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1.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21" Type="http://schemas.openxmlformats.org/officeDocument/2006/relationships/slide" Target="slides/slide16.xml"/><Relationship Id="rId43" Type="http://schemas.openxmlformats.org/officeDocument/2006/relationships/slide" Target="slides/slide38.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1.xml"/><Relationship Id="rId3" Type="http://schemas.openxmlformats.org/officeDocument/2006/relationships/presProps" Target="presProps1.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1797cf375d7_4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1797cf375d7_4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1797cf375d7_4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1797cf375d7_4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1797cf375d7_4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1797cf375d7_4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1797cf375d7_4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1797cf375d7_4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1797cf375d7_4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1797cf375d7_4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1797cf375d7_4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1797cf375d7_4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1797cf375d7_4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1797cf375d7_4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1797cf375d7_4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1797cf375d7_4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1797cf375d7_4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1797cf375d7_4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1797cf375d7_4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1797cf375d7_4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797cf375d7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797cf375d7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1797cf375d7_4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1797cf375d7_4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1797cf375d7_4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1797cf375d7_4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1797cf375d7_4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1797cf375d7_4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1797cf375d7_4_1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1797cf375d7_4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1797cf375d7_4_1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1797cf375d7_4_1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1797cf375d7_4_1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1797cf375d7_4_1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1797cf375d7_4_1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1797cf375d7_4_1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1797cf375d7_4_1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1797cf375d7_4_1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179c2970f3c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179c2970f3c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179c2970f3c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179c2970f3c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1797cf375d7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1797cf375d7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179c2970f3c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179c2970f3c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g1797cf375d7_4_1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9" name="Google Shape;219;g1797cf375d7_4_1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g1797cf375d7_4_1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5" name="Google Shape;225;g1797cf375d7_4_1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g1797cf375d7_4_2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1" name="Google Shape;231;g1797cf375d7_4_2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g1797cf375d7_4_2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6" name="Google Shape;236;g1797cf375d7_4_2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1797cf375d7_4_2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1797cf375d7_4_2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179c2970f3c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8" name="Google Shape;248;g179c2970f3c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179c2970f3c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3" name="Google Shape;253;g179c2970f3c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g179c2970f3c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9" name="Google Shape;259;g179c2970f3c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1797cf375d7_4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1797cf375d7_4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1797cf375d7_4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1797cf375d7_4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1797cf375d7_4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1797cf375d7_4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1797cf375d7_4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1797cf375d7_4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179c2970f3c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179c2970f3c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1797cf375d7_4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1797cf375d7_4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t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www.sciencedirect.com/topics/medicine-and-dentistry/palpitation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www.sciencedirect.com/topics/medicine-and-dentistry/montgomery-asberg-depression-rating-scal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www.sciencedirect.com/topics/medicine-and-dentistry/cardiorespiratory" TargetMode="External"/><Relationship Id="rId4" Type="http://schemas.openxmlformats.org/officeDocument/2006/relationships/hyperlink" Target="https://www.sciencedirect.com/topics/medicine-and-dentistry/body-mass-index" TargetMode="External"/><Relationship Id="rId5" Type="http://schemas.openxmlformats.org/officeDocument/2006/relationships/hyperlink" Target="https://www.sciencedirect.com/topics/medicine-and-dentistry/alcohol-use-disorders-identification-test"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hyperlink" Target="https://www.sciencedirect.com/topics/medicine-and-dentistry/kruskal-wallis-test" TargetMode="External"/><Relationship Id="rId4" Type="http://schemas.openxmlformats.org/officeDocument/2006/relationships/hyperlink" Target="https://www.sciencedirect.com/topics/medicine-and-dentistry/kruskal-wallis-test"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hyperlink" Target="https://www.sciencedirect.com/topics/medicine-and-dentistry/analysis-of-covarianc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hyperlink" Target="https://www.sciencedirect.com/science/article/pii/S0165032721010739?via%3Dihub#tbl0001"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1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5.png"/><Relationship Id="rId4" Type="http://schemas.openxmlformats.org/officeDocument/2006/relationships/image" Target="../media/image9.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image" Target="../media/image9.png"/><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hyperlink" Target="https://www.sciencedirect.com/science/article/pii/S0165032721010739?via%3Dihub#fig0002" TargetMode="External"/><Relationship Id="rId4" Type="http://schemas.openxmlformats.org/officeDocument/2006/relationships/hyperlink" Target="https://www.sciencedirect.com/topics/medicine-and-dentistry/beck-anxiety-inventory" TargetMode="External"/><Relationship Id="rId5" Type="http://schemas.openxmlformats.org/officeDocument/2006/relationships/hyperlink" Target="https://www.sciencedirect.com/science/article/pii/S0165032721010739?via%3Dihub#fig0002" TargetMode="External"/><Relationship Id="rId6" Type="http://schemas.openxmlformats.org/officeDocument/2006/relationships/hyperlink" Target="https://www.sciencedirect.com/science/article/pii/S0165032721010739?via%3Dihub#fig0002"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image" Target="../media/image6.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 Id="rId3" Type="http://schemas.openxmlformats.org/officeDocument/2006/relationships/image" Target="../media/image10.pn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 Id="rId3" Type="http://schemas.openxmlformats.org/officeDocument/2006/relationships/image" Target="../media/image8.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 Id="rId3" Type="http://schemas.openxmlformats.org/officeDocument/2006/relationships/hyperlink" Target="https://www.sciencedirect.com/science/article/pii/S0165032721010739?via%3Dihub#fig0002" TargetMode="External"/><Relationship Id="rId4" Type="http://schemas.openxmlformats.org/officeDocument/2006/relationships/hyperlink" Target="https://www.sciencedirect.com/science/article/pii/S0165032721010739?via%3Dihub#fig0002" TargetMode="External"/><Relationship Id="rId5" Type="http://schemas.openxmlformats.org/officeDocument/2006/relationships/hyperlink" Target="https://www.sciencedirect.com/science/article/pii/S0165032721010739?via%3Dihub#fig0002" TargetMode="External"/><Relationship Id="rId6" Type="http://schemas.openxmlformats.org/officeDocument/2006/relationships/hyperlink" Target="https://www.sciencedirect.com/science/article/pii/S0165032721010739?via%3Dihub#tbl0003"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sciencedirect.com/topics/medicine-and-dentistry/beck-anxiety-inventory" TargetMode="External"/><Relationship Id="rId4" Type="http://schemas.openxmlformats.org/officeDocument/2006/relationships/hyperlink" Target="https://www.sciencedirect.com/topics/medicine-and-dentistry/montgomery-asberg-depression-rating-scale" TargetMode="External"/><Relationship Id="rId5" Type="http://schemas.openxmlformats.org/officeDocument/2006/relationships/hyperlink" Target="https://www.sciencedirect.com/topics/medicine-and-dentistry/cardiorespiratory"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www.sciencedirect.com/topics/medicine-and-dentistry/kinesiotherapy"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sciencedirect.com/topics/medicine-and-dentistry/informed-consen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sciencedirect.com/topics/medicine-and-dentistry/mini-international-neuropsychiatric-interview" TargetMode="External"/><Relationship Id="rId4" Type="http://schemas.openxmlformats.org/officeDocument/2006/relationships/hyperlink" Target="https://www.sciencedirect.com/topics/medicine-and-dentistry/major-depressive-episode"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347425" y="274300"/>
            <a:ext cx="8296275" cy="4391025"/>
          </a:xfrm>
          <a:prstGeom prst="rect">
            <a:avLst/>
          </a:prstGeom>
          <a:noFill/>
          <a:ln>
            <a:noFill/>
          </a:ln>
        </p:spPr>
      </p:pic>
      <p:pic>
        <p:nvPicPr>
          <p:cNvPr id="55" name="Google Shape;55;p13"/>
          <p:cNvPicPr preferRelativeResize="0"/>
          <p:nvPr/>
        </p:nvPicPr>
        <p:blipFill>
          <a:blip r:embed="rId4">
            <a:alphaModFix/>
          </a:blip>
          <a:stretch>
            <a:fillRect/>
          </a:stretch>
        </p:blipFill>
        <p:spPr>
          <a:xfrm>
            <a:off x="492925" y="4665325"/>
            <a:ext cx="3144600" cy="1733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idx="1" type="body"/>
          </p:nvPr>
        </p:nvSpPr>
        <p:spPr>
          <a:xfrm>
            <a:off x="311700" y="65272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tr" sz="1750">
                <a:solidFill>
                  <a:schemeClr val="dk1"/>
                </a:solidFill>
                <a:latin typeface="Georgia"/>
                <a:ea typeface="Georgia"/>
                <a:cs typeface="Georgia"/>
                <a:sym typeface="Georgia"/>
              </a:rPr>
              <a:t>•Egzersiz müdahalelerini yapan fizyoterapistler dışında, veri değerlendirmelerine katılan tüm araştırmacılar, grup tahsislerine karşı kördü.</a:t>
            </a:r>
            <a:endParaRPr sz="1750">
              <a:solidFill>
                <a:schemeClr val="dk1"/>
              </a:solidFill>
              <a:latin typeface="Georgia"/>
              <a:ea typeface="Georgia"/>
              <a:cs typeface="Georgia"/>
              <a:sym typeface="Georgia"/>
            </a:endParaRPr>
          </a:p>
          <a:p>
            <a:pPr indent="0" lvl="0" marL="0" rtl="0" algn="l">
              <a:spcBef>
                <a:spcPts val="1200"/>
              </a:spcBef>
              <a:spcAft>
                <a:spcPts val="0"/>
              </a:spcAft>
              <a:buNone/>
            </a:pPr>
            <a:r>
              <a:t/>
            </a:r>
            <a:endParaRPr sz="1750">
              <a:solidFill>
                <a:schemeClr val="dk1"/>
              </a:solidFill>
              <a:latin typeface="Georgia"/>
              <a:ea typeface="Georgia"/>
              <a:cs typeface="Georgia"/>
              <a:sym typeface="Georgia"/>
            </a:endParaRPr>
          </a:p>
          <a:p>
            <a:pPr indent="0" lvl="0" marL="0" rtl="0" algn="l">
              <a:spcBef>
                <a:spcPts val="1200"/>
              </a:spcBef>
              <a:spcAft>
                <a:spcPts val="0"/>
              </a:spcAft>
              <a:buNone/>
            </a:pPr>
            <a:r>
              <a:rPr lang="tr" sz="1750">
                <a:solidFill>
                  <a:schemeClr val="dk1"/>
                </a:solidFill>
                <a:latin typeface="Georgia"/>
                <a:ea typeface="Georgia"/>
                <a:cs typeface="Georgia"/>
                <a:sym typeface="Georgia"/>
              </a:rPr>
              <a:t>•Dahil edilen hastaların yarısı için, eğitim yoğunluğu grubu sadece çalışma araştırmacılarına karşı körken, hastalar tedavi grubundan haberdardı. Diğer yarısı için, düşük ve orta/yüksek yoğunluklu eğitim grubuna katılım, hem çalışma araştırmacıları hem de hastalar için çift kör edildi. </a:t>
            </a:r>
            <a:endParaRPr sz="1750">
              <a:solidFill>
                <a:schemeClr val="dk1"/>
              </a:solidFill>
              <a:latin typeface="Georgia"/>
              <a:ea typeface="Georgia"/>
              <a:cs typeface="Georgia"/>
              <a:sym typeface="Georgia"/>
            </a:endParaRPr>
          </a:p>
          <a:p>
            <a:pPr indent="0" lvl="0" marL="0" rtl="0" algn="l">
              <a:spcBef>
                <a:spcPts val="1200"/>
              </a:spcBef>
              <a:spcAft>
                <a:spcPts val="0"/>
              </a:spcAft>
              <a:buNone/>
            </a:pPr>
            <a:r>
              <a:t/>
            </a:r>
            <a:endParaRPr sz="1750">
              <a:solidFill>
                <a:schemeClr val="dk1"/>
              </a:solidFill>
              <a:latin typeface="Georgia"/>
              <a:ea typeface="Georgia"/>
              <a:cs typeface="Georgia"/>
              <a:sym typeface="Georgia"/>
            </a:endParaRPr>
          </a:p>
          <a:p>
            <a:pPr indent="0" lvl="0" marL="0" rtl="0" algn="l">
              <a:spcBef>
                <a:spcPts val="1200"/>
              </a:spcBef>
              <a:spcAft>
                <a:spcPts val="1200"/>
              </a:spcAft>
              <a:buNone/>
            </a:pPr>
            <a:r>
              <a:rPr lang="tr" sz="1750">
                <a:solidFill>
                  <a:schemeClr val="dk1"/>
                </a:solidFill>
                <a:latin typeface="Georgia"/>
                <a:ea typeface="Georgia"/>
                <a:cs typeface="Georgia"/>
                <a:sym typeface="Georgia"/>
              </a:rPr>
              <a:t>•12 haftalık değerlendirme, herhangi bir veri analizine dahil olmayan personel tarafından toplanmıştır</a:t>
            </a:r>
            <a:r>
              <a:rPr lang="tr" sz="1750">
                <a:solidFill>
                  <a:srgbClr val="2E2E2E"/>
                </a:solidFill>
                <a:latin typeface="Georgia"/>
                <a:ea typeface="Georgia"/>
                <a:cs typeface="Georgia"/>
                <a:sym typeface="Georgia"/>
              </a:rPr>
              <a:t>. </a:t>
            </a:r>
            <a:endParaRPr sz="1750">
              <a:solidFill>
                <a:srgbClr val="2E2E2E"/>
              </a:solidFill>
              <a:latin typeface="Georgia"/>
              <a:ea typeface="Georgia"/>
              <a:cs typeface="Georgia"/>
              <a:sym typeface="Georgi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tr"/>
              <a:t>2.2.1 Birincil ve ikincil sonuçlar </a:t>
            </a:r>
            <a:endParaRPr/>
          </a:p>
          <a:p>
            <a:pPr indent="0" lvl="0" marL="0" rtl="0" algn="l">
              <a:spcBef>
                <a:spcPts val="0"/>
              </a:spcBef>
              <a:spcAft>
                <a:spcPts val="0"/>
              </a:spcAft>
              <a:buNone/>
            </a:pPr>
            <a:r>
              <a:t/>
            </a:r>
            <a:endParaRPr/>
          </a:p>
        </p:txBody>
      </p:sp>
      <p:sp>
        <p:nvSpPr>
          <p:cNvPr id="111" name="Google Shape;111;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tr">
                <a:solidFill>
                  <a:schemeClr val="dk1"/>
                </a:solidFill>
              </a:rPr>
              <a:t>•</a:t>
            </a:r>
            <a:r>
              <a:rPr lang="tr">
                <a:solidFill>
                  <a:schemeClr val="dk1"/>
                </a:solidFill>
              </a:rPr>
              <a:t>Birincil sonuç Beck Anksiyete Envanteri (BAI) kullanılarak değerlendirildi.</a:t>
            </a:r>
            <a:endParaRPr>
              <a:solidFill>
                <a:schemeClr val="dk1"/>
              </a:solidFill>
            </a:endParaRPr>
          </a:p>
          <a:p>
            <a:pPr indent="0" lvl="0" marL="0" rtl="0" algn="l">
              <a:spcBef>
                <a:spcPts val="1200"/>
              </a:spcBef>
              <a:spcAft>
                <a:spcPts val="0"/>
              </a:spcAft>
              <a:buNone/>
            </a:pPr>
            <a:r>
              <a:t/>
            </a:r>
            <a:endParaRPr>
              <a:solidFill>
                <a:schemeClr val="dk1"/>
              </a:solidFill>
            </a:endParaRPr>
          </a:p>
          <a:p>
            <a:pPr indent="0" lvl="0" marL="0" rtl="0" algn="l">
              <a:spcBef>
                <a:spcPts val="1200"/>
              </a:spcBef>
              <a:spcAft>
                <a:spcPts val="1200"/>
              </a:spcAft>
              <a:buNone/>
            </a:pPr>
            <a:r>
              <a:rPr lang="tr" sz="1650">
                <a:solidFill>
                  <a:schemeClr val="dk1"/>
                </a:solidFill>
                <a:latin typeface="Georgia"/>
                <a:ea typeface="Georgia"/>
                <a:cs typeface="Georgia"/>
                <a:sym typeface="Georgia"/>
              </a:rPr>
              <a:t>•BAI temel olarak somatik semptomları (titreme, </a:t>
            </a:r>
            <a:r>
              <a:rPr lang="tr" sz="1650">
                <a:solidFill>
                  <a:schemeClr val="dk1"/>
                </a:solidFill>
                <a:uFill>
                  <a:noFill/>
                </a:uFill>
                <a:latin typeface="Georgia"/>
                <a:ea typeface="Georgia"/>
                <a:cs typeface="Georgia"/>
                <a:sym typeface="Georgia"/>
                <a:hlinkClick r:id="rId3">
                  <a:extLst>
                    <a:ext uri="{A12FA001-AC4F-418D-AE19-62706E023703}">
                      <ahyp:hlinkClr val="tx"/>
                    </a:ext>
                  </a:extLst>
                </a:hlinkClick>
              </a:rPr>
              <a:t>çarpıntı</a:t>
            </a:r>
            <a:r>
              <a:rPr lang="tr" sz="1650">
                <a:solidFill>
                  <a:schemeClr val="dk1"/>
                </a:solidFill>
                <a:latin typeface="Georgia"/>
                <a:ea typeface="Georgia"/>
                <a:cs typeface="Georgia"/>
                <a:sym typeface="Georgia"/>
              </a:rPr>
              <a:t> deneyimi vb.) değerlendirir; nispeten depresif içerikten arınmış olacak şekilde geliştirilmiştir . Hiç yok (0 p), biraz (1 p), orta (2p) ve ciddi (3p) puanlandırma ile 21 maddede düzenlenmiştir ve toplam puanlar sıfırdan, minimum/hafif (0-15 puan), orta ( skor 16-25) ve ciddi (skor 26-63). Hem güvenilirlik  hem de geçerliliğinin yüksek olduğu bildirilmektedir.</a:t>
            </a:r>
            <a:endParaRPr sz="210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tr" sz="1750">
                <a:solidFill>
                  <a:schemeClr val="dk1"/>
                </a:solidFill>
                <a:latin typeface="Georgia"/>
                <a:ea typeface="Georgia"/>
                <a:cs typeface="Georgia"/>
                <a:sym typeface="Georgia"/>
              </a:rPr>
              <a:t>•Devam eden depresyon semptomlarının şiddeti (ikincil sonuç), </a:t>
            </a:r>
            <a:r>
              <a:rPr lang="tr" sz="1750">
                <a:solidFill>
                  <a:schemeClr val="dk1"/>
                </a:solidFill>
                <a:uFill>
                  <a:noFill/>
                </a:uFill>
                <a:latin typeface="Georgia"/>
                <a:ea typeface="Georgia"/>
                <a:cs typeface="Georgia"/>
                <a:sym typeface="Georgia"/>
                <a:hlinkClick r:id="rId3">
                  <a:extLst>
                    <a:ext uri="{A12FA001-AC4F-418D-AE19-62706E023703}">
                      <ahyp:hlinkClr val="tx"/>
                    </a:ext>
                  </a:extLst>
                </a:hlinkClick>
              </a:rPr>
              <a:t>Montgomery Åsberg Depresyon Derecelendirme Ölçeği</a:t>
            </a:r>
            <a:r>
              <a:rPr lang="tr" sz="1750">
                <a:solidFill>
                  <a:schemeClr val="dk1"/>
                </a:solidFill>
                <a:latin typeface="Georgia"/>
                <a:ea typeface="Georgia"/>
                <a:cs typeface="Georgia"/>
                <a:sym typeface="Georgia"/>
              </a:rPr>
              <a:t> (MADRS-S) kullanılarak kendi kendine değerlendirildi. Derecelendirmeler depresyon yok/minimal (skor 0-12), hafif (skor 13-19) ve orta (skor 20-34) olarak ayrıldı. </a:t>
            </a:r>
            <a:endParaRPr sz="220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40000"/>
              </a:lnSpc>
              <a:spcBef>
                <a:spcPts val="1200"/>
              </a:spcBef>
              <a:spcAft>
                <a:spcPts val="0"/>
              </a:spcAft>
              <a:buClr>
                <a:schemeClr val="dk1"/>
              </a:buClr>
              <a:buSzPct val="47368"/>
              <a:buFont typeface="Arial"/>
              <a:buNone/>
            </a:pPr>
            <a:r>
              <a:rPr lang="tr" sz="2322">
                <a:solidFill>
                  <a:srgbClr val="2E2E2E"/>
                </a:solidFill>
                <a:latin typeface="Georgia"/>
                <a:ea typeface="Georgia"/>
                <a:cs typeface="Georgia"/>
                <a:sym typeface="Georgia"/>
              </a:rPr>
              <a:t>2.2.2 . Ölçülen temel değişkenler</a:t>
            </a:r>
            <a:endParaRPr sz="2322">
              <a:solidFill>
                <a:srgbClr val="2E2E2E"/>
              </a:solidFill>
              <a:latin typeface="Georgia"/>
              <a:ea typeface="Georgia"/>
              <a:cs typeface="Georgia"/>
              <a:sym typeface="Georgia"/>
            </a:endParaRPr>
          </a:p>
          <a:p>
            <a:pPr indent="0" lvl="0" marL="0" rtl="0" algn="l">
              <a:spcBef>
                <a:spcPts val="200"/>
              </a:spcBef>
              <a:spcAft>
                <a:spcPts val="0"/>
              </a:spcAft>
              <a:buNone/>
            </a:pPr>
            <a:r>
              <a:t/>
            </a:r>
            <a:endParaRPr/>
          </a:p>
        </p:txBody>
      </p:sp>
      <p:sp>
        <p:nvSpPr>
          <p:cNvPr id="122" name="Google Shape;122;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tr">
                <a:solidFill>
                  <a:schemeClr val="dk1"/>
                </a:solidFill>
              </a:rPr>
              <a:t>•</a:t>
            </a:r>
            <a:r>
              <a:rPr lang="tr" sz="1650">
                <a:solidFill>
                  <a:schemeClr val="dk1"/>
                </a:solidFill>
                <a:uFill>
                  <a:noFill/>
                </a:uFill>
                <a:latin typeface="Georgia"/>
                <a:ea typeface="Georgia"/>
                <a:cs typeface="Georgia"/>
                <a:sym typeface="Georgia"/>
                <a:hlinkClick r:id="rId3">
                  <a:extLst>
                    <a:ext uri="{A12FA001-AC4F-418D-AE19-62706E023703}">
                      <ahyp:hlinkClr val="tx"/>
                    </a:ext>
                  </a:extLst>
                </a:hlinkClick>
              </a:rPr>
              <a:t>Kardiyorespiratuar</a:t>
            </a:r>
            <a:r>
              <a:rPr lang="tr" sz="1650">
                <a:solidFill>
                  <a:schemeClr val="dk1"/>
                </a:solidFill>
                <a:latin typeface="Georgia"/>
                <a:ea typeface="Georgia"/>
                <a:cs typeface="Georgia"/>
                <a:sym typeface="Georgia"/>
              </a:rPr>
              <a:t> uygunluk/maksimum oksijen alım kapasitesi (VO </a:t>
            </a:r>
            <a:r>
              <a:rPr lang="tr" sz="1300">
                <a:solidFill>
                  <a:schemeClr val="dk1"/>
                </a:solidFill>
                <a:latin typeface="Georgia"/>
                <a:ea typeface="Georgia"/>
                <a:cs typeface="Georgia"/>
                <a:sym typeface="Georgia"/>
              </a:rPr>
              <a:t>2</a:t>
            </a:r>
            <a:r>
              <a:rPr lang="tr" sz="1650">
                <a:solidFill>
                  <a:schemeClr val="dk1"/>
                </a:solidFill>
                <a:latin typeface="Georgia"/>
                <a:ea typeface="Georgia"/>
                <a:cs typeface="Georgia"/>
                <a:sym typeface="Georgia"/>
              </a:rPr>
              <a:t> max) ve kas gücü, çalışma protokolüne göre standart testler kullanılarak ölçüldü.</a:t>
            </a:r>
            <a:endParaRPr sz="1650">
              <a:solidFill>
                <a:schemeClr val="dk1"/>
              </a:solidFill>
              <a:latin typeface="Georgia"/>
              <a:ea typeface="Georgia"/>
              <a:cs typeface="Georgia"/>
              <a:sym typeface="Georgia"/>
            </a:endParaRPr>
          </a:p>
          <a:p>
            <a:pPr indent="0" lvl="0" marL="0" rtl="0" algn="l">
              <a:spcBef>
                <a:spcPts val="1200"/>
              </a:spcBef>
              <a:spcAft>
                <a:spcPts val="0"/>
              </a:spcAft>
              <a:buNone/>
            </a:pPr>
            <a:r>
              <a:t/>
            </a:r>
            <a:endParaRPr sz="1650">
              <a:solidFill>
                <a:schemeClr val="dk1"/>
              </a:solidFill>
              <a:latin typeface="Georgia"/>
              <a:ea typeface="Georgia"/>
              <a:cs typeface="Georgia"/>
              <a:sym typeface="Georgia"/>
            </a:endParaRPr>
          </a:p>
          <a:p>
            <a:pPr indent="0" lvl="0" marL="0" rtl="0" algn="l">
              <a:spcBef>
                <a:spcPts val="1200"/>
              </a:spcBef>
              <a:spcAft>
                <a:spcPts val="1200"/>
              </a:spcAft>
              <a:buNone/>
            </a:pPr>
            <a:r>
              <a:rPr lang="tr" sz="1650">
                <a:solidFill>
                  <a:schemeClr val="dk1"/>
                </a:solidFill>
                <a:latin typeface="Georgia"/>
                <a:ea typeface="Georgia"/>
                <a:cs typeface="Georgia"/>
                <a:sym typeface="Georgia"/>
              </a:rPr>
              <a:t>•Her hasta için kan basıncı, kilo ve boy ölçüldü ve </a:t>
            </a:r>
            <a:r>
              <a:rPr lang="tr" sz="1650">
                <a:solidFill>
                  <a:schemeClr val="dk1"/>
                </a:solidFill>
                <a:uFill>
                  <a:noFill/>
                </a:uFill>
                <a:latin typeface="Georgia"/>
                <a:ea typeface="Georgia"/>
                <a:cs typeface="Georgia"/>
                <a:sym typeface="Georgia"/>
                <a:hlinkClick r:id="rId4">
                  <a:extLst>
                    <a:ext uri="{A12FA001-AC4F-418D-AE19-62706E023703}">
                      <ahyp:hlinkClr val="tx"/>
                    </a:ext>
                  </a:extLst>
                </a:hlinkClick>
              </a:rPr>
              <a:t>vücut kitle indeksi (VKİ) hesaplandı. </a:t>
            </a:r>
            <a:r>
              <a:rPr lang="tr" sz="1650">
                <a:solidFill>
                  <a:schemeClr val="dk1"/>
                </a:solidFill>
                <a:latin typeface="Georgia"/>
                <a:ea typeface="Georgia"/>
                <a:cs typeface="Georgia"/>
                <a:sym typeface="Georgia"/>
              </a:rPr>
              <a:t>Alkol kullanımı, </a:t>
            </a:r>
            <a:r>
              <a:rPr lang="tr" sz="1650">
                <a:solidFill>
                  <a:schemeClr val="dk1"/>
                </a:solidFill>
                <a:uFill>
                  <a:noFill/>
                </a:uFill>
                <a:latin typeface="Georgia"/>
                <a:ea typeface="Georgia"/>
                <a:cs typeface="Georgia"/>
                <a:sym typeface="Georgia"/>
                <a:hlinkClick r:id="rId5">
                  <a:extLst>
                    <a:ext uri="{A12FA001-AC4F-418D-AE19-62706E023703}">
                      <ahyp:hlinkClr val="tx"/>
                    </a:ext>
                  </a:extLst>
                </a:hlinkClick>
              </a:rPr>
              <a:t>Alkol Kullanım Bozukluklarını Tanımlama Testi</a:t>
            </a:r>
            <a:r>
              <a:rPr lang="tr" sz="1650">
                <a:solidFill>
                  <a:schemeClr val="dk1"/>
                </a:solidFill>
                <a:latin typeface="Georgia"/>
                <a:ea typeface="Georgia"/>
                <a:cs typeface="Georgia"/>
                <a:sym typeface="Georgia"/>
              </a:rPr>
              <a:t> (AUDIT) kullanılarak değerlendirildi.</a:t>
            </a:r>
            <a:endParaRPr sz="2100">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tr"/>
              <a:t>2.2.3 . Kendinden bildirilen temel değişkenler</a:t>
            </a:r>
            <a:endParaRPr/>
          </a:p>
        </p:txBody>
      </p:sp>
      <p:sp>
        <p:nvSpPr>
          <p:cNvPr id="128" name="Google Shape;128;p26"/>
          <p:cNvSpPr txBox="1"/>
          <p:nvPr>
            <p:ph idx="1" type="body"/>
          </p:nvPr>
        </p:nvSpPr>
        <p:spPr>
          <a:xfrm>
            <a:off x="311700" y="13962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tr" sz="2350">
                <a:solidFill>
                  <a:schemeClr val="dk1"/>
                </a:solidFill>
                <a:latin typeface="Georgia"/>
                <a:ea typeface="Georgia"/>
                <a:cs typeface="Georgia"/>
                <a:sym typeface="Georgia"/>
              </a:rPr>
              <a:t>•</a:t>
            </a:r>
            <a:r>
              <a:rPr lang="tr" sz="2250">
                <a:solidFill>
                  <a:schemeClr val="dk1"/>
                </a:solidFill>
                <a:latin typeface="Georgia"/>
                <a:ea typeface="Georgia"/>
                <a:cs typeface="Georgia"/>
                <a:sym typeface="Georgia"/>
              </a:rPr>
              <a:t>Araştırma ekibi tarafından tasarlanan bir ankette , hastaların kendi bildirdiği eğitim, medeni durum, anksiyete sorunları olan yıllar ,psikoaktif (antidepresanlar veya anksiyolitikler)  ilaç kullanımı, sigara içme ,komorbiditeler ve fiziksel egzersiz durumları belirlendi.</a:t>
            </a:r>
            <a:endParaRPr sz="2700">
              <a:solidFill>
                <a:schemeClr val="dk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7"/>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lang="tr" sz="2320"/>
              <a:t>2.3 MÜDAHALE</a:t>
            </a:r>
            <a:endParaRPr sz="2320"/>
          </a:p>
        </p:txBody>
      </p:sp>
      <p:sp>
        <p:nvSpPr>
          <p:cNvPr id="134" name="Google Shape;134;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tr" sz="1850">
                <a:solidFill>
                  <a:schemeClr val="dk1"/>
                </a:solidFill>
                <a:latin typeface="Georgia"/>
                <a:ea typeface="Georgia"/>
                <a:cs typeface="Georgia"/>
                <a:sym typeface="Georgia"/>
              </a:rPr>
              <a:t>•Hastalar üç gruptan birine randomize edildi: </a:t>
            </a:r>
            <a:endParaRPr sz="1850">
              <a:solidFill>
                <a:schemeClr val="dk1"/>
              </a:solidFill>
              <a:latin typeface="Georgia"/>
              <a:ea typeface="Georgia"/>
              <a:cs typeface="Georgia"/>
              <a:sym typeface="Georgia"/>
            </a:endParaRPr>
          </a:p>
          <a:p>
            <a:pPr indent="0" lvl="0" marL="0" rtl="0" algn="l">
              <a:spcBef>
                <a:spcPts val="1200"/>
              </a:spcBef>
              <a:spcAft>
                <a:spcPts val="0"/>
              </a:spcAft>
              <a:buNone/>
            </a:pPr>
            <a:r>
              <a:rPr lang="tr" sz="1850">
                <a:solidFill>
                  <a:schemeClr val="dk1"/>
                </a:solidFill>
                <a:latin typeface="Georgia"/>
                <a:ea typeface="Georgia"/>
                <a:cs typeface="Georgia"/>
                <a:sym typeface="Georgia"/>
              </a:rPr>
              <a:t>1) Müdahale I: Haftada 3 kez düşük yoğunluklu antrenman içeren 12 haftalık grup egzersiz programı;</a:t>
            </a:r>
            <a:endParaRPr sz="1850">
              <a:solidFill>
                <a:schemeClr val="dk1"/>
              </a:solidFill>
              <a:latin typeface="Georgia"/>
              <a:ea typeface="Georgia"/>
              <a:cs typeface="Georgia"/>
              <a:sym typeface="Georgia"/>
            </a:endParaRPr>
          </a:p>
          <a:p>
            <a:pPr indent="0" lvl="0" marL="0" rtl="0" algn="l">
              <a:spcBef>
                <a:spcPts val="1200"/>
              </a:spcBef>
              <a:spcAft>
                <a:spcPts val="0"/>
              </a:spcAft>
              <a:buNone/>
            </a:pPr>
            <a:r>
              <a:rPr lang="tr" sz="1850">
                <a:solidFill>
                  <a:schemeClr val="dk1"/>
                </a:solidFill>
                <a:latin typeface="Georgia"/>
                <a:ea typeface="Georgia"/>
                <a:cs typeface="Georgia"/>
                <a:sym typeface="Georgia"/>
              </a:rPr>
              <a:t> 2) Müdahale II: Haftada 3 kez orta ila yüksek yoğunluklu antrenman içeren 12 haftalık grup egzersiz programı;</a:t>
            </a:r>
            <a:endParaRPr sz="1850">
              <a:solidFill>
                <a:schemeClr val="dk1"/>
              </a:solidFill>
              <a:latin typeface="Georgia"/>
              <a:ea typeface="Georgia"/>
              <a:cs typeface="Georgia"/>
              <a:sym typeface="Georgia"/>
            </a:endParaRPr>
          </a:p>
          <a:p>
            <a:pPr indent="0" lvl="0" marL="0" rtl="0" algn="l">
              <a:spcBef>
                <a:spcPts val="1200"/>
              </a:spcBef>
              <a:spcAft>
                <a:spcPts val="1200"/>
              </a:spcAft>
              <a:buNone/>
            </a:pPr>
            <a:r>
              <a:rPr lang="tr" sz="1850">
                <a:solidFill>
                  <a:schemeClr val="dk1"/>
                </a:solidFill>
                <a:latin typeface="Georgia"/>
                <a:ea typeface="Georgia"/>
                <a:cs typeface="Georgia"/>
                <a:sym typeface="Georgia"/>
              </a:rPr>
              <a:t> 3) Kontrol grubu: Halk sağlığı tavsiyelerine göre fiziksel aktivite hakkında genel tavsiyeler veren bir fizyoterapist ile tek seans ve çalışma tamamlandıktan sonra bir fitness tesisine 3 aylık üyelik.Katılımcılar çalışma süresince diğer egzersiz programlarını uygulamadı.</a:t>
            </a:r>
            <a:endParaRPr sz="2300">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tr" sz="1550">
                <a:solidFill>
                  <a:schemeClr val="dk1"/>
                </a:solidFill>
                <a:latin typeface="Georgia"/>
                <a:ea typeface="Georgia"/>
                <a:cs typeface="Georgia"/>
                <a:sym typeface="Georgia"/>
              </a:rPr>
              <a:t>•Egzersiz programı, iki kez tekrarlanan 12 istasyonlu bir devre eğitimi olarak tasarlandı.</a:t>
            </a:r>
            <a:endParaRPr sz="1550">
              <a:solidFill>
                <a:schemeClr val="dk1"/>
              </a:solidFill>
              <a:latin typeface="Georgia"/>
              <a:ea typeface="Georgia"/>
              <a:cs typeface="Georgia"/>
              <a:sym typeface="Georgia"/>
            </a:endParaRPr>
          </a:p>
          <a:p>
            <a:pPr indent="0" lvl="0" marL="0" rtl="0" algn="l">
              <a:spcBef>
                <a:spcPts val="1200"/>
              </a:spcBef>
              <a:spcAft>
                <a:spcPts val="0"/>
              </a:spcAft>
              <a:buNone/>
            </a:pPr>
            <a:r>
              <a:rPr lang="tr" sz="1550">
                <a:solidFill>
                  <a:schemeClr val="dk1"/>
                </a:solidFill>
                <a:latin typeface="Georgia"/>
                <a:ea typeface="Georgia"/>
                <a:cs typeface="Georgia"/>
                <a:sym typeface="Georgia"/>
              </a:rPr>
              <a:t>•Kardiyorespiratuar egzersizler, step-up, lunges, ip atlama , burpe, adım atma , abdominal plank pozisyonu, kalça kaldırma, squat ve şınavları içeriyordu.</a:t>
            </a:r>
            <a:endParaRPr sz="1550">
              <a:solidFill>
                <a:schemeClr val="dk1"/>
              </a:solidFill>
              <a:latin typeface="Georgia"/>
              <a:ea typeface="Georgia"/>
              <a:cs typeface="Georgia"/>
              <a:sym typeface="Georgia"/>
            </a:endParaRPr>
          </a:p>
          <a:p>
            <a:pPr indent="0" lvl="0" marL="0" rtl="0" algn="l">
              <a:spcBef>
                <a:spcPts val="1200"/>
              </a:spcBef>
              <a:spcAft>
                <a:spcPts val="0"/>
              </a:spcAft>
              <a:buNone/>
            </a:pPr>
            <a:r>
              <a:rPr lang="tr" sz="1550">
                <a:solidFill>
                  <a:schemeClr val="dk1"/>
                </a:solidFill>
                <a:latin typeface="Georgia"/>
                <a:ea typeface="Georgia"/>
                <a:cs typeface="Georgia"/>
                <a:sym typeface="Georgia"/>
              </a:rPr>
              <a:t>•Antrenman seansı, 10 dakika ısınma egzersizleri ve 5 dakika soğuma ve esneme egzersizleri dahil olmak üzere her seans bir saat sürdü. </a:t>
            </a:r>
            <a:endParaRPr sz="1550">
              <a:solidFill>
                <a:schemeClr val="dk1"/>
              </a:solidFill>
              <a:latin typeface="Georgia"/>
              <a:ea typeface="Georgia"/>
              <a:cs typeface="Georgia"/>
              <a:sym typeface="Georgia"/>
            </a:endParaRPr>
          </a:p>
          <a:p>
            <a:pPr indent="0" lvl="0" marL="0" rtl="0" algn="l">
              <a:spcBef>
                <a:spcPts val="1200"/>
              </a:spcBef>
              <a:spcAft>
                <a:spcPts val="1200"/>
              </a:spcAft>
              <a:buNone/>
            </a:pPr>
            <a:r>
              <a:rPr lang="tr" sz="1550">
                <a:solidFill>
                  <a:schemeClr val="dk1"/>
                </a:solidFill>
                <a:latin typeface="Georgia"/>
                <a:ea typeface="Georgia"/>
                <a:cs typeface="Georgia"/>
                <a:sym typeface="Georgia"/>
              </a:rPr>
              <a:t>•Müdahale II'deki katılımcılar, haftada ek bir koşu seansı gerçekleştirmeye teşvik edildi. Bir seansa katılamayan hastalar, kendi kendilerine yerine koyma egzersizleri yaptılar.</a:t>
            </a:r>
            <a:endParaRPr sz="1550">
              <a:solidFill>
                <a:schemeClr val="dk1"/>
              </a:solidFill>
              <a:latin typeface="Georgia"/>
              <a:ea typeface="Georgia"/>
              <a:cs typeface="Georgia"/>
              <a:sym typeface="Georgi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9"/>
          <p:cNvSpPr txBox="1"/>
          <p:nvPr>
            <p:ph idx="1" type="body"/>
          </p:nvPr>
        </p:nvSpPr>
        <p:spPr>
          <a:xfrm>
            <a:off x="494525" y="933100"/>
            <a:ext cx="8520600" cy="3416400"/>
          </a:xfrm>
          <a:prstGeom prst="rect">
            <a:avLst/>
          </a:prstGeom>
        </p:spPr>
        <p:txBody>
          <a:bodyPr anchorCtr="0" anchor="t" bIns="91425" lIns="91425" spcFirstLastPara="1" rIns="91425" wrap="square" tIns="91425">
            <a:normAutofit fontScale="92500" lnSpcReduction="20000"/>
          </a:bodyPr>
          <a:lstStyle/>
          <a:p>
            <a:pPr indent="0" lvl="0" marL="0" marR="38100" rtl="0" algn="l">
              <a:lnSpc>
                <a:spcPct val="128571"/>
              </a:lnSpc>
              <a:spcBef>
                <a:spcPts val="0"/>
              </a:spcBef>
              <a:spcAft>
                <a:spcPts val="0"/>
              </a:spcAft>
              <a:buNone/>
            </a:pPr>
            <a:r>
              <a:rPr lang="tr" sz="1958">
                <a:solidFill>
                  <a:schemeClr val="dk1"/>
                </a:solidFill>
                <a:latin typeface="Georgia"/>
                <a:ea typeface="Georgia"/>
                <a:cs typeface="Georgia"/>
                <a:sym typeface="Georgia"/>
              </a:rPr>
              <a:t>•Müdahale ve tıbbi bakım gerektiren egzersiz katılımıyla ilişkili iki yan etki rapor edilmiştir:</a:t>
            </a:r>
            <a:endParaRPr sz="1958">
              <a:solidFill>
                <a:schemeClr val="dk1"/>
              </a:solidFill>
              <a:latin typeface="Georgia"/>
              <a:ea typeface="Georgia"/>
              <a:cs typeface="Georgia"/>
              <a:sym typeface="Georgia"/>
            </a:endParaRPr>
          </a:p>
          <a:p>
            <a:pPr indent="0" lvl="0" marL="0" marR="38100" rtl="0" algn="l">
              <a:lnSpc>
                <a:spcPct val="128571"/>
              </a:lnSpc>
              <a:spcBef>
                <a:spcPts val="0"/>
              </a:spcBef>
              <a:spcAft>
                <a:spcPts val="0"/>
              </a:spcAft>
              <a:buNone/>
            </a:pPr>
            <a:r>
              <a:t/>
            </a:r>
            <a:endParaRPr sz="1958">
              <a:solidFill>
                <a:schemeClr val="dk1"/>
              </a:solidFill>
              <a:latin typeface="Georgia"/>
              <a:ea typeface="Georgia"/>
              <a:cs typeface="Georgia"/>
              <a:sym typeface="Georgia"/>
            </a:endParaRPr>
          </a:p>
          <a:p>
            <a:pPr indent="0" lvl="0" marL="0" marR="38100" rtl="0" algn="l">
              <a:lnSpc>
                <a:spcPct val="128571"/>
              </a:lnSpc>
              <a:spcBef>
                <a:spcPts val="0"/>
              </a:spcBef>
              <a:spcAft>
                <a:spcPts val="0"/>
              </a:spcAft>
              <a:buNone/>
            </a:pPr>
            <a:r>
              <a:rPr lang="tr" sz="2058">
                <a:solidFill>
                  <a:schemeClr val="dk1"/>
                </a:solidFill>
                <a:latin typeface="Georgia"/>
                <a:ea typeface="Georgia"/>
                <a:cs typeface="Georgia"/>
                <a:sym typeface="Georgia"/>
              </a:rPr>
              <a:t>1) yüksek yoğunluklu gruptaki bir hasta, müdahale sırasında yorgunluk ve bitkinlik bozukluğu semptomları geliştirdi.</a:t>
            </a:r>
            <a:endParaRPr sz="2058">
              <a:solidFill>
                <a:schemeClr val="dk1"/>
              </a:solidFill>
              <a:latin typeface="Georgia"/>
              <a:ea typeface="Georgia"/>
              <a:cs typeface="Georgia"/>
              <a:sym typeface="Georgia"/>
            </a:endParaRPr>
          </a:p>
          <a:p>
            <a:pPr indent="0" lvl="0" marL="0" marR="38100" rtl="0" algn="l">
              <a:lnSpc>
                <a:spcPct val="128571"/>
              </a:lnSpc>
              <a:spcBef>
                <a:spcPts val="0"/>
              </a:spcBef>
              <a:spcAft>
                <a:spcPts val="0"/>
              </a:spcAft>
              <a:buNone/>
            </a:pPr>
            <a:r>
              <a:t/>
            </a:r>
            <a:endParaRPr sz="2058">
              <a:solidFill>
                <a:schemeClr val="dk1"/>
              </a:solidFill>
              <a:latin typeface="Georgia"/>
              <a:ea typeface="Georgia"/>
              <a:cs typeface="Georgia"/>
              <a:sym typeface="Georgia"/>
            </a:endParaRPr>
          </a:p>
          <a:p>
            <a:pPr indent="0" lvl="0" marL="0" marR="38100" rtl="0" algn="l">
              <a:lnSpc>
                <a:spcPct val="128571"/>
              </a:lnSpc>
              <a:spcBef>
                <a:spcPts val="0"/>
              </a:spcBef>
              <a:spcAft>
                <a:spcPts val="0"/>
              </a:spcAft>
              <a:buNone/>
            </a:pPr>
            <a:r>
              <a:rPr lang="tr" sz="2058">
                <a:solidFill>
                  <a:schemeClr val="dk1"/>
                </a:solidFill>
                <a:latin typeface="Georgia"/>
                <a:ea typeface="Georgia"/>
                <a:cs typeface="Georgia"/>
                <a:sym typeface="Georgia"/>
              </a:rPr>
              <a:t>2)Bir katılımcı,bir antrenman seansından kısa bir süre sonra bir bankı kaldırırken L5 S1 de spinal disk herniasyonu yaşadı.</a:t>
            </a:r>
            <a:endParaRPr sz="2058">
              <a:solidFill>
                <a:schemeClr val="dk1"/>
              </a:solidFill>
              <a:latin typeface="Georgia"/>
              <a:ea typeface="Georgia"/>
              <a:cs typeface="Georgia"/>
              <a:sym typeface="Georgia"/>
            </a:endParaRPr>
          </a:p>
          <a:p>
            <a:pPr indent="0" lvl="0" marL="0" marR="38100" rtl="0" algn="l">
              <a:lnSpc>
                <a:spcPct val="128571"/>
              </a:lnSpc>
              <a:spcBef>
                <a:spcPts val="0"/>
              </a:spcBef>
              <a:spcAft>
                <a:spcPts val="0"/>
              </a:spcAft>
              <a:buNone/>
            </a:pPr>
            <a:r>
              <a:t/>
            </a:r>
            <a:endParaRPr sz="1350">
              <a:solidFill>
                <a:srgbClr val="2E2E2E"/>
              </a:solidFill>
              <a:latin typeface="Georgia"/>
              <a:ea typeface="Georgia"/>
              <a:cs typeface="Georgia"/>
              <a:sym typeface="Georgia"/>
            </a:endParaRPr>
          </a:p>
          <a:p>
            <a:pPr indent="0" lvl="0" marL="0" marR="38100" rtl="0" algn="l">
              <a:lnSpc>
                <a:spcPct val="128571"/>
              </a:lnSpc>
              <a:spcBef>
                <a:spcPts val="0"/>
              </a:spcBef>
              <a:spcAft>
                <a:spcPts val="0"/>
              </a:spcAft>
              <a:buClr>
                <a:schemeClr val="dk1"/>
              </a:buClr>
              <a:buSzPct val="81481"/>
              <a:buFont typeface="Arial"/>
              <a:buNone/>
            </a:pPr>
            <a:r>
              <a:t/>
            </a:r>
            <a:endParaRPr sz="1350">
              <a:solidFill>
                <a:srgbClr val="2E2E2E"/>
              </a:solidFill>
              <a:latin typeface="Georgia"/>
              <a:ea typeface="Georgia"/>
              <a:cs typeface="Georgia"/>
              <a:sym typeface="Georgia"/>
            </a:endParaRPr>
          </a:p>
          <a:p>
            <a:pPr indent="0" lvl="0" marL="0" rtl="0" algn="l">
              <a:spcBef>
                <a:spcPts val="0"/>
              </a:spcBef>
              <a:spcAft>
                <a:spcPts val="120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tr"/>
              <a:t>2.4 . İstatistiksel Analiz</a:t>
            </a:r>
            <a:endParaRPr/>
          </a:p>
        </p:txBody>
      </p:sp>
      <p:sp>
        <p:nvSpPr>
          <p:cNvPr id="150" name="Google Shape;150;p3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tr" sz="1550">
                <a:solidFill>
                  <a:schemeClr val="dk1"/>
                </a:solidFill>
                <a:latin typeface="Georgia"/>
                <a:ea typeface="Georgia"/>
                <a:cs typeface="Georgia"/>
                <a:sym typeface="Georgia"/>
              </a:rPr>
              <a:t>•Yeterli sayıda çalışma katılımcısı elde etmek ve beklenen terklere izin vermek için gerekenden %25 daha fazla denek toplandı.</a:t>
            </a:r>
            <a:endParaRPr sz="1550">
              <a:solidFill>
                <a:schemeClr val="dk1"/>
              </a:solidFill>
              <a:latin typeface="Georgia"/>
              <a:ea typeface="Georgia"/>
              <a:cs typeface="Georgia"/>
              <a:sym typeface="Georgia"/>
            </a:endParaRPr>
          </a:p>
          <a:p>
            <a:pPr indent="0" lvl="0" marL="0" rtl="0" algn="l">
              <a:spcBef>
                <a:spcPts val="1200"/>
              </a:spcBef>
              <a:spcAft>
                <a:spcPts val="0"/>
              </a:spcAft>
              <a:buNone/>
            </a:pPr>
            <a:r>
              <a:rPr lang="tr" sz="1550">
                <a:solidFill>
                  <a:schemeClr val="dk1"/>
                </a:solidFill>
                <a:latin typeface="Georgia"/>
                <a:ea typeface="Georgia"/>
                <a:cs typeface="Georgia"/>
                <a:sym typeface="Georgia"/>
              </a:rPr>
              <a:t>•İstatistiksel analizler SPSS versiyon 25 yazılımı (SPSS Inc., Armonk, New York) kullanılarak yapıldı</a:t>
            </a:r>
            <a:endParaRPr sz="1550">
              <a:solidFill>
                <a:schemeClr val="dk1"/>
              </a:solidFill>
              <a:latin typeface="Georgia"/>
              <a:ea typeface="Georgia"/>
              <a:cs typeface="Georgia"/>
              <a:sym typeface="Georgia"/>
            </a:endParaRPr>
          </a:p>
          <a:p>
            <a:pPr indent="0" lvl="0" marL="0" rtl="0" algn="l">
              <a:spcBef>
                <a:spcPts val="1200"/>
              </a:spcBef>
              <a:spcAft>
                <a:spcPts val="0"/>
              </a:spcAft>
              <a:buNone/>
            </a:pPr>
            <a:r>
              <a:rPr lang="tr" sz="1550">
                <a:solidFill>
                  <a:schemeClr val="dk1"/>
                </a:solidFill>
                <a:latin typeface="Georgia"/>
                <a:ea typeface="Georgia"/>
                <a:cs typeface="Georgia"/>
                <a:sym typeface="Georgia"/>
              </a:rPr>
              <a:t>•Veriler, ortalamalar ve standart sapmalar (SD) veya normal dağılmışsa %95 güven aralıkları (CI), aksi takdirde medyanlar ve çeyrekler arası aralıklar (IQR) olarak sunuldu.</a:t>
            </a:r>
            <a:endParaRPr sz="1550">
              <a:solidFill>
                <a:schemeClr val="dk1"/>
              </a:solidFill>
              <a:latin typeface="Georgia"/>
              <a:ea typeface="Georgia"/>
              <a:cs typeface="Georgia"/>
              <a:sym typeface="Georgia"/>
            </a:endParaRPr>
          </a:p>
          <a:p>
            <a:pPr indent="0" lvl="0" marL="0" rtl="0" algn="l">
              <a:spcBef>
                <a:spcPts val="1200"/>
              </a:spcBef>
              <a:spcAft>
                <a:spcPts val="0"/>
              </a:spcAft>
              <a:buClr>
                <a:schemeClr val="dk1"/>
              </a:buClr>
              <a:buSzPts val="1100"/>
              <a:buFont typeface="Arial"/>
              <a:buNone/>
            </a:pPr>
            <a:r>
              <a:rPr lang="tr" sz="1350">
                <a:solidFill>
                  <a:schemeClr val="dk1"/>
                </a:solidFill>
                <a:latin typeface="Georgia"/>
                <a:ea typeface="Georgia"/>
                <a:cs typeface="Georgia"/>
                <a:sym typeface="Georgia"/>
              </a:rPr>
              <a:t> </a:t>
            </a:r>
            <a:r>
              <a:rPr lang="tr" sz="1450">
                <a:solidFill>
                  <a:schemeClr val="dk1"/>
                </a:solidFill>
                <a:latin typeface="Georgia"/>
                <a:ea typeface="Georgia"/>
                <a:cs typeface="Georgia"/>
                <a:sym typeface="Georgia"/>
              </a:rPr>
              <a:t>•Tanımlayıcı veriler başlangıçta oranlar için Ki-kare ve parametrik olmayan veya çarpık dağılımlar için Mann Whitney U veya </a:t>
            </a:r>
            <a:r>
              <a:rPr lang="tr" sz="1450">
                <a:solidFill>
                  <a:schemeClr val="dk1"/>
                </a:solidFill>
                <a:uFill>
                  <a:noFill/>
                </a:uFill>
                <a:latin typeface="Georgia"/>
                <a:ea typeface="Georgia"/>
                <a:cs typeface="Georgia"/>
                <a:sym typeface="Georgia"/>
                <a:hlinkClick r:id="rId3">
                  <a:extLst>
                    <a:ext uri="{A12FA001-AC4F-418D-AE19-62706E023703}">
                      <ahyp:hlinkClr val="tx"/>
                    </a:ext>
                  </a:extLst>
                </a:hlinkClick>
              </a:rPr>
              <a:t>Kruskal Wallis testleri kullanılarak değerlendirildi.</a:t>
            </a:r>
            <a:r>
              <a:rPr lang="tr" sz="1450" u="sng">
                <a:solidFill>
                  <a:schemeClr val="dk1"/>
                </a:solidFill>
                <a:latin typeface="Georgia"/>
                <a:ea typeface="Georgia"/>
                <a:cs typeface="Georgia"/>
                <a:sym typeface="Georgia"/>
                <a:hlinkClick r:id="rId4">
                  <a:extLst>
                    <a:ext uri="{A12FA001-AC4F-418D-AE19-62706E023703}">
                      <ahyp:hlinkClr val="tx"/>
                    </a:ext>
                  </a:extLst>
                </a:hlinkClick>
              </a:rPr>
              <a:t> </a:t>
            </a:r>
            <a:r>
              <a:rPr lang="tr" sz="1450">
                <a:solidFill>
                  <a:schemeClr val="dk1"/>
                </a:solidFill>
                <a:latin typeface="Georgia"/>
                <a:ea typeface="Georgia"/>
                <a:cs typeface="Georgia"/>
                <a:sym typeface="Georgia"/>
              </a:rPr>
              <a:t>Korelasyon analizi için, parametrik olmayan Spearmann's rank korelasyonunu ve rho değerleri (r) ve p-değerleri ile gösterildiği gibi parametrik Pearson's korelasyonunu kullanıldı.</a:t>
            </a:r>
            <a:endParaRPr sz="1650">
              <a:solidFill>
                <a:schemeClr val="dk1"/>
              </a:solidFill>
              <a:latin typeface="Georgia"/>
              <a:ea typeface="Georgia"/>
              <a:cs typeface="Georgia"/>
              <a:sym typeface="Georgia"/>
            </a:endParaRPr>
          </a:p>
          <a:p>
            <a:pPr indent="0" lvl="0" marL="0" rtl="0" algn="l">
              <a:spcBef>
                <a:spcPts val="1200"/>
              </a:spcBef>
              <a:spcAft>
                <a:spcPts val="1200"/>
              </a:spcAft>
              <a:buNone/>
            </a:pPr>
            <a:r>
              <a:t/>
            </a:r>
            <a:endParaRPr sz="1350">
              <a:solidFill>
                <a:srgbClr val="2E2E2E"/>
              </a:solidFill>
              <a:latin typeface="Georgia"/>
              <a:ea typeface="Georgia"/>
              <a:cs typeface="Georgia"/>
              <a:sym typeface="Georgi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31"/>
          <p:cNvSpPr txBox="1"/>
          <p:nvPr>
            <p:ph idx="1" type="body"/>
          </p:nvPr>
        </p:nvSpPr>
        <p:spPr>
          <a:xfrm>
            <a:off x="311700" y="725900"/>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tr" sz="1750">
                <a:solidFill>
                  <a:schemeClr val="dk1"/>
                </a:solidFill>
                <a:latin typeface="Georgia"/>
                <a:ea typeface="Georgia"/>
                <a:cs typeface="Georgia"/>
                <a:sym typeface="Georgia"/>
              </a:rPr>
              <a:t>•</a:t>
            </a:r>
            <a:r>
              <a:rPr lang="tr" sz="1550">
                <a:solidFill>
                  <a:srgbClr val="2E2E2E"/>
                </a:solidFill>
                <a:latin typeface="Georgia"/>
                <a:ea typeface="Georgia"/>
                <a:cs typeface="Georgia"/>
                <a:sym typeface="Georgia"/>
              </a:rPr>
              <a:t>Ana sonuç değişkenlerimiz BAI'deki birincil değişiklikler ve MADRS-S'deki ikincil değişikliklerdi. Kontrol grubuna karşı iki müdahale grubunun genel etkinliğini yani etki büyüklüğünü değerlendirmek için, standartlaştırılmış bir ortalama fark üreten genel bir doğrusal modelde </a:t>
            </a:r>
            <a:r>
              <a:rPr lang="tr" sz="1550">
                <a:solidFill>
                  <a:srgbClr val="2E2E2E"/>
                </a:solidFill>
                <a:uFill>
                  <a:noFill/>
                </a:uFill>
                <a:latin typeface="Georgia"/>
                <a:ea typeface="Georgia"/>
                <a:cs typeface="Georgia"/>
                <a:sym typeface="Georgia"/>
                <a:hlinkClick r:id="rId3">
                  <a:extLst>
                    <a:ext uri="{A12FA001-AC4F-418D-AE19-62706E023703}">
                      <ahyp:hlinkClr val="tx"/>
                    </a:ext>
                  </a:extLst>
                </a:hlinkClick>
              </a:rPr>
              <a:t>kovaryans analizini (ANCOVA) kullan</a:t>
            </a:r>
            <a:r>
              <a:rPr lang="tr" sz="1500">
                <a:solidFill>
                  <a:schemeClr val="dk1"/>
                </a:solidFill>
              </a:rPr>
              <a:t>ıldı.</a:t>
            </a:r>
            <a:endParaRPr sz="1500">
              <a:solidFill>
                <a:schemeClr val="dk1"/>
              </a:solidFill>
            </a:endParaRPr>
          </a:p>
          <a:p>
            <a:pPr indent="0" lvl="0" marL="0" rtl="0" algn="l">
              <a:spcBef>
                <a:spcPts val="1200"/>
              </a:spcBef>
              <a:spcAft>
                <a:spcPts val="0"/>
              </a:spcAft>
              <a:buNone/>
            </a:pPr>
            <a:r>
              <a:rPr lang="tr" sz="1750">
                <a:solidFill>
                  <a:schemeClr val="dk1"/>
                </a:solidFill>
                <a:latin typeface="Georgia"/>
                <a:ea typeface="Georgia"/>
                <a:cs typeface="Georgia"/>
                <a:sym typeface="Georgia"/>
              </a:rPr>
              <a:t>•</a:t>
            </a:r>
            <a:r>
              <a:rPr lang="tr" sz="1550">
                <a:solidFill>
                  <a:srgbClr val="2E2E2E"/>
                </a:solidFill>
                <a:latin typeface="Georgia"/>
                <a:ea typeface="Georgia"/>
                <a:cs typeface="Georgia"/>
                <a:sym typeface="Georgia"/>
              </a:rPr>
              <a:t>Anksiyete semptomlarındaki iyileşmeyi, kontrol grubu için başlangıç ​​ve 12. hafta arasındaki BAI puanlarındaki ortalama farka dayalı olarak, BAI ölçeğinde 5 puanlık bir grup arasındaki fark (iyileşme) olarak tanımlandı.</a:t>
            </a:r>
            <a:endParaRPr sz="1550">
              <a:solidFill>
                <a:srgbClr val="2E2E2E"/>
              </a:solidFill>
              <a:latin typeface="Georgia"/>
              <a:ea typeface="Georgia"/>
              <a:cs typeface="Georgia"/>
              <a:sym typeface="Georgia"/>
            </a:endParaRPr>
          </a:p>
          <a:p>
            <a:pPr indent="0" lvl="0" marL="0" rtl="0" algn="l">
              <a:spcBef>
                <a:spcPts val="1200"/>
              </a:spcBef>
              <a:spcAft>
                <a:spcPts val="1200"/>
              </a:spcAft>
              <a:buNone/>
            </a:pPr>
            <a:r>
              <a:rPr lang="tr" sz="1750">
                <a:solidFill>
                  <a:schemeClr val="dk1"/>
                </a:solidFill>
                <a:latin typeface="Georgia"/>
                <a:ea typeface="Georgia"/>
                <a:cs typeface="Georgia"/>
                <a:sym typeface="Georgia"/>
              </a:rPr>
              <a:t>•</a:t>
            </a:r>
            <a:r>
              <a:rPr lang="tr" sz="1550">
                <a:solidFill>
                  <a:srgbClr val="2E2E2E"/>
                </a:solidFill>
                <a:latin typeface="Georgia"/>
                <a:ea typeface="Georgia"/>
                <a:cs typeface="Georgia"/>
                <a:sym typeface="Georgia"/>
              </a:rPr>
              <a:t>Depresyon belirtileri için, MADRS-S'de kontrol grubunun ortalama iyileşmesine karşılık gelen 3 puanlık bir iyileştirme kullanıldı.</a:t>
            </a:r>
            <a:endParaRPr sz="1550">
              <a:solidFill>
                <a:srgbClr val="2E2E2E"/>
              </a:solidFill>
              <a:latin typeface="Georgia"/>
              <a:ea typeface="Georgia"/>
              <a:cs typeface="Georgia"/>
              <a:sym typeface="Georgi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idx="1" type="body"/>
          </p:nvPr>
        </p:nvSpPr>
        <p:spPr>
          <a:xfrm>
            <a:off x="682550" y="494550"/>
            <a:ext cx="8000400" cy="4154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t/>
            </a:r>
            <a:endParaRPr sz="2716">
              <a:solidFill>
                <a:schemeClr val="dk1"/>
              </a:solidFill>
            </a:endParaRPr>
          </a:p>
          <a:p>
            <a:pPr indent="0" lvl="0" marL="0" rtl="0" algn="l">
              <a:spcBef>
                <a:spcPts val="1200"/>
              </a:spcBef>
              <a:spcAft>
                <a:spcPts val="0"/>
              </a:spcAft>
              <a:buNone/>
            </a:pPr>
            <a:r>
              <a:rPr lang="tr" sz="2716">
                <a:solidFill>
                  <a:schemeClr val="dk1"/>
                </a:solidFill>
              </a:rPr>
              <a:t>BİRİNCİ BASAMAK HASTALARINDA EGZERSİZİN ANKSİYETE SEMPTOMLARI ÜZERİNDEKİ ETKİLERİ:RANDOMİZE KONTROLLÜ BİR ÇALIŞMA</a:t>
            </a:r>
            <a:endParaRPr sz="2716">
              <a:solidFill>
                <a:schemeClr val="dk1"/>
              </a:solidFill>
            </a:endParaRPr>
          </a:p>
          <a:p>
            <a:pPr indent="0" lvl="0" marL="0" rtl="0" algn="l">
              <a:spcBef>
                <a:spcPts val="1200"/>
              </a:spcBef>
              <a:spcAft>
                <a:spcPts val="0"/>
              </a:spcAft>
              <a:buNone/>
            </a:pPr>
            <a:r>
              <a:rPr lang="tr"/>
              <a:t>                          </a:t>
            </a:r>
            <a:endParaRPr/>
          </a:p>
          <a:p>
            <a:pPr indent="0" lvl="0" marL="0" rtl="0" algn="l">
              <a:spcBef>
                <a:spcPts val="1200"/>
              </a:spcBef>
              <a:spcAft>
                <a:spcPts val="0"/>
              </a:spcAft>
              <a:buNone/>
            </a:pPr>
            <a:r>
              <a:rPr lang="tr"/>
              <a:t>                                                          </a:t>
            </a:r>
            <a:endParaRPr>
              <a:solidFill>
                <a:schemeClr val="dk1"/>
              </a:solidFill>
            </a:endParaRPr>
          </a:p>
          <a:p>
            <a:pPr indent="0" lvl="0" marL="0" rtl="0" algn="l">
              <a:spcBef>
                <a:spcPts val="1200"/>
              </a:spcBef>
              <a:spcAft>
                <a:spcPts val="0"/>
              </a:spcAft>
              <a:buNone/>
            </a:pPr>
            <a:r>
              <a:rPr lang="tr">
                <a:solidFill>
                  <a:schemeClr val="dk1"/>
                </a:solidFill>
              </a:rPr>
              <a:t>                                                                    Arş. Gör. Dr. Kübra Güner</a:t>
            </a:r>
            <a:endParaRPr>
              <a:solidFill>
                <a:schemeClr val="dk1"/>
              </a:solidFill>
            </a:endParaRPr>
          </a:p>
          <a:p>
            <a:pPr indent="0" lvl="0" marL="0" rtl="0" algn="l">
              <a:spcBef>
                <a:spcPts val="1200"/>
              </a:spcBef>
              <a:spcAft>
                <a:spcPts val="0"/>
              </a:spcAft>
              <a:buNone/>
            </a:pPr>
            <a:r>
              <a:rPr lang="tr">
                <a:solidFill>
                  <a:schemeClr val="dk1"/>
                </a:solidFill>
              </a:rPr>
              <a:t>                                                               KTÜ Tıp Fakültesi Aile Hekimliği ABD</a:t>
            </a:r>
            <a:endParaRPr>
              <a:solidFill>
                <a:schemeClr val="dk1"/>
              </a:solidFill>
            </a:endParaRPr>
          </a:p>
          <a:p>
            <a:pPr indent="0" lvl="0" marL="0" rtl="0" algn="l">
              <a:spcBef>
                <a:spcPts val="1200"/>
              </a:spcBef>
              <a:spcAft>
                <a:spcPts val="0"/>
              </a:spcAft>
              <a:buNone/>
            </a:pPr>
            <a:r>
              <a:rPr lang="tr">
                <a:solidFill>
                  <a:schemeClr val="dk1"/>
                </a:solidFill>
              </a:rPr>
              <a:t>                                                                      01.11.2022</a:t>
            </a:r>
            <a:endParaRPr>
              <a:solidFill>
                <a:schemeClr val="dk1"/>
              </a:solidFill>
            </a:endParaRPr>
          </a:p>
          <a:p>
            <a:pPr indent="0" lvl="0" marL="0" rtl="0" algn="l">
              <a:spcBef>
                <a:spcPts val="1200"/>
              </a:spcBef>
              <a:spcAft>
                <a:spcPts val="120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32"/>
          <p:cNvSpPr txBox="1"/>
          <p:nvPr>
            <p:ph idx="1" type="body"/>
          </p:nvPr>
        </p:nvSpPr>
        <p:spPr>
          <a:xfrm>
            <a:off x="372650" y="1396250"/>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tr" sz="2650">
                <a:solidFill>
                  <a:srgbClr val="2E2E2E"/>
                </a:solidFill>
                <a:latin typeface="Georgia"/>
                <a:ea typeface="Georgia"/>
                <a:cs typeface="Georgia"/>
                <a:sym typeface="Georgia"/>
              </a:rPr>
              <a:t>0.05'in altındaki bir p değeri, tüm analizler için istatistiksel olarak anlamlı kabul edildi.</a:t>
            </a:r>
            <a:endParaRPr sz="31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tr"/>
              <a:t>3.SONUÇLAR</a:t>
            </a:r>
            <a:endParaRPr/>
          </a:p>
        </p:txBody>
      </p:sp>
      <p:sp>
        <p:nvSpPr>
          <p:cNvPr id="166" name="Google Shape;166;p3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tr" sz="2000">
                <a:solidFill>
                  <a:schemeClr val="dk1"/>
                </a:solidFill>
              </a:rPr>
              <a:t> 3.1 . Katılımcı Özellikleri</a:t>
            </a:r>
            <a:endParaRPr sz="2000">
              <a:solidFill>
                <a:schemeClr val="dk1"/>
              </a:solidFill>
            </a:endParaRPr>
          </a:p>
          <a:p>
            <a:pPr indent="0" lvl="0" marL="0" rtl="0" algn="l">
              <a:spcBef>
                <a:spcPts val="1200"/>
              </a:spcBef>
              <a:spcAft>
                <a:spcPts val="0"/>
              </a:spcAft>
              <a:buNone/>
            </a:pPr>
            <a:r>
              <a:t/>
            </a:r>
            <a:endParaRPr sz="2000">
              <a:solidFill>
                <a:schemeClr val="dk1"/>
              </a:solidFill>
            </a:endParaRPr>
          </a:p>
          <a:p>
            <a:pPr indent="0" lvl="0" marL="0" rtl="0" algn="l">
              <a:spcBef>
                <a:spcPts val="1200"/>
              </a:spcBef>
              <a:spcAft>
                <a:spcPts val="0"/>
              </a:spcAft>
              <a:buNone/>
            </a:pPr>
            <a:r>
              <a:rPr lang="tr" sz="1850">
                <a:solidFill>
                  <a:schemeClr val="dk1"/>
                </a:solidFill>
                <a:latin typeface="Georgia"/>
                <a:ea typeface="Georgia"/>
                <a:cs typeface="Georgia"/>
                <a:sym typeface="Georgia"/>
              </a:rPr>
              <a:t> </a:t>
            </a:r>
            <a:r>
              <a:rPr lang="tr" sz="1550">
                <a:solidFill>
                  <a:schemeClr val="dk1"/>
                </a:solidFill>
                <a:latin typeface="Georgia"/>
                <a:ea typeface="Georgia"/>
                <a:cs typeface="Georgia"/>
                <a:sym typeface="Georgia"/>
              </a:rPr>
              <a:t>•</a:t>
            </a:r>
            <a:r>
              <a:rPr lang="tr" sz="1850">
                <a:solidFill>
                  <a:schemeClr val="dk1"/>
                </a:solidFill>
                <a:latin typeface="Georgia"/>
                <a:ea typeface="Georgia"/>
                <a:cs typeface="Georgia"/>
                <a:sym typeface="Georgia"/>
              </a:rPr>
              <a:t>Toplamda 286 kişi katılmayı kabul etti. </a:t>
            </a:r>
            <a:endParaRPr sz="1850">
              <a:solidFill>
                <a:schemeClr val="dk1"/>
              </a:solidFill>
              <a:latin typeface="Georgia"/>
              <a:ea typeface="Georgia"/>
              <a:cs typeface="Georgia"/>
              <a:sym typeface="Georgia"/>
            </a:endParaRPr>
          </a:p>
          <a:p>
            <a:pPr indent="0" lvl="0" marL="0" rtl="0" algn="l">
              <a:spcBef>
                <a:spcPts val="1200"/>
              </a:spcBef>
              <a:spcAft>
                <a:spcPts val="0"/>
              </a:spcAft>
              <a:buNone/>
            </a:pPr>
            <a:r>
              <a:rPr lang="tr" sz="1850">
                <a:solidFill>
                  <a:schemeClr val="dk1"/>
                </a:solidFill>
                <a:latin typeface="Georgia"/>
                <a:ea typeface="Georgia"/>
                <a:cs typeface="Georgia"/>
                <a:sym typeface="Georgia"/>
              </a:rPr>
              <a:t> </a:t>
            </a:r>
            <a:r>
              <a:rPr lang="tr" sz="1550">
                <a:solidFill>
                  <a:schemeClr val="dk1"/>
                </a:solidFill>
                <a:latin typeface="Georgia"/>
                <a:ea typeface="Georgia"/>
                <a:cs typeface="Georgia"/>
                <a:sym typeface="Georgia"/>
              </a:rPr>
              <a:t>•</a:t>
            </a:r>
            <a:r>
              <a:rPr lang="tr" sz="1850">
                <a:solidFill>
                  <a:schemeClr val="dk1"/>
                </a:solidFill>
                <a:latin typeface="Georgia"/>
                <a:ea typeface="Georgia"/>
                <a:cs typeface="Georgia"/>
                <a:sym typeface="Georgia"/>
              </a:rPr>
              <a:t>29 kişi çalışmadan hariç tutuldu.</a:t>
            </a:r>
            <a:endParaRPr sz="1850">
              <a:solidFill>
                <a:schemeClr val="dk1"/>
              </a:solidFill>
              <a:latin typeface="Georgia"/>
              <a:ea typeface="Georgia"/>
              <a:cs typeface="Georgia"/>
              <a:sym typeface="Georgia"/>
            </a:endParaRPr>
          </a:p>
          <a:p>
            <a:pPr indent="0" lvl="0" marL="0" rtl="0" algn="l">
              <a:spcBef>
                <a:spcPts val="1200"/>
              </a:spcBef>
              <a:spcAft>
                <a:spcPts val="0"/>
              </a:spcAft>
              <a:buNone/>
            </a:pPr>
            <a:r>
              <a:rPr lang="tr" sz="1850">
                <a:solidFill>
                  <a:schemeClr val="dk1"/>
                </a:solidFill>
                <a:latin typeface="Georgia"/>
                <a:ea typeface="Georgia"/>
                <a:cs typeface="Georgia"/>
                <a:sym typeface="Georgia"/>
              </a:rPr>
              <a:t> </a:t>
            </a:r>
            <a:r>
              <a:rPr lang="tr" sz="1550">
                <a:solidFill>
                  <a:schemeClr val="dk1"/>
                </a:solidFill>
                <a:latin typeface="Georgia"/>
                <a:ea typeface="Georgia"/>
                <a:cs typeface="Georgia"/>
                <a:sym typeface="Georgia"/>
              </a:rPr>
              <a:t>•</a:t>
            </a:r>
            <a:r>
              <a:rPr lang="tr" sz="1850">
                <a:solidFill>
                  <a:schemeClr val="dk1"/>
                </a:solidFill>
                <a:latin typeface="Georgia"/>
                <a:ea typeface="Georgia"/>
                <a:cs typeface="Georgia"/>
                <a:sym typeface="Georgia"/>
              </a:rPr>
              <a:t>34 kişi kişisel sebeplerle katılmayı reddetti.</a:t>
            </a:r>
            <a:endParaRPr sz="1850">
              <a:solidFill>
                <a:schemeClr val="dk1"/>
              </a:solidFill>
              <a:latin typeface="Georgia"/>
              <a:ea typeface="Georgia"/>
              <a:cs typeface="Georgia"/>
              <a:sym typeface="Georgia"/>
            </a:endParaRPr>
          </a:p>
          <a:p>
            <a:pPr indent="0" lvl="0" marL="0" rtl="0" algn="l">
              <a:spcBef>
                <a:spcPts val="1200"/>
              </a:spcBef>
              <a:spcAft>
                <a:spcPts val="0"/>
              </a:spcAft>
              <a:buNone/>
            </a:pPr>
            <a:r>
              <a:rPr lang="tr" sz="1850">
                <a:solidFill>
                  <a:schemeClr val="dk1"/>
                </a:solidFill>
                <a:latin typeface="Georgia"/>
                <a:ea typeface="Georgia"/>
                <a:cs typeface="Georgia"/>
                <a:sym typeface="Georgia"/>
              </a:rPr>
              <a:t> </a:t>
            </a:r>
            <a:r>
              <a:rPr lang="tr" sz="1550">
                <a:solidFill>
                  <a:schemeClr val="dk1"/>
                </a:solidFill>
                <a:latin typeface="Georgia"/>
                <a:ea typeface="Georgia"/>
                <a:cs typeface="Georgia"/>
                <a:sym typeface="Georgia"/>
              </a:rPr>
              <a:t>•</a:t>
            </a:r>
            <a:r>
              <a:rPr lang="tr" sz="1850">
                <a:solidFill>
                  <a:schemeClr val="dk1"/>
                </a:solidFill>
                <a:latin typeface="Georgia"/>
                <a:ea typeface="Georgia"/>
                <a:cs typeface="Georgia"/>
                <a:sym typeface="Georgia"/>
              </a:rPr>
              <a:t>223 kişi randomize edildi ve üç gruptan birine ayrıldı.</a:t>
            </a:r>
            <a:endParaRPr sz="1850">
              <a:solidFill>
                <a:schemeClr val="dk1"/>
              </a:solidFill>
              <a:latin typeface="Georgia"/>
              <a:ea typeface="Georgia"/>
              <a:cs typeface="Georgia"/>
              <a:sym typeface="Georgia"/>
            </a:endParaRPr>
          </a:p>
          <a:p>
            <a:pPr indent="0" lvl="0" marL="0" rtl="0" algn="l">
              <a:spcBef>
                <a:spcPts val="1200"/>
              </a:spcBef>
              <a:spcAft>
                <a:spcPts val="1200"/>
              </a:spcAft>
              <a:buNone/>
            </a:pPr>
            <a:r>
              <a:t/>
            </a:r>
            <a:endParaRPr>
              <a:solidFill>
                <a:schemeClr val="dk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pic>
        <p:nvPicPr>
          <p:cNvPr id="171" name="Google Shape;171;p34"/>
          <p:cNvPicPr preferRelativeResize="0"/>
          <p:nvPr/>
        </p:nvPicPr>
        <p:blipFill>
          <a:blip r:embed="rId3">
            <a:alphaModFix/>
          </a:blip>
          <a:stretch>
            <a:fillRect/>
          </a:stretch>
        </p:blipFill>
        <p:spPr>
          <a:xfrm>
            <a:off x="1133525" y="152400"/>
            <a:ext cx="5960125" cy="48387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5"/>
          <p:cNvSpPr txBox="1"/>
          <p:nvPr>
            <p:ph idx="1" type="body"/>
          </p:nvPr>
        </p:nvSpPr>
        <p:spPr>
          <a:xfrm>
            <a:off x="311700" y="67712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tr" sz="1550">
                <a:solidFill>
                  <a:schemeClr val="dk1"/>
                </a:solidFill>
                <a:latin typeface="Georgia"/>
                <a:ea typeface="Georgia"/>
                <a:cs typeface="Georgia"/>
                <a:sym typeface="Georgia"/>
              </a:rPr>
              <a:t>•</a:t>
            </a:r>
            <a:r>
              <a:rPr lang="tr" sz="1350">
                <a:solidFill>
                  <a:schemeClr val="dk1"/>
                </a:solidFill>
                <a:latin typeface="Georgia"/>
                <a:ea typeface="Georgia"/>
                <a:cs typeface="Georgia"/>
                <a:sym typeface="Georgia"/>
              </a:rPr>
              <a:t>Çalışma örneğinin temel özellikleri </a:t>
            </a:r>
            <a:r>
              <a:rPr lang="tr" sz="1350">
                <a:solidFill>
                  <a:schemeClr val="dk1"/>
                </a:solidFill>
                <a:uFill>
                  <a:noFill/>
                </a:uFill>
                <a:latin typeface="Georgia"/>
                <a:ea typeface="Georgia"/>
                <a:cs typeface="Georgia"/>
                <a:sym typeface="Georgia"/>
                <a:hlinkClick r:id="rId3">
                  <a:extLst>
                    <a:ext uri="{A12FA001-AC4F-418D-AE19-62706E023703}">
                      <ahyp:hlinkClr val="tx"/>
                    </a:ext>
                  </a:extLst>
                </a:hlinkClick>
              </a:rPr>
              <a:t>Tablo 1'de gösterilmektedir </a:t>
            </a:r>
            <a:r>
              <a:rPr lang="tr" sz="1350">
                <a:solidFill>
                  <a:schemeClr val="dk1"/>
                </a:solidFill>
                <a:latin typeface="Georgia"/>
                <a:ea typeface="Georgia"/>
                <a:cs typeface="Georgia"/>
                <a:sym typeface="Georgia"/>
              </a:rPr>
              <a:t>.</a:t>
            </a:r>
            <a:endParaRPr sz="1350">
              <a:solidFill>
                <a:schemeClr val="dk1"/>
              </a:solidFill>
              <a:latin typeface="Georgia"/>
              <a:ea typeface="Georgia"/>
              <a:cs typeface="Georgia"/>
              <a:sym typeface="Georgia"/>
            </a:endParaRPr>
          </a:p>
          <a:p>
            <a:pPr indent="0" lvl="0" marL="0" rtl="0" algn="l">
              <a:spcBef>
                <a:spcPts val="1200"/>
              </a:spcBef>
              <a:spcAft>
                <a:spcPts val="0"/>
              </a:spcAft>
              <a:buNone/>
            </a:pPr>
            <a:r>
              <a:rPr lang="tr" sz="1550">
                <a:solidFill>
                  <a:schemeClr val="dk1"/>
                </a:solidFill>
                <a:latin typeface="Georgia"/>
                <a:ea typeface="Georgia"/>
                <a:cs typeface="Georgia"/>
                <a:sym typeface="Georgia"/>
              </a:rPr>
              <a:t>•</a:t>
            </a:r>
            <a:r>
              <a:rPr lang="tr" sz="1350">
                <a:solidFill>
                  <a:schemeClr val="dk1"/>
                </a:solidFill>
                <a:latin typeface="Georgia"/>
                <a:ea typeface="Georgia"/>
                <a:cs typeface="Georgia"/>
                <a:sym typeface="Georgia"/>
              </a:rPr>
              <a:t>Her iki cinsiyet için ortalama yaş 38,6 idi ve çoğunluğu kadındı (%70). </a:t>
            </a:r>
            <a:endParaRPr sz="1350">
              <a:solidFill>
                <a:schemeClr val="dk1"/>
              </a:solidFill>
              <a:latin typeface="Georgia"/>
              <a:ea typeface="Georgia"/>
              <a:cs typeface="Georgia"/>
              <a:sym typeface="Georgia"/>
            </a:endParaRPr>
          </a:p>
          <a:p>
            <a:pPr indent="0" lvl="0" marL="0" rtl="0" algn="l">
              <a:spcBef>
                <a:spcPts val="1200"/>
              </a:spcBef>
              <a:spcAft>
                <a:spcPts val="0"/>
              </a:spcAft>
              <a:buNone/>
            </a:pPr>
            <a:r>
              <a:rPr lang="tr" sz="1550">
                <a:solidFill>
                  <a:schemeClr val="dk1"/>
                </a:solidFill>
                <a:latin typeface="Georgia"/>
                <a:ea typeface="Georgia"/>
                <a:cs typeface="Georgia"/>
                <a:sym typeface="Georgia"/>
              </a:rPr>
              <a:t>•</a:t>
            </a:r>
            <a:r>
              <a:rPr lang="tr" sz="1350">
                <a:solidFill>
                  <a:schemeClr val="dk1"/>
                </a:solidFill>
                <a:latin typeface="Georgia"/>
                <a:ea typeface="Georgia"/>
                <a:cs typeface="Georgia"/>
                <a:sym typeface="Georgia"/>
              </a:rPr>
              <a:t>En sık görülen anksiyete bozukluğu YAB (%57,5) ve bunu PB (%46,4) izlemiştir. </a:t>
            </a:r>
            <a:endParaRPr sz="1350">
              <a:solidFill>
                <a:schemeClr val="dk1"/>
              </a:solidFill>
              <a:latin typeface="Georgia"/>
              <a:ea typeface="Georgia"/>
              <a:cs typeface="Georgia"/>
              <a:sym typeface="Georgia"/>
            </a:endParaRPr>
          </a:p>
          <a:p>
            <a:pPr indent="0" lvl="0" marL="0" rtl="0" algn="l">
              <a:spcBef>
                <a:spcPts val="1200"/>
              </a:spcBef>
              <a:spcAft>
                <a:spcPts val="0"/>
              </a:spcAft>
              <a:buNone/>
            </a:pPr>
            <a:r>
              <a:rPr lang="tr" sz="1550">
                <a:solidFill>
                  <a:schemeClr val="dk1"/>
                </a:solidFill>
                <a:latin typeface="Georgia"/>
                <a:ea typeface="Georgia"/>
                <a:cs typeface="Georgia"/>
                <a:sym typeface="Georgia"/>
              </a:rPr>
              <a:t>•</a:t>
            </a:r>
            <a:r>
              <a:rPr lang="tr" sz="1350">
                <a:solidFill>
                  <a:schemeClr val="dk1"/>
                </a:solidFill>
                <a:latin typeface="Georgia"/>
                <a:ea typeface="Georgia"/>
                <a:cs typeface="Georgia"/>
                <a:sym typeface="Georgia"/>
              </a:rPr>
              <a:t>Psikiyatrik komorbiditeler yaygındı.</a:t>
            </a:r>
            <a:endParaRPr sz="1350">
              <a:solidFill>
                <a:schemeClr val="dk1"/>
              </a:solidFill>
              <a:latin typeface="Georgia"/>
              <a:ea typeface="Georgia"/>
              <a:cs typeface="Georgia"/>
              <a:sym typeface="Georgia"/>
            </a:endParaRPr>
          </a:p>
          <a:p>
            <a:pPr indent="0" lvl="0" marL="0" rtl="0" algn="l">
              <a:spcBef>
                <a:spcPts val="1200"/>
              </a:spcBef>
              <a:spcAft>
                <a:spcPts val="0"/>
              </a:spcAft>
              <a:buNone/>
            </a:pPr>
            <a:r>
              <a:rPr lang="tr" sz="1550">
                <a:solidFill>
                  <a:schemeClr val="dk1"/>
                </a:solidFill>
                <a:latin typeface="Georgia"/>
                <a:ea typeface="Georgia"/>
                <a:cs typeface="Georgia"/>
                <a:sym typeface="Georgia"/>
              </a:rPr>
              <a:t>•</a:t>
            </a:r>
            <a:r>
              <a:rPr lang="tr" sz="1350">
                <a:solidFill>
                  <a:schemeClr val="dk1"/>
                </a:solidFill>
                <a:latin typeface="Georgia"/>
                <a:ea typeface="Georgia"/>
                <a:cs typeface="Georgia"/>
                <a:sym typeface="Georgia"/>
              </a:rPr>
              <a:t>BMI aşırı kilolu ve yaklaşık  %15'i günlük tütün kullanımı bildirdi.</a:t>
            </a:r>
            <a:endParaRPr sz="1350">
              <a:solidFill>
                <a:schemeClr val="dk1"/>
              </a:solidFill>
              <a:latin typeface="Georgia"/>
              <a:ea typeface="Georgia"/>
              <a:cs typeface="Georgia"/>
              <a:sym typeface="Georgia"/>
            </a:endParaRPr>
          </a:p>
          <a:p>
            <a:pPr indent="0" lvl="0" marL="0" rtl="0" algn="l">
              <a:spcBef>
                <a:spcPts val="1200"/>
              </a:spcBef>
              <a:spcAft>
                <a:spcPts val="0"/>
              </a:spcAft>
              <a:buNone/>
            </a:pPr>
            <a:r>
              <a:rPr lang="tr" sz="1550">
                <a:solidFill>
                  <a:schemeClr val="dk1"/>
                </a:solidFill>
                <a:latin typeface="Georgia"/>
                <a:ea typeface="Georgia"/>
                <a:cs typeface="Georgia"/>
                <a:sym typeface="Georgia"/>
              </a:rPr>
              <a:t>•</a:t>
            </a:r>
            <a:r>
              <a:rPr lang="tr" sz="1350">
                <a:solidFill>
                  <a:schemeClr val="dk1"/>
                </a:solidFill>
                <a:latin typeface="Georgia"/>
                <a:ea typeface="Georgia"/>
                <a:cs typeface="Georgia"/>
                <a:sym typeface="Georgia"/>
              </a:rPr>
              <a:t>Katılımcıların yaklaşık yarısı, başlangıçta 10 yıldan fazla anksiyete ile yaşamıştır.</a:t>
            </a:r>
            <a:endParaRPr sz="1350">
              <a:solidFill>
                <a:schemeClr val="dk1"/>
              </a:solidFill>
              <a:latin typeface="Georgia"/>
              <a:ea typeface="Georgia"/>
              <a:cs typeface="Georgia"/>
              <a:sym typeface="Georgia"/>
            </a:endParaRPr>
          </a:p>
          <a:p>
            <a:pPr indent="0" lvl="0" marL="0" rtl="0" algn="l">
              <a:spcBef>
                <a:spcPts val="1200"/>
              </a:spcBef>
              <a:spcAft>
                <a:spcPts val="1200"/>
              </a:spcAft>
              <a:buNone/>
            </a:pPr>
            <a:r>
              <a:rPr lang="tr" sz="1550">
                <a:solidFill>
                  <a:schemeClr val="dk1"/>
                </a:solidFill>
                <a:latin typeface="Georgia"/>
                <a:ea typeface="Georgia"/>
                <a:cs typeface="Georgia"/>
                <a:sym typeface="Georgia"/>
              </a:rPr>
              <a:t>•</a:t>
            </a:r>
            <a:r>
              <a:rPr lang="tr" sz="1350">
                <a:solidFill>
                  <a:schemeClr val="dk1"/>
                </a:solidFill>
                <a:latin typeface="Georgia"/>
                <a:ea typeface="Georgia"/>
                <a:cs typeface="Georgia"/>
                <a:sym typeface="Georgia"/>
              </a:rPr>
              <a:t>Neredeyse üçte ikisi (%63.5) en az bir psikoaktif ilaç kullanıyordu.</a:t>
            </a:r>
            <a:endParaRPr sz="1350">
              <a:solidFill>
                <a:schemeClr val="dk1"/>
              </a:solidFill>
              <a:latin typeface="Georgia"/>
              <a:ea typeface="Georgia"/>
              <a:cs typeface="Georgia"/>
              <a:sym typeface="Georgi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pic>
        <p:nvPicPr>
          <p:cNvPr id="181" name="Google Shape;181;p36"/>
          <p:cNvPicPr preferRelativeResize="0"/>
          <p:nvPr/>
        </p:nvPicPr>
        <p:blipFill>
          <a:blip r:embed="rId3">
            <a:alphaModFix/>
          </a:blip>
          <a:stretch>
            <a:fillRect/>
          </a:stretch>
        </p:blipFill>
        <p:spPr>
          <a:xfrm>
            <a:off x="1389475" y="152400"/>
            <a:ext cx="5947924" cy="4838701"/>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pic>
        <p:nvPicPr>
          <p:cNvPr id="186" name="Google Shape;186;p37"/>
          <p:cNvPicPr preferRelativeResize="0"/>
          <p:nvPr/>
        </p:nvPicPr>
        <p:blipFill>
          <a:blip r:embed="rId3">
            <a:alphaModFix/>
          </a:blip>
          <a:stretch>
            <a:fillRect/>
          </a:stretch>
        </p:blipFill>
        <p:spPr>
          <a:xfrm>
            <a:off x="1316350" y="589150"/>
            <a:ext cx="6191700" cy="4359325"/>
          </a:xfrm>
          <a:prstGeom prst="rect">
            <a:avLst/>
          </a:prstGeom>
          <a:noFill/>
          <a:ln>
            <a:noFill/>
          </a:ln>
        </p:spPr>
      </p:pic>
      <p:pic>
        <p:nvPicPr>
          <p:cNvPr id="187" name="Google Shape;187;p37"/>
          <p:cNvPicPr preferRelativeResize="0"/>
          <p:nvPr/>
        </p:nvPicPr>
        <p:blipFill>
          <a:blip r:embed="rId4">
            <a:alphaModFix/>
          </a:blip>
          <a:stretch>
            <a:fillRect/>
          </a:stretch>
        </p:blipFill>
        <p:spPr>
          <a:xfrm>
            <a:off x="1665100" y="70700"/>
            <a:ext cx="5459025" cy="7191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pic>
        <p:nvPicPr>
          <p:cNvPr id="192" name="Google Shape;192;p38"/>
          <p:cNvPicPr preferRelativeResize="0"/>
          <p:nvPr/>
        </p:nvPicPr>
        <p:blipFill>
          <a:blip r:embed="rId3">
            <a:alphaModFix/>
          </a:blip>
          <a:stretch>
            <a:fillRect/>
          </a:stretch>
        </p:blipFill>
        <p:spPr>
          <a:xfrm>
            <a:off x="1414850" y="280350"/>
            <a:ext cx="6143625" cy="924400"/>
          </a:xfrm>
          <a:prstGeom prst="rect">
            <a:avLst/>
          </a:prstGeom>
          <a:noFill/>
          <a:ln>
            <a:noFill/>
          </a:ln>
        </p:spPr>
      </p:pic>
      <p:pic>
        <p:nvPicPr>
          <p:cNvPr id="193" name="Google Shape;193;p38"/>
          <p:cNvPicPr preferRelativeResize="0"/>
          <p:nvPr/>
        </p:nvPicPr>
        <p:blipFill rotWithShape="1">
          <a:blip r:embed="rId4">
            <a:alphaModFix/>
          </a:blip>
          <a:srcRect b="0" l="-2320" r="2320" t="0"/>
          <a:stretch/>
        </p:blipFill>
        <p:spPr>
          <a:xfrm>
            <a:off x="1182275" y="1036025"/>
            <a:ext cx="6959575" cy="4107475"/>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tr"/>
              <a:t>3.2 . Birincil sonuç</a:t>
            </a:r>
            <a:endParaRPr/>
          </a:p>
        </p:txBody>
      </p:sp>
      <p:sp>
        <p:nvSpPr>
          <p:cNvPr id="199" name="Google Shape;199;p3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tr" sz="1750">
                <a:solidFill>
                  <a:schemeClr val="dk1"/>
                </a:solidFill>
                <a:latin typeface="Georgia"/>
                <a:ea typeface="Georgia"/>
                <a:cs typeface="Georgia"/>
                <a:sym typeface="Georgia"/>
              </a:rPr>
              <a:t>•</a:t>
            </a:r>
            <a:r>
              <a:rPr lang="tr" sz="1550">
                <a:solidFill>
                  <a:schemeClr val="dk1"/>
                </a:solidFill>
                <a:latin typeface="Georgia"/>
                <a:ea typeface="Georgia"/>
                <a:cs typeface="Georgia"/>
                <a:sym typeface="Georgia"/>
              </a:rPr>
              <a:t>Kontrol grubuna kıyasla her iki tedavi grubunda da başlangıçtan tedavi sonrasına kadar kaygıda önemli bir azalma gözlendi. Efekt boyutları </a:t>
            </a:r>
            <a:r>
              <a:rPr lang="tr" sz="1550">
                <a:solidFill>
                  <a:schemeClr val="dk1"/>
                </a:solidFill>
                <a:uFill>
                  <a:noFill/>
                </a:uFill>
                <a:latin typeface="Georgia"/>
                <a:ea typeface="Georgia"/>
                <a:cs typeface="Georgia"/>
                <a:sym typeface="Georgia"/>
                <a:hlinkClick r:id="rId3">
                  <a:extLst>
                    <a:ext uri="{A12FA001-AC4F-418D-AE19-62706E023703}">
                      <ahyp:hlinkClr val="tx"/>
                    </a:ext>
                  </a:extLst>
                </a:hlinkClick>
              </a:rPr>
              <a:t>Şekil 2a'da gösterilmiştir </a:t>
            </a:r>
            <a:r>
              <a:rPr lang="tr" sz="1550">
                <a:solidFill>
                  <a:schemeClr val="dk1"/>
                </a:solidFill>
                <a:latin typeface="Georgia"/>
                <a:ea typeface="Georgia"/>
                <a:cs typeface="Georgia"/>
                <a:sym typeface="Georgia"/>
              </a:rPr>
              <a:t>.</a:t>
            </a:r>
            <a:endParaRPr sz="1550">
              <a:solidFill>
                <a:schemeClr val="dk1"/>
              </a:solidFill>
              <a:latin typeface="Georgia"/>
              <a:ea typeface="Georgia"/>
              <a:cs typeface="Georgia"/>
              <a:sym typeface="Georgia"/>
            </a:endParaRPr>
          </a:p>
          <a:p>
            <a:pPr indent="0" lvl="0" marL="0" rtl="0" algn="l">
              <a:spcBef>
                <a:spcPts val="1200"/>
              </a:spcBef>
              <a:spcAft>
                <a:spcPts val="0"/>
              </a:spcAft>
              <a:buNone/>
            </a:pPr>
            <a:r>
              <a:t/>
            </a:r>
            <a:endParaRPr sz="1550">
              <a:solidFill>
                <a:schemeClr val="dk1"/>
              </a:solidFill>
              <a:latin typeface="Georgia"/>
              <a:ea typeface="Georgia"/>
              <a:cs typeface="Georgia"/>
              <a:sym typeface="Georgia"/>
            </a:endParaRPr>
          </a:p>
          <a:p>
            <a:pPr indent="0" lvl="0" marL="0" rtl="0" algn="l">
              <a:spcBef>
                <a:spcPts val="1200"/>
              </a:spcBef>
              <a:spcAft>
                <a:spcPts val="0"/>
              </a:spcAft>
              <a:buNone/>
            </a:pPr>
            <a:r>
              <a:rPr lang="tr" sz="1750">
                <a:solidFill>
                  <a:schemeClr val="dk1"/>
                </a:solidFill>
                <a:latin typeface="Georgia"/>
                <a:ea typeface="Georgia"/>
                <a:cs typeface="Georgia"/>
                <a:sym typeface="Georgia"/>
              </a:rPr>
              <a:t>•</a:t>
            </a:r>
            <a:r>
              <a:rPr lang="tr" sz="1550">
                <a:solidFill>
                  <a:schemeClr val="dk1"/>
                </a:solidFill>
                <a:latin typeface="Georgia"/>
                <a:ea typeface="Georgia"/>
                <a:cs typeface="Georgia"/>
                <a:sym typeface="Georgia"/>
              </a:rPr>
              <a:t>Her üç gruptaki </a:t>
            </a:r>
            <a:r>
              <a:rPr lang="tr" sz="1550" u="sng">
                <a:solidFill>
                  <a:schemeClr val="dk1"/>
                </a:solidFill>
                <a:latin typeface="Georgia"/>
                <a:ea typeface="Georgia"/>
                <a:cs typeface="Georgia"/>
                <a:sym typeface="Georgia"/>
                <a:hlinkClick r:id="rId4">
                  <a:extLst>
                    <a:ext uri="{A12FA001-AC4F-418D-AE19-62706E023703}">
                      <ahyp:hlinkClr val="tx"/>
                    </a:ext>
                  </a:extLst>
                </a:hlinkClick>
              </a:rPr>
              <a:t>BAI</a:t>
            </a:r>
            <a:r>
              <a:rPr lang="tr" sz="1550">
                <a:solidFill>
                  <a:schemeClr val="dk1"/>
                </a:solidFill>
                <a:uFill>
                  <a:noFill/>
                </a:uFill>
                <a:latin typeface="Georgia"/>
                <a:ea typeface="Georgia"/>
                <a:cs typeface="Georgia"/>
                <a:sym typeface="Georgia"/>
                <a:hlinkClick r:id="rId5">
                  <a:extLst>
                    <a:ext uri="{A12FA001-AC4F-418D-AE19-62706E023703}">
                      <ahyp:hlinkClr val="tx"/>
                    </a:ext>
                  </a:extLst>
                </a:hlinkClick>
              </a:rPr>
              <a:t> skorları başlangıçtan tedavi sonrasına düşmesine rağmen ( Şekil</a:t>
            </a:r>
            <a:r>
              <a:rPr lang="tr" sz="1550">
                <a:solidFill>
                  <a:schemeClr val="dk1"/>
                </a:solidFill>
                <a:latin typeface="Georgia"/>
                <a:ea typeface="Georgia"/>
                <a:cs typeface="Georgia"/>
                <a:sym typeface="Georgia"/>
              </a:rPr>
              <a:t> 2b ve Ek Tablo 1), kontrol grubuna kıyasla hem düşük hem de orta/yüksek yoğunluklu egzersiz gruplarında ortalama azalma yaklaşık 5 puan daha fazlaydı. ( </a:t>
            </a:r>
            <a:r>
              <a:rPr lang="tr" sz="1550">
                <a:solidFill>
                  <a:schemeClr val="dk1"/>
                </a:solidFill>
                <a:uFill>
                  <a:noFill/>
                </a:uFill>
                <a:latin typeface="Georgia"/>
                <a:ea typeface="Georgia"/>
                <a:cs typeface="Georgia"/>
                <a:sym typeface="Georgia"/>
                <a:hlinkClick r:id="rId6">
                  <a:extLst>
                    <a:ext uri="{A12FA001-AC4F-418D-AE19-62706E023703}">
                      <ahyp:hlinkClr val="tx"/>
                    </a:ext>
                  </a:extLst>
                </a:hlinkClick>
              </a:rPr>
              <a:t>Şekil 2</a:t>
            </a:r>
            <a:r>
              <a:rPr lang="tr" sz="1550">
                <a:solidFill>
                  <a:schemeClr val="dk1"/>
                </a:solidFill>
                <a:latin typeface="Georgia"/>
                <a:ea typeface="Georgia"/>
                <a:cs typeface="Georgia"/>
                <a:sym typeface="Georgia"/>
              </a:rPr>
              <a:t>b). </a:t>
            </a:r>
            <a:endParaRPr sz="1550">
              <a:solidFill>
                <a:schemeClr val="dk1"/>
              </a:solidFill>
              <a:latin typeface="Georgia"/>
              <a:ea typeface="Georgia"/>
              <a:cs typeface="Georgia"/>
              <a:sym typeface="Georgia"/>
            </a:endParaRPr>
          </a:p>
          <a:p>
            <a:pPr indent="0" lvl="0" marL="0" rtl="0" algn="l">
              <a:spcBef>
                <a:spcPts val="1200"/>
              </a:spcBef>
              <a:spcAft>
                <a:spcPts val="0"/>
              </a:spcAft>
              <a:buNone/>
            </a:pPr>
            <a:r>
              <a:t/>
            </a:r>
            <a:endParaRPr sz="1550">
              <a:solidFill>
                <a:schemeClr val="dk1"/>
              </a:solidFill>
              <a:latin typeface="Georgia"/>
              <a:ea typeface="Georgia"/>
              <a:cs typeface="Georgia"/>
              <a:sym typeface="Georgia"/>
            </a:endParaRPr>
          </a:p>
          <a:p>
            <a:pPr indent="0" lvl="0" marL="0" rtl="0" algn="l">
              <a:spcBef>
                <a:spcPts val="1200"/>
              </a:spcBef>
              <a:spcAft>
                <a:spcPts val="1200"/>
              </a:spcAft>
              <a:buNone/>
            </a:pPr>
            <a:r>
              <a:rPr lang="tr" sz="1750">
                <a:solidFill>
                  <a:schemeClr val="dk1"/>
                </a:solidFill>
                <a:latin typeface="Georgia"/>
                <a:ea typeface="Georgia"/>
                <a:cs typeface="Georgia"/>
                <a:sym typeface="Georgia"/>
              </a:rPr>
              <a:t>•</a:t>
            </a:r>
            <a:r>
              <a:rPr lang="tr" sz="1550">
                <a:solidFill>
                  <a:schemeClr val="dk1"/>
                </a:solidFill>
                <a:latin typeface="Georgia"/>
                <a:ea typeface="Georgia"/>
                <a:cs typeface="Georgia"/>
                <a:sym typeface="Georgia"/>
              </a:rPr>
              <a:t>Katılımcıların çoğunda kaygı düzeyleri başlangıçta orta ila şiddetli kaygıya karşılık gelirken (BAI puanları 23,8 ila 25 puan arasında), takipteki kaygı düzeyleri her iki egzersiz grubunda da hafif kaygıya karşılık geldi.</a:t>
            </a:r>
            <a:endParaRPr sz="1550">
              <a:solidFill>
                <a:schemeClr val="dk1"/>
              </a:solidFill>
              <a:latin typeface="Georgia"/>
              <a:ea typeface="Georgia"/>
              <a:cs typeface="Georgia"/>
              <a:sym typeface="Georgi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40"/>
          <p:cNvSpPr txBox="1"/>
          <p:nvPr>
            <p:ph type="title"/>
          </p:nvPr>
        </p:nvSpPr>
        <p:spPr>
          <a:xfrm>
            <a:off x="418875" y="160750"/>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lang="tr" sz="2020">
                <a:solidFill>
                  <a:schemeClr val="dk2"/>
                </a:solidFill>
              </a:rPr>
              <a:t>Şekil 2</a:t>
            </a:r>
            <a:endParaRPr sz="2020">
              <a:solidFill>
                <a:schemeClr val="dk2"/>
              </a:solidFill>
            </a:endParaRPr>
          </a:p>
        </p:txBody>
      </p:sp>
      <p:pic>
        <p:nvPicPr>
          <p:cNvPr id="205" name="Google Shape;205;p40"/>
          <p:cNvPicPr preferRelativeResize="0"/>
          <p:nvPr/>
        </p:nvPicPr>
        <p:blipFill>
          <a:blip r:embed="rId3">
            <a:alphaModFix/>
          </a:blip>
          <a:stretch>
            <a:fillRect/>
          </a:stretch>
        </p:blipFill>
        <p:spPr>
          <a:xfrm>
            <a:off x="850125" y="1007275"/>
            <a:ext cx="7658100" cy="3496875"/>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pic>
        <p:nvPicPr>
          <p:cNvPr id="210" name="Google Shape;210;p41"/>
          <p:cNvPicPr preferRelativeResize="0"/>
          <p:nvPr/>
        </p:nvPicPr>
        <p:blipFill>
          <a:blip r:embed="rId3">
            <a:alphaModFix/>
          </a:blip>
          <a:stretch>
            <a:fillRect/>
          </a:stretch>
        </p:blipFill>
        <p:spPr>
          <a:xfrm>
            <a:off x="152400" y="152400"/>
            <a:ext cx="7753350" cy="2447925"/>
          </a:xfrm>
          <a:prstGeom prst="rect">
            <a:avLst/>
          </a:prstGeom>
          <a:noFill/>
          <a:ln>
            <a:noFill/>
          </a:ln>
        </p:spPr>
      </p:pic>
      <p:pic>
        <p:nvPicPr>
          <p:cNvPr id="211" name="Google Shape;211;p41"/>
          <p:cNvPicPr preferRelativeResize="0"/>
          <p:nvPr/>
        </p:nvPicPr>
        <p:blipFill>
          <a:blip r:embed="rId4">
            <a:alphaModFix/>
          </a:blip>
          <a:stretch>
            <a:fillRect/>
          </a:stretch>
        </p:blipFill>
        <p:spPr>
          <a:xfrm>
            <a:off x="503625" y="2732475"/>
            <a:ext cx="7477125" cy="20776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lang="tr" sz="2420"/>
              <a:t>AMAÇ</a:t>
            </a:r>
            <a:endParaRPr sz="2220"/>
          </a:p>
        </p:txBody>
      </p:sp>
      <p:sp>
        <p:nvSpPr>
          <p:cNvPr id="66" name="Google Shape;66;p15"/>
          <p:cNvSpPr txBox="1"/>
          <p:nvPr>
            <p:ph idx="1" type="body"/>
          </p:nvPr>
        </p:nvSpPr>
        <p:spPr>
          <a:xfrm>
            <a:off x="189850" y="1371850"/>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tr" sz="1950">
                <a:solidFill>
                  <a:schemeClr val="dk1"/>
                </a:solidFill>
                <a:latin typeface="Georgia"/>
                <a:ea typeface="Georgia"/>
                <a:cs typeface="Georgia"/>
                <a:sym typeface="Georgia"/>
              </a:rPr>
              <a:t>•Anksiyete bozukluğu olan kişiler için egzersiz müdahaleleri ile ilgili  kaliteli araştırmalara ihtiyaç vardır. Farklı yoğunluklarda 12 haftalık bir egzersiz müdahalesinin anksiyete bozukluğu olan hastalarda anksiyete semptomlarını azaltıp azaltamayacağını araştırdık.</a:t>
            </a:r>
            <a:endParaRPr sz="2400">
              <a:solidFill>
                <a:schemeClr val="dk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pic>
        <p:nvPicPr>
          <p:cNvPr id="216" name="Google Shape;216;p42"/>
          <p:cNvPicPr preferRelativeResize="0"/>
          <p:nvPr/>
        </p:nvPicPr>
        <p:blipFill>
          <a:blip r:embed="rId3">
            <a:alphaModFix/>
          </a:blip>
          <a:stretch>
            <a:fillRect/>
          </a:stretch>
        </p:blipFill>
        <p:spPr>
          <a:xfrm>
            <a:off x="881025" y="152400"/>
            <a:ext cx="6309126" cy="4838700"/>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4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tr"/>
              <a:t>3.3 . ikincil sonuç</a:t>
            </a:r>
            <a:endParaRPr/>
          </a:p>
        </p:txBody>
      </p:sp>
      <p:sp>
        <p:nvSpPr>
          <p:cNvPr id="222" name="Google Shape;222;p4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tr" sz="1650">
                <a:solidFill>
                  <a:schemeClr val="dk1"/>
                </a:solidFill>
                <a:latin typeface="Georgia"/>
                <a:ea typeface="Georgia"/>
                <a:cs typeface="Georgia"/>
                <a:sym typeface="Georgia"/>
              </a:rPr>
              <a:t>•</a:t>
            </a:r>
            <a:r>
              <a:rPr lang="tr" sz="1450">
                <a:solidFill>
                  <a:schemeClr val="dk1"/>
                </a:solidFill>
                <a:latin typeface="Georgia"/>
                <a:ea typeface="Georgia"/>
                <a:cs typeface="Georgia"/>
                <a:sym typeface="Georgia"/>
              </a:rPr>
              <a:t>Her iki egzersiz müdahalesi de kontrol grubuna kıyasla depresyon seviyesini önemli ölçüde azalttı ( </a:t>
            </a:r>
            <a:r>
              <a:rPr lang="tr" sz="1450">
                <a:solidFill>
                  <a:schemeClr val="dk1"/>
                </a:solidFill>
                <a:uFill>
                  <a:noFill/>
                </a:uFill>
                <a:latin typeface="Georgia"/>
                <a:ea typeface="Georgia"/>
                <a:cs typeface="Georgia"/>
                <a:sym typeface="Georgia"/>
                <a:hlinkClick r:id="rId3">
                  <a:extLst>
                    <a:ext uri="{A12FA001-AC4F-418D-AE19-62706E023703}">
                      <ahyp:hlinkClr val="tx"/>
                    </a:ext>
                  </a:extLst>
                </a:hlinkClick>
              </a:rPr>
              <a:t>Şekil 2</a:t>
            </a:r>
            <a:r>
              <a:rPr lang="tr" sz="1450">
                <a:solidFill>
                  <a:schemeClr val="dk1"/>
                </a:solidFill>
                <a:latin typeface="Georgia"/>
                <a:ea typeface="Georgia"/>
                <a:cs typeface="Georgia"/>
                <a:sym typeface="Georgia"/>
              </a:rPr>
              <a:t> a ve Ek Tablo 2).</a:t>
            </a:r>
            <a:endParaRPr sz="1450">
              <a:solidFill>
                <a:schemeClr val="dk1"/>
              </a:solidFill>
              <a:latin typeface="Georgia"/>
              <a:ea typeface="Georgia"/>
              <a:cs typeface="Georgia"/>
              <a:sym typeface="Georgia"/>
            </a:endParaRPr>
          </a:p>
          <a:p>
            <a:pPr indent="0" lvl="0" marL="0" rtl="0" algn="l">
              <a:spcBef>
                <a:spcPts val="1200"/>
              </a:spcBef>
              <a:spcAft>
                <a:spcPts val="0"/>
              </a:spcAft>
              <a:buNone/>
            </a:pPr>
            <a:r>
              <a:t/>
            </a:r>
            <a:endParaRPr sz="1450">
              <a:solidFill>
                <a:schemeClr val="dk1"/>
              </a:solidFill>
              <a:latin typeface="Georgia"/>
              <a:ea typeface="Georgia"/>
              <a:cs typeface="Georgia"/>
              <a:sym typeface="Georgia"/>
            </a:endParaRPr>
          </a:p>
          <a:p>
            <a:pPr indent="0" lvl="0" marL="0" rtl="0" algn="l">
              <a:spcBef>
                <a:spcPts val="1200"/>
              </a:spcBef>
              <a:spcAft>
                <a:spcPts val="0"/>
              </a:spcAft>
              <a:buNone/>
            </a:pPr>
            <a:r>
              <a:rPr lang="tr" sz="1650">
                <a:solidFill>
                  <a:schemeClr val="dk1"/>
                </a:solidFill>
                <a:latin typeface="Georgia"/>
                <a:ea typeface="Georgia"/>
                <a:cs typeface="Georgia"/>
                <a:sym typeface="Georgia"/>
              </a:rPr>
              <a:t>•</a:t>
            </a:r>
            <a:r>
              <a:rPr lang="tr" sz="1450">
                <a:solidFill>
                  <a:schemeClr val="dk1"/>
                </a:solidFill>
                <a:latin typeface="Georgia"/>
                <a:ea typeface="Georgia"/>
                <a:cs typeface="Georgia"/>
                <a:sym typeface="Georgia"/>
              </a:rPr>
              <a:t>Ortalama MADRS-S skorları her üç grupta da azaldı ( </a:t>
            </a:r>
            <a:r>
              <a:rPr lang="tr" sz="1450">
                <a:solidFill>
                  <a:schemeClr val="dk1"/>
                </a:solidFill>
                <a:uFill>
                  <a:noFill/>
                </a:uFill>
                <a:latin typeface="Georgia"/>
                <a:ea typeface="Georgia"/>
                <a:cs typeface="Georgia"/>
                <a:sym typeface="Georgia"/>
                <a:hlinkClick r:id="rId4">
                  <a:extLst>
                    <a:ext uri="{A12FA001-AC4F-418D-AE19-62706E023703}">
                      <ahyp:hlinkClr val="tx"/>
                    </a:ext>
                  </a:extLst>
                </a:hlinkClick>
              </a:rPr>
              <a:t>Şekil 2</a:t>
            </a:r>
            <a:r>
              <a:rPr lang="tr" sz="1450">
                <a:solidFill>
                  <a:schemeClr val="dk1"/>
                </a:solidFill>
                <a:latin typeface="Georgia"/>
                <a:ea typeface="Georgia"/>
                <a:cs typeface="Georgia"/>
                <a:sym typeface="Georgia"/>
              </a:rPr>
              <a:t> c ve Ek Tablo 1), ancak her iki egzersiz müdahale grubu da kontrol grubundan ortalama olarak yaklaşık 5 puan daha fazla azaldı ( </a:t>
            </a:r>
            <a:r>
              <a:rPr lang="tr" sz="1450">
                <a:solidFill>
                  <a:schemeClr val="dk1"/>
                </a:solidFill>
                <a:uFill>
                  <a:noFill/>
                </a:uFill>
                <a:latin typeface="Georgia"/>
                <a:ea typeface="Georgia"/>
                <a:cs typeface="Georgia"/>
                <a:sym typeface="Georgia"/>
                <a:hlinkClick r:id="rId5">
                  <a:extLst>
                    <a:ext uri="{A12FA001-AC4F-418D-AE19-62706E023703}">
                      <ahyp:hlinkClr val="tx"/>
                    </a:ext>
                  </a:extLst>
                </a:hlinkClick>
              </a:rPr>
              <a:t>Şekil 2</a:t>
            </a:r>
            <a:r>
              <a:rPr lang="tr" sz="1450">
                <a:solidFill>
                  <a:schemeClr val="dk1"/>
                </a:solidFill>
                <a:latin typeface="Georgia"/>
                <a:ea typeface="Georgia"/>
                <a:cs typeface="Georgia"/>
                <a:sym typeface="Georgia"/>
              </a:rPr>
              <a:t> c).</a:t>
            </a:r>
            <a:endParaRPr sz="1450">
              <a:solidFill>
                <a:schemeClr val="dk1"/>
              </a:solidFill>
              <a:latin typeface="Georgia"/>
              <a:ea typeface="Georgia"/>
              <a:cs typeface="Georgia"/>
              <a:sym typeface="Georgia"/>
            </a:endParaRPr>
          </a:p>
          <a:p>
            <a:pPr indent="0" lvl="0" marL="0" rtl="0" algn="l">
              <a:spcBef>
                <a:spcPts val="1200"/>
              </a:spcBef>
              <a:spcAft>
                <a:spcPts val="0"/>
              </a:spcAft>
              <a:buNone/>
            </a:pPr>
            <a:r>
              <a:t/>
            </a:r>
            <a:endParaRPr sz="1450">
              <a:solidFill>
                <a:schemeClr val="dk1"/>
              </a:solidFill>
              <a:latin typeface="Georgia"/>
              <a:ea typeface="Georgia"/>
              <a:cs typeface="Georgia"/>
              <a:sym typeface="Georgia"/>
            </a:endParaRPr>
          </a:p>
          <a:p>
            <a:pPr indent="0" lvl="0" marL="0" rtl="0" algn="l">
              <a:spcBef>
                <a:spcPts val="1200"/>
              </a:spcBef>
              <a:spcAft>
                <a:spcPts val="1200"/>
              </a:spcAft>
              <a:buNone/>
            </a:pPr>
            <a:r>
              <a:rPr lang="tr" sz="1650">
                <a:solidFill>
                  <a:schemeClr val="dk1"/>
                </a:solidFill>
                <a:latin typeface="Georgia"/>
                <a:ea typeface="Georgia"/>
                <a:cs typeface="Georgia"/>
                <a:sym typeface="Georgia"/>
              </a:rPr>
              <a:t>•</a:t>
            </a:r>
            <a:r>
              <a:rPr lang="tr" sz="1450">
                <a:solidFill>
                  <a:schemeClr val="dk1"/>
                </a:solidFill>
                <a:latin typeface="Georgia"/>
                <a:ea typeface="Georgia"/>
                <a:cs typeface="Georgia"/>
                <a:sym typeface="Georgia"/>
              </a:rPr>
              <a:t> Nihai çok değişkenli modelde ( </a:t>
            </a:r>
            <a:r>
              <a:rPr lang="tr" sz="1450">
                <a:solidFill>
                  <a:schemeClr val="dk1"/>
                </a:solidFill>
                <a:uFill>
                  <a:noFill/>
                </a:uFill>
                <a:latin typeface="Georgia"/>
                <a:ea typeface="Georgia"/>
                <a:cs typeface="Georgia"/>
                <a:sym typeface="Georgia"/>
                <a:hlinkClick r:id="rId6">
                  <a:extLst>
                    <a:ext uri="{A12FA001-AC4F-418D-AE19-62706E023703}">
                      <ahyp:hlinkClr val="tx"/>
                    </a:ext>
                  </a:extLst>
                </a:hlinkClick>
              </a:rPr>
              <a:t>Tablo 3</a:t>
            </a:r>
            <a:r>
              <a:rPr lang="tr" sz="1450">
                <a:solidFill>
                  <a:schemeClr val="dk1"/>
                </a:solidFill>
                <a:latin typeface="Georgia"/>
                <a:ea typeface="Georgia"/>
                <a:cs typeface="Georgia"/>
                <a:sym typeface="Georgia"/>
              </a:rPr>
              <a:t>), düşük egzersiz müdahalesi, kontrol grubuna kıyasla semptomların düzelme ihtimalinde beş kattan fazla bir artışla ilişkilendirildi. Orta-yüksek yoğunluklu grupta dört kat artış gözlemlendi.</a:t>
            </a:r>
            <a:endParaRPr sz="1450">
              <a:solidFill>
                <a:schemeClr val="dk1"/>
              </a:solidFill>
              <a:latin typeface="Georgia"/>
              <a:ea typeface="Georgia"/>
              <a:cs typeface="Georgia"/>
              <a:sym typeface="Georgia"/>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4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tr"/>
              <a:t>3.4 . Müdahale sonrası değişkenler</a:t>
            </a:r>
            <a:endParaRPr/>
          </a:p>
        </p:txBody>
      </p:sp>
      <p:sp>
        <p:nvSpPr>
          <p:cNvPr id="228" name="Google Shape;228;p4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sz="1550">
              <a:solidFill>
                <a:schemeClr val="dk1"/>
              </a:solidFill>
              <a:latin typeface="Georgia"/>
              <a:ea typeface="Georgia"/>
              <a:cs typeface="Georgia"/>
              <a:sym typeface="Georgia"/>
            </a:endParaRPr>
          </a:p>
          <a:p>
            <a:pPr indent="0" lvl="0" marL="0" rtl="0" algn="l">
              <a:spcBef>
                <a:spcPts val="1200"/>
              </a:spcBef>
              <a:spcAft>
                <a:spcPts val="0"/>
              </a:spcAft>
              <a:buNone/>
            </a:pPr>
            <a:r>
              <a:rPr lang="tr" sz="1550">
                <a:solidFill>
                  <a:schemeClr val="dk1"/>
                </a:solidFill>
                <a:latin typeface="Georgia"/>
                <a:ea typeface="Georgia"/>
                <a:cs typeface="Georgia"/>
                <a:sym typeface="Georgia"/>
              </a:rPr>
              <a:t>•</a:t>
            </a:r>
            <a:r>
              <a:rPr lang="tr" sz="1750">
                <a:solidFill>
                  <a:schemeClr val="dk1"/>
                </a:solidFill>
                <a:latin typeface="Georgia"/>
                <a:ea typeface="Georgia"/>
                <a:cs typeface="Georgia"/>
                <a:sym typeface="Georgia"/>
              </a:rPr>
              <a:t>Müdahale sonrası kardiyorespiratuar zindelik seviyesindeki ortalama iyileşme kontrol grubunda 1.84 ml/kg*dk; Düşük yoğunluklu grupta 2,09 ml/kg*dk ve orta/yüksek yoğunluklu egzersiz grubunda 3,2 ml/kg*dk (tümü anlamlı değil).</a:t>
            </a:r>
            <a:endParaRPr sz="1750">
              <a:solidFill>
                <a:schemeClr val="dk1"/>
              </a:solidFill>
              <a:latin typeface="Georgia"/>
              <a:ea typeface="Georgia"/>
              <a:cs typeface="Georgia"/>
              <a:sym typeface="Georgia"/>
            </a:endParaRPr>
          </a:p>
          <a:p>
            <a:pPr indent="0" lvl="0" marL="0" rtl="0" algn="l">
              <a:spcBef>
                <a:spcPts val="1200"/>
              </a:spcBef>
              <a:spcAft>
                <a:spcPts val="0"/>
              </a:spcAft>
              <a:buNone/>
            </a:pPr>
            <a:r>
              <a:t/>
            </a:r>
            <a:endParaRPr sz="1750">
              <a:solidFill>
                <a:schemeClr val="dk1"/>
              </a:solidFill>
              <a:latin typeface="Georgia"/>
              <a:ea typeface="Georgia"/>
              <a:cs typeface="Georgia"/>
              <a:sym typeface="Georgia"/>
            </a:endParaRPr>
          </a:p>
          <a:p>
            <a:pPr indent="0" lvl="0" marL="0" rtl="0" algn="l">
              <a:spcBef>
                <a:spcPts val="1200"/>
              </a:spcBef>
              <a:spcAft>
                <a:spcPts val="1200"/>
              </a:spcAft>
              <a:buNone/>
            </a:pPr>
            <a:r>
              <a:rPr lang="tr" sz="1750">
                <a:solidFill>
                  <a:schemeClr val="dk1"/>
                </a:solidFill>
                <a:latin typeface="Georgia"/>
                <a:ea typeface="Georgia"/>
                <a:cs typeface="Georgia"/>
                <a:sym typeface="Georgia"/>
              </a:rPr>
              <a:t>Ortalama kas gücü , kontrole kıyasla, düşük yoğunluklu grup için </a:t>
            </a:r>
            <a:r>
              <a:rPr i="1" lang="tr" sz="1750">
                <a:solidFill>
                  <a:schemeClr val="dk1"/>
                </a:solidFill>
                <a:latin typeface="Georgia"/>
                <a:ea typeface="Georgia"/>
                <a:cs typeface="Georgia"/>
                <a:sym typeface="Georgia"/>
              </a:rPr>
              <a:t>p</a:t>
            </a:r>
            <a:r>
              <a:rPr lang="tr" sz="1750">
                <a:solidFill>
                  <a:schemeClr val="dk1"/>
                </a:solidFill>
                <a:latin typeface="Georgia"/>
                <a:ea typeface="Georgia"/>
                <a:cs typeface="Georgia"/>
                <a:sym typeface="Georgia"/>
              </a:rPr>
              <a:t>  = 0.026 ve orta/yüksek yoğunluklu grup için </a:t>
            </a:r>
            <a:r>
              <a:rPr i="1" lang="tr" sz="1750">
                <a:solidFill>
                  <a:schemeClr val="dk1"/>
                </a:solidFill>
                <a:latin typeface="Georgia"/>
                <a:ea typeface="Georgia"/>
                <a:cs typeface="Georgia"/>
                <a:sym typeface="Georgia"/>
              </a:rPr>
              <a:t>p</a:t>
            </a:r>
            <a:r>
              <a:rPr lang="tr" sz="1750">
                <a:solidFill>
                  <a:schemeClr val="dk1"/>
                </a:solidFill>
                <a:latin typeface="Georgia"/>
                <a:ea typeface="Georgia"/>
                <a:cs typeface="Georgia"/>
                <a:sym typeface="Georgia"/>
              </a:rPr>
              <a:t>  = 0.006 arttı </a:t>
            </a:r>
            <a:endParaRPr sz="1350">
              <a:solidFill>
                <a:srgbClr val="2E2E2E"/>
              </a:solidFill>
              <a:latin typeface="Georgia"/>
              <a:ea typeface="Georgia"/>
              <a:cs typeface="Georgia"/>
              <a:sym typeface="Georgia"/>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4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tr" sz="1550">
                <a:solidFill>
                  <a:schemeClr val="dk1"/>
                </a:solidFill>
                <a:latin typeface="Georgia"/>
                <a:ea typeface="Georgia"/>
                <a:cs typeface="Georgia"/>
                <a:sym typeface="Georgia"/>
              </a:rPr>
              <a:t>•</a:t>
            </a:r>
            <a:r>
              <a:rPr lang="tr" sz="2150">
                <a:solidFill>
                  <a:schemeClr val="dk1"/>
                </a:solidFill>
                <a:latin typeface="Georgia"/>
                <a:ea typeface="Georgia"/>
                <a:cs typeface="Georgia"/>
                <a:sym typeface="Georgia"/>
              </a:rPr>
              <a:t>Kardiyorespiratuar zindelikteki (VO </a:t>
            </a:r>
            <a:r>
              <a:rPr lang="tr">
                <a:solidFill>
                  <a:schemeClr val="dk1"/>
                </a:solidFill>
                <a:latin typeface="Georgia"/>
                <a:ea typeface="Georgia"/>
                <a:cs typeface="Georgia"/>
                <a:sym typeface="Georgia"/>
              </a:rPr>
              <a:t>2</a:t>
            </a:r>
            <a:r>
              <a:rPr lang="tr" sz="2150">
                <a:solidFill>
                  <a:schemeClr val="dk1"/>
                </a:solidFill>
                <a:latin typeface="Georgia"/>
                <a:ea typeface="Georgia"/>
                <a:cs typeface="Georgia"/>
                <a:sym typeface="Georgia"/>
              </a:rPr>
              <a:t> max) veya kas gücündeki değişiklikler, anksiyete veya depresif semptomlardaki değişikliklerle önemli ölçüde ilişkili değildi.</a:t>
            </a:r>
            <a:endParaRPr sz="2600">
              <a:solidFill>
                <a:schemeClr val="dk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4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lang="tr" sz="2320"/>
              <a:t>3.7 UYUM</a:t>
            </a:r>
            <a:endParaRPr sz="2320"/>
          </a:p>
        </p:txBody>
      </p:sp>
      <p:sp>
        <p:nvSpPr>
          <p:cNvPr id="239" name="Google Shape;239;p4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tr" sz="1650">
                <a:solidFill>
                  <a:schemeClr val="dk1"/>
                </a:solidFill>
                <a:latin typeface="Georgia"/>
                <a:ea typeface="Georgia"/>
                <a:cs typeface="Georgia"/>
                <a:sym typeface="Georgia"/>
              </a:rPr>
              <a:t>•</a:t>
            </a:r>
            <a:r>
              <a:rPr lang="tr" sz="1450">
                <a:solidFill>
                  <a:schemeClr val="dk1"/>
                </a:solidFill>
                <a:latin typeface="Georgia"/>
                <a:ea typeface="Georgia"/>
                <a:cs typeface="Georgia"/>
                <a:sym typeface="Georgia"/>
              </a:rPr>
              <a:t>Her iki egzersiz grubundaki bireyler toplam 36 seansın ortalama 25 seansını tamamlamış olup, bu da %70'lik bir uyum oranı vermektedir. </a:t>
            </a:r>
            <a:endParaRPr sz="1450">
              <a:solidFill>
                <a:schemeClr val="dk1"/>
              </a:solidFill>
              <a:latin typeface="Georgia"/>
              <a:ea typeface="Georgia"/>
              <a:cs typeface="Georgia"/>
              <a:sym typeface="Georgia"/>
            </a:endParaRPr>
          </a:p>
          <a:p>
            <a:pPr indent="0" lvl="0" marL="0" rtl="0" algn="l">
              <a:spcBef>
                <a:spcPts val="1200"/>
              </a:spcBef>
              <a:spcAft>
                <a:spcPts val="0"/>
              </a:spcAft>
              <a:buNone/>
            </a:pPr>
            <a:r>
              <a:t/>
            </a:r>
            <a:endParaRPr sz="1450">
              <a:solidFill>
                <a:schemeClr val="dk1"/>
              </a:solidFill>
              <a:latin typeface="Georgia"/>
              <a:ea typeface="Georgia"/>
              <a:cs typeface="Georgia"/>
              <a:sym typeface="Georgia"/>
            </a:endParaRPr>
          </a:p>
          <a:p>
            <a:pPr indent="0" lvl="0" marL="0" rtl="0" algn="l">
              <a:spcBef>
                <a:spcPts val="1200"/>
              </a:spcBef>
              <a:spcAft>
                <a:spcPts val="0"/>
              </a:spcAft>
              <a:buNone/>
            </a:pPr>
            <a:r>
              <a:rPr lang="tr" sz="1650">
                <a:solidFill>
                  <a:schemeClr val="dk1"/>
                </a:solidFill>
                <a:latin typeface="Georgia"/>
                <a:ea typeface="Georgia"/>
                <a:cs typeface="Georgia"/>
                <a:sym typeface="Georgia"/>
              </a:rPr>
              <a:t>•</a:t>
            </a:r>
            <a:r>
              <a:rPr lang="tr" sz="1450">
                <a:solidFill>
                  <a:schemeClr val="dk1"/>
                </a:solidFill>
                <a:latin typeface="Georgia"/>
                <a:ea typeface="Georgia"/>
                <a:cs typeface="Georgia"/>
                <a:sym typeface="Georgia"/>
              </a:rPr>
              <a:t>Bırakma sıklığı her üç grupta da benzerdi.</a:t>
            </a:r>
            <a:endParaRPr sz="1450">
              <a:solidFill>
                <a:schemeClr val="dk1"/>
              </a:solidFill>
              <a:latin typeface="Georgia"/>
              <a:ea typeface="Georgia"/>
              <a:cs typeface="Georgia"/>
              <a:sym typeface="Georgia"/>
            </a:endParaRPr>
          </a:p>
          <a:p>
            <a:pPr indent="0" lvl="0" marL="0" rtl="0" algn="l">
              <a:spcBef>
                <a:spcPts val="1200"/>
              </a:spcBef>
              <a:spcAft>
                <a:spcPts val="0"/>
              </a:spcAft>
              <a:buNone/>
            </a:pPr>
            <a:r>
              <a:t/>
            </a:r>
            <a:endParaRPr sz="1450">
              <a:solidFill>
                <a:schemeClr val="dk1"/>
              </a:solidFill>
              <a:latin typeface="Georgia"/>
              <a:ea typeface="Georgia"/>
              <a:cs typeface="Georgia"/>
              <a:sym typeface="Georgia"/>
            </a:endParaRPr>
          </a:p>
          <a:p>
            <a:pPr indent="0" lvl="0" marL="0" rtl="0" algn="l">
              <a:spcBef>
                <a:spcPts val="1200"/>
              </a:spcBef>
              <a:spcAft>
                <a:spcPts val="1200"/>
              </a:spcAft>
              <a:buNone/>
            </a:pPr>
            <a:r>
              <a:rPr lang="tr" sz="1650">
                <a:solidFill>
                  <a:schemeClr val="dk1"/>
                </a:solidFill>
                <a:latin typeface="Georgia"/>
                <a:ea typeface="Georgia"/>
                <a:cs typeface="Georgia"/>
                <a:sym typeface="Georgia"/>
              </a:rPr>
              <a:t>•</a:t>
            </a:r>
            <a:r>
              <a:rPr lang="tr" sz="1450">
                <a:solidFill>
                  <a:schemeClr val="dk1"/>
                </a:solidFill>
                <a:latin typeface="Georgia"/>
                <a:ea typeface="Georgia"/>
                <a:cs typeface="Georgia"/>
                <a:sym typeface="Georgia"/>
              </a:rPr>
              <a:t>Bununla birlikte, bir bırakma analizi, egzersiz gruplarını bırakan bireylere kıyasla, egzersizi bırakan kontrol grubu katılımcılarının başlangıçta daha yüksek BAI puanlarına ve daha zayıf kardiyorespiratuar zindeliğe sahip olduğunu ortaya koydu (BAI puanı ortalama 4,9 puan daha yüksek ve fitness 4.7 ml/kg* dakika daha düşük).</a:t>
            </a:r>
            <a:endParaRPr sz="1450">
              <a:solidFill>
                <a:schemeClr val="dk1"/>
              </a:solidFill>
              <a:latin typeface="Georgia"/>
              <a:ea typeface="Georgia"/>
              <a:cs typeface="Georgia"/>
              <a:sym typeface="Georgia"/>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4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tr"/>
              <a:t>4.TARTIŞMA</a:t>
            </a:r>
            <a:endParaRPr/>
          </a:p>
        </p:txBody>
      </p:sp>
      <p:sp>
        <p:nvSpPr>
          <p:cNvPr id="245" name="Google Shape;245;p4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tr" sz="1550">
                <a:solidFill>
                  <a:schemeClr val="dk1"/>
                </a:solidFill>
                <a:latin typeface="Georgia"/>
                <a:ea typeface="Georgia"/>
                <a:cs typeface="Georgia"/>
                <a:sym typeface="Georgia"/>
              </a:rPr>
              <a:t>•</a:t>
            </a:r>
            <a:r>
              <a:rPr lang="tr" sz="1650">
                <a:solidFill>
                  <a:schemeClr val="dk1"/>
                </a:solidFill>
                <a:latin typeface="Georgia"/>
                <a:ea typeface="Georgia"/>
                <a:cs typeface="Georgia"/>
                <a:sym typeface="Georgia"/>
              </a:rPr>
              <a:t>Mevcut çalışmanın  güçlü yönleri vardır - çift kör bir tasarım, temel değerlendirme randomizasyonu, birçok analizlerin kullanılması, yeterli istatistiksel güç</a:t>
            </a:r>
            <a:endParaRPr sz="1650">
              <a:solidFill>
                <a:schemeClr val="dk1"/>
              </a:solidFill>
              <a:latin typeface="Georgia"/>
              <a:ea typeface="Georgia"/>
              <a:cs typeface="Georgia"/>
              <a:sym typeface="Georgia"/>
            </a:endParaRPr>
          </a:p>
          <a:p>
            <a:pPr indent="0" lvl="0" marL="0" rtl="0" algn="l">
              <a:spcBef>
                <a:spcPts val="1200"/>
              </a:spcBef>
              <a:spcAft>
                <a:spcPts val="0"/>
              </a:spcAft>
              <a:buNone/>
            </a:pPr>
            <a:r>
              <a:t/>
            </a:r>
            <a:endParaRPr sz="1650">
              <a:solidFill>
                <a:schemeClr val="dk1"/>
              </a:solidFill>
              <a:latin typeface="Georgia"/>
              <a:ea typeface="Georgia"/>
              <a:cs typeface="Georgia"/>
              <a:sym typeface="Georgia"/>
            </a:endParaRPr>
          </a:p>
          <a:p>
            <a:pPr indent="0" lvl="0" marL="0" rtl="0" algn="l">
              <a:spcBef>
                <a:spcPts val="1200"/>
              </a:spcBef>
              <a:spcAft>
                <a:spcPts val="0"/>
              </a:spcAft>
              <a:buNone/>
            </a:pPr>
            <a:r>
              <a:rPr lang="tr" sz="1550">
                <a:solidFill>
                  <a:schemeClr val="dk1"/>
                </a:solidFill>
                <a:latin typeface="Georgia"/>
                <a:ea typeface="Georgia"/>
                <a:cs typeface="Georgia"/>
                <a:sym typeface="Georgia"/>
              </a:rPr>
              <a:t>•</a:t>
            </a:r>
            <a:r>
              <a:rPr lang="tr" sz="1650">
                <a:solidFill>
                  <a:schemeClr val="dk1"/>
                </a:solidFill>
                <a:latin typeface="Georgia"/>
                <a:ea typeface="Georgia"/>
                <a:cs typeface="Georgia"/>
                <a:sym typeface="Georgia"/>
              </a:rPr>
              <a:t>Çalışmamızdaki katılımcı sayısı ( </a:t>
            </a:r>
            <a:r>
              <a:rPr i="1" lang="tr" sz="1650">
                <a:solidFill>
                  <a:schemeClr val="dk1"/>
                </a:solidFill>
                <a:latin typeface="Georgia"/>
                <a:ea typeface="Georgia"/>
                <a:cs typeface="Georgia"/>
                <a:sym typeface="Georgia"/>
              </a:rPr>
              <a:t>n</a:t>
            </a:r>
            <a:r>
              <a:rPr lang="tr" sz="1650">
                <a:solidFill>
                  <a:schemeClr val="dk1"/>
                </a:solidFill>
                <a:latin typeface="Georgia"/>
                <a:ea typeface="Georgia"/>
                <a:cs typeface="Georgia"/>
                <a:sym typeface="Georgia"/>
              </a:rPr>
              <a:t>  = 153), anksiyete bozukluğu tedavisinde egzersizle ilgili önceki RKÇ'lere göre oldukça fazladır </a:t>
            </a:r>
            <a:endParaRPr sz="1650">
              <a:solidFill>
                <a:schemeClr val="dk1"/>
              </a:solidFill>
              <a:latin typeface="Georgia"/>
              <a:ea typeface="Georgia"/>
              <a:cs typeface="Georgia"/>
              <a:sym typeface="Georgia"/>
            </a:endParaRPr>
          </a:p>
          <a:p>
            <a:pPr indent="0" lvl="0" marL="0" rtl="0" algn="l">
              <a:spcBef>
                <a:spcPts val="1200"/>
              </a:spcBef>
              <a:spcAft>
                <a:spcPts val="0"/>
              </a:spcAft>
              <a:buNone/>
            </a:pPr>
            <a:r>
              <a:t/>
            </a:r>
            <a:endParaRPr sz="1650">
              <a:solidFill>
                <a:schemeClr val="dk1"/>
              </a:solidFill>
              <a:latin typeface="Georgia"/>
              <a:ea typeface="Georgia"/>
              <a:cs typeface="Georgia"/>
              <a:sym typeface="Georgia"/>
            </a:endParaRPr>
          </a:p>
          <a:p>
            <a:pPr indent="0" lvl="0" marL="0" rtl="0" algn="l">
              <a:spcBef>
                <a:spcPts val="1200"/>
              </a:spcBef>
              <a:spcAft>
                <a:spcPts val="1200"/>
              </a:spcAft>
              <a:buNone/>
            </a:pPr>
            <a:r>
              <a:rPr lang="tr" sz="1550">
                <a:solidFill>
                  <a:schemeClr val="dk1"/>
                </a:solidFill>
                <a:latin typeface="Georgia"/>
                <a:ea typeface="Georgia"/>
                <a:cs typeface="Georgia"/>
                <a:sym typeface="Georgia"/>
              </a:rPr>
              <a:t>•</a:t>
            </a:r>
            <a:r>
              <a:rPr lang="tr" sz="1650">
                <a:solidFill>
                  <a:schemeClr val="dk1"/>
                </a:solidFill>
                <a:latin typeface="Georgia"/>
                <a:ea typeface="Georgia"/>
                <a:cs typeface="Georgia"/>
                <a:sym typeface="Georgia"/>
              </a:rPr>
              <a:t>Özellikle RKÇ'mizin nispeten uzun süresi göz önüne alındığında, %70'lik uyum oranımız iyiydi.</a:t>
            </a:r>
            <a:endParaRPr sz="2100">
              <a:solidFill>
                <a:schemeClr val="dk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48"/>
          <p:cNvSpPr txBox="1"/>
          <p:nvPr>
            <p:ph idx="1" type="body"/>
          </p:nvPr>
        </p:nvSpPr>
        <p:spPr>
          <a:xfrm>
            <a:off x="311700" y="811200"/>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tr" sz="1650">
                <a:solidFill>
                  <a:schemeClr val="dk1"/>
                </a:solidFill>
                <a:latin typeface="Georgia"/>
                <a:ea typeface="Georgia"/>
                <a:cs typeface="Georgia"/>
                <a:sym typeface="Georgia"/>
              </a:rPr>
              <a:t>Sınırlamalar da vardır:</a:t>
            </a:r>
            <a:endParaRPr sz="1650">
              <a:solidFill>
                <a:schemeClr val="dk1"/>
              </a:solidFill>
              <a:latin typeface="Georgia"/>
              <a:ea typeface="Georgia"/>
              <a:cs typeface="Georgia"/>
              <a:sym typeface="Georgia"/>
            </a:endParaRPr>
          </a:p>
          <a:p>
            <a:pPr indent="0" lvl="0" marL="0" rtl="0" algn="l">
              <a:spcBef>
                <a:spcPts val="1200"/>
              </a:spcBef>
              <a:spcAft>
                <a:spcPts val="0"/>
              </a:spcAft>
              <a:buNone/>
            </a:pPr>
            <a:r>
              <a:t/>
            </a:r>
            <a:endParaRPr sz="1650">
              <a:solidFill>
                <a:schemeClr val="dk1"/>
              </a:solidFill>
              <a:latin typeface="Georgia"/>
              <a:ea typeface="Georgia"/>
              <a:cs typeface="Georgia"/>
              <a:sym typeface="Georgia"/>
            </a:endParaRPr>
          </a:p>
          <a:p>
            <a:pPr indent="0" lvl="0" marL="0" rtl="0" algn="l">
              <a:spcBef>
                <a:spcPts val="1200"/>
              </a:spcBef>
              <a:spcAft>
                <a:spcPts val="0"/>
              </a:spcAft>
              <a:buNone/>
            </a:pPr>
            <a:r>
              <a:rPr lang="tr" sz="1550">
                <a:solidFill>
                  <a:schemeClr val="dk1"/>
                </a:solidFill>
                <a:latin typeface="Georgia"/>
                <a:ea typeface="Georgia"/>
                <a:cs typeface="Georgia"/>
                <a:sym typeface="Georgia"/>
              </a:rPr>
              <a:t>•</a:t>
            </a:r>
            <a:r>
              <a:rPr lang="tr" sz="1650">
                <a:solidFill>
                  <a:schemeClr val="dk1"/>
                </a:solidFill>
                <a:latin typeface="Georgia"/>
                <a:ea typeface="Georgia"/>
                <a:cs typeface="Georgia"/>
                <a:sym typeface="Georgia"/>
              </a:rPr>
              <a:t>Bırakma analizleri, kontrol grubundaki katılımcıların başlangıçta daha yüksek kaygı derecesine ve daha düşük kardiyovasküler zindeliğe sahip olduğunu,</a:t>
            </a:r>
            <a:endParaRPr sz="1650">
              <a:solidFill>
                <a:schemeClr val="dk1"/>
              </a:solidFill>
              <a:latin typeface="Georgia"/>
              <a:ea typeface="Georgia"/>
              <a:cs typeface="Georgia"/>
              <a:sym typeface="Georgia"/>
            </a:endParaRPr>
          </a:p>
          <a:p>
            <a:pPr indent="0" lvl="0" marL="0" rtl="0" algn="l">
              <a:spcBef>
                <a:spcPts val="1200"/>
              </a:spcBef>
              <a:spcAft>
                <a:spcPts val="0"/>
              </a:spcAft>
              <a:buNone/>
            </a:pPr>
            <a:r>
              <a:t/>
            </a:r>
            <a:endParaRPr sz="1650">
              <a:solidFill>
                <a:schemeClr val="dk1"/>
              </a:solidFill>
              <a:latin typeface="Georgia"/>
              <a:ea typeface="Georgia"/>
              <a:cs typeface="Georgia"/>
              <a:sym typeface="Georgia"/>
            </a:endParaRPr>
          </a:p>
          <a:p>
            <a:pPr indent="0" lvl="0" marL="0" rtl="0" algn="l">
              <a:spcBef>
                <a:spcPts val="1200"/>
              </a:spcBef>
              <a:spcAft>
                <a:spcPts val="0"/>
              </a:spcAft>
              <a:buNone/>
            </a:pPr>
            <a:r>
              <a:rPr lang="tr" sz="1550">
                <a:solidFill>
                  <a:schemeClr val="dk1"/>
                </a:solidFill>
                <a:latin typeface="Georgia"/>
                <a:ea typeface="Georgia"/>
                <a:cs typeface="Georgia"/>
                <a:sym typeface="Georgia"/>
              </a:rPr>
              <a:t>•</a:t>
            </a:r>
            <a:r>
              <a:rPr lang="tr" sz="1650">
                <a:solidFill>
                  <a:schemeClr val="dk1"/>
                </a:solidFill>
                <a:latin typeface="Georgia"/>
                <a:ea typeface="Georgia"/>
                <a:cs typeface="Georgia"/>
                <a:sym typeface="Georgia"/>
              </a:rPr>
              <a:t>Semptomların olduğundan az veya fazla tahmin edilmesi riskini taşıyan kendi kendini değerlendirme ölçütlerinin kullanılmasıdır. </a:t>
            </a:r>
            <a:endParaRPr sz="1650">
              <a:solidFill>
                <a:schemeClr val="dk1"/>
              </a:solidFill>
              <a:latin typeface="Georgia"/>
              <a:ea typeface="Georgia"/>
              <a:cs typeface="Georgia"/>
              <a:sym typeface="Georgia"/>
            </a:endParaRPr>
          </a:p>
          <a:p>
            <a:pPr indent="0" lvl="0" marL="0" rtl="0" algn="l">
              <a:spcBef>
                <a:spcPts val="1200"/>
              </a:spcBef>
              <a:spcAft>
                <a:spcPts val="0"/>
              </a:spcAft>
              <a:buNone/>
            </a:pPr>
            <a:r>
              <a:t/>
            </a:r>
            <a:endParaRPr sz="1650">
              <a:solidFill>
                <a:schemeClr val="dk1"/>
              </a:solidFill>
              <a:latin typeface="Georgia"/>
              <a:ea typeface="Georgia"/>
              <a:cs typeface="Georgia"/>
              <a:sym typeface="Georgia"/>
            </a:endParaRPr>
          </a:p>
          <a:p>
            <a:pPr indent="0" lvl="0" marL="0" rtl="0" algn="l">
              <a:spcBef>
                <a:spcPts val="1200"/>
              </a:spcBef>
              <a:spcAft>
                <a:spcPts val="1200"/>
              </a:spcAft>
              <a:buNone/>
            </a:pPr>
            <a:r>
              <a:rPr lang="tr" sz="1550">
                <a:solidFill>
                  <a:schemeClr val="dk1"/>
                </a:solidFill>
                <a:latin typeface="Georgia"/>
                <a:ea typeface="Georgia"/>
                <a:cs typeface="Georgia"/>
                <a:sym typeface="Georgia"/>
              </a:rPr>
              <a:t>•</a:t>
            </a:r>
            <a:r>
              <a:rPr lang="tr" sz="1650">
                <a:solidFill>
                  <a:schemeClr val="dk1"/>
                </a:solidFill>
                <a:latin typeface="Georgia"/>
                <a:ea typeface="Georgia"/>
                <a:cs typeface="Georgia"/>
                <a:sym typeface="Georgia"/>
              </a:rPr>
              <a:t>Ayrıca, psikoaktif ilaç için ayarlanmış olsa bile, anksiyolitik ilacın çalışma sonuçları üzerindeki etkisi tamamen göz ardı edilemez.</a:t>
            </a:r>
            <a:endParaRPr sz="1650">
              <a:solidFill>
                <a:schemeClr val="dk1"/>
              </a:solidFill>
              <a:latin typeface="Georgia"/>
              <a:ea typeface="Georgia"/>
              <a:cs typeface="Georgia"/>
              <a:sym typeface="Georgia"/>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4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tr"/>
              <a:t>5.SONUÇ</a:t>
            </a:r>
            <a:endParaRPr/>
          </a:p>
          <a:p>
            <a:pPr indent="0" lvl="0" marL="0" rtl="0" algn="l">
              <a:spcBef>
                <a:spcPts val="0"/>
              </a:spcBef>
              <a:spcAft>
                <a:spcPts val="0"/>
              </a:spcAft>
              <a:buNone/>
            </a:pPr>
            <a:r>
              <a:t/>
            </a:r>
            <a:endParaRPr/>
          </a:p>
        </p:txBody>
      </p:sp>
      <p:sp>
        <p:nvSpPr>
          <p:cNvPr id="256" name="Google Shape;256;p49"/>
          <p:cNvSpPr txBox="1"/>
          <p:nvPr>
            <p:ph idx="1" type="body"/>
          </p:nvPr>
        </p:nvSpPr>
        <p:spPr>
          <a:xfrm>
            <a:off x="311700" y="1067150"/>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tr" sz="1550">
                <a:solidFill>
                  <a:schemeClr val="dk1"/>
                </a:solidFill>
                <a:latin typeface="Georgia"/>
                <a:ea typeface="Georgia"/>
                <a:cs typeface="Georgia"/>
                <a:sym typeface="Georgia"/>
              </a:rPr>
              <a:t>•Anksiyete bozukluğu olan birinci basamak hastalarına yönelik bu paralel RCT çalışması, anksiyete semptomlarında iyileşme için bir egzersiz yoğunluğu eğilimini desteklemektedir, ancak düşük ve yüksek yoğunluklar arasındaki etki büyüklüklerinde büyük farklılıklar göstermemektedir.</a:t>
            </a:r>
            <a:endParaRPr sz="1550">
              <a:solidFill>
                <a:schemeClr val="dk1"/>
              </a:solidFill>
              <a:latin typeface="Georgia"/>
              <a:ea typeface="Georgia"/>
              <a:cs typeface="Georgia"/>
              <a:sym typeface="Georgia"/>
            </a:endParaRPr>
          </a:p>
          <a:p>
            <a:pPr indent="0" lvl="0" marL="0" rtl="0" algn="l">
              <a:spcBef>
                <a:spcPts val="1200"/>
              </a:spcBef>
              <a:spcAft>
                <a:spcPts val="0"/>
              </a:spcAft>
              <a:buNone/>
            </a:pPr>
            <a:r>
              <a:t/>
            </a:r>
            <a:endParaRPr sz="1550">
              <a:solidFill>
                <a:schemeClr val="dk1"/>
              </a:solidFill>
              <a:latin typeface="Georgia"/>
              <a:ea typeface="Georgia"/>
              <a:cs typeface="Georgia"/>
              <a:sym typeface="Georgia"/>
            </a:endParaRPr>
          </a:p>
          <a:p>
            <a:pPr indent="0" lvl="0" marL="0" rtl="0" algn="l">
              <a:spcBef>
                <a:spcPts val="1200"/>
              </a:spcBef>
              <a:spcAft>
                <a:spcPts val="0"/>
              </a:spcAft>
              <a:buNone/>
            </a:pPr>
            <a:r>
              <a:rPr lang="tr" sz="1550">
                <a:solidFill>
                  <a:schemeClr val="dk1"/>
                </a:solidFill>
                <a:latin typeface="Georgia"/>
                <a:ea typeface="Georgia"/>
                <a:cs typeface="Georgia"/>
                <a:sym typeface="Georgia"/>
              </a:rPr>
              <a:t>•Egzersiz yoğunluğunun net bir doz-yanıt etkisi gözlemlenmemesine rağmen, artan egzersiz yoğunluğu ile iyileşen anksiyete semptomları olan hastaların oranında önemli bir eğilim vardı.</a:t>
            </a:r>
            <a:endParaRPr sz="1550">
              <a:solidFill>
                <a:schemeClr val="dk1"/>
              </a:solidFill>
              <a:latin typeface="Georgia"/>
              <a:ea typeface="Georgia"/>
              <a:cs typeface="Georgia"/>
              <a:sym typeface="Georgia"/>
            </a:endParaRPr>
          </a:p>
          <a:p>
            <a:pPr indent="0" lvl="0" marL="0" rtl="0" algn="l">
              <a:spcBef>
                <a:spcPts val="1200"/>
              </a:spcBef>
              <a:spcAft>
                <a:spcPts val="0"/>
              </a:spcAft>
              <a:buNone/>
            </a:pPr>
            <a:r>
              <a:t/>
            </a:r>
            <a:endParaRPr sz="1550">
              <a:solidFill>
                <a:schemeClr val="dk1"/>
              </a:solidFill>
              <a:latin typeface="Georgia"/>
              <a:ea typeface="Georgia"/>
              <a:cs typeface="Georgia"/>
              <a:sym typeface="Georgia"/>
            </a:endParaRPr>
          </a:p>
          <a:p>
            <a:pPr indent="0" lvl="0" marL="0" rtl="0" algn="l">
              <a:spcBef>
                <a:spcPts val="1200"/>
              </a:spcBef>
              <a:spcAft>
                <a:spcPts val="0"/>
              </a:spcAft>
              <a:buNone/>
            </a:pPr>
            <a:r>
              <a:rPr lang="tr" sz="1550">
                <a:solidFill>
                  <a:schemeClr val="dk1"/>
                </a:solidFill>
                <a:latin typeface="Georgia"/>
                <a:ea typeface="Georgia"/>
                <a:cs typeface="Georgia"/>
                <a:sym typeface="Georgia"/>
              </a:rPr>
              <a:t>•12 haftalık rehberli egzersiz müdahalesi, anksiyete sendromlu birinci basamak hastalarında anksiyete semptomlarının azalmasıyla ilişkilendirildi.</a:t>
            </a:r>
            <a:endParaRPr sz="1550">
              <a:solidFill>
                <a:schemeClr val="dk1"/>
              </a:solidFill>
              <a:latin typeface="Georgia"/>
              <a:ea typeface="Georgia"/>
              <a:cs typeface="Georgia"/>
              <a:sym typeface="Georgia"/>
            </a:endParaRPr>
          </a:p>
          <a:p>
            <a:pPr indent="0" lvl="0" marL="0" rtl="0" algn="l">
              <a:spcBef>
                <a:spcPts val="1200"/>
              </a:spcBef>
              <a:spcAft>
                <a:spcPts val="0"/>
              </a:spcAft>
              <a:buNone/>
            </a:pPr>
            <a:r>
              <a:t/>
            </a:r>
            <a:endParaRPr sz="1550">
              <a:solidFill>
                <a:schemeClr val="dk1"/>
              </a:solidFill>
              <a:latin typeface="Georgia"/>
              <a:ea typeface="Georgia"/>
              <a:cs typeface="Georgia"/>
              <a:sym typeface="Georgia"/>
            </a:endParaRPr>
          </a:p>
          <a:p>
            <a:pPr indent="0" lvl="0" marL="0" rtl="0" algn="l">
              <a:spcBef>
                <a:spcPts val="1200"/>
              </a:spcBef>
              <a:spcAft>
                <a:spcPts val="1200"/>
              </a:spcAft>
              <a:buNone/>
            </a:pPr>
            <a:r>
              <a:rPr lang="tr" sz="1550">
                <a:solidFill>
                  <a:schemeClr val="dk1"/>
                </a:solidFill>
                <a:latin typeface="Georgia"/>
                <a:ea typeface="Georgia"/>
                <a:cs typeface="Georgia"/>
                <a:sym typeface="Georgia"/>
              </a:rPr>
              <a:t>•Egzersizin tedavi etkisi depresif belirtiler için benzerdi. </a:t>
            </a:r>
            <a:endParaRPr sz="1550">
              <a:solidFill>
                <a:schemeClr val="dk1"/>
              </a:solidFill>
              <a:latin typeface="Georgia"/>
              <a:ea typeface="Georgia"/>
              <a:cs typeface="Georgia"/>
              <a:sym typeface="Georgia"/>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50"/>
          <p:cNvSpPr txBox="1"/>
          <p:nvPr>
            <p:ph idx="1" type="body"/>
          </p:nvPr>
        </p:nvSpPr>
        <p:spPr>
          <a:xfrm>
            <a:off x="311700" y="957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tr" sz="1850">
                <a:solidFill>
                  <a:schemeClr val="dk1"/>
                </a:solidFill>
                <a:latin typeface="Georgia"/>
                <a:ea typeface="Georgia"/>
                <a:cs typeface="Georgia"/>
                <a:sym typeface="Georgia"/>
              </a:rPr>
              <a:t>•</a:t>
            </a:r>
            <a:r>
              <a:rPr lang="tr" sz="1650">
                <a:solidFill>
                  <a:schemeClr val="dk1"/>
                </a:solidFill>
                <a:latin typeface="Georgia"/>
                <a:ea typeface="Georgia"/>
                <a:cs typeface="Georgia"/>
                <a:sym typeface="Georgia"/>
              </a:rPr>
              <a:t>Kardiyorespiratuar zindelikteki (VO </a:t>
            </a:r>
            <a:r>
              <a:rPr lang="tr" sz="1300">
                <a:solidFill>
                  <a:schemeClr val="dk1"/>
                </a:solidFill>
                <a:latin typeface="Georgia"/>
                <a:ea typeface="Georgia"/>
                <a:cs typeface="Georgia"/>
                <a:sym typeface="Georgia"/>
              </a:rPr>
              <a:t>2</a:t>
            </a:r>
            <a:r>
              <a:rPr lang="tr" sz="1650">
                <a:solidFill>
                  <a:schemeClr val="dk1"/>
                </a:solidFill>
                <a:latin typeface="Georgia"/>
                <a:ea typeface="Georgia"/>
                <a:cs typeface="Georgia"/>
                <a:sym typeface="Georgia"/>
              </a:rPr>
              <a:t> max) veya kas gücündeki değişiklikler, anksiyete veya depresif semptomlardaki değişikliklerle önemli ölçüde ilişkili değildi.</a:t>
            </a:r>
            <a:endParaRPr sz="1650">
              <a:solidFill>
                <a:schemeClr val="dk1"/>
              </a:solidFill>
              <a:latin typeface="Georgia"/>
              <a:ea typeface="Georgia"/>
              <a:cs typeface="Georgia"/>
              <a:sym typeface="Georgia"/>
            </a:endParaRPr>
          </a:p>
          <a:p>
            <a:pPr indent="0" lvl="0" marL="0" rtl="0" algn="l">
              <a:spcBef>
                <a:spcPts val="1200"/>
              </a:spcBef>
              <a:spcAft>
                <a:spcPts val="0"/>
              </a:spcAft>
              <a:buClr>
                <a:schemeClr val="dk1"/>
              </a:buClr>
              <a:buSzPts val="1100"/>
              <a:buFont typeface="Arial"/>
              <a:buNone/>
            </a:pPr>
            <a:r>
              <a:t/>
            </a:r>
            <a:endParaRPr sz="1650">
              <a:solidFill>
                <a:schemeClr val="dk1"/>
              </a:solidFill>
              <a:latin typeface="Georgia"/>
              <a:ea typeface="Georgia"/>
              <a:cs typeface="Georgia"/>
              <a:sym typeface="Georgia"/>
            </a:endParaRPr>
          </a:p>
          <a:p>
            <a:pPr indent="0" lvl="0" marL="0" rtl="0" algn="l">
              <a:spcBef>
                <a:spcPts val="1200"/>
              </a:spcBef>
              <a:spcAft>
                <a:spcPts val="0"/>
              </a:spcAft>
              <a:buNone/>
            </a:pPr>
            <a:r>
              <a:rPr lang="tr" sz="1850">
                <a:solidFill>
                  <a:schemeClr val="dk1"/>
                </a:solidFill>
                <a:latin typeface="Georgia"/>
                <a:ea typeface="Georgia"/>
                <a:cs typeface="Georgia"/>
                <a:sym typeface="Georgia"/>
              </a:rPr>
              <a:t>•</a:t>
            </a:r>
            <a:r>
              <a:rPr lang="tr" sz="1650">
                <a:solidFill>
                  <a:schemeClr val="dk1"/>
                </a:solidFill>
                <a:latin typeface="Georgia"/>
                <a:ea typeface="Georgia"/>
                <a:cs typeface="Georgia"/>
                <a:sym typeface="Georgia"/>
              </a:rPr>
              <a:t>Bu bulgular, fiziksel egzersizin etkili bir tedaviyi temsil ettiği ve birinci basamakta anksiyete sorunları olan kişilere daha sık sunulması gerektiği görüşünü güçlendirmektedir.</a:t>
            </a:r>
            <a:endParaRPr sz="1650">
              <a:solidFill>
                <a:schemeClr val="dk1"/>
              </a:solidFill>
              <a:latin typeface="Georgia"/>
              <a:ea typeface="Georgia"/>
              <a:cs typeface="Georgia"/>
              <a:sym typeface="Georgia"/>
            </a:endParaRPr>
          </a:p>
          <a:p>
            <a:pPr indent="0" lvl="0" marL="0" rtl="0" algn="l">
              <a:spcBef>
                <a:spcPts val="1200"/>
              </a:spcBef>
              <a:spcAft>
                <a:spcPts val="0"/>
              </a:spcAft>
              <a:buNone/>
            </a:pPr>
            <a:r>
              <a:t/>
            </a:r>
            <a:endParaRPr sz="1650">
              <a:solidFill>
                <a:schemeClr val="dk1"/>
              </a:solidFill>
              <a:latin typeface="Georgia"/>
              <a:ea typeface="Georgia"/>
              <a:cs typeface="Georgia"/>
              <a:sym typeface="Georgia"/>
            </a:endParaRPr>
          </a:p>
          <a:p>
            <a:pPr indent="0" lvl="0" marL="0" rtl="0" algn="l">
              <a:spcBef>
                <a:spcPts val="1200"/>
              </a:spcBef>
              <a:spcAft>
                <a:spcPts val="1200"/>
              </a:spcAft>
              <a:buNone/>
            </a:pPr>
            <a:r>
              <a:rPr lang="tr" sz="1850">
                <a:solidFill>
                  <a:schemeClr val="dk1"/>
                </a:solidFill>
                <a:latin typeface="Georgia"/>
                <a:ea typeface="Georgia"/>
                <a:cs typeface="Georgia"/>
                <a:sym typeface="Georgia"/>
              </a:rPr>
              <a:t>•</a:t>
            </a:r>
            <a:r>
              <a:rPr lang="tr" sz="1650">
                <a:solidFill>
                  <a:schemeClr val="dk1"/>
                </a:solidFill>
                <a:latin typeface="Georgia"/>
                <a:ea typeface="Georgia"/>
                <a:cs typeface="Georgia"/>
                <a:sym typeface="Georgia"/>
              </a:rPr>
              <a:t>Egzersizin çok az yan etkisi vardır, ucuzdur ve genel olarak genel somatik sağlık için faydalıdır.</a:t>
            </a:r>
            <a:endParaRPr sz="1650">
              <a:solidFill>
                <a:schemeClr val="dk1"/>
              </a:solidFill>
              <a:latin typeface="Georgia"/>
              <a:ea typeface="Georgia"/>
              <a:cs typeface="Georgia"/>
              <a:sym typeface="Georgi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lang="tr" sz="2420"/>
              <a:t>YÖNTEMLER</a:t>
            </a:r>
            <a:endParaRPr sz="2420"/>
          </a:p>
        </p:txBody>
      </p:sp>
      <p:sp>
        <p:nvSpPr>
          <p:cNvPr id="72" name="Google Shape;72;p16"/>
          <p:cNvSpPr txBox="1"/>
          <p:nvPr>
            <p:ph idx="1" type="body"/>
          </p:nvPr>
        </p:nvSpPr>
        <p:spPr>
          <a:xfrm>
            <a:off x="421375" y="109512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tr" sz="1750">
                <a:solidFill>
                  <a:schemeClr val="dk1"/>
                </a:solidFill>
                <a:latin typeface="Georgia"/>
                <a:ea typeface="Georgia"/>
                <a:cs typeface="Georgia"/>
                <a:sym typeface="Georgia"/>
              </a:rPr>
              <a:t> •İsveç'te birinci basamaktan 286 hasta alındı. Semptomların şiddeti, </a:t>
            </a:r>
            <a:r>
              <a:rPr lang="tr" sz="1750">
                <a:solidFill>
                  <a:schemeClr val="dk1"/>
                </a:solidFill>
                <a:uFill>
                  <a:noFill/>
                </a:uFill>
                <a:latin typeface="Georgia"/>
                <a:ea typeface="Georgia"/>
                <a:cs typeface="Georgia"/>
                <a:sym typeface="Georgia"/>
                <a:hlinkClick r:id="rId3">
                  <a:extLst>
                    <a:ext uri="{A12FA001-AC4F-418D-AE19-62706E023703}">
                      <ahyp:hlinkClr val="tx"/>
                    </a:ext>
                  </a:extLst>
                </a:hlinkClick>
              </a:rPr>
              <a:t>Beck Anksiyete Envanteri </a:t>
            </a:r>
            <a:r>
              <a:rPr lang="tr" sz="1750">
                <a:solidFill>
                  <a:schemeClr val="dk1"/>
                </a:solidFill>
                <a:latin typeface="Georgia"/>
                <a:ea typeface="Georgia"/>
                <a:cs typeface="Georgia"/>
                <a:sym typeface="Georgia"/>
              </a:rPr>
              <a:t>(BAI) ve </a:t>
            </a:r>
            <a:r>
              <a:rPr lang="tr" sz="1750">
                <a:solidFill>
                  <a:schemeClr val="dk1"/>
                </a:solidFill>
                <a:uFill>
                  <a:noFill/>
                </a:uFill>
                <a:latin typeface="Georgia"/>
                <a:ea typeface="Georgia"/>
                <a:cs typeface="Georgia"/>
                <a:sym typeface="Georgia"/>
                <a:hlinkClick r:id="rId4">
                  <a:extLst>
                    <a:ext uri="{A12FA001-AC4F-418D-AE19-62706E023703}">
                      <ahyp:hlinkClr val="tx"/>
                    </a:ext>
                  </a:extLst>
                </a:hlinkClick>
              </a:rPr>
              <a:t>Montgomery Åsberg Depresyon Derecelendirme Ölçeği </a:t>
            </a:r>
            <a:r>
              <a:rPr lang="tr" sz="1750">
                <a:solidFill>
                  <a:schemeClr val="dk1"/>
                </a:solidFill>
                <a:latin typeface="Georgia"/>
                <a:ea typeface="Georgia"/>
                <a:cs typeface="Georgia"/>
                <a:sym typeface="Georgia"/>
              </a:rPr>
              <a:t>(MADRS-S) kullanılarak kendi kendine değerlendirildi. </a:t>
            </a:r>
            <a:r>
              <a:rPr lang="tr" sz="1750">
                <a:solidFill>
                  <a:schemeClr val="dk1"/>
                </a:solidFill>
                <a:uFill>
                  <a:noFill/>
                </a:uFill>
                <a:latin typeface="Georgia"/>
                <a:ea typeface="Georgia"/>
                <a:cs typeface="Georgia"/>
                <a:sym typeface="Georgia"/>
                <a:hlinkClick r:id="rId5">
                  <a:extLst>
                    <a:ext uri="{A12FA001-AC4F-418D-AE19-62706E023703}">
                      <ahyp:hlinkClr val="tx"/>
                    </a:ext>
                  </a:extLst>
                </a:hlinkClick>
              </a:rPr>
              <a:t>Katılımcılar, kardiyorespiratuar</a:t>
            </a:r>
            <a:r>
              <a:rPr lang="tr" sz="1750">
                <a:solidFill>
                  <a:schemeClr val="dk1"/>
                </a:solidFill>
                <a:latin typeface="Georgia"/>
                <a:ea typeface="Georgia"/>
                <a:cs typeface="Georgia"/>
                <a:sym typeface="Georgia"/>
              </a:rPr>
              <a:t> ve direnç eğitimi içeren iki grup egzersiz programından birine ve 1:1:1 tahsisli bir kontrol/standart tedavi egzersiz grubuna rastgele atandı .</a:t>
            </a:r>
            <a:endParaRPr sz="1750">
              <a:solidFill>
                <a:schemeClr val="dk1"/>
              </a:solidFill>
              <a:latin typeface="Georgia"/>
              <a:ea typeface="Georgia"/>
              <a:cs typeface="Georgia"/>
              <a:sym typeface="Georgia"/>
            </a:endParaRPr>
          </a:p>
          <a:p>
            <a:pPr indent="0" lvl="0" marL="0" rtl="0" algn="l">
              <a:spcBef>
                <a:spcPts val="1200"/>
              </a:spcBef>
              <a:spcAft>
                <a:spcPts val="0"/>
              </a:spcAft>
              <a:buNone/>
            </a:pPr>
            <a:r>
              <a:t/>
            </a:r>
            <a:endParaRPr sz="1750">
              <a:solidFill>
                <a:schemeClr val="dk1"/>
              </a:solidFill>
              <a:latin typeface="Georgia"/>
              <a:ea typeface="Georgia"/>
              <a:cs typeface="Georgia"/>
              <a:sym typeface="Georgia"/>
            </a:endParaRPr>
          </a:p>
          <a:p>
            <a:pPr indent="0" lvl="0" marL="0" rtl="0" algn="l">
              <a:spcBef>
                <a:spcPts val="1200"/>
              </a:spcBef>
              <a:spcAft>
                <a:spcPts val="1200"/>
              </a:spcAft>
              <a:buNone/>
            </a:pPr>
            <a:r>
              <a:rPr lang="tr" sz="1750">
                <a:solidFill>
                  <a:schemeClr val="dk1"/>
                </a:solidFill>
                <a:latin typeface="Georgia"/>
                <a:ea typeface="Georgia"/>
                <a:cs typeface="Georgia"/>
                <a:sym typeface="Georgia"/>
              </a:rPr>
              <a:t> •Çalışma, İsveç, Göteborg'daki bölgesel Etik Komitesi, Ulusal Sağlık Kurulu (300-16) tarafından onaylandı. Çalışma Helsinki Deklarasyonunun en son versiyonuna uygun olarak yapıldı.</a:t>
            </a:r>
            <a:endParaRPr sz="2350">
              <a:solidFill>
                <a:schemeClr val="dk1"/>
              </a:solidFill>
              <a:latin typeface="Georgia"/>
              <a:ea typeface="Georgia"/>
              <a:cs typeface="Georgia"/>
              <a:sym typeface="Georgi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tr"/>
              <a:t>1-GİRİŞ</a:t>
            </a:r>
            <a:endParaRPr/>
          </a:p>
        </p:txBody>
      </p:sp>
      <p:sp>
        <p:nvSpPr>
          <p:cNvPr id="78" name="Google Shape;78;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tr" sz="1750">
                <a:solidFill>
                  <a:schemeClr val="dk1"/>
                </a:solidFill>
                <a:latin typeface="Georgia"/>
                <a:ea typeface="Georgia"/>
                <a:cs typeface="Georgia"/>
                <a:sym typeface="Georgia"/>
              </a:rPr>
              <a:t>•Günümüzün standart anksiyete tedavileri bilişsel-davranışçı terapi (CBT) ve farmakolojik tedavidir.</a:t>
            </a:r>
            <a:endParaRPr sz="1750">
              <a:solidFill>
                <a:schemeClr val="dk1"/>
              </a:solidFill>
              <a:latin typeface="Georgia"/>
              <a:ea typeface="Georgia"/>
              <a:cs typeface="Georgia"/>
              <a:sym typeface="Georgia"/>
            </a:endParaRPr>
          </a:p>
          <a:p>
            <a:pPr indent="0" lvl="0" marL="0" rtl="0" algn="l">
              <a:spcBef>
                <a:spcPts val="1200"/>
              </a:spcBef>
              <a:spcAft>
                <a:spcPts val="0"/>
              </a:spcAft>
              <a:buNone/>
            </a:pPr>
            <a:r>
              <a:rPr lang="tr" sz="1750">
                <a:solidFill>
                  <a:schemeClr val="dk1"/>
                </a:solidFill>
                <a:latin typeface="Georgia"/>
                <a:ea typeface="Georgia"/>
                <a:cs typeface="Georgia"/>
                <a:sym typeface="Georgia"/>
              </a:rPr>
              <a:t>•Anksiyete tedavisinde egzersiz ile ilgili literatür çelişkilidir. RCT'lerin meta-analizlerine dayanan yakın tarihli bir meta-incelemenin yazarları, anksiyete bozukluklarının tedavisi olarak egzersize ilişkin kanıtların belirsiz olduğu sonucuna varmıştır.</a:t>
            </a:r>
            <a:endParaRPr sz="1750">
              <a:solidFill>
                <a:schemeClr val="dk1"/>
              </a:solidFill>
              <a:latin typeface="Georgia"/>
              <a:ea typeface="Georgia"/>
              <a:cs typeface="Georgia"/>
              <a:sym typeface="Georgia"/>
            </a:endParaRPr>
          </a:p>
          <a:p>
            <a:pPr indent="0" lvl="0" marL="0" rtl="0" algn="l">
              <a:spcBef>
                <a:spcPts val="1200"/>
              </a:spcBef>
              <a:spcAft>
                <a:spcPts val="1200"/>
              </a:spcAft>
              <a:buNone/>
            </a:pPr>
            <a:r>
              <a:rPr lang="tr" sz="1750">
                <a:solidFill>
                  <a:schemeClr val="dk1"/>
                </a:solidFill>
                <a:latin typeface="Georgia"/>
                <a:ea typeface="Georgia"/>
                <a:cs typeface="Georgia"/>
                <a:sym typeface="Georgia"/>
              </a:rPr>
              <a:t>•Anksiyete bozukluğu olan hastalar için yüksek kaliteli RCT'lere ve etkili </a:t>
            </a:r>
            <a:r>
              <a:rPr lang="tr" sz="1750">
                <a:solidFill>
                  <a:schemeClr val="dk1"/>
                </a:solidFill>
                <a:uFill>
                  <a:noFill/>
                </a:uFill>
                <a:latin typeface="Georgia"/>
                <a:ea typeface="Georgia"/>
                <a:cs typeface="Georgia"/>
                <a:sym typeface="Georgia"/>
                <a:hlinkClick r:id="rId3">
                  <a:extLst>
                    <a:ext uri="{A12FA001-AC4F-418D-AE19-62706E023703}">
                      <ahyp:hlinkClr val="tx"/>
                    </a:ext>
                  </a:extLst>
                </a:hlinkClick>
              </a:rPr>
              <a:t>egzersiz tedavi protokollerine açıkça ihtiyaç vardır.</a:t>
            </a:r>
            <a:endParaRPr sz="1750">
              <a:solidFill>
                <a:schemeClr val="dk1"/>
              </a:solidFill>
              <a:latin typeface="Georgia"/>
              <a:ea typeface="Georgia"/>
              <a:cs typeface="Georgia"/>
              <a:sym typeface="Georgi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idx="1" type="body"/>
          </p:nvPr>
        </p:nvSpPr>
        <p:spPr>
          <a:xfrm>
            <a:off x="311700" y="664950"/>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tr" sz="1750">
                <a:solidFill>
                  <a:srgbClr val="2E2E2E"/>
                </a:solidFill>
                <a:latin typeface="Georgia"/>
                <a:ea typeface="Georgia"/>
                <a:cs typeface="Georgia"/>
                <a:sym typeface="Georgia"/>
              </a:rPr>
              <a:t>•</a:t>
            </a:r>
            <a:r>
              <a:rPr lang="tr" sz="1750">
                <a:solidFill>
                  <a:schemeClr val="dk1"/>
                </a:solidFill>
                <a:latin typeface="Georgia"/>
                <a:ea typeface="Georgia"/>
                <a:cs typeface="Georgia"/>
                <a:sym typeface="Georgia"/>
              </a:rPr>
              <a:t>Bu çalışmanın birincil amacı, anksiyete bozukluğu tanısı almış birinci basamak hastalarında bir egzersiz müdahalesinin anksiyete semptomları üzerindeki etkilerini araştırmak ve orta/yüksek yoğunluklu egzersize karşı düşük yoğunluklu egzersizin faydasını değerlendirmekti.</a:t>
            </a:r>
            <a:endParaRPr sz="1750">
              <a:solidFill>
                <a:schemeClr val="dk1"/>
              </a:solidFill>
              <a:latin typeface="Georgia"/>
              <a:ea typeface="Georgia"/>
              <a:cs typeface="Georgia"/>
              <a:sym typeface="Georgia"/>
            </a:endParaRPr>
          </a:p>
          <a:p>
            <a:pPr indent="0" lvl="0" marL="0" rtl="0" algn="l">
              <a:spcBef>
                <a:spcPts val="1200"/>
              </a:spcBef>
              <a:spcAft>
                <a:spcPts val="0"/>
              </a:spcAft>
              <a:buNone/>
            </a:pPr>
            <a:r>
              <a:t/>
            </a:r>
            <a:endParaRPr sz="1750">
              <a:solidFill>
                <a:schemeClr val="dk1"/>
              </a:solidFill>
              <a:latin typeface="Georgia"/>
              <a:ea typeface="Georgia"/>
              <a:cs typeface="Georgia"/>
              <a:sym typeface="Georgia"/>
            </a:endParaRPr>
          </a:p>
          <a:p>
            <a:pPr indent="0" lvl="0" marL="0" rtl="0" algn="l">
              <a:spcBef>
                <a:spcPts val="1200"/>
              </a:spcBef>
              <a:spcAft>
                <a:spcPts val="1200"/>
              </a:spcAft>
              <a:buNone/>
            </a:pPr>
            <a:r>
              <a:rPr lang="tr" sz="1750">
                <a:solidFill>
                  <a:schemeClr val="dk1"/>
                </a:solidFill>
                <a:latin typeface="Georgia"/>
                <a:ea typeface="Georgia"/>
                <a:cs typeface="Georgia"/>
                <a:sym typeface="Georgia"/>
              </a:rPr>
              <a:t>•İkincil bir amaç, depresif belirtilerdeki değişikliği değerlendirmekti. Diğer bir amaç, kardiyovasküler zindeliğin anksiyete semptomları üzerindeki  etkilerini incelemekti.</a:t>
            </a:r>
            <a:endParaRPr sz="1750">
              <a:solidFill>
                <a:schemeClr val="dk1"/>
              </a:solidFill>
              <a:latin typeface="Georgia"/>
              <a:ea typeface="Georgia"/>
              <a:cs typeface="Georgia"/>
              <a:sym typeface="Georgi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9"/>
          <p:cNvSpPr txBox="1"/>
          <p:nvPr>
            <p:ph type="title"/>
          </p:nvPr>
        </p:nvSpPr>
        <p:spPr>
          <a:xfrm>
            <a:off x="433600" y="28657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lang="tr" sz="2420"/>
              <a:t>2-</a:t>
            </a:r>
            <a:r>
              <a:rPr lang="tr" sz="2420"/>
              <a:t>ARAÇ VE YÖNTEMLER</a:t>
            </a:r>
            <a:endParaRPr sz="2420"/>
          </a:p>
        </p:txBody>
      </p:sp>
      <p:sp>
        <p:nvSpPr>
          <p:cNvPr id="89" name="Google Shape;89;p19"/>
          <p:cNvSpPr txBox="1"/>
          <p:nvPr>
            <p:ph idx="1" type="body"/>
          </p:nvPr>
        </p:nvSpPr>
        <p:spPr>
          <a:xfrm>
            <a:off x="384825" y="1231025"/>
            <a:ext cx="8520600" cy="35208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tr" sz="2150">
                <a:solidFill>
                  <a:schemeClr val="dk1"/>
                </a:solidFill>
                <a:latin typeface="Georgia"/>
                <a:ea typeface="Georgia"/>
                <a:cs typeface="Georgia"/>
                <a:sym typeface="Georgia"/>
              </a:rPr>
              <a:t>    2.1 . Katılımcılar ve randomizasyon prosedürü</a:t>
            </a:r>
            <a:endParaRPr sz="2150">
              <a:solidFill>
                <a:schemeClr val="dk1"/>
              </a:solidFill>
              <a:latin typeface="Georgia"/>
              <a:ea typeface="Georgia"/>
              <a:cs typeface="Georgia"/>
              <a:sym typeface="Georgia"/>
            </a:endParaRPr>
          </a:p>
          <a:p>
            <a:pPr indent="0" lvl="0" marL="0" rtl="0" algn="l">
              <a:spcBef>
                <a:spcPts val="1200"/>
              </a:spcBef>
              <a:spcAft>
                <a:spcPts val="0"/>
              </a:spcAft>
              <a:buNone/>
            </a:pPr>
            <a:r>
              <a:rPr lang="tr" sz="1750">
                <a:solidFill>
                  <a:srgbClr val="2E2E2E"/>
                </a:solidFill>
                <a:latin typeface="Georgia"/>
                <a:ea typeface="Georgia"/>
                <a:cs typeface="Georgia"/>
                <a:sym typeface="Georgia"/>
              </a:rPr>
              <a:t> </a:t>
            </a:r>
            <a:endParaRPr sz="1750">
              <a:solidFill>
                <a:schemeClr val="dk1"/>
              </a:solidFill>
              <a:latin typeface="Georgia"/>
              <a:ea typeface="Georgia"/>
              <a:cs typeface="Georgia"/>
              <a:sym typeface="Georgia"/>
            </a:endParaRPr>
          </a:p>
          <a:p>
            <a:pPr indent="0" lvl="0" marL="0" rtl="0" algn="l">
              <a:spcBef>
                <a:spcPts val="1200"/>
              </a:spcBef>
              <a:spcAft>
                <a:spcPts val="0"/>
              </a:spcAft>
              <a:buNone/>
            </a:pPr>
            <a:r>
              <a:rPr lang="tr" sz="1750">
                <a:solidFill>
                  <a:schemeClr val="dk1"/>
                </a:solidFill>
                <a:latin typeface="Georgia"/>
                <a:ea typeface="Georgia"/>
                <a:cs typeface="Georgia"/>
                <a:sym typeface="Georgia"/>
              </a:rPr>
              <a:t>•Anksiyete belirtileri gösteren bireyler bir pratisyen hekim veya psikolog tarafından     çalışmaya alındı.</a:t>
            </a:r>
            <a:endParaRPr sz="1750">
              <a:solidFill>
                <a:schemeClr val="dk1"/>
              </a:solidFill>
              <a:latin typeface="Georgia"/>
              <a:ea typeface="Georgia"/>
              <a:cs typeface="Georgia"/>
              <a:sym typeface="Georgia"/>
            </a:endParaRPr>
          </a:p>
          <a:p>
            <a:pPr indent="0" lvl="0" marL="0" rtl="0" algn="l">
              <a:spcBef>
                <a:spcPts val="1200"/>
              </a:spcBef>
              <a:spcAft>
                <a:spcPts val="0"/>
              </a:spcAft>
              <a:buNone/>
            </a:pPr>
            <a:r>
              <a:rPr lang="tr" sz="1750">
                <a:solidFill>
                  <a:schemeClr val="dk1"/>
                </a:solidFill>
                <a:latin typeface="Georgia"/>
                <a:ea typeface="Georgia"/>
                <a:cs typeface="Georgia"/>
                <a:sym typeface="Georgia"/>
              </a:rPr>
              <a:t>•Dahil edilen katılımcılara sözlü ve yazılı olarak bilgi verildikten sonra yazılı </a:t>
            </a:r>
            <a:r>
              <a:rPr lang="tr" sz="1750">
                <a:solidFill>
                  <a:schemeClr val="dk1"/>
                </a:solidFill>
                <a:uFill>
                  <a:noFill/>
                </a:uFill>
                <a:latin typeface="Georgia"/>
                <a:ea typeface="Georgia"/>
                <a:cs typeface="Georgia"/>
                <a:sym typeface="Georgia"/>
                <a:hlinkClick r:id="rId3">
                  <a:extLst>
                    <a:ext uri="{A12FA001-AC4F-418D-AE19-62706E023703}">
                      <ahyp:hlinkClr val="tx"/>
                    </a:ext>
                  </a:extLst>
                </a:hlinkClick>
              </a:rPr>
              <a:t>bilgilendirilmiş onam imzalatıldı </a:t>
            </a:r>
            <a:r>
              <a:rPr lang="tr" sz="1750">
                <a:solidFill>
                  <a:schemeClr val="dk1"/>
                </a:solidFill>
                <a:latin typeface="Georgia"/>
                <a:ea typeface="Georgia"/>
                <a:cs typeface="Georgia"/>
                <a:sym typeface="Georgia"/>
              </a:rPr>
              <a:t>.</a:t>
            </a:r>
            <a:endParaRPr sz="1750">
              <a:solidFill>
                <a:schemeClr val="dk1"/>
              </a:solidFill>
              <a:latin typeface="Georgia"/>
              <a:ea typeface="Georgia"/>
              <a:cs typeface="Georgia"/>
              <a:sym typeface="Georgia"/>
            </a:endParaRPr>
          </a:p>
          <a:p>
            <a:pPr indent="0" lvl="0" marL="0" rtl="0" algn="l">
              <a:spcBef>
                <a:spcPts val="1200"/>
              </a:spcBef>
              <a:spcAft>
                <a:spcPts val="1200"/>
              </a:spcAft>
              <a:buNone/>
            </a:pPr>
            <a:r>
              <a:rPr lang="tr" sz="1350">
                <a:solidFill>
                  <a:schemeClr val="dk1"/>
                </a:solidFill>
                <a:latin typeface="Georgia"/>
                <a:ea typeface="Georgia"/>
                <a:cs typeface="Georgia"/>
                <a:sym typeface="Georgia"/>
              </a:rPr>
              <a:t> </a:t>
            </a:r>
            <a:endParaRPr sz="1750">
              <a:solidFill>
                <a:srgbClr val="2E2E2E"/>
              </a:solidFill>
              <a:latin typeface="Georgia"/>
              <a:ea typeface="Georgia"/>
              <a:cs typeface="Georgia"/>
              <a:sym typeface="Georgi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0"/>
          <p:cNvSpPr txBox="1"/>
          <p:nvPr/>
        </p:nvSpPr>
        <p:spPr>
          <a:xfrm>
            <a:off x="999450" y="853175"/>
            <a:ext cx="6728100" cy="36471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tr"/>
              <a:t>•</a:t>
            </a:r>
            <a:r>
              <a:rPr lang="tr" sz="1550">
                <a:solidFill>
                  <a:schemeClr val="dk1"/>
                </a:solidFill>
                <a:uFill>
                  <a:noFill/>
                </a:uFill>
                <a:latin typeface="Georgia"/>
                <a:ea typeface="Georgia"/>
                <a:cs typeface="Georgia"/>
                <a:sym typeface="Georgia"/>
                <a:hlinkClick r:id="rId3">
                  <a:extLst>
                    <a:ext uri="{A12FA001-AC4F-418D-AE19-62706E023703}">
                      <ahyp:hlinkClr val="tx"/>
                    </a:ext>
                  </a:extLst>
                </a:hlinkClick>
              </a:rPr>
              <a:t>Temel değerlendirmede, çalışma doktoru, Mini Uluslararası Nöropsikiyatrik Görüşmey</a:t>
            </a:r>
            <a:r>
              <a:rPr lang="tr" sz="1550">
                <a:solidFill>
                  <a:schemeClr val="dk1"/>
                </a:solidFill>
                <a:latin typeface="Georgia"/>
                <a:ea typeface="Georgia"/>
                <a:cs typeface="Georgia"/>
                <a:sym typeface="Georgia"/>
              </a:rPr>
              <a:t>i (MINI; İsveç versiyonu 6 ve 7.0 ) kullanarak fiziksel eşlik eden hastalıklar hakkındaki bilgileri değerlendirdi ve çalışma psikiyatristi, anksiyete bozuklukları ve </a:t>
            </a:r>
            <a:r>
              <a:rPr lang="tr" sz="1550">
                <a:solidFill>
                  <a:schemeClr val="dk1"/>
                </a:solidFill>
                <a:uFill>
                  <a:noFill/>
                </a:uFill>
                <a:latin typeface="Georgia"/>
                <a:ea typeface="Georgia"/>
                <a:cs typeface="Georgia"/>
                <a:sym typeface="Georgia"/>
                <a:hlinkClick r:id="rId4">
                  <a:extLst>
                    <a:ext uri="{A12FA001-AC4F-418D-AE19-62706E023703}">
                      <ahyp:hlinkClr val="tx"/>
                    </a:ext>
                  </a:extLst>
                </a:hlinkClick>
              </a:rPr>
              <a:t>majör depresyon (istatistiksel regresyon modellerinde kafa karıştırıcı) gibi psikiyatrik komorbiditeleri teşhis etti. </a:t>
            </a:r>
            <a:endParaRPr sz="1950">
              <a:solidFill>
                <a:schemeClr val="dk1"/>
              </a:solidFill>
              <a:latin typeface="Georgia"/>
              <a:ea typeface="Georgia"/>
              <a:cs typeface="Georgia"/>
              <a:sym typeface="Georgia"/>
            </a:endParaRPr>
          </a:p>
          <a:p>
            <a:pPr indent="0" lvl="0" marL="0" rtl="0" algn="l">
              <a:lnSpc>
                <a:spcPct val="115000"/>
              </a:lnSpc>
              <a:spcBef>
                <a:spcPts val="1200"/>
              </a:spcBef>
              <a:spcAft>
                <a:spcPts val="0"/>
              </a:spcAft>
              <a:buNone/>
            </a:pPr>
            <a:r>
              <a:t/>
            </a:r>
            <a:endParaRPr sz="1750">
              <a:solidFill>
                <a:schemeClr val="dk1"/>
              </a:solidFill>
              <a:latin typeface="Georgia"/>
              <a:ea typeface="Georgia"/>
              <a:cs typeface="Georgia"/>
              <a:sym typeface="Georgia"/>
            </a:endParaRPr>
          </a:p>
          <a:p>
            <a:pPr indent="0" lvl="0" marL="0" rtl="0" algn="l">
              <a:lnSpc>
                <a:spcPct val="115000"/>
              </a:lnSpc>
              <a:spcBef>
                <a:spcPts val="1200"/>
              </a:spcBef>
              <a:spcAft>
                <a:spcPts val="1200"/>
              </a:spcAft>
              <a:buNone/>
            </a:pPr>
            <a:r>
              <a:rPr lang="tr" sz="1750">
                <a:solidFill>
                  <a:schemeClr val="dk1"/>
                </a:solidFill>
                <a:latin typeface="Georgia"/>
                <a:ea typeface="Georgia"/>
                <a:cs typeface="Georgia"/>
                <a:sym typeface="Georgia"/>
              </a:rPr>
              <a:t>•Çalışmaya DSM IV -V kriterleri kullanıla</a:t>
            </a:r>
            <a:r>
              <a:rPr lang="tr" sz="1750">
                <a:solidFill>
                  <a:schemeClr val="dk1"/>
                </a:solidFill>
                <a:latin typeface="Georgia"/>
                <a:ea typeface="Georgia"/>
                <a:cs typeface="Georgia"/>
                <a:sym typeface="Georgia"/>
              </a:rPr>
              <a:t>yete bozukluğu tanısı konan 18-65 yaş arası antidepresan veya anksiyolitiklerle devam eden tedavisi olan ve olmayan hastalar dahil edildi ve çalışma süresi boyunca ilaç modifikasyonuna izin verildi.</a:t>
            </a:r>
            <a:endParaRPr sz="1750">
              <a:solidFill>
                <a:schemeClr val="dk1"/>
              </a:solidFill>
              <a:latin typeface="Georgia"/>
              <a:ea typeface="Georgia"/>
              <a:cs typeface="Georgia"/>
              <a:sym typeface="Georgi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tr"/>
              <a:t>Dışlama Kriterleri</a:t>
            </a:r>
            <a:endParaRPr/>
          </a:p>
        </p:txBody>
      </p:sp>
      <p:sp>
        <p:nvSpPr>
          <p:cNvPr id="100" name="Google Shape;100;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40000" lnSpcReduction="20000"/>
          </a:bodyPr>
          <a:lstStyle/>
          <a:p>
            <a:pPr indent="0" lvl="0" marL="0" rtl="0" algn="l">
              <a:spcBef>
                <a:spcPts val="0"/>
              </a:spcBef>
              <a:spcAft>
                <a:spcPts val="0"/>
              </a:spcAft>
              <a:buNone/>
            </a:pPr>
            <a:r>
              <a:rPr lang="tr" sz="2609">
                <a:solidFill>
                  <a:schemeClr val="dk1"/>
                </a:solidFill>
              </a:rPr>
              <a:t>•</a:t>
            </a:r>
            <a:r>
              <a:rPr lang="tr" sz="3280">
                <a:solidFill>
                  <a:schemeClr val="dk1"/>
                </a:solidFill>
              </a:rPr>
              <a:t>devam eden psikoterapi gören hastalar </a:t>
            </a:r>
            <a:endParaRPr sz="3280">
              <a:solidFill>
                <a:schemeClr val="dk1"/>
              </a:solidFill>
            </a:endParaRPr>
          </a:p>
          <a:p>
            <a:pPr indent="0" lvl="0" marL="0" rtl="0" algn="l">
              <a:spcBef>
                <a:spcPts val="1200"/>
              </a:spcBef>
              <a:spcAft>
                <a:spcPts val="0"/>
              </a:spcAft>
              <a:buNone/>
            </a:pPr>
            <a:r>
              <a:rPr lang="tr" sz="3280">
                <a:solidFill>
                  <a:schemeClr val="dk1"/>
                </a:solidFill>
              </a:rPr>
              <a:t>•son 3 ay içinde haftada bir egzersiz olayını aşan temel fiziksel egzersiz düzeyi</a:t>
            </a:r>
            <a:endParaRPr sz="3280">
              <a:solidFill>
                <a:schemeClr val="dk1"/>
              </a:solidFill>
            </a:endParaRPr>
          </a:p>
          <a:p>
            <a:pPr indent="0" lvl="0" marL="0" rtl="0" algn="l">
              <a:spcBef>
                <a:spcPts val="1200"/>
              </a:spcBef>
              <a:spcAft>
                <a:spcPts val="0"/>
              </a:spcAft>
              <a:buNone/>
            </a:pPr>
            <a:r>
              <a:rPr lang="tr" sz="3280">
                <a:solidFill>
                  <a:schemeClr val="dk1"/>
                </a:solidFill>
              </a:rPr>
              <a:t>•patolojik EKG</a:t>
            </a:r>
            <a:endParaRPr sz="3280">
              <a:solidFill>
                <a:schemeClr val="dk1"/>
              </a:solidFill>
            </a:endParaRPr>
          </a:p>
          <a:p>
            <a:pPr indent="0" lvl="0" marL="0" rtl="0" algn="l">
              <a:spcBef>
                <a:spcPts val="1200"/>
              </a:spcBef>
              <a:spcAft>
                <a:spcPts val="0"/>
              </a:spcAft>
              <a:buNone/>
            </a:pPr>
            <a:r>
              <a:rPr lang="tr" sz="3280">
                <a:solidFill>
                  <a:schemeClr val="dk1"/>
                </a:solidFill>
              </a:rPr>
              <a:t>•gebelik</a:t>
            </a:r>
            <a:endParaRPr sz="3280">
              <a:solidFill>
                <a:schemeClr val="dk1"/>
              </a:solidFill>
            </a:endParaRPr>
          </a:p>
          <a:p>
            <a:pPr indent="0" lvl="0" marL="0" rtl="0" algn="l">
              <a:spcBef>
                <a:spcPts val="1200"/>
              </a:spcBef>
              <a:spcAft>
                <a:spcPts val="0"/>
              </a:spcAft>
              <a:buNone/>
            </a:pPr>
            <a:r>
              <a:rPr lang="tr" sz="3280">
                <a:solidFill>
                  <a:schemeClr val="dk1"/>
                </a:solidFill>
              </a:rPr>
              <a:t>•beta bloker kullanımı</a:t>
            </a:r>
            <a:endParaRPr sz="3280">
              <a:solidFill>
                <a:schemeClr val="dk1"/>
              </a:solidFill>
            </a:endParaRPr>
          </a:p>
          <a:p>
            <a:pPr indent="0" lvl="0" marL="0" rtl="0" algn="l">
              <a:spcBef>
                <a:spcPts val="1200"/>
              </a:spcBef>
              <a:spcAft>
                <a:spcPts val="0"/>
              </a:spcAft>
              <a:buNone/>
            </a:pPr>
            <a:r>
              <a:rPr lang="tr" sz="3619">
                <a:solidFill>
                  <a:schemeClr val="dk1"/>
                </a:solidFill>
              </a:rPr>
              <a:t>•</a:t>
            </a:r>
            <a:r>
              <a:rPr lang="tr" sz="3169">
                <a:solidFill>
                  <a:schemeClr val="dk1"/>
                </a:solidFill>
                <a:latin typeface="Georgia"/>
                <a:ea typeface="Georgia"/>
                <a:cs typeface="Georgia"/>
                <a:sym typeface="Georgia"/>
              </a:rPr>
              <a:t>devam eden şiddetli madde veya alkol kötüye kullanımı </a:t>
            </a:r>
            <a:endParaRPr sz="3169">
              <a:solidFill>
                <a:schemeClr val="dk1"/>
              </a:solidFill>
              <a:latin typeface="Georgia"/>
              <a:ea typeface="Georgia"/>
              <a:cs typeface="Georgia"/>
              <a:sym typeface="Georgia"/>
            </a:endParaRPr>
          </a:p>
          <a:p>
            <a:pPr indent="0" lvl="0" marL="0" rtl="0" algn="l">
              <a:spcBef>
                <a:spcPts val="1200"/>
              </a:spcBef>
              <a:spcAft>
                <a:spcPts val="0"/>
              </a:spcAft>
              <a:buNone/>
            </a:pPr>
            <a:r>
              <a:rPr lang="tr" sz="3169">
                <a:solidFill>
                  <a:schemeClr val="dk1"/>
                </a:solidFill>
                <a:latin typeface="Georgia"/>
                <a:ea typeface="Georgia"/>
                <a:cs typeface="Georgia"/>
                <a:sym typeface="Georgia"/>
              </a:rPr>
              <a:t>•psikotik bozukluk ve bipolar bozukluk</a:t>
            </a:r>
            <a:endParaRPr sz="3169">
              <a:solidFill>
                <a:schemeClr val="dk1"/>
              </a:solidFill>
              <a:latin typeface="Georgia"/>
              <a:ea typeface="Georgia"/>
              <a:cs typeface="Georgia"/>
              <a:sym typeface="Georgia"/>
            </a:endParaRPr>
          </a:p>
          <a:p>
            <a:pPr indent="0" lvl="0" marL="0" rtl="0" algn="l">
              <a:spcBef>
                <a:spcPts val="1200"/>
              </a:spcBef>
              <a:spcAft>
                <a:spcPts val="0"/>
              </a:spcAft>
              <a:buNone/>
            </a:pPr>
            <a:r>
              <a:rPr lang="tr" sz="3169">
                <a:solidFill>
                  <a:schemeClr val="dk1"/>
                </a:solidFill>
                <a:latin typeface="Georgia"/>
                <a:ea typeface="Georgia"/>
                <a:cs typeface="Georgia"/>
                <a:sym typeface="Georgia"/>
              </a:rPr>
              <a:t>•yüksek intihar riski</a:t>
            </a:r>
            <a:endParaRPr sz="3169">
              <a:solidFill>
                <a:schemeClr val="dk1"/>
              </a:solidFill>
              <a:latin typeface="Georgia"/>
              <a:ea typeface="Georgia"/>
              <a:cs typeface="Georgia"/>
              <a:sym typeface="Georgia"/>
            </a:endParaRPr>
          </a:p>
          <a:p>
            <a:pPr indent="0" lvl="0" marL="0" rtl="0" algn="l">
              <a:spcBef>
                <a:spcPts val="1200"/>
              </a:spcBef>
              <a:spcAft>
                <a:spcPts val="0"/>
              </a:spcAft>
              <a:buNone/>
            </a:pPr>
            <a:r>
              <a:rPr lang="tr" sz="3169">
                <a:solidFill>
                  <a:schemeClr val="dk1"/>
                </a:solidFill>
                <a:latin typeface="Georgia"/>
                <a:ea typeface="Georgia"/>
                <a:cs typeface="Georgia"/>
                <a:sym typeface="Georgia"/>
              </a:rPr>
              <a:t>•sosyal fobi,agorafobi</a:t>
            </a:r>
            <a:endParaRPr sz="3169">
              <a:solidFill>
                <a:schemeClr val="dk1"/>
              </a:solidFill>
              <a:latin typeface="Georgia"/>
              <a:ea typeface="Georgia"/>
              <a:cs typeface="Georgia"/>
              <a:sym typeface="Georgia"/>
            </a:endParaRPr>
          </a:p>
          <a:p>
            <a:pPr indent="0" lvl="0" marL="0" rtl="0" algn="l">
              <a:spcBef>
                <a:spcPts val="1200"/>
              </a:spcBef>
              <a:spcAft>
                <a:spcPts val="1200"/>
              </a:spcAft>
              <a:buNone/>
            </a:pPr>
            <a:r>
              <a:t/>
            </a:r>
            <a:endParaRPr sz="1350">
              <a:solidFill>
                <a:srgbClr val="2E2E2E"/>
              </a:solidFill>
              <a:latin typeface="Georgia"/>
              <a:ea typeface="Georgia"/>
              <a:cs typeface="Georgia"/>
              <a:sym typeface="Georgia"/>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