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8" r:id="rId1"/>
  </p:sldMasterIdLst>
  <p:notesMasterIdLst>
    <p:notesMasterId r:id="rId48"/>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257" r:id="rId46"/>
    <p:sldId id="258"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23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78"/>
    <p:restoredTop sz="77579"/>
  </p:normalViewPr>
  <p:slideViewPr>
    <p:cSldViewPr snapToGrid="0" snapToObjects="1">
      <p:cViewPr varScale="1">
        <p:scale>
          <a:sx n="97" d="100"/>
          <a:sy n="97" d="100"/>
        </p:scale>
        <p:origin x="10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110B6-C8F4-DA47-BD4E-56938E620FD5}" type="datetimeFigureOut">
              <a:rPr lang="tr-TR" smtClean="0"/>
              <a:t>27.03.2017</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B1C8CD-6745-6445-9600-ACCD12645B4A}" type="slidenum">
              <a:rPr lang="tr-TR" smtClean="0"/>
              <a:t>‹#›</a:t>
            </a:fld>
            <a:endParaRPr lang="tr-TR"/>
          </a:p>
        </p:txBody>
      </p:sp>
    </p:spTree>
    <p:extLst>
      <p:ext uri="{BB962C8B-B14F-4D97-AF65-F5344CB8AC3E}">
        <p14:creationId xmlns:p14="http://schemas.microsoft.com/office/powerpoint/2010/main" val="132860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Yapılan hukuki işlem sonrasında üvey anne 1 yıl hapis cezası almıştır. 8 ay sonra ise çocuğun avukatlığını yapan E. </a:t>
            </a:r>
            <a:r>
              <a:rPr lang="tr-TR" dirty="0" err="1" smtClean="0"/>
              <a:t>Gerry</a:t>
            </a:r>
            <a:r>
              <a:rPr lang="tr-TR" dirty="0" smtClean="0"/>
              <a:t> tarafından ilk “Çocuk Koruma Derneği” kurulmuştur.</a:t>
            </a:r>
          </a:p>
          <a:p>
            <a:r>
              <a:rPr lang="tr-TR" dirty="0" smtClean="0"/>
              <a:t>Türkiye’de çocukların korunmasına yönelik olarak hizmet veren ilk kurum, kurtuluş savaşında yetim kalan çocukların korunması ve yetiştirilmesi amacıyla </a:t>
            </a:r>
          </a:p>
        </p:txBody>
      </p:sp>
      <p:sp>
        <p:nvSpPr>
          <p:cNvPr id="4" name="Slayt Numarası Yer Tutucusu 3"/>
          <p:cNvSpPr>
            <a:spLocks noGrp="1"/>
          </p:cNvSpPr>
          <p:nvPr>
            <p:ph type="sldNum" sz="quarter" idx="10"/>
          </p:nvPr>
        </p:nvSpPr>
        <p:spPr/>
        <p:txBody>
          <a:bodyPr/>
          <a:lstStyle/>
          <a:p>
            <a:fld id="{5DB1C8CD-6745-6445-9600-ACCD12645B4A}" type="slidenum">
              <a:rPr lang="tr-TR" smtClean="0"/>
              <a:t>7</a:t>
            </a:fld>
            <a:endParaRPr lang="tr-TR"/>
          </a:p>
        </p:txBody>
      </p:sp>
    </p:spTree>
    <p:extLst>
      <p:ext uri="{BB962C8B-B14F-4D97-AF65-F5344CB8AC3E}">
        <p14:creationId xmlns:p14="http://schemas.microsoft.com/office/powerpoint/2010/main" val="206626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Erken reşit olma: evlenme ile,15 yaşını doldurmuş çocuklar mahkeme</a:t>
            </a:r>
            <a:r>
              <a:rPr lang="tr-TR" baseline="0" dirty="0" smtClean="0"/>
              <a:t> kararı ile</a:t>
            </a:r>
            <a:endParaRPr lang="tr-TR" dirty="0"/>
          </a:p>
        </p:txBody>
      </p:sp>
      <p:sp>
        <p:nvSpPr>
          <p:cNvPr id="4" name="Slayt Numarası Yer Tutucusu 3"/>
          <p:cNvSpPr>
            <a:spLocks noGrp="1"/>
          </p:cNvSpPr>
          <p:nvPr>
            <p:ph type="sldNum" sz="quarter" idx="10"/>
          </p:nvPr>
        </p:nvSpPr>
        <p:spPr/>
        <p:txBody>
          <a:bodyPr/>
          <a:lstStyle/>
          <a:p>
            <a:fld id="{5DB1C8CD-6745-6445-9600-ACCD12645B4A}" type="slidenum">
              <a:rPr lang="tr-TR" smtClean="0"/>
              <a:t>8</a:t>
            </a:fld>
            <a:endParaRPr lang="tr-TR"/>
          </a:p>
        </p:txBody>
      </p:sp>
    </p:spTree>
    <p:extLst>
      <p:ext uri="{BB962C8B-B14F-4D97-AF65-F5344CB8AC3E}">
        <p14:creationId xmlns:p14="http://schemas.microsoft.com/office/powerpoint/2010/main" val="955125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DB1C8CD-6745-6445-9600-ACCD12645B4A}" type="slidenum">
              <a:rPr lang="tr-TR" smtClean="0"/>
              <a:t>17</a:t>
            </a:fld>
            <a:endParaRPr lang="tr-TR"/>
          </a:p>
        </p:txBody>
      </p:sp>
    </p:spTree>
    <p:extLst>
      <p:ext uri="{BB962C8B-B14F-4D97-AF65-F5344CB8AC3E}">
        <p14:creationId xmlns:p14="http://schemas.microsoft.com/office/powerpoint/2010/main" val="1388900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800" dirty="0" smtClean="0"/>
              <a:t>1. Baskın ve koşulsuz söz tutma isteyen ana baba modeli: En sık gözlenen, katı babanın güç</a:t>
            </a:r>
            <a:r>
              <a:rPr lang="tr-TR" sz="800" baseline="0" dirty="0" smtClean="0"/>
              <a:t> </a:t>
            </a:r>
            <a:r>
              <a:rPr lang="tr-TR" sz="800" dirty="0" smtClean="0"/>
              <a:t>ve kararlarda baskın olduğu aile modelidir. Aile sistemi kapalıdır. Babaların bir kısmı güç ve kontrol sağlamak için şiddete başvurmaktadır. </a:t>
            </a:r>
          </a:p>
          <a:p>
            <a:r>
              <a:rPr lang="tr-TR" sz="800" dirty="0" smtClean="0"/>
              <a:t>2. Cinsel sorunlar: Cinsel istismarın gözlendiği ailelerde, anne babalarda cinsel sorunlar daha sıktır. </a:t>
            </a:r>
          </a:p>
          <a:p>
            <a:r>
              <a:rPr lang="tr-TR" sz="800" dirty="0" smtClean="0"/>
              <a:t>3. Sosyal izolasyon: Anne babaların çoğunda aile dışı sosyal ilişkilerde kısıtlılık ve zorlanma</a:t>
            </a:r>
            <a:r>
              <a:rPr lang="tr-TR" sz="800" baseline="0" dirty="0" smtClean="0"/>
              <a:t> vardır. </a:t>
            </a:r>
          </a:p>
          <a:p>
            <a:r>
              <a:rPr lang="tr-TR" sz="800" dirty="0" smtClean="0"/>
              <a:t>4. Rol çatışması: Cinsel istismar uygulanan ailelerde rol çatışmalarına sık rastlanır. Anne genellikle eşlik ve ev kadını rollerini kızına bırakmaktadır, baba da bakım vermeyi </a:t>
            </a:r>
            <a:r>
              <a:rPr lang="tr-TR" sz="800" dirty="0" err="1" smtClean="0"/>
              <a:t>ensest</a:t>
            </a:r>
            <a:r>
              <a:rPr lang="tr-TR" sz="800" dirty="0" smtClean="0"/>
              <a:t> yoluyla yapmaktadır. </a:t>
            </a:r>
          </a:p>
          <a:p>
            <a:r>
              <a:rPr lang="tr-TR" sz="800" dirty="0" smtClean="0"/>
              <a:t>5. Alkol ve madde kötüye kullanımı </a:t>
            </a:r>
          </a:p>
          <a:p>
            <a:r>
              <a:rPr lang="tr-TR" sz="800" dirty="0" smtClean="0"/>
              <a:t>6. Yadsıma: Aile üyelerinde en sık kullanılan savunmadır. Baba, olayı “seks eğitimi” olarak savunabilir, anne ise kocası ile ilişkisini bozabileceği için reddedip görmezden gelebilir. Çocuk utanma ve suçluluk duygularını bastırmak ve aile düzeninin bozulmasını önlemek amacıyla durumu yadsıyabilir.</a:t>
            </a:r>
          </a:p>
        </p:txBody>
      </p:sp>
      <p:sp>
        <p:nvSpPr>
          <p:cNvPr id="4" name="Slayt Numarası Yer Tutucusu 3"/>
          <p:cNvSpPr>
            <a:spLocks noGrp="1"/>
          </p:cNvSpPr>
          <p:nvPr>
            <p:ph type="sldNum" sz="quarter" idx="10"/>
          </p:nvPr>
        </p:nvSpPr>
        <p:spPr/>
        <p:txBody>
          <a:bodyPr/>
          <a:lstStyle/>
          <a:p>
            <a:fld id="{5DB1C8CD-6745-6445-9600-ACCD12645B4A}" type="slidenum">
              <a:rPr lang="tr-TR" smtClean="0"/>
              <a:t>26</a:t>
            </a:fld>
            <a:endParaRPr lang="tr-TR"/>
          </a:p>
        </p:txBody>
      </p:sp>
    </p:spTree>
    <p:extLst>
      <p:ext uri="{BB962C8B-B14F-4D97-AF65-F5344CB8AC3E}">
        <p14:creationId xmlns:p14="http://schemas.microsoft.com/office/powerpoint/2010/main" val="46576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DB1C8CD-6745-6445-9600-ACCD12645B4A}" type="slidenum">
              <a:rPr lang="tr-TR" smtClean="0"/>
              <a:t>31</a:t>
            </a:fld>
            <a:endParaRPr lang="tr-TR"/>
          </a:p>
        </p:txBody>
      </p:sp>
    </p:spTree>
    <p:extLst>
      <p:ext uri="{BB962C8B-B14F-4D97-AF65-F5344CB8AC3E}">
        <p14:creationId xmlns:p14="http://schemas.microsoft.com/office/powerpoint/2010/main" val="1770710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err="1" smtClean="0"/>
              <a:t>enürezisi</a:t>
            </a:r>
            <a:r>
              <a:rPr lang="tr-TR" dirty="0" smtClean="0"/>
              <a:t> olan bir çocuğun ailesinin, bu sorunu bir hastalık olarak görmemesi, ailede benzer yakınması olan başka kişilerin varlığında bu durumun kabullenilmesi, doğal karşılanması ihmal kabul edilebilir.</a:t>
            </a:r>
          </a:p>
          <a:p>
            <a:endParaRPr lang="tr-TR" dirty="0"/>
          </a:p>
        </p:txBody>
      </p:sp>
      <p:sp>
        <p:nvSpPr>
          <p:cNvPr id="4" name="Slayt Numarası Yer Tutucusu 3"/>
          <p:cNvSpPr>
            <a:spLocks noGrp="1"/>
          </p:cNvSpPr>
          <p:nvPr>
            <p:ph type="sldNum" sz="quarter" idx="10"/>
          </p:nvPr>
        </p:nvSpPr>
        <p:spPr/>
        <p:txBody>
          <a:bodyPr/>
          <a:lstStyle/>
          <a:p>
            <a:fld id="{5DB1C8CD-6745-6445-9600-ACCD12645B4A}" type="slidenum">
              <a:rPr lang="tr-TR" smtClean="0"/>
              <a:t>32</a:t>
            </a:fld>
            <a:endParaRPr lang="tr-TR"/>
          </a:p>
        </p:txBody>
      </p:sp>
    </p:spTree>
    <p:extLst>
      <p:ext uri="{BB962C8B-B14F-4D97-AF65-F5344CB8AC3E}">
        <p14:creationId xmlns:p14="http://schemas.microsoft.com/office/powerpoint/2010/main" val="1270338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Şiddetin izleri ömür boyu kalır</a:t>
            </a:r>
          </a:p>
          <a:p>
            <a:r>
              <a:rPr lang="tr-TR" dirty="0" smtClean="0"/>
              <a:t>Çocuğa yönelik</a:t>
            </a:r>
            <a:r>
              <a:rPr lang="tr-TR" baseline="0" dirty="0" smtClean="0"/>
              <a:t> şiddetin izleri ömür boyu kalır. Bu </a:t>
            </a:r>
            <a:r>
              <a:rPr lang="tr-TR" baseline="0" dirty="0" err="1" smtClean="0"/>
              <a:t>yanlıştır.buna</a:t>
            </a:r>
            <a:r>
              <a:rPr lang="tr-TR" baseline="0" dirty="0" smtClean="0"/>
              <a:t> bir an önce son verin</a:t>
            </a:r>
            <a:endParaRPr lang="tr-TR" dirty="0"/>
          </a:p>
        </p:txBody>
      </p:sp>
      <p:sp>
        <p:nvSpPr>
          <p:cNvPr id="4" name="Slayt Numarası Yer Tutucusu 3"/>
          <p:cNvSpPr>
            <a:spLocks noGrp="1"/>
          </p:cNvSpPr>
          <p:nvPr>
            <p:ph type="sldNum" sz="quarter" idx="10"/>
          </p:nvPr>
        </p:nvSpPr>
        <p:spPr/>
        <p:txBody>
          <a:bodyPr/>
          <a:lstStyle/>
          <a:p>
            <a:fld id="{5DB1C8CD-6745-6445-9600-ACCD12645B4A}" type="slidenum">
              <a:rPr lang="tr-TR" smtClean="0"/>
              <a:t>45</a:t>
            </a:fld>
            <a:endParaRPr lang="tr-TR"/>
          </a:p>
        </p:txBody>
      </p:sp>
    </p:spTree>
    <p:extLst>
      <p:ext uri="{BB962C8B-B14F-4D97-AF65-F5344CB8AC3E}">
        <p14:creationId xmlns:p14="http://schemas.microsoft.com/office/powerpoint/2010/main" val="33278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tr-TR" smtClean="0"/>
              <a:t>Asıl başlık stili için tıklayın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3/27/17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AB73BC-B049-4115-A692-8D63A059BFB8}" type="slidenum">
              <a:rPr lang="en-US" smtClean="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tr-TR" smtClean="0"/>
              <a:t>Asıl başlık stili için tıklayın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tıklayın</a:t>
            </a:r>
          </a:p>
        </p:txBody>
      </p:sp>
      <p:sp>
        <p:nvSpPr>
          <p:cNvPr id="4" name="Date Placeholder 3"/>
          <p:cNvSpPr>
            <a:spLocks noGrp="1"/>
          </p:cNvSpPr>
          <p:nvPr>
            <p:ph type="dt" sz="half" idx="10"/>
          </p:nvPr>
        </p:nvSpPr>
        <p:spPr/>
        <p:txBody>
          <a:bodyPr/>
          <a:lstStyle/>
          <a:p>
            <a:fld id="{98624D31-43A5-475A-80CF-332C9F6DCF35}" type="datetimeFigureOut">
              <a:rPr lang="en-US" smtClean="0"/>
              <a:t>3/27/17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tıklayın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tıklayın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tıklayın</a:t>
            </a:r>
          </a:p>
        </p:txBody>
      </p:sp>
      <p:sp>
        <p:nvSpPr>
          <p:cNvPr id="4" name="Date Placeholder 3"/>
          <p:cNvSpPr>
            <a:spLocks noGrp="1"/>
          </p:cNvSpPr>
          <p:nvPr>
            <p:ph type="dt" sz="half" idx="10"/>
          </p:nvPr>
        </p:nvSpPr>
        <p:spPr/>
        <p:txBody>
          <a:bodyPr/>
          <a:lstStyle/>
          <a:p>
            <a:fld id="{98624D31-43A5-475A-80CF-332C9F6DCF35}" type="datetimeFigureOut">
              <a:rPr lang="en-US" smtClean="0"/>
              <a:t>3/27/17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tr-TR" smtClean="0"/>
              <a:t>Asıl başlık stili için tıklayın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tıklayın</a:t>
            </a:r>
          </a:p>
        </p:txBody>
      </p:sp>
      <p:sp>
        <p:nvSpPr>
          <p:cNvPr id="5" name="Date Placeholder 4"/>
          <p:cNvSpPr>
            <a:spLocks noGrp="1"/>
          </p:cNvSpPr>
          <p:nvPr>
            <p:ph type="dt" sz="half" idx="10"/>
          </p:nvPr>
        </p:nvSpPr>
        <p:spPr/>
        <p:txBody>
          <a:bodyPr/>
          <a:lstStyle/>
          <a:p>
            <a:fld id="{98624D31-43A5-475A-80CF-332C9F6DCF35}" type="datetimeFigureOut">
              <a:rPr lang="en-US" smtClean="0"/>
              <a:t>3/27/17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tr-TR" smtClean="0"/>
              <a:t>Asıl başlık stili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tıklayın</a:t>
            </a:r>
          </a:p>
        </p:txBody>
      </p:sp>
      <p:sp>
        <p:nvSpPr>
          <p:cNvPr id="5" name="Date Placeholder 4"/>
          <p:cNvSpPr>
            <a:spLocks noGrp="1"/>
          </p:cNvSpPr>
          <p:nvPr>
            <p:ph type="dt" sz="half" idx="10"/>
          </p:nvPr>
        </p:nvSpPr>
        <p:spPr/>
        <p:txBody>
          <a:bodyPr/>
          <a:lstStyle/>
          <a:p>
            <a:fld id="{98624D31-43A5-475A-80CF-332C9F6DCF35}" type="datetimeFigureOut">
              <a:rPr lang="en-US" smtClean="0"/>
              <a:t>3/27/17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tr-TR" smtClean="0"/>
              <a:t>Asıl başlık stili için tıklayın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Ana metin stillerini düzenlemek için tıklayın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Ana metin stillerini düzenlemek için tıklayın</a:t>
            </a:r>
          </a:p>
        </p:txBody>
      </p:sp>
      <p:sp>
        <p:nvSpPr>
          <p:cNvPr id="5" name="Date Placeholder 4"/>
          <p:cNvSpPr>
            <a:spLocks noGrp="1"/>
          </p:cNvSpPr>
          <p:nvPr>
            <p:ph type="dt" sz="half" idx="10"/>
          </p:nvPr>
        </p:nvSpPr>
        <p:spPr/>
        <p:txBody>
          <a:bodyPr/>
          <a:lstStyle/>
          <a:p>
            <a:fld id="{98624D31-43A5-475A-80CF-332C9F6DCF35}" type="datetimeFigureOut">
              <a:rPr lang="en-US" smtClean="0"/>
              <a:t>3/27/17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3/27/17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tr-TR" smtClean="0"/>
              <a:t>Asıl başlık stili için tıklayın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3/27/17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tr-TR" smtClean="0"/>
              <a:t>Asıl başlık stili için tıklayın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3/27/17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tr-TR" smtClean="0"/>
              <a:t>Asıl başlık stili için tıklayın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Ana metin stillerini düzenlemek için tıklayın</a:t>
            </a:r>
          </a:p>
        </p:txBody>
      </p:sp>
      <p:sp>
        <p:nvSpPr>
          <p:cNvPr id="4" name="Date Placeholder 3"/>
          <p:cNvSpPr>
            <a:spLocks noGrp="1"/>
          </p:cNvSpPr>
          <p:nvPr>
            <p:ph type="dt" sz="half" idx="10"/>
          </p:nvPr>
        </p:nvSpPr>
        <p:spPr/>
        <p:txBody>
          <a:bodyPr/>
          <a:lstStyle/>
          <a:p>
            <a:fld id="{20EBB0C4-6273-4C6E-B9BD-2EDC30F1CD52}" type="datetimeFigureOut">
              <a:rPr lang="en-US" smtClean="0"/>
              <a:t>3/27/17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tıklayın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3/27/17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tıklayın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tıklayın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Ana metin stillerini düzenlemek için tıklayın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3/27/17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tıklayın</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3/27/17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3/27/17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Açıklama Yazı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tr-TR" smtClean="0"/>
              <a:t>Asıl başlık stili için tıklayın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tr-TR" smtClean="0"/>
              <a:t>Ana metin stillerini düzenlemek için tıklayın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Ana metin stillerini düzenlemek için tıklayın</a:t>
            </a:r>
          </a:p>
        </p:txBody>
      </p:sp>
      <p:sp>
        <p:nvSpPr>
          <p:cNvPr id="5" name="Date Placeholder 4"/>
          <p:cNvSpPr>
            <a:spLocks noGrp="1"/>
          </p:cNvSpPr>
          <p:nvPr>
            <p:ph type="dt" sz="half" idx="10"/>
          </p:nvPr>
        </p:nvSpPr>
        <p:spPr/>
        <p:txBody>
          <a:bodyPr/>
          <a:lstStyle/>
          <a:p>
            <a:fld id="{32ABBEA6-7C60-4B02-AE87-00D78D8422AF}" type="datetimeFigureOut">
              <a:rPr lang="en-US" smtClean="0"/>
              <a:t>3/27/17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çıklama Yazılı Resi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tr-TR" smtClean="0"/>
              <a:t>Asıl başlık stili için tıklayın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Resmi yer tutucuya sürükleyin veya eklemek için simgeye tıklayın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Ana metin stillerini düzenlemek için tıklayın</a:t>
            </a:r>
          </a:p>
        </p:txBody>
      </p:sp>
      <p:sp>
        <p:nvSpPr>
          <p:cNvPr id="5" name="Date Placeholder 4"/>
          <p:cNvSpPr>
            <a:spLocks noGrp="1"/>
          </p:cNvSpPr>
          <p:nvPr>
            <p:ph type="dt" sz="half" idx="10"/>
          </p:nvPr>
        </p:nvSpPr>
        <p:spPr/>
        <p:txBody>
          <a:bodyPr/>
          <a:lstStyle/>
          <a:p>
            <a:fld id="{C9CAD897-D46E-4AD2-BD9B-49DD3E640873}" type="datetimeFigureOut">
              <a:rPr lang="en-US" smtClean="0"/>
              <a:t>3/27/17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tr-TR" dirty="0" smtClean="0"/>
              <a:t>Asıl başlık stili için tıklayın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tr-TR" dirty="0" smtClean="0"/>
              <a:t>Ana metin stillerini düzenlemek için tıklayın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b="0" i="0">
                <a:solidFill>
                  <a:schemeClr val="tx1">
                    <a:tint val="75000"/>
                  </a:schemeClr>
                </a:solidFill>
                <a:latin typeface="Times New Roman Normal" charset="0"/>
              </a:defRPr>
            </a:lvl1pPr>
          </a:lstStyle>
          <a:p>
            <a:fld id="{98624D31-43A5-475A-80CF-332C9F6DCF35}" type="datetimeFigureOut">
              <a:rPr lang="en-US" smtClean="0"/>
              <a:pPr/>
              <a:t>3/27/17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b="0" i="0">
                <a:solidFill>
                  <a:schemeClr val="tx1">
                    <a:tint val="75000"/>
                  </a:schemeClr>
                </a:solidFill>
                <a:latin typeface="Times New Roman Normal" charset="0"/>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b="0" i="0">
                <a:solidFill>
                  <a:srgbClr val="FEFFFF"/>
                </a:solidFill>
                <a:latin typeface="Times New Roman Normal"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4680491"/>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Lst>
  <p:hf sldNum="0" hdr="0" ftr="0" dt="0"/>
  <p:txStyles>
    <p:titleStyle>
      <a:lvl1pPr algn="l" defTabSz="457200" rtl="0" eaLnBrk="1" latinLnBrk="0" hangingPunct="1">
        <a:spcBef>
          <a:spcPct val="0"/>
        </a:spcBef>
        <a:buNone/>
        <a:defRPr sz="3600" b="0" i="0" kern="1200">
          <a:solidFill>
            <a:schemeClr val="accent2">
              <a:lumMod val="75000"/>
            </a:schemeClr>
          </a:solidFill>
          <a:latin typeface="Times New Roman Normal"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b="0" i="0" kern="1200">
          <a:solidFill>
            <a:schemeClr val="tx1">
              <a:lumMod val="75000"/>
              <a:lumOff val="25000"/>
            </a:schemeClr>
          </a:solidFill>
          <a:latin typeface="Times New Roman Normal" charset="0"/>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b="0" i="0" kern="1200">
          <a:solidFill>
            <a:schemeClr val="tx1">
              <a:lumMod val="75000"/>
              <a:lumOff val="25000"/>
            </a:schemeClr>
          </a:solidFill>
          <a:latin typeface="Times New Roman Normal" charset="0"/>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b="0" i="0" kern="1200">
          <a:solidFill>
            <a:schemeClr val="tx1">
              <a:lumMod val="75000"/>
              <a:lumOff val="25000"/>
            </a:schemeClr>
          </a:solidFill>
          <a:latin typeface="Times New Roman Normal" charset="0"/>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b="0" i="0" kern="1200">
          <a:solidFill>
            <a:schemeClr val="tx1">
              <a:lumMod val="75000"/>
              <a:lumOff val="25000"/>
            </a:schemeClr>
          </a:solidFill>
          <a:latin typeface="Times New Roman Normal" charset="0"/>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b="0" i="0" kern="1200">
          <a:solidFill>
            <a:schemeClr val="tx1">
              <a:lumMod val="75000"/>
              <a:lumOff val="25000"/>
            </a:schemeClr>
          </a:solidFill>
          <a:latin typeface="Times New Roman Normal" charset="0"/>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44.png"/><Relationship Id="rId1" Type="http://schemas.microsoft.com/office/2007/relationships/media" Target="../media/media1.mp4"/><Relationship Id="rId2" Type="http://schemas.openxmlformats.org/officeDocument/2006/relationships/video" Target="../media/media1.mp4"/></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2103620" y="1154243"/>
            <a:ext cx="10088380" cy="1224712"/>
          </a:xfrm>
        </p:spPr>
        <p:txBody>
          <a:bodyPr>
            <a:normAutofit/>
          </a:bodyPr>
          <a:lstStyle/>
          <a:p>
            <a:r>
              <a:rPr lang="tr-TR" sz="5400" dirty="0" smtClean="0">
                <a:latin typeface="Times New Roman" charset="0"/>
                <a:ea typeface="Times New Roman" charset="0"/>
                <a:cs typeface="Times New Roman" charset="0"/>
              </a:rPr>
              <a:t>ÇOCUK İSTİSMARI</a:t>
            </a:r>
            <a:endParaRPr lang="tr-TR" sz="5400" dirty="0">
              <a:latin typeface="Times New Roman" charset="0"/>
              <a:ea typeface="Times New Roman" charset="0"/>
              <a:cs typeface="Times New Roman" charset="0"/>
            </a:endParaRPr>
          </a:p>
        </p:txBody>
      </p:sp>
      <p:sp>
        <p:nvSpPr>
          <p:cNvPr id="3" name="Alt Konu Başlığı 2"/>
          <p:cNvSpPr>
            <a:spLocks noGrp="1"/>
          </p:cNvSpPr>
          <p:nvPr>
            <p:ph type="subTitle" idx="1"/>
          </p:nvPr>
        </p:nvSpPr>
        <p:spPr>
          <a:xfrm>
            <a:off x="6976275" y="4177853"/>
            <a:ext cx="4912006" cy="1431360"/>
          </a:xfrm>
        </p:spPr>
        <p:txBody>
          <a:bodyPr>
            <a:noAutofit/>
          </a:bodyPr>
          <a:lstStyle/>
          <a:p>
            <a:r>
              <a:rPr lang="tr-TR" dirty="0" err="1" smtClean="0">
                <a:latin typeface="Times New Roman" charset="0"/>
                <a:ea typeface="Times New Roman" charset="0"/>
                <a:cs typeface="Times New Roman" charset="0"/>
              </a:rPr>
              <a:t>Araş</a:t>
            </a:r>
            <a:r>
              <a:rPr lang="tr-TR" dirty="0" smtClean="0">
                <a:latin typeface="Times New Roman" charset="0"/>
                <a:ea typeface="Times New Roman" charset="0"/>
                <a:cs typeface="Times New Roman" charset="0"/>
              </a:rPr>
              <a:t>. Gör. Dr. Zehra ASLAN AYDOĞDU</a:t>
            </a:r>
          </a:p>
          <a:p>
            <a:r>
              <a:rPr lang="tr-TR" dirty="0" smtClean="0">
                <a:latin typeface="Times New Roman" charset="0"/>
                <a:ea typeface="Times New Roman" charset="0"/>
                <a:cs typeface="Times New Roman" charset="0"/>
              </a:rPr>
              <a:t>KTÜ Tıp Fakültesi Aile Hekimliği AD</a:t>
            </a:r>
          </a:p>
          <a:p>
            <a:r>
              <a:rPr lang="tr-TR" dirty="0" smtClean="0">
                <a:latin typeface="Times New Roman" charset="0"/>
                <a:ea typeface="Times New Roman" charset="0"/>
                <a:cs typeface="Times New Roman" charset="0"/>
              </a:rPr>
              <a:t>28.03.2017</a:t>
            </a:r>
            <a:endParaRPr lang="tr-TR" dirty="0">
              <a:latin typeface="Times New Roman" charset="0"/>
              <a:ea typeface="Times New Roman" charset="0"/>
              <a:cs typeface="Times New Roman"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67" y="2929068"/>
            <a:ext cx="6984766" cy="3928931"/>
          </a:xfrm>
          <a:prstGeom prst="rect">
            <a:avLst/>
          </a:prstGeom>
          <a:effectLst>
            <a:softEdge rad="241300"/>
          </a:effectLst>
        </p:spPr>
      </p:pic>
    </p:spTree>
    <p:extLst>
      <p:ext uri="{BB962C8B-B14F-4D97-AF65-F5344CB8AC3E}">
        <p14:creationId xmlns:p14="http://schemas.microsoft.com/office/powerpoint/2010/main" val="2074628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a:t>D</a:t>
            </a:r>
            <a:r>
              <a:rPr lang="tr-TR" dirty="0" smtClean="0"/>
              <a:t>SÖ </a:t>
            </a:r>
            <a:r>
              <a:rPr lang="mr-IN" dirty="0" smtClean="0"/>
              <a:t>–</a:t>
            </a:r>
            <a:r>
              <a:rPr lang="tr-TR" dirty="0" smtClean="0"/>
              <a:t> çocuk istismarı </a:t>
            </a:r>
            <a:r>
              <a:rPr lang="tr-TR" dirty="0" err="1" smtClean="0"/>
              <a:t>insidansı</a:t>
            </a:r>
            <a:r>
              <a:rPr lang="tr-TR" dirty="0" smtClean="0"/>
              <a:t> : 40/1000</a:t>
            </a:r>
          </a:p>
          <a:p>
            <a:endParaRPr lang="tr-TR" dirty="0" smtClean="0"/>
          </a:p>
          <a:p>
            <a:r>
              <a:rPr lang="tr-TR" dirty="0" smtClean="0"/>
              <a:t>Türkiye- </a:t>
            </a:r>
            <a:r>
              <a:rPr lang="tr-TR" dirty="0"/>
              <a:t>duygusal </a:t>
            </a:r>
            <a:r>
              <a:rPr lang="tr-TR" dirty="0" smtClean="0"/>
              <a:t>istismar: %78 , </a:t>
            </a:r>
            <a:r>
              <a:rPr lang="tr-TR" dirty="0"/>
              <a:t>f</a:t>
            </a:r>
            <a:r>
              <a:rPr lang="tr-TR" dirty="0" smtClean="0"/>
              <a:t>iziksel </a:t>
            </a:r>
            <a:r>
              <a:rPr lang="tr-TR" dirty="0"/>
              <a:t>istismar </a:t>
            </a:r>
            <a:r>
              <a:rPr lang="tr-TR" dirty="0" smtClean="0"/>
              <a:t>% 24, </a:t>
            </a:r>
            <a:r>
              <a:rPr lang="tr-TR" dirty="0"/>
              <a:t>cinsel istismar </a:t>
            </a:r>
            <a:r>
              <a:rPr lang="tr-TR" dirty="0" smtClean="0"/>
              <a:t> %9</a:t>
            </a:r>
          </a:p>
          <a:p>
            <a:endParaRPr lang="tr-TR" dirty="0" smtClean="0"/>
          </a:p>
          <a:p>
            <a:r>
              <a:rPr lang="tr-TR" dirty="0" smtClean="0"/>
              <a:t>Adli Tıp Kurumu- 2000- 1,455 çocuk başvurusu- 1,236 kız</a:t>
            </a:r>
            <a:r>
              <a:rPr lang="tr-TR" dirty="0"/>
              <a:t>, </a:t>
            </a:r>
            <a:r>
              <a:rPr lang="tr-TR" dirty="0" smtClean="0"/>
              <a:t>219 </a:t>
            </a:r>
            <a:r>
              <a:rPr lang="tr-TR" dirty="0"/>
              <a:t>erkek </a:t>
            </a:r>
            <a:r>
              <a:rPr lang="tr-TR" dirty="0" smtClean="0"/>
              <a:t>çocuk </a:t>
            </a:r>
          </a:p>
          <a:p>
            <a:pPr lvl="1"/>
            <a:r>
              <a:rPr lang="tr-TR" dirty="0" smtClean="0"/>
              <a:t>En </a:t>
            </a:r>
            <a:r>
              <a:rPr lang="tr-TR" dirty="0"/>
              <a:t>ç</a:t>
            </a:r>
            <a:r>
              <a:rPr lang="tr-TR" dirty="0" smtClean="0"/>
              <a:t>ok </a:t>
            </a:r>
            <a:r>
              <a:rPr lang="tr-TR" dirty="0"/>
              <a:t>istismar edilen </a:t>
            </a:r>
            <a:r>
              <a:rPr lang="tr-TR" dirty="0" smtClean="0"/>
              <a:t>yaş </a:t>
            </a:r>
            <a:r>
              <a:rPr lang="tr-TR" dirty="0"/>
              <a:t>grubu %70 </a:t>
            </a:r>
            <a:r>
              <a:rPr lang="tr-TR" dirty="0" smtClean="0"/>
              <a:t> </a:t>
            </a:r>
            <a:r>
              <a:rPr lang="tr-TR" dirty="0"/>
              <a:t>7-11 </a:t>
            </a:r>
            <a:r>
              <a:rPr lang="tr-TR" dirty="0" smtClean="0"/>
              <a:t>yaş grubu </a:t>
            </a:r>
          </a:p>
          <a:p>
            <a:pPr lvl="1"/>
            <a:r>
              <a:rPr lang="tr-TR" dirty="0"/>
              <a:t>İ</a:t>
            </a:r>
            <a:r>
              <a:rPr lang="tr-TR" dirty="0" smtClean="0"/>
              <a:t>stismarcılar </a:t>
            </a:r>
            <a:r>
              <a:rPr lang="tr-TR" dirty="0"/>
              <a:t>ise en </a:t>
            </a:r>
            <a:r>
              <a:rPr lang="tr-TR" dirty="0" smtClean="0"/>
              <a:t>sık </a:t>
            </a:r>
            <a:r>
              <a:rPr lang="tr-TR" dirty="0"/>
              <a:t>13-20 </a:t>
            </a:r>
            <a:r>
              <a:rPr lang="tr-TR" dirty="0" smtClean="0"/>
              <a:t>yaş grubunda</a:t>
            </a:r>
          </a:p>
          <a:p>
            <a:endParaRPr lang="tr-TR" dirty="0"/>
          </a:p>
          <a:p>
            <a:endParaRPr lang="tr-TR" dirty="0"/>
          </a:p>
        </p:txBody>
      </p:sp>
    </p:spTree>
    <p:extLst>
      <p:ext uri="{BB962C8B-B14F-4D97-AF65-F5344CB8AC3E}">
        <p14:creationId xmlns:p14="http://schemas.microsoft.com/office/powerpoint/2010/main" val="2128401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Çocuk </a:t>
            </a:r>
            <a:r>
              <a:rPr lang="tr-TR" dirty="0"/>
              <a:t>İ</a:t>
            </a:r>
            <a:r>
              <a:rPr lang="tr-TR" dirty="0" smtClean="0"/>
              <a:t>stismarının </a:t>
            </a:r>
            <a:r>
              <a:rPr lang="tr-TR" dirty="0"/>
              <a:t>Tipleri </a:t>
            </a:r>
            <a:br>
              <a:rPr lang="tr-TR" dirty="0"/>
            </a:br>
            <a:endParaRPr lang="tr-TR" dirty="0"/>
          </a:p>
        </p:txBody>
      </p:sp>
      <p:sp>
        <p:nvSpPr>
          <p:cNvPr id="3" name="İçerik Yer Tutucusu 2"/>
          <p:cNvSpPr>
            <a:spLocks noGrp="1"/>
          </p:cNvSpPr>
          <p:nvPr>
            <p:ph idx="1"/>
          </p:nvPr>
        </p:nvSpPr>
        <p:spPr/>
        <p:txBody>
          <a:bodyPr/>
          <a:lstStyle/>
          <a:p>
            <a:r>
              <a:rPr lang="tr-TR" dirty="0"/>
              <a:t>Fiziksel istismar </a:t>
            </a:r>
            <a:endParaRPr lang="tr-TR" dirty="0" smtClean="0"/>
          </a:p>
          <a:p>
            <a:endParaRPr lang="tr-TR" dirty="0"/>
          </a:p>
          <a:p>
            <a:r>
              <a:rPr lang="tr-TR" dirty="0" smtClean="0"/>
              <a:t>Cinsel istismar </a:t>
            </a:r>
          </a:p>
          <a:p>
            <a:endParaRPr lang="tr-TR" dirty="0"/>
          </a:p>
          <a:p>
            <a:r>
              <a:rPr lang="tr-TR" dirty="0" smtClean="0"/>
              <a:t>Duygusal istismar </a:t>
            </a:r>
          </a:p>
          <a:p>
            <a:endParaRPr lang="tr-TR" dirty="0"/>
          </a:p>
          <a:p>
            <a:r>
              <a:rPr lang="tr-TR" dirty="0"/>
              <a:t>İ</a:t>
            </a:r>
            <a:r>
              <a:rPr lang="tr-TR" dirty="0" smtClean="0"/>
              <a:t>hmal </a:t>
            </a:r>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9500" y="2209800"/>
            <a:ext cx="3492500" cy="2324100"/>
          </a:xfrm>
          <a:prstGeom prst="rect">
            <a:avLst/>
          </a:prstGeom>
          <a:effectLst>
            <a:softEdge rad="279400"/>
          </a:effectLst>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500" y="4533900"/>
            <a:ext cx="3492500" cy="2324100"/>
          </a:xfrm>
          <a:prstGeom prst="rect">
            <a:avLst/>
          </a:prstGeom>
          <a:effectLst>
            <a:softEdge rad="266700"/>
          </a:effectLst>
        </p:spPr>
      </p:pic>
    </p:spTree>
    <p:extLst>
      <p:ext uri="{BB962C8B-B14F-4D97-AF65-F5344CB8AC3E}">
        <p14:creationId xmlns:p14="http://schemas.microsoft.com/office/powerpoint/2010/main" val="1407020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4" name="Dikdörtgen 3"/>
          <p:cNvSpPr/>
          <p:nvPr/>
        </p:nvSpPr>
        <p:spPr>
          <a:xfrm>
            <a:off x="2028668" y="6139822"/>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pic>
        <p:nvPicPr>
          <p:cNvPr id="6" name="İçerik Yer Tutucusu 5"/>
          <p:cNvPicPr>
            <a:picLocks noGrp="1" noChangeAspect="1"/>
          </p:cNvPicPr>
          <p:nvPr>
            <p:ph idx="1"/>
          </p:nvPr>
        </p:nvPicPr>
        <p:blipFill>
          <a:blip r:embed="rId2"/>
          <a:stretch>
            <a:fillRect/>
          </a:stretch>
        </p:blipFill>
        <p:spPr>
          <a:xfrm>
            <a:off x="2028668" y="1384475"/>
            <a:ext cx="7654978" cy="4409791"/>
          </a:xfrm>
          <a:prstGeom prst="rect">
            <a:avLst/>
          </a:prstGeom>
        </p:spPr>
      </p:pic>
    </p:spTree>
    <p:extLst>
      <p:ext uri="{BB962C8B-B14F-4D97-AF65-F5344CB8AC3E}">
        <p14:creationId xmlns:p14="http://schemas.microsoft.com/office/powerpoint/2010/main" val="1843324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Fiziksel </a:t>
            </a:r>
            <a:r>
              <a:rPr lang="tr-TR" dirty="0" smtClean="0"/>
              <a:t>İstismar </a:t>
            </a:r>
            <a:r>
              <a:rPr lang="tr-TR" dirty="0"/>
              <a:t/>
            </a:r>
            <a:br>
              <a:rPr lang="tr-TR" dirty="0"/>
            </a:br>
            <a:endParaRPr lang="tr-TR" dirty="0"/>
          </a:p>
        </p:txBody>
      </p:sp>
      <p:sp>
        <p:nvSpPr>
          <p:cNvPr id="3" name="İçerik Yer Tutucusu 2"/>
          <p:cNvSpPr>
            <a:spLocks noGrp="1"/>
          </p:cNvSpPr>
          <p:nvPr>
            <p:ph idx="1"/>
          </p:nvPr>
        </p:nvSpPr>
        <p:spPr/>
        <p:txBody>
          <a:bodyPr>
            <a:normAutofit/>
          </a:bodyPr>
          <a:lstStyle/>
          <a:p>
            <a:r>
              <a:rPr lang="tr-TR" dirty="0" smtClean="0"/>
              <a:t>Çocuğun, </a:t>
            </a:r>
            <a:r>
              <a:rPr lang="tr-TR" dirty="0"/>
              <a:t>kendisine bakmakla </a:t>
            </a:r>
            <a:r>
              <a:rPr lang="tr-TR" dirty="0" smtClean="0"/>
              <a:t>yükümlü </a:t>
            </a:r>
            <a:r>
              <a:rPr lang="tr-TR" dirty="0"/>
              <a:t>olanlardan </a:t>
            </a:r>
            <a:r>
              <a:rPr lang="tr-TR" dirty="0" smtClean="0"/>
              <a:t>fiziksel </a:t>
            </a:r>
            <a:r>
              <a:rPr lang="tr-TR" dirty="0"/>
              <a:t>zarar  </a:t>
            </a:r>
            <a:r>
              <a:rPr lang="tr-TR" dirty="0" smtClean="0"/>
              <a:t>görmesi, </a:t>
            </a:r>
            <a:r>
              <a:rPr lang="tr-TR" dirty="0"/>
              <a:t>bedensel </a:t>
            </a:r>
            <a:r>
              <a:rPr lang="tr-TR" dirty="0" smtClean="0"/>
              <a:t>bütünlüğünün bozulması </a:t>
            </a:r>
          </a:p>
          <a:p>
            <a:endParaRPr lang="tr-TR" dirty="0"/>
          </a:p>
          <a:p>
            <a:r>
              <a:rPr lang="tr-TR" dirty="0" smtClean="0"/>
              <a:t>ABD- </a:t>
            </a:r>
            <a:r>
              <a:rPr lang="tr-TR" dirty="0"/>
              <a:t>fiziksel istismar </a:t>
            </a:r>
            <a:r>
              <a:rPr lang="tr-TR" dirty="0" smtClean="0"/>
              <a:t>sıklığı 5-20/1,000 </a:t>
            </a:r>
          </a:p>
          <a:p>
            <a:endParaRPr lang="tr-TR" dirty="0" smtClean="0"/>
          </a:p>
          <a:p>
            <a:r>
              <a:rPr lang="tr-TR" dirty="0"/>
              <a:t>Ü</a:t>
            </a:r>
            <a:r>
              <a:rPr lang="tr-TR" dirty="0" smtClean="0"/>
              <a:t>lkemizde</a:t>
            </a:r>
            <a:r>
              <a:rPr lang="tr-TR" dirty="0"/>
              <a:t>, </a:t>
            </a:r>
            <a:r>
              <a:rPr lang="tr-TR" dirty="0" smtClean="0"/>
              <a:t>birçok ülkede olduğu </a:t>
            </a:r>
            <a:r>
              <a:rPr lang="tr-TR" dirty="0"/>
              <a:t>gibi, fiziksel </a:t>
            </a:r>
            <a:r>
              <a:rPr lang="tr-TR" dirty="0" smtClean="0"/>
              <a:t>istismar sağlık kayıtlarına gereğince </a:t>
            </a:r>
            <a:r>
              <a:rPr lang="tr-TR" dirty="0"/>
              <a:t>girmemektedir. </a:t>
            </a:r>
            <a:endParaRPr lang="tr-TR" dirty="0" smtClean="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31" y="4989489"/>
            <a:ext cx="3506657" cy="1868511"/>
          </a:xfrm>
          <a:prstGeom prst="rect">
            <a:avLst/>
          </a:prstGeom>
          <a:effectLst>
            <a:softEdge rad="1397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6256" y="4182256"/>
            <a:ext cx="2675744" cy="2675744"/>
          </a:xfrm>
          <a:prstGeom prst="rect">
            <a:avLst/>
          </a:prstGeom>
          <a:effectLst>
            <a:softEdge rad="431800"/>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915" y="-72140"/>
            <a:ext cx="3680085" cy="2760064"/>
          </a:xfrm>
          <a:prstGeom prst="rect">
            <a:avLst/>
          </a:prstGeom>
          <a:effectLst>
            <a:outerShdw blurRad="76200" dist="50800" dir="5400000" sx="1000" sy="1000" algn="ctr" rotWithShape="0">
              <a:srgbClr val="000000"/>
            </a:outerShdw>
            <a:softEdge rad="647700"/>
          </a:effectLst>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71" y="0"/>
            <a:ext cx="3085683" cy="2314262"/>
          </a:xfrm>
          <a:prstGeom prst="rect">
            <a:avLst/>
          </a:prstGeom>
          <a:effectLst>
            <a:softEdge rad="482600"/>
          </a:effectLst>
        </p:spPr>
      </p:pic>
    </p:spTree>
    <p:extLst>
      <p:ext uri="{BB962C8B-B14F-4D97-AF65-F5344CB8AC3E}">
        <p14:creationId xmlns:p14="http://schemas.microsoft.com/office/powerpoint/2010/main" val="11598471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
        <p:nvSpPr>
          <p:cNvPr id="6" name="Dikdörtgen 5"/>
          <p:cNvSpPr/>
          <p:nvPr/>
        </p:nvSpPr>
        <p:spPr>
          <a:xfrm rot="16200000">
            <a:off x="7478744" y="2317330"/>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pic>
        <p:nvPicPr>
          <p:cNvPr id="7" name="Resim 6"/>
          <p:cNvPicPr>
            <a:picLocks noChangeAspect="1"/>
          </p:cNvPicPr>
          <p:nvPr/>
        </p:nvPicPr>
        <p:blipFill>
          <a:blip r:embed="rId2"/>
          <a:stretch>
            <a:fillRect/>
          </a:stretch>
        </p:blipFill>
        <p:spPr>
          <a:xfrm>
            <a:off x="1587192" y="0"/>
            <a:ext cx="9827083" cy="6858000"/>
          </a:xfrm>
          <a:prstGeom prst="rect">
            <a:avLst/>
          </a:prstGeom>
        </p:spPr>
      </p:pic>
    </p:spTree>
    <p:extLst>
      <p:ext uri="{BB962C8B-B14F-4D97-AF65-F5344CB8AC3E}">
        <p14:creationId xmlns:p14="http://schemas.microsoft.com/office/powerpoint/2010/main" val="842355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414905" y="629491"/>
            <a:ext cx="10261600" cy="1816100"/>
          </a:xfrm>
          <a:prstGeom prst="rect">
            <a:avLst/>
          </a:prstGeom>
        </p:spPr>
      </p:pic>
      <p:pic>
        <p:nvPicPr>
          <p:cNvPr id="5" name="Resim 4"/>
          <p:cNvPicPr>
            <a:picLocks noChangeAspect="1"/>
          </p:cNvPicPr>
          <p:nvPr/>
        </p:nvPicPr>
        <p:blipFill>
          <a:blip r:embed="rId3"/>
          <a:stretch>
            <a:fillRect/>
          </a:stretch>
        </p:blipFill>
        <p:spPr>
          <a:xfrm>
            <a:off x="1573655" y="2440210"/>
            <a:ext cx="9944100" cy="3225800"/>
          </a:xfrm>
          <a:prstGeom prst="rect">
            <a:avLst/>
          </a:prstGeom>
        </p:spPr>
      </p:pic>
      <p:sp>
        <p:nvSpPr>
          <p:cNvPr id="7" name="Dikdörtgen 6"/>
          <p:cNvSpPr/>
          <p:nvPr/>
        </p:nvSpPr>
        <p:spPr>
          <a:xfrm>
            <a:off x="1414905" y="6292543"/>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spTree>
    <p:extLst>
      <p:ext uri="{BB962C8B-B14F-4D97-AF65-F5344CB8AC3E}">
        <p14:creationId xmlns:p14="http://schemas.microsoft.com/office/powerpoint/2010/main" val="1264838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effectLst>
            <a:softEdge rad="0"/>
          </a:effectLst>
        </p:spPr>
        <p:txBody>
          <a:bodyPr numCol="2">
            <a:normAutofit/>
          </a:bodyPr>
          <a:lstStyle/>
          <a:p>
            <a:r>
              <a:rPr lang="tr-TR" b="1" dirty="0"/>
              <a:t>Fiziksel bulgular </a:t>
            </a:r>
            <a:endParaRPr lang="tr-TR" dirty="0"/>
          </a:p>
          <a:p>
            <a:pPr lvl="1"/>
            <a:r>
              <a:rPr lang="tr-TR" dirty="0"/>
              <a:t>Deri </a:t>
            </a:r>
            <a:r>
              <a:rPr lang="tr-TR" dirty="0" smtClean="0"/>
              <a:t>yaralanmaları: </a:t>
            </a:r>
          </a:p>
          <a:p>
            <a:pPr lvl="2"/>
            <a:r>
              <a:rPr lang="tr-TR" dirty="0"/>
              <a:t>i</a:t>
            </a:r>
            <a:r>
              <a:rPr lang="tr-TR" dirty="0" smtClean="0"/>
              <a:t>nsan ısırıkları </a:t>
            </a:r>
          </a:p>
          <a:p>
            <a:pPr lvl="2"/>
            <a:r>
              <a:rPr lang="tr-TR" dirty="0" smtClean="0"/>
              <a:t>sıyrıklar</a:t>
            </a:r>
          </a:p>
          <a:p>
            <a:pPr lvl="2"/>
            <a:r>
              <a:rPr lang="tr-TR" dirty="0" err="1" smtClean="0"/>
              <a:t>ekimozlar</a:t>
            </a:r>
            <a:endParaRPr lang="tr-TR" dirty="0" smtClean="0"/>
          </a:p>
          <a:p>
            <a:pPr lvl="2"/>
            <a:r>
              <a:rPr lang="tr-TR" dirty="0" smtClean="0"/>
              <a:t>yanıklar</a:t>
            </a:r>
          </a:p>
          <a:p>
            <a:pPr lvl="1"/>
            <a:endParaRPr lang="tr-TR" dirty="0" smtClean="0"/>
          </a:p>
          <a:p>
            <a:pPr lvl="1"/>
            <a:r>
              <a:rPr lang="tr-TR" dirty="0" smtClean="0"/>
              <a:t>Sigara </a:t>
            </a:r>
            <a:r>
              <a:rPr lang="tr-TR" dirty="0"/>
              <a:t>izleri, </a:t>
            </a:r>
          </a:p>
          <a:p>
            <a:pPr lvl="1"/>
            <a:r>
              <a:rPr lang="tr-TR" dirty="0" smtClean="0"/>
              <a:t>Dövülme </a:t>
            </a:r>
            <a:r>
              <a:rPr lang="tr-TR" dirty="0"/>
              <a:t>sonrası kafatası içi kanamalar, </a:t>
            </a:r>
            <a:endParaRPr lang="tr-TR" dirty="0" smtClean="0"/>
          </a:p>
          <a:p>
            <a:pPr lvl="1"/>
            <a:endParaRPr lang="tr-TR" dirty="0"/>
          </a:p>
          <a:p>
            <a:pPr lvl="1"/>
            <a:r>
              <a:rPr lang="tr-TR" dirty="0" smtClean="0"/>
              <a:t>Göz lezyonları: </a:t>
            </a:r>
          </a:p>
          <a:p>
            <a:pPr lvl="2"/>
            <a:r>
              <a:rPr lang="tr-TR" dirty="0" err="1"/>
              <a:t>v</a:t>
            </a:r>
            <a:r>
              <a:rPr lang="tr-TR" dirty="0" err="1" smtClean="0"/>
              <a:t>itröz</a:t>
            </a:r>
            <a:r>
              <a:rPr lang="tr-TR" dirty="0" smtClean="0"/>
              <a:t> kanamas</a:t>
            </a:r>
            <a:r>
              <a:rPr lang="tr-TR" dirty="0"/>
              <a:t>ı</a:t>
            </a:r>
            <a:r>
              <a:rPr lang="tr-TR" dirty="0" smtClean="0"/>
              <a:t>, </a:t>
            </a:r>
          </a:p>
          <a:p>
            <a:pPr lvl="2"/>
            <a:r>
              <a:rPr lang="tr-TR" dirty="0" smtClean="0"/>
              <a:t>lens çıkması, </a:t>
            </a:r>
          </a:p>
          <a:p>
            <a:pPr lvl="2"/>
            <a:r>
              <a:rPr lang="tr-TR" dirty="0" smtClean="0"/>
              <a:t>retina yırtılması</a:t>
            </a:r>
          </a:p>
          <a:p>
            <a:pPr lvl="1"/>
            <a:endParaRPr lang="tr-TR" dirty="0" smtClean="0"/>
          </a:p>
          <a:p>
            <a:pPr lvl="1"/>
            <a:r>
              <a:rPr lang="tr-TR" dirty="0"/>
              <a:t>K</a:t>
            </a:r>
            <a:r>
              <a:rPr lang="tr-TR" dirty="0" smtClean="0"/>
              <a:t>ısmen kapanmış kırıklar </a:t>
            </a:r>
            <a:r>
              <a:rPr lang="tr-TR" dirty="0"/>
              <a:t>ve benzer yaralanma </a:t>
            </a:r>
            <a:r>
              <a:rPr lang="tr-TR" dirty="0" smtClean="0"/>
              <a:t>bulgular</a:t>
            </a:r>
            <a:r>
              <a:rPr lang="tr-TR" dirty="0"/>
              <a:t>ı</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0" y="0"/>
            <a:ext cx="2667000" cy="2032000"/>
          </a:xfrm>
          <a:prstGeom prst="rect">
            <a:avLst/>
          </a:prstGeom>
          <a:effectLst>
            <a:softEdge rad="317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2682"/>
            <a:ext cx="2413416" cy="3205318"/>
          </a:xfrm>
          <a:prstGeom prst="rect">
            <a:avLst/>
          </a:prstGeom>
        </p:spPr>
      </p:pic>
    </p:spTree>
    <p:extLst>
      <p:ext uri="{BB962C8B-B14F-4D97-AF65-F5344CB8AC3E}">
        <p14:creationId xmlns:p14="http://schemas.microsoft.com/office/powerpoint/2010/main" val="206283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numCol="2">
            <a:noAutofit/>
          </a:bodyPr>
          <a:lstStyle/>
          <a:p>
            <a:r>
              <a:rPr lang="tr-TR" sz="1400" dirty="0" smtClean="0"/>
              <a:t>7-14 yaş kız çocuk</a:t>
            </a:r>
            <a:endParaRPr lang="tr-TR" sz="1400" dirty="0"/>
          </a:p>
          <a:p>
            <a:pPr lvl="1"/>
            <a:r>
              <a:rPr lang="tr-TR" sz="1400" dirty="0" smtClean="0"/>
              <a:t>anne</a:t>
            </a:r>
            <a:r>
              <a:rPr lang="tr-TR" sz="1400" dirty="0"/>
              <a:t>, </a:t>
            </a:r>
            <a:endParaRPr lang="tr-TR" sz="1400" dirty="0" smtClean="0"/>
          </a:p>
          <a:p>
            <a:pPr lvl="1"/>
            <a:r>
              <a:rPr lang="tr-TR" sz="1400" dirty="0" smtClean="0"/>
              <a:t>baba</a:t>
            </a:r>
            <a:r>
              <a:rPr lang="tr-TR" sz="1400" dirty="0"/>
              <a:t>, </a:t>
            </a:r>
            <a:endParaRPr lang="tr-TR" sz="1400" dirty="0" smtClean="0"/>
          </a:p>
          <a:p>
            <a:pPr lvl="1"/>
            <a:r>
              <a:rPr lang="tr-TR" sz="1400" dirty="0" smtClean="0"/>
              <a:t>öğretmen, </a:t>
            </a:r>
          </a:p>
          <a:p>
            <a:pPr lvl="1"/>
            <a:r>
              <a:rPr lang="tr-TR" sz="1400" dirty="0" smtClean="0"/>
              <a:t>arkadaş̧,</a:t>
            </a:r>
          </a:p>
          <a:p>
            <a:pPr lvl="1"/>
            <a:r>
              <a:rPr lang="tr-TR" sz="1400" dirty="0" smtClean="0"/>
              <a:t>büyük kardeşler</a:t>
            </a:r>
          </a:p>
          <a:p>
            <a:pPr lvl="1"/>
            <a:endParaRPr lang="tr-TR" sz="1400" dirty="0" smtClean="0"/>
          </a:p>
          <a:p>
            <a:r>
              <a:rPr lang="tr-TR" sz="1400" dirty="0"/>
              <a:t>15-18 </a:t>
            </a:r>
            <a:r>
              <a:rPr lang="tr-TR" sz="1400" dirty="0" smtClean="0"/>
              <a:t>yaş kız, </a:t>
            </a:r>
          </a:p>
          <a:p>
            <a:pPr lvl="1"/>
            <a:r>
              <a:rPr lang="tr-TR" sz="1400" dirty="0"/>
              <a:t>b</a:t>
            </a:r>
            <a:r>
              <a:rPr lang="tr-TR" sz="1400" dirty="0" smtClean="0"/>
              <a:t>aba</a:t>
            </a:r>
          </a:p>
          <a:p>
            <a:pPr lvl="1"/>
            <a:r>
              <a:rPr lang="tr-TR" sz="1400" dirty="0" smtClean="0"/>
              <a:t>öğretmen</a:t>
            </a:r>
          </a:p>
          <a:p>
            <a:endParaRPr lang="tr-TR" sz="1400" dirty="0" smtClean="0"/>
          </a:p>
          <a:p>
            <a:endParaRPr lang="tr-TR" sz="1400" dirty="0" smtClean="0"/>
          </a:p>
          <a:p>
            <a:endParaRPr lang="tr-TR" sz="1400" dirty="0"/>
          </a:p>
          <a:p>
            <a:endParaRPr lang="tr-TR" sz="1400" dirty="0" smtClean="0"/>
          </a:p>
          <a:p>
            <a:r>
              <a:rPr lang="tr-TR" sz="1400" dirty="0" smtClean="0"/>
              <a:t>7-14 yaş erkek çocuk</a:t>
            </a:r>
          </a:p>
          <a:p>
            <a:pPr lvl="1"/>
            <a:r>
              <a:rPr lang="tr-TR" sz="1400" dirty="0" smtClean="0"/>
              <a:t>arkadaş̧, </a:t>
            </a:r>
          </a:p>
          <a:p>
            <a:pPr lvl="1"/>
            <a:r>
              <a:rPr lang="tr-TR" sz="1400" dirty="0" smtClean="0"/>
              <a:t>öğretmen, </a:t>
            </a:r>
          </a:p>
          <a:p>
            <a:pPr lvl="1"/>
            <a:r>
              <a:rPr lang="tr-TR" sz="1400" dirty="0" smtClean="0"/>
              <a:t>baba, </a:t>
            </a:r>
          </a:p>
          <a:p>
            <a:pPr lvl="1"/>
            <a:r>
              <a:rPr lang="tr-TR" sz="1400" dirty="0" smtClean="0"/>
              <a:t>büyük kardeş̧  </a:t>
            </a:r>
          </a:p>
          <a:p>
            <a:pPr lvl="1"/>
            <a:r>
              <a:rPr lang="tr-TR" sz="1400" dirty="0" smtClean="0"/>
              <a:t>tanımadıkları biri</a:t>
            </a:r>
          </a:p>
          <a:p>
            <a:r>
              <a:rPr lang="tr-TR" sz="1400" dirty="0" smtClean="0"/>
              <a:t>15-18 yaş dilimindeki erkekler </a:t>
            </a:r>
          </a:p>
          <a:p>
            <a:pPr lvl="1"/>
            <a:r>
              <a:rPr lang="tr-TR" sz="1400" dirty="0" smtClean="0"/>
              <a:t>baba, </a:t>
            </a:r>
          </a:p>
          <a:p>
            <a:pPr lvl="1"/>
            <a:r>
              <a:rPr lang="tr-TR" sz="1400" dirty="0" smtClean="0"/>
              <a:t>arkadaş̧  </a:t>
            </a:r>
          </a:p>
          <a:p>
            <a:pPr lvl="1"/>
            <a:r>
              <a:rPr lang="tr-TR" sz="1400" dirty="0" smtClean="0"/>
              <a:t>tanımadıkları kişiler</a:t>
            </a:r>
          </a:p>
          <a:p>
            <a:pPr lvl="1"/>
            <a:endParaRPr lang="tr-TR" sz="1400" dirty="0" smtClean="0"/>
          </a:p>
          <a:p>
            <a:r>
              <a:rPr lang="tr-TR" sz="1400" dirty="0" smtClean="0"/>
              <a:t>Bütün yaş gruplarında annelerin kullandığı fiziksel istismar yöntemi olarak “</a:t>
            </a:r>
            <a:r>
              <a:rPr lang="tr-TR" sz="1400" dirty="0" smtClean="0">
                <a:solidFill>
                  <a:srgbClr val="C00000"/>
                </a:solidFill>
              </a:rPr>
              <a:t>terlik atma</a:t>
            </a:r>
            <a:r>
              <a:rPr lang="tr-TR" sz="1400" dirty="0" smtClean="0"/>
              <a:t>” ön plandadır. </a:t>
            </a:r>
            <a:endParaRPr lang="tr-TR" sz="1400" dirty="0"/>
          </a:p>
        </p:txBody>
      </p:sp>
      <p:sp>
        <p:nvSpPr>
          <p:cNvPr id="5" name="Dikdörtgen 4"/>
          <p:cNvSpPr/>
          <p:nvPr/>
        </p:nvSpPr>
        <p:spPr>
          <a:xfrm>
            <a:off x="2178570" y="6424635"/>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spTree>
    <p:extLst>
      <p:ext uri="{BB962C8B-B14F-4D97-AF65-F5344CB8AC3E}">
        <p14:creationId xmlns:p14="http://schemas.microsoft.com/office/powerpoint/2010/main" val="963875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Picture 5" descr="6"/>
          <p:cNvPicPr>
            <a:picLocks noChangeAspect="1" noChangeArrowheads="1"/>
          </p:cNvPicPr>
          <p:nvPr/>
        </p:nvPicPr>
        <p:blipFill>
          <a:blip r:embed="rId2" cstate="print"/>
          <a:srcRect/>
          <a:stretch>
            <a:fillRect/>
          </a:stretch>
        </p:blipFill>
        <p:spPr bwMode="auto">
          <a:xfrm>
            <a:off x="7884826" y="0"/>
            <a:ext cx="3977389" cy="6886226"/>
          </a:xfrm>
          <a:prstGeom prst="rect">
            <a:avLst/>
          </a:prstGeom>
          <a:noFill/>
          <a:ln w="9525">
            <a:noFill/>
            <a:miter lim="800000"/>
            <a:headEnd/>
            <a:tailEnd/>
          </a:ln>
          <a:scene3d>
            <a:camera prst="orthographicFront"/>
            <a:lightRig rig="threePt" dir="t"/>
          </a:scene3d>
          <a:sp3d prstMaterial="metal">
            <a:bevelT w="165100" prst="coolSlant"/>
          </a:sp3d>
        </p:spPr>
      </p:pic>
      <p:pic>
        <p:nvPicPr>
          <p:cNvPr id="6" name="Picture 7" descr="Untitled-9"/>
          <p:cNvPicPr>
            <a:picLocks noChangeAspect="1" noChangeArrowheads="1"/>
          </p:cNvPicPr>
          <p:nvPr/>
        </p:nvPicPr>
        <p:blipFill>
          <a:blip r:embed="rId3" cstate="print"/>
          <a:srcRect/>
          <a:stretch>
            <a:fillRect/>
          </a:stretch>
        </p:blipFill>
        <p:spPr bwMode="auto">
          <a:xfrm>
            <a:off x="239842" y="218231"/>
            <a:ext cx="4304320" cy="3013024"/>
          </a:xfrm>
          <a:prstGeom prst="rect">
            <a:avLst/>
          </a:prstGeom>
          <a:noFill/>
          <a:ln w="9525">
            <a:noFill/>
            <a:miter lim="800000"/>
            <a:headEnd/>
            <a:tailEnd/>
          </a:ln>
          <a:scene3d>
            <a:camera prst="orthographicFront"/>
            <a:lightRig rig="threePt" dir="t"/>
          </a:scene3d>
          <a:sp3d prstMaterial="metal">
            <a:bevelT w="165100" prst="coolSlant"/>
          </a:sp3d>
        </p:spPr>
      </p:pic>
      <p:pic>
        <p:nvPicPr>
          <p:cNvPr id="7" name="Picture 4"/>
          <p:cNvPicPr>
            <a:picLocks noChangeAspect="1" noChangeArrowheads="1"/>
          </p:cNvPicPr>
          <p:nvPr/>
        </p:nvPicPr>
        <p:blipFill>
          <a:blip r:embed="rId4" cstate="print"/>
          <a:srcRect/>
          <a:stretch>
            <a:fillRect/>
          </a:stretch>
        </p:blipFill>
        <p:spPr bwMode="auto">
          <a:xfrm>
            <a:off x="210411" y="3820369"/>
            <a:ext cx="4363181" cy="2508829"/>
          </a:xfrm>
          <a:prstGeom prst="rect">
            <a:avLst/>
          </a:prstGeom>
          <a:noFill/>
          <a:ln w="9525">
            <a:noFill/>
            <a:miter lim="800000"/>
            <a:headEnd/>
            <a:tailEnd/>
          </a:ln>
          <a:effectLst>
            <a:prstShdw prst="shdw17" dist="17961" dir="2700000">
              <a:schemeClr val="bg2"/>
            </a:prstShdw>
          </a:effectLst>
          <a:scene3d>
            <a:camera prst="orthographicFront"/>
            <a:lightRig rig="threePt" dir="t"/>
          </a:scene3d>
          <a:sp3d prstMaterial="metal">
            <a:bevelT w="165100" prst="coolSlant"/>
          </a:sp3d>
        </p:spPr>
      </p:pic>
    </p:spTree>
    <p:extLst>
      <p:ext uri="{BB962C8B-B14F-4D97-AF65-F5344CB8AC3E}">
        <p14:creationId xmlns:p14="http://schemas.microsoft.com/office/powerpoint/2010/main" val="989059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Picture 4" descr="10"/>
          <p:cNvPicPr>
            <a:picLocks noChangeAspect="1" noChangeArrowheads="1"/>
          </p:cNvPicPr>
          <p:nvPr/>
        </p:nvPicPr>
        <p:blipFill>
          <a:blip r:embed="rId2" cstate="print"/>
          <a:srcRect/>
          <a:stretch>
            <a:fillRect/>
          </a:stretch>
        </p:blipFill>
        <p:spPr bwMode="auto">
          <a:xfrm>
            <a:off x="2192312" y="0"/>
            <a:ext cx="3833734" cy="6738078"/>
          </a:xfrm>
          <a:prstGeom prst="rect">
            <a:avLst/>
          </a:prstGeom>
          <a:noFill/>
          <a:scene3d>
            <a:camera prst="orthographicFront"/>
            <a:lightRig rig="threePt" dir="t"/>
          </a:scene3d>
          <a:sp3d prstMaterial="metal">
            <a:bevelT w="165100" prst="coolSlant"/>
          </a:sp3d>
        </p:spPr>
      </p:pic>
      <p:pic>
        <p:nvPicPr>
          <p:cNvPr id="5" name="Picture 3"/>
          <p:cNvPicPr>
            <a:picLocks noChangeAspect="1" noChangeArrowheads="1"/>
          </p:cNvPicPr>
          <p:nvPr/>
        </p:nvPicPr>
        <p:blipFill>
          <a:blip r:embed="rId3" cstate="print"/>
          <a:srcRect/>
          <a:stretch>
            <a:fillRect/>
          </a:stretch>
        </p:blipFill>
        <p:spPr bwMode="auto">
          <a:xfrm>
            <a:off x="7046912" y="0"/>
            <a:ext cx="4267200" cy="3124200"/>
          </a:xfrm>
          <a:prstGeom prst="rect">
            <a:avLst/>
          </a:prstGeom>
          <a:noFill/>
          <a:ln w="9525">
            <a:noFill/>
            <a:miter lim="800000"/>
            <a:headEnd/>
            <a:tailEnd/>
          </a:ln>
          <a:effectLst>
            <a:prstShdw prst="shdw17" dist="17961" dir="2700000">
              <a:schemeClr val="bg2"/>
            </a:prstShdw>
          </a:effectLst>
          <a:scene3d>
            <a:camera prst="orthographicFront"/>
            <a:lightRig rig="threePt" dir="t"/>
          </a:scene3d>
          <a:sp3d prstMaterial="metal">
            <a:bevelT w="165100" prst="coolSlant"/>
          </a:sp3d>
        </p:spPr>
      </p:pic>
      <p:pic>
        <p:nvPicPr>
          <p:cNvPr id="6" name="Picture 12"/>
          <p:cNvPicPr>
            <a:picLocks noGrp="1" noChangeAspect="1" noChangeArrowheads="1"/>
          </p:cNvPicPr>
          <p:nvPr>
            <p:ph idx="1"/>
          </p:nvPr>
        </p:nvPicPr>
        <p:blipFill>
          <a:blip r:embed="rId4" cstate="print"/>
          <a:srcRect/>
          <a:stretch>
            <a:fillRect/>
          </a:stretch>
        </p:blipFill>
        <p:spPr bwMode="auto">
          <a:xfrm>
            <a:off x="8498773" y="3575207"/>
            <a:ext cx="2552700" cy="2933700"/>
          </a:xfrm>
          <a:prstGeom prst="rect">
            <a:avLst/>
          </a:prstGeom>
          <a:noFill/>
          <a:ln w="9525">
            <a:noFill/>
            <a:miter lim="800000"/>
            <a:headEnd/>
            <a:tailEnd/>
          </a:ln>
          <a:effectLst>
            <a:prstShdw prst="shdw17" dist="17961" dir="2700000">
              <a:schemeClr val="bg2"/>
            </a:prstShdw>
          </a:effectLst>
          <a:scene3d>
            <a:camera prst="orthographicFront"/>
            <a:lightRig rig="threePt" dir="t"/>
          </a:scene3d>
          <a:sp3d prstMaterial="metal">
            <a:bevelT w="165100" prst="coolSlant"/>
          </a:sp3d>
        </p:spPr>
      </p:pic>
    </p:spTree>
    <p:extLst>
      <p:ext uri="{BB962C8B-B14F-4D97-AF65-F5344CB8AC3E}">
        <p14:creationId xmlns:p14="http://schemas.microsoft.com/office/powerpoint/2010/main" val="159337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a:blip r:embed="rId2"/>
          <a:stretch>
            <a:fillRect/>
          </a:stretch>
        </p:blipFill>
        <p:spPr>
          <a:xfrm>
            <a:off x="628650" y="2178050"/>
            <a:ext cx="10934700" cy="2501900"/>
          </a:xfrm>
          <a:prstGeom prst="rect">
            <a:avLst/>
          </a:prstGeom>
        </p:spPr>
      </p:pic>
      <p:sp>
        <p:nvSpPr>
          <p:cNvPr id="5" name="Dikdörtgen 4"/>
          <p:cNvSpPr/>
          <p:nvPr/>
        </p:nvSpPr>
        <p:spPr>
          <a:xfrm>
            <a:off x="2028668" y="6139822"/>
            <a:ext cx="8359516" cy="307777"/>
          </a:xfrm>
          <a:prstGeom prst="rect">
            <a:avLst/>
          </a:prstGeom>
        </p:spPr>
        <p:txBody>
          <a:bodyPr wrap="square">
            <a:spAutoFit/>
          </a:bodyPr>
          <a:lstStyle/>
          <a:p>
            <a:r>
              <a:rPr lang="en-US" sz="1400" dirty="0" err="1" smtClean="0">
                <a:latin typeface="Times New Roman" charset="0"/>
                <a:ea typeface="Times New Roman" charset="0"/>
                <a:cs typeface="Times New Roman" charset="0"/>
              </a:rPr>
              <a:t>Türkiye’de</a:t>
            </a:r>
            <a:r>
              <a:rPr lang="en-US" sz="1400" dirty="0" smtClean="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Ç</a:t>
            </a:r>
            <a:r>
              <a:rPr lang="en-US" sz="1400" dirty="0" err="1" smtClean="0">
                <a:latin typeface="Times New Roman" charset="0"/>
                <a:ea typeface="Times New Roman" charset="0"/>
                <a:cs typeface="Times New Roman" charset="0"/>
              </a:rPr>
              <a:t>ocuk</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İstismarı</a:t>
            </a:r>
            <a:r>
              <a:rPr lang="en-US" sz="1400" dirty="0" smtClean="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ve</a:t>
            </a:r>
            <a:r>
              <a:rPr lang="en-US" sz="1400" dirty="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Aile</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İçi</a:t>
            </a:r>
            <a:r>
              <a:rPr lang="en-US" sz="1400" dirty="0" smtClean="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Ş</a:t>
            </a:r>
            <a:r>
              <a:rPr lang="en-US" sz="1400" dirty="0" err="1" smtClean="0">
                <a:latin typeface="Times New Roman" charset="0"/>
                <a:ea typeface="Times New Roman" charset="0"/>
                <a:cs typeface="Times New Roman" charset="0"/>
              </a:rPr>
              <a:t>iddet</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Araştırması</a:t>
            </a:r>
            <a:r>
              <a:rPr lang="en-US" sz="1400" dirty="0" smtClean="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 Ö</a:t>
            </a:r>
            <a:r>
              <a:rPr lang="en-US" sz="1400" dirty="0" smtClean="0">
                <a:latin typeface="Times New Roman" charset="0"/>
                <a:ea typeface="Times New Roman" charset="0"/>
                <a:cs typeface="Times New Roman" charset="0"/>
              </a:rPr>
              <a:t>ZET </a:t>
            </a:r>
            <a:r>
              <a:rPr lang="en-US" sz="1400" dirty="0">
                <a:latin typeface="Times New Roman" charset="0"/>
                <a:ea typeface="Times New Roman" charset="0"/>
                <a:cs typeface="Times New Roman" charset="0"/>
              </a:rPr>
              <a:t>RAPOR, 2010</a:t>
            </a:r>
          </a:p>
        </p:txBody>
      </p:sp>
    </p:spTree>
    <p:extLst>
      <p:ext uri="{BB962C8B-B14F-4D97-AF65-F5344CB8AC3E}">
        <p14:creationId xmlns:p14="http://schemas.microsoft.com/office/powerpoint/2010/main" val="1732202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İstismar için risk faktörleri</a:t>
            </a:r>
            <a:endParaRPr lang="tr-TR" dirty="0"/>
          </a:p>
        </p:txBody>
      </p:sp>
      <p:sp>
        <p:nvSpPr>
          <p:cNvPr id="3" name="İçerik Yer Tutucusu 2"/>
          <p:cNvSpPr>
            <a:spLocks noGrp="1"/>
          </p:cNvSpPr>
          <p:nvPr>
            <p:ph idx="1"/>
          </p:nvPr>
        </p:nvSpPr>
        <p:spPr/>
        <p:txBody>
          <a:bodyPr numCol="2">
            <a:normAutofit fontScale="92500" lnSpcReduction="20000"/>
          </a:bodyPr>
          <a:lstStyle/>
          <a:p>
            <a:r>
              <a:rPr lang="tr-TR" dirty="0" smtClean="0"/>
              <a:t>Sakat </a:t>
            </a:r>
            <a:r>
              <a:rPr lang="tr-TR" dirty="0"/>
              <a:t>ç</a:t>
            </a:r>
            <a:r>
              <a:rPr lang="tr-TR" dirty="0" smtClean="0"/>
              <a:t>ocuklar</a:t>
            </a:r>
            <a:r>
              <a:rPr lang="tr-TR" dirty="0"/>
              <a:t>, </a:t>
            </a:r>
            <a:endParaRPr lang="tr-TR" dirty="0" smtClean="0"/>
          </a:p>
          <a:p>
            <a:endParaRPr lang="tr-TR" dirty="0" smtClean="0"/>
          </a:p>
          <a:p>
            <a:r>
              <a:rPr lang="tr-TR" dirty="0"/>
              <a:t>E</a:t>
            </a:r>
            <a:r>
              <a:rPr lang="tr-TR" dirty="0" smtClean="0"/>
              <a:t>vlilik dışı doğan, hızlı sosyokültürel değişim içinde büyüyen, savaşın olduğu ülkelerde yaşayan çocuklar,</a:t>
            </a:r>
          </a:p>
          <a:p>
            <a:endParaRPr lang="tr-TR" dirty="0" smtClean="0"/>
          </a:p>
          <a:p>
            <a:r>
              <a:rPr lang="tr-TR" dirty="0"/>
              <a:t>Ç</a:t>
            </a:r>
            <a:r>
              <a:rPr lang="tr-TR" dirty="0" smtClean="0"/>
              <a:t>ok çocuklu </a:t>
            </a:r>
            <a:r>
              <a:rPr lang="tr-TR" dirty="0"/>
              <a:t>aile </a:t>
            </a:r>
            <a:r>
              <a:rPr lang="tr-TR" dirty="0" smtClean="0"/>
              <a:t>çocukları, </a:t>
            </a:r>
          </a:p>
          <a:p>
            <a:endParaRPr lang="tr-TR" dirty="0" smtClean="0"/>
          </a:p>
          <a:p>
            <a:r>
              <a:rPr lang="tr-TR" dirty="0"/>
              <a:t>Ü</a:t>
            </a:r>
            <a:r>
              <a:rPr lang="tr-TR" dirty="0" smtClean="0"/>
              <a:t>vey </a:t>
            </a:r>
            <a:r>
              <a:rPr lang="tr-TR" dirty="0"/>
              <a:t>ebeveynle </a:t>
            </a:r>
            <a:r>
              <a:rPr lang="tr-TR" dirty="0" smtClean="0"/>
              <a:t>yaşayan çocuklar,</a:t>
            </a:r>
          </a:p>
          <a:p>
            <a:endParaRPr lang="tr-TR" dirty="0" smtClean="0"/>
          </a:p>
          <a:p>
            <a:r>
              <a:rPr lang="tr-TR" dirty="0"/>
              <a:t>E</a:t>
            </a:r>
            <a:r>
              <a:rPr lang="tr-TR" dirty="0" smtClean="0"/>
              <a:t>ğitimsiz, </a:t>
            </a:r>
            <a:r>
              <a:rPr lang="tr-TR" dirty="0"/>
              <a:t>kendisi de istismar </a:t>
            </a:r>
            <a:r>
              <a:rPr lang="tr-TR" dirty="0" smtClean="0"/>
              <a:t>görmüş kişilerin çocukları, </a:t>
            </a:r>
          </a:p>
          <a:p>
            <a:r>
              <a:rPr lang="tr-TR" dirty="0"/>
              <a:t>A</a:t>
            </a:r>
            <a:r>
              <a:rPr lang="tr-TR" dirty="0" smtClean="0"/>
              <a:t>ile içi geçimsizlik, </a:t>
            </a:r>
          </a:p>
          <a:p>
            <a:endParaRPr lang="tr-TR" dirty="0" smtClean="0"/>
          </a:p>
          <a:p>
            <a:r>
              <a:rPr lang="tr-TR" dirty="0"/>
              <a:t>A</a:t>
            </a:r>
            <a:r>
              <a:rPr lang="tr-TR" dirty="0" smtClean="0"/>
              <a:t>ilede </a:t>
            </a:r>
            <a:r>
              <a:rPr lang="tr-TR" dirty="0"/>
              <a:t>ruhsal </a:t>
            </a:r>
            <a:r>
              <a:rPr lang="tr-TR" dirty="0" smtClean="0"/>
              <a:t>hastalık  öyküsü olan ve istenmeyen </a:t>
            </a:r>
            <a:r>
              <a:rPr lang="tr-TR" dirty="0"/>
              <a:t>gebelik </a:t>
            </a:r>
            <a:r>
              <a:rPr lang="tr-TR" dirty="0" smtClean="0"/>
              <a:t>sonrası doğmuş çocuklar,</a:t>
            </a:r>
          </a:p>
          <a:p>
            <a:endParaRPr lang="tr-TR" dirty="0" smtClean="0"/>
          </a:p>
          <a:p>
            <a:r>
              <a:rPr lang="tr-TR" dirty="0" smtClean="0"/>
              <a:t>Düşük </a:t>
            </a:r>
            <a:r>
              <a:rPr lang="tr-TR" dirty="0"/>
              <a:t>sosyoekonomik seviye</a:t>
            </a:r>
            <a:r>
              <a:rPr lang="tr-TR" dirty="0" smtClean="0"/>
              <a:t>,</a:t>
            </a:r>
          </a:p>
          <a:p>
            <a:endParaRPr lang="tr-TR" dirty="0" smtClean="0"/>
          </a:p>
          <a:p>
            <a:r>
              <a:rPr lang="tr-TR" dirty="0"/>
              <a:t>A</a:t>
            </a:r>
            <a:r>
              <a:rPr lang="tr-TR" dirty="0" smtClean="0"/>
              <a:t>lkol </a:t>
            </a:r>
            <a:r>
              <a:rPr lang="tr-TR" dirty="0"/>
              <a:t>veya </a:t>
            </a:r>
            <a:r>
              <a:rPr lang="tr-TR" dirty="0" smtClean="0"/>
              <a:t>uyuşturucu kullanımı, </a:t>
            </a:r>
          </a:p>
          <a:p>
            <a:endParaRPr lang="tr-TR" dirty="0" smtClean="0"/>
          </a:p>
          <a:p>
            <a:r>
              <a:rPr lang="tr-TR" dirty="0"/>
              <a:t>G</a:t>
            </a:r>
            <a:r>
              <a:rPr lang="tr-TR" dirty="0" smtClean="0"/>
              <a:t>enç̧ </a:t>
            </a:r>
            <a:r>
              <a:rPr lang="tr-TR" dirty="0"/>
              <a:t>ebeveyn ve tek </a:t>
            </a:r>
            <a:r>
              <a:rPr lang="tr-TR" dirty="0" smtClean="0"/>
              <a:t>ebeveyn olması</a:t>
            </a:r>
            <a:endParaRPr lang="tr-TR" dirty="0"/>
          </a:p>
        </p:txBody>
      </p:sp>
    </p:spTree>
    <p:extLst>
      <p:ext uri="{BB962C8B-B14F-4D97-AF65-F5344CB8AC3E}">
        <p14:creationId xmlns:p14="http://schemas.microsoft.com/office/powerpoint/2010/main" val="65069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smtClean="0"/>
              <a:t>Olguları </a:t>
            </a:r>
            <a:r>
              <a:rPr lang="tr-TR" dirty="0"/>
              <a:t>atlamamak </a:t>
            </a:r>
            <a:r>
              <a:rPr lang="tr-TR" dirty="0" smtClean="0"/>
              <a:t>için sağlık çalışanları </a:t>
            </a:r>
            <a:r>
              <a:rPr lang="tr-TR" dirty="0"/>
              <a:t>istismar ve ihmalin bulgu ve belirtilerini </a:t>
            </a:r>
            <a:r>
              <a:rPr lang="tr-TR" dirty="0" smtClean="0"/>
              <a:t>tanıyabilmelidir</a:t>
            </a:r>
            <a:r>
              <a:rPr lang="tr-TR" dirty="0"/>
              <a:t>. </a:t>
            </a:r>
            <a:endParaRPr lang="tr-TR" dirty="0" smtClean="0"/>
          </a:p>
          <a:p>
            <a:r>
              <a:rPr lang="tr-TR" dirty="0" smtClean="0"/>
              <a:t>Bir yaralanma olayı </a:t>
            </a:r>
            <a:r>
              <a:rPr lang="tr-TR" dirty="0"/>
              <a:t>ile ilk </a:t>
            </a:r>
            <a:r>
              <a:rPr lang="tr-TR" dirty="0" smtClean="0"/>
              <a:t>karşılaşan </a:t>
            </a:r>
            <a:r>
              <a:rPr lang="tr-TR" dirty="0"/>
              <a:t>hekim, hayat </a:t>
            </a:r>
            <a:r>
              <a:rPr lang="tr-TR" dirty="0" smtClean="0"/>
              <a:t>kurtarıcı </a:t>
            </a:r>
            <a:r>
              <a:rPr lang="tr-TR" dirty="0"/>
              <a:t>ve tedavi edici </a:t>
            </a:r>
            <a:r>
              <a:rPr lang="tr-TR" dirty="0" smtClean="0"/>
              <a:t>müdahalelerin yanı sıra</a:t>
            </a:r>
            <a:r>
              <a:rPr lang="tr-TR" dirty="0"/>
              <a:t>, adli </a:t>
            </a:r>
            <a:r>
              <a:rPr lang="tr-TR" dirty="0" smtClean="0"/>
              <a:t>soruşturmada olayı yorumlayıp </a:t>
            </a:r>
            <a:r>
              <a:rPr lang="tr-TR" dirty="0"/>
              <a:t>raporlayabilmek </a:t>
            </a:r>
            <a:r>
              <a:rPr lang="tr-TR" dirty="0" smtClean="0"/>
              <a:t>için</a:t>
            </a:r>
            <a:r>
              <a:rPr lang="tr-TR" dirty="0"/>
              <a:t>, </a:t>
            </a:r>
            <a:r>
              <a:rPr lang="tr-TR" dirty="0" smtClean="0"/>
              <a:t>yaranın </a:t>
            </a:r>
            <a:r>
              <a:rPr lang="tr-TR" dirty="0"/>
              <a:t>ilk halini </a:t>
            </a:r>
            <a:r>
              <a:rPr lang="tr-TR" dirty="0" smtClean="0"/>
              <a:t>doğru tanımlamalı, </a:t>
            </a:r>
            <a:r>
              <a:rPr lang="tr-TR" dirty="0"/>
              <a:t>uygun ş</a:t>
            </a:r>
            <a:r>
              <a:rPr lang="tr-TR" dirty="0" smtClean="0"/>
              <a:t>ekilde kaydetmeli</a:t>
            </a:r>
          </a:p>
          <a:p>
            <a:r>
              <a:rPr lang="tr-TR" dirty="0" smtClean="0"/>
              <a:t>Maalesef birçok </a:t>
            </a:r>
            <a:r>
              <a:rPr lang="tr-TR" dirty="0"/>
              <a:t>doktor istismar raporu </a:t>
            </a:r>
            <a:r>
              <a:rPr lang="tr-TR" dirty="0" smtClean="0"/>
              <a:t>hazırlarken </a:t>
            </a:r>
            <a:r>
              <a:rPr lang="tr-TR" dirty="0"/>
              <a:t>huzursuzluk </a:t>
            </a:r>
            <a:r>
              <a:rPr lang="tr-TR" dirty="0" smtClean="0"/>
              <a:t>yaşar</a:t>
            </a:r>
            <a:r>
              <a:rPr lang="tr-TR" dirty="0"/>
              <a:t>. </a:t>
            </a:r>
            <a:r>
              <a:rPr lang="tr-TR" dirty="0" smtClean="0"/>
              <a:t>Bunun başlıca </a:t>
            </a:r>
            <a:r>
              <a:rPr lang="tr-TR" dirty="0"/>
              <a:t>nedenleri; </a:t>
            </a:r>
            <a:endParaRPr lang="tr-TR" dirty="0" smtClean="0"/>
          </a:p>
          <a:p>
            <a:pPr lvl="1"/>
            <a:r>
              <a:rPr lang="tr-TR" dirty="0" smtClean="0"/>
              <a:t>mahkemeye </a:t>
            </a:r>
            <a:r>
              <a:rPr lang="tr-TR" dirty="0"/>
              <a:t>gitme korkusu, </a:t>
            </a:r>
            <a:endParaRPr lang="tr-TR" dirty="0" smtClean="0"/>
          </a:p>
          <a:p>
            <a:pPr lvl="1"/>
            <a:r>
              <a:rPr lang="tr-TR" dirty="0" smtClean="0"/>
              <a:t>hastayı </a:t>
            </a:r>
            <a:r>
              <a:rPr lang="tr-TR" dirty="0"/>
              <a:t>kaybetme </a:t>
            </a:r>
            <a:r>
              <a:rPr lang="tr-TR" dirty="0" smtClean="0"/>
              <a:t>kaygısı, </a:t>
            </a:r>
          </a:p>
          <a:p>
            <a:pPr lvl="1"/>
            <a:r>
              <a:rPr lang="tr-TR" dirty="0" smtClean="0"/>
              <a:t>istismar tanı </a:t>
            </a:r>
            <a:r>
              <a:rPr lang="tr-TR" dirty="0"/>
              <a:t>ve tedavisindeki </a:t>
            </a:r>
            <a:r>
              <a:rPr lang="tr-TR" dirty="0" smtClean="0"/>
              <a:t>yetersizlik</a:t>
            </a:r>
          </a:p>
          <a:p>
            <a:pPr lvl="1"/>
            <a:r>
              <a:rPr lang="tr-TR" dirty="0" smtClean="0"/>
              <a:t>istismar olgularının </a:t>
            </a:r>
            <a:r>
              <a:rPr lang="tr-TR" dirty="0"/>
              <a:t>tespitindeki </a:t>
            </a:r>
            <a:r>
              <a:rPr lang="tr-TR" dirty="0" smtClean="0"/>
              <a:t>yetersizlik</a:t>
            </a:r>
            <a:endParaRPr lang="tr-TR" dirty="0"/>
          </a:p>
          <a:p>
            <a:endParaRPr lang="tr-TR" dirty="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255"/>
            <a:ext cx="2399987" cy="2482745"/>
          </a:xfrm>
          <a:prstGeom prst="rect">
            <a:avLst/>
          </a:prstGeom>
          <a:effectLst>
            <a:softEdge rad="241300"/>
          </a:effectLst>
        </p:spPr>
      </p:pic>
    </p:spTree>
    <p:extLst>
      <p:ext uri="{BB962C8B-B14F-4D97-AF65-F5344CB8AC3E}">
        <p14:creationId xmlns:p14="http://schemas.microsoft.com/office/powerpoint/2010/main" val="5569690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Türk Ceza Kanunu Madde 280</a:t>
            </a:r>
            <a:endParaRPr lang="tr-TR" dirty="0"/>
          </a:p>
        </p:txBody>
      </p:sp>
      <p:sp>
        <p:nvSpPr>
          <p:cNvPr id="3" name="İçerik Yer Tutucusu 2"/>
          <p:cNvSpPr>
            <a:spLocks noGrp="1"/>
          </p:cNvSpPr>
          <p:nvPr>
            <p:ph idx="1"/>
          </p:nvPr>
        </p:nvSpPr>
        <p:spPr/>
        <p:txBody>
          <a:bodyPr/>
          <a:lstStyle/>
          <a:p>
            <a:r>
              <a:rPr lang="tr-TR" i="1" dirty="0" smtClean="0">
                <a:solidFill>
                  <a:srgbClr val="FF0000"/>
                </a:solidFill>
              </a:rPr>
              <a:t>Sağlık mesleği </a:t>
            </a:r>
            <a:r>
              <a:rPr lang="tr-TR" i="1" dirty="0">
                <a:solidFill>
                  <a:srgbClr val="FF0000"/>
                </a:solidFill>
              </a:rPr>
              <a:t>mensuplarının </a:t>
            </a:r>
            <a:r>
              <a:rPr lang="tr-TR" i="1" dirty="0" smtClean="0">
                <a:solidFill>
                  <a:srgbClr val="FF0000"/>
                </a:solidFill>
              </a:rPr>
              <a:t>suçu </a:t>
            </a:r>
            <a:r>
              <a:rPr lang="tr-TR" i="1" dirty="0">
                <a:solidFill>
                  <a:srgbClr val="FF0000"/>
                </a:solidFill>
              </a:rPr>
              <a:t>bildirmemesi </a:t>
            </a:r>
            <a:endParaRPr lang="tr-TR" i="1" dirty="0" smtClean="0">
              <a:solidFill>
                <a:srgbClr val="FF0000"/>
              </a:solidFill>
            </a:endParaRPr>
          </a:p>
          <a:p>
            <a:endParaRPr lang="tr-TR" dirty="0" smtClean="0"/>
          </a:p>
          <a:p>
            <a:pPr lvl="1"/>
            <a:r>
              <a:rPr lang="tr-TR" dirty="0" smtClean="0"/>
              <a:t>(1</a:t>
            </a:r>
            <a:r>
              <a:rPr lang="tr-TR" dirty="0"/>
              <a:t>) </a:t>
            </a:r>
            <a:r>
              <a:rPr lang="tr-TR" dirty="0" smtClean="0"/>
              <a:t>Görevini yaptığı </a:t>
            </a:r>
            <a:r>
              <a:rPr lang="tr-TR" dirty="0"/>
              <a:t>sırada bir </a:t>
            </a:r>
            <a:r>
              <a:rPr lang="tr-TR" dirty="0" smtClean="0"/>
              <a:t>suçun işlendiği yönünde </a:t>
            </a:r>
            <a:r>
              <a:rPr lang="tr-TR" dirty="0"/>
              <a:t>bir belirti ile </a:t>
            </a:r>
            <a:r>
              <a:rPr lang="tr-TR" dirty="0" smtClean="0"/>
              <a:t>karşılaşmasına rağmen, </a:t>
            </a:r>
            <a:r>
              <a:rPr lang="tr-TR" dirty="0"/>
              <a:t>durumu yetkili makamlara bildirmeyen veya bu hususta gecikme </a:t>
            </a:r>
            <a:r>
              <a:rPr lang="tr-TR" dirty="0" smtClean="0"/>
              <a:t>gösteren sağlık mesleği </a:t>
            </a:r>
            <a:r>
              <a:rPr lang="tr-TR" dirty="0"/>
              <a:t>mensubu, bir yıla kadar hapis cezası ile cezalandırılır. </a:t>
            </a:r>
            <a:endParaRPr lang="tr-TR" dirty="0" smtClean="0"/>
          </a:p>
          <a:p>
            <a:pPr lvl="1"/>
            <a:endParaRPr lang="tr-TR" dirty="0" smtClean="0"/>
          </a:p>
          <a:p>
            <a:pPr lvl="1"/>
            <a:r>
              <a:rPr lang="tr-TR" dirty="0" smtClean="0"/>
              <a:t>(</a:t>
            </a:r>
            <a:r>
              <a:rPr lang="tr-TR" dirty="0"/>
              <a:t>2) </a:t>
            </a:r>
            <a:r>
              <a:rPr lang="tr-TR" dirty="0" smtClean="0"/>
              <a:t>Sağlık mesleği </a:t>
            </a:r>
            <a:r>
              <a:rPr lang="tr-TR" dirty="0"/>
              <a:t>mensubu deyiminden tabip, </a:t>
            </a:r>
            <a:r>
              <a:rPr lang="tr-TR" dirty="0" smtClean="0"/>
              <a:t>diş̧ </a:t>
            </a:r>
            <a:r>
              <a:rPr lang="tr-TR" dirty="0"/>
              <a:t>tabibi, eczacı, ebe, </a:t>
            </a:r>
            <a:r>
              <a:rPr lang="tr-TR" dirty="0" smtClean="0"/>
              <a:t>hemşire </a:t>
            </a:r>
            <a:r>
              <a:rPr lang="tr-TR" dirty="0"/>
              <a:t>ve </a:t>
            </a:r>
            <a:r>
              <a:rPr lang="tr-TR" dirty="0" smtClean="0"/>
              <a:t>sağlık </a:t>
            </a:r>
            <a:r>
              <a:rPr lang="tr-TR" dirty="0"/>
              <a:t>hizmeti veren </a:t>
            </a:r>
            <a:r>
              <a:rPr lang="tr-TR" dirty="0" smtClean="0"/>
              <a:t>diğer kişiler anlaşılır. </a:t>
            </a:r>
            <a:endParaRPr lang="tr-TR" dirty="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824" y="4880648"/>
            <a:ext cx="3661337" cy="2061148"/>
          </a:xfrm>
          <a:prstGeom prst="rect">
            <a:avLst/>
          </a:prstGeom>
          <a:effectLst>
            <a:softEdge rad="177800"/>
          </a:effectLst>
        </p:spPr>
      </p:pic>
    </p:spTree>
    <p:extLst>
      <p:ext uri="{BB962C8B-B14F-4D97-AF65-F5344CB8AC3E}">
        <p14:creationId xmlns:p14="http://schemas.microsoft.com/office/powerpoint/2010/main" val="97622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Cinsel </a:t>
            </a:r>
            <a:r>
              <a:rPr lang="tr-TR" b="1" dirty="0" smtClean="0"/>
              <a:t>İstismar </a:t>
            </a:r>
            <a:r>
              <a:rPr lang="tr-TR" dirty="0"/>
              <a:t/>
            </a:r>
            <a:br>
              <a:rPr lang="tr-TR" dirty="0"/>
            </a:br>
            <a:endParaRPr lang="tr-TR" dirty="0"/>
          </a:p>
        </p:txBody>
      </p:sp>
      <p:sp>
        <p:nvSpPr>
          <p:cNvPr id="3" name="İçerik Yer Tutucusu 2"/>
          <p:cNvSpPr>
            <a:spLocks noGrp="1"/>
          </p:cNvSpPr>
          <p:nvPr>
            <p:ph idx="1"/>
          </p:nvPr>
        </p:nvSpPr>
        <p:spPr/>
        <p:txBody>
          <a:bodyPr/>
          <a:lstStyle/>
          <a:p>
            <a:r>
              <a:rPr lang="tr-TR" dirty="0" smtClean="0"/>
              <a:t>Bir erişkinin</a:t>
            </a:r>
            <a:r>
              <a:rPr lang="tr-TR" dirty="0"/>
              <a:t>, </a:t>
            </a:r>
            <a:r>
              <a:rPr lang="tr-TR" dirty="0" smtClean="0"/>
              <a:t>psikososyal gelişimini tamamlamamış, küçük yaştaki </a:t>
            </a:r>
            <a:r>
              <a:rPr lang="tr-TR" dirty="0"/>
              <a:t>bir </a:t>
            </a:r>
            <a:r>
              <a:rPr lang="tr-TR" dirty="0" smtClean="0"/>
              <a:t>çocuğu </a:t>
            </a:r>
            <a:r>
              <a:rPr lang="tr-TR" dirty="0"/>
              <a:t>cinsel doyum </a:t>
            </a:r>
            <a:r>
              <a:rPr lang="tr-TR" dirty="0" smtClean="0"/>
              <a:t>için kullanmasıdır</a:t>
            </a:r>
            <a:r>
              <a:rPr lang="tr-TR" dirty="0"/>
              <a:t>. </a:t>
            </a:r>
            <a:endParaRPr lang="tr-TR" dirty="0" smtClean="0"/>
          </a:p>
          <a:p>
            <a:endParaRPr lang="tr-TR" dirty="0"/>
          </a:p>
          <a:p>
            <a:r>
              <a:rPr lang="tr-TR" dirty="0" smtClean="0"/>
              <a:t>Cinsel </a:t>
            </a:r>
            <a:r>
              <a:rPr lang="tr-TR" dirty="0"/>
              <a:t>istismar </a:t>
            </a:r>
            <a:r>
              <a:rPr lang="tr-TR" dirty="0" smtClean="0"/>
              <a:t>sık </a:t>
            </a:r>
            <a:r>
              <a:rPr lang="tr-TR" dirty="0"/>
              <a:t>rastlanan ve genelde </a:t>
            </a:r>
            <a:r>
              <a:rPr lang="tr-TR" dirty="0" smtClean="0"/>
              <a:t>yıllarca süren</a:t>
            </a:r>
            <a:r>
              <a:rPr lang="tr-TR" dirty="0"/>
              <a:t>, </a:t>
            </a:r>
            <a:r>
              <a:rPr lang="tr-TR" dirty="0" smtClean="0"/>
              <a:t>sıklıkla </a:t>
            </a:r>
            <a:r>
              <a:rPr lang="tr-TR" dirty="0"/>
              <a:t>gizli kalan bir </a:t>
            </a:r>
            <a:r>
              <a:rPr lang="tr-TR" dirty="0" smtClean="0"/>
              <a:t>durumdur.</a:t>
            </a:r>
            <a:endParaRPr lang="tr-TR" dirty="0"/>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588" y="4486265"/>
            <a:ext cx="5082290" cy="2371735"/>
          </a:xfrm>
          <a:prstGeom prst="rect">
            <a:avLst/>
          </a:prstGeom>
          <a:effectLst>
            <a:softEdge rad="2032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3864" y="0"/>
            <a:ext cx="1808136" cy="2133600"/>
          </a:xfrm>
          <a:prstGeom prst="rect">
            <a:avLst/>
          </a:prstGeom>
          <a:effectLst>
            <a:softEdge rad="266700"/>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22" y="3959902"/>
            <a:ext cx="4347148" cy="2898098"/>
          </a:xfrm>
          <a:prstGeom prst="rect">
            <a:avLst/>
          </a:prstGeom>
          <a:effectLst>
            <a:softEdge rad="127000"/>
          </a:effectLst>
        </p:spPr>
      </p:pic>
    </p:spTree>
    <p:extLst>
      <p:ext uri="{BB962C8B-B14F-4D97-AF65-F5344CB8AC3E}">
        <p14:creationId xmlns:p14="http://schemas.microsoft.com/office/powerpoint/2010/main" val="70305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rotWithShape="1">
          <a:blip r:embed="rId2"/>
          <a:srcRect b="25464"/>
          <a:stretch/>
        </p:blipFill>
        <p:spPr>
          <a:xfrm>
            <a:off x="1460764" y="404733"/>
            <a:ext cx="9637495" cy="5906125"/>
          </a:xfrm>
          <a:prstGeom prst="rect">
            <a:avLst/>
          </a:prstGeom>
        </p:spPr>
      </p:pic>
      <p:sp>
        <p:nvSpPr>
          <p:cNvPr id="6" name="Dikdörtgen 5"/>
          <p:cNvSpPr/>
          <p:nvPr/>
        </p:nvSpPr>
        <p:spPr>
          <a:xfrm rot="16200000">
            <a:off x="7478744" y="2317330"/>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spTree>
    <p:extLst>
      <p:ext uri="{BB962C8B-B14F-4D97-AF65-F5344CB8AC3E}">
        <p14:creationId xmlns:p14="http://schemas.microsoft.com/office/powerpoint/2010/main" val="501473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rotWithShape="1">
          <a:blip r:embed="rId2"/>
          <a:srcRect b="72222"/>
          <a:stretch/>
        </p:blipFill>
        <p:spPr>
          <a:xfrm>
            <a:off x="1925459" y="929390"/>
            <a:ext cx="9808607" cy="2240165"/>
          </a:xfrm>
          <a:prstGeom prst="rect">
            <a:avLst/>
          </a:prstGeom>
        </p:spPr>
      </p:pic>
      <p:pic>
        <p:nvPicPr>
          <p:cNvPr id="5" name="Resim 4"/>
          <p:cNvPicPr>
            <a:picLocks noChangeAspect="1"/>
          </p:cNvPicPr>
          <p:nvPr/>
        </p:nvPicPr>
        <p:blipFill rotWithShape="1">
          <a:blip r:embed="rId2"/>
          <a:srcRect t="74754"/>
          <a:stretch/>
        </p:blipFill>
        <p:spPr>
          <a:xfrm>
            <a:off x="1925460" y="3169555"/>
            <a:ext cx="9572934" cy="1987061"/>
          </a:xfrm>
          <a:prstGeom prst="rect">
            <a:avLst/>
          </a:prstGeom>
        </p:spPr>
      </p:pic>
      <p:sp>
        <p:nvSpPr>
          <p:cNvPr id="7" name="Dikdörtgen 6"/>
          <p:cNvSpPr/>
          <p:nvPr/>
        </p:nvSpPr>
        <p:spPr>
          <a:xfrm rot="16200000">
            <a:off x="7478744" y="2317330"/>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spTree>
    <p:extLst>
      <p:ext uri="{BB962C8B-B14F-4D97-AF65-F5344CB8AC3E}">
        <p14:creationId xmlns:p14="http://schemas.microsoft.com/office/powerpoint/2010/main" val="1542813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O</a:t>
            </a:r>
            <a:r>
              <a:rPr lang="tr-TR" dirty="0" smtClean="0"/>
              <a:t>laya </a:t>
            </a:r>
            <a:r>
              <a:rPr lang="tr-TR" dirty="0"/>
              <a:t>Y</a:t>
            </a:r>
            <a:r>
              <a:rPr lang="tr-TR" dirty="0" smtClean="0"/>
              <a:t>ol Açtığı </a:t>
            </a:r>
            <a:r>
              <a:rPr lang="tr-TR" dirty="0"/>
              <a:t>D</a:t>
            </a:r>
            <a:r>
              <a:rPr lang="tr-TR" dirty="0" smtClean="0"/>
              <a:t>üşünülen </a:t>
            </a:r>
            <a:r>
              <a:rPr lang="tr-TR" dirty="0"/>
              <a:t>P</a:t>
            </a:r>
            <a:r>
              <a:rPr lang="tr-TR" dirty="0" smtClean="0"/>
              <a:t>atolojiler</a:t>
            </a:r>
            <a:endParaRPr lang="tr-TR" dirty="0"/>
          </a:p>
        </p:txBody>
      </p:sp>
      <p:sp>
        <p:nvSpPr>
          <p:cNvPr id="3" name="İçerik Yer Tutucusu 2"/>
          <p:cNvSpPr>
            <a:spLocks noGrp="1"/>
          </p:cNvSpPr>
          <p:nvPr>
            <p:ph idx="1"/>
          </p:nvPr>
        </p:nvSpPr>
        <p:spPr/>
        <p:txBody>
          <a:bodyPr>
            <a:normAutofit fontScale="92500" lnSpcReduction="20000"/>
          </a:bodyPr>
          <a:lstStyle/>
          <a:p>
            <a:pPr>
              <a:buFont typeface="+mj-lt"/>
              <a:buAutoNum type="arabicPeriod"/>
            </a:pPr>
            <a:r>
              <a:rPr lang="tr-TR" dirty="0" smtClean="0"/>
              <a:t>Baskın </a:t>
            </a:r>
            <a:r>
              <a:rPr lang="tr-TR" dirty="0"/>
              <a:t>ve </a:t>
            </a:r>
            <a:r>
              <a:rPr lang="tr-TR" dirty="0" smtClean="0"/>
              <a:t>koşulsuz söz </a:t>
            </a:r>
            <a:r>
              <a:rPr lang="tr-TR" dirty="0"/>
              <a:t>tutma isteyen ana baba </a:t>
            </a:r>
            <a:r>
              <a:rPr lang="tr-TR" dirty="0" smtClean="0"/>
              <a:t>modeli</a:t>
            </a:r>
          </a:p>
          <a:p>
            <a:pPr>
              <a:buFont typeface="+mj-lt"/>
              <a:buAutoNum type="arabicPeriod"/>
            </a:pPr>
            <a:endParaRPr lang="tr-TR" dirty="0" smtClean="0"/>
          </a:p>
          <a:p>
            <a:pPr>
              <a:buFont typeface="+mj-lt"/>
              <a:buAutoNum type="arabicPeriod"/>
            </a:pPr>
            <a:r>
              <a:rPr lang="tr-TR" dirty="0" smtClean="0"/>
              <a:t>Cinsel sorunlar</a:t>
            </a:r>
          </a:p>
          <a:p>
            <a:pPr>
              <a:buFont typeface="+mj-lt"/>
              <a:buAutoNum type="arabicPeriod"/>
            </a:pPr>
            <a:endParaRPr lang="tr-TR" dirty="0" smtClean="0"/>
          </a:p>
          <a:p>
            <a:pPr>
              <a:buFont typeface="+mj-lt"/>
              <a:buAutoNum type="arabicPeriod"/>
            </a:pPr>
            <a:r>
              <a:rPr lang="tr-TR" dirty="0" smtClean="0"/>
              <a:t>Sosyal izolasyon</a:t>
            </a:r>
          </a:p>
          <a:p>
            <a:pPr>
              <a:buFont typeface="+mj-lt"/>
              <a:buAutoNum type="arabicPeriod"/>
            </a:pPr>
            <a:endParaRPr lang="tr-TR" dirty="0" smtClean="0"/>
          </a:p>
          <a:p>
            <a:pPr>
              <a:buFont typeface="+mj-lt"/>
              <a:buAutoNum type="arabicPeriod"/>
            </a:pPr>
            <a:r>
              <a:rPr lang="tr-TR" dirty="0" smtClean="0"/>
              <a:t>Rol </a:t>
            </a:r>
            <a:r>
              <a:rPr lang="tr-TR" dirty="0"/>
              <a:t>ç</a:t>
            </a:r>
            <a:r>
              <a:rPr lang="tr-TR" dirty="0" smtClean="0"/>
              <a:t>atışması</a:t>
            </a:r>
          </a:p>
          <a:p>
            <a:pPr>
              <a:buFont typeface="+mj-lt"/>
              <a:buAutoNum type="arabicPeriod"/>
            </a:pPr>
            <a:endParaRPr lang="tr-TR" dirty="0" smtClean="0"/>
          </a:p>
          <a:p>
            <a:pPr>
              <a:buFont typeface="+mj-lt"/>
              <a:buAutoNum type="arabicPeriod"/>
            </a:pPr>
            <a:r>
              <a:rPr lang="tr-TR" dirty="0" smtClean="0"/>
              <a:t>Alkol </a:t>
            </a:r>
            <a:r>
              <a:rPr lang="tr-TR" dirty="0"/>
              <a:t>ve madde </a:t>
            </a:r>
            <a:r>
              <a:rPr lang="tr-TR" dirty="0" smtClean="0"/>
              <a:t>kötüye kullanımı</a:t>
            </a:r>
          </a:p>
          <a:p>
            <a:pPr>
              <a:buFont typeface="+mj-lt"/>
              <a:buAutoNum type="arabicPeriod"/>
            </a:pPr>
            <a:endParaRPr lang="tr-TR" dirty="0"/>
          </a:p>
          <a:p>
            <a:pPr>
              <a:buFont typeface="+mj-lt"/>
              <a:buAutoNum type="arabicPeriod"/>
            </a:pPr>
            <a:r>
              <a:rPr lang="tr-TR" dirty="0" smtClean="0"/>
              <a:t>Yadsıma</a:t>
            </a:r>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500" y="4432300"/>
            <a:ext cx="3365500" cy="2425700"/>
          </a:xfrm>
          <a:prstGeom prst="rect">
            <a:avLst/>
          </a:prstGeom>
        </p:spPr>
      </p:pic>
    </p:spTree>
    <p:extLst>
      <p:ext uri="{BB962C8B-B14F-4D97-AF65-F5344CB8AC3E}">
        <p14:creationId xmlns:p14="http://schemas.microsoft.com/office/powerpoint/2010/main" val="1342923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Duygusal </a:t>
            </a:r>
            <a:r>
              <a:rPr lang="tr-TR" dirty="0" smtClean="0"/>
              <a:t>İstismar </a:t>
            </a:r>
            <a:r>
              <a:rPr lang="tr-TR" dirty="0"/>
              <a:t>ve </a:t>
            </a:r>
            <a:r>
              <a:rPr lang="tr-TR" dirty="0" smtClean="0"/>
              <a:t>İhmal </a:t>
            </a:r>
            <a:r>
              <a:rPr lang="tr-TR" dirty="0"/>
              <a:t/>
            </a:r>
            <a:br>
              <a:rPr lang="tr-TR" dirty="0"/>
            </a:br>
            <a:endParaRPr lang="tr-TR" dirty="0"/>
          </a:p>
        </p:txBody>
      </p:sp>
      <p:sp>
        <p:nvSpPr>
          <p:cNvPr id="3" name="İçerik Yer Tutucusu 2"/>
          <p:cNvSpPr>
            <a:spLocks noGrp="1"/>
          </p:cNvSpPr>
          <p:nvPr>
            <p:ph idx="1"/>
          </p:nvPr>
        </p:nvSpPr>
        <p:spPr/>
        <p:txBody>
          <a:bodyPr>
            <a:normAutofit/>
          </a:bodyPr>
          <a:lstStyle/>
          <a:p>
            <a:r>
              <a:rPr lang="tr-TR" dirty="0"/>
              <a:t>Ç</a:t>
            </a:r>
            <a:r>
              <a:rPr lang="tr-TR" dirty="0" smtClean="0"/>
              <a:t>evredeki yetişkinlerin gerçekleştirdiği, çocuğun kişiliğini </a:t>
            </a:r>
            <a:r>
              <a:rPr lang="tr-TR" dirty="0"/>
              <a:t>zedeleyici, duygusal </a:t>
            </a:r>
            <a:r>
              <a:rPr lang="tr-TR" dirty="0" smtClean="0"/>
              <a:t>gelişimini </a:t>
            </a:r>
            <a:r>
              <a:rPr lang="tr-TR" dirty="0"/>
              <a:t>engelleyici eylem ya da eylemsizliklerdir. </a:t>
            </a:r>
            <a:endParaRPr lang="tr-TR" dirty="0" smtClean="0"/>
          </a:p>
          <a:p>
            <a:endParaRPr lang="tr-TR" dirty="0"/>
          </a:p>
          <a:p>
            <a:r>
              <a:rPr lang="tr-TR" dirty="0" smtClean="0"/>
              <a:t>Fiziksel </a:t>
            </a:r>
            <a:r>
              <a:rPr lang="tr-TR" dirty="0"/>
              <a:t>ve cinsel istismar </a:t>
            </a:r>
            <a:r>
              <a:rPr lang="tr-TR" dirty="0" smtClean="0"/>
              <a:t>türlerinin çoğunda </a:t>
            </a:r>
            <a:r>
              <a:rPr lang="tr-TR" dirty="0"/>
              <a:t>duygusal </a:t>
            </a:r>
            <a:r>
              <a:rPr lang="tr-TR" dirty="0" smtClean="0"/>
              <a:t>istismar </a:t>
            </a:r>
            <a:r>
              <a:rPr lang="tr-TR" dirty="0"/>
              <a:t>ve ihmal de yer </a:t>
            </a:r>
            <a:r>
              <a:rPr lang="tr-TR" dirty="0" smtClean="0"/>
              <a:t>alır</a:t>
            </a:r>
            <a:r>
              <a:rPr lang="tr-TR" dirty="0"/>
              <a:t>. </a:t>
            </a:r>
            <a:endParaRPr lang="tr-TR" dirty="0" smtClean="0"/>
          </a:p>
          <a:p>
            <a:endParaRPr lang="tr-TR" dirty="0"/>
          </a:p>
          <a:p>
            <a:r>
              <a:rPr lang="tr-TR" dirty="0" smtClean="0"/>
              <a:t>Duygusal </a:t>
            </a:r>
            <a:r>
              <a:rPr lang="tr-TR" dirty="0"/>
              <a:t>istismar ve ihmal </a:t>
            </a:r>
            <a:r>
              <a:rPr lang="tr-TR" dirty="0" smtClean="0"/>
              <a:t>çok </a:t>
            </a:r>
            <a:r>
              <a:rPr lang="tr-TR" dirty="0"/>
              <a:t>kolay fark </a:t>
            </a:r>
            <a:r>
              <a:rPr lang="tr-TR" dirty="0" smtClean="0"/>
              <a:t>edilemediğinden sıklığı kesin </a:t>
            </a:r>
            <a:r>
              <a:rPr lang="tr-TR" dirty="0"/>
              <a:t>olarak </a:t>
            </a:r>
            <a:r>
              <a:rPr lang="tr-TR" dirty="0" smtClean="0"/>
              <a:t>bilinmemektedir.</a:t>
            </a:r>
          </a:p>
          <a:p>
            <a:endParaRPr lang="tr-TR" dirty="0"/>
          </a:p>
          <a:p>
            <a:r>
              <a:rPr lang="tr-TR" dirty="0" smtClean="0"/>
              <a:t>Yüksek </a:t>
            </a:r>
            <a:r>
              <a:rPr lang="tr-TR" dirty="0" err="1" smtClean="0"/>
              <a:t>prevalansı</a:t>
            </a:r>
            <a:r>
              <a:rPr lang="tr-TR" dirty="0" smtClean="0"/>
              <a:t>  </a:t>
            </a:r>
            <a:r>
              <a:rPr lang="tr-TR" dirty="0"/>
              <a:t>ve etkilerine </a:t>
            </a:r>
            <a:r>
              <a:rPr lang="tr-TR" dirty="0" smtClean="0"/>
              <a:t>rağmen çocuk </a:t>
            </a:r>
            <a:r>
              <a:rPr lang="tr-TR" dirty="0"/>
              <a:t>ihmali fiziksel ve cinsel istismardan daha az </a:t>
            </a:r>
            <a:r>
              <a:rPr lang="tr-TR" dirty="0" smtClean="0"/>
              <a:t>önemsenmektedir</a:t>
            </a: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0" y="4841822"/>
            <a:ext cx="2677897" cy="2016177"/>
          </a:xfrm>
          <a:prstGeom prst="rect">
            <a:avLst/>
          </a:prstGeom>
          <a:effectLst>
            <a:softEdge rad="2413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393" y="0"/>
            <a:ext cx="2504607" cy="1889637"/>
          </a:xfrm>
          <a:prstGeom prst="rect">
            <a:avLst/>
          </a:prstGeom>
          <a:effectLst>
            <a:softEdge rad="114300"/>
          </a:effectLst>
        </p:spPr>
      </p:pic>
    </p:spTree>
    <p:extLst>
      <p:ext uri="{BB962C8B-B14F-4D97-AF65-F5344CB8AC3E}">
        <p14:creationId xmlns:p14="http://schemas.microsoft.com/office/powerpoint/2010/main" val="531806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smtClean="0"/>
              <a:t>Duygusal istismar; </a:t>
            </a:r>
          </a:p>
          <a:p>
            <a:pPr lvl="1"/>
            <a:r>
              <a:rPr lang="tr-TR" dirty="0" smtClean="0"/>
              <a:t>sözel </a:t>
            </a:r>
            <a:r>
              <a:rPr lang="tr-TR" dirty="0"/>
              <a:t>istismar, </a:t>
            </a:r>
            <a:endParaRPr lang="tr-TR" dirty="0" smtClean="0"/>
          </a:p>
          <a:p>
            <a:pPr lvl="1"/>
            <a:r>
              <a:rPr lang="tr-TR" dirty="0" smtClean="0"/>
              <a:t>fiziksel </a:t>
            </a:r>
            <a:r>
              <a:rPr lang="tr-TR" dirty="0"/>
              <a:t>olmayan </a:t>
            </a:r>
            <a:r>
              <a:rPr lang="tr-TR" dirty="0" smtClean="0"/>
              <a:t>ancak çok ağır </a:t>
            </a:r>
            <a:r>
              <a:rPr lang="tr-TR" dirty="0"/>
              <a:t>olan cezalar ya da </a:t>
            </a:r>
            <a:r>
              <a:rPr lang="tr-TR" dirty="0" smtClean="0"/>
              <a:t>tehditler </a:t>
            </a:r>
          </a:p>
          <a:p>
            <a:pPr lvl="1"/>
            <a:endParaRPr lang="tr-TR" dirty="0" smtClean="0"/>
          </a:p>
          <a:p>
            <a:r>
              <a:rPr lang="tr-TR" dirty="0" smtClean="0"/>
              <a:t>Duygusal ihmal; </a:t>
            </a:r>
          </a:p>
          <a:p>
            <a:pPr lvl="1"/>
            <a:r>
              <a:rPr lang="tr-TR" dirty="0" smtClean="0"/>
              <a:t>yeterli </a:t>
            </a:r>
            <a:r>
              <a:rPr lang="tr-TR" dirty="0"/>
              <a:t>duygusal destek </a:t>
            </a:r>
            <a:r>
              <a:rPr lang="tr-TR" dirty="0" smtClean="0"/>
              <a:t>sağlamamak</a:t>
            </a:r>
            <a:r>
              <a:rPr lang="tr-TR" dirty="0"/>
              <a:t>, </a:t>
            </a:r>
            <a:endParaRPr lang="tr-TR" dirty="0" smtClean="0"/>
          </a:p>
          <a:p>
            <a:pPr lvl="1"/>
            <a:r>
              <a:rPr lang="tr-TR" dirty="0" smtClean="0"/>
              <a:t>ilgi </a:t>
            </a:r>
            <a:r>
              <a:rPr lang="tr-TR" dirty="0"/>
              <a:t>ve sevgi </a:t>
            </a:r>
            <a:r>
              <a:rPr lang="tr-TR" dirty="0" smtClean="0"/>
              <a:t>göstermemek</a:t>
            </a:r>
          </a:p>
          <a:p>
            <a:pPr lvl="1"/>
            <a:r>
              <a:rPr lang="tr-TR" dirty="0" smtClean="0"/>
              <a:t>çocuğun şiddetle karşı karşıya kalmasına </a:t>
            </a:r>
            <a:r>
              <a:rPr lang="tr-TR" dirty="0"/>
              <a:t>izin </a:t>
            </a:r>
            <a:r>
              <a:rPr lang="tr-TR" dirty="0" smtClean="0"/>
              <a:t>vermek</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0479" y="1905000"/>
            <a:ext cx="2607443" cy="3678211"/>
          </a:xfrm>
          <a:prstGeom prst="rect">
            <a:avLst/>
          </a:prstGeom>
        </p:spPr>
      </p:pic>
    </p:spTree>
    <p:extLst>
      <p:ext uri="{BB962C8B-B14F-4D97-AF65-F5344CB8AC3E}">
        <p14:creationId xmlns:p14="http://schemas.microsoft.com/office/powerpoint/2010/main" val="2395116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
        <p:nvSpPr>
          <p:cNvPr id="5" name="Dikdörtgen 4"/>
          <p:cNvSpPr/>
          <p:nvPr/>
        </p:nvSpPr>
        <p:spPr>
          <a:xfrm rot="16200000">
            <a:off x="7634990" y="2524353"/>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pic>
        <p:nvPicPr>
          <p:cNvPr id="6" name="Resim 5"/>
          <p:cNvPicPr>
            <a:picLocks noChangeAspect="1"/>
          </p:cNvPicPr>
          <p:nvPr/>
        </p:nvPicPr>
        <p:blipFill rotWithShape="1">
          <a:blip r:embed="rId2"/>
          <a:srcRect b="42295"/>
          <a:stretch/>
        </p:blipFill>
        <p:spPr>
          <a:xfrm>
            <a:off x="855173" y="1279261"/>
            <a:ext cx="10073071" cy="4631961"/>
          </a:xfrm>
          <a:prstGeom prst="rect">
            <a:avLst/>
          </a:prstGeom>
        </p:spPr>
      </p:pic>
    </p:spTree>
    <p:extLst>
      <p:ext uri="{BB962C8B-B14F-4D97-AF65-F5344CB8AC3E}">
        <p14:creationId xmlns:p14="http://schemas.microsoft.com/office/powerpoint/2010/main" val="1087762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622300" y="1689100"/>
            <a:ext cx="10947400" cy="3479800"/>
          </a:xfrm>
          <a:prstGeom prst="rect">
            <a:avLst/>
          </a:prstGeom>
        </p:spPr>
      </p:pic>
      <p:sp>
        <p:nvSpPr>
          <p:cNvPr id="5" name="Dikdörtgen 4"/>
          <p:cNvSpPr/>
          <p:nvPr/>
        </p:nvSpPr>
        <p:spPr>
          <a:xfrm>
            <a:off x="2028668" y="6139822"/>
            <a:ext cx="8359516" cy="307777"/>
          </a:xfrm>
          <a:prstGeom prst="rect">
            <a:avLst/>
          </a:prstGeom>
        </p:spPr>
        <p:txBody>
          <a:bodyPr wrap="square">
            <a:spAutoFit/>
          </a:bodyPr>
          <a:lstStyle/>
          <a:p>
            <a:r>
              <a:rPr lang="en-US" sz="1400" dirty="0" err="1" smtClean="0">
                <a:latin typeface="Times New Roman" charset="0"/>
                <a:ea typeface="Times New Roman" charset="0"/>
                <a:cs typeface="Times New Roman" charset="0"/>
              </a:rPr>
              <a:t>Türkiye’de</a:t>
            </a:r>
            <a:r>
              <a:rPr lang="en-US" sz="1400" dirty="0" smtClean="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Ç</a:t>
            </a:r>
            <a:r>
              <a:rPr lang="en-US" sz="1400" dirty="0" err="1" smtClean="0">
                <a:latin typeface="Times New Roman" charset="0"/>
                <a:ea typeface="Times New Roman" charset="0"/>
                <a:cs typeface="Times New Roman" charset="0"/>
              </a:rPr>
              <a:t>ocuk</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İstismarı</a:t>
            </a:r>
            <a:r>
              <a:rPr lang="en-US" sz="1400" dirty="0" smtClean="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ve</a:t>
            </a:r>
            <a:r>
              <a:rPr lang="en-US" sz="1400" dirty="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Aile</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İçi</a:t>
            </a:r>
            <a:r>
              <a:rPr lang="en-US" sz="1400" dirty="0" smtClean="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Ş</a:t>
            </a:r>
            <a:r>
              <a:rPr lang="en-US" sz="1400" dirty="0" err="1" smtClean="0">
                <a:latin typeface="Times New Roman" charset="0"/>
                <a:ea typeface="Times New Roman" charset="0"/>
                <a:cs typeface="Times New Roman" charset="0"/>
              </a:rPr>
              <a:t>iddet</a:t>
            </a:r>
            <a:r>
              <a:rPr lang="en-US" sz="1400" dirty="0" smtClean="0">
                <a:latin typeface="Times New Roman" charset="0"/>
                <a:ea typeface="Times New Roman" charset="0"/>
                <a:cs typeface="Times New Roman" charset="0"/>
              </a:rPr>
              <a:t> </a:t>
            </a:r>
            <a:r>
              <a:rPr lang="en-US" sz="1400" dirty="0" err="1" smtClean="0">
                <a:latin typeface="Times New Roman" charset="0"/>
                <a:ea typeface="Times New Roman" charset="0"/>
                <a:cs typeface="Times New Roman" charset="0"/>
              </a:rPr>
              <a:t>Araştırması</a:t>
            </a:r>
            <a:r>
              <a:rPr lang="en-US" sz="1400" dirty="0" smtClean="0">
                <a:latin typeface="Times New Roman" charset="0"/>
                <a:ea typeface="Times New Roman" charset="0"/>
                <a:cs typeface="Times New Roman" charset="0"/>
              </a:rPr>
              <a:t> </a:t>
            </a:r>
            <a:r>
              <a:rPr lang="en-US" sz="1400" dirty="0">
                <a:latin typeface="Times New Roman" charset="0"/>
                <a:ea typeface="Times New Roman" charset="0"/>
                <a:cs typeface="Times New Roman" charset="0"/>
              </a:rPr>
              <a:t>/ Ö</a:t>
            </a:r>
            <a:r>
              <a:rPr lang="en-US" sz="1400" dirty="0" smtClean="0">
                <a:latin typeface="Times New Roman" charset="0"/>
                <a:ea typeface="Times New Roman" charset="0"/>
                <a:cs typeface="Times New Roman" charset="0"/>
              </a:rPr>
              <a:t>ZET </a:t>
            </a:r>
            <a:r>
              <a:rPr lang="en-US" sz="1400" dirty="0">
                <a:latin typeface="Times New Roman" charset="0"/>
                <a:ea typeface="Times New Roman" charset="0"/>
                <a:cs typeface="Times New Roman" charset="0"/>
              </a:rPr>
              <a:t>RAPOR, 2010</a:t>
            </a:r>
          </a:p>
        </p:txBody>
      </p:sp>
    </p:spTree>
    <p:extLst>
      <p:ext uri="{BB962C8B-B14F-4D97-AF65-F5344CB8AC3E}">
        <p14:creationId xmlns:p14="http://schemas.microsoft.com/office/powerpoint/2010/main" val="1839636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sp>
        <p:nvSpPr>
          <p:cNvPr id="5" name="Dikdörtgen 4"/>
          <p:cNvSpPr/>
          <p:nvPr/>
        </p:nvSpPr>
        <p:spPr>
          <a:xfrm rot="16200000">
            <a:off x="7634990" y="2524353"/>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pic>
        <p:nvPicPr>
          <p:cNvPr id="6" name="Resim 5"/>
          <p:cNvPicPr>
            <a:picLocks noChangeAspect="1"/>
          </p:cNvPicPr>
          <p:nvPr/>
        </p:nvPicPr>
        <p:blipFill rotWithShape="1">
          <a:blip r:embed="rId2"/>
          <a:srcRect b="72222"/>
          <a:stretch/>
        </p:blipFill>
        <p:spPr>
          <a:xfrm>
            <a:off x="1844524" y="1239955"/>
            <a:ext cx="9296771" cy="2057879"/>
          </a:xfrm>
          <a:prstGeom prst="rect">
            <a:avLst/>
          </a:prstGeom>
        </p:spPr>
      </p:pic>
      <p:pic>
        <p:nvPicPr>
          <p:cNvPr id="7" name="Resim 6"/>
          <p:cNvPicPr>
            <a:picLocks noChangeAspect="1"/>
          </p:cNvPicPr>
          <p:nvPr/>
        </p:nvPicPr>
        <p:blipFill rotWithShape="1">
          <a:blip r:embed="rId2"/>
          <a:srcRect t="56612"/>
          <a:stretch/>
        </p:blipFill>
        <p:spPr>
          <a:xfrm>
            <a:off x="1844524" y="3297835"/>
            <a:ext cx="9321488" cy="3222886"/>
          </a:xfrm>
          <a:prstGeom prst="rect">
            <a:avLst/>
          </a:prstGeom>
        </p:spPr>
      </p:pic>
    </p:spTree>
    <p:extLst>
      <p:ext uri="{BB962C8B-B14F-4D97-AF65-F5344CB8AC3E}">
        <p14:creationId xmlns:p14="http://schemas.microsoft.com/office/powerpoint/2010/main" val="490924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numCol="2">
            <a:normAutofit/>
          </a:bodyPr>
          <a:lstStyle/>
          <a:p>
            <a:r>
              <a:rPr lang="tr-TR" dirty="0"/>
              <a:t>7-14 </a:t>
            </a:r>
            <a:r>
              <a:rPr lang="tr-TR" dirty="0" smtClean="0"/>
              <a:t>yaş kız çocuklar, </a:t>
            </a:r>
          </a:p>
          <a:p>
            <a:pPr lvl="1"/>
            <a:r>
              <a:rPr lang="tr-TR" dirty="0" smtClean="0"/>
              <a:t>arkadaş̧</a:t>
            </a:r>
          </a:p>
          <a:p>
            <a:pPr lvl="1"/>
            <a:r>
              <a:rPr lang="tr-TR" dirty="0" smtClean="0"/>
              <a:t>öğretmen</a:t>
            </a:r>
          </a:p>
          <a:p>
            <a:pPr lvl="1"/>
            <a:r>
              <a:rPr lang="tr-TR" dirty="0" smtClean="0"/>
              <a:t>baba </a:t>
            </a:r>
            <a:r>
              <a:rPr lang="tr-TR" dirty="0"/>
              <a:t>ve </a:t>
            </a:r>
            <a:endParaRPr lang="tr-TR" dirty="0" smtClean="0"/>
          </a:p>
          <a:p>
            <a:pPr lvl="1"/>
            <a:r>
              <a:rPr lang="tr-TR" dirty="0"/>
              <a:t>a</a:t>
            </a:r>
            <a:r>
              <a:rPr lang="tr-TR" dirty="0" smtClean="0"/>
              <a:t>nne</a:t>
            </a:r>
          </a:p>
          <a:p>
            <a:pPr lvl="1"/>
            <a:endParaRPr lang="tr-TR" dirty="0" smtClean="0"/>
          </a:p>
          <a:p>
            <a:r>
              <a:rPr lang="tr-TR" dirty="0" smtClean="0"/>
              <a:t>15-18 yaş kız </a:t>
            </a:r>
          </a:p>
          <a:p>
            <a:pPr lvl="1"/>
            <a:r>
              <a:rPr lang="tr-TR" dirty="0" smtClean="0"/>
              <a:t>öğretmen</a:t>
            </a:r>
          </a:p>
          <a:p>
            <a:pPr lvl="1"/>
            <a:r>
              <a:rPr lang="tr-TR" dirty="0" smtClean="0"/>
              <a:t>anne </a:t>
            </a:r>
          </a:p>
          <a:p>
            <a:pPr lvl="1"/>
            <a:endParaRPr lang="tr-TR" dirty="0"/>
          </a:p>
          <a:p>
            <a:r>
              <a:rPr lang="tr-TR" dirty="0" smtClean="0"/>
              <a:t>7-14 yaş erkek çocuklar</a:t>
            </a:r>
          </a:p>
          <a:p>
            <a:pPr lvl="1"/>
            <a:r>
              <a:rPr lang="tr-TR" dirty="0" smtClean="0"/>
              <a:t>öğretmen</a:t>
            </a:r>
          </a:p>
          <a:p>
            <a:pPr lvl="1"/>
            <a:r>
              <a:rPr lang="tr-TR" dirty="0" smtClean="0"/>
              <a:t>arkadaş̧</a:t>
            </a:r>
          </a:p>
          <a:p>
            <a:pPr lvl="1"/>
            <a:r>
              <a:rPr lang="tr-TR" dirty="0"/>
              <a:t>b</a:t>
            </a:r>
            <a:r>
              <a:rPr lang="tr-TR" dirty="0" smtClean="0"/>
              <a:t>aba</a:t>
            </a:r>
          </a:p>
          <a:p>
            <a:pPr lvl="1"/>
            <a:endParaRPr lang="tr-TR" dirty="0" smtClean="0"/>
          </a:p>
          <a:p>
            <a:r>
              <a:rPr lang="tr-TR" dirty="0" smtClean="0"/>
              <a:t>15-18 </a:t>
            </a:r>
            <a:r>
              <a:rPr lang="tr-TR" dirty="0"/>
              <a:t>yas</a:t>
            </a:r>
            <a:r>
              <a:rPr lang="tr-TR" dirty="0" smtClean="0"/>
              <a:t>̧ erkekler</a:t>
            </a:r>
          </a:p>
          <a:p>
            <a:pPr lvl="1"/>
            <a:r>
              <a:rPr lang="tr-TR" dirty="0" smtClean="0"/>
              <a:t>arkadaş̧</a:t>
            </a:r>
          </a:p>
          <a:p>
            <a:pPr lvl="1"/>
            <a:r>
              <a:rPr lang="tr-TR" dirty="0" smtClean="0"/>
              <a:t>baba </a:t>
            </a:r>
          </a:p>
          <a:p>
            <a:endParaRPr lang="tr-TR" dirty="0"/>
          </a:p>
        </p:txBody>
      </p:sp>
      <p:sp>
        <p:nvSpPr>
          <p:cNvPr id="5" name="Dikdörtgen 4"/>
          <p:cNvSpPr/>
          <p:nvPr/>
        </p:nvSpPr>
        <p:spPr>
          <a:xfrm>
            <a:off x="2262167" y="6289723"/>
            <a:ext cx="8359516" cy="307777"/>
          </a:xfrm>
          <a:prstGeom prst="rect">
            <a:avLst/>
          </a:prstGeom>
        </p:spPr>
        <p:txBody>
          <a:bodyPr wrap="square">
            <a:spAutoFit/>
          </a:bodyPr>
          <a:lstStyle/>
          <a:p>
            <a:r>
              <a:rPr lang="en-US" sz="1400" dirty="0" err="1" smtClean="0">
                <a:latin typeface="Times New Roman Normal" charset="0"/>
              </a:rPr>
              <a:t>Türkiye’de</a:t>
            </a:r>
            <a:r>
              <a:rPr lang="en-US" sz="1400" dirty="0" smtClean="0">
                <a:latin typeface="Times New Roman Normal" charset="0"/>
              </a:rPr>
              <a:t> </a:t>
            </a:r>
            <a:r>
              <a:rPr lang="en-US" sz="1400" dirty="0" err="1">
                <a:latin typeface="Times New Roman Normal" charset="0"/>
              </a:rPr>
              <a:t>Ç</a:t>
            </a:r>
            <a:r>
              <a:rPr lang="en-US" sz="1400" dirty="0" err="1" smtClean="0">
                <a:latin typeface="Times New Roman Normal" charset="0"/>
              </a:rPr>
              <a:t>ocuk</a:t>
            </a:r>
            <a:r>
              <a:rPr lang="en-US" sz="1400" dirty="0" smtClean="0">
                <a:latin typeface="Times New Roman Normal" charset="0"/>
              </a:rPr>
              <a:t> </a:t>
            </a:r>
            <a:r>
              <a:rPr lang="en-US" sz="1400" dirty="0" err="1" smtClean="0">
                <a:latin typeface="Times New Roman Normal" charset="0"/>
              </a:rPr>
              <a:t>İstismarı</a:t>
            </a:r>
            <a:r>
              <a:rPr lang="en-US" sz="1400" dirty="0" smtClean="0">
                <a:latin typeface="Times New Roman Normal" charset="0"/>
              </a:rPr>
              <a:t> </a:t>
            </a:r>
            <a:r>
              <a:rPr lang="en-US" sz="1400" dirty="0" err="1">
                <a:latin typeface="Times New Roman Normal" charset="0"/>
              </a:rPr>
              <a:t>ve</a:t>
            </a:r>
            <a:r>
              <a:rPr lang="en-US" sz="1400" dirty="0">
                <a:latin typeface="Times New Roman Normal" charset="0"/>
              </a:rPr>
              <a:t> </a:t>
            </a:r>
            <a:r>
              <a:rPr lang="en-US" sz="1400" dirty="0" err="1" smtClean="0">
                <a:latin typeface="Times New Roman Normal" charset="0"/>
              </a:rPr>
              <a:t>Aile</a:t>
            </a:r>
            <a:r>
              <a:rPr lang="en-US" sz="1400" dirty="0" smtClean="0">
                <a:latin typeface="Times New Roman Normal" charset="0"/>
              </a:rPr>
              <a:t> </a:t>
            </a:r>
            <a:r>
              <a:rPr lang="en-US" sz="1400" dirty="0" err="1" smtClean="0">
                <a:latin typeface="Times New Roman Normal" charset="0"/>
              </a:rPr>
              <a:t>İçi</a:t>
            </a:r>
            <a:r>
              <a:rPr lang="en-US" sz="1400" dirty="0" smtClean="0">
                <a:latin typeface="Times New Roman Normal" charset="0"/>
              </a:rPr>
              <a:t> </a:t>
            </a:r>
            <a:r>
              <a:rPr lang="en-US" sz="1400" dirty="0" err="1">
                <a:latin typeface="Times New Roman Normal" charset="0"/>
              </a:rPr>
              <a:t>Ş</a:t>
            </a:r>
            <a:r>
              <a:rPr lang="en-US" sz="1400" dirty="0" err="1" smtClean="0">
                <a:latin typeface="Times New Roman Normal" charset="0"/>
              </a:rPr>
              <a:t>iddet</a:t>
            </a:r>
            <a:r>
              <a:rPr lang="en-US" sz="1400" dirty="0" smtClean="0">
                <a:latin typeface="Times New Roman Normal" charset="0"/>
              </a:rPr>
              <a:t> </a:t>
            </a:r>
            <a:r>
              <a:rPr lang="en-US" sz="1400" dirty="0" err="1" smtClean="0">
                <a:latin typeface="Times New Roman Normal" charset="0"/>
              </a:rPr>
              <a:t>Araştırması</a:t>
            </a:r>
            <a:r>
              <a:rPr lang="en-US" sz="1400" dirty="0" smtClean="0">
                <a:latin typeface="Times New Roman Normal" charset="0"/>
              </a:rPr>
              <a:t> </a:t>
            </a:r>
            <a:r>
              <a:rPr lang="en-US" sz="1400" dirty="0">
                <a:latin typeface="Times New Roman Normal" charset="0"/>
              </a:rPr>
              <a:t>/ Ö</a:t>
            </a:r>
            <a:r>
              <a:rPr lang="en-US" sz="1400" dirty="0" smtClean="0">
                <a:latin typeface="Times New Roman Normal" charset="0"/>
              </a:rPr>
              <a:t>ZET </a:t>
            </a:r>
            <a:r>
              <a:rPr lang="en-US" sz="1400" dirty="0">
                <a:latin typeface="Times New Roman Normal" charset="0"/>
              </a:rPr>
              <a:t>RAPOR, 2010</a:t>
            </a:r>
          </a:p>
        </p:txBody>
      </p:sp>
    </p:spTree>
    <p:extLst>
      <p:ext uri="{BB962C8B-B14F-4D97-AF65-F5344CB8AC3E}">
        <p14:creationId xmlns:p14="http://schemas.microsoft.com/office/powerpoint/2010/main" val="335126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lnSpcReduction="10000"/>
          </a:bodyPr>
          <a:lstStyle/>
          <a:p>
            <a:r>
              <a:rPr lang="tr-TR" dirty="0" smtClean="0"/>
              <a:t>İhmal; </a:t>
            </a:r>
          </a:p>
          <a:p>
            <a:pPr lvl="1"/>
            <a:r>
              <a:rPr lang="tr-TR" dirty="0" smtClean="0"/>
              <a:t>Çocuğun karşılaştığı bazı sağlık ve sosyal sorunlarını görmezden gelmek , doğal karşılamak veya sorun olarak görmemek</a:t>
            </a:r>
          </a:p>
          <a:p>
            <a:endParaRPr lang="tr-TR" dirty="0" smtClean="0"/>
          </a:p>
          <a:p>
            <a:pPr lvl="1"/>
            <a:r>
              <a:rPr lang="tr-TR" dirty="0" smtClean="0"/>
              <a:t>Fiziksel</a:t>
            </a:r>
            <a:r>
              <a:rPr lang="tr-TR" dirty="0"/>
              <a:t>, </a:t>
            </a:r>
            <a:endParaRPr lang="tr-TR" dirty="0" smtClean="0"/>
          </a:p>
          <a:p>
            <a:pPr lvl="1"/>
            <a:endParaRPr lang="tr-TR" dirty="0"/>
          </a:p>
          <a:p>
            <a:pPr lvl="1"/>
            <a:r>
              <a:rPr lang="tr-TR" dirty="0" smtClean="0"/>
              <a:t>Duygusal,</a:t>
            </a:r>
          </a:p>
          <a:p>
            <a:pPr lvl="1"/>
            <a:endParaRPr lang="tr-TR" dirty="0"/>
          </a:p>
          <a:p>
            <a:pPr lvl="1"/>
            <a:r>
              <a:rPr lang="tr-TR" dirty="0"/>
              <a:t>Eğitimsel</a:t>
            </a:r>
            <a:r>
              <a:rPr lang="tr-TR" dirty="0" smtClean="0"/>
              <a:t>,</a:t>
            </a:r>
          </a:p>
          <a:p>
            <a:pPr lvl="1"/>
            <a:endParaRPr lang="tr-TR" dirty="0"/>
          </a:p>
          <a:p>
            <a:pPr lvl="1"/>
            <a:r>
              <a:rPr lang="tr-TR" dirty="0" smtClean="0"/>
              <a:t>Tıbbi ihmal</a:t>
            </a:r>
          </a:p>
          <a:p>
            <a:endParaRPr lang="tr-TR" dirty="0"/>
          </a:p>
          <a:p>
            <a:endParaRPr lang="tr-TR" dirty="0"/>
          </a:p>
        </p:txBody>
      </p:sp>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912" y="3137732"/>
            <a:ext cx="4133208" cy="3233087"/>
          </a:xfrm>
          <a:prstGeom prst="rect">
            <a:avLst/>
          </a:prstGeom>
          <a:effectLst>
            <a:softEdge rad="279400"/>
          </a:effectLst>
        </p:spPr>
      </p:pic>
    </p:spTree>
    <p:extLst>
      <p:ext uri="{BB962C8B-B14F-4D97-AF65-F5344CB8AC3E}">
        <p14:creationId xmlns:p14="http://schemas.microsoft.com/office/powerpoint/2010/main" val="5112960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İstismarı Düşündüren </a:t>
            </a:r>
            <a:r>
              <a:rPr lang="tr-TR" dirty="0"/>
              <a:t>Bulgular </a:t>
            </a:r>
          </a:p>
        </p:txBody>
      </p:sp>
      <p:sp>
        <p:nvSpPr>
          <p:cNvPr id="3" name="İçerik Yer Tutucusu 2"/>
          <p:cNvSpPr>
            <a:spLocks noGrp="1"/>
          </p:cNvSpPr>
          <p:nvPr>
            <p:ph idx="1"/>
          </p:nvPr>
        </p:nvSpPr>
        <p:spPr/>
        <p:txBody>
          <a:bodyPr>
            <a:normAutofit/>
          </a:bodyPr>
          <a:lstStyle/>
          <a:p>
            <a:r>
              <a:rPr lang="tr-TR" dirty="0"/>
              <a:t>Ç</a:t>
            </a:r>
            <a:r>
              <a:rPr lang="tr-TR" dirty="0" smtClean="0"/>
              <a:t>ocuğun vücudunda açıklanamayan </a:t>
            </a:r>
            <a:r>
              <a:rPr lang="tr-TR" dirty="0"/>
              <a:t>ve </a:t>
            </a:r>
            <a:r>
              <a:rPr lang="tr-TR" dirty="0" smtClean="0"/>
              <a:t>farklı </a:t>
            </a:r>
            <a:r>
              <a:rPr lang="tr-TR" dirty="0"/>
              <a:t>evrelerde yaralanmalar </a:t>
            </a:r>
            <a:endParaRPr lang="tr-TR" dirty="0" smtClean="0"/>
          </a:p>
          <a:p>
            <a:endParaRPr lang="tr-TR" dirty="0" smtClean="0"/>
          </a:p>
          <a:p>
            <a:r>
              <a:rPr lang="tr-TR" dirty="0" smtClean="0"/>
              <a:t>Kafa travmasına uğrayan</a:t>
            </a:r>
            <a:r>
              <a:rPr lang="tr-TR" dirty="0"/>
              <a:t>, kemik ve organ </a:t>
            </a:r>
            <a:r>
              <a:rPr lang="tr-TR" dirty="0" smtClean="0"/>
              <a:t>yaralanmaları </a:t>
            </a:r>
            <a:r>
              <a:rPr lang="tr-TR" dirty="0"/>
              <a:t>olan olgular </a:t>
            </a:r>
            <a:r>
              <a:rPr lang="tr-TR" dirty="0" smtClean="0"/>
              <a:t>dövülmüş olgular </a:t>
            </a:r>
            <a:r>
              <a:rPr lang="tr-TR" dirty="0"/>
              <a:t>olabilir ve merdivenden </a:t>
            </a:r>
            <a:r>
              <a:rPr lang="tr-TR" dirty="0" smtClean="0"/>
              <a:t>düşme öyküsüyle acil </a:t>
            </a:r>
            <a:r>
              <a:rPr lang="tr-TR" dirty="0"/>
              <a:t>servislere </a:t>
            </a:r>
            <a:r>
              <a:rPr lang="tr-TR" dirty="0" smtClean="0"/>
              <a:t>getirilebilirler</a:t>
            </a:r>
          </a:p>
          <a:p>
            <a:endParaRPr lang="tr-TR" dirty="0" smtClean="0"/>
          </a:p>
          <a:p>
            <a:r>
              <a:rPr lang="tr-TR" dirty="0" smtClean="0"/>
              <a:t>Yanıklar</a:t>
            </a:r>
            <a:r>
              <a:rPr lang="tr-TR" dirty="0"/>
              <a:t>, </a:t>
            </a:r>
            <a:r>
              <a:rPr lang="tr-TR" dirty="0" smtClean="0"/>
              <a:t>saçlarda önemli ölçüde dökülme </a:t>
            </a:r>
          </a:p>
          <a:p>
            <a:endParaRPr lang="tr-TR" dirty="0" smtClean="0"/>
          </a:p>
          <a:p>
            <a:r>
              <a:rPr lang="tr-TR" dirty="0" smtClean="0"/>
              <a:t>Çürükler (Dizlerde </a:t>
            </a:r>
            <a:r>
              <a:rPr lang="tr-TR" dirty="0"/>
              <a:t>ve diz </a:t>
            </a:r>
            <a:r>
              <a:rPr lang="tr-TR" dirty="0" smtClean="0"/>
              <a:t>altlarında: koşup </a:t>
            </a:r>
            <a:r>
              <a:rPr lang="tr-TR" dirty="0"/>
              <a:t>oynarken </a:t>
            </a:r>
            <a:r>
              <a:rPr lang="tr-TR" dirty="0" smtClean="0"/>
              <a:t>oluşan düşme-çarpmalara bağlı, bunun dışındaki vücut bölgelerinde</a:t>
            </a:r>
            <a:r>
              <a:rPr lang="tr-TR" dirty="0"/>
              <a:t>, </a:t>
            </a:r>
            <a:r>
              <a:rPr lang="tr-TR" dirty="0" smtClean="0"/>
              <a:t>örneğin kalçalarda çürükler görülünce </a:t>
            </a:r>
            <a:r>
              <a:rPr lang="tr-TR" dirty="0"/>
              <a:t>kesinlikle istismar </a:t>
            </a:r>
            <a:r>
              <a:rPr lang="tr-TR" dirty="0" smtClean="0"/>
              <a:t>düşünülmelidir) </a:t>
            </a:r>
            <a:endParaRPr lang="tr-TR" dirty="0"/>
          </a:p>
          <a:p>
            <a:endParaRPr lang="tr-TR" dirty="0"/>
          </a:p>
        </p:txBody>
      </p:sp>
    </p:spTree>
    <p:extLst>
      <p:ext uri="{BB962C8B-B14F-4D97-AF65-F5344CB8AC3E}">
        <p14:creationId xmlns:p14="http://schemas.microsoft.com/office/powerpoint/2010/main" val="291322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Kazalar/ yaralanmalar, zehirlenmeler </a:t>
            </a:r>
            <a:r>
              <a:rPr lang="tr-TR" dirty="0" smtClean="0"/>
              <a:t>çocuk istismarı kapsamında </a:t>
            </a:r>
            <a:r>
              <a:rPr lang="tr-TR" dirty="0"/>
              <a:t>ele </a:t>
            </a:r>
            <a:r>
              <a:rPr lang="tr-TR" dirty="0" smtClean="0"/>
              <a:t>alınmalı</a:t>
            </a:r>
          </a:p>
          <a:p>
            <a:endParaRPr lang="tr-TR" dirty="0" smtClean="0"/>
          </a:p>
          <a:p>
            <a:r>
              <a:rPr lang="tr-TR" dirty="0"/>
              <a:t>B</a:t>
            </a:r>
            <a:r>
              <a:rPr lang="tr-TR" dirty="0" smtClean="0"/>
              <a:t>irinci </a:t>
            </a:r>
            <a:r>
              <a:rPr lang="tr-TR" dirty="0"/>
              <a:t>basamakta </a:t>
            </a:r>
            <a:r>
              <a:rPr lang="tr-TR" dirty="0" smtClean="0"/>
              <a:t>tanınması </a:t>
            </a:r>
            <a:r>
              <a:rPr lang="tr-TR" dirty="0"/>
              <a:t>genellikle zor olmakla </a:t>
            </a:r>
            <a:r>
              <a:rPr lang="tr-TR" dirty="0" smtClean="0"/>
              <a:t>birlikte, 9 </a:t>
            </a:r>
            <a:r>
              <a:rPr lang="tr-TR" dirty="0"/>
              <a:t>ay </a:t>
            </a:r>
            <a:r>
              <a:rPr lang="tr-TR" dirty="0" smtClean="0"/>
              <a:t>altındaki çocuklarda </a:t>
            </a:r>
          </a:p>
          <a:p>
            <a:pPr lvl="1"/>
            <a:r>
              <a:rPr lang="tr-TR" dirty="0" smtClean="0"/>
              <a:t>kafa içi </a:t>
            </a:r>
            <a:r>
              <a:rPr lang="tr-TR" dirty="0"/>
              <a:t>kanama, </a:t>
            </a:r>
            <a:endParaRPr lang="tr-TR" dirty="0" smtClean="0"/>
          </a:p>
          <a:p>
            <a:pPr lvl="1"/>
            <a:r>
              <a:rPr lang="tr-TR" dirty="0" err="1" smtClean="0"/>
              <a:t>retinal</a:t>
            </a:r>
            <a:r>
              <a:rPr lang="tr-TR" dirty="0" smtClean="0"/>
              <a:t> </a:t>
            </a:r>
            <a:r>
              <a:rPr lang="tr-TR" dirty="0" err="1"/>
              <a:t>hemoraji</a:t>
            </a:r>
            <a:r>
              <a:rPr lang="tr-TR" dirty="0"/>
              <a:t> ve </a:t>
            </a:r>
            <a:endParaRPr lang="tr-TR" dirty="0" smtClean="0"/>
          </a:p>
          <a:p>
            <a:pPr lvl="1"/>
            <a:r>
              <a:rPr lang="tr-TR" dirty="0" smtClean="0"/>
              <a:t>ekstremitelerdeki majör </a:t>
            </a:r>
            <a:r>
              <a:rPr lang="tr-TR" dirty="0"/>
              <a:t>eklemlerin </a:t>
            </a:r>
            <a:r>
              <a:rPr lang="tr-TR" dirty="0" err="1" smtClean="0"/>
              <a:t>avülsiyon</a:t>
            </a:r>
            <a:r>
              <a:rPr lang="tr-TR" dirty="0" smtClean="0"/>
              <a:t> </a:t>
            </a:r>
            <a:r>
              <a:rPr lang="tr-TR" dirty="0" err="1" smtClean="0"/>
              <a:t>fraktürleri</a:t>
            </a:r>
            <a:r>
              <a:rPr lang="tr-TR" dirty="0" smtClean="0"/>
              <a:t> </a:t>
            </a:r>
            <a:r>
              <a:rPr lang="tr-TR" dirty="0"/>
              <a:t>gibi bulgular veren </a:t>
            </a:r>
            <a:r>
              <a:rPr lang="tr-TR" dirty="0" smtClean="0"/>
              <a:t>sarsılmış çocuk </a:t>
            </a:r>
            <a:r>
              <a:rPr lang="tr-TR" dirty="0"/>
              <a:t>sendromu da </a:t>
            </a:r>
            <a:r>
              <a:rPr lang="tr-TR" dirty="0" smtClean="0"/>
              <a:t>akılda tutulmalı </a:t>
            </a:r>
            <a:endParaRPr lang="tr-TR" dirty="0"/>
          </a:p>
          <a:p>
            <a:endParaRPr lang="tr-TR" dirty="0"/>
          </a:p>
        </p:txBody>
      </p:sp>
    </p:spTree>
    <p:extLst>
      <p:ext uri="{BB962C8B-B14F-4D97-AF65-F5344CB8AC3E}">
        <p14:creationId xmlns:p14="http://schemas.microsoft.com/office/powerpoint/2010/main" val="2139757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Çocuğun öykü vermesi</a:t>
            </a:r>
            <a:r>
              <a:rPr lang="tr-TR" dirty="0"/>
              <a:t>, </a:t>
            </a:r>
            <a:endParaRPr lang="tr-TR" dirty="0" smtClean="0"/>
          </a:p>
          <a:p>
            <a:endParaRPr lang="tr-TR" dirty="0" smtClean="0"/>
          </a:p>
          <a:p>
            <a:r>
              <a:rPr lang="tr-TR" dirty="0"/>
              <a:t>Y</a:t>
            </a:r>
            <a:r>
              <a:rPr lang="tr-TR" dirty="0" smtClean="0"/>
              <a:t>aşına </a:t>
            </a:r>
            <a:r>
              <a:rPr lang="tr-TR" dirty="0"/>
              <a:t>uygun olmayan cinsel </a:t>
            </a:r>
            <a:r>
              <a:rPr lang="tr-TR" dirty="0" smtClean="0"/>
              <a:t>davranışlar </a:t>
            </a:r>
            <a:r>
              <a:rPr lang="tr-TR" dirty="0"/>
              <a:t>sergilemeye </a:t>
            </a:r>
            <a:r>
              <a:rPr lang="tr-TR" dirty="0" smtClean="0"/>
              <a:t>başlaması,</a:t>
            </a:r>
          </a:p>
          <a:p>
            <a:endParaRPr lang="tr-TR" dirty="0" smtClean="0"/>
          </a:p>
          <a:p>
            <a:r>
              <a:rPr lang="tr-TR" dirty="0" smtClean="0"/>
              <a:t> İçe </a:t>
            </a:r>
            <a:r>
              <a:rPr lang="tr-TR" dirty="0"/>
              <a:t>kapanma, </a:t>
            </a:r>
            <a:endParaRPr lang="tr-TR" dirty="0" smtClean="0"/>
          </a:p>
          <a:p>
            <a:endParaRPr lang="tr-TR" dirty="0" smtClean="0"/>
          </a:p>
          <a:p>
            <a:r>
              <a:rPr lang="tr-TR" dirty="0"/>
              <a:t>O</a:t>
            </a:r>
            <a:r>
              <a:rPr lang="tr-TR" dirty="0" smtClean="0"/>
              <a:t>kul başarısında </a:t>
            </a:r>
            <a:r>
              <a:rPr lang="tr-TR" dirty="0"/>
              <a:t>azalma gibi </a:t>
            </a:r>
            <a:r>
              <a:rPr lang="tr-TR" dirty="0" smtClean="0"/>
              <a:t>başka biçimde açıklanamayan önemli davranış değişiklikleri görülmesi </a:t>
            </a:r>
            <a:r>
              <a:rPr lang="tr-TR" b="1" dirty="0"/>
              <a:t>cinsel istismar </a:t>
            </a:r>
            <a:r>
              <a:rPr lang="tr-TR" b="1" dirty="0" smtClean="0"/>
              <a:t>kuşkusunu </a:t>
            </a:r>
            <a:r>
              <a:rPr lang="tr-TR" dirty="0" smtClean="0"/>
              <a:t>doğurmalıdır</a:t>
            </a:r>
            <a:r>
              <a:rPr lang="tr-TR" dirty="0"/>
              <a:t>. </a:t>
            </a:r>
            <a:endParaRPr lang="tr-TR" dirty="0" smtClean="0"/>
          </a:p>
        </p:txBody>
      </p:sp>
    </p:spTree>
    <p:extLst>
      <p:ext uri="{BB962C8B-B14F-4D97-AF65-F5344CB8AC3E}">
        <p14:creationId xmlns:p14="http://schemas.microsoft.com/office/powerpoint/2010/main" val="1135452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Tanı oluştuğunda </a:t>
            </a:r>
            <a:r>
              <a:rPr lang="tr-TR" dirty="0"/>
              <a:t>en </a:t>
            </a:r>
            <a:r>
              <a:rPr lang="tr-TR" dirty="0" smtClean="0"/>
              <a:t>kısa sürede </a:t>
            </a:r>
            <a:r>
              <a:rPr lang="tr-TR" dirty="0"/>
              <a:t>adli rapor </a:t>
            </a:r>
            <a:r>
              <a:rPr lang="tr-TR" dirty="0" smtClean="0"/>
              <a:t>yazılmalı</a:t>
            </a:r>
          </a:p>
          <a:p>
            <a:endParaRPr lang="tr-TR" dirty="0" smtClean="0"/>
          </a:p>
          <a:p>
            <a:r>
              <a:rPr lang="tr-TR" dirty="0" smtClean="0"/>
              <a:t>Adli </a:t>
            </a:r>
            <a:r>
              <a:rPr lang="tr-TR" dirty="0"/>
              <a:t>raporun </a:t>
            </a:r>
            <a:r>
              <a:rPr lang="tr-TR" dirty="0" smtClean="0"/>
              <a:t>yazılması </a:t>
            </a:r>
            <a:r>
              <a:rPr lang="tr-TR" dirty="0"/>
              <a:t>hukuksal </a:t>
            </a:r>
            <a:r>
              <a:rPr lang="tr-TR" dirty="0" smtClean="0"/>
              <a:t>sürecin başlaması anlamına gelir bu </a:t>
            </a:r>
            <a:r>
              <a:rPr lang="tr-TR" dirty="0"/>
              <a:t>da </a:t>
            </a:r>
            <a:r>
              <a:rPr lang="tr-TR" dirty="0" smtClean="0"/>
              <a:t>yargılamanın </a:t>
            </a:r>
            <a:r>
              <a:rPr lang="tr-TR" dirty="0"/>
              <a:t>yolunu </a:t>
            </a:r>
            <a:r>
              <a:rPr lang="tr-TR" dirty="0" smtClean="0"/>
              <a:t>açar</a:t>
            </a:r>
          </a:p>
          <a:p>
            <a:endParaRPr lang="tr-TR" dirty="0" smtClean="0"/>
          </a:p>
          <a:p>
            <a:r>
              <a:rPr lang="tr-TR" dirty="0" smtClean="0"/>
              <a:t>Bu </a:t>
            </a:r>
            <a:r>
              <a:rPr lang="tr-TR" dirty="0"/>
              <a:t>nedenle, yasal birimlere bildirme konusunda doktor </a:t>
            </a:r>
            <a:r>
              <a:rPr lang="tr-TR" dirty="0" smtClean="0"/>
              <a:t>çekingen davranmamalı </a:t>
            </a:r>
            <a:r>
              <a:rPr lang="tr-TR" dirty="0"/>
              <a:t>ve </a:t>
            </a:r>
            <a:r>
              <a:rPr lang="tr-TR" dirty="0" smtClean="0"/>
              <a:t>üzerine düşen </a:t>
            </a:r>
            <a:r>
              <a:rPr lang="tr-TR" dirty="0"/>
              <a:t>bu </a:t>
            </a:r>
            <a:r>
              <a:rPr lang="tr-TR" dirty="0" smtClean="0"/>
              <a:t>yükümlülüğü </a:t>
            </a:r>
            <a:r>
              <a:rPr lang="tr-TR" dirty="0"/>
              <a:t>hemen yerine </a:t>
            </a:r>
            <a:r>
              <a:rPr lang="tr-TR" dirty="0" smtClean="0"/>
              <a:t>getirmeli</a:t>
            </a:r>
            <a:endParaRPr lang="tr-TR" dirty="0"/>
          </a:p>
        </p:txBody>
      </p:sp>
    </p:spTree>
    <p:extLst>
      <p:ext uri="{BB962C8B-B14F-4D97-AF65-F5344CB8AC3E}">
        <p14:creationId xmlns:p14="http://schemas.microsoft.com/office/powerpoint/2010/main" val="1005975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20000"/>
          </a:bodyPr>
          <a:lstStyle/>
          <a:p>
            <a:r>
              <a:rPr lang="tr-TR" dirty="0" smtClean="0"/>
              <a:t>Aileden;</a:t>
            </a:r>
          </a:p>
          <a:p>
            <a:pPr lvl="1"/>
            <a:r>
              <a:rPr lang="tr-TR" dirty="0" smtClean="0"/>
              <a:t>çocuğun doğum öyküsü, </a:t>
            </a:r>
          </a:p>
          <a:p>
            <a:pPr lvl="1"/>
            <a:r>
              <a:rPr lang="tr-TR" dirty="0" smtClean="0"/>
              <a:t>daha önce </a:t>
            </a:r>
            <a:r>
              <a:rPr lang="tr-TR" dirty="0"/>
              <a:t>hasar </a:t>
            </a:r>
            <a:r>
              <a:rPr lang="tr-TR" dirty="0" smtClean="0"/>
              <a:t>görüp görmediği, </a:t>
            </a:r>
          </a:p>
          <a:p>
            <a:pPr lvl="1"/>
            <a:r>
              <a:rPr lang="tr-TR" dirty="0" smtClean="0"/>
              <a:t>hastanede yatıp yatmadığı, </a:t>
            </a:r>
          </a:p>
          <a:p>
            <a:pPr lvl="1"/>
            <a:r>
              <a:rPr lang="tr-TR" dirty="0" smtClean="0"/>
              <a:t>acil </a:t>
            </a:r>
            <a:r>
              <a:rPr lang="tr-TR" dirty="0"/>
              <a:t>servise ne </a:t>
            </a:r>
            <a:r>
              <a:rPr lang="tr-TR" dirty="0" smtClean="0"/>
              <a:t>sıklıkta getirildiği, </a:t>
            </a:r>
          </a:p>
          <a:p>
            <a:pPr lvl="1"/>
            <a:r>
              <a:rPr lang="tr-TR" dirty="0" smtClean="0"/>
              <a:t>aşılama </a:t>
            </a:r>
            <a:r>
              <a:rPr lang="tr-TR" dirty="0"/>
              <a:t>ve beslenme </a:t>
            </a:r>
            <a:r>
              <a:rPr lang="tr-TR" dirty="0" smtClean="0"/>
              <a:t>öyküsü sorgulanmalı  </a:t>
            </a:r>
          </a:p>
          <a:p>
            <a:r>
              <a:rPr lang="tr-TR" dirty="0" smtClean="0"/>
              <a:t>Olayın oluş şekli </a:t>
            </a:r>
            <a:r>
              <a:rPr lang="tr-TR" dirty="0"/>
              <a:t>ve </a:t>
            </a:r>
            <a:r>
              <a:rPr lang="tr-TR" dirty="0" smtClean="0"/>
              <a:t>tıbbi </a:t>
            </a:r>
            <a:r>
              <a:rPr lang="tr-TR" dirty="0"/>
              <a:t>tedavi </a:t>
            </a:r>
            <a:r>
              <a:rPr lang="tr-TR" dirty="0" smtClean="0"/>
              <a:t>başvurusu için </a:t>
            </a:r>
            <a:r>
              <a:rPr lang="tr-TR" dirty="0"/>
              <a:t>gecikme olup </a:t>
            </a:r>
            <a:r>
              <a:rPr lang="tr-TR" dirty="0" smtClean="0"/>
              <a:t>olmadığı, </a:t>
            </a:r>
          </a:p>
          <a:p>
            <a:r>
              <a:rPr lang="tr-TR" dirty="0"/>
              <a:t>O</a:t>
            </a:r>
            <a:r>
              <a:rPr lang="tr-TR" dirty="0" smtClean="0"/>
              <a:t>lay sırasında çocuğun bakımından </a:t>
            </a:r>
            <a:r>
              <a:rPr lang="tr-TR" dirty="0"/>
              <a:t>sorumlu olan </a:t>
            </a:r>
            <a:r>
              <a:rPr lang="tr-TR" dirty="0" smtClean="0"/>
              <a:t>kişinin </a:t>
            </a:r>
            <a:r>
              <a:rPr lang="tr-TR" dirty="0"/>
              <a:t>hastaneye </a:t>
            </a:r>
            <a:r>
              <a:rPr lang="tr-TR" dirty="0" smtClean="0"/>
              <a:t>getirilen çocuğa eşlik </a:t>
            </a:r>
            <a:r>
              <a:rPr lang="tr-TR" dirty="0"/>
              <a:t>edip </a:t>
            </a:r>
            <a:r>
              <a:rPr lang="tr-TR" dirty="0" smtClean="0"/>
              <a:t>etmediği </a:t>
            </a:r>
            <a:r>
              <a:rPr lang="tr-TR" dirty="0"/>
              <a:t>dikkate </a:t>
            </a:r>
            <a:r>
              <a:rPr lang="tr-TR" dirty="0" smtClean="0"/>
              <a:t>alınmalı</a:t>
            </a:r>
          </a:p>
          <a:p>
            <a:r>
              <a:rPr lang="tr-TR" dirty="0" smtClean="0"/>
              <a:t>Görüşme </a:t>
            </a:r>
            <a:r>
              <a:rPr lang="tr-TR" dirty="0"/>
              <a:t>verileri tarihleriyle </a:t>
            </a:r>
            <a:r>
              <a:rPr lang="tr-TR" dirty="0" smtClean="0"/>
              <a:t>raporlanmalı</a:t>
            </a:r>
          </a:p>
          <a:p>
            <a:r>
              <a:rPr lang="tr-TR" dirty="0" smtClean="0"/>
              <a:t>Bu </a:t>
            </a:r>
            <a:r>
              <a:rPr lang="tr-TR" dirty="0"/>
              <a:t>rapor </a:t>
            </a:r>
            <a:r>
              <a:rPr lang="tr-TR" dirty="0" smtClean="0"/>
              <a:t>hemen </a:t>
            </a:r>
            <a:r>
              <a:rPr lang="tr-TR" dirty="0"/>
              <a:t>en </a:t>
            </a:r>
            <a:r>
              <a:rPr lang="tr-TR" dirty="0" smtClean="0"/>
              <a:t>yakın </a:t>
            </a:r>
            <a:r>
              <a:rPr lang="tr-TR" dirty="0"/>
              <a:t>sosyal hizmetler ve </a:t>
            </a:r>
            <a:r>
              <a:rPr lang="tr-TR" dirty="0" smtClean="0"/>
              <a:t>çocuk </a:t>
            </a:r>
            <a:r>
              <a:rPr lang="tr-TR" dirty="0"/>
              <a:t>esirgeme </a:t>
            </a:r>
            <a:r>
              <a:rPr lang="tr-TR" dirty="0" smtClean="0"/>
              <a:t>kurumu </a:t>
            </a:r>
            <a:r>
              <a:rPr lang="tr-TR" dirty="0"/>
              <a:t>ve ilgili adli makamlara </a:t>
            </a:r>
            <a:r>
              <a:rPr lang="tr-TR" dirty="0" smtClean="0"/>
              <a:t>gönderilmeli </a:t>
            </a:r>
            <a:endParaRPr lang="tr-TR" dirty="0"/>
          </a:p>
          <a:p>
            <a:endParaRPr lang="tr-TR" dirty="0"/>
          </a:p>
        </p:txBody>
      </p:sp>
    </p:spTree>
    <p:extLst>
      <p:ext uri="{BB962C8B-B14F-4D97-AF65-F5344CB8AC3E}">
        <p14:creationId xmlns:p14="http://schemas.microsoft.com/office/powerpoint/2010/main" val="2995766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İçerik Yer Tutucusu 3"/>
          <p:cNvPicPr>
            <a:picLocks noChangeAspect="1"/>
          </p:cNvPicPr>
          <p:nvPr/>
        </p:nvPicPr>
        <p:blipFill rotWithShape="1">
          <a:blip r:embed="rId2">
            <a:extLst>
              <a:ext uri="{28A0092B-C50C-407E-A947-70E740481C1C}">
                <a14:useLocalDpi xmlns:a14="http://schemas.microsoft.com/office/drawing/2010/main" val="0"/>
              </a:ext>
            </a:extLst>
          </a:blip>
          <a:srcRect t="263" r="29818"/>
          <a:stretch/>
        </p:blipFill>
        <p:spPr>
          <a:xfrm>
            <a:off x="-1" y="0"/>
            <a:ext cx="9299695" cy="6858000"/>
          </a:xfrm>
          <a:prstGeom prst="rect">
            <a:avLst/>
          </a:prstGeom>
        </p:spPr>
      </p:pic>
    </p:spTree>
    <p:extLst>
      <p:ext uri="{BB962C8B-B14F-4D97-AF65-F5344CB8AC3E}">
        <p14:creationId xmlns:p14="http://schemas.microsoft.com/office/powerpoint/2010/main" val="1282970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t>Çocuk İstismarını </a:t>
            </a:r>
            <a:r>
              <a:rPr lang="tr-TR" b="1" dirty="0"/>
              <a:t>Ö</a:t>
            </a:r>
            <a:r>
              <a:rPr lang="tr-TR" b="1" dirty="0" smtClean="0"/>
              <a:t>nlemek İçin Yapılmas</a:t>
            </a:r>
            <a:r>
              <a:rPr lang="tr-TR" b="1" dirty="0"/>
              <a:t>ı</a:t>
            </a:r>
            <a:r>
              <a:rPr lang="tr-TR" b="1" dirty="0" smtClean="0"/>
              <a:t> </a:t>
            </a:r>
            <a:r>
              <a:rPr lang="tr-TR" b="1" dirty="0"/>
              <a:t>Gerekenler </a:t>
            </a:r>
            <a:r>
              <a:rPr lang="tr-TR" b="1" dirty="0" smtClean="0"/>
              <a:t>-1</a:t>
            </a:r>
            <a:r>
              <a:rPr lang="tr-TR" dirty="0"/>
              <a:t/>
            </a:r>
            <a:br>
              <a:rPr lang="tr-TR" dirty="0"/>
            </a:br>
            <a:endParaRPr lang="tr-TR" dirty="0"/>
          </a:p>
        </p:txBody>
      </p:sp>
      <p:sp>
        <p:nvSpPr>
          <p:cNvPr id="5" name="İçerik Yer Tutucusu 4"/>
          <p:cNvSpPr>
            <a:spLocks noGrp="1"/>
          </p:cNvSpPr>
          <p:nvPr>
            <p:ph idx="1"/>
          </p:nvPr>
        </p:nvSpPr>
        <p:spPr/>
        <p:txBody>
          <a:bodyPr>
            <a:normAutofit fontScale="85000" lnSpcReduction="10000"/>
          </a:bodyPr>
          <a:lstStyle/>
          <a:p>
            <a:r>
              <a:rPr lang="tr-TR" dirty="0" smtClean="0"/>
              <a:t>Cinsel organları yaralandığı </a:t>
            </a:r>
            <a:r>
              <a:rPr lang="tr-TR" dirty="0"/>
              <a:t>ya da </a:t>
            </a:r>
            <a:r>
              <a:rPr lang="tr-TR" dirty="0" smtClean="0"/>
              <a:t>hastalandığında</a:t>
            </a:r>
            <a:r>
              <a:rPr lang="tr-TR" dirty="0"/>
              <a:t>, </a:t>
            </a:r>
            <a:r>
              <a:rPr lang="tr-TR" dirty="0" smtClean="0"/>
              <a:t>yalnız doktorların </a:t>
            </a:r>
            <a:r>
              <a:rPr lang="tr-TR" dirty="0"/>
              <a:t>ya da </a:t>
            </a:r>
            <a:r>
              <a:rPr lang="tr-TR" dirty="0" smtClean="0"/>
              <a:t>ana-babanın dokunabileceği öğretilmeli</a:t>
            </a:r>
          </a:p>
          <a:p>
            <a:endParaRPr lang="tr-TR" dirty="0"/>
          </a:p>
          <a:p>
            <a:r>
              <a:rPr lang="tr-TR" dirty="0"/>
              <a:t>Kendini cinsel </a:t>
            </a:r>
            <a:r>
              <a:rPr lang="tr-TR" dirty="0" smtClean="0"/>
              <a:t>açıdan kötüye </a:t>
            </a:r>
            <a:r>
              <a:rPr lang="tr-TR" dirty="0"/>
              <a:t>kullanmak isteyene "</a:t>
            </a:r>
            <a:r>
              <a:rPr lang="tr-TR" dirty="0" smtClean="0"/>
              <a:t>hayır” demek öğretilmeli</a:t>
            </a:r>
          </a:p>
          <a:p>
            <a:endParaRPr lang="tr-TR" dirty="0"/>
          </a:p>
          <a:p>
            <a:r>
              <a:rPr lang="tr-TR" dirty="0" smtClean="0"/>
              <a:t>Rahatsız olacakları </a:t>
            </a:r>
            <a:r>
              <a:rPr lang="tr-TR" dirty="0"/>
              <a:t>herhangi bir </a:t>
            </a:r>
            <a:r>
              <a:rPr lang="tr-TR" dirty="0" smtClean="0"/>
              <a:t>biçimde, </a:t>
            </a:r>
            <a:r>
              <a:rPr lang="tr-TR" dirty="0"/>
              <a:t>kendilerine </a:t>
            </a:r>
            <a:r>
              <a:rPr lang="tr-TR" dirty="0" smtClean="0"/>
              <a:t>dokundurtmama hakkına </a:t>
            </a:r>
            <a:r>
              <a:rPr lang="tr-TR" dirty="0"/>
              <a:t>sahip </a:t>
            </a:r>
            <a:r>
              <a:rPr lang="tr-TR" dirty="0" smtClean="0"/>
              <a:t>oldukları öğretilmeli</a:t>
            </a:r>
          </a:p>
          <a:p>
            <a:endParaRPr lang="tr-TR" dirty="0"/>
          </a:p>
          <a:p>
            <a:r>
              <a:rPr lang="tr-TR" dirty="0"/>
              <a:t>Cinsel </a:t>
            </a:r>
            <a:r>
              <a:rPr lang="tr-TR" dirty="0" smtClean="0"/>
              <a:t>yönden kötüye kullanıma kalkışan biriyle karşılaştıklarında oradan </a:t>
            </a:r>
            <a:r>
              <a:rPr lang="tr-TR" dirty="0"/>
              <a:t>hemen </a:t>
            </a:r>
            <a:r>
              <a:rPr lang="tr-TR" dirty="0" smtClean="0"/>
              <a:t>uzaklaşmaları öğretilmeli</a:t>
            </a:r>
          </a:p>
          <a:p>
            <a:endParaRPr lang="tr-TR" dirty="0"/>
          </a:p>
          <a:p>
            <a:r>
              <a:rPr lang="tr-TR" dirty="0"/>
              <a:t>Cinsel </a:t>
            </a:r>
            <a:r>
              <a:rPr lang="tr-TR" dirty="0" smtClean="0"/>
              <a:t>yönden kötüye kullanıma uğramaları </a:t>
            </a:r>
            <a:r>
              <a:rPr lang="tr-TR" dirty="0"/>
              <a:t>halinde, </a:t>
            </a:r>
            <a:r>
              <a:rPr lang="tr-TR" dirty="0" smtClean="0"/>
              <a:t>hiçbir </a:t>
            </a:r>
            <a:r>
              <a:rPr lang="tr-TR" dirty="0"/>
              <a:t>zaman bunun kendi </a:t>
            </a:r>
            <a:r>
              <a:rPr lang="tr-TR" dirty="0" smtClean="0"/>
              <a:t>suçları olmadığı öğretilmeli</a:t>
            </a:r>
            <a:endParaRPr lang="tr-TR" dirty="0"/>
          </a:p>
        </p:txBody>
      </p:sp>
    </p:spTree>
    <p:extLst>
      <p:ext uri="{BB962C8B-B14F-4D97-AF65-F5344CB8AC3E}">
        <p14:creationId xmlns:p14="http://schemas.microsoft.com/office/powerpoint/2010/main" val="2146570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latin typeface="Times New Roman" charset="0"/>
                <a:ea typeface="Times New Roman" charset="0"/>
                <a:cs typeface="Times New Roman" charset="0"/>
              </a:rPr>
              <a:t>Amaçlar</a:t>
            </a:r>
            <a:endParaRPr lang="tr-TR" dirty="0">
              <a:latin typeface="Times New Roman" charset="0"/>
              <a:ea typeface="Times New Roman" charset="0"/>
              <a:cs typeface="Times New Roman" charset="0"/>
            </a:endParaRPr>
          </a:p>
        </p:txBody>
      </p:sp>
      <p:sp>
        <p:nvSpPr>
          <p:cNvPr id="3" name="İçerik Yer Tutucusu 2"/>
          <p:cNvSpPr>
            <a:spLocks noGrp="1"/>
          </p:cNvSpPr>
          <p:nvPr>
            <p:ph idx="1"/>
          </p:nvPr>
        </p:nvSpPr>
        <p:spPr/>
        <p:txBody>
          <a:bodyPr/>
          <a:lstStyle/>
          <a:p>
            <a:r>
              <a:rPr lang="tr-TR" dirty="0" smtClean="0">
                <a:latin typeface="Times New Roman" charset="0"/>
                <a:ea typeface="Times New Roman" charset="0"/>
                <a:cs typeface="Times New Roman" charset="0"/>
              </a:rPr>
              <a:t>Çocuk ihmal ve istismarı hakkında bilgi vermek</a:t>
            </a:r>
          </a:p>
          <a:p>
            <a:endParaRPr lang="tr-TR" dirty="0" smtClean="0">
              <a:latin typeface="Times New Roman" charset="0"/>
              <a:ea typeface="Times New Roman" charset="0"/>
              <a:cs typeface="Times New Roman" charset="0"/>
            </a:endParaRPr>
          </a:p>
          <a:p>
            <a:r>
              <a:rPr lang="tr-TR" dirty="0" smtClean="0">
                <a:latin typeface="Times New Roman" charset="0"/>
                <a:ea typeface="Times New Roman" charset="0"/>
                <a:cs typeface="Times New Roman" charset="0"/>
              </a:rPr>
              <a:t>Birinci basamakta çocuk ihmal ve istismarı konusunda farkındalık sağlamak</a:t>
            </a:r>
            <a:endParaRPr lang="tr-T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50135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a:t>Çocuk İstismarını Önlemek İçin Yapılması Gerekenler </a:t>
            </a:r>
            <a:r>
              <a:rPr lang="tr-TR" b="1" dirty="0" smtClean="0"/>
              <a:t>-2</a:t>
            </a:r>
            <a:endParaRPr lang="tr-TR" dirty="0"/>
          </a:p>
        </p:txBody>
      </p:sp>
      <p:sp>
        <p:nvSpPr>
          <p:cNvPr id="3" name="İçerik Yer Tutucusu 2"/>
          <p:cNvSpPr>
            <a:spLocks noGrp="1"/>
          </p:cNvSpPr>
          <p:nvPr>
            <p:ph idx="1"/>
          </p:nvPr>
        </p:nvSpPr>
        <p:spPr>
          <a:xfrm>
            <a:off x="2589212" y="2133600"/>
            <a:ext cx="8915400" cy="3777622"/>
          </a:xfrm>
        </p:spPr>
        <p:txBody>
          <a:bodyPr>
            <a:normAutofit fontScale="85000" lnSpcReduction="20000"/>
          </a:bodyPr>
          <a:lstStyle/>
          <a:p>
            <a:r>
              <a:rPr lang="tr-TR" dirty="0" smtClean="0"/>
              <a:t>Cinsel organlarına </a:t>
            </a:r>
            <a:r>
              <a:rPr lang="tr-TR" dirty="0"/>
              <a:t>dokunan bir </a:t>
            </a:r>
            <a:r>
              <a:rPr lang="tr-TR" dirty="0" smtClean="0"/>
              <a:t>büyük </a:t>
            </a:r>
            <a:r>
              <a:rPr lang="tr-TR" dirty="0"/>
              <a:t>ile ilgili "</a:t>
            </a:r>
            <a:r>
              <a:rPr lang="tr-TR" dirty="0" smtClean="0"/>
              <a:t>sır</a:t>
            </a:r>
            <a:r>
              <a:rPr lang="tr-TR" dirty="0"/>
              <a:t>" </a:t>
            </a:r>
            <a:r>
              <a:rPr lang="tr-TR" dirty="0" smtClean="0"/>
              <a:t>saklamamalar</a:t>
            </a:r>
            <a:r>
              <a:rPr lang="tr-TR" dirty="0"/>
              <a:t>ı</a:t>
            </a:r>
            <a:r>
              <a:rPr lang="tr-TR" dirty="0" smtClean="0"/>
              <a:t> öğretilmeli</a:t>
            </a:r>
          </a:p>
          <a:p>
            <a:endParaRPr lang="tr-TR" dirty="0"/>
          </a:p>
          <a:p>
            <a:r>
              <a:rPr lang="tr-TR" dirty="0" smtClean="0"/>
              <a:t>Cinsel yönden kötüye kullanıma kalkışan </a:t>
            </a:r>
            <a:r>
              <a:rPr lang="tr-TR" dirty="0"/>
              <a:t>birisi ile </a:t>
            </a:r>
            <a:r>
              <a:rPr lang="tr-TR" dirty="0" smtClean="0"/>
              <a:t>karşılaştıklarında "yüksek </a:t>
            </a:r>
            <a:r>
              <a:rPr lang="tr-TR" dirty="0"/>
              <a:t>sesle </a:t>
            </a:r>
            <a:r>
              <a:rPr lang="tr-TR" dirty="0" smtClean="0"/>
              <a:t>bağırmaları" öğretilmeli</a:t>
            </a:r>
          </a:p>
          <a:p>
            <a:endParaRPr lang="tr-TR" dirty="0"/>
          </a:p>
          <a:p>
            <a:r>
              <a:rPr lang="tr-TR" dirty="0" smtClean="0"/>
              <a:t>Cinsel yönden kötüye kullanıma kalkışan </a:t>
            </a:r>
            <a:r>
              <a:rPr lang="tr-TR" dirty="0"/>
              <a:t>biriyle </a:t>
            </a:r>
            <a:r>
              <a:rPr lang="tr-TR" dirty="0" smtClean="0"/>
              <a:t>mücadele </a:t>
            </a:r>
            <a:r>
              <a:rPr lang="tr-TR" dirty="0"/>
              <a:t>etmede "vurma, tekme atma" gibi </a:t>
            </a:r>
            <a:r>
              <a:rPr lang="tr-TR" dirty="0" smtClean="0"/>
              <a:t>davranışlar öğretilmeli</a:t>
            </a:r>
          </a:p>
          <a:p>
            <a:endParaRPr lang="tr-TR" dirty="0"/>
          </a:p>
          <a:p>
            <a:r>
              <a:rPr lang="tr-TR" dirty="0" smtClean="0"/>
              <a:t>Cinsel yönden kötüye kullanıldıklarını kime </a:t>
            </a:r>
            <a:r>
              <a:rPr lang="tr-TR" dirty="0"/>
              <a:t>(anne ve </a:t>
            </a:r>
            <a:r>
              <a:rPr lang="tr-TR" dirty="0" smtClean="0"/>
              <a:t>babaya</a:t>
            </a:r>
            <a:r>
              <a:rPr lang="tr-TR" dirty="0"/>
              <a:t>) ve </a:t>
            </a:r>
            <a:r>
              <a:rPr lang="tr-TR" dirty="0" smtClean="0"/>
              <a:t>nasıl anlatacakları öğretilmeli</a:t>
            </a:r>
          </a:p>
          <a:p>
            <a:endParaRPr lang="tr-TR" dirty="0"/>
          </a:p>
          <a:p>
            <a:r>
              <a:rPr lang="tr-TR" dirty="0" smtClean="0"/>
              <a:t>Cinsel organların </a:t>
            </a:r>
            <a:r>
              <a:rPr lang="tr-TR" dirty="0"/>
              <a:t>anatomik isimleri </a:t>
            </a:r>
            <a:r>
              <a:rPr lang="tr-TR" dirty="0" smtClean="0"/>
              <a:t>doğru </a:t>
            </a:r>
            <a:r>
              <a:rPr lang="tr-TR" dirty="0"/>
              <a:t>olarak </a:t>
            </a:r>
            <a:r>
              <a:rPr lang="tr-TR" dirty="0" smtClean="0"/>
              <a:t>öğretilmeli</a:t>
            </a:r>
          </a:p>
          <a:p>
            <a:endParaRPr lang="tr-TR" dirty="0"/>
          </a:p>
          <a:p>
            <a:r>
              <a:rPr lang="tr-TR" dirty="0" smtClean="0"/>
              <a:t>Cinsel yönden kötüye kullanıldıklarını </a:t>
            </a:r>
            <a:r>
              <a:rPr lang="tr-TR" dirty="0"/>
              <a:t>bildirdiklerinde bazen </a:t>
            </a:r>
            <a:r>
              <a:rPr lang="tr-TR" dirty="0" smtClean="0"/>
              <a:t>yetişkinlerin inanmadıkları anlatılmal</a:t>
            </a:r>
            <a:r>
              <a:rPr lang="tr-TR" dirty="0"/>
              <a:t>ı</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62" y="4839371"/>
            <a:ext cx="3449899" cy="2143701"/>
          </a:xfrm>
          <a:prstGeom prst="rect">
            <a:avLst/>
          </a:prstGeom>
          <a:effectLst>
            <a:softEdge rad="241300"/>
          </a:effectLst>
        </p:spPr>
      </p:pic>
    </p:spTree>
    <p:extLst>
      <p:ext uri="{BB962C8B-B14F-4D97-AF65-F5344CB8AC3E}">
        <p14:creationId xmlns:p14="http://schemas.microsoft.com/office/powerpoint/2010/main" val="1838506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smtClean="0"/>
              <a:t>İstismara uğradığı halde iyi bir değerlendirme yapılmadan eve gönderilen çocukların, </a:t>
            </a:r>
            <a:r>
              <a:rPr lang="tr-TR" dirty="0"/>
              <a:t>daha sonra %5-10’unun </a:t>
            </a:r>
            <a:r>
              <a:rPr lang="tr-TR" dirty="0" smtClean="0"/>
              <a:t>öldürüldüğü, </a:t>
            </a:r>
            <a:r>
              <a:rPr lang="tr-TR" dirty="0"/>
              <a:t>%35-50’sinin ise ciddi hasara </a:t>
            </a:r>
            <a:r>
              <a:rPr lang="tr-TR" dirty="0" smtClean="0"/>
              <a:t>uğradığı gözlenmiştir.</a:t>
            </a:r>
          </a:p>
          <a:p>
            <a:endParaRPr lang="tr-TR" dirty="0" smtClean="0"/>
          </a:p>
          <a:p>
            <a:r>
              <a:rPr lang="tr-TR" dirty="0" smtClean="0"/>
              <a:t>İstismar olgularında hekimin rolü; doğru raporlamak</a:t>
            </a:r>
            <a:r>
              <a:rPr lang="tr-TR" dirty="0"/>
              <a:t>, </a:t>
            </a:r>
            <a:r>
              <a:rPr lang="tr-TR" dirty="0" smtClean="0"/>
              <a:t>çocuğun gelişimsel </a:t>
            </a:r>
            <a:r>
              <a:rPr lang="tr-TR" dirty="0"/>
              <a:t>kapasitesini, </a:t>
            </a:r>
            <a:r>
              <a:rPr lang="tr-TR" dirty="0" smtClean="0"/>
              <a:t>hasarı tanımlamak</a:t>
            </a:r>
            <a:r>
              <a:rPr lang="tr-TR" dirty="0"/>
              <a:t>, </a:t>
            </a:r>
            <a:r>
              <a:rPr lang="tr-TR" dirty="0" smtClean="0"/>
              <a:t>diğer </a:t>
            </a:r>
            <a:r>
              <a:rPr lang="tr-TR" dirty="0"/>
              <a:t>uzmanlarla </a:t>
            </a:r>
            <a:r>
              <a:rPr lang="tr-TR" dirty="0" smtClean="0"/>
              <a:t>iletişim </a:t>
            </a:r>
            <a:r>
              <a:rPr lang="tr-TR" dirty="0"/>
              <a:t>halinde uzun </a:t>
            </a:r>
            <a:r>
              <a:rPr lang="tr-TR" dirty="0" smtClean="0"/>
              <a:t>süreli </a:t>
            </a:r>
            <a:r>
              <a:rPr lang="tr-TR" dirty="0"/>
              <a:t>tedavi ve izlemini </a:t>
            </a:r>
            <a:r>
              <a:rPr lang="tr-TR" dirty="0" smtClean="0"/>
              <a:t>yapmaktır.</a:t>
            </a:r>
          </a:p>
          <a:p>
            <a:endParaRPr lang="tr-TR" dirty="0" smtClean="0"/>
          </a:p>
          <a:p>
            <a:r>
              <a:rPr lang="tr-TR" dirty="0" smtClean="0"/>
              <a:t>Ailede çocuk istismarı öyküsünün varlığı çoğu kez </a:t>
            </a:r>
            <a:r>
              <a:rPr lang="tr-TR" dirty="0"/>
              <a:t>annenin de </a:t>
            </a:r>
            <a:r>
              <a:rPr lang="tr-TR" dirty="0" smtClean="0"/>
              <a:t>istismarı </a:t>
            </a:r>
            <a:r>
              <a:rPr lang="tr-TR" dirty="0"/>
              <a:t>ile birliktelik </a:t>
            </a:r>
            <a:r>
              <a:rPr lang="tr-TR" dirty="0" smtClean="0"/>
              <a:t>gösterdiğinden, </a:t>
            </a:r>
            <a:r>
              <a:rPr lang="tr-TR" dirty="0"/>
              <a:t>ev </a:t>
            </a:r>
            <a:r>
              <a:rPr lang="tr-TR" dirty="0" smtClean="0"/>
              <a:t>içi şiddetin taranması çok önemlidir. Özellikle </a:t>
            </a:r>
            <a:r>
              <a:rPr lang="tr-TR" dirty="0"/>
              <a:t>aile </a:t>
            </a:r>
            <a:r>
              <a:rPr lang="tr-TR" dirty="0" smtClean="0"/>
              <a:t>hekimlerinin </a:t>
            </a:r>
            <a:r>
              <a:rPr lang="tr-TR" dirty="0"/>
              <a:t>bu konuda dikkatli ve </a:t>
            </a:r>
            <a:r>
              <a:rPr lang="tr-TR" dirty="0" smtClean="0"/>
              <a:t>duyarlı olması gelişebilecek </a:t>
            </a:r>
            <a:r>
              <a:rPr lang="tr-TR" dirty="0"/>
              <a:t>istismar </a:t>
            </a:r>
            <a:r>
              <a:rPr lang="tr-TR" dirty="0" smtClean="0"/>
              <a:t>tablolarını engelleyebilecektir</a:t>
            </a:r>
            <a:r>
              <a:rPr lang="tr-TR" dirty="0"/>
              <a:t>. </a:t>
            </a:r>
          </a:p>
          <a:p>
            <a:endParaRPr lang="tr-TR" dirty="0"/>
          </a:p>
        </p:txBody>
      </p:sp>
    </p:spTree>
    <p:extLst>
      <p:ext uri="{BB962C8B-B14F-4D97-AF65-F5344CB8AC3E}">
        <p14:creationId xmlns:p14="http://schemas.microsoft.com/office/powerpoint/2010/main" val="17891417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Bildirim </a:t>
            </a:r>
            <a:endParaRPr lang="tr-TR" dirty="0"/>
          </a:p>
        </p:txBody>
      </p:sp>
      <p:sp>
        <p:nvSpPr>
          <p:cNvPr id="3" name="İçerik Yer Tutucusu 2"/>
          <p:cNvSpPr>
            <a:spLocks noGrp="1"/>
          </p:cNvSpPr>
          <p:nvPr>
            <p:ph idx="1"/>
          </p:nvPr>
        </p:nvSpPr>
        <p:spPr/>
        <p:txBody>
          <a:bodyPr>
            <a:normAutofit/>
          </a:bodyPr>
          <a:lstStyle/>
          <a:p>
            <a:r>
              <a:rPr lang="tr-TR" dirty="0" smtClean="0"/>
              <a:t>Adli makamlar</a:t>
            </a:r>
          </a:p>
          <a:p>
            <a:endParaRPr lang="tr-TR" dirty="0" smtClean="0"/>
          </a:p>
          <a:p>
            <a:r>
              <a:rPr lang="tr-TR" dirty="0" smtClean="0"/>
              <a:t>Aile </a:t>
            </a:r>
            <a:r>
              <a:rPr lang="tr-TR" dirty="0"/>
              <a:t>ve Sosyal Politikalar Bakanlığı, Çocuk Gen. Md</a:t>
            </a:r>
            <a:r>
              <a:rPr lang="tr-TR" dirty="0" smtClean="0"/>
              <a:t>.</a:t>
            </a:r>
          </a:p>
          <a:p>
            <a:endParaRPr lang="tr-TR" dirty="0"/>
          </a:p>
          <a:p>
            <a:r>
              <a:rPr lang="tr-TR" dirty="0"/>
              <a:t>Çocuk İzlem </a:t>
            </a:r>
            <a:r>
              <a:rPr lang="tr-TR" dirty="0" smtClean="0"/>
              <a:t>Merkezleri</a:t>
            </a:r>
          </a:p>
          <a:p>
            <a:endParaRPr lang="tr-TR" dirty="0"/>
          </a:p>
          <a:p>
            <a:r>
              <a:rPr lang="tr-TR" dirty="0"/>
              <a:t>Çocuk Koruma Birimleri /</a:t>
            </a:r>
            <a:r>
              <a:rPr lang="tr-TR" dirty="0" smtClean="0"/>
              <a:t>Merkezleri</a:t>
            </a:r>
            <a:r>
              <a:rPr lang="tr-TR" dirty="0"/>
              <a:t> </a:t>
            </a:r>
            <a:endParaRPr lang="tr-TR" dirty="0" smtClean="0"/>
          </a:p>
          <a:p>
            <a:endParaRPr lang="tr-TR" dirty="0"/>
          </a:p>
          <a:p>
            <a:r>
              <a:rPr lang="tr-TR" dirty="0"/>
              <a:t>Kamu Denetçiliği Kurumu</a:t>
            </a:r>
          </a:p>
          <a:p>
            <a:endParaRPr lang="tr-TR" dirty="0"/>
          </a:p>
        </p:txBody>
      </p:sp>
    </p:spTree>
    <p:extLst>
      <p:ext uri="{BB962C8B-B14F-4D97-AF65-F5344CB8AC3E}">
        <p14:creationId xmlns:p14="http://schemas.microsoft.com/office/powerpoint/2010/main" val="1040072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185429" y="1201609"/>
            <a:ext cx="11731446" cy="4212236"/>
          </a:xfrm>
          <a:prstGeom prst="rect">
            <a:avLst/>
          </a:prstGeom>
        </p:spPr>
      </p:pic>
      <p:pic>
        <p:nvPicPr>
          <p:cNvPr id="5" name="Resim 4"/>
          <p:cNvPicPr>
            <a:picLocks noChangeAspect="1"/>
          </p:cNvPicPr>
          <p:nvPr/>
        </p:nvPicPr>
        <p:blipFill>
          <a:blip r:embed="rId3"/>
          <a:stretch>
            <a:fillRect/>
          </a:stretch>
        </p:blipFill>
        <p:spPr>
          <a:xfrm>
            <a:off x="185429" y="27210"/>
            <a:ext cx="2692400" cy="1193800"/>
          </a:xfrm>
          <a:prstGeom prst="rect">
            <a:avLst/>
          </a:prstGeom>
        </p:spPr>
      </p:pic>
      <p:pic>
        <p:nvPicPr>
          <p:cNvPr id="6" name="Resim 5"/>
          <p:cNvPicPr>
            <a:picLocks noChangeAspect="1"/>
          </p:cNvPicPr>
          <p:nvPr/>
        </p:nvPicPr>
        <p:blipFill>
          <a:blip r:embed="rId4"/>
          <a:stretch>
            <a:fillRect/>
          </a:stretch>
        </p:blipFill>
        <p:spPr>
          <a:xfrm>
            <a:off x="2877829" y="541209"/>
            <a:ext cx="3289300" cy="660400"/>
          </a:xfrm>
          <a:prstGeom prst="rect">
            <a:avLst/>
          </a:prstGeom>
        </p:spPr>
      </p:pic>
    </p:spTree>
    <p:extLst>
      <p:ext uri="{BB962C8B-B14F-4D97-AF65-F5344CB8AC3E}">
        <p14:creationId xmlns:p14="http://schemas.microsoft.com/office/powerpoint/2010/main" val="2134987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stretch>
            <a:fillRect/>
          </a:stretch>
        </p:blipFill>
        <p:spPr>
          <a:xfrm>
            <a:off x="7495" y="0"/>
            <a:ext cx="12192000" cy="6857999"/>
          </a:xfrm>
          <a:prstGeom prst="rect">
            <a:avLst/>
          </a:prstGeom>
        </p:spPr>
      </p:pic>
      <p:sp>
        <p:nvSpPr>
          <p:cNvPr id="7" name="Patlama 1 6"/>
          <p:cNvSpPr/>
          <p:nvPr/>
        </p:nvSpPr>
        <p:spPr>
          <a:xfrm>
            <a:off x="2698231" y="149902"/>
            <a:ext cx="2038662" cy="2493748"/>
          </a:xfrm>
          <a:prstGeom prst="irregularSeal1">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pc="50" dirty="0">
              <a:ln w="9525" cmpd="sng">
                <a:solidFill>
                  <a:schemeClr val="accent1"/>
                </a:solidFill>
                <a:prstDash val="solid"/>
              </a:ln>
              <a:solidFill>
                <a:srgbClr val="FFFF00"/>
              </a:solidFill>
              <a:effectLst>
                <a:glow rad="38100">
                  <a:schemeClr val="accent1">
                    <a:alpha val="40000"/>
                  </a:schemeClr>
                </a:glow>
              </a:effectLst>
              <a:latin typeface="Times New Roman Normal" charset="0"/>
            </a:endParaRPr>
          </a:p>
        </p:txBody>
      </p:sp>
      <p:sp>
        <p:nvSpPr>
          <p:cNvPr id="8" name="Patlama 1 7"/>
          <p:cNvSpPr/>
          <p:nvPr/>
        </p:nvSpPr>
        <p:spPr>
          <a:xfrm>
            <a:off x="9324792" y="5398477"/>
            <a:ext cx="2998033" cy="2083632"/>
          </a:xfrm>
          <a:prstGeom prst="irregularSeal1">
            <a:avLst/>
          </a:prstGeom>
          <a:noFill/>
          <a:ln w="63500" cap="flat">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Times New Roman Normal" charset="0"/>
            </a:endParaRPr>
          </a:p>
        </p:txBody>
      </p:sp>
    </p:spTree>
    <p:extLst>
      <p:ext uri="{BB962C8B-B14F-4D97-AF65-F5344CB8AC3E}">
        <p14:creationId xmlns:p14="http://schemas.microsoft.com/office/powerpoint/2010/main" val="422536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4" name="beckha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917359"/>
          </a:xfrm>
        </p:spPr>
      </p:pic>
    </p:spTree>
    <p:extLst>
      <p:ext uri="{BB962C8B-B14F-4D97-AF65-F5344CB8AC3E}">
        <p14:creationId xmlns:p14="http://schemas.microsoft.com/office/powerpoint/2010/main" val="683013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Kaynaklar </a:t>
            </a:r>
            <a:endParaRPr lang="tr-TR" dirty="0"/>
          </a:p>
        </p:txBody>
      </p:sp>
      <p:sp>
        <p:nvSpPr>
          <p:cNvPr id="3" name="İçerik Yer Tutucusu 2"/>
          <p:cNvSpPr>
            <a:spLocks noGrp="1"/>
          </p:cNvSpPr>
          <p:nvPr>
            <p:ph idx="1"/>
          </p:nvPr>
        </p:nvSpPr>
        <p:spPr/>
        <p:txBody>
          <a:bodyPr>
            <a:normAutofit/>
          </a:bodyPr>
          <a:lstStyle/>
          <a:p>
            <a:r>
              <a:rPr lang="tr-TR" dirty="0"/>
              <a:t>Birinci basamakta </a:t>
            </a:r>
            <a:r>
              <a:rPr lang="tr-TR" dirty="0" smtClean="0"/>
              <a:t>çocuk istismarı </a:t>
            </a:r>
            <a:r>
              <a:rPr lang="tr-TR" dirty="0"/>
              <a:t>ve ihmaline </a:t>
            </a:r>
            <a:r>
              <a:rPr lang="tr-TR" dirty="0" smtClean="0"/>
              <a:t>yaklaşım, </a:t>
            </a:r>
            <a:r>
              <a:rPr lang="tr-TR" dirty="0"/>
              <a:t>Fulya </a:t>
            </a:r>
            <a:r>
              <a:rPr lang="tr-TR" dirty="0" smtClean="0"/>
              <a:t>Yarar, Füsun Yarış, Türk </a:t>
            </a:r>
            <a:r>
              <a:rPr lang="tr-TR" dirty="0"/>
              <a:t>Aile </a:t>
            </a:r>
            <a:r>
              <a:rPr lang="tr-TR" dirty="0" smtClean="0"/>
              <a:t>Hekimliği Dergisi </a:t>
            </a:r>
            <a:r>
              <a:rPr lang="tr-TR" dirty="0"/>
              <a:t>2011;15(4):178-183 </a:t>
            </a:r>
            <a:endParaRPr lang="tr-TR" dirty="0" smtClean="0"/>
          </a:p>
          <a:p>
            <a:r>
              <a:rPr lang="tr-TR" dirty="0" smtClean="0"/>
              <a:t>İnsanlığın Büyük Bir Ayıbı : Çocuk İstismarı, Murat </a:t>
            </a:r>
            <a:r>
              <a:rPr lang="tr-TR" dirty="0"/>
              <a:t>TOPBAS </a:t>
            </a:r>
            <a:r>
              <a:rPr lang="tr-TR" dirty="0" smtClean="0"/>
              <a:t>,</a:t>
            </a:r>
            <a:r>
              <a:rPr lang="tr-TR" dirty="0"/>
              <a:t> TSK Koruyucu Hekimlik </a:t>
            </a:r>
            <a:r>
              <a:rPr lang="tr-TR" dirty="0" smtClean="0"/>
              <a:t>Bülteni, </a:t>
            </a:r>
            <a:r>
              <a:rPr lang="tr-TR" dirty="0"/>
              <a:t>2004: 3 (4) </a:t>
            </a:r>
          </a:p>
          <a:p>
            <a:r>
              <a:rPr lang="tr-TR" dirty="0"/>
              <a:t>Birinci Basamakta </a:t>
            </a:r>
            <a:r>
              <a:rPr lang="tr-TR" dirty="0" smtClean="0"/>
              <a:t>Çocuk İstismarı </a:t>
            </a:r>
            <a:r>
              <a:rPr lang="tr-TR" dirty="0"/>
              <a:t>ve Ö</a:t>
            </a:r>
            <a:r>
              <a:rPr lang="tr-TR" dirty="0" smtClean="0"/>
              <a:t>nlenmesi </a:t>
            </a:r>
            <a:r>
              <a:rPr lang="tr-TR" dirty="0"/>
              <a:t>Dr. Ebru </a:t>
            </a:r>
            <a:r>
              <a:rPr lang="tr-TR" dirty="0" smtClean="0"/>
              <a:t>Turhan, </a:t>
            </a:r>
            <a:r>
              <a:rPr lang="tr-TR" dirty="0"/>
              <a:t>Dr. Ö</a:t>
            </a:r>
            <a:r>
              <a:rPr lang="tr-TR" dirty="0" smtClean="0"/>
              <a:t>zlem </a:t>
            </a:r>
            <a:r>
              <a:rPr lang="tr-TR" dirty="0" err="1" smtClean="0"/>
              <a:t>Sangün</a:t>
            </a:r>
            <a:r>
              <a:rPr lang="tr-TR" dirty="0" smtClean="0"/>
              <a:t>, </a:t>
            </a:r>
            <a:r>
              <a:rPr lang="tr-TR" dirty="0"/>
              <a:t>Dr. Tacettin </a:t>
            </a:r>
            <a:r>
              <a:rPr lang="tr-TR" dirty="0" smtClean="0"/>
              <a:t>İnandı, STED 2006, </a:t>
            </a:r>
            <a:r>
              <a:rPr lang="tr-TR" dirty="0"/>
              <a:t>cilt </a:t>
            </a:r>
            <a:r>
              <a:rPr lang="tr-TR" dirty="0" smtClean="0"/>
              <a:t>15, sayı 9, 153 </a:t>
            </a:r>
          </a:p>
          <a:p>
            <a:r>
              <a:rPr lang="tr-TR" dirty="0" smtClean="0"/>
              <a:t>Türk Ceza Kanunu, Kanun Numarası: 5237 Kabul Tarih: 26/9/2004 Yayımlandığı </a:t>
            </a:r>
            <a:r>
              <a:rPr lang="tr-TR" dirty="0" err="1" smtClean="0"/>
              <a:t>R.Gazete</a:t>
            </a:r>
            <a:r>
              <a:rPr lang="tr-TR" dirty="0" smtClean="0"/>
              <a:t> Tarih: </a:t>
            </a:r>
            <a:r>
              <a:rPr lang="tr-TR" dirty="0"/>
              <a:t>12/10/2004 Sayı :25611 </a:t>
            </a:r>
            <a:r>
              <a:rPr lang="tr-TR" dirty="0" smtClean="0"/>
              <a:t>Yayımlandığı Düstur </a:t>
            </a:r>
            <a:r>
              <a:rPr lang="tr-TR" dirty="0"/>
              <a:t>Tertip : 5 Cilt : 43 </a:t>
            </a:r>
            <a:endParaRPr lang="tr-TR" dirty="0" smtClean="0"/>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29067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latin typeface="Times New Roman" charset="0"/>
                <a:ea typeface="Times New Roman" charset="0"/>
                <a:cs typeface="Times New Roman" charset="0"/>
              </a:rPr>
              <a:t>Hedefler</a:t>
            </a:r>
            <a:endParaRPr lang="tr-TR" dirty="0">
              <a:latin typeface="Times New Roman" charset="0"/>
              <a:ea typeface="Times New Roman" charset="0"/>
              <a:cs typeface="Times New Roman" charset="0"/>
            </a:endParaRPr>
          </a:p>
        </p:txBody>
      </p:sp>
      <p:sp>
        <p:nvSpPr>
          <p:cNvPr id="3" name="İçerik Yer Tutucusu 2"/>
          <p:cNvSpPr>
            <a:spLocks noGrp="1"/>
          </p:cNvSpPr>
          <p:nvPr>
            <p:ph idx="1"/>
          </p:nvPr>
        </p:nvSpPr>
        <p:spPr/>
        <p:txBody>
          <a:bodyPr/>
          <a:lstStyle/>
          <a:p>
            <a:r>
              <a:rPr lang="tr-TR" dirty="0" smtClean="0">
                <a:latin typeface="Times New Roman" charset="0"/>
                <a:ea typeface="Times New Roman" charset="0"/>
                <a:cs typeface="Times New Roman" charset="0"/>
              </a:rPr>
              <a:t>Çocuk istismarının tanımını </a:t>
            </a:r>
            <a:r>
              <a:rPr lang="tr-TR" dirty="0" smtClean="0">
                <a:latin typeface="Times New Roman" charset="0"/>
                <a:ea typeface="Times New Roman" charset="0"/>
                <a:cs typeface="Times New Roman" charset="0"/>
              </a:rPr>
              <a:t>yapabilmek</a:t>
            </a:r>
          </a:p>
          <a:p>
            <a:endParaRPr lang="tr-TR" dirty="0" smtClean="0">
              <a:latin typeface="Times New Roman" charset="0"/>
              <a:ea typeface="Times New Roman" charset="0"/>
              <a:cs typeface="Times New Roman" charset="0"/>
            </a:endParaRPr>
          </a:p>
          <a:p>
            <a:r>
              <a:rPr lang="tr-TR" dirty="0" smtClean="0">
                <a:latin typeface="Times New Roman" charset="0"/>
                <a:ea typeface="Times New Roman" charset="0"/>
                <a:cs typeface="Times New Roman" charset="0"/>
              </a:rPr>
              <a:t>İstismar tiplerini </a:t>
            </a:r>
            <a:r>
              <a:rPr lang="tr-TR" dirty="0" smtClean="0">
                <a:latin typeface="Times New Roman" charset="0"/>
                <a:ea typeface="Times New Roman" charset="0"/>
                <a:cs typeface="Times New Roman" charset="0"/>
              </a:rPr>
              <a:t>sayabilmek</a:t>
            </a:r>
          </a:p>
          <a:p>
            <a:endParaRPr lang="tr-TR" dirty="0" smtClean="0">
              <a:latin typeface="Times New Roman" charset="0"/>
              <a:ea typeface="Times New Roman" charset="0"/>
              <a:cs typeface="Times New Roman" charset="0"/>
            </a:endParaRPr>
          </a:p>
          <a:p>
            <a:r>
              <a:rPr lang="tr-TR" dirty="0" smtClean="0">
                <a:latin typeface="Times New Roman" charset="0"/>
                <a:ea typeface="Times New Roman" charset="0"/>
                <a:cs typeface="Times New Roman" charset="0"/>
              </a:rPr>
              <a:t>Hangi durumlarda istismardan şüphelenilmesi gerektiğini </a:t>
            </a:r>
            <a:r>
              <a:rPr lang="tr-TR" dirty="0" smtClean="0">
                <a:latin typeface="Times New Roman" charset="0"/>
                <a:ea typeface="Times New Roman" charset="0"/>
                <a:cs typeface="Times New Roman" charset="0"/>
              </a:rPr>
              <a:t>sayabilmek</a:t>
            </a:r>
          </a:p>
          <a:p>
            <a:endParaRPr lang="tr-TR" dirty="0" smtClean="0">
              <a:latin typeface="Times New Roman" charset="0"/>
              <a:ea typeface="Times New Roman" charset="0"/>
              <a:cs typeface="Times New Roman" charset="0"/>
            </a:endParaRPr>
          </a:p>
          <a:p>
            <a:r>
              <a:rPr lang="tr-TR" dirty="0" smtClean="0">
                <a:latin typeface="Times New Roman" charset="0"/>
                <a:ea typeface="Times New Roman" charset="0"/>
                <a:cs typeface="Times New Roman" charset="0"/>
              </a:rPr>
              <a:t>İstismar için risk faktörlerini </a:t>
            </a:r>
            <a:r>
              <a:rPr lang="tr-TR" dirty="0" smtClean="0">
                <a:latin typeface="Times New Roman" charset="0"/>
                <a:ea typeface="Times New Roman" charset="0"/>
                <a:cs typeface="Times New Roman" charset="0"/>
              </a:rPr>
              <a:t>sayabilmek</a:t>
            </a:r>
          </a:p>
          <a:p>
            <a:endParaRPr lang="tr-TR" dirty="0" smtClean="0">
              <a:latin typeface="Times New Roman" charset="0"/>
              <a:ea typeface="Times New Roman" charset="0"/>
              <a:cs typeface="Times New Roman" charset="0"/>
            </a:endParaRPr>
          </a:p>
          <a:p>
            <a:r>
              <a:rPr lang="tr-TR" dirty="0" smtClean="0">
                <a:latin typeface="Times New Roman" charset="0"/>
                <a:ea typeface="Times New Roman" charset="0"/>
                <a:cs typeface="Times New Roman" charset="0"/>
              </a:rPr>
              <a:t>İstismardan şüphelenildiğinde nerelere başvuru yapılabileceğini sayabilmek</a:t>
            </a:r>
          </a:p>
          <a:p>
            <a:endParaRPr lang="tr-T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41909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latin typeface="Times New Roman" charset="0"/>
                <a:ea typeface="Times New Roman" charset="0"/>
                <a:cs typeface="Times New Roman" charset="0"/>
              </a:rPr>
              <a:t>Tanım</a:t>
            </a:r>
            <a:endParaRPr lang="tr-TR" dirty="0">
              <a:latin typeface="Times New Roman" charset="0"/>
              <a:ea typeface="Times New Roman" charset="0"/>
              <a:cs typeface="Times New Roman" charset="0"/>
            </a:endParaRPr>
          </a:p>
        </p:txBody>
      </p:sp>
      <p:sp>
        <p:nvSpPr>
          <p:cNvPr id="3" name="İçerik Yer Tutucusu 2"/>
          <p:cNvSpPr>
            <a:spLocks noGrp="1"/>
          </p:cNvSpPr>
          <p:nvPr>
            <p:ph idx="1"/>
          </p:nvPr>
        </p:nvSpPr>
        <p:spPr/>
        <p:txBody>
          <a:bodyPr/>
          <a:lstStyle/>
          <a:p>
            <a:endParaRPr lang="tr-TR" dirty="0" smtClean="0"/>
          </a:p>
          <a:p>
            <a:r>
              <a:rPr lang="tr-TR" dirty="0" smtClean="0">
                <a:latin typeface="Times New Roman" charset="0"/>
                <a:ea typeface="Times New Roman" charset="0"/>
                <a:cs typeface="Times New Roman" charset="0"/>
              </a:rPr>
              <a:t>İstismar;</a:t>
            </a:r>
            <a:r>
              <a:rPr lang="tr-TR" dirty="0">
                <a:latin typeface="Times New Roman" charset="0"/>
                <a:ea typeface="Times New Roman" charset="0"/>
                <a:cs typeface="Times New Roman" charset="0"/>
              </a:rPr>
              <a:t> b</a:t>
            </a:r>
            <a:r>
              <a:rPr lang="tr-TR" dirty="0" smtClean="0">
                <a:latin typeface="Times New Roman" charset="0"/>
                <a:ea typeface="Times New Roman" charset="0"/>
                <a:cs typeface="Times New Roman" charset="0"/>
              </a:rPr>
              <a:t>ir yetişkin tarafından bilerek ya da bilmeyerek yapılan ve çocuğun sağlığını, fizik gelişimini, psikososyal gelişimini olumsuz yönde etkileyen davranışlar</a:t>
            </a:r>
            <a:endParaRPr lang="tr-TR" dirty="0">
              <a:latin typeface="Times New Roman" charset="0"/>
              <a:ea typeface="Times New Roman" charset="0"/>
              <a:cs typeface="Times New Roman" charset="0"/>
            </a:endParaRPr>
          </a:p>
          <a:p>
            <a:endParaRPr lang="tr-TR" dirty="0"/>
          </a:p>
        </p:txBody>
      </p:sp>
      <p:pic>
        <p:nvPicPr>
          <p:cNvPr id="4" name="Resim 3"/>
          <p:cNvPicPr>
            <a:picLocks noChangeAspect="1"/>
          </p:cNvPicPr>
          <p:nvPr/>
        </p:nvPicPr>
        <p:blipFill>
          <a:blip r:embed="rId2"/>
          <a:stretch>
            <a:fillRect/>
          </a:stretch>
        </p:blipFill>
        <p:spPr>
          <a:xfrm>
            <a:off x="8186817" y="3817078"/>
            <a:ext cx="4005183" cy="3225507"/>
          </a:xfrm>
          <a:prstGeom prst="rect">
            <a:avLst/>
          </a:prstGeom>
          <a:effectLst>
            <a:softEdge rad="292100"/>
          </a:effectLst>
        </p:spPr>
      </p:pic>
    </p:spTree>
    <p:extLst>
      <p:ext uri="{BB962C8B-B14F-4D97-AF65-F5344CB8AC3E}">
        <p14:creationId xmlns:p14="http://schemas.microsoft.com/office/powerpoint/2010/main" val="1760792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Tarihçe</a:t>
            </a:r>
            <a:endParaRPr lang="tr-TR" dirty="0"/>
          </a:p>
        </p:txBody>
      </p:sp>
      <p:sp>
        <p:nvSpPr>
          <p:cNvPr id="3" name="İçerik Yer Tutucusu 2"/>
          <p:cNvSpPr>
            <a:spLocks noGrp="1"/>
          </p:cNvSpPr>
          <p:nvPr>
            <p:ph idx="1"/>
          </p:nvPr>
        </p:nvSpPr>
        <p:spPr/>
        <p:txBody>
          <a:bodyPr>
            <a:normAutofit/>
          </a:bodyPr>
          <a:lstStyle/>
          <a:p>
            <a:r>
              <a:rPr lang="tr-TR" dirty="0" smtClean="0"/>
              <a:t>İlk kez</a:t>
            </a:r>
            <a:r>
              <a:rPr lang="tr-TR" dirty="0"/>
              <a:t>, 1860 yılında, Paris Tıp Akademisi’nde, </a:t>
            </a:r>
            <a:r>
              <a:rPr lang="tr-TR" dirty="0" smtClean="0"/>
              <a:t>TARDİEU</a:t>
            </a:r>
          </a:p>
          <a:p>
            <a:endParaRPr lang="tr-TR" dirty="0"/>
          </a:p>
          <a:p>
            <a:r>
              <a:rPr lang="tr-TR" dirty="0"/>
              <a:t>1874 yılında </a:t>
            </a:r>
            <a:r>
              <a:rPr lang="tr-TR" dirty="0" err="1"/>
              <a:t>A.B.D.’de</a:t>
            </a:r>
            <a:r>
              <a:rPr lang="tr-TR" dirty="0"/>
              <a:t> 8 yaşındaki bir kız çocuğuna üvey annesi tarafından dayak uygulanması, hukuksal olarak ele alınan ilk çocuk istismarı olgusudur</a:t>
            </a:r>
            <a:r>
              <a:rPr lang="tr-TR" dirty="0" smtClean="0"/>
              <a:t>.</a:t>
            </a:r>
          </a:p>
          <a:p>
            <a:endParaRPr lang="tr-TR" dirty="0" smtClean="0"/>
          </a:p>
          <a:p>
            <a:r>
              <a:rPr lang="tr-TR" dirty="0" smtClean="0"/>
              <a:t>Türkiye’de 1921 yılında, Sosyal Hizmetler ve Çocuk Esirgeme Kurumu</a:t>
            </a:r>
            <a:endParaRPr lang="tr-TR" dirty="0"/>
          </a:p>
        </p:txBody>
      </p:sp>
    </p:spTree>
    <p:extLst>
      <p:ext uri="{BB962C8B-B14F-4D97-AF65-F5344CB8AC3E}">
        <p14:creationId xmlns:p14="http://schemas.microsoft.com/office/powerpoint/2010/main" val="13142699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
            </a:r>
            <a:br>
              <a:rPr lang="tr-TR" dirty="0" smtClean="0"/>
            </a:br>
            <a:r>
              <a:rPr lang="tr-TR" dirty="0" smtClean="0"/>
              <a:t>Çocuk kimdir?</a:t>
            </a:r>
            <a:endParaRPr lang="tr-TR" dirty="0"/>
          </a:p>
        </p:txBody>
      </p:sp>
      <p:sp>
        <p:nvSpPr>
          <p:cNvPr id="3" name="İçerik Yer Tutucusu 2"/>
          <p:cNvSpPr>
            <a:spLocks noGrp="1"/>
          </p:cNvSpPr>
          <p:nvPr>
            <p:ph idx="1"/>
          </p:nvPr>
        </p:nvSpPr>
        <p:spPr/>
        <p:txBody>
          <a:bodyPr/>
          <a:lstStyle/>
          <a:p>
            <a:endParaRPr lang="tr-TR" dirty="0" smtClean="0"/>
          </a:p>
          <a:p>
            <a:endParaRPr lang="tr-TR" dirty="0"/>
          </a:p>
          <a:p>
            <a:endParaRPr lang="tr-TR" dirty="0" smtClean="0"/>
          </a:p>
          <a:p>
            <a:r>
              <a:rPr lang="tr-TR" dirty="0" smtClean="0"/>
              <a:t>Daha erken yaşta reşit olma durumu hariç, on sekiz yaşına kadar her insan çocuk sayılır.</a:t>
            </a:r>
            <a:endParaRPr lang="tr-TR" dirty="0"/>
          </a:p>
        </p:txBody>
      </p:sp>
      <p:sp>
        <p:nvSpPr>
          <p:cNvPr id="4" name="Metin kutusu 3"/>
          <p:cNvSpPr txBox="1"/>
          <p:nvPr/>
        </p:nvSpPr>
        <p:spPr>
          <a:xfrm>
            <a:off x="3700384" y="6214577"/>
            <a:ext cx="7237202" cy="369332"/>
          </a:xfrm>
          <a:prstGeom prst="rect">
            <a:avLst/>
          </a:prstGeom>
          <a:noFill/>
        </p:spPr>
        <p:txBody>
          <a:bodyPr wrap="square" rtlCol="0">
            <a:spAutoFit/>
          </a:bodyPr>
          <a:lstStyle/>
          <a:p>
            <a:r>
              <a:rPr lang="tr-TR" dirty="0" smtClean="0">
                <a:latin typeface="Times New Roman Normal" charset="0"/>
              </a:rPr>
              <a:t>Çocuk Hakları Sözleşmesi, Madde 1, 1989, Birleşmiş Milletler</a:t>
            </a:r>
            <a:endParaRPr lang="tr-TR" dirty="0">
              <a:latin typeface="Times New Roman Normal" charset="0"/>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658" y="0"/>
            <a:ext cx="3235377" cy="3228187"/>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54" y="4805697"/>
            <a:ext cx="3417076" cy="2211049"/>
          </a:xfrm>
          <a:prstGeom prst="rect">
            <a:avLst/>
          </a:prstGeom>
          <a:effectLst>
            <a:softEdge rad="279400"/>
          </a:effectLst>
        </p:spPr>
      </p:pic>
    </p:spTree>
    <p:extLst>
      <p:ext uri="{BB962C8B-B14F-4D97-AF65-F5344CB8AC3E}">
        <p14:creationId xmlns:p14="http://schemas.microsoft.com/office/powerpoint/2010/main" val="695142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dirty="0" smtClean="0"/>
              <a:t/>
            </a:r>
            <a:br>
              <a:rPr lang="tr-TR" sz="4000" dirty="0" smtClean="0"/>
            </a:br>
            <a:r>
              <a:rPr lang="tr-TR" sz="4000" dirty="0" err="1" smtClean="0"/>
              <a:t>Suistimal</a:t>
            </a:r>
            <a:r>
              <a:rPr lang="tr-TR" sz="4000" dirty="0" smtClean="0"/>
              <a:t> </a:t>
            </a:r>
            <a:r>
              <a:rPr lang="tr-TR" sz="4000" dirty="0"/>
              <a:t>ve ihmalden korunma </a:t>
            </a:r>
            <a:r>
              <a:rPr lang="tr-TR" sz="4000" dirty="0" smtClean="0"/>
              <a:t>hakkı</a:t>
            </a:r>
            <a:endParaRPr lang="tr-TR" sz="4000" dirty="0"/>
          </a:p>
        </p:txBody>
      </p:sp>
      <p:sp>
        <p:nvSpPr>
          <p:cNvPr id="3" name="İçerik Yer Tutucusu 2"/>
          <p:cNvSpPr>
            <a:spLocks noGrp="1"/>
          </p:cNvSpPr>
          <p:nvPr>
            <p:ph idx="1"/>
          </p:nvPr>
        </p:nvSpPr>
        <p:spPr/>
        <p:txBody>
          <a:bodyPr>
            <a:normAutofit/>
          </a:bodyPr>
          <a:lstStyle/>
          <a:p>
            <a:r>
              <a:rPr lang="tr-TR" dirty="0" smtClean="0"/>
              <a:t>Bu </a:t>
            </a:r>
            <a:r>
              <a:rPr lang="tr-TR" dirty="0"/>
              <a:t>s</a:t>
            </a:r>
            <a:r>
              <a:rPr lang="tr-TR" dirty="0" smtClean="0"/>
              <a:t>özleşmeye </a:t>
            </a:r>
            <a:r>
              <a:rPr lang="tr-TR" b="1" dirty="0"/>
              <a:t>t</a:t>
            </a:r>
            <a:r>
              <a:rPr lang="tr-TR" b="1" dirty="0" smtClean="0"/>
              <a:t>araf </a:t>
            </a:r>
            <a:r>
              <a:rPr lang="tr-TR" b="1" dirty="0"/>
              <a:t>d</a:t>
            </a:r>
            <a:r>
              <a:rPr lang="tr-TR" b="1" dirty="0" smtClean="0"/>
              <a:t>evletler</a:t>
            </a:r>
            <a:r>
              <a:rPr lang="tr-TR" dirty="0"/>
              <a:t>, </a:t>
            </a:r>
            <a:r>
              <a:rPr lang="tr-TR" b="1" dirty="0"/>
              <a:t>ç</a:t>
            </a:r>
            <a:r>
              <a:rPr lang="tr-TR" b="1" dirty="0" smtClean="0"/>
              <a:t>ocuğun </a:t>
            </a:r>
            <a:r>
              <a:rPr lang="tr-TR" b="1" dirty="0"/>
              <a:t>ana-babasının ya da onlardan yalnızca birinin, yasal vasi veya vasilerinin ya da bakımını ü</a:t>
            </a:r>
            <a:r>
              <a:rPr lang="tr-TR" b="1" dirty="0" smtClean="0"/>
              <a:t>stlenen </a:t>
            </a:r>
            <a:r>
              <a:rPr lang="tr-TR" b="1" dirty="0"/>
              <a:t>herhangi bir </a:t>
            </a:r>
            <a:r>
              <a:rPr lang="tr-TR" b="1" dirty="0" smtClean="0"/>
              <a:t>kişinin </a:t>
            </a:r>
            <a:r>
              <a:rPr lang="tr-TR" b="1" dirty="0"/>
              <a:t>yanında iken</a:t>
            </a:r>
            <a:r>
              <a:rPr lang="tr-TR" dirty="0"/>
              <a:t> bedensel veya zihinsel saldırı, ş</a:t>
            </a:r>
            <a:r>
              <a:rPr lang="tr-TR" dirty="0" smtClean="0"/>
              <a:t>iddet </a:t>
            </a:r>
            <a:r>
              <a:rPr lang="tr-TR" dirty="0"/>
              <a:t>veya </a:t>
            </a:r>
            <a:r>
              <a:rPr lang="tr-TR" dirty="0" err="1"/>
              <a:t>suistimale</a:t>
            </a:r>
            <a:r>
              <a:rPr lang="tr-TR" dirty="0"/>
              <a:t>, ihmal ya da ihmalkar muameleye, ırza </a:t>
            </a:r>
            <a:r>
              <a:rPr lang="tr-TR" dirty="0" smtClean="0"/>
              <a:t>geçme </a:t>
            </a:r>
            <a:r>
              <a:rPr lang="tr-TR" dirty="0"/>
              <a:t>dahil </a:t>
            </a:r>
            <a:r>
              <a:rPr lang="tr-TR" b="1" dirty="0"/>
              <a:t>her </a:t>
            </a:r>
            <a:r>
              <a:rPr lang="tr-TR" b="1" dirty="0" smtClean="0"/>
              <a:t>türlü istismar ve kötü muameleye karşı </a:t>
            </a:r>
            <a:r>
              <a:rPr lang="tr-TR" b="1" dirty="0"/>
              <a:t>korunması </a:t>
            </a:r>
            <a:r>
              <a:rPr lang="tr-TR" b="1" dirty="0" smtClean="0"/>
              <a:t>için</a:t>
            </a:r>
            <a:r>
              <a:rPr lang="tr-TR" b="1" dirty="0"/>
              <a:t>; yasal, idari, toplumsal, </a:t>
            </a:r>
            <a:r>
              <a:rPr lang="tr-TR" b="1" dirty="0" smtClean="0"/>
              <a:t>eğitsel bütün önlemleri alırla</a:t>
            </a:r>
            <a:r>
              <a:rPr lang="tr-TR" dirty="0" smtClean="0"/>
              <a:t>r</a:t>
            </a:r>
            <a:r>
              <a:rPr lang="tr-TR" dirty="0"/>
              <a:t>. </a:t>
            </a:r>
            <a:endParaRPr lang="tr-TR" dirty="0" smtClean="0"/>
          </a:p>
          <a:p>
            <a:endParaRPr lang="tr-TR" dirty="0"/>
          </a:p>
          <a:p>
            <a:r>
              <a:rPr lang="tr-TR" dirty="0" smtClean="0"/>
              <a:t>Bu tür koruyucu </a:t>
            </a:r>
            <a:r>
              <a:rPr lang="tr-TR" dirty="0"/>
              <a:t>ö</a:t>
            </a:r>
            <a:r>
              <a:rPr lang="tr-TR" dirty="0" smtClean="0"/>
              <a:t>nlemler</a:t>
            </a:r>
            <a:r>
              <a:rPr lang="tr-TR" dirty="0"/>
              <a:t>; burada </a:t>
            </a:r>
            <a:r>
              <a:rPr lang="tr-TR" dirty="0" smtClean="0"/>
              <a:t>tanımlanmış olan çocuklara kötü muamele </a:t>
            </a:r>
            <a:r>
              <a:rPr lang="tr-TR" dirty="0"/>
              <a:t>olaylarının </a:t>
            </a:r>
            <a:r>
              <a:rPr lang="tr-TR" b="1" dirty="0"/>
              <a:t>ö</a:t>
            </a:r>
            <a:r>
              <a:rPr lang="tr-TR" b="1" dirty="0" smtClean="0"/>
              <a:t>nlenmesi</a:t>
            </a:r>
            <a:r>
              <a:rPr lang="tr-TR" dirty="0"/>
              <a:t>, </a:t>
            </a:r>
            <a:r>
              <a:rPr lang="tr-TR" b="1" dirty="0"/>
              <a:t>belirlenmesi, bildirilmesi</a:t>
            </a:r>
            <a:r>
              <a:rPr lang="tr-TR" dirty="0"/>
              <a:t>, yetkili makama havale edilmesi, </a:t>
            </a:r>
            <a:r>
              <a:rPr lang="tr-TR" dirty="0" smtClean="0"/>
              <a:t>soruşturulması</a:t>
            </a:r>
            <a:r>
              <a:rPr lang="tr-TR" dirty="0"/>
              <a:t>, </a:t>
            </a:r>
            <a:r>
              <a:rPr lang="tr-TR" b="1" dirty="0"/>
              <a:t>tedavisi</a:t>
            </a:r>
            <a:r>
              <a:rPr lang="tr-TR" dirty="0"/>
              <a:t> ve izlenmesi </a:t>
            </a:r>
            <a:r>
              <a:rPr lang="tr-TR" dirty="0" smtClean="0"/>
              <a:t>için gerekli başkaca yöntemleri </a:t>
            </a:r>
            <a:r>
              <a:rPr lang="tr-TR" dirty="0"/>
              <a:t>ve uygun </a:t>
            </a:r>
            <a:r>
              <a:rPr lang="tr-TR" dirty="0" smtClean="0"/>
              <a:t>olduğu </a:t>
            </a:r>
            <a:r>
              <a:rPr lang="tr-TR" dirty="0"/>
              <a:t>takdirde adliyenin </a:t>
            </a:r>
            <a:r>
              <a:rPr lang="tr-TR" dirty="0" smtClean="0"/>
              <a:t>işe </a:t>
            </a:r>
            <a:r>
              <a:rPr lang="tr-TR" dirty="0"/>
              <a:t>el koyması </a:t>
            </a:r>
            <a:r>
              <a:rPr lang="tr-TR" dirty="0" smtClean="0"/>
              <a:t>olduğu </a:t>
            </a:r>
            <a:r>
              <a:rPr lang="tr-TR" dirty="0"/>
              <a:t>kadar durumun gereklerine </a:t>
            </a:r>
            <a:r>
              <a:rPr lang="tr-TR" dirty="0" smtClean="0"/>
              <a:t>göre </a:t>
            </a:r>
            <a:r>
              <a:rPr lang="tr-TR" b="1" dirty="0" smtClean="0"/>
              <a:t>çocuğa </a:t>
            </a:r>
            <a:r>
              <a:rPr lang="tr-TR" b="1" dirty="0"/>
              <a:t>ve onun bakımını ü</a:t>
            </a:r>
            <a:r>
              <a:rPr lang="tr-TR" b="1" dirty="0" smtClean="0"/>
              <a:t>stlenen kişilere</a:t>
            </a:r>
            <a:r>
              <a:rPr lang="tr-TR" b="1" dirty="0"/>
              <a:t>, gereken </a:t>
            </a:r>
            <a:r>
              <a:rPr lang="tr-TR" b="1" dirty="0" smtClean="0"/>
              <a:t>desteği sağlamak </a:t>
            </a:r>
            <a:r>
              <a:rPr lang="tr-TR" b="1" dirty="0"/>
              <a:t>amacı ile sosyal programların </a:t>
            </a:r>
            <a:r>
              <a:rPr lang="tr-TR" b="1" dirty="0" smtClean="0"/>
              <a:t>düzenlenmesi</a:t>
            </a:r>
            <a:r>
              <a:rPr lang="tr-TR" dirty="0" smtClean="0"/>
              <a:t> için </a:t>
            </a:r>
            <a:r>
              <a:rPr lang="tr-TR" dirty="0"/>
              <a:t>etkin usulleri de </a:t>
            </a:r>
            <a:r>
              <a:rPr lang="tr-TR" dirty="0" smtClean="0"/>
              <a:t>içermelidir</a:t>
            </a:r>
            <a:r>
              <a:rPr lang="tr-TR" dirty="0"/>
              <a:t>. </a:t>
            </a:r>
          </a:p>
          <a:p>
            <a:endParaRPr lang="tr-TR" dirty="0"/>
          </a:p>
        </p:txBody>
      </p:sp>
      <p:sp>
        <p:nvSpPr>
          <p:cNvPr id="4" name="Metin kutusu 3"/>
          <p:cNvSpPr txBox="1"/>
          <p:nvPr/>
        </p:nvSpPr>
        <p:spPr>
          <a:xfrm>
            <a:off x="3700384" y="6214577"/>
            <a:ext cx="7237202" cy="369332"/>
          </a:xfrm>
          <a:prstGeom prst="rect">
            <a:avLst/>
          </a:prstGeom>
          <a:noFill/>
        </p:spPr>
        <p:txBody>
          <a:bodyPr wrap="square" rtlCol="0">
            <a:spAutoFit/>
          </a:bodyPr>
          <a:lstStyle/>
          <a:p>
            <a:r>
              <a:rPr lang="tr-TR" dirty="0" smtClean="0">
                <a:latin typeface="Times New Roman Normal" charset="0"/>
              </a:rPr>
              <a:t>Çocuk Hakları Sözleşmesi, Madde 19, 1989, Birleşmiş Milletler</a:t>
            </a:r>
            <a:endParaRPr lang="tr-TR" dirty="0">
              <a:latin typeface="Times New Roman Normal"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32354"/>
            <a:ext cx="2825647" cy="2825647"/>
          </a:xfrm>
          <a:prstGeom prst="rect">
            <a:avLst/>
          </a:prstGeom>
          <a:effectLst>
            <a:softEdge rad="165100"/>
          </a:effectLst>
        </p:spPr>
      </p:pic>
    </p:spTree>
    <p:extLst>
      <p:ext uri="{BB962C8B-B14F-4D97-AF65-F5344CB8AC3E}">
        <p14:creationId xmlns:p14="http://schemas.microsoft.com/office/powerpoint/2010/main" val="362235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Duman">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s">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10269</TotalTime>
  <Words>1880</Words>
  <Application>Microsoft Macintosh PowerPoint</Application>
  <PresentationFormat>Geniş Ekran</PresentationFormat>
  <Paragraphs>303</Paragraphs>
  <Slides>46</Slides>
  <Notes>7</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46</vt:i4>
      </vt:variant>
    </vt:vector>
  </HeadingPairs>
  <TitlesOfParts>
    <vt:vector size="53" baseType="lpstr">
      <vt:lpstr>Arial</vt:lpstr>
      <vt:lpstr>Calibri</vt:lpstr>
      <vt:lpstr>Mangal</vt:lpstr>
      <vt:lpstr>Times New Roman</vt:lpstr>
      <vt:lpstr>Times New Roman Normal</vt:lpstr>
      <vt:lpstr>Wingdings 3</vt:lpstr>
      <vt:lpstr>Duman</vt:lpstr>
      <vt:lpstr>ÇOCUK İSTİSMARI</vt:lpstr>
      <vt:lpstr>PowerPoint Sunusu</vt:lpstr>
      <vt:lpstr>PowerPoint Sunusu</vt:lpstr>
      <vt:lpstr>Amaçlar</vt:lpstr>
      <vt:lpstr>Hedefler</vt:lpstr>
      <vt:lpstr>Tanım</vt:lpstr>
      <vt:lpstr>Tarihçe</vt:lpstr>
      <vt:lpstr> Çocuk kimdir?</vt:lpstr>
      <vt:lpstr> Suistimal ve ihmalden korunma hakkı</vt:lpstr>
      <vt:lpstr>PowerPoint Sunusu</vt:lpstr>
      <vt:lpstr>Çocuk İstismarının Tipleri  </vt:lpstr>
      <vt:lpstr>PowerPoint Sunusu</vt:lpstr>
      <vt:lpstr>Fiziksel İstismar  </vt:lpstr>
      <vt:lpstr>PowerPoint Sunusu</vt:lpstr>
      <vt:lpstr>PowerPoint Sunusu</vt:lpstr>
      <vt:lpstr>PowerPoint Sunusu</vt:lpstr>
      <vt:lpstr>PowerPoint Sunusu</vt:lpstr>
      <vt:lpstr>PowerPoint Sunusu</vt:lpstr>
      <vt:lpstr>PowerPoint Sunusu</vt:lpstr>
      <vt:lpstr>İstismar için risk faktörleri</vt:lpstr>
      <vt:lpstr>PowerPoint Sunusu</vt:lpstr>
      <vt:lpstr>Türk Ceza Kanunu Madde 280</vt:lpstr>
      <vt:lpstr>Cinsel İstismar  </vt:lpstr>
      <vt:lpstr>PowerPoint Sunusu</vt:lpstr>
      <vt:lpstr>PowerPoint Sunusu</vt:lpstr>
      <vt:lpstr>Olaya Yol Açtığı Düşünülen Patolojiler</vt:lpstr>
      <vt:lpstr>Duygusal İstismar ve İhmal  </vt:lpstr>
      <vt:lpstr>PowerPoint Sunusu</vt:lpstr>
      <vt:lpstr>PowerPoint Sunusu</vt:lpstr>
      <vt:lpstr>PowerPoint Sunusu</vt:lpstr>
      <vt:lpstr>PowerPoint Sunusu</vt:lpstr>
      <vt:lpstr>PowerPoint Sunusu</vt:lpstr>
      <vt:lpstr>İstismarı Düşündüren Bulgular </vt:lpstr>
      <vt:lpstr>PowerPoint Sunusu</vt:lpstr>
      <vt:lpstr>PowerPoint Sunusu</vt:lpstr>
      <vt:lpstr>PowerPoint Sunusu</vt:lpstr>
      <vt:lpstr>PowerPoint Sunusu</vt:lpstr>
      <vt:lpstr>PowerPoint Sunusu</vt:lpstr>
      <vt:lpstr>Çocuk İstismarını Önlemek İçin Yapılması Gerekenler -1 </vt:lpstr>
      <vt:lpstr>Çocuk İstismarını Önlemek İçin Yapılması Gerekenler -2</vt:lpstr>
      <vt:lpstr>PowerPoint Sunusu</vt:lpstr>
      <vt:lpstr>Bildirim </vt:lpstr>
      <vt:lpstr>PowerPoint Sunusu</vt:lpstr>
      <vt:lpstr>PowerPoint Sunusu</vt:lpstr>
      <vt:lpstr>PowerPoint Sunusu</vt:lpstr>
      <vt:lpstr>Kaynaklar </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ÇOCUK İHMAL VE İSTİSMARI</dc:title>
  <dc:creator>Microsoft Office Kullanıcısı</dc:creator>
  <cp:lastModifiedBy>Microsoft Office Kullanıcısı</cp:lastModifiedBy>
  <cp:revision>54</cp:revision>
  <dcterms:created xsi:type="dcterms:W3CDTF">2017-03-13T21:28:20Z</dcterms:created>
  <dcterms:modified xsi:type="dcterms:W3CDTF">2017-03-27T19:23:50Z</dcterms:modified>
</cp:coreProperties>
</file>