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2"/>
  </p:notesMasterIdLst>
  <p:sldIdLst>
    <p:sldId id="256" r:id="rId2"/>
    <p:sldId id="257" r:id="rId3"/>
    <p:sldId id="258" r:id="rId4"/>
    <p:sldId id="259" r:id="rId5"/>
    <p:sldId id="329" r:id="rId6"/>
    <p:sldId id="260" r:id="rId7"/>
    <p:sldId id="331" r:id="rId8"/>
    <p:sldId id="328" r:id="rId9"/>
    <p:sldId id="330" r:id="rId10"/>
    <p:sldId id="266" r:id="rId11"/>
    <p:sldId id="269" r:id="rId12"/>
    <p:sldId id="267" r:id="rId13"/>
    <p:sldId id="270" r:id="rId14"/>
    <p:sldId id="268" r:id="rId15"/>
    <p:sldId id="272" r:id="rId16"/>
    <p:sldId id="274" r:id="rId17"/>
    <p:sldId id="273" r:id="rId18"/>
    <p:sldId id="275" r:id="rId19"/>
    <p:sldId id="277" r:id="rId20"/>
    <p:sldId id="278" r:id="rId21"/>
    <p:sldId id="280" r:id="rId22"/>
    <p:sldId id="281" r:id="rId23"/>
    <p:sldId id="271" r:id="rId24"/>
    <p:sldId id="282" r:id="rId25"/>
    <p:sldId id="284" r:id="rId26"/>
    <p:sldId id="295" r:id="rId27"/>
    <p:sldId id="285" r:id="rId28"/>
    <p:sldId id="286" r:id="rId29"/>
    <p:sldId id="283" r:id="rId30"/>
    <p:sldId id="320" r:id="rId31"/>
    <p:sldId id="287" r:id="rId32"/>
    <p:sldId id="288" r:id="rId33"/>
    <p:sldId id="303" r:id="rId34"/>
    <p:sldId id="289" r:id="rId35"/>
    <p:sldId id="327" r:id="rId36"/>
    <p:sldId id="302" r:id="rId37"/>
    <p:sldId id="324" r:id="rId38"/>
    <p:sldId id="325" r:id="rId39"/>
    <p:sldId id="304" r:id="rId40"/>
    <p:sldId id="305" r:id="rId41"/>
    <p:sldId id="306" r:id="rId42"/>
    <p:sldId id="307" r:id="rId43"/>
    <p:sldId id="308" r:id="rId44"/>
    <p:sldId id="309" r:id="rId45"/>
    <p:sldId id="334" r:id="rId46"/>
    <p:sldId id="335" r:id="rId47"/>
    <p:sldId id="333" r:id="rId48"/>
    <p:sldId id="312" r:id="rId49"/>
    <p:sldId id="313" r:id="rId50"/>
    <p:sldId id="290" r:id="rId51"/>
    <p:sldId id="291" r:id="rId52"/>
    <p:sldId id="314" r:id="rId53"/>
    <p:sldId id="315" r:id="rId54"/>
    <p:sldId id="316" r:id="rId55"/>
    <p:sldId id="297" r:id="rId56"/>
    <p:sldId id="298" r:id="rId57"/>
    <p:sldId id="299" r:id="rId58"/>
    <p:sldId id="300" r:id="rId59"/>
    <p:sldId id="332" r:id="rId60"/>
    <p:sldId id="301" r:id="rId61"/>
    <p:sldId id="321" r:id="rId62"/>
    <p:sldId id="322" r:id="rId63"/>
    <p:sldId id="323" r:id="rId64"/>
    <p:sldId id="318" r:id="rId65"/>
    <p:sldId id="293" r:id="rId66"/>
    <p:sldId id="294" r:id="rId67"/>
    <p:sldId id="326" r:id="rId68"/>
    <p:sldId id="317" r:id="rId69"/>
    <p:sldId id="336" r:id="rId70"/>
    <p:sldId id="337" r:id="rId7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1434" autoAdjust="0"/>
  </p:normalViewPr>
  <p:slideViewPr>
    <p:cSldViewPr>
      <p:cViewPr varScale="1">
        <p:scale>
          <a:sx n="107" d="100"/>
          <a:sy n="107" d="100"/>
        </p:scale>
        <p:origin x="-1734" y="-84"/>
      </p:cViewPr>
      <p:guideLst>
        <p:guide orient="horz" pos="2160"/>
        <p:guide pos="2880"/>
      </p:guideLst>
    </p:cSldViewPr>
  </p:slideViewPr>
  <p:outlineViewPr>
    <p:cViewPr>
      <p:scale>
        <a:sx n="33" d="100"/>
        <a:sy n="33" d="100"/>
      </p:scale>
      <p:origin x="0" y="529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AD97-1F83-4EDF-A92E-89826CA118D5}" type="datetimeFigureOut">
              <a:rPr lang="tr-TR" smtClean="0"/>
              <a:t>16.05.2019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5D99A-2F9F-45ED-BBED-EC130E1D9E9A}" type="slidenum">
              <a:rPr lang="tr-TR" smtClean="0"/>
              <a:t>‹#›</a:t>
            </a:fld>
            <a:endParaRPr lang="tr-TR"/>
          </a:p>
        </p:txBody>
      </p:sp>
    </p:spTree>
    <p:extLst>
      <p:ext uri="{BB962C8B-B14F-4D97-AF65-F5344CB8AC3E}">
        <p14:creationId xmlns:p14="http://schemas.microsoft.com/office/powerpoint/2010/main" val="93658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1</a:t>
            </a:fld>
            <a:endParaRPr lang="tr-TR"/>
          </a:p>
        </p:txBody>
      </p:sp>
    </p:spTree>
    <p:extLst>
      <p:ext uri="{BB962C8B-B14F-4D97-AF65-F5344CB8AC3E}">
        <p14:creationId xmlns:p14="http://schemas.microsoft.com/office/powerpoint/2010/main" val="199464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Toplam kardiyovasküler risk hesabı esas olarak sağlıklı görünen ve herhangi bir klinik sorunu</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olmayan hastalarda, gelecekte ortaya çıkabilecek ASKVH nedenli olay ve ölüm riskini ortaya</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koyar. Dolayısıyla, klinik olarak tespit edilmiş ASKVH olgularında veya ASKVH risk eşdeğeri</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olan diyabet, kronik böbrek hastalığı gibi kişilerde ya da AH veya kişiye özgü çok yüksek risk</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faktörleri bulunan kişilerde toplam kardiyovasküler risk hesaplanmaz. Bu tip kişiler hali hazırda</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yüksek risk altındadır ve risk faktörleriyle ilgili yoğun tedavi ve yaşam biçimi değişikliklerine</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ihtiyaçları vardır.</a:t>
            </a:r>
            <a:r>
              <a:rPr lang="tr-TR" dirty="0" smtClean="0"/>
              <a:t/>
            </a:r>
            <a:br>
              <a:rPr lang="tr-TR" dirty="0" smtClean="0"/>
            </a:br>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18</a:t>
            </a:fld>
            <a:endParaRPr lang="tr-TR"/>
          </a:p>
        </p:txBody>
      </p:sp>
    </p:spTree>
    <p:extLst>
      <p:ext uri="{BB962C8B-B14F-4D97-AF65-F5344CB8AC3E}">
        <p14:creationId xmlns:p14="http://schemas.microsoft.com/office/powerpoint/2010/main" val="87728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Yüksek kardiyovasküler riski olan</a:t>
            </a:r>
            <a:r>
              <a:rPr lang="tr-TR" baseline="0" dirty="0" smtClean="0"/>
              <a:t> </a:t>
            </a:r>
            <a:r>
              <a:rPr lang="tr-TR" dirty="0" smtClean="0"/>
              <a:t>toplumlara uygun hazırlanmış bu</a:t>
            </a:r>
            <a:r>
              <a:rPr lang="tr-TR" baseline="0" dirty="0" smtClean="0"/>
              <a:t> </a:t>
            </a:r>
            <a:r>
              <a:rPr lang="tr-TR" dirty="0" smtClean="0"/>
              <a:t>tablo ile sadece 10 yıllık ölüm riski</a:t>
            </a:r>
            <a:r>
              <a:rPr lang="tr-TR" baseline="0" dirty="0" smtClean="0"/>
              <a:t> </a:t>
            </a:r>
            <a:r>
              <a:rPr lang="tr-TR" dirty="0" smtClean="0"/>
              <a:t>hesaplanır. Olay ve ölüm riski birlikte görülmek isteniyorsa, tabloda elde</a:t>
            </a:r>
            <a:r>
              <a:rPr lang="tr-TR" baseline="0" dirty="0" smtClean="0"/>
              <a:t> </a:t>
            </a:r>
            <a:r>
              <a:rPr lang="tr-TR" dirty="0" smtClean="0"/>
              <a:t>edilen sayıyı erkekler için 3, kadınlar</a:t>
            </a:r>
            <a:r>
              <a:rPr lang="tr-TR" baseline="0" dirty="0" smtClean="0"/>
              <a:t> </a:t>
            </a:r>
            <a:r>
              <a:rPr lang="tr-TR" dirty="0" smtClean="0"/>
              <a:t>için 4 ile çarpın. </a:t>
            </a:r>
            <a:br>
              <a:rPr lang="tr-TR" dirty="0" smtClean="0"/>
            </a:br>
            <a:endParaRPr lang="tr-TR" dirty="0" smtClean="0"/>
          </a:p>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19</a:t>
            </a:fld>
            <a:endParaRPr lang="tr-TR"/>
          </a:p>
        </p:txBody>
      </p:sp>
    </p:spTree>
    <p:extLst>
      <p:ext uri="{BB962C8B-B14F-4D97-AF65-F5344CB8AC3E}">
        <p14:creationId xmlns:p14="http://schemas.microsoft.com/office/powerpoint/2010/main" val="1753940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Dislipidemi kılavuzları arasındaki tartışmalı noktalardan birisi de tedavide bir hedef olup olmayacağı konusudur. Amerikan Kardiyologlar Birliği (ACC) ve Amerikan Kalp Cemiyeti (AHA)</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tarafınca yazılan ACC/AHA kılavuzu sadece randomize kontrollü çalışma ve metaanalizler iledesteklenen önerilere yer verdiği için, tedavi hedefleri önermemiştir. Bunun yerine, hastaları bellirisk kategorilerine ayırıp düşük veya yüksek doz statinlerin kullanılmasını önermiştir.</a:t>
            </a:r>
          </a:p>
          <a:p>
            <a:r>
              <a:rPr lang="tr-TR" sz="1200" b="0" i="0" kern="1200" dirty="0" smtClean="0">
                <a:solidFill>
                  <a:schemeClr val="tx1"/>
                </a:solidFill>
                <a:effectLst/>
                <a:latin typeface="+mn-lt"/>
                <a:ea typeface="+mn-ea"/>
                <a:cs typeface="+mn-cs"/>
              </a:rPr>
              <a:t>TEMD dislipidemi kılavuzu güncel pek çok kılavuz gibi</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dislipidemi tedavisinde hedefler olması gerektiğini savunur</a:t>
            </a:r>
            <a:r>
              <a:rPr lang="tr-TR" dirty="0" smtClean="0"/>
              <a:t/>
            </a:r>
            <a:br>
              <a:rPr lang="tr-TR" dirty="0" smtClean="0"/>
            </a:br>
            <a:r>
              <a:rPr lang="tr-TR" dirty="0" smtClean="0"/>
              <a:t/>
            </a:r>
            <a:br>
              <a:rPr lang="tr-TR" dirty="0" smtClean="0"/>
            </a:br>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22</a:t>
            </a:fld>
            <a:endParaRPr lang="tr-TR"/>
          </a:p>
        </p:txBody>
      </p:sp>
    </p:spTree>
    <p:extLst>
      <p:ext uri="{BB962C8B-B14F-4D97-AF65-F5344CB8AC3E}">
        <p14:creationId xmlns:p14="http://schemas.microsoft.com/office/powerpoint/2010/main" val="2846998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23</a:t>
            </a:fld>
            <a:endParaRPr lang="tr-TR"/>
          </a:p>
        </p:txBody>
      </p:sp>
    </p:spTree>
    <p:extLst>
      <p:ext uri="{BB962C8B-B14F-4D97-AF65-F5344CB8AC3E}">
        <p14:creationId xmlns:p14="http://schemas.microsoft.com/office/powerpoint/2010/main" val="1680796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Ülkemizdeki aşırı karbonhidrat tüketimi alışkanlığı dislipidemi gelişimine neden olan önemli</a:t>
            </a:r>
            <a:r>
              <a:rPr lang="tr-TR" sz="1200" baseline="0" dirty="0" smtClean="0"/>
              <a:t> </a:t>
            </a:r>
            <a:r>
              <a:rPr lang="tr-TR" sz="1200" dirty="0" smtClean="0"/>
              <a:t>faktörlerdendir. Karbonhidrat ağırlıklı beslenme insulin duyarlılığını azaltır ve TG düzeylerini</a:t>
            </a:r>
            <a:r>
              <a:rPr lang="tr-TR" sz="1200" baseline="0" dirty="0" smtClean="0"/>
              <a:t> </a:t>
            </a:r>
            <a:r>
              <a:rPr lang="tr-TR" sz="1200" dirty="0" smtClean="0"/>
              <a:t>yükseltir. </a:t>
            </a:r>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24</a:t>
            </a:fld>
            <a:endParaRPr lang="tr-TR"/>
          </a:p>
        </p:txBody>
      </p:sp>
    </p:spTree>
    <p:extLst>
      <p:ext uri="{BB962C8B-B14F-4D97-AF65-F5344CB8AC3E}">
        <p14:creationId xmlns:p14="http://schemas.microsoft.com/office/powerpoint/2010/main" val="111272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57200" lvl="1" indent="0">
              <a:buNone/>
            </a:pPr>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25</a:t>
            </a:fld>
            <a:endParaRPr lang="tr-TR"/>
          </a:p>
        </p:txBody>
      </p:sp>
    </p:spTree>
    <p:extLst>
      <p:ext uri="{BB962C8B-B14F-4D97-AF65-F5344CB8AC3E}">
        <p14:creationId xmlns:p14="http://schemas.microsoft.com/office/powerpoint/2010/main" val="167682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57200" lvl="1" indent="0">
              <a:buNone/>
            </a:pPr>
            <a:r>
              <a:rPr lang="tr-TR" sz="1800" b="0" i="0" kern="1200" dirty="0" smtClean="0">
                <a:solidFill>
                  <a:schemeClr val="tx1"/>
                </a:solidFill>
                <a:effectLst/>
                <a:latin typeface="+mn-lt"/>
                <a:ea typeface="+mn-ea"/>
                <a:cs typeface="+mn-cs"/>
              </a:rPr>
              <a:t>TEMD dislipidemi kılavuzu diyetle</a:t>
            </a:r>
            <a:r>
              <a:rPr lang="tr-TR" sz="1800" b="0" i="0" kern="1200" baseline="0" dirty="0" smtClean="0">
                <a:solidFill>
                  <a:schemeClr val="tx1"/>
                </a:solidFill>
                <a:effectLst/>
                <a:latin typeface="+mn-lt"/>
                <a:ea typeface="+mn-ea"/>
                <a:cs typeface="+mn-cs"/>
              </a:rPr>
              <a:t>  </a:t>
            </a:r>
            <a:r>
              <a:rPr lang="tr-TR" sz="1800" b="0" i="0" kern="1200" dirty="0" smtClean="0">
                <a:solidFill>
                  <a:schemeClr val="tx1"/>
                </a:solidFill>
                <a:effectLst/>
                <a:latin typeface="+mn-lt"/>
                <a:ea typeface="+mn-ea"/>
                <a:cs typeface="+mn-cs"/>
              </a:rPr>
              <a:t>kolesterol alımını kısıtlamanın tıbbi beslenme tedavisindeki öneminin düşük olduğunu kabul</a:t>
            </a:r>
            <a:r>
              <a:rPr lang="tr-TR" sz="1800" b="0" i="0" kern="1200" baseline="0" dirty="0" smtClean="0">
                <a:solidFill>
                  <a:schemeClr val="tx1"/>
                </a:solidFill>
                <a:effectLst/>
                <a:latin typeface="+mn-lt"/>
                <a:ea typeface="+mn-ea"/>
                <a:cs typeface="+mn-cs"/>
              </a:rPr>
              <a:t> </a:t>
            </a:r>
            <a:r>
              <a:rPr lang="tr-TR" sz="1800" b="0" i="0" kern="1200" dirty="0" smtClean="0">
                <a:solidFill>
                  <a:schemeClr val="tx1"/>
                </a:solidFill>
                <a:effectLst/>
                <a:latin typeface="+mn-lt"/>
                <a:ea typeface="+mn-ea"/>
                <a:cs typeface="+mn-cs"/>
              </a:rPr>
              <a:t>etmektedir. Diyetteki kolesterol içeriğini kısıtlamak yerine doymuş yağ miktarının azaltılmasının</a:t>
            </a:r>
            <a:r>
              <a:rPr lang="tr-TR" sz="1800" b="0" i="0" kern="1200" baseline="0" dirty="0" smtClean="0">
                <a:solidFill>
                  <a:schemeClr val="tx1"/>
                </a:solidFill>
                <a:effectLst/>
                <a:latin typeface="+mn-lt"/>
                <a:ea typeface="+mn-ea"/>
                <a:cs typeface="+mn-cs"/>
              </a:rPr>
              <a:t> </a:t>
            </a:r>
            <a:r>
              <a:rPr lang="tr-TR" sz="1800" b="0" i="0" kern="1200" dirty="0" smtClean="0">
                <a:solidFill>
                  <a:schemeClr val="tx1"/>
                </a:solidFill>
                <a:effectLst/>
                <a:latin typeface="+mn-lt"/>
                <a:ea typeface="+mn-ea"/>
                <a:cs typeface="+mn-cs"/>
              </a:rPr>
              <a:t>daha önemli olduğunu değerlendirmektedir.</a:t>
            </a:r>
            <a:r>
              <a:rPr lang="tr-TR" sz="1800" dirty="0" smtClean="0"/>
              <a:t> </a:t>
            </a:r>
            <a:br>
              <a:rPr lang="tr-TR" sz="1800" dirty="0" smtClean="0"/>
            </a:br>
            <a:endParaRPr lang="tr-TR" sz="1800"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26</a:t>
            </a:fld>
            <a:endParaRPr lang="tr-TR"/>
          </a:p>
        </p:txBody>
      </p:sp>
    </p:spTree>
    <p:extLst>
      <p:ext uri="{BB962C8B-B14F-4D97-AF65-F5344CB8AC3E}">
        <p14:creationId xmlns:p14="http://schemas.microsoft.com/office/powerpoint/2010/main" val="2404698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Ancak bu sonuçların bir kısmının büyük ölçekli çalışmalarla doğrulanmaması, etkin form ve dozlarının tespit edilmemiş olması, ilaç etkileşimlerinin fazla olması ve potansiyel yan etkilerinin mevcudiyeti nedeniyle, dislipidemi tedavisinde kullanımları kısıtlıdır ve tavsiye edilmez.</a:t>
            </a:r>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28</a:t>
            </a:fld>
            <a:endParaRPr lang="tr-TR"/>
          </a:p>
        </p:txBody>
      </p:sp>
    </p:spTree>
    <p:extLst>
      <p:ext uri="{BB962C8B-B14F-4D97-AF65-F5344CB8AC3E}">
        <p14:creationId xmlns:p14="http://schemas.microsoft.com/office/powerpoint/2010/main" val="2758481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29</a:t>
            </a:fld>
            <a:endParaRPr lang="tr-TR"/>
          </a:p>
        </p:txBody>
      </p:sp>
    </p:spTree>
    <p:extLst>
      <p:ext uri="{BB962C8B-B14F-4D97-AF65-F5344CB8AC3E}">
        <p14:creationId xmlns:p14="http://schemas.microsoft.com/office/powerpoint/2010/main" val="1520393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Metaanalizler LDL-K’deki her 40 mg/dl azalmanın majör KVO’larda %20 relatif risk azalmasına neden olduğunu göstermektedir</a:t>
            </a:r>
            <a:r>
              <a:rPr lang="tr-TR" dirty="0" smtClean="0"/>
              <a:t> </a:t>
            </a:r>
            <a:br>
              <a:rPr lang="tr-TR" dirty="0" smtClean="0"/>
            </a:br>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32</a:t>
            </a:fld>
            <a:endParaRPr lang="tr-TR"/>
          </a:p>
        </p:txBody>
      </p:sp>
    </p:spTree>
    <p:extLst>
      <p:ext uri="{BB962C8B-B14F-4D97-AF65-F5344CB8AC3E}">
        <p14:creationId xmlns:p14="http://schemas.microsoft.com/office/powerpoint/2010/main" val="37524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Son</a:t>
            </a:r>
            <a:r>
              <a:rPr lang="tr-TR" sz="1200" b="0" i="0" kern="1200" baseline="0" dirty="0" smtClean="0">
                <a:solidFill>
                  <a:schemeClr val="tx1"/>
                </a:solidFill>
                <a:effectLst/>
                <a:latin typeface="+mn-lt"/>
                <a:ea typeface="+mn-ea"/>
                <a:cs typeface="+mn-cs"/>
              </a:rPr>
              <a:t> yıllarda giderek artan obezite olumsuz yaşam biçimikarbonhidrat ağrılıklı beslenme azalan fiziksel aktivite </a:t>
            </a:r>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5</a:t>
            </a:fld>
            <a:endParaRPr lang="tr-TR"/>
          </a:p>
        </p:txBody>
      </p:sp>
    </p:spTree>
    <p:extLst>
      <p:ext uri="{BB962C8B-B14F-4D97-AF65-F5344CB8AC3E}">
        <p14:creationId xmlns:p14="http://schemas.microsoft.com/office/powerpoint/2010/main" val="4162573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33</a:t>
            </a:fld>
            <a:endParaRPr lang="tr-TR"/>
          </a:p>
        </p:txBody>
      </p:sp>
    </p:spTree>
    <p:extLst>
      <p:ext uri="{BB962C8B-B14F-4D97-AF65-F5344CB8AC3E}">
        <p14:creationId xmlns:p14="http://schemas.microsoft.com/office/powerpoint/2010/main" val="684505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endParaRPr lang="tr-TR" dirty="0" smtClean="0"/>
          </a:p>
          <a:p>
            <a:r>
              <a:rPr lang="tr-TR" dirty="0" smtClean="0">
                <a:solidFill>
                  <a:schemeClr val="tx1">
                    <a:lumMod val="75000"/>
                    <a:lumOff val="25000"/>
                  </a:schemeClr>
                </a:solidFill>
              </a:rPr>
              <a:t>Kas yakınmaları en sık simvastatin, atorvastatin ve lovastatin kullanımında görülmektedir.</a:t>
            </a:r>
          </a:p>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34</a:t>
            </a:fld>
            <a:endParaRPr lang="tr-TR"/>
          </a:p>
        </p:txBody>
      </p:sp>
    </p:spTree>
    <p:extLst>
      <p:ext uri="{BB962C8B-B14F-4D97-AF65-F5344CB8AC3E}">
        <p14:creationId xmlns:p14="http://schemas.microsoft.com/office/powerpoint/2010/main" val="302012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Statin-Associated Side Effects</a:t>
            </a:r>
            <a:r>
              <a:rPr lang="tr-TR" dirty="0" smtClean="0"/>
              <a:t> </a:t>
            </a:r>
            <a:br>
              <a:rPr lang="tr-TR" dirty="0" smtClean="0"/>
            </a:br>
            <a:r>
              <a:rPr lang="pt-BR" sz="1200" b="0" i="0" kern="1200" dirty="0" smtClean="0">
                <a:solidFill>
                  <a:schemeClr val="tx1"/>
                </a:solidFill>
                <a:effectLst/>
                <a:latin typeface="+mn-lt"/>
                <a:ea typeface="+mn-ea"/>
                <a:cs typeface="+mn-cs"/>
              </a:rPr>
              <a:t>J O U R N A L O F T H E A M E R I C A N C O L L E G E O F C A R D I O L O G Y V O L . 6 7 , N O . 2 0 , 2 0 1 </a:t>
            </a:r>
            <a:r>
              <a:rPr lang="pt-BR" dirty="0" smtClean="0"/>
              <a:t/>
            </a:r>
            <a:br>
              <a:rPr lang="pt-BR" dirty="0" smtClean="0"/>
            </a:br>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37</a:t>
            </a:fld>
            <a:endParaRPr lang="tr-TR"/>
          </a:p>
        </p:txBody>
      </p:sp>
    </p:spTree>
    <p:extLst>
      <p:ext uri="{BB962C8B-B14F-4D97-AF65-F5344CB8AC3E}">
        <p14:creationId xmlns:p14="http://schemas.microsoft.com/office/powerpoint/2010/main" val="243052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NLA has proposed a</a:t>
            </a:r>
            <a:r>
              <a:rPr lang="tr-TR"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point/scoring system (6) on the basis of observational</a:t>
            </a:r>
            <a:r>
              <a:rPr lang="tr-TR"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studies, such as the PRIMO (</a:t>
            </a:r>
            <a:r>
              <a:rPr lang="en-US" sz="1200" b="0" i="0" kern="1200" dirty="0" err="1" smtClean="0">
                <a:solidFill>
                  <a:schemeClr val="tx1"/>
                </a:solidFill>
                <a:effectLst/>
                <a:latin typeface="+mn-lt"/>
                <a:ea typeface="+mn-ea"/>
                <a:cs typeface="+mn-cs"/>
              </a:rPr>
              <a:t>PRedIction</a:t>
            </a:r>
            <a:r>
              <a:rPr lang="en-US" sz="1200" b="0" i="0" kern="1200" dirty="0" smtClean="0">
                <a:solidFill>
                  <a:schemeClr val="tx1"/>
                </a:solidFill>
                <a:effectLst/>
                <a:latin typeface="+mn-lt"/>
                <a:ea typeface="+mn-ea"/>
                <a:cs typeface="+mn-cs"/>
              </a:rPr>
              <a:t> of Muscular</a:t>
            </a:r>
            <a:r>
              <a:rPr lang="tr-TR"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Risk in Observational Conditions) study (1) and our</a:t>
            </a:r>
            <a:r>
              <a:rPr lang="tr-TR"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STOMP (Effect of </a:t>
            </a:r>
            <a:r>
              <a:rPr lang="en-US" sz="1200" b="0" i="0" kern="1200" dirty="0" err="1" smtClean="0">
                <a:solidFill>
                  <a:schemeClr val="tx1"/>
                </a:solidFill>
                <a:effectLst/>
                <a:latin typeface="+mn-lt"/>
                <a:ea typeface="+mn-ea"/>
                <a:cs typeface="+mn-cs"/>
              </a:rPr>
              <a:t>STatins</a:t>
            </a:r>
            <a:r>
              <a:rPr lang="en-US" sz="1200" b="0" i="0" kern="1200" dirty="0" smtClean="0">
                <a:solidFill>
                  <a:schemeClr val="tx1"/>
                </a:solidFill>
                <a:effectLst/>
                <a:latin typeface="+mn-lt"/>
                <a:ea typeface="+mn-ea"/>
                <a:cs typeface="+mn-cs"/>
              </a:rPr>
              <a:t> On Skeletal Muscle Performance) study (12) (Table 3).</a:t>
            </a:r>
            <a:r>
              <a:rPr lang="en-US" dirty="0" smtClean="0"/>
              <a:t> </a:t>
            </a:r>
            <a:br>
              <a:rPr lang="en-US" dirty="0" smtClean="0"/>
            </a:br>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38</a:t>
            </a:fld>
            <a:endParaRPr lang="tr-TR"/>
          </a:p>
        </p:txBody>
      </p:sp>
    </p:spTree>
    <p:extLst>
      <p:ext uri="{BB962C8B-B14F-4D97-AF65-F5344CB8AC3E}">
        <p14:creationId xmlns:p14="http://schemas.microsoft.com/office/powerpoint/2010/main" val="602425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41</a:t>
            </a:fld>
            <a:endParaRPr lang="tr-TR"/>
          </a:p>
        </p:txBody>
      </p:sp>
    </p:spTree>
    <p:extLst>
      <p:ext uri="{BB962C8B-B14F-4D97-AF65-F5344CB8AC3E}">
        <p14:creationId xmlns:p14="http://schemas.microsoft.com/office/powerpoint/2010/main" val="3383884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42</a:t>
            </a:fld>
            <a:endParaRPr lang="tr-TR"/>
          </a:p>
        </p:txBody>
      </p:sp>
    </p:spTree>
    <p:extLst>
      <p:ext uri="{BB962C8B-B14F-4D97-AF65-F5344CB8AC3E}">
        <p14:creationId xmlns:p14="http://schemas.microsoft.com/office/powerpoint/2010/main" val="2050815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49</a:t>
            </a:fld>
            <a:endParaRPr lang="tr-TR"/>
          </a:p>
        </p:txBody>
      </p:sp>
    </p:spTree>
    <p:extLst>
      <p:ext uri="{BB962C8B-B14F-4D97-AF65-F5344CB8AC3E}">
        <p14:creationId xmlns:p14="http://schemas.microsoft.com/office/powerpoint/2010/main" val="2997575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Statin intoleransı olan hastaya yaklaşırken ilk adım myopati/rabdomiyoliz riskini artırabilecek</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veya karaciğer enzimlerini yükseltebilecek statin dışı diğer faktörlerin dışlanmasıdır.</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 Bu aşamadan sonra statin intoleransının yönetiminde ilaç değişimi, gün atlayarak ilaç kullanımı, statin dışı</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lipid düşürücü tedaviler veya lipid düşürücü ilaç dışı tedaviseçenekleri denenebilir.</a:t>
            </a:r>
            <a:r>
              <a:rPr lang="tr-TR" dirty="0" smtClean="0"/>
              <a:t/>
            </a:r>
            <a:br>
              <a:rPr lang="tr-TR" dirty="0" smtClean="0"/>
            </a:br>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52</a:t>
            </a:fld>
            <a:endParaRPr lang="tr-TR"/>
          </a:p>
        </p:txBody>
      </p:sp>
    </p:spTree>
    <p:extLst>
      <p:ext uri="{BB962C8B-B14F-4D97-AF65-F5344CB8AC3E}">
        <p14:creationId xmlns:p14="http://schemas.microsoft.com/office/powerpoint/2010/main" val="2503956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dirty="0" smtClean="0"/>
              <a:t>Örneğin yarı ömrü 14 saat olan atorvastatin vücutta iki aktif metabolite dönüşmekte veaktif metabolitler 20-30 saat süresince etkinliklerini devam ettirebilmektedir. </a:t>
            </a:r>
          </a:p>
          <a:p>
            <a:pPr marL="0" indent="0">
              <a:buNone/>
            </a:pPr>
            <a:endParaRPr lang="tr-TR" dirty="0" smtClean="0"/>
          </a:p>
          <a:p>
            <a:pPr marL="0" indent="0">
              <a:buNone/>
            </a:pPr>
            <a:r>
              <a:rPr lang="tr-TR" dirty="0" smtClean="0"/>
              <a:t>Rosuvastatin de 19 saatlik yarı ömrü ile belli koşullarda gün atlanarak kullanıma uygun, uzun yarı ömürlü bir statindir. </a:t>
            </a:r>
            <a:br>
              <a:rPr lang="tr-TR" dirty="0" smtClean="0"/>
            </a:br>
            <a:endParaRPr lang="tr-TR" dirty="0" smtClean="0"/>
          </a:p>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53</a:t>
            </a:fld>
            <a:endParaRPr lang="tr-TR"/>
          </a:p>
        </p:txBody>
      </p:sp>
    </p:spTree>
    <p:extLst>
      <p:ext uri="{BB962C8B-B14F-4D97-AF65-F5344CB8AC3E}">
        <p14:creationId xmlns:p14="http://schemas.microsoft.com/office/powerpoint/2010/main" val="416639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56</a:t>
            </a:fld>
            <a:endParaRPr lang="tr-TR"/>
          </a:p>
        </p:txBody>
      </p:sp>
    </p:spTree>
    <p:extLst>
      <p:ext uri="{BB962C8B-B14F-4D97-AF65-F5344CB8AC3E}">
        <p14:creationId xmlns:p14="http://schemas.microsoft.com/office/powerpoint/2010/main" val="604648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Dislipidemilerin bir kısmı poligenik veya monogenik mutasyonlar nedeniyle gelişir ve ailesel</a:t>
            </a:r>
            <a:br>
              <a:rPr lang="tr-TR" sz="1200" b="0" i="0" kern="1200" dirty="0" smtClean="0">
                <a:solidFill>
                  <a:schemeClr val="tx1"/>
                </a:solidFill>
                <a:effectLst/>
                <a:latin typeface="+mn-lt"/>
                <a:ea typeface="+mn-ea"/>
                <a:cs typeface="+mn-cs"/>
              </a:rPr>
            </a:br>
            <a:r>
              <a:rPr lang="tr-TR" sz="1200" b="0" i="0" kern="1200" dirty="0" smtClean="0">
                <a:solidFill>
                  <a:schemeClr val="tx1"/>
                </a:solidFill>
                <a:effectLst/>
                <a:latin typeface="+mn-lt"/>
                <a:ea typeface="+mn-ea"/>
                <a:cs typeface="+mn-cs"/>
              </a:rPr>
              <a:t>geçiş gösterirler. Adına primer veya ailesel dislipidemiler dediğimiz bu grup kalıtımsal dislipidemiler çoğu defa gözden kaçmaktadırlar. </a:t>
            </a:r>
            <a:r>
              <a:rPr lang="tr-TR" dirty="0" smtClean="0"/>
              <a:t/>
            </a:r>
            <a:br>
              <a:rPr lang="tr-TR" dirty="0" smtClean="0"/>
            </a:br>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7</a:t>
            </a:fld>
            <a:endParaRPr lang="tr-TR"/>
          </a:p>
        </p:txBody>
      </p:sp>
    </p:spTree>
    <p:extLst>
      <p:ext uri="{BB962C8B-B14F-4D97-AF65-F5344CB8AC3E}">
        <p14:creationId xmlns:p14="http://schemas.microsoft.com/office/powerpoint/2010/main" val="794398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smtClean="0">
                <a:solidFill>
                  <a:schemeClr val="tx1"/>
                </a:solidFill>
                <a:effectLst/>
                <a:latin typeface="+mn-lt"/>
                <a:ea typeface="+mn-ea"/>
                <a:cs typeface="+mn-cs"/>
              </a:rPr>
              <a:t>Fibrates for primary prevention of cardiovascular disease events (Review) 2</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Copyright © 2017 The Cochrane Collaboration. Published by John Wiley &amp; Sons, Ltd</a:t>
            </a:r>
            <a:r>
              <a:rPr lang="en-US" dirty="0" smtClean="0"/>
              <a:t> </a:t>
            </a:r>
            <a:br>
              <a:rPr lang="en-US" dirty="0" smtClean="0"/>
            </a:br>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59</a:t>
            </a:fld>
            <a:endParaRPr lang="tr-TR"/>
          </a:p>
        </p:txBody>
      </p:sp>
    </p:spTree>
    <p:extLst>
      <p:ext uri="{BB962C8B-B14F-4D97-AF65-F5344CB8AC3E}">
        <p14:creationId xmlns:p14="http://schemas.microsoft.com/office/powerpoint/2010/main" val="1728692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61</a:t>
            </a:fld>
            <a:endParaRPr lang="tr-TR"/>
          </a:p>
        </p:txBody>
      </p:sp>
    </p:spTree>
    <p:extLst>
      <p:ext uri="{BB962C8B-B14F-4D97-AF65-F5344CB8AC3E}">
        <p14:creationId xmlns:p14="http://schemas.microsoft.com/office/powerpoint/2010/main" val="2289032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63</a:t>
            </a:fld>
            <a:endParaRPr lang="tr-TR"/>
          </a:p>
        </p:txBody>
      </p:sp>
    </p:spTree>
    <p:extLst>
      <p:ext uri="{BB962C8B-B14F-4D97-AF65-F5344CB8AC3E}">
        <p14:creationId xmlns:p14="http://schemas.microsoft.com/office/powerpoint/2010/main" val="990320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Dolayısıyla böyle kişilerde tedavi kararı bireyselleştirilmeli ve eşlik eden risk faktörlerinin şiddetine ve kullanılmakta olan diğer ilaçların sayısına göre karar verilmelidir </a:t>
            </a:r>
            <a:br>
              <a:rPr lang="tr-TR" sz="1200" dirty="0" smtClean="0"/>
            </a:br>
            <a:endParaRPr lang="tr-TR" sz="1200"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64</a:t>
            </a:fld>
            <a:endParaRPr lang="tr-TR"/>
          </a:p>
        </p:txBody>
      </p:sp>
    </p:spTree>
    <p:extLst>
      <p:ext uri="{BB962C8B-B14F-4D97-AF65-F5344CB8AC3E}">
        <p14:creationId xmlns:p14="http://schemas.microsoft.com/office/powerpoint/2010/main" val="56654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65</a:t>
            </a:fld>
            <a:endParaRPr lang="tr-TR"/>
          </a:p>
        </p:txBody>
      </p:sp>
    </p:spTree>
    <p:extLst>
      <p:ext uri="{BB962C8B-B14F-4D97-AF65-F5344CB8AC3E}">
        <p14:creationId xmlns:p14="http://schemas.microsoft.com/office/powerpoint/2010/main" val="2580192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67</a:t>
            </a:fld>
            <a:endParaRPr lang="tr-TR"/>
          </a:p>
        </p:txBody>
      </p:sp>
    </p:spTree>
    <p:extLst>
      <p:ext uri="{BB962C8B-B14F-4D97-AF65-F5344CB8AC3E}">
        <p14:creationId xmlns:p14="http://schemas.microsoft.com/office/powerpoint/2010/main" val="358732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 Dislipidemi</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taraması ile gelecekteki kardiyovasküler hastalık (KVH) riskini güvenilir şekilde hesaplamak</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mümkündür.</a:t>
            </a:r>
            <a:r>
              <a:rPr lang="tr-TR" dirty="0" smtClean="0"/>
              <a:t> </a:t>
            </a:r>
            <a:br>
              <a:rPr lang="tr-TR" dirty="0" smtClean="0"/>
            </a:br>
            <a:r>
              <a:rPr lang="tr-TR" dirty="0" smtClean="0"/>
              <a:t>Lipid ölçümleri hasta en az 10-12 saattir aç ve metabolik olarak stabil iken   yapılmalıdır.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8</a:t>
            </a:fld>
            <a:endParaRPr lang="tr-TR"/>
          </a:p>
        </p:txBody>
      </p:sp>
    </p:spTree>
    <p:extLst>
      <p:ext uri="{BB962C8B-B14F-4D97-AF65-F5344CB8AC3E}">
        <p14:creationId xmlns:p14="http://schemas.microsoft.com/office/powerpoint/2010/main" val="3326271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9</a:t>
            </a:fld>
            <a:endParaRPr lang="tr-TR"/>
          </a:p>
        </p:txBody>
      </p:sp>
    </p:spTree>
    <p:extLst>
      <p:ext uri="{BB962C8B-B14F-4D97-AF65-F5344CB8AC3E}">
        <p14:creationId xmlns:p14="http://schemas.microsoft.com/office/powerpoint/2010/main" val="1637590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685800" lvl="1" algn="just" eaLnBrk="1" fontAlgn="auto" hangingPunct="1">
              <a:spcAft>
                <a:spcPts val="0"/>
              </a:spcAft>
              <a:buFont typeface="Wingdings" panose="05000000000000000000" pitchFamily="2" charset="2"/>
              <a:buChar char="Ø"/>
              <a:defRPr/>
            </a:pPr>
            <a:r>
              <a:rPr lang="tr-TR" dirty="0" smtClean="0">
                <a:solidFill>
                  <a:schemeClr val="tx1">
                    <a:lumMod val="75000"/>
                    <a:lumOff val="25000"/>
                  </a:schemeClr>
                </a:solidFill>
              </a:rPr>
              <a:t>Aşil tendonu, el bileği ve dirsek tendonlarında ve metakarpofalangeal eklemlerde,</a:t>
            </a:r>
          </a:p>
          <a:p>
            <a:pPr marL="685800" lvl="1" eaLnBrk="1" fontAlgn="auto" hangingPunct="1">
              <a:spcAft>
                <a:spcPts val="0"/>
              </a:spcAft>
              <a:buFont typeface="Wingdings" panose="05000000000000000000" pitchFamily="2" charset="2"/>
              <a:buChar char="Ø"/>
              <a:defRPr/>
            </a:pPr>
            <a:r>
              <a:rPr lang="tr-TR" dirty="0" smtClean="0">
                <a:solidFill>
                  <a:schemeClr val="tx1">
                    <a:lumMod val="75000"/>
                    <a:lumOff val="25000"/>
                  </a:schemeClr>
                </a:solidFill>
              </a:rPr>
              <a:t> Ailevi hiperkolesterolemilerde planar ve tüberöz ksantomlar  </a:t>
            </a:r>
          </a:p>
          <a:p>
            <a:pPr marL="685800" lvl="1" algn="just" eaLnBrk="1" fontAlgn="auto" hangingPunct="1">
              <a:spcAft>
                <a:spcPts val="0"/>
              </a:spcAft>
              <a:buFont typeface="Wingdings" panose="05000000000000000000" pitchFamily="2" charset="2"/>
              <a:buChar char="Ø"/>
              <a:defRPr/>
            </a:pPr>
            <a:r>
              <a:rPr lang="tr-TR" dirty="0" smtClean="0">
                <a:solidFill>
                  <a:schemeClr val="tx1">
                    <a:lumMod val="75000"/>
                    <a:lumOff val="25000"/>
                  </a:schemeClr>
                </a:solidFill>
              </a:rPr>
              <a:t> Ciddi TG yüksekliğinde gövde, sırt, el-ayak, diz ve dirseklerde çok sayıda milimetrik deriden kabarık sarımsı erüptif ksantomlar </a:t>
            </a:r>
          </a:p>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12</a:t>
            </a:fld>
            <a:endParaRPr lang="tr-TR"/>
          </a:p>
        </p:txBody>
      </p:sp>
    </p:spTree>
    <p:extLst>
      <p:ext uri="{BB962C8B-B14F-4D97-AF65-F5344CB8AC3E}">
        <p14:creationId xmlns:p14="http://schemas.microsoft.com/office/powerpoint/2010/main" val="3988680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685800" lvl="1" eaLnBrk="1" fontAlgn="auto" hangingPunct="1">
              <a:spcAft>
                <a:spcPts val="0"/>
              </a:spcAft>
              <a:buFont typeface="Wingdings" panose="05000000000000000000" pitchFamily="2" charset="2"/>
              <a:buChar char="Ø"/>
              <a:defRPr/>
            </a:pPr>
            <a:r>
              <a:rPr lang="tr-TR" sz="1800" dirty="0" smtClean="0">
                <a:solidFill>
                  <a:schemeClr val="tx1">
                    <a:lumMod val="75000"/>
                    <a:lumOff val="25000"/>
                  </a:schemeClr>
                </a:solidFill>
              </a:rPr>
              <a:t>Arkus kornea : Yüksek LDL-K düzeyine bağlı olarak kornea etrafında halka görünümlü beyaz renkli lipit birikimi</a:t>
            </a:r>
          </a:p>
          <a:p>
            <a:pPr marL="685800" lvl="1" eaLnBrk="1" fontAlgn="auto" hangingPunct="1">
              <a:spcAft>
                <a:spcPts val="0"/>
              </a:spcAft>
              <a:buFont typeface="Wingdings" panose="05000000000000000000" pitchFamily="2" charset="2"/>
              <a:buChar char="Ø"/>
              <a:defRPr/>
            </a:pPr>
            <a:r>
              <a:rPr lang="tr-TR" sz="1800" dirty="0" smtClean="0">
                <a:solidFill>
                  <a:schemeClr val="tx1">
                    <a:lumMod val="75000"/>
                    <a:lumOff val="25000"/>
                  </a:schemeClr>
                </a:solidFill>
              </a:rPr>
              <a:t> Ksantelezma: Göz kapakları ve çevresinde yer alan sınırları belirsiz gri sarı renkteki cilt altı lipit birikimleri </a:t>
            </a:r>
          </a:p>
          <a:p>
            <a:pPr marL="685800" lvl="1" eaLnBrk="1" fontAlgn="auto" hangingPunct="1">
              <a:spcAft>
                <a:spcPts val="0"/>
              </a:spcAft>
              <a:buFont typeface="Wingdings" panose="05000000000000000000" pitchFamily="2" charset="2"/>
              <a:buChar char="Ø"/>
              <a:defRPr/>
            </a:pPr>
            <a:r>
              <a:rPr lang="tr-TR" sz="1800" smtClean="0">
                <a:solidFill>
                  <a:schemeClr val="tx1">
                    <a:lumMod val="75000"/>
                    <a:lumOff val="25000"/>
                  </a:schemeClr>
                </a:solidFill>
              </a:rPr>
              <a:t> Lipemia retinalis: Yüksek TG düzeylerinin ışığı yansıtmasından dolayı, retinal arter ve venlerin pembe-krem renginde görünmesi</a:t>
            </a:r>
          </a:p>
          <a:p>
            <a:endParaRPr lang="tr-TR"/>
          </a:p>
        </p:txBody>
      </p:sp>
      <p:sp>
        <p:nvSpPr>
          <p:cNvPr id="4" name="Slayt Numarası Yer Tutucusu 3"/>
          <p:cNvSpPr>
            <a:spLocks noGrp="1"/>
          </p:cNvSpPr>
          <p:nvPr>
            <p:ph type="sldNum" sz="quarter" idx="10"/>
          </p:nvPr>
        </p:nvSpPr>
        <p:spPr/>
        <p:txBody>
          <a:bodyPr/>
          <a:lstStyle/>
          <a:p>
            <a:fld id="{1195D99A-2F9F-45ED-BBED-EC130E1D9E9A}" type="slidenum">
              <a:rPr lang="tr-TR" smtClean="0"/>
              <a:t>14</a:t>
            </a:fld>
            <a:endParaRPr lang="tr-TR"/>
          </a:p>
        </p:txBody>
      </p:sp>
    </p:spTree>
    <p:extLst>
      <p:ext uri="{BB962C8B-B14F-4D97-AF65-F5344CB8AC3E}">
        <p14:creationId xmlns:p14="http://schemas.microsoft.com/office/powerpoint/2010/main" val="2519422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Toplum taramaları, olağan yağ içeriğine sahip bir yemek</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sonrasında TG düzeylerinin en fazla %20 arttığını, LDL-K düzeylerinin yaklaşık %10 azaldığını,</a:t>
            </a:r>
            <a:br>
              <a:rPr lang="tr-TR" sz="1200" b="0" i="0" kern="1200" dirty="0" smtClean="0">
                <a:solidFill>
                  <a:schemeClr val="tx1"/>
                </a:solidFill>
                <a:effectLst/>
                <a:latin typeface="+mn-lt"/>
                <a:ea typeface="+mn-ea"/>
                <a:cs typeface="+mn-cs"/>
              </a:rPr>
            </a:br>
            <a:r>
              <a:rPr lang="tr-TR" sz="1200" b="0" i="0" kern="1200" dirty="0" smtClean="0">
                <a:solidFill>
                  <a:schemeClr val="tx1"/>
                </a:solidFill>
                <a:effectLst/>
                <a:latin typeface="+mn-lt"/>
                <a:ea typeface="+mn-ea"/>
                <a:cs typeface="+mn-cs"/>
              </a:rPr>
              <a:t>Total-K, HDL-K, non-HDL-K, ve Apo B-100 düzeylerinin ise değişmediğini göstermiştir .</a:t>
            </a:r>
            <a:r>
              <a:rPr lang="tr-TR" sz="1200" b="0" i="0" kern="1200" baseline="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özellikle TG yüksekliği nedeniyle takip edilmekte olan kişilerde, tokluk TG &gt;440mg/dl ölçüldüyse bir defa da açlık ölçümü yapılarak sonucun doğrulanması uygun</a:t>
            </a:r>
            <a:br>
              <a:rPr lang="tr-TR" sz="1200" b="0" i="0" kern="1200" dirty="0" smtClean="0">
                <a:solidFill>
                  <a:schemeClr val="tx1"/>
                </a:solidFill>
                <a:effectLst/>
                <a:latin typeface="+mn-lt"/>
                <a:ea typeface="+mn-ea"/>
                <a:cs typeface="+mn-cs"/>
              </a:rPr>
            </a:br>
            <a:r>
              <a:rPr lang="tr-TR" sz="1200" b="0" i="0" kern="1200" dirty="0" smtClean="0">
                <a:solidFill>
                  <a:schemeClr val="tx1"/>
                </a:solidFill>
                <a:effectLst/>
                <a:latin typeface="+mn-lt"/>
                <a:ea typeface="+mn-ea"/>
                <a:cs typeface="+mn-cs"/>
              </a:rPr>
              <a:t>olacaktır.</a:t>
            </a:r>
            <a:r>
              <a:rPr lang="tr-TR" dirty="0" smtClean="0"/>
              <a:t> </a:t>
            </a:r>
            <a:br>
              <a:rPr lang="tr-TR" dirty="0" smtClean="0"/>
            </a:br>
            <a:r>
              <a:rPr lang="tr-TR" dirty="0" smtClean="0"/>
              <a:t/>
            </a:r>
            <a:br>
              <a:rPr lang="tr-TR" dirty="0" smtClean="0"/>
            </a:br>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16</a:t>
            </a:fld>
            <a:endParaRPr lang="tr-TR"/>
          </a:p>
        </p:txBody>
      </p:sp>
    </p:spTree>
    <p:extLst>
      <p:ext uri="{BB962C8B-B14F-4D97-AF65-F5344CB8AC3E}">
        <p14:creationId xmlns:p14="http://schemas.microsoft.com/office/powerpoint/2010/main" val="1649608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95D99A-2F9F-45ED-BBED-EC130E1D9E9A}" type="slidenum">
              <a:rPr lang="tr-TR" smtClean="0"/>
              <a:t>17</a:t>
            </a:fld>
            <a:endParaRPr lang="tr-TR"/>
          </a:p>
        </p:txBody>
      </p:sp>
    </p:spTree>
    <p:extLst>
      <p:ext uri="{BB962C8B-B14F-4D97-AF65-F5344CB8AC3E}">
        <p14:creationId xmlns:p14="http://schemas.microsoft.com/office/powerpoint/2010/main" val="165440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16619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051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23797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809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908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t>16.05.2019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343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t>16.05.2019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6202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t>16.05.2019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7425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16.05.2019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7504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16.05.2019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50354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16.05.2019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24462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16.05.2019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12945170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6600" dirty="0" smtClean="0"/>
              <a:t>HİPERLİPİDEMİLER</a:t>
            </a:r>
            <a:endParaRPr lang="tr-TR" sz="6600" dirty="0"/>
          </a:p>
        </p:txBody>
      </p:sp>
      <p:sp>
        <p:nvSpPr>
          <p:cNvPr id="3" name="Alt Başlık 2"/>
          <p:cNvSpPr>
            <a:spLocks noGrp="1"/>
          </p:cNvSpPr>
          <p:nvPr>
            <p:ph type="subTitle" idx="1"/>
          </p:nvPr>
        </p:nvSpPr>
        <p:spPr/>
        <p:txBody>
          <a:bodyPr>
            <a:normAutofit/>
          </a:bodyPr>
          <a:lstStyle/>
          <a:p>
            <a:r>
              <a:rPr lang="tr-TR" dirty="0" err="1" smtClean="0"/>
              <a:t>Araş</a:t>
            </a:r>
            <a:r>
              <a:rPr lang="tr-TR" dirty="0" smtClean="0"/>
              <a:t>. Gör. Dr. Merve BULUT ADAŞ</a:t>
            </a:r>
          </a:p>
          <a:p>
            <a:r>
              <a:rPr lang="tr-TR" dirty="0" smtClean="0"/>
              <a:t>KTÜ Aile Hekimliği </a:t>
            </a:r>
            <a:r>
              <a:rPr lang="tr-TR" dirty="0" smtClean="0"/>
              <a:t>AD</a:t>
            </a:r>
          </a:p>
          <a:p>
            <a:r>
              <a:rPr lang="tr-TR" dirty="0" smtClean="0"/>
              <a:t>09.05.2019</a:t>
            </a:r>
            <a:endParaRPr lang="tr-TR" dirty="0"/>
          </a:p>
        </p:txBody>
      </p:sp>
    </p:spTree>
    <p:extLst>
      <p:ext uri="{BB962C8B-B14F-4D97-AF65-F5344CB8AC3E}">
        <p14:creationId xmlns:p14="http://schemas.microsoft.com/office/powerpoint/2010/main" val="3711431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Anamnez</a:t>
            </a:r>
            <a:br>
              <a:rPr lang="tr-TR" dirty="0"/>
            </a:b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Sıklıkla asemptomatik</a:t>
            </a:r>
          </a:p>
          <a:p>
            <a:pPr marL="0" indent="0">
              <a:buNone/>
            </a:pPr>
            <a:endParaRPr lang="tr-TR" dirty="0" smtClean="0"/>
          </a:p>
          <a:p>
            <a:r>
              <a:rPr lang="tr-TR" dirty="0" smtClean="0"/>
              <a:t>Hipotiroidi, obezite, tip2DM , alkol , gebelik, KBH, nefrotik sendrom birlikteliği</a:t>
            </a:r>
          </a:p>
          <a:p>
            <a:pPr marL="0" indent="0">
              <a:buNone/>
            </a:pPr>
            <a:endParaRPr lang="tr-TR" dirty="0" smtClean="0"/>
          </a:p>
          <a:p>
            <a:r>
              <a:rPr lang="tr-TR" dirty="0" smtClean="0"/>
              <a:t>İlaç kullanımı(kortikosteroidler, OKS, HIV tedavisi, beta blokerler, tiazidler vb.)</a:t>
            </a:r>
          </a:p>
          <a:p>
            <a:pPr marL="0" indent="0">
              <a:buNone/>
            </a:pPr>
            <a:endParaRPr lang="tr-TR" dirty="0" smtClean="0"/>
          </a:p>
          <a:p>
            <a:r>
              <a:rPr lang="tr-TR" dirty="0" smtClean="0"/>
              <a:t>Beslenme alışkanlıkları, sigara alkol tüketimi</a:t>
            </a:r>
          </a:p>
          <a:p>
            <a:endParaRPr lang="tr-TR" dirty="0" smtClean="0"/>
          </a:p>
        </p:txBody>
      </p:sp>
    </p:spTree>
    <p:extLst>
      <p:ext uri="{BB962C8B-B14F-4D97-AF65-F5344CB8AC3E}">
        <p14:creationId xmlns:p14="http://schemas.microsoft.com/office/powerpoint/2010/main" val="1928066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Fizik Muayene </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Vücut ağırlığı</a:t>
            </a:r>
            <a:r>
              <a:rPr lang="tr-TR" dirty="0"/>
              <a:t>, boyu ve bel </a:t>
            </a:r>
            <a:r>
              <a:rPr lang="tr-TR" dirty="0" smtClean="0"/>
              <a:t>çevresi,BKI </a:t>
            </a:r>
          </a:p>
          <a:p>
            <a:pPr marL="0" indent="0">
              <a:buNone/>
            </a:pPr>
            <a:endParaRPr lang="tr-TR" dirty="0" smtClean="0"/>
          </a:p>
          <a:p>
            <a:r>
              <a:rPr lang="tr-TR" dirty="0" smtClean="0"/>
              <a:t>Her iki koldan arteryel KB ölçümü gerekirse izlem</a:t>
            </a:r>
          </a:p>
          <a:p>
            <a:pPr marL="0" indent="0">
              <a:buNone/>
            </a:pPr>
            <a:endParaRPr lang="tr-TR" dirty="0" smtClean="0"/>
          </a:p>
          <a:p>
            <a:r>
              <a:rPr lang="tr-TR" dirty="0" smtClean="0"/>
              <a:t>Sekonder nedenlere ait bulgular </a:t>
            </a:r>
          </a:p>
          <a:p>
            <a:pPr lvl="1"/>
            <a:r>
              <a:rPr lang="tr-TR" dirty="0" smtClean="0"/>
              <a:t>Tiroid hastalıkları</a:t>
            </a:r>
          </a:p>
          <a:p>
            <a:pPr lvl="1"/>
            <a:r>
              <a:rPr lang="tr-TR" dirty="0" smtClean="0"/>
              <a:t>Cushing,feokromositoma gibi endokrinolojik hastalıklar</a:t>
            </a:r>
          </a:p>
          <a:p>
            <a:pPr lvl="1"/>
            <a:r>
              <a:rPr lang="tr-TR" dirty="0" smtClean="0"/>
              <a:t>Romatolojik hastalıklar</a:t>
            </a:r>
          </a:p>
          <a:p>
            <a:pPr lvl="1"/>
            <a:r>
              <a:rPr lang="tr-TR" dirty="0" smtClean="0"/>
              <a:t>Kronik kc böbrek hastalıkları</a:t>
            </a:r>
            <a:endParaRPr lang="tr-TR" dirty="0"/>
          </a:p>
        </p:txBody>
      </p:sp>
    </p:spTree>
    <p:extLst>
      <p:ext uri="{BB962C8B-B14F-4D97-AF65-F5344CB8AC3E}">
        <p14:creationId xmlns:p14="http://schemas.microsoft.com/office/powerpoint/2010/main" val="1988512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Fizik Muayene</a:t>
            </a:r>
            <a:endParaRPr lang="tr-TR" dirty="0"/>
          </a:p>
        </p:txBody>
      </p:sp>
      <p:sp>
        <p:nvSpPr>
          <p:cNvPr id="3" name="İçerik Yer Tutucusu 2"/>
          <p:cNvSpPr>
            <a:spLocks noGrp="1"/>
          </p:cNvSpPr>
          <p:nvPr>
            <p:ph sz="half" idx="1"/>
          </p:nvPr>
        </p:nvSpPr>
        <p:spPr/>
        <p:txBody>
          <a:bodyPr/>
          <a:lstStyle/>
          <a:p>
            <a:r>
              <a:rPr lang="tr-TR" dirty="0" smtClean="0"/>
              <a:t>Ksantom:aşil tendonu, el bileği , dirsek tendonları, mkp eklemler</a:t>
            </a:r>
            <a:endParaRPr lang="tr-TR" dirty="0"/>
          </a:p>
        </p:txBody>
      </p:sp>
      <p:pic>
        <p:nvPicPr>
          <p:cNvPr id="9" name="İçerik Yer Tutucusu 8" descr="dövme, iç mekan içeren bir resim&#10;&#10;Yüksek güvenilirlikle oluşturulmuş açıklama"/>
          <p:cNvPicPr>
            <a:picLocks noGrp="1" noChangeAspect="1"/>
          </p:cNvPicPr>
          <p:nvPr>
            <p:ph sz="half" idx="2"/>
          </p:nvPr>
        </p:nvPicPr>
        <p:blipFill>
          <a:blip r:embed="rId3"/>
          <a:srcRect t="8977" r="2" b="24338"/>
          <a:stretch>
            <a:fillRect/>
          </a:stretch>
        </p:blipFill>
        <p:spPr bwMode="auto">
          <a:xfrm>
            <a:off x="5940152" y="1412777"/>
            <a:ext cx="2592288" cy="2664296"/>
          </a:xfrm>
          <a:prstGeom prst="rect">
            <a:avLst/>
          </a:prstGeom>
          <a:noFill/>
          <a:ln w="9525">
            <a:noFill/>
            <a:miter lim="800000"/>
            <a:headEnd/>
            <a:tailEnd/>
          </a:ln>
        </p:spPr>
      </p:pic>
      <p:pic>
        <p:nvPicPr>
          <p:cNvPr id="10" name="Resim 9" descr="kişi, iç mekan içeren bir resim&#10;&#10;Çok yüksek güvenilirlikle oluşturulmuş açıklama"/>
          <p:cNvPicPr>
            <a:picLocks noChangeAspect="1"/>
          </p:cNvPicPr>
          <p:nvPr/>
        </p:nvPicPr>
        <p:blipFill>
          <a:blip r:embed="rId4"/>
          <a:srcRect r="3004"/>
          <a:stretch>
            <a:fillRect/>
          </a:stretch>
        </p:blipFill>
        <p:spPr bwMode="auto">
          <a:xfrm>
            <a:off x="1619672" y="3861048"/>
            <a:ext cx="3744416" cy="2419027"/>
          </a:xfrm>
          <a:prstGeom prst="rect">
            <a:avLst/>
          </a:prstGeom>
          <a:noFill/>
          <a:ln w="9525">
            <a:noFill/>
            <a:miter lim="800000"/>
            <a:headEnd/>
            <a:tailEnd/>
          </a:ln>
        </p:spPr>
      </p:pic>
    </p:spTree>
    <p:extLst>
      <p:ext uri="{BB962C8B-B14F-4D97-AF65-F5344CB8AC3E}">
        <p14:creationId xmlns:p14="http://schemas.microsoft.com/office/powerpoint/2010/main" val="3768536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r>
              <a:rPr lang="tr-TR" dirty="0" smtClean="0"/>
              <a:t>Fizik Muayene</a:t>
            </a:r>
            <a:endParaRPr lang="tr-TR" dirty="0"/>
          </a:p>
        </p:txBody>
      </p:sp>
      <p:sp>
        <p:nvSpPr>
          <p:cNvPr id="8" name="Metin Yer Tutucusu 7"/>
          <p:cNvSpPr>
            <a:spLocks noGrp="1"/>
          </p:cNvSpPr>
          <p:nvPr>
            <p:ph type="body" idx="1"/>
          </p:nvPr>
        </p:nvSpPr>
        <p:spPr/>
        <p:txBody>
          <a:bodyPr/>
          <a:lstStyle/>
          <a:p>
            <a:r>
              <a:rPr lang="tr-TR" dirty="0" smtClean="0"/>
              <a:t>Kardiyovasküler </a:t>
            </a:r>
            <a:endParaRPr lang="tr-TR" dirty="0"/>
          </a:p>
        </p:txBody>
      </p:sp>
      <p:sp>
        <p:nvSpPr>
          <p:cNvPr id="6" name="İçerik Yer Tutucusu 5"/>
          <p:cNvSpPr>
            <a:spLocks noGrp="1"/>
          </p:cNvSpPr>
          <p:nvPr>
            <p:ph sz="half" idx="2"/>
          </p:nvPr>
        </p:nvSpPr>
        <p:spPr/>
        <p:txBody>
          <a:bodyPr/>
          <a:lstStyle/>
          <a:p>
            <a:endParaRPr lang="tr-TR" dirty="0" smtClean="0"/>
          </a:p>
          <a:p>
            <a:r>
              <a:rPr lang="tr-TR" dirty="0" smtClean="0"/>
              <a:t>Periferik nabızlar </a:t>
            </a:r>
          </a:p>
          <a:p>
            <a:r>
              <a:rPr lang="tr-TR" dirty="0" smtClean="0"/>
              <a:t>EKGde KAH bulguları</a:t>
            </a:r>
          </a:p>
          <a:p>
            <a:endParaRPr lang="tr-TR" dirty="0"/>
          </a:p>
        </p:txBody>
      </p:sp>
      <p:sp>
        <p:nvSpPr>
          <p:cNvPr id="9" name="Metin Yer Tutucusu 8"/>
          <p:cNvSpPr>
            <a:spLocks noGrp="1"/>
          </p:cNvSpPr>
          <p:nvPr>
            <p:ph type="body" sz="quarter" idx="3"/>
          </p:nvPr>
        </p:nvSpPr>
        <p:spPr/>
        <p:txBody>
          <a:bodyPr/>
          <a:lstStyle/>
          <a:p>
            <a:r>
              <a:rPr lang="tr-TR" dirty="0" smtClean="0"/>
              <a:t>GİS</a:t>
            </a:r>
            <a:endParaRPr lang="tr-TR" dirty="0"/>
          </a:p>
        </p:txBody>
      </p:sp>
      <p:sp>
        <p:nvSpPr>
          <p:cNvPr id="10" name="İçerik Yer Tutucusu 9"/>
          <p:cNvSpPr>
            <a:spLocks noGrp="1"/>
          </p:cNvSpPr>
          <p:nvPr>
            <p:ph sz="quarter" idx="4"/>
          </p:nvPr>
        </p:nvSpPr>
        <p:spPr/>
        <p:txBody>
          <a:bodyPr/>
          <a:lstStyle/>
          <a:p>
            <a:endParaRPr lang="tr-TR" dirty="0" smtClean="0"/>
          </a:p>
          <a:p>
            <a:r>
              <a:rPr lang="tr-TR" dirty="0" smtClean="0"/>
              <a:t>Karın ağrısı</a:t>
            </a:r>
          </a:p>
          <a:p>
            <a:r>
              <a:rPr lang="tr-TR" dirty="0" smtClean="0"/>
              <a:t>Hepatomegali </a:t>
            </a:r>
          </a:p>
          <a:p>
            <a:r>
              <a:rPr lang="tr-TR" dirty="0" smtClean="0"/>
              <a:t>Pankreatit</a:t>
            </a:r>
          </a:p>
          <a:p>
            <a:pPr marL="0" indent="0">
              <a:buNone/>
            </a:pPr>
            <a:endParaRPr lang="tr-TR" dirty="0"/>
          </a:p>
        </p:txBody>
      </p:sp>
    </p:spTree>
    <p:extLst>
      <p:ext uri="{BB962C8B-B14F-4D97-AF65-F5344CB8AC3E}">
        <p14:creationId xmlns:p14="http://schemas.microsoft.com/office/powerpoint/2010/main" val="2147444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r>
              <a:rPr lang="tr-TR" dirty="0" smtClean="0"/>
              <a:t>Fizik Muayene -Göz</a:t>
            </a:r>
            <a:endParaRPr lang="tr-TR" dirty="0"/>
          </a:p>
        </p:txBody>
      </p:sp>
      <p:sp>
        <p:nvSpPr>
          <p:cNvPr id="3" name="İçerik Yer Tutucusu 2"/>
          <p:cNvSpPr>
            <a:spLocks noGrp="1"/>
          </p:cNvSpPr>
          <p:nvPr>
            <p:ph sz="half" idx="1"/>
          </p:nvPr>
        </p:nvSpPr>
        <p:spPr>
          <a:xfrm>
            <a:off x="461392" y="1628800"/>
            <a:ext cx="4038600" cy="4525963"/>
          </a:xfrm>
        </p:spPr>
        <p:txBody>
          <a:bodyPr/>
          <a:lstStyle/>
          <a:p>
            <a:r>
              <a:rPr lang="tr-TR" dirty="0" smtClean="0"/>
              <a:t>Arkus kornea</a:t>
            </a:r>
          </a:p>
          <a:p>
            <a:endParaRPr lang="tr-TR" dirty="0"/>
          </a:p>
          <a:p>
            <a:endParaRPr lang="tr-TR" dirty="0" smtClean="0"/>
          </a:p>
          <a:p>
            <a:r>
              <a:rPr lang="tr-TR" dirty="0" smtClean="0"/>
              <a:t>Ksantalezma </a:t>
            </a:r>
          </a:p>
          <a:p>
            <a:endParaRPr lang="tr-TR" dirty="0"/>
          </a:p>
          <a:p>
            <a:endParaRPr lang="tr-TR" dirty="0" smtClean="0"/>
          </a:p>
          <a:p>
            <a:r>
              <a:rPr lang="tr-TR" dirty="0" smtClean="0"/>
              <a:t>Lipemia Retinalis</a:t>
            </a:r>
            <a:endParaRPr lang="tr-TR" dirty="0"/>
          </a:p>
        </p:txBody>
      </p:sp>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04793" y="1268760"/>
            <a:ext cx="40386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descr="kedi, kişi, adam, iç mekan içeren bir resim&#10;&#10;Çok yüksek güvenilirlikle oluşturulmuş açıklama"/>
          <p:cNvPicPr>
            <a:picLocks noChangeAspect="1"/>
          </p:cNvPicPr>
          <p:nvPr/>
        </p:nvPicPr>
        <p:blipFill>
          <a:blip r:embed="rId4"/>
          <a:srcRect t="30115" r="-3" b="2066"/>
          <a:stretch>
            <a:fillRect/>
          </a:stretch>
        </p:blipFill>
        <p:spPr bwMode="auto">
          <a:xfrm>
            <a:off x="4499992" y="2996952"/>
            <a:ext cx="4038600" cy="2058987"/>
          </a:xfrm>
          <a:prstGeom prst="rect">
            <a:avLst/>
          </a:prstGeom>
          <a:noFill/>
          <a:ln w="9525">
            <a:noFill/>
            <a:miter lim="800000"/>
            <a:headEnd/>
            <a:tailEnd/>
          </a:ln>
        </p:spPr>
      </p:pic>
    </p:spTree>
    <p:extLst>
      <p:ext uri="{BB962C8B-B14F-4D97-AF65-F5344CB8AC3E}">
        <p14:creationId xmlns:p14="http://schemas.microsoft.com/office/powerpoint/2010/main" val="311721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Labaratuvar</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229600" cy="3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412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Aç –tok ??</a:t>
            </a:r>
            <a:endParaRPr lang="tr-TR" dirty="0"/>
          </a:p>
        </p:txBody>
      </p:sp>
      <p:sp>
        <p:nvSpPr>
          <p:cNvPr id="3" name="İçerik Yer Tutucusu 2"/>
          <p:cNvSpPr>
            <a:spLocks noGrp="1"/>
          </p:cNvSpPr>
          <p:nvPr>
            <p:ph idx="1"/>
          </p:nvPr>
        </p:nvSpPr>
        <p:spPr/>
        <p:txBody>
          <a:bodyPr>
            <a:normAutofit fontScale="85000" lnSpcReduction="10000"/>
          </a:bodyPr>
          <a:lstStyle/>
          <a:p>
            <a:r>
              <a:rPr lang="tr-TR" dirty="0" smtClean="0"/>
              <a:t>TG en </a:t>
            </a:r>
            <a:r>
              <a:rPr lang="tr-TR" dirty="0"/>
              <a:t>fazla %20 </a:t>
            </a:r>
            <a:r>
              <a:rPr lang="tr-TR" dirty="0" smtClean="0"/>
              <a:t>artış</a:t>
            </a:r>
          </a:p>
          <a:p>
            <a:endParaRPr lang="tr-TR" dirty="0" smtClean="0"/>
          </a:p>
          <a:p>
            <a:r>
              <a:rPr lang="tr-TR" dirty="0" smtClean="0"/>
              <a:t> </a:t>
            </a:r>
            <a:r>
              <a:rPr lang="tr-TR" dirty="0"/>
              <a:t>LDL-K </a:t>
            </a:r>
            <a:r>
              <a:rPr lang="tr-TR" dirty="0" smtClean="0"/>
              <a:t>yaklaşık </a:t>
            </a:r>
            <a:r>
              <a:rPr lang="tr-TR" dirty="0"/>
              <a:t>%10 </a:t>
            </a:r>
            <a:r>
              <a:rPr lang="tr-TR" dirty="0" smtClean="0"/>
              <a:t>azalma</a:t>
            </a:r>
            <a:r>
              <a:rPr lang="tr-TR" dirty="0"/>
              <a:t/>
            </a:r>
            <a:br>
              <a:rPr lang="tr-TR" dirty="0"/>
            </a:br>
            <a:endParaRPr lang="tr-TR" dirty="0" smtClean="0"/>
          </a:p>
          <a:p>
            <a:r>
              <a:rPr lang="tr-TR" dirty="0" smtClean="0"/>
              <a:t>Total-K</a:t>
            </a:r>
            <a:r>
              <a:rPr lang="tr-TR" dirty="0"/>
              <a:t>, HDL-K, non-HDL-K, ve Apo B-100 </a:t>
            </a:r>
            <a:r>
              <a:rPr lang="tr-TR" dirty="0" smtClean="0"/>
              <a:t>aynı kalır.</a:t>
            </a:r>
          </a:p>
          <a:p>
            <a:endParaRPr lang="tr-TR" dirty="0"/>
          </a:p>
          <a:p>
            <a:r>
              <a:rPr lang="tr-TR" dirty="0" smtClean="0"/>
              <a:t>TG </a:t>
            </a:r>
            <a:r>
              <a:rPr lang="tr-TR" dirty="0"/>
              <a:t>yüksekliği nedeniyle takip edilmekte olan kişilerde, tokluk TG &gt;440mg/dl ölçüldüyse bir defa da açlık ölçümü yapılarak sonucun doğrulanması </a:t>
            </a:r>
            <a:r>
              <a:rPr lang="tr-TR" dirty="0" smtClean="0"/>
              <a:t>uygun olacaktır</a:t>
            </a:r>
            <a:r>
              <a:rPr lang="tr-TR" dirty="0"/>
              <a:t>. </a:t>
            </a:r>
          </a:p>
        </p:txBody>
      </p:sp>
    </p:spTree>
    <p:extLst>
      <p:ext uri="{BB962C8B-B14F-4D97-AF65-F5344CB8AC3E}">
        <p14:creationId xmlns:p14="http://schemas.microsoft.com/office/powerpoint/2010/main" val="1637667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b="1" dirty="0" smtClean="0"/>
              <a:t/>
            </a:r>
            <a:br>
              <a:rPr lang="tr-TR" sz="3600" b="1" dirty="0" smtClean="0"/>
            </a:br>
            <a:r>
              <a:rPr lang="tr-TR" sz="3600" dirty="0" smtClean="0"/>
              <a:t>Dislipidemi Taramasında Kullanılabilecek Standart Dışı Ölçümler </a:t>
            </a:r>
            <a:r>
              <a:rPr lang="tr-TR" dirty="0" smtClean="0"/>
              <a:t/>
            </a:r>
            <a:br>
              <a:rPr lang="tr-TR" dirty="0" smtClean="0"/>
            </a:br>
            <a:endParaRPr lang="tr-TR" dirty="0"/>
          </a:p>
        </p:txBody>
      </p:sp>
      <p:sp>
        <p:nvSpPr>
          <p:cNvPr id="3" name="İçerik Yer Tutucusu 2"/>
          <p:cNvSpPr>
            <a:spLocks noGrp="1"/>
          </p:cNvSpPr>
          <p:nvPr>
            <p:ph idx="1"/>
          </p:nvPr>
        </p:nvSpPr>
        <p:spPr/>
        <p:txBody>
          <a:bodyPr>
            <a:normAutofit fontScale="77500" lnSpcReduction="20000"/>
          </a:bodyPr>
          <a:lstStyle/>
          <a:p>
            <a:endParaRPr lang="tr-TR" b="1" dirty="0" smtClean="0"/>
          </a:p>
          <a:p>
            <a:r>
              <a:rPr lang="tr-TR" dirty="0" smtClean="0"/>
              <a:t>ApoB </a:t>
            </a:r>
          </a:p>
          <a:p>
            <a:pPr marL="0" indent="0">
              <a:buNone/>
            </a:pPr>
            <a:endParaRPr lang="tr-TR" dirty="0" smtClean="0"/>
          </a:p>
          <a:p>
            <a:r>
              <a:rPr lang="tr-TR" dirty="0" smtClean="0"/>
              <a:t>Apo A-1</a:t>
            </a:r>
          </a:p>
          <a:p>
            <a:pPr marL="0" indent="0">
              <a:buNone/>
            </a:pPr>
            <a:endParaRPr lang="tr-TR" dirty="0" smtClean="0"/>
          </a:p>
          <a:p>
            <a:r>
              <a:rPr lang="tr-TR" dirty="0" smtClean="0"/>
              <a:t>Apo </a:t>
            </a:r>
            <a:r>
              <a:rPr lang="tr-TR" dirty="0"/>
              <a:t>B/Apo A-1, Total-K/HDL-K ve non-HDL-K/HDL-K </a:t>
            </a:r>
            <a:r>
              <a:rPr lang="tr-TR" dirty="0" smtClean="0"/>
              <a:t>oranları</a:t>
            </a:r>
            <a:r>
              <a:rPr lang="tr-TR" dirty="0"/>
              <a:t/>
            </a:r>
            <a:br>
              <a:rPr lang="tr-TR" dirty="0"/>
            </a:br>
            <a:endParaRPr lang="tr-TR" dirty="0" smtClean="0"/>
          </a:p>
          <a:p>
            <a:r>
              <a:rPr lang="tr-TR" dirty="0" smtClean="0"/>
              <a:t>Lipoprotein(a</a:t>
            </a:r>
            <a:r>
              <a:rPr lang="tr-TR" dirty="0"/>
              <a:t>) (Lp(a</a:t>
            </a:r>
            <a:r>
              <a:rPr lang="tr-TR" dirty="0" smtClean="0"/>
              <a:t>))</a:t>
            </a:r>
          </a:p>
          <a:p>
            <a:pPr marL="0" indent="0">
              <a:buNone/>
            </a:pPr>
            <a:endParaRPr lang="tr-TR" dirty="0" smtClean="0"/>
          </a:p>
          <a:p>
            <a:r>
              <a:rPr lang="tr-TR" dirty="0" smtClean="0"/>
              <a:t>Lipoprotein </a:t>
            </a:r>
            <a:r>
              <a:rPr lang="tr-TR" dirty="0"/>
              <a:t>partikül boyutu </a:t>
            </a:r>
            <a:br>
              <a:rPr lang="tr-TR" dirty="0"/>
            </a:br>
            <a:r>
              <a:rPr lang="tr-TR" dirty="0"/>
              <a:t/>
            </a:r>
            <a:br>
              <a:rPr lang="tr-TR" dirty="0"/>
            </a:br>
            <a:endParaRPr lang="tr-TR" dirty="0"/>
          </a:p>
        </p:txBody>
      </p:sp>
    </p:spTree>
    <p:extLst>
      <p:ext uri="{BB962C8B-B14F-4D97-AF65-F5344CB8AC3E}">
        <p14:creationId xmlns:p14="http://schemas.microsoft.com/office/powerpoint/2010/main" val="234125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dirty="0" smtClean="0"/>
              <a:t/>
            </a:r>
            <a:br>
              <a:rPr lang="tr-TR" sz="3600" dirty="0" smtClean="0"/>
            </a:br>
            <a:r>
              <a:rPr lang="tr-TR" sz="3600" dirty="0" smtClean="0"/>
              <a:t>SCORE</a:t>
            </a:r>
            <a:r>
              <a:rPr lang="tr-TR" sz="3600" dirty="0"/>
              <a:t>, 10-yıllık </a:t>
            </a:r>
            <a:r>
              <a:rPr lang="tr-TR" sz="3600" dirty="0" smtClean="0"/>
              <a:t>Ölümcül Kardiyovasküler Risk HesaplamaTablosu</a:t>
            </a:r>
            <a:r>
              <a:rPr lang="tr-TR" dirty="0"/>
              <a:t/>
            </a:r>
            <a:br>
              <a:rPr lang="tr-TR" dirty="0"/>
            </a:br>
            <a:endParaRPr lang="tr-TR" dirty="0"/>
          </a:p>
        </p:txBody>
      </p:sp>
      <p:pic>
        <p:nvPicPr>
          <p:cNvPr id="4" name="Picture 3"/>
          <p:cNvPicPr>
            <a:picLocks noGrp="1" noChangeAspect="1" noChangeArrowheads="1"/>
          </p:cNvPicPr>
          <p:nvPr>
            <p:ph idx="1"/>
          </p:nvPr>
        </p:nvPicPr>
        <p:blipFill>
          <a:blip r:embed="rId3"/>
          <a:srcRect/>
          <a:stretch>
            <a:fillRect/>
          </a:stretch>
        </p:blipFill>
        <p:spPr bwMode="auto">
          <a:xfrm>
            <a:off x="539552" y="1268760"/>
            <a:ext cx="8064895" cy="5184576"/>
          </a:xfrm>
          <a:prstGeom prst="rect">
            <a:avLst/>
          </a:prstGeom>
          <a:noFill/>
          <a:ln w="9525">
            <a:noFill/>
            <a:miter lim="800000"/>
            <a:headEnd/>
            <a:tailEnd/>
          </a:ln>
        </p:spPr>
      </p:pic>
    </p:spTree>
    <p:extLst>
      <p:ext uri="{BB962C8B-B14F-4D97-AF65-F5344CB8AC3E}">
        <p14:creationId xmlns:p14="http://schemas.microsoft.com/office/powerpoint/2010/main" val="3122491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Risk Kategorileri</a:t>
            </a:r>
            <a:endParaRPr lang="tr-TR"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435280" cy="582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745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AMAÇ</a:t>
            </a:r>
            <a:endParaRPr lang="tr-TR" dirty="0"/>
          </a:p>
        </p:txBody>
      </p:sp>
      <p:sp>
        <p:nvSpPr>
          <p:cNvPr id="3" name="İçerik Yer Tutucusu 2"/>
          <p:cNvSpPr>
            <a:spLocks noGrp="1"/>
          </p:cNvSpPr>
          <p:nvPr>
            <p:ph idx="1"/>
          </p:nvPr>
        </p:nvSpPr>
        <p:spPr/>
        <p:txBody>
          <a:bodyPr/>
          <a:lstStyle/>
          <a:p>
            <a:r>
              <a:rPr lang="tr-TR" dirty="0" smtClean="0"/>
              <a:t>Hiperlipidemiye Bütüncül Yaklaşım Hakkında Bilgi Vermek</a:t>
            </a:r>
            <a:endParaRPr lang="tr-TR" dirty="0"/>
          </a:p>
        </p:txBody>
      </p:sp>
      <p:pic>
        <p:nvPicPr>
          <p:cNvPr id="9218" name="Picture 2" descr="hiperlipidemia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29000"/>
            <a:ext cx="518457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797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700" dirty="0" smtClean="0"/>
              <a:t/>
            </a:r>
            <a:br>
              <a:rPr lang="tr-TR" sz="2700" dirty="0" smtClean="0"/>
            </a:br>
            <a:r>
              <a:rPr lang="tr-TR" sz="2700" dirty="0"/>
              <a:t/>
            </a:r>
            <a:br>
              <a:rPr lang="tr-TR" sz="2700" dirty="0"/>
            </a:br>
            <a:r>
              <a:rPr lang="tr-TR" sz="2700" dirty="0" smtClean="0"/>
              <a:t>Kırk </a:t>
            </a:r>
            <a:r>
              <a:rPr lang="tr-TR" sz="2700" dirty="0"/>
              <a:t>yaşının altındaki bireylerde, 10 yıllık toplam </a:t>
            </a:r>
            <a:r>
              <a:rPr lang="tr-TR" sz="2700" dirty="0" smtClean="0"/>
              <a:t>kardiyovasküler </a:t>
            </a:r>
            <a:br>
              <a:rPr lang="tr-TR" sz="2700" dirty="0" smtClean="0"/>
            </a:br>
            <a:r>
              <a:rPr lang="tr-TR" sz="2700" dirty="0" smtClean="0"/>
              <a:t>risk </a:t>
            </a:r>
            <a:r>
              <a:rPr lang="tr-TR" sz="2700" dirty="0"/>
              <a:t>durumunu kendi </a:t>
            </a:r>
            <a:r>
              <a:rPr lang="tr-TR" sz="2700" dirty="0" smtClean="0"/>
              <a:t>yaşıtlarındaki kişilerle </a:t>
            </a:r>
            <a:r>
              <a:rPr lang="tr-TR" sz="2700" dirty="0"/>
              <a:t>karşılaştırmalı </a:t>
            </a:r>
            <a:r>
              <a:rPr lang="tr-TR" sz="2700" dirty="0" smtClean="0"/>
              <a:t>olarak veren risk tablosu</a:t>
            </a:r>
            <a:r>
              <a:rPr lang="tr-TR" dirty="0"/>
              <a:t/>
            </a:r>
            <a:br>
              <a:rPr lang="tr-TR" dirty="0"/>
            </a:b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132856"/>
            <a:ext cx="846043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787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noAutofit/>
          </a:bodyPr>
          <a:lstStyle/>
          <a:p>
            <a:r>
              <a:rPr lang="tr-TR" sz="3200" dirty="0" smtClean="0"/>
              <a:t/>
            </a:r>
            <a:br>
              <a:rPr lang="tr-TR" sz="3200" dirty="0" smtClean="0"/>
            </a:br>
            <a:r>
              <a:rPr lang="tr-TR" sz="3200" dirty="0" smtClean="0"/>
              <a:t>SCORE </a:t>
            </a:r>
            <a:r>
              <a:rPr lang="tr-TR" sz="3200" dirty="0"/>
              <a:t>İle Hesaplanan 10-yıllık Kardiyovasküler Nedenli Ölüm Risklerine Göre Tedavi Önerileri </a:t>
            </a:r>
            <a:br>
              <a:rPr lang="tr-TR" sz="3200" dirty="0"/>
            </a:br>
            <a:endParaRPr lang="tr-TR" sz="3200" dirty="0"/>
          </a:p>
        </p:txBody>
      </p:sp>
      <p:pic>
        <p:nvPicPr>
          <p:cNvPr id="4" name="İçerik Yer Tutucusu 4"/>
          <p:cNvPicPr>
            <a:picLocks noGrp="1" noChangeAspect="1"/>
          </p:cNvPicPr>
          <p:nvPr>
            <p:ph idx="1"/>
          </p:nvPr>
        </p:nvPicPr>
        <p:blipFill>
          <a:blip r:embed="rId2"/>
          <a:srcRect/>
          <a:stretch>
            <a:fillRect/>
          </a:stretch>
        </p:blipFill>
        <p:spPr bwMode="auto">
          <a:xfrm>
            <a:off x="467544" y="1484784"/>
            <a:ext cx="7920880" cy="4896544"/>
          </a:xfrm>
          <a:prstGeom prst="rect">
            <a:avLst/>
          </a:prstGeom>
          <a:noFill/>
          <a:ln w="9525">
            <a:noFill/>
            <a:miter lim="800000"/>
            <a:headEnd/>
            <a:tailEnd/>
          </a:ln>
        </p:spPr>
      </p:pic>
    </p:spTree>
    <p:extLst>
      <p:ext uri="{BB962C8B-B14F-4D97-AF65-F5344CB8AC3E}">
        <p14:creationId xmlns:p14="http://schemas.microsoft.com/office/powerpoint/2010/main" val="2871570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792088"/>
          </a:xfrm>
        </p:spPr>
        <p:txBody>
          <a:bodyPr/>
          <a:lstStyle/>
          <a:p>
            <a:r>
              <a:rPr lang="tr-TR" dirty="0" smtClean="0"/>
              <a:t>Tedavi Hedefleri</a:t>
            </a:r>
            <a:endParaRPr lang="tr-TR" dirty="0"/>
          </a:p>
        </p:txBody>
      </p:sp>
      <p:pic>
        <p:nvPicPr>
          <p:cNvPr id="4" name="İçerik Yer Tutucusu 3">
            <a:extLst>
              <a:ext uri="{FF2B5EF4-FFF2-40B4-BE49-F238E27FC236}"/>
            </a:extLst>
          </p:cNvPr>
          <p:cNvPicPr>
            <a:picLocks noGrp="1" noChangeAspect="1"/>
          </p:cNvPicPr>
          <p:nvPr>
            <p:ph idx="1"/>
          </p:nvPr>
        </p:nvPicPr>
        <p:blipFill>
          <a:blip r:embed="rId3">
            <a:extLst/>
          </a:blip>
          <a:stretch>
            <a:fillRect/>
          </a:stretch>
        </p:blipFill>
        <p:spPr bwMode="auto">
          <a:xfrm>
            <a:off x="539552" y="1052736"/>
            <a:ext cx="8208912" cy="5544616"/>
          </a:xfrm>
          <a:prstGeom prst="roundRect">
            <a:avLst>
              <a:gd name="adj" fmla="val 1858"/>
            </a:avLst>
          </a:prstGeom>
          <a:noFill/>
          <a:ln w="9525">
            <a:noFill/>
            <a:miter lim="800000"/>
            <a:headEnd/>
            <a:tailEnd/>
          </a:ln>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19273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7971587" cy="593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226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DIŞI TEDAVİLER</a:t>
            </a:r>
          </a:p>
        </p:txBody>
      </p:sp>
      <p:sp>
        <p:nvSpPr>
          <p:cNvPr id="3" name="İçerik Yer Tutucusu 2"/>
          <p:cNvSpPr>
            <a:spLocks noGrp="1"/>
          </p:cNvSpPr>
          <p:nvPr>
            <p:ph idx="1"/>
          </p:nvPr>
        </p:nvSpPr>
        <p:spPr>
          <a:xfrm>
            <a:off x="457200" y="1639341"/>
            <a:ext cx="8229600" cy="4525963"/>
          </a:xfrm>
        </p:spPr>
        <p:txBody>
          <a:bodyPr>
            <a:noAutofit/>
          </a:bodyPr>
          <a:lstStyle/>
          <a:p>
            <a:r>
              <a:rPr lang="fi-FI" sz="2000" b="1" dirty="0" smtClean="0"/>
              <a:t>Kalori kısıtlaması ve kilo kontrolü</a:t>
            </a:r>
            <a:endParaRPr lang="tr-TR" sz="2000" b="1" dirty="0" smtClean="0"/>
          </a:p>
          <a:p>
            <a:pPr lvl="1"/>
            <a:r>
              <a:rPr lang="tr-TR" sz="2000" dirty="0"/>
              <a:t>300-500 kkal/gün </a:t>
            </a:r>
            <a:r>
              <a:rPr lang="tr-TR" sz="2000" dirty="0" smtClean="0"/>
              <a:t>azaltma</a:t>
            </a:r>
            <a:endParaRPr lang="tr-TR" sz="2000" dirty="0"/>
          </a:p>
          <a:p>
            <a:endParaRPr lang="tr-TR" sz="2000" dirty="0" smtClean="0"/>
          </a:p>
          <a:p>
            <a:r>
              <a:rPr lang="tr-TR" sz="2000" b="1" dirty="0" smtClean="0"/>
              <a:t>Makrobesin Oranları</a:t>
            </a:r>
          </a:p>
          <a:p>
            <a:pPr lvl="1"/>
            <a:r>
              <a:rPr lang="tr-TR" sz="2000" dirty="0" smtClean="0"/>
              <a:t>Karbonhidrat </a:t>
            </a:r>
            <a:r>
              <a:rPr lang="tr-TR" sz="2000" dirty="0"/>
              <a:t>alımını %45-55 </a:t>
            </a:r>
            <a:r>
              <a:rPr lang="tr-TR" sz="2000" dirty="0" smtClean="0"/>
              <a:t>, hızlı </a:t>
            </a:r>
            <a:r>
              <a:rPr lang="tr-TR" sz="2000" dirty="0"/>
              <a:t>emilen rafine karbonhidratlar yerine glisemik indeksi düşük, lifden zengin </a:t>
            </a:r>
            <a:r>
              <a:rPr lang="tr-TR" sz="2000" dirty="0" smtClean="0"/>
              <a:t>karbonhidrat</a:t>
            </a:r>
            <a:r>
              <a:rPr lang="tr-TR" sz="2000" dirty="0"/>
              <a:t> </a:t>
            </a:r>
            <a:r>
              <a:rPr lang="tr-TR" sz="2000" dirty="0" smtClean="0"/>
              <a:t>alımı</a:t>
            </a:r>
          </a:p>
          <a:p>
            <a:pPr marL="457200" lvl="1" indent="0">
              <a:buNone/>
            </a:pPr>
            <a:endParaRPr lang="tr-TR" sz="2000" dirty="0" smtClean="0"/>
          </a:p>
          <a:p>
            <a:pPr lvl="1"/>
            <a:r>
              <a:rPr lang="tr-TR" sz="2000" dirty="0" smtClean="0"/>
              <a:t>Günde </a:t>
            </a:r>
            <a:r>
              <a:rPr lang="tr-TR" sz="2000" dirty="0"/>
              <a:t>en az 7-13 g çözünebilir lif dahil </a:t>
            </a:r>
            <a:r>
              <a:rPr lang="tr-TR" sz="2000" dirty="0" smtClean="0"/>
              <a:t>olmak üzere</a:t>
            </a:r>
            <a:r>
              <a:rPr lang="tr-TR" sz="2000" dirty="0"/>
              <a:t>, </a:t>
            </a:r>
            <a:r>
              <a:rPr lang="tr-TR" sz="2000" dirty="0" smtClean="0"/>
              <a:t>toplam 30 </a:t>
            </a:r>
            <a:r>
              <a:rPr lang="tr-TR" sz="2000" dirty="0"/>
              <a:t>g </a:t>
            </a:r>
            <a:r>
              <a:rPr lang="tr-TR" sz="2000" dirty="0" smtClean="0"/>
              <a:t>üstünde lif içeren diet</a:t>
            </a:r>
            <a:r>
              <a:rPr lang="fi-FI" sz="2000" dirty="0"/>
              <a:t/>
            </a:r>
            <a:br>
              <a:rPr lang="fi-FI" sz="2000" dirty="0"/>
            </a:br>
            <a:endParaRPr lang="tr-TR" sz="2000" dirty="0"/>
          </a:p>
        </p:txBody>
      </p:sp>
    </p:spTree>
    <p:extLst>
      <p:ext uri="{BB962C8B-B14F-4D97-AF65-F5344CB8AC3E}">
        <p14:creationId xmlns:p14="http://schemas.microsoft.com/office/powerpoint/2010/main" val="3427574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DIŞI TEDAVİLER</a:t>
            </a:r>
          </a:p>
        </p:txBody>
      </p:sp>
      <p:sp>
        <p:nvSpPr>
          <p:cNvPr id="3" name="İçerik Yer Tutucusu 2"/>
          <p:cNvSpPr>
            <a:spLocks noGrp="1"/>
          </p:cNvSpPr>
          <p:nvPr>
            <p:ph idx="1"/>
          </p:nvPr>
        </p:nvSpPr>
        <p:spPr/>
        <p:txBody>
          <a:bodyPr>
            <a:noAutofit/>
          </a:bodyPr>
          <a:lstStyle/>
          <a:p>
            <a:pPr marL="457200" lvl="1" indent="0">
              <a:buNone/>
            </a:pPr>
            <a:r>
              <a:rPr lang="tr-TR" sz="2000" b="1" dirty="0"/>
              <a:t>Yağ </a:t>
            </a:r>
            <a:r>
              <a:rPr lang="tr-TR" sz="2000" b="1" dirty="0" smtClean="0"/>
              <a:t>Oranları</a:t>
            </a:r>
          </a:p>
          <a:p>
            <a:pPr marL="457200" lvl="1" indent="0">
              <a:buNone/>
            </a:pPr>
            <a:endParaRPr lang="tr-TR" sz="2000" dirty="0" smtClean="0"/>
          </a:p>
          <a:p>
            <a:pPr marL="457200" lvl="1" indent="0">
              <a:buNone/>
            </a:pPr>
            <a:r>
              <a:rPr lang="tr-TR" sz="2000" dirty="0" smtClean="0"/>
              <a:t>LDL-K </a:t>
            </a:r>
            <a:r>
              <a:rPr lang="tr-TR" sz="2000" dirty="0"/>
              <a:t>düzeylerini en </a:t>
            </a:r>
            <a:r>
              <a:rPr lang="tr-TR" sz="2000" dirty="0" smtClean="0"/>
              <a:t>fazla etkileyen</a:t>
            </a:r>
            <a:r>
              <a:rPr lang="tr-TR" sz="2000" dirty="0"/>
              <a:t>, doymuş yağ alımının azaltılmasıdır</a:t>
            </a:r>
            <a:r>
              <a:rPr lang="tr-TR" sz="2000" dirty="0" smtClean="0"/>
              <a:t>.</a:t>
            </a:r>
          </a:p>
          <a:p>
            <a:pPr marL="457200" lvl="1" indent="0">
              <a:buNone/>
            </a:pPr>
            <a:endParaRPr lang="tr-TR" sz="2000" dirty="0" smtClean="0"/>
          </a:p>
          <a:p>
            <a:pPr marL="457200" lvl="1" indent="0">
              <a:buNone/>
            </a:pPr>
            <a:r>
              <a:rPr lang="tr-TR" sz="2000" dirty="0" smtClean="0"/>
              <a:t> </a:t>
            </a:r>
            <a:r>
              <a:rPr lang="tr-TR" sz="2000" dirty="0"/>
              <a:t>Doymuş </a:t>
            </a:r>
            <a:r>
              <a:rPr lang="tr-TR" sz="2000" dirty="0" smtClean="0"/>
              <a:t>yağlarda  %1’lik azalma=LDL-K 0.8-1.6mg/dL azalma </a:t>
            </a:r>
          </a:p>
          <a:p>
            <a:pPr marL="457200" lvl="1" indent="0">
              <a:buNone/>
            </a:pPr>
            <a:r>
              <a:rPr lang="tr-TR" sz="2000" dirty="0" smtClean="0"/>
              <a:t> </a:t>
            </a:r>
            <a:r>
              <a:rPr lang="tr-TR" sz="2000" dirty="0"/>
              <a:t/>
            </a:r>
            <a:br>
              <a:rPr lang="tr-TR" sz="2000" dirty="0"/>
            </a:br>
            <a:r>
              <a:rPr lang="tr-TR" sz="2000" dirty="0" smtClean="0"/>
              <a:t> </a:t>
            </a:r>
            <a:r>
              <a:rPr lang="tr-TR" sz="2000" dirty="0"/>
              <a:t>H</a:t>
            </a:r>
            <a:r>
              <a:rPr lang="tr-TR" sz="2000" dirty="0" smtClean="0"/>
              <a:t>aftada </a:t>
            </a:r>
            <a:r>
              <a:rPr lang="tr-TR" sz="2000" dirty="0"/>
              <a:t>2 kez </a:t>
            </a:r>
            <a:r>
              <a:rPr lang="tr-TR" sz="2000" dirty="0" smtClean="0"/>
              <a:t>balık(TG düşürücü)</a:t>
            </a:r>
          </a:p>
          <a:p>
            <a:pPr marL="457200" lvl="1" indent="0">
              <a:buNone/>
            </a:pPr>
            <a:endParaRPr lang="tr-TR" sz="2000" dirty="0" smtClean="0"/>
          </a:p>
          <a:p>
            <a:pPr marL="457200" lvl="1" indent="0">
              <a:buNone/>
            </a:pPr>
            <a:r>
              <a:rPr lang="tr-TR" sz="2000" dirty="0" smtClean="0"/>
              <a:t>Günlük </a:t>
            </a:r>
            <a:r>
              <a:rPr lang="tr-TR" sz="2000" dirty="0"/>
              <a:t>2-4 g gibi </a:t>
            </a:r>
            <a:r>
              <a:rPr lang="tr-TR" sz="2000" dirty="0" smtClean="0"/>
              <a:t> balık yağıTG  %25’e yakın azalma</a:t>
            </a:r>
          </a:p>
          <a:p>
            <a:pPr marL="457200" lvl="1" indent="0">
              <a:buNone/>
            </a:pPr>
            <a:r>
              <a:rPr lang="tr-TR" sz="2000" dirty="0" smtClean="0"/>
              <a:t>LDL-K’de </a:t>
            </a:r>
            <a:r>
              <a:rPr lang="tr-TR" sz="2000" dirty="0"/>
              <a:t>ise hafif bir </a:t>
            </a:r>
            <a:r>
              <a:rPr lang="tr-TR" sz="2000" dirty="0" smtClean="0"/>
              <a:t>artış</a:t>
            </a:r>
          </a:p>
          <a:p>
            <a:pPr marL="0" indent="0">
              <a:buNone/>
            </a:pPr>
            <a:r>
              <a:rPr lang="tr-TR" sz="2000" dirty="0"/>
              <a:t/>
            </a:r>
            <a:br>
              <a:rPr lang="tr-TR" sz="2000" dirty="0"/>
            </a:br>
            <a:endParaRPr lang="tr-TR" sz="2000" dirty="0"/>
          </a:p>
          <a:p>
            <a:pPr marL="0" indent="0">
              <a:buNone/>
            </a:pPr>
            <a:r>
              <a:rPr lang="tr-TR" sz="2000" dirty="0"/>
              <a:t>	</a:t>
            </a:r>
          </a:p>
        </p:txBody>
      </p:sp>
    </p:spTree>
    <p:extLst>
      <p:ext uri="{BB962C8B-B14F-4D97-AF65-F5344CB8AC3E}">
        <p14:creationId xmlns:p14="http://schemas.microsoft.com/office/powerpoint/2010/main" val="3356501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DIŞI TEDAVİLER</a:t>
            </a:r>
          </a:p>
        </p:txBody>
      </p:sp>
      <p:sp>
        <p:nvSpPr>
          <p:cNvPr id="3" name="İçerik Yer Tutucusu 2"/>
          <p:cNvSpPr>
            <a:spLocks noGrp="1"/>
          </p:cNvSpPr>
          <p:nvPr>
            <p:ph idx="1"/>
          </p:nvPr>
        </p:nvSpPr>
        <p:spPr/>
        <p:txBody>
          <a:bodyPr>
            <a:normAutofit/>
          </a:bodyPr>
          <a:lstStyle/>
          <a:p>
            <a:pPr marL="0" indent="0">
              <a:buNone/>
            </a:pPr>
            <a:r>
              <a:rPr lang="tr-TR" sz="2400" b="1" dirty="0" smtClean="0"/>
              <a:t>Kolesterol Kısıtlaması?</a:t>
            </a:r>
          </a:p>
          <a:p>
            <a:pPr marL="0" indent="0">
              <a:buNone/>
            </a:pPr>
            <a:endParaRPr lang="tr-TR" sz="2400" b="1" dirty="0" smtClean="0"/>
          </a:p>
          <a:p>
            <a:pPr marL="285750" lvl="1"/>
            <a:r>
              <a:rPr lang="tr-TR" sz="1800" dirty="0" smtClean="0"/>
              <a:t>Diyetle kolesterol alımının kısılmasıyla Total-K düzeylerinin azaldığını belirten çalışmaların metodolojileri oldukça tartışmalı ve kanıt düzeyleri düşüktür.</a:t>
            </a:r>
          </a:p>
          <a:p>
            <a:pPr marL="0" lvl="1" indent="0">
              <a:buNone/>
            </a:pPr>
            <a:endParaRPr lang="tr-TR" sz="1800" dirty="0" smtClean="0"/>
          </a:p>
          <a:p>
            <a:pPr marL="285750" lvl="1"/>
            <a:r>
              <a:rPr lang="tr-TR" sz="1800" dirty="0" smtClean="0"/>
              <a:t> Bu nedenle günümüzde bazı kılavuzlar, tıbbi beslenme tedavisi kapsamında kolesterol kısıtlamasını önermekten vazgeçmiştir.</a:t>
            </a:r>
          </a:p>
          <a:p>
            <a:pPr marL="0" lvl="1" indent="0">
              <a:buNone/>
            </a:pPr>
            <a:endParaRPr lang="tr-TR" sz="1800" dirty="0" smtClean="0"/>
          </a:p>
          <a:p>
            <a:pPr marL="285750" lvl="1"/>
            <a:r>
              <a:rPr lang="tr-TR" sz="1800" dirty="0" smtClean="0"/>
              <a:t>Ancak </a:t>
            </a:r>
            <a:r>
              <a:rPr lang="tr-TR" sz="1800" dirty="0"/>
              <a:t>başka güncel kılavuzlar da tıbbi beslenme tedavisi içeriğinde kolesterol alımını günlük 200 veya 300mg altında olması yönündeki önerilerini sürdürmektedir. </a:t>
            </a:r>
          </a:p>
          <a:p>
            <a:endParaRPr lang="tr-TR" b="1" dirty="0" smtClean="0"/>
          </a:p>
          <a:p>
            <a:endParaRPr lang="tr-TR" dirty="0"/>
          </a:p>
          <a:p>
            <a:pPr marL="0" indent="0">
              <a:buNone/>
            </a:pPr>
            <a:endParaRPr lang="tr-TR" dirty="0" smtClean="0"/>
          </a:p>
        </p:txBody>
      </p:sp>
    </p:spTree>
    <p:extLst>
      <p:ext uri="{BB962C8B-B14F-4D97-AF65-F5344CB8AC3E}">
        <p14:creationId xmlns:p14="http://schemas.microsoft.com/office/powerpoint/2010/main" val="11950330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DIŞI TEDAVİLER</a:t>
            </a:r>
          </a:p>
        </p:txBody>
      </p:sp>
      <p:sp>
        <p:nvSpPr>
          <p:cNvPr id="3" name="İçerik Yer Tutucusu 2"/>
          <p:cNvSpPr>
            <a:spLocks noGrp="1"/>
          </p:cNvSpPr>
          <p:nvPr>
            <p:ph idx="1"/>
          </p:nvPr>
        </p:nvSpPr>
        <p:spPr/>
        <p:txBody>
          <a:bodyPr>
            <a:normAutofit/>
          </a:bodyPr>
          <a:lstStyle/>
          <a:p>
            <a:pPr marL="0" indent="0">
              <a:buNone/>
            </a:pPr>
            <a:r>
              <a:rPr lang="tr-TR" b="1" dirty="0"/>
              <a:t>Fonksiyonel Gıdalar </a:t>
            </a:r>
            <a:r>
              <a:rPr lang="tr-TR" dirty="0"/>
              <a:t/>
            </a:r>
            <a:br>
              <a:rPr lang="tr-TR" dirty="0"/>
            </a:br>
            <a:endParaRPr lang="tr-TR" dirty="0" smtClean="0"/>
          </a:p>
          <a:p>
            <a:r>
              <a:rPr lang="tr-TR" sz="2000" dirty="0" smtClean="0"/>
              <a:t>Bitkisel </a:t>
            </a:r>
            <a:r>
              <a:rPr lang="tr-TR" sz="2000" dirty="0"/>
              <a:t>steroller </a:t>
            </a:r>
            <a:r>
              <a:rPr lang="tr-TR" sz="2000" dirty="0" smtClean="0"/>
              <a:t>bitkisel </a:t>
            </a:r>
            <a:r>
              <a:rPr lang="tr-TR" sz="2000" dirty="0"/>
              <a:t>sıvı yağlarda, daha düşük miktarlarda olmak üzere sebzelerde, taze meyvelerde, kestanede, tahıllarda ve baklagillerde </a:t>
            </a:r>
            <a:endParaRPr lang="tr-TR" sz="2000" dirty="0" smtClean="0"/>
          </a:p>
          <a:p>
            <a:pPr marL="0" indent="0">
              <a:buNone/>
            </a:pPr>
            <a:endParaRPr lang="tr-TR" sz="2000" dirty="0" smtClean="0"/>
          </a:p>
          <a:p>
            <a:r>
              <a:rPr lang="tr-TR" sz="2000" dirty="0"/>
              <a:t>B</a:t>
            </a:r>
            <a:r>
              <a:rPr lang="tr-TR" sz="2000" dirty="0" smtClean="0"/>
              <a:t>ağırsaklardan emilim </a:t>
            </a:r>
            <a:r>
              <a:rPr lang="tr-TR" sz="2000" dirty="0"/>
              <a:t>için kolesterolle rekabete </a:t>
            </a:r>
            <a:r>
              <a:rPr lang="tr-TR" sz="2000" dirty="0" smtClean="0"/>
              <a:t>girer.</a:t>
            </a:r>
          </a:p>
          <a:p>
            <a:pPr marL="0" indent="0">
              <a:buNone/>
            </a:pPr>
            <a:endParaRPr lang="tr-TR" sz="2000" dirty="0" smtClean="0"/>
          </a:p>
          <a:p>
            <a:r>
              <a:rPr lang="tr-TR" sz="2000" dirty="0" smtClean="0"/>
              <a:t>Günde 2 gr </a:t>
            </a:r>
            <a:r>
              <a:rPr lang="tr-TR" sz="2000" dirty="0"/>
              <a:t>fitosterol tüketimi, Total-K ve LDL-K’ü %</a:t>
            </a:r>
            <a:r>
              <a:rPr lang="tr-TR" sz="2000" dirty="0" smtClean="0"/>
              <a:t>7-10 azaltır. </a:t>
            </a:r>
            <a:r>
              <a:rPr lang="tr-TR" sz="2000" dirty="0"/>
              <a:t/>
            </a:r>
            <a:br>
              <a:rPr lang="tr-TR" sz="2000" dirty="0"/>
            </a:br>
            <a:endParaRPr lang="tr-TR" sz="2000" dirty="0"/>
          </a:p>
        </p:txBody>
      </p:sp>
    </p:spTree>
    <p:extLst>
      <p:ext uri="{BB962C8B-B14F-4D97-AF65-F5344CB8AC3E}">
        <p14:creationId xmlns:p14="http://schemas.microsoft.com/office/powerpoint/2010/main" val="2685449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DIŞI TEDAVİLER</a:t>
            </a:r>
          </a:p>
        </p:txBody>
      </p:sp>
      <p:sp>
        <p:nvSpPr>
          <p:cNvPr id="3" name="İçerik Yer Tutucusu 2"/>
          <p:cNvSpPr>
            <a:spLocks noGrp="1"/>
          </p:cNvSpPr>
          <p:nvPr>
            <p:ph idx="1"/>
          </p:nvPr>
        </p:nvSpPr>
        <p:spPr>
          <a:xfrm>
            <a:off x="395536" y="1556792"/>
            <a:ext cx="8229600" cy="4525963"/>
          </a:xfrm>
        </p:spPr>
        <p:txBody>
          <a:bodyPr>
            <a:normAutofit/>
          </a:bodyPr>
          <a:lstStyle/>
          <a:p>
            <a:pPr marL="0" indent="0">
              <a:buNone/>
            </a:pPr>
            <a:r>
              <a:rPr lang="tr-TR" sz="2800" b="1" dirty="0" smtClean="0"/>
              <a:t>Bitkisel Ürünler ve Besin Katkıları</a:t>
            </a:r>
          </a:p>
          <a:p>
            <a:endParaRPr lang="tr-TR" sz="2000" dirty="0" smtClean="0"/>
          </a:p>
          <a:p>
            <a:r>
              <a:rPr lang="tr-TR" sz="2000" dirty="0" smtClean="0"/>
              <a:t>Monakolin ve </a:t>
            </a:r>
            <a:r>
              <a:rPr lang="tr-TR" sz="2000" dirty="0"/>
              <a:t>mayalanmış kırmızı pirinç, soya proteini, polikozanol ve berberingibi farklı besin </a:t>
            </a:r>
            <a:r>
              <a:rPr lang="tr-TR" sz="2000" dirty="0" smtClean="0"/>
              <a:t>katkıları vb</a:t>
            </a:r>
          </a:p>
          <a:p>
            <a:endParaRPr lang="tr-TR" sz="2000" dirty="0" smtClean="0"/>
          </a:p>
          <a:p>
            <a:r>
              <a:rPr lang="tr-TR" sz="2000" dirty="0" smtClean="0"/>
              <a:t>Hiperlipidemi üzerinde </a:t>
            </a:r>
            <a:r>
              <a:rPr lang="tr-TR" sz="2000" dirty="0"/>
              <a:t>olumlu etkiler yaptığını </a:t>
            </a:r>
            <a:r>
              <a:rPr lang="tr-TR" sz="2000" dirty="0" smtClean="0"/>
              <a:t>öne süren </a:t>
            </a:r>
            <a:r>
              <a:rPr lang="tr-TR" sz="2000" dirty="0"/>
              <a:t>küçük ölçekli çalışmalar </a:t>
            </a:r>
            <a:r>
              <a:rPr lang="tr-TR" sz="2000" dirty="0" smtClean="0"/>
              <a:t>mevcut</a:t>
            </a:r>
          </a:p>
          <a:p>
            <a:endParaRPr lang="tr-TR" sz="2000" dirty="0"/>
          </a:p>
          <a:p>
            <a:r>
              <a:rPr lang="tr-TR" sz="2000" dirty="0" smtClean="0"/>
              <a:t>Etkin doz ve form ?, ilaç etkileşimi ve yan etkiler</a:t>
            </a:r>
          </a:p>
          <a:p>
            <a:pPr marL="0" indent="0">
              <a:buNone/>
            </a:pPr>
            <a:endParaRPr lang="tr-TR" sz="2000" dirty="0" smtClean="0"/>
          </a:p>
          <a:p>
            <a:pPr marL="0" indent="0">
              <a:buNone/>
            </a:pPr>
            <a:r>
              <a:rPr lang="tr-TR" sz="2300" dirty="0"/>
              <a:t/>
            </a:r>
            <a:br>
              <a:rPr lang="tr-TR" sz="2300" dirty="0"/>
            </a:br>
            <a:endParaRPr lang="tr-TR" sz="2300" dirty="0"/>
          </a:p>
        </p:txBody>
      </p:sp>
    </p:spTree>
    <p:extLst>
      <p:ext uri="{BB962C8B-B14F-4D97-AF65-F5344CB8AC3E}">
        <p14:creationId xmlns:p14="http://schemas.microsoft.com/office/powerpoint/2010/main" val="603611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DIŞI TEDAVİLER</a:t>
            </a:r>
          </a:p>
        </p:txBody>
      </p:sp>
      <p:sp>
        <p:nvSpPr>
          <p:cNvPr id="3" name="İçerik Yer Tutucusu 2"/>
          <p:cNvSpPr>
            <a:spLocks noGrp="1"/>
          </p:cNvSpPr>
          <p:nvPr>
            <p:ph idx="1"/>
          </p:nvPr>
        </p:nvSpPr>
        <p:spPr/>
        <p:txBody>
          <a:bodyPr>
            <a:normAutofit fontScale="55000" lnSpcReduction="20000"/>
          </a:bodyPr>
          <a:lstStyle/>
          <a:p>
            <a:pPr marL="0" indent="0">
              <a:buNone/>
            </a:pPr>
            <a:r>
              <a:rPr lang="tr-TR" sz="4500" b="1" dirty="0" smtClean="0"/>
              <a:t>Aerobik Egzersiz</a:t>
            </a:r>
          </a:p>
          <a:p>
            <a:pPr marL="0" indent="0">
              <a:buNone/>
            </a:pPr>
            <a:endParaRPr lang="tr-TR" sz="4500" dirty="0" smtClean="0"/>
          </a:p>
          <a:p>
            <a:r>
              <a:rPr lang="tr-TR" sz="4500" dirty="0" smtClean="0"/>
              <a:t>Haftada </a:t>
            </a:r>
            <a:r>
              <a:rPr lang="tr-TR" sz="4500" dirty="0"/>
              <a:t>150 dakika orta yoğunluklu aerobik fiziksel aktivite veya 75 dakika yüksek yoğunluklu aerobik fiziksel </a:t>
            </a:r>
            <a:r>
              <a:rPr lang="tr-TR" sz="4500" dirty="0" smtClean="0"/>
              <a:t>aktivite </a:t>
            </a:r>
          </a:p>
          <a:p>
            <a:pPr marL="0" indent="0">
              <a:buNone/>
            </a:pPr>
            <a:endParaRPr lang="tr-TR" sz="4500" dirty="0" smtClean="0"/>
          </a:p>
          <a:p>
            <a:r>
              <a:rPr lang="tr-TR" sz="4500" dirty="0" smtClean="0"/>
              <a:t>Bir </a:t>
            </a:r>
            <a:r>
              <a:rPr lang="tr-TR" sz="4500" dirty="0"/>
              <a:t>seferde en az 30 dakika süren, haftada 4-6 </a:t>
            </a:r>
            <a:r>
              <a:rPr lang="tr-TR" sz="4500" dirty="0" smtClean="0"/>
              <a:t>defa</a:t>
            </a:r>
            <a:r>
              <a:rPr lang="tr-TR" sz="4500" dirty="0"/>
              <a:t> </a:t>
            </a:r>
            <a:r>
              <a:rPr lang="tr-TR" sz="4500" dirty="0" smtClean="0"/>
              <a:t>tekrarlanan </a:t>
            </a:r>
            <a:r>
              <a:rPr lang="tr-TR" sz="4500" dirty="0"/>
              <a:t>aerobik </a:t>
            </a:r>
            <a:r>
              <a:rPr lang="tr-TR" sz="4500" dirty="0" smtClean="0"/>
              <a:t>egzersiz</a:t>
            </a:r>
          </a:p>
          <a:p>
            <a:pPr marL="0" indent="0">
              <a:buNone/>
            </a:pPr>
            <a:endParaRPr lang="tr-TR" sz="4500" dirty="0" smtClean="0"/>
          </a:p>
          <a:p>
            <a:r>
              <a:rPr lang="tr-TR" sz="4500" dirty="0" smtClean="0"/>
              <a:t>Gün </a:t>
            </a:r>
            <a:r>
              <a:rPr lang="tr-TR" sz="4500" dirty="0"/>
              <a:t>boyunca 90 dakikayı geçen </a:t>
            </a:r>
            <a:r>
              <a:rPr lang="tr-TR" sz="4500" dirty="0" smtClean="0"/>
              <a:t>fiziksel inaktiviteden </a:t>
            </a:r>
            <a:r>
              <a:rPr lang="tr-TR" sz="4500" dirty="0"/>
              <a:t>kaçınmalı, 90 dakikayı geçen hareketsizlik fiziksel aktivite ile sonlandırılmalıdır </a:t>
            </a:r>
            <a:endParaRPr lang="tr-TR" sz="4500" dirty="0" smtClean="0"/>
          </a:p>
          <a:p>
            <a:pPr marL="0" indent="0">
              <a:buNone/>
            </a:pPr>
            <a:endParaRPr lang="tr-TR" sz="4500" dirty="0"/>
          </a:p>
          <a:p>
            <a:endParaRPr lang="tr-TR" dirty="0"/>
          </a:p>
        </p:txBody>
      </p:sp>
    </p:spTree>
    <p:extLst>
      <p:ext uri="{BB962C8B-B14F-4D97-AF65-F5344CB8AC3E}">
        <p14:creationId xmlns:p14="http://schemas.microsoft.com/office/powerpoint/2010/main" val="2116239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HEDEFLER</a:t>
            </a:r>
            <a:endParaRPr lang="tr-TR" dirty="0"/>
          </a:p>
        </p:txBody>
      </p:sp>
      <p:sp>
        <p:nvSpPr>
          <p:cNvPr id="3" name="İçerik Yer Tutucusu 2"/>
          <p:cNvSpPr>
            <a:spLocks noGrp="1"/>
          </p:cNvSpPr>
          <p:nvPr>
            <p:ph idx="1"/>
          </p:nvPr>
        </p:nvSpPr>
        <p:spPr/>
        <p:txBody>
          <a:bodyPr>
            <a:normAutofit fontScale="92500"/>
          </a:bodyPr>
          <a:lstStyle/>
          <a:p>
            <a:r>
              <a:rPr lang="tr-TR" dirty="0" smtClean="0"/>
              <a:t>Hiperlipidemi tarama endikasyonlarını sayabilmek</a:t>
            </a:r>
          </a:p>
          <a:p>
            <a:pPr marL="0" indent="0">
              <a:buNone/>
            </a:pPr>
            <a:endParaRPr lang="tr-TR" dirty="0" smtClean="0"/>
          </a:p>
          <a:p>
            <a:r>
              <a:rPr lang="tr-TR" dirty="0" smtClean="0"/>
              <a:t>Hiperlipidemi risk değerlendirmesini yapabilmek </a:t>
            </a:r>
          </a:p>
          <a:p>
            <a:pPr marL="0" indent="0">
              <a:buNone/>
            </a:pPr>
            <a:endParaRPr lang="tr-TR" dirty="0" smtClean="0"/>
          </a:p>
          <a:p>
            <a:r>
              <a:rPr lang="tr-TR" dirty="0" smtClean="0"/>
              <a:t>Hiperlipidemi tedavi hedeflerini sayabilmek </a:t>
            </a:r>
          </a:p>
          <a:p>
            <a:pPr marL="0" indent="0">
              <a:buNone/>
            </a:pPr>
            <a:endParaRPr lang="tr-TR" dirty="0" smtClean="0"/>
          </a:p>
          <a:p>
            <a:r>
              <a:rPr lang="tr-TR" dirty="0" smtClean="0"/>
              <a:t>İlaç yan etkileri hakkında bilgi sahibi olmak</a:t>
            </a:r>
          </a:p>
          <a:p>
            <a:pPr marL="0" indent="0">
              <a:buNone/>
            </a:pPr>
            <a:endParaRPr lang="tr-TR" dirty="0"/>
          </a:p>
        </p:txBody>
      </p:sp>
    </p:spTree>
    <p:extLst>
      <p:ext uri="{BB962C8B-B14F-4D97-AF65-F5344CB8AC3E}">
        <p14:creationId xmlns:p14="http://schemas.microsoft.com/office/powerpoint/2010/main" val="1441412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DIŞI TEDAVİLER</a:t>
            </a:r>
          </a:p>
        </p:txBody>
      </p:sp>
      <p:sp>
        <p:nvSpPr>
          <p:cNvPr id="3" name="İçerik Yer Tutucusu 2"/>
          <p:cNvSpPr>
            <a:spLocks noGrp="1"/>
          </p:cNvSpPr>
          <p:nvPr>
            <p:ph idx="1"/>
          </p:nvPr>
        </p:nvSpPr>
        <p:spPr/>
        <p:txBody>
          <a:bodyPr>
            <a:normAutofit fontScale="85000" lnSpcReduction="10000"/>
          </a:bodyPr>
          <a:lstStyle/>
          <a:p>
            <a:pPr marL="0" indent="0">
              <a:buNone/>
            </a:pPr>
            <a:r>
              <a:rPr lang="tr-TR" sz="3600" b="1" dirty="0"/>
              <a:t> Sigara</a:t>
            </a:r>
          </a:p>
          <a:p>
            <a:pPr marL="0" indent="0">
              <a:buNone/>
            </a:pPr>
            <a:r>
              <a:rPr lang="tr-TR" dirty="0"/>
              <a:t>	Sigaranın bırakılmasını izleyen ilk yıl içinde risk %50 oranında azalır ve zamanla düşmeye de devam eder.</a:t>
            </a:r>
          </a:p>
          <a:p>
            <a:pPr marL="0" indent="0">
              <a:buNone/>
            </a:pPr>
            <a:endParaRPr lang="tr-TR" dirty="0"/>
          </a:p>
          <a:p>
            <a:pPr marL="0" indent="0">
              <a:buNone/>
            </a:pPr>
            <a:r>
              <a:rPr lang="tr-TR" b="1" dirty="0"/>
              <a:t>Alkol</a:t>
            </a:r>
          </a:p>
          <a:p>
            <a:pPr marL="0" indent="0">
              <a:buNone/>
            </a:pPr>
            <a:r>
              <a:rPr lang="tr-TR" dirty="0"/>
              <a:t>	TG yüksekliği olmayan kişilerde ılımlı miktarda alkol alımı kabul edilebilir. </a:t>
            </a:r>
            <a:r>
              <a:rPr lang="tr-TR" dirty="0" smtClean="0"/>
              <a:t> </a:t>
            </a:r>
          </a:p>
          <a:p>
            <a:pPr marL="0" indent="0">
              <a:buNone/>
            </a:pPr>
            <a:r>
              <a:rPr lang="tr-TR" sz="2300" dirty="0" smtClean="0"/>
              <a:t>		Erkekler  </a:t>
            </a:r>
            <a:r>
              <a:rPr lang="tr-TR" sz="2300" dirty="0"/>
              <a:t>20 g/gün (2 birim</a:t>
            </a:r>
            <a:r>
              <a:rPr lang="tr-TR" sz="2300" dirty="0" smtClean="0"/>
              <a:t>),</a:t>
            </a:r>
          </a:p>
          <a:p>
            <a:pPr marL="0" indent="0">
              <a:buNone/>
            </a:pPr>
            <a:r>
              <a:rPr lang="tr-TR" sz="2300" dirty="0" smtClean="0"/>
              <a:t>		 Kadınlar </a:t>
            </a:r>
            <a:r>
              <a:rPr lang="tr-TR" sz="2300" dirty="0"/>
              <a:t>için 10 g/gün (1 birim</a:t>
            </a:r>
            <a:r>
              <a:rPr lang="tr-TR" sz="2300" dirty="0" smtClean="0"/>
              <a:t>)</a:t>
            </a:r>
            <a:r>
              <a:rPr lang="tr-TR" sz="2300" dirty="0"/>
              <a:t/>
            </a:r>
            <a:br>
              <a:rPr lang="tr-TR" sz="2300" dirty="0"/>
            </a:br>
            <a:r>
              <a:rPr lang="tr-TR" sz="2300" dirty="0"/>
              <a:t/>
            </a:r>
            <a:br>
              <a:rPr lang="tr-TR" sz="2300" dirty="0"/>
            </a:br>
            <a:endParaRPr lang="tr-TR" sz="2300" dirty="0"/>
          </a:p>
          <a:p>
            <a:endParaRPr lang="tr-TR" dirty="0"/>
          </a:p>
        </p:txBody>
      </p:sp>
    </p:spTree>
    <p:extLst>
      <p:ext uri="{BB962C8B-B14F-4D97-AF65-F5344CB8AC3E}">
        <p14:creationId xmlns:p14="http://schemas.microsoft.com/office/powerpoint/2010/main" val="2793776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İLAÇ TEDAVİLERİ</a:t>
            </a:r>
            <a:endParaRPr lang="tr-TR" dirty="0"/>
          </a:p>
        </p:txBody>
      </p:sp>
      <p:sp>
        <p:nvSpPr>
          <p:cNvPr id="3" name="İçerik Yer Tutucusu 2"/>
          <p:cNvSpPr>
            <a:spLocks noGrp="1"/>
          </p:cNvSpPr>
          <p:nvPr>
            <p:ph idx="1"/>
          </p:nvPr>
        </p:nvSpPr>
        <p:spPr>
          <a:xfrm>
            <a:off x="457200" y="1600201"/>
            <a:ext cx="8229600" cy="3175000"/>
          </a:xfrm>
        </p:spPr>
        <p:txBody>
          <a:bodyPr/>
          <a:lstStyle/>
          <a:p>
            <a:r>
              <a:rPr lang="tr-TR" dirty="0" smtClean="0"/>
              <a:t>Statinler</a:t>
            </a:r>
          </a:p>
          <a:p>
            <a:r>
              <a:rPr lang="tr-TR" dirty="0" smtClean="0"/>
              <a:t>Kolesterol emilim inhibitörleri</a:t>
            </a:r>
          </a:p>
          <a:p>
            <a:r>
              <a:rPr lang="tr-TR" dirty="0" smtClean="0"/>
              <a:t>Safra asidi bağlayıcılar</a:t>
            </a:r>
          </a:p>
          <a:p>
            <a:r>
              <a:rPr lang="tr-TR" dirty="0" smtClean="0"/>
              <a:t>Fibratlar</a:t>
            </a:r>
          </a:p>
          <a:p>
            <a:r>
              <a:rPr lang="tr-TR" dirty="0" smtClean="0"/>
              <a:t>Niasin</a:t>
            </a:r>
          </a:p>
          <a:p>
            <a:pPr marL="0" indent="0">
              <a:buNone/>
            </a:pPr>
            <a:endParaRPr lang="tr-TR" dirty="0"/>
          </a:p>
          <a:p>
            <a:pPr marL="0" indent="0">
              <a:buNone/>
            </a:pPr>
            <a:endParaRPr lang="tr-TR" dirty="0" smtClean="0"/>
          </a:p>
          <a:p>
            <a:pPr marL="0" indent="0">
              <a:buNone/>
            </a:pPr>
            <a:endParaRPr lang="tr-TR"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8907" y="3356992"/>
            <a:ext cx="338437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17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Statinler</a:t>
            </a:r>
            <a:endParaRPr lang="tr-TR" dirty="0"/>
          </a:p>
        </p:txBody>
      </p:sp>
      <p:sp>
        <p:nvSpPr>
          <p:cNvPr id="3" name="İçerik Yer Tutucusu 2"/>
          <p:cNvSpPr>
            <a:spLocks noGrp="1"/>
          </p:cNvSpPr>
          <p:nvPr>
            <p:ph idx="1"/>
          </p:nvPr>
        </p:nvSpPr>
        <p:spPr/>
        <p:txBody>
          <a:bodyPr/>
          <a:lstStyle/>
          <a:p>
            <a:r>
              <a:rPr lang="tr-TR" dirty="0" smtClean="0"/>
              <a:t>Hmg Koa redüktaz inhibitörleri</a:t>
            </a:r>
          </a:p>
          <a:p>
            <a:r>
              <a:rPr lang="tr-TR" dirty="0" smtClean="0"/>
              <a:t>LDL düşürücü etkileri 1-2 haftada başlar, 4-6 haftada stabillenir.</a:t>
            </a:r>
          </a:p>
          <a:p>
            <a:r>
              <a:rPr lang="tr-TR" dirty="0" smtClean="0"/>
              <a:t>LDL % 20-60, TG % 7-37 </a:t>
            </a:r>
          </a:p>
          <a:p>
            <a:r>
              <a:rPr lang="tr-TR" dirty="0" smtClean="0"/>
              <a:t>HDL % 2-16 </a:t>
            </a:r>
          </a:p>
          <a:p>
            <a:r>
              <a:rPr lang="tr-TR" dirty="0" smtClean="0"/>
              <a:t>Yatmadan önce alınmaları önerilir</a:t>
            </a:r>
            <a:endParaRPr lang="tr-TR" dirty="0"/>
          </a:p>
        </p:txBody>
      </p:sp>
      <p:sp>
        <p:nvSpPr>
          <p:cNvPr id="4" name="Aşağı Ok 3"/>
          <p:cNvSpPr/>
          <p:nvPr/>
        </p:nvSpPr>
        <p:spPr>
          <a:xfrm>
            <a:off x="5003136" y="3331525"/>
            <a:ext cx="175888" cy="460580"/>
          </a:xfrm>
          <a:prstGeom prst="downArrow">
            <a:avLst>
              <a:gd name="adj1" fmla="val 5599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karı Ok 4"/>
          <p:cNvSpPr/>
          <p:nvPr/>
        </p:nvSpPr>
        <p:spPr>
          <a:xfrm>
            <a:off x="2915816" y="3933056"/>
            <a:ext cx="121158" cy="3924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22638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476672"/>
            <a:ext cx="822960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707904" y="2000356"/>
            <a:ext cx="648072" cy="42053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3" name="Oval 2"/>
          <p:cNvSpPr/>
          <p:nvPr/>
        </p:nvSpPr>
        <p:spPr>
          <a:xfrm>
            <a:off x="2884669" y="3068960"/>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Oval 3"/>
          <p:cNvSpPr/>
          <p:nvPr/>
        </p:nvSpPr>
        <p:spPr>
          <a:xfrm>
            <a:off x="3669432" y="3068960"/>
            <a:ext cx="54252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4572000" y="3068960"/>
            <a:ext cx="50405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4562207" y="4437112"/>
            <a:ext cx="648072"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6254824" y="4509120"/>
            <a:ext cx="720080"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7956376" y="4581128"/>
            <a:ext cx="57606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6254824" y="2420887"/>
            <a:ext cx="837456" cy="6480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3669432" y="2564904"/>
            <a:ext cx="90256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flipH="1">
            <a:off x="6702221" y="5466214"/>
            <a:ext cx="45719" cy="130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6254824" y="5013176"/>
            <a:ext cx="41872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59027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Statinler</a:t>
            </a:r>
            <a:endParaRPr lang="tr-TR" dirty="0"/>
          </a:p>
        </p:txBody>
      </p:sp>
      <p:sp>
        <p:nvSpPr>
          <p:cNvPr id="3" name="İçerik Yer Tutucusu 2"/>
          <p:cNvSpPr>
            <a:spLocks noGrp="1"/>
          </p:cNvSpPr>
          <p:nvPr>
            <p:ph idx="1"/>
          </p:nvPr>
        </p:nvSpPr>
        <p:spPr/>
        <p:txBody>
          <a:bodyPr>
            <a:normAutofit fontScale="77500" lnSpcReduction="20000"/>
          </a:bodyPr>
          <a:lstStyle/>
          <a:p>
            <a:r>
              <a:rPr lang="tr-TR" dirty="0"/>
              <a:t>Atorvastatin ve rosuvastatin ile beklenen kolesterol düşüşü diğer statinlerden daha yüksektir</a:t>
            </a:r>
            <a:r>
              <a:rPr lang="tr-TR" dirty="0" smtClean="0"/>
              <a:t>.</a:t>
            </a:r>
          </a:p>
          <a:p>
            <a:pPr marL="0" indent="0">
              <a:buNone/>
            </a:pPr>
            <a:endParaRPr lang="tr-TR" dirty="0"/>
          </a:p>
          <a:p>
            <a:r>
              <a:rPr lang="tr-TR" dirty="0"/>
              <a:t> Fluvastatin 40 mg/ gün dozunda diğer statinlere göre daha az potent olmakla birlikte, ilaç etkileşimi ve musküler yan etkisi en düşük olan statindir. </a:t>
            </a:r>
            <a:endParaRPr lang="tr-TR" dirty="0" smtClean="0"/>
          </a:p>
          <a:p>
            <a:pPr marL="0" indent="0">
              <a:buNone/>
            </a:pPr>
            <a:endParaRPr lang="tr-TR" dirty="0"/>
          </a:p>
          <a:p>
            <a:r>
              <a:rPr lang="tr-TR" dirty="0"/>
              <a:t>Simvastatin ise miyopati riskini arttırdığı için 40 mg/gün üzeri </a:t>
            </a:r>
            <a:r>
              <a:rPr lang="tr-TR" dirty="0" smtClean="0"/>
              <a:t>önerilmemektedir.</a:t>
            </a:r>
          </a:p>
          <a:p>
            <a:endParaRPr lang="tr-TR" dirty="0"/>
          </a:p>
          <a:p>
            <a:r>
              <a:rPr lang="tr-TR" dirty="0" smtClean="0"/>
              <a:t>Kas yakınmaları en sık simvastatin atorvastatin ve lovastatin kullanımında görülür.</a:t>
            </a:r>
          </a:p>
          <a:p>
            <a:endParaRPr lang="tr-TR" dirty="0"/>
          </a:p>
          <a:p>
            <a:endParaRPr lang="tr-TR" dirty="0"/>
          </a:p>
        </p:txBody>
      </p:sp>
    </p:spTree>
    <p:extLst>
      <p:ext uri="{BB962C8B-B14F-4D97-AF65-F5344CB8AC3E}">
        <p14:creationId xmlns:p14="http://schemas.microsoft.com/office/powerpoint/2010/main" val="514875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Statin Fiyatları Örnekleri</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411617903"/>
              </p:ext>
            </p:extLst>
          </p:nvPr>
        </p:nvGraphicFramePr>
        <p:xfrm>
          <a:off x="457200" y="1600200"/>
          <a:ext cx="8229600" cy="2980928"/>
        </p:xfrm>
        <a:graphic>
          <a:graphicData uri="http://schemas.openxmlformats.org/drawingml/2006/table">
            <a:tbl>
              <a:tblPr firstRow="1" bandRow="1">
                <a:tableStyleId>{5C22544A-7EE6-4342-B048-85BDC9FD1C3A}</a:tableStyleId>
              </a:tblPr>
              <a:tblGrid>
                <a:gridCol w="2057400"/>
                <a:gridCol w="2057400"/>
                <a:gridCol w="2057400"/>
                <a:gridCol w="2057400"/>
              </a:tblGrid>
              <a:tr h="581567">
                <a:tc>
                  <a:txBody>
                    <a:bodyPr/>
                    <a:lstStyle/>
                    <a:p>
                      <a:r>
                        <a:rPr lang="tr-TR" dirty="0" smtClean="0"/>
                        <a:t>Etken</a:t>
                      </a:r>
                      <a:r>
                        <a:rPr lang="tr-TR" baseline="0" dirty="0" smtClean="0"/>
                        <a:t> Madde </a:t>
                      </a:r>
                      <a:endParaRPr lang="tr-TR" dirty="0"/>
                    </a:p>
                  </a:txBody>
                  <a:tcPr/>
                </a:tc>
                <a:tc>
                  <a:txBody>
                    <a:bodyPr/>
                    <a:lstStyle/>
                    <a:p>
                      <a:r>
                        <a:rPr lang="tr-TR" dirty="0" smtClean="0"/>
                        <a:t>Jenerik </a:t>
                      </a:r>
                      <a:endParaRPr lang="tr-TR" dirty="0"/>
                    </a:p>
                  </a:txBody>
                  <a:tcPr/>
                </a:tc>
                <a:tc>
                  <a:txBody>
                    <a:bodyPr/>
                    <a:lstStyle/>
                    <a:p>
                      <a:r>
                        <a:rPr lang="tr-TR" dirty="0" smtClean="0"/>
                        <a:t>Kutu İçeriği</a:t>
                      </a:r>
                      <a:endParaRPr lang="tr-TR" dirty="0"/>
                    </a:p>
                  </a:txBody>
                  <a:tcPr/>
                </a:tc>
                <a:tc>
                  <a:txBody>
                    <a:bodyPr/>
                    <a:lstStyle/>
                    <a:p>
                      <a:r>
                        <a:rPr lang="tr-TR" dirty="0" smtClean="0"/>
                        <a:t>Fiyat</a:t>
                      </a:r>
                      <a:endParaRPr lang="tr-TR" dirty="0"/>
                    </a:p>
                  </a:txBody>
                  <a:tcPr/>
                </a:tc>
              </a:tr>
              <a:tr h="581567">
                <a:tc>
                  <a:txBody>
                    <a:bodyPr/>
                    <a:lstStyle/>
                    <a:p>
                      <a:r>
                        <a:rPr lang="tr-TR" dirty="0" smtClean="0"/>
                        <a:t>Atorvastatin</a:t>
                      </a:r>
                      <a:endParaRPr lang="tr-TR" dirty="0"/>
                    </a:p>
                  </a:txBody>
                  <a:tcPr/>
                </a:tc>
                <a:tc>
                  <a:txBody>
                    <a:bodyPr/>
                    <a:lstStyle/>
                    <a:p>
                      <a:r>
                        <a:rPr lang="tr-TR" dirty="0" smtClean="0"/>
                        <a:t>Ator</a:t>
                      </a:r>
                      <a:endParaRPr lang="tr-TR" dirty="0"/>
                    </a:p>
                  </a:txBody>
                  <a:tcPr/>
                </a:tc>
                <a:tc>
                  <a:txBody>
                    <a:bodyPr/>
                    <a:lstStyle/>
                    <a:p>
                      <a:r>
                        <a:rPr lang="tr-TR" dirty="0" smtClean="0"/>
                        <a:t>10mg 30</a:t>
                      </a:r>
                      <a:r>
                        <a:rPr lang="tr-TR" baseline="0" dirty="0" smtClean="0"/>
                        <a:t> tb</a:t>
                      </a:r>
                      <a:endParaRPr lang="tr-TR" dirty="0"/>
                    </a:p>
                  </a:txBody>
                  <a:tcPr/>
                </a:tc>
                <a:tc>
                  <a:txBody>
                    <a:bodyPr/>
                    <a:lstStyle/>
                    <a:p>
                      <a:r>
                        <a:rPr lang="tr-TR" dirty="0" smtClean="0"/>
                        <a:t>15.19 TL</a:t>
                      </a:r>
                      <a:endParaRPr lang="tr-TR" dirty="0"/>
                    </a:p>
                  </a:txBody>
                  <a:tcPr/>
                </a:tc>
              </a:tr>
              <a:tr h="581567">
                <a:tc>
                  <a:txBody>
                    <a:bodyPr/>
                    <a:lstStyle/>
                    <a:p>
                      <a:r>
                        <a:rPr lang="tr-TR" dirty="0" smtClean="0"/>
                        <a:t>Rosuvastatin</a:t>
                      </a:r>
                      <a:endParaRPr lang="tr-TR" dirty="0"/>
                    </a:p>
                  </a:txBody>
                  <a:tcPr/>
                </a:tc>
                <a:tc>
                  <a:txBody>
                    <a:bodyPr/>
                    <a:lstStyle/>
                    <a:p>
                      <a:r>
                        <a:rPr lang="tr-TR" dirty="0" smtClean="0"/>
                        <a:t>Crestor</a:t>
                      </a:r>
                      <a:endParaRPr lang="tr-TR" dirty="0"/>
                    </a:p>
                  </a:txBody>
                  <a:tcPr/>
                </a:tc>
                <a:tc>
                  <a:txBody>
                    <a:bodyPr/>
                    <a:lstStyle/>
                    <a:p>
                      <a:r>
                        <a:rPr lang="tr-TR" dirty="0" smtClean="0"/>
                        <a:t>5mg</a:t>
                      </a:r>
                      <a:r>
                        <a:rPr lang="tr-TR" baseline="0" dirty="0" smtClean="0"/>
                        <a:t> 28 tb</a:t>
                      </a:r>
                      <a:endParaRPr lang="tr-TR" dirty="0"/>
                    </a:p>
                  </a:txBody>
                  <a:tcPr/>
                </a:tc>
                <a:tc>
                  <a:txBody>
                    <a:bodyPr/>
                    <a:lstStyle/>
                    <a:p>
                      <a:r>
                        <a:rPr lang="tr-TR" dirty="0" smtClean="0"/>
                        <a:t>15.37 TL</a:t>
                      </a:r>
                      <a:endParaRPr lang="tr-TR" dirty="0"/>
                    </a:p>
                  </a:txBody>
                  <a:tcPr/>
                </a:tc>
              </a:tr>
              <a:tr h="581567">
                <a:tc>
                  <a:txBody>
                    <a:bodyPr/>
                    <a:lstStyle/>
                    <a:p>
                      <a:r>
                        <a:rPr lang="tr-TR" dirty="0" smtClean="0"/>
                        <a:t>Provastatin</a:t>
                      </a:r>
                      <a:endParaRPr lang="tr-TR" dirty="0"/>
                    </a:p>
                  </a:txBody>
                  <a:tcPr/>
                </a:tc>
                <a:tc>
                  <a:txBody>
                    <a:bodyPr/>
                    <a:lstStyle/>
                    <a:p>
                      <a:r>
                        <a:rPr lang="tr-TR" dirty="0" smtClean="0"/>
                        <a:t>Provachol</a:t>
                      </a:r>
                      <a:endParaRPr lang="tr-TR" dirty="0"/>
                    </a:p>
                  </a:txBody>
                  <a:tcPr/>
                </a:tc>
                <a:tc>
                  <a:txBody>
                    <a:bodyPr/>
                    <a:lstStyle/>
                    <a:p>
                      <a:r>
                        <a:rPr lang="tr-TR" dirty="0" smtClean="0"/>
                        <a:t>10 mg 20 tb</a:t>
                      </a:r>
                      <a:endParaRPr lang="tr-TR" dirty="0"/>
                    </a:p>
                  </a:txBody>
                  <a:tcPr/>
                </a:tc>
                <a:tc>
                  <a:txBody>
                    <a:bodyPr/>
                    <a:lstStyle/>
                    <a:p>
                      <a:r>
                        <a:rPr lang="tr-TR" dirty="0" smtClean="0"/>
                        <a:t>7.32 TL</a:t>
                      </a:r>
                    </a:p>
                  </a:txBody>
                  <a:tcPr/>
                </a:tc>
              </a:tr>
              <a:tr h="654660">
                <a:tc>
                  <a:txBody>
                    <a:bodyPr/>
                    <a:lstStyle/>
                    <a:p>
                      <a:r>
                        <a:rPr lang="tr-TR" dirty="0" smtClean="0"/>
                        <a:t>Simvastatin</a:t>
                      </a:r>
                      <a:endParaRPr lang="tr-TR" dirty="0"/>
                    </a:p>
                  </a:txBody>
                  <a:tcPr/>
                </a:tc>
                <a:tc>
                  <a:txBody>
                    <a:bodyPr/>
                    <a:lstStyle/>
                    <a:p>
                      <a:r>
                        <a:rPr lang="tr-TR" dirty="0" smtClean="0"/>
                        <a:t>Zocor</a:t>
                      </a:r>
                      <a:endParaRPr lang="tr-TR" dirty="0"/>
                    </a:p>
                  </a:txBody>
                  <a:tcPr/>
                </a:tc>
                <a:tc>
                  <a:txBody>
                    <a:bodyPr/>
                    <a:lstStyle/>
                    <a:p>
                      <a:r>
                        <a:rPr lang="tr-TR" dirty="0" smtClean="0"/>
                        <a:t>10 mg 28 tb</a:t>
                      </a:r>
                      <a:endParaRPr lang="tr-TR" dirty="0"/>
                    </a:p>
                  </a:txBody>
                  <a:tcPr/>
                </a:tc>
                <a:tc>
                  <a:txBody>
                    <a:bodyPr/>
                    <a:lstStyle/>
                    <a:p>
                      <a:r>
                        <a:rPr lang="tr-TR" dirty="0" smtClean="0"/>
                        <a:t>13.19 TL</a:t>
                      </a:r>
                      <a:endParaRPr lang="tr-TR" dirty="0"/>
                    </a:p>
                  </a:txBody>
                  <a:tcPr/>
                </a:tc>
              </a:tr>
            </a:tbl>
          </a:graphicData>
        </a:graphic>
      </p:graphicFrame>
      <p:pic>
        <p:nvPicPr>
          <p:cNvPr id="8194" name="Picture 2" descr="ator 10 m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941168"/>
            <a:ext cx="2095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restor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crestor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8" descr="crestor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202" name="Picture 10" descr="crestor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557591"/>
            <a:ext cx="5505067" cy="230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087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Statin Yan Etkileri</a:t>
            </a:r>
            <a:endParaRPr lang="tr-TR" dirty="0"/>
          </a:p>
        </p:txBody>
      </p:sp>
      <p:sp>
        <p:nvSpPr>
          <p:cNvPr id="3" name="İçerik Yer Tutucusu 2"/>
          <p:cNvSpPr>
            <a:spLocks noGrp="1"/>
          </p:cNvSpPr>
          <p:nvPr>
            <p:ph idx="1"/>
          </p:nvPr>
        </p:nvSpPr>
        <p:spPr/>
        <p:txBody>
          <a:bodyPr>
            <a:normAutofit fontScale="70000" lnSpcReduction="20000"/>
          </a:bodyPr>
          <a:lstStyle/>
          <a:p>
            <a:pPr marL="0" indent="0">
              <a:buNone/>
            </a:pPr>
            <a:r>
              <a:rPr lang="tr-TR" b="1" dirty="0" smtClean="0"/>
              <a:t>Muskuler Problemler</a:t>
            </a:r>
          </a:p>
          <a:p>
            <a:endParaRPr lang="tr-TR" dirty="0" smtClean="0"/>
          </a:p>
          <a:p>
            <a:r>
              <a:rPr lang="tr-TR" dirty="0" smtClean="0"/>
              <a:t>En sık kas ağrısı (CK yüksekliğiyle birlikte /değil) ve kas güçsüzlüğü(%3-5)</a:t>
            </a:r>
          </a:p>
          <a:p>
            <a:pPr marL="0" indent="0">
              <a:buNone/>
            </a:pPr>
            <a:endParaRPr lang="tr-TR" dirty="0" smtClean="0"/>
          </a:p>
          <a:p>
            <a:r>
              <a:rPr lang="tr-TR" dirty="0" smtClean="0"/>
              <a:t>Rabdomyoliz, myopati ve myozit çok daha nadir(%0.01-0.1)</a:t>
            </a:r>
          </a:p>
          <a:p>
            <a:pPr marL="0" indent="0">
              <a:buNone/>
            </a:pPr>
            <a:endParaRPr lang="tr-TR" dirty="0" smtClean="0"/>
          </a:p>
          <a:p>
            <a:r>
              <a:rPr lang="tr-TR" dirty="0"/>
              <a:t>Kas yakınmalarının en </a:t>
            </a:r>
            <a:r>
              <a:rPr lang="tr-TR" dirty="0" smtClean="0"/>
              <a:t>sık  </a:t>
            </a:r>
            <a:r>
              <a:rPr lang="tr-TR" dirty="0"/>
              <a:t>simvastatin, atorvastatin ve </a:t>
            </a:r>
            <a:r>
              <a:rPr lang="tr-TR" dirty="0" smtClean="0"/>
              <a:t>lovastatin</a:t>
            </a:r>
          </a:p>
          <a:p>
            <a:pPr marL="0" indent="0">
              <a:buNone/>
            </a:pPr>
            <a:endParaRPr lang="tr-TR" dirty="0" smtClean="0"/>
          </a:p>
          <a:p>
            <a:r>
              <a:rPr lang="tr-TR" dirty="0" smtClean="0"/>
              <a:t>Pravastatin </a:t>
            </a:r>
            <a:r>
              <a:rPr lang="tr-TR" dirty="0"/>
              <a:t>ve fluvastatin </a:t>
            </a:r>
            <a:r>
              <a:rPr lang="tr-TR" dirty="0" smtClean="0"/>
              <a:t>daha </a:t>
            </a:r>
            <a:r>
              <a:rPr lang="tr-TR" dirty="0"/>
              <a:t>hidrofilik </a:t>
            </a:r>
            <a:r>
              <a:rPr lang="tr-TR" dirty="0" smtClean="0"/>
              <a:t>ve </a:t>
            </a:r>
            <a:r>
              <a:rPr lang="tr-TR" dirty="0"/>
              <a:t>muhtemelen kas dokusuna geçişleri daha az ,</a:t>
            </a:r>
            <a:r>
              <a:rPr lang="tr-TR" dirty="0" smtClean="0"/>
              <a:t>miyopati riski düşük</a:t>
            </a:r>
            <a:r>
              <a:rPr lang="tr-TR" dirty="0"/>
              <a:t/>
            </a:r>
            <a:br>
              <a:rPr lang="tr-TR" dirty="0"/>
            </a:br>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val="922901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391322" y="1423317"/>
            <a:ext cx="8229600" cy="4525963"/>
          </a:xfrm>
        </p:spPr>
        <p:txBody>
          <a:bodyPr/>
          <a:lstStyle/>
          <a:p>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8064896"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467544" y="6211669"/>
            <a:ext cx="8280920" cy="646331"/>
          </a:xfrm>
          <a:prstGeom prst="rect">
            <a:avLst/>
          </a:prstGeom>
          <a:noFill/>
        </p:spPr>
        <p:txBody>
          <a:bodyPr wrap="square" rtlCol="0">
            <a:spAutoFit/>
          </a:bodyPr>
          <a:lstStyle/>
          <a:p>
            <a:r>
              <a:rPr lang="tr-TR" dirty="0" smtClean="0"/>
              <a:t>Statin associated side effects, Journal of The American College of Cardiology Vol.67 No:20,2016</a:t>
            </a:r>
            <a:endParaRPr lang="tr-TR" dirty="0"/>
          </a:p>
        </p:txBody>
      </p:sp>
    </p:spTree>
    <p:extLst>
      <p:ext uri="{BB962C8B-B14F-4D97-AF65-F5344CB8AC3E}">
        <p14:creationId xmlns:p14="http://schemas.microsoft.com/office/powerpoint/2010/main" val="1564960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842493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39552" y="6237312"/>
            <a:ext cx="8136904" cy="369332"/>
          </a:xfrm>
          <a:prstGeom prst="rect">
            <a:avLst/>
          </a:prstGeom>
          <a:noFill/>
        </p:spPr>
        <p:txBody>
          <a:bodyPr wrap="square" rtlCol="0">
            <a:spAutoFit/>
          </a:bodyPr>
          <a:lstStyle/>
          <a:p>
            <a:r>
              <a:rPr lang="en-US" dirty="0"/>
              <a:t>PRIMO (</a:t>
            </a:r>
            <a:r>
              <a:rPr lang="en-US" dirty="0" err="1"/>
              <a:t>PRedIction</a:t>
            </a:r>
            <a:r>
              <a:rPr lang="en-US" dirty="0"/>
              <a:t> of Muscular</a:t>
            </a:r>
            <a:r>
              <a:rPr lang="tr-TR" dirty="0"/>
              <a:t> </a:t>
            </a:r>
            <a:r>
              <a:rPr lang="en-US" dirty="0"/>
              <a:t>Risk in Observational </a:t>
            </a:r>
            <a:r>
              <a:rPr lang="en-US" dirty="0" smtClean="0"/>
              <a:t>Conditions</a:t>
            </a:r>
            <a:r>
              <a:rPr lang="tr-TR" dirty="0" smtClean="0"/>
              <a:t>), NLA </a:t>
            </a:r>
            <a:endParaRPr lang="tr-TR" dirty="0"/>
          </a:p>
        </p:txBody>
      </p:sp>
    </p:spTree>
    <p:extLst>
      <p:ext uri="{BB962C8B-B14F-4D97-AF65-F5344CB8AC3E}">
        <p14:creationId xmlns:p14="http://schemas.microsoft.com/office/powerpoint/2010/main" val="6153172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84887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564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SUNUM PLANI</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Hiperlipidemi Epidemiyolojisi</a:t>
            </a:r>
          </a:p>
          <a:p>
            <a:r>
              <a:rPr lang="tr-TR" dirty="0"/>
              <a:t>Hiperlipidemi </a:t>
            </a:r>
            <a:r>
              <a:rPr lang="tr-TR" dirty="0" smtClean="0"/>
              <a:t>Taraması</a:t>
            </a:r>
            <a:endParaRPr lang="tr-TR" dirty="0"/>
          </a:p>
          <a:p>
            <a:r>
              <a:rPr lang="tr-TR" dirty="0" smtClean="0"/>
              <a:t>Hiperlipidemili Hastaya Bütüncül Yaklaşım Anamnez </a:t>
            </a:r>
            <a:r>
              <a:rPr lang="tr-TR" dirty="0"/>
              <a:t>,</a:t>
            </a:r>
            <a:r>
              <a:rPr lang="tr-TR" dirty="0" smtClean="0"/>
              <a:t>FM ve Labaratuvar Değerlendirmesi</a:t>
            </a:r>
          </a:p>
          <a:p>
            <a:r>
              <a:rPr lang="tr-TR" dirty="0" smtClean="0"/>
              <a:t>KVH Risk Değerlendirmesi</a:t>
            </a:r>
          </a:p>
          <a:p>
            <a:r>
              <a:rPr lang="tr-TR" dirty="0" smtClean="0"/>
              <a:t>Hiperlipidemide Tedavi Hedefleri</a:t>
            </a:r>
          </a:p>
          <a:p>
            <a:r>
              <a:rPr lang="tr-TR" dirty="0" smtClean="0"/>
              <a:t>İlaç Dışı Tedaviler </a:t>
            </a:r>
            <a:endParaRPr lang="tr-TR" dirty="0"/>
          </a:p>
          <a:p>
            <a:r>
              <a:rPr lang="tr-TR" dirty="0" smtClean="0"/>
              <a:t>İlaç Tedavileri</a:t>
            </a:r>
          </a:p>
          <a:p>
            <a:r>
              <a:rPr lang="tr-TR" dirty="0" smtClean="0"/>
              <a:t>Hipertrigliseridemiye Yaklaşım</a:t>
            </a:r>
          </a:p>
          <a:p>
            <a:r>
              <a:rPr lang="tr-TR" dirty="0"/>
              <a:t>Spesifik Gruplarda </a:t>
            </a:r>
            <a:r>
              <a:rPr lang="tr-TR" dirty="0" smtClean="0"/>
              <a:t>Hiperlipidemiye </a:t>
            </a:r>
            <a:r>
              <a:rPr lang="tr-TR" dirty="0"/>
              <a:t>Yaklaşım</a:t>
            </a:r>
          </a:p>
          <a:p>
            <a:endParaRPr lang="tr-TR" dirty="0" smtClean="0"/>
          </a:p>
          <a:p>
            <a:endParaRPr lang="tr-TR" dirty="0" smtClean="0"/>
          </a:p>
        </p:txBody>
      </p:sp>
    </p:spTree>
    <p:extLst>
      <p:ext uri="{BB962C8B-B14F-4D97-AF65-F5344CB8AC3E}">
        <p14:creationId xmlns:p14="http://schemas.microsoft.com/office/powerpoint/2010/main" val="1440191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Statin Yan Etkileri</a:t>
            </a:r>
          </a:p>
        </p:txBody>
      </p:sp>
      <p:sp>
        <p:nvSpPr>
          <p:cNvPr id="3" name="İçerik Yer Tutucusu 2"/>
          <p:cNvSpPr>
            <a:spLocks noGrp="1"/>
          </p:cNvSpPr>
          <p:nvPr>
            <p:ph idx="1"/>
          </p:nvPr>
        </p:nvSpPr>
        <p:spPr/>
        <p:txBody>
          <a:bodyPr>
            <a:normAutofit/>
          </a:bodyPr>
          <a:lstStyle/>
          <a:p>
            <a:pPr marL="0" indent="0">
              <a:buNone/>
            </a:pPr>
            <a:r>
              <a:rPr lang="tr-TR" b="1" dirty="0" smtClean="0"/>
              <a:t>Hepatik Disfonksiyon</a:t>
            </a:r>
          </a:p>
          <a:p>
            <a:endParaRPr lang="tr-TR" dirty="0" smtClean="0"/>
          </a:p>
          <a:p>
            <a:r>
              <a:rPr lang="tr-TR" dirty="0" smtClean="0"/>
              <a:t>Hafif </a:t>
            </a:r>
            <a:r>
              <a:rPr lang="tr-TR" dirty="0"/>
              <a:t>persistan ALT yüksekliği </a:t>
            </a:r>
            <a:r>
              <a:rPr lang="tr-TR" b="1" dirty="0"/>
              <a:t> (</a:t>
            </a:r>
            <a:r>
              <a:rPr lang="tr-TR" dirty="0" smtClean="0"/>
              <a:t>%0,5-2)</a:t>
            </a:r>
          </a:p>
          <a:p>
            <a:pPr marL="0" indent="0">
              <a:buNone/>
            </a:pPr>
            <a:endParaRPr lang="tr-TR" dirty="0" smtClean="0"/>
          </a:p>
          <a:p>
            <a:r>
              <a:rPr lang="tr-TR" dirty="0" smtClean="0"/>
              <a:t>KC enzim düzeyleri </a:t>
            </a:r>
          </a:p>
          <a:p>
            <a:pPr lvl="1"/>
            <a:r>
              <a:rPr lang="tr-TR" dirty="0" smtClean="0"/>
              <a:t>Tedavi öncesi</a:t>
            </a:r>
          </a:p>
          <a:p>
            <a:pPr lvl="1"/>
            <a:r>
              <a:rPr lang="tr-TR" dirty="0" smtClean="0"/>
              <a:t>Tedavi başlanmasından 8-12 hafta sonra</a:t>
            </a:r>
          </a:p>
          <a:p>
            <a:pPr lvl="1"/>
            <a:r>
              <a:rPr lang="tr-TR" dirty="0" smtClean="0"/>
              <a:t>Takipte semptom varsa (sarılık, halsizlik vb)</a:t>
            </a:r>
          </a:p>
          <a:p>
            <a:endParaRPr lang="tr-TR" dirty="0" smtClean="0"/>
          </a:p>
          <a:p>
            <a:pPr marL="0" indent="0">
              <a:buNone/>
            </a:pPr>
            <a:endParaRPr lang="tr-TR" dirty="0" smtClean="0"/>
          </a:p>
        </p:txBody>
      </p:sp>
    </p:spTree>
    <p:extLst>
      <p:ext uri="{BB962C8B-B14F-4D97-AF65-F5344CB8AC3E}">
        <p14:creationId xmlns:p14="http://schemas.microsoft.com/office/powerpoint/2010/main" val="1382855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Statin Yan Etkileri</a:t>
            </a:r>
          </a:p>
        </p:txBody>
      </p:sp>
      <p:sp>
        <p:nvSpPr>
          <p:cNvPr id="3" name="İçerik Yer Tutucusu 2"/>
          <p:cNvSpPr>
            <a:spLocks noGrp="1"/>
          </p:cNvSpPr>
          <p:nvPr>
            <p:ph idx="1"/>
          </p:nvPr>
        </p:nvSpPr>
        <p:spPr/>
        <p:txBody>
          <a:bodyPr>
            <a:normAutofit fontScale="70000" lnSpcReduction="20000"/>
          </a:bodyPr>
          <a:lstStyle/>
          <a:p>
            <a:pPr marL="0" indent="0">
              <a:buNone/>
            </a:pPr>
            <a:r>
              <a:rPr lang="tr-TR" b="1" dirty="0" smtClean="0"/>
              <a:t>Renal Disfonksiyon</a:t>
            </a:r>
          </a:p>
          <a:p>
            <a:pPr>
              <a:defRPr/>
            </a:pPr>
            <a:endParaRPr lang="tr-TR" dirty="0" smtClean="0">
              <a:solidFill>
                <a:schemeClr val="tx1">
                  <a:lumMod val="75000"/>
                  <a:lumOff val="25000"/>
                </a:schemeClr>
              </a:solidFill>
            </a:endParaRPr>
          </a:p>
          <a:p>
            <a:pPr>
              <a:defRPr/>
            </a:pPr>
            <a:r>
              <a:rPr lang="tr-TR" dirty="0" smtClean="0">
                <a:solidFill>
                  <a:schemeClr val="tx1">
                    <a:lumMod val="75000"/>
                    <a:lumOff val="25000"/>
                  </a:schemeClr>
                </a:solidFill>
              </a:rPr>
              <a:t>Randomize </a:t>
            </a:r>
            <a:r>
              <a:rPr lang="tr-TR" dirty="0">
                <a:solidFill>
                  <a:schemeClr val="tx1">
                    <a:lumMod val="75000"/>
                    <a:lumOff val="25000"/>
                  </a:schemeClr>
                </a:solidFill>
              </a:rPr>
              <a:t>kontrollü çalışmalarda statinlere bağlı renal hasar artışı saptanmamıştır</a:t>
            </a:r>
            <a:r>
              <a:rPr lang="tr-TR" dirty="0" smtClean="0">
                <a:solidFill>
                  <a:schemeClr val="tx1">
                    <a:lumMod val="75000"/>
                    <a:lumOff val="25000"/>
                  </a:schemeClr>
                </a:solidFill>
              </a:rPr>
              <a:t>.</a:t>
            </a:r>
          </a:p>
          <a:p>
            <a:pPr marL="0" indent="0">
              <a:buNone/>
              <a:defRPr/>
            </a:pPr>
            <a:endParaRPr lang="tr-TR" dirty="0">
              <a:solidFill>
                <a:schemeClr val="tx1">
                  <a:lumMod val="75000"/>
                  <a:lumOff val="25000"/>
                </a:schemeClr>
              </a:solidFill>
            </a:endParaRPr>
          </a:p>
          <a:p>
            <a:pPr>
              <a:defRPr/>
            </a:pPr>
            <a:r>
              <a:rPr lang="tr-TR" dirty="0">
                <a:solidFill>
                  <a:schemeClr val="tx1">
                    <a:lumMod val="75000"/>
                    <a:lumOff val="25000"/>
                  </a:schemeClr>
                </a:solidFill>
              </a:rPr>
              <a:t>Bir metaanalizde atorvastatin ve rosuvastatin kullanımının glomeruler filtrasyon hızındaki azalmayı </a:t>
            </a:r>
            <a:r>
              <a:rPr lang="tr-TR" dirty="0" smtClean="0">
                <a:solidFill>
                  <a:schemeClr val="tx1">
                    <a:lumMod val="75000"/>
                    <a:lumOff val="25000"/>
                  </a:schemeClr>
                </a:solidFill>
              </a:rPr>
              <a:t>yavaşlattığı gösterilmiş.</a:t>
            </a:r>
          </a:p>
          <a:p>
            <a:pPr marL="0" indent="0">
              <a:buNone/>
              <a:defRPr/>
            </a:pPr>
            <a:endParaRPr lang="tr-TR" dirty="0">
              <a:solidFill>
                <a:schemeClr val="tx1">
                  <a:lumMod val="75000"/>
                  <a:lumOff val="25000"/>
                </a:schemeClr>
              </a:solidFill>
            </a:endParaRPr>
          </a:p>
          <a:p>
            <a:pPr>
              <a:defRPr/>
            </a:pPr>
            <a:r>
              <a:rPr lang="tr-TR" dirty="0">
                <a:solidFill>
                  <a:schemeClr val="tx1">
                    <a:lumMod val="75000"/>
                    <a:lumOff val="25000"/>
                  </a:schemeClr>
                </a:solidFill>
              </a:rPr>
              <a:t>Rosuvastatin 40 mg ve üzeri dozlarda dipstik testi ile yeni saptanmış proteinüride </a:t>
            </a:r>
            <a:r>
              <a:rPr lang="tr-TR" dirty="0" smtClean="0">
                <a:solidFill>
                  <a:schemeClr val="tx1">
                    <a:lumMod val="75000"/>
                    <a:lumOff val="25000"/>
                  </a:schemeClr>
                </a:solidFill>
              </a:rPr>
              <a:t>artış gösterilmiş.</a:t>
            </a:r>
            <a:endParaRPr lang="tr-TR" dirty="0">
              <a:solidFill>
                <a:schemeClr val="tx1">
                  <a:lumMod val="75000"/>
                  <a:lumOff val="25000"/>
                </a:schemeClr>
              </a:solidFill>
            </a:endParaRPr>
          </a:p>
          <a:p>
            <a:pPr>
              <a:defRPr/>
            </a:pPr>
            <a:endParaRPr lang="tr-TR" dirty="0" smtClean="0">
              <a:solidFill>
                <a:schemeClr val="tx1">
                  <a:lumMod val="75000"/>
                  <a:lumOff val="25000"/>
                </a:schemeClr>
              </a:solidFill>
            </a:endParaRPr>
          </a:p>
          <a:p>
            <a:pPr>
              <a:defRPr/>
            </a:pPr>
            <a:r>
              <a:rPr lang="tr-TR" dirty="0" smtClean="0">
                <a:solidFill>
                  <a:schemeClr val="tx1">
                    <a:lumMod val="75000"/>
                    <a:lumOff val="25000"/>
                  </a:schemeClr>
                </a:solidFill>
              </a:rPr>
              <a:t>Genel </a:t>
            </a:r>
            <a:r>
              <a:rPr lang="tr-TR" dirty="0">
                <a:solidFill>
                  <a:schemeClr val="tx1">
                    <a:lumMod val="75000"/>
                    <a:lumOff val="25000"/>
                  </a:schemeClr>
                </a:solidFill>
              </a:rPr>
              <a:t>olarak statinlerin renal fonksiyonlar üzerine olumsuz etkisi olmadığı düşünülmektedir.</a:t>
            </a:r>
          </a:p>
          <a:p>
            <a:pPr>
              <a:defRPr/>
            </a:pPr>
            <a:endParaRPr lang="tr-TR" dirty="0">
              <a:solidFill>
                <a:schemeClr val="tx1">
                  <a:lumMod val="75000"/>
                  <a:lumOff val="25000"/>
                </a:schemeClr>
              </a:solidFill>
            </a:endParaRPr>
          </a:p>
          <a:p>
            <a:endParaRPr lang="tr-TR" dirty="0"/>
          </a:p>
        </p:txBody>
      </p:sp>
    </p:spTree>
    <p:extLst>
      <p:ext uri="{BB962C8B-B14F-4D97-AF65-F5344CB8AC3E}">
        <p14:creationId xmlns:p14="http://schemas.microsoft.com/office/powerpoint/2010/main" val="33695534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Statin Yan Etkileri</a:t>
            </a:r>
            <a:endParaRPr lang="tr-TR" dirty="0"/>
          </a:p>
        </p:txBody>
      </p:sp>
      <p:sp>
        <p:nvSpPr>
          <p:cNvPr id="3" name="İçerik Yer Tutucusu 2"/>
          <p:cNvSpPr>
            <a:spLocks noGrp="1"/>
          </p:cNvSpPr>
          <p:nvPr>
            <p:ph idx="1"/>
          </p:nvPr>
        </p:nvSpPr>
        <p:spPr/>
        <p:txBody>
          <a:bodyPr>
            <a:normAutofit fontScale="85000" lnSpcReduction="10000"/>
          </a:bodyPr>
          <a:lstStyle/>
          <a:p>
            <a:pPr marL="0" indent="0">
              <a:buNone/>
            </a:pPr>
            <a:r>
              <a:rPr lang="tr-TR" b="1" dirty="0" smtClean="0"/>
              <a:t>Tip 2 DM Gelişimi</a:t>
            </a:r>
          </a:p>
          <a:p>
            <a:endParaRPr lang="tr-TR" dirty="0" smtClean="0"/>
          </a:p>
          <a:p>
            <a:r>
              <a:rPr lang="tr-TR" dirty="0" smtClean="0"/>
              <a:t>Hiperglisemi </a:t>
            </a:r>
            <a:r>
              <a:rPr lang="tr-TR" dirty="0"/>
              <a:t>ve tip 2 diyabet gelişim </a:t>
            </a:r>
            <a:r>
              <a:rPr lang="tr-TR" dirty="0" smtClean="0"/>
              <a:t>riski artmakta</a:t>
            </a:r>
          </a:p>
          <a:p>
            <a:pPr marL="0" indent="0">
              <a:buNone/>
            </a:pPr>
            <a:endParaRPr lang="tr-TR" dirty="0"/>
          </a:p>
          <a:p>
            <a:r>
              <a:rPr lang="tr-TR" dirty="0"/>
              <a:t>Potent statinlerle 5 yıl tedavi </a:t>
            </a:r>
            <a:r>
              <a:rPr lang="tr-TR" dirty="0" smtClean="0"/>
              <a:t>sonrası diyabet </a:t>
            </a:r>
            <a:r>
              <a:rPr lang="tr-TR" dirty="0"/>
              <a:t>gelişme riski %</a:t>
            </a:r>
            <a:r>
              <a:rPr lang="tr-TR" dirty="0" smtClean="0"/>
              <a:t>0.5-1</a:t>
            </a:r>
          </a:p>
          <a:p>
            <a:pPr marL="0" indent="0">
              <a:buNone/>
            </a:pPr>
            <a:endParaRPr lang="tr-TR" dirty="0"/>
          </a:p>
          <a:p>
            <a:r>
              <a:rPr lang="tr-TR" dirty="0"/>
              <a:t>Yaşlı popülasyonda ve diyabet gelişimi açısından fazla kilo, insülin direnci gibi risk faktörleri taşıyanlarda </a:t>
            </a:r>
            <a:r>
              <a:rPr lang="tr-TR" dirty="0" smtClean="0"/>
              <a:t>risk daha yüksek</a:t>
            </a:r>
            <a:endParaRPr lang="tr-TR" dirty="0"/>
          </a:p>
          <a:p>
            <a:endParaRPr lang="tr-TR" dirty="0"/>
          </a:p>
        </p:txBody>
      </p:sp>
      <p:sp>
        <p:nvSpPr>
          <p:cNvPr id="20" name="Yukarı Ok 19"/>
          <p:cNvSpPr/>
          <p:nvPr/>
        </p:nvSpPr>
        <p:spPr>
          <a:xfrm>
            <a:off x="2627784" y="3841455"/>
            <a:ext cx="45719" cy="3010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81535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Statin Yan Etkileri</a:t>
            </a:r>
          </a:p>
        </p:txBody>
      </p:sp>
      <p:sp>
        <p:nvSpPr>
          <p:cNvPr id="3" name="İçerik Yer Tutucusu 2"/>
          <p:cNvSpPr>
            <a:spLocks noGrp="1"/>
          </p:cNvSpPr>
          <p:nvPr>
            <p:ph idx="1"/>
          </p:nvPr>
        </p:nvSpPr>
        <p:spPr/>
        <p:txBody>
          <a:bodyPr>
            <a:normAutofit fontScale="77500" lnSpcReduction="20000"/>
          </a:bodyPr>
          <a:lstStyle/>
          <a:p>
            <a:pPr marL="0" indent="0">
              <a:buNone/>
            </a:pPr>
            <a:r>
              <a:rPr lang="tr-TR" b="1" dirty="0" smtClean="0"/>
              <a:t>Hemorajik İnme</a:t>
            </a:r>
          </a:p>
          <a:p>
            <a:pPr marL="0" indent="0">
              <a:buNone/>
            </a:pPr>
            <a:endParaRPr lang="tr-TR" b="1" dirty="0" smtClean="0"/>
          </a:p>
          <a:p>
            <a:r>
              <a:rPr lang="tr-TR" dirty="0" smtClean="0"/>
              <a:t>Önceye </a:t>
            </a:r>
            <a:r>
              <a:rPr lang="tr-TR" dirty="0"/>
              <a:t>ait serebrovasküler hastalık öyküsü olup olmamasından bağımsız olarak </a:t>
            </a:r>
            <a:r>
              <a:rPr lang="tr-TR" dirty="0" smtClean="0"/>
              <a:t>, iskemik </a:t>
            </a:r>
            <a:r>
              <a:rPr lang="tr-TR" dirty="0"/>
              <a:t>inme ve diğer vasküler olaylarda azalma </a:t>
            </a:r>
            <a:endParaRPr lang="tr-TR" dirty="0" smtClean="0"/>
          </a:p>
          <a:p>
            <a:pPr marL="0" indent="0">
              <a:buNone/>
            </a:pPr>
            <a:endParaRPr lang="tr-TR" dirty="0" smtClean="0"/>
          </a:p>
          <a:p>
            <a:r>
              <a:rPr lang="tr-TR" dirty="0" smtClean="0"/>
              <a:t> İskemik </a:t>
            </a:r>
            <a:r>
              <a:rPr lang="tr-TR" dirty="0"/>
              <a:t>inme öyküsü bulunanlarda </a:t>
            </a:r>
            <a:r>
              <a:rPr lang="tr-TR" dirty="0" smtClean="0"/>
              <a:t>hemorajik </a:t>
            </a:r>
            <a:r>
              <a:rPr lang="tr-TR" dirty="0"/>
              <a:t>inme riskinde </a:t>
            </a:r>
            <a:r>
              <a:rPr lang="tr-TR" dirty="0" smtClean="0"/>
              <a:t>artış</a:t>
            </a:r>
          </a:p>
          <a:p>
            <a:pPr marL="0" indent="0">
              <a:buNone/>
            </a:pPr>
            <a:endParaRPr lang="tr-TR" dirty="0" smtClean="0"/>
          </a:p>
          <a:p>
            <a:r>
              <a:rPr lang="tr-TR" dirty="0" smtClean="0"/>
              <a:t>Bu </a:t>
            </a:r>
            <a:r>
              <a:rPr lang="tr-TR" dirty="0"/>
              <a:t>nedenle önceye ait hemorajik inme öyküsü bulunanlarda iskemik inme </a:t>
            </a:r>
            <a:r>
              <a:rPr lang="tr-TR" dirty="0" smtClean="0"/>
              <a:t>ve KVO </a:t>
            </a:r>
            <a:r>
              <a:rPr lang="tr-TR" dirty="0"/>
              <a:t>riski çok yüksek değilse statin kullanımı önerilmemektedir. </a:t>
            </a:r>
            <a:br>
              <a:rPr lang="tr-TR" dirty="0"/>
            </a:br>
            <a:endParaRPr lang="tr-TR" dirty="0"/>
          </a:p>
        </p:txBody>
      </p:sp>
    </p:spTree>
    <p:extLst>
      <p:ext uri="{BB962C8B-B14F-4D97-AF65-F5344CB8AC3E}">
        <p14:creationId xmlns:p14="http://schemas.microsoft.com/office/powerpoint/2010/main" val="4033476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Statin Yan Etkileri</a:t>
            </a:r>
          </a:p>
        </p:txBody>
      </p:sp>
      <p:sp>
        <p:nvSpPr>
          <p:cNvPr id="3" name="İçerik Yer Tutucusu 2"/>
          <p:cNvSpPr>
            <a:spLocks noGrp="1"/>
          </p:cNvSpPr>
          <p:nvPr>
            <p:ph idx="1"/>
          </p:nvPr>
        </p:nvSpPr>
        <p:spPr/>
        <p:txBody>
          <a:bodyPr/>
          <a:lstStyle/>
          <a:p>
            <a:pPr marL="0" indent="0">
              <a:buNone/>
            </a:pPr>
            <a:r>
              <a:rPr lang="tr-TR" b="1" dirty="0" smtClean="0"/>
              <a:t>Diğer Problemler</a:t>
            </a:r>
          </a:p>
          <a:p>
            <a:pPr marL="0" indent="0">
              <a:buNone/>
            </a:pPr>
            <a:endParaRPr lang="tr-TR" b="1" dirty="0" smtClean="0"/>
          </a:p>
          <a:p>
            <a:r>
              <a:rPr lang="tr-TR" sz="2000" dirty="0" smtClean="0"/>
              <a:t>Statin kullanımı </a:t>
            </a:r>
            <a:r>
              <a:rPr lang="tr-TR" sz="2000" dirty="0"/>
              <a:t>ile ilgili kognitif fonksiyonlarda bozulma, demans, depresyon, uyku bozuklukları, erektil disfonksiyon, tendon rüptürü ve periferik diyabetik nöropati gibi pek çok </a:t>
            </a:r>
            <a:r>
              <a:rPr lang="tr-TR" sz="2000" dirty="0" smtClean="0"/>
              <a:t>yan etki </a:t>
            </a:r>
            <a:r>
              <a:rPr lang="tr-TR" sz="2000" dirty="0"/>
              <a:t>bildirilmişse de neden sonuç ilişkisi kesin olarak kanıtlanmış değildir </a:t>
            </a:r>
            <a:br>
              <a:rPr lang="tr-TR" sz="2000" dirty="0"/>
            </a:br>
            <a:endParaRPr lang="tr-TR" sz="2000" dirty="0"/>
          </a:p>
        </p:txBody>
      </p:sp>
    </p:spTree>
    <p:extLst>
      <p:ext uri="{BB962C8B-B14F-4D97-AF65-F5344CB8AC3E}">
        <p14:creationId xmlns:p14="http://schemas.microsoft.com/office/powerpoint/2010/main" val="3025982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74638"/>
            <a:ext cx="8291264" cy="850106"/>
          </a:xfrm>
        </p:spPr>
        <p:txBody>
          <a:bodyPr>
            <a:normAutofit fontScale="90000"/>
          </a:bodyPr>
          <a:lstStyle/>
          <a:p>
            <a:r>
              <a:rPr lang="tr-TR" dirty="0" smtClean="0"/>
              <a:t>Statin Tedavisi Verilen Hastanın Takibi</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215969" cy="488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9503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32656"/>
            <a:ext cx="822960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995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32656"/>
            <a:ext cx="822960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175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descr="ekran görüntüsü içeren bir resim&#10;&#10;Çok yüksek güvenilirlikle oluşturulmuş açıklama"/>
          <p:cNvPicPr>
            <a:picLocks noChangeAspect="1"/>
          </p:cNvPicPr>
          <p:nvPr/>
        </p:nvPicPr>
        <p:blipFill>
          <a:blip r:embed="rId2"/>
          <a:srcRect/>
          <a:stretch>
            <a:fillRect/>
          </a:stretch>
        </p:blipFill>
        <p:spPr bwMode="auto">
          <a:xfrm>
            <a:off x="475911" y="476672"/>
            <a:ext cx="8047037" cy="5616624"/>
          </a:xfrm>
          <a:prstGeom prst="rect">
            <a:avLst/>
          </a:prstGeom>
          <a:noFill/>
          <a:ln w="9525">
            <a:noFill/>
            <a:miter lim="800000"/>
            <a:headEnd/>
            <a:tailEnd/>
          </a:ln>
        </p:spPr>
      </p:pic>
    </p:spTree>
    <p:extLst>
      <p:ext uri="{BB962C8B-B14F-4D97-AF65-F5344CB8AC3E}">
        <p14:creationId xmlns:p14="http://schemas.microsoft.com/office/powerpoint/2010/main" val="31571174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3"/>
          <a:srcRect/>
          <a:stretch>
            <a:fillRect/>
          </a:stretch>
        </p:blipFill>
        <p:spPr bwMode="auto">
          <a:xfrm>
            <a:off x="395535" y="908720"/>
            <a:ext cx="7776865" cy="4896544"/>
          </a:xfrm>
          <a:prstGeom prst="rect">
            <a:avLst/>
          </a:prstGeom>
          <a:noFill/>
          <a:ln w="9525">
            <a:noFill/>
            <a:miter lim="800000"/>
            <a:headEnd/>
            <a:tailEnd/>
          </a:ln>
        </p:spPr>
      </p:pic>
    </p:spTree>
    <p:extLst>
      <p:ext uri="{BB962C8B-B14F-4D97-AF65-F5344CB8AC3E}">
        <p14:creationId xmlns:p14="http://schemas.microsoft.com/office/powerpoint/2010/main" val="3338310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8229600" cy="1143000"/>
          </a:xfrm>
        </p:spPr>
        <p:txBody>
          <a:bodyPr>
            <a:normAutofit/>
          </a:bodyPr>
          <a:lstStyle/>
          <a:p>
            <a:r>
              <a:rPr lang="tr-TR" dirty="0" smtClean="0"/>
              <a:t>Hiperlipidemi Epidemiyolojisi</a:t>
            </a:r>
            <a:endParaRPr lang="tr-TR" dirty="0"/>
          </a:p>
        </p:txBody>
      </p:sp>
      <p:sp>
        <p:nvSpPr>
          <p:cNvPr id="3" name="İçerik Yer Tutucusu 2"/>
          <p:cNvSpPr>
            <a:spLocks noGrp="1"/>
          </p:cNvSpPr>
          <p:nvPr>
            <p:ph idx="1"/>
          </p:nvPr>
        </p:nvSpPr>
        <p:spPr>
          <a:xfrm>
            <a:off x="457200" y="1052736"/>
            <a:ext cx="8229600" cy="5073427"/>
          </a:xfrm>
        </p:spPr>
        <p:txBody>
          <a:bodyPr>
            <a:normAutofit lnSpcReduction="10000"/>
          </a:bodyPr>
          <a:lstStyle/>
          <a:p>
            <a:endParaRPr lang="tr-TR" dirty="0" smtClean="0"/>
          </a:p>
          <a:p>
            <a:r>
              <a:rPr lang="tr-TR" dirty="0" smtClean="0"/>
              <a:t>Ülkemizde erişkin </a:t>
            </a:r>
            <a:r>
              <a:rPr lang="tr-TR" dirty="0"/>
              <a:t>nüfusun yaklaşık %</a:t>
            </a:r>
            <a:r>
              <a:rPr lang="tr-TR" dirty="0" smtClean="0"/>
              <a:t>80’i</a:t>
            </a:r>
          </a:p>
          <a:p>
            <a:endParaRPr lang="tr-TR" dirty="0" smtClean="0"/>
          </a:p>
          <a:p>
            <a:r>
              <a:rPr lang="nn-NO" dirty="0" smtClean="0"/>
              <a:t>Avrupa </a:t>
            </a:r>
            <a:r>
              <a:rPr lang="nn-NO" dirty="0"/>
              <a:t>ve Kuzey Amerika’daki her iki</a:t>
            </a:r>
            <a:br>
              <a:rPr lang="nn-NO" dirty="0"/>
            </a:br>
            <a:r>
              <a:rPr lang="nn-NO" dirty="0"/>
              <a:t>yetişkinden </a:t>
            </a:r>
            <a:r>
              <a:rPr lang="nn-NO" dirty="0" smtClean="0"/>
              <a:t>biri</a:t>
            </a:r>
            <a:r>
              <a:rPr lang="nn-NO" dirty="0"/>
              <a:t/>
            </a:r>
            <a:br>
              <a:rPr lang="nn-NO" dirty="0"/>
            </a:br>
            <a:endParaRPr lang="tr-TR" dirty="0" smtClean="0"/>
          </a:p>
          <a:p>
            <a:r>
              <a:rPr lang="tr-TR" dirty="0"/>
              <a:t>ASKVH riskini arttıran önlenebilir pek çok risk faktörü içinde </a:t>
            </a:r>
            <a:r>
              <a:rPr lang="tr-TR" dirty="0" smtClean="0"/>
              <a:t>en</a:t>
            </a:r>
            <a:r>
              <a:rPr lang="tr-TR" dirty="0"/>
              <a:t> </a:t>
            </a:r>
            <a:r>
              <a:rPr lang="tr-TR" dirty="0" smtClean="0"/>
              <a:t>önemlisi</a:t>
            </a: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22266395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Statin intoleransı</a:t>
            </a:r>
            <a:endParaRPr lang="tr-TR" dirty="0"/>
          </a:p>
        </p:txBody>
      </p:sp>
      <p:sp>
        <p:nvSpPr>
          <p:cNvPr id="3" name="İçerik Yer Tutucusu 2"/>
          <p:cNvSpPr>
            <a:spLocks noGrp="1"/>
          </p:cNvSpPr>
          <p:nvPr>
            <p:ph idx="1"/>
          </p:nvPr>
        </p:nvSpPr>
        <p:spPr/>
        <p:txBody>
          <a:bodyPr>
            <a:normAutofit/>
          </a:bodyPr>
          <a:lstStyle/>
          <a:p>
            <a:endParaRPr lang="tr-TR" sz="2400" dirty="0" smtClean="0"/>
          </a:p>
          <a:p>
            <a:r>
              <a:rPr lang="tr-TR" sz="2400" dirty="0" smtClean="0"/>
              <a:t>Statin </a:t>
            </a:r>
            <a:r>
              <a:rPr lang="tr-TR" sz="2400" dirty="0"/>
              <a:t>kullanan bir hastada, ilaca bağlı bir yan etki ortaya çıkması veya karaciğer veya kas enzimlerindeki artış nedeniyle statin kullanımına devam edilememesi </a:t>
            </a:r>
            <a:r>
              <a:rPr lang="tr-TR" sz="2400" b="1" dirty="0"/>
              <a:t>statin intoleransı </a:t>
            </a:r>
            <a:r>
              <a:rPr lang="tr-TR" sz="2400" dirty="0"/>
              <a:t>olarak </a:t>
            </a:r>
            <a:r>
              <a:rPr lang="tr-TR" sz="2400" dirty="0" smtClean="0"/>
              <a:t>tanımlanır.</a:t>
            </a:r>
          </a:p>
          <a:p>
            <a:pPr marL="0" indent="0">
              <a:buNone/>
            </a:pPr>
            <a:endParaRPr lang="tr-TR" sz="2400" dirty="0"/>
          </a:p>
          <a:p>
            <a:pPr marL="0" indent="0">
              <a:buNone/>
            </a:pPr>
            <a:endParaRPr lang="tr-TR" sz="2400" dirty="0" smtClean="0"/>
          </a:p>
          <a:p>
            <a:endParaRPr lang="tr-TR" sz="2400" dirty="0"/>
          </a:p>
          <a:p>
            <a:endParaRPr lang="tr-TR"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183708"/>
            <a:ext cx="4104456" cy="219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1300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4" descr="ekran görüntüsü içeren bir resim&#10;&#10;Çok yüksek güvenilirlikle oluşturulmuş açıklama"/>
          <p:cNvPicPr>
            <a:picLocks noGrp="1" noChangeAspect="1"/>
          </p:cNvPicPr>
          <p:nvPr>
            <p:ph idx="1"/>
          </p:nvPr>
        </p:nvPicPr>
        <p:blipFill>
          <a:blip r:embed="rId2"/>
          <a:srcRect/>
          <a:stretch>
            <a:fillRect/>
          </a:stretch>
        </p:blipFill>
        <p:spPr bwMode="auto">
          <a:xfrm>
            <a:off x="827584" y="404664"/>
            <a:ext cx="7488832" cy="6120680"/>
          </a:xfrm>
          <a:prstGeom prst="rect">
            <a:avLst/>
          </a:prstGeom>
          <a:noFill/>
          <a:ln w="9525">
            <a:noFill/>
            <a:miter lim="800000"/>
            <a:headEnd/>
            <a:tailEnd/>
          </a:ln>
        </p:spPr>
      </p:pic>
    </p:spTree>
    <p:extLst>
      <p:ext uri="{BB962C8B-B14F-4D97-AF65-F5344CB8AC3E}">
        <p14:creationId xmlns:p14="http://schemas.microsoft.com/office/powerpoint/2010/main" val="15818951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Statin İntoleransı Olan Hastada Yapılması Gerekenler </a:t>
            </a:r>
            <a:br>
              <a:rPr lang="tr-TR" dirty="0"/>
            </a:br>
            <a:endParaRPr lang="tr-TR" dirty="0"/>
          </a:p>
        </p:txBody>
      </p:sp>
      <p:sp>
        <p:nvSpPr>
          <p:cNvPr id="3" name="İçerik Yer Tutucusu 2"/>
          <p:cNvSpPr>
            <a:spLocks noGrp="1"/>
          </p:cNvSpPr>
          <p:nvPr>
            <p:ph idx="1"/>
          </p:nvPr>
        </p:nvSpPr>
        <p:spPr/>
        <p:txBody>
          <a:bodyPr>
            <a:normAutofit fontScale="85000" lnSpcReduction="20000"/>
          </a:bodyPr>
          <a:lstStyle/>
          <a:p>
            <a:pPr marL="0" indent="0">
              <a:buNone/>
            </a:pPr>
            <a:r>
              <a:rPr lang="tr-TR" b="1" dirty="0" smtClean="0"/>
              <a:t>İlaç </a:t>
            </a:r>
            <a:r>
              <a:rPr lang="tr-TR" b="1" dirty="0"/>
              <a:t>değişimi</a:t>
            </a:r>
            <a:r>
              <a:rPr lang="tr-TR" dirty="0"/>
              <a:t> </a:t>
            </a:r>
            <a:endParaRPr lang="tr-TR" dirty="0" smtClean="0"/>
          </a:p>
          <a:p>
            <a:pPr marL="0" indent="0">
              <a:buNone/>
            </a:pPr>
            <a:r>
              <a:rPr lang="tr-TR" dirty="0"/>
              <a:t/>
            </a:r>
            <a:br>
              <a:rPr lang="tr-TR" dirty="0"/>
            </a:br>
            <a:r>
              <a:rPr lang="tr-TR" dirty="0"/>
              <a:t>	</a:t>
            </a:r>
            <a:r>
              <a:rPr lang="tr-TR" dirty="0" smtClean="0"/>
              <a:t>hafif </a:t>
            </a:r>
            <a:r>
              <a:rPr lang="tr-TR" dirty="0"/>
              <a:t>lipofilik statinlerden yüksek lipofilik </a:t>
            </a:r>
            <a:r>
              <a:rPr lang="tr-TR" dirty="0" smtClean="0"/>
              <a:t>statinlere geçiş,</a:t>
            </a:r>
          </a:p>
          <a:p>
            <a:pPr marL="0" indent="0">
              <a:buNone/>
            </a:pPr>
            <a:endParaRPr lang="tr-TR" dirty="0" smtClean="0"/>
          </a:p>
          <a:p>
            <a:pPr marL="0" indent="0">
              <a:buNone/>
            </a:pPr>
            <a:r>
              <a:rPr lang="tr-TR" dirty="0" smtClean="0"/>
              <a:t>	sitokrom </a:t>
            </a:r>
            <a:r>
              <a:rPr lang="tr-TR" dirty="0"/>
              <a:t>P450 ile metabolize olan statinler yerine </a:t>
            </a:r>
            <a:r>
              <a:rPr lang="tr-TR" dirty="0" smtClean="0"/>
              <a:t>başka yollarla metabolize olan </a:t>
            </a:r>
            <a:r>
              <a:rPr lang="tr-TR" dirty="0"/>
              <a:t>statinlere geçiş </a:t>
            </a:r>
            <a:endParaRPr lang="tr-TR" dirty="0" smtClean="0"/>
          </a:p>
          <a:p>
            <a:pPr marL="0" indent="0">
              <a:buNone/>
            </a:pPr>
            <a:endParaRPr lang="tr-TR" dirty="0" smtClean="0"/>
          </a:p>
          <a:p>
            <a:pPr marL="0" indent="0">
              <a:buNone/>
            </a:pPr>
            <a:r>
              <a:rPr lang="tr-TR" dirty="0"/>
              <a:t>	</a:t>
            </a:r>
            <a:r>
              <a:rPr lang="tr-TR" dirty="0" smtClean="0"/>
              <a:t>daha </a:t>
            </a:r>
            <a:r>
              <a:rPr lang="tr-TR" dirty="0"/>
              <a:t>potent bir statinin düşük dozuna geçiş denenebilir </a:t>
            </a:r>
            <a:br>
              <a:rPr lang="tr-TR" dirty="0"/>
            </a:br>
            <a:endParaRPr lang="tr-TR" dirty="0"/>
          </a:p>
        </p:txBody>
      </p:sp>
    </p:spTree>
    <p:extLst>
      <p:ext uri="{BB962C8B-B14F-4D97-AF65-F5344CB8AC3E}">
        <p14:creationId xmlns:p14="http://schemas.microsoft.com/office/powerpoint/2010/main" val="15943985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Statin İntoleransı Olan Hastada Yapılması Gerekenler</a:t>
            </a:r>
          </a:p>
        </p:txBody>
      </p:sp>
      <p:sp>
        <p:nvSpPr>
          <p:cNvPr id="3" name="İçerik Yer Tutucusu 2"/>
          <p:cNvSpPr>
            <a:spLocks noGrp="1"/>
          </p:cNvSpPr>
          <p:nvPr>
            <p:ph idx="1"/>
          </p:nvPr>
        </p:nvSpPr>
        <p:spPr/>
        <p:txBody>
          <a:bodyPr>
            <a:normAutofit/>
          </a:bodyPr>
          <a:lstStyle/>
          <a:p>
            <a:pPr marL="0" indent="0">
              <a:buNone/>
            </a:pPr>
            <a:r>
              <a:rPr lang="tr-TR" b="1" dirty="0"/>
              <a:t>Değişken gün kullanımı</a:t>
            </a:r>
            <a:br>
              <a:rPr lang="tr-TR" b="1" dirty="0"/>
            </a:br>
            <a:endParaRPr lang="tr-TR" b="1" dirty="0" smtClean="0"/>
          </a:p>
          <a:p>
            <a:r>
              <a:rPr lang="tr-TR" sz="2400" dirty="0" smtClean="0"/>
              <a:t>Yarı </a:t>
            </a:r>
            <a:r>
              <a:rPr lang="tr-TR" sz="2400" dirty="0"/>
              <a:t>ömrü uzun olan statinler metabolik etkinliklerini uzun süre devam ettirebilirler ve bu </a:t>
            </a:r>
            <a:r>
              <a:rPr lang="tr-TR" sz="2400" dirty="0" smtClean="0"/>
              <a:t>sayede gün atlayarak kullanımlarında </a:t>
            </a:r>
            <a:r>
              <a:rPr lang="tr-TR" sz="2400" dirty="0"/>
              <a:t>da yan etki oluşturmadan etkin koruma elde edilebilir. </a:t>
            </a:r>
            <a:endParaRPr lang="tr-TR" sz="2400" dirty="0" smtClean="0"/>
          </a:p>
          <a:p>
            <a:pPr marL="0" indent="0">
              <a:buNone/>
            </a:pPr>
            <a:endParaRPr lang="tr-TR" sz="2400" dirty="0" smtClean="0"/>
          </a:p>
          <a:p>
            <a:r>
              <a:rPr lang="tr-TR" sz="2400" dirty="0" smtClean="0"/>
              <a:t>Örneğin atorvastatin ve rosuvastatin</a:t>
            </a:r>
          </a:p>
        </p:txBody>
      </p:sp>
    </p:spTree>
    <p:extLst>
      <p:ext uri="{BB962C8B-B14F-4D97-AF65-F5344CB8AC3E}">
        <p14:creationId xmlns:p14="http://schemas.microsoft.com/office/powerpoint/2010/main" val="7079364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Statin İntoleransı Olan Hastada Yapılması Gerekenler</a:t>
            </a:r>
          </a:p>
        </p:txBody>
      </p:sp>
      <p:sp>
        <p:nvSpPr>
          <p:cNvPr id="3" name="İçerik Yer Tutucusu 2"/>
          <p:cNvSpPr>
            <a:spLocks noGrp="1"/>
          </p:cNvSpPr>
          <p:nvPr>
            <p:ph idx="1"/>
          </p:nvPr>
        </p:nvSpPr>
        <p:spPr/>
        <p:txBody>
          <a:bodyPr>
            <a:normAutofit/>
          </a:bodyPr>
          <a:lstStyle/>
          <a:p>
            <a:pPr marL="0" indent="0">
              <a:buNone/>
            </a:pPr>
            <a:r>
              <a:rPr lang="tr-TR" b="1" dirty="0"/>
              <a:t>Statin dışı lipid düşürücü tedaviler</a:t>
            </a:r>
            <a:r>
              <a:rPr lang="tr-TR" dirty="0"/>
              <a:t> </a:t>
            </a:r>
            <a:endParaRPr lang="tr-TR" dirty="0" smtClean="0"/>
          </a:p>
          <a:p>
            <a:pPr marL="0" indent="0">
              <a:buNone/>
            </a:pPr>
            <a:endParaRPr lang="tr-TR" dirty="0" smtClean="0"/>
          </a:p>
          <a:p>
            <a:r>
              <a:rPr lang="tr-TR" sz="2400" dirty="0"/>
              <a:t>Statin dışı tedavi seçenekleri arasında safra asit sekestranları (kolesevelam), intestinal </a:t>
            </a:r>
            <a:r>
              <a:rPr lang="tr-TR" sz="2400" dirty="0" smtClean="0"/>
              <a:t>kolesterol emilim </a:t>
            </a:r>
            <a:r>
              <a:rPr lang="tr-TR" sz="2400" dirty="0"/>
              <a:t>inhibitörü (ezetimib), fibratlar ve niasin bulunmakta olup tek başlarına veya kombine olarak kullanılabilmektedir </a:t>
            </a:r>
            <a:r>
              <a:rPr lang="tr-TR" sz="2400" dirty="0" smtClean="0"/>
              <a:t>.</a:t>
            </a: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24883009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Kolesterol </a:t>
            </a:r>
            <a:r>
              <a:rPr lang="tr-TR" dirty="0" smtClean="0"/>
              <a:t>Emilim İnhibitörleri(Ezetimib)</a:t>
            </a:r>
            <a:endParaRPr lang="tr-TR" dirty="0"/>
          </a:p>
        </p:txBody>
      </p:sp>
      <p:sp>
        <p:nvSpPr>
          <p:cNvPr id="3" name="İçerik Yer Tutucusu 2"/>
          <p:cNvSpPr>
            <a:spLocks noGrp="1"/>
          </p:cNvSpPr>
          <p:nvPr>
            <p:ph idx="1"/>
          </p:nvPr>
        </p:nvSpPr>
        <p:spPr>
          <a:xfrm>
            <a:off x="457200" y="1600201"/>
            <a:ext cx="8229600" cy="4205064"/>
          </a:xfrm>
        </p:spPr>
        <p:txBody>
          <a:bodyPr>
            <a:normAutofit/>
          </a:bodyPr>
          <a:lstStyle/>
          <a:p>
            <a:r>
              <a:rPr lang="tr-TR" dirty="0" smtClean="0"/>
              <a:t>Emilim inhibitörü</a:t>
            </a:r>
          </a:p>
          <a:p>
            <a:r>
              <a:rPr lang="tr-TR" dirty="0" smtClean="0"/>
              <a:t>LDL-K  </a:t>
            </a:r>
            <a:r>
              <a:rPr lang="tr-TR" dirty="0"/>
              <a:t>%10-18, ApoB </a:t>
            </a:r>
            <a:r>
              <a:rPr lang="tr-TR" dirty="0" smtClean="0"/>
              <a:t>%</a:t>
            </a:r>
            <a:r>
              <a:rPr lang="tr-TR" dirty="0"/>
              <a:t>11-16 </a:t>
            </a:r>
            <a:endParaRPr lang="tr-TR" dirty="0" smtClean="0"/>
          </a:p>
          <a:p>
            <a:r>
              <a:rPr lang="tr-TR" dirty="0" smtClean="0"/>
              <a:t>Statin+ ezetimib LDL-K statinlerin etkisine ek </a:t>
            </a:r>
            <a:r>
              <a:rPr lang="tr-TR" dirty="0"/>
              <a:t>%</a:t>
            </a:r>
            <a:r>
              <a:rPr lang="tr-TR" dirty="0" smtClean="0"/>
              <a:t>25 </a:t>
            </a:r>
            <a:endParaRPr lang="tr-TR" dirty="0"/>
          </a:p>
          <a:p>
            <a:r>
              <a:rPr lang="tr-TR" dirty="0" smtClean="0"/>
              <a:t>Fenofibrat+Ezetimib LDL-K %</a:t>
            </a:r>
            <a:r>
              <a:rPr lang="tr-TR" dirty="0"/>
              <a:t>20-22 </a:t>
            </a:r>
            <a:r>
              <a:rPr lang="tr-TR" dirty="0" smtClean="0"/>
              <a:t>azalma </a:t>
            </a:r>
          </a:p>
          <a:p>
            <a:r>
              <a:rPr lang="tr-TR" dirty="0" smtClean="0"/>
              <a:t>Kc enzimlerinde orta derecede yükselme ve kas ağrıları</a:t>
            </a:r>
          </a:p>
          <a:p>
            <a:endParaRPr lang="tr-TR" dirty="0"/>
          </a:p>
          <a:p>
            <a:endParaRPr lang="tr-TR" dirty="0"/>
          </a:p>
        </p:txBody>
      </p:sp>
      <p:pic>
        <p:nvPicPr>
          <p:cNvPr id="4098" name="Picture 2" descr="ezetimib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157192"/>
            <a:ext cx="2592288" cy="1368152"/>
          </a:xfrm>
          <a:prstGeom prst="rect">
            <a:avLst/>
          </a:prstGeom>
          <a:noFill/>
          <a:extLst>
            <a:ext uri="{909E8E84-426E-40DD-AFC4-6F175D3DCCD1}">
              <a14:hiddenFill xmlns:a14="http://schemas.microsoft.com/office/drawing/2010/main">
                <a:solidFill>
                  <a:srgbClr val="FFFFFF"/>
                </a:solidFill>
              </a14:hiddenFill>
            </a:ext>
          </a:extLst>
        </p:spPr>
      </p:pic>
      <p:sp>
        <p:nvSpPr>
          <p:cNvPr id="5" name="Aşağı Ok 4"/>
          <p:cNvSpPr/>
          <p:nvPr/>
        </p:nvSpPr>
        <p:spPr>
          <a:xfrm>
            <a:off x="5796136" y="2271401"/>
            <a:ext cx="45719" cy="358738"/>
          </a:xfrm>
          <a:prstGeom prst="downArrow">
            <a:avLst>
              <a:gd name="adj1" fmla="val 5599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şağı Ok 5"/>
          <p:cNvSpPr/>
          <p:nvPr/>
        </p:nvSpPr>
        <p:spPr>
          <a:xfrm flipH="1">
            <a:off x="1763686" y="3429000"/>
            <a:ext cx="45719" cy="288032"/>
          </a:xfrm>
          <a:prstGeom prst="downArrow">
            <a:avLst>
              <a:gd name="adj1" fmla="val 5599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245039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229600" cy="1143000"/>
          </a:xfrm>
        </p:spPr>
        <p:txBody>
          <a:bodyPr>
            <a:normAutofit fontScale="90000"/>
          </a:bodyPr>
          <a:lstStyle/>
          <a:p>
            <a:r>
              <a:rPr lang="tr-TR" dirty="0" smtClean="0"/>
              <a:t>Safra Asidi Bağlayan Reçineler (kolestiramin, kolestipol, kolesevelam)</a:t>
            </a: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endParaRPr lang="tr-TR" dirty="0" smtClean="0"/>
          </a:p>
          <a:p>
            <a:r>
              <a:rPr lang="tr-TR" dirty="0"/>
              <a:t>Y</a:t>
            </a:r>
            <a:r>
              <a:rPr lang="tr-TR" dirty="0" smtClean="0"/>
              <a:t>emek sırasında ya da 30 dk içinde alınmalı</a:t>
            </a:r>
          </a:p>
          <a:p>
            <a:pPr marL="0" indent="0">
              <a:buNone/>
            </a:pPr>
            <a:endParaRPr lang="tr-TR" dirty="0"/>
          </a:p>
          <a:p>
            <a:r>
              <a:rPr lang="tr-TR" dirty="0" smtClean="0"/>
              <a:t> </a:t>
            </a:r>
            <a:r>
              <a:rPr lang="tr-TR" dirty="0"/>
              <a:t>S</a:t>
            </a:r>
            <a:r>
              <a:rPr lang="tr-TR" dirty="0" smtClean="0"/>
              <a:t>afra </a:t>
            </a:r>
            <a:r>
              <a:rPr lang="tr-TR" dirty="0"/>
              <a:t>asitlerinin emilimini %90 oranında inhibe </a:t>
            </a:r>
            <a:r>
              <a:rPr lang="tr-TR" dirty="0" smtClean="0"/>
              <a:t>eder</a:t>
            </a:r>
          </a:p>
          <a:p>
            <a:pPr marL="0" indent="0">
              <a:buNone/>
            </a:pPr>
            <a:endParaRPr lang="tr-TR" dirty="0"/>
          </a:p>
          <a:p>
            <a:r>
              <a:rPr lang="tr-TR" dirty="0"/>
              <a:t>G</a:t>
            </a:r>
            <a:r>
              <a:rPr lang="tr-TR" dirty="0" smtClean="0"/>
              <a:t>lukoz </a:t>
            </a:r>
            <a:r>
              <a:rPr lang="tr-TR" dirty="0"/>
              <a:t>düşürücü </a:t>
            </a:r>
            <a:r>
              <a:rPr lang="tr-TR" dirty="0" smtClean="0"/>
              <a:t>etkinliklik</a:t>
            </a:r>
          </a:p>
          <a:p>
            <a:pPr marL="0" indent="0">
              <a:buNone/>
            </a:pPr>
            <a:endParaRPr lang="tr-TR" dirty="0" smtClean="0"/>
          </a:p>
          <a:p>
            <a:r>
              <a:rPr lang="tr-TR" dirty="0"/>
              <a:t>Gis yan etkisi ve yağda eriyen vitaminlerde eksiklik</a:t>
            </a:r>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16260901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Safra Asidi Bağlayan </a:t>
            </a:r>
            <a:r>
              <a:rPr lang="tr-TR" dirty="0"/>
              <a:t>Reçineler</a:t>
            </a:r>
            <a:br>
              <a:rPr lang="tr-TR" dirty="0"/>
            </a:br>
            <a:r>
              <a:rPr lang="tr-TR" dirty="0"/>
              <a:t>(kolestiramin, kolestipol, kolesevelam)</a:t>
            </a:r>
          </a:p>
        </p:txBody>
      </p:sp>
      <p:sp>
        <p:nvSpPr>
          <p:cNvPr id="3" name="İçerik Yer Tutucusu 2"/>
          <p:cNvSpPr>
            <a:spLocks noGrp="1"/>
          </p:cNvSpPr>
          <p:nvPr>
            <p:ph idx="1"/>
          </p:nvPr>
        </p:nvSpPr>
        <p:spPr>
          <a:xfrm>
            <a:off x="457200" y="1916833"/>
            <a:ext cx="8229600" cy="3096344"/>
          </a:xfrm>
        </p:spPr>
        <p:txBody>
          <a:bodyPr/>
          <a:lstStyle/>
          <a:p>
            <a:endParaRPr lang="tr-TR" sz="2400" dirty="0" smtClean="0"/>
          </a:p>
          <a:p>
            <a:r>
              <a:rPr lang="tr-TR" sz="2400" dirty="0" smtClean="0"/>
              <a:t>TG </a:t>
            </a:r>
            <a:r>
              <a:rPr lang="tr-TR" sz="2400" dirty="0"/>
              <a:t>düzeylerinde artışa neden </a:t>
            </a:r>
            <a:r>
              <a:rPr lang="tr-TR" sz="2400" dirty="0" smtClean="0"/>
              <a:t>olabilir.</a:t>
            </a:r>
          </a:p>
          <a:p>
            <a:pPr marL="0" indent="0">
              <a:buNone/>
            </a:pPr>
            <a:endParaRPr lang="tr-TR" sz="2400" dirty="0" smtClean="0"/>
          </a:p>
          <a:p>
            <a:r>
              <a:rPr lang="tr-TR" sz="2400" dirty="0" smtClean="0"/>
              <a:t>Serum </a:t>
            </a:r>
            <a:r>
              <a:rPr lang="tr-TR" sz="2400" dirty="0"/>
              <a:t>TG &gt;</a:t>
            </a:r>
            <a:r>
              <a:rPr lang="tr-TR" sz="2400" dirty="0" smtClean="0"/>
              <a:t>300 mg/dl kullanma</a:t>
            </a:r>
          </a:p>
          <a:p>
            <a:pPr marL="0" indent="0">
              <a:buNone/>
            </a:pPr>
            <a:endParaRPr lang="tr-TR" sz="2400" dirty="0" smtClean="0"/>
          </a:p>
          <a:p>
            <a:r>
              <a:rPr lang="tr-TR" sz="2400" dirty="0" smtClean="0"/>
              <a:t>Tedavi </a:t>
            </a:r>
            <a:r>
              <a:rPr lang="tr-TR" sz="2400" dirty="0"/>
              <a:t>sırasında </a:t>
            </a:r>
            <a:r>
              <a:rPr lang="tr-TR" sz="2400" dirty="0" smtClean="0"/>
              <a:t>TG &gt; </a:t>
            </a:r>
            <a:r>
              <a:rPr lang="tr-TR" sz="2400" dirty="0"/>
              <a:t>400 </a:t>
            </a:r>
            <a:r>
              <a:rPr lang="tr-TR" sz="2400" dirty="0" smtClean="0"/>
              <a:t>mg/dl ise tedaviyi sonlandır</a:t>
            </a:r>
            <a:endParaRPr lang="tr-TR" sz="2400" dirty="0"/>
          </a:p>
          <a:p>
            <a:endParaRPr lang="tr-TR" dirty="0"/>
          </a:p>
        </p:txBody>
      </p:sp>
      <p:pic>
        <p:nvPicPr>
          <p:cNvPr id="5122" name="Picture 2" descr="kolestirami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653136"/>
            <a:ext cx="4032448"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1699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Fibratlar</a:t>
            </a:r>
            <a:endParaRPr lang="tr-TR" dirty="0"/>
          </a:p>
        </p:txBody>
      </p:sp>
      <p:sp>
        <p:nvSpPr>
          <p:cNvPr id="3" name="İçerik Yer Tutucusu 2"/>
          <p:cNvSpPr>
            <a:spLocks noGrp="1"/>
          </p:cNvSpPr>
          <p:nvPr>
            <p:ph idx="1"/>
          </p:nvPr>
        </p:nvSpPr>
        <p:spPr/>
        <p:txBody>
          <a:bodyPr>
            <a:normAutofit lnSpcReduction="10000"/>
          </a:bodyPr>
          <a:lstStyle/>
          <a:p>
            <a:r>
              <a:rPr lang="tr-TR" dirty="0"/>
              <a:t>PPAR-</a:t>
            </a:r>
            <a:r>
              <a:rPr lang="el-GR" dirty="0" smtClean="0"/>
              <a:t>α</a:t>
            </a:r>
            <a:r>
              <a:rPr lang="tr-TR" dirty="0" smtClean="0"/>
              <a:t> agonisti</a:t>
            </a:r>
          </a:p>
          <a:p>
            <a:pPr marL="0" indent="0">
              <a:buNone/>
            </a:pPr>
            <a:endParaRPr lang="tr-TR" dirty="0" smtClean="0"/>
          </a:p>
          <a:p>
            <a:r>
              <a:rPr lang="tr-TR" dirty="0" smtClean="0"/>
              <a:t>TG %20-35   , HDL-K %6-18 </a:t>
            </a:r>
          </a:p>
          <a:p>
            <a:pPr marL="0" indent="0">
              <a:buNone/>
            </a:pPr>
            <a:endParaRPr lang="tr-TR" dirty="0" smtClean="0"/>
          </a:p>
          <a:p>
            <a:r>
              <a:rPr lang="tr-TR" dirty="0"/>
              <a:t>GİS şikayetleri, kabızlık, nadiren transaminazlarda yükselme, allerjik reaksiyonlar, saç dökülmesi, impotans, miyopati (miyalji+CK yükselmesi), safra taşı riskinde artış</a:t>
            </a:r>
          </a:p>
          <a:p>
            <a:endParaRPr lang="tr-TR" dirty="0"/>
          </a:p>
        </p:txBody>
      </p:sp>
      <p:pic>
        <p:nvPicPr>
          <p:cNvPr id="6146" name="Picture 2" descr="fenofibrat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88640"/>
            <a:ext cx="2857500" cy="2162176"/>
          </a:xfrm>
          <a:prstGeom prst="rect">
            <a:avLst/>
          </a:prstGeom>
          <a:noFill/>
          <a:extLst>
            <a:ext uri="{909E8E84-426E-40DD-AFC4-6F175D3DCCD1}">
              <a14:hiddenFill xmlns:a14="http://schemas.microsoft.com/office/drawing/2010/main">
                <a:solidFill>
                  <a:srgbClr val="FFFFFF"/>
                </a:solidFill>
              </a14:hiddenFill>
            </a:ext>
          </a:extLst>
        </p:spPr>
      </p:pic>
      <p:sp>
        <p:nvSpPr>
          <p:cNvPr id="5" name="Yukarı Ok 4"/>
          <p:cNvSpPr/>
          <p:nvPr/>
        </p:nvSpPr>
        <p:spPr>
          <a:xfrm>
            <a:off x="5436096" y="2758829"/>
            <a:ext cx="45719" cy="3010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şağı Ok 5"/>
          <p:cNvSpPr/>
          <p:nvPr/>
        </p:nvSpPr>
        <p:spPr>
          <a:xfrm>
            <a:off x="2756857" y="2701184"/>
            <a:ext cx="45719" cy="358738"/>
          </a:xfrm>
          <a:prstGeom prst="downArrow">
            <a:avLst>
              <a:gd name="adj1" fmla="val 5599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491703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b="1" dirty="0"/>
              <a:t>Fibrates for primary prevention of</a:t>
            </a:r>
            <a:r>
              <a:rPr lang="tr-TR" b="1" dirty="0"/>
              <a:t>  </a:t>
            </a:r>
            <a:r>
              <a:rPr lang="en-US" b="1" dirty="0"/>
              <a:t>cardiovascular disease</a:t>
            </a:r>
            <a:r>
              <a:rPr lang="tr-TR" b="1" dirty="0"/>
              <a:t> </a:t>
            </a:r>
            <a:r>
              <a:rPr lang="en-US" b="1" dirty="0"/>
              <a:t>events</a:t>
            </a:r>
            <a:endParaRPr lang="tr-TR" dirty="0"/>
          </a:p>
        </p:txBody>
      </p:sp>
      <p:sp>
        <p:nvSpPr>
          <p:cNvPr id="3" name="İçerik Yer Tutucusu 2"/>
          <p:cNvSpPr>
            <a:spLocks noGrp="1"/>
          </p:cNvSpPr>
          <p:nvPr>
            <p:ph idx="1"/>
          </p:nvPr>
        </p:nvSpPr>
        <p:spPr>
          <a:xfrm>
            <a:off x="539552" y="1628800"/>
            <a:ext cx="8229600" cy="4525963"/>
          </a:xfrm>
        </p:spPr>
        <p:txBody>
          <a:bodyPr>
            <a:normAutofit fontScale="77500" lnSpcReduction="20000"/>
          </a:bodyPr>
          <a:lstStyle/>
          <a:p>
            <a:endParaRPr lang="tr-TR" dirty="0" smtClean="0"/>
          </a:p>
          <a:p>
            <a:r>
              <a:rPr lang="tr-TR" dirty="0" smtClean="0"/>
              <a:t>Fibrat tedavisinin plaseboya etkilerini araştıran, toplam 16.135 vaka içeren RCT ler değerlendirildi.</a:t>
            </a:r>
          </a:p>
          <a:p>
            <a:pPr marL="0" indent="0">
              <a:buNone/>
            </a:pPr>
            <a:endParaRPr lang="tr-TR" dirty="0" smtClean="0"/>
          </a:p>
          <a:p>
            <a:r>
              <a:rPr lang="en-US" dirty="0" err="1" smtClean="0"/>
              <a:t>Fibratlarla</a:t>
            </a:r>
            <a:r>
              <a:rPr lang="en-US" dirty="0" smtClean="0"/>
              <a:t> </a:t>
            </a:r>
            <a:r>
              <a:rPr lang="en-US" dirty="0" err="1"/>
              <a:t>tedavi</a:t>
            </a:r>
            <a:r>
              <a:rPr lang="en-US" dirty="0"/>
              <a:t> </a:t>
            </a:r>
            <a:r>
              <a:rPr lang="en-US" dirty="0" err="1"/>
              <a:t>edilen</a:t>
            </a:r>
            <a:r>
              <a:rPr lang="en-US" dirty="0"/>
              <a:t> </a:t>
            </a:r>
            <a:r>
              <a:rPr lang="en-US" dirty="0" err="1"/>
              <a:t>hastalar</a:t>
            </a:r>
            <a:r>
              <a:rPr lang="en-US" dirty="0" smtClean="0"/>
              <a:t>,</a:t>
            </a:r>
            <a:r>
              <a:rPr lang="tr-TR" dirty="0" smtClean="0"/>
              <a:t> </a:t>
            </a:r>
            <a:r>
              <a:rPr lang="en-US" dirty="0" smtClean="0"/>
              <a:t> </a:t>
            </a:r>
            <a:r>
              <a:rPr lang="tr-TR" dirty="0" smtClean="0"/>
              <a:t>KVH bağlı</a:t>
            </a:r>
            <a:r>
              <a:rPr lang="en-US" dirty="0" smtClean="0"/>
              <a:t> </a:t>
            </a:r>
            <a:r>
              <a:rPr lang="en-US" dirty="0" err="1" smtClean="0"/>
              <a:t>ölüm</a:t>
            </a:r>
            <a:r>
              <a:rPr lang="en-US" dirty="0" smtClean="0"/>
              <a:t>, </a:t>
            </a:r>
            <a:r>
              <a:rPr lang="en-US" dirty="0" err="1"/>
              <a:t>ölümcül</a:t>
            </a:r>
            <a:r>
              <a:rPr lang="en-US" dirty="0"/>
              <a:t> </a:t>
            </a:r>
            <a:r>
              <a:rPr lang="en-US" dirty="0" err="1"/>
              <a:t>olmayan</a:t>
            </a:r>
            <a:r>
              <a:rPr lang="en-US" dirty="0"/>
              <a:t> </a:t>
            </a:r>
            <a:r>
              <a:rPr lang="en-US" dirty="0" err="1"/>
              <a:t>miyokard</a:t>
            </a:r>
            <a:r>
              <a:rPr lang="en-US" dirty="0"/>
              <a:t> </a:t>
            </a:r>
            <a:r>
              <a:rPr lang="en-US" dirty="0" err="1" smtClean="0"/>
              <a:t>enfarktüsü</a:t>
            </a:r>
            <a:r>
              <a:rPr lang="tr-TR" dirty="0" smtClean="0"/>
              <a:t> </a:t>
            </a:r>
            <a:r>
              <a:rPr lang="en-US" dirty="0" err="1" smtClean="0"/>
              <a:t>veya</a:t>
            </a:r>
            <a:r>
              <a:rPr lang="en-US" dirty="0" smtClean="0"/>
              <a:t> </a:t>
            </a:r>
            <a:r>
              <a:rPr lang="en-US" dirty="0" err="1"/>
              <a:t>ölümcül</a:t>
            </a:r>
            <a:r>
              <a:rPr lang="en-US" dirty="0"/>
              <a:t> </a:t>
            </a:r>
            <a:r>
              <a:rPr lang="en-US" dirty="0" err="1"/>
              <a:t>olmayan</a:t>
            </a:r>
            <a:r>
              <a:rPr lang="en-US" dirty="0"/>
              <a:t> </a:t>
            </a:r>
            <a:r>
              <a:rPr lang="en-US" dirty="0" err="1" smtClean="0"/>
              <a:t>inme</a:t>
            </a:r>
            <a:r>
              <a:rPr lang="tr-TR" dirty="0" smtClean="0"/>
              <a:t> açısından</a:t>
            </a:r>
            <a:r>
              <a:rPr lang="en-US" dirty="0" smtClean="0"/>
              <a:t>, </a:t>
            </a:r>
            <a:r>
              <a:rPr lang="en-US" dirty="0" err="1"/>
              <a:t>plasebo</a:t>
            </a:r>
            <a:r>
              <a:rPr lang="en-US" dirty="0"/>
              <a:t> </a:t>
            </a:r>
            <a:r>
              <a:rPr lang="en-US" dirty="0" err="1"/>
              <a:t>kullanan</a:t>
            </a:r>
            <a:r>
              <a:rPr lang="en-US" dirty="0"/>
              <a:t> </a:t>
            </a:r>
            <a:r>
              <a:rPr lang="en-US" dirty="0" err="1"/>
              <a:t>hastalara</a:t>
            </a:r>
            <a:r>
              <a:rPr lang="en-US" dirty="0"/>
              <a:t> </a:t>
            </a:r>
            <a:r>
              <a:rPr lang="en-US" dirty="0" err="1"/>
              <a:t>kıyasla</a:t>
            </a:r>
            <a:r>
              <a:rPr lang="en-US" dirty="0"/>
              <a:t> </a:t>
            </a:r>
            <a:r>
              <a:rPr lang="en-US" dirty="0" err="1"/>
              <a:t>daha</a:t>
            </a:r>
            <a:r>
              <a:rPr lang="en-US" dirty="0"/>
              <a:t> </a:t>
            </a:r>
            <a:r>
              <a:rPr lang="en-US" dirty="0" err="1"/>
              <a:t>düşük</a:t>
            </a:r>
            <a:r>
              <a:rPr lang="en-US" dirty="0"/>
              <a:t> </a:t>
            </a:r>
            <a:r>
              <a:rPr lang="en-US" dirty="0" err="1"/>
              <a:t>bir</a:t>
            </a:r>
            <a:r>
              <a:rPr lang="en-US" dirty="0"/>
              <a:t> </a:t>
            </a:r>
            <a:r>
              <a:rPr lang="en-US" dirty="0" err="1"/>
              <a:t>riske</a:t>
            </a:r>
            <a:r>
              <a:rPr lang="en-US" dirty="0"/>
              <a:t> </a:t>
            </a:r>
            <a:r>
              <a:rPr lang="en-US" dirty="0" err="1" smtClean="0"/>
              <a:t>sahip</a:t>
            </a:r>
            <a:r>
              <a:rPr lang="tr-TR" dirty="0" smtClean="0"/>
              <a:t> bulundu.</a:t>
            </a:r>
          </a:p>
          <a:p>
            <a:pPr marL="0" indent="0">
              <a:buNone/>
            </a:pPr>
            <a:endParaRPr lang="tr-TR" dirty="0" smtClean="0"/>
          </a:p>
          <a:p>
            <a:r>
              <a:rPr lang="tr-TR" dirty="0"/>
              <a:t>A</a:t>
            </a:r>
            <a:r>
              <a:rPr lang="en-US" dirty="0" err="1" smtClean="0"/>
              <a:t>ncak</a:t>
            </a:r>
            <a:r>
              <a:rPr lang="en-US" dirty="0" smtClean="0"/>
              <a:t> </a:t>
            </a:r>
            <a:r>
              <a:rPr lang="en-US" dirty="0"/>
              <a:t>primer </a:t>
            </a:r>
            <a:r>
              <a:rPr lang="en-US" dirty="0" err="1"/>
              <a:t>korunma</a:t>
            </a:r>
            <a:r>
              <a:rPr lang="en-US" dirty="0"/>
              <a:t> </a:t>
            </a:r>
            <a:r>
              <a:rPr lang="en-US" dirty="0" err="1"/>
              <a:t>ayarında</a:t>
            </a:r>
            <a:r>
              <a:rPr lang="en-US" dirty="0"/>
              <a:t> </a:t>
            </a:r>
            <a:r>
              <a:rPr lang="en-US" dirty="0" err="1"/>
              <a:t>mutlak</a:t>
            </a:r>
            <a:r>
              <a:rPr lang="en-US" dirty="0"/>
              <a:t> </a:t>
            </a:r>
            <a:r>
              <a:rPr lang="en-US" dirty="0" err="1"/>
              <a:t>tedavi</a:t>
            </a:r>
            <a:r>
              <a:rPr lang="en-US" dirty="0"/>
              <a:t> </a:t>
            </a:r>
            <a:r>
              <a:rPr lang="en-US" dirty="0" err="1"/>
              <a:t>etkilerinin</a:t>
            </a:r>
            <a:r>
              <a:rPr lang="en-US" dirty="0"/>
              <a:t> </a:t>
            </a:r>
            <a:r>
              <a:rPr lang="en-US" dirty="0" err="1"/>
              <a:t>ılımlı</a:t>
            </a:r>
            <a:r>
              <a:rPr lang="en-US" dirty="0"/>
              <a:t> </a:t>
            </a:r>
            <a:r>
              <a:rPr lang="en-US" dirty="0" err="1" smtClean="0"/>
              <a:t>olduğu</a:t>
            </a:r>
            <a:r>
              <a:rPr lang="en-US" dirty="0" smtClean="0"/>
              <a:t> </a:t>
            </a:r>
            <a:r>
              <a:rPr lang="en-US" dirty="0" err="1" smtClean="0"/>
              <a:t>göster</a:t>
            </a:r>
            <a:r>
              <a:rPr lang="tr-TR" dirty="0" smtClean="0"/>
              <a:t>ildi.</a:t>
            </a:r>
            <a:r>
              <a:rPr lang="en-US" dirty="0" smtClean="0"/>
              <a:t>(</a:t>
            </a:r>
            <a:r>
              <a:rPr lang="en-US" dirty="0" err="1" smtClean="0"/>
              <a:t>mutlak</a:t>
            </a:r>
            <a:r>
              <a:rPr lang="en-US" dirty="0" smtClean="0"/>
              <a:t> </a:t>
            </a:r>
            <a:r>
              <a:rPr lang="en-US" dirty="0"/>
              <a:t>risk </a:t>
            </a:r>
            <a:r>
              <a:rPr lang="en-US" dirty="0" err="1"/>
              <a:t>azalması</a:t>
            </a:r>
            <a:r>
              <a:rPr lang="en-US" dirty="0"/>
              <a:t> &lt;% 1).</a:t>
            </a:r>
            <a:br>
              <a:rPr lang="en-US" dirty="0"/>
            </a:br>
            <a:endParaRPr lang="tr-TR" dirty="0"/>
          </a:p>
        </p:txBody>
      </p:sp>
      <p:sp>
        <p:nvSpPr>
          <p:cNvPr id="5" name="Metin kutusu 4"/>
          <p:cNvSpPr txBox="1"/>
          <p:nvPr/>
        </p:nvSpPr>
        <p:spPr>
          <a:xfrm>
            <a:off x="467544" y="6093296"/>
            <a:ext cx="8352928" cy="923330"/>
          </a:xfrm>
          <a:prstGeom prst="rect">
            <a:avLst/>
          </a:prstGeom>
          <a:noFill/>
        </p:spPr>
        <p:txBody>
          <a:bodyPr wrap="square" rtlCol="0">
            <a:spAutoFit/>
          </a:bodyPr>
          <a:lstStyle/>
          <a:p>
            <a:r>
              <a:rPr lang="en-US" dirty="0"/>
              <a:t>Fibrates for primary prevention of cardiovascular disease events (Review) 2</a:t>
            </a:r>
            <a:br>
              <a:rPr lang="en-US" dirty="0"/>
            </a:br>
            <a:r>
              <a:rPr lang="en-US" dirty="0"/>
              <a:t>Copyright © 2017 The Cochrane Collaboration. Published by John Wiley &amp; Sons, Ltd </a:t>
            </a:r>
            <a:br>
              <a:rPr lang="en-US" dirty="0"/>
            </a:br>
            <a:endParaRPr lang="tr-TR" dirty="0"/>
          </a:p>
        </p:txBody>
      </p:sp>
    </p:spTree>
    <p:extLst>
      <p:ext uri="{BB962C8B-B14F-4D97-AF65-F5344CB8AC3E}">
        <p14:creationId xmlns:p14="http://schemas.microsoft.com/office/powerpoint/2010/main" val="3950786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Normal Lipid Düzeyleri</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995471"/>
            <a:ext cx="8229600" cy="373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6636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Niasin</a:t>
            </a:r>
          </a:p>
        </p:txBody>
      </p:sp>
      <p:sp>
        <p:nvSpPr>
          <p:cNvPr id="3" name="İçerik Yer Tutucusu 2"/>
          <p:cNvSpPr>
            <a:spLocks noGrp="1"/>
          </p:cNvSpPr>
          <p:nvPr>
            <p:ph idx="1"/>
          </p:nvPr>
        </p:nvSpPr>
        <p:spPr/>
        <p:txBody>
          <a:bodyPr>
            <a:normAutofit fontScale="92500" lnSpcReduction="20000"/>
          </a:bodyPr>
          <a:lstStyle/>
          <a:p>
            <a:endParaRPr lang="tr-TR" dirty="0" smtClean="0"/>
          </a:p>
          <a:p>
            <a:r>
              <a:rPr lang="tr-TR" dirty="0" smtClean="0"/>
              <a:t>Karaciğere </a:t>
            </a:r>
            <a:r>
              <a:rPr lang="tr-TR" dirty="0"/>
              <a:t>yağ asidi akımını ve karaciğerden VLDL sekresyonunu </a:t>
            </a:r>
            <a:r>
              <a:rPr lang="tr-TR" dirty="0" smtClean="0"/>
              <a:t>azaltır.</a:t>
            </a:r>
          </a:p>
          <a:p>
            <a:pPr marL="0" indent="0">
              <a:buNone/>
            </a:pPr>
            <a:endParaRPr lang="tr-TR" dirty="0"/>
          </a:p>
          <a:p>
            <a:r>
              <a:rPr lang="tr-TR" dirty="0"/>
              <a:t> HDL-K </a:t>
            </a:r>
            <a:r>
              <a:rPr lang="tr-TR" dirty="0" smtClean="0"/>
              <a:t>artırıp </a:t>
            </a:r>
            <a:r>
              <a:rPr lang="tr-TR" dirty="0"/>
              <a:t>LDL-K ve TG </a:t>
            </a:r>
            <a:r>
              <a:rPr lang="tr-TR" dirty="0" smtClean="0"/>
              <a:t>azaltır</a:t>
            </a:r>
            <a:r>
              <a:rPr lang="tr-TR" dirty="0"/>
              <a:t>.</a:t>
            </a:r>
            <a:endParaRPr lang="tr-TR" dirty="0" smtClean="0"/>
          </a:p>
          <a:p>
            <a:pPr marL="0" indent="0">
              <a:buNone/>
            </a:pPr>
            <a:r>
              <a:rPr lang="tr-TR" dirty="0"/>
              <a:t> </a:t>
            </a:r>
          </a:p>
          <a:p>
            <a:r>
              <a:rPr lang="tr-TR" dirty="0" smtClean="0"/>
              <a:t>Ciltte </a:t>
            </a:r>
            <a:r>
              <a:rPr lang="tr-TR" dirty="0"/>
              <a:t>kızarıklık, kaşıntı, gastrointestinal yakınmalar, reversible transaminaz yükselmesi, kolestaz, ürik asit yükselmesi, glukoz toleransının kötü yönde etkilenmesi</a:t>
            </a:r>
          </a:p>
          <a:p>
            <a:endParaRPr lang="tr-TR" dirty="0"/>
          </a:p>
        </p:txBody>
      </p:sp>
      <p:pic>
        <p:nvPicPr>
          <p:cNvPr id="7170" name="Picture 2" descr="niasi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39"/>
            <a:ext cx="2143125" cy="14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742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Hipertrigliseridemiye Yaklaşım</a:t>
            </a:r>
            <a:endParaRPr lang="tr-TR" dirty="0"/>
          </a:p>
        </p:txBody>
      </p:sp>
      <p:sp>
        <p:nvSpPr>
          <p:cNvPr id="3" name="İçerik Yer Tutucusu 2"/>
          <p:cNvSpPr>
            <a:spLocks noGrp="1"/>
          </p:cNvSpPr>
          <p:nvPr>
            <p:ph idx="1"/>
          </p:nvPr>
        </p:nvSpPr>
        <p:spPr/>
        <p:txBody>
          <a:bodyPr>
            <a:normAutofit fontScale="85000" lnSpcReduction="20000"/>
          </a:bodyPr>
          <a:lstStyle/>
          <a:p>
            <a:endParaRPr lang="tr-TR" dirty="0" smtClean="0"/>
          </a:p>
          <a:p>
            <a:r>
              <a:rPr lang="tr-TR" dirty="0" smtClean="0"/>
              <a:t>Normal TG </a:t>
            </a:r>
            <a:r>
              <a:rPr lang="tr-TR" dirty="0"/>
              <a:t>düzeyleri &lt;150 </a:t>
            </a:r>
            <a:r>
              <a:rPr lang="tr-TR" dirty="0" smtClean="0"/>
              <a:t>mg/dl (Türkiye’de %35  )</a:t>
            </a:r>
          </a:p>
          <a:p>
            <a:pPr marL="0" indent="0">
              <a:buNone/>
            </a:pPr>
            <a:endParaRPr lang="tr-TR" dirty="0" smtClean="0"/>
          </a:p>
          <a:p>
            <a:r>
              <a:rPr lang="tr-TR" dirty="0"/>
              <a:t>150-499 </a:t>
            </a:r>
            <a:r>
              <a:rPr lang="tr-TR" dirty="0" smtClean="0"/>
              <a:t>mg/dL </a:t>
            </a:r>
            <a:r>
              <a:rPr lang="tr-TR" dirty="0"/>
              <a:t>hafif </a:t>
            </a:r>
            <a:r>
              <a:rPr lang="tr-TR" dirty="0" smtClean="0"/>
              <a:t>HTG,</a:t>
            </a:r>
            <a:endParaRPr lang="tr-TR" dirty="0"/>
          </a:p>
          <a:p>
            <a:r>
              <a:rPr lang="tr-TR" dirty="0" smtClean="0"/>
              <a:t>500-880 </a:t>
            </a:r>
            <a:r>
              <a:rPr lang="tr-TR" dirty="0"/>
              <a:t>mg/dL </a:t>
            </a:r>
            <a:r>
              <a:rPr lang="tr-TR" dirty="0" smtClean="0"/>
              <a:t> </a:t>
            </a:r>
            <a:r>
              <a:rPr lang="tr-TR" dirty="0"/>
              <a:t>orta HTG </a:t>
            </a:r>
            <a:r>
              <a:rPr lang="tr-TR" dirty="0" smtClean="0"/>
              <a:t>ve</a:t>
            </a:r>
          </a:p>
          <a:p>
            <a:r>
              <a:rPr lang="tr-TR" dirty="0" smtClean="0"/>
              <a:t> </a:t>
            </a:r>
            <a:r>
              <a:rPr lang="tr-TR" dirty="0"/>
              <a:t>&gt;880 </a:t>
            </a:r>
            <a:r>
              <a:rPr lang="tr-TR" dirty="0" smtClean="0"/>
              <a:t>mg/dl şiddetli HTG</a:t>
            </a:r>
          </a:p>
          <a:p>
            <a:pPr marL="0" indent="0">
              <a:buNone/>
            </a:pPr>
            <a:endParaRPr lang="tr-TR" dirty="0" smtClean="0"/>
          </a:p>
          <a:p>
            <a:r>
              <a:rPr lang="tr-TR" dirty="0" smtClean="0"/>
              <a:t>En az 2 ölçüm( biri 8-12 saat açlık sonrası),</a:t>
            </a:r>
          </a:p>
          <a:p>
            <a:pPr marL="0" indent="0">
              <a:buNone/>
            </a:pPr>
            <a:endParaRPr lang="tr-TR" dirty="0" smtClean="0"/>
          </a:p>
          <a:p>
            <a:r>
              <a:rPr lang="tr-TR" dirty="0" smtClean="0"/>
              <a:t>Sekonder nedenler dışlanmalı</a:t>
            </a:r>
            <a:endParaRPr lang="tr-TR" dirty="0"/>
          </a:p>
        </p:txBody>
      </p:sp>
      <p:sp>
        <p:nvSpPr>
          <p:cNvPr id="4" name="Yukarı Ok 3"/>
          <p:cNvSpPr/>
          <p:nvPr/>
        </p:nvSpPr>
        <p:spPr>
          <a:xfrm>
            <a:off x="7747893" y="2043995"/>
            <a:ext cx="45719" cy="2288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907383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Hipertrigliseridemiye Yaklaşım</a:t>
            </a:r>
          </a:p>
        </p:txBody>
      </p:sp>
      <p:sp>
        <p:nvSpPr>
          <p:cNvPr id="3" name="İçerik Yer Tutucusu 2"/>
          <p:cNvSpPr>
            <a:spLocks noGrp="1"/>
          </p:cNvSpPr>
          <p:nvPr>
            <p:ph idx="1"/>
          </p:nvPr>
        </p:nvSpPr>
        <p:spPr>
          <a:xfrm>
            <a:off x="323528" y="1351309"/>
            <a:ext cx="8229600" cy="4525963"/>
          </a:xfrm>
        </p:spPr>
        <p:txBody>
          <a:bodyPr>
            <a:normAutofit fontScale="92500" lnSpcReduction="10000"/>
          </a:bodyPr>
          <a:lstStyle/>
          <a:p>
            <a:pPr marL="0" indent="0">
              <a:buNone/>
            </a:pPr>
            <a:endParaRPr lang="tr-TR" b="1" dirty="0" smtClean="0"/>
          </a:p>
          <a:p>
            <a:pPr marL="0" indent="0">
              <a:buNone/>
            </a:pPr>
            <a:r>
              <a:rPr lang="tr-TR" b="1" dirty="0" smtClean="0"/>
              <a:t>Tedavi</a:t>
            </a:r>
          </a:p>
          <a:p>
            <a:pPr marL="0" indent="0">
              <a:buNone/>
            </a:pPr>
            <a:endParaRPr lang="tr-TR" b="1" dirty="0" smtClean="0"/>
          </a:p>
          <a:p>
            <a:r>
              <a:rPr lang="tr-TR" dirty="0"/>
              <a:t>Amaç pankreatit riskini azaltmak( TG&gt;1000 risk %5, TG&gt;2000 %10-20) </a:t>
            </a:r>
            <a:endParaRPr lang="tr-TR" dirty="0" smtClean="0"/>
          </a:p>
          <a:p>
            <a:pPr marL="0" indent="0">
              <a:buNone/>
            </a:pPr>
            <a:endParaRPr lang="tr-TR" dirty="0"/>
          </a:p>
          <a:p>
            <a:r>
              <a:rPr lang="tr-TR" dirty="0" smtClean="0"/>
              <a:t>TG&gt; 500mg/dl </a:t>
            </a:r>
          </a:p>
          <a:p>
            <a:pPr marL="0" indent="0">
              <a:buNone/>
            </a:pPr>
            <a:endParaRPr lang="tr-TR" dirty="0" smtClean="0"/>
          </a:p>
          <a:p>
            <a:r>
              <a:rPr lang="tr-TR" dirty="0" smtClean="0"/>
              <a:t>Tedavi hedefi net değil (&lt;500 mg/dl)</a:t>
            </a:r>
          </a:p>
        </p:txBody>
      </p:sp>
    </p:spTree>
    <p:extLst>
      <p:ext uri="{BB962C8B-B14F-4D97-AF65-F5344CB8AC3E}">
        <p14:creationId xmlns:p14="http://schemas.microsoft.com/office/powerpoint/2010/main" val="2978081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Hipertrigliseridemiye Yaklaşım</a:t>
            </a:r>
          </a:p>
        </p:txBody>
      </p:sp>
      <p:sp>
        <p:nvSpPr>
          <p:cNvPr id="3" name="İçerik Yer Tutucusu 2"/>
          <p:cNvSpPr>
            <a:spLocks noGrp="1"/>
          </p:cNvSpPr>
          <p:nvPr>
            <p:ph idx="1"/>
          </p:nvPr>
        </p:nvSpPr>
        <p:spPr/>
        <p:txBody>
          <a:bodyPr>
            <a:normAutofit/>
          </a:bodyPr>
          <a:lstStyle/>
          <a:p>
            <a:r>
              <a:rPr lang="tr-TR" dirty="0"/>
              <a:t>Tıbbi Beslenme tedavisi</a:t>
            </a:r>
          </a:p>
          <a:p>
            <a:pPr lvl="1"/>
            <a:r>
              <a:rPr lang="tr-TR" dirty="0"/>
              <a:t>KH alımı kısıtlanması </a:t>
            </a:r>
          </a:p>
          <a:p>
            <a:pPr lvl="1"/>
            <a:r>
              <a:rPr lang="tr-TR" dirty="0"/>
              <a:t>yağ oranı &lt;</a:t>
            </a:r>
            <a:r>
              <a:rPr lang="tr-TR" dirty="0" smtClean="0"/>
              <a:t>20-40g/gün</a:t>
            </a:r>
            <a:r>
              <a:rPr lang="tr-TR" dirty="0"/>
              <a:t/>
            </a:r>
            <a:br>
              <a:rPr lang="tr-TR" dirty="0"/>
            </a:br>
            <a:endParaRPr lang="tr-TR" dirty="0"/>
          </a:p>
          <a:p>
            <a:r>
              <a:rPr lang="tr-TR" dirty="0" smtClean="0"/>
              <a:t>İlaç tedavisi</a:t>
            </a:r>
            <a:endParaRPr lang="tr-TR" dirty="0"/>
          </a:p>
          <a:p>
            <a:pPr lvl="1"/>
            <a:r>
              <a:rPr lang="tr-TR" dirty="0"/>
              <a:t>Fibratlar ilk </a:t>
            </a:r>
            <a:r>
              <a:rPr lang="tr-TR" dirty="0" smtClean="0"/>
              <a:t>tercih (6-8 hafta sonra kontrol)</a:t>
            </a:r>
          </a:p>
          <a:p>
            <a:pPr lvl="1"/>
            <a:r>
              <a:rPr lang="tr-TR" dirty="0" smtClean="0"/>
              <a:t>Omega-3 </a:t>
            </a:r>
            <a:r>
              <a:rPr lang="tr-TR" dirty="0"/>
              <a:t>yağ </a:t>
            </a:r>
            <a:r>
              <a:rPr lang="tr-TR" dirty="0" smtClean="0"/>
              <a:t>asitleri(2-4 g)  ve/veya niasin(2g/gün)</a:t>
            </a:r>
            <a:r>
              <a:rPr lang="tr-TR" dirty="0"/>
              <a:t/>
            </a:r>
            <a:br>
              <a:rPr lang="tr-TR" dirty="0"/>
            </a:br>
            <a:endParaRPr lang="tr-TR" dirty="0" smtClean="0"/>
          </a:p>
          <a:p>
            <a:pPr lvl="1"/>
            <a:endParaRPr lang="tr-TR" dirty="0"/>
          </a:p>
        </p:txBody>
      </p:sp>
    </p:spTree>
    <p:extLst>
      <p:ext uri="{BB962C8B-B14F-4D97-AF65-F5344CB8AC3E}">
        <p14:creationId xmlns:p14="http://schemas.microsoft.com/office/powerpoint/2010/main" val="15854045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lstStyle/>
          <a:p>
            <a:r>
              <a:rPr lang="tr-TR" dirty="0" smtClean="0"/>
              <a:t>Yaşlılarda Hiperlipidemiye Yaklaşım</a:t>
            </a:r>
            <a:endParaRPr lang="tr-TR" dirty="0"/>
          </a:p>
        </p:txBody>
      </p:sp>
      <p:sp>
        <p:nvSpPr>
          <p:cNvPr id="5" name="İçerik Yer Tutucusu 4"/>
          <p:cNvSpPr>
            <a:spLocks noGrp="1"/>
          </p:cNvSpPr>
          <p:nvPr>
            <p:ph idx="1"/>
          </p:nvPr>
        </p:nvSpPr>
        <p:spPr>
          <a:xfrm>
            <a:off x="251520" y="1078977"/>
            <a:ext cx="8229600" cy="5226046"/>
          </a:xfrm>
          <a:prstGeom prst="rect">
            <a:avLst/>
          </a:prstGeom>
        </p:spPr>
        <p:txBody>
          <a:bodyPr>
            <a:spAutoFit/>
          </a:bodyPr>
          <a:lstStyle/>
          <a:p>
            <a:r>
              <a:rPr lang="tr-TR" sz="2200" dirty="0" smtClean="0"/>
              <a:t>SCORErisk </a:t>
            </a:r>
            <a:r>
              <a:rPr lang="tr-TR" sz="2200" dirty="0"/>
              <a:t>puanına </a:t>
            </a:r>
            <a:r>
              <a:rPr lang="tr-TR" sz="2200" dirty="0" smtClean="0"/>
              <a:t>göre 65 yaş </a:t>
            </a:r>
            <a:r>
              <a:rPr lang="tr-TR" sz="2200" dirty="0"/>
              <a:t>üzerindeki kişilerin neredeyse tamamı orta ve yüksek risk kategorisinde (SCORE puanı </a:t>
            </a:r>
            <a:r>
              <a:rPr lang="tr-TR" sz="2200" dirty="0" smtClean="0"/>
              <a:t>5-10)</a:t>
            </a:r>
          </a:p>
          <a:p>
            <a:endParaRPr lang="tr-TR" sz="2200" dirty="0"/>
          </a:p>
          <a:p>
            <a:r>
              <a:rPr lang="tr-TR" sz="2200" dirty="0" smtClean="0"/>
              <a:t>Özellikle 80 yaş üstü yeterli veri yok</a:t>
            </a:r>
          </a:p>
          <a:p>
            <a:endParaRPr lang="tr-TR" sz="2200" dirty="0" smtClean="0"/>
          </a:p>
          <a:p>
            <a:r>
              <a:rPr lang="tr-TR" sz="2200" dirty="0" smtClean="0"/>
              <a:t>AFCAPS </a:t>
            </a:r>
            <a:r>
              <a:rPr lang="tr-TR" sz="2200" dirty="0"/>
              <a:t>ve JUPITER çalışmalarında da genç ve yaşlı popülasyonda sağlanan </a:t>
            </a:r>
            <a:r>
              <a:rPr lang="tr-TR" sz="2200" dirty="0" smtClean="0"/>
              <a:t>risk azalmasının </a:t>
            </a:r>
            <a:r>
              <a:rPr lang="tr-TR" sz="2200" dirty="0"/>
              <a:t>benzer düzeyde </a:t>
            </a:r>
            <a:endParaRPr lang="tr-TR" sz="2200" dirty="0" smtClean="0"/>
          </a:p>
          <a:p>
            <a:endParaRPr lang="tr-TR" sz="2200" dirty="0" smtClean="0"/>
          </a:p>
          <a:p>
            <a:r>
              <a:rPr lang="tr-TR" sz="2200" dirty="0" smtClean="0"/>
              <a:t>PROSPER  </a:t>
            </a:r>
            <a:r>
              <a:rPr lang="tr-TR" sz="2200" dirty="0"/>
              <a:t>40mg pravastatin ile tedavi edilen 70-80 yaş ,</a:t>
            </a:r>
            <a:r>
              <a:rPr lang="tr-TR" sz="2200" dirty="0" smtClean="0"/>
              <a:t>plasebo </a:t>
            </a:r>
            <a:r>
              <a:rPr lang="tr-TR" sz="2200" dirty="0"/>
              <a:t>grubuna göre %15 risk azalması </a:t>
            </a:r>
            <a:r>
              <a:rPr lang="tr-TR" sz="2200" dirty="0" smtClean="0"/>
              <a:t> ve potent </a:t>
            </a:r>
            <a:r>
              <a:rPr lang="tr-TR" sz="2200" dirty="0"/>
              <a:t>dozda statin tedavisi uygulananlarda (Atorvastatin 80 mg), orta doz tedaviye (Pravastatin 40mg) göre tüm nedenlere göre </a:t>
            </a:r>
            <a:r>
              <a:rPr lang="tr-TR" sz="2200" dirty="0" smtClean="0"/>
              <a:t>ölüm </a:t>
            </a:r>
            <a:r>
              <a:rPr lang="tr-TR" sz="2200" dirty="0"/>
              <a:t>%67 daha az </a:t>
            </a:r>
          </a:p>
          <a:p>
            <a:endParaRPr lang="tr-TR" sz="1800" dirty="0" smtClean="0"/>
          </a:p>
          <a:p>
            <a:endParaRPr lang="tr-TR" sz="1800" dirty="0" smtClean="0"/>
          </a:p>
        </p:txBody>
      </p:sp>
      <p:sp>
        <p:nvSpPr>
          <p:cNvPr id="6" name="Metin kutusu 5"/>
          <p:cNvSpPr txBox="1"/>
          <p:nvPr/>
        </p:nvSpPr>
        <p:spPr>
          <a:xfrm>
            <a:off x="107504" y="5805264"/>
            <a:ext cx="9036495" cy="600164"/>
          </a:xfrm>
          <a:prstGeom prst="rect">
            <a:avLst/>
          </a:prstGeom>
          <a:noFill/>
        </p:spPr>
        <p:txBody>
          <a:bodyPr wrap="square" rtlCol="0">
            <a:spAutoFit/>
          </a:bodyPr>
          <a:lstStyle/>
          <a:p>
            <a:r>
              <a:rPr lang="tr-TR" sz="1100" dirty="0" smtClean="0"/>
              <a:t>1.Rosuvastatin </a:t>
            </a:r>
            <a:r>
              <a:rPr lang="tr-TR" sz="1100" dirty="0"/>
              <a:t>for Primary Prevention in </a:t>
            </a:r>
            <a:r>
              <a:rPr lang="tr-TR" sz="1100" dirty="0" smtClean="0"/>
              <a:t>Older Persons </a:t>
            </a:r>
            <a:r>
              <a:rPr lang="tr-TR" sz="1100" dirty="0"/>
              <a:t>With Elevated C-Reactive Protein and Low to Average Low-Density Lipoprotein Cholesterol Levels: Exploratory Analysis of </a:t>
            </a:r>
            <a:r>
              <a:rPr lang="tr-TR" sz="1100" dirty="0" smtClean="0"/>
              <a:t>a Randomized </a:t>
            </a:r>
            <a:r>
              <a:rPr lang="tr-TR" sz="1100" dirty="0"/>
              <a:t>Trial. </a:t>
            </a:r>
            <a:endParaRPr lang="tr-TR" sz="1100" dirty="0" smtClean="0"/>
          </a:p>
          <a:p>
            <a:r>
              <a:rPr lang="tr-TR" sz="1100" dirty="0" smtClean="0"/>
              <a:t>2</a:t>
            </a:r>
            <a:r>
              <a:rPr lang="tr-TR" sz="1100" dirty="0"/>
              <a:t>.</a:t>
            </a:r>
            <a:r>
              <a:rPr lang="en-US" sz="1100" dirty="0"/>
              <a:t> </a:t>
            </a:r>
            <a:r>
              <a:rPr lang="en-US" sz="1100" dirty="0" smtClean="0"/>
              <a:t> </a:t>
            </a:r>
            <a:r>
              <a:rPr lang="en-US" sz="1100" dirty="0"/>
              <a:t>Primary Prevention of Acute Coronary Events With Lovastatin in </a:t>
            </a:r>
            <a:r>
              <a:rPr lang="en-US" sz="1100" dirty="0" smtClean="0"/>
              <a:t>Men</a:t>
            </a:r>
            <a:r>
              <a:rPr lang="tr-TR" sz="1100" dirty="0" smtClean="0"/>
              <a:t> </a:t>
            </a:r>
            <a:r>
              <a:rPr lang="en-US" sz="1100" dirty="0" smtClean="0"/>
              <a:t>and </a:t>
            </a:r>
            <a:r>
              <a:rPr lang="en-US" sz="1100" dirty="0"/>
              <a:t>Women With </a:t>
            </a:r>
            <a:r>
              <a:rPr lang="en-US" sz="1100" dirty="0" smtClean="0"/>
              <a:t>Average</a:t>
            </a:r>
            <a:r>
              <a:rPr lang="tr-TR" sz="1100" dirty="0" smtClean="0"/>
              <a:t> </a:t>
            </a:r>
            <a:r>
              <a:rPr lang="en-US" sz="1100" dirty="0" smtClean="0"/>
              <a:t>Cholesterol Levels</a:t>
            </a:r>
            <a:endParaRPr lang="tr-TR" sz="1100" dirty="0"/>
          </a:p>
        </p:txBody>
      </p:sp>
    </p:spTree>
    <p:extLst>
      <p:ext uri="{BB962C8B-B14F-4D97-AF65-F5344CB8AC3E}">
        <p14:creationId xmlns:p14="http://schemas.microsoft.com/office/powerpoint/2010/main" val="36652743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Çocuklarda Hiperlipidemiye Yaklaşım</a:t>
            </a:r>
            <a:endParaRPr lang="tr-TR"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340768"/>
            <a:ext cx="82296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7085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Çocuklarda Hiperlipidemiye Yaklaşım</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556792"/>
            <a:ext cx="8229600" cy="404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3818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Çocuklarda Hiperlipidemiye Yaklaşım</a:t>
            </a:r>
            <a:endParaRPr lang="tr-TR" dirty="0"/>
          </a:p>
        </p:txBody>
      </p:sp>
      <p:sp>
        <p:nvSpPr>
          <p:cNvPr id="3" name="İçerik Yer Tutucusu 2"/>
          <p:cNvSpPr>
            <a:spLocks noGrp="1"/>
          </p:cNvSpPr>
          <p:nvPr>
            <p:ph idx="1"/>
          </p:nvPr>
        </p:nvSpPr>
        <p:spPr/>
        <p:txBody>
          <a:bodyPr>
            <a:normAutofit fontScale="92500" lnSpcReduction="20000"/>
          </a:bodyPr>
          <a:lstStyle/>
          <a:p>
            <a:endParaRPr lang="tr-TR" dirty="0" smtClean="0"/>
          </a:p>
          <a:p>
            <a:r>
              <a:rPr lang="tr-TR" dirty="0" smtClean="0"/>
              <a:t>Gerekli </a:t>
            </a:r>
            <a:r>
              <a:rPr lang="tr-TR" dirty="0"/>
              <a:t>olgularda 8-10 yaşından </a:t>
            </a:r>
            <a:r>
              <a:rPr lang="tr-TR" dirty="0" smtClean="0"/>
              <a:t>itibaren (Atorvastatin</a:t>
            </a:r>
            <a:r>
              <a:rPr lang="tr-TR" dirty="0"/>
              <a:t>, Pravastatin, Simvastatin )</a:t>
            </a:r>
            <a:br>
              <a:rPr lang="tr-TR" dirty="0"/>
            </a:br>
            <a:endParaRPr lang="tr-TR" dirty="0" smtClean="0"/>
          </a:p>
          <a:p>
            <a:r>
              <a:rPr lang="tr-TR" dirty="0" smtClean="0"/>
              <a:t>LDL-K&gt;400 mg/dl </a:t>
            </a:r>
          </a:p>
          <a:p>
            <a:r>
              <a:rPr lang="tr-TR" dirty="0" smtClean="0"/>
              <a:t>Klinik </a:t>
            </a:r>
            <a:r>
              <a:rPr lang="tr-TR" dirty="0"/>
              <a:t>olarka belirgin ASKVH tanısı </a:t>
            </a:r>
            <a:endParaRPr lang="tr-TR" dirty="0" smtClean="0"/>
          </a:p>
          <a:p>
            <a:r>
              <a:rPr lang="tr-TR" dirty="0" smtClean="0"/>
              <a:t>LDL-K  </a:t>
            </a:r>
            <a:r>
              <a:rPr lang="tr-TR" dirty="0"/>
              <a:t>&gt;190 mg/dl </a:t>
            </a:r>
            <a:r>
              <a:rPr lang="tr-TR" dirty="0" smtClean="0"/>
              <a:t>+ </a:t>
            </a:r>
          </a:p>
          <a:p>
            <a:pPr lvl="1"/>
            <a:r>
              <a:rPr lang="tr-TR" dirty="0" smtClean="0"/>
              <a:t>birden </a:t>
            </a:r>
            <a:r>
              <a:rPr lang="tr-TR" dirty="0"/>
              <a:t>fazla aile bireyinde erken başlangıçlı ASKVH </a:t>
            </a:r>
            <a:endParaRPr lang="tr-TR" dirty="0" smtClean="0"/>
          </a:p>
          <a:p>
            <a:pPr lvl="1"/>
            <a:r>
              <a:rPr lang="tr-TR" dirty="0" smtClean="0"/>
              <a:t>en </a:t>
            </a:r>
            <a:r>
              <a:rPr lang="tr-TR" dirty="0"/>
              <a:t>az bir yüksek risk faktörü </a:t>
            </a:r>
          </a:p>
          <a:p>
            <a:pPr lvl="1"/>
            <a:r>
              <a:rPr lang="tr-TR" dirty="0" smtClean="0"/>
              <a:t> </a:t>
            </a:r>
            <a:r>
              <a:rPr lang="tr-TR" dirty="0"/>
              <a:t>en az iki orta </a:t>
            </a:r>
            <a:r>
              <a:rPr lang="tr-TR" dirty="0" smtClean="0"/>
              <a:t>derecede risk </a:t>
            </a:r>
            <a:r>
              <a:rPr lang="tr-TR" dirty="0"/>
              <a:t>faktörü bulunan </a:t>
            </a:r>
            <a:r>
              <a:rPr lang="tr-TR" dirty="0" smtClean="0"/>
              <a:t>çocuklar</a:t>
            </a:r>
            <a:r>
              <a:rPr lang="tr-TR" dirty="0"/>
              <a:t/>
            </a:r>
            <a:br>
              <a:rPr lang="tr-TR" dirty="0"/>
            </a:br>
            <a:endParaRPr lang="tr-TR" dirty="0"/>
          </a:p>
        </p:txBody>
      </p:sp>
    </p:spTree>
    <p:extLst>
      <p:ext uri="{BB962C8B-B14F-4D97-AF65-F5344CB8AC3E}">
        <p14:creationId xmlns:p14="http://schemas.microsoft.com/office/powerpoint/2010/main" val="13730485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Gebelikte Hiperlipidemiye Yaklaşım</a:t>
            </a:r>
            <a:endParaRPr lang="tr-TR" dirty="0"/>
          </a:p>
        </p:txBody>
      </p:sp>
      <p:sp>
        <p:nvSpPr>
          <p:cNvPr id="3" name="İçerik Yer Tutucusu 2"/>
          <p:cNvSpPr>
            <a:spLocks noGrp="1"/>
          </p:cNvSpPr>
          <p:nvPr>
            <p:ph idx="1"/>
          </p:nvPr>
        </p:nvSpPr>
        <p:spPr>
          <a:xfrm>
            <a:off x="323528" y="1412776"/>
            <a:ext cx="8229600" cy="4741987"/>
          </a:xfrm>
        </p:spPr>
        <p:txBody>
          <a:bodyPr>
            <a:noAutofit/>
          </a:bodyPr>
          <a:lstStyle/>
          <a:p>
            <a:r>
              <a:rPr lang="tr-TR" sz="2000" dirty="0" smtClean="0"/>
              <a:t>TG düzeyleri başta olmak üzere ,tüm lipoproteinler artar.</a:t>
            </a:r>
          </a:p>
          <a:p>
            <a:endParaRPr lang="tr-TR" sz="2000" dirty="0" smtClean="0"/>
          </a:p>
          <a:p>
            <a:r>
              <a:rPr lang="tr-TR" sz="2000" dirty="0" smtClean="0"/>
              <a:t>Tarama</a:t>
            </a:r>
          </a:p>
          <a:p>
            <a:pPr lvl="1"/>
            <a:r>
              <a:rPr lang="tr-TR" sz="2000" dirty="0" smtClean="0"/>
              <a:t> gebelik </a:t>
            </a:r>
            <a:r>
              <a:rPr lang="tr-TR" sz="2000" dirty="0"/>
              <a:t>öncesinde </a:t>
            </a:r>
            <a:endParaRPr lang="tr-TR" sz="2000" dirty="0" smtClean="0"/>
          </a:p>
          <a:p>
            <a:pPr lvl="1"/>
            <a:r>
              <a:rPr lang="tr-TR" sz="2000" dirty="0" smtClean="0"/>
              <a:t>gebelik tanısı aldıktan </a:t>
            </a:r>
            <a:r>
              <a:rPr lang="tr-TR" sz="2000" dirty="0"/>
              <a:t>sonraki erken </a:t>
            </a:r>
            <a:r>
              <a:rPr lang="tr-TR" sz="2000" dirty="0" smtClean="0"/>
              <a:t>antenatal dönemde </a:t>
            </a:r>
          </a:p>
          <a:p>
            <a:pPr lvl="1"/>
            <a:r>
              <a:rPr lang="tr-TR" sz="2000" dirty="0" smtClean="0"/>
              <a:t>Gebelik sonrası en </a:t>
            </a:r>
            <a:r>
              <a:rPr lang="tr-TR" sz="2000" dirty="0"/>
              <a:t>az 6 </a:t>
            </a:r>
            <a:r>
              <a:rPr lang="tr-TR" sz="2000" dirty="0" smtClean="0"/>
              <a:t>hafta sonrasında </a:t>
            </a:r>
          </a:p>
          <a:p>
            <a:endParaRPr lang="tr-TR" sz="2000" dirty="0"/>
          </a:p>
          <a:p>
            <a:r>
              <a:rPr lang="tr-TR" sz="2000" dirty="0" smtClean="0"/>
              <a:t>Gebelik </a:t>
            </a:r>
            <a:r>
              <a:rPr lang="tr-TR" sz="2000" dirty="0"/>
              <a:t>öncesinde </a:t>
            </a:r>
            <a:r>
              <a:rPr lang="tr-TR" sz="2000" dirty="0" smtClean="0"/>
              <a:t>hiperlipidemisi  olan </a:t>
            </a:r>
            <a:r>
              <a:rPr lang="tr-TR" sz="2000" dirty="0"/>
              <a:t>vakalarda </a:t>
            </a:r>
            <a:r>
              <a:rPr lang="tr-TR" sz="2000" dirty="0" smtClean="0"/>
              <a:t>(safra </a:t>
            </a:r>
            <a:r>
              <a:rPr lang="tr-TR" sz="2000" dirty="0"/>
              <a:t>asidi bağlayıcı ve omega-3 </a:t>
            </a:r>
            <a:r>
              <a:rPr lang="tr-TR" sz="2000" dirty="0" smtClean="0"/>
              <a:t>yağ asitleri </a:t>
            </a:r>
            <a:r>
              <a:rPr lang="tr-TR" sz="2000" dirty="0"/>
              <a:t>dışında </a:t>
            </a:r>
            <a:r>
              <a:rPr lang="tr-TR" sz="2000" dirty="0" smtClean="0"/>
              <a:t>)tüm ilaçlar kesilmeli</a:t>
            </a:r>
          </a:p>
          <a:p>
            <a:r>
              <a:rPr lang="tr-TR" sz="2000" dirty="0" smtClean="0"/>
              <a:t> </a:t>
            </a:r>
          </a:p>
          <a:p>
            <a:r>
              <a:rPr lang="tr-TR" sz="2000" dirty="0" smtClean="0"/>
              <a:t>Gebelik sırasında tanı alırsa öncelikle </a:t>
            </a:r>
            <a:r>
              <a:rPr lang="tr-TR" sz="2000" dirty="0"/>
              <a:t>diyet, </a:t>
            </a:r>
            <a:r>
              <a:rPr lang="tr-TR" sz="2000" dirty="0" smtClean="0"/>
              <a:t>egzersiz ve </a:t>
            </a:r>
            <a:r>
              <a:rPr lang="tr-TR" sz="2000" dirty="0"/>
              <a:t>glisemik kontrolün </a:t>
            </a:r>
            <a:r>
              <a:rPr lang="tr-TR" sz="2000" dirty="0" smtClean="0"/>
              <a:t>sağlanması</a:t>
            </a:r>
          </a:p>
          <a:p>
            <a:endParaRPr lang="tr-TR" sz="2000" dirty="0"/>
          </a:p>
          <a:p>
            <a:pPr marL="0" indent="0">
              <a:buNone/>
            </a:pPr>
            <a:endParaRPr lang="tr-TR" sz="2000" dirty="0" smtClean="0"/>
          </a:p>
          <a:p>
            <a:pPr marL="0" indent="0">
              <a:buNone/>
            </a:pPr>
            <a:r>
              <a:rPr lang="tr-TR" sz="2000" dirty="0"/>
              <a:t/>
            </a:r>
            <a:br>
              <a:rPr lang="tr-TR" sz="2000" dirty="0"/>
            </a:br>
            <a:endParaRPr lang="tr-TR" sz="2000" dirty="0"/>
          </a:p>
        </p:txBody>
      </p:sp>
    </p:spTree>
    <p:extLst>
      <p:ext uri="{BB962C8B-B14F-4D97-AF65-F5344CB8AC3E}">
        <p14:creationId xmlns:p14="http://schemas.microsoft.com/office/powerpoint/2010/main" val="38113114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fontScale="47500" lnSpcReduction="20000"/>
          </a:bodyPr>
          <a:lstStyle/>
          <a:p>
            <a:pPr marL="514350" indent="-514350">
              <a:buAutoNum type="arabicPeriod"/>
            </a:pPr>
            <a:r>
              <a:rPr lang="tr-TR" dirty="0" smtClean="0"/>
              <a:t>TEMD Dislipidemi Tanı ve Tedavi Kılavuzu, 2018	</a:t>
            </a:r>
          </a:p>
          <a:p>
            <a:pPr marL="514350" indent="-514350">
              <a:buAutoNum type="arabicPeriod"/>
            </a:pPr>
            <a:endParaRPr lang="tr-TR" dirty="0" smtClean="0"/>
          </a:p>
          <a:p>
            <a:pPr marL="514350" indent="-514350">
              <a:buFont typeface="Arial" pitchFamily="34" charset="0"/>
              <a:buAutoNum type="arabicPeriod"/>
            </a:pPr>
            <a:r>
              <a:rPr lang="tr-TR" dirty="0"/>
              <a:t>Statin associated side effects, Journal of The American College of Cardiology Vol.67 </a:t>
            </a:r>
            <a:r>
              <a:rPr lang="tr-TR" dirty="0" smtClean="0"/>
              <a:t>No:20,2016</a:t>
            </a:r>
          </a:p>
          <a:p>
            <a:pPr marL="514350" indent="-514350">
              <a:buFont typeface="Arial" pitchFamily="34" charset="0"/>
              <a:buAutoNum type="arabicPeriod"/>
            </a:pPr>
            <a:endParaRPr lang="tr-TR" dirty="0"/>
          </a:p>
          <a:p>
            <a:pPr marL="514350" indent="-514350">
              <a:buFont typeface="Arial" pitchFamily="34" charset="0"/>
              <a:buAutoNum type="arabicPeriod"/>
            </a:pPr>
            <a:r>
              <a:rPr lang="en-US" dirty="0" smtClean="0"/>
              <a:t>Fibrates </a:t>
            </a:r>
            <a:r>
              <a:rPr lang="en-US" dirty="0"/>
              <a:t>for primary prevention of cardiovascular disease events (Review) 2</a:t>
            </a:r>
            <a:br>
              <a:rPr lang="en-US" dirty="0"/>
            </a:br>
            <a:r>
              <a:rPr lang="en-US" dirty="0"/>
              <a:t>Copyright © 2017 The Cochrane Collaboration. Published by John Wiley &amp; Sons, Ltd </a:t>
            </a:r>
            <a:endParaRPr lang="tr-TR" dirty="0"/>
          </a:p>
          <a:p>
            <a:pPr marL="514350" indent="-514350">
              <a:buFont typeface="Arial" pitchFamily="34" charset="0"/>
              <a:buAutoNum type="arabicPeriod"/>
            </a:pPr>
            <a:endParaRPr lang="tr-TR" dirty="0" smtClean="0"/>
          </a:p>
          <a:p>
            <a:pPr marL="514350" indent="-514350">
              <a:buFont typeface="Arial" pitchFamily="34" charset="0"/>
              <a:buAutoNum type="arabicPeriod"/>
            </a:pPr>
            <a:r>
              <a:rPr lang="tr-TR" dirty="0" smtClean="0"/>
              <a:t>Glynn </a:t>
            </a:r>
            <a:r>
              <a:rPr lang="tr-TR" dirty="0"/>
              <a:t>RJ, Koenig W, Nordestgaard BG, Shepherd J, Ridker PM. Rosuvastatin for Primary Prevention in </a:t>
            </a:r>
            <a:r>
              <a:rPr lang="tr-TR" dirty="0" smtClean="0"/>
              <a:t>Older Persons </a:t>
            </a:r>
            <a:r>
              <a:rPr lang="tr-TR" dirty="0"/>
              <a:t>With Elevated C-Reactive Protein and Low to Average Low-Density Lipoprotein Cholesterol Levels: Exploratory Analysis of a Randomized Trial. </a:t>
            </a:r>
            <a:r>
              <a:rPr lang="tr-TR" i="1" dirty="0"/>
              <a:t>Ann Intern Med</a:t>
            </a:r>
            <a:r>
              <a:rPr lang="tr-TR" dirty="0"/>
              <a:t>. 2010;152(8):488-496 </a:t>
            </a:r>
          </a:p>
          <a:p>
            <a:pPr marL="514350" indent="-514350">
              <a:buFont typeface="Arial" pitchFamily="34" charset="0"/>
              <a:buAutoNum type="arabicPeriod"/>
            </a:pPr>
            <a:endParaRPr lang="tr-TR" dirty="0" smtClean="0"/>
          </a:p>
          <a:p>
            <a:pPr marL="514350" indent="-514350">
              <a:buFont typeface="Arial" pitchFamily="34" charset="0"/>
              <a:buAutoNum type="arabicPeriod"/>
            </a:pPr>
            <a:r>
              <a:rPr lang="en-US" dirty="0" smtClean="0"/>
              <a:t>Downs </a:t>
            </a:r>
            <a:r>
              <a:rPr lang="en-US" dirty="0"/>
              <a:t>JR, Clearfield M, Weis S, et al. Primary Prevention of Acute Coronary Events With Lovastatin in </a:t>
            </a:r>
            <a:r>
              <a:rPr lang="en-US" dirty="0" smtClean="0"/>
              <a:t>Men</a:t>
            </a:r>
            <a:r>
              <a:rPr lang="tr-TR" dirty="0" smtClean="0"/>
              <a:t> </a:t>
            </a:r>
            <a:r>
              <a:rPr lang="en-US" dirty="0" smtClean="0"/>
              <a:t>and </a:t>
            </a:r>
            <a:r>
              <a:rPr lang="en-US" dirty="0"/>
              <a:t>Women With Average Cholesterol Levels: Results of AFCAPS/</a:t>
            </a:r>
            <a:r>
              <a:rPr lang="en-US" dirty="0" err="1"/>
              <a:t>TexCAPS</a:t>
            </a:r>
            <a:r>
              <a:rPr lang="en-US" dirty="0"/>
              <a:t>. </a:t>
            </a:r>
            <a:r>
              <a:rPr lang="en-US" i="1" dirty="0"/>
              <a:t>JAMA</a:t>
            </a:r>
            <a:r>
              <a:rPr lang="en-US" dirty="0"/>
              <a:t>. 1998;279(20):</a:t>
            </a:r>
            <a:r>
              <a:rPr lang="en-US" dirty="0" smtClean="0"/>
              <a:t>1615-1622.</a:t>
            </a:r>
            <a:endParaRPr lang="tr-TR" dirty="0" smtClean="0"/>
          </a:p>
          <a:p>
            <a:pPr marL="514350" indent="-514350">
              <a:buFont typeface="Arial" pitchFamily="34" charset="0"/>
              <a:buAutoNum type="arabicPeriod"/>
            </a:pPr>
            <a:endParaRPr lang="tr-TR" dirty="0"/>
          </a:p>
          <a:p>
            <a:pPr marL="514350" indent="-514350">
              <a:buFont typeface="Arial" pitchFamily="34" charset="0"/>
              <a:buAutoNum type="arabicPeriod"/>
            </a:pPr>
            <a:r>
              <a:rPr lang="en-US" dirty="0" err="1" smtClean="0"/>
              <a:t>Deedwania</a:t>
            </a:r>
            <a:r>
              <a:rPr lang="en-US" dirty="0" smtClean="0"/>
              <a:t> </a:t>
            </a:r>
            <a:r>
              <a:rPr lang="en-US" dirty="0"/>
              <a:t>P, Stone PH, </a:t>
            </a:r>
            <a:r>
              <a:rPr lang="en-US" dirty="0" err="1"/>
              <a:t>Merz</a:t>
            </a:r>
            <a:r>
              <a:rPr lang="en-US" dirty="0"/>
              <a:t> C, Circulation JC-A, 2007. Effects of intensive versus moderate lipid-lowering therapy on myocardial ischemia in older patients with coronary heart disease: results of the Study Assessing Goals</a:t>
            </a:r>
            <a:r>
              <a:rPr lang="tr-TR" dirty="0"/>
              <a:t/>
            </a:r>
            <a:br>
              <a:rPr lang="tr-TR" dirty="0"/>
            </a:br>
            <a:r>
              <a:rPr lang="tr-TR" dirty="0"/>
              <a:t/>
            </a:r>
            <a:br>
              <a:rPr lang="tr-TR" dirty="0"/>
            </a:br>
            <a:endParaRPr lang="tr-TR" dirty="0" smtClean="0"/>
          </a:p>
          <a:p>
            <a:pPr marL="514350" indent="-514350">
              <a:buFont typeface="Arial" pitchFamily="34" charset="0"/>
              <a:buAutoNum type="arabicPeriod"/>
            </a:pPr>
            <a:endParaRPr lang="tr-TR" dirty="0"/>
          </a:p>
          <a:p>
            <a:pPr marL="514350" indent="-514350">
              <a:buFont typeface="Arial" pitchFamily="34" charset="0"/>
              <a:buAutoNum type="arabicPeriod"/>
            </a:pPr>
            <a:endParaRPr lang="tr-TR" dirty="0"/>
          </a:p>
          <a:p>
            <a:pPr marL="514350" indent="-514350">
              <a:buAutoNum type="arabicPeriod"/>
            </a:pPr>
            <a:endParaRPr lang="tr-TR" dirty="0" smtClean="0"/>
          </a:p>
          <a:p>
            <a:pPr marL="514350" indent="-514350">
              <a:buAutoNum type="arabicPeriod"/>
            </a:pPr>
            <a:endParaRPr lang="tr-TR" dirty="0"/>
          </a:p>
        </p:txBody>
      </p:sp>
    </p:spTree>
    <p:extLst>
      <p:ext uri="{BB962C8B-B14F-4D97-AF65-F5344CB8AC3E}">
        <p14:creationId xmlns:p14="http://schemas.microsoft.com/office/powerpoint/2010/main" val="1258455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8794" y="183006"/>
            <a:ext cx="8229600" cy="1143000"/>
          </a:xfrm>
        </p:spPr>
        <p:txBody>
          <a:bodyPr/>
          <a:lstStyle/>
          <a:p>
            <a:r>
              <a:rPr lang="tr-TR" dirty="0" smtClean="0"/>
              <a:t>Frederickson Sınıflaması</a:t>
            </a:r>
            <a:endParaRPr lang="tr-TR" dirty="0"/>
          </a:p>
        </p:txBody>
      </p:sp>
      <p:pic>
        <p:nvPicPr>
          <p:cNvPr id="4" name="İçerik Yer Tutucusu 10">
            <a:extLst>
              <a:ext uri="{FF2B5EF4-FFF2-40B4-BE49-F238E27FC236}"/>
            </a:extLst>
          </p:cNvPr>
          <p:cNvPicPr>
            <a:picLocks noGrp="1" noChangeAspect="1"/>
          </p:cNvPicPr>
          <p:nvPr>
            <p:ph idx="1"/>
          </p:nvPr>
        </p:nvPicPr>
        <p:blipFill>
          <a:blip r:embed="rId3">
            <a:extLst/>
          </a:blip>
          <a:stretch>
            <a:fillRect/>
          </a:stretch>
        </p:blipFill>
        <p:spPr bwMode="auto">
          <a:xfrm>
            <a:off x="395536" y="404664"/>
            <a:ext cx="8064896" cy="5976664"/>
          </a:xfrm>
          <a:prstGeom prst="roundRect">
            <a:avLst>
              <a:gd name="adj" fmla="val 1858"/>
            </a:avLst>
          </a:prstGeom>
          <a:noFill/>
          <a:ln w="9525">
            <a:noFill/>
            <a:miter lim="800000"/>
            <a:headEnd/>
            <a:tailEnd/>
          </a:ln>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8908599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normAutofit/>
          </a:bodyPr>
          <a:lstStyle/>
          <a:p>
            <a:r>
              <a:rPr lang="tr-TR" sz="7200" dirty="0" smtClean="0"/>
              <a:t>TEŞEKKÜRLER</a:t>
            </a:r>
            <a:endParaRPr lang="tr-TR" sz="7200" dirty="0"/>
          </a:p>
        </p:txBody>
      </p:sp>
      <p:sp>
        <p:nvSpPr>
          <p:cNvPr id="5" name="Alt Başlık 4"/>
          <p:cNvSpPr>
            <a:spLocks noGrp="1"/>
          </p:cNvSpPr>
          <p:nvPr>
            <p:ph type="subTitle" idx="1"/>
          </p:nvPr>
        </p:nvSpPr>
        <p:spPr/>
        <p:txBody>
          <a:bodyPr/>
          <a:lstStyle/>
          <a:p>
            <a:endParaRPr lang="tr-TR"/>
          </a:p>
        </p:txBody>
      </p:sp>
    </p:spTree>
    <p:extLst>
      <p:ext uri="{BB962C8B-B14F-4D97-AF65-F5344CB8AC3E}">
        <p14:creationId xmlns:p14="http://schemas.microsoft.com/office/powerpoint/2010/main" val="65885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Tarama Kimlere Yapılmalı?</a:t>
            </a:r>
          </a:p>
        </p:txBody>
      </p:sp>
      <p:sp>
        <p:nvSpPr>
          <p:cNvPr id="3" name="İçerik Yer Tutucusu 2"/>
          <p:cNvSpPr>
            <a:spLocks noGrp="1"/>
          </p:cNvSpPr>
          <p:nvPr>
            <p:ph idx="1"/>
          </p:nvPr>
        </p:nvSpPr>
        <p:spPr/>
        <p:txBody>
          <a:bodyPr/>
          <a:lstStyle/>
          <a:p>
            <a:r>
              <a:rPr lang="tr-TR" dirty="0" smtClean="0"/>
              <a:t>Asemptomatik, ASKVH veya risk faktörü bulunmayan kişiler</a:t>
            </a:r>
          </a:p>
          <a:p>
            <a:pPr lvl="1"/>
            <a:r>
              <a:rPr lang="tr-TR" dirty="0" smtClean="0"/>
              <a:t>20 yaştan itibaren 5 yılda bir</a:t>
            </a:r>
          </a:p>
          <a:p>
            <a:pPr lvl="1"/>
            <a:r>
              <a:rPr lang="tr-TR" dirty="0" smtClean="0"/>
              <a:t>40 yaştan itibaren erkeklerde 1-2 yılda bir</a:t>
            </a:r>
          </a:p>
          <a:p>
            <a:pPr lvl="1"/>
            <a:r>
              <a:rPr lang="tr-TR" dirty="0" smtClean="0"/>
              <a:t>50 yaşından itibaren kadınlarda 1-2 yılda bir</a:t>
            </a:r>
          </a:p>
          <a:p>
            <a:pPr lvl="1"/>
            <a:r>
              <a:rPr lang="tr-TR" dirty="0" smtClean="0"/>
              <a:t>65 yaşından itibaren her yıl</a:t>
            </a:r>
          </a:p>
          <a:p>
            <a:pPr lvl="1"/>
            <a:endParaRPr lang="tr-TR" dirty="0"/>
          </a:p>
        </p:txBody>
      </p:sp>
    </p:spTree>
    <p:extLst>
      <p:ext uri="{BB962C8B-B14F-4D97-AF65-F5344CB8AC3E}">
        <p14:creationId xmlns:p14="http://schemas.microsoft.com/office/powerpoint/2010/main" val="2379715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Tarama Kimlere Yapılmalı?</a:t>
            </a:r>
          </a:p>
        </p:txBody>
      </p:sp>
      <p:sp>
        <p:nvSpPr>
          <p:cNvPr id="3" name="İçerik Yer Tutucusu 2"/>
          <p:cNvSpPr>
            <a:spLocks noGrp="1"/>
          </p:cNvSpPr>
          <p:nvPr>
            <p:ph idx="1"/>
          </p:nvPr>
        </p:nvSpPr>
        <p:spPr>
          <a:xfrm>
            <a:off x="457200" y="1196752"/>
            <a:ext cx="8229600" cy="4929411"/>
          </a:xfrm>
        </p:spPr>
        <p:txBody>
          <a:bodyPr>
            <a:normAutofit fontScale="85000" lnSpcReduction="10000"/>
          </a:bodyPr>
          <a:lstStyle/>
          <a:p>
            <a:r>
              <a:rPr lang="tr-TR" dirty="0" smtClean="0"/>
              <a:t>Yıllık tarama gerektiren hastalıklar ve risk faktörleri</a:t>
            </a:r>
          </a:p>
          <a:p>
            <a:pPr lvl="1"/>
            <a:r>
              <a:rPr lang="tr-TR" dirty="0" smtClean="0"/>
              <a:t>ASKVH bulguları</a:t>
            </a:r>
          </a:p>
          <a:p>
            <a:pPr lvl="1"/>
            <a:r>
              <a:rPr lang="tr-TR" dirty="0" smtClean="0"/>
              <a:t>DM</a:t>
            </a:r>
          </a:p>
          <a:p>
            <a:pPr lvl="1"/>
            <a:r>
              <a:rPr lang="tr-TR" dirty="0" smtClean="0"/>
              <a:t>HT </a:t>
            </a:r>
          </a:p>
          <a:p>
            <a:pPr lvl="1"/>
            <a:r>
              <a:rPr lang="tr-TR" dirty="0" smtClean="0"/>
              <a:t>Obezite </a:t>
            </a:r>
          </a:p>
          <a:p>
            <a:pPr lvl="1"/>
            <a:r>
              <a:rPr lang="tr-TR" dirty="0" smtClean="0"/>
              <a:t>Sigara </a:t>
            </a:r>
          </a:p>
          <a:p>
            <a:pPr lvl="1"/>
            <a:r>
              <a:rPr lang="tr-TR" dirty="0" smtClean="0"/>
              <a:t>KBH(GFR&lt;60)</a:t>
            </a:r>
          </a:p>
          <a:p>
            <a:pPr lvl="1"/>
            <a:r>
              <a:rPr lang="tr-TR" dirty="0" smtClean="0"/>
              <a:t>Kronik inflamatuar hastalıklar</a:t>
            </a:r>
          </a:p>
          <a:p>
            <a:pPr lvl="1"/>
            <a:r>
              <a:rPr lang="tr-TR" dirty="0" smtClean="0"/>
              <a:t>Genetik dislipidemilere ait klinik bulgular(ksantom, ksantelezma vb)</a:t>
            </a:r>
          </a:p>
          <a:p>
            <a:pPr lvl="1"/>
            <a:r>
              <a:rPr lang="tr-TR" dirty="0" smtClean="0"/>
              <a:t>1. derece yakınlarda erken ASKVH öyküsü(erkek&lt; 55y,  kadın&lt;65) veya hiperlipidemi öyküsü </a:t>
            </a:r>
          </a:p>
          <a:p>
            <a:pPr lvl="1"/>
            <a:endParaRPr lang="tr-TR" dirty="0" smtClean="0"/>
          </a:p>
          <a:p>
            <a:pPr lvl="1"/>
            <a:endParaRPr lang="tr-TR" dirty="0" smtClean="0"/>
          </a:p>
          <a:p>
            <a:pPr lvl="1"/>
            <a:endParaRPr lang="tr-TR" dirty="0"/>
          </a:p>
        </p:txBody>
      </p:sp>
    </p:spTree>
    <p:extLst>
      <p:ext uri="{BB962C8B-B14F-4D97-AF65-F5344CB8AC3E}">
        <p14:creationId xmlns:p14="http://schemas.microsoft.com/office/powerpoint/2010/main" val="4166844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1396</TotalTime>
  <Words>2356</Words>
  <Application>Microsoft Office PowerPoint</Application>
  <PresentationFormat>Ekran Gösterisi (4:3)</PresentationFormat>
  <Paragraphs>473</Paragraphs>
  <Slides>70</Slides>
  <Notes>35</Notes>
  <HiddenSlides>0</HiddenSlides>
  <MMClips>0</MMClips>
  <ScaleCrop>false</ScaleCrop>
  <HeadingPairs>
    <vt:vector size="4" baseType="variant">
      <vt:variant>
        <vt:lpstr>Tema</vt:lpstr>
      </vt:variant>
      <vt:variant>
        <vt:i4>1</vt:i4>
      </vt:variant>
      <vt:variant>
        <vt:lpstr>Slayt Başlıkları</vt:lpstr>
      </vt:variant>
      <vt:variant>
        <vt:i4>70</vt:i4>
      </vt:variant>
    </vt:vector>
  </HeadingPairs>
  <TitlesOfParts>
    <vt:vector size="71" baseType="lpstr">
      <vt:lpstr>Ofis Teması</vt:lpstr>
      <vt:lpstr>HİPERLİPİDEMİLER</vt:lpstr>
      <vt:lpstr>AMAÇ</vt:lpstr>
      <vt:lpstr>HEDEFLER</vt:lpstr>
      <vt:lpstr>SUNUM PLANI</vt:lpstr>
      <vt:lpstr>Hiperlipidemi Epidemiyolojisi</vt:lpstr>
      <vt:lpstr>Normal Lipid Düzeyleri</vt:lpstr>
      <vt:lpstr>Frederickson Sınıflaması</vt:lpstr>
      <vt:lpstr>Tarama Kimlere Yapılmalı?</vt:lpstr>
      <vt:lpstr>Tarama Kimlere Yapılmalı?</vt:lpstr>
      <vt:lpstr>Anamnez </vt:lpstr>
      <vt:lpstr>Fizik Muayene </vt:lpstr>
      <vt:lpstr>Fizik Muayene</vt:lpstr>
      <vt:lpstr>Fizik Muayene</vt:lpstr>
      <vt:lpstr>Fizik Muayene -Göz</vt:lpstr>
      <vt:lpstr>Labaratuvar</vt:lpstr>
      <vt:lpstr>Aç –tok ??</vt:lpstr>
      <vt:lpstr> Dislipidemi Taramasında Kullanılabilecek Standart Dışı Ölçümler  </vt:lpstr>
      <vt:lpstr> SCORE, 10-yıllık Ölümcül Kardiyovasküler Risk HesaplamaTablosu </vt:lpstr>
      <vt:lpstr>Risk Kategorileri</vt:lpstr>
      <vt:lpstr>  Kırk yaşının altındaki bireylerde, 10 yıllık toplam kardiyovasküler  risk durumunu kendi yaşıtlarındaki kişilerle karşılaştırmalı olarak veren risk tablosu </vt:lpstr>
      <vt:lpstr> SCORE İle Hesaplanan 10-yıllık Kardiyovasküler Nedenli Ölüm Risklerine Göre Tedavi Önerileri  </vt:lpstr>
      <vt:lpstr>Tedavi Hedefleri</vt:lpstr>
      <vt:lpstr>PowerPoint Sunusu</vt:lpstr>
      <vt:lpstr>İLAÇ DIŞI TEDAVİLER</vt:lpstr>
      <vt:lpstr>İLAÇ DIŞI TEDAVİLER</vt:lpstr>
      <vt:lpstr>İLAÇ DIŞI TEDAVİLER</vt:lpstr>
      <vt:lpstr>İLAÇ DIŞI TEDAVİLER</vt:lpstr>
      <vt:lpstr>İLAÇ DIŞI TEDAVİLER</vt:lpstr>
      <vt:lpstr>İLAÇ DIŞI TEDAVİLER</vt:lpstr>
      <vt:lpstr>İLAÇ DIŞI TEDAVİLER</vt:lpstr>
      <vt:lpstr>İLAÇ TEDAVİLERİ</vt:lpstr>
      <vt:lpstr>Statinler</vt:lpstr>
      <vt:lpstr>PowerPoint Sunusu</vt:lpstr>
      <vt:lpstr>Statinler</vt:lpstr>
      <vt:lpstr>Statin Fiyatları Örnekleri</vt:lpstr>
      <vt:lpstr>Statin Yan Etkileri</vt:lpstr>
      <vt:lpstr>PowerPoint Sunusu</vt:lpstr>
      <vt:lpstr>PowerPoint Sunusu</vt:lpstr>
      <vt:lpstr>PowerPoint Sunusu</vt:lpstr>
      <vt:lpstr>Statin Yan Etkileri</vt:lpstr>
      <vt:lpstr>Statin Yan Etkileri</vt:lpstr>
      <vt:lpstr>Statin Yan Etkileri</vt:lpstr>
      <vt:lpstr>Statin Yan Etkileri</vt:lpstr>
      <vt:lpstr>Statin Yan Etkileri</vt:lpstr>
      <vt:lpstr>Statin Tedavisi Verilen Hastanın Takibi</vt:lpstr>
      <vt:lpstr>PowerPoint Sunusu</vt:lpstr>
      <vt:lpstr>PowerPoint Sunusu</vt:lpstr>
      <vt:lpstr>PowerPoint Sunusu</vt:lpstr>
      <vt:lpstr>PowerPoint Sunusu</vt:lpstr>
      <vt:lpstr>Statin intoleransı</vt:lpstr>
      <vt:lpstr>PowerPoint Sunusu</vt:lpstr>
      <vt:lpstr>Statin İntoleransı Olan Hastada Yapılması Gerekenler  </vt:lpstr>
      <vt:lpstr>Statin İntoleransı Olan Hastada Yapılması Gerekenler</vt:lpstr>
      <vt:lpstr>Statin İntoleransı Olan Hastada Yapılması Gerekenler</vt:lpstr>
      <vt:lpstr>Kolesterol Emilim İnhibitörleri(Ezetimib)</vt:lpstr>
      <vt:lpstr>Safra Asidi Bağlayan Reçineler (kolestiramin, kolestipol, kolesevelam)</vt:lpstr>
      <vt:lpstr>Safra Asidi Bağlayan Reçineler (kolestiramin, kolestipol, kolesevelam)</vt:lpstr>
      <vt:lpstr>Fibratlar</vt:lpstr>
      <vt:lpstr>Fibrates for primary prevention of  cardiovascular disease events</vt:lpstr>
      <vt:lpstr>Niasin</vt:lpstr>
      <vt:lpstr>Hipertrigliseridemiye Yaklaşım</vt:lpstr>
      <vt:lpstr>Hipertrigliseridemiye Yaklaşım</vt:lpstr>
      <vt:lpstr>Hipertrigliseridemiye Yaklaşım</vt:lpstr>
      <vt:lpstr>Yaşlılarda Hiperlipidemiye Yaklaşım</vt:lpstr>
      <vt:lpstr>Çocuklarda Hiperlipidemiye Yaklaşım</vt:lpstr>
      <vt:lpstr>Çocuklarda Hiperlipidemiye Yaklaşım</vt:lpstr>
      <vt:lpstr>Çocuklarda Hiperlipidemiye Yaklaşım</vt:lpstr>
      <vt:lpstr>Gebelikte Hiperlipidemiye Yaklaşım</vt:lpstr>
      <vt:lpstr>Kaynaklar</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HİPERLİPİDEMİLER</dc:title>
  <dc:creator>merve</dc:creator>
  <cp:lastModifiedBy>Win7</cp:lastModifiedBy>
  <cp:revision>99</cp:revision>
  <dcterms:created xsi:type="dcterms:W3CDTF">2019-03-05T07:33:20Z</dcterms:created>
  <dcterms:modified xsi:type="dcterms:W3CDTF">2019-05-16T09:10:37Z</dcterms:modified>
</cp:coreProperties>
</file>