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18" r:id="rId3"/>
    <p:sldId id="317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339" r:id="rId24"/>
    <p:sldId id="335" r:id="rId25"/>
    <p:sldId id="336" r:id="rId26"/>
    <p:sldId id="337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338" r:id="rId39"/>
    <p:sldId id="289" r:id="rId40"/>
    <p:sldId id="294" r:id="rId41"/>
    <p:sldId id="288" r:id="rId42"/>
    <p:sldId id="290" r:id="rId43"/>
    <p:sldId id="291" r:id="rId44"/>
    <p:sldId id="292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4" r:id="rId63"/>
    <p:sldId id="315" r:id="rId64"/>
    <p:sldId id="316" r:id="rId65"/>
    <p:sldId id="319" r:id="rId66"/>
    <p:sldId id="320" r:id="rId67"/>
    <p:sldId id="321" r:id="rId68"/>
    <p:sldId id="322" r:id="rId69"/>
    <p:sldId id="323" r:id="rId70"/>
    <p:sldId id="324" r:id="rId71"/>
    <p:sldId id="325" r:id="rId72"/>
    <p:sldId id="326" r:id="rId73"/>
    <p:sldId id="327" r:id="rId74"/>
    <p:sldId id="328" r:id="rId75"/>
    <p:sldId id="329" r:id="rId76"/>
    <p:sldId id="330" r:id="rId77"/>
    <p:sldId id="331" r:id="rId78"/>
    <p:sldId id="332" r:id="rId79"/>
    <p:sldId id="333" r:id="rId80"/>
    <p:sldId id="334" r:id="rId8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99" autoAdjust="0"/>
    <p:restoredTop sz="94660"/>
  </p:normalViewPr>
  <p:slideViewPr>
    <p:cSldViewPr>
      <p:cViewPr>
        <p:scale>
          <a:sx n="100" d="100"/>
          <a:sy n="100" d="100"/>
        </p:scale>
        <p:origin x="-1944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76895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34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14566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802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3015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4106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031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46047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3338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46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460207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40DEB4-44B2-471E-BFFF-F1DD41CF8DDF}" type="datetimeFigureOut">
              <a:rPr lang="tr-TR" smtClean="0"/>
              <a:t>25.09.2018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114CF-5F8C-484B-800F-917FF2DCEF00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34113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25.09.2018 Makale Sunumu</a:t>
            </a:r>
            <a:endParaRPr lang="tr-TR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 smtClean="0"/>
              <a:t>Araş</a:t>
            </a:r>
            <a:r>
              <a:rPr lang="tr-TR" dirty="0" smtClean="0"/>
              <a:t>. Gör. </a:t>
            </a:r>
            <a:r>
              <a:rPr lang="tr-TR" dirty="0" err="1" smtClean="0"/>
              <a:t>Dr</a:t>
            </a:r>
            <a:r>
              <a:rPr lang="tr-TR" dirty="0" smtClean="0"/>
              <a:t> Ç </a:t>
            </a:r>
            <a:r>
              <a:rPr lang="tr-TR" dirty="0" err="1" smtClean="0"/>
              <a:t>ağatay</a:t>
            </a:r>
            <a:r>
              <a:rPr lang="tr-TR" dirty="0" smtClean="0"/>
              <a:t> Haşim YURTSEVEN</a:t>
            </a:r>
          </a:p>
          <a:p>
            <a:r>
              <a:rPr lang="tr-TR" dirty="0" smtClean="0"/>
              <a:t>KTÜ Aile </a:t>
            </a:r>
            <a:r>
              <a:rPr lang="tr-TR" dirty="0" err="1" smtClean="0"/>
              <a:t>Hek</a:t>
            </a:r>
            <a:r>
              <a:rPr lang="tr-TR" dirty="0" smtClean="0"/>
              <a:t> AD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7522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The</a:t>
            </a:r>
            <a:r>
              <a:rPr lang="tr-TR" dirty="0" smtClean="0"/>
              <a:t> </a:t>
            </a:r>
            <a:r>
              <a:rPr lang="tr-TR" dirty="0" err="1" smtClean="0"/>
              <a:t>Prospective</a:t>
            </a:r>
            <a:r>
              <a:rPr lang="tr-TR" dirty="0" smtClean="0"/>
              <a:t> Urban </a:t>
            </a:r>
            <a:r>
              <a:rPr lang="tr-TR" dirty="0" err="1" smtClean="0"/>
              <a:t>Rural</a:t>
            </a:r>
            <a:r>
              <a:rPr lang="tr-TR" dirty="0" smtClean="0"/>
              <a:t> </a:t>
            </a:r>
            <a:r>
              <a:rPr lang="tr-TR" dirty="0" err="1" smtClean="0"/>
              <a:t>Epidemiology</a:t>
            </a:r>
            <a:r>
              <a:rPr lang="tr-TR" dirty="0" smtClean="0"/>
              <a:t> (PURE) çalışması  diyetin beslenme açısından farklı şartlardaki ülkelerde toplam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hastalık üzerindeki etkisini incelemek için eşsiz bir fırsat sunmaktadır.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667550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çalışmada temel amaç yağların (toplam, </a:t>
            </a:r>
            <a:r>
              <a:rPr lang="tr-TR" dirty="0" err="1" smtClean="0"/>
              <a:t>sature</a:t>
            </a:r>
            <a:r>
              <a:rPr lang="tr-TR" dirty="0" smtClean="0"/>
              <a:t> yağ asitleri ve </a:t>
            </a:r>
            <a:r>
              <a:rPr lang="tr-TR" dirty="0" err="1" smtClean="0"/>
              <a:t>ansature</a:t>
            </a:r>
            <a:r>
              <a:rPr lang="tr-TR" dirty="0" smtClean="0"/>
              <a:t> yağlar) ve </a:t>
            </a:r>
            <a:r>
              <a:rPr lang="tr-TR" dirty="0" err="1" smtClean="0"/>
              <a:t>khın</a:t>
            </a:r>
            <a:r>
              <a:rPr lang="tr-TR" dirty="0" smtClean="0"/>
              <a:t> toplam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hastalık olaylarıyla ilişkisini değerlendirmekti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amaç bu besinler ve mi, </a:t>
            </a:r>
            <a:r>
              <a:rPr lang="tr-TR" dirty="0" err="1" smtClean="0"/>
              <a:t>stroke</a:t>
            </a:r>
            <a:r>
              <a:rPr lang="tr-TR" dirty="0" smtClean="0"/>
              <a:t>, </a:t>
            </a:r>
            <a:r>
              <a:rPr lang="tr-TR" dirty="0" err="1" smtClean="0"/>
              <a:t>kv</a:t>
            </a:r>
            <a:r>
              <a:rPr lang="tr-TR" dirty="0" smtClean="0"/>
              <a:t> hastalık </a:t>
            </a:r>
            <a:r>
              <a:rPr lang="tr-TR" dirty="0" err="1" smtClean="0"/>
              <a:t>mortalitesi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olmayan hastalık </a:t>
            </a:r>
            <a:r>
              <a:rPr lang="tr-TR" dirty="0" err="1" smtClean="0"/>
              <a:t>mortalitesi</a:t>
            </a:r>
            <a:r>
              <a:rPr lang="tr-TR" dirty="0" smtClean="0"/>
              <a:t> arasındaki ilişkileri incelemekti.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04294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/>
              <a:t>Metod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1 Ocak 2003 ile 31 Mart 2013 tarihleri ​​arasında</a:t>
            </a:r>
          </a:p>
          <a:p>
            <a:r>
              <a:rPr lang="tr-TR" dirty="0" smtClean="0"/>
              <a:t>5 kıtada 18 adet düşük, orta ve yüksek gelirli </a:t>
            </a:r>
            <a:r>
              <a:rPr lang="tr-TR" dirty="0" err="1" smtClean="0"/>
              <a:t>ülkeleden</a:t>
            </a:r>
            <a:r>
              <a:rPr lang="tr-TR" dirty="0" smtClean="0"/>
              <a:t> 35-70 yaş arası bireyler</a:t>
            </a:r>
          </a:p>
          <a:p>
            <a:r>
              <a:rPr lang="tr-TR" dirty="0" smtClean="0"/>
              <a:t>3 yüksek (Kanada, İsveç ve Birleşik Arap Emirlikleri) </a:t>
            </a:r>
          </a:p>
          <a:p>
            <a:r>
              <a:rPr lang="tr-TR" dirty="0" smtClean="0"/>
              <a:t>11 orta (Arjantin, Brezilya, Şili, Çin, Kolombiya, İran, Malezya, işgal altındaki Filistin toprakları, Polonya, Güney Afrika ve Türkiye) </a:t>
            </a:r>
          </a:p>
          <a:p>
            <a:r>
              <a:rPr lang="tr-TR" dirty="0" smtClean="0"/>
              <a:t>4 düşük gelirli (Bangladeş, Hindistan, Pakistan ve Zimbabve)</a:t>
            </a:r>
          </a:p>
          <a:p>
            <a:r>
              <a:rPr lang="tr-TR" dirty="0" smtClean="0"/>
              <a:t>2006 Dünya Bankası verileri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3114444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PURE çalışmasına katılan diğer ülkeler takipleri eksik olduğu için mevcut analizlere dahil edilmedi </a:t>
            </a:r>
          </a:p>
          <a:p>
            <a:r>
              <a:rPr lang="tr-TR" dirty="0" smtClean="0"/>
              <a:t>Çalışma, </a:t>
            </a:r>
            <a:r>
              <a:rPr lang="tr-TR" dirty="0" err="1" smtClean="0"/>
              <a:t>Population</a:t>
            </a:r>
            <a:r>
              <a:rPr lang="tr-TR" dirty="0" smtClean="0"/>
              <a:t> </a:t>
            </a:r>
            <a:r>
              <a:rPr lang="tr-TR" dirty="0" err="1" smtClean="0"/>
              <a:t>Health</a:t>
            </a:r>
            <a:r>
              <a:rPr lang="tr-TR" dirty="0" smtClean="0"/>
              <a:t> </a:t>
            </a:r>
            <a:r>
              <a:rPr lang="tr-TR" dirty="0" err="1" smtClean="0"/>
              <a:t>Research</a:t>
            </a:r>
            <a:r>
              <a:rPr lang="tr-TR" dirty="0" smtClean="0"/>
              <a:t> </a:t>
            </a:r>
            <a:r>
              <a:rPr lang="tr-TR" dirty="0" err="1" smtClean="0"/>
              <a:t>Institute</a:t>
            </a:r>
            <a:r>
              <a:rPr lang="tr-TR" dirty="0" smtClean="0"/>
              <a:t>(PHRI; Hamilton Sağlık Bilimleri, Hamilton, ON, Kanada) tarafından koordine edildi.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01741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Veriler topluluk, hane halkı ve bireysel düzeylerde toplanmıştır</a:t>
            </a:r>
          </a:p>
          <a:p>
            <a:r>
              <a:rPr lang="tr-TR" dirty="0" smtClean="0"/>
              <a:t>Hane halkları, en az bir üyesi 35 ve 70 yaşları arasındaysa ve şu anki adreste 4 yıl daha kalmayı planlıyorlarsa çalışmaya dahil edildi </a:t>
            </a:r>
          </a:p>
          <a:p>
            <a:r>
              <a:rPr lang="tr-TR" dirty="0" smtClean="0"/>
              <a:t>Demografik faktörler, sosyoekonomik durum (eğitim, gelir ve istihdam), yaşam tarzı (sigara içme, fiziksel aktivite ve alkol alımı), sağlık öyküsü ve ilaç kullanımı hakkında bilgi toplamak için standart anketler kullanıldı.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47621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Fiziksel aktivite Uluslararası Fiziksel Aktivite anketi kullanılarak değerlendirildi</a:t>
            </a:r>
          </a:p>
          <a:p>
            <a:endParaRPr lang="tr-TR" dirty="0"/>
          </a:p>
          <a:p>
            <a:r>
              <a:rPr lang="tr-TR" dirty="0" smtClean="0"/>
              <a:t>Diyabet öyküsü katılımcı bildirimi ile belirlendi</a:t>
            </a:r>
          </a:p>
          <a:p>
            <a:endParaRPr lang="tr-TR" dirty="0"/>
          </a:p>
          <a:p>
            <a:r>
              <a:rPr lang="tr-TR" dirty="0" smtClean="0"/>
              <a:t>Fiziksel değerlendirme ağırlık, boy, bel ve kalça çevresi ve tansiyonu içeriyordu. </a:t>
            </a:r>
          </a:p>
          <a:p>
            <a:r>
              <a:rPr lang="tr-TR" dirty="0" smtClean="0"/>
              <a:t>Ayrıntılı takip 3., 6. ve 9. yılda gerçekleşti ve seçilmiş risk faktörleri, ölüm nedenleri, diğer sağlık sonuçları ve toplum verileriyle ilgili tekrarlanan ölçümler toplandı.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684029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Standardize vaka bildirimi formları, takipler sırasında majör </a:t>
            </a:r>
            <a:r>
              <a:rPr lang="tr-TR" dirty="0" err="1" smtClean="0"/>
              <a:t>kv</a:t>
            </a:r>
            <a:r>
              <a:rPr lang="tr-TR" dirty="0" smtClean="0"/>
              <a:t> olaylar ve </a:t>
            </a:r>
            <a:r>
              <a:rPr lang="tr-TR" dirty="0" err="1" smtClean="0"/>
              <a:t>mortalite</a:t>
            </a:r>
            <a:r>
              <a:rPr lang="tr-TR" dirty="0" smtClean="0"/>
              <a:t> ile ilgili verileri kaydetmek için kullanıldı.</a:t>
            </a:r>
          </a:p>
          <a:p>
            <a:r>
              <a:rPr lang="tr-TR" dirty="0" smtClean="0"/>
              <a:t>Veriler </a:t>
            </a:r>
            <a:r>
              <a:rPr lang="tr-TR" dirty="0" err="1" smtClean="0"/>
              <a:t>PHRI'ye</a:t>
            </a:r>
            <a:r>
              <a:rPr lang="tr-TR" dirty="0" smtClean="0"/>
              <a:t> elektronik olarak aktarıldı.</a:t>
            </a:r>
          </a:p>
          <a:p>
            <a:r>
              <a:rPr lang="tr-TR" dirty="0" smtClean="0"/>
              <a:t>Katılımcıların alışılmış gıda alımı başlangıçta ülke-spesifik (Hindistan'da bölgeye özgü) gıda sıklığı anketleri (</a:t>
            </a:r>
            <a:r>
              <a:rPr lang="tr-TR" dirty="0" err="1" smtClean="0"/>
              <a:t>Food</a:t>
            </a:r>
            <a:r>
              <a:rPr lang="tr-TR" dirty="0" smtClean="0"/>
              <a:t> </a:t>
            </a:r>
            <a:r>
              <a:rPr lang="tr-TR" dirty="0" err="1" smtClean="0"/>
              <a:t>Frequency</a:t>
            </a:r>
            <a:r>
              <a:rPr lang="tr-TR" dirty="0" smtClean="0"/>
              <a:t> </a:t>
            </a:r>
            <a:r>
              <a:rPr lang="tr-TR" dirty="0" err="1" smtClean="0"/>
              <a:t>Questionnaire</a:t>
            </a:r>
            <a:r>
              <a:rPr lang="tr-TR" dirty="0"/>
              <a:t>-</a:t>
            </a:r>
            <a:r>
              <a:rPr lang="tr-TR" dirty="0" smtClean="0"/>
              <a:t>FFQ) kullanılarak kaydedildi. 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3317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Onaylı bir FFQ bulunmadığı durumlarda (Arjantin) standart bir yöntem kullanarak FFQ geliştirildi.</a:t>
            </a:r>
          </a:p>
          <a:p>
            <a:r>
              <a:rPr lang="tr-TR" dirty="0" smtClean="0"/>
              <a:t>FFQ onayı için referans yöntem olarak her ülkeden 60-250 katılımcıya ait 24 saatlik diyet geribildirimleri kullanıldı. </a:t>
            </a:r>
          </a:p>
          <a:p>
            <a:pPr marL="0" indent="0">
              <a:buNone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92410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Yiyeceklerin besin değerlerini belirlemek için 43 </a:t>
            </a:r>
            <a:r>
              <a:rPr lang="tr-TR" dirty="0" err="1" smtClean="0"/>
              <a:t>makrobesin</a:t>
            </a:r>
            <a:r>
              <a:rPr lang="tr-TR" dirty="0" smtClean="0"/>
              <a:t> ve mikro besin maddesini içeren ülke-spesifik veri tabanları oluşturuldu. </a:t>
            </a:r>
          </a:p>
          <a:p>
            <a:r>
              <a:rPr lang="tr-TR" dirty="0" smtClean="0"/>
              <a:t>Besin veri tabanları temel olarak Amerika Birleşik Devletleri Tarım Bakanlığı gıda bileşimi </a:t>
            </a:r>
            <a:r>
              <a:rPr lang="tr-TR" dirty="0" err="1" smtClean="0"/>
              <a:t>veritabanına</a:t>
            </a:r>
            <a:r>
              <a:rPr lang="tr-TR" dirty="0" smtClean="0"/>
              <a:t> (18 ve 21 </a:t>
            </a:r>
            <a:r>
              <a:rPr lang="tr-TR" dirty="0" err="1" smtClean="0"/>
              <a:t>no'lu</a:t>
            </a:r>
            <a:r>
              <a:rPr lang="tr-TR" dirty="0" smtClean="0"/>
              <a:t>) dayanıyordu.</a:t>
            </a:r>
          </a:p>
          <a:p>
            <a:r>
              <a:rPr lang="tr-TR" dirty="0" smtClean="0"/>
              <a:t>Bu </a:t>
            </a:r>
            <a:r>
              <a:rPr lang="tr-TR" dirty="0" err="1" smtClean="0"/>
              <a:t>veritabanı</a:t>
            </a:r>
            <a:r>
              <a:rPr lang="tr-TR" dirty="0" smtClean="0"/>
              <a:t> yerel gıda kompozisyonları ile </a:t>
            </a:r>
            <a:r>
              <a:rPr lang="tr-TR" dirty="0" err="1" smtClean="0"/>
              <a:t>modifiye</a:t>
            </a:r>
            <a:r>
              <a:rPr lang="tr-TR" dirty="0" smtClean="0"/>
              <a:t> edilebilir hale getirildi ve çeşitli yemek tarifleri ile desteklendi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232634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Kanada, Çin, Hindistan, Malezya, Güney Afrika, İsveç ve Türkiye’de FFQ onayı için de kullanılan besin veri tabanları kullanıldı.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7720555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95475"/>
            <a:ext cx="8250311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83422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FFQ başlangıçta diğer anketlerle birlikte uygulandı. </a:t>
            </a:r>
          </a:p>
          <a:p>
            <a:r>
              <a:rPr lang="tr-TR" dirty="0" smtClean="0"/>
              <a:t>31 Mart 2017 tarihine kadar tüm sonuçlar dahil edildi. </a:t>
            </a:r>
          </a:p>
          <a:p>
            <a:r>
              <a:rPr lang="tr-TR" dirty="0" smtClean="0"/>
              <a:t>148723 katılımcı, </a:t>
            </a:r>
            <a:r>
              <a:rPr lang="tr-TR" dirty="0" err="1" smtClean="0"/>
              <a:t>FFQ'yi</a:t>
            </a:r>
            <a:r>
              <a:rPr lang="tr-TR" dirty="0" smtClean="0"/>
              <a:t> tamamladı </a:t>
            </a:r>
          </a:p>
          <a:p>
            <a:r>
              <a:rPr lang="tr-TR" dirty="0" smtClean="0"/>
              <a:t>143934 katılımcı kabul edilir aralıkta enerji alımına sahipti(500-5000 </a:t>
            </a:r>
            <a:r>
              <a:rPr lang="tr-TR" dirty="0" err="1" smtClean="0"/>
              <a:t>kcal</a:t>
            </a:r>
            <a:r>
              <a:rPr lang="tr-TR" dirty="0" smtClean="0"/>
              <a:t> günlük)</a:t>
            </a:r>
          </a:p>
          <a:p>
            <a:r>
              <a:rPr lang="tr-TR" dirty="0"/>
              <a:t>Y</a:t>
            </a:r>
            <a:r>
              <a:rPr lang="tr-TR" dirty="0" smtClean="0"/>
              <a:t>aş ve cinsiyet verilerinde eksik yoktu.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176823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1230 katılımcı(</a:t>
            </a:r>
            <a:r>
              <a:rPr lang="tr-TR" dirty="0" err="1" smtClean="0"/>
              <a:t>kohortun</a:t>
            </a:r>
            <a:r>
              <a:rPr lang="tr-TR" dirty="0" smtClean="0"/>
              <a:t>% 0 - 8'i) takip bilgileri mevcut olmadığı için </a:t>
            </a:r>
          </a:p>
          <a:p>
            <a:r>
              <a:rPr lang="tr-TR" dirty="0" smtClean="0"/>
              <a:t>7369 katılımcı (% 5) </a:t>
            </a:r>
            <a:r>
              <a:rPr lang="tr-TR" dirty="0" err="1" smtClean="0"/>
              <a:t>kardiyovasküler</a:t>
            </a:r>
            <a:r>
              <a:rPr lang="tr-TR" dirty="0" smtClean="0"/>
              <a:t> hastalık öyküsü olduğu için dışlandı. </a:t>
            </a:r>
          </a:p>
          <a:p>
            <a:r>
              <a:rPr lang="tr-TR" dirty="0" smtClean="0"/>
              <a:t>Kalan 135335 birey bu analize dahil edildi.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982977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tr-TR" dirty="0" err="1" smtClean="0"/>
              <a:t>Primer</a:t>
            </a:r>
            <a:r>
              <a:rPr lang="tr-TR" dirty="0" smtClean="0"/>
              <a:t> sonuçlar toplam </a:t>
            </a:r>
            <a:r>
              <a:rPr lang="tr-TR" dirty="0" err="1" smtClean="0"/>
              <a:t>mortalite</a:t>
            </a:r>
            <a:r>
              <a:rPr lang="tr-TR" dirty="0" smtClean="0"/>
              <a:t> ve majör </a:t>
            </a:r>
            <a:r>
              <a:rPr lang="tr-TR" dirty="0" err="1" smtClean="0"/>
              <a:t>kv</a:t>
            </a:r>
            <a:r>
              <a:rPr lang="tr-TR" dirty="0" smtClean="0"/>
              <a:t> olaylardı (ölümcül </a:t>
            </a:r>
            <a:r>
              <a:rPr lang="tr-TR" dirty="0" err="1" smtClean="0"/>
              <a:t>kv</a:t>
            </a:r>
            <a:r>
              <a:rPr lang="tr-TR" dirty="0" smtClean="0"/>
              <a:t> hastalık, ölümcül olmayan mi, </a:t>
            </a:r>
            <a:r>
              <a:rPr lang="tr-TR" dirty="0" err="1" smtClean="0"/>
              <a:t>stroke</a:t>
            </a:r>
            <a:r>
              <a:rPr lang="tr-TR" dirty="0" smtClean="0"/>
              <a:t> ve kalp yetmezliği)</a:t>
            </a:r>
          </a:p>
          <a:p>
            <a:r>
              <a:rPr lang="tr-TR" dirty="0" err="1" smtClean="0"/>
              <a:t>Sekonder</a:t>
            </a:r>
            <a:r>
              <a:rPr lang="tr-TR" dirty="0" smtClean="0"/>
              <a:t> sonuçlar tüm mi, </a:t>
            </a:r>
            <a:r>
              <a:rPr lang="tr-TR" dirty="0" err="1" smtClean="0"/>
              <a:t>stroke</a:t>
            </a:r>
            <a:r>
              <a:rPr lang="tr-TR" dirty="0" smtClean="0"/>
              <a:t>, </a:t>
            </a:r>
            <a:r>
              <a:rPr lang="tr-TR" dirty="0" err="1" smtClean="0"/>
              <a:t>kv</a:t>
            </a:r>
            <a:r>
              <a:rPr lang="tr-TR" dirty="0" smtClean="0"/>
              <a:t> hastalık </a:t>
            </a:r>
            <a:r>
              <a:rPr lang="tr-TR" dirty="0" err="1" smtClean="0"/>
              <a:t>mortalitesi</a:t>
            </a:r>
            <a:r>
              <a:rPr lang="tr-TR" dirty="0" smtClean="0"/>
              <a:t> ve </a:t>
            </a:r>
            <a:r>
              <a:rPr lang="tr-TR" dirty="0" err="1" smtClean="0"/>
              <a:t>non</a:t>
            </a:r>
            <a:r>
              <a:rPr lang="tr-TR" dirty="0"/>
              <a:t> </a:t>
            </a:r>
            <a:r>
              <a:rPr lang="tr-TR" dirty="0" err="1" smtClean="0"/>
              <a:t>kv</a:t>
            </a:r>
            <a:r>
              <a:rPr lang="tr-TR" dirty="0" smtClean="0"/>
              <a:t> hastalık </a:t>
            </a:r>
            <a:r>
              <a:rPr lang="tr-TR" dirty="0" err="1" smtClean="0"/>
              <a:t>mortalitesiydi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Takip süresi, katılımın başladığı tarihe göre değişkenlik gösteriyordu. </a:t>
            </a:r>
          </a:p>
          <a:p>
            <a:r>
              <a:rPr lang="tr-TR" dirty="0" smtClean="0"/>
              <a:t>Takip süresince her katılımcıyla telefonla ya da yerel araştırma ekibiyle yüz yüze görüşerek yıllık bazda temas kuruldu. </a:t>
            </a:r>
          </a:p>
          <a:p>
            <a:r>
              <a:rPr lang="tr-TR" dirty="0" smtClean="0"/>
              <a:t>Ortanca takip süresi, ülkeler arasında değişmekle birlikte 7,4 yıldı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637154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7992888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55347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70334"/>
            <a:ext cx="7056784" cy="6669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0666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753" y="116632"/>
            <a:ext cx="7943850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85445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116632"/>
            <a:ext cx="7915275" cy="6669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19626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Fon </a:t>
            </a:r>
            <a:r>
              <a:rPr lang="tr-TR" dirty="0" smtClean="0"/>
              <a:t>sağlayıcıların </a:t>
            </a:r>
            <a:r>
              <a:rPr lang="tr-TR" dirty="0"/>
              <a:t>ve sponsorların çalışmanın tasarımı ve yürütülmesinde hiçbir rolü </a:t>
            </a:r>
            <a:r>
              <a:rPr lang="tr-TR" dirty="0" smtClean="0"/>
              <a:t>yoktu (verilerin </a:t>
            </a:r>
            <a:r>
              <a:rPr lang="tr-TR" dirty="0"/>
              <a:t>toplanması, analizi ve yorumlanması; Yazının hazırlanması, gözden geçirilmesi veya </a:t>
            </a:r>
            <a:r>
              <a:rPr lang="tr-TR" dirty="0" smtClean="0"/>
              <a:t>onaylanması </a:t>
            </a:r>
            <a:r>
              <a:rPr lang="tr-TR" dirty="0"/>
              <a:t>veya makaleyi yayına sunma </a:t>
            </a:r>
            <a:r>
              <a:rPr lang="tr-TR" dirty="0" smtClean="0"/>
              <a:t>kararı) </a:t>
            </a:r>
            <a:r>
              <a:rPr lang="tr-TR" dirty="0"/>
              <a:t>MD, AM, XZ, SR, SIB, SSA ve SY verilere tam erişime sahipti ve yayın için verilecek karardan sorumluydular.</a:t>
            </a:r>
          </a:p>
        </p:txBody>
      </p:sp>
    </p:spTree>
    <p:extLst>
      <p:ext uri="{BB962C8B-B14F-4D97-AF65-F5344CB8AC3E}">
        <p14:creationId xmlns:p14="http://schemas.microsoft.com/office/powerpoint/2010/main" val="3092789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Sonuçlar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Ortanca takip süresi </a:t>
            </a:r>
            <a:r>
              <a:rPr lang="tr-TR" dirty="0" smtClean="0"/>
              <a:t>olan 7,4 </a:t>
            </a:r>
            <a:r>
              <a:rPr lang="tr-TR" dirty="0"/>
              <a:t>yıl (IQR </a:t>
            </a:r>
            <a:r>
              <a:rPr lang="tr-TR" dirty="0" smtClean="0"/>
              <a:t>5,3 – 9,3</a:t>
            </a:r>
            <a:r>
              <a:rPr lang="tr-TR" dirty="0"/>
              <a:t>) sırasında 5796 kişi öldü ve 4784 kişi önemli bir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vakasına (2143 </a:t>
            </a:r>
            <a:r>
              <a:rPr lang="tr-TR" dirty="0" smtClean="0"/>
              <a:t>mi </a:t>
            </a:r>
            <a:r>
              <a:rPr lang="tr-TR" dirty="0"/>
              <a:t>ve 2234 </a:t>
            </a:r>
            <a:r>
              <a:rPr lang="tr-TR" dirty="0" err="1" smtClean="0"/>
              <a:t>stroke</a:t>
            </a:r>
            <a:r>
              <a:rPr lang="tr-TR" dirty="0" smtClean="0"/>
              <a:t>) </a:t>
            </a:r>
            <a:r>
              <a:rPr lang="tr-TR" dirty="0"/>
              <a:t>sahipti</a:t>
            </a:r>
            <a:r>
              <a:rPr lang="tr-TR" dirty="0" smtClean="0"/>
              <a:t>.</a:t>
            </a:r>
          </a:p>
          <a:p>
            <a:r>
              <a:rPr lang="tr-TR" dirty="0" smtClean="0"/>
              <a:t>1649 kişi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smtClean="0"/>
              <a:t>nedeniyle ve 3809 kişi </a:t>
            </a:r>
            <a:r>
              <a:rPr lang="tr-TR" dirty="0" err="1" smtClean="0"/>
              <a:t>kv</a:t>
            </a:r>
            <a:r>
              <a:rPr lang="tr-TR" dirty="0" smtClean="0"/>
              <a:t> olmayan </a:t>
            </a:r>
            <a:r>
              <a:rPr lang="tr-TR" dirty="0"/>
              <a:t>hastalık nedeniyle öldü</a:t>
            </a:r>
            <a:r>
              <a:rPr lang="tr-TR" dirty="0" smtClean="0"/>
              <a:t>.</a:t>
            </a:r>
          </a:p>
          <a:p>
            <a:r>
              <a:rPr lang="tr-TR" dirty="0" smtClean="0"/>
              <a:t>338 kişi travma sonucu öldü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77871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Kv</a:t>
            </a:r>
            <a:r>
              <a:rPr lang="tr-TR" dirty="0" smtClean="0"/>
              <a:t> olmayan hastalık </a:t>
            </a:r>
            <a:r>
              <a:rPr lang="tr-TR" dirty="0" err="1" smtClean="0"/>
              <a:t>mortalitesi</a:t>
            </a:r>
            <a:r>
              <a:rPr lang="tr-TR" dirty="0" smtClean="0"/>
              <a:t> bakımından </a:t>
            </a:r>
            <a:r>
              <a:rPr lang="tr-TR" dirty="0"/>
              <a:t>Afrika dışındaki tüm bölgelerde, </a:t>
            </a:r>
            <a:r>
              <a:rPr lang="tr-TR" dirty="0" err="1"/>
              <a:t>mortalitenin</a:t>
            </a:r>
            <a:r>
              <a:rPr lang="tr-TR" dirty="0"/>
              <a:t> en yaygın nedeni kanser olup, bunu </a:t>
            </a:r>
            <a:r>
              <a:rPr lang="tr-TR" dirty="0" err="1" smtClean="0"/>
              <a:t>respiratuar</a:t>
            </a:r>
            <a:r>
              <a:rPr lang="tr-TR" dirty="0" smtClean="0"/>
              <a:t> hastalıklar </a:t>
            </a:r>
            <a:r>
              <a:rPr lang="tr-TR" dirty="0"/>
              <a:t>izlemiştir</a:t>
            </a:r>
            <a:r>
              <a:rPr lang="tr-TR" dirty="0" smtClean="0"/>
              <a:t>.</a:t>
            </a:r>
          </a:p>
          <a:p>
            <a:r>
              <a:rPr lang="tr-TR" dirty="0"/>
              <a:t>Afrika'da </a:t>
            </a:r>
            <a:r>
              <a:rPr lang="tr-TR" dirty="0" err="1" smtClean="0"/>
              <a:t>kv</a:t>
            </a:r>
            <a:r>
              <a:rPr lang="tr-TR" dirty="0" smtClean="0"/>
              <a:t> olmayan hastalık </a:t>
            </a:r>
            <a:r>
              <a:rPr lang="tr-TR" dirty="0" err="1" smtClean="0"/>
              <a:t>mortalitesinin</a:t>
            </a:r>
            <a:r>
              <a:rPr lang="tr-TR" dirty="0" smtClean="0"/>
              <a:t> en sık sebebi enfeksiyonlar olup ikinci sırada </a:t>
            </a:r>
            <a:r>
              <a:rPr lang="tr-TR" dirty="0" err="1" smtClean="0"/>
              <a:t>respiratuar</a:t>
            </a:r>
            <a:r>
              <a:rPr lang="tr-TR" dirty="0" smtClean="0"/>
              <a:t> hastalıklar gelmekteydi.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13584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aşlık 3"/>
          <p:cNvSpPr>
            <a:spLocks noGrp="1"/>
          </p:cNvSpPr>
          <p:nvPr>
            <p:ph type="title"/>
          </p:nvPr>
        </p:nvSpPr>
        <p:spPr>
          <a:xfrm>
            <a:off x="395536" y="24928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smtClean="0"/>
              <a:t>Yağ ve karbonhidrat tüketiminin </a:t>
            </a:r>
            <a:r>
              <a:rPr lang="tr-TR" dirty="0" err="1" smtClean="0"/>
              <a:t>kardiovasküler</a:t>
            </a:r>
            <a:r>
              <a:rPr lang="tr-TR" dirty="0" smtClean="0"/>
              <a:t> hastalıklar ve </a:t>
            </a:r>
            <a:r>
              <a:rPr lang="tr-TR" dirty="0" err="1" smtClean="0"/>
              <a:t>mortalite</a:t>
            </a:r>
            <a:r>
              <a:rPr lang="tr-TR" dirty="0" smtClean="0"/>
              <a:t> ile ilişkisi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2041838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Katılımcıların özellikleri ve </a:t>
            </a:r>
            <a:r>
              <a:rPr lang="tr-TR" dirty="0" err="1"/>
              <a:t>makrobesin</a:t>
            </a:r>
            <a:r>
              <a:rPr lang="tr-TR" dirty="0"/>
              <a:t> alımı ile ilgili veriler tablo 1'de sunulmuştur. </a:t>
            </a:r>
            <a:endParaRPr lang="tr-TR" dirty="0" smtClean="0"/>
          </a:p>
          <a:p>
            <a:r>
              <a:rPr lang="tr-TR" dirty="0" smtClean="0"/>
              <a:t>Çin</a:t>
            </a:r>
            <a:r>
              <a:rPr lang="tr-TR" dirty="0"/>
              <a:t>, Güney Asya ve Afrika'da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alımı diğer bölgelere göre daha yüksektir. </a:t>
            </a:r>
            <a:endParaRPr lang="tr-TR" dirty="0" smtClean="0"/>
          </a:p>
          <a:p>
            <a:r>
              <a:rPr lang="tr-TR" dirty="0" smtClean="0"/>
              <a:t>Güney </a:t>
            </a:r>
            <a:r>
              <a:rPr lang="tr-TR" dirty="0"/>
              <a:t>Asya'da nüfusun </a:t>
            </a:r>
            <a:r>
              <a:rPr lang="tr-TR" dirty="0" smtClean="0"/>
              <a:t>yaklaşık % </a:t>
            </a:r>
            <a:r>
              <a:rPr lang="tr-TR" dirty="0"/>
              <a:t>65'i </a:t>
            </a:r>
            <a:r>
              <a:rPr lang="tr-TR" dirty="0" smtClean="0"/>
              <a:t>toplam enerjinin en az %60ını ve % </a:t>
            </a:r>
            <a:r>
              <a:rPr lang="tr-TR" dirty="0"/>
              <a:t>33'ü </a:t>
            </a:r>
            <a:r>
              <a:rPr lang="tr-TR" dirty="0" smtClean="0"/>
              <a:t>enerjinin </a:t>
            </a:r>
            <a:r>
              <a:rPr lang="tr-TR" dirty="0"/>
              <a:t>en </a:t>
            </a:r>
            <a:r>
              <a:rPr lang="tr-TR" dirty="0" smtClean="0"/>
              <a:t>az % 70'ini </a:t>
            </a:r>
            <a:r>
              <a:rPr lang="tr-TR" dirty="0" err="1" smtClean="0"/>
              <a:t>khdan</a:t>
            </a:r>
            <a:r>
              <a:rPr lang="tr-TR" dirty="0" smtClean="0"/>
              <a:t> almaktaydı. Çin'de </a:t>
            </a:r>
            <a:r>
              <a:rPr lang="tr-TR" dirty="0"/>
              <a:t>bu oranlar% 77 ve% 43'tür (ek p 33).</a:t>
            </a:r>
          </a:p>
        </p:txBody>
      </p:sp>
    </p:spTree>
    <p:extLst>
      <p:ext uri="{BB962C8B-B14F-4D97-AF65-F5344CB8AC3E}">
        <p14:creationId xmlns:p14="http://schemas.microsoft.com/office/powerpoint/2010/main" val="1246028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Tüketilen en yüksek yağ miktarı Kuzey Amerika ve Avrupa, Orta Doğu ve Güneydoğu Asya idi. </a:t>
            </a:r>
            <a:endParaRPr lang="tr-TR" dirty="0" smtClean="0"/>
          </a:p>
          <a:p>
            <a:r>
              <a:rPr lang="tr-TR" dirty="0" smtClean="0"/>
              <a:t>Protein </a:t>
            </a:r>
            <a:r>
              <a:rPr lang="tr-TR" dirty="0"/>
              <a:t>alımı Güney Amerika ve Güneydoğu Asya'da en yüksekti. </a:t>
            </a:r>
            <a:endParaRPr lang="tr-TR" dirty="0" smtClean="0"/>
          </a:p>
          <a:p>
            <a:endParaRPr lang="tr-TR" dirty="0"/>
          </a:p>
          <a:p>
            <a:r>
              <a:rPr lang="tr-TR" dirty="0"/>
              <a:t>Tablo 2 ve 3, besin alımı ve toplam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/>
              <a:t>kardiyovasküler</a:t>
            </a:r>
            <a:r>
              <a:rPr lang="tr-TR" dirty="0"/>
              <a:t> hastalık olayları riskini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41035513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Daha yüksek karbonhidrat alımı daha yüksek </a:t>
            </a:r>
            <a:r>
              <a:rPr lang="tr-TR" dirty="0" smtClean="0"/>
              <a:t>toplam ve </a:t>
            </a:r>
            <a:r>
              <a:rPr lang="tr-TR" dirty="0" err="1" smtClean="0"/>
              <a:t>kv</a:t>
            </a:r>
            <a:r>
              <a:rPr lang="tr-TR" dirty="0" smtClean="0"/>
              <a:t> olmayan </a:t>
            </a:r>
            <a:r>
              <a:rPr lang="tr-TR" dirty="0" err="1" smtClean="0"/>
              <a:t>mortalite</a:t>
            </a:r>
            <a:r>
              <a:rPr lang="tr-TR" dirty="0" smtClean="0"/>
              <a:t> </a:t>
            </a:r>
            <a:r>
              <a:rPr lang="tr-TR" dirty="0"/>
              <a:t>riski ile ilişkiliydi </a:t>
            </a:r>
            <a:endParaRPr lang="tr-TR" dirty="0" smtClean="0"/>
          </a:p>
          <a:p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alımı ve majör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hastalık, </a:t>
            </a:r>
            <a:r>
              <a:rPr lang="tr-TR" dirty="0" smtClean="0"/>
              <a:t>mi, </a:t>
            </a:r>
            <a:r>
              <a:rPr lang="tr-TR" dirty="0" err="1" smtClean="0"/>
              <a:t>stroke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arasında anlamlı ilişki bulunmadı (tablo 2</a:t>
            </a:r>
            <a:r>
              <a:rPr lang="tr-TR" dirty="0" smtClean="0"/>
              <a:t>).</a:t>
            </a:r>
          </a:p>
          <a:p>
            <a:r>
              <a:rPr lang="tr-TR" dirty="0" smtClean="0"/>
              <a:t>Total </a:t>
            </a:r>
            <a:r>
              <a:rPr lang="tr-TR" dirty="0"/>
              <a:t>yağ </a:t>
            </a:r>
            <a:r>
              <a:rPr lang="tr-TR" dirty="0" smtClean="0"/>
              <a:t>alımı daha düşük </a:t>
            </a:r>
            <a:r>
              <a:rPr lang="tr-TR" dirty="0"/>
              <a:t>toplam </a:t>
            </a:r>
            <a:r>
              <a:rPr lang="tr-TR" dirty="0" err="1" smtClean="0"/>
              <a:t>mortalite</a:t>
            </a:r>
            <a:r>
              <a:rPr lang="tr-TR" dirty="0" smtClean="0"/>
              <a:t>, </a:t>
            </a:r>
            <a:r>
              <a:rPr lang="tr-TR" dirty="0" err="1" smtClean="0"/>
              <a:t>stroke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olmayan hastalık </a:t>
            </a:r>
            <a:r>
              <a:rPr lang="tr-TR" dirty="0" err="1" smtClean="0"/>
              <a:t>mortalitesi</a:t>
            </a:r>
            <a:r>
              <a:rPr lang="tr-TR" dirty="0" smtClean="0"/>
              <a:t> ile ilişkiliydi.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284860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Total yağ alımı ile majör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hastalık, </a:t>
            </a:r>
            <a:r>
              <a:rPr lang="tr-TR" dirty="0" smtClean="0"/>
              <a:t>mi ve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arasında anlamlı ilişki bulunamadı</a:t>
            </a:r>
            <a:r>
              <a:rPr lang="tr-TR" dirty="0" smtClean="0"/>
              <a:t>.</a:t>
            </a:r>
          </a:p>
          <a:p>
            <a:r>
              <a:rPr lang="tr-TR" dirty="0" smtClean="0"/>
              <a:t>Benzer şekilde total </a:t>
            </a:r>
            <a:r>
              <a:rPr lang="tr-TR" dirty="0" err="1" smtClean="0"/>
              <a:t>prtoein</a:t>
            </a:r>
            <a:r>
              <a:rPr lang="tr-TR" dirty="0" smtClean="0"/>
              <a:t> alımı total ve </a:t>
            </a:r>
            <a:r>
              <a:rPr lang="tr-TR" dirty="0" err="1" smtClean="0"/>
              <a:t>kv</a:t>
            </a:r>
            <a:r>
              <a:rPr lang="tr-TR" dirty="0" smtClean="0"/>
              <a:t> olmayan hastalık </a:t>
            </a:r>
            <a:r>
              <a:rPr lang="tr-TR" dirty="0" err="1" smtClean="0"/>
              <a:t>mortalitesi</a:t>
            </a:r>
            <a:r>
              <a:rPr lang="tr-TR" dirty="0" smtClean="0"/>
              <a:t> ile ters </a:t>
            </a:r>
            <a:r>
              <a:rPr lang="tr-TR" dirty="0" err="1" smtClean="0"/>
              <a:t>oratnılı</a:t>
            </a:r>
            <a:r>
              <a:rPr lang="tr-TR" dirty="0" smtClean="0"/>
              <a:t> bulundu. </a:t>
            </a:r>
          </a:p>
          <a:p>
            <a:r>
              <a:rPr lang="tr-TR" dirty="0"/>
              <a:t>Hayvansal protein alımı daha düşük toplam </a:t>
            </a:r>
            <a:r>
              <a:rPr lang="tr-TR" dirty="0" err="1"/>
              <a:t>mortalite</a:t>
            </a:r>
            <a:r>
              <a:rPr lang="tr-TR" dirty="0"/>
              <a:t> riski ile ilişkiliydi ve bitki proteini ile toplam </a:t>
            </a:r>
            <a:r>
              <a:rPr lang="tr-TR" dirty="0" err="1"/>
              <a:t>mortalite</a:t>
            </a:r>
            <a:r>
              <a:rPr lang="tr-TR" dirty="0"/>
              <a:t> riski arasında anlamlı bir ilişki gözlenmedi.</a:t>
            </a:r>
          </a:p>
        </p:txBody>
      </p:sp>
    </p:spTree>
    <p:extLst>
      <p:ext uri="{BB962C8B-B14F-4D97-AF65-F5344CB8AC3E}">
        <p14:creationId xmlns:p14="http://schemas.microsoft.com/office/powerpoint/2010/main" val="14101569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err="1"/>
              <a:t>Quintile</a:t>
            </a:r>
            <a:r>
              <a:rPr lang="tr-TR" dirty="0"/>
              <a:t> 5 ve </a:t>
            </a:r>
            <a:r>
              <a:rPr lang="tr-TR" dirty="0" err="1"/>
              <a:t>quintile</a:t>
            </a:r>
            <a:r>
              <a:rPr lang="tr-TR" dirty="0"/>
              <a:t> 1 </a:t>
            </a:r>
            <a:r>
              <a:rPr lang="tr-TR" dirty="0" smtClean="0"/>
              <a:t>arasındaki karşılaştırmada </a:t>
            </a:r>
            <a:r>
              <a:rPr lang="tr-TR" dirty="0"/>
              <a:t>daha yüksek doymuş yağ asitleri alımı, toplam </a:t>
            </a:r>
            <a:r>
              <a:rPr lang="tr-TR" dirty="0" err="1" smtClean="0"/>
              <a:t>mortalite</a:t>
            </a:r>
            <a:r>
              <a:rPr lang="tr-TR" dirty="0" smtClean="0"/>
              <a:t>, </a:t>
            </a:r>
            <a:r>
              <a:rPr lang="tr-TR" dirty="0" err="1" smtClean="0"/>
              <a:t>stroke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olmayan hasatlık </a:t>
            </a:r>
            <a:r>
              <a:rPr lang="tr-TR" dirty="0" err="1" smtClean="0"/>
              <a:t>mortalitesi</a:t>
            </a:r>
            <a:r>
              <a:rPr lang="tr-TR" dirty="0" smtClean="0"/>
              <a:t> </a:t>
            </a:r>
            <a:r>
              <a:rPr lang="tr-TR" dirty="0"/>
              <a:t>riski ile ters </a:t>
            </a:r>
            <a:r>
              <a:rPr lang="tr-TR" dirty="0" smtClean="0"/>
              <a:t>orantılıydı. </a:t>
            </a:r>
          </a:p>
          <a:p>
            <a:endParaRPr lang="tr-TR" dirty="0"/>
          </a:p>
          <a:p>
            <a:r>
              <a:rPr lang="tr-TR" dirty="0" smtClean="0"/>
              <a:t>Daha </a:t>
            </a:r>
            <a:r>
              <a:rPr lang="tr-TR" dirty="0"/>
              <a:t>yüksek </a:t>
            </a:r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asidi alımı majör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hastalık, </a:t>
            </a:r>
            <a:r>
              <a:rPr lang="tr-TR" dirty="0" smtClean="0"/>
              <a:t>mi </a:t>
            </a:r>
            <a:r>
              <a:rPr lang="tr-TR" dirty="0"/>
              <a:t>veya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ile ilişkili değildi. </a:t>
            </a:r>
            <a:endParaRPr lang="tr-TR" dirty="0" smtClean="0"/>
          </a:p>
          <a:p>
            <a:r>
              <a:rPr lang="tr-TR" dirty="0" smtClean="0"/>
              <a:t>Benzer şekilde </a:t>
            </a:r>
            <a:r>
              <a:rPr lang="tr-TR" dirty="0" err="1" smtClean="0"/>
              <a:t>monoansature</a:t>
            </a:r>
            <a:r>
              <a:rPr lang="tr-TR" dirty="0" smtClean="0"/>
              <a:t> yağ </a:t>
            </a:r>
            <a:r>
              <a:rPr lang="tr-TR" dirty="0"/>
              <a:t>asidi </a:t>
            </a:r>
            <a:r>
              <a:rPr lang="tr-TR" dirty="0" smtClean="0"/>
              <a:t>alımı daha düşük total </a:t>
            </a:r>
            <a:r>
              <a:rPr lang="tr-TR" dirty="0" err="1" smtClean="0"/>
              <a:t>mortalite</a:t>
            </a:r>
            <a:r>
              <a:rPr lang="tr-TR" dirty="0" smtClean="0"/>
              <a:t>, daha düşük </a:t>
            </a:r>
            <a:r>
              <a:rPr lang="tr-TR" dirty="0" err="1" smtClean="0"/>
              <a:t>stroke</a:t>
            </a:r>
            <a:r>
              <a:rPr lang="tr-TR" dirty="0" smtClean="0"/>
              <a:t> riski eğilimi(çok anlamlı olmayan) ve daha düşük </a:t>
            </a:r>
            <a:r>
              <a:rPr lang="tr-TR" dirty="0" err="1" smtClean="0"/>
              <a:t>kv</a:t>
            </a:r>
            <a:r>
              <a:rPr lang="tr-TR" dirty="0" smtClean="0"/>
              <a:t> olmayan </a:t>
            </a:r>
            <a:r>
              <a:rPr lang="tr-TR" dirty="0" err="1" smtClean="0"/>
              <a:t>mortalite</a:t>
            </a:r>
            <a:r>
              <a:rPr lang="tr-TR" dirty="0" smtClean="0"/>
              <a:t> ile ilişkiliydi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8238471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Benzer </a:t>
            </a:r>
            <a:r>
              <a:rPr lang="tr-TR" dirty="0" smtClean="0"/>
              <a:t>şekilde</a:t>
            </a:r>
            <a:r>
              <a:rPr lang="tr-TR" dirty="0"/>
              <a:t> </a:t>
            </a:r>
            <a:r>
              <a:rPr lang="tr-TR" dirty="0" err="1" smtClean="0"/>
              <a:t>monoansature</a:t>
            </a:r>
            <a:r>
              <a:rPr lang="tr-TR" dirty="0" smtClean="0"/>
              <a:t> yağ </a:t>
            </a:r>
            <a:r>
              <a:rPr lang="tr-TR" dirty="0"/>
              <a:t>asidi </a:t>
            </a:r>
            <a:r>
              <a:rPr lang="tr-TR" dirty="0" smtClean="0"/>
              <a:t>alımı azalmış total </a:t>
            </a:r>
            <a:r>
              <a:rPr lang="tr-TR" dirty="0" err="1" smtClean="0"/>
              <a:t>mortalite</a:t>
            </a:r>
            <a:r>
              <a:rPr lang="tr-TR" dirty="0" smtClean="0"/>
              <a:t>, düşük </a:t>
            </a:r>
            <a:r>
              <a:rPr lang="tr-TR" dirty="0" err="1" smtClean="0"/>
              <a:t>kv</a:t>
            </a:r>
            <a:r>
              <a:rPr lang="tr-TR" dirty="0" smtClean="0"/>
              <a:t> hastalık </a:t>
            </a:r>
            <a:r>
              <a:rPr lang="tr-TR" dirty="0" err="1" smtClean="0"/>
              <a:t>mortalitesi</a:t>
            </a:r>
            <a:r>
              <a:rPr lang="tr-TR" dirty="0" smtClean="0"/>
              <a:t> ve </a:t>
            </a:r>
            <a:r>
              <a:rPr lang="tr-TR" dirty="0" err="1" smtClean="0"/>
              <a:t>stroke</a:t>
            </a:r>
            <a:r>
              <a:rPr lang="tr-TR" dirty="0" smtClean="0"/>
              <a:t> riskinde belirgin olmayan bir azalma trendi ile ilişkiliydi.</a:t>
            </a:r>
          </a:p>
          <a:p>
            <a:r>
              <a:rPr lang="tr-TR" dirty="0" err="1" smtClean="0"/>
              <a:t>Poliansature</a:t>
            </a:r>
            <a:r>
              <a:rPr lang="tr-TR" dirty="0" smtClean="0"/>
              <a:t> yağ asidi alımı düşük total ve </a:t>
            </a:r>
            <a:r>
              <a:rPr lang="tr-TR" dirty="0" err="1" smtClean="0"/>
              <a:t>kv</a:t>
            </a:r>
            <a:r>
              <a:rPr lang="tr-TR" dirty="0" smtClean="0"/>
              <a:t> olmayan hastalık </a:t>
            </a:r>
            <a:r>
              <a:rPr lang="tr-TR" dirty="0" err="1" smtClean="0"/>
              <a:t>mortalitesi</a:t>
            </a:r>
            <a:r>
              <a:rPr lang="tr-TR" dirty="0" smtClean="0"/>
              <a:t> ile ilişkiliydi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0424977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Monoansature</a:t>
            </a:r>
            <a:r>
              <a:rPr lang="tr-TR" dirty="0" smtClean="0"/>
              <a:t> ve </a:t>
            </a:r>
            <a:r>
              <a:rPr lang="tr-TR" dirty="0" err="1" smtClean="0"/>
              <a:t>poliansature</a:t>
            </a:r>
            <a:r>
              <a:rPr lang="tr-TR" dirty="0" smtClean="0"/>
              <a:t> </a:t>
            </a:r>
            <a:r>
              <a:rPr lang="tr-TR" dirty="0"/>
              <a:t>yağ asitleri </a:t>
            </a:r>
            <a:r>
              <a:rPr lang="tr-TR" dirty="0" smtClean="0"/>
              <a:t>alımları </a:t>
            </a:r>
            <a:r>
              <a:rPr lang="tr-TR" dirty="0"/>
              <a:t>önemli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hastalık, </a:t>
            </a:r>
            <a:r>
              <a:rPr lang="tr-TR" dirty="0" smtClean="0"/>
              <a:t>mi ve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ile anlamlı bir ilişki göstermemiştir.</a:t>
            </a:r>
          </a:p>
        </p:txBody>
      </p:sp>
    </p:spTree>
    <p:extLst>
      <p:ext uri="{BB962C8B-B14F-4D97-AF65-F5344CB8AC3E}">
        <p14:creationId xmlns:p14="http://schemas.microsoft.com/office/powerpoint/2010/main" val="39846883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Toplam </a:t>
            </a:r>
            <a:r>
              <a:rPr lang="tr-TR" dirty="0" err="1"/>
              <a:t>mortalite</a:t>
            </a:r>
            <a:r>
              <a:rPr lang="tr-TR" dirty="0"/>
              <a:t> ve majör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ve diğer sonuçlar için kısıtlı çok değişkenli kübik </a:t>
            </a:r>
            <a:r>
              <a:rPr lang="tr-TR" dirty="0" err="1"/>
              <a:t>spline</a:t>
            </a:r>
            <a:r>
              <a:rPr lang="tr-TR" dirty="0"/>
              <a:t> grafikleri şekil 1'de ve ekte gösterilmiştir (</a:t>
            </a:r>
            <a:r>
              <a:rPr lang="tr-TR" dirty="0" err="1"/>
              <a:t>pp</a:t>
            </a:r>
            <a:r>
              <a:rPr lang="tr-TR" dirty="0"/>
              <a:t> 20, 21).</a:t>
            </a:r>
          </a:p>
        </p:txBody>
      </p:sp>
    </p:spTree>
    <p:extLst>
      <p:ext uri="{BB962C8B-B14F-4D97-AF65-F5344CB8AC3E}">
        <p14:creationId xmlns:p14="http://schemas.microsoft.com/office/powerpoint/2010/main" val="14230560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8650"/>
            <a:ext cx="8353425" cy="560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10754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Yağlar ve </a:t>
            </a:r>
            <a:r>
              <a:rPr lang="tr-TR" dirty="0" err="1" smtClean="0"/>
              <a:t>subgrupları</a:t>
            </a:r>
            <a:r>
              <a:rPr lang="tr-TR" dirty="0" smtClean="0"/>
              <a:t> için çok değişkenli </a:t>
            </a:r>
            <a:r>
              <a:rPr lang="tr-TR" dirty="0" err="1" smtClean="0"/>
              <a:t>splinelar</a:t>
            </a:r>
            <a:r>
              <a:rPr lang="tr-TR" dirty="0" smtClean="0"/>
              <a:t> total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kv</a:t>
            </a:r>
            <a:r>
              <a:rPr lang="tr-TR" dirty="0" smtClean="0"/>
              <a:t> hastalık sonuçlarında besin miktarının artışı ile </a:t>
            </a:r>
            <a:r>
              <a:rPr lang="tr-TR" dirty="0" err="1" smtClean="0"/>
              <a:t>korele</a:t>
            </a:r>
            <a:r>
              <a:rPr lang="tr-TR" dirty="0" smtClean="0"/>
              <a:t> düşme eğilimi sergiledi </a:t>
            </a:r>
          </a:p>
          <a:p>
            <a:endParaRPr lang="tr-TR" dirty="0" smtClean="0"/>
          </a:p>
          <a:p>
            <a:r>
              <a:rPr lang="tr-TR" dirty="0" err="1" smtClean="0"/>
              <a:t>Khlar</a:t>
            </a:r>
            <a:r>
              <a:rPr lang="tr-TR" dirty="0" smtClean="0"/>
              <a:t> için çok değişkenli </a:t>
            </a:r>
            <a:r>
              <a:rPr lang="tr-TR" dirty="0" err="1" smtClean="0"/>
              <a:t>splinelar</a:t>
            </a:r>
            <a:r>
              <a:rPr lang="tr-TR" dirty="0" smtClean="0"/>
              <a:t> toplam, </a:t>
            </a:r>
            <a:r>
              <a:rPr lang="tr-TR" dirty="0" err="1" smtClean="0"/>
              <a:t>major</a:t>
            </a:r>
            <a:r>
              <a:rPr lang="tr-TR" dirty="0" smtClean="0"/>
              <a:t> </a:t>
            </a:r>
            <a:r>
              <a:rPr lang="tr-TR" dirty="0" err="1" smtClean="0"/>
              <a:t>kv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olmayan hastalık </a:t>
            </a:r>
            <a:r>
              <a:rPr lang="tr-TR" dirty="0" err="1" smtClean="0"/>
              <a:t>mortalitelerinde</a:t>
            </a:r>
            <a:r>
              <a:rPr lang="tr-TR" dirty="0" smtClean="0"/>
              <a:t> lineer olmayan yükselme eğilimi sergiledi. Bu yükselme toplam enerjinin &gt;%70i </a:t>
            </a:r>
            <a:r>
              <a:rPr lang="tr-TR" dirty="0" err="1" smtClean="0"/>
              <a:t>khlardan</a:t>
            </a:r>
            <a:r>
              <a:rPr lang="tr-TR" dirty="0" smtClean="0"/>
              <a:t> alınınca ortaya çıkmaktaydı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50022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Giriş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Kardiyovasküler</a:t>
            </a:r>
            <a:r>
              <a:rPr lang="tr-TR" dirty="0" smtClean="0"/>
              <a:t> hastalıklar düşük ve orta gelirli ülkelerde hastalık yükünün % 80'ini kapsayan küresel bir salgın haline gelmiştir</a:t>
            </a:r>
          </a:p>
          <a:p>
            <a:r>
              <a:rPr lang="tr-TR" dirty="0" smtClean="0"/>
              <a:t>Diyet, </a:t>
            </a:r>
            <a:r>
              <a:rPr lang="tr-TR" dirty="0" err="1" smtClean="0"/>
              <a:t>kardiyovasküler</a:t>
            </a:r>
            <a:r>
              <a:rPr lang="tr-TR" dirty="0" smtClean="0"/>
              <a:t> ve diğer bulaşıcı  olmayan hastalıklar için en önemli </a:t>
            </a:r>
            <a:r>
              <a:rPr lang="tr-TR" dirty="0" err="1" smtClean="0"/>
              <a:t>modifiye</a:t>
            </a:r>
            <a:r>
              <a:rPr lang="tr-TR" dirty="0" smtClean="0"/>
              <a:t>  edilebilir risk faktörlerindendir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68500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Sosyoekonomik </a:t>
            </a:r>
            <a:r>
              <a:rPr lang="tr-TR" dirty="0" smtClean="0"/>
              <a:t>durum </a:t>
            </a:r>
            <a:r>
              <a:rPr lang="tr-TR" dirty="0"/>
              <a:t>ve </a:t>
            </a:r>
            <a:r>
              <a:rPr lang="tr-TR" dirty="0" smtClean="0"/>
              <a:t>yoksulluk dört </a:t>
            </a:r>
            <a:r>
              <a:rPr lang="tr-TR" dirty="0"/>
              <a:t>farklı sosyoekonomik durum </a:t>
            </a:r>
            <a:r>
              <a:rPr lang="tr-TR" dirty="0" smtClean="0"/>
              <a:t>ölçütü kullanılarak araştırıldı. </a:t>
            </a:r>
          </a:p>
          <a:p>
            <a:r>
              <a:rPr lang="tr-TR" dirty="0" smtClean="0"/>
              <a:t>Bunlar </a:t>
            </a:r>
            <a:r>
              <a:rPr lang="tr-TR" dirty="0" err="1"/>
              <a:t>hanehalkı</a:t>
            </a:r>
            <a:r>
              <a:rPr lang="tr-TR" dirty="0"/>
              <a:t> refahı, </a:t>
            </a:r>
            <a:r>
              <a:rPr lang="tr-TR" dirty="0" err="1"/>
              <a:t>hanehalkı</a:t>
            </a:r>
            <a:r>
              <a:rPr lang="tr-TR" dirty="0"/>
              <a:t> geliri, eğitim ve ülkenin kentsel ve kırsal bölgeleri tarafından alt gruplara ayrılmış ekonomik seviyesiydi. </a:t>
            </a:r>
            <a:endParaRPr lang="tr-TR" dirty="0" smtClean="0"/>
          </a:p>
          <a:p>
            <a:r>
              <a:rPr lang="tr-TR" dirty="0" smtClean="0"/>
              <a:t>Eğitim de bu ölçütlere dahil edildiğinde ilişki tahminleri sağlamlaşmaktaydı. </a:t>
            </a:r>
          </a:p>
        </p:txBody>
      </p:sp>
    </p:spTree>
    <p:extLst>
      <p:ext uri="{BB962C8B-B14F-4D97-AF65-F5344CB8AC3E}">
        <p14:creationId xmlns:p14="http://schemas.microsoft.com/office/powerpoint/2010/main" val="18516020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 smtClean="0"/>
              <a:t>Veriler </a:t>
            </a:r>
            <a:r>
              <a:rPr lang="tr-TR" dirty="0" err="1"/>
              <a:t>hanehalkı</a:t>
            </a:r>
            <a:r>
              <a:rPr lang="tr-TR" dirty="0"/>
              <a:t> geliri, </a:t>
            </a:r>
            <a:r>
              <a:rPr lang="tr-TR" dirty="0" err="1"/>
              <a:t>hanehalkı</a:t>
            </a:r>
            <a:r>
              <a:rPr lang="tr-TR" dirty="0"/>
              <a:t> zenginliği veya ülkenin ekonomik düzeyini </a:t>
            </a:r>
            <a:r>
              <a:rPr lang="tr-TR" dirty="0" smtClean="0"/>
              <a:t>kullanılarak </a:t>
            </a:r>
            <a:r>
              <a:rPr lang="tr-TR" dirty="0"/>
              <a:t>yeniden analiz </a:t>
            </a:r>
            <a:r>
              <a:rPr lang="tr-TR" dirty="0" smtClean="0"/>
              <a:t>edildiğinde sonuçlar değişmedi.</a:t>
            </a:r>
          </a:p>
          <a:p>
            <a:endParaRPr lang="tr-TR" dirty="0" smtClean="0"/>
          </a:p>
          <a:p>
            <a:r>
              <a:rPr lang="tr-TR" dirty="0" smtClean="0"/>
              <a:t>Daha </a:t>
            </a:r>
            <a:r>
              <a:rPr lang="tr-TR" dirty="0"/>
              <a:t>yüksek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alımı hem Asya ülkelerinde hem de Asya dışındaki ülkelerde yüksek </a:t>
            </a:r>
            <a:r>
              <a:rPr lang="tr-TR" dirty="0" err="1"/>
              <a:t>mortalite</a:t>
            </a:r>
            <a:r>
              <a:rPr lang="tr-TR" dirty="0"/>
              <a:t> riski ile ilişkili bulunmuştur (Şekil 2A</a:t>
            </a:r>
            <a:r>
              <a:rPr lang="tr-TR" dirty="0" smtClean="0"/>
              <a:t>).</a:t>
            </a:r>
          </a:p>
          <a:p>
            <a:endParaRPr lang="tr-TR" dirty="0" smtClean="0"/>
          </a:p>
          <a:p>
            <a:r>
              <a:rPr lang="tr-TR" dirty="0" smtClean="0"/>
              <a:t>Buna </a:t>
            </a:r>
            <a:r>
              <a:rPr lang="tr-TR" dirty="0"/>
              <a:t>karşılık, toplam yağ ve bireysel yağ türlerinin daha yüksek </a:t>
            </a:r>
            <a:r>
              <a:rPr lang="tr-TR" dirty="0" smtClean="0"/>
              <a:t>alımı</a:t>
            </a:r>
            <a:r>
              <a:rPr lang="tr-TR" dirty="0"/>
              <a:t> </a:t>
            </a:r>
            <a:r>
              <a:rPr lang="tr-TR" dirty="0" smtClean="0"/>
              <a:t>aynı ülkelerde (Şekil </a:t>
            </a:r>
            <a:r>
              <a:rPr lang="tr-TR" dirty="0"/>
              <a:t>2B – E) daha düşük toplam </a:t>
            </a:r>
            <a:r>
              <a:rPr lang="tr-TR" dirty="0" err="1"/>
              <a:t>mortalite</a:t>
            </a:r>
            <a:r>
              <a:rPr lang="tr-TR" dirty="0"/>
              <a:t> riski ile ilişkili bulunmuştur.</a:t>
            </a:r>
          </a:p>
        </p:txBody>
      </p:sp>
    </p:spTree>
    <p:extLst>
      <p:ext uri="{BB962C8B-B14F-4D97-AF65-F5344CB8AC3E}">
        <p14:creationId xmlns:p14="http://schemas.microsoft.com/office/powerpoint/2010/main" val="59435944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Khların</a:t>
            </a:r>
            <a:r>
              <a:rPr lang="tr-TR" dirty="0" smtClean="0"/>
              <a:t> aynı enerjili </a:t>
            </a:r>
            <a:r>
              <a:rPr lang="tr-TR" dirty="0" err="1" smtClean="0"/>
              <a:t>poliansature</a:t>
            </a:r>
            <a:r>
              <a:rPr lang="tr-TR" dirty="0"/>
              <a:t> </a:t>
            </a:r>
            <a:r>
              <a:rPr lang="tr-TR" dirty="0" smtClean="0"/>
              <a:t>yağ asitleriyle değişilmesi (enerjinin % 5i) % </a:t>
            </a:r>
            <a:r>
              <a:rPr lang="tr-TR" dirty="0"/>
              <a:t>11 daha düşük </a:t>
            </a:r>
            <a:r>
              <a:rPr lang="tr-TR" dirty="0" err="1"/>
              <a:t>mortalite</a:t>
            </a:r>
            <a:r>
              <a:rPr lang="tr-TR" dirty="0"/>
              <a:t> riski ile </a:t>
            </a:r>
            <a:r>
              <a:rPr lang="tr-TR" dirty="0" smtClean="0"/>
              <a:t>ilişkili </a:t>
            </a:r>
            <a:r>
              <a:rPr lang="tr-TR" dirty="0"/>
              <a:t>iken, </a:t>
            </a:r>
            <a:r>
              <a:rPr lang="tr-TR" dirty="0" err="1" smtClean="0"/>
              <a:t>khların</a:t>
            </a:r>
            <a:r>
              <a:rPr lang="tr-TR" dirty="0" smtClean="0"/>
              <a:t> </a:t>
            </a:r>
            <a:r>
              <a:rPr lang="tr-TR" dirty="0" err="1" smtClean="0"/>
              <a:t>sature</a:t>
            </a:r>
            <a:r>
              <a:rPr lang="tr-TR" dirty="0" smtClean="0"/>
              <a:t> yağ asitleri, </a:t>
            </a:r>
            <a:r>
              <a:rPr lang="tr-TR" dirty="0" err="1" smtClean="0"/>
              <a:t>monoansature</a:t>
            </a:r>
            <a:r>
              <a:rPr lang="tr-TR" dirty="0" smtClean="0"/>
              <a:t> yağ asitleri </a:t>
            </a:r>
            <a:r>
              <a:rPr lang="tr-TR" dirty="0"/>
              <a:t>veya </a:t>
            </a:r>
            <a:r>
              <a:rPr lang="tr-TR" dirty="0" smtClean="0"/>
              <a:t>protein ile değişilmesi </a:t>
            </a:r>
            <a:r>
              <a:rPr lang="tr-TR" dirty="0"/>
              <a:t>toplam </a:t>
            </a:r>
            <a:r>
              <a:rPr lang="tr-TR" dirty="0" err="1"/>
              <a:t>mortalite</a:t>
            </a:r>
            <a:r>
              <a:rPr lang="tr-TR" dirty="0"/>
              <a:t> riski ile anlamlı bir şekilde ilişkili değildi.</a:t>
            </a:r>
          </a:p>
        </p:txBody>
      </p:sp>
    </p:spTree>
    <p:extLst>
      <p:ext uri="{BB962C8B-B14F-4D97-AF65-F5344CB8AC3E}">
        <p14:creationId xmlns:p14="http://schemas.microsoft.com/office/powerpoint/2010/main" val="57280081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Khların</a:t>
            </a:r>
            <a:r>
              <a:rPr lang="tr-TR" dirty="0" smtClean="0"/>
              <a:t> </a:t>
            </a:r>
            <a:r>
              <a:rPr lang="tr-TR" dirty="0"/>
              <a:t>farklı tipteki yağlarla veya proteinle </a:t>
            </a:r>
            <a:r>
              <a:rPr lang="tr-TR" dirty="0" smtClean="0"/>
              <a:t>değişilmesi</a:t>
            </a:r>
            <a:r>
              <a:rPr lang="tr-TR" dirty="0"/>
              <a:t>, önemli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hastalıklarla </a:t>
            </a:r>
            <a:r>
              <a:rPr lang="tr-TR" dirty="0" smtClean="0"/>
              <a:t>belirgin ölçüde </a:t>
            </a:r>
            <a:r>
              <a:rPr lang="tr-TR" dirty="0"/>
              <a:t>ilişkili değildi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Khların</a:t>
            </a:r>
            <a:r>
              <a:rPr lang="tr-TR" dirty="0" smtClean="0"/>
              <a:t> </a:t>
            </a:r>
            <a:r>
              <a:rPr lang="tr-TR" dirty="0" err="1" smtClean="0"/>
              <a:t>sature</a:t>
            </a:r>
            <a:r>
              <a:rPr lang="tr-TR" dirty="0" smtClean="0"/>
              <a:t> yağ </a:t>
            </a:r>
            <a:r>
              <a:rPr lang="tr-TR" dirty="0"/>
              <a:t>asitleri ile </a:t>
            </a:r>
            <a:r>
              <a:rPr lang="tr-TR" dirty="0" smtClean="0"/>
              <a:t>değişilmesi,% 20 </a:t>
            </a:r>
            <a:r>
              <a:rPr lang="tr-TR" dirty="0"/>
              <a:t>daha </a:t>
            </a:r>
            <a:r>
              <a:rPr lang="tr-TR" dirty="0" smtClean="0"/>
              <a:t>düşük </a:t>
            </a:r>
            <a:r>
              <a:rPr lang="tr-TR" dirty="0" err="1" smtClean="0"/>
              <a:t>stroke</a:t>
            </a:r>
            <a:r>
              <a:rPr lang="tr-TR" dirty="0" smtClean="0"/>
              <a:t> riski </a:t>
            </a:r>
            <a:r>
              <a:rPr lang="tr-TR" dirty="0"/>
              <a:t>ile </a:t>
            </a:r>
            <a:r>
              <a:rPr lang="tr-TR" dirty="0" smtClean="0"/>
              <a:t>ilişkiliydi.</a:t>
            </a:r>
          </a:p>
          <a:p>
            <a:r>
              <a:rPr lang="tr-TR" dirty="0" err="1" smtClean="0"/>
              <a:t>Khların</a:t>
            </a:r>
            <a:r>
              <a:rPr lang="tr-TR" dirty="0" smtClean="0"/>
              <a:t> </a:t>
            </a:r>
            <a:r>
              <a:rPr lang="tr-TR" dirty="0"/>
              <a:t>diğer yağlar ve proteinlerle </a:t>
            </a:r>
            <a:r>
              <a:rPr lang="tr-TR" dirty="0" smtClean="0"/>
              <a:t>değişilmesinde </a:t>
            </a:r>
            <a:r>
              <a:rPr lang="tr-TR" dirty="0" err="1" smtClean="0"/>
              <a:t>stroke</a:t>
            </a:r>
            <a:r>
              <a:rPr lang="tr-TR" dirty="0" smtClean="0"/>
              <a:t> açısından belirgin bir ilişki yoktu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138004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Khların</a:t>
            </a:r>
            <a:r>
              <a:rPr lang="tr-TR" dirty="0" smtClean="0"/>
              <a:t> </a:t>
            </a:r>
            <a:r>
              <a:rPr lang="tr-TR" dirty="0" err="1" smtClean="0"/>
              <a:t>poliansature</a:t>
            </a:r>
            <a:r>
              <a:rPr lang="tr-TR" dirty="0" smtClean="0"/>
              <a:t> </a:t>
            </a:r>
            <a:r>
              <a:rPr lang="tr-TR" dirty="0"/>
              <a:t>yağ asitleri ile </a:t>
            </a:r>
            <a:r>
              <a:rPr lang="tr-TR" dirty="0" smtClean="0"/>
              <a:t>değişilmesi % </a:t>
            </a:r>
            <a:r>
              <a:rPr lang="tr-TR" dirty="0"/>
              <a:t>16 daha az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riskiyle ilişkili </a:t>
            </a:r>
            <a:r>
              <a:rPr lang="tr-TR" dirty="0" smtClean="0"/>
              <a:t>bulunmuştur.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18638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TARTIŞMA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5 </a:t>
            </a:r>
            <a:r>
              <a:rPr lang="tr-TR" dirty="0"/>
              <a:t>kıtada 18 ülkeden gelen bu büyük </a:t>
            </a:r>
            <a:r>
              <a:rPr lang="tr-TR" dirty="0" err="1"/>
              <a:t>prospektif</a:t>
            </a:r>
            <a:r>
              <a:rPr lang="tr-TR" dirty="0"/>
              <a:t> </a:t>
            </a:r>
            <a:r>
              <a:rPr lang="tr-TR" dirty="0" err="1"/>
              <a:t>kohort</a:t>
            </a:r>
            <a:r>
              <a:rPr lang="tr-TR" dirty="0"/>
              <a:t> </a:t>
            </a:r>
            <a:r>
              <a:rPr lang="tr-TR" dirty="0" smtClean="0"/>
              <a:t>çalışmasında </a:t>
            </a:r>
            <a:r>
              <a:rPr lang="tr-TR" dirty="0"/>
              <a:t>yüksek </a:t>
            </a:r>
            <a:r>
              <a:rPr lang="tr-TR" dirty="0" err="1" smtClean="0"/>
              <a:t>kh</a:t>
            </a:r>
            <a:r>
              <a:rPr lang="tr-TR" dirty="0" smtClean="0"/>
              <a:t> alımının (toplam enerjinin&gt;% 60ı) </a:t>
            </a:r>
            <a:r>
              <a:rPr lang="tr-TR" dirty="0"/>
              <a:t>toplam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üzerinde </a:t>
            </a:r>
            <a:r>
              <a:rPr lang="tr-TR" dirty="0" smtClean="0"/>
              <a:t>olumsuz </a:t>
            </a:r>
            <a:r>
              <a:rPr lang="tr-TR" dirty="0"/>
              <a:t>etki ile ilişkili </a:t>
            </a:r>
            <a:r>
              <a:rPr lang="tr-TR" dirty="0" smtClean="0"/>
              <a:t>olduğu bulundu.</a:t>
            </a:r>
          </a:p>
          <a:p>
            <a:r>
              <a:rPr lang="tr-TR" dirty="0"/>
              <a:t>Buna </a:t>
            </a:r>
            <a:r>
              <a:rPr lang="tr-TR" dirty="0" smtClean="0"/>
              <a:t>karşılık </a:t>
            </a:r>
            <a:r>
              <a:rPr lang="tr-TR" dirty="0"/>
              <a:t>daha yüksek yağ alımı</a:t>
            </a:r>
            <a:r>
              <a:rPr lang="tr-TR" dirty="0" smtClean="0"/>
              <a:t>, daha düşük toplam </a:t>
            </a:r>
            <a:r>
              <a:rPr lang="tr-TR" dirty="0" err="1" smtClean="0"/>
              <a:t>mortalite</a:t>
            </a:r>
            <a:r>
              <a:rPr lang="tr-TR" dirty="0"/>
              <a:t>,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</a:t>
            </a:r>
            <a:r>
              <a:rPr lang="tr-TR" dirty="0" smtClean="0"/>
              <a:t>ve </a:t>
            </a:r>
            <a:r>
              <a:rPr lang="tr-TR" dirty="0" err="1" smtClean="0"/>
              <a:t>stroke</a:t>
            </a:r>
            <a:r>
              <a:rPr lang="tr-TR" dirty="0" smtClean="0"/>
              <a:t> riski </a:t>
            </a:r>
            <a:r>
              <a:rPr lang="tr-TR" dirty="0"/>
              <a:t>ilişkili bulunmuştur.</a:t>
            </a:r>
          </a:p>
        </p:txBody>
      </p:sp>
    </p:spTree>
    <p:extLst>
      <p:ext uri="{BB962C8B-B14F-4D97-AF65-F5344CB8AC3E}">
        <p14:creationId xmlns:p14="http://schemas.microsoft.com/office/powerpoint/2010/main" val="178921385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Dahası, </a:t>
            </a:r>
            <a:r>
              <a:rPr lang="tr-TR" dirty="0" smtClean="0"/>
              <a:t>ayrı ayrı </a:t>
            </a:r>
            <a:r>
              <a:rPr lang="tr-TR" dirty="0"/>
              <a:t>yağ türlerinin daha yüksek alımları daha düşük toplam </a:t>
            </a:r>
            <a:r>
              <a:rPr lang="tr-TR" dirty="0" err="1"/>
              <a:t>mortalite</a:t>
            </a:r>
            <a:r>
              <a:rPr lang="tr-TR" dirty="0"/>
              <a:t>,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ve inme riski ile ilişkiliydi ve majör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olayları, </a:t>
            </a:r>
            <a:r>
              <a:rPr lang="tr-TR" dirty="0" smtClean="0"/>
              <a:t>mi veya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riskiyle ilişkili değildi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Bulgular </a:t>
            </a:r>
            <a:r>
              <a:rPr lang="tr-TR" dirty="0"/>
              <a:t>toplam yağ alımını </a:t>
            </a:r>
            <a:r>
              <a:rPr lang="tr-TR" dirty="0" smtClean="0"/>
              <a:t>enerjinin % </a:t>
            </a:r>
            <a:r>
              <a:rPr lang="tr-TR" dirty="0"/>
              <a:t>30'undan daha azına ve doymuş yağ </a:t>
            </a:r>
            <a:r>
              <a:rPr lang="tr-TR" dirty="0" smtClean="0"/>
              <a:t>alımını enerjinin % </a:t>
            </a:r>
            <a:r>
              <a:rPr lang="tr-TR" dirty="0"/>
              <a:t>10'undan daha azına </a:t>
            </a:r>
            <a:r>
              <a:rPr lang="tr-TR" dirty="0" smtClean="0"/>
              <a:t>sınırlamayı öneren güncel </a:t>
            </a:r>
            <a:r>
              <a:rPr lang="tr-TR" dirty="0" err="1" smtClean="0"/>
              <a:t>kılavulzarla</a:t>
            </a:r>
            <a:r>
              <a:rPr lang="tr-TR" dirty="0" smtClean="0"/>
              <a:t> bağdaşmamakta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7395290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alımı yüksek olan bireyler,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alımındaki azalmadan ve yağ tüketiminde artıştan </a:t>
            </a:r>
            <a:r>
              <a:rPr lang="tr-TR" dirty="0" smtClean="0"/>
              <a:t>fayda görebilir.</a:t>
            </a:r>
          </a:p>
          <a:p>
            <a:r>
              <a:rPr lang="tr-TR" dirty="0"/>
              <a:t>On </a:t>
            </a:r>
            <a:r>
              <a:rPr lang="tr-TR" dirty="0" smtClean="0"/>
              <a:t>yıllardır </a:t>
            </a:r>
            <a:r>
              <a:rPr lang="tr-TR" dirty="0"/>
              <a:t>diyet </a:t>
            </a:r>
            <a:r>
              <a:rPr lang="tr-TR" dirty="0" smtClean="0"/>
              <a:t>kılavuzları </a:t>
            </a:r>
            <a:r>
              <a:rPr lang="tr-TR" dirty="0" err="1" smtClean="0"/>
              <a:t>sature</a:t>
            </a:r>
            <a:r>
              <a:rPr lang="tr-TR" dirty="0" smtClean="0"/>
              <a:t> yağ asitlerini </a:t>
            </a:r>
            <a:r>
              <a:rPr lang="tr-TR" dirty="0" err="1" smtClean="0"/>
              <a:t>kh</a:t>
            </a:r>
            <a:r>
              <a:rPr lang="tr-TR" dirty="0" smtClean="0"/>
              <a:t> ile değişmeye ve </a:t>
            </a:r>
            <a:r>
              <a:rPr lang="tr-TR" dirty="0" err="1" smtClean="0"/>
              <a:t>ansature</a:t>
            </a:r>
            <a:r>
              <a:rPr lang="tr-TR" dirty="0" smtClean="0"/>
              <a:t> yağların </a:t>
            </a:r>
            <a:r>
              <a:rPr lang="tr-TR" dirty="0"/>
              <a:t>LDL kolesterolü düşüreceği ve dolayısıyla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olaylarını azaltacağı varsayımına </a:t>
            </a:r>
            <a:r>
              <a:rPr lang="tr-TR" dirty="0" smtClean="0"/>
              <a:t>dayanarak toplam </a:t>
            </a:r>
            <a:r>
              <a:rPr lang="tr-TR" dirty="0"/>
              <a:t>yağ ve </a:t>
            </a:r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asidi alımını azaltmaya odaklanmıştır. </a:t>
            </a:r>
          </a:p>
        </p:txBody>
      </p:sp>
    </p:spTree>
    <p:extLst>
      <p:ext uri="{BB962C8B-B14F-4D97-AF65-F5344CB8AC3E}">
        <p14:creationId xmlns:p14="http://schemas.microsoft.com/office/powerpoint/2010/main" val="406410136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tr-TR" dirty="0"/>
              <a:t>Bu </a:t>
            </a:r>
            <a:r>
              <a:rPr lang="tr-TR" dirty="0" smtClean="0"/>
              <a:t>odaklanma bu odaklanmanın köken aldığı verileri desteklemeyen </a:t>
            </a:r>
            <a:r>
              <a:rPr lang="tr-TR" dirty="0"/>
              <a:t>çeşitli </a:t>
            </a:r>
            <a:r>
              <a:rPr lang="tr-TR" dirty="0" err="1"/>
              <a:t>randomize</a:t>
            </a:r>
            <a:r>
              <a:rPr lang="tr-TR" dirty="0"/>
              <a:t> çalışmaların ve gözlemsel çalışmaların varlığına </a:t>
            </a:r>
            <a:r>
              <a:rPr lang="tr-TR" dirty="0" smtClean="0"/>
              <a:t>rağmen birtakım seçici tercihlere dayanmaktadır.</a:t>
            </a:r>
          </a:p>
          <a:p>
            <a:endParaRPr lang="tr-TR" dirty="0" smtClean="0"/>
          </a:p>
          <a:p>
            <a:r>
              <a:rPr lang="tr-TR" dirty="0" smtClean="0"/>
              <a:t>Dahası </a:t>
            </a:r>
            <a:r>
              <a:rPr lang="tr-TR" dirty="0"/>
              <a:t>daha yüksek doymuş yağ asidi alımı ile koroner kalp hastalığı ölüm riskinin yüksek olduğunu bildiren birçok </a:t>
            </a:r>
            <a:r>
              <a:rPr lang="tr-TR" dirty="0" smtClean="0"/>
              <a:t>çalışma </a:t>
            </a:r>
            <a:r>
              <a:rPr lang="tr-TR" dirty="0"/>
              <a:t>geçmişte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hastalığın ölümlerin başlıca nedeni olduğu Kuzey Amerika ve Avrupa </a:t>
            </a:r>
            <a:r>
              <a:rPr lang="tr-TR" dirty="0" smtClean="0"/>
              <a:t>popülasyonlarında </a:t>
            </a:r>
            <a:r>
              <a:rPr lang="tr-TR" dirty="0"/>
              <a:t>(toplam ve </a:t>
            </a:r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alımının nispeten yüksek olduğu</a:t>
            </a:r>
            <a:r>
              <a:rPr lang="tr-TR" dirty="0" smtClean="0"/>
              <a:t>) yapılmış idi.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356747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Çalışmada </a:t>
            </a:r>
            <a:r>
              <a:rPr lang="tr-TR" dirty="0"/>
              <a:t>katılımcıların yarısından fazlası (% 52) yüksek </a:t>
            </a:r>
            <a:r>
              <a:rPr lang="tr-TR" dirty="0" err="1" smtClean="0"/>
              <a:t>khlı</a:t>
            </a:r>
            <a:r>
              <a:rPr lang="tr-TR" dirty="0" smtClean="0"/>
              <a:t> </a:t>
            </a:r>
            <a:r>
              <a:rPr lang="tr-TR" dirty="0"/>
              <a:t>bir diyet (en az% 60 </a:t>
            </a:r>
            <a:r>
              <a:rPr lang="tr-TR" dirty="0" smtClean="0"/>
              <a:t>oranında enerji</a:t>
            </a:r>
            <a:r>
              <a:rPr lang="tr-TR" dirty="0"/>
              <a:t>) tüketmiş ve yaklaşık </a:t>
            </a:r>
            <a:r>
              <a:rPr lang="tr-TR" dirty="0" smtClean="0"/>
              <a:t>çeyreği enerjilerinin</a:t>
            </a:r>
            <a:r>
              <a:rPr lang="tr-TR" dirty="0"/>
              <a:t>% 70'inden fazlasını </a:t>
            </a:r>
            <a:r>
              <a:rPr lang="tr-TR" dirty="0" err="1" smtClean="0"/>
              <a:t>khdan</a:t>
            </a:r>
            <a:r>
              <a:rPr lang="tr-TR" dirty="0" smtClean="0"/>
              <a:t> </a:t>
            </a:r>
            <a:r>
              <a:rPr lang="tr-TR" dirty="0"/>
              <a:t>almıştır. </a:t>
            </a:r>
            <a:endParaRPr lang="tr-TR" dirty="0" smtClean="0"/>
          </a:p>
          <a:p>
            <a:r>
              <a:rPr lang="tr-TR" dirty="0" smtClean="0"/>
              <a:t>Bu değer Kuzey Amerika ve Avrupa’da yapılan çoğu çalışmaya göre yüksektir</a:t>
            </a:r>
          </a:p>
        </p:txBody>
      </p:sp>
    </p:spTree>
    <p:extLst>
      <p:ext uri="{BB962C8B-B14F-4D97-AF65-F5344CB8AC3E}">
        <p14:creationId xmlns:p14="http://schemas.microsoft.com/office/powerpoint/2010/main" val="20626591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M</a:t>
            </a:r>
            <a:r>
              <a:rPr lang="tr-TR" dirty="0" smtClean="0"/>
              <a:t>evcut kılavuzlar düşük yağlı (enerjinin &lt;% 30'u) ve sınırlı </a:t>
            </a:r>
            <a:r>
              <a:rPr lang="tr-TR" dirty="0" err="1" smtClean="0"/>
              <a:t>sature</a:t>
            </a:r>
            <a:r>
              <a:rPr lang="tr-TR" dirty="0" smtClean="0"/>
              <a:t> yağ asitleri içeren diyetleri önermektedir. </a:t>
            </a:r>
          </a:p>
          <a:p>
            <a:endParaRPr lang="tr-TR" dirty="0"/>
          </a:p>
          <a:p>
            <a:r>
              <a:rPr lang="tr-TR" dirty="0" smtClean="0"/>
              <a:t>Bununla birlikte bu tavsiyeler büyük ölçüde bir adet ekolojik çalışmaya ve doymuş yağ asidi alımının (toplamın % 20'si) ve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 err="1" smtClean="0"/>
              <a:t>mortalitenin</a:t>
            </a:r>
            <a:r>
              <a:rPr lang="tr-TR" dirty="0" smtClean="0"/>
              <a:t> yüksek görüldüğü Avrupa ve Kuzey Amerika ülkelerinde yapılan çalışmalara dayanmaktadır.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67681072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Ç</a:t>
            </a:r>
            <a:r>
              <a:rPr lang="tr-TR" dirty="0" smtClean="0"/>
              <a:t>alışma grubu nispeten yaygın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alımını (ortalama% 46-77 enerji alımı) temsil </a:t>
            </a:r>
            <a:r>
              <a:rPr lang="tr-TR" dirty="0" smtClean="0"/>
              <a:t>etmekteydi. </a:t>
            </a:r>
          </a:p>
          <a:p>
            <a:r>
              <a:rPr lang="tr-TR" dirty="0" smtClean="0"/>
              <a:t>Bu durum bu çalışmada önceki çalışmalara kıyasla </a:t>
            </a:r>
            <a:r>
              <a:rPr lang="tr-TR" dirty="0" err="1" smtClean="0"/>
              <a:t>kh</a:t>
            </a:r>
            <a:r>
              <a:rPr lang="tr-TR" dirty="0" smtClean="0"/>
              <a:t> alımı ile </a:t>
            </a:r>
            <a:r>
              <a:rPr lang="tr-TR" dirty="0"/>
              <a:t>toplam </a:t>
            </a:r>
            <a:r>
              <a:rPr lang="tr-TR" dirty="0" err="1"/>
              <a:t>mortalite</a:t>
            </a:r>
            <a:r>
              <a:rPr lang="tr-TR" dirty="0"/>
              <a:t> arasındaki daha güçlü </a:t>
            </a:r>
            <a:r>
              <a:rPr lang="tr-TR" dirty="0" smtClean="0"/>
              <a:t>ilişkiyi</a:t>
            </a:r>
            <a:r>
              <a:rPr lang="tr-TR" dirty="0"/>
              <a:t> </a:t>
            </a:r>
            <a:r>
              <a:rPr lang="tr-TR" dirty="0" smtClean="0"/>
              <a:t>açıklayabilir. </a:t>
            </a:r>
          </a:p>
        </p:txBody>
      </p:sp>
    </p:spTree>
    <p:extLst>
      <p:ext uri="{BB962C8B-B14F-4D97-AF65-F5344CB8AC3E}">
        <p14:creationId xmlns:p14="http://schemas.microsoft.com/office/powerpoint/2010/main" val="42935570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Yine bu çalışmada düşük gelirli ve orta gelirli ülkelerden gelen çoğu katılımcının özellikle rafine edilmiş besinlerden (beyaz pirinç ve beyaz ekmek gibi) yüksek </a:t>
            </a:r>
            <a:r>
              <a:rPr lang="tr-TR" dirty="0" err="1"/>
              <a:t>khlı</a:t>
            </a:r>
            <a:r>
              <a:rPr lang="tr-TR" dirty="0"/>
              <a:t> bir diyet (en az% 60 enerji) tükettiği gözlendi</a:t>
            </a:r>
            <a:r>
              <a:rPr lang="tr-TR" dirty="0" smtClean="0"/>
              <a:t>.</a:t>
            </a:r>
          </a:p>
          <a:p>
            <a:endParaRPr lang="tr-TR" dirty="0"/>
          </a:p>
          <a:p>
            <a:r>
              <a:rPr lang="tr-TR" dirty="0" smtClean="0"/>
              <a:t>Bu durum artmış total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olaylar ile ilişkili olabilir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5893932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/>
              <a:t>Ayrıca, </a:t>
            </a:r>
            <a:r>
              <a:rPr lang="tr-TR" dirty="0" err="1"/>
              <a:t>spline</a:t>
            </a:r>
            <a:r>
              <a:rPr lang="tr-TR" dirty="0"/>
              <a:t> parsellerinin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alımı ile toplam </a:t>
            </a:r>
            <a:r>
              <a:rPr lang="tr-TR" dirty="0" err="1"/>
              <a:t>mortalitede</a:t>
            </a:r>
            <a:r>
              <a:rPr lang="tr-TR" dirty="0"/>
              <a:t> lineer olmayan bir artış eğilimi gösterdiği ve </a:t>
            </a:r>
            <a:r>
              <a:rPr lang="tr-TR" dirty="0" smtClean="0"/>
              <a:t>enerjinin&gt;%60ını </a:t>
            </a:r>
            <a:r>
              <a:rPr lang="tr-TR" dirty="0" err="1" smtClean="0"/>
              <a:t>khdan</a:t>
            </a:r>
            <a:r>
              <a:rPr lang="tr-TR" dirty="0" smtClean="0"/>
              <a:t> edinenler </a:t>
            </a:r>
            <a:r>
              <a:rPr lang="tr-TR" dirty="0"/>
              <a:t>arasında artışın ortaya çıktığı dikkati çekmektedir</a:t>
            </a:r>
            <a:r>
              <a:rPr lang="tr-T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692282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Ek olarak, daha yüksek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alımları bazı </a:t>
            </a:r>
            <a:r>
              <a:rPr lang="tr-TR" dirty="0" err="1"/>
              <a:t>dislipidemi</a:t>
            </a:r>
            <a:r>
              <a:rPr lang="tr-TR" dirty="0"/>
              <a:t> formlarını (yani, daha yüksek </a:t>
            </a:r>
            <a:r>
              <a:rPr lang="tr-TR" dirty="0" err="1" smtClean="0"/>
              <a:t>tg</a:t>
            </a:r>
            <a:r>
              <a:rPr lang="tr-TR" dirty="0" smtClean="0"/>
              <a:t> </a:t>
            </a:r>
            <a:r>
              <a:rPr lang="tr-TR" dirty="0"/>
              <a:t>ve düşük </a:t>
            </a:r>
            <a:r>
              <a:rPr lang="tr-TR" dirty="0" smtClean="0"/>
              <a:t>HDL), </a:t>
            </a:r>
            <a:r>
              <a:rPr lang="tr-TR" dirty="0" err="1" smtClean="0"/>
              <a:t>ApobB</a:t>
            </a:r>
            <a:r>
              <a:rPr lang="tr-TR" dirty="0" smtClean="0"/>
              <a:t>, ApoA1 oranlarını, LDL </a:t>
            </a:r>
            <a:r>
              <a:rPr lang="tr-TR" dirty="0"/>
              <a:t>(</a:t>
            </a:r>
            <a:r>
              <a:rPr lang="tr-TR" dirty="0" smtClean="0"/>
              <a:t>en </a:t>
            </a:r>
            <a:r>
              <a:rPr lang="tr-TR" dirty="0" err="1" smtClean="0"/>
              <a:t>aterojenik</a:t>
            </a:r>
            <a:r>
              <a:rPr lang="tr-TR" dirty="0" smtClean="0"/>
              <a:t>) </a:t>
            </a:r>
            <a:r>
              <a:rPr lang="tr-TR" dirty="0"/>
              <a:t>miktarını ve kan basıncını arttırır.</a:t>
            </a:r>
          </a:p>
          <a:p>
            <a:endParaRPr lang="tr-TR" dirty="0" smtClean="0"/>
          </a:p>
          <a:p>
            <a:r>
              <a:rPr lang="tr-TR" dirty="0"/>
              <a:t>Bununla </a:t>
            </a:r>
            <a:r>
              <a:rPr lang="tr-TR" dirty="0" smtClean="0"/>
              <a:t>birlikte </a:t>
            </a:r>
            <a:r>
              <a:rPr lang="tr-TR" dirty="0"/>
              <a:t>düşük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alımı (</a:t>
            </a:r>
            <a:r>
              <a:rPr lang="tr-TR" dirty="0" err="1"/>
              <a:t>örn</a:t>
            </a:r>
            <a:r>
              <a:rPr lang="tr-TR" dirty="0"/>
              <a:t>., Enerjinin &lt;% 50'si) ve sağlık sonuçları arasında ilişki olmaması, çok düşük </a:t>
            </a:r>
            <a:r>
              <a:rPr lang="tr-TR" dirty="0" err="1" smtClean="0"/>
              <a:t>khlı</a:t>
            </a:r>
            <a:r>
              <a:rPr lang="tr-TR" dirty="0" smtClean="0"/>
              <a:t> diyetlere yönelme açısından </a:t>
            </a:r>
            <a:r>
              <a:rPr lang="tr-TR" dirty="0"/>
              <a:t>destek sağlamamaktadır. </a:t>
            </a:r>
          </a:p>
        </p:txBody>
      </p:sp>
    </p:spTree>
    <p:extLst>
      <p:ext uri="{BB962C8B-B14F-4D97-AF65-F5344CB8AC3E}">
        <p14:creationId xmlns:p14="http://schemas.microsoft.com/office/powerpoint/2010/main" val="14170569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Şurası önemlidir ki fizik </a:t>
            </a:r>
            <a:r>
              <a:rPr lang="tr-TR" dirty="0"/>
              <a:t>aktivite sırasında kısa vadeli enerji taleplerini karşılamak için belirli bir miktar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gereklidir ve bu nedenle orta düzeyde alımlar (</a:t>
            </a:r>
            <a:r>
              <a:rPr lang="tr-TR" dirty="0" err="1"/>
              <a:t>örn</a:t>
            </a:r>
            <a:r>
              <a:rPr lang="tr-TR" dirty="0"/>
              <a:t>., Enerjinin% 50-55'i</a:t>
            </a:r>
            <a:r>
              <a:rPr lang="tr-TR" dirty="0" smtClean="0"/>
              <a:t>) </a:t>
            </a:r>
            <a:r>
              <a:rPr lang="tr-TR" dirty="0"/>
              <a:t>çok yüksek veya çok düşük </a:t>
            </a:r>
            <a:r>
              <a:rPr lang="tr-TR" dirty="0" err="1" smtClean="0"/>
              <a:t>kh</a:t>
            </a:r>
            <a:r>
              <a:rPr lang="tr-TR" dirty="0" smtClean="0"/>
              <a:t> </a:t>
            </a:r>
            <a:r>
              <a:rPr lang="tr-TR" dirty="0"/>
              <a:t>alımlarından daha uygun olacaktır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000901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Yüksek </a:t>
            </a:r>
            <a:r>
              <a:rPr lang="tr-TR" dirty="0" err="1" smtClean="0"/>
              <a:t>khlı</a:t>
            </a:r>
            <a:r>
              <a:rPr lang="tr-TR" dirty="0" smtClean="0"/>
              <a:t> diyetlerde </a:t>
            </a:r>
            <a:r>
              <a:rPr lang="tr-TR" dirty="0"/>
              <a:t>düşük yağ alımı </a:t>
            </a:r>
            <a:r>
              <a:rPr lang="tr-TR" dirty="0" smtClean="0"/>
              <a:t>birliktelik gösteren bir eğilimdir.</a:t>
            </a:r>
          </a:p>
          <a:p>
            <a:r>
              <a:rPr lang="tr-TR" dirty="0" smtClean="0"/>
              <a:t>Bulgular </a:t>
            </a:r>
            <a:r>
              <a:rPr lang="tr-TR" dirty="0"/>
              <a:t>düşük yağ tüketimiyle</a:t>
            </a:r>
            <a:r>
              <a:rPr lang="tr-TR" dirty="0" smtClean="0"/>
              <a:t> </a:t>
            </a:r>
            <a:r>
              <a:rPr lang="tr-TR" dirty="0"/>
              <a:t>daha yüksek toplam </a:t>
            </a:r>
            <a:r>
              <a:rPr lang="tr-TR" dirty="0" err="1"/>
              <a:t>mortalite</a:t>
            </a:r>
            <a:r>
              <a:rPr lang="tr-TR" dirty="0"/>
              <a:t>, </a:t>
            </a:r>
            <a:r>
              <a:rPr lang="tr-TR" dirty="0" err="1" smtClean="0"/>
              <a:t>kv</a:t>
            </a:r>
            <a:r>
              <a:rPr lang="tr-TR" dirty="0" smtClean="0"/>
              <a:t> hastalık </a:t>
            </a:r>
            <a:r>
              <a:rPr lang="tr-TR" dirty="0" err="1"/>
              <a:t>mortalitesi</a:t>
            </a:r>
            <a:r>
              <a:rPr lang="tr-TR" dirty="0"/>
              <a:t> ve </a:t>
            </a:r>
            <a:r>
              <a:rPr lang="tr-TR" dirty="0" err="1" smtClean="0"/>
              <a:t>stroke</a:t>
            </a:r>
            <a:r>
              <a:rPr lang="tr-TR" dirty="0" smtClean="0"/>
              <a:t> </a:t>
            </a:r>
            <a:r>
              <a:rPr lang="tr-TR" dirty="0"/>
              <a:t>riskini göstermektedir. </a:t>
            </a:r>
            <a:endParaRPr lang="tr-TR" dirty="0" smtClean="0"/>
          </a:p>
          <a:p>
            <a:r>
              <a:rPr lang="tr-TR" dirty="0"/>
              <a:t>Toplam yağın </a:t>
            </a:r>
            <a:r>
              <a:rPr lang="tr-TR" dirty="0" err="1" smtClean="0"/>
              <a:t>kh</a:t>
            </a:r>
            <a:r>
              <a:rPr lang="tr-TR" dirty="0" smtClean="0"/>
              <a:t> ile değişiminin sağlığa dair faydası tartışılmış bir konudur.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006756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Önceki </a:t>
            </a:r>
            <a:r>
              <a:rPr lang="tr-TR" dirty="0" smtClean="0"/>
              <a:t>çalışmalar </a:t>
            </a:r>
            <a:r>
              <a:rPr lang="tr-TR" dirty="0"/>
              <a:t>yağın </a:t>
            </a:r>
            <a:r>
              <a:rPr lang="tr-TR" dirty="0" err="1" smtClean="0"/>
              <a:t>kh</a:t>
            </a:r>
            <a:r>
              <a:rPr lang="tr-TR" dirty="0" smtClean="0"/>
              <a:t> ile değişiminin </a:t>
            </a:r>
            <a:r>
              <a:rPr lang="tr-TR" dirty="0"/>
              <a:t>daha düşük koroner kalp hastalığı riski ile ilişkili olmadığını ve iki büyük </a:t>
            </a:r>
            <a:r>
              <a:rPr lang="tr-TR" dirty="0" err="1"/>
              <a:t>kohort</a:t>
            </a:r>
            <a:r>
              <a:rPr lang="tr-TR" dirty="0"/>
              <a:t> çalışmasının </a:t>
            </a:r>
            <a:r>
              <a:rPr lang="tr-TR" dirty="0" smtClean="0"/>
              <a:t>(</a:t>
            </a:r>
            <a:r>
              <a:rPr lang="en-US" dirty="0" smtClean="0"/>
              <a:t>Health </a:t>
            </a:r>
            <a:r>
              <a:rPr lang="en-US" dirty="0"/>
              <a:t>Professionals Follow </a:t>
            </a:r>
            <a:r>
              <a:rPr lang="en-US" dirty="0" smtClean="0"/>
              <a:t>up</a:t>
            </a:r>
            <a:r>
              <a:rPr lang="tr-TR" dirty="0"/>
              <a:t> ve </a:t>
            </a:r>
            <a:r>
              <a:rPr lang="tr-TR" dirty="0" err="1"/>
              <a:t>Nurses</a:t>
            </a:r>
            <a:r>
              <a:rPr lang="tr-TR" dirty="0"/>
              <a:t>’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Study</a:t>
            </a:r>
            <a:r>
              <a:rPr lang="tr-TR" dirty="0"/>
              <a:t>) birleştirilmiş analizinin toplam yağ ve </a:t>
            </a:r>
            <a:r>
              <a:rPr lang="tr-TR" dirty="0" smtClean="0"/>
              <a:t>toplam </a:t>
            </a:r>
            <a:r>
              <a:rPr lang="tr-TR" dirty="0" err="1" smtClean="0"/>
              <a:t>mortalite</a:t>
            </a:r>
            <a:r>
              <a:rPr lang="tr-TR" dirty="0" smtClean="0"/>
              <a:t> </a:t>
            </a:r>
            <a:r>
              <a:rPr lang="tr-TR" dirty="0"/>
              <a:t>arasında ters bir ilişki gösterdiğini gösterdi.</a:t>
            </a:r>
          </a:p>
        </p:txBody>
      </p:sp>
    </p:spTree>
    <p:extLst>
      <p:ext uri="{BB962C8B-B14F-4D97-AF65-F5344CB8AC3E}">
        <p14:creationId xmlns:p14="http://schemas.microsoft.com/office/powerpoint/2010/main" val="363788074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Ayrıca </a:t>
            </a:r>
            <a:r>
              <a:rPr lang="tr-TR" dirty="0"/>
              <a:t>daha yüksek </a:t>
            </a:r>
            <a:r>
              <a:rPr lang="tr-TR" dirty="0" err="1"/>
              <a:t>glisemik</a:t>
            </a:r>
            <a:r>
              <a:rPr lang="tr-TR" dirty="0"/>
              <a:t> </a:t>
            </a:r>
            <a:r>
              <a:rPr lang="tr-TR" dirty="0" smtClean="0"/>
              <a:t>yükün </a:t>
            </a:r>
            <a:r>
              <a:rPr lang="tr-TR" dirty="0" err="1"/>
              <a:t>Nurses</a:t>
            </a:r>
            <a:r>
              <a:rPr lang="tr-TR" dirty="0"/>
              <a:t>’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 smtClean="0"/>
              <a:t>Study’de</a:t>
            </a:r>
            <a:r>
              <a:rPr lang="tr-TR" dirty="0" smtClean="0"/>
              <a:t> daha </a:t>
            </a:r>
            <a:r>
              <a:rPr lang="tr-TR" dirty="0"/>
              <a:t>yüksek bir </a:t>
            </a:r>
            <a:r>
              <a:rPr lang="tr-TR" dirty="0" err="1" smtClean="0"/>
              <a:t>iskemik</a:t>
            </a:r>
            <a:r>
              <a:rPr lang="tr-TR" dirty="0" smtClean="0"/>
              <a:t> </a:t>
            </a:r>
            <a:r>
              <a:rPr lang="tr-TR" dirty="0" err="1" smtClean="0"/>
              <a:t>stroke</a:t>
            </a:r>
            <a:r>
              <a:rPr lang="tr-TR" dirty="0" smtClean="0"/>
              <a:t> </a:t>
            </a:r>
            <a:r>
              <a:rPr lang="tr-TR" dirty="0"/>
              <a:t>riski ile ilişkili olduğu gösterilmiştir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Bulgular </a:t>
            </a:r>
            <a:r>
              <a:rPr lang="tr-TR" dirty="0"/>
              <a:t>toplam yağ tüketimini sınırlamanın </a:t>
            </a:r>
            <a:r>
              <a:rPr lang="tr-TR" dirty="0" smtClean="0"/>
              <a:t>sağlığı </a:t>
            </a:r>
            <a:r>
              <a:rPr lang="tr-TR" dirty="0"/>
              <a:t>iyileştirme olasılığının düşük olduğunu ve </a:t>
            </a:r>
            <a:r>
              <a:rPr lang="tr-TR" dirty="0" err="1" smtClean="0"/>
              <a:t>kh</a:t>
            </a:r>
            <a:r>
              <a:rPr lang="tr-TR" dirty="0" smtClean="0"/>
              <a:t> alımının </a:t>
            </a:r>
            <a:r>
              <a:rPr lang="tr-TR" dirty="0"/>
              <a:t>azalmasıyla birlikte </a:t>
            </a:r>
            <a:r>
              <a:rPr lang="tr-TR" dirty="0" smtClean="0"/>
              <a:t>yaklaşık % 35lik </a:t>
            </a:r>
            <a:r>
              <a:rPr lang="tr-TR" dirty="0"/>
              <a:t>bir toplam yağ alımının toplam </a:t>
            </a:r>
            <a:r>
              <a:rPr lang="tr-TR" dirty="0" err="1"/>
              <a:t>mortalite</a:t>
            </a:r>
            <a:r>
              <a:rPr lang="tr-TR" dirty="0"/>
              <a:t> riskini azaltabileceğini göstermektedir.</a:t>
            </a:r>
          </a:p>
        </p:txBody>
      </p:sp>
    </p:spTree>
    <p:extLst>
      <p:ext uri="{BB962C8B-B14F-4D97-AF65-F5344CB8AC3E}">
        <p14:creationId xmlns:p14="http://schemas.microsoft.com/office/powerpoint/2010/main" val="238809150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 ayrı </a:t>
            </a:r>
            <a:r>
              <a:rPr lang="tr-TR" dirty="0"/>
              <a:t>yağlar için, majör </a:t>
            </a:r>
            <a:r>
              <a:rPr lang="tr-TR" dirty="0" err="1" smtClean="0"/>
              <a:t>kv</a:t>
            </a:r>
            <a:r>
              <a:rPr lang="tr-TR" dirty="0" smtClean="0"/>
              <a:t> hastalık</a:t>
            </a:r>
            <a:r>
              <a:rPr lang="tr-TR" dirty="0"/>
              <a:t>, </a:t>
            </a:r>
            <a:r>
              <a:rPr lang="tr-TR" dirty="0" smtClean="0"/>
              <a:t>mi </a:t>
            </a:r>
            <a:r>
              <a:rPr lang="tr-TR" dirty="0"/>
              <a:t>ve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mortalitesinde</a:t>
            </a:r>
            <a:r>
              <a:rPr lang="tr-TR" dirty="0"/>
              <a:t> artış olduğuna dair herhangi bir </a:t>
            </a:r>
            <a:r>
              <a:rPr lang="tr-TR" dirty="0" smtClean="0"/>
              <a:t>kanıt bulunmayıp, </a:t>
            </a:r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asidi </a:t>
            </a:r>
            <a:r>
              <a:rPr lang="tr-TR" dirty="0" smtClean="0"/>
              <a:t>alımı ile </a:t>
            </a:r>
            <a:r>
              <a:rPr lang="tr-TR" dirty="0"/>
              <a:t>toplam </a:t>
            </a:r>
            <a:r>
              <a:rPr lang="tr-TR" dirty="0" err="1"/>
              <a:t>mortalite</a:t>
            </a:r>
            <a:r>
              <a:rPr lang="tr-TR" dirty="0"/>
              <a:t>,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err="1"/>
              <a:t>mortalitesi</a:t>
            </a:r>
            <a:r>
              <a:rPr lang="tr-TR" dirty="0"/>
              <a:t> ve </a:t>
            </a:r>
            <a:r>
              <a:rPr lang="tr-TR" dirty="0" err="1" smtClean="0"/>
              <a:t>stroke</a:t>
            </a:r>
            <a:r>
              <a:rPr lang="tr-TR" dirty="0" smtClean="0"/>
              <a:t> </a:t>
            </a:r>
            <a:r>
              <a:rPr lang="tr-TR" dirty="0"/>
              <a:t>riski arasında ters bir ilişki </a:t>
            </a:r>
            <a:r>
              <a:rPr lang="tr-TR" dirty="0" smtClean="0"/>
              <a:t>tespit edildi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1270431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Spline</a:t>
            </a:r>
            <a:r>
              <a:rPr lang="tr-TR" dirty="0" smtClean="0"/>
              <a:t>, </a:t>
            </a:r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asidi alımı </a:t>
            </a:r>
            <a:r>
              <a:rPr lang="tr-TR" dirty="0" smtClean="0"/>
              <a:t>ile sonuçlar arasında </a:t>
            </a:r>
            <a:r>
              <a:rPr lang="tr-TR" dirty="0"/>
              <a:t>lineer olmayan bir ilişki gösterdi </a:t>
            </a:r>
            <a:r>
              <a:rPr lang="tr-TR" dirty="0" smtClean="0"/>
              <a:t> </a:t>
            </a:r>
          </a:p>
          <a:p>
            <a:r>
              <a:rPr lang="tr-TR" dirty="0"/>
              <a:t>B</a:t>
            </a:r>
            <a:r>
              <a:rPr lang="tr-TR" dirty="0" smtClean="0"/>
              <a:t>u durum, bu </a:t>
            </a:r>
            <a:r>
              <a:rPr lang="tr-TR" dirty="0"/>
              <a:t>ilişkinin doğasının </a:t>
            </a:r>
            <a:r>
              <a:rPr lang="tr-TR" dirty="0" smtClean="0"/>
              <a:t>önceki varsayımlardan </a:t>
            </a:r>
            <a:r>
              <a:rPr lang="tr-TR" dirty="0"/>
              <a:t>daha karmaşık olduğunu ve risklerin tüketilen besin miktarına bağlı olabileceğini düşündürmektedir.</a:t>
            </a:r>
          </a:p>
        </p:txBody>
      </p:sp>
    </p:spTree>
    <p:extLst>
      <p:ext uri="{BB962C8B-B14F-4D97-AF65-F5344CB8AC3E}">
        <p14:creationId xmlns:p14="http://schemas.microsoft.com/office/powerpoint/2010/main" val="39346477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smtClean="0"/>
              <a:t>Ayrıca, diyet önerileri, </a:t>
            </a:r>
            <a:r>
              <a:rPr lang="tr-TR" dirty="0" err="1" smtClean="0"/>
              <a:t>sature</a:t>
            </a:r>
            <a:r>
              <a:rPr lang="tr-TR" dirty="0" smtClean="0"/>
              <a:t> yağ asidi alımı ile LDL kolesterol arasındaki doğrusal ilişki ve daha sonra LDL kolesterol ve </a:t>
            </a:r>
            <a:r>
              <a:rPr lang="tr-TR" dirty="0" err="1" smtClean="0"/>
              <a:t>kv</a:t>
            </a:r>
            <a:r>
              <a:rPr lang="tr-TR" dirty="0" smtClean="0"/>
              <a:t> hastalık olayları arasındaki ilişki varsayımına dayanmaktadır. </a:t>
            </a:r>
          </a:p>
          <a:p>
            <a:r>
              <a:rPr lang="tr-TR" dirty="0" smtClean="0"/>
              <a:t>Ancak bu varsayım doymuş yağ asitlerinin diğer </a:t>
            </a:r>
            <a:r>
              <a:rPr lang="tr-TR" dirty="0" err="1" smtClean="0"/>
              <a:t>lipoproteinlere</a:t>
            </a:r>
            <a:r>
              <a:rPr lang="tr-TR" dirty="0" smtClean="0"/>
              <a:t> (ör: HDL), total/</a:t>
            </a:r>
            <a:r>
              <a:rPr lang="tr-TR" dirty="0" err="1" smtClean="0"/>
              <a:t>hdl</a:t>
            </a:r>
            <a:r>
              <a:rPr lang="tr-TR" dirty="0" smtClean="0"/>
              <a:t> oranına veya </a:t>
            </a:r>
            <a:r>
              <a:rPr lang="tr-TR" dirty="0" err="1" smtClean="0"/>
              <a:t>apolipoproteinlere</a:t>
            </a:r>
            <a:r>
              <a:rPr lang="tr-TR" dirty="0" smtClean="0"/>
              <a:t> (</a:t>
            </a:r>
            <a:r>
              <a:rPr lang="tr-TR" dirty="0" err="1" smtClean="0"/>
              <a:t>kv</a:t>
            </a:r>
            <a:r>
              <a:rPr lang="tr-TR" dirty="0" smtClean="0"/>
              <a:t> riskin daha iyi bir göstergesi olabilen) ve kan basıncına etkisini dikkate almamaktadır.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419458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Bu çalışma düşük </a:t>
            </a:r>
            <a:r>
              <a:rPr lang="tr-TR" dirty="0" err="1" smtClean="0"/>
              <a:t>sature</a:t>
            </a:r>
            <a:r>
              <a:rPr lang="tr-TR" dirty="0" smtClean="0"/>
              <a:t> yağ </a:t>
            </a:r>
            <a:r>
              <a:rPr lang="tr-TR" dirty="0"/>
              <a:t>asidi alımı (</a:t>
            </a:r>
            <a:r>
              <a:rPr lang="tr-TR" dirty="0" err="1" smtClean="0"/>
              <a:t>örn</a:t>
            </a:r>
            <a:r>
              <a:rPr lang="tr-TR" dirty="0" smtClean="0"/>
              <a:t> </a:t>
            </a:r>
            <a:r>
              <a:rPr lang="tr-TR" dirty="0"/>
              <a:t>Enerjinin &lt;% 7'si) ile toplam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olayları arasındaki ilişkiyi tanımlayan ilk büyük çalışmadır</a:t>
            </a:r>
            <a:r>
              <a:rPr lang="tr-TR" dirty="0" smtClean="0"/>
              <a:t>.</a:t>
            </a:r>
          </a:p>
          <a:p>
            <a:r>
              <a:rPr lang="en-US" dirty="0"/>
              <a:t>Health Professionals Follow up</a:t>
            </a:r>
            <a:r>
              <a:rPr lang="tr-TR" dirty="0"/>
              <a:t> ve </a:t>
            </a:r>
            <a:r>
              <a:rPr lang="tr-TR" dirty="0" err="1"/>
              <a:t>Nurses</a:t>
            </a:r>
            <a:r>
              <a:rPr lang="tr-TR" dirty="0"/>
              <a:t>’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smtClean="0"/>
              <a:t>çalışmalarında doymuş </a:t>
            </a:r>
            <a:r>
              <a:rPr lang="tr-TR" dirty="0"/>
              <a:t>yağ asidi alımı </a:t>
            </a:r>
            <a:r>
              <a:rPr lang="tr-TR" dirty="0" smtClean="0"/>
              <a:t>ile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riski arasında anlamlı bir ilişki </a:t>
            </a:r>
            <a:r>
              <a:rPr lang="tr-TR" dirty="0" smtClean="0"/>
              <a:t>bulunmamıştı.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6333756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asidi </a:t>
            </a:r>
            <a:r>
              <a:rPr lang="tr-TR" dirty="0" err="1" smtClean="0"/>
              <a:t>azaltımı</a:t>
            </a:r>
            <a:r>
              <a:rPr lang="tr-TR" dirty="0" smtClean="0"/>
              <a:t> ile alakalı (</a:t>
            </a:r>
            <a:r>
              <a:rPr lang="tr-TR" dirty="0" err="1" smtClean="0"/>
              <a:t>poliansature</a:t>
            </a:r>
            <a:r>
              <a:rPr lang="tr-TR" dirty="0" smtClean="0"/>
              <a:t> </a:t>
            </a:r>
            <a:r>
              <a:rPr lang="tr-TR" dirty="0"/>
              <a:t>yağ asitleri ile </a:t>
            </a:r>
            <a:r>
              <a:rPr lang="tr-TR" dirty="0" smtClean="0"/>
              <a:t>değiştirtilerek) </a:t>
            </a:r>
            <a:r>
              <a:rPr lang="tr-TR" dirty="0" err="1"/>
              <a:t>randomize</a:t>
            </a:r>
            <a:r>
              <a:rPr lang="tr-TR" dirty="0"/>
              <a:t> kontrollü </a:t>
            </a:r>
            <a:r>
              <a:rPr lang="tr-TR" dirty="0" smtClean="0"/>
              <a:t>çalışmalar </a:t>
            </a:r>
            <a:r>
              <a:rPr lang="tr-TR" dirty="0"/>
              <a:t>da toplam </a:t>
            </a:r>
            <a:r>
              <a:rPr lang="tr-TR" dirty="0" err="1"/>
              <a:t>mortalite</a:t>
            </a:r>
            <a:r>
              <a:rPr lang="tr-TR" dirty="0"/>
              <a:t> üzerinde istatistiksel olarak anlamlı bir etki göstermemiştir.</a:t>
            </a:r>
          </a:p>
        </p:txBody>
      </p:sp>
    </p:spTree>
    <p:extLst>
      <p:ext uri="{BB962C8B-B14F-4D97-AF65-F5344CB8AC3E}">
        <p14:creationId xmlns:p14="http://schemas.microsoft.com/office/powerpoint/2010/main" val="349671783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PURE çalışması düşük </a:t>
            </a:r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</a:t>
            </a:r>
            <a:r>
              <a:rPr lang="tr-TR" dirty="0" smtClean="0"/>
              <a:t>asidi tüketen </a:t>
            </a:r>
            <a:r>
              <a:rPr lang="tr-TR" dirty="0"/>
              <a:t>daha fazla </a:t>
            </a:r>
            <a:r>
              <a:rPr lang="tr-TR" dirty="0" smtClean="0"/>
              <a:t>sayıda katılımcı(% </a:t>
            </a:r>
            <a:r>
              <a:rPr lang="tr-TR" dirty="0"/>
              <a:t>75</a:t>
            </a:r>
            <a:r>
              <a:rPr lang="tr-TR" dirty="0" smtClean="0"/>
              <a:t>) içermekteydi </a:t>
            </a:r>
          </a:p>
          <a:p>
            <a:pPr lvl="1"/>
            <a:r>
              <a:rPr lang="tr-TR" dirty="0" smtClean="0"/>
              <a:t>Bu sayede düşük </a:t>
            </a:r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</a:t>
            </a:r>
            <a:r>
              <a:rPr lang="tr-TR" dirty="0" smtClean="0"/>
              <a:t>asidi tüketimi ile toplam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</a:t>
            </a:r>
            <a:r>
              <a:rPr lang="tr-TR" dirty="0"/>
              <a:t>hastalık </a:t>
            </a:r>
            <a:r>
              <a:rPr lang="tr-TR" dirty="0" smtClean="0"/>
              <a:t>olayları arasındaki ilişkinin incelenmesine </a:t>
            </a:r>
            <a:r>
              <a:rPr lang="tr-TR" dirty="0"/>
              <a:t>olanak </a:t>
            </a:r>
            <a:r>
              <a:rPr lang="tr-TR" dirty="0" smtClean="0"/>
              <a:t>sağlamaktaydı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40649101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asidi alımı </a:t>
            </a:r>
            <a:r>
              <a:rPr lang="tr-TR" dirty="0" smtClean="0"/>
              <a:t>ile </a:t>
            </a:r>
            <a:r>
              <a:rPr lang="tr-TR" dirty="0" err="1" smtClean="0"/>
              <a:t>stroke</a:t>
            </a:r>
            <a:r>
              <a:rPr lang="tr-TR" dirty="0" smtClean="0"/>
              <a:t> </a:t>
            </a:r>
            <a:r>
              <a:rPr lang="tr-TR" dirty="0"/>
              <a:t>riski arasında ters bir ilişki olduğuna dair </a:t>
            </a:r>
            <a:r>
              <a:rPr lang="tr-TR" dirty="0" smtClean="0"/>
              <a:t>bulgular </a:t>
            </a:r>
            <a:r>
              <a:rPr lang="tr-TR" dirty="0"/>
              <a:t>önceki bazı </a:t>
            </a:r>
            <a:r>
              <a:rPr lang="tr-TR" dirty="0" err="1"/>
              <a:t>kohort</a:t>
            </a:r>
            <a:r>
              <a:rPr lang="tr-TR" dirty="0"/>
              <a:t> çalışmalarla </a:t>
            </a:r>
            <a:r>
              <a:rPr lang="tr-TR" dirty="0" smtClean="0"/>
              <a:t>uyumluydu.</a:t>
            </a:r>
          </a:p>
          <a:p>
            <a:endParaRPr lang="tr-TR" dirty="0"/>
          </a:p>
          <a:p>
            <a:r>
              <a:rPr lang="tr-TR" dirty="0" smtClean="0"/>
              <a:t>Literatürdeki mevcut veriler </a:t>
            </a:r>
            <a:r>
              <a:rPr lang="tr-TR" dirty="0" err="1" smtClean="0"/>
              <a:t>sature</a:t>
            </a:r>
            <a:r>
              <a:rPr lang="tr-TR" dirty="0" smtClean="0"/>
              <a:t> </a:t>
            </a:r>
            <a:r>
              <a:rPr lang="tr-TR" dirty="0"/>
              <a:t>yağ asitlerinin </a:t>
            </a:r>
            <a:r>
              <a:rPr lang="tr-TR" dirty="0" smtClean="0"/>
              <a:t>alımının % 10dan </a:t>
            </a:r>
            <a:r>
              <a:rPr lang="tr-TR" dirty="0"/>
              <a:t>daha </a:t>
            </a:r>
            <a:r>
              <a:rPr lang="tr-TR" dirty="0" smtClean="0"/>
              <a:t>aza sınırlandırılma </a:t>
            </a:r>
            <a:r>
              <a:rPr lang="tr-TR" dirty="0"/>
              <a:t>tavsiyesini </a:t>
            </a:r>
            <a:r>
              <a:rPr lang="tr-TR" dirty="0" smtClean="0"/>
              <a:t>desteklememektedir.</a:t>
            </a:r>
          </a:p>
          <a:p>
            <a:r>
              <a:rPr lang="tr-TR" dirty="0"/>
              <a:t>Ç</a:t>
            </a:r>
            <a:r>
              <a:rPr lang="tr-TR" dirty="0" smtClean="0"/>
              <a:t>ok </a:t>
            </a:r>
            <a:r>
              <a:rPr lang="tr-TR" dirty="0"/>
              <a:t>düşük </a:t>
            </a:r>
            <a:r>
              <a:rPr lang="tr-TR" dirty="0" smtClean="0"/>
              <a:t>alım (enerjinin &lt;% 7si) zararlı bile olabilir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6713802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 smtClean="0"/>
              <a:t>Monoansature</a:t>
            </a:r>
            <a:r>
              <a:rPr lang="tr-TR" dirty="0" smtClean="0"/>
              <a:t> yağ </a:t>
            </a:r>
            <a:r>
              <a:rPr lang="tr-TR" dirty="0"/>
              <a:t>asidi alımı ile toplam </a:t>
            </a:r>
            <a:r>
              <a:rPr lang="tr-TR" dirty="0" err="1"/>
              <a:t>mortalite</a:t>
            </a:r>
            <a:r>
              <a:rPr lang="tr-TR" dirty="0"/>
              <a:t> arasında ters bir ilişki </a:t>
            </a:r>
            <a:r>
              <a:rPr lang="tr-TR" dirty="0" smtClean="0"/>
              <a:t>saptandı.</a:t>
            </a:r>
          </a:p>
          <a:p>
            <a:pPr lvl="1"/>
            <a:r>
              <a:rPr lang="en-US" dirty="0" smtClean="0"/>
              <a:t>Health </a:t>
            </a:r>
            <a:r>
              <a:rPr lang="en-US" dirty="0"/>
              <a:t>Professionals Follow up</a:t>
            </a:r>
            <a:r>
              <a:rPr lang="tr-TR" dirty="0"/>
              <a:t> ve </a:t>
            </a:r>
            <a:r>
              <a:rPr lang="tr-TR" dirty="0" err="1"/>
              <a:t>Nurses</a:t>
            </a:r>
            <a:r>
              <a:rPr lang="tr-TR" dirty="0"/>
              <a:t>’ </a:t>
            </a:r>
            <a:r>
              <a:rPr lang="tr-TR" dirty="0" err="1" smtClean="0"/>
              <a:t>Health</a:t>
            </a:r>
            <a:r>
              <a:rPr lang="tr-TR" dirty="0" smtClean="0"/>
              <a:t> çalışmaları bu bulguyu da desteklemekteydi.</a:t>
            </a:r>
            <a:endParaRPr lang="tr-TR" dirty="0"/>
          </a:p>
          <a:p>
            <a:endParaRPr lang="tr-TR" dirty="0" smtClean="0"/>
          </a:p>
          <a:p>
            <a:r>
              <a:rPr lang="tr-TR" dirty="0" smtClean="0"/>
              <a:t>Ayrıca bulgular Akdeniz diyetinin(yüksek zeytinyağı ve kabuklu yemiş tüketimi ile azalmış total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hastalık riski) incelendiği çalışmalarla da uyumluydu.</a:t>
            </a:r>
          </a:p>
        </p:txBody>
      </p:sp>
    </p:spTree>
    <p:extLst>
      <p:ext uri="{BB962C8B-B14F-4D97-AF65-F5344CB8AC3E}">
        <p14:creationId xmlns:p14="http://schemas.microsoft.com/office/powerpoint/2010/main" val="359513090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Monoansature</a:t>
            </a:r>
            <a:r>
              <a:rPr lang="tr-TR" dirty="0"/>
              <a:t> yağ asidi alımı ile toplam </a:t>
            </a:r>
            <a:r>
              <a:rPr lang="tr-TR" dirty="0" err="1"/>
              <a:t>mortalite</a:t>
            </a:r>
            <a:r>
              <a:rPr lang="tr-TR" dirty="0"/>
              <a:t> arasında ters bir ilişki tespit edildi. 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Professionals</a:t>
            </a:r>
            <a:r>
              <a:rPr lang="tr-TR" dirty="0"/>
              <a:t> </a:t>
            </a:r>
            <a:r>
              <a:rPr lang="tr-TR" dirty="0" err="1"/>
              <a:t>Follow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ve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Nurses</a:t>
            </a:r>
            <a:r>
              <a:rPr lang="tr-TR" dirty="0"/>
              <a:t>’ </a:t>
            </a:r>
            <a:r>
              <a:rPr lang="tr-TR" dirty="0" err="1"/>
              <a:t>Health</a:t>
            </a:r>
            <a:r>
              <a:rPr lang="tr-TR" dirty="0"/>
              <a:t> çalışmaları da daha yüksek </a:t>
            </a:r>
            <a:r>
              <a:rPr lang="tr-TR" dirty="0" err="1"/>
              <a:t>monoansature</a:t>
            </a:r>
            <a:r>
              <a:rPr lang="tr-TR" dirty="0"/>
              <a:t> yağ asidi alımı ile daha düşük toplam </a:t>
            </a:r>
            <a:r>
              <a:rPr lang="tr-TR" dirty="0" err="1"/>
              <a:t>mortalite</a:t>
            </a:r>
            <a:r>
              <a:rPr lang="tr-TR" dirty="0"/>
              <a:t> arasındaki ilişkiyi göstermiştir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4606839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Daha yüksek </a:t>
            </a:r>
            <a:r>
              <a:rPr lang="tr-TR" dirty="0" err="1" smtClean="0"/>
              <a:t>poliansature</a:t>
            </a:r>
            <a:r>
              <a:rPr lang="tr-TR" dirty="0" smtClean="0"/>
              <a:t> yağ asidi alımı, daha düşük total </a:t>
            </a:r>
            <a:r>
              <a:rPr lang="tr-TR" dirty="0" err="1" smtClean="0"/>
              <a:t>mortalite</a:t>
            </a:r>
            <a:r>
              <a:rPr lang="tr-TR" dirty="0" smtClean="0"/>
              <a:t> ve ılımlı derecede düşük </a:t>
            </a:r>
            <a:r>
              <a:rPr lang="tr-TR" dirty="0" err="1" smtClean="0"/>
              <a:t>stroke</a:t>
            </a:r>
            <a:r>
              <a:rPr lang="tr-TR" dirty="0" smtClean="0"/>
              <a:t> riski ile ilişkiliydi</a:t>
            </a:r>
          </a:p>
          <a:p>
            <a:pPr lvl="1"/>
            <a:r>
              <a:rPr lang="tr-TR" dirty="0"/>
              <a:t>Bu durum ABD'li erkek ve kadınlarda ve Japon erkeklerindeki düşük total </a:t>
            </a:r>
            <a:r>
              <a:rPr lang="tr-TR" dirty="0" err="1"/>
              <a:t>mortalite</a:t>
            </a:r>
            <a:r>
              <a:rPr lang="tr-TR" dirty="0"/>
              <a:t> oranı ve </a:t>
            </a:r>
            <a:r>
              <a:rPr lang="tr-TR" dirty="0" err="1"/>
              <a:t>randomize</a:t>
            </a:r>
            <a:r>
              <a:rPr lang="tr-TR" dirty="0"/>
              <a:t> klinik çalışmaların meta analizleriyle tutarlılık göstermekteydi</a:t>
            </a:r>
          </a:p>
          <a:p>
            <a:endParaRPr lang="tr-TR" dirty="0" smtClean="0"/>
          </a:p>
        </p:txBody>
      </p:sp>
    </p:spTree>
    <p:extLst>
      <p:ext uri="{BB962C8B-B14F-4D97-AF65-F5344CB8AC3E}">
        <p14:creationId xmlns:p14="http://schemas.microsoft.com/office/powerpoint/2010/main" val="1773000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Sosyoekonomik </a:t>
            </a:r>
            <a:r>
              <a:rPr lang="tr-TR" dirty="0" smtClean="0"/>
              <a:t>durumun, dört </a:t>
            </a:r>
            <a:r>
              <a:rPr lang="tr-TR" dirty="0"/>
              <a:t>farklı </a:t>
            </a:r>
            <a:r>
              <a:rPr lang="tr-TR" dirty="0" smtClean="0"/>
              <a:t>başlık </a:t>
            </a:r>
            <a:r>
              <a:rPr lang="tr-TR" dirty="0"/>
              <a:t>(kırsal ve kentsel yerleşime göre alt bölümlere ayrılan eğitim, hane halkı  geliri, hane halkı refahı ve ülkenin gelir seviyesi) kullanılarak kapsamlı bir şekilde ayarlanması sonuçları değiştirmedi.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4149753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Buna rağmen yüksek </a:t>
            </a:r>
            <a:r>
              <a:rPr lang="tr-TR" dirty="0" err="1"/>
              <a:t>kh</a:t>
            </a:r>
            <a:r>
              <a:rPr lang="tr-TR" dirty="0"/>
              <a:t> tüketimi ve düşük hayvansal ürün tüketimi  düşük geliri yansıtan bir gösterge olabilir.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94390024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err="1"/>
              <a:t>Rezidüel</a:t>
            </a:r>
            <a:r>
              <a:rPr lang="tr-TR" dirty="0"/>
              <a:t>  analizlerde total </a:t>
            </a:r>
            <a:r>
              <a:rPr lang="tr-TR" dirty="0" err="1"/>
              <a:t>mortaliteye</a:t>
            </a:r>
            <a:r>
              <a:rPr lang="tr-TR" dirty="0"/>
              <a:t> dair en güçlü ilişki </a:t>
            </a:r>
            <a:r>
              <a:rPr lang="tr-TR" dirty="0" err="1"/>
              <a:t>poliansature</a:t>
            </a:r>
            <a:r>
              <a:rPr lang="tr-TR" dirty="0"/>
              <a:t> yağ asitleri </a:t>
            </a:r>
            <a:r>
              <a:rPr lang="tr-TR" dirty="0" err="1"/>
              <a:t>khlar</a:t>
            </a:r>
            <a:r>
              <a:rPr lang="tr-TR" dirty="0"/>
              <a:t> ile değişildiğinde gözlendi. Bu gözlem de </a:t>
            </a:r>
            <a:r>
              <a:rPr lang="tr-TR" dirty="0" err="1"/>
              <a:t>Health</a:t>
            </a:r>
            <a:r>
              <a:rPr lang="tr-TR" dirty="0"/>
              <a:t> </a:t>
            </a:r>
            <a:r>
              <a:rPr lang="tr-TR" dirty="0" err="1"/>
              <a:t>Professionals</a:t>
            </a:r>
            <a:r>
              <a:rPr lang="tr-TR" dirty="0"/>
              <a:t> </a:t>
            </a:r>
            <a:r>
              <a:rPr lang="tr-TR" dirty="0" err="1"/>
              <a:t>Follow</a:t>
            </a:r>
            <a:r>
              <a:rPr lang="tr-TR" dirty="0"/>
              <a:t> </a:t>
            </a:r>
            <a:r>
              <a:rPr lang="tr-TR" dirty="0" err="1"/>
              <a:t>up</a:t>
            </a:r>
            <a:r>
              <a:rPr lang="tr-TR" dirty="0"/>
              <a:t> ve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Nurses</a:t>
            </a:r>
            <a:r>
              <a:rPr lang="tr-TR" dirty="0"/>
              <a:t>’ </a:t>
            </a:r>
            <a:r>
              <a:rPr lang="tr-TR" dirty="0" err="1"/>
              <a:t>Health</a:t>
            </a:r>
            <a:r>
              <a:rPr lang="tr-TR" dirty="0"/>
              <a:t> çalışmaları ile tutarlıydı. </a:t>
            </a:r>
          </a:p>
          <a:p>
            <a:r>
              <a:rPr lang="tr-TR" dirty="0" err="1"/>
              <a:t>Kh</a:t>
            </a:r>
            <a:r>
              <a:rPr lang="tr-TR" dirty="0"/>
              <a:t> ile </a:t>
            </a:r>
            <a:r>
              <a:rPr lang="tr-TR" dirty="0" err="1"/>
              <a:t>sature</a:t>
            </a:r>
            <a:r>
              <a:rPr lang="tr-TR" dirty="0"/>
              <a:t> yağ asitleri değişildiğinde daha düşük </a:t>
            </a:r>
            <a:r>
              <a:rPr lang="tr-TR" dirty="0" err="1"/>
              <a:t>stroke</a:t>
            </a:r>
            <a:r>
              <a:rPr lang="tr-TR" dirty="0"/>
              <a:t> riski bulundu. </a:t>
            </a:r>
            <a:r>
              <a:rPr lang="tr-TR" dirty="0" smtClean="0"/>
              <a:t>Bu bulgu da </a:t>
            </a:r>
            <a:r>
              <a:rPr lang="tr-TR" dirty="0"/>
              <a:t>önceki çalışmalarla </a:t>
            </a:r>
            <a:r>
              <a:rPr lang="tr-TR" dirty="0" smtClean="0"/>
              <a:t>tutarlıydı </a:t>
            </a:r>
            <a:r>
              <a:rPr lang="tr-TR" dirty="0"/>
              <a:t>ve </a:t>
            </a:r>
            <a:r>
              <a:rPr lang="tr-TR" dirty="0" err="1"/>
              <a:t>kh</a:t>
            </a:r>
            <a:r>
              <a:rPr lang="tr-TR" dirty="0"/>
              <a:t> alımının artmış </a:t>
            </a:r>
            <a:r>
              <a:rPr lang="tr-TR" dirty="0" err="1"/>
              <a:t>stroke</a:t>
            </a:r>
            <a:r>
              <a:rPr lang="tr-TR" dirty="0"/>
              <a:t> riski ile ilişkili olduğunu gösterdi.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464928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Son zamanlard</a:t>
            </a:r>
            <a:r>
              <a:rPr lang="tr-TR" dirty="0"/>
              <a:t>a</a:t>
            </a:r>
            <a:r>
              <a:rPr lang="tr-TR" dirty="0" smtClean="0"/>
              <a:t> büyük ölçüde Avrupa ve Kuzey Amerika ülkelerinde yapılan </a:t>
            </a:r>
            <a:r>
              <a:rPr lang="tr-TR" dirty="0" err="1" smtClean="0"/>
              <a:t>randomize</a:t>
            </a:r>
            <a:r>
              <a:rPr lang="tr-TR" dirty="0" smtClean="0"/>
              <a:t>, </a:t>
            </a:r>
            <a:r>
              <a:rPr lang="tr-TR" dirty="0" err="1" smtClean="0"/>
              <a:t>kohort</a:t>
            </a:r>
            <a:r>
              <a:rPr lang="tr-TR" dirty="0" smtClean="0"/>
              <a:t> ve ekolojik çalışmaların birçok meta analizi toplam </a:t>
            </a:r>
            <a:r>
              <a:rPr lang="tr-TR" dirty="0" err="1" smtClean="0"/>
              <a:t>mortalite</a:t>
            </a:r>
            <a:r>
              <a:rPr lang="tr-TR" dirty="0" smtClean="0"/>
              <a:t> ve </a:t>
            </a:r>
            <a:r>
              <a:rPr lang="tr-TR" dirty="0" err="1" smtClean="0"/>
              <a:t>kv</a:t>
            </a:r>
            <a:r>
              <a:rPr lang="tr-TR" dirty="0" smtClean="0"/>
              <a:t> olaylar ile </a:t>
            </a:r>
            <a:r>
              <a:rPr lang="tr-TR" dirty="0" err="1" smtClean="0"/>
              <a:t>sature</a:t>
            </a:r>
            <a:r>
              <a:rPr lang="tr-TR" dirty="0" smtClean="0"/>
              <a:t> yağ asidi tüketimi arasında bir ilişki göstermemekte veya daha düşük bir risk göstermekte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1879724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/>
              <a:t>Mente</a:t>
            </a:r>
            <a:r>
              <a:rPr lang="tr-TR" dirty="0"/>
              <a:t> ve meslektaşları alınan toplam yağ, </a:t>
            </a:r>
            <a:r>
              <a:rPr lang="tr-TR" dirty="0" smtClean="0"/>
              <a:t>yağ tipleri </a:t>
            </a:r>
            <a:r>
              <a:rPr lang="tr-TR" dirty="0"/>
              <a:t>ve </a:t>
            </a:r>
            <a:r>
              <a:rPr lang="tr-TR" dirty="0" err="1"/>
              <a:t>kh</a:t>
            </a:r>
            <a:r>
              <a:rPr lang="tr-TR" dirty="0"/>
              <a:t> miktarını kan </a:t>
            </a:r>
            <a:r>
              <a:rPr lang="tr-TR" dirty="0" err="1"/>
              <a:t>lipidleri</a:t>
            </a:r>
            <a:r>
              <a:rPr lang="tr-TR" dirty="0"/>
              <a:t> </a:t>
            </a:r>
            <a:r>
              <a:rPr lang="tr-TR" dirty="0" smtClean="0"/>
              <a:t>ile ilişkilendirmiş </a:t>
            </a:r>
            <a:r>
              <a:rPr lang="tr-TR" dirty="0"/>
              <a:t>ve önceki çalışmalarla </a:t>
            </a:r>
            <a:r>
              <a:rPr lang="tr-TR" dirty="0" smtClean="0"/>
              <a:t>da uyumlu </a:t>
            </a:r>
            <a:r>
              <a:rPr lang="tr-TR" dirty="0"/>
              <a:t>olan ilişki </a:t>
            </a:r>
            <a:r>
              <a:rPr lang="tr-TR" dirty="0" err="1"/>
              <a:t>paternleri</a:t>
            </a:r>
            <a:r>
              <a:rPr lang="tr-TR" dirty="0"/>
              <a:t> gözlemlemişlerdir( Daha yüksek </a:t>
            </a:r>
            <a:r>
              <a:rPr lang="tr-TR" dirty="0" err="1"/>
              <a:t>sature</a:t>
            </a:r>
            <a:r>
              <a:rPr lang="tr-TR" dirty="0"/>
              <a:t> yağ asidi alımı daha yüksek LDL </a:t>
            </a:r>
            <a:r>
              <a:rPr lang="tr-TR" dirty="0" err="1"/>
              <a:t>yanısıra</a:t>
            </a:r>
            <a:r>
              <a:rPr lang="tr-TR" dirty="0"/>
              <a:t> daha yüksek HDL kolesterol, düşük </a:t>
            </a:r>
            <a:r>
              <a:rPr lang="tr-TR" dirty="0" err="1"/>
              <a:t>tg</a:t>
            </a:r>
            <a:r>
              <a:rPr lang="tr-TR" dirty="0"/>
              <a:t>, düşük total/HDL kolesterol oranı ve düşük </a:t>
            </a:r>
            <a:r>
              <a:rPr lang="tr-TR" dirty="0" err="1"/>
              <a:t>ApoB</a:t>
            </a:r>
            <a:r>
              <a:rPr lang="tr-TR" dirty="0"/>
              <a:t>/ApoA1 oranı ile </a:t>
            </a:r>
            <a:r>
              <a:rPr lang="tr-TR" dirty="0" smtClean="0"/>
              <a:t>ilişkiliydi)</a:t>
            </a:r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2135644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r-TR" dirty="0"/>
              <a:t>Artan </a:t>
            </a:r>
            <a:r>
              <a:rPr lang="tr-TR" dirty="0" err="1"/>
              <a:t>kh</a:t>
            </a:r>
            <a:r>
              <a:rPr lang="tr-TR" dirty="0"/>
              <a:t> alımı ise daha düşük LDL kolesterol ile ilişkili olmasına rağmen aynı zamanda daha düşük HDL kolesterol ve daha yüksek </a:t>
            </a:r>
            <a:r>
              <a:rPr lang="tr-TR" dirty="0" err="1"/>
              <a:t>tg</a:t>
            </a:r>
            <a:r>
              <a:rPr lang="tr-TR" dirty="0"/>
              <a:t>, toplam/HDL kolesterol oranı ve </a:t>
            </a:r>
            <a:r>
              <a:rPr lang="tr-TR" dirty="0" err="1"/>
              <a:t>ApoB</a:t>
            </a:r>
            <a:r>
              <a:rPr lang="tr-TR" dirty="0"/>
              <a:t>/ApoA1 oranı ile ilişkilidir.</a:t>
            </a:r>
          </a:p>
          <a:p>
            <a:r>
              <a:rPr lang="tr-TR" dirty="0" err="1"/>
              <a:t>ApoB</a:t>
            </a:r>
            <a:r>
              <a:rPr lang="tr-TR" dirty="0"/>
              <a:t>/ApoA1 oranı </a:t>
            </a:r>
            <a:r>
              <a:rPr lang="tr-TR" dirty="0" smtClean="0"/>
              <a:t>mi </a:t>
            </a:r>
            <a:r>
              <a:rPr lang="tr-TR" dirty="0"/>
              <a:t>ve </a:t>
            </a:r>
            <a:r>
              <a:rPr lang="tr-TR" dirty="0" err="1"/>
              <a:t>iskemik</a:t>
            </a:r>
            <a:r>
              <a:rPr lang="tr-TR" dirty="0"/>
              <a:t> inmelerin en güçlü lipit belirleyicisi olduğu için ikincisi özellikle dikkat çekicidir.</a:t>
            </a:r>
          </a:p>
          <a:p>
            <a:r>
              <a:rPr lang="tr-TR" dirty="0"/>
              <a:t>Bu durum yüksek </a:t>
            </a:r>
            <a:r>
              <a:rPr lang="tr-TR" dirty="0" err="1"/>
              <a:t>kh</a:t>
            </a:r>
            <a:r>
              <a:rPr lang="tr-TR" dirty="0"/>
              <a:t> alımı ile görülen daha yüksek </a:t>
            </a:r>
            <a:r>
              <a:rPr lang="tr-TR" dirty="0" err="1"/>
              <a:t>kv</a:t>
            </a:r>
            <a:r>
              <a:rPr lang="tr-TR" dirty="0"/>
              <a:t> olay riskine ve daha fazla </a:t>
            </a:r>
            <a:r>
              <a:rPr lang="tr-TR" dirty="0" err="1"/>
              <a:t>sature</a:t>
            </a:r>
            <a:r>
              <a:rPr lang="tr-TR" dirty="0"/>
              <a:t> yağ asidi alımı ile birlikte daha düşük görülen </a:t>
            </a:r>
            <a:r>
              <a:rPr lang="tr-TR" dirty="0" err="1"/>
              <a:t>kv</a:t>
            </a:r>
            <a:r>
              <a:rPr lang="tr-TR" dirty="0"/>
              <a:t> hastalık riski ilişkisine dair fizyolojik bir açıklama getirebilir.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16234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err="1"/>
              <a:t>Lipid</a:t>
            </a:r>
            <a:r>
              <a:rPr lang="tr-TR" dirty="0"/>
              <a:t> incelemeleri sadece PURE çalışmasında </a:t>
            </a:r>
            <a:r>
              <a:rPr lang="tr-TR" dirty="0" smtClean="0"/>
              <a:t>kullanılan </a:t>
            </a:r>
            <a:r>
              <a:rPr lang="tr-TR" dirty="0" err="1"/>
              <a:t>FFQ'ların</a:t>
            </a:r>
            <a:r>
              <a:rPr lang="tr-TR" dirty="0"/>
              <a:t> geçerliliğini </a:t>
            </a:r>
            <a:r>
              <a:rPr lang="tr-TR" dirty="0" smtClean="0"/>
              <a:t>doğrulamakla kalmıyor, aynı </a:t>
            </a:r>
            <a:r>
              <a:rPr lang="tr-TR" dirty="0"/>
              <a:t>zamanda besin maddelerinin farklı lipit fraksiyonları üzerinde değişik etkilere sahip olduğunu da gösteriyordu.</a:t>
            </a:r>
          </a:p>
          <a:p>
            <a:r>
              <a:rPr lang="tr-TR" dirty="0"/>
              <a:t>Bu durum diyet alışkanlığının </a:t>
            </a:r>
            <a:r>
              <a:rPr lang="tr-TR" dirty="0" err="1"/>
              <a:t>kv</a:t>
            </a:r>
            <a:r>
              <a:rPr lang="tr-TR" dirty="0"/>
              <a:t> olay ve total </a:t>
            </a:r>
            <a:r>
              <a:rPr lang="tr-TR" dirty="0" err="1"/>
              <a:t>mortalite</a:t>
            </a:r>
            <a:r>
              <a:rPr lang="tr-TR" dirty="0"/>
              <a:t> üzerine etkisinin sadece besinlerin </a:t>
            </a:r>
            <a:r>
              <a:rPr lang="tr-TR" dirty="0" err="1"/>
              <a:t>ldl</a:t>
            </a:r>
            <a:r>
              <a:rPr lang="tr-TR" dirty="0"/>
              <a:t> kolesterol üzerine etkisi göz önüne alınarak güvenilir bir şekilde </a:t>
            </a:r>
            <a:r>
              <a:rPr lang="tr-TR" dirty="0" smtClean="0"/>
              <a:t>açıklanamayacağını göstermektedir</a:t>
            </a:r>
            <a:r>
              <a:rPr lang="tr-TR" dirty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548846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Ancak çalışmanın bazı sınırlılıkları </a:t>
            </a:r>
            <a:r>
              <a:rPr lang="tr-TR" dirty="0" smtClean="0"/>
              <a:t>vardı.</a:t>
            </a:r>
          </a:p>
          <a:p>
            <a:pPr lvl="1"/>
            <a:r>
              <a:rPr lang="tr-TR" dirty="0" smtClean="0"/>
              <a:t>İlk </a:t>
            </a:r>
            <a:r>
              <a:rPr lang="tr-TR" dirty="0"/>
              <a:t>olarak, katılımcıların diyet alımını tahmin etmek için </a:t>
            </a:r>
            <a:r>
              <a:rPr lang="tr-TR" dirty="0" err="1"/>
              <a:t>FFQ'lar</a:t>
            </a:r>
            <a:r>
              <a:rPr lang="tr-TR" dirty="0"/>
              <a:t> </a:t>
            </a:r>
            <a:r>
              <a:rPr lang="tr-TR" dirty="0" smtClean="0"/>
              <a:t>kullanıldı ve </a:t>
            </a:r>
            <a:r>
              <a:rPr lang="tr-TR" dirty="0"/>
              <a:t>bu da mutlak alımın bir ölçüsü </a:t>
            </a:r>
            <a:r>
              <a:rPr lang="tr-TR" dirty="0" smtClean="0"/>
              <a:t>değildi</a:t>
            </a:r>
          </a:p>
          <a:p>
            <a:pPr lvl="1"/>
            <a:r>
              <a:rPr lang="tr-TR" dirty="0" smtClean="0"/>
              <a:t>FFQ bireyleri </a:t>
            </a:r>
            <a:r>
              <a:rPr lang="tr-TR" dirty="0"/>
              <a:t>besin alımı kategorilerine ayırmak için uygundur ve epidemiyolojik çalışmalarda alımı değerlendirmek için en yaygın kullanılan yaklaşımdır.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739338497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Raporlamadaki ölçüm hatası besinler ve klinik olaylar arasındaki gerçek ilişkileri zayıflatabilecek rastgele hatalara yol açabilir. </a:t>
            </a:r>
            <a:endParaRPr lang="tr-TR" dirty="0" smtClean="0"/>
          </a:p>
          <a:p>
            <a:r>
              <a:rPr lang="tr-TR" dirty="0" smtClean="0"/>
              <a:t>İkincisi</a:t>
            </a:r>
            <a:r>
              <a:rPr lang="tr-TR" dirty="0"/>
              <a:t>, diyet alımları sadece başlangıçta ölçülmüştür ve takip döneminde diyet değişikliklerinin meydana gelmesi olasıdır.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154973997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Ayrıca sosyal </a:t>
            </a:r>
            <a:r>
              <a:rPr lang="tr-TR" dirty="0" err="1"/>
              <a:t>arzulanabilirlik</a:t>
            </a:r>
            <a:r>
              <a:rPr lang="tr-TR" dirty="0"/>
              <a:t> yanlılığı potansiyeli vardır ve sağlık bilincinde olan bireyler, diğer sağlıklı yaşam tarzlarını da benimseyebilirler</a:t>
            </a:r>
            <a:r>
              <a:rPr lang="tr-TR" dirty="0" smtClean="0"/>
              <a:t>.</a:t>
            </a:r>
          </a:p>
          <a:p>
            <a:pPr lvl="1"/>
            <a:r>
              <a:rPr lang="tr-TR" dirty="0"/>
              <a:t>Ancak, durum böyle olsaydı, farklı sonuçlar için farklı çağrışımlar görmeyi beklemezdik.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0775167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 smtClean="0"/>
              <a:t>Ayrıca yüksek </a:t>
            </a:r>
            <a:r>
              <a:rPr lang="tr-TR" dirty="0" err="1" smtClean="0"/>
              <a:t>khlı</a:t>
            </a:r>
            <a:r>
              <a:rPr lang="tr-TR" dirty="0" smtClean="0"/>
              <a:t> </a:t>
            </a:r>
            <a:r>
              <a:rPr lang="tr-TR" dirty="0"/>
              <a:t>ve az yağlı diyetler </a:t>
            </a:r>
            <a:r>
              <a:rPr lang="tr-TR" dirty="0" smtClean="0"/>
              <a:t>refah düzeyi veya sağlık </a:t>
            </a:r>
            <a:r>
              <a:rPr lang="tr-TR" dirty="0"/>
              <a:t>hizmetlerine erişim için bir </a:t>
            </a:r>
            <a:r>
              <a:rPr lang="tr-TR" dirty="0" smtClean="0"/>
              <a:t>gösterge olarak görülebilirse de analizler besin alım kategorileri arasındaki sosyoekonomik faktörlere dair farklılıkları hesaba katacak şekilde düzenlenmişti. </a:t>
            </a:r>
          </a:p>
          <a:p>
            <a:endParaRPr lang="tr-TR" dirty="0"/>
          </a:p>
          <a:p>
            <a:r>
              <a:rPr lang="tr-TR" dirty="0"/>
              <a:t>Diğer sosyoekonomik statüler (</a:t>
            </a:r>
            <a:r>
              <a:rPr lang="tr-TR" dirty="0" err="1"/>
              <a:t>hanehalkı</a:t>
            </a:r>
            <a:r>
              <a:rPr lang="tr-TR" dirty="0"/>
              <a:t> zenginlikleri veya gelirleri) için </a:t>
            </a:r>
            <a:r>
              <a:rPr lang="tr-TR" dirty="0" smtClean="0"/>
              <a:t>düzenlenen </a:t>
            </a:r>
            <a:r>
              <a:rPr lang="tr-TR" dirty="0"/>
              <a:t>ek analizler sonuçları değiştirmedi.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782135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Buna </a:t>
            </a:r>
            <a:r>
              <a:rPr lang="tr-TR" dirty="0"/>
              <a:t>rağmen  yüksek </a:t>
            </a:r>
            <a:r>
              <a:rPr lang="tr-TR" dirty="0" err="1"/>
              <a:t>kh</a:t>
            </a:r>
            <a:r>
              <a:rPr lang="tr-TR" dirty="0"/>
              <a:t> </a:t>
            </a:r>
            <a:r>
              <a:rPr lang="tr-TR" dirty="0" smtClean="0"/>
              <a:t>tüketimi </a:t>
            </a:r>
            <a:r>
              <a:rPr lang="tr-TR" dirty="0"/>
              <a:t>ve </a:t>
            </a:r>
            <a:r>
              <a:rPr lang="tr-TR" dirty="0" smtClean="0"/>
              <a:t>düşük hayvansal </a:t>
            </a:r>
            <a:r>
              <a:rPr lang="tr-TR" dirty="0"/>
              <a:t>ürün </a:t>
            </a:r>
            <a:r>
              <a:rPr lang="tr-TR" dirty="0" smtClean="0"/>
              <a:t>tüketimi </a:t>
            </a:r>
            <a:r>
              <a:rPr lang="tr-TR" dirty="0"/>
              <a:t>daha düşük gelir düzeyini yansıtabilir ve sonuçların </a:t>
            </a:r>
            <a:r>
              <a:rPr lang="tr-TR" dirty="0" err="1"/>
              <a:t>residual</a:t>
            </a:r>
            <a:r>
              <a:rPr lang="tr-TR" dirty="0"/>
              <a:t> </a:t>
            </a:r>
            <a:r>
              <a:rPr lang="tr-TR" dirty="0" err="1"/>
              <a:t>confoundingı</a:t>
            </a:r>
            <a:r>
              <a:rPr lang="tr-TR" dirty="0"/>
              <a:t> tamamen dışlanamayabilir </a:t>
            </a:r>
          </a:p>
          <a:p>
            <a:r>
              <a:rPr lang="tr-TR" dirty="0"/>
              <a:t>Tüketilen </a:t>
            </a:r>
            <a:r>
              <a:rPr lang="tr-TR" dirty="0" err="1"/>
              <a:t>kh</a:t>
            </a:r>
            <a:r>
              <a:rPr lang="tr-TR" dirty="0"/>
              <a:t> türleri (rafine veya tam tahıl) ayrı ayrı ölçülemedi. Bununla birlikte, düşük gelirli ve orta gelirli ülkelerde </a:t>
            </a:r>
            <a:r>
              <a:rPr lang="tr-TR" dirty="0" err="1"/>
              <a:t>kh</a:t>
            </a:r>
            <a:r>
              <a:rPr lang="tr-TR" dirty="0"/>
              <a:t> tüketimi esas olarak rafine kaynaklardan gelmektedir.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65037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Sonuçları etkileyebilecek (özellikle </a:t>
            </a:r>
            <a:r>
              <a:rPr lang="tr-TR" dirty="0" smtClean="0"/>
              <a:t>de </a:t>
            </a:r>
            <a:r>
              <a:rPr lang="tr-TR" dirty="0" err="1" smtClean="0"/>
              <a:t>replasman</a:t>
            </a:r>
            <a:r>
              <a:rPr lang="tr-TR" dirty="0" smtClean="0"/>
              <a:t> </a:t>
            </a:r>
            <a:r>
              <a:rPr lang="tr-TR" dirty="0"/>
              <a:t>analizlerini) trans yağ alımı </a:t>
            </a:r>
            <a:r>
              <a:rPr lang="tr-TR" dirty="0" smtClean="0"/>
              <a:t>ölçülemedi.</a:t>
            </a:r>
          </a:p>
          <a:p>
            <a:r>
              <a:rPr lang="tr-TR" dirty="0"/>
              <a:t>Son olarak </a:t>
            </a:r>
            <a:r>
              <a:rPr lang="tr-TR" dirty="0" smtClean="0"/>
              <a:t>FFQ, </a:t>
            </a:r>
            <a:r>
              <a:rPr lang="tr-TR" dirty="0"/>
              <a:t>bitkisel yağlardan ziyade</a:t>
            </a:r>
            <a:r>
              <a:rPr lang="tr-TR" dirty="0" smtClean="0"/>
              <a:t> (çalışmada </a:t>
            </a:r>
            <a:r>
              <a:rPr lang="tr-TR" dirty="0"/>
              <a:t>gözlemlenenlerden farklı sağlık etkilerine sahip </a:t>
            </a:r>
            <a:r>
              <a:rPr lang="tr-TR" dirty="0" smtClean="0"/>
              <a:t>olabilecek) çoğunlukla </a:t>
            </a:r>
            <a:r>
              <a:rPr lang="tr-TR" dirty="0" err="1"/>
              <a:t>ansature</a:t>
            </a:r>
            <a:r>
              <a:rPr lang="tr-TR" dirty="0"/>
              <a:t> yağ asidi alımını değerlendirmiştir.</a:t>
            </a:r>
          </a:p>
          <a:p>
            <a:endParaRPr lang="tr-TR" dirty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89094531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Sonuç</a:t>
            </a:r>
            <a:endParaRPr lang="tr-TR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Sonuç olarak, yüksek </a:t>
            </a:r>
            <a:r>
              <a:rPr lang="tr-TR" dirty="0" err="1"/>
              <a:t>kh</a:t>
            </a:r>
            <a:r>
              <a:rPr lang="tr-TR" dirty="0"/>
              <a:t> alımının toplam </a:t>
            </a:r>
            <a:r>
              <a:rPr lang="tr-TR" dirty="0" err="1"/>
              <a:t>mortalite</a:t>
            </a:r>
            <a:r>
              <a:rPr lang="tr-TR" dirty="0"/>
              <a:t> üzerinde olumsuz bir etki ile ilişkili olduğunu, buna karşılık </a:t>
            </a:r>
            <a:r>
              <a:rPr lang="tr-TR" dirty="0" err="1"/>
              <a:t>sature</a:t>
            </a:r>
            <a:r>
              <a:rPr lang="tr-TR" dirty="0"/>
              <a:t> ve </a:t>
            </a:r>
            <a:r>
              <a:rPr lang="tr-TR" dirty="0" err="1"/>
              <a:t>ansature</a:t>
            </a:r>
            <a:r>
              <a:rPr lang="tr-TR" dirty="0"/>
              <a:t> yağ asitleri içeren yağların daha düşük toplam </a:t>
            </a:r>
            <a:r>
              <a:rPr lang="tr-TR" dirty="0" err="1"/>
              <a:t>mortalite</a:t>
            </a:r>
            <a:r>
              <a:rPr lang="tr-TR" dirty="0"/>
              <a:t> ve </a:t>
            </a:r>
            <a:r>
              <a:rPr lang="tr-TR" dirty="0" err="1"/>
              <a:t>stroke</a:t>
            </a:r>
            <a:r>
              <a:rPr lang="tr-TR" dirty="0"/>
              <a:t> riskiyle ilişkili olduğu tespit edildi.</a:t>
            </a:r>
          </a:p>
          <a:p>
            <a:r>
              <a:rPr lang="tr-TR" dirty="0"/>
              <a:t>Yağ alımlarının </a:t>
            </a:r>
            <a:r>
              <a:rPr lang="tr-TR" dirty="0" err="1"/>
              <a:t>kv</a:t>
            </a:r>
            <a:r>
              <a:rPr lang="tr-TR" dirty="0"/>
              <a:t> hastalık olayları üzerinde herhangi bir zararlı etkisi gözlemlenmedi.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4632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Doymuş yağ asitlerinin klinik sonuçlara etkisine ilişkin belirsizlik, mevcut </a:t>
            </a:r>
            <a:r>
              <a:rPr lang="tr-TR" dirty="0" err="1" smtClean="0"/>
              <a:t>kohort</a:t>
            </a:r>
            <a:r>
              <a:rPr lang="tr-TR" dirty="0" smtClean="0"/>
              <a:t> çalışmalarının </a:t>
            </a:r>
            <a:r>
              <a:rPr lang="tr-TR" dirty="0" err="1" smtClean="0"/>
              <a:t>sature</a:t>
            </a:r>
            <a:r>
              <a:rPr lang="tr-TR" dirty="0" smtClean="0"/>
              <a:t> yağ asidi alımının sınırlı olduğu ülkelerde yapılmış olmasıyla ilişkili olabilir (enerjinin %7-15)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195684375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Global diyet rehberleri  diğer gözlemsel çalışmaların meta-analizlerinden elde edilen sonuçlarla ve yeni </a:t>
            </a:r>
            <a:r>
              <a:rPr lang="tr-TR" dirty="0" err="1"/>
              <a:t>randomize</a:t>
            </a:r>
            <a:r>
              <a:rPr lang="tr-TR" dirty="0"/>
              <a:t> kontrollü çalışmaların sonuçlarıyla, bu çalışmadan elde edilen sonuçların tutarlılığı ışığında yeniden ele alınmalıdır.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52375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smtClean="0"/>
              <a:t>Ayrıca besinsel fazlalığın daha yaygın olduğu Avrupa ve Kuzey Amerika ülkelerinden elde edilen bulguların dünyadaki besinsel yetersizliğin daha yaygın olabileceği diğer bölgelerden de edinilebileceği belirsizdir.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85536937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1878</TotalTime>
  <Words>3290</Words>
  <Application>Microsoft Office PowerPoint</Application>
  <PresentationFormat>Ekran Gösterisi (4:3)</PresentationFormat>
  <Paragraphs>180</Paragraphs>
  <Slides>80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80</vt:i4>
      </vt:variant>
    </vt:vector>
  </HeadingPairs>
  <TitlesOfParts>
    <vt:vector size="81" baseType="lpstr">
      <vt:lpstr>Ofis Teması</vt:lpstr>
      <vt:lpstr>25.09.2018 Makale Sunumu</vt:lpstr>
      <vt:lpstr>PowerPoint Sunusu</vt:lpstr>
      <vt:lpstr>Yağ ve karbonhidrat tüketiminin kardiovasküler hastalıklar ve mortalite ile ilişkisi</vt:lpstr>
      <vt:lpstr>Giriş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Metod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Sonuçlar</vt:lpstr>
      <vt:lpstr>PowerPoint Sunusu</vt:lpstr>
      <vt:lpstr>PowerPoint Sunusu</vt:lpstr>
      <vt:lpstr>PowerPoint Sunusu</vt:lpstr>
      <vt:lpstr>PowerPoint Sunusu</vt:lpstr>
      <vt:lpstr>PowerPoint Sunusu</vt:lpstr>
      <vt:lpstr>Sonuçlar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TARTIŞMA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Sonuç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Win7</dc:creator>
  <cp:lastModifiedBy>Win7</cp:lastModifiedBy>
  <cp:revision>41</cp:revision>
  <dcterms:created xsi:type="dcterms:W3CDTF">2018-09-19T14:33:43Z</dcterms:created>
  <dcterms:modified xsi:type="dcterms:W3CDTF">2018-09-25T12:10:48Z</dcterms:modified>
</cp:coreProperties>
</file>