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20" r:id="rId10"/>
    <p:sldId id="264" r:id="rId11"/>
    <p:sldId id="265" r:id="rId12"/>
    <p:sldId id="266" r:id="rId13"/>
    <p:sldId id="267" r:id="rId14"/>
    <p:sldId id="268" r:id="rId15"/>
    <p:sldId id="269" r:id="rId16"/>
    <p:sldId id="284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317" r:id="rId25"/>
    <p:sldId id="316" r:id="rId26"/>
    <p:sldId id="285" r:id="rId27"/>
    <p:sldId id="311" r:id="rId28"/>
    <p:sldId id="279" r:id="rId29"/>
    <p:sldId id="280" r:id="rId30"/>
    <p:sldId id="281" r:id="rId31"/>
    <p:sldId id="282" r:id="rId32"/>
    <p:sldId id="286" r:id="rId33"/>
    <p:sldId id="287" r:id="rId34"/>
    <p:sldId id="288" r:id="rId35"/>
    <p:sldId id="291" r:id="rId36"/>
    <p:sldId id="292" r:id="rId37"/>
    <p:sldId id="294" r:id="rId38"/>
    <p:sldId id="293" r:id="rId39"/>
    <p:sldId id="295" r:id="rId40"/>
    <p:sldId id="322" r:id="rId41"/>
    <p:sldId id="297" r:id="rId42"/>
    <p:sldId id="314" r:id="rId43"/>
    <p:sldId id="315" r:id="rId44"/>
    <p:sldId id="299" r:id="rId45"/>
    <p:sldId id="298" r:id="rId46"/>
    <p:sldId id="300" r:id="rId47"/>
    <p:sldId id="301" r:id="rId48"/>
    <p:sldId id="302" r:id="rId49"/>
    <p:sldId id="303" r:id="rId50"/>
    <p:sldId id="305" r:id="rId51"/>
    <p:sldId id="306" r:id="rId52"/>
    <p:sldId id="307" r:id="rId53"/>
    <p:sldId id="318" r:id="rId54"/>
    <p:sldId id="319" r:id="rId55"/>
    <p:sldId id="308" r:id="rId5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K" initials="H" lastIdx="1" clrIdx="0">
    <p:extLst>
      <p:ext uri="{19B8F6BF-5375-455C-9EA6-DF929625EA0E}">
        <p15:presenceInfo xmlns:p15="http://schemas.microsoft.com/office/powerpoint/2012/main" userId="H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C1176-A1CF-4F9F-A0D4-C4E258078914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3F13A-2A90-4917-9B31-EEE4B9ABE5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2089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Stres inkontinansı da olan hastalarda depresyon tedavisi için makul bir seçim olabilir.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3F13A-2A90-4917-9B31-EEE4B9ABE574}" type="slidenum">
              <a:rPr lang="tr-TR" smtClean="0"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7024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2F5220-1FC1-437E-813D-623ECE82B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202F8FF-4D4A-4B7A-A714-9F585E523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6EB7D2-BE88-4AA6-BD22-EEFB926C5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D5665AB-7649-4814-B797-70F82A8BD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65B1E06-2F04-4108-8FB0-B1072105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39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9098B2-E002-4A1C-8253-66C4C4A43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B3E983B-B473-48C1-8EDC-E6E2FD866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E27E349-783B-48E0-8764-6CEDDEC72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3EAEBF7-0D55-4786-A850-71108DEB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0FB7CAE-A411-4268-A967-0F36F6EB1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92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321BCDE-865E-4425-9315-2D44A2809D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DA3127B-EBD1-4DA5-9FD7-DB28F1F1D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E53B92-A81C-4B78-AB47-BA6FEF912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C85CABD-61B7-4A16-BE2B-89CBFA3B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7E43EA-7FEE-4E8F-B58B-3D0B8FD66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81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FE1A42-F0EE-49AC-9D39-34E88B9E7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E16660-A887-4027-976B-CBCB2BE4D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7819FD4-9172-425A-85D1-13AA2ACA1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EF1528-A2E9-44CC-A960-278CD1FFC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1C8A05-5B06-490D-8B07-31CBC6D4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947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929BE2-4526-47A7-AE41-4E6598841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644FA3D-28C2-4D69-9FD2-C8C8C67E7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E12F05-57A5-4F13-8EB5-A42A693BC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5B1AA8D-B8FE-49F8-80F1-F67E98D7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F941A63-27A7-4D0A-8675-EC12AEB7A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14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BC5887-0E52-49AA-86BC-87EA33C1E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A23C18-2C5D-40EE-98E7-E00B7797A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C8584EF-E426-4D5A-9CB6-0D447F52A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38BA765-13E1-4E31-B678-D58F15349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D3F90DC-A21F-4B47-A4C0-0F389D93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A365475-7329-4B8D-A50E-EC957608F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66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BE5818-7BD6-4654-9226-0E5E75A58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13F6C86-D894-4BA1-B1BC-A83689B98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B09BCF1-012F-4FE0-A42F-B02C65101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61567C3-FDB9-4B42-9BF7-97F001399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914137A-DE8A-4674-A444-5AE9BEBE27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918B3BE-B06E-40A4-AB0A-0DB9D9E06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2F8BA4A-DA45-4CA5-BA03-A61A78085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97E2406-65AB-4E8D-8B99-86B97E8C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63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304680-E38F-4E85-B095-152735260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7159768-0D8C-40D7-B6B5-BD6CEA988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29E3CDA-02D7-4D02-912C-DF4A7BB72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B73465E-2FE3-45E7-9A11-C0308247F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46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BFEE198-FEAB-4D8E-ABB8-925FC00EE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01012DC-45B9-4905-B390-5C1A2A09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0B4A16C-495F-41E5-ABD2-2FB6E1583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70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16C8BE-29AC-4B04-A366-31C5AFCBB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06ABD9-82C8-4A01-A542-D45EDF265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0B4196C-D16A-4726-A6A8-65F4E8A11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3064A7C-720A-4F0B-B31E-10F0E78FD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B8B6B1E-2340-4188-8AAF-B40839BAF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A241695-C665-49AA-B2DA-C3511842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52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09D82B-E9CE-4CDB-8AAC-78B74ED1C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B0A2DDD-F30B-43C7-A081-D8438ED80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3E112E4-1C51-4825-97DD-D1BA5078D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4516245-CE94-4BC5-80D2-8E3961B5B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EE86CFB-5C9A-4B44-A3F8-1634AC99B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0DFECC0-9F8D-42E1-95A5-2768FC57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80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FC7350D-D3AD-4ED7-8B35-216AE21BB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D3539FA-B1C8-49B1-A680-81E443699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1D20C7-A688-4B4E-AAAF-6A2BEC1BF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6960-0F2E-4322-82A5-F0524EB44CE1}" type="datetimeFigureOut">
              <a:rPr lang="tr-TR" smtClean="0"/>
              <a:t>28.12.2021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555647-0C10-4E0C-93A7-F5D26E9D8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A0E14F1-F0F4-4961-B676-759E992AD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9F101-8A6F-41D1-8C40-0AD8CFEA86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706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2EE54D-B3CA-41E9-B4E9-D38395672E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/>
              <a:t>ÜRİNER İNKONTİNANS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E5C06CC-E23F-4AB4-A2D7-E338C49487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/>
              <a:t>DR.HAMZA KORKMAZ</a:t>
            </a:r>
          </a:p>
          <a:p>
            <a:r>
              <a:rPr lang="tr-TR" b="1"/>
              <a:t>16.11.2021</a:t>
            </a:r>
          </a:p>
        </p:txBody>
      </p:sp>
    </p:spTree>
    <p:extLst>
      <p:ext uri="{BB962C8B-B14F-4D97-AF65-F5344CB8AC3E}">
        <p14:creationId xmlns:p14="http://schemas.microsoft.com/office/powerpoint/2010/main" val="2270192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C7A4EE-DBB9-4F76-A72E-3B6EEF3F4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Kronik inkontinans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E49B07-78CA-4E95-B116-6D03B4B0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22496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Sıkışma inkontinansı </a:t>
            </a:r>
            <a:r>
              <a:rPr lang="tr-TR" dirty="0">
                <a:solidFill>
                  <a:schemeClr val="tx1"/>
                </a:solidFill>
              </a:rPr>
              <a:t>ve stres </a:t>
            </a:r>
            <a:r>
              <a:rPr lang="tr-TR" dirty="0" err="1">
                <a:solidFill>
                  <a:schemeClr val="tx1"/>
                </a:solidFill>
              </a:rPr>
              <a:t>inkontinansı</a:t>
            </a:r>
            <a:r>
              <a:rPr lang="tr-TR" dirty="0">
                <a:solidFill>
                  <a:schemeClr val="tx1"/>
                </a:solidFill>
              </a:rPr>
              <a:t> idrar depolama yetersizliğinden</a:t>
            </a: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chemeClr val="tx1"/>
                </a:solidFill>
              </a:rPr>
              <a:t>Taşma </a:t>
            </a:r>
            <a:r>
              <a:rPr lang="tr-TR" dirty="0" err="1">
                <a:solidFill>
                  <a:schemeClr val="tx1"/>
                </a:solidFill>
              </a:rPr>
              <a:t>inkontinansı</a:t>
            </a:r>
            <a:r>
              <a:rPr lang="tr-TR" dirty="0">
                <a:solidFill>
                  <a:schemeClr val="tx1"/>
                </a:solidFill>
              </a:rPr>
              <a:t> ise idrar boşaltma yetersizliğinden kaynaklanır</a:t>
            </a: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chemeClr val="tx1"/>
                </a:solidFill>
              </a:rPr>
              <a:t>Bir hastada yalnızca bir çeşit </a:t>
            </a:r>
            <a:r>
              <a:rPr lang="tr-TR" dirty="0" err="1">
                <a:solidFill>
                  <a:schemeClr val="tx1"/>
                </a:solidFill>
              </a:rPr>
              <a:t>inkontinans</a:t>
            </a:r>
            <a:r>
              <a:rPr lang="tr-TR" dirty="0">
                <a:solidFill>
                  <a:schemeClr val="tx1"/>
                </a:solidFill>
              </a:rPr>
              <a:t> olabileceği gibi birden fazla çeşit bir arada da olabilir (</a:t>
            </a:r>
            <a:r>
              <a:rPr lang="tr-TR" dirty="0" err="1">
                <a:solidFill>
                  <a:schemeClr val="tx1"/>
                </a:solidFill>
              </a:rPr>
              <a:t>mikst</a:t>
            </a:r>
            <a:r>
              <a:rPr lang="tr-TR" dirty="0">
                <a:solidFill>
                  <a:schemeClr val="tx1"/>
                </a:solidFill>
              </a:rPr>
              <a:t> - karma </a:t>
            </a:r>
            <a:r>
              <a:rPr lang="tr-TR" dirty="0" err="1">
                <a:solidFill>
                  <a:schemeClr val="tx1"/>
                </a:solidFill>
              </a:rPr>
              <a:t>inkontinans</a:t>
            </a:r>
            <a:r>
              <a:rPr lang="tr-TR" dirty="0">
                <a:solidFill>
                  <a:schemeClr val="tx1"/>
                </a:solidFill>
              </a:rPr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3766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A364E9-03E2-4D47-B618-05C5D9F2D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Sıkışma (acil-urge</a:t>
            </a:r>
            <a:r>
              <a:rPr lang="tr-TR" b="1" dirty="0">
                <a:solidFill>
                  <a:schemeClr val="tx1"/>
                </a:solidFill>
              </a:rPr>
              <a:t>) </a:t>
            </a:r>
            <a:r>
              <a:rPr lang="tr-TR" b="1" dirty="0" err="1">
                <a:solidFill>
                  <a:schemeClr val="tx1"/>
                </a:solidFill>
              </a:rPr>
              <a:t>inkontinans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4752C3-9FED-4586-B81D-7C1D1783E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Yaşlılarda en sık görülen tiptir.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Şiddetli, ani, acil miksiyon ihtiyacı ve bunu izleyen idrar kaçağı olur.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Sıklıkla zamanında tuvalete yetişmeleri mümkün olmaz ve hastalar tuvalete doğru koştururken yahut tuvaletin yerini bulmaya çalışırken idrar kaçırırlar.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484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24A79F-6595-47ED-B2F3-71565D8B9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Sıkışma (acil-urge) inkontinans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F9684F-110E-4E16-9A65-AC47ED37D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800"/>
              <a:t>E</a:t>
            </a:r>
            <a:r>
              <a:rPr lang="tr-TR" sz="2800">
                <a:solidFill>
                  <a:schemeClr val="tx1"/>
                </a:solidFill>
              </a:rPr>
              <a:t>n sık görülen nedeni, detrüsör instabilitesi</a:t>
            </a:r>
            <a:r>
              <a:rPr lang="tr-TR" sz="2800"/>
              <a:t>dir.</a:t>
            </a:r>
            <a:r>
              <a:rPr lang="tr-TR" sz="2800">
                <a:solidFill>
                  <a:schemeClr val="tx1"/>
                </a:solidFill>
              </a:rPr>
              <a:t>(yaşla birlikte artar)</a:t>
            </a:r>
          </a:p>
          <a:p>
            <a:pPr>
              <a:lnSpc>
                <a:spcPct val="150000"/>
              </a:lnSpc>
            </a:pPr>
            <a:r>
              <a:rPr lang="tr-TR" sz="2800"/>
              <a:t>İ</a:t>
            </a:r>
            <a:r>
              <a:rPr lang="tr-TR" sz="2800">
                <a:solidFill>
                  <a:schemeClr val="tx1"/>
                </a:solidFill>
              </a:rPr>
              <a:t>nme, demans veya omurga yaralanmalarının sonucu olarak da görülebilir. (detrüsör hiperrefleksisi)</a:t>
            </a:r>
          </a:p>
          <a:p>
            <a:pPr>
              <a:lnSpc>
                <a:spcPct val="150000"/>
              </a:lnSpc>
            </a:pPr>
            <a:r>
              <a:rPr lang="tr-TR" sz="2800"/>
              <a:t>İ</a:t>
            </a:r>
            <a:r>
              <a:rPr lang="tr-TR" sz="2800">
                <a:solidFill>
                  <a:schemeClr val="tx1"/>
                </a:solidFill>
              </a:rPr>
              <a:t>nfeksiyon, mesane taşları veya tümörlerle oluşan mesane irritasyonu sonucu da acil inkontinans gelişebilir.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6991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73C218-0896-4E9F-8B9D-4F9DCBD19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Sıkışma (acil-urge) inkontinans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A32289-FDBA-400D-A2F9-36F8233F9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Detrüssör instabilitesi sebebiyle oluşan sıkışma semptomlarını </a:t>
            </a:r>
          </a:p>
          <a:p>
            <a:pPr marL="0" indent="0">
              <a:buNone/>
            </a:pPr>
            <a:r>
              <a:rPr lang="tr-TR"/>
              <a:t>   tanımlamak için aşırı aktif mesane sendromu tanımı kullanılır.</a:t>
            </a:r>
          </a:p>
          <a:p>
            <a:endParaRPr lang="tr-TR"/>
          </a:p>
          <a:p>
            <a:r>
              <a:rPr lang="tr-TR"/>
              <a:t>Uluslararası İnkontinans Topluluğu AAMS’yi </a:t>
            </a:r>
          </a:p>
          <a:p>
            <a:pPr marL="0" indent="0">
              <a:buNone/>
            </a:pPr>
            <a:r>
              <a:rPr lang="tr-TR" b="1"/>
              <a:t>   24 saatte 8 </a:t>
            </a:r>
            <a:r>
              <a:rPr lang="tr-TR"/>
              <a:t>veya daha fazla sayıda idrara çıkma ve </a:t>
            </a:r>
          </a:p>
          <a:p>
            <a:pPr marL="0" indent="0">
              <a:buNone/>
            </a:pPr>
            <a:r>
              <a:rPr lang="tr-TR" b="1"/>
              <a:t>   gece 2</a:t>
            </a:r>
            <a:r>
              <a:rPr lang="tr-TR"/>
              <a:t> veya daha fazla sayıda uyanma şeklinde tanımlar.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51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7FB8C1-0203-4674-8AB1-A3C1A4605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Stres inkontinansı 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8F086D-D19A-463E-AE60-3ECA87A8C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/>
              <a:t>K</a:t>
            </a:r>
            <a:r>
              <a:rPr lang="tr-TR">
                <a:solidFill>
                  <a:schemeClr val="tx1"/>
                </a:solidFill>
              </a:rPr>
              <a:t>adınlarda daha sıktır.</a:t>
            </a:r>
          </a:p>
          <a:p>
            <a:pPr>
              <a:lnSpc>
                <a:spcPct val="150000"/>
              </a:lnSpc>
            </a:pPr>
            <a:r>
              <a:rPr lang="tr-TR"/>
              <a:t>K</a:t>
            </a:r>
            <a:r>
              <a:rPr lang="tr-TR">
                <a:solidFill>
                  <a:schemeClr val="tx1"/>
                </a:solidFill>
              </a:rPr>
              <a:t>arın içi basınç artışı (Valsalva Manevrası) ile oluşur.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Hastalar öksürme, gülme, hapşırma veya egzersiz yapma esnasında genellikle küçük miktarlarda idrar kaçırırlar.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904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051B3D-7198-44FB-BA24-D37D1F47E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Stres inkontinansı 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D75E82-097A-4EB7-8896-072E37DAD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400">
                <a:solidFill>
                  <a:schemeClr val="tx1"/>
                </a:solidFill>
              </a:rPr>
              <a:t>Kadınlarda,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>
                <a:solidFill>
                  <a:schemeClr val="tx1"/>
                </a:solidFill>
              </a:rPr>
              <a:t>en sık neden </a:t>
            </a:r>
            <a:r>
              <a:rPr lang="tr-TR" b="1">
                <a:solidFill>
                  <a:schemeClr val="tx1"/>
                </a:solidFill>
              </a:rPr>
              <a:t>pelvik taban kaslarının zayıflığı </a:t>
            </a:r>
            <a:r>
              <a:rPr lang="tr-TR">
                <a:solidFill>
                  <a:schemeClr val="tx1"/>
                </a:solidFill>
              </a:rPr>
              <a:t>neticesinde gelişen üretra hipermobilitesi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>
                <a:solidFill>
                  <a:schemeClr val="tx1"/>
                </a:solidFill>
              </a:rPr>
              <a:t>travma, radyasyon veya cerrahi gibi nedenlerle üretral sfinkterlerin zayıflaması </a:t>
            </a:r>
          </a:p>
          <a:p>
            <a:pPr>
              <a:lnSpc>
                <a:spcPct val="150000"/>
              </a:lnSpc>
            </a:pPr>
            <a:r>
              <a:rPr lang="tr-TR" sz="2400">
                <a:solidFill>
                  <a:schemeClr val="tx1"/>
                </a:solidFill>
              </a:rPr>
              <a:t>Erkeklerde,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>
                <a:solidFill>
                  <a:schemeClr val="tx1"/>
                </a:solidFill>
              </a:rPr>
              <a:t>cerrahi veya travma yolu ile </a:t>
            </a:r>
            <a:r>
              <a:rPr lang="tr-TR" b="1">
                <a:solidFill>
                  <a:schemeClr val="tx1"/>
                </a:solidFill>
              </a:rPr>
              <a:t>sfinkter hasarı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835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6F6A0F-B643-4D5D-A993-8BF42D245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Stres inkontinansı 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6B0EA1-CFB0-4EA3-A579-0558279AC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Tanının stres manevrası ile aynı anda oluştuğunun ortaya konması </a:t>
            </a:r>
          </a:p>
          <a:p>
            <a:pPr marL="0" indent="0">
              <a:buNone/>
            </a:pPr>
            <a:r>
              <a:rPr lang="tr-TR"/>
              <a:t>   önemlidir.</a:t>
            </a:r>
          </a:p>
          <a:p>
            <a:endParaRPr lang="tr-TR"/>
          </a:p>
          <a:p>
            <a:r>
              <a:rPr lang="tr-TR"/>
              <a:t>Birkaç saniye sonra oluşursa stres ile tetiklenen mesane kasılmasını </a:t>
            </a:r>
          </a:p>
          <a:p>
            <a:pPr marL="0" indent="0">
              <a:buNone/>
            </a:pPr>
            <a:r>
              <a:rPr lang="tr-TR"/>
              <a:t>   düşündürür ve bu durum acil inkontinansa daha fazla benzer.</a:t>
            </a:r>
          </a:p>
        </p:txBody>
      </p:sp>
    </p:spTree>
    <p:extLst>
      <p:ext uri="{BB962C8B-B14F-4D97-AF65-F5344CB8AC3E}">
        <p14:creationId xmlns:p14="http://schemas.microsoft.com/office/powerpoint/2010/main" val="4293099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8E9CCF-37FE-47E2-BE99-BDC535483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Taşma inkontinansı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49041A-0867-4F6F-BDDC-A3EEFDDA5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800">
                <a:solidFill>
                  <a:schemeClr val="tx1"/>
                </a:solidFill>
              </a:rPr>
              <a:t>Mesanenin ileri derecede genişlemesi sonucu oluşur. </a:t>
            </a:r>
          </a:p>
          <a:p>
            <a:pPr>
              <a:lnSpc>
                <a:spcPct val="150000"/>
              </a:lnSpc>
            </a:pPr>
            <a:r>
              <a:rPr lang="tr-TR" sz="2800"/>
              <a:t>S</a:t>
            </a:r>
            <a:r>
              <a:rPr lang="tr-TR" sz="2800">
                <a:solidFill>
                  <a:schemeClr val="tx1"/>
                </a:solidFill>
              </a:rPr>
              <a:t>ık veya sürekli idrar kaçağı, </a:t>
            </a:r>
            <a:r>
              <a:rPr lang="tr-TR" sz="2800" b="1">
                <a:solidFill>
                  <a:schemeClr val="tx1"/>
                </a:solidFill>
              </a:rPr>
              <a:t>damlama tarzında veya uyarı oluşmaksızın büyük miktarlarda idrar kaçırma</a:t>
            </a:r>
            <a:r>
              <a:rPr lang="tr-TR" sz="2800">
                <a:solidFill>
                  <a:schemeClr val="tx1"/>
                </a:solidFill>
              </a:rPr>
              <a:t> gibi yakınmalar vardır.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444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FA94DE-3042-4BC9-A6B0-E585C136C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Taşma inkontinansı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7FC934-FC36-415F-B039-9EDA44257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516834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tr-TR" sz="4600">
                <a:solidFill>
                  <a:schemeClr val="tx1"/>
                </a:solidFill>
              </a:rPr>
              <a:t>Mesanenin yetersiz boşalması ya kasılma yeteneğindeki bir bozukluktan (detrüsör hipoaktivitesi) yada mesane çıkışının veya üretranın obstüriksiyonundan kaynaklanır.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460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tr-TR" sz="4600"/>
              <a:t>D</a:t>
            </a:r>
            <a:r>
              <a:rPr lang="tr-TR" sz="4600">
                <a:solidFill>
                  <a:schemeClr val="tx1"/>
                </a:solidFill>
              </a:rPr>
              <a:t>etrüsör hipoaktivitesi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4600">
                <a:solidFill>
                  <a:schemeClr val="tx1"/>
                </a:solidFill>
              </a:rPr>
              <a:t>diyabet, kronik alkolizm veya disk hastalığına sekonder nörojenik mesanenin sonucu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4600">
                <a:solidFill>
                  <a:schemeClr val="tx1"/>
                </a:solidFill>
              </a:rPr>
              <a:t>kas gevşetici ve beta bloker ilaçların kullanımı</a:t>
            </a:r>
          </a:p>
          <a:p>
            <a:pPr lvl="1">
              <a:lnSpc>
                <a:spcPct val="150000"/>
              </a:lnSpc>
            </a:pPr>
            <a:r>
              <a:rPr lang="tr-TR" sz="4600"/>
              <a:t>O</a:t>
            </a:r>
            <a:r>
              <a:rPr lang="tr-TR" sz="4600">
                <a:solidFill>
                  <a:schemeClr val="tx1"/>
                </a:solidFill>
              </a:rPr>
              <a:t>bstüriksiyon nedenleri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4600">
                <a:solidFill>
                  <a:schemeClr val="tx1"/>
                </a:solidFill>
              </a:rPr>
              <a:t>fiziksel (prostat hipertrofisi, tümör, striktür)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4600">
                <a:solidFill>
                  <a:schemeClr val="tx1"/>
                </a:solidFill>
              </a:rPr>
              <a:t>nörolojik (spinal kord lezyonları, pelvik cerrahi)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4600">
                <a:solidFill>
                  <a:schemeClr val="tx1"/>
                </a:solidFill>
              </a:rPr>
              <a:t>farmakolojik (a-adrenerjik agonist)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330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D208A9-5613-429E-9A25-1CCEC59DE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Fonksiyonel inkontinans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190157-72C6-4601-9C4F-EB8B2A5B7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Hasta n</a:t>
            </a:r>
            <a:r>
              <a:rPr lang="tr-TR">
                <a:solidFill>
                  <a:schemeClr val="tx1"/>
                </a:solidFill>
              </a:rPr>
              <a:t>ormal bir idrar yoluna sahipken fiziksel veya bilişsel </a:t>
            </a:r>
          </a:p>
          <a:p>
            <a:pPr marL="0" indent="0">
              <a:buNone/>
            </a:pPr>
            <a:r>
              <a:rPr lang="tr-TR"/>
              <a:t>  </a:t>
            </a:r>
            <a:r>
              <a:rPr lang="tr-TR">
                <a:solidFill>
                  <a:schemeClr val="tx1"/>
                </a:solidFill>
              </a:rPr>
              <a:t>bozukluklardan dolayı </a:t>
            </a:r>
            <a:r>
              <a:rPr lang="nn-NO"/>
              <a:t>kendini gerekli zamanda tuvalete</a:t>
            </a:r>
            <a:r>
              <a:rPr lang="tr-TR"/>
              <a:t> </a:t>
            </a:r>
          </a:p>
          <a:p>
            <a:pPr marL="0" indent="0">
              <a:buNone/>
            </a:pPr>
            <a:r>
              <a:rPr lang="tr-TR"/>
              <a:t>  </a:t>
            </a:r>
            <a:r>
              <a:rPr lang="nn-NO"/>
              <a:t>yetiştirememesinden kaynaklan</a:t>
            </a:r>
            <a:r>
              <a:rPr lang="tr-TR"/>
              <a:t>ır.</a:t>
            </a:r>
            <a:endParaRPr lang="tr-TR">
              <a:solidFill>
                <a:schemeClr val="tx1"/>
              </a:solidFill>
            </a:endParaRP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63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63113E-8D2A-49B0-A8BA-7D0A787C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Amaç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C94597-1085-4C71-B0EC-AFDF9F107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Üriner inkontinans ve hastasının yönetimi hakkında bilgi vermek</a:t>
            </a:r>
          </a:p>
        </p:txBody>
      </p:sp>
    </p:spTree>
    <p:extLst>
      <p:ext uri="{BB962C8B-B14F-4D97-AF65-F5344CB8AC3E}">
        <p14:creationId xmlns:p14="http://schemas.microsoft.com/office/powerpoint/2010/main" val="3793727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BEC7C0-536B-47F4-8E35-5E76934D2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Mikst inkontinans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E8FA76-7736-4E3C-8DCA-3D76C6684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Üriner inkontinans tiplerinin birlikteliği söz konusudur</a:t>
            </a:r>
            <a:endParaRPr lang="tr-TR" sz="2800"/>
          </a:p>
          <a:p>
            <a:endParaRPr lang="tr-TR" sz="2800"/>
          </a:p>
          <a:p>
            <a:endParaRPr lang="tr-TR"/>
          </a:p>
          <a:p>
            <a:r>
              <a:rPr lang="tr-TR" sz="2800"/>
              <a:t>E</a:t>
            </a:r>
            <a:r>
              <a:rPr lang="tr-TR" sz="2800">
                <a:solidFill>
                  <a:schemeClr val="tx1"/>
                </a:solidFill>
              </a:rPr>
              <a:t>n sık stres ve sıkışma inkontinansın birlikteliği görülür.</a:t>
            </a:r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136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D4C0F0-ED79-4A32-9399-F989BEAE5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Tarama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8EA77B-4C84-4AF8-84BE-21F6712C3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Sık görülmesi ve hastalar tarafından az ifade edilmesi nedeniyle </a:t>
            </a:r>
          </a:p>
          <a:p>
            <a:pPr marL="0" indent="0">
              <a:buNone/>
            </a:pPr>
            <a:r>
              <a:rPr lang="tr-TR"/>
              <a:t>   özellikle nörolojik hastalığı veya diyabeti olanlar başta olmak üzere </a:t>
            </a:r>
          </a:p>
          <a:p>
            <a:pPr marL="0" indent="0">
              <a:buNone/>
            </a:pPr>
            <a:r>
              <a:rPr lang="tr-TR"/>
              <a:t>   </a:t>
            </a:r>
            <a:r>
              <a:rPr lang="tr-TR" b="1"/>
              <a:t>65 yaş </a:t>
            </a:r>
            <a:r>
              <a:rPr lang="tr-TR"/>
              <a:t>üstündeki tüm </a:t>
            </a:r>
            <a:r>
              <a:rPr lang="tr-TR" b="1"/>
              <a:t>kadınlar</a:t>
            </a:r>
            <a:r>
              <a:rPr lang="tr-TR"/>
              <a:t> taranmalıdır.</a:t>
            </a:r>
          </a:p>
        </p:txBody>
      </p:sp>
    </p:spTree>
    <p:extLst>
      <p:ext uri="{BB962C8B-B14F-4D97-AF65-F5344CB8AC3E}">
        <p14:creationId xmlns:p14="http://schemas.microsoft.com/office/powerpoint/2010/main" val="3977944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0B5173-B413-4E9B-B24B-6A45C2A3E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/>
              <a:t>Öykü ve FM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DD5F36-DADF-41E1-A9EB-8EEF795CB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Öykü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/>
              <a:t>Hastanın tıbbi öyküsü ve kullandığı ilaçlar bilgisi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Yakınmaların süresi, ne zaman, ne sıklıkta ve ne ile birlikte olduğu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Üriner enfeksiyon varlığı, taş öyküsü (disüri,hematüri)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Gündüz-gece idrara çıkma sıklığı,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Geçirilmiş üriner, pelvik veya spinal cerrahi girişimler sorgulanmalıdır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124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706445-D7CE-4D70-A637-398D2625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/>
            </a:br>
            <a:r>
              <a:rPr lang="tr-TR" b="1"/>
              <a:t>3 soru testi</a:t>
            </a:r>
            <a:br>
              <a:rPr lang="tr-TR" b="1"/>
            </a:b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245984-074C-4885-8613-947735BCA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Son 3 ay içerisinde az da olsa hiç idrar kaçırdınız mı? </a:t>
            </a:r>
          </a:p>
          <a:p>
            <a:endParaRPr lang="tr-TR"/>
          </a:p>
          <a:p>
            <a:r>
              <a:rPr lang="tr-TR"/>
              <a:t>Gülme, öksürme veya hapşırma gibi                        Stres</a:t>
            </a:r>
          </a:p>
          <a:p>
            <a:pPr marL="0" indent="0">
              <a:buNone/>
            </a:pPr>
            <a:r>
              <a:rPr lang="tr-TR"/>
              <a:t>   intraabdominal basınç artışı ile ilişkili                      inkontinans</a:t>
            </a:r>
          </a:p>
          <a:p>
            <a:endParaRPr lang="tr-TR"/>
          </a:p>
          <a:p>
            <a:r>
              <a:rPr lang="tr-TR"/>
              <a:t>Sıkışma hissi ile birlikte tuvalete                               </a:t>
            </a:r>
            <a:r>
              <a:rPr lang="tr-TR">
                <a:solidFill>
                  <a:schemeClr val="tx1"/>
                </a:solidFill>
              </a:rPr>
              <a:t>Sıkışma (acil) </a:t>
            </a:r>
            <a:endParaRPr lang="tr-TR"/>
          </a:p>
          <a:p>
            <a:pPr marL="0" indent="0">
              <a:buNone/>
            </a:pPr>
            <a:r>
              <a:rPr lang="tr-TR"/>
              <a:t>   yetişip yetişmediği                                                      inkontinans              </a:t>
            </a:r>
          </a:p>
        </p:txBody>
      </p:sp>
      <p:sp>
        <p:nvSpPr>
          <p:cNvPr id="8" name="Ok: Sağ 7">
            <a:extLst>
              <a:ext uri="{FF2B5EF4-FFF2-40B4-BE49-F238E27FC236}">
                <a16:creationId xmlns:a16="http://schemas.microsoft.com/office/drawing/2014/main" id="{C892F480-40A5-4397-8F5D-6662DACECD50}"/>
              </a:ext>
            </a:extLst>
          </p:cNvPr>
          <p:cNvSpPr/>
          <p:nvPr/>
        </p:nvSpPr>
        <p:spPr>
          <a:xfrm>
            <a:off x="6677892" y="309391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Ok: Sağ 3">
            <a:extLst>
              <a:ext uri="{FF2B5EF4-FFF2-40B4-BE49-F238E27FC236}">
                <a16:creationId xmlns:a16="http://schemas.microsoft.com/office/drawing/2014/main" id="{988CD663-D6C7-46C6-BF1B-4E1EC09147C5}"/>
              </a:ext>
            </a:extLst>
          </p:cNvPr>
          <p:cNvSpPr/>
          <p:nvPr/>
        </p:nvSpPr>
        <p:spPr>
          <a:xfrm>
            <a:off x="6677892" y="460452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49986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B93FC5-FE51-424A-A70B-C3C3E147C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1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/>
              <a:t>Yaşam Kalitesi Ölçekleri</a:t>
            </a:r>
            <a:br>
              <a:rPr lang="tr-TR" b="1"/>
            </a:br>
            <a:r>
              <a:rPr lang="tr-TR" b="1"/>
              <a:t>Uluslararası İnkontinans Sorgulama Kısa Formu</a:t>
            </a:r>
            <a:br>
              <a:rPr lang="tr-TR" b="1"/>
            </a:b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265F6E-4F10-4CD6-965F-F9944E607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endParaRPr lang="tr-TR"/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 marL="0" indent="0">
              <a:buNone/>
            </a:pPr>
            <a:r>
              <a:rPr lang="tr-TR"/>
              <a:t>   </a:t>
            </a:r>
            <a:r>
              <a:rPr lang="tr-TR" sz="1600"/>
              <a:t>ICS:ULUSLARARASI KONTİNANS DERNEĞİ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Toplam skor 21’dir. 3. 4. ve 5. soruların toplamından oluşur.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Tedavi öncesi ve sonrası yapılan sorgulamalarda, skorlarda anlamlı düşüş tespit edilmiştir. Bu nedenle tedavi takibinde de güvenle kullanılabilmektedir.</a:t>
            </a:r>
          </a:p>
          <a:p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5A72A796-5E29-4B16-A9C8-D12FBD8F6C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25625"/>
            <a:ext cx="8955931" cy="216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168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B44B0824-6D77-47A6-A24E-29E3D924AD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770" y="1984481"/>
            <a:ext cx="6313866" cy="1325563"/>
          </a:xfr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923E415C-A5AD-4337-B8CD-6208A5B77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80" y="286688"/>
            <a:ext cx="6027846" cy="1482436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3E9DC70D-3FF9-4B61-A0A5-83868F6655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771" y="3429000"/>
            <a:ext cx="6025052" cy="893618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3E8D6B72-1809-412D-AA79-27C419C511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770" y="4322618"/>
            <a:ext cx="6064988" cy="2170257"/>
          </a:xfrm>
          <a:prstGeom prst="rect">
            <a:avLst/>
          </a:prstGeom>
        </p:spPr>
      </p:pic>
      <p:sp>
        <p:nvSpPr>
          <p:cNvPr id="13" name="Metin kutusu 12">
            <a:extLst>
              <a:ext uri="{FF2B5EF4-FFF2-40B4-BE49-F238E27FC236}">
                <a16:creationId xmlns:a16="http://schemas.microsoft.com/office/drawing/2014/main" id="{57CF2DA9-E635-45B3-A24C-02441A75EBF4}"/>
              </a:ext>
            </a:extLst>
          </p:cNvPr>
          <p:cNvSpPr txBox="1"/>
          <p:nvPr/>
        </p:nvSpPr>
        <p:spPr>
          <a:xfrm>
            <a:off x="6636327" y="544923"/>
            <a:ext cx="665018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/>
              <a:t>İlk 2 soru kişisel bilgileri</a:t>
            </a:r>
          </a:p>
          <a:p>
            <a:endParaRPr lang="tr-TR"/>
          </a:p>
          <a:p>
            <a:r>
              <a:rPr lang="tr-TR"/>
              <a:t>3. soru idrara çıkma sıklığını (0-5puan)</a:t>
            </a:r>
          </a:p>
          <a:p>
            <a:endParaRPr lang="tr-TR"/>
          </a:p>
          <a:p>
            <a:endParaRPr lang="tr-TR"/>
          </a:p>
          <a:p>
            <a:r>
              <a:rPr lang="tr-TR"/>
              <a:t>4. soru idrar kaçırma miktarını (0-6puan)</a:t>
            </a:r>
          </a:p>
          <a:p>
            <a:endParaRPr lang="tr-TR"/>
          </a:p>
          <a:p>
            <a:endParaRPr lang="tr-TR"/>
          </a:p>
          <a:p>
            <a:endParaRPr lang="tr-TR"/>
          </a:p>
          <a:p>
            <a:endParaRPr lang="tr-TR"/>
          </a:p>
          <a:p>
            <a:r>
              <a:rPr lang="tr-TR"/>
              <a:t>5. soru hastanın yaşam kalitesine olan etkisi (0-10 puan)</a:t>
            </a:r>
          </a:p>
          <a:p>
            <a:endParaRPr lang="tr-TR"/>
          </a:p>
          <a:p>
            <a:r>
              <a:rPr lang="tr-TR"/>
              <a:t> </a:t>
            </a:r>
          </a:p>
          <a:p>
            <a:r>
              <a:rPr lang="tr-TR"/>
              <a:t>6. soru ise tanımlayıcı özellikleri sorgulamaktadır. </a:t>
            </a:r>
          </a:p>
        </p:txBody>
      </p:sp>
    </p:spTree>
    <p:extLst>
      <p:ext uri="{BB962C8B-B14F-4D97-AF65-F5344CB8AC3E}">
        <p14:creationId xmlns:p14="http://schemas.microsoft.com/office/powerpoint/2010/main" val="2768609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2FA978-7C91-444C-AD92-876CE82DB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İşeme Günlüğü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123665-8750-4989-BCFD-EDD5F82B0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İdrar kaçırma epizodları, zamanı, tahmini hacmi ve neden olan </a:t>
            </a:r>
          </a:p>
          <a:p>
            <a:pPr marL="0" indent="0">
              <a:buNone/>
            </a:pPr>
            <a:r>
              <a:rPr lang="tr-TR"/>
              <a:t>   faktörler kaydedilir(3gün ideal).</a:t>
            </a:r>
          </a:p>
          <a:p>
            <a:endParaRPr lang="tr-TR"/>
          </a:p>
          <a:p>
            <a:r>
              <a:rPr lang="tr-TR"/>
              <a:t>İnkontinansın en muhtemel tipini ortaya çıkarabilir.</a:t>
            </a:r>
          </a:p>
          <a:p>
            <a:endParaRPr lang="tr-TR"/>
          </a:p>
          <a:p>
            <a:r>
              <a:rPr lang="tr-TR"/>
              <a:t>İnkontinansa sebep olan faktörleri tespit edebilir.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346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E45E12E0-D288-4D2D-8F6A-6C9B7C93C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755" y="0"/>
            <a:ext cx="8625381" cy="6284843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43563084-77F3-4E64-AC0C-60C497F09C0E}"/>
              </a:ext>
            </a:extLst>
          </p:cNvPr>
          <p:cNvSpPr txBox="1"/>
          <p:nvPr/>
        </p:nvSpPr>
        <p:spPr>
          <a:xfrm>
            <a:off x="1563756" y="6284843"/>
            <a:ext cx="97270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/>
              <a:t>https://patients.uroweb.org/tr/mesane-gunlugu/</a:t>
            </a:r>
          </a:p>
          <a:p>
            <a:r>
              <a:rPr lang="tr-TR"/>
              <a:t>https://patients.uroweb.org/tr/wp-content/uploads/sites/7/2019/02/Bladder_Diary_TR.pdf</a:t>
            </a:r>
          </a:p>
        </p:txBody>
      </p:sp>
    </p:spTree>
    <p:extLst>
      <p:ext uri="{BB962C8B-B14F-4D97-AF65-F5344CB8AC3E}">
        <p14:creationId xmlns:p14="http://schemas.microsoft.com/office/powerpoint/2010/main" val="37505095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D512CA-B2BD-4972-B11B-74C00DA7D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Fizik muayene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CFED22-EC0C-4CE3-89CB-415A929BD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/>
              <a:t>Karın muayenesi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Mesane distansiyonu (Taşma inkontinansı) </a:t>
            </a:r>
          </a:p>
          <a:p>
            <a:pPr>
              <a:lnSpc>
                <a:spcPct val="150000"/>
              </a:lnSpc>
            </a:pPr>
            <a:r>
              <a:rPr lang="tr-TR" sz="2400"/>
              <a:t> Genital muayene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Atrofi veya kitle işareti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Uterus prolapsusu, sistosel veya rektosel</a:t>
            </a:r>
          </a:p>
          <a:p>
            <a:endParaRPr lang="tr-TR" sz="2400"/>
          </a:p>
          <a:p>
            <a:pPr lvl="1"/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6133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11D32B-6E6B-458F-A553-5FB21B37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Fizik muayene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81610A-82A8-4C2D-9565-06BA6E2EE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5179792"/>
          </a:xfrm>
        </p:spPr>
        <p:txBody>
          <a:bodyPr/>
          <a:lstStyle/>
          <a:p>
            <a:pPr marL="0" indent="0">
              <a:buNone/>
            </a:pPr>
            <a:endParaRPr lang="tr-TR"/>
          </a:p>
          <a:p>
            <a:pPr marL="342900" lvl="1" indent="-342900">
              <a:lnSpc>
                <a:spcPct val="150000"/>
              </a:lnSpc>
            </a:pPr>
            <a:r>
              <a:rPr lang="tr-TR"/>
              <a:t>Rektal muayene</a:t>
            </a:r>
          </a:p>
          <a:p>
            <a:pPr marL="74295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400"/>
              <a:t>Gayta tıkacı veya kitle</a:t>
            </a:r>
          </a:p>
          <a:p>
            <a:pPr marL="74295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400"/>
              <a:t>Perineal duyarlılık (sfinkter tonusunun ve nörolojik kaybın delili)</a:t>
            </a:r>
          </a:p>
          <a:p>
            <a:pPr marL="74295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400"/>
              <a:t>Prostat muayenesi </a:t>
            </a:r>
          </a:p>
          <a:p>
            <a:pPr marL="74295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400"/>
              <a:t>Rektal tonus</a:t>
            </a:r>
          </a:p>
          <a:p>
            <a:pPr marL="342900" lvl="1" indent="-342900">
              <a:lnSpc>
                <a:spcPct val="150000"/>
              </a:lnSpc>
            </a:pPr>
            <a:r>
              <a:rPr lang="tr-TR"/>
              <a:t>Lumbosakral muayene </a:t>
            </a:r>
          </a:p>
          <a:p>
            <a:pPr marL="742950" lvl="2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2400"/>
              <a:t>Spinal kord lezyonları</a:t>
            </a:r>
          </a:p>
          <a:p>
            <a:pPr marL="742950" lvl="2" indent="-342900">
              <a:lnSpc>
                <a:spcPct val="150000"/>
              </a:lnSpc>
            </a:pPr>
            <a:endParaRPr lang="tr-TR" sz="2400"/>
          </a:p>
          <a:p>
            <a:pPr marL="0" indent="0">
              <a:buNone/>
            </a:pP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43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821BAC-CB11-40D1-8946-CD58253C0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Öğrenim hedefleri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A417B1-B559-400A-B3C9-5A1DEB567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800">
                <a:solidFill>
                  <a:schemeClr val="tx1"/>
                </a:solidFill>
              </a:rPr>
              <a:t>Geçici üriner inkontinans sebeplerini sayabilmek</a:t>
            </a:r>
          </a:p>
          <a:p>
            <a:pPr>
              <a:lnSpc>
                <a:spcPct val="150000"/>
              </a:lnSpc>
            </a:pPr>
            <a:r>
              <a:rPr lang="tr-TR" sz="2800">
                <a:solidFill>
                  <a:schemeClr val="tx1"/>
                </a:solidFill>
              </a:rPr>
              <a:t>Kronik inkontinans sınıflamasını yapabilmek</a:t>
            </a:r>
          </a:p>
          <a:p>
            <a:pPr>
              <a:lnSpc>
                <a:spcPct val="150000"/>
              </a:lnSpc>
            </a:pPr>
            <a:r>
              <a:rPr lang="tr-TR" sz="2800">
                <a:solidFill>
                  <a:schemeClr val="tx1"/>
                </a:solidFill>
              </a:rPr>
              <a:t>Üriner inkontinans tedavisi hakkında bilgi sahibi olmak</a:t>
            </a:r>
          </a:p>
          <a:p>
            <a:pPr>
              <a:lnSpc>
                <a:spcPct val="150000"/>
              </a:lnSpc>
            </a:pPr>
            <a:r>
              <a:rPr lang="tr-TR" sz="2800">
                <a:solidFill>
                  <a:schemeClr val="tx1"/>
                </a:solidFill>
              </a:rPr>
              <a:t>Üriner inkontinanslı </a:t>
            </a:r>
            <a:r>
              <a:rPr lang="tr-TR" sz="2800"/>
              <a:t>hastaların sevk kriterlerini sayabilmek</a:t>
            </a:r>
            <a:endParaRPr lang="tr-TR" sz="2800">
              <a:solidFill>
                <a:schemeClr val="tx1"/>
              </a:solidFill>
            </a:endParaRP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6996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42206D-DE61-45C0-B967-9E0760C97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Özel testler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DC2F13-AFFF-4DDD-A9D2-48BFBF4B5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100" b="1">
                <a:solidFill>
                  <a:schemeClr val="tx1"/>
                </a:solidFill>
              </a:rPr>
              <a:t>Provokatif stres testi</a:t>
            </a:r>
          </a:p>
          <a:p>
            <a:pPr marL="0" indent="0">
              <a:buNone/>
            </a:pPr>
            <a:r>
              <a:rPr lang="tr-TR">
                <a:solidFill>
                  <a:schemeClr val="tx1"/>
                </a:solidFill>
              </a:rPr>
              <a:t>   </a:t>
            </a:r>
          </a:p>
          <a:p>
            <a:r>
              <a:rPr lang="tr-TR">
                <a:solidFill>
                  <a:schemeClr val="tx1"/>
                </a:solidFill>
              </a:rPr>
              <a:t>Hasta rahatlatılır ve tercihen dik pozisyondayken kuvvetlice öksürtülür</a:t>
            </a:r>
          </a:p>
          <a:p>
            <a:pPr marL="0" indent="0">
              <a:buNone/>
            </a:pPr>
            <a:r>
              <a:rPr lang="tr-TR"/>
              <a:t>   </a:t>
            </a:r>
            <a:r>
              <a:rPr lang="tr-TR">
                <a:solidFill>
                  <a:schemeClr val="tx1"/>
                </a:solidFill>
              </a:rPr>
              <a:t>İdrar kaçağı öksürmeyle eş zamanlı oluşmuşsa stres inkontinans.</a:t>
            </a:r>
          </a:p>
          <a:p>
            <a:r>
              <a:rPr lang="tr-TR">
                <a:solidFill>
                  <a:schemeClr val="tx1"/>
                </a:solidFill>
              </a:rPr>
              <a:t>Öksürmeden sonra gecikmeli olarak gelişmişse refleks mesane   </a:t>
            </a:r>
          </a:p>
          <a:p>
            <a:pPr marL="0" indent="0">
              <a:buNone/>
            </a:pPr>
            <a:r>
              <a:rPr lang="tr-TR"/>
              <a:t>   </a:t>
            </a:r>
            <a:r>
              <a:rPr lang="tr-TR">
                <a:solidFill>
                  <a:schemeClr val="tx1"/>
                </a:solidFill>
              </a:rPr>
              <a:t>kasılmasıdır ve sıkışma inkontinansını düşündürür. </a:t>
            </a:r>
          </a:p>
        </p:txBody>
      </p:sp>
    </p:spTree>
    <p:extLst>
      <p:ext uri="{BB962C8B-B14F-4D97-AF65-F5344CB8AC3E}">
        <p14:creationId xmlns:p14="http://schemas.microsoft.com/office/powerpoint/2010/main" val="2598117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FC7EBA-184E-48AA-9328-43719C875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Özel testler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18DE37-0D98-4794-8907-B9F40FE93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929730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sz="4000" b="1">
                <a:solidFill>
                  <a:schemeClr val="tx1"/>
                </a:solidFill>
              </a:rPr>
              <a:t>Postvoidal rezidü testi (PVR)</a:t>
            </a:r>
          </a:p>
          <a:p>
            <a:pPr marL="0" indent="0">
              <a:buNone/>
            </a:pPr>
            <a:r>
              <a:rPr lang="tr-TR"/>
              <a:t>   </a:t>
            </a:r>
          </a:p>
          <a:p>
            <a:r>
              <a:rPr lang="tr-TR" sz="3600"/>
              <a:t>Kimlere yapalım?</a:t>
            </a:r>
          </a:p>
          <a:p>
            <a:pPr marL="0" indent="0">
              <a:buNone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r>
              <a:rPr lang="tr-TR" sz="2800"/>
              <a:t>   </a:t>
            </a:r>
            <a:r>
              <a:rPr lang="tr-TR" sz="3600"/>
              <a:t>Üriner retansiyondan ve potansiyel obstüriksiyondan şüphelenilenler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/>
              <a:t>  Şiddetli üriner belirtisi olan erkekler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/>
              <a:t>  Jinekolojik veya pelvik cerrahi öyküsü olan kadınlar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/>
              <a:t>  Nörolojik bozukluğu veya diyabeti olanlar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3600"/>
              <a:t>  İlk ampirik tedavileri başarısız olanlar</a:t>
            </a:r>
          </a:p>
          <a:p>
            <a:pPr marL="0" indent="0">
              <a:buNone/>
            </a:pPr>
            <a:endParaRPr lang="tr-TR" sz="2800"/>
          </a:p>
          <a:p>
            <a:pPr marL="0" indent="0">
              <a:buNone/>
            </a:pPr>
            <a:endParaRPr lang="tr-TR" sz="2800"/>
          </a:p>
          <a:p>
            <a:pPr marL="0" indent="0">
              <a:buNone/>
            </a:pPr>
            <a:r>
              <a:rPr lang="tr-TR" sz="2800"/>
              <a:t>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4076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BD9D71-C7F7-4267-B948-9AE533A8E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Özel testler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170E62-A7FD-4FA0-BBB8-EDB283C6F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100" b="1">
                <a:solidFill>
                  <a:schemeClr val="tx1"/>
                </a:solidFill>
              </a:rPr>
              <a:t>Postvoidal rezidü testi (PVR)</a:t>
            </a:r>
          </a:p>
          <a:p>
            <a:pPr marL="0" indent="0">
              <a:buNone/>
            </a:pPr>
            <a:endParaRPr lang="tr-TR" b="1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>
                <a:solidFill>
                  <a:schemeClr val="tx1"/>
                </a:solidFill>
              </a:rPr>
              <a:t>Mümkün olduğunca mesanenin boşaltılması söylenir ve boşaltımdan sonraki birkaç dakika içinde mesanede kalan (rezidü) idrar miktarı kateter veya USG ile ölçülür.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50ml altı normal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>
                <a:solidFill>
                  <a:schemeClr val="tx1"/>
                </a:solidFill>
              </a:rPr>
              <a:t>50-199ml arası şüpheli</a:t>
            </a:r>
            <a:r>
              <a:rPr lang="tr-TR"/>
              <a:t>(Taşma inkontinansı?)</a:t>
            </a:r>
            <a:endParaRPr lang="tr-TR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200ml üstü ise mesane boşaltımı yetersiz(Taşma inkontinansı)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b="1"/>
              <a:t>PVR&gt;50ml </a:t>
            </a:r>
            <a:r>
              <a:rPr lang="tr-TR"/>
              <a:t>ise </a:t>
            </a:r>
            <a:r>
              <a:rPr lang="tr-TR" b="1"/>
              <a:t>sevk</a:t>
            </a:r>
            <a:r>
              <a:rPr lang="tr-TR"/>
              <a:t> edilmelidir.</a:t>
            </a:r>
            <a:endParaRPr lang="tr-TR">
              <a:solidFill>
                <a:schemeClr val="tx1"/>
              </a:solidFill>
            </a:endParaRP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195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77BABA-CB5C-403F-A44E-C7084A80E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Laboratuvar ve görüntüleme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9DDF0F-F4A0-480A-A4F0-FA5D6D7A2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sz="2600"/>
              <a:t>TİT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600"/>
              <a:t>    Hematüri, proteinüri, glikozüri, infeksiyon</a:t>
            </a:r>
          </a:p>
          <a:p>
            <a:pPr>
              <a:lnSpc>
                <a:spcPct val="150000"/>
              </a:lnSpc>
            </a:pPr>
            <a:r>
              <a:rPr lang="tr-TR" sz="2600"/>
              <a:t>BFT (BUN ve kreatinin)</a:t>
            </a:r>
          </a:p>
          <a:p>
            <a:pPr>
              <a:lnSpc>
                <a:spcPct val="150000"/>
              </a:lnSpc>
            </a:pPr>
            <a:r>
              <a:rPr lang="tr-TR" sz="2600"/>
              <a:t>Kan glikozu ve kalsiyum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600"/>
              <a:t>    Poliürinin metabolik nedenlerinin (hiperkalsemi, hiperglisemi)</a:t>
            </a:r>
          </a:p>
          <a:p>
            <a:pPr>
              <a:lnSpc>
                <a:spcPct val="150000"/>
              </a:lnSpc>
            </a:pPr>
            <a:r>
              <a:rPr lang="tr-TR" sz="2600"/>
              <a:t>Renal USG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600"/>
              <a:t>    Obstrüksiyonlu hastalarda hidronefrozun araştırılması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770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503F67-9BC1-4926-A12F-4991391E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Tedavi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C17259-6D0B-4E6D-9A1C-2530B9EA0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solidFill>
                  <a:schemeClr val="tx1"/>
                </a:solidFill>
              </a:rPr>
              <a:t>Eğer geçici veya fonksiyonel etkenler saptanırsa, tedavide altta yatan hastalığa odaklanmak ve her türlü fonksiyonel yetersizliği düzeltmek hedeflenmelidir. </a:t>
            </a:r>
          </a:p>
          <a:p>
            <a:r>
              <a:rPr lang="tr-TR">
                <a:solidFill>
                  <a:schemeClr val="tx1"/>
                </a:solidFill>
              </a:rPr>
              <a:t>T</a:t>
            </a:r>
            <a:r>
              <a:rPr lang="tr-TR"/>
              <a:t>edavi 4 e ayrılır </a:t>
            </a:r>
          </a:p>
          <a:p>
            <a:pPr marL="0" indent="0">
              <a:buNone/>
            </a:pPr>
            <a:r>
              <a:rPr lang="tr-TR">
                <a:solidFill>
                  <a:schemeClr val="tx1"/>
                </a:solidFill>
              </a:rPr>
              <a:t>   1.Yaşam tarzı değişiklikleri</a:t>
            </a:r>
          </a:p>
          <a:p>
            <a:pPr marL="0" indent="0">
              <a:buNone/>
            </a:pPr>
            <a:r>
              <a:rPr lang="tr-TR">
                <a:solidFill>
                  <a:schemeClr val="tx1"/>
                </a:solidFill>
              </a:rPr>
              <a:t>   2.Davranış</a:t>
            </a:r>
            <a:r>
              <a:rPr lang="tr-TR"/>
              <a:t>sal tedaviler</a:t>
            </a:r>
          </a:p>
          <a:p>
            <a:pPr marL="0" indent="0">
              <a:buNone/>
            </a:pPr>
            <a:r>
              <a:rPr lang="tr-TR">
                <a:solidFill>
                  <a:schemeClr val="tx1"/>
                </a:solidFill>
              </a:rPr>
              <a:t>   3.Farmokolojik</a:t>
            </a:r>
          </a:p>
          <a:p>
            <a:pPr marL="0" indent="0">
              <a:buNone/>
            </a:pPr>
            <a:r>
              <a:rPr lang="tr-TR"/>
              <a:t>   4.Cerrahi</a:t>
            </a:r>
            <a:endParaRPr lang="tr-TR">
              <a:solidFill>
                <a:schemeClr val="tx1"/>
              </a:solidFill>
            </a:endParaRP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5188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6293F3-A374-47F2-89D1-04930632A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1.Yaşam tarzı değişiklikleri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09EEEF-DC0E-435E-AB12-6E48FF327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Diyet değişikliği kapsamında alkol, kafeinli ve karbonatlı içeceklerden uzak durulmalıdır. </a:t>
            </a:r>
          </a:p>
          <a:p>
            <a:r>
              <a:rPr lang="tr-TR"/>
              <a:t>Herhangi bir medikal neden olmadan aşırı sıvı tüketen kişilerde sıvı alımı azaltılmalıdır. Sıvı alımı mümkünse sık sık ve az miktarlarda olmalıdır. Noktürisi olanlar sıvı alımını yatmadan birkaç saat önce kesmelidir.</a:t>
            </a:r>
          </a:p>
          <a:p>
            <a:r>
              <a:rPr lang="tr-TR"/>
              <a:t>Obez kişilerin kilo vermesi</a:t>
            </a:r>
          </a:p>
          <a:p>
            <a:r>
              <a:rPr lang="tr-TR"/>
              <a:t>Sigaranın bırakılması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3031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804B18-48EE-4AD5-878B-B49E51F8A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2.Davranış</a:t>
            </a:r>
            <a:r>
              <a:rPr lang="tr-TR" b="1"/>
              <a:t>sal tedaviler</a:t>
            </a:r>
          </a:p>
        </p:txBody>
      </p:sp>
      <p:graphicFrame>
        <p:nvGraphicFramePr>
          <p:cNvPr id="5" name="Tablo 8">
            <a:extLst>
              <a:ext uri="{FF2B5EF4-FFF2-40B4-BE49-F238E27FC236}">
                <a16:creationId xmlns:a16="http://schemas.microsoft.com/office/drawing/2014/main" id="{4BF2C783-66C0-4E6C-8D7B-FA91CA4C00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0362540"/>
              </p:ext>
            </p:extLst>
          </p:nvPr>
        </p:nvGraphicFramePr>
        <p:xfrm>
          <a:off x="930966" y="1690688"/>
          <a:ext cx="10386391" cy="3619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8317">
                  <a:extLst>
                    <a:ext uri="{9D8B030D-6E8A-4147-A177-3AD203B41FA5}">
                      <a16:colId xmlns:a16="http://schemas.microsoft.com/office/drawing/2014/main" val="1909786370"/>
                    </a:ext>
                  </a:extLst>
                </a:gridCol>
                <a:gridCol w="3664037">
                  <a:extLst>
                    <a:ext uri="{9D8B030D-6E8A-4147-A177-3AD203B41FA5}">
                      <a16:colId xmlns:a16="http://schemas.microsoft.com/office/drawing/2014/main" val="2024682890"/>
                    </a:ext>
                  </a:extLst>
                </a:gridCol>
                <a:gridCol w="3664037">
                  <a:extLst>
                    <a:ext uri="{9D8B030D-6E8A-4147-A177-3AD203B41FA5}">
                      <a16:colId xmlns:a16="http://schemas.microsoft.com/office/drawing/2014/main" val="3691703779"/>
                    </a:ext>
                  </a:extLst>
                </a:gridCol>
              </a:tblGrid>
              <a:tr h="760964">
                <a:tc gridSpan="3">
                  <a:txBody>
                    <a:bodyPr/>
                    <a:lstStyle/>
                    <a:p>
                      <a:r>
                        <a:rPr lang="tr-TR"/>
                        <a:t>Hastaya Bağımlı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09721"/>
                  </a:ext>
                </a:extLst>
              </a:tr>
              <a:tr h="14291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/>
                        <a:t>Pelvik kas egzersizleri (Kegel)</a:t>
                      </a:r>
                      <a:endParaRPr lang="en-US" sz="1800"/>
                    </a:p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/>
                        <a:t>Pelvik kasların tekrarlayan kasılıp gevşetilmesi </a:t>
                      </a:r>
                      <a:endParaRPr lang="en-US" sz="1800"/>
                    </a:p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/>
                        <a:t>Stres ve Sıkışma Üİ</a:t>
                      </a:r>
                      <a:endParaRPr lang="en-US" sz="1800"/>
                    </a:p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095502"/>
                  </a:ext>
                </a:extLst>
              </a:tr>
              <a:tr h="14291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/>
                        <a:t>Mesane eğitimi</a:t>
                      </a:r>
                      <a:endParaRPr lang="en-US" sz="1800"/>
                    </a:p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/>
                        <a:t>Eğitim, işeme günlüğü kullanılması </a:t>
                      </a:r>
                      <a:endParaRPr lang="en-US" sz="1800"/>
                    </a:p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/>
                        <a:t>Stres ve Sıkışma Üİ</a:t>
                      </a:r>
                      <a:endParaRPr lang="en-US" sz="1800"/>
                    </a:p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781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2810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05770B-A96D-4683-8979-117611DD5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Pelvik Taban Kaslarının Egzersizleri </a:t>
            </a:r>
            <a:br>
              <a:rPr lang="tr-TR" b="1"/>
            </a:br>
            <a:r>
              <a:rPr lang="tr-TR" b="1"/>
              <a:t>(Kegel Egzersizleri)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7879A2-8B6A-4C60-8244-832A6A245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Amaç periüretral ve perivajinal kasları güçlendirmek 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En çok stres inkontinansın tedavisinde faydalı olmakla birlikte sıkışma ve mikst inkontinansta da faydalıdır. 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Başlangıçta hastalara üretradan idrar akışını durdurmaya çalışıyormuş gibi genital bölge kaslarını kasmaları söylenir ve böylece bu kasların farkına varmaları sağlanır. 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Bunu yaparken sadece pelvisin ön tarafındaki kasları kasmalı, karın, pelvik veya uyluk kaslarını kasmamalıdır.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9741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58146C-B5F8-4776-9420-D6D4DE123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Pelvik Taban Kaslarının Egzersizleri </a:t>
            </a:r>
            <a:br>
              <a:rPr lang="tr-TR" b="1"/>
            </a:br>
            <a:r>
              <a:rPr lang="tr-TR" b="1"/>
              <a:t>(Kegel Egzersizleri)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1308AE-8E49-4D7E-9CCE-EFCF5A623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En az 6 hafta</a:t>
            </a:r>
          </a:p>
          <a:p>
            <a:endParaRPr lang="tr-TR"/>
          </a:p>
          <a:p>
            <a:r>
              <a:rPr lang="tr-TR"/>
              <a:t>Günde üç kez, her seferde üç set</a:t>
            </a:r>
          </a:p>
          <a:p>
            <a:endParaRPr lang="tr-TR"/>
          </a:p>
          <a:p>
            <a:r>
              <a:rPr lang="tr-TR"/>
              <a:t>Her sette egzersiz 8-12 defa yapılmalı ve her kasılma 8-10 saniye sürdürülmelidir.</a:t>
            </a:r>
          </a:p>
        </p:txBody>
      </p:sp>
    </p:spTree>
    <p:extLst>
      <p:ext uri="{BB962C8B-B14F-4D97-AF65-F5344CB8AC3E}">
        <p14:creationId xmlns:p14="http://schemas.microsoft.com/office/powerpoint/2010/main" val="13857285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3FE60C-9ED9-46EF-B77D-A8DBE508E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Mesane Eğitimi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9E9CB9-E671-4DDB-B571-82F56C428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/>
              <a:t>İşeme günlüğü verilerek işeme aralığı saptanır</a:t>
            </a:r>
          </a:p>
          <a:p>
            <a:endParaRPr lang="tr-TR" sz="2800"/>
          </a:p>
          <a:p>
            <a:r>
              <a:rPr lang="tr-TR" sz="2800"/>
              <a:t>İnkontinans sıklığından daha kısa aralıklarla idrara çıkması istenir</a:t>
            </a:r>
          </a:p>
          <a:p>
            <a:endParaRPr lang="tr-TR"/>
          </a:p>
          <a:p>
            <a:r>
              <a:rPr lang="tr-TR"/>
              <a:t>Sıkışma hissi gelirse derin nefes almayı, mental rahatlama tekniklerini veya hızlı hızlı Kegel egzersizi yapması önerilir</a:t>
            </a:r>
          </a:p>
          <a:p>
            <a:endParaRPr lang="tr-TR"/>
          </a:p>
          <a:p>
            <a:r>
              <a:rPr lang="tr-TR"/>
              <a:t>Başladığı işeme aralığında 24 saat idrar kaçırmaz ise aralık 15 dakika artırılır ve başarılı oldukça, günde 3-4 saatte bir işemeye kadar hedef aralığı artılır.</a:t>
            </a:r>
          </a:p>
          <a:p>
            <a:endParaRPr lang="tr-TR" sz="2800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20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F41E28-B597-45BC-85E8-B58D343E9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Üriner İnkontinans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AB3C0A-74CD-4CCB-A17E-FE628E3C3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Her türlü istemsiz idrar kaçırma durumu, üriner inkontinans olarak kabul edilmektedir.</a:t>
            </a:r>
          </a:p>
          <a:p>
            <a:endParaRPr lang="tr-TR"/>
          </a:p>
          <a:p>
            <a:r>
              <a:rPr lang="tr-TR"/>
              <a:t>Hem sıklığı yaygındır hem de sıklıkla atlanmaktadır. Bu nedenle üriner inkontinansı tanımak, tedavi etmek veya ilgili branşa yönlendirmek önemlidir.</a:t>
            </a:r>
          </a:p>
        </p:txBody>
      </p:sp>
    </p:spTree>
    <p:extLst>
      <p:ext uri="{BB962C8B-B14F-4D97-AF65-F5344CB8AC3E}">
        <p14:creationId xmlns:p14="http://schemas.microsoft.com/office/powerpoint/2010/main" val="6661823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96B255-FC55-42AF-A5DF-0177EF197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7">
            <a:extLst>
              <a:ext uri="{FF2B5EF4-FFF2-40B4-BE49-F238E27FC236}">
                <a16:creationId xmlns:a16="http://schemas.microsoft.com/office/drawing/2014/main" id="{CCAEDE8E-A6E3-40AF-B5DF-2DDD2EBE30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246094"/>
              </p:ext>
            </p:extLst>
          </p:nvPr>
        </p:nvGraphicFramePr>
        <p:xfrm>
          <a:off x="838200" y="1382963"/>
          <a:ext cx="10268024" cy="3521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1668">
                  <a:extLst>
                    <a:ext uri="{9D8B030D-6E8A-4147-A177-3AD203B41FA5}">
                      <a16:colId xmlns:a16="http://schemas.microsoft.com/office/drawing/2014/main" val="2518342019"/>
                    </a:ext>
                  </a:extLst>
                </a:gridCol>
                <a:gridCol w="5317060">
                  <a:extLst>
                    <a:ext uri="{9D8B030D-6E8A-4147-A177-3AD203B41FA5}">
                      <a16:colId xmlns:a16="http://schemas.microsoft.com/office/drawing/2014/main" val="1963171392"/>
                    </a:ext>
                  </a:extLst>
                </a:gridCol>
                <a:gridCol w="1949296">
                  <a:extLst>
                    <a:ext uri="{9D8B030D-6E8A-4147-A177-3AD203B41FA5}">
                      <a16:colId xmlns:a16="http://schemas.microsoft.com/office/drawing/2014/main" val="1289622768"/>
                    </a:ext>
                  </a:extLst>
                </a:gridCol>
              </a:tblGrid>
              <a:tr h="754039">
                <a:tc gridSpan="3">
                  <a:txBody>
                    <a:bodyPr/>
                    <a:lstStyle/>
                    <a:p>
                      <a:r>
                        <a:rPr lang="tr-TR"/>
                        <a:t>Bakıcı Bağımlı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31300"/>
                  </a:ext>
                </a:extLst>
              </a:tr>
              <a:tr h="1564243">
                <a:tc>
                  <a:txBody>
                    <a:bodyPr/>
                    <a:lstStyle/>
                    <a:p>
                      <a:r>
                        <a:rPr lang="tr-TR">
                          <a:solidFill>
                            <a:schemeClr val="tx1"/>
                          </a:solidFill>
                        </a:rPr>
                        <a:t>Zamanlanmış İdrar Yapma</a:t>
                      </a:r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>
                          <a:solidFill>
                            <a:schemeClr val="tx1"/>
                          </a:solidFill>
                        </a:rPr>
                        <a:t>Bakıcı, gece dahil olmak üzere sabit aralıklarla tuvalete gitmeyi sağlar(2-4 saatte bir)</a:t>
                      </a:r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/>
                        <a:t>Stres ve Sıkışma Üİ</a:t>
                      </a:r>
                      <a:endParaRPr lang="en-US" sz="1800"/>
                    </a:p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205184"/>
                  </a:ext>
                </a:extLst>
              </a:tr>
              <a:tr h="1203264">
                <a:tc>
                  <a:txBody>
                    <a:bodyPr/>
                    <a:lstStyle/>
                    <a:p>
                      <a:r>
                        <a:rPr lang="tr-TR">
                          <a:solidFill>
                            <a:schemeClr val="tx1"/>
                          </a:solidFill>
                        </a:rPr>
                        <a:t>Destekli idrar Yapma</a:t>
                      </a:r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2 saatte bir teklif edilir.</a:t>
                      </a:r>
                    </a:p>
                    <a:p>
                      <a:r>
                        <a:rPr lang="tr-TR"/>
                        <a:t>Tuvaleti kullandıkları ve kuru kaldıkları için övgü alırlar.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/>
                        <a:t>Stres ve Sıkışma Üİ</a:t>
                      </a:r>
                      <a:endParaRPr lang="en-US" sz="1800"/>
                    </a:p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386928"/>
                  </a:ext>
                </a:extLst>
              </a:tr>
            </a:tbl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455FC97C-199B-407F-A1F8-9A0871B753DE}"/>
              </a:ext>
            </a:extLst>
          </p:cNvPr>
          <p:cNvSpPr txBox="1"/>
          <p:nvPr/>
        </p:nvSpPr>
        <p:spPr>
          <a:xfrm>
            <a:off x="838200" y="5174975"/>
            <a:ext cx="11049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tr-TR" sz="2800"/>
              <a:t>Kognitif ve fonksiyonel bozukluğu olanlar için bakıcı şarttır.</a:t>
            </a:r>
          </a:p>
        </p:txBody>
      </p:sp>
    </p:spTree>
    <p:extLst>
      <p:ext uri="{BB962C8B-B14F-4D97-AF65-F5344CB8AC3E}">
        <p14:creationId xmlns:p14="http://schemas.microsoft.com/office/powerpoint/2010/main" val="4622119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88B5E3-2D84-45AC-A526-58155197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3.Farmakolojik tedavi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6D3846-B927-427A-96B8-53C70B001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48384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b="1"/>
          </a:p>
          <a:p>
            <a:r>
              <a:rPr lang="tr-TR" b="1"/>
              <a:t>SIKIŞMA(ACİL) İNKONTİNANS</a:t>
            </a:r>
          </a:p>
          <a:p>
            <a:pPr marL="0" indent="0">
              <a:buNone/>
            </a:pPr>
            <a:r>
              <a:rPr lang="tr-TR"/>
              <a:t>   Antimuskarinik İlaçlar ve Beta Agonistler olmak üzere 2 grup</a:t>
            </a:r>
          </a:p>
          <a:p>
            <a:pPr marL="0" indent="0">
              <a:buNone/>
            </a:pPr>
            <a:endParaRPr lang="tr-TR" i="1"/>
          </a:p>
          <a:p>
            <a:pPr marL="0" indent="0">
              <a:buNone/>
            </a:pPr>
            <a:r>
              <a:rPr lang="tr-TR" i="1"/>
              <a:t>   Antimuskarinik İlaçlar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r>
              <a:rPr lang="tr-TR" sz="2600"/>
              <a:t>Oksibütinin 5 mg günde 2-3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600"/>
          </a:p>
          <a:p>
            <a:pPr>
              <a:buFont typeface="Wingdings" panose="05000000000000000000" pitchFamily="2" charset="2"/>
              <a:buChar char="Ø"/>
            </a:pPr>
            <a:r>
              <a:rPr lang="tr-TR" sz="2600"/>
              <a:t>Oksibütinin Transdermal Yama (3.9 mg) </a:t>
            </a:r>
          </a:p>
          <a:p>
            <a:pPr marL="0" indent="0">
              <a:buNone/>
            </a:pPr>
            <a:r>
              <a:rPr lang="tr-TR" sz="2600"/>
              <a:t>    Haftada iki kez</a:t>
            </a:r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B5F7D21B-178C-4E1C-BC4C-51C176439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668" y="3190461"/>
            <a:ext cx="1642212" cy="1706473"/>
          </a:xfrm>
          <a:prstGeom prst="rect">
            <a:avLst/>
          </a:prstGeom>
        </p:spPr>
      </p:pic>
      <p:pic>
        <p:nvPicPr>
          <p:cNvPr id="5" name="İçerik Yer Tutucusu 6">
            <a:extLst>
              <a:ext uri="{FF2B5EF4-FFF2-40B4-BE49-F238E27FC236}">
                <a16:creationId xmlns:a16="http://schemas.microsoft.com/office/drawing/2014/main" id="{63C62701-6EC7-4341-B5F5-9325A48D7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668" y="5062465"/>
            <a:ext cx="2799937" cy="113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592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FF8BC2-6A11-4B47-9987-5763341E5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1278"/>
            <a:ext cx="10515600" cy="601793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/>
              <a:t>Tolterodin 2-4 mg 1x1</a:t>
            </a:r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Darifenasin 7.5-15 mg 1x1</a:t>
            </a:r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Solifenasin 5-10 mg 1x1</a:t>
            </a:r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Fesoterodin 4-8 mg 1x1</a:t>
            </a:r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Trospiyum 30 mg 2x1</a:t>
            </a:r>
          </a:p>
          <a:p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F71DD468-40A4-4F53-88E2-2965C853E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8044" y="1625399"/>
            <a:ext cx="2657475" cy="1038225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4DA074FC-BDC4-464E-842D-79153DCB8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8044" y="2876584"/>
            <a:ext cx="3590925" cy="1114425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EFD9F042-97D4-40E4-8C9D-A475C5B332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3124" y="4203969"/>
            <a:ext cx="2714625" cy="1238250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132C5BC0-2A9A-4B1C-A4E6-5F060B5595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3124" y="5620201"/>
            <a:ext cx="2781194" cy="1151974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C760C5DB-B921-4DAB-9F4F-540A3AB457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8044" y="272037"/>
            <a:ext cx="2574671" cy="121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948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3B3A2D0-C313-4E7C-9C7E-323BB168D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Oral oksibütinin dışındakilerin reçete edilmesi durumu</a:t>
            </a:r>
          </a:p>
          <a:p>
            <a:pPr marL="0" indent="0">
              <a:buNone/>
            </a:pPr>
            <a:r>
              <a:rPr lang="tr-TR"/>
              <a:t>   </a:t>
            </a:r>
          </a:p>
          <a:p>
            <a:pPr marL="0" indent="0">
              <a:buNone/>
            </a:pPr>
            <a:r>
              <a:rPr lang="tr-TR"/>
              <a:t>   SUT a göre reçeteye </a:t>
            </a:r>
          </a:p>
          <a:p>
            <a:pPr marL="0" indent="0">
              <a:buNone/>
            </a:pPr>
            <a:r>
              <a:rPr lang="tr-TR" b="1"/>
              <a:t>   oral oksibütinine yanıt alınamadığı ya da tolere edilemediği</a:t>
            </a:r>
            <a:r>
              <a:rPr lang="tr-TR"/>
              <a:t>   </a:t>
            </a:r>
          </a:p>
          <a:p>
            <a:pPr marL="0" indent="0">
              <a:buNone/>
            </a:pPr>
            <a:r>
              <a:rPr lang="tr-TR"/>
              <a:t>   ifadesinin eklenmesi gerekir.</a:t>
            </a:r>
          </a:p>
        </p:txBody>
      </p:sp>
    </p:spTree>
    <p:extLst>
      <p:ext uri="{BB962C8B-B14F-4D97-AF65-F5344CB8AC3E}">
        <p14:creationId xmlns:p14="http://schemas.microsoft.com/office/powerpoint/2010/main" val="32824686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7EE01F-8DAF-43C5-A57A-313369AB4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/>
              <a:t>   Antimuskarinikler</a:t>
            </a:r>
          </a:p>
          <a:p>
            <a:r>
              <a:rPr lang="tr-TR"/>
              <a:t>Gastrik retansiyon, üriner retansiyon, miyastenia gravis, taşiaritmiler, tedavi olmamış dar açılı glokomda kontrendikedirler.</a:t>
            </a:r>
          </a:p>
          <a:p>
            <a:r>
              <a:rPr lang="tr-TR"/>
              <a:t>Yan etkileri kognitif fonksiyon bozukluğu, ağız kuruluğu, kabızlık, bulanık görme, taşikardi ve üriner retansiyondur.</a:t>
            </a:r>
          </a:p>
          <a:p>
            <a:r>
              <a:rPr lang="tr-TR"/>
              <a:t>Üriner inkontinansda kötüleşme, idrar yapmada zorluk olursa üriner retansiyondan şüphelenilmelidir.</a:t>
            </a:r>
          </a:p>
        </p:txBody>
      </p:sp>
    </p:spTree>
    <p:extLst>
      <p:ext uri="{BB962C8B-B14F-4D97-AF65-F5344CB8AC3E}">
        <p14:creationId xmlns:p14="http://schemas.microsoft.com/office/powerpoint/2010/main" val="14923858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530698-C962-4634-BD49-F889E91BF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670" y="740569"/>
            <a:ext cx="10515600" cy="50107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i="1"/>
              <a:t>   Beta Agonistler</a:t>
            </a:r>
          </a:p>
          <a:p>
            <a:pPr marL="0" indent="0">
              <a:buNone/>
            </a:pPr>
            <a:endParaRPr lang="tr-TR" i="1"/>
          </a:p>
          <a:p>
            <a:r>
              <a:rPr lang="tr-TR"/>
              <a:t>Mirabegron, antikolinerjik ilaçlara kontrendikasyonu olan, yan etkilerden dolayı kullanamayan veya antikolinerjiklerden fayda görmeyen hastalarda sıkışma tipi üriner inkontinans için kullanılabilir.</a:t>
            </a:r>
          </a:p>
          <a:p>
            <a:r>
              <a:rPr lang="tr-TR"/>
              <a:t>Başlangıç dozu 25 mg/gün tek doz şeklindedir, sonra gerekirse 50 mg/gün tek doza çıkılabilir.</a:t>
            </a:r>
          </a:p>
          <a:p>
            <a:r>
              <a:rPr lang="tr-TR"/>
              <a:t>Hipertansiyonu olan kişilerde mirabegron başlandıktan sonra kan basıncı takibi yapılmalıdır.</a:t>
            </a:r>
          </a:p>
          <a:p>
            <a:r>
              <a:rPr lang="tr-TR"/>
              <a:t>Kontrendikasyonu kontrolsüz hipertansiyondur.</a:t>
            </a:r>
          </a:p>
          <a:p>
            <a:pPr marL="0" indent="0">
              <a:buNone/>
            </a:pPr>
            <a:r>
              <a:rPr lang="tr-TR"/>
              <a:t>   (SKB&gt;180mmHg ve/veya DKB&gt;110mmHg)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C33200A5-5F34-46D6-9358-B2DB0511DA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3498" y="4504599"/>
            <a:ext cx="4072476" cy="1520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8493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0B7946-30F0-4634-8529-FC1C1779C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843"/>
            <a:ext cx="10515600" cy="56071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sz="2400" b="1"/>
              <a:t>Stres İnkontinansı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400"/>
              <a:t>    Şu anda stres inkontinansı için FDA onaylı farmakolojik tedavi yoktur ve stres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400"/>
              <a:t>    inkontinansın sistemik farmakolojik tedavisi genellikle önerilmemektedir.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Alfa-agonist (psödöefedrin) artık önerilmemekte.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Oral östrojen tedavisi önerilmemekte(topikal östrojen?)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Duloksetin</a:t>
            </a:r>
            <a:r>
              <a:rPr lang="sv-SE"/>
              <a:t>, Avrupa'da stres inkontinans için onaylanmıştır</a:t>
            </a:r>
            <a:r>
              <a:rPr lang="tr-TR"/>
              <a:t>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tr-TR"/>
              <a:t>   (2x20mg başlanır 15gün sonra 2x40mg a çıkılır 6hafta denenir)</a:t>
            </a:r>
          </a:p>
          <a:p>
            <a:pPr>
              <a:lnSpc>
                <a:spcPct val="150000"/>
              </a:lnSpc>
            </a:pPr>
            <a:r>
              <a:rPr lang="tr-TR" sz="2400" b="1"/>
              <a:t>Taşma inkontinansı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/>
              <a:t>Mesane çıkışı obstrüksiyonu ile ilişkili taşma inkontinansında primer tedavi obstrüksiyonun giderilmesi olduğundan genellikle ilaç tedavisi verilmez.</a:t>
            </a:r>
          </a:p>
          <a:p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48935E1-6F58-4E56-9024-FAC37DF2F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0175" y="2435190"/>
            <a:ext cx="2333625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181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E18CD4-89AD-4305-89A0-876D574D0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4.Cerrahi tedavi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DF2427-7CE6-4458-A27B-8AB3086AE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800"/>
              <a:t>Anatomik anomalilerden kaynaklanan inkontinansta (sistosel, prolapsus vb.)</a:t>
            </a:r>
          </a:p>
          <a:p>
            <a:pPr>
              <a:lnSpc>
                <a:spcPct val="150000"/>
              </a:lnSpc>
            </a:pPr>
            <a:r>
              <a:rPr lang="tr-TR" sz="2800"/>
              <a:t>Mesane çıkış obtrüksiyonunda </a:t>
            </a:r>
          </a:p>
          <a:p>
            <a:pPr>
              <a:lnSpc>
                <a:spcPct val="150000"/>
              </a:lnSpc>
            </a:pPr>
            <a:r>
              <a:rPr lang="tr-TR" sz="2800"/>
              <a:t>Stres veya primer bileşeni stres olan mikst tip inkontinansta (periüretral hacim yapıcı ajanlar, transvajinal sıvılar, retropubik sıvıların enjeksiyonu, askılar ve sfinkter protezler)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4827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498E34-300E-44FA-A228-56D60F543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Bezler, Giysiler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B5ADBC-6332-40AB-9727-D04B9AFA3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/>
              <a:t>P</a:t>
            </a:r>
            <a:r>
              <a:rPr lang="tr-TR">
                <a:solidFill>
                  <a:schemeClr val="tx1"/>
                </a:solidFill>
              </a:rPr>
              <a:t>rimer tedavi olarak önerilmezler.</a:t>
            </a:r>
          </a:p>
          <a:p>
            <a:pPr>
              <a:lnSpc>
                <a:spcPct val="150000"/>
              </a:lnSpc>
            </a:pPr>
            <a:r>
              <a:rPr lang="tr-TR"/>
              <a:t>İ</a:t>
            </a:r>
            <a:r>
              <a:rPr lang="tr-TR">
                <a:solidFill>
                  <a:schemeClr val="tx1"/>
                </a:solidFill>
              </a:rPr>
              <a:t>nkontinansı seyrek ve kestirilebilir olanlarda, kişi ilaçların yan etkilerini kaldıramıyorsa, cerrahi tedavi uygun değilse yararlı olabilir. 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Pet ve özel giysilerin amacı kaçan idrarı toplamak ve cilde dokunmasını engellemektir.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3357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545BF5-3D10-42AC-A63D-3D7EDCEB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Kateterizasyon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2900D3-CA7F-4561-99D1-2C8B9BAF3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Genel kural olarak üretral kateterizasyondan kaçınılması gerekse de, taşma inkontinansı olan ve diğer yöntemlerle düzeltilemeyen bazı olgularda kullanılması gerekir. </a:t>
            </a:r>
          </a:p>
          <a:p>
            <a:pPr>
              <a:lnSpc>
                <a:spcPct val="150000"/>
              </a:lnSpc>
            </a:pPr>
            <a:r>
              <a:rPr lang="tr-TR">
                <a:solidFill>
                  <a:schemeClr val="tx1"/>
                </a:solidFill>
              </a:rPr>
              <a:t>Üretra içine takılan kateterler, terminal dönem hastaların konforunu arttırmak, dekübit ülserlerinin infekte olmasına engel olmak ve ameliyat olamayacak obstrüksiyonlu hastalara yardımcı olmak gibi durumlarda kullanılmalıdır.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6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30613F-F341-466D-B7B4-CEAE0962D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Üriner İnkontinans 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E36072-8D14-44CE-9393-0CA888943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Üriner inkontinansın sıklığı yaşlanma ile artmaktadır bununla beraber </a:t>
            </a:r>
          </a:p>
          <a:p>
            <a:pPr marL="0" indent="0">
              <a:buNone/>
            </a:pPr>
            <a:r>
              <a:rPr lang="tr-TR"/>
              <a:t>   üriner inkontinans yaşlı popülasyonda sıklıkla atlanır. </a:t>
            </a:r>
          </a:p>
          <a:p>
            <a:endParaRPr lang="tr-TR"/>
          </a:p>
          <a:p>
            <a:r>
              <a:rPr lang="tr-TR"/>
              <a:t>İnkontinanstan bahsetmek istemezler ve sıklıkla bunu yaşlanmanın </a:t>
            </a:r>
          </a:p>
          <a:p>
            <a:pPr marL="0" indent="0">
              <a:buNone/>
            </a:pPr>
            <a:r>
              <a:rPr lang="tr-TR"/>
              <a:t>   doğal bir sonucu olarak kabul ederler.</a:t>
            </a:r>
          </a:p>
          <a:p>
            <a:endParaRPr lang="tr-TR"/>
          </a:p>
          <a:p>
            <a:r>
              <a:rPr lang="tr-TR"/>
              <a:t>Yaşlı kadınlarda, yaşlı erkeklere göre daha sıktır.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6725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56EA9A-B4AF-4385-BCD2-E3A7C1125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Birinci Basamakta Tedaviye ve Sevk</a:t>
            </a:r>
            <a:endParaRPr lang="tr-TR" b="1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3350CC-EB3A-410F-93E5-E415D293C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Komplike olmamış sıkışma, stres veya bu iki tipin birleşimiyle oluşan </a:t>
            </a:r>
          </a:p>
          <a:p>
            <a:pPr marL="0" indent="0">
              <a:buNone/>
            </a:pPr>
            <a:r>
              <a:rPr lang="tr-TR"/>
              <a:t>   mikst tip inkontinans tedavisi </a:t>
            </a:r>
            <a:r>
              <a:rPr lang="tr-TR" b="1"/>
              <a:t>aile hekimi tarafından </a:t>
            </a:r>
            <a:r>
              <a:rPr lang="tr-TR"/>
              <a:t>başlatılabilir.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07710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9CF60D-988D-405F-8058-3F739028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Sevk kriterleri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6A61D0-E9CA-464C-99BD-5AB1CA02F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/>
              <a:t>Taşma inkontinansı </a:t>
            </a:r>
          </a:p>
          <a:p>
            <a:pPr>
              <a:lnSpc>
                <a:spcPct val="150000"/>
              </a:lnSpc>
            </a:pPr>
            <a:r>
              <a:rPr lang="tr-TR"/>
              <a:t>İnkontinansın tipi veya nedeninin kesinleştirilemediği durumlar </a:t>
            </a:r>
          </a:p>
          <a:p>
            <a:pPr>
              <a:lnSpc>
                <a:spcPct val="150000"/>
              </a:lnSpc>
            </a:pPr>
            <a:r>
              <a:rPr lang="tr-TR"/>
              <a:t>Tekrarlayan semptomatik idrar yolu enfeksiyonu ile ilişkili inkontinans</a:t>
            </a:r>
          </a:p>
          <a:p>
            <a:pPr>
              <a:lnSpc>
                <a:spcPct val="150000"/>
              </a:lnSpc>
            </a:pPr>
            <a:r>
              <a:rPr lang="tr-TR"/>
              <a:t>Enfeksiyonsuz hematüri</a:t>
            </a:r>
          </a:p>
          <a:p>
            <a:pPr>
              <a:lnSpc>
                <a:spcPct val="150000"/>
              </a:lnSpc>
            </a:pPr>
            <a:r>
              <a:rPr lang="tr-TR"/>
              <a:t>Daha önceden pelvik cerrahi veya radyasyon tedavisi öyküsü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80892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A01D9E-BB6B-4152-9735-AA8E65280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Sevk kriterleri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5C6425-DAF3-4C6B-9408-9AAA8D846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Belirgin </a:t>
            </a:r>
            <a:r>
              <a:rPr lang="tr-TR" dirty="0" err="1"/>
              <a:t>pelvik</a:t>
            </a:r>
            <a:r>
              <a:rPr lang="tr-TR" dirty="0"/>
              <a:t> </a:t>
            </a:r>
            <a:r>
              <a:rPr lang="tr-TR" dirty="0" err="1"/>
              <a:t>prolapsus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Prostat kanseri şüphesi</a:t>
            </a:r>
          </a:p>
          <a:p>
            <a:pPr>
              <a:lnSpc>
                <a:spcPct val="150000"/>
              </a:lnSpc>
            </a:pPr>
            <a:r>
              <a:rPr lang="tr-TR" dirty="0"/>
              <a:t>Semptomlarla fizik muayene bulguları arasında uyumsuzluk </a:t>
            </a:r>
          </a:p>
          <a:p>
            <a:pPr>
              <a:lnSpc>
                <a:spcPct val="150000"/>
              </a:lnSpc>
            </a:pPr>
            <a:r>
              <a:rPr lang="tr-TR" dirty="0"/>
              <a:t>Ön tanıya dayanarak yapılan tedaviden beklenen yanıtın alınamaması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0359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9D54BE-422F-4AD0-82AE-3FF61880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Kanıta Dayalı Kılavuz Özeti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5C87C3-D186-43EC-A764-10C2BA082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672" y="1690688"/>
            <a:ext cx="9635838" cy="4624820"/>
          </a:xfrm>
        </p:spPr>
        <p:txBody>
          <a:bodyPr>
            <a:noAutofit/>
          </a:bodyPr>
          <a:lstStyle/>
          <a:p>
            <a:r>
              <a:rPr lang="tr-TR"/>
              <a:t>2014 yılında Amerikan </a:t>
            </a:r>
            <a:r>
              <a:rPr lang="tr-TR" dirty="0"/>
              <a:t>Doktorlar Derneği, </a:t>
            </a:r>
            <a:r>
              <a:rPr lang="tr-TR"/>
              <a:t>kadınlarda idrar </a:t>
            </a:r>
          </a:p>
          <a:p>
            <a:pPr marL="0" indent="0">
              <a:buNone/>
            </a:pPr>
            <a:r>
              <a:rPr lang="tr-TR"/>
              <a:t>   kaçırma tedavisi </a:t>
            </a:r>
            <a:r>
              <a:rPr lang="tr-TR" dirty="0"/>
              <a:t>için kanıta dayalı klinik kılavuzlar </a:t>
            </a:r>
            <a:r>
              <a:rPr lang="tr-TR"/>
              <a:t>yayınladı.</a:t>
            </a:r>
          </a:p>
          <a:p>
            <a:pPr marL="0" indent="0">
              <a:buNone/>
            </a:pPr>
            <a:endParaRPr lang="tr-TR"/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Pelvik taban kas egzersizi, stres inkontinans için birinci basamak </a:t>
            </a:r>
          </a:p>
          <a:p>
            <a:pPr marL="0" indent="0">
              <a:buNone/>
            </a:pPr>
            <a:r>
              <a:rPr lang="tr-TR"/>
              <a:t>    tedavidir.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Sıkışma </a:t>
            </a:r>
            <a:r>
              <a:rPr lang="tr-TR" dirty="0" err="1"/>
              <a:t>inkontinans</a:t>
            </a:r>
            <a:r>
              <a:rPr lang="tr-TR" dirty="0"/>
              <a:t> için mesane eğitimi önerilir.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Karma </a:t>
            </a:r>
            <a:r>
              <a:rPr lang="tr-TR" dirty="0" err="1"/>
              <a:t>inkontinans</a:t>
            </a:r>
            <a:r>
              <a:rPr lang="tr-TR" dirty="0"/>
              <a:t> için mesane eğitimi ile birlikte </a:t>
            </a:r>
            <a:r>
              <a:rPr lang="tr-TR" dirty="0" err="1"/>
              <a:t>pelvik</a:t>
            </a:r>
            <a:r>
              <a:rPr lang="tr-TR" dirty="0"/>
              <a:t> </a:t>
            </a:r>
            <a:r>
              <a:rPr lang="tr-TR"/>
              <a:t>taban </a:t>
            </a:r>
          </a:p>
          <a:p>
            <a:pPr marL="0" indent="0">
              <a:buNone/>
            </a:pPr>
            <a:r>
              <a:rPr lang="tr-TR"/>
              <a:t>    kas egzersizi </a:t>
            </a:r>
            <a:r>
              <a:rPr lang="tr-TR" dirty="0"/>
              <a:t>önerilir. </a:t>
            </a:r>
          </a:p>
        </p:txBody>
      </p:sp>
    </p:spTree>
    <p:extLst>
      <p:ext uri="{BB962C8B-B14F-4D97-AF65-F5344CB8AC3E}">
        <p14:creationId xmlns:p14="http://schemas.microsoft.com/office/powerpoint/2010/main" val="32982404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9D54BE-422F-4AD0-82AE-3FF61880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Kanıta Dayalı Kılavuz Özeti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5C87C3-D186-43EC-A764-10C2BA082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1182" cy="4351338"/>
          </a:xfrm>
        </p:spPr>
        <p:txBody>
          <a:bodyPr>
            <a:normAutofit/>
          </a:bodyPr>
          <a:lstStyle/>
          <a:p>
            <a:endParaRPr lang="tr-TR"/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Stres inkontinans </a:t>
            </a:r>
            <a:r>
              <a:rPr lang="tr-TR" dirty="0"/>
              <a:t>için sistemik farmakolojik </a:t>
            </a:r>
            <a:r>
              <a:rPr lang="tr-TR"/>
              <a:t>tedavi </a:t>
            </a:r>
          </a:p>
          <a:p>
            <a:pPr marL="0" indent="0">
              <a:buNone/>
            </a:pPr>
            <a:r>
              <a:rPr lang="tr-TR"/>
              <a:t>   önerilmemektedir.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Sıkışma inkontinans için mesane eğitimi başarısız olursa</a:t>
            </a:r>
          </a:p>
          <a:p>
            <a:pPr marL="0" indent="0">
              <a:buNone/>
            </a:pPr>
            <a:r>
              <a:rPr lang="tr-TR"/>
              <a:t>   farmakolojik tedavi </a:t>
            </a:r>
            <a:r>
              <a:rPr lang="tr-TR" dirty="0"/>
              <a:t>önerilir</a:t>
            </a:r>
            <a:r>
              <a:rPr lang="tr-TR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/>
              <a:t>Üriner inkontinansı </a:t>
            </a:r>
            <a:r>
              <a:rPr lang="tr-TR" dirty="0"/>
              <a:t>olan </a:t>
            </a:r>
            <a:r>
              <a:rPr lang="tr-TR" dirty="0" err="1"/>
              <a:t>obez</a:t>
            </a:r>
            <a:r>
              <a:rPr lang="tr-TR" dirty="0"/>
              <a:t> kadınlara kilo verme </a:t>
            </a:r>
            <a:r>
              <a:rPr lang="tr-TR"/>
              <a:t>ve egzersiz önerilir.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12893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B8DE14-8BC5-46F0-974C-250A297AE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>
                <a:latin typeface="+mn-lt"/>
              </a:rPr>
              <a:t>Kaynaklar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3D3F71-DB81-45D1-83A6-C16812C29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/>
              <a:t>Current Aile Hekimliği Tanı ve Tedavi(2015,2020) </a:t>
            </a:r>
          </a:p>
          <a:p>
            <a:r>
              <a:rPr lang="tr-TR" sz="2800"/>
              <a:t>Türk Üroloji Derneği - Üriner İnkontinans Tanı ve Tedavi(2015)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38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ADEAA9-F857-403B-AADF-16B6686EF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4231"/>
            <a:ext cx="10515600" cy="4351338"/>
          </a:xfrm>
        </p:spPr>
        <p:txBody>
          <a:bodyPr/>
          <a:lstStyle/>
          <a:p>
            <a:r>
              <a:rPr lang="tr-TR"/>
              <a:t>Türkiye’de yapılan bir çalışmada;</a:t>
            </a:r>
          </a:p>
          <a:p>
            <a:pPr marL="0" indent="0">
              <a:buNone/>
            </a:pPr>
            <a:r>
              <a:rPr lang="tr-TR"/>
              <a:t>    (</a:t>
            </a:r>
            <a:r>
              <a:rPr lang="es-ES" b="0" i="0">
                <a:solidFill>
                  <a:srgbClr val="000000"/>
                </a:solidFill>
                <a:effectLst/>
                <a:latin typeface="Nunito" pitchFamily="2" charset="-94"/>
              </a:rPr>
              <a:t>65 yaş ve üstü 2000</a:t>
            </a:r>
            <a:r>
              <a:rPr lang="tr-TR" b="0" i="0">
                <a:solidFill>
                  <a:srgbClr val="000000"/>
                </a:solidFill>
                <a:effectLst/>
                <a:latin typeface="Nunito" pitchFamily="2" charset="-94"/>
              </a:rPr>
              <a:t>kişi</a:t>
            </a:r>
            <a:r>
              <a:rPr lang="tr-TR"/>
              <a:t>)</a:t>
            </a:r>
          </a:p>
          <a:p>
            <a:pPr marL="0" indent="0">
              <a:buNone/>
            </a:pPr>
            <a:endParaRPr lang="tr-TR"/>
          </a:p>
          <a:p>
            <a:r>
              <a:rPr lang="tr-TR"/>
              <a:t>Yaşlı popülasyonda üriner inkontinans sıklığı </a:t>
            </a:r>
            <a:r>
              <a:rPr lang="tr-TR" b="0" i="0">
                <a:solidFill>
                  <a:srgbClr val="000000"/>
                </a:solidFill>
                <a:effectLst/>
                <a:latin typeface="Nunito" panose="020B0604020202020204" pitchFamily="2" charset="-94"/>
              </a:rPr>
              <a:t>%44.2 </a:t>
            </a:r>
            <a:r>
              <a:rPr lang="tr-TR"/>
              <a:t>saptanmıştır. </a:t>
            </a:r>
          </a:p>
          <a:p>
            <a:endParaRPr lang="tr-TR"/>
          </a:p>
          <a:p>
            <a:r>
              <a:rPr lang="tr-TR"/>
              <a:t>Kadınlarda sıklık </a:t>
            </a:r>
            <a:r>
              <a:rPr lang="tr-TR" b="0" i="0">
                <a:solidFill>
                  <a:srgbClr val="000000"/>
                </a:solidFill>
                <a:effectLst/>
                <a:latin typeface="Nunito" pitchFamily="2" charset="-94"/>
              </a:rPr>
              <a:t>%57.1 </a:t>
            </a:r>
            <a:r>
              <a:rPr lang="tr-TR"/>
              <a:t>erkeklerde ise </a:t>
            </a:r>
            <a:r>
              <a:rPr lang="tr-TR" b="0" i="0">
                <a:solidFill>
                  <a:srgbClr val="000000"/>
                </a:solidFill>
                <a:effectLst/>
                <a:latin typeface="Nunito" pitchFamily="2" charset="-94"/>
              </a:rPr>
              <a:t>%21.5 </a:t>
            </a:r>
            <a:r>
              <a:rPr lang="tr-TR"/>
              <a:t>bulunmuştur.</a:t>
            </a:r>
          </a:p>
          <a:p>
            <a:pPr marL="0" indent="0">
              <a:buNone/>
            </a:pPr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E68B1C41-783E-4CBF-9FBD-E9A1537F88A5}"/>
              </a:ext>
            </a:extLst>
          </p:cNvPr>
          <p:cNvSpPr txBox="1"/>
          <p:nvPr/>
        </p:nvSpPr>
        <p:spPr>
          <a:xfrm>
            <a:off x="993913" y="5665569"/>
            <a:ext cx="95813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/>
              <a:t>Ateşkan Ü, Mas MR, Doruk H, Kutlu M. Yaşlı Türk popülasyonunda üriner inkontinans: Görülme sıklığı, muhtemel klinik tipleri ve birey açısından öneminin değerlendirilmesi. Turk J Geriatr 2000; 3: 45-50</a:t>
            </a:r>
          </a:p>
        </p:txBody>
      </p:sp>
    </p:spTree>
    <p:extLst>
      <p:ext uri="{BB962C8B-B14F-4D97-AF65-F5344CB8AC3E}">
        <p14:creationId xmlns:p14="http://schemas.microsoft.com/office/powerpoint/2010/main" val="2232286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A87689-AAAD-4F23-8F74-74CC1799E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Üriner İnkontinans Sınıflaması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845915-B561-4987-A19B-AEF45B1B3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400" dirty="0">
                <a:solidFill>
                  <a:schemeClr val="tx1"/>
                </a:solidFill>
              </a:rPr>
              <a:t>Geçici </a:t>
            </a:r>
            <a:r>
              <a:rPr lang="tr-TR" sz="2400" dirty="0" err="1">
                <a:solidFill>
                  <a:schemeClr val="tx1"/>
                </a:solidFill>
              </a:rPr>
              <a:t>üriner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inkontinans</a:t>
            </a:r>
            <a:endParaRPr lang="tr-TR" sz="24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2400" dirty="0">
                <a:solidFill>
                  <a:schemeClr val="tx1"/>
                </a:solidFill>
              </a:rPr>
              <a:t>Kronik </a:t>
            </a:r>
            <a:r>
              <a:rPr lang="tr-TR" sz="2400" dirty="0" err="1">
                <a:solidFill>
                  <a:schemeClr val="tx1"/>
                </a:solidFill>
              </a:rPr>
              <a:t>inkontinans</a:t>
            </a:r>
            <a:endParaRPr lang="tr-TR" sz="24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>
                <a:solidFill>
                  <a:schemeClr val="tx1"/>
                </a:solidFill>
              </a:rPr>
              <a:t>Sıkışma(Acil) </a:t>
            </a:r>
            <a:r>
              <a:rPr lang="tr-TR" dirty="0" err="1">
                <a:solidFill>
                  <a:schemeClr val="tx1"/>
                </a:solidFill>
              </a:rPr>
              <a:t>inkontinans</a:t>
            </a:r>
            <a:endParaRPr lang="tr-TR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/>
                </a:solidFill>
              </a:rPr>
              <a:t>Stres </a:t>
            </a:r>
            <a:r>
              <a:rPr lang="tr-TR" dirty="0" err="1">
                <a:solidFill>
                  <a:schemeClr val="tx1"/>
                </a:solidFill>
              </a:rPr>
              <a:t>inkontinansı</a:t>
            </a:r>
            <a:endParaRPr lang="tr-TR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/>
                </a:solidFill>
              </a:rPr>
              <a:t>Taşma </a:t>
            </a:r>
            <a:r>
              <a:rPr lang="tr-TR" dirty="0" err="1">
                <a:solidFill>
                  <a:schemeClr val="tx1"/>
                </a:solidFill>
              </a:rPr>
              <a:t>inkontinansı</a:t>
            </a:r>
            <a:endParaRPr lang="tr-TR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/>
                </a:solidFill>
              </a:rPr>
              <a:t>Fonksiyonel </a:t>
            </a:r>
            <a:r>
              <a:rPr lang="tr-TR" dirty="0" err="1">
                <a:solidFill>
                  <a:schemeClr val="tx1"/>
                </a:solidFill>
              </a:rPr>
              <a:t>inkontinans</a:t>
            </a:r>
            <a:endParaRPr lang="tr-TR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err="1">
                <a:solidFill>
                  <a:schemeClr val="tx1"/>
                </a:solidFill>
              </a:rPr>
              <a:t>Mikst</a:t>
            </a:r>
            <a:r>
              <a:rPr lang="tr-TR" dirty="0">
                <a:solidFill>
                  <a:schemeClr val="tx1"/>
                </a:solidFill>
              </a:rPr>
              <a:t> tip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1172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CBAC63-1A14-45FF-A7D4-4878A70E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solidFill>
                  <a:schemeClr val="tx1"/>
                </a:solidFill>
              </a:rPr>
              <a:t>Geçici üriner inkontinans</a:t>
            </a:r>
            <a:endParaRPr lang="tr-TR" b="1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274BBC98-1815-4A91-9862-6DA895F853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360301"/>
              </p:ext>
            </p:extLst>
          </p:nvPr>
        </p:nvGraphicFramePr>
        <p:xfrm>
          <a:off x="990599" y="1680153"/>
          <a:ext cx="8181109" cy="4642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158">
                  <a:extLst>
                    <a:ext uri="{9D8B030D-6E8A-4147-A177-3AD203B41FA5}">
                      <a16:colId xmlns:a16="http://schemas.microsoft.com/office/drawing/2014/main" val="26066311"/>
                    </a:ext>
                  </a:extLst>
                </a:gridCol>
                <a:gridCol w="7397951">
                  <a:extLst>
                    <a:ext uri="{9D8B030D-6E8A-4147-A177-3AD203B41FA5}">
                      <a16:colId xmlns:a16="http://schemas.microsoft.com/office/drawing/2014/main" val="2993634109"/>
                    </a:ext>
                  </a:extLst>
                </a:gridCol>
              </a:tblGrid>
              <a:tr h="477305">
                <a:tc gridSpan="2">
                  <a:txBody>
                    <a:bodyPr/>
                    <a:lstStyle/>
                    <a:p>
                      <a:r>
                        <a:rPr lang="tr-TR" dirty="0" err="1"/>
                        <a:t>Ürogenital</a:t>
                      </a:r>
                      <a:r>
                        <a:rPr lang="tr-TR" dirty="0"/>
                        <a:t> patoloji ile birlikte</a:t>
                      </a:r>
                      <a:r>
                        <a:rPr lang="tr-TR" baseline="0" dirty="0"/>
                        <a:t> olmayan idrar </a:t>
                      </a:r>
                      <a:r>
                        <a:rPr lang="tr-TR" baseline="0" dirty="0" err="1"/>
                        <a:t>inkontinansı</a:t>
                      </a:r>
                      <a:r>
                        <a:rPr lang="tr-TR" baseline="0" dirty="0"/>
                        <a:t> nedenleri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838577"/>
                  </a:ext>
                </a:extLst>
              </a:tr>
              <a:tr h="477305">
                <a:tc>
                  <a:txBody>
                    <a:bodyPr/>
                    <a:lstStyle/>
                    <a:p>
                      <a:r>
                        <a:rPr lang="tr-TR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Deliryum</a:t>
                      </a:r>
                      <a:r>
                        <a:rPr lang="tr-TR" dirty="0"/>
                        <a:t>/</a:t>
                      </a:r>
                      <a:r>
                        <a:rPr lang="tr-TR" dirty="0" err="1"/>
                        <a:t>konfüzyon</a:t>
                      </a:r>
                      <a:r>
                        <a:rPr lang="tr-TR" dirty="0"/>
                        <a:t> durumu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863343"/>
                  </a:ext>
                </a:extLst>
              </a:tr>
              <a:tr h="477305">
                <a:tc>
                  <a:txBody>
                    <a:bodyPr/>
                    <a:lstStyle/>
                    <a:p>
                      <a:r>
                        <a:rPr lang="tr-TR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İnfeksiyon</a:t>
                      </a:r>
                      <a:r>
                        <a:rPr lang="tr-TR" dirty="0"/>
                        <a:t> (</a:t>
                      </a:r>
                      <a:r>
                        <a:rPr lang="tr-TR" dirty="0" err="1"/>
                        <a:t>semptomatik</a:t>
                      </a:r>
                      <a:r>
                        <a:rPr lang="tr-TR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1793809"/>
                  </a:ext>
                </a:extLst>
              </a:tr>
              <a:tr h="477305">
                <a:tc>
                  <a:txBody>
                    <a:bodyPr/>
                    <a:lstStyle/>
                    <a:p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Atrofik</a:t>
                      </a:r>
                      <a:r>
                        <a:rPr lang="tr-TR" baseline="0" dirty="0"/>
                        <a:t> </a:t>
                      </a:r>
                      <a:r>
                        <a:rPr lang="tr-TR" baseline="0" dirty="0" err="1"/>
                        <a:t>üretrit</a:t>
                      </a:r>
                      <a:r>
                        <a:rPr lang="tr-TR" baseline="0" dirty="0"/>
                        <a:t>/</a:t>
                      </a:r>
                      <a:r>
                        <a:rPr lang="tr-TR" baseline="0" dirty="0" err="1"/>
                        <a:t>vajinit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455296"/>
                  </a:ext>
                </a:extLst>
              </a:tr>
              <a:tr h="477305">
                <a:tc>
                  <a:txBody>
                    <a:bodyPr/>
                    <a:lstStyle/>
                    <a:p>
                      <a:r>
                        <a:rPr lang="tr-TR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İlaçlar (</a:t>
                      </a:r>
                      <a:r>
                        <a:rPr lang="tr-TR" dirty="0" err="1"/>
                        <a:t>pharmaceuticals</a:t>
                      </a:r>
                      <a:r>
                        <a:rPr lang="tr-TR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212457"/>
                  </a:ext>
                </a:extLst>
              </a:tr>
              <a:tr h="477305">
                <a:tc>
                  <a:txBody>
                    <a:bodyPr/>
                    <a:lstStyle/>
                    <a:p>
                      <a:r>
                        <a:rPr lang="tr-TR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Psikiyatrik nedenler (özellikle depresyon)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538398"/>
                  </a:ext>
                </a:extLst>
              </a:tr>
              <a:tr h="823842">
                <a:tc>
                  <a:txBody>
                    <a:bodyPr/>
                    <a:lstStyle/>
                    <a:p>
                      <a:r>
                        <a:rPr lang="tr-TR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Aşırı idrar çıkarma (</a:t>
                      </a:r>
                      <a:r>
                        <a:rPr lang="tr-TR" dirty="0" err="1"/>
                        <a:t>hiperglisemi</a:t>
                      </a:r>
                      <a:r>
                        <a:rPr lang="tr-TR" dirty="0"/>
                        <a:t>, </a:t>
                      </a:r>
                      <a:r>
                        <a:rPr lang="tr-TR" dirty="0" err="1"/>
                        <a:t>hiperkalsemi</a:t>
                      </a:r>
                      <a:r>
                        <a:rPr lang="tr-TR" dirty="0"/>
                        <a:t>,</a:t>
                      </a:r>
                      <a:r>
                        <a:rPr lang="tr-TR" baseline="0" dirty="0"/>
                        <a:t> </a:t>
                      </a:r>
                      <a:r>
                        <a:rPr lang="tr-TR" baseline="0" dirty="0" err="1"/>
                        <a:t>konjestif</a:t>
                      </a:r>
                      <a:r>
                        <a:rPr lang="tr-TR" baseline="0" dirty="0"/>
                        <a:t> kalp yetmezliği) (</a:t>
                      </a:r>
                      <a:r>
                        <a:rPr lang="tr-TR" baseline="0" dirty="0" err="1"/>
                        <a:t>Excessive</a:t>
                      </a:r>
                      <a:r>
                        <a:rPr lang="tr-TR" baseline="0" dirty="0"/>
                        <a:t> </a:t>
                      </a:r>
                      <a:r>
                        <a:rPr lang="tr-TR" baseline="0" dirty="0" err="1"/>
                        <a:t>urinary</a:t>
                      </a:r>
                      <a:r>
                        <a:rPr lang="tr-TR" baseline="0" dirty="0"/>
                        <a:t> </a:t>
                      </a:r>
                      <a:r>
                        <a:rPr lang="tr-TR" baseline="0" dirty="0" err="1"/>
                        <a:t>output</a:t>
                      </a:r>
                      <a:r>
                        <a:rPr lang="tr-TR" baseline="0" dirty="0"/>
                        <a:t>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383905"/>
                  </a:ext>
                </a:extLst>
              </a:tr>
              <a:tr h="477305">
                <a:tc>
                  <a:txBody>
                    <a:bodyPr/>
                    <a:lstStyle/>
                    <a:p>
                      <a:r>
                        <a:rPr lang="tr-TR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Hareket kısıtlılığı (</a:t>
                      </a:r>
                      <a:r>
                        <a:rPr lang="tr-TR" dirty="0" err="1"/>
                        <a:t>Restricted</a:t>
                      </a:r>
                      <a:r>
                        <a:rPr lang="tr-TR" baseline="0" dirty="0"/>
                        <a:t> </a:t>
                      </a:r>
                      <a:r>
                        <a:rPr lang="tr-TR" baseline="0" dirty="0" err="1"/>
                        <a:t>mobility</a:t>
                      </a:r>
                      <a:r>
                        <a:rPr lang="tr-TR" baseline="0" dirty="0"/>
                        <a:t>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11964"/>
                  </a:ext>
                </a:extLst>
              </a:tr>
              <a:tr h="477305">
                <a:tc>
                  <a:txBody>
                    <a:bodyPr/>
                    <a:lstStyle/>
                    <a:p>
                      <a:r>
                        <a:rPr lang="tr-TR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Gayta</a:t>
                      </a:r>
                      <a:r>
                        <a:rPr lang="tr-TR" dirty="0"/>
                        <a:t> tıkacı</a:t>
                      </a:r>
                      <a:r>
                        <a:rPr lang="tr-TR" baseline="0" dirty="0"/>
                        <a:t> (</a:t>
                      </a:r>
                      <a:r>
                        <a:rPr lang="tr-TR" baseline="0" dirty="0" err="1"/>
                        <a:t>Stool</a:t>
                      </a:r>
                      <a:r>
                        <a:rPr lang="tr-TR" baseline="0" dirty="0"/>
                        <a:t> </a:t>
                      </a:r>
                      <a:r>
                        <a:rPr lang="tr-TR" baseline="0" dirty="0" err="1"/>
                        <a:t>impaction</a:t>
                      </a:r>
                      <a:r>
                        <a:rPr lang="tr-TR" baseline="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397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56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976E77D-1EA6-4D57-B617-4FF2203D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İnkontinansa neden olan ilaçlar</a:t>
            </a:r>
            <a:endParaRPr lang="tr-TR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E4D57354-E361-4D97-A678-F452B927DC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538263"/>
              </p:ext>
            </p:extLst>
          </p:nvPr>
        </p:nvGraphicFramePr>
        <p:xfrm>
          <a:off x="983673" y="1671955"/>
          <a:ext cx="8603672" cy="500815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422072">
                  <a:extLst>
                    <a:ext uri="{9D8B030D-6E8A-4147-A177-3AD203B41FA5}">
                      <a16:colId xmlns:a16="http://schemas.microsoft.com/office/drawing/2014/main" val="1055007814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823613161"/>
                    </a:ext>
                  </a:extLst>
                </a:gridCol>
              </a:tblGrid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İLAÇLAR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MEKANİZMA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057163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Diüretikler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İdrar miktarında artış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05669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Antikolinerjikler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Üriner retansiyon sonucu taşma tipi idrar kaçırma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357753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Trisiklik antidepresanlar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Sedasyon ve antikolinerjik etkiler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358733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Antipsikotikler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Sedasyon ve antikolinerjik etkiler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412871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Hipnotikler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Sedasyon ve immobilite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110226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Narkotik analjezikler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Sedasyon ve Üriner retansiyon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800222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Alfa adrenerjik blokerler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Üriner relaksasyon sonucu stres inkontinans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739092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Alfa adrenerjik agonistler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Üriner retansiyon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768615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Kolinesteraz inhibitörleri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280728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ACE inh.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Öksürük ile stres inkontinans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663144"/>
                  </a:ext>
                </a:extLst>
              </a:tr>
              <a:tr h="358648">
                <a:tc>
                  <a:txBody>
                    <a:bodyPr/>
                    <a:lstStyle/>
                    <a:p>
                      <a:r>
                        <a:rPr lang="tr-TR"/>
                        <a:t>Kalsiyum kanal blokerleri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Ödem sonucu noktüri ve Üriner retansiyon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118503"/>
                  </a:ext>
                </a:extLst>
              </a:tr>
              <a:tr h="619036">
                <a:tc>
                  <a:txBody>
                    <a:bodyPr/>
                    <a:lstStyle/>
                    <a:p>
                      <a:r>
                        <a:rPr lang="tr-TR"/>
                        <a:t>Gabapentin,Pregabalin,Glitazonlar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Ödem sonucu noktüri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941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080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1762</TotalTime>
  <Words>2262</Words>
  <Application>Microsoft Office PowerPoint</Application>
  <PresentationFormat>Geniş ekran</PresentationFormat>
  <Paragraphs>390</Paragraphs>
  <Slides>55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55</vt:i4>
      </vt:variant>
    </vt:vector>
  </HeadingPairs>
  <TitlesOfParts>
    <vt:vector size="61" baseType="lpstr">
      <vt:lpstr>Arial</vt:lpstr>
      <vt:lpstr>Calibri</vt:lpstr>
      <vt:lpstr>Calibri Light</vt:lpstr>
      <vt:lpstr>Nunito</vt:lpstr>
      <vt:lpstr>Wingdings</vt:lpstr>
      <vt:lpstr>Office Teması</vt:lpstr>
      <vt:lpstr>ÜRİNER İNKONTİNANS</vt:lpstr>
      <vt:lpstr>Amaç</vt:lpstr>
      <vt:lpstr>Öğrenim hedefleri</vt:lpstr>
      <vt:lpstr>Üriner İnkontinans </vt:lpstr>
      <vt:lpstr>Üriner İnkontinans </vt:lpstr>
      <vt:lpstr>PowerPoint Sunusu</vt:lpstr>
      <vt:lpstr>Üriner İnkontinans Sınıflaması</vt:lpstr>
      <vt:lpstr>Geçici üriner inkontinans</vt:lpstr>
      <vt:lpstr>İnkontinansa neden olan ilaçlar</vt:lpstr>
      <vt:lpstr>Kronik inkontinans</vt:lpstr>
      <vt:lpstr>Sıkışma (acil-urge) inkontinans</vt:lpstr>
      <vt:lpstr>Sıkışma (acil-urge) inkontinans</vt:lpstr>
      <vt:lpstr>Sıkışma (acil-urge) inkontinans</vt:lpstr>
      <vt:lpstr>Stres inkontinansı </vt:lpstr>
      <vt:lpstr>Stres inkontinansı </vt:lpstr>
      <vt:lpstr>Stres inkontinansı </vt:lpstr>
      <vt:lpstr>Taşma inkontinansı</vt:lpstr>
      <vt:lpstr>Taşma inkontinansı</vt:lpstr>
      <vt:lpstr>Fonksiyonel inkontinans</vt:lpstr>
      <vt:lpstr>Mikst inkontinans</vt:lpstr>
      <vt:lpstr>Tarama</vt:lpstr>
      <vt:lpstr>Öykü ve FM</vt:lpstr>
      <vt:lpstr> 3 soru testi </vt:lpstr>
      <vt:lpstr>Yaşam Kalitesi Ölçekleri Uluslararası İnkontinans Sorgulama Kısa Formu </vt:lpstr>
      <vt:lpstr>PowerPoint Sunusu</vt:lpstr>
      <vt:lpstr>İşeme Günlüğü</vt:lpstr>
      <vt:lpstr>PowerPoint Sunusu</vt:lpstr>
      <vt:lpstr>Fizik muayene</vt:lpstr>
      <vt:lpstr>Fizik muayene</vt:lpstr>
      <vt:lpstr>Özel testler</vt:lpstr>
      <vt:lpstr>Özel testler</vt:lpstr>
      <vt:lpstr>Özel testler</vt:lpstr>
      <vt:lpstr>Laboratuvar ve görüntüleme</vt:lpstr>
      <vt:lpstr>Tedavi</vt:lpstr>
      <vt:lpstr>1.Yaşam tarzı değişiklikleri</vt:lpstr>
      <vt:lpstr>2.Davranışsal tedaviler</vt:lpstr>
      <vt:lpstr>Pelvik Taban Kaslarının Egzersizleri  (Kegel Egzersizleri)</vt:lpstr>
      <vt:lpstr>Pelvik Taban Kaslarının Egzersizleri  (Kegel Egzersizleri)</vt:lpstr>
      <vt:lpstr>Mesane Eğitimi</vt:lpstr>
      <vt:lpstr>PowerPoint Sunusu</vt:lpstr>
      <vt:lpstr>3.Farmakolojik tedavi</vt:lpstr>
      <vt:lpstr>PowerPoint Sunusu</vt:lpstr>
      <vt:lpstr>PowerPoint Sunusu</vt:lpstr>
      <vt:lpstr>PowerPoint Sunusu</vt:lpstr>
      <vt:lpstr>PowerPoint Sunusu</vt:lpstr>
      <vt:lpstr>PowerPoint Sunusu</vt:lpstr>
      <vt:lpstr>4.Cerrahi tedavi</vt:lpstr>
      <vt:lpstr>Bezler, Giysiler</vt:lpstr>
      <vt:lpstr>Kateterizasyon</vt:lpstr>
      <vt:lpstr>Birinci Basamakta Tedaviye ve Sevk</vt:lpstr>
      <vt:lpstr>Sevk kriterleri</vt:lpstr>
      <vt:lpstr>Sevk kriterleri</vt:lpstr>
      <vt:lpstr>Kanıta Dayalı Kılavuz Özeti</vt:lpstr>
      <vt:lpstr>Kanıta Dayalı Kılavuz Özeti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ÜRİNER İNKONTİNANS</dc:title>
  <dc:creator>HK</dc:creator>
  <cp:lastModifiedBy>HK</cp:lastModifiedBy>
  <cp:revision>91</cp:revision>
  <dcterms:created xsi:type="dcterms:W3CDTF">2021-11-14T17:16:49Z</dcterms:created>
  <dcterms:modified xsi:type="dcterms:W3CDTF">2021-12-28T09:29:21Z</dcterms:modified>
</cp:coreProperties>
</file>