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2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E60C6-5627-46F4-8B2D-C9DEEDAAAC87}" type="datetimeFigureOut">
              <a:rPr lang="tr-TR" smtClean="0"/>
              <a:pPr/>
              <a:t>31.5.2017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D7229-F964-4C28-A421-6D1DA9E496B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E60C6-5627-46F4-8B2D-C9DEEDAAAC87}" type="datetimeFigureOut">
              <a:rPr lang="tr-TR" smtClean="0"/>
              <a:pPr/>
              <a:t>31.5.2017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D7229-F964-4C28-A421-6D1DA9E496B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E60C6-5627-46F4-8B2D-C9DEEDAAAC87}" type="datetimeFigureOut">
              <a:rPr lang="tr-TR" smtClean="0"/>
              <a:pPr/>
              <a:t>31.5.2017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D7229-F964-4C28-A421-6D1DA9E496B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E60C6-5627-46F4-8B2D-C9DEEDAAAC87}" type="datetimeFigureOut">
              <a:rPr lang="tr-TR" smtClean="0"/>
              <a:pPr/>
              <a:t>31.5.2017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D7229-F964-4C28-A421-6D1DA9E496B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E60C6-5627-46F4-8B2D-C9DEEDAAAC87}" type="datetimeFigureOut">
              <a:rPr lang="tr-TR" smtClean="0"/>
              <a:pPr/>
              <a:t>31.5.2017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D7229-F964-4C28-A421-6D1DA9E496B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E60C6-5627-46F4-8B2D-C9DEEDAAAC87}" type="datetimeFigureOut">
              <a:rPr lang="tr-TR" smtClean="0"/>
              <a:pPr/>
              <a:t>31.5.2017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D7229-F964-4C28-A421-6D1DA9E496B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E60C6-5627-46F4-8B2D-C9DEEDAAAC87}" type="datetimeFigureOut">
              <a:rPr lang="tr-TR" smtClean="0"/>
              <a:pPr/>
              <a:t>31.5.2017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D7229-F964-4C28-A421-6D1DA9E496B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E60C6-5627-46F4-8B2D-C9DEEDAAAC87}" type="datetimeFigureOut">
              <a:rPr lang="tr-TR" smtClean="0"/>
              <a:pPr/>
              <a:t>31.5.2017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D7229-F964-4C28-A421-6D1DA9E496B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E60C6-5627-46F4-8B2D-C9DEEDAAAC87}" type="datetimeFigureOut">
              <a:rPr lang="tr-TR" smtClean="0"/>
              <a:pPr/>
              <a:t>31.5.2017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D7229-F964-4C28-A421-6D1DA9E496B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E60C6-5627-46F4-8B2D-C9DEEDAAAC87}" type="datetimeFigureOut">
              <a:rPr lang="tr-TR" smtClean="0"/>
              <a:pPr/>
              <a:t>31.5.2017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D7229-F964-4C28-A421-6D1DA9E496B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E60C6-5627-46F4-8B2D-C9DEEDAAAC87}" type="datetimeFigureOut">
              <a:rPr lang="tr-TR" smtClean="0"/>
              <a:pPr/>
              <a:t>31.5.2017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D7229-F964-4C28-A421-6D1DA9E496B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E60C6-5627-46F4-8B2D-C9DEEDAAAC87}" type="datetimeFigureOut">
              <a:rPr lang="tr-TR" smtClean="0"/>
              <a:pPr/>
              <a:t>31.5.2017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D7229-F964-4C28-A421-6D1DA9E496B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dirty="0" smtClean="0"/>
              <a:t>VAKA SUNUMU</a:t>
            </a:r>
            <a:endParaRPr lang="tr-TR" sz="48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Araş. Gör. Dr. Selman DEMİRCİ</a:t>
            </a:r>
          </a:p>
          <a:p>
            <a:r>
              <a:rPr lang="tr-TR" sz="2400" dirty="0" smtClean="0"/>
              <a:t>KTÜ Aile Hekimliği Anabilim Dalı</a:t>
            </a:r>
          </a:p>
          <a:p>
            <a:r>
              <a:rPr lang="tr-TR" sz="2400" dirty="0" smtClean="0"/>
              <a:t>23.05.2017</a:t>
            </a:r>
            <a:endParaRPr lang="tr-TR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Vaccinia</a:t>
            </a:r>
            <a:r>
              <a:rPr lang="tr-TR" dirty="0" smtClean="0"/>
              <a:t> Reaksiyonu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Canlı bir virüs kullanıldığı için, </a:t>
            </a:r>
            <a:r>
              <a:rPr lang="tr-TR" dirty="0" err="1" smtClean="0"/>
              <a:t>vaccinia</a:t>
            </a:r>
            <a:r>
              <a:rPr lang="tr-TR" dirty="0" smtClean="0"/>
              <a:t> virüsü aşısı ile ilgili bazı riskler mevcuttur.</a:t>
            </a:r>
          </a:p>
          <a:p>
            <a:r>
              <a:rPr lang="tr-TR" dirty="0" err="1" smtClean="0"/>
              <a:t>Virus</a:t>
            </a:r>
            <a:r>
              <a:rPr lang="tr-TR" dirty="0" smtClean="0"/>
              <a:t> alımı, büyük bir </a:t>
            </a:r>
            <a:r>
              <a:rPr lang="tr-TR" dirty="0" err="1" smtClean="0"/>
              <a:t>eritemli</a:t>
            </a:r>
            <a:r>
              <a:rPr lang="tr-TR" dirty="0" smtClean="0"/>
              <a:t> plak gelişimine ve en az 10 </a:t>
            </a:r>
            <a:r>
              <a:rPr lang="tr-TR" dirty="0" err="1" smtClean="0"/>
              <a:t>cm'lik</a:t>
            </a:r>
            <a:r>
              <a:rPr lang="tr-TR" dirty="0" smtClean="0"/>
              <a:t> bir </a:t>
            </a:r>
            <a:r>
              <a:rPr lang="tr-TR" dirty="0" err="1" smtClean="0"/>
              <a:t>endurasyona</a:t>
            </a:r>
            <a:r>
              <a:rPr lang="tr-TR" dirty="0" smtClean="0"/>
              <a:t> neden olur. </a:t>
            </a:r>
            <a:r>
              <a:rPr lang="tr-TR" dirty="0" err="1" smtClean="0"/>
              <a:t>Otoinokülasyon</a:t>
            </a:r>
            <a:r>
              <a:rPr lang="tr-TR" dirty="0" smtClean="0"/>
              <a:t> tipik olarak, eller tarafından aşı yeri tarafından başka bir bölgeye, tipik olarak da yüze bulaş yoluyla meydana gelir.</a:t>
            </a:r>
          </a:p>
          <a:p>
            <a:r>
              <a:rPr lang="tr-TR" dirty="0" smtClean="0"/>
              <a:t>Genelleşmiş bir </a:t>
            </a:r>
            <a:r>
              <a:rPr lang="tr-TR" dirty="0" err="1" smtClean="0"/>
              <a:t>vaccinia</a:t>
            </a:r>
            <a:r>
              <a:rPr lang="tr-TR" dirty="0" smtClean="0"/>
              <a:t> reaksiyonunda, lezyonlar </a:t>
            </a:r>
            <a:r>
              <a:rPr lang="tr-TR" dirty="0" err="1" smtClean="0"/>
              <a:t>papülovezikülerdir</a:t>
            </a:r>
            <a:r>
              <a:rPr lang="tr-TR" dirty="0" smtClean="0"/>
              <a:t> ve püstüller haline gelir; genellikle aşıyı takiben daha da geniş alana yayılır</a:t>
            </a:r>
          </a:p>
          <a:p>
            <a:r>
              <a:rPr lang="tr-TR" dirty="0" err="1" smtClean="0"/>
              <a:t>Progresif</a:t>
            </a:r>
            <a:r>
              <a:rPr lang="tr-TR" dirty="0" smtClean="0"/>
              <a:t> bir </a:t>
            </a:r>
            <a:r>
              <a:rPr lang="tr-TR" dirty="0" err="1" smtClean="0"/>
              <a:t>vaccinia</a:t>
            </a:r>
            <a:r>
              <a:rPr lang="tr-TR" dirty="0" smtClean="0"/>
              <a:t> reaksiyonu nadir ancak sıklıkla ciddidir ve lokal cilt ve altta yatan yumuşak doku yapılarının tahrip olmasına neden olabilir.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Egzama </a:t>
            </a:r>
            <a:r>
              <a:rPr lang="tr-TR" dirty="0" err="1" smtClean="0"/>
              <a:t>vaccinatum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Egzama </a:t>
            </a:r>
            <a:r>
              <a:rPr lang="tr-TR" dirty="0" err="1" smtClean="0"/>
              <a:t>vaccinatum</a:t>
            </a:r>
            <a:r>
              <a:rPr lang="tr-TR" dirty="0" smtClean="0"/>
              <a:t> </a:t>
            </a:r>
            <a:r>
              <a:rPr lang="tr-TR" dirty="0" err="1" smtClean="0"/>
              <a:t>egzema</a:t>
            </a:r>
            <a:r>
              <a:rPr lang="tr-TR" dirty="0" smtClean="0"/>
              <a:t> öyküsü olan hastalarda oluşmaktadır. Egzama tipik olarak </a:t>
            </a:r>
            <a:r>
              <a:rPr lang="tr-TR" dirty="0" err="1" smtClean="0"/>
              <a:t>eritemli</a:t>
            </a:r>
            <a:r>
              <a:rPr lang="tr-TR" dirty="0" smtClean="0"/>
              <a:t>, </a:t>
            </a:r>
            <a:r>
              <a:rPr lang="tr-TR" dirty="0" err="1" smtClean="0"/>
              <a:t>skuamöz</a:t>
            </a:r>
            <a:r>
              <a:rPr lang="tr-TR" dirty="0" smtClean="0"/>
              <a:t> ve </a:t>
            </a:r>
            <a:r>
              <a:rPr lang="tr-TR" dirty="0" err="1" smtClean="0"/>
              <a:t>likenifikasyonu</a:t>
            </a:r>
            <a:r>
              <a:rPr lang="tr-TR" dirty="0" smtClean="0"/>
              <a:t> olan kuru, kaşıntılı şekilde gözlemlenir.</a:t>
            </a:r>
          </a:p>
          <a:p>
            <a:endParaRPr lang="tr-TR" dirty="0" smtClean="0"/>
          </a:p>
          <a:p>
            <a:r>
              <a:rPr lang="tr-TR" dirty="0" smtClean="0"/>
              <a:t>Aşılandıktan sonra, hastalar çoğunlukla aktif dermatite ait alanlarda geniş bir </a:t>
            </a:r>
            <a:r>
              <a:rPr lang="tr-TR" dirty="0" err="1" smtClean="0"/>
              <a:t>vesikülopustüler</a:t>
            </a:r>
            <a:r>
              <a:rPr lang="tr-TR" dirty="0" smtClean="0"/>
              <a:t> </a:t>
            </a:r>
            <a:r>
              <a:rPr lang="tr-TR" dirty="0" err="1" smtClean="0"/>
              <a:t>erüpsiyon</a:t>
            </a:r>
            <a:r>
              <a:rPr lang="tr-TR" dirty="0" smtClean="0"/>
              <a:t> geliştirebilir. </a:t>
            </a:r>
          </a:p>
          <a:p>
            <a:r>
              <a:rPr lang="tr-TR" dirty="0" smtClean="0"/>
              <a:t>Lezyonlar çökük görünebilir.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Eritema</a:t>
            </a:r>
            <a:r>
              <a:rPr lang="tr-TR" dirty="0" smtClean="0"/>
              <a:t> </a:t>
            </a:r>
            <a:r>
              <a:rPr lang="tr-TR" dirty="0" err="1" smtClean="0"/>
              <a:t>multiforme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Eritema</a:t>
            </a:r>
            <a:r>
              <a:rPr lang="tr-TR" dirty="0" smtClean="0"/>
              <a:t> </a:t>
            </a:r>
            <a:r>
              <a:rPr lang="tr-TR" dirty="0" err="1" smtClean="0"/>
              <a:t>multiforme</a:t>
            </a:r>
            <a:r>
              <a:rPr lang="tr-TR" dirty="0" smtClean="0"/>
              <a:t>, enfeksiyonlardan veya ilaçlardan kaynaklanan </a:t>
            </a:r>
            <a:r>
              <a:rPr lang="tr-TR" dirty="0" err="1" smtClean="0"/>
              <a:t>mukokutanöz</a:t>
            </a:r>
            <a:r>
              <a:rPr lang="tr-TR" dirty="0" smtClean="0"/>
              <a:t> aşırı duyarlılık reaksiyonudur.</a:t>
            </a:r>
          </a:p>
          <a:p>
            <a:r>
              <a:rPr lang="tr-TR" dirty="0" smtClean="0"/>
              <a:t>Klasik olarak, boğa gözüne benzeyen hedef lezyonlarla karakterizedir.</a:t>
            </a:r>
          </a:p>
          <a:p>
            <a:r>
              <a:rPr lang="tr-TR" dirty="0" smtClean="0"/>
              <a:t>Hedef lezyonlar 24-48 saat içinde patlar ve iki haftaya kadar kalır.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Molluscum</a:t>
            </a:r>
            <a:r>
              <a:rPr lang="tr-TR" dirty="0" smtClean="0"/>
              <a:t> </a:t>
            </a:r>
            <a:r>
              <a:rPr lang="tr-TR" dirty="0" err="1" smtClean="0"/>
              <a:t>contagiosum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Molluscum</a:t>
            </a:r>
            <a:r>
              <a:rPr lang="tr-TR" dirty="0" smtClean="0"/>
              <a:t> </a:t>
            </a:r>
            <a:r>
              <a:rPr lang="tr-TR" dirty="0" err="1" smtClean="0"/>
              <a:t>contagiosum</a:t>
            </a:r>
            <a:r>
              <a:rPr lang="tr-TR" dirty="0" smtClean="0"/>
              <a:t> çocuklarda ve yetişkinlerde görülen </a:t>
            </a:r>
            <a:r>
              <a:rPr lang="tr-TR" dirty="0" err="1" smtClean="0"/>
              <a:t>viral</a:t>
            </a:r>
            <a:r>
              <a:rPr lang="tr-TR" dirty="0" smtClean="0"/>
              <a:t> bir enfeksiyondur.</a:t>
            </a:r>
          </a:p>
          <a:p>
            <a:r>
              <a:rPr lang="tr-TR" dirty="0" smtClean="0"/>
              <a:t> Çocuklarda deriyle temas halinde yayılır. Yetişkinlerde, genellikle cinsel yolla bulaşır.</a:t>
            </a:r>
          </a:p>
          <a:p>
            <a:r>
              <a:rPr lang="tr-TR" dirty="0" err="1" smtClean="0"/>
              <a:t>Papüller</a:t>
            </a:r>
            <a:r>
              <a:rPr lang="tr-TR" dirty="0" smtClean="0"/>
              <a:t> bir </a:t>
            </a:r>
            <a:r>
              <a:rPr lang="tr-TR" dirty="0" err="1" smtClean="0"/>
              <a:t>vaccinia</a:t>
            </a:r>
            <a:r>
              <a:rPr lang="tr-TR" dirty="0" smtClean="0"/>
              <a:t> reaksiyonuna benzer şekilde gömülmüş, ancak kabuğun lezyon üzerinde görünümü, </a:t>
            </a:r>
            <a:r>
              <a:rPr lang="tr-TR" dirty="0" err="1" smtClean="0"/>
              <a:t>molluscum</a:t>
            </a:r>
            <a:r>
              <a:rPr lang="tr-TR" dirty="0" smtClean="0"/>
              <a:t> </a:t>
            </a:r>
            <a:r>
              <a:rPr lang="tr-TR" dirty="0" err="1" smtClean="0"/>
              <a:t>contagiosumda</a:t>
            </a:r>
            <a:r>
              <a:rPr lang="tr-TR" dirty="0" smtClean="0"/>
              <a:t> daha farklılık arz eder.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Sekonder</a:t>
            </a:r>
            <a:r>
              <a:rPr lang="tr-TR" dirty="0" smtClean="0"/>
              <a:t> Bakteriyel Enfeksiyon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/>
          </a:bodyPr>
          <a:lstStyle/>
          <a:p>
            <a:endParaRPr lang="tr-TR" sz="2400" dirty="0" smtClean="0"/>
          </a:p>
          <a:p>
            <a:r>
              <a:rPr lang="tr-TR" sz="2400" dirty="0" err="1" smtClean="0"/>
              <a:t>Sekonder</a:t>
            </a:r>
            <a:r>
              <a:rPr lang="tr-TR" sz="2400" dirty="0" smtClean="0"/>
              <a:t> bir bakteri enfeksiyonu travma veya cilt yaralanması sonrasında ortaya çıkar. </a:t>
            </a:r>
          </a:p>
          <a:p>
            <a:r>
              <a:rPr lang="tr-TR" sz="2400" dirty="0" smtClean="0"/>
              <a:t>Alan, hassas ve dokunmaya sıcak olan sertleşmiş bir cilt lezyonu geliştirir. </a:t>
            </a:r>
          </a:p>
          <a:p>
            <a:r>
              <a:rPr lang="tr-TR" sz="2400" dirty="0" smtClean="0"/>
              <a:t>Sistemik bulaşma belirtileri de olabilir. </a:t>
            </a:r>
          </a:p>
          <a:p>
            <a:r>
              <a:rPr lang="tr-TR" sz="2400" dirty="0" smtClean="0"/>
              <a:t>Sık görülen nedenler arasında streptokoklar ve stafilokok sayılabilir.</a:t>
            </a:r>
            <a:endParaRPr lang="tr-TR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66794664"/>
              </p:ext>
            </p:extLst>
          </p:nvPr>
        </p:nvGraphicFramePr>
        <p:xfrm>
          <a:off x="0" y="-27384"/>
          <a:ext cx="9144000" cy="685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506096">
                <a:tc>
                  <a:txBody>
                    <a:bodyPr/>
                    <a:lstStyle/>
                    <a:p>
                      <a:r>
                        <a:rPr lang="tr-TR" dirty="0" smtClean="0"/>
                        <a:t>DURUM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HİKAYE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KARAKTERİSTİK</a:t>
                      </a:r>
                      <a:endParaRPr lang="tr-TR" dirty="0"/>
                    </a:p>
                  </a:txBody>
                  <a:tcPr/>
                </a:tc>
              </a:tr>
              <a:tr h="1527921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EGZEMA VACCİNATUM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Egzema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Aşılamadan sonra, çoğunlukla aktif dermatit alanlarında, </a:t>
                      </a:r>
                      <a:r>
                        <a:rPr lang="tr-TR" sz="16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vezikülopüstüler</a:t>
                      </a:r>
                      <a:r>
                        <a:rPr lang="tr-TR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r-TR" sz="16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erüpsiyon</a:t>
                      </a:r>
                      <a:r>
                        <a:rPr lang="tr-TR" sz="1600" b="0" i="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 lezyonlar</a:t>
                      </a:r>
                      <a:r>
                        <a:rPr lang="tr-TR" sz="1600" b="0" i="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çökük görünebilir.</a:t>
                      </a:r>
                      <a:endParaRPr lang="tr-TR" sz="1600" dirty="0"/>
                    </a:p>
                  </a:txBody>
                  <a:tcPr/>
                </a:tc>
              </a:tr>
              <a:tr h="1243656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ERİTEMA</a:t>
                      </a:r>
                      <a:r>
                        <a:rPr lang="tr-TR" sz="1600" baseline="0" dirty="0" smtClean="0"/>
                        <a:t> MULTİFORME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Enfeksiyonlardan veya ilaçlardan kaynaklanan </a:t>
                      </a:r>
                      <a:r>
                        <a:rPr lang="tr-TR" sz="1600" dirty="0" err="1" smtClean="0"/>
                        <a:t>mukokütanöz</a:t>
                      </a:r>
                      <a:r>
                        <a:rPr lang="tr-TR" sz="1600" dirty="0" smtClean="0"/>
                        <a:t> </a:t>
                      </a:r>
                      <a:r>
                        <a:rPr lang="tr-TR" sz="1600" dirty="0" err="1" smtClean="0"/>
                        <a:t>hipersensitivite</a:t>
                      </a:r>
                      <a:r>
                        <a:rPr lang="tr-TR" sz="1600" dirty="0" smtClean="0"/>
                        <a:t> reaksiyonu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Boğa gözüne benzeyen klasik </a:t>
                      </a:r>
                      <a:r>
                        <a:rPr lang="tr-TR" sz="1600" dirty="0" err="1" smtClean="0"/>
                        <a:t>eritemli</a:t>
                      </a:r>
                      <a:r>
                        <a:rPr lang="tr-TR" sz="1600" dirty="0" smtClean="0"/>
                        <a:t> hedef lezyonlar; </a:t>
                      </a:r>
                    </a:p>
                    <a:p>
                      <a:r>
                        <a:rPr lang="tr-TR" sz="1600" dirty="0" smtClean="0"/>
                        <a:t>Hedef lezyonlar 24-48 saat içinde patlar ve iki haftaya kadar kalır</a:t>
                      </a:r>
                      <a:endParaRPr lang="tr-TR" sz="1600" dirty="0"/>
                    </a:p>
                  </a:txBody>
                  <a:tcPr/>
                </a:tc>
              </a:tr>
              <a:tr h="1243656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MOLLOSCUM</a:t>
                      </a:r>
                      <a:r>
                        <a:rPr lang="tr-TR" sz="1600" baseline="0" dirty="0" smtClean="0"/>
                        <a:t> CONTAGİOZUM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Viral</a:t>
                      </a:r>
                      <a:r>
                        <a:rPr lang="tr-TR" sz="1600" dirty="0" smtClean="0"/>
                        <a:t> enfeksiyon; Çocuklarda yakın cilt temasıyla yayılır; </a:t>
                      </a:r>
                    </a:p>
                    <a:p>
                      <a:r>
                        <a:rPr lang="tr-TR" sz="1600" dirty="0" smtClean="0"/>
                        <a:t>Yetişkinlerde genellikle cinsel yolla bulaşır.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İmmün</a:t>
                      </a:r>
                      <a:r>
                        <a:rPr lang="tr-TR" sz="1600" dirty="0" smtClean="0"/>
                        <a:t> </a:t>
                      </a:r>
                      <a:r>
                        <a:rPr lang="tr-TR" sz="1600" dirty="0" err="1" smtClean="0"/>
                        <a:t>papüller</a:t>
                      </a:r>
                      <a:r>
                        <a:rPr lang="tr-TR" sz="1600" dirty="0" smtClean="0"/>
                        <a:t>, lezyon üzerinde tutunmadan</a:t>
                      </a:r>
                      <a:endParaRPr lang="tr-TR" sz="1600" dirty="0"/>
                    </a:p>
                  </a:txBody>
                  <a:tcPr/>
                </a:tc>
              </a:tr>
              <a:tr h="1243656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SEKONDER BAKTERİYEL</a:t>
                      </a:r>
                      <a:r>
                        <a:rPr lang="tr-TR" sz="1600" baseline="0" dirty="0" smtClean="0"/>
                        <a:t> ENFEKSYON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tr-TR" sz="16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Travma veya cildin yaralanmasından sonra enfeksiyon ortaya çıkıyor</a:t>
                      </a:r>
                    </a:p>
                    <a:p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Endüre</a:t>
                      </a:r>
                      <a:r>
                        <a:rPr lang="tr-TR" sz="1600" dirty="0" smtClean="0"/>
                        <a:t> cilt lezyonu, dokununca</a:t>
                      </a:r>
                      <a:r>
                        <a:rPr lang="tr-TR" sz="1600" baseline="0" dirty="0" smtClean="0"/>
                        <a:t> ısı artışı ve sertliği hissedilir</a:t>
                      </a:r>
                      <a:r>
                        <a:rPr lang="tr-TR" sz="1600" dirty="0" smtClean="0"/>
                        <a:t>; Sistemik enfeksiyon bulguları mevcut olabilir.</a:t>
                      </a:r>
                      <a:endParaRPr lang="tr-TR" sz="1600" dirty="0"/>
                    </a:p>
                  </a:txBody>
                  <a:tcPr/>
                </a:tc>
              </a:tr>
              <a:tr h="1093014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VACCİNİA</a:t>
                      </a:r>
                      <a:r>
                        <a:rPr lang="tr-TR" sz="1600" baseline="0" dirty="0" smtClean="0"/>
                        <a:t> REAKSİYONU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Son aşı; </a:t>
                      </a:r>
                      <a:r>
                        <a:rPr lang="tr-TR" sz="1600" dirty="0" err="1" smtClean="0"/>
                        <a:t>Otoinokülasyon</a:t>
                      </a:r>
                      <a:r>
                        <a:rPr lang="tr-TR" sz="1600" dirty="0" smtClean="0"/>
                        <a:t>, elle aşı alanından başka bir bölgeye, tipik olarak yüze iletilebilir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err="1" smtClean="0"/>
                        <a:t>Virus</a:t>
                      </a:r>
                      <a:r>
                        <a:rPr lang="tr-TR" sz="1600" dirty="0" smtClean="0"/>
                        <a:t> alımdan sonra aşılanma alanındaki geniş </a:t>
                      </a:r>
                      <a:r>
                        <a:rPr lang="tr-TR" sz="1600" dirty="0" err="1" smtClean="0"/>
                        <a:t>eritematöz</a:t>
                      </a:r>
                      <a:r>
                        <a:rPr lang="tr-TR" sz="1600" dirty="0" smtClean="0"/>
                        <a:t> ve </a:t>
                      </a:r>
                      <a:r>
                        <a:rPr lang="tr-TR" sz="1600" dirty="0" err="1" smtClean="0"/>
                        <a:t>endurasyon</a:t>
                      </a:r>
                      <a:r>
                        <a:rPr lang="tr-TR" sz="1600" dirty="0" smtClean="0"/>
                        <a:t> lezyonu</a:t>
                      </a:r>
                      <a:endParaRPr lang="tr-TR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</a:t>
            </a:r>
            <a:r>
              <a:rPr lang="en-US" dirty="0" err="1" smtClean="0"/>
              <a:t>erguson</a:t>
            </a:r>
            <a:r>
              <a:rPr lang="en-US" dirty="0" smtClean="0"/>
              <a:t>, J. L., and N. M. Hanna. "Rash in a US Marine After </a:t>
            </a:r>
            <a:r>
              <a:rPr lang="en-US" dirty="0" err="1" smtClean="0"/>
              <a:t>Predeployment</a:t>
            </a:r>
            <a:r>
              <a:rPr lang="en-US" dirty="0" smtClean="0"/>
              <a:t> Vaccinations." </a:t>
            </a:r>
            <a:r>
              <a:rPr lang="en-US" i="1" dirty="0" smtClean="0"/>
              <a:t>American family physician</a:t>
            </a:r>
            <a:r>
              <a:rPr lang="en-US" dirty="0" smtClean="0"/>
              <a:t> 95.1 (2017): 37.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Anamnez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20 yaşında Erkek,</a:t>
            </a:r>
          </a:p>
          <a:p>
            <a:r>
              <a:rPr lang="tr-TR" dirty="0" smtClean="0"/>
              <a:t>Birleşik </a:t>
            </a:r>
            <a:r>
              <a:rPr lang="tr-TR" dirty="0"/>
              <a:t>Devletler </a:t>
            </a:r>
            <a:r>
              <a:rPr lang="tr-TR" dirty="0" smtClean="0"/>
              <a:t>denizcisi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/>
              <a:t>S</a:t>
            </a:r>
            <a:r>
              <a:rPr lang="tr-TR" dirty="0" smtClean="0"/>
              <a:t>ol </a:t>
            </a:r>
            <a:r>
              <a:rPr lang="tr-TR" dirty="0"/>
              <a:t>üst kolunda bir döküntü </a:t>
            </a:r>
            <a:r>
              <a:rPr lang="tr-TR" dirty="0" smtClean="0"/>
              <a:t>ile başvuruyor</a:t>
            </a:r>
          </a:p>
          <a:p>
            <a:r>
              <a:rPr lang="tr-TR" dirty="0" smtClean="0"/>
              <a:t>Dokuz </a:t>
            </a:r>
            <a:r>
              <a:rPr lang="tr-TR" dirty="0"/>
              <a:t>gün önce hafif bir güneş yanığı </a:t>
            </a:r>
            <a:r>
              <a:rPr lang="tr-TR" dirty="0" smtClean="0"/>
              <a:t>görüldüğünü söylüyor. </a:t>
            </a:r>
          </a:p>
          <a:p>
            <a:r>
              <a:rPr lang="tr-TR" dirty="0" smtClean="0"/>
              <a:t>Güneş </a:t>
            </a:r>
            <a:r>
              <a:rPr lang="tr-TR" dirty="0"/>
              <a:t>yanığından üç gün sonra, </a:t>
            </a:r>
            <a:r>
              <a:rPr lang="tr-TR" dirty="0" smtClean="0"/>
              <a:t>deniz aşırı seyahatten </a:t>
            </a:r>
            <a:r>
              <a:rPr lang="tr-TR" dirty="0"/>
              <a:t>önce rutin aşılar </a:t>
            </a:r>
            <a:r>
              <a:rPr lang="tr-TR" dirty="0" smtClean="0"/>
              <a:t>vuruldu.</a:t>
            </a:r>
          </a:p>
          <a:p>
            <a:r>
              <a:rPr lang="tr-TR" dirty="0" smtClean="0"/>
              <a:t>Aşılar </a:t>
            </a:r>
            <a:r>
              <a:rPr lang="tr-TR" dirty="0"/>
              <a:t>şarbon, hepatit A ve B, Japon </a:t>
            </a:r>
            <a:r>
              <a:rPr lang="tr-TR" dirty="0" err="1"/>
              <a:t>ensefalit</a:t>
            </a:r>
            <a:r>
              <a:rPr lang="tr-TR" dirty="0"/>
              <a:t> virüsü, tifo ve </a:t>
            </a:r>
            <a:r>
              <a:rPr lang="tr-TR" dirty="0" err="1"/>
              <a:t>vaccinia</a:t>
            </a:r>
            <a:r>
              <a:rPr lang="tr-TR" dirty="0"/>
              <a:t> virüsü (çiçek hastalığı) içermektedir.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Anamnez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İlk başvurudan iki gün önce sol üst </a:t>
            </a:r>
            <a:r>
              <a:rPr lang="tr-TR" dirty="0" err="1" smtClean="0"/>
              <a:t>deltoid</a:t>
            </a:r>
            <a:r>
              <a:rPr lang="tr-TR" dirty="0" smtClean="0"/>
              <a:t> kası üzerinde küçük, hafif </a:t>
            </a:r>
            <a:r>
              <a:rPr lang="tr-TR" dirty="0" err="1" smtClean="0"/>
              <a:t>eritemli</a:t>
            </a:r>
            <a:r>
              <a:rPr lang="tr-TR" dirty="0" smtClean="0"/>
              <a:t>, ciltten kabarık bir döküntü olduğunu belirtti. </a:t>
            </a:r>
          </a:p>
          <a:p>
            <a:r>
              <a:rPr lang="tr-TR" dirty="0" smtClean="0"/>
              <a:t>24 saat içinde döküntü birkaç kat daha büyümüş.</a:t>
            </a:r>
          </a:p>
          <a:p>
            <a:r>
              <a:rPr lang="tr-TR" dirty="0" smtClean="0"/>
              <a:t>Hasta o bölgede rahatsızlık hissi </a:t>
            </a:r>
            <a:r>
              <a:rPr lang="tr-TR" dirty="0" err="1" smtClean="0"/>
              <a:t>tarifliyor</a:t>
            </a:r>
            <a:r>
              <a:rPr lang="tr-TR" dirty="0" smtClean="0"/>
              <a:t>. </a:t>
            </a:r>
          </a:p>
          <a:p>
            <a:r>
              <a:rPr lang="tr-TR" dirty="0"/>
              <a:t>A</a:t>
            </a:r>
            <a:r>
              <a:rPr lang="tr-TR" dirty="0" smtClean="0"/>
              <a:t>teş ya da benzer bir </a:t>
            </a:r>
            <a:r>
              <a:rPr lang="tr-TR" dirty="0" err="1" smtClean="0"/>
              <a:t>epizod</a:t>
            </a:r>
            <a:r>
              <a:rPr lang="tr-TR" dirty="0" smtClean="0"/>
              <a:t> öyküsü yoktu.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Fizik Muayene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Fizik </a:t>
            </a:r>
            <a:r>
              <a:rPr lang="tr-TR" dirty="0"/>
              <a:t>muayenede hasta rahat ve akut bir sıkıntı yaşamıyordu. </a:t>
            </a:r>
            <a:endParaRPr lang="tr-TR" dirty="0" smtClean="0"/>
          </a:p>
          <a:p>
            <a:r>
              <a:rPr lang="tr-TR" dirty="0" smtClean="0"/>
              <a:t>Cilt </a:t>
            </a:r>
            <a:r>
              <a:rPr lang="tr-TR" dirty="0"/>
              <a:t>muayenesinde, sol üst </a:t>
            </a:r>
            <a:r>
              <a:rPr lang="tr-TR" dirty="0" err="1" smtClean="0"/>
              <a:t>lateral</a:t>
            </a:r>
            <a:r>
              <a:rPr lang="tr-TR" dirty="0" smtClean="0"/>
              <a:t> </a:t>
            </a:r>
            <a:r>
              <a:rPr lang="tr-TR" dirty="0" err="1"/>
              <a:t>deltoid</a:t>
            </a:r>
            <a:r>
              <a:rPr lang="tr-TR" dirty="0"/>
              <a:t> </a:t>
            </a:r>
            <a:r>
              <a:rPr lang="tr-TR" dirty="0" smtClean="0"/>
              <a:t>alanda 5 </a:t>
            </a:r>
            <a:r>
              <a:rPr lang="tr-TR" dirty="0"/>
              <a:t>× 2 cm boyutlarında </a:t>
            </a:r>
            <a:r>
              <a:rPr lang="tr-TR" dirty="0" err="1"/>
              <a:t>eritemli</a:t>
            </a:r>
            <a:r>
              <a:rPr lang="tr-TR" dirty="0"/>
              <a:t> bir plak izlendi </a:t>
            </a:r>
            <a:r>
              <a:rPr lang="tr-TR" dirty="0" smtClean="0"/>
              <a:t>ve </a:t>
            </a:r>
            <a:r>
              <a:rPr lang="tr-TR" dirty="0" err="1" smtClean="0"/>
              <a:t>distale</a:t>
            </a:r>
            <a:r>
              <a:rPr lang="tr-TR" dirty="0" smtClean="0"/>
              <a:t> doğru </a:t>
            </a:r>
            <a:r>
              <a:rPr lang="tr-TR" dirty="0"/>
              <a:t>8x4 </a:t>
            </a:r>
            <a:r>
              <a:rPr lang="tr-TR" dirty="0" err="1"/>
              <a:t>cm'lik</a:t>
            </a:r>
            <a:r>
              <a:rPr lang="tr-TR" dirty="0"/>
              <a:t> </a:t>
            </a:r>
            <a:r>
              <a:rPr lang="tr-TR" dirty="0" smtClean="0"/>
              <a:t>birleşen ortası çukur </a:t>
            </a:r>
            <a:r>
              <a:rPr lang="tr-TR" dirty="0" err="1"/>
              <a:t>papül</a:t>
            </a:r>
            <a:r>
              <a:rPr lang="tr-TR" dirty="0"/>
              <a:t> alanları </a:t>
            </a:r>
            <a:r>
              <a:rPr lang="tr-TR" dirty="0" smtClean="0"/>
              <a:t>ile devam ediyordu.(Şekil 1) 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87824" y="5589240"/>
            <a:ext cx="3168352" cy="504056"/>
          </a:xfrm>
        </p:spPr>
        <p:txBody>
          <a:bodyPr>
            <a:normAutofit/>
          </a:bodyPr>
          <a:lstStyle/>
          <a:p>
            <a:r>
              <a:rPr lang="tr-TR" sz="2400" dirty="0" smtClean="0"/>
              <a:t>Şekil 1.</a:t>
            </a:r>
            <a:endParaRPr lang="tr-TR" sz="24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836712"/>
            <a:ext cx="315032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Hastanın öyküsü ve fizik muayene bulgularına dayanarak, aşağıdakilerden hangisi en olası tanı?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sz="2800" dirty="0" smtClean="0"/>
              <a:t>A. </a:t>
            </a:r>
            <a:r>
              <a:rPr lang="tr-TR" sz="2800" dirty="0" err="1" smtClean="0"/>
              <a:t>Eczema</a:t>
            </a:r>
            <a:r>
              <a:rPr lang="tr-TR" sz="2800" dirty="0" smtClean="0"/>
              <a:t> </a:t>
            </a:r>
            <a:r>
              <a:rPr lang="tr-TR" sz="2800" dirty="0" err="1" smtClean="0"/>
              <a:t>Vaccinatum</a:t>
            </a:r>
            <a:endParaRPr lang="tr-TR" sz="2800" dirty="0" smtClean="0"/>
          </a:p>
          <a:p>
            <a:r>
              <a:rPr lang="tr-TR" sz="2800" dirty="0" smtClean="0"/>
              <a:t>B. </a:t>
            </a:r>
            <a:r>
              <a:rPr lang="tr-TR" sz="2800" dirty="0" err="1" smtClean="0"/>
              <a:t>Eritema</a:t>
            </a:r>
            <a:r>
              <a:rPr lang="tr-TR" sz="2800" dirty="0" smtClean="0"/>
              <a:t> </a:t>
            </a:r>
            <a:r>
              <a:rPr lang="tr-TR" sz="2800" dirty="0" err="1" smtClean="0"/>
              <a:t>Multiforme</a:t>
            </a:r>
            <a:endParaRPr lang="tr-TR" sz="2800" dirty="0" smtClean="0"/>
          </a:p>
          <a:p>
            <a:r>
              <a:rPr lang="tr-TR" sz="2800" dirty="0" smtClean="0"/>
              <a:t>C. </a:t>
            </a:r>
            <a:r>
              <a:rPr lang="tr-TR" sz="2800" dirty="0" err="1" smtClean="0"/>
              <a:t>Molluscum</a:t>
            </a:r>
            <a:r>
              <a:rPr lang="tr-TR" sz="2800" dirty="0" smtClean="0"/>
              <a:t> </a:t>
            </a:r>
            <a:r>
              <a:rPr lang="tr-TR" sz="2800" dirty="0" err="1" smtClean="0"/>
              <a:t>Contagiosum</a:t>
            </a:r>
            <a:endParaRPr lang="tr-TR" sz="2800" dirty="0" smtClean="0"/>
          </a:p>
          <a:p>
            <a:r>
              <a:rPr lang="tr-TR" sz="2800" dirty="0" smtClean="0"/>
              <a:t>D. </a:t>
            </a:r>
            <a:r>
              <a:rPr lang="tr-TR" sz="2800" dirty="0" err="1" smtClean="0"/>
              <a:t>Sekonder</a:t>
            </a:r>
            <a:r>
              <a:rPr lang="tr-TR" sz="2800" dirty="0" smtClean="0"/>
              <a:t> Bakteriyel Enfeksiyon </a:t>
            </a:r>
          </a:p>
          <a:p>
            <a:r>
              <a:rPr lang="tr-TR" sz="2800" dirty="0" smtClean="0"/>
              <a:t>E. </a:t>
            </a:r>
            <a:r>
              <a:rPr lang="tr-TR" sz="2800" dirty="0" err="1" smtClean="0"/>
              <a:t>Vaccinia</a:t>
            </a:r>
            <a:r>
              <a:rPr lang="tr-TR" sz="2800" dirty="0" smtClean="0"/>
              <a:t> Reaksiyonu</a:t>
            </a:r>
            <a:endParaRPr lang="tr-TR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Hastanın öyküsü ve fizik muayene bulgularına dayanarak, aşağıdakilerden hangisi en olası tanı?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sz="2800" dirty="0" smtClean="0"/>
              <a:t>A. </a:t>
            </a:r>
            <a:r>
              <a:rPr lang="tr-TR" sz="2800" dirty="0" err="1" smtClean="0"/>
              <a:t>Eczema</a:t>
            </a:r>
            <a:r>
              <a:rPr lang="tr-TR" sz="2800" dirty="0" smtClean="0"/>
              <a:t> </a:t>
            </a:r>
            <a:r>
              <a:rPr lang="tr-TR" sz="2800" dirty="0" err="1" smtClean="0"/>
              <a:t>Vaccinatum</a:t>
            </a:r>
            <a:endParaRPr lang="tr-TR" sz="2800" dirty="0" smtClean="0"/>
          </a:p>
          <a:p>
            <a:r>
              <a:rPr lang="tr-TR" sz="2800" dirty="0" smtClean="0"/>
              <a:t>B. </a:t>
            </a:r>
            <a:r>
              <a:rPr lang="tr-TR" sz="2800" dirty="0" err="1" smtClean="0"/>
              <a:t>Eritema</a:t>
            </a:r>
            <a:r>
              <a:rPr lang="tr-TR" sz="2800" dirty="0" smtClean="0"/>
              <a:t> </a:t>
            </a:r>
            <a:r>
              <a:rPr lang="tr-TR" sz="2800" dirty="0" err="1" smtClean="0"/>
              <a:t>Multiforme</a:t>
            </a:r>
            <a:r>
              <a:rPr lang="tr-TR" sz="2800" dirty="0" smtClean="0"/>
              <a:t>. </a:t>
            </a:r>
          </a:p>
          <a:p>
            <a:r>
              <a:rPr lang="tr-TR" sz="2800" dirty="0" smtClean="0"/>
              <a:t>C. </a:t>
            </a:r>
            <a:r>
              <a:rPr lang="tr-TR" sz="2800" dirty="0" err="1" smtClean="0"/>
              <a:t>Molluscum</a:t>
            </a:r>
            <a:r>
              <a:rPr lang="tr-TR" sz="2800" dirty="0" smtClean="0"/>
              <a:t> </a:t>
            </a:r>
            <a:r>
              <a:rPr lang="tr-TR" sz="2800" dirty="0" err="1" smtClean="0"/>
              <a:t>Contagiosum</a:t>
            </a:r>
            <a:endParaRPr lang="tr-TR" sz="2800" dirty="0" smtClean="0"/>
          </a:p>
          <a:p>
            <a:r>
              <a:rPr lang="tr-TR" sz="2800" dirty="0" smtClean="0"/>
              <a:t>D. </a:t>
            </a:r>
            <a:r>
              <a:rPr lang="tr-TR" sz="2800" dirty="0" err="1" smtClean="0"/>
              <a:t>Sekonder</a:t>
            </a:r>
            <a:r>
              <a:rPr lang="tr-TR" sz="2800" dirty="0" smtClean="0"/>
              <a:t> Bakteriyel Enfeksiyon</a:t>
            </a:r>
          </a:p>
          <a:p>
            <a:r>
              <a:rPr lang="tr-TR" sz="2800" dirty="0" smtClean="0">
                <a:solidFill>
                  <a:srgbClr val="C00000"/>
                </a:solidFill>
              </a:rPr>
              <a:t>E. </a:t>
            </a:r>
            <a:r>
              <a:rPr lang="tr-TR" sz="2800" dirty="0" err="1" smtClean="0">
                <a:solidFill>
                  <a:srgbClr val="C00000"/>
                </a:solidFill>
              </a:rPr>
              <a:t>Vaccinia</a:t>
            </a:r>
            <a:r>
              <a:rPr lang="tr-TR" sz="2800" dirty="0" smtClean="0">
                <a:solidFill>
                  <a:srgbClr val="C00000"/>
                </a:solidFill>
              </a:rPr>
              <a:t> Reaksiyonu</a:t>
            </a:r>
            <a:endParaRPr lang="tr-TR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Vaccinia</a:t>
            </a:r>
            <a:r>
              <a:rPr lang="tr-TR" dirty="0" smtClean="0"/>
              <a:t> Reaksiyonu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800" dirty="0" smtClean="0"/>
              <a:t>Hastanın aşılanmış bölgenin </a:t>
            </a:r>
            <a:r>
              <a:rPr lang="tr-TR" sz="2800" dirty="0" err="1" smtClean="0"/>
              <a:t>distaline</a:t>
            </a:r>
            <a:r>
              <a:rPr lang="tr-TR" sz="2800" dirty="0" smtClean="0"/>
              <a:t> yayılan lezyonlara sahip büyük, birleşmiş plak şeklindeki cilt bulguları,bir </a:t>
            </a:r>
            <a:r>
              <a:rPr lang="tr-TR" sz="2800" dirty="0" err="1" smtClean="0"/>
              <a:t>vaccinia</a:t>
            </a:r>
            <a:r>
              <a:rPr lang="tr-TR" sz="2800" dirty="0" smtClean="0"/>
              <a:t> virüsü alımı ve </a:t>
            </a:r>
            <a:r>
              <a:rPr lang="tr-TR" sz="2800" dirty="0" err="1" smtClean="0"/>
              <a:t>otoinokülasyon</a:t>
            </a:r>
            <a:r>
              <a:rPr lang="tr-TR" sz="2800" dirty="0" smtClean="0"/>
              <a:t> ile uyumlu. </a:t>
            </a:r>
          </a:p>
          <a:p>
            <a:r>
              <a:rPr lang="tr-TR" sz="2800" dirty="0" smtClean="0"/>
              <a:t>Çiçek 1979'da ortadan kaldırıldığında, rutin aşılama sona erdi. </a:t>
            </a:r>
          </a:p>
          <a:p>
            <a:r>
              <a:rPr lang="tr-TR" sz="2800" dirty="0" smtClean="0"/>
              <a:t>2001 şarbon saldırılarından sonra, savaş bölgelerine yerleştirilmeden önce ABD askeri üyelerine, ilk müdahale edenlere ve sivil halk sağlığı uzmanları da dahil olmak üzere bazı popülasyonlara aşılar başlatıldı.</a:t>
            </a:r>
            <a:endParaRPr lang="tr-TR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Vaccinia</a:t>
            </a:r>
            <a:r>
              <a:rPr lang="tr-TR" dirty="0" smtClean="0"/>
              <a:t> Reaksiyonu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49080"/>
          </a:xfrm>
        </p:spPr>
        <p:txBody>
          <a:bodyPr>
            <a:noAutofit/>
          </a:bodyPr>
          <a:lstStyle/>
          <a:p>
            <a:r>
              <a:rPr lang="tr-TR" sz="2400" dirty="0" smtClean="0"/>
              <a:t>Aşı diğer aşılarda kullanılan </a:t>
            </a:r>
            <a:r>
              <a:rPr lang="tr-TR" sz="2400" dirty="0" err="1" smtClean="0"/>
              <a:t>intramusküler</a:t>
            </a:r>
            <a:r>
              <a:rPr lang="tr-TR" sz="2400" dirty="0" smtClean="0"/>
              <a:t> enjeksiyondan daha etkili </a:t>
            </a:r>
            <a:r>
              <a:rPr lang="tr-TR" sz="2400" dirty="0" err="1" smtClean="0"/>
              <a:t>skarifikasyon</a:t>
            </a:r>
            <a:r>
              <a:rPr lang="tr-TR" sz="2400" dirty="0" smtClean="0"/>
              <a:t> yoluyla uygulanır.</a:t>
            </a:r>
          </a:p>
          <a:p>
            <a:r>
              <a:rPr lang="tr-TR" sz="2400" dirty="0" smtClean="0"/>
              <a:t>Bu süreçte, iğne </a:t>
            </a:r>
            <a:r>
              <a:rPr lang="tr-TR" sz="2400" dirty="0" err="1" smtClean="0"/>
              <a:t>deltoid</a:t>
            </a:r>
            <a:r>
              <a:rPr lang="tr-TR" sz="2400" dirty="0" smtClean="0"/>
              <a:t> bölgede 15 kez hastanın </a:t>
            </a:r>
            <a:r>
              <a:rPr lang="tr-TR" sz="2400" dirty="0" err="1" smtClean="0"/>
              <a:t>epidermisine</a:t>
            </a:r>
            <a:r>
              <a:rPr lang="tr-TR" sz="2400" dirty="0" smtClean="0"/>
              <a:t> nüfuz eder. Aşılandıktan sonra, hastalarda ortalama 14 ila 21 gün arasında süren bir cilt reaksiyonu oluşur.</a:t>
            </a:r>
          </a:p>
          <a:p>
            <a:r>
              <a:rPr lang="tr-TR" sz="2400" dirty="0" smtClean="0"/>
              <a:t>İki veya üç gün içinde, birkaç </a:t>
            </a:r>
            <a:r>
              <a:rPr lang="tr-TR" sz="2400" dirty="0" err="1" smtClean="0"/>
              <a:t>papül</a:t>
            </a:r>
            <a:r>
              <a:rPr lang="tr-TR" sz="2400" dirty="0" smtClean="0"/>
              <a:t> ve vezikül aşılama alanında görünür. </a:t>
            </a:r>
          </a:p>
          <a:p>
            <a:r>
              <a:rPr lang="tr-TR" sz="2400" dirty="0" smtClean="0"/>
              <a:t>Tipik olarak, yedi ila dokuz gün içinde, lokalize bir püstül ortaya çıkar ve birkaç gün içinde kabuklanır.</a:t>
            </a:r>
          </a:p>
          <a:p>
            <a:r>
              <a:rPr lang="tr-TR" sz="2400" dirty="0" smtClean="0"/>
              <a:t>En sonunda kabuk iz bırakarak ayrılır.</a:t>
            </a:r>
            <a:endParaRPr lang="tr-TR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398</TotalTime>
  <Words>816</Words>
  <Application>Microsoft Office PowerPoint</Application>
  <PresentationFormat>Ekran Gösterisi (4:3)</PresentationFormat>
  <Paragraphs>90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Ofis Teması</vt:lpstr>
      <vt:lpstr>VAKA SUNUMU</vt:lpstr>
      <vt:lpstr>Anamnez</vt:lpstr>
      <vt:lpstr>Anamnez</vt:lpstr>
      <vt:lpstr>Fizik Muayene</vt:lpstr>
      <vt:lpstr>Şekil 1.</vt:lpstr>
      <vt:lpstr>Hastanın öyküsü ve fizik muayene bulgularına dayanarak, aşağıdakilerden hangisi en olası tanı?</vt:lpstr>
      <vt:lpstr>Hastanın öyküsü ve fizik muayene bulgularına dayanarak, aşağıdakilerden hangisi en olası tanı?</vt:lpstr>
      <vt:lpstr>Vaccinia Reaksiyonu</vt:lpstr>
      <vt:lpstr>Vaccinia Reaksiyonu</vt:lpstr>
      <vt:lpstr>Vaccinia Reaksiyonu</vt:lpstr>
      <vt:lpstr>Egzama vaccinatum</vt:lpstr>
      <vt:lpstr>Eritema multiforme</vt:lpstr>
      <vt:lpstr>Molluscum contagiosum</vt:lpstr>
      <vt:lpstr>Sekonder Bakteriyel Enfeksiyon</vt:lpstr>
      <vt:lpstr>Slayt 15</vt:lpstr>
      <vt:lpstr>Kaynak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VAKA SUNUMU</dc:title>
  <dc:creator>ahenger</dc:creator>
  <cp:lastModifiedBy>ahenger</cp:lastModifiedBy>
  <cp:revision>11</cp:revision>
  <dcterms:created xsi:type="dcterms:W3CDTF">2017-05-22T17:41:16Z</dcterms:created>
  <dcterms:modified xsi:type="dcterms:W3CDTF">2017-05-31T08:01:37Z</dcterms:modified>
</cp:coreProperties>
</file>