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1"/>
    <p:sldMasterId id="2147483709" r:id="rId2"/>
    <p:sldMasterId id="2147483711" r:id="rId3"/>
    <p:sldMasterId id="2147483713" r:id="rId4"/>
    <p:sldMasterId id="2147483715" r:id="rId5"/>
  </p:sldMasterIdLst>
  <p:notesMasterIdLst>
    <p:notesMasterId r:id="rId110"/>
  </p:notesMasterIdLst>
  <p:sldIdLst>
    <p:sldId id="256" r:id="rId6"/>
    <p:sldId id="258" r:id="rId7"/>
    <p:sldId id="259" r:id="rId8"/>
    <p:sldId id="260" r:id="rId9"/>
    <p:sldId id="261" r:id="rId10"/>
    <p:sldId id="263" r:id="rId11"/>
    <p:sldId id="264" r:id="rId12"/>
    <p:sldId id="276" r:id="rId13"/>
    <p:sldId id="303" r:id="rId14"/>
    <p:sldId id="277" r:id="rId15"/>
    <p:sldId id="306" r:id="rId16"/>
    <p:sldId id="257" r:id="rId17"/>
    <p:sldId id="278" r:id="rId18"/>
    <p:sldId id="282" r:id="rId19"/>
    <p:sldId id="286" r:id="rId20"/>
    <p:sldId id="284" r:id="rId21"/>
    <p:sldId id="285" r:id="rId22"/>
    <p:sldId id="287" r:id="rId23"/>
    <p:sldId id="290" r:id="rId24"/>
    <p:sldId id="291" r:id="rId25"/>
    <p:sldId id="292" r:id="rId26"/>
    <p:sldId id="288" r:id="rId27"/>
    <p:sldId id="279" r:id="rId28"/>
    <p:sldId id="280" r:id="rId29"/>
    <p:sldId id="289" r:id="rId30"/>
    <p:sldId id="281" r:id="rId31"/>
    <p:sldId id="293" r:id="rId32"/>
    <p:sldId id="294" r:id="rId33"/>
    <p:sldId id="265" r:id="rId34"/>
    <p:sldId id="307" r:id="rId35"/>
    <p:sldId id="302" r:id="rId36"/>
    <p:sldId id="295" r:id="rId37"/>
    <p:sldId id="271" r:id="rId38"/>
    <p:sldId id="305" r:id="rId39"/>
    <p:sldId id="296" r:id="rId40"/>
    <p:sldId id="297" r:id="rId41"/>
    <p:sldId id="298" r:id="rId42"/>
    <p:sldId id="299" r:id="rId43"/>
    <p:sldId id="300" r:id="rId44"/>
    <p:sldId id="333" r:id="rId45"/>
    <p:sldId id="308" r:id="rId46"/>
    <p:sldId id="336" r:id="rId47"/>
    <p:sldId id="326" r:id="rId48"/>
    <p:sldId id="334" r:id="rId49"/>
    <p:sldId id="304" r:id="rId50"/>
    <p:sldId id="311" r:id="rId51"/>
    <p:sldId id="312" r:id="rId52"/>
    <p:sldId id="313" r:id="rId53"/>
    <p:sldId id="314" r:id="rId54"/>
    <p:sldId id="315" r:id="rId55"/>
    <p:sldId id="316" r:id="rId56"/>
    <p:sldId id="368" r:id="rId57"/>
    <p:sldId id="369" r:id="rId58"/>
    <p:sldId id="370" r:id="rId59"/>
    <p:sldId id="371" r:id="rId60"/>
    <p:sldId id="372" r:id="rId61"/>
    <p:sldId id="324" r:id="rId62"/>
    <p:sldId id="322" r:id="rId63"/>
    <p:sldId id="310" r:id="rId64"/>
    <p:sldId id="323" r:id="rId65"/>
    <p:sldId id="363" r:id="rId66"/>
    <p:sldId id="272" r:id="rId67"/>
    <p:sldId id="325" r:id="rId68"/>
    <p:sldId id="328" r:id="rId69"/>
    <p:sldId id="327" r:id="rId70"/>
    <p:sldId id="329" r:id="rId71"/>
    <p:sldId id="330" r:id="rId72"/>
    <p:sldId id="331" r:id="rId73"/>
    <p:sldId id="332" r:id="rId74"/>
    <p:sldId id="337" r:id="rId75"/>
    <p:sldId id="335" r:id="rId76"/>
    <p:sldId id="338" r:id="rId77"/>
    <p:sldId id="373" r:id="rId78"/>
    <p:sldId id="268" r:id="rId79"/>
    <p:sldId id="341" r:id="rId80"/>
    <p:sldId id="342" r:id="rId81"/>
    <p:sldId id="343" r:id="rId82"/>
    <p:sldId id="374" r:id="rId83"/>
    <p:sldId id="344" r:id="rId84"/>
    <p:sldId id="345" r:id="rId85"/>
    <p:sldId id="339" r:id="rId86"/>
    <p:sldId id="340" r:id="rId87"/>
    <p:sldId id="367" r:id="rId88"/>
    <p:sldId id="267" r:id="rId89"/>
    <p:sldId id="301" r:id="rId90"/>
    <p:sldId id="347" r:id="rId91"/>
    <p:sldId id="350" r:id="rId92"/>
    <p:sldId id="348" r:id="rId93"/>
    <p:sldId id="349" r:id="rId94"/>
    <p:sldId id="346" r:id="rId95"/>
    <p:sldId id="351" r:id="rId96"/>
    <p:sldId id="352" r:id="rId97"/>
    <p:sldId id="353" r:id="rId98"/>
    <p:sldId id="354" r:id="rId99"/>
    <p:sldId id="355" r:id="rId100"/>
    <p:sldId id="356" r:id="rId101"/>
    <p:sldId id="359" r:id="rId102"/>
    <p:sldId id="360" r:id="rId103"/>
    <p:sldId id="357" r:id="rId104"/>
    <p:sldId id="358" r:id="rId105"/>
    <p:sldId id="364" r:id="rId106"/>
    <p:sldId id="365" r:id="rId107"/>
    <p:sldId id="366" r:id="rId108"/>
    <p:sldId id="362" r:id="rId10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06" autoAdjust="0"/>
    <p:restoredTop sz="76182" autoAdjust="0"/>
  </p:normalViewPr>
  <p:slideViewPr>
    <p:cSldViewPr snapToGrid="0">
      <p:cViewPr varScale="1">
        <p:scale>
          <a:sx n="52" d="100"/>
          <a:sy n="52" d="100"/>
        </p:scale>
        <p:origin x="139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viewProps" Target="viewProps.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theme" Target="theme/theme1.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notesMaster" Target="notesMasters/notesMaster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AA19DB-8E8A-4D13-B97C-097DFC80F287}"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tr-TR"/>
        </a:p>
      </dgm:t>
    </dgm:pt>
    <dgm:pt modelId="{4000B72D-0CD7-4005-9888-B02E7D0E0A66}">
      <dgm:prSet phldrT="[Metin]">
        <dgm:style>
          <a:lnRef idx="2">
            <a:schemeClr val="accent2">
              <a:shade val="50000"/>
            </a:schemeClr>
          </a:lnRef>
          <a:fillRef idx="1">
            <a:schemeClr val="accent2"/>
          </a:fillRef>
          <a:effectRef idx="0">
            <a:schemeClr val="accent2"/>
          </a:effectRef>
          <a:fontRef idx="minor">
            <a:schemeClr val="lt1"/>
          </a:fontRef>
        </dgm:style>
      </dgm:prSet>
      <dgm:spPr/>
      <dgm:t>
        <a:bodyPr/>
        <a:lstStyle/>
        <a:p>
          <a:r>
            <a:rPr lang="tr-TR" dirty="0" smtClean="0"/>
            <a:t>EKSTRENSEK RİSK FAKTÖRLERİ</a:t>
          </a:r>
          <a:endParaRPr lang="tr-TR" dirty="0"/>
        </a:p>
      </dgm:t>
    </dgm:pt>
    <dgm:pt modelId="{E0390CC6-62FF-4EED-97C3-6B3E3598208E}" type="parTrans" cxnId="{5A3F522A-7488-4B14-96E0-86537E7180CE}">
      <dgm:prSet/>
      <dgm:spPr/>
      <dgm:t>
        <a:bodyPr/>
        <a:lstStyle/>
        <a:p>
          <a:endParaRPr lang="tr-TR"/>
        </a:p>
      </dgm:t>
    </dgm:pt>
    <dgm:pt modelId="{5AD41585-BE21-444B-B9BD-4E68253BAECB}" type="sibTrans" cxnId="{5A3F522A-7488-4B14-96E0-86537E7180CE}">
      <dgm:prSet/>
      <dgm:spPr/>
      <dgm:t>
        <a:bodyPr/>
        <a:lstStyle/>
        <a:p>
          <a:endParaRPr lang="tr-TR"/>
        </a:p>
      </dgm:t>
    </dgm:pt>
    <dgm:pt modelId="{CA6B12D1-49AD-4DB0-AD39-A27F38A164E6}">
      <dgm:prSet phldrT="[Metin]">
        <dgm:style>
          <a:lnRef idx="2">
            <a:schemeClr val="accent2">
              <a:shade val="50000"/>
            </a:schemeClr>
          </a:lnRef>
          <a:fillRef idx="1">
            <a:schemeClr val="accent2"/>
          </a:fillRef>
          <a:effectRef idx="0">
            <a:schemeClr val="accent2"/>
          </a:effectRef>
          <a:fontRef idx="minor">
            <a:schemeClr val="lt1"/>
          </a:fontRef>
        </dgm:style>
      </dgm:prSet>
      <dgm:spPr/>
      <dgm:t>
        <a:bodyPr/>
        <a:lstStyle/>
        <a:p>
          <a:r>
            <a:rPr lang="tr-TR" dirty="0" smtClean="0"/>
            <a:t>İNTRENSEK RİSK FAKTÖRLERİ</a:t>
          </a:r>
          <a:endParaRPr lang="tr-TR" dirty="0"/>
        </a:p>
      </dgm:t>
    </dgm:pt>
    <dgm:pt modelId="{47E2EE27-C7B2-496E-8D19-D01D972A6FEF}" type="parTrans" cxnId="{5D589E2E-9BB9-4E60-8C28-CBC5F2094CE7}">
      <dgm:prSet/>
      <dgm:spPr/>
      <dgm:t>
        <a:bodyPr/>
        <a:lstStyle/>
        <a:p>
          <a:endParaRPr lang="tr-TR"/>
        </a:p>
      </dgm:t>
    </dgm:pt>
    <dgm:pt modelId="{ED72FF0A-8AAE-4722-8142-B0578FC5954D}" type="sibTrans" cxnId="{5D589E2E-9BB9-4E60-8C28-CBC5F2094CE7}">
      <dgm:prSet/>
      <dgm:spPr/>
      <dgm:t>
        <a:bodyPr/>
        <a:lstStyle/>
        <a:p>
          <a:endParaRPr lang="tr-TR"/>
        </a:p>
      </dgm:t>
    </dgm:pt>
    <dgm:pt modelId="{A5134EC9-7269-4E3E-BCB3-B075A8859E12}" type="pres">
      <dgm:prSet presAssocID="{79AA19DB-8E8A-4D13-B97C-097DFC80F287}" presName="diagram" presStyleCnt="0">
        <dgm:presLayoutVars>
          <dgm:dir/>
          <dgm:resizeHandles val="exact"/>
        </dgm:presLayoutVars>
      </dgm:prSet>
      <dgm:spPr/>
      <dgm:t>
        <a:bodyPr/>
        <a:lstStyle/>
        <a:p>
          <a:endParaRPr lang="tr-TR"/>
        </a:p>
      </dgm:t>
    </dgm:pt>
    <dgm:pt modelId="{B2C74347-263E-4AE9-91B6-E9B9D87B0CED}" type="pres">
      <dgm:prSet presAssocID="{4000B72D-0CD7-4005-9888-B02E7D0E0A66}" presName="node" presStyleLbl="node1" presStyleIdx="0" presStyleCnt="2">
        <dgm:presLayoutVars>
          <dgm:bulletEnabled val="1"/>
        </dgm:presLayoutVars>
      </dgm:prSet>
      <dgm:spPr/>
      <dgm:t>
        <a:bodyPr/>
        <a:lstStyle/>
        <a:p>
          <a:endParaRPr lang="tr-TR"/>
        </a:p>
      </dgm:t>
    </dgm:pt>
    <dgm:pt modelId="{3578DD8B-AB07-4381-B4B7-5F7C9608B79C}" type="pres">
      <dgm:prSet presAssocID="{5AD41585-BE21-444B-B9BD-4E68253BAECB}" presName="sibTrans" presStyleCnt="0"/>
      <dgm:spPr/>
    </dgm:pt>
    <dgm:pt modelId="{80FAE3F8-D793-40BD-A155-67F2A8FEBEF7}" type="pres">
      <dgm:prSet presAssocID="{CA6B12D1-49AD-4DB0-AD39-A27F38A164E6}" presName="node" presStyleLbl="node1" presStyleIdx="1" presStyleCnt="2">
        <dgm:presLayoutVars>
          <dgm:bulletEnabled val="1"/>
        </dgm:presLayoutVars>
      </dgm:prSet>
      <dgm:spPr/>
      <dgm:t>
        <a:bodyPr/>
        <a:lstStyle/>
        <a:p>
          <a:endParaRPr lang="tr-TR"/>
        </a:p>
      </dgm:t>
    </dgm:pt>
  </dgm:ptLst>
  <dgm:cxnLst>
    <dgm:cxn modelId="{469C8E6D-6F56-48C3-A08C-F2577CE58441}" type="presOf" srcId="{CA6B12D1-49AD-4DB0-AD39-A27F38A164E6}" destId="{80FAE3F8-D793-40BD-A155-67F2A8FEBEF7}" srcOrd="0" destOrd="0" presId="urn:microsoft.com/office/officeart/2005/8/layout/default"/>
    <dgm:cxn modelId="{6F916B0D-6F8B-4A89-9532-12167B0897A8}" type="presOf" srcId="{4000B72D-0CD7-4005-9888-B02E7D0E0A66}" destId="{B2C74347-263E-4AE9-91B6-E9B9D87B0CED}" srcOrd="0" destOrd="0" presId="urn:microsoft.com/office/officeart/2005/8/layout/default"/>
    <dgm:cxn modelId="{5D589E2E-9BB9-4E60-8C28-CBC5F2094CE7}" srcId="{79AA19DB-8E8A-4D13-B97C-097DFC80F287}" destId="{CA6B12D1-49AD-4DB0-AD39-A27F38A164E6}" srcOrd="1" destOrd="0" parTransId="{47E2EE27-C7B2-496E-8D19-D01D972A6FEF}" sibTransId="{ED72FF0A-8AAE-4722-8142-B0578FC5954D}"/>
    <dgm:cxn modelId="{F05B54EF-EA51-4FE6-A35C-5458CC021859}" type="presOf" srcId="{79AA19DB-8E8A-4D13-B97C-097DFC80F287}" destId="{A5134EC9-7269-4E3E-BCB3-B075A8859E12}" srcOrd="0" destOrd="0" presId="urn:microsoft.com/office/officeart/2005/8/layout/default"/>
    <dgm:cxn modelId="{5A3F522A-7488-4B14-96E0-86537E7180CE}" srcId="{79AA19DB-8E8A-4D13-B97C-097DFC80F287}" destId="{4000B72D-0CD7-4005-9888-B02E7D0E0A66}" srcOrd="0" destOrd="0" parTransId="{E0390CC6-62FF-4EED-97C3-6B3E3598208E}" sibTransId="{5AD41585-BE21-444B-B9BD-4E68253BAECB}"/>
    <dgm:cxn modelId="{30BE6C93-DF98-453E-BF78-A1F75515B262}" type="presParOf" srcId="{A5134EC9-7269-4E3E-BCB3-B075A8859E12}" destId="{B2C74347-263E-4AE9-91B6-E9B9D87B0CED}" srcOrd="0" destOrd="0" presId="urn:microsoft.com/office/officeart/2005/8/layout/default"/>
    <dgm:cxn modelId="{53E1A2AF-7F87-46CD-A4F6-B6D413D65D8E}" type="presParOf" srcId="{A5134EC9-7269-4E3E-BCB3-B075A8859E12}" destId="{3578DD8B-AB07-4381-B4B7-5F7C9608B79C}" srcOrd="1" destOrd="0" presId="urn:microsoft.com/office/officeart/2005/8/layout/default"/>
    <dgm:cxn modelId="{36615B59-E95A-4F34-87F3-38B15F7C6F90}" type="presParOf" srcId="{A5134EC9-7269-4E3E-BCB3-B075A8859E12}" destId="{80FAE3F8-D793-40BD-A155-67F2A8FEBEF7}"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4AD4BBD-5CFB-4768-BB91-979DC31CB472}" type="doc">
      <dgm:prSet loTypeId="urn:microsoft.com/office/officeart/2005/8/layout/default" loCatId="list" qsTypeId="urn:microsoft.com/office/officeart/2005/8/quickstyle/simple1" qsCatId="simple" csTypeId="urn:microsoft.com/office/officeart/2005/8/colors/accent2_2" csCatId="accent2" phldr="1"/>
      <dgm:spPr/>
      <dgm:t>
        <a:bodyPr/>
        <a:lstStyle/>
        <a:p>
          <a:endParaRPr lang="tr-TR"/>
        </a:p>
      </dgm:t>
    </dgm:pt>
    <dgm:pt modelId="{490DA949-D51C-4610-9360-6498067C4F2B}">
      <dgm:prSet phldrT="[Metin]"/>
      <dgm:spPr/>
      <dgm:t>
        <a:bodyPr/>
        <a:lstStyle/>
        <a:p>
          <a:r>
            <a:rPr lang="tr-TR" dirty="0" smtClean="0"/>
            <a:t>BASINÇ</a:t>
          </a:r>
          <a:endParaRPr lang="tr-TR" dirty="0"/>
        </a:p>
      </dgm:t>
    </dgm:pt>
    <dgm:pt modelId="{8BE58F62-F863-4C2E-9080-7DECC7CC4661}" type="parTrans" cxnId="{86C4C191-F874-4AA3-AB56-DBA9CED6A14E}">
      <dgm:prSet/>
      <dgm:spPr/>
      <dgm:t>
        <a:bodyPr/>
        <a:lstStyle/>
        <a:p>
          <a:endParaRPr lang="tr-TR"/>
        </a:p>
      </dgm:t>
    </dgm:pt>
    <dgm:pt modelId="{DDD04EBF-D686-45E0-BD3D-E75623BF0496}" type="sibTrans" cxnId="{86C4C191-F874-4AA3-AB56-DBA9CED6A14E}">
      <dgm:prSet/>
      <dgm:spPr/>
      <dgm:t>
        <a:bodyPr/>
        <a:lstStyle/>
        <a:p>
          <a:endParaRPr lang="tr-TR"/>
        </a:p>
      </dgm:t>
    </dgm:pt>
    <dgm:pt modelId="{F3472409-D473-4507-B735-61EFF5644BB2}">
      <dgm:prSet phldrT="[Metin]"/>
      <dgm:spPr/>
      <dgm:t>
        <a:bodyPr/>
        <a:lstStyle/>
        <a:p>
          <a:r>
            <a:rPr lang="tr-TR" dirty="0" smtClean="0"/>
            <a:t>SÜRTÜNME</a:t>
          </a:r>
          <a:endParaRPr lang="tr-TR" dirty="0"/>
        </a:p>
      </dgm:t>
    </dgm:pt>
    <dgm:pt modelId="{4E0D6FFA-BECA-44A5-BB24-B79D8CBFB45B}" type="parTrans" cxnId="{AB09B3D4-BF08-4C2C-81B8-FE6C4C22F330}">
      <dgm:prSet/>
      <dgm:spPr/>
      <dgm:t>
        <a:bodyPr/>
        <a:lstStyle/>
        <a:p>
          <a:endParaRPr lang="tr-TR"/>
        </a:p>
      </dgm:t>
    </dgm:pt>
    <dgm:pt modelId="{DF97980D-CA9B-4111-8425-1F92EDDFB12C}" type="sibTrans" cxnId="{AB09B3D4-BF08-4C2C-81B8-FE6C4C22F330}">
      <dgm:prSet/>
      <dgm:spPr/>
      <dgm:t>
        <a:bodyPr/>
        <a:lstStyle/>
        <a:p>
          <a:endParaRPr lang="tr-TR"/>
        </a:p>
      </dgm:t>
    </dgm:pt>
    <dgm:pt modelId="{D1F8D655-620B-43CA-9C7E-9C69B36EC4EC}">
      <dgm:prSet phldrT="[Metin]"/>
      <dgm:spPr/>
      <dgm:t>
        <a:bodyPr/>
        <a:lstStyle/>
        <a:p>
          <a:r>
            <a:rPr lang="tr-TR" dirty="0" smtClean="0"/>
            <a:t>MAKASLAMA\</a:t>
          </a:r>
        </a:p>
        <a:p>
          <a:r>
            <a:rPr lang="tr-TR" dirty="0" smtClean="0"/>
            <a:t>YIRTILMA</a:t>
          </a:r>
          <a:endParaRPr lang="tr-TR" dirty="0"/>
        </a:p>
      </dgm:t>
    </dgm:pt>
    <dgm:pt modelId="{78922985-53A4-47DF-9E36-62D54C3E6609}" type="parTrans" cxnId="{D5563B90-B407-441F-B825-BD818F2230BA}">
      <dgm:prSet/>
      <dgm:spPr/>
      <dgm:t>
        <a:bodyPr/>
        <a:lstStyle/>
        <a:p>
          <a:endParaRPr lang="tr-TR"/>
        </a:p>
      </dgm:t>
    </dgm:pt>
    <dgm:pt modelId="{A981FB57-F108-4B1A-8056-F897EA3A2103}" type="sibTrans" cxnId="{D5563B90-B407-441F-B825-BD818F2230BA}">
      <dgm:prSet/>
      <dgm:spPr/>
      <dgm:t>
        <a:bodyPr/>
        <a:lstStyle/>
        <a:p>
          <a:endParaRPr lang="tr-TR"/>
        </a:p>
      </dgm:t>
    </dgm:pt>
    <dgm:pt modelId="{BDB964E6-4935-4FD2-868F-1D4DE303A8BF}">
      <dgm:prSet phldrT="[Metin]"/>
      <dgm:spPr/>
      <dgm:t>
        <a:bodyPr/>
        <a:lstStyle/>
        <a:p>
          <a:r>
            <a:rPr lang="tr-TR" dirty="0" smtClean="0"/>
            <a:t>SÜRTÜNME</a:t>
          </a:r>
          <a:endParaRPr lang="tr-TR" dirty="0"/>
        </a:p>
      </dgm:t>
    </dgm:pt>
    <dgm:pt modelId="{D6A7AF1A-2AE8-44D0-B073-28E386252C28}" type="parTrans" cxnId="{ADF22E2F-82DA-4CB7-8B95-819ED578D513}">
      <dgm:prSet/>
      <dgm:spPr/>
      <dgm:t>
        <a:bodyPr/>
        <a:lstStyle/>
        <a:p>
          <a:endParaRPr lang="tr-TR"/>
        </a:p>
      </dgm:t>
    </dgm:pt>
    <dgm:pt modelId="{CB03EE0C-8B7B-47AC-A3EE-EBDEDC29536A}" type="sibTrans" cxnId="{ADF22E2F-82DA-4CB7-8B95-819ED578D513}">
      <dgm:prSet/>
      <dgm:spPr/>
      <dgm:t>
        <a:bodyPr/>
        <a:lstStyle/>
        <a:p>
          <a:endParaRPr lang="tr-TR"/>
        </a:p>
      </dgm:t>
    </dgm:pt>
    <dgm:pt modelId="{D14E13F8-863A-4E06-B397-8934D2D6874E}">
      <dgm:prSet phldrT="[Metin]"/>
      <dgm:spPr/>
      <dgm:t>
        <a:bodyPr/>
        <a:lstStyle/>
        <a:p>
          <a:r>
            <a:rPr lang="tr-TR" dirty="0" smtClean="0"/>
            <a:t>NEM\</a:t>
          </a:r>
        </a:p>
        <a:p>
          <a:r>
            <a:rPr lang="tr-TR" dirty="0" smtClean="0"/>
            <a:t>MASERASYON</a:t>
          </a:r>
          <a:endParaRPr lang="tr-TR" dirty="0"/>
        </a:p>
      </dgm:t>
    </dgm:pt>
    <dgm:pt modelId="{F209789E-EBAC-4963-8B99-DDB07F74FB01}" type="parTrans" cxnId="{44080EBF-3EDC-4E15-968A-47DE121B7EBF}">
      <dgm:prSet/>
      <dgm:spPr/>
      <dgm:t>
        <a:bodyPr/>
        <a:lstStyle/>
        <a:p>
          <a:endParaRPr lang="tr-TR"/>
        </a:p>
      </dgm:t>
    </dgm:pt>
    <dgm:pt modelId="{EDD4E352-9936-426C-A1D0-BD5AD55C9A85}" type="sibTrans" cxnId="{44080EBF-3EDC-4E15-968A-47DE121B7EBF}">
      <dgm:prSet/>
      <dgm:spPr/>
      <dgm:t>
        <a:bodyPr/>
        <a:lstStyle/>
        <a:p>
          <a:endParaRPr lang="tr-TR"/>
        </a:p>
      </dgm:t>
    </dgm:pt>
    <dgm:pt modelId="{0ACBBDB5-AF6A-41C0-83CF-EB45C8081680}" type="pres">
      <dgm:prSet presAssocID="{D4AD4BBD-5CFB-4768-BB91-979DC31CB472}" presName="diagram" presStyleCnt="0">
        <dgm:presLayoutVars>
          <dgm:dir/>
          <dgm:resizeHandles val="exact"/>
        </dgm:presLayoutVars>
      </dgm:prSet>
      <dgm:spPr/>
      <dgm:t>
        <a:bodyPr/>
        <a:lstStyle/>
        <a:p>
          <a:endParaRPr lang="tr-TR"/>
        </a:p>
      </dgm:t>
    </dgm:pt>
    <dgm:pt modelId="{7E035256-2C15-494C-AD5F-56ECFD93CA89}" type="pres">
      <dgm:prSet presAssocID="{490DA949-D51C-4610-9360-6498067C4F2B}" presName="node" presStyleLbl="node1" presStyleIdx="0" presStyleCnt="5" custLinFactNeighborX="3538" custLinFactNeighborY="-983">
        <dgm:presLayoutVars>
          <dgm:bulletEnabled val="1"/>
        </dgm:presLayoutVars>
      </dgm:prSet>
      <dgm:spPr/>
      <dgm:t>
        <a:bodyPr/>
        <a:lstStyle/>
        <a:p>
          <a:endParaRPr lang="tr-TR"/>
        </a:p>
      </dgm:t>
    </dgm:pt>
    <dgm:pt modelId="{AFB9A9AF-EDB5-4CD4-8300-71F2B1FF7D96}" type="pres">
      <dgm:prSet presAssocID="{DDD04EBF-D686-45E0-BD3D-E75623BF0496}" presName="sibTrans" presStyleCnt="0"/>
      <dgm:spPr/>
    </dgm:pt>
    <dgm:pt modelId="{B49191A6-5660-45C6-AE45-0DB157605071}" type="pres">
      <dgm:prSet presAssocID="{F3472409-D473-4507-B735-61EFF5644BB2}" presName="node" presStyleLbl="node1" presStyleIdx="1" presStyleCnt="5">
        <dgm:presLayoutVars>
          <dgm:bulletEnabled val="1"/>
        </dgm:presLayoutVars>
      </dgm:prSet>
      <dgm:spPr/>
      <dgm:t>
        <a:bodyPr/>
        <a:lstStyle/>
        <a:p>
          <a:endParaRPr lang="tr-TR"/>
        </a:p>
      </dgm:t>
    </dgm:pt>
    <dgm:pt modelId="{F40A87B2-046C-453E-A64E-C6B56C1501CB}" type="pres">
      <dgm:prSet presAssocID="{DF97980D-CA9B-4111-8425-1F92EDDFB12C}" presName="sibTrans" presStyleCnt="0"/>
      <dgm:spPr/>
    </dgm:pt>
    <dgm:pt modelId="{9EA6FE4F-D8A6-4244-917C-6CB5BA3C8EC4}" type="pres">
      <dgm:prSet presAssocID="{D1F8D655-620B-43CA-9C7E-9C69B36EC4EC}" presName="node" presStyleLbl="node1" presStyleIdx="2" presStyleCnt="5">
        <dgm:presLayoutVars>
          <dgm:bulletEnabled val="1"/>
        </dgm:presLayoutVars>
      </dgm:prSet>
      <dgm:spPr/>
      <dgm:t>
        <a:bodyPr/>
        <a:lstStyle/>
        <a:p>
          <a:endParaRPr lang="tr-TR"/>
        </a:p>
      </dgm:t>
    </dgm:pt>
    <dgm:pt modelId="{424B99F5-A4C9-4AC8-B92F-5393B4A0BE3C}" type="pres">
      <dgm:prSet presAssocID="{A981FB57-F108-4B1A-8056-F897EA3A2103}" presName="sibTrans" presStyleCnt="0"/>
      <dgm:spPr/>
    </dgm:pt>
    <dgm:pt modelId="{0EDA18E5-7315-40D1-85B5-AC35F7D6DA07}" type="pres">
      <dgm:prSet presAssocID="{BDB964E6-4935-4FD2-868F-1D4DE303A8BF}" presName="node" presStyleLbl="node1" presStyleIdx="3" presStyleCnt="5">
        <dgm:presLayoutVars>
          <dgm:bulletEnabled val="1"/>
        </dgm:presLayoutVars>
      </dgm:prSet>
      <dgm:spPr/>
      <dgm:t>
        <a:bodyPr/>
        <a:lstStyle/>
        <a:p>
          <a:endParaRPr lang="tr-TR"/>
        </a:p>
      </dgm:t>
    </dgm:pt>
    <dgm:pt modelId="{B3F26E79-05C2-4AE5-9FB8-0B95F4018DDF}" type="pres">
      <dgm:prSet presAssocID="{CB03EE0C-8B7B-47AC-A3EE-EBDEDC29536A}" presName="sibTrans" presStyleCnt="0"/>
      <dgm:spPr/>
    </dgm:pt>
    <dgm:pt modelId="{7F1F6F05-1147-40C8-B765-93D40E211394}" type="pres">
      <dgm:prSet presAssocID="{D14E13F8-863A-4E06-B397-8934D2D6874E}" presName="node" presStyleLbl="node1" presStyleIdx="4" presStyleCnt="5">
        <dgm:presLayoutVars>
          <dgm:bulletEnabled val="1"/>
        </dgm:presLayoutVars>
      </dgm:prSet>
      <dgm:spPr/>
      <dgm:t>
        <a:bodyPr/>
        <a:lstStyle/>
        <a:p>
          <a:endParaRPr lang="tr-TR"/>
        </a:p>
      </dgm:t>
    </dgm:pt>
  </dgm:ptLst>
  <dgm:cxnLst>
    <dgm:cxn modelId="{A99C8505-3732-4E74-8C2F-A4CB33D4E02E}" type="presOf" srcId="{F3472409-D473-4507-B735-61EFF5644BB2}" destId="{B49191A6-5660-45C6-AE45-0DB157605071}" srcOrd="0" destOrd="0" presId="urn:microsoft.com/office/officeart/2005/8/layout/default"/>
    <dgm:cxn modelId="{463342E9-774E-453F-9309-1FB86E2D863C}" type="presOf" srcId="{BDB964E6-4935-4FD2-868F-1D4DE303A8BF}" destId="{0EDA18E5-7315-40D1-85B5-AC35F7D6DA07}" srcOrd="0" destOrd="0" presId="urn:microsoft.com/office/officeart/2005/8/layout/default"/>
    <dgm:cxn modelId="{2F61FE74-D314-48A0-899C-35BC361B7069}" type="presOf" srcId="{D14E13F8-863A-4E06-B397-8934D2D6874E}" destId="{7F1F6F05-1147-40C8-B765-93D40E211394}" srcOrd="0" destOrd="0" presId="urn:microsoft.com/office/officeart/2005/8/layout/default"/>
    <dgm:cxn modelId="{ADF22E2F-82DA-4CB7-8B95-819ED578D513}" srcId="{D4AD4BBD-5CFB-4768-BB91-979DC31CB472}" destId="{BDB964E6-4935-4FD2-868F-1D4DE303A8BF}" srcOrd="3" destOrd="0" parTransId="{D6A7AF1A-2AE8-44D0-B073-28E386252C28}" sibTransId="{CB03EE0C-8B7B-47AC-A3EE-EBDEDC29536A}"/>
    <dgm:cxn modelId="{CEAA9BDD-ADAF-4D6B-9067-D811C52907A3}" type="presOf" srcId="{490DA949-D51C-4610-9360-6498067C4F2B}" destId="{7E035256-2C15-494C-AD5F-56ECFD93CA89}" srcOrd="0" destOrd="0" presId="urn:microsoft.com/office/officeart/2005/8/layout/default"/>
    <dgm:cxn modelId="{AB09B3D4-BF08-4C2C-81B8-FE6C4C22F330}" srcId="{D4AD4BBD-5CFB-4768-BB91-979DC31CB472}" destId="{F3472409-D473-4507-B735-61EFF5644BB2}" srcOrd="1" destOrd="0" parTransId="{4E0D6FFA-BECA-44A5-BB24-B79D8CBFB45B}" sibTransId="{DF97980D-CA9B-4111-8425-1F92EDDFB12C}"/>
    <dgm:cxn modelId="{86C4C191-F874-4AA3-AB56-DBA9CED6A14E}" srcId="{D4AD4BBD-5CFB-4768-BB91-979DC31CB472}" destId="{490DA949-D51C-4610-9360-6498067C4F2B}" srcOrd="0" destOrd="0" parTransId="{8BE58F62-F863-4C2E-9080-7DECC7CC4661}" sibTransId="{DDD04EBF-D686-45E0-BD3D-E75623BF0496}"/>
    <dgm:cxn modelId="{1ACF0D29-6B4D-48CA-86B4-A60351C4DE8C}" type="presOf" srcId="{D1F8D655-620B-43CA-9C7E-9C69B36EC4EC}" destId="{9EA6FE4F-D8A6-4244-917C-6CB5BA3C8EC4}" srcOrd="0" destOrd="0" presId="urn:microsoft.com/office/officeart/2005/8/layout/default"/>
    <dgm:cxn modelId="{D31C30A0-9322-42D0-9C51-BAA52FD83C51}" type="presOf" srcId="{D4AD4BBD-5CFB-4768-BB91-979DC31CB472}" destId="{0ACBBDB5-AF6A-41C0-83CF-EB45C8081680}" srcOrd="0" destOrd="0" presId="urn:microsoft.com/office/officeart/2005/8/layout/default"/>
    <dgm:cxn modelId="{44080EBF-3EDC-4E15-968A-47DE121B7EBF}" srcId="{D4AD4BBD-5CFB-4768-BB91-979DC31CB472}" destId="{D14E13F8-863A-4E06-B397-8934D2D6874E}" srcOrd="4" destOrd="0" parTransId="{F209789E-EBAC-4963-8B99-DDB07F74FB01}" sibTransId="{EDD4E352-9936-426C-A1D0-BD5AD55C9A85}"/>
    <dgm:cxn modelId="{D5563B90-B407-441F-B825-BD818F2230BA}" srcId="{D4AD4BBD-5CFB-4768-BB91-979DC31CB472}" destId="{D1F8D655-620B-43CA-9C7E-9C69B36EC4EC}" srcOrd="2" destOrd="0" parTransId="{78922985-53A4-47DF-9E36-62D54C3E6609}" sibTransId="{A981FB57-F108-4B1A-8056-F897EA3A2103}"/>
    <dgm:cxn modelId="{5F6FDE0D-B25C-4211-A5FE-CB0396790F62}" type="presParOf" srcId="{0ACBBDB5-AF6A-41C0-83CF-EB45C8081680}" destId="{7E035256-2C15-494C-AD5F-56ECFD93CA89}" srcOrd="0" destOrd="0" presId="urn:microsoft.com/office/officeart/2005/8/layout/default"/>
    <dgm:cxn modelId="{0B87143B-0BA8-468B-8D09-D3F6D4917CB3}" type="presParOf" srcId="{0ACBBDB5-AF6A-41C0-83CF-EB45C8081680}" destId="{AFB9A9AF-EDB5-4CD4-8300-71F2B1FF7D96}" srcOrd="1" destOrd="0" presId="urn:microsoft.com/office/officeart/2005/8/layout/default"/>
    <dgm:cxn modelId="{713A9886-7EC7-47BE-B42C-223B7D9B843B}" type="presParOf" srcId="{0ACBBDB5-AF6A-41C0-83CF-EB45C8081680}" destId="{B49191A6-5660-45C6-AE45-0DB157605071}" srcOrd="2" destOrd="0" presId="urn:microsoft.com/office/officeart/2005/8/layout/default"/>
    <dgm:cxn modelId="{2068CA13-BE28-48A4-A3F6-31A8A12748E4}" type="presParOf" srcId="{0ACBBDB5-AF6A-41C0-83CF-EB45C8081680}" destId="{F40A87B2-046C-453E-A64E-C6B56C1501CB}" srcOrd="3" destOrd="0" presId="urn:microsoft.com/office/officeart/2005/8/layout/default"/>
    <dgm:cxn modelId="{1455E805-F0D7-4576-B8BC-E0902956992A}" type="presParOf" srcId="{0ACBBDB5-AF6A-41C0-83CF-EB45C8081680}" destId="{9EA6FE4F-D8A6-4244-917C-6CB5BA3C8EC4}" srcOrd="4" destOrd="0" presId="urn:microsoft.com/office/officeart/2005/8/layout/default"/>
    <dgm:cxn modelId="{EA21BA3D-D6EB-4C1D-ACF1-C3BEEFF0D6BF}" type="presParOf" srcId="{0ACBBDB5-AF6A-41C0-83CF-EB45C8081680}" destId="{424B99F5-A4C9-4AC8-B92F-5393B4A0BE3C}" srcOrd="5" destOrd="0" presId="urn:microsoft.com/office/officeart/2005/8/layout/default"/>
    <dgm:cxn modelId="{5A4EC230-AB1A-4E24-B1BE-178B598346A1}" type="presParOf" srcId="{0ACBBDB5-AF6A-41C0-83CF-EB45C8081680}" destId="{0EDA18E5-7315-40D1-85B5-AC35F7D6DA07}" srcOrd="6" destOrd="0" presId="urn:microsoft.com/office/officeart/2005/8/layout/default"/>
    <dgm:cxn modelId="{42AA9D71-1A46-4F01-BD01-F7162F2C461A}" type="presParOf" srcId="{0ACBBDB5-AF6A-41C0-83CF-EB45C8081680}" destId="{B3F26E79-05C2-4AE5-9FB8-0B95F4018DDF}" srcOrd="7" destOrd="0" presId="urn:microsoft.com/office/officeart/2005/8/layout/default"/>
    <dgm:cxn modelId="{81B7146C-3DB7-43CA-A8B6-446503F76312}" type="presParOf" srcId="{0ACBBDB5-AF6A-41C0-83CF-EB45C8081680}" destId="{7F1F6F05-1147-40C8-B765-93D40E211394}"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FE9AAD3-ADD6-4350-9FCE-252DC4F6C3CE}" type="doc">
      <dgm:prSet loTypeId="urn:microsoft.com/office/officeart/2005/8/layout/default" loCatId="list" qsTypeId="urn:microsoft.com/office/officeart/2005/8/quickstyle/simple1" qsCatId="simple" csTypeId="urn:microsoft.com/office/officeart/2005/8/colors/accent2_2" csCatId="accent2" phldr="1"/>
      <dgm:spPr/>
      <dgm:t>
        <a:bodyPr/>
        <a:lstStyle/>
        <a:p>
          <a:endParaRPr lang="tr-TR"/>
        </a:p>
      </dgm:t>
    </dgm:pt>
    <dgm:pt modelId="{3A08C1FA-5A3F-4845-A908-5479857AB360}">
      <dgm:prSet phldrT="[Metin]"/>
      <dgm:spPr/>
      <dgm:t>
        <a:bodyPr/>
        <a:lstStyle/>
        <a:p>
          <a:r>
            <a:rPr lang="tr-TR" dirty="0" smtClean="0"/>
            <a:t>YAŞ</a:t>
          </a:r>
          <a:endParaRPr lang="tr-TR" dirty="0"/>
        </a:p>
      </dgm:t>
    </dgm:pt>
    <dgm:pt modelId="{1F39A7C9-D055-4ED1-9FBB-8119F7C33D60}" type="parTrans" cxnId="{7EA69981-3338-44C2-BD1D-6066FB7AE9AF}">
      <dgm:prSet/>
      <dgm:spPr/>
      <dgm:t>
        <a:bodyPr/>
        <a:lstStyle/>
        <a:p>
          <a:endParaRPr lang="tr-TR"/>
        </a:p>
      </dgm:t>
    </dgm:pt>
    <dgm:pt modelId="{D144247D-F7E9-4BE1-AC7A-9D6D55B19BA7}" type="sibTrans" cxnId="{7EA69981-3338-44C2-BD1D-6066FB7AE9AF}">
      <dgm:prSet/>
      <dgm:spPr/>
      <dgm:t>
        <a:bodyPr/>
        <a:lstStyle/>
        <a:p>
          <a:endParaRPr lang="tr-TR"/>
        </a:p>
      </dgm:t>
    </dgm:pt>
    <dgm:pt modelId="{CAD04371-E060-42A1-BF02-38942217FC30}">
      <dgm:prSet phldrT="[Metin]"/>
      <dgm:spPr/>
      <dgm:t>
        <a:bodyPr/>
        <a:lstStyle/>
        <a:p>
          <a:r>
            <a:rPr lang="tr-TR" dirty="0" smtClean="0"/>
            <a:t>İMMOBİLİTE</a:t>
          </a:r>
          <a:endParaRPr lang="tr-TR" dirty="0"/>
        </a:p>
      </dgm:t>
    </dgm:pt>
    <dgm:pt modelId="{7A513BA6-1656-4A15-867F-9AEE22A83F34}" type="parTrans" cxnId="{135DD61B-F0BB-4453-9814-574674854A5C}">
      <dgm:prSet/>
      <dgm:spPr/>
      <dgm:t>
        <a:bodyPr/>
        <a:lstStyle/>
        <a:p>
          <a:endParaRPr lang="tr-TR"/>
        </a:p>
      </dgm:t>
    </dgm:pt>
    <dgm:pt modelId="{A857C6AD-81AD-4B29-9799-3ED61ADAB81E}" type="sibTrans" cxnId="{135DD61B-F0BB-4453-9814-574674854A5C}">
      <dgm:prSet/>
      <dgm:spPr/>
      <dgm:t>
        <a:bodyPr/>
        <a:lstStyle/>
        <a:p>
          <a:endParaRPr lang="tr-TR"/>
        </a:p>
      </dgm:t>
    </dgm:pt>
    <dgm:pt modelId="{1809ED64-8BE4-4965-BAA3-682F96058845}">
      <dgm:prSet phldrT="[Metin]"/>
      <dgm:spPr/>
      <dgm:t>
        <a:bodyPr/>
        <a:lstStyle/>
        <a:p>
          <a:r>
            <a:rPr lang="tr-TR" dirty="0" smtClean="0"/>
            <a:t>ENFEKSİYON</a:t>
          </a:r>
          <a:endParaRPr lang="tr-TR" dirty="0"/>
        </a:p>
      </dgm:t>
    </dgm:pt>
    <dgm:pt modelId="{1AE72769-BA05-45FA-8C9C-AA4C02193774}" type="parTrans" cxnId="{1CA1F960-3427-43AB-B271-283BB4E95C91}">
      <dgm:prSet/>
      <dgm:spPr/>
      <dgm:t>
        <a:bodyPr/>
        <a:lstStyle/>
        <a:p>
          <a:endParaRPr lang="tr-TR"/>
        </a:p>
      </dgm:t>
    </dgm:pt>
    <dgm:pt modelId="{CB9C1E1C-1E7F-4212-80F7-A6DF7092B9DA}" type="sibTrans" cxnId="{1CA1F960-3427-43AB-B271-283BB4E95C91}">
      <dgm:prSet/>
      <dgm:spPr/>
      <dgm:t>
        <a:bodyPr/>
        <a:lstStyle/>
        <a:p>
          <a:endParaRPr lang="tr-TR"/>
        </a:p>
      </dgm:t>
    </dgm:pt>
    <dgm:pt modelId="{1955933E-E5F4-4D1D-9786-4C4834C6702D}">
      <dgm:prSet phldrT="[Metin]"/>
      <dgm:spPr/>
      <dgm:t>
        <a:bodyPr/>
        <a:lstStyle/>
        <a:p>
          <a:r>
            <a:rPr lang="tr-TR" dirty="0" smtClean="0"/>
            <a:t>HİPOTANSİYON</a:t>
          </a:r>
          <a:endParaRPr lang="tr-TR" dirty="0"/>
        </a:p>
      </dgm:t>
    </dgm:pt>
    <dgm:pt modelId="{3E64F227-009E-4B34-BA5C-F88FC642363D}" type="parTrans" cxnId="{39027257-B346-4943-AEFB-EFD328CDC484}">
      <dgm:prSet/>
      <dgm:spPr/>
      <dgm:t>
        <a:bodyPr/>
        <a:lstStyle/>
        <a:p>
          <a:endParaRPr lang="tr-TR"/>
        </a:p>
      </dgm:t>
    </dgm:pt>
    <dgm:pt modelId="{503DB137-5944-4910-8597-6496593FE958}" type="sibTrans" cxnId="{39027257-B346-4943-AEFB-EFD328CDC484}">
      <dgm:prSet/>
      <dgm:spPr/>
      <dgm:t>
        <a:bodyPr/>
        <a:lstStyle/>
        <a:p>
          <a:endParaRPr lang="tr-TR"/>
        </a:p>
      </dgm:t>
    </dgm:pt>
    <dgm:pt modelId="{D0A0FCC6-C549-4D4F-93C6-5F612AD6403B}">
      <dgm:prSet phldrT="[Metin]"/>
      <dgm:spPr/>
      <dgm:t>
        <a:bodyPr/>
        <a:lstStyle/>
        <a:p>
          <a:r>
            <a:rPr lang="tr-TR" dirty="0" smtClean="0"/>
            <a:t>İSKEMİ</a:t>
          </a:r>
          <a:endParaRPr lang="tr-TR" dirty="0"/>
        </a:p>
      </dgm:t>
    </dgm:pt>
    <dgm:pt modelId="{B2E7B657-7D59-49AB-975D-DED8A51E22DB}" type="parTrans" cxnId="{893E10FB-7115-4003-BFE6-D88578EC41B7}">
      <dgm:prSet/>
      <dgm:spPr/>
      <dgm:t>
        <a:bodyPr/>
        <a:lstStyle/>
        <a:p>
          <a:endParaRPr lang="tr-TR"/>
        </a:p>
      </dgm:t>
    </dgm:pt>
    <dgm:pt modelId="{66559571-6DA3-4191-A2C0-E6DC9162281D}" type="sibTrans" cxnId="{893E10FB-7115-4003-BFE6-D88578EC41B7}">
      <dgm:prSet/>
      <dgm:spPr/>
      <dgm:t>
        <a:bodyPr/>
        <a:lstStyle/>
        <a:p>
          <a:endParaRPr lang="tr-TR"/>
        </a:p>
      </dgm:t>
    </dgm:pt>
    <dgm:pt modelId="{8E47C553-0C71-4C38-AD04-3F7DB21329B7}" type="pres">
      <dgm:prSet presAssocID="{FFE9AAD3-ADD6-4350-9FCE-252DC4F6C3CE}" presName="diagram" presStyleCnt="0">
        <dgm:presLayoutVars>
          <dgm:dir/>
          <dgm:resizeHandles val="exact"/>
        </dgm:presLayoutVars>
      </dgm:prSet>
      <dgm:spPr/>
      <dgm:t>
        <a:bodyPr/>
        <a:lstStyle/>
        <a:p>
          <a:endParaRPr lang="tr-TR"/>
        </a:p>
      </dgm:t>
    </dgm:pt>
    <dgm:pt modelId="{0B9E48DF-E753-47F8-AD5C-0E6FF43A7B0B}" type="pres">
      <dgm:prSet presAssocID="{3A08C1FA-5A3F-4845-A908-5479857AB360}" presName="node" presStyleLbl="node1" presStyleIdx="0" presStyleCnt="5">
        <dgm:presLayoutVars>
          <dgm:bulletEnabled val="1"/>
        </dgm:presLayoutVars>
      </dgm:prSet>
      <dgm:spPr/>
      <dgm:t>
        <a:bodyPr/>
        <a:lstStyle/>
        <a:p>
          <a:endParaRPr lang="tr-TR"/>
        </a:p>
      </dgm:t>
    </dgm:pt>
    <dgm:pt modelId="{3AEE335D-AC15-457B-A87D-6F54E5601A32}" type="pres">
      <dgm:prSet presAssocID="{D144247D-F7E9-4BE1-AC7A-9D6D55B19BA7}" presName="sibTrans" presStyleCnt="0"/>
      <dgm:spPr/>
    </dgm:pt>
    <dgm:pt modelId="{6A01C76F-6728-4292-84FD-9F5094E8A027}" type="pres">
      <dgm:prSet presAssocID="{CAD04371-E060-42A1-BF02-38942217FC30}" presName="node" presStyleLbl="node1" presStyleIdx="1" presStyleCnt="5">
        <dgm:presLayoutVars>
          <dgm:bulletEnabled val="1"/>
        </dgm:presLayoutVars>
      </dgm:prSet>
      <dgm:spPr/>
      <dgm:t>
        <a:bodyPr/>
        <a:lstStyle/>
        <a:p>
          <a:endParaRPr lang="tr-TR"/>
        </a:p>
      </dgm:t>
    </dgm:pt>
    <dgm:pt modelId="{EC452014-ED90-48F9-A848-1F4AF6EFB67F}" type="pres">
      <dgm:prSet presAssocID="{A857C6AD-81AD-4B29-9799-3ED61ADAB81E}" presName="sibTrans" presStyleCnt="0"/>
      <dgm:spPr/>
    </dgm:pt>
    <dgm:pt modelId="{73FC042A-4614-4992-A827-A78EC9835BFD}" type="pres">
      <dgm:prSet presAssocID="{1809ED64-8BE4-4965-BAA3-682F96058845}" presName="node" presStyleLbl="node1" presStyleIdx="2" presStyleCnt="5">
        <dgm:presLayoutVars>
          <dgm:bulletEnabled val="1"/>
        </dgm:presLayoutVars>
      </dgm:prSet>
      <dgm:spPr/>
      <dgm:t>
        <a:bodyPr/>
        <a:lstStyle/>
        <a:p>
          <a:endParaRPr lang="tr-TR"/>
        </a:p>
      </dgm:t>
    </dgm:pt>
    <dgm:pt modelId="{EB0DBA1F-622F-467C-AF87-ECB4F5FD07B9}" type="pres">
      <dgm:prSet presAssocID="{CB9C1E1C-1E7F-4212-80F7-A6DF7092B9DA}" presName="sibTrans" presStyleCnt="0"/>
      <dgm:spPr/>
    </dgm:pt>
    <dgm:pt modelId="{FFAD4924-6E0C-426B-BBF5-2D08F36338E2}" type="pres">
      <dgm:prSet presAssocID="{1955933E-E5F4-4D1D-9786-4C4834C6702D}" presName="node" presStyleLbl="node1" presStyleIdx="3" presStyleCnt="5">
        <dgm:presLayoutVars>
          <dgm:bulletEnabled val="1"/>
        </dgm:presLayoutVars>
      </dgm:prSet>
      <dgm:spPr/>
      <dgm:t>
        <a:bodyPr/>
        <a:lstStyle/>
        <a:p>
          <a:endParaRPr lang="tr-TR"/>
        </a:p>
      </dgm:t>
    </dgm:pt>
    <dgm:pt modelId="{D5AFDD30-07A6-4919-AEBA-9A7E162FA2F1}" type="pres">
      <dgm:prSet presAssocID="{503DB137-5944-4910-8597-6496593FE958}" presName="sibTrans" presStyleCnt="0"/>
      <dgm:spPr/>
    </dgm:pt>
    <dgm:pt modelId="{F1871009-FA08-40F4-B155-CC62D6542561}" type="pres">
      <dgm:prSet presAssocID="{D0A0FCC6-C549-4D4F-93C6-5F612AD6403B}" presName="node" presStyleLbl="node1" presStyleIdx="4" presStyleCnt="5">
        <dgm:presLayoutVars>
          <dgm:bulletEnabled val="1"/>
        </dgm:presLayoutVars>
      </dgm:prSet>
      <dgm:spPr/>
      <dgm:t>
        <a:bodyPr/>
        <a:lstStyle/>
        <a:p>
          <a:endParaRPr lang="tr-TR"/>
        </a:p>
      </dgm:t>
    </dgm:pt>
  </dgm:ptLst>
  <dgm:cxnLst>
    <dgm:cxn modelId="{38DB02AD-B8F9-4489-98E3-FFF1CF6C033C}" type="presOf" srcId="{FFE9AAD3-ADD6-4350-9FCE-252DC4F6C3CE}" destId="{8E47C553-0C71-4C38-AD04-3F7DB21329B7}" srcOrd="0" destOrd="0" presId="urn:microsoft.com/office/officeart/2005/8/layout/default"/>
    <dgm:cxn modelId="{7EA69981-3338-44C2-BD1D-6066FB7AE9AF}" srcId="{FFE9AAD3-ADD6-4350-9FCE-252DC4F6C3CE}" destId="{3A08C1FA-5A3F-4845-A908-5479857AB360}" srcOrd="0" destOrd="0" parTransId="{1F39A7C9-D055-4ED1-9FBB-8119F7C33D60}" sibTransId="{D144247D-F7E9-4BE1-AC7A-9D6D55B19BA7}"/>
    <dgm:cxn modelId="{72BFD21E-39F5-48AE-A037-892182EFCF35}" type="presOf" srcId="{3A08C1FA-5A3F-4845-A908-5479857AB360}" destId="{0B9E48DF-E753-47F8-AD5C-0E6FF43A7B0B}" srcOrd="0" destOrd="0" presId="urn:microsoft.com/office/officeart/2005/8/layout/default"/>
    <dgm:cxn modelId="{CC3DEFED-4BDF-4D91-8CF4-810D32E59907}" type="presOf" srcId="{D0A0FCC6-C549-4D4F-93C6-5F612AD6403B}" destId="{F1871009-FA08-40F4-B155-CC62D6542561}" srcOrd="0" destOrd="0" presId="urn:microsoft.com/office/officeart/2005/8/layout/default"/>
    <dgm:cxn modelId="{135DD61B-F0BB-4453-9814-574674854A5C}" srcId="{FFE9AAD3-ADD6-4350-9FCE-252DC4F6C3CE}" destId="{CAD04371-E060-42A1-BF02-38942217FC30}" srcOrd="1" destOrd="0" parTransId="{7A513BA6-1656-4A15-867F-9AEE22A83F34}" sibTransId="{A857C6AD-81AD-4B29-9799-3ED61ADAB81E}"/>
    <dgm:cxn modelId="{39027257-B346-4943-AEFB-EFD328CDC484}" srcId="{FFE9AAD3-ADD6-4350-9FCE-252DC4F6C3CE}" destId="{1955933E-E5F4-4D1D-9786-4C4834C6702D}" srcOrd="3" destOrd="0" parTransId="{3E64F227-009E-4B34-BA5C-F88FC642363D}" sibTransId="{503DB137-5944-4910-8597-6496593FE958}"/>
    <dgm:cxn modelId="{EB6974C7-9E87-407E-A09F-923269DFB9A1}" type="presOf" srcId="{1955933E-E5F4-4D1D-9786-4C4834C6702D}" destId="{FFAD4924-6E0C-426B-BBF5-2D08F36338E2}" srcOrd="0" destOrd="0" presId="urn:microsoft.com/office/officeart/2005/8/layout/default"/>
    <dgm:cxn modelId="{1CA1F960-3427-43AB-B271-283BB4E95C91}" srcId="{FFE9AAD3-ADD6-4350-9FCE-252DC4F6C3CE}" destId="{1809ED64-8BE4-4965-BAA3-682F96058845}" srcOrd="2" destOrd="0" parTransId="{1AE72769-BA05-45FA-8C9C-AA4C02193774}" sibTransId="{CB9C1E1C-1E7F-4212-80F7-A6DF7092B9DA}"/>
    <dgm:cxn modelId="{A0C7DC69-09C2-46CC-90C0-9703B85A10DF}" type="presOf" srcId="{CAD04371-E060-42A1-BF02-38942217FC30}" destId="{6A01C76F-6728-4292-84FD-9F5094E8A027}" srcOrd="0" destOrd="0" presId="urn:microsoft.com/office/officeart/2005/8/layout/default"/>
    <dgm:cxn modelId="{E657A2AE-2D1E-48B9-AEF4-33C3A5C42CE2}" type="presOf" srcId="{1809ED64-8BE4-4965-BAA3-682F96058845}" destId="{73FC042A-4614-4992-A827-A78EC9835BFD}" srcOrd="0" destOrd="0" presId="urn:microsoft.com/office/officeart/2005/8/layout/default"/>
    <dgm:cxn modelId="{893E10FB-7115-4003-BFE6-D88578EC41B7}" srcId="{FFE9AAD3-ADD6-4350-9FCE-252DC4F6C3CE}" destId="{D0A0FCC6-C549-4D4F-93C6-5F612AD6403B}" srcOrd="4" destOrd="0" parTransId="{B2E7B657-7D59-49AB-975D-DED8A51E22DB}" sibTransId="{66559571-6DA3-4191-A2C0-E6DC9162281D}"/>
    <dgm:cxn modelId="{7A5344A8-A9F2-47A4-A8DD-E21BB5F838BF}" type="presParOf" srcId="{8E47C553-0C71-4C38-AD04-3F7DB21329B7}" destId="{0B9E48DF-E753-47F8-AD5C-0E6FF43A7B0B}" srcOrd="0" destOrd="0" presId="urn:microsoft.com/office/officeart/2005/8/layout/default"/>
    <dgm:cxn modelId="{2A6C9B51-AAB2-4E32-8B51-B7DBFE7DAEAA}" type="presParOf" srcId="{8E47C553-0C71-4C38-AD04-3F7DB21329B7}" destId="{3AEE335D-AC15-457B-A87D-6F54E5601A32}" srcOrd="1" destOrd="0" presId="urn:microsoft.com/office/officeart/2005/8/layout/default"/>
    <dgm:cxn modelId="{B03E8A87-C933-4ADD-B72D-AE98F120CCF3}" type="presParOf" srcId="{8E47C553-0C71-4C38-AD04-3F7DB21329B7}" destId="{6A01C76F-6728-4292-84FD-9F5094E8A027}" srcOrd="2" destOrd="0" presId="urn:microsoft.com/office/officeart/2005/8/layout/default"/>
    <dgm:cxn modelId="{0F605A80-C44C-4953-9015-516813699829}" type="presParOf" srcId="{8E47C553-0C71-4C38-AD04-3F7DB21329B7}" destId="{EC452014-ED90-48F9-A848-1F4AF6EFB67F}" srcOrd="3" destOrd="0" presId="urn:microsoft.com/office/officeart/2005/8/layout/default"/>
    <dgm:cxn modelId="{CF9E080E-30F3-4790-BF4F-DF5931F9FB07}" type="presParOf" srcId="{8E47C553-0C71-4C38-AD04-3F7DB21329B7}" destId="{73FC042A-4614-4992-A827-A78EC9835BFD}" srcOrd="4" destOrd="0" presId="urn:microsoft.com/office/officeart/2005/8/layout/default"/>
    <dgm:cxn modelId="{96ED3689-415E-4529-9F03-5D95CA635971}" type="presParOf" srcId="{8E47C553-0C71-4C38-AD04-3F7DB21329B7}" destId="{EB0DBA1F-622F-467C-AF87-ECB4F5FD07B9}" srcOrd="5" destOrd="0" presId="urn:microsoft.com/office/officeart/2005/8/layout/default"/>
    <dgm:cxn modelId="{85AA1B5F-F1CC-4E6B-B59C-20C069D75E78}" type="presParOf" srcId="{8E47C553-0C71-4C38-AD04-3F7DB21329B7}" destId="{FFAD4924-6E0C-426B-BBF5-2D08F36338E2}" srcOrd="6" destOrd="0" presId="urn:microsoft.com/office/officeart/2005/8/layout/default"/>
    <dgm:cxn modelId="{82F9E5F7-8346-4B9E-BAEA-A8230E597B16}" type="presParOf" srcId="{8E47C553-0C71-4C38-AD04-3F7DB21329B7}" destId="{D5AFDD30-07A6-4919-AEBA-9A7E162FA2F1}" srcOrd="7" destOrd="0" presId="urn:microsoft.com/office/officeart/2005/8/layout/default"/>
    <dgm:cxn modelId="{A8AEFC88-0D0E-435A-ADF2-501CD9B6D203}" type="presParOf" srcId="{8E47C553-0C71-4C38-AD04-3F7DB21329B7}" destId="{F1871009-FA08-40F4-B155-CC62D6542561}"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29601F2-BF0F-4DD7-8591-FC5801704FA4}" type="doc">
      <dgm:prSet loTypeId="urn:microsoft.com/office/officeart/2005/8/layout/default" loCatId="list" qsTypeId="urn:microsoft.com/office/officeart/2005/8/quickstyle/simple1" qsCatId="simple" csTypeId="urn:microsoft.com/office/officeart/2005/8/colors/accent2_2" csCatId="accent2" phldr="1"/>
      <dgm:spPr/>
      <dgm:t>
        <a:bodyPr/>
        <a:lstStyle/>
        <a:p>
          <a:endParaRPr lang="tr-TR"/>
        </a:p>
      </dgm:t>
    </dgm:pt>
    <dgm:pt modelId="{AE2D2B05-31FB-4FA6-B90A-EE10C16659CD}">
      <dgm:prSet phldrT="[Metin]"/>
      <dgm:spPr/>
      <dgm:t>
        <a:bodyPr/>
        <a:lstStyle/>
        <a:p>
          <a:r>
            <a:rPr lang="tr-TR" dirty="0" smtClean="0"/>
            <a:t>SPİNAL KORD YARALANMALARI</a:t>
          </a:r>
          <a:endParaRPr lang="tr-TR" dirty="0"/>
        </a:p>
      </dgm:t>
    </dgm:pt>
    <dgm:pt modelId="{3F8AC81E-A636-4CC2-A50E-FE6FA8182F05}" type="parTrans" cxnId="{793BA55D-F0C2-4977-B3D1-3FD968AF2752}">
      <dgm:prSet/>
      <dgm:spPr/>
      <dgm:t>
        <a:bodyPr/>
        <a:lstStyle/>
        <a:p>
          <a:endParaRPr lang="tr-TR"/>
        </a:p>
      </dgm:t>
    </dgm:pt>
    <dgm:pt modelId="{AEA9D200-7D25-4377-8600-3B9AD89BBD45}" type="sibTrans" cxnId="{793BA55D-F0C2-4977-B3D1-3FD968AF2752}">
      <dgm:prSet/>
      <dgm:spPr/>
      <dgm:t>
        <a:bodyPr/>
        <a:lstStyle/>
        <a:p>
          <a:endParaRPr lang="tr-TR"/>
        </a:p>
      </dgm:t>
    </dgm:pt>
    <dgm:pt modelId="{81F92317-628C-430C-8D11-1873D422B6FD}">
      <dgm:prSet phldrT="[Metin]"/>
      <dgm:spPr/>
      <dgm:t>
        <a:bodyPr/>
        <a:lstStyle/>
        <a:p>
          <a:r>
            <a:rPr lang="tr-TR" dirty="0" smtClean="0"/>
            <a:t>SPASTİSİTE</a:t>
          </a:r>
          <a:endParaRPr lang="tr-TR" dirty="0"/>
        </a:p>
      </dgm:t>
    </dgm:pt>
    <dgm:pt modelId="{6BDB650F-3134-4A79-83FF-6427F373B04B}" type="parTrans" cxnId="{51390040-BCCC-4DC3-BF8D-B414EE454D10}">
      <dgm:prSet/>
      <dgm:spPr/>
      <dgm:t>
        <a:bodyPr/>
        <a:lstStyle/>
        <a:p>
          <a:endParaRPr lang="tr-TR"/>
        </a:p>
      </dgm:t>
    </dgm:pt>
    <dgm:pt modelId="{EAC3BD3E-59F6-4348-B1F1-9CDC38461C07}" type="sibTrans" cxnId="{51390040-BCCC-4DC3-BF8D-B414EE454D10}">
      <dgm:prSet/>
      <dgm:spPr/>
      <dgm:t>
        <a:bodyPr/>
        <a:lstStyle/>
        <a:p>
          <a:endParaRPr lang="tr-TR"/>
        </a:p>
      </dgm:t>
    </dgm:pt>
    <dgm:pt modelId="{3C14900D-9899-497F-BFD0-8FB4BF859BAC}">
      <dgm:prSet phldrT="[Metin]"/>
      <dgm:spPr/>
      <dgm:t>
        <a:bodyPr/>
        <a:lstStyle/>
        <a:p>
          <a:r>
            <a:rPr lang="tr-TR" dirty="0" smtClean="0"/>
            <a:t>KAS KİTLESİNDE AZALMA</a:t>
          </a:r>
          <a:endParaRPr lang="tr-TR" dirty="0"/>
        </a:p>
      </dgm:t>
    </dgm:pt>
    <dgm:pt modelId="{E5B38BB4-4B58-44A7-86BA-3A651BA17226}" type="parTrans" cxnId="{F57DB50B-DEFF-4CE1-81D3-97A0F5CF6881}">
      <dgm:prSet/>
      <dgm:spPr/>
      <dgm:t>
        <a:bodyPr/>
        <a:lstStyle/>
        <a:p>
          <a:endParaRPr lang="tr-TR"/>
        </a:p>
      </dgm:t>
    </dgm:pt>
    <dgm:pt modelId="{A4ABB697-486E-4FF1-9809-4ADF29ACB440}" type="sibTrans" cxnId="{F57DB50B-DEFF-4CE1-81D3-97A0F5CF6881}">
      <dgm:prSet/>
      <dgm:spPr/>
      <dgm:t>
        <a:bodyPr/>
        <a:lstStyle/>
        <a:p>
          <a:endParaRPr lang="tr-TR"/>
        </a:p>
      </dgm:t>
    </dgm:pt>
    <dgm:pt modelId="{895C3E79-4BA1-4FE5-935E-F82261F1AE88}">
      <dgm:prSet phldrT="[Metin]"/>
      <dgm:spPr/>
      <dgm:t>
        <a:bodyPr/>
        <a:lstStyle/>
        <a:p>
          <a:r>
            <a:rPr lang="tr-TR" dirty="0" smtClean="0"/>
            <a:t>İNKONTİNANS </a:t>
          </a:r>
          <a:endParaRPr lang="tr-TR" dirty="0"/>
        </a:p>
      </dgm:t>
    </dgm:pt>
    <dgm:pt modelId="{12B5BAB3-3BCF-4DD3-8EEE-C6D62D4765CF}" type="parTrans" cxnId="{E4FDD6E1-1EC9-43BD-B687-4A18A5DF5A02}">
      <dgm:prSet/>
      <dgm:spPr/>
      <dgm:t>
        <a:bodyPr/>
        <a:lstStyle/>
        <a:p>
          <a:endParaRPr lang="tr-TR"/>
        </a:p>
      </dgm:t>
    </dgm:pt>
    <dgm:pt modelId="{EFD39A13-78F7-4A1C-93BC-BE4D741CD5C6}" type="sibTrans" cxnId="{E4FDD6E1-1EC9-43BD-B687-4A18A5DF5A02}">
      <dgm:prSet/>
      <dgm:spPr/>
      <dgm:t>
        <a:bodyPr/>
        <a:lstStyle/>
        <a:p>
          <a:endParaRPr lang="tr-TR"/>
        </a:p>
      </dgm:t>
    </dgm:pt>
    <dgm:pt modelId="{2AF5C0F1-6E72-4339-BE93-1448D5D5B62F}">
      <dgm:prSet phldrT="[Metin]"/>
      <dgm:spPr/>
      <dgm:t>
        <a:bodyPr/>
        <a:lstStyle/>
        <a:p>
          <a:r>
            <a:rPr lang="tr-TR" dirty="0" smtClean="0"/>
            <a:t>NÖROLOJİK HST.\BİLİNÇ DURUMU </a:t>
          </a:r>
          <a:endParaRPr lang="tr-TR" dirty="0"/>
        </a:p>
      </dgm:t>
    </dgm:pt>
    <dgm:pt modelId="{4ABD58D2-5BC9-4B37-8737-7D0B594D6CF8}" type="parTrans" cxnId="{A9D29292-D7C6-450B-BA66-08D5FD6057AA}">
      <dgm:prSet/>
      <dgm:spPr/>
      <dgm:t>
        <a:bodyPr/>
        <a:lstStyle/>
        <a:p>
          <a:endParaRPr lang="tr-TR"/>
        </a:p>
      </dgm:t>
    </dgm:pt>
    <dgm:pt modelId="{949DA099-55EC-42BB-98B7-3623485EF1C4}" type="sibTrans" cxnId="{A9D29292-D7C6-450B-BA66-08D5FD6057AA}">
      <dgm:prSet/>
      <dgm:spPr/>
      <dgm:t>
        <a:bodyPr/>
        <a:lstStyle/>
        <a:p>
          <a:endParaRPr lang="tr-TR"/>
        </a:p>
      </dgm:t>
    </dgm:pt>
    <dgm:pt modelId="{B6C970A5-7B4C-4352-8C4B-4817876F0607}" type="pres">
      <dgm:prSet presAssocID="{F29601F2-BF0F-4DD7-8591-FC5801704FA4}" presName="diagram" presStyleCnt="0">
        <dgm:presLayoutVars>
          <dgm:dir/>
          <dgm:resizeHandles val="exact"/>
        </dgm:presLayoutVars>
      </dgm:prSet>
      <dgm:spPr/>
      <dgm:t>
        <a:bodyPr/>
        <a:lstStyle/>
        <a:p>
          <a:endParaRPr lang="tr-TR"/>
        </a:p>
      </dgm:t>
    </dgm:pt>
    <dgm:pt modelId="{5A5339BA-6484-4676-A0F5-603F2C19D1B1}" type="pres">
      <dgm:prSet presAssocID="{AE2D2B05-31FB-4FA6-B90A-EE10C16659CD}" presName="node" presStyleLbl="node1" presStyleIdx="0" presStyleCnt="5">
        <dgm:presLayoutVars>
          <dgm:bulletEnabled val="1"/>
        </dgm:presLayoutVars>
      </dgm:prSet>
      <dgm:spPr/>
      <dgm:t>
        <a:bodyPr/>
        <a:lstStyle/>
        <a:p>
          <a:endParaRPr lang="tr-TR"/>
        </a:p>
      </dgm:t>
    </dgm:pt>
    <dgm:pt modelId="{2CDCD14D-1D44-4018-B4C4-0816FA1E4FF6}" type="pres">
      <dgm:prSet presAssocID="{AEA9D200-7D25-4377-8600-3B9AD89BBD45}" presName="sibTrans" presStyleCnt="0"/>
      <dgm:spPr/>
    </dgm:pt>
    <dgm:pt modelId="{5DCEF5CF-86DE-47F0-BC4D-7AFDAFB37953}" type="pres">
      <dgm:prSet presAssocID="{81F92317-628C-430C-8D11-1873D422B6FD}" presName="node" presStyleLbl="node1" presStyleIdx="1" presStyleCnt="5">
        <dgm:presLayoutVars>
          <dgm:bulletEnabled val="1"/>
        </dgm:presLayoutVars>
      </dgm:prSet>
      <dgm:spPr/>
      <dgm:t>
        <a:bodyPr/>
        <a:lstStyle/>
        <a:p>
          <a:endParaRPr lang="tr-TR"/>
        </a:p>
      </dgm:t>
    </dgm:pt>
    <dgm:pt modelId="{40A35E9E-173A-4583-BC97-203ADBF3FDE4}" type="pres">
      <dgm:prSet presAssocID="{EAC3BD3E-59F6-4348-B1F1-9CDC38461C07}" presName="sibTrans" presStyleCnt="0"/>
      <dgm:spPr/>
    </dgm:pt>
    <dgm:pt modelId="{36BCEC01-945D-4DDF-B907-6834C950EF87}" type="pres">
      <dgm:prSet presAssocID="{3C14900D-9899-497F-BFD0-8FB4BF859BAC}" presName="node" presStyleLbl="node1" presStyleIdx="2" presStyleCnt="5">
        <dgm:presLayoutVars>
          <dgm:bulletEnabled val="1"/>
        </dgm:presLayoutVars>
      </dgm:prSet>
      <dgm:spPr/>
      <dgm:t>
        <a:bodyPr/>
        <a:lstStyle/>
        <a:p>
          <a:endParaRPr lang="tr-TR"/>
        </a:p>
      </dgm:t>
    </dgm:pt>
    <dgm:pt modelId="{B56966E4-0054-4E4E-BF42-C3DB866ACC19}" type="pres">
      <dgm:prSet presAssocID="{A4ABB697-486E-4FF1-9809-4ADF29ACB440}" presName="sibTrans" presStyleCnt="0"/>
      <dgm:spPr/>
    </dgm:pt>
    <dgm:pt modelId="{2FE086C6-BA44-4FFE-BD9A-2C3B7DE6F8A6}" type="pres">
      <dgm:prSet presAssocID="{895C3E79-4BA1-4FE5-935E-F82261F1AE88}" presName="node" presStyleLbl="node1" presStyleIdx="3" presStyleCnt="5">
        <dgm:presLayoutVars>
          <dgm:bulletEnabled val="1"/>
        </dgm:presLayoutVars>
      </dgm:prSet>
      <dgm:spPr/>
      <dgm:t>
        <a:bodyPr/>
        <a:lstStyle/>
        <a:p>
          <a:endParaRPr lang="tr-TR"/>
        </a:p>
      </dgm:t>
    </dgm:pt>
    <dgm:pt modelId="{87F7C8CF-3842-4EDD-812C-5C402D7A15E3}" type="pres">
      <dgm:prSet presAssocID="{EFD39A13-78F7-4A1C-93BC-BE4D741CD5C6}" presName="sibTrans" presStyleCnt="0"/>
      <dgm:spPr/>
    </dgm:pt>
    <dgm:pt modelId="{F5FBD8E1-7C26-4F65-AF04-853969CF6A5A}" type="pres">
      <dgm:prSet presAssocID="{2AF5C0F1-6E72-4339-BE93-1448D5D5B62F}" presName="node" presStyleLbl="node1" presStyleIdx="4" presStyleCnt="5">
        <dgm:presLayoutVars>
          <dgm:bulletEnabled val="1"/>
        </dgm:presLayoutVars>
      </dgm:prSet>
      <dgm:spPr/>
      <dgm:t>
        <a:bodyPr/>
        <a:lstStyle/>
        <a:p>
          <a:endParaRPr lang="tr-TR"/>
        </a:p>
      </dgm:t>
    </dgm:pt>
  </dgm:ptLst>
  <dgm:cxnLst>
    <dgm:cxn modelId="{793BA55D-F0C2-4977-B3D1-3FD968AF2752}" srcId="{F29601F2-BF0F-4DD7-8591-FC5801704FA4}" destId="{AE2D2B05-31FB-4FA6-B90A-EE10C16659CD}" srcOrd="0" destOrd="0" parTransId="{3F8AC81E-A636-4CC2-A50E-FE6FA8182F05}" sibTransId="{AEA9D200-7D25-4377-8600-3B9AD89BBD45}"/>
    <dgm:cxn modelId="{51390040-BCCC-4DC3-BF8D-B414EE454D10}" srcId="{F29601F2-BF0F-4DD7-8591-FC5801704FA4}" destId="{81F92317-628C-430C-8D11-1873D422B6FD}" srcOrd="1" destOrd="0" parTransId="{6BDB650F-3134-4A79-83FF-6427F373B04B}" sibTransId="{EAC3BD3E-59F6-4348-B1F1-9CDC38461C07}"/>
    <dgm:cxn modelId="{E4FDD6E1-1EC9-43BD-B687-4A18A5DF5A02}" srcId="{F29601F2-BF0F-4DD7-8591-FC5801704FA4}" destId="{895C3E79-4BA1-4FE5-935E-F82261F1AE88}" srcOrd="3" destOrd="0" parTransId="{12B5BAB3-3BCF-4DD3-8EEE-C6D62D4765CF}" sibTransId="{EFD39A13-78F7-4A1C-93BC-BE4D741CD5C6}"/>
    <dgm:cxn modelId="{72E607A5-50AF-494C-B9E9-43080E25C0EF}" type="presOf" srcId="{AE2D2B05-31FB-4FA6-B90A-EE10C16659CD}" destId="{5A5339BA-6484-4676-A0F5-603F2C19D1B1}" srcOrd="0" destOrd="0" presId="urn:microsoft.com/office/officeart/2005/8/layout/default"/>
    <dgm:cxn modelId="{94536231-E8A1-4E18-8478-F6EED52E89C3}" type="presOf" srcId="{2AF5C0F1-6E72-4339-BE93-1448D5D5B62F}" destId="{F5FBD8E1-7C26-4F65-AF04-853969CF6A5A}" srcOrd="0" destOrd="0" presId="urn:microsoft.com/office/officeart/2005/8/layout/default"/>
    <dgm:cxn modelId="{8E79BDE2-3B4B-4F1E-8E7D-D2AD1ACABB24}" type="presOf" srcId="{81F92317-628C-430C-8D11-1873D422B6FD}" destId="{5DCEF5CF-86DE-47F0-BC4D-7AFDAFB37953}" srcOrd="0" destOrd="0" presId="urn:microsoft.com/office/officeart/2005/8/layout/default"/>
    <dgm:cxn modelId="{A9D29292-D7C6-450B-BA66-08D5FD6057AA}" srcId="{F29601F2-BF0F-4DD7-8591-FC5801704FA4}" destId="{2AF5C0F1-6E72-4339-BE93-1448D5D5B62F}" srcOrd="4" destOrd="0" parTransId="{4ABD58D2-5BC9-4B37-8737-7D0B594D6CF8}" sibTransId="{949DA099-55EC-42BB-98B7-3623485EF1C4}"/>
    <dgm:cxn modelId="{9A8A16D9-8290-44D1-AD39-345E9541D88E}" type="presOf" srcId="{3C14900D-9899-497F-BFD0-8FB4BF859BAC}" destId="{36BCEC01-945D-4DDF-B907-6834C950EF87}" srcOrd="0" destOrd="0" presId="urn:microsoft.com/office/officeart/2005/8/layout/default"/>
    <dgm:cxn modelId="{F57DB50B-DEFF-4CE1-81D3-97A0F5CF6881}" srcId="{F29601F2-BF0F-4DD7-8591-FC5801704FA4}" destId="{3C14900D-9899-497F-BFD0-8FB4BF859BAC}" srcOrd="2" destOrd="0" parTransId="{E5B38BB4-4B58-44A7-86BA-3A651BA17226}" sibTransId="{A4ABB697-486E-4FF1-9809-4ADF29ACB440}"/>
    <dgm:cxn modelId="{5F9AAD82-0401-4A8E-9C47-F522BA64EDBD}" type="presOf" srcId="{F29601F2-BF0F-4DD7-8591-FC5801704FA4}" destId="{B6C970A5-7B4C-4352-8C4B-4817876F0607}" srcOrd="0" destOrd="0" presId="urn:microsoft.com/office/officeart/2005/8/layout/default"/>
    <dgm:cxn modelId="{B6603861-54D0-4769-81F3-8FB8C5E16D73}" type="presOf" srcId="{895C3E79-4BA1-4FE5-935E-F82261F1AE88}" destId="{2FE086C6-BA44-4FFE-BD9A-2C3B7DE6F8A6}" srcOrd="0" destOrd="0" presId="urn:microsoft.com/office/officeart/2005/8/layout/default"/>
    <dgm:cxn modelId="{5FCBF30D-C2AF-4785-A3B2-BB3DE70682A9}" type="presParOf" srcId="{B6C970A5-7B4C-4352-8C4B-4817876F0607}" destId="{5A5339BA-6484-4676-A0F5-603F2C19D1B1}" srcOrd="0" destOrd="0" presId="urn:microsoft.com/office/officeart/2005/8/layout/default"/>
    <dgm:cxn modelId="{BDD42763-8A09-4742-A480-6EE86451BC40}" type="presParOf" srcId="{B6C970A5-7B4C-4352-8C4B-4817876F0607}" destId="{2CDCD14D-1D44-4018-B4C4-0816FA1E4FF6}" srcOrd="1" destOrd="0" presId="urn:microsoft.com/office/officeart/2005/8/layout/default"/>
    <dgm:cxn modelId="{95215030-E379-47A9-998D-9C989BE0DA98}" type="presParOf" srcId="{B6C970A5-7B4C-4352-8C4B-4817876F0607}" destId="{5DCEF5CF-86DE-47F0-BC4D-7AFDAFB37953}" srcOrd="2" destOrd="0" presId="urn:microsoft.com/office/officeart/2005/8/layout/default"/>
    <dgm:cxn modelId="{2E563B67-5965-422B-8191-E4F2BB9DF84F}" type="presParOf" srcId="{B6C970A5-7B4C-4352-8C4B-4817876F0607}" destId="{40A35E9E-173A-4583-BC97-203ADBF3FDE4}" srcOrd="3" destOrd="0" presId="urn:microsoft.com/office/officeart/2005/8/layout/default"/>
    <dgm:cxn modelId="{9BD20473-E298-4A37-A38B-EC0AEBEA50B3}" type="presParOf" srcId="{B6C970A5-7B4C-4352-8C4B-4817876F0607}" destId="{36BCEC01-945D-4DDF-B907-6834C950EF87}" srcOrd="4" destOrd="0" presId="urn:microsoft.com/office/officeart/2005/8/layout/default"/>
    <dgm:cxn modelId="{C04D48B1-69CA-4A18-9C3A-EA34F486C7F6}" type="presParOf" srcId="{B6C970A5-7B4C-4352-8C4B-4817876F0607}" destId="{B56966E4-0054-4E4E-BF42-C3DB866ACC19}" srcOrd="5" destOrd="0" presId="urn:microsoft.com/office/officeart/2005/8/layout/default"/>
    <dgm:cxn modelId="{B0BDD7DE-DCDD-48BD-8871-9DAEBF36AE7A}" type="presParOf" srcId="{B6C970A5-7B4C-4352-8C4B-4817876F0607}" destId="{2FE086C6-BA44-4FFE-BD9A-2C3B7DE6F8A6}" srcOrd="6" destOrd="0" presId="urn:microsoft.com/office/officeart/2005/8/layout/default"/>
    <dgm:cxn modelId="{8005D5A5-3A29-4E6A-B14F-D903737DD148}" type="presParOf" srcId="{B6C970A5-7B4C-4352-8C4B-4817876F0607}" destId="{87F7C8CF-3842-4EDD-812C-5C402D7A15E3}" srcOrd="7" destOrd="0" presId="urn:microsoft.com/office/officeart/2005/8/layout/default"/>
    <dgm:cxn modelId="{65D37359-0461-4405-885E-DBB5F85518A0}" type="presParOf" srcId="{B6C970A5-7B4C-4352-8C4B-4817876F0607}" destId="{F5FBD8E1-7C26-4F65-AF04-853969CF6A5A}" srcOrd="8"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8DC0386-0FEE-40B9-9985-98476D55ADF5}" type="doc">
      <dgm:prSet loTypeId="urn:microsoft.com/office/officeart/2005/8/layout/hProcess9" loCatId="process" qsTypeId="urn:microsoft.com/office/officeart/2005/8/quickstyle/simple1" qsCatId="simple" csTypeId="urn:microsoft.com/office/officeart/2005/8/colors/accent2_2" csCatId="accent2" phldr="1"/>
      <dgm:spPr/>
    </dgm:pt>
    <dgm:pt modelId="{3C567578-E994-4E1E-AFEB-91A5BF6BDE0A}">
      <dgm:prSet phldrT="[Metin]"/>
      <dgm:spPr/>
      <dgm:t>
        <a:bodyPr/>
        <a:lstStyle/>
        <a:p>
          <a:r>
            <a:rPr lang="tr-TR" dirty="0" smtClean="0"/>
            <a:t>SİSTEMİK ANTİBİYOTİK</a:t>
          </a:r>
          <a:endParaRPr lang="tr-TR" dirty="0"/>
        </a:p>
      </dgm:t>
    </dgm:pt>
    <dgm:pt modelId="{520E40DB-0FE4-4E14-A55C-AABF1174A0B9}" type="parTrans" cxnId="{64CC5199-C592-4CA0-AE24-A32013D1ACA3}">
      <dgm:prSet/>
      <dgm:spPr/>
      <dgm:t>
        <a:bodyPr/>
        <a:lstStyle/>
        <a:p>
          <a:endParaRPr lang="tr-TR"/>
        </a:p>
      </dgm:t>
    </dgm:pt>
    <dgm:pt modelId="{DDA61331-928B-4114-86CB-24619014A9AD}" type="sibTrans" cxnId="{64CC5199-C592-4CA0-AE24-A32013D1ACA3}">
      <dgm:prSet/>
      <dgm:spPr/>
      <dgm:t>
        <a:bodyPr/>
        <a:lstStyle/>
        <a:p>
          <a:endParaRPr lang="tr-TR"/>
        </a:p>
      </dgm:t>
    </dgm:pt>
    <dgm:pt modelId="{2BEF5D57-030B-4309-B1AA-E59938A40FAA}" type="pres">
      <dgm:prSet presAssocID="{88DC0386-0FEE-40B9-9985-98476D55ADF5}" presName="CompostProcess" presStyleCnt="0">
        <dgm:presLayoutVars>
          <dgm:dir/>
          <dgm:resizeHandles val="exact"/>
        </dgm:presLayoutVars>
      </dgm:prSet>
      <dgm:spPr/>
    </dgm:pt>
    <dgm:pt modelId="{E2D4BCCD-7B83-4B71-A5D2-C676A68069E8}" type="pres">
      <dgm:prSet presAssocID="{88DC0386-0FEE-40B9-9985-98476D55ADF5}" presName="arrow" presStyleLbl="bgShp" presStyleIdx="0" presStyleCnt="1" custScaleX="36612" custScaleY="52514" custLinFactNeighborX="-40218" custLinFactNeighborY="-12836">
        <dgm:style>
          <a:lnRef idx="2">
            <a:schemeClr val="accent2">
              <a:shade val="50000"/>
            </a:schemeClr>
          </a:lnRef>
          <a:fillRef idx="1">
            <a:schemeClr val="accent2"/>
          </a:fillRef>
          <a:effectRef idx="0">
            <a:schemeClr val="accent2"/>
          </a:effectRef>
          <a:fontRef idx="minor">
            <a:schemeClr val="lt1"/>
          </a:fontRef>
        </dgm:style>
      </dgm:prSet>
      <dgm:spPr/>
    </dgm:pt>
    <dgm:pt modelId="{0DBF3D21-A40E-4415-9631-2194F8E100DF}" type="pres">
      <dgm:prSet presAssocID="{88DC0386-0FEE-40B9-9985-98476D55ADF5}" presName="linearProcess" presStyleCnt="0"/>
      <dgm:spPr/>
    </dgm:pt>
    <dgm:pt modelId="{C422595A-51B4-4329-B5D3-ADB9914103B9}" type="pres">
      <dgm:prSet presAssocID="{3C567578-E994-4E1E-AFEB-91A5BF6BDE0A}" presName="textNode" presStyleLbl="node1" presStyleIdx="0" presStyleCnt="1" custScaleX="75805" custScaleY="92038" custLinFactNeighborX="22863" custLinFactNeighborY="-40519">
        <dgm:presLayoutVars>
          <dgm:bulletEnabled val="1"/>
        </dgm:presLayoutVars>
      </dgm:prSet>
      <dgm:spPr/>
      <dgm:t>
        <a:bodyPr/>
        <a:lstStyle/>
        <a:p>
          <a:endParaRPr lang="tr-TR"/>
        </a:p>
      </dgm:t>
    </dgm:pt>
  </dgm:ptLst>
  <dgm:cxnLst>
    <dgm:cxn modelId="{42C30388-6CF1-4E9A-A78E-45DB0916E893}" type="presOf" srcId="{3C567578-E994-4E1E-AFEB-91A5BF6BDE0A}" destId="{C422595A-51B4-4329-B5D3-ADB9914103B9}" srcOrd="0" destOrd="0" presId="urn:microsoft.com/office/officeart/2005/8/layout/hProcess9"/>
    <dgm:cxn modelId="{FCFF37B6-2EF9-4683-ABE7-31535895B914}" type="presOf" srcId="{88DC0386-0FEE-40B9-9985-98476D55ADF5}" destId="{2BEF5D57-030B-4309-B1AA-E59938A40FAA}" srcOrd="0" destOrd="0" presId="urn:microsoft.com/office/officeart/2005/8/layout/hProcess9"/>
    <dgm:cxn modelId="{64CC5199-C592-4CA0-AE24-A32013D1ACA3}" srcId="{88DC0386-0FEE-40B9-9985-98476D55ADF5}" destId="{3C567578-E994-4E1E-AFEB-91A5BF6BDE0A}" srcOrd="0" destOrd="0" parTransId="{520E40DB-0FE4-4E14-A55C-AABF1174A0B9}" sibTransId="{DDA61331-928B-4114-86CB-24619014A9AD}"/>
    <dgm:cxn modelId="{1A851BAB-F0F4-494E-A14A-1B485FF6D3C1}" type="presParOf" srcId="{2BEF5D57-030B-4309-B1AA-E59938A40FAA}" destId="{E2D4BCCD-7B83-4B71-A5D2-C676A68069E8}" srcOrd="0" destOrd="0" presId="urn:microsoft.com/office/officeart/2005/8/layout/hProcess9"/>
    <dgm:cxn modelId="{B4D58A77-27D0-4A0D-8C47-A3A7F5CE8963}" type="presParOf" srcId="{2BEF5D57-030B-4309-B1AA-E59938A40FAA}" destId="{0DBF3D21-A40E-4415-9631-2194F8E100DF}" srcOrd="1" destOrd="0" presId="urn:microsoft.com/office/officeart/2005/8/layout/hProcess9"/>
    <dgm:cxn modelId="{D25E100E-FA9D-4A68-9F21-468A26DCA664}" type="presParOf" srcId="{0DBF3D21-A40E-4415-9631-2194F8E100DF}" destId="{C422595A-51B4-4329-B5D3-ADB9914103B9}" srcOrd="0"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C74347-263E-4AE9-91B6-E9B9D87B0CED}">
      <dsp:nvSpPr>
        <dsp:cNvPr id="0" name=""/>
        <dsp:cNvSpPr/>
      </dsp:nvSpPr>
      <dsp:spPr>
        <a:xfrm>
          <a:off x="943" y="446810"/>
          <a:ext cx="3680589" cy="2208353"/>
        </a:xfrm>
        <a:prstGeom prst="rect">
          <a:avLst/>
        </a:prstGeom>
        <a:solidFill>
          <a:schemeClr val="accent2"/>
        </a:solidFill>
        <a:ln w="127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tr-TR" sz="4400" kern="1200" dirty="0" smtClean="0"/>
            <a:t>EKSTRENSEK RİSK FAKTÖRLERİ</a:t>
          </a:r>
          <a:endParaRPr lang="tr-TR" sz="4400" kern="1200" dirty="0"/>
        </a:p>
      </dsp:txBody>
      <dsp:txXfrm>
        <a:off x="943" y="446810"/>
        <a:ext cx="3680589" cy="2208353"/>
      </dsp:txXfrm>
    </dsp:sp>
    <dsp:sp modelId="{80FAE3F8-D793-40BD-A155-67F2A8FEBEF7}">
      <dsp:nvSpPr>
        <dsp:cNvPr id="0" name=""/>
        <dsp:cNvSpPr/>
      </dsp:nvSpPr>
      <dsp:spPr>
        <a:xfrm>
          <a:off x="4049591" y="446810"/>
          <a:ext cx="3680589" cy="2208353"/>
        </a:xfrm>
        <a:prstGeom prst="rect">
          <a:avLst/>
        </a:prstGeom>
        <a:solidFill>
          <a:schemeClr val="accent2"/>
        </a:solidFill>
        <a:ln w="127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tr-TR" sz="4400" kern="1200" dirty="0" smtClean="0"/>
            <a:t>İNTRENSEK RİSK FAKTÖRLERİ</a:t>
          </a:r>
          <a:endParaRPr lang="tr-TR" sz="4400" kern="1200" dirty="0"/>
        </a:p>
      </dsp:txBody>
      <dsp:txXfrm>
        <a:off x="4049591" y="446810"/>
        <a:ext cx="3680589" cy="22083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035256-2C15-494C-AD5F-56ECFD93CA89}">
      <dsp:nvSpPr>
        <dsp:cNvPr id="0" name=""/>
        <dsp:cNvSpPr/>
      </dsp:nvSpPr>
      <dsp:spPr>
        <a:xfrm>
          <a:off x="132728" y="0"/>
          <a:ext cx="2385776" cy="143146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tr-TR" sz="2700" kern="1200" dirty="0" smtClean="0"/>
            <a:t>BASINÇ</a:t>
          </a:r>
          <a:endParaRPr lang="tr-TR" sz="2700" kern="1200" dirty="0"/>
        </a:p>
      </dsp:txBody>
      <dsp:txXfrm>
        <a:off x="132728" y="0"/>
        <a:ext cx="2385776" cy="1431466"/>
      </dsp:txXfrm>
    </dsp:sp>
    <dsp:sp modelId="{B49191A6-5660-45C6-AE45-0DB157605071}">
      <dsp:nvSpPr>
        <dsp:cNvPr id="0" name=""/>
        <dsp:cNvSpPr/>
      </dsp:nvSpPr>
      <dsp:spPr>
        <a:xfrm>
          <a:off x="2672674" y="232"/>
          <a:ext cx="2385776" cy="143146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tr-TR" sz="2700" kern="1200" dirty="0" smtClean="0"/>
            <a:t>SÜRTÜNME</a:t>
          </a:r>
          <a:endParaRPr lang="tr-TR" sz="2700" kern="1200" dirty="0"/>
        </a:p>
      </dsp:txBody>
      <dsp:txXfrm>
        <a:off x="2672674" y="232"/>
        <a:ext cx="2385776" cy="1431466"/>
      </dsp:txXfrm>
    </dsp:sp>
    <dsp:sp modelId="{9EA6FE4F-D8A6-4244-917C-6CB5BA3C8EC4}">
      <dsp:nvSpPr>
        <dsp:cNvPr id="0" name=""/>
        <dsp:cNvSpPr/>
      </dsp:nvSpPr>
      <dsp:spPr>
        <a:xfrm>
          <a:off x="5297028" y="232"/>
          <a:ext cx="2385776" cy="143146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tr-TR" sz="2700" kern="1200" dirty="0" smtClean="0"/>
            <a:t>MAKASLAMA\</a:t>
          </a:r>
        </a:p>
        <a:p>
          <a:pPr lvl="0" algn="ctr" defTabSz="1200150">
            <a:lnSpc>
              <a:spcPct val="90000"/>
            </a:lnSpc>
            <a:spcBef>
              <a:spcPct val="0"/>
            </a:spcBef>
            <a:spcAft>
              <a:spcPct val="35000"/>
            </a:spcAft>
          </a:pPr>
          <a:r>
            <a:rPr lang="tr-TR" sz="2700" kern="1200" dirty="0" smtClean="0"/>
            <a:t>YIRTILMA</a:t>
          </a:r>
          <a:endParaRPr lang="tr-TR" sz="2700" kern="1200" dirty="0"/>
        </a:p>
      </dsp:txBody>
      <dsp:txXfrm>
        <a:off x="5297028" y="232"/>
        <a:ext cx="2385776" cy="1431466"/>
      </dsp:txXfrm>
    </dsp:sp>
    <dsp:sp modelId="{0EDA18E5-7315-40D1-85B5-AC35F7D6DA07}">
      <dsp:nvSpPr>
        <dsp:cNvPr id="0" name=""/>
        <dsp:cNvSpPr/>
      </dsp:nvSpPr>
      <dsp:spPr>
        <a:xfrm>
          <a:off x="1360496" y="1670276"/>
          <a:ext cx="2385776" cy="143146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tr-TR" sz="2700" kern="1200" dirty="0" smtClean="0"/>
            <a:t>SÜRTÜNME</a:t>
          </a:r>
          <a:endParaRPr lang="tr-TR" sz="2700" kern="1200" dirty="0"/>
        </a:p>
      </dsp:txBody>
      <dsp:txXfrm>
        <a:off x="1360496" y="1670276"/>
        <a:ext cx="2385776" cy="1431466"/>
      </dsp:txXfrm>
    </dsp:sp>
    <dsp:sp modelId="{7F1F6F05-1147-40C8-B765-93D40E211394}">
      <dsp:nvSpPr>
        <dsp:cNvPr id="0" name=""/>
        <dsp:cNvSpPr/>
      </dsp:nvSpPr>
      <dsp:spPr>
        <a:xfrm>
          <a:off x="3984851" y="1670276"/>
          <a:ext cx="2385776" cy="143146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tr-TR" sz="2700" kern="1200" dirty="0" smtClean="0"/>
            <a:t>NEM\</a:t>
          </a:r>
        </a:p>
        <a:p>
          <a:pPr lvl="0" algn="ctr" defTabSz="1200150">
            <a:lnSpc>
              <a:spcPct val="90000"/>
            </a:lnSpc>
            <a:spcBef>
              <a:spcPct val="0"/>
            </a:spcBef>
            <a:spcAft>
              <a:spcPct val="35000"/>
            </a:spcAft>
          </a:pPr>
          <a:r>
            <a:rPr lang="tr-TR" sz="2700" kern="1200" dirty="0" smtClean="0"/>
            <a:t>MASERASYON</a:t>
          </a:r>
          <a:endParaRPr lang="tr-TR" sz="2700" kern="1200" dirty="0"/>
        </a:p>
      </dsp:txBody>
      <dsp:txXfrm>
        <a:off x="3984851" y="1670276"/>
        <a:ext cx="2385776" cy="143146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9E48DF-E753-47F8-AD5C-0E6FF43A7B0B}">
      <dsp:nvSpPr>
        <dsp:cNvPr id="0" name=""/>
        <dsp:cNvSpPr/>
      </dsp:nvSpPr>
      <dsp:spPr>
        <a:xfrm>
          <a:off x="310594" y="352"/>
          <a:ext cx="1971436" cy="118286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tr-TR" sz="2000" kern="1200" dirty="0" smtClean="0"/>
            <a:t>YAŞ</a:t>
          </a:r>
          <a:endParaRPr lang="tr-TR" sz="2000" kern="1200" dirty="0"/>
        </a:p>
      </dsp:txBody>
      <dsp:txXfrm>
        <a:off x="310594" y="352"/>
        <a:ext cx="1971436" cy="1182861"/>
      </dsp:txXfrm>
    </dsp:sp>
    <dsp:sp modelId="{6A01C76F-6728-4292-84FD-9F5094E8A027}">
      <dsp:nvSpPr>
        <dsp:cNvPr id="0" name=""/>
        <dsp:cNvSpPr/>
      </dsp:nvSpPr>
      <dsp:spPr>
        <a:xfrm>
          <a:off x="2479173" y="352"/>
          <a:ext cx="1971436" cy="118286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tr-TR" sz="2000" kern="1200" dirty="0" smtClean="0"/>
            <a:t>İMMOBİLİTE</a:t>
          </a:r>
          <a:endParaRPr lang="tr-TR" sz="2000" kern="1200" dirty="0"/>
        </a:p>
      </dsp:txBody>
      <dsp:txXfrm>
        <a:off x="2479173" y="352"/>
        <a:ext cx="1971436" cy="1182861"/>
      </dsp:txXfrm>
    </dsp:sp>
    <dsp:sp modelId="{73FC042A-4614-4992-A827-A78EC9835BFD}">
      <dsp:nvSpPr>
        <dsp:cNvPr id="0" name=""/>
        <dsp:cNvSpPr/>
      </dsp:nvSpPr>
      <dsp:spPr>
        <a:xfrm>
          <a:off x="310594" y="1380357"/>
          <a:ext cx="1971436" cy="118286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tr-TR" sz="2000" kern="1200" dirty="0" smtClean="0"/>
            <a:t>ENFEKSİYON</a:t>
          </a:r>
          <a:endParaRPr lang="tr-TR" sz="2000" kern="1200" dirty="0"/>
        </a:p>
      </dsp:txBody>
      <dsp:txXfrm>
        <a:off x="310594" y="1380357"/>
        <a:ext cx="1971436" cy="1182861"/>
      </dsp:txXfrm>
    </dsp:sp>
    <dsp:sp modelId="{FFAD4924-6E0C-426B-BBF5-2D08F36338E2}">
      <dsp:nvSpPr>
        <dsp:cNvPr id="0" name=""/>
        <dsp:cNvSpPr/>
      </dsp:nvSpPr>
      <dsp:spPr>
        <a:xfrm>
          <a:off x="2479173" y="1380357"/>
          <a:ext cx="1971436" cy="118286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tr-TR" sz="2000" kern="1200" dirty="0" smtClean="0"/>
            <a:t>HİPOTANSİYON</a:t>
          </a:r>
          <a:endParaRPr lang="tr-TR" sz="2000" kern="1200" dirty="0"/>
        </a:p>
      </dsp:txBody>
      <dsp:txXfrm>
        <a:off x="2479173" y="1380357"/>
        <a:ext cx="1971436" cy="1182861"/>
      </dsp:txXfrm>
    </dsp:sp>
    <dsp:sp modelId="{F1871009-FA08-40F4-B155-CC62D6542561}">
      <dsp:nvSpPr>
        <dsp:cNvPr id="0" name=""/>
        <dsp:cNvSpPr/>
      </dsp:nvSpPr>
      <dsp:spPr>
        <a:xfrm>
          <a:off x="1394883" y="2760362"/>
          <a:ext cx="1971436" cy="118286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tr-TR" sz="2000" kern="1200" dirty="0" smtClean="0"/>
            <a:t>İSKEMİ</a:t>
          </a:r>
          <a:endParaRPr lang="tr-TR" sz="2000" kern="1200" dirty="0"/>
        </a:p>
      </dsp:txBody>
      <dsp:txXfrm>
        <a:off x="1394883" y="2760362"/>
        <a:ext cx="1971436" cy="118286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5339BA-6484-4676-A0F5-603F2C19D1B1}">
      <dsp:nvSpPr>
        <dsp:cNvPr id="0" name=""/>
        <dsp:cNvSpPr/>
      </dsp:nvSpPr>
      <dsp:spPr>
        <a:xfrm>
          <a:off x="745010" y="1762"/>
          <a:ext cx="1970027" cy="118201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tr-TR" sz="1800" kern="1200" dirty="0" smtClean="0"/>
            <a:t>SPİNAL KORD YARALANMALARI</a:t>
          </a:r>
          <a:endParaRPr lang="tr-TR" sz="1800" kern="1200" dirty="0"/>
        </a:p>
      </dsp:txBody>
      <dsp:txXfrm>
        <a:off x="745010" y="1762"/>
        <a:ext cx="1970027" cy="1182016"/>
      </dsp:txXfrm>
    </dsp:sp>
    <dsp:sp modelId="{5DCEF5CF-86DE-47F0-BC4D-7AFDAFB37953}">
      <dsp:nvSpPr>
        <dsp:cNvPr id="0" name=""/>
        <dsp:cNvSpPr/>
      </dsp:nvSpPr>
      <dsp:spPr>
        <a:xfrm>
          <a:off x="2912040" y="1762"/>
          <a:ext cx="1970027" cy="118201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tr-TR" sz="1800" kern="1200" dirty="0" smtClean="0"/>
            <a:t>SPASTİSİTE</a:t>
          </a:r>
          <a:endParaRPr lang="tr-TR" sz="1800" kern="1200" dirty="0"/>
        </a:p>
      </dsp:txBody>
      <dsp:txXfrm>
        <a:off x="2912040" y="1762"/>
        <a:ext cx="1970027" cy="1182016"/>
      </dsp:txXfrm>
    </dsp:sp>
    <dsp:sp modelId="{36BCEC01-945D-4DDF-B907-6834C950EF87}">
      <dsp:nvSpPr>
        <dsp:cNvPr id="0" name=""/>
        <dsp:cNvSpPr/>
      </dsp:nvSpPr>
      <dsp:spPr>
        <a:xfrm>
          <a:off x="745010" y="1380781"/>
          <a:ext cx="1970027" cy="118201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tr-TR" sz="1800" kern="1200" dirty="0" smtClean="0"/>
            <a:t>KAS KİTLESİNDE AZALMA</a:t>
          </a:r>
          <a:endParaRPr lang="tr-TR" sz="1800" kern="1200" dirty="0"/>
        </a:p>
      </dsp:txBody>
      <dsp:txXfrm>
        <a:off x="745010" y="1380781"/>
        <a:ext cx="1970027" cy="1182016"/>
      </dsp:txXfrm>
    </dsp:sp>
    <dsp:sp modelId="{2FE086C6-BA44-4FFE-BD9A-2C3B7DE6F8A6}">
      <dsp:nvSpPr>
        <dsp:cNvPr id="0" name=""/>
        <dsp:cNvSpPr/>
      </dsp:nvSpPr>
      <dsp:spPr>
        <a:xfrm>
          <a:off x="2912040" y="1380781"/>
          <a:ext cx="1970027" cy="118201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tr-TR" sz="1800" kern="1200" dirty="0" smtClean="0"/>
            <a:t>İNKONTİNANS </a:t>
          </a:r>
          <a:endParaRPr lang="tr-TR" sz="1800" kern="1200" dirty="0"/>
        </a:p>
      </dsp:txBody>
      <dsp:txXfrm>
        <a:off x="2912040" y="1380781"/>
        <a:ext cx="1970027" cy="1182016"/>
      </dsp:txXfrm>
    </dsp:sp>
    <dsp:sp modelId="{F5FBD8E1-7C26-4F65-AF04-853969CF6A5A}">
      <dsp:nvSpPr>
        <dsp:cNvPr id="0" name=""/>
        <dsp:cNvSpPr/>
      </dsp:nvSpPr>
      <dsp:spPr>
        <a:xfrm>
          <a:off x="1828525" y="2759800"/>
          <a:ext cx="1970027" cy="118201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tr-TR" sz="1800" kern="1200" dirty="0" smtClean="0"/>
            <a:t>NÖROLOJİK HST.\BİLİNÇ DURUMU </a:t>
          </a:r>
          <a:endParaRPr lang="tr-TR" sz="1800" kern="1200" dirty="0"/>
        </a:p>
      </dsp:txBody>
      <dsp:txXfrm>
        <a:off x="1828525" y="2759800"/>
        <a:ext cx="1970027" cy="118201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D4BCCD-7B83-4B71-A5D2-C676A68069E8}">
      <dsp:nvSpPr>
        <dsp:cNvPr id="0" name=""/>
        <dsp:cNvSpPr/>
      </dsp:nvSpPr>
      <dsp:spPr>
        <a:xfrm>
          <a:off x="10914" y="212864"/>
          <a:ext cx="1334095" cy="1024879"/>
        </a:xfrm>
        <a:prstGeom prst="rightArrow">
          <a:avLst/>
        </a:prstGeom>
        <a:solidFill>
          <a:schemeClr val="accent2"/>
        </a:solidFill>
        <a:ln w="127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sp>
    <dsp:sp modelId="{C422595A-51B4-4329-B5D3-ADB9914103B9}">
      <dsp:nvSpPr>
        <dsp:cNvPr id="0" name=""/>
        <dsp:cNvSpPr/>
      </dsp:nvSpPr>
      <dsp:spPr>
        <a:xfrm>
          <a:off x="1653864" y="300254"/>
          <a:ext cx="2467736" cy="71849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tr-TR" sz="1800" kern="1200" dirty="0" smtClean="0"/>
            <a:t>SİSTEMİK ANTİBİYOTİK</a:t>
          </a:r>
          <a:endParaRPr lang="tr-TR" sz="1800" kern="1200" dirty="0"/>
        </a:p>
      </dsp:txBody>
      <dsp:txXfrm>
        <a:off x="1688938" y="335328"/>
        <a:ext cx="2397588" cy="648348"/>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F80799-B60D-46BC-8D88-82E470FD3AE7}" type="datetimeFigureOut">
              <a:rPr lang="tr-TR" smtClean="0"/>
              <a:t>7.06.2022</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136B59-C797-4AC7-A841-670321242AF1}" type="slidenum">
              <a:rPr lang="tr-TR" smtClean="0"/>
              <a:t>‹#›</a:t>
            </a:fld>
            <a:endParaRPr lang="tr-TR"/>
          </a:p>
        </p:txBody>
      </p:sp>
    </p:spTree>
    <p:extLst>
      <p:ext uri="{BB962C8B-B14F-4D97-AF65-F5344CB8AC3E}">
        <p14:creationId xmlns:p14="http://schemas.microsoft.com/office/powerpoint/2010/main" val="30622428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0" i="0" kern="1200" dirty="0" smtClean="0">
                <a:solidFill>
                  <a:schemeClr val="tx1"/>
                </a:solidFill>
                <a:effectLst/>
                <a:latin typeface="+mn-lt"/>
                <a:ea typeface="+mn-ea"/>
                <a:cs typeface="+mn-cs"/>
              </a:rPr>
              <a:t>asınca bağlı cilt ve yumuşak doku yaralanmasının gelişimi için ortak alanlar.</a:t>
            </a:r>
            <a:endParaRPr lang="tr-TR" dirty="0"/>
          </a:p>
        </p:txBody>
      </p:sp>
      <p:sp>
        <p:nvSpPr>
          <p:cNvPr id="4" name="Slayt Numarası Yer Tutucusu 3"/>
          <p:cNvSpPr>
            <a:spLocks noGrp="1"/>
          </p:cNvSpPr>
          <p:nvPr>
            <p:ph type="sldNum" sz="quarter" idx="10"/>
          </p:nvPr>
        </p:nvSpPr>
        <p:spPr/>
        <p:txBody>
          <a:bodyPr/>
          <a:lstStyle/>
          <a:p>
            <a:fld id="{53136B59-C797-4AC7-A841-670321242AF1}" type="slidenum">
              <a:rPr lang="tr-TR" smtClean="0"/>
              <a:t>6</a:t>
            </a:fld>
            <a:endParaRPr lang="tr-TR"/>
          </a:p>
        </p:txBody>
      </p:sp>
    </p:spTree>
    <p:extLst>
      <p:ext uri="{BB962C8B-B14F-4D97-AF65-F5344CB8AC3E}">
        <p14:creationId xmlns:p14="http://schemas.microsoft.com/office/powerpoint/2010/main" val="4240867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0" i="0" kern="1200" dirty="0" smtClean="0">
                <a:solidFill>
                  <a:schemeClr val="tx1"/>
                </a:solidFill>
                <a:effectLst/>
                <a:latin typeface="+mn-lt"/>
                <a:ea typeface="+mn-ea"/>
                <a:cs typeface="+mn-cs"/>
              </a:rPr>
              <a:t>Her panel, etkilenen derinin klinik görünümünü ve ayrıca yaralanma derinliğinin kesitini gösterir. Basınca bağlı yaralanmaların çoğu, altta yatan bir kemik çıkıntısı ile ilişkilidir. "Derin doku basınç yaralanması" panelinde gösterildiği gibi, her zaman klinik muayenede tahmin edilenden daha derin doku hasarı potansiyeli vardır.</a:t>
            </a:r>
            <a:endParaRPr lang="tr-TR" dirty="0"/>
          </a:p>
        </p:txBody>
      </p:sp>
      <p:sp>
        <p:nvSpPr>
          <p:cNvPr id="4" name="Slayt Numarası Yer Tutucusu 3"/>
          <p:cNvSpPr>
            <a:spLocks noGrp="1"/>
          </p:cNvSpPr>
          <p:nvPr>
            <p:ph type="sldNum" sz="quarter" idx="10"/>
          </p:nvPr>
        </p:nvSpPr>
        <p:spPr/>
        <p:txBody>
          <a:bodyPr/>
          <a:lstStyle/>
          <a:p>
            <a:fld id="{53136B59-C797-4AC7-A841-670321242AF1}" type="slidenum">
              <a:rPr lang="tr-TR" smtClean="0"/>
              <a:t>32</a:t>
            </a:fld>
            <a:endParaRPr lang="tr-TR"/>
          </a:p>
        </p:txBody>
      </p:sp>
    </p:spTree>
    <p:extLst>
      <p:ext uri="{BB962C8B-B14F-4D97-AF65-F5344CB8AC3E}">
        <p14:creationId xmlns:p14="http://schemas.microsoft.com/office/powerpoint/2010/main" val="2399407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800" b="0" i="0" kern="1200" dirty="0" smtClean="0">
                <a:solidFill>
                  <a:schemeClr val="tx1"/>
                </a:solidFill>
                <a:effectLst/>
                <a:latin typeface="+mn-lt"/>
                <a:ea typeface="+mn-ea"/>
                <a:cs typeface="+mn-cs"/>
              </a:rPr>
              <a:t>1--Cilt sağlam, ancak basıncın uzaklaştırılmasından</a:t>
            </a:r>
            <a:r>
              <a:rPr lang="tr-TR" sz="800" b="0" i="0" kern="1200" baseline="0" dirty="0" smtClean="0">
                <a:solidFill>
                  <a:schemeClr val="tx1"/>
                </a:solidFill>
                <a:effectLst/>
                <a:latin typeface="+mn-lt"/>
                <a:ea typeface="+mn-ea"/>
                <a:cs typeface="+mn-cs"/>
              </a:rPr>
              <a:t> </a:t>
            </a:r>
            <a:r>
              <a:rPr lang="tr-TR" sz="800" b="0" i="0" kern="1200" dirty="0" smtClean="0">
                <a:solidFill>
                  <a:schemeClr val="tx1"/>
                </a:solidFill>
                <a:effectLst/>
                <a:latin typeface="+mn-lt"/>
                <a:ea typeface="+mn-ea"/>
                <a:cs typeface="+mn-cs"/>
              </a:rPr>
              <a:t>sonra &gt;1 saat boyunca solmayan kızarıklık.</a:t>
            </a:r>
          </a:p>
          <a:p>
            <a:r>
              <a:rPr lang="tr-TR" sz="800" b="0" i="0" kern="1200" dirty="0" smtClean="0">
                <a:solidFill>
                  <a:schemeClr val="tx1"/>
                </a:solidFill>
                <a:effectLst/>
                <a:latin typeface="+mn-lt"/>
                <a:ea typeface="+mn-ea"/>
                <a:cs typeface="+mn-cs"/>
              </a:rPr>
              <a:t>2--Enfeksiyonlu veya </a:t>
            </a:r>
            <a:r>
              <a:rPr lang="tr-TR" sz="800" b="0" i="0" kern="1200" dirty="0" err="1" smtClean="0">
                <a:solidFill>
                  <a:schemeClr val="tx1"/>
                </a:solidFill>
                <a:effectLst/>
                <a:latin typeface="+mn-lt"/>
                <a:ea typeface="+mn-ea"/>
                <a:cs typeface="+mn-cs"/>
              </a:rPr>
              <a:t>enfeksiyonsuz</a:t>
            </a:r>
            <a:r>
              <a:rPr lang="tr-TR" sz="800" b="0" i="0" kern="1200" dirty="0" smtClean="0">
                <a:solidFill>
                  <a:schemeClr val="tx1"/>
                </a:solidFill>
                <a:effectLst/>
                <a:latin typeface="+mn-lt"/>
                <a:ea typeface="+mn-ea"/>
                <a:cs typeface="+mn-cs"/>
              </a:rPr>
              <a:t>, </a:t>
            </a:r>
            <a:r>
              <a:rPr lang="tr-TR" sz="800" b="1" i="0" kern="1200" dirty="0" err="1" smtClean="0">
                <a:solidFill>
                  <a:schemeClr val="tx1"/>
                </a:solidFill>
                <a:effectLst/>
                <a:latin typeface="+mn-lt"/>
                <a:ea typeface="+mn-ea"/>
                <a:cs typeface="+mn-cs"/>
              </a:rPr>
              <a:t>dermiste</a:t>
            </a:r>
            <a:r>
              <a:rPr lang="tr-TR" sz="800" b="1" i="0" kern="1200" dirty="0" smtClean="0">
                <a:solidFill>
                  <a:schemeClr val="tx1"/>
                </a:solidFill>
                <a:effectLst/>
                <a:latin typeface="+mn-lt"/>
                <a:ea typeface="+mn-ea"/>
                <a:cs typeface="+mn-cs"/>
              </a:rPr>
              <a:t> kısmi kalınlık kaybı </a:t>
            </a:r>
            <a:r>
              <a:rPr lang="tr-TR" sz="800" b="0" i="0" kern="1200" dirty="0" smtClean="0">
                <a:solidFill>
                  <a:schemeClr val="tx1"/>
                </a:solidFill>
                <a:effectLst/>
                <a:latin typeface="+mn-lt"/>
                <a:ea typeface="+mn-ea"/>
                <a:cs typeface="+mn-cs"/>
              </a:rPr>
              <a:t>olan </a:t>
            </a:r>
            <a:r>
              <a:rPr lang="tr-TR" sz="800" b="0" i="0" kern="1200" dirty="0" err="1" smtClean="0">
                <a:solidFill>
                  <a:schemeClr val="tx1"/>
                </a:solidFill>
                <a:effectLst/>
                <a:latin typeface="+mn-lt"/>
                <a:ea typeface="+mn-ea"/>
                <a:cs typeface="+mn-cs"/>
              </a:rPr>
              <a:t>dermiste</a:t>
            </a:r>
            <a:r>
              <a:rPr lang="tr-TR" sz="800" b="0" i="0" kern="1200" dirty="0" smtClean="0">
                <a:solidFill>
                  <a:schemeClr val="tx1"/>
                </a:solidFill>
                <a:effectLst/>
                <a:latin typeface="+mn-lt"/>
                <a:ea typeface="+mn-ea"/>
                <a:cs typeface="+mn-cs"/>
              </a:rPr>
              <a:t> kabarcık veya diğer kırılma.</a:t>
            </a:r>
          </a:p>
          <a:p>
            <a:r>
              <a:rPr lang="tr-TR" sz="800" b="0" i="0" kern="1200" dirty="0" smtClean="0">
                <a:solidFill>
                  <a:schemeClr val="tx1"/>
                </a:solidFill>
                <a:effectLst/>
                <a:latin typeface="+mn-lt"/>
                <a:ea typeface="+mn-ea"/>
                <a:cs typeface="+mn-cs"/>
              </a:rPr>
              <a:t>3-</a:t>
            </a:r>
            <a:r>
              <a:rPr lang="tr-TR" sz="800" b="1" i="0" kern="1200" dirty="0" smtClean="0">
                <a:solidFill>
                  <a:schemeClr val="tx1"/>
                </a:solidFill>
                <a:effectLst/>
                <a:latin typeface="+mn-lt"/>
                <a:ea typeface="+mn-ea"/>
                <a:cs typeface="+mn-cs"/>
              </a:rPr>
              <a:t>-Tam </a:t>
            </a:r>
            <a:r>
              <a:rPr lang="tr-TR" sz="800" b="0" i="0" kern="1200" dirty="0" smtClean="0">
                <a:solidFill>
                  <a:schemeClr val="tx1"/>
                </a:solidFill>
                <a:effectLst/>
                <a:latin typeface="+mn-lt"/>
                <a:ea typeface="+mn-ea"/>
                <a:cs typeface="+mn-cs"/>
              </a:rPr>
              <a:t>kalınlıkta doku kaybı. </a:t>
            </a:r>
            <a:r>
              <a:rPr lang="tr-TR" sz="800" b="1" i="0" kern="1200" dirty="0" smtClean="0">
                <a:solidFill>
                  <a:srgbClr val="FF0000"/>
                </a:solidFill>
                <a:effectLst/>
                <a:latin typeface="+mn-lt"/>
                <a:ea typeface="+mn-ea"/>
                <a:cs typeface="+mn-cs"/>
              </a:rPr>
              <a:t>Deri altı yağ görülebilir; yıkım, enfeksiyonlu veya </a:t>
            </a:r>
            <a:r>
              <a:rPr lang="tr-TR" sz="800" b="1" i="0" kern="1200" dirty="0" err="1" smtClean="0">
                <a:solidFill>
                  <a:srgbClr val="FF0000"/>
                </a:solidFill>
                <a:effectLst/>
                <a:latin typeface="+mn-lt"/>
                <a:ea typeface="+mn-ea"/>
                <a:cs typeface="+mn-cs"/>
              </a:rPr>
              <a:t>enfeksiyonsuz</a:t>
            </a:r>
            <a:r>
              <a:rPr lang="tr-TR" sz="800" b="1" i="0" kern="1200" dirty="0" smtClean="0">
                <a:solidFill>
                  <a:srgbClr val="FF0000"/>
                </a:solidFill>
                <a:effectLst/>
                <a:latin typeface="+mn-lt"/>
                <a:ea typeface="+mn-ea"/>
                <a:cs typeface="+mn-cs"/>
              </a:rPr>
              <a:t> kas içine uzanır.</a:t>
            </a:r>
            <a:r>
              <a:rPr lang="tr-TR" sz="800" b="0" i="0" kern="1200" dirty="0" smtClean="0">
                <a:solidFill>
                  <a:schemeClr val="tx1"/>
                </a:solidFill>
                <a:effectLst/>
                <a:latin typeface="+mn-lt"/>
                <a:ea typeface="+mn-ea"/>
                <a:cs typeface="+mn-cs"/>
              </a:rPr>
              <a:t> Zayıflama ve </a:t>
            </a:r>
            <a:r>
              <a:rPr lang="tr-TR" sz="800" b="0" i="0" kern="1200" dirty="0" err="1" smtClean="0">
                <a:solidFill>
                  <a:schemeClr val="tx1"/>
                </a:solidFill>
                <a:effectLst/>
                <a:latin typeface="+mn-lt"/>
                <a:ea typeface="+mn-ea"/>
                <a:cs typeface="+mn-cs"/>
              </a:rPr>
              <a:t>tünelleme</a:t>
            </a:r>
            <a:r>
              <a:rPr lang="tr-TR" sz="800" b="0" i="0" kern="1200" dirty="0" smtClean="0">
                <a:solidFill>
                  <a:schemeClr val="tx1"/>
                </a:solidFill>
                <a:effectLst/>
                <a:latin typeface="+mn-lt"/>
                <a:ea typeface="+mn-ea"/>
                <a:cs typeface="+mn-cs"/>
              </a:rPr>
              <a:t> mevcut olabilir.</a:t>
            </a:r>
          </a:p>
          <a:p>
            <a:r>
              <a:rPr lang="tr-TR" sz="800" b="0" i="0" kern="1200" dirty="0" smtClean="0">
                <a:solidFill>
                  <a:schemeClr val="tx1"/>
                </a:solidFill>
                <a:effectLst/>
                <a:latin typeface="+mn-lt"/>
                <a:ea typeface="+mn-ea"/>
                <a:cs typeface="+mn-cs"/>
              </a:rPr>
              <a:t>4--Enfeksiyonlu veya </a:t>
            </a:r>
            <a:r>
              <a:rPr lang="tr-TR" sz="800" b="0" i="0" kern="1200" dirty="0" err="1" smtClean="0">
                <a:solidFill>
                  <a:schemeClr val="tx1"/>
                </a:solidFill>
                <a:effectLst/>
                <a:latin typeface="+mn-lt"/>
                <a:ea typeface="+mn-ea"/>
                <a:cs typeface="+mn-cs"/>
              </a:rPr>
              <a:t>enfeksiyonsuz</a:t>
            </a:r>
            <a:r>
              <a:rPr lang="tr-TR" sz="800" b="0" i="0" kern="1200" dirty="0" smtClean="0">
                <a:solidFill>
                  <a:schemeClr val="tx1"/>
                </a:solidFill>
                <a:effectLst/>
                <a:latin typeface="+mn-lt"/>
                <a:ea typeface="+mn-ea"/>
                <a:cs typeface="+mn-cs"/>
              </a:rPr>
              <a:t> </a:t>
            </a:r>
            <a:r>
              <a:rPr lang="tr-TR" sz="800" b="1" i="0" kern="1200" dirty="0" smtClean="0">
                <a:solidFill>
                  <a:schemeClr val="tx1"/>
                </a:solidFill>
                <a:effectLst/>
                <a:latin typeface="+mn-lt"/>
                <a:ea typeface="+mn-ea"/>
                <a:cs typeface="+mn-cs"/>
              </a:rPr>
              <a:t>kemik, </a:t>
            </a:r>
            <a:r>
              <a:rPr lang="tr-TR" sz="800" b="1" i="0" kern="1200" dirty="0" err="1" smtClean="0">
                <a:solidFill>
                  <a:schemeClr val="tx1"/>
                </a:solidFill>
                <a:effectLst/>
                <a:latin typeface="+mn-lt"/>
                <a:ea typeface="+mn-ea"/>
                <a:cs typeface="+mn-cs"/>
              </a:rPr>
              <a:t>tendon</a:t>
            </a:r>
            <a:r>
              <a:rPr lang="tr-TR" sz="800" b="1" i="0" kern="1200" dirty="0" smtClean="0">
                <a:solidFill>
                  <a:schemeClr val="tx1"/>
                </a:solidFill>
                <a:effectLst/>
                <a:latin typeface="+mn-lt"/>
                <a:ea typeface="+mn-ea"/>
                <a:cs typeface="+mn-cs"/>
              </a:rPr>
              <a:t> veya eklem </a:t>
            </a:r>
            <a:r>
              <a:rPr lang="tr-TR" sz="800" b="0" i="0" kern="1200" dirty="0" smtClean="0">
                <a:solidFill>
                  <a:schemeClr val="tx1"/>
                </a:solidFill>
                <a:effectLst/>
                <a:latin typeface="+mn-lt"/>
                <a:ea typeface="+mn-ea"/>
                <a:cs typeface="+mn-cs"/>
              </a:rPr>
              <a:t>tutulumu ile birlikte tam kalınlıkta cilt kaybı. Genellikle zayıflatma ve tünel açmayı içerir.</a:t>
            </a:r>
          </a:p>
          <a:p>
            <a:r>
              <a:rPr lang="tr-TR" sz="800" b="0" i="0" kern="1200" dirty="0" err="1" smtClean="0">
                <a:solidFill>
                  <a:schemeClr val="tx1"/>
                </a:solidFill>
                <a:effectLst/>
                <a:latin typeface="+mn-lt"/>
                <a:ea typeface="+mn-ea"/>
                <a:cs typeface="+mn-cs"/>
              </a:rPr>
              <a:t>Evrelendirilemeyen</a:t>
            </a:r>
            <a:r>
              <a:rPr lang="tr-TR" sz="800" b="0" i="0" kern="1200" dirty="0" smtClean="0">
                <a:solidFill>
                  <a:schemeClr val="tx1"/>
                </a:solidFill>
                <a:effectLst/>
                <a:latin typeface="+mn-lt"/>
                <a:ea typeface="+mn-ea"/>
                <a:cs typeface="+mn-cs"/>
              </a:rPr>
              <a:t>---</a:t>
            </a:r>
            <a:r>
              <a:rPr lang="tr-TR" sz="800" b="1" i="0" kern="1200" dirty="0" smtClean="0">
                <a:solidFill>
                  <a:schemeClr val="tx1"/>
                </a:solidFill>
                <a:effectLst/>
                <a:latin typeface="+mn-lt"/>
                <a:ea typeface="+mn-ea"/>
                <a:cs typeface="+mn-cs"/>
              </a:rPr>
              <a:t>Ülser tabanının yara yatağında kabuk ve/veya </a:t>
            </a:r>
            <a:r>
              <a:rPr lang="tr-TR" sz="800" b="1" i="0" kern="1200" dirty="0" err="1" smtClean="0">
                <a:solidFill>
                  <a:schemeClr val="tx1"/>
                </a:solidFill>
                <a:effectLst/>
                <a:latin typeface="+mn-lt"/>
                <a:ea typeface="+mn-ea"/>
                <a:cs typeface="+mn-cs"/>
              </a:rPr>
              <a:t>eskar</a:t>
            </a:r>
            <a:r>
              <a:rPr lang="tr-TR" sz="800" b="1" i="0" kern="1200" dirty="0" smtClean="0">
                <a:solidFill>
                  <a:schemeClr val="tx1"/>
                </a:solidFill>
                <a:effectLst/>
                <a:latin typeface="+mn-lt"/>
                <a:ea typeface="+mn-ea"/>
                <a:cs typeface="+mn-cs"/>
              </a:rPr>
              <a:t> ile kaplandığı tam kalınlıkta doku kaybı.</a:t>
            </a:r>
          </a:p>
          <a:p>
            <a:r>
              <a:rPr lang="tr-TR" sz="800" b="0" i="0" kern="1200" dirty="0" smtClean="0">
                <a:solidFill>
                  <a:schemeClr val="tx1"/>
                </a:solidFill>
                <a:effectLst/>
                <a:latin typeface="+mn-lt"/>
                <a:ea typeface="+mn-ea"/>
                <a:cs typeface="+mn-cs"/>
              </a:rPr>
              <a:t>Derin doku </a:t>
            </a:r>
            <a:r>
              <a:rPr lang="tr-TR" sz="800" b="0" i="0" kern="1200" dirty="0" err="1" smtClean="0">
                <a:solidFill>
                  <a:schemeClr val="tx1"/>
                </a:solidFill>
                <a:effectLst/>
                <a:latin typeface="+mn-lt"/>
                <a:ea typeface="+mn-ea"/>
                <a:cs typeface="+mn-cs"/>
              </a:rPr>
              <a:t>hasasrı</a:t>
            </a:r>
            <a:r>
              <a:rPr lang="tr-TR" sz="800" b="0" i="0" kern="1200" dirty="0" smtClean="0">
                <a:solidFill>
                  <a:schemeClr val="tx1"/>
                </a:solidFill>
                <a:effectLst/>
                <a:latin typeface="+mn-lt"/>
                <a:ea typeface="+mn-ea"/>
                <a:cs typeface="+mn-cs"/>
              </a:rPr>
              <a:t>--Mor veya kestane rengi lokalize, </a:t>
            </a:r>
            <a:r>
              <a:rPr lang="tr-TR" sz="800" b="1" i="0" kern="1200" dirty="0" smtClean="0">
                <a:solidFill>
                  <a:schemeClr val="tx1"/>
                </a:solidFill>
                <a:effectLst/>
                <a:latin typeface="+mn-lt"/>
                <a:ea typeface="+mn-ea"/>
                <a:cs typeface="+mn-cs"/>
              </a:rPr>
              <a:t>rengi bozulmamış cilt veya alttaki dokunun basınç ve/veya kesme nedeniyle hasar görmesi nedeniyle kanla dolu kabarcık </a:t>
            </a:r>
            <a:r>
              <a:rPr lang="tr-TR" sz="800" b="0" i="0" kern="1200" dirty="0" smtClean="0">
                <a:solidFill>
                  <a:schemeClr val="tx1"/>
                </a:solidFill>
                <a:effectLst/>
                <a:latin typeface="+mn-lt"/>
                <a:ea typeface="+mn-ea"/>
                <a:cs typeface="+mn-cs"/>
              </a:rPr>
              <a:t>alanı.</a:t>
            </a:r>
          </a:p>
          <a:p>
            <a:endParaRPr lang="tr-TR" sz="1000" dirty="0"/>
          </a:p>
        </p:txBody>
      </p:sp>
      <p:sp>
        <p:nvSpPr>
          <p:cNvPr id="4" name="Slayt Numarası Yer Tutucusu 3"/>
          <p:cNvSpPr>
            <a:spLocks noGrp="1"/>
          </p:cNvSpPr>
          <p:nvPr>
            <p:ph type="sldNum" sz="quarter" idx="10"/>
          </p:nvPr>
        </p:nvSpPr>
        <p:spPr/>
        <p:txBody>
          <a:bodyPr/>
          <a:lstStyle/>
          <a:p>
            <a:fld id="{53136B59-C797-4AC7-A841-670321242AF1}" type="slidenum">
              <a:rPr lang="tr-TR" smtClean="0"/>
              <a:t>33</a:t>
            </a:fld>
            <a:endParaRPr lang="tr-TR"/>
          </a:p>
        </p:txBody>
      </p:sp>
    </p:spTree>
    <p:extLst>
      <p:ext uri="{BB962C8B-B14F-4D97-AF65-F5344CB8AC3E}">
        <p14:creationId xmlns:p14="http://schemas.microsoft.com/office/powerpoint/2010/main" val="17843023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tr-TR" smtClean="0"/>
              <a:t>Asıl başlık stili için tıklatın</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6/7/2022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Vertical Text Placeholder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6/7/2022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6/7/2022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extBox 1"/>
          <p:cNvSpPr txBox="1"/>
          <p:nvPr userDrawn="1"/>
        </p:nvSpPr>
        <p:spPr>
          <a:xfrm>
            <a:off x="203201" y="6477001"/>
            <a:ext cx="1061509" cy="246221"/>
          </a:xfrm>
          <a:prstGeom prst="rect">
            <a:avLst/>
          </a:prstGeom>
          <a:noFill/>
        </p:spPr>
        <p:txBody>
          <a:bodyPr wrap="none" rtlCol="0">
            <a:spAutoFit/>
          </a:bodyPr>
          <a:lstStyle/>
          <a:p>
            <a:r>
              <a:rPr lang="en-US" sz="1000" dirty="0" smtClean="0"/>
              <a:t>Copyrights apply</a:t>
            </a:r>
            <a:endParaRPr lang="en-US" sz="1000" dirty="0"/>
          </a:p>
        </p:txBody>
      </p:sp>
    </p:spTree>
    <p:extLst>
      <p:ext uri="{BB962C8B-B14F-4D97-AF65-F5344CB8AC3E}">
        <p14:creationId xmlns:p14="http://schemas.microsoft.com/office/powerpoint/2010/main" val="25206924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extBox 1"/>
          <p:cNvSpPr txBox="1"/>
          <p:nvPr userDrawn="1"/>
        </p:nvSpPr>
        <p:spPr>
          <a:xfrm>
            <a:off x="203201" y="6477001"/>
            <a:ext cx="1135247" cy="24622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Copyrights apply</a:t>
            </a:r>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302581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extBox 1"/>
          <p:cNvSpPr txBox="1"/>
          <p:nvPr userDrawn="1"/>
        </p:nvSpPr>
        <p:spPr>
          <a:xfrm>
            <a:off x="203201" y="6477001"/>
            <a:ext cx="1135247" cy="24622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Copyrights apply</a:t>
            </a:r>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641219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extBox 1"/>
          <p:cNvSpPr txBox="1"/>
          <p:nvPr userDrawn="1"/>
        </p:nvSpPr>
        <p:spPr>
          <a:xfrm>
            <a:off x="203201" y="6477001"/>
            <a:ext cx="1135247" cy="24622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Copyrights apply</a:t>
            </a:r>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52522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extBox 1"/>
          <p:cNvSpPr txBox="1"/>
          <p:nvPr userDrawn="1"/>
        </p:nvSpPr>
        <p:spPr>
          <a:xfrm>
            <a:off x="203201" y="6477001"/>
            <a:ext cx="1135247" cy="24622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Copyrights apply</a:t>
            </a:r>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127411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6/7/2022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tr-TR" smtClean="0"/>
              <a:t>Asıl başlık stili için tıklatın</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7" name="Date Placeholder 6"/>
          <p:cNvSpPr>
            <a:spLocks noGrp="1"/>
          </p:cNvSpPr>
          <p:nvPr>
            <p:ph type="dt" sz="half" idx="10"/>
          </p:nvPr>
        </p:nvSpPr>
        <p:spPr/>
        <p:txBody>
          <a:bodyPr/>
          <a:lstStyle/>
          <a:p>
            <a:fld id="{1160EA64-D806-43AC-9DF2-F8C432F32B4C}" type="datetimeFigureOut">
              <a:rPr lang="en-US" dirty="0"/>
              <a:t>6/7/2022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6/7/2022</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Content Placeholder 3"/>
          <p:cNvSpPr>
            <a:spLocks noGrp="1"/>
          </p:cNvSpPr>
          <p:nvPr>
            <p:ph sz="half" idx="2"/>
          </p:nvPr>
        </p:nvSpPr>
        <p:spPr>
          <a:xfrm>
            <a:off x="1583436" y="3143250"/>
            <a:ext cx="4270248" cy="2596776"/>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7" name="Date Placeholder 6"/>
          <p:cNvSpPr>
            <a:spLocks noGrp="1"/>
          </p:cNvSpPr>
          <p:nvPr>
            <p:ph type="dt" sz="half" idx="10"/>
          </p:nvPr>
        </p:nvSpPr>
        <p:spPr/>
        <p:txBody>
          <a:bodyPr/>
          <a:lstStyle/>
          <a:p>
            <a:fld id="{4F7D4976-E339-4826-83B7-FBD03F55ECF8}" type="datetimeFigureOut">
              <a:rPr lang="en-US" dirty="0"/>
              <a:t>6/7/2022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dirty="0"/>
          </a:p>
        </p:txBody>
      </p:sp>
      <p:sp>
        <p:nvSpPr>
          <p:cNvPr id="10" name="Title 9"/>
          <p:cNvSpPr>
            <a:spLocks noGrp="1"/>
          </p:cNvSpPr>
          <p:nvPr>
            <p:ph type="title"/>
          </p:nvPr>
        </p:nvSpPr>
        <p:spPr/>
        <p:txBody>
          <a:bodyPr/>
          <a:lstStyle/>
          <a:p>
            <a:r>
              <a:rPr lang="tr-TR" smtClean="0"/>
              <a:t>Asıl başlık stili için tıklatın</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6/7/2022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6/7/2022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tr-TR" smtClean="0"/>
              <a:t>Asıl başlık stili için tıklatın</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9" name="Date Placeholder 8"/>
          <p:cNvSpPr>
            <a:spLocks noGrp="1"/>
          </p:cNvSpPr>
          <p:nvPr>
            <p:ph type="dt" sz="half" idx="10"/>
          </p:nvPr>
        </p:nvSpPr>
        <p:spPr/>
        <p:txBody>
          <a:bodyPr/>
          <a:lstStyle/>
          <a:p>
            <a:fld id="{D1BE4249-C0D0-4B06-8692-E8BB871AF643}" type="datetimeFigureOut">
              <a:rPr lang="en-US" dirty="0"/>
              <a:t>6/7/2022</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6/7/2022</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5.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6/7/2022</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fontAlgn="base">
              <a:spcBef>
                <a:spcPct val="0"/>
              </a:spcBef>
              <a:spcAft>
                <a:spcPct val="0"/>
              </a:spcAft>
            </a:pPr>
            <a:fld id="{F15BB0B0-7D0B-4081-AF17-E1518D1D8242}" type="datetime1">
              <a:rPr lang="en-US" smtClean="0">
                <a:solidFill>
                  <a:prstClr val="black">
                    <a:tint val="75000"/>
                  </a:prstClr>
                </a:solidFill>
                <a:latin typeface="Arial" panose="020B0604020202020204" pitchFamily="34" charset="0"/>
                <a:cs typeface="Arial" panose="020B0604020202020204" pitchFamily="34" charset="0"/>
              </a:rPr>
              <a:pPr defTabSz="914400" fontAlgn="base">
                <a:spcBef>
                  <a:spcPct val="0"/>
                </a:spcBef>
                <a:spcAft>
                  <a:spcPct val="0"/>
                </a:spcAft>
              </a:pPr>
              <a:t>6/7/2022</a:t>
            </a:fld>
            <a:endParaRPr lang="en-US">
              <a:solidFill>
                <a:prstClr val="black">
                  <a:tint val="75000"/>
                </a:prstClr>
              </a:solidFill>
              <a:latin typeface="Arial" panose="020B0604020202020204" pitchFamily="34" charset="0"/>
              <a:cs typeface="Arial" panose="020B0604020202020204" pitchFamily="34" charset="0"/>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fontAlgn="base">
              <a:spcBef>
                <a:spcPct val="0"/>
              </a:spcBef>
              <a:spcAft>
                <a:spcPct val="0"/>
              </a:spcAft>
            </a:pPr>
            <a:r>
              <a:rPr lang="en-US" smtClean="0">
                <a:solidFill>
                  <a:prstClr val="black">
                    <a:tint val="75000"/>
                  </a:prstClr>
                </a:solidFill>
                <a:latin typeface="Arial" panose="020B0604020202020204" pitchFamily="34" charset="0"/>
                <a:cs typeface="Arial" panose="020B0604020202020204" pitchFamily="34" charset="0"/>
              </a:rPr>
              <a:t>Copyrights apply</a:t>
            </a:r>
            <a:endParaRPr lang="en-US">
              <a:solidFill>
                <a:prstClr val="black">
                  <a:tint val="75000"/>
                </a:prstClr>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fontAlgn="base">
              <a:spcBef>
                <a:spcPct val="0"/>
              </a:spcBef>
              <a:spcAft>
                <a:spcPct val="0"/>
              </a:spcAft>
            </a:pPr>
            <a:fld id="{0C9F6622-C519-4C69-9716-EA6F1F6EF4F6}" type="slidenum">
              <a:rPr lang="en-US" smtClean="0">
                <a:solidFill>
                  <a:prstClr val="black">
                    <a:tint val="75000"/>
                  </a:prstClr>
                </a:solidFill>
                <a:latin typeface="Arial" panose="020B0604020202020204" pitchFamily="34" charset="0"/>
                <a:cs typeface="Arial" panose="020B0604020202020204" pitchFamily="34" charset="0"/>
              </a:rPr>
              <a:pPr defTabSz="914400" fontAlgn="base">
                <a:spcBef>
                  <a:spcPct val="0"/>
                </a:spcBef>
                <a:spcAft>
                  <a:spcPct val="0"/>
                </a:spcAft>
              </a:pPr>
              <a:t>‹#›</a:t>
            </a:fld>
            <a:endParaRPr lang="en-US">
              <a:solidFill>
                <a:prstClr val="black">
                  <a:tint val="7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7868854"/>
      </p:ext>
    </p:extLst>
  </p:cSld>
  <p:clrMap bg1="lt1" tx1="dk1" bg2="lt2" tx2="dk2" accent1="accent1" accent2="accent2" accent3="accent3" accent4="accent4" accent5="accent5" accent6="accent6" hlink="hlink" folHlink="folHlink"/>
  <p:sldLayoutIdLst>
    <p:sldLayoutId id="2147483710" r:id="rId1"/>
  </p:sldLayoutIdLst>
  <p:timing>
    <p:tnLst>
      <p:par>
        <p:cTn id="1" dur="indefinite" restart="never" nodeType="tmRoot"/>
      </p:par>
    </p:tnLst>
  </p:timing>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fontAlgn="base">
              <a:spcBef>
                <a:spcPct val="0"/>
              </a:spcBef>
              <a:spcAft>
                <a:spcPct val="0"/>
              </a:spcAft>
            </a:pPr>
            <a:fld id="{F15BB0B0-7D0B-4081-AF17-E1518D1D8242}" type="datetime1">
              <a:rPr lang="en-US" smtClean="0">
                <a:solidFill>
                  <a:prstClr val="black">
                    <a:tint val="75000"/>
                  </a:prstClr>
                </a:solidFill>
                <a:latin typeface="Arial" panose="020B0604020202020204" pitchFamily="34" charset="0"/>
                <a:cs typeface="Arial" panose="020B0604020202020204" pitchFamily="34" charset="0"/>
              </a:rPr>
              <a:pPr defTabSz="914400" fontAlgn="base">
                <a:spcBef>
                  <a:spcPct val="0"/>
                </a:spcBef>
                <a:spcAft>
                  <a:spcPct val="0"/>
                </a:spcAft>
              </a:pPr>
              <a:t>6/7/2022</a:t>
            </a:fld>
            <a:endParaRPr lang="en-US">
              <a:solidFill>
                <a:prstClr val="black">
                  <a:tint val="75000"/>
                </a:prstClr>
              </a:solidFill>
              <a:latin typeface="Arial" panose="020B0604020202020204" pitchFamily="34" charset="0"/>
              <a:cs typeface="Arial" panose="020B0604020202020204" pitchFamily="34" charset="0"/>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fontAlgn="base">
              <a:spcBef>
                <a:spcPct val="0"/>
              </a:spcBef>
              <a:spcAft>
                <a:spcPct val="0"/>
              </a:spcAft>
            </a:pPr>
            <a:r>
              <a:rPr lang="en-US" smtClean="0">
                <a:solidFill>
                  <a:prstClr val="black">
                    <a:tint val="75000"/>
                  </a:prstClr>
                </a:solidFill>
                <a:latin typeface="Arial" panose="020B0604020202020204" pitchFamily="34" charset="0"/>
                <a:cs typeface="Arial" panose="020B0604020202020204" pitchFamily="34" charset="0"/>
              </a:rPr>
              <a:t>Copyrights apply</a:t>
            </a:r>
            <a:endParaRPr lang="en-US">
              <a:solidFill>
                <a:prstClr val="black">
                  <a:tint val="75000"/>
                </a:prstClr>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fontAlgn="base">
              <a:spcBef>
                <a:spcPct val="0"/>
              </a:spcBef>
              <a:spcAft>
                <a:spcPct val="0"/>
              </a:spcAft>
            </a:pPr>
            <a:fld id="{0C9F6622-C519-4C69-9716-EA6F1F6EF4F6}" type="slidenum">
              <a:rPr lang="en-US" smtClean="0">
                <a:solidFill>
                  <a:prstClr val="black">
                    <a:tint val="75000"/>
                  </a:prstClr>
                </a:solidFill>
                <a:latin typeface="Arial" panose="020B0604020202020204" pitchFamily="34" charset="0"/>
                <a:cs typeface="Arial" panose="020B0604020202020204" pitchFamily="34" charset="0"/>
              </a:rPr>
              <a:pPr defTabSz="914400" fontAlgn="base">
                <a:spcBef>
                  <a:spcPct val="0"/>
                </a:spcBef>
                <a:spcAft>
                  <a:spcPct val="0"/>
                </a:spcAft>
              </a:pPr>
              <a:t>‹#›</a:t>
            </a:fld>
            <a:endParaRPr lang="en-US">
              <a:solidFill>
                <a:prstClr val="black">
                  <a:tint val="7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9875354"/>
      </p:ext>
    </p:extLst>
  </p:cSld>
  <p:clrMap bg1="lt1" tx1="dk1" bg2="lt2" tx2="dk2" accent1="accent1" accent2="accent2" accent3="accent3" accent4="accent4" accent5="accent5" accent6="accent6" hlink="hlink" folHlink="folHlink"/>
  <p:sldLayoutIdLst>
    <p:sldLayoutId id="2147483712" r:id="rId1"/>
  </p:sldLayoutIdLst>
  <p:timing>
    <p:tnLst>
      <p:par>
        <p:cTn id="1" dur="indefinite" restart="never" nodeType="tmRoot"/>
      </p:par>
    </p:tnLst>
  </p:timing>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fontAlgn="base">
              <a:spcBef>
                <a:spcPct val="0"/>
              </a:spcBef>
              <a:spcAft>
                <a:spcPct val="0"/>
              </a:spcAft>
            </a:pPr>
            <a:fld id="{F15BB0B0-7D0B-4081-AF17-E1518D1D8242}" type="datetime1">
              <a:rPr lang="en-US" smtClean="0">
                <a:solidFill>
                  <a:prstClr val="black">
                    <a:tint val="75000"/>
                  </a:prstClr>
                </a:solidFill>
                <a:latin typeface="Arial" panose="020B0604020202020204" pitchFamily="34" charset="0"/>
                <a:cs typeface="Arial" panose="020B0604020202020204" pitchFamily="34" charset="0"/>
              </a:rPr>
              <a:pPr defTabSz="914400" fontAlgn="base">
                <a:spcBef>
                  <a:spcPct val="0"/>
                </a:spcBef>
                <a:spcAft>
                  <a:spcPct val="0"/>
                </a:spcAft>
              </a:pPr>
              <a:t>6/7/2022</a:t>
            </a:fld>
            <a:endParaRPr lang="en-US">
              <a:solidFill>
                <a:prstClr val="black">
                  <a:tint val="75000"/>
                </a:prstClr>
              </a:solidFill>
              <a:latin typeface="Arial" panose="020B0604020202020204" pitchFamily="34" charset="0"/>
              <a:cs typeface="Arial" panose="020B0604020202020204" pitchFamily="34" charset="0"/>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fontAlgn="base">
              <a:spcBef>
                <a:spcPct val="0"/>
              </a:spcBef>
              <a:spcAft>
                <a:spcPct val="0"/>
              </a:spcAft>
            </a:pPr>
            <a:r>
              <a:rPr lang="en-US" smtClean="0">
                <a:solidFill>
                  <a:prstClr val="black">
                    <a:tint val="75000"/>
                  </a:prstClr>
                </a:solidFill>
                <a:latin typeface="Arial" panose="020B0604020202020204" pitchFamily="34" charset="0"/>
                <a:cs typeface="Arial" panose="020B0604020202020204" pitchFamily="34" charset="0"/>
              </a:rPr>
              <a:t>Copyrights apply</a:t>
            </a:r>
            <a:endParaRPr lang="en-US">
              <a:solidFill>
                <a:prstClr val="black">
                  <a:tint val="75000"/>
                </a:prstClr>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fontAlgn="base">
              <a:spcBef>
                <a:spcPct val="0"/>
              </a:spcBef>
              <a:spcAft>
                <a:spcPct val="0"/>
              </a:spcAft>
            </a:pPr>
            <a:fld id="{0C9F6622-C519-4C69-9716-EA6F1F6EF4F6}" type="slidenum">
              <a:rPr lang="en-US" smtClean="0">
                <a:solidFill>
                  <a:prstClr val="black">
                    <a:tint val="75000"/>
                  </a:prstClr>
                </a:solidFill>
                <a:latin typeface="Arial" panose="020B0604020202020204" pitchFamily="34" charset="0"/>
                <a:cs typeface="Arial" panose="020B0604020202020204" pitchFamily="34" charset="0"/>
              </a:rPr>
              <a:pPr defTabSz="914400" fontAlgn="base">
                <a:spcBef>
                  <a:spcPct val="0"/>
                </a:spcBef>
                <a:spcAft>
                  <a:spcPct val="0"/>
                </a:spcAft>
              </a:pPr>
              <a:t>‹#›</a:t>
            </a:fld>
            <a:endParaRPr lang="en-US">
              <a:solidFill>
                <a:prstClr val="black">
                  <a:tint val="7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32831687"/>
      </p:ext>
    </p:extLst>
  </p:cSld>
  <p:clrMap bg1="lt1" tx1="dk1" bg2="lt2" tx2="dk2" accent1="accent1" accent2="accent2" accent3="accent3" accent4="accent4" accent5="accent5" accent6="accent6" hlink="hlink" folHlink="folHlink"/>
  <p:sldLayoutIdLst>
    <p:sldLayoutId id="2147483714" r:id="rId1"/>
  </p:sldLayoutIdLst>
  <p:timing>
    <p:tnLst>
      <p:par>
        <p:cTn id="1" dur="indefinite" restart="never" nodeType="tmRoot"/>
      </p:par>
    </p:tnLst>
  </p:timing>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fontAlgn="base">
              <a:spcBef>
                <a:spcPct val="0"/>
              </a:spcBef>
              <a:spcAft>
                <a:spcPct val="0"/>
              </a:spcAft>
            </a:pPr>
            <a:fld id="{F15BB0B0-7D0B-4081-AF17-E1518D1D8242}" type="datetime1">
              <a:rPr lang="en-US" smtClean="0">
                <a:solidFill>
                  <a:prstClr val="black">
                    <a:tint val="75000"/>
                  </a:prstClr>
                </a:solidFill>
                <a:latin typeface="Arial" panose="020B0604020202020204" pitchFamily="34" charset="0"/>
                <a:cs typeface="Arial" panose="020B0604020202020204" pitchFamily="34" charset="0"/>
              </a:rPr>
              <a:pPr defTabSz="914400" fontAlgn="base">
                <a:spcBef>
                  <a:spcPct val="0"/>
                </a:spcBef>
                <a:spcAft>
                  <a:spcPct val="0"/>
                </a:spcAft>
              </a:pPr>
              <a:t>6/7/2022</a:t>
            </a:fld>
            <a:endParaRPr lang="en-US">
              <a:solidFill>
                <a:prstClr val="black">
                  <a:tint val="75000"/>
                </a:prstClr>
              </a:solidFill>
              <a:latin typeface="Arial" panose="020B0604020202020204" pitchFamily="34" charset="0"/>
              <a:cs typeface="Arial" panose="020B0604020202020204" pitchFamily="34" charset="0"/>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fontAlgn="base">
              <a:spcBef>
                <a:spcPct val="0"/>
              </a:spcBef>
              <a:spcAft>
                <a:spcPct val="0"/>
              </a:spcAft>
            </a:pPr>
            <a:r>
              <a:rPr lang="en-US" smtClean="0">
                <a:solidFill>
                  <a:prstClr val="black">
                    <a:tint val="75000"/>
                  </a:prstClr>
                </a:solidFill>
                <a:latin typeface="Arial" panose="020B0604020202020204" pitchFamily="34" charset="0"/>
                <a:cs typeface="Arial" panose="020B0604020202020204" pitchFamily="34" charset="0"/>
              </a:rPr>
              <a:t>Copyrights apply</a:t>
            </a:r>
            <a:endParaRPr lang="en-US">
              <a:solidFill>
                <a:prstClr val="black">
                  <a:tint val="75000"/>
                </a:prstClr>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fontAlgn="base">
              <a:spcBef>
                <a:spcPct val="0"/>
              </a:spcBef>
              <a:spcAft>
                <a:spcPct val="0"/>
              </a:spcAft>
            </a:pPr>
            <a:fld id="{0C9F6622-C519-4C69-9716-EA6F1F6EF4F6}" type="slidenum">
              <a:rPr lang="en-US" smtClean="0">
                <a:solidFill>
                  <a:prstClr val="black">
                    <a:tint val="75000"/>
                  </a:prstClr>
                </a:solidFill>
                <a:latin typeface="Arial" panose="020B0604020202020204" pitchFamily="34" charset="0"/>
                <a:cs typeface="Arial" panose="020B0604020202020204" pitchFamily="34" charset="0"/>
              </a:rPr>
              <a:pPr defTabSz="914400" fontAlgn="base">
                <a:spcBef>
                  <a:spcPct val="0"/>
                </a:spcBef>
                <a:spcAft>
                  <a:spcPct val="0"/>
                </a:spcAft>
              </a:pPr>
              <a:t>‹#›</a:t>
            </a:fld>
            <a:endParaRPr lang="en-US">
              <a:solidFill>
                <a:prstClr val="black">
                  <a:tint val="7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139618"/>
      </p:ext>
    </p:extLst>
  </p:cSld>
  <p:clrMap bg1="lt1" tx1="dk1" bg2="lt2" tx2="dk2" accent1="accent1" accent2="accent2" accent3="accent3" accent4="accent4" accent5="accent5" accent6="accent6" hlink="hlink" folHlink="folHlink"/>
  <p:sldLayoutIdLst>
    <p:sldLayoutId id="2147483716" r:id="rId1"/>
  </p:sldLayoutIdLst>
  <p:timing>
    <p:tnLst>
      <p:par>
        <p:cTn id="1" dur="indefinite" restart="never" nodeType="tmRoot"/>
      </p:par>
    </p:tnLst>
  </p:timing>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5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6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9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a:xfrm>
            <a:off x="1600199" y="1138335"/>
            <a:ext cx="9260633" cy="2894329"/>
          </a:xfrm>
        </p:spPr>
        <p:txBody>
          <a:bodyPr>
            <a:noAutofit/>
          </a:bodyPr>
          <a:lstStyle/>
          <a:p>
            <a:r>
              <a:rPr lang="tr-TR" sz="4800" dirty="0" smtClean="0"/>
              <a:t>DEKÜBİT ÜLSERLERİNE YAKLAŞIM</a:t>
            </a:r>
            <a:endParaRPr lang="tr-TR" sz="4800" dirty="0"/>
          </a:p>
        </p:txBody>
      </p:sp>
      <p:sp>
        <p:nvSpPr>
          <p:cNvPr id="3" name="Alt Başlık 2"/>
          <p:cNvSpPr>
            <a:spLocks noGrp="1"/>
          </p:cNvSpPr>
          <p:nvPr>
            <p:ph type="subTitle" idx="1"/>
          </p:nvPr>
        </p:nvSpPr>
        <p:spPr>
          <a:xfrm>
            <a:off x="7511142" y="4833257"/>
            <a:ext cx="3174275" cy="1149532"/>
          </a:xfrm>
        </p:spPr>
        <p:txBody>
          <a:bodyPr>
            <a:normAutofit fontScale="92500"/>
          </a:bodyPr>
          <a:lstStyle/>
          <a:p>
            <a:r>
              <a:rPr lang="tr-TR" sz="1600" dirty="0" smtClean="0">
                <a:solidFill>
                  <a:schemeClr val="bg1"/>
                </a:solidFill>
              </a:rPr>
              <a:t>KTÜ TIP FAK. AİLE HEKİMLİĞİ A.B.D.</a:t>
            </a:r>
          </a:p>
          <a:p>
            <a:r>
              <a:rPr lang="tr-TR" sz="1600" dirty="0" smtClean="0">
                <a:solidFill>
                  <a:schemeClr val="bg1"/>
                </a:solidFill>
              </a:rPr>
              <a:t>ARAŞ.GÖR.DR.GİZEM BAL</a:t>
            </a:r>
          </a:p>
          <a:p>
            <a:r>
              <a:rPr lang="tr-TR" sz="1600" dirty="0" smtClean="0">
                <a:solidFill>
                  <a:schemeClr val="bg1"/>
                </a:solidFill>
              </a:rPr>
              <a:t>07.06.2022</a:t>
            </a:r>
            <a:endParaRPr lang="tr-TR" sz="1600" dirty="0">
              <a:solidFill>
                <a:schemeClr val="bg1"/>
              </a:solidFill>
            </a:endParaRPr>
          </a:p>
        </p:txBody>
      </p:sp>
    </p:spTree>
    <p:extLst>
      <p:ext uri="{BB962C8B-B14F-4D97-AF65-F5344CB8AC3E}">
        <p14:creationId xmlns:p14="http://schemas.microsoft.com/office/powerpoint/2010/main" val="21575652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ETİYOPATOGENEZ</a:t>
            </a:r>
          </a:p>
        </p:txBody>
      </p:sp>
      <p:sp>
        <p:nvSpPr>
          <p:cNvPr id="3" name="İçerik Yer Tutucusu 2"/>
          <p:cNvSpPr>
            <a:spLocks noGrp="1"/>
          </p:cNvSpPr>
          <p:nvPr>
            <p:ph idx="1"/>
          </p:nvPr>
        </p:nvSpPr>
        <p:spPr>
          <a:xfrm>
            <a:off x="2231136" y="2363371"/>
            <a:ext cx="7729728" cy="4248443"/>
          </a:xfrm>
        </p:spPr>
        <p:txBody>
          <a:bodyPr numCol="2"/>
          <a:lstStyle/>
          <a:p>
            <a:r>
              <a:rPr lang="tr-TR" dirty="0"/>
              <a:t>Bir kişinin sırtüstü pozisyonda vücut kemik çıkıntılarına yansıyan basıncı 40-60 </a:t>
            </a:r>
            <a:r>
              <a:rPr lang="tr-TR" dirty="0" err="1"/>
              <a:t>mmHg</a:t>
            </a:r>
            <a:r>
              <a:rPr lang="tr-TR" dirty="0"/>
              <a:t> iken, otururken 75 </a:t>
            </a:r>
            <a:r>
              <a:rPr lang="tr-TR" dirty="0" err="1"/>
              <a:t>mmHg’dır</a:t>
            </a:r>
            <a:r>
              <a:rPr lang="tr-TR" dirty="0"/>
              <a:t>. </a:t>
            </a:r>
            <a:endParaRPr lang="tr-TR" dirty="0" smtClean="0"/>
          </a:p>
          <a:p>
            <a:r>
              <a:rPr lang="tr-TR" dirty="0" err="1" smtClean="0"/>
              <a:t>İmmobil</a:t>
            </a:r>
            <a:r>
              <a:rPr lang="tr-TR" dirty="0" smtClean="0"/>
              <a:t> </a:t>
            </a:r>
            <a:r>
              <a:rPr lang="tr-TR" dirty="0"/>
              <a:t>bir hastanın 2 saatten fazla aynı pozisyonda kalması bası yarası için yeterlidir</a:t>
            </a:r>
            <a:r>
              <a:rPr lang="tr-TR" dirty="0" smtClean="0"/>
              <a:t>.</a:t>
            </a:r>
          </a:p>
          <a:p>
            <a:r>
              <a:rPr lang="tr-TR" dirty="0" smtClean="0"/>
              <a:t> </a:t>
            </a:r>
            <a:r>
              <a:rPr lang="tr-TR" dirty="0"/>
              <a:t>70 </a:t>
            </a:r>
            <a:r>
              <a:rPr lang="tr-TR" dirty="0" err="1"/>
              <a:t>mmHg’yı</a:t>
            </a:r>
            <a:r>
              <a:rPr lang="tr-TR" dirty="0"/>
              <a:t> aşan 2 saat süreli basınçlar ise geri dönüşümsüz doku hasarı ile sonuçlanır</a:t>
            </a:r>
            <a:r>
              <a:rPr lang="tr-TR" dirty="0" smtClean="0"/>
              <a:t>.</a:t>
            </a:r>
          </a:p>
          <a:p>
            <a:r>
              <a:rPr lang="tr-TR" dirty="0" smtClean="0"/>
              <a:t> </a:t>
            </a:r>
            <a:r>
              <a:rPr lang="tr-TR" dirty="0"/>
              <a:t>Dokuların basınca bağlı yaralanma duyarlılıkları farklıdır. </a:t>
            </a:r>
            <a:endParaRPr lang="tr-TR" dirty="0" smtClean="0"/>
          </a:p>
          <a:p>
            <a:r>
              <a:rPr lang="tr-TR" dirty="0" smtClean="0"/>
              <a:t>Kas &gt; </a:t>
            </a:r>
            <a:r>
              <a:rPr lang="tr-TR" dirty="0" err="1"/>
              <a:t>subkutan</a:t>
            </a:r>
            <a:r>
              <a:rPr lang="tr-TR" dirty="0"/>
              <a:t> </a:t>
            </a:r>
            <a:r>
              <a:rPr lang="tr-TR" dirty="0" smtClean="0"/>
              <a:t>doku &gt; </a:t>
            </a:r>
            <a:r>
              <a:rPr lang="tr-TR" dirty="0" err="1" smtClean="0"/>
              <a:t>dermis</a:t>
            </a:r>
            <a:endParaRPr lang="tr-TR" dirty="0" smtClean="0"/>
          </a:p>
        </p:txBody>
      </p:sp>
      <p:pic>
        <p:nvPicPr>
          <p:cNvPr id="4" name="Resim 3"/>
          <p:cNvPicPr>
            <a:picLocks noChangeAspect="1"/>
          </p:cNvPicPr>
          <p:nvPr/>
        </p:nvPicPr>
        <p:blipFill>
          <a:blip r:embed="rId2"/>
          <a:stretch>
            <a:fillRect/>
          </a:stretch>
        </p:blipFill>
        <p:spPr>
          <a:xfrm>
            <a:off x="6479746" y="2497075"/>
            <a:ext cx="3481118" cy="3981033"/>
          </a:xfrm>
          <a:prstGeom prst="rect">
            <a:avLst/>
          </a:prstGeom>
        </p:spPr>
      </p:pic>
    </p:spTree>
    <p:extLst>
      <p:ext uri="{BB962C8B-B14F-4D97-AF65-F5344CB8AC3E}">
        <p14:creationId xmlns:p14="http://schemas.microsoft.com/office/powerpoint/2010/main" val="392896572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231136" y="2071766"/>
            <a:ext cx="7729728" cy="4386124"/>
          </a:xfrm>
        </p:spPr>
        <p:txBody>
          <a:bodyPr>
            <a:noAutofit/>
          </a:bodyPr>
          <a:lstStyle/>
          <a:p>
            <a:r>
              <a:rPr lang="tr-TR" sz="2000" dirty="0"/>
              <a:t>Uygun bakım ile, çoğu basınç kaynaklı cilt ve yumuşak doku yaralanması, beklenen bir zaman dilimi içinde </a:t>
            </a:r>
            <a:r>
              <a:rPr lang="tr-TR" sz="2000" dirty="0" smtClean="0"/>
              <a:t>iyileşir</a:t>
            </a:r>
            <a:endParaRPr lang="tr-TR" sz="2000" dirty="0"/>
          </a:p>
          <a:p>
            <a:endParaRPr lang="tr-TR" sz="2000" dirty="0" smtClean="0"/>
          </a:p>
          <a:p>
            <a:r>
              <a:rPr lang="tr-TR" sz="2000" dirty="0" smtClean="0"/>
              <a:t> </a:t>
            </a:r>
            <a:r>
              <a:rPr lang="tr-TR" sz="2000" dirty="0"/>
              <a:t>Huzurevinde yapılan ve 1000'den fazla hastayı toplu olarak takip eden iki araştırma, standart tedaviyle altı ayda </a:t>
            </a:r>
            <a:endParaRPr lang="tr-TR" sz="2000" dirty="0" smtClean="0"/>
          </a:p>
          <a:p>
            <a:pPr lvl="1"/>
            <a:r>
              <a:rPr lang="tr-TR" sz="2000" dirty="0" smtClean="0"/>
              <a:t>evre </a:t>
            </a:r>
            <a:r>
              <a:rPr lang="tr-TR" sz="2000" dirty="0"/>
              <a:t>2 basınç yaralanması olan hastaların yüzde 70'inden </a:t>
            </a:r>
            <a:r>
              <a:rPr lang="tr-TR" sz="2000" dirty="0" smtClean="0"/>
              <a:t>fazlasının</a:t>
            </a:r>
          </a:p>
          <a:p>
            <a:pPr lvl="1"/>
            <a:r>
              <a:rPr lang="tr-TR" sz="2000" dirty="0" smtClean="0"/>
              <a:t> </a:t>
            </a:r>
            <a:r>
              <a:rPr lang="tr-TR" sz="2000" dirty="0"/>
              <a:t>evre 3 basınç yaralanması olan hastaların yüzde </a:t>
            </a:r>
            <a:r>
              <a:rPr lang="tr-TR" sz="2000" dirty="0" smtClean="0"/>
              <a:t>50'sinden fazlasının </a:t>
            </a:r>
            <a:endParaRPr lang="tr-TR" sz="2000" dirty="0"/>
          </a:p>
          <a:p>
            <a:pPr lvl="1"/>
            <a:r>
              <a:rPr lang="tr-TR" sz="2000" dirty="0" smtClean="0"/>
              <a:t> </a:t>
            </a:r>
            <a:r>
              <a:rPr lang="tr-TR" sz="2000" dirty="0"/>
              <a:t>evre 4 basınç yaralanması olan hastaların yüzde 30'undan fazlasının </a:t>
            </a:r>
            <a:r>
              <a:rPr lang="tr-TR" sz="2000" dirty="0" err="1"/>
              <a:t>ülsersiz</a:t>
            </a:r>
            <a:r>
              <a:rPr lang="tr-TR" sz="2000" dirty="0"/>
              <a:t> olduğunu </a:t>
            </a:r>
            <a:r>
              <a:rPr lang="tr-TR" sz="2000" dirty="0" smtClean="0"/>
              <a:t>göstermiştir.</a:t>
            </a:r>
          </a:p>
          <a:p>
            <a:r>
              <a:rPr lang="tr-TR" sz="2000" dirty="0" smtClean="0"/>
              <a:t>İki </a:t>
            </a:r>
            <a:r>
              <a:rPr lang="tr-TR" sz="2000" dirty="0"/>
              <a:t>yıl boyunca takip edilenler arasında, 4. aşama basınç yaralanmalarının yüzde 77'si iyileşmişti.</a:t>
            </a:r>
          </a:p>
        </p:txBody>
      </p:sp>
      <p:sp>
        <p:nvSpPr>
          <p:cNvPr id="4" name="Dikdörtgen 3"/>
          <p:cNvSpPr/>
          <p:nvPr/>
        </p:nvSpPr>
        <p:spPr>
          <a:xfrm>
            <a:off x="0" y="6457890"/>
            <a:ext cx="11941791" cy="400110"/>
          </a:xfrm>
          <a:prstGeom prst="rect">
            <a:avLst/>
          </a:prstGeom>
        </p:spPr>
        <p:txBody>
          <a:bodyPr wrap="square">
            <a:spAutoFit/>
          </a:bodyPr>
          <a:lstStyle/>
          <a:p>
            <a:r>
              <a:rPr lang="tr-TR" sz="1000" dirty="0" err="1" smtClean="0"/>
              <a:t>Brandeis</a:t>
            </a:r>
            <a:r>
              <a:rPr lang="tr-TR" sz="1000" dirty="0" smtClean="0"/>
              <a:t> GH, Morris JN, </a:t>
            </a:r>
            <a:r>
              <a:rPr lang="tr-TR" sz="1000" dirty="0" err="1" smtClean="0"/>
              <a:t>Nash</a:t>
            </a:r>
            <a:r>
              <a:rPr lang="tr-TR" sz="1000" dirty="0" smtClean="0"/>
              <a:t> DJ, </a:t>
            </a:r>
            <a:r>
              <a:rPr lang="tr-TR" sz="1000" dirty="0" err="1" smtClean="0"/>
              <a:t>Lipsitz</a:t>
            </a:r>
            <a:r>
              <a:rPr lang="tr-TR" sz="1000" dirty="0" smtClean="0"/>
              <a:t> LA. Huzurevinde kalan yaşlılarda bası yaralarının epidemiyolojisi ve doğal öyküsü. JAMA 1990; 264:2905.</a:t>
            </a:r>
          </a:p>
          <a:p>
            <a:r>
              <a:rPr lang="tr-TR" sz="1000" dirty="0" err="1" smtClean="0"/>
              <a:t>Berlowitz</a:t>
            </a:r>
            <a:r>
              <a:rPr lang="tr-TR" sz="1000" dirty="0" smtClean="0"/>
              <a:t> DR, </a:t>
            </a:r>
            <a:r>
              <a:rPr lang="tr-TR" sz="1000" dirty="0" err="1" smtClean="0"/>
              <a:t>Brandeis</a:t>
            </a:r>
            <a:r>
              <a:rPr lang="tr-TR" sz="1000" dirty="0" smtClean="0"/>
              <a:t> GH, </a:t>
            </a:r>
            <a:r>
              <a:rPr lang="tr-TR" sz="1000" dirty="0" err="1" smtClean="0"/>
              <a:t>Anderson</a:t>
            </a:r>
            <a:r>
              <a:rPr lang="tr-TR" sz="1000" dirty="0" smtClean="0"/>
              <a:t> J, </a:t>
            </a:r>
            <a:r>
              <a:rPr lang="tr-TR" sz="1000" dirty="0" err="1" smtClean="0"/>
              <a:t>Brand</a:t>
            </a:r>
            <a:r>
              <a:rPr lang="tr-TR" sz="1000" dirty="0" smtClean="0"/>
              <a:t> HK. Uzun süreli bakım sakinleri arasında basınç ülseri iyileşmesinin tahmin edicileri. J </a:t>
            </a:r>
            <a:r>
              <a:rPr lang="tr-TR" sz="1000" dirty="0" err="1" smtClean="0"/>
              <a:t>Am</a:t>
            </a:r>
            <a:r>
              <a:rPr lang="tr-TR" sz="1000" dirty="0" smtClean="0"/>
              <a:t> </a:t>
            </a:r>
            <a:r>
              <a:rPr lang="tr-TR" sz="1000" dirty="0" err="1" smtClean="0"/>
              <a:t>Geriatr</a:t>
            </a:r>
            <a:r>
              <a:rPr lang="tr-TR" sz="1000" dirty="0" smtClean="0"/>
              <a:t> </a:t>
            </a:r>
            <a:r>
              <a:rPr lang="tr-TR" sz="1000" dirty="0" err="1" smtClean="0"/>
              <a:t>Soc</a:t>
            </a:r>
            <a:r>
              <a:rPr lang="tr-TR" sz="1000" dirty="0" smtClean="0"/>
              <a:t> 1997; 45:30.</a:t>
            </a:r>
            <a:endParaRPr lang="tr-TR" sz="1000" dirty="0"/>
          </a:p>
        </p:txBody>
      </p:sp>
      <p:sp>
        <p:nvSpPr>
          <p:cNvPr id="5" name="Unvan 1"/>
          <p:cNvSpPr>
            <a:spLocks noGrp="1"/>
          </p:cNvSpPr>
          <p:nvPr>
            <p:ph type="title"/>
          </p:nvPr>
        </p:nvSpPr>
        <p:spPr>
          <a:xfrm>
            <a:off x="2231136" y="516823"/>
            <a:ext cx="7729728" cy="1188720"/>
          </a:xfrm>
        </p:spPr>
        <p:txBody>
          <a:bodyPr/>
          <a:lstStyle/>
          <a:p>
            <a:r>
              <a:rPr lang="tr-TR" dirty="0" smtClean="0"/>
              <a:t>Tedavini değerlendirilmesi</a:t>
            </a:r>
            <a:endParaRPr lang="tr-TR" dirty="0"/>
          </a:p>
        </p:txBody>
      </p:sp>
    </p:spTree>
    <p:extLst>
      <p:ext uri="{BB962C8B-B14F-4D97-AF65-F5344CB8AC3E}">
        <p14:creationId xmlns:p14="http://schemas.microsoft.com/office/powerpoint/2010/main" val="198258474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Örnek vaka </a:t>
            </a:r>
            <a:endParaRPr lang="tr-TR" dirty="0"/>
          </a:p>
        </p:txBody>
      </p:sp>
      <p:sp>
        <p:nvSpPr>
          <p:cNvPr id="3" name="İçerik Yer Tutucusu 2"/>
          <p:cNvSpPr>
            <a:spLocks noGrp="1"/>
          </p:cNvSpPr>
          <p:nvPr>
            <p:ph idx="1"/>
          </p:nvPr>
        </p:nvSpPr>
        <p:spPr>
          <a:xfrm>
            <a:off x="2231136" y="2484699"/>
            <a:ext cx="7567957" cy="3834214"/>
          </a:xfrm>
        </p:spPr>
        <p:txBody>
          <a:bodyPr>
            <a:normAutofit/>
          </a:bodyPr>
          <a:lstStyle/>
          <a:p>
            <a:r>
              <a:rPr lang="tr-TR" sz="2400" dirty="0" smtClean="0"/>
              <a:t>62 yaş Erkek </a:t>
            </a:r>
          </a:p>
          <a:p>
            <a:r>
              <a:rPr lang="tr-TR" sz="2400" dirty="0" err="1" smtClean="0"/>
              <a:t>Opere</a:t>
            </a:r>
            <a:r>
              <a:rPr lang="tr-TR" sz="2400" dirty="0" smtClean="0"/>
              <a:t> Beyin CA(1 yıl), HT(10yıl), Tip 2 DM(1yıl), </a:t>
            </a:r>
            <a:r>
              <a:rPr lang="tr-TR" sz="2400" dirty="0" err="1" smtClean="0"/>
              <a:t>Aspirasyon</a:t>
            </a:r>
            <a:r>
              <a:rPr lang="tr-TR" sz="2400" dirty="0" smtClean="0"/>
              <a:t> </a:t>
            </a:r>
            <a:r>
              <a:rPr lang="tr-TR" sz="2400" dirty="0" err="1"/>
              <a:t>P</a:t>
            </a:r>
            <a:r>
              <a:rPr lang="tr-TR" sz="2400" dirty="0" err="1" smtClean="0"/>
              <a:t>nömonisi</a:t>
            </a:r>
            <a:r>
              <a:rPr lang="tr-TR" sz="2400" dirty="0" smtClean="0"/>
              <a:t> tanıları ile serviste takipli </a:t>
            </a:r>
          </a:p>
          <a:p>
            <a:r>
              <a:rPr lang="tr-TR" sz="2400" dirty="0" smtClean="0"/>
              <a:t>Son 5 aydır </a:t>
            </a:r>
            <a:r>
              <a:rPr lang="tr-TR" sz="2400" dirty="0" err="1" smtClean="0"/>
              <a:t>immobil</a:t>
            </a:r>
            <a:r>
              <a:rPr lang="tr-TR" sz="2400" dirty="0" smtClean="0"/>
              <a:t>, </a:t>
            </a:r>
            <a:r>
              <a:rPr lang="tr-TR" sz="2400" dirty="0" err="1" smtClean="0"/>
              <a:t>paraplejik</a:t>
            </a:r>
            <a:r>
              <a:rPr lang="tr-TR" sz="2400" dirty="0" smtClean="0"/>
              <a:t> , GKS: 8-9 , Beslenme : NG ile rejim 1 </a:t>
            </a:r>
          </a:p>
          <a:p>
            <a:r>
              <a:rPr lang="tr-TR" sz="2400" dirty="0" err="1" smtClean="0"/>
              <a:t>Gluteal</a:t>
            </a:r>
            <a:r>
              <a:rPr lang="tr-TR" sz="2400" dirty="0" smtClean="0"/>
              <a:t> ve </a:t>
            </a:r>
            <a:r>
              <a:rPr lang="tr-TR" sz="2400" dirty="0" err="1" smtClean="0"/>
              <a:t>Sakral</a:t>
            </a:r>
            <a:r>
              <a:rPr lang="tr-TR" sz="2400" dirty="0" smtClean="0"/>
              <a:t> bölgede 2 gündür oluşan bası yarası mevcut</a:t>
            </a:r>
          </a:p>
        </p:txBody>
      </p:sp>
      <p:sp>
        <p:nvSpPr>
          <p:cNvPr id="4" name="AutoShape 2" descr="blob:https://web.whatsapp.com/dd6a551f-f2e7-44b4-850d-734c83b8574b"/>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249521174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rotWithShape="1">
          <a:blip r:embed="rId2"/>
          <a:srcRect l="11759" t="6446" r="14831" b="16011"/>
          <a:stretch/>
        </p:blipFill>
        <p:spPr>
          <a:xfrm>
            <a:off x="853085" y="1310184"/>
            <a:ext cx="5147234" cy="4077677"/>
          </a:xfrm>
          <a:prstGeom prst="rect">
            <a:avLst/>
          </a:prstGeom>
        </p:spPr>
      </p:pic>
      <p:pic>
        <p:nvPicPr>
          <p:cNvPr id="5" name="Resim 4"/>
          <p:cNvPicPr>
            <a:picLocks noChangeAspect="1"/>
          </p:cNvPicPr>
          <p:nvPr/>
        </p:nvPicPr>
        <p:blipFill rotWithShape="1">
          <a:blip r:embed="rId3"/>
          <a:srcRect l="13090" t="412" b="-1"/>
          <a:stretch/>
        </p:blipFill>
        <p:spPr>
          <a:xfrm>
            <a:off x="6563420" y="1310183"/>
            <a:ext cx="5147234" cy="4077677"/>
          </a:xfrm>
          <a:prstGeom prst="rect">
            <a:avLst/>
          </a:prstGeom>
        </p:spPr>
      </p:pic>
    </p:spTree>
    <p:extLst>
      <p:ext uri="{BB962C8B-B14F-4D97-AF65-F5344CB8AC3E}">
        <p14:creationId xmlns:p14="http://schemas.microsoft.com/office/powerpoint/2010/main" val="222609667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blob:https://web.whatsapp.com/6d301196-bd7d-405d-b433-ace615acbcfb"/>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5" name="Resim 4"/>
          <p:cNvPicPr>
            <a:picLocks noChangeAspect="1"/>
          </p:cNvPicPr>
          <p:nvPr/>
        </p:nvPicPr>
        <p:blipFill rotWithShape="1">
          <a:blip r:embed="rId2"/>
          <a:srcRect t="-307" b="1074"/>
          <a:stretch/>
        </p:blipFill>
        <p:spPr>
          <a:xfrm>
            <a:off x="0" y="815415"/>
            <a:ext cx="12192000" cy="4404926"/>
          </a:xfrm>
          <a:prstGeom prst="rect">
            <a:avLst/>
          </a:prstGeom>
        </p:spPr>
      </p:pic>
      <p:sp>
        <p:nvSpPr>
          <p:cNvPr id="6" name="Dikdörtgen 5"/>
          <p:cNvSpPr/>
          <p:nvPr/>
        </p:nvSpPr>
        <p:spPr>
          <a:xfrm>
            <a:off x="4135270" y="2129051"/>
            <a:ext cx="1842449" cy="18931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tr-TR" b="1">
              <a:ln w="22225">
                <a:solidFill>
                  <a:schemeClr val="accent2"/>
                </a:solidFill>
                <a:prstDash val="solid"/>
              </a:ln>
              <a:solidFill>
                <a:schemeClr val="accent2">
                  <a:lumMod val="40000"/>
                  <a:lumOff val="60000"/>
                </a:schemeClr>
              </a:solidFill>
            </a:endParaRPr>
          </a:p>
        </p:txBody>
      </p:sp>
      <p:sp>
        <p:nvSpPr>
          <p:cNvPr id="7" name="Dikdörtgen 6"/>
          <p:cNvSpPr/>
          <p:nvPr/>
        </p:nvSpPr>
        <p:spPr>
          <a:xfrm>
            <a:off x="3214045" y="1188259"/>
            <a:ext cx="1842449" cy="18931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tr-TR"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72230302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Kaynaklar </a:t>
            </a:r>
            <a:endParaRPr lang="tr-TR" dirty="0"/>
          </a:p>
        </p:txBody>
      </p:sp>
      <p:sp>
        <p:nvSpPr>
          <p:cNvPr id="3" name="İçerik Yer Tutucusu 2"/>
          <p:cNvSpPr>
            <a:spLocks noGrp="1"/>
          </p:cNvSpPr>
          <p:nvPr>
            <p:ph idx="1"/>
          </p:nvPr>
        </p:nvSpPr>
        <p:spPr>
          <a:xfrm>
            <a:off x="2231136" y="2638044"/>
            <a:ext cx="7729728" cy="4219956"/>
          </a:xfrm>
        </p:spPr>
        <p:txBody>
          <a:bodyPr>
            <a:normAutofit fontScale="92500" lnSpcReduction="10000"/>
          </a:bodyPr>
          <a:lstStyle/>
          <a:p>
            <a:r>
              <a:rPr lang="tr-TR" sz="1500" dirty="0"/>
              <a:t>Basınç Ülserlerinin/Yaralarının Önlenmesi ve Tedavisi: Hızlı Başvuru Kılavuzu </a:t>
            </a:r>
            <a:r>
              <a:rPr lang="tr-TR" sz="1500" dirty="0" smtClean="0"/>
              <a:t>2019 </a:t>
            </a:r>
          </a:p>
          <a:p>
            <a:r>
              <a:rPr lang="tr-TR" sz="1500" dirty="0" smtClean="0"/>
              <a:t>RAKEL AİLE HEKİMLİĞİ DOKUZUNCU BASKI. 1. KISIM , BÖLÜM 4.YAŞLI HASTANIN BAKIMI/BASINÇ ÜLSERLERİ </a:t>
            </a:r>
          </a:p>
          <a:p>
            <a:r>
              <a:rPr lang="tr-TR" sz="1500" dirty="0"/>
              <a:t>NPIAP web sitesi </a:t>
            </a:r>
            <a:r>
              <a:rPr lang="tr-TR" sz="1500" dirty="0" smtClean="0"/>
              <a:t>npiap.com</a:t>
            </a:r>
          </a:p>
          <a:p>
            <a:r>
              <a:rPr lang="tr-TR" sz="1500" dirty="0"/>
              <a:t>EPUAP web sitesi epuap.org </a:t>
            </a:r>
            <a:endParaRPr lang="tr-TR" sz="1500" dirty="0" smtClean="0"/>
          </a:p>
          <a:p>
            <a:r>
              <a:rPr lang="tr-TR" sz="1500" dirty="0" smtClean="0"/>
              <a:t>https</a:t>
            </a:r>
            <a:r>
              <a:rPr lang="tr-TR" sz="1500" dirty="0"/>
              <a:t>://</a:t>
            </a:r>
            <a:r>
              <a:rPr lang="tr-TR" sz="1500" dirty="0" smtClean="0"/>
              <a:t>www.uptodate.com/contents/clinical-staging-and-general-management-of-pressure-induced-skin-and-soft-tissue-injury</a:t>
            </a:r>
            <a:endParaRPr lang="tr-TR" sz="1500" dirty="0"/>
          </a:p>
          <a:p>
            <a:r>
              <a:rPr lang="tr-TR" sz="1500" dirty="0" smtClean="0"/>
              <a:t>Dan </a:t>
            </a:r>
            <a:r>
              <a:rPr lang="tr-TR" sz="1500" dirty="0" err="1"/>
              <a:t>Berlowitz</a:t>
            </a:r>
            <a:r>
              <a:rPr lang="tr-TR" sz="1500" dirty="0"/>
              <a:t>, M., MPH "</a:t>
            </a:r>
            <a:r>
              <a:rPr lang="tr-TR" sz="1500" dirty="0" err="1"/>
              <a:t>Epidemiology</a:t>
            </a:r>
            <a:r>
              <a:rPr lang="tr-TR" sz="1500" dirty="0"/>
              <a:t>, </a:t>
            </a:r>
            <a:r>
              <a:rPr lang="tr-TR" sz="1500" dirty="0" err="1"/>
              <a:t>pathogenesis</a:t>
            </a:r>
            <a:r>
              <a:rPr lang="tr-TR" sz="1500" dirty="0"/>
              <a:t>, </a:t>
            </a:r>
            <a:r>
              <a:rPr lang="tr-TR" sz="1500" dirty="0" err="1"/>
              <a:t>and</a:t>
            </a:r>
            <a:r>
              <a:rPr lang="tr-TR" sz="1500" dirty="0"/>
              <a:t> risk </a:t>
            </a:r>
            <a:r>
              <a:rPr lang="tr-TR" sz="1500" dirty="0" err="1"/>
              <a:t>assessment</a:t>
            </a:r>
            <a:r>
              <a:rPr lang="tr-TR" sz="1500" dirty="0"/>
              <a:t> of </a:t>
            </a:r>
            <a:r>
              <a:rPr lang="tr-TR" sz="1500" dirty="0" err="1"/>
              <a:t>pressure</a:t>
            </a:r>
            <a:r>
              <a:rPr lang="tr-TR" sz="1500" dirty="0"/>
              <a:t> </a:t>
            </a:r>
            <a:r>
              <a:rPr lang="tr-TR" sz="1500" dirty="0" err="1"/>
              <a:t>ulcers</a:t>
            </a:r>
            <a:r>
              <a:rPr lang="tr-TR" sz="1500" dirty="0"/>
              <a:t>."</a:t>
            </a:r>
          </a:p>
          <a:p>
            <a:r>
              <a:rPr lang="tr-TR" sz="1500" dirty="0" smtClean="0"/>
              <a:t>Dan </a:t>
            </a:r>
            <a:r>
              <a:rPr lang="tr-TR" sz="1500" dirty="0" err="1"/>
              <a:t>Berlowitz</a:t>
            </a:r>
            <a:r>
              <a:rPr lang="tr-TR" sz="1500" dirty="0"/>
              <a:t>, M., MPH "</a:t>
            </a:r>
            <a:r>
              <a:rPr lang="tr-TR" sz="1500" dirty="0" err="1"/>
              <a:t>Clinical</a:t>
            </a:r>
            <a:r>
              <a:rPr lang="tr-TR" sz="1500" dirty="0"/>
              <a:t> </a:t>
            </a:r>
            <a:r>
              <a:rPr lang="tr-TR" sz="1500" dirty="0" err="1"/>
              <a:t>staging</a:t>
            </a:r>
            <a:r>
              <a:rPr lang="tr-TR" sz="1500" dirty="0"/>
              <a:t> </a:t>
            </a:r>
            <a:r>
              <a:rPr lang="tr-TR" sz="1500" dirty="0" err="1"/>
              <a:t>and</a:t>
            </a:r>
            <a:r>
              <a:rPr lang="tr-TR" sz="1500" dirty="0"/>
              <a:t> </a:t>
            </a:r>
            <a:r>
              <a:rPr lang="tr-TR" sz="1500" dirty="0" err="1"/>
              <a:t>management</a:t>
            </a:r>
            <a:r>
              <a:rPr lang="tr-TR" sz="1500" dirty="0"/>
              <a:t> of </a:t>
            </a:r>
            <a:r>
              <a:rPr lang="tr-TR" sz="1500" dirty="0" err="1"/>
              <a:t>pressure-induced</a:t>
            </a:r>
            <a:r>
              <a:rPr lang="tr-TR" sz="1500" dirty="0"/>
              <a:t> skin </a:t>
            </a:r>
            <a:r>
              <a:rPr lang="tr-TR" sz="1500" dirty="0" err="1"/>
              <a:t>and</a:t>
            </a:r>
            <a:r>
              <a:rPr lang="tr-TR" sz="1500" dirty="0"/>
              <a:t> </a:t>
            </a:r>
            <a:r>
              <a:rPr lang="tr-TR" sz="1500" dirty="0" err="1"/>
              <a:t>soft</a:t>
            </a:r>
            <a:r>
              <a:rPr lang="tr-TR" sz="1500" dirty="0"/>
              <a:t> </a:t>
            </a:r>
            <a:r>
              <a:rPr lang="tr-TR" sz="1500" dirty="0" err="1" smtClean="0"/>
              <a:t>tissue</a:t>
            </a:r>
            <a:r>
              <a:rPr lang="tr-TR" sz="1500" dirty="0" smtClean="0"/>
              <a:t> </a:t>
            </a:r>
            <a:r>
              <a:rPr lang="tr-TR" sz="1500" dirty="0" err="1" smtClean="0"/>
              <a:t>injury</a:t>
            </a:r>
            <a:r>
              <a:rPr lang="tr-TR" sz="1500" dirty="0"/>
              <a:t>.’’</a:t>
            </a:r>
          </a:p>
          <a:p>
            <a:r>
              <a:rPr lang="tr-TR" sz="1500" dirty="0" smtClean="0"/>
              <a:t>Dan </a:t>
            </a:r>
            <a:r>
              <a:rPr lang="tr-TR" sz="1500" dirty="0" err="1"/>
              <a:t>Berlowitz</a:t>
            </a:r>
            <a:r>
              <a:rPr lang="tr-TR" sz="1500" dirty="0"/>
              <a:t>, M., MPH "</a:t>
            </a:r>
            <a:r>
              <a:rPr lang="tr-TR" sz="1500" dirty="0" err="1"/>
              <a:t>Prevention</a:t>
            </a:r>
            <a:r>
              <a:rPr lang="tr-TR" sz="1500" dirty="0"/>
              <a:t> of </a:t>
            </a:r>
            <a:r>
              <a:rPr lang="tr-TR" sz="1500" dirty="0" err="1"/>
              <a:t>pressure-induced</a:t>
            </a:r>
            <a:r>
              <a:rPr lang="tr-TR" sz="1500" dirty="0"/>
              <a:t> skin </a:t>
            </a:r>
            <a:r>
              <a:rPr lang="tr-TR" sz="1500" dirty="0" err="1"/>
              <a:t>and</a:t>
            </a:r>
            <a:r>
              <a:rPr lang="tr-TR" sz="1500" dirty="0"/>
              <a:t> </a:t>
            </a:r>
            <a:r>
              <a:rPr lang="tr-TR" sz="1500" dirty="0" err="1"/>
              <a:t>soft</a:t>
            </a:r>
            <a:r>
              <a:rPr lang="tr-TR" sz="1500" dirty="0"/>
              <a:t> </a:t>
            </a:r>
            <a:r>
              <a:rPr lang="tr-TR" sz="1500" dirty="0" err="1"/>
              <a:t>tissue</a:t>
            </a:r>
            <a:r>
              <a:rPr lang="tr-TR" sz="1500" dirty="0"/>
              <a:t> </a:t>
            </a:r>
            <a:r>
              <a:rPr lang="tr-TR" sz="1500" dirty="0" err="1"/>
              <a:t>injury</a:t>
            </a:r>
            <a:r>
              <a:rPr lang="tr-TR" sz="1500" dirty="0"/>
              <a:t>.’’</a:t>
            </a:r>
          </a:p>
          <a:p>
            <a:r>
              <a:rPr lang="tr-TR" sz="1500" dirty="0" smtClean="0"/>
              <a:t> </a:t>
            </a:r>
            <a:r>
              <a:rPr lang="tr-TR" sz="1500" dirty="0" err="1"/>
              <a:t>The</a:t>
            </a:r>
            <a:r>
              <a:rPr lang="tr-TR" sz="1500" dirty="0"/>
              <a:t> </a:t>
            </a:r>
            <a:r>
              <a:rPr lang="tr-TR" sz="1500" dirty="0" err="1"/>
              <a:t>National</a:t>
            </a:r>
            <a:r>
              <a:rPr lang="tr-TR" sz="1500" dirty="0"/>
              <a:t> </a:t>
            </a:r>
            <a:r>
              <a:rPr lang="tr-TR" sz="1500" dirty="0" err="1"/>
              <a:t>Pressure</a:t>
            </a:r>
            <a:r>
              <a:rPr lang="tr-TR" sz="1500" dirty="0"/>
              <a:t> </a:t>
            </a:r>
            <a:r>
              <a:rPr lang="tr-TR" sz="1500" dirty="0" err="1"/>
              <a:t>Ulcer</a:t>
            </a:r>
            <a:r>
              <a:rPr lang="tr-TR" sz="1500" dirty="0"/>
              <a:t> </a:t>
            </a:r>
            <a:r>
              <a:rPr lang="tr-TR" sz="1500" dirty="0" err="1"/>
              <a:t>Advisory</a:t>
            </a:r>
            <a:r>
              <a:rPr lang="tr-TR" sz="1500" dirty="0"/>
              <a:t> Panel (NPUAP), ’’ </a:t>
            </a:r>
            <a:r>
              <a:rPr lang="tr-TR" sz="1500" dirty="0" err="1"/>
              <a:t>Pressure</a:t>
            </a:r>
            <a:r>
              <a:rPr lang="tr-TR" sz="1500" dirty="0"/>
              <a:t> </a:t>
            </a:r>
            <a:r>
              <a:rPr lang="tr-TR" sz="1500" dirty="0" err="1"/>
              <a:t>Injury</a:t>
            </a:r>
            <a:r>
              <a:rPr lang="tr-TR" sz="1500" dirty="0"/>
              <a:t> </a:t>
            </a:r>
            <a:r>
              <a:rPr lang="tr-TR" sz="1500" dirty="0" err="1"/>
              <a:t>Prevention</a:t>
            </a:r>
            <a:r>
              <a:rPr lang="tr-TR" sz="1500" dirty="0"/>
              <a:t> </a:t>
            </a:r>
            <a:r>
              <a:rPr lang="tr-TR" sz="1500" dirty="0" err="1"/>
              <a:t>Points</a:t>
            </a:r>
            <a:r>
              <a:rPr lang="tr-TR" sz="1500" dirty="0"/>
              <a:t>’’</a:t>
            </a:r>
          </a:p>
          <a:p>
            <a:r>
              <a:rPr lang="tr-TR" sz="1500" dirty="0" err="1" smtClean="0"/>
              <a:t>Sevnaz</a:t>
            </a:r>
            <a:r>
              <a:rPr lang="tr-TR" sz="1500" dirty="0" smtClean="0"/>
              <a:t> </a:t>
            </a:r>
            <a:r>
              <a:rPr lang="tr-TR" sz="1500" dirty="0"/>
              <a:t>Şahin, F. A. "Yaşlı Hastada Bası Yaraları Önleme, Tanı ve Tedavisi.’’</a:t>
            </a:r>
          </a:p>
          <a:p>
            <a:r>
              <a:rPr lang="tr-TR" sz="1500" dirty="0" smtClean="0"/>
              <a:t>Oğuz</a:t>
            </a:r>
            <a:r>
              <a:rPr lang="tr-TR" sz="1500" dirty="0"/>
              <a:t>, D. D. O. "</a:t>
            </a:r>
            <a:r>
              <a:rPr lang="tr-TR" sz="1500" dirty="0" err="1"/>
              <a:t>Dekubitus</a:t>
            </a:r>
            <a:r>
              <a:rPr lang="tr-TR" sz="1500" dirty="0"/>
              <a:t> Ülserleri, </a:t>
            </a:r>
            <a:r>
              <a:rPr lang="tr-TR" sz="1500" dirty="0" err="1"/>
              <a:t>Geriatrik</a:t>
            </a:r>
            <a:r>
              <a:rPr lang="tr-TR" sz="1500" dirty="0"/>
              <a:t> Hasta ve Sorunları Sempozyumu </a:t>
            </a:r>
            <a:r>
              <a:rPr lang="tr-TR" sz="1500" dirty="0" smtClean="0"/>
              <a:t>«</a:t>
            </a:r>
          </a:p>
          <a:p>
            <a:pPr marL="0" indent="0">
              <a:buNone/>
            </a:pPr>
            <a:endParaRPr lang="tr-TR" sz="1200" dirty="0"/>
          </a:p>
        </p:txBody>
      </p:sp>
    </p:spTree>
    <p:extLst>
      <p:ext uri="{BB962C8B-B14F-4D97-AF65-F5344CB8AC3E}">
        <p14:creationId xmlns:p14="http://schemas.microsoft.com/office/powerpoint/2010/main" val="38513368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RİSK FAKTÖRLERİ</a:t>
            </a:r>
            <a:endParaRPr lang="tr-TR" dirty="0"/>
          </a:p>
        </p:txBody>
      </p:sp>
      <p:graphicFrame>
        <p:nvGraphicFramePr>
          <p:cNvPr id="6" name="İçerik Yer Tutucusu 5"/>
          <p:cNvGraphicFramePr>
            <a:graphicFrameLocks noGrp="1"/>
          </p:cNvGraphicFramePr>
          <p:nvPr>
            <p:ph idx="1"/>
            <p:extLst>
              <p:ext uri="{D42A27DB-BD31-4B8C-83A1-F6EECF244321}">
                <p14:modId xmlns:p14="http://schemas.microsoft.com/office/powerpoint/2010/main" val="590178936"/>
              </p:ext>
            </p:extLst>
          </p:nvPr>
        </p:nvGraphicFramePr>
        <p:xfrm>
          <a:off x="2230438" y="2638425"/>
          <a:ext cx="7731125" cy="3101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Aşağı Ok 2"/>
          <p:cNvSpPr/>
          <p:nvPr/>
        </p:nvSpPr>
        <p:spPr>
          <a:xfrm>
            <a:off x="3603010" y="2346613"/>
            <a:ext cx="982638" cy="614149"/>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tr-TR"/>
          </a:p>
        </p:txBody>
      </p:sp>
      <p:sp>
        <p:nvSpPr>
          <p:cNvPr id="5" name="Aşağı Ok 4"/>
          <p:cNvSpPr/>
          <p:nvPr/>
        </p:nvSpPr>
        <p:spPr>
          <a:xfrm>
            <a:off x="7590431" y="2346613"/>
            <a:ext cx="982638" cy="614149"/>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4072754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231835" y="964692"/>
            <a:ext cx="7729728" cy="1188720"/>
          </a:xfrm>
        </p:spPr>
        <p:txBody>
          <a:bodyPr/>
          <a:lstStyle/>
          <a:p>
            <a:r>
              <a:rPr lang="tr-TR" dirty="0" smtClean="0"/>
              <a:t>EKSTRENSEK RİSK FAKTÖRLERİ</a:t>
            </a:r>
            <a:endParaRPr lang="tr-TR" dirty="0"/>
          </a:p>
        </p:txBody>
      </p:sp>
      <p:graphicFrame>
        <p:nvGraphicFramePr>
          <p:cNvPr id="6" name="İçerik Yer Tutucusu 5"/>
          <p:cNvGraphicFramePr>
            <a:graphicFrameLocks noGrp="1"/>
          </p:cNvGraphicFramePr>
          <p:nvPr>
            <p:ph idx="1"/>
            <p:extLst>
              <p:ext uri="{D42A27DB-BD31-4B8C-83A1-F6EECF244321}">
                <p14:modId xmlns:p14="http://schemas.microsoft.com/office/powerpoint/2010/main" val="3650969979"/>
              </p:ext>
            </p:extLst>
          </p:nvPr>
        </p:nvGraphicFramePr>
        <p:xfrm>
          <a:off x="2230438" y="2638425"/>
          <a:ext cx="7731125" cy="3101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300747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344582" y="846884"/>
            <a:ext cx="7729728" cy="1188720"/>
          </a:xfrm>
        </p:spPr>
        <p:txBody>
          <a:bodyPr/>
          <a:lstStyle/>
          <a:p>
            <a:r>
              <a:rPr lang="tr-TR" dirty="0" smtClean="0"/>
              <a:t>İNTRENSEK RİSK FAKTÖRLERİ</a:t>
            </a:r>
            <a:endParaRPr lang="tr-TR" dirty="0"/>
          </a:p>
        </p:txBody>
      </p:sp>
      <p:graphicFrame>
        <p:nvGraphicFramePr>
          <p:cNvPr id="6" name="İçerik Yer Tutucusu 5"/>
          <p:cNvGraphicFramePr>
            <a:graphicFrameLocks noGrp="1"/>
          </p:cNvGraphicFramePr>
          <p:nvPr>
            <p:ph idx="1"/>
            <p:extLst>
              <p:ext uri="{D42A27DB-BD31-4B8C-83A1-F6EECF244321}">
                <p14:modId xmlns:p14="http://schemas.microsoft.com/office/powerpoint/2010/main" val="2148188622"/>
              </p:ext>
            </p:extLst>
          </p:nvPr>
        </p:nvGraphicFramePr>
        <p:xfrm>
          <a:off x="1334796" y="2288413"/>
          <a:ext cx="4761204" cy="39435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 name="Metin kutusu 14"/>
          <p:cNvSpPr txBox="1"/>
          <p:nvPr/>
        </p:nvSpPr>
        <p:spPr>
          <a:xfrm>
            <a:off x="9090074" y="2794025"/>
            <a:ext cx="1487876" cy="8927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endParaRPr lang="tr-TR" sz="3200" kern="1200"/>
          </a:p>
        </p:txBody>
      </p:sp>
      <p:graphicFrame>
        <p:nvGraphicFramePr>
          <p:cNvPr id="22" name="Diyagram 21"/>
          <p:cNvGraphicFramePr/>
          <p:nvPr>
            <p:extLst>
              <p:ext uri="{D42A27DB-BD31-4B8C-83A1-F6EECF244321}">
                <p14:modId xmlns:p14="http://schemas.microsoft.com/office/powerpoint/2010/main" val="1938705997"/>
              </p:ext>
            </p:extLst>
          </p:nvPr>
        </p:nvGraphicFramePr>
        <p:xfrm>
          <a:off x="5519225" y="2288411"/>
          <a:ext cx="5627079" cy="394357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23" name="Grup 22"/>
          <p:cNvGrpSpPr/>
          <p:nvPr/>
        </p:nvGrpSpPr>
        <p:grpSpPr>
          <a:xfrm>
            <a:off x="5110986" y="5049974"/>
            <a:ext cx="1970027" cy="1182016"/>
            <a:chOff x="1828525" y="2759800"/>
            <a:chExt cx="1970027" cy="1182016"/>
          </a:xfrm>
        </p:grpSpPr>
        <p:sp>
          <p:nvSpPr>
            <p:cNvPr id="24" name="Dikdörtgen 23"/>
            <p:cNvSpPr/>
            <p:nvPr/>
          </p:nvSpPr>
          <p:spPr>
            <a:xfrm>
              <a:off x="1828525" y="2759800"/>
              <a:ext cx="1970027" cy="1182016"/>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5" name="Metin kutusu 24"/>
            <p:cNvSpPr txBox="1"/>
            <p:nvPr/>
          </p:nvSpPr>
          <p:spPr>
            <a:xfrm>
              <a:off x="1828525" y="2759800"/>
              <a:ext cx="1970027" cy="11820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tr-TR" dirty="0" smtClean="0"/>
                <a:t>VÜCUT AĞIRLIĞI</a:t>
              </a:r>
              <a:endParaRPr lang="tr-TR" sz="1800" kern="1200" dirty="0"/>
            </a:p>
          </p:txBody>
        </p:sp>
      </p:grpSp>
    </p:spTree>
    <p:extLst>
      <p:ext uri="{BB962C8B-B14F-4D97-AF65-F5344CB8AC3E}">
        <p14:creationId xmlns:p14="http://schemas.microsoft.com/office/powerpoint/2010/main" val="21908803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t>İmmobilite</a:t>
            </a:r>
            <a:endParaRPr lang="tr-TR" dirty="0"/>
          </a:p>
        </p:txBody>
      </p:sp>
      <p:sp>
        <p:nvSpPr>
          <p:cNvPr id="3" name="İçerik Yer Tutucusu 2"/>
          <p:cNvSpPr>
            <a:spLocks noGrp="1"/>
          </p:cNvSpPr>
          <p:nvPr>
            <p:ph idx="1"/>
          </p:nvPr>
        </p:nvSpPr>
        <p:spPr/>
        <p:txBody>
          <a:bodyPr/>
          <a:lstStyle/>
          <a:p>
            <a:r>
              <a:rPr lang="tr-TR" dirty="0" smtClean="0"/>
              <a:t>En </a:t>
            </a:r>
            <a:r>
              <a:rPr lang="tr-TR" dirty="0"/>
              <a:t>önemli risk </a:t>
            </a:r>
            <a:r>
              <a:rPr lang="tr-TR" dirty="0" smtClean="0"/>
              <a:t>faktörüdür !</a:t>
            </a:r>
          </a:p>
          <a:p>
            <a:r>
              <a:rPr lang="tr-TR" dirty="0" err="1" smtClean="0"/>
              <a:t>Spontan</a:t>
            </a:r>
            <a:r>
              <a:rPr lang="tr-TR" dirty="0" smtClean="0"/>
              <a:t> </a:t>
            </a:r>
            <a:r>
              <a:rPr lang="tr-TR" dirty="0"/>
              <a:t>gece vücut hareketlerinin olmaması ile ilişkilidir. </a:t>
            </a:r>
            <a:endParaRPr lang="tr-TR" dirty="0" smtClean="0"/>
          </a:p>
          <a:p>
            <a:endParaRPr lang="tr-TR" dirty="0"/>
          </a:p>
          <a:p>
            <a:pPr lvl="1">
              <a:buFont typeface="Wingdings" panose="05000000000000000000" pitchFamily="2" charset="2"/>
              <a:buChar char="Ø"/>
            </a:pPr>
            <a:r>
              <a:rPr lang="tr-TR" sz="1800" dirty="0" smtClean="0"/>
              <a:t> </a:t>
            </a:r>
            <a:r>
              <a:rPr lang="tr-TR" sz="1800" dirty="0" err="1"/>
              <a:t>Spastisite</a:t>
            </a:r>
            <a:r>
              <a:rPr lang="tr-TR" sz="1800" dirty="0"/>
              <a:t> </a:t>
            </a:r>
            <a:endParaRPr lang="tr-TR" sz="1800" dirty="0" smtClean="0"/>
          </a:p>
          <a:p>
            <a:pPr lvl="1">
              <a:buFont typeface="Wingdings" panose="05000000000000000000" pitchFamily="2" charset="2"/>
              <a:buChar char="Ø"/>
            </a:pPr>
            <a:endParaRPr lang="tr-TR" sz="1800" dirty="0" smtClean="0"/>
          </a:p>
          <a:p>
            <a:pPr lvl="1">
              <a:buFont typeface="Wingdings" panose="05000000000000000000" pitchFamily="2" charset="2"/>
              <a:buChar char="Ø"/>
            </a:pPr>
            <a:r>
              <a:rPr lang="tr-TR" sz="1800" dirty="0" smtClean="0"/>
              <a:t> </a:t>
            </a:r>
            <a:r>
              <a:rPr lang="tr-TR" sz="1800" dirty="0" err="1" smtClean="0"/>
              <a:t>Kontraktür</a:t>
            </a:r>
            <a:endParaRPr lang="tr-TR" sz="1800" dirty="0"/>
          </a:p>
        </p:txBody>
      </p:sp>
      <p:pic>
        <p:nvPicPr>
          <p:cNvPr id="4" name="Resim 3"/>
          <p:cNvPicPr>
            <a:picLocks noChangeAspect="1"/>
          </p:cNvPicPr>
          <p:nvPr/>
        </p:nvPicPr>
        <p:blipFill>
          <a:blip r:embed="rId2"/>
          <a:stretch>
            <a:fillRect/>
          </a:stretch>
        </p:blipFill>
        <p:spPr>
          <a:xfrm>
            <a:off x="2313541" y="4994059"/>
            <a:ext cx="5369891" cy="2461200"/>
          </a:xfrm>
          <a:prstGeom prst="rect">
            <a:avLst/>
          </a:prstGeom>
        </p:spPr>
      </p:pic>
      <p:pic>
        <p:nvPicPr>
          <p:cNvPr id="5" name="Resim 4"/>
          <p:cNvPicPr>
            <a:picLocks noChangeAspect="1"/>
          </p:cNvPicPr>
          <p:nvPr/>
        </p:nvPicPr>
        <p:blipFill>
          <a:blip r:embed="rId3"/>
          <a:stretch>
            <a:fillRect/>
          </a:stretch>
        </p:blipFill>
        <p:spPr>
          <a:xfrm>
            <a:off x="8046339" y="2509034"/>
            <a:ext cx="1914525" cy="2390775"/>
          </a:xfrm>
          <a:prstGeom prst="rect">
            <a:avLst/>
          </a:prstGeom>
        </p:spPr>
      </p:pic>
    </p:spTree>
    <p:extLst>
      <p:ext uri="{BB962C8B-B14F-4D97-AF65-F5344CB8AC3E}">
        <p14:creationId xmlns:p14="http://schemas.microsoft.com/office/powerpoint/2010/main" val="42459972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Azalmış doku </a:t>
            </a:r>
            <a:r>
              <a:rPr lang="tr-TR" dirty="0" err="1"/>
              <a:t>perfüzyonu</a:t>
            </a:r>
            <a:endParaRPr lang="tr-TR" dirty="0"/>
          </a:p>
        </p:txBody>
      </p:sp>
      <p:sp>
        <p:nvSpPr>
          <p:cNvPr id="3" name="İçerik Yer Tutucusu 2"/>
          <p:cNvSpPr>
            <a:spLocks noGrp="1"/>
          </p:cNvSpPr>
          <p:nvPr>
            <p:ph idx="1"/>
          </p:nvPr>
        </p:nvSpPr>
        <p:spPr>
          <a:xfrm>
            <a:off x="2231136" y="2390660"/>
            <a:ext cx="7729728" cy="4219460"/>
          </a:xfrm>
        </p:spPr>
        <p:txBody>
          <a:bodyPr numCol="2"/>
          <a:lstStyle/>
          <a:p>
            <a:r>
              <a:rPr lang="tr-TR" dirty="0" smtClean="0"/>
              <a:t>Doku </a:t>
            </a:r>
            <a:r>
              <a:rPr lang="tr-TR" dirty="0" err="1"/>
              <a:t>hipoksisi</a:t>
            </a:r>
            <a:r>
              <a:rPr lang="tr-TR" dirty="0"/>
              <a:t> veya basınca yanıt olarak kan akımının yeterince sağlanamaması </a:t>
            </a:r>
            <a:endParaRPr lang="tr-TR" dirty="0" smtClean="0"/>
          </a:p>
          <a:p>
            <a:pPr lvl="1">
              <a:buFont typeface="Wingdings" panose="05000000000000000000" pitchFamily="2" charset="2"/>
              <a:buChar char="Ø"/>
            </a:pPr>
            <a:r>
              <a:rPr lang="tr-TR" sz="1400" dirty="0" smtClean="0"/>
              <a:t> </a:t>
            </a:r>
            <a:r>
              <a:rPr lang="tr-TR" sz="1400" dirty="0"/>
              <a:t>Volüm kaybı </a:t>
            </a:r>
            <a:endParaRPr lang="tr-TR" sz="1400" dirty="0" smtClean="0"/>
          </a:p>
          <a:p>
            <a:pPr lvl="1">
              <a:buFont typeface="Wingdings" panose="05000000000000000000" pitchFamily="2" charset="2"/>
              <a:buChar char="Ø"/>
            </a:pPr>
            <a:r>
              <a:rPr lang="tr-TR" sz="1400" dirty="0" smtClean="0"/>
              <a:t> </a:t>
            </a:r>
            <a:r>
              <a:rPr lang="tr-TR" sz="1400" dirty="0"/>
              <a:t>Hipotansiyon </a:t>
            </a:r>
            <a:endParaRPr lang="tr-TR" sz="1400" dirty="0" smtClean="0"/>
          </a:p>
          <a:p>
            <a:pPr lvl="1">
              <a:buFont typeface="Wingdings" panose="05000000000000000000" pitchFamily="2" charset="2"/>
              <a:buChar char="Ø"/>
            </a:pPr>
            <a:r>
              <a:rPr lang="tr-TR" sz="1400" dirty="0" smtClean="0"/>
              <a:t> </a:t>
            </a:r>
            <a:r>
              <a:rPr lang="tr-TR" sz="1400" dirty="0" err="1"/>
              <a:t>Vazomotor</a:t>
            </a:r>
            <a:r>
              <a:rPr lang="tr-TR" sz="1400" dirty="0"/>
              <a:t> </a:t>
            </a:r>
            <a:r>
              <a:rPr lang="tr-TR" sz="1400" dirty="0" smtClean="0"/>
              <a:t>yetmezlik</a:t>
            </a:r>
          </a:p>
          <a:p>
            <a:pPr lvl="1">
              <a:buFont typeface="Wingdings" panose="05000000000000000000" pitchFamily="2" charset="2"/>
              <a:buChar char="Ø"/>
            </a:pPr>
            <a:r>
              <a:rPr lang="tr-TR" sz="1400" dirty="0" smtClean="0"/>
              <a:t> </a:t>
            </a:r>
            <a:r>
              <a:rPr lang="tr-TR" sz="1400" dirty="0" err="1"/>
              <a:t>Vazokonstriksiyon</a:t>
            </a:r>
            <a:r>
              <a:rPr lang="tr-TR" sz="1400" dirty="0"/>
              <a:t> (şoka, kalp yetmezliğine veya ilaçlara </a:t>
            </a:r>
            <a:r>
              <a:rPr lang="tr-TR" sz="1400" dirty="0" err="1"/>
              <a:t>sekonder</a:t>
            </a:r>
            <a:r>
              <a:rPr lang="tr-TR" sz="1400" dirty="0"/>
              <a:t>) </a:t>
            </a:r>
            <a:endParaRPr lang="tr-TR" sz="1400" dirty="0" smtClean="0"/>
          </a:p>
          <a:p>
            <a:pPr lvl="1">
              <a:buFont typeface="Wingdings" panose="05000000000000000000" pitchFamily="2" charset="2"/>
              <a:buChar char="Ø"/>
            </a:pPr>
            <a:r>
              <a:rPr lang="tr-TR" sz="1400" dirty="0" smtClean="0"/>
              <a:t> </a:t>
            </a:r>
            <a:r>
              <a:rPr lang="tr-TR" sz="1400" dirty="0" err="1"/>
              <a:t>Aterosklerotik</a:t>
            </a:r>
            <a:r>
              <a:rPr lang="tr-TR" sz="1400" dirty="0"/>
              <a:t> </a:t>
            </a:r>
            <a:r>
              <a:rPr lang="tr-TR" sz="1400" dirty="0" err="1"/>
              <a:t>periferik</a:t>
            </a:r>
            <a:r>
              <a:rPr lang="tr-TR" sz="1400" dirty="0"/>
              <a:t> arter hastalığı </a:t>
            </a:r>
            <a:endParaRPr lang="tr-TR" sz="1400" dirty="0" smtClean="0"/>
          </a:p>
          <a:p>
            <a:pPr lvl="1">
              <a:buFont typeface="Wingdings" panose="05000000000000000000" pitchFamily="2" charset="2"/>
              <a:buChar char="Ø"/>
            </a:pPr>
            <a:endParaRPr lang="tr-TR" sz="1400" dirty="0" smtClean="0"/>
          </a:p>
          <a:p>
            <a:r>
              <a:rPr lang="tr-TR" dirty="0" smtClean="0"/>
              <a:t>Doku </a:t>
            </a:r>
            <a:r>
              <a:rPr lang="tr-TR" dirty="0" err="1"/>
              <a:t>perfüzyonu</a:t>
            </a:r>
            <a:r>
              <a:rPr lang="tr-TR" dirty="0"/>
              <a:t> </a:t>
            </a:r>
            <a:r>
              <a:rPr lang="tr-TR" dirty="0" smtClean="0"/>
              <a:t>azaldığında             </a:t>
            </a:r>
            <a:r>
              <a:rPr lang="tr-TR" dirty="0"/>
              <a:t>2 saatten uzun süreli </a:t>
            </a:r>
            <a:r>
              <a:rPr lang="tr-TR" dirty="0" smtClean="0"/>
              <a:t>bası </a:t>
            </a:r>
            <a:r>
              <a:rPr lang="tr-TR" dirty="0" smtClean="0">
                <a:sym typeface="Wingdings" panose="05000000000000000000" pitchFamily="2" charset="2"/>
              </a:rPr>
              <a:t></a:t>
            </a:r>
            <a:r>
              <a:rPr lang="tr-TR" dirty="0" smtClean="0"/>
              <a:t> geri dönüşümsüz </a:t>
            </a:r>
            <a:r>
              <a:rPr lang="tr-TR" dirty="0"/>
              <a:t>doku hasarı</a:t>
            </a:r>
          </a:p>
        </p:txBody>
      </p:sp>
      <p:pic>
        <p:nvPicPr>
          <p:cNvPr id="2054" name="Picture 6" descr="Bacaklarda Venöz Sist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7413" y="2366703"/>
            <a:ext cx="3611111" cy="3714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98670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t>Malnutrisyon</a:t>
            </a:r>
            <a:endParaRPr lang="tr-TR" dirty="0"/>
          </a:p>
        </p:txBody>
      </p:sp>
      <p:sp>
        <p:nvSpPr>
          <p:cNvPr id="3" name="İçerik Yer Tutucusu 2"/>
          <p:cNvSpPr>
            <a:spLocks noGrp="1"/>
          </p:cNvSpPr>
          <p:nvPr>
            <p:ph idx="1"/>
          </p:nvPr>
        </p:nvSpPr>
        <p:spPr>
          <a:xfrm>
            <a:off x="2231136" y="2638044"/>
            <a:ext cx="7729728" cy="3476153"/>
          </a:xfrm>
        </p:spPr>
        <p:txBody>
          <a:bodyPr numCol="2"/>
          <a:lstStyle/>
          <a:p>
            <a:r>
              <a:rPr lang="tr-TR" dirty="0" smtClean="0"/>
              <a:t>Kronik </a:t>
            </a:r>
            <a:r>
              <a:rPr lang="tr-TR" dirty="0" err="1"/>
              <a:t>katabolik</a:t>
            </a:r>
            <a:r>
              <a:rPr lang="tr-TR" dirty="0"/>
              <a:t> bir süreç </a:t>
            </a:r>
            <a:endParaRPr lang="tr-TR" dirty="0" smtClean="0"/>
          </a:p>
          <a:p>
            <a:endParaRPr lang="tr-TR" dirty="0" smtClean="0"/>
          </a:p>
          <a:p>
            <a:r>
              <a:rPr lang="tr-TR" dirty="0" smtClean="0"/>
              <a:t>Protein </a:t>
            </a:r>
            <a:r>
              <a:rPr lang="tr-TR" dirty="0"/>
              <a:t>ve kalori alımının artırılması özellikle evre 3 ve 4 bası yarasında önemli </a:t>
            </a:r>
            <a:endParaRPr lang="tr-TR" dirty="0" smtClean="0"/>
          </a:p>
          <a:p>
            <a:endParaRPr lang="tr-TR" dirty="0" smtClean="0"/>
          </a:p>
          <a:p>
            <a:r>
              <a:rPr lang="tr-TR" dirty="0" err="1" smtClean="0"/>
              <a:t>Hipoalbüminemi</a:t>
            </a:r>
            <a:r>
              <a:rPr lang="tr-TR" dirty="0" smtClean="0"/>
              <a:t> </a:t>
            </a:r>
            <a:r>
              <a:rPr lang="tr-TR" dirty="0"/>
              <a:t>klinikte sık görülse de beslenmenin en güçlü belirleyicisi hastanın yeterli besin alabilmesi ve kilosunu koruyabilmesidir.</a:t>
            </a:r>
          </a:p>
        </p:txBody>
      </p:sp>
      <p:pic>
        <p:nvPicPr>
          <p:cNvPr id="4" name="Resim 3"/>
          <p:cNvPicPr>
            <a:picLocks noChangeAspect="1"/>
          </p:cNvPicPr>
          <p:nvPr/>
        </p:nvPicPr>
        <p:blipFill>
          <a:blip r:embed="rId2"/>
          <a:stretch>
            <a:fillRect/>
          </a:stretch>
        </p:blipFill>
        <p:spPr>
          <a:xfrm>
            <a:off x="6809227" y="2955999"/>
            <a:ext cx="3151637" cy="2321626"/>
          </a:xfrm>
          <a:prstGeom prst="rect">
            <a:avLst/>
          </a:prstGeom>
        </p:spPr>
      </p:pic>
    </p:spTree>
    <p:extLst>
      <p:ext uri="{BB962C8B-B14F-4D97-AF65-F5344CB8AC3E}">
        <p14:creationId xmlns:p14="http://schemas.microsoft.com/office/powerpoint/2010/main" val="37720088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Duyu kaybı</a:t>
            </a:r>
          </a:p>
        </p:txBody>
      </p:sp>
      <p:sp>
        <p:nvSpPr>
          <p:cNvPr id="3" name="İçerik Yer Tutucusu 2"/>
          <p:cNvSpPr>
            <a:spLocks noGrp="1"/>
          </p:cNvSpPr>
          <p:nvPr>
            <p:ph idx="1"/>
          </p:nvPr>
        </p:nvSpPr>
        <p:spPr/>
        <p:txBody>
          <a:bodyPr numCol="2"/>
          <a:lstStyle/>
          <a:p>
            <a:r>
              <a:rPr lang="tr-TR" dirty="0" smtClean="0"/>
              <a:t>Hastalar </a:t>
            </a:r>
            <a:r>
              <a:rPr lang="tr-TR" dirty="0"/>
              <a:t>uzun süreli basıdan kaynaklanan ağrı veya rahatsızlığı </a:t>
            </a:r>
            <a:r>
              <a:rPr lang="tr-TR" dirty="0" smtClean="0"/>
              <a:t>algılayamazlar</a:t>
            </a:r>
            <a:endParaRPr lang="tr-TR" dirty="0"/>
          </a:p>
          <a:p>
            <a:pPr lvl="2">
              <a:buFont typeface="Wingdings" panose="05000000000000000000" pitchFamily="2" charset="2"/>
              <a:buChar char="Ø"/>
            </a:pPr>
            <a:r>
              <a:rPr lang="tr-TR" dirty="0" err="1" smtClean="0"/>
              <a:t>Deliryum</a:t>
            </a:r>
            <a:r>
              <a:rPr lang="tr-TR" dirty="0" smtClean="0"/>
              <a:t> </a:t>
            </a:r>
            <a:endParaRPr lang="tr-TR" dirty="0"/>
          </a:p>
          <a:p>
            <a:pPr lvl="2">
              <a:buFont typeface="Wingdings" panose="05000000000000000000" pitchFamily="2" charset="2"/>
              <a:buChar char="Ø"/>
            </a:pPr>
            <a:r>
              <a:rPr lang="tr-TR" dirty="0" err="1"/>
              <a:t>Spinal</a:t>
            </a:r>
            <a:r>
              <a:rPr lang="tr-TR" dirty="0"/>
              <a:t> </a:t>
            </a:r>
            <a:r>
              <a:rPr lang="tr-TR" dirty="0" err="1"/>
              <a:t>kord</a:t>
            </a:r>
            <a:r>
              <a:rPr lang="tr-TR" dirty="0"/>
              <a:t> hasarı </a:t>
            </a:r>
          </a:p>
          <a:p>
            <a:pPr lvl="2">
              <a:buFont typeface="Wingdings" panose="05000000000000000000" pitchFamily="2" charset="2"/>
              <a:buChar char="Ø"/>
            </a:pPr>
            <a:r>
              <a:rPr lang="tr-TR" dirty="0" err="1"/>
              <a:t>Nöropati</a:t>
            </a:r>
            <a:r>
              <a:rPr lang="tr-TR" dirty="0"/>
              <a:t> </a:t>
            </a:r>
          </a:p>
          <a:p>
            <a:pPr lvl="2">
              <a:buFont typeface="Wingdings" panose="05000000000000000000" pitchFamily="2" charset="2"/>
              <a:buChar char="Ø"/>
            </a:pPr>
            <a:r>
              <a:rPr lang="tr-TR" dirty="0" err="1" smtClean="0"/>
              <a:t>Demans</a:t>
            </a:r>
            <a:r>
              <a:rPr lang="tr-TR" dirty="0" smtClean="0"/>
              <a:t> </a:t>
            </a:r>
          </a:p>
          <a:p>
            <a:endParaRPr lang="tr-TR" dirty="0"/>
          </a:p>
        </p:txBody>
      </p:sp>
      <p:pic>
        <p:nvPicPr>
          <p:cNvPr id="4102" name="Picture 6" descr="Serebral Palsi (Beyin Felci) Nedir? – Prof. Dr. Adnan Ayvaz"/>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781264"/>
            <a:ext cx="3557109" cy="2467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96037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t>İnkontinans</a:t>
            </a:r>
            <a:endParaRPr lang="tr-TR" dirty="0"/>
          </a:p>
        </p:txBody>
      </p:sp>
      <p:sp>
        <p:nvSpPr>
          <p:cNvPr id="3" name="İçerik Yer Tutucusu 2"/>
          <p:cNvSpPr>
            <a:spLocks noGrp="1"/>
          </p:cNvSpPr>
          <p:nvPr>
            <p:ph idx="1"/>
          </p:nvPr>
        </p:nvSpPr>
        <p:spPr>
          <a:xfrm>
            <a:off x="2231136" y="2638044"/>
            <a:ext cx="7729728" cy="4049195"/>
          </a:xfrm>
        </p:spPr>
        <p:txBody>
          <a:bodyPr numCol="2"/>
          <a:lstStyle/>
          <a:p>
            <a:pPr algn="just"/>
            <a:r>
              <a:rPr lang="tr-TR" dirty="0" smtClean="0"/>
              <a:t>Yaşlı </a:t>
            </a:r>
            <a:r>
              <a:rPr lang="tr-TR" dirty="0"/>
              <a:t>hastalarda idrar ve </a:t>
            </a:r>
            <a:r>
              <a:rPr lang="tr-TR" dirty="0" smtClean="0"/>
              <a:t>gaita </a:t>
            </a:r>
            <a:r>
              <a:rPr lang="tr-TR" dirty="0" err="1" smtClean="0"/>
              <a:t>inkontinansı</a:t>
            </a:r>
            <a:r>
              <a:rPr lang="tr-TR" dirty="0" smtClean="0"/>
              <a:t> </a:t>
            </a:r>
            <a:r>
              <a:rPr lang="tr-TR" dirty="0" err="1"/>
              <a:t>maserasyona</a:t>
            </a:r>
            <a:r>
              <a:rPr lang="tr-TR" dirty="0"/>
              <a:t> neden olarak </a:t>
            </a:r>
            <a:r>
              <a:rPr lang="tr-TR" dirty="0" err="1"/>
              <a:t>dekübit</a:t>
            </a:r>
            <a:r>
              <a:rPr lang="tr-TR" dirty="0"/>
              <a:t> ülseri gelişimine neden olmaktadır. </a:t>
            </a:r>
            <a:endParaRPr lang="tr-TR" dirty="0" smtClean="0"/>
          </a:p>
          <a:p>
            <a:r>
              <a:rPr lang="tr-TR" dirty="0" smtClean="0"/>
              <a:t>Bazı </a:t>
            </a:r>
            <a:r>
              <a:rPr lang="tr-TR" dirty="0"/>
              <a:t>çalışmalar </a:t>
            </a:r>
            <a:r>
              <a:rPr lang="tr-TR" dirty="0" err="1"/>
              <a:t>inkontinanslı</a:t>
            </a:r>
            <a:r>
              <a:rPr lang="tr-TR" dirty="0"/>
              <a:t> hastaların beş kat daha yüksek risk taşıdığını göstermektedir. </a:t>
            </a:r>
            <a:endParaRPr lang="tr-TR" dirty="0" smtClean="0"/>
          </a:p>
          <a:p>
            <a:r>
              <a:rPr lang="tr-TR" dirty="0" smtClean="0"/>
              <a:t>Ulusal </a:t>
            </a:r>
            <a:r>
              <a:rPr lang="tr-TR" dirty="0"/>
              <a:t>bir araştırmada bakımevinden taburcu edilen, </a:t>
            </a:r>
            <a:r>
              <a:rPr lang="tr-TR" dirty="0" err="1"/>
              <a:t>inkontinansı</a:t>
            </a:r>
            <a:r>
              <a:rPr lang="tr-TR" dirty="0"/>
              <a:t> olan hastaların %94 ünün yatağa bağımlı hale geldiği ve </a:t>
            </a:r>
            <a:r>
              <a:rPr lang="tr-TR" dirty="0" err="1"/>
              <a:t>dekübit</a:t>
            </a:r>
            <a:r>
              <a:rPr lang="tr-TR" dirty="0"/>
              <a:t> ülseri geliştiği görülmüştür</a:t>
            </a:r>
            <a:r>
              <a:rPr lang="tr-TR" dirty="0" smtClean="0"/>
              <a:t>.</a:t>
            </a:r>
          </a:p>
          <a:p>
            <a:pPr marL="0" indent="0">
              <a:buNone/>
            </a:pPr>
            <a:r>
              <a:rPr lang="en-US" sz="800" i="1" dirty="0" err="1"/>
              <a:t>Zappolo</a:t>
            </a:r>
            <a:r>
              <a:rPr lang="en-US" sz="800" i="1" dirty="0"/>
              <a:t>, A. Discharges from nursing homes. National Nursing Home Survey Hyattsville, MD: US Department of Health and Human Services, 1981.</a:t>
            </a:r>
            <a:endParaRPr lang="tr-TR" sz="800" i="1" dirty="0"/>
          </a:p>
        </p:txBody>
      </p:sp>
      <p:pic>
        <p:nvPicPr>
          <p:cNvPr id="5122" name="Picture 2" descr="Fonksiyonel inkontinans hemşirelik bakımı"/>
          <p:cNvPicPr>
            <a:picLocks noChangeAspect="1" noChangeArrowheads="1"/>
          </p:cNvPicPr>
          <p:nvPr/>
        </p:nvPicPr>
        <p:blipFill rotWithShape="1">
          <a:blip r:embed="rId2">
            <a:extLst>
              <a:ext uri="{28A0092B-C50C-407E-A947-70E740481C1C}">
                <a14:useLocalDpi xmlns:a14="http://schemas.microsoft.com/office/drawing/2010/main" val="0"/>
              </a:ext>
            </a:extLst>
          </a:blip>
          <a:srcRect l="3967" t="3983" r="4853"/>
          <a:stretch/>
        </p:blipFill>
        <p:spPr bwMode="auto">
          <a:xfrm>
            <a:off x="6446484" y="3294042"/>
            <a:ext cx="3514380" cy="2269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61586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RİSK FAKTÖRLERİ</a:t>
            </a:r>
            <a:endParaRPr lang="tr-TR" dirty="0"/>
          </a:p>
        </p:txBody>
      </p:sp>
      <p:sp>
        <p:nvSpPr>
          <p:cNvPr id="3" name="İçerik Yer Tutucusu 2"/>
          <p:cNvSpPr>
            <a:spLocks noGrp="1"/>
          </p:cNvSpPr>
          <p:nvPr>
            <p:ph idx="1"/>
          </p:nvPr>
        </p:nvSpPr>
        <p:spPr>
          <a:xfrm>
            <a:off x="2231136" y="2638044"/>
            <a:ext cx="7729728" cy="4049195"/>
          </a:xfrm>
        </p:spPr>
        <p:txBody>
          <a:bodyPr>
            <a:normAutofit/>
          </a:bodyPr>
          <a:lstStyle/>
          <a:p>
            <a:pPr algn="just"/>
            <a:r>
              <a:rPr lang="tr-TR" dirty="0" err="1"/>
              <a:t>Prospektif</a:t>
            </a:r>
            <a:r>
              <a:rPr lang="tr-TR" dirty="0"/>
              <a:t> bir çalışmada aktivite kısıtlılığı olan 286 hastada evre 1 </a:t>
            </a:r>
            <a:r>
              <a:rPr lang="tr-TR" dirty="0" err="1"/>
              <a:t>dekübit</a:t>
            </a:r>
            <a:r>
              <a:rPr lang="tr-TR" dirty="0"/>
              <a:t> ülseri, </a:t>
            </a:r>
            <a:r>
              <a:rPr lang="tr-TR" dirty="0" err="1" smtClean="0"/>
              <a:t>lenfopeni</a:t>
            </a:r>
            <a:r>
              <a:rPr lang="tr-TR" dirty="0"/>
              <a:t>, </a:t>
            </a:r>
            <a:r>
              <a:rPr lang="tr-TR" dirty="0" err="1" smtClean="0"/>
              <a:t>immobilizasyon</a:t>
            </a:r>
            <a:r>
              <a:rPr lang="tr-TR" dirty="0"/>
              <a:t>, </a:t>
            </a:r>
            <a:r>
              <a:rPr lang="tr-TR" dirty="0" smtClean="0"/>
              <a:t>kuru </a:t>
            </a:r>
            <a:r>
              <a:rPr lang="tr-TR" dirty="0" err="1"/>
              <a:t>sakral</a:t>
            </a:r>
            <a:r>
              <a:rPr lang="tr-TR" dirty="0"/>
              <a:t> deri ve azalmış vücut ağırlığı varlığı, </a:t>
            </a:r>
            <a:r>
              <a:rPr lang="tr-TR" dirty="0" smtClean="0"/>
              <a:t>evre </a:t>
            </a:r>
            <a:r>
              <a:rPr lang="tr-TR" dirty="0"/>
              <a:t>2 veya daha ileri </a:t>
            </a:r>
            <a:r>
              <a:rPr lang="tr-TR" dirty="0" err="1"/>
              <a:t>dekübit</a:t>
            </a:r>
            <a:r>
              <a:rPr lang="tr-TR" dirty="0"/>
              <a:t> ülseri gelişimi ile ilişkili bulunmuş ve bu faktörlerin üç veya daha fazlasının varlığında hastaların %13’ünde </a:t>
            </a:r>
            <a:r>
              <a:rPr lang="tr-TR" dirty="0" err="1"/>
              <a:t>dekübit</a:t>
            </a:r>
            <a:r>
              <a:rPr lang="tr-TR" dirty="0"/>
              <a:t> ülseri geliştiği görülmüştür</a:t>
            </a:r>
            <a:r>
              <a:rPr lang="tr-TR" dirty="0" smtClean="0"/>
              <a:t>.</a:t>
            </a:r>
          </a:p>
          <a:p>
            <a:endParaRPr lang="tr-TR" dirty="0"/>
          </a:p>
          <a:p>
            <a:endParaRPr lang="tr-TR" dirty="0" smtClean="0"/>
          </a:p>
          <a:p>
            <a:endParaRPr lang="tr-TR" dirty="0"/>
          </a:p>
          <a:p>
            <a:pPr marL="0" indent="0">
              <a:buNone/>
            </a:pPr>
            <a:endParaRPr lang="tr-TR" sz="900" dirty="0" smtClean="0"/>
          </a:p>
          <a:p>
            <a:pPr marL="0" indent="0">
              <a:buNone/>
            </a:pPr>
            <a:endParaRPr lang="tr-TR" sz="900" dirty="0" smtClean="0"/>
          </a:p>
          <a:p>
            <a:pPr marL="0" indent="0">
              <a:buNone/>
            </a:pPr>
            <a:endParaRPr lang="tr-TR" sz="900" dirty="0"/>
          </a:p>
          <a:p>
            <a:pPr marL="0" indent="0">
              <a:buNone/>
            </a:pPr>
            <a:endParaRPr lang="tr-TR" sz="900" dirty="0" smtClean="0"/>
          </a:p>
          <a:p>
            <a:pPr marL="0" indent="0">
              <a:buNone/>
            </a:pPr>
            <a:r>
              <a:rPr lang="en-US" sz="900" dirty="0" smtClean="0"/>
              <a:t>Allman </a:t>
            </a:r>
            <a:r>
              <a:rPr lang="en-US" sz="900" dirty="0"/>
              <a:t>RM, G. P., Patrick MM, Burst N, </a:t>
            </a:r>
            <a:r>
              <a:rPr lang="en-US" sz="900" dirty="0" err="1"/>
              <a:t>Bartolucci</a:t>
            </a:r>
            <a:r>
              <a:rPr lang="en-US" sz="900" dirty="0"/>
              <a:t> AA. "Pressure ulcer risk factors among hospitalized patients with activity limitation.".</a:t>
            </a:r>
            <a:endParaRPr lang="tr-TR" sz="900" dirty="0" smtClean="0"/>
          </a:p>
        </p:txBody>
      </p:sp>
    </p:spTree>
    <p:extLst>
      <p:ext uri="{BB962C8B-B14F-4D97-AF65-F5344CB8AC3E}">
        <p14:creationId xmlns:p14="http://schemas.microsoft.com/office/powerpoint/2010/main" val="38751759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Amaç </a:t>
            </a:r>
            <a:endParaRPr lang="tr-TR" dirty="0"/>
          </a:p>
        </p:txBody>
      </p:sp>
      <p:sp>
        <p:nvSpPr>
          <p:cNvPr id="3" name="İçerik Yer Tutucusu 2"/>
          <p:cNvSpPr>
            <a:spLocks noGrp="1"/>
          </p:cNvSpPr>
          <p:nvPr>
            <p:ph idx="1"/>
          </p:nvPr>
        </p:nvSpPr>
        <p:spPr>
          <a:xfrm>
            <a:off x="2231136" y="2638044"/>
            <a:ext cx="7729728" cy="3945636"/>
          </a:xfrm>
        </p:spPr>
        <p:txBody>
          <a:bodyPr>
            <a:normAutofit/>
          </a:bodyPr>
          <a:lstStyle/>
          <a:p>
            <a:pPr algn="just"/>
            <a:r>
              <a:rPr lang="tr-TR" sz="2400" dirty="0" err="1"/>
              <a:t>Dekübit</a:t>
            </a:r>
            <a:r>
              <a:rPr lang="tr-TR" sz="2400" dirty="0"/>
              <a:t> </a:t>
            </a:r>
            <a:r>
              <a:rPr lang="tr-TR" sz="2400" dirty="0" smtClean="0"/>
              <a:t>ülserleri </a:t>
            </a:r>
            <a:r>
              <a:rPr lang="tr-TR" sz="2400" dirty="0" err="1" smtClean="0"/>
              <a:t>patofizyolojisi</a:t>
            </a:r>
            <a:r>
              <a:rPr lang="tr-TR" sz="2400" dirty="0" smtClean="0"/>
              <a:t>, etiyolojisi ve risk faktörleri, </a:t>
            </a:r>
            <a:r>
              <a:rPr lang="tr-TR" sz="2400" dirty="0" err="1" smtClean="0"/>
              <a:t>evrelemesi</a:t>
            </a:r>
            <a:r>
              <a:rPr lang="tr-TR" sz="2400" dirty="0" smtClean="0"/>
              <a:t>, ayırıcı tanılar ,tedavisi </a:t>
            </a:r>
            <a:r>
              <a:rPr lang="tr-TR" sz="2400" dirty="0"/>
              <a:t>ve önlenmesi konusunda bilgi vermek</a:t>
            </a:r>
          </a:p>
        </p:txBody>
      </p:sp>
      <p:pic>
        <p:nvPicPr>
          <p:cNvPr id="1026" name="Picture 2" descr="Yatak Yarası (Bası Yarası) Nedir, Pansuman Nasıl Yapılı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1938" y="3827418"/>
            <a:ext cx="5671433" cy="2630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78879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RİSK FAKTÖRLERİ</a:t>
            </a:r>
            <a:endParaRPr lang="tr-TR" dirty="0"/>
          </a:p>
        </p:txBody>
      </p:sp>
      <p:sp>
        <p:nvSpPr>
          <p:cNvPr id="3" name="İçerik Yer Tutucusu 2"/>
          <p:cNvSpPr>
            <a:spLocks noGrp="1"/>
          </p:cNvSpPr>
          <p:nvPr>
            <p:ph idx="1"/>
          </p:nvPr>
        </p:nvSpPr>
        <p:spPr>
          <a:xfrm>
            <a:off x="2231135" y="2412694"/>
            <a:ext cx="7870807" cy="4318612"/>
          </a:xfrm>
        </p:spPr>
        <p:txBody>
          <a:bodyPr>
            <a:normAutofit/>
          </a:bodyPr>
          <a:lstStyle/>
          <a:p>
            <a:r>
              <a:rPr lang="tr-TR" dirty="0"/>
              <a:t>Uzun süreli bakım alan 1524 hasta üzerinde yapılan bir çalışmada, hastaların </a:t>
            </a:r>
            <a:r>
              <a:rPr lang="tr-TR" dirty="0" smtClean="0"/>
              <a:t>%29’unda </a:t>
            </a:r>
            <a:r>
              <a:rPr lang="tr-TR" dirty="0"/>
              <a:t>12 haftalık </a:t>
            </a:r>
            <a:r>
              <a:rPr lang="tr-TR" dirty="0" smtClean="0"/>
              <a:t>süre </a:t>
            </a:r>
            <a:r>
              <a:rPr lang="tr-TR" dirty="0"/>
              <a:t>içinde yeni bası yarası geliştiği gözlenmiş. </a:t>
            </a:r>
          </a:p>
          <a:p>
            <a:pPr lvl="1">
              <a:buFont typeface="Wingdings" panose="05000000000000000000" pitchFamily="2" charset="2"/>
              <a:buChar char="ü"/>
            </a:pPr>
            <a:r>
              <a:rPr lang="tr-TR" dirty="0" smtClean="0"/>
              <a:t>Hastalığın </a:t>
            </a:r>
            <a:r>
              <a:rPr lang="tr-TR" dirty="0" smtClean="0"/>
              <a:t>başlangıçtaki </a:t>
            </a:r>
            <a:r>
              <a:rPr lang="tr-TR" dirty="0"/>
              <a:t>şiddetinin artması, </a:t>
            </a:r>
            <a:endParaRPr lang="tr-TR" dirty="0" smtClean="0"/>
          </a:p>
          <a:p>
            <a:pPr lvl="1">
              <a:buFont typeface="Wingdings" panose="05000000000000000000" pitchFamily="2" charset="2"/>
              <a:buChar char="ü"/>
            </a:pPr>
            <a:r>
              <a:rPr lang="tr-TR" dirty="0" smtClean="0"/>
              <a:t>Ö</a:t>
            </a:r>
            <a:r>
              <a:rPr lang="tr-TR" dirty="0" smtClean="0"/>
              <a:t>nceki </a:t>
            </a:r>
            <a:r>
              <a:rPr lang="tr-TR" dirty="0"/>
              <a:t>bası yarasının varlığı ve niteliği, </a:t>
            </a:r>
            <a:endParaRPr lang="tr-TR" dirty="0" smtClean="0"/>
          </a:p>
          <a:p>
            <a:pPr lvl="1">
              <a:buFont typeface="Wingdings" panose="05000000000000000000" pitchFamily="2" charset="2"/>
              <a:buChar char="ü"/>
            </a:pPr>
            <a:r>
              <a:rPr lang="tr-TR" dirty="0" smtClean="0"/>
              <a:t>B</a:t>
            </a:r>
            <a:r>
              <a:rPr lang="tr-TR" dirty="0" smtClean="0"/>
              <a:t>elirgin </a:t>
            </a:r>
            <a:r>
              <a:rPr lang="tr-TR" dirty="0"/>
              <a:t>kilo kaybı, </a:t>
            </a:r>
            <a:endParaRPr lang="tr-TR" dirty="0" smtClean="0"/>
          </a:p>
          <a:p>
            <a:pPr lvl="1">
              <a:buFont typeface="Wingdings" panose="05000000000000000000" pitchFamily="2" charset="2"/>
              <a:buChar char="ü"/>
            </a:pPr>
            <a:r>
              <a:rPr lang="tr-TR" dirty="0"/>
              <a:t>O</a:t>
            </a:r>
            <a:r>
              <a:rPr lang="tr-TR" dirty="0" smtClean="0"/>
              <a:t>ral </a:t>
            </a:r>
            <a:r>
              <a:rPr lang="tr-TR" dirty="0"/>
              <a:t>alım zorluğu, </a:t>
            </a:r>
            <a:endParaRPr lang="tr-TR" dirty="0" smtClean="0"/>
          </a:p>
          <a:p>
            <a:pPr lvl="1">
              <a:buFont typeface="Wingdings" panose="05000000000000000000" pitchFamily="2" charset="2"/>
              <a:buChar char="ü"/>
            </a:pPr>
            <a:r>
              <a:rPr lang="tr-TR" dirty="0" err="1"/>
              <a:t>K</a:t>
            </a:r>
            <a:r>
              <a:rPr lang="tr-TR" dirty="0" err="1" smtClean="0"/>
              <a:t>atater</a:t>
            </a:r>
            <a:r>
              <a:rPr lang="tr-TR" dirty="0" smtClean="0"/>
              <a:t> </a:t>
            </a:r>
            <a:r>
              <a:rPr lang="tr-TR" dirty="0"/>
              <a:t>kullanımı </a:t>
            </a:r>
            <a:r>
              <a:rPr lang="tr-TR" dirty="0"/>
              <a:t> </a:t>
            </a:r>
            <a:endParaRPr lang="tr-TR" dirty="0" smtClean="0"/>
          </a:p>
          <a:p>
            <a:pPr marL="228600" lvl="1" indent="0">
              <a:buNone/>
            </a:pPr>
            <a:r>
              <a:rPr lang="tr-TR" dirty="0" smtClean="0"/>
              <a:t>gibi </a:t>
            </a:r>
            <a:r>
              <a:rPr lang="tr-TR" dirty="0"/>
              <a:t>faktörler yeni basınç ülseri gelişimiyle ilişkili bulunmuştur. </a:t>
            </a:r>
            <a:endParaRPr lang="tr-TR" dirty="0" smtClean="0"/>
          </a:p>
          <a:p>
            <a:pPr marL="0" indent="0">
              <a:buNone/>
            </a:pPr>
            <a:endParaRPr lang="tr-TR" sz="1000" dirty="0" smtClean="0"/>
          </a:p>
          <a:p>
            <a:pPr marL="0" indent="0">
              <a:buNone/>
            </a:pPr>
            <a:endParaRPr lang="tr-TR" sz="1000" dirty="0"/>
          </a:p>
          <a:p>
            <a:pPr marL="0" indent="0">
              <a:buNone/>
            </a:pPr>
            <a:r>
              <a:rPr lang="tr-TR" sz="1000" dirty="0" err="1" smtClean="0"/>
              <a:t>Horn</a:t>
            </a:r>
            <a:r>
              <a:rPr lang="tr-TR" sz="1000" dirty="0" smtClean="0"/>
              <a:t> </a:t>
            </a:r>
            <a:r>
              <a:rPr lang="tr-TR" sz="1000" dirty="0"/>
              <a:t>SD, B. S., </a:t>
            </a:r>
            <a:r>
              <a:rPr lang="tr-TR" sz="1000" dirty="0" err="1"/>
              <a:t>Ferguson</a:t>
            </a:r>
            <a:r>
              <a:rPr lang="tr-TR" sz="1000" dirty="0"/>
              <a:t> ML, </a:t>
            </a:r>
            <a:r>
              <a:rPr lang="tr-TR" sz="1000" dirty="0" err="1"/>
              <a:t>Smout</a:t>
            </a:r>
            <a:r>
              <a:rPr lang="tr-TR" sz="1000" dirty="0"/>
              <a:t> RJ, </a:t>
            </a:r>
            <a:r>
              <a:rPr lang="tr-TR" sz="1000" dirty="0" err="1"/>
              <a:t>Bergstrom</a:t>
            </a:r>
            <a:r>
              <a:rPr lang="tr-TR" sz="1000" dirty="0"/>
              <a:t> N, Taler G, </a:t>
            </a:r>
            <a:r>
              <a:rPr lang="tr-TR" sz="1000" dirty="0" err="1"/>
              <a:t>Cook</a:t>
            </a:r>
            <a:r>
              <a:rPr lang="tr-TR" sz="1000" dirty="0"/>
              <a:t> AS, </a:t>
            </a:r>
            <a:r>
              <a:rPr lang="tr-TR" sz="1000" dirty="0" err="1"/>
              <a:t>Sharkey</a:t>
            </a:r>
            <a:r>
              <a:rPr lang="tr-TR" sz="1000" dirty="0"/>
              <a:t> SS, </a:t>
            </a:r>
            <a:r>
              <a:rPr lang="tr-TR" sz="1000" dirty="0" err="1"/>
              <a:t>Voss</a:t>
            </a:r>
            <a:r>
              <a:rPr lang="tr-TR" sz="1000" dirty="0"/>
              <a:t> AC "</a:t>
            </a:r>
            <a:r>
              <a:rPr lang="tr-TR" sz="1000" dirty="0" err="1"/>
              <a:t>The</a:t>
            </a:r>
            <a:r>
              <a:rPr lang="tr-TR" sz="1000" dirty="0"/>
              <a:t> </a:t>
            </a:r>
            <a:r>
              <a:rPr lang="tr-TR" sz="1000" dirty="0" err="1"/>
              <a:t>National</a:t>
            </a:r>
            <a:r>
              <a:rPr lang="tr-TR" sz="1000" dirty="0"/>
              <a:t> </a:t>
            </a:r>
            <a:r>
              <a:rPr lang="tr-TR" sz="1000" dirty="0" err="1"/>
              <a:t>Pressure</a:t>
            </a:r>
            <a:r>
              <a:rPr lang="tr-TR" sz="1000" dirty="0"/>
              <a:t> </a:t>
            </a:r>
            <a:r>
              <a:rPr lang="tr-TR" sz="1000" dirty="0" err="1"/>
              <a:t>Ulcer</a:t>
            </a:r>
            <a:r>
              <a:rPr lang="tr-TR" sz="1000" dirty="0"/>
              <a:t> </a:t>
            </a:r>
            <a:r>
              <a:rPr lang="tr-TR" sz="1000" dirty="0" err="1"/>
              <a:t>Long-Term</a:t>
            </a:r>
            <a:r>
              <a:rPr lang="tr-TR" sz="1000" dirty="0"/>
              <a:t> </a:t>
            </a:r>
            <a:r>
              <a:rPr lang="tr-TR" sz="1000" dirty="0" err="1"/>
              <a:t>Care</a:t>
            </a:r>
            <a:r>
              <a:rPr lang="tr-TR" sz="1000" dirty="0"/>
              <a:t> </a:t>
            </a:r>
            <a:r>
              <a:rPr lang="tr-TR" sz="1000" dirty="0" err="1"/>
              <a:t>Study</a:t>
            </a:r>
            <a:r>
              <a:rPr lang="tr-TR" sz="1000" dirty="0"/>
              <a:t>: </a:t>
            </a:r>
            <a:r>
              <a:rPr lang="tr-TR" sz="1000" dirty="0" err="1"/>
              <a:t>pressure</a:t>
            </a:r>
            <a:r>
              <a:rPr lang="tr-TR" sz="1000" dirty="0"/>
              <a:t> </a:t>
            </a:r>
            <a:r>
              <a:rPr lang="tr-TR" sz="1000" dirty="0" err="1"/>
              <a:t>ulcer</a:t>
            </a:r>
            <a:r>
              <a:rPr lang="tr-TR" sz="1000" dirty="0"/>
              <a:t> </a:t>
            </a:r>
            <a:r>
              <a:rPr lang="tr-TR" sz="1000" dirty="0" err="1"/>
              <a:t>development</a:t>
            </a:r>
            <a:r>
              <a:rPr lang="tr-TR" sz="1000" dirty="0"/>
              <a:t> in </a:t>
            </a:r>
            <a:r>
              <a:rPr lang="tr-TR" sz="1000" dirty="0" err="1"/>
              <a:t>long-term</a:t>
            </a:r>
            <a:r>
              <a:rPr lang="tr-TR" sz="1000" dirty="0"/>
              <a:t> </a:t>
            </a:r>
            <a:r>
              <a:rPr lang="tr-TR" sz="1000" dirty="0" err="1"/>
              <a:t>care</a:t>
            </a:r>
            <a:r>
              <a:rPr lang="tr-TR" sz="1000" dirty="0"/>
              <a:t> </a:t>
            </a:r>
            <a:r>
              <a:rPr lang="tr-TR" sz="1000" dirty="0" err="1"/>
              <a:t>residents</a:t>
            </a:r>
            <a:r>
              <a:rPr lang="tr-TR" sz="1000" dirty="0"/>
              <a:t>."</a:t>
            </a:r>
          </a:p>
        </p:txBody>
      </p:sp>
    </p:spTree>
    <p:extLst>
      <p:ext uri="{BB962C8B-B14F-4D97-AF65-F5344CB8AC3E}">
        <p14:creationId xmlns:p14="http://schemas.microsoft.com/office/powerpoint/2010/main" val="20041045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Risk faktörleri</a:t>
            </a:r>
            <a:endParaRPr lang="tr-TR" dirty="0"/>
          </a:p>
        </p:txBody>
      </p:sp>
      <p:sp>
        <p:nvSpPr>
          <p:cNvPr id="3" name="İçerik Yer Tutucusu 2"/>
          <p:cNvSpPr>
            <a:spLocks noGrp="1"/>
          </p:cNvSpPr>
          <p:nvPr>
            <p:ph idx="1"/>
          </p:nvPr>
        </p:nvSpPr>
        <p:spPr>
          <a:xfrm>
            <a:off x="2231136" y="2461775"/>
            <a:ext cx="7729728" cy="4104279"/>
          </a:xfrm>
        </p:spPr>
        <p:txBody>
          <a:bodyPr>
            <a:normAutofit/>
          </a:bodyPr>
          <a:lstStyle/>
          <a:p>
            <a:r>
              <a:rPr lang="tr-TR" dirty="0"/>
              <a:t>60 yaş üstü ayakta tedavi edilen ve 40 aya kadar takip edilen 12,650 poliklinik hastası ile </a:t>
            </a:r>
            <a:r>
              <a:rPr lang="tr-TR" dirty="0" smtClean="0"/>
              <a:t>yapılan bir </a:t>
            </a:r>
            <a:r>
              <a:rPr lang="tr-TR" dirty="0"/>
              <a:t>çalışmada; </a:t>
            </a:r>
            <a:endParaRPr lang="tr-TR" dirty="0" smtClean="0"/>
          </a:p>
          <a:p>
            <a:pPr lvl="1"/>
            <a:r>
              <a:rPr lang="tr-TR" dirty="0" smtClean="0"/>
              <a:t>ileri </a:t>
            </a:r>
            <a:r>
              <a:rPr lang="tr-TR" dirty="0"/>
              <a:t>yaş, </a:t>
            </a:r>
            <a:endParaRPr lang="tr-TR" dirty="0" smtClean="0"/>
          </a:p>
          <a:p>
            <a:pPr lvl="1"/>
            <a:r>
              <a:rPr lang="tr-TR" dirty="0" smtClean="0"/>
              <a:t>erkek </a:t>
            </a:r>
            <a:r>
              <a:rPr lang="tr-TR" dirty="0"/>
              <a:t>cinsiyet, </a:t>
            </a:r>
            <a:endParaRPr lang="tr-TR" dirty="0" smtClean="0"/>
          </a:p>
          <a:p>
            <a:pPr lvl="1"/>
            <a:r>
              <a:rPr lang="tr-TR" dirty="0" smtClean="0"/>
              <a:t>uzun </a:t>
            </a:r>
            <a:r>
              <a:rPr lang="tr-TR" dirty="0"/>
              <a:t>süreli bakım, </a:t>
            </a:r>
            <a:endParaRPr lang="tr-TR" dirty="0" smtClean="0"/>
          </a:p>
          <a:p>
            <a:pPr lvl="1"/>
            <a:r>
              <a:rPr lang="tr-TR" dirty="0" smtClean="0"/>
              <a:t>önceki </a:t>
            </a:r>
            <a:r>
              <a:rPr lang="tr-TR" dirty="0" err="1"/>
              <a:t>dekübit</a:t>
            </a:r>
            <a:r>
              <a:rPr lang="tr-TR" dirty="0"/>
              <a:t> ülseri öyküsü, </a:t>
            </a:r>
            <a:endParaRPr lang="tr-TR" dirty="0" smtClean="0"/>
          </a:p>
          <a:p>
            <a:pPr lvl="1"/>
            <a:r>
              <a:rPr lang="tr-TR" dirty="0" smtClean="0"/>
              <a:t>diyabet</a:t>
            </a:r>
            <a:r>
              <a:rPr lang="tr-TR" dirty="0"/>
              <a:t>, </a:t>
            </a:r>
            <a:endParaRPr lang="tr-TR" dirty="0" smtClean="0"/>
          </a:p>
          <a:p>
            <a:pPr lvl="1"/>
            <a:r>
              <a:rPr lang="tr-TR" dirty="0" smtClean="0"/>
              <a:t>düşme</a:t>
            </a:r>
            <a:r>
              <a:rPr lang="tr-TR" dirty="0"/>
              <a:t>, </a:t>
            </a:r>
            <a:endParaRPr lang="tr-TR" dirty="0" smtClean="0"/>
          </a:p>
          <a:p>
            <a:pPr lvl="1"/>
            <a:r>
              <a:rPr lang="tr-TR" dirty="0" smtClean="0"/>
              <a:t>katarakt</a:t>
            </a:r>
            <a:r>
              <a:rPr lang="tr-TR" dirty="0"/>
              <a:t>, </a:t>
            </a:r>
            <a:endParaRPr lang="tr-TR" dirty="0" smtClean="0"/>
          </a:p>
          <a:p>
            <a:pPr lvl="1"/>
            <a:r>
              <a:rPr lang="tr-TR" dirty="0" smtClean="0"/>
              <a:t>böbrek </a:t>
            </a:r>
            <a:r>
              <a:rPr lang="tr-TR" dirty="0"/>
              <a:t>yetmezliği ve </a:t>
            </a:r>
            <a:r>
              <a:rPr lang="tr-TR" dirty="0" err="1"/>
              <a:t>periferik</a:t>
            </a:r>
            <a:r>
              <a:rPr lang="tr-TR" dirty="0"/>
              <a:t> arter hastalığı </a:t>
            </a:r>
            <a:endParaRPr lang="tr-TR" dirty="0" smtClean="0"/>
          </a:p>
          <a:p>
            <a:pPr marL="0" indent="0">
              <a:buNone/>
            </a:pPr>
            <a:r>
              <a:rPr lang="tr-TR" dirty="0" smtClean="0"/>
              <a:t>yeni </a:t>
            </a:r>
            <a:r>
              <a:rPr lang="tr-TR" dirty="0"/>
              <a:t>bir basınç ülseri oluşması ile ilişkili bulunmuştur. </a:t>
            </a:r>
          </a:p>
        </p:txBody>
      </p:sp>
      <p:sp>
        <p:nvSpPr>
          <p:cNvPr id="4" name="Dikdörtgen 3"/>
          <p:cNvSpPr/>
          <p:nvPr/>
        </p:nvSpPr>
        <p:spPr>
          <a:xfrm>
            <a:off x="2231136" y="6566054"/>
            <a:ext cx="6096000" cy="230832"/>
          </a:xfrm>
          <a:prstGeom prst="rect">
            <a:avLst/>
          </a:prstGeom>
        </p:spPr>
        <p:txBody>
          <a:bodyPr>
            <a:spAutoFit/>
          </a:bodyPr>
          <a:lstStyle/>
          <a:p>
            <a:r>
              <a:rPr lang="en-US" sz="900" dirty="0"/>
              <a:t>Takahashi PY, C. A., Cha SS "Risk factors for pressure ulceration in an older community-dwelling population."</a:t>
            </a:r>
            <a:endParaRPr lang="tr-TR" sz="900" dirty="0"/>
          </a:p>
        </p:txBody>
      </p:sp>
    </p:spTree>
    <p:extLst>
      <p:ext uri="{BB962C8B-B14F-4D97-AF65-F5344CB8AC3E}">
        <p14:creationId xmlns:p14="http://schemas.microsoft.com/office/powerpoint/2010/main" val="39695220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Risk </a:t>
            </a:r>
            <a:r>
              <a:rPr lang="tr-TR" dirty="0" smtClean="0"/>
              <a:t>tahmini </a:t>
            </a:r>
            <a:endParaRPr lang="tr-TR" dirty="0"/>
          </a:p>
        </p:txBody>
      </p:sp>
      <p:sp>
        <p:nvSpPr>
          <p:cNvPr id="3" name="İçerik Yer Tutucusu 2"/>
          <p:cNvSpPr>
            <a:spLocks noGrp="1"/>
          </p:cNvSpPr>
          <p:nvPr>
            <p:ph idx="1"/>
          </p:nvPr>
        </p:nvSpPr>
        <p:spPr/>
        <p:txBody>
          <a:bodyPr/>
          <a:lstStyle/>
          <a:p>
            <a:pPr>
              <a:buFont typeface="Wingdings" panose="05000000000000000000" pitchFamily="2" charset="2"/>
              <a:buChar char="Ø"/>
            </a:pPr>
            <a:r>
              <a:rPr lang="tr-TR" dirty="0" smtClean="0"/>
              <a:t>Risk </a:t>
            </a:r>
            <a:r>
              <a:rPr lang="tr-TR" dirty="0"/>
              <a:t>altındaki hastaları </a:t>
            </a:r>
            <a:r>
              <a:rPr lang="tr-TR" dirty="0" smtClean="0"/>
              <a:t>belirleme</a:t>
            </a:r>
          </a:p>
          <a:p>
            <a:pPr>
              <a:buFont typeface="Wingdings" panose="05000000000000000000" pitchFamily="2" charset="2"/>
              <a:buChar char="Ø"/>
            </a:pPr>
            <a:endParaRPr lang="tr-TR" dirty="0" smtClean="0"/>
          </a:p>
          <a:p>
            <a:pPr>
              <a:buFont typeface="Wingdings" panose="05000000000000000000" pitchFamily="2" charset="2"/>
              <a:buChar char="Ø"/>
            </a:pPr>
            <a:endParaRPr lang="tr-TR" dirty="0" smtClean="0"/>
          </a:p>
          <a:p>
            <a:pPr>
              <a:buFont typeface="Wingdings" panose="05000000000000000000" pitchFamily="2" charset="2"/>
              <a:buChar char="Ø"/>
            </a:pPr>
            <a:r>
              <a:rPr lang="tr-TR" dirty="0" smtClean="0"/>
              <a:t>Kapsamlı </a:t>
            </a:r>
            <a:r>
              <a:rPr lang="tr-TR" dirty="0"/>
              <a:t>bir öykü ve fizik muayene </a:t>
            </a:r>
            <a:endParaRPr lang="tr-TR" dirty="0" smtClean="0"/>
          </a:p>
          <a:p>
            <a:pPr>
              <a:buFont typeface="Wingdings" panose="05000000000000000000" pitchFamily="2" charset="2"/>
              <a:buChar char="Ø"/>
            </a:pPr>
            <a:endParaRPr lang="tr-TR" dirty="0" smtClean="0"/>
          </a:p>
          <a:p>
            <a:pPr>
              <a:buFont typeface="Wingdings" panose="05000000000000000000" pitchFamily="2" charset="2"/>
              <a:buChar char="Ø"/>
            </a:pPr>
            <a:endParaRPr lang="tr-TR" dirty="0" smtClean="0"/>
          </a:p>
          <a:p>
            <a:pPr>
              <a:buFont typeface="Wingdings" panose="05000000000000000000" pitchFamily="2" charset="2"/>
              <a:buChar char="Ø"/>
            </a:pPr>
            <a:r>
              <a:rPr lang="tr-TR" dirty="0" smtClean="0"/>
              <a:t>Düzenli </a:t>
            </a:r>
            <a:r>
              <a:rPr lang="tr-TR" dirty="0"/>
              <a:t>günlük izlem ve cilt muayeneleri</a:t>
            </a:r>
          </a:p>
        </p:txBody>
      </p:sp>
      <p:pic>
        <p:nvPicPr>
          <p:cNvPr id="2050" name="Picture 2" descr="Bası Yarası (Yatak Yarası) Basınç Ülserleri Nedir, Nasıl Önlenebilir,  Pansumanı Nasıl Yapılmalıdır? - Medikal Portalı"/>
          <p:cNvPicPr>
            <a:picLocks noChangeAspect="1" noChangeArrowheads="1"/>
          </p:cNvPicPr>
          <p:nvPr/>
        </p:nvPicPr>
        <p:blipFill rotWithShape="1">
          <a:blip r:embed="rId2">
            <a:extLst>
              <a:ext uri="{28A0092B-C50C-407E-A947-70E740481C1C}">
                <a14:useLocalDpi xmlns:a14="http://schemas.microsoft.com/office/drawing/2010/main" val="0"/>
              </a:ext>
            </a:extLst>
          </a:blip>
          <a:srcRect b="9486"/>
          <a:stretch/>
        </p:blipFill>
        <p:spPr bwMode="auto">
          <a:xfrm>
            <a:off x="6462156" y="2638044"/>
            <a:ext cx="3498708" cy="2766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65875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RİSK TAHMİNİ</a:t>
            </a:r>
            <a:endParaRPr lang="tr-TR" dirty="0"/>
          </a:p>
        </p:txBody>
      </p:sp>
      <p:sp>
        <p:nvSpPr>
          <p:cNvPr id="3" name="İçerik Yer Tutucusu 2"/>
          <p:cNvSpPr>
            <a:spLocks noGrp="1"/>
          </p:cNvSpPr>
          <p:nvPr>
            <p:ph idx="1"/>
          </p:nvPr>
        </p:nvSpPr>
        <p:spPr>
          <a:xfrm>
            <a:off x="2231136" y="2376787"/>
            <a:ext cx="7729728" cy="4343327"/>
          </a:xfrm>
        </p:spPr>
        <p:txBody>
          <a:bodyPr>
            <a:normAutofit fontScale="92500" lnSpcReduction="20000"/>
          </a:bodyPr>
          <a:lstStyle/>
          <a:p>
            <a:r>
              <a:rPr lang="tr-TR" dirty="0"/>
              <a:t>Risk altındaki hastaları belirlemek, basınca bağlı cilt ve yumuşak doku yaralanmalarını önlemenin merkezinde yer alır. </a:t>
            </a:r>
            <a:endParaRPr lang="tr-TR" dirty="0" smtClean="0"/>
          </a:p>
          <a:p>
            <a:endParaRPr lang="tr-TR" dirty="0" smtClean="0"/>
          </a:p>
          <a:p>
            <a:r>
              <a:rPr lang="tr-TR" dirty="0"/>
              <a:t> Kapsamlı bir öykü ve fizik muayene, potansiyel olarak düzeltilebilir </a:t>
            </a:r>
            <a:r>
              <a:rPr lang="tr-TR" dirty="0" err="1"/>
              <a:t>predispozan</a:t>
            </a:r>
            <a:r>
              <a:rPr lang="tr-TR" dirty="0"/>
              <a:t> faktörleri tanımlamalıdır. </a:t>
            </a:r>
            <a:endParaRPr lang="tr-TR" dirty="0" smtClean="0"/>
          </a:p>
          <a:p>
            <a:endParaRPr lang="tr-TR" dirty="0" smtClean="0"/>
          </a:p>
          <a:p>
            <a:r>
              <a:rPr lang="tr-TR" dirty="0" smtClean="0"/>
              <a:t>Hastanın </a:t>
            </a:r>
            <a:r>
              <a:rPr lang="tr-TR" dirty="0"/>
              <a:t>klinik </a:t>
            </a:r>
            <a:r>
              <a:rPr lang="tr-TR" dirty="0" smtClean="0"/>
              <a:t>durumundaki </a:t>
            </a:r>
            <a:r>
              <a:rPr lang="tr-TR" dirty="0"/>
              <a:t>herhangi bir değişikliği belirlemek için düzenli takip gereklidir </a:t>
            </a:r>
            <a:endParaRPr lang="tr-TR" dirty="0" smtClean="0"/>
          </a:p>
          <a:p>
            <a:endParaRPr lang="tr-TR" dirty="0"/>
          </a:p>
          <a:p>
            <a:r>
              <a:rPr lang="tr-TR" dirty="0" smtClean="0"/>
              <a:t>Basınca </a:t>
            </a:r>
            <a:r>
              <a:rPr lang="tr-TR" dirty="0"/>
              <a:t>bağlı cilt hasarının erken kanıtını tespit etmek için günlük cilt muayeneleri yapılmalıdır. </a:t>
            </a:r>
            <a:endParaRPr lang="tr-TR" dirty="0" smtClean="0"/>
          </a:p>
          <a:p>
            <a:endParaRPr lang="tr-TR" dirty="0" smtClean="0"/>
          </a:p>
          <a:p>
            <a:r>
              <a:rPr lang="tr-TR" dirty="0" smtClean="0"/>
              <a:t>Ölçülen </a:t>
            </a:r>
            <a:r>
              <a:rPr lang="tr-TR" dirty="0"/>
              <a:t>risk seviyesine bağlı olarak, belirli müdahaleler daha sonra başlatılabilir veya buna göre </a:t>
            </a:r>
            <a:r>
              <a:rPr lang="tr-TR" dirty="0" smtClean="0"/>
              <a:t>değiştirilebilir.</a:t>
            </a:r>
            <a:endParaRPr lang="tr-TR" dirty="0"/>
          </a:p>
        </p:txBody>
      </p:sp>
    </p:spTree>
    <p:extLst>
      <p:ext uri="{BB962C8B-B14F-4D97-AF65-F5344CB8AC3E}">
        <p14:creationId xmlns:p14="http://schemas.microsoft.com/office/powerpoint/2010/main" val="4732396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Risk tahmini</a:t>
            </a:r>
            <a:endParaRPr lang="tr-TR" dirty="0"/>
          </a:p>
        </p:txBody>
      </p:sp>
      <p:sp>
        <p:nvSpPr>
          <p:cNvPr id="3" name="İçerik Yer Tutucusu 2"/>
          <p:cNvSpPr>
            <a:spLocks noGrp="1"/>
          </p:cNvSpPr>
          <p:nvPr>
            <p:ph idx="1"/>
          </p:nvPr>
        </p:nvSpPr>
        <p:spPr/>
        <p:txBody>
          <a:bodyPr>
            <a:normAutofit lnSpcReduction="10000"/>
          </a:bodyPr>
          <a:lstStyle/>
          <a:p>
            <a:r>
              <a:rPr lang="tr-TR" dirty="0"/>
              <a:t>Çeşitli kurumların yönergeleri, </a:t>
            </a:r>
            <a:r>
              <a:rPr lang="tr-TR" dirty="0" smtClean="0"/>
              <a:t>risk tahmin </a:t>
            </a:r>
            <a:r>
              <a:rPr lang="tr-TR" dirty="0"/>
              <a:t>araçlarının kullanımını teşvik etmiştir </a:t>
            </a:r>
            <a:endParaRPr lang="tr-TR" dirty="0" smtClean="0"/>
          </a:p>
          <a:p>
            <a:pPr lvl="1">
              <a:buFont typeface="Wingdings" panose="05000000000000000000" pitchFamily="2" charset="2"/>
              <a:buChar char="ü"/>
            </a:pPr>
            <a:r>
              <a:rPr lang="tr-TR" dirty="0" smtClean="0"/>
              <a:t>Ulusal </a:t>
            </a:r>
            <a:r>
              <a:rPr lang="tr-TR" dirty="0"/>
              <a:t>Basınç Yaralanmaları Danışma Paneli (NPIAP) </a:t>
            </a:r>
            <a:endParaRPr lang="tr-TR" dirty="0" smtClean="0"/>
          </a:p>
          <a:p>
            <a:pPr lvl="1">
              <a:buFont typeface="Wingdings" panose="05000000000000000000" pitchFamily="2" charset="2"/>
              <a:buChar char="ü"/>
            </a:pPr>
            <a:endParaRPr lang="tr-TR" dirty="0" smtClean="0"/>
          </a:p>
          <a:p>
            <a:pPr lvl="1">
              <a:buFont typeface="Wingdings" panose="05000000000000000000" pitchFamily="2" charset="2"/>
              <a:buChar char="ü"/>
            </a:pPr>
            <a:r>
              <a:rPr lang="tr-TR" dirty="0" smtClean="0"/>
              <a:t>Avrupa </a:t>
            </a:r>
            <a:r>
              <a:rPr lang="tr-TR" dirty="0"/>
              <a:t>Basınç Ülseri Danışma Paneli (EPUAP</a:t>
            </a:r>
            <a:r>
              <a:rPr lang="tr-TR" dirty="0" smtClean="0"/>
              <a:t>) </a:t>
            </a:r>
          </a:p>
          <a:p>
            <a:pPr lvl="1"/>
            <a:endParaRPr lang="tr-TR" dirty="0" smtClean="0"/>
          </a:p>
          <a:p>
            <a:pPr lvl="1"/>
            <a:endParaRPr lang="tr-TR" dirty="0" smtClean="0"/>
          </a:p>
          <a:p>
            <a:r>
              <a:rPr lang="tr-TR" dirty="0" smtClean="0"/>
              <a:t>Basınca bağlı yaralanmaların önlenmesinde risk değerlendirmesinin kullanımı için yayınlanan kılavuzlar mevcuttur.</a:t>
            </a:r>
          </a:p>
          <a:p>
            <a:endParaRPr lang="tr-TR" dirty="0"/>
          </a:p>
        </p:txBody>
      </p:sp>
      <p:pic>
        <p:nvPicPr>
          <p:cNvPr id="5" name="Resim 4"/>
          <p:cNvPicPr>
            <a:picLocks noChangeAspect="1"/>
          </p:cNvPicPr>
          <p:nvPr/>
        </p:nvPicPr>
        <p:blipFill>
          <a:blip r:embed="rId2"/>
          <a:stretch>
            <a:fillRect/>
          </a:stretch>
        </p:blipFill>
        <p:spPr>
          <a:xfrm>
            <a:off x="7151680" y="4040236"/>
            <a:ext cx="2618591" cy="906337"/>
          </a:xfrm>
          <a:prstGeom prst="rect">
            <a:avLst/>
          </a:prstGeom>
        </p:spPr>
      </p:pic>
      <p:pic>
        <p:nvPicPr>
          <p:cNvPr id="4" name="Resim 3"/>
          <p:cNvPicPr>
            <a:picLocks noChangeAspect="1"/>
          </p:cNvPicPr>
          <p:nvPr/>
        </p:nvPicPr>
        <p:blipFill>
          <a:blip r:embed="rId3"/>
          <a:stretch>
            <a:fillRect/>
          </a:stretch>
        </p:blipFill>
        <p:spPr>
          <a:xfrm>
            <a:off x="7151680" y="3004650"/>
            <a:ext cx="2618591" cy="906337"/>
          </a:xfrm>
          <a:prstGeom prst="rect">
            <a:avLst/>
          </a:prstGeom>
        </p:spPr>
      </p:pic>
    </p:spTree>
    <p:extLst>
      <p:ext uri="{BB962C8B-B14F-4D97-AF65-F5344CB8AC3E}">
        <p14:creationId xmlns:p14="http://schemas.microsoft.com/office/powerpoint/2010/main" val="1544788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Risk tahmini </a:t>
            </a:r>
          </a:p>
        </p:txBody>
      </p:sp>
      <p:sp>
        <p:nvSpPr>
          <p:cNvPr id="3" name="İçerik Yer Tutucusu 2"/>
          <p:cNvSpPr>
            <a:spLocks noGrp="1"/>
          </p:cNvSpPr>
          <p:nvPr>
            <p:ph idx="1"/>
          </p:nvPr>
        </p:nvSpPr>
        <p:spPr>
          <a:xfrm>
            <a:off x="2231136" y="2387700"/>
            <a:ext cx="7840912" cy="4456323"/>
          </a:xfrm>
        </p:spPr>
        <p:txBody>
          <a:bodyPr numCol="2">
            <a:normAutofit/>
          </a:bodyPr>
          <a:lstStyle/>
          <a:p>
            <a:r>
              <a:rPr lang="tr-TR" dirty="0" smtClean="0"/>
              <a:t>RİSK DEĞERLENDİRME ÖLÇEKLERİ</a:t>
            </a:r>
          </a:p>
          <a:p>
            <a:pPr lvl="1">
              <a:buFont typeface="Wingdings" panose="05000000000000000000" pitchFamily="2" charset="2"/>
              <a:buChar char="Ø"/>
            </a:pPr>
            <a:r>
              <a:rPr lang="tr-TR" dirty="0" smtClean="0"/>
              <a:t> </a:t>
            </a:r>
            <a:r>
              <a:rPr lang="tr-TR" dirty="0" err="1"/>
              <a:t>Braden</a:t>
            </a:r>
            <a:r>
              <a:rPr lang="tr-TR" dirty="0"/>
              <a:t> Risk Değerlendirme Ölçeği </a:t>
            </a:r>
            <a:endParaRPr lang="tr-TR" dirty="0" smtClean="0"/>
          </a:p>
          <a:p>
            <a:pPr lvl="1">
              <a:buFont typeface="Wingdings" panose="05000000000000000000" pitchFamily="2" charset="2"/>
              <a:buChar char="Ø"/>
            </a:pPr>
            <a:r>
              <a:rPr lang="tr-TR" dirty="0" smtClean="0"/>
              <a:t> </a:t>
            </a:r>
            <a:r>
              <a:rPr lang="tr-TR" dirty="0"/>
              <a:t>Norton Risk Değerlendirme Ölçeği </a:t>
            </a:r>
            <a:endParaRPr lang="tr-TR" dirty="0" smtClean="0"/>
          </a:p>
          <a:p>
            <a:pPr lvl="1">
              <a:buFont typeface="Wingdings" panose="05000000000000000000" pitchFamily="2" charset="2"/>
              <a:buChar char="Ø"/>
            </a:pPr>
            <a:r>
              <a:rPr lang="tr-TR" dirty="0" smtClean="0"/>
              <a:t> </a:t>
            </a:r>
            <a:r>
              <a:rPr lang="tr-TR" dirty="0" err="1"/>
              <a:t>Bates-Jensen</a:t>
            </a:r>
            <a:r>
              <a:rPr lang="tr-TR" dirty="0"/>
              <a:t> Yara Değerlendirme Ölçeği </a:t>
            </a:r>
          </a:p>
          <a:p>
            <a:pPr lvl="1">
              <a:buFont typeface="Wingdings" panose="05000000000000000000" pitchFamily="2" charset="2"/>
              <a:buChar char="Ø"/>
            </a:pPr>
            <a:r>
              <a:rPr lang="tr-TR" dirty="0" smtClean="0"/>
              <a:t> </a:t>
            </a:r>
            <a:r>
              <a:rPr lang="tr-TR" dirty="0" err="1"/>
              <a:t>Waterlow</a:t>
            </a:r>
            <a:r>
              <a:rPr lang="tr-TR" dirty="0"/>
              <a:t> Risk Değerlendirme Ölçeği </a:t>
            </a:r>
            <a:endParaRPr lang="tr-TR" dirty="0" smtClean="0"/>
          </a:p>
          <a:p>
            <a:pPr lvl="1">
              <a:buFont typeface="Wingdings" panose="05000000000000000000" pitchFamily="2" charset="2"/>
              <a:buChar char="Ø"/>
            </a:pPr>
            <a:r>
              <a:rPr lang="tr-TR" dirty="0" smtClean="0"/>
              <a:t> </a:t>
            </a:r>
            <a:r>
              <a:rPr lang="tr-TR" dirty="0" err="1"/>
              <a:t>Buçh</a:t>
            </a:r>
            <a:r>
              <a:rPr lang="tr-TR" dirty="0"/>
              <a:t> Pediatrik Basınç Yarası Risk Tanılama Aracı </a:t>
            </a:r>
            <a:endParaRPr lang="tr-TR" dirty="0" smtClean="0"/>
          </a:p>
          <a:p>
            <a:pPr lvl="1">
              <a:buFont typeface="Wingdings" panose="05000000000000000000" pitchFamily="2" charset="2"/>
              <a:buChar char="Ø"/>
            </a:pPr>
            <a:r>
              <a:rPr lang="tr-TR" dirty="0" smtClean="0"/>
              <a:t> </a:t>
            </a:r>
            <a:r>
              <a:rPr lang="tr-TR" dirty="0" err="1"/>
              <a:t>Suriadi</a:t>
            </a:r>
            <a:r>
              <a:rPr lang="tr-TR" dirty="0"/>
              <a:t> ve </a:t>
            </a:r>
            <a:r>
              <a:rPr lang="tr-TR" dirty="0" err="1"/>
              <a:t>Sanada</a:t>
            </a:r>
            <a:r>
              <a:rPr lang="tr-TR" dirty="0"/>
              <a:t> Basınç Yarası Risk Değerlendirme </a:t>
            </a:r>
            <a:r>
              <a:rPr lang="tr-TR" dirty="0" smtClean="0"/>
              <a:t>Ölçeği</a:t>
            </a:r>
          </a:p>
          <a:p>
            <a:pPr>
              <a:buFont typeface="Wingdings" panose="05000000000000000000" pitchFamily="2" charset="2"/>
              <a:buChar char="Ø"/>
            </a:pPr>
            <a:endParaRPr lang="tr-TR" dirty="0" smtClean="0"/>
          </a:p>
          <a:p>
            <a:r>
              <a:rPr lang="tr-TR" dirty="0" smtClean="0"/>
              <a:t> </a:t>
            </a:r>
            <a:r>
              <a:rPr lang="tr-TR" dirty="0"/>
              <a:t>Ülkemizde en sık </a:t>
            </a:r>
            <a:r>
              <a:rPr lang="tr-TR" u="sng" dirty="0" err="1" smtClean="0"/>
              <a:t>Braden</a:t>
            </a:r>
            <a:r>
              <a:rPr lang="tr-TR" u="sng" dirty="0" smtClean="0"/>
              <a:t> Risk Değerlendirme Ölçeği</a:t>
            </a:r>
            <a:r>
              <a:rPr lang="tr-TR" dirty="0" smtClean="0"/>
              <a:t> kullanılmaktadır</a:t>
            </a:r>
            <a:endParaRPr lang="tr-TR" dirty="0"/>
          </a:p>
        </p:txBody>
      </p:sp>
      <p:pic>
        <p:nvPicPr>
          <p:cNvPr id="7" name="Resim 6"/>
          <p:cNvPicPr>
            <a:picLocks noChangeAspect="1"/>
          </p:cNvPicPr>
          <p:nvPr/>
        </p:nvPicPr>
        <p:blipFill>
          <a:blip r:embed="rId2"/>
          <a:stretch>
            <a:fillRect/>
          </a:stretch>
        </p:blipFill>
        <p:spPr>
          <a:xfrm>
            <a:off x="6488935" y="2401677"/>
            <a:ext cx="3066561" cy="3667019"/>
          </a:xfrm>
          <a:prstGeom prst="rect">
            <a:avLst/>
          </a:prstGeom>
        </p:spPr>
      </p:pic>
    </p:spTree>
    <p:extLst>
      <p:ext uri="{BB962C8B-B14F-4D97-AF65-F5344CB8AC3E}">
        <p14:creationId xmlns:p14="http://schemas.microsoft.com/office/powerpoint/2010/main" val="35985722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Risk tahmini</a:t>
            </a:r>
            <a:endParaRPr lang="tr-TR" dirty="0"/>
          </a:p>
        </p:txBody>
      </p:sp>
      <p:sp>
        <p:nvSpPr>
          <p:cNvPr id="3" name="İçerik Yer Tutucusu 2"/>
          <p:cNvSpPr>
            <a:spLocks noGrp="1"/>
          </p:cNvSpPr>
          <p:nvPr>
            <p:ph idx="1"/>
          </p:nvPr>
        </p:nvSpPr>
        <p:spPr>
          <a:xfrm>
            <a:off x="2231136" y="2379643"/>
            <a:ext cx="7729728" cy="4379205"/>
          </a:xfrm>
        </p:spPr>
        <p:txBody>
          <a:bodyPr numCol="2">
            <a:normAutofit/>
          </a:bodyPr>
          <a:lstStyle/>
          <a:p>
            <a:r>
              <a:rPr lang="tr-TR" u="sng" dirty="0" smtClean="0"/>
              <a:t>NORTON ÖLÇEĞİ </a:t>
            </a:r>
          </a:p>
          <a:p>
            <a:r>
              <a:rPr lang="tr-TR" dirty="0"/>
              <a:t>Norton ölçeği, hastaları beş alt ölçeğin her birinde derecelendirmek için 1'den 4'e kadar bir puanlama sistemi kullanır </a:t>
            </a:r>
            <a:endParaRPr lang="tr-TR" dirty="0" smtClean="0"/>
          </a:p>
          <a:p>
            <a:pPr lvl="1">
              <a:buFont typeface="Wingdings" panose="05000000000000000000" pitchFamily="2" charset="2"/>
              <a:buChar char="Ø"/>
            </a:pPr>
            <a:r>
              <a:rPr lang="tr-TR" dirty="0" smtClean="0"/>
              <a:t>fiziksel durum</a:t>
            </a:r>
          </a:p>
          <a:p>
            <a:pPr lvl="1">
              <a:buFont typeface="Wingdings" panose="05000000000000000000" pitchFamily="2" charset="2"/>
              <a:buChar char="Ø"/>
            </a:pPr>
            <a:r>
              <a:rPr lang="tr-TR" dirty="0" smtClean="0"/>
              <a:t>zihinsel durum</a:t>
            </a:r>
          </a:p>
          <a:p>
            <a:pPr lvl="1">
              <a:buFont typeface="Wingdings" panose="05000000000000000000" pitchFamily="2" charset="2"/>
              <a:buChar char="Ø"/>
            </a:pPr>
            <a:r>
              <a:rPr lang="tr-TR" dirty="0" smtClean="0"/>
              <a:t>aktivite</a:t>
            </a:r>
          </a:p>
          <a:p>
            <a:pPr lvl="1">
              <a:buFont typeface="Wingdings" panose="05000000000000000000" pitchFamily="2" charset="2"/>
              <a:buChar char="Ø"/>
            </a:pPr>
            <a:r>
              <a:rPr lang="tr-TR" dirty="0" err="1" smtClean="0"/>
              <a:t>mobilite</a:t>
            </a:r>
            <a:r>
              <a:rPr lang="tr-TR" dirty="0" smtClean="0"/>
              <a:t> </a:t>
            </a:r>
          </a:p>
          <a:p>
            <a:pPr lvl="1">
              <a:buFont typeface="Wingdings" panose="05000000000000000000" pitchFamily="2" charset="2"/>
              <a:buChar char="Ø"/>
            </a:pPr>
            <a:r>
              <a:rPr lang="tr-TR" dirty="0" err="1"/>
              <a:t>i</a:t>
            </a:r>
            <a:r>
              <a:rPr lang="tr-TR" dirty="0" err="1" smtClean="0"/>
              <a:t>nkontinans</a:t>
            </a:r>
            <a:endParaRPr lang="tr-TR" dirty="0"/>
          </a:p>
          <a:p>
            <a:r>
              <a:rPr lang="tr-TR" u="sng" dirty="0" smtClean="0">
                <a:solidFill>
                  <a:schemeClr val="tx1"/>
                </a:solidFill>
              </a:rPr>
              <a:t>&lt;14 </a:t>
            </a:r>
            <a:r>
              <a:rPr lang="tr-TR" u="sng" dirty="0">
                <a:solidFill>
                  <a:schemeClr val="tx1"/>
                </a:solidFill>
              </a:rPr>
              <a:t>puan</a:t>
            </a:r>
            <a:r>
              <a:rPr lang="tr-TR" dirty="0">
                <a:solidFill>
                  <a:schemeClr val="tx1"/>
                </a:solidFill>
              </a:rPr>
              <a:t>, </a:t>
            </a:r>
            <a:r>
              <a:rPr lang="tr-TR" dirty="0"/>
              <a:t>yüksek riskin göstergesidir</a:t>
            </a:r>
            <a:r>
              <a:rPr lang="tr-TR" dirty="0" smtClean="0"/>
              <a:t>.</a:t>
            </a:r>
          </a:p>
          <a:p>
            <a:pPr marL="0" indent="0">
              <a:buNone/>
            </a:pPr>
            <a:endParaRPr lang="tr-TR" dirty="0" smtClean="0"/>
          </a:p>
          <a:p>
            <a:r>
              <a:rPr lang="tr-TR" u="sng" dirty="0" smtClean="0"/>
              <a:t>BRADEN ÖLÇEĞİ </a:t>
            </a:r>
          </a:p>
          <a:p>
            <a:r>
              <a:rPr lang="tr-TR" dirty="0" err="1" smtClean="0"/>
              <a:t>Braden</a:t>
            </a:r>
            <a:r>
              <a:rPr lang="tr-TR" dirty="0" smtClean="0"/>
              <a:t> </a:t>
            </a:r>
            <a:r>
              <a:rPr lang="tr-TR" dirty="0"/>
              <a:t>ölçeği, hastaları altı alt ölçekte değerlendirir </a:t>
            </a:r>
            <a:endParaRPr lang="tr-TR" dirty="0" smtClean="0"/>
          </a:p>
          <a:p>
            <a:pPr lvl="1">
              <a:buFont typeface="Wingdings" panose="05000000000000000000" pitchFamily="2" charset="2"/>
              <a:buChar char="Ø"/>
            </a:pPr>
            <a:r>
              <a:rPr lang="tr-TR" dirty="0" smtClean="0"/>
              <a:t>duyusal algılama</a:t>
            </a:r>
          </a:p>
          <a:p>
            <a:pPr lvl="1">
              <a:buFont typeface="Wingdings" panose="05000000000000000000" pitchFamily="2" charset="2"/>
              <a:buChar char="Ø"/>
            </a:pPr>
            <a:r>
              <a:rPr lang="tr-TR" dirty="0" smtClean="0"/>
              <a:t> nemlilik</a:t>
            </a:r>
          </a:p>
          <a:p>
            <a:pPr lvl="1">
              <a:buFont typeface="Wingdings" panose="05000000000000000000" pitchFamily="2" charset="2"/>
              <a:buChar char="Ø"/>
            </a:pPr>
            <a:r>
              <a:rPr lang="tr-TR" dirty="0" smtClean="0"/>
              <a:t> aktivite</a:t>
            </a:r>
          </a:p>
          <a:p>
            <a:pPr lvl="1">
              <a:buFont typeface="Wingdings" panose="05000000000000000000" pitchFamily="2" charset="2"/>
              <a:buChar char="Ø"/>
            </a:pPr>
            <a:r>
              <a:rPr lang="tr-TR" dirty="0" smtClean="0"/>
              <a:t> hareketlilik</a:t>
            </a:r>
          </a:p>
          <a:p>
            <a:pPr lvl="1">
              <a:buFont typeface="Wingdings" panose="05000000000000000000" pitchFamily="2" charset="2"/>
              <a:buChar char="Ø"/>
            </a:pPr>
            <a:r>
              <a:rPr lang="tr-TR" dirty="0" smtClean="0"/>
              <a:t> </a:t>
            </a:r>
            <a:r>
              <a:rPr lang="tr-TR" dirty="0"/>
              <a:t>beslenme </a:t>
            </a:r>
            <a:endParaRPr lang="tr-TR" dirty="0" smtClean="0"/>
          </a:p>
          <a:p>
            <a:pPr lvl="1">
              <a:buFont typeface="Wingdings" panose="05000000000000000000" pitchFamily="2" charset="2"/>
              <a:buChar char="Ø"/>
            </a:pPr>
            <a:r>
              <a:rPr lang="tr-TR" dirty="0" smtClean="0"/>
              <a:t> sürtünme\yırtılma kuvveti</a:t>
            </a:r>
          </a:p>
          <a:p>
            <a:r>
              <a:rPr lang="tr-TR" dirty="0" smtClean="0"/>
              <a:t> </a:t>
            </a:r>
            <a:r>
              <a:rPr lang="tr-TR" dirty="0"/>
              <a:t>1 ile 3 veya 4 arasında değişen puanlar kullanır </a:t>
            </a:r>
            <a:endParaRPr lang="tr-TR" dirty="0" smtClean="0"/>
          </a:p>
        </p:txBody>
      </p:sp>
    </p:spTree>
    <p:extLst>
      <p:ext uri="{BB962C8B-B14F-4D97-AF65-F5344CB8AC3E}">
        <p14:creationId xmlns:p14="http://schemas.microsoft.com/office/powerpoint/2010/main" val="41043534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dirty="0"/>
          </a:p>
        </p:txBody>
      </p:sp>
      <p:pic>
        <p:nvPicPr>
          <p:cNvPr id="4" name="Resim 3"/>
          <p:cNvPicPr>
            <a:picLocks noChangeAspect="1"/>
          </p:cNvPicPr>
          <p:nvPr/>
        </p:nvPicPr>
        <p:blipFill rotWithShape="1">
          <a:blip r:embed="rId2"/>
          <a:srcRect l="715" b="5163"/>
          <a:stretch/>
        </p:blipFill>
        <p:spPr>
          <a:xfrm>
            <a:off x="466886" y="0"/>
            <a:ext cx="10509853" cy="6588088"/>
          </a:xfrm>
          <a:prstGeom prst="rect">
            <a:avLst/>
          </a:prstGeom>
        </p:spPr>
      </p:pic>
    </p:spTree>
    <p:extLst>
      <p:ext uri="{BB962C8B-B14F-4D97-AF65-F5344CB8AC3E}">
        <p14:creationId xmlns:p14="http://schemas.microsoft.com/office/powerpoint/2010/main" val="35345215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Risk tahmini</a:t>
            </a:r>
            <a:endParaRPr lang="tr-TR" dirty="0"/>
          </a:p>
        </p:txBody>
      </p:sp>
      <p:sp>
        <p:nvSpPr>
          <p:cNvPr id="3" name="İçerik Yer Tutucusu 2"/>
          <p:cNvSpPr>
            <a:spLocks noGrp="1"/>
          </p:cNvSpPr>
          <p:nvPr>
            <p:ph idx="1"/>
          </p:nvPr>
        </p:nvSpPr>
        <p:spPr/>
        <p:txBody>
          <a:bodyPr/>
          <a:lstStyle/>
          <a:p>
            <a:r>
              <a:rPr lang="tr-TR" dirty="0" err="1"/>
              <a:t>Braden</a:t>
            </a:r>
            <a:r>
              <a:rPr lang="tr-TR" dirty="0"/>
              <a:t> skalası Puanlama </a:t>
            </a:r>
            <a:r>
              <a:rPr lang="tr-TR" dirty="0" smtClean="0"/>
              <a:t>(6-23 arasında) </a:t>
            </a:r>
          </a:p>
          <a:p>
            <a:r>
              <a:rPr lang="tr-TR" dirty="0" smtClean="0"/>
              <a:t>19-23 puan</a:t>
            </a:r>
            <a:r>
              <a:rPr lang="tr-TR" dirty="0" smtClean="0">
                <a:sym typeface="Wingdings" panose="05000000000000000000" pitchFamily="2" charset="2"/>
              </a:rPr>
              <a:t> risk yok </a:t>
            </a:r>
            <a:endParaRPr lang="tr-TR" dirty="0" smtClean="0"/>
          </a:p>
          <a:p>
            <a:r>
              <a:rPr lang="tr-TR" dirty="0" smtClean="0"/>
              <a:t>15-18 puan</a:t>
            </a:r>
            <a:r>
              <a:rPr lang="tr-TR" dirty="0" smtClean="0">
                <a:sym typeface="Wingdings" panose="05000000000000000000" pitchFamily="2" charset="2"/>
              </a:rPr>
              <a:t> </a:t>
            </a:r>
            <a:r>
              <a:rPr lang="tr-TR" dirty="0" smtClean="0"/>
              <a:t>hafif </a:t>
            </a:r>
            <a:r>
              <a:rPr lang="tr-TR" dirty="0"/>
              <a:t>risk </a:t>
            </a:r>
            <a:endParaRPr lang="tr-TR" dirty="0" smtClean="0"/>
          </a:p>
          <a:p>
            <a:r>
              <a:rPr lang="tr-TR" dirty="0" smtClean="0"/>
              <a:t>13-14 puan</a:t>
            </a:r>
            <a:r>
              <a:rPr lang="tr-TR" dirty="0" smtClean="0">
                <a:sym typeface="Wingdings" panose="05000000000000000000" pitchFamily="2" charset="2"/>
              </a:rPr>
              <a:t></a:t>
            </a:r>
            <a:r>
              <a:rPr lang="tr-TR" dirty="0" smtClean="0"/>
              <a:t> </a:t>
            </a:r>
            <a:r>
              <a:rPr lang="tr-TR" dirty="0"/>
              <a:t>orta risk </a:t>
            </a:r>
            <a:endParaRPr lang="tr-TR" dirty="0" smtClean="0"/>
          </a:p>
          <a:p>
            <a:r>
              <a:rPr lang="tr-TR" dirty="0" smtClean="0"/>
              <a:t>10-12 puan</a:t>
            </a:r>
            <a:r>
              <a:rPr lang="tr-TR" dirty="0" smtClean="0">
                <a:sym typeface="Wingdings" panose="05000000000000000000" pitchFamily="2" charset="2"/>
              </a:rPr>
              <a:t></a:t>
            </a:r>
            <a:r>
              <a:rPr lang="tr-TR" dirty="0" smtClean="0"/>
              <a:t> </a:t>
            </a:r>
            <a:r>
              <a:rPr lang="tr-TR" dirty="0"/>
              <a:t>yüksek </a:t>
            </a:r>
            <a:r>
              <a:rPr lang="tr-TR" dirty="0" smtClean="0"/>
              <a:t>risk</a:t>
            </a:r>
          </a:p>
          <a:p>
            <a:r>
              <a:rPr lang="tr-TR" dirty="0" smtClean="0"/>
              <a:t> </a:t>
            </a:r>
            <a:r>
              <a:rPr lang="tr-TR" dirty="0"/>
              <a:t>6</a:t>
            </a:r>
            <a:r>
              <a:rPr lang="tr-TR" dirty="0" smtClean="0"/>
              <a:t>-9puan </a:t>
            </a:r>
            <a:r>
              <a:rPr lang="tr-TR" dirty="0" smtClean="0">
                <a:sym typeface="Wingdings" panose="05000000000000000000" pitchFamily="2" charset="2"/>
              </a:rPr>
              <a:t> </a:t>
            </a:r>
            <a:r>
              <a:rPr lang="tr-TR" dirty="0" smtClean="0"/>
              <a:t>çok </a:t>
            </a:r>
            <a:r>
              <a:rPr lang="tr-TR" dirty="0"/>
              <a:t>yüksek risk</a:t>
            </a:r>
          </a:p>
        </p:txBody>
      </p:sp>
      <p:pic>
        <p:nvPicPr>
          <p:cNvPr id="7170" name="Picture 2" descr="Braden risk değerlendirme ölçeği"/>
          <p:cNvPicPr>
            <a:picLocks noChangeAspect="1" noChangeArrowheads="1"/>
          </p:cNvPicPr>
          <p:nvPr/>
        </p:nvPicPr>
        <p:blipFill rotWithShape="1">
          <a:blip r:embed="rId2">
            <a:extLst>
              <a:ext uri="{28A0092B-C50C-407E-A947-70E740481C1C}">
                <a14:useLocalDpi xmlns:a14="http://schemas.microsoft.com/office/drawing/2010/main" val="0"/>
              </a:ext>
            </a:extLst>
          </a:blip>
          <a:srcRect l="5377" t="5778" r="9101" b="13427"/>
          <a:stretch/>
        </p:blipFill>
        <p:spPr bwMode="auto">
          <a:xfrm>
            <a:off x="6457500" y="2776250"/>
            <a:ext cx="3503364" cy="2478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568345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t>evreleme</a:t>
            </a:r>
            <a:r>
              <a:rPr lang="tr-TR" dirty="0" smtClean="0"/>
              <a:t> </a:t>
            </a:r>
            <a:endParaRPr lang="tr-TR" dirty="0"/>
          </a:p>
        </p:txBody>
      </p:sp>
      <p:pic>
        <p:nvPicPr>
          <p:cNvPr id="4" name="İçerik Yer Tutucusu 3"/>
          <p:cNvPicPr>
            <a:picLocks noGrp="1" noChangeAspect="1"/>
          </p:cNvPicPr>
          <p:nvPr>
            <p:ph idx="1"/>
          </p:nvPr>
        </p:nvPicPr>
        <p:blipFill>
          <a:blip r:embed="rId2"/>
          <a:stretch>
            <a:fillRect/>
          </a:stretch>
        </p:blipFill>
        <p:spPr>
          <a:xfrm>
            <a:off x="2231137" y="2638697"/>
            <a:ext cx="7731109" cy="3696789"/>
          </a:xfrm>
          <a:prstGeom prst="rect">
            <a:avLst/>
          </a:prstGeom>
        </p:spPr>
      </p:pic>
    </p:spTree>
    <p:extLst>
      <p:ext uri="{BB962C8B-B14F-4D97-AF65-F5344CB8AC3E}">
        <p14:creationId xmlns:p14="http://schemas.microsoft.com/office/powerpoint/2010/main" val="35114449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231136" y="938566"/>
            <a:ext cx="7729728" cy="1188720"/>
          </a:xfrm>
        </p:spPr>
        <p:txBody>
          <a:bodyPr/>
          <a:lstStyle/>
          <a:p>
            <a:r>
              <a:rPr lang="tr-TR" dirty="0" smtClean="0"/>
              <a:t>Sunum planı</a:t>
            </a:r>
            <a:endParaRPr lang="tr-TR" dirty="0"/>
          </a:p>
        </p:txBody>
      </p:sp>
      <p:sp>
        <p:nvSpPr>
          <p:cNvPr id="3" name="İçerik Yer Tutucusu 2"/>
          <p:cNvSpPr>
            <a:spLocks noGrp="1"/>
          </p:cNvSpPr>
          <p:nvPr>
            <p:ph idx="1"/>
          </p:nvPr>
        </p:nvSpPr>
        <p:spPr/>
        <p:txBody>
          <a:bodyPr>
            <a:normAutofit/>
          </a:bodyPr>
          <a:lstStyle/>
          <a:p>
            <a:r>
              <a:rPr lang="tr-TR" sz="2000" dirty="0" smtClean="0"/>
              <a:t>TANIMLAR VE TERMİNOLOJİ </a:t>
            </a:r>
          </a:p>
          <a:p>
            <a:r>
              <a:rPr lang="tr-TR" sz="2000" dirty="0" smtClean="0"/>
              <a:t>ETİYOPATOGENEZ</a:t>
            </a:r>
          </a:p>
          <a:p>
            <a:r>
              <a:rPr lang="tr-TR" sz="2000" dirty="0" smtClean="0"/>
              <a:t>RİSK FAKTÖRLERİ</a:t>
            </a:r>
          </a:p>
          <a:p>
            <a:r>
              <a:rPr lang="tr-TR" sz="2000" dirty="0" smtClean="0"/>
              <a:t>RİSK TAHMİNİ</a:t>
            </a:r>
          </a:p>
          <a:p>
            <a:r>
              <a:rPr lang="tr-TR" sz="2000" dirty="0" smtClean="0"/>
              <a:t>EVRELEME</a:t>
            </a:r>
          </a:p>
          <a:p>
            <a:r>
              <a:rPr lang="tr-TR" sz="2000" dirty="0" smtClean="0"/>
              <a:t>AYIRICI TANI</a:t>
            </a:r>
          </a:p>
          <a:p>
            <a:r>
              <a:rPr lang="tr-TR" sz="2000" dirty="0" smtClean="0"/>
              <a:t>TEDAVİ VE ÖNLEME</a:t>
            </a:r>
          </a:p>
        </p:txBody>
      </p:sp>
    </p:spTree>
    <p:extLst>
      <p:ext uri="{BB962C8B-B14F-4D97-AF65-F5344CB8AC3E}">
        <p14:creationId xmlns:p14="http://schemas.microsoft.com/office/powerpoint/2010/main" val="3891822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846668" y="680241"/>
            <a:ext cx="4447822" cy="5326267"/>
          </a:xfrm>
          <a:prstGeom prst="rect">
            <a:avLst/>
          </a:prstGeom>
        </p:spPr>
      </p:pic>
      <p:pic>
        <p:nvPicPr>
          <p:cNvPr id="1026" name="Picture 2" descr="epidermis ve katmanlar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2208" y="803571"/>
            <a:ext cx="4421719" cy="5123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710273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EVRELEME</a:t>
            </a:r>
            <a:endParaRPr lang="tr-TR" dirty="0"/>
          </a:p>
        </p:txBody>
      </p:sp>
      <p:pic>
        <p:nvPicPr>
          <p:cNvPr id="9218" name="Picture 2" descr="Bası Yarası"/>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5652" y="2573385"/>
            <a:ext cx="3144488" cy="2890437"/>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YATAK YARASI HAKKINDA - Dermole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3705" y="2573384"/>
            <a:ext cx="5291522" cy="289043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Yatak Yarası Evreleri | Koçtaş Laminat Parke Fiyatları"/>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4828" y="2569632"/>
            <a:ext cx="2894189" cy="2894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309118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descr="BASINÇ YARASI VE AŞAMALAR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7" name="AutoShape 4" descr="BASINÇ YARASI VE AŞAMALAR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13" name="Resim 12"/>
          <p:cNvPicPr>
            <a:picLocks noChangeAspect="1"/>
          </p:cNvPicPr>
          <p:nvPr/>
        </p:nvPicPr>
        <p:blipFill>
          <a:blip r:embed="rId3"/>
          <a:stretch>
            <a:fillRect/>
          </a:stretch>
        </p:blipFill>
        <p:spPr>
          <a:xfrm>
            <a:off x="5805889" y="0"/>
            <a:ext cx="5057775" cy="6850063"/>
          </a:xfrm>
          <a:prstGeom prst="rect">
            <a:avLst/>
          </a:prstGeom>
        </p:spPr>
      </p:pic>
      <p:pic>
        <p:nvPicPr>
          <p:cNvPr id="14" name="Picture 2"/>
          <p:cNvPicPr>
            <a:picLocks noChangeAspect="1"/>
          </p:cNvPicPr>
          <p:nvPr/>
        </p:nvPicPr>
        <p:blipFill>
          <a:blip r:embed="rId4"/>
          <a:stretch>
            <a:fillRect/>
          </a:stretch>
        </p:blipFill>
        <p:spPr>
          <a:xfrm>
            <a:off x="460375" y="7937"/>
            <a:ext cx="3859307" cy="6858001"/>
          </a:xfrm>
          <a:prstGeom prst="rect">
            <a:avLst/>
          </a:prstGeom>
        </p:spPr>
      </p:pic>
    </p:spTree>
    <p:extLst>
      <p:ext uri="{BB962C8B-B14F-4D97-AF65-F5344CB8AC3E}">
        <p14:creationId xmlns:p14="http://schemas.microsoft.com/office/powerpoint/2010/main" val="393768116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392748" y="191910"/>
            <a:ext cx="4941805" cy="6285089"/>
          </a:xfrm>
          <a:prstGeom prst="rect">
            <a:avLst/>
          </a:prstGeom>
        </p:spPr>
      </p:pic>
      <p:pic>
        <p:nvPicPr>
          <p:cNvPr id="5" name="Resim 4"/>
          <p:cNvPicPr>
            <a:picLocks noChangeAspect="1"/>
          </p:cNvPicPr>
          <p:nvPr/>
        </p:nvPicPr>
        <p:blipFill>
          <a:blip r:embed="rId4"/>
          <a:stretch>
            <a:fillRect/>
          </a:stretch>
        </p:blipFill>
        <p:spPr>
          <a:xfrm>
            <a:off x="6260041" y="997655"/>
            <a:ext cx="4819650" cy="4953000"/>
          </a:xfrm>
          <a:prstGeom prst="rect">
            <a:avLst/>
          </a:prstGeom>
        </p:spPr>
      </p:pic>
    </p:spTree>
    <p:extLst>
      <p:ext uri="{BB962C8B-B14F-4D97-AF65-F5344CB8AC3E}">
        <p14:creationId xmlns:p14="http://schemas.microsoft.com/office/powerpoint/2010/main" val="43745815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EVRE 1basınç yarası</a:t>
            </a:r>
            <a:endParaRPr lang="tr-TR" dirty="0"/>
          </a:p>
        </p:txBody>
      </p:sp>
      <p:pic>
        <p:nvPicPr>
          <p:cNvPr id="6" name="İçerik Yer Tutucusu 5"/>
          <p:cNvPicPr>
            <a:picLocks noGrp="1" noChangeAspect="1"/>
          </p:cNvPicPr>
          <p:nvPr>
            <p:ph idx="1"/>
          </p:nvPr>
        </p:nvPicPr>
        <p:blipFill>
          <a:blip r:embed="rId2"/>
          <a:stretch>
            <a:fillRect/>
          </a:stretch>
        </p:blipFill>
        <p:spPr>
          <a:xfrm>
            <a:off x="43581" y="3668615"/>
            <a:ext cx="12148420" cy="2049797"/>
          </a:xfrm>
          <a:prstGeom prst="rect">
            <a:avLst/>
          </a:prstGeom>
        </p:spPr>
      </p:pic>
      <p:sp>
        <p:nvSpPr>
          <p:cNvPr id="8" name="İçerik Yer Tutucusu 2"/>
          <p:cNvSpPr txBox="1">
            <a:spLocks/>
          </p:cNvSpPr>
          <p:nvPr/>
        </p:nvSpPr>
        <p:spPr>
          <a:xfrm>
            <a:off x="2231136" y="2619279"/>
            <a:ext cx="7860315" cy="104933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285750" indent="-285750"/>
            <a:r>
              <a:rPr lang="tr-TR" sz="2000" dirty="0"/>
              <a:t>Cilt </a:t>
            </a:r>
            <a:r>
              <a:rPr lang="tr-TR" sz="2000" dirty="0" smtClean="0"/>
              <a:t>bütünlüğü sağlam</a:t>
            </a:r>
          </a:p>
          <a:p>
            <a:pPr marL="285750" indent="-285750"/>
            <a:r>
              <a:rPr lang="tr-TR" sz="2000" dirty="0"/>
              <a:t>B</a:t>
            </a:r>
            <a:r>
              <a:rPr lang="tr-TR" sz="2000" dirty="0" smtClean="0"/>
              <a:t>asıncın ortadan kaldırılmasından &gt;1 </a:t>
            </a:r>
            <a:r>
              <a:rPr lang="tr-TR" sz="2000" dirty="0"/>
              <a:t>saat </a:t>
            </a:r>
            <a:r>
              <a:rPr lang="tr-TR" sz="2000" dirty="0" smtClean="0"/>
              <a:t>sonra </a:t>
            </a:r>
            <a:r>
              <a:rPr lang="tr-TR" sz="2000" dirty="0"/>
              <a:t>solmayan </a:t>
            </a:r>
            <a:r>
              <a:rPr lang="tr-TR" sz="2000" dirty="0" smtClean="0"/>
              <a:t>kızarıklık</a:t>
            </a:r>
            <a:endParaRPr lang="tr-TR" sz="2000" dirty="0"/>
          </a:p>
        </p:txBody>
      </p:sp>
    </p:spTree>
    <p:extLst>
      <p:ext uri="{BB962C8B-B14F-4D97-AF65-F5344CB8AC3E}">
        <p14:creationId xmlns:p14="http://schemas.microsoft.com/office/powerpoint/2010/main" val="167630722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Evre 2 basınç yarası</a:t>
            </a:r>
            <a:endParaRPr lang="tr-TR" dirty="0"/>
          </a:p>
        </p:txBody>
      </p:sp>
      <p:sp>
        <p:nvSpPr>
          <p:cNvPr id="3" name="İçerik Yer Tutucusu 2"/>
          <p:cNvSpPr>
            <a:spLocks noGrp="1"/>
          </p:cNvSpPr>
          <p:nvPr>
            <p:ph idx="1"/>
          </p:nvPr>
        </p:nvSpPr>
        <p:spPr>
          <a:xfrm>
            <a:off x="2231135" y="2528711"/>
            <a:ext cx="7860315" cy="1459031"/>
          </a:xfrm>
        </p:spPr>
        <p:txBody>
          <a:bodyPr>
            <a:normAutofit/>
          </a:bodyPr>
          <a:lstStyle/>
          <a:p>
            <a:r>
              <a:rPr lang="tr-TR" sz="2000" dirty="0"/>
              <a:t>Enfeksiyonlu veya </a:t>
            </a:r>
            <a:r>
              <a:rPr lang="tr-TR" sz="2000" dirty="0" err="1"/>
              <a:t>enfeksiyonsuz</a:t>
            </a:r>
            <a:r>
              <a:rPr lang="tr-TR" sz="2000" dirty="0"/>
              <a:t> </a:t>
            </a:r>
            <a:r>
              <a:rPr lang="tr-TR" sz="2000" dirty="0" err="1"/>
              <a:t>dermiste</a:t>
            </a:r>
            <a:r>
              <a:rPr lang="tr-TR" sz="2000" dirty="0"/>
              <a:t> kısmi kalınlık </a:t>
            </a:r>
            <a:r>
              <a:rPr lang="tr-TR" sz="2000" dirty="0" smtClean="0"/>
              <a:t>kaybı</a:t>
            </a:r>
          </a:p>
          <a:p>
            <a:r>
              <a:rPr lang="tr-TR" sz="2000" dirty="0" smtClean="0"/>
              <a:t> Yara </a:t>
            </a:r>
            <a:r>
              <a:rPr lang="tr-TR" sz="2000" dirty="0"/>
              <a:t>yatağı pembe kırmızı </a:t>
            </a:r>
            <a:endParaRPr lang="tr-TR" sz="2000" dirty="0" smtClean="0"/>
          </a:p>
          <a:p>
            <a:r>
              <a:rPr lang="tr-TR" sz="2000" dirty="0" smtClean="0"/>
              <a:t>Kabuksuz</a:t>
            </a:r>
            <a:r>
              <a:rPr lang="tr-TR" sz="2000" dirty="0"/>
              <a:t>, </a:t>
            </a:r>
            <a:r>
              <a:rPr lang="tr-TR" sz="2000" dirty="0" err="1"/>
              <a:t>yüzeyel</a:t>
            </a:r>
            <a:r>
              <a:rPr lang="tr-TR" sz="2000" dirty="0"/>
              <a:t> </a:t>
            </a:r>
            <a:r>
              <a:rPr lang="tr-TR" sz="2000" dirty="0" smtClean="0"/>
              <a:t>yaralar, </a:t>
            </a:r>
            <a:r>
              <a:rPr lang="tr-TR" sz="2000" dirty="0" err="1" smtClean="0"/>
              <a:t>rüptüre</a:t>
            </a:r>
            <a:r>
              <a:rPr lang="tr-TR" sz="2000" dirty="0" smtClean="0"/>
              <a:t> </a:t>
            </a:r>
            <a:r>
              <a:rPr lang="tr-TR" sz="2000" dirty="0"/>
              <a:t>veya korunmuş </a:t>
            </a:r>
            <a:r>
              <a:rPr lang="tr-TR" sz="2000" dirty="0" err="1"/>
              <a:t>büller</a:t>
            </a:r>
            <a:endParaRPr lang="tr-TR" sz="2000" dirty="0"/>
          </a:p>
        </p:txBody>
      </p:sp>
      <p:pic>
        <p:nvPicPr>
          <p:cNvPr id="4" name="Resim 3"/>
          <p:cNvPicPr>
            <a:picLocks noChangeAspect="1"/>
          </p:cNvPicPr>
          <p:nvPr/>
        </p:nvPicPr>
        <p:blipFill>
          <a:blip r:embed="rId2"/>
          <a:stretch>
            <a:fillRect/>
          </a:stretch>
        </p:blipFill>
        <p:spPr>
          <a:xfrm>
            <a:off x="-29157" y="3987743"/>
            <a:ext cx="12221157" cy="2169207"/>
          </a:xfrm>
          <a:prstGeom prst="rect">
            <a:avLst/>
          </a:prstGeom>
        </p:spPr>
      </p:pic>
    </p:spTree>
    <p:extLst>
      <p:ext uri="{BB962C8B-B14F-4D97-AF65-F5344CB8AC3E}">
        <p14:creationId xmlns:p14="http://schemas.microsoft.com/office/powerpoint/2010/main" val="31016008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Evre </a:t>
            </a:r>
            <a:r>
              <a:rPr lang="tr-TR" dirty="0"/>
              <a:t>3 basınç yarası </a:t>
            </a:r>
          </a:p>
        </p:txBody>
      </p:sp>
      <p:sp>
        <p:nvSpPr>
          <p:cNvPr id="3" name="İçerik Yer Tutucusu 2"/>
          <p:cNvSpPr>
            <a:spLocks noGrp="1"/>
          </p:cNvSpPr>
          <p:nvPr>
            <p:ph idx="1"/>
          </p:nvPr>
        </p:nvSpPr>
        <p:spPr>
          <a:xfrm>
            <a:off x="2231135" y="2425960"/>
            <a:ext cx="7729728" cy="1739882"/>
          </a:xfrm>
        </p:spPr>
        <p:txBody>
          <a:bodyPr>
            <a:noAutofit/>
          </a:bodyPr>
          <a:lstStyle/>
          <a:p>
            <a:r>
              <a:rPr lang="tr-TR" sz="2000" dirty="0"/>
              <a:t>Tam kalınlıkta doku </a:t>
            </a:r>
            <a:r>
              <a:rPr lang="tr-TR" sz="2000" dirty="0" smtClean="0"/>
              <a:t>kaybı</a:t>
            </a:r>
          </a:p>
          <a:p>
            <a:r>
              <a:rPr lang="tr-TR" sz="2000" dirty="0" smtClean="0"/>
              <a:t>Deri </a:t>
            </a:r>
            <a:r>
              <a:rPr lang="tr-TR" sz="2000" dirty="0"/>
              <a:t>altı yağ görülebilir; yıkım, enfeksiyonlu veya </a:t>
            </a:r>
            <a:r>
              <a:rPr lang="tr-TR" sz="2000" dirty="0" err="1"/>
              <a:t>enfeksiyonsuz</a:t>
            </a:r>
            <a:r>
              <a:rPr lang="tr-TR" sz="2000" dirty="0"/>
              <a:t> kas içine uzanır. </a:t>
            </a:r>
            <a:endParaRPr lang="tr-TR" sz="2000" dirty="0" smtClean="0"/>
          </a:p>
          <a:p>
            <a:r>
              <a:rPr lang="tr-TR" sz="2000" dirty="0"/>
              <a:t>Kemik ve eklem tutulumu yok </a:t>
            </a:r>
            <a:endParaRPr lang="tr-TR" sz="2000" dirty="0" smtClean="0"/>
          </a:p>
          <a:p>
            <a:r>
              <a:rPr lang="tr-TR" sz="2000" dirty="0" smtClean="0"/>
              <a:t>Nekroz, kabuklanma, yara </a:t>
            </a:r>
            <a:r>
              <a:rPr lang="tr-TR" sz="2000" dirty="0"/>
              <a:t>altında tünel </a:t>
            </a:r>
            <a:r>
              <a:rPr lang="tr-TR" sz="2000" dirty="0" smtClean="0"/>
              <a:t>ve boşluklar  mevcut </a:t>
            </a:r>
            <a:r>
              <a:rPr lang="tr-TR" sz="2000" dirty="0"/>
              <a:t>olabilir.</a:t>
            </a:r>
          </a:p>
        </p:txBody>
      </p:sp>
      <p:pic>
        <p:nvPicPr>
          <p:cNvPr id="4" name="Resim 3"/>
          <p:cNvPicPr>
            <a:picLocks noChangeAspect="1"/>
          </p:cNvPicPr>
          <p:nvPr/>
        </p:nvPicPr>
        <p:blipFill>
          <a:blip r:embed="rId2"/>
          <a:stretch>
            <a:fillRect/>
          </a:stretch>
        </p:blipFill>
        <p:spPr>
          <a:xfrm>
            <a:off x="-1" y="4566037"/>
            <a:ext cx="12192001" cy="2125776"/>
          </a:xfrm>
          <a:prstGeom prst="rect">
            <a:avLst/>
          </a:prstGeom>
        </p:spPr>
      </p:pic>
    </p:spTree>
    <p:extLst>
      <p:ext uri="{BB962C8B-B14F-4D97-AF65-F5344CB8AC3E}">
        <p14:creationId xmlns:p14="http://schemas.microsoft.com/office/powerpoint/2010/main" val="427381181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Evre </a:t>
            </a:r>
            <a:r>
              <a:rPr lang="tr-TR" dirty="0"/>
              <a:t>4 basınç yarası </a:t>
            </a:r>
          </a:p>
        </p:txBody>
      </p:sp>
      <p:sp>
        <p:nvSpPr>
          <p:cNvPr id="3" name="İçerik Yer Tutucusu 2"/>
          <p:cNvSpPr>
            <a:spLocks noGrp="1"/>
          </p:cNvSpPr>
          <p:nvPr>
            <p:ph idx="1"/>
          </p:nvPr>
        </p:nvSpPr>
        <p:spPr/>
        <p:txBody>
          <a:bodyPr>
            <a:normAutofit/>
          </a:bodyPr>
          <a:lstStyle/>
          <a:p>
            <a:r>
              <a:rPr lang="tr-TR" sz="2000" dirty="0"/>
              <a:t>Enfeksiyonlu veya </a:t>
            </a:r>
            <a:r>
              <a:rPr lang="tr-TR" sz="2000" dirty="0" err="1"/>
              <a:t>enfeksiyonsuz</a:t>
            </a:r>
            <a:r>
              <a:rPr lang="tr-TR" sz="2000" dirty="0"/>
              <a:t> kemik, </a:t>
            </a:r>
            <a:r>
              <a:rPr lang="tr-TR" sz="2000" dirty="0" err="1"/>
              <a:t>tendon</a:t>
            </a:r>
            <a:r>
              <a:rPr lang="tr-TR" sz="2000" dirty="0"/>
              <a:t> veya eklem tutulumu ile birlikte tam kalınlıkta cilt kaybı. Genellikle zayıflatma ve tünel açmayı içerir.</a:t>
            </a:r>
          </a:p>
        </p:txBody>
      </p:sp>
      <p:pic>
        <p:nvPicPr>
          <p:cNvPr id="4" name="Resim 3"/>
          <p:cNvPicPr>
            <a:picLocks noChangeAspect="1"/>
          </p:cNvPicPr>
          <p:nvPr/>
        </p:nvPicPr>
        <p:blipFill>
          <a:blip r:embed="rId2"/>
          <a:stretch>
            <a:fillRect/>
          </a:stretch>
        </p:blipFill>
        <p:spPr>
          <a:xfrm>
            <a:off x="0" y="3839709"/>
            <a:ext cx="12192000" cy="2384950"/>
          </a:xfrm>
          <a:prstGeom prst="rect">
            <a:avLst/>
          </a:prstGeom>
        </p:spPr>
      </p:pic>
    </p:spTree>
    <p:extLst>
      <p:ext uri="{BB962C8B-B14F-4D97-AF65-F5344CB8AC3E}">
        <p14:creationId xmlns:p14="http://schemas.microsoft.com/office/powerpoint/2010/main" val="248513930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EVRELENDİRİLEMEYEN basınç yarası</a:t>
            </a:r>
          </a:p>
        </p:txBody>
      </p:sp>
      <p:sp>
        <p:nvSpPr>
          <p:cNvPr id="3" name="İçerik Yer Tutucusu 2"/>
          <p:cNvSpPr>
            <a:spLocks noGrp="1"/>
          </p:cNvSpPr>
          <p:nvPr>
            <p:ph idx="1"/>
          </p:nvPr>
        </p:nvSpPr>
        <p:spPr>
          <a:xfrm>
            <a:off x="2231136" y="2638045"/>
            <a:ext cx="7729728" cy="1041590"/>
          </a:xfrm>
        </p:spPr>
        <p:txBody>
          <a:bodyPr>
            <a:normAutofit/>
          </a:bodyPr>
          <a:lstStyle/>
          <a:p>
            <a:r>
              <a:rPr lang="tr-TR" sz="2000" dirty="0"/>
              <a:t>Ülser tabanının yara yatağında kabuk ve/veya </a:t>
            </a:r>
            <a:r>
              <a:rPr lang="tr-TR" sz="2000" dirty="0" err="1"/>
              <a:t>eskar</a:t>
            </a:r>
            <a:r>
              <a:rPr lang="tr-TR" sz="2000" dirty="0"/>
              <a:t> ile kaplandığı tam kalınlıkta </a:t>
            </a:r>
            <a:r>
              <a:rPr lang="tr-TR" sz="2000" dirty="0" smtClean="0"/>
              <a:t> tüm tabakalarda doku </a:t>
            </a:r>
            <a:r>
              <a:rPr lang="tr-TR" sz="2000" dirty="0" smtClean="0"/>
              <a:t>kaybı</a:t>
            </a:r>
            <a:endParaRPr lang="tr-TR" sz="2000" dirty="0"/>
          </a:p>
        </p:txBody>
      </p:sp>
      <p:pic>
        <p:nvPicPr>
          <p:cNvPr id="4" name="Resim 3"/>
          <p:cNvPicPr>
            <a:picLocks noChangeAspect="1"/>
          </p:cNvPicPr>
          <p:nvPr/>
        </p:nvPicPr>
        <p:blipFill>
          <a:blip r:embed="rId2"/>
          <a:stretch>
            <a:fillRect/>
          </a:stretch>
        </p:blipFill>
        <p:spPr>
          <a:xfrm>
            <a:off x="0" y="3922230"/>
            <a:ext cx="12192000" cy="2452501"/>
          </a:xfrm>
          <a:prstGeom prst="rect">
            <a:avLst/>
          </a:prstGeom>
        </p:spPr>
      </p:pic>
    </p:spTree>
    <p:extLst>
      <p:ext uri="{BB962C8B-B14F-4D97-AF65-F5344CB8AC3E}">
        <p14:creationId xmlns:p14="http://schemas.microsoft.com/office/powerpoint/2010/main" val="215594063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DERİN DOKU </a:t>
            </a:r>
            <a:r>
              <a:rPr lang="tr-TR" dirty="0"/>
              <a:t>basınç yarası </a:t>
            </a:r>
          </a:p>
        </p:txBody>
      </p:sp>
      <p:sp>
        <p:nvSpPr>
          <p:cNvPr id="3" name="İçerik Yer Tutucusu 2"/>
          <p:cNvSpPr>
            <a:spLocks noGrp="1"/>
          </p:cNvSpPr>
          <p:nvPr>
            <p:ph idx="1"/>
          </p:nvPr>
        </p:nvSpPr>
        <p:spPr>
          <a:xfrm>
            <a:off x="2231136" y="2638044"/>
            <a:ext cx="7729728" cy="1198451"/>
          </a:xfrm>
        </p:spPr>
        <p:txBody>
          <a:bodyPr>
            <a:normAutofit/>
          </a:bodyPr>
          <a:lstStyle/>
          <a:p>
            <a:r>
              <a:rPr lang="tr-TR" sz="2000" dirty="0"/>
              <a:t>Mor veya kestane rengi lokalize, rengi bozulmamış cilt veya alttaki dokunun basınç ve/veya kesme nedeniyle hasar görmesi nedeniyle kanla dolu </a:t>
            </a:r>
            <a:r>
              <a:rPr lang="tr-TR" sz="2000" dirty="0" smtClean="0"/>
              <a:t>kabarık hasar alanı </a:t>
            </a:r>
            <a:endParaRPr lang="tr-TR" sz="2000" dirty="0"/>
          </a:p>
        </p:txBody>
      </p:sp>
      <p:pic>
        <p:nvPicPr>
          <p:cNvPr id="6" name="Resim 5"/>
          <p:cNvPicPr>
            <a:picLocks noChangeAspect="1"/>
          </p:cNvPicPr>
          <p:nvPr/>
        </p:nvPicPr>
        <p:blipFill>
          <a:blip r:embed="rId2"/>
          <a:stretch>
            <a:fillRect/>
          </a:stretch>
        </p:blipFill>
        <p:spPr>
          <a:xfrm>
            <a:off x="0" y="3836495"/>
            <a:ext cx="12192000" cy="2590800"/>
          </a:xfrm>
          <a:prstGeom prst="rect">
            <a:avLst/>
          </a:prstGeom>
        </p:spPr>
      </p:pic>
    </p:spTree>
    <p:extLst>
      <p:ext uri="{BB962C8B-B14F-4D97-AF65-F5344CB8AC3E}">
        <p14:creationId xmlns:p14="http://schemas.microsoft.com/office/powerpoint/2010/main" val="8060993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TANIM</a:t>
            </a:r>
            <a:endParaRPr lang="tr-TR" dirty="0"/>
          </a:p>
        </p:txBody>
      </p:sp>
      <p:sp>
        <p:nvSpPr>
          <p:cNvPr id="3" name="İçerik Yer Tutucusu 2"/>
          <p:cNvSpPr>
            <a:spLocks noGrp="1"/>
          </p:cNvSpPr>
          <p:nvPr>
            <p:ph idx="1"/>
          </p:nvPr>
        </p:nvSpPr>
        <p:spPr>
          <a:xfrm>
            <a:off x="2231136" y="2429690"/>
            <a:ext cx="7729728" cy="4428309"/>
          </a:xfrm>
        </p:spPr>
        <p:txBody>
          <a:bodyPr>
            <a:normAutofit/>
          </a:bodyPr>
          <a:lstStyle/>
          <a:p>
            <a:r>
              <a:rPr lang="tr-TR" sz="2000" dirty="0" err="1"/>
              <a:t>Decumber</a:t>
            </a:r>
            <a:r>
              <a:rPr lang="tr-TR" sz="2000" dirty="0"/>
              <a:t>=uzanmak, </a:t>
            </a:r>
            <a:r>
              <a:rPr lang="tr-TR" sz="2000" dirty="0" smtClean="0"/>
              <a:t>yatmak</a:t>
            </a:r>
          </a:p>
          <a:p>
            <a:r>
              <a:rPr lang="tr-TR" sz="2000" dirty="0" smtClean="0"/>
              <a:t>Uzun </a:t>
            </a:r>
            <a:r>
              <a:rPr lang="tr-TR" sz="2000" dirty="0"/>
              <a:t>süreli basınç </a:t>
            </a:r>
            <a:r>
              <a:rPr lang="tr-TR" sz="2000" dirty="0" err="1"/>
              <a:t>maruziyeti</a:t>
            </a:r>
            <a:r>
              <a:rPr lang="tr-TR" sz="2000" dirty="0"/>
              <a:t> sonucu ciltte </a:t>
            </a:r>
            <a:r>
              <a:rPr lang="tr-TR" sz="2000" dirty="0" smtClean="0"/>
              <a:t>ve\veya </a:t>
            </a:r>
            <a:r>
              <a:rPr lang="tr-TR" sz="2000" dirty="0"/>
              <a:t>cilt altında lokalize doku </a:t>
            </a:r>
            <a:r>
              <a:rPr lang="tr-TR" sz="2000" dirty="0" smtClean="0"/>
              <a:t>hasarı</a:t>
            </a:r>
          </a:p>
          <a:p>
            <a:r>
              <a:rPr lang="tr-TR" sz="2000" dirty="0" smtClean="0"/>
              <a:t>Basınca </a:t>
            </a:r>
            <a:r>
              <a:rPr lang="tr-TR" sz="2000" dirty="0"/>
              <a:t>bağlı cilt ve yumuşak doku yaralanmaları, </a:t>
            </a:r>
            <a:r>
              <a:rPr lang="tr-TR" sz="2000" dirty="0" smtClean="0"/>
              <a:t>makaslama kuvveti  </a:t>
            </a:r>
            <a:r>
              <a:rPr lang="tr-TR" sz="2000" dirty="0"/>
              <a:t>ile birlikte basınç veya basıncın </a:t>
            </a:r>
            <a:r>
              <a:rPr lang="tr-TR" sz="2000" dirty="0" smtClean="0"/>
              <a:t>bir </a:t>
            </a:r>
            <a:r>
              <a:rPr lang="tr-TR" sz="2000" dirty="0"/>
              <a:t>sonucu olarak, genellikle bir kemik çıkıntı </a:t>
            </a:r>
            <a:r>
              <a:rPr lang="tr-TR" sz="2000" dirty="0" smtClean="0"/>
              <a:t>üzerinde</a:t>
            </a:r>
            <a:r>
              <a:rPr lang="tr-TR" sz="2000" dirty="0"/>
              <a:t> (</a:t>
            </a:r>
            <a:r>
              <a:rPr lang="tr-TR" sz="2000" dirty="0" err="1"/>
              <a:t>örn</a:t>
            </a:r>
            <a:r>
              <a:rPr lang="tr-TR" sz="2000" dirty="0"/>
              <a:t>. </a:t>
            </a:r>
            <a:r>
              <a:rPr lang="tr-TR" sz="2000" dirty="0" err="1"/>
              <a:t>sakrum</a:t>
            </a:r>
            <a:r>
              <a:rPr lang="tr-TR" sz="2000" dirty="0"/>
              <a:t>, </a:t>
            </a:r>
            <a:r>
              <a:rPr lang="tr-TR" sz="2000" dirty="0" err="1"/>
              <a:t>kalkaneus</a:t>
            </a:r>
            <a:r>
              <a:rPr lang="tr-TR" sz="2000" dirty="0"/>
              <a:t>, </a:t>
            </a:r>
            <a:r>
              <a:rPr lang="tr-TR" sz="2000" dirty="0" err="1"/>
              <a:t>ischium</a:t>
            </a:r>
            <a:r>
              <a:rPr lang="tr-TR" sz="2000" dirty="0"/>
              <a:t>)</a:t>
            </a:r>
            <a:r>
              <a:rPr lang="tr-TR" sz="2000" dirty="0" smtClean="0"/>
              <a:t> </a:t>
            </a:r>
            <a:r>
              <a:rPr lang="tr-TR" sz="2000" dirty="0"/>
              <a:t>deride ve/veya alttaki dokuda lokalize hasar </a:t>
            </a:r>
            <a:r>
              <a:rPr lang="tr-TR" sz="2000" dirty="0" smtClean="0"/>
              <a:t>bölgeleridir.</a:t>
            </a:r>
          </a:p>
        </p:txBody>
      </p:sp>
      <p:pic>
        <p:nvPicPr>
          <p:cNvPr id="4" name="Resim 3"/>
          <p:cNvPicPr>
            <a:picLocks noChangeAspect="1"/>
          </p:cNvPicPr>
          <p:nvPr/>
        </p:nvPicPr>
        <p:blipFill>
          <a:blip r:embed="rId2"/>
          <a:stretch>
            <a:fillRect/>
          </a:stretch>
        </p:blipFill>
        <p:spPr>
          <a:xfrm>
            <a:off x="3250164" y="4963885"/>
            <a:ext cx="5203202" cy="1744824"/>
          </a:xfrm>
          <a:prstGeom prst="rect">
            <a:avLst/>
          </a:prstGeom>
        </p:spPr>
      </p:pic>
    </p:spTree>
    <p:extLst>
      <p:ext uri="{BB962C8B-B14F-4D97-AF65-F5344CB8AC3E}">
        <p14:creationId xmlns:p14="http://schemas.microsoft.com/office/powerpoint/2010/main" val="406776055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Tıbbi Cihaza Bağlı Basınç </a:t>
            </a:r>
            <a:r>
              <a:rPr lang="tr-TR" dirty="0" smtClean="0"/>
              <a:t>Yaralanmaları(</a:t>
            </a:r>
            <a:r>
              <a:rPr lang="tr-TR" dirty="0" err="1" smtClean="0"/>
              <a:t>mdrpı</a:t>
            </a:r>
            <a:r>
              <a:rPr lang="tr-TR" dirty="0" smtClean="0"/>
              <a:t>)</a:t>
            </a:r>
            <a:endParaRPr lang="tr-TR" dirty="0"/>
          </a:p>
        </p:txBody>
      </p:sp>
      <p:sp>
        <p:nvSpPr>
          <p:cNvPr id="3" name="İçerik Yer Tutucusu 2"/>
          <p:cNvSpPr>
            <a:spLocks noGrp="1"/>
          </p:cNvSpPr>
          <p:nvPr>
            <p:ph idx="1"/>
          </p:nvPr>
        </p:nvSpPr>
        <p:spPr>
          <a:xfrm>
            <a:off x="2231136" y="2638045"/>
            <a:ext cx="7729728" cy="1110996"/>
          </a:xfrm>
        </p:spPr>
        <p:txBody>
          <a:bodyPr>
            <a:normAutofit/>
          </a:bodyPr>
          <a:lstStyle/>
          <a:p>
            <a:r>
              <a:rPr lang="tr-TR" sz="2000" dirty="0" smtClean="0"/>
              <a:t>Tıbbi araç kullanma hikayesi</a:t>
            </a:r>
          </a:p>
          <a:p>
            <a:r>
              <a:rPr lang="tr-TR" sz="2000" dirty="0" smtClean="0"/>
              <a:t>Bu ülser </a:t>
            </a:r>
            <a:r>
              <a:rPr lang="tr-TR" sz="2000" dirty="0" err="1" smtClean="0"/>
              <a:t>evrelendirilmez</a:t>
            </a:r>
            <a:r>
              <a:rPr lang="tr-TR" sz="2000" dirty="0" smtClean="0"/>
              <a:t>.</a:t>
            </a:r>
            <a:endParaRPr lang="tr-TR" sz="2000" dirty="0"/>
          </a:p>
        </p:txBody>
      </p:sp>
      <p:pic>
        <p:nvPicPr>
          <p:cNvPr id="5" name="Resim 4"/>
          <p:cNvPicPr>
            <a:picLocks noChangeAspect="1"/>
          </p:cNvPicPr>
          <p:nvPr/>
        </p:nvPicPr>
        <p:blipFill>
          <a:blip r:embed="rId2"/>
          <a:stretch>
            <a:fillRect/>
          </a:stretch>
        </p:blipFill>
        <p:spPr>
          <a:xfrm>
            <a:off x="839756" y="4057241"/>
            <a:ext cx="10375640" cy="2399543"/>
          </a:xfrm>
          <a:prstGeom prst="rect">
            <a:avLst/>
          </a:prstGeom>
        </p:spPr>
      </p:pic>
    </p:spTree>
    <p:extLst>
      <p:ext uri="{BB962C8B-B14F-4D97-AF65-F5344CB8AC3E}">
        <p14:creationId xmlns:p14="http://schemas.microsoft.com/office/powerpoint/2010/main" val="188632994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2"/>
          <a:stretch>
            <a:fillRect/>
          </a:stretch>
        </p:blipFill>
        <p:spPr>
          <a:xfrm>
            <a:off x="709127" y="303052"/>
            <a:ext cx="10847523" cy="6172393"/>
          </a:xfrm>
          <a:prstGeom prst="rect">
            <a:avLst/>
          </a:prstGeom>
        </p:spPr>
      </p:pic>
    </p:spTree>
    <p:extLst>
      <p:ext uri="{BB962C8B-B14F-4D97-AF65-F5344CB8AC3E}">
        <p14:creationId xmlns:p14="http://schemas.microsoft.com/office/powerpoint/2010/main" val="260956462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130630" y="0"/>
            <a:ext cx="11834948" cy="6655918"/>
          </a:xfrm>
          <a:prstGeom prst="rect">
            <a:avLst/>
          </a:prstGeom>
        </p:spPr>
      </p:pic>
    </p:spTree>
    <p:extLst>
      <p:ext uri="{BB962C8B-B14F-4D97-AF65-F5344CB8AC3E}">
        <p14:creationId xmlns:p14="http://schemas.microsoft.com/office/powerpoint/2010/main" val="267257114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t>Evreleme</a:t>
            </a:r>
            <a:endParaRPr lang="tr-TR" dirty="0"/>
          </a:p>
        </p:txBody>
      </p:sp>
      <p:sp>
        <p:nvSpPr>
          <p:cNvPr id="3" name="İçerik Yer Tutucusu 2"/>
          <p:cNvSpPr>
            <a:spLocks noGrp="1"/>
          </p:cNvSpPr>
          <p:nvPr>
            <p:ph idx="1"/>
          </p:nvPr>
        </p:nvSpPr>
        <p:spPr>
          <a:xfrm>
            <a:off x="2231136" y="2488755"/>
            <a:ext cx="7729728" cy="4219956"/>
          </a:xfrm>
        </p:spPr>
        <p:txBody>
          <a:bodyPr>
            <a:noAutofit/>
          </a:bodyPr>
          <a:lstStyle/>
          <a:p>
            <a:r>
              <a:rPr lang="tr-TR" sz="2000" dirty="0"/>
              <a:t>Yara en derin boyutuna göre </a:t>
            </a:r>
            <a:r>
              <a:rPr lang="tr-TR" sz="2000" dirty="0" err="1"/>
              <a:t>evrelendirilmelidir</a:t>
            </a:r>
            <a:r>
              <a:rPr lang="tr-TR" sz="2000" dirty="0"/>
              <a:t>. Örnek olarak, bir yaranın çoğunluğu evre 2 olsa da, daha derine uzanan herhangi bir kısım ülseri daha yüksek bir evre olarak sınıflandırır. </a:t>
            </a:r>
            <a:endParaRPr lang="tr-TR" sz="2000" dirty="0" smtClean="0"/>
          </a:p>
          <a:p>
            <a:endParaRPr lang="tr-TR" sz="2000" dirty="0" smtClean="0"/>
          </a:p>
          <a:p>
            <a:r>
              <a:rPr lang="tr-TR" sz="2000" dirty="0" smtClean="0"/>
              <a:t>Evre </a:t>
            </a:r>
            <a:r>
              <a:rPr lang="tr-TR" sz="2000" dirty="0"/>
              <a:t>3 ülserler, burun köprüsü, kulak, </a:t>
            </a:r>
            <a:r>
              <a:rPr lang="tr-TR" sz="2000" dirty="0" err="1"/>
              <a:t>oksiput</a:t>
            </a:r>
            <a:r>
              <a:rPr lang="tr-TR" sz="2000" dirty="0"/>
              <a:t> ve </a:t>
            </a:r>
            <a:r>
              <a:rPr lang="tr-TR" sz="2000" dirty="0" err="1"/>
              <a:t>malleol</a:t>
            </a:r>
            <a:r>
              <a:rPr lang="tr-TR" sz="2000" dirty="0"/>
              <a:t> gibi deri altı dokusu olmayan alanlarda sığ olabilir. Aksine, </a:t>
            </a:r>
            <a:r>
              <a:rPr lang="tr-TR" sz="2000" dirty="0" err="1"/>
              <a:t>gluteal</a:t>
            </a:r>
            <a:r>
              <a:rPr lang="tr-TR" sz="2000" dirty="0"/>
              <a:t> bölge çok derin ülserler geliştirebilir </a:t>
            </a:r>
            <a:endParaRPr lang="tr-TR" sz="2000" dirty="0" smtClean="0"/>
          </a:p>
          <a:p>
            <a:endParaRPr lang="tr-TR" sz="2000" dirty="0"/>
          </a:p>
          <a:p>
            <a:r>
              <a:rPr lang="tr-TR" sz="2000" dirty="0" smtClean="0"/>
              <a:t>Evre </a:t>
            </a:r>
            <a:r>
              <a:rPr lang="tr-TR" sz="2000" dirty="0"/>
              <a:t>4 basınç yaralanmasının derinliği de anatomik konuma göre değişir. Evre 3 ülserlerde olduğu gibi, burun köprüsü, kulak, </a:t>
            </a:r>
            <a:r>
              <a:rPr lang="tr-TR" sz="2000" dirty="0" err="1"/>
              <a:t>oksiput</a:t>
            </a:r>
            <a:r>
              <a:rPr lang="tr-TR" sz="2000" dirty="0"/>
              <a:t> ve </a:t>
            </a:r>
            <a:r>
              <a:rPr lang="tr-TR" sz="2000" dirty="0" err="1"/>
              <a:t>malleol</a:t>
            </a:r>
            <a:r>
              <a:rPr lang="tr-TR" sz="2000" dirty="0"/>
              <a:t> deri altı dokusuna sahip değildir ve bu yerlerdeki evre 4 ülserler sığ olabilir. </a:t>
            </a:r>
            <a:endParaRPr lang="tr-TR" sz="2000" dirty="0" smtClean="0"/>
          </a:p>
        </p:txBody>
      </p:sp>
    </p:spTree>
    <p:extLst>
      <p:ext uri="{BB962C8B-B14F-4D97-AF65-F5344CB8AC3E}">
        <p14:creationId xmlns:p14="http://schemas.microsoft.com/office/powerpoint/2010/main" val="381683748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t>Evreleme</a:t>
            </a:r>
            <a:endParaRPr lang="tr-TR" dirty="0"/>
          </a:p>
        </p:txBody>
      </p:sp>
      <p:sp>
        <p:nvSpPr>
          <p:cNvPr id="3" name="İçerik Yer Tutucusu 2"/>
          <p:cNvSpPr>
            <a:spLocks noGrp="1"/>
          </p:cNvSpPr>
          <p:nvPr>
            <p:ph idx="1"/>
          </p:nvPr>
        </p:nvSpPr>
        <p:spPr>
          <a:xfrm>
            <a:off x="2231136" y="2638044"/>
            <a:ext cx="7729728" cy="4042674"/>
          </a:xfrm>
        </p:spPr>
        <p:txBody>
          <a:bodyPr>
            <a:normAutofit/>
          </a:bodyPr>
          <a:lstStyle/>
          <a:p>
            <a:r>
              <a:rPr lang="tr-TR" sz="2000" dirty="0"/>
              <a:t>Evre 4 ülserlerin boyutu, baltalama ve fistül oluşumu nedeniyle genellikle hafife alınır; nispeten küçük bir yüzeysel cilt kusuru, geniş derin doku nekrozunu maskeleyebilir. </a:t>
            </a:r>
            <a:endParaRPr lang="tr-TR" sz="2000" dirty="0" smtClean="0"/>
          </a:p>
          <a:p>
            <a:endParaRPr lang="tr-TR" sz="2000" dirty="0" smtClean="0"/>
          </a:p>
          <a:p>
            <a:r>
              <a:rPr lang="tr-TR" sz="2000" dirty="0" err="1" smtClean="0"/>
              <a:t>Fasya</a:t>
            </a:r>
            <a:r>
              <a:rPr lang="tr-TR" sz="2000" dirty="0"/>
              <a:t>, </a:t>
            </a:r>
            <a:r>
              <a:rPr lang="tr-TR" sz="2000" dirty="0" err="1"/>
              <a:t>tendon</a:t>
            </a:r>
            <a:r>
              <a:rPr lang="tr-TR" sz="2000" dirty="0"/>
              <a:t> veya eklem kapsülü dahil destekleyici yapılara uzanan 4. evre ülserler </a:t>
            </a:r>
            <a:r>
              <a:rPr lang="tr-TR" sz="2000" dirty="0" err="1"/>
              <a:t>osteomiyelit</a:t>
            </a:r>
            <a:r>
              <a:rPr lang="tr-TR" sz="2000" dirty="0"/>
              <a:t> ile ilişkili olabilir. </a:t>
            </a:r>
            <a:endParaRPr lang="tr-TR" sz="2000" dirty="0" smtClean="0"/>
          </a:p>
          <a:p>
            <a:endParaRPr lang="tr-TR" sz="2000" dirty="0"/>
          </a:p>
          <a:p>
            <a:r>
              <a:rPr lang="tr-TR" sz="2000" dirty="0" smtClean="0"/>
              <a:t>Koyu </a:t>
            </a:r>
            <a:r>
              <a:rPr lang="tr-TR" sz="2000" dirty="0"/>
              <a:t>ten rengine sahip kişilerde derin doku basınç yaralanmasını tespit etmek zor olabilir. Bölge, çevresindeki dokuya kıyasla ağrılı, sert veya süngerimsi, bataklık, sıcak veya soğuk olabilir.</a:t>
            </a:r>
          </a:p>
          <a:p>
            <a:endParaRPr lang="tr-TR" dirty="0"/>
          </a:p>
        </p:txBody>
      </p:sp>
    </p:spTree>
    <p:extLst>
      <p:ext uri="{BB962C8B-B14F-4D97-AF65-F5344CB8AC3E}">
        <p14:creationId xmlns:p14="http://schemas.microsoft.com/office/powerpoint/2010/main" val="193059395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rotWithShape="1">
          <a:blip r:embed="rId2"/>
          <a:srcRect l="35040" t="18306"/>
          <a:stretch/>
        </p:blipFill>
        <p:spPr>
          <a:xfrm>
            <a:off x="2314372" y="1"/>
            <a:ext cx="7140968" cy="6857999"/>
          </a:xfrm>
          <a:prstGeom prst="rect">
            <a:avLst/>
          </a:prstGeom>
        </p:spPr>
      </p:pic>
    </p:spTree>
    <p:extLst>
      <p:ext uri="{BB962C8B-B14F-4D97-AF65-F5344CB8AC3E}">
        <p14:creationId xmlns:p14="http://schemas.microsoft.com/office/powerpoint/2010/main" val="267453454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Evre 1</a:t>
            </a:r>
            <a:endParaRPr lang="tr-TR" dirty="0"/>
          </a:p>
        </p:txBody>
      </p:sp>
      <p:pic>
        <p:nvPicPr>
          <p:cNvPr id="4" name="İçerik Yer Tutucusu 3"/>
          <p:cNvPicPr>
            <a:picLocks noGrp="1" noChangeAspect="1"/>
          </p:cNvPicPr>
          <p:nvPr>
            <p:ph idx="1"/>
          </p:nvPr>
        </p:nvPicPr>
        <p:blipFill>
          <a:blip r:embed="rId2"/>
          <a:stretch>
            <a:fillRect/>
          </a:stretch>
        </p:blipFill>
        <p:spPr>
          <a:xfrm>
            <a:off x="3398357" y="2424357"/>
            <a:ext cx="5122331" cy="3917765"/>
          </a:xfrm>
          <a:prstGeom prst="rect">
            <a:avLst/>
          </a:prstGeom>
        </p:spPr>
      </p:pic>
      <p:sp>
        <p:nvSpPr>
          <p:cNvPr id="7" name="İçerik Yer Tutucusu 4"/>
          <p:cNvSpPr txBox="1">
            <a:spLocks/>
          </p:cNvSpPr>
          <p:nvPr/>
        </p:nvSpPr>
        <p:spPr>
          <a:xfrm>
            <a:off x="6675120" y="2717447"/>
            <a:ext cx="3285744" cy="314051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endParaRPr lang="tr-TR" dirty="0"/>
          </a:p>
        </p:txBody>
      </p:sp>
    </p:spTree>
    <p:extLst>
      <p:ext uri="{BB962C8B-B14F-4D97-AF65-F5344CB8AC3E}">
        <p14:creationId xmlns:p14="http://schemas.microsoft.com/office/powerpoint/2010/main" val="321944755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Evre 2</a:t>
            </a:r>
            <a:endParaRPr lang="tr-TR" dirty="0"/>
          </a:p>
        </p:txBody>
      </p:sp>
      <p:pic>
        <p:nvPicPr>
          <p:cNvPr id="6" name="İçerik Yer Tutucusu 3"/>
          <p:cNvPicPr>
            <a:picLocks noChangeAspect="1"/>
          </p:cNvPicPr>
          <p:nvPr/>
        </p:nvPicPr>
        <p:blipFill>
          <a:blip r:embed="rId2"/>
          <a:stretch>
            <a:fillRect/>
          </a:stretch>
        </p:blipFill>
        <p:spPr>
          <a:xfrm>
            <a:off x="3431168" y="2408566"/>
            <a:ext cx="5329663" cy="4005882"/>
          </a:xfrm>
          <a:prstGeom prst="rect">
            <a:avLst/>
          </a:prstGeom>
        </p:spPr>
      </p:pic>
    </p:spTree>
    <p:extLst>
      <p:ext uri="{BB962C8B-B14F-4D97-AF65-F5344CB8AC3E}">
        <p14:creationId xmlns:p14="http://schemas.microsoft.com/office/powerpoint/2010/main" val="388037462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Evre 3 </a:t>
            </a:r>
            <a:endParaRPr lang="tr-TR" dirty="0"/>
          </a:p>
        </p:txBody>
      </p:sp>
      <p:pic>
        <p:nvPicPr>
          <p:cNvPr id="6" name="İçerik Yer Tutucusu 3"/>
          <p:cNvPicPr>
            <a:picLocks noChangeAspect="1"/>
          </p:cNvPicPr>
          <p:nvPr/>
        </p:nvPicPr>
        <p:blipFill>
          <a:blip r:embed="rId2"/>
          <a:stretch>
            <a:fillRect/>
          </a:stretch>
        </p:blipFill>
        <p:spPr>
          <a:xfrm>
            <a:off x="3552513" y="2456598"/>
            <a:ext cx="5086974" cy="3812280"/>
          </a:xfrm>
          <a:prstGeom prst="rect">
            <a:avLst/>
          </a:prstGeom>
        </p:spPr>
      </p:pic>
    </p:spTree>
    <p:extLst>
      <p:ext uri="{BB962C8B-B14F-4D97-AF65-F5344CB8AC3E}">
        <p14:creationId xmlns:p14="http://schemas.microsoft.com/office/powerpoint/2010/main" val="299675193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Evre 4</a:t>
            </a:r>
            <a:endParaRPr lang="tr-TR" dirty="0"/>
          </a:p>
        </p:txBody>
      </p:sp>
      <p:pic>
        <p:nvPicPr>
          <p:cNvPr id="4" name="Resim 3"/>
          <p:cNvPicPr>
            <a:picLocks noChangeAspect="1"/>
          </p:cNvPicPr>
          <p:nvPr/>
        </p:nvPicPr>
        <p:blipFill>
          <a:blip r:embed="rId2"/>
          <a:stretch>
            <a:fillRect/>
          </a:stretch>
        </p:blipFill>
        <p:spPr>
          <a:xfrm>
            <a:off x="3424755" y="2415654"/>
            <a:ext cx="5342490" cy="4032943"/>
          </a:xfrm>
          <a:prstGeom prst="rect">
            <a:avLst/>
          </a:prstGeom>
        </p:spPr>
      </p:pic>
    </p:spTree>
    <p:extLst>
      <p:ext uri="{BB962C8B-B14F-4D97-AF65-F5344CB8AC3E}">
        <p14:creationId xmlns:p14="http://schemas.microsoft.com/office/powerpoint/2010/main" val="6361499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231135" y="694095"/>
            <a:ext cx="7729728" cy="1188720"/>
          </a:xfrm>
        </p:spPr>
        <p:txBody>
          <a:bodyPr/>
          <a:lstStyle/>
          <a:p>
            <a:r>
              <a:rPr lang="tr-TR" dirty="0" smtClean="0"/>
              <a:t>tanım</a:t>
            </a:r>
            <a:endParaRPr lang="tr-TR" dirty="0"/>
          </a:p>
        </p:txBody>
      </p:sp>
      <p:sp>
        <p:nvSpPr>
          <p:cNvPr id="3" name="İçerik Yer Tutucusu 2"/>
          <p:cNvSpPr>
            <a:spLocks noGrp="1"/>
          </p:cNvSpPr>
          <p:nvPr>
            <p:ph idx="1"/>
          </p:nvPr>
        </p:nvSpPr>
        <p:spPr>
          <a:xfrm>
            <a:off x="2231135" y="2250543"/>
            <a:ext cx="8323653" cy="4402183"/>
          </a:xfrm>
        </p:spPr>
        <p:txBody>
          <a:bodyPr numCol="2"/>
          <a:lstStyle/>
          <a:p>
            <a:r>
              <a:rPr lang="tr-TR" sz="2000" dirty="0"/>
              <a:t>Yüzeysel cilt, derin dokulara göre basınca bağlı hasara karşı daha </a:t>
            </a:r>
            <a:r>
              <a:rPr lang="tr-TR" sz="2000" dirty="0" smtClean="0"/>
              <a:t>dayanıklıdır ve </a:t>
            </a:r>
            <a:r>
              <a:rPr lang="tr-TR" sz="2000" dirty="0"/>
              <a:t>bu nedenle dış görünüm, hasarın boyutunu olduğundan daha az </a:t>
            </a:r>
            <a:r>
              <a:rPr lang="tr-TR" sz="2000" dirty="0" smtClean="0"/>
              <a:t>yansıtabilir.</a:t>
            </a:r>
            <a:endParaRPr lang="tr-TR" sz="2000" dirty="0"/>
          </a:p>
          <a:p>
            <a:r>
              <a:rPr lang="tr-TR" sz="2000" dirty="0" smtClean="0"/>
              <a:t>Lezyonlar </a:t>
            </a:r>
            <a:r>
              <a:rPr lang="tr-TR" sz="2000" dirty="0"/>
              <a:t>tipik olarak </a:t>
            </a:r>
            <a:r>
              <a:rPr lang="tr-TR" sz="2000" dirty="0" smtClean="0"/>
              <a:t>hareketsizlikle (yatağa </a:t>
            </a:r>
            <a:r>
              <a:rPr lang="tr-TR" sz="2000" dirty="0"/>
              <a:t>bağlı veya sandalyeye bağlı </a:t>
            </a:r>
            <a:r>
              <a:rPr lang="tr-TR" sz="2000" dirty="0" smtClean="0"/>
              <a:t>kişiler) ilişkilidir</a:t>
            </a:r>
          </a:p>
          <a:p>
            <a:r>
              <a:rPr lang="tr-TR" sz="2000" dirty="0"/>
              <a:t>A</a:t>
            </a:r>
            <a:r>
              <a:rPr lang="tr-TR" sz="2000" dirty="0" smtClean="0"/>
              <a:t>ncak </a:t>
            </a:r>
            <a:r>
              <a:rPr lang="tr-TR" sz="2000" dirty="0"/>
              <a:t>aynı zamanda uygun olmayan alçılardan veya diğer tıbbi </a:t>
            </a:r>
            <a:r>
              <a:rPr lang="tr-TR" sz="2000" dirty="0" smtClean="0"/>
              <a:t>ekipman ve  </a:t>
            </a:r>
            <a:r>
              <a:rPr lang="tr-TR" sz="2000" dirty="0"/>
              <a:t>cihazlardan da kaynaklanabilir. Tıbbi cihazlar ayrıca </a:t>
            </a:r>
            <a:r>
              <a:rPr lang="tr-TR" sz="2000" dirty="0" err="1"/>
              <a:t>mukozal</a:t>
            </a:r>
            <a:r>
              <a:rPr lang="tr-TR" sz="2000" dirty="0"/>
              <a:t> basınç yaralanmasına </a:t>
            </a:r>
            <a:r>
              <a:rPr lang="tr-TR" sz="2000" dirty="0" smtClean="0"/>
              <a:t>da neden </a:t>
            </a:r>
            <a:r>
              <a:rPr lang="tr-TR" sz="2000" dirty="0"/>
              <a:t>olabilir</a:t>
            </a:r>
            <a:r>
              <a:rPr lang="tr-TR" sz="2000" dirty="0" smtClean="0"/>
              <a:t>.</a:t>
            </a:r>
          </a:p>
          <a:p>
            <a:endParaRPr lang="tr-TR" dirty="0"/>
          </a:p>
          <a:p>
            <a:endParaRPr lang="tr-TR" dirty="0"/>
          </a:p>
        </p:txBody>
      </p:sp>
      <p:pic>
        <p:nvPicPr>
          <p:cNvPr id="4" name="Resim 3"/>
          <p:cNvPicPr>
            <a:picLocks noChangeAspect="1"/>
          </p:cNvPicPr>
          <p:nvPr/>
        </p:nvPicPr>
        <p:blipFill>
          <a:blip r:embed="rId2"/>
          <a:stretch>
            <a:fillRect/>
          </a:stretch>
        </p:blipFill>
        <p:spPr>
          <a:xfrm>
            <a:off x="6986198" y="2823544"/>
            <a:ext cx="2607538" cy="3256180"/>
          </a:xfrm>
          <a:prstGeom prst="rect">
            <a:avLst/>
          </a:prstGeom>
        </p:spPr>
      </p:pic>
    </p:spTree>
    <p:extLst>
      <p:ext uri="{BB962C8B-B14F-4D97-AF65-F5344CB8AC3E}">
        <p14:creationId xmlns:p14="http://schemas.microsoft.com/office/powerpoint/2010/main" val="111129165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t>Evrelendirilemeyen</a:t>
            </a:r>
            <a:r>
              <a:rPr lang="tr-TR" dirty="0" smtClean="0"/>
              <a:t> </a:t>
            </a:r>
            <a:endParaRPr lang="tr-TR" dirty="0"/>
          </a:p>
        </p:txBody>
      </p:sp>
      <p:pic>
        <p:nvPicPr>
          <p:cNvPr id="4" name="Resim 3"/>
          <p:cNvPicPr>
            <a:picLocks noChangeAspect="1"/>
          </p:cNvPicPr>
          <p:nvPr/>
        </p:nvPicPr>
        <p:blipFill>
          <a:blip r:embed="rId2"/>
          <a:stretch>
            <a:fillRect/>
          </a:stretch>
        </p:blipFill>
        <p:spPr>
          <a:xfrm>
            <a:off x="3124078" y="2378744"/>
            <a:ext cx="5449394" cy="4134021"/>
          </a:xfrm>
          <a:prstGeom prst="rect">
            <a:avLst/>
          </a:prstGeom>
        </p:spPr>
      </p:pic>
    </p:spTree>
    <p:extLst>
      <p:ext uri="{BB962C8B-B14F-4D97-AF65-F5344CB8AC3E}">
        <p14:creationId xmlns:p14="http://schemas.microsoft.com/office/powerpoint/2010/main" val="223294507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Derin doku hasarı </a:t>
            </a:r>
            <a:endParaRPr lang="tr-TR" dirty="0"/>
          </a:p>
        </p:txBody>
      </p:sp>
      <p:pic>
        <p:nvPicPr>
          <p:cNvPr id="4" name="Resim 3"/>
          <p:cNvPicPr>
            <a:picLocks noChangeAspect="1"/>
          </p:cNvPicPr>
          <p:nvPr/>
        </p:nvPicPr>
        <p:blipFill>
          <a:blip r:embed="rId2"/>
          <a:stretch>
            <a:fillRect/>
          </a:stretch>
        </p:blipFill>
        <p:spPr>
          <a:xfrm>
            <a:off x="3380607" y="2456597"/>
            <a:ext cx="5430785" cy="3911227"/>
          </a:xfrm>
          <a:prstGeom prst="rect">
            <a:avLst/>
          </a:prstGeom>
        </p:spPr>
      </p:pic>
    </p:spTree>
    <p:extLst>
      <p:ext uri="{BB962C8B-B14F-4D97-AF65-F5344CB8AC3E}">
        <p14:creationId xmlns:p14="http://schemas.microsoft.com/office/powerpoint/2010/main" val="122242129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Evre 4</a:t>
            </a:r>
            <a:endParaRPr lang="tr-TR" dirty="0"/>
          </a:p>
        </p:txBody>
      </p:sp>
      <p:pic>
        <p:nvPicPr>
          <p:cNvPr id="4" name="Resim 3"/>
          <p:cNvPicPr>
            <a:picLocks noChangeAspect="1"/>
          </p:cNvPicPr>
          <p:nvPr/>
        </p:nvPicPr>
        <p:blipFill>
          <a:blip r:embed="rId2"/>
          <a:stretch>
            <a:fillRect/>
          </a:stretch>
        </p:blipFill>
        <p:spPr>
          <a:xfrm>
            <a:off x="3398292" y="2433751"/>
            <a:ext cx="4901465" cy="3786033"/>
          </a:xfrm>
          <a:prstGeom prst="rect">
            <a:avLst/>
          </a:prstGeom>
        </p:spPr>
      </p:pic>
    </p:spTree>
    <p:extLst>
      <p:ext uri="{BB962C8B-B14F-4D97-AF65-F5344CB8AC3E}">
        <p14:creationId xmlns:p14="http://schemas.microsoft.com/office/powerpoint/2010/main" val="27316601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Evre 1</a:t>
            </a:r>
            <a:endParaRPr lang="tr-TR" dirty="0"/>
          </a:p>
        </p:txBody>
      </p:sp>
      <p:pic>
        <p:nvPicPr>
          <p:cNvPr id="4" name="Resim 3"/>
          <p:cNvPicPr>
            <a:picLocks noChangeAspect="1"/>
          </p:cNvPicPr>
          <p:nvPr/>
        </p:nvPicPr>
        <p:blipFill>
          <a:blip r:embed="rId2"/>
          <a:stretch>
            <a:fillRect/>
          </a:stretch>
        </p:blipFill>
        <p:spPr>
          <a:xfrm>
            <a:off x="3722454" y="2694458"/>
            <a:ext cx="4938159" cy="3692694"/>
          </a:xfrm>
          <a:prstGeom prst="rect">
            <a:avLst/>
          </a:prstGeom>
        </p:spPr>
      </p:pic>
    </p:spTree>
    <p:extLst>
      <p:ext uri="{BB962C8B-B14F-4D97-AF65-F5344CB8AC3E}">
        <p14:creationId xmlns:p14="http://schemas.microsoft.com/office/powerpoint/2010/main" val="2849204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Evre 3</a:t>
            </a:r>
            <a:endParaRPr lang="tr-TR" dirty="0"/>
          </a:p>
        </p:txBody>
      </p:sp>
      <p:pic>
        <p:nvPicPr>
          <p:cNvPr id="4" name="Resim 3"/>
          <p:cNvPicPr>
            <a:picLocks noChangeAspect="1"/>
          </p:cNvPicPr>
          <p:nvPr/>
        </p:nvPicPr>
        <p:blipFill>
          <a:blip r:embed="rId2"/>
          <a:stretch>
            <a:fillRect/>
          </a:stretch>
        </p:blipFill>
        <p:spPr>
          <a:xfrm>
            <a:off x="3480179" y="2466346"/>
            <a:ext cx="5268036" cy="3953656"/>
          </a:xfrm>
          <a:prstGeom prst="rect">
            <a:avLst/>
          </a:prstGeom>
        </p:spPr>
      </p:pic>
    </p:spTree>
    <p:extLst>
      <p:ext uri="{BB962C8B-B14F-4D97-AF65-F5344CB8AC3E}">
        <p14:creationId xmlns:p14="http://schemas.microsoft.com/office/powerpoint/2010/main" val="4167694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231135" y="951044"/>
            <a:ext cx="7729728" cy="1188720"/>
          </a:xfrm>
        </p:spPr>
        <p:txBody>
          <a:bodyPr/>
          <a:lstStyle/>
          <a:p>
            <a:r>
              <a:rPr lang="tr-TR" dirty="0" smtClean="0"/>
              <a:t>EVRELENDİRİLEMEYEN </a:t>
            </a:r>
            <a:endParaRPr lang="tr-TR" dirty="0"/>
          </a:p>
        </p:txBody>
      </p:sp>
      <p:pic>
        <p:nvPicPr>
          <p:cNvPr id="4" name="Resim 3"/>
          <p:cNvPicPr>
            <a:picLocks noChangeAspect="1"/>
          </p:cNvPicPr>
          <p:nvPr/>
        </p:nvPicPr>
        <p:blipFill>
          <a:blip r:embed="rId2"/>
          <a:stretch>
            <a:fillRect/>
          </a:stretch>
        </p:blipFill>
        <p:spPr>
          <a:xfrm>
            <a:off x="3334316" y="2446976"/>
            <a:ext cx="5523367" cy="4181465"/>
          </a:xfrm>
          <a:prstGeom prst="rect">
            <a:avLst/>
          </a:prstGeom>
        </p:spPr>
      </p:pic>
    </p:spTree>
    <p:extLst>
      <p:ext uri="{BB962C8B-B14F-4D97-AF65-F5344CB8AC3E}">
        <p14:creationId xmlns:p14="http://schemas.microsoft.com/office/powerpoint/2010/main" val="3648334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Derin doku hasarı </a:t>
            </a:r>
            <a:endParaRPr lang="tr-TR" dirty="0"/>
          </a:p>
        </p:txBody>
      </p:sp>
      <p:pic>
        <p:nvPicPr>
          <p:cNvPr id="4" name="Resim 3"/>
          <p:cNvPicPr>
            <a:picLocks noChangeAspect="1"/>
          </p:cNvPicPr>
          <p:nvPr/>
        </p:nvPicPr>
        <p:blipFill>
          <a:blip r:embed="rId2"/>
          <a:stretch>
            <a:fillRect/>
          </a:stretch>
        </p:blipFill>
        <p:spPr>
          <a:xfrm>
            <a:off x="3439553" y="2488759"/>
            <a:ext cx="5312893" cy="4062800"/>
          </a:xfrm>
          <a:prstGeom prst="rect">
            <a:avLst/>
          </a:prstGeom>
        </p:spPr>
      </p:pic>
    </p:spTree>
    <p:extLst>
      <p:ext uri="{BB962C8B-B14F-4D97-AF65-F5344CB8AC3E}">
        <p14:creationId xmlns:p14="http://schemas.microsoft.com/office/powerpoint/2010/main" val="3975703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100507" y="461980"/>
            <a:ext cx="7729728" cy="1188720"/>
          </a:xfrm>
        </p:spPr>
        <p:txBody>
          <a:bodyPr/>
          <a:lstStyle/>
          <a:p>
            <a:r>
              <a:rPr lang="tr-TR" dirty="0" smtClean="0"/>
              <a:t>AYIRICI TANI </a:t>
            </a:r>
            <a:endParaRPr lang="tr-TR" dirty="0"/>
          </a:p>
        </p:txBody>
      </p:sp>
      <p:sp>
        <p:nvSpPr>
          <p:cNvPr id="3" name="İçerik Yer Tutucusu 2"/>
          <p:cNvSpPr>
            <a:spLocks noGrp="1"/>
          </p:cNvSpPr>
          <p:nvPr>
            <p:ph idx="1"/>
          </p:nvPr>
        </p:nvSpPr>
        <p:spPr>
          <a:xfrm>
            <a:off x="2073266" y="2193254"/>
            <a:ext cx="7729728" cy="4330446"/>
          </a:xfrm>
        </p:spPr>
        <p:txBody>
          <a:bodyPr numCol="2"/>
          <a:lstStyle/>
          <a:p>
            <a:r>
              <a:rPr lang="tr-TR" dirty="0" smtClean="0"/>
              <a:t>Diyabet İlişkili Ülserler </a:t>
            </a:r>
          </a:p>
          <a:p>
            <a:endParaRPr lang="tr-TR" dirty="0" smtClean="0"/>
          </a:p>
          <a:p>
            <a:endParaRPr lang="tr-TR" dirty="0" smtClean="0"/>
          </a:p>
          <a:p>
            <a:r>
              <a:rPr lang="tr-TR" dirty="0" smtClean="0"/>
              <a:t>Yumuşak Doku Enfeksiyonları (</a:t>
            </a:r>
            <a:r>
              <a:rPr lang="tr-TR" dirty="0" err="1" smtClean="0"/>
              <a:t>Selülit</a:t>
            </a:r>
            <a:r>
              <a:rPr lang="tr-TR" dirty="0" smtClean="0"/>
              <a:t>, </a:t>
            </a:r>
            <a:r>
              <a:rPr lang="tr-TR" dirty="0" err="1" smtClean="0"/>
              <a:t>Erizipel</a:t>
            </a:r>
            <a:r>
              <a:rPr lang="tr-TR" dirty="0" smtClean="0"/>
              <a:t>, Cilt Apsesi Vs.)</a:t>
            </a:r>
          </a:p>
          <a:p>
            <a:endParaRPr lang="tr-TR" dirty="0" smtClean="0"/>
          </a:p>
          <a:p>
            <a:endParaRPr lang="tr-TR" dirty="0" smtClean="0"/>
          </a:p>
          <a:p>
            <a:r>
              <a:rPr lang="tr-TR" dirty="0" err="1" smtClean="0"/>
              <a:t>Arteriyel</a:t>
            </a:r>
            <a:r>
              <a:rPr lang="tr-TR" dirty="0" smtClean="0"/>
              <a:t> \ </a:t>
            </a:r>
            <a:r>
              <a:rPr lang="tr-TR" dirty="0" err="1" smtClean="0"/>
              <a:t>Venöz</a:t>
            </a:r>
            <a:r>
              <a:rPr lang="tr-TR" dirty="0" smtClean="0"/>
              <a:t> Yetmezlik Ülserleri </a:t>
            </a:r>
            <a:endParaRPr lang="tr-TR" dirty="0"/>
          </a:p>
        </p:txBody>
      </p:sp>
      <p:pic>
        <p:nvPicPr>
          <p:cNvPr id="4" name="Resim 3"/>
          <p:cNvPicPr>
            <a:picLocks noChangeAspect="1"/>
          </p:cNvPicPr>
          <p:nvPr/>
        </p:nvPicPr>
        <p:blipFill rotWithShape="1">
          <a:blip r:embed="rId2"/>
          <a:srcRect t="1049" r="2612"/>
          <a:stretch/>
        </p:blipFill>
        <p:spPr>
          <a:xfrm>
            <a:off x="6073254" y="1718048"/>
            <a:ext cx="3643952" cy="5112285"/>
          </a:xfrm>
          <a:prstGeom prst="rect">
            <a:avLst/>
          </a:prstGeom>
        </p:spPr>
      </p:pic>
    </p:spTree>
    <p:extLst>
      <p:ext uri="{BB962C8B-B14F-4D97-AF65-F5344CB8AC3E}">
        <p14:creationId xmlns:p14="http://schemas.microsoft.com/office/powerpoint/2010/main" val="113635631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050330" y="951573"/>
            <a:ext cx="7729728" cy="1188720"/>
          </a:xfrm>
        </p:spPr>
        <p:txBody>
          <a:bodyPr/>
          <a:lstStyle/>
          <a:p>
            <a:r>
              <a:rPr lang="tr-TR" dirty="0" smtClean="0"/>
              <a:t>Diyabet ilişkili ülserler </a:t>
            </a:r>
            <a:endParaRPr lang="tr-TR" dirty="0"/>
          </a:p>
        </p:txBody>
      </p:sp>
      <p:pic>
        <p:nvPicPr>
          <p:cNvPr id="4098" name="Picture 2" descr="Diyabetik Ayak Ülseri - Turan&amp;Tur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5646" y="2586430"/>
            <a:ext cx="4811468" cy="1563728"/>
          </a:xfrm>
          <a:prstGeom prst="rect">
            <a:avLst/>
          </a:prstGeom>
          <a:noFill/>
          <a:extLst>
            <a:ext uri="{909E8E84-426E-40DD-AFC4-6F175D3DCCD1}">
              <a14:hiddenFill xmlns:a14="http://schemas.microsoft.com/office/drawing/2010/main">
                <a:solidFill>
                  <a:srgbClr val="FFFFFF"/>
                </a:solidFill>
              </a14:hiddenFill>
            </a:ext>
          </a:extLst>
        </p:spPr>
      </p:pic>
      <p:pic>
        <p:nvPicPr>
          <p:cNvPr id="4" name="Resim 3"/>
          <p:cNvPicPr>
            <a:picLocks noChangeAspect="1"/>
          </p:cNvPicPr>
          <p:nvPr/>
        </p:nvPicPr>
        <p:blipFill>
          <a:blip r:embed="rId3"/>
          <a:stretch>
            <a:fillRect/>
          </a:stretch>
        </p:blipFill>
        <p:spPr>
          <a:xfrm>
            <a:off x="1125646" y="4485503"/>
            <a:ext cx="4386880" cy="2080112"/>
          </a:xfrm>
          <a:prstGeom prst="rect">
            <a:avLst/>
          </a:prstGeom>
        </p:spPr>
      </p:pic>
      <p:pic>
        <p:nvPicPr>
          <p:cNvPr id="5" name="Resim 4"/>
          <p:cNvPicPr>
            <a:picLocks noChangeAspect="1"/>
          </p:cNvPicPr>
          <p:nvPr/>
        </p:nvPicPr>
        <p:blipFill>
          <a:blip r:embed="rId4"/>
          <a:stretch>
            <a:fillRect/>
          </a:stretch>
        </p:blipFill>
        <p:spPr>
          <a:xfrm>
            <a:off x="6910251" y="2591884"/>
            <a:ext cx="1640613" cy="1858325"/>
          </a:xfrm>
          <a:prstGeom prst="rect">
            <a:avLst/>
          </a:prstGeom>
        </p:spPr>
      </p:pic>
      <p:pic>
        <p:nvPicPr>
          <p:cNvPr id="6" name="Resim 5"/>
          <p:cNvPicPr>
            <a:picLocks noChangeAspect="1"/>
          </p:cNvPicPr>
          <p:nvPr/>
        </p:nvPicPr>
        <p:blipFill>
          <a:blip r:embed="rId5"/>
          <a:stretch>
            <a:fillRect/>
          </a:stretch>
        </p:blipFill>
        <p:spPr>
          <a:xfrm>
            <a:off x="9048546" y="2621488"/>
            <a:ext cx="1624010" cy="2000713"/>
          </a:xfrm>
          <a:prstGeom prst="rect">
            <a:avLst/>
          </a:prstGeom>
        </p:spPr>
      </p:pic>
      <p:pic>
        <p:nvPicPr>
          <p:cNvPr id="7" name="Resim 6"/>
          <p:cNvPicPr>
            <a:picLocks noChangeAspect="1"/>
          </p:cNvPicPr>
          <p:nvPr/>
        </p:nvPicPr>
        <p:blipFill>
          <a:blip r:embed="rId6"/>
          <a:stretch>
            <a:fillRect/>
          </a:stretch>
        </p:blipFill>
        <p:spPr>
          <a:xfrm>
            <a:off x="6474034" y="4596296"/>
            <a:ext cx="1685672" cy="1969319"/>
          </a:xfrm>
          <a:prstGeom prst="rect">
            <a:avLst/>
          </a:prstGeom>
        </p:spPr>
      </p:pic>
      <p:pic>
        <p:nvPicPr>
          <p:cNvPr id="8" name="Resim 7"/>
          <p:cNvPicPr>
            <a:picLocks noChangeAspect="1"/>
          </p:cNvPicPr>
          <p:nvPr/>
        </p:nvPicPr>
        <p:blipFill>
          <a:blip r:embed="rId7"/>
          <a:stretch>
            <a:fillRect/>
          </a:stretch>
        </p:blipFill>
        <p:spPr>
          <a:xfrm>
            <a:off x="8550864" y="4709417"/>
            <a:ext cx="2619375" cy="1743075"/>
          </a:xfrm>
          <a:prstGeom prst="rect">
            <a:avLst/>
          </a:prstGeom>
        </p:spPr>
      </p:pic>
    </p:spTree>
    <p:extLst>
      <p:ext uri="{BB962C8B-B14F-4D97-AF65-F5344CB8AC3E}">
        <p14:creationId xmlns:p14="http://schemas.microsoft.com/office/powerpoint/2010/main" val="305483790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YUMUŞAK DOKU ENFEKSİYONLARI</a:t>
            </a:r>
          </a:p>
        </p:txBody>
      </p:sp>
      <p:sp>
        <p:nvSpPr>
          <p:cNvPr id="3" name="İçerik Yer Tutucusu 2"/>
          <p:cNvSpPr>
            <a:spLocks noGrp="1"/>
          </p:cNvSpPr>
          <p:nvPr>
            <p:ph idx="1"/>
          </p:nvPr>
        </p:nvSpPr>
        <p:spPr>
          <a:xfrm>
            <a:off x="4766636" y="2734015"/>
            <a:ext cx="2327801" cy="836022"/>
          </a:xfrm>
        </p:spPr>
        <p:txBody>
          <a:bodyPr numCol="1">
            <a:normAutofit/>
          </a:bodyPr>
          <a:lstStyle/>
          <a:p>
            <a:r>
              <a:rPr lang="tr-TR" dirty="0" smtClean="0"/>
              <a:t>ERİZİPEL</a:t>
            </a:r>
            <a:endParaRPr lang="tr-TR" dirty="0"/>
          </a:p>
        </p:txBody>
      </p:sp>
      <p:sp>
        <p:nvSpPr>
          <p:cNvPr id="4" name="İçerik Yer Tutucusu 2"/>
          <p:cNvSpPr txBox="1">
            <a:spLocks/>
          </p:cNvSpPr>
          <p:nvPr/>
        </p:nvSpPr>
        <p:spPr>
          <a:xfrm>
            <a:off x="1330875" y="2751910"/>
            <a:ext cx="2327801" cy="836022"/>
          </a:xfrm>
          <a:prstGeom prst="rect">
            <a:avLst/>
          </a:prstGeom>
        </p:spPr>
        <p:txBody>
          <a:bodyPr vert="horz" lIns="91440" tIns="45720" rIns="91440" bIns="45720" numCol="1"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tr-TR" dirty="0" smtClean="0"/>
              <a:t>SELÜLİT</a:t>
            </a:r>
            <a:endParaRPr lang="tr-TR" dirty="0"/>
          </a:p>
        </p:txBody>
      </p:sp>
      <p:sp>
        <p:nvSpPr>
          <p:cNvPr id="5" name="İçerik Yer Tutucusu 2"/>
          <p:cNvSpPr txBox="1">
            <a:spLocks/>
          </p:cNvSpPr>
          <p:nvPr/>
        </p:nvSpPr>
        <p:spPr>
          <a:xfrm>
            <a:off x="8527810" y="2747555"/>
            <a:ext cx="2327801" cy="592183"/>
          </a:xfrm>
          <a:prstGeom prst="rect">
            <a:avLst/>
          </a:prstGeom>
        </p:spPr>
        <p:txBody>
          <a:bodyPr vert="horz" lIns="91440" tIns="45720" rIns="91440" bIns="45720" numCol="1"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tr-TR" dirty="0" smtClean="0"/>
              <a:t>CİLT APSESİ</a:t>
            </a:r>
            <a:endParaRPr lang="tr-TR" dirty="0"/>
          </a:p>
        </p:txBody>
      </p:sp>
      <p:pic>
        <p:nvPicPr>
          <p:cNvPr id="7" name="Resim 6"/>
          <p:cNvPicPr>
            <a:picLocks noChangeAspect="1"/>
          </p:cNvPicPr>
          <p:nvPr/>
        </p:nvPicPr>
        <p:blipFill>
          <a:blip r:embed="rId2"/>
          <a:stretch>
            <a:fillRect/>
          </a:stretch>
        </p:blipFill>
        <p:spPr>
          <a:xfrm>
            <a:off x="540701" y="3583577"/>
            <a:ext cx="2539303" cy="3072084"/>
          </a:xfrm>
          <a:prstGeom prst="rect">
            <a:avLst/>
          </a:prstGeom>
        </p:spPr>
      </p:pic>
      <p:pic>
        <p:nvPicPr>
          <p:cNvPr id="8" name="Resim 7"/>
          <p:cNvPicPr>
            <a:picLocks noChangeAspect="1"/>
          </p:cNvPicPr>
          <p:nvPr/>
        </p:nvPicPr>
        <p:blipFill>
          <a:blip r:embed="rId3"/>
          <a:stretch>
            <a:fillRect/>
          </a:stretch>
        </p:blipFill>
        <p:spPr>
          <a:xfrm>
            <a:off x="3994185" y="3583577"/>
            <a:ext cx="3100252" cy="3085624"/>
          </a:xfrm>
          <a:prstGeom prst="rect">
            <a:avLst/>
          </a:prstGeom>
        </p:spPr>
      </p:pic>
      <p:pic>
        <p:nvPicPr>
          <p:cNvPr id="9" name="Resim 8"/>
          <p:cNvPicPr>
            <a:picLocks noChangeAspect="1"/>
          </p:cNvPicPr>
          <p:nvPr/>
        </p:nvPicPr>
        <p:blipFill>
          <a:blip r:embed="rId4"/>
          <a:stretch>
            <a:fillRect/>
          </a:stretch>
        </p:blipFill>
        <p:spPr>
          <a:xfrm>
            <a:off x="7796668" y="3570037"/>
            <a:ext cx="3790086" cy="2947852"/>
          </a:xfrm>
          <a:prstGeom prst="rect">
            <a:avLst/>
          </a:prstGeom>
        </p:spPr>
      </p:pic>
    </p:spTree>
    <p:extLst>
      <p:ext uri="{BB962C8B-B14F-4D97-AF65-F5344CB8AC3E}">
        <p14:creationId xmlns:p14="http://schemas.microsoft.com/office/powerpoint/2010/main" val="23344925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3149600" y="0"/>
            <a:ext cx="6073050" cy="6675120"/>
          </a:xfrm>
          <a:prstGeom prst="rect">
            <a:avLst/>
          </a:prstGeom>
        </p:spPr>
      </p:pic>
    </p:spTree>
    <p:extLst>
      <p:ext uri="{BB962C8B-B14F-4D97-AF65-F5344CB8AC3E}">
        <p14:creationId xmlns:p14="http://schemas.microsoft.com/office/powerpoint/2010/main" val="290108945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231136" y="506866"/>
            <a:ext cx="7729728" cy="1188720"/>
          </a:xfrm>
        </p:spPr>
        <p:txBody>
          <a:bodyPr>
            <a:normAutofit fontScale="90000"/>
          </a:bodyPr>
          <a:lstStyle/>
          <a:p>
            <a:r>
              <a:rPr lang="tr-TR" dirty="0" smtClean="0"/>
              <a:t/>
            </a:r>
            <a:br>
              <a:rPr lang="tr-TR" dirty="0" smtClean="0"/>
            </a:br>
            <a:r>
              <a:rPr lang="tr-TR" dirty="0" smtClean="0"/>
              <a:t>ARTERYEL\VENÖZ </a:t>
            </a:r>
            <a:r>
              <a:rPr lang="tr-TR" dirty="0"/>
              <a:t>YETMEZLİĞE BAĞLI ÜLSERLER </a:t>
            </a:r>
            <a:br>
              <a:rPr lang="tr-TR" dirty="0"/>
            </a:br>
            <a:endParaRPr lang="tr-TR" dirty="0"/>
          </a:p>
        </p:txBody>
      </p:sp>
      <p:pic>
        <p:nvPicPr>
          <p:cNvPr id="5" name="Resim 4"/>
          <p:cNvPicPr>
            <a:picLocks noChangeAspect="1"/>
          </p:cNvPicPr>
          <p:nvPr/>
        </p:nvPicPr>
        <p:blipFill>
          <a:blip r:embed="rId2"/>
          <a:stretch>
            <a:fillRect/>
          </a:stretch>
        </p:blipFill>
        <p:spPr>
          <a:xfrm>
            <a:off x="6792036" y="2310119"/>
            <a:ext cx="2578206" cy="1896008"/>
          </a:xfrm>
          <a:prstGeom prst="rect">
            <a:avLst/>
          </a:prstGeom>
        </p:spPr>
      </p:pic>
      <p:sp>
        <p:nvSpPr>
          <p:cNvPr id="6" name="AutoShape 2" descr="Arteriyel ve Venöz Yaraların Bakımında Kanıta Dayalı Uygulamala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5124" name="Picture 4" descr="diyabetik ayak ülserleri, bas nç yaralar, venöz yetmezlik yaralar, arteryel  yetmezlik yaralar, yan k yaralar olarak belirtilmektedir. - PDF Ücretsiz  indir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1136" y="2118347"/>
            <a:ext cx="3072242" cy="4336341"/>
          </a:xfrm>
          <a:prstGeom prst="rect">
            <a:avLst/>
          </a:prstGeom>
          <a:noFill/>
          <a:extLst>
            <a:ext uri="{909E8E84-426E-40DD-AFC4-6F175D3DCCD1}">
              <a14:hiddenFill xmlns:a14="http://schemas.microsoft.com/office/drawing/2010/main">
                <a:solidFill>
                  <a:srgbClr val="FFFFFF"/>
                </a:solidFill>
              </a14:hiddenFill>
            </a:ext>
          </a:extLst>
        </p:spPr>
      </p:pic>
      <p:pic>
        <p:nvPicPr>
          <p:cNvPr id="10" name="Resim 9"/>
          <p:cNvPicPr>
            <a:picLocks noChangeAspect="1"/>
          </p:cNvPicPr>
          <p:nvPr/>
        </p:nvPicPr>
        <p:blipFill>
          <a:blip r:embed="rId4"/>
          <a:stretch>
            <a:fillRect/>
          </a:stretch>
        </p:blipFill>
        <p:spPr>
          <a:xfrm>
            <a:off x="6034536" y="4576352"/>
            <a:ext cx="3926328" cy="1878336"/>
          </a:xfrm>
          <a:prstGeom prst="rect">
            <a:avLst/>
          </a:prstGeom>
        </p:spPr>
      </p:pic>
    </p:spTree>
    <p:extLst>
      <p:ext uri="{BB962C8B-B14F-4D97-AF65-F5344CB8AC3E}">
        <p14:creationId xmlns:p14="http://schemas.microsoft.com/office/powerpoint/2010/main" val="337806891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2"/>
          <a:stretch>
            <a:fillRect/>
          </a:stretch>
        </p:blipFill>
        <p:spPr>
          <a:xfrm>
            <a:off x="6835420" y="2357419"/>
            <a:ext cx="3057205" cy="1965346"/>
          </a:xfrm>
          <a:prstGeom prst="rect">
            <a:avLst/>
          </a:prstGeom>
        </p:spPr>
      </p:pic>
      <p:pic>
        <p:nvPicPr>
          <p:cNvPr id="6" name="Resim 5"/>
          <p:cNvPicPr>
            <a:picLocks noChangeAspect="1"/>
          </p:cNvPicPr>
          <p:nvPr/>
        </p:nvPicPr>
        <p:blipFill rotWithShape="1">
          <a:blip r:embed="rId3"/>
          <a:srcRect l="3173" t="7977" r="4601" b="15850"/>
          <a:stretch/>
        </p:blipFill>
        <p:spPr>
          <a:xfrm>
            <a:off x="2286000" y="2969866"/>
            <a:ext cx="4203509" cy="3115333"/>
          </a:xfrm>
          <a:prstGeom prst="rect">
            <a:avLst/>
          </a:prstGeom>
        </p:spPr>
      </p:pic>
      <p:pic>
        <p:nvPicPr>
          <p:cNvPr id="7" name="Resim 6"/>
          <p:cNvPicPr>
            <a:picLocks noChangeAspect="1"/>
          </p:cNvPicPr>
          <p:nvPr/>
        </p:nvPicPr>
        <p:blipFill>
          <a:blip r:embed="rId4"/>
          <a:stretch>
            <a:fillRect/>
          </a:stretch>
        </p:blipFill>
        <p:spPr>
          <a:xfrm>
            <a:off x="7281137" y="4527533"/>
            <a:ext cx="2165769" cy="1940861"/>
          </a:xfrm>
          <a:prstGeom prst="rect">
            <a:avLst/>
          </a:prstGeom>
        </p:spPr>
      </p:pic>
      <p:sp>
        <p:nvSpPr>
          <p:cNvPr id="8" name="Unvan 1"/>
          <p:cNvSpPr>
            <a:spLocks noGrp="1"/>
          </p:cNvSpPr>
          <p:nvPr>
            <p:ph type="title"/>
          </p:nvPr>
        </p:nvSpPr>
        <p:spPr>
          <a:xfrm>
            <a:off x="2286000" y="965200"/>
            <a:ext cx="7729538" cy="1187450"/>
          </a:xfrm>
        </p:spPr>
        <p:txBody>
          <a:bodyPr>
            <a:normAutofit fontScale="90000"/>
          </a:bodyPr>
          <a:lstStyle/>
          <a:p>
            <a:r>
              <a:rPr lang="tr-TR" dirty="0" smtClean="0"/>
              <a:t/>
            </a:r>
            <a:br>
              <a:rPr lang="tr-TR" dirty="0" smtClean="0"/>
            </a:br>
            <a:r>
              <a:rPr lang="tr-TR" dirty="0" smtClean="0"/>
              <a:t>ARTERYEL\VENÖZ </a:t>
            </a:r>
            <a:r>
              <a:rPr lang="tr-TR" dirty="0"/>
              <a:t>YETMEZLİĞE BAĞLI ÜLSERLER </a:t>
            </a:r>
            <a:br>
              <a:rPr lang="tr-TR" dirty="0"/>
            </a:br>
            <a:endParaRPr lang="tr-TR" dirty="0"/>
          </a:p>
        </p:txBody>
      </p:sp>
    </p:spTree>
    <p:extLst>
      <p:ext uri="{BB962C8B-B14F-4D97-AF65-F5344CB8AC3E}">
        <p14:creationId xmlns:p14="http://schemas.microsoft.com/office/powerpoint/2010/main" val="113372513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stretch>
            <a:fillRect/>
          </a:stretch>
        </p:blipFill>
        <p:spPr>
          <a:xfrm>
            <a:off x="1025828" y="0"/>
            <a:ext cx="4861709" cy="6858000"/>
          </a:xfrm>
          <a:prstGeom prst="rect">
            <a:avLst/>
          </a:prstGeom>
        </p:spPr>
      </p:pic>
      <p:pic>
        <p:nvPicPr>
          <p:cNvPr id="6" name="Resim 5"/>
          <p:cNvPicPr>
            <a:picLocks noChangeAspect="1"/>
          </p:cNvPicPr>
          <p:nvPr/>
        </p:nvPicPr>
        <p:blipFill>
          <a:blip r:embed="rId3"/>
          <a:stretch>
            <a:fillRect/>
          </a:stretch>
        </p:blipFill>
        <p:spPr>
          <a:xfrm>
            <a:off x="6476266" y="0"/>
            <a:ext cx="4700898" cy="6665823"/>
          </a:xfrm>
          <a:prstGeom prst="rect">
            <a:avLst/>
          </a:prstGeom>
        </p:spPr>
      </p:pic>
    </p:spTree>
    <p:extLst>
      <p:ext uri="{BB962C8B-B14F-4D97-AF65-F5344CB8AC3E}">
        <p14:creationId xmlns:p14="http://schemas.microsoft.com/office/powerpoint/2010/main" val="92391611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Basınç yarası tedavi ve önlenmesi </a:t>
            </a:r>
            <a:endParaRPr lang="tr-TR" dirty="0"/>
          </a:p>
        </p:txBody>
      </p:sp>
      <p:grpSp>
        <p:nvGrpSpPr>
          <p:cNvPr id="4" name="Grup 3"/>
          <p:cNvGrpSpPr/>
          <p:nvPr/>
        </p:nvGrpSpPr>
        <p:grpSpPr>
          <a:xfrm>
            <a:off x="1486553" y="3084855"/>
            <a:ext cx="3908580" cy="2208353"/>
            <a:chOff x="943" y="446810"/>
            <a:chExt cx="3680589" cy="2208353"/>
          </a:xfrm>
        </p:grpSpPr>
        <p:sp>
          <p:nvSpPr>
            <p:cNvPr id="5" name="Dikdörtgen 4"/>
            <p:cNvSpPr/>
            <p:nvPr/>
          </p:nvSpPr>
          <p:spPr>
            <a:xfrm>
              <a:off x="943" y="446810"/>
              <a:ext cx="3680589" cy="2208353"/>
            </a:xfrm>
            <a:prstGeom prst="rect">
              <a:avLst/>
            </a:prstGeom>
          </p:spPr>
          <p:style>
            <a:lnRef idx="2">
              <a:schemeClr val="accent2">
                <a:shade val="50000"/>
              </a:schemeClr>
            </a:lnRef>
            <a:fillRef idx="1">
              <a:schemeClr val="accent2"/>
            </a:fillRef>
            <a:effectRef idx="0">
              <a:schemeClr val="accent2"/>
            </a:effectRef>
            <a:fontRef idx="minor">
              <a:schemeClr val="lt1"/>
            </a:fontRef>
          </p:style>
        </p:sp>
        <p:sp>
          <p:nvSpPr>
            <p:cNvPr id="6" name="Metin kutusu 5"/>
            <p:cNvSpPr txBox="1"/>
            <p:nvPr/>
          </p:nvSpPr>
          <p:spPr>
            <a:xfrm>
              <a:off x="943" y="446810"/>
              <a:ext cx="3680589" cy="22083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tr-TR" sz="4400" dirty="0" smtClean="0"/>
                <a:t>KONSERVATİF TEDAVİ</a:t>
              </a:r>
              <a:endParaRPr lang="tr-TR" sz="4400" kern="1200" dirty="0"/>
            </a:p>
          </p:txBody>
        </p:sp>
      </p:grpSp>
      <p:grpSp>
        <p:nvGrpSpPr>
          <p:cNvPr id="7" name="Grup 6"/>
          <p:cNvGrpSpPr/>
          <p:nvPr/>
        </p:nvGrpSpPr>
        <p:grpSpPr>
          <a:xfrm>
            <a:off x="6890049" y="3084855"/>
            <a:ext cx="3908580" cy="2208353"/>
            <a:chOff x="943" y="446810"/>
            <a:chExt cx="3680589" cy="2208353"/>
          </a:xfrm>
        </p:grpSpPr>
        <p:sp>
          <p:nvSpPr>
            <p:cNvPr id="8" name="Dikdörtgen 7"/>
            <p:cNvSpPr/>
            <p:nvPr/>
          </p:nvSpPr>
          <p:spPr>
            <a:xfrm>
              <a:off x="943" y="446810"/>
              <a:ext cx="3680589" cy="2208353"/>
            </a:xfrm>
            <a:prstGeom prst="rect">
              <a:avLst/>
            </a:prstGeom>
          </p:spPr>
          <p:style>
            <a:lnRef idx="2">
              <a:schemeClr val="accent2">
                <a:shade val="50000"/>
              </a:schemeClr>
            </a:lnRef>
            <a:fillRef idx="1">
              <a:schemeClr val="accent2"/>
            </a:fillRef>
            <a:effectRef idx="0">
              <a:schemeClr val="accent2"/>
            </a:effectRef>
            <a:fontRef idx="minor">
              <a:schemeClr val="lt1"/>
            </a:fontRef>
          </p:style>
        </p:sp>
        <p:sp>
          <p:nvSpPr>
            <p:cNvPr id="9" name="Metin kutusu 8"/>
            <p:cNvSpPr txBox="1"/>
            <p:nvPr/>
          </p:nvSpPr>
          <p:spPr>
            <a:xfrm>
              <a:off x="943" y="446810"/>
              <a:ext cx="3680589" cy="22083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tr-TR" sz="4400" dirty="0" smtClean="0"/>
                <a:t>CERRAHİ TEDAVİ</a:t>
              </a:r>
              <a:endParaRPr lang="tr-TR" sz="4400" kern="1200" dirty="0"/>
            </a:p>
          </p:txBody>
        </p:sp>
      </p:grpSp>
    </p:spTree>
    <p:extLst>
      <p:ext uri="{BB962C8B-B14F-4D97-AF65-F5344CB8AC3E}">
        <p14:creationId xmlns:p14="http://schemas.microsoft.com/office/powerpoint/2010/main" val="64125817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dirty="0" smtClean="0"/>
              <a:t/>
            </a:r>
            <a:br>
              <a:rPr lang="tr-TR" dirty="0" smtClean="0"/>
            </a:br>
            <a:r>
              <a:rPr lang="tr-TR" dirty="0" smtClean="0"/>
              <a:t>Konservatif </a:t>
            </a:r>
            <a:r>
              <a:rPr lang="tr-TR" dirty="0"/>
              <a:t>Tedavi </a:t>
            </a:r>
            <a:br>
              <a:rPr lang="tr-TR" dirty="0"/>
            </a:br>
            <a:endParaRPr lang="tr-TR" dirty="0"/>
          </a:p>
        </p:txBody>
      </p:sp>
      <p:sp>
        <p:nvSpPr>
          <p:cNvPr id="3" name="İçerik Yer Tutucusu 2"/>
          <p:cNvSpPr>
            <a:spLocks noGrp="1"/>
          </p:cNvSpPr>
          <p:nvPr>
            <p:ph idx="1"/>
          </p:nvPr>
        </p:nvSpPr>
        <p:spPr>
          <a:xfrm>
            <a:off x="2231136" y="2638044"/>
            <a:ext cx="7729728" cy="3449247"/>
          </a:xfrm>
        </p:spPr>
        <p:txBody>
          <a:bodyPr>
            <a:normAutofit/>
          </a:bodyPr>
          <a:lstStyle/>
          <a:p>
            <a:pPr>
              <a:buFont typeface="Wingdings" panose="05000000000000000000" pitchFamily="2" charset="2"/>
              <a:buChar char="Ø"/>
            </a:pPr>
            <a:r>
              <a:rPr lang="tr-TR" dirty="0" smtClean="0"/>
              <a:t>Hastaya </a:t>
            </a:r>
            <a:r>
              <a:rPr lang="tr-TR" dirty="0"/>
              <a:t>uygun pozisyon verilerek basınç dağılımının sağlanması </a:t>
            </a:r>
            <a:endParaRPr lang="tr-TR" dirty="0" smtClean="0"/>
          </a:p>
          <a:p>
            <a:pPr>
              <a:buFont typeface="Wingdings" panose="05000000000000000000" pitchFamily="2" charset="2"/>
              <a:buChar char="Ø"/>
            </a:pPr>
            <a:r>
              <a:rPr lang="tr-TR" dirty="0" smtClean="0"/>
              <a:t>Ağrının </a:t>
            </a:r>
            <a:r>
              <a:rPr lang="tr-TR" dirty="0"/>
              <a:t>kontrolü </a:t>
            </a:r>
            <a:endParaRPr lang="tr-TR" dirty="0" smtClean="0"/>
          </a:p>
          <a:p>
            <a:pPr>
              <a:buFont typeface="Wingdings" panose="05000000000000000000" pitchFamily="2" charset="2"/>
              <a:buChar char="Ø"/>
            </a:pPr>
            <a:r>
              <a:rPr lang="tr-TR" dirty="0" smtClean="0"/>
              <a:t>Enfeksiyon </a:t>
            </a:r>
            <a:r>
              <a:rPr lang="tr-TR" dirty="0"/>
              <a:t>tedavisi </a:t>
            </a:r>
            <a:endParaRPr lang="tr-TR" dirty="0" smtClean="0"/>
          </a:p>
          <a:p>
            <a:pPr>
              <a:buFont typeface="Wingdings" panose="05000000000000000000" pitchFamily="2" charset="2"/>
              <a:buChar char="Ø"/>
            </a:pPr>
            <a:r>
              <a:rPr lang="tr-TR" dirty="0" smtClean="0"/>
              <a:t>Uygun </a:t>
            </a:r>
            <a:r>
              <a:rPr lang="tr-TR" dirty="0"/>
              <a:t>beslenme desteği </a:t>
            </a:r>
            <a:endParaRPr lang="tr-TR" dirty="0" smtClean="0"/>
          </a:p>
          <a:p>
            <a:pPr>
              <a:buFont typeface="Wingdings" panose="05000000000000000000" pitchFamily="2" charset="2"/>
              <a:buChar char="Ø"/>
            </a:pPr>
            <a:r>
              <a:rPr lang="tr-TR" dirty="0"/>
              <a:t>Ülser özelliklerine göre uygun yara bakımının sağlanması, nekrotik doku varsa </a:t>
            </a:r>
            <a:r>
              <a:rPr lang="tr-TR" dirty="0" err="1"/>
              <a:t>debridman</a:t>
            </a:r>
            <a:r>
              <a:rPr lang="tr-TR" dirty="0"/>
              <a:t> yapılması </a:t>
            </a:r>
            <a:endParaRPr lang="tr-TR" dirty="0" smtClean="0"/>
          </a:p>
          <a:p>
            <a:pPr>
              <a:buFont typeface="Wingdings" panose="05000000000000000000" pitchFamily="2" charset="2"/>
              <a:buChar char="Ø"/>
            </a:pPr>
            <a:r>
              <a:rPr lang="tr-TR" dirty="0" smtClean="0"/>
              <a:t>Hastanın </a:t>
            </a:r>
            <a:r>
              <a:rPr lang="tr-TR" dirty="0"/>
              <a:t>günlük izlemi </a:t>
            </a:r>
            <a:endParaRPr lang="tr-TR" dirty="0" smtClean="0"/>
          </a:p>
          <a:p>
            <a:pPr>
              <a:buFont typeface="Wingdings" panose="05000000000000000000" pitchFamily="2" charset="2"/>
              <a:buChar char="Ø"/>
            </a:pPr>
            <a:r>
              <a:rPr lang="tr-TR" dirty="0" err="1" smtClean="0"/>
              <a:t>Psikososyal</a:t>
            </a:r>
            <a:r>
              <a:rPr lang="tr-TR" dirty="0" smtClean="0"/>
              <a:t> </a:t>
            </a:r>
            <a:r>
              <a:rPr lang="tr-TR" dirty="0"/>
              <a:t>destek</a:t>
            </a:r>
          </a:p>
        </p:txBody>
      </p:sp>
    </p:spTree>
    <p:extLst>
      <p:ext uri="{BB962C8B-B14F-4D97-AF65-F5344CB8AC3E}">
        <p14:creationId xmlns:p14="http://schemas.microsoft.com/office/powerpoint/2010/main" val="152599397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b="1" dirty="0" smtClean="0"/>
              <a:t/>
            </a:r>
            <a:br>
              <a:rPr lang="tr-TR" b="1" dirty="0" smtClean="0"/>
            </a:br>
            <a:r>
              <a:rPr lang="tr-TR" dirty="0" smtClean="0"/>
              <a:t>GENEL </a:t>
            </a:r>
            <a:r>
              <a:rPr lang="tr-TR" dirty="0"/>
              <a:t>BAKIM</a:t>
            </a:r>
            <a:r>
              <a:rPr lang="tr-TR" b="1" dirty="0"/>
              <a:t/>
            </a:r>
            <a:br>
              <a:rPr lang="tr-TR" b="1" dirty="0"/>
            </a:br>
            <a:endParaRPr lang="tr-TR" dirty="0"/>
          </a:p>
        </p:txBody>
      </p:sp>
      <p:sp>
        <p:nvSpPr>
          <p:cNvPr id="3" name="İçerik Yer Tutucusu 2"/>
          <p:cNvSpPr>
            <a:spLocks noGrp="1"/>
          </p:cNvSpPr>
          <p:nvPr>
            <p:ph idx="1"/>
          </p:nvPr>
        </p:nvSpPr>
        <p:spPr>
          <a:xfrm>
            <a:off x="1924334" y="2579428"/>
            <a:ext cx="8488908" cy="4094328"/>
          </a:xfrm>
        </p:spPr>
        <p:txBody>
          <a:bodyPr>
            <a:normAutofit/>
          </a:bodyPr>
          <a:lstStyle/>
          <a:p>
            <a:r>
              <a:rPr lang="tr-TR" dirty="0" smtClean="0"/>
              <a:t>Basınca </a:t>
            </a:r>
            <a:r>
              <a:rPr lang="tr-TR" dirty="0"/>
              <a:t>bağlı cilt ve yumuşak doku yaralanması olan bir hastanın tedavisine yönelik genel yaklaşım aşağıdakileri içermelidir </a:t>
            </a:r>
            <a:endParaRPr lang="tr-TR" dirty="0" smtClean="0"/>
          </a:p>
          <a:p>
            <a:endParaRPr lang="tr-TR" dirty="0"/>
          </a:p>
          <a:p>
            <a:pPr lvl="2">
              <a:buFont typeface="Wingdings" panose="05000000000000000000" pitchFamily="2" charset="2"/>
              <a:buChar char="Ø"/>
            </a:pPr>
            <a:r>
              <a:rPr lang="tr-TR" dirty="0" smtClean="0"/>
              <a:t>Uygun </a:t>
            </a:r>
            <a:r>
              <a:rPr lang="tr-TR" dirty="0"/>
              <a:t>konumlandırma ve destek yüzeyleri ile basıncın yeniden dağılımını sağlayarak altta yatan katkıda bulunan faktörleri azaltın veya ortadan kaldırın</a:t>
            </a:r>
            <a:r>
              <a:rPr lang="tr-TR" dirty="0" smtClean="0"/>
              <a:t>.</a:t>
            </a:r>
            <a:endParaRPr lang="tr-TR" dirty="0"/>
          </a:p>
          <a:p>
            <a:pPr lvl="2">
              <a:buFont typeface="Wingdings" panose="05000000000000000000" pitchFamily="2" charset="2"/>
              <a:buChar char="Ø"/>
            </a:pPr>
            <a:r>
              <a:rPr lang="tr-TR" dirty="0" smtClean="0"/>
              <a:t>Ülserin </a:t>
            </a:r>
            <a:r>
              <a:rPr lang="tr-TR" dirty="0"/>
              <a:t>özelliklerine göre nekrotik dokuya sahip hastalar için </a:t>
            </a:r>
            <a:r>
              <a:rPr lang="tr-TR" dirty="0" err="1"/>
              <a:t>debridmanı</a:t>
            </a:r>
            <a:r>
              <a:rPr lang="tr-TR" dirty="0"/>
              <a:t> içerebilen uygun lokal yara bakımı sağlayın.</a:t>
            </a:r>
          </a:p>
          <a:p>
            <a:pPr lvl="2">
              <a:buFont typeface="Wingdings" panose="05000000000000000000" pitchFamily="2" charset="2"/>
              <a:buChar char="Ø"/>
            </a:pPr>
            <a:r>
              <a:rPr lang="tr-TR" dirty="0" smtClean="0"/>
              <a:t>Negatif </a:t>
            </a:r>
            <a:r>
              <a:rPr lang="tr-TR" dirty="0"/>
              <a:t>basınçlı yara tedavisi gibi yardımcı tedavileri düşünün.</a:t>
            </a:r>
          </a:p>
          <a:p>
            <a:pPr lvl="2">
              <a:buFont typeface="Wingdings" panose="05000000000000000000" pitchFamily="2" charset="2"/>
              <a:buChar char="Ø"/>
            </a:pPr>
            <a:r>
              <a:rPr lang="tr-TR" dirty="0" smtClean="0"/>
              <a:t>Hastanın </a:t>
            </a:r>
            <a:r>
              <a:rPr lang="tr-TR" dirty="0"/>
              <a:t>ilerlemesini izleyin ve belgeleyin.</a:t>
            </a:r>
          </a:p>
          <a:p>
            <a:pPr lvl="2">
              <a:buFont typeface="Wingdings" panose="05000000000000000000" pitchFamily="2" charset="2"/>
              <a:buChar char="Ø"/>
            </a:pPr>
            <a:r>
              <a:rPr lang="tr-TR" dirty="0" smtClean="0"/>
              <a:t>Uygun </a:t>
            </a:r>
            <a:r>
              <a:rPr lang="tr-TR" dirty="0" err="1"/>
              <a:t>psikososyal</a:t>
            </a:r>
            <a:r>
              <a:rPr lang="tr-TR" dirty="0"/>
              <a:t> destek sağlayın.</a:t>
            </a:r>
          </a:p>
          <a:p>
            <a:pPr lvl="2">
              <a:buFont typeface="Wingdings" panose="05000000000000000000" pitchFamily="2" charset="2"/>
              <a:buChar char="Ø"/>
            </a:pPr>
            <a:endParaRPr lang="tr-TR" dirty="0"/>
          </a:p>
        </p:txBody>
      </p:sp>
    </p:spTree>
    <p:extLst>
      <p:ext uri="{BB962C8B-B14F-4D97-AF65-F5344CB8AC3E}">
        <p14:creationId xmlns:p14="http://schemas.microsoft.com/office/powerpoint/2010/main" val="127750249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231136" y="821001"/>
            <a:ext cx="7729728" cy="1188720"/>
          </a:xfrm>
        </p:spPr>
        <p:txBody>
          <a:bodyPr/>
          <a:lstStyle/>
          <a:p>
            <a:r>
              <a:rPr lang="tr-TR" dirty="0"/>
              <a:t>Basıncın uygun dağıtılması</a:t>
            </a:r>
          </a:p>
        </p:txBody>
      </p:sp>
      <p:sp>
        <p:nvSpPr>
          <p:cNvPr id="3" name="İçerik Yer Tutucusu 2"/>
          <p:cNvSpPr>
            <a:spLocks noGrp="1"/>
          </p:cNvSpPr>
          <p:nvPr>
            <p:ph idx="1"/>
          </p:nvPr>
        </p:nvSpPr>
        <p:spPr>
          <a:xfrm>
            <a:off x="2231136" y="2416629"/>
            <a:ext cx="7729728" cy="4441371"/>
          </a:xfrm>
        </p:spPr>
        <p:txBody>
          <a:bodyPr numCol="1"/>
          <a:lstStyle/>
          <a:p>
            <a:r>
              <a:rPr lang="tr-TR" dirty="0"/>
              <a:t>Destek yüzeyler </a:t>
            </a:r>
            <a:r>
              <a:rPr lang="tr-TR" dirty="0" smtClean="0"/>
              <a:t>sağlanmalı</a:t>
            </a:r>
          </a:p>
          <a:p>
            <a:endParaRPr lang="tr-TR" dirty="0" smtClean="0"/>
          </a:p>
          <a:p>
            <a:r>
              <a:rPr lang="tr-TR" dirty="0" smtClean="0"/>
              <a:t>Yüksek </a:t>
            </a:r>
            <a:r>
              <a:rPr lang="tr-TR" dirty="0"/>
              <a:t>riskli hastalarda basınç azaltıcı veya rahatlatıcı yatak ve minderler kullanılabilir. </a:t>
            </a:r>
            <a:endParaRPr lang="tr-TR" dirty="0" smtClean="0"/>
          </a:p>
          <a:p>
            <a:endParaRPr lang="tr-TR" dirty="0" smtClean="0"/>
          </a:p>
          <a:p>
            <a:r>
              <a:rPr lang="tr-TR" dirty="0" smtClean="0"/>
              <a:t>Pozisyon </a:t>
            </a:r>
            <a:r>
              <a:rPr lang="tr-TR" dirty="0"/>
              <a:t>verme ihmal </a:t>
            </a:r>
            <a:r>
              <a:rPr lang="tr-TR" dirty="0" smtClean="0"/>
              <a:t>edilmemeli(en az her 2 saatte bir)</a:t>
            </a:r>
          </a:p>
          <a:p>
            <a:endParaRPr lang="tr-TR" dirty="0" smtClean="0"/>
          </a:p>
          <a:p>
            <a:r>
              <a:rPr lang="tr-TR" dirty="0" smtClean="0"/>
              <a:t>Hasta </a:t>
            </a:r>
            <a:r>
              <a:rPr lang="tr-TR" dirty="0"/>
              <a:t>yan yatarken 30 derecelik açıyla </a:t>
            </a:r>
            <a:r>
              <a:rPr lang="tr-TR" dirty="0" smtClean="0"/>
              <a:t>yerleştirilmeli</a:t>
            </a:r>
          </a:p>
          <a:p>
            <a:endParaRPr lang="tr-TR" dirty="0" smtClean="0"/>
          </a:p>
          <a:p>
            <a:r>
              <a:rPr lang="tr-TR" dirty="0" smtClean="0"/>
              <a:t> </a:t>
            </a:r>
            <a:r>
              <a:rPr lang="tr-TR" dirty="0"/>
              <a:t>Yatak başı 30 dereceden yüksek olmamalı</a:t>
            </a:r>
          </a:p>
        </p:txBody>
      </p:sp>
    </p:spTree>
    <p:extLst>
      <p:ext uri="{BB962C8B-B14F-4D97-AF65-F5344CB8AC3E}">
        <p14:creationId xmlns:p14="http://schemas.microsoft.com/office/powerpoint/2010/main" val="295636395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2"/>
          <a:stretch>
            <a:fillRect/>
          </a:stretch>
        </p:blipFill>
        <p:spPr>
          <a:xfrm>
            <a:off x="2594727" y="3185265"/>
            <a:ext cx="2706624" cy="3317548"/>
          </a:xfrm>
          <a:prstGeom prst="rect">
            <a:avLst/>
          </a:prstGeom>
        </p:spPr>
      </p:pic>
      <p:sp>
        <p:nvSpPr>
          <p:cNvPr id="7" name="İçerik Yer Tutucusu 2"/>
          <p:cNvSpPr txBox="1">
            <a:spLocks/>
          </p:cNvSpPr>
          <p:nvPr/>
        </p:nvSpPr>
        <p:spPr>
          <a:xfrm>
            <a:off x="2033452" y="2329107"/>
            <a:ext cx="4245428" cy="534271"/>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tr-TR" dirty="0"/>
              <a:t>Basınç Yaralanmalarını Önlemek İçin Yetişkinlerde Uygun Yan Yatma Pozisyonu</a:t>
            </a:r>
          </a:p>
        </p:txBody>
      </p:sp>
      <p:sp>
        <p:nvSpPr>
          <p:cNvPr id="9" name="Unvan 1"/>
          <p:cNvSpPr>
            <a:spLocks noGrp="1"/>
          </p:cNvSpPr>
          <p:nvPr>
            <p:ph type="title"/>
          </p:nvPr>
        </p:nvSpPr>
        <p:spPr>
          <a:xfrm>
            <a:off x="2231136" y="625058"/>
            <a:ext cx="7729728" cy="1188720"/>
          </a:xfrm>
        </p:spPr>
        <p:txBody>
          <a:bodyPr/>
          <a:lstStyle/>
          <a:p>
            <a:r>
              <a:rPr lang="tr-TR" dirty="0"/>
              <a:t>Basıncın uygun dağıtılması</a:t>
            </a:r>
          </a:p>
        </p:txBody>
      </p:sp>
      <p:sp>
        <p:nvSpPr>
          <p:cNvPr id="11" name="İçerik Yer Tutucusu 2"/>
          <p:cNvSpPr txBox="1">
            <a:spLocks/>
          </p:cNvSpPr>
          <p:nvPr/>
        </p:nvSpPr>
        <p:spPr>
          <a:xfrm>
            <a:off x="6278880" y="2281754"/>
            <a:ext cx="4598126" cy="1163247"/>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tr-TR" dirty="0" smtClean="0"/>
              <a:t>Basınç Yaralanmalarını Önlemek İçin Yetişkinlerde Uygun Sırtüstü Konumlandırma</a:t>
            </a:r>
          </a:p>
          <a:p>
            <a:endParaRPr lang="tr-TR" dirty="0"/>
          </a:p>
        </p:txBody>
      </p:sp>
      <p:pic>
        <p:nvPicPr>
          <p:cNvPr id="12" name="Picture 2" descr="https://npiap.com/resource/dynamic/store/product/20200604_160351_1796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0446" y="3185265"/>
            <a:ext cx="2838977" cy="3317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122326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Unvan 1"/>
          <p:cNvSpPr>
            <a:spLocks noGrp="1"/>
          </p:cNvSpPr>
          <p:nvPr>
            <p:ph type="title"/>
          </p:nvPr>
        </p:nvSpPr>
        <p:spPr/>
        <p:txBody>
          <a:bodyPr/>
          <a:lstStyle/>
          <a:p>
            <a:r>
              <a:rPr lang="tr-TR" dirty="0"/>
              <a:t>Basıncın uygun dağıtılması</a:t>
            </a:r>
          </a:p>
        </p:txBody>
      </p:sp>
      <p:sp>
        <p:nvSpPr>
          <p:cNvPr id="7" name="İçerik Yer Tutucusu 2"/>
          <p:cNvSpPr txBox="1">
            <a:spLocks/>
          </p:cNvSpPr>
          <p:nvPr/>
        </p:nvSpPr>
        <p:spPr>
          <a:xfrm>
            <a:off x="2231136" y="2855540"/>
            <a:ext cx="4326768" cy="1049600"/>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tr-TR" dirty="0" smtClean="0"/>
              <a:t>Basınç Yaralanmalarını Önlemek İçin Yetişkinlerde Etkili Bir Şekilde Topukları Boşaltma</a:t>
            </a:r>
            <a:endParaRPr lang="tr-TR" dirty="0"/>
          </a:p>
        </p:txBody>
      </p:sp>
      <p:pic>
        <p:nvPicPr>
          <p:cNvPr id="9" name="Picture 2" descr="https://npiap.com/resource/dynamic/store/product/20200604_160138_2746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8223" y="2599510"/>
            <a:ext cx="3659608" cy="3746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240250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869743" y="2024451"/>
            <a:ext cx="9075761" cy="659382"/>
          </a:xfrm>
        </p:spPr>
        <p:txBody>
          <a:bodyPr>
            <a:normAutofit fontScale="92500" lnSpcReduction="20000"/>
          </a:bodyPr>
          <a:lstStyle/>
          <a:p>
            <a:r>
              <a:rPr lang="tr-TR" sz="1900" dirty="0" smtClean="0"/>
              <a:t>Tıbbi Cihaza Bağlı Basınç Yaralanmaları(MDRPI) Önlemek İçin Uygulamalar</a:t>
            </a:r>
          </a:p>
          <a:p>
            <a:pPr marL="228600" lvl="1" indent="0">
              <a:buNone/>
            </a:pPr>
            <a:r>
              <a:rPr lang="tr-TR" dirty="0" smtClean="0"/>
              <a:t> </a:t>
            </a:r>
            <a:endParaRPr lang="tr-TR" dirty="0"/>
          </a:p>
        </p:txBody>
      </p:sp>
      <p:pic>
        <p:nvPicPr>
          <p:cNvPr id="4" name="Resim 3"/>
          <p:cNvPicPr>
            <a:picLocks noChangeAspect="1"/>
          </p:cNvPicPr>
          <p:nvPr/>
        </p:nvPicPr>
        <p:blipFill>
          <a:blip r:embed="rId2"/>
          <a:stretch>
            <a:fillRect/>
          </a:stretch>
        </p:blipFill>
        <p:spPr>
          <a:xfrm>
            <a:off x="1869743" y="2379424"/>
            <a:ext cx="8084601" cy="4478576"/>
          </a:xfrm>
          <a:prstGeom prst="rect">
            <a:avLst/>
          </a:prstGeom>
        </p:spPr>
      </p:pic>
      <p:sp>
        <p:nvSpPr>
          <p:cNvPr id="5" name="Unvan 1"/>
          <p:cNvSpPr>
            <a:spLocks noGrp="1"/>
          </p:cNvSpPr>
          <p:nvPr>
            <p:ph type="title"/>
          </p:nvPr>
        </p:nvSpPr>
        <p:spPr>
          <a:xfrm>
            <a:off x="2108306" y="516861"/>
            <a:ext cx="7729728" cy="1188720"/>
          </a:xfrm>
        </p:spPr>
        <p:txBody>
          <a:bodyPr/>
          <a:lstStyle/>
          <a:p>
            <a:r>
              <a:rPr lang="tr-TR" dirty="0"/>
              <a:t>Basıncın uygun dağıtılması</a:t>
            </a:r>
          </a:p>
        </p:txBody>
      </p:sp>
    </p:spTree>
    <p:extLst>
      <p:ext uri="{BB962C8B-B14F-4D97-AF65-F5344CB8AC3E}">
        <p14:creationId xmlns:p14="http://schemas.microsoft.com/office/powerpoint/2010/main" val="41351783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TERMİNOLOJİ </a:t>
            </a:r>
            <a:endParaRPr lang="tr-TR" dirty="0"/>
          </a:p>
        </p:txBody>
      </p:sp>
      <p:sp>
        <p:nvSpPr>
          <p:cNvPr id="3" name="İçerik Yer Tutucusu 2"/>
          <p:cNvSpPr>
            <a:spLocks noGrp="1"/>
          </p:cNvSpPr>
          <p:nvPr>
            <p:ph idx="1"/>
          </p:nvPr>
        </p:nvSpPr>
        <p:spPr/>
        <p:txBody>
          <a:bodyPr/>
          <a:lstStyle/>
          <a:p>
            <a:pPr algn="just"/>
            <a:r>
              <a:rPr lang="tr-TR" dirty="0"/>
              <a:t>Yüzeysel neme bağlı lezyonlar, bir kemik çıkıntısı üzerinde yer alsalar bile, basınç yaralanmaları olarak etiketlenmemeli ve cilt yırtıkları, bant yanıkları, </a:t>
            </a:r>
            <a:r>
              <a:rPr lang="tr-TR" dirty="0" err="1"/>
              <a:t>perineal</a:t>
            </a:r>
            <a:r>
              <a:rPr lang="tr-TR" dirty="0"/>
              <a:t> dermatit veya </a:t>
            </a:r>
            <a:r>
              <a:rPr lang="tr-TR" dirty="0" err="1" smtClean="0"/>
              <a:t>ekskariasyon</a:t>
            </a:r>
            <a:r>
              <a:rPr lang="tr-TR" dirty="0" smtClean="0"/>
              <a:t> </a:t>
            </a:r>
            <a:r>
              <a:rPr lang="tr-TR" dirty="0"/>
              <a:t>da olmamalıdır</a:t>
            </a:r>
            <a:r>
              <a:rPr lang="tr-TR" dirty="0" smtClean="0"/>
              <a:t>.</a:t>
            </a:r>
          </a:p>
          <a:p>
            <a:pPr algn="just"/>
            <a:endParaRPr lang="tr-TR" dirty="0"/>
          </a:p>
          <a:p>
            <a:pPr algn="just"/>
            <a:r>
              <a:rPr lang="tr-TR" b="1" dirty="0"/>
              <a:t>Ulusal Basınç Yaralanmaları Danışma Paneli (NPIAP) </a:t>
            </a:r>
            <a:r>
              <a:rPr lang="tr-TR" dirty="0"/>
              <a:t>sisteminde, basınç nedeniyle daha düşük derecelerde cilt hasarının cilt </a:t>
            </a:r>
            <a:r>
              <a:rPr lang="tr-TR" dirty="0" err="1"/>
              <a:t>ülserasyonu</a:t>
            </a:r>
            <a:r>
              <a:rPr lang="tr-TR" dirty="0"/>
              <a:t> ile ilişkili olmayabileceği, derin doku basıncı yaralanmasının üstte cilt </a:t>
            </a:r>
            <a:r>
              <a:rPr lang="tr-TR" dirty="0" err="1"/>
              <a:t>ülserasyonu</a:t>
            </a:r>
            <a:r>
              <a:rPr lang="tr-TR" dirty="0"/>
              <a:t> </a:t>
            </a:r>
            <a:r>
              <a:rPr lang="tr-TR" dirty="0" smtClean="0"/>
              <a:t>olmadan da meydana gelebileceği </a:t>
            </a:r>
            <a:r>
              <a:rPr lang="tr-TR" dirty="0"/>
              <a:t>gerçeğini kabul etmek için </a:t>
            </a:r>
            <a:r>
              <a:rPr lang="tr-TR" b="1" dirty="0" smtClean="0"/>
              <a:t>"PRESSURE ULCER" </a:t>
            </a:r>
            <a:r>
              <a:rPr lang="tr-TR" dirty="0"/>
              <a:t>yerine</a:t>
            </a:r>
            <a:r>
              <a:rPr lang="tr-TR" b="1" dirty="0"/>
              <a:t> </a:t>
            </a:r>
            <a:r>
              <a:rPr lang="tr-TR" b="1" dirty="0" smtClean="0"/>
              <a:t>"PRESSURE INJURY "</a:t>
            </a:r>
            <a:r>
              <a:rPr lang="tr-TR" dirty="0" smtClean="0"/>
              <a:t> </a:t>
            </a:r>
            <a:r>
              <a:rPr lang="tr-TR" dirty="0"/>
              <a:t>teriminin kullanımını destekleyen değişiklikler </a:t>
            </a:r>
            <a:r>
              <a:rPr lang="tr-TR" dirty="0" smtClean="0"/>
              <a:t>yapılmıştır.</a:t>
            </a:r>
            <a:endParaRPr lang="tr-TR" dirty="0"/>
          </a:p>
        </p:txBody>
      </p:sp>
      <p:pic>
        <p:nvPicPr>
          <p:cNvPr id="5" name="Resim 4"/>
          <p:cNvPicPr>
            <a:picLocks noChangeAspect="1"/>
          </p:cNvPicPr>
          <p:nvPr/>
        </p:nvPicPr>
        <p:blipFill>
          <a:blip r:embed="rId2"/>
          <a:stretch>
            <a:fillRect/>
          </a:stretch>
        </p:blipFill>
        <p:spPr>
          <a:xfrm>
            <a:off x="8949615" y="5938056"/>
            <a:ext cx="3242385" cy="893928"/>
          </a:xfrm>
          <a:prstGeom prst="rect">
            <a:avLst/>
          </a:prstGeom>
        </p:spPr>
      </p:pic>
    </p:spTree>
    <p:extLst>
      <p:ext uri="{BB962C8B-B14F-4D97-AF65-F5344CB8AC3E}">
        <p14:creationId xmlns:p14="http://schemas.microsoft.com/office/powerpoint/2010/main" val="291334787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231136" y="447869"/>
            <a:ext cx="7729728" cy="1369641"/>
          </a:xfrm>
        </p:spPr>
        <p:txBody>
          <a:bodyPr>
            <a:normAutofit fontScale="90000"/>
          </a:bodyPr>
          <a:lstStyle/>
          <a:p>
            <a:r>
              <a:rPr lang="tr-TR" dirty="0" smtClean="0"/>
              <a:t/>
            </a:r>
            <a:br>
              <a:rPr lang="tr-TR" dirty="0" smtClean="0"/>
            </a:br>
            <a:r>
              <a:rPr lang="tr-TR" dirty="0" smtClean="0"/>
              <a:t>Tıbbi </a:t>
            </a:r>
            <a:r>
              <a:rPr lang="tr-TR" dirty="0"/>
              <a:t>Cihaza Bağlı Basınç Yaralanmaları(MDRPI) Önlemek İçin Uygulamalar</a:t>
            </a:r>
            <a:br>
              <a:rPr lang="tr-TR" dirty="0"/>
            </a:br>
            <a:endParaRPr lang="tr-TR" dirty="0"/>
          </a:p>
        </p:txBody>
      </p:sp>
      <p:sp>
        <p:nvSpPr>
          <p:cNvPr id="3" name="İçerik Yer Tutucusu 2"/>
          <p:cNvSpPr>
            <a:spLocks noGrp="1"/>
          </p:cNvSpPr>
          <p:nvPr>
            <p:ph idx="1"/>
          </p:nvPr>
        </p:nvSpPr>
        <p:spPr>
          <a:xfrm>
            <a:off x="2231136" y="2041445"/>
            <a:ext cx="7729728" cy="4353636"/>
          </a:xfrm>
        </p:spPr>
        <p:txBody>
          <a:bodyPr>
            <a:noAutofit/>
          </a:bodyPr>
          <a:lstStyle/>
          <a:p>
            <a:pPr>
              <a:buFont typeface="Wingdings" panose="05000000000000000000" pitchFamily="2" charset="2"/>
              <a:buChar char="ü"/>
            </a:pPr>
            <a:r>
              <a:rPr lang="tr-TR" dirty="0"/>
              <a:t>Kişiye uygun tıbbi cihaz(</a:t>
            </a:r>
            <a:r>
              <a:rPr lang="tr-TR" dirty="0" err="1"/>
              <a:t>lar</a:t>
            </a:r>
            <a:r>
              <a:rPr lang="tr-TR" dirty="0"/>
              <a:t>)</a:t>
            </a:r>
            <a:r>
              <a:rPr lang="tr-TR" dirty="0" err="1"/>
              <a:t>ın</a:t>
            </a:r>
            <a:r>
              <a:rPr lang="tr-TR" dirty="0"/>
              <a:t> doğru boyutunu seçin.</a:t>
            </a:r>
          </a:p>
          <a:p>
            <a:pPr>
              <a:buFont typeface="Wingdings" panose="05000000000000000000" pitchFamily="2" charset="2"/>
              <a:buChar char="ü"/>
            </a:pPr>
            <a:r>
              <a:rPr lang="tr-TR" dirty="0"/>
              <a:t>Yüksek riskli bölgelerde (</a:t>
            </a:r>
            <a:r>
              <a:rPr lang="tr-TR" dirty="0" err="1"/>
              <a:t>örn</a:t>
            </a:r>
            <a:r>
              <a:rPr lang="tr-TR" dirty="0"/>
              <a:t>. burun köprüsü) cildi pansumanlarla yastıklayın ve koruyun.</a:t>
            </a:r>
          </a:p>
          <a:p>
            <a:pPr>
              <a:buFont typeface="Wingdings" panose="05000000000000000000" pitchFamily="2" charset="2"/>
              <a:buChar char="ü"/>
            </a:pPr>
            <a:r>
              <a:rPr lang="tr-TR" dirty="0"/>
              <a:t>Cihazın altındaki ve çevresindeki cildi en az günde bir kez kontrol edin (tıbben </a:t>
            </a:r>
            <a:r>
              <a:rPr lang="tr-TR" dirty="0" err="1"/>
              <a:t>kontrendike</a:t>
            </a:r>
            <a:r>
              <a:rPr lang="tr-TR" dirty="0"/>
              <a:t> değilse).</a:t>
            </a:r>
          </a:p>
          <a:p>
            <a:pPr>
              <a:buFont typeface="Wingdings" panose="05000000000000000000" pitchFamily="2" charset="2"/>
              <a:buChar char="ü"/>
            </a:pPr>
            <a:r>
              <a:rPr lang="tr-TR" dirty="0" err="1"/>
              <a:t>Oksimetri</a:t>
            </a:r>
            <a:r>
              <a:rPr lang="tr-TR" dirty="0"/>
              <a:t> </a:t>
            </a:r>
            <a:r>
              <a:rPr lang="tr-TR" dirty="0" err="1"/>
              <a:t>problarının</a:t>
            </a:r>
            <a:r>
              <a:rPr lang="tr-TR" dirty="0"/>
              <a:t> yerlerini döndürün.</a:t>
            </a:r>
          </a:p>
          <a:p>
            <a:pPr>
              <a:buFont typeface="Wingdings" panose="05000000000000000000" pitchFamily="2" charset="2"/>
              <a:buChar char="ü"/>
            </a:pPr>
            <a:r>
              <a:rPr lang="tr-TR" dirty="0"/>
              <a:t>O2 maskeleri ve uçlar (mümkünse) arasında geçiş yapın.</a:t>
            </a:r>
          </a:p>
          <a:p>
            <a:pPr>
              <a:buFont typeface="Wingdings" panose="05000000000000000000" pitchFamily="2" charset="2"/>
              <a:buChar char="ü"/>
            </a:pPr>
            <a:r>
              <a:rPr lang="tr-TR" dirty="0"/>
              <a:t>Cihazları yeniden konumlandırın (mümkünse).</a:t>
            </a:r>
          </a:p>
          <a:p>
            <a:pPr>
              <a:buFont typeface="Wingdings" panose="05000000000000000000" pitchFamily="2" charset="2"/>
              <a:buChar char="ü"/>
            </a:pPr>
            <a:r>
              <a:rPr lang="tr-TR" dirty="0"/>
              <a:t>Cihaz(</a:t>
            </a:r>
            <a:r>
              <a:rPr lang="tr-TR" dirty="0" err="1"/>
              <a:t>lar</a:t>
            </a:r>
            <a:r>
              <a:rPr lang="tr-TR" dirty="0"/>
              <a:t>)ı önceden veya mevcut basınç yaralanması bölgelerine VEYA doğrudan bir kişinin altına yerleştirmekten kaçının.</a:t>
            </a:r>
          </a:p>
          <a:p>
            <a:pPr>
              <a:buFont typeface="Wingdings" panose="05000000000000000000" pitchFamily="2" charset="2"/>
              <a:buChar char="ü"/>
            </a:pPr>
            <a:r>
              <a:rPr lang="tr-TR" dirty="0"/>
              <a:t>Çalışanları cihazların doğru kullanımı ve cilt bozulmasının önlenmesi konusunda eğitin.</a:t>
            </a:r>
          </a:p>
          <a:p>
            <a:pPr>
              <a:buFont typeface="Wingdings" panose="05000000000000000000" pitchFamily="2" charset="2"/>
              <a:buChar char="ü"/>
            </a:pPr>
            <a:r>
              <a:rPr lang="tr-TR" dirty="0"/>
              <a:t>Cihaz(</a:t>
            </a:r>
            <a:r>
              <a:rPr lang="tr-TR" dirty="0" err="1"/>
              <a:t>lar</a:t>
            </a:r>
            <a:r>
              <a:rPr lang="tr-TR" dirty="0"/>
              <a:t>)</a:t>
            </a:r>
            <a:r>
              <a:rPr lang="tr-TR" dirty="0" err="1"/>
              <a:t>ın</a:t>
            </a:r>
            <a:r>
              <a:rPr lang="tr-TR" dirty="0"/>
              <a:t> altındaki ödemin ve ciltte bozulma potansiyelinin farkında olun.</a:t>
            </a:r>
          </a:p>
        </p:txBody>
      </p:sp>
    </p:spTree>
    <p:extLst>
      <p:ext uri="{BB962C8B-B14F-4D97-AF65-F5344CB8AC3E}">
        <p14:creationId xmlns:p14="http://schemas.microsoft.com/office/powerpoint/2010/main" val="280135866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Ağrının kontrolü </a:t>
            </a:r>
            <a:endParaRPr lang="tr-TR" dirty="0"/>
          </a:p>
        </p:txBody>
      </p:sp>
      <p:sp>
        <p:nvSpPr>
          <p:cNvPr id="3" name="İçerik Yer Tutucusu 2"/>
          <p:cNvSpPr>
            <a:spLocks noGrp="1"/>
          </p:cNvSpPr>
          <p:nvPr>
            <p:ph idx="1"/>
          </p:nvPr>
        </p:nvSpPr>
        <p:spPr>
          <a:xfrm>
            <a:off x="2231136" y="2638044"/>
            <a:ext cx="7729728" cy="3586615"/>
          </a:xfrm>
        </p:spPr>
        <p:txBody>
          <a:bodyPr>
            <a:noAutofit/>
          </a:bodyPr>
          <a:lstStyle/>
          <a:p>
            <a:r>
              <a:rPr lang="tr-TR" sz="2000" dirty="0"/>
              <a:t>Mevcut tedavinin sağlanabilmesi için mevcut ağrının türünü ve boyutunu belirlemek önemlidir. </a:t>
            </a:r>
            <a:endParaRPr lang="tr-TR" sz="2000" dirty="0" smtClean="0"/>
          </a:p>
          <a:p>
            <a:r>
              <a:rPr lang="tr-TR" sz="2000" dirty="0" smtClean="0"/>
              <a:t>İzlemde </a:t>
            </a:r>
            <a:r>
              <a:rPr lang="tr-TR" sz="2000" dirty="0"/>
              <a:t>ağrı ölçeği kullanılabilir</a:t>
            </a:r>
            <a:r>
              <a:rPr lang="tr-TR" sz="2000" dirty="0" smtClean="0"/>
              <a:t>.</a:t>
            </a:r>
          </a:p>
          <a:p>
            <a:pPr algn="just"/>
            <a:r>
              <a:rPr lang="tr-TR" sz="2000" dirty="0" smtClean="0"/>
              <a:t>Hafif </a:t>
            </a:r>
            <a:r>
              <a:rPr lang="tr-TR" sz="2000" dirty="0"/>
              <a:t>ağrılar için </a:t>
            </a:r>
            <a:r>
              <a:rPr lang="tr-TR" sz="2000" u="sng" dirty="0"/>
              <a:t>oral </a:t>
            </a:r>
            <a:r>
              <a:rPr lang="tr-TR" sz="2000" u="sng" dirty="0" err="1"/>
              <a:t>nonopioid</a:t>
            </a:r>
            <a:r>
              <a:rPr lang="tr-TR" sz="2000" u="sng" dirty="0"/>
              <a:t> analjezikler</a:t>
            </a:r>
            <a:r>
              <a:rPr lang="tr-TR" sz="2000" dirty="0"/>
              <a:t>, orta şiddetli ağrılar için </a:t>
            </a:r>
            <a:r>
              <a:rPr lang="tr-TR" sz="2000" u="sng" dirty="0" err="1"/>
              <a:t>opioid</a:t>
            </a:r>
            <a:r>
              <a:rPr lang="tr-TR" sz="2000" u="sng" dirty="0"/>
              <a:t> analjezikler</a:t>
            </a:r>
            <a:r>
              <a:rPr lang="tr-TR" sz="2000" dirty="0"/>
              <a:t> kullanılabilir. </a:t>
            </a:r>
            <a:endParaRPr lang="tr-TR" sz="2000" dirty="0" smtClean="0"/>
          </a:p>
          <a:p>
            <a:r>
              <a:rPr lang="tr-TR" sz="2000" dirty="0" smtClean="0"/>
              <a:t>Yara </a:t>
            </a:r>
            <a:r>
              <a:rPr lang="tr-TR" sz="2000" dirty="0"/>
              <a:t>üzerine lokal </a:t>
            </a:r>
            <a:r>
              <a:rPr lang="tr-TR" sz="2000" dirty="0" err="1"/>
              <a:t>anestezik</a:t>
            </a:r>
            <a:r>
              <a:rPr lang="tr-TR" sz="2000" dirty="0"/>
              <a:t> ilaçlar (</a:t>
            </a:r>
            <a:r>
              <a:rPr lang="tr-TR" sz="2000" u="sng" dirty="0" err="1"/>
              <a:t>lidokain</a:t>
            </a:r>
            <a:r>
              <a:rPr lang="tr-TR" sz="2000" dirty="0"/>
              <a:t>) kısa süreli rahatlama sağlayabilir</a:t>
            </a:r>
            <a:r>
              <a:rPr lang="tr-TR" sz="2000" dirty="0" smtClean="0"/>
              <a:t>.</a:t>
            </a:r>
          </a:p>
          <a:p>
            <a:r>
              <a:rPr lang="tr-TR" sz="2000" u="sng" dirty="0" smtClean="0"/>
              <a:t>Morfin</a:t>
            </a:r>
            <a:r>
              <a:rPr lang="tr-TR" sz="2000" u="sng" dirty="0"/>
              <a:t> </a:t>
            </a:r>
            <a:r>
              <a:rPr lang="tr-TR" sz="2000" u="sng" dirty="0" smtClean="0"/>
              <a:t>jeli </a:t>
            </a:r>
            <a:r>
              <a:rPr lang="tr-TR" sz="2000" dirty="0" smtClean="0"/>
              <a:t> gibi </a:t>
            </a:r>
            <a:r>
              <a:rPr lang="tr-TR" sz="2000" dirty="0" err="1"/>
              <a:t>topikal</a:t>
            </a:r>
            <a:r>
              <a:rPr lang="tr-TR" sz="2000" dirty="0"/>
              <a:t> </a:t>
            </a:r>
            <a:r>
              <a:rPr lang="tr-TR" sz="2000" dirty="0" err="1"/>
              <a:t>opioidler</a:t>
            </a:r>
            <a:r>
              <a:rPr lang="tr-TR" sz="2000" dirty="0"/>
              <a:t>, küçük denemelerde bazı faydalar </a:t>
            </a:r>
            <a:r>
              <a:rPr lang="tr-TR" sz="2000" dirty="0" smtClean="0"/>
              <a:t>göstermiştir* </a:t>
            </a:r>
            <a:endParaRPr lang="tr-TR" sz="2000" dirty="0"/>
          </a:p>
        </p:txBody>
      </p:sp>
      <p:sp>
        <p:nvSpPr>
          <p:cNvPr id="5" name="Dikdörtgen 4"/>
          <p:cNvSpPr/>
          <p:nvPr/>
        </p:nvSpPr>
        <p:spPr>
          <a:xfrm>
            <a:off x="570931" y="6224659"/>
            <a:ext cx="11050137" cy="246221"/>
          </a:xfrm>
          <a:prstGeom prst="rect">
            <a:avLst/>
          </a:prstGeom>
        </p:spPr>
        <p:txBody>
          <a:bodyPr wrap="square">
            <a:spAutoFit/>
          </a:bodyPr>
          <a:lstStyle/>
          <a:p>
            <a:r>
              <a:rPr lang="tr-TR" sz="1000" dirty="0" err="1"/>
              <a:t>Zeppetella</a:t>
            </a:r>
            <a:r>
              <a:rPr lang="tr-TR" sz="1000" dirty="0"/>
              <a:t> G, </a:t>
            </a:r>
            <a:r>
              <a:rPr lang="tr-TR" sz="1000" dirty="0" err="1"/>
              <a:t>Ribeiro</a:t>
            </a:r>
            <a:r>
              <a:rPr lang="tr-TR" sz="1000" dirty="0"/>
              <a:t> MD. Ağrılı ülserlere </a:t>
            </a:r>
            <a:r>
              <a:rPr lang="tr-TR" sz="1000" dirty="0" err="1"/>
              <a:t>topikal</a:t>
            </a:r>
            <a:r>
              <a:rPr lang="tr-TR" sz="1000" dirty="0"/>
              <a:t> olarak uygulanan </a:t>
            </a:r>
            <a:r>
              <a:rPr lang="tr-TR" sz="1000" dirty="0" err="1"/>
              <a:t>intrasite</a:t>
            </a:r>
            <a:r>
              <a:rPr lang="tr-TR" sz="1000" dirty="0"/>
              <a:t> jel içinde morfin. J Ağrı Belirti Yönet 2005; 29:118.</a:t>
            </a:r>
          </a:p>
        </p:txBody>
      </p:sp>
    </p:spTree>
    <p:extLst>
      <p:ext uri="{BB962C8B-B14F-4D97-AF65-F5344CB8AC3E}">
        <p14:creationId xmlns:p14="http://schemas.microsoft.com/office/powerpoint/2010/main" val="54605489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163644" y="2482960"/>
            <a:ext cx="7729728" cy="3494759"/>
          </a:xfrm>
        </p:spPr>
        <p:txBody>
          <a:bodyPr>
            <a:normAutofit/>
          </a:bodyPr>
          <a:lstStyle/>
          <a:p>
            <a:r>
              <a:rPr lang="tr-TR" sz="2000" dirty="0" err="1" smtClean="0"/>
              <a:t>İbuprofen</a:t>
            </a:r>
            <a:r>
              <a:rPr lang="tr-TR" sz="2000" dirty="0" smtClean="0"/>
              <a:t> </a:t>
            </a:r>
            <a:r>
              <a:rPr lang="tr-TR" sz="2000" dirty="0" err="1"/>
              <a:t>salımlı</a:t>
            </a:r>
            <a:r>
              <a:rPr lang="tr-TR" sz="2000" dirty="0"/>
              <a:t> köpük sargılar* </a:t>
            </a:r>
            <a:endParaRPr lang="tr-TR" sz="2000" dirty="0" smtClean="0"/>
          </a:p>
          <a:p>
            <a:endParaRPr lang="tr-TR" sz="2000" dirty="0" smtClean="0"/>
          </a:p>
          <a:p>
            <a:pPr marL="0" indent="0">
              <a:buNone/>
            </a:pPr>
            <a:endParaRPr lang="tr-TR" sz="2000" dirty="0" smtClean="0"/>
          </a:p>
          <a:p>
            <a:pPr algn="just"/>
            <a:r>
              <a:rPr lang="tr-TR" sz="2000" dirty="0" smtClean="0"/>
              <a:t>Atina’da </a:t>
            </a:r>
            <a:r>
              <a:rPr lang="tr-TR" sz="2000" dirty="0"/>
              <a:t>yapılan bir çalışmada; sık görülen, ağrılı, sızan, kronik ve akut / </a:t>
            </a:r>
            <a:r>
              <a:rPr lang="tr-TR" sz="2000" dirty="0" err="1"/>
              <a:t>travmatik</a:t>
            </a:r>
            <a:r>
              <a:rPr lang="tr-TR" sz="2000" dirty="0"/>
              <a:t> yaralarda </a:t>
            </a:r>
            <a:r>
              <a:rPr lang="tr-TR" sz="2000" dirty="0" err="1"/>
              <a:t>ibuprofen</a:t>
            </a:r>
            <a:r>
              <a:rPr lang="tr-TR" sz="2000" dirty="0"/>
              <a:t> köpük giydirmenin yara ağrısını anlamlı şekilde iyileştirdiği gösterilmiştir</a:t>
            </a:r>
            <a:r>
              <a:rPr lang="tr-TR" sz="2000" dirty="0" smtClean="0"/>
              <a:t>.</a:t>
            </a:r>
          </a:p>
          <a:p>
            <a:pPr marL="0" indent="0">
              <a:buNone/>
            </a:pPr>
            <a:endParaRPr lang="tr-TR" dirty="0"/>
          </a:p>
        </p:txBody>
      </p:sp>
      <p:sp>
        <p:nvSpPr>
          <p:cNvPr id="4" name="Unvan 1"/>
          <p:cNvSpPr>
            <a:spLocks noGrp="1"/>
          </p:cNvSpPr>
          <p:nvPr>
            <p:ph type="title"/>
          </p:nvPr>
        </p:nvSpPr>
        <p:spPr/>
        <p:txBody>
          <a:bodyPr/>
          <a:lstStyle/>
          <a:p>
            <a:r>
              <a:rPr lang="tr-TR" dirty="0" smtClean="0"/>
              <a:t>Ağrının kontrolü </a:t>
            </a:r>
            <a:endParaRPr lang="tr-TR" dirty="0"/>
          </a:p>
        </p:txBody>
      </p:sp>
      <p:sp>
        <p:nvSpPr>
          <p:cNvPr id="5" name="Dikdörtgen 4"/>
          <p:cNvSpPr/>
          <p:nvPr/>
        </p:nvSpPr>
        <p:spPr>
          <a:xfrm>
            <a:off x="0" y="6483824"/>
            <a:ext cx="12057017" cy="215444"/>
          </a:xfrm>
          <a:prstGeom prst="rect">
            <a:avLst/>
          </a:prstGeom>
        </p:spPr>
        <p:txBody>
          <a:bodyPr wrap="square">
            <a:spAutoFit/>
          </a:bodyPr>
          <a:lstStyle/>
          <a:p>
            <a:r>
              <a:rPr lang="tr-TR" sz="800" dirty="0"/>
              <a:t>*</a:t>
            </a:r>
            <a:r>
              <a:rPr lang="tr-TR" sz="800" dirty="0" err="1"/>
              <a:t>Arapoglou</a:t>
            </a:r>
            <a:r>
              <a:rPr lang="tr-TR" sz="800" dirty="0"/>
              <a:t> V, K. K., </a:t>
            </a:r>
            <a:r>
              <a:rPr lang="tr-TR" sz="800" dirty="0" err="1"/>
              <a:t>Syrigos</a:t>
            </a:r>
            <a:r>
              <a:rPr lang="tr-TR" sz="800" dirty="0"/>
              <a:t> KN, </a:t>
            </a:r>
            <a:r>
              <a:rPr lang="tr-TR" sz="800" dirty="0" err="1"/>
              <a:t>Dimakakos</a:t>
            </a:r>
            <a:r>
              <a:rPr lang="tr-TR" sz="800" dirty="0"/>
              <a:t> EP, </a:t>
            </a:r>
            <a:r>
              <a:rPr lang="tr-TR" sz="800" dirty="0" err="1"/>
              <a:t>Zakopoulou</a:t>
            </a:r>
            <a:r>
              <a:rPr lang="tr-TR" sz="800" dirty="0"/>
              <a:t> N, </a:t>
            </a:r>
            <a:r>
              <a:rPr lang="tr-TR" sz="800" dirty="0" err="1"/>
              <a:t>Gjødsbøl</a:t>
            </a:r>
            <a:r>
              <a:rPr lang="tr-TR" sz="800" dirty="0"/>
              <a:t> K, </a:t>
            </a:r>
            <a:r>
              <a:rPr lang="tr-TR" sz="800" dirty="0" err="1"/>
              <a:t>Glynn</a:t>
            </a:r>
            <a:r>
              <a:rPr lang="tr-TR" sz="800" dirty="0"/>
              <a:t> C, </a:t>
            </a:r>
            <a:r>
              <a:rPr lang="tr-TR" sz="800" dirty="0" err="1"/>
              <a:t>Schäfer</a:t>
            </a:r>
            <a:r>
              <a:rPr lang="tr-TR" sz="800" dirty="0"/>
              <a:t> E, </a:t>
            </a:r>
            <a:r>
              <a:rPr lang="tr-TR" sz="800" dirty="0" err="1"/>
              <a:t>Petersen</a:t>
            </a:r>
            <a:r>
              <a:rPr lang="tr-TR" sz="800" dirty="0"/>
              <a:t> B, </a:t>
            </a:r>
            <a:r>
              <a:rPr lang="tr-TR" sz="800" dirty="0" err="1"/>
              <a:t>Tsoutos</a:t>
            </a:r>
            <a:r>
              <a:rPr lang="tr-TR" sz="800" dirty="0"/>
              <a:t> D "</a:t>
            </a:r>
            <a:r>
              <a:rPr lang="tr-TR" sz="800" dirty="0" err="1"/>
              <a:t>Analgesic</a:t>
            </a:r>
            <a:r>
              <a:rPr lang="tr-TR" sz="800" dirty="0"/>
              <a:t> </a:t>
            </a:r>
            <a:r>
              <a:rPr lang="tr-TR" sz="800" dirty="0" err="1"/>
              <a:t>efficacy</a:t>
            </a:r>
            <a:r>
              <a:rPr lang="tr-TR" sz="800" dirty="0"/>
              <a:t> of an </a:t>
            </a:r>
            <a:r>
              <a:rPr lang="tr-TR" sz="800" dirty="0" err="1"/>
              <a:t>ibuprofen-releasing</a:t>
            </a:r>
            <a:r>
              <a:rPr lang="tr-TR" sz="800" dirty="0"/>
              <a:t> </a:t>
            </a:r>
            <a:r>
              <a:rPr lang="tr-TR" sz="800" dirty="0" err="1"/>
              <a:t>foam</a:t>
            </a:r>
            <a:r>
              <a:rPr lang="tr-TR" sz="800" dirty="0"/>
              <a:t> </a:t>
            </a:r>
            <a:r>
              <a:rPr lang="tr-TR" sz="800" dirty="0" err="1"/>
              <a:t>dressing</a:t>
            </a:r>
            <a:r>
              <a:rPr lang="tr-TR" sz="800" dirty="0"/>
              <a:t> </a:t>
            </a:r>
            <a:r>
              <a:rPr lang="tr-TR" sz="800" dirty="0" err="1"/>
              <a:t>compared</a:t>
            </a:r>
            <a:r>
              <a:rPr lang="tr-TR" sz="800" dirty="0"/>
              <a:t> </a:t>
            </a:r>
            <a:r>
              <a:rPr lang="tr-TR" sz="800" dirty="0" err="1"/>
              <a:t>with</a:t>
            </a:r>
            <a:r>
              <a:rPr lang="tr-TR" sz="800" dirty="0"/>
              <a:t> </a:t>
            </a:r>
            <a:r>
              <a:rPr lang="tr-TR" sz="800" dirty="0" err="1"/>
              <a:t>local</a:t>
            </a:r>
            <a:r>
              <a:rPr lang="tr-TR" sz="800" dirty="0"/>
              <a:t> </a:t>
            </a:r>
            <a:r>
              <a:rPr lang="tr-TR" sz="800" dirty="0" err="1"/>
              <a:t>best</a:t>
            </a:r>
            <a:r>
              <a:rPr lang="tr-TR" sz="800" dirty="0"/>
              <a:t> </a:t>
            </a:r>
            <a:r>
              <a:rPr lang="tr-TR" sz="800" dirty="0" err="1"/>
              <a:t>practice</a:t>
            </a:r>
            <a:r>
              <a:rPr lang="tr-TR" sz="800" dirty="0"/>
              <a:t> </a:t>
            </a:r>
            <a:r>
              <a:rPr lang="tr-TR" sz="800" dirty="0" err="1"/>
              <a:t>for</a:t>
            </a:r>
            <a:r>
              <a:rPr lang="tr-TR" sz="800" dirty="0"/>
              <a:t> </a:t>
            </a:r>
            <a:r>
              <a:rPr lang="tr-TR" sz="800" dirty="0" err="1"/>
              <a:t>painful</a:t>
            </a:r>
            <a:r>
              <a:rPr lang="tr-TR" sz="800" dirty="0"/>
              <a:t> </a:t>
            </a:r>
            <a:r>
              <a:rPr lang="tr-TR" sz="800" dirty="0" err="1"/>
              <a:t>exuding</a:t>
            </a:r>
            <a:r>
              <a:rPr lang="tr-TR" sz="800" dirty="0"/>
              <a:t> </a:t>
            </a:r>
            <a:r>
              <a:rPr lang="tr-TR" sz="800" dirty="0" err="1"/>
              <a:t>wounds</a:t>
            </a:r>
            <a:r>
              <a:rPr lang="tr-TR" sz="800" dirty="0"/>
              <a:t>.</a:t>
            </a:r>
          </a:p>
        </p:txBody>
      </p:sp>
    </p:spTree>
    <p:extLst>
      <p:ext uri="{BB962C8B-B14F-4D97-AF65-F5344CB8AC3E}">
        <p14:creationId xmlns:p14="http://schemas.microsoft.com/office/powerpoint/2010/main" val="298623868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231136" y="2416894"/>
            <a:ext cx="7729728" cy="4441105"/>
          </a:xfrm>
        </p:spPr>
        <p:txBody>
          <a:bodyPr>
            <a:noAutofit/>
          </a:bodyPr>
          <a:lstStyle/>
          <a:p>
            <a:r>
              <a:rPr lang="tr-TR" sz="2000" dirty="0"/>
              <a:t> Derin bası ülseri varlığında sistemik tedavi düşünülmeli. </a:t>
            </a:r>
            <a:endParaRPr lang="tr-TR" sz="2000" dirty="0" smtClean="0"/>
          </a:p>
          <a:p>
            <a:endParaRPr lang="tr-TR" sz="2000" dirty="0" smtClean="0"/>
          </a:p>
          <a:p>
            <a:r>
              <a:rPr lang="tr-TR" sz="2000" dirty="0" smtClean="0"/>
              <a:t>Pansuman </a:t>
            </a:r>
            <a:r>
              <a:rPr lang="tr-TR" sz="2000" dirty="0"/>
              <a:t>değişiklikleri ve </a:t>
            </a:r>
            <a:r>
              <a:rPr lang="tr-TR" sz="2000" dirty="0" err="1"/>
              <a:t>debridman</a:t>
            </a:r>
            <a:r>
              <a:rPr lang="tr-TR" sz="2000" dirty="0"/>
              <a:t> öncesinde yeterli ağrı kontrolü sağlanmalıdır. </a:t>
            </a:r>
            <a:endParaRPr lang="tr-TR" sz="2000" dirty="0" smtClean="0"/>
          </a:p>
          <a:p>
            <a:endParaRPr lang="tr-TR" sz="2000" dirty="0" smtClean="0"/>
          </a:p>
          <a:p>
            <a:r>
              <a:rPr lang="tr-TR" sz="2000" dirty="0" err="1" smtClean="0"/>
              <a:t>İnvaziv</a:t>
            </a:r>
            <a:r>
              <a:rPr lang="tr-TR" sz="2000" dirty="0" smtClean="0"/>
              <a:t> </a:t>
            </a:r>
            <a:r>
              <a:rPr lang="tr-TR" sz="2000" dirty="0"/>
              <a:t>işlemler için </a:t>
            </a:r>
            <a:r>
              <a:rPr lang="tr-TR" sz="2000" dirty="0" err="1"/>
              <a:t>sedasyon</a:t>
            </a:r>
            <a:r>
              <a:rPr lang="tr-TR" sz="2000" dirty="0"/>
              <a:t> veya genel anestezi gerekebilir. </a:t>
            </a:r>
            <a:endParaRPr lang="tr-TR" sz="2000" dirty="0" smtClean="0"/>
          </a:p>
          <a:p>
            <a:pPr algn="just"/>
            <a:endParaRPr lang="tr-TR" sz="2000" dirty="0"/>
          </a:p>
          <a:p>
            <a:r>
              <a:rPr lang="tr-TR" sz="2000" dirty="0" smtClean="0"/>
              <a:t>Şiddetli </a:t>
            </a:r>
            <a:r>
              <a:rPr lang="tr-TR" sz="2000" dirty="0"/>
              <a:t>ağrıya neden oluyorsa, yara temizleme ve pansuman tekniklerinin yeniden gözden geçirilmesi gerekebilir.  Bu hastalarda </a:t>
            </a:r>
            <a:r>
              <a:rPr lang="tr-TR" sz="2000" dirty="0" err="1"/>
              <a:t>invaziv</a:t>
            </a:r>
            <a:r>
              <a:rPr lang="tr-TR" sz="2000" dirty="0"/>
              <a:t> prosedürler için  </a:t>
            </a:r>
            <a:r>
              <a:rPr lang="tr-TR" sz="2000" dirty="0" err="1"/>
              <a:t>sedasyon</a:t>
            </a:r>
            <a:r>
              <a:rPr lang="tr-TR" sz="2000" dirty="0"/>
              <a:t> veya genel anestezi gerektirebileceğinden, ameliyathanede kapsamlı </a:t>
            </a:r>
            <a:r>
              <a:rPr lang="tr-TR" sz="2000" dirty="0" err="1"/>
              <a:t>debridman</a:t>
            </a:r>
            <a:r>
              <a:rPr lang="tr-TR" sz="2000" dirty="0"/>
              <a:t> yapılmalıdır</a:t>
            </a:r>
          </a:p>
        </p:txBody>
      </p:sp>
      <p:sp>
        <p:nvSpPr>
          <p:cNvPr id="4" name="Unvan 1"/>
          <p:cNvSpPr>
            <a:spLocks noGrp="1"/>
          </p:cNvSpPr>
          <p:nvPr>
            <p:ph type="title"/>
          </p:nvPr>
        </p:nvSpPr>
        <p:spPr/>
        <p:txBody>
          <a:bodyPr/>
          <a:lstStyle/>
          <a:p>
            <a:r>
              <a:rPr lang="tr-TR" dirty="0" smtClean="0"/>
              <a:t>Ağrının kontrolü </a:t>
            </a:r>
            <a:endParaRPr lang="tr-TR" dirty="0"/>
          </a:p>
        </p:txBody>
      </p:sp>
    </p:spTree>
    <p:extLst>
      <p:ext uri="{BB962C8B-B14F-4D97-AF65-F5344CB8AC3E}">
        <p14:creationId xmlns:p14="http://schemas.microsoft.com/office/powerpoint/2010/main" val="31568083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Enfeksiyonun tedavisi</a:t>
            </a:r>
            <a:endParaRPr lang="tr-TR" dirty="0"/>
          </a:p>
        </p:txBody>
      </p:sp>
      <p:sp>
        <p:nvSpPr>
          <p:cNvPr id="3" name="İçerik Yer Tutucusu 2"/>
          <p:cNvSpPr>
            <a:spLocks noGrp="1"/>
          </p:cNvSpPr>
          <p:nvPr>
            <p:ph idx="1"/>
          </p:nvPr>
        </p:nvSpPr>
        <p:spPr/>
        <p:txBody>
          <a:bodyPr/>
          <a:lstStyle/>
          <a:p>
            <a:r>
              <a:rPr lang="tr-TR" sz="2000" dirty="0"/>
              <a:t>  Tüm açık ülserler bakteri ile </a:t>
            </a:r>
            <a:r>
              <a:rPr lang="tr-TR" sz="2000" dirty="0" err="1"/>
              <a:t>kolonize</a:t>
            </a:r>
            <a:r>
              <a:rPr lang="tr-TR" sz="2000" dirty="0"/>
              <a:t> olur, ancak kültür ve antibiyotik tedavisi ile yalnızca klinik olarak belirgin enfeksiyonlar ele </a:t>
            </a:r>
            <a:r>
              <a:rPr lang="tr-TR" sz="2000" dirty="0" smtClean="0"/>
              <a:t>alınmalıdır*</a:t>
            </a:r>
            <a:r>
              <a:rPr lang="tr-TR" sz="2000" dirty="0"/>
              <a:t> </a:t>
            </a:r>
            <a:endParaRPr lang="tr-TR" sz="2000" dirty="0" smtClean="0"/>
          </a:p>
          <a:p>
            <a:endParaRPr lang="tr-TR" sz="2000" dirty="0" smtClean="0"/>
          </a:p>
          <a:p>
            <a:r>
              <a:rPr lang="tr-TR" sz="2000" dirty="0" smtClean="0"/>
              <a:t>Bakteriyel </a:t>
            </a:r>
            <a:r>
              <a:rPr lang="tr-TR" sz="2000" dirty="0" err="1"/>
              <a:t>biyofilmin</a:t>
            </a:r>
            <a:r>
              <a:rPr lang="tr-TR" sz="2000" dirty="0"/>
              <a:t> varlığı (bir yapının yüzeyine yapışan ince mikroorganizma tabakası) yara iyileşmesini bozabilir. </a:t>
            </a:r>
            <a:endParaRPr lang="tr-TR" sz="2000" dirty="0" smtClean="0"/>
          </a:p>
          <a:p>
            <a:endParaRPr lang="tr-TR" sz="2000" dirty="0" smtClean="0"/>
          </a:p>
          <a:p>
            <a:r>
              <a:rPr lang="tr-TR" sz="2000" dirty="0" smtClean="0"/>
              <a:t>Derin </a:t>
            </a:r>
            <a:r>
              <a:rPr lang="tr-TR" sz="2000" dirty="0"/>
              <a:t>yarası olan hastalar </a:t>
            </a:r>
            <a:r>
              <a:rPr lang="tr-TR" sz="2000" dirty="0" err="1"/>
              <a:t>osteomiyelit</a:t>
            </a:r>
            <a:r>
              <a:rPr lang="tr-TR" sz="2000" dirty="0"/>
              <a:t> varlığı açısından değerlendirilmelidir.</a:t>
            </a:r>
            <a:r>
              <a:rPr lang="tr-TR" dirty="0"/>
              <a:t> </a:t>
            </a:r>
          </a:p>
        </p:txBody>
      </p:sp>
      <p:sp>
        <p:nvSpPr>
          <p:cNvPr id="4" name="Dikdörtgen 3"/>
          <p:cNvSpPr/>
          <p:nvPr/>
        </p:nvSpPr>
        <p:spPr>
          <a:xfrm>
            <a:off x="220365" y="6381298"/>
            <a:ext cx="4021541" cy="369332"/>
          </a:xfrm>
          <a:prstGeom prst="rect">
            <a:avLst/>
          </a:prstGeom>
        </p:spPr>
        <p:txBody>
          <a:bodyPr wrap="square">
            <a:spAutoFit/>
          </a:bodyPr>
          <a:lstStyle/>
          <a:p>
            <a:r>
              <a:rPr lang="tr-TR" dirty="0" smtClean="0"/>
              <a:t>*.</a:t>
            </a:r>
            <a:r>
              <a:rPr lang="tr-TR" sz="1000" dirty="0" smtClean="0"/>
              <a:t> </a:t>
            </a:r>
            <a:r>
              <a:rPr lang="tr-TR" sz="1000" dirty="0" err="1"/>
              <a:t>Gray</a:t>
            </a:r>
            <a:r>
              <a:rPr lang="tr-TR" sz="1000" dirty="0"/>
              <a:t> JE, Harding KG, </a:t>
            </a:r>
            <a:r>
              <a:rPr lang="tr-TR" sz="1000" dirty="0" err="1"/>
              <a:t>Enoch</a:t>
            </a:r>
            <a:r>
              <a:rPr lang="tr-TR" sz="1000" dirty="0"/>
              <a:t> S. Basınç ülserleri. BMJ 2006; </a:t>
            </a:r>
            <a:r>
              <a:rPr lang="tr-TR" sz="1000" dirty="0" smtClean="0"/>
              <a:t>332:47</a:t>
            </a:r>
            <a:endParaRPr lang="tr-TR" dirty="0"/>
          </a:p>
        </p:txBody>
      </p:sp>
    </p:spTree>
    <p:extLst>
      <p:ext uri="{BB962C8B-B14F-4D97-AF65-F5344CB8AC3E}">
        <p14:creationId xmlns:p14="http://schemas.microsoft.com/office/powerpoint/2010/main" val="57332570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214267" y="551156"/>
            <a:ext cx="7729728" cy="1188720"/>
          </a:xfrm>
        </p:spPr>
        <p:txBody>
          <a:bodyPr/>
          <a:lstStyle/>
          <a:p>
            <a:r>
              <a:rPr lang="tr-TR" dirty="0"/>
              <a:t>Enfeksiyonun tedavisi</a:t>
            </a:r>
          </a:p>
        </p:txBody>
      </p:sp>
      <p:graphicFrame>
        <p:nvGraphicFramePr>
          <p:cNvPr id="5" name="Diyagram 4"/>
          <p:cNvGraphicFramePr/>
          <p:nvPr>
            <p:extLst>
              <p:ext uri="{D42A27DB-BD31-4B8C-83A1-F6EECF244321}">
                <p14:modId xmlns:p14="http://schemas.microsoft.com/office/powerpoint/2010/main" val="3915991121"/>
              </p:ext>
            </p:extLst>
          </p:nvPr>
        </p:nvGraphicFramePr>
        <p:xfrm>
          <a:off x="7858120" y="3519310"/>
          <a:ext cx="4286913" cy="19516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6" name="Grup 5"/>
          <p:cNvGrpSpPr/>
          <p:nvPr/>
        </p:nvGrpSpPr>
        <p:grpSpPr>
          <a:xfrm>
            <a:off x="2466668" y="2278322"/>
            <a:ext cx="2374435" cy="1656838"/>
            <a:chOff x="7924" y="1242628"/>
            <a:chExt cx="2374435" cy="1656838"/>
          </a:xfrm>
        </p:grpSpPr>
        <p:sp>
          <p:nvSpPr>
            <p:cNvPr id="7" name="Yuvarlatılmış Dikdörtgen 6"/>
            <p:cNvSpPr/>
            <p:nvPr/>
          </p:nvSpPr>
          <p:spPr>
            <a:xfrm>
              <a:off x="7924" y="1242628"/>
              <a:ext cx="2374435" cy="1656838"/>
            </a:xfrm>
            <a:prstGeom prst="round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8" name="Yuvarlatılmış Dikdörtgen 4"/>
            <p:cNvSpPr txBox="1"/>
            <p:nvPr/>
          </p:nvSpPr>
          <p:spPr>
            <a:xfrm>
              <a:off x="88804" y="1323508"/>
              <a:ext cx="2212675" cy="14950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tr-TR" sz="1700" kern="1200" dirty="0" smtClean="0"/>
                <a:t>Yara yerinde </a:t>
              </a:r>
              <a:r>
                <a:rPr lang="tr-TR" sz="1700" dirty="0"/>
                <a:t>e</a:t>
              </a:r>
              <a:r>
                <a:rPr lang="tr-TR" sz="1700" kern="1200" dirty="0" smtClean="0"/>
                <a:t>nfeksiyonun düşünülmesi durumunda</a:t>
              </a:r>
              <a:endParaRPr lang="tr-TR" sz="1700" kern="1200" dirty="0"/>
            </a:p>
          </p:txBody>
        </p:sp>
      </p:grpSp>
      <p:grpSp>
        <p:nvGrpSpPr>
          <p:cNvPr id="15" name="Grup 14"/>
          <p:cNvGrpSpPr/>
          <p:nvPr/>
        </p:nvGrpSpPr>
        <p:grpSpPr>
          <a:xfrm>
            <a:off x="5162394" y="3519310"/>
            <a:ext cx="2374435" cy="1656838"/>
            <a:chOff x="7924" y="1242628"/>
            <a:chExt cx="2374435" cy="1656838"/>
          </a:xfrm>
        </p:grpSpPr>
        <p:sp>
          <p:nvSpPr>
            <p:cNvPr id="16" name="Yuvarlatılmış Dikdörtgen 15"/>
            <p:cNvSpPr/>
            <p:nvPr/>
          </p:nvSpPr>
          <p:spPr>
            <a:xfrm>
              <a:off x="7924" y="1242628"/>
              <a:ext cx="2374435" cy="1656838"/>
            </a:xfrm>
            <a:prstGeom prst="round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7" name="Yuvarlatılmış Dikdörtgen 4"/>
            <p:cNvSpPr txBox="1"/>
            <p:nvPr/>
          </p:nvSpPr>
          <p:spPr>
            <a:xfrm>
              <a:off x="88804" y="1323508"/>
              <a:ext cx="2212675" cy="14950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tr-TR" sz="1600" dirty="0"/>
                <a:t>Enfeksiyona ait sistemik bulguların varlığında veya lokal tedaviye yanıt alınamadığı durumlarda</a:t>
              </a:r>
              <a:endParaRPr lang="tr-TR" sz="1700" kern="1200" dirty="0"/>
            </a:p>
          </p:txBody>
        </p:sp>
      </p:grpSp>
      <p:grpSp>
        <p:nvGrpSpPr>
          <p:cNvPr id="18" name="Grup 17"/>
          <p:cNvGrpSpPr/>
          <p:nvPr/>
        </p:nvGrpSpPr>
        <p:grpSpPr>
          <a:xfrm>
            <a:off x="2466668" y="5010653"/>
            <a:ext cx="2374435" cy="1656838"/>
            <a:chOff x="7924" y="1242628"/>
            <a:chExt cx="2374435" cy="1656838"/>
          </a:xfrm>
        </p:grpSpPr>
        <p:sp>
          <p:nvSpPr>
            <p:cNvPr id="19" name="Yuvarlatılmış Dikdörtgen 18"/>
            <p:cNvSpPr/>
            <p:nvPr/>
          </p:nvSpPr>
          <p:spPr>
            <a:xfrm>
              <a:off x="7924" y="1242628"/>
              <a:ext cx="2374435" cy="1656838"/>
            </a:xfrm>
            <a:prstGeom prst="round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0" name="Yuvarlatılmış Dikdörtgen 4"/>
            <p:cNvSpPr txBox="1"/>
            <p:nvPr/>
          </p:nvSpPr>
          <p:spPr>
            <a:xfrm>
              <a:off x="88804" y="1323508"/>
              <a:ext cx="2212675" cy="14950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lvl="0" algn="ctr" defTabSz="1822450">
                <a:lnSpc>
                  <a:spcPct val="90000"/>
                </a:lnSpc>
                <a:spcBef>
                  <a:spcPct val="0"/>
                </a:spcBef>
                <a:spcAft>
                  <a:spcPct val="35000"/>
                </a:spcAft>
              </a:pPr>
              <a:r>
                <a:rPr lang="tr-TR" dirty="0" err="1"/>
                <a:t>Selülit</a:t>
              </a:r>
              <a:r>
                <a:rPr lang="tr-TR" dirty="0"/>
                <a:t> varlığında veya </a:t>
              </a:r>
              <a:r>
                <a:rPr lang="tr-TR" dirty="0" err="1"/>
                <a:t>osteomiyelitten</a:t>
              </a:r>
              <a:r>
                <a:rPr lang="tr-TR" dirty="0"/>
                <a:t> şüpheleniliyorsa </a:t>
              </a:r>
            </a:p>
          </p:txBody>
        </p:sp>
      </p:grpSp>
    </p:spTree>
    <p:extLst>
      <p:ext uri="{BB962C8B-B14F-4D97-AF65-F5344CB8AC3E}">
        <p14:creationId xmlns:p14="http://schemas.microsoft.com/office/powerpoint/2010/main" val="201904553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231136" y="2638044"/>
            <a:ext cx="7729728" cy="4219956"/>
          </a:xfrm>
        </p:spPr>
        <p:txBody>
          <a:bodyPr>
            <a:normAutofit/>
          </a:bodyPr>
          <a:lstStyle/>
          <a:p>
            <a:r>
              <a:rPr lang="tr-TR" sz="2000" dirty="0"/>
              <a:t>Gecikmiş yara iyileşmesi de yara yerinde enfeksiyonu akla getirmelidir</a:t>
            </a:r>
            <a:r>
              <a:rPr lang="tr-TR" sz="2000" dirty="0" smtClean="0"/>
              <a:t>.</a:t>
            </a:r>
          </a:p>
          <a:p>
            <a:endParaRPr lang="tr-TR" sz="2000" dirty="0" smtClean="0"/>
          </a:p>
          <a:p>
            <a:r>
              <a:rPr lang="tr-TR" sz="2000" dirty="0" smtClean="0"/>
              <a:t>Bası </a:t>
            </a:r>
            <a:r>
              <a:rPr lang="tr-TR" sz="2000" dirty="0"/>
              <a:t>yaralarında en sık </a:t>
            </a:r>
            <a:r>
              <a:rPr lang="tr-TR" sz="2000" dirty="0" err="1"/>
              <a:t>osteomiyelit</a:t>
            </a:r>
            <a:r>
              <a:rPr lang="tr-TR" sz="2000" dirty="0"/>
              <a:t> ve </a:t>
            </a:r>
            <a:r>
              <a:rPr lang="tr-TR" sz="2000" dirty="0" err="1"/>
              <a:t>bakteriyemi</a:t>
            </a:r>
            <a:r>
              <a:rPr lang="tr-TR" sz="2000" dirty="0"/>
              <a:t> görülür. </a:t>
            </a:r>
            <a:endParaRPr lang="tr-TR" sz="2000" dirty="0" smtClean="0"/>
          </a:p>
          <a:p>
            <a:endParaRPr lang="tr-TR" sz="2000" dirty="0" smtClean="0"/>
          </a:p>
          <a:p>
            <a:r>
              <a:rPr lang="tr-TR" sz="2000" dirty="0" err="1" smtClean="0"/>
              <a:t>Bakteriyemi</a:t>
            </a:r>
            <a:r>
              <a:rPr lang="tr-TR" sz="2000" dirty="0" smtClean="0"/>
              <a:t> </a:t>
            </a:r>
            <a:r>
              <a:rPr lang="tr-TR" sz="2000" dirty="0"/>
              <a:t>sıklıkla sistematik semptomlarla birlikte görülürken, </a:t>
            </a:r>
            <a:r>
              <a:rPr lang="tr-TR" sz="2000" dirty="0" err="1"/>
              <a:t>osteomiyelit</a:t>
            </a:r>
            <a:r>
              <a:rPr lang="tr-TR" sz="2000" dirty="0"/>
              <a:t> sincice gelişebilir. </a:t>
            </a:r>
            <a:endParaRPr lang="tr-TR" sz="2000" dirty="0" smtClean="0"/>
          </a:p>
          <a:p>
            <a:endParaRPr lang="tr-TR" sz="2000" dirty="0" smtClean="0"/>
          </a:p>
          <a:p>
            <a:r>
              <a:rPr lang="tr-TR" sz="2000" dirty="0" smtClean="0"/>
              <a:t>Her </a:t>
            </a:r>
            <a:r>
              <a:rPr lang="tr-TR" sz="2000" dirty="0"/>
              <a:t>aşamada etken mikroorganizmanın gösterilmesi için kültür alınmalıdır. </a:t>
            </a:r>
            <a:r>
              <a:rPr lang="tr-TR" sz="2000" dirty="0" smtClean="0"/>
              <a:t>Kan </a:t>
            </a:r>
            <a:r>
              <a:rPr lang="tr-TR" sz="2000" dirty="0"/>
              <a:t>kültürü ve derin doku biyopsi örneği </a:t>
            </a:r>
            <a:r>
              <a:rPr lang="tr-TR" sz="2000" dirty="0" err="1"/>
              <a:t>aspirasyon</a:t>
            </a:r>
            <a:r>
              <a:rPr lang="tr-TR" sz="2000" dirty="0"/>
              <a:t> örneklerine göre klinik olarak daha anlamlı sonuçlar vermektedir.</a:t>
            </a:r>
          </a:p>
        </p:txBody>
      </p:sp>
      <p:sp>
        <p:nvSpPr>
          <p:cNvPr id="4" name="Unvan 1"/>
          <p:cNvSpPr>
            <a:spLocks noGrp="1"/>
          </p:cNvSpPr>
          <p:nvPr>
            <p:ph type="title"/>
          </p:nvPr>
        </p:nvSpPr>
        <p:spPr/>
        <p:txBody>
          <a:bodyPr/>
          <a:lstStyle/>
          <a:p>
            <a:r>
              <a:rPr lang="tr-TR" dirty="0"/>
              <a:t>Enfeksiyonun tedavisi</a:t>
            </a:r>
          </a:p>
        </p:txBody>
      </p:sp>
    </p:spTree>
    <p:extLst>
      <p:ext uri="{BB962C8B-B14F-4D97-AF65-F5344CB8AC3E}">
        <p14:creationId xmlns:p14="http://schemas.microsoft.com/office/powerpoint/2010/main" val="346244581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Uygun beslenme desteği</a:t>
            </a:r>
            <a:endParaRPr lang="tr-TR" dirty="0"/>
          </a:p>
        </p:txBody>
      </p:sp>
      <p:sp>
        <p:nvSpPr>
          <p:cNvPr id="3" name="İçerik Yer Tutucusu 2"/>
          <p:cNvSpPr>
            <a:spLocks noGrp="1"/>
          </p:cNvSpPr>
          <p:nvPr>
            <p:ph idx="1"/>
          </p:nvPr>
        </p:nvSpPr>
        <p:spPr>
          <a:xfrm>
            <a:off x="2231135" y="2442948"/>
            <a:ext cx="8018333" cy="4237770"/>
          </a:xfrm>
        </p:spPr>
        <p:txBody>
          <a:bodyPr>
            <a:noAutofit/>
          </a:bodyPr>
          <a:lstStyle/>
          <a:p>
            <a:r>
              <a:rPr lang="tr-TR" sz="2000" dirty="0"/>
              <a:t> Basınca bağlı cilt ve yumuşak doku yaralanmaları olan hastalar genellikle kronik </a:t>
            </a:r>
            <a:r>
              <a:rPr lang="tr-TR" sz="2000" dirty="0" err="1"/>
              <a:t>katabolik</a:t>
            </a:r>
            <a:r>
              <a:rPr lang="tr-TR" sz="2000" dirty="0"/>
              <a:t> bir durumdadır. </a:t>
            </a:r>
            <a:endParaRPr lang="tr-TR" sz="2000" dirty="0" smtClean="0"/>
          </a:p>
          <a:p>
            <a:endParaRPr lang="tr-TR" sz="2000" dirty="0"/>
          </a:p>
          <a:p>
            <a:endParaRPr lang="tr-TR" sz="2000" dirty="0" smtClean="0"/>
          </a:p>
          <a:p>
            <a:r>
              <a:rPr lang="tr-TR" sz="2000" dirty="0" smtClean="0"/>
              <a:t>Özellikle </a:t>
            </a:r>
            <a:r>
              <a:rPr lang="tr-TR" sz="2000" dirty="0"/>
              <a:t>evre 3 ve 4 basınç yaralanması olan hastalar </a:t>
            </a:r>
            <a:r>
              <a:rPr lang="tr-TR" sz="2000" dirty="0" smtClean="0"/>
              <a:t>için </a:t>
            </a:r>
            <a:r>
              <a:rPr lang="tr-TR" sz="2000" dirty="0"/>
              <a:t>hem </a:t>
            </a:r>
            <a:r>
              <a:rPr lang="tr-TR" sz="2000" dirty="0" smtClean="0"/>
              <a:t>protein</a:t>
            </a:r>
            <a:r>
              <a:rPr lang="tr-TR" sz="2000" u="sng" dirty="0" smtClean="0"/>
              <a:t>(1,2-1,5g/kg/gün</a:t>
            </a:r>
            <a:r>
              <a:rPr lang="tr-TR" sz="2000" dirty="0" smtClean="0"/>
              <a:t>) </a:t>
            </a:r>
            <a:r>
              <a:rPr lang="tr-TR" sz="2000" dirty="0"/>
              <a:t>hem de toplam </a:t>
            </a:r>
            <a:r>
              <a:rPr lang="tr-TR" sz="2000" dirty="0" smtClean="0"/>
              <a:t>kalori </a:t>
            </a:r>
            <a:r>
              <a:rPr lang="tr-TR" sz="2000" u="sng" dirty="0" smtClean="0"/>
              <a:t>(30-35 g/kg/gün )</a:t>
            </a:r>
            <a:r>
              <a:rPr lang="tr-TR" sz="2000" dirty="0" smtClean="0"/>
              <a:t>alımını </a:t>
            </a:r>
            <a:r>
              <a:rPr lang="tr-TR" sz="2000" dirty="0"/>
              <a:t>optimize etmek </a:t>
            </a:r>
            <a:r>
              <a:rPr lang="tr-TR" sz="2000" dirty="0" smtClean="0"/>
              <a:t>önemlidir</a:t>
            </a:r>
            <a:endParaRPr lang="tr-TR" sz="2000" dirty="0" smtClean="0"/>
          </a:p>
        </p:txBody>
      </p:sp>
    </p:spTree>
    <p:extLst>
      <p:ext uri="{BB962C8B-B14F-4D97-AF65-F5344CB8AC3E}">
        <p14:creationId xmlns:p14="http://schemas.microsoft.com/office/powerpoint/2010/main" val="222943657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231136" y="2638044"/>
            <a:ext cx="7729728" cy="3893385"/>
          </a:xfrm>
        </p:spPr>
        <p:txBody>
          <a:bodyPr>
            <a:normAutofit/>
          </a:bodyPr>
          <a:lstStyle/>
          <a:p>
            <a:r>
              <a:rPr lang="tr-TR" sz="2000" dirty="0"/>
              <a:t>Laboratuvar belirteçleri kendi aşlarına beslenme durumunun yeterli bir belirteci değildir. </a:t>
            </a:r>
            <a:endParaRPr lang="tr-TR" sz="2000" dirty="0" smtClean="0"/>
          </a:p>
          <a:p>
            <a:endParaRPr lang="tr-TR" sz="2000" dirty="0"/>
          </a:p>
          <a:p>
            <a:r>
              <a:rPr lang="tr-TR" sz="2000" dirty="0"/>
              <a:t>Besin alımı bir beslenme uzmanı tarafından değerlendirilmelidir. Bu kapsamlı değerlendirmenin unsurları arasında</a:t>
            </a:r>
          </a:p>
          <a:p>
            <a:pPr lvl="3">
              <a:buFont typeface="Wingdings" panose="05000000000000000000" pitchFamily="2" charset="2"/>
              <a:buChar char="Ø"/>
            </a:pPr>
            <a:r>
              <a:rPr lang="tr-TR" sz="2000" dirty="0"/>
              <a:t>protein ve kalori alımı</a:t>
            </a:r>
          </a:p>
          <a:p>
            <a:pPr lvl="3">
              <a:buFont typeface="Wingdings" panose="05000000000000000000" pitchFamily="2" charset="2"/>
              <a:buChar char="Ø"/>
            </a:pPr>
            <a:r>
              <a:rPr lang="tr-TR" sz="2000" dirty="0" err="1"/>
              <a:t>hidrasyon</a:t>
            </a:r>
            <a:r>
              <a:rPr lang="tr-TR" sz="2000" dirty="0"/>
              <a:t> durumu</a:t>
            </a:r>
          </a:p>
          <a:p>
            <a:pPr lvl="3">
              <a:buFont typeface="Wingdings" panose="05000000000000000000" pitchFamily="2" charset="2"/>
              <a:buChar char="Ø"/>
            </a:pPr>
            <a:r>
              <a:rPr lang="tr-TR" sz="2000" dirty="0"/>
              <a:t>serum albümini ve/veya </a:t>
            </a:r>
            <a:r>
              <a:rPr lang="tr-TR" sz="2000" dirty="0" err="1"/>
              <a:t>prealbümin</a:t>
            </a:r>
            <a:r>
              <a:rPr lang="tr-TR" sz="2000" dirty="0"/>
              <a:t> </a:t>
            </a:r>
          </a:p>
          <a:p>
            <a:pPr lvl="3">
              <a:buFont typeface="Wingdings" panose="05000000000000000000" pitchFamily="2" charset="2"/>
              <a:buChar char="Ø"/>
            </a:pPr>
            <a:r>
              <a:rPr lang="tr-TR" sz="2000" dirty="0"/>
              <a:t> toplam lenfosit sayısı   </a:t>
            </a:r>
          </a:p>
          <a:p>
            <a:endParaRPr lang="tr-TR" dirty="0"/>
          </a:p>
        </p:txBody>
      </p:sp>
      <p:sp>
        <p:nvSpPr>
          <p:cNvPr id="4" name="Unvan 1"/>
          <p:cNvSpPr>
            <a:spLocks noGrp="1"/>
          </p:cNvSpPr>
          <p:nvPr>
            <p:ph type="title"/>
          </p:nvPr>
        </p:nvSpPr>
        <p:spPr/>
        <p:txBody>
          <a:bodyPr/>
          <a:lstStyle/>
          <a:p>
            <a:r>
              <a:rPr lang="tr-TR" dirty="0" smtClean="0"/>
              <a:t>Uygun beslenme desteği</a:t>
            </a:r>
            <a:endParaRPr lang="tr-TR" dirty="0"/>
          </a:p>
        </p:txBody>
      </p:sp>
    </p:spTree>
    <p:extLst>
      <p:ext uri="{BB962C8B-B14F-4D97-AF65-F5344CB8AC3E}">
        <p14:creationId xmlns:p14="http://schemas.microsoft.com/office/powerpoint/2010/main" val="184365203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r>
              <a:rPr lang="tr-TR" sz="2000" dirty="0"/>
              <a:t>Artan diyet protein alımı da iyileşmeyi hızlandırmaktadır. Protein hedefi genellikle 1.5 g / kg / gün olarak hesaplanmalıdır. </a:t>
            </a:r>
            <a:endParaRPr lang="tr-TR" sz="2000" dirty="0" smtClean="0"/>
          </a:p>
          <a:p>
            <a:endParaRPr lang="tr-TR" sz="2000" dirty="0" smtClean="0"/>
          </a:p>
          <a:p>
            <a:r>
              <a:rPr lang="tr-TR" sz="2000" dirty="0"/>
              <a:t>Protein hedefi genellikle 1.25 ila 1.5 g/kg/</a:t>
            </a:r>
            <a:r>
              <a:rPr lang="tr-TR" sz="2000" dirty="0" err="1"/>
              <a:t>gün'dür</a:t>
            </a:r>
            <a:r>
              <a:rPr lang="tr-TR" sz="2000" dirty="0"/>
              <a:t>, ancak bazı yazarlar daha yüksek protein alımını </a:t>
            </a:r>
            <a:r>
              <a:rPr lang="tr-TR" sz="2000" dirty="0" smtClean="0"/>
              <a:t>savunmaktadır. </a:t>
            </a:r>
            <a:r>
              <a:rPr lang="tr-TR" sz="2000" dirty="0"/>
              <a:t>*</a:t>
            </a:r>
            <a:endParaRPr lang="tr-TR" sz="2000" dirty="0" smtClean="0"/>
          </a:p>
          <a:p>
            <a:endParaRPr lang="tr-TR" sz="2000" dirty="0"/>
          </a:p>
          <a:p>
            <a:r>
              <a:rPr lang="tr-TR" sz="2000" dirty="0"/>
              <a:t>C vitamini ve çinko takviyesi iyileşmeyi hızlandırmak için sıklıkla kullanılır, ancak etkinlikleri kesin olarak ispatlanmamıştır.</a:t>
            </a:r>
          </a:p>
          <a:p>
            <a:endParaRPr lang="tr-TR" dirty="0"/>
          </a:p>
        </p:txBody>
      </p:sp>
      <p:sp>
        <p:nvSpPr>
          <p:cNvPr id="4" name="Unvan 1"/>
          <p:cNvSpPr>
            <a:spLocks noGrp="1"/>
          </p:cNvSpPr>
          <p:nvPr>
            <p:ph type="title"/>
          </p:nvPr>
        </p:nvSpPr>
        <p:spPr/>
        <p:txBody>
          <a:bodyPr/>
          <a:lstStyle/>
          <a:p>
            <a:r>
              <a:rPr lang="tr-TR" dirty="0" smtClean="0"/>
              <a:t>Uygun beslenme desteği</a:t>
            </a:r>
            <a:endParaRPr lang="tr-TR" dirty="0"/>
          </a:p>
        </p:txBody>
      </p:sp>
      <p:sp>
        <p:nvSpPr>
          <p:cNvPr id="2" name="Dikdörtgen 1"/>
          <p:cNvSpPr/>
          <p:nvPr/>
        </p:nvSpPr>
        <p:spPr>
          <a:xfrm>
            <a:off x="659641" y="6322662"/>
            <a:ext cx="9671714" cy="400110"/>
          </a:xfrm>
          <a:prstGeom prst="rect">
            <a:avLst/>
          </a:prstGeom>
        </p:spPr>
        <p:txBody>
          <a:bodyPr wrap="square">
            <a:spAutoFit/>
          </a:bodyPr>
          <a:lstStyle/>
          <a:p>
            <a:pPr latinLnBrk="1"/>
            <a:r>
              <a:rPr lang="tr-TR" sz="1000" dirty="0" smtClean="0">
                <a:solidFill>
                  <a:srgbClr val="232323"/>
                </a:solidFill>
                <a:latin typeface="Noto Sans"/>
              </a:rPr>
              <a:t>*Danışma </a:t>
            </a:r>
            <a:r>
              <a:rPr lang="tr-TR" sz="1000" dirty="0">
                <a:solidFill>
                  <a:srgbClr val="232323"/>
                </a:solidFill>
                <a:latin typeface="Noto Sans"/>
              </a:rPr>
              <a:t>Paneli, Avrupa Basınç Ülseri Danışma Paneli. Basınç ülseri tedavi önerileri. İçinde: Basınç ülserlerinin önlenmesi ve tedavisi: klinik uygulama kılavuzu, Ulusal Basınç Ülseri Danışma Paneli, Washington, DC 2009.</a:t>
            </a:r>
            <a:endParaRPr lang="tr-TR" sz="1000" b="0" i="0" dirty="0">
              <a:solidFill>
                <a:srgbClr val="232323"/>
              </a:solidFill>
              <a:effectLst/>
              <a:latin typeface="Noto Sans"/>
            </a:endParaRPr>
          </a:p>
        </p:txBody>
      </p:sp>
    </p:spTree>
    <p:extLst>
      <p:ext uri="{BB962C8B-B14F-4D97-AF65-F5344CB8AC3E}">
        <p14:creationId xmlns:p14="http://schemas.microsoft.com/office/powerpoint/2010/main" val="28848006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ETİYOPATOGENEZ</a:t>
            </a:r>
            <a:endParaRPr lang="tr-TR" dirty="0"/>
          </a:p>
        </p:txBody>
      </p:sp>
      <p:sp>
        <p:nvSpPr>
          <p:cNvPr id="3" name="İçerik Yer Tutucusu 2"/>
          <p:cNvSpPr>
            <a:spLocks noGrp="1"/>
          </p:cNvSpPr>
          <p:nvPr>
            <p:ph idx="1"/>
          </p:nvPr>
        </p:nvSpPr>
        <p:spPr>
          <a:xfrm>
            <a:off x="2231136" y="2556157"/>
            <a:ext cx="4770165" cy="4090302"/>
          </a:xfrm>
        </p:spPr>
        <p:txBody>
          <a:bodyPr>
            <a:normAutofit/>
          </a:bodyPr>
          <a:lstStyle/>
          <a:p>
            <a:r>
              <a:rPr lang="tr-TR" dirty="0"/>
              <a:t>Etkilenen bölgedeki basınca bağlı kan akımının kesilmesi ve </a:t>
            </a:r>
            <a:r>
              <a:rPr lang="tr-TR" dirty="0" err="1" smtClean="0"/>
              <a:t>hipoksi</a:t>
            </a:r>
            <a:endParaRPr lang="tr-TR" dirty="0" smtClean="0"/>
          </a:p>
          <a:p>
            <a:endParaRPr lang="tr-TR" dirty="0"/>
          </a:p>
          <a:p>
            <a:r>
              <a:rPr lang="tr-TR" dirty="0" err="1"/>
              <a:t>Kapiller</a:t>
            </a:r>
            <a:r>
              <a:rPr lang="tr-TR" dirty="0"/>
              <a:t> yatakta </a:t>
            </a:r>
            <a:r>
              <a:rPr lang="tr-TR" dirty="0" err="1"/>
              <a:t>arteryel</a:t>
            </a:r>
            <a:r>
              <a:rPr lang="tr-TR" dirty="0"/>
              <a:t> tarafta 32-34 </a:t>
            </a:r>
            <a:r>
              <a:rPr lang="tr-TR" dirty="0" err="1"/>
              <a:t>mmHg</a:t>
            </a:r>
            <a:r>
              <a:rPr lang="tr-TR" dirty="0"/>
              <a:t> olan basınç, </a:t>
            </a:r>
            <a:r>
              <a:rPr lang="tr-TR" dirty="0" err="1"/>
              <a:t>venöz</a:t>
            </a:r>
            <a:r>
              <a:rPr lang="tr-TR" dirty="0"/>
              <a:t> tarafta </a:t>
            </a:r>
            <a:r>
              <a:rPr lang="tr-TR" dirty="0" smtClean="0"/>
              <a:t>12-14 </a:t>
            </a:r>
            <a:r>
              <a:rPr lang="tr-TR" dirty="0" err="1" smtClean="0"/>
              <a:t>mmHg’dır</a:t>
            </a:r>
            <a:r>
              <a:rPr lang="tr-TR" dirty="0"/>
              <a:t>. </a:t>
            </a:r>
            <a:r>
              <a:rPr lang="tr-TR" dirty="0" err="1"/>
              <a:t>Arteriyoler</a:t>
            </a:r>
            <a:r>
              <a:rPr lang="tr-TR" dirty="0"/>
              <a:t> ve </a:t>
            </a:r>
            <a:r>
              <a:rPr lang="tr-TR" dirty="0" err="1"/>
              <a:t>venüller</a:t>
            </a:r>
            <a:r>
              <a:rPr lang="tr-TR" dirty="0"/>
              <a:t> uçtaki basınç </a:t>
            </a:r>
            <a:r>
              <a:rPr lang="tr-TR" dirty="0" err="1"/>
              <a:t>gradiyenti</a:t>
            </a:r>
            <a:r>
              <a:rPr lang="tr-TR" dirty="0"/>
              <a:t> doku </a:t>
            </a:r>
            <a:r>
              <a:rPr lang="tr-TR" dirty="0" err="1" smtClean="0"/>
              <a:t>perfüzyonunu</a:t>
            </a:r>
            <a:r>
              <a:rPr lang="tr-TR" dirty="0" smtClean="0"/>
              <a:t> sağlamaktadır.</a:t>
            </a:r>
          </a:p>
          <a:p>
            <a:endParaRPr lang="tr-TR" dirty="0"/>
          </a:p>
          <a:p>
            <a:r>
              <a:rPr lang="tr-TR" dirty="0"/>
              <a:t>Bası nedeniyle </a:t>
            </a:r>
            <a:r>
              <a:rPr lang="tr-TR" dirty="0" err="1"/>
              <a:t>kapiller</a:t>
            </a:r>
            <a:r>
              <a:rPr lang="tr-TR" dirty="0"/>
              <a:t> dolaşımın bozulması, </a:t>
            </a:r>
            <a:r>
              <a:rPr lang="tr-TR" dirty="0" err="1"/>
              <a:t>hipoksiye</a:t>
            </a:r>
            <a:r>
              <a:rPr lang="tr-TR" dirty="0"/>
              <a:t> neden olarak </a:t>
            </a:r>
            <a:r>
              <a:rPr lang="tr-TR" dirty="0" smtClean="0"/>
              <a:t>yara oluşumunu </a:t>
            </a:r>
            <a:r>
              <a:rPr lang="tr-TR" dirty="0"/>
              <a:t>başlatmaktadır</a:t>
            </a:r>
          </a:p>
        </p:txBody>
      </p:sp>
      <p:pic>
        <p:nvPicPr>
          <p:cNvPr id="8194" name="Picture 2" descr="BİYOLOJİDERSİM Kan Damarları -"/>
          <p:cNvPicPr>
            <a:picLocks noChangeAspect="1" noChangeArrowheads="1"/>
          </p:cNvPicPr>
          <p:nvPr/>
        </p:nvPicPr>
        <p:blipFill rotWithShape="1">
          <a:blip r:embed="rId2">
            <a:extLst>
              <a:ext uri="{28A0092B-C50C-407E-A947-70E740481C1C}">
                <a14:useLocalDpi xmlns:a14="http://schemas.microsoft.com/office/drawing/2010/main" val="0"/>
              </a:ext>
            </a:extLst>
          </a:blip>
          <a:srcRect l="-253" t="3288" r="-223" b="4222"/>
          <a:stretch/>
        </p:blipFill>
        <p:spPr bwMode="auto">
          <a:xfrm>
            <a:off x="7001301" y="2556157"/>
            <a:ext cx="3093232" cy="36945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258041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normAutofit/>
          </a:bodyPr>
          <a:lstStyle/>
          <a:p>
            <a:r>
              <a:rPr lang="tr-TR" sz="2000" dirty="0"/>
              <a:t>95 uzun süreli bakım kuruluşunda, </a:t>
            </a:r>
            <a:r>
              <a:rPr lang="tr-TR" sz="2000" dirty="0" err="1"/>
              <a:t>dekübit</a:t>
            </a:r>
            <a:r>
              <a:rPr lang="tr-TR" sz="2000" dirty="0"/>
              <a:t> ülseri olan 882 hastanın retrospektif bir </a:t>
            </a:r>
            <a:r>
              <a:rPr lang="tr-TR" sz="2000" dirty="0" err="1"/>
              <a:t>kohort</a:t>
            </a:r>
            <a:r>
              <a:rPr lang="tr-TR" sz="2000" dirty="0"/>
              <a:t> çalışması, toplam kalori alımının en az 30 </a:t>
            </a:r>
            <a:r>
              <a:rPr lang="tr-TR" sz="2000" dirty="0" err="1"/>
              <a:t>kcal</a:t>
            </a:r>
            <a:r>
              <a:rPr lang="tr-TR" sz="2000" dirty="0"/>
              <a:t> / kg olduğunda iyileşmeyi sağladığını ve evre 3 ve 4 basınç ülserlerinin boyutunu azalttığını göstermiştir.*</a:t>
            </a:r>
          </a:p>
        </p:txBody>
      </p:sp>
      <p:sp>
        <p:nvSpPr>
          <p:cNvPr id="4" name="Dikdörtgen 3"/>
          <p:cNvSpPr/>
          <p:nvPr/>
        </p:nvSpPr>
        <p:spPr>
          <a:xfrm>
            <a:off x="154673" y="6224659"/>
            <a:ext cx="11200264" cy="246221"/>
          </a:xfrm>
          <a:prstGeom prst="rect">
            <a:avLst/>
          </a:prstGeom>
        </p:spPr>
        <p:txBody>
          <a:bodyPr wrap="square">
            <a:spAutoFit/>
          </a:bodyPr>
          <a:lstStyle/>
          <a:p>
            <a:r>
              <a:rPr lang="tr-TR" sz="1000" i="1" dirty="0"/>
              <a:t>*</a:t>
            </a:r>
            <a:r>
              <a:rPr lang="tr-TR" sz="1000" i="1" dirty="0" err="1"/>
              <a:t>Bergstrom</a:t>
            </a:r>
            <a:r>
              <a:rPr lang="tr-TR" sz="1000" i="1" dirty="0"/>
              <a:t> N, H. S., </a:t>
            </a:r>
            <a:r>
              <a:rPr lang="tr-TR" sz="1000" i="1" dirty="0" err="1"/>
              <a:t>Smout</a:t>
            </a:r>
            <a:r>
              <a:rPr lang="tr-TR" sz="1000" i="1" dirty="0"/>
              <a:t> RJ, Bender SA, </a:t>
            </a:r>
            <a:r>
              <a:rPr lang="tr-TR" sz="1000" i="1" dirty="0" err="1"/>
              <a:t>Ferguson</a:t>
            </a:r>
            <a:r>
              <a:rPr lang="tr-TR" sz="1000" i="1" dirty="0"/>
              <a:t> ML, Taler G, </a:t>
            </a:r>
            <a:r>
              <a:rPr lang="tr-TR" sz="1000" i="1" dirty="0" err="1"/>
              <a:t>Sauer</a:t>
            </a:r>
            <a:r>
              <a:rPr lang="tr-TR" sz="1000" i="1" dirty="0"/>
              <a:t> AC, </a:t>
            </a:r>
            <a:r>
              <a:rPr lang="tr-TR" sz="1000" i="1" dirty="0" err="1"/>
              <a:t>Sharkey</a:t>
            </a:r>
            <a:r>
              <a:rPr lang="tr-TR" sz="1000" i="1" dirty="0"/>
              <a:t> SS, </a:t>
            </a:r>
            <a:r>
              <a:rPr lang="tr-TR" sz="1000" i="1" dirty="0" err="1"/>
              <a:t>Voss</a:t>
            </a:r>
            <a:r>
              <a:rPr lang="tr-TR" sz="1000" i="1" dirty="0"/>
              <a:t> AC "</a:t>
            </a:r>
            <a:r>
              <a:rPr lang="tr-TR" sz="1000" i="1" dirty="0" err="1"/>
              <a:t>The</a:t>
            </a:r>
            <a:r>
              <a:rPr lang="tr-TR" sz="1000" i="1" dirty="0"/>
              <a:t> </a:t>
            </a:r>
            <a:r>
              <a:rPr lang="tr-TR" sz="1000" i="1" dirty="0" err="1"/>
              <a:t>National</a:t>
            </a:r>
            <a:r>
              <a:rPr lang="tr-TR" sz="1000" i="1" dirty="0"/>
              <a:t> </a:t>
            </a:r>
            <a:r>
              <a:rPr lang="tr-TR" sz="1000" i="1" dirty="0" err="1"/>
              <a:t>Pressure</a:t>
            </a:r>
            <a:r>
              <a:rPr lang="tr-TR" sz="1000" i="1" dirty="0"/>
              <a:t> </a:t>
            </a:r>
            <a:r>
              <a:rPr lang="tr-TR" sz="1000" i="1" dirty="0" err="1"/>
              <a:t>Ulcer</a:t>
            </a:r>
            <a:r>
              <a:rPr lang="tr-TR" sz="1000" i="1" dirty="0"/>
              <a:t> </a:t>
            </a:r>
            <a:r>
              <a:rPr lang="tr-TR" sz="1000" i="1" dirty="0" err="1"/>
              <a:t>Long-Term</a:t>
            </a:r>
            <a:r>
              <a:rPr lang="tr-TR" sz="1000" i="1" dirty="0"/>
              <a:t> </a:t>
            </a:r>
            <a:r>
              <a:rPr lang="tr-TR" sz="1000" i="1" dirty="0" err="1"/>
              <a:t>Care</a:t>
            </a:r>
            <a:r>
              <a:rPr lang="tr-TR" sz="1000" i="1" dirty="0"/>
              <a:t> </a:t>
            </a:r>
            <a:r>
              <a:rPr lang="tr-TR" sz="1000" i="1" dirty="0" err="1"/>
              <a:t>Study</a:t>
            </a:r>
            <a:r>
              <a:rPr lang="tr-TR" sz="1000" i="1" dirty="0"/>
              <a:t>: </a:t>
            </a:r>
            <a:r>
              <a:rPr lang="tr-TR" sz="1000" i="1" dirty="0" err="1"/>
              <a:t>outcomes</a:t>
            </a:r>
            <a:r>
              <a:rPr lang="tr-TR" sz="1000" i="1" dirty="0"/>
              <a:t> of </a:t>
            </a:r>
            <a:r>
              <a:rPr lang="tr-TR" sz="1000" i="1" dirty="0" err="1"/>
              <a:t>pressure</a:t>
            </a:r>
            <a:r>
              <a:rPr lang="tr-TR" sz="1000" i="1" dirty="0"/>
              <a:t> </a:t>
            </a:r>
            <a:r>
              <a:rPr lang="tr-TR" sz="1000" i="1" dirty="0" err="1"/>
              <a:t>ulcer</a:t>
            </a:r>
            <a:r>
              <a:rPr lang="tr-TR" sz="1000" i="1" dirty="0"/>
              <a:t> </a:t>
            </a:r>
            <a:r>
              <a:rPr lang="tr-TR" sz="1000" i="1" dirty="0" err="1"/>
              <a:t>treatments</a:t>
            </a:r>
            <a:r>
              <a:rPr lang="tr-TR" sz="1000" i="1" dirty="0"/>
              <a:t> in </a:t>
            </a:r>
            <a:r>
              <a:rPr lang="tr-TR" sz="1000" i="1" dirty="0" err="1"/>
              <a:t>long-term</a:t>
            </a:r>
            <a:r>
              <a:rPr lang="tr-TR" sz="1000" i="1" dirty="0"/>
              <a:t> </a:t>
            </a:r>
            <a:r>
              <a:rPr lang="tr-TR" sz="1000" i="1" dirty="0" err="1"/>
              <a:t>care</a:t>
            </a:r>
            <a:r>
              <a:rPr lang="tr-TR" sz="1000" i="1" dirty="0"/>
              <a:t>.</a:t>
            </a:r>
          </a:p>
        </p:txBody>
      </p:sp>
      <p:sp>
        <p:nvSpPr>
          <p:cNvPr id="5" name="Unvan 1"/>
          <p:cNvSpPr>
            <a:spLocks noGrp="1"/>
          </p:cNvSpPr>
          <p:nvPr>
            <p:ph type="title"/>
          </p:nvPr>
        </p:nvSpPr>
        <p:spPr/>
        <p:txBody>
          <a:bodyPr/>
          <a:lstStyle/>
          <a:p>
            <a:r>
              <a:rPr lang="tr-TR" dirty="0" smtClean="0"/>
              <a:t>Uygun beslenme desteği</a:t>
            </a:r>
            <a:endParaRPr lang="tr-TR" dirty="0"/>
          </a:p>
        </p:txBody>
      </p:sp>
    </p:spTree>
    <p:extLst>
      <p:ext uri="{BB962C8B-B14F-4D97-AF65-F5344CB8AC3E}">
        <p14:creationId xmlns:p14="http://schemas.microsoft.com/office/powerpoint/2010/main" val="338969988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dirty="0" smtClean="0"/>
              <a:t/>
            </a:r>
            <a:br>
              <a:rPr lang="tr-TR" dirty="0" smtClean="0"/>
            </a:br>
            <a:r>
              <a:rPr lang="tr-TR" dirty="0" smtClean="0"/>
              <a:t>Bası </a:t>
            </a:r>
            <a:r>
              <a:rPr lang="tr-TR" dirty="0"/>
              <a:t>yarası bakımı ve tedavisi </a:t>
            </a:r>
            <a:br>
              <a:rPr lang="tr-TR" dirty="0"/>
            </a:br>
            <a:endParaRPr lang="tr-TR" dirty="0"/>
          </a:p>
        </p:txBody>
      </p:sp>
      <p:sp>
        <p:nvSpPr>
          <p:cNvPr id="3" name="İçerik Yer Tutucusu 2"/>
          <p:cNvSpPr>
            <a:spLocks noGrp="1"/>
          </p:cNvSpPr>
          <p:nvPr>
            <p:ph idx="1"/>
          </p:nvPr>
        </p:nvSpPr>
        <p:spPr/>
        <p:txBody>
          <a:bodyPr/>
          <a:lstStyle/>
          <a:p>
            <a:r>
              <a:rPr lang="tr-TR" dirty="0" smtClean="0"/>
              <a:t>Yara </a:t>
            </a:r>
            <a:r>
              <a:rPr lang="tr-TR" dirty="0"/>
              <a:t>temizlik solüsyonları </a:t>
            </a:r>
            <a:endParaRPr lang="tr-TR" dirty="0" smtClean="0"/>
          </a:p>
          <a:p>
            <a:endParaRPr lang="tr-TR" dirty="0" smtClean="0"/>
          </a:p>
          <a:p>
            <a:r>
              <a:rPr lang="tr-TR" dirty="0" err="1" smtClean="0"/>
              <a:t>Debride</a:t>
            </a:r>
            <a:r>
              <a:rPr lang="tr-TR" dirty="0" smtClean="0"/>
              <a:t> </a:t>
            </a:r>
            <a:r>
              <a:rPr lang="tr-TR" dirty="0"/>
              <a:t>edici ajanlar </a:t>
            </a:r>
            <a:endParaRPr lang="tr-TR" dirty="0" smtClean="0"/>
          </a:p>
          <a:p>
            <a:endParaRPr lang="tr-TR" dirty="0" smtClean="0"/>
          </a:p>
          <a:p>
            <a:r>
              <a:rPr lang="tr-TR" dirty="0" smtClean="0"/>
              <a:t>Yara </a:t>
            </a:r>
            <a:r>
              <a:rPr lang="tr-TR" dirty="0"/>
              <a:t>örtüleri</a:t>
            </a:r>
          </a:p>
        </p:txBody>
      </p:sp>
    </p:spTree>
    <p:extLst>
      <p:ext uri="{BB962C8B-B14F-4D97-AF65-F5344CB8AC3E}">
        <p14:creationId xmlns:p14="http://schemas.microsoft.com/office/powerpoint/2010/main" val="291047391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Yara temizlik solüsyonları</a:t>
            </a:r>
          </a:p>
        </p:txBody>
      </p:sp>
      <p:sp>
        <p:nvSpPr>
          <p:cNvPr id="3" name="İçerik Yer Tutucusu 2"/>
          <p:cNvSpPr>
            <a:spLocks noGrp="1"/>
          </p:cNvSpPr>
          <p:nvPr>
            <p:ph idx="1"/>
          </p:nvPr>
        </p:nvSpPr>
        <p:spPr>
          <a:xfrm>
            <a:off x="2231136" y="2483893"/>
            <a:ext cx="7729728" cy="4215487"/>
          </a:xfrm>
        </p:spPr>
        <p:txBody>
          <a:bodyPr>
            <a:noAutofit/>
          </a:bodyPr>
          <a:lstStyle/>
          <a:p>
            <a:r>
              <a:rPr lang="tr-TR" sz="2000" b="1" u="sng" dirty="0" smtClean="0"/>
              <a:t>Serum </a:t>
            </a:r>
            <a:r>
              <a:rPr lang="tr-TR" sz="2000" b="1" u="sng" dirty="0"/>
              <a:t>fizyolojik: </a:t>
            </a:r>
            <a:r>
              <a:rPr lang="tr-TR" sz="2000" dirty="0"/>
              <a:t>Enfeksiyonun olmadığı yarada yaranın nemlendirilmesi, kullanılan diğer solüsyonun durulanması veya nekrotik materyalin temizlenmesi amaçlanıyorsa serum fizyolojik seçilmeli ve mümkünse tek kullanımlık olmalı. </a:t>
            </a:r>
            <a:endParaRPr lang="tr-TR" sz="2000" dirty="0" smtClean="0"/>
          </a:p>
          <a:p>
            <a:r>
              <a:rPr lang="tr-TR" sz="2000" b="1" u="sng" dirty="0" err="1" smtClean="0"/>
              <a:t>Povidon</a:t>
            </a:r>
            <a:r>
              <a:rPr lang="tr-TR" sz="2000" b="1" u="sng" dirty="0" smtClean="0"/>
              <a:t> </a:t>
            </a:r>
            <a:r>
              <a:rPr lang="tr-TR" sz="2000" b="1" u="sng" dirty="0" err="1"/>
              <a:t>iyodin</a:t>
            </a:r>
            <a:r>
              <a:rPr lang="tr-TR" sz="2000" b="1" u="sng" dirty="0"/>
              <a:t>: </a:t>
            </a:r>
            <a:r>
              <a:rPr lang="tr-TR" sz="2000" dirty="0"/>
              <a:t>Bakteri, sporlar, mantar ve virüslere karşı etkilidir. Ancak </a:t>
            </a:r>
            <a:r>
              <a:rPr lang="tr-TR" sz="2000" dirty="0" err="1"/>
              <a:t>granülasyonun</a:t>
            </a:r>
            <a:r>
              <a:rPr lang="tr-TR" sz="2000" dirty="0"/>
              <a:t> başladığı </a:t>
            </a:r>
            <a:r>
              <a:rPr lang="tr-TR" sz="2000" dirty="0" err="1"/>
              <a:t>infekte</a:t>
            </a:r>
            <a:r>
              <a:rPr lang="tr-TR" sz="2000" dirty="0"/>
              <a:t> olmayan yaralarda verilmemelidir, çünkü </a:t>
            </a:r>
            <a:r>
              <a:rPr lang="tr-TR" sz="2000" dirty="0" err="1"/>
              <a:t>fibroblastlara</a:t>
            </a:r>
            <a:r>
              <a:rPr lang="tr-TR" sz="2000" dirty="0"/>
              <a:t> </a:t>
            </a:r>
            <a:r>
              <a:rPr lang="tr-TR" sz="2000" dirty="0" err="1"/>
              <a:t>toksiktir</a:t>
            </a:r>
            <a:r>
              <a:rPr lang="tr-TR" sz="2000" dirty="0"/>
              <a:t>. </a:t>
            </a:r>
            <a:endParaRPr lang="tr-TR" sz="2000" dirty="0" smtClean="0"/>
          </a:p>
          <a:p>
            <a:r>
              <a:rPr lang="tr-TR" sz="2000" b="1" u="sng" dirty="0" smtClean="0"/>
              <a:t>Asetik </a:t>
            </a:r>
            <a:r>
              <a:rPr lang="tr-TR" sz="2000" b="1" u="sng" dirty="0"/>
              <a:t>asit (%0.5): </a:t>
            </a:r>
            <a:r>
              <a:rPr lang="tr-TR" sz="2000" dirty="0" err="1"/>
              <a:t>Pseudomonas</a:t>
            </a:r>
            <a:r>
              <a:rPr lang="tr-TR" sz="2000" dirty="0"/>
              <a:t> </a:t>
            </a:r>
            <a:r>
              <a:rPr lang="tr-TR" sz="2000" dirty="0" err="1"/>
              <a:t>aeruginosa’ya</a:t>
            </a:r>
            <a:r>
              <a:rPr lang="tr-TR" sz="2000" dirty="0"/>
              <a:t> etkilidir. Deri rengini değiştirerek </a:t>
            </a:r>
            <a:r>
              <a:rPr lang="tr-TR" sz="2000" dirty="0" err="1"/>
              <a:t>süperinfeksiyonu</a:t>
            </a:r>
            <a:r>
              <a:rPr lang="tr-TR" sz="2000" dirty="0"/>
              <a:t> maskeleyebilir. Serum fizyolojik ile durulanmalıdır. </a:t>
            </a:r>
            <a:endParaRPr lang="tr-TR" sz="2000" dirty="0" smtClean="0"/>
          </a:p>
          <a:p>
            <a:r>
              <a:rPr lang="tr-TR" sz="2000" b="1" u="sng" dirty="0" smtClean="0"/>
              <a:t>Sodyum </a:t>
            </a:r>
            <a:r>
              <a:rPr lang="tr-TR" sz="2000" b="1" u="sng" dirty="0" err="1"/>
              <a:t>hipoklorid</a:t>
            </a:r>
            <a:r>
              <a:rPr lang="tr-TR" sz="2000" b="1" u="sng" dirty="0"/>
              <a:t> (%2.5): </a:t>
            </a:r>
            <a:r>
              <a:rPr lang="tr-TR" sz="2000" dirty="0"/>
              <a:t>Nekrotik dokunun </a:t>
            </a:r>
            <a:r>
              <a:rPr lang="tr-TR" sz="2000" dirty="0" err="1"/>
              <a:t>debridmanını</a:t>
            </a:r>
            <a:r>
              <a:rPr lang="tr-TR" sz="2000" dirty="0"/>
              <a:t> sağlar, serum fizyolojik ile durulanmalıdır.</a:t>
            </a:r>
          </a:p>
        </p:txBody>
      </p:sp>
    </p:spTree>
    <p:extLst>
      <p:ext uri="{BB962C8B-B14F-4D97-AF65-F5344CB8AC3E}">
        <p14:creationId xmlns:p14="http://schemas.microsoft.com/office/powerpoint/2010/main" val="85085821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YARA TEMİZLİĞİ </a:t>
            </a:r>
            <a:endParaRPr lang="tr-TR" dirty="0"/>
          </a:p>
        </p:txBody>
      </p:sp>
      <p:sp>
        <p:nvSpPr>
          <p:cNvPr id="3" name="İçerik Yer Tutucusu 2"/>
          <p:cNvSpPr>
            <a:spLocks noGrp="1"/>
          </p:cNvSpPr>
          <p:nvPr>
            <p:ph idx="1"/>
          </p:nvPr>
        </p:nvSpPr>
        <p:spPr>
          <a:xfrm>
            <a:off x="2231136" y="2634018"/>
            <a:ext cx="3773879" cy="4012442"/>
          </a:xfrm>
        </p:spPr>
        <p:txBody>
          <a:bodyPr/>
          <a:lstStyle/>
          <a:p>
            <a:r>
              <a:rPr lang="tr-TR" dirty="0" smtClean="0"/>
              <a:t>YARANIN DURUMUNA GÖRE </a:t>
            </a:r>
          </a:p>
          <a:p>
            <a:pPr lvl="1">
              <a:buFont typeface="Wingdings" panose="05000000000000000000" pitchFamily="2" charset="2"/>
              <a:buChar char="Ø"/>
            </a:pPr>
            <a:r>
              <a:rPr lang="tr-TR" sz="1800" dirty="0" smtClean="0"/>
              <a:t>Koruyucu Pansuman</a:t>
            </a:r>
          </a:p>
          <a:p>
            <a:pPr lvl="1">
              <a:buFont typeface="Wingdings" panose="05000000000000000000" pitchFamily="2" charset="2"/>
              <a:buChar char="Ø"/>
            </a:pPr>
            <a:r>
              <a:rPr lang="tr-TR" sz="1800" dirty="0" smtClean="0"/>
              <a:t>Emici Pansuman </a:t>
            </a:r>
          </a:p>
          <a:p>
            <a:pPr lvl="1">
              <a:buFont typeface="Wingdings" panose="05000000000000000000" pitchFamily="2" charset="2"/>
              <a:buChar char="Ø"/>
            </a:pPr>
            <a:r>
              <a:rPr lang="tr-TR" sz="1800" dirty="0" smtClean="0"/>
              <a:t>Basınçlı Pansuman</a:t>
            </a:r>
          </a:p>
          <a:p>
            <a:r>
              <a:rPr lang="tr-TR" dirty="0" smtClean="0"/>
              <a:t>YAPILIŞ ŞEKLİNE GÖRE </a:t>
            </a:r>
          </a:p>
          <a:p>
            <a:pPr lvl="1">
              <a:buFont typeface="Wingdings" panose="05000000000000000000" pitchFamily="2" charset="2"/>
              <a:buChar char="Ø"/>
            </a:pPr>
            <a:r>
              <a:rPr lang="tr-TR" sz="1800" dirty="0" smtClean="0"/>
              <a:t>Kuru Pansuman</a:t>
            </a:r>
          </a:p>
          <a:p>
            <a:pPr lvl="1">
              <a:buFont typeface="Wingdings" panose="05000000000000000000" pitchFamily="2" charset="2"/>
              <a:buChar char="Ø"/>
            </a:pPr>
            <a:r>
              <a:rPr lang="tr-TR" sz="1800" u="sng" dirty="0" smtClean="0">
                <a:solidFill>
                  <a:schemeClr val="tx1"/>
                </a:solidFill>
              </a:rPr>
              <a:t>Islak Pansuman </a:t>
            </a:r>
          </a:p>
          <a:p>
            <a:pPr lvl="1">
              <a:buFont typeface="Wingdings" panose="05000000000000000000" pitchFamily="2" charset="2"/>
              <a:buChar char="Ø"/>
            </a:pPr>
            <a:r>
              <a:rPr lang="tr-TR" sz="1800" dirty="0" smtClean="0"/>
              <a:t>Hazır Steril Pansuman(yara örtüleri) </a:t>
            </a:r>
          </a:p>
          <a:p>
            <a:pPr lvl="1">
              <a:buFont typeface="Wingdings" panose="05000000000000000000" pitchFamily="2" charset="2"/>
              <a:buChar char="Ø"/>
            </a:pPr>
            <a:r>
              <a:rPr lang="tr-TR" sz="1800" dirty="0" err="1" smtClean="0"/>
              <a:t>Garrel</a:t>
            </a:r>
            <a:r>
              <a:rPr lang="tr-TR" sz="1800" dirty="0" smtClean="0"/>
              <a:t> Pansuman</a:t>
            </a:r>
          </a:p>
          <a:p>
            <a:endParaRPr lang="tr-TR" dirty="0"/>
          </a:p>
        </p:txBody>
      </p:sp>
      <p:pic>
        <p:nvPicPr>
          <p:cNvPr id="6148" name="Picture 4" descr="PANSUMANLAR Pansuman; * yarayı dış etkenlerden koruyan, - ppt video online  indi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5015" y="2838515"/>
            <a:ext cx="3485419" cy="3030242"/>
          </a:xfrm>
          <a:prstGeom prst="rect">
            <a:avLst/>
          </a:prstGeom>
          <a:noFill/>
          <a:extLst>
            <a:ext uri="{909E8E84-426E-40DD-AFC4-6F175D3DCCD1}">
              <a14:hiddenFill xmlns:a14="http://schemas.microsoft.com/office/drawing/2010/main">
                <a:solidFill>
                  <a:srgbClr val="FFFFFF"/>
                </a:solidFill>
              </a14:hiddenFill>
            </a:ext>
          </a:extLst>
        </p:spPr>
      </p:pic>
      <p:cxnSp>
        <p:nvCxnSpPr>
          <p:cNvPr id="5" name="Düz Ok Bağlayıcısı 4"/>
          <p:cNvCxnSpPr/>
          <p:nvPr/>
        </p:nvCxnSpPr>
        <p:spPr>
          <a:xfrm flipV="1">
            <a:off x="4230806" y="4353636"/>
            <a:ext cx="1255594" cy="72333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5461200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t>Debride</a:t>
            </a:r>
            <a:r>
              <a:rPr lang="tr-TR" dirty="0"/>
              <a:t> edici ajanlar</a:t>
            </a:r>
          </a:p>
        </p:txBody>
      </p:sp>
      <p:sp>
        <p:nvSpPr>
          <p:cNvPr id="3" name="İçerik Yer Tutucusu 2"/>
          <p:cNvSpPr>
            <a:spLocks noGrp="1"/>
          </p:cNvSpPr>
          <p:nvPr>
            <p:ph idx="1"/>
          </p:nvPr>
        </p:nvSpPr>
        <p:spPr/>
        <p:txBody>
          <a:bodyPr>
            <a:normAutofit/>
          </a:bodyPr>
          <a:lstStyle/>
          <a:p>
            <a:r>
              <a:rPr lang="tr-TR" sz="2000" dirty="0" smtClean="0"/>
              <a:t>Yarada </a:t>
            </a:r>
            <a:r>
              <a:rPr lang="tr-TR" sz="2000" dirty="0"/>
              <a:t>nekrotik doku veya siyah, kanlanması olmayan, sert kabuk varlığında </a:t>
            </a:r>
            <a:r>
              <a:rPr lang="tr-TR" sz="2000" dirty="0" err="1"/>
              <a:t>debridman</a:t>
            </a:r>
            <a:r>
              <a:rPr lang="tr-TR" sz="2000" dirty="0"/>
              <a:t> yapılmalıdır. </a:t>
            </a:r>
            <a:endParaRPr lang="tr-TR" sz="2000" dirty="0" smtClean="0"/>
          </a:p>
          <a:p>
            <a:pPr lvl="2">
              <a:buFont typeface="Wingdings" panose="05000000000000000000" pitchFamily="2" charset="2"/>
              <a:buChar char="Ø"/>
            </a:pPr>
            <a:r>
              <a:rPr lang="tr-TR" sz="2000" dirty="0" err="1" smtClean="0"/>
              <a:t>Enzimatik</a:t>
            </a:r>
            <a:r>
              <a:rPr lang="tr-TR" sz="2000" dirty="0" smtClean="0"/>
              <a:t> </a:t>
            </a:r>
            <a:r>
              <a:rPr lang="tr-TR" sz="2000" dirty="0" err="1"/>
              <a:t>debridman</a:t>
            </a:r>
            <a:r>
              <a:rPr lang="tr-TR" sz="2000" dirty="0"/>
              <a:t> </a:t>
            </a:r>
            <a:endParaRPr lang="tr-TR" sz="2000" dirty="0" smtClean="0"/>
          </a:p>
          <a:p>
            <a:pPr lvl="2">
              <a:buFont typeface="Wingdings" panose="05000000000000000000" pitchFamily="2" charset="2"/>
              <a:buChar char="Ø"/>
            </a:pPr>
            <a:r>
              <a:rPr lang="tr-TR" sz="2000" dirty="0" smtClean="0"/>
              <a:t> </a:t>
            </a:r>
            <a:r>
              <a:rPr lang="tr-TR" sz="2000" dirty="0" err="1"/>
              <a:t>Preteolitik</a:t>
            </a:r>
            <a:r>
              <a:rPr lang="tr-TR" sz="2000" dirty="0"/>
              <a:t> enzimler </a:t>
            </a:r>
          </a:p>
          <a:p>
            <a:pPr lvl="2">
              <a:buFont typeface="Wingdings" panose="05000000000000000000" pitchFamily="2" charset="2"/>
              <a:buChar char="Ø"/>
            </a:pPr>
            <a:r>
              <a:rPr lang="tr-TR" sz="2000" dirty="0" smtClean="0"/>
              <a:t>Mekanik </a:t>
            </a:r>
            <a:r>
              <a:rPr lang="tr-TR" sz="2000" dirty="0" err="1"/>
              <a:t>debridman</a:t>
            </a:r>
            <a:r>
              <a:rPr lang="tr-TR" sz="2000" dirty="0"/>
              <a:t> (SF, </a:t>
            </a:r>
            <a:r>
              <a:rPr lang="tr-TR" sz="2000" dirty="0" err="1"/>
              <a:t>povidon</a:t>
            </a:r>
            <a:r>
              <a:rPr lang="tr-TR" sz="2000" dirty="0"/>
              <a:t> iyot, asetik asit ve sodyum </a:t>
            </a:r>
            <a:r>
              <a:rPr lang="tr-TR" sz="2000" dirty="0" err="1"/>
              <a:t>hipoklorit</a:t>
            </a:r>
            <a:r>
              <a:rPr lang="tr-TR" sz="2000" dirty="0"/>
              <a:t>) </a:t>
            </a:r>
            <a:endParaRPr lang="tr-TR" sz="2000" dirty="0" smtClean="0"/>
          </a:p>
          <a:p>
            <a:pPr lvl="2">
              <a:buFont typeface="Wingdings" panose="05000000000000000000" pitchFamily="2" charset="2"/>
              <a:buChar char="Ø"/>
            </a:pPr>
            <a:r>
              <a:rPr lang="tr-TR" sz="2000" dirty="0" smtClean="0"/>
              <a:t> </a:t>
            </a:r>
            <a:r>
              <a:rPr lang="tr-TR" sz="2000" dirty="0"/>
              <a:t>Cerrahi </a:t>
            </a:r>
            <a:r>
              <a:rPr lang="tr-TR" sz="2000" dirty="0" err="1"/>
              <a:t>debridman</a:t>
            </a:r>
            <a:endParaRPr lang="tr-TR" sz="2000" dirty="0"/>
          </a:p>
        </p:txBody>
      </p:sp>
    </p:spTree>
    <p:extLst>
      <p:ext uri="{BB962C8B-B14F-4D97-AF65-F5344CB8AC3E}">
        <p14:creationId xmlns:p14="http://schemas.microsoft.com/office/powerpoint/2010/main" val="343420625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Yara örtüleri</a:t>
            </a:r>
          </a:p>
        </p:txBody>
      </p:sp>
      <p:sp>
        <p:nvSpPr>
          <p:cNvPr id="3" name="İçerik Yer Tutucusu 2"/>
          <p:cNvSpPr>
            <a:spLocks noGrp="1"/>
          </p:cNvSpPr>
          <p:nvPr>
            <p:ph idx="1"/>
          </p:nvPr>
        </p:nvSpPr>
        <p:spPr>
          <a:xfrm>
            <a:off x="2231136" y="2638044"/>
            <a:ext cx="7729728" cy="3725434"/>
          </a:xfrm>
        </p:spPr>
        <p:txBody>
          <a:bodyPr>
            <a:noAutofit/>
          </a:bodyPr>
          <a:lstStyle/>
          <a:p>
            <a:r>
              <a:rPr lang="tr-TR" sz="2000" dirty="0" smtClean="0"/>
              <a:t>Yara </a:t>
            </a:r>
            <a:r>
              <a:rPr lang="tr-TR" sz="2000" dirty="0"/>
              <a:t>yatağının uygun nemde, yara çevresinin ise kuru tutulmasını sağlamak amaçlanır</a:t>
            </a:r>
            <a:r>
              <a:rPr lang="tr-TR" sz="2000" dirty="0" smtClean="0"/>
              <a:t>.</a:t>
            </a:r>
          </a:p>
          <a:p>
            <a:r>
              <a:rPr lang="tr-TR" sz="2000" dirty="0" smtClean="0"/>
              <a:t> </a:t>
            </a:r>
            <a:r>
              <a:rPr lang="tr-TR" sz="2000" dirty="0"/>
              <a:t>Yaranın özelliğine göre uygun yara örtüsü seçilmelidir. </a:t>
            </a:r>
            <a:endParaRPr lang="tr-TR" sz="2000" dirty="0" smtClean="0"/>
          </a:p>
          <a:p>
            <a:pPr lvl="2">
              <a:buFont typeface="Wingdings" panose="05000000000000000000" pitchFamily="2" charset="2"/>
              <a:buChar char="Ø"/>
            </a:pPr>
            <a:r>
              <a:rPr lang="tr-TR" sz="2000" dirty="0" smtClean="0"/>
              <a:t>Transparan </a:t>
            </a:r>
            <a:r>
              <a:rPr lang="tr-TR" sz="2000" dirty="0"/>
              <a:t>film </a:t>
            </a:r>
            <a:endParaRPr lang="tr-TR" sz="2000" dirty="0" smtClean="0"/>
          </a:p>
          <a:p>
            <a:pPr lvl="2">
              <a:buFont typeface="Wingdings" panose="05000000000000000000" pitchFamily="2" charset="2"/>
              <a:buChar char="Ø"/>
            </a:pPr>
            <a:r>
              <a:rPr lang="tr-TR" sz="2000" dirty="0" err="1" smtClean="0"/>
              <a:t>Hidrojel</a:t>
            </a:r>
            <a:r>
              <a:rPr lang="tr-TR" sz="2000" dirty="0" smtClean="0"/>
              <a:t> </a:t>
            </a:r>
          </a:p>
          <a:p>
            <a:pPr lvl="2">
              <a:buFont typeface="Wingdings" panose="05000000000000000000" pitchFamily="2" charset="2"/>
              <a:buChar char="Ø"/>
            </a:pPr>
            <a:r>
              <a:rPr lang="tr-TR" sz="2000" dirty="0" smtClean="0"/>
              <a:t> </a:t>
            </a:r>
            <a:r>
              <a:rPr lang="tr-TR" sz="2000" dirty="0" err="1"/>
              <a:t>Hidrokolloid</a:t>
            </a:r>
            <a:r>
              <a:rPr lang="tr-TR" sz="2000" dirty="0"/>
              <a:t> </a:t>
            </a:r>
            <a:endParaRPr lang="tr-TR" sz="2000" dirty="0" smtClean="0"/>
          </a:p>
          <a:p>
            <a:pPr lvl="2">
              <a:buFont typeface="Wingdings" panose="05000000000000000000" pitchFamily="2" charset="2"/>
              <a:buChar char="Ø"/>
            </a:pPr>
            <a:r>
              <a:rPr lang="tr-TR" sz="2000" dirty="0" err="1" smtClean="0"/>
              <a:t>Alginat</a:t>
            </a:r>
            <a:r>
              <a:rPr lang="tr-TR" sz="2000" dirty="0" smtClean="0"/>
              <a:t> </a:t>
            </a:r>
          </a:p>
          <a:p>
            <a:pPr lvl="2">
              <a:buFont typeface="Wingdings" panose="05000000000000000000" pitchFamily="2" charset="2"/>
              <a:buChar char="Ø"/>
            </a:pPr>
            <a:r>
              <a:rPr lang="tr-TR" sz="2000" dirty="0" smtClean="0"/>
              <a:t>Köpükler</a:t>
            </a:r>
            <a:endParaRPr lang="tr-TR" sz="2000" dirty="0"/>
          </a:p>
        </p:txBody>
      </p:sp>
    </p:spTree>
    <p:extLst>
      <p:ext uri="{BB962C8B-B14F-4D97-AF65-F5344CB8AC3E}">
        <p14:creationId xmlns:p14="http://schemas.microsoft.com/office/powerpoint/2010/main" val="30272181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231136" y="2606721"/>
            <a:ext cx="3500924" cy="4060209"/>
          </a:xfrm>
        </p:spPr>
        <p:txBody>
          <a:bodyPr/>
          <a:lstStyle/>
          <a:p>
            <a:pPr>
              <a:buFont typeface="Wingdings" panose="05000000000000000000" pitchFamily="2" charset="2"/>
              <a:buChar char="Ø"/>
            </a:pPr>
            <a:r>
              <a:rPr lang="tr-TR" u="sng" dirty="0"/>
              <a:t>TRANSPARAN </a:t>
            </a:r>
            <a:r>
              <a:rPr lang="tr-TR" u="sng" dirty="0" smtClean="0"/>
              <a:t>FİLMLER</a:t>
            </a:r>
          </a:p>
          <a:p>
            <a:pPr>
              <a:buFont typeface="Wingdings" panose="05000000000000000000" pitchFamily="2" charset="2"/>
              <a:buChar char="Ø"/>
            </a:pPr>
            <a:endParaRPr lang="tr-TR" u="sng" dirty="0"/>
          </a:p>
          <a:p>
            <a:r>
              <a:rPr lang="tr-TR" sz="2000" dirty="0" smtClean="0"/>
              <a:t> </a:t>
            </a:r>
            <a:r>
              <a:rPr lang="tr-TR" sz="2000" dirty="0"/>
              <a:t>Emici özellikte değildir</a:t>
            </a:r>
            <a:r>
              <a:rPr lang="tr-TR" sz="2000" dirty="0" smtClean="0"/>
              <a:t>.</a:t>
            </a:r>
          </a:p>
          <a:p>
            <a:endParaRPr lang="tr-TR" sz="2000" dirty="0" smtClean="0"/>
          </a:p>
          <a:p>
            <a:r>
              <a:rPr lang="tr-TR" sz="2000" dirty="0" err="1" smtClean="0"/>
              <a:t>Eksuda</a:t>
            </a:r>
            <a:r>
              <a:rPr lang="tr-TR" sz="2000" dirty="0" smtClean="0"/>
              <a:t> </a:t>
            </a:r>
            <a:r>
              <a:rPr lang="tr-TR" sz="2000" dirty="0"/>
              <a:t>olmayan yaralarda nemlendirmek amacıyla kullanılabilir</a:t>
            </a:r>
          </a:p>
        </p:txBody>
      </p:sp>
      <p:sp>
        <p:nvSpPr>
          <p:cNvPr id="4" name="Unvan 1"/>
          <p:cNvSpPr>
            <a:spLocks noGrp="1"/>
          </p:cNvSpPr>
          <p:nvPr>
            <p:ph type="title"/>
          </p:nvPr>
        </p:nvSpPr>
        <p:spPr/>
        <p:txBody>
          <a:bodyPr/>
          <a:lstStyle/>
          <a:p>
            <a:r>
              <a:rPr lang="tr-TR" dirty="0"/>
              <a:t>Yara örtüleri</a:t>
            </a:r>
          </a:p>
        </p:txBody>
      </p:sp>
      <p:pic>
        <p:nvPicPr>
          <p:cNvPr id="9218" name="Picture 2" descr="BASINÇ YARASI TEDAVİSİ ve BAKIMINDA KULLANILAN YÖNTEMLER. Uzm. Hem. Serpil  İSABETLİ Acıbadem Maslak hastanesi Hasta Bakım Sorumlusu - PDF Ücretsiz  indir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4555" y="2674958"/>
            <a:ext cx="5369020" cy="3540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94267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231136" y="2620370"/>
            <a:ext cx="2955013" cy="2969531"/>
          </a:xfrm>
        </p:spPr>
        <p:txBody>
          <a:bodyPr>
            <a:normAutofit lnSpcReduction="10000"/>
          </a:bodyPr>
          <a:lstStyle/>
          <a:p>
            <a:pPr>
              <a:buFont typeface="Wingdings" panose="05000000000000000000" pitchFamily="2" charset="2"/>
              <a:buChar char="Ø"/>
            </a:pPr>
            <a:r>
              <a:rPr lang="tr-TR" u="sng" dirty="0" smtClean="0"/>
              <a:t>HİDROJEL</a:t>
            </a:r>
          </a:p>
          <a:p>
            <a:endParaRPr lang="tr-TR" u="sng" dirty="0" smtClean="0"/>
          </a:p>
          <a:p>
            <a:r>
              <a:rPr lang="tr-TR" sz="2000" dirty="0" smtClean="0"/>
              <a:t>Serum </a:t>
            </a:r>
            <a:r>
              <a:rPr lang="tr-TR" sz="2000" dirty="0"/>
              <a:t>fizyolojik bazlı </a:t>
            </a:r>
            <a:r>
              <a:rPr lang="tr-TR" sz="2000" dirty="0" smtClean="0"/>
              <a:t>örtülerdir</a:t>
            </a:r>
          </a:p>
          <a:p>
            <a:endParaRPr lang="tr-TR" sz="2000" dirty="0" smtClean="0"/>
          </a:p>
          <a:p>
            <a:r>
              <a:rPr lang="tr-TR" sz="2000" dirty="0" smtClean="0"/>
              <a:t>Hafif </a:t>
            </a:r>
            <a:r>
              <a:rPr lang="tr-TR" sz="2000" dirty="0" err="1"/>
              <a:t>eksüdanın</a:t>
            </a:r>
            <a:r>
              <a:rPr lang="tr-TR" sz="2000" dirty="0"/>
              <a:t> </a:t>
            </a:r>
            <a:r>
              <a:rPr lang="tr-TR" sz="2000" dirty="0" smtClean="0"/>
              <a:t>olduğu </a:t>
            </a:r>
            <a:r>
              <a:rPr lang="tr-TR" sz="2000" dirty="0"/>
              <a:t>evre 1-2 bası yaralarında tercih edilmeli</a:t>
            </a:r>
          </a:p>
        </p:txBody>
      </p:sp>
      <p:pic>
        <p:nvPicPr>
          <p:cNvPr id="4" name="Resim 3"/>
          <p:cNvPicPr>
            <a:picLocks noChangeAspect="1"/>
          </p:cNvPicPr>
          <p:nvPr/>
        </p:nvPicPr>
        <p:blipFill>
          <a:blip r:embed="rId2"/>
          <a:stretch>
            <a:fillRect/>
          </a:stretch>
        </p:blipFill>
        <p:spPr>
          <a:xfrm>
            <a:off x="6096000" y="2620370"/>
            <a:ext cx="3810000" cy="2809875"/>
          </a:xfrm>
          <a:prstGeom prst="rect">
            <a:avLst/>
          </a:prstGeom>
        </p:spPr>
      </p:pic>
      <p:sp>
        <p:nvSpPr>
          <p:cNvPr id="5" name="Unvan 1"/>
          <p:cNvSpPr>
            <a:spLocks noGrp="1"/>
          </p:cNvSpPr>
          <p:nvPr>
            <p:ph type="title"/>
          </p:nvPr>
        </p:nvSpPr>
        <p:spPr/>
        <p:txBody>
          <a:bodyPr/>
          <a:lstStyle/>
          <a:p>
            <a:r>
              <a:rPr lang="tr-TR" dirty="0"/>
              <a:t>Yara örtüleri</a:t>
            </a:r>
          </a:p>
        </p:txBody>
      </p:sp>
    </p:spTree>
    <p:extLst>
      <p:ext uri="{BB962C8B-B14F-4D97-AF65-F5344CB8AC3E}">
        <p14:creationId xmlns:p14="http://schemas.microsoft.com/office/powerpoint/2010/main" val="181089886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231136" y="2638044"/>
            <a:ext cx="2586524" cy="3803699"/>
          </a:xfrm>
        </p:spPr>
        <p:txBody>
          <a:bodyPr/>
          <a:lstStyle/>
          <a:p>
            <a:pPr>
              <a:buFont typeface="Wingdings" panose="05000000000000000000" pitchFamily="2" charset="2"/>
              <a:buChar char="Ø"/>
            </a:pPr>
            <a:r>
              <a:rPr lang="tr-TR" u="sng" dirty="0" smtClean="0"/>
              <a:t>HİDROKOLLOİDLER</a:t>
            </a:r>
          </a:p>
          <a:p>
            <a:r>
              <a:rPr lang="tr-TR" sz="2000" dirty="0" err="1" smtClean="0"/>
              <a:t>Oklüziv</a:t>
            </a:r>
            <a:r>
              <a:rPr lang="tr-TR" sz="2000" dirty="0" smtClean="0"/>
              <a:t> </a:t>
            </a:r>
            <a:r>
              <a:rPr lang="tr-TR" sz="2000" dirty="0"/>
              <a:t>örtülerdir</a:t>
            </a:r>
            <a:r>
              <a:rPr lang="tr-TR" sz="2000" dirty="0" smtClean="0"/>
              <a:t>.</a:t>
            </a:r>
          </a:p>
          <a:p>
            <a:r>
              <a:rPr lang="tr-TR" sz="2000" dirty="0" smtClean="0"/>
              <a:t> </a:t>
            </a:r>
            <a:r>
              <a:rPr lang="tr-TR" sz="2000" dirty="0"/>
              <a:t>Çok az nem ve buhar değişimi sağlar. </a:t>
            </a:r>
            <a:endParaRPr lang="tr-TR" sz="2000" dirty="0" smtClean="0"/>
          </a:p>
          <a:p>
            <a:r>
              <a:rPr lang="tr-TR" sz="2000" dirty="0" err="1" smtClean="0"/>
              <a:t>Otolitik</a:t>
            </a:r>
            <a:r>
              <a:rPr lang="tr-TR" sz="2000" dirty="0" smtClean="0"/>
              <a:t> </a:t>
            </a:r>
            <a:r>
              <a:rPr lang="tr-TR" sz="2000" dirty="0" err="1"/>
              <a:t>debridmana</a:t>
            </a:r>
            <a:r>
              <a:rPr lang="tr-TR" sz="2000" dirty="0"/>
              <a:t> yardımcı olurlar</a:t>
            </a:r>
            <a:r>
              <a:rPr lang="tr-TR" sz="2000" dirty="0" smtClean="0"/>
              <a:t>.</a:t>
            </a:r>
          </a:p>
          <a:p>
            <a:r>
              <a:rPr lang="tr-TR" sz="2000" dirty="0" smtClean="0"/>
              <a:t> </a:t>
            </a:r>
            <a:r>
              <a:rPr lang="tr-TR" sz="2000" dirty="0"/>
              <a:t>Hafif </a:t>
            </a:r>
            <a:r>
              <a:rPr lang="tr-TR" sz="2000" dirty="0" err="1"/>
              <a:t>eksüdalı</a:t>
            </a:r>
            <a:r>
              <a:rPr lang="tr-TR" sz="2000" dirty="0"/>
              <a:t> yaralarda tercih edilmelidir.</a:t>
            </a:r>
          </a:p>
        </p:txBody>
      </p:sp>
      <p:pic>
        <p:nvPicPr>
          <p:cNvPr id="4" name="Resim 3"/>
          <p:cNvPicPr>
            <a:picLocks noChangeAspect="1"/>
          </p:cNvPicPr>
          <p:nvPr/>
        </p:nvPicPr>
        <p:blipFill>
          <a:blip r:embed="rId2"/>
          <a:stretch>
            <a:fillRect/>
          </a:stretch>
        </p:blipFill>
        <p:spPr>
          <a:xfrm>
            <a:off x="5172502" y="2638044"/>
            <a:ext cx="4902163" cy="3630304"/>
          </a:xfrm>
          <a:prstGeom prst="rect">
            <a:avLst/>
          </a:prstGeom>
        </p:spPr>
      </p:pic>
      <p:sp>
        <p:nvSpPr>
          <p:cNvPr id="5" name="Unvan 1"/>
          <p:cNvSpPr>
            <a:spLocks noGrp="1"/>
          </p:cNvSpPr>
          <p:nvPr>
            <p:ph type="title"/>
          </p:nvPr>
        </p:nvSpPr>
        <p:spPr/>
        <p:txBody>
          <a:bodyPr/>
          <a:lstStyle/>
          <a:p>
            <a:r>
              <a:rPr lang="tr-TR" dirty="0"/>
              <a:t>Yara örtüleri</a:t>
            </a:r>
          </a:p>
        </p:txBody>
      </p:sp>
    </p:spTree>
    <p:extLst>
      <p:ext uri="{BB962C8B-B14F-4D97-AF65-F5344CB8AC3E}">
        <p14:creationId xmlns:p14="http://schemas.microsoft.com/office/powerpoint/2010/main" val="302871359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562395" y="2487919"/>
            <a:ext cx="2682058" cy="4230122"/>
          </a:xfrm>
        </p:spPr>
        <p:txBody>
          <a:bodyPr>
            <a:normAutofit/>
          </a:bodyPr>
          <a:lstStyle/>
          <a:p>
            <a:pPr>
              <a:buFont typeface="Wingdings" panose="05000000000000000000" pitchFamily="2" charset="2"/>
              <a:buChar char="Ø"/>
            </a:pPr>
            <a:r>
              <a:rPr lang="tr-TR" u="sng" dirty="0" smtClean="0"/>
              <a:t>ALGİNATLAR</a:t>
            </a:r>
          </a:p>
          <a:p>
            <a:r>
              <a:rPr lang="tr-TR" sz="2000" dirty="0" err="1" smtClean="0"/>
              <a:t>Absorbsiyon</a:t>
            </a:r>
            <a:r>
              <a:rPr lang="tr-TR" sz="2000" dirty="0" smtClean="0"/>
              <a:t> </a:t>
            </a:r>
            <a:r>
              <a:rPr lang="tr-TR" sz="2000" dirty="0"/>
              <a:t>özelliği yüksek </a:t>
            </a:r>
            <a:r>
              <a:rPr lang="tr-TR" sz="2000" dirty="0" smtClean="0"/>
              <a:t>,</a:t>
            </a:r>
            <a:r>
              <a:rPr lang="tr-TR" sz="2000" dirty="0" err="1" smtClean="0"/>
              <a:t>hidrasyon</a:t>
            </a:r>
            <a:r>
              <a:rPr lang="tr-TR" sz="2000" dirty="0" smtClean="0"/>
              <a:t> özellikleri yok.</a:t>
            </a:r>
          </a:p>
          <a:p>
            <a:r>
              <a:rPr lang="tr-TR" sz="2000" dirty="0" err="1" smtClean="0"/>
              <a:t>Eksüdası</a:t>
            </a:r>
            <a:r>
              <a:rPr lang="tr-TR" sz="2000" dirty="0" smtClean="0"/>
              <a:t> </a:t>
            </a:r>
            <a:r>
              <a:rPr lang="tr-TR" sz="2000" dirty="0"/>
              <a:t>fazla olan yaralarda, cerrahi sonrasında tercih edilir. </a:t>
            </a:r>
            <a:endParaRPr lang="tr-TR" sz="2000" dirty="0" smtClean="0"/>
          </a:p>
          <a:p>
            <a:r>
              <a:rPr lang="tr-TR" sz="2000" dirty="0" smtClean="0"/>
              <a:t>Ölü </a:t>
            </a:r>
            <a:r>
              <a:rPr lang="tr-TR" sz="2000" dirty="0"/>
              <a:t>boşlukları </a:t>
            </a:r>
            <a:r>
              <a:rPr lang="tr-TR" sz="2000" dirty="0" smtClean="0"/>
              <a:t>doldurur</a:t>
            </a:r>
          </a:p>
          <a:p>
            <a:r>
              <a:rPr lang="tr-TR" sz="2000" dirty="0" smtClean="0"/>
              <a:t>Evre </a:t>
            </a:r>
            <a:r>
              <a:rPr lang="tr-TR" sz="2000" dirty="0"/>
              <a:t>3 ve 4’te kullanılır</a:t>
            </a:r>
          </a:p>
        </p:txBody>
      </p:sp>
      <p:pic>
        <p:nvPicPr>
          <p:cNvPr id="4" name="Resim 3"/>
          <p:cNvPicPr>
            <a:picLocks noChangeAspect="1"/>
          </p:cNvPicPr>
          <p:nvPr/>
        </p:nvPicPr>
        <p:blipFill>
          <a:blip r:embed="rId2"/>
          <a:stretch>
            <a:fillRect/>
          </a:stretch>
        </p:blipFill>
        <p:spPr>
          <a:xfrm>
            <a:off x="4628283" y="3130420"/>
            <a:ext cx="3931057" cy="2945119"/>
          </a:xfrm>
          <a:prstGeom prst="rect">
            <a:avLst/>
          </a:prstGeom>
        </p:spPr>
      </p:pic>
      <p:pic>
        <p:nvPicPr>
          <p:cNvPr id="5" name="Resim 4"/>
          <p:cNvPicPr>
            <a:picLocks noChangeAspect="1"/>
          </p:cNvPicPr>
          <p:nvPr/>
        </p:nvPicPr>
        <p:blipFill>
          <a:blip r:embed="rId3"/>
          <a:stretch>
            <a:fillRect/>
          </a:stretch>
        </p:blipFill>
        <p:spPr>
          <a:xfrm>
            <a:off x="8943170" y="3130421"/>
            <a:ext cx="2070573" cy="2945118"/>
          </a:xfrm>
          <a:prstGeom prst="rect">
            <a:avLst/>
          </a:prstGeom>
        </p:spPr>
      </p:pic>
      <p:sp>
        <p:nvSpPr>
          <p:cNvPr id="6" name="Unvan 1"/>
          <p:cNvSpPr>
            <a:spLocks noGrp="1"/>
          </p:cNvSpPr>
          <p:nvPr>
            <p:ph type="title"/>
          </p:nvPr>
        </p:nvSpPr>
        <p:spPr>
          <a:xfrm>
            <a:off x="1562395" y="723331"/>
            <a:ext cx="9451348" cy="1239507"/>
          </a:xfrm>
        </p:spPr>
        <p:txBody>
          <a:bodyPr/>
          <a:lstStyle/>
          <a:p>
            <a:r>
              <a:rPr lang="tr-TR" dirty="0"/>
              <a:t>Yara örtüleri</a:t>
            </a:r>
          </a:p>
        </p:txBody>
      </p:sp>
    </p:spTree>
    <p:extLst>
      <p:ext uri="{BB962C8B-B14F-4D97-AF65-F5344CB8AC3E}">
        <p14:creationId xmlns:p14="http://schemas.microsoft.com/office/powerpoint/2010/main" val="6985101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Bası Yarası Nedir? Tedavisi Nasıl Gerçekleşir? | Diyabetik Ayak"/>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31135" y="-4674"/>
            <a:ext cx="6862674" cy="6862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200938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406388" y="2512498"/>
            <a:ext cx="3712762" cy="4345502"/>
          </a:xfrm>
        </p:spPr>
        <p:txBody>
          <a:bodyPr>
            <a:normAutofit lnSpcReduction="10000"/>
          </a:bodyPr>
          <a:lstStyle/>
          <a:p>
            <a:pPr>
              <a:buFont typeface="Wingdings" panose="05000000000000000000" pitchFamily="2" charset="2"/>
              <a:buChar char="Ø"/>
            </a:pPr>
            <a:r>
              <a:rPr lang="tr-TR" dirty="0" smtClean="0"/>
              <a:t>KÖPÜKLER</a:t>
            </a:r>
          </a:p>
          <a:p>
            <a:pPr lvl="1"/>
            <a:r>
              <a:rPr lang="tr-TR" sz="2000" dirty="0" err="1" smtClean="0"/>
              <a:t>Absorbsiyon</a:t>
            </a:r>
            <a:r>
              <a:rPr lang="tr-TR" sz="2000" dirty="0" smtClean="0"/>
              <a:t> </a:t>
            </a:r>
            <a:r>
              <a:rPr lang="tr-TR" sz="2000" dirty="0"/>
              <a:t>özelliği </a:t>
            </a:r>
            <a:r>
              <a:rPr lang="tr-TR" sz="2000" dirty="0" smtClean="0"/>
              <a:t>yüksek</a:t>
            </a:r>
          </a:p>
          <a:p>
            <a:pPr lvl="1"/>
            <a:endParaRPr lang="tr-TR" sz="2000" dirty="0" smtClean="0"/>
          </a:p>
          <a:p>
            <a:pPr lvl="1"/>
            <a:r>
              <a:rPr lang="tr-TR" sz="2000" dirty="0" smtClean="0"/>
              <a:t> </a:t>
            </a:r>
            <a:r>
              <a:rPr lang="tr-TR" sz="2000" dirty="0" err="1"/>
              <a:t>Kaviteli</a:t>
            </a:r>
            <a:r>
              <a:rPr lang="tr-TR" sz="2000" dirty="0"/>
              <a:t> lezyonlarda kullanılabilir </a:t>
            </a:r>
            <a:endParaRPr lang="tr-TR" sz="2000" dirty="0" smtClean="0"/>
          </a:p>
          <a:p>
            <a:pPr lvl="1"/>
            <a:endParaRPr lang="tr-TR" sz="2000" dirty="0"/>
          </a:p>
          <a:p>
            <a:pPr lvl="1"/>
            <a:r>
              <a:rPr lang="tr-TR" sz="2000" dirty="0" smtClean="0"/>
              <a:t>Su </a:t>
            </a:r>
            <a:r>
              <a:rPr lang="tr-TR" sz="2000" dirty="0"/>
              <a:t>geçirmez olan tipleri </a:t>
            </a:r>
            <a:r>
              <a:rPr lang="tr-TR" sz="2000" dirty="0" err="1"/>
              <a:t>inkontinasta</a:t>
            </a:r>
            <a:r>
              <a:rPr lang="tr-TR" sz="2000" dirty="0"/>
              <a:t> deriyi koruma özelliğine sahiptir </a:t>
            </a:r>
            <a:endParaRPr lang="tr-TR" sz="2000" dirty="0" smtClean="0"/>
          </a:p>
          <a:p>
            <a:pPr lvl="1"/>
            <a:endParaRPr lang="tr-TR" sz="2000" dirty="0"/>
          </a:p>
          <a:p>
            <a:pPr lvl="1"/>
            <a:r>
              <a:rPr lang="tr-TR" sz="2000" dirty="0" smtClean="0"/>
              <a:t>Yara </a:t>
            </a:r>
            <a:r>
              <a:rPr lang="tr-TR" sz="2000" dirty="0"/>
              <a:t>iyileşmesine yardımcı olur</a:t>
            </a:r>
          </a:p>
        </p:txBody>
      </p:sp>
      <p:sp>
        <p:nvSpPr>
          <p:cNvPr id="4" name="Unvan 1"/>
          <p:cNvSpPr>
            <a:spLocks noGrp="1"/>
          </p:cNvSpPr>
          <p:nvPr>
            <p:ph type="title"/>
          </p:nvPr>
        </p:nvSpPr>
        <p:spPr>
          <a:xfrm>
            <a:off x="1406388" y="1009934"/>
            <a:ext cx="9774579" cy="1146411"/>
          </a:xfrm>
        </p:spPr>
        <p:txBody>
          <a:bodyPr/>
          <a:lstStyle/>
          <a:p>
            <a:r>
              <a:rPr lang="tr-TR" dirty="0"/>
              <a:t>Yara örtüleri</a:t>
            </a:r>
          </a:p>
        </p:txBody>
      </p:sp>
      <p:pic>
        <p:nvPicPr>
          <p:cNvPr id="6" name="Resim 5"/>
          <p:cNvPicPr>
            <a:picLocks noChangeAspect="1"/>
          </p:cNvPicPr>
          <p:nvPr/>
        </p:nvPicPr>
        <p:blipFill rotWithShape="1">
          <a:blip r:embed="rId2"/>
          <a:srcRect l="-4586" t="22161" r="3568" b="21672"/>
          <a:stretch/>
        </p:blipFill>
        <p:spPr>
          <a:xfrm>
            <a:off x="8623219" y="4627902"/>
            <a:ext cx="2557748" cy="1705970"/>
          </a:xfrm>
          <a:prstGeom prst="rect">
            <a:avLst/>
          </a:prstGeom>
        </p:spPr>
      </p:pic>
      <p:pic>
        <p:nvPicPr>
          <p:cNvPr id="7" name="Resim 6"/>
          <p:cNvPicPr>
            <a:picLocks noChangeAspect="1"/>
          </p:cNvPicPr>
          <p:nvPr/>
        </p:nvPicPr>
        <p:blipFill>
          <a:blip r:embed="rId3"/>
          <a:stretch>
            <a:fillRect/>
          </a:stretch>
        </p:blipFill>
        <p:spPr>
          <a:xfrm>
            <a:off x="6096000" y="4782846"/>
            <a:ext cx="2209641" cy="1508772"/>
          </a:xfrm>
          <a:prstGeom prst="rect">
            <a:avLst/>
          </a:prstGeom>
        </p:spPr>
      </p:pic>
      <p:pic>
        <p:nvPicPr>
          <p:cNvPr id="2" name="Resim 1"/>
          <p:cNvPicPr>
            <a:picLocks noChangeAspect="1"/>
          </p:cNvPicPr>
          <p:nvPr/>
        </p:nvPicPr>
        <p:blipFill>
          <a:blip r:embed="rId4"/>
          <a:stretch>
            <a:fillRect/>
          </a:stretch>
        </p:blipFill>
        <p:spPr>
          <a:xfrm>
            <a:off x="5880056" y="2688609"/>
            <a:ext cx="5300911" cy="1890968"/>
          </a:xfrm>
          <a:prstGeom prst="rect">
            <a:avLst/>
          </a:prstGeom>
        </p:spPr>
      </p:pic>
    </p:spTree>
    <p:extLst>
      <p:ext uri="{BB962C8B-B14F-4D97-AF65-F5344CB8AC3E}">
        <p14:creationId xmlns:p14="http://schemas.microsoft.com/office/powerpoint/2010/main" val="90580085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231136" y="2538484"/>
            <a:ext cx="3896709" cy="3944203"/>
          </a:xfrm>
        </p:spPr>
        <p:txBody>
          <a:bodyPr/>
          <a:lstStyle/>
          <a:p>
            <a:pPr>
              <a:buFont typeface="Wingdings" panose="05000000000000000000" pitchFamily="2" charset="2"/>
              <a:buChar char="Ø"/>
            </a:pPr>
            <a:r>
              <a:rPr lang="tr-TR" u="sng" dirty="0" smtClean="0"/>
              <a:t>KOLLAJEN</a:t>
            </a:r>
          </a:p>
          <a:p>
            <a:pPr>
              <a:buFont typeface="Wingdings" panose="05000000000000000000" pitchFamily="2" charset="2"/>
              <a:buChar char="Ø"/>
            </a:pPr>
            <a:endParaRPr lang="tr-TR" sz="2000" dirty="0" smtClean="0"/>
          </a:p>
          <a:p>
            <a:r>
              <a:rPr lang="tr-TR" sz="2000" dirty="0" err="1"/>
              <a:t>Kaviteli</a:t>
            </a:r>
            <a:r>
              <a:rPr lang="tr-TR" sz="2000" dirty="0"/>
              <a:t> lezyonlarda kullanılabilir</a:t>
            </a:r>
            <a:r>
              <a:rPr lang="tr-TR" sz="2000" dirty="0" smtClean="0"/>
              <a:t>.</a:t>
            </a:r>
          </a:p>
          <a:p>
            <a:endParaRPr lang="tr-TR" sz="2000" dirty="0" smtClean="0"/>
          </a:p>
          <a:p>
            <a:r>
              <a:rPr lang="tr-TR" sz="2000" dirty="0" smtClean="0"/>
              <a:t> </a:t>
            </a:r>
            <a:r>
              <a:rPr lang="tr-TR" sz="2000" dirty="0"/>
              <a:t>Her evredeki yarada kullanılabilir</a:t>
            </a:r>
            <a:r>
              <a:rPr lang="tr-TR" sz="2000" dirty="0" smtClean="0"/>
              <a:t>.</a:t>
            </a:r>
          </a:p>
          <a:p>
            <a:endParaRPr lang="tr-TR" sz="2000" dirty="0" smtClean="0"/>
          </a:p>
          <a:p>
            <a:r>
              <a:rPr lang="tr-TR" sz="2000" dirty="0" smtClean="0"/>
              <a:t> </a:t>
            </a:r>
            <a:r>
              <a:rPr lang="tr-TR" sz="2000" dirty="0"/>
              <a:t>Emicilik özellikleri orta ve yüksek düzeydedir</a:t>
            </a:r>
          </a:p>
        </p:txBody>
      </p:sp>
      <p:pic>
        <p:nvPicPr>
          <p:cNvPr id="4" name="Resim 3"/>
          <p:cNvPicPr>
            <a:picLocks noChangeAspect="1"/>
          </p:cNvPicPr>
          <p:nvPr/>
        </p:nvPicPr>
        <p:blipFill>
          <a:blip r:embed="rId2"/>
          <a:stretch>
            <a:fillRect/>
          </a:stretch>
        </p:blipFill>
        <p:spPr>
          <a:xfrm>
            <a:off x="6479772" y="2684485"/>
            <a:ext cx="3388128" cy="2051288"/>
          </a:xfrm>
          <a:prstGeom prst="rect">
            <a:avLst/>
          </a:prstGeom>
        </p:spPr>
      </p:pic>
      <p:sp>
        <p:nvSpPr>
          <p:cNvPr id="5" name="Unvan 1"/>
          <p:cNvSpPr>
            <a:spLocks noGrp="1"/>
          </p:cNvSpPr>
          <p:nvPr>
            <p:ph type="title"/>
          </p:nvPr>
        </p:nvSpPr>
        <p:spPr/>
        <p:txBody>
          <a:bodyPr/>
          <a:lstStyle/>
          <a:p>
            <a:r>
              <a:rPr lang="tr-TR" dirty="0"/>
              <a:t>Yara örtüleri</a:t>
            </a:r>
          </a:p>
        </p:txBody>
      </p:sp>
    </p:spTree>
    <p:extLst>
      <p:ext uri="{BB962C8B-B14F-4D97-AF65-F5344CB8AC3E}">
        <p14:creationId xmlns:p14="http://schemas.microsoft.com/office/powerpoint/2010/main" val="41245809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Diğer tedavi yöntemleri</a:t>
            </a:r>
          </a:p>
        </p:txBody>
      </p:sp>
      <p:sp>
        <p:nvSpPr>
          <p:cNvPr id="3" name="İçerik Yer Tutucusu 2"/>
          <p:cNvSpPr>
            <a:spLocks noGrp="1"/>
          </p:cNvSpPr>
          <p:nvPr>
            <p:ph idx="1"/>
          </p:nvPr>
        </p:nvSpPr>
        <p:spPr>
          <a:xfrm>
            <a:off x="2231136" y="2743200"/>
            <a:ext cx="8602824" cy="3392612"/>
          </a:xfrm>
        </p:spPr>
        <p:txBody>
          <a:bodyPr numCol="2">
            <a:normAutofit/>
          </a:bodyPr>
          <a:lstStyle/>
          <a:p>
            <a:r>
              <a:rPr lang="tr-TR" sz="2000" dirty="0" smtClean="0"/>
              <a:t>Elektro </a:t>
            </a:r>
            <a:r>
              <a:rPr lang="tr-TR" sz="2000" dirty="0" err="1"/>
              <a:t>stimülasyon</a:t>
            </a:r>
            <a:r>
              <a:rPr lang="tr-TR" sz="2000" dirty="0"/>
              <a:t> </a:t>
            </a:r>
            <a:endParaRPr lang="tr-TR" sz="2000" dirty="0" smtClean="0"/>
          </a:p>
          <a:p>
            <a:endParaRPr lang="tr-TR" sz="2000" dirty="0" smtClean="0"/>
          </a:p>
          <a:p>
            <a:r>
              <a:rPr lang="tr-TR" sz="2000" dirty="0" smtClean="0"/>
              <a:t>Negatif </a:t>
            </a:r>
            <a:r>
              <a:rPr lang="tr-TR" sz="2000" dirty="0"/>
              <a:t>basınçlı yara </a:t>
            </a:r>
            <a:r>
              <a:rPr lang="tr-TR" sz="2000" dirty="0" smtClean="0"/>
              <a:t>terapisi</a:t>
            </a:r>
          </a:p>
          <a:p>
            <a:endParaRPr lang="tr-TR" sz="2000" dirty="0" smtClean="0"/>
          </a:p>
          <a:p>
            <a:r>
              <a:rPr lang="tr-TR" sz="2000" dirty="0" err="1" smtClean="0"/>
              <a:t>Terapötik</a:t>
            </a:r>
            <a:r>
              <a:rPr lang="tr-TR" sz="2000" dirty="0" smtClean="0"/>
              <a:t> ultrason </a:t>
            </a:r>
          </a:p>
          <a:p>
            <a:endParaRPr lang="tr-TR" sz="2000" dirty="0" smtClean="0"/>
          </a:p>
          <a:p>
            <a:endParaRPr lang="tr-TR" sz="2000" dirty="0" smtClean="0"/>
          </a:p>
          <a:p>
            <a:r>
              <a:rPr lang="tr-TR" sz="2000" dirty="0" err="1" smtClean="0"/>
              <a:t>Hiperbarik</a:t>
            </a:r>
            <a:r>
              <a:rPr lang="tr-TR" sz="2000" dirty="0" smtClean="0"/>
              <a:t> </a:t>
            </a:r>
            <a:r>
              <a:rPr lang="tr-TR" sz="2000" dirty="0"/>
              <a:t>oksijen </a:t>
            </a:r>
            <a:endParaRPr lang="tr-TR" sz="2000" dirty="0" smtClean="0"/>
          </a:p>
          <a:p>
            <a:endParaRPr lang="tr-TR" sz="2000" dirty="0" smtClean="0"/>
          </a:p>
          <a:p>
            <a:r>
              <a:rPr lang="tr-TR" sz="2000" dirty="0" err="1" smtClean="0"/>
              <a:t>Topikal</a:t>
            </a:r>
            <a:r>
              <a:rPr lang="tr-TR" sz="2000" dirty="0" smtClean="0"/>
              <a:t> </a:t>
            </a:r>
            <a:r>
              <a:rPr lang="tr-TR" sz="2000" dirty="0"/>
              <a:t>oksijen ve büyüme faktörleri </a:t>
            </a:r>
            <a:endParaRPr lang="tr-TR" sz="2000" dirty="0" smtClean="0"/>
          </a:p>
          <a:p>
            <a:endParaRPr lang="tr-TR" sz="2000" dirty="0" smtClean="0"/>
          </a:p>
          <a:p>
            <a:r>
              <a:rPr lang="tr-TR" sz="2000" dirty="0" smtClean="0"/>
              <a:t>Kök </a:t>
            </a:r>
            <a:r>
              <a:rPr lang="tr-TR" sz="2000" dirty="0"/>
              <a:t>hücre teknolojileri</a:t>
            </a:r>
          </a:p>
        </p:txBody>
      </p:sp>
    </p:spTree>
    <p:extLst>
      <p:ext uri="{BB962C8B-B14F-4D97-AF65-F5344CB8AC3E}">
        <p14:creationId xmlns:p14="http://schemas.microsoft.com/office/powerpoint/2010/main" val="366225617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CERRAHİ TEDAVİ</a:t>
            </a:r>
            <a:endParaRPr lang="tr-TR" dirty="0"/>
          </a:p>
        </p:txBody>
      </p:sp>
      <p:sp>
        <p:nvSpPr>
          <p:cNvPr id="3" name="İçerik Yer Tutucusu 2"/>
          <p:cNvSpPr>
            <a:spLocks noGrp="1"/>
          </p:cNvSpPr>
          <p:nvPr>
            <p:ph idx="1"/>
          </p:nvPr>
        </p:nvSpPr>
        <p:spPr>
          <a:xfrm>
            <a:off x="2231136" y="2361063"/>
            <a:ext cx="7729728" cy="4496937"/>
          </a:xfrm>
        </p:spPr>
        <p:txBody>
          <a:bodyPr>
            <a:normAutofit/>
          </a:bodyPr>
          <a:lstStyle/>
          <a:p>
            <a:endParaRPr lang="tr-TR" dirty="0" smtClean="0"/>
          </a:p>
          <a:p>
            <a:pPr>
              <a:buFont typeface="Wingdings" panose="05000000000000000000" pitchFamily="2" charset="2"/>
              <a:buChar char="Ø"/>
            </a:pPr>
            <a:r>
              <a:rPr lang="tr-TR" dirty="0" smtClean="0"/>
              <a:t>DEBRİDMAN</a:t>
            </a:r>
          </a:p>
          <a:p>
            <a:pPr>
              <a:buFont typeface="Wingdings" panose="05000000000000000000" pitchFamily="2" charset="2"/>
              <a:buChar char="Ø"/>
            </a:pPr>
            <a:r>
              <a:rPr lang="tr-TR" dirty="0" smtClean="0"/>
              <a:t>DOĞRUDAN KAPAMA</a:t>
            </a:r>
          </a:p>
          <a:p>
            <a:pPr>
              <a:buFont typeface="Wingdings" panose="05000000000000000000" pitchFamily="2" charset="2"/>
              <a:buChar char="Ø"/>
            </a:pPr>
            <a:r>
              <a:rPr lang="tr-TR" dirty="0" smtClean="0"/>
              <a:t>DERİ GREFT</a:t>
            </a:r>
          </a:p>
          <a:p>
            <a:pPr>
              <a:buFont typeface="Wingdings" panose="05000000000000000000" pitchFamily="2" charset="2"/>
              <a:buChar char="Ø"/>
            </a:pPr>
            <a:r>
              <a:rPr lang="tr-TR" dirty="0" smtClean="0"/>
              <a:t>DERİ FLEP</a:t>
            </a:r>
          </a:p>
          <a:p>
            <a:endParaRPr lang="tr-TR" dirty="0" smtClean="0"/>
          </a:p>
          <a:p>
            <a:r>
              <a:rPr lang="tr-TR" sz="2000" dirty="0"/>
              <a:t>Evre 3 ve 4 </a:t>
            </a:r>
            <a:r>
              <a:rPr lang="tr-TR" sz="2000" dirty="0" err="1"/>
              <a:t>dekübit</a:t>
            </a:r>
            <a:r>
              <a:rPr lang="tr-TR" sz="2000" dirty="0"/>
              <a:t> ülserlerinde yara kapanması için cerrahi girişim </a:t>
            </a:r>
            <a:r>
              <a:rPr lang="tr-TR" sz="2000" dirty="0" smtClean="0"/>
              <a:t>gerekebilir</a:t>
            </a:r>
          </a:p>
          <a:p>
            <a:endParaRPr lang="tr-TR" sz="2000" dirty="0" smtClean="0"/>
          </a:p>
          <a:p>
            <a:r>
              <a:rPr lang="tr-TR" sz="2000" dirty="0" smtClean="0"/>
              <a:t>Genelde </a:t>
            </a:r>
            <a:r>
              <a:rPr lang="tr-TR" sz="2000" dirty="0"/>
              <a:t>ülsere bölge tümüyle eksize edildikten sonra çeşitli cerrahi tekniklerle </a:t>
            </a:r>
            <a:r>
              <a:rPr lang="tr-TR" sz="2000" dirty="0" err="1"/>
              <a:t>greft</a:t>
            </a:r>
            <a:r>
              <a:rPr lang="tr-TR" sz="2000" dirty="0"/>
              <a:t> veya </a:t>
            </a:r>
            <a:r>
              <a:rPr lang="tr-TR" sz="2000" dirty="0" err="1"/>
              <a:t>flap</a:t>
            </a:r>
            <a:r>
              <a:rPr lang="tr-TR" sz="2000" dirty="0"/>
              <a:t> </a:t>
            </a:r>
            <a:r>
              <a:rPr lang="tr-TR" sz="2000" dirty="0" smtClean="0"/>
              <a:t>önerilir</a:t>
            </a:r>
            <a:endParaRPr lang="tr-TR" sz="2000" dirty="0"/>
          </a:p>
        </p:txBody>
      </p:sp>
      <p:pic>
        <p:nvPicPr>
          <p:cNvPr id="1026" name="Picture 2" descr="yatalak hasta bakım merkezi Yatak Yaraları, Bası Yarası, Dekübitus ve Dekübit  Ülserleri"/>
          <p:cNvPicPr>
            <a:picLocks noChangeAspect="1" noChangeArrowheads="1"/>
          </p:cNvPicPr>
          <p:nvPr/>
        </p:nvPicPr>
        <p:blipFill rotWithShape="1">
          <a:blip r:embed="rId2">
            <a:extLst>
              <a:ext uri="{28A0092B-C50C-407E-A947-70E740481C1C}">
                <a14:useLocalDpi xmlns:a14="http://schemas.microsoft.com/office/drawing/2010/main" val="0"/>
              </a:ext>
            </a:extLst>
          </a:blip>
          <a:srcRect l="-1" t="17031" r="2280" b="15770"/>
          <a:stretch/>
        </p:blipFill>
        <p:spPr bwMode="auto">
          <a:xfrm>
            <a:off x="5506652" y="2623209"/>
            <a:ext cx="3826415" cy="1832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712131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231136" y="828214"/>
            <a:ext cx="7729728" cy="1188720"/>
          </a:xfrm>
        </p:spPr>
        <p:txBody>
          <a:bodyPr/>
          <a:lstStyle/>
          <a:p>
            <a:r>
              <a:rPr lang="tr-TR" dirty="0" smtClean="0"/>
              <a:t>önleme</a:t>
            </a:r>
            <a:endParaRPr lang="tr-TR" dirty="0"/>
          </a:p>
        </p:txBody>
      </p:sp>
      <p:sp>
        <p:nvSpPr>
          <p:cNvPr id="3" name="İçerik Yer Tutucusu 2"/>
          <p:cNvSpPr>
            <a:spLocks noGrp="1"/>
          </p:cNvSpPr>
          <p:nvPr>
            <p:ph idx="1"/>
          </p:nvPr>
        </p:nvSpPr>
        <p:spPr>
          <a:xfrm>
            <a:off x="2231136" y="2385573"/>
            <a:ext cx="7608900" cy="4217158"/>
          </a:xfrm>
        </p:spPr>
        <p:txBody>
          <a:bodyPr>
            <a:noAutofit/>
          </a:bodyPr>
          <a:lstStyle/>
          <a:p>
            <a:pPr>
              <a:buFont typeface="Wingdings" panose="05000000000000000000" pitchFamily="2" charset="2"/>
              <a:buChar char="Ø"/>
            </a:pPr>
            <a:r>
              <a:rPr lang="tr-TR" sz="2000" u="sng" dirty="0" smtClean="0"/>
              <a:t>Hafif riskli (15-18 puan) hastalarda;</a:t>
            </a:r>
          </a:p>
          <a:p>
            <a:pPr lvl="1"/>
            <a:r>
              <a:rPr lang="tr-TR" sz="2000" dirty="0" err="1" smtClean="0"/>
              <a:t>Mobilizasyon</a:t>
            </a:r>
            <a:r>
              <a:rPr lang="tr-TR" sz="2000" dirty="0" smtClean="0"/>
              <a:t> </a:t>
            </a:r>
            <a:r>
              <a:rPr lang="tr-TR" sz="2000" dirty="0"/>
              <a:t>artırılmalı</a:t>
            </a:r>
          </a:p>
          <a:p>
            <a:pPr lvl="1"/>
            <a:r>
              <a:rPr lang="tr-TR" sz="2000" dirty="0"/>
              <a:t>Topuklar korunmalı</a:t>
            </a:r>
          </a:p>
          <a:p>
            <a:pPr lvl="1"/>
            <a:r>
              <a:rPr lang="tr-TR" sz="2000" dirty="0"/>
              <a:t>Hasta yatağa bağımlı ise en az iki saatte bir, tekerlekli sandalyeye bağımlı ise </a:t>
            </a:r>
            <a:r>
              <a:rPr lang="tr-TR" sz="2000" dirty="0" smtClean="0"/>
              <a:t>saat başı </a:t>
            </a:r>
            <a:r>
              <a:rPr lang="tr-TR" sz="2000" dirty="0"/>
              <a:t>pozisyon değiştirilmeli ve basınç azaltıcı destekler kullanılmalı</a:t>
            </a:r>
          </a:p>
          <a:p>
            <a:pPr lvl="1"/>
            <a:r>
              <a:rPr lang="tr-TR" sz="2000" dirty="0"/>
              <a:t>Pozisyon verilirken sürtünme, yırtılma ile dokunun hasar görmesi engellenmeli</a:t>
            </a:r>
          </a:p>
          <a:p>
            <a:pPr lvl="1"/>
            <a:r>
              <a:rPr lang="tr-TR" sz="2000" dirty="0"/>
              <a:t>Dizlerin ve ayak bileklerinin birbirine sürtünmesini önlemek için bacak </a:t>
            </a:r>
            <a:r>
              <a:rPr lang="tr-TR" sz="2000" dirty="0" smtClean="0"/>
              <a:t>araları yastık </a:t>
            </a:r>
            <a:r>
              <a:rPr lang="tr-TR" sz="2000" dirty="0"/>
              <a:t>ya da köpük kenarlıklarla desteklenmelidir.</a:t>
            </a:r>
          </a:p>
          <a:p>
            <a:pPr lvl="1"/>
            <a:r>
              <a:rPr lang="tr-TR" sz="2000" dirty="0"/>
              <a:t>Deride çatlakların oluşumunu engelleyecek yeterli nem sağlanmalı</a:t>
            </a:r>
          </a:p>
        </p:txBody>
      </p:sp>
    </p:spTree>
    <p:extLst>
      <p:ext uri="{BB962C8B-B14F-4D97-AF65-F5344CB8AC3E}">
        <p14:creationId xmlns:p14="http://schemas.microsoft.com/office/powerpoint/2010/main" val="215429645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231136" y="666113"/>
            <a:ext cx="7729728" cy="1188720"/>
          </a:xfrm>
        </p:spPr>
        <p:txBody>
          <a:bodyPr/>
          <a:lstStyle/>
          <a:p>
            <a:r>
              <a:rPr lang="tr-TR" dirty="0" smtClean="0"/>
              <a:t>önleme</a:t>
            </a:r>
            <a:endParaRPr lang="tr-TR" dirty="0"/>
          </a:p>
        </p:txBody>
      </p:sp>
      <p:sp>
        <p:nvSpPr>
          <p:cNvPr id="3" name="İçerik Yer Tutucusu 2"/>
          <p:cNvSpPr>
            <a:spLocks noGrp="1"/>
          </p:cNvSpPr>
          <p:nvPr>
            <p:ph idx="1"/>
          </p:nvPr>
        </p:nvSpPr>
        <p:spPr>
          <a:xfrm>
            <a:off x="2231136" y="2229042"/>
            <a:ext cx="7909151" cy="4442346"/>
          </a:xfrm>
        </p:spPr>
        <p:txBody>
          <a:bodyPr>
            <a:noAutofit/>
          </a:bodyPr>
          <a:lstStyle/>
          <a:p>
            <a:pPr>
              <a:buFont typeface="Wingdings" panose="05000000000000000000" pitchFamily="2" charset="2"/>
              <a:buChar char="Ø"/>
            </a:pPr>
            <a:r>
              <a:rPr lang="tr-TR" sz="2000" u="sng" dirty="0"/>
              <a:t>Orta riskli (13-14 puan) hastalarda </a:t>
            </a:r>
            <a:endParaRPr lang="tr-TR" sz="2000" u="sng" dirty="0" smtClean="0"/>
          </a:p>
          <a:p>
            <a:pPr lvl="1"/>
            <a:r>
              <a:rPr lang="tr-TR" sz="2000" dirty="0" smtClean="0"/>
              <a:t>Diğer önlemlere </a:t>
            </a:r>
            <a:r>
              <a:rPr lang="tr-TR" sz="2000" dirty="0"/>
              <a:t>ek </a:t>
            </a:r>
            <a:r>
              <a:rPr lang="tr-TR" sz="2000" dirty="0" smtClean="0"/>
              <a:t>olarak köpük kenarlıklarla </a:t>
            </a:r>
            <a:r>
              <a:rPr lang="tr-TR" sz="2000" dirty="0"/>
              <a:t>desteklenmiş 30º yan yatış pozisyonu </a:t>
            </a:r>
            <a:r>
              <a:rPr lang="tr-TR" sz="2000" dirty="0" smtClean="0"/>
              <a:t>verilmeli</a:t>
            </a:r>
          </a:p>
          <a:p>
            <a:pPr lvl="1"/>
            <a:endParaRPr lang="tr-TR" sz="2000" dirty="0"/>
          </a:p>
          <a:p>
            <a:pPr>
              <a:buFont typeface="Wingdings" panose="05000000000000000000" pitchFamily="2" charset="2"/>
              <a:buChar char="Ø"/>
            </a:pPr>
            <a:r>
              <a:rPr lang="tr-TR" sz="2000" u="sng" dirty="0" smtClean="0"/>
              <a:t>Yüksek </a:t>
            </a:r>
            <a:r>
              <a:rPr lang="tr-TR" sz="2000" u="sng" dirty="0"/>
              <a:t>riskli (10-12 puan) hastalarda</a:t>
            </a:r>
            <a:r>
              <a:rPr lang="tr-TR" sz="2000" dirty="0"/>
              <a:t> </a:t>
            </a:r>
            <a:endParaRPr lang="tr-TR" sz="2000" dirty="0" smtClean="0"/>
          </a:p>
          <a:p>
            <a:pPr lvl="1"/>
            <a:r>
              <a:rPr lang="tr-TR" sz="2000" dirty="0"/>
              <a:t>B</a:t>
            </a:r>
            <a:r>
              <a:rPr lang="tr-TR" sz="2000" dirty="0" smtClean="0"/>
              <a:t>ahsedilen </a:t>
            </a:r>
            <a:r>
              <a:rPr lang="tr-TR" sz="2000" dirty="0"/>
              <a:t>önlemlere ayrıca 15-20 </a:t>
            </a:r>
            <a:r>
              <a:rPr lang="tr-TR" sz="2000" dirty="0" smtClean="0"/>
              <a:t>dakikada bir </a:t>
            </a:r>
            <a:r>
              <a:rPr lang="tr-TR" sz="2000" dirty="0"/>
              <a:t>küçük vücut hareketleri </a:t>
            </a:r>
            <a:r>
              <a:rPr lang="tr-TR" sz="2000" dirty="0" smtClean="0"/>
              <a:t>eklenmeli</a:t>
            </a:r>
          </a:p>
          <a:p>
            <a:pPr lvl="1"/>
            <a:endParaRPr lang="tr-TR" sz="2000" dirty="0"/>
          </a:p>
          <a:p>
            <a:pPr>
              <a:buFont typeface="Wingdings" panose="05000000000000000000" pitchFamily="2" charset="2"/>
              <a:buChar char="Ø"/>
            </a:pPr>
            <a:r>
              <a:rPr lang="tr-TR" sz="2000" u="sng" dirty="0"/>
              <a:t>Çok yüksek riskli (0-9 puan) hastalarda </a:t>
            </a:r>
            <a:endParaRPr lang="tr-TR" sz="2000" u="sng" dirty="0" smtClean="0"/>
          </a:p>
          <a:p>
            <a:pPr lvl="1"/>
            <a:r>
              <a:rPr lang="tr-TR" sz="2000" dirty="0"/>
              <a:t>T</a:t>
            </a:r>
            <a:r>
              <a:rPr lang="tr-TR" sz="2000" dirty="0" smtClean="0"/>
              <a:t>üm </a:t>
            </a:r>
            <a:r>
              <a:rPr lang="tr-TR" sz="2000" dirty="0"/>
              <a:t>bahsedilen önlemlere </a:t>
            </a:r>
            <a:r>
              <a:rPr lang="tr-TR" sz="2000" dirty="0" smtClean="0"/>
              <a:t>basınç rahatlatıcı </a:t>
            </a:r>
            <a:r>
              <a:rPr lang="tr-TR" sz="2000" dirty="0"/>
              <a:t>yatak ve minderler eklenmeli</a:t>
            </a:r>
          </a:p>
        </p:txBody>
      </p:sp>
    </p:spTree>
    <p:extLst>
      <p:ext uri="{BB962C8B-B14F-4D97-AF65-F5344CB8AC3E}">
        <p14:creationId xmlns:p14="http://schemas.microsoft.com/office/powerpoint/2010/main" val="102891762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231136" y="666113"/>
            <a:ext cx="7729728" cy="1188720"/>
          </a:xfrm>
        </p:spPr>
        <p:txBody>
          <a:bodyPr/>
          <a:lstStyle/>
          <a:p>
            <a:r>
              <a:rPr lang="tr-TR" dirty="0" smtClean="0"/>
              <a:t>Önleme-izlem </a:t>
            </a:r>
            <a:endParaRPr lang="tr-TR" dirty="0"/>
          </a:p>
        </p:txBody>
      </p:sp>
      <p:sp>
        <p:nvSpPr>
          <p:cNvPr id="3" name="İçerik Yer Tutucusu 2"/>
          <p:cNvSpPr>
            <a:spLocks noGrp="1"/>
          </p:cNvSpPr>
          <p:nvPr>
            <p:ph idx="1"/>
          </p:nvPr>
        </p:nvSpPr>
        <p:spPr>
          <a:xfrm>
            <a:off x="2231136" y="2313992"/>
            <a:ext cx="7729728" cy="4544008"/>
          </a:xfrm>
        </p:spPr>
        <p:txBody>
          <a:bodyPr>
            <a:normAutofit fontScale="92500" lnSpcReduction="10000"/>
          </a:bodyPr>
          <a:lstStyle/>
          <a:p>
            <a:pPr algn="just"/>
            <a:r>
              <a:rPr lang="tr-TR" sz="2200" dirty="0" smtClean="0"/>
              <a:t>Yeterli </a:t>
            </a:r>
            <a:r>
              <a:rPr lang="tr-TR" sz="2200" dirty="0"/>
              <a:t>beslenme, hem ülser oluşumunu önlemeye hem de erken evre ülserlerin iyileşmesine yardımcı olabileceği düşünülmektedir</a:t>
            </a:r>
            <a:r>
              <a:rPr lang="tr-TR" sz="2200" dirty="0" smtClean="0"/>
              <a:t>.</a:t>
            </a:r>
          </a:p>
          <a:p>
            <a:pPr algn="just"/>
            <a:endParaRPr lang="tr-TR" sz="2200" dirty="0" smtClean="0"/>
          </a:p>
          <a:p>
            <a:pPr algn="just"/>
            <a:r>
              <a:rPr lang="tr-TR" sz="2200" dirty="0" smtClean="0"/>
              <a:t> </a:t>
            </a:r>
            <a:r>
              <a:rPr lang="tr-TR" sz="2200" dirty="0" err="1"/>
              <a:t>Kontrendikasyon</a:t>
            </a:r>
            <a:r>
              <a:rPr lang="tr-TR" sz="2200" dirty="0"/>
              <a:t> olmadığı sürece risk altındaki bireylere yaklaşık </a:t>
            </a:r>
            <a:r>
              <a:rPr lang="tr-TR" sz="2200" u="sng" dirty="0"/>
              <a:t>1,2- 1,5 g/kg/gün </a:t>
            </a:r>
            <a:r>
              <a:rPr lang="tr-TR" sz="2200" dirty="0"/>
              <a:t>protein alımı önerilmektedir. </a:t>
            </a:r>
            <a:endParaRPr lang="tr-TR" sz="2200" dirty="0" smtClean="0"/>
          </a:p>
          <a:p>
            <a:pPr algn="just"/>
            <a:endParaRPr lang="tr-TR" sz="2200" dirty="0" smtClean="0"/>
          </a:p>
          <a:p>
            <a:pPr algn="just"/>
            <a:r>
              <a:rPr lang="tr-TR" sz="2200" dirty="0" smtClean="0"/>
              <a:t>Cilt </a:t>
            </a:r>
            <a:r>
              <a:rPr lang="tr-TR" sz="2200" dirty="0"/>
              <a:t>günlük incelenmeli </a:t>
            </a:r>
            <a:r>
              <a:rPr lang="tr-TR" sz="2200" dirty="0" smtClean="0"/>
              <a:t>.Temiz </a:t>
            </a:r>
            <a:r>
              <a:rPr lang="tr-TR" sz="2200" dirty="0"/>
              <a:t>tutulmalı, aşırı kuruluk ve nemden </a:t>
            </a:r>
            <a:r>
              <a:rPr lang="tr-TR" sz="2200" dirty="0" smtClean="0"/>
              <a:t>kaçınılmalı</a:t>
            </a:r>
          </a:p>
          <a:p>
            <a:pPr algn="just"/>
            <a:endParaRPr lang="tr-TR" sz="2200" dirty="0" smtClean="0"/>
          </a:p>
          <a:p>
            <a:pPr algn="just"/>
            <a:r>
              <a:rPr lang="tr-TR" sz="2200" dirty="0" err="1" smtClean="0"/>
              <a:t>Periferik</a:t>
            </a:r>
            <a:r>
              <a:rPr lang="tr-TR" sz="2200" dirty="0" smtClean="0"/>
              <a:t> </a:t>
            </a:r>
            <a:r>
              <a:rPr lang="tr-TR" sz="2200" dirty="0"/>
              <a:t>arter hastalığı olanlarda hipotansiyonu tedavi etmek, </a:t>
            </a:r>
            <a:r>
              <a:rPr lang="tr-TR" sz="2200" dirty="0" err="1"/>
              <a:t>vazokonstriktif</a:t>
            </a:r>
            <a:r>
              <a:rPr lang="tr-TR" sz="2200" dirty="0"/>
              <a:t> ajanların sınırlandırılması, kardiyak </a:t>
            </a:r>
            <a:r>
              <a:rPr lang="tr-TR" sz="2200" dirty="0" err="1"/>
              <a:t>kontraktiliteyi</a:t>
            </a:r>
            <a:r>
              <a:rPr lang="tr-TR" sz="2200" dirty="0"/>
              <a:t> iyileştirmek veya </a:t>
            </a:r>
            <a:r>
              <a:rPr lang="tr-TR" sz="2200" dirty="0" err="1"/>
              <a:t>revaskülarizasyon</a:t>
            </a:r>
            <a:r>
              <a:rPr lang="tr-TR" sz="2200" dirty="0"/>
              <a:t> cilt </a:t>
            </a:r>
            <a:r>
              <a:rPr lang="tr-TR" sz="2200" dirty="0" err="1"/>
              <a:t>perfüzyonunu</a:t>
            </a:r>
            <a:r>
              <a:rPr lang="tr-TR" sz="2200" dirty="0"/>
              <a:t> iyileştirmek için önemlidir.</a:t>
            </a:r>
          </a:p>
          <a:p>
            <a:endParaRPr lang="tr-TR" dirty="0"/>
          </a:p>
        </p:txBody>
      </p:sp>
    </p:spTree>
    <p:extLst>
      <p:ext uri="{BB962C8B-B14F-4D97-AF65-F5344CB8AC3E}">
        <p14:creationId xmlns:p14="http://schemas.microsoft.com/office/powerpoint/2010/main" val="281056465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Tedavini değerlendirilmesi</a:t>
            </a:r>
            <a:endParaRPr lang="tr-TR" dirty="0"/>
          </a:p>
        </p:txBody>
      </p:sp>
      <p:sp>
        <p:nvSpPr>
          <p:cNvPr id="3" name="İçerik Yer Tutucusu 2"/>
          <p:cNvSpPr>
            <a:spLocks noGrp="1"/>
          </p:cNvSpPr>
          <p:nvPr>
            <p:ph idx="1"/>
          </p:nvPr>
        </p:nvSpPr>
        <p:spPr>
          <a:xfrm>
            <a:off x="2231136" y="2638044"/>
            <a:ext cx="7729728" cy="3706772"/>
          </a:xfrm>
        </p:spPr>
        <p:txBody>
          <a:bodyPr>
            <a:normAutofit/>
          </a:bodyPr>
          <a:lstStyle/>
          <a:p>
            <a:r>
              <a:rPr lang="tr-TR" sz="2000" dirty="0"/>
              <a:t>Aşağıdaki bakım parametreleri günlük olarak izlenmeli ve </a:t>
            </a:r>
            <a:r>
              <a:rPr lang="tr-TR" sz="2000" dirty="0" smtClean="0"/>
              <a:t>belgelenmelidir.*</a:t>
            </a:r>
          </a:p>
          <a:p>
            <a:pPr lvl="1">
              <a:buFont typeface="Wingdings" panose="05000000000000000000" pitchFamily="2" charset="2"/>
              <a:buChar char="ü"/>
            </a:pPr>
            <a:endParaRPr lang="tr-TR" sz="2000" dirty="0"/>
          </a:p>
          <a:p>
            <a:pPr lvl="1">
              <a:buFont typeface="Wingdings" panose="05000000000000000000" pitchFamily="2" charset="2"/>
              <a:buChar char="ü"/>
            </a:pPr>
            <a:r>
              <a:rPr lang="tr-TR" sz="2000" dirty="0" smtClean="0"/>
              <a:t>Ülserin değerlendirilmesi (iyileşme ölçekleri )</a:t>
            </a:r>
            <a:endParaRPr lang="tr-TR" sz="2000" dirty="0"/>
          </a:p>
          <a:p>
            <a:pPr lvl="1">
              <a:buFont typeface="Wingdings" panose="05000000000000000000" pitchFamily="2" charset="2"/>
              <a:buChar char="ü"/>
            </a:pPr>
            <a:r>
              <a:rPr lang="tr-TR" sz="2000" dirty="0" smtClean="0"/>
              <a:t>Varsa </a:t>
            </a:r>
            <a:r>
              <a:rPr lang="tr-TR" sz="2000" dirty="0"/>
              <a:t>pansumanın durumu</a:t>
            </a:r>
          </a:p>
          <a:p>
            <a:pPr lvl="1">
              <a:buFont typeface="Wingdings" panose="05000000000000000000" pitchFamily="2" charset="2"/>
              <a:buChar char="ü"/>
            </a:pPr>
            <a:r>
              <a:rPr lang="tr-TR" sz="2000" dirty="0" smtClean="0"/>
              <a:t>Ülser </a:t>
            </a:r>
            <a:r>
              <a:rPr lang="tr-TR" sz="2000" dirty="0"/>
              <a:t>çevresindeki alanın durumu</a:t>
            </a:r>
          </a:p>
          <a:p>
            <a:pPr lvl="1">
              <a:buFont typeface="Wingdings" panose="05000000000000000000" pitchFamily="2" charset="2"/>
              <a:buChar char="ü"/>
            </a:pPr>
            <a:r>
              <a:rPr lang="tr-TR" sz="2000" dirty="0" smtClean="0"/>
              <a:t>Ağrının </a:t>
            </a:r>
            <a:r>
              <a:rPr lang="tr-TR" sz="2000" dirty="0"/>
              <a:t>varlığı ve ağrı kontrolünün yeterliliği</a:t>
            </a:r>
          </a:p>
          <a:p>
            <a:pPr lvl="1">
              <a:buFont typeface="Wingdings" panose="05000000000000000000" pitchFamily="2" charset="2"/>
              <a:buChar char="ü"/>
            </a:pPr>
            <a:r>
              <a:rPr lang="tr-TR" sz="2000" dirty="0" smtClean="0"/>
              <a:t>Enfeksiyon </a:t>
            </a:r>
            <a:r>
              <a:rPr lang="tr-TR" sz="2000" dirty="0"/>
              <a:t>gibi olası komplikasyonların </a:t>
            </a:r>
            <a:r>
              <a:rPr lang="tr-TR" sz="2000" dirty="0" smtClean="0"/>
              <a:t>varlığı</a:t>
            </a:r>
            <a:r>
              <a:rPr lang="tr-TR" sz="1800" dirty="0"/>
              <a:t/>
            </a:r>
            <a:br>
              <a:rPr lang="tr-TR" sz="1800" dirty="0"/>
            </a:br>
            <a:endParaRPr lang="tr-TR" sz="1800" dirty="0"/>
          </a:p>
        </p:txBody>
      </p:sp>
      <p:sp>
        <p:nvSpPr>
          <p:cNvPr id="4" name="Dikdörtgen 3"/>
          <p:cNvSpPr/>
          <p:nvPr/>
        </p:nvSpPr>
        <p:spPr>
          <a:xfrm>
            <a:off x="0" y="6611779"/>
            <a:ext cx="7651845" cy="246221"/>
          </a:xfrm>
          <a:prstGeom prst="rect">
            <a:avLst/>
          </a:prstGeom>
        </p:spPr>
        <p:txBody>
          <a:bodyPr wrap="square">
            <a:spAutoFit/>
          </a:bodyPr>
          <a:lstStyle/>
          <a:p>
            <a:r>
              <a:rPr lang="tr-TR" sz="1000" dirty="0" smtClean="0"/>
              <a:t>*Thomas </a:t>
            </a:r>
            <a:r>
              <a:rPr lang="tr-TR" sz="1000" dirty="0"/>
              <a:t>DR. Yeni F-</a:t>
            </a:r>
            <a:r>
              <a:rPr lang="tr-TR" sz="1000" dirty="0" err="1"/>
              <a:t>tag</a:t>
            </a:r>
            <a:r>
              <a:rPr lang="tr-TR" sz="1000" dirty="0"/>
              <a:t> 314: basınç ülserlerinin önlenmesi ve yönetimi. J </a:t>
            </a:r>
            <a:r>
              <a:rPr lang="tr-TR" sz="1000" dirty="0" err="1"/>
              <a:t>Am</a:t>
            </a:r>
            <a:r>
              <a:rPr lang="tr-TR" sz="1000" dirty="0"/>
              <a:t> </a:t>
            </a:r>
            <a:r>
              <a:rPr lang="tr-TR" sz="1000" dirty="0" err="1"/>
              <a:t>Med</a:t>
            </a:r>
            <a:r>
              <a:rPr lang="tr-TR" sz="1000" dirty="0"/>
              <a:t> </a:t>
            </a:r>
            <a:r>
              <a:rPr lang="tr-TR" sz="1000" dirty="0" err="1"/>
              <a:t>Dir</a:t>
            </a:r>
            <a:r>
              <a:rPr lang="tr-TR" sz="1000" dirty="0"/>
              <a:t> Doç. 2006; 7:523.</a:t>
            </a:r>
          </a:p>
        </p:txBody>
      </p:sp>
    </p:spTree>
    <p:extLst>
      <p:ext uri="{BB962C8B-B14F-4D97-AF65-F5344CB8AC3E}">
        <p14:creationId xmlns:p14="http://schemas.microsoft.com/office/powerpoint/2010/main" val="151208052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İyileşme ölçekleri</a:t>
            </a:r>
          </a:p>
        </p:txBody>
      </p:sp>
      <p:sp>
        <p:nvSpPr>
          <p:cNvPr id="3" name="İçerik Yer Tutucusu 2"/>
          <p:cNvSpPr>
            <a:spLocks noGrp="1"/>
          </p:cNvSpPr>
          <p:nvPr>
            <p:ph idx="1"/>
          </p:nvPr>
        </p:nvSpPr>
        <p:spPr>
          <a:xfrm>
            <a:off x="2333767" y="2511189"/>
            <a:ext cx="7301552" cy="4561415"/>
          </a:xfrm>
        </p:spPr>
        <p:txBody>
          <a:bodyPr>
            <a:normAutofit/>
          </a:bodyPr>
          <a:lstStyle/>
          <a:p>
            <a:r>
              <a:rPr lang="tr-TR" sz="2000" b="1" dirty="0"/>
              <a:t> </a:t>
            </a:r>
            <a:r>
              <a:rPr lang="tr-TR" sz="2000" dirty="0" smtClean="0"/>
              <a:t>Yara </a:t>
            </a:r>
            <a:r>
              <a:rPr lang="tr-TR" sz="2000" dirty="0"/>
              <a:t>iyileşmesinin izlenmesi ve belgelenmesinde kullanılmak üzere bir dizi ölçek </a:t>
            </a:r>
            <a:r>
              <a:rPr lang="tr-TR" sz="2000" dirty="0" smtClean="0"/>
              <a:t>mevcuttur.</a:t>
            </a:r>
          </a:p>
          <a:p>
            <a:r>
              <a:rPr lang="tr-TR" sz="2000" dirty="0"/>
              <a:t>Mevcut </a:t>
            </a:r>
            <a:r>
              <a:rPr lang="tr-TR" sz="2000" dirty="0" err="1"/>
              <a:t>evreleme</a:t>
            </a:r>
            <a:r>
              <a:rPr lang="tr-TR" sz="2000" dirty="0"/>
              <a:t> sistemleri arasındaki farklılıklar göz önüne alındığında, basınç kaynaklı yaralanmaları olan hastalardan sorumlu </a:t>
            </a:r>
            <a:r>
              <a:rPr lang="tr-TR" sz="2000" dirty="0" err="1"/>
              <a:t>klinisyenler</a:t>
            </a:r>
            <a:r>
              <a:rPr lang="tr-TR" sz="2000" dirty="0"/>
              <a:t> arasında etkili iletişimi kolaylaştırmak için kullanılan iyileşme ölçeği açıkça tanımlanmalıdır. Ülserlerin tutarlı bir şekilde </a:t>
            </a:r>
            <a:r>
              <a:rPr lang="tr-TR" sz="2000" dirty="0" err="1"/>
              <a:t>evrelenmesini</a:t>
            </a:r>
            <a:r>
              <a:rPr lang="tr-TR" sz="2000" dirty="0"/>
              <a:t> sağlamak için bu ölçeklerin kullanımı konusunda eğitim de </a:t>
            </a:r>
            <a:r>
              <a:rPr lang="tr-TR" sz="2000" dirty="0" smtClean="0"/>
              <a:t>gereklidir.</a:t>
            </a:r>
            <a:endParaRPr lang="tr-TR" sz="2000" dirty="0"/>
          </a:p>
          <a:p>
            <a:r>
              <a:rPr lang="tr-TR" sz="2000" dirty="0" smtClean="0"/>
              <a:t>İyileşme </a:t>
            </a:r>
            <a:r>
              <a:rPr lang="tr-TR" sz="2000" dirty="0"/>
              <a:t>için </a:t>
            </a:r>
            <a:r>
              <a:rPr lang="tr-TR" sz="2000" b="1" u="sng" dirty="0"/>
              <a:t>Basınç Ülseri Ölçeği (PUSH) </a:t>
            </a:r>
            <a:r>
              <a:rPr lang="tr-TR" sz="2000" dirty="0"/>
              <a:t> NPIAP </a:t>
            </a:r>
            <a:r>
              <a:rPr lang="tr-TR" sz="2000" dirty="0" err="1"/>
              <a:t>Evreleme</a:t>
            </a:r>
            <a:r>
              <a:rPr lang="tr-TR" sz="2000" dirty="0"/>
              <a:t> Sistemi ile birlikte kullanılmak üzere tasarlanmış PUSH aracı </a:t>
            </a:r>
            <a:r>
              <a:rPr lang="tr-TR" sz="2000" dirty="0" smtClean="0"/>
              <a:t>en </a:t>
            </a:r>
            <a:r>
              <a:rPr lang="tr-TR" sz="2000" dirty="0"/>
              <a:t>kolay uygulanan araçtır  Bu ölçek doğrulanmıştır, kullanımı kolaydır ve yardımcı olduğu gösterilmiştir</a:t>
            </a:r>
            <a:r>
              <a:rPr lang="tr-TR" sz="2000" dirty="0" smtClean="0"/>
              <a:t>.</a:t>
            </a:r>
          </a:p>
        </p:txBody>
      </p:sp>
    </p:spTree>
    <p:extLst>
      <p:ext uri="{BB962C8B-B14F-4D97-AF65-F5344CB8AC3E}">
        <p14:creationId xmlns:p14="http://schemas.microsoft.com/office/powerpoint/2010/main" val="189621735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p:cNvPicPr>
          <p:nvPr/>
        </p:nvPicPr>
        <p:blipFill>
          <a:blip r:embed="rId2"/>
          <a:stretch>
            <a:fillRect/>
          </a:stretch>
        </p:blipFill>
        <p:spPr>
          <a:xfrm>
            <a:off x="641446" y="414035"/>
            <a:ext cx="3998794" cy="5980601"/>
          </a:xfrm>
          <a:prstGeom prst="rect">
            <a:avLst/>
          </a:prstGeom>
        </p:spPr>
      </p:pic>
      <p:pic>
        <p:nvPicPr>
          <p:cNvPr id="8" name="Resim 7"/>
          <p:cNvPicPr>
            <a:picLocks noChangeAspect="1"/>
          </p:cNvPicPr>
          <p:nvPr/>
        </p:nvPicPr>
        <p:blipFill>
          <a:blip r:embed="rId3"/>
          <a:stretch>
            <a:fillRect/>
          </a:stretch>
        </p:blipFill>
        <p:spPr>
          <a:xfrm>
            <a:off x="5190644" y="982639"/>
            <a:ext cx="5911158" cy="4531057"/>
          </a:xfrm>
          <a:prstGeom prst="rect">
            <a:avLst/>
          </a:prstGeom>
        </p:spPr>
      </p:pic>
    </p:spTree>
    <p:extLst>
      <p:ext uri="{BB962C8B-B14F-4D97-AF65-F5344CB8AC3E}">
        <p14:creationId xmlns:p14="http://schemas.microsoft.com/office/powerpoint/2010/main" val="2667858161"/>
      </p:ext>
    </p:extLst>
  </p:cSld>
  <p:clrMapOvr>
    <a:masterClrMapping/>
  </p:clrMapOvr>
  <p:timing>
    <p:tnLst>
      <p:par>
        <p:cTn id="1" dur="indefinite" restart="never" nodeType="tmRoot"/>
      </p:par>
    </p:tnLst>
  </p:timing>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TM10001115[[fn=Paket]]</Template>
  <TotalTime>1393</TotalTime>
  <Words>3126</Words>
  <Application>Microsoft Office PowerPoint</Application>
  <PresentationFormat>Geniş ekran</PresentationFormat>
  <Paragraphs>536</Paragraphs>
  <Slides>104</Slides>
  <Notes>3</Notes>
  <HiddenSlides>0</HiddenSlides>
  <MMClips>0</MMClips>
  <ScaleCrop>false</ScaleCrop>
  <HeadingPairs>
    <vt:vector size="6" baseType="variant">
      <vt:variant>
        <vt:lpstr>Kullanılan Yazı Tipleri</vt:lpstr>
      </vt:variant>
      <vt:variant>
        <vt:i4>6</vt:i4>
      </vt:variant>
      <vt:variant>
        <vt:lpstr>Tema</vt:lpstr>
      </vt:variant>
      <vt:variant>
        <vt:i4>5</vt:i4>
      </vt:variant>
      <vt:variant>
        <vt:lpstr>Slayt Başlıkları</vt:lpstr>
      </vt:variant>
      <vt:variant>
        <vt:i4>104</vt:i4>
      </vt:variant>
    </vt:vector>
  </HeadingPairs>
  <TitlesOfParts>
    <vt:vector size="115" baseType="lpstr">
      <vt:lpstr>Arial</vt:lpstr>
      <vt:lpstr>Calibri</vt:lpstr>
      <vt:lpstr>Calibri Light</vt:lpstr>
      <vt:lpstr>Gill Sans MT</vt:lpstr>
      <vt:lpstr>Noto Sans</vt:lpstr>
      <vt:lpstr>Wingdings</vt:lpstr>
      <vt:lpstr>Parcel</vt:lpstr>
      <vt:lpstr>1_Custom Design</vt:lpstr>
      <vt:lpstr>2_Custom Design</vt:lpstr>
      <vt:lpstr>3_Custom Design</vt:lpstr>
      <vt:lpstr>4_Custom Design</vt:lpstr>
      <vt:lpstr>DEKÜBİT ÜLSERLERİNE YAKLAŞIM</vt:lpstr>
      <vt:lpstr>Amaç </vt:lpstr>
      <vt:lpstr>Sunum planı</vt:lpstr>
      <vt:lpstr>TANIM</vt:lpstr>
      <vt:lpstr>tanım</vt:lpstr>
      <vt:lpstr>PowerPoint Sunusu</vt:lpstr>
      <vt:lpstr>TERMİNOLOJİ </vt:lpstr>
      <vt:lpstr>ETİYOPATOGENEZ</vt:lpstr>
      <vt:lpstr>PowerPoint Sunusu</vt:lpstr>
      <vt:lpstr>ETİYOPATOGENEZ</vt:lpstr>
      <vt:lpstr>RİSK FAKTÖRLERİ</vt:lpstr>
      <vt:lpstr>EKSTRENSEK RİSK FAKTÖRLERİ</vt:lpstr>
      <vt:lpstr>İNTRENSEK RİSK FAKTÖRLERİ</vt:lpstr>
      <vt:lpstr>İmmobilite</vt:lpstr>
      <vt:lpstr>Azalmış doku perfüzyonu</vt:lpstr>
      <vt:lpstr>Malnutrisyon</vt:lpstr>
      <vt:lpstr>Duyu kaybı</vt:lpstr>
      <vt:lpstr>İnkontinans</vt:lpstr>
      <vt:lpstr>RİSK FAKTÖRLERİ</vt:lpstr>
      <vt:lpstr>RİSK FAKTÖRLERİ</vt:lpstr>
      <vt:lpstr>Risk faktörleri</vt:lpstr>
      <vt:lpstr>Risk tahmini </vt:lpstr>
      <vt:lpstr>RİSK TAHMİNİ</vt:lpstr>
      <vt:lpstr>Risk tahmini</vt:lpstr>
      <vt:lpstr>Risk tahmini </vt:lpstr>
      <vt:lpstr>Risk tahmini</vt:lpstr>
      <vt:lpstr>PowerPoint Sunusu</vt:lpstr>
      <vt:lpstr>Risk tahmini</vt:lpstr>
      <vt:lpstr>evreleme </vt:lpstr>
      <vt:lpstr>PowerPoint Sunusu</vt:lpstr>
      <vt:lpstr>EVRELEME</vt:lpstr>
      <vt:lpstr>PowerPoint Sunusu</vt:lpstr>
      <vt:lpstr>PowerPoint Sunusu</vt:lpstr>
      <vt:lpstr>EVRE 1basınç yarası</vt:lpstr>
      <vt:lpstr>Evre 2 basınç yarası</vt:lpstr>
      <vt:lpstr>Evre 3 basınç yarası </vt:lpstr>
      <vt:lpstr>Evre 4 basınç yarası </vt:lpstr>
      <vt:lpstr>EVRELENDİRİLEMEYEN basınç yarası</vt:lpstr>
      <vt:lpstr>DERİN DOKU basınç yarası </vt:lpstr>
      <vt:lpstr>Tıbbi Cihaza Bağlı Basınç Yaralanmaları(mdrpı)</vt:lpstr>
      <vt:lpstr>PowerPoint Sunusu</vt:lpstr>
      <vt:lpstr>PowerPoint Sunusu</vt:lpstr>
      <vt:lpstr>Evreleme</vt:lpstr>
      <vt:lpstr>Evreleme</vt:lpstr>
      <vt:lpstr>PowerPoint Sunusu</vt:lpstr>
      <vt:lpstr>Evre 1</vt:lpstr>
      <vt:lpstr>Evre 2</vt:lpstr>
      <vt:lpstr>Evre 3 </vt:lpstr>
      <vt:lpstr>Evre 4</vt:lpstr>
      <vt:lpstr>Evrelendirilemeyen </vt:lpstr>
      <vt:lpstr>Derin doku hasarı </vt:lpstr>
      <vt:lpstr>Evre 4</vt:lpstr>
      <vt:lpstr>Evre 1</vt:lpstr>
      <vt:lpstr>Evre 3</vt:lpstr>
      <vt:lpstr>EVRELENDİRİLEMEYEN </vt:lpstr>
      <vt:lpstr>Derin doku hasarı </vt:lpstr>
      <vt:lpstr>AYIRICI TANI </vt:lpstr>
      <vt:lpstr>Diyabet ilişkili ülserler </vt:lpstr>
      <vt:lpstr>YUMUŞAK DOKU ENFEKSİYONLARI</vt:lpstr>
      <vt:lpstr> ARTERYEL\VENÖZ YETMEZLİĞE BAĞLI ÜLSERLER  </vt:lpstr>
      <vt:lpstr> ARTERYEL\VENÖZ YETMEZLİĞE BAĞLI ÜLSERLER  </vt:lpstr>
      <vt:lpstr>PowerPoint Sunusu</vt:lpstr>
      <vt:lpstr>Basınç yarası tedavi ve önlenmesi </vt:lpstr>
      <vt:lpstr> Konservatif Tedavi  </vt:lpstr>
      <vt:lpstr> GENEL BAKIM </vt:lpstr>
      <vt:lpstr>Basıncın uygun dağıtılması</vt:lpstr>
      <vt:lpstr>Basıncın uygun dağıtılması</vt:lpstr>
      <vt:lpstr>Basıncın uygun dağıtılması</vt:lpstr>
      <vt:lpstr>Basıncın uygun dağıtılması</vt:lpstr>
      <vt:lpstr> Tıbbi Cihaza Bağlı Basınç Yaralanmaları(MDRPI) Önlemek İçin Uygulamalar </vt:lpstr>
      <vt:lpstr>Ağrının kontrolü </vt:lpstr>
      <vt:lpstr>Ağrının kontrolü </vt:lpstr>
      <vt:lpstr>Ağrının kontrolü </vt:lpstr>
      <vt:lpstr>Enfeksiyonun tedavisi</vt:lpstr>
      <vt:lpstr>Enfeksiyonun tedavisi</vt:lpstr>
      <vt:lpstr>Enfeksiyonun tedavisi</vt:lpstr>
      <vt:lpstr>Uygun beslenme desteği</vt:lpstr>
      <vt:lpstr>Uygun beslenme desteği</vt:lpstr>
      <vt:lpstr>Uygun beslenme desteği</vt:lpstr>
      <vt:lpstr>Uygun beslenme desteği</vt:lpstr>
      <vt:lpstr> Bası yarası bakımı ve tedavisi  </vt:lpstr>
      <vt:lpstr>Yara temizlik solüsyonları</vt:lpstr>
      <vt:lpstr>YARA TEMİZLİĞİ </vt:lpstr>
      <vt:lpstr>Debride edici ajanlar</vt:lpstr>
      <vt:lpstr>Yara örtüleri</vt:lpstr>
      <vt:lpstr>Yara örtüleri</vt:lpstr>
      <vt:lpstr>Yara örtüleri</vt:lpstr>
      <vt:lpstr>Yara örtüleri</vt:lpstr>
      <vt:lpstr>Yara örtüleri</vt:lpstr>
      <vt:lpstr>Yara örtüleri</vt:lpstr>
      <vt:lpstr>Yara örtüleri</vt:lpstr>
      <vt:lpstr>Diğer tedavi yöntemleri</vt:lpstr>
      <vt:lpstr>CERRAHİ TEDAVİ</vt:lpstr>
      <vt:lpstr>önleme</vt:lpstr>
      <vt:lpstr>önleme</vt:lpstr>
      <vt:lpstr>Önleme-izlem </vt:lpstr>
      <vt:lpstr>Tedavini değerlendirilmesi</vt:lpstr>
      <vt:lpstr>İyileşme ölçekleri</vt:lpstr>
      <vt:lpstr>PowerPoint Sunusu</vt:lpstr>
      <vt:lpstr>Tedavini değerlendirilmesi</vt:lpstr>
      <vt:lpstr>Örnek vaka </vt:lpstr>
      <vt:lpstr>PowerPoint Sunusu</vt:lpstr>
      <vt:lpstr>PowerPoint Sunusu</vt:lpstr>
      <vt:lpstr>Kaynaklar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DEKÜBİT ÜLSERLERİNE YAKLAŞIM</dc:title>
  <dc:creator>SAMSUNG</dc:creator>
  <cp:lastModifiedBy>SAMSUNG</cp:lastModifiedBy>
  <cp:revision>116</cp:revision>
  <dcterms:created xsi:type="dcterms:W3CDTF">2022-05-31T11:48:57Z</dcterms:created>
  <dcterms:modified xsi:type="dcterms:W3CDTF">2022-06-07T11:39:25Z</dcterms:modified>
</cp:coreProperties>
</file>