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4" r:id="rId5"/>
    <p:sldId id="259" r:id="rId6"/>
    <p:sldId id="275" r:id="rId7"/>
    <p:sldId id="260" r:id="rId8"/>
    <p:sldId id="261" r:id="rId9"/>
    <p:sldId id="262" r:id="rId10"/>
    <p:sldId id="263" r:id="rId11"/>
    <p:sldId id="264" r:id="rId12"/>
    <p:sldId id="276" r:id="rId13"/>
    <p:sldId id="265" r:id="rId14"/>
    <p:sldId id="266" r:id="rId15"/>
    <p:sldId id="279" r:id="rId16"/>
    <p:sldId id="267" r:id="rId17"/>
    <p:sldId id="278" r:id="rId18"/>
    <p:sldId id="268" r:id="rId19"/>
    <p:sldId id="277" r:id="rId20"/>
    <p:sldId id="269" r:id="rId21"/>
    <p:sldId id="280" r:id="rId22"/>
    <p:sldId id="270" r:id="rId23"/>
    <p:sldId id="281" r:id="rId24"/>
    <p:sldId id="271" r:id="rId25"/>
    <p:sldId id="282" r:id="rId26"/>
    <p:sldId id="272" r:id="rId27"/>
    <p:sldId id="273" r:id="rId2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89AF21-8EC6-300C-4616-B84356D1663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DD9524C-CE81-CE0B-2F0D-CD3A0D578C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DC97C50-B4B8-9535-AEF4-1DEC67CB32FD}"/>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5" name="Alt Bilgi Yer Tutucusu 4">
            <a:extLst>
              <a:ext uri="{FF2B5EF4-FFF2-40B4-BE49-F238E27FC236}">
                <a16:creationId xmlns:a16="http://schemas.microsoft.com/office/drawing/2014/main" id="{AAD6461D-7E6B-70D3-7EEB-D8AC11F41C0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75413B7-458E-AC2D-305D-24FCC2E05F44}"/>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464142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150D63-33FC-0488-BD08-9E203AC1454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B62D9C9-C872-C551-2A4F-5FA613676B7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1E559E4-F87B-AE9C-B19C-8AD55C80DC0C}"/>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5" name="Alt Bilgi Yer Tutucusu 4">
            <a:extLst>
              <a:ext uri="{FF2B5EF4-FFF2-40B4-BE49-F238E27FC236}">
                <a16:creationId xmlns:a16="http://schemas.microsoft.com/office/drawing/2014/main" id="{DC04B03B-3A91-5B9A-1711-67B19A8956A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454E183-ADDE-E761-791D-9BCBA99E7944}"/>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2742292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D0D305B-4371-C66C-57C9-873580D5D2A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35D56C9E-627E-8AE3-EEA3-247DA2CF437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072A663-BB8F-46EC-0194-586F6E0F6EB8}"/>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5" name="Alt Bilgi Yer Tutucusu 4">
            <a:extLst>
              <a:ext uri="{FF2B5EF4-FFF2-40B4-BE49-F238E27FC236}">
                <a16:creationId xmlns:a16="http://schemas.microsoft.com/office/drawing/2014/main" id="{E8928D5F-388D-C638-1823-61000CB4CC2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11B52E4-8A3C-B3FF-BAC6-23017C551556}"/>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2371610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C2F285-FF66-A9F8-AE7E-9674C1539FE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9E453F44-E0AA-7155-E6ED-A99E689D553C}"/>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CB99FC7-FA04-18A2-B6F5-C6F5B2E4FBC8}"/>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5" name="Alt Bilgi Yer Tutucusu 4">
            <a:extLst>
              <a:ext uri="{FF2B5EF4-FFF2-40B4-BE49-F238E27FC236}">
                <a16:creationId xmlns:a16="http://schemas.microsoft.com/office/drawing/2014/main" id="{F3924AD3-AF83-E753-1FBD-CCA46EF687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BA207E8-BFE4-7523-AEAC-A4C0131289B1}"/>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3279089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61CFC0-93C1-5515-035C-9121E3BA0B38}"/>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F18C508-438B-B229-3744-693598CAEB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F0B7F0C8-2423-00CA-E082-5D7D4E99FEBF}"/>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5" name="Alt Bilgi Yer Tutucusu 4">
            <a:extLst>
              <a:ext uri="{FF2B5EF4-FFF2-40B4-BE49-F238E27FC236}">
                <a16:creationId xmlns:a16="http://schemas.microsoft.com/office/drawing/2014/main" id="{25C565CB-744C-AF08-3FE3-755D3B1E409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AFA84E-3D86-B608-45FF-814E1482089F}"/>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834419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BBF0EB4-73C8-ED62-7B2E-7E655324E27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FFBA668-711B-04B5-F9B0-55D5F735D7A5}"/>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F2665AD-0B56-551F-01C2-E14887C341C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F71A6A1-C63D-393F-88D7-DFAD404D7718}"/>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6" name="Alt Bilgi Yer Tutucusu 5">
            <a:extLst>
              <a:ext uri="{FF2B5EF4-FFF2-40B4-BE49-F238E27FC236}">
                <a16:creationId xmlns:a16="http://schemas.microsoft.com/office/drawing/2014/main" id="{44F4FB6F-38DF-F4B9-078B-CAE4F26C66C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1D102CF-AB52-C0C8-B26F-D64106CDBE50}"/>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161103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AFB64E-97CA-0AD7-8A53-96EF3A9A0B5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C3C2CC9-014E-4BF0-CFDF-C6F4891F728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9013837-F303-B647-B1E6-7013BEDD77F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917749C-ACEE-581D-1810-EA8FC4EE64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0F50652D-FC2A-6C85-E7E3-7649583AC43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B71CD9C-EDC5-C6C3-43FB-E9E1A66264A8}"/>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8" name="Alt Bilgi Yer Tutucusu 7">
            <a:extLst>
              <a:ext uri="{FF2B5EF4-FFF2-40B4-BE49-F238E27FC236}">
                <a16:creationId xmlns:a16="http://schemas.microsoft.com/office/drawing/2014/main" id="{142B185F-CF07-9E81-E4B9-8B797F4AB2D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0CEC358-2445-9552-1B52-F6581E84AA62}"/>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801755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9A5899-74B0-4F90-CC08-670CA5C3DC7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8966A2E-09D8-2F38-2F67-5BD9E0C5AC2D}"/>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4" name="Alt Bilgi Yer Tutucusu 3">
            <a:extLst>
              <a:ext uri="{FF2B5EF4-FFF2-40B4-BE49-F238E27FC236}">
                <a16:creationId xmlns:a16="http://schemas.microsoft.com/office/drawing/2014/main" id="{402BDD96-D2B2-BB55-901A-A7F4C9F27E8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0EA80B71-7CA6-F489-392C-2733C655C9D6}"/>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2973701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7A575EE-42E9-CAC7-64EC-0FE5FD2944FE}"/>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3" name="Alt Bilgi Yer Tutucusu 2">
            <a:extLst>
              <a:ext uri="{FF2B5EF4-FFF2-40B4-BE49-F238E27FC236}">
                <a16:creationId xmlns:a16="http://schemas.microsoft.com/office/drawing/2014/main" id="{A0BB194F-CA3F-AF9E-55C1-9B413BC22F3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05AC1E-EBAE-F090-DEDE-1597AC8F9901}"/>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1226324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91D6F8-8ABC-E828-46DF-1C80D981627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60CF400-2BFC-77C6-741B-DA367672B7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265DAB4-5BA0-072C-5858-FA4842B1A3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381821C-2AFE-CAF5-DB5B-2E889ACAB584}"/>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6" name="Alt Bilgi Yer Tutucusu 5">
            <a:extLst>
              <a:ext uri="{FF2B5EF4-FFF2-40B4-BE49-F238E27FC236}">
                <a16:creationId xmlns:a16="http://schemas.microsoft.com/office/drawing/2014/main" id="{F2A54D43-2185-D6F6-E0B5-C4EEC467C95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6F04FCB-B810-1429-2E80-7114A8A88321}"/>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252490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6450AB-4C00-FCFB-98EB-0D4B695052C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68F9275-4893-D918-8083-584009A62F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6D490DD9-CCAB-3058-FAB9-2804F24A61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FB8BFE0-5EEC-C5B2-F7C2-FCA3EF09E55E}"/>
              </a:ext>
            </a:extLst>
          </p:cNvPr>
          <p:cNvSpPr>
            <a:spLocks noGrp="1"/>
          </p:cNvSpPr>
          <p:nvPr>
            <p:ph type="dt" sz="half" idx="10"/>
          </p:nvPr>
        </p:nvSpPr>
        <p:spPr/>
        <p:txBody>
          <a:bodyPr/>
          <a:lstStyle/>
          <a:p>
            <a:fld id="{0B2BC43B-5E8A-4501-A51B-E928A723CC89}" type="datetimeFigureOut">
              <a:rPr lang="tr-TR" smtClean="0"/>
              <a:t>9.11.2022</a:t>
            </a:fld>
            <a:endParaRPr lang="tr-TR"/>
          </a:p>
        </p:txBody>
      </p:sp>
      <p:sp>
        <p:nvSpPr>
          <p:cNvPr id="6" name="Alt Bilgi Yer Tutucusu 5">
            <a:extLst>
              <a:ext uri="{FF2B5EF4-FFF2-40B4-BE49-F238E27FC236}">
                <a16:creationId xmlns:a16="http://schemas.microsoft.com/office/drawing/2014/main" id="{0A3120C8-D6B5-0194-CB07-2D8D75B7C35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EECEBDC-D858-78A9-9DC4-D8830EE262C7}"/>
              </a:ext>
            </a:extLst>
          </p:cNvPr>
          <p:cNvSpPr>
            <a:spLocks noGrp="1"/>
          </p:cNvSpPr>
          <p:nvPr>
            <p:ph type="sldNum" sz="quarter" idx="12"/>
          </p:nvPr>
        </p:nvSpPr>
        <p:spPr/>
        <p:txBody>
          <a:bodyPr/>
          <a:lstStyle/>
          <a:p>
            <a:fld id="{405AEC66-25F4-445C-914C-32E264E12C8D}" type="slidenum">
              <a:rPr lang="tr-TR" smtClean="0"/>
              <a:t>‹#›</a:t>
            </a:fld>
            <a:endParaRPr lang="tr-TR"/>
          </a:p>
        </p:txBody>
      </p:sp>
    </p:spTree>
    <p:extLst>
      <p:ext uri="{BB962C8B-B14F-4D97-AF65-F5344CB8AC3E}">
        <p14:creationId xmlns:p14="http://schemas.microsoft.com/office/powerpoint/2010/main" val="3769401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2181CC3E-307F-1727-17BD-294A671AC8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1703630-19BC-7CCE-4445-26A40F96C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707B750-CFB8-D526-25DD-F298E357FC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BC43B-5E8A-4501-A51B-E928A723CC89}" type="datetimeFigureOut">
              <a:rPr lang="tr-TR" smtClean="0"/>
              <a:t>9.11.2022</a:t>
            </a:fld>
            <a:endParaRPr lang="tr-TR"/>
          </a:p>
        </p:txBody>
      </p:sp>
      <p:sp>
        <p:nvSpPr>
          <p:cNvPr id="5" name="Alt Bilgi Yer Tutucusu 4">
            <a:extLst>
              <a:ext uri="{FF2B5EF4-FFF2-40B4-BE49-F238E27FC236}">
                <a16:creationId xmlns:a16="http://schemas.microsoft.com/office/drawing/2014/main" id="{D65ED60D-EA64-545F-3DE9-E169E47E4A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2B1349A-ECD2-D5FE-5022-4E35CEDDCB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AEC66-25F4-445C-914C-32E264E12C8D}" type="slidenum">
              <a:rPr lang="tr-TR" smtClean="0"/>
              <a:t>‹#›</a:t>
            </a:fld>
            <a:endParaRPr lang="tr-TR"/>
          </a:p>
        </p:txBody>
      </p:sp>
    </p:spTree>
    <p:extLst>
      <p:ext uri="{BB962C8B-B14F-4D97-AF65-F5344CB8AC3E}">
        <p14:creationId xmlns:p14="http://schemas.microsoft.com/office/powerpoint/2010/main" val="1155726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033846-B9A3-F0B5-D4D5-894C0FE7003D}"/>
              </a:ext>
            </a:extLst>
          </p:cNvPr>
          <p:cNvSpPr>
            <a:spLocks noGrp="1"/>
          </p:cNvSpPr>
          <p:nvPr>
            <p:ph type="ctrTitle"/>
          </p:nvPr>
        </p:nvSpPr>
        <p:spPr/>
        <p:txBody>
          <a:bodyPr/>
          <a:lstStyle/>
          <a:p>
            <a:endParaRPr lang="tr-TR" dirty="0"/>
          </a:p>
        </p:txBody>
      </p:sp>
      <p:pic>
        <p:nvPicPr>
          <p:cNvPr id="5" name="Resim 4">
            <a:extLst>
              <a:ext uri="{FF2B5EF4-FFF2-40B4-BE49-F238E27FC236}">
                <a16:creationId xmlns:a16="http://schemas.microsoft.com/office/drawing/2014/main" id="{CF6B9FA3-6D2D-117A-4BB3-94DC14F5E6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0" cy="4389119"/>
          </a:xfrm>
          <a:prstGeom prst="rect">
            <a:avLst/>
          </a:prstGeom>
        </p:spPr>
      </p:pic>
      <p:sp>
        <p:nvSpPr>
          <p:cNvPr id="6" name="İçerik Yer Tutucusu 2">
            <a:extLst>
              <a:ext uri="{FF2B5EF4-FFF2-40B4-BE49-F238E27FC236}">
                <a16:creationId xmlns:a16="http://schemas.microsoft.com/office/drawing/2014/main" id="{7D0044A9-B4F6-E6FC-EE11-249A23E02631}"/>
              </a:ext>
            </a:extLst>
          </p:cNvPr>
          <p:cNvSpPr txBox="1">
            <a:spLocks/>
          </p:cNvSpPr>
          <p:nvPr/>
        </p:nvSpPr>
        <p:spPr>
          <a:xfrm>
            <a:off x="1139484" y="3712431"/>
            <a:ext cx="9528516" cy="1069143"/>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7000"/>
              </a:lnSpc>
              <a:spcAft>
                <a:spcPts val="800"/>
              </a:spcAft>
            </a:pPr>
            <a:endParaRPr lang="tr-TR" sz="96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sz="9600" dirty="0">
                <a:effectLst/>
                <a:latin typeface="Calibri" panose="020F0502020204030204" pitchFamily="34" charset="0"/>
                <a:ea typeface="Calibri" panose="020F0502020204030204" pitchFamily="34" charset="0"/>
                <a:cs typeface="Calibri" panose="020F0502020204030204" pitchFamily="34" charset="0"/>
              </a:rPr>
              <a:t>Düşük Gelirli Hamile Kadınlarda Magnezyum Takviyesi ve </a:t>
            </a:r>
            <a:r>
              <a:rPr lang="tr-TR" sz="9600" dirty="0" err="1">
                <a:effectLst/>
                <a:latin typeface="Calibri" panose="020F0502020204030204" pitchFamily="34" charset="0"/>
                <a:ea typeface="Calibri" panose="020F0502020204030204" pitchFamily="34" charset="0"/>
                <a:cs typeface="Calibri" panose="020F0502020204030204" pitchFamily="34" charset="0"/>
              </a:rPr>
              <a:t>Preeklampsi</a:t>
            </a:r>
            <a:r>
              <a:rPr lang="tr-TR" sz="9600" dirty="0">
                <a:effectLst/>
                <a:latin typeface="Calibri" panose="020F0502020204030204" pitchFamily="34" charset="0"/>
                <a:ea typeface="Calibri" panose="020F0502020204030204" pitchFamily="34" charset="0"/>
                <a:cs typeface="Calibri" panose="020F0502020204030204" pitchFamily="34" charset="0"/>
              </a:rPr>
              <a:t>  </a:t>
            </a:r>
            <a:endParaRPr lang="tr-TR" sz="9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sz="9600" dirty="0">
                <a:effectLst/>
                <a:latin typeface="Calibri" panose="020F0502020204030204" pitchFamily="34" charset="0"/>
                <a:ea typeface="Calibri" panose="020F0502020204030204" pitchFamily="34" charset="0"/>
                <a:cs typeface="Calibri" panose="020F0502020204030204" pitchFamily="34" charset="0"/>
              </a:rPr>
              <a:t>    Randomize Çift Kör Kontrollü Çalışma</a:t>
            </a:r>
            <a:endParaRPr lang="tr-TR" sz="96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a:p>
            <a:endParaRPr lang="tr-TR" dirty="0"/>
          </a:p>
          <a:p>
            <a:r>
              <a:rPr lang="tr-TR" sz="9600" dirty="0"/>
              <a:t>             Dr. Selim KELEŞOĞLU</a:t>
            </a:r>
          </a:p>
          <a:p>
            <a:r>
              <a:rPr lang="tr-TR" sz="9600" dirty="0"/>
              <a:t>              KTÜ Aile Hekimliği Anabilim Dalı</a:t>
            </a:r>
          </a:p>
          <a:p>
            <a:r>
              <a:rPr lang="tr-TR" sz="9600" dirty="0"/>
              <a:t>               09.11.2022</a:t>
            </a:r>
          </a:p>
          <a:p>
            <a:endParaRPr lang="tr-TR" dirty="0"/>
          </a:p>
        </p:txBody>
      </p:sp>
    </p:spTree>
    <p:extLst>
      <p:ext uri="{BB962C8B-B14F-4D97-AF65-F5344CB8AC3E}">
        <p14:creationId xmlns:p14="http://schemas.microsoft.com/office/powerpoint/2010/main" val="27917161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128E46-0936-8CF1-889F-FF3394528E3C}"/>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9CBC77D6-736C-26D0-89D2-B5975D382F08}"/>
              </a:ext>
            </a:extLst>
          </p:cNvPr>
          <p:cNvSpPr>
            <a:spLocks noGrp="1"/>
          </p:cNvSpPr>
          <p:nvPr>
            <p:ph idx="1"/>
          </p:nvPr>
        </p:nvSpPr>
        <p:spPr/>
        <p:txBody>
          <a:bodyPr>
            <a:normAutofit/>
          </a:bodyPr>
          <a:lstStyle/>
          <a:p>
            <a:r>
              <a:rPr lang="tr-TR" sz="1800" dirty="0">
                <a:solidFill>
                  <a:srgbClr val="000000"/>
                </a:solidFill>
                <a:effectLst/>
                <a:latin typeface="Calibri" panose="020F0502020204030204" pitchFamily="34" charset="0"/>
                <a:ea typeface="Calibri" panose="020F0502020204030204" pitchFamily="34" charset="0"/>
              </a:rPr>
              <a:t> Katılımcılar, hem renk hem de şekil olarak aynı olan 300 mg magnezyum sitrat kapsülü veya günlük bir plasebo kapsülü aldı.</a:t>
            </a:r>
          </a:p>
          <a:p>
            <a:r>
              <a:rPr lang="tr-TR" sz="1800" dirty="0">
                <a:solidFill>
                  <a:srgbClr val="000000"/>
                </a:solidFill>
                <a:effectLst/>
                <a:latin typeface="Calibri" panose="020F0502020204030204" pitchFamily="34" charset="0"/>
                <a:ea typeface="Calibri" panose="020F0502020204030204" pitchFamily="34" charset="0"/>
              </a:rPr>
              <a:t>Tüm kapsüller </a:t>
            </a:r>
            <a:r>
              <a:rPr lang="tr-TR" sz="1800" dirty="0" err="1">
                <a:solidFill>
                  <a:srgbClr val="000000"/>
                </a:solidFill>
                <a:effectLst/>
                <a:latin typeface="Calibri" panose="020F0502020204030204" pitchFamily="34" charset="0"/>
                <a:ea typeface="Calibri" panose="020F0502020204030204" pitchFamily="34" charset="0"/>
              </a:rPr>
              <a:t>IMIP'in</a:t>
            </a:r>
            <a:r>
              <a:rPr lang="tr-TR" sz="1800" dirty="0">
                <a:solidFill>
                  <a:srgbClr val="000000"/>
                </a:solidFill>
                <a:effectLst/>
                <a:latin typeface="Calibri" panose="020F0502020204030204" pitchFamily="34" charset="0"/>
                <a:ea typeface="Calibri" panose="020F0502020204030204" pitchFamily="34" charset="0"/>
              </a:rPr>
              <a:t> Eczacılık Departmanı tarafından üretildi ve paketler sıralı sayılarla sağlandı.</a:t>
            </a:r>
          </a:p>
          <a:p>
            <a:r>
              <a:rPr lang="tr-TR" sz="1800" dirty="0">
                <a:solidFill>
                  <a:srgbClr val="000000"/>
                </a:solidFill>
                <a:effectLst/>
                <a:latin typeface="Calibri" panose="020F0502020204030204" pitchFamily="34" charset="0"/>
                <a:ea typeface="Calibri" panose="020F0502020204030204" pitchFamily="34" charset="0"/>
              </a:rPr>
              <a:t>Kod kırma zarfları, Farmakoloji Departmanı tarafından sağlandı, ancak araştırma ekibi için mevcut değildi.</a:t>
            </a:r>
          </a:p>
          <a:p>
            <a:r>
              <a:rPr lang="tr-TR" sz="1800" dirty="0">
                <a:solidFill>
                  <a:srgbClr val="000000"/>
                </a:solidFill>
                <a:effectLst/>
                <a:latin typeface="Calibri" panose="020F0502020204030204" pitchFamily="34" charset="0"/>
                <a:ea typeface="Calibri" panose="020F0502020204030204" pitchFamily="34" charset="0"/>
              </a:rPr>
              <a:t>Aylık veya iki haftada bir yapılan rutin doğum öncesi ziyaret sırasında olumsuz olaylar, uyum ve klinik etkileşimler araştırma ekibi tarafından kontrol edildi.</a:t>
            </a:r>
          </a:p>
          <a:p>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Müdahale uyumu, öngörülen dozun en az %80'inin alınması olarak tanımlandı.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r>
              <a:rPr lang="tr-TR" sz="1800" dirty="0">
                <a:solidFill>
                  <a:srgbClr val="000000"/>
                </a:solidFill>
                <a:effectLst/>
                <a:latin typeface="Calibri" panose="020F0502020204030204" pitchFamily="34" charset="0"/>
                <a:ea typeface="Calibri" panose="020F0502020204030204" pitchFamily="34" charset="0"/>
              </a:rPr>
              <a:t>Kapsüllerin alınması veya </a:t>
            </a:r>
            <a:r>
              <a:rPr lang="tr-TR" sz="1800" dirty="0" err="1">
                <a:solidFill>
                  <a:srgbClr val="000000"/>
                </a:solidFill>
                <a:effectLst/>
                <a:latin typeface="Calibri" panose="020F0502020204030204" pitchFamily="34" charset="0"/>
                <a:ea typeface="Calibri" panose="020F0502020204030204" pitchFamily="34" charset="0"/>
              </a:rPr>
              <a:t>IMIP'de</a:t>
            </a:r>
            <a:r>
              <a:rPr lang="tr-TR" sz="1800" dirty="0">
                <a:solidFill>
                  <a:srgbClr val="000000"/>
                </a:solidFill>
                <a:effectLst/>
                <a:latin typeface="Calibri" panose="020F0502020204030204" pitchFamily="34" charset="0"/>
                <a:ea typeface="Calibri" panose="020F0502020204030204" pitchFamily="34" charset="0"/>
              </a:rPr>
              <a:t> doğum öncesi bakımın iptal edilmesi nedeniyle semptomlar veya klinik sinyaller olması durumunda katılımcılar çalışmadan çıkarıldı </a:t>
            </a:r>
            <a:r>
              <a:rPr lang="tr-TR" sz="1800" dirty="0" err="1">
                <a:solidFill>
                  <a:srgbClr val="000000"/>
                </a:solidFill>
                <a:effectLst/>
                <a:latin typeface="Calibri" panose="020F0502020204030204" pitchFamily="34" charset="0"/>
                <a:ea typeface="Calibri" panose="020F0502020204030204" pitchFamily="34" charset="0"/>
              </a:rPr>
              <a:t>IMIP'de</a:t>
            </a:r>
            <a:r>
              <a:rPr lang="tr-TR" sz="1800" dirty="0">
                <a:solidFill>
                  <a:srgbClr val="000000"/>
                </a:solidFill>
                <a:effectLst/>
                <a:latin typeface="Calibri" panose="020F0502020204030204" pitchFamily="34" charset="0"/>
                <a:ea typeface="Calibri" panose="020F0502020204030204" pitchFamily="34" charset="0"/>
              </a:rPr>
              <a:t> doğum yapmamış hamile kadınlar da dışlandı.</a:t>
            </a:r>
            <a:endParaRPr lang="tr-TR" sz="1800" dirty="0"/>
          </a:p>
        </p:txBody>
      </p:sp>
    </p:spTree>
    <p:extLst>
      <p:ext uri="{BB962C8B-B14F-4D97-AF65-F5344CB8AC3E}">
        <p14:creationId xmlns:p14="http://schemas.microsoft.com/office/powerpoint/2010/main" val="1595915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C56CC47-4E6D-429C-6062-2CF6A1BB2F12}"/>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5A7DF6DC-A66A-C483-EF9C-8CDF5FE160AC}"/>
              </a:ext>
            </a:extLst>
          </p:cNvPr>
          <p:cNvSpPr>
            <a:spLocks noGrp="1"/>
          </p:cNvSpPr>
          <p:nvPr>
            <p:ph idx="1"/>
          </p:nvPr>
        </p:nvSpPr>
        <p:spPr/>
        <p:txBody>
          <a:bodyPr>
            <a:normAutofit/>
          </a:bodyPr>
          <a:lstStyle/>
          <a:p>
            <a:r>
              <a:rPr lang="tr-TR" sz="1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Çıktılar:</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solidFill>
                  <a:srgbClr val="000000"/>
                </a:solidFill>
                <a:effectLst/>
                <a:latin typeface="Calibri" panose="020F0502020204030204" pitchFamily="34" charset="0"/>
                <a:ea typeface="Calibri" panose="020F0502020204030204" pitchFamily="34" charset="0"/>
              </a:rPr>
              <a:t>Birincil sonuç, 20. gebelik haftasından sonra ortaya çıkan </a:t>
            </a:r>
            <a:r>
              <a:rPr lang="tr-TR" sz="2400" dirty="0" err="1">
                <a:solidFill>
                  <a:srgbClr val="000000"/>
                </a:solidFill>
                <a:effectLst/>
                <a:latin typeface="Calibri" panose="020F0502020204030204" pitchFamily="34" charset="0"/>
                <a:ea typeface="Calibri" panose="020F0502020204030204" pitchFamily="34" charset="0"/>
              </a:rPr>
              <a:t>preeklampsinin</a:t>
            </a:r>
            <a:r>
              <a:rPr lang="tr-TR" sz="2400" dirty="0">
                <a:solidFill>
                  <a:srgbClr val="000000"/>
                </a:solidFill>
                <a:effectLst/>
                <a:latin typeface="Calibri" panose="020F0502020204030204" pitchFamily="34" charset="0"/>
                <a:ea typeface="Calibri" panose="020F0502020204030204" pitchFamily="34" charset="0"/>
              </a:rPr>
              <a:t> (hipertansiyon ve </a:t>
            </a:r>
            <a:r>
              <a:rPr lang="tr-TR" sz="2400" dirty="0" err="1">
                <a:solidFill>
                  <a:srgbClr val="000000"/>
                </a:solidFill>
                <a:effectLst/>
                <a:latin typeface="Calibri" panose="020F0502020204030204" pitchFamily="34" charset="0"/>
                <a:ea typeface="Calibri" panose="020F0502020204030204" pitchFamily="34" charset="0"/>
              </a:rPr>
              <a:t>proteinüri</a:t>
            </a:r>
            <a:r>
              <a:rPr lang="tr-TR" sz="2400" dirty="0">
                <a:solidFill>
                  <a:srgbClr val="000000"/>
                </a:solidFill>
                <a:effectLst/>
                <a:latin typeface="Calibri" panose="020F0502020204030204" pitchFamily="34" charset="0"/>
                <a:ea typeface="Calibri" panose="020F0502020204030204" pitchFamily="34" charset="0"/>
              </a:rPr>
              <a:t>) varlığıydı. </a:t>
            </a:r>
          </a:p>
          <a:p>
            <a:r>
              <a:rPr lang="tr-TR" sz="2400" dirty="0">
                <a:solidFill>
                  <a:srgbClr val="000000"/>
                </a:solidFill>
                <a:effectLst/>
                <a:latin typeface="Calibri" panose="020F0502020204030204" pitchFamily="34" charset="0"/>
                <a:ea typeface="Calibri" panose="020F0502020204030204" pitchFamily="34" charset="0"/>
              </a:rPr>
              <a:t>Kan basıncı, eğitimli bir araştırma görevlisi tarafından cıvalı bir tansiyon aleti kullanılarak ve </a:t>
            </a:r>
            <a:r>
              <a:rPr lang="tr-TR" sz="2400" dirty="0" err="1">
                <a:solidFill>
                  <a:srgbClr val="000000"/>
                </a:solidFill>
                <a:effectLst/>
                <a:latin typeface="Calibri" panose="020F0502020204030204" pitchFamily="34" charset="0"/>
                <a:ea typeface="Calibri" panose="020F0502020204030204" pitchFamily="34" charset="0"/>
              </a:rPr>
              <a:t>Korotkoff</a:t>
            </a:r>
            <a:r>
              <a:rPr lang="tr-TR" sz="2400" dirty="0">
                <a:solidFill>
                  <a:srgbClr val="000000"/>
                </a:solidFill>
                <a:effectLst/>
                <a:latin typeface="Calibri" panose="020F0502020204030204" pitchFamily="34" charset="0"/>
                <a:ea typeface="Calibri" panose="020F0502020204030204" pitchFamily="34" charset="0"/>
              </a:rPr>
              <a:t> sesleri hamile kadınlar oturma pozisyonunda ve uygun bir manşet boyutunda </a:t>
            </a:r>
            <a:r>
              <a:rPr lang="tr-TR" sz="2400" dirty="0" err="1">
                <a:solidFill>
                  <a:srgbClr val="000000"/>
                </a:solidFill>
                <a:effectLst/>
                <a:latin typeface="Calibri" panose="020F0502020204030204" pitchFamily="34" charset="0"/>
                <a:ea typeface="Calibri" panose="020F0502020204030204" pitchFamily="34" charset="0"/>
              </a:rPr>
              <a:t>oskülte</a:t>
            </a:r>
            <a:r>
              <a:rPr lang="tr-TR" sz="2400" dirty="0">
                <a:solidFill>
                  <a:srgbClr val="000000"/>
                </a:solidFill>
                <a:effectLst/>
                <a:latin typeface="Calibri" panose="020F0502020204030204" pitchFamily="34" charset="0"/>
                <a:ea typeface="Calibri" panose="020F0502020204030204" pitchFamily="34" charset="0"/>
              </a:rPr>
              <a:t> edilerek ölçüldü.</a:t>
            </a:r>
          </a:p>
          <a:p>
            <a:r>
              <a:rPr lang="tr-TR" sz="2400" dirty="0">
                <a:solidFill>
                  <a:srgbClr val="000000"/>
                </a:solidFill>
                <a:effectLst/>
                <a:latin typeface="Calibri" panose="020F0502020204030204" pitchFamily="34" charset="0"/>
                <a:ea typeface="Calibri" panose="020F0502020204030204" pitchFamily="34" charset="0"/>
              </a:rPr>
              <a:t>Gebelik arteriyel hipertansiyonu, aralarında 5 dakikalık bir aralıkla elde edilen iki ölçümün ortalamasına dayalı olarak sistolik kan basıncı ≥ 140 mmHg veya diyastolik kan basıncı ≥ 90 mmHg olarak tanımlandı.</a:t>
            </a:r>
          </a:p>
        </p:txBody>
      </p:sp>
    </p:spTree>
    <p:extLst>
      <p:ext uri="{BB962C8B-B14F-4D97-AF65-F5344CB8AC3E}">
        <p14:creationId xmlns:p14="http://schemas.microsoft.com/office/powerpoint/2010/main" val="1369431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144F46-1FCC-6A7C-4F1A-001AF8AB677F}"/>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3544E048-173B-5576-C656-008B90A43E9D}"/>
              </a:ext>
            </a:extLst>
          </p:cNvPr>
          <p:cNvSpPr>
            <a:spLocks noGrp="1"/>
          </p:cNvSpPr>
          <p:nvPr>
            <p:ph idx="1"/>
          </p:nvPr>
        </p:nvSpPr>
        <p:spPr/>
        <p:txBody>
          <a:bodyPr>
            <a:normAutofit/>
          </a:bodyPr>
          <a:lstStyle/>
          <a:p>
            <a:r>
              <a:rPr lang="tr-TR" sz="2400" dirty="0">
                <a:solidFill>
                  <a:srgbClr val="000000"/>
                </a:solidFill>
                <a:effectLst/>
                <a:latin typeface="Calibri" panose="020F0502020204030204" pitchFamily="34" charset="0"/>
                <a:ea typeface="Calibri" panose="020F0502020204030204" pitchFamily="34" charset="0"/>
              </a:rPr>
              <a:t>Proteinüri 24 saatlik idrar koleksiyonlarında belirlendi. &gt; 300 mg/24 saat veya </a:t>
            </a:r>
            <a:r>
              <a:rPr lang="tr-TR" sz="2400" dirty="0" err="1">
                <a:solidFill>
                  <a:srgbClr val="000000"/>
                </a:solidFill>
                <a:effectLst/>
                <a:latin typeface="Calibri" panose="020F0502020204030204" pitchFamily="34" charset="0"/>
                <a:ea typeface="Calibri" panose="020F0502020204030204" pitchFamily="34" charset="0"/>
              </a:rPr>
              <a:t>proteinüri</a:t>
            </a:r>
            <a:r>
              <a:rPr lang="tr-TR" sz="2400" dirty="0">
                <a:solidFill>
                  <a:srgbClr val="000000"/>
                </a:solidFill>
                <a:effectLst/>
                <a:latin typeface="Calibri" panose="020F0502020204030204" pitchFamily="34" charset="0"/>
                <a:ea typeface="Calibri" panose="020F0502020204030204" pitchFamily="34" charset="0"/>
              </a:rPr>
              <a:t>/</a:t>
            </a:r>
            <a:r>
              <a:rPr lang="tr-TR" sz="2400" dirty="0" err="1">
                <a:solidFill>
                  <a:srgbClr val="000000"/>
                </a:solidFill>
                <a:effectLst/>
                <a:latin typeface="Calibri" panose="020F0502020204030204" pitchFamily="34" charset="0"/>
                <a:ea typeface="Calibri" panose="020F0502020204030204" pitchFamily="34" charset="0"/>
              </a:rPr>
              <a:t>kreatininüri</a:t>
            </a:r>
            <a:r>
              <a:rPr lang="tr-TR" sz="2400" dirty="0">
                <a:solidFill>
                  <a:srgbClr val="000000"/>
                </a:solidFill>
                <a:effectLst/>
                <a:latin typeface="Calibri" panose="020F0502020204030204" pitchFamily="34" charset="0"/>
                <a:ea typeface="Calibri" panose="020F0502020204030204" pitchFamily="34" charset="0"/>
              </a:rPr>
              <a:t> oranı ≥ 0.3 olan izole bir idrar örneğinde kabul edildi.</a:t>
            </a:r>
          </a:p>
          <a:p>
            <a:r>
              <a:rPr lang="tr-TR" sz="2400" dirty="0">
                <a:solidFill>
                  <a:srgbClr val="000000"/>
                </a:solidFill>
                <a:effectLst/>
                <a:latin typeface="Calibri" panose="020F0502020204030204" pitchFamily="34" charset="0"/>
                <a:ea typeface="Calibri" panose="020F0502020204030204" pitchFamily="34" charset="0"/>
              </a:rPr>
              <a:t>Bu önlemler tüm doğum öncesi bakım sırasında rutin olarak uygulandı. </a:t>
            </a:r>
          </a:p>
          <a:p>
            <a:r>
              <a:rPr lang="tr-TR" sz="2400" dirty="0">
                <a:solidFill>
                  <a:srgbClr val="000000"/>
                </a:solidFill>
                <a:effectLst/>
                <a:latin typeface="Calibri" panose="020F0502020204030204" pitchFamily="34" charset="0"/>
                <a:ea typeface="Calibri" panose="020F0502020204030204" pitchFamily="34" charset="0"/>
              </a:rPr>
              <a:t>Hipertansiyon ilişkili baş ağrısı, görme bulanıklığı, karın ağrısı veya bozulmuş laboratuvar testleri, trombositopeni &lt;100.000/mm3, hepatik enzim yüksekliği (bazalin iki katı), böbrek yetmezliği (&gt; 1.1 mg/</a:t>
            </a:r>
            <a:r>
              <a:rPr lang="tr-TR" sz="2400" dirty="0" err="1">
                <a:solidFill>
                  <a:srgbClr val="000000"/>
                </a:solidFill>
                <a:effectLst/>
                <a:latin typeface="Calibri" panose="020F0502020204030204" pitchFamily="34" charset="0"/>
                <a:ea typeface="Calibri" panose="020F0502020204030204" pitchFamily="34" charset="0"/>
              </a:rPr>
              <a:t>dL</a:t>
            </a:r>
            <a:r>
              <a:rPr lang="tr-TR" sz="2400" dirty="0">
                <a:solidFill>
                  <a:srgbClr val="000000"/>
                </a:solidFill>
                <a:effectLst/>
                <a:latin typeface="Calibri" panose="020F0502020204030204" pitchFamily="34" charset="0"/>
                <a:ea typeface="Calibri" panose="020F0502020204030204" pitchFamily="34" charset="0"/>
              </a:rPr>
              <a:t> veya başlangıç ​​değerinin iki katı) veya </a:t>
            </a:r>
            <a:r>
              <a:rPr lang="tr-TR" sz="2400" dirty="0" err="1">
                <a:solidFill>
                  <a:srgbClr val="000000"/>
                </a:solidFill>
                <a:effectLst/>
                <a:latin typeface="Calibri" panose="020F0502020204030204" pitchFamily="34" charset="0"/>
                <a:ea typeface="Calibri" panose="020F0502020204030204" pitchFamily="34" charset="0"/>
              </a:rPr>
              <a:t>pulmoner</a:t>
            </a:r>
            <a:r>
              <a:rPr lang="tr-TR" sz="2400" dirty="0">
                <a:solidFill>
                  <a:srgbClr val="000000"/>
                </a:solidFill>
                <a:effectLst/>
                <a:latin typeface="Calibri" panose="020F0502020204030204" pitchFamily="34" charset="0"/>
                <a:ea typeface="Calibri" panose="020F0502020204030204" pitchFamily="34" charset="0"/>
              </a:rPr>
              <a:t> ödem ve baş ağrısı, </a:t>
            </a:r>
            <a:r>
              <a:rPr lang="tr-TR" sz="2400" dirty="0" err="1">
                <a:solidFill>
                  <a:srgbClr val="000000"/>
                </a:solidFill>
                <a:effectLst/>
                <a:latin typeface="Calibri" panose="020F0502020204030204" pitchFamily="34" charset="0"/>
                <a:ea typeface="Calibri" panose="020F0502020204030204" pitchFamily="34" charset="0"/>
              </a:rPr>
              <a:t>skotomlar</a:t>
            </a:r>
            <a:r>
              <a:rPr lang="tr-TR" sz="2400" dirty="0">
                <a:solidFill>
                  <a:srgbClr val="000000"/>
                </a:solidFill>
                <a:effectLst/>
                <a:latin typeface="Calibri" panose="020F0502020204030204" pitchFamily="34" charset="0"/>
                <a:ea typeface="Calibri" panose="020F0502020204030204" pitchFamily="34" charset="0"/>
              </a:rPr>
              <a:t> veya konvülsiyonlar gibi görme veya beyin bozuklukları varlığına bağlı olarak </a:t>
            </a:r>
            <a:r>
              <a:rPr lang="tr-TR" sz="2400" dirty="0" err="1">
                <a:solidFill>
                  <a:srgbClr val="000000"/>
                </a:solidFill>
                <a:effectLst/>
                <a:latin typeface="Calibri" panose="020F0502020204030204" pitchFamily="34" charset="0"/>
                <a:ea typeface="Calibri" panose="020F0502020204030204" pitchFamily="34" charset="0"/>
              </a:rPr>
              <a:t>proteinüri</a:t>
            </a:r>
            <a:r>
              <a:rPr lang="tr-TR" sz="2400" dirty="0">
                <a:solidFill>
                  <a:srgbClr val="000000"/>
                </a:solidFill>
                <a:effectLst/>
                <a:latin typeface="Calibri" panose="020F0502020204030204" pitchFamily="34" charset="0"/>
                <a:ea typeface="Calibri" panose="020F0502020204030204" pitchFamily="34" charset="0"/>
              </a:rPr>
              <a:t> yokluğunda da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tanısı düşünüldü. </a:t>
            </a:r>
          </a:p>
          <a:p>
            <a:r>
              <a:rPr lang="tr-TR" sz="2400" dirty="0">
                <a:solidFill>
                  <a:srgbClr val="000000"/>
                </a:solidFill>
                <a:effectLst/>
                <a:latin typeface="Calibri" panose="020F0502020204030204" pitchFamily="34" charset="0"/>
                <a:ea typeface="Calibri" panose="020F0502020204030204" pitchFamily="34" charset="0"/>
              </a:rPr>
              <a:t>İkincil sonuçlar eklampsi ve oral magnezyum yan etkileriydi.</a:t>
            </a:r>
            <a:endParaRPr lang="tr-TR" sz="2400" dirty="0"/>
          </a:p>
          <a:p>
            <a:endParaRPr lang="tr-TR" dirty="0"/>
          </a:p>
        </p:txBody>
      </p:sp>
    </p:spTree>
    <p:extLst>
      <p:ext uri="{BB962C8B-B14F-4D97-AF65-F5344CB8AC3E}">
        <p14:creationId xmlns:p14="http://schemas.microsoft.com/office/powerpoint/2010/main" val="3419401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081685-2F3E-76D0-4992-1CD7072C9389}"/>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CA467434-F6F0-9FCA-4AE8-283925115DF3}"/>
              </a:ext>
            </a:extLst>
          </p:cNvPr>
          <p:cNvSpPr>
            <a:spLocks noGrp="1"/>
          </p:cNvSpPr>
          <p:nvPr>
            <p:ph idx="1"/>
          </p:nvPr>
        </p:nvSpPr>
        <p:spPr/>
        <p:txBody>
          <a:bodyPr/>
          <a:lstStyle/>
          <a:p>
            <a:r>
              <a:rPr lang="tr-TR" sz="2400" dirty="0">
                <a:solidFill>
                  <a:srgbClr val="000000"/>
                </a:solidFill>
                <a:effectLst/>
                <a:latin typeface="Calibri" panose="020F0502020204030204" pitchFamily="34" charset="0"/>
                <a:ea typeface="Calibri" panose="020F0502020204030204" pitchFamily="34" charset="0"/>
              </a:rPr>
              <a:t>Tüm katılımcılara veri gizliliği ve çalışmadan çekilme kapasiteleri hakkında bilgi verildi. </a:t>
            </a:r>
          </a:p>
          <a:p>
            <a:r>
              <a:rPr lang="tr-TR" sz="2400" dirty="0">
                <a:solidFill>
                  <a:srgbClr val="000000"/>
                </a:solidFill>
                <a:effectLst/>
                <a:latin typeface="Calibri" panose="020F0502020204030204" pitchFamily="34" charset="0"/>
                <a:ea typeface="Calibri" panose="020F0502020204030204" pitchFamily="34" charset="0"/>
              </a:rPr>
              <a:t>Çalışma koordinatörü (JGA), katılımcının mahremiyet hakkı ilkesini onaylar ve destekler; Verilerin bilimsel dergilerde veya bilimsel toplantılarda sunulması sırasında hamile kadınların anonimliği garanti edilir; Bu araştırma sonucunda elde edilen bireysel denek klinik bilgileri gizli olarak kabul edilir. </a:t>
            </a:r>
          </a:p>
          <a:p>
            <a:r>
              <a:rPr lang="tr-TR" sz="2400" dirty="0">
                <a:solidFill>
                  <a:srgbClr val="000000"/>
                </a:solidFill>
                <a:effectLst/>
                <a:latin typeface="Calibri" panose="020F0502020204030204" pitchFamily="34" charset="0"/>
                <a:ea typeface="Calibri" panose="020F0502020204030204" pitchFamily="34" charset="0"/>
              </a:rPr>
              <a:t>Tüm katılımcılar yazılı bilgilendirilmiş onam verdi. </a:t>
            </a:r>
          </a:p>
          <a:p>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Çalışma, </a:t>
            </a:r>
            <a:r>
              <a:rPr lang="tr-TR" sz="2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Instituto</a:t>
            </a:r>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de </a:t>
            </a:r>
            <a:r>
              <a:rPr lang="tr-TR" sz="2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Medicina</a:t>
            </a:r>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tr-TR" sz="2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Integral</a:t>
            </a:r>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Prof. Fernando </a:t>
            </a:r>
            <a:r>
              <a:rPr lang="tr-TR" sz="2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Figueira</a:t>
            </a:r>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Araştırma Etik Kurulu tarafından onaylandı (belge numarası 4033-14, CAAE 27026114.4.000.5201) ve </a:t>
            </a:r>
            <a:r>
              <a:rPr lang="tr-TR" sz="2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ClinicaTrials.gov'a</a:t>
            </a:r>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(NCT 02032186) kaydedildi.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18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489922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7FA35B-840F-C810-2078-E6F41078DA55}"/>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5C773183-3321-D752-ACE1-865480DFE988}"/>
              </a:ext>
            </a:extLst>
          </p:cNvPr>
          <p:cNvSpPr>
            <a:spLocks noGrp="1"/>
          </p:cNvSpPr>
          <p:nvPr>
            <p:ph idx="1"/>
          </p:nvPr>
        </p:nvSpPr>
        <p:spPr/>
        <p:txBody>
          <a:bodyPr/>
          <a:lstStyle/>
          <a:p>
            <a:r>
              <a:rPr lang="tr-TR" sz="1800" b="1" dirty="0">
                <a:solidFill>
                  <a:srgbClr val="333333"/>
                </a:solidFill>
                <a:effectLst/>
                <a:latin typeface="Calibri" panose="020F0502020204030204" pitchFamily="34" charset="0"/>
                <a:ea typeface="Calibri" panose="020F0502020204030204" pitchFamily="34" charset="0"/>
              </a:rPr>
              <a:t>Veri analizi:</a:t>
            </a:r>
          </a:p>
          <a:p>
            <a:r>
              <a:rPr lang="tr-TR" sz="1800" dirty="0">
                <a:solidFill>
                  <a:srgbClr val="000000"/>
                </a:solidFill>
                <a:effectLst/>
                <a:latin typeface="Calibri" panose="020F0502020204030204" pitchFamily="34" charset="0"/>
                <a:ea typeface="Calibri" panose="020F0502020204030204" pitchFamily="34" charset="0"/>
              </a:rPr>
              <a:t>Örnek boyutu hesaplaması, plaseboya kıyasla magnezyum grubunda </a:t>
            </a:r>
            <a:r>
              <a:rPr lang="tr-TR" sz="1800" dirty="0" err="1">
                <a:solidFill>
                  <a:srgbClr val="000000"/>
                </a:solidFill>
                <a:effectLst/>
                <a:latin typeface="Calibri" panose="020F0502020204030204" pitchFamily="34" charset="0"/>
                <a:ea typeface="Calibri" panose="020F0502020204030204" pitchFamily="34" charset="0"/>
              </a:rPr>
              <a:t>preeklampside</a:t>
            </a:r>
            <a:r>
              <a:rPr lang="tr-TR" sz="1800" dirty="0">
                <a:solidFill>
                  <a:srgbClr val="000000"/>
                </a:solidFill>
                <a:effectLst/>
                <a:latin typeface="Calibri" panose="020F0502020204030204" pitchFamily="34" charset="0"/>
                <a:ea typeface="Calibri" panose="020F0502020204030204" pitchFamily="34" charset="0"/>
              </a:rPr>
              <a:t> %60 oranında orantılı bir azalma olduğu varsayılarak yapılmıştır.</a:t>
            </a:r>
          </a:p>
          <a:p>
            <a:r>
              <a:rPr lang="tr-TR" sz="1800" dirty="0">
                <a:solidFill>
                  <a:srgbClr val="000000"/>
                </a:solidFill>
                <a:effectLst/>
                <a:latin typeface="Calibri" panose="020F0502020204030204" pitchFamily="34" charset="0"/>
                <a:ea typeface="Calibri" panose="020F0502020204030204" pitchFamily="34" charset="0"/>
              </a:rPr>
              <a:t>0,8'lik bir güç ve 0,05'lik bir alfa ve 1:1 tahsis oranı kabul edildi.</a:t>
            </a:r>
          </a:p>
          <a:p>
            <a:r>
              <a:rPr lang="tr-TR" sz="1800" dirty="0">
                <a:solidFill>
                  <a:srgbClr val="000000"/>
                </a:solidFill>
                <a:effectLst/>
                <a:latin typeface="Calibri" panose="020F0502020204030204" pitchFamily="34" charset="0"/>
                <a:ea typeface="Calibri" panose="020F0502020204030204" pitchFamily="34" charset="0"/>
              </a:rPr>
              <a:t>Plasebo grubunda </a:t>
            </a:r>
            <a:r>
              <a:rPr lang="tr-TR" sz="1800" dirty="0" err="1">
                <a:solidFill>
                  <a:srgbClr val="000000"/>
                </a:solidFill>
                <a:effectLst/>
                <a:latin typeface="Calibri" panose="020F0502020204030204" pitchFamily="34" charset="0"/>
                <a:ea typeface="Calibri" panose="020F0502020204030204" pitchFamily="34" charset="0"/>
              </a:rPr>
              <a:t>preeklampsi</a:t>
            </a:r>
            <a:r>
              <a:rPr lang="tr-TR" sz="1800" dirty="0">
                <a:solidFill>
                  <a:srgbClr val="000000"/>
                </a:solidFill>
                <a:effectLst/>
                <a:latin typeface="Calibri" panose="020F0502020204030204" pitchFamily="34" charset="0"/>
                <a:ea typeface="Calibri" panose="020F0502020204030204" pitchFamily="34" charset="0"/>
              </a:rPr>
              <a:t> prevalansının %19 olduğunu varsaydık (</a:t>
            </a:r>
            <a:r>
              <a:rPr lang="tr-TR" sz="1800" dirty="0" err="1">
                <a:solidFill>
                  <a:srgbClr val="000000"/>
                </a:solidFill>
                <a:effectLst/>
                <a:latin typeface="Calibri" panose="020F0502020204030204" pitchFamily="34" charset="0"/>
                <a:ea typeface="Calibri" panose="020F0502020204030204" pitchFamily="34" charset="0"/>
              </a:rPr>
              <a:t>IMIP'den</a:t>
            </a:r>
            <a:r>
              <a:rPr lang="tr-TR" sz="1800" dirty="0">
                <a:solidFill>
                  <a:srgbClr val="000000"/>
                </a:solidFill>
                <a:effectLst/>
                <a:latin typeface="Calibri" panose="020F0502020204030204" pitchFamily="34" charset="0"/>
                <a:ea typeface="Calibri" panose="020F0502020204030204" pitchFamily="34" charset="0"/>
              </a:rPr>
              <a:t> alınan pilot verilere dayanarak). </a:t>
            </a:r>
          </a:p>
          <a:p>
            <a:r>
              <a:rPr lang="tr-TR" sz="1800" dirty="0">
                <a:solidFill>
                  <a:srgbClr val="000000"/>
                </a:solidFill>
                <a:effectLst/>
                <a:latin typeface="Calibri" panose="020F0502020204030204" pitchFamily="34" charset="0"/>
                <a:ea typeface="Calibri" panose="020F0502020204030204" pitchFamily="34" charset="0"/>
              </a:rPr>
              <a:t>%20'lik bir geri çekilme oranı için yapılan ayarlamalarla, her grupta en az 150 kadın gerekliydi. </a:t>
            </a:r>
          </a:p>
          <a:p>
            <a:r>
              <a:rPr lang="tr-TR" sz="1800" dirty="0">
                <a:solidFill>
                  <a:srgbClr val="000000"/>
                </a:solidFill>
                <a:effectLst/>
                <a:latin typeface="Calibri" panose="020F0502020204030204" pitchFamily="34" charset="0"/>
                <a:ea typeface="Calibri" panose="020F0502020204030204" pitchFamily="34" charset="0"/>
              </a:rPr>
              <a:t>İstatistiksel analiz için </a:t>
            </a:r>
            <a:r>
              <a:rPr lang="tr-TR" sz="1800" dirty="0" err="1">
                <a:solidFill>
                  <a:srgbClr val="000000"/>
                </a:solidFill>
                <a:effectLst/>
                <a:latin typeface="Calibri" panose="020F0502020204030204" pitchFamily="34" charset="0"/>
                <a:ea typeface="Calibri" panose="020F0502020204030204" pitchFamily="34" charset="0"/>
              </a:rPr>
              <a:t>Stata</a:t>
            </a:r>
            <a:r>
              <a:rPr lang="tr-TR" sz="1800" dirty="0">
                <a:solidFill>
                  <a:srgbClr val="000000"/>
                </a:solidFill>
                <a:effectLst/>
                <a:latin typeface="Calibri" panose="020F0502020204030204" pitchFamily="34" charset="0"/>
                <a:ea typeface="Calibri" panose="020F0502020204030204" pitchFamily="34" charset="0"/>
              </a:rPr>
              <a:t> versiyon 12.1 kullanıldı.</a:t>
            </a:r>
          </a:p>
          <a:p>
            <a:r>
              <a:rPr lang="tr-TR" sz="1800" dirty="0">
                <a:solidFill>
                  <a:srgbClr val="000000"/>
                </a:solidFill>
                <a:effectLst/>
                <a:latin typeface="Calibri" panose="020F0502020204030204" pitchFamily="34" charset="0"/>
                <a:ea typeface="Calibri" panose="020F0502020204030204" pitchFamily="34" charset="0"/>
              </a:rPr>
              <a:t>Uygun olduğunda kategorik değişkenler için ki-kare testi ve sürekli değişkenler için </a:t>
            </a:r>
            <a:r>
              <a:rPr lang="tr-TR" sz="1800" dirty="0" err="1">
                <a:solidFill>
                  <a:srgbClr val="000000"/>
                </a:solidFill>
                <a:latin typeface="Calibri" panose="020F0502020204030204" pitchFamily="34" charset="0"/>
                <a:ea typeface="Calibri" panose="020F0502020204030204" pitchFamily="34" charset="0"/>
              </a:rPr>
              <a:t>student</a:t>
            </a:r>
            <a:r>
              <a:rPr lang="tr-TR" sz="1800" dirty="0">
                <a:solidFill>
                  <a:srgbClr val="000000"/>
                </a:solidFill>
                <a:effectLst/>
                <a:latin typeface="Calibri" panose="020F0502020204030204" pitchFamily="34" charset="0"/>
                <a:ea typeface="Calibri" panose="020F0502020204030204" pitchFamily="34" charset="0"/>
              </a:rPr>
              <a:t> t testi kullanıldı.</a:t>
            </a:r>
          </a:p>
          <a:p>
            <a:r>
              <a:rPr lang="tr-TR" sz="1800" dirty="0">
                <a:solidFill>
                  <a:srgbClr val="000000"/>
                </a:solidFill>
                <a:effectLst/>
                <a:latin typeface="Calibri" panose="020F0502020204030204" pitchFamily="34" charset="0"/>
                <a:ea typeface="Calibri" panose="020F0502020204030204" pitchFamily="34" charset="0"/>
              </a:rPr>
              <a:t>Müdahalenin sonuçlar üzerindeki etkisi, %95 güven aralığı ile düzeltilmiş olasılık oranı olarak rapor edildi.</a:t>
            </a:r>
          </a:p>
          <a:p>
            <a:r>
              <a:rPr lang="tr-TR" sz="1800" dirty="0">
                <a:solidFill>
                  <a:srgbClr val="000000"/>
                </a:solidFill>
                <a:effectLst/>
                <a:latin typeface="Calibri" panose="020F0502020204030204" pitchFamily="34" charset="0"/>
                <a:ea typeface="Calibri" panose="020F0502020204030204" pitchFamily="34" charset="0"/>
              </a:rPr>
              <a:t>Bir p değeri &lt;0.05, istatistiksel olarak anlamlı olarak yorumlandı.</a:t>
            </a:r>
          </a:p>
          <a:p>
            <a:r>
              <a:rPr lang="tr-TR" sz="1800" dirty="0">
                <a:solidFill>
                  <a:srgbClr val="000000"/>
                </a:solidFill>
                <a:effectLst/>
                <a:latin typeface="Calibri" panose="020F0502020204030204" pitchFamily="34" charset="0"/>
                <a:ea typeface="Calibri" panose="020F0502020204030204" pitchFamily="34" charset="0"/>
              </a:rPr>
              <a:t>Tedavi amaçlı analiz yapıldı.</a:t>
            </a:r>
          </a:p>
          <a:p>
            <a:endParaRPr lang="tr-TR" dirty="0"/>
          </a:p>
        </p:txBody>
      </p:sp>
    </p:spTree>
    <p:extLst>
      <p:ext uri="{BB962C8B-B14F-4D97-AF65-F5344CB8AC3E}">
        <p14:creationId xmlns:p14="http://schemas.microsoft.com/office/powerpoint/2010/main" val="1480147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4C612D3F-4ED4-2334-D124-8B74F0AE60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056" y="1097280"/>
            <a:ext cx="10590556" cy="4754879"/>
          </a:xfrm>
          <a:prstGeom prst="rect">
            <a:avLst/>
          </a:prstGeom>
        </p:spPr>
      </p:pic>
    </p:spTree>
    <p:extLst>
      <p:ext uri="{BB962C8B-B14F-4D97-AF65-F5344CB8AC3E}">
        <p14:creationId xmlns:p14="http://schemas.microsoft.com/office/powerpoint/2010/main" val="1581664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35C934-F340-F072-C333-B73CFCB73EA8}"/>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7F8BE8CD-922D-C84B-129D-EA9AD7A067DD}"/>
              </a:ext>
            </a:extLst>
          </p:cNvPr>
          <p:cNvSpPr>
            <a:spLocks noGrp="1"/>
          </p:cNvSpPr>
          <p:nvPr>
            <p:ph idx="1"/>
          </p:nvPr>
        </p:nvSpPr>
        <p:spPr/>
        <p:txBody>
          <a:bodyPr/>
          <a:lstStyle/>
          <a:p>
            <a:r>
              <a:rPr lang="tr-TR" sz="1800" dirty="0">
                <a:solidFill>
                  <a:srgbClr val="000000"/>
                </a:solidFill>
                <a:effectLst/>
                <a:latin typeface="Calibri" panose="020F0502020204030204" pitchFamily="34" charset="0"/>
                <a:ea typeface="Calibri" panose="020F0502020204030204" pitchFamily="34" charset="0"/>
              </a:rPr>
              <a:t> </a:t>
            </a:r>
            <a:r>
              <a:rPr lang="tr-TR" sz="2400" dirty="0">
                <a:solidFill>
                  <a:srgbClr val="000000"/>
                </a:solidFill>
                <a:effectLst/>
                <a:latin typeface="Calibri" panose="020F0502020204030204" pitchFamily="34" charset="0"/>
                <a:ea typeface="Calibri" panose="020F0502020204030204" pitchFamily="34" charset="0"/>
              </a:rPr>
              <a:t>Dahil etme kriterlerine göre toplam 416 gebe tarandı ve 318'i çalışmaya alındı; 159 hamile kadın Mg++ grubuna (günde 300 mg) ve 159 hamile kadın plaseboya atandı. </a:t>
            </a:r>
          </a:p>
          <a:p>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Yirmi sekiz hamile kadın takipten çıkarıldı (magnezyum grubunda 16 ve kontrol grubunda 12), ancak tedavi amaçlı analize 318 katılımcı dahil edildi. </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a:solidFill>
                  <a:srgbClr val="000000"/>
                </a:solidFill>
                <a:effectLst/>
                <a:latin typeface="Calibri" panose="020F0502020204030204" pitchFamily="34" charset="0"/>
                <a:ea typeface="Calibri" panose="020F0502020204030204" pitchFamily="34" charset="0"/>
              </a:rPr>
              <a:t> Gruplar, yaş, istihdam, eğitim yılı, medeni durum, kişi başına düşen gelir, parite, vücut kitle indeksi, kabuldeki gebelik yaşı ve serum magnezyum düzeyi açısından önemli farklılıklar göstermedi. </a:t>
            </a:r>
          </a:p>
          <a:p>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Magnezyum ve plasebo olmak üzere iki grup arasında fark olmadığı için regresyon analizi yapılmadı.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6883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72B0D6B3-63E2-631D-AD76-4AFEE95742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016" y="323558"/>
            <a:ext cx="11802794" cy="6288258"/>
          </a:xfrm>
          <a:prstGeom prst="rect">
            <a:avLst/>
          </a:prstGeom>
        </p:spPr>
      </p:pic>
    </p:spTree>
    <p:extLst>
      <p:ext uri="{BB962C8B-B14F-4D97-AF65-F5344CB8AC3E}">
        <p14:creationId xmlns:p14="http://schemas.microsoft.com/office/powerpoint/2010/main" val="2302447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164626B-04CE-3DB3-4781-BDCB1A6A2566}"/>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9D9DA387-7CEB-CB11-049A-18406E9EA7E9}"/>
              </a:ext>
            </a:extLst>
          </p:cNvPr>
          <p:cNvSpPr>
            <a:spLocks noGrp="1"/>
          </p:cNvSpPr>
          <p:nvPr>
            <p:ph idx="1"/>
          </p:nvPr>
        </p:nvSpPr>
        <p:spPr/>
        <p:txBody>
          <a:bodyPr/>
          <a:lstStyle/>
          <a:p>
            <a:r>
              <a:rPr lang="tr-TR" sz="2400" dirty="0">
                <a:solidFill>
                  <a:srgbClr val="000000"/>
                </a:solidFill>
                <a:effectLst/>
                <a:latin typeface="Calibri" panose="020F0502020204030204" pitchFamily="34" charset="0"/>
                <a:ea typeface="Calibri" panose="020F0502020204030204" pitchFamily="34" charset="0"/>
              </a:rPr>
              <a:t>Gebelerin 55/290'ında (%18,9)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gelişti; magnezyum grubunda 26/143 (%18.1) ve kontrol grubunda 29/147 (%19.7); p = 0.737. </a:t>
            </a:r>
          </a:p>
          <a:p>
            <a:r>
              <a:rPr lang="tr-TR" sz="2400" dirty="0" err="1">
                <a:solidFill>
                  <a:srgbClr val="000000"/>
                </a:solidFill>
                <a:effectLst/>
                <a:latin typeface="Calibri" panose="020F0502020204030204" pitchFamily="34" charset="0"/>
                <a:ea typeface="Calibri" panose="020F0502020204030204" pitchFamily="34" charset="0"/>
              </a:rPr>
              <a:t>Preeklampsili</a:t>
            </a:r>
            <a:r>
              <a:rPr lang="tr-TR" sz="2400" dirty="0">
                <a:solidFill>
                  <a:srgbClr val="000000"/>
                </a:solidFill>
                <a:effectLst/>
                <a:latin typeface="Calibri" panose="020F0502020204030204" pitchFamily="34" charset="0"/>
                <a:ea typeface="Calibri" panose="020F0502020204030204" pitchFamily="34" charset="0"/>
              </a:rPr>
              <a:t> tüm gebe kadınlarda </a:t>
            </a:r>
            <a:r>
              <a:rPr lang="tr-TR" sz="2400" dirty="0" err="1">
                <a:solidFill>
                  <a:srgbClr val="000000"/>
                </a:solidFill>
                <a:effectLst/>
                <a:latin typeface="Calibri" panose="020F0502020204030204" pitchFamily="34" charset="0"/>
                <a:ea typeface="Calibri" panose="020F0502020204030204" pitchFamily="34" charset="0"/>
              </a:rPr>
              <a:t>proteinüri</a:t>
            </a:r>
            <a:r>
              <a:rPr lang="tr-TR" sz="2400" dirty="0">
                <a:solidFill>
                  <a:srgbClr val="000000"/>
                </a:solidFill>
                <a:effectLst/>
                <a:latin typeface="Calibri" panose="020F0502020204030204" pitchFamily="34" charset="0"/>
                <a:ea typeface="Calibri" panose="020F0502020204030204" pitchFamily="34" charset="0"/>
              </a:rPr>
              <a:t> vardı.</a:t>
            </a:r>
          </a:p>
          <a:p>
            <a:endParaRPr lang="tr-TR" dirty="0"/>
          </a:p>
        </p:txBody>
      </p:sp>
      <p:pic>
        <p:nvPicPr>
          <p:cNvPr id="5" name="Resim 4">
            <a:extLst>
              <a:ext uri="{FF2B5EF4-FFF2-40B4-BE49-F238E27FC236}">
                <a16:creationId xmlns:a16="http://schemas.microsoft.com/office/drawing/2014/main" id="{E1A26B16-3161-E088-25C1-30F6318132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8806" y="3207435"/>
            <a:ext cx="10058400" cy="3104466"/>
          </a:xfrm>
          <a:prstGeom prst="rect">
            <a:avLst/>
          </a:prstGeom>
        </p:spPr>
      </p:pic>
    </p:spTree>
    <p:extLst>
      <p:ext uri="{BB962C8B-B14F-4D97-AF65-F5344CB8AC3E}">
        <p14:creationId xmlns:p14="http://schemas.microsoft.com/office/powerpoint/2010/main" val="2925137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DD788C-6EF8-E879-05CA-DA08250EE5BC}"/>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E9AE9396-649A-EC69-D069-FF204901769E}"/>
              </a:ext>
            </a:extLst>
          </p:cNvPr>
          <p:cNvSpPr>
            <a:spLocks noGrp="1"/>
          </p:cNvSpPr>
          <p:nvPr>
            <p:ph idx="1"/>
          </p:nvPr>
        </p:nvSpPr>
        <p:spPr/>
        <p:txBody>
          <a:bodyPr/>
          <a:lstStyle/>
          <a:p>
            <a:r>
              <a:rPr lang="tr-TR" sz="2400" dirty="0">
                <a:solidFill>
                  <a:srgbClr val="000000"/>
                </a:solidFill>
                <a:effectLst/>
                <a:latin typeface="Calibri" panose="020F0502020204030204" pitchFamily="34" charset="0"/>
                <a:ea typeface="Calibri" panose="020F0502020204030204" pitchFamily="34" charset="0"/>
              </a:rPr>
              <a:t>Plasebo grubundan bir hastada trombositopeni vardı.</a:t>
            </a:r>
          </a:p>
          <a:p>
            <a:r>
              <a:rPr lang="tr-TR" sz="2400" dirty="0">
                <a:solidFill>
                  <a:srgbClr val="000000"/>
                </a:solidFill>
                <a:effectLst/>
                <a:latin typeface="Calibri" panose="020F0502020204030204" pitchFamily="34" charset="0"/>
                <a:ea typeface="Calibri" panose="020F0502020204030204" pitchFamily="34" charset="0"/>
              </a:rPr>
              <a:t>Hiçbir hastada hepatik enzim yüksekliği, böbrek yetmezliği veya </a:t>
            </a:r>
            <a:r>
              <a:rPr lang="tr-TR" sz="2400" dirty="0" err="1">
                <a:solidFill>
                  <a:srgbClr val="000000"/>
                </a:solidFill>
                <a:effectLst/>
                <a:latin typeface="Calibri" panose="020F0502020204030204" pitchFamily="34" charset="0"/>
                <a:ea typeface="Calibri" panose="020F0502020204030204" pitchFamily="34" charset="0"/>
              </a:rPr>
              <a:t>pulmoner</a:t>
            </a:r>
            <a:r>
              <a:rPr lang="tr-TR" sz="2400" dirty="0">
                <a:solidFill>
                  <a:srgbClr val="000000"/>
                </a:solidFill>
                <a:effectLst/>
                <a:latin typeface="Calibri" panose="020F0502020204030204" pitchFamily="34" charset="0"/>
                <a:ea typeface="Calibri" panose="020F0502020204030204" pitchFamily="34" charset="0"/>
              </a:rPr>
              <a:t> ödem yoktu.</a:t>
            </a:r>
            <a:endParaRPr lang="tr-TR" sz="2400" dirty="0"/>
          </a:p>
          <a:p>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Böbrek veya karaciğer fonksiyon bozukluğu gözlenmedi.</a:t>
            </a:r>
          </a:p>
          <a:p>
            <a:r>
              <a:rPr lang="tr-TR" sz="2400" dirty="0">
                <a:solidFill>
                  <a:srgbClr val="000000"/>
                </a:solidFill>
                <a:effectLst/>
                <a:latin typeface="Calibri" panose="020F0502020204030204" pitchFamily="34" charset="0"/>
                <a:ea typeface="Calibri" panose="020F0502020204030204" pitchFamily="34" charset="0"/>
              </a:rPr>
              <a:t> Hiçbir eklampsi vakası kaydedilmedi.</a:t>
            </a:r>
          </a:p>
          <a:p>
            <a:r>
              <a:rPr lang="tr-TR" sz="2400" dirty="0">
                <a:solidFill>
                  <a:srgbClr val="000000"/>
                </a:solidFill>
                <a:effectLst/>
                <a:latin typeface="Calibri" panose="020F0502020204030204" pitchFamily="34" charset="0"/>
                <a:ea typeface="Calibri" panose="020F0502020204030204" pitchFamily="34" charset="0"/>
              </a:rPr>
              <a:t>Üç hamile kadın </a:t>
            </a:r>
            <a:r>
              <a:rPr lang="tr-TR" sz="2400" dirty="0" err="1">
                <a:solidFill>
                  <a:srgbClr val="000000"/>
                </a:solidFill>
                <a:effectLst/>
                <a:latin typeface="Calibri" panose="020F0502020204030204" pitchFamily="34" charset="0"/>
                <a:ea typeface="Calibri" panose="020F0502020204030204" pitchFamily="34" charset="0"/>
              </a:rPr>
              <a:t>gastrointestinal</a:t>
            </a:r>
            <a:r>
              <a:rPr lang="tr-TR" sz="2400" dirty="0">
                <a:solidFill>
                  <a:srgbClr val="000000"/>
                </a:solidFill>
                <a:effectLst/>
                <a:latin typeface="Calibri" panose="020F0502020204030204" pitchFamily="34" charset="0"/>
                <a:ea typeface="Calibri" panose="020F0502020204030204" pitchFamily="34" charset="0"/>
              </a:rPr>
              <a:t> yan etkiler (bulantı ve ishal) gösterdi; Magnezyum grubunda 1 ve plasebo grubunda 2.</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773975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5B64B9-92ED-49B0-2F7D-88BEDD2AA4BA}"/>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5D5789D-49F5-9932-4BDD-D8ED254D09C4}"/>
              </a:ext>
            </a:extLst>
          </p:cNvPr>
          <p:cNvSpPr>
            <a:spLocks noGrp="1"/>
          </p:cNvSpPr>
          <p:nvPr>
            <p:ph idx="1"/>
          </p:nvPr>
        </p:nvSpPr>
        <p:spPr/>
        <p:txBody>
          <a:bodyPr/>
          <a:lstStyle/>
          <a:p>
            <a:r>
              <a:rPr lang="tr-TR" sz="2400" dirty="0">
                <a:solidFill>
                  <a:srgbClr val="000000"/>
                </a:solidFill>
                <a:effectLst/>
                <a:latin typeface="Calibri" panose="020F0502020204030204" pitchFamily="34" charset="0"/>
                <a:ea typeface="Calibri" panose="020F0502020204030204" pitchFamily="34" charset="0"/>
              </a:rPr>
              <a:t>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gebeliklerin %2 ila %8'ini etkileyen ve her yıl dünya çapında 63.000 kadının ölümünden sorumlu olan, gebeliğe özgü bir hastalıktır. </a:t>
            </a:r>
          </a:p>
          <a:p>
            <a:r>
              <a:rPr lang="tr-TR" sz="2400" dirty="0">
                <a:solidFill>
                  <a:srgbClr val="000000"/>
                </a:solidFill>
                <a:effectLst/>
                <a:latin typeface="Calibri" panose="020F0502020204030204" pitchFamily="34" charset="0"/>
                <a:ea typeface="Calibri" panose="020F0502020204030204" pitchFamily="34" charset="0"/>
              </a:rPr>
              <a:t>Bu ölümlerin yaklaşık %25'i Latin Amerika'da meydana gelmektedir.</a:t>
            </a:r>
          </a:p>
          <a:p>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Eklampsi, özellikle gelişmemiş ve gelişmekte olan ülkelerde </a:t>
            </a:r>
            <a:r>
              <a:rPr lang="tr-TR" sz="24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maternal</a:t>
            </a:r>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morbidite ve mortalitenin başlıca nedenidir ve yoğun bakım ünitelerine yatırılmanın başlıca nedenlerinden biridir.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601288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756899-0D3D-C0E6-6B30-E6C701964A37}"/>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F3AA5E86-85F6-F832-8F93-C431D821CD2A}"/>
              </a:ext>
            </a:extLst>
          </p:cNvPr>
          <p:cNvSpPr>
            <a:spLocks noGrp="1"/>
          </p:cNvSpPr>
          <p:nvPr>
            <p:ph idx="1"/>
          </p:nvPr>
        </p:nvSpPr>
        <p:spPr/>
        <p:txBody>
          <a:bodyPr>
            <a:normAutofit/>
          </a:bodyPr>
          <a:lstStyle/>
          <a:p>
            <a:r>
              <a:rPr lang="tr-TR" sz="2400" dirty="0">
                <a:solidFill>
                  <a:srgbClr val="000000"/>
                </a:solidFill>
                <a:effectLst/>
                <a:latin typeface="Calibri" panose="020F0502020204030204" pitchFamily="34" charset="0"/>
                <a:ea typeface="Calibri" panose="020F0502020204030204" pitchFamily="34" charset="0"/>
              </a:rPr>
              <a:t>Magnezyum </a:t>
            </a:r>
            <a:r>
              <a:rPr lang="tr-TR" sz="2400" dirty="0">
                <a:solidFill>
                  <a:srgbClr val="000000"/>
                </a:solidFill>
                <a:latin typeface="Calibri" panose="020F0502020204030204" pitchFamily="34" charset="0"/>
                <a:ea typeface="Calibri" panose="020F0502020204030204" pitchFamily="34" charset="0"/>
              </a:rPr>
              <a:t>grubu </a:t>
            </a:r>
            <a:r>
              <a:rPr lang="tr-TR" sz="2400" dirty="0">
                <a:solidFill>
                  <a:srgbClr val="000000"/>
                </a:solidFill>
                <a:effectLst/>
                <a:latin typeface="Calibri" panose="020F0502020204030204" pitchFamily="34" charset="0"/>
                <a:ea typeface="Calibri" panose="020F0502020204030204" pitchFamily="34" charset="0"/>
              </a:rPr>
              <a:t>ve kontrol grubu arasında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insidans oranında anlamlı bir fark gözlemlenmedi. </a:t>
            </a:r>
          </a:p>
          <a:p>
            <a:r>
              <a:rPr lang="tr-TR" sz="2400" dirty="0" err="1">
                <a:solidFill>
                  <a:srgbClr val="000000"/>
                </a:solidFill>
                <a:effectLst/>
                <a:latin typeface="Calibri" panose="020F0502020204030204" pitchFamily="34" charset="0"/>
                <a:ea typeface="Calibri" panose="020F0502020204030204" pitchFamily="34" charset="0"/>
              </a:rPr>
              <a:t>Preeklampsiyi</a:t>
            </a:r>
            <a:r>
              <a:rPr lang="tr-TR" sz="2400" dirty="0">
                <a:solidFill>
                  <a:srgbClr val="000000"/>
                </a:solidFill>
                <a:effectLst/>
                <a:latin typeface="Calibri" panose="020F0502020204030204" pitchFamily="34" charset="0"/>
                <a:ea typeface="Calibri" panose="020F0502020204030204" pitchFamily="34" charset="0"/>
              </a:rPr>
              <a:t> önlemek için oral magnezyum takviyesinin etkisini değerlendirmek için sadece birkaç çalışma yapılmıştır. </a:t>
            </a:r>
          </a:p>
          <a:p>
            <a:r>
              <a:rPr lang="tr-TR" sz="2400" dirty="0">
                <a:solidFill>
                  <a:srgbClr val="000000"/>
                </a:solidFill>
                <a:effectLst/>
                <a:latin typeface="Calibri" panose="020F0502020204030204" pitchFamily="34" charset="0"/>
                <a:ea typeface="Calibri" panose="020F0502020204030204" pitchFamily="34" charset="0"/>
              </a:rPr>
              <a:t>Sonuç azalan magnezyum alımları ile hipertansif gebelik bozuklukları arasında anlamlı olmayan bir korelasyon tanımlayan yakın tarihli bir meta-analiz ile uyumludur. </a:t>
            </a:r>
          </a:p>
          <a:p>
            <a:r>
              <a:rPr lang="tr-TR" sz="2400" dirty="0">
                <a:solidFill>
                  <a:srgbClr val="000000"/>
                </a:solidFill>
                <a:effectLst/>
                <a:latin typeface="Calibri" panose="020F0502020204030204" pitchFamily="34" charset="0"/>
                <a:ea typeface="Calibri" panose="020F0502020204030204" pitchFamily="34" charset="0"/>
              </a:rPr>
              <a:t>Bulgu yüksek riskli 374 gebe kadın popülasyonunda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insidansını araştıran ve oral magnezyum destekli grubun %17.3'ünde ve plasebo grubunda %18,5'inde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saptayan başka bir çift kör klinik çalışmayla da benzerdir ve bu fark anlamlı değildir. </a:t>
            </a:r>
          </a:p>
        </p:txBody>
      </p:sp>
    </p:spTree>
    <p:extLst>
      <p:ext uri="{BB962C8B-B14F-4D97-AF65-F5344CB8AC3E}">
        <p14:creationId xmlns:p14="http://schemas.microsoft.com/office/powerpoint/2010/main" val="41535471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F5F9F4-040B-6D55-F859-B94866DA7B31}"/>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E44F9551-ABC7-EA0B-EBB5-CE0595FB00D1}"/>
              </a:ext>
            </a:extLst>
          </p:cNvPr>
          <p:cNvSpPr>
            <a:spLocks noGrp="1"/>
          </p:cNvSpPr>
          <p:nvPr>
            <p:ph idx="1"/>
          </p:nvPr>
        </p:nvSpPr>
        <p:spPr/>
        <p:txBody>
          <a:bodyPr/>
          <a:lstStyle/>
          <a:p>
            <a:r>
              <a:rPr lang="tr-TR" sz="2400" dirty="0">
                <a:solidFill>
                  <a:srgbClr val="000000"/>
                </a:solidFill>
                <a:effectLst/>
                <a:latin typeface="Calibri" panose="020F0502020204030204" pitchFamily="34" charset="0"/>
                <a:ea typeface="Calibri" panose="020F0502020204030204" pitchFamily="34" charset="0"/>
              </a:rPr>
              <a:t>Buna karşılık </a:t>
            </a:r>
            <a:r>
              <a:rPr lang="tr-TR" sz="2400" dirty="0" err="1">
                <a:solidFill>
                  <a:srgbClr val="000000"/>
                </a:solidFill>
                <a:effectLst/>
                <a:latin typeface="Calibri" panose="020F0502020204030204" pitchFamily="34" charset="0"/>
                <a:ea typeface="Calibri" panose="020F0502020204030204" pitchFamily="34" charset="0"/>
              </a:rPr>
              <a:t>Dalmeida</a:t>
            </a:r>
            <a:r>
              <a:rPr lang="tr-TR" sz="2400" dirty="0">
                <a:solidFill>
                  <a:srgbClr val="000000"/>
                </a:solidFill>
                <a:effectLst/>
                <a:latin typeface="Calibri" panose="020F0502020204030204" pitchFamily="34" charset="0"/>
                <a:ea typeface="Calibri" panose="020F0502020204030204" pitchFamily="34" charset="0"/>
              </a:rPr>
              <a:t> ve ark. plasebo, magnezyum veya çuha çiçeği ve balık yağı karışımı alan 50 kadından oluşan üç gruba ayrılan 150 hamile kadında </a:t>
            </a:r>
            <a:r>
              <a:rPr lang="tr-TR" sz="2400" dirty="0" err="1">
                <a:solidFill>
                  <a:srgbClr val="000000"/>
                </a:solidFill>
                <a:effectLst/>
                <a:latin typeface="Calibri" panose="020F0502020204030204" pitchFamily="34" charset="0"/>
                <a:ea typeface="Calibri" panose="020F0502020204030204" pitchFamily="34" charset="0"/>
              </a:rPr>
              <a:t>preeklampsinin</a:t>
            </a:r>
            <a:r>
              <a:rPr lang="tr-TR" sz="2400" dirty="0">
                <a:solidFill>
                  <a:srgbClr val="000000"/>
                </a:solidFill>
                <a:effectLst/>
                <a:latin typeface="Calibri" panose="020F0502020204030204" pitchFamily="34" charset="0"/>
                <a:ea typeface="Calibri" panose="020F0502020204030204" pitchFamily="34" charset="0"/>
              </a:rPr>
              <a:t> önlenmesini araştırdı; Magnezyum grubunda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insidansı önemli ölçüde azaldı.</a:t>
            </a:r>
          </a:p>
          <a:p>
            <a:r>
              <a:rPr lang="tr-TR" sz="2400" dirty="0">
                <a:solidFill>
                  <a:srgbClr val="000000"/>
                </a:solidFill>
                <a:effectLst/>
                <a:latin typeface="Calibri" panose="020F0502020204030204" pitchFamily="34" charset="0"/>
                <a:ea typeface="Calibri" panose="020F0502020204030204" pitchFamily="34" charset="0"/>
              </a:rPr>
              <a:t>Ancak bu çalışmanın küçük bir örneklem büyüklüğü sınırlaması vardır. </a:t>
            </a:r>
          </a:p>
          <a:p>
            <a:r>
              <a:rPr lang="tr-TR" sz="2400" dirty="0">
                <a:solidFill>
                  <a:srgbClr val="000000"/>
                </a:solidFill>
                <a:effectLst/>
                <a:latin typeface="Calibri" panose="020F0502020204030204" pitchFamily="34" charset="0"/>
                <a:ea typeface="Calibri" panose="020F0502020204030204" pitchFamily="34" charset="0"/>
              </a:rPr>
              <a:t>Düşük riskli hamile kadınlar incelendi ve ilginç bir şekilde </a:t>
            </a:r>
            <a:r>
              <a:rPr lang="tr-TR" sz="2400" dirty="0" err="1">
                <a:solidFill>
                  <a:srgbClr val="000000"/>
                </a:solidFill>
                <a:effectLst/>
                <a:latin typeface="Calibri" panose="020F0502020204030204" pitchFamily="34" charset="0"/>
                <a:ea typeface="Calibri" panose="020F0502020204030204" pitchFamily="34" charset="0"/>
              </a:rPr>
              <a:t>Bullarbo</a:t>
            </a:r>
            <a:r>
              <a:rPr lang="tr-TR" sz="2400" dirty="0">
                <a:solidFill>
                  <a:srgbClr val="000000"/>
                </a:solidFill>
                <a:effectLst/>
                <a:latin typeface="Calibri" panose="020F0502020204030204" pitchFamily="34" charset="0"/>
                <a:ea typeface="Calibri" panose="020F0502020204030204" pitchFamily="34" charset="0"/>
              </a:rPr>
              <a:t> ve ark. sadece hipertansiyon bozuklukları geliştirme risk faktörleri olan hamile kadınların ekstra magnezyum alımından yararlanabileceğini buldu.</a:t>
            </a:r>
            <a:endParaRPr lang="tr-TR" sz="2400" dirty="0"/>
          </a:p>
          <a:p>
            <a:endParaRPr lang="tr-TR" dirty="0"/>
          </a:p>
        </p:txBody>
      </p:sp>
    </p:spTree>
    <p:extLst>
      <p:ext uri="{BB962C8B-B14F-4D97-AF65-F5344CB8AC3E}">
        <p14:creationId xmlns:p14="http://schemas.microsoft.com/office/powerpoint/2010/main" val="24808433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A5CF85-739F-412A-88B8-D90F3CECFF43}"/>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059D16FB-900F-EBBF-75F4-FFD98000EA73}"/>
              </a:ext>
            </a:extLst>
          </p:cNvPr>
          <p:cNvSpPr>
            <a:spLocks noGrp="1"/>
          </p:cNvSpPr>
          <p:nvPr>
            <p:ph idx="1"/>
          </p:nvPr>
        </p:nvSpPr>
        <p:spPr/>
        <p:txBody>
          <a:bodyPr>
            <a:normAutofit/>
          </a:bodyPr>
          <a:lstStyle/>
          <a:p>
            <a:r>
              <a:rPr lang="tr-TR" sz="2400" dirty="0">
                <a:solidFill>
                  <a:srgbClr val="000000"/>
                </a:solidFill>
                <a:effectLst/>
                <a:latin typeface="Calibri" panose="020F0502020204030204" pitchFamily="34" charset="0"/>
                <a:ea typeface="Calibri" panose="020F0502020204030204" pitchFamily="34" charset="0"/>
              </a:rPr>
              <a:t>Sistematik bir inceleme sadece 3 deneme buldu ve hepsinin kalitesi genel olarak düşük ila orta kalitedeydi ve magnezyum destekli ve kontrol grupları arasında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oranında anlamlı bir fark gözlenmedi (RR 0.87; %95 GA 0.58 ila 1.32; üç deneme, 1042) kadın).</a:t>
            </a:r>
          </a:p>
          <a:p>
            <a:r>
              <a:rPr lang="tr-TR" sz="2400" dirty="0">
                <a:solidFill>
                  <a:srgbClr val="000000"/>
                </a:solidFill>
                <a:effectLst/>
                <a:latin typeface="Calibri" panose="020F0502020204030204" pitchFamily="34" charset="0"/>
                <a:ea typeface="Calibri" panose="020F0502020204030204" pitchFamily="34" charset="0"/>
              </a:rPr>
              <a:t>Magnezyum takviyesi ile gebeliğin neden olduğu hipertansiyon sonucu için fayda gösteren iki çalışma (Angola 1992 ve Çin 1997), sırasıyla 150 ve 102 katılımcıdan oluşan küçük örneklem boyutlarındaydı ve gruplar arasında bir fark göstermeyen 4476 kadının Güney Afrika 2007 denemesinden daha düşük kalitede olduğuna karar verildi.</a:t>
            </a:r>
          </a:p>
        </p:txBody>
      </p:sp>
    </p:spTree>
    <p:extLst>
      <p:ext uri="{BB962C8B-B14F-4D97-AF65-F5344CB8AC3E}">
        <p14:creationId xmlns:p14="http://schemas.microsoft.com/office/powerpoint/2010/main" val="19184063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A24D86-CDF9-5FCE-22A9-36B155B42AEA}"/>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D592D68B-9469-16C2-98C2-4CD0739E4D22}"/>
              </a:ext>
            </a:extLst>
          </p:cNvPr>
          <p:cNvSpPr>
            <a:spLocks noGrp="1"/>
          </p:cNvSpPr>
          <p:nvPr>
            <p:ph idx="1"/>
          </p:nvPr>
        </p:nvSpPr>
        <p:spPr/>
        <p:txBody>
          <a:bodyPr>
            <a:normAutofit/>
          </a:bodyPr>
          <a:lstStyle/>
          <a:p>
            <a:r>
              <a:rPr lang="tr-TR" sz="2400" dirty="0">
                <a:solidFill>
                  <a:srgbClr val="000000"/>
                </a:solidFill>
                <a:effectLst/>
                <a:latin typeface="Calibri" panose="020F0502020204030204" pitchFamily="34" charset="0"/>
                <a:ea typeface="Times New Roman" panose="02020603050405020304" pitchFamily="18" charset="0"/>
              </a:rPr>
              <a:t>Çalışmamız yüksek </a:t>
            </a:r>
            <a:r>
              <a:rPr lang="tr-TR" sz="2400" dirty="0" err="1">
                <a:solidFill>
                  <a:srgbClr val="000000"/>
                </a:solidFill>
                <a:effectLst/>
                <a:latin typeface="Calibri" panose="020F0502020204030204" pitchFamily="34" charset="0"/>
                <a:ea typeface="Times New Roman" panose="02020603050405020304" pitchFamily="18" charset="0"/>
              </a:rPr>
              <a:t>preeklampsi</a:t>
            </a:r>
            <a:r>
              <a:rPr lang="tr-TR" sz="2400" dirty="0">
                <a:solidFill>
                  <a:srgbClr val="000000"/>
                </a:solidFill>
                <a:effectLst/>
                <a:latin typeface="Calibri" panose="020F0502020204030204" pitchFamily="34" charset="0"/>
                <a:ea typeface="Times New Roman" panose="02020603050405020304" pitchFamily="18" charset="0"/>
              </a:rPr>
              <a:t> insidansı (%18.9) gösterdi.</a:t>
            </a:r>
            <a:r>
              <a:rPr lang="tr-TR" sz="2400" dirty="0">
                <a:solidFill>
                  <a:srgbClr val="000000"/>
                </a:solidFill>
                <a:effectLst/>
                <a:latin typeface="Calibri" panose="020F0502020204030204" pitchFamily="34" charset="0"/>
                <a:ea typeface="Calibri" panose="020F0502020204030204" pitchFamily="34" charset="0"/>
              </a:rPr>
              <a:t> </a:t>
            </a:r>
          </a:p>
          <a:p>
            <a:r>
              <a:rPr lang="tr-TR" sz="2400" dirty="0">
                <a:solidFill>
                  <a:srgbClr val="000000"/>
                </a:solidFill>
                <a:effectLst/>
                <a:latin typeface="Calibri" panose="020F0502020204030204" pitchFamily="34" charset="0"/>
                <a:ea typeface="Calibri" panose="020F0502020204030204" pitchFamily="34" charset="0"/>
              </a:rPr>
              <a:t>Bölgemiz diğer bölgelere göre yüksek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prevalansına sahiptir. </a:t>
            </a:r>
          </a:p>
          <a:p>
            <a:r>
              <a:rPr lang="tr-TR" sz="2400" dirty="0">
                <a:solidFill>
                  <a:srgbClr val="000000"/>
                </a:solidFill>
                <a:effectLst/>
                <a:latin typeface="Calibri" panose="020F0502020204030204" pitchFamily="34" charset="0"/>
                <a:ea typeface="Calibri" panose="020F0502020204030204" pitchFamily="34" charset="0"/>
              </a:rPr>
              <a:t>Ortamımızdaki önceki bir çalışma, gebelikteki hipertansif bozuklukların insidans oranını %19,3 olarak belirlemiştir.</a:t>
            </a:r>
          </a:p>
          <a:p>
            <a:r>
              <a:rPr lang="tr-TR" sz="2400" dirty="0">
                <a:solidFill>
                  <a:srgbClr val="000000"/>
                </a:solidFill>
                <a:effectLst/>
                <a:latin typeface="Calibri" panose="020F0502020204030204" pitchFamily="34" charset="0"/>
                <a:ea typeface="Calibri" panose="020F0502020204030204" pitchFamily="34" charset="0"/>
              </a:rPr>
              <a:t>Bu yüksek insidans, magnezyum eksikliği ile açıklanabilir, ancak oral magnezyum takviyesi ile çalışmamız bu hipotezi desteklemedi.</a:t>
            </a:r>
          </a:p>
          <a:p>
            <a:r>
              <a:rPr lang="tr-TR" sz="2400" dirty="0">
                <a:solidFill>
                  <a:srgbClr val="000000"/>
                </a:solidFill>
                <a:effectLst/>
                <a:latin typeface="Calibri" panose="020F0502020204030204" pitchFamily="34" charset="0"/>
                <a:ea typeface="Calibri" panose="020F0502020204030204" pitchFamily="34" charset="0"/>
              </a:rPr>
              <a:t>Brezilya'da beş farklı merkezde 1165 </a:t>
            </a:r>
            <a:r>
              <a:rPr lang="tr-TR" sz="2400" dirty="0" err="1">
                <a:solidFill>
                  <a:srgbClr val="000000"/>
                </a:solidFill>
                <a:effectLst/>
                <a:latin typeface="Calibri" panose="020F0502020204030204" pitchFamily="34" charset="0"/>
                <a:ea typeface="Calibri" panose="020F0502020204030204" pitchFamily="34" charset="0"/>
              </a:rPr>
              <a:t>nullipar</a:t>
            </a:r>
            <a:r>
              <a:rPr lang="tr-TR" sz="2400" dirty="0">
                <a:solidFill>
                  <a:srgbClr val="000000"/>
                </a:solidFill>
                <a:effectLst/>
                <a:latin typeface="Calibri" panose="020F0502020204030204" pitchFamily="34" charset="0"/>
                <a:ea typeface="Calibri" panose="020F0502020204030204" pitchFamily="34" charset="0"/>
              </a:rPr>
              <a:t> sağlıklı hamile kadınla yapılan yakın tarihli bir çalışmada,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insidansı %7,5 bulundu. </a:t>
            </a:r>
          </a:p>
          <a:p>
            <a:r>
              <a:rPr lang="tr-TR" sz="2400" dirty="0">
                <a:solidFill>
                  <a:srgbClr val="000000"/>
                </a:solidFill>
                <a:effectLst/>
                <a:latin typeface="Calibri" panose="020F0502020204030204" pitchFamily="34" charset="0"/>
                <a:ea typeface="Calibri" panose="020F0502020204030204" pitchFamily="34" charset="0"/>
              </a:rPr>
              <a:t>Bu çalışma, farklı </a:t>
            </a:r>
            <a:r>
              <a:rPr lang="tr-TR" sz="2400" dirty="0" err="1">
                <a:solidFill>
                  <a:srgbClr val="000000"/>
                </a:solidFill>
                <a:effectLst/>
                <a:latin typeface="Calibri" panose="020F0502020204030204" pitchFamily="34" charset="0"/>
                <a:ea typeface="Calibri" panose="020F0502020204030204" pitchFamily="34" charset="0"/>
              </a:rPr>
              <a:t>sosyo</a:t>
            </a:r>
            <a:r>
              <a:rPr lang="tr-TR" sz="2400" dirty="0">
                <a:solidFill>
                  <a:srgbClr val="000000"/>
                </a:solidFill>
                <a:effectLst/>
                <a:latin typeface="Calibri" panose="020F0502020204030204" pitchFamily="34" charset="0"/>
                <a:ea typeface="Calibri" panose="020F0502020204030204" pitchFamily="34" charset="0"/>
              </a:rPr>
              <a:t>-ekonomik koşullara sahip merkezleri içermektedir.</a:t>
            </a:r>
            <a:endParaRPr lang="tr-TR" sz="2400" dirty="0"/>
          </a:p>
          <a:p>
            <a:endParaRPr lang="tr-TR" dirty="0"/>
          </a:p>
        </p:txBody>
      </p:sp>
    </p:spTree>
    <p:extLst>
      <p:ext uri="{BB962C8B-B14F-4D97-AF65-F5344CB8AC3E}">
        <p14:creationId xmlns:p14="http://schemas.microsoft.com/office/powerpoint/2010/main" val="3033275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C0CE6E-7CF1-1FA9-FDA3-818B4D56081B}"/>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31FE3DD5-9C13-2481-2D9A-A8EE3B7815BC}"/>
              </a:ext>
            </a:extLst>
          </p:cNvPr>
          <p:cNvSpPr>
            <a:spLocks noGrp="1"/>
          </p:cNvSpPr>
          <p:nvPr>
            <p:ph idx="1"/>
          </p:nvPr>
        </p:nvSpPr>
        <p:spPr/>
        <p:txBody>
          <a:bodyPr/>
          <a:lstStyle/>
          <a:p>
            <a:r>
              <a:rPr lang="tr-TR" sz="1800" dirty="0">
                <a:solidFill>
                  <a:srgbClr val="000000"/>
                </a:solidFill>
                <a:effectLst/>
                <a:latin typeface="Calibri" panose="020F0502020204030204" pitchFamily="34" charset="0"/>
                <a:ea typeface="Calibri" panose="020F0502020204030204" pitchFamily="34" charset="0"/>
              </a:rPr>
              <a:t> </a:t>
            </a:r>
            <a:r>
              <a:rPr lang="tr-TR" sz="2400" dirty="0">
                <a:solidFill>
                  <a:srgbClr val="000000"/>
                </a:solidFill>
                <a:effectLst/>
                <a:latin typeface="Calibri" panose="020F0502020204030204" pitchFamily="34" charset="0"/>
                <a:ea typeface="Calibri" panose="020F0502020204030204" pitchFamily="34" charset="0"/>
              </a:rPr>
              <a:t>Çalışmamızdaki tüm katılımcıların geliri düşüktü ve magnezyum serum seviyesi minimum normallik sınırında (1.8 mg/dl) ve katılımcıların yaklaşık yarısında hipomagnezemi vardı.</a:t>
            </a:r>
          </a:p>
          <a:p>
            <a:r>
              <a:rPr lang="tr-TR" sz="2400" dirty="0">
                <a:solidFill>
                  <a:srgbClr val="000000"/>
                </a:solidFill>
                <a:effectLst/>
                <a:latin typeface="Calibri" panose="020F0502020204030204" pitchFamily="34" charset="0"/>
                <a:ea typeface="Calibri" panose="020F0502020204030204" pitchFamily="34" charset="0"/>
              </a:rPr>
              <a:t>Bu, incelenen popülasyonumuzun yetersiz beslenme riski altında olduğunu ve sonuçlarımızın genelleştirilemeyeceğini gösteriyor gibi görünüyor.</a:t>
            </a:r>
          </a:p>
          <a:p>
            <a:r>
              <a:rPr lang="tr-TR" sz="2400" dirty="0">
                <a:solidFill>
                  <a:srgbClr val="000000"/>
                </a:solidFill>
                <a:effectLst/>
                <a:latin typeface="Calibri" panose="020F0502020204030204" pitchFamily="34" charset="0"/>
                <a:ea typeface="Calibri" panose="020F0502020204030204" pitchFamily="34" charset="0"/>
              </a:rPr>
              <a:t>Bununla birlikte, çoğu magnezyum hücre içinde mevcut olduğu için magnezyum eksikliği prevalansını hafife alabilecek serum magnezyum seviyelerini ölçtük.</a:t>
            </a:r>
          </a:p>
        </p:txBody>
      </p:sp>
    </p:spTree>
    <p:extLst>
      <p:ext uri="{BB962C8B-B14F-4D97-AF65-F5344CB8AC3E}">
        <p14:creationId xmlns:p14="http://schemas.microsoft.com/office/powerpoint/2010/main" val="2419839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EC3F13-2069-4E50-28A4-1A8009EE03D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9F51EBB8-CF0B-646D-FBC7-6BA949E7991A}"/>
              </a:ext>
            </a:extLst>
          </p:cNvPr>
          <p:cNvSpPr>
            <a:spLocks noGrp="1"/>
          </p:cNvSpPr>
          <p:nvPr>
            <p:ph idx="1"/>
          </p:nvPr>
        </p:nvSpPr>
        <p:spPr/>
        <p:txBody>
          <a:bodyPr/>
          <a:lstStyle/>
          <a:p>
            <a:r>
              <a:rPr lang="tr-TR" sz="2400" dirty="0">
                <a:solidFill>
                  <a:srgbClr val="000000"/>
                </a:solidFill>
                <a:effectLst/>
                <a:latin typeface="Calibri" panose="020F0502020204030204" pitchFamily="34" charset="0"/>
                <a:ea typeface="Calibri" panose="020F0502020204030204" pitchFamily="34" charset="0"/>
              </a:rPr>
              <a:t>Ayrıca, </a:t>
            </a:r>
            <a:r>
              <a:rPr lang="tr-TR" sz="2400" dirty="0" err="1">
                <a:solidFill>
                  <a:srgbClr val="000000"/>
                </a:solidFill>
                <a:effectLst/>
                <a:latin typeface="Calibri" panose="020F0502020204030204" pitchFamily="34" charset="0"/>
                <a:ea typeface="Calibri" panose="020F0502020204030204" pitchFamily="34" charset="0"/>
              </a:rPr>
              <a:t>Ismail</a:t>
            </a:r>
            <a:r>
              <a:rPr lang="tr-TR" sz="2400" dirty="0">
                <a:solidFill>
                  <a:srgbClr val="000000"/>
                </a:solidFill>
                <a:effectLst/>
                <a:latin typeface="Calibri" panose="020F0502020204030204" pitchFamily="34" charset="0"/>
                <a:ea typeface="Calibri" panose="020F0502020204030204" pitchFamily="34" charset="0"/>
              </a:rPr>
              <a:t> ve arkadaşlarına göre, </a:t>
            </a:r>
            <a:r>
              <a:rPr lang="tr-TR" sz="2400" dirty="0" err="1">
                <a:solidFill>
                  <a:srgbClr val="000000"/>
                </a:solidFill>
                <a:effectLst/>
                <a:latin typeface="Calibri" panose="020F0502020204030204" pitchFamily="34" charset="0"/>
                <a:ea typeface="Calibri" panose="020F0502020204030204" pitchFamily="34" charset="0"/>
              </a:rPr>
              <a:t>normomagnezemi</a:t>
            </a:r>
            <a:r>
              <a:rPr lang="tr-TR" sz="2400" dirty="0">
                <a:solidFill>
                  <a:srgbClr val="000000"/>
                </a:solidFill>
                <a:effectLst/>
                <a:latin typeface="Calibri" panose="020F0502020204030204" pitchFamily="34" charset="0"/>
                <a:ea typeface="Calibri" panose="020F0502020204030204" pitchFamily="34" charset="0"/>
              </a:rPr>
              <a:t> magnezyum eksikliğini dışlamaz çünkü tüm magnezyumun sadece %1'i kanda ölçülebilir ve kan seviyeleri sadece eksiklik çok ciddi olduğunda düşer.</a:t>
            </a:r>
          </a:p>
          <a:p>
            <a:r>
              <a:rPr lang="tr-TR" sz="2400" dirty="0">
                <a:solidFill>
                  <a:srgbClr val="000000"/>
                </a:solidFill>
                <a:effectLst/>
                <a:latin typeface="Calibri" panose="020F0502020204030204" pitchFamily="34" charset="0"/>
                <a:ea typeface="Calibri" panose="020F0502020204030204" pitchFamily="34" charset="0"/>
              </a:rPr>
              <a:t>Burada kullanılan 300 mg günlük magnezyum sitrat dozu, hamilelikte önerilene yaklaşmıştır. </a:t>
            </a:r>
          </a:p>
          <a:p>
            <a:r>
              <a:rPr lang="tr-TR" sz="2400" dirty="0">
                <a:solidFill>
                  <a:srgbClr val="000000"/>
                </a:solidFill>
                <a:effectLst/>
                <a:latin typeface="Calibri" panose="020F0502020204030204" pitchFamily="34" charset="0"/>
                <a:ea typeface="Calibri" panose="020F0502020204030204" pitchFamily="34" charset="0"/>
              </a:rPr>
              <a:t>Magnezyum eksikliği, olumsuz perinatal sonuçlar için artan bir riskle ilişkilendirilmiş olsa da, hamilelik sırasında diyet magnezyum takviyesinin faydalı olduğunu göstermek için yeterli yüksek kaliteli kanıt yoktur.</a:t>
            </a:r>
            <a:endParaRPr lang="tr-TR" sz="2400" dirty="0"/>
          </a:p>
          <a:p>
            <a:endParaRPr lang="tr-TR" dirty="0"/>
          </a:p>
        </p:txBody>
      </p:sp>
    </p:spTree>
    <p:extLst>
      <p:ext uri="{BB962C8B-B14F-4D97-AF65-F5344CB8AC3E}">
        <p14:creationId xmlns:p14="http://schemas.microsoft.com/office/powerpoint/2010/main" val="3868592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23DC7C-D498-4FDE-F5EF-F34D0A0477F1}"/>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641DEF7E-0CFC-0D1F-0DAC-CAE93BC1295A}"/>
              </a:ext>
            </a:extLst>
          </p:cNvPr>
          <p:cNvSpPr>
            <a:spLocks noGrp="1"/>
          </p:cNvSpPr>
          <p:nvPr>
            <p:ph idx="1"/>
          </p:nvPr>
        </p:nvSpPr>
        <p:spPr/>
        <p:txBody>
          <a:bodyPr>
            <a:normAutofit/>
          </a:bodyPr>
          <a:lstStyle/>
          <a:p>
            <a:r>
              <a:rPr lang="tr-TR" sz="2400" dirty="0">
                <a:solidFill>
                  <a:srgbClr val="000000"/>
                </a:solidFill>
                <a:effectLst/>
                <a:latin typeface="Calibri" panose="020F0502020204030204" pitchFamily="34" charset="0"/>
                <a:ea typeface="Calibri" panose="020F0502020204030204" pitchFamily="34" charset="0"/>
              </a:rPr>
              <a:t>Çalışmanın güçlü ve kısıtlı yönleri vardır. </a:t>
            </a:r>
          </a:p>
          <a:p>
            <a:r>
              <a:rPr lang="tr-TR" sz="2400" dirty="0">
                <a:solidFill>
                  <a:srgbClr val="000000"/>
                </a:solidFill>
                <a:effectLst/>
                <a:latin typeface="Calibri" panose="020F0502020204030204" pitchFamily="34" charset="0"/>
                <a:ea typeface="Calibri" panose="020F0502020204030204" pitchFamily="34" charset="0"/>
              </a:rPr>
              <a:t>CONSORT yönergeleri izlenerek çift kör, randomize bir klinik çalışma yürütüldü. </a:t>
            </a:r>
          </a:p>
          <a:p>
            <a:r>
              <a:rPr lang="tr-TR" sz="2400" dirty="0">
                <a:solidFill>
                  <a:srgbClr val="000000"/>
                </a:solidFill>
                <a:effectLst/>
                <a:latin typeface="Calibri" panose="020F0502020204030204" pitchFamily="34" charset="0"/>
                <a:ea typeface="Calibri" panose="020F0502020204030204" pitchFamily="34" charset="0"/>
              </a:rPr>
              <a:t>Müdahale dikkatli bir şekilde planlandı ve uygulandı ve 15. gebelik haftası civarında başladı. </a:t>
            </a:r>
          </a:p>
          <a:p>
            <a:r>
              <a:rPr lang="tr-TR" sz="2400" dirty="0">
                <a:solidFill>
                  <a:srgbClr val="000000"/>
                </a:solidFill>
                <a:effectLst/>
                <a:latin typeface="Calibri" panose="020F0502020204030204" pitchFamily="34" charset="0"/>
                <a:ea typeface="Calibri" panose="020F0502020204030204" pitchFamily="34" charset="0"/>
              </a:rPr>
              <a:t>Bir sınırlama olarak, hesaplanan örnek boyutu yalnızca büyük bir etki saptayabilir ve müdahaleden sonra serum magnezyum düzeyi belirlenmedi.</a:t>
            </a:r>
            <a:r>
              <a:rPr lang="tr-TR" sz="2400" dirty="0">
                <a:solidFill>
                  <a:srgbClr val="000000"/>
                </a:solidFill>
                <a:effectLst/>
                <a:latin typeface="Calibri" panose="020F0502020204030204" pitchFamily="34" charset="0"/>
                <a:ea typeface="Times New Roman" panose="02020603050405020304" pitchFamily="18" charset="0"/>
              </a:rPr>
              <a:t> </a:t>
            </a:r>
          </a:p>
          <a:p>
            <a:r>
              <a:rPr lang="tr-TR" sz="2400" dirty="0">
                <a:solidFill>
                  <a:srgbClr val="000000"/>
                </a:solidFill>
                <a:effectLst/>
                <a:latin typeface="Calibri" panose="020F0502020204030204" pitchFamily="34" charset="0"/>
                <a:ea typeface="Times New Roman" panose="02020603050405020304" pitchFamily="18" charset="0"/>
              </a:rPr>
              <a:t>Ancak katılımcılar tarafından magnezyum alımı gerçekleştirilmiştir.</a:t>
            </a:r>
            <a:r>
              <a:rPr lang="tr-TR" sz="2400" dirty="0">
                <a:solidFill>
                  <a:srgbClr val="000000"/>
                </a:solidFill>
                <a:effectLst/>
                <a:latin typeface="Calibri" panose="020F0502020204030204" pitchFamily="34" charset="0"/>
                <a:ea typeface="Calibri" panose="020F0502020204030204" pitchFamily="34" charset="0"/>
              </a:rPr>
              <a:t> </a:t>
            </a:r>
          </a:p>
          <a:p>
            <a:r>
              <a:rPr lang="tr-TR" sz="2400" dirty="0">
                <a:solidFill>
                  <a:srgbClr val="000000"/>
                </a:solidFill>
                <a:effectLst/>
                <a:latin typeface="Calibri" panose="020F0502020204030204" pitchFamily="34" charset="0"/>
                <a:ea typeface="Calibri" panose="020F0502020204030204" pitchFamily="34" charset="0"/>
              </a:rPr>
              <a:t>Ayrıca sadece düşük gelirli gebeleri incelendi ve sonuçlar genellenemez.</a:t>
            </a:r>
            <a:endParaRPr lang="tr-TR" sz="2400" dirty="0"/>
          </a:p>
        </p:txBody>
      </p:sp>
    </p:spTree>
    <p:extLst>
      <p:ext uri="{BB962C8B-B14F-4D97-AF65-F5344CB8AC3E}">
        <p14:creationId xmlns:p14="http://schemas.microsoft.com/office/powerpoint/2010/main" val="16472220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6A1B336-79C6-4CF4-86D2-4EEE98B76564}"/>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9E85428F-4E86-0D1D-3483-BC9F7E3B8B67}"/>
              </a:ext>
            </a:extLst>
          </p:cNvPr>
          <p:cNvSpPr>
            <a:spLocks noGrp="1"/>
          </p:cNvSpPr>
          <p:nvPr>
            <p:ph idx="1"/>
          </p:nvPr>
        </p:nvSpPr>
        <p:spPr/>
        <p:txBody>
          <a:bodyPr/>
          <a:lstStyle/>
          <a:p>
            <a:r>
              <a:rPr lang="tr-TR" sz="2400" dirty="0">
                <a:solidFill>
                  <a:srgbClr val="000000"/>
                </a:solidFill>
                <a:effectLst/>
                <a:latin typeface="Calibri" panose="020F0502020204030204" pitchFamily="34" charset="0"/>
                <a:ea typeface="Calibri" panose="020F0502020204030204" pitchFamily="34" charset="0"/>
              </a:rPr>
              <a:t>Hamilelik sırasında oral magnezyum takviyesi güvenli, uygulanabilir ve ucuz gibi görünmektedir, ancak düşük gelirli ve düşük riskli hamile kadınlarda </a:t>
            </a:r>
            <a:r>
              <a:rPr lang="tr-TR" sz="2400" dirty="0" err="1">
                <a:solidFill>
                  <a:srgbClr val="000000"/>
                </a:solidFill>
                <a:effectLst/>
                <a:latin typeface="Calibri" panose="020F0502020204030204" pitchFamily="34" charset="0"/>
                <a:ea typeface="Calibri" panose="020F0502020204030204" pitchFamily="34" charset="0"/>
              </a:rPr>
              <a:t>preeklampsinin</a:t>
            </a:r>
            <a:r>
              <a:rPr lang="tr-TR" sz="2400" dirty="0">
                <a:solidFill>
                  <a:srgbClr val="000000"/>
                </a:solidFill>
                <a:effectLst/>
                <a:latin typeface="Calibri" panose="020F0502020204030204" pitchFamily="34" charset="0"/>
                <a:ea typeface="Calibri" panose="020F0502020204030204" pitchFamily="34" charset="0"/>
              </a:rPr>
              <a:t> önlenmesinde henüz etkili olduğu kanıtlanmamıştır.</a:t>
            </a:r>
          </a:p>
          <a:p>
            <a:r>
              <a:rPr lang="tr-TR" sz="2400" dirty="0">
                <a:solidFill>
                  <a:srgbClr val="000000"/>
                </a:solidFill>
                <a:effectLst/>
                <a:latin typeface="Calibri" panose="020F0502020204030204" pitchFamily="34" charset="0"/>
                <a:ea typeface="Times New Roman" panose="02020603050405020304" pitchFamily="18" charset="0"/>
              </a:rPr>
              <a:t>İlginç bir şekilde, incelenen çok sayıda hamile kadında hipomagnezemi vardı, ancak oral magnezyum takviyesi bu kadınlarda </a:t>
            </a:r>
            <a:r>
              <a:rPr lang="tr-TR" sz="2400" dirty="0" err="1">
                <a:solidFill>
                  <a:srgbClr val="000000"/>
                </a:solidFill>
                <a:effectLst/>
                <a:latin typeface="Calibri" panose="020F0502020204030204" pitchFamily="34" charset="0"/>
                <a:ea typeface="Times New Roman" panose="02020603050405020304" pitchFamily="18" charset="0"/>
              </a:rPr>
              <a:t>preeklampsinin</a:t>
            </a:r>
            <a:r>
              <a:rPr lang="tr-TR" sz="2400" dirty="0">
                <a:solidFill>
                  <a:srgbClr val="000000"/>
                </a:solidFill>
                <a:effectLst/>
                <a:latin typeface="Calibri" panose="020F0502020204030204" pitchFamily="34" charset="0"/>
                <a:ea typeface="Times New Roman" panose="02020603050405020304" pitchFamily="18" charset="0"/>
              </a:rPr>
              <a:t> önlenmesine katkıda bulunmamış gibi görünüyor.</a:t>
            </a:r>
          </a:p>
          <a:p>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Daha ileri çalışmalara ihtiyaç vardır.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837965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5BDB42-566A-22D9-D020-4B35A9C7DB4C}"/>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3496E9EB-640B-C96C-5342-3B0907CB32C8}"/>
              </a:ext>
            </a:extLst>
          </p:cNvPr>
          <p:cNvSpPr>
            <a:spLocks noGrp="1"/>
          </p:cNvSpPr>
          <p:nvPr>
            <p:ph idx="1"/>
          </p:nvPr>
        </p:nvSpPr>
        <p:spPr/>
        <p:txBody>
          <a:bodyPr>
            <a:normAutofit/>
          </a:bodyPr>
          <a:lstStyle/>
          <a:p>
            <a:r>
              <a:rPr lang="tr-TR" sz="2400" dirty="0" err="1">
                <a:solidFill>
                  <a:srgbClr val="000000"/>
                </a:solidFill>
                <a:effectLst/>
                <a:latin typeface="Calibri" panose="020F0502020204030204" pitchFamily="34" charset="0"/>
                <a:ea typeface="Calibri" panose="020F0502020204030204" pitchFamily="34" charset="0"/>
              </a:rPr>
              <a:t>Preeklampsinin</a:t>
            </a:r>
            <a:r>
              <a:rPr lang="tr-TR" sz="2400" dirty="0">
                <a:solidFill>
                  <a:srgbClr val="000000"/>
                </a:solidFill>
                <a:effectLst/>
                <a:latin typeface="Calibri" panose="020F0502020204030204" pitchFamily="34" charset="0"/>
                <a:ea typeface="Calibri" panose="020F0502020204030204" pitchFamily="34" charset="0"/>
              </a:rPr>
              <a:t> nedeni bilinmemektedir.</a:t>
            </a:r>
          </a:p>
          <a:p>
            <a:r>
              <a:rPr lang="tr-TR" sz="2400" dirty="0">
                <a:solidFill>
                  <a:srgbClr val="000000"/>
                </a:solidFill>
                <a:effectLst/>
                <a:latin typeface="Calibri" panose="020F0502020204030204" pitchFamily="34" charset="0"/>
                <a:ea typeface="Calibri" panose="020F0502020204030204" pitchFamily="34" charset="0"/>
              </a:rPr>
              <a:t>İlgili gen varyantları hakkında bazı kanıtlar vardır. </a:t>
            </a:r>
          </a:p>
          <a:p>
            <a:r>
              <a:rPr lang="tr-TR" sz="2400" dirty="0">
                <a:solidFill>
                  <a:srgbClr val="000000"/>
                </a:solidFill>
                <a:effectLst/>
                <a:latin typeface="Calibri" panose="020F0502020204030204" pitchFamily="34" charset="0"/>
                <a:ea typeface="Calibri" panose="020F0502020204030204" pitchFamily="34" charset="0"/>
              </a:rPr>
              <a:t>Ancak gelişmiş ve gelişmemiş ülkeler arasındaki farklı insidans oranları, çevre faktörlerinin önemli bir rolü olduğunu düşündürmektedir.</a:t>
            </a:r>
          </a:p>
        </p:txBody>
      </p:sp>
    </p:spTree>
    <p:extLst>
      <p:ext uri="{BB962C8B-B14F-4D97-AF65-F5344CB8AC3E}">
        <p14:creationId xmlns:p14="http://schemas.microsoft.com/office/powerpoint/2010/main" val="2722753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E1B97D-DA5E-D4E6-DE81-3C56C5E488FD}"/>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2EE6ACAE-E609-1AF9-BF27-171EBE4A454B}"/>
              </a:ext>
            </a:extLst>
          </p:cNvPr>
          <p:cNvSpPr>
            <a:spLocks noGrp="1"/>
          </p:cNvSpPr>
          <p:nvPr>
            <p:ph idx="1"/>
          </p:nvPr>
        </p:nvSpPr>
        <p:spPr/>
        <p:txBody>
          <a:bodyPr>
            <a:normAutofit/>
          </a:bodyPr>
          <a:lstStyle/>
          <a:p>
            <a:r>
              <a:rPr lang="tr-TR" sz="2400" dirty="0">
                <a:solidFill>
                  <a:srgbClr val="000000"/>
                </a:solidFill>
                <a:effectLst/>
                <a:latin typeface="Calibri" panose="020F0502020204030204" pitchFamily="34" charset="0"/>
                <a:ea typeface="Calibri" panose="020F0502020204030204" pitchFamily="34" charset="0"/>
              </a:rPr>
              <a:t>Beslenme faktörlerinin önemli bir rol oynadığı görülmektedir.</a:t>
            </a:r>
          </a:p>
          <a:p>
            <a:r>
              <a:rPr lang="tr-TR" sz="2400" dirty="0">
                <a:solidFill>
                  <a:srgbClr val="000000"/>
                </a:solidFill>
                <a:effectLst/>
                <a:latin typeface="Calibri" panose="020F0502020204030204" pitchFamily="34" charset="0"/>
                <a:ea typeface="Calibri" panose="020F0502020204030204" pitchFamily="34" charset="0"/>
              </a:rPr>
              <a:t>Besinler arasında C ve E vitamini, L-</a:t>
            </a:r>
            <a:r>
              <a:rPr lang="tr-TR" sz="2400" dirty="0" err="1">
                <a:solidFill>
                  <a:srgbClr val="000000"/>
                </a:solidFill>
                <a:effectLst/>
                <a:latin typeface="Calibri" panose="020F0502020204030204" pitchFamily="34" charset="0"/>
                <a:ea typeface="Calibri" panose="020F0502020204030204" pitchFamily="34" charset="0"/>
              </a:rPr>
              <a:t>arginin</a:t>
            </a:r>
            <a:r>
              <a:rPr lang="tr-TR" sz="2400" dirty="0">
                <a:solidFill>
                  <a:srgbClr val="000000"/>
                </a:solidFill>
                <a:effectLst/>
                <a:latin typeface="Calibri" panose="020F0502020204030204" pitchFamily="34" charset="0"/>
                <a:ea typeface="Calibri" panose="020F0502020204030204" pitchFamily="34" charset="0"/>
              </a:rPr>
              <a:t>, kalsiyum ve magnezyum </a:t>
            </a:r>
            <a:r>
              <a:rPr lang="tr-TR" sz="2400" dirty="0" err="1">
                <a:solidFill>
                  <a:srgbClr val="000000"/>
                </a:solidFill>
                <a:effectLst/>
                <a:latin typeface="Calibri" panose="020F0502020204030204" pitchFamily="34" charset="0"/>
                <a:ea typeface="Calibri" panose="020F0502020204030204" pitchFamily="34" charset="0"/>
              </a:rPr>
              <a:t>preeklampsi</a:t>
            </a:r>
            <a:r>
              <a:rPr lang="tr-TR" sz="2400" dirty="0">
                <a:solidFill>
                  <a:srgbClr val="000000"/>
                </a:solidFill>
                <a:effectLst/>
                <a:latin typeface="Calibri" panose="020F0502020204030204" pitchFamily="34" charset="0"/>
                <a:ea typeface="Calibri" panose="020F0502020204030204" pitchFamily="34" charset="0"/>
              </a:rPr>
              <a:t> tedavisinde farmakolojik olmayan müdahale olarak kullanılmıştır.</a:t>
            </a:r>
            <a:r>
              <a:rPr lang="tr-TR" sz="2400" dirty="0">
                <a:solidFill>
                  <a:srgbClr val="000000"/>
                </a:solidFill>
                <a:effectLst/>
                <a:latin typeface="Calibri" panose="020F0502020204030204" pitchFamily="34" charset="0"/>
                <a:ea typeface="Times New Roman" panose="02020603050405020304" pitchFamily="18" charset="0"/>
              </a:rPr>
              <a:t> </a:t>
            </a:r>
          </a:p>
          <a:p>
            <a:r>
              <a:rPr lang="tr-TR" sz="2400" dirty="0">
                <a:solidFill>
                  <a:srgbClr val="000000"/>
                </a:solidFill>
                <a:effectLst/>
                <a:latin typeface="Calibri" panose="020F0502020204030204" pitchFamily="34" charset="0"/>
                <a:ea typeface="Times New Roman" panose="02020603050405020304" pitchFamily="18" charset="0"/>
              </a:rPr>
              <a:t>Sistematik bir gözden geçirme, hamilelik sırasında ölçülen daha yüksek toplam enerji ve daha düşük magnezyum ve kalsiyum alımının, hamileliğe bağlı hipertansiyon ile ilişkili olduğu sonucuna varmıştır a</a:t>
            </a:r>
            <a:r>
              <a:rPr lang="tr-TR" sz="2400" dirty="0">
                <a:solidFill>
                  <a:srgbClr val="000000"/>
                </a:solidFill>
                <a:effectLst/>
                <a:latin typeface="Calibri" panose="020F0502020204030204" pitchFamily="34" charset="0"/>
                <a:ea typeface="Calibri" panose="020F0502020204030204" pitchFamily="34" charset="0"/>
              </a:rPr>
              <a:t>ncak bu derleme sınırlı sayıda çalışmaya dayanmaktadır.</a:t>
            </a:r>
            <a:endParaRPr lang="tr-TR" sz="2400" dirty="0"/>
          </a:p>
          <a:p>
            <a:endParaRPr lang="tr-TR" dirty="0"/>
          </a:p>
        </p:txBody>
      </p:sp>
    </p:spTree>
    <p:extLst>
      <p:ext uri="{BB962C8B-B14F-4D97-AF65-F5344CB8AC3E}">
        <p14:creationId xmlns:p14="http://schemas.microsoft.com/office/powerpoint/2010/main" val="2463914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5BBA8A3-195A-F247-C1EA-E071639940FE}"/>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4595DD8-5609-543B-4C6F-6062EAD119A4}"/>
              </a:ext>
            </a:extLst>
          </p:cNvPr>
          <p:cNvSpPr>
            <a:spLocks noGrp="1"/>
          </p:cNvSpPr>
          <p:nvPr>
            <p:ph idx="1"/>
          </p:nvPr>
        </p:nvSpPr>
        <p:spPr/>
        <p:txBody>
          <a:bodyPr>
            <a:normAutofit/>
          </a:bodyPr>
          <a:lstStyle/>
          <a:p>
            <a:r>
              <a:rPr lang="tr-TR" sz="2400" dirty="0">
                <a:solidFill>
                  <a:srgbClr val="000000"/>
                </a:solidFill>
                <a:effectLst/>
                <a:latin typeface="Calibri" panose="020F0502020204030204" pitchFamily="34" charset="0"/>
                <a:ea typeface="Calibri" panose="020F0502020204030204" pitchFamily="34" charset="0"/>
              </a:rPr>
              <a:t>Magnezyum tahıllarda, yeşil sebzelerde ve tohumlarda bulunur</a:t>
            </a:r>
            <a:r>
              <a:rPr lang="tr-TR" sz="2400" dirty="0">
                <a:solidFill>
                  <a:srgbClr val="000000"/>
                </a:solidFill>
                <a:latin typeface="Calibri" panose="020F0502020204030204" pitchFamily="34" charset="0"/>
                <a:ea typeface="Calibri" panose="020F0502020204030204" pitchFamily="34" charset="0"/>
              </a:rPr>
              <a:t>, ancak</a:t>
            </a:r>
            <a:r>
              <a:rPr lang="tr-TR" sz="2400" dirty="0">
                <a:solidFill>
                  <a:srgbClr val="000000"/>
                </a:solidFill>
                <a:effectLst/>
                <a:latin typeface="Calibri" panose="020F0502020204030204" pitchFamily="34" charset="0"/>
                <a:ea typeface="Calibri" panose="020F0502020204030204" pitchFamily="34" charset="0"/>
              </a:rPr>
              <a:t> düşük gelirli bölgelerde yetersiz magnezyum alımı yaygındır.</a:t>
            </a:r>
          </a:p>
          <a:p>
            <a:r>
              <a:rPr lang="tr-TR" sz="2400" dirty="0">
                <a:solidFill>
                  <a:srgbClr val="000000"/>
                </a:solidFill>
                <a:effectLst/>
                <a:latin typeface="Calibri" panose="020F0502020204030204" pitchFamily="34" charset="0"/>
                <a:ea typeface="Calibri" panose="020F0502020204030204" pitchFamily="34" charset="0"/>
              </a:rPr>
              <a:t>Kadınların hamilelikte günde 280 mg magnezyum tüketmeleri önerilir. </a:t>
            </a:r>
          </a:p>
          <a:p>
            <a:r>
              <a:rPr lang="tr-TR" sz="2400" dirty="0">
                <a:solidFill>
                  <a:srgbClr val="000000"/>
                </a:solidFill>
                <a:effectLst/>
                <a:latin typeface="Calibri" panose="020F0502020204030204" pitchFamily="34" charset="0"/>
                <a:ea typeface="Calibri" panose="020F0502020204030204" pitchFamily="34" charset="0"/>
              </a:rPr>
              <a:t>Hamilelikte magnezyum eksikliği olumsuz perinatal sonuçlarla ilişkilendirilmiştir.</a:t>
            </a:r>
          </a:p>
          <a:p>
            <a:endParaRPr lang="tr-TR" dirty="0"/>
          </a:p>
        </p:txBody>
      </p:sp>
    </p:spTree>
    <p:extLst>
      <p:ext uri="{BB962C8B-B14F-4D97-AF65-F5344CB8AC3E}">
        <p14:creationId xmlns:p14="http://schemas.microsoft.com/office/powerpoint/2010/main" val="1392608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5FC389C-9357-4AAB-0BDA-389EFE9EC13E}"/>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994645B4-C912-73C4-B601-7E46E6D0573A}"/>
              </a:ext>
            </a:extLst>
          </p:cNvPr>
          <p:cNvSpPr>
            <a:spLocks noGrp="1"/>
          </p:cNvSpPr>
          <p:nvPr>
            <p:ph idx="1"/>
          </p:nvPr>
        </p:nvSpPr>
        <p:spPr/>
        <p:txBody>
          <a:bodyPr>
            <a:normAutofit fontScale="85000" lnSpcReduction="20000"/>
          </a:bodyPr>
          <a:lstStyle/>
          <a:p>
            <a:r>
              <a:rPr lang="tr-TR" sz="2800" dirty="0">
                <a:solidFill>
                  <a:srgbClr val="000000"/>
                </a:solidFill>
                <a:effectLst/>
                <a:latin typeface="Calibri" panose="020F0502020204030204" pitchFamily="34" charset="0"/>
                <a:ea typeface="Calibri" panose="020F0502020204030204" pitchFamily="34" charset="0"/>
              </a:rPr>
              <a:t>1984'te </a:t>
            </a:r>
            <a:r>
              <a:rPr lang="tr-TR" sz="2800" dirty="0" err="1">
                <a:solidFill>
                  <a:srgbClr val="000000"/>
                </a:solidFill>
                <a:effectLst/>
                <a:latin typeface="Calibri" panose="020F0502020204030204" pitchFamily="34" charset="0"/>
                <a:ea typeface="Calibri" panose="020F0502020204030204" pitchFamily="34" charset="0"/>
              </a:rPr>
              <a:t>Conradt</a:t>
            </a:r>
            <a:r>
              <a:rPr lang="tr-TR" sz="2800" dirty="0">
                <a:solidFill>
                  <a:srgbClr val="000000"/>
                </a:solidFill>
                <a:effectLst/>
                <a:latin typeface="Calibri" panose="020F0502020204030204" pitchFamily="34" charset="0"/>
                <a:ea typeface="Calibri" panose="020F0502020204030204" pitchFamily="34" charset="0"/>
              </a:rPr>
              <a:t>, hamilelik sırasında oral magnezyum takviyesinin </a:t>
            </a:r>
            <a:r>
              <a:rPr lang="tr-TR" sz="2800" dirty="0" err="1">
                <a:solidFill>
                  <a:srgbClr val="000000"/>
                </a:solidFill>
                <a:effectLst/>
                <a:latin typeface="Calibri" panose="020F0502020204030204" pitchFamily="34" charset="0"/>
                <a:ea typeface="Calibri" panose="020F0502020204030204" pitchFamily="34" charset="0"/>
              </a:rPr>
              <a:t>preeklampsi</a:t>
            </a:r>
            <a:r>
              <a:rPr lang="tr-TR" sz="2800" dirty="0">
                <a:solidFill>
                  <a:srgbClr val="000000"/>
                </a:solidFill>
                <a:effectLst/>
                <a:latin typeface="Calibri" panose="020F0502020204030204" pitchFamily="34" charset="0"/>
                <a:ea typeface="Calibri" panose="020F0502020204030204" pitchFamily="34" charset="0"/>
              </a:rPr>
              <a:t> riskinin azalmasıyla ilişkili olduğunu bildirdi.</a:t>
            </a:r>
          </a:p>
          <a:p>
            <a:r>
              <a:rPr lang="tr-TR" sz="2800" dirty="0" err="1">
                <a:solidFill>
                  <a:srgbClr val="000000"/>
                </a:solidFill>
                <a:effectLst/>
                <a:latin typeface="Calibri" panose="020F0502020204030204" pitchFamily="34" charset="0"/>
                <a:ea typeface="Calibri" panose="020F0502020204030204" pitchFamily="34" charset="0"/>
              </a:rPr>
              <a:t>Li</a:t>
            </a:r>
            <a:r>
              <a:rPr lang="tr-TR" sz="2800" dirty="0">
                <a:solidFill>
                  <a:srgbClr val="000000"/>
                </a:solidFill>
                <a:effectLst/>
                <a:latin typeface="Calibri" panose="020F0502020204030204" pitchFamily="34" charset="0"/>
                <a:ea typeface="Calibri" panose="020F0502020204030204" pitchFamily="34" charset="0"/>
              </a:rPr>
              <a:t> &amp; </a:t>
            </a:r>
            <a:r>
              <a:rPr lang="tr-TR" sz="2800" dirty="0" err="1">
                <a:solidFill>
                  <a:srgbClr val="000000"/>
                </a:solidFill>
                <a:effectLst/>
                <a:latin typeface="Calibri" panose="020F0502020204030204" pitchFamily="34" charset="0"/>
                <a:ea typeface="Calibri" panose="020F0502020204030204" pitchFamily="34" charset="0"/>
              </a:rPr>
              <a:t>Tian</a:t>
            </a:r>
            <a:r>
              <a:rPr lang="tr-TR" sz="2800" dirty="0">
                <a:solidFill>
                  <a:srgbClr val="000000"/>
                </a:solidFill>
                <a:effectLst/>
                <a:latin typeface="Calibri" panose="020F0502020204030204" pitchFamily="34" charset="0"/>
                <a:ea typeface="Calibri" panose="020F0502020204030204" pitchFamily="34" charset="0"/>
              </a:rPr>
              <a:t>, ​​magnezyum glukonatın (3 g/gün), yüksek riskli kadınlarda gebelikten kaynaklanan hipertansiyonu etkili bir şekilde önleyebileceğini gösterdi. </a:t>
            </a:r>
          </a:p>
          <a:p>
            <a:r>
              <a:rPr lang="tr-TR" sz="2800" dirty="0" err="1">
                <a:solidFill>
                  <a:srgbClr val="000000"/>
                </a:solidFill>
                <a:effectLst/>
                <a:latin typeface="Calibri" panose="020F0502020204030204" pitchFamily="34" charset="0"/>
                <a:ea typeface="Calibri" panose="020F0502020204030204" pitchFamily="34" charset="0"/>
              </a:rPr>
              <a:t>D'Almeida</a:t>
            </a:r>
            <a:r>
              <a:rPr lang="tr-TR" sz="2800" dirty="0">
                <a:solidFill>
                  <a:srgbClr val="000000"/>
                </a:solidFill>
                <a:effectLst/>
                <a:latin typeface="Calibri" panose="020F0502020204030204" pitchFamily="34" charset="0"/>
                <a:ea typeface="Calibri" panose="020F0502020204030204" pitchFamily="34" charset="0"/>
              </a:rPr>
              <a:t> ve arkadaşları Magnezyum oksit alan 50 hamile kadın üzerinde çalıştı ve bu grupta plasebo grubuna kıyasla istatistiksel olarak daha az </a:t>
            </a:r>
            <a:r>
              <a:rPr lang="tr-TR" sz="2800" dirty="0" err="1">
                <a:solidFill>
                  <a:srgbClr val="000000"/>
                </a:solidFill>
                <a:effectLst/>
                <a:latin typeface="Calibri" panose="020F0502020204030204" pitchFamily="34" charset="0"/>
                <a:ea typeface="Calibri" panose="020F0502020204030204" pitchFamily="34" charset="0"/>
              </a:rPr>
              <a:t>preeklampsi</a:t>
            </a:r>
            <a:r>
              <a:rPr lang="tr-TR" sz="2800" dirty="0">
                <a:solidFill>
                  <a:srgbClr val="000000"/>
                </a:solidFill>
                <a:effectLst/>
                <a:latin typeface="Calibri" panose="020F0502020204030204" pitchFamily="34" charset="0"/>
                <a:ea typeface="Calibri" panose="020F0502020204030204" pitchFamily="34" charset="0"/>
              </a:rPr>
              <a:t> gelişen katılımcı vardı. </a:t>
            </a:r>
          </a:p>
          <a:p>
            <a:r>
              <a:rPr lang="tr-TR" sz="2800" dirty="0">
                <a:solidFill>
                  <a:srgbClr val="000000"/>
                </a:solidFill>
                <a:effectLst/>
                <a:latin typeface="Calibri" panose="020F0502020204030204" pitchFamily="34" charset="0"/>
                <a:ea typeface="Calibri" panose="020F0502020204030204" pitchFamily="34" charset="0"/>
              </a:rPr>
              <a:t>Bununla birlikte, randomize kontrollü bir çalışma, Magnezyum aspartat alan 185 hamile kadın ile plasebo alan 189 hamile kadın arasında </a:t>
            </a:r>
            <a:r>
              <a:rPr lang="tr-TR" sz="2800" dirty="0" err="1">
                <a:solidFill>
                  <a:srgbClr val="000000"/>
                </a:solidFill>
                <a:effectLst/>
                <a:latin typeface="Calibri" panose="020F0502020204030204" pitchFamily="34" charset="0"/>
                <a:ea typeface="Calibri" panose="020F0502020204030204" pitchFamily="34" charset="0"/>
              </a:rPr>
              <a:t>preeklampsi</a:t>
            </a:r>
            <a:r>
              <a:rPr lang="tr-TR" sz="2800" dirty="0">
                <a:solidFill>
                  <a:srgbClr val="000000"/>
                </a:solidFill>
                <a:effectLst/>
                <a:latin typeface="Calibri" panose="020F0502020204030204" pitchFamily="34" charset="0"/>
                <a:ea typeface="Calibri" panose="020F0502020204030204" pitchFamily="34" charset="0"/>
              </a:rPr>
              <a:t> insidansında hiçbir fark bulamadı. </a:t>
            </a:r>
          </a:p>
          <a:p>
            <a:r>
              <a:rPr lang="tr-TR"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Tüm bunlara dayanarak, düşük gelirli hamile kadınlarda oral magnezyum takviyesinin </a:t>
            </a:r>
            <a:r>
              <a:rPr lang="tr-TR" sz="2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preeklampsi</a:t>
            </a:r>
            <a:r>
              <a:rPr lang="tr-TR"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insidansı üzerindeki etkisini doğrulamak için iyi tasarlanmış büyük, çift kör, randomize bir çalışma geliştirildi.</a:t>
            </a:r>
            <a:endParaRPr lang="tr-TR"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952967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BB63E6-0BC3-AE71-01CB-2155E5539B9E}"/>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4D79EE2F-76B9-D5F5-CB4E-B5CE78390D8F}"/>
              </a:ext>
            </a:extLst>
          </p:cNvPr>
          <p:cNvSpPr>
            <a:spLocks noGrp="1"/>
          </p:cNvSpPr>
          <p:nvPr>
            <p:ph idx="1"/>
          </p:nvPr>
        </p:nvSpPr>
        <p:spPr/>
        <p:txBody>
          <a:bodyPr/>
          <a:lstStyle/>
          <a:p>
            <a:r>
              <a:rPr lang="tr-TR" sz="1800" b="1" dirty="0">
                <a:solidFill>
                  <a:srgbClr val="333333"/>
                </a:solidFill>
                <a:effectLst/>
                <a:latin typeface="Calibri" panose="020F0502020204030204" pitchFamily="34" charset="0"/>
                <a:ea typeface="Calibri" panose="020F0502020204030204" pitchFamily="34" charset="0"/>
              </a:rPr>
              <a:t> Çalışma tasarımı:</a:t>
            </a:r>
          </a:p>
          <a:p>
            <a:r>
              <a:rPr lang="tr-TR" sz="1800" dirty="0">
                <a:solidFill>
                  <a:srgbClr val="000000"/>
                </a:solidFill>
                <a:effectLst/>
                <a:latin typeface="Calibri" panose="020F0502020204030204" pitchFamily="34" charset="0"/>
                <a:ea typeface="Calibri" panose="020F0502020204030204" pitchFamily="34" charset="0"/>
              </a:rPr>
              <a:t>Bu randomize, çift kör, plasebo kontrollü deneme, hamile kadınlarda </a:t>
            </a:r>
            <a:r>
              <a:rPr lang="tr-TR" sz="1800" dirty="0" err="1">
                <a:solidFill>
                  <a:srgbClr val="000000"/>
                </a:solidFill>
                <a:effectLst/>
                <a:latin typeface="Calibri" panose="020F0502020204030204" pitchFamily="34" charset="0"/>
                <a:ea typeface="Calibri" panose="020F0502020204030204" pitchFamily="34" charset="0"/>
              </a:rPr>
              <a:t>preeklampsi</a:t>
            </a:r>
            <a:r>
              <a:rPr lang="tr-TR" sz="1800" dirty="0">
                <a:solidFill>
                  <a:srgbClr val="000000"/>
                </a:solidFill>
                <a:effectLst/>
                <a:latin typeface="Calibri" panose="020F0502020204030204" pitchFamily="34" charset="0"/>
                <a:ea typeface="Calibri" panose="020F0502020204030204" pitchFamily="34" charset="0"/>
              </a:rPr>
              <a:t> için oral magnezyum sitrat takviyesinin etkisini araştırdı. </a:t>
            </a:r>
          </a:p>
          <a:p>
            <a:r>
              <a:rPr lang="tr-TR" sz="1800" dirty="0">
                <a:solidFill>
                  <a:srgbClr val="000000"/>
                </a:solidFill>
                <a:effectLst/>
                <a:latin typeface="Calibri" panose="020F0502020204030204" pitchFamily="34" charset="0"/>
                <a:ea typeface="Calibri" panose="020F0502020204030204" pitchFamily="34" charset="0"/>
              </a:rPr>
              <a:t>Bu randomize klinik çalışma, oral magnezyum takviyesinin </a:t>
            </a:r>
            <a:r>
              <a:rPr lang="tr-TR" sz="1800" dirty="0" err="1">
                <a:solidFill>
                  <a:srgbClr val="000000"/>
                </a:solidFill>
                <a:effectLst/>
                <a:latin typeface="Calibri" panose="020F0502020204030204" pitchFamily="34" charset="0"/>
                <a:ea typeface="Calibri" panose="020F0502020204030204" pitchFamily="34" charset="0"/>
              </a:rPr>
              <a:t>preeklampsi</a:t>
            </a:r>
            <a:r>
              <a:rPr lang="tr-TR" sz="1800" dirty="0">
                <a:solidFill>
                  <a:srgbClr val="000000"/>
                </a:solidFill>
                <a:effectLst/>
                <a:latin typeface="Calibri" panose="020F0502020204030204" pitchFamily="34" charset="0"/>
                <a:ea typeface="Calibri" panose="020F0502020204030204" pitchFamily="34" charset="0"/>
              </a:rPr>
              <a:t> insidansını azaltabileceği hipotezini kontrol etmektedir. </a:t>
            </a:r>
          </a:p>
          <a:p>
            <a:r>
              <a:rPr lang="tr-TR" sz="1800" dirty="0">
                <a:solidFill>
                  <a:srgbClr val="000000"/>
                </a:solidFill>
                <a:effectLst/>
                <a:latin typeface="Calibri" panose="020F0502020204030204" pitchFamily="34" charset="0"/>
                <a:ea typeface="Calibri" panose="020F0502020204030204" pitchFamily="34" charset="0"/>
              </a:rPr>
              <a:t>Çalışma yaklaşık 20 hafta sürdü ve Kasım 2016 ile Ocak 2018 arasında gerçekleştirildi.</a:t>
            </a:r>
          </a:p>
          <a:p>
            <a:r>
              <a:rPr lang="tr-TR" sz="1800" dirty="0">
                <a:solidFill>
                  <a:srgbClr val="000000"/>
                </a:solidFill>
                <a:effectLst/>
                <a:latin typeface="Calibri" panose="020F0502020204030204" pitchFamily="34" charset="0"/>
                <a:ea typeface="Calibri" panose="020F0502020204030204" pitchFamily="34" charset="0"/>
              </a:rPr>
              <a:t>Bu çalışma, en son CONSORT açıklamasına uygun olarak yürütülmüştür. </a:t>
            </a:r>
          </a:p>
          <a:p>
            <a:r>
              <a:rPr lang="tr-TR" sz="1800" dirty="0">
                <a:solidFill>
                  <a:srgbClr val="000000"/>
                </a:solidFill>
                <a:effectLst/>
                <a:latin typeface="Calibri" panose="020F0502020204030204" pitchFamily="34" charset="0"/>
                <a:ea typeface="Calibri" panose="020F0502020204030204" pitchFamily="34" charset="0"/>
              </a:rPr>
              <a:t>Çalışma protokolü </a:t>
            </a:r>
            <a:r>
              <a:rPr lang="tr-TR" sz="1800" dirty="0" err="1">
                <a:solidFill>
                  <a:srgbClr val="000000"/>
                </a:solidFill>
                <a:effectLst/>
                <a:latin typeface="Calibri" panose="020F0502020204030204" pitchFamily="34" charset="0"/>
                <a:ea typeface="Calibri" panose="020F0502020204030204" pitchFamily="34" charset="0"/>
              </a:rPr>
              <a:t>ClinicalTrials.gov'da</a:t>
            </a:r>
            <a:r>
              <a:rPr lang="tr-TR" sz="1800" dirty="0">
                <a:solidFill>
                  <a:srgbClr val="000000"/>
                </a:solidFill>
                <a:effectLst/>
                <a:latin typeface="Calibri" panose="020F0502020204030204" pitchFamily="34" charset="0"/>
                <a:ea typeface="Calibri" panose="020F0502020204030204" pitchFamily="34" charset="0"/>
              </a:rPr>
              <a:t> (</a:t>
            </a:r>
            <a:r>
              <a:rPr lang="tr-TR" sz="1800" dirty="0" err="1">
                <a:solidFill>
                  <a:srgbClr val="000000"/>
                </a:solidFill>
                <a:effectLst/>
                <a:latin typeface="Calibri" panose="020F0502020204030204" pitchFamily="34" charset="0"/>
                <a:ea typeface="Calibri" panose="020F0502020204030204" pitchFamily="34" charset="0"/>
              </a:rPr>
              <a:t>Identifier</a:t>
            </a:r>
            <a:r>
              <a:rPr lang="tr-TR" sz="1800" dirty="0">
                <a:solidFill>
                  <a:srgbClr val="000000"/>
                </a:solidFill>
                <a:effectLst/>
                <a:latin typeface="Calibri" panose="020F0502020204030204" pitchFamily="34" charset="0"/>
                <a:ea typeface="Calibri" panose="020F0502020204030204" pitchFamily="34" charset="0"/>
              </a:rPr>
              <a:t> NCT02032186) kaydedildi.</a:t>
            </a:r>
          </a:p>
          <a:p>
            <a:r>
              <a:rPr lang="tr-TR" sz="1800" dirty="0">
                <a:solidFill>
                  <a:srgbClr val="000000"/>
                </a:solidFill>
                <a:effectLst/>
                <a:latin typeface="Calibri" panose="020F0502020204030204" pitchFamily="34" charset="0"/>
                <a:ea typeface="Calibri" panose="020F0502020204030204" pitchFamily="34" charset="0"/>
              </a:rPr>
              <a:t>Bu çalışma, 300 mg oral magnezyum sitrat uygulamasının ardından birleşik perinatal sonuçlarda (erken doğum, ölü doğum, yenidoğan ölümü veya gebelik yaşına göre küçük) bir azalma olup olmadığını belirlemeyi amaçlayan Brezilya </a:t>
            </a:r>
            <a:r>
              <a:rPr lang="tr-TR" sz="1800" dirty="0" err="1">
                <a:solidFill>
                  <a:srgbClr val="000000"/>
                </a:solidFill>
                <a:effectLst/>
                <a:latin typeface="Calibri" panose="020F0502020204030204" pitchFamily="34" charset="0"/>
                <a:ea typeface="Calibri" panose="020F0502020204030204" pitchFamily="34" charset="0"/>
              </a:rPr>
              <a:t>MAGnesium</a:t>
            </a:r>
            <a:r>
              <a:rPr lang="tr-TR" sz="1800" dirty="0">
                <a:solidFill>
                  <a:srgbClr val="000000"/>
                </a:solidFill>
                <a:effectLst/>
                <a:latin typeface="Calibri" panose="020F0502020204030204" pitchFamily="34" charset="0"/>
                <a:ea typeface="Calibri" panose="020F0502020204030204" pitchFamily="34" charset="0"/>
              </a:rPr>
              <a:t> çalışmasının bir parçasıdır.</a:t>
            </a:r>
          </a:p>
          <a:p>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Benzer yöntemler, Brezilya </a:t>
            </a:r>
            <a:r>
              <a:rPr lang="tr-TR"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MAGnezyum</a:t>
            </a:r>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çalışmasının bir parçası olarak yakın zamanda yayınlanan bir çalışmada da kullanıldı.</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4268983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DCAC6F-AC3D-A096-40E2-273712D219A3}"/>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70FF9979-700E-893D-7316-CA66868439A4}"/>
              </a:ext>
            </a:extLst>
          </p:cNvPr>
          <p:cNvSpPr>
            <a:spLocks noGrp="1"/>
          </p:cNvSpPr>
          <p:nvPr>
            <p:ph idx="1"/>
          </p:nvPr>
        </p:nvSpPr>
        <p:spPr/>
        <p:txBody>
          <a:bodyPr/>
          <a:lstStyle/>
          <a:p>
            <a:r>
              <a:rPr lang="tr-TR" sz="1800" b="1" dirty="0">
                <a:solidFill>
                  <a:srgbClr val="000000"/>
                </a:solidFill>
                <a:effectLst/>
                <a:latin typeface="Calibri" panose="020F0502020204030204" pitchFamily="34" charset="0"/>
                <a:ea typeface="Calibri" panose="020F0502020204030204" pitchFamily="34" charset="0"/>
              </a:rPr>
              <a:t>Katılımcılar:</a:t>
            </a:r>
          </a:p>
          <a:p>
            <a:r>
              <a:rPr lang="tr-TR" sz="1800" dirty="0">
                <a:solidFill>
                  <a:srgbClr val="000000"/>
                </a:solidFill>
                <a:effectLst/>
                <a:latin typeface="Calibri" panose="020F0502020204030204" pitchFamily="34" charset="0"/>
                <a:ea typeface="Calibri" panose="020F0502020204030204" pitchFamily="34" charset="0"/>
              </a:rPr>
              <a:t>Çalışma </a:t>
            </a:r>
            <a:r>
              <a:rPr lang="tr-TR" sz="1800" dirty="0" err="1">
                <a:solidFill>
                  <a:srgbClr val="000000"/>
                </a:solidFill>
                <a:effectLst/>
                <a:latin typeface="Calibri" panose="020F0502020204030204" pitchFamily="34" charset="0"/>
                <a:ea typeface="Calibri" panose="020F0502020204030204" pitchFamily="34" charset="0"/>
              </a:rPr>
              <a:t>Instituto</a:t>
            </a:r>
            <a:r>
              <a:rPr lang="tr-TR" sz="1800" dirty="0">
                <a:solidFill>
                  <a:srgbClr val="000000"/>
                </a:solidFill>
                <a:effectLst/>
                <a:latin typeface="Calibri" panose="020F0502020204030204" pitchFamily="34" charset="0"/>
                <a:ea typeface="Calibri" panose="020F0502020204030204" pitchFamily="34" charset="0"/>
              </a:rPr>
              <a:t> de </a:t>
            </a:r>
            <a:r>
              <a:rPr lang="tr-TR" sz="1800" dirty="0" err="1">
                <a:solidFill>
                  <a:srgbClr val="000000"/>
                </a:solidFill>
                <a:effectLst/>
                <a:latin typeface="Calibri" panose="020F0502020204030204" pitchFamily="34" charset="0"/>
                <a:ea typeface="Calibri" panose="020F0502020204030204" pitchFamily="34" charset="0"/>
              </a:rPr>
              <a:t>Medicina</a:t>
            </a:r>
            <a:r>
              <a:rPr lang="tr-TR" sz="1800" dirty="0">
                <a:solidFill>
                  <a:srgbClr val="000000"/>
                </a:solidFill>
                <a:effectLst/>
                <a:latin typeface="Calibri" panose="020F0502020204030204" pitchFamily="34" charset="0"/>
                <a:ea typeface="Calibri" panose="020F0502020204030204" pitchFamily="34" charset="0"/>
              </a:rPr>
              <a:t> </a:t>
            </a:r>
            <a:r>
              <a:rPr lang="tr-TR" sz="1800" dirty="0" err="1">
                <a:solidFill>
                  <a:srgbClr val="000000"/>
                </a:solidFill>
                <a:effectLst/>
                <a:latin typeface="Calibri" panose="020F0502020204030204" pitchFamily="34" charset="0"/>
                <a:ea typeface="Calibri" panose="020F0502020204030204" pitchFamily="34" charset="0"/>
              </a:rPr>
              <a:t>Integral</a:t>
            </a:r>
            <a:r>
              <a:rPr lang="tr-TR" sz="1800" dirty="0">
                <a:solidFill>
                  <a:srgbClr val="000000"/>
                </a:solidFill>
                <a:effectLst/>
                <a:latin typeface="Calibri" panose="020F0502020204030204" pitchFamily="34" charset="0"/>
                <a:ea typeface="Calibri" panose="020F0502020204030204" pitchFamily="34" charset="0"/>
              </a:rPr>
              <a:t> Prof. Fernando </a:t>
            </a:r>
            <a:r>
              <a:rPr lang="tr-TR" sz="1800" dirty="0" err="1">
                <a:solidFill>
                  <a:srgbClr val="000000"/>
                </a:solidFill>
                <a:effectLst/>
                <a:latin typeface="Calibri" panose="020F0502020204030204" pitchFamily="34" charset="0"/>
                <a:ea typeface="Calibri" panose="020F0502020204030204" pitchFamily="34" charset="0"/>
              </a:rPr>
              <a:t>Figueira</a:t>
            </a:r>
            <a:r>
              <a:rPr lang="tr-TR" sz="1800" dirty="0">
                <a:solidFill>
                  <a:srgbClr val="000000"/>
                </a:solidFill>
                <a:effectLst/>
                <a:latin typeface="Calibri" panose="020F0502020204030204" pitchFamily="34" charset="0"/>
                <a:ea typeface="Calibri" panose="020F0502020204030204" pitchFamily="34" charset="0"/>
              </a:rPr>
              <a:t> (IMIP), </a:t>
            </a:r>
            <a:r>
              <a:rPr lang="tr-TR" sz="1800" dirty="0" err="1">
                <a:solidFill>
                  <a:srgbClr val="000000"/>
                </a:solidFill>
                <a:effectLst/>
                <a:latin typeface="Calibri" panose="020F0502020204030204" pitchFamily="34" charset="0"/>
                <a:ea typeface="Calibri" panose="020F0502020204030204" pitchFamily="34" charset="0"/>
              </a:rPr>
              <a:t>Recife</a:t>
            </a:r>
            <a:r>
              <a:rPr lang="tr-TR" sz="1800" dirty="0">
                <a:solidFill>
                  <a:srgbClr val="000000"/>
                </a:solidFill>
                <a:effectLst/>
                <a:latin typeface="Calibri" panose="020F0502020204030204" pitchFamily="34" charset="0"/>
                <a:ea typeface="Calibri" panose="020F0502020204030204" pitchFamily="34" charset="0"/>
              </a:rPr>
              <a:t>, Brezilya'da yapıldı.</a:t>
            </a:r>
          </a:p>
          <a:p>
            <a:r>
              <a:rPr lang="tr-TR" sz="1800" dirty="0" err="1">
                <a:solidFill>
                  <a:srgbClr val="000000"/>
                </a:solidFill>
                <a:effectLst/>
                <a:latin typeface="Calibri" panose="020F0502020204030204" pitchFamily="34" charset="0"/>
                <a:ea typeface="Calibri" panose="020F0502020204030204" pitchFamily="34" charset="0"/>
              </a:rPr>
              <a:t>IMIP'de</a:t>
            </a:r>
            <a:r>
              <a:rPr lang="tr-TR" sz="1800" dirty="0">
                <a:solidFill>
                  <a:srgbClr val="000000"/>
                </a:solidFill>
                <a:effectLst/>
                <a:latin typeface="Calibri" panose="020F0502020204030204" pitchFamily="34" charset="0"/>
                <a:ea typeface="Calibri" panose="020F0502020204030204" pitchFamily="34" charset="0"/>
              </a:rPr>
              <a:t> her yıl doğan bebek sayısı 5500 ile 6500 arasında değişmektedir. Düşük riskli doğum öncesi bakım kliniğine başvuran gebeler çalışmaya katılmaya davet edildi.</a:t>
            </a:r>
          </a:p>
          <a:p>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Dahil edilme kriterleri, Dünya Bankası'na göre, düşük gelirli, yani kişi başına yıllık 1025 ABD Doları veya daha az geliri olan, 18 ila 45 yaşları arasında, gebelik yaşı 12 ila 20 hafta arasında olan, tek bir gebelik olan ve şu anda </a:t>
            </a:r>
            <a:r>
              <a:rPr lang="tr-TR" sz="1800" dirty="0" err="1">
                <a:solidFill>
                  <a:srgbClr val="000000"/>
                </a:solidFill>
                <a:effectLst/>
                <a:latin typeface="Calibri" panose="020F0502020204030204" pitchFamily="34" charset="0"/>
                <a:ea typeface="Calibri" panose="020F0502020204030204" pitchFamily="34" charset="0"/>
                <a:cs typeface="Calibri" panose="020F0502020204030204" pitchFamily="34" charset="0"/>
              </a:rPr>
              <a:t>Recife</a:t>
            </a:r>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şehrinin sakinleri olan hamile kadınlardı. </a:t>
            </a:r>
          </a:p>
          <a:p>
            <a:r>
              <a:rPr lang="tr-TR" sz="1800" dirty="0">
                <a:solidFill>
                  <a:srgbClr val="000000"/>
                </a:solidFill>
                <a:effectLst/>
                <a:latin typeface="Calibri" panose="020F0502020204030204" pitchFamily="34" charset="0"/>
                <a:ea typeface="Calibri" panose="020F0502020204030204" pitchFamily="34" charset="0"/>
              </a:rPr>
              <a:t>Dışlama kriterleri, kronik hipertansiyon (sistolik kan basıncı ≥ 140 mmHg ve/veya diyastolik kan basıncı ≥ 90 mmHg) veya önceki </a:t>
            </a:r>
            <a:r>
              <a:rPr lang="tr-TR" sz="1800" dirty="0" err="1">
                <a:solidFill>
                  <a:srgbClr val="000000"/>
                </a:solidFill>
                <a:effectLst/>
                <a:latin typeface="Calibri" panose="020F0502020204030204" pitchFamily="34" charset="0"/>
                <a:ea typeface="Calibri" panose="020F0502020204030204" pitchFamily="34" charset="0"/>
              </a:rPr>
              <a:t>preeklampsi</a:t>
            </a:r>
            <a:r>
              <a:rPr lang="tr-TR" sz="1800" dirty="0">
                <a:solidFill>
                  <a:srgbClr val="000000"/>
                </a:solidFill>
                <a:effectLst/>
                <a:latin typeface="Calibri" panose="020F0502020204030204" pitchFamily="34" charset="0"/>
                <a:ea typeface="Calibri" panose="020F0502020204030204" pitchFamily="34" charset="0"/>
              </a:rPr>
              <a:t>, zihinsel veya nörolojik hastalık, kontrolsüz bilinen hipertiroidizm, bilinen herhangi bir aktif paratiroid hastalığı türü, kronik ishal hastalığı, serum kreatinin konsantrasyonu &gt; 1,1 mg/</a:t>
            </a:r>
            <a:r>
              <a:rPr lang="tr-TR" sz="1800" dirty="0" err="1">
                <a:solidFill>
                  <a:srgbClr val="000000"/>
                </a:solidFill>
                <a:effectLst/>
                <a:latin typeface="Calibri" panose="020F0502020204030204" pitchFamily="34" charset="0"/>
                <a:ea typeface="Calibri" panose="020F0502020204030204" pitchFamily="34" charset="0"/>
              </a:rPr>
              <a:t>dL</a:t>
            </a:r>
            <a:r>
              <a:rPr lang="tr-TR" sz="1800" dirty="0">
                <a:solidFill>
                  <a:srgbClr val="000000"/>
                </a:solidFill>
                <a:effectLst/>
                <a:latin typeface="Calibri" panose="020F0502020204030204" pitchFamily="34" charset="0"/>
                <a:ea typeface="Calibri" panose="020F0502020204030204" pitchFamily="34" charset="0"/>
              </a:rPr>
              <a:t>, başlangıçta &gt; 2,6 mg/</a:t>
            </a:r>
            <a:r>
              <a:rPr lang="tr-TR" sz="1800" dirty="0" err="1">
                <a:solidFill>
                  <a:srgbClr val="000000"/>
                </a:solidFill>
                <a:effectLst/>
                <a:latin typeface="Calibri" panose="020F0502020204030204" pitchFamily="34" charset="0"/>
                <a:ea typeface="Calibri" panose="020F0502020204030204" pitchFamily="34" charset="0"/>
              </a:rPr>
              <a:t>dL</a:t>
            </a:r>
            <a:r>
              <a:rPr lang="tr-TR" sz="1800" dirty="0">
                <a:solidFill>
                  <a:srgbClr val="000000"/>
                </a:solidFill>
                <a:effectLst/>
                <a:latin typeface="Calibri" panose="020F0502020204030204" pitchFamily="34" charset="0"/>
                <a:ea typeface="Calibri" panose="020F0502020204030204" pitchFamily="34" charset="0"/>
              </a:rPr>
              <a:t> magnezyum serum konsantrasyonu idi.</a:t>
            </a:r>
          </a:p>
          <a:p>
            <a:r>
              <a:rPr lang="tr-TR" sz="1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Magnezyum veya plaseboya başlamadan önce serum kreatinin ve magnezyum seviyeleri ölçüldü.</a:t>
            </a:r>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637613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4C52A28-4AF8-E412-A2A3-9D4B51E954D2}"/>
              </a:ext>
            </a:extLst>
          </p:cNvPr>
          <p:cNvSpPr>
            <a:spLocks noGrp="1"/>
          </p:cNvSpPr>
          <p:nvPr>
            <p:ph type="title"/>
          </p:nvPr>
        </p:nvSpPr>
        <p:spPr/>
        <p:txBody>
          <a:bodyPr/>
          <a:lstStyle/>
          <a:p>
            <a:r>
              <a:rPr lang="tr-TR" dirty="0"/>
              <a:t>METOD</a:t>
            </a:r>
          </a:p>
        </p:txBody>
      </p:sp>
      <p:sp>
        <p:nvSpPr>
          <p:cNvPr id="3" name="İçerik Yer Tutucusu 2">
            <a:extLst>
              <a:ext uri="{FF2B5EF4-FFF2-40B4-BE49-F238E27FC236}">
                <a16:creationId xmlns:a16="http://schemas.microsoft.com/office/drawing/2014/main" id="{626AC71F-A873-EFCD-47E1-5FC204EC5E29}"/>
              </a:ext>
            </a:extLst>
          </p:cNvPr>
          <p:cNvSpPr>
            <a:spLocks noGrp="1"/>
          </p:cNvSpPr>
          <p:nvPr>
            <p:ph idx="1"/>
          </p:nvPr>
        </p:nvSpPr>
        <p:spPr/>
        <p:txBody>
          <a:bodyPr/>
          <a:lstStyle/>
          <a:p>
            <a:r>
              <a:rPr lang="tr-TR" sz="1800" b="1" dirty="0">
                <a:solidFill>
                  <a:srgbClr val="000000"/>
                </a:solidFill>
                <a:effectLst/>
                <a:latin typeface="Calibri" panose="020F0502020204030204" pitchFamily="34" charset="0"/>
                <a:ea typeface="Calibri" panose="020F0502020204030204" pitchFamily="34" charset="0"/>
              </a:rPr>
              <a:t>Randomizasyon ve müdahale:</a:t>
            </a:r>
          </a:p>
          <a:p>
            <a:r>
              <a:rPr lang="tr-TR" sz="2400" dirty="0">
                <a:solidFill>
                  <a:srgbClr val="000000"/>
                </a:solidFill>
                <a:effectLst/>
                <a:latin typeface="Calibri" panose="020F0502020204030204" pitchFamily="34" charset="0"/>
                <a:ea typeface="Calibri" panose="020F0502020204030204" pitchFamily="34" charset="0"/>
              </a:rPr>
              <a:t>Randomizasyon 1:1 oranında gerçekleştirildi. </a:t>
            </a:r>
          </a:p>
          <a:p>
            <a:r>
              <a:rPr lang="tr-TR" sz="2400" dirty="0">
                <a:solidFill>
                  <a:srgbClr val="000000"/>
                </a:solidFill>
                <a:effectLst/>
                <a:latin typeface="Calibri" panose="020F0502020204030204" pitchFamily="34" charset="0"/>
                <a:ea typeface="Calibri" panose="020F0502020204030204" pitchFamily="34" charset="0"/>
              </a:rPr>
              <a:t>Veri toplamaya katılmayan bir araştırmacı tarafından katılımcılara atanacak rastgele sayılar tablosu hazırlanmıştır.</a:t>
            </a:r>
          </a:p>
          <a:p>
            <a:r>
              <a:rPr lang="tr-TR" sz="2400" dirty="0">
                <a:solidFill>
                  <a:srgbClr val="000000"/>
                </a:solidFill>
                <a:effectLst/>
                <a:latin typeface="Calibri" panose="020F0502020204030204" pitchFamily="34" charset="0"/>
                <a:ea typeface="Calibri" panose="020F0502020204030204" pitchFamily="34" charset="0"/>
              </a:rPr>
              <a:t>Bu sayılar Rastgele Tahsis Yazılımı 2.0 kullanılarak oluşturulmuştur.</a:t>
            </a:r>
          </a:p>
          <a:p>
            <a:r>
              <a:rPr lang="tr-TR" sz="2400" dirty="0">
                <a:solidFill>
                  <a:srgbClr val="000000"/>
                </a:solidFill>
                <a:effectLst/>
                <a:latin typeface="Calibri" panose="020F0502020204030204" pitchFamily="34" charset="0"/>
                <a:ea typeface="Calibri" panose="020F0502020204030204" pitchFamily="34" charset="0"/>
              </a:rPr>
              <a:t>Mühürlü ve opak zarflar kullanılarak tahsisin gizlenmesi garanti edilmiştir. </a:t>
            </a:r>
          </a:p>
          <a:p>
            <a:r>
              <a:rPr lang="tr-TR"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Randomizasyon kodu ancak katılımcılar tüm temel ölçümleri tamamladıktan sonra yayınlandı.</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31756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984</TotalTime>
  <Words>2052</Words>
  <Application>Microsoft Office PowerPoint</Application>
  <PresentationFormat>Geniş ekran</PresentationFormat>
  <Paragraphs>138</Paragraphs>
  <Slides>27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Arial</vt:lpstr>
      <vt:lpstr>Calibri</vt:lpstr>
      <vt:lpstr>Calibri Light</vt:lpstr>
      <vt:lpstr>Office Teması</vt:lpstr>
      <vt:lpstr>PowerPoint Sunusu</vt:lpstr>
      <vt:lpstr>GİRİŞ</vt:lpstr>
      <vt:lpstr>GİRİŞ</vt:lpstr>
      <vt:lpstr>GİRİŞ</vt:lpstr>
      <vt:lpstr>GİRİŞ</vt:lpstr>
      <vt:lpstr>GİRİŞ</vt:lpstr>
      <vt:lpstr>METOD</vt:lpstr>
      <vt:lpstr>METOD</vt:lpstr>
      <vt:lpstr>METOD</vt:lpstr>
      <vt:lpstr>METOD</vt:lpstr>
      <vt:lpstr>METOD</vt:lpstr>
      <vt:lpstr>METOD</vt:lpstr>
      <vt:lpstr>METOD</vt:lpstr>
      <vt:lpstr>METOD</vt:lpstr>
      <vt:lpstr>PowerPoint Sunusu</vt:lpstr>
      <vt:lpstr>BULGULAR</vt:lpstr>
      <vt:lpstr>PowerPoint Sunusu</vt:lpstr>
      <vt:lpstr>BULGULAR</vt:lpstr>
      <vt:lpstr>BULGULAR</vt:lpstr>
      <vt:lpstr>TARTIŞMA</vt:lpstr>
      <vt:lpstr>TARTIŞMA</vt:lpstr>
      <vt:lpstr>TARTIŞMA</vt:lpstr>
      <vt:lpstr>TARTIŞMA</vt:lpstr>
      <vt:lpstr>TARTIŞMA</vt:lpstr>
      <vt:lpstr>TARTIŞMA</vt:lpstr>
      <vt:lpstr>TARTIŞMA</vt:lpstr>
      <vt:lpstr>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22</cp:revision>
  <dcterms:created xsi:type="dcterms:W3CDTF">2022-11-07T16:22:48Z</dcterms:created>
  <dcterms:modified xsi:type="dcterms:W3CDTF">2022-11-09T09:34:53Z</dcterms:modified>
</cp:coreProperties>
</file>