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74" autoAdjust="0"/>
    <p:restoredTop sz="94660"/>
  </p:normalViewPr>
  <p:slideViewPr>
    <p:cSldViewPr snapToGrid="0">
      <p:cViewPr>
        <p:scale>
          <a:sx n="118" d="100"/>
          <a:sy n="118" d="100"/>
        </p:scale>
        <p:origin x="-143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D887F-F150-4A02-B350-4C3BFAD3AA1B}" type="datetimeFigureOut">
              <a:rPr lang="tr-TR" smtClean="0"/>
              <a:t>27.04.2016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BCB20-8F0F-4710-9246-4513279C4B8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6721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3" y="3307357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3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0D4CF-99FA-42E9-B8C7-61C1C507A496}" type="datetimeFigureOut">
              <a:rPr lang="tr-TR"/>
              <a:pPr>
                <a:defRPr/>
              </a:pPr>
              <a:t>27.04.2016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01A9E-ACD1-4CD8-A240-DFF054EF231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1675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0481A-80FA-4D66-B461-08A70BC37FC6}" type="datetimeFigureOut">
              <a:rPr lang="tr-TR"/>
              <a:pPr>
                <a:defRPr/>
              </a:pPr>
              <a:t>27.04.2016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4EC04-EAB9-47DD-BB73-EEFE34F867A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3350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2" y="675723"/>
            <a:ext cx="1472962" cy="518532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5"/>
            <a:ext cx="5467557" cy="5185327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36EE4-2BB4-4121-9493-2A93E019B65A}" type="datetimeFigureOut">
              <a:rPr lang="tr-TR"/>
              <a:pPr>
                <a:defRPr/>
              </a:pPr>
              <a:t>27.04.2016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AE48D-620C-4FDE-A137-CBA0C5AD0A3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9356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82F60-A60A-4738-A87A-ADE322D03D1E}" type="datetimeFigureOut">
              <a:rPr lang="tr-TR"/>
              <a:pPr>
                <a:defRPr/>
              </a:pPr>
              <a:t>27.04.2016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C5168-D89C-4CA6-92D2-5EE83526ED4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3279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4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4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7AFB3-E6C2-4575-AFC3-E8180AC0EA57}" type="datetimeFigureOut">
              <a:rPr lang="tr-TR"/>
              <a:pPr>
                <a:defRPr/>
              </a:pPr>
              <a:t>27.04.2016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311A2-5AF1-4495-963F-E6D3B6F2CCA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0413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6"/>
            <a:ext cx="7123080" cy="924475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3" y="1809750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E3B72-E69D-43A6-8456-500CE136BA03}" type="datetimeFigureOut">
              <a:rPr lang="tr-TR"/>
              <a:pPr>
                <a:defRPr/>
              </a:pPr>
              <a:t>27.04.2016</a:t>
            </a:fld>
            <a:endParaRPr lang="tr-T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1AF12-DACE-46C1-B23A-96BBFDBFEEB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7086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5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3" y="2389191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1" y="2389191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6E930-F564-47B8-A7D8-89439FD92A5C}" type="datetimeFigureOut">
              <a:rPr lang="tr-TR"/>
              <a:pPr>
                <a:defRPr/>
              </a:pPr>
              <a:t>27.04.2016</a:t>
            </a:fld>
            <a:endParaRPr lang="tr-T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26365-6371-494E-BBCD-C750A7D3F2C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5710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9FD60-3962-4CF3-8F62-46D7F575AA9C}" type="datetimeFigureOut">
              <a:rPr lang="tr-TR"/>
              <a:pPr>
                <a:defRPr/>
              </a:pPr>
              <a:t>27.04.2016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9D077-5508-43E4-A430-75A0BC296FA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4039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DD1B0-1DCA-486F-B468-50055F285FA5}" type="datetimeFigureOut">
              <a:rPr lang="tr-TR"/>
              <a:pPr>
                <a:defRPr/>
              </a:pPr>
              <a:t>27.04.2016</a:t>
            </a:fld>
            <a:endParaRPr lang="tr-T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63B03-8CB8-45B9-8185-3D3C43EB476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7900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446089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5" y="446089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1631951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C47E3-AC45-4123-B28F-A9B8C65D0FC1}" type="datetimeFigureOut">
              <a:rPr lang="tr-TR"/>
              <a:pPr>
                <a:defRPr/>
              </a:pPr>
              <a:t>27.04.2016</a:t>
            </a:fld>
            <a:endParaRPr lang="tr-T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9686F-E0E1-43ED-B5E4-1ECE0A82662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064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718050" y="993775"/>
            <a:ext cx="1847850" cy="1530350"/>
            <a:chOff x="4718762" y="993075"/>
            <a:chExt cx="1847138" cy="1530439"/>
          </a:xfrm>
        </p:grpSpPr>
        <p:sp>
          <p:nvSpPr>
            <p:cNvPr id="6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7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8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9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0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1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2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3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tr-TR" noProof="0"/>
              <a:t>Resim eklemek için simgeyi tıklatın</a:t>
            </a:r>
            <a:endParaRPr lang="en-US" noProof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485BC-48F9-45A9-897C-38476A698117}" type="datetimeFigureOut">
              <a:rPr lang="tr-TR"/>
              <a:pPr>
                <a:defRPr/>
              </a:pPr>
              <a:t>27.04.2016</a:t>
            </a:fld>
            <a:endParaRPr lang="tr-TR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11150-07B1-4AB5-83B0-EBD23C9D76F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3309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4"/>
          <p:cNvGrpSpPr>
            <a:grpSpLocks/>
          </p:cNvGrpSpPr>
          <p:nvPr/>
        </p:nvGrpSpPr>
        <p:grpSpPr bwMode="auto">
          <a:xfrm>
            <a:off x="0" y="0"/>
            <a:ext cx="9251950" cy="6858000"/>
            <a:chOff x="-9" y="-16"/>
            <a:chExt cx="9252346" cy="6858038"/>
          </a:xfrm>
        </p:grpSpPr>
        <p:grpSp>
          <p:nvGrpSpPr>
            <p:cNvPr id="1032" name="Group 638"/>
            <p:cNvGrpSpPr>
              <a:grpSpLocks/>
            </p:cNvGrpSpPr>
            <p:nvPr/>
          </p:nvGrpSpPr>
          <p:grpSpPr bwMode="auto"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1033" name="Group 669"/>
            <p:cNvGrpSpPr>
              <a:grpSpLocks/>
            </p:cNvGrpSpPr>
            <p:nvPr/>
          </p:nvGrpSpPr>
          <p:grpSpPr bwMode="auto"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318" y="3703642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atin typeface="+mn-lt"/>
                  <a:cs typeface="+mn-cs"/>
                </a:endParaRPr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1034" name="Group 715"/>
            <p:cNvGrpSpPr>
              <a:grpSpLocks/>
            </p:cNvGrpSpPr>
            <p:nvPr/>
          </p:nvGrpSpPr>
          <p:grpSpPr bwMode="auto"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</p:grpSp>
        </p:grp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7"/>
            <a:ext cx="7124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4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B2A4200-7565-4B23-A92A-FA504AB35FE7}" type="datetimeFigureOut">
              <a:rPr lang="tr-TR"/>
              <a:pPr>
                <a:defRPr/>
              </a:pPr>
              <a:t>27.04.2016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1" y="5951540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40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90CD63-D218-42AF-AFBC-37AF3AE299D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5003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404040"/>
          </a:solidFill>
          <a:latin typeface="+mj-lt"/>
          <a:ea typeface="Trebuchet MS" pitchFamily="34" charset="0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Unvan 3"/>
          <p:cNvSpPr>
            <a:spLocks noGrp="1"/>
          </p:cNvSpPr>
          <p:nvPr>
            <p:ph type="ctrTitle"/>
          </p:nvPr>
        </p:nvSpPr>
        <p:spPr>
          <a:xfrm>
            <a:off x="1004213" y="1951917"/>
            <a:ext cx="7116763" cy="1470025"/>
          </a:xfrm>
        </p:spPr>
        <p:txBody>
          <a:bodyPr/>
          <a:lstStyle/>
          <a:p>
            <a:pPr eaLnBrk="1" hangingPunct="1"/>
            <a:r>
              <a:rPr lang="tr-TR" sz="4800" dirty="0">
                <a:solidFill>
                  <a:schemeClr val="tx1"/>
                </a:solidFill>
                <a:cs typeface="Trebuchet MS" pitchFamily="34" charset="0"/>
              </a:rPr>
              <a:t>Dilde </a:t>
            </a:r>
            <a:r>
              <a:rPr lang="tr-TR" sz="4800" dirty="0" err="1">
                <a:solidFill>
                  <a:schemeClr val="tx1"/>
                </a:solidFill>
                <a:cs typeface="Trebuchet MS" pitchFamily="34" charset="0"/>
              </a:rPr>
              <a:t>fungus</a:t>
            </a:r>
            <a:r>
              <a:rPr lang="tr-TR" sz="4800" dirty="0">
                <a:solidFill>
                  <a:schemeClr val="tx1"/>
                </a:solidFill>
                <a:cs typeface="Trebuchet MS" pitchFamily="34" charset="0"/>
              </a:rPr>
              <a:t> benzeri lezyon</a:t>
            </a:r>
          </a:p>
        </p:txBody>
      </p:sp>
      <p:sp>
        <p:nvSpPr>
          <p:cNvPr id="14338" name="Alt Başlık 4"/>
          <p:cNvSpPr>
            <a:spLocks noGrp="1"/>
          </p:cNvSpPr>
          <p:nvPr>
            <p:ph type="subTitle" idx="1"/>
          </p:nvPr>
        </p:nvSpPr>
        <p:spPr>
          <a:xfrm>
            <a:off x="1004213" y="5301208"/>
            <a:ext cx="6946900" cy="1296988"/>
          </a:xfrm>
        </p:spPr>
        <p:txBody>
          <a:bodyPr/>
          <a:lstStyle/>
          <a:p>
            <a:pPr algn="r" eaLnBrk="1" hangingPunct="1"/>
            <a:r>
              <a:rPr lang="tr-TR" dirty="0">
                <a:solidFill>
                  <a:schemeClr val="tx1"/>
                </a:solidFill>
              </a:rPr>
              <a:t>DR. CEYHUN YURTSEVER</a:t>
            </a:r>
          </a:p>
          <a:p>
            <a:pPr algn="r" eaLnBrk="1" hangingPunct="1"/>
            <a:r>
              <a:rPr lang="tr-TR" dirty="0">
                <a:solidFill>
                  <a:schemeClr val="tx1"/>
                </a:solidFill>
              </a:rPr>
              <a:t>KTÜ TIP FAKÜLTESİ AİLE HEKİMLİĞİ ABD</a:t>
            </a:r>
          </a:p>
          <a:p>
            <a:pPr algn="r" eaLnBrk="1" hangingPunct="1"/>
            <a:r>
              <a:rPr lang="tr-TR" dirty="0">
                <a:solidFill>
                  <a:schemeClr val="tx1"/>
                </a:solidFill>
              </a:rPr>
              <a:t>26.04.2016</a:t>
            </a:r>
          </a:p>
        </p:txBody>
      </p:sp>
    </p:spTree>
    <p:extLst>
      <p:ext uri="{BB962C8B-B14F-4D97-AF65-F5344CB8AC3E}">
        <p14:creationId xmlns:p14="http://schemas.microsoft.com/office/powerpoint/2010/main" val="1181693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Hastalarda </a:t>
            </a:r>
          </a:p>
          <a:p>
            <a:pPr lvl="1"/>
            <a:r>
              <a:rPr lang="tr-TR" dirty="0" err="1"/>
              <a:t>eritroplaki</a:t>
            </a:r>
            <a:r>
              <a:rPr lang="tr-TR" dirty="0"/>
              <a:t>, </a:t>
            </a:r>
          </a:p>
          <a:p>
            <a:pPr lvl="1"/>
            <a:r>
              <a:rPr lang="tr-TR" dirty="0" err="1"/>
              <a:t>fissür</a:t>
            </a:r>
            <a:r>
              <a:rPr lang="tr-TR" dirty="0"/>
              <a:t> oluşumu olan veya </a:t>
            </a:r>
            <a:r>
              <a:rPr lang="tr-TR" dirty="0" err="1"/>
              <a:t>ekzofitik</a:t>
            </a:r>
            <a:r>
              <a:rPr lang="tr-TR" dirty="0"/>
              <a:t> kenarlara sahip ülser, </a:t>
            </a:r>
          </a:p>
          <a:p>
            <a:pPr lvl="1"/>
            <a:r>
              <a:rPr lang="tr-TR" dirty="0"/>
              <a:t>benekli (kırmızı / beyaz) </a:t>
            </a:r>
            <a:r>
              <a:rPr lang="tr-TR" dirty="0" err="1"/>
              <a:t>lökoplaki</a:t>
            </a:r>
            <a:r>
              <a:rPr lang="tr-TR" dirty="0"/>
              <a:t>, </a:t>
            </a:r>
          </a:p>
          <a:p>
            <a:pPr lvl="1"/>
            <a:r>
              <a:rPr lang="tr-TR" dirty="0"/>
              <a:t>anormal kan damarları olan şişlikler, </a:t>
            </a:r>
          </a:p>
          <a:p>
            <a:pPr lvl="1"/>
            <a:r>
              <a:rPr lang="tr-TR" dirty="0"/>
              <a:t>sertleşmiş şişlik veya ülser</a:t>
            </a:r>
          </a:p>
          <a:p>
            <a:pPr lvl="1"/>
            <a:r>
              <a:rPr lang="tr-TR" dirty="0"/>
              <a:t>diş çekimi sonrası iyileşmeyen oyuk</a:t>
            </a:r>
          </a:p>
          <a:p>
            <a:r>
              <a:rPr lang="tr-TR" dirty="0"/>
              <a:t>Tanı 6 aya kadar gecikebilir.</a:t>
            </a:r>
          </a:p>
          <a:p>
            <a:r>
              <a:rPr lang="tr-TR" dirty="0"/>
              <a:t>Erken teşhis ve tedavi </a:t>
            </a:r>
            <a:r>
              <a:rPr lang="tr-TR" dirty="0" err="1"/>
              <a:t>morbidite</a:t>
            </a:r>
            <a:r>
              <a:rPr lang="tr-TR" dirty="0"/>
              <a:t> ve </a:t>
            </a:r>
            <a:r>
              <a:rPr lang="tr-TR" dirty="0" err="1"/>
              <a:t>mortaliteyi</a:t>
            </a:r>
            <a:r>
              <a:rPr lang="tr-TR" dirty="0"/>
              <a:t> azaltmanın anahtarıdır.</a:t>
            </a:r>
          </a:p>
        </p:txBody>
      </p:sp>
    </p:spTree>
    <p:extLst>
      <p:ext uri="{BB962C8B-B14F-4D97-AF65-F5344CB8AC3E}">
        <p14:creationId xmlns:p14="http://schemas.microsoft.com/office/powerpoint/2010/main" val="1049027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Oral kanserlerin yaklaşık% 90'ı </a:t>
            </a:r>
            <a:r>
              <a:rPr lang="tr-TR" dirty="0" err="1"/>
              <a:t>skuamozdur</a:t>
            </a:r>
            <a:r>
              <a:rPr lang="tr-TR" dirty="0"/>
              <a:t>.</a:t>
            </a:r>
          </a:p>
          <a:p>
            <a:r>
              <a:rPr lang="tr-TR" dirty="0"/>
              <a:t>Ortalama başlangıç yaşı </a:t>
            </a:r>
            <a:r>
              <a:rPr lang="tr-TR" dirty="0" smtClean="0"/>
              <a:t>50’dir </a:t>
            </a:r>
            <a:r>
              <a:rPr lang="tr-TR" dirty="0"/>
              <a:t>ve erkeklerde yaygındır.</a:t>
            </a:r>
          </a:p>
          <a:p>
            <a:r>
              <a:rPr lang="tr-TR" dirty="0"/>
              <a:t>Etiyolojisi çok faktörlüdür ve yaşam şekliyle ilişkilidir.</a:t>
            </a:r>
          </a:p>
          <a:p>
            <a:r>
              <a:rPr lang="tr-TR" dirty="0"/>
              <a:t>Tütün, alkol ve </a:t>
            </a:r>
            <a:r>
              <a:rPr lang="tr-TR" dirty="0" err="1"/>
              <a:t>betel</a:t>
            </a:r>
            <a:r>
              <a:rPr lang="tr-TR" dirty="0"/>
              <a:t> cevizi kullanımı</a:t>
            </a:r>
          </a:p>
          <a:p>
            <a:r>
              <a:rPr lang="tr-TR" dirty="0"/>
              <a:t>Bu hasta HPV aşısı olmamıştı ve HPV enfeksiyonu </a:t>
            </a:r>
            <a:r>
              <a:rPr lang="tr-TR" dirty="0" err="1"/>
              <a:t>prekanseröz</a:t>
            </a:r>
            <a:r>
              <a:rPr lang="tr-TR" dirty="0"/>
              <a:t> ve </a:t>
            </a:r>
            <a:r>
              <a:rPr lang="tr-TR" dirty="0" err="1"/>
              <a:t>kanseröz</a:t>
            </a:r>
            <a:r>
              <a:rPr lang="tr-TR" dirty="0"/>
              <a:t> oral lezyonlarda bulunan hücrelerin dönüşümünde potansiyel bir role sahiptir.</a:t>
            </a:r>
          </a:p>
        </p:txBody>
      </p:sp>
    </p:spTree>
    <p:extLst>
      <p:ext uri="{BB962C8B-B14F-4D97-AF65-F5344CB8AC3E}">
        <p14:creationId xmlns:p14="http://schemas.microsoft.com/office/powerpoint/2010/main" val="3247036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Mukozal</a:t>
            </a:r>
            <a:r>
              <a:rPr lang="tr-TR" dirty="0"/>
              <a:t> </a:t>
            </a:r>
            <a:r>
              <a:rPr lang="tr-TR" dirty="0" err="1"/>
              <a:t>kandidiyazis</a:t>
            </a:r>
            <a:r>
              <a:rPr lang="tr-TR" dirty="0"/>
              <a:t> veya pamukçuk, erişkinlerde daha az yaygındır.</a:t>
            </a:r>
          </a:p>
          <a:p>
            <a:r>
              <a:rPr lang="tr-TR" dirty="0"/>
              <a:t>Genellikle </a:t>
            </a:r>
            <a:r>
              <a:rPr lang="tr-TR" dirty="0" err="1"/>
              <a:t>immunsüpresyon</a:t>
            </a:r>
            <a:r>
              <a:rPr lang="tr-TR" dirty="0"/>
              <a:t> sonucu ortaya çıkar. </a:t>
            </a:r>
          </a:p>
          <a:p>
            <a:pPr lvl="1"/>
            <a:r>
              <a:rPr lang="tr-TR" dirty="0"/>
              <a:t>HIV enfeksiyonu, </a:t>
            </a:r>
          </a:p>
          <a:p>
            <a:pPr lvl="1"/>
            <a:r>
              <a:rPr lang="tr-TR" dirty="0"/>
              <a:t>organ nakli</a:t>
            </a:r>
          </a:p>
          <a:p>
            <a:pPr lvl="1"/>
            <a:r>
              <a:rPr lang="tr-TR" dirty="0" err="1"/>
              <a:t>antimikrobiyal</a:t>
            </a:r>
            <a:r>
              <a:rPr lang="tr-TR" dirty="0"/>
              <a:t> yada </a:t>
            </a:r>
            <a:r>
              <a:rPr lang="tr-TR" dirty="0" err="1"/>
              <a:t>immunsupresif</a:t>
            </a:r>
            <a:r>
              <a:rPr lang="tr-TR" dirty="0"/>
              <a:t> alımı</a:t>
            </a:r>
          </a:p>
          <a:p>
            <a:r>
              <a:rPr lang="tr-TR" dirty="0"/>
              <a:t>Kesilmiş süte benzeyen birden çok beyaz lekeler bulunur.</a:t>
            </a:r>
          </a:p>
          <a:p>
            <a:r>
              <a:rPr lang="tr-TR" dirty="0" err="1"/>
              <a:t>Eritamatoz</a:t>
            </a:r>
            <a:r>
              <a:rPr lang="tr-TR" dirty="0"/>
              <a:t> bir zemin üzerindeki yamalar silerek çıkarılabilir.</a:t>
            </a:r>
          </a:p>
          <a:p>
            <a:r>
              <a:rPr lang="tr-TR" dirty="0"/>
              <a:t>Tahriş ve ağrı yaygındır.</a:t>
            </a:r>
          </a:p>
        </p:txBody>
      </p:sp>
    </p:spTree>
    <p:extLst>
      <p:ext uri="{BB962C8B-B14F-4D97-AF65-F5344CB8AC3E}">
        <p14:creationId xmlns:p14="http://schemas.microsoft.com/office/powerpoint/2010/main" val="514421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Oral </a:t>
            </a:r>
            <a:r>
              <a:rPr lang="tr-TR" dirty="0" err="1"/>
              <a:t>lökoplaki</a:t>
            </a:r>
            <a:r>
              <a:rPr lang="tr-TR" dirty="0"/>
              <a:t> silinemeyen parlak beyaz keskin sınırlı plak yada yamadır.</a:t>
            </a:r>
          </a:p>
          <a:p>
            <a:r>
              <a:rPr lang="tr-TR" dirty="0"/>
              <a:t>Diğer sebepler dışlanarak tanı konulur.</a:t>
            </a:r>
          </a:p>
          <a:p>
            <a:r>
              <a:rPr lang="tr-TR" dirty="0" err="1"/>
              <a:t>premalign</a:t>
            </a:r>
            <a:r>
              <a:rPr lang="tr-TR" dirty="0"/>
              <a:t> bir durum olduğu düşünülmektedir ve genellikle belirtilere neden olmaz</a:t>
            </a:r>
          </a:p>
        </p:txBody>
      </p:sp>
    </p:spTree>
    <p:extLst>
      <p:ext uri="{BB962C8B-B14F-4D97-AF65-F5344CB8AC3E}">
        <p14:creationId xmlns:p14="http://schemas.microsoft.com/office/powerpoint/2010/main" val="1580788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Oral </a:t>
            </a:r>
            <a:r>
              <a:rPr lang="tr-TR" dirty="0" err="1"/>
              <a:t>piyojenik</a:t>
            </a:r>
            <a:r>
              <a:rPr lang="tr-TR" dirty="0"/>
              <a:t> </a:t>
            </a:r>
            <a:r>
              <a:rPr lang="tr-TR" dirty="0" err="1"/>
              <a:t>granülomlar</a:t>
            </a:r>
            <a:r>
              <a:rPr lang="tr-TR" dirty="0"/>
              <a:t> (bir iki hafta içinde) hızlı bir büyüme </a:t>
            </a:r>
            <a:r>
              <a:rPr lang="tr-TR" dirty="0" err="1"/>
              <a:t>paternine</a:t>
            </a:r>
            <a:r>
              <a:rPr lang="tr-TR" dirty="0"/>
              <a:t> sahiptir ve görünüş olarak </a:t>
            </a:r>
            <a:r>
              <a:rPr lang="tr-TR" dirty="0" err="1"/>
              <a:t>nodüler</a:t>
            </a:r>
            <a:r>
              <a:rPr lang="tr-TR" dirty="0"/>
              <a:t> ve </a:t>
            </a:r>
            <a:r>
              <a:rPr lang="tr-TR" dirty="0" err="1"/>
              <a:t>eritematözdür</a:t>
            </a:r>
            <a:r>
              <a:rPr lang="tr-TR" dirty="0"/>
              <a:t>.</a:t>
            </a:r>
          </a:p>
          <a:p>
            <a:r>
              <a:rPr lang="tr-TR" dirty="0"/>
              <a:t>Daha beyazımsı görünen, </a:t>
            </a:r>
            <a:r>
              <a:rPr lang="tr-TR" dirty="0" err="1"/>
              <a:t>fibröz</a:t>
            </a:r>
            <a:r>
              <a:rPr lang="tr-TR" dirty="0"/>
              <a:t> </a:t>
            </a:r>
            <a:r>
              <a:rPr lang="tr-TR" dirty="0" err="1"/>
              <a:t>maturasyon</a:t>
            </a:r>
            <a:r>
              <a:rPr lang="tr-TR" dirty="0"/>
              <a:t> geçirirler yada tamamen </a:t>
            </a:r>
            <a:r>
              <a:rPr lang="tr-TR" dirty="0" err="1"/>
              <a:t>fibromlara</a:t>
            </a:r>
            <a:r>
              <a:rPr lang="tr-TR" dirty="0"/>
              <a:t> dönüşürler</a:t>
            </a:r>
          </a:p>
          <a:p>
            <a:r>
              <a:rPr lang="tr-TR" dirty="0"/>
              <a:t>Bunlar genellikle dişler arasında </a:t>
            </a:r>
            <a:r>
              <a:rPr lang="tr-TR" dirty="0" err="1"/>
              <a:t>bukkal</a:t>
            </a:r>
            <a:r>
              <a:rPr lang="tr-TR" dirty="0"/>
              <a:t> </a:t>
            </a:r>
            <a:r>
              <a:rPr lang="tr-TR" dirty="0" err="1"/>
              <a:t>gingiva</a:t>
            </a:r>
            <a:r>
              <a:rPr lang="tr-TR" dirty="0"/>
              <a:t> üzerinde oluşur ve genelde tahriş etmeden kendiliğinden kanarlar.</a:t>
            </a:r>
          </a:p>
        </p:txBody>
      </p:sp>
    </p:spTree>
    <p:extLst>
      <p:ext uri="{BB962C8B-B14F-4D97-AF65-F5344CB8AC3E}">
        <p14:creationId xmlns:p14="http://schemas.microsoft.com/office/powerpoint/2010/main" val="3689763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6616667"/>
              </p:ext>
            </p:extLst>
          </p:nvPr>
        </p:nvGraphicFramePr>
        <p:xfrm>
          <a:off x="1009650" y="385738"/>
          <a:ext cx="7124700" cy="5885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2350">
                  <a:extLst>
                    <a:ext uri="{9D8B030D-6E8A-4147-A177-3AD203B41FA5}">
                      <a16:colId xmlns="" xmlns:a16="http://schemas.microsoft.com/office/drawing/2014/main" val="3731924704"/>
                    </a:ext>
                  </a:extLst>
                </a:gridCol>
                <a:gridCol w="3562350">
                  <a:extLst>
                    <a:ext uri="{9D8B030D-6E8A-4147-A177-3AD203B41FA5}">
                      <a16:colId xmlns="" xmlns:a16="http://schemas.microsoft.com/office/drawing/2014/main" val="4079938405"/>
                    </a:ext>
                  </a:extLst>
                </a:gridCol>
              </a:tblGrid>
              <a:tr h="374978">
                <a:tc>
                  <a:txBody>
                    <a:bodyPr/>
                    <a:lstStyle/>
                    <a:p>
                      <a:r>
                        <a:rPr lang="tr-TR" dirty="0"/>
                        <a:t>Hastalık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Özellik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20984514"/>
                  </a:ext>
                </a:extLst>
              </a:tr>
              <a:tr h="1349438">
                <a:tc>
                  <a:txBody>
                    <a:bodyPr/>
                    <a:lstStyle/>
                    <a:p>
                      <a:r>
                        <a:rPr lang="tr-TR" dirty="0" err="1"/>
                        <a:t>Mukozal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kandiyazis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Eritamatöz</a:t>
                      </a:r>
                      <a:r>
                        <a:rPr lang="tr-TR" dirty="0"/>
                        <a:t> zeminde</a:t>
                      </a:r>
                      <a:r>
                        <a:rPr lang="tr-TR" baseline="0" dirty="0"/>
                        <a:t> </a:t>
                      </a:r>
                      <a:r>
                        <a:rPr lang="tr-TR" baseline="0" dirty="0" err="1"/>
                        <a:t>m</a:t>
                      </a:r>
                      <a:r>
                        <a:rPr lang="tr-TR" dirty="0" err="1"/>
                        <a:t>ultiple</a:t>
                      </a:r>
                      <a:r>
                        <a:rPr lang="tr-TR" baseline="0" dirty="0"/>
                        <a:t> kesilmiş süte benzeyen kazınabilen beyaz yamalar</a:t>
                      </a:r>
                    </a:p>
                    <a:p>
                      <a:r>
                        <a:rPr lang="tr-TR" baseline="0" dirty="0"/>
                        <a:t>Ağrı ve </a:t>
                      </a:r>
                      <a:r>
                        <a:rPr lang="tr-TR" baseline="0" dirty="0" err="1"/>
                        <a:t>irritasyon</a:t>
                      </a:r>
                      <a:r>
                        <a:rPr lang="tr-TR" baseline="0" dirty="0"/>
                        <a:t>  yaygın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63806465"/>
                  </a:ext>
                </a:extLst>
              </a:tr>
              <a:tr h="924604">
                <a:tc>
                  <a:txBody>
                    <a:bodyPr/>
                    <a:lstStyle/>
                    <a:p>
                      <a:r>
                        <a:rPr lang="tr-TR" dirty="0"/>
                        <a:t>Oral </a:t>
                      </a:r>
                      <a:r>
                        <a:rPr lang="tr-TR" dirty="0" err="1"/>
                        <a:t>lökoplaki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Parlak beyaz, keskin sınırlı</a:t>
                      </a:r>
                      <a:r>
                        <a:rPr lang="tr-TR" baseline="0" dirty="0"/>
                        <a:t>, kazınamayan yama yada plaklar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43941545"/>
                  </a:ext>
                </a:extLst>
              </a:tr>
              <a:tr h="1479366">
                <a:tc>
                  <a:txBody>
                    <a:bodyPr/>
                    <a:lstStyle/>
                    <a:p>
                      <a:r>
                        <a:rPr lang="tr-TR" dirty="0"/>
                        <a:t>Oral </a:t>
                      </a:r>
                      <a:r>
                        <a:rPr lang="tr-TR" dirty="0" err="1"/>
                        <a:t>pyojenik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granülom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Nodüler</a:t>
                      </a:r>
                      <a:r>
                        <a:rPr lang="tr-TR" dirty="0"/>
                        <a:t> yada </a:t>
                      </a:r>
                      <a:r>
                        <a:rPr lang="tr-TR" dirty="0" err="1"/>
                        <a:t>eritamatoz</a:t>
                      </a:r>
                      <a:r>
                        <a:rPr lang="tr-TR" baseline="0" dirty="0"/>
                        <a:t> görünümde, sıklıkla </a:t>
                      </a:r>
                      <a:r>
                        <a:rPr lang="tr-TR" baseline="0" dirty="0" err="1"/>
                        <a:t>bukkal</a:t>
                      </a:r>
                      <a:r>
                        <a:rPr lang="tr-TR" baseline="0" dirty="0"/>
                        <a:t> </a:t>
                      </a:r>
                      <a:r>
                        <a:rPr lang="tr-TR" baseline="0" dirty="0" err="1"/>
                        <a:t>gingivada</a:t>
                      </a:r>
                      <a:r>
                        <a:rPr lang="tr-TR" baseline="0" dirty="0"/>
                        <a:t> dişler arasında oluşan, </a:t>
                      </a:r>
                      <a:r>
                        <a:rPr lang="tr-TR" baseline="0" dirty="0" err="1"/>
                        <a:t>spontan</a:t>
                      </a:r>
                      <a:r>
                        <a:rPr lang="tr-TR" baseline="0" dirty="0"/>
                        <a:t> </a:t>
                      </a:r>
                      <a:r>
                        <a:rPr lang="tr-TR" baseline="0" dirty="0" err="1"/>
                        <a:t>iritasyon</a:t>
                      </a:r>
                      <a:r>
                        <a:rPr lang="tr-TR" baseline="0" dirty="0"/>
                        <a:t> olmadan kanama yapan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06431941"/>
                  </a:ext>
                </a:extLst>
              </a:tr>
              <a:tr h="1756747">
                <a:tc>
                  <a:txBody>
                    <a:bodyPr/>
                    <a:lstStyle/>
                    <a:p>
                      <a:r>
                        <a:rPr lang="tr-TR" dirty="0" err="1"/>
                        <a:t>Skuamoz</a:t>
                      </a:r>
                      <a:r>
                        <a:rPr lang="tr-TR" dirty="0"/>
                        <a:t> hücreli  </a:t>
                      </a:r>
                      <a:r>
                        <a:rPr lang="tr-TR" dirty="0" err="1"/>
                        <a:t>karsinom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Genelde </a:t>
                      </a:r>
                      <a:r>
                        <a:rPr lang="tr-TR" dirty="0" err="1"/>
                        <a:t>lateral</a:t>
                      </a:r>
                      <a:r>
                        <a:rPr lang="tr-TR" dirty="0"/>
                        <a:t> yerleşimli,</a:t>
                      </a:r>
                      <a:r>
                        <a:rPr lang="tr-TR" baseline="0" dirty="0"/>
                        <a:t> Erken evre beyaz veya kırmızı benekli yama veya plak, </a:t>
                      </a:r>
                      <a:r>
                        <a:rPr lang="tr-TR" baseline="0" dirty="0" err="1"/>
                        <a:t>fissürleşmeyle</a:t>
                      </a:r>
                      <a:r>
                        <a:rPr lang="tr-TR" baseline="0" dirty="0"/>
                        <a:t> birlikte ülsere yada </a:t>
                      </a:r>
                      <a:r>
                        <a:rPr lang="tr-TR" baseline="0" dirty="0" err="1"/>
                        <a:t>fungating</a:t>
                      </a:r>
                      <a:r>
                        <a:rPr lang="tr-TR" baseline="0" dirty="0"/>
                        <a:t> lezyona ilerler, ağrısız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2265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3772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31 yaşında erkek hasta</a:t>
            </a:r>
          </a:p>
          <a:p>
            <a:r>
              <a:rPr lang="tr-TR" dirty="0"/>
              <a:t>İlk olarak altı ay önce küçük kırmızı noktalar şeklinde fark ettiği dilinde bir kitle ile başvurdu.</a:t>
            </a:r>
          </a:p>
          <a:p>
            <a:r>
              <a:rPr lang="tr-TR" dirty="0" err="1"/>
              <a:t>Dişhekimi</a:t>
            </a:r>
            <a:r>
              <a:rPr lang="tr-TR" dirty="0"/>
              <a:t> bunun diş köprüsünün </a:t>
            </a:r>
            <a:r>
              <a:rPr lang="tr-TR" dirty="0" err="1"/>
              <a:t>iritasyonu</a:t>
            </a:r>
            <a:r>
              <a:rPr lang="tr-TR" dirty="0"/>
              <a:t> sonucu oluştuğunu düşündü.</a:t>
            </a:r>
          </a:p>
          <a:p>
            <a:r>
              <a:rPr lang="tr-TR" dirty="0"/>
              <a:t>Bunun için daha önce herhangi bir tıbbi bakım almamış</a:t>
            </a:r>
          </a:p>
        </p:txBody>
      </p:sp>
    </p:spTree>
    <p:extLst>
      <p:ext uri="{BB962C8B-B14F-4D97-AF65-F5344CB8AC3E}">
        <p14:creationId xmlns:p14="http://schemas.microsoft.com/office/powerpoint/2010/main" val="3992247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Özgeçmişinde HT (</a:t>
            </a:r>
            <a:r>
              <a:rPr lang="tr-TR" dirty="0" err="1"/>
              <a:t>tiyazid</a:t>
            </a:r>
            <a:r>
              <a:rPr lang="tr-TR" dirty="0"/>
              <a:t>) ve motosiklet kazası sonucu </a:t>
            </a:r>
            <a:r>
              <a:rPr lang="tr-TR" dirty="0" err="1"/>
              <a:t>klavikula</a:t>
            </a:r>
            <a:r>
              <a:rPr lang="tr-TR" dirty="0"/>
              <a:t> kırığı</a:t>
            </a:r>
          </a:p>
          <a:p>
            <a:r>
              <a:rPr lang="tr-TR" dirty="0"/>
              <a:t>Sigara hiç kullanmamış, ancak bir yıl boyunca haftada bir kutu tütün çiğneme alışkanlığı varmış. başvurusundan 5 yıl önce bırakmış.</a:t>
            </a:r>
          </a:p>
          <a:p>
            <a:r>
              <a:rPr lang="tr-TR" dirty="0"/>
              <a:t>Haftada 3 den daha az kez alkollü içecek tüketiyor.</a:t>
            </a:r>
          </a:p>
          <a:p>
            <a:r>
              <a:rPr lang="tr-TR" dirty="0"/>
              <a:t>Sistem sorgulamasında bir patoloji saptanmadı.</a:t>
            </a:r>
          </a:p>
          <a:p>
            <a:r>
              <a:rPr lang="tr-TR" dirty="0"/>
              <a:t>Herhangi bir yeni diş macunu yada ağız gargarası kullanmamış.</a:t>
            </a:r>
          </a:p>
        </p:txBody>
      </p:sp>
    </p:spTree>
    <p:extLst>
      <p:ext uri="{BB962C8B-B14F-4D97-AF65-F5344CB8AC3E}">
        <p14:creationId xmlns:p14="http://schemas.microsoft.com/office/powerpoint/2010/main" val="1790156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FM de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İyi görünen, ateşsiz </a:t>
            </a:r>
            <a:endParaRPr lang="tr-TR" dirty="0" smtClean="0"/>
          </a:p>
          <a:p>
            <a:r>
              <a:rPr lang="tr-TR" dirty="0" smtClean="0"/>
              <a:t>Fazla kilolu</a:t>
            </a:r>
          </a:p>
          <a:p>
            <a:r>
              <a:rPr lang="tr-TR" dirty="0" smtClean="0"/>
              <a:t>Dilinde</a:t>
            </a:r>
            <a:r>
              <a:rPr lang="tr-TR" dirty="0"/>
              <a:t>, </a:t>
            </a:r>
          </a:p>
          <a:p>
            <a:pPr lvl="1"/>
            <a:r>
              <a:rPr lang="tr-TR" dirty="0"/>
              <a:t>geniş </a:t>
            </a:r>
            <a:r>
              <a:rPr lang="tr-TR" dirty="0" err="1"/>
              <a:t>lateral</a:t>
            </a:r>
            <a:r>
              <a:rPr lang="tr-TR" dirty="0"/>
              <a:t> </a:t>
            </a:r>
            <a:r>
              <a:rPr lang="tr-TR" dirty="0" smtClean="0"/>
              <a:t>mantar benzeri, </a:t>
            </a:r>
            <a:endParaRPr lang="tr-TR" dirty="0"/>
          </a:p>
          <a:p>
            <a:pPr lvl="1"/>
            <a:r>
              <a:rPr lang="tr-TR" dirty="0"/>
              <a:t>beyazımsı, </a:t>
            </a:r>
          </a:p>
          <a:p>
            <a:pPr lvl="1"/>
            <a:r>
              <a:rPr lang="tr-TR" dirty="0" err="1"/>
              <a:t>ekzofitik</a:t>
            </a:r>
            <a:r>
              <a:rPr lang="tr-TR" dirty="0"/>
              <a:t> lezyon, dilin sol tarafının </a:t>
            </a:r>
            <a:r>
              <a:rPr lang="tr-TR" dirty="0" err="1"/>
              <a:t>anterior</a:t>
            </a:r>
            <a:r>
              <a:rPr lang="tr-TR" dirty="0"/>
              <a:t> </a:t>
            </a:r>
            <a:r>
              <a:rPr lang="tr-TR" dirty="0" err="1"/>
              <a:t>fissüründe</a:t>
            </a:r>
            <a:endParaRPr lang="tr-TR" dirty="0"/>
          </a:p>
          <a:p>
            <a:pPr lvl="1"/>
            <a:r>
              <a:rPr lang="tr-TR" dirty="0"/>
              <a:t>Hiçbir hassasiyet veya </a:t>
            </a:r>
            <a:r>
              <a:rPr lang="tr-TR" dirty="0" err="1"/>
              <a:t>ülserasyon</a:t>
            </a:r>
            <a:r>
              <a:rPr lang="tr-TR" dirty="0"/>
              <a:t> yoktu</a:t>
            </a:r>
          </a:p>
          <a:p>
            <a:r>
              <a:rPr lang="tr-TR" dirty="0"/>
              <a:t>Ağız dolgunluğuna </a:t>
            </a:r>
            <a:r>
              <a:rPr lang="tr-TR" dirty="0" err="1"/>
              <a:t>sekonder</a:t>
            </a:r>
            <a:r>
              <a:rPr lang="tr-TR" dirty="0"/>
              <a:t> konuşma zorluğu mevcuttu. Ancak yutma güçlüğü yoktu.</a:t>
            </a:r>
          </a:p>
          <a:p>
            <a:r>
              <a:rPr lang="tr-TR" dirty="0"/>
              <a:t>LAP saptanmadı.</a:t>
            </a:r>
          </a:p>
        </p:txBody>
      </p:sp>
    </p:spTree>
    <p:extLst>
      <p:ext uri="{BB962C8B-B14F-4D97-AF65-F5344CB8AC3E}">
        <p14:creationId xmlns:p14="http://schemas.microsoft.com/office/powerpoint/2010/main" val="1888220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058" y="139322"/>
            <a:ext cx="7355884" cy="657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373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Mukozal</a:t>
            </a:r>
            <a:r>
              <a:rPr lang="tr-TR" dirty="0"/>
              <a:t> </a:t>
            </a:r>
            <a:r>
              <a:rPr lang="tr-TR" dirty="0" err="1"/>
              <a:t>kandiyazis</a:t>
            </a:r>
            <a:endParaRPr lang="tr-TR" dirty="0"/>
          </a:p>
          <a:p>
            <a:r>
              <a:rPr lang="tr-TR" dirty="0"/>
              <a:t>Oral </a:t>
            </a:r>
            <a:r>
              <a:rPr lang="tr-TR" dirty="0" err="1"/>
              <a:t>lökoplaki</a:t>
            </a:r>
            <a:endParaRPr lang="tr-TR" dirty="0"/>
          </a:p>
          <a:p>
            <a:r>
              <a:rPr lang="tr-TR" dirty="0"/>
              <a:t>Oral </a:t>
            </a:r>
            <a:r>
              <a:rPr lang="tr-TR" dirty="0" err="1"/>
              <a:t>pyojenik</a:t>
            </a:r>
            <a:r>
              <a:rPr lang="tr-TR" dirty="0"/>
              <a:t> </a:t>
            </a:r>
            <a:r>
              <a:rPr lang="tr-TR" dirty="0" err="1"/>
              <a:t>granülom</a:t>
            </a:r>
            <a:endParaRPr lang="tr-TR" dirty="0"/>
          </a:p>
          <a:p>
            <a:r>
              <a:rPr lang="tr-TR" dirty="0" err="1"/>
              <a:t>Skuamoz</a:t>
            </a:r>
            <a:r>
              <a:rPr lang="tr-TR" dirty="0"/>
              <a:t> </a:t>
            </a:r>
            <a:r>
              <a:rPr lang="tr-TR" dirty="0" err="1"/>
              <a:t>hc</a:t>
            </a:r>
            <a:r>
              <a:rPr lang="tr-TR" dirty="0"/>
              <a:t>. </a:t>
            </a:r>
            <a:r>
              <a:rPr lang="tr-TR" dirty="0" err="1"/>
              <a:t>karsinom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17037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D: </a:t>
            </a:r>
            <a:r>
              <a:rPr lang="tr-TR" dirty="0" err="1"/>
              <a:t>Skuamoz</a:t>
            </a:r>
            <a:r>
              <a:rPr lang="tr-TR" dirty="0"/>
              <a:t> </a:t>
            </a:r>
            <a:r>
              <a:rPr lang="tr-TR" dirty="0" err="1"/>
              <a:t>hc</a:t>
            </a:r>
            <a:r>
              <a:rPr lang="tr-TR" dirty="0"/>
              <a:t> </a:t>
            </a:r>
            <a:r>
              <a:rPr lang="tr-TR" dirty="0" err="1"/>
              <a:t>karsinom</a:t>
            </a:r>
            <a:endParaRPr lang="tr-TR" dirty="0"/>
          </a:p>
          <a:p>
            <a:r>
              <a:rPr lang="tr-TR" dirty="0"/>
              <a:t>Acil biyopsi ve cerrahi </a:t>
            </a:r>
            <a:r>
              <a:rPr lang="tr-TR" dirty="0" err="1"/>
              <a:t>eksizyon</a:t>
            </a:r>
            <a:r>
              <a:rPr lang="tr-TR" dirty="0"/>
              <a:t> gereklidir.</a:t>
            </a:r>
          </a:p>
        </p:txBody>
      </p:sp>
    </p:spTree>
    <p:extLst>
      <p:ext uri="{BB962C8B-B14F-4D97-AF65-F5344CB8AC3E}">
        <p14:creationId xmlns:p14="http://schemas.microsoft.com/office/powerpoint/2010/main" val="329607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SCC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Karakteristik özellikleri</a:t>
            </a:r>
          </a:p>
          <a:p>
            <a:pPr lvl="1"/>
            <a:r>
              <a:rPr lang="tr-TR" dirty="0" err="1"/>
              <a:t>Lateral</a:t>
            </a:r>
            <a:r>
              <a:rPr lang="tr-TR" dirty="0"/>
              <a:t> yerleşim</a:t>
            </a:r>
          </a:p>
          <a:p>
            <a:pPr lvl="1"/>
            <a:r>
              <a:rPr lang="tr-TR" dirty="0" smtClean="0"/>
              <a:t>Mantar benzeri görünüm</a:t>
            </a:r>
            <a:endParaRPr lang="tr-TR" dirty="0"/>
          </a:p>
          <a:p>
            <a:pPr lvl="1"/>
            <a:r>
              <a:rPr lang="tr-TR" dirty="0"/>
              <a:t>Beyazımsı renk</a:t>
            </a:r>
          </a:p>
          <a:p>
            <a:pPr lvl="1"/>
            <a:r>
              <a:rPr lang="tr-TR" dirty="0"/>
              <a:t>Merkezi </a:t>
            </a:r>
            <a:r>
              <a:rPr lang="tr-TR" dirty="0" err="1"/>
              <a:t>ülserasyon</a:t>
            </a:r>
            <a:endParaRPr lang="tr-TR" dirty="0"/>
          </a:p>
          <a:p>
            <a:r>
              <a:rPr lang="tr-TR" dirty="0"/>
              <a:t>bir yıl boyunca süren tütün kullanım öyküsü de kanser olasılığını artırır.</a:t>
            </a:r>
          </a:p>
          <a:p>
            <a:r>
              <a:rPr lang="tr-TR" dirty="0"/>
              <a:t>Öykü, lezyonun, dişle ilgili çalışmalar sonucu oluştuğu düşünülen </a:t>
            </a:r>
            <a:r>
              <a:rPr lang="tr-TR" dirty="0" err="1"/>
              <a:t>eritroplaki</a:t>
            </a:r>
            <a:r>
              <a:rPr lang="tr-TR" dirty="0"/>
              <a:t> şeklinde başladığını düşündürmektedir.</a:t>
            </a:r>
          </a:p>
          <a:p>
            <a:r>
              <a:rPr lang="tr-TR" dirty="0"/>
              <a:t>Yurtdışında olduğu için takip edilememiş.</a:t>
            </a:r>
          </a:p>
        </p:txBody>
      </p:sp>
    </p:spTree>
    <p:extLst>
      <p:ext uri="{BB962C8B-B14F-4D97-AF65-F5344CB8AC3E}">
        <p14:creationId xmlns:p14="http://schemas.microsoft.com/office/powerpoint/2010/main" val="1268921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Biyopsi ile </a:t>
            </a:r>
            <a:r>
              <a:rPr lang="tr-TR" dirty="0" err="1"/>
              <a:t>skuamöz</a:t>
            </a:r>
            <a:r>
              <a:rPr lang="tr-TR" dirty="0"/>
              <a:t> hücreli </a:t>
            </a:r>
            <a:r>
              <a:rPr lang="tr-TR" dirty="0" err="1"/>
              <a:t>karsinom</a:t>
            </a:r>
            <a:r>
              <a:rPr lang="tr-TR" dirty="0"/>
              <a:t> doğrulandıktan sonra hastaya </a:t>
            </a:r>
            <a:r>
              <a:rPr lang="tr-TR" dirty="0" err="1"/>
              <a:t>subtotal</a:t>
            </a:r>
            <a:r>
              <a:rPr lang="tr-TR" dirty="0"/>
              <a:t> sol </a:t>
            </a:r>
            <a:r>
              <a:rPr lang="tr-TR" dirty="0" err="1"/>
              <a:t>glossektomi</a:t>
            </a:r>
            <a:r>
              <a:rPr lang="tr-TR" dirty="0"/>
              <a:t>, iki taraflı radikal boyun </a:t>
            </a:r>
            <a:r>
              <a:rPr lang="tr-TR" dirty="0" err="1"/>
              <a:t>diseksiyonu</a:t>
            </a:r>
            <a:r>
              <a:rPr lang="tr-TR" dirty="0"/>
              <a:t>, </a:t>
            </a:r>
            <a:r>
              <a:rPr lang="tr-TR" dirty="0" err="1"/>
              <a:t>trakeotomi</a:t>
            </a:r>
            <a:r>
              <a:rPr lang="tr-TR" dirty="0"/>
              <a:t> ve radikal önkol serbest </a:t>
            </a:r>
            <a:r>
              <a:rPr lang="tr-TR" dirty="0" err="1"/>
              <a:t>flebi</a:t>
            </a:r>
            <a:r>
              <a:rPr lang="tr-TR" dirty="0"/>
              <a:t> uygulandı.</a:t>
            </a:r>
          </a:p>
          <a:p>
            <a:r>
              <a:rPr lang="it-IT" dirty="0"/>
              <a:t>Adjuvan</a:t>
            </a:r>
            <a:r>
              <a:rPr lang="tr-TR" dirty="0"/>
              <a:t> </a:t>
            </a:r>
            <a:r>
              <a:rPr lang="it-IT" dirty="0"/>
              <a:t>kemoterapi </a:t>
            </a:r>
            <a:r>
              <a:rPr lang="tr-TR" dirty="0"/>
              <a:t>verildi.</a:t>
            </a:r>
          </a:p>
          <a:p>
            <a:r>
              <a:rPr lang="tr-TR" dirty="0"/>
              <a:t>Oral </a:t>
            </a:r>
            <a:r>
              <a:rPr lang="tr-TR" dirty="0" err="1"/>
              <a:t>skuamöz</a:t>
            </a:r>
            <a:r>
              <a:rPr lang="tr-TR" dirty="0"/>
              <a:t> hücreli </a:t>
            </a:r>
            <a:r>
              <a:rPr lang="tr-TR" dirty="0" err="1"/>
              <a:t>karsinom</a:t>
            </a:r>
            <a:r>
              <a:rPr lang="tr-TR" dirty="0"/>
              <a:t> genellikle potansiyel </a:t>
            </a:r>
            <a:r>
              <a:rPr lang="tr-TR" dirty="0" err="1"/>
              <a:t>malign</a:t>
            </a:r>
            <a:r>
              <a:rPr lang="tr-TR" dirty="0"/>
              <a:t> hastalıklardan önce gelir.</a:t>
            </a:r>
          </a:p>
        </p:txBody>
      </p:sp>
    </p:spTree>
    <p:extLst>
      <p:ext uri="{BB962C8B-B14F-4D97-AF65-F5344CB8AC3E}">
        <p14:creationId xmlns:p14="http://schemas.microsoft.com/office/powerpoint/2010/main" val="2067998601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</TotalTime>
  <Words>565</Words>
  <Application>Microsoft Office PowerPoint</Application>
  <PresentationFormat>Ekran Gösterisi (4:3)</PresentationFormat>
  <Paragraphs>80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6" baseType="lpstr">
      <vt:lpstr>Spring</vt:lpstr>
      <vt:lpstr>Dilde fungus benzeri lezyon</vt:lpstr>
      <vt:lpstr>PowerPoint Sunusu</vt:lpstr>
      <vt:lpstr>PowerPoint Sunusu</vt:lpstr>
      <vt:lpstr>FM de</vt:lpstr>
      <vt:lpstr>PowerPoint Sunusu</vt:lpstr>
      <vt:lpstr>PowerPoint Sunusu</vt:lpstr>
      <vt:lpstr>PowerPoint Sunusu</vt:lpstr>
      <vt:lpstr>SCC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ÜRİNER İNKONTİNANS</dc:title>
  <dc:creator>CEYHUN YURTSEVER</dc:creator>
  <cp:lastModifiedBy>Win7</cp:lastModifiedBy>
  <cp:revision>71</cp:revision>
  <dcterms:created xsi:type="dcterms:W3CDTF">2016-03-06T11:42:37Z</dcterms:created>
  <dcterms:modified xsi:type="dcterms:W3CDTF">2016-04-27T12:17:41Z</dcterms:modified>
</cp:coreProperties>
</file>