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9" r:id="rId13"/>
    <p:sldId id="268" r:id="rId14"/>
    <p:sldId id="281" r:id="rId15"/>
    <p:sldId id="270" r:id="rId16"/>
    <p:sldId id="282" r:id="rId17"/>
    <p:sldId id="28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3" r:id="rId26"/>
    <p:sldId id="285" r:id="rId27"/>
    <p:sldId id="286" r:id="rId28"/>
    <p:sldId id="287" r:id="rId29"/>
    <p:sldId id="288" r:id="rId30"/>
    <p:sldId id="290" r:id="rId31"/>
    <p:sldId id="291" r:id="rId32"/>
    <p:sldId id="292" r:id="rId33"/>
    <p:sldId id="293" r:id="rId3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5" autoAdjust="0"/>
    <p:restoredTop sz="86100" autoAdjust="0"/>
  </p:normalViewPr>
  <p:slideViewPr>
    <p:cSldViewPr snapToGrid="0">
      <p:cViewPr varScale="1">
        <p:scale>
          <a:sx n="57" d="100"/>
          <a:sy n="57" d="100"/>
        </p:scale>
        <p:origin x="9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256B5-1E24-451F-A611-A9DC929A3B15}" type="datetimeFigureOut">
              <a:rPr lang="tr-TR" smtClean="0"/>
              <a:t>26.04.2021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BE9F4-2ED7-41A3-8DFE-80C00DB209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968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888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701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152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8723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9120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5758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="0" i="0" dirty="0">
              <a:solidFill>
                <a:srgbClr val="000000"/>
              </a:solidFill>
              <a:effectLst/>
              <a:latin typeface="Roboto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4723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6584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5479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>
              <a:solidFill>
                <a:srgbClr val="000000"/>
              </a:solidFill>
              <a:latin typeface="Roboto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6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013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064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96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457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248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0607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4667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BE9F4-2ED7-41A3-8DFE-80C00DB20919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932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392C4D6-101A-484E-8A5B-BF625CB8D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81661C7-946B-4E3A-A7FC-BC9F95DF70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48D9A9D-B841-4BED-9FD9-ED2D55BDF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4AB6-EFDD-4744-96B4-95658A44D4A8}" type="datetimeFigureOut">
              <a:rPr lang="tr-TR" smtClean="0"/>
              <a:t>26.04.2021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FDBF0DA-6768-4875-91EE-6DC65DE7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418DF9-02FF-43E9-A6F0-F32F1A52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D741-6627-44D2-ACCC-DE11C46FA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26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A51BAC-AB1F-407D-BE3B-0EA933EDC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9580517-2050-42A7-A75A-0D9C6FF67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D4915F9-AE8E-419D-942A-BF8468335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4AB6-EFDD-4744-96B4-95658A44D4A8}" type="datetimeFigureOut">
              <a:rPr lang="tr-TR" smtClean="0"/>
              <a:t>26.04.2021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CE6D4A9-F2C8-4A96-9C71-F69014F39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477438-68CC-4AC9-A4C8-3B141BBCB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D741-6627-44D2-ACCC-DE11C46FA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11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6177E29-3706-44A5-B14E-42C6E0E9A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1A1DA61-A437-4BE0-BB35-14130EFCB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5E51330-64B8-43FF-B3B5-A75387068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4AB6-EFDD-4744-96B4-95658A44D4A8}" type="datetimeFigureOut">
              <a:rPr lang="tr-TR" smtClean="0"/>
              <a:t>26.04.2021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EC9F44-362D-42B6-9836-93730CE5D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440FAF5-0E43-4A6F-921B-5FE062A0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D741-6627-44D2-ACCC-DE11C46FA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80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70715C-EF73-49D6-A270-C387A77D6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93728D-E180-48A1-A555-0D4840B28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D2D7F34-303C-4D0B-B147-52D0CBD8E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4AB6-EFDD-4744-96B4-95658A44D4A8}" type="datetimeFigureOut">
              <a:rPr lang="tr-TR" smtClean="0"/>
              <a:t>26.04.2021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BEEAFC1-CB7F-46A7-B8DB-7BF8E71F9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43F1161-AF2E-4ECD-BCEC-5674AA8E3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D741-6627-44D2-ACCC-DE11C46FA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418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16DC5B-6AF8-4428-AA4A-579F422B9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EBFAE6A-1B75-4151-9523-C1BF23764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FB28612-7EF4-42BD-85A5-588846E5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4AB6-EFDD-4744-96B4-95658A44D4A8}" type="datetimeFigureOut">
              <a:rPr lang="tr-TR" smtClean="0"/>
              <a:t>26.04.2021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05AD30C-FEDA-4449-92AB-2E952FC00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99E723-7DB9-4150-851D-749C50CE4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D741-6627-44D2-ACCC-DE11C46FA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4731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92E92A-1F47-4089-9057-1DD557DC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F345A5-B22B-43E4-BE5D-AB5DE5F35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B4B6AF2-65FB-4938-BDC6-4412BC523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629DC46-5235-4D30-87E0-59FC4674C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4AB6-EFDD-4744-96B4-95658A44D4A8}" type="datetimeFigureOut">
              <a:rPr lang="tr-TR" smtClean="0"/>
              <a:t>26.04.2021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D1D4D78-2204-4FE3-ABFC-76A182D5F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AD04BC8-67DD-4CE6-9B83-3C0C43ACB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D741-6627-44D2-ACCC-DE11C46FA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643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E31984-C162-4F20-B141-CBD1F3F7F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779AE90-729E-4F95-96FD-A0BE33108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BE68D26-51D5-4B71-955C-CDF62CCDC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BE21C22-091B-4F0E-ADAA-256F16800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97574B6-2F3F-44CE-AC57-8E599BC90E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4A0AEE9-BF6C-48F1-8829-4FB853477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4AB6-EFDD-4744-96B4-95658A44D4A8}" type="datetimeFigureOut">
              <a:rPr lang="tr-TR" smtClean="0"/>
              <a:t>26.04.2021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2388296-BE60-4030-9FB5-5F1923BC6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D09262B-A471-4374-A94D-F83F95CE7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D741-6627-44D2-ACCC-DE11C46FA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7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DD608B-5D17-4FAE-A24E-9C2E31874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E4166FB-981E-42FB-84C1-F76205A4B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4AB6-EFDD-4744-96B4-95658A44D4A8}" type="datetimeFigureOut">
              <a:rPr lang="tr-TR" smtClean="0"/>
              <a:t>26.04.2021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8FEC46F-8B28-41AC-8D8B-0EFBC36F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FC4CCFF-5365-44E8-B8D4-382216F1C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D741-6627-44D2-ACCC-DE11C46FA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486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FC7AA73-FD27-469D-810C-748423DB0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4AB6-EFDD-4744-96B4-95658A44D4A8}" type="datetimeFigureOut">
              <a:rPr lang="tr-TR" smtClean="0"/>
              <a:t>26.04.2021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C7C61A4-CB23-492C-899E-4E4ADD5C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D115F5A-62D4-4548-8D47-1F33C0071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D741-6627-44D2-ACCC-DE11C46FA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54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D3449F-EA79-4470-A61D-F9614995E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C243D6-6E92-4D89-98A5-8F767C413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29F22BE-CF60-46E6-A7A2-E14240132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312A333-74F8-437D-A16F-407C0E2B6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4AB6-EFDD-4744-96B4-95658A44D4A8}" type="datetimeFigureOut">
              <a:rPr lang="tr-TR" smtClean="0"/>
              <a:t>26.04.2021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C76853C-A295-4FC9-B56F-BEFE99F87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808D9FC-E275-4703-8A32-28168183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D741-6627-44D2-ACCC-DE11C46FA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20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94B0F8-581F-458E-A1EB-DF30B9465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EC2DC08-2FCA-4AD4-98DC-BC889DEB5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0340662-F23F-4645-A318-9761986F1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88BF5DE-B7C4-4C09-9345-36A8A4F7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4AB6-EFDD-4744-96B4-95658A44D4A8}" type="datetimeFigureOut">
              <a:rPr lang="tr-TR" smtClean="0"/>
              <a:t>26.04.2021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E9FE671-7C37-4FF1-BEA9-CA81F6943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F0E97A6-EA75-4335-9E55-4C94ED523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D741-6627-44D2-ACCC-DE11C46FA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73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12F2F81-254F-49D2-B790-1040B2FB3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4D81006-7F75-4C68-9C60-B4C9429F9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896AFE-187B-473C-A1D8-28ACCE1551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24AB6-EFDD-4744-96B4-95658A44D4A8}" type="datetimeFigureOut">
              <a:rPr lang="tr-TR" smtClean="0"/>
              <a:t>26.04.2021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ED5D14E-2000-4098-88A2-87343BF59F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98817C0-C5C7-4B75-A508-F2B9168FC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AD741-6627-44D2-ACCC-DE11C46FA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61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A0954537-6E16-4030-9AC3-294E03C370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6449" y="109841"/>
            <a:ext cx="10479641" cy="3927903"/>
          </a:xfr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86D31D20-10BE-4950-BA4A-FE568FAC8871}"/>
              </a:ext>
            </a:extLst>
          </p:cNvPr>
          <p:cNvSpPr txBox="1"/>
          <p:nvPr/>
        </p:nvSpPr>
        <p:spPr>
          <a:xfrm>
            <a:off x="5524034" y="5449532"/>
            <a:ext cx="64624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ARAŞ. GÖR. DR. AYŞEGÜL ÖZSALİH YILMAZ</a:t>
            </a:r>
          </a:p>
          <a:p>
            <a:pPr algn="ctr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KTÜ TIP FAKÜLTESİ AİLE HEKİMLİĞİ AD</a:t>
            </a:r>
          </a:p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20.04.2021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E4835D59-B2F5-48FD-93C3-A36ACFF1498D}"/>
              </a:ext>
            </a:extLst>
          </p:cNvPr>
          <p:cNvSpPr txBox="1"/>
          <p:nvPr/>
        </p:nvSpPr>
        <p:spPr>
          <a:xfrm>
            <a:off x="1202936" y="4505094"/>
            <a:ext cx="100486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Tip 2 Diyabetik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astalarda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emir </a:t>
            </a:r>
            <a:r>
              <a:rPr lang="tr-TR" sz="24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Eksikliğinin HbA1c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zeylerine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tkisi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7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5D52B3-3D30-494F-857D-E827A9D5C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İstatistiksel Analiz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64BFAB-3155-41FD-B4C3-EA6C77C5D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Sonuçların istatistiksel analizi için SPSS 20.0 kullanıldı.</a:t>
            </a:r>
          </a:p>
          <a:p>
            <a:endParaRPr lang="tr-TR" sz="24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Verilerin normal dağılıma uygunluğu </a:t>
            </a:r>
            <a:r>
              <a:rPr lang="tr-T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Kolmogorov-Smirnov</a:t>
            </a:r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testi ile analiz edildi. </a:t>
            </a:r>
          </a:p>
          <a:p>
            <a:endParaRPr lang="tr-T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Veriler ortalama ± SS olarak verildi.</a:t>
            </a:r>
          </a:p>
          <a:p>
            <a:endParaRPr lang="tr-TR" sz="24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arklı gruplarda ortalamaların çoklu karşılaştırması için </a:t>
            </a:r>
            <a:r>
              <a:rPr lang="tr-TR" sz="2400" dirty="0" err="1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aryans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analizi ANOVA testi uygulanmıştır.</a:t>
            </a:r>
          </a:p>
          <a:p>
            <a:endParaRPr lang="tr-TR" sz="24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Değişkenler arasındaki korelasyonu belirlemek için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Pearson'ın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korelasyon katsayısı hesaplandı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8104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200F4F-BD96-4A33-A881-C83D3986A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Bulgular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C28E5A-9E50-49A7-8B52-D25C8ACA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Gruplar cinsiyet ve yaşa göre kategorize edildi;</a:t>
            </a:r>
          </a:p>
          <a:p>
            <a:pPr marL="0" indent="0">
              <a:buNone/>
            </a:pPr>
            <a:r>
              <a:rPr lang="tr-TR" sz="26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E</a:t>
            </a:r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rkekler</a:t>
            </a:r>
            <a:r>
              <a:rPr lang="tr-TR" sz="26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&lt;50 yaş ve &gt;50 yaş</a:t>
            </a:r>
          </a:p>
          <a:p>
            <a:pPr marL="0" indent="0">
              <a:buNone/>
            </a:pPr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- </a:t>
            </a:r>
            <a:r>
              <a:rPr lang="tr-TR" sz="2600" dirty="0" err="1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Premenopozal</a:t>
            </a:r>
            <a:r>
              <a:rPr lang="tr-TR" sz="26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kadınlar (</a:t>
            </a:r>
            <a:r>
              <a:rPr lang="tr-TR" sz="26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50 yaş) ve </a:t>
            </a:r>
            <a:r>
              <a:rPr lang="tr-TR" sz="26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menopozal</a:t>
            </a:r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kadınlar (&gt; 50 yaş)</a:t>
            </a:r>
            <a:endParaRPr lang="tr-TR" sz="2600" dirty="0">
              <a:solidFill>
                <a:srgbClr val="2525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26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Açlık plazma </a:t>
            </a:r>
            <a:r>
              <a:rPr lang="tr-TR" sz="26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glukozuna</a:t>
            </a:r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göre ;</a:t>
            </a:r>
          </a:p>
          <a:p>
            <a:pPr marL="0" indent="0">
              <a:buNone/>
            </a:pPr>
            <a:r>
              <a:rPr lang="tr-TR" sz="26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- Kontrollü diyabetikler APG &lt;</a:t>
            </a:r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7.0 </a:t>
            </a:r>
            <a:r>
              <a:rPr lang="tr-TR" sz="26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/ L </a:t>
            </a:r>
          </a:p>
          <a:p>
            <a:pPr marL="0" indent="0">
              <a:buNone/>
            </a:pPr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- Kötü kontrollü APG &gt; 7.0 </a:t>
            </a:r>
            <a:r>
              <a:rPr lang="tr-TR" sz="26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/ L</a:t>
            </a:r>
          </a:p>
          <a:p>
            <a:pPr marL="0" indent="0">
              <a:buNone/>
            </a:pPr>
            <a:endParaRPr lang="tr-TR" sz="26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26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6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emir durumu göre ; </a:t>
            </a:r>
          </a:p>
          <a:p>
            <a:pPr marL="0" indent="0">
              <a:buNone/>
            </a:pPr>
            <a:r>
              <a:rPr lang="tr-TR" sz="26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- N</a:t>
            </a:r>
            <a:r>
              <a:rPr lang="tr-TR" sz="26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ormal, LID, IDA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8149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8EED3B-CC42-4B22-9DEA-59AB7E316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E355CC-5F59-40B8-8547-D3280CF78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106 hasta çalışma dışı bırakıldı. </a:t>
            </a:r>
          </a:p>
          <a:p>
            <a:endParaRPr lang="tr-TR" sz="28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37 hasta (9 kadın ve 28 erkek) yüksek AFR nedeniyle, </a:t>
            </a:r>
          </a:p>
          <a:p>
            <a:r>
              <a:rPr lang="tr-TR" sz="28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 hasta MVC&gt; 98 </a:t>
            </a:r>
            <a:r>
              <a:rPr lang="tr-TR" sz="28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</a:t>
            </a:r>
            <a:r>
              <a:rPr lang="tr-TR" sz="28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olduğu için </a:t>
            </a:r>
            <a:endParaRPr lang="tr-TR" dirty="0">
              <a:solidFill>
                <a:srgbClr val="2525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tr-TR" sz="28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estasyonel</a:t>
            </a:r>
            <a:r>
              <a:rPr lang="tr-TR" sz="28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diyabetli 60 hasta demir takviyesi aldıkları için dışlandı.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9111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8A627C-4187-414D-8AB0-4C77810D7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 2 </a:t>
            </a:r>
            <a:r>
              <a:rPr lang="tr-TR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DM’li</a:t>
            </a:r>
            <a:r>
              <a:rPr lang="tr-TR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661 yetişkin hastanın analitik verileri 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İçerik Yer Tutucusu 4">
            <a:extLst>
              <a:ext uri="{FF2B5EF4-FFF2-40B4-BE49-F238E27FC236}">
                <a16:creationId xmlns:a16="http://schemas.microsoft.com/office/drawing/2014/main" id="{8A2500C8-D8B6-4CC4-B0EE-90E222AB82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2075380"/>
            <a:ext cx="10515600" cy="4417495"/>
          </a:xfrm>
        </p:spPr>
      </p:pic>
    </p:spTree>
    <p:extLst>
      <p:ext uri="{BB962C8B-B14F-4D97-AF65-F5344CB8AC3E}">
        <p14:creationId xmlns:p14="http://schemas.microsoft.com/office/powerpoint/2010/main" val="1491746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088024-41CF-4182-9A21-2BD7F0193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BBF7B7-6928-4A51-9B71-D20BD24EF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 err="1">
                <a:solidFill>
                  <a:srgbClr val="252525"/>
                </a:solidFill>
                <a:effectLst/>
                <a:latin typeface="Roboto"/>
              </a:rPr>
              <a:t>Glisemik</a:t>
            </a:r>
            <a:r>
              <a:rPr lang="tr-TR" b="0" i="0" dirty="0">
                <a:solidFill>
                  <a:srgbClr val="252525"/>
                </a:solidFill>
                <a:effectLst/>
                <a:latin typeface="Roboto"/>
              </a:rPr>
              <a:t> kontrol bu gruplarda istatistiksel olarak farklıydı;</a:t>
            </a:r>
          </a:p>
          <a:p>
            <a:endParaRPr lang="tr-TR" dirty="0">
              <a:solidFill>
                <a:srgbClr val="252525"/>
              </a:solidFill>
              <a:latin typeface="Roboto"/>
            </a:endParaRPr>
          </a:p>
          <a:p>
            <a:r>
              <a:rPr lang="tr-TR" b="0" i="0" dirty="0">
                <a:solidFill>
                  <a:srgbClr val="252525"/>
                </a:solidFill>
                <a:effectLst/>
                <a:latin typeface="Roboto"/>
              </a:rPr>
              <a:t>Menopoz sonrası kadınların % 60’ı  </a:t>
            </a:r>
          </a:p>
          <a:p>
            <a:r>
              <a:rPr lang="tr-TR" dirty="0" err="1">
                <a:solidFill>
                  <a:srgbClr val="252525"/>
                </a:solidFill>
                <a:latin typeface="Roboto"/>
              </a:rPr>
              <a:t>P</a:t>
            </a:r>
            <a:r>
              <a:rPr lang="tr-TR" b="0" i="0" dirty="0" err="1">
                <a:solidFill>
                  <a:srgbClr val="252525"/>
                </a:solidFill>
                <a:effectLst/>
                <a:latin typeface="Roboto"/>
              </a:rPr>
              <a:t>remenopozal</a:t>
            </a:r>
            <a:r>
              <a:rPr lang="tr-TR" b="0" i="0" dirty="0">
                <a:solidFill>
                  <a:srgbClr val="252525"/>
                </a:solidFill>
                <a:effectLst/>
                <a:latin typeface="Roboto"/>
              </a:rPr>
              <a:t> kadınların % 75'i</a:t>
            </a:r>
          </a:p>
          <a:p>
            <a:r>
              <a:rPr lang="tr-TR" dirty="0">
                <a:solidFill>
                  <a:srgbClr val="252525"/>
                </a:solidFill>
                <a:latin typeface="Roboto"/>
              </a:rPr>
              <a:t>&gt; 50 yaş erkeklerin</a:t>
            </a:r>
            <a:r>
              <a:rPr lang="tr-TR" b="0" i="0" dirty="0">
                <a:solidFill>
                  <a:srgbClr val="252525"/>
                </a:solidFill>
                <a:effectLst/>
                <a:latin typeface="Roboto"/>
              </a:rPr>
              <a:t> % 52’si</a:t>
            </a:r>
          </a:p>
          <a:p>
            <a:r>
              <a:rPr lang="tr-TR" dirty="0">
                <a:solidFill>
                  <a:srgbClr val="252525"/>
                </a:solidFill>
                <a:latin typeface="Roboto"/>
              </a:rPr>
              <a:t>&lt; 50 yaş erkeklerin </a:t>
            </a:r>
            <a:r>
              <a:rPr lang="tr-TR" b="0" i="0" dirty="0">
                <a:solidFill>
                  <a:srgbClr val="252525"/>
                </a:solidFill>
                <a:effectLst/>
                <a:latin typeface="Roboto"/>
              </a:rPr>
              <a:t>% 56’sı </a:t>
            </a:r>
            <a:endParaRPr lang="tr-TR" dirty="0"/>
          </a:p>
        </p:txBody>
      </p:sp>
      <p:sp>
        <p:nvSpPr>
          <p:cNvPr id="4" name="Sağ Ayraç 3">
            <a:extLst>
              <a:ext uri="{FF2B5EF4-FFF2-40B4-BE49-F238E27FC236}">
                <a16:creationId xmlns:a16="http://schemas.microsoft.com/office/drawing/2014/main" id="{0DA33F3D-B34B-4FA7-8A45-99A7B40E7884}"/>
              </a:ext>
            </a:extLst>
          </p:cNvPr>
          <p:cNvSpPr/>
          <p:nvPr/>
        </p:nvSpPr>
        <p:spPr>
          <a:xfrm>
            <a:off x="7270595" y="2999678"/>
            <a:ext cx="780585" cy="17172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F0B40231-B94B-413F-BA1F-80F145A5EA99}"/>
              </a:ext>
            </a:extLst>
          </p:cNvPr>
          <p:cNvSpPr txBox="1"/>
          <p:nvPr/>
        </p:nvSpPr>
        <p:spPr>
          <a:xfrm>
            <a:off x="8352263" y="3627489"/>
            <a:ext cx="33007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FPG &lt;7.0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/ L</a:t>
            </a:r>
          </a:p>
        </p:txBody>
      </p:sp>
    </p:spTree>
    <p:extLst>
      <p:ext uri="{BB962C8B-B14F-4D97-AF65-F5344CB8AC3E}">
        <p14:creationId xmlns:p14="http://schemas.microsoft.com/office/powerpoint/2010/main" val="4248298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4CDDBA-51FA-4316-B1D6-EA622DC61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99655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Demir durumuna göre;</a:t>
            </a:r>
            <a:b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tr-TR" sz="22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50 yaş E ve </a:t>
            </a:r>
            <a:r>
              <a:rPr lang="tr-TR" sz="22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menopozal</a:t>
            </a:r>
            <a:r>
              <a:rPr lang="tr-TR" sz="22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kadınlarda demir durumu benzerdi, </a:t>
            </a:r>
            <a:br>
              <a:rPr lang="tr-TR" sz="22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2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 50 yaş kadınlarda ise önemli ölçüde farklı bulundu (P &lt;0.001). </a:t>
            </a:r>
            <a:b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İçerik Yer Tutucusu 4">
            <a:extLst>
              <a:ext uri="{FF2B5EF4-FFF2-40B4-BE49-F238E27FC236}">
                <a16:creationId xmlns:a16="http://schemas.microsoft.com/office/drawing/2014/main" id="{328D86DD-1115-4E47-9737-3E7003160B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2319454"/>
            <a:ext cx="10515600" cy="4538546"/>
          </a:xfrm>
        </p:spPr>
      </p:pic>
    </p:spTree>
    <p:extLst>
      <p:ext uri="{BB962C8B-B14F-4D97-AF65-F5344CB8AC3E}">
        <p14:creationId xmlns:p14="http://schemas.microsoft.com/office/powerpoint/2010/main" val="1557828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05184F-F988-4CF1-987E-42B50530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28D359-F86A-4975-8323-A37201D48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252525"/>
                </a:solidFill>
                <a:effectLst/>
                <a:latin typeface="Roboto"/>
              </a:rPr>
              <a:t>&lt; 50 yaş erkeklerin hiçbirinde demir eksikliği anemisi yoktu.</a:t>
            </a:r>
          </a:p>
          <a:p>
            <a:pPr marL="0" indent="0">
              <a:buNone/>
            </a:pPr>
            <a:endParaRPr lang="tr-TR" b="0" i="0" dirty="0">
              <a:solidFill>
                <a:srgbClr val="252525"/>
              </a:solidFill>
              <a:effectLst/>
              <a:latin typeface="Roboto"/>
            </a:endParaRPr>
          </a:p>
          <a:p>
            <a:r>
              <a:rPr lang="tr-TR" b="0" i="0" dirty="0">
                <a:solidFill>
                  <a:srgbClr val="252525"/>
                </a:solidFill>
                <a:effectLst/>
                <a:latin typeface="Roboto"/>
              </a:rPr>
              <a:t> </a:t>
            </a:r>
            <a:r>
              <a:rPr lang="tr-TR" b="0" i="0" dirty="0" err="1">
                <a:solidFill>
                  <a:srgbClr val="252525"/>
                </a:solidFill>
                <a:effectLst/>
                <a:latin typeface="Roboto"/>
              </a:rPr>
              <a:t>Hb</a:t>
            </a:r>
            <a:r>
              <a:rPr lang="tr-TR" b="0" i="0" dirty="0">
                <a:solidFill>
                  <a:srgbClr val="252525"/>
                </a:solidFill>
                <a:effectLst/>
                <a:latin typeface="Roboto"/>
              </a:rPr>
              <a:t> &lt;130 g / L olan 18 erkek hasta </a:t>
            </a:r>
            <a:r>
              <a:rPr lang="tr-TR" b="0" i="0" dirty="0" err="1">
                <a:solidFill>
                  <a:srgbClr val="252525"/>
                </a:solidFill>
                <a:effectLst/>
                <a:latin typeface="Roboto"/>
              </a:rPr>
              <a:t>normositoz</a:t>
            </a:r>
            <a:r>
              <a:rPr lang="tr-TR" b="0" i="0" dirty="0">
                <a:solidFill>
                  <a:srgbClr val="252525"/>
                </a:solidFill>
                <a:effectLst/>
                <a:latin typeface="Roboto"/>
              </a:rPr>
              <a:t> ve yüksek </a:t>
            </a:r>
            <a:r>
              <a:rPr lang="tr-TR" b="0" i="0" dirty="0" err="1">
                <a:solidFill>
                  <a:srgbClr val="252525"/>
                </a:solidFill>
                <a:effectLst/>
                <a:latin typeface="Roboto"/>
              </a:rPr>
              <a:t>ferritin</a:t>
            </a:r>
            <a:r>
              <a:rPr lang="tr-TR" b="0" i="0" dirty="0">
                <a:solidFill>
                  <a:srgbClr val="252525"/>
                </a:solidFill>
                <a:effectLst/>
                <a:latin typeface="Roboto"/>
              </a:rPr>
              <a:t> değeri ile kronik hastalık anemisi nedeniyle çalışma kriterlerine göre dışlandı.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1446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C9E01D-4D8F-4F21-B50F-A525A52EE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6479"/>
            <a:ext cx="10515600" cy="1564036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Arial "/>
                <a:cs typeface="Arial" panose="020B0604020202020204" pitchFamily="34" charset="0"/>
              </a:rPr>
              <a:t>Hba1c değerlerine göre;</a:t>
            </a:r>
            <a:br>
              <a:rPr lang="tr-TR" sz="3200" dirty="0">
                <a:latin typeface="Arial "/>
                <a:cs typeface="Arial" panose="020B0604020202020204" pitchFamily="34" charset="0"/>
              </a:rPr>
            </a:br>
            <a:br>
              <a:rPr lang="tr-TR" sz="3200" dirty="0">
                <a:latin typeface="Arial "/>
                <a:cs typeface="Arial" panose="020B0604020202020204" pitchFamily="34" charset="0"/>
              </a:rPr>
            </a:br>
            <a:r>
              <a:rPr lang="tr-TR" sz="1600" dirty="0">
                <a:latin typeface="Arial "/>
                <a:cs typeface="Arial" panose="020B0604020202020204" pitchFamily="34" charset="0"/>
              </a:rPr>
              <a:t>Tüm gruplarda normal, LID ve IDA sekansına paralel HbA1c değerleri artmakta ancak anlamlılık homojen değildi.</a:t>
            </a:r>
            <a:br>
              <a:rPr lang="tr-TR" sz="1600" dirty="0">
                <a:latin typeface="Arial "/>
                <a:cs typeface="Arial" panose="020B0604020202020204" pitchFamily="34" charset="0"/>
              </a:rPr>
            </a:br>
            <a:r>
              <a:rPr lang="tr-TR" sz="1600" dirty="0">
                <a:latin typeface="Arial "/>
                <a:cs typeface="Arial" panose="020B0604020202020204" pitchFamily="34" charset="0"/>
              </a:rPr>
              <a:t>N</a:t>
            </a:r>
            <a:r>
              <a:rPr lang="tr-TR" sz="1600" i="0" dirty="0">
                <a:solidFill>
                  <a:srgbClr val="000000"/>
                </a:solidFill>
                <a:effectLst/>
                <a:latin typeface="Arial "/>
              </a:rPr>
              <a:t>ormal demir durumu ile IDA arasındaki HbA1c değerlerindeki farklılıklar her grupta anlamlı bulundu. </a:t>
            </a:r>
            <a:endParaRPr lang="tr-TR" sz="1600" dirty="0">
              <a:latin typeface="Arial "/>
              <a:cs typeface="Arial" panose="020B0604020202020204" pitchFamily="34" charset="0"/>
            </a:endParaRP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57E58AA6-B1E4-45FD-B59C-A49C5473DD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929161"/>
            <a:ext cx="10515600" cy="4672360"/>
          </a:xfrm>
        </p:spPr>
      </p:pic>
    </p:spTree>
    <p:extLst>
      <p:ext uri="{BB962C8B-B14F-4D97-AF65-F5344CB8AC3E}">
        <p14:creationId xmlns:p14="http://schemas.microsoft.com/office/powerpoint/2010/main" val="1971447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917770-6E09-4C9F-8242-B3A909879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&lt;50 yaş K, demir durumuna göre HbA1c değerleri;</a:t>
            </a:r>
          </a:p>
        </p:txBody>
      </p:sp>
      <p:pic>
        <p:nvPicPr>
          <p:cNvPr id="6" name="İçerik Yer Tutucusu 4">
            <a:extLst>
              <a:ext uri="{FF2B5EF4-FFF2-40B4-BE49-F238E27FC236}">
                <a16:creationId xmlns:a16="http://schemas.microsoft.com/office/drawing/2014/main" id="{2C0B7BD9-75B5-418F-AA10-5D736E2847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2525012"/>
            <a:ext cx="10515600" cy="4165720"/>
          </a:xfrm>
        </p:spPr>
      </p:pic>
    </p:spTree>
    <p:extLst>
      <p:ext uri="{BB962C8B-B14F-4D97-AF65-F5344CB8AC3E}">
        <p14:creationId xmlns:p14="http://schemas.microsoft.com/office/powerpoint/2010/main" val="1763952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C14DBA-53A8-4F1B-86AF-B79E3E150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&gt;50 yaş K, demir durumuna göre HbA1c değerleri;</a:t>
            </a:r>
            <a:endParaRPr lang="tr-TR" sz="3200" dirty="0"/>
          </a:p>
        </p:txBody>
      </p:sp>
      <p:pic>
        <p:nvPicPr>
          <p:cNvPr id="4" name="İçerik Yer Tutucusu 4">
            <a:extLst>
              <a:ext uri="{FF2B5EF4-FFF2-40B4-BE49-F238E27FC236}">
                <a16:creationId xmlns:a16="http://schemas.microsoft.com/office/drawing/2014/main" id="{78B5C41D-5731-4042-9CEC-75A570170F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2743893"/>
            <a:ext cx="10515600" cy="3748982"/>
          </a:xfrm>
        </p:spPr>
      </p:pic>
    </p:spTree>
    <p:extLst>
      <p:ext uri="{BB962C8B-B14F-4D97-AF65-F5344CB8AC3E}">
        <p14:creationId xmlns:p14="http://schemas.microsoft.com/office/powerpoint/2010/main" val="188977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02EECD-87AE-4FF6-86FC-497C567AC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Giriş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EBA7A5-EE15-438D-B61D-1C96F0171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HbA1c diyabetik hastalarda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glisemik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kontrolün değerlendirilmesi için altın standarttır.</a:t>
            </a:r>
          </a:p>
          <a:p>
            <a:pPr marL="0" indent="0">
              <a:buNone/>
            </a:pPr>
            <a:endParaRPr lang="tr-TR" sz="24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2007'de yayınlanan Amerikan Diyabet Derneği Kılavuzuna göre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u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zun süreli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mikrovasküler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komplikasyonları önlemek için HbA1c seviyelerinin % 7.0'ın altında tutulması önerilmiştir.</a:t>
            </a:r>
          </a:p>
          <a:p>
            <a:endParaRPr lang="tr-TR" sz="24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yrıca HbA1c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diyabet teşhisinde kullanılması önerilmiştir.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8369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9FF2E3-E6C9-47A9-99E2-F994B437A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&gt;50 yaş E, demir durumuna göre HbA1c değerleri;</a:t>
            </a:r>
            <a:endParaRPr lang="tr-TR" sz="3200" dirty="0"/>
          </a:p>
        </p:txBody>
      </p:sp>
      <p:pic>
        <p:nvPicPr>
          <p:cNvPr id="4" name="İçerik Yer Tutucusu 4">
            <a:extLst>
              <a:ext uri="{FF2B5EF4-FFF2-40B4-BE49-F238E27FC236}">
                <a16:creationId xmlns:a16="http://schemas.microsoft.com/office/drawing/2014/main" id="{020B7C94-5B06-4B5D-908D-12E0013943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7356" y="2543968"/>
            <a:ext cx="8552985" cy="3656109"/>
          </a:xfrm>
        </p:spPr>
      </p:pic>
    </p:spTree>
    <p:extLst>
      <p:ext uri="{BB962C8B-B14F-4D97-AF65-F5344CB8AC3E}">
        <p14:creationId xmlns:p14="http://schemas.microsoft.com/office/powerpoint/2010/main" val="591970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0AC0A9-DD84-4400-BEB8-0A9B2A228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A707DC-E2B9-4438-8597-0F6511E79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50 yaş erkeklerde, kötü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glisemik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kontrollü (FPG &gt; 7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 L)  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&lt;20 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hasta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LID'ye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sahipti. </a:t>
            </a:r>
          </a:p>
          <a:p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 grup, normal grupla karşılaştırmak için IDA 1’e eklendi ve HbA1c değerleri istatistiksel olarak farklıydı (P = 0.04)</a:t>
            </a:r>
            <a:endParaRPr lang="tr-TR" sz="2400" dirty="0">
              <a:solidFill>
                <a:srgbClr val="2525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solidFill>
                <a:srgbClr val="2525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solidFill>
                <a:srgbClr val="2525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İyi kontrollü 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&lt;50 yaş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erkek normal demir grubundaki HbA1c değerleri ile LID grubundaki HbA1c değerleri istatistiksel olarak farklıydı (P = 0.03).</a:t>
            </a:r>
          </a:p>
          <a:p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ncak kötü kontrollü genç erkeklerde hiçbir farklılık görülmedi (P = 0.1415)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1611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B81D5A-27A4-405A-839F-9C15552E0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C7A762-003B-41A5-8075-581108B69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Pearson'ın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korelasyon katsayısı,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 HbA1c için istatistiksel olarak anlamlı değildi (R = 0.302, P = 0.073)</a:t>
            </a:r>
          </a:p>
          <a:p>
            <a:pPr marL="0" indent="0">
              <a:buNone/>
            </a:pPr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HbA1c  ve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ferritin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için de anlamlı değildi (R = - 0.09, P = 0.134).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938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626209-C835-48DF-AE6E-0827BDFE1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Tartışma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60150F-EC88-4BAE-A19F-9B1F08261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HbA1c, hemoglobinin kanda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posttranslasyonel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kimyasal modifikasyonu (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glikasyon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ile üretilen bir proteindir.</a:t>
            </a:r>
          </a:p>
          <a:p>
            <a:endParaRPr lang="tr-TR" sz="2400" dirty="0">
              <a:solidFill>
                <a:srgbClr val="2525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Eritrositler aktif metabolizmadan yoksundur, HbA1c sentezinde </a:t>
            </a:r>
            <a:r>
              <a:rPr lang="tr-TR" sz="2400" dirty="0" err="1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membran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pompaları veya enzimlerin rolü yoktur. </a:t>
            </a:r>
          </a:p>
          <a:p>
            <a:endParaRPr lang="tr-TR" sz="2400" dirty="0">
              <a:solidFill>
                <a:srgbClr val="2525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HbA1c sentezi eritrositlerin ömrü boyunca ortalama plazma glikoz konsantrasyonu tarafından yönetilir.</a:t>
            </a:r>
          </a:p>
          <a:p>
            <a:endParaRPr lang="tr-TR" sz="2400" dirty="0">
              <a:solidFill>
                <a:srgbClr val="2525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Eritropoez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 RBC yıkım hızı yaşam süresini modüle eder.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495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61E38C-E400-4BBA-96F7-A526C44F0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8E3F52-0A6F-4C69-A035-D0AEDB30D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Farklı faktörler HbA1c sentezini etkileyebilir, bu nedenle HbA1c'ye dayalı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glisemik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kontrol takibinde fizyolojik ve patolojik durumlar dikkate alınmalıdır.</a:t>
            </a:r>
          </a:p>
          <a:p>
            <a:endParaRPr lang="tr-TR" sz="24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Deneysel çalışmalar, demir eksikliği olan hastalarda aneminin sadece etkisiz bir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eritropoezin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sonucu olmadığını, aynı zamanda azalmış bir eritrosit yaşam süresinin de neden olduğunu gösterdi.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1915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673A5D-DF39-4C08-BE7C-71001595D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3ED25D-D0BF-443B-8CDA-A1CBC58F8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Brooks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 ark. tarafından yapılan ilk çalışmalar demir eksikliği anemisi ile HbA1c seviyeleri arasında bir ilişki olduğunu ortaya koymuştur.</a:t>
            </a: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emir eksikliği anemisindeki HbA1c düzeylerindeki değişikliği hem hemoglobin yapısındaki değişiklikler hem de eski ve yeni eritrositlerdeki HbA1c düzeyleri temelinde açıklamaya çalışmıştır.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0507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0B06E8-5945-4656-9FE6-06998151B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5D7AAC-E66F-44B3-A2F7-47EC00D6D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 zamanlarda, anemi ve RBC anormalliklerinin HbA1c analizi üzerindeki etkisine ilişkin sistematik bir derleme yayınlandı.</a:t>
            </a: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onuç HbA1c'nin demir eksikliği ve IDA'dan etkilenmesi muhtemeldir, ancak özellikle aneminin türlerini ve derecelerini belirlemede daha fazla kanıta ihtiyaç olduğu belirtildi.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9240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8116C8-016A-4635-BAF0-F94F91D23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C0B1E2-AF79-4AEA-8FAC-944E5E028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Cinsiyet ve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düzeyinin HbA1c sonuçları üzerindeki etkisini gösteren önceki çalışmalara dayanarak, tip 2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DM’li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hastalarda HbA1c değerleri ile normal demir durumu,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latent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demir eksikliği (LID) ve IDA arasındaki korelasyonu araştırmayı amaçladık.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HbA1c'nin hem erkeklerde hem de kadınlarda yaşla birlikte arttığı bulgumuz, önceki çalışmalarla desteklendiği için bekleniyordu.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16300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007CEE-1ED2-4EDF-938A-2ECF5A8B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C6B282-59CE-4550-A4B9-206BED3FE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Çalışmada, farklı açlık glikoz seviyelerinde HbA1c'nin kadınlarda erkeklere göre daha düşük olduğu görülmüştür, bu nedenle HbA1c'nin cinsiyetten etkilenebileceği sonucuna varılmıştır.</a:t>
            </a: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Bulgularımız, demir eksikliğinin (LID ve IDA), kontrollü plazma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glukoz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seviyelerinde bile, menopoz sonrası ve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premenopozal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kadınlarda HbA1c'yi yükseltmede baskın bir role sahip olduğunu göstermektedir.</a:t>
            </a: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Demir eksikliği olan erkeklerde de HbA1c seviyeleri yüksek bulundu, ancak demir durumunun etkisi kadınlarda bulunandan daha zayıftı ve farklılıklar kontrollü diyabetik erkeklerde </a:t>
            </a:r>
            <a:r>
              <a:rPr lang="tr-TR" sz="24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daha </a:t>
            </a:r>
            <a:r>
              <a:rPr lang="tr-TR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belirgin</a:t>
            </a:r>
            <a:r>
              <a:rPr lang="tr-TR" sz="24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845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556495-0A1A-40DB-AA7F-61AD7F96C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0A9CAA-210B-4864-8584-C47C650AB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Menstruasyon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düzeyinden bağımsız olarak HbA1c'nin cinsiyet farkına katkıda bulunmuştur.</a:t>
            </a: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Menstrüasyon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gören kadınlar daha hızlı bir eritrosit döngüsüne sahiptir ve artan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retikülosit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üretimi, ortalama eritrosit yaşını ve HbA1c'yi düşürür.</a:t>
            </a: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Düzenli kan kayıpları nedeniyle, 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latent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demir eksikliği sağlıklı görünen genç kadınlarda yaygındır, demir depoları ile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eritropoez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gereksinimleri arasında negatif bir demir dengesini temsil eder.</a:t>
            </a: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oğu literatür IDA'ya odaklanır, ancak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subklinik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eksikliğin saptanması daha zordur ve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klinisyenler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genellikle etkisinin farkında değildir.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1600" b="0" i="0" dirty="0">
                <a:solidFill>
                  <a:srgbClr val="000000"/>
                </a:solidFill>
                <a:effectLst/>
                <a:latin typeface="Roboto"/>
              </a:rPr>
              <a:t>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228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671FE6-F145-4E1D-8FC3-F3E37260F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B9F4DA-7C02-4F98-A9C7-EE4C675EA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Eritrosit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ömrünün uzun olması nedeniyle, HbA1c seviyeleri uzun vadeli bir süre boyunca (2-3 ay) ortalama plazma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glukoz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konsantrasyonunu yansıtır.</a:t>
            </a:r>
          </a:p>
          <a:p>
            <a:endParaRPr lang="tr-TR" sz="24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HbA1c seviyeleri sadece kan şekeri seviyelerinden etkilenmez, aynı zamanda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hemolitik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anemiler,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hemoglobinopatiler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akut ve kronik kan kaybı, hamilelik ve üremide de değişir.</a:t>
            </a:r>
          </a:p>
          <a:p>
            <a:endParaRPr lang="tr-TR" sz="24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Eritrositlerin yaşam süresindeki varyasyon ve demir eksikliği anemisinin de HbA1c düzeylerini etkilediği gösterilmiştir</a:t>
            </a:r>
            <a:r>
              <a:rPr lang="tr-TR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9678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58FE66-1A6C-4C0A-AB35-86ADE1DF5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A17CEA-2CBC-4B47-BC94-C3A2A5770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Diyabetik h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astaların demir durumunun HbA1c düzeyleri üzerindeki etkisinin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bilinmesi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HbA1c  diyabet ve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prediyabet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durumunun teşhisinde kullanıldığında çok önemlidir ve demir eksikliği olan popülasyonlarda gizli yüksek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prediyabet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prevalansı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bildirilmiştir.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Demir eksikliği anemisinin HbA1c düzeylerini etkilediği kesin mekanizma hala belirsizliğini koruyor.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Hardikar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 ark. benzer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glisemi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derecelerine sahip hastalarda demir eksikliğinin artmış eritrosit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sağkalımına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 hatalı olarak yükselmiş HbA1c'ye katkıda bulunduğu fikrini desteklemektedir.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9538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CEFE4B-A63F-43E1-84EE-EF5B1E18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Kısıtlılıklar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3A885E-B360-4DA3-8EB9-1CB0A55AE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 çalışmanın bir sınırlaması, sadece açlık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glukoz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verilerinin olmasıydı.</a:t>
            </a: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Açlık plazma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glukozu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ortalama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glukozu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yansıtmaz.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Aynı veya benzer düzeyde açlık plazma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glukozuna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sahip tüm bireyler aynı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glisemik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durumda değildir.</a:t>
            </a: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d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iğer kısıtlılık, hastaların takip eksikliğidir.</a:t>
            </a:r>
          </a:p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Demir tedavisinin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 HbA1c değerleri üzerindeki etkisini değerlendirmede başarısız olduk.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61971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F2397E-0A8A-437E-935F-BD5F31682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Sonuç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1E0B96-8114-463D-A3E0-8C07D0434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HbA1c değerleri her iki cinsiyetteki diyabetik hastalarda demir durumundan etkilenmektedir. </a:t>
            </a: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Demir eksikliği anemisi, tip 2 diyabetik hastalarda HbA1c düzeylerini yanlış bir şekilde yükseltebilir; sonuç olarak tedavi rejimini değiştirmeden önce dikkatli olunmalıdır.</a:t>
            </a: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Premenopozal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kadınlarda hemoglobin ve hatta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ferritin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düzeyi, özellikle HbA1c’ ye dayalı diyabet tanısında, HbA1c'yi doğru bir şekilde değerlendirmek için dikkate alınmalı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dır.</a:t>
            </a:r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087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D4CF07-E266-49A7-82E6-3E7CDDFDC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B4DB0F-D03B-442C-BEA2-DA69F1FD6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HbA1c sentezini etkileyen faktörler, HbA1'e dayalı olarak hastaların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glisemik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kontrolünün doğruluğunu değiştirebilir.</a:t>
            </a:r>
          </a:p>
          <a:p>
            <a:pPr marL="0" indent="0">
              <a:buNone/>
            </a:pPr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HbA1c değerleri, tip 2 diyabetik hastalarda her iki cinsiyette de demir durumundan etkilenir.</a:t>
            </a:r>
          </a:p>
          <a:p>
            <a:endParaRPr lang="tr-TR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Sonuç olarak, tip 2 </a:t>
            </a:r>
            <a:r>
              <a:rPr lang="tr-TR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DM’li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hastalarda tedavi rejimini değiştirmeden önce anemi açısından dikkatli olunmalıdır.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0116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3DA435-B225-455A-B291-696A580CE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4D14EF-295C-4521-8A93-02EF3C262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Demir eksikliği (ID), vücut demir içeriğinin azalmasıdır.</a:t>
            </a:r>
          </a:p>
          <a:p>
            <a:endParaRPr lang="tr-TR" sz="24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Demir eksikliği anemisi (IDA), demir içeriği yetersizliğine bağlı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eritropoezin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azalması ve dolayısıyla hemoglobin seviyesi düştüğünde ortaya çıkar.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Normal hemoglobin düzeyi demir eksikliğini dışlamaz.</a:t>
            </a:r>
          </a:p>
          <a:p>
            <a:pPr marL="0" indent="0">
              <a:buNone/>
            </a:pPr>
            <a:endParaRPr lang="tr-TR" sz="2400" dirty="0">
              <a:solidFill>
                <a:srgbClr val="2525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err="1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Hemogrobin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miktarı WHO’nun anemi tanımı olan kadınlarda </a:t>
            </a:r>
            <a:r>
              <a:rPr lang="tr-TR" sz="2400" dirty="0" err="1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&lt;120 g/L ve erkeklerde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&lt;130 g/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altına düşmeden önce büyük miktarda demir kaybedilmelidir.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453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F84A09-A518-49F8-B6B7-26B667DB6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F7E617-7218-434B-9A2E-EA9917A45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Normal demir düzeyinden demir eksikliği anemisine geçiş iki ardışık süreci gerektirir: depo demirin azalması (aşama I) ve tükenmesini takiben 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fonksiyonel 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demirin azalması (aşama II)</a:t>
            </a:r>
          </a:p>
          <a:p>
            <a:endParaRPr lang="tr-TR" sz="2400" dirty="0">
              <a:solidFill>
                <a:srgbClr val="2525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Anemik olmayan demir eksikliği ‘</a:t>
            </a:r>
            <a:r>
              <a:rPr lang="tr-TR" sz="2400" dirty="0" err="1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latent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demir eksikliği' veya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subklinik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demir eksikliği olarak adlandırılır.</a:t>
            </a:r>
          </a:p>
          <a:p>
            <a:endParaRPr lang="tr-TR" sz="24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aşamada demir rezervleri 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yavaşça tükenir ve MCV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(ortalama </a:t>
            </a:r>
            <a:r>
              <a:rPr lang="tr-TR" sz="2400" dirty="0" err="1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hacmi)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MCH (ortalama hücre hemoglobini) ve RBC (kırmızı kan </a:t>
            </a:r>
            <a:r>
              <a:rPr lang="tr-TR" sz="2400" dirty="0" err="1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</a:t>
            </a: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sayımı azalmaya başlar.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2015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D40F26-193C-4534-93D7-6C4F5A09B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F0A900-071C-4686-AC4F-A067BA47B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0" i="0" dirty="0">
              <a:solidFill>
                <a:srgbClr val="252525"/>
              </a:solidFill>
              <a:effectLst/>
              <a:latin typeface="Roboto"/>
            </a:endParaRPr>
          </a:p>
          <a:p>
            <a:r>
              <a:rPr lang="tr-TR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 çalışma, tip 2 diyabetik hastalarda demir durumunun (normal, </a:t>
            </a:r>
            <a:r>
              <a:rPr lang="tr-TR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latent</a:t>
            </a:r>
            <a:r>
              <a:rPr lang="tr-TR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 da </a:t>
            </a:r>
            <a:r>
              <a:rPr lang="tr-TR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subklinik</a:t>
            </a:r>
            <a:r>
              <a:rPr lang="tr-TR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demir eksikliği, IDA) HbA1c değerleri üzerindeki etkisini değerlendirmeyi amaçlamaktadır.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2777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D916D0-55CA-45A7-BFA3-24596E1EC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5DE3D0-604A-4588-BFAA-6D20DB3D4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Çalışma Hastane Etik Komisyon Kılavuzuna göre yapılmıştır.</a:t>
            </a: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Çalışmaya sadece yetişkin (&gt; 18 yaş) tip 2 DM hastaları dahil edildi.</a:t>
            </a:r>
          </a:p>
          <a:p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ay boyunca endokrinoloğa başvuran 767 kişi (410 kadın ve 357 erkek) çalışmaya alındı. </a:t>
            </a:r>
          </a:p>
          <a:p>
            <a:endParaRPr lang="tr-TR" sz="2400" dirty="0">
              <a:solidFill>
                <a:srgbClr val="2525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Klinik veriler, Laboratuvar Bilgi Sisteminden (LIS) ve Hastane Bilgi Sisteminden (HIS) alınmıştır.</a:t>
            </a: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Hastaların hiçbiri son 6 ayda kan transfüzyonu yapmamış, kanama olaylarından etkilenmemiş, demir takviyesi veya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eritropoezi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uyarıcı ilaç kullanmamıştır.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392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F7D2E8-14F6-499C-9D73-F6FBF835F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Dışlama Kriterleri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3B322E-7B74-44CD-BD7F-A46299A7C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Makrositik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anemili hastalar (MCV&gt; 98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hariç tutuldu.</a:t>
            </a:r>
          </a:p>
          <a:p>
            <a:endParaRPr lang="tr-TR" sz="24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CRP &gt; 5.0 mg / L ile tanımlanan akut faz yanıt (APR)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ferritin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yüksekliğine neden olduğu için bir dışlama kriteriydi.</a:t>
            </a:r>
          </a:p>
          <a:p>
            <a:pPr marL="0" indent="0">
              <a:buNone/>
            </a:pPr>
            <a:endParaRPr lang="tr-TR" sz="24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CRP &gt; 5.0 mg / L veya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ferritin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&gt; 450 mg / L hariç tutulmuştur.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3455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815F5E-B894-42EB-B71C-A73DFDA40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D931CE-E8C8-4EE0-862B-F578DD4ED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adınlarda;</a:t>
            </a:r>
          </a:p>
          <a:p>
            <a:pPr marL="0" indent="0">
              <a:buNone/>
            </a:pP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Demir eksikliği anemisi (IDA);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&lt;120 g / L ve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ferritin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&lt;30 mg / L </a:t>
            </a:r>
          </a:p>
          <a:p>
            <a:pPr marL="0" indent="0">
              <a:buNone/>
            </a:pPr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tr-TR" sz="2400" dirty="0" err="1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atent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demir eksikliği (LID);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&gt; 120 g / L ve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ferritin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&lt;30 mg / L</a:t>
            </a:r>
          </a:p>
          <a:p>
            <a:pPr marL="0" indent="0">
              <a:buNone/>
            </a:pPr>
            <a:endParaRPr lang="tr-TR" sz="2400" dirty="0">
              <a:solidFill>
                <a:srgbClr val="2525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2400" b="0" i="0" dirty="0"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rkeklerde;</a:t>
            </a:r>
          </a:p>
          <a:p>
            <a:pPr marL="0" indent="0">
              <a:buNone/>
            </a:pP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IDA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&lt;130 g / L ve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ferritin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&lt;50 mg / L</a:t>
            </a:r>
          </a:p>
          <a:p>
            <a:pPr marL="0" indent="0">
              <a:buNone/>
            </a:pP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LID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&gt; 130 g / L ve </a:t>
            </a:r>
            <a:r>
              <a:rPr lang="tr-TR" sz="2400" b="0" i="0" dirty="0" err="1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ferritin</a:t>
            </a:r>
            <a:r>
              <a:rPr lang="tr-TR" sz="24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&lt;50 mg / L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9038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1601</Words>
  <Application>Microsoft Office PowerPoint</Application>
  <PresentationFormat>Geniş ekran</PresentationFormat>
  <Paragraphs>180</Paragraphs>
  <Slides>33</Slides>
  <Notes>18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9" baseType="lpstr">
      <vt:lpstr>Arial</vt:lpstr>
      <vt:lpstr>Arial </vt:lpstr>
      <vt:lpstr>Calibri</vt:lpstr>
      <vt:lpstr>Calibri Light</vt:lpstr>
      <vt:lpstr>Roboto</vt:lpstr>
      <vt:lpstr>Office Teması</vt:lpstr>
      <vt:lpstr>PowerPoint Sunusu</vt:lpstr>
      <vt:lpstr>Giriş</vt:lpstr>
      <vt:lpstr>PowerPoint Sunusu</vt:lpstr>
      <vt:lpstr>PowerPoint Sunusu</vt:lpstr>
      <vt:lpstr>PowerPoint Sunusu</vt:lpstr>
      <vt:lpstr>PowerPoint Sunusu</vt:lpstr>
      <vt:lpstr>Metod</vt:lpstr>
      <vt:lpstr>Dışlama Kriterleri</vt:lpstr>
      <vt:lpstr>PowerPoint Sunusu</vt:lpstr>
      <vt:lpstr>İstatistiksel Analiz</vt:lpstr>
      <vt:lpstr>Bulgular </vt:lpstr>
      <vt:lpstr>PowerPoint Sunusu</vt:lpstr>
      <vt:lpstr>Tip 2 DM’li 661 yetişkin hastanın analitik verileri </vt:lpstr>
      <vt:lpstr>PowerPoint Sunusu</vt:lpstr>
      <vt:lpstr>Demir durumuna göre;  &gt; 50 yaş E ve menopozal kadınlarda demir durumu benzerdi,  &lt; 50 yaş kadınlarda ise önemli ölçüde farklı bulundu (P &lt;0.001).  </vt:lpstr>
      <vt:lpstr>PowerPoint Sunusu</vt:lpstr>
      <vt:lpstr>Hba1c değerlerine göre;  Tüm gruplarda normal, LID ve IDA sekansına paralel HbA1c değerleri artmakta ancak anlamlılık homojen değildi. Normal demir durumu ile IDA arasındaki HbA1c değerlerindeki farklılıklar her grupta anlamlı bulundu. </vt:lpstr>
      <vt:lpstr>&lt;50 yaş K, demir durumuna göre HbA1c değerleri;</vt:lpstr>
      <vt:lpstr>&gt;50 yaş K, demir durumuna göre HbA1c değerleri;</vt:lpstr>
      <vt:lpstr>&gt;50 yaş E, demir durumuna göre HbA1c değerleri;</vt:lpstr>
      <vt:lpstr>PowerPoint Sunusu</vt:lpstr>
      <vt:lpstr>PowerPoint Sunusu</vt:lpstr>
      <vt:lpstr>Tartışma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Kısıtlılıklar </vt:lpstr>
      <vt:lpstr>Sonuç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Ayşegül  Özsalih</dc:creator>
  <cp:lastModifiedBy>Ayşegül  Özsalih</cp:lastModifiedBy>
  <cp:revision>69</cp:revision>
  <dcterms:created xsi:type="dcterms:W3CDTF">2021-04-18T17:52:53Z</dcterms:created>
  <dcterms:modified xsi:type="dcterms:W3CDTF">2021-04-26T07:58:19Z</dcterms:modified>
</cp:coreProperties>
</file>