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1" r:id="rId1"/>
  </p:sldMasterIdLst>
  <p:notesMasterIdLst>
    <p:notesMasterId r:id="rId100"/>
  </p:notesMasterIdLst>
  <p:sldIdLst>
    <p:sldId id="371" r:id="rId2"/>
    <p:sldId id="256" r:id="rId3"/>
    <p:sldId id="257" r:id="rId4"/>
    <p:sldId id="350" r:id="rId5"/>
    <p:sldId id="258" r:id="rId6"/>
    <p:sldId id="260" r:id="rId7"/>
    <p:sldId id="262" r:id="rId8"/>
    <p:sldId id="380" r:id="rId9"/>
    <p:sldId id="263" r:id="rId10"/>
    <p:sldId id="266" r:id="rId11"/>
    <p:sldId id="306" r:id="rId12"/>
    <p:sldId id="353" r:id="rId13"/>
    <p:sldId id="267" r:id="rId14"/>
    <p:sldId id="348" r:id="rId15"/>
    <p:sldId id="268" r:id="rId16"/>
    <p:sldId id="269" r:id="rId17"/>
    <p:sldId id="357" r:id="rId18"/>
    <p:sldId id="270" r:id="rId19"/>
    <p:sldId id="277" r:id="rId20"/>
    <p:sldId id="391" r:id="rId21"/>
    <p:sldId id="392" r:id="rId22"/>
    <p:sldId id="273" r:id="rId23"/>
    <p:sldId id="274" r:id="rId24"/>
    <p:sldId id="360" r:id="rId25"/>
    <p:sldId id="307" r:id="rId26"/>
    <p:sldId id="308" r:id="rId27"/>
    <p:sldId id="359" r:id="rId28"/>
    <p:sldId id="311" r:id="rId29"/>
    <p:sldId id="310" r:id="rId30"/>
    <p:sldId id="361" r:id="rId31"/>
    <p:sldId id="312" r:id="rId32"/>
    <p:sldId id="354" r:id="rId33"/>
    <p:sldId id="281" r:id="rId34"/>
    <p:sldId id="282" r:id="rId35"/>
    <p:sldId id="283" r:id="rId36"/>
    <p:sldId id="284" r:id="rId37"/>
    <p:sldId id="382" r:id="rId38"/>
    <p:sldId id="383" r:id="rId39"/>
    <p:sldId id="384" r:id="rId40"/>
    <p:sldId id="289" r:id="rId41"/>
    <p:sldId id="347" r:id="rId42"/>
    <p:sldId id="393" r:id="rId43"/>
    <p:sldId id="394" r:id="rId44"/>
    <p:sldId id="395" r:id="rId45"/>
    <p:sldId id="291" r:id="rId46"/>
    <p:sldId id="292" r:id="rId47"/>
    <p:sldId id="295" r:id="rId48"/>
    <p:sldId id="389" r:id="rId49"/>
    <p:sldId id="390" r:id="rId50"/>
    <p:sldId id="297" r:id="rId51"/>
    <p:sldId id="298" r:id="rId52"/>
    <p:sldId id="299" r:id="rId53"/>
    <p:sldId id="300" r:id="rId54"/>
    <p:sldId id="363" r:id="rId55"/>
    <p:sldId id="290" r:id="rId56"/>
    <p:sldId id="381" r:id="rId57"/>
    <p:sldId id="302" r:id="rId58"/>
    <p:sldId id="396" r:id="rId59"/>
    <p:sldId id="364" r:id="rId60"/>
    <p:sldId id="397" r:id="rId61"/>
    <p:sldId id="314" r:id="rId62"/>
    <p:sldId id="315" r:id="rId63"/>
    <p:sldId id="318" r:id="rId64"/>
    <p:sldId id="319" r:id="rId65"/>
    <p:sldId id="316" r:id="rId66"/>
    <p:sldId id="398" r:id="rId67"/>
    <p:sldId id="400" r:id="rId68"/>
    <p:sldId id="365" r:id="rId69"/>
    <p:sldId id="323" r:id="rId70"/>
    <p:sldId id="324" r:id="rId71"/>
    <p:sldId id="328" r:id="rId72"/>
    <p:sldId id="329" r:id="rId73"/>
    <p:sldId id="331" r:id="rId74"/>
    <p:sldId id="332" r:id="rId75"/>
    <p:sldId id="333" r:id="rId76"/>
    <p:sldId id="366" r:id="rId77"/>
    <p:sldId id="385" r:id="rId78"/>
    <p:sldId id="386" r:id="rId79"/>
    <p:sldId id="337" r:id="rId80"/>
    <p:sldId id="338" r:id="rId81"/>
    <p:sldId id="367" r:id="rId82"/>
    <p:sldId id="341" r:id="rId83"/>
    <p:sldId id="368" r:id="rId84"/>
    <p:sldId id="369" r:id="rId85"/>
    <p:sldId id="370" r:id="rId86"/>
    <p:sldId id="345" r:id="rId87"/>
    <p:sldId id="387" r:id="rId88"/>
    <p:sldId id="388" r:id="rId89"/>
    <p:sldId id="372" r:id="rId90"/>
    <p:sldId id="373" r:id="rId91"/>
    <p:sldId id="374" r:id="rId92"/>
    <p:sldId id="375" r:id="rId93"/>
    <p:sldId id="379" r:id="rId94"/>
    <p:sldId id="376" r:id="rId95"/>
    <p:sldId id="377" r:id="rId96"/>
    <p:sldId id="378" r:id="rId97"/>
    <p:sldId id="344" r:id="rId98"/>
    <p:sldId id="349" r:id="rId9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3010"/>
    <a:srgbClr val="292929"/>
    <a:srgbClr val="766F54"/>
    <a:srgbClr val="9F835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8AD055-A8F7-45AE-8E9D-4E3A98A008D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tr-TR"/>
        </a:p>
      </dgm:t>
    </dgm:pt>
    <dgm:pt modelId="{E9923771-CF3F-4F29-98B9-6E5CBF66F093}">
      <dgm:prSet phldrT="[Metin]" custT="1"/>
      <dgm:spPr>
        <a:solidFill>
          <a:schemeClr val="accent1">
            <a:hueOff val="0"/>
            <a:satOff val="0"/>
            <a:lumOff val="0"/>
          </a:schemeClr>
        </a:solidFill>
        <a:ln>
          <a:solidFill>
            <a:srgbClr val="A53010"/>
          </a:solidFill>
        </a:ln>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ADRENERJİK</a:t>
          </a:r>
        </a:p>
        <a:p>
          <a:r>
            <a:rPr lang="tr-TR" sz="1800" dirty="0">
              <a:latin typeface="Calibri" panose="020F0502020204030204" pitchFamily="34" charset="0"/>
              <a:ea typeface="Calibri" panose="020F0502020204030204" pitchFamily="34" charset="0"/>
              <a:cs typeface="Calibri" panose="020F0502020204030204" pitchFamily="34" charset="0"/>
            </a:rPr>
            <a:t>BELİRTİ VE BULGULAR</a:t>
          </a:r>
        </a:p>
      </dgm:t>
    </dgm:pt>
    <dgm:pt modelId="{093FB0BA-0494-4805-ACF7-2E871CD2BC6C}" type="parTrans" cxnId="{70489FB0-300C-4179-9346-67198E755D2C}">
      <dgm:prSet/>
      <dgm:spPr/>
      <dgm:t>
        <a:bodyPr/>
        <a:lstStyle/>
        <a:p>
          <a:endParaRPr lang="tr-TR"/>
        </a:p>
      </dgm:t>
    </dgm:pt>
    <dgm:pt modelId="{5710D605-6D24-4B2C-9D13-110A6E651443}" type="sibTrans" cxnId="{70489FB0-300C-4179-9346-67198E755D2C}">
      <dgm:prSet/>
      <dgm:spPr/>
      <dgm:t>
        <a:bodyPr/>
        <a:lstStyle/>
        <a:p>
          <a:endParaRPr lang="tr-TR"/>
        </a:p>
      </dgm:t>
    </dgm:pt>
    <dgm:pt modelId="{81371893-0D21-4F24-B7FC-037C91174664}">
      <dgm:prSet phldrT="[Metin]" custT="1"/>
      <dgm:spPr>
        <a:solidFill>
          <a:schemeClr val="accent1">
            <a:hueOff val="0"/>
            <a:satOff val="0"/>
            <a:lumOff val="0"/>
          </a:schemeClr>
        </a:solidFill>
        <a:ln>
          <a:solidFill>
            <a:srgbClr val="A53010"/>
          </a:solidFill>
        </a:ln>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Titreme</a:t>
          </a:r>
        </a:p>
      </dgm:t>
    </dgm:pt>
    <dgm:pt modelId="{82D7DDE0-C552-45DF-A403-BE8DD7B0EEE2}" type="parTrans" cxnId="{89376EBA-375C-4672-AED2-8CAE9919E915}">
      <dgm:prSet/>
      <dgm:spPr/>
      <dgm:t>
        <a:bodyPr/>
        <a:lstStyle/>
        <a:p>
          <a:endParaRPr lang="tr-TR"/>
        </a:p>
      </dgm:t>
    </dgm:pt>
    <dgm:pt modelId="{DD445AC5-B406-4ED8-90C9-BFBC0AA5617D}" type="sibTrans" cxnId="{89376EBA-375C-4672-AED2-8CAE9919E915}">
      <dgm:prSet/>
      <dgm:spPr/>
      <dgm:t>
        <a:bodyPr/>
        <a:lstStyle/>
        <a:p>
          <a:endParaRPr lang="tr-TR"/>
        </a:p>
      </dgm:t>
    </dgm:pt>
    <dgm:pt modelId="{52FCE0FB-C1D1-4745-A0DD-69A1370D13EB}">
      <dgm:prSet phldrT="[Metin]" custT="1"/>
      <dgm:spPr/>
      <dgm:t>
        <a:bodyPr/>
        <a:lstStyle/>
        <a:p>
          <a:r>
            <a:rPr lang="tr-TR" sz="2400" dirty="0">
              <a:latin typeface="Calibri" panose="020F0502020204030204" pitchFamily="34" charset="0"/>
              <a:ea typeface="Calibri" panose="020F0502020204030204" pitchFamily="34" charset="0"/>
              <a:cs typeface="Calibri" panose="020F0502020204030204" pitchFamily="34" charset="0"/>
            </a:rPr>
            <a:t>NÖROGLİKOPENİK </a:t>
          </a:r>
        </a:p>
        <a:p>
          <a:r>
            <a:rPr lang="tr-TR" sz="2400" dirty="0">
              <a:latin typeface="Calibri" panose="020F0502020204030204" pitchFamily="34" charset="0"/>
              <a:ea typeface="Calibri" panose="020F0502020204030204" pitchFamily="34" charset="0"/>
              <a:cs typeface="Calibri" panose="020F0502020204030204" pitchFamily="34" charset="0"/>
            </a:rPr>
            <a:t>BELİRTİ VE BULGULAR</a:t>
          </a:r>
        </a:p>
      </dgm:t>
    </dgm:pt>
    <dgm:pt modelId="{0E2B0580-D989-4FDB-927D-3EDF3D7B7129}" type="parTrans" cxnId="{0DB5975E-1940-4206-81E6-683363342A15}">
      <dgm:prSet/>
      <dgm:spPr/>
      <dgm:t>
        <a:bodyPr/>
        <a:lstStyle/>
        <a:p>
          <a:endParaRPr lang="tr-TR"/>
        </a:p>
      </dgm:t>
    </dgm:pt>
    <dgm:pt modelId="{8BC7EE64-B6A6-4219-9481-FFBB4CACDF6C}" type="sibTrans" cxnId="{0DB5975E-1940-4206-81E6-683363342A15}">
      <dgm:prSet/>
      <dgm:spPr/>
      <dgm:t>
        <a:bodyPr/>
        <a:lstStyle/>
        <a:p>
          <a:endParaRPr lang="tr-TR"/>
        </a:p>
      </dgm:t>
    </dgm:pt>
    <dgm:pt modelId="{A123D53C-274F-4E22-B2E8-2DAE57902462}">
      <dgm:prSet phldrT="[Metin]" custT="1"/>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Baş dönmesi</a:t>
          </a:r>
        </a:p>
      </dgm:t>
    </dgm:pt>
    <dgm:pt modelId="{0D6EB511-3018-48CA-8D91-EE56E6708717}" type="parTrans" cxnId="{BE3B916D-AA08-4DC5-B2FD-A0563C9C7CF6}">
      <dgm:prSet/>
      <dgm:spPr/>
      <dgm:t>
        <a:bodyPr/>
        <a:lstStyle/>
        <a:p>
          <a:endParaRPr lang="tr-TR"/>
        </a:p>
      </dgm:t>
    </dgm:pt>
    <dgm:pt modelId="{ABE42A2E-D049-40E6-B165-28B05D42EA32}" type="sibTrans" cxnId="{BE3B916D-AA08-4DC5-B2FD-A0563C9C7CF6}">
      <dgm:prSet/>
      <dgm:spPr/>
      <dgm:t>
        <a:bodyPr/>
        <a:lstStyle/>
        <a:p>
          <a:endParaRPr lang="tr-TR"/>
        </a:p>
      </dgm:t>
    </dgm:pt>
    <dgm:pt modelId="{387125BB-83FB-4823-8187-34BCC6BA6E6B}">
      <dgm:prSet custT="1"/>
      <dgm:spPr>
        <a:solidFill>
          <a:schemeClr val="accent1">
            <a:hueOff val="0"/>
            <a:satOff val="0"/>
            <a:lumOff val="0"/>
          </a:schemeClr>
        </a:solidFill>
        <a:ln>
          <a:solidFill>
            <a:srgbClr val="A53010"/>
          </a:solidFill>
        </a:ln>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Soğuk terleme</a:t>
          </a:r>
        </a:p>
      </dgm:t>
    </dgm:pt>
    <dgm:pt modelId="{F595D0DB-E249-44B8-8715-52E43788B409}" type="parTrans" cxnId="{048A4D61-391B-4539-8556-D004DCCB5F4E}">
      <dgm:prSet/>
      <dgm:spPr/>
      <dgm:t>
        <a:bodyPr/>
        <a:lstStyle/>
        <a:p>
          <a:endParaRPr lang="tr-TR"/>
        </a:p>
      </dgm:t>
    </dgm:pt>
    <dgm:pt modelId="{E9871ECB-28F4-456C-9B86-A762C7C80302}" type="sibTrans" cxnId="{048A4D61-391B-4539-8556-D004DCCB5F4E}">
      <dgm:prSet/>
      <dgm:spPr/>
      <dgm:t>
        <a:bodyPr/>
        <a:lstStyle/>
        <a:p>
          <a:endParaRPr lang="tr-TR"/>
        </a:p>
      </dgm:t>
    </dgm:pt>
    <dgm:pt modelId="{AD65DFB4-3FF1-4865-8077-2C5CF95D6E9A}">
      <dgm:prSet custT="1"/>
      <dgm:spPr>
        <a:solidFill>
          <a:schemeClr val="accent1">
            <a:hueOff val="0"/>
            <a:satOff val="0"/>
            <a:lumOff val="0"/>
          </a:schemeClr>
        </a:solidFill>
        <a:ln>
          <a:solidFill>
            <a:srgbClr val="A53010"/>
          </a:solidFill>
        </a:ln>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Anksiyete</a:t>
          </a:r>
        </a:p>
      </dgm:t>
    </dgm:pt>
    <dgm:pt modelId="{D79611FF-2E72-47F4-81E5-3BE53152A9BD}" type="parTrans" cxnId="{DC68C6AF-47F6-4143-97B9-9348B9680354}">
      <dgm:prSet/>
      <dgm:spPr/>
      <dgm:t>
        <a:bodyPr/>
        <a:lstStyle/>
        <a:p>
          <a:endParaRPr lang="tr-TR"/>
        </a:p>
      </dgm:t>
    </dgm:pt>
    <dgm:pt modelId="{744E69D2-CF8C-4182-B99E-9D5D8A76F73C}" type="sibTrans" cxnId="{DC68C6AF-47F6-4143-97B9-9348B9680354}">
      <dgm:prSet/>
      <dgm:spPr/>
      <dgm:t>
        <a:bodyPr/>
        <a:lstStyle/>
        <a:p>
          <a:endParaRPr lang="tr-TR"/>
        </a:p>
      </dgm:t>
    </dgm:pt>
    <dgm:pt modelId="{86FA2DD2-1FCB-48CF-B5E1-3BC4D92DBCFD}">
      <dgm:prSet custT="1"/>
      <dgm:spPr>
        <a:solidFill>
          <a:schemeClr val="accent1">
            <a:hueOff val="0"/>
            <a:satOff val="0"/>
            <a:lumOff val="0"/>
          </a:schemeClr>
        </a:solidFill>
        <a:ln>
          <a:solidFill>
            <a:srgbClr val="A53010"/>
          </a:solidFill>
        </a:ln>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Bulantı</a:t>
          </a:r>
        </a:p>
      </dgm:t>
    </dgm:pt>
    <dgm:pt modelId="{AA17B315-B419-4E2C-80A9-1A3655249DCC}" type="parTrans" cxnId="{B8B48240-D690-41A2-AD51-9DB6D3F246B5}">
      <dgm:prSet/>
      <dgm:spPr/>
      <dgm:t>
        <a:bodyPr/>
        <a:lstStyle/>
        <a:p>
          <a:endParaRPr lang="tr-TR"/>
        </a:p>
      </dgm:t>
    </dgm:pt>
    <dgm:pt modelId="{6215133C-6E20-4661-BD99-8405A231F04E}" type="sibTrans" cxnId="{B8B48240-D690-41A2-AD51-9DB6D3F246B5}">
      <dgm:prSet/>
      <dgm:spPr/>
      <dgm:t>
        <a:bodyPr/>
        <a:lstStyle/>
        <a:p>
          <a:endParaRPr lang="tr-TR"/>
        </a:p>
      </dgm:t>
    </dgm:pt>
    <dgm:pt modelId="{E5735F57-91C6-4D00-B904-472C82C49BD9}">
      <dgm:prSet custT="1"/>
      <dgm:spPr>
        <a:solidFill>
          <a:schemeClr val="accent1">
            <a:hueOff val="0"/>
            <a:satOff val="0"/>
            <a:lumOff val="0"/>
          </a:schemeClr>
        </a:solidFill>
        <a:ln>
          <a:solidFill>
            <a:srgbClr val="A53010"/>
          </a:solidFill>
        </a:ln>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Çarpıntı</a:t>
          </a:r>
        </a:p>
      </dgm:t>
    </dgm:pt>
    <dgm:pt modelId="{D2A7DA8D-61F5-4F11-BB17-69B9F8C50B24}" type="parTrans" cxnId="{9787B4B9-56EB-4391-AD0A-980192179278}">
      <dgm:prSet/>
      <dgm:spPr/>
      <dgm:t>
        <a:bodyPr/>
        <a:lstStyle/>
        <a:p>
          <a:endParaRPr lang="tr-TR"/>
        </a:p>
      </dgm:t>
    </dgm:pt>
    <dgm:pt modelId="{2391A179-ECDC-41FF-8BA9-C81D58981D5D}" type="sibTrans" cxnId="{9787B4B9-56EB-4391-AD0A-980192179278}">
      <dgm:prSet/>
      <dgm:spPr/>
      <dgm:t>
        <a:bodyPr/>
        <a:lstStyle/>
        <a:p>
          <a:endParaRPr lang="tr-TR"/>
        </a:p>
      </dgm:t>
    </dgm:pt>
    <dgm:pt modelId="{782252E7-CCEC-4ABD-BFE9-9241228A32BB}">
      <dgm:prSet custT="1"/>
      <dgm:spPr>
        <a:solidFill>
          <a:schemeClr val="accent1">
            <a:hueOff val="0"/>
            <a:satOff val="0"/>
            <a:lumOff val="0"/>
          </a:schemeClr>
        </a:solidFill>
        <a:ln>
          <a:solidFill>
            <a:srgbClr val="A53010"/>
          </a:solidFill>
        </a:ln>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Acıkma</a:t>
          </a:r>
        </a:p>
      </dgm:t>
    </dgm:pt>
    <dgm:pt modelId="{EA35A8C3-4C1A-4F05-9A4A-3A3C4E75C167}" type="parTrans" cxnId="{CD905FC7-AAA4-496B-AC5F-4B6BF930BAAB}">
      <dgm:prSet/>
      <dgm:spPr/>
      <dgm:t>
        <a:bodyPr/>
        <a:lstStyle/>
        <a:p>
          <a:endParaRPr lang="tr-TR"/>
        </a:p>
      </dgm:t>
    </dgm:pt>
    <dgm:pt modelId="{8DE07C4D-C7CA-406C-B3AC-0B5F884E4EAC}" type="sibTrans" cxnId="{CD905FC7-AAA4-496B-AC5F-4B6BF930BAAB}">
      <dgm:prSet/>
      <dgm:spPr/>
      <dgm:t>
        <a:bodyPr/>
        <a:lstStyle/>
        <a:p>
          <a:endParaRPr lang="tr-TR"/>
        </a:p>
      </dgm:t>
    </dgm:pt>
    <dgm:pt modelId="{0286D19C-58AC-4372-8D1C-52B164BA00B5}">
      <dgm:prSet custT="1"/>
      <dgm:spPr>
        <a:solidFill>
          <a:schemeClr val="accent1">
            <a:hueOff val="0"/>
            <a:satOff val="0"/>
            <a:lumOff val="0"/>
          </a:schemeClr>
        </a:solidFill>
        <a:ln>
          <a:solidFill>
            <a:srgbClr val="A53010"/>
          </a:solidFill>
        </a:ln>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Uyuşma</a:t>
          </a:r>
        </a:p>
      </dgm:t>
    </dgm:pt>
    <dgm:pt modelId="{734E7F05-5960-4D63-938F-FCBF8681769C}" type="parTrans" cxnId="{99A0411A-E41F-4ED4-BF31-64328A90159E}">
      <dgm:prSet/>
      <dgm:spPr/>
      <dgm:t>
        <a:bodyPr/>
        <a:lstStyle/>
        <a:p>
          <a:endParaRPr lang="tr-TR"/>
        </a:p>
      </dgm:t>
    </dgm:pt>
    <dgm:pt modelId="{AB368C00-E17B-454E-BA38-171BF052E865}" type="sibTrans" cxnId="{99A0411A-E41F-4ED4-BF31-64328A90159E}">
      <dgm:prSet/>
      <dgm:spPr/>
      <dgm:t>
        <a:bodyPr/>
        <a:lstStyle/>
        <a:p>
          <a:endParaRPr lang="tr-TR"/>
        </a:p>
      </dgm:t>
    </dgm:pt>
    <dgm:pt modelId="{C9E706F8-5034-4B81-83E5-FD87B9D5D5F3}">
      <dgm:prSet custT="1"/>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Baş ağrısı</a:t>
          </a:r>
        </a:p>
      </dgm:t>
    </dgm:pt>
    <dgm:pt modelId="{BAEC5F02-4A9A-4027-999B-AB5BCFA4A58C}" type="parTrans" cxnId="{B2EAA2FD-23A3-41C0-97D6-3435269786FA}">
      <dgm:prSet/>
      <dgm:spPr/>
      <dgm:t>
        <a:bodyPr/>
        <a:lstStyle/>
        <a:p>
          <a:endParaRPr lang="tr-TR"/>
        </a:p>
      </dgm:t>
    </dgm:pt>
    <dgm:pt modelId="{46E23B75-7F44-4287-96E9-4A1797AB8633}" type="sibTrans" cxnId="{B2EAA2FD-23A3-41C0-97D6-3435269786FA}">
      <dgm:prSet/>
      <dgm:spPr/>
      <dgm:t>
        <a:bodyPr/>
        <a:lstStyle/>
        <a:p>
          <a:endParaRPr lang="tr-TR"/>
        </a:p>
      </dgm:t>
    </dgm:pt>
    <dgm:pt modelId="{AA1510FB-DA9D-4636-8C99-BD6F443274EC}">
      <dgm:prSet custT="1"/>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Konsantre olamama</a:t>
          </a:r>
        </a:p>
      </dgm:t>
    </dgm:pt>
    <dgm:pt modelId="{A9D85681-95F9-44B1-A291-86CF562B2BEB}" type="parTrans" cxnId="{5DE4AC24-10C7-46C9-A9BA-95A9F7E413E0}">
      <dgm:prSet/>
      <dgm:spPr/>
      <dgm:t>
        <a:bodyPr/>
        <a:lstStyle/>
        <a:p>
          <a:endParaRPr lang="tr-TR"/>
        </a:p>
      </dgm:t>
    </dgm:pt>
    <dgm:pt modelId="{4B7356AE-9A43-4EE6-8FE6-9D4E21F61EB5}" type="sibTrans" cxnId="{5DE4AC24-10C7-46C9-A9BA-95A9F7E413E0}">
      <dgm:prSet/>
      <dgm:spPr/>
      <dgm:t>
        <a:bodyPr/>
        <a:lstStyle/>
        <a:p>
          <a:endParaRPr lang="tr-TR"/>
        </a:p>
      </dgm:t>
    </dgm:pt>
    <dgm:pt modelId="{0CF9484A-1D28-40F4-8205-643FCB645767}">
      <dgm:prSet custT="1"/>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Konuşmada güçlük</a:t>
          </a:r>
        </a:p>
      </dgm:t>
    </dgm:pt>
    <dgm:pt modelId="{BF5817A9-B0ED-40C2-9A77-363DB88DAC12}" type="parTrans" cxnId="{DDB870F9-59A9-40C1-8B2A-8419E23FEBD5}">
      <dgm:prSet/>
      <dgm:spPr/>
      <dgm:t>
        <a:bodyPr/>
        <a:lstStyle/>
        <a:p>
          <a:endParaRPr lang="tr-TR"/>
        </a:p>
      </dgm:t>
    </dgm:pt>
    <dgm:pt modelId="{AECFD0C6-99F0-4BC1-975E-1B7779A72244}" type="sibTrans" cxnId="{DDB870F9-59A9-40C1-8B2A-8419E23FEBD5}">
      <dgm:prSet/>
      <dgm:spPr/>
      <dgm:t>
        <a:bodyPr/>
        <a:lstStyle/>
        <a:p>
          <a:endParaRPr lang="tr-TR"/>
        </a:p>
      </dgm:t>
    </dgm:pt>
    <dgm:pt modelId="{81DD5D7A-C6EC-40D3-A2FB-191CEAB79CBC}">
      <dgm:prSet custT="1"/>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Halsizlik</a:t>
          </a:r>
        </a:p>
      </dgm:t>
    </dgm:pt>
    <dgm:pt modelId="{E3352B74-B7A3-4184-85E4-DB8D08571E4A}" type="parTrans" cxnId="{91D84DBE-9087-40DA-9907-717FDD2B87FC}">
      <dgm:prSet/>
      <dgm:spPr/>
      <dgm:t>
        <a:bodyPr/>
        <a:lstStyle/>
        <a:p>
          <a:endParaRPr lang="tr-TR"/>
        </a:p>
      </dgm:t>
    </dgm:pt>
    <dgm:pt modelId="{165F8808-CCAD-4434-B19D-8B9B8444A09F}" type="sibTrans" cxnId="{91D84DBE-9087-40DA-9907-717FDD2B87FC}">
      <dgm:prSet/>
      <dgm:spPr/>
      <dgm:t>
        <a:bodyPr/>
        <a:lstStyle/>
        <a:p>
          <a:endParaRPr lang="tr-TR"/>
        </a:p>
      </dgm:t>
    </dgm:pt>
    <dgm:pt modelId="{F6E90EDB-D6B7-43C7-AC87-5211F98A2BCE}">
      <dgm:prSet custT="1"/>
      <dgm:spPr/>
      <dgm:t>
        <a:bodyPr/>
        <a:lstStyle/>
        <a:p>
          <a:r>
            <a:rPr lang="tr-TR" sz="1800" dirty="0">
              <a:latin typeface="Calibri" panose="020F0502020204030204" pitchFamily="34" charset="0"/>
              <a:ea typeface="Calibri" panose="020F0502020204030204" pitchFamily="34" charset="0"/>
              <a:cs typeface="Calibri" panose="020F0502020204030204" pitchFamily="34" charset="0"/>
            </a:rPr>
            <a:t>Konfüzyon</a:t>
          </a:r>
        </a:p>
      </dgm:t>
    </dgm:pt>
    <dgm:pt modelId="{345D9A90-E408-458F-9BA0-EACA715C8117}" type="parTrans" cxnId="{E88332AA-3F43-4AC1-A87D-5985F50FD3B8}">
      <dgm:prSet/>
      <dgm:spPr/>
      <dgm:t>
        <a:bodyPr/>
        <a:lstStyle/>
        <a:p>
          <a:endParaRPr lang="tr-TR"/>
        </a:p>
      </dgm:t>
    </dgm:pt>
    <dgm:pt modelId="{50E44E22-34F8-4500-9FF3-B06F2919B08E}" type="sibTrans" cxnId="{E88332AA-3F43-4AC1-A87D-5985F50FD3B8}">
      <dgm:prSet/>
      <dgm:spPr/>
      <dgm:t>
        <a:bodyPr/>
        <a:lstStyle/>
        <a:p>
          <a:endParaRPr lang="tr-TR"/>
        </a:p>
      </dgm:t>
    </dgm:pt>
    <dgm:pt modelId="{B7D4052C-C525-4E32-980F-930E23166ED3}" type="pres">
      <dgm:prSet presAssocID="{548AD055-A8F7-45AE-8E9D-4E3A98A008DA}" presName="diagram" presStyleCnt="0">
        <dgm:presLayoutVars>
          <dgm:dir/>
          <dgm:resizeHandles val="exact"/>
        </dgm:presLayoutVars>
      </dgm:prSet>
      <dgm:spPr/>
      <dgm:t>
        <a:bodyPr/>
        <a:lstStyle/>
        <a:p>
          <a:endParaRPr lang="tr-TR"/>
        </a:p>
      </dgm:t>
    </dgm:pt>
    <dgm:pt modelId="{E7056904-DB79-4793-92DA-16132F0ABF1C}" type="pres">
      <dgm:prSet presAssocID="{E9923771-CF3F-4F29-98B9-6E5CBF66F093}" presName="node" presStyleLbl="node1" presStyleIdx="0" presStyleCnt="2" custLinFactNeighborX="-26">
        <dgm:presLayoutVars>
          <dgm:bulletEnabled val="1"/>
        </dgm:presLayoutVars>
      </dgm:prSet>
      <dgm:spPr/>
      <dgm:t>
        <a:bodyPr/>
        <a:lstStyle/>
        <a:p>
          <a:endParaRPr lang="tr-TR"/>
        </a:p>
      </dgm:t>
    </dgm:pt>
    <dgm:pt modelId="{2D23D881-5FB2-493B-BDE7-6DFC539C898B}" type="pres">
      <dgm:prSet presAssocID="{5710D605-6D24-4B2C-9D13-110A6E651443}" presName="sibTrans" presStyleCnt="0"/>
      <dgm:spPr/>
    </dgm:pt>
    <dgm:pt modelId="{280E3B2F-1CCB-4277-90C0-0D3FCD43DA99}" type="pres">
      <dgm:prSet presAssocID="{52FCE0FB-C1D1-4745-A0DD-69A1370D13EB}" presName="node" presStyleLbl="node1" presStyleIdx="1" presStyleCnt="2" custLinFactNeighborX="26" custLinFactNeighborY="242">
        <dgm:presLayoutVars>
          <dgm:bulletEnabled val="1"/>
        </dgm:presLayoutVars>
      </dgm:prSet>
      <dgm:spPr/>
      <dgm:t>
        <a:bodyPr/>
        <a:lstStyle/>
        <a:p>
          <a:endParaRPr lang="tr-TR"/>
        </a:p>
      </dgm:t>
    </dgm:pt>
  </dgm:ptLst>
  <dgm:cxnLst>
    <dgm:cxn modelId="{99A0411A-E41F-4ED4-BF31-64328A90159E}" srcId="{E9923771-CF3F-4F29-98B9-6E5CBF66F093}" destId="{0286D19C-58AC-4372-8D1C-52B164BA00B5}" srcOrd="6" destOrd="0" parTransId="{734E7F05-5960-4D63-938F-FCBF8681769C}" sibTransId="{AB368C00-E17B-454E-BA38-171BF052E865}"/>
    <dgm:cxn modelId="{B2EAA2FD-23A3-41C0-97D6-3435269786FA}" srcId="{52FCE0FB-C1D1-4745-A0DD-69A1370D13EB}" destId="{C9E706F8-5034-4B81-83E5-FD87B9D5D5F3}" srcOrd="1" destOrd="0" parTransId="{BAEC5F02-4A9A-4027-999B-AB5BCFA4A58C}" sibTransId="{46E23B75-7F44-4287-96E9-4A1797AB8633}"/>
    <dgm:cxn modelId="{65627384-8C65-4DBE-A056-DF2110AD2312}" type="presOf" srcId="{81DD5D7A-C6EC-40D3-A2FB-191CEAB79CBC}" destId="{280E3B2F-1CCB-4277-90C0-0D3FCD43DA99}" srcOrd="0" destOrd="5" presId="urn:microsoft.com/office/officeart/2005/8/layout/default"/>
    <dgm:cxn modelId="{2A78B4B0-7511-4851-91DB-EC93E52D4E27}" type="presOf" srcId="{A123D53C-274F-4E22-B2E8-2DAE57902462}" destId="{280E3B2F-1CCB-4277-90C0-0D3FCD43DA99}" srcOrd="0" destOrd="1" presId="urn:microsoft.com/office/officeart/2005/8/layout/default"/>
    <dgm:cxn modelId="{6D862775-DAC2-4195-8CB8-0390635BC5A9}" type="presOf" srcId="{782252E7-CCEC-4ABD-BFE9-9241228A32BB}" destId="{E7056904-DB79-4793-92DA-16132F0ABF1C}" srcOrd="0" destOrd="6" presId="urn:microsoft.com/office/officeart/2005/8/layout/default"/>
    <dgm:cxn modelId="{9AD165D8-CB5F-4AAA-8A6E-31D8F5F18DCD}" type="presOf" srcId="{E5735F57-91C6-4D00-B904-472C82C49BD9}" destId="{E7056904-DB79-4793-92DA-16132F0ABF1C}" srcOrd="0" destOrd="5" presId="urn:microsoft.com/office/officeart/2005/8/layout/default"/>
    <dgm:cxn modelId="{23B84528-0FEC-4F4A-8E73-BD61677A1747}" type="presOf" srcId="{0CF9484A-1D28-40F4-8205-643FCB645767}" destId="{280E3B2F-1CCB-4277-90C0-0D3FCD43DA99}" srcOrd="0" destOrd="4" presId="urn:microsoft.com/office/officeart/2005/8/layout/default"/>
    <dgm:cxn modelId="{51AD2380-3A05-47C1-BDC8-7BB8D1156E5D}" type="presOf" srcId="{E9923771-CF3F-4F29-98B9-6E5CBF66F093}" destId="{E7056904-DB79-4793-92DA-16132F0ABF1C}" srcOrd="0" destOrd="0" presId="urn:microsoft.com/office/officeart/2005/8/layout/default"/>
    <dgm:cxn modelId="{9787B4B9-56EB-4391-AD0A-980192179278}" srcId="{E9923771-CF3F-4F29-98B9-6E5CBF66F093}" destId="{E5735F57-91C6-4D00-B904-472C82C49BD9}" srcOrd="4" destOrd="0" parTransId="{D2A7DA8D-61F5-4F11-BB17-69B9F8C50B24}" sibTransId="{2391A179-ECDC-41FF-8BA9-C81D58981D5D}"/>
    <dgm:cxn modelId="{622C58F3-62B6-489A-B9D9-FCA4DFC07C8B}" type="presOf" srcId="{F6E90EDB-D6B7-43C7-AC87-5211F98A2BCE}" destId="{280E3B2F-1CCB-4277-90C0-0D3FCD43DA99}" srcOrd="0" destOrd="6" presId="urn:microsoft.com/office/officeart/2005/8/layout/default"/>
    <dgm:cxn modelId="{CD905FC7-AAA4-496B-AC5F-4B6BF930BAAB}" srcId="{E9923771-CF3F-4F29-98B9-6E5CBF66F093}" destId="{782252E7-CCEC-4ABD-BFE9-9241228A32BB}" srcOrd="5" destOrd="0" parTransId="{EA35A8C3-4C1A-4F05-9A4A-3A3C4E75C167}" sibTransId="{8DE07C4D-C7CA-406C-B3AC-0B5F884E4EAC}"/>
    <dgm:cxn modelId="{5CF21502-39E7-4061-824F-7F1E33DCDA12}" type="presOf" srcId="{548AD055-A8F7-45AE-8E9D-4E3A98A008DA}" destId="{B7D4052C-C525-4E32-980F-930E23166ED3}" srcOrd="0" destOrd="0" presId="urn:microsoft.com/office/officeart/2005/8/layout/default"/>
    <dgm:cxn modelId="{6F434E99-E1B7-40CA-9B6F-7E7520B3FBD4}" type="presOf" srcId="{0286D19C-58AC-4372-8D1C-52B164BA00B5}" destId="{E7056904-DB79-4793-92DA-16132F0ABF1C}" srcOrd="0" destOrd="7" presId="urn:microsoft.com/office/officeart/2005/8/layout/default"/>
    <dgm:cxn modelId="{2CCF999A-0C89-4188-8F74-B887036772E7}" type="presOf" srcId="{AD65DFB4-3FF1-4865-8077-2C5CF95D6E9A}" destId="{E7056904-DB79-4793-92DA-16132F0ABF1C}" srcOrd="0" destOrd="3" presId="urn:microsoft.com/office/officeart/2005/8/layout/default"/>
    <dgm:cxn modelId="{70489FB0-300C-4179-9346-67198E755D2C}" srcId="{548AD055-A8F7-45AE-8E9D-4E3A98A008DA}" destId="{E9923771-CF3F-4F29-98B9-6E5CBF66F093}" srcOrd="0" destOrd="0" parTransId="{093FB0BA-0494-4805-ACF7-2E871CD2BC6C}" sibTransId="{5710D605-6D24-4B2C-9D13-110A6E651443}"/>
    <dgm:cxn modelId="{22C2A8C8-4948-4827-AB5D-194D70FD5BBA}" type="presOf" srcId="{AA1510FB-DA9D-4636-8C99-BD6F443274EC}" destId="{280E3B2F-1CCB-4277-90C0-0D3FCD43DA99}" srcOrd="0" destOrd="3" presId="urn:microsoft.com/office/officeart/2005/8/layout/default"/>
    <dgm:cxn modelId="{0DB5975E-1940-4206-81E6-683363342A15}" srcId="{548AD055-A8F7-45AE-8E9D-4E3A98A008DA}" destId="{52FCE0FB-C1D1-4745-A0DD-69A1370D13EB}" srcOrd="1" destOrd="0" parTransId="{0E2B0580-D989-4FDB-927D-3EDF3D7B7129}" sibTransId="{8BC7EE64-B6A6-4219-9481-FFBB4CACDF6C}"/>
    <dgm:cxn modelId="{DDB870F9-59A9-40C1-8B2A-8419E23FEBD5}" srcId="{52FCE0FB-C1D1-4745-A0DD-69A1370D13EB}" destId="{0CF9484A-1D28-40F4-8205-643FCB645767}" srcOrd="3" destOrd="0" parTransId="{BF5817A9-B0ED-40C2-9A77-363DB88DAC12}" sibTransId="{AECFD0C6-99F0-4BC1-975E-1B7779A72244}"/>
    <dgm:cxn modelId="{05FAC009-F457-47BE-8798-FEAD138E27C9}" type="presOf" srcId="{86FA2DD2-1FCB-48CF-B5E1-3BC4D92DBCFD}" destId="{E7056904-DB79-4793-92DA-16132F0ABF1C}" srcOrd="0" destOrd="4" presId="urn:microsoft.com/office/officeart/2005/8/layout/default"/>
    <dgm:cxn modelId="{DC68C6AF-47F6-4143-97B9-9348B9680354}" srcId="{E9923771-CF3F-4F29-98B9-6E5CBF66F093}" destId="{AD65DFB4-3FF1-4865-8077-2C5CF95D6E9A}" srcOrd="2" destOrd="0" parTransId="{D79611FF-2E72-47F4-81E5-3BE53152A9BD}" sibTransId="{744E69D2-CF8C-4182-B99E-9D5D8A76F73C}"/>
    <dgm:cxn modelId="{F67DB7B7-9BA5-4686-BC88-DA70E4F8CC60}" type="presOf" srcId="{387125BB-83FB-4823-8187-34BCC6BA6E6B}" destId="{E7056904-DB79-4793-92DA-16132F0ABF1C}" srcOrd="0" destOrd="2" presId="urn:microsoft.com/office/officeart/2005/8/layout/default"/>
    <dgm:cxn modelId="{E88332AA-3F43-4AC1-A87D-5985F50FD3B8}" srcId="{52FCE0FB-C1D1-4745-A0DD-69A1370D13EB}" destId="{F6E90EDB-D6B7-43C7-AC87-5211F98A2BCE}" srcOrd="5" destOrd="0" parTransId="{345D9A90-E408-458F-9BA0-EACA715C8117}" sibTransId="{50E44E22-34F8-4500-9FF3-B06F2919B08E}"/>
    <dgm:cxn modelId="{5DE4AC24-10C7-46C9-A9BA-95A9F7E413E0}" srcId="{52FCE0FB-C1D1-4745-A0DD-69A1370D13EB}" destId="{AA1510FB-DA9D-4636-8C99-BD6F443274EC}" srcOrd="2" destOrd="0" parTransId="{A9D85681-95F9-44B1-A291-86CF562B2BEB}" sibTransId="{4B7356AE-9A43-4EE6-8FE6-9D4E21F61EB5}"/>
    <dgm:cxn modelId="{048A4D61-391B-4539-8556-D004DCCB5F4E}" srcId="{E9923771-CF3F-4F29-98B9-6E5CBF66F093}" destId="{387125BB-83FB-4823-8187-34BCC6BA6E6B}" srcOrd="1" destOrd="0" parTransId="{F595D0DB-E249-44B8-8715-52E43788B409}" sibTransId="{E9871ECB-28F4-456C-9B86-A762C7C80302}"/>
    <dgm:cxn modelId="{301ED957-036F-40DF-ADA8-2E86BC32323D}" type="presOf" srcId="{C9E706F8-5034-4B81-83E5-FD87B9D5D5F3}" destId="{280E3B2F-1CCB-4277-90C0-0D3FCD43DA99}" srcOrd="0" destOrd="2" presId="urn:microsoft.com/office/officeart/2005/8/layout/default"/>
    <dgm:cxn modelId="{89376EBA-375C-4672-AED2-8CAE9919E915}" srcId="{E9923771-CF3F-4F29-98B9-6E5CBF66F093}" destId="{81371893-0D21-4F24-B7FC-037C91174664}" srcOrd="0" destOrd="0" parTransId="{82D7DDE0-C552-45DF-A403-BE8DD7B0EEE2}" sibTransId="{DD445AC5-B406-4ED8-90C9-BFBC0AA5617D}"/>
    <dgm:cxn modelId="{8EDF1FAD-3A3C-4ED1-A1D2-6AB73247CB99}" type="presOf" srcId="{52FCE0FB-C1D1-4745-A0DD-69A1370D13EB}" destId="{280E3B2F-1CCB-4277-90C0-0D3FCD43DA99}" srcOrd="0" destOrd="0" presId="urn:microsoft.com/office/officeart/2005/8/layout/default"/>
    <dgm:cxn modelId="{BE3B916D-AA08-4DC5-B2FD-A0563C9C7CF6}" srcId="{52FCE0FB-C1D1-4745-A0DD-69A1370D13EB}" destId="{A123D53C-274F-4E22-B2E8-2DAE57902462}" srcOrd="0" destOrd="0" parTransId="{0D6EB511-3018-48CA-8D91-EE56E6708717}" sibTransId="{ABE42A2E-D049-40E6-B165-28B05D42EA32}"/>
    <dgm:cxn modelId="{DF63F193-9B51-48AA-99AB-DFC48564DA1C}" type="presOf" srcId="{81371893-0D21-4F24-B7FC-037C91174664}" destId="{E7056904-DB79-4793-92DA-16132F0ABF1C}" srcOrd="0" destOrd="1" presId="urn:microsoft.com/office/officeart/2005/8/layout/default"/>
    <dgm:cxn modelId="{B8B48240-D690-41A2-AD51-9DB6D3F246B5}" srcId="{E9923771-CF3F-4F29-98B9-6E5CBF66F093}" destId="{86FA2DD2-1FCB-48CF-B5E1-3BC4D92DBCFD}" srcOrd="3" destOrd="0" parTransId="{AA17B315-B419-4E2C-80A9-1A3655249DCC}" sibTransId="{6215133C-6E20-4661-BD99-8405A231F04E}"/>
    <dgm:cxn modelId="{91D84DBE-9087-40DA-9907-717FDD2B87FC}" srcId="{52FCE0FB-C1D1-4745-A0DD-69A1370D13EB}" destId="{81DD5D7A-C6EC-40D3-A2FB-191CEAB79CBC}" srcOrd="4" destOrd="0" parTransId="{E3352B74-B7A3-4184-85E4-DB8D08571E4A}" sibTransId="{165F8808-CCAD-4434-B19D-8B9B8444A09F}"/>
    <dgm:cxn modelId="{509871C8-2BE4-40C8-B9B3-DB3282DDCB1A}" type="presParOf" srcId="{B7D4052C-C525-4E32-980F-930E23166ED3}" destId="{E7056904-DB79-4793-92DA-16132F0ABF1C}" srcOrd="0" destOrd="0" presId="urn:microsoft.com/office/officeart/2005/8/layout/default"/>
    <dgm:cxn modelId="{55EEB8F4-4196-4053-B2D5-D4EDF843C64C}" type="presParOf" srcId="{B7D4052C-C525-4E32-980F-930E23166ED3}" destId="{2D23D881-5FB2-493B-BDE7-6DFC539C898B}" srcOrd="1" destOrd="0" presId="urn:microsoft.com/office/officeart/2005/8/layout/default"/>
    <dgm:cxn modelId="{5F1F844F-B1ED-4742-A23C-6C2A00CC90CB}" type="presParOf" srcId="{B7D4052C-C525-4E32-980F-930E23166ED3}" destId="{280E3B2F-1CCB-4277-90C0-0D3FCD43DA99}"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75BCA1-79F9-4F54-B7C8-E64761F40D7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tr-TR"/>
        </a:p>
      </dgm:t>
    </dgm:pt>
    <dgm:pt modelId="{EC06FB38-DA8A-4E11-9921-172F2B74913D}">
      <dgm:prSet phldrT="[Metin]"/>
      <dgm:spPr/>
      <dgm:t>
        <a:bodyPr/>
        <a:lstStyle/>
        <a:p>
          <a:r>
            <a:rPr lang="tr-TR" dirty="0"/>
            <a:t>Çok yüksek riskli(10 yıllık KV ölüm riski&gt;%10)</a:t>
          </a:r>
        </a:p>
      </dgm:t>
    </dgm:pt>
    <dgm:pt modelId="{D7E94E57-9AB7-4391-B44D-DFEA339E3914}" type="parTrans" cxnId="{3F80D1C0-BC12-419E-B675-D86710745AF2}">
      <dgm:prSet/>
      <dgm:spPr/>
      <dgm:t>
        <a:bodyPr/>
        <a:lstStyle/>
        <a:p>
          <a:endParaRPr lang="tr-TR"/>
        </a:p>
      </dgm:t>
    </dgm:pt>
    <dgm:pt modelId="{EA8A98E1-7A0D-4294-ADA0-20E50DD53644}" type="sibTrans" cxnId="{3F80D1C0-BC12-419E-B675-D86710745AF2}">
      <dgm:prSet/>
      <dgm:spPr/>
      <dgm:t>
        <a:bodyPr/>
        <a:lstStyle/>
        <a:p>
          <a:endParaRPr lang="tr-TR"/>
        </a:p>
      </dgm:t>
    </dgm:pt>
    <dgm:pt modelId="{B6BE4870-DC92-48F9-ABAD-652BFB2B5103}">
      <dgm:prSet phldrT="[Metin]"/>
      <dgm:spPr/>
      <dgm:t>
        <a:bodyPr/>
        <a:lstStyle/>
        <a:p>
          <a:r>
            <a:rPr lang="tr-TR" dirty="0"/>
            <a:t>Makrovasküler hastalık varlığı (sessiz Mİ, sessiz </a:t>
          </a:r>
          <a:r>
            <a:rPr lang="tr-TR" dirty="0" err="1"/>
            <a:t>iskemi</a:t>
          </a:r>
          <a:r>
            <a:rPr lang="tr-TR" dirty="0"/>
            <a:t>, periferik arter hastalığı, karotis arter hastalığı veya serebrovasküler olay)</a:t>
          </a:r>
        </a:p>
      </dgm:t>
    </dgm:pt>
    <dgm:pt modelId="{0D34ACDE-0EE6-4187-97CD-66D0A86BFF8E}" type="parTrans" cxnId="{B2DE2E16-50EF-4342-B6D7-41D7DC7AE32C}">
      <dgm:prSet/>
      <dgm:spPr/>
      <dgm:t>
        <a:bodyPr/>
        <a:lstStyle/>
        <a:p>
          <a:endParaRPr lang="tr-TR"/>
        </a:p>
      </dgm:t>
    </dgm:pt>
    <dgm:pt modelId="{12E0F4E8-AFD0-495E-876D-4F7B3C8D279D}" type="sibTrans" cxnId="{B2DE2E16-50EF-4342-B6D7-41D7DC7AE32C}">
      <dgm:prSet/>
      <dgm:spPr/>
      <dgm:t>
        <a:bodyPr/>
        <a:lstStyle/>
        <a:p>
          <a:endParaRPr lang="tr-TR"/>
        </a:p>
      </dgm:t>
    </dgm:pt>
    <dgm:pt modelId="{94DB3367-901E-4BF3-9E16-593535BA33D1}">
      <dgm:prSet phldrT="[Metin]"/>
      <dgm:spPr/>
      <dgm:t>
        <a:bodyPr/>
        <a:lstStyle/>
        <a:p>
          <a:r>
            <a:rPr lang="tr-TR" dirty="0"/>
            <a:t>Yüksek riskli (10 yıllık KV ölüm riski %5-9) </a:t>
          </a:r>
        </a:p>
      </dgm:t>
    </dgm:pt>
    <dgm:pt modelId="{267C5EE2-62FF-4773-88D5-93E33D3A7FC8}" type="parTrans" cxnId="{DDCBFE9D-9F10-40A9-AC7C-5CABF67F769C}">
      <dgm:prSet/>
      <dgm:spPr/>
      <dgm:t>
        <a:bodyPr/>
        <a:lstStyle/>
        <a:p>
          <a:endParaRPr lang="tr-TR"/>
        </a:p>
      </dgm:t>
    </dgm:pt>
    <dgm:pt modelId="{DED03ED7-9C8C-422A-8BFA-D6CF2069B665}" type="sibTrans" cxnId="{DDCBFE9D-9F10-40A9-AC7C-5CABF67F769C}">
      <dgm:prSet/>
      <dgm:spPr/>
      <dgm:t>
        <a:bodyPr/>
        <a:lstStyle/>
        <a:p>
          <a:endParaRPr lang="tr-TR"/>
        </a:p>
      </dgm:t>
    </dgm:pt>
    <dgm:pt modelId="{FBDBF39B-501E-4EE5-BC36-CAD58C265A74}">
      <dgm:prSet phldrT="[Metin]"/>
      <dgm:spPr/>
      <dgm:t>
        <a:bodyPr/>
        <a:lstStyle/>
        <a:p>
          <a:r>
            <a:rPr lang="tr-TR" dirty="0"/>
            <a:t>Diyabet süresi 10 yıl veya üzerinde olup hedef organ hasarı olmayan </a:t>
          </a:r>
        </a:p>
      </dgm:t>
    </dgm:pt>
    <dgm:pt modelId="{F85769E9-F45A-4027-A019-8DB6FE70E826}" type="parTrans" cxnId="{32149514-CF6B-4D94-84C2-78CBAD1FB3CA}">
      <dgm:prSet/>
      <dgm:spPr/>
      <dgm:t>
        <a:bodyPr/>
        <a:lstStyle/>
        <a:p>
          <a:endParaRPr lang="tr-TR"/>
        </a:p>
      </dgm:t>
    </dgm:pt>
    <dgm:pt modelId="{DE82EF2C-3B58-4C17-8510-F3EC4EDDCF63}" type="sibTrans" cxnId="{32149514-CF6B-4D94-84C2-78CBAD1FB3CA}">
      <dgm:prSet/>
      <dgm:spPr/>
      <dgm:t>
        <a:bodyPr/>
        <a:lstStyle/>
        <a:p>
          <a:endParaRPr lang="tr-TR"/>
        </a:p>
      </dgm:t>
    </dgm:pt>
    <dgm:pt modelId="{7B52CFA1-64A3-47DC-B16F-7F96A3765119}">
      <dgm:prSet phldrT="[Metin]"/>
      <dgm:spPr/>
      <dgm:t>
        <a:bodyPr/>
        <a:lstStyle/>
        <a:p>
          <a:r>
            <a:rPr lang="tr-TR" dirty="0"/>
            <a:t>Orta riskli (10 yıllık KV ölüm riski %1-4)</a:t>
          </a:r>
        </a:p>
      </dgm:t>
    </dgm:pt>
    <dgm:pt modelId="{3D778358-B39F-4213-9053-D0DD80AE6536}" type="parTrans" cxnId="{2ABE3C02-463B-4BBE-A512-892FDF1ADD4B}">
      <dgm:prSet/>
      <dgm:spPr/>
      <dgm:t>
        <a:bodyPr/>
        <a:lstStyle/>
        <a:p>
          <a:endParaRPr lang="tr-TR"/>
        </a:p>
      </dgm:t>
    </dgm:pt>
    <dgm:pt modelId="{582EB82F-1FD8-4C6B-8A82-03DA3169AE9E}" type="sibTrans" cxnId="{2ABE3C02-463B-4BBE-A512-892FDF1ADD4B}">
      <dgm:prSet/>
      <dgm:spPr/>
      <dgm:t>
        <a:bodyPr/>
        <a:lstStyle/>
        <a:p>
          <a:endParaRPr lang="tr-TR"/>
        </a:p>
      </dgm:t>
    </dgm:pt>
    <dgm:pt modelId="{5CED8CAE-9CFF-46ED-B983-27C852FF829E}">
      <dgm:prSet phldrT="[Metin]"/>
      <dgm:spPr/>
      <dgm:t>
        <a:bodyPr/>
        <a:lstStyle/>
        <a:p>
          <a:r>
            <a:rPr lang="tr-TR" dirty="0"/>
            <a:t>Diyabet süresi 10 yıl altında olan ve herhangi bir risk faktörü olmayan 35 yaş altında tip 1 diyabetli veya 50 yaş altı tip 2 diyabetli hastalar </a:t>
          </a:r>
        </a:p>
      </dgm:t>
    </dgm:pt>
    <dgm:pt modelId="{B41E6B1E-8032-47F7-A1A0-93F9F6B440A2}" type="parTrans" cxnId="{3D5715E0-CF72-4769-B2E1-50727476BA94}">
      <dgm:prSet/>
      <dgm:spPr/>
      <dgm:t>
        <a:bodyPr/>
        <a:lstStyle/>
        <a:p>
          <a:endParaRPr lang="tr-TR"/>
        </a:p>
      </dgm:t>
    </dgm:pt>
    <dgm:pt modelId="{A1216CA2-3A16-41A4-9E33-7D1CFC417D95}" type="sibTrans" cxnId="{3D5715E0-CF72-4769-B2E1-50727476BA94}">
      <dgm:prSet/>
      <dgm:spPr/>
      <dgm:t>
        <a:bodyPr/>
        <a:lstStyle/>
        <a:p>
          <a:endParaRPr lang="tr-TR"/>
        </a:p>
      </dgm:t>
    </dgm:pt>
    <dgm:pt modelId="{F0ED6A41-8BB5-4D59-A25D-5BB5774D1E25}">
      <dgm:prSet/>
      <dgm:spPr/>
      <dgm:t>
        <a:bodyPr/>
        <a:lstStyle/>
        <a:p>
          <a:r>
            <a:rPr lang="tr-TR" dirty="0"/>
            <a:t>Diğer hedef organ hasarı (özellikle nefropati ve retinopati)</a:t>
          </a:r>
        </a:p>
      </dgm:t>
    </dgm:pt>
    <dgm:pt modelId="{177F4F9B-6E8C-4F76-9294-89F18C45FBA7}" type="parTrans" cxnId="{2B77F7D1-C051-4348-B07D-A9A6924117BC}">
      <dgm:prSet/>
      <dgm:spPr/>
      <dgm:t>
        <a:bodyPr/>
        <a:lstStyle/>
        <a:p>
          <a:endParaRPr lang="tr-TR"/>
        </a:p>
      </dgm:t>
    </dgm:pt>
    <dgm:pt modelId="{A99CB827-A531-4EC9-88B1-61EA38ACE266}" type="sibTrans" cxnId="{2B77F7D1-C051-4348-B07D-A9A6924117BC}">
      <dgm:prSet/>
      <dgm:spPr/>
      <dgm:t>
        <a:bodyPr/>
        <a:lstStyle/>
        <a:p>
          <a:endParaRPr lang="tr-TR"/>
        </a:p>
      </dgm:t>
    </dgm:pt>
    <dgm:pt modelId="{40E46F78-A743-4F16-99B5-9BE363448ABE}">
      <dgm:prSet/>
      <dgm:spPr/>
      <dgm:t>
        <a:bodyPr/>
        <a:lstStyle/>
        <a:p>
          <a:r>
            <a:rPr lang="tr-TR" dirty="0"/>
            <a:t>KVH açısından 3 veya daha fazla sayıda risk faktörü bulunan (yaş, HT, dislipidemi, obezite, sigara, ailede erken koroner olay veya birinci derece akrabalarda serebrovasküler olay)</a:t>
          </a:r>
        </a:p>
      </dgm:t>
    </dgm:pt>
    <dgm:pt modelId="{73617676-C5C2-4398-A235-F91B52270436}" type="parTrans" cxnId="{22DEBFA0-385C-431D-A425-DB1F9550DCA0}">
      <dgm:prSet/>
      <dgm:spPr/>
      <dgm:t>
        <a:bodyPr/>
        <a:lstStyle/>
        <a:p>
          <a:endParaRPr lang="tr-TR"/>
        </a:p>
      </dgm:t>
    </dgm:pt>
    <dgm:pt modelId="{314B1EFF-772C-41DC-A602-5DC1A74F1F8C}" type="sibTrans" cxnId="{22DEBFA0-385C-431D-A425-DB1F9550DCA0}">
      <dgm:prSet/>
      <dgm:spPr/>
      <dgm:t>
        <a:bodyPr/>
        <a:lstStyle/>
        <a:p>
          <a:endParaRPr lang="tr-TR"/>
        </a:p>
      </dgm:t>
    </dgm:pt>
    <dgm:pt modelId="{86976987-B508-468F-88AC-A8810E51E49B}">
      <dgm:prSet/>
      <dgm:spPr/>
      <dgm:t>
        <a:bodyPr/>
        <a:lstStyle/>
        <a:p>
          <a:r>
            <a:rPr lang="tr-TR" dirty="0"/>
            <a:t>&gt;20 yıl tip 1 diyabetli hastalar</a:t>
          </a:r>
        </a:p>
      </dgm:t>
    </dgm:pt>
    <dgm:pt modelId="{FE270D55-D14B-46CD-8891-177B6AAF0E61}" type="parTrans" cxnId="{5FFDB555-AAC9-4B6C-9D59-53A0BCEA4DDD}">
      <dgm:prSet/>
      <dgm:spPr/>
      <dgm:t>
        <a:bodyPr/>
        <a:lstStyle/>
        <a:p>
          <a:endParaRPr lang="tr-TR"/>
        </a:p>
      </dgm:t>
    </dgm:pt>
    <dgm:pt modelId="{1C48D7B7-522C-44DF-B0D2-B9E01729AF18}" type="sibTrans" cxnId="{5FFDB555-AAC9-4B6C-9D59-53A0BCEA4DDD}">
      <dgm:prSet/>
      <dgm:spPr/>
      <dgm:t>
        <a:bodyPr/>
        <a:lstStyle/>
        <a:p>
          <a:endParaRPr lang="tr-TR"/>
        </a:p>
      </dgm:t>
    </dgm:pt>
    <dgm:pt modelId="{1308487A-B11B-4B8D-8DB1-79F7043FD444}">
      <dgm:prSet phldrT="[Metin]"/>
      <dgm:spPr/>
      <dgm:t>
        <a:bodyPr/>
        <a:lstStyle/>
        <a:p>
          <a:r>
            <a:rPr lang="tr-TR" dirty="0"/>
            <a:t>Herhangi bir ek KV risk faktörü olan hastalar</a:t>
          </a:r>
        </a:p>
      </dgm:t>
    </dgm:pt>
    <dgm:pt modelId="{786B2FAA-FBB9-4BFF-BA84-99336859043E}" type="parTrans" cxnId="{354ECB65-78CA-42C4-9478-03AD7BC73302}">
      <dgm:prSet/>
      <dgm:spPr/>
      <dgm:t>
        <a:bodyPr/>
        <a:lstStyle/>
        <a:p>
          <a:endParaRPr lang="tr-TR"/>
        </a:p>
      </dgm:t>
    </dgm:pt>
    <dgm:pt modelId="{5E8642CE-D503-4B55-AA88-DFEBB715ECAF}" type="sibTrans" cxnId="{354ECB65-78CA-42C4-9478-03AD7BC73302}">
      <dgm:prSet/>
      <dgm:spPr/>
      <dgm:t>
        <a:bodyPr/>
        <a:lstStyle/>
        <a:p>
          <a:endParaRPr lang="tr-TR"/>
        </a:p>
      </dgm:t>
    </dgm:pt>
    <dgm:pt modelId="{CA2F1309-DE23-45BC-B8BF-0D33FF496EFF}" type="pres">
      <dgm:prSet presAssocID="{3B75BCA1-79F9-4F54-B7C8-E64761F40D71}" presName="linear" presStyleCnt="0">
        <dgm:presLayoutVars>
          <dgm:dir/>
          <dgm:animLvl val="lvl"/>
          <dgm:resizeHandles val="exact"/>
        </dgm:presLayoutVars>
      </dgm:prSet>
      <dgm:spPr/>
      <dgm:t>
        <a:bodyPr/>
        <a:lstStyle/>
        <a:p>
          <a:endParaRPr lang="tr-TR"/>
        </a:p>
      </dgm:t>
    </dgm:pt>
    <dgm:pt modelId="{A5C0FC2E-2744-422F-BDE8-A6CB7E89D8AF}" type="pres">
      <dgm:prSet presAssocID="{EC06FB38-DA8A-4E11-9921-172F2B74913D}" presName="parentLin" presStyleCnt="0"/>
      <dgm:spPr/>
    </dgm:pt>
    <dgm:pt modelId="{884148A1-E07A-42D2-B46C-C0C89E437925}" type="pres">
      <dgm:prSet presAssocID="{EC06FB38-DA8A-4E11-9921-172F2B74913D}" presName="parentLeftMargin" presStyleLbl="node1" presStyleIdx="0" presStyleCnt="3"/>
      <dgm:spPr/>
      <dgm:t>
        <a:bodyPr/>
        <a:lstStyle/>
        <a:p>
          <a:endParaRPr lang="tr-TR"/>
        </a:p>
      </dgm:t>
    </dgm:pt>
    <dgm:pt modelId="{BE751D6D-A1DC-4D76-AC93-5AD468062EB9}" type="pres">
      <dgm:prSet presAssocID="{EC06FB38-DA8A-4E11-9921-172F2B74913D}" presName="parentText" presStyleLbl="node1" presStyleIdx="0" presStyleCnt="3">
        <dgm:presLayoutVars>
          <dgm:chMax val="0"/>
          <dgm:bulletEnabled val="1"/>
        </dgm:presLayoutVars>
      </dgm:prSet>
      <dgm:spPr/>
      <dgm:t>
        <a:bodyPr/>
        <a:lstStyle/>
        <a:p>
          <a:endParaRPr lang="tr-TR"/>
        </a:p>
      </dgm:t>
    </dgm:pt>
    <dgm:pt modelId="{73E471D0-BCDB-4F29-A1E8-BFB5369BD960}" type="pres">
      <dgm:prSet presAssocID="{EC06FB38-DA8A-4E11-9921-172F2B74913D}" presName="negativeSpace" presStyleCnt="0"/>
      <dgm:spPr/>
    </dgm:pt>
    <dgm:pt modelId="{346F73A9-94C5-4FFD-AF4A-A0639C2B78DE}" type="pres">
      <dgm:prSet presAssocID="{EC06FB38-DA8A-4E11-9921-172F2B74913D}" presName="childText" presStyleLbl="conFgAcc1" presStyleIdx="0" presStyleCnt="3">
        <dgm:presLayoutVars>
          <dgm:bulletEnabled val="1"/>
        </dgm:presLayoutVars>
      </dgm:prSet>
      <dgm:spPr/>
      <dgm:t>
        <a:bodyPr/>
        <a:lstStyle/>
        <a:p>
          <a:endParaRPr lang="tr-TR"/>
        </a:p>
      </dgm:t>
    </dgm:pt>
    <dgm:pt modelId="{D8141CF2-35E0-40B4-AE70-8AD6AF7A6F8E}" type="pres">
      <dgm:prSet presAssocID="{EA8A98E1-7A0D-4294-ADA0-20E50DD53644}" presName="spaceBetweenRectangles" presStyleCnt="0"/>
      <dgm:spPr/>
    </dgm:pt>
    <dgm:pt modelId="{33F6DA20-A986-47DF-8CA6-08559B998E4E}" type="pres">
      <dgm:prSet presAssocID="{94DB3367-901E-4BF3-9E16-593535BA33D1}" presName="parentLin" presStyleCnt="0"/>
      <dgm:spPr/>
    </dgm:pt>
    <dgm:pt modelId="{2FA439FF-FCB9-4805-A57F-121F18793849}" type="pres">
      <dgm:prSet presAssocID="{94DB3367-901E-4BF3-9E16-593535BA33D1}" presName="parentLeftMargin" presStyleLbl="node1" presStyleIdx="0" presStyleCnt="3"/>
      <dgm:spPr/>
      <dgm:t>
        <a:bodyPr/>
        <a:lstStyle/>
        <a:p>
          <a:endParaRPr lang="tr-TR"/>
        </a:p>
      </dgm:t>
    </dgm:pt>
    <dgm:pt modelId="{87397ACE-D893-42D8-9698-55F3E7F9650B}" type="pres">
      <dgm:prSet presAssocID="{94DB3367-901E-4BF3-9E16-593535BA33D1}" presName="parentText" presStyleLbl="node1" presStyleIdx="1" presStyleCnt="3">
        <dgm:presLayoutVars>
          <dgm:chMax val="0"/>
          <dgm:bulletEnabled val="1"/>
        </dgm:presLayoutVars>
      </dgm:prSet>
      <dgm:spPr/>
      <dgm:t>
        <a:bodyPr/>
        <a:lstStyle/>
        <a:p>
          <a:endParaRPr lang="tr-TR"/>
        </a:p>
      </dgm:t>
    </dgm:pt>
    <dgm:pt modelId="{2C0EAFD9-961A-403C-B717-2CE73E75C2F1}" type="pres">
      <dgm:prSet presAssocID="{94DB3367-901E-4BF3-9E16-593535BA33D1}" presName="negativeSpace" presStyleCnt="0"/>
      <dgm:spPr/>
    </dgm:pt>
    <dgm:pt modelId="{2E02EFE2-1043-4F4C-9352-2A72B127C045}" type="pres">
      <dgm:prSet presAssocID="{94DB3367-901E-4BF3-9E16-593535BA33D1}" presName="childText" presStyleLbl="conFgAcc1" presStyleIdx="1" presStyleCnt="3">
        <dgm:presLayoutVars>
          <dgm:bulletEnabled val="1"/>
        </dgm:presLayoutVars>
      </dgm:prSet>
      <dgm:spPr/>
      <dgm:t>
        <a:bodyPr/>
        <a:lstStyle/>
        <a:p>
          <a:endParaRPr lang="tr-TR"/>
        </a:p>
      </dgm:t>
    </dgm:pt>
    <dgm:pt modelId="{B3CE6648-0881-47FC-B64B-B7368C208624}" type="pres">
      <dgm:prSet presAssocID="{DED03ED7-9C8C-422A-8BFA-D6CF2069B665}" presName="spaceBetweenRectangles" presStyleCnt="0"/>
      <dgm:spPr/>
    </dgm:pt>
    <dgm:pt modelId="{50DFB07C-4E35-4F89-AA36-BB8E9A4AAA4F}" type="pres">
      <dgm:prSet presAssocID="{7B52CFA1-64A3-47DC-B16F-7F96A3765119}" presName="parentLin" presStyleCnt="0"/>
      <dgm:spPr/>
    </dgm:pt>
    <dgm:pt modelId="{7EA3F7C5-D6F1-4620-A7E7-794E5EE742EB}" type="pres">
      <dgm:prSet presAssocID="{7B52CFA1-64A3-47DC-B16F-7F96A3765119}" presName="parentLeftMargin" presStyleLbl="node1" presStyleIdx="1" presStyleCnt="3"/>
      <dgm:spPr/>
      <dgm:t>
        <a:bodyPr/>
        <a:lstStyle/>
        <a:p>
          <a:endParaRPr lang="tr-TR"/>
        </a:p>
      </dgm:t>
    </dgm:pt>
    <dgm:pt modelId="{4701EEF9-5DA6-401C-89A8-1ED9A79C3A00}" type="pres">
      <dgm:prSet presAssocID="{7B52CFA1-64A3-47DC-B16F-7F96A3765119}" presName="parentText" presStyleLbl="node1" presStyleIdx="2" presStyleCnt="3">
        <dgm:presLayoutVars>
          <dgm:chMax val="0"/>
          <dgm:bulletEnabled val="1"/>
        </dgm:presLayoutVars>
      </dgm:prSet>
      <dgm:spPr/>
      <dgm:t>
        <a:bodyPr/>
        <a:lstStyle/>
        <a:p>
          <a:endParaRPr lang="tr-TR"/>
        </a:p>
      </dgm:t>
    </dgm:pt>
    <dgm:pt modelId="{C345D23F-D941-4D6F-9749-709C0CF7C6B4}" type="pres">
      <dgm:prSet presAssocID="{7B52CFA1-64A3-47DC-B16F-7F96A3765119}" presName="negativeSpace" presStyleCnt="0"/>
      <dgm:spPr/>
    </dgm:pt>
    <dgm:pt modelId="{B76CF297-AF28-4913-9FAC-5D923748F15E}" type="pres">
      <dgm:prSet presAssocID="{7B52CFA1-64A3-47DC-B16F-7F96A3765119}" presName="childText" presStyleLbl="conFgAcc1" presStyleIdx="2" presStyleCnt="3">
        <dgm:presLayoutVars>
          <dgm:bulletEnabled val="1"/>
        </dgm:presLayoutVars>
      </dgm:prSet>
      <dgm:spPr/>
      <dgm:t>
        <a:bodyPr/>
        <a:lstStyle/>
        <a:p>
          <a:endParaRPr lang="tr-TR"/>
        </a:p>
      </dgm:t>
    </dgm:pt>
  </dgm:ptLst>
  <dgm:cxnLst>
    <dgm:cxn modelId="{82C5CD7A-509B-4CF7-9999-661AAED4DFCB}" type="presOf" srcId="{7B52CFA1-64A3-47DC-B16F-7F96A3765119}" destId="{7EA3F7C5-D6F1-4620-A7E7-794E5EE742EB}" srcOrd="0" destOrd="0" presId="urn:microsoft.com/office/officeart/2005/8/layout/list1"/>
    <dgm:cxn modelId="{1ABBA4D6-D209-4CAE-9A1B-7AE573B0186B}" type="presOf" srcId="{7B52CFA1-64A3-47DC-B16F-7F96A3765119}" destId="{4701EEF9-5DA6-401C-89A8-1ED9A79C3A00}" srcOrd="1" destOrd="0" presId="urn:microsoft.com/office/officeart/2005/8/layout/list1"/>
    <dgm:cxn modelId="{C11DD931-6332-4741-A3FC-3271182F011E}" type="presOf" srcId="{86976987-B508-468F-88AC-A8810E51E49B}" destId="{346F73A9-94C5-4FFD-AF4A-A0639C2B78DE}" srcOrd="0" destOrd="3" presId="urn:microsoft.com/office/officeart/2005/8/layout/list1"/>
    <dgm:cxn modelId="{354ECB65-78CA-42C4-9478-03AD7BC73302}" srcId="{94DB3367-901E-4BF3-9E16-593535BA33D1}" destId="{1308487A-B11B-4B8D-8DB1-79F7043FD444}" srcOrd="1" destOrd="0" parTransId="{786B2FAA-FBB9-4BFF-BA84-99336859043E}" sibTransId="{5E8642CE-D503-4B55-AA88-DFEBB715ECAF}"/>
    <dgm:cxn modelId="{0A917E54-6FC0-406C-AD3C-B7DC8E60D3C2}" type="presOf" srcId="{94DB3367-901E-4BF3-9E16-593535BA33D1}" destId="{2FA439FF-FCB9-4805-A57F-121F18793849}" srcOrd="0" destOrd="0" presId="urn:microsoft.com/office/officeart/2005/8/layout/list1"/>
    <dgm:cxn modelId="{2B77F7D1-C051-4348-B07D-A9A6924117BC}" srcId="{EC06FB38-DA8A-4E11-9921-172F2B74913D}" destId="{F0ED6A41-8BB5-4D59-A25D-5BB5774D1E25}" srcOrd="1" destOrd="0" parTransId="{177F4F9B-6E8C-4F76-9294-89F18C45FBA7}" sibTransId="{A99CB827-A531-4EC9-88B1-61EA38ACE266}"/>
    <dgm:cxn modelId="{2ABE3C02-463B-4BBE-A512-892FDF1ADD4B}" srcId="{3B75BCA1-79F9-4F54-B7C8-E64761F40D71}" destId="{7B52CFA1-64A3-47DC-B16F-7F96A3765119}" srcOrd="2" destOrd="0" parTransId="{3D778358-B39F-4213-9053-D0DD80AE6536}" sibTransId="{582EB82F-1FD8-4C6B-8A82-03DA3169AE9E}"/>
    <dgm:cxn modelId="{B2DE2E16-50EF-4342-B6D7-41D7DC7AE32C}" srcId="{EC06FB38-DA8A-4E11-9921-172F2B74913D}" destId="{B6BE4870-DC92-48F9-ABAD-652BFB2B5103}" srcOrd="0" destOrd="0" parTransId="{0D34ACDE-0EE6-4187-97CD-66D0A86BFF8E}" sibTransId="{12E0F4E8-AFD0-495E-876D-4F7B3C8D279D}"/>
    <dgm:cxn modelId="{298FBDD8-6D3C-447F-AEE8-F431BE4CA1AF}" type="presOf" srcId="{B6BE4870-DC92-48F9-ABAD-652BFB2B5103}" destId="{346F73A9-94C5-4FFD-AF4A-A0639C2B78DE}" srcOrd="0" destOrd="0" presId="urn:microsoft.com/office/officeart/2005/8/layout/list1"/>
    <dgm:cxn modelId="{3CFABBD0-CE99-4A49-B901-546CB1161A03}" type="presOf" srcId="{EC06FB38-DA8A-4E11-9921-172F2B74913D}" destId="{BE751D6D-A1DC-4D76-AC93-5AD468062EB9}" srcOrd="1" destOrd="0" presId="urn:microsoft.com/office/officeart/2005/8/layout/list1"/>
    <dgm:cxn modelId="{22DEBFA0-385C-431D-A425-DB1F9550DCA0}" srcId="{EC06FB38-DA8A-4E11-9921-172F2B74913D}" destId="{40E46F78-A743-4F16-99B5-9BE363448ABE}" srcOrd="2" destOrd="0" parTransId="{73617676-C5C2-4398-A235-F91B52270436}" sibTransId="{314B1EFF-772C-41DC-A602-5DC1A74F1F8C}"/>
    <dgm:cxn modelId="{3F80D1C0-BC12-419E-B675-D86710745AF2}" srcId="{3B75BCA1-79F9-4F54-B7C8-E64761F40D71}" destId="{EC06FB38-DA8A-4E11-9921-172F2B74913D}" srcOrd="0" destOrd="0" parTransId="{D7E94E57-9AB7-4391-B44D-DFEA339E3914}" sibTransId="{EA8A98E1-7A0D-4294-ADA0-20E50DD53644}"/>
    <dgm:cxn modelId="{C7524521-7B8E-4CC9-9B85-689F8CAE83E0}" type="presOf" srcId="{1308487A-B11B-4B8D-8DB1-79F7043FD444}" destId="{2E02EFE2-1043-4F4C-9352-2A72B127C045}" srcOrd="0" destOrd="1" presId="urn:microsoft.com/office/officeart/2005/8/layout/list1"/>
    <dgm:cxn modelId="{1FF696DF-2A0B-4053-B2EC-17CDE438AEE4}" type="presOf" srcId="{FBDBF39B-501E-4EE5-BC36-CAD58C265A74}" destId="{2E02EFE2-1043-4F4C-9352-2A72B127C045}" srcOrd="0" destOrd="0" presId="urn:microsoft.com/office/officeart/2005/8/layout/list1"/>
    <dgm:cxn modelId="{DDCBFE9D-9F10-40A9-AC7C-5CABF67F769C}" srcId="{3B75BCA1-79F9-4F54-B7C8-E64761F40D71}" destId="{94DB3367-901E-4BF3-9E16-593535BA33D1}" srcOrd="1" destOrd="0" parTransId="{267C5EE2-62FF-4773-88D5-93E33D3A7FC8}" sibTransId="{DED03ED7-9C8C-422A-8BFA-D6CF2069B665}"/>
    <dgm:cxn modelId="{32149514-CF6B-4D94-84C2-78CBAD1FB3CA}" srcId="{94DB3367-901E-4BF3-9E16-593535BA33D1}" destId="{FBDBF39B-501E-4EE5-BC36-CAD58C265A74}" srcOrd="0" destOrd="0" parTransId="{F85769E9-F45A-4027-A019-8DB6FE70E826}" sibTransId="{DE82EF2C-3B58-4C17-8510-F3EC4EDDCF63}"/>
    <dgm:cxn modelId="{9405C7AA-8244-4E77-976D-A25517F720A8}" type="presOf" srcId="{5CED8CAE-9CFF-46ED-B983-27C852FF829E}" destId="{B76CF297-AF28-4913-9FAC-5D923748F15E}" srcOrd="0" destOrd="0" presId="urn:microsoft.com/office/officeart/2005/8/layout/list1"/>
    <dgm:cxn modelId="{3D5715E0-CF72-4769-B2E1-50727476BA94}" srcId="{7B52CFA1-64A3-47DC-B16F-7F96A3765119}" destId="{5CED8CAE-9CFF-46ED-B983-27C852FF829E}" srcOrd="0" destOrd="0" parTransId="{B41E6B1E-8032-47F7-A1A0-93F9F6B440A2}" sibTransId="{A1216CA2-3A16-41A4-9E33-7D1CFC417D95}"/>
    <dgm:cxn modelId="{F313AF94-C1E0-4F1D-822E-A5BD0A1C6443}" type="presOf" srcId="{40E46F78-A743-4F16-99B5-9BE363448ABE}" destId="{346F73A9-94C5-4FFD-AF4A-A0639C2B78DE}" srcOrd="0" destOrd="2" presId="urn:microsoft.com/office/officeart/2005/8/layout/list1"/>
    <dgm:cxn modelId="{5FFDB555-AAC9-4B6C-9D59-53A0BCEA4DDD}" srcId="{EC06FB38-DA8A-4E11-9921-172F2B74913D}" destId="{86976987-B508-468F-88AC-A8810E51E49B}" srcOrd="3" destOrd="0" parTransId="{FE270D55-D14B-46CD-8891-177B6AAF0E61}" sibTransId="{1C48D7B7-522C-44DF-B0D2-B9E01729AF18}"/>
    <dgm:cxn modelId="{FFEDAE16-FE50-4E46-AE98-0EE8E7D131F4}" type="presOf" srcId="{F0ED6A41-8BB5-4D59-A25D-5BB5774D1E25}" destId="{346F73A9-94C5-4FFD-AF4A-A0639C2B78DE}" srcOrd="0" destOrd="1" presId="urn:microsoft.com/office/officeart/2005/8/layout/list1"/>
    <dgm:cxn modelId="{2E945F4A-7619-4FA4-A0D0-680F2C8677EC}" type="presOf" srcId="{3B75BCA1-79F9-4F54-B7C8-E64761F40D71}" destId="{CA2F1309-DE23-45BC-B8BF-0D33FF496EFF}" srcOrd="0" destOrd="0" presId="urn:microsoft.com/office/officeart/2005/8/layout/list1"/>
    <dgm:cxn modelId="{21E89943-9B19-488C-87C6-79DA8BC8C912}" type="presOf" srcId="{94DB3367-901E-4BF3-9E16-593535BA33D1}" destId="{87397ACE-D893-42D8-9698-55F3E7F9650B}" srcOrd="1" destOrd="0" presId="urn:microsoft.com/office/officeart/2005/8/layout/list1"/>
    <dgm:cxn modelId="{6BACA7DC-D4D3-4EE7-95DE-BFECC42CC8D8}" type="presOf" srcId="{EC06FB38-DA8A-4E11-9921-172F2B74913D}" destId="{884148A1-E07A-42D2-B46C-C0C89E437925}" srcOrd="0" destOrd="0" presId="urn:microsoft.com/office/officeart/2005/8/layout/list1"/>
    <dgm:cxn modelId="{BD1BE400-AE74-4334-B255-CE184099AF35}" type="presParOf" srcId="{CA2F1309-DE23-45BC-B8BF-0D33FF496EFF}" destId="{A5C0FC2E-2744-422F-BDE8-A6CB7E89D8AF}" srcOrd="0" destOrd="0" presId="urn:microsoft.com/office/officeart/2005/8/layout/list1"/>
    <dgm:cxn modelId="{5142DE70-37F0-462B-BEE4-633254150E98}" type="presParOf" srcId="{A5C0FC2E-2744-422F-BDE8-A6CB7E89D8AF}" destId="{884148A1-E07A-42D2-B46C-C0C89E437925}" srcOrd="0" destOrd="0" presId="urn:microsoft.com/office/officeart/2005/8/layout/list1"/>
    <dgm:cxn modelId="{E613B96E-1E6C-44BC-95D2-91E7B1DFFC7F}" type="presParOf" srcId="{A5C0FC2E-2744-422F-BDE8-A6CB7E89D8AF}" destId="{BE751D6D-A1DC-4D76-AC93-5AD468062EB9}" srcOrd="1" destOrd="0" presId="urn:microsoft.com/office/officeart/2005/8/layout/list1"/>
    <dgm:cxn modelId="{3059811D-7843-4A60-85A2-84B7A2F5C192}" type="presParOf" srcId="{CA2F1309-DE23-45BC-B8BF-0D33FF496EFF}" destId="{73E471D0-BCDB-4F29-A1E8-BFB5369BD960}" srcOrd="1" destOrd="0" presId="urn:microsoft.com/office/officeart/2005/8/layout/list1"/>
    <dgm:cxn modelId="{0396494C-F9DD-4469-AA39-89DDCDCCE80E}" type="presParOf" srcId="{CA2F1309-DE23-45BC-B8BF-0D33FF496EFF}" destId="{346F73A9-94C5-4FFD-AF4A-A0639C2B78DE}" srcOrd="2" destOrd="0" presId="urn:microsoft.com/office/officeart/2005/8/layout/list1"/>
    <dgm:cxn modelId="{9C07D120-BCA3-4506-80CA-34DDF946A328}" type="presParOf" srcId="{CA2F1309-DE23-45BC-B8BF-0D33FF496EFF}" destId="{D8141CF2-35E0-40B4-AE70-8AD6AF7A6F8E}" srcOrd="3" destOrd="0" presId="urn:microsoft.com/office/officeart/2005/8/layout/list1"/>
    <dgm:cxn modelId="{31F9A260-F4D5-4076-B964-33ABC3A06E2E}" type="presParOf" srcId="{CA2F1309-DE23-45BC-B8BF-0D33FF496EFF}" destId="{33F6DA20-A986-47DF-8CA6-08559B998E4E}" srcOrd="4" destOrd="0" presId="urn:microsoft.com/office/officeart/2005/8/layout/list1"/>
    <dgm:cxn modelId="{2202FFDC-1330-474B-8687-FC8E142D02D2}" type="presParOf" srcId="{33F6DA20-A986-47DF-8CA6-08559B998E4E}" destId="{2FA439FF-FCB9-4805-A57F-121F18793849}" srcOrd="0" destOrd="0" presId="urn:microsoft.com/office/officeart/2005/8/layout/list1"/>
    <dgm:cxn modelId="{578E7AF6-64B0-4EC1-A2A8-076B321D74B5}" type="presParOf" srcId="{33F6DA20-A986-47DF-8CA6-08559B998E4E}" destId="{87397ACE-D893-42D8-9698-55F3E7F9650B}" srcOrd="1" destOrd="0" presId="urn:microsoft.com/office/officeart/2005/8/layout/list1"/>
    <dgm:cxn modelId="{6411F6A9-1C23-441D-ACC1-8539A1F888B7}" type="presParOf" srcId="{CA2F1309-DE23-45BC-B8BF-0D33FF496EFF}" destId="{2C0EAFD9-961A-403C-B717-2CE73E75C2F1}" srcOrd="5" destOrd="0" presId="urn:microsoft.com/office/officeart/2005/8/layout/list1"/>
    <dgm:cxn modelId="{21B45E22-6EAD-40F3-8647-EB84EDAF851D}" type="presParOf" srcId="{CA2F1309-DE23-45BC-B8BF-0D33FF496EFF}" destId="{2E02EFE2-1043-4F4C-9352-2A72B127C045}" srcOrd="6" destOrd="0" presId="urn:microsoft.com/office/officeart/2005/8/layout/list1"/>
    <dgm:cxn modelId="{728E8A37-6628-43F3-94E5-4CA5A0471714}" type="presParOf" srcId="{CA2F1309-DE23-45BC-B8BF-0D33FF496EFF}" destId="{B3CE6648-0881-47FC-B64B-B7368C208624}" srcOrd="7" destOrd="0" presId="urn:microsoft.com/office/officeart/2005/8/layout/list1"/>
    <dgm:cxn modelId="{7F17FB39-ED36-4CC0-B4FA-40548F741639}" type="presParOf" srcId="{CA2F1309-DE23-45BC-B8BF-0D33FF496EFF}" destId="{50DFB07C-4E35-4F89-AA36-BB8E9A4AAA4F}" srcOrd="8" destOrd="0" presId="urn:microsoft.com/office/officeart/2005/8/layout/list1"/>
    <dgm:cxn modelId="{CB7300D8-D08A-4687-856B-0F7489274724}" type="presParOf" srcId="{50DFB07C-4E35-4F89-AA36-BB8E9A4AAA4F}" destId="{7EA3F7C5-D6F1-4620-A7E7-794E5EE742EB}" srcOrd="0" destOrd="0" presId="urn:microsoft.com/office/officeart/2005/8/layout/list1"/>
    <dgm:cxn modelId="{6EEF49FE-3DC5-4F7F-BC9C-5AF374ECC924}" type="presParOf" srcId="{50DFB07C-4E35-4F89-AA36-BB8E9A4AAA4F}" destId="{4701EEF9-5DA6-401C-89A8-1ED9A79C3A00}" srcOrd="1" destOrd="0" presId="urn:microsoft.com/office/officeart/2005/8/layout/list1"/>
    <dgm:cxn modelId="{1DB2AB75-3482-4E03-8777-C2EC7671B622}" type="presParOf" srcId="{CA2F1309-DE23-45BC-B8BF-0D33FF496EFF}" destId="{C345D23F-D941-4D6F-9749-709C0CF7C6B4}" srcOrd="9" destOrd="0" presId="urn:microsoft.com/office/officeart/2005/8/layout/list1"/>
    <dgm:cxn modelId="{ED9A1C3D-BDD4-4D87-A127-8CFE8E18E3CB}" type="presParOf" srcId="{CA2F1309-DE23-45BC-B8BF-0D33FF496EFF}" destId="{B76CF297-AF28-4913-9FAC-5D923748F15E}"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056904-DB79-4793-92DA-16132F0ABF1C}">
      <dsp:nvSpPr>
        <dsp:cNvPr id="0" name=""/>
        <dsp:cNvSpPr/>
      </dsp:nvSpPr>
      <dsp:spPr>
        <a:xfrm>
          <a:off x="0" y="58991"/>
          <a:ext cx="5006206" cy="3003723"/>
        </a:xfrm>
        <a:prstGeom prst="rect">
          <a:avLst/>
        </a:prstGeom>
        <a:solidFill>
          <a:schemeClr val="accent1">
            <a:hueOff val="0"/>
            <a:satOff val="0"/>
            <a:lumOff val="0"/>
          </a:schemeClr>
        </a:solidFill>
        <a:ln w="15875" cap="rnd" cmpd="sng" algn="ctr">
          <a:solidFill>
            <a:srgbClr val="A5301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tr-TR" sz="1800" kern="1200" dirty="0">
              <a:latin typeface="Calibri" panose="020F0502020204030204" pitchFamily="34" charset="0"/>
              <a:ea typeface="Calibri" panose="020F0502020204030204" pitchFamily="34" charset="0"/>
              <a:cs typeface="Calibri" panose="020F0502020204030204" pitchFamily="34" charset="0"/>
            </a:rPr>
            <a:t>ADRENERJİK</a:t>
          </a:r>
        </a:p>
        <a:p>
          <a:pPr lvl="0" algn="l" defTabSz="800100">
            <a:lnSpc>
              <a:spcPct val="90000"/>
            </a:lnSpc>
            <a:spcBef>
              <a:spcPct val="0"/>
            </a:spcBef>
            <a:spcAft>
              <a:spcPct val="35000"/>
            </a:spcAft>
          </a:pPr>
          <a:r>
            <a:rPr lang="tr-TR" sz="1800" kern="1200" dirty="0">
              <a:latin typeface="Calibri" panose="020F0502020204030204" pitchFamily="34" charset="0"/>
              <a:ea typeface="Calibri" panose="020F0502020204030204" pitchFamily="34" charset="0"/>
              <a:cs typeface="Calibri" panose="020F0502020204030204" pitchFamily="34" charset="0"/>
            </a:rPr>
            <a:t>BELİRTİ VE BULGULAR</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Titreme</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Soğuk terleme</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Anksiyete</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Bulantı</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Çarpıntı</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Acıkma</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Uyuşma</a:t>
          </a:r>
        </a:p>
      </dsp:txBody>
      <dsp:txXfrm>
        <a:off x="0" y="58991"/>
        <a:ext cx="5006206" cy="3003723"/>
      </dsp:txXfrm>
    </dsp:sp>
    <dsp:sp modelId="{280E3B2F-1CCB-4277-90C0-0D3FCD43DA99}">
      <dsp:nvSpPr>
        <dsp:cNvPr id="0" name=""/>
        <dsp:cNvSpPr/>
      </dsp:nvSpPr>
      <dsp:spPr>
        <a:xfrm>
          <a:off x="5509393" y="66260"/>
          <a:ext cx="5006206" cy="300372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tr-TR" sz="2400" kern="1200" dirty="0">
              <a:latin typeface="Calibri" panose="020F0502020204030204" pitchFamily="34" charset="0"/>
              <a:ea typeface="Calibri" panose="020F0502020204030204" pitchFamily="34" charset="0"/>
              <a:cs typeface="Calibri" panose="020F0502020204030204" pitchFamily="34" charset="0"/>
            </a:rPr>
            <a:t>NÖROGLİKOPENİK </a:t>
          </a:r>
        </a:p>
        <a:p>
          <a:pPr lvl="0" algn="l" defTabSz="1066800">
            <a:lnSpc>
              <a:spcPct val="90000"/>
            </a:lnSpc>
            <a:spcBef>
              <a:spcPct val="0"/>
            </a:spcBef>
            <a:spcAft>
              <a:spcPct val="35000"/>
            </a:spcAft>
          </a:pPr>
          <a:r>
            <a:rPr lang="tr-TR" sz="2400" kern="1200" dirty="0">
              <a:latin typeface="Calibri" panose="020F0502020204030204" pitchFamily="34" charset="0"/>
              <a:ea typeface="Calibri" panose="020F0502020204030204" pitchFamily="34" charset="0"/>
              <a:cs typeface="Calibri" panose="020F0502020204030204" pitchFamily="34" charset="0"/>
            </a:rPr>
            <a:t>BELİRTİ VE BULGULAR</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Baş dönmesi</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Baş ağrısı</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Konsantre olamama</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Konuşmada güçlük</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Halsizlik</a:t>
          </a:r>
        </a:p>
        <a:p>
          <a:pPr marL="171450" lvl="1" indent="-171450" algn="l" defTabSz="800100">
            <a:lnSpc>
              <a:spcPct val="90000"/>
            </a:lnSpc>
            <a:spcBef>
              <a:spcPct val="0"/>
            </a:spcBef>
            <a:spcAft>
              <a:spcPct val="15000"/>
            </a:spcAft>
            <a:buChar char="••"/>
          </a:pPr>
          <a:r>
            <a:rPr lang="tr-TR" sz="1800" kern="1200" dirty="0">
              <a:latin typeface="Calibri" panose="020F0502020204030204" pitchFamily="34" charset="0"/>
              <a:ea typeface="Calibri" panose="020F0502020204030204" pitchFamily="34" charset="0"/>
              <a:cs typeface="Calibri" panose="020F0502020204030204" pitchFamily="34" charset="0"/>
            </a:rPr>
            <a:t>Konfüzyon</a:t>
          </a:r>
        </a:p>
      </dsp:txBody>
      <dsp:txXfrm>
        <a:off x="5509393" y="66260"/>
        <a:ext cx="5006206" cy="300372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F73A9-94C5-4FFD-AF4A-A0639C2B78DE}">
      <dsp:nvSpPr>
        <dsp:cNvPr id="0" name=""/>
        <dsp:cNvSpPr/>
      </dsp:nvSpPr>
      <dsp:spPr>
        <a:xfrm>
          <a:off x="0" y="327760"/>
          <a:ext cx="10515600" cy="1675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91592" rIns="816127" bIns="99568" numCol="1" spcCol="1270" anchor="t" anchorCtr="0">
          <a:noAutofit/>
        </a:bodyPr>
        <a:lstStyle/>
        <a:p>
          <a:pPr marL="114300" lvl="1" indent="-114300" algn="l" defTabSz="622300">
            <a:lnSpc>
              <a:spcPct val="90000"/>
            </a:lnSpc>
            <a:spcBef>
              <a:spcPct val="0"/>
            </a:spcBef>
            <a:spcAft>
              <a:spcPct val="15000"/>
            </a:spcAft>
            <a:buChar char="••"/>
          </a:pPr>
          <a:r>
            <a:rPr lang="tr-TR" sz="1400" kern="1200" dirty="0"/>
            <a:t>Makrovasküler hastalık varlığı (sessiz Mİ, sessiz </a:t>
          </a:r>
          <a:r>
            <a:rPr lang="tr-TR" sz="1400" kern="1200" dirty="0" err="1"/>
            <a:t>iskemi</a:t>
          </a:r>
          <a:r>
            <a:rPr lang="tr-TR" sz="1400" kern="1200" dirty="0"/>
            <a:t>, periferik arter hastalığı, karotis arter hastalığı veya serebrovasküler olay)</a:t>
          </a:r>
        </a:p>
        <a:p>
          <a:pPr marL="114300" lvl="1" indent="-114300" algn="l" defTabSz="622300">
            <a:lnSpc>
              <a:spcPct val="90000"/>
            </a:lnSpc>
            <a:spcBef>
              <a:spcPct val="0"/>
            </a:spcBef>
            <a:spcAft>
              <a:spcPct val="15000"/>
            </a:spcAft>
            <a:buChar char="••"/>
          </a:pPr>
          <a:r>
            <a:rPr lang="tr-TR" sz="1400" kern="1200" dirty="0"/>
            <a:t>Diğer hedef organ hasarı (özellikle nefropati ve retinopati)</a:t>
          </a:r>
        </a:p>
        <a:p>
          <a:pPr marL="114300" lvl="1" indent="-114300" algn="l" defTabSz="622300">
            <a:lnSpc>
              <a:spcPct val="90000"/>
            </a:lnSpc>
            <a:spcBef>
              <a:spcPct val="0"/>
            </a:spcBef>
            <a:spcAft>
              <a:spcPct val="15000"/>
            </a:spcAft>
            <a:buChar char="••"/>
          </a:pPr>
          <a:r>
            <a:rPr lang="tr-TR" sz="1400" kern="1200" dirty="0"/>
            <a:t>KVH açısından 3 veya daha fazla sayıda risk faktörü bulunan (yaş, HT, dislipidemi, obezite, sigara, ailede erken koroner olay veya birinci derece akrabalarda serebrovasküler olay)</a:t>
          </a:r>
        </a:p>
        <a:p>
          <a:pPr marL="114300" lvl="1" indent="-114300" algn="l" defTabSz="622300">
            <a:lnSpc>
              <a:spcPct val="90000"/>
            </a:lnSpc>
            <a:spcBef>
              <a:spcPct val="0"/>
            </a:spcBef>
            <a:spcAft>
              <a:spcPct val="15000"/>
            </a:spcAft>
            <a:buChar char="••"/>
          </a:pPr>
          <a:r>
            <a:rPr lang="tr-TR" sz="1400" kern="1200" dirty="0"/>
            <a:t>&gt;20 yıl tip 1 diyabetli hastalar</a:t>
          </a:r>
        </a:p>
      </dsp:txBody>
      <dsp:txXfrm>
        <a:off x="0" y="327760"/>
        <a:ext cx="10515600" cy="1675800"/>
      </dsp:txXfrm>
    </dsp:sp>
    <dsp:sp modelId="{BE751D6D-A1DC-4D76-AC93-5AD468062EB9}">
      <dsp:nvSpPr>
        <dsp:cNvPr id="0" name=""/>
        <dsp:cNvSpPr/>
      </dsp:nvSpPr>
      <dsp:spPr>
        <a:xfrm>
          <a:off x="525780" y="121120"/>
          <a:ext cx="7360920" cy="4132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622300">
            <a:lnSpc>
              <a:spcPct val="90000"/>
            </a:lnSpc>
            <a:spcBef>
              <a:spcPct val="0"/>
            </a:spcBef>
            <a:spcAft>
              <a:spcPct val="35000"/>
            </a:spcAft>
          </a:pPr>
          <a:r>
            <a:rPr lang="tr-TR" sz="1400" kern="1200" dirty="0"/>
            <a:t>Çok yüksek riskli(10 yıllık KV ölüm riski&gt;%10)</a:t>
          </a:r>
        </a:p>
      </dsp:txBody>
      <dsp:txXfrm>
        <a:off x="545955" y="141295"/>
        <a:ext cx="7320570" cy="372930"/>
      </dsp:txXfrm>
    </dsp:sp>
    <dsp:sp modelId="{2E02EFE2-1043-4F4C-9352-2A72B127C045}">
      <dsp:nvSpPr>
        <dsp:cNvPr id="0" name=""/>
        <dsp:cNvSpPr/>
      </dsp:nvSpPr>
      <dsp:spPr>
        <a:xfrm>
          <a:off x="0" y="2285801"/>
          <a:ext cx="10515600" cy="8379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91592" rIns="816127" bIns="99568" numCol="1" spcCol="1270" anchor="t" anchorCtr="0">
          <a:noAutofit/>
        </a:bodyPr>
        <a:lstStyle/>
        <a:p>
          <a:pPr marL="114300" lvl="1" indent="-114300" algn="l" defTabSz="622300">
            <a:lnSpc>
              <a:spcPct val="90000"/>
            </a:lnSpc>
            <a:spcBef>
              <a:spcPct val="0"/>
            </a:spcBef>
            <a:spcAft>
              <a:spcPct val="15000"/>
            </a:spcAft>
            <a:buChar char="••"/>
          </a:pPr>
          <a:r>
            <a:rPr lang="tr-TR" sz="1400" kern="1200" dirty="0"/>
            <a:t>Diyabet süresi 10 yıl veya üzerinde olup hedef organ hasarı olmayan </a:t>
          </a:r>
        </a:p>
        <a:p>
          <a:pPr marL="114300" lvl="1" indent="-114300" algn="l" defTabSz="622300">
            <a:lnSpc>
              <a:spcPct val="90000"/>
            </a:lnSpc>
            <a:spcBef>
              <a:spcPct val="0"/>
            </a:spcBef>
            <a:spcAft>
              <a:spcPct val="15000"/>
            </a:spcAft>
            <a:buChar char="••"/>
          </a:pPr>
          <a:r>
            <a:rPr lang="tr-TR" sz="1400" kern="1200" dirty="0"/>
            <a:t>Herhangi bir ek KV risk faktörü olan hastalar</a:t>
          </a:r>
        </a:p>
      </dsp:txBody>
      <dsp:txXfrm>
        <a:off x="0" y="2285801"/>
        <a:ext cx="10515600" cy="837900"/>
      </dsp:txXfrm>
    </dsp:sp>
    <dsp:sp modelId="{87397ACE-D893-42D8-9698-55F3E7F9650B}">
      <dsp:nvSpPr>
        <dsp:cNvPr id="0" name=""/>
        <dsp:cNvSpPr/>
      </dsp:nvSpPr>
      <dsp:spPr>
        <a:xfrm>
          <a:off x="525780" y="2079161"/>
          <a:ext cx="7360920" cy="4132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622300">
            <a:lnSpc>
              <a:spcPct val="90000"/>
            </a:lnSpc>
            <a:spcBef>
              <a:spcPct val="0"/>
            </a:spcBef>
            <a:spcAft>
              <a:spcPct val="35000"/>
            </a:spcAft>
          </a:pPr>
          <a:r>
            <a:rPr lang="tr-TR" sz="1400" kern="1200" dirty="0"/>
            <a:t>Yüksek riskli (10 yıllık KV ölüm riski %5-9) </a:t>
          </a:r>
        </a:p>
      </dsp:txBody>
      <dsp:txXfrm>
        <a:off x="545955" y="2099336"/>
        <a:ext cx="7320570" cy="372930"/>
      </dsp:txXfrm>
    </dsp:sp>
    <dsp:sp modelId="{B76CF297-AF28-4913-9FAC-5D923748F15E}">
      <dsp:nvSpPr>
        <dsp:cNvPr id="0" name=""/>
        <dsp:cNvSpPr/>
      </dsp:nvSpPr>
      <dsp:spPr>
        <a:xfrm>
          <a:off x="0" y="3405941"/>
          <a:ext cx="10515600" cy="793800"/>
        </a:xfrm>
        <a:prstGeom prst="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6127" tIns="291592" rIns="816127" bIns="99568" numCol="1" spcCol="1270" anchor="t" anchorCtr="0">
          <a:noAutofit/>
        </a:bodyPr>
        <a:lstStyle/>
        <a:p>
          <a:pPr marL="114300" lvl="1" indent="-114300" algn="l" defTabSz="622300">
            <a:lnSpc>
              <a:spcPct val="90000"/>
            </a:lnSpc>
            <a:spcBef>
              <a:spcPct val="0"/>
            </a:spcBef>
            <a:spcAft>
              <a:spcPct val="15000"/>
            </a:spcAft>
            <a:buChar char="••"/>
          </a:pPr>
          <a:r>
            <a:rPr lang="tr-TR" sz="1400" kern="1200" dirty="0"/>
            <a:t>Diyabet süresi 10 yıl altında olan ve herhangi bir risk faktörü olmayan 35 yaş altında tip 1 diyabetli veya 50 yaş altı tip 2 diyabetli hastalar </a:t>
          </a:r>
        </a:p>
      </dsp:txBody>
      <dsp:txXfrm>
        <a:off x="0" y="3405941"/>
        <a:ext cx="10515600" cy="793800"/>
      </dsp:txXfrm>
    </dsp:sp>
    <dsp:sp modelId="{4701EEF9-5DA6-401C-89A8-1ED9A79C3A00}">
      <dsp:nvSpPr>
        <dsp:cNvPr id="0" name=""/>
        <dsp:cNvSpPr/>
      </dsp:nvSpPr>
      <dsp:spPr>
        <a:xfrm>
          <a:off x="525780" y="3199300"/>
          <a:ext cx="7360920" cy="41328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lvl="0" algn="l" defTabSz="622300">
            <a:lnSpc>
              <a:spcPct val="90000"/>
            </a:lnSpc>
            <a:spcBef>
              <a:spcPct val="0"/>
            </a:spcBef>
            <a:spcAft>
              <a:spcPct val="35000"/>
            </a:spcAft>
          </a:pPr>
          <a:r>
            <a:rPr lang="tr-TR" sz="1400" kern="1200" dirty="0"/>
            <a:t>Orta riskli (10 yıllık KV ölüm riski %1-4)</a:t>
          </a:r>
        </a:p>
      </dsp:txBody>
      <dsp:txXfrm>
        <a:off x="545955" y="3219475"/>
        <a:ext cx="7320570"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A32EC1E4-859D-4532-8422-3C1FC1E2F20F}" type="datetimeFigureOut">
              <a:rPr lang="tr-TR"/>
              <a:pPr>
                <a:defRPr/>
              </a:pPr>
              <a:t>26.10.2026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0E8557A0-DB47-4642-B7CF-FCA9A7A3A4E3}"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ayt Görüntüsü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a:t>Hiperglisemi (ağız kuruluğu, polidipsi, açlık hissi, poliüri, kilo kaybı ve yorgunluk gibi)</a:t>
            </a:r>
          </a:p>
        </p:txBody>
      </p:sp>
      <p:sp>
        <p:nvSpPr>
          <p:cNvPr id="20484"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3E27D8AB-3CB7-424E-A5F7-8189AC14D962}" type="slidenum">
              <a:rPr lang="tr-TR" altLang="tr-TR">
                <a:latin typeface="Calibri" panose="020F0502020204030204" pitchFamily="34" charset="0"/>
              </a:rPr>
              <a:pPr/>
              <a:t>11</a:t>
            </a:fld>
            <a:endParaRPr lang="tr-TR" altLang="tr-TR">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ayt Görüntüsü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a:t>Hiperglisemi (ağız kuruluğu, polidipsi, açlık hissi, poliüri, kilo kaybı ve yorgunluk gibi)</a:t>
            </a:r>
          </a:p>
        </p:txBody>
      </p:sp>
      <p:sp>
        <p:nvSpPr>
          <p:cNvPr id="22532"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DC677A06-B022-4290-B0F5-DE58C12A5BE0}" type="slidenum">
              <a:rPr lang="tr-TR" altLang="tr-TR">
                <a:latin typeface="Calibri" panose="020F0502020204030204" pitchFamily="34" charset="0"/>
              </a:rPr>
              <a:pPr/>
              <a:t>12</a:t>
            </a:fld>
            <a:endParaRPr lang="tr-TR" altLang="tr-TR">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ayt Görüntüsü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a:t>Ancak uzun süreli hiperglisemik seyirde veya </a:t>
            </a:r>
            <a:r>
              <a:rPr lang="el-GR" altLang="tr-TR"/>
              <a:t>β-</a:t>
            </a:r>
            <a:r>
              <a:rPr lang="tr-TR" altLang="tr-TR"/>
              <a:t>hücre rezervinin azaldığı ileri dönemlerde DKA görülebilir.</a:t>
            </a:r>
          </a:p>
          <a:p>
            <a:pPr eaLnBrk="1" hangingPunct="1">
              <a:spcBef>
                <a:spcPct val="0"/>
              </a:spcBef>
            </a:pPr>
            <a:endParaRPr lang="tr-TR" altLang="tr-TR"/>
          </a:p>
        </p:txBody>
      </p:sp>
      <p:sp>
        <p:nvSpPr>
          <p:cNvPr id="27652"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3583D80B-9586-4681-B7FD-D842B79F6800}" type="slidenum">
              <a:rPr lang="tr-TR" altLang="tr-TR">
                <a:latin typeface="Calibri" panose="020F0502020204030204" pitchFamily="34" charset="0"/>
              </a:rPr>
              <a:pPr/>
              <a:t>16</a:t>
            </a:fld>
            <a:endParaRPr lang="tr-TR" altLang="tr-TR">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a:t>özellikle obez veya kilolu ve ilave risk faktörleri olan)</a:t>
            </a:r>
          </a:p>
        </p:txBody>
      </p:sp>
      <p:sp>
        <p:nvSpPr>
          <p:cNvPr id="33796"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1F7D0001-EA0E-473B-B921-A8B203E99802}" type="slidenum">
              <a:rPr lang="tr-TR" altLang="tr-TR">
                <a:latin typeface="Calibri" panose="020F0502020204030204" pitchFamily="34" charset="0"/>
              </a:rPr>
              <a:pPr/>
              <a:t>23</a:t>
            </a:fld>
            <a:endParaRPr lang="tr-TR" altLang="tr-TR">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a:t>RİSK FAKTÖRÜ VARSA 24. HAFTAYI BEKLEMEDEN 1. TRİMESTER DA TARAMA YAPILMALI…Günümüzde GDM tanısı için OGTT dışında, kanıtlanmış başka bir tanı yöntemi bulunmamaktadır </a:t>
            </a:r>
          </a:p>
          <a:p>
            <a:pPr eaLnBrk="1" hangingPunct="1">
              <a:spcBef>
                <a:spcPct val="0"/>
              </a:spcBef>
            </a:pPr>
            <a:endParaRPr lang="tr-TR" altLang="tr-TR"/>
          </a:p>
        </p:txBody>
      </p:sp>
      <p:sp>
        <p:nvSpPr>
          <p:cNvPr id="38916"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F1E56C54-D369-4153-9663-D21416A9AAB0}" type="slidenum">
              <a:rPr lang="tr-TR" altLang="tr-TR">
                <a:latin typeface="Calibri" panose="020F0502020204030204" pitchFamily="34" charset="0"/>
              </a:rPr>
              <a:pPr/>
              <a:t>28</a:t>
            </a:fld>
            <a:endParaRPr lang="tr-TR" altLang="tr-TR">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a:t>Akut komplikasyon (DKA, hipoglisemi) , enfeksiyonlar (cilt, ayak, diş, genitoüriner) Kronik komplikasyonlarla (göz, böbrek, sinir, genitoüriner, gastrointestinal, kalp, vasküler hastalık, diyabetik ayak, serebrovasküler olay), Ateroskleroz risk faktörleri (sigara, hipertansiyon, obezite, dislipidemi, aile öyküsü) </a:t>
            </a:r>
          </a:p>
          <a:p>
            <a:pPr eaLnBrk="1" hangingPunct="1">
              <a:spcBef>
                <a:spcPct val="0"/>
              </a:spcBef>
            </a:pPr>
            <a:r>
              <a:rPr lang="tr-TR" altLang="tr-TR"/>
              <a:t>Diyabet takip ve tedavisini etkileyebilecek (yaşam tarzı, kültürel, psikososyal, eğitim ve ekonomik) faktörler </a:t>
            </a:r>
          </a:p>
          <a:p>
            <a:pPr eaLnBrk="1" hangingPunct="1">
              <a:spcBef>
                <a:spcPct val="0"/>
              </a:spcBef>
            </a:pPr>
            <a:endParaRPr lang="tr-TR" altLang="tr-TR"/>
          </a:p>
        </p:txBody>
      </p:sp>
      <p:sp>
        <p:nvSpPr>
          <p:cNvPr id="46084"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F5E41CB9-3524-4EB1-B628-909D23BA8BD5}" type="slidenum">
              <a:rPr lang="tr-TR" altLang="tr-TR">
                <a:latin typeface="Calibri" panose="020F0502020204030204" pitchFamily="34" charset="0"/>
              </a:rPr>
              <a:pPr/>
              <a:t>34</a:t>
            </a:fld>
            <a:endParaRPr lang="tr-TR" altLang="tr-TR">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ayt Resmi Yer Tutucusu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 Yer Tutucusu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a:t>(sklerodaktili, Dupuytren kontraktürü, karpal tünel yönünden) .. (diyabetik ayak riski yönünden ayak deformitesi, pes planus vs için görsel bakı, deri ısısı, nemlilik derecesi, kalluslar, arteriyel nabızlar, vibrasyon ve pozisyon duyusu, his kusuru değerlendirmesi) (akantozis nigrikans, insülin injeksiyon yerlerinde enfeksiyon, lipoatrofi/ lipohipertrofi vb için)</a:t>
            </a:r>
          </a:p>
        </p:txBody>
      </p:sp>
      <p:sp>
        <p:nvSpPr>
          <p:cNvPr id="49156" name="Slayt Numarası Yer Tutucusu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fld id="{73D91E77-1D37-4DAA-9313-33CACEE71D3B}" type="slidenum">
              <a:rPr lang="tr-TR" altLang="tr-TR">
                <a:latin typeface="Calibri" panose="020F0502020204030204" pitchFamily="34" charset="0"/>
              </a:rPr>
              <a:pPr/>
              <a:t>36</a:t>
            </a:fld>
            <a:endParaRPr lang="tr-TR" altLang="tr-TR">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pPr>
              <a:defRPr/>
            </a:pPr>
            <a:fld id="{5D95F45E-4D38-4550-B89E-020F51561ABD}" type="datetimeFigureOut">
              <a:rPr lang="tr-TR" smtClean="0"/>
              <a:pPr>
                <a:defRPr/>
              </a:pPr>
              <a:t>26.10.2026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tr-TR" dirty="0">
              <a:latin typeface="Calibri" panose="020F0502020204030204" pitchFamily="34" charset="0"/>
            </a:endParaRPr>
          </a:p>
        </p:txBody>
      </p:sp>
      <p:sp>
        <p:nvSpPr>
          <p:cNvPr id="6" name="Slide Number Placeholder 5"/>
          <p:cNvSpPr>
            <a:spLocks noGrp="1"/>
          </p:cNvSpPr>
          <p:nvPr>
            <p:ph type="sldNum" sz="quarter" idx="12"/>
          </p:nvPr>
        </p:nvSpPr>
        <p:spPr>
          <a:xfrm>
            <a:off x="531812" y="4529540"/>
            <a:ext cx="779767" cy="365125"/>
          </a:xfrm>
        </p:spPr>
        <p:txBody>
          <a:bodyPr/>
          <a:lstStyle/>
          <a:p>
            <a:pPr>
              <a:defRPr/>
            </a:pPr>
            <a:fld id="{88EFED5E-C0AA-4B1E-BEED-5F311CE0E11B}" type="slidenum">
              <a:rPr lang="tr-TR" altLang="tr-TR" smtClean="0"/>
              <a:pPr>
                <a:defRPr/>
              </a:pPr>
              <a:t>‹#›</a:t>
            </a:fld>
            <a:endParaRPr lang="tr-TR" altLang="tr-TR"/>
          </a:p>
        </p:txBody>
      </p:sp>
    </p:spTree>
    <p:extLst>
      <p:ext uri="{BB962C8B-B14F-4D97-AF65-F5344CB8AC3E}">
        <p14:creationId xmlns:p14="http://schemas.microsoft.com/office/powerpoint/2010/main" val="1286764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a:defRPr/>
            </a:pPr>
            <a:fld id="{C00E79BA-C324-40B6-A87F-5D049AC65845}" type="datetimeFigureOut">
              <a:rPr lang="tr-TR" smtClean="0"/>
              <a:pPr>
                <a:defRPr/>
              </a:pPr>
              <a:t>26.10.2026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tr-TR" dirty="0">
              <a:latin typeface="Calibri" panose="020F0502020204030204" pitchFamily="34" charset="0"/>
            </a:endParaRPr>
          </a:p>
        </p:txBody>
      </p:sp>
      <p:sp>
        <p:nvSpPr>
          <p:cNvPr id="6" name="Slide Number Placeholder 5"/>
          <p:cNvSpPr>
            <a:spLocks noGrp="1"/>
          </p:cNvSpPr>
          <p:nvPr>
            <p:ph type="sldNum" sz="quarter" idx="12"/>
          </p:nvPr>
        </p:nvSpPr>
        <p:spPr/>
        <p:txBody>
          <a:bodyPr/>
          <a:lstStyle/>
          <a:p>
            <a:pPr>
              <a:defRPr/>
            </a:pPr>
            <a:fld id="{3470C563-361D-4FFE-A07B-E02AAFE6AD26}" type="slidenum">
              <a:rPr lang="tr-TR" altLang="tr-TR" smtClean="0"/>
              <a:pPr>
                <a:defRPr/>
              </a:pPr>
              <a:t>‹#›</a:t>
            </a:fld>
            <a:endParaRPr lang="tr-TR" altLang="tr-TR"/>
          </a:p>
        </p:txBody>
      </p:sp>
    </p:spTree>
    <p:extLst>
      <p:ext uri="{BB962C8B-B14F-4D97-AF65-F5344CB8AC3E}">
        <p14:creationId xmlns:p14="http://schemas.microsoft.com/office/powerpoint/2010/main" val="310805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a:defRPr/>
            </a:pPr>
            <a:fld id="{FFAFF33D-EC72-4DA4-A4A9-863F39A9A4BF}" type="datetimeFigureOut">
              <a:rPr lang="tr-TR" smtClean="0"/>
              <a:pPr>
                <a:defRPr/>
              </a:pPr>
              <a:t>26.10.2026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a:defRPr/>
            </a:pPr>
            <a:fld id="{22B2C835-6A98-4D17-BFEA-14ED8645FAE0}" type="slidenum">
              <a:rPr lang="tr-TR" altLang="tr-TR" smtClean="0"/>
              <a:pPr>
                <a:defRPr/>
              </a:pPr>
              <a:t>‹#›</a:t>
            </a:fld>
            <a:endParaRPr lang="tr-TR" altLang="tr-TR"/>
          </a:p>
        </p:txBody>
      </p:sp>
    </p:spTree>
    <p:extLst>
      <p:ext uri="{BB962C8B-B14F-4D97-AF65-F5344CB8AC3E}">
        <p14:creationId xmlns:p14="http://schemas.microsoft.com/office/powerpoint/2010/main" val="1950210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pPr>
              <a:defRPr/>
            </a:pPr>
            <a:fld id="{3929288E-1D1F-408F-864E-8A2680126713}" type="datetimeFigureOut">
              <a:rPr lang="tr-TR" smtClean="0"/>
              <a:pPr>
                <a:defRPr/>
              </a:pPr>
              <a:t>26.10.2026</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pPr>
              <a:defRPr/>
            </a:pPr>
            <a:fld id="{D0AFC3E5-376E-4B88-88C5-71B1B0C39036}" type="slidenum">
              <a:rPr lang="tr-TR" altLang="tr-TR" smtClean="0"/>
              <a:pPr>
                <a:defRPr/>
              </a:pPr>
              <a:t>‹#›</a:t>
            </a:fld>
            <a:endParaRPr lang="tr-TR" altLang="tr-TR"/>
          </a:p>
        </p:txBody>
      </p:sp>
    </p:spTree>
    <p:extLst>
      <p:ext uri="{BB962C8B-B14F-4D97-AF65-F5344CB8AC3E}">
        <p14:creationId xmlns:p14="http://schemas.microsoft.com/office/powerpoint/2010/main" val="1635160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pPr>
              <a:defRPr/>
            </a:pPr>
            <a:fld id="{03680928-27CB-4C99-A88F-25911C31B4B4}" type="datetimeFigureOut">
              <a:rPr lang="tr-TR" smtClean="0"/>
              <a:pPr>
                <a:defRPr/>
              </a:pPr>
              <a:t>26.10.2026</a:t>
            </a:fld>
            <a:endParaRPr lang="tr-TR"/>
          </a:p>
        </p:txBody>
      </p:sp>
      <p:sp>
        <p:nvSpPr>
          <p:cNvPr id="8" name="Footer Placeholder 7"/>
          <p:cNvSpPr>
            <a:spLocks noGrp="1"/>
          </p:cNvSpPr>
          <p:nvPr>
            <p:ph type="ftr" sz="quarter" idx="11"/>
          </p:nvPr>
        </p:nvSpPr>
        <p:spPr/>
        <p:txBody>
          <a:bodyPr/>
          <a:lstStyle/>
          <a:p>
            <a:pPr>
              <a:defRPr/>
            </a:pPr>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pPr>
              <a:defRPr/>
            </a:pPr>
            <a:fld id="{7310CAE8-9AD2-45F6-83AC-3EE43AE9398D}" type="slidenum">
              <a:rPr lang="tr-TR" altLang="tr-TR" smtClean="0"/>
              <a:pPr>
                <a:defRPr/>
              </a:pPr>
              <a:t>‹#›</a:t>
            </a:fld>
            <a:endParaRPr lang="tr-TR" altLang="tr-TR"/>
          </a:p>
        </p:txBody>
      </p:sp>
    </p:spTree>
    <p:extLst>
      <p:ext uri="{BB962C8B-B14F-4D97-AF65-F5344CB8AC3E}">
        <p14:creationId xmlns:p14="http://schemas.microsoft.com/office/powerpoint/2010/main" val="2221184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pPr>
              <a:defRPr/>
            </a:pPr>
            <a:fld id="{530B940C-7F21-433F-BD55-965FB50CDB00}" type="datetimeFigureOut">
              <a:rPr lang="tr-TR" smtClean="0"/>
              <a:pPr>
                <a:defRPr/>
              </a:pPr>
              <a:t>26.10.2026</a:t>
            </a:fld>
            <a:endParaRPr lang="tr-TR"/>
          </a:p>
        </p:txBody>
      </p:sp>
      <p:sp>
        <p:nvSpPr>
          <p:cNvPr id="4" name="Footer Placeholder 3"/>
          <p:cNvSpPr>
            <a:spLocks noGrp="1"/>
          </p:cNvSpPr>
          <p:nvPr>
            <p:ph type="ftr" sz="quarter" idx="11"/>
          </p:nvPr>
        </p:nvSpPr>
        <p:spPr/>
        <p:txBody>
          <a:bodyPr/>
          <a:lstStyle/>
          <a:p>
            <a:pPr>
              <a:defRPr/>
            </a:pPr>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7176F011-81BB-42AC-9F7E-FDFA46C69FBB}" type="slidenum">
              <a:rPr lang="tr-TR" altLang="tr-TR" smtClean="0"/>
              <a:pPr>
                <a:defRPr/>
              </a:pPr>
              <a:t>‹#›</a:t>
            </a:fld>
            <a:endParaRPr lang="tr-TR" altLang="tr-TR"/>
          </a:p>
        </p:txBody>
      </p:sp>
    </p:spTree>
    <p:extLst>
      <p:ext uri="{BB962C8B-B14F-4D97-AF65-F5344CB8AC3E}">
        <p14:creationId xmlns:p14="http://schemas.microsoft.com/office/powerpoint/2010/main" val="2702589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5780E3B3-0ED9-436D-A4B7-8374B8ABABFD}" type="datetimeFigureOut">
              <a:rPr lang="tr-TR" smtClean="0"/>
              <a:pPr>
                <a:defRPr/>
              </a:pPr>
              <a:t>26.10.2026</a:t>
            </a:fld>
            <a:endParaRPr lang="tr-TR"/>
          </a:p>
        </p:txBody>
      </p:sp>
      <p:sp>
        <p:nvSpPr>
          <p:cNvPr id="3" name="Footer Placeholder 2"/>
          <p:cNvSpPr>
            <a:spLocks noGrp="1"/>
          </p:cNvSpPr>
          <p:nvPr>
            <p:ph type="ftr" sz="quarter" idx="11"/>
          </p:nvPr>
        </p:nvSpPr>
        <p:spPr/>
        <p:txBody>
          <a:bodyPr/>
          <a:lstStyle/>
          <a:p>
            <a:pPr>
              <a:defRPr/>
            </a:pPr>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99C4F3C8-FBAA-47AD-9C0E-078C172E8C99}" type="slidenum">
              <a:rPr lang="tr-TR" altLang="tr-TR" smtClean="0"/>
              <a:pPr>
                <a:defRPr/>
              </a:pPr>
              <a:t>‹#›</a:t>
            </a:fld>
            <a:endParaRPr lang="tr-TR" altLang="tr-TR"/>
          </a:p>
        </p:txBody>
      </p:sp>
    </p:spTree>
    <p:extLst>
      <p:ext uri="{BB962C8B-B14F-4D97-AF65-F5344CB8AC3E}">
        <p14:creationId xmlns:p14="http://schemas.microsoft.com/office/powerpoint/2010/main" val="22035358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pPr>
              <a:defRPr/>
            </a:pPr>
            <a:fld id="{40E0849E-8CFE-4E78-B420-39AB96051E0E}" type="datetimeFigureOut">
              <a:rPr lang="tr-TR" smtClean="0"/>
              <a:pPr>
                <a:defRPr/>
              </a:pPr>
              <a:t>26.10.2026</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73EE6597-8B23-4AA0-B161-6C5EE304EFF9}" type="slidenum">
              <a:rPr lang="tr-TR" altLang="tr-TR" smtClean="0"/>
              <a:pPr>
                <a:defRPr/>
              </a:pPr>
              <a:t>‹#›</a:t>
            </a:fld>
            <a:endParaRPr lang="tr-TR" altLang="tr-TR"/>
          </a:p>
        </p:txBody>
      </p:sp>
    </p:spTree>
    <p:extLst>
      <p:ext uri="{BB962C8B-B14F-4D97-AF65-F5344CB8AC3E}">
        <p14:creationId xmlns:p14="http://schemas.microsoft.com/office/powerpoint/2010/main" val="2627340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pPr>
              <a:defRPr/>
            </a:pPr>
            <a:fld id="{2AA79A19-EF24-4D6E-A0D0-F9B008EED200}" type="datetimeFigureOut">
              <a:rPr lang="tr-TR" smtClean="0"/>
              <a:pPr>
                <a:defRPr/>
              </a:pPr>
              <a:t>26.10.2026</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a:defRPr/>
            </a:pPr>
            <a:fld id="{7DC9367F-18F6-41F8-8485-AF968B9D151C}" type="slidenum">
              <a:rPr lang="tr-TR" altLang="tr-TR" smtClean="0"/>
              <a:pPr>
                <a:defRPr/>
              </a:pPr>
              <a:t>‹#›</a:t>
            </a:fld>
            <a:endParaRPr lang="tr-TR" altLang="tr-TR"/>
          </a:p>
        </p:txBody>
      </p:sp>
    </p:spTree>
    <p:extLst>
      <p:ext uri="{BB962C8B-B14F-4D97-AF65-F5344CB8AC3E}">
        <p14:creationId xmlns:p14="http://schemas.microsoft.com/office/powerpoint/2010/main" val="4264606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a:defRPr/>
            </a:pPr>
            <a:fld id="{FFAFF33D-EC72-4DA4-A4A9-863F39A9A4BF}" type="datetimeFigureOut">
              <a:rPr lang="tr-TR" smtClean="0"/>
              <a:pPr>
                <a:defRPr/>
              </a:pPr>
              <a:t>26.10.2026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a:defRPr/>
            </a:pPr>
            <a:fld id="{22B2C835-6A98-4D17-BFEA-14ED8645FAE0}" type="slidenum">
              <a:rPr lang="tr-TR" altLang="tr-TR" smtClean="0"/>
              <a:pPr>
                <a:defRPr/>
              </a:pPr>
              <a:t>‹#›</a:t>
            </a:fld>
            <a:endParaRPr lang="tr-TR" altLang="tr-TR"/>
          </a:p>
        </p:txBody>
      </p:sp>
    </p:spTree>
    <p:extLst>
      <p:ext uri="{BB962C8B-B14F-4D97-AF65-F5344CB8AC3E}">
        <p14:creationId xmlns:p14="http://schemas.microsoft.com/office/powerpoint/2010/main" val="3075740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pPr>
              <a:defRPr/>
            </a:pPr>
            <a:fld id="{FFAFF33D-EC72-4DA4-A4A9-863F39A9A4BF}" type="datetimeFigureOut">
              <a:rPr lang="tr-TR" smtClean="0"/>
              <a:pPr>
                <a:defRPr/>
              </a:pPr>
              <a:t>26.10.2026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pPr>
              <a:defRPr/>
            </a:pPr>
            <a:fld id="{22B2C835-6A98-4D17-BFEA-14ED8645FAE0}" type="slidenum">
              <a:rPr lang="tr-TR" altLang="tr-TR" smtClean="0"/>
              <a:pPr>
                <a:defRPr/>
              </a:pPr>
              <a:t>‹#›</a:t>
            </a:fld>
            <a:endParaRPr lang="tr-TR" alt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Calibri" panose="020F0502020204030204" pitchFamily="34" charset="0"/>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Calibri" panose="020F0502020204030204" pitchFamily="34" charset="0"/>
              </a:rPr>
              <a:t>”</a:t>
            </a:r>
          </a:p>
        </p:txBody>
      </p:sp>
    </p:spTree>
    <p:extLst>
      <p:ext uri="{BB962C8B-B14F-4D97-AF65-F5344CB8AC3E}">
        <p14:creationId xmlns:p14="http://schemas.microsoft.com/office/powerpoint/2010/main" val="290582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pPr>
              <a:defRPr/>
            </a:pPr>
            <a:fld id="{FFAFF33D-EC72-4DA4-A4A9-863F39A9A4BF}" type="datetimeFigureOut">
              <a:rPr lang="tr-TR" smtClean="0"/>
              <a:pPr>
                <a:defRPr/>
              </a:pPr>
              <a:t>26.10.2026</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a:defRPr/>
            </a:pPr>
            <a:fld id="{22B2C835-6A98-4D17-BFEA-14ED8645FAE0}" type="slidenum">
              <a:rPr lang="tr-TR" altLang="tr-TR" smtClean="0"/>
              <a:pPr>
                <a:defRPr/>
              </a:pPr>
              <a:t>‹#›</a:t>
            </a:fld>
            <a:endParaRPr lang="tr-TR" altLang="tr-TR"/>
          </a:p>
        </p:txBody>
      </p:sp>
    </p:spTree>
    <p:extLst>
      <p:ext uri="{BB962C8B-B14F-4D97-AF65-F5344CB8AC3E}">
        <p14:creationId xmlns:p14="http://schemas.microsoft.com/office/powerpoint/2010/main" val="266189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pPr>
              <a:defRPr/>
            </a:pPr>
            <a:fld id="{FFAFF33D-EC72-4DA4-A4A9-863F39A9A4BF}" type="datetimeFigureOut">
              <a:rPr lang="tr-TR" smtClean="0"/>
              <a:pPr>
                <a:defRPr/>
              </a:pPr>
              <a:t>26.10.2026</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a:defRPr/>
            </a:pPr>
            <a:fld id="{22B2C835-6A98-4D17-BFEA-14ED8645FAE0}" type="slidenum">
              <a:rPr lang="tr-TR" altLang="tr-TR" smtClean="0"/>
              <a:pPr>
                <a:defRPr/>
              </a:pPr>
              <a:t>‹#›</a:t>
            </a:fld>
            <a:endParaRPr lang="tr-TR" alt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Calibri" panose="020F0502020204030204" pitchFamily="34" charset="0"/>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Calibri" panose="020F0502020204030204" pitchFamily="34" charset="0"/>
              </a:rPr>
              <a:t>”</a:t>
            </a:r>
          </a:p>
        </p:txBody>
      </p:sp>
    </p:spTree>
    <p:extLst>
      <p:ext uri="{BB962C8B-B14F-4D97-AF65-F5344CB8AC3E}">
        <p14:creationId xmlns:p14="http://schemas.microsoft.com/office/powerpoint/2010/main" val="39659739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pPr>
              <a:defRPr/>
            </a:pPr>
            <a:fld id="{FFAFF33D-EC72-4DA4-A4A9-863F39A9A4BF}" type="datetimeFigureOut">
              <a:rPr lang="tr-TR" smtClean="0"/>
              <a:pPr>
                <a:defRPr/>
              </a:pPr>
              <a:t>26.10.2026</a:t>
            </a:fld>
            <a:endParaRPr lang="tr-TR"/>
          </a:p>
        </p:txBody>
      </p:sp>
      <p:sp>
        <p:nvSpPr>
          <p:cNvPr id="6" name="Footer Placeholder 5"/>
          <p:cNvSpPr>
            <a:spLocks noGrp="1"/>
          </p:cNvSpPr>
          <p:nvPr>
            <p:ph type="ftr" sz="quarter" idx="11"/>
          </p:nvPr>
        </p:nvSpPr>
        <p:spPr/>
        <p:txBody>
          <a:bodyPr/>
          <a:lstStyle/>
          <a:p>
            <a:pPr>
              <a:defRPr/>
            </a:pPr>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pPr>
              <a:defRPr/>
            </a:pPr>
            <a:fld id="{22B2C835-6A98-4D17-BFEA-14ED8645FAE0}" type="slidenum">
              <a:rPr lang="tr-TR" altLang="tr-TR" smtClean="0"/>
              <a:pPr>
                <a:defRPr/>
              </a:pPr>
              <a:t>‹#›</a:t>
            </a:fld>
            <a:endParaRPr lang="tr-TR" altLang="tr-TR"/>
          </a:p>
        </p:txBody>
      </p:sp>
    </p:spTree>
    <p:extLst>
      <p:ext uri="{BB962C8B-B14F-4D97-AF65-F5344CB8AC3E}">
        <p14:creationId xmlns:p14="http://schemas.microsoft.com/office/powerpoint/2010/main" val="2495225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a:defRPr/>
            </a:pPr>
            <a:fld id="{DC414082-519E-49BC-9A97-C8B98D63E363}" type="datetimeFigureOut">
              <a:rPr lang="tr-TR" smtClean="0"/>
              <a:pPr>
                <a:defRPr/>
              </a:pPr>
              <a:t>26.10.2026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92635B33-CC97-4588-B792-E6472D3FFE0D}" type="slidenum">
              <a:rPr lang="tr-TR" altLang="tr-TR" smtClean="0"/>
              <a:pPr>
                <a:defRPr/>
              </a:pPr>
              <a:t>‹#›</a:t>
            </a:fld>
            <a:endParaRPr lang="tr-TR" altLang="tr-TR"/>
          </a:p>
        </p:txBody>
      </p:sp>
    </p:spTree>
    <p:extLst>
      <p:ext uri="{BB962C8B-B14F-4D97-AF65-F5344CB8AC3E}">
        <p14:creationId xmlns:p14="http://schemas.microsoft.com/office/powerpoint/2010/main" val="755489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pPr>
              <a:defRPr/>
            </a:pPr>
            <a:fld id="{908B1A94-CD39-432B-AA8D-65CA8348B067}" type="datetimeFigureOut">
              <a:rPr lang="tr-TR" smtClean="0"/>
              <a:pPr>
                <a:defRPr/>
              </a:pPr>
              <a:t>26.10.2026</a:t>
            </a:fld>
            <a:endParaRPr lang="tr-TR"/>
          </a:p>
        </p:txBody>
      </p:sp>
      <p:sp>
        <p:nvSpPr>
          <p:cNvPr id="5" name="Footer Placeholder 4"/>
          <p:cNvSpPr>
            <a:spLocks noGrp="1"/>
          </p:cNvSpPr>
          <p:nvPr>
            <p:ph type="ftr" sz="quarter" idx="11"/>
          </p:nvPr>
        </p:nvSpPr>
        <p:spPr/>
        <p:txBody>
          <a:bodyPr/>
          <a:lstStyle/>
          <a:p>
            <a:pPr>
              <a:defRPr/>
            </a:pPr>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91B39728-09A0-4EBF-9882-DB8F327F8E8B}" type="slidenum">
              <a:rPr lang="tr-TR" altLang="tr-TR" smtClean="0"/>
              <a:pPr>
                <a:defRPr/>
              </a:pPr>
              <a:t>‹#›</a:t>
            </a:fld>
            <a:endParaRPr lang="tr-TR" altLang="tr-TR"/>
          </a:p>
        </p:txBody>
      </p:sp>
    </p:spTree>
    <p:extLst>
      <p:ext uri="{BB962C8B-B14F-4D97-AF65-F5344CB8AC3E}">
        <p14:creationId xmlns:p14="http://schemas.microsoft.com/office/powerpoint/2010/main" val="3903994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tr-TR" dirty="0">
                <a:latin typeface="Calibri" panose="020F0502020204030204" pitchFamily="34" charset="0"/>
              </a:endParaRPr>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tr-TR" dirty="0">
                <a:latin typeface="Calibri" panose="020F0502020204030204" pitchFamily="34" charset="0"/>
              </a:endParaRPr>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tr-TR" dirty="0">
                <a:latin typeface="Calibri" panose="020F0502020204030204" pitchFamily="34" charset="0"/>
              </a:endParaRPr>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dirty="0">
              <a:latin typeface="Calibri" panose="020F0502020204030204" pitchFamily="34" charset="0"/>
            </a:endParaRPr>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dirty="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latin typeface="Calibri" panose="020F0502020204030204" pitchFamily="34" charset="0"/>
              </a:defRPr>
            </a:lvl1pPr>
          </a:lstStyle>
          <a:p>
            <a:pPr>
              <a:defRPr/>
            </a:pPr>
            <a:fld id="{FFAFF33D-EC72-4DA4-A4A9-863F39A9A4BF}" type="datetimeFigureOut">
              <a:rPr lang="tr-TR" smtClean="0"/>
              <a:pPr>
                <a:defRPr/>
              </a:pPr>
              <a:t>26.10.2026</a:t>
            </a:fld>
            <a:endParaRPr lang="tr-TR"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latin typeface="Calibri" panose="020F0502020204030204" pitchFamily="34" charset="0"/>
              </a:defRPr>
            </a:lvl1pPr>
          </a:lstStyle>
          <a:p>
            <a:pPr>
              <a:defRPr/>
            </a:pPr>
            <a:endParaRPr lang="tr-TR"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latin typeface="Calibri" panose="020F0502020204030204" pitchFamily="34" charset="0"/>
              </a:defRPr>
            </a:lvl1pPr>
          </a:lstStyle>
          <a:p>
            <a:pPr>
              <a:defRPr/>
            </a:pPr>
            <a:fld id="{22B2C835-6A98-4D17-BFEA-14ED8645FAE0}" type="slidenum">
              <a:rPr lang="tr-TR" altLang="tr-TR" smtClean="0"/>
              <a:pPr>
                <a:defRPr/>
              </a:pPr>
              <a:t>‹#›</a:t>
            </a:fld>
            <a:endParaRPr lang="tr-TR" altLang="tr-TR" dirty="0"/>
          </a:p>
        </p:txBody>
      </p:sp>
    </p:spTree>
    <p:extLst>
      <p:ext uri="{BB962C8B-B14F-4D97-AF65-F5344CB8AC3E}">
        <p14:creationId xmlns:p14="http://schemas.microsoft.com/office/powerpoint/2010/main" val="4205731230"/>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Lst>
  <p:txStyles>
    <p:titleStyle>
      <a:lvl1pPr algn="l" defTabSz="457200" rtl="0" eaLnBrk="1" latinLnBrk="0" hangingPunct="1">
        <a:spcBef>
          <a:spcPct val="0"/>
        </a:spcBef>
        <a:buNone/>
        <a:defRPr sz="3600" kern="1200">
          <a:solidFill>
            <a:schemeClr val="tx1">
              <a:lumMod val="85000"/>
              <a:lumOff val="15000"/>
            </a:schemeClr>
          </a:solidFill>
          <a:latin typeface="Calibri" panose="020F050202020403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Calibri" panose="020F0502020204030204" pitchFamily="34" charset="0"/>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Calibri" panose="020F0502020204030204" pitchFamily="34" charset="0"/>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Calibri" panose="020F0502020204030204" pitchFamily="34" charset="0"/>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Calibri" panose="020F0502020204030204" pitchFamily="34" charset="0"/>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Calibri" panose="020F0502020204030204" pitchFamily="34" charset="0"/>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xml"/><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CE2A23-9C98-4F9E-9335-34694B9683C8}"/>
              </a:ext>
            </a:extLst>
          </p:cNvPr>
          <p:cNvSpPr>
            <a:spLocks noGrp="1"/>
          </p:cNvSpPr>
          <p:nvPr>
            <p:ph type="ctrTitle"/>
          </p:nvPr>
        </p:nvSpPr>
        <p:spPr>
          <a:xfrm>
            <a:off x="2589213" y="2514600"/>
            <a:ext cx="8915399" cy="2262781"/>
          </a:xfrm>
        </p:spPr>
        <p:txBody>
          <a:bodyPr>
            <a:normAutofit/>
          </a:bodyPr>
          <a:lstStyle/>
          <a:p>
            <a:r>
              <a:rPr lang="tr-TR" sz="6000" b="1" dirty="0"/>
              <a:t>DİYABETES MELLİTUS</a:t>
            </a:r>
          </a:p>
        </p:txBody>
      </p:sp>
      <p:sp>
        <p:nvSpPr>
          <p:cNvPr id="3" name="Alt Başlık 2">
            <a:extLst>
              <a:ext uri="{FF2B5EF4-FFF2-40B4-BE49-F238E27FC236}">
                <a16:creationId xmlns:a16="http://schemas.microsoft.com/office/drawing/2014/main" id="{43E783C7-D0A3-4B80-A64F-931F11B670A3}"/>
              </a:ext>
            </a:extLst>
          </p:cNvPr>
          <p:cNvSpPr>
            <a:spLocks noGrp="1"/>
          </p:cNvSpPr>
          <p:nvPr>
            <p:ph type="subTitle" idx="1"/>
          </p:nvPr>
        </p:nvSpPr>
        <p:spPr>
          <a:xfrm>
            <a:off x="2589213" y="4777379"/>
            <a:ext cx="8915399" cy="1126283"/>
          </a:xfrm>
        </p:spPr>
        <p:txBody>
          <a:bodyPr>
            <a:normAutofit lnSpcReduction="10000"/>
          </a:bodyPr>
          <a:lstStyle/>
          <a:p>
            <a:r>
              <a:rPr lang="tr-TR" dirty="0"/>
              <a:t>Arş. Gör. Dr. G. Zeynep Canpolat</a:t>
            </a:r>
          </a:p>
          <a:p>
            <a:r>
              <a:rPr lang="tr-TR" dirty="0"/>
              <a:t>KTÜ Aile Hekimliği Anabilim Dalı</a:t>
            </a:r>
          </a:p>
          <a:p>
            <a:r>
              <a:rPr lang="tr-TR" dirty="0"/>
              <a:t>27.10.2026</a:t>
            </a:r>
          </a:p>
        </p:txBody>
      </p:sp>
    </p:spTree>
    <p:extLst>
      <p:ext uri="{BB962C8B-B14F-4D97-AF65-F5344CB8AC3E}">
        <p14:creationId xmlns:p14="http://schemas.microsoft.com/office/powerpoint/2010/main" val="1786505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93" name="Rectangle 7185" descr="&quot;&quot;"/>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2" name="Başlık 1"/>
          <p:cNvSpPr>
            <a:spLocks noGrp="1"/>
          </p:cNvSpPr>
          <p:nvPr>
            <p:ph type="title"/>
          </p:nvPr>
        </p:nvSpPr>
        <p:spPr>
          <a:xfrm>
            <a:off x="6761161" y="1333500"/>
            <a:ext cx="4868863" cy="1517650"/>
          </a:xfrm>
        </p:spPr>
        <p:txBody>
          <a:bodyPr>
            <a:normAutofit/>
          </a:bodyPr>
          <a:lstStyle/>
          <a:p>
            <a:pPr eaLnBrk="1" fontAlgn="auto" hangingPunct="1">
              <a:spcAft>
                <a:spcPts val="0"/>
              </a:spcAft>
              <a:defRPr/>
            </a:pPr>
            <a:r>
              <a:rPr lang="tr-TR" sz="4400" b="1" dirty="0">
                <a:solidFill>
                  <a:srgbClr val="000000"/>
                </a:solidFill>
              </a:rPr>
              <a:t>AMAÇ</a:t>
            </a:r>
          </a:p>
        </p:txBody>
      </p:sp>
      <p:sp>
        <p:nvSpPr>
          <p:cNvPr id="8200" name="İçerik Yer Tutucusu 2"/>
          <p:cNvSpPr>
            <a:spLocks noGrp="1" noChangeArrowheads="1"/>
          </p:cNvSpPr>
          <p:nvPr>
            <p:ph idx="1"/>
          </p:nvPr>
        </p:nvSpPr>
        <p:spPr>
          <a:xfrm>
            <a:off x="6588125" y="3006725"/>
            <a:ext cx="4868863" cy="3067050"/>
          </a:xfrm>
        </p:spPr>
        <p:txBody>
          <a:bodyPr>
            <a:normAutofit fontScale="92500" lnSpcReduction="10000"/>
          </a:bodyPr>
          <a:lstStyle/>
          <a:p>
            <a:pPr eaLnBrk="1" hangingPunct="1"/>
            <a:r>
              <a:rPr lang="tr-TR" altLang="tr-TR" sz="2400" dirty="0" err="1">
                <a:solidFill>
                  <a:srgbClr val="000000"/>
                </a:solidFill>
              </a:rPr>
              <a:t>Diyabetes</a:t>
            </a:r>
            <a:r>
              <a:rPr lang="tr-TR" altLang="tr-TR" sz="2400" dirty="0">
                <a:solidFill>
                  <a:srgbClr val="000000"/>
                </a:solidFill>
              </a:rPr>
              <a:t> </a:t>
            </a:r>
            <a:r>
              <a:rPr lang="tr-TR" altLang="tr-TR" sz="2400" dirty="0" err="1">
                <a:solidFill>
                  <a:srgbClr val="000000"/>
                </a:solidFill>
              </a:rPr>
              <a:t>mellitus</a:t>
            </a:r>
            <a:r>
              <a:rPr lang="tr-TR" altLang="tr-TR" sz="2400" dirty="0">
                <a:solidFill>
                  <a:srgbClr val="000000"/>
                </a:solidFill>
              </a:rPr>
              <a:t>(DM); </a:t>
            </a:r>
          </a:p>
          <a:p>
            <a:pPr lvl="1" eaLnBrk="1" hangingPunct="1"/>
            <a:r>
              <a:rPr lang="tr-TR" altLang="tr-TR" sz="2400" dirty="0">
                <a:solidFill>
                  <a:srgbClr val="000000"/>
                </a:solidFill>
              </a:rPr>
              <a:t>tanısı</a:t>
            </a:r>
          </a:p>
          <a:p>
            <a:pPr lvl="1" eaLnBrk="1" hangingPunct="1"/>
            <a:r>
              <a:rPr lang="tr-TR" altLang="tr-TR" sz="2400" dirty="0">
                <a:solidFill>
                  <a:srgbClr val="000000"/>
                </a:solidFill>
              </a:rPr>
              <a:t>Taraması </a:t>
            </a:r>
          </a:p>
          <a:p>
            <a:pPr lvl="1" eaLnBrk="1" hangingPunct="1"/>
            <a:r>
              <a:rPr lang="tr-TR" altLang="tr-TR" sz="2400" dirty="0">
                <a:solidFill>
                  <a:srgbClr val="000000"/>
                </a:solidFill>
              </a:rPr>
              <a:t>komplikasyonları</a:t>
            </a:r>
          </a:p>
          <a:p>
            <a:pPr lvl="1" eaLnBrk="1" hangingPunct="1"/>
            <a:r>
              <a:rPr lang="tr-TR" altLang="tr-TR" sz="2400" dirty="0">
                <a:solidFill>
                  <a:srgbClr val="000000"/>
                </a:solidFill>
              </a:rPr>
              <a:t>Sevk kriterleri ve</a:t>
            </a:r>
          </a:p>
          <a:p>
            <a:pPr lvl="1" eaLnBrk="1" hangingPunct="1"/>
            <a:r>
              <a:rPr lang="tr-TR" altLang="tr-TR" sz="2400" dirty="0">
                <a:solidFill>
                  <a:srgbClr val="000000"/>
                </a:solidFill>
              </a:rPr>
              <a:t>Metabolik sendrom ile ilgili bilgi vermek</a:t>
            </a:r>
          </a:p>
        </p:txBody>
      </p:sp>
      <p:pic>
        <p:nvPicPr>
          <p:cNvPr id="7172" name="Picture 4" descr="health img"/>
          <p:cNvPicPr>
            <a:picLocks noChangeAspect="1" noChangeArrowheads="1"/>
          </p:cNvPicPr>
          <p:nvPr/>
        </p:nvPicPr>
        <p:blipFill>
          <a:blip r:embed="rId2"/>
          <a:srcRect l="19168" r="17601" b="1"/>
          <a:stretch>
            <a:fillRect/>
          </a:stretch>
        </p:blipFill>
        <p:spPr bwMode="auto">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2589212" y="628651"/>
            <a:ext cx="8911687" cy="1280890"/>
          </a:xfrm>
        </p:spPr>
        <p:txBody>
          <a:bodyPr>
            <a:normAutofit/>
          </a:bodyPr>
          <a:lstStyle/>
          <a:p>
            <a:pPr eaLnBrk="1" fontAlgn="auto" hangingPunct="1">
              <a:spcAft>
                <a:spcPts val="0"/>
              </a:spcAft>
              <a:defRPr/>
            </a:pPr>
            <a:r>
              <a:rPr lang="tr-TR" b="1" dirty="0"/>
              <a:t>ÖĞRENİM HEDEFLERİ</a:t>
            </a:r>
          </a:p>
        </p:txBody>
      </p:sp>
      <p:sp>
        <p:nvSpPr>
          <p:cNvPr id="3" name="İçerik Yer Tutucusu 2"/>
          <p:cNvSpPr>
            <a:spLocks noGrp="1"/>
          </p:cNvSpPr>
          <p:nvPr>
            <p:ph idx="1"/>
          </p:nvPr>
        </p:nvSpPr>
        <p:spPr/>
        <p:txBody>
          <a:bodyPr/>
          <a:lstStyle/>
          <a:p>
            <a:pPr lvl="0"/>
            <a:r>
              <a:rPr lang="tr-TR" dirty="0"/>
              <a:t>DM tanısını koyabilmek</a:t>
            </a:r>
            <a:endParaRPr lang="en-US" dirty="0"/>
          </a:p>
          <a:p>
            <a:pPr lvl="0"/>
            <a:r>
              <a:rPr lang="tr-TR" dirty="0"/>
              <a:t>DM belirti ve bulgularını açıklayabilmek</a:t>
            </a:r>
          </a:p>
          <a:p>
            <a:r>
              <a:rPr lang="tr-TR" dirty="0"/>
              <a:t>DM tarama </a:t>
            </a:r>
            <a:r>
              <a:rPr lang="tr-TR" dirty="0" err="1"/>
              <a:t>endikasyonlarını</a:t>
            </a:r>
            <a:r>
              <a:rPr lang="tr-TR" dirty="0"/>
              <a:t> sayabilmek</a:t>
            </a:r>
            <a:endParaRPr lang="en-US" dirty="0"/>
          </a:p>
          <a:p>
            <a:r>
              <a:rPr lang="tr-TR" dirty="0"/>
              <a:t>Diyabetli hastanın standart bakım ilkelerini öğrenmek</a:t>
            </a:r>
            <a:endParaRPr lang="en-US" dirty="0"/>
          </a:p>
          <a:p>
            <a:r>
              <a:rPr lang="tr-TR" dirty="0"/>
              <a:t>DM komplikasyonlarını sayabilmek</a:t>
            </a:r>
            <a:endParaRPr lang="en-US" dirty="0"/>
          </a:p>
          <a:p>
            <a:pPr lvl="0"/>
            <a:r>
              <a:rPr lang="tr-TR" dirty="0" err="1"/>
              <a:t>Metabolik</a:t>
            </a:r>
            <a:r>
              <a:rPr lang="tr-TR" dirty="0"/>
              <a:t> sendrom hakkında bilgi sahibi olmak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Başlık 12"/>
          <p:cNvSpPr>
            <a:spLocks noGrp="1"/>
          </p:cNvSpPr>
          <p:nvPr>
            <p:ph type="title"/>
          </p:nvPr>
        </p:nvSpPr>
        <p:spPr>
          <a:xfrm>
            <a:off x="1792466" y="617967"/>
            <a:ext cx="4498525" cy="926218"/>
          </a:xfrm>
        </p:spPr>
        <p:txBody>
          <a:bodyPr>
            <a:normAutofit/>
          </a:bodyPr>
          <a:lstStyle/>
          <a:p>
            <a:pPr eaLnBrk="1" fontAlgn="auto" hangingPunct="1">
              <a:spcAft>
                <a:spcPts val="0"/>
              </a:spcAft>
              <a:defRPr/>
            </a:pPr>
            <a:r>
              <a:rPr lang="tr-TR" b="1" dirty="0"/>
              <a:t>SUNUM AKIŞI</a:t>
            </a:r>
          </a:p>
        </p:txBody>
      </p:sp>
      <p:sp>
        <p:nvSpPr>
          <p:cNvPr id="10243" name="Rectangle 8"/>
          <p:cNvSpPr>
            <a:spLocks noGrp="1" noChangeArrowheads="1"/>
          </p:cNvSpPr>
          <p:nvPr>
            <p:ph idx="1"/>
          </p:nvPr>
        </p:nvSpPr>
        <p:spPr>
          <a:xfrm>
            <a:off x="1548429" y="1801956"/>
            <a:ext cx="4446643" cy="473551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fontScale="92500" lnSpcReduction="10000"/>
          </a:bodyPr>
          <a:lstStyle/>
          <a:p>
            <a:pPr eaLnBrk="1" hangingPunct="1"/>
            <a:r>
              <a:rPr lang="tr-TR" altLang="tr-TR" sz="1600" dirty="0"/>
              <a:t>Giriş, Amaç ve Tanım </a:t>
            </a:r>
          </a:p>
          <a:p>
            <a:pPr eaLnBrk="1" hangingPunct="1"/>
            <a:r>
              <a:rPr lang="tr-TR" altLang="tr-TR" sz="1600" dirty="0"/>
              <a:t>Diyabet Sınıflandırması ve Tanı Kriterleri (Tip 1, Tip 2, GDM, MODY, LADA) </a:t>
            </a:r>
          </a:p>
          <a:p>
            <a:pPr eaLnBrk="1" hangingPunct="1"/>
            <a:r>
              <a:rPr lang="tr-TR" altLang="tr-TR" sz="1600" dirty="0"/>
              <a:t>Risk Grupları ve Tarama Stratejileri </a:t>
            </a:r>
          </a:p>
          <a:p>
            <a:pPr eaLnBrk="1" hangingPunct="1"/>
            <a:r>
              <a:rPr lang="tr-TR" altLang="tr-TR" sz="1600" dirty="0"/>
              <a:t>Klinik Değerlendirme, Standart Bakım ve İzlem </a:t>
            </a:r>
          </a:p>
          <a:p>
            <a:pPr eaLnBrk="1" hangingPunct="1"/>
            <a:r>
              <a:rPr lang="tr-TR" altLang="tr-TR" sz="1600" dirty="0"/>
              <a:t>Tedavi Hedefleri ve Yaşam Tarzı Düzenlemeleri (</a:t>
            </a:r>
            <a:r>
              <a:rPr lang="tr-TR" altLang="tr-TR" sz="1600" dirty="0" err="1"/>
              <a:t>Glisemik</a:t>
            </a:r>
            <a:r>
              <a:rPr lang="tr-TR" altLang="tr-TR" sz="1600" dirty="0"/>
              <a:t> kontrol, Beslenme, Egzersiz) </a:t>
            </a:r>
          </a:p>
          <a:p>
            <a:pPr eaLnBrk="1" hangingPunct="1"/>
            <a:r>
              <a:rPr lang="tr-TR" altLang="tr-TR" sz="1600" dirty="0"/>
              <a:t>Akut Komplikasyonlar (DKA, HHD, Hipoglisemi) </a:t>
            </a:r>
          </a:p>
          <a:p>
            <a:pPr eaLnBrk="1" hangingPunct="1"/>
            <a:r>
              <a:rPr lang="tr-TR" altLang="tr-TR" sz="1600" dirty="0"/>
              <a:t>Kronik Komplikasyonlar </a:t>
            </a:r>
          </a:p>
          <a:p>
            <a:pPr lvl="1" eaLnBrk="1" hangingPunct="1"/>
            <a:r>
              <a:rPr lang="tr-TR" altLang="tr-TR" sz="1600" dirty="0" err="1"/>
              <a:t>Mikrovasküler</a:t>
            </a:r>
            <a:r>
              <a:rPr lang="tr-TR" altLang="tr-TR" sz="1600" dirty="0"/>
              <a:t>: </a:t>
            </a:r>
            <a:r>
              <a:rPr lang="tr-TR" altLang="tr-TR" sz="1600" dirty="0" err="1"/>
              <a:t>Retinopati</a:t>
            </a:r>
            <a:r>
              <a:rPr lang="tr-TR" altLang="tr-TR" sz="1600" dirty="0"/>
              <a:t>, </a:t>
            </a:r>
            <a:r>
              <a:rPr lang="tr-TR" altLang="tr-TR" sz="1600" dirty="0" err="1"/>
              <a:t>Nefropati</a:t>
            </a:r>
            <a:r>
              <a:rPr lang="tr-TR" altLang="tr-TR" sz="1600" dirty="0"/>
              <a:t>, </a:t>
            </a:r>
            <a:r>
              <a:rPr lang="tr-TR" altLang="tr-TR" sz="1600" dirty="0" err="1"/>
              <a:t>Nöropati</a:t>
            </a:r>
            <a:endParaRPr lang="tr-TR" altLang="tr-TR" sz="1600" dirty="0"/>
          </a:p>
          <a:p>
            <a:pPr lvl="1" eaLnBrk="1" hangingPunct="1"/>
            <a:r>
              <a:rPr lang="tr-TR" altLang="tr-TR" sz="1600" dirty="0" err="1"/>
              <a:t>Makrovasküler</a:t>
            </a:r>
            <a:r>
              <a:rPr lang="tr-TR" altLang="tr-TR" sz="1600" dirty="0"/>
              <a:t>: </a:t>
            </a:r>
            <a:r>
              <a:rPr lang="tr-TR" altLang="tr-TR" sz="1600" dirty="0" err="1"/>
              <a:t>Kardiyovasküler</a:t>
            </a:r>
            <a:r>
              <a:rPr lang="tr-TR" altLang="tr-TR" sz="1600" dirty="0"/>
              <a:t> Hastalıklar, </a:t>
            </a:r>
            <a:r>
              <a:rPr lang="tr-TR" altLang="tr-TR" sz="1600" dirty="0" err="1"/>
              <a:t>Periferik</a:t>
            </a:r>
            <a:r>
              <a:rPr lang="tr-TR" altLang="tr-TR" sz="1600" dirty="0"/>
              <a:t> Arter</a:t>
            </a:r>
          </a:p>
          <a:p>
            <a:pPr eaLnBrk="1" hangingPunct="1"/>
            <a:r>
              <a:rPr lang="tr-TR" altLang="tr-TR" sz="1600" dirty="0"/>
              <a:t>Eşlik Eden Sorunlar (</a:t>
            </a:r>
            <a:r>
              <a:rPr lang="tr-TR" altLang="tr-TR" sz="1600" dirty="0" err="1"/>
              <a:t>HT,Psikososyal</a:t>
            </a:r>
            <a:r>
              <a:rPr lang="tr-TR" altLang="tr-TR" sz="1600" dirty="0"/>
              <a:t> yaklaşım) ve Sevk Kriterleri </a:t>
            </a:r>
          </a:p>
          <a:p>
            <a:pPr eaLnBrk="1" hangingPunct="1"/>
            <a:r>
              <a:rPr lang="tr-TR" altLang="tr-TR" sz="1600" dirty="0" err="1"/>
              <a:t>Metabolik</a:t>
            </a:r>
            <a:r>
              <a:rPr lang="tr-TR" altLang="tr-TR" sz="1600" dirty="0"/>
              <a:t> Sendrom ve </a:t>
            </a:r>
            <a:r>
              <a:rPr lang="tr-TR" altLang="tr-TR" sz="1600" dirty="0" err="1"/>
              <a:t>prediyabet</a:t>
            </a:r>
            <a:endParaRPr lang="tr-TR" altLang="tr-TR" sz="1600" dirty="0"/>
          </a:p>
        </p:txBody>
      </p:sp>
      <p:pic>
        <p:nvPicPr>
          <p:cNvPr id="1034" name="Picture 10" descr="Diyabet Tip 2 Tanısı Nasıl Konur?"/>
          <p:cNvPicPr>
            <a:picLocks noChangeAspect="1" noChangeArrowheads="1"/>
          </p:cNvPicPr>
          <p:nvPr/>
        </p:nvPicPr>
        <p:blipFill>
          <a:blip r:embed="rId2"/>
          <a:srcRect l="16484" r="22632"/>
          <a:stretch>
            <a:fillRect/>
          </a:stretch>
        </p:blipFill>
        <p:spPr bwMode="auto">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846967" y="616422"/>
            <a:ext cx="9786531" cy="1325563"/>
          </a:xfrm>
        </p:spPr>
        <p:txBody>
          <a:bodyPr>
            <a:normAutofit/>
          </a:bodyPr>
          <a:lstStyle/>
          <a:p>
            <a:pPr eaLnBrk="1" fontAlgn="auto" hangingPunct="1">
              <a:spcAft>
                <a:spcPts val="0"/>
              </a:spcAft>
              <a:defRPr/>
            </a:pPr>
            <a:r>
              <a:rPr lang="tr-TR" b="1" dirty="0"/>
              <a:t>TANIM</a:t>
            </a:r>
          </a:p>
        </p:txBody>
      </p:sp>
      <p:sp>
        <p:nvSpPr>
          <p:cNvPr id="11267" name="İçerik Yer Tutucusu 2"/>
          <p:cNvSpPr>
            <a:spLocks noGrp="1" noChangeArrowheads="1"/>
          </p:cNvSpPr>
          <p:nvPr>
            <p:ph idx="1"/>
          </p:nvPr>
        </p:nvSpPr>
        <p:spPr>
          <a:xfrm>
            <a:off x="6235217" y="2341199"/>
            <a:ext cx="5459413" cy="2157675"/>
          </a:xfrm>
        </p:spPr>
        <p:txBody>
          <a:bodyPr>
            <a:normAutofit/>
          </a:bodyPr>
          <a:lstStyle/>
          <a:p>
            <a:pPr eaLnBrk="1" hangingPunct="1"/>
            <a:r>
              <a:rPr lang="tr-TR" altLang="tr-TR" sz="2400" dirty="0" err="1"/>
              <a:t>Diabetes</a:t>
            </a:r>
            <a:r>
              <a:rPr lang="tr-TR" altLang="tr-TR" sz="2400" dirty="0"/>
              <a:t> </a:t>
            </a:r>
            <a:r>
              <a:rPr lang="tr-TR" altLang="tr-TR" sz="2400" dirty="0" err="1"/>
              <a:t>mellitus</a:t>
            </a:r>
            <a:r>
              <a:rPr lang="tr-TR" altLang="tr-TR" sz="2400" dirty="0"/>
              <a:t>; insülin salınımı, insülin etkisi veya bu faktörlerin her ikisinde de bozukluk nedeniyle ortaya çıkan hiperglisemi ile karakterize kronik metabolik bir hastalıktır. </a:t>
            </a:r>
          </a:p>
        </p:txBody>
      </p:sp>
      <p:pic>
        <p:nvPicPr>
          <p:cNvPr id="5" name="Resim 4"/>
          <p:cNvPicPr>
            <a:picLocks noChangeAspect="1"/>
          </p:cNvPicPr>
          <p:nvPr/>
        </p:nvPicPr>
        <p:blipFill>
          <a:blip r:embed="rId2"/>
          <a:stretch>
            <a:fillRect/>
          </a:stretch>
        </p:blipFill>
        <p:spPr>
          <a:xfrm>
            <a:off x="1111584" y="2341199"/>
            <a:ext cx="4689486" cy="286058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79895" y="538564"/>
            <a:ext cx="8911687" cy="1280890"/>
          </a:xfrm>
        </p:spPr>
        <p:txBody>
          <a:bodyPr>
            <a:normAutofit/>
          </a:bodyPr>
          <a:lstStyle/>
          <a:p>
            <a:pPr eaLnBrk="1" fontAlgn="auto" hangingPunct="1">
              <a:spcAft>
                <a:spcPts val="0"/>
              </a:spcAft>
              <a:defRPr/>
            </a:pPr>
            <a:r>
              <a:rPr lang="tr-TR" b="1" dirty="0"/>
              <a:t>TANI KRİTERLERİ</a:t>
            </a:r>
          </a:p>
        </p:txBody>
      </p:sp>
      <p:pic>
        <p:nvPicPr>
          <p:cNvPr id="5" name="İçerik Yer Tutucusu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9895" y="1303023"/>
            <a:ext cx="8832210" cy="5063606"/>
          </a:xfrm>
        </p:spPr>
      </p:pic>
      <p:sp>
        <p:nvSpPr>
          <p:cNvPr id="3" name="Dikdörtgen 2"/>
          <p:cNvSpPr/>
          <p:nvPr/>
        </p:nvSpPr>
        <p:spPr>
          <a:xfrm>
            <a:off x="1679895" y="6421129"/>
            <a:ext cx="2965877" cy="249684"/>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92925" y="634706"/>
            <a:ext cx="8911687" cy="1280890"/>
          </a:xfrm>
        </p:spPr>
        <p:txBody>
          <a:bodyPr>
            <a:normAutofit/>
          </a:bodyPr>
          <a:lstStyle/>
          <a:p>
            <a:pPr eaLnBrk="1" fontAlgn="auto" hangingPunct="1">
              <a:spcAft>
                <a:spcPts val="0"/>
              </a:spcAft>
              <a:defRPr/>
            </a:pPr>
            <a:r>
              <a:rPr lang="tr-TR" b="1" dirty="0"/>
              <a:t>PREDİYABET</a:t>
            </a:r>
          </a:p>
        </p:txBody>
      </p:sp>
      <p:sp>
        <p:nvSpPr>
          <p:cNvPr id="13315" name="İçerik Yer Tutucusu 2"/>
          <p:cNvSpPr>
            <a:spLocks noGrp="1" noChangeArrowheads="1"/>
          </p:cNvSpPr>
          <p:nvPr>
            <p:ph idx="1"/>
          </p:nvPr>
        </p:nvSpPr>
        <p:spPr/>
        <p:txBody>
          <a:bodyPr/>
          <a:lstStyle/>
          <a:p>
            <a:r>
              <a:rPr lang="tr-TR" dirty="0"/>
              <a:t>Bozulmuş açlık </a:t>
            </a:r>
            <a:r>
              <a:rPr lang="tr-TR" dirty="0" err="1"/>
              <a:t>glukozu</a:t>
            </a:r>
            <a:r>
              <a:rPr lang="tr-TR" dirty="0"/>
              <a:t> (BAG, açlık plazma </a:t>
            </a:r>
            <a:r>
              <a:rPr lang="tr-TR" dirty="0" err="1"/>
              <a:t>glukoz</a:t>
            </a:r>
            <a:r>
              <a:rPr lang="tr-TR" dirty="0"/>
              <a:t> düzeyinin 100-125 mg/</a:t>
            </a:r>
            <a:r>
              <a:rPr lang="tr-TR" dirty="0" err="1"/>
              <a:t>dL</a:t>
            </a:r>
            <a:r>
              <a:rPr lang="tr-TR" dirty="0"/>
              <a:t> arasında olması), </a:t>
            </a:r>
          </a:p>
          <a:p>
            <a:r>
              <a:rPr lang="tr-TR" dirty="0"/>
              <a:t>Bozulmuş </a:t>
            </a:r>
            <a:r>
              <a:rPr lang="tr-TR" dirty="0" err="1"/>
              <a:t>glukoz</a:t>
            </a:r>
            <a:r>
              <a:rPr lang="tr-TR" dirty="0"/>
              <a:t> toleransı (BGT, 75 g </a:t>
            </a:r>
            <a:r>
              <a:rPr lang="tr-TR" dirty="0" err="1"/>
              <a:t>glukozlu</a:t>
            </a:r>
            <a:r>
              <a:rPr lang="tr-TR" dirty="0"/>
              <a:t> OGTT ile 2.sa PG 140-199 mg/</a:t>
            </a:r>
            <a:r>
              <a:rPr lang="tr-TR" dirty="0" err="1"/>
              <a:t>dL</a:t>
            </a:r>
            <a:r>
              <a:rPr lang="tr-TR" dirty="0"/>
              <a:t> arasında olması) ve</a:t>
            </a:r>
          </a:p>
          <a:p>
            <a:r>
              <a:rPr lang="tr-TR" dirty="0"/>
              <a:t> HbA1c düzeyinin %5,7-6,4 arasında olması durumunda </a:t>
            </a:r>
            <a:r>
              <a:rPr lang="tr-TR" dirty="0" err="1"/>
              <a:t>prediyabet</a:t>
            </a:r>
            <a:r>
              <a:rPr lang="tr-TR" dirty="0"/>
              <a:t> tanısı konulur.</a:t>
            </a:r>
            <a:endParaRPr lang="tr-TR" altLang="tr-T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5554" y="1264555"/>
            <a:ext cx="9519058" cy="5172892"/>
          </a:xfrm>
        </p:spPr>
      </p:pic>
      <p:sp>
        <p:nvSpPr>
          <p:cNvPr id="3" name="Dikdörtgen 2"/>
          <p:cNvSpPr/>
          <p:nvPr/>
        </p:nvSpPr>
        <p:spPr>
          <a:xfrm>
            <a:off x="1985554" y="6437447"/>
            <a:ext cx="2965877" cy="256993"/>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17853944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735822" y="658706"/>
            <a:ext cx="10515600" cy="1325563"/>
          </a:xfrm>
        </p:spPr>
        <p:txBody>
          <a:bodyPr>
            <a:normAutofit/>
          </a:bodyPr>
          <a:lstStyle/>
          <a:p>
            <a:pPr eaLnBrk="1" fontAlgn="auto" hangingPunct="1">
              <a:spcAft>
                <a:spcPts val="0"/>
              </a:spcAft>
              <a:defRPr/>
            </a:pPr>
            <a:r>
              <a:rPr lang="tr-TR" b="1" dirty="0"/>
              <a:t>DİYABET SEMPTOMLARI</a:t>
            </a:r>
          </a:p>
        </p:txBody>
      </p:sp>
      <p:sp>
        <p:nvSpPr>
          <p:cNvPr id="3" name="İçerik Yer Tutucusu 2"/>
          <p:cNvSpPr>
            <a:spLocks noGrp="1"/>
          </p:cNvSpPr>
          <p:nvPr>
            <p:ph sz="half" idx="1"/>
          </p:nvPr>
        </p:nvSpPr>
        <p:spPr>
          <a:xfrm>
            <a:off x="1735822" y="2178049"/>
            <a:ext cx="5097463" cy="3795713"/>
          </a:xfrm>
        </p:spPr>
        <p:txBody>
          <a:bodyPr rtlCol="0">
            <a:normAutofit/>
          </a:bodyPr>
          <a:lstStyle/>
          <a:p>
            <a:pPr marL="0" indent="0" eaLnBrk="1" fontAlgn="auto" hangingPunct="1">
              <a:spcAft>
                <a:spcPts val="0"/>
              </a:spcAft>
              <a:buClr>
                <a:schemeClr val="accent1">
                  <a:lumMod val="75000"/>
                </a:schemeClr>
              </a:buClr>
              <a:buFont typeface="Wingdings" panose="05000000000000000000" pitchFamily="2" charset="2"/>
              <a:buNone/>
              <a:defRPr/>
            </a:pPr>
            <a:r>
              <a:rPr lang="tr-TR" sz="2400" b="1" dirty="0"/>
              <a:t>Klasik görülen semptomlar:</a:t>
            </a:r>
          </a:p>
          <a:p>
            <a:pPr marL="182880" indent="-182880" eaLnBrk="1" fontAlgn="auto" hangingPunct="1">
              <a:spcAft>
                <a:spcPts val="0"/>
              </a:spcAft>
              <a:buClr>
                <a:schemeClr val="accent1">
                  <a:lumMod val="75000"/>
                </a:schemeClr>
              </a:buClr>
              <a:defRPr/>
            </a:pPr>
            <a:r>
              <a:rPr lang="tr-TR" sz="2400" dirty="0" err="1"/>
              <a:t>Poliüri</a:t>
            </a:r>
            <a:r>
              <a:rPr lang="tr-TR" sz="2400" dirty="0"/>
              <a:t>                                                        </a:t>
            </a:r>
          </a:p>
          <a:p>
            <a:pPr marL="182880" indent="-182880" eaLnBrk="1" fontAlgn="auto" hangingPunct="1">
              <a:spcAft>
                <a:spcPts val="0"/>
              </a:spcAft>
              <a:buClr>
                <a:schemeClr val="accent1">
                  <a:lumMod val="75000"/>
                </a:schemeClr>
              </a:buClr>
              <a:defRPr/>
            </a:pPr>
            <a:r>
              <a:rPr lang="tr-TR" sz="2400" dirty="0"/>
              <a:t>Polidipsi </a:t>
            </a:r>
          </a:p>
          <a:p>
            <a:pPr marL="182880" indent="-182880" eaLnBrk="1" fontAlgn="auto" hangingPunct="1">
              <a:spcAft>
                <a:spcPts val="0"/>
              </a:spcAft>
              <a:buClr>
                <a:schemeClr val="accent1">
                  <a:lumMod val="75000"/>
                </a:schemeClr>
              </a:buClr>
              <a:defRPr/>
            </a:pPr>
            <a:r>
              <a:rPr lang="tr-TR" sz="2400" dirty="0" err="1"/>
              <a:t>Polifaji</a:t>
            </a:r>
            <a:r>
              <a:rPr lang="tr-TR" sz="2400" dirty="0"/>
              <a:t> veya iştahsızlık</a:t>
            </a:r>
          </a:p>
          <a:p>
            <a:pPr marL="182880" indent="-182880" eaLnBrk="1" fontAlgn="auto" hangingPunct="1">
              <a:spcAft>
                <a:spcPts val="0"/>
              </a:spcAft>
              <a:buClr>
                <a:schemeClr val="accent1">
                  <a:lumMod val="75000"/>
                </a:schemeClr>
              </a:buClr>
              <a:defRPr/>
            </a:pPr>
            <a:r>
              <a:rPr lang="tr-TR" sz="2400" dirty="0"/>
              <a:t>Halsizlik, çabuk yorulma</a:t>
            </a:r>
          </a:p>
          <a:p>
            <a:pPr marL="182880" indent="-182880" eaLnBrk="1" fontAlgn="auto" hangingPunct="1">
              <a:spcAft>
                <a:spcPts val="0"/>
              </a:spcAft>
              <a:buClr>
                <a:schemeClr val="accent1">
                  <a:lumMod val="75000"/>
                </a:schemeClr>
              </a:buClr>
              <a:defRPr/>
            </a:pPr>
            <a:r>
              <a:rPr lang="tr-TR" sz="2400" dirty="0"/>
              <a:t>Ağız kuruluğu</a:t>
            </a:r>
          </a:p>
          <a:p>
            <a:pPr marL="182880" indent="-182880" eaLnBrk="1" fontAlgn="auto" hangingPunct="1">
              <a:spcAft>
                <a:spcPts val="0"/>
              </a:spcAft>
              <a:buClr>
                <a:schemeClr val="accent1">
                  <a:lumMod val="75000"/>
                </a:schemeClr>
              </a:buClr>
              <a:defRPr/>
            </a:pPr>
            <a:r>
              <a:rPr lang="tr-TR" sz="2400" dirty="0" err="1"/>
              <a:t>Noktüri</a:t>
            </a:r>
            <a:endParaRPr lang="tr-TR" sz="2400" dirty="0"/>
          </a:p>
          <a:p>
            <a:pPr marL="182880" indent="-182880" eaLnBrk="1" fontAlgn="auto" hangingPunct="1">
              <a:spcAft>
                <a:spcPts val="0"/>
              </a:spcAft>
              <a:buClr>
                <a:schemeClr val="accent1">
                  <a:lumMod val="75000"/>
                </a:schemeClr>
              </a:buClr>
              <a:defRPr/>
            </a:pPr>
            <a:endParaRPr lang="tr-TR" sz="2400" dirty="0"/>
          </a:p>
        </p:txBody>
      </p:sp>
      <p:sp>
        <p:nvSpPr>
          <p:cNvPr id="5" name="İçerik Yer Tutucusu 4"/>
          <p:cNvSpPr>
            <a:spLocks noGrp="1"/>
          </p:cNvSpPr>
          <p:nvPr>
            <p:ph sz="half" idx="2"/>
          </p:nvPr>
        </p:nvSpPr>
        <p:spPr>
          <a:xfrm>
            <a:off x="6256338" y="2178050"/>
            <a:ext cx="5097462" cy="3795713"/>
          </a:xfrm>
        </p:spPr>
        <p:txBody>
          <a:bodyPr rtlCol="0">
            <a:normAutofit/>
          </a:bodyPr>
          <a:lstStyle/>
          <a:p>
            <a:pPr marL="0" indent="0" eaLnBrk="1" fontAlgn="auto" hangingPunct="1">
              <a:spcAft>
                <a:spcPts val="0"/>
              </a:spcAft>
              <a:buClr>
                <a:schemeClr val="accent1">
                  <a:lumMod val="75000"/>
                </a:schemeClr>
              </a:buClr>
              <a:buFont typeface="Wingdings" panose="05000000000000000000" pitchFamily="2" charset="2"/>
              <a:buNone/>
              <a:defRPr/>
            </a:pPr>
            <a:r>
              <a:rPr lang="tr-TR" sz="2400" b="1" dirty="0"/>
              <a:t>Daha az görülen semptomlar:</a:t>
            </a:r>
          </a:p>
          <a:p>
            <a:pPr marL="182880" indent="-182880" eaLnBrk="1" fontAlgn="auto" hangingPunct="1">
              <a:spcAft>
                <a:spcPts val="0"/>
              </a:spcAft>
              <a:buClr>
                <a:schemeClr val="accent1">
                  <a:lumMod val="75000"/>
                </a:schemeClr>
              </a:buClr>
              <a:defRPr/>
            </a:pPr>
            <a:r>
              <a:rPr lang="tr-TR" sz="2400" dirty="0"/>
              <a:t>Bulanık görme</a:t>
            </a:r>
          </a:p>
          <a:p>
            <a:pPr marL="182880" indent="-182880" eaLnBrk="1" fontAlgn="auto" hangingPunct="1">
              <a:spcAft>
                <a:spcPts val="0"/>
              </a:spcAft>
              <a:buClr>
                <a:schemeClr val="accent1">
                  <a:lumMod val="75000"/>
                </a:schemeClr>
              </a:buClr>
              <a:defRPr/>
            </a:pPr>
            <a:r>
              <a:rPr lang="tr-TR" sz="2400" dirty="0"/>
              <a:t>Açıklanamayan kilo kaybı</a:t>
            </a:r>
          </a:p>
          <a:p>
            <a:pPr marL="182880" indent="-182880" eaLnBrk="1" fontAlgn="auto" hangingPunct="1">
              <a:spcAft>
                <a:spcPts val="0"/>
              </a:spcAft>
              <a:buClr>
                <a:schemeClr val="accent1">
                  <a:lumMod val="75000"/>
                </a:schemeClr>
              </a:buClr>
              <a:defRPr/>
            </a:pPr>
            <a:r>
              <a:rPr lang="tr-TR" sz="2400" dirty="0"/>
              <a:t>İnatçı enfeksiyonlar</a:t>
            </a:r>
          </a:p>
          <a:p>
            <a:pPr marL="182880" indent="-182880" eaLnBrk="1" fontAlgn="auto" hangingPunct="1">
              <a:spcAft>
                <a:spcPts val="0"/>
              </a:spcAft>
              <a:buClr>
                <a:schemeClr val="accent1">
                  <a:lumMod val="75000"/>
                </a:schemeClr>
              </a:buClr>
              <a:defRPr/>
            </a:pPr>
            <a:r>
              <a:rPr lang="tr-TR" sz="2400" dirty="0"/>
              <a:t>Tekrarlayan mantar enfeksiyonları</a:t>
            </a:r>
          </a:p>
          <a:p>
            <a:pPr marL="182880" indent="-182880" eaLnBrk="1" fontAlgn="auto" hangingPunct="1">
              <a:spcAft>
                <a:spcPts val="0"/>
              </a:spcAft>
              <a:buClr>
                <a:schemeClr val="accent1">
                  <a:lumMod val="75000"/>
                </a:schemeClr>
              </a:buClr>
              <a:defRPr/>
            </a:pPr>
            <a:r>
              <a:rPr lang="tr-TR" sz="2400" dirty="0"/>
              <a:t>Kaşıntı</a:t>
            </a:r>
          </a:p>
          <a:p>
            <a:pPr marL="182880" indent="-182880" eaLnBrk="1" fontAlgn="auto" hangingPunct="1">
              <a:spcAft>
                <a:spcPts val="0"/>
              </a:spcAft>
              <a:buClr>
                <a:schemeClr val="accent1">
                  <a:lumMod val="75000"/>
                </a:schemeClr>
              </a:buClr>
              <a:defRPr/>
            </a:pPr>
            <a:endParaRPr lang="tr-TR"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704727" y="44641"/>
            <a:ext cx="3429000" cy="1719072"/>
          </a:xfrm>
        </p:spPr>
        <p:txBody>
          <a:bodyPr anchor="b">
            <a:noAutofit/>
          </a:bodyPr>
          <a:lstStyle/>
          <a:p>
            <a:pPr eaLnBrk="1" fontAlgn="auto" hangingPunct="1">
              <a:spcAft>
                <a:spcPts val="0"/>
              </a:spcAft>
              <a:defRPr/>
            </a:pPr>
            <a:r>
              <a:rPr lang="tr-TR" b="1" dirty="0"/>
              <a:t>TİP 1 DİABETES MELLİTUS</a:t>
            </a:r>
          </a:p>
        </p:txBody>
      </p:sp>
      <p:sp>
        <p:nvSpPr>
          <p:cNvPr id="3" name="İçerik Yer Tutucusu 2"/>
          <p:cNvSpPr>
            <a:spLocks noGrp="1"/>
          </p:cNvSpPr>
          <p:nvPr>
            <p:ph idx="1"/>
          </p:nvPr>
        </p:nvSpPr>
        <p:spPr>
          <a:xfrm>
            <a:off x="1565979" y="1930079"/>
            <a:ext cx="3429000" cy="3411538"/>
          </a:xfrm>
        </p:spPr>
        <p:txBody>
          <a:bodyPr rtlCol="0">
            <a:normAutofit/>
          </a:bodyPr>
          <a:lstStyle/>
          <a:p>
            <a:pPr marL="182880" indent="-182880" eaLnBrk="1" fontAlgn="auto" hangingPunct="1">
              <a:spcAft>
                <a:spcPts val="0"/>
              </a:spcAft>
              <a:buClr>
                <a:schemeClr val="accent1">
                  <a:lumMod val="75000"/>
                </a:schemeClr>
              </a:buClr>
              <a:defRPr/>
            </a:pPr>
            <a:r>
              <a:rPr lang="tr-TR" sz="2000" dirty="0"/>
              <a:t>Mutlak insülin eksikliği mevcuttur.</a:t>
            </a:r>
          </a:p>
          <a:p>
            <a:pPr marL="182880" indent="-182880" eaLnBrk="1" fontAlgn="auto" hangingPunct="1">
              <a:spcAft>
                <a:spcPts val="0"/>
              </a:spcAft>
              <a:buClr>
                <a:schemeClr val="accent1">
                  <a:lumMod val="75000"/>
                </a:schemeClr>
              </a:buClr>
              <a:defRPr/>
            </a:pPr>
            <a:r>
              <a:rPr lang="tr-TR" sz="2000" dirty="0"/>
              <a:t>Diyabet olgularının %5-10 kadarını oluşturur.</a:t>
            </a:r>
          </a:p>
          <a:p>
            <a:pPr marL="182880" indent="-182880" eaLnBrk="1" fontAlgn="auto" hangingPunct="1">
              <a:spcAft>
                <a:spcPts val="0"/>
              </a:spcAft>
              <a:buClr>
                <a:schemeClr val="accent1">
                  <a:lumMod val="75000"/>
                </a:schemeClr>
              </a:buClr>
              <a:defRPr/>
            </a:pPr>
            <a:r>
              <a:rPr lang="tr-TR" sz="2000" dirty="0"/>
              <a:t>%90 otoimmün (</a:t>
            </a:r>
            <a:r>
              <a:rPr lang="tr-TR" sz="2000" dirty="0" err="1"/>
              <a:t>immun</a:t>
            </a:r>
            <a:r>
              <a:rPr lang="tr-TR" sz="2000" dirty="0"/>
              <a:t> aracılı), %10 </a:t>
            </a:r>
            <a:r>
              <a:rPr lang="tr-TR" sz="2000" dirty="0" err="1"/>
              <a:t>non</a:t>
            </a:r>
            <a:r>
              <a:rPr lang="tr-TR" sz="2000" dirty="0"/>
              <a:t>- otoimmün (</a:t>
            </a:r>
            <a:r>
              <a:rPr lang="tr-TR" sz="2000" dirty="0" err="1"/>
              <a:t>idyopatik</a:t>
            </a:r>
            <a:r>
              <a:rPr lang="tr-TR" sz="2000" dirty="0"/>
              <a:t>) </a:t>
            </a:r>
            <a:r>
              <a:rPr lang="el-GR" sz="2000" dirty="0"/>
              <a:t>β-</a:t>
            </a:r>
            <a:r>
              <a:rPr lang="tr-TR" sz="2000" dirty="0"/>
              <a:t>hücre yıkımı kaynaklıdır.</a:t>
            </a:r>
          </a:p>
        </p:txBody>
      </p:sp>
      <p:pic>
        <p:nvPicPr>
          <p:cNvPr id="18436" name="Resim 4" descr="metin, yazı tipi, diyagram, ekran görüntüsü içeren bir resim&#10;&#10;Yapay zeka tarafından oluşturulmuş içerik yanlış olabil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0555" y="1763712"/>
            <a:ext cx="6904038"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40156" y="647681"/>
            <a:ext cx="8911687" cy="1280890"/>
          </a:xfrm>
        </p:spPr>
        <p:txBody>
          <a:bodyPr>
            <a:normAutofit/>
          </a:bodyPr>
          <a:lstStyle/>
          <a:p>
            <a:pPr eaLnBrk="1" fontAlgn="auto" hangingPunct="1">
              <a:spcAft>
                <a:spcPts val="0"/>
              </a:spcAft>
              <a:defRPr/>
            </a:pPr>
            <a:r>
              <a:rPr lang="tr-TR" b="1" dirty="0"/>
              <a:t>ÖZELLİKLER</a:t>
            </a:r>
          </a:p>
        </p:txBody>
      </p:sp>
      <p:sp>
        <p:nvSpPr>
          <p:cNvPr id="19459" name="İçerik Yer Tutucusu 2"/>
          <p:cNvSpPr>
            <a:spLocks noGrp="1" noChangeArrowheads="1"/>
          </p:cNvSpPr>
          <p:nvPr>
            <p:ph idx="1"/>
          </p:nvPr>
        </p:nvSpPr>
        <p:spPr>
          <a:xfrm>
            <a:off x="1640156" y="1825625"/>
            <a:ext cx="9011696" cy="3587750"/>
          </a:xfrm>
        </p:spPr>
        <p:txBody>
          <a:bodyPr>
            <a:normAutofit/>
          </a:bodyPr>
          <a:lstStyle/>
          <a:p>
            <a:pPr eaLnBrk="1" hangingPunct="1"/>
            <a:r>
              <a:rPr lang="tr-TR" altLang="tr-TR" sz="2000" dirty="0"/>
              <a:t>Akut klinik başlangıç (tanısında HbA1c’den ziyade APG yüksekliği dikkate alınmalı)</a:t>
            </a:r>
          </a:p>
          <a:p>
            <a:pPr eaLnBrk="1" hangingPunct="1"/>
            <a:r>
              <a:rPr lang="tr-TR" altLang="tr-TR" sz="2000" dirty="0"/>
              <a:t>Genellikle 30 yaşından önce başlar. Okul öncesi (6 yaş civarı), </a:t>
            </a:r>
            <a:r>
              <a:rPr lang="tr-TR" altLang="tr-TR" sz="2000" dirty="0" err="1"/>
              <a:t>puberte</a:t>
            </a:r>
            <a:r>
              <a:rPr lang="tr-TR" altLang="tr-TR" sz="2000" dirty="0"/>
              <a:t> (13 yaş civarı) ve geç </a:t>
            </a:r>
            <a:r>
              <a:rPr lang="tr-TR" altLang="tr-TR" sz="2000" dirty="0" err="1"/>
              <a:t>adolesan</a:t>
            </a:r>
            <a:r>
              <a:rPr lang="tr-TR" altLang="tr-TR" sz="2000" dirty="0"/>
              <a:t> dönemde (20 yaş civarı) üç pik görülür.</a:t>
            </a:r>
          </a:p>
          <a:p>
            <a:pPr eaLnBrk="1" hangingPunct="1"/>
            <a:r>
              <a:rPr lang="tr-TR" altLang="tr-TR" sz="2000" dirty="0" err="1"/>
              <a:t>Hiperglisemiye</a:t>
            </a:r>
            <a:r>
              <a:rPr lang="tr-TR" altLang="tr-TR" sz="2000" dirty="0"/>
              <a:t> ilişkin semptom ve bulgular aniden ortaya çıkar. (ağız kuruluğu, </a:t>
            </a:r>
            <a:r>
              <a:rPr lang="tr-TR" altLang="tr-TR" sz="2000" dirty="0" err="1"/>
              <a:t>polidipsi</a:t>
            </a:r>
            <a:r>
              <a:rPr lang="tr-TR" altLang="tr-TR" sz="2000" dirty="0"/>
              <a:t>, açlık hissi, </a:t>
            </a:r>
            <a:r>
              <a:rPr lang="tr-TR" altLang="tr-TR" sz="2000" dirty="0" err="1"/>
              <a:t>poliüri</a:t>
            </a:r>
            <a:r>
              <a:rPr lang="tr-TR" altLang="tr-TR" sz="2000" dirty="0"/>
              <a:t>, kilo kaybı ve yorgunluk gibi)</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40156" y="623458"/>
            <a:ext cx="8911687" cy="1280890"/>
          </a:xfrm>
        </p:spPr>
        <p:txBody>
          <a:bodyPr>
            <a:normAutofit/>
          </a:bodyPr>
          <a:lstStyle/>
          <a:p>
            <a:pPr eaLnBrk="1" fontAlgn="auto" hangingPunct="1">
              <a:spcAft>
                <a:spcPts val="0"/>
              </a:spcAft>
              <a:defRPr/>
            </a:pPr>
            <a:r>
              <a:rPr lang="tr-TR" b="1" dirty="0"/>
              <a:t>ÖZELLİKLER</a:t>
            </a:r>
          </a:p>
        </p:txBody>
      </p:sp>
      <p:sp>
        <p:nvSpPr>
          <p:cNvPr id="21507" name="İçerik Yer Tutucusu 2"/>
          <p:cNvSpPr>
            <a:spLocks noGrp="1" noChangeArrowheads="1"/>
          </p:cNvSpPr>
          <p:nvPr>
            <p:ph idx="1"/>
          </p:nvPr>
        </p:nvSpPr>
        <p:spPr>
          <a:xfrm>
            <a:off x="1640156" y="1825625"/>
            <a:ext cx="9942244" cy="3587750"/>
          </a:xfrm>
        </p:spPr>
        <p:txBody>
          <a:bodyPr/>
          <a:lstStyle/>
          <a:p>
            <a:pPr eaLnBrk="1" hangingPunct="1"/>
            <a:r>
              <a:rPr lang="es-ES" altLang="tr-TR" sz="2000" dirty="0"/>
              <a:t>Hastalar sıklıkla zayıf ya da normal kilodadır.</a:t>
            </a:r>
            <a:r>
              <a:rPr lang="tr-TR" altLang="tr-TR" sz="2000" dirty="0"/>
              <a:t>*</a:t>
            </a:r>
          </a:p>
          <a:p>
            <a:pPr eaLnBrk="1" hangingPunct="1"/>
            <a:r>
              <a:rPr lang="tr-TR" altLang="tr-TR" sz="2000" dirty="0"/>
              <a:t>Tip 1 diyabetli bireyler diyabetik </a:t>
            </a:r>
            <a:r>
              <a:rPr lang="tr-TR" altLang="tr-TR" sz="2000" dirty="0" err="1"/>
              <a:t>ketoasidoza</a:t>
            </a:r>
            <a:r>
              <a:rPr lang="tr-TR" altLang="tr-TR" sz="2000" dirty="0"/>
              <a:t> daha yatkındır. </a:t>
            </a:r>
          </a:p>
          <a:p>
            <a:pPr eaLnBrk="1" hangingPunct="1"/>
            <a:r>
              <a:rPr lang="tr-TR" altLang="tr-TR" sz="2000" dirty="0"/>
              <a:t>Tip 1 diyabetli bireylerde </a:t>
            </a:r>
            <a:r>
              <a:rPr lang="tr-TR" altLang="tr-TR" sz="2000" dirty="0" err="1"/>
              <a:t>Hashimoto</a:t>
            </a:r>
            <a:r>
              <a:rPr lang="tr-TR" altLang="tr-TR" sz="2000" dirty="0"/>
              <a:t> </a:t>
            </a:r>
            <a:r>
              <a:rPr lang="tr-TR" altLang="tr-TR" sz="2000" dirty="0" err="1"/>
              <a:t>tiroiditi</a:t>
            </a:r>
            <a:r>
              <a:rPr lang="tr-TR" altLang="tr-TR" sz="2000" dirty="0"/>
              <a:t>, </a:t>
            </a:r>
            <a:r>
              <a:rPr lang="tr-TR" altLang="tr-TR" sz="2000" dirty="0" err="1"/>
              <a:t>Graves</a:t>
            </a:r>
            <a:r>
              <a:rPr lang="tr-TR" altLang="tr-TR" sz="2000" dirty="0"/>
              <a:t> hastalığı, </a:t>
            </a:r>
            <a:r>
              <a:rPr lang="tr-TR" altLang="tr-TR" sz="2000" dirty="0" err="1"/>
              <a:t>Addison</a:t>
            </a:r>
            <a:r>
              <a:rPr lang="tr-TR" altLang="tr-TR" sz="2000" dirty="0"/>
              <a:t> hastalığı gibi diğer </a:t>
            </a:r>
            <a:r>
              <a:rPr lang="tr-TR" altLang="tr-TR" sz="2000" dirty="0" err="1"/>
              <a:t>otoimmun</a:t>
            </a:r>
            <a:r>
              <a:rPr lang="tr-TR" altLang="tr-TR" sz="2000" dirty="0"/>
              <a:t> bozukluklar ve sistemik </a:t>
            </a:r>
            <a:r>
              <a:rPr lang="tr-TR" altLang="tr-TR" sz="2000" dirty="0" err="1"/>
              <a:t>otoimmun</a:t>
            </a:r>
            <a:r>
              <a:rPr lang="tr-TR" altLang="tr-TR" sz="2000" dirty="0"/>
              <a:t> ve genetik bozukluklar (</a:t>
            </a:r>
            <a:r>
              <a:rPr lang="tr-TR" altLang="tr-TR" sz="2000" dirty="0" err="1"/>
              <a:t>monogenik</a:t>
            </a:r>
            <a:r>
              <a:rPr lang="tr-TR" altLang="tr-TR" sz="2000" dirty="0"/>
              <a:t> </a:t>
            </a:r>
            <a:r>
              <a:rPr lang="tr-TR" altLang="tr-TR" sz="2000" dirty="0" err="1"/>
              <a:t>poliglandüler</a:t>
            </a:r>
            <a:r>
              <a:rPr lang="tr-TR" altLang="tr-TR" sz="2000" dirty="0"/>
              <a:t> </a:t>
            </a:r>
            <a:r>
              <a:rPr lang="tr-TR" altLang="tr-TR" sz="2000" dirty="0" err="1"/>
              <a:t>otoimmun</a:t>
            </a:r>
            <a:r>
              <a:rPr lang="tr-TR" altLang="tr-TR" sz="2000" dirty="0"/>
              <a:t> sendrom) da kliniğe eşlik edebilir.</a:t>
            </a:r>
          </a:p>
          <a:p>
            <a:pPr eaLnBrk="1" hangingPunct="1"/>
            <a:endParaRPr lang="tr-TR" altLang="tr-TR" dirty="0"/>
          </a:p>
        </p:txBody>
      </p:sp>
      <p:sp>
        <p:nvSpPr>
          <p:cNvPr id="4" name="Metin kutusu 3"/>
          <p:cNvSpPr txBox="1"/>
          <p:nvPr/>
        </p:nvSpPr>
        <p:spPr>
          <a:xfrm>
            <a:off x="1774299" y="4489450"/>
            <a:ext cx="9355663" cy="923925"/>
          </a:xfrm>
          <a:prstGeom prst="rect">
            <a:avLst/>
          </a:prstGeom>
          <a:solidFill>
            <a:schemeClr val="accent2">
              <a:lumMod val="40000"/>
              <a:lumOff val="60000"/>
            </a:schemeClr>
          </a:solidFill>
        </p:spPr>
        <p:txBody>
          <a:bodyPr wrap="square">
            <a:spAutoFit/>
          </a:bodyPr>
          <a:lstStyle/>
          <a:p>
            <a:pPr eaLnBrk="1" fontAlgn="auto" hangingPunct="1">
              <a:spcBef>
                <a:spcPts val="0"/>
              </a:spcBef>
              <a:spcAft>
                <a:spcPts val="0"/>
              </a:spcAft>
              <a:defRPr/>
            </a:pPr>
            <a:r>
              <a:rPr lang="tr-TR" dirty="0">
                <a:latin typeface="Calibri" panose="020F0502020204030204" pitchFamily="34" charset="0"/>
              </a:rPr>
              <a:t>*Son yıllarda fenotip açısından insülin direnci hakim tip 2 diyabete benzeyen, </a:t>
            </a:r>
            <a:r>
              <a:rPr lang="tr-TR" dirty="0" smtClean="0">
                <a:latin typeface="Calibri" panose="020F0502020204030204" pitchFamily="34" charset="0"/>
              </a:rPr>
              <a:t>kilolu/</a:t>
            </a:r>
            <a:r>
              <a:rPr lang="tr-TR" dirty="0" err="1" smtClean="0">
                <a:latin typeface="Calibri" panose="020F0502020204030204" pitchFamily="34" charset="0"/>
              </a:rPr>
              <a:t>obeziteye</a:t>
            </a:r>
            <a:r>
              <a:rPr lang="tr-TR" dirty="0" smtClean="0">
                <a:latin typeface="Calibri" panose="020F0502020204030204" pitchFamily="34" charset="0"/>
              </a:rPr>
              <a:t> sahip </a:t>
            </a:r>
            <a:r>
              <a:rPr lang="tr-TR" dirty="0">
                <a:latin typeface="Calibri" panose="020F0502020204030204" pitchFamily="34" charset="0"/>
              </a:rPr>
              <a:t>kişilerde görülen ve </a:t>
            </a:r>
            <a:r>
              <a:rPr lang="tr-TR" b="1" u="sng" dirty="0">
                <a:latin typeface="Calibri" panose="020F0502020204030204" pitchFamily="34" charset="0"/>
              </a:rPr>
              <a:t>’Duble diyabet’, ’Hibrid diyabet’, ’Dual diyabet’ veya ’Tip 3 diyabet</a:t>
            </a:r>
            <a:r>
              <a:rPr lang="tr-TR" dirty="0">
                <a:latin typeface="Calibri" panose="020F0502020204030204" pitchFamily="34" charset="0"/>
              </a:rPr>
              <a:t>’ olarak adlandırılan tip 1 diyabet formu da tanımlanmıştır.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66051" y="630166"/>
            <a:ext cx="8911687" cy="1280890"/>
          </a:xfrm>
        </p:spPr>
        <p:txBody>
          <a:bodyPr>
            <a:normAutofit/>
          </a:bodyPr>
          <a:lstStyle/>
          <a:p>
            <a:pPr eaLnBrk="1" fontAlgn="auto" hangingPunct="1">
              <a:spcAft>
                <a:spcPts val="0"/>
              </a:spcAft>
              <a:defRPr/>
            </a:pPr>
            <a:r>
              <a:rPr lang="tr-TR" b="1" dirty="0"/>
              <a:t>TİP 1 DM EVRELERİ</a:t>
            </a:r>
          </a:p>
        </p:txBody>
      </p:sp>
      <p:pic>
        <p:nvPicPr>
          <p:cNvPr id="6" name="İçerik Yer Tutucusu 5">
            <a:extLst>
              <a:ext uri="{FF2B5EF4-FFF2-40B4-BE49-F238E27FC236}">
                <a16:creationId xmlns:a16="http://schemas.microsoft.com/office/drawing/2014/main" id="{C9BB665F-E290-4284-9420-B9A5104F52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5554" y="1586558"/>
            <a:ext cx="8272682" cy="4528832"/>
          </a:xfrm>
        </p:spPr>
      </p:pic>
      <p:sp>
        <p:nvSpPr>
          <p:cNvPr id="3" name="Dikdörtgen 2"/>
          <p:cNvSpPr/>
          <p:nvPr/>
        </p:nvSpPr>
        <p:spPr>
          <a:xfrm>
            <a:off x="1985554" y="6115390"/>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06464" y="657721"/>
            <a:ext cx="11261969" cy="1609344"/>
          </a:xfrm>
        </p:spPr>
        <p:txBody>
          <a:bodyPr>
            <a:normAutofit/>
          </a:bodyPr>
          <a:lstStyle/>
          <a:p>
            <a:pPr eaLnBrk="1" fontAlgn="auto" hangingPunct="1">
              <a:spcAft>
                <a:spcPts val="0"/>
              </a:spcAft>
              <a:defRPr/>
            </a:pPr>
            <a:r>
              <a:rPr lang="tr-TR" sz="3200" b="1" dirty="0"/>
              <a:t>ERİŞKİNDE GÖRÜLEN LATENT OTOİMMUN DİYABET (LADA)</a:t>
            </a:r>
          </a:p>
        </p:txBody>
      </p:sp>
      <p:sp>
        <p:nvSpPr>
          <p:cNvPr id="3" name="İçerik Yer Tutucusu 2"/>
          <p:cNvSpPr>
            <a:spLocks noGrp="1"/>
          </p:cNvSpPr>
          <p:nvPr>
            <p:ph idx="1"/>
          </p:nvPr>
        </p:nvSpPr>
        <p:spPr>
          <a:xfrm>
            <a:off x="1625599" y="1412665"/>
            <a:ext cx="10014592" cy="604838"/>
          </a:xfrm>
        </p:spPr>
        <p:txBody>
          <a:bodyPr rtlCol="0">
            <a:normAutofit fontScale="92500" lnSpcReduction="10000"/>
          </a:bodyPr>
          <a:lstStyle/>
          <a:p>
            <a:pPr marL="182880" indent="-182880" eaLnBrk="1" fontAlgn="auto" hangingPunct="1">
              <a:spcAft>
                <a:spcPts val="0"/>
              </a:spcAft>
              <a:buClr>
                <a:schemeClr val="accent1">
                  <a:lumMod val="75000"/>
                </a:schemeClr>
              </a:buClr>
              <a:defRPr/>
            </a:pPr>
            <a:r>
              <a:rPr lang="tr-TR" dirty="0"/>
              <a:t>Klasik tip 1 diyabetin aksine erişkin yaşlarda başlayan ve görece daha yavaş seyreden </a:t>
            </a:r>
            <a:r>
              <a:rPr lang="tr-TR" dirty="0" err="1"/>
              <a:t>otoimmun</a:t>
            </a:r>
            <a:r>
              <a:rPr lang="tr-TR" dirty="0"/>
              <a:t> diyabet formudur.</a:t>
            </a:r>
          </a:p>
        </p:txBody>
      </p:sp>
      <p:pic>
        <p:nvPicPr>
          <p:cNvPr id="5" name="Resim 4">
            <a:extLst>
              <a:ext uri="{FF2B5EF4-FFF2-40B4-BE49-F238E27FC236}">
                <a16:creationId xmlns:a16="http://schemas.microsoft.com/office/drawing/2014/main" id="{6588C24B-E735-453C-87A8-A5905A4EAE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4101" y="1995372"/>
            <a:ext cx="8149196" cy="4157980"/>
          </a:xfrm>
          <a:prstGeom prst="rect">
            <a:avLst/>
          </a:prstGeom>
        </p:spPr>
      </p:pic>
      <p:sp>
        <p:nvSpPr>
          <p:cNvPr id="4" name="Dikdörtgen 3"/>
          <p:cNvSpPr/>
          <p:nvPr/>
        </p:nvSpPr>
        <p:spPr>
          <a:xfrm>
            <a:off x="2134101" y="6335122"/>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40155" y="658818"/>
            <a:ext cx="8911687" cy="816425"/>
          </a:xfrm>
        </p:spPr>
        <p:txBody>
          <a:bodyPr/>
          <a:lstStyle/>
          <a:p>
            <a:pPr eaLnBrk="1" fontAlgn="auto" hangingPunct="1">
              <a:spcAft>
                <a:spcPts val="0"/>
              </a:spcAft>
              <a:defRPr/>
            </a:pPr>
            <a:r>
              <a:rPr lang="tr-TR" b="1" dirty="0"/>
              <a:t>TİP 2 DİABETES MELLİTUS</a:t>
            </a:r>
          </a:p>
        </p:txBody>
      </p:sp>
      <p:sp>
        <p:nvSpPr>
          <p:cNvPr id="25603" name="İçerik Yer Tutucusu 2"/>
          <p:cNvSpPr>
            <a:spLocks noGrp="1" noChangeArrowheads="1"/>
          </p:cNvSpPr>
          <p:nvPr>
            <p:ph idx="1"/>
          </p:nvPr>
        </p:nvSpPr>
        <p:spPr>
          <a:xfrm>
            <a:off x="1640155" y="2013347"/>
            <a:ext cx="8522217" cy="3777622"/>
          </a:xfrm>
        </p:spPr>
        <p:txBody>
          <a:bodyPr/>
          <a:lstStyle/>
          <a:p>
            <a:pPr eaLnBrk="1" hangingPunct="1"/>
            <a:r>
              <a:rPr lang="tr-TR" altLang="tr-TR" dirty="0"/>
              <a:t>Tüm diyabet olgularının %90-95 kadarı</a:t>
            </a:r>
          </a:p>
          <a:p>
            <a:pPr eaLnBrk="1" hangingPunct="1"/>
            <a:r>
              <a:rPr lang="tr-TR" altLang="tr-TR" dirty="0"/>
              <a:t>İnsülin direnci</a:t>
            </a:r>
          </a:p>
          <a:p>
            <a:pPr eaLnBrk="1" hangingPunct="1"/>
            <a:r>
              <a:rPr lang="tr-TR" altLang="tr-TR" dirty="0"/>
              <a:t>İnsülin </a:t>
            </a:r>
            <a:r>
              <a:rPr lang="tr-TR" altLang="tr-TR" dirty="0" err="1"/>
              <a:t>sekresyonunda</a:t>
            </a:r>
            <a:r>
              <a:rPr lang="tr-TR" altLang="tr-TR" dirty="0"/>
              <a:t> azalma</a:t>
            </a:r>
          </a:p>
          <a:p>
            <a:pPr eaLnBrk="1" hangingPunct="1"/>
            <a:r>
              <a:rPr lang="tr-TR" dirty="0" err="1"/>
              <a:t>Hepatik</a:t>
            </a:r>
            <a:r>
              <a:rPr lang="tr-TR" dirty="0"/>
              <a:t> </a:t>
            </a:r>
            <a:r>
              <a:rPr lang="tr-TR" dirty="0" err="1"/>
              <a:t>glukoz</a:t>
            </a:r>
            <a:r>
              <a:rPr lang="tr-TR" dirty="0"/>
              <a:t> üretiminde artma</a:t>
            </a:r>
            <a:endParaRPr lang="tr-TR" altLang="tr-TR" dirty="0"/>
          </a:p>
          <a:p>
            <a:pPr eaLnBrk="1" hangingPunct="1"/>
            <a:r>
              <a:rPr lang="tr-TR" altLang="tr-TR" dirty="0" err="1"/>
              <a:t>İnkretin</a:t>
            </a:r>
            <a:r>
              <a:rPr lang="tr-TR" altLang="tr-TR" dirty="0"/>
              <a:t> hormon yetersizliği </a:t>
            </a:r>
          </a:p>
        </p:txBody>
      </p:sp>
      <p:pic>
        <p:nvPicPr>
          <p:cNvPr id="25604" name="Resim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261" y="2013347"/>
            <a:ext cx="5597735" cy="312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638300" y="624110"/>
            <a:ext cx="8911687" cy="1280890"/>
          </a:xfrm>
        </p:spPr>
        <p:txBody>
          <a:bodyPr>
            <a:normAutofit/>
          </a:bodyPr>
          <a:lstStyle/>
          <a:p>
            <a:pPr eaLnBrk="1" fontAlgn="auto" hangingPunct="1">
              <a:spcAft>
                <a:spcPts val="0"/>
              </a:spcAft>
              <a:defRPr/>
            </a:pPr>
            <a:r>
              <a:rPr lang="tr-TR" b="1" dirty="0"/>
              <a:t>ÖZELLİKLER</a:t>
            </a:r>
          </a:p>
        </p:txBody>
      </p:sp>
      <p:sp>
        <p:nvSpPr>
          <p:cNvPr id="26627" name="İçerik Yer Tutucusu 2"/>
          <p:cNvSpPr>
            <a:spLocks noGrp="1" noChangeArrowheads="1"/>
          </p:cNvSpPr>
          <p:nvPr>
            <p:ph idx="1"/>
          </p:nvPr>
        </p:nvSpPr>
        <p:spPr>
          <a:xfrm>
            <a:off x="1638300" y="1905000"/>
            <a:ext cx="8915400" cy="3777622"/>
          </a:xfrm>
        </p:spPr>
        <p:txBody>
          <a:bodyPr>
            <a:normAutofit lnSpcReduction="10000"/>
          </a:bodyPr>
          <a:lstStyle/>
          <a:p>
            <a:pPr eaLnBrk="1" hangingPunct="1"/>
            <a:r>
              <a:rPr lang="tr-TR" altLang="tr-TR" dirty="0"/>
              <a:t>Çoğunlukla 30 yaş sonrası</a:t>
            </a:r>
          </a:p>
          <a:p>
            <a:pPr eaLnBrk="1" hangingPunct="1"/>
            <a:r>
              <a:rPr lang="tr-TR" dirty="0"/>
              <a:t>Güçlü bir genetik yatkınlık söz konusudur.</a:t>
            </a:r>
            <a:endParaRPr lang="tr-TR" altLang="tr-TR" dirty="0"/>
          </a:p>
          <a:p>
            <a:pPr eaLnBrk="1" hangingPunct="1"/>
            <a:r>
              <a:rPr lang="tr-TR" altLang="tr-TR" dirty="0"/>
              <a:t>Hastalar sıklıkla </a:t>
            </a:r>
            <a:r>
              <a:rPr lang="tr-TR" altLang="tr-TR" dirty="0" err="1"/>
              <a:t>obezitesi</a:t>
            </a:r>
            <a:r>
              <a:rPr lang="tr-TR" altLang="tr-TR" dirty="0"/>
              <a:t> olan veya fazla kilolu kişilerdir [beden kütle indeksi (BKİ) &gt;25 kg/m2 ].</a:t>
            </a:r>
          </a:p>
          <a:p>
            <a:pPr eaLnBrk="1" hangingPunct="1"/>
            <a:r>
              <a:rPr lang="tr-TR" altLang="tr-TR" dirty="0"/>
              <a:t>Genellikle sinsi başlangıçlıdır</a:t>
            </a:r>
          </a:p>
          <a:p>
            <a:pPr eaLnBrk="1" hangingPunct="1"/>
            <a:r>
              <a:rPr lang="tr-TR" altLang="tr-TR" dirty="0"/>
              <a:t>Başlangıçta insülin rezervlerinin yeterli olması nedeni ile </a:t>
            </a:r>
            <a:r>
              <a:rPr lang="tr-TR" altLang="tr-TR" dirty="0" err="1"/>
              <a:t>DKA’ya</a:t>
            </a:r>
            <a:r>
              <a:rPr lang="tr-TR" altLang="tr-TR" dirty="0"/>
              <a:t> yatkın değildir. Ancak uzun süreli </a:t>
            </a:r>
            <a:r>
              <a:rPr lang="tr-TR" altLang="tr-TR" dirty="0" err="1"/>
              <a:t>hiperglisemik</a:t>
            </a:r>
            <a:r>
              <a:rPr lang="tr-TR" altLang="tr-TR" dirty="0"/>
              <a:t> seyirde veya </a:t>
            </a:r>
            <a:r>
              <a:rPr lang="el-GR" altLang="tr-TR" dirty="0"/>
              <a:t>β-</a:t>
            </a:r>
            <a:r>
              <a:rPr lang="tr-TR" altLang="tr-TR" dirty="0"/>
              <a:t>hücre rezervinin azaldığı ileri dönemlerde DKA görülebilir.</a:t>
            </a:r>
          </a:p>
          <a:p>
            <a:pPr eaLnBrk="1" hangingPunct="1"/>
            <a:r>
              <a:rPr lang="tr-TR" dirty="0" err="1"/>
              <a:t>Ketoza</a:t>
            </a:r>
            <a:r>
              <a:rPr lang="tr-TR" dirty="0"/>
              <a:t> eğilimli diyabet (KPD); genellikle fazla kilolu veya </a:t>
            </a:r>
            <a:r>
              <a:rPr lang="tr-TR" dirty="0" err="1" smtClean="0"/>
              <a:t>obezitesi</a:t>
            </a:r>
            <a:r>
              <a:rPr lang="tr-TR" dirty="0" smtClean="0"/>
              <a:t> olan </a:t>
            </a:r>
            <a:r>
              <a:rPr lang="tr-TR" dirty="0"/>
              <a:t>erkeklerde </a:t>
            </a:r>
            <a:r>
              <a:rPr lang="tr-TR" dirty="0" err="1"/>
              <a:t>ketoasidoz</a:t>
            </a:r>
            <a:r>
              <a:rPr lang="tr-TR" dirty="0"/>
              <a:t> tablosuyla ortaya çıkan, pankreas beta-hücre rezervi ve </a:t>
            </a:r>
            <a:r>
              <a:rPr lang="tr-TR" dirty="0" err="1"/>
              <a:t>otoimmünite</a:t>
            </a:r>
            <a:r>
              <a:rPr lang="tr-TR" dirty="0"/>
              <a:t> durumuna (A/</a:t>
            </a:r>
            <a:r>
              <a:rPr lang="el-GR" dirty="0"/>
              <a:t>β </a:t>
            </a:r>
            <a:r>
              <a:rPr lang="tr-TR" dirty="0"/>
              <a:t>sınıflaması) göre insülin ihtiyacı değişkenlik gösteren </a:t>
            </a:r>
            <a:r>
              <a:rPr lang="tr-TR" dirty="0" err="1"/>
              <a:t>atipik</a:t>
            </a:r>
            <a:r>
              <a:rPr lang="tr-TR" dirty="0"/>
              <a:t> bir diyabet formudur.</a:t>
            </a:r>
            <a:r>
              <a:rPr lang="tr-TR" altLang="tr-TR" dirty="0"/>
              <a:t>(</a:t>
            </a:r>
            <a:r>
              <a:rPr lang="tr-TR" altLang="tr-TR" dirty="0" err="1"/>
              <a:t>ketosis-prone</a:t>
            </a:r>
            <a:r>
              <a:rPr lang="tr-TR" altLang="tr-TR" dirty="0"/>
              <a:t> </a:t>
            </a:r>
            <a:r>
              <a:rPr lang="tr-TR" altLang="tr-TR" dirty="0" err="1"/>
              <a:t>diabetes</a:t>
            </a:r>
            <a:r>
              <a:rPr lang="tr-TR" altLang="tr-TR" dirty="0"/>
              <a:t>; KPD)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0D08E33F-45E3-46CA-B55C-84E28DD5E03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83471" y="742834"/>
            <a:ext cx="8514044" cy="4813373"/>
          </a:xfrm>
        </p:spPr>
      </p:pic>
      <p:sp>
        <p:nvSpPr>
          <p:cNvPr id="3" name="Dikdörtgen 2"/>
          <p:cNvSpPr/>
          <p:nvPr/>
        </p:nvSpPr>
        <p:spPr>
          <a:xfrm>
            <a:off x="1883471" y="5775537"/>
            <a:ext cx="2965877" cy="256993"/>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38974215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73855" y="628442"/>
            <a:ext cx="10392349" cy="1609344"/>
          </a:xfrm>
        </p:spPr>
        <p:txBody>
          <a:bodyPr>
            <a:normAutofit/>
          </a:bodyPr>
          <a:lstStyle/>
          <a:p>
            <a:pPr eaLnBrk="1" fontAlgn="auto" hangingPunct="1">
              <a:spcAft>
                <a:spcPts val="0"/>
              </a:spcAft>
              <a:defRPr/>
            </a:pPr>
            <a:r>
              <a:rPr lang="tr-TR" b="1" dirty="0"/>
              <a:t>GESTASYONEL DİABETES MELLİTUS </a:t>
            </a:r>
          </a:p>
        </p:txBody>
      </p:sp>
      <p:sp>
        <p:nvSpPr>
          <p:cNvPr id="28675" name="İçerik Yer Tutucusu 2"/>
          <p:cNvSpPr>
            <a:spLocks noGrp="1" noChangeArrowheads="1"/>
          </p:cNvSpPr>
          <p:nvPr>
            <p:ph idx="1"/>
          </p:nvPr>
        </p:nvSpPr>
        <p:spPr>
          <a:xfrm>
            <a:off x="1673855" y="1524504"/>
            <a:ext cx="10058400" cy="4051300"/>
          </a:xfrm>
        </p:spPr>
        <p:txBody>
          <a:bodyPr>
            <a:normAutofit/>
          </a:bodyPr>
          <a:lstStyle/>
          <a:p>
            <a:pPr eaLnBrk="1" hangingPunct="1"/>
            <a:r>
              <a:rPr lang="tr-TR" altLang="tr-TR" sz="2000" dirty="0"/>
              <a:t>Genellikle </a:t>
            </a:r>
            <a:r>
              <a:rPr lang="tr-TR" altLang="tr-TR" sz="2000" dirty="0" err="1"/>
              <a:t>asemptomatik</a:t>
            </a:r>
            <a:r>
              <a:rPr lang="tr-TR" altLang="tr-TR" sz="2000" dirty="0"/>
              <a:t> bir durumdur ve OGTT ile taranarak saptanır.</a:t>
            </a:r>
          </a:p>
          <a:p>
            <a:pPr eaLnBrk="1" hangingPunct="1"/>
            <a:r>
              <a:rPr lang="tr-TR" sz="2000" dirty="0"/>
              <a:t>Gebelikte gelişen insülin direnci; genetik yatkınlığın yanı sıra özellikle 2. ve 3. </a:t>
            </a:r>
            <a:r>
              <a:rPr lang="tr-TR" sz="2000" dirty="0" err="1"/>
              <a:t>trimesterde</a:t>
            </a:r>
            <a:r>
              <a:rPr lang="tr-TR" sz="2000" dirty="0"/>
              <a:t> yükselen </a:t>
            </a:r>
            <a:r>
              <a:rPr lang="tr-TR" sz="2000" dirty="0" err="1"/>
              <a:t>kortizol</a:t>
            </a:r>
            <a:r>
              <a:rPr lang="tr-TR" sz="2000" dirty="0"/>
              <a:t> ve östrojen hormonlarının etkisiyle ortaya çıkar.</a:t>
            </a:r>
            <a:endParaRPr lang="tr-TR" altLang="tr-TR" sz="2000" dirty="0"/>
          </a:p>
          <a:p>
            <a:pPr eaLnBrk="1" hangingPunct="1"/>
            <a:r>
              <a:rPr lang="tr-TR" altLang="tr-TR" sz="2000" dirty="0"/>
              <a:t>Doğumla birlikte sıklıkla düzelir, ancak daha sonraki gebeliklerde tekrarlar. </a:t>
            </a:r>
          </a:p>
          <a:p>
            <a:pPr eaLnBrk="1" hangingPunct="1"/>
            <a:r>
              <a:rPr lang="tr-TR" altLang="tr-TR" sz="2000" dirty="0"/>
              <a:t>Genellikle altta yatan bir beta hücre </a:t>
            </a:r>
            <a:r>
              <a:rPr lang="tr-TR" altLang="tr-TR" sz="2000" dirty="0" err="1"/>
              <a:t>disfonksiyonunun</a:t>
            </a:r>
            <a:r>
              <a:rPr lang="tr-TR" altLang="tr-TR" sz="2000" dirty="0"/>
              <a:t> habercisi olup tip 2 diyabetin ilerleyen yıllarda görülmesi bakımından önemli bir risk faktörüdür.</a:t>
            </a:r>
          </a:p>
          <a:p>
            <a:pPr eaLnBrk="1" hangingPunct="1"/>
            <a:endParaRPr lang="tr-TR" altLang="tr-TR" dirty="0"/>
          </a:p>
        </p:txBody>
      </p:sp>
      <p:pic>
        <p:nvPicPr>
          <p:cNvPr id="28676" name="Resim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0112" y="3961808"/>
            <a:ext cx="4835841" cy="2510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61019" y="589038"/>
            <a:ext cx="10328353" cy="752688"/>
          </a:xfrm>
        </p:spPr>
        <p:txBody>
          <a:bodyPr>
            <a:noAutofit/>
          </a:bodyPr>
          <a:lstStyle/>
          <a:p>
            <a:pPr eaLnBrk="1" fontAlgn="auto" hangingPunct="1">
              <a:spcAft>
                <a:spcPts val="0"/>
              </a:spcAft>
              <a:defRPr/>
            </a:pPr>
            <a:r>
              <a:rPr lang="tr-TR" b="1" dirty="0"/>
              <a:t>GESTASYONEL DİABETES RİSK FAKTÖRLERİ</a:t>
            </a:r>
          </a:p>
        </p:txBody>
      </p:sp>
      <p:pic>
        <p:nvPicPr>
          <p:cNvPr id="36867" name="İçerik Yer Tutucusu 8" descr="metin, ekran görüntüsü, yazı tipi, sayı, numara içeren bir resim&#10;&#10;Yapay zeka tarafından oluşturulmuş içerik yanlış olabili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661019" y="1678203"/>
            <a:ext cx="8761682" cy="3778250"/>
          </a:xfrm>
        </p:spPr>
      </p:pic>
      <p:sp>
        <p:nvSpPr>
          <p:cNvPr id="3" name="Dikdörtgen 2"/>
          <p:cNvSpPr/>
          <p:nvPr/>
        </p:nvSpPr>
        <p:spPr>
          <a:xfrm>
            <a:off x="1661019" y="5702097"/>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63226" y="624110"/>
            <a:ext cx="9022444" cy="5580747"/>
          </a:xfrm>
        </p:spPr>
      </p:pic>
      <p:sp>
        <p:nvSpPr>
          <p:cNvPr id="5" name="Dikdörtgen 4"/>
          <p:cNvSpPr/>
          <p:nvPr/>
        </p:nvSpPr>
        <p:spPr>
          <a:xfrm>
            <a:off x="2263226" y="6204857"/>
            <a:ext cx="2965877" cy="249684"/>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endParaRPr lang="tr-TR" sz="1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6145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3389" y="1159799"/>
            <a:ext cx="8750758" cy="4927127"/>
          </a:xfrm>
        </p:spPr>
      </p:pic>
      <p:sp>
        <p:nvSpPr>
          <p:cNvPr id="5" name="Dikdörtgen 4"/>
          <p:cNvSpPr/>
          <p:nvPr/>
        </p:nvSpPr>
        <p:spPr>
          <a:xfrm>
            <a:off x="2673389" y="6086926"/>
            <a:ext cx="2965877" cy="256993"/>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endParaRPr lang="tr-TR" sz="1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91623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descr="&quot;&quot;"/>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10" name="Rectangle 9"/>
          <p:cNvSpPr>
            <a:spLocks noGrp="1" noRot="1" noChangeAspect="1" noMove="1" noResize="1" noEditPoints="1" noAdjustHandles="1" noChangeArrowheads="1" noChangeShapeType="1" noTextEdit="1"/>
          </p:cNvSpPr>
          <p:nvPr/>
        </p:nvSpPr>
        <p:spPr>
          <a:xfrm>
            <a:off x="3344" y="0"/>
            <a:ext cx="4648169" cy="6858000"/>
          </a:xfrm>
          <a:prstGeom prst="rect">
            <a:avLst/>
          </a:prstGeom>
          <a:solidFill>
            <a:srgbClr val="766F54"/>
          </a:solidFill>
          <a:ln w="25400" cap="flat" cmpd="sng" algn="ctr">
            <a:noFill/>
            <a:prstDash val="solid"/>
          </a:ln>
          <a:effectLst/>
        </p:spPr>
        <p:txBody>
          <a:bodyPr lIns="0" tIns="0" rIns="0" bIns="0" anchor="ctr"/>
          <a:lstStyle/>
          <a:p>
            <a:pPr algn="ctr" defTabSz="914400" eaLnBrk="1" fontAlgn="auto" hangingPunct="1">
              <a:spcBef>
                <a:spcPts val="0"/>
              </a:spcBef>
              <a:spcAft>
                <a:spcPts val="0"/>
              </a:spcAft>
              <a:defRPr/>
            </a:pPr>
            <a:endParaRPr lang="en-US" sz="2000" kern="0">
              <a:solidFill>
                <a:prstClr val="white"/>
              </a:solidFill>
              <a:latin typeface="Rockwell Extra Bold" pitchFamily="18" charset="0"/>
            </a:endParaRPr>
          </a:p>
        </p:txBody>
      </p:sp>
      <p:sp>
        <p:nvSpPr>
          <p:cNvPr id="2" name="Başlık 1"/>
          <p:cNvSpPr>
            <a:spLocks noGrp="1"/>
          </p:cNvSpPr>
          <p:nvPr>
            <p:ph type="title"/>
          </p:nvPr>
        </p:nvSpPr>
        <p:spPr>
          <a:xfrm>
            <a:off x="642938" y="642938"/>
            <a:ext cx="3686175" cy="5529262"/>
          </a:xfrm>
        </p:spPr>
        <p:txBody>
          <a:bodyPr/>
          <a:lstStyle/>
          <a:p>
            <a:pPr algn="r" eaLnBrk="1" fontAlgn="auto" hangingPunct="1">
              <a:spcAft>
                <a:spcPts val="0"/>
              </a:spcAft>
              <a:defRPr/>
            </a:pPr>
            <a:r>
              <a:rPr lang="tr-TR" sz="4800" b="1" dirty="0">
                <a:solidFill>
                  <a:srgbClr val="FFFFFF"/>
                </a:solidFill>
              </a:rPr>
              <a:t>TİP 1 DİYABET TARAMASI </a:t>
            </a:r>
          </a:p>
        </p:txBody>
      </p:sp>
      <p:sp>
        <p:nvSpPr>
          <p:cNvPr id="31751" name="İçerik Yer Tutucusu 2"/>
          <p:cNvSpPr>
            <a:spLocks noGrp="1" noChangeArrowheads="1"/>
          </p:cNvSpPr>
          <p:nvPr>
            <p:ph idx="1"/>
          </p:nvPr>
        </p:nvSpPr>
        <p:spPr>
          <a:xfrm>
            <a:off x="5053013" y="600075"/>
            <a:ext cx="6075362" cy="5572125"/>
          </a:xfrm>
        </p:spPr>
        <p:txBody>
          <a:bodyPr anchor="ctr"/>
          <a:lstStyle/>
          <a:p>
            <a:pPr eaLnBrk="1" hangingPunct="1"/>
            <a:r>
              <a:rPr lang="nn-NO" altLang="tr-TR" dirty="0"/>
              <a:t>Rutin tarama için endikasyon yoktur.</a:t>
            </a:r>
            <a:endParaRPr lang="tr-TR" altLang="tr-TR" dirty="0"/>
          </a:p>
          <a:p>
            <a:pPr eaLnBrk="1" hangingPunct="1"/>
            <a:r>
              <a:rPr lang="tr-TR" altLang="tr-TR" dirty="0"/>
              <a:t>Klasik diyabet semptom ve bulguları mevcut ise tanı amaçlı kan </a:t>
            </a:r>
            <a:r>
              <a:rPr lang="tr-TR" altLang="tr-TR" dirty="0" err="1"/>
              <a:t>glukoz</a:t>
            </a:r>
            <a:r>
              <a:rPr lang="tr-TR" altLang="tr-TR" dirty="0"/>
              <a:t> ölçümü yapılmalıdır.</a:t>
            </a:r>
          </a:p>
          <a:p>
            <a:pPr eaLnBrk="1" hangingPunct="1"/>
            <a:r>
              <a:rPr lang="tr-TR" altLang="tr-TR" dirty="0"/>
              <a:t>Diyabeti akut veya kilo kaybı ile başlayan, zayıf, ailesinde tip 1 diyabet olan kişiler erişkin yaşta da olsalar tip 1 diyabet bakımından araştırılmalıdır.</a:t>
            </a:r>
          </a:p>
          <a:p>
            <a:pPr eaLnBrk="1" hangingPunct="1"/>
            <a:r>
              <a:rPr lang="tr-TR" altLang="tr-TR" dirty="0"/>
              <a:t>Tip 1 diyabetli birinci derece akrabası olan </a:t>
            </a:r>
            <a:r>
              <a:rPr lang="tr-TR" altLang="tr-TR" dirty="0" err="1"/>
              <a:t>nondiyabetik</a:t>
            </a:r>
            <a:r>
              <a:rPr lang="tr-TR" altLang="tr-TR" dirty="0"/>
              <a:t> bir kişide ≥2 </a:t>
            </a:r>
            <a:r>
              <a:rPr lang="tr-TR" altLang="tr-TR" dirty="0" err="1"/>
              <a:t>otoantikor</a:t>
            </a:r>
            <a:r>
              <a:rPr lang="tr-TR" altLang="tr-TR" dirty="0"/>
              <a:t> pozitifliğinin sebat etmesi, klinik tip 1 diyabet riskinin yüksek olduğunu yansıtır.</a:t>
            </a:r>
          </a:p>
        </p:txBody>
      </p:sp>
      <p:sp>
        <p:nvSpPr>
          <p:cNvPr id="14" name="Oval 13" descr="&quot;&quot;"/>
          <p:cNvSpPr>
            <a:spLocks noGrp="1" noRot="1" noChangeAspect="1" noMove="1" noResize="1" noEditPoints="1" noAdjustHandles="1" noChangeArrowheads="1" noChangeShapeType="1" noTextEdit="1"/>
          </p:cNvSpPr>
          <p:nvPr/>
        </p:nvSpPr>
        <p:spPr>
          <a:xfrm>
            <a:off x="11431588" y="6259513"/>
            <a:ext cx="398462" cy="398462"/>
          </a:xfrm>
          <a:prstGeom prst="ellipse">
            <a:avLst/>
          </a:prstGeom>
          <a:noFill/>
          <a:ln w="12700" cap="flat" cmpd="sng" algn="ctr">
            <a:solidFill>
              <a:srgbClr val="FFFFFF"/>
            </a:solidFill>
            <a:prstDash val="solid"/>
          </a:ln>
          <a:effectLst/>
        </p:spPr>
        <p:txBody>
          <a:bodyPr anchor="ctr"/>
          <a:lstStyle/>
          <a:p>
            <a:pPr algn="ctr" defTabSz="914400" eaLnBrk="1" fontAlgn="auto" hangingPunct="1">
              <a:spcBef>
                <a:spcPts val="0"/>
              </a:spcBef>
              <a:spcAft>
                <a:spcPts val="0"/>
              </a:spcAft>
              <a:defRPr/>
            </a:pPr>
            <a:endParaRPr lang="en-US" kern="0" dirty="0">
              <a:solidFill>
                <a:prstClr val="white"/>
              </a:solidFill>
              <a:latin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descr="&quot;&quot;"/>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10" name="Rectangle 9"/>
          <p:cNvSpPr>
            <a:spLocks noGrp="1" noRot="1" noChangeAspect="1" noMove="1" noResize="1" noEditPoints="1" noAdjustHandles="1" noChangeArrowheads="1" noChangeShapeType="1" noTextEdit="1"/>
          </p:cNvSpPr>
          <p:nvPr/>
        </p:nvSpPr>
        <p:spPr>
          <a:xfrm>
            <a:off x="3344" y="0"/>
            <a:ext cx="4648169" cy="6858000"/>
          </a:xfrm>
          <a:prstGeom prst="rect">
            <a:avLst/>
          </a:prstGeom>
          <a:solidFill>
            <a:srgbClr val="766F54"/>
          </a:solidFill>
          <a:ln w="25400" cap="flat" cmpd="sng" algn="ctr">
            <a:noFill/>
            <a:prstDash val="solid"/>
          </a:ln>
          <a:effectLst/>
        </p:spPr>
        <p:txBody>
          <a:bodyPr lIns="0" tIns="0" rIns="0" bIns="0" anchor="ctr"/>
          <a:lstStyle/>
          <a:p>
            <a:pPr algn="ctr" defTabSz="914400" eaLnBrk="1" fontAlgn="auto" hangingPunct="1">
              <a:spcBef>
                <a:spcPts val="0"/>
              </a:spcBef>
              <a:spcAft>
                <a:spcPts val="0"/>
              </a:spcAft>
              <a:defRPr/>
            </a:pPr>
            <a:endParaRPr lang="en-US" sz="2000" kern="0">
              <a:solidFill>
                <a:prstClr val="white"/>
              </a:solidFill>
              <a:latin typeface="Rockwell Extra Bold" pitchFamily="18" charset="0"/>
            </a:endParaRPr>
          </a:p>
        </p:txBody>
      </p:sp>
      <p:sp>
        <p:nvSpPr>
          <p:cNvPr id="2" name="Başlık 1"/>
          <p:cNvSpPr>
            <a:spLocks noGrp="1"/>
          </p:cNvSpPr>
          <p:nvPr>
            <p:ph type="title"/>
          </p:nvPr>
        </p:nvSpPr>
        <p:spPr>
          <a:xfrm>
            <a:off x="642938" y="642938"/>
            <a:ext cx="3686175" cy="5529262"/>
          </a:xfrm>
        </p:spPr>
        <p:txBody>
          <a:bodyPr/>
          <a:lstStyle/>
          <a:p>
            <a:pPr algn="r" eaLnBrk="1" fontAlgn="auto" hangingPunct="1">
              <a:spcAft>
                <a:spcPts val="0"/>
              </a:spcAft>
              <a:defRPr/>
            </a:pPr>
            <a:r>
              <a:rPr lang="tr-TR" sz="4800" b="1">
                <a:solidFill>
                  <a:srgbClr val="FFFFFF"/>
                </a:solidFill>
              </a:rPr>
              <a:t>TİP 2 DİYABET TARAMASI</a:t>
            </a:r>
          </a:p>
        </p:txBody>
      </p:sp>
      <p:sp>
        <p:nvSpPr>
          <p:cNvPr id="32775" name="İçerik Yer Tutucusu 2"/>
          <p:cNvSpPr>
            <a:spLocks noGrp="1" noChangeArrowheads="1"/>
          </p:cNvSpPr>
          <p:nvPr>
            <p:ph idx="1"/>
          </p:nvPr>
        </p:nvSpPr>
        <p:spPr>
          <a:xfrm>
            <a:off x="5053013" y="600075"/>
            <a:ext cx="6075362" cy="5572125"/>
          </a:xfrm>
        </p:spPr>
        <p:txBody>
          <a:bodyPr anchor="ctr">
            <a:normAutofit/>
          </a:bodyPr>
          <a:lstStyle/>
          <a:p>
            <a:pPr algn="just"/>
            <a:r>
              <a:rPr lang="tr-TR" dirty="0"/>
              <a:t>Vücut ağırlığı ne olursa olsun, 40 yaşından itibaren 3 yılda bir, tercihen APG ile diyabet taraması yapılması önerilmektedir.</a:t>
            </a:r>
          </a:p>
          <a:p>
            <a:pPr algn="just"/>
            <a:r>
              <a:rPr lang="tr-TR" dirty="0"/>
              <a:t>BKİ ≥25 kg/m² olan </a:t>
            </a:r>
            <a:r>
              <a:rPr lang="tr-TR" dirty="0" err="1"/>
              <a:t>asemptomatik</a:t>
            </a:r>
            <a:r>
              <a:rPr lang="tr-TR" dirty="0"/>
              <a:t> kişilerin, risk gruplarından birine mensup olmaları halinde, daha genç yaşlardan itibaren ve daha sık (örneğin yılda bir kez) diyabet yönünden araştırılmaları gerekir.</a:t>
            </a:r>
          </a:p>
          <a:p>
            <a:pPr algn="just"/>
            <a:r>
              <a:rPr lang="tr-TR" dirty="0"/>
              <a:t>Daha önce </a:t>
            </a:r>
            <a:r>
              <a:rPr lang="tr-TR" dirty="0" err="1"/>
              <a:t>prediyabet</a:t>
            </a:r>
            <a:r>
              <a:rPr lang="tr-TR" dirty="0"/>
              <a:t> (BAG, BGT veya YRG) saptanan bireylerde yılda bir kez diyabet taraması yapılmalıdır.</a:t>
            </a:r>
          </a:p>
          <a:p>
            <a:pPr algn="just"/>
            <a:r>
              <a:rPr lang="tr-TR" dirty="0"/>
              <a:t>GDM tanısı almış kadınlarda doğum sonrası değerlendirmede diyabet saptanmasa da üç yılda bir diyabet taraması yapılmalıdır.</a:t>
            </a:r>
            <a:endParaRPr lang="tr-TR" alt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9A18C8-6646-4D9C-B78D-9A2746F4180A}"/>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7AF38727-47D9-4B1F-9A67-D6E9179E80B3}"/>
              </a:ext>
            </a:extLst>
          </p:cNvPr>
          <p:cNvSpPr>
            <a:spLocks noGrp="1"/>
          </p:cNvSpPr>
          <p:nvPr>
            <p:ph idx="1"/>
          </p:nvPr>
        </p:nvSpPr>
        <p:spPr/>
        <p:txBody>
          <a:bodyPr>
            <a:normAutofit/>
          </a:bodyPr>
          <a:lstStyle/>
          <a:p>
            <a:r>
              <a:rPr lang="tr-TR" sz="2400" b="0" i="0" dirty="0">
                <a:solidFill>
                  <a:srgbClr val="334155"/>
                </a:solidFill>
                <a:effectLst/>
                <a:ea typeface="Calibri" panose="020F0502020204030204" pitchFamily="34" charset="0"/>
                <a:cs typeface="Calibri" panose="020F0502020204030204" pitchFamily="34" charset="0"/>
              </a:rPr>
              <a:t>Yaşlılarda </a:t>
            </a:r>
            <a:r>
              <a:rPr lang="tr-TR" sz="2400" b="0" i="0" dirty="0" err="1">
                <a:solidFill>
                  <a:srgbClr val="334155"/>
                </a:solidFill>
                <a:effectLst/>
                <a:ea typeface="Calibri" panose="020F0502020204030204" pitchFamily="34" charset="0"/>
                <a:cs typeface="Calibri" panose="020F0502020204030204" pitchFamily="34" charset="0"/>
              </a:rPr>
              <a:t>prediyabetin</a:t>
            </a:r>
            <a:r>
              <a:rPr lang="tr-TR" sz="2400" b="0" i="0" dirty="0">
                <a:solidFill>
                  <a:srgbClr val="334155"/>
                </a:solidFill>
                <a:effectLst/>
                <a:ea typeface="Calibri" panose="020F0502020204030204" pitchFamily="34" charset="0"/>
                <a:cs typeface="Calibri" panose="020F0502020204030204" pitchFamily="34" charset="0"/>
              </a:rPr>
              <a:t> diyabete ilerleme riski düşüktür; </a:t>
            </a:r>
            <a:r>
              <a:rPr lang="tr-TR" sz="2400" b="0" i="0" dirty="0" err="1">
                <a:solidFill>
                  <a:srgbClr val="334155"/>
                </a:solidFill>
                <a:effectLst/>
                <a:ea typeface="Calibri" panose="020F0502020204030204" pitchFamily="34" charset="0"/>
                <a:cs typeface="Calibri" panose="020F0502020204030204" pitchFamily="34" charset="0"/>
              </a:rPr>
              <a:t>normoglisemiye</a:t>
            </a:r>
            <a:r>
              <a:rPr lang="tr-TR" sz="2400" b="0" i="0" dirty="0">
                <a:solidFill>
                  <a:srgbClr val="334155"/>
                </a:solidFill>
                <a:effectLst/>
                <a:ea typeface="Calibri" panose="020F0502020204030204" pitchFamily="34" charset="0"/>
                <a:cs typeface="Calibri" panose="020F0502020204030204" pitchFamily="34" charset="0"/>
              </a:rPr>
              <a:t> dönme oranı daha yüksektir.</a:t>
            </a:r>
          </a:p>
          <a:p>
            <a:endParaRPr lang="tr-TR" sz="2400" b="0" i="0" dirty="0">
              <a:solidFill>
                <a:srgbClr val="334155"/>
              </a:solidFill>
              <a:effectLst/>
              <a:ea typeface="Calibri" panose="020F0502020204030204" pitchFamily="34" charset="0"/>
              <a:cs typeface="Calibri" panose="020F0502020204030204" pitchFamily="34" charset="0"/>
            </a:endParaRPr>
          </a:p>
          <a:p>
            <a:r>
              <a:rPr lang="tr-TR" sz="2400" b="0" i="0" dirty="0">
                <a:solidFill>
                  <a:srgbClr val="334155"/>
                </a:solidFill>
                <a:effectLst/>
                <a:ea typeface="Calibri" panose="020F0502020204030204" pitchFamily="34" charset="0"/>
                <a:cs typeface="Calibri" panose="020F0502020204030204" pitchFamily="34" charset="0"/>
              </a:rPr>
              <a:t>Rutin tarama yerine </a:t>
            </a:r>
            <a:r>
              <a:rPr lang="tr-TR" sz="2400" b="0" i="0" dirty="0" err="1">
                <a:solidFill>
                  <a:srgbClr val="334155"/>
                </a:solidFill>
                <a:effectLst/>
                <a:ea typeface="Calibri" panose="020F0502020204030204" pitchFamily="34" charset="0"/>
                <a:cs typeface="Calibri" panose="020F0502020204030204" pitchFamily="34" charset="0"/>
              </a:rPr>
              <a:t>kardiyovasküler</a:t>
            </a:r>
            <a:r>
              <a:rPr lang="tr-TR" sz="2400" b="0" i="0" dirty="0">
                <a:solidFill>
                  <a:srgbClr val="334155"/>
                </a:solidFill>
                <a:effectLst/>
                <a:ea typeface="Calibri" panose="020F0502020204030204" pitchFamily="34" charset="0"/>
                <a:cs typeface="Calibri" panose="020F0502020204030204" pitchFamily="34" charset="0"/>
              </a:rPr>
              <a:t> risk faktörlerinin azaltılması hedeflenmelidir.</a:t>
            </a:r>
            <a:endParaRPr lang="tr-TR" sz="24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92040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77AF7B4-BF8C-45EF-B58D-ABFBEC098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9811" y="210041"/>
            <a:ext cx="6853641" cy="6399766"/>
          </a:xfrm>
          <a:prstGeom prst="rect">
            <a:avLst/>
          </a:prstGeom>
        </p:spPr>
      </p:pic>
      <p:sp>
        <p:nvSpPr>
          <p:cNvPr id="2" name="Dikdörtgen 1"/>
          <p:cNvSpPr/>
          <p:nvPr/>
        </p:nvSpPr>
        <p:spPr>
          <a:xfrm>
            <a:off x="2799811" y="6609807"/>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E5DF48B2-1072-42AA-8031-F1D205FCB7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9232" y="295624"/>
            <a:ext cx="6633535" cy="6266751"/>
          </a:xfrm>
          <a:prstGeom prst="rect">
            <a:avLst/>
          </a:prstGeom>
        </p:spPr>
      </p:pic>
      <p:sp>
        <p:nvSpPr>
          <p:cNvPr id="2" name="Dikdörtgen 1"/>
          <p:cNvSpPr/>
          <p:nvPr/>
        </p:nvSpPr>
        <p:spPr>
          <a:xfrm>
            <a:off x="2779232" y="6562375"/>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2BA6A989-6E7F-40E4-B46B-2228BBAA7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2172" y="874552"/>
            <a:ext cx="8187655" cy="5108895"/>
          </a:xfrm>
          <a:prstGeom prst="rect">
            <a:avLst/>
          </a:prstGeom>
        </p:spPr>
      </p:pic>
      <p:sp>
        <p:nvSpPr>
          <p:cNvPr id="2" name="Dikdörtgen 1"/>
          <p:cNvSpPr/>
          <p:nvPr/>
        </p:nvSpPr>
        <p:spPr>
          <a:xfrm>
            <a:off x="2002172" y="5983447"/>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extLst>
      <p:ext uri="{BB962C8B-B14F-4D97-AF65-F5344CB8AC3E}">
        <p14:creationId xmlns:p14="http://schemas.microsoft.com/office/powerpoint/2010/main" val="28891184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1727410" y="619270"/>
            <a:ext cx="9938050" cy="758915"/>
          </a:xfrm>
        </p:spPr>
        <p:txBody>
          <a:bodyPr>
            <a:noAutofit/>
          </a:bodyPr>
          <a:lstStyle/>
          <a:p>
            <a:pPr eaLnBrk="1" fontAlgn="auto" hangingPunct="1">
              <a:spcAft>
                <a:spcPts val="0"/>
              </a:spcAft>
              <a:defRPr/>
            </a:pPr>
            <a:r>
              <a:rPr lang="tr-TR" b="1" dirty="0"/>
              <a:t>GESTASYONEL DİABETES MELLİTUS TARAMASI </a:t>
            </a:r>
          </a:p>
        </p:txBody>
      </p:sp>
      <p:pic>
        <p:nvPicPr>
          <p:cNvPr id="6" name="Resim 5">
            <a:extLst>
              <a:ext uri="{FF2B5EF4-FFF2-40B4-BE49-F238E27FC236}">
                <a16:creationId xmlns:a16="http://schemas.microsoft.com/office/drawing/2014/main" id="{4CF2B4F1-D02D-44A7-B06B-193005B3E8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7410" y="1426630"/>
            <a:ext cx="9259187" cy="4957894"/>
          </a:xfrm>
          <a:prstGeom prst="rect">
            <a:avLst/>
          </a:prstGeom>
        </p:spPr>
      </p:pic>
      <p:sp>
        <p:nvSpPr>
          <p:cNvPr id="2" name="Dikdörtgen 1"/>
          <p:cNvSpPr/>
          <p:nvPr/>
        </p:nvSpPr>
        <p:spPr>
          <a:xfrm>
            <a:off x="3309004" y="6432969"/>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descr="&quot;&quot;"/>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2" name="Başlık 1"/>
          <p:cNvSpPr>
            <a:spLocks noGrp="1"/>
          </p:cNvSpPr>
          <p:nvPr>
            <p:ph type="title"/>
          </p:nvPr>
        </p:nvSpPr>
        <p:spPr/>
        <p:txBody>
          <a:bodyPr>
            <a:normAutofit/>
          </a:bodyPr>
          <a:lstStyle/>
          <a:p>
            <a:pPr eaLnBrk="1" fontAlgn="auto" hangingPunct="1">
              <a:spcAft>
                <a:spcPts val="0"/>
              </a:spcAft>
              <a:defRPr/>
            </a:pPr>
            <a:r>
              <a:rPr lang="tr-TR" sz="4000" b="1" dirty="0"/>
              <a:t>GEBELİK SONRASI TARAMA</a:t>
            </a:r>
          </a:p>
        </p:txBody>
      </p:sp>
      <p:sp>
        <p:nvSpPr>
          <p:cNvPr id="39950" name="İçerik Yer Tutucusu 2"/>
          <p:cNvSpPr>
            <a:spLocks noGrp="1" noChangeArrowheads="1"/>
          </p:cNvSpPr>
          <p:nvPr>
            <p:ph idx="1"/>
          </p:nvPr>
        </p:nvSpPr>
        <p:spPr>
          <a:xfrm>
            <a:off x="6496050" y="1786411"/>
            <a:ext cx="4632325" cy="4385789"/>
          </a:xfrm>
        </p:spPr>
        <p:txBody>
          <a:bodyPr anchor="ctr">
            <a:normAutofit/>
          </a:bodyPr>
          <a:lstStyle/>
          <a:p>
            <a:pPr eaLnBrk="1" hangingPunct="1"/>
            <a:r>
              <a:rPr lang="tr-TR" altLang="tr-TR" sz="1800" dirty="0"/>
              <a:t>GDM tanısı almış kadınlarda, doğumdan sonra 4-12. haftalarda standart 75 g </a:t>
            </a:r>
            <a:r>
              <a:rPr lang="tr-TR" altLang="tr-TR" sz="1800" dirty="0" err="1"/>
              <a:t>glukozlu</a:t>
            </a:r>
            <a:r>
              <a:rPr lang="tr-TR" altLang="tr-TR" sz="1800" dirty="0"/>
              <a:t>, 2 saatlik OGTT yapılmalı ve standart kriterlere göre yorumlanmalıdır.</a:t>
            </a:r>
          </a:p>
          <a:p>
            <a:pPr eaLnBrk="1" hangingPunct="1"/>
            <a:r>
              <a:rPr lang="tr-TR" altLang="tr-TR" sz="1800" dirty="0"/>
              <a:t>GDM öyküsü bulunan kadınlarda, yaşam boyu 3 yılda bir diyabet taraması yapılması gereklidir. </a:t>
            </a:r>
          </a:p>
          <a:p>
            <a:pPr eaLnBrk="1" hangingPunct="1"/>
            <a:r>
              <a:rPr lang="tr-TR" altLang="tr-TR" sz="1800" dirty="0"/>
              <a:t>GDM öyküsü bulunan kadınlarda kalıcı tip 2 diyabet riski çok yüksektir. Bu kadınlarda ömür boyu sağlıklı yaşam tarzı girişimleri uygulanmalı ve gerekiyorsa medikal tedavi verilmelidir.</a:t>
            </a:r>
          </a:p>
        </p:txBody>
      </p:sp>
      <p:pic>
        <p:nvPicPr>
          <p:cNvPr id="39949" name="Picture 2" descr="Gebelik Şekeri (Gestasyonel Diyabet) - Doç. Dr. Deniz Şimşek"/>
          <p:cNvPicPr>
            <a:picLocks noChangeAspect="1" noChangeArrowheads="1"/>
          </p:cNvPicPr>
          <p:nvPr/>
        </p:nvPicPr>
        <p:blipFill>
          <a:blip r:embed="rId2">
            <a:extLst>
              <a:ext uri="{28A0092B-C50C-407E-A947-70E740481C1C}">
                <a14:useLocalDpi xmlns:a14="http://schemas.microsoft.com/office/drawing/2010/main" val="0"/>
              </a:ext>
            </a:extLst>
          </a:blip>
          <a:srcRect l="7501" r="10120" b="-2"/>
          <a:stretch>
            <a:fillRect/>
          </a:stretch>
        </p:blipFill>
        <p:spPr bwMode="auto">
          <a:xfrm>
            <a:off x="1006475" y="2265363"/>
            <a:ext cx="5089525" cy="390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1" name="Oval 11280" descr="&quot;&quot;"/>
          <p:cNvSpPr>
            <a:spLocks noGrp="1" noRot="1" noChangeAspect="1" noMove="1" noResize="1" noEditPoints="1" noAdjustHandles="1" noChangeArrowheads="1" noChangeShapeType="1" noTextEdit="1"/>
          </p:cNvSpPr>
          <p:nvPr/>
        </p:nvSpPr>
        <p:spPr>
          <a:xfrm>
            <a:off x="11431588" y="6259513"/>
            <a:ext cx="398462" cy="398462"/>
          </a:xfrm>
          <a:prstGeom prst="ellipse">
            <a:avLst/>
          </a:prstGeom>
          <a:noFill/>
          <a:ln w="12700" cap="flat" cmpd="sng" algn="ctr">
            <a:solidFill>
              <a:srgbClr val="FFFFFF"/>
            </a:solidFill>
            <a:prstDash val="solid"/>
          </a:ln>
          <a:effectLst/>
        </p:spPr>
        <p:txBody>
          <a:bodyPr anchor="ctr"/>
          <a:lstStyle/>
          <a:p>
            <a:pPr algn="ctr" defTabSz="914400" eaLnBrk="1" fontAlgn="auto" hangingPunct="1">
              <a:spcBef>
                <a:spcPts val="0"/>
              </a:spcBef>
              <a:spcAft>
                <a:spcPts val="0"/>
              </a:spcAft>
              <a:defRPr/>
            </a:pPr>
            <a:endParaRPr lang="en-US" kern="0" dirty="0">
              <a:solidFill>
                <a:prstClr val="white"/>
              </a:solidFill>
              <a:latin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a:extLst>
              <a:ext uri="{FF2B5EF4-FFF2-40B4-BE49-F238E27FC236}">
                <a16:creationId xmlns:a16="http://schemas.microsoft.com/office/drawing/2014/main" id="{EF5BBDE6-4FBC-43A7-A101-384C697FE5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5365" y="678231"/>
            <a:ext cx="8700806" cy="5377399"/>
          </a:xfrm>
        </p:spPr>
      </p:pic>
      <p:sp>
        <p:nvSpPr>
          <p:cNvPr id="3" name="Dikdörtgen 2"/>
          <p:cNvSpPr/>
          <p:nvPr/>
        </p:nvSpPr>
        <p:spPr>
          <a:xfrm>
            <a:off x="2205365" y="6055630"/>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extLst>
      <p:ext uri="{BB962C8B-B14F-4D97-AF65-F5344CB8AC3E}">
        <p14:creationId xmlns:p14="http://schemas.microsoft.com/office/powerpoint/2010/main" val="41876718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eaLnBrk="1" fontAlgn="auto" hangingPunct="1">
              <a:spcAft>
                <a:spcPts val="0"/>
              </a:spcAft>
              <a:defRPr/>
            </a:pPr>
            <a:r>
              <a:rPr lang="tr-TR" sz="4000" b="1" dirty="0"/>
              <a:t>DİYABETLİ HASTALARDA </a:t>
            </a:r>
            <a:br>
              <a:rPr lang="tr-TR" sz="4000" b="1" dirty="0"/>
            </a:br>
            <a:r>
              <a:rPr lang="tr-TR" sz="4000" b="1" dirty="0"/>
              <a:t>İLK DEĞERLENDİRME</a:t>
            </a:r>
          </a:p>
        </p:txBody>
      </p:sp>
      <p:sp>
        <p:nvSpPr>
          <p:cNvPr id="41987" name="İçerik Yer Tutucusu 2"/>
          <p:cNvSpPr>
            <a:spLocks noGrp="1" noChangeArrowheads="1"/>
          </p:cNvSpPr>
          <p:nvPr>
            <p:ph idx="1"/>
          </p:nvPr>
        </p:nvSpPr>
        <p:spPr/>
        <p:txBody>
          <a:bodyPr/>
          <a:lstStyle/>
          <a:p>
            <a:pPr eaLnBrk="1" hangingPunct="1"/>
            <a:r>
              <a:rPr lang="tr-TR" altLang="tr-TR" dirty="0"/>
              <a:t> Teşhisin doğrulanması</a:t>
            </a:r>
          </a:p>
          <a:p>
            <a:pPr eaLnBrk="1" hangingPunct="1"/>
            <a:r>
              <a:rPr lang="tr-TR" altLang="tr-TR" dirty="0"/>
              <a:t> Diyabet tipinin belirlenmesi</a:t>
            </a:r>
          </a:p>
          <a:p>
            <a:pPr eaLnBrk="1" hangingPunct="1"/>
            <a:r>
              <a:rPr lang="tr-TR" altLang="tr-TR" dirty="0"/>
              <a:t> Diyabet komplikasyonlarının değerlendirilmesi</a:t>
            </a:r>
          </a:p>
          <a:p>
            <a:pPr eaLnBrk="1" hangingPunct="1"/>
            <a:r>
              <a:rPr lang="tr-TR" altLang="tr-TR" dirty="0"/>
              <a:t> Olası </a:t>
            </a:r>
            <a:r>
              <a:rPr lang="tr-TR" altLang="tr-TR" dirty="0" err="1"/>
              <a:t>komorbid</a:t>
            </a:r>
            <a:r>
              <a:rPr lang="tr-TR" altLang="tr-TR" dirty="0"/>
              <a:t> durumların değerlendirilmesi</a:t>
            </a:r>
          </a:p>
          <a:p>
            <a:pPr eaLnBrk="1" hangingPunct="1"/>
            <a:r>
              <a:rPr lang="tr-TR" altLang="tr-TR" dirty="0"/>
              <a:t> Diyabet tanısı olan hastalarda tedavi durumunun değerlendirilmesi</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dirty="0"/>
              <a:t>DİYABETLİ HASTALARDA </a:t>
            </a:r>
            <a:br>
              <a:rPr lang="tr-TR" b="1" dirty="0"/>
            </a:br>
            <a:r>
              <a:rPr lang="tr-TR" b="1" dirty="0"/>
              <a:t>İLK DEĞERLENDİRME</a:t>
            </a:r>
          </a:p>
        </p:txBody>
      </p:sp>
      <p:sp>
        <p:nvSpPr>
          <p:cNvPr id="43011" name="İçerik Yer Tutucusu 2"/>
          <p:cNvSpPr>
            <a:spLocks noGrp="1" noChangeArrowheads="1"/>
          </p:cNvSpPr>
          <p:nvPr>
            <p:ph idx="1"/>
          </p:nvPr>
        </p:nvSpPr>
        <p:spPr/>
        <p:txBody>
          <a:bodyPr/>
          <a:lstStyle/>
          <a:p>
            <a:pPr eaLnBrk="1" hangingPunct="1"/>
            <a:r>
              <a:rPr lang="tr-TR" altLang="tr-TR" dirty="0"/>
              <a:t>Diyabet yönetim planına hasta ve yakınlarının dahil edilmesine başlanması</a:t>
            </a:r>
          </a:p>
          <a:p>
            <a:pPr eaLnBrk="1" hangingPunct="1"/>
            <a:r>
              <a:rPr lang="tr-TR" altLang="tr-TR" dirty="0"/>
              <a:t>Hastanın diyabet eğitiminin değerlendirilmesi ve geliştirilmesi</a:t>
            </a:r>
          </a:p>
          <a:p>
            <a:pPr eaLnBrk="1" hangingPunct="1"/>
            <a:r>
              <a:rPr lang="tr-TR" altLang="tr-TR" dirty="0"/>
              <a:t>Yaşam tarzı değişiklikleri için eğitim, motivasyon</a:t>
            </a:r>
          </a:p>
          <a:p>
            <a:pPr eaLnBrk="1" hangingPunct="1"/>
            <a:r>
              <a:rPr lang="tr-TR" altLang="tr-TR" dirty="0"/>
              <a:t>Uzun süreli takip için plan oluşturulması</a:t>
            </a:r>
          </a:p>
        </p:txBody>
      </p:sp>
      <p:sp>
        <p:nvSpPr>
          <p:cNvPr id="4" name="Metin kutusu 3"/>
          <p:cNvSpPr txBox="1"/>
          <p:nvPr/>
        </p:nvSpPr>
        <p:spPr>
          <a:xfrm>
            <a:off x="2589212" y="4638087"/>
            <a:ext cx="7541856" cy="1107996"/>
          </a:xfrm>
          <a:prstGeom prst="rect">
            <a:avLst/>
          </a:prstGeom>
          <a:solidFill>
            <a:srgbClr val="766F54"/>
          </a:solidFill>
        </p:spPr>
        <p:txBody>
          <a:bodyPr wrap="square">
            <a:spAutoFit/>
          </a:bodyPr>
          <a:lstStyle/>
          <a:p>
            <a:pPr eaLnBrk="1" fontAlgn="auto" hangingPunct="1">
              <a:spcBef>
                <a:spcPts val="0"/>
              </a:spcBef>
              <a:spcAft>
                <a:spcPts val="0"/>
              </a:spcAft>
              <a:defRPr/>
            </a:pPr>
            <a:r>
              <a:rPr lang="tr-TR" b="1" dirty="0">
                <a:solidFill>
                  <a:schemeClr val="bg1"/>
                </a:solidFill>
                <a:latin typeface="Calibri" panose="020F0502020204030204" pitchFamily="34" charset="0"/>
              </a:rPr>
              <a:t>*</a:t>
            </a:r>
            <a:r>
              <a:rPr lang="tr-TR" sz="1600" dirty="0">
                <a:solidFill>
                  <a:schemeClr val="bg1"/>
                </a:solidFill>
                <a:latin typeface="Calibri" panose="020F0502020204030204" pitchFamily="34" charset="0"/>
              </a:rPr>
              <a:t>Takip vizitlerinde ise ilk vizitte tespit edilen durumların takibi ile birlikte, genel sağlık durumu, diyabet komplikasyonları, kardiyovasküler risk, hipoglisemi riski ve terapötik hedeflerin hasta ile birlikte değerlendirilerek uzun süreli yönetimin devamlılığı sağlanmalıdır.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6400800" y="484632"/>
            <a:ext cx="5299586" cy="835495"/>
          </a:xfrm>
        </p:spPr>
        <p:txBody>
          <a:bodyPr/>
          <a:lstStyle/>
          <a:p>
            <a:pPr eaLnBrk="1" fontAlgn="auto" hangingPunct="1">
              <a:spcAft>
                <a:spcPts val="0"/>
              </a:spcAft>
              <a:defRPr/>
            </a:pPr>
            <a:r>
              <a:rPr lang="tr-TR" sz="4000" b="1" dirty="0"/>
              <a:t>ANAMNEZ</a:t>
            </a:r>
          </a:p>
        </p:txBody>
      </p:sp>
      <p:sp>
        <p:nvSpPr>
          <p:cNvPr id="44039" name="İçerik Yer Tutucusu 2"/>
          <p:cNvSpPr>
            <a:spLocks noGrp="1" noChangeArrowheads="1"/>
          </p:cNvSpPr>
          <p:nvPr>
            <p:ph idx="1"/>
          </p:nvPr>
        </p:nvSpPr>
        <p:spPr>
          <a:xfrm>
            <a:off x="6400800" y="1380683"/>
            <a:ext cx="5299075" cy="4791517"/>
          </a:xfrm>
        </p:spPr>
        <p:txBody>
          <a:bodyPr>
            <a:normAutofit/>
          </a:bodyPr>
          <a:lstStyle/>
          <a:p>
            <a:pPr eaLnBrk="1" hangingPunct="1"/>
            <a:r>
              <a:rPr lang="tr-TR" altLang="tr-TR" sz="1700" dirty="0"/>
              <a:t>Diyabet tanısı ile ilgili semptomlar, laboratuvar sonuçları ve muayene bulguları</a:t>
            </a:r>
          </a:p>
          <a:p>
            <a:pPr eaLnBrk="1" hangingPunct="1"/>
            <a:r>
              <a:rPr lang="tr-TR" altLang="tr-TR" sz="1700" dirty="0"/>
              <a:t>Daha önceki </a:t>
            </a:r>
            <a:r>
              <a:rPr lang="tr-TR" altLang="tr-TR" sz="1700" dirty="0" smtClean="0"/>
              <a:t>HbA1c </a:t>
            </a:r>
            <a:r>
              <a:rPr lang="tr-TR" altLang="tr-TR" sz="1700" dirty="0"/>
              <a:t>değeri</a:t>
            </a:r>
          </a:p>
          <a:p>
            <a:pPr eaLnBrk="1" hangingPunct="1"/>
            <a:r>
              <a:rPr lang="tr-TR" altLang="tr-TR" sz="1700" dirty="0"/>
              <a:t>Yeme alışkanlıkları, beslenme durumu, kilo öyküsü, çocuk ve </a:t>
            </a:r>
            <a:r>
              <a:rPr lang="tr-TR" altLang="tr-TR" sz="1700" dirty="0" err="1"/>
              <a:t>adolesanda</a:t>
            </a:r>
            <a:r>
              <a:rPr lang="tr-TR" altLang="tr-TR" sz="1700" dirty="0"/>
              <a:t> büyüme ve gelişme</a:t>
            </a:r>
          </a:p>
          <a:p>
            <a:pPr eaLnBrk="1" hangingPunct="1"/>
            <a:r>
              <a:rPr lang="tr-TR" altLang="tr-TR" sz="1700" dirty="0"/>
              <a:t>Daha önceki tedavi programlarının detayları [beslenme, evde kan </a:t>
            </a:r>
            <a:r>
              <a:rPr lang="tr-TR" altLang="tr-TR" sz="1700" dirty="0" err="1"/>
              <a:t>glukoz</a:t>
            </a:r>
            <a:r>
              <a:rPr lang="tr-TR" altLang="tr-TR" sz="1700" dirty="0"/>
              <a:t> izlemi (SMBG), alışkanlık ve sağlığa ilişkin inançları] </a:t>
            </a:r>
          </a:p>
          <a:p>
            <a:pPr eaLnBrk="1" hangingPunct="1"/>
            <a:r>
              <a:rPr lang="tr-TR" altLang="tr-TR" sz="1700" dirty="0"/>
              <a:t>Almakta olduğu diyabet tedavisi (ilaçlar, öğün planı, SMBG sonuçları) </a:t>
            </a:r>
          </a:p>
          <a:p>
            <a:pPr eaLnBrk="1" hangingPunct="1"/>
            <a:r>
              <a:rPr lang="tr-TR" altLang="tr-TR" sz="1700" dirty="0" err="1"/>
              <a:t>Glukoz</a:t>
            </a:r>
            <a:r>
              <a:rPr lang="tr-TR" altLang="tr-TR" sz="1700" dirty="0"/>
              <a:t> düzeyini etkileyebilecek diğer ilaçlar </a:t>
            </a:r>
          </a:p>
          <a:p>
            <a:pPr eaLnBrk="1" hangingPunct="1"/>
            <a:r>
              <a:rPr lang="tr-TR" altLang="tr-TR" sz="1700" dirty="0"/>
              <a:t>Egzersiz detayları</a:t>
            </a:r>
          </a:p>
        </p:txBody>
      </p:sp>
      <p:pic>
        <p:nvPicPr>
          <p:cNvPr id="44038" name="Picture 2"/>
          <p:cNvPicPr>
            <a:picLocks noChangeAspect="1" noChangeArrowheads="1"/>
          </p:cNvPicPr>
          <p:nvPr/>
        </p:nvPicPr>
        <p:blipFill>
          <a:blip r:embed="rId2">
            <a:extLst>
              <a:ext uri="{28A0092B-C50C-407E-A947-70E740481C1C}">
                <a14:useLocalDpi xmlns:a14="http://schemas.microsoft.com/office/drawing/2010/main" val="0"/>
              </a:ext>
            </a:extLst>
          </a:blip>
          <a:srcRect l="2420" r="9122"/>
          <a:stretch>
            <a:fillRect/>
          </a:stretch>
        </p:blipFill>
        <p:spPr bwMode="auto">
          <a:xfrm>
            <a:off x="0" y="0"/>
            <a:ext cx="60658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pPr eaLnBrk="1" fontAlgn="auto" hangingPunct="1">
              <a:spcAft>
                <a:spcPts val="0"/>
              </a:spcAft>
              <a:defRPr/>
            </a:pPr>
            <a:r>
              <a:rPr lang="tr-TR" b="1" dirty="0"/>
              <a:t>ANAMNEZ</a:t>
            </a:r>
          </a:p>
        </p:txBody>
      </p:sp>
      <p:sp>
        <p:nvSpPr>
          <p:cNvPr id="45059" name="İçerik Yer Tutucusu 2"/>
          <p:cNvSpPr>
            <a:spLocks noGrp="1" noChangeArrowheads="1"/>
          </p:cNvSpPr>
          <p:nvPr>
            <p:ph idx="1"/>
          </p:nvPr>
        </p:nvSpPr>
        <p:spPr>
          <a:xfrm>
            <a:off x="2589212" y="1752096"/>
            <a:ext cx="8915400" cy="3777622"/>
          </a:xfrm>
        </p:spPr>
        <p:txBody>
          <a:bodyPr>
            <a:normAutofit/>
          </a:bodyPr>
          <a:lstStyle/>
          <a:p>
            <a:pPr eaLnBrk="1" hangingPunct="1"/>
            <a:r>
              <a:rPr lang="tr-TR" altLang="tr-TR" dirty="0"/>
              <a:t>Akut komplikasyon sıklığı, derecesi ve nedenleri </a:t>
            </a:r>
          </a:p>
          <a:p>
            <a:pPr eaLnBrk="1" hangingPunct="1"/>
            <a:r>
              <a:rPr lang="tr-TR" altLang="tr-TR" dirty="0"/>
              <a:t>Daha önceki veya şimdiki enfeksiyonlar</a:t>
            </a:r>
          </a:p>
          <a:p>
            <a:pPr eaLnBrk="1" hangingPunct="1"/>
            <a:r>
              <a:rPr lang="tr-TR" altLang="tr-TR" dirty="0"/>
              <a:t>Kronik komplikasyonlarla ilişkili belirtiler ve tedavi detayları</a:t>
            </a:r>
          </a:p>
          <a:p>
            <a:pPr eaLnBrk="1" hangingPunct="1"/>
            <a:r>
              <a:rPr lang="tr-TR" altLang="tr-TR" dirty="0" err="1"/>
              <a:t>Ateroskleroz</a:t>
            </a:r>
            <a:r>
              <a:rPr lang="tr-TR" altLang="tr-TR" dirty="0"/>
              <a:t> risk faktörleri </a:t>
            </a:r>
          </a:p>
          <a:p>
            <a:pPr eaLnBrk="1" hangingPunct="1"/>
            <a:r>
              <a:rPr lang="tr-TR" altLang="tr-TR" dirty="0"/>
              <a:t>Endokrin ve yeme davranışları ile ilgili diğer hastalıklar </a:t>
            </a:r>
          </a:p>
          <a:p>
            <a:pPr eaLnBrk="1" hangingPunct="1"/>
            <a:r>
              <a:rPr lang="tr-TR" altLang="tr-TR" dirty="0"/>
              <a:t>Diyabet takip ve tedavisini etkileyebilecek faktörler </a:t>
            </a:r>
          </a:p>
          <a:p>
            <a:pPr eaLnBrk="1" hangingPunct="1"/>
            <a:r>
              <a:rPr lang="tr-TR" altLang="tr-TR" dirty="0"/>
              <a:t>Sigara ve alkol alışkanlığı, madde bağımlılığı </a:t>
            </a:r>
          </a:p>
          <a:p>
            <a:pPr eaLnBrk="1" hangingPunct="1"/>
            <a:r>
              <a:rPr lang="tr-TR" altLang="tr-TR" dirty="0" err="1"/>
              <a:t>Kontrasepsiyon</a:t>
            </a:r>
            <a:r>
              <a:rPr lang="tr-TR" altLang="tr-TR" dirty="0"/>
              <a:t>, </a:t>
            </a:r>
            <a:r>
              <a:rPr lang="tr-TR" altLang="tr-TR" dirty="0" err="1"/>
              <a:t>reprodüktif</a:t>
            </a:r>
            <a:r>
              <a:rPr lang="tr-TR" altLang="tr-TR" dirty="0"/>
              <a:t> yaşam, seksüel </a:t>
            </a:r>
            <a:r>
              <a:rPr lang="tr-TR" altLang="tr-TR" dirty="0" err="1"/>
              <a:t>anamnez</a:t>
            </a:r>
            <a:r>
              <a:rPr lang="tr-TR" altLang="tr-TR" dirty="0"/>
              <a:t> </a:t>
            </a:r>
          </a:p>
          <a:p>
            <a:pPr eaLnBrk="1" hangingPunct="1"/>
            <a:r>
              <a:rPr lang="tr-TR" altLang="tr-TR" dirty="0"/>
              <a:t>Ailede diyabet ve diğer hastalıklar sorgulanmalıdır.</a:t>
            </a:r>
          </a:p>
          <a:p>
            <a:pPr eaLnBrk="1" hangingPunct="1"/>
            <a:endParaRPr lang="tr-TR" altLang="tr-T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295" name="Rectangle 12294" descr="&quot;&quot;"/>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2" name="Başlık 1"/>
          <p:cNvSpPr>
            <a:spLocks noGrp="1"/>
          </p:cNvSpPr>
          <p:nvPr>
            <p:ph type="title"/>
          </p:nvPr>
        </p:nvSpPr>
        <p:spPr>
          <a:xfrm>
            <a:off x="6386284" y="484632"/>
            <a:ext cx="4741963" cy="1023220"/>
          </a:xfrm>
        </p:spPr>
        <p:txBody>
          <a:bodyPr/>
          <a:lstStyle/>
          <a:p>
            <a:pPr eaLnBrk="1" fontAlgn="auto" hangingPunct="1">
              <a:spcAft>
                <a:spcPts val="0"/>
              </a:spcAft>
              <a:defRPr/>
            </a:pPr>
            <a:r>
              <a:rPr lang="tr-TR" sz="4800" b="1" dirty="0"/>
              <a:t>FİZİK MUAYENE </a:t>
            </a:r>
          </a:p>
        </p:txBody>
      </p:sp>
      <p:sp>
        <p:nvSpPr>
          <p:cNvPr id="47112" name="İçerik Yer Tutucusu 2"/>
          <p:cNvSpPr>
            <a:spLocks noGrp="1" noChangeArrowheads="1"/>
          </p:cNvSpPr>
          <p:nvPr>
            <p:ph idx="1"/>
          </p:nvPr>
        </p:nvSpPr>
        <p:spPr>
          <a:xfrm>
            <a:off x="6386513" y="1616853"/>
            <a:ext cx="4741862" cy="4555347"/>
          </a:xfrm>
        </p:spPr>
        <p:txBody>
          <a:bodyPr>
            <a:normAutofit/>
          </a:bodyPr>
          <a:lstStyle/>
          <a:p>
            <a:pPr eaLnBrk="1" hangingPunct="1"/>
            <a:r>
              <a:rPr lang="tr-TR" altLang="tr-TR" sz="1700" dirty="0"/>
              <a:t>Boy, kilo ölçümleri (çocuk ve adolesanda büyüme eğrileri ile mukayese) </a:t>
            </a:r>
          </a:p>
          <a:p>
            <a:pPr eaLnBrk="1" hangingPunct="1"/>
            <a:r>
              <a:rPr lang="tr-TR" altLang="tr-TR" sz="1700" dirty="0"/>
              <a:t>Bel çevresi ölçümü (tüm yetişkin diyabetlilerde)</a:t>
            </a:r>
          </a:p>
          <a:p>
            <a:pPr eaLnBrk="1" hangingPunct="1"/>
            <a:r>
              <a:rPr lang="tr-TR" altLang="tr-TR" sz="1700" dirty="0"/>
              <a:t>Seksüel gelişim düzeyi </a:t>
            </a:r>
          </a:p>
          <a:p>
            <a:pPr eaLnBrk="1" hangingPunct="1"/>
            <a:r>
              <a:rPr lang="tr-TR" altLang="tr-TR" sz="1700" dirty="0"/>
              <a:t>Kan basıncı</a:t>
            </a:r>
          </a:p>
          <a:p>
            <a:pPr eaLnBrk="1" hangingPunct="1"/>
            <a:r>
              <a:rPr lang="tr-TR" altLang="tr-TR" sz="1700" dirty="0"/>
              <a:t>Göz dibi muayenesi </a:t>
            </a:r>
          </a:p>
          <a:p>
            <a:pPr eaLnBrk="1" hangingPunct="1"/>
            <a:r>
              <a:rPr lang="tr-TR" altLang="tr-TR" sz="1700" dirty="0"/>
              <a:t>Ağız içi muayene </a:t>
            </a:r>
          </a:p>
          <a:p>
            <a:pPr eaLnBrk="1" hangingPunct="1"/>
            <a:r>
              <a:rPr lang="tr-TR" altLang="tr-TR" sz="1700" dirty="0" err="1"/>
              <a:t>Tiroid</a:t>
            </a:r>
            <a:r>
              <a:rPr lang="tr-TR" altLang="tr-TR" sz="1700" dirty="0"/>
              <a:t> muayenesi </a:t>
            </a:r>
          </a:p>
          <a:p>
            <a:pPr eaLnBrk="1" hangingPunct="1"/>
            <a:r>
              <a:rPr lang="tr-TR" altLang="tr-TR" sz="1700" dirty="0"/>
              <a:t>Kardiyak muayene </a:t>
            </a:r>
          </a:p>
        </p:txBody>
      </p:sp>
      <p:pic>
        <p:nvPicPr>
          <p:cNvPr id="12290" name="Picture 2" descr="Tip 2 Diyabet Nedir? Belirtileri Nelerdir? | Anadolu Sağlık Merkezi  Hastanesi"/>
          <p:cNvPicPr>
            <a:picLocks noChangeAspect="1" noChangeArrowheads="1"/>
          </p:cNvPicPr>
          <p:nvPr/>
        </p:nvPicPr>
        <p:blipFill rotWithShape="1">
          <a:blip r:embed="rId2"/>
          <a:srcRect l="7531" t="-38" r="33138" b="36"/>
          <a:stretch>
            <a:fillRect/>
          </a:stretch>
        </p:blipFill>
        <p:spPr bwMode="auto">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26" name="Rectangle 13318" descr="&quot;&quot;"/>
          <p:cNvSpPr>
            <a:spLocks noGrp="1" noRot="1" noChangeAspect="1" noMove="1" noResize="1" noEditPoints="1" noAdjustHandles="1" noChangeArrowheads="1" noChangeShapeType="1" noTextEdit="1"/>
          </p:cNvSpPr>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5" name="Başlık 4"/>
          <p:cNvSpPr>
            <a:spLocks noGrp="1"/>
          </p:cNvSpPr>
          <p:nvPr>
            <p:ph type="title"/>
          </p:nvPr>
        </p:nvSpPr>
        <p:spPr>
          <a:xfrm>
            <a:off x="6561138" y="944563"/>
            <a:ext cx="4870450" cy="1517650"/>
          </a:xfrm>
        </p:spPr>
        <p:txBody>
          <a:bodyPr/>
          <a:lstStyle/>
          <a:p>
            <a:pPr eaLnBrk="1" fontAlgn="auto" hangingPunct="1">
              <a:spcAft>
                <a:spcPts val="0"/>
              </a:spcAft>
              <a:defRPr/>
            </a:pPr>
            <a:r>
              <a:rPr lang="tr-TR" sz="4800" b="1" dirty="0">
                <a:solidFill>
                  <a:srgbClr val="000000"/>
                </a:solidFill>
              </a:rPr>
              <a:t>FİZİK MUAYENE </a:t>
            </a:r>
          </a:p>
        </p:txBody>
      </p:sp>
      <p:sp>
        <p:nvSpPr>
          <p:cNvPr id="48136" name="İçerik Yer Tutucusu 2"/>
          <p:cNvSpPr>
            <a:spLocks noGrp="1" noChangeArrowheads="1"/>
          </p:cNvSpPr>
          <p:nvPr>
            <p:ph idx="1"/>
          </p:nvPr>
        </p:nvSpPr>
        <p:spPr>
          <a:xfrm>
            <a:off x="6561138" y="2278063"/>
            <a:ext cx="4870450" cy="4068762"/>
          </a:xfrm>
        </p:spPr>
        <p:txBody>
          <a:bodyPr>
            <a:normAutofit/>
          </a:bodyPr>
          <a:lstStyle/>
          <a:p>
            <a:pPr eaLnBrk="1" hangingPunct="1"/>
            <a:r>
              <a:rPr lang="tr-TR" altLang="tr-TR" sz="1800">
                <a:solidFill>
                  <a:srgbClr val="000000"/>
                </a:solidFill>
              </a:rPr>
              <a:t>Abdominal muayene (karaciğer palpasyonu) </a:t>
            </a:r>
          </a:p>
          <a:p>
            <a:pPr eaLnBrk="1" hangingPunct="1"/>
            <a:r>
              <a:rPr lang="tr-TR" altLang="tr-TR" sz="1800">
                <a:solidFill>
                  <a:srgbClr val="000000"/>
                </a:solidFill>
              </a:rPr>
              <a:t>Nabız muayenesi (palpasyon ve oskültasyon)</a:t>
            </a:r>
          </a:p>
          <a:p>
            <a:pPr eaLnBrk="1" hangingPunct="1"/>
            <a:r>
              <a:rPr lang="tr-TR" altLang="tr-TR" sz="1800">
                <a:solidFill>
                  <a:srgbClr val="000000"/>
                </a:solidFill>
              </a:rPr>
              <a:t>El/parmak muayenesi </a:t>
            </a:r>
          </a:p>
          <a:p>
            <a:pPr eaLnBrk="1" hangingPunct="1"/>
            <a:r>
              <a:rPr lang="tr-TR" altLang="tr-TR" sz="1800">
                <a:solidFill>
                  <a:srgbClr val="000000"/>
                </a:solidFill>
              </a:rPr>
              <a:t>Ayak muayenesi</a:t>
            </a:r>
          </a:p>
          <a:p>
            <a:pPr eaLnBrk="1" hangingPunct="1"/>
            <a:r>
              <a:rPr lang="tr-TR" altLang="tr-TR" sz="1800">
                <a:solidFill>
                  <a:srgbClr val="000000"/>
                </a:solidFill>
              </a:rPr>
              <a:t>Cilt muayenesi </a:t>
            </a:r>
          </a:p>
          <a:p>
            <a:pPr eaLnBrk="1" hangingPunct="1"/>
            <a:r>
              <a:rPr lang="tr-TR" altLang="tr-TR" sz="1800">
                <a:solidFill>
                  <a:srgbClr val="000000"/>
                </a:solidFill>
              </a:rPr>
              <a:t>Nörolojik muayene</a:t>
            </a:r>
          </a:p>
          <a:p>
            <a:pPr eaLnBrk="1" hangingPunct="1"/>
            <a:r>
              <a:rPr lang="tr-TR" altLang="tr-TR" sz="1800">
                <a:solidFill>
                  <a:srgbClr val="000000"/>
                </a:solidFill>
              </a:rPr>
              <a:t>Sekonder diyabet nedeni olabilecek hastalık/durumlara ilişkin bulgular (hemokromatoz, pankreas hastalıkları, endokrinopatiler, genetik sendromlar)</a:t>
            </a:r>
          </a:p>
        </p:txBody>
      </p:sp>
      <p:pic>
        <p:nvPicPr>
          <p:cNvPr id="13314" name="Picture 2" descr="DİYABET (diabetes mellitus)"/>
          <p:cNvPicPr>
            <a:picLocks noChangeAspect="1" noChangeArrowheads="1"/>
          </p:cNvPicPr>
          <p:nvPr/>
        </p:nvPicPr>
        <p:blipFill rotWithShape="1">
          <a:blip r:embed="rId3"/>
          <a:srcRect l="27597" t="968" r="9408" b="-967"/>
          <a:stretch>
            <a:fillRect/>
          </a:stretch>
        </p:blipFill>
        <p:spPr bwMode="auto">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833921" y="624110"/>
            <a:ext cx="8911687" cy="1280890"/>
          </a:xfrm>
        </p:spPr>
        <p:txBody>
          <a:bodyPr/>
          <a:lstStyle/>
          <a:p>
            <a:r>
              <a:rPr lang="tr-TR" b="1" dirty="0"/>
              <a:t>LABORATUVAR TAKİBİ VE HEDEFLERİ</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3921" y="1398851"/>
            <a:ext cx="9125813" cy="5102222"/>
          </a:xfrm>
        </p:spPr>
      </p:pic>
      <p:sp>
        <p:nvSpPr>
          <p:cNvPr id="3" name="Dikdörtgen 2"/>
          <p:cNvSpPr/>
          <p:nvPr/>
        </p:nvSpPr>
        <p:spPr>
          <a:xfrm>
            <a:off x="1833921" y="6549517"/>
            <a:ext cx="2965877" cy="249684"/>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14403696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762629"/>
          </a:xfrm>
        </p:spPr>
        <p:txBody>
          <a:bodyPr>
            <a:normAutofit/>
          </a:bodyPr>
          <a:lstStyle/>
          <a:p>
            <a:r>
              <a:rPr lang="tr-TR" b="1" dirty="0"/>
              <a:t>GÖRÜNTÜLEME YÖNTEMLERİ</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554478"/>
            <a:ext cx="8476488" cy="4898571"/>
          </a:xfrm>
        </p:spPr>
      </p:pic>
      <p:sp>
        <p:nvSpPr>
          <p:cNvPr id="3" name="Dikdörtgen 2"/>
          <p:cNvSpPr/>
          <p:nvPr/>
        </p:nvSpPr>
        <p:spPr>
          <a:xfrm>
            <a:off x="2592925" y="6453049"/>
            <a:ext cx="2965877" cy="249684"/>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28167445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a:t>GÖRÜNTÜLEME YÖNTEMLERİ</a:t>
            </a:r>
            <a:endParaRPr lang="tr-TR" sz="4000"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905000"/>
            <a:ext cx="8531585" cy="3280401"/>
          </a:xfrm>
        </p:spPr>
      </p:pic>
      <p:sp>
        <p:nvSpPr>
          <p:cNvPr id="3" name="Dikdörtgen 2"/>
          <p:cNvSpPr/>
          <p:nvPr/>
        </p:nvSpPr>
        <p:spPr>
          <a:xfrm>
            <a:off x="2592925" y="5185401"/>
            <a:ext cx="2965877" cy="256993"/>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22741363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pPr eaLnBrk="1" fontAlgn="auto" hangingPunct="1">
              <a:spcAft>
                <a:spcPts val="0"/>
              </a:spcAft>
              <a:defRPr/>
            </a:pPr>
            <a:r>
              <a:rPr lang="tr-TR" b="1" dirty="0"/>
              <a:t>GLİSEMİK KONTROL </a:t>
            </a:r>
            <a:br>
              <a:rPr lang="tr-TR" b="1" dirty="0"/>
            </a:br>
            <a:r>
              <a:rPr lang="tr-TR" b="1" dirty="0"/>
              <a:t>EVDE KAN GLUKOZ TAKİBİ (SMBG)</a:t>
            </a:r>
          </a:p>
        </p:txBody>
      </p:sp>
      <p:sp>
        <p:nvSpPr>
          <p:cNvPr id="56323" name="İçerik Yer Tutucusu 2"/>
          <p:cNvSpPr>
            <a:spLocks noGrp="1" noChangeArrowheads="1"/>
          </p:cNvSpPr>
          <p:nvPr>
            <p:ph idx="1"/>
          </p:nvPr>
        </p:nvSpPr>
        <p:spPr/>
        <p:txBody>
          <a:bodyPr/>
          <a:lstStyle/>
          <a:p>
            <a:pPr eaLnBrk="1" hangingPunct="1"/>
            <a:r>
              <a:rPr lang="tr-TR" altLang="tr-TR" dirty="0"/>
              <a:t>Evde kendi kendine glukoz ölçüm sıklığı hastaya göre belirlenmeli :</a:t>
            </a:r>
          </a:p>
          <a:p>
            <a:pPr lvl="1" eaLnBrk="1" hangingPunct="1"/>
            <a:r>
              <a:rPr lang="tr-TR" altLang="tr-TR" b="1" dirty="0"/>
              <a:t>Bazal-</a:t>
            </a:r>
            <a:r>
              <a:rPr lang="tr-TR" altLang="tr-TR" b="1" dirty="0" err="1"/>
              <a:t>bolus</a:t>
            </a:r>
            <a:r>
              <a:rPr lang="tr-TR" altLang="tr-TR" b="1" dirty="0"/>
              <a:t> insülin tedavisi altındaki tip 1 diyabetliler</a:t>
            </a:r>
            <a:r>
              <a:rPr lang="tr-TR" altLang="tr-TR" dirty="0"/>
              <a:t>,</a:t>
            </a:r>
            <a:r>
              <a:rPr lang="tr-TR" altLang="tr-TR" b="1" dirty="0"/>
              <a:t> gebeler</a:t>
            </a:r>
            <a:r>
              <a:rPr lang="tr-TR" altLang="tr-TR" dirty="0"/>
              <a:t>, </a:t>
            </a:r>
            <a:r>
              <a:rPr lang="tr-TR" altLang="tr-TR" b="1" dirty="0"/>
              <a:t>insülin pompası kullanan diyabetliler</a:t>
            </a:r>
            <a:r>
              <a:rPr lang="tr-TR" altLang="tr-TR" dirty="0"/>
              <a:t> ve </a:t>
            </a:r>
            <a:r>
              <a:rPr lang="tr-TR" altLang="tr-TR" b="1" dirty="0"/>
              <a:t>kontrolsüz tip 2 diyabetlilerde </a:t>
            </a:r>
            <a:r>
              <a:rPr lang="tr-TR" altLang="tr-TR" u="sng" dirty="0"/>
              <a:t>her gün kontrol sağlanana kadar</a:t>
            </a:r>
            <a:r>
              <a:rPr lang="tr-TR" altLang="tr-TR" dirty="0"/>
              <a:t>; her ana öğün öncesi ve 2. saat postprandiyal (PP) , gerekiyorsa gece yatmadan önce ve sabaha karşı (saat 02-04 arası); </a:t>
            </a:r>
          </a:p>
          <a:p>
            <a:pPr lvl="1" eaLnBrk="1" hangingPunct="1"/>
            <a:r>
              <a:rPr lang="tr-TR" altLang="tr-TR" dirty="0"/>
              <a:t>Diğer tip 2 diyabetlilerde haftada 3-4 kez</a:t>
            </a:r>
          </a:p>
          <a:p>
            <a:pPr eaLnBrk="1" hangingPunct="1"/>
            <a:r>
              <a:rPr lang="tr-TR" altLang="tr-TR" dirty="0"/>
              <a:t>SMBG sonuçlarına göre TBT (Tıbbi Beslenme Tedavisi) ve insülin/ilaç doz ayarlamaları öğretilmelidir.</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6400800" y="171123"/>
            <a:ext cx="5299586" cy="1609344"/>
          </a:xfrm>
        </p:spPr>
        <p:txBody>
          <a:bodyPr>
            <a:noAutofit/>
          </a:bodyPr>
          <a:lstStyle/>
          <a:p>
            <a:pPr eaLnBrk="1" fontAlgn="auto" hangingPunct="1">
              <a:spcAft>
                <a:spcPts val="0"/>
              </a:spcAft>
              <a:defRPr/>
            </a:pPr>
            <a:r>
              <a:rPr lang="tr-TR" sz="3100" b="1" dirty="0"/>
              <a:t>GLİSEMİK KONTROL </a:t>
            </a:r>
            <a:br>
              <a:rPr lang="tr-TR" sz="3100" b="1" dirty="0"/>
            </a:br>
            <a:r>
              <a:rPr lang="tr-TR" sz="3100" b="1" dirty="0"/>
              <a:t>SÜREKLİ GLUKOZ ÖLÇÜM SİSTEMİ (GLUKOZ </a:t>
            </a:r>
            <a:r>
              <a:rPr lang="tr-TR" sz="3100" b="1" dirty="0" smtClean="0"/>
              <a:t>SENSÖRLERİ-CGM)</a:t>
            </a:r>
            <a:endParaRPr lang="tr-TR" sz="3100" b="1" dirty="0"/>
          </a:p>
        </p:txBody>
      </p:sp>
      <p:sp>
        <p:nvSpPr>
          <p:cNvPr id="57351" name="İçerik Yer Tutucusu 2"/>
          <p:cNvSpPr>
            <a:spLocks noGrp="1" noChangeArrowheads="1"/>
          </p:cNvSpPr>
          <p:nvPr>
            <p:ph idx="1"/>
          </p:nvPr>
        </p:nvSpPr>
        <p:spPr>
          <a:xfrm>
            <a:off x="6400800" y="2120900"/>
            <a:ext cx="5299075" cy="4051300"/>
          </a:xfrm>
        </p:spPr>
        <p:txBody>
          <a:bodyPr/>
          <a:lstStyle/>
          <a:p>
            <a:pPr eaLnBrk="1" hangingPunct="1"/>
            <a:r>
              <a:rPr lang="tr-TR" altLang="tr-TR" sz="1800" dirty="0"/>
              <a:t>Son yıllarda kullanımları giderek artan glukoz sensörleri, özellikle tip 1 diyabetli hastalarda ve </a:t>
            </a:r>
            <a:r>
              <a:rPr lang="tr-TR" altLang="tr-TR" sz="1800" dirty="0" err="1"/>
              <a:t>pregestasyonel</a:t>
            </a:r>
            <a:r>
              <a:rPr lang="tr-TR" altLang="tr-TR" sz="1800" dirty="0"/>
              <a:t> diyabetlilerde, hastaların eğitimini kolaylaştırdığı, böylece daha iyi glisemik kontrol sağladığı gösterilmiştir. </a:t>
            </a:r>
          </a:p>
          <a:p>
            <a:pPr eaLnBrk="1" hangingPunct="1"/>
            <a:r>
              <a:rPr lang="tr-TR" altLang="tr-TR" sz="1800" dirty="0"/>
              <a:t>Bazı ülkelerde tip 1 diyabet için standart glisemik takip metodu olarak kabul edilmiştir</a:t>
            </a:r>
          </a:p>
        </p:txBody>
      </p:sp>
      <p:pic>
        <p:nvPicPr>
          <p:cNvPr id="57350" name="Picture 4"/>
          <p:cNvPicPr>
            <a:picLocks noChangeAspect="1" noChangeArrowheads="1"/>
          </p:cNvPicPr>
          <p:nvPr/>
        </p:nvPicPr>
        <p:blipFill>
          <a:blip r:embed="rId2">
            <a:extLst>
              <a:ext uri="{28A0092B-C50C-407E-A947-70E740481C1C}">
                <a14:useLocalDpi xmlns:a14="http://schemas.microsoft.com/office/drawing/2010/main" val="0"/>
              </a:ext>
            </a:extLst>
          </a:blip>
          <a:srcRect l="30093" r="22147"/>
          <a:stretch>
            <a:fillRect/>
          </a:stretch>
        </p:blipFill>
        <p:spPr bwMode="auto">
          <a:xfrm>
            <a:off x="0" y="0"/>
            <a:ext cx="60658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5891349" y="1905000"/>
            <a:ext cx="5652452" cy="4463143"/>
          </a:xfrm>
        </p:spPr>
        <p:txBody>
          <a:bodyPr>
            <a:normAutofit/>
          </a:bodyPr>
          <a:lstStyle/>
          <a:p>
            <a:r>
              <a:rPr lang="tr-TR" dirty="0"/>
              <a:t>ABD'de Columbia Üniversitesi, New York-</a:t>
            </a:r>
            <a:r>
              <a:rPr lang="tr-TR" dirty="0" err="1"/>
              <a:t>Presbyterian</a:t>
            </a:r>
            <a:r>
              <a:rPr lang="tr-TR" dirty="0"/>
              <a:t> Hastanesi ve </a:t>
            </a:r>
            <a:r>
              <a:rPr lang="tr-TR" dirty="0" err="1"/>
              <a:t>Medcare</a:t>
            </a:r>
            <a:r>
              <a:rPr lang="tr-TR" dirty="0"/>
              <a:t> araştırmacıları tarafından yürütülüp 2026 yılında </a:t>
            </a:r>
            <a:r>
              <a:rPr lang="tr-TR" i="1" dirty="0" err="1"/>
              <a:t>The</a:t>
            </a:r>
            <a:r>
              <a:rPr lang="tr-TR" i="1" dirty="0"/>
              <a:t> </a:t>
            </a:r>
            <a:r>
              <a:rPr lang="tr-TR" i="1" dirty="0" err="1"/>
              <a:t>Science</a:t>
            </a:r>
            <a:r>
              <a:rPr lang="tr-TR" i="1" dirty="0"/>
              <a:t> of </a:t>
            </a:r>
            <a:r>
              <a:rPr lang="tr-TR" i="1" dirty="0" err="1"/>
              <a:t>Diabetes</a:t>
            </a:r>
            <a:r>
              <a:rPr lang="tr-TR" i="1" dirty="0"/>
              <a:t> Self-Management </a:t>
            </a:r>
            <a:r>
              <a:rPr lang="tr-TR" i="1" dirty="0" err="1"/>
              <a:t>and</a:t>
            </a:r>
            <a:r>
              <a:rPr lang="tr-TR" i="1" dirty="0"/>
              <a:t> </a:t>
            </a:r>
            <a:r>
              <a:rPr lang="tr-TR" i="1" dirty="0" err="1"/>
              <a:t>Care</a:t>
            </a:r>
            <a:r>
              <a:rPr lang="tr-TR" dirty="0"/>
              <a:t> dergisinde yayımlanan bu sistematik derleme ve meta-analiz, Temmuz 2025'e kadar olan verileri kapsayarak birincil basamaktaki Tip 2 diyabetli yetişkinlerde sürekli glikoz izleminin (CGM) klinik etkilerini değerlendirmektedir.</a:t>
            </a:r>
          </a:p>
          <a:p>
            <a:r>
              <a:rPr lang="tr-TR" dirty="0"/>
              <a:t>Çalışma, birincil basamak sağlık hizmetlerinde CGM kullanımının yaşam kalitesinde bir değişim yaratmaksızın HbA1c seviyelerinde hem kısa (6-8 ay) hem de uzun (12-14 ay) dönemde anlamlı düşüşler sağladığını ve yüksek cihaz memnuniyeti ile diyabet yönetiminde önemli avantajlar sunduğunu göstermektedir.</a:t>
            </a:r>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879" y="1905000"/>
            <a:ext cx="5636470" cy="4463143"/>
          </a:xfrm>
          <a:prstGeom prst="rect">
            <a:avLst/>
          </a:prstGeom>
        </p:spPr>
      </p:pic>
    </p:spTree>
    <p:extLst>
      <p:ext uri="{BB962C8B-B14F-4D97-AF65-F5344CB8AC3E}">
        <p14:creationId xmlns:p14="http://schemas.microsoft.com/office/powerpoint/2010/main" val="3859411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6" name="İçerik Yer Tutucusu 5"/>
          <p:cNvSpPr>
            <a:spLocks noGrp="1"/>
          </p:cNvSpPr>
          <p:nvPr>
            <p:ph idx="1"/>
          </p:nvPr>
        </p:nvSpPr>
        <p:spPr>
          <a:xfrm>
            <a:off x="6714308" y="1905000"/>
            <a:ext cx="4790303" cy="4499955"/>
          </a:xfrm>
        </p:spPr>
        <p:txBody>
          <a:bodyPr>
            <a:normAutofit fontScale="92500"/>
          </a:bodyPr>
          <a:lstStyle/>
          <a:p>
            <a:r>
              <a:rPr lang="tr-TR" dirty="0">
                <a:cs typeface="Calibri" panose="020F0502020204030204" pitchFamily="34" charset="0"/>
              </a:rPr>
              <a:t>İtalya'daki </a:t>
            </a:r>
            <a:r>
              <a:rPr lang="tr-TR" dirty="0" err="1">
                <a:cs typeface="Calibri" panose="020F0502020204030204" pitchFamily="34" charset="0"/>
              </a:rPr>
              <a:t>Campania</a:t>
            </a:r>
            <a:r>
              <a:rPr lang="tr-TR" dirty="0">
                <a:cs typeface="Calibri" panose="020F0502020204030204" pitchFamily="34" charset="0"/>
              </a:rPr>
              <a:t> </a:t>
            </a:r>
            <a:r>
              <a:rPr lang="tr-TR" dirty="0" err="1">
                <a:cs typeface="Calibri" panose="020F0502020204030204" pitchFamily="34" charset="0"/>
              </a:rPr>
              <a:t>Luigi</a:t>
            </a:r>
            <a:r>
              <a:rPr lang="tr-TR" dirty="0">
                <a:cs typeface="Calibri" panose="020F0502020204030204" pitchFamily="34" charset="0"/>
              </a:rPr>
              <a:t> </a:t>
            </a:r>
            <a:r>
              <a:rPr lang="tr-TR" dirty="0" err="1">
                <a:cs typeface="Calibri" panose="020F0502020204030204" pitchFamily="34" charset="0"/>
              </a:rPr>
              <a:t>Vanvitelli</a:t>
            </a:r>
            <a:r>
              <a:rPr lang="tr-TR" dirty="0">
                <a:cs typeface="Calibri" panose="020F0502020204030204" pitchFamily="34" charset="0"/>
              </a:rPr>
              <a:t> Üniversitesi araştırmacıları tarafından yürütülüp 2025 yılında </a:t>
            </a:r>
            <a:r>
              <a:rPr lang="tr-TR" i="1" dirty="0" err="1">
                <a:cs typeface="Calibri" panose="020F0502020204030204" pitchFamily="34" charset="0"/>
              </a:rPr>
              <a:t>Endocrine</a:t>
            </a:r>
            <a:r>
              <a:rPr lang="tr-TR" dirty="0">
                <a:cs typeface="Calibri" panose="020F0502020204030204" pitchFamily="34" charset="0"/>
              </a:rPr>
              <a:t> dergisinde yayımlanan bu sistematik derleme ve meta-analiz, Aralık 2024'e kadar gerçekleştirilen 19 </a:t>
            </a:r>
            <a:r>
              <a:rPr lang="tr-TR" dirty="0" err="1">
                <a:cs typeface="Calibri" panose="020F0502020204030204" pitchFamily="34" charset="0"/>
              </a:rPr>
              <a:t>randomize</a:t>
            </a:r>
            <a:r>
              <a:rPr lang="tr-TR" dirty="0">
                <a:cs typeface="Calibri" panose="020F0502020204030204" pitchFamily="34" charset="0"/>
              </a:rPr>
              <a:t> kontrollü çalışmanın verilerini inceleyerek diyabetli bireylerde sürekli glikoz izleminin (CGM) klinik etkinliğini değerlendirmektedir.</a:t>
            </a:r>
          </a:p>
          <a:p>
            <a:endParaRPr lang="tr-TR" dirty="0">
              <a:cs typeface="Calibri" panose="020F0502020204030204" pitchFamily="34" charset="0"/>
            </a:endParaRPr>
          </a:p>
          <a:p>
            <a:r>
              <a:rPr lang="tr-TR" dirty="0">
                <a:cs typeface="Calibri" panose="020F0502020204030204" pitchFamily="34" charset="0"/>
              </a:rPr>
              <a:t>Çalışma, CGM kullanımının ortalama kan şekerini ve HbA1c seviyelerini anlamlı derecede düşürdüğünü gösterirken, hedef aralığın üzerindeki sürenin azaltılmasının </a:t>
            </a:r>
            <a:r>
              <a:rPr lang="tr-TR" dirty="0" err="1">
                <a:cs typeface="Calibri" panose="020F0502020204030204" pitchFamily="34" charset="0"/>
              </a:rPr>
              <a:t>glisemik</a:t>
            </a:r>
            <a:r>
              <a:rPr lang="tr-TR" dirty="0">
                <a:cs typeface="Calibri" panose="020F0502020204030204" pitchFamily="34" charset="0"/>
              </a:rPr>
              <a:t> kontroldeki bu iyileşmeye katkı sağlayan en temel unsur olduğunu ortaya koymaktadır.</a:t>
            </a:r>
          </a:p>
          <a:p>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 y="1904999"/>
            <a:ext cx="6074228" cy="4499955"/>
          </a:xfrm>
          <a:prstGeom prst="rect">
            <a:avLst/>
          </a:prstGeom>
        </p:spPr>
      </p:pic>
    </p:spTree>
    <p:extLst>
      <p:ext uri="{BB962C8B-B14F-4D97-AF65-F5344CB8AC3E}">
        <p14:creationId xmlns:p14="http://schemas.microsoft.com/office/powerpoint/2010/main" val="3012166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5" name="İçerik Yer Tutucusu 4"/>
          <p:cNvSpPr>
            <a:spLocks noGrp="1"/>
          </p:cNvSpPr>
          <p:nvPr>
            <p:ph idx="1"/>
          </p:nvPr>
        </p:nvSpPr>
        <p:spPr>
          <a:xfrm>
            <a:off x="5329646" y="2133600"/>
            <a:ext cx="6174966" cy="3777622"/>
          </a:xfrm>
        </p:spPr>
        <p:txBody>
          <a:bodyPr/>
          <a:lstStyle/>
          <a:p>
            <a:r>
              <a:rPr lang="tr-TR" dirty="0"/>
              <a:t>İngiltere (</a:t>
            </a:r>
            <a:r>
              <a:rPr lang="tr-TR" dirty="0" err="1"/>
              <a:t>University</a:t>
            </a:r>
            <a:r>
              <a:rPr lang="tr-TR" dirty="0"/>
              <a:t> of York) ve Pakistan (</a:t>
            </a:r>
            <a:r>
              <a:rPr lang="tr-TR" dirty="0" err="1"/>
              <a:t>Khyber</a:t>
            </a:r>
            <a:r>
              <a:rPr lang="tr-TR" dirty="0"/>
              <a:t> </a:t>
            </a:r>
            <a:r>
              <a:rPr lang="tr-TR" dirty="0" err="1"/>
              <a:t>Medical</a:t>
            </a:r>
            <a:r>
              <a:rPr lang="tr-TR" dirty="0"/>
              <a:t> </a:t>
            </a:r>
            <a:r>
              <a:rPr lang="tr-TR" dirty="0" err="1"/>
              <a:t>University</a:t>
            </a:r>
            <a:r>
              <a:rPr lang="tr-TR" dirty="0"/>
              <a:t>) merkezli araştırmacılar öncülüğünde yürütülüp 2025 yılında </a:t>
            </a:r>
            <a:r>
              <a:rPr lang="tr-TR" i="1" dirty="0"/>
              <a:t>BMC </a:t>
            </a:r>
            <a:r>
              <a:rPr lang="tr-TR" i="1" dirty="0" err="1"/>
              <a:t>Endocrine</a:t>
            </a:r>
            <a:r>
              <a:rPr lang="tr-TR" i="1" dirty="0"/>
              <a:t> </a:t>
            </a:r>
            <a:r>
              <a:rPr lang="tr-TR" i="1" dirty="0" err="1"/>
              <a:t>Disorders</a:t>
            </a:r>
            <a:r>
              <a:rPr lang="tr-TR" dirty="0"/>
              <a:t> dergisinde yayımlanan bu sistematik derleme, Tip 1 diyabetli bireylerde dijital sağlık müdahalelerinin tedavi uyumu ve </a:t>
            </a:r>
            <a:r>
              <a:rPr lang="tr-TR" dirty="0" err="1"/>
              <a:t>glisemik</a:t>
            </a:r>
            <a:r>
              <a:rPr lang="tr-TR" dirty="0"/>
              <a:t> kontrol üzerindeki etkinliğini değerlendirmektedir.</a:t>
            </a:r>
          </a:p>
          <a:p>
            <a:r>
              <a:rPr lang="tr-TR" dirty="0"/>
              <a:t>Küresel ölçekteki 12 </a:t>
            </a:r>
            <a:r>
              <a:rPr lang="tr-TR" dirty="0" err="1"/>
              <a:t>randomize</a:t>
            </a:r>
            <a:r>
              <a:rPr lang="tr-TR" dirty="0"/>
              <a:t> kontrollü çalışmayı kapsayan inceleme; mobil uygulamalar, sürekli glikoz izlemi ve tele-tıp platformlarının hastaların insülin uygulaması ile kan şekeri takip davranışlarını anlamlı ölçüde iyileştirdiğini ve HbA1c seviyelerinde düşüş sağladığını ortaya koymaktadır.</a:t>
            </a:r>
          </a:p>
          <a:p>
            <a:endParaRPr lang="tr-TR" dirty="0"/>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080" y="1905000"/>
            <a:ext cx="5005566" cy="4006222"/>
          </a:xfrm>
          <a:prstGeom prst="rect">
            <a:avLst/>
          </a:prstGeom>
        </p:spPr>
      </p:pic>
    </p:spTree>
    <p:extLst>
      <p:ext uri="{BB962C8B-B14F-4D97-AF65-F5344CB8AC3E}">
        <p14:creationId xmlns:p14="http://schemas.microsoft.com/office/powerpoint/2010/main" val="30598423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descr="&quot;&quot;"/>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2" name="Başlık 1"/>
          <p:cNvSpPr>
            <a:spLocks noGrp="1"/>
          </p:cNvSpPr>
          <p:nvPr>
            <p:ph type="title"/>
          </p:nvPr>
        </p:nvSpPr>
        <p:spPr>
          <a:xfrm>
            <a:off x="2598980" y="784448"/>
            <a:ext cx="8911687" cy="795115"/>
          </a:xfrm>
        </p:spPr>
        <p:txBody>
          <a:bodyPr>
            <a:normAutofit/>
          </a:bodyPr>
          <a:lstStyle/>
          <a:p>
            <a:pPr eaLnBrk="1" fontAlgn="auto" hangingPunct="1">
              <a:spcAft>
                <a:spcPts val="0"/>
              </a:spcAft>
              <a:defRPr/>
            </a:pPr>
            <a:r>
              <a:rPr lang="tr-TR" sz="4000" b="1" dirty="0"/>
              <a:t>KAN BASINCI KONTROLÜ</a:t>
            </a:r>
          </a:p>
        </p:txBody>
      </p:sp>
      <p:sp>
        <p:nvSpPr>
          <p:cNvPr id="59406" name="İçerik Yer Tutucusu 2"/>
          <p:cNvSpPr>
            <a:spLocks noGrp="1" noChangeArrowheads="1"/>
          </p:cNvSpPr>
          <p:nvPr>
            <p:ph idx="1"/>
          </p:nvPr>
        </p:nvSpPr>
        <p:spPr>
          <a:xfrm>
            <a:off x="6496050" y="2320925"/>
            <a:ext cx="4632325" cy="3851275"/>
          </a:xfrm>
        </p:spPr>
        <p:txBody>
          <a:bodyPr anchor="ctr">
            <a:normAutofit/>
          </a:bodyPr>
          <a:lstStyle/>
          <a:p>
            <a:pPr eaLnBrk="1" hangingPunct="1"/>
            <a:r>
              <a:rPr lang="tr-TR" altLang="tr-TR" dirty="0"/>
              <a:t>Genel hedef ≤140/90 mmHg olmalıdır. Koşulları uygun hastalarda evde KB izlemi önerilmelidir. </a:t>
            </a:r>
          </a:p>
          <a:p>
            <a:pPr eaLnBrk="1" hangingPunct="1"/>
            <a:r>
              <a:rPr lang="tr-TR" altLang="tr-TR" dirty="0"/>
              <a:t>KB ile birlikte kardiyovasküler (KV) risk faktörleri de dikkate alınmalıdır. </a:t>
            </a:r>
          </a:p>
          <a:p>
            <a:pPr eaLnBrk="1" hangingPunct="1"/>
            <a:r>
              <a:rPr lang="tr-TR" altLang="tr-TR" dirty="0"/>
              <a:t>Ciddi hipotansiyon riski bulunmayan, genç vakalarda kişinin tolere edebileceği daha düşük KB hedeflerine (≤130/80 mmHg) ulaşılmaya çalışılmalıdır.</a:t>
            </a:r>
          </a:p>
        </p:txBody>
      </p:sp>
      <p:pic>
        <p:nvPicPr>
          <p:cNvPr id="5940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l="12851" r="317" b="-5"/>
          <a:stretch>
            <a:fillRect/>
          </a:stretch>
        </p:blipFill>
        <p:spPr bwMode="auto">
          <a:xfrm>
            <a:off x="1006475" y="2265363"/>
            <a:ext cx="5089525" cy="3906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1" name="Oval 1040" descr="&quot;&quot;"/>
          <p:cNvSpPr>
            <a:spLocks noGrp="1" noRot="1" noChangeAspect="1" noMove="1" noResize="1" noEditPoints="1" noAdjustHandles="1" noChangeArrowheads="1" noChangeShapeType="1" noTextEdit="1"/>
          </p:cNvSpPr>
          <p:nvPr/>
        </p:nvSpPr>
        <p:spPr>
          <a:xfrm>
            <a:off x="11431588" y="6259513"/>
            <a:ext cx="398462" cy="398462"/>
          </a:xfrm>
          <a:prstGeom prst="ellipse">
            <a:avLst/>
          </a:prstGeom>
          <a:noFill/>
          <a:ln w="12700" cap="flat" cmpd="sng" algn="ctr">
            <a:solidFill>
              <a:srgbClr val="FFFFFF"/>
            </a:solidFill>
            <a:prstDash val="solid"/>
          </a:ln>
          <a:effectLst/>
        </p:spPr>
        <p:txBody>
          <a:bodyPr anchor="ctr"/>
          <a:lstStyle/>
          <a:p>
            <a:pPr algn="ctr" defTabSz="914400" eaLnBrk="1" fontAlgn="auto" hangingPunct="1">
              <a:spcBef>
                <a:spcPts val="0"/>
              </a:spcBef>
              <a:spcAft>
                <a:spcPts val="0"/>
              </a:spcAft>
              <a:defRPr/>
            </a:pPr>
            <a:endParaRPr lang="en-US" kern="0" dirty="0">
              <a:solidFill>
                <a:prstClr val="white"/>
              </a:solidFill>
              <a:latin typeface="Calibri"/>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eaLnBrk="1" fontAlgn="auto" hangingPunct="1">
              <a:spcAft>
                <a:spcPts val="0"/>
              </a:spcAft>
              <a:defRPr/>
            </a:pPr>
            <a:r>
              <a:rPr lang="tr-TR" sz="4000" b="1" dirty="0"/>
              <a:t>LİPİD PROFİLİ</a:t>
            </a:r>
          </a:p>
        </p:txBody>
      </p:sp>
      <p:pic>
        <p:nvPicPr>
          <p:cNvPr id="5" name="İçerik Yer Tutucusu 4">
            <a:extLst>
              <a:ext uri="{FF2B5EF4-FFF2-40B4-BE49-F238E27FC236}">
                <a16:creationId xmlns:a16="http://schemas.microsoft.com/office/drawing/2014/main" id="{41ED3409-841D-4436-AAE6-9B12394B790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407" y="2093976"/>
            <a:ext cx="9175186" cy="3247063"/>
          </a:xfrm>
        </p:spPr>
      </p:pic>
      <p:sp>
        <p:nvSpPr>
          <p:cNvPr id="3" name="Dikdörtgen 2"/>
          <p:cNvSpPr/>
          <p:nvPr/>
        </p:nvSpPr>
        <p:spPr>
          <a:xfrm>
            <a:off x="1508407" y="5341039"/>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89212" y="604429"/>
            <a:ext cx="8911687" cy="764143"/>
          </a:xfrm>
        </p:spPr>
        <p:txBody>
          <a:bodyPr/>
          <a:lstStyle/>
          <a:p>
            <a:pPr eaLnBrk="1" fontAlgn="auto" hangingPunct="1">
              <a:spcAft>
                <a:spcPts val="0"/>
              </a:spcAft>
              <a:defRPr/>
            </a:pPr>
            <a:r>
              <a:rPr lang="tr-TR" b="1" dirty="0"/>
              <a:t>KOMORBİD DURUMLAR</a:t>
            </a:r>
          </a:p>
        </p:txBody>
      </p:sp>
      <p:sp>
        <p:nvSpPr>
          <p:cNvPr id="3" name="İçerik Yer Tutucusu 2"/>
          <p:cNvSpPr>
            <a:spLocks noGrp="1"/>
          </p:cNvSpPr>
          <p:nvPr>
            <p:ph idx="1"/>
          </p:nvPr>
        </p:nvSpPr>
        <p:spPr>
          <a:xfrm>
            <a:off x="2589212" y="1526019"/>
            <a:ext cx="8915400" cy="4385203"/>
          </a:xfrm>
        </p:spPr>
        <p:txBody>
          <a:bodyPr rtlCol="0">
            <a:normAutofit fontScale="92500" lnSpcReduction="10000"/>
          </a:bodyPr>
          <a:lstStyle/>
          <a:p>
            <a:pPr marL="182880" indent="-182880" eaLnBrk="1" fontAlgn="auto" hangingPunct="1">
              <a:spcAft>
                <a:spcPts val="0"/>
              </a:spcAft>
              <a:buClr>
                <a:schemeClr val="accent1">
                  <a:lumMod val="75000"/>
                </a:schemeClr>
              </a:buClr>
              <a:defRPr/>
            </a:pPr>
            <a:r>
              <a:rPr lang="tr-TR" dirty="0"/>
              <a:t>OTOİMMÜN HASTALIKLAR</a:t>
            </a:r>
          </a:p>
          <a:p>
            <a:pPr marL="182880" indent="-182880" eaLnBrk="1" fontAlgn="auto" hangingPunct="1">
              <a:spcAft>
                <a:spcPts val="0"/>
              </a:spcAft>
              <a:buClr>
                <a:schemeClr val="accent1">
                  <a:lumMod val="75000"/>
                </a:schemeClr>
              </a:buClr>
              <a:defRPr/>
            </a:pPr>
            <a:r>
              <a:rPr lang="tr-TR" dirty="0"/>
              <a:t>KANSER:</a:t>
            </a:r>
          </a:p>
          <a:p>
            <a:pPr lvl="1" indent="-182880" eaLnBrk="1" fontAlgn="auto" hangingPunct="1">
              <a:buClr>
                <a:schemeClr val="accent1">
                  <a:lumMod val="75000"/>
                </a:schemeClr>
              </a:buClr>
              <a:defRPr/>
            </a:pPr>
            <a:r>
              <a:rPr lang="tr-TR" dirty="0"/>
              <a:t>Karaciğer, pankreas, endometriyum, kolon/rektum, meme ve mesane kanseri riskinin artmasıyla ilişkilidir. </a:t>
            </a:r>
          </a:p>
          <a:p>
            <a:pPr lvl="1" indent="-182880" eaLnBrk="1" fontAlgn="auto" hangingPunct="1">
              <a:buClr>
                <a:schemeClr val="accent1">
                  <a:lumMod val="75000"/>
                </a:schemeClr>
              </a:buClr>
              <a:defRPr/>
            </a:pPr>
            <a:r>
              <a:rPr lang="tr-TR" dirty="0"/>
              <a:t>Kilo kaybı veya başka bir malignite bulgusu olmadan rutin kanser taraması önerilmemektedir.</a:t>
            </a:r>
          </a:p>
          <a:p>
            <a:pPr marL="182880" indent="-182880" eaLnBrk="1" fontAlgn="auto" hangingPunct="1">
              <a:spcAft>
                <a:spcPts val="0"/>
              </a:spcAft>
              <a:buClr>
                <a:schemeClr val="accent1">
                  <a:lumMod val="75000"/>
                </a:schemeClr>
              </a:buClr>
              <a:defRPr/>
            </a:pPr>
            <a:r>
              <a:rPr lang="tr-TR" dirty="0"/>
              <a:t>DEMANS</a:t>
            </a:r>
          </a:p>
          <a:p>
            <a:pPr marL="182880" indent="-182880" eaLnBrk="1" fontAlgn="auto" hangingPunct="1">
              <a:spcAft>
                <a:spcPts val="0"/>
              </a:spcAft>
              <a:buClr>
                <a:schemeClr val="accent1">
                  <a:lumMod val="75000"/>
                </a:schemeClr>
              </a:buClr>
              <a:defRPr/>
            </a:pPr>
            <a:r>
              <a:rPr lang="tr-TR" dirty="0"/>
              <a:t>METABOLİK DİSFONKSİYON İLİŞKİLİ YAĞLI KARACİĞER HASTALIĞI (MASH)</a:t>
            </a:r>
          </a:p>
          <a:p>
            <a:pPr marL="182880" indent="-182880" eaLnBrk="1" fontAlgn="auto" hangingPunct="1">
              <a:spcAft>
                <a:spcPts val="0"/>
              </a:spcAft>
              <a:buClr>
                <a:schemeClr val="accent1">
                  <a:lumMod val="75000"/>
                </a:schemeClr>
              </a:buClr>
              <a:defRPr/>
            </a:pPr>
            <a:r>
              <a:rPr lang="tr-TR" dirty="0"/>
              <a:t>OSTEOPOROTİK KIRIKLAR:</a:t>
            </a:r>
          </a:p>
          <a:p>
            <a:pPr lvl="1" indent="-182880" eaLnBrk="1" fontAlgn="auto" hangingPunct="1">
              <a:buClr>
                <a:schemeClr val="accent1">
                  <a:lumMod val="75000"/>
                </a:schemeClr>
              </a:buClr>
              <a:defRPr/>
            </a:pPr>
            <a:r>
              <a:rPr lang="tr-TR" dirty="0"/>
              <a:t>Tip 1 diyabet hastalarında osteoporotik kırık riski yaklaşık olarak 4-5 kat, tip 2 diyabetlilerde ise 1.5-2 kat artmıştır</a:t>
            </a:r>
          </a:p>
          <a:p>
            <a:pPr marL="182880" indent="-182880" eaLnBrk="1" fontAlgn="auto" hangingPunct="1">
              <a:spcAft>
                <a:spcPts val="0"/>
              </a:spcAft>
              <a:buClr>
                <a:schemeClr val="accent1">
                  <a:lumMod val="75000"/>
                </a:schemeClr>
              </a:buClr>
              <a:defRPr/>
            </a:pPr>
            <a:r>
              <a:rPr lang="tr-TR" dirty="0"/>
              <a:t>UYKU APNE SENDROMU (OSAS)</a:t>
            </a:r>
          </a:p>
          <a:p>
            <a:pPr marL="182880" indent="-182880" eaLnBrk="1" fontAlgn="auto" hangingPunct="1">
              <a:spcAft>
                <a:spcPts val="0"/>
              </a:spcAft>
              <a:buClr>
                <a:schemeClr val="accent1">
                  <a:lumMod val="75000"/>
                </a:schemeClr>
              </a:buClr>
              <a:defRPr/>
            </a:pPr>
            <a:r>
              <a:rPr lang="tr-TR" dirty="0"/>
              <a:t>PERİODONTAL HASTALIK </a:t>
            </a:r>
          </a:p>
          <a:p>
            <a:pPr marL="182880" indent="-182880" eaLnBrk="1" fontAlgn="auto" hangingPunct="1">
              <a:spcAft>
                <a:spcPts val="0"/>
              </a:spcAft>
              <a:buClr>
                <a:schemeClr val="accent1">
                  <a:lumMod val="75000"/>
                </a:schemeClr>
              </a:buClr>
              <a:defRPr/>
            </a:pPr>
            <a:r>
              <a:rPr lang="tr-TR" dirty="0"/>
              <a:t>PANKREATİT</a:t>
            </a:r>
          </a:p>
          <a:p>
            <a:pPr marL="182880" indent="-182880" eaLnBrk="1" fontAlgn="auto" hangingPunct="1">
              <a:spcAft>
                <a:spcPts val="0"/>
              </a:spcAft>
              <a:buClr>
                <a:schemeClr val="accent1">
                  <a:lumMod val="75000"/>
                </a:schemeClr>
              </a:buClr>
              <a:defRPr/>
            </a:pPr>
            <a:endParaRPr lang="tr-T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4000" b="1" dirty="0"/>
              <a:t>HASTA EĞİTİMİ</a:t>
            </a:r>
          </a:p>
        </p:txBody>
      </p:sp>
      <p:sp>
        <p:nvSpPr>
          <p:cNvPr id="3" name="İçerik Yer Tutucusu 2"/>
          <p:cNvSpPr>
            <a:spLocks noGrp="1"/>
          </p:cNvSpPr>
          <p:nvPr>
            <p:ph idx="1"/>
          </p:nvPr>
        </p:nvSpPr>
        <p:spPr/>
        <p:txBody>
          <a:bodyPr/>
          <a:lstStyle/>
          <a:p>
            <a:r>
              <a:rPr lang="tr-TR" dirty="0"/>
              <a:t>Hasta eğitimi, diyabet yönetimi ile ilgili temel bilgileri, günlük yaşamda uygulanabilir önerileri ve motivasyon artırıcı unsurları içermelidir. Hasta eğitimi, bireyselleştirilmiş ve hastanın özel ihtiyaçlarına göre şekillendirilmelidir. Diyabet hastalarına öz-yönetim becerileri kazandırılmalıdır.</a:t>
            </a:r>
          </a:p>
          <a:p>
            <a:r>
              <a:rPr lang="tr-TR" dirty="0"/>
              <a:t>Diyabetin etkili bir şekilde yönetilebilmesi için hastaların temel becerileri edinmeleri gerekmektedir. Bu beceriler düzenli olarak pekiştirilmeli ve hastanın sağlık ekibi ile sürekli iletişimde olması sağlanmalıdır.</a:t>
            </a:r>
          </a:p>
        </p:txBody>
      </p:sp>
    </p:spTree>
    <p:extLst>
      <p:ext uri="{BB962C8B-B14F-4D97-AF65-F5344CB8AC3E}">
        <p14:creationId xmlns:p14="http://schemas.microsoft.com/office/powerpoint/2010/main" val="236878226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1863" y="878065"/>
            <a:ext cx="9929307" cy="5312597"/>
          </a:xfrm>
        </p:spPr>
      </p:pic>
      <p:sp>
        <p:nvSpPr>
          <p:cNvPr id="5" name="Dikdörtgen 4"/>
          <p:cNvSpPr/>
          <p:nvPr/>
        </p:nvSpPr>
        <p:spPr>
          <a:xfrm>
            <a:off x="1841863" y="6360221"/>
            <a:ext cx="2965877" cy="249684"/>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17435069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a:t>EĞİTİM</a:t>
            </a:r>
            <a:endParaRPr lang="tr-TR" b="1" dirty="0"/>
          </a:p>
        </p:txBody>
      </p:sp>
      <p:sp>
        <p:nvSpPr>
          <p:cNvPr id="5" name="Metin kutusu 4"/>
          <p:cNvSpPr txBox="1"/>
          <p:nvPr/>
        </p:nvSpPr>
        <p:spPr>
          <a:xfrm>
            <a:off x="2153861" y="2416212"/>
            <a:ext cx="8911687" cy="1477328"/>
          </a:xfrm>
          <a:prstGeom prst="rect">
            <a:avLst/>
          </a:prstGeom>
          <a:solidFill>
            <a:srgbClr val="766F54"/>
          </a:solidFill>
        </p:spPr>
        <p:txBody>
          <a:bodyPr wrap="square">
            <a:spAutoFit/>
          </a:bodyPr>
          <a:lstStyle/>
          <a:p>
            <a:pPr eaLnBrk="1" fontAlgn="auto" hangingPunct="1">
              <a:spcBef>
                <a:spcPts val="0"/>
              </a:spcBef>
              <a:spcAft>
                <a:spcPts val="0"/>
              </a:spcAft>
              <a:defRPr/>
            </a:pPr>
            <a:r>
              <a:rPr lang="tr-TR" b="1" dirty="0">
                <a:solidFill>
                  <a:schemeClr val="bg1"/>
                </a:solidFill>
                <a:latin typeface="Calibri" panose="020F0502020204030204" pitchFamily="34" charset="0"/>
              </a:rPr>
              <a:t>*</a:t>
            </a:r>
            <a:r>
              <a:rPr lang="tr-TR" dirty="0">
                <a:solidFill>
                  <a:schemeClr val="bg1"/>
                </a:solidFill>
                <a:latin typeface="Calibri" panose="020F0502020204030204" pitchFamily="34" charset="0"/>
              </a:rPr>
              <a:t>Hipoglisemi belirtileri ve tedavisini, mikro ve makrovasküler komplikasyonlardan korunmayı, Ayak bakımını, araya giren hastalıklar ve özel durumlarda diyabetini nasıl regüle edebileceğini, ne zaman sağlık ekibi ile iletişim kurması gerektiğini, </a:t>
            </a:r>
            <a:r>
              <a:rPr lang="tr-TR" dirty="0" err="1">
                <a:solidFill>
                  <a:schemeClr val="bg1"/>
                </a:solidFill>
                <a:latin typeface="Calibri" panose="020F0502020204030204" pitchFamily="34" charset="0"/>
              </a:rPr>
              <a:t>reprodüktif</a:t>
            </a:r>
            <a:r>
              <a:rPr lang="tr-TR" dirty="0">
                <a:solidFill>
                  <a:schemeClr val="bg1"/>
                </a:solidFill>
                <a:latin typeface="Calibri" panose="020F0502020204030204" pitchFamily="34" charset="0"/>
              </a:rPr>
              <a:t> yaşlardaki kadın diyabetliler kontrasepsiyon yöntemlerini uygulamayı ve gebelikte glisemik kontrolün önemini bilmek zorundadır.</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2937" y="437857"/>
            <a:ext cx="7924742" cy="5982286"/>
          </a:xfrm>
          <a:prstGeom prst="rect">
            <a:avLst/>
          </a:prstGeom>
        </p:spPr>
      </p:pic>
      <p:sp>
        <p:nvSpPr>
          <p:cNvPr id="2" name="Dikdörtgen 1"/>
          <p:cNvSpPr/>
          <p:nvPr/>
        </p:nvSpPr>
        <p:spPr>
          <a:xfrm>
            <a:off x="2272937" y="6544492"/>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685" y="347734"/>
            <a:ext cx="7772401" cy="6146479"/>
          </a:xfrm>
          <a:prstGeom prst="rect">
            <a:avLst/>
          </a:prstGeom>
        </p:spPr>
      </p:pic>
      <p:sp>
        <p:nvSpPr>
          <p:cNvPr id="2" name="Dikdörtgen 1"/>
          <p:cNvSpPr/>
          <p:nvPr/>
        </p:nvSpPr>
        <p:spPr>
          <a:xfrm>
            <a:off x="2220685" y="6494213"/>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90A32360-7615-4105-96C3-F420DF6F72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1447" y="737522"/>
            <a:ext cx="9613783" cy="5273956"/>
          </a:xfrm>
          <a:prstGeom prst="rect">
            <a:avLst/>
          </a:prstGeom>
        </p:spPr>
      </p:pic>
      <p:sp>
        <p:nvSpPr>
          <p:cNvPr id="2" name="Dikdörtgen 1"/>
          <p:cNvSpPr/>
          <p:nvPr/>
        </p:nvSpPr>
        <p:spPr>
          <a:xfrm>
            <a:off x="1761447" y="6168923"/>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C86734-2845-4665-B7B3-39A803615082}"/>
              </a:ext>
            </a:extLst>
          </p:cNvPr>
          <p:cNvSpPr>
            <a:spLocks noGrp="1"/>
          </p:cNvSpPr>
          <p:nvPr>
            <p:ph type="title"/>
          </p:nvPr>
        </p:nvSpPr>
        <p:spPr/>
        <p:txBody>
          <a:bodyPr/>
          <a:lstStyle/>
          <a:p>
            <a:r>
              <a:rPr lang="tr-TR" b="1" dirty="0"/>
              <a:t>HBA1C</a:t>
            </a:r>
          </a:p>
        </p:txBody>
      </p:sp>
      <p:sp>
        <p:nvSpPr>
          <p:cNvPr id="3" name="İçerik Yer Tutucusu 2">
            <a:extLst>
              <a:ext uri="{FF2B5EF4-FFF2-40B4-BE49-F238E27FC236}">
                <a16:creationId xmlns:a16="http://schemas.microsoft.com/office/drawing/2014/main" id="{E33783CF-B77D-4154-A8DB-32D86935195E}"/>
              </a:ext>
            </a:extLst>
          </p:cNvPr>
          <p:cNvSpPr>
            <a:spLocks noGrp="1"/>
          </p:cNvSpPr>
          <p:nvPr>
            <p:ph idx="1"/>
          </p:nvPr>
        </p:nvSpPr>
        <p:spPr/>
        <p:txBody>
          <a:bodyPr>
            <a:normAutofit/>
          </a:bodyPr>
          <a:lstStyle/>
          <a:p>
            <a:r>
              <a:rPr lang="tr-TR" dirty="0"/>
              <a:t>Diyabetik hastaların </a:t>
            </a:r>
            <a:r>
              <a:rPr lang="tr-TR" dirty="0" err="1"/>
              <a:t>glisemik</a:t>
            </a:r>
            <a:r>
              <a:rPr lang="tr-TR" dirty="0"/>
              <a:t> durumlarını göstermede HbA1c ölçümleri günümüzde halen en önemli değerlendirme yöntemlerinden biridir.</a:t>
            </a:r>
          </a:p>
          <a:p>
            <a:r>
              <a:rPr lang="tr-TR" dirty="0"/>
              <a:t>HbA1c ölçümden önceki 3 aylık dönemdeki ortalama plazma </a:t>
            </a:r>
            <a:r>
              <a:rPr lang="tr-TR" dirty="0" err="1"/>
              <a:t>glukoz</a:t>
            </a:r>
            <a:r>
              <a:rPr lang="tr-TR" dirty="0"/>
              <a:t> düzeyini yansıtmaktadır. HbA1c testi için hastanın aç olması gerekmez, günün herhangi bir saatinde yapılabilir.</a:t>
            </a:r>
          </a:p>
          <a:p>
            <a:r>
              <a:rPr lang="tr-TR" dirty="0"/>
              <a:t>HbA1c ölçümleri ortalama değerlere dayandığı için </a:t>
            </a:r>
            <a:r>
              <a:rPr lang="tr-TR" dirty="0" err="1"/>
              <a:t>hipoglisemik</a:t>
            </a:r>
            <a:r>
              <a:rPr lang="tr-TR" dirty="0"/>
              <a:t> ataklar konusunda yeterli değildir.</a:t>
            </a:r>
          </a:p>
          <a:p>
            <a:r>
              <a:rPr lang="tr-TR" dirty="0"/>
              <a:t>DCCT çalışmasında kullanılan “yüksek performanslı </a:t>
            </a:r>
            <a:r>
              <a:rPr lang="tr-TR" dirty="0" err="1"/>
              <a:t>likid</a:t>
            </a:r>
            <a:r>
              <a:rPr lang="tr-TR" dirty="0"/>
              <a:t> </a:t>
            </a:r>
            <a:r>
              <a:rPr lang="tr-TR" dirty="0" err="1"/>
              <a:t>kromatografi</a:t>
            </a:r>
            <a:r>
              <a:rPr lang="tr-TR" dirty="0"/>
              <a:t> (HPLC)” yöntemine göre normal sınırlar %4.0-6.0 (20-42 </a:t>
            </a:r>
            <a:r>
              <a:rPr lang="tr-TR" dirty="0" err="1"/>
              <a:t>mmol</a:t>
            </a:r>
            <a:r>
              <a:rPr lang="tr-TR" dirty="0"/>
              <a:t>/</a:t>
            </a:r>
            <a:r>
              <a:rPr lang="tr-TR" dirty="0" err="1"/>
              <a:t>mol</a:t>
            </a:r>
            <a:r>
              <a:rPr lang="tr-TR" dirty="0"/>
              <a:t>) olarak belirlenmiştir.</a:t>
            </a:r>
          </a:p>
        </p:txBody>
      </p:sp>
    </p:spTree>
    <p:extLst>
      <p:ext uri="{BB962C8B-B14F-4D97-AF65-F5344CB8AC3E}">
        <p14:creationId xmlns:p14="http://schemas.microsoft.com/office/powerpoint/2010/main" val="289764352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descr="&quot;&quot;"/>
          <p:cNvSpPr>
            <a:spLocks noGrp="1" noRot="1" noChangeAspect="1" noMove="1" noResize="1" noEditPoints="1" noAdjustHandles="1" noChangeArrowheads="1" noChangeShapeType="1" noTextEdit="1"/>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2" name="Başlık 1"/>
          <p:cNvSpPr>
            <a:spLocks noGrp="1"/>
          </p:cNvSpPr>
          <p:nvPr>
            <p:ph type="title"/>
          </p:nvPr>
        </p:nvSpPr>
        <p:spPr>
          <a:xfrm>
            <a:off x="2216688" y="920836"/>
            <a:ext cx="8911687" cy="792907"/>
          </a:xfrm>
        </p:spPr>
        <p:txBody>
          <a:bodyPr/>
          <a:lstStyle/>
          <a:p>
            <a:pPr eaLnBrk="1" fontAlgn="auto" hangingPunct="1">
              <a:spcAft>
                <a:spcPts val="0"/>
              </a:spcAft>
              <a:defRPr/>
            </a:pPr>
            <a:r>
              <a:rPr lang="tr-TR" b="1" dirty="0"/>
              <a:t>UZUN DÖNEM GLUKOZ KONTROLÜ (HbA1c)</a:t>
            </a:r>
          </a:p>
        </p:txBody>
      </p:sp>
      <p:sp>
        <p:nvSpPr>
          <p:cNvPr id="58382" name="İçerik Yer Tutucusu 2"/>
          <p:cNvSpPr>
            <a:spLocks noGrp="1" noChangeArrowheads="1"/>
          </p:cNvSpPr>
          <p:nvPr>
            <p:ph idx="1"/>
          </p:nvPr>
        </p:nvSpPr>
        <p:spPr>
          <a:xfrm>
            <a:off x="6496050" y="2320925"/>
            <a:ext cx="4632325" cy="3851275"/>
          </a:xfrm>
        </p:spPr>
        <p:txBody>
          <a:bodyPr anchor="ctr">
            <a:normAutofit/>
          </a:bodyPr>
          <a:lstStyle/>
          <a:p>
            <a:pPr eaLnBrk="1" hangingPunct="1"/>
            <a:r>
              <a:rPr lang="tr-TR" altLang="tr-TR" dirty="0"/>
              <a:t>HbA1c, tip 1 diyabetli ve insülin kullanan ya da </a:t>
            </a:r>
            <a:r>
              <a:rPr lang="tr-TR" altLang="tr-TR" dirty="0" err="1"/>
              <a:t>glisemi</a:t>
            </a:r>
            <a:r>
              <a:rPr lang="tr-TR" altLang="tr-TR" dirty="0"/>
              <a:t> kontrolü sağlanamamış olan tip 2 diyabetli hastalarda 3 ayda bir, kontrol altındaki tip 2 diyabetli hastalarda ise 6 ayda bir ölçülmelidir.</a:t>
            </a:r>
          </a:p>
          <a:p>
            <a:pPr eaLnBrk="1" hangingPunct="1"/>
            <a:r>
              <a:rPr lang="tr-TR" altLang="tr-TR" dirty="0"/>
              <a:t>HbA1c sonucu SMBG(</a:t>
            </a:r>
            <a:r>
              <a:rPr lang="tr-TR" b="0" u="none" strike="noStrike" dirty="0">
                <a:effectLst/>
                <a:latin typeface="Google Sans"/>
              </a:rPr>
              <a:t>Self-</a:t>
            </a:r>
            <a:r>
              <a:rPr lang="tr-TR" b="0" u="none" strike="noStrike" dirty="0" err="1">
                <a:effectLst/>
                <a:latin typeface="Google Sans"/>
              </a:rPr>
              <a:t>Monitoring</a:t>
            </a:r>
            <a:r>
              <a:rPr lang="tr-TR" b="0" u="none" strike="noStrike" dirty="0">
                <a:effectLst/>
                <a:latin typeface="Google Sans"/>
              </a:rPr>
              <a:t> of Blood </a:t>
            </a:r>
            <a:r>
              <a:rPr lang="tr-TR" b="0" u="none" strike="noStrike" dirty="0" err="1">
                <a:effectLst/>
                <a:latin typeface="Google Sans"/>
              </a:rPr>
              <a:t>Glucose</a:t>
            </a:r>
            <a:r>
              <a:rPr lang="tr-TR" b="0" u="none" strike="noStrike" dirty="0">
                <a:effectLst/>
                <a:latin typeface="Google Sans"/>
              </a:rPr>
              <a:t>)</a:t>
            </a:r>
            <a:r>
              <a:rPr lang="tr-TR" altLang="tr-TR" dirty="0"/>
              <a:t> ile birlikte değerlendirilmelidir.</a:t>
            </a:r>
          </a:p>
        </p:txBody>
      </p:sp>
      <p:pic>
        <p:nvPicPr>
          <p:cNvPr id="58381" name="Resim 4"/>
          <p:cNvPicPr>
            <a:picLocks noChangeAspect="1" noChangeArrowheads="1"/>
          </p:cNvPicPr>
          <p:nvPr/>
        </p:nvPicPr>
        <p:blipFill>
          <a:blip r:embed="rId2">
            <a:extLst>
              <a:ext uri="{28A0092B-C50C-407E-A947-70E740481C1C}">
                <a14:useLocalDpi xmlns:a14="http://schemas.microsoft.com/office/drawing/2010/main" val="0"/>
              </a:ext>
            </a:extLst>
          </a:blip>
          <a:srcRect l="26057" r="1111"/>
          <a:stretch>
            <a:fillRect/>
          </a:stretch>
        </p:blipFill>
        <p:spPr bwMode="auto">
          <a:xfrm>
            <a:off x="0" y="2403475"/>
            <a:ext cx="6467475" cy="390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Oval 19" descr="&quot;&quot;"/>
          <p:cNvSpPr>
            <a:spLocks noGrp="1" noRot="1" noChangeAspect="1" noMove="1" noResize="1" noEditPoints="1" noAdjustHandles="1" noChangeArrowheads="1" noChangeShapeType="1" noTextEdit="1"/>
          </p:cNvSpPr>
          <p:nvPr/>
        </p:nvSpPr>
        <p:spPr>
          <a:xfrm>
            <a:off x="11431588" y="6259513"/>
            <a:ext cx="398462" cy="398462"/>
          </a:xfrm>
          <a:prstGeom prst="ellipse">
            <a:avLst/>
          </a:prstGeom>
          <a:noFill/>
          <a:ln w="12700" cap="flat" cmpd="sng" algn="ctr">
            <a:solidFill>
              <a:srgbClr val="FFFFFF"/>
            </a:solidFill>
            <a:prstDash val="solid"/>
          </a:ln>
          <a:effectLst/>
        </p:spPr>
        <p:txBody>
          <a:bodyPr anchor="ctr"/>
          <a:lstStyle/>
          <a:p>
            <a:pPr algn="ctr" defTabSz="914400" eaLnBrk="1" fontAlgn="auto" hangingPunct="1">
              <a:spcBef>
                <a:spcPts val="0"/>
              </a:spcBef>
              <a:spcAft>
                <a:spcPts val="0"/>
              </a:spcAft>
              <a:defRPr/>
            </a:pPr>
            <a:endParaRPr lang="en-US" kern="0" dirty="0">
              <a:solidFill>
                <a:prstClr val="white"/>
              </a:solidFill>
              <a:latin typeface="Calibri"/>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LABORATUVAR TAKİBİ VE HEDEFLERİ</a:t>
            </a: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905000"/>
            <a:ext cx="8667605" cy="4125682"/>
          </a:xfrm>
        </p:spPr>
      </p:pic>
      <p:sp>
        <p:nvSpPr>
          <p:cNvPr id="3" name="Dikdörtgen 2"/>
          <p:cNvSpPr/>
          <p:nvPr/>
        </p:nvSpPr>
        <p:spPr>
          <a:xfrm>
            <a:off x="2592925" y="6030682"/>
            <a:ext cx="2965877" cy="256993"/>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163421523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Resim 3" descr="metin, ekran görüntüsü, yazı tipi, sayı, numara içeren bir resim&#10;&#10;Yapay zeka tarafından oluşturulmuş içerik yanlış olabil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838" y="1952625"/>
            <a:ext cx="10220325"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985838" y="4905375"/>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BESLENME</a:t>
            </a:r>
            <a:endParaRPr lang="tr-TR" b="1" dirty="0"/>
          </a:p>
        </p:txBody>
      </p:sp>
      <p:sp>
        <p:nvSpPr>
          <p:cNvPr id="3" name="İçerik Yer Tutucusu 2"/>
          <p:cNvSpPr>
            <a:spLocks noGrp="1"/>
          </p:cNvSpPr>
          <p:nvPr>
            <p:ph idx="1"/>
          </p:nvPr>
        </p:nvSpPr>
        <p:spPr>
          <a:xfrm>
            <a:off x="2589212" y="1905000"/>
            <a:ext cx="8915400" cy="3777622"/>
          </a:xfrm>
        </p:spPr>
        <p:txBody>
          <a:bodyPr/>
          <a:lstStyle/>
          <a:p>
            <a:r>
              <a:rPr lang="tr-TR" dirty="0" smtClean="0"/>
              <a:t>Düşük </a:t>
            </a:r>
            <a:r>
              <a:rPr lang="tr-TR" dirty="0" err="1"/>
              <a:t>glisemik</a:t>
            </a:r>
            <a:r>
              <a:rPr lang="tr-TR" dirty="0"/>
              <a:t> indeksli gıdalar tercih edilmelidir.</a:t>
            </a:r>
          </a:p>
          <a:p>
            <a:r>
              <a:rPr lang="tr-TR" dirty="0" smtClean="0"/>
              <a:t>Karbonhidrat </a:t>
            </a:r>
            <a:r>
              <a:rPr lang="tr-TR" dirty="0"/>
              <a:t>alımı (%45-55) dengeli olmalıdır.</a:t>
            </a:r>
          </a:p>
          <a:p>
            <a:r>
              <a:rPr lang="tr-TR" dirty="0" smtClean="0"/>
              <a:t>Yüksek </a:t>
            </a:r>
            <a:r>
              <a:rPr lang="tr-TR" dirty="0"/>
              <a:t>lifli gıdalar (tam tahıllar, sebzeler) tüketilmelidir.</a:t>
            </a:r>
          </a:p>
          <a:p>
            <a:r>
              <a:rPr lang="tr-TR" dirty="0" smtClean="0"/>
              <a:t>Doymuş </a:t>
            </a:r>
            <a:r>
              <a:rPr lang="tr-TR" dirty="0"/>
              <a:t>yağ ve trans yağlardan kaçınılmalı, doymamış yağ asitleri tercih</a:t>
            </a:r>
          </a:p>
          <a:p>
            <a:r>
              <a:rPr lang="tr-TR" dirty="0"/>
              <a:t>edilmelidir.</a:t>
            </a:r>
          </a:p>
          <a:p>
            <a:r>
              <a:rPr lang="tr-TR" dirty="0" smtClean="0"/>
              <a:t>Tuz </a:t>
            </a:r>
            <a:r>
              <a:rPr lang="tr-TR" dirty="0"/>
              <a:t>tüketimi &lt;5 g/gün ile sınırlandırılmalıdır.</a:t>
            </a:r>
          </a:p>
        </p:txBody>
      </p:sp>
    </p:spTree>
    <p:extLst>
      <p:ext uri="{BB962C8B-B14F-4D97-AF65-F5344CB8AC3E}">
        <p14:creationId xmlns:p14="http://schemas.microsoft.com/office/powerpoint/2010/main" val="20231185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85A4ED-B889-484D-8EC0-4EAD5F71ABB8}"/>
              </a:ext>
            </a:extLst>
          </p:cNvPr>
          <p:cNvSpPr>
            <a:spLocks noGrp="1"/>
          </p:cNvSpPr>
          <p:nvPr>
            <p:ph type="title"/>
          </p:nvPr>
        </p:nvSpPr>
        <p:spPr/>
        <p:txBody>
          <a:bodyPr/>
          <a:lstStyle/>
          <a:p>
            <a:r>
              <a:rPr lang="tr-TR" b="1" dirty="0"/>
              <a:t>DİYABETTE EGZERSİZİN YARARLARI</a:t>
            </a:r>
          </a:p>
        </p:txBody>
      </p:sp>
      <p:sp>
        <p:nvSpPr>
          <p:cNvPr id="3" name="İçerik Yer Tutucusu 2">
            <a:extLst>
              <a:ext uri="{FF2B5EF4-FFF2-40B4-BE49-F238E27FC236}">
                <a16:creationId xmlns:a16="http://schemas.microsoft.com/office/drawing/2014/main" id="{D556BDE0-3278-491B-9177-AA2CB71EFED9}"/>
              </a:ext>
            </a:extLst>
          </p:cNvPr>
          <p:cNvSpPr>
            <a:spLocks noGrp="1"/>
          </p:cNvSpPr>
          <p:nvPr>
            <p:ph idx="1"/>
          </p:nvPr>
        </p:nvSpPr>
        <p:spPr/>
        <p:txBody>
          <a:bodyPr/>
          <a:lstStyle/>
          <a:p>
            <a:r>
              <a:rPr lang="tr-TR" dirty="0"/>
              <a:t>Egzersiz doku düzeyinde insülin duyarlılığını artırarak </a:t>
            </a:r>
            <a:r>
              <a:rPr lang="tr-TR" dirty="0" err="1"/>
              <a:t>glisemik</a:t>
            </a:r>
            <a:r>
              <a:rPr lang="tr-TR" dirty="0"/>
              <a:t> kontrole yardımcı olur. İnsülin kullanan hastalarda insülin ihtiyacını azaltır. </a:t>
            </a:r>
          </a:p>
          <a:p>
            <a:r>
              <a:rPr lang="tr-TR" dirty="0"/>
              <a:t> Diyabetli bireyde egzersiz kan basıncını ve </a:t>
            </a:r>
            <a:r>
              <a:rPr lang="tr-TR" dirty="0" err="1"/>
              <a:t>trigliserid</a:t>
            </a:r>
            <a:r>
              <a:rPr lang="tr-TR" dirty="0"/>
              <a:t> düzeylerini düşürür, vücut ağırlık kaybına ve kaybedilen ağırlığın da korunmasına katkıda bulunur. </a:t>
            </a:r>
          </a:p>
          <a:p>
            <a:r>
              <a:rPr lang="tr-TR" dirty="0"/>
              <a:t> Egzersiz diyabetli hastalarda kronik komplikasyon gelişimini önlerken, </a:t>
            </a:r>
            <a:r>
              <a:rPr lang="tr-TR" dirty="0" err="1"/>
              <a:t>kardiyovasküler</a:t>
            </a:r>
            <a:r>
              <a:rPr lang="tr-TR" dirty="0"/>
              <a:t> hastalık riskini ve genel </a:t>
            </a:r>
            <a:r>
              <a:rPr lang="tr-TR" dirty="0" err="1"/>
              <a:t>mortaliteyi</a:t>
            </a:r>
            <a:r>
              <a:rPr lang="tr-TR" dirty="0"/>
              <a:t> azaltır. </a:t>
            </a:r>
          </a:p>
          <a:p>
            <a:r>
              <a:rPr lang="tr-TR" dirty="0"/>
              <a:t> Diyabetli hastalarda sıklığı arttığı bilinen </a:t>
            </a:r>
            <a:r>
              <a:rPr lang="tr-TR" dirty="0" err="1"/>
              <a:t>sarkopeni</a:t>
            </a:r>
            <a:r>
              <a:rPr lang="tr-TR" dirty="0"/>
              <a:t> ve kemik kaybı üzerine özellikle direnç egzersizlerinin önemli derecede olumlu etkileri vardır.</a:t>
            </a:r>
          </a:p>
        </p:txBody>
      </p:sp>
    </p:spTree>
    <p:extLst>
      <p:ext uri="{BB962C8B-B14F-4D97-AF65-F5344CB8AC3E}">
        <p14:creationId xmlns:p14="http://schemas.microsoft.com/office/powerpoint/2010/main" val="158181355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Haftada </a:t>
            </a:r>
            <a:r>
              <a:rPr lang="tr-TR" dirty="0"/>
              <a:t>en az 150 dakika orta-şiddetli aerobik egzersiz önerilmektedir.</a:t>
            </a:r>
          </a:p>
          <a:p>
            <a:r>
              <a:rPr lang="tr-TR" dirty="0" smtClean="0"/>
              <a:t>Kas </a:t>
            </a:r>
            <a:r>
              <a:rPr lang="tr-TR" dirty="0"/>
              <a:t>kütlesini korumak için direnç egzersizleri yapılmalıdır.</a:t>
            </a:r>
          </a:p>
          <a:p>
            <a:r>
              <a:rPr lang="tr-TR" dirty="0" err="1" smtClean="0"/>
              <a:t>Sedanter</a:t>
            </a:r>
            <a:r>
              <a:rPr lang="tr-TR" dirty="0" smtClean="0"/>
              <a:t> </a:t>
            </a:r>
            <a:r>
              <a:rPr lang="tr-TR" dirty="0"/>
              <a:t>yaşamdan kaçınılmalıdır (uzun süre oturmamak).</a:t>
            </a:r>
          </a:p>
        </p:txBody>
      </p:sp>
    </p:spTree>
    <p:extLst>
      <p:ext uri="{BB962C8B-B14F-4D97-AF65-F5344CB8AC3E}">
        <p14:creationId xmlns:p14="http://schemas.microsoft.com/office/powerpoint/2010/main" val="32128398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a:t>AKUT</a:t>
            </a:r>
            <a:r>
              <a:rPr lang="tr-TR"/>
              <a:t> </a:t>
            </a:r>
            <a:r>
              <a:rPr lang="tr-TR" b="1"/>
              <a:t>KOMPLİKASYONLAR</a:t>
            </a:r>
          </a:p>
        </p:txBody>
      </p:sp>
      <p:sp>
        <p:nvSpPr>
          <p:cNvPr id="72718" name="İçerik Yer Tutucusu 2"/>
          <p:cNvSpPr>
            <a:spLocks noGrp="1" noChangeArrowheads="1"/>
          </p:cNvSpPr>
          <p:nvPr>
            <p:ph idx="1"/>
          </p:nvPr>
        </p:nvSpPr>
        <p:spPr>
          <a:xfrm>
            <a:off x="1627324" y="1715362"/>
            <a:ext cx="4632325" cy="3851275"/>
          </a:xfrm>
        </p:spPr>
        <p:txBody>
          <a:bodyPr anchor="ctr"/>
          <a:lstStyle/>
          <a:p>
            <a:pPr eaLnBrk="1" hangingPunct="1"/>
            <a:r>
              <a:rPr lang="tr-TR" altLang="tr-TR" dirty="0"/>
              <a:t>Diyabetik ketoasidoz (DKA)</a:t>
            </a:r>
          </a:p>
          <a:p>
            <a:pPr eaLnBrk="1" hangingPunct="1"/>
            <a:r>
              <a:rPr lang="tr-TR" altLang="tr-TR" dirty="0" err="1"/>
              <a:t>Hiperozmolar</a:t>
            </a:r>
            <a:r>
              <a:rPr lang="tr-TR" altLang="tr-TR" dirty="0"/>
              <a:t> hiperglisemik durum (HHD)</a:t>
            </a:r>
          </a:p>
          <a:p>
            <a:pPr eaLnBrk="1" hangingPunct="1"/>
            <a:r>
              <a:rPr lang="tr-TR" altLang="tr-TR" dirty="0"/>
              <a:t>Laktik asidoz (LA)</a:t>
            </a:r>
          </a:p>
          <a:p>
            <a:pPr eaLnBrk="1" hangingPunct="1"/>
            <a:r>
              <a:rPr lang="tr-TR" altLang="tr-TR" dirty="0"/>
              <a:t>Hipoglisemi </a:t>
            </a:r>
          </a:p>
        </p:txBody>
      </p:sp>
      <p:pic>
        <p:nvPicPr>
          <p:cNvPr id="72717" name="Picture 4"/>
          <p:cNvPicPr>
            <a:picLocks noChangeAspect="1" noChangeArrowheads="1"/>
          </p:cNvPicPr>
          <p:nvPr/>
        </p:nvPicPr>
        <p:blipFill>
          <a:blip r:embed="rId2">
            <a:extLst>
              <a:ext uri="{28A0092B-C50C-407E-A947-70E740481C1C}">
                <a14:useLocalDpi xmlns:a14="http://schemas.microsoft.com/office/drawing/2010/main" val="0"/>
              </a:ext>
            </a:extLst>
          </a:blip>
          <a:srcRect l="3439" r="2135"/>
          <a:stretch>
            <a:fillRect/>
          </a:stretch>
        </p:blipFill>
        <p:spPr bwMode="auto">
          <a:xfrm>
            <a:off x="6316021" y="1951984"/>
            <a:ext cx="5363848" cy="361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Oval 36" descr="&quot;&quot;"/>
          <p:cNvSpPr>
            <a:spLocks noGrp="1" noRot="1" noChangeAspect="1" noMove="1" noResize="1" noEditPoints="1" noAdjustHandles="1" noChangeArrowheads="1" noChangeShapeType="1" noTextEdit="1"/>
          </p:cNvSpPr>
          <p:nvPr/>
        </p:nvSpPr>
        <p:spPr>
          <a:xfrm>
            <a:off x="11431588" y="6259513"/>
            <a:ext cx="398462" cy="398462"/>
          </a:xfrm>
          <a:prstGeom prst="ellipse">
            <a:avLst/>
          </a:prstGeom>
          <a:noFill/>
          <a:ln w="12700" cap="flat" cmpd="sng" algn="ctr">
            <a:solidFill>
              <a:srgbClr val="FFFFFF"/>
            </a:solidFill>
            <a:prstDash val="solid"/>
          </a:ln>
          <a:effectLst/>
        </p:spPr>
        <p:txBody>
          <a:bodyPr anchor="ctr"/>
          <a:lstStyle/>
          <a:p>
            <a:pPr algn="ctr" defTabSz="914400" eaLnBrk="1" fontAlgn="auto" hangingPunct="1">
              <a:spcBef>
                <a:spcPts val="0"/>
              </a:spcBef>
              <a:spcAft>
                <a:spcPts val="0"/>
              </a:spcAft>
              <a:defRPr/>
            </a:pPr>
            <a:endParaRPr lang="en-US" kern="0" dirty="0">
              <a:solidFill>
                <a:prstClr val="white"/>
              </a:solidFill>
              <a:latin typeface="Calibri"/>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a:t>KRONİK KOMPLİKASYONLAR</a:t>
            </a:r>
            <a:endParaRPr lang="tr-TR" b="1" dirty="0"/>
          </a:p>
        </p:txBody>
      </p:sp>
      <p:sp>
        <p:nvSpPr>
          <p:cNvPr id="7" name="İçerik Yer Tutucusu 6"/>
          <p:cNvSpPr>
            <a:spLocks noGrp="1"/>
          </p:cNvSpPr>
          <p:nvPr>
            <p:ph sz="half" idx="1"/>
          </p:nvPr>
        </p:nvSpPr>
        <p:spPr/>
        <p:txBody>
          <a:bodyPr rtlCol="0">
            <a:normAutofit/>
          </a:bodyPr>
          <a:lstStyle/>
          <a:p>
            <a:pPr marL="0" indent="0" eaLnBrk="1" fontAlgn="auto" hangingPunct="1">
              <a:spcAft>
                <a:spcPts val="0"/>
              </a:spcAft>
              <a:buClr>
                <a:schemeClr val="accent1">
                  <a:lumMod val="75000"/>
                </a:schemeClr>
              </a:buClr>
              <a:buFont typeface="Wingdings" panose="05000000000000000000" pitchFamily="2" charset="2"/>
              <a:buNone/>
              <a:defRPr/>
            </a:pPr>
            <a:r>
              <a:rPr lang="tr-TR" b="1" dirty="0"/>
              <a:t>MİKROVASKÜLER</a:t>
            </a:r>
          </a:p>
          <a:p>
            <a:pPr marL="182880" indent="-182880" eaLnBrk="1" fontAlgn="auto" hangingPunct="1">
              <a:spcAft>
                <a:spcPts val="0"/>
              </a:spcAft>
              <a:buClr>
                <a:schemeClr val="accent1">
                  <a:lumMod val="75000"/>
                </a:schemeClr>
              </a:buClr>
              <a:defRPr/>
            </a:pPr>
            <a:r>
              <a:rPr lang="tr-TR" dirty="0"/>
              <a:t>Nefropati</a:t>
            </a:r>
          </a:p>
          <a:p>
            <a:pPr marL="182880" indent="-182880" eaLnBrk="1" fontAlgn="auto" hangingPunct="1">
              <a:spcAft>
                <a:spcPts val="0"/>
              </a:spcAft>
              <a:buClr>
                <a:schemeClr val="accent1">
                  <a:lumMod val="75000"/>
                </a:schemeClr>
              </a:buClr>
              <a:defRPr/>
            </a:pPr>
            <a:r>
              <a:rPr lang="tr-TR" dirty="0"/>
              <a:t>Nöropati</a:t>
            </a:r>
          </a:p>
          <a:p>
            <a:pPr marL="182880" indent="-182880" eaLnBrk="1" fontAlgn="auto" hangingPunct="1">
              <a:spcAft>
                <a:spcPts val="0"/>
              </a:spcAft>
              <a:buClr>
                <a:schemeClr val="accent1">
                  <a:lumMod val="75000"/>
                </a:schemeClr>
              </a:buClr>
              <a:defRPr/>
            </a:pPr>
            <a:r>
              <a:rPr lang="tr-TR" dirty="0"/>
              <a:t>Retinopati</a:t>
            </a:r>
          </a:p>
          <a:p>
            <a:pPr marL="182880" indent="-182880" eaLnBrk="1" fontAlgn="auto" hangingPunct="1">
              <a:spcAft>
                <a:spcPts val="0"/>
              </a:spcAft>
              <a:buClr>
                <a:schemeClr val="accent1">
                  <a:lumMod val="75000"/>
                </a:schemeClr>
              </a:buClr>
              <a:defRPr/>
            </a:pPr>
            <a:endParaRPr lang="tr-TR" dirty="0"/>
          </a:p>
        </p:txBody>
      </p:sp>
      <p:sp>
        <p:nvSpPr>
          <p:cNvPr id="6" name="İçerik Yer Tutucusu 5"/>
          <p:cNvSpPr>
            <a:spLocks noGrp="1"/>
          </p:cNvSpPr>
          <p:nvPr>
            <p:ph sz="half" idx="2"/>
          </p:nvPr>
        </p:nvSpPr>
        <p:spPr/>
        <p:txBody>
          <a:bodyPr rtlCol="0">
            <a:normAutofit/>
          </a:bodyPr>
          <a:lstStyle/>
          <a:p>
            <a:pPr marL="0" indent="0" eaLnBrk="1" fontAlgn="auto" hangingPunct="1">
              <a:spcAft>
                <a:spcPts val="0"/>
              </a:spcAft>
              <a:buClr>
                <a:schemeClr val="accent1">
                  <a:lumMod val="75000"/>
                </a:schemeClr>
              </a:buClr>
              <a:buFont typeface="Wingdings" panose="05000000000000000000" pitchFamily="2" charset="2"/>
              <a:buNone/>
              <a:defRPr/>
            </a:pPr>
            <a:r>
              <a:rPr lang="tr-TR" b="1" dirty="0"/>
              <a:t>MAKROVASKÜLER</a:t>
            </a:r>
          </a:p>
          <a:p>
            <a:pPr marL="182880" indent="-182880" eaLnBrk="1" fontAlgn="auto" hangingPunct="1">
              <a:spcAft>
                <a:spcPts val="0"/>
              </a:spcAft>
              <a:buClr>
                <a:schemeClr val="accent1">
                  <a:lumMod val="75000"/>
                </a:schemeClr>
              </a:buClr>
              <a:defRPr/>
            </a:pPr>
            <a:r>
              <a:rPr lang="tr-TR" dirty="0"/>
              <a:t>KAH</a:t>
            </a:r>
          </a:p>
          <a:p>
            <a:pPr marL="182880" indent="-182880" eaLnBrk="1" fontAlgn="auto" hangingPunct="1">
              <a:spcAft>
                <a:spcPts val="0"/>
              </a:spcAft>
              <a:buClr>
                <a:schemeClr val="accent1">
                  <a:lumMod val="75000"/>
                </a:schemeClr>
              </a:buClr>
              <a:defRPr/>
            </a:pPr>
            <a:r>
              <a:rPr lang="tr-TR" dirty="0"/>
              <a:t>SVO</a:t>
            </a:r>
          </a:p>
          <a:p>
            <a:pPr marL="182880" indent="-182880" eaLnBrk="1" fontAlgn="auto" hangingPunct="1">
              <a:spcAft>
                <a:spcPts val="0"/>
              </a:spcAft>
              <a:buClr>
                <a:schemeClr val="accent1">
                  <a:lumMod val="75000"/>
                </a:schemeClr>
              </a:buClr>
              <a:defRPr/>
            </a:pPr>
            <a:r>
              <a:rPr lang="tr-TR" dirty="0"/>
              <a:t>Periferik arter hastalığı</a:t>
            </a:r>
          </a:p>
          <a:p>
            <a:pPr marL="182880" indent="-182880" eaLnBrk="1" fontAlgn="auto" hangingPunct="1">
              <a:spcAft>
                <a:spcPts val="0"/>
              </a:spcAft>
              <a:buClr>
                <a:schemeClr val="accent1">
                  <a:lumMod val="75000"/>
                </a:schemeClr>
              </a:buClr>
              <a:defRPr/>
            </a:pPr>
            <a:endParaRPr lang="tr-TR" dirty="0"/>
          </a:p>
        </p:txBody>
      </p:sp>
      <p:pic>
        <p:nvPicPr>
          <p:cNvPr id="737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763" y="4257675"/>
            <a:ext cx="5289550" cy="211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Resim 3" descr="metin, ekran görüntüsü, yazı tipi, sayı, numara içeren bir resim&#10;&#10;Yapay zeka tarafından oluşturulmuş içerik yanlış olabil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858" y="1700402"/>
            <a:ext cx="1040130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1494858" y="4911377"/>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Resim 3" descr="metin, sayı, numara, ekran görüntüsü, yazı tipi içeren bir resim&#10;&#10;Yapay zeka tarafından oluşturulmuş içerik yanlış olabil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7766" y="282976"/>
            <a:ext cx="7989750" cy="615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2407766" y="6575024"/>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dirty="0"/>
              <a:t>HİPOGLİSEMİ</a:t>
            </a: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2464871585"/>
              </p:ext>
            </p:extLst>
          </p:nvPr>
        </p:nvGraphicFramePr>
        <p:xfrm>
          <a:off x="838200" y="3055257"/>
          <a:ext cx="10515600" cy="31217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7828" name="Metin kutusu 7"/>
          <p:cNvSpPr txBox="1">
            <a:spLocks noChangeArrowheads="1"/>
          </p:cNvSpPr>
          <p:nvPr/>
        </p:nvSpPr>
        <p:spPr bwMode="auto">
          <a:xfrm>
            <a:off x="838200" y="1577975"/>
            <a:ext cx="108378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eaLnBrk="1" hangingPunct="1">
              <a:buFont typeface="Arial" panose="020B0604020202020204" pitchFamily="34" charset="0"/>
              <a:buChar char="•"/>
            </a:pPr>
            <a:r>
              <a:rPr lang="tr-TR" altLang="tr-TR" dirty="0" err="1">
                <a:latin typeface="Calibri" panose="020F0502020204030204" pitchFamily="34" charset="0"/>
                <a:ea typeface="Calibri" panose="020F0502020204030204" pitchFamily="34" charset="0"/>
                <a:cs typeface="Calibri" panose="020F0502020204030204" pitchFamily="34" charset="0"/>
              </a:rPr>
              <a:t>Non</a:t>
            </a:r>
            <a:r>
              <a:rPr lang="tr-TR" altLang="tr-TR" dirty="0">
                <a:latin typeface="Calibri" panose="020F0502020204030204" pitchFamily="34" charset="0"/>
                <a:ea typeface="Calibri" panose="020F0502020204030204" pitchFamily="34" charset="0"/>
                <a:cs typeface="Calibri" panose="020F0502020204030204" pitchFamily="34" charset="0"/>
              </a:rPr>
              <a:t> diyabetik hipoglisemi:</a:t>
            </a:r>
          </a:p>
          <a:p>
            <a:pPr lvl="1" eaLnBrk="1" hangingPunct="1">
              <a:buFont typeface="Arial" panose="020B0604020202020204" pitchFamily="34" charset="0"/>
              <a:buChar char="•"/>
            </a:pPr>
            <a:r>
              <a:rPr lang="tr-TR" altLang="tr-TR" dirty="0">
                <a:latin typeface="Calibri" panose="020F0502020204030204" pitchFamily="34" charset="0"/>
                <a:ea typeface="Calibri" panose="020F0502020204030204" pitchFamily="34" charset="0"/>
                <a:cs typeface="Calibri" panose="020F0502020204030204" pitchFamily="34" charset="0"/>
              </a:rPr>
              <a:t>’</a:t>
            </a:r>
            <a:r>
              <a:rPr lang="tr-TR" altLang="tr-TR" dirty="0" err="1">
                <a:latin typeface="Calibri" panose="020F0502020204030204" pitchFamily="34" charset="0"/>
                <a:ea typeface="Calibri" panose="020F0502020204030204" pitchFamily="34" charset="0"/>
                <a:cs typeface="Calibri" panose="020F0502020204030204" pitchFamily="34" charset="0"/>
              </a:rPr>
              <a:t>Whipple</a:t>
            </a:r>
            <a:r>
              <a:rPr lang="tr-TR" altLang="tr-TR" dirty="0">
                <a:latin typeface="Calibri" panose="020F0502020204030204" pitchFamily="34" charset="0"/>
                <a:ea typeface="Calibri" panose="020F0502020204030204" pitchFamily="34" charset="0"/>
                <a:cs typeface="Calibri" panose="020F0502020204030204" pitchFamily="34" charset="0"/>
              </a:rPr>
              <a:t> </a:t>
            </a:r>
            <a:r>
              <a:rPr lang="tr-TR" altLang="tr-TR" dirty="0" err="1">
                <a:latin typeface="Calibri" panose="020F0502020204030204" pitchFamily="34" charset="0"/>
                <a:ea typeface="Calibri" panose="020F0502020204030204" pitchFamily="34" charset="0"/>
                <a:cs typeface="Calibri" panose="020F0502020204030204" pitchFamily="34" charset="0"/>
              </a:rPr>
              <a:t>triadı</a:t>
            </a:r>
            <a:r>
              <a:rPr lang="tr-TR" altLang="tr-TR" dirty="0">
                <a:latin typeface="Calibri" panose="020F0502020204030204" pitchFamily="34" charset="0"/>
                <a:ea typeface="Calibri" panose="020F0502020204030204" pitchFamily="34" charset="0"/>
                <a:cs typeface="Calibri" panose="020F0502020204030204" pitchFamily="34" charset="0"/>
              </a:rPr>
              <a:t>’ (glisemi &lt;50 mg/dl bulunması, düşük glisemi ile uyumlu semptomlar ve bu semptomların, glisemi düşüklüğünü ortadan kaldıran bir tedavi ile geçmesi)</a:t>
            </a:r>
          </a:p>
          <a:p>
            <a:pPr eaLnBrk="1" hangingPunct="1">
              <a:buFont typeface="Arial" panose="020B0604020202020204" pitchFamily="34" charset="0"/>
              <a:buChar char="•"/>
            </a:pPr>
            <a:r>
              <a:rPr lang="tr-TR" altLang="tr-TR" dirty="0">
                <a:latin typeface="Calibri" panose="020F0502020204030204" pitchFamily="34" charset="0"/>
                <a:ea typeface="Calibri" panose="020F0502020204030204" pitchFamily="34" charset="0"/>
                <a:cs typeface="Calibri" panose="020F0502020204030204" pitchFamily="34" charset="0"/>
              </a:rPr>
              <a:t>Diyabetik hipoglisemi: </a:t>
            </a:r>
          </a:p>
          <a:p>
            <a:pPr lvl="1" eaLnBrk="1" hangingPunct="1">
              <a:buFont typeface="Arial" panose="020B0604020202020204" pitchFamily="34" charset="0"/>
              <a:buChar char="•"/>
            </a:pPr>
            <a:r>
              <a:rPr lang="tr-TR" altLang="tr-TR" dirty="0">
                <a:latin typeface="Calibri" panose="020F0502020204030204" pitchFamily="34" charset="0"/>
                <a:ea typeface="Calibri" panose="020F0502020204030204" pitchFamily="34" charset="0"/>
                <a:cs typeface="Calibri" panose="020F0502020204030204" pitchFamily="34" charset="0"/>
              </a:rPr>
              <a:t>Glisemi &lt; 70 mg/dl</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HİPOGLİSEMİ TEDAVİSİ</a:t>
            </a:r>
            <a:endParaRPr lang="tr-TR" dirty="0"/>
          </a:p>
        </p:txBody>
      </p:sp>
      <p:sp>
        <p:nvSpPr>
          <p:cNvPr id="3" name="İçerik Yer Tutucusu 2"/>
          <p:cNvSpPr>
            <a:spLocks noGrp="1"/>
          </p:cNvSpPr>
          <p:nvPr>
            <p:ph idx="1"/>
          </p:nvPr>
        </p:nvSpPr>
        <p:spPr/>
        <p:txBody>
          <a:bodyPr>
            <a:normAutofit/>
          </a:bodyPr>
          <a:lstStyle/>
          <a:p>
            <a:r>
              <a:rPr lang="tr-TR" dirty="0"/>
              <a:t>Hipoglisemi tedavisi derecesine uygun olarak yapılmalıdır. </a:t>
            </a:r>
          </a:p>
          <a:p>
            <a:r>
              <a:rPr lang="tr-TR" dirty="0" smtClean="0"/>
              <a:t>Hafif </a:t>
            </a:r>
            <a:r>
              <a:rPr lang="tr-TR" dirty="0"/>
              <a:t>hipoglisemide, 15/15 kuralı uygulanmalıdır. </a:t>
            </a:r>
          </a:p>
          <a:p>
            <a:r>
              <a:rPr lang="tr-TR" dirty="0" smtClean="0"/>
              <a:t>Tip </a:t>
            </a:r>
            <a:r>
              <a:rPr lang="tr-TR" dirty="0"/>
              <a:t>1 diyabetli hasta hipoglisemiyi fark ettiği anda 15 g karbonhidrat içeren gıda alır (150-200 ml meyve suyu, 4-5 adet küp şeker, 1 dilim ekmek ya da 3-4 </a:t>
            </a:r>
            <a:r>
              <a:rPr lang="tr-TR" dirty="0" err="1"/>
              <a:t>glukoz</a:t>
            </a:r>
            <a:r>
              <a:rPr lang="tr-TR" dirty="0"/>
              <a:t> tableti) ve 15 dakika </a:t>
            </a:r>
            <a:r>
              <a:rPr lang="tr-TR" dirty="0" smtClean="0"/>
              <a:t>bekler.</a:t>
            </a:r>
          </a:p>
          <a:p>
            <a:r>
              <a:rPr lang="tr-TR" dirty="0" smtClean="0"/>
              <a:t>Eğer </a:t>
            </a:r>
            <a:r>
              <a:rPr lang="tr-TR" dirty="0"/>
              <a:t>halen </a:t>
            </a:r>
            <a:r>
              <a:rPr lang="tr-TR" dirty="0" err="1"/>
              <a:t>semptomatik</a:t>
            </a:r>
            <a:r>
              <a:rPr lang="tr-TR" dirty="0"/>
              <a:t> ise ya da PG 70 mg/</a:t>
            </a:r>
            <a:r>
              <a:rPr lang="tr-TR" dirty="0" err="1"/>
              <a:t>dL’nin</a:t>
            </a:r>
            <a:r>
              <a:rPr lang="tr-TR" dirty="0"/>
              <a:t> altında ise tekrar yukarıdaki işlemler uygulanır. </a:t>
            </a:r>
          </a:p>
          <a:p>
            <a:r>
              <a:rPr lang="tr-TR" dirty="0" smtClean="0"/>
              <a:t>Kan </a:t>
            </a:r>
            <a:r>
              <a:rPr lang="tr-TR" dirty="0"/>
              <a:t>şekeri 70 mg/</a:t>
            </a:r>
            <a:r>
              <a:rPr lang="tr-TR" dirty="0" err="1"/>
              <a:t>dL</a:t>
            </a:r>
            <a:r>
              <a:rPr lang="tr-TR" dirty="0"/>
              <a:t> ve üzerinde, klinik belirtiler azalmış ve ara ya da ana öğün zamanına 30 dakikadan fazla süre var ise karbonhidrat içeren öğünler önerilmektedir. </a:t>
            </a:r>
          </a:p>
        </p:txBody>
      </p:sp>
    </p:spTree>
    <p:extLst>
      <p:ext uri="{BB962C8B-B14F-4D97-AF65-F5344CB8AC3E}">
        <p14:creationId xmlns:p14="http://schemas.microsoft.com/office/powerpoint/2010/main" val="16934774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Orta derece hipoglisemide 30 g hızlı etkili karbonhidrat (meyve suyu, küp şeker, </a:t>
            </a:r>
            <a:r>
              <a:rPr lang="tr-TR" dirty="0" err="1"/>
              <a:t>glukoz</a:t>
            </a:r>
            <a:r>
              <a:rPr lang="tr-TR" dirty="0"/>
              <a:t> tablet) verilir. </a:t>
            </a:r>
            <a:endParaRPr lang="tr-TR" dirty="0" smtClean="0"/>
          </a:p>
          <a:p>
            <a:endParaRPr lang="tr-TR" dirty="0"/>
          </a:p>
          <a:p>
            <a:r>
              <a:rPr lang="tr-TR" dirty="0" smtClean="0"/>
              <a:t>Ciddi </a:t>
            </a:r>
            <a:r>
              <a:rPr lang="tr-TR" dirty="0"/>
              <a:t>hipoglisemide; </a:t>
            </a:r>
            <a:endParaRPr lang="tr-TR" dirty="0" smtClean="0"/>
          </a:p>
          <a:p>
            <a:r>
              <a:rPr lang="tr-TR" dirty="0" smtClean="0"/>
              <a:t> </a:t>
            </a:r>
            <a:r>
              <a:rPr lang="tr-TR" dirty="0" err="1"/>
              <a:t>Glukagon</a:t>
            </a:r>
            <a:r>
              <a:rPr lang="tr-TR" dirty="0"/>
              <a:t> 1 mg SC/İM yapılır. </a:t>
            </a:r>
            <a:r>
              <a:rPr lang="tr-TR" dirty="0" smtClean="0"/>
              <a:t>Hastane </a:t>
            </a:r>
            <a:r>
              <a:rPr lang="tr-TR" dirty="0"/>
              <a:t>koşullarında hastaya İV 50 ml %20 dekstroz ya da hasta </a:t>
            </a:r>
            <a:r>
              <a:rPr lang="tr-TR" dirty="0" err="1"/>
              <a:t>stabilleşinceye</a:t>
            </a:r>
            <a:r>
              <a:rPr lang="tr-TR" dirty="0"/>
              <a:t> kadar 100- 150 ml %10 dekstroz devam edilir.</a:t>
            </a:r>
          </a:p>
        </p:txBody>
      </p:sp>
    </p:spTree>
    <p:extLst>
      <p:ext uri="{BB962C8B-B14F-4D97-AF65-F5344CB8AC3E}">
        <p14:creationId xmlns:p14="http://schemas.microsoft.com/office/powerpoint/2010/main" val="99697151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9E706E-C1B6-44D8-AD62-26315CE06DBD}"/>
              </a:ext>
            </a:extLst>
          </p:cNvPr>
          <p:cNvSpPr>
            <a:spLocks noGrp="1"/>
          </p:cNvSpPr>
          <p:nvPr>
            <p:ph type="title"/>
          </p:nvPr>
        </p:nvSpPr>
        <p:spPr>
          <a:xfrm>
            <a:off x="2592925" y="624110"/>
            <a:ext cx="8911687" cy="750518"/>
          </a:xfrm>
        </p:spPr>
        <p:txBody>
          <a:bodyPr/>
          <a:lstStyle/>
          <a:p>
            <a:r>
              <a:rPr lang="tr-TR" b="1" dirty="0"/>
              <a:t>KARDİYOVASKÜLER HASTALIK RİSKİ</a:t>
            </a:r>
            <a:endParaRPr lang="tr-TR" dirty="0"/>
          </a:p>
        </p:txBody>
      </p:sp>
      <p:sp>
        <p:nvSpPr>
          <p:cNvPr id="3" name="İçerik Yer Tutucusu 2">
            <a:extLst>
              <a:ext uri="{FF2B5EF4-FFF2-40B4-BE49-F238E27FC236}">
                <a16:creationId xmlns:a16="http://schemas.microsoft.com/office/drawing/2014/main" id="{2A0ACF38-3420-4BF1-A019-4F9EE39D5E78}"/>
              </a:ext>
            </a:extLst>
          </p:cNvPr>
          <p:cNvSpPr>
            <a:spLocks noGrp="1"/>
          </p:cNvSpPr>
          <p:nvPr>
            <p:ph idx="1"/>
          </p:nvPr>
        </p:nvSpPr>
        <p:spPr/>
        <p:txBody>
          <a:bodyPr>
            <a:normAutofit/>
          </a:bodyPr>
          <a:lstStyle/>
          <a:p>
            <a:pPr algn="l">
              <a:buFont typeface="Arial" panose="020B0604020202020204" pitchFamily="34" charset="0"/>
              <a:buChar char="•"/>
            </a:pPr>
            <a:r>
              <a:rPr lang="tr-TR" b="0" i="0" dirty="0">
                <a:solidFill>
                  <a:srgbClr val="334155"/>
                </a:solidFill>
                <a:effectLst/>
                <a:ea typeface="Calibri" panose="020F0502020204030204" pitchFamily="34" charset="0"/>
                <a:cs typeface="Calibri" panose="020F0502020204030204" pitchFamily="34" charset="0"/>
              </a:rPr>
              <a:t>Tip 2 diyabetli bireylerde koroner arter hastalığı gelişme riski, diyabetik olmayan kişilere kıyasla 2 ila 4 kat daha yüksektir.</a:t>
            </a:r>
          </a:p>
          <a:p>
            <a:pPr algn="l">
              <a:buFont typeface="Arial" panose="020B0604020202020204" pitchFamily="34" charset="0"/>
              <a:buChar char="•"/>
            </a:pPr>
            <a:r>
              <a:rPr lang="tr-TR" b="0" i="0" dirty="0">
                <a:solidFill>
                  <a:srgbClr val="334155"/>
                </a:solidFill>
                <a:effectLst/>
                <a:ea typeface="Calibri" panose="020F0502020204030204" pitchFamily="34" charset="0"/>
                <a:cs typeface="Calibri" panose="020F0502020204030204" pitchFamily="34" charset="0"/>
              </a:rPr>
              <a:t>Diyabet hastalarının %60-75'i </a:t>
            </a:r>
            <a:r>
              <a:rPr lang="tr-TR" b="0" i="0" dirty="0" err="1">
                <a:solidFill>
                  <a:srgbClr val="334155"/>
                </a:solidFill>
                <a:effectLst/>
                <a:ea typeface="Calibri" panose="020F0502020204030204" pitchFamily="34" charset="0"/>
                <a:cs typeface="Calibri" panose="020F0502020204030204" pitchFamily="34" charset="0"/>
              </a:rPr>
              <a:t>makrovasküler</a:t>
            </a:r>
            <a:r>
              <a:rPr lang="tr-TR" b="0" i="0" dirty="0">
                <a:solidFill>
                  <a:srgbClr val="334155"/>
                </a:solidFill>
                <a:effectLst/>
                <a:ea typeface="Calibri" panose="020F0502020204030204" pitchFamily="34" charset="0"/>
                <a:cs typeface="Calibri" panose="020F0502020204030204" pitchFamily="34" charset="0"/>
              </a:rPr>
              <a:t> olaylar nedeniyle kaybedilmekte, </a:t>
            </a:r>
            <a:r>
              <a:rPr lang="tr-TR" b="0" i="0" dirty="0" err="1">
                <a:solidFill>
                  <a:srgbClr val="334155"/>
                </a:solidFill>
                <a:effectLst/>
                <a:ea typeface="Calibri" panose="020F0502020204030204" pitchFamily="34" charset="0"/>
                <a:cs typeface="Calibri" panose="020F0502020204030204" pitchFamily="34" charset="0"/>
              </a:rPr>
              <a:t>ateroskleroz</a:t>
            </a:r>
            <a:r>
              <a:rPr lang="tr-TR" b="0" i="0" dirty="0">
                <a:solidFill>
                  <a:srgbClr val="334155"/>
                </a:solidFill>
                <a:effectLst/>
                <a:ea typeface="Calibri" panose="020F0502020204030204" pitchFamily="34" charset="0"/>
                <a:cs typeface="Calibri" panose="020F0502020204030204" pitchFamily="34" charset="0"/>
              </a:rPr>
              <a:t> bu kişilerde daha erken yaşta ve yaygın olarak ortaya çıkmaktadır.</a:t>
            </a:r>
          </a:p>
          <a:p>
            <a:pPr algn="l">
              <a:buFont typeface="Arial" panose="020B0604020202020204" pitchFamily="34" charset="0"/>
              <a:buChar char="•"/>
            </a:pPr>
            <a:r>
              <a:rPr lang="tr-TR" b="0" i="0" dirty="0">
                <a:solidFill>
                  <a:srgbClr val="334155"/>
                </a:solidFill>
                <a:effectLst/>
                <a:ea typeface="Calibri" panose="020F0502020204030204" pitchFamily="34" charset="0"/>
                <a:cs typeface="Calibri" panose="020F0502020204030204" pitchFamily="34" charset="0"/>
              </a:rPr>
              <a:t>Diyabetli kişilerde kalp yetersizliği nedeniyle hastaneye yatış oranları diyabeti olmayan bireylere göre iki kat daha fazladır.</a:t>
            </a:r>
          </a:p>
          <a:p>
            <a:pPr algn="l">
              <a:buFont typeface="Arial" panose="020B0604020202020204" pitchFamily="34" charset="0"/>
              <a:buChar char="•"/>
            </a:pPr>
            <a:r>
              <a:rPr lang="tr-TR" b="0" i="0" dirty="0" err="1">
                <a:solidFill>
                  <a:srgbClr val="334155"/>
                </a:solidFill>
                <a:effectLst/>
                <a:ea typeface="Calibri" panose="020F0502020204030204" pitchFamily="34" charset="0"/>
                <a:cs typeface="Calibri" panose="020F0502020204030204" pitchFamily="34" charset="0"/>
              </a:rPr>
              <a:t>Kardiyovasküler</a:t>
            </a:r>
            <a:r>
              <a:rPr lang="tr-TR" b="0" i="0" dirty="0">
                <a:solidFill>
                  <a:srgbClr val="334155"/>
                </a:solidFill>
                <a:effectLst/>
                <a:ea typeface="Calibri" panose="020F0502020204030204" pitchFamily="34" charset="0"/>
                <a:cs typeface="Calibri" panose="020F0502020204030204" pitchFamily="34" charset="0"/>
              </a:rPr>
              <a:t> risk faktörlerinin eş zamanlı olarak kontrol altına alınması, </a:t>
            </a:r>
            <a:r>
              <a:rPr lang="tr-TR" b="0" i="0" dirty="0" err="1">
                <a:solidFill>
                  <a:srgbClr val="334155"/>
                </a:solidFill>
                <a:effectLst/>
                <a:ea typeface="Calibri" panose="020F0502020204030204" pitchFamily="34" charset="0"/>
                <a:cs typeface="Calibri" panose="020F0502020204030204" pitchFamily="34" charset="0"/>
              </a:rPr>
              <a:t>aterosklerotik</a:t>
            </a:r>
            <a:r>
              <a:rPr lang="tr-TR" b="0" i="0" dirty="0">
                <a:solidFill>
                  <a:srgbClr val="334155"/>
                </a:solidFill>
                <a:effectLst/>
                <a:ea typeface="Calibri" panose="020F0502020204030204" pitchFamily="34" charset="0"/>
                <a:cs typeface="Calibri" panose="020F0502020204030204" pitchFamily="34" charset="0"/>
              </a:rPr>
              <a:t> hastalığın önlenmesinde hayati önem taşımaktadır.</a:t>
            </a:r>
            <a:r>
              <a:rPr lang="tr-TR" dirty="0"/>
              <a:t/>
            </a:r>
            <a:br>
              <a:rPr lang="tr-TR" dirty="0"/>
            </a:br>
            <a:endParaRPr lang="tr-TR" dirty="0"/>
          </a:p>
        </p:txBody>
      </p:sp>
    </p:spTree>
    <p:extLst>
      <p:ext uri="{BB962C8B-B14F-4D97-AF65-F5344CB8AC3E}">
        <p14:creationId xmlns:p14="http://schemas.microsoft.com/office/powerpoint/2010/main" val="8038495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76400" y="634762"/>
            <a:ext cx="10515600" cy="1609344"/>
          </a:xfrm>
        </p:spPr>
        <p:txBody>
          <a:bodyPr/>
          <a:lstStyle/>
          <a:p>
            <a:pPr eaLnBrk="1" fontAlgn="auto" hangingPunct="1">
              <a:spcAft>
                <a:spcPts val="0"/>
              </a:spcAft>
              <a:defRPr/>
            </a:pPr>
            <a:r>
              <a:rPr lang="tr-TR" b="1" dirty="0"/>
              <a:t>KARDİYOVASKÜLER HASTALIK RİSKİ</a:t>
            </a:r>
          </a:p>
        </p:txBody>
      </p:sp>
      <p:graphicFrame>
        <p:nvGraphicFramePr>
          <p:cNvPr id="8" name="İçerik Yer Tutucusu 7"/>
          <p:cNvGraphicFramePr>
            <a:graphicFrameLocks noGrp="1"/>
          </p:cNvGraphicFramePr>
          <p:nvPr>
            <p:ph idx="1"/>
            <p:extLst>
              <p:ext uri="{D42A27DB-BD31-4B8C-83A1-F6EECF244321}">
                <p14:modId xmlns:p14="http://schemas.microsoft.com/office/powerpoint/2010/main" val="2529735130"/>
              </p:ext>
            </p:extLst>
          </p:nvPr>
        </p:nvGraphicFramePr>
        <p:xfrm>
          <a:off x="838200" y="1571223"/>
          <a:ext cx="10515600" cy="4320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9876" name="Metin kutusu 2"/>
          <p:cNvSpPr txBox="1">
            <a:spLocks noChangeArrowheads="1"/>
          </p:cNvSpPr>
          <p:nvPr/>
        </p:nvSpPr>
        <p:spPr bwMode="auto">
          <a:xfrm>
            <a:off x="1374124" y="5762069"/>
            <a:ext cx="9979676"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defTabSz="457200" eaLnBrk="0" fontAlgn="base" hangingPunct="0">
              <a:spcBef>
                <a:spcPct val="0"/>
              </a:spcBef>
              <a:spcAft>
                <a:spcPct val="0"/>
              </a:spcAft>
              <a:defRPr>
                <a:solidFill>
                  <a:schemeClr val="tx1"/>
                </a:solidFill>
                <a:latin typeface="Rockwell" panose="02060603020205020403" pitchFamily="18" charset="0"/>
              </a:defRPr>
            </a:lvl6pPr>
            <a:lvl7pPr marL="2971800" indent="-228600" defTabSz="457200" eaLnBrk="0" fontAlgn="base" hangingPunct="0">
              <a:spcBef>
                <a:spcPct val="0"/>
              </a:spcBef>
              <a:spcAft>
                <a:spcPct val="0"/>
              </a:spcAft>
              <a:defRPr>
                <a:solidFill>
                  <a:schemeClr val="tx1"/>
                </a:solidFill>
                <a:latin typeface="Rockwell" panose="02060603020205020403" pitchFamily="18" charset="0"/>
              </a:defRPr>
            </a:lvl7pPr>
            <a:lvl8pPr marL="3429000" indent="-228600" defTabSz="457200" eaLnBrk="0" fontAlgn="base" hangingPunct="0">
              <a:spcBef>
                <a:spcPct val="0"/>
              </a:spcBef>
              <a:spcAft>
                <a:spcPct val="0"/>
              </a:spcAft>
              <a:defRPr>
                <a:solidFill>
                  <a:schemeClr val="tx1"/>
                </a:solidFill>
                <a:latin typeface="Rockwell" panose="02060603020205020403" pitchFamily="18" charset="0"/>
              </a:defRPr>
            </a:lvl8pPr>
            <a:lvl9pPr marL="3886200" indent="-228600" defTabSz="457200" eaLnBrk="0" fontAlgn="base" hangingPunct="0">
              <a:spcBef>
                <a:spcPct val="0"/>
              </a:spcBef>
              <a:spcAft>
                <a:spcPct val="0"/>
              </a:spcAft>
              <a:defRPr>
                <a:solidFill>
                  <a:schemeClr val="tx1"/>
                </a:solidFill>
                <a:latin typeface="Rockwell" panose="02060603020205020403" pitchFamily="18" charset="0"/>
              </a:defRPr>
            </a:lvl9pPr>
          </a:lstStyle>
          <a:p>
            <a:pPr eaLnBrk="1" hangingPunct="1"/>
            <a:r>
              <a:rPr lang="tr-TR" altLang="tr-TR" b="1" dirty="0">
                <a:latin typeface="Calibri" panose="020F0502020204030204" pitchFamily="34" charset="0"/>
                <a:ea typeface="Calibri" panose="020F0502020204030204" pitchFamily="34" charset="0"/>
                <a:cs typeface="Calibri" panose="020F0502020204030204" pitchFamily="34" charset="0"/>
              </a:rPr>
              <a:t>*</a:t>
            </a:r>
            <a:r>
              <a:rPr lang="tr-TR" altLang="tr-TR" dirty="0">
                <a:latin typeface="Calibri" panose="020F0502020204030204" pitchFamily="34" charset="0"/>
                <a:ea typeface="Calibri" panose="020F0502020204030204" pitchFamily="34" charset="0"/>
                <a:cs typeface="Calibri" panose="020F0502020204030204" pitchFamily="34" charset="0"/>
              </a:rPr>
              <a:t>Diyabeti olan tüm hastalar KV risk faktörleri açısından yılda en az bir kez değerlendirilmeli ve gerekiyorsa tedavi edilmelidir. Bu risk faktörleri hipertansiyon (HT), dislipidemi, obezite/fazla kilolu olma, sigara, ailede erken KAH öyküsü ve </a:t>
            </a:r>
            <a:r>
              <a:rPr lang="tr-TR" altLang="tr-TR" dirty="0" err="1">
                <a:latin typeface="Calibri" panose="020F0502020204030204" pitchFamily="34" charset="0"/>
                <a:ea typeface="Calibri" panose="020F0502020204030204" pitchFamily="34" charset="0"/>
                <a:cs typeface="Calibri" panose="020F0502020204030204" pitchFamily="34" charset="0"/>
              </a:rPr>
              <a:t>albuminüri</a:t>
            </a:r>
            <a:r>
              <a:rPr lang="tr-TR" altLang="tr-TR" dirty="0">
                <a:latin typeface="Calibri" panose="020F0502020204030204" pitchFamily="34" charset="0"/>
                <a:ea typeface="Calibri" panose="020F0502020204030204" pitchFamily="34" charset="0"/>
                <a:cs typeface="Calibri" panose="020F0502020204030204" pitchFamily="34" charset="0"/>
              </a:rPr>
              <a:t> varlığıdır.</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endParaRPr lang="tr-TR" b="1" dirty="0"/>
          </a:p>
        </p:txBody>
      </p:sp>
      <p:sp>
        <p:nvSpPr>
          <p:cNvPr id="3" name="İçerik Yer Tutucusu 2"/>
          <p:cNvSpPr>
            <a:spLocks noGrp="1"/>
          </p:cNvSpPr>
          <p:nvPr>
            <p:ph idx="1"/>
          </p:nvPr>
        </p:nvSpPr>
        <p:spPr>
          <a:xfrm>
            <a:off x="2592925" y="1643094"/>
            <a:ext cx="8915400" cy="3777622"/>
          </a:xfrm>
        </p:spPr>
        <p:txBody>
          <a:bodyPr rtlCol="0">
            <a:normAutofit/>
          </a:bodyPr>
          <a:lstStyle/>
          <a:p>
            <a:pPr marL="182880" indent="-182880" eaLnBrk="1" fontAlgn="auto" hangingPunct="1">
              <a:spcAft>
                <a:spcPts val="0"/>
              </a:spcAft>
              <a:buClr>
                <a:schemeClr val="accent1">
                  <a:lumMod val="75000"/>
                </a:schemeClr>
              </a:buClr>
              <a:defRPr/>
            </a:pPr>
            <a:r>
              <a:rPr lang="tr-TR" sz="2000" dirty="0" smtClean="0"/>
              <a:t>EKG</a:t>
            </a:r>
            <a:r>
              <a:rPr lang="tr-TR" sz="2000" dirty="0"/>
              <a:t>: Tanı konulduğunda bazal istirahat EKG si çekilmeli ve</a:t>
            </a:r>
          </a:p>
          <a:p>
            <a:pPr lvl="1" indent="-182880" eaLnBrk="1" fontAlgn="auto" hangingPunct="1">
              <a:buClr>
                <a:schemeClr val="accent1">
                  <a:lumMod val="75000"/>
                </a:schemeClr>
              </a:buClr>
              <a:defRPr/>
            </a:pPr>
            <a:r>
              <a:rPr lang="tr-TR" sz="1800" dirty="0"/>
              <a:t>Yaş &gt;40,</a:t>
            </a:r>
          </a:p>
          <a:p>
            <a:pPr lvl="1" indent="-182880" eaLnBrk="1" fontAlgn="auto" hangingPunct="1">
              <a:buClr>
                <a:schemeClr val="accent1">
                  <a:lumMod val="75000"/>
                </a:schemeClr>
              </a:buClr>
              <a:defRPr/>
            </a:pPr>
            <a:r>
              <a:rPr lang="tr-TR" sz="1800" dirty="0"/>
              <a:t>Diyabet süresi &gt;15 yıl ve yaş &gt;30,                                    </a:t>
            </a:r>
          </a:p>
          <a:p>
            <a:pPr lvl="1" indent="-182880" eaLnBrk="1" fontAlgn="auto" hangingPunct="1">
              <a:buClr>
                <a:schemeClr val="accent1">
                  <a:lumMod val="75000"/>
                </a:schemeClr>
              </a:buClr>
              <a:defRPr/>
            </a:pPr>
            <a:r>
              <a:rPr lang="tr-TR" sz="1800" dirty="0"/>
              <a:t>Uç organ hasarı (mikro veya makrovasküler) </a:t>
            </a:r>
          </a:p>
          <a:p>
            <a:pPr lvl="1" indent="-182880" eaLnBrk="1" fontAlgn="auto" hangingPunct="1">
              <a:buClr>
                <a:schemeClr val="accent1">
                  <a:lumMod val="75000"/>
                </a:schemeClr>
              </a:buClr>
              <a:defRPr/>
            </a:pPr>
            <a:r>
              <a:rPr lang="tr-TR" sz="1800" dirty="0"/>
              <a:t>Bir veya daha fazla KVH risk faktörü (sigara, HT, dislipidemi, ailede erken KVH öyküsü, KBH, obezite) olan hastalar</a:t>
            </a:r>
          </a:p>
          <a:p>
            <a:pPr marL="0" indent="0" eaLnBrk="1" fontAlgn="auto" hangingPunct="1">
              <a:spcAft>
                <a:spcPts val="0"/>
              </a:spcAft>
              <a:buClr>
                <a:schemeClr val="accent1">
                  <a:lumMod val="75000"/>
                </a:schemeClr>
              </a:buClr>
              <a:buFont typeface="Wingdings" panose="05000000000000000000" pitchFamily="2" charset="2"/>
              <a:buNone/>
              <a:defRPr/>
            </a:pPr>
            <a:r>
              <a:rPr lang="tr-TR" sz="2000" dirty="0"/>
              <a:t>1-2 yılda bir kontrol EKG Kontrolü görülmeli</a:t>
            </a:r>
          </a:p>
          <a:p>
            <a:pPr marL="182880" indent="-182880" eaLnBrk="1" fontAlgn="auto" hangingPunct="1">
              <a:spcAft>
                <a:spcPts val="0"/>
              </a:spcAft>
              <a:buClr>
                <a:schemeClr val="accent1">
                  <a:lumMod val="75000"/>
                </a:schemeClr>
              </a:buClr>
              <a:defRPr/>
            </a:pPr>
            <a:endParaRPr lang="tr-TR" dirty="0"/>
          </a:p>
          <a:p>
            <a:pPr marL="182880" indent="-182880" eaLnBrk="1" fontAlgn="auto" hangingPunct="1">
              <a:spcAft>
                <a:spcPts val="0"/>
              </a:spcAft>
              <a:buClr>
                <a:schemeClr val="accent1">
                  <a:lumMod val="75000"/>
                </a:schemeClr>
              </a:buClr>
              <a:defRPr/>
            </a:pPr>
            <a:endParaRPr lang="tr-T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92925" y="624109"/>
            <a:ext cx="8911687" cy="1737585"/>
          </a:xfrm>
        </p:spPr>
        <p:txBody>
          <a:bodyPr>
            <a:noAutofit/>
          </a:bodyPr>
          <a:lstStyle/>
          <a:p>
            <a:pPr eaLnBrk="1" fontAlgn="auto" hangingPunct="1">
              <a:spcAft>
                <a:spcPts val="0"/>
              </a:spcAft>
              <a:defRPr/>
            </a:pPr>
            <a:r>
              <a:rPr lang="tr-TR" sz="3600" b="1" dirty="0"/>
              <a:t>DİYABETLİ HASTALARDA KARDİYOLOJİ KONSÜLTASYONU İSTENİLMESİ GEREKEN DURUMLAR</a:t>
            </a:r>
          </a:p>
        </p:txBody>
      </p:sp>
      <p:sp>
        <p:nvSpPr>
          <p:cNvPr id="84995" name="İçerik Yer Tutucusu 2"/>
          <p:cNvSpPr>
            <a:spLocks noGrp="1" noChangeArrowheads="1"/>
          </p:cNvSpPr>
          <p:nvPr>
            <p:ph idx="1"/>
          </p:nvPr>
        </p:nvSpPr>
        <p:spPr>
          <a:xfrm>
            <a:off x="2589212" y="2434046"/>
            <a:ext cx="8915400" cy="3777622"/>
          </a:xfrm>
        </p:spPr>
        <p:txBody>
          <a:bodyPr/>
          <a:lstStyle/>
          <a:p>
            <a:pPr eaLnBrk="1" hangingPunct="1"/>
            <a:r>
              <a:rPr lang="tr-TR" altLang="tr-TR" dirty="0"/>
              <a:t>Tipik veya </a:t>
            </a:r>
            <a:r>
              <a:rPr lang="tr-TR" altLang="tr-TR" dirty="0" err="1"/>
              <a:t>atipik</a:t>
            </a:r>
            <a:r>
              <a:rPr lang="tr-TR" altLang="tr-TR" dirty="0"/>
              <a:t> kardiyak belirtiler (açıklanamayan </a:t>
            </a:r>
            <a:r>
              <a:rPr lang="tr-TR" altLang="tr-TR" dirty="0" err="1"/>
              <a:t>dispne</a:t>
            </a:r>
            <a:r>
              <a:rPr lang="tr-TR" altLang="tr-TR" dirty="0"/>
              <a:t>, göğüste sıkıntı)</a:t>
            </a:r>
          </a:p>
          <a:p>
            <a:pPr eaLnBrk="1" hangingPunct="1"/>
            <a:r>
              <a:rPr lang="tr-TR" altLang="tr-TR" dirty="0"/>
              <a:t>Yakın zamanda efor kapasitesinde azalma, anormal istirahat EKG’si</a:t>
            </a:r>
          </a:p>
          <a:p>
            <a:pPr eaLnBrk="1" hangingPunct="1"/>
            <a:r>
              <a:rPr lang="tr-TR" altLang="tr-TR" dirty="0"/>
              <a:t>Damar hastalığı öyküsü, veya belirti ve bulguları (TİA, inme, </a:t>
            </a:r>
            <a:r>
              <a:rPr lang="tr-TR" altLang="tr-TR" dirty="0" err="1"/>
              <a:t>periferik</a:t>
            </a:r>
            <a:r>
              <a:rPr lang="tr-TR" altLang="tr-TR" dirty="0"/>
              <a:t> damar hastalığı öyküsü, </a:t>
            </a:r>
            <a:r>
              <a:rPr lang="tr-TR" altLang="tr-TR" dirty="0" err="1"/>
              <a:t>klaudikasyo</a:t>
            </a:r>
            <a:r>
              <a:rPr lang="tr-TR" altLang="tr-TR" dirty="0"/>
              <a:t>, </a:t>
            </a:r>
            <a:r>
              <a:rPr lang="tr-TR" altLang="tr-TR" dirty="0" err="1"/>
              <a:t>karotis</a:t>
            </a:r>
            <a:r>
              <a:rPr lang="tr-TR" altLang="tr-TR" dirty="0"/>
              <a:t> arterde üfürüm </a:t>
            </a:r>
            <a:r>
              <a:rPr lang="tr-TR" altLang="tr-TR" dirty="0" err="1"/>
              <a:t>vb</a:t>
            </a:r>
            <a:r>
              <a:rPr lang="tr-TR" altLang="tr-TR" dirty="0"/>
              <a:t>)</a:t>
            </a:r>
          </a:p>
          <a:p>
            <a:pPr eaLnBrk="1" hangingPunct="1"/>
            <a:r>
              <a:rPr lang="tr-TR" altLang="tr-TR" dirty="0"/>
              <a:t>Daha önce </a:t>
            </a:r>
            <a:r>
              <a:rPr lang="tr-TR" altLang="tr-TR" dirty="0" err="1"/>
              <a:t>sedanter</a:t>
            </a:r>
            <a:r>
              <a:rPr lang="tr-TR" altLang="tr-TR" dirty="0"/>
              <a:t> yaşayan ve yüksek </a:t>
            </a:r>
            <a:r>
              <a:rPr lang="tr-TR" altLang="tr-TR" dirty="0" err="1"/>
              <a:t>kardiyovasküler</a:t>
            </a:r>
            <a:r>
              <a:rPr lang="tr-TR" altLang="tr-TR" dirty="0"/>
              <a:t> riski olan bir hastanın yoğun egzersiz programına alınmasından önce</a:t>
            </a:r>
          </a:p>
          <a:p>
            <a:pPr eaLnBrk="1" hangingPunct="1"/>
            <a:r>
              <a:rPr lang="tr-TR" altLang="tr-TR" dirty="0"/>
              <a:t>Çarpıntı varlığında olası aritmileri saptamak amacıyla kardiyoloji konsültasyonu istenmelidir.</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92925" y="624110"/>
            <a:ext cx="8911687" cy="726295"/>
          </a:xfrm>
        </p:spPr>
        <p:txBody>
          <a:bodyPr/>
          <a:lstStyle/>
          <a:p>
            <a:pPr eaLnBrk="1" fontAlgn="auto" hangingPunct="1">
              <a:spcAft>
                <a:spcPts val="0"/>
              </a:spcAft>
              <a:defRPr/>
            </a:pPr>
            <a:r>
              <a:rPr lang="tr-TR" b="1" dirty="0"/>
              <a:t>PERİFERİK ARTER HASTALIĞI</a:t>
            </a:r>
          </a:p>
        </p:txBody>
      </p:sp>
      <p:sp>
        <p:nvSpPr>
          <p:cNvPr id="86019" name="İçerik Yer Tutucusu 2"/>
          <p:cNvSpPr>
            <a:spLocks noGrp="1" noChangeArrowheads="1"/>
          </p:cNvSpPr>
          <p:nvPr>
            <p:ph idx="1"/>
          </p:nvPr>
        </p:nvSpPr>
        <p:spPr>
          <a:xfrm>
            <a:off x="2589212" y="1776318"/>
            <a:ext cx="8915400" cy="3777622"/>
          </a:xfrm>
        </p:spPr>
        <p:txBody>
          <a:bodyPr>
            <a:normAutofit/>
          </a:bodyPr>
          <a:lstStyle/>
          <a:p>
            <a:pPr eaLnBrk="1" hangingPunct="1"/>
            <a:r>
              <a:rPr lang="sv-SE" altLang="tr-TR" dirty="0"/>
              <a:t>Diyabetli hastalarda periferik arter hastalığı riski 2 kat artmıştır.</a:t>
            </a:r>
            <a:endParaRPr lang="tr-TR" altLang="tr-TR" dirty="0"/>
          </a:p>
          <a:p>
            <a:pPr eaLnBrk="1" hangingPunct="1"/>
            <a:r>
              <a:rPr lang="tr-TR" altLang="tr-TR" dirty="0"/>
              <a:t>Diyabetli hastalarda yılda bir hikaye, semptom değerlendirmesi ve nöropati muayenesi ile alt ekstremite </a:t>
            </a:r>
            <a:r>
              <a:rPr lang="tr-TR" altLang="tr-TR" dirty="0" err="1"/>
              <a:t>arteryel</a:t>
            </a:r>
            <a:r>
              <a:rPr lang="tr-TR" altLang="tr-TR" dirty="0"/>
              <a:t> hastalık taraması yapılmalıdır</a:t>
            </a:r>
          </a:p>
          <a:p>
            <a:pPr eaLnBrk="1" hangingPunct="1"/>
            <a:r>
              <a:rPr lang="tr-TR" altLang="tr-TR" dirty="0"/>
              <a:t>Tipik veya atipik alt ekstremite semptomları olan hastalarda ilk basamakta alt ekstremite </a:t>
            </a:r>
            <a:r>
              <a:rPr lang="tr-TR" altLang="tr-TR" dirty="0" err="1"/>
              <a:t>arteryel</a:t>
            </a:r>
            <a:r>
              <a:rPr lang="tr-TR" altLang="tr-TR" dirty="0"/>
              <a:t> hastalık taraması için ayak bileği-</a:t>
            </a:r>
            <a:r>
              <a:rPr lang="tr-TR" altLang="tr-TR" dirty="0" err="1"/>
              <a:t>brakiyal</a:t>
            </a:r>
            <a:r>
              <a:rPr lang="tr-TR" altLang="tr-TR" dirty="0"/>
              <a:t> basınç indeksi (ABİ) kullanılmaktadır.</a:t>
            </a:r>
          </a:p>
          <a:p>
            <a:pPr eaLnBrk="1" hangingPunct="1"/>
            <a:r>
              <a:rPr lang="tr-TR" altLang="tr-TR" dirty="0"/>
              <a:t>Semptomu olmayan diyabetli hastalarda 50 yaş üstünde ve 50 yaş altı olup ek periferik arter hastalığı risk faktörü olanlarda </a:t>
            </a:r>
            <a:r>
              <a:rPr lang="tr-TR" altLang="tr-TR" dirty="0" err="1"/>
              <a:t>ankle-brakial</a:t>
            </a:r>
            <a:r>
              <a:rPr lang="tr-TR" altLang="tr-TR" dirty="0"/>
              <a:t> indeks ile tarama yapılabilir.</a:t>
            </a:r>
          </a:p>
          <a:p>
            <a:pPr eaLnBrk="1" hangingPunct="1"/>
            <a:r>
              <a:rPr lang="tr-TR" altLang="tr-TR" dirty="0"/>
              <a:t>ABI ≤0.90 olması alt ekstremite </a:t>
            </a:r>
            <a:r>
              <a:rPr lang="tr-TR" altLang="tr-TR" dirty="0" err="1"/>
              <a:t>arteryel</a:t>
            </a:r>
            <a:r>
              <a:rPr lang="tr-TR" altLang="tr-TR" dirty="0"/>
              <a:t> hastalık düşündürür. Bununla birlikte diyabetli hastalarda tanısal değerinin daha düşük olduğu bilinmelidir</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dirty="0"/>
              <a:t>RETİNOPATİ TARAMASI</a:t>
            </a:r>
          </a:p>
        </p:txBody>
      </p:sp>
      <p:sp>
        <p:nvSpPr>
          <p:cNvPr id="3" name="İçerik Yer Tutucusu 2"/>
          <p:cNvSpPr>
            <a:spLocks noGrp="1"/>
          </p:cNvSpPr>
          <p:nvPr>
            <p:ph idx="1"/>
          </p:nvPr>
        </p:nvSpPr>
        <p:spPr>
          <a:xfrm>
            <a:off x="2589212" y="1806596"/>
            <a:ext cx="8915400" cy="3777622"/>
          </a:xfrm>
        </p:spPr>
        <p:txBody>
          <a:bodyPr rtlCol="0">
            <a:normAutofit fontScale="92500" lnSpcReduction="10000"/>
          </a:bodyPr>
          <a:lstStyle/>
          <a:p>
            <a:pPr marL="182880" indent="-182880" eaLnBrk="1" fontAlgn="auto" hangingPunct="1">
              <a:spcAft>
                <a:spcPts val="0"/>
              </a:spcAft>
              <a:buClr>
                <a:schemeClr val="accent1">
                  <a:lumMod val="75000"/>
                </a:schemeClr>
              </a:buClr>
              <a:defRPr/>
            </a:pPr>
            <a:r>
              <a:rPr lang="tr-TR" dirty="0"/>
              <a:t>Tip 1 diyabetli hastalarda (10 yaş veya üzeri) retinopati taraması, tanıdan 3- 5 yıl sonra başlayarak yılda bir yapılmalıdır. </a:t>
            </a:r>
          </a:p>
          <a:p>
            <a:pPr marL="182880" indent="-182880" eaLnBrk="1" fontAlgn="auto" hangingPunct="1">
              <a:spcAft>
                <a:spcPts val="0"/>
              </a:spcAft>
              <a:buClr>
                <a:schemeClr val="accent1">
                  <a:lumMod val="75000"/>
                </a:schemeClr>
              </a:buClr>
              <a:defRPr/>
            </a:pPr>
            <a:r>
              <a:rPr lang="tr-TR" dirty="0"/>
              <a:t>Tip 2 diyabetlilerde, tanıda retinopati taraması yapılmalı; başlangıçta retinopatisi olmayan ya da minimal retinopatisi bulunan hastalarda yılda bir, ileri evre hastalarda 3-6 ayda bir kontrol yapılmalıdır. </a:t>
            </a:r>
          </a:p>
          <a:p>
            <a:pPr marL="182880" indent="-182880" eaLnBrk="1" fontAlgn="auto" hangingPunct="1">
              <a:spcAft>
                <a:spcPts val="0"/>
              </a:spcAft>
              <a:buClr>
                <a:schemeClr val="accent1">
                  <a:lumMod val="75000"/>
                </a:schemeClr>
              </a:buClr>
              <a:defRPr/>
            </a:pPr>
            <a:r>
              <a:rPr lang="tr-TR" dirty="0"/>
              <a:t>Tanıda muayene bulguları normalse, 1 yıl sonra tekrar değerlendirilmelidir. Bulgular yine normalse, takip aralıkları iki yıla çıkarılabilir.</a:t>
            </a:r>
          </a:p>
          <a:p>
            <a:pPr marL="182880" indent="-182880" eaLnBrk="1" fontAlgn="auto" hangingPunct="1">
              <a:spcAft>
                <a:spcPts val="0"/>
              </a:spcAft>
              <a:buClr>
                <a:schemeClr val="accent1">
                  <a:lumMod val="75000"/>
                </a:schemeClr>
              </a:buClr>
              <a:defRPr/>
            </a:pPr>
            <a:r>
              <a:rPr lang="tr-TR" dirty="0"/>
              <a:t>Gebelik planlayan veya gebe olan tip 1 veya tip 2 diyabetli kadınlarda, kapsamlı bir görme ve göz dibi muayenesi yapılmalıdır. </a:t>
            </a:r>
          </a:p>
          <a:p>
            <a:pPr marL="182880" indent="-182880" eaLnBrk="1" fontAlgn="auto" hangingPunct="1">
              <a:spcAft>
                <a:spcPts val="0"/>
              </a:spcAft>
              <a:buClr>
                <a:schemeClr val="accent1">
                  <a:lumMod val="75000"/>
                </a:schemeClr>
              </a:buClr>
              <a:defRPr/>
            </a:pPr>
            <a:r>
              <a:rPr lang="tr-TR" dirty="0"/>
              <a:t>Muayene her trimesterde tekrarlanmalı ve retinopatinin derecesine göre </a:t>
            </a:r>
            <a:r>
              <a:rPr lang="tr-TR" dirty="0" err="1"/>
              <a:t>postpartum</a:t>
            </a:r>
            <a:r>
              <a:rPr lang="tr-TR" dirty="0"/>
              <a:t> en az bir yıl takip edilmelidir.</a:t>
            </a:r>
          </a:p>
          <a:p>
            <a:pPr marL="182880" indent="-182880" eaLnBrk="1" fontAlgn="auto" hangingPunct="1">
              <a:spcAft>
                <a:spcPts val="0"/>
              </a:spcAft>
              <a:buClr>
                <a:schemeClr val="accent1">
                  <a:lumMod val="75000"/>
                </a:schemeClr>
              </a:buClr>
              <a:defRPr/>
            </a:pPr>
            <a:r>
              <a:rPr lang="tr-TR" dirty="0"/>
              <a:t>Gestasyonel diyabetli kadınlarda; gebeliği süresince göz muayenesi gerekli değildir</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597688" y="654449"/>
            <a:ext cx="9944100" cy="1609344"/>
          </a:xfrm>
        </p:spPr>
        <p:txBody>
          <a:bodyPr>
            <a:normAutofit/>
          </a:bodyPr>
          <a:lstStyle/>
          <a:p>
            <a:pPr eaLnBrk="1" fontAlgn="auto" hangingPunct="1">
              <a:spcAft>
                <a:spcPts val="0"/>
              </a:spcAft>
              <a:defRPr/>
            </a:pPr>
            <a:r>
              <a:rPr lang="tr-TR" b="1" dirty="0"/>
              <a:t>NEFROPATİ (DİYABETİK BÖBREK HASTALIĞI)</a:t>
            </a:r>
          </a:p>
        </p:txBody>
      </p:sp>
      <p:pic>
        <p:nvPicPr>
          <p:cNvPr id="89091" name="İçerik Yer Tutucusu 9" descr="metin, ekran görüntüsü, yazı tipi, sayı, numara içeren bir resim&#10;&#10;Yapay zeka tarafından oluşturulmuş içerik yanlış olabili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97688" y="1409953"/>
            <a:ext cx="9944100" cy="3713163"/>
          </a:xfrm>
        </p:spPr>
      </p:pic>
      <p:sp>
        <p:nvSpPr>
          <p:cNvPr id="6" name="Metin kutusu 5"/>
          <p:cNvSpPr txBox="1"/>
          <p:nvPr/>
        </p:nvSpPr>
        <p:spPr>
          <a:xfrm>
            <a:off x="1597688" y="5635783"/>
            <a:ext cx="9804400" cy="922337"/>
          </a:xfrm>
          <a:prstGeom prst="rect">
            <a:avLst/>
          </a:prstGeom>
          <a:solidFill>
            <a:schemeClr val="accent2">
              <a:lumMod val="40000"/>
              <a:lumOff val="60000"/>
            </a:schemeClr>
          </a:solidFill>
        </p:spPr>
        <p:txBody>
          <a:bodyPr>
            <a:spAutoFit/>
          </a:bodyPr>
          <a:lstStyle/>
          <a:p>
            <a:pPr eaLnBrk="1" fontAlgn="auto" hangingPunct="1">
              <a:spcBef>
                <a:spcPts val="0"/>
              </a:spcBef>
              <a:spcAft>
                <a:spcPts val="0"/>
              </a:spcAft>
              <a:defRPr/>
            </a:pPr>
            <a:r>
              <a:rPr lang="tr-TR" dirty="0">
                <a:latin typeface="Calibri" panose="020F0502020204030204" pitchFamily="34" charset="0"/>
              </a:rPr>
              <a:t>*</a:t>
            </a:r>
            <a:r>
              <a:rPr lang="tr-TR" dirty="0" err="1">
                <a:latin typeface="Calibri" panose="020F0502020204030204" pitchFamily="34" charset="0"/>
              </a:rPr>
              <a:t>Albuminüri</a:t>
            </a:r>
            <a:r>
              <a:rPr lang="tr-TR" dirty="0">
                <a:latin typeface="Calibri" panose="020F0502020204030204" pitchFamily="34" charset="0"/>
              </a:rPr>
              <a:t> taraması için sabah ilk idrarda </a:t>
            </a:r>
            <a:r>
              <a:rPr lang="tr-TR" dirty="0" err="1">
                <a:latin typeface="Calibri" panose="020F0502020204030204" pitchFamily="34" charset="0"/>
              </a:rPr>
              <a:t>albumin</a:t>
            </a:r>
            <a:r>
              <a:rPr lang="tr-TR" dirty="0">
                <a:latin typeface="Calibri" panose="020F0502020204030204" pitchFamily="34" charset="0"/>
              </a:rPr>
              <a:t>/kreatinin oranı bakılmalıdır</a:t>
            </a:r>
          </a:p>
          <a:p>
            <a:pPr eaLnBrk="1" fontAlgn="auto" hangingPunct="1">
              <a:spcBef>
                <a:spcPts val="0"/>
              </a:spcBef>
              <a:spcAft>
                <a:spcPts val="0"/>
              </a:spcAft>
              <a:defRPr/>
            </a:pPr>
            <a:r>
              <a:rPr lang="tr-TR" dirty="0">
                <a:latin typeface="Calibri" panose="020F0502020204030204" pitchFamily="34" charset="0"/>
              </a:rPr>
              <a:t>*3-6 aylık zaman aralığında bakılan 3 idrar örneğinde </a:t>
            </a:r>
            <a:r>
              <a:rPr lang="tr-TR" dirty="0" err="1">
                <a:latin typeface="Calibri" panose="020F0502020204030204" pitchFamily="34" charset="0"/>
              </a:rPr>
              <a:t>albumin</a:t>
            </a:r>
            <a:r>
              <a:rPr lang="tr-TR" dirty="0">
                <a:latin typeface="Calibri" panose="020F0502020204030204" pitchFamily="34" charset="0"/>
              </a:rPr>
              <a:t>/kreatinin oranının en az 2’sinin anormal olması </a:t>
            </a:r>
            <a:r>
              <a:rPr lang="tr-TR" dirty="0" err="1">
                <a:latin typeface="Calibri" panose="020F0502020204030204" pitchFamily="34" charset="0"/>
              </a:rPr>
              <a:t>albuminüri</a:t>
            </a:r>
            <a:r>
              <a:rPr lang="tr-TR" dirty="0">
                <a:latin typeface="Calibri" panose="020F0502020204030204" pitchFamily="34" charset="0"/>
              </a:rPr>
              <a:t> tanısı koydurur.</a:t>
            </a:r>
          </a:p>
        </p:txBody>
      </p:sp>
      <p:sp>
        <p:nvSpPr>
          <p:cNvPr id="3" name="Dikdörtgen 2"/>
          <p:cNvSpPr/>
          <p:nvPr/>
        </p:nvSpPr>
        <p:spPr>
          <a:xfrm>
            <a:off x="1597688" y="5256339"/>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dirty="0"/>
              <a:t>NEFROPATİ TARAMASI</a:t>
            </a:r>
          </a:p>
        </p:txBody>
      </p:sp>
      <p:sp>
        <p:nvSpPr>
          <p:cNvPr id="90115" name="İçerik Yer Tutucusu 2"/>
          <p:cNvSpPr>
            <a:spLocks noGrp="1" noChangeArrowheads="1"/>
          </p:cNvSpPr>
          <p:nvPr>
            <p:ph idx="1"/>
          </p:nvPr>
        </p:nvSpPr>
        <p:spPr>
          <a:xfrm>
            <a:off x="2637657" y="1697595"/>
            <a:ext cx="8915400" cy="3777622"/>
          </a:xfrm>
        </p:spPr>
        <p:txBody>
          <a:bodyPr>
            <a:normAutofit fontScale="92500"/>
          </a:bodyPr>
          <a:lstStyle/>
          <a:p>
            <a:pPr eaLnBrk="1" hangingPunct="1"/>
            <a:r>
              <a:rPr lang="tr-TR" altLang="tr-TR" dirty="0"/>
              <a:t>Her vizitte tam idrar tetkiki yapılmalıdır</a:t>
            </a:r>
          </a:p>
          <a:p>
            <a:pPr eaLnBrk="1" hangingPunct="1"/>
            <a:r>
              <a:rPr lang="tr-TR" altLang="tr-TR" dirty="0"/>
              <a:t>Diyabetik nefropati taraması tip 1 diyabetli erişkinlerde diyabetin başlangıcından 5 yıl sonra, tip 2 diyabetlilerde ise tanıdan itibaren yapılmalıdır.</a:t>
            </a:r>
          </a:p>
          <a:p>
            <a:pPr eaLnBrk="1" hangingPunct="1"/>
            <a:r>
              <a:rPr lang="tr-TR" altLang="tr-TR" dirty="0"/>
              <a:t>İdrar albümin/kreatinin oranı:</a:t>
            </a:r>
          </a:p>
          <a:p>
            <a:pPr lvl="1" eaLnBrk="1" hangingPunct="1"/>
            <a:r>
              <a:rPr lang="tr-TR" altLang="tr-TR" dirty="0"/>
              <a:t>Tanı anında ve daha sonra yılda bir, KBH varsa 3-6 ayda bir tekrarlanır</a:t>
            </a:r>
          </a:p>
          <a:p>
            <a:pPr eaLnBrk="1" hangingPunct="1"/>
            <a:r>
              <a:rPr lang="tr-TR" altLang="tr-TR" dirty="0"/>
              <a:t>Serum kreatinin ölçümü ve </a:t>
            </a:r>
            <a:r>
              <a:rPr lang="tr-TR" altLang="tr-TR" dirty="0" err="1"/>
              <a:t>eGFR</a:t>
            </a:r>
            <a:r>
              <a:rPr lang="tr-TR" altLang="tr-TR" dirty="0"/>
              <a:t> hesaplaması:</a:t>
            </a:r>
          </a:p>
          <a:p>
            <a:pPr lvl="1" eaLnBrk="1" hangingPunct="1"/>
            <a:r>
              <a:rPr lang="tr-TR" altLang="tr-TR" dirty="0"/>
              <a:t>Tanı anında ve daha sonra yılda bir, </a:t>
            </a:r>
          </a:p>
          <a:p>
            <a:pPr lvl="1" eaLnBrk="1" hangingPunct="1"/>
            <a:r>
              <a:rPr lang="tr-TR" altLang="tr-TR" dirty="0" err="1"/>
              <a:t>eGFR</a:t>
            </a:r>
            <a:r>
              <a:rPr lang="tr-TR" altLang="tr-TR" dirty="0"/>
              <a:t> &lt;60 ml/dk/1.73 m2 ise akut böbrek hasarını dışlamak için ölçüm 1 hafta içinde tekrarlanmalıdır</a:t>
            </a:r>
          </a:p>
          <a:p>
            <a:pPr lvl="1" eaLnBrk="1" hangingPunct="1"/>
            <a:r>
              <a:rPr lang="tr-TR" altLang="tr-TR" dirty="0"/>
              <a:t>Tekrarlanan ölçümle önceki arasında anlamlı fark yoksa, KBH tanısı için 3 ay içinde en az iki ölçüm daha yapılmalıdır</a:t>
            </a:r>
          </a:p>
          <a:p>
            <a:pPr lvl="1" eaLnBrk="1" hangingPunct="1"/>
            <a:r>
              <a:rPr lang="tr-TR" altLang="tr-TR" dirty="0"/>
              <a:t>KBH varsa </a:t>
            </a:r>
            <a:r>
              <a:rPr lang="tr-TR" altLang="tr-TR" dirty="0" err="1"/>
              <a:t>eGFR</a:t>
            </a:r>
            <a:r>
              <a:rPr lang="tr-TR" altLang="tr-TR" dirty="0"/>
              <a:t> ölçümleri 3-6 ayda bir tekrarlanır</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B07B11-68AB-487B-8526-33F037CA3824}"/>
              </a:ext>
            </a:extLst>
          </p:cNvPr>
          <p:cNvSpPr>
            <a:spLocks noGrp="1"/>
          </p:cNvSpPr>
          <p:nvPr>
            <p:ph type="title"/>
          </p:nvPr>
        </p:nvSpPr>
        <p:spPr/>
        <p:txBody>
          <a:bodyPr/>
          <a:lstStyle/>
          <a:p>
            <a:r>
              <a:rPr lang="tr-TR" b="1" dirty="0"/>
              <a:t>NÖROPATİ</a:t>
            </a:r>
          </a:p>
        </p:txBody>
      </p:sp>
      <p:sp>
        <p:nvSpPr>
          <p:cNvPr id="3" name="İçerik Yer Tutucusu 2">
            <a:extLst>
              <a:ext uri="{FF2B5EF4-FFF2-40B4-BE49-F238E27FC236}">
                <a16:creationId xmlns:a16="http://schemas.microsoft.com/office/drawing/2014/main" id="{97E6C21A-35DE-49F6-A64E-54BDCD18476A}"/>
              </a:ext>
            </a:extLst>
          </p:cNvPr>
          <p:cNvSpPr>
            <a:spLocks noGrp="1"/>
          </p:cNvSpPr>
          <p:nvPr>
            <p:ph idx="1"/>
          </p:nvPr>
        </p:nvSpPr>
        <p:spPr/>
        <p:txBody>
          <a:bodyPr>
            <a:normAutofit/>
          </a:bodyPr>
          <a:lstStyle/>
          <a:p>
            <a:r>
              <a:rPr lang="tr-TR" dirty="0"/>
              <a:t>Diyabetik </a:t>
            </a:r>
            <a:r>
              <a:rPr lang="tr-TR" dirty="0" err="1"/>
              <a:t>nöropati</a:t>
            </a:r>
            <a:r>
              <a:rPr lang="tr-TR" dirty="0"/>
              <a:t>, diyabetin en yaygın görülen kronik komplikasyonlarındandır.</a:t>
            </a:r>
          </a:p>
          <a:p>
            <a:r>
              <a:rPr lang="tr-TR" dirty="0"/>
              <a:t> Sinir sisteminin farklı bölümlerini etkileyebilir. Diyabetik </a:t>
            </a:r>
            <a:r>
              <a:rPr lang="tr-TR" dirty="0" err="1"/>
              <a:t>nöropatiler</a:t>
            </a:r>
            <a:r>
              <a:rPr lang="tr-TR" dirty="0"/>
              <a:t>, çeşitli klinik bulgularla seyreden heterojen bozukluklardır. </a:t>
            </a:r>
          </a:p>
          <a:p>
            <a:r>
              <a:rPr lang="tr-TR" dirty="0"/>
              <a:t>İyi </a:t>
            </a:r>
            <a:r>
              <a:rPr lang="tr-TR" dirty="0" err="1"/>
              <a:t>glisemik</a:t>
            </a:r>
            <a:r>
              <a:rPr lang="tr-TR" dirty="0"/>
              <a:t> ve </a:t>
            </a:r>
            <a:r>
              <a:rPr lang="tr-TR" dirty="0" err="1"/>
              <a:t>metabolik</a:t>
            </a:r>
            <a:r>
              <a:rPr lang="tr-TR" dirty="0"/>
              <a:t> kontrolle diyabetik </a:t>
            </a:r>
            <a:r>
              <a:rPr lang="tr-TR" dirty="0" err="1"/>
              <a:t>nöropatinin</a:t>
            </a:r>
            <a:r>
              <a:rPr lang="tr-TR" dirty="0"/>
              <a:t> gelişiminin önlenmesi, geliştiyse erken tanı ve uygun tedavi önemlidir. </a:t>
            </a:r>
          </a:p>
          <a:p>
            <a:r>
              <a:rPr lang="tr-TR" dirty="0"/>
              <a:t>Tip 1 diyabetlilerde tanıdan 5 yıl sonra, tip 2 diyabetlilerde ise tanıdan itibaren başlamak suretiyle, her yıl </a:t>
            </a:r>
            <a:r>
              <a:rPr lang="tr-TR" dirty="0" err="1"/>
              <a:t>nöropati</a:t>
            </a:r>
            <a:r>
              <a:rPr lang="tr-TR" dirty="0"/>
              <a:t> taraması yapılması önerilmektedir. </a:t>
            </a:r>
          </a:p>
          <a:p>
            <a:r>
              <a:rPr lang="tr-TR" dirty="0" err="1"/>
              <a:t>Periferik</a:t>
            </a:r>
            <a:r>
              <a:rPr lang="tr-TR" dirty="0"/>
              <a:t> </a:t>
            </a:r>
            <a:r>
              <a:rPr lang="tr-TR" dirty="0" err="1"/>
              <a:t>nöropati</a:t>
            </a:r>
            <a:r>
              <a:rPr lang="tr-TR" dirty="0"/>
              <a:t> taraması, yılda bir, 10 g basınç uygulayan </a:t>
            </a:r>
            <a:r>
              <a:rPr lang="tr-TR" dirty="0" err="1"/>
              <a:t>monofilaman</a:t>
            </a:r>
            <a:r>
              <a:rPr lang="tr-TR" dirty="0"/>
              <a:t> testi ile ve ayak başparmağının </a:t>
            </a:r>
            <a:r>
              <a:rPr lang="tr-TR" dirty="0" err="1"/>
              <a:t>dorsumunda</a:t>
            </a:r>
            <a:r>
              <a:rPr lang="tr-TR" dirty="0"/>
              <a:t> diyapazon (128-Hz) ile vibrasyon duyusunun incelenmesi suretiyle yapılmalıdır .</a:t>
            </a:r>
          </a:p>
        </p:txBody>
      </p:sp>
    </p:spTree>
    <p:extLst>
      <p:ext uri="{BB962C8B-B14F-4D97-AF65-F5344CB8AC3E}">
        <p14:creationId xmlns:p14="http://schemas.microsoft.com/office/powerpoint/2010/main" val="375800966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chemeClr val="tx1"/>
                </a:solidFill>
              </a:rPr>
              <a:t>MİKROVASKÜLER KOMPLİKASYONLAR İÇİN TARAMA ÖZETİ</a:t>
            </a:r>
          </a:p>
        </p:txBody>
      </p:sp>
      <p:sp>
        <p:nvSpPr>
          <p:cNvPr id="3" name="İçerik Yer Tutucusu 2"/>
          <p:cNvSpPr>
            <a:spLocks noGrp="1"/>
          </p:cNvSpPr>
          <p:nvPr>
            <p:ph idx="1"/>
          </p:nvPr>
        </p:nvSpPr>
        <p:spPr/>
        <p:txBody>
          <a:bodyPr>
            <a:normAutofit/>
          </a:bodyPr>
          <a:lstStyle/>
          <a:p>
            <a:r>
              <a:rPr lang="tr-TR" dirty="0" err="1"/>
              <a:t>Retinopati</a:t>
            </a:r>
            <a:r>
              <a:rPr lang="tr-TR" dirty="0"/>
              <a:t> açısından, Tip 1 diyabetlide ilk detaylı göz muayenesi bir oftalmolog tarafından diyabetin ortaya çıkışından itibaren ilk 5 yıl içerisinde, takibinde ise yılda bir kez yapılmalıdır. </a:t>
            </a:r>
          </a:p>
          <a:p>
            <a:r>
              <a:rPr lang="tr-TR" dirty="0"/>
              <a:t> </a:t>
            </a:r>
            <a:r>
              <a:rPr lang="tr-TR" dirty="0" err="1"/>
              <a:t>Nefropati</a:t>
            </a:r>
            <a:r>
              <a:rPr lang="tr-TR" dirty="0"/>
              <a:t> takibi için yılda en az bir kez tahmini GFR hesaplanmalı ve idrar albümini kontrol edilmelidir (spot idrar albümin–</a:t>
            </a:r>
            <a:r>
              <a:rPr lang="tr-TR" dirty="0" err="1"/>
              <a:t>kreatinin</a:t>
            </a:r>
            <a:r>
              <a:rPr lang="tr-TR" dirty="0"/>
              <a:t> oranı). </a:t>
            </a:r>
          </a:p>
          <a:p>
            <a:r>
              <a:rPr lang="tr-TR" dirty="0"/>
              <a:t>Böbrek hasarı taraması en kolay yolu idrar </a:t>
            </a:r>
            <a:r>
              <a:rPr lang="tr-TR" dirty="0" err="1"/>
              <a:t>albumin</a:t>
            </a:r>
            <a:r>
              <a:rPr lang="tr-TR" dirty="0"/>
              <a:t>–</a:t>
            </a:r>
            <a:r>
              <a:rPr lang="tr-TR" dirty="0" err="1"/>
              <a:t>kreatinin</a:t>
            </a:r>
            <a:r>
              <a:rPr lang="tr-TR" dirty="0"/>
              <a:t> oranının spot idrarda bakılmasıdır.</a:t>
            </a:r>
          </a:p>
          <a:p>
            <a:r>
              <a:rPr lang="tr-TR" dirty="0"/>
              <a:t>İdrar albümin atılımında değişkenlik olması nedeni ile hastada </a:t>
            </a:r>
            <a:r>
              <a:rPr lang="tr-TR" dirty="0" err="1"/>
              <a:t>albüminüri</a:t>
            </a:r>
            <a:r>
              <a:rPr lang="tr-TR" dirty="0"/>
              <a:t> var diyebilmek için 3-6 aylık dönemde bakılan idrar albümin atılımı testlerinden üç tanesinden ikisinde </a:t>
            </a:r>
            <a:r>
              <a:rPr lang="tr-TR" dirty="0" err="1"/>
              <a:t>albüminüri</a:t>
            </a:r>
            <a:r>
              <a:rPr lang="tr-TR" dirty="0"/>
              <a:t> saptanması gereklidir.</a:t>
            </a:r>
          </a:p>
        </p:txBody>
      </p:sp>
    </p:spTree>
    <p:extLst>
      <p:ext uri="{BB962C8B-B14F-4D97-AF65-F5344CB8AC3E}">
        <p14:creationId xmlns:p14="http://schemas.microsoft.com/office/powerpoint/2010/main" val="197681202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dirty="0">
                <a:solidFill>
                  <a:schemeClr val="tx1"/>
                </a:solidFill>
              </a:rPr>
              <a:t>MİKROVASKÜLER KOMPLİKASYONLAR İÇİN TARAMA ÖZETİ</a:t>
            </a:r>
            <a:endParaRPr lang="tr-TR" sz="3200" dirty="0"/>
          </a:p>
        </p:txBody>
      </p:sp>
      <p:sp>
        <p:nvSpPr>
          <p:cNvPr id="3" name="İçerik Yer Tutucusu 2"/>
          <p:cNvSpPr>
            <a:spLocks noGrp="1"/>
          </p:cNvSpPr>
          <p:nvPr>
            <p:ph idx="1"/>
          </p:nvPr>
        </p:nvSpPr>
        <p:spPr/>
        <p:txBody>
          <a:bodyPr/>
          <a:lstStyle/>
          <a:p>
            <a:r>
              <a:rPr lang="tr-TR" dirty="0" err="1"/>
              <a:t>Nöropati</a:t>
            </a:r>
            <a:r>
              <a:rPr lang="tr-TR" dirty="0"/>
              <a:t> açısından değerlendirme dikkatli hikâye (ellerde ve ayaklarda uyuşma, yanma, karıncalanma, elektrik çarpması hissi ve ağrı gibi) ve 10 g </a:t>
            </a:r>
            <a:r>
              <a:rPr lang="tr-TR" dirty="0" err="1"/>
              <a:t>monofilament</a:t>
            </a:r>
            <a:r>
              <a:rPr lang="tr-TR" dirty="0"/>
              <a:t> testi ile beraber </a:t>
            </a:r>
            <a:r>
              <a:rPr lang="tr-TR" dirty="0" err="1"/>
              <a:t>pinprick</a:t>
            </a:r>
            <a:r>
              <a:rPr lang="tr-TR" dirty="0"/>
              <a:t>, ısı, </a:t>
            </a:r>
            <a:r>
              <a:rPr lang="tr-TR" dirty="0" err="1"/>
              <a:t>aşil</a:t>
            </a:r>
            <a:r>
              <a:rPr lang="tr-TR" dirty="0"/>
              <a:t> </a:t>
            </a:r>
            <a:r>
              <a:rPr lang="tr-TR" dirty="0" err="1"/>
              <a:t>refeksi</a:t>
            </a:r>
            <a:r>
              <a:rPr lang="tr-TR" dirty="0"/>
              <a:t> ve vibrasyon duyusu bakılarak yapılmalıdır. </a:t>
            </a:r>
            <a:r>
              <a:rPr lang="tr-TR" dirty="0" err="1"/>
              <a:t>Mikrovasküler</a:t>
            </a:r>
            <a:r>
              <a:rPr lang="tr-TR" dirty="0"/>
              <a:t> ve </a:t>
            </a:r>
            <a:r>
              <a:rPr lang="tr-TR" dirty="0" err="1"/>
              <a:t>nöropatik</a:t>
            </a:r>
            <a:r>
              <a:rPr lang="tr-TR" dirty="0"/>
              <a:t> komplikasyonu olan hastalarda otonom </a:t>
            </a:r>
            <a:r>
              <a:rPr lang="tr-TR" dirty="0" err="1"/>
              <a:t>nöropati</a:t>
            </a:r>
            <a:r>
              <a:rPr lang="tr-TR" dirty="0"/>
              <a:t> semptom ve bulguları değerlendirilmelidir. </a:t>
            </a:r>
          </a:p>
          <a:p>
            <a:r>
              <a:rPr lang="tr-TR" dirty="0"/>
              <a:t>Ayak muayenesi (diyabetik ayak riski yönünden ayak </a:t>
            </a:r>
            <a:r>
              <a:rPr lang="tr-TR" dirty="0" err="1"/>
              <a:t>deformitesi</a:t>
            </a:r>
            <a:r>
              <a:rPr lang="tr-TR" dirty="0"/>
              <a:t>, pes </a:t>
            </a:r>
            <a:r>
              <a:rPr lang="tr-TR" dirty="0" err="1"/>
              <a:t>planus</a:t>
            </a:r>
            <a:r>
              <a:rPr lang="tr-TR" dirty="0"/>
              <a:t> için görsel bakı, deri ısısı, nemlilik derecesi, </a:t>
            </a:r>
            <a:r>
              <a:rPr lang="tr-TR" dirty="0" err="1"/>
              <a:t>kalluslar</a:t>
            </a:r>
            <a:r>
              <a:rPr lang="tr-TR" dirty="0"/>
              <a:t>, </a:t>
            </a:r>
            <a:r>
              <a:rPr lang="tr-TR" dirty="0" err="1"/>
              <a:t>arteriyel</a:t>
            </a:r>
            <a:r>
              <a:rPr lang="tr-TR" dirty="0"/>
              <a:t> nabızlar, vibrasyon ve pozisyon duyusu, his kusuru değerlendirmesi) yapılmalıdır.</a:t>
            </a:r>
          </a:p>
        </p:txBody>
      </p:sp>
    </p:spTree>
    <p:extLst>
      <p:ext uri="{BB962C8B-B14F-4D97-AF65-F5344CB8AC3E}">
        <p14:creationId xmlns:p14="http://schemas.microsoft.com/office/powerpoint/2010/main" val="372049095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dirty="0"/>
              <a:t>DİYABETİK AYAK SORUNLARI</a:t>
            </a:r>
          </a:p>
        </p:txBody>
      </p:sp>
      <p:sp>
        <p:nvSpPr>
          <p:cNvPr id="94211" name="İçerik Yer Tutucusu 2"/>
          <p:cNvSpPr>
            <a:spLocks noGrp="1" noChangeArrowheads="1"/>
          </p:cNvSpPr>
          <p:nvPr>
            <p:ph idx="1"/>
          </p:nvPr>
        </p:nvSpPr>
        <p:spPr>
          <a:xfrm>
            <a:off x="1592630" y="1825625"/>
            <a:ext cx="6622683" cy="4351338"/>
          </a:xfrm>
        </p:spPr>
        <p:txBody>
          <a:bodyPr>
            <a:normAutofit/>
          </a:bodyPr>
          <a:lstStyle/>
          <a:p>
            <a:pPr eaLnBrk="1" hangingPunct="1"/>
            <a:r>
              <a:rPr lang="tr-TR" altLang="tr-TR" dirty="0"/>
              <a:t>Diyabetli bir kişide semptomların yokluğu ayak hastalığını dışlamaz. Ayak ülseri gelişme riski yüksek hastaların belirlenip, ülser gelişmesinin önlenmesi için </a:t>
            </a:r>
            <a:r>
              <a:rPr lang="tr-TR" altLang="tr-TR" dirty="0" err="1"/>
              <a:t>multidisipliner</a:t>
            </a:r>
            <a:r>
              <a:rPr lang="tr-TR" altLang="tr-TR" dirty="0"/>
              <a:t> bakım ekibinin aşağıdaki hedeflere odaklanması gerekir:</a:t>
            </a:r>
          </a:p>
          <a:p>
            <a:pPr eaLnBrk="1" hangingPunct="1"/>
            <a:r>
              <a:rPr lang="tr-TR" altLang="tr-TR" dirty="0"/>
              <a:t>1. Riskli ayağın teşhisi</a:t>
            </a:r>
          </a:p>
          <a:p>
            <a:pPr eaLnBrk="1" hangingPunct="1"/>
            <a:r>
              <a:rPr lang="tr-TR" altLang="tr-TR" dirty="0"/>
              <a:t>2. Riskli ayağın düzenli </a:t>
            </a:r>
            <a:r>
              <a:rPr lang="tr-TR" altLang="tr-TR" dirty="0" err="1"/>
              <a:t>inspeksiyon</a:t>
            </a:r>
            <a:r>
              <a:rPr lang="tr-TR" altLang="tr-TR" dirty="0"/>
              <a:t> ve muayenesi</a:t>
            </a:r>
          </a:p>
          <a:p>
            <a:pPr eaLnBrk="1" hangingPunct="1"/>
            <a:r>
              <a:rPr lang="tr-TR" altLang="tr-TR" dirty="0"/>
              <a:t>3. Hasta, ailesi ve sağlık bakım profesyonellerinin eğitimi</a:t>
            </a:r>
          </a:p>
          <a:p>
            <a:pPr eaLnBrk="1" hangingPunct="1"/>
            <a:r>
              <a:rPr lang="tr-TR" altLang="tr-TR" dirty="0"/>
              <a:t>4. Hastaların uygun ayakkabı giymelerinin sağlanması</a:t>
            </a:r>
          </a:p>
          <a:p>
            <a:pPr eaLnBrk="1" hangingPunct="1"/>
            <a:r>
              <a:rPr lang="tr-TR" altLang="tr-TR" dirty="0"/>
              <a:t>5. </a:t>
            </a:r>
            <a:r>
              <a:rPr lang="tr-TR" altLang="tr-TR" dirty="0" err="1"/>
              <a:t>Ülserasyona</a:t>
            </a:r>
            <a:r>
              <a:rPr lang="tr-TR" altLang="tr-TR" dirty="0"/>
              <a:t> neden olabilecek risk faktörlerinin tedavisi</a:t>
            </a:r>
          </a:p>
        </p:txBody>
      </p:sp>
      <p:pic>
        <p:nvPicPr>
          <p:cNvPr id="94212" name="Resim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4975" y="2728913"/>
            <a:ext cx="3757613"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a:extLst>
              <a:ext uri="{FF2B5EF4-FFF2-40B4-BE49-F238E27FC236}">
                <a16:creationId xmlns:a16="http://schemas.microsoft.com/office/drawing/2014/main" id="{66669504-10CF-4B3D-B1BB-B9E363F85476}"/>
              </a:ext>
            </a:extLst>
          </p:cNvPr>
          <p:cNvSpPr/>
          <p:nvPr/>
        </p:nvSpPr>
        <p:spPr>
          <a:xfrm>
            <a:off x="2592925" y="5631264"/>
            <a:ext cx="7090241" cy="7770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r>
              <a:rPr lang="tr-TR" dirty="0">
                <a:latin typeface="Calibri" panose="020F0502020204030204" pitchFamily="34" charset="0"/>
              </a:rPr>
              <a:t>Her vizit sırasında hastaların ayaklarına bakılmalı ve distal nabızlar kontrol edilmelidir</a:t>
            </a:r>
            <a:endParaRPr lang="tr-TR" altLang="tr-TR"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Resim 3" descr="metin, ekran görüntüsü, yazı tipi, sayı, numara içeren bir resim&#10;&#10;Yapay zeka tarafından oluşturulmuş içerik yanlış olabili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482" y="686539"/>
            <a:ext cx="9391197" cy="568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ikdörtgen 1"/>
          <p:cNvSpPr/>
          <p:nvPr/>
        </p:nvSpPr>
        <p:spPr>
          <a:xfrm>
            <a:off x="1764482" y="6374673"/>
            <a:ext cx="6096000" cy="246221"/>
          </a:xfrm>
          <a:prstGeom prst="rect">
            <a:avLst/>
          </a:prstGeom>
        </p:spPr>
        <p:txBody>
          <a:bodyPr>
            <a:spAutoFit/>
          </a:bodyPr>
          <a:lstStyle/>
          <a:p>
            <a:r>
              <a:rPr lang="tr-TR" sz="1000" dirty="0">
                <a:latin typeface="Calibri" panose="020F0502020204030204" pitchFamily="34" charset="0"/>
              </a:rPr>
              <a:t>TEMD </a:t>
            </a:r>
            <a:r>
              <a:rPr lang="tr-TR" sz="1000" dirty="0" err="1">
                <a:latin typeface="Calibri" panose="020F0502020204030204" pitchFamily="34" charset="0"/>
              </a:rPr>
              <a:t>Diyabetes</a:t>
            </a:r>
            <a:r>
              <a:rPr lang="tr-TR" sz="1000" dirty="0">
                <a:latin typeface="Calibri" panose="020F0502020204030204" pitchFamily="34" charset="0"/>
              </a:rPr>
              <a:t> </a:t>
            </a:r>
            <a:r>
              <a:rPr lang="tr-TR" sz="1000" dirty="0" err="1">
                <a:latin typeface="Calibri" panose="020F0502020204030204" pitchFamily="34" charset="0"/>
              </a:rPr>
              <a:t>Mellitus</a:t>
            </a:r>
            <a:r>
              <a:rPr lang="tr-TR" sz="1000" dirty="0">
                <a:latin typeface="Calibri" panose="020F0502020204030204" pitchFamily="34" charset="0"/>
              </a:rPr>
              <a:t> ve Komplikasyonlarının Tanı, Tedavi ve İzlem </a:t>
            </a:r>
            <a:r>
              <a:rPr lang="tr-TR" sz="1000" dirty="0" err="1">
                <a:latin typeface="Calibri" panose="020F0502020204030204" pitchFamily="34" charset="0"/>
              </a:rPr>
              <a:t>Klavuzu</a:t>
            </a:r>
            <a:r>
              <a:rPr lang="tr-TR" sz="1000" dirty="0">
                <a:latin typeface="Calibri" panose="020F0502020204030204" pitchFamily="34" charset="0"/>
              </a:rPr>
              <a:t> 2026</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D92EC1-940F-4EC3-A1F7-2987AE347D95}"/>
              </a:ext>
            </a:extLst>
          </p:cNvPr>
          <p:cNvSpPr>
            <a:spLocks noGrp="1"/>
          </p:cNvSpPr>
          <p:nvPr>
            <p:ph type="title"/>
          </p:nvPr>
        </p:nvSpPr>
        <p:spPr/>
        <p:txBody>
          <a:bodyPr/>
          <a:lstStyle/>
          <a:p>
            <a:r>
              <a:rPr lang="tr-TR" b="1" dirty="0"/>
              <a:t>DİYABET VE HİPERTANSİYON</a:t>
            </a:r>
            <a:endParaRPr lang="tr-TR" dirty="0"/>
          </a:p>
        </p:txBody>
      </p:sp>
      <p:sp>
        <p:nvSpPr>
          <p:cNvPr id="3" name="İçerik Yer Tutucusu 2">
            <a:extLst>
              <a:ext uri="{FF2B5EF4-FFF2-40B4-BE49-F238E27FC236}">
                <a16:creationId xmlns:a16="http://schemas.microsoft.com/office/drawing/2014/main" id="{F1921699-3267-49F5-9EAC-8B45D96E0122}"/>
              </a:ext>
            </a:extLst>
          </p:cNvPr>
          <p:cNvSpPr>
            <a:spLocks noGrp="1"/>
          </p:cNvSpPr>
          <p:nvPr>
            <p:ph idx="1"/>
          </p:nvPr>
        </p:nvSpPr>
        <p:spPr>
          <a:xfrm>
            <a:off x="2592925" y="1752096"/>
            <a:ext cx="8915400" cy="3777622"/>
          </a:xfrm>
        </p:spPr>
        <p:txBody>
          <a:bodyPr>
            <a:normAutofit/>
          </a:bodyPr>
          <a:lstStyle/>
          <a:p>
            <a:r>
              <a:rPr lang="tr-TR" dirty="0"/>
              <a:t>Hipertansiyon (HT) diyabetli hastalarda sık görülen, </a:t>
            </a:r>
            <a:r>
              <a:rPr lang="tr-TR" dirty="0" err="1"/>
              <a:t>makrovasküler</a:t>
            </a:r>
            <a:r>
              <a:rPr lang="tr-TR" dirty="0"/>
              <a:t> ve </a:t>
            </a:r>
            <a:r>
              <a:rPr lang="tr-TR" dirty="0" err="1"/>
              <a:t>mikrovasküler</a:t>
            </a:r>
            <a:r>
              <a:rPr lang="tr-TR" dirty="0"/>
              <a:t> kronik komplikasyonların gelişiminde önemli rol oynayan bir risk faktörüdür. </a:t>
            </a:r>
          </a:p>
          <a:p>
            <a:r>
              <a:rPr lang="tr-TR" dirty="0"/>
              <a:t>Türkiye Endokrinoloji ve Metabolizma Derneği (TEMD) çalışmasına göre, HT </a:t>
            </a:r>
            <a:r>
              <a:rPr lang="tr-TR" dirty="0" err="1"/>
              <a:t>prevalansı</a:t>
            </a:r>
            <a:r>
              <a:rPr lang="tr-TR" dirty="0"/>
              <a:t> Tip 1 diyabet hastalarında %26, Tip 2 diyabet hastalarında ise %68 olarak bildirilmiştir. </a:t>
            </a:r>
          </a:p>
          <a:p>
            <a:r>
              <a:rPr lang="tr-TR" dirty="0"/>
              <a:t>Diyabetli bireylerde KB kontrolü ile kalp yetersizliği, </a:t>
            </a:r>
            <a:r>
              <a:rPr lang="tr-TR" dirty="0" err="1"/>
              <a:t>kardiyovasküler</a:t>
            </a:r>
            <a:r>
              <a:rPr lang="tr-TR" dirty="0"/>
              <a:t> olay ve ölüm riski, </a:t>
            </a:r>
            <a:r>
              <a:rPr lang="tr-TR" dirty="0" err="1"/>
              <a:t>retinopati</a:t>
            </a:r>
            <a:r>
              <a:rPr lang="tr-TR" dirty="0"/>
              <a:t> gelişimi, </a:t>
            </a:r>
            <a:r>
              <a:rPr lang="tr-TR" dirty="0" err="1"/>
              <a:t>albuminüri</a:t>
            </a:r>
            <a:r>
              <a:rPr lang="tr-TR" dirty="0"/>
              <a:t> ve son dönem böbrek hastalığına gidiş azaltılır.</a:t>
            </a:r>
          </a:p>
          <a:p>
            <a:r>
              <a:rPr lang="tr-TR" dirty="0"/>
              <a:t>Her poliklinik muayenesinde hastaların </a:t>
            </a:r>
            <a:r>
              <a:rPr lang="tr-TR" dirty="0" err="1"/>
              <a:t>arteriyel</a:t>
            </a:r>
            <a:r>
              <a:rPr lang="tr-TR" dirty="0"/>
              <a:t> KB ölçülmeli ve kaydedilmelidir</a:t>
            </a:r>
          </a:p>
          <a:p>
            <a:r>
              <a:rPr lang="tr-TR" dirty="0"/>
              <a:t>KB yüksek bulunan hastaların evde KB takibi yapmaları istenmelidir</a:t>
            </a:r>
          </a:p>
        </p:txBody>
      </p:sp>
    </p:spTree>
    <p:extLst>
      <p:ext uri="{BB962C8B-B14F-4D97-AF65-F5344CB8AC3E}">
        <p14:creationId xmlns:p14="http://schemas.microsoft.com/office/powerpoint/2010/main" val="163830218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dirty="0"/>
              <a:t>HİPERTANSİYON İZLEMİ</a:t>
            </a:r>
          </a:p>
        </p:txBody>
      </p:sp>
      <p:sp>
        <p:nvSpPr>
          <p:cNvPr id="3" name="İçerik Yer Tutucusu 2"/>
          <p:cNvSpPr>
            <a:spLocks noGrp="1"/>
          </p:cNvSpPr>
          <p:nvPr>
            <p:ph idx="1"/>
          </p:nvPr>
        </p:nvSpPr>
        <p:spPr>
          <a:xfrm>
            <a:off x="2589212" y="1788429"/>
            <a:ext cx="8915400" cy="3777622"/>
          </a:xfrm>
        </p:spPr>
        <p:txBody>
          <a:bodyPr rtlCol="0">
            <a:normAutofit/>
          </a:bodyPr>
          <a:lstStyle/>
          <a:p>
            <a:pPr marL="182880" indent="-182880" eaLnBrk="1" fontAlgn="auto" hangingPunct="1">
              <a:spcAft>
                <a:spcPts val="0"/>
              </a:spcAft>
              <a:buClr>
                <a:schemeClr val="accent1">
                  <a:lumMod val="75000"/>
                </a:schemeClr>
              </a:buClr>
              <a:defRPr/>
            </a:pPr>
            <a:r>
              <a:rPr lang="tr-TR" dirty="0"/>
              <a:t>Hipertansiyonu bulunan diyabet hastalarında kan basıncı hedefi bireyselleştirilmelidir.</a:t>
            </a:r>
          </a:p>
          <a:p>
            <a:pPr marL="182880" indent="-182880" eaLnBrk="1" fontAlgn="auto" hangingPunct="1">
              <a:spcAft>
                <a:spcPts val="0"/>
              </a:spcAft>
              <a:buClr>
                <a:schemeClr val="accent1">
                  <a:lumMod val="75000"/>
                </a:schemeClr>
              </a:buClr>
              <a:defRPr/>
            </a:pPr>
            <a:r>
              <a:rPr lang="tr-TR" dirty="0"/>
              <a:t>Her hasta için öncelikli kan basıncı hedefinin &lt;140/90 mmHg olması benimsenmelidir.</a:t>
            </a:r>
          </a:p>
          <a:p>
            <a:pPr marL="182880" indent="-182880" eaLnBrk="1" fontAlgn="auto" hangingPunct="1">
              <a:spcAft>
                <a:spcPts val="0"/>
              </a:spcAft>
              <a:buClr>
                <a:schemeClr val="accent1">
                  <a:lumMod val="75000"/>
                </a:schemeClr>
              </a:buClr>
              <a:defRPr/>
            </a:pPr>
            <a:r>
              <a:rPr lang="tr-TR" dirty="0"/>
              <a:t>Özellikle kardiyovasküler riski yüksek olan kişilerde, eğer güvenli bir şekilde düşürülebiliyorsa; kan basıncının &lt;130/80 mmHg düzeylerine indirilmesi ek yarar sağlayabilir. </a:t>
            </a:r>
          </a:p>
          <a:p>
            <a:pPr marL="182880" indent="-182880" eaLnBrk="1" fontAlgn="auto" hangingPunct="1">
              <a:spcAft>
                <a:spcPts val="0"/>
              </a:spcAft>
              <a:buClr>
                <a:schemeClr val="accent1">
                  <a:lumMod val="75000"/>
                </a:schemeClr>
              </a:buClr>
              <a:defRPr/>
            </a:pPr>
            <a:r>
              <a:rPr lang="tr-TR" dirty="0"/>
              <a:t>Hipotansiyondan kaçınılmalıdır</a:t>
            </a:r>
          </a:p>
          <a:p>
            <a:pPr marL="182880" indent="-182880" eaLnBrk="1" fontAlgn="auto" hangingPunct="1">
              <a:spcAft>
                <a:spcPts val="0"/>
              </a:spcAft>
              <a:buClr>
                <a:schemeClr val="accent1">
                  <a:lumMod val="75000"/>
                </a:schemeClr>
              </a:buClr>
              <a:defRPr/>
            </a:pPr>
            <a:r>
              <a:rPr lang="tr-TR" dirty="0"/>
              <a:t>Antihipertansif tedavi alan hastalarda kan basıncının alt sınırının 120/70 mmHg olması güvenlidir</a:t>
            </a:r>
          </a:p>
          <a:p>
            <a:pPr marL="182880" indent="-182880" eaLnBrk="1" fontAlgn="auto" hangingPunct="1">
              <a:spcAft>
                <a:spcPts val="0"/>
              </a:spcAft>
              <a:buClr>
                <a:schemeClr val="accent1">
                  <a:lumMod val="75000"/>
                </a:schemeClr>
              </a:buClr>
              <a:defRPr/>
            </a:pPr>
            <a:r>
              <a:rPr lang="tr-TR" dirty="0"/>
              <a:t>Benzer şekilde, 65 yaş ve üzerindeki hastalarda sistolik kan </a:t>
            </a:r>
            <a:r>
              <a:rPr lang="tr-TR" dirty="0" err="1"/>
              <a:t>basıncı’nın</a:t>
            </a:r>
            <a:r>
              <a:rPr lang="tr-TR" dirty="0"/>
              <a:t> 130-139 mmHg olması yeterli görülmelidir.</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858568-E0F2-4C05-825F-54A4D8EE475B}"/>
              </a:ext>
            </a:extLst>
          </p:cNvPr>
          <p:cNvSpPr>
            <a:spLocks noGrp="1"/>
          </p:cNvSpPr>
          <p:nvPr>
            <p:ph type="title"/>
          </p:nvPr>
        </p:nvSpPr>
        <p:spPr/>
        <p:txBody>
          <a:bodyPr/>
          <a:lstStyle/>
          <a:p>
            <a:r>
              <a:rPr lang="tr-TR" b="1" dirty="0"/>
              <a:t>DİYABETİN PSİKOSOSYAL YÜKÜ</a:t>
            </a:r>
          </a:p>
        </p:txBody>
      </p:sp>
      <p:sp>
        <p:nvSpPr>
          <p:cNvPr id="3" name="İçerik Yer Tutucusu 2">
            <a:extLst>
              <a:ext uri="{FF2B5EF4-FFF2-40B4-BE49-F238E27FC236}">
                <a16:creationId xmlns:a16="http://schemas.microsoft.com/office/drawing/2014/main" id="{3392F3C5-10FF-4AA6-8879-A9648772402A}"/>
              </a:ext>
            </a:extLst>
          </p:cNvPr>
          <p:cNvSpPr>
            <a:spLocks noGrp="1"/>
          </p:cNvSpPr>
          <p:nvPr>
            <p:ph idx="1"/>
          </p:nvPr>
        </p:nvSpPr>
        <p:spPr>
          <a:xfrm>
            <a:off x="2589212" y="1739984"/>
            <a:ext cx="8915400" cy="3777622"/>
          </a:xfrm>
        </p:spPr>
        <p:txBody>
          <a:bodyPr/>
          <a:lstStyle/>
          <a:p>
            <a:r>
              <a:rPr lang="tr-TR" dirty="0"/>
              <a:t>Diyabetin etkili yönetimi için biyolojik, psikolojik ve sosyal faktörleri içeren bütüncül bir yaklaşım benimsenmelidir. Sürekli tıbbi takip, ilaç kullanımı, diyabet yönetimi ve komplikasyon riski, hastalarda </a:t>
            </a:r>
            <a:r>
              <a:rPr lang="tr-TR" dirty="0" err="1"/>
              <a:t>anksiyete</a:t>
            </a:r>
            <a:r>
              <a:rPr lang="tr-TR" dirty="0"/>
              <a:t>, depresyon ve </a:t>
            </a:r>
            <a:r>
              <a:rPr lang="tr-TR" dirty="0" err="1"/>
              <a:t>psikososyal</a:t>
            </a:r>
            <a:r>
              <a:rPr lang="tr-TR" dirty="0"/>
              <a:t> stres düzeyini artırabilir. </a:t>
            </a:r>
          </a:p>
          <a:p>
            <a:r>
              <a:rPr lang="tr-TR" dirty="0" err="1"/>
              <a:t>Psikososyal</a:t>
            </a:r>
            <a:r>
              <a:rPr lang="tr-TR" dirty="0"/>
              <a:t> sağlık, diyabet bakımının ayrılmaz bir parçası olmalıdır. Diyabet tanısı alan her bireyin </a:t>
            </a:r>
            <a:r>
              <a:rPr lang="tr-TR" dirty="0" err="1"/>
              <a:t>psikososyal</a:t>
            </a:r>
            <a:r>
              <a:rPr lang="tr-TR" dirty="0"/>
              <a:t> değerlendirmesi düzenli olarak yapılmalıdır.</a:t>
            </a:r>
          </a:p>
          <a:p>
            <a:r>
              <a:rPr lang="tr-TR" dirty="0"/>
              <a:t>Diyabet hastalarında </a:t>
            </a:r>
            <a:r>
              <a:rPr lang="tr-TR" dirty="0" err="1"/>
              <a:t>psikososyal</a:t>
            </a:r>
            <a:r>
              <a:rPr lang="tr-TR" dirty="0"/>
              <a:t> değerlendirme en az yılda bir kez yapılmalı ve bireyselleştirilmiş bir takip planı oluşturulmalıdır.</a:t>
            </a:r>
          </a:p>
          <a:p>
            <a:endParaRPr lang="tr-TR" dirty="0"/>
          </a:p>
        </p:txBody>
      </p:sp>
    </p:spTree>
    <p:extLst>
      <p:ext uri="{BB962C8B-B14F-4D97-AF65-F5344CB8AC3E}">
        <p14:creationId xmlns:p14="http://schemas.microsoft.com/office/powerpoint/2010/main" val="240073356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0692C99-2A4A-4DA3-A5B1-1B16B26121FD}"/>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075826F3-E22A-4CFA-AEFC-CA44333A2F9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1176294"/>
            <a:ext cx="8154098" cy="5072814"/>
          </a:xfrm>
        </p:spPr>
      </p:pic>
      <p:sp>
        <p:nvSpPr>
          <p:cNvPr id="3" name="Dikdörtgen 2"/>
          <p:cNvSpPr/>
          <p:nvPr/>
        </p:nvSpPr>
        <p:spPr>
          <a:xfrm>
            <a:off x="2592925" y="6249108"/>
            <a:ext cx="2965877" cy="256993"/>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405406873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3C99AF-29AE-4201-948F-EBE4C32B38EC}"/>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F97D5DEE-75C1-4012-A463-B204944AB6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2925" y="624110"/>
            <a:ext cx="8079429" cy="5743798"/>
          </a:xfrm>
        </p:spPr>
      </p:pic>
      <p:sp>
        <p:nvSpPr>
          <p:cNvPr id="3" name="Dikdörtgen 2"/>
          <p:cNvSpPr/>
          <p:nvPr/>
        </p:nvSpPr>
        <p:spPr>
          <a:xfrm>
            <a:off x="2592925" y="6367908"/>
            <a:ext cx="2965877" cy="249684"/>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260280722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693284" y="541673"/>
            <a:ext cx="10058400" cy="699731"/>
          </a:xfrm>
        </p:spPr>
        <p:txBody>
          <a:bodyPr/>
          <a:lstStyle/>
          <a:p>
            <a:pPr eaLnBrk="1" fontAlgn="auto" hangingPunct="1">
              <a:spcAft>
                <a:spcPts val="0"/>
              </a:spcAft>
              <a:defRPr/>
            </a:pPr>
            <a:r>
              <a:rPr lang="tr-TR" b="1" dirty="0"/>
              <a:t>DİYABET SEVK KRİTERLERİ</a:t>
            </a:r>
          </a:p>
        </p:txBody>
      </p:sp>
      <p:sp>
        <p:nvSpPr>
          <p:cNvPr id="98307" name="İçerik Yer Tutucusu 2"/>
          <p:cNvSpPr>
            <a:spLocks noGrp="1" noChangeArrowheads="1"/>
          </p:cNvSpPr>
          <p:nvPr>
            <p:ph idx="1"/>
          </p:nvPr>
        </p:nvSpPr>
        <p:spPr/>
        <p:txBody>
          <a:bodyPr/>
          <a:lstStyle/>
          <a:p>
            <a:pPr eaLnBrk="1" hangingPunct="1"/>
            <a:endParaRPr lang="tr-TR" altLang="tr-TR" dirty="0"/>
          </a:p>
          <a:p>
            <a:pPr eaLnBrk="1" hangingPunct="1"/>
            <a:endParaRPr lang="tr-TR" altLang="tr-TR" dirty="0"/>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3284" y="1304345"/>
            <a:ext cx="8595360" cy="5292832"/>
          </a:xfrm>
          <a:prstGeom prst="rect">
            <a:avLst/>
          </a:prstGeom>
        </p:spPr>
      </p:pic>
      <p:sp>
        <p:nvSpPr>
          <p:cNvPr id="5" name="Dikdörtgen 4"/>
          <p:cNvSpPr/>
          <p:nvPr/>
        </p:nvSpPr>
        <p:spPr>
          <a:xfrm>
            <a:off x="1693284" y="6611980"/>
            <a:ext cx="2965877" cy="256993"/>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65908" y="624109"/>
            <a:ext cx="8911687" cy="1280890"/>
          </a:xfrm>
        </p:spPr>
        <p:txBody>
          <a:bodyPr/>
          <a:lstStyle/>
          <a:p>
            <a:r>
              <a:rPr lang="tr-TR" b="1" dirty="0"/>
              <a:t>DİYABET SEVK KRİTERLERİ</a:t>
            </a:r>
            <a:endParaRPr lang="tr-TR" dirty="0"/>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5908" y="1420548"/>
            <a:ext cx="8948057" cy="4717871"/>
          </a:xfrm>
        </p:spPr>
      </p:pic>
      <p:sp>
        <p:nvSpPr>
          <p:cNvPr id="5" name="Dikdörtgen 4"/>
          <p:cNvSpPr/>
          <p:nvPr/>
        </p:nvSpPr>
        <p:spPr>
          <a:xfrm>
            <a:off x="1971964" y="6301922"/>
            <a:ext cx="2965877" cy="256993"/>
          </a:xfrm>
          <a:prstGeom prst="rect">
            <a:avLst/>
          </a:prstGeom>
        </p:spPr>
        <p:txBody>
          <a:bodyPr wrap="none">
            <a:spAutoFit/>
          </a:bodyPr>
          <a:lstStyle/>
          <a:p>
            <a:pPr lvl="0">
              <a:lnSpc>
                <a:spcPct val="107000"/>
              </a:lnSpc>
              <a:spcAft>
                <a:spcPts val="800"/>
              </a:spcAft>
              <a:tabLst>
                <a:tab pos="457200" algn="l"/>
              </a:tabLst>
            </a:pPr>
            <a:r>
              <a:rPr lang="tr-TR" sz="1000" dirty="0">
                <a:latin typeface="Calibri" panose="020F0502020204030204" pitchFamily="34" charset="0"/>
                <a:ea typeface="Calibri" panose="020F0502020204030204" pitchFamily="34" charset="0"/>
                <a:cs typeface="Times New Roman" panose="02020603050405020304" pitchFamily="18" charset="0"/>
              </a:rPr>
              <a:t>Birinci Basamağa Yönelik Tanı ve Tedavi Rehberi 2026</a:t>
            </a:r>
          </a:p>
        </p:txBody>
      </p:sp>
    </p:spTree>
    <p:extLst>
      <p:ext uri="{BB962C8B-B14F-4D97-AF65-F5344CB8AC3E}">
        <p14:creationId xmlns:p14="http://schemas.microsoft.com/office/powerpoint/2010/main" val="76506614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sp>
        <p:nvSpPr>
          <p:cNvPr id="4" name="Dikdörtgen 3"/>
          <p:cNvSpPr/>
          <p:nvPr/>
        </p:nvSpPr>
        <p:spPr>
          <a:xfrm>
            <a:off x="2589212" y="1905000"/>
            <a:ext cx="8382589" cy="2704012"/>
          </a:xfrm>
          <a:prstGeom prst="rect">
            <a:avLst/>
          </a:prstGeom>
          <a:solidFill>
            <a:schemeClr val="accent2">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r>
              <a:rPr lang="tr-TR" dirty="0">
                <a:latin typeface="Calibri" panose="020F0502020204030204" pitchFamily="34" charset="0"/>
              </a:rPr>
              <a:t>Sevk öncesi mutlaka en güncel HbA1c, açlık ve tokluk PG değerleri, </a:t>
            </a:r>
            <a:r>
              <a:rPr lang="tr-TR" dirty="0" err="1">
                <a:latin typeface="Calibri" panose="020F0502020204030204" pitchFamily="34" charset="0"/>
              </a:rPr>
              <a:t>eGFR</a:t>
            </a:r>
            <a:r>
              <a:rPr lang="tr-TR" dirty="0">
                <a:latin typeface="Calibri" panose="020F0502020204030204" pitchFamily="34" charset="0"/>
              </a:rPr>
              <a:t> ve albümin/</a:t>
            </a:r>
            <a:r>
              <a:rPr lang="tr-TR" dirty="0" err="1">
                <a:latin typeface="Calibri" panose="020F0502020204030204" pitchFamily="34" charset="0"/>
              </a:rPr>
              <a:t>kreatinin</a:t>
            </a:r>
            <a:r>
              <a:rPr lang="tr-TR" dirty="0">
                <a:latin typeface="Calibri" panose="020F0502020204030204" pitchFamily="34" charset="0"/>
              </a:rPr>
              <a:t> oranı gibi temel tetkikler tamamlanmalıdır. Sevk edilen branşa göre ön bilgilendirme içeren yönlendirme notu hazırlanması önerilir. Geri bildirim alınması ve takipte iş birliği için entegre bir sevk sistemi (örneğin: e-nabız) tercih edilmelidir.</a:t>
            </a:r>
            <a:endParaRPr lang="tr-TR" dirty="0">
              <a:solidFill>
                <a:srgbClr val="FF0000"/>
              </a:solidFill>
              <a:latin typeface="Calibri" panose="020F0502020204030204" pitchFamily="34" charset="0"/>
            </a:endParaRPr>
          </a:p>
        </p:txBody>
      </p:sp>
    </p:spTree>
    <p:extLst>
      <p:ext uri="{BB962C8B-B14F-4D97-AF65-F5344CB8AC3E}">
        <p14:creationId xmlns:p14="http://schemas.microsoft.com/office/powerpoint/2010/main" val="27056377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E9FFB75-5964-4767-AABC-89F7666899E4}"/>
              </a:ext>
            </a:extLst>
          </p:cNvPr>
          <p:cNvSpPr>
            <a:spLocks noGrp="1"/>
          </p:cNvSpPr>
          <p:nvPr>
            <p:ph type="title"/>
          </p:nvPr>
        </p:nvSpPr>
        <p:spPr/>
        <p:txBody>
          <a:bodyPr>
            <a:noAutofit/>
          </a:bodyPr>
          <a:lstStyle/>
          <a:p>
            <a:r>
              <a:rPr lang="tr-TR" b="1" dirty="0"/>
              <a:t>METABOLİK SENDROM VE PREDİYABET</a:t>
            </a:r>
          </a:p>
        </p:txBody>
      </p:sp>
      <p:sp>
        <p:nvSpPr>
          <p:cNvPr id="3" name="İçerik Yer Tutucusu 2">
            <a:extLst>
              <a:ext uri="{FF2B5EF4-FFF2-40B4-BE49-F238E27FC236}">
                <a16:creationId xmlns:a16="http://schemas.microsoft.com/office/drawing/2014/main" id="{263396DD-620C-4EDF-B9AF-00C3329782D7}"/>
              </a:ext>
            </a:extLst>
          </p:cNvPr>
          <p:cNvSpPr>
            <a:spLocks noGrp="1"/>
          </p:cNvSpPr>
          <p:nvPr>
            <p:ph idx="1"/>
          </p:nvPr>
        </p:nvSpPr>
        <p:spPr>
          <a:xfrm>
            <a:off x="2592925" y="1727873"/>
            <a:ext cx="8915400" cy="3777622"/>
          </a:xfrm>
        </p:spPr>
        <p:txBody>
          <a:bodyPr>
            <a:normAutofit/>
          </a:bodyPr>
          <a:lstStyle/>
          <a:p>
            <a:r>
              <a:rPr lang="tr-TR" sz="2000" dirty="0" err="1"/>
              <a:t>Metabolik</a:t>
            </a:r>
            <a:r>
              <a:rPr lang="tr-TR" sz="2000" dirty="0"/>
              <a:t> sendrom (</a:t>
            </a:r>
            <a:r>
              <a:rPr lang="tr-TR" sz="2000" dirty="0" err="1"/>
              <a:t>MetS</a:t>
            </a:r>
            <a:r>
              <a:rPr lang="tr-TR" sz="2000" dirty="0"/>
              <a:t>) terimi </a:t>
            </a:r>
            <a:r>
              <a:rPr lang="tr-TR" sz="2000" dirty="0" err="1"/>
              <a:t>dislipidemi</a:t>
            </a:r>
            <a:r>
              <a:rPr lang="tr-TR" sz="2000" dirty="0"/>
              <a:t>, </a:t>
            </a:r>
            <a:r>
              <a:rPr lang="tr-TR" sz="2000" dirty="0" err="1"/>
              <a:t>abdominal</a:t>
            </a:r>
            <a:r>
              <a:rPr lang="tr-TR" sz="2000" dirty="0"/>
              <a:t> </a:t>
            </a:r>
            <a:r>
              <a:rPr lang="tr-TR" sz="2000" dirty="0" err="1"/>
              <a:t>obezite</a:t>
            </a:r>
            <a:r>
              <a:rPr lang="tr-TR" sz="2000" dirty="0"/>
              <a:t>, HT ve </a:t>
            </a:r>
            <a:r>
              <a:rPr lang="tr-TR" sz="2000" dirty="0" err="1"/>
              <a:t>prediyabet</a:t>
            </a:r>
            <a:r>
              <a:rPr lang="tr-TR" sz="2000" dirty="0"/>
              <a:t> gibi bileşenlerin birden fazlasının bir arada bulunarak toplam </a:t>
            </a:r>
            <a:r>
              <a:rPr lang="tr-TR" sz="2000" dirty="0" err="1"/>
              <a:t>kardiyometabolik</a:t>
            </a:r>
            <a:r>
              <a:rPr lang="tr-TR" sz="2000" dirty="0"/>
              <a:t> riski arttırdığı </a:t>
            </a:r>
            <a:r>
              <a:rPr lang="tr-TR" sz="2000" dirty="0" err="1"/>
              <a:t>metabolik</a:t>
            </a:r>
            <a:r>
              <a:rPr lang="tr-TR" sz="2000" dirty="0"/>
              <a:t> </a:t>
            </a:r>
            <a:r>
              <a:rPr lang="tr-TR" sz="2000" dirty="0" err="1"/>
              <a:t>disfonksiyonu</a:t>
            </a:r>
            <a:r>
              <a:rPr lang="tr-TR" sz="2000" dirty="0"/>
              <a:t> tanımlamak için kullanılır. </a:t>
            </a:r>
          </a:p>
          <a:p>
            <a:r>
              <a:rPr lang="tr-TR" sz="2000" dirty="0"/>
              <a:t>Bu risk faktörlerinin birlikteliği diyabet ve KVH gelişim riskini arttırır.</a:t>
            </a:r>
          </a:p>
          <a:p>
            <a:r>
              <a:rPr lang="tr-TR" sz="2000" dirty="0"/>
              <a:t>Çeşitli çalışma gruplarının farklı </a:t>
            </a:r>
            <a:r>
              <a:rPr lang="tr-TR" sz="2000" dirty="0" err="1"/>
              <a:t>MetS</a:t>
            </a:r>
            <a:r>
              <a:rPr lang="tr-TR" sz="2000" dirty="0"/>
              <a:t> kriterleri olmakla birlikte, DSÖ, IDF ve “</a:t>
            </a:r>
            <a:r>
              <a:rPr lang="tr-TR" sz="2000" dirty="0" err="1"/>
              <a:t>National</a:t>
            </a:r>
            <a:r>
              <a:rPr lang="tr-TR" sz="2000" dirty="0"/>
              <a:t> </a:t>
            </a:r>
            <a:r>
              <a:rPr lang="tr-TR" sz="2000" dirty="0" err="1"/>
              <a:t>Cholesterol</a:t>
            </a:r>
            <a:r>
              <a:rPr lang="tr-TR" sz="2000" dirty="0"/>
              <a:t> </a:t>
            </a:r>
            <a:r>
              <a:rPr lang="tr-TR" sz="2000" dirty="0" err="1"/>
              <a:t>Education</a:t>
            </a:r>
            <a:r>
              <a:rPr lang="tr-TR" sz="2000" dirty="0"/>
              <a:t> Program </a:t>
            </a:r>
            <a:r>
              <a:rPr lang="tr-TR" sz="2000" dirty="0" err="1"/>
              <a:t>Adult</a:t>
            </a:r>
            <a:r>
              <a:rPr lang="tr-TR" sz="2000" dirty="0"/>
              <a:t> </a:t>
            </a:r>
            <a:r>
              <a:rPr lang="tr-TR" sz="2000" dirty="0" err="1"/>
              <a:t>Treatment</a:t>
            </a:r>
            <a:r>
              <a:rPr lang="tr-TR" sz="2000" dirty="0"/>
              <a:t> Panel III” (NCEP-ATP III) kriterleri kardiyovasküler (KV) riski öngörme ve </a:t>
            </a:r>
            <a:r>
              <a:rPr lang="tr-TR" sz="2000" dirty="0" err="1"/>
              <a:t>prognozu</a:t>
            </a:r>
            <a:r>
              <a:rPr lang="tr-TR" sz="2000" dirty="0"/>
              <a:t> belirleme açısından benzer oranda başarılıdır.</a:t>
            </a:r>
          </a:p>
          <a:p>
            <a:pPr marL="0" indent="0">
              <a:buNone/>
            </a:pPr>
            <a:endParaRPr lang="tr-TR" dirty="0"/>
          </a:p>
        </p:txBody>
      </p:sp>
    </p:spTree>
    <p:extLst>
      <p:ext uri="{BB962C8B-B14F-4D97-AF65-F5344CB8AC3E}">
        <p14:creationId xmlns:p14="http://schemas.microsoft.com/office/powerpoint/2010/main" val="331953606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2DD95A-754B-41D7-AEB6-A08510BB15DC}"/>
              </a:ext>
            </a:extLst>
          </p:cNvPr>
          <p:cNvSpPr>
            <a:spLocks noGrp="1"/>
          </p:cNvSpPr>
          <p:nvPr>
            <p:ph type="title"/>
          </p:nvPr>
        </p:nvSpPr>
        <p:spPr>
          <a:xfrm>
            <a:off x="3270040" y="624110"/>
            <a:ext cx="8234572" cy="599127"/>
          </a:xfrm>
        </p:spPr>
        <p:txBody>
          <a:bodyPr>
            <a:normAutofit fontScale="90000"/>
          </a:bodyPr>
          <a:lstStyle/>
          <a:p>
            <a:endParaRPr lang="tr-TR" dirty="0"/>
          </a:p>
        </p:txBody>
      </p:sp>
      <p:sp>
        <p:nvSpPr>
          <p:cNvPr id="3" name="İçerik Yer Tutucusu 2">
            <a:extLst>
              <a:ext uri="{FF2B5EF4-FFF2-40B4-BE49-F238E27FC236}">
                <a16:creationId xmlns:a16="http://schemas.microsoft.com/office/drawing/2014/main" id="{01F94F1B-8798-4959-9206-CFC6972CC9D9}"/>
              </a:ext>
            </a:extLst>
          </p:cNvPr>
          <p:cNvSpPr>
            <a:spLocks noGrp="1"/>
          </p:cNvSpPr>
          <p:nvPr>
            <p:ph idx="1"/>
          </p:nvPr>
        </p:nvSpPr>
        <p:spPr/>
        <p:txBody>
          <a:bodyPr/>
          <a:lstStyle/>
          <a:p>
            <a:r>
              <a:rPr lang="tr-TR" dirty="0"/>
              <a:t>Tanı kriterleri içinde BÇ ölçümünde artış, kan basıncı yüksekliği ya da HT tedavisi almak, açlık kan şekeri (AKŞ) ve </a:t>
            </a:r>
            <a:r>
              <a:rPr lang="tr-TR" dirty="0" err="1"/>
              <a:t>trigliserid</a:t>
            </a:r>
            <a:r>
              <a:rPr lang="tr-TR" dirty="0"/>
              <a:t> (TG) yüksekliği ile yüksek </a:t>
            </a:r>
            <a:r>
              <a:rPr lang="tr-TR" dirty="0" err="1"/>
              <a:t>dansiteli</a:t>
            </a:r>
            <a:r>
              <a:rPr lang="tr-TR" dirty="0"/>
              <a:t> </a:t>
            </a:r>
            <a:r>
              <a:rPr lang="tr-TR" dirty="0" err="1"/>
              <a:t>lipoprotein</a:t>
            </a:r>
            <a:r>
              <a:rPr lang="tr-TR" dirty="0"/>
              <a:t> kolesterol (HDL-K) düzeyinde düşüklük bulunur</a:t>
            </a:r>
          </a:p>
          <a:p>
            <a:r>
              <a:rPr lang="tr-TR" dirty="0"/>
              <a:t>Santral </a:t>
            </a:r>
            <a:r>
              <a:rPr lang="tr-TR" dirty="0" err="1"/>
              <a:t>obezite</a:t>
            </a:r>
            <a:r>
              <a:rPr lang="tr-TR" dirty="0"/>
              <a:t> ölçütlerinden olan BÇ, BKİ ile karşılaştırıldığında, </a:t>
            </a:r>
            <a:r>
              <a:rPr lang="tr-TR" dirty="0" err="1"/>
              <a:t>kardiyometabolik</a:t>
            </a:r>
            <a:r>
              <a:rPr lang="tr-TR" dirty="0"/>
              <a:t> risk faktörleri ile daha iyi korelasyon gösterir. Bu nedenle </a:t>
            </a:r>
            <a:r>
              <a:rPr lang="tr-TR" dirty="0" err="1"/>
              <a:t>obezitenin</a:t>
            </a:r>
            <a:r>
              <a:rPr lang="tr-TR" dirty="0"/>
              <a:t> tanı ve sınıflamasında BKİ yaygın olarak kullanılsa da olgulara </a:t>
            </a:r>
            <a:r>
              <a:rPr lang="tr-TR" dirty="0" err="1"/>
              <a:t>MetS</a:t>
            </a:r>
            <a:r>
              <a:rPr lang="tr-TR" dirty="0"/>
              <a:t> tanısı konmasında BÇ kullanılması daha önemlidir. </a:t>
            </a:r>
          </a:p>
          <a:p>
            <a:r>
              <a:rPr lang="tr-TR" dirty="0" err="1"/>
              <a:t>Metabolik</a:t>
            </a:r>
            <a:r>
              <a:rPr lang="tr-TR" dirty="0"/>
              <a:t> sendromun görülme sıklığı kilo fazlalığı ile doğru orantılı olarak artar. </a:t>
            </a:r>
          </a:p>
          <a:p>
            <a:r>
              <a:rPr lang="tr-TR" dirty="0"/>
              <a:t>Vücut ağırlığı dışında ileri yaş, genetik özellikler, menopoz, sigara kullanımı, düşük gelir düzeyi, sağlıksız beslenme ve yetersiz fiziksel aktivite </a:t>
            </a:r>
            <a:r>
              <a:rPr lang="tr-TR" dirty="0" err="1"/>
              <a:t>MetS</a:t>
            </a:r>
            <a:r>
              <a:rPr lang="tr-TR" dirty="0"/>
              <a:t> gelişiminde rol oynayan diğer risk faktörleridir.</a:t>
            </a:r>
          </a:p>
        </p:txBody>
      </p:sp>
    </p:spTree>
    <p:extLst>
      <p:ext uri="{BB962C8B-B14F-4D97-AF65-F5344CB8AC3E}">
        <p14:creationId xmlns:p14="http://schemas.microsoft.com/office/powerpoint/2010/main" val="4278111994"/>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5728E9-D35A-4277-99B1-BB7704532674}"/>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A123EDCE-4449-401F-9828-05BF07281EB2}"/>
              </a:ext>
            </a:extLst>
          </p:cNvPr>
          <p:cNvSpPr>
            <a:spLocks noGrp="1"/>
          </p:cNvSpPr>
          <p:nvPr>
            <p:ph idx="1"/>
          </p:nvPr>
        </p:nvSpPr>
        <p:spPr/>
        <p:txBody>
          <a:bodyPr/>
          <a:lstStyle/>
          <a:p>
            <a:r>
              <a:rPr lang="tr-TR" dirty="0"/>
              <a:t>Kilo fazlalığı ya da </a:t>
            </a:r>
            <a:r>
              <a:rPr lang="tr-TR" dirty="0" err="1"/>
              <a:t>obezite</a:t>
            </a:r>
            <a:r>
              <a:rPr lang="tr-TR" dirty="0"/>
              <a:t> varlığında periyodik olarak BÇ ve kan basıncı ölçümü, AKŞ, </a:t>
            </a:r>
            <a:r>
              <a:rPr lang="tr-TR" dirty="0" err="1"/>
              <a:t>glikohemoglobin</a:t>
            </a:r>
            <a:r>
              <a:rPr lang="tr-TR" dirty="0"/>
              <a:t> (HbA1c) ve </a:t>
            </a:r>
            <a:r>
              <a:rPr lang="tr-TR" dirty="0" err="1"/>
              <a:t>lipid</a:t>
            </a:r>
            <a:r>
              <a:rPr lang="tr-TR" dirty="0"/>
              <a:t> panelinin değerlendirilmesi önerilir.</a:t>
            </a:r>
          </a:p>
          <a:p>
            <a:r>
              <a:rPr lang="tr-TR" dirty="0"/>
              <a:t> Diyabet ve </a:t>
            </a:r>
            <a:r>
              <a:rPr lang="tr-TR" dirty="0" err="1"/>
              <a:t>prediyabet</a:t>
            </a:r>
            <a:r>
              <a:rPr lang="tr-TR" dirty="0"/>
              <a:t> taraması açısından ilk aşamada AKŞ ve HbA1c bakılması yeterlidir.</a:t>
            </a:r>
          </a:p>
          <a:p>
            <a:r>
              <a:rPr lang="tr-TR" dirty="0"/>
              <a:t>Laboratuvar incelemesinde AKŞ veya HbA1c </a:t>
            </a:r>
            <a:r>
              <a:rPr lang="tr-TR" dirty="0" err="1"/>
              <a:t>prediyabet</a:t>
            </a:r>
            <a:r>
              <a:rPr lang="tr-TR" dirty="0"/>
              <a:t> ile uyumlu ise (sırasıyla 100-125 mg/dl, %5,7-6,4) diyabet açısından 2 saatlik 75 gr oral </a:t>
            </a:r>
            <a:r>
              <a:rPr lang="tr-TR" dirty="0" err="1"/>
              <a:t>glukoz</a:t>
            </a:r>
            <a:r>
              <a:rPr lang="tr-TR" dirty="0"/>
              <a:t> tolerans testi (OGTT) yapılması önerilir.</a:t>
            </a:r>
          </a:p>
          <a:p>
            <a:r>
              <a:rPr lang="tr-TR" dirty="0" err="1"/>
              <a:t>Prediyabeti</a:t>
            </a:r>
            <a:r>
              <a:rPr lang="tr-TR" dirty="0"/>
              <a:t> olan olgularda diyabet taramasının yılda bir tekrarlanması gerekir.</a:t>
            </a:r>
          </a:p>
        </p:txBody>
      </p:sp>
    </p:spTree>
    <p:extLst>
      <p:ext uri="{BB962C8B-B14F-4D97-AF65-F5344CB8AC3E}">
        <p14:creationId xmlns:p14="http://schemas.microsoft.com/office/powerpoint/2010/main" val="2964356424"/>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4C6F45-18AB-4374-A0AB-7565BC3BCB2F}"/>
              </a:ext>
            </a:extLst>
          </p:cNvPr>
          <p:cNvSpPr>
            <a:spLocks noGrp="1"/>
          </p:cNvSpPr>
          <p:nvPr>
            <p:ph type="title"/>
          </p:nvPr>
        </p:nvSpPr>
        <p:spPr/>
        <p:txBody>
          <a:bodyPr>
            <a:normAutofit/>
          </a:bodyPr>
          <a:lstStyle/>
          <a:p>
            <a:r>
              <a:rPr lang="tr-TR" b="1" dirty="0"/>
              <a:t>NE YAPILMALI?</a:t>
            </a:r>
          </a:p>
        </p:txBody>
      </p:sp>
      <p:sp>
        <p:nvSpPr>
          <p:cNvPr id="3" name="İçerik Yer Tutucusu 2">
            <a:extLst>
              <a:ext uri="{FF2B5EF4-FFF2-40B4-BE49-F238E27FC236}">
                <a16:creationId xmlns:a16="http://schemas.microsoft.com/office/drawing/2014/main" id="{53C8E966-DC3F-42A2-83E9-45A9838C4FF6}"/>
              </a:ext>
            </a:extLst>
          </p:cNvPr>
          <p:cNvSpPr>
            <a:spLocks noGrp="1"/>
          </p:cNvSpPr>
          <p:nvPr>
            <p:ph idx="1"/>
          </p:nvPr>
        </p:nvSpPr>
        <p:spPr/>
        <p:txBody>
          <a:bodyPr/>
          <a:lstStyle/>
          <a:p>
            <a:r>
              <a:rPr lang="tr-TR" dirty="0" err="1"/>
              <a:t>Prediyabet</a:t>
            </a:r>
            <a:r>
              <a:rPr lang="tr-TR" dirty="0"/>
              <a:t> eşlik etsin ya da etmesin </a:t>
            </a:r>
            <a:r>
              <a:rPr lang="tr-TR" dirty="0" err="1"/>
              <a:t>MetS</a:t>
            </a:r>
            <a:r>
              <a:rPr lang="tr-TR" dirty="0"/>
              <a:t> olgularında yaşam tarzı değişikliklerinin ve gerekiyorsa farmakolojik tedavinin başlanması gerekir.</a:t>
            </a:r>
          </a:p>
          <a:p>
            <a:r>
              <a:rPr lang="tr-TR" dirty="0"/>
              <a:t> Bu amaçla öncelikli olarak beslenme düzeltilmeli ve fizik aktivite attırılmalıdır. Sağlıklı yiyecek seçimi, tuzun ve yüksek kalori içeren gıdaların kısıtlanması, düşük </a:t>
            </a:r>
            <a:r>
              <a:rPr lang="tr-TR" dirty="0" err="1"/>
              <a:t>glisemik</a:t>
            </a:r>
            <a:r>
              <a:rPr lang="tr-TR" dirty="0"/>
              <a:t> indeksi olan besinlerin seçilmesi, günlük beslenmede lifli besinlere yer verilmesi önemlidir. </a:t>
            </a:r>
          </a:p>
          <a:p>
            <a:r>
              <a:rPr lang="tr-TR" dirty="0" err="1"/>
              <a:t>Prediyabetli</a:t>
            </a:r>
            <a:r>
              <a:rPr lang="tr-TR" dirty="0"/>
              <a:t> olgularda sağlıklı beslenme, düzenli fizik aktivite ile diyabet riski belirgin olarak azaltılabilir.</a:t>
            </a:r>
          </a:p>
        </p:txBody>
      </p:sp>
    </p:spTree>
    <p:extLst>
      <p:ext uri="{BB962C8B-B14F-4D97-AF65-F5344CB8AC3E}">
        <p14:creationId xmlns:p14="http://schemas.microsoft.com/office/powerpoint/2010/main" val="5074154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563230-9300-47C1-94E9-70B2CE90096B}"/>
              </a:ext>
            </a:extLst>
          </p:cNvPr>
          <p:cNvSpPr>
            <a:spLocks noGrp="1"/>
          </p:cNvSpPr>
          <p:nvPr>
            <p:ph type="title"/>
          </p:nvPr>
        </p:nvSpPr>
        <p:spPr/>
        <p:txBody>
          <a:bodyPr/>
          <a:lstStyle/>
          <a:p>
            <a:endParaRPr lang="tr-TR" dirty="0"/>
          </a:p>
        </p:txBody>
      </p:sp>
      <p:sp>
        <p:nvSpPr>
          <p:cNvPr id="3" name="İçerik Yer Tutucusu 2">
            <a:extLst>
              <a:ext uri="{FF2B5EF4-FFF2-40B4-BE49-F238E27FC236}">
                <a16:creationId xmlns:a16="http://schemas.microsoft.com/office/drawing/2014/main" id="{10CD8071-145C-4FE9-AFFD-746088EA1182}"/>
              </a:ext>
            </a:extLst>
          </p:cNvPr>
          <p:cNvSpPr>
            <a:spLocks noGrp="1"/>
          </p:cNvSpPr>
          <p:nvPr>
            <p:ph idx="1"/>
          </p:nvPr>
        </p:nvSpPr>
        <p:spPr/>
        <p:txBody>
          <a:bodyPr/>
          <a:lstStyle/>
          <a:p>
            <a:r>
              <a:rPr lang="tr-TR" dirty="0" err="1"/>
              <a:t>Prediyabetli</a:t>
            </a:r>
            <a:r>
              <a:rPr lang="tr-TR" dirty="0"/>
              <a:t> olgularda </a:t>
            </a:r>
            <a:r>
              <a:rPr lang="tr-TR" dirty="0" err="1"/>
              <a:t>metformin</a:t>
            </a:r>
            <a:r>
              <a:rPr lang="tr-TR" dirty="0"/>
              <a:t> tedavisinin yüksek riskli, (</a:t>
            </a:r>
            <a:r>
              <a:rPr lang="tr-TR" dirty="0" err="1"/>
              <a:t>gestasyonel</a:t>
            </a:r>
            <a:r>
              <a:rPr lang="tr-TR" dirty="0"/>
              <a:t> diyabet öyküsü, 60 yaşın altında ve BKİ≥35 kg/m2 ) olgularda diyabeti önlemede daha etkin olduğu bildirilmiştir. </a:t>
            </a:r>
          </a:p>
          <a:p>
            <a:r>
              <a:rPr lang="tr-TR" dirty="0"/>
              <a:t>Diyabeti önlemek amacı ile </a:t>
            </a:r>
            <a:r>
              <a:rPr lang="tr-TR" dirty="0" err="1"/>
              <a:t>tiyazolidinedionlar</a:t>
            </a:r>
            <a:r>
              <a:rPr lang="tr-TR" dirty="0"/>
              <a:t>, alfa </a:t>
            </a:r>
            <a:r>
              <a:rPr lang="tr-TR" dirty="0" err="1"/>
              <a:t>glukozidaz</a:t>
            </a:r>
            <a:r>
              <a:rPr lang="tr-TR" dirty="0"/>
              <a:t> inhibitörleri, </a:t>
            </a:r>
            <a:r>
              <a:rPr lang="tr-TR" dirty="0" err="1"/>
              <a:t>liraglutid</a:t>
            </a:r>
            <a:r>
              <a:rPr lang="tr-TR" dirty="0"/>
              <a:t> ve </a:t>
            </a:r>
            <a:r>
              <a:rPr lang="tr-TR" dirty="0" err="1"/>
              <a:t>orlistat</a:t>
            </a:r>
            <a:r>
              <a:rPr lang="tr-TR" dirty="0"/>
              <a:t> kullanılmasının yararlı olduğu bildirilmiş olsa da bu ilaçlarla gözlenen yan etkiler kullanımlarını sınırlamaktadır.</a:t>
            </a:r>
          </a:p>
        </p:txBody>
      </p:sp>
    </p:spTree>
    <p:extLst>
      <p:ext uri="{BB962C8B-B14F-4D97-AF65-F5344CB8AC3E}">
        <p14:creationId xmlns:p14="http://schemas.microsoft.com/office/powerpoint/2010/main" val="125415844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688D8C-C440-4A8E-BF48-9D8653C08980}"/>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169B69C-5393-4728-97E0-D4B063B350A5}"/>
              </a:ext>
            </a:extLst>
          </p:cNvPr>
          <p:cNvSpPr>
            <a:spLocks noGrp="1"/>
          </p:cNvSpPr>
          <p:nvPr>
            <p:ph idx="1"/>
          </p:nvPr>
        </p:nvSpPr>
        <p:spPr/>
        <p:txBody>
          <a:bodyPr/>
          <a:lstStyle/>
          <a:p>
            <a:r>
              <a:rPr lang="tr-TR" dirty="0" err="1"/>
              <a:t>Metabolik</a:t>
            </a:r>
            <a:r>
              <a:rPr lang="tr-TR" dirty="0"/>
              <a:t> sendromu olan </a:t>
            </a:r>
            <a:r>
              <a:rPr lang="tr-TR" dirty="0" err="1"/>
              <a:t>obeziteli</a:t>
            </a:r>
            <a:r>
              <a:rPr lang="tr-TR" dirty="0"/>
              <a:t> olgularda, vücut ağırlığının %5-10 kadarının azaltılması ile kan basıncı, kan </a:t>
            </a:r>
            <a:r>
              <a:rPr lang="tr-TR" dirty="0" err="1"/>
              <a:t>glukozu</a:t>
            </a:r>
            <a:r>
              <a:rPr lang="tr-TR" dirty="0"/>
              <a:t> ve </a:t>
            </a:r>
            <a:r>
              <a:rPr lang="tr-TR" dirty="0" err="1"/>
              <a:t>lipid</a:t>
            </a:r>
            <a:r>
              <a:rPr lang="tr-TR" dirty="0"/>
              <a:t> düzeylerinde önemli ölçüde düzelme görülür. </a:t>
            </a:r>
          </a:p>
          <a:p>
            <a:r>
              <a:rPr lang="tr-TR" dirty="0"/>
              <a:t>Diyabetli olgularda ise %5 -10 kilo kaybı ile </a:t>
            </a:r>
            <a:r>
              <a:rPr lang="tr-TR" dirty="0" err="1"/>
              <a:t>glisemi</a:t>
            </a:r>
            <a:r>
              <a:rPr lang="tr-TR" dirty="0"/>
              <a:t> düzeylerinde iyileşme, </a:t>
            </a:r>
            <a:r>
              <a:rPr lang="tr-TR" dirty="0" err="1"/>
              <a:t>antidiyabetik</a:t>
            </a:r>
            <a:r>
              <a:rPr lang="tr-TR" dirty="0"/>
              <a:t> ajan sayısı ve insülin dozunda azalma izlenirken, %10’dan fazla kilo kaybı ile, özellikle diyabet süresi kısa olgularda, diyabetin </a:t>
            </a:r>
            <a:r>
              <a:rPr lang="tr-TR" dirty="0" err="1"/>
              <a:t>remisyonu</a:t>
            </a:r>
            <a:r>
              <a:rPr lang="tr-TR" dirty="0"/>
              <a:t> mümkün olabilir.</a:t>
            </a:r>
          </a:p>
        </p:txBody>
      </p:sp>
    </p:spTree>
    <p:extLst>
      <p:ext uri="{BB962C8B-B14F-4D97-AF65-F5344CB8AC3E}">
        <p14:creationId xmlns:p14="http://schemas.microsoft.com/office/powerpoint/2010/main" val="169836115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FAE642-854C-47F0-A506-16226B16D9CB}"/>
              </a:ext>
            </a:extLst>
          </p:cNvPr>
          <p:cNvSpPr>
            <a:spLocks noGrp="1"/>
          </p:cNvSpPr>
          <p:nvPr>
            <p:ph type="title"/>
          </p:nvPr>
        </p:nvSpPr>
        <p:spPr>
          <a:xfrm>
            <a:off x="2281360" y="5314732"/>
            <a:ext cx="8911687" cy="1280890"/>
          </a:xfrm>
        </p:spPr>
        <p:txBody>
          <a:bodyPr>
            <a:normAutofit/>
          </a:bodyPr>
          <a:lstStyle/>
          <a:p>
            <a:r>
              <a:rPr lang="tr-TR" sz="1000" dirty="0"/>
              <a:t>TEMD </a:t>
            </a:r>
            <a:r>
              <a:rPr lang="tr-TR" sz="1000" dirty="0" err="1"/>
              <a:t>Diyabetes</a:t>
            </a:r>
            <a:r>
              <a:rPr lang="tr-TR" sz="1000" dirty="0"/>
              <a:t> </a:t>
            </a:r>
            <a:r>
              <a:rPr lang="tr-TR" sz="1000" dirty="0" err="1"/>
              <a:t>Mellitus</a:t>
            </a:r>
            <a:r>
              <a:rPr lang="tr-TR" sz="1000" dirty="0"/>
              <a:t> ve Komplikasyonlarının Tanı, Tedavi ve İzlem </a:t>
            </a:r>
            <a:r>
              <a:rPr lang="tr-TR" sz="1000" dirty="0" err="1"/>
              <a:t>Klavuzu</a:t>
            </a:r>
            <a:r>
              <a:rPr lang="tr-TR" sz="1000" dirty="0"/>
              <a:t> 2026</a:t>
            </a:r>
          </a:p>
        </p:txBody>
      </p:sp>
      <p:pic>
        <p:nvPicPr>
          <p:cNvPr id="5" name="İçerik Yer Tutucusu 4">
            <a:extLst>
              <a:ext uri="{FF2B5EF4-FFF2-40B4-BE49-F238E27FC236}">
                <a16:creationId xmlns:a16="http://schemas.microsoft.com/office/drawing/2014/main" id="{604FFBC6-8629-4222-8EB8-64D01E85F4B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1360" y="1543268"/>
            <a:ext cx="8834060" cy="3771464"/>
          </a:xfrm>
        </p:spPr>
      </p:pic>
    </p:spTree>
    <p:extLst>
      <p:ext uri="{BB962C8B-B14F-4D97-AF65-F5344CB8AC3E}">
        <p14:creationId xmlns:p14="http://schemas.microsoft.com/office/powerpoint/2010/main" val="164633644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8181D0-6A08-4096-801E-85029AFE4DF0}"/>
              </a:ext>
            </a:extLst>
          </p:cNvPr>
          <p:cNvSpPr>
            <a:spLocks noGrp="1"/>
          </p:cNvSpPr>
          <p:nvPr>
            <p:ph type="title"/>
          </p:nvPr>
        </p:nvSpPr>
        <p:spPr>
          <a:xfrm>
            <a:off x="1769524" y="5640224"/>
            <a:ext cx="8911687" cy="1280890"/>
          </a:xfrm>
        </p:spPr>
        <p:txBody>
          <a:bodyPr>
            <a:normAutofit/>
          </a:bodyPr>
          <a:lstStyle/>
          <a:p>
            <a:pPr lvl="0"/>
            <a:r>
              <a:rPr lang="tr-TR" sz="1100" dirty="0"/>
              <a:t>TEMD </a:t>
            </a:r>
            <a:r>
              <a:rPr lang="tr-TR" sz="1100" dirty="0" err="1"/>
              <a:t>Diyabetes</a:t>
            </a:r>
            <a:r>
              <a:rPr lang="tr-TR" sz="1100" dirty="0"/>
              <a:t> </a:t>
            </a:r>
            <a:r>
              <a:rPr lang="tr-TR" sz="1100" dirty="0" err="1"/>
              <a:t>Mellitus</a:t>
            </a:r>
            <a:r>
              <a:rPr lang="tr-TR" sz="1100" dirty="0"/>
              <a:t> ve Komplikasyonlarının Tanı, Tedavi ve İzlem </a:t>
            </a:r>
            <a:r>
              <a:rPr lang="tr-TR" sz="1100" dirty="0" err="1"/>
              <a:t>Klavuzu</a:t>
            </a:r>
            <a:r>
              <a:rPr lang="tr-TR" sz="1100" dirty="0"/>
              <a:t> 2026</a:t>
            </a:r>
            <a:r>
              <a:rPr lang="tr-TR" dirty="0"/>
              <a:t/>
            </a:r>
            <a:br>
              <a:rPr lang="tr-TR" dirty="0"/>
            </a:br>
            <a:endParaRPr lang="tr-TR" dirty="0"/>
          </a:p>
        </p:txBody>
      </p:sp>
      <p:pic>
        <p:nvPicPr>
          <p:cNvPr id="5" name="İçerik Yer Tutucusu 4">
            <a:extLst>
              <a:ext uri="{FF2B5EF4-FFF2-40B4-BE49-F238E27FC236}">
                <a16:creationId xmlns:a16="http://schemas.microsoft.com/office/drawing/2014/main" id="{F23FC88D-BE4E-452A-89A8-C40CD9C61B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9524" y="1555335"/>
            <a:ext cx="8652952" cy="4084889"/>
          </a:xfrm>
        </p:spPr>
      </p:pic>
    </p:spTree>
    <p:extLst>
      <p:ext uri="{BB962C8B-B14F-4D97-AF65-F5344CB8AC3E}">
        <p14:creationId xmlns:p14="http://schemas.microsoft.com/office/powerpoint/2010/main" val="677045001"/>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fontAlgn="auto" hangingPunct="1">
              <a:spcAft>
                <a:spcPts val="0"/>
              </a:spcAft>
              <a:defRPr/>
            </a:pPr>
            <a:r>
              <a:rPr lang="tr-TR" b="1" dirty="0"/>
              <a:t>KAYNAKLAR</a:t>
            </a:r>
          </a:p>
        </p:txBody>
      </p:sp>
      <p:sp>
        <p:nvSpPr>
          <p:cNvPr id="99331" name="İçerik Yer Tutucusu 2"/>
          <p:cNvSpPr>
            <a:spLocks noGrp="1" noChangeArrowheads="1"/>
          </p:cNvSpPr>
          <p:nvPr>
            <p:ph idx="1"/>
          </p:nvPr>
        </p:nvSpPr>
        <p:spPr/>
        <p:txBody>
          <a:bodyPr/>
          <a:lstStyle/>
          <a:p>
            <a:pPr eaLnBrk="1" hangingPunct="1"/>
            <a:r>
              <a:rPr lang="tr-TR" altLang="tr-TR" dirty="0"/>
              <a:t>TEMD </a:t>
            </a:r>
            <a:r>
              <a:rPr lang="tr-TR" altLang="tr-TR" dirty="0" err="1"/>
              <a:t>Diyabetes</a:t>
            </a:r>
            <a:r>
              <a:rPr lang="tr-TR" altLang="tr-TR" dirty="0"/>
              <a:t> </a:t>
            </a:r>
            <a:r>
              <a:rPr lang="tr-TR" altLang="tr-TR" dirty="0" err="1"/>
              <a:t>Mellitus</a:t>
            </a:r>
            <a:r>
              <a:rPr lang="tr-TR" altLang="tr-TR" dirty="0"/>
              <a:t> ve Komplikasyonlarının Tanı, Tedavi ve İzlem </a:t>
            </a:r>
            <a:r>
              <a:rPr lang="tr-TR" altLang="tr-TR" dirty="0" err="1"/>
              <a:t>Klavuzu</a:t>
            </a:r>
            <a:r>
              <a:rPr lang="tr-TR" altLang="tr-TR" dirty="0"/>
              <a:t> 2026</a:t>
            </a:r>
          </a:p>
          <a:p>
            <a:pPr eaLnBrk="1" hangingPunct="1"/>
            <a:r>
              <a:rPr lang="tr-TR" altLang="tr-TR" dirty="0"/>
              <a:t>Birinci Basamağa Yönelik Tanı ve Tedavi Rehberi 2026</a:t>
            </a:r>
          </a:p>
          <a:p>
            <a:pPr eaLnBrk="1" hangingPunct="1"/>
            <a:endParaRPr lang="tr-TR" altLang="tr-TR" dirty="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nvSpPr>
        <p:spPr>
          <a:xfrm>
            <a:off x="920834" y="1346946"/>
            <a:ext cx="10222992" cy="80683"/>
          </a:xfrm>
          <a:prstGeom prst="rect">
            <a:avLst/>
          </a:prstGeom>
          <a:blipFill dpi="0" rotWithShape="1">
            <a:blip r:embed="rId2">
              <a:alphaModFix amt="85000"/>
              <a:lum bright="70000" contrast="-70000"/>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13" name="Rectangle 12"/>
          <p:cNvSpPr>
            <a:spLocks noGrp="1" noRot="1" noChangeAspect="1" noMove="1" noResize="1" noEditPoints="1" noAdjustHandles="1" noChangeArrowheads="1" noChangeShapeType="1" noTextEdit="1"/>
          </p:cNvSpPr>
          <p:nvPr/>
        </p:nvSpPr>
        <p:spPr>
          <a:xfrm>
            <a:off x="920834" y="4299696"/>
            <a:ext cx="10222992" cy="80683"/>
          </a:xfrm>
          <a:prstGeom prst="rect">
            <a:avLst/>
          </a:prstGeom>
          <a:blipFill dpi="0" rotWithShape="1">
            <a:blip r:embed="rId2">
              <a:alphaModFix amt="85000"/>
              <a:lum bright="70000" contrast="-70000"/>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sp>
        <p:nvSpPr>
          <p:cNvPr id="15" name="Rectangle 14"/>
          <p:cNvSpPr>
            <a:spLocks noGrp="1" noRot="1" noChangeAspect="1" noMove="1" noResize="1" noEditPoints="1" noAdjustHandles="1" noChangeArrowheads="1" noChangeShapeType="1" noTextEdit="1"/>
          </p:cNvSpPr>
          <p:nvPr/>
        </p:nvSpPr>
        <p:spPr>
          <a:xfrm>
            <a:off x="920834" y="1484779"/>
            <a:ext cx="10222992" cy="2743200"/>
          </a:xfrm>
          <a:prstGeom prst="rect">
            <a:avLst/>
          </a:prstGeom>
          <a:blipFill dpi="0" rotWithShape="1">
            <a:blip r:embed="rId2">
              <a:alphaModFix amt="85000"/>
              <a:lum bright="70000" contrast="-70000"/>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Calibri" panose="020F0502020204030204" pitchFamily="34" charset="0"/>
            </a:endParaRPr>
          </a:p>
        </p:txBody>
      </p:sp>
      <p:grpSp>
        <p:nvGrpSpPr>
          <p:cNvPr id="100363" name="Group 16" descr="&quot;&quot;"/>
          <p:cNvGrpSpPr>
            <a:grpSpLocks noGrp="1" noUngrp="1" noRot="1" noChangeAspect="1" noMove="1" noResize="1"/>
          </p:cNvGrpSpPr>
          <p:nvPr/>
        </p:nvGrpSpPr>
        <p:grpSpPr bwMode="auto">
          <a:xfrm>
            <a:off x="9648825" y="4068763"/>
            <a:ext cx="1081088" cy="1081087"/>
            <a:chOff x="9685338" y="4460675"/>
            <a:chExt cx="1080904" cy="1080902"/>
          </a:xfrm>
        </p:grpSpPr>
        <p:sp>
          <p:nvSpPr>
            <p:cNvPr id="41" name="Oval 40"/>
            <p:cNvSpPr/>
            <p:nvPr/>
          </p:nvSpPr>
          <p:spPr>
            <a:xfrm>
              <a:off x="9685338" y="4460675"/>
              <a:ext cx="1080904" cy="1080902"/>
            </a:xfrm>
            <a:prstGeom prst="ellipse">
              <a:avLst/>
            </a:prstGeom>
            <a:blipFill dpi="0" rotWithShape="1">
              <a:blip r:embed="rId3">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anchor="ctr"/>
            <a:lstStyle/>
            <a:p>
              <a:pPr algn="ctr" defTabSz="914400" eaLnBrk="1" fontAlgn="auto" hangingPunct="1">
                <a:spcBef>
                  <a:spcPts val="0"/>
                </a:spcBef>
                <a:spcAft>
                  <a:spcPts val="0"/>
                </a:spcAft>
                <a:defRPr/>
              </a:pPr>
              <a:endParaRPr lang="en-US" sz="2000" kern="0" dirty="0">
                <a:solidFill>
                  <a:prstClr val="white"/>
                </a:solidFill>
                <a:latin typeface="Rockwell Extra Bold" pitchFamily="18" charset="0"/>
              </a:endParaRPr>
            </a:p>
          </p:txBody>
        </p:sp>
        <p:sp>
          <p:nvSpPr>
            <p:cNvPr id="19" name="Oval 18" descr="&quot;&quot;"/>
            <p:cNvSpPr/>
            <p:nvPr/>
          </p:nvSpPr>
          <p:spPr>
            <a:xfrm>
              <a:off x="9793270" y="4568607"/>
              <a:ext cx="865041" cy="865039"/>
            </a:xfrm>
            <a:prstGeom prst="ellipse">
              <a:avLst/>
            </a:prstGeom>
            <a:noFill/>
            <a:ln w="25400" cap="flat" cmpd="sng" algn="ctr">
              <a:solidFill>
                <a:sysClr val="window" lastClr="FFFFFF"/>
              </a:solidFill>
              <a:prstDash val="solid"/>
            </a:ln>
            <a:effectLst/>
          </p:spPr>
          <p:txBody>
            <a:bodyPr anchor="ctr"/>
            <a:lstStyle/>
            <a:p>
              <a:pPr algn="ctr" defTabSz="914400" eaLnBrk="1" fontAlgn="auto" hangingPunct="1">
                <a:spcBef>
                  <a:spcPts val="0"/>
                </a:spcBef>
                <a:spcAft>
                  <a:spcPts val="0"/>
                </a:spcAft>
                <a:defRPr/>
              </a:pPr>
              <a:endParaRPr lang="en-US" kern="0" dirty="0">
                <a:solidFill>
                  <a:prstClr val="white"/>
                </a:solidFill>
                <a:latin typeface="Calibri"/>
              </a:endParaRPr>
            </a:p>
          </p:txBody>
        </p:sp>
      </p:grpSp>
      <p:sp useBgFill="1">
        <p:nvSpPr>
          <p:cNvPr id="21" name="Rectangle 20" descr="&quot;&quot;"/>
          <p:cNvSpPr>
            <a:spLocks noGrp="1" noRot="1" noChangeAspect="1" noMove="1" noResize="1" noEditPoints="1" noAdjustHandles="1" noChangeArrowheads="1" noChangeShapeType="1" noTextEdit="1"/>
          </p:cNvSpPr>
          <p:nvPr/>
        </p:nvSpPr>
        <p:spPr bwMode="white">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dirty="0">
              <a:latin typeface="Calibri" panose="020F0502020204030204" pitchFamily="34" charset="0"/>
            </a:endParaRPr>
          </a:p>
        </p:txBody>
      </p:sp>
      <p:sp>
        <p:nvSpPr>
          <p:cNvPr id="4" name="Başlık 3"/>
          <p:cNvSpPr>
            <a:spLocks noGrp="1"/>
          </p:cNvSpPr>
          <p:nvPr>
            <p:ph type="title"/>
          </p:nvPr>
        </p:nvSpPr>
        <p:spPr/>
        <p:txBody>
          <a:bodyPr/>
          <a:lstStyle/>
          <a:p>
            <a:pPr eaLnBrk="1" fontAlgn="auto" hangingPunct="1">
              <a:lnSpc>
                <a:spcPct val="80000"/>
              </a:lnSpc>
              <a:spcAft>
                <a:spcPts val="0"/>
              </a:spcAft>
              <a:defRPr/>
            </a:pPr>
            <a:endParaRPr lang="en-US" sz="6600" b="1" dirty="0">
              <a:blipFill dpi="0" rotWithShape="1">
                <a:blip r:embed="rId3"/>
                <a:srcRect/>
                <a:tile tx="6350" ty="-127000" sx="65000" sy="64000" flip="none" algn="tl"/>
              </a:blipFill>
            </a:endParaRPr>
          </a:p>
        </p:txBody>
      </p:sp>
      <p:sp>
        <p:nvSpPr>
          <p:cNvPr id="6" name="Metin Yer Tutucusu 5">
            <a:extLst>
              <a:ext uri="{FF2B5EF4-FFF2-40B4-BE49-F238E27FC236}">
                <a16:creationId xmlns:a16="http://schemas.microsoft.com/office/drawing/2014/main" id="{A71401B2-F133-4092-6809-8CF9152C2F0E}"/>
              </a:ext>
            </a:extLst>
          </p:cNvPr>
          <p:cNvSpPr>
            <a:spLocks noGrp="1"/>
          </p:cNvSpPr>
          <p:nvPr>
            <p:ph type="body" idx="1"/>
          </p:nvPr>
        </p:nvSpPr>
        <p:spPr/>
        <p:txBody>
          <a:bodyPr/>
          <a:lstStyle/>
          <a:p>
            <a:endParaRPr lang="tr-TR"/>
          </a:p>
        </p:txBody>
      </p:sp>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2127</TotalTime>
  <Words>4967</Words>
  <Application>Microsoft Office PowerPoint</Application>
  <PresentationFormat>Geniş ekran</PresentationFormat>
  <Paragraphs>429</Paragraphs>
  <Slides>98</Slides>
  <Notes>7</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98</vt:i4>
      </vt:variant>
    </vt:vector>
  </HeadingPairs>
  <TitlesOfParts>
    <vt:vector size="106" baseType="lpstr">
      <vt:lpstr>Arial</vt:lpstr>
      <vt:lpstr>Calibri</vt:lpstr>
      <vt:lpstr>Google Sans</vt:lpstr>
      <vt:lpstr>Rockwell Extra Bold</vt:lpstr>
      <vt:lpstr>Times New Roman</vt:lpstr>
      <vt:lpstr>Wingdings</vt:lpstr>
      <vt:lpstr>Wingdings 3</vt:lpstr>
      <vt:lpstr>Duman</vt:lpstr>
      <vt:lpstr>DİYABETES MELLİTUS</vt:lpstr>
      <vt:lpstr>AMAÇ</vt:lpstr>
      <vt:lpstr>ÖĞRENİM HEDEFLERİ</vt:lpstr>
      <vt:lpstr>SUNUM AKIŞI</vt:lpstr>
      <vt:lpstr>TANIM</vt:lpstr>
      <vt:lpstr>TANI KRİTERLERİ</vt:lpstr>
      <vt:lpstr>PREDİYABET</vt:lpstr>
      <vt:lpstr>PowerPoint Sunusu</vt:lpstr>
      <vt:lpstr>DİYABET SEMPTOMLARI</vt:lpstr>
      <vt:lpstr>TİP 1 DİABETES MELLİTUS</vt:lpstr>
      <vt:lpstr>ÖZELLİKLER</vt:lpstr>
      <vt:lpstr>ÖZELLİKLER</vt:lpstr>
      <vt:lpstr>TİP 1 DM EVRELERİ</vt:lpstr>
      <vt:lpstr>ERİŞKİNDE GÖRÜLEN LATENT OTOİMMUN DİYABET (LADA)</vt:lpstr>
      <vt:lpstr>TİP 2 DİABETES MELLİTUS</vt:lpstr>
      <vt:lpstr>ÖZELLİKLER</vt:lpstr>
      <vt:lpstr>PowerPoint Sunusu</vt:lpstr>
      <vt:lpstr>GESTASYONEL DİABETES MELLİTUS </vt:lpstr>
      <vt:lpstr>GESTASYONEL DİABETES RİSK FAKTÖRLERİ</vt:lpstr>
      <vt:lpstr>PowerPoint Sunusu</vt:lpstr>
      <vt:lpstr>PowerPoint Sunusu</vt:lpstr>
      <vt:lpstr>TİP 1 DİYABET TARAMASI </vt:lpstr>
      <vt:lpstr>TİP 2 DİYABET TARAMASI</vt:lpstr>
      <vt:lpstr>PowerPoint Sunusu</vt:lpstr>
      <vt:lpstr>PowerPoint Sunusu</vt:lpstr>
      <vt:lpstr>PowerPoint Sunusu</vt:lpstr>
      <vt:lpstr>PowerPoint Sunusu</vt:lpstr>
      <vt:lpstr>GESTASYONEL DİABETES MELLİTUS TARAMASI </vt:lpstr>
      <vt:lpstr>GEBELİK SONRASI TARAMA</vt:lpstr>
      <vt:lpstr>PowerPoint Sunusu</vt:lpstr>
      <vt:lpstr>DİYABETLİ HASTALARDA  İLK DEĞERLENDİRME</vt:lpstr>
      <vt:lpstr>DİYABETLİ HASTALARDA  İLK DEĞERLENDİRME</vt:lpstr>
      <vt:lpstr>ANAMNEZ</vt:lpstr>
      <vt:lpstr>ANAMNEZ</vt:lpstr>
      <vt:lpstr>FİZİK MUAYENE </vt:lpstr>
      <vt:lpstr>FİZİK MUAYENE </vt:lpstr>
      <vt:lpstr>LABORATUVAR TAKİBİ VE HEDEFLERİ</vt:lpstr>
      <vt:lpstr>GÖRÜNTÜLEME YÖNTEMLERİ</vt:lpstr>
      <vt:lpstr>GÖRÜNTÜLEME YÖNTEMLERİ</vt:lpstr>
      <vt:lpstr>GLİSEMİK KONTROL  EVDE KAN GLUKOZ TAKİBİ (SMBG)</vt:lpstr>
      <vt:lpstr>GLİSEMİK KONTROL  SÜREKLİ GLUKOZ ÖLÇÜM SİSTEMİ (GLUKOZ SENSÖRLERİ-CGM)</vt:lpstr>
      <vt:lpstr>PowerPoint Sunusu</vt:lpstr>
      <vt:lpstr>PowerPoint Sunusu</vt:lpstr>
      <vt:lpstr>PowerPoint Sunusu</vt:lpstr>
      <vt:lpstr>KAN BASINCI KONTROLÜ</vt:lpstr>
      <vt:lpstr>LİPİD PROFİLİ</vt:lpstr>
      <vt:lpstr>KOMORBİD DURUMLAR</vt:lpstr>
      <vt:lpstr>HASTA EĞİTİMİ</vt:lpstr>
      <vt:lpstr>PowerPoint Sunusu</vt:lpstr>
      <vt:lpstr>EĞİTİM</vt:lpstr>
      <vt:lpstr>PowerPoint Sunusu</vt:lpstr>
      <vt:lpstr>PowerPoint Sunusu</vt:lpstr>
      <vt:lpstr>PowerPoint Sunusu</vt:lpstr>
      <vt:lpstr>HBA1C</vt:lpstr>
      <vt:lpstr>UZUN DÖNEM GLUKOZ KONTROLÜ (HbA1c)</vt:lpstr>
      <vt:lpstr>LABORATUVAR TAKİBİ VE HEDEFLERİ</vt:lpstr>
      <vt:lpstr>PowerPoint Sunusu</vt:lpstr>
      <vt:lpstr>BESLENME</vt:lpstr>
      <vt:lpstr>DİYABETTE EGZERSİZİN YARARLARI</vt:lpstr>
      <vt:lpstr>PowerPoint Sunusu</vt:lpstr>
      <vt:lpstr>AKUT KOMPLİKASYONLAR</vt:lpstr>
      <vt:lpstr>KRONİK KOMPLİKASYONLAR</vt:lpstr>
      <vt:lpstr>PowerPoint Sunusu</vt:lpstr>
      <vt:lpstr>PowerPoint Sunusu</vt:lpstr>
      <vt:lpstr>HİPOGLİSEMİ</vt:lpstr>
      <vt:lpstr>HİPOGLİSEMİ TEDAVİSİ</vt:lpstr>
      <vt:lpstr>PowerPoint Sunusu</vt:lpstr>
      <vt:lpstr>KARDİYOVASKÜLER HASTALIK RİSKİ</vt:lpstr>
      <vt:lpstr>KARDİYOVASKÜLER HASTALIK RİSKİ</vt:lpstr>
      <vt:lpstr>PowerPoint Sunusu</vt:lpstr>
      <vt:lpstr>DİYABETLİ HASTALARDA KARDİYOLOJİ KONSÜLTASYONU İSTENİLMESİ GEREKEN DURUMLAR</vt:lpstr>
      <vt:lpstr>PERİFERİK ARTER HASTALIĞI</vt:lpstr>
      <vt:lpstr>RETİNOPATİ TARAMASI</vt:lpstr>
      <vt:lpstr>NEFROPATİ (DİYABETİK BÖBREK HASTALIĞI)</vt:lpstr>
      <vt:lpstr>NEFROPATİ TARAMASI</vt:lpstr>
      <vt:lpstr>NÖROPATİ</vt:lpstr>
      <vt:lpstr>MİKROVASKÜLER KOMPLİKASYONLAR İÇİN TARAMA ÖZETİ</vt:lpstr>
      <vt:lpstr>MİKROVASKÜLER KOMPLİKASYONLAR İÇİN TARAMA ÖZETİ</vt:lpstr>
      <vt:lpstr>DİYABETİK AYAK SORUNLARI</vt:lpstr>
      <vt:lpstr>PowerPoint Sunusu</vt:lpstr>
      <vt:lpstr>DİYABET VE HİPERTANSİYON</vt:lpstr>
      <vt:lpstr>HİPERTANSİYON İZLEMİ</vt:lpstr>
      <vt:lpstr>DİYABETİN PSİKOSOSYAL YÜKÜ</vt:lpstr>
      <vt:lpstr>PowerPoint Sunusu</vt:lpstr>
      <vt:lpstr>PowerPoint Sunusu</vt:lpstr>
      <vt:lpstr>DİYABET SEVK KRİTERLERİ</vt:lpstr>
      <vt:lpstr>DİYABET SEVK KRİTERLERİ</vt:lpstr>
      <vt:lpstr>PowerPoint Sunusu</vt:lpstr>
      <vt:lpstr>METABOLİK SENDROM VE PREDİYABET</vt:lpstr>
      <vt:lpstr>PowerPoint Sunusu</vt:lpstr>
      <vt:lpstr>PowerPoint Sunusu</vt:lpstr>
      <vt:lpstr>NE YAPILMALI?</vt:lpstr>
      <vt:lpstr>PowerPoint Sunusu</vt:lpstr>
      <vt:lpstr>PowerPoint Sunusu</vt:lpstr>
      <vt:lpstr>TEMD Diyabetes Mellitus ve Komplikasyonlarının Tanı, Tedavi ve İzlem Klavuzu 2026</vt:lpstr>
      <vt:lpstr>TEMD Diyabetes Mellitus ve Komplikasyonlarının Tanı, Tedavi ve İzlem Klavuzu 2026 </vt:lpstr>
      <vt:lpstr>KAYNAKLAR</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Dıyabetes Mellıtus</dc:title>
  <dc:creator>xyz</dc:creator>
  <cp:lastModifiedBy>xyz</cp:lastModifiedBy>
  <cp:revision>116</cp:revision>
  <dcterms:created xsi:type="dcterms:W3CDTF">2026-10-20T11:23:42Z</dcterms:created>
  <dcterms:modified xsi:type="dcterms:W3CDTF">2026-10-26T19:29:30Z</dcterms:modified>
</cp:coreProperties>
</file>