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142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80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49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93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09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37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04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93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47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9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29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09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61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004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02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75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34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CDEDC-4E74-4504-B7C3-44C04E36DCC1}" type="datetimeFigureOut">
              <a:rPr lang="tr-TR" smtClean="0"/>
              <a:t>15.05.2017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70661D-D597-43F0-8E97-C88917F50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80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Rapidly Progressing Rash in an Adult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Karadeniz Teknik Üniversitesi Aile Hekimliği Anabilim Dalı </a:t>
            </a:r>
          </a:p>
          <a:p>
            <a:r>
              <a:rPr lang="tr-TR" dirty="0" err="1"/>
              <a:t>Dr</a:t>
            </a:r>
            <a:r>
              <a:rPr lang="tr-TR" dirty="0"/>
              <a:t> Burcu AYKANAT</a:t>
            </a:r>
          </a:p>
          <a:p>
            <a:r>
              <a:rPr lang="tr-TR" dirty="0"/>
              <a:t>16.05.2017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42" y="4163438"/>
            <a:ext cx="1517992" cy="22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El-ayak-ve-ağız hastalığı genelde bir virüs bulaşmış bir hastanın üst solunum yolundan veya </a:t>
            </a:r>
            <a:r>
              <a:rPr lang="tr-TR" dirty="0" err="1"/>
              <a:t>gastrointestinal</a:t>
            </a:r>
            <a:r>
              <a:rPr lang="tr-TR" dirty="0"/>
              <a:t> sisteminden virüs döküntüsünün oral yoldan alınmasından sonra meydana gelir. </a:t>
            </a:r>
          </a:p>
          <a:p>
            <a:r>
              <a:rPr lang="tr-TR" dirty="0"/>
              <a:t>Kuluçka süresi ortalama 3-10 gün arasındadır.</a:t>
            </a:r>
          </a:p>
          <a:p>
            <a:r>
              <a:rPr lang="tr-TR" dirty="0"/>
              <a:t>El-ayak-ve-ağız hastalığı en sık 10 yaş ve daha küçük çocuklarda görülürken, yetişkinlerde de yaygınlaşmaktadır.</a:t>
            </a:r>
          </a:p>
          <a:p>
            <a:r>
              <a:rPr lang="tr-TR" dirty="0"/>
              <a:t>Hastalar, döküntü gelişmeden önce ateş ve </a:t>
            </a:r>
            <a:r>
              <a:rPr lang="tr-TR" dirty="0" err="1"/>
              <a:t>konstitüsyonel</a:t>
            </a:r>
            <a:r>
              <a:rPr lang="tr-TR" dirty="0"/>
              <a:t> semptomlar bildirir. </a:t>
            </a:r>
          </a:p>
        </p:txBody>
      </p:sp>
    </p:spTree>
    <p:extLst>
      <p:ext uri="{BB962C8B-B14F-4D97-AF65-F5344CB8AC3E}">
        <p14:creationId xmlns:p14="http://schemas.microsoft.com/office/powerpoint/2010/main" val="132432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Tanı, geçmişe ve karakteristik kızarıklığa dayanan klinik tablodur. </a:t>
            </a:r>
          </a:p>
          <a:p>
            <a:r>
              <a:rPr lang="tr-TR" dirty="0"/>
              <a:t>Hafif ve kendi kendine sınırlandırılmış semptomlar genellikle 7 ila 10 gün içinde çözülür. </a:t>
            </a:r>
          </a:p>
          <a:p>
            <a:r>
              <a:rPr lang="tr-TR" dirty="0"/>
              <a:t>Tedavi destekleyici olup, sıvıları, </a:t>
            </a:r>
            <a:r>
              <a:rPr lang="tr-TR" dirty="0" err="1"/>
              <a:t>antipiretik</a:t>
            </a:r>
            <a:r>
              <a:rPr lang="tr-TR" dirty="0"/>
              <a:t> maddeleri ve analjezikleri içerir. </a:t>
            </a:r>
            <a:r>
              <a:rPr lang="tr-TR" dirty="0" err="1"/>
              <a:t>Topikal</a:t>
            </a:r>
            <a:r>
              <a:rPr lang="tr-TR" dirty="0"/>
              <a:t> </a:t>
            </a:r>
            <a:r>
              <a:rPr lang="tr-TR" dirty="0" err="1"/>
              <a:t>lidokain</a:t>
            </a:r>
            <a:r>
              <a:rPr lang="tr-TR" dirty="0"/>
              <a:t> ve ağız gargaraları, ağız yoluyla ülser varsa ağrı giderme için kullanılabilir. </a:t>
            </a:r>
          </a:p>
          <a:p>
            <a:r>
              <a:rPr lang="tr-TR" dirty="0"/>
              <a:t>Komplikasyonlar nadirdir ancak el veya ayak tırnak kaybı, menenjit, </a:t>
            </a:r>
            <a:r>
              <a:rPr lang="tr-TR" dirty="0" err="1"/>
              <a:t>ensefalit</a:t>
            </a:r>
            <a:r>
              <a:rPr lang="tr-TR" dirty="0"/>
              <a:t>, </a:t>
            </a:r>
            <a:r>
              <a:rPr lang="tr-TR" dirty="0" err="1"/>
              <a:t>miyokardit</a:t>
            </a:r>
            <a:r>
              <a:rPr lang="tr-TR" dirty="0"/>
              <a:t> ve diğer nörolojik sekelleri içerebilir.</a:t>
            </a:r>
          </a:p>
        </p:txBody>
      </p:sp>
    </p:spTree>
    <p:extLst>
      <p:ext uri="{BB962C8B-B14F-4D97-AF65-F5344CB8AC3E}">
        <p14:creationId xmlns:p14="http://schemas.microsoft.com/office/powerpoint/2010/main" val="254061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Yaygın </a:t>
            </a:r>
            <a:r>
              <a:rPr lang="tr-TR" dirty="0" err="1"/>
              <a:t>herpes</a:t>
            </a:r>
            <a:r>
              <a:rPr lang="tr-TR" dirty="0"/>
              <a:t> </a:t>
            </a:r>
            <a:r>
              <a:rPr lang="tr-TR" dirty="0" err="1"/>
              <a:t>simpleks</a:t>
            </a:r>
            <a:r>
              <a:rPr lang="tr-TR" dirty="0"/>
              <a:t> virüsü enfeksiyonu, lokal </a:t>
            </a:r>
            <a:r>
              <a:rPr lang="tr-TR" dirty="0" err="1"/>
              <a:t>herpes</a:t>
            </a:r>
            <a:r>
              <a:rPr lang="tr-TR" dirty="0"/>
              <a:t> enfeksiyonu olan bireylerde görülebilir veya bağışıklık sistemi baskılanmış ve gebe olan hastalarda görülür.</a:t>
            </a:r>
          </a:p>
          <a:p>
            <a:r>
              <a:rPr lang="tr-TR" dirty="0" err="1"/>
              <a:t>Monomorfik</a:t>
            </a:r>
            <a:r>
              <a:rPr lang="tr-TR" dirty="0"/>
              <a:t> veziküller veya ülserleşmiş </a:t>
            </a:r>
            <a:r>
              <a:rPr lang="tr-TR" dirty="0" err="1"/>
              <a:t>hemorajik</a:t>
            </a:r>
            <a:r>
              <a:rPr lang="tr-TR" dirty="0"/>
              <a:t> lezyonlarla karakterizedir.</a:t>
            </a:r>
          </a:p>
          <a:p>
            <a:r>
              <a:rPr lang="tr-TR" dirty="0"/>
              <a:t>Bu döküntü vücudun hemen her yerinde görülebilmesine rağmen, avuç içi ve tabanı genellikle korunmuştur.</a:t>
            </a:r>
          </a:p>
        </p:txBody>
      </p:sp>
    </p:spTree>
    <p:extLst>
      <p:ext uri="{BB962C8B-B14F-4D97-AF65-F5344CB8AC3E}">
        <p14:creationId xmlns:p14="http://schemas.microsoft.com/office/powerpoint/2010/main" val="148239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sifiliz</a:t>
            </a:r>
            <a:r>
              <a:rPr lang="tr-TR" dirty="0"/>
              <a:t>, tedavi edilmemiş </a:t>
            </a:r>
            <a:r>
              <a:rPr lang="tr-TR" dirty="0" err="1"/>
              <a:t>primer</a:t>
            </a:r>
            <a:r>
              <a:rPr lang="tr-TR" dirty="0"/>
              <a:t> enfeksiyon ile oluşur. </a:t>
            </a:r>
          </a:p>
          <a:p>
            <a:r>
              <a:rPr lang="tr-TR" dirty="0"/>
              <a:t>Hastalarda, gövdede ve </a:t>
            </a:r>
            <a:r>
              <a:rPr lang="tr-TR" dirty="0" err="1"/>
              <a:t>ekstremitelerde</a:t>
            </a:r>
            <a:r>
              <a:rPr lang="tr-TR" dirty="0"/>
              <a:t>, avuç içi ve ayak tabanı da dahil olmak üzere, kaşıntısız, </a:t>
            </a:r>
            <a:r>
              <a:rPr lang="tr-TR" dirty="0" err="1"/>
              <a:t>papüler</a:t>
            </a:r>
            <a:r>
              <a:rPr lang="tr-TR" dirty="0"/>
              <a:t>, </a:t>
            </a:r>
            <a:r>
              <a:rPr lang="tr-TR" dirty="0" err="1"/>
              <a:t>papül</a:t>
            </a:r>
            <a:r>
              <a:rPr lang="tr-TR" dirty="0"/>
              <a:t>, pembe veya mor döküntü görülür. </a:t>
            </a:r>
          </a:p>
          <a:p>
            <a:r>
              <a:rPr lang="tr-TR" dirty="0" err="1"/>
              <a:t>Mukozal</a:t>
            </a:r>
            <a:r>
              <a:rPr lang="tr-TR" dirty="0"/>
              <a:t> bölgelerde gri plaklar ve ülser oluşabilir. </a:t>
            </a:r>
          </a:p>
          <a:p>
            <a:r>
              <a:rPr lang="tr-TR" dirty="0"/>
              <a:t>Yorgunluk, ateş, </a:t>
            </a:r>
            <a:r>
              <a:rPr lang="tr-TR" dirty="0" err="1"/>
              <a:t>lenfadenopati</a:t>
            </a:r>
            <a:r>
              <a:rPr lang="tr-TR" dirty="0"/>
              <a:t> ve </a:t>
            </a:r>
            <a:r>
              <a:rPr lang="tr-TR" dirty="0" err="1"/>
              <a:t>gastrointestinal</a:t>
            </a:r>
            <a:r>
              <a:rPr lang="tr-TR" dirty="0"/>
              <a:t> ve nörolojik anormallikler gibi sistemik semptomlar sıklıkla görülür. </a:t>
            </a:r>
          </a:p>
          <a:p>
            <a:r>
              <a:rPr lang="tr-TR" dirty="0"/>
              <a:t>Bazı hastalar </a:t>
            </a:r>
            <a:r>
              <a:rPr lang="tr-TR" dirty="0" err="1"/>
              <a:t>asemptomatiktir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87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Suçiçeği çocuklarda daha sık görülür. </a:t>
            </a:r>
          </a:p>
          <a:p>
            <a:r>
              <a:rPr lang="tr-TR" dirty="0" err="1"/>
              <a:t>Konstitüsyonel</a:t>
            </a:r>
            <a:r>
              <a:rPr lang="tr-TR" dirty="0"/>
              <a:t> semptomlar olur ve  yüz veya saçlı deride başlayan döküntülere neden olur, daha sonra döküntüler </a:t>
            </a:r>
            <a:r>
              <a:rPr lang="tr-TR" dirty="0" err="1"/>
              <a:t>ekstremitelere</a:t>
            </a:r>
            <a:r>
              <a:rPr lang="tr-TR" dirty="0"/>
              <a:t> yayılır.</a:t>
            </a:r>
          </a:p>
          <a:p>
            <a:r>
              <a:rPr lang="tr-TR" dirty="0"/>
              <a:t>Döküntü, sıvı dolu veziküller oluşturan kaşıntılı ve ağrılı </a:t>
            </a:r>
            <a:r>
              <a:rPr lang="tr-TR" dirty="0" err="1"/>
              <a:t>maküller</a:t>
            </a:r>
            <a:r>
              <a:rPr lang="tr-TR" dirty="0"/>
              <a:t> olarak başlar ("Gül yaprakları üzerinde çiy damlası"). </a:t>
            </a:r>
          </a:p>
          <a:p>
            <a:r>
              <a:rPr lang="tr-TR" dirty="0"/>
              <a:t>Vezikül sıklıkla </a:t>
            </a:r>
            <a:r>
              <a:rPr lang="tr-TR" dirty="0" err="1"/>
              <a:t>nazofarenkste</a:t>
            </a:r>
            <a:r>
              <a:rPr lang="tr-TR" dirty="0"/>
              <a:t> görülür ancak aynı zamanda rektum, </a:t>
            </a:r>
            <a:r>
              <a:rPr lang="tr-TR" dirty="0" err="1"/>
              <a:t>konjunktiva</a:t>
            </a:r>
            <a:r>
              <a:rPr lang="tr-TR" dirty="0"/>
              <a:t> ve vajinada da bulunabilir. </a:t>
            </a:r>
          </a:p>
          <a:p>
            <a:r>
              <a:rPr lang="tr-TR" dirty="0"/>
              <a:t>Avuç içi ve ayak tabanı sıklıkla korunmuştur.</a:t>
            </a:r>
          </a:p>
        </p:txBody>
      </p:sp>
    </p:spTree>
    <p:extLst>
      <p:ext uri="{BB962C8B-B14F-4D97-AF65-F5344CB8AC3E}">
        <p14:creationId xmlns:p14="http://schemas.microsoft.com/office/powerpoint/2010/main" val="319215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134436"/>
              </p:ext>
            </p:extLst>
          </p:nvPr>
        </p:nvGraphicFramePr>
        <p:xfrm>
          <a:off x="687194" y="1358155"/>
          <a:ext cx="8596311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1279416250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794930132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1049564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Durum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Özellik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Etkilenen Bölge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4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Disseminated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herpes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simplex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virus</a:t>
                      </a:r>
                      <a:r>
                        <a:rPr lang="tr-TR" dirty="0"/>
                        <a:t> enfeksiyonu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Monomorfik</a:t>
                      </a:r>
                      <a:r>
                        <a:rPr lang="tr-TR" dirty="0"/>
                        <a:t> veziküller veya ülserleşmiş </a:t>
                      </a:r>
                      <a:r>
                        <a:rPr lang="tr-TR" dirty="0" err="1"/>
                        <a:t>hemorajik</a:t>
                      </a:r>
                      <a:r>
                        <a:rPr lang="tr-TR" dirty="0"/>
                        <a:t> lezyonlar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Neredeyse tüm vücuda yayılmıştır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96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El ayak ağız hastalığı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Perilezyonel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eritem</a:t>
                      </a:r>
                      <a:r>
                        <a:rPr lang="tr-TR" dirty="0"/>
                        <a:t> ile </a:t>
                      </a:r>
                      <a:r>
                        <a:rPr lang="tr-TR" dirty="0" err="1"/>
                        <a:t>eritemli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papüloveziküler</a:t>
                      </a:r>
                      <a:r>
                        <a:rPr lang="tr-TR" dirty="0"/>
                        <a:t> lezyon kümeleri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Eller, ayaklar, dizler, </a:t>
                      </a:r>
                      <a:r>
                        <a:rPr lang="tr-TR" dirty="0" err="1"/>
                        <a:t>perioral</a:t>
                      </a:r>
                      <a:r>
                        <a:rPr lang="tr-TR" dirty="0"/>
                        <a:t> bölge, oral mukoza ve kalça / </a:t>
                      </a:r>
                      <a:r>
                        <a:rPr lang="tr-TR" dirty="0" err="1"/>
                        <a:t>genital</a:t>
                      </a:r>
                      <a:r>
                        <a:rPr lang="tr-TR" dirty="0"/>
                        <a:t> bölgeler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86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Sekonder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sifiliz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Nonpruritik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papüler</a:t>
                      </a:r>
                      <a:r>
                        <a:rPr lang="tr-TR" dirty="0"/>
                        <a:t>, pembe ve mor, kabuklu döküntü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Avuç içi ve tabanlar dahil gövde ve </a:t>
                      </a:r>
                      <a:r>
                        <a:rPr lang="tr-TR" dirty="0" err="1"/>
                        <a:t>ekstremiteler</a:t>
                      </a:r>
                      <a:r>
                        <a:rPr lang="tr-TR" dirty="0"/>
                        <a:t>; </a:t>
                      </a:r>
                      <a:r>
                        <a:rPr lang="tr-TR" dirty="0" err="1"/>
                        <a:t>Mukozal</a:t>
                      </a:r>
                      <a:r>
                        <a:rPr lang="tr-TR" dirty="0"/>
                        <a:t> alanlarda gri plaklar ve ülser oluşabilir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Suçiçeği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Prüritik</a:t>
                      </a:r>
                      <a:r>
                        <a:rPr lang="tr-TR" dirty="0"/>
                        <a:t> ve birden fazla evrede, kaşıntılı ve ağrılı lezyonlar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Avuç içi ve ayak tabanı korunmuştur.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39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22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http://www.aafp.org/afp/2015/0915/p525.html</a:t>
            </a:r>
          </a:p>
        </p:txBody>
      </p:sp>
    </p:spTree>
    <p:extLst>
      <p:ext uri="{BB962C8B-B14F-4D97-AF65-F5344CB8AC3E}">
        <p14:creationId xmlns:p14="http://schemas.microsoft.com/office/powerpoint/2010/main" val="103466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Anamnez</a:t>
            </a:r>
            <a:endParaRPr lang="tr-TR" dirty="0"/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Önemli bir tıbbi öyküsü olmayan 40 yaşındaki bir kadın, kaşıntısız döküntü ile başvurdu.</a:t>
            </a:r>
          </a:p>
          <a:p>
            <a:r>
              <a:rPr lang="tr-TR" dirty="0"/>
              <a:t>Döküntü üç gün içinde hızla gelişmiş ve giderek kötüleşmiş.</a:t>
            </a:r>
          </a:p>
          <a:p>
            <a:r>
              <a:rPr lang="tr-TR" dirty="0"/>
              <a:t>Döküntünün başlamasından üç gün önce ateşi 39.4 ° C, boğaz ağrısı ve baş ağrısı varmış.</a:t>
            </a:r>
          </a:p>
          <a:p>
            <a:r>
              <a:rPr lang="tr-TR" dirty="0" err="1"/>
              <a:t>Diphhenhydramine</a:t>
            </a:r>
            <a:r>
              <a:rPr lang="tr-TR" dirty="0"/>
              <a:t> (</a:t>
            </a:r>
            <a:r>
              <a:rPr lang="tr-TR" dirty="0" err="1"/>
              <a:t>Benadryl</a:t>
            </a:r>
            <a:r>
              <a:rPr lang="tr-TR" dirty="0"/>
              <a:t>) rahatlama sağlamamış.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932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Anamnez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Belirtilerinin gelişmesinden on gün önce, hastanın sekiz </a:t>
            </a:r>
            <a:r>
              <a:rPr lang="tr-TR" dirty="0" err="1"/>
              <a:t>yaşındaKİ</a:t>
            </a:r>
            <a:r>
              <a:rPr lang="tr-TR" dirty="0"/>
              <a:t> kızının ateşi, ishali ve ayaklarında benzer bir döküntü varmış.</a:t>
            </a:r>
          </a:p>
          <a:p>
            <a:r>
              <a:rPr lang="tr-TR" dirty="0"/>
              <a:t>Hasta yeni ilaçlar, gıdalar ya da sabunlara maruz kalmamış ve yakın bir zamanda seyahat etmemiş.</a:t>
            </a:r>
          </a:p>
        </p:txBody>
      </p:sp>
    </p:spTree>
    <p:extLst>
      <p:ext uri="{BB962C8B-B14F-4D97-AF65-F5344CB8AC3E}">
        <p14:creationId xmlns:p14="http://schemas.microsoft.com/office/powerpoint/2010/main" val="39411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Fizik muayenede hastanın vücut sıcaklığı 38.3 ° C idi.</a:t>
            </a:r>
          </a:p>
          <a:p>
            <a:r>
              <a:rPr lang="tr-TR" dirty="0"/>
              <a:t>Avuç içleri ve tabanları da dahil olmak üzere </a:t>
            </a:r>
            <a:r>
              <a:rPr lang="tr-TR" dirty="0" err="1"/>
              <a:t>distal</a:t>
            </a:r>
            <a:r>
              <a:rPr lang="tr-TR" dirty="0"/>
              <a:t> üst ve alt </a:t>
            </a:r>
            <a:r>
              <a:rPr lang="tr-TR" dirty="0" err="1"/>
              <a:t>ekstremitelerinde</a:t>
            </a:r>
            <a:r>
              <a:rPr lang="tr-TR" dirty="0"/>
              <a:t> </a:t>
            </a:r>
            <a:r>
              <a:rPr lang="tr-TR" dirty="0" err="1"/>
              <a:t>diffüz</a:t>
            </a:r>
            <a:r>
              <a:rPr lang="tr-TR" dirty="0"/>
              <a:t> </a:t>
            </a:r>
            <a:r>
              <a:rPr lang="tr-TR" dirty="0" err="1"/>
              <a:t>eritematöz</a:t>
            </a:r>
            <a:r>
              <a:rPr lang="tr-TR" dirty="0"/>
              <a:t> </a:t>
            </a:r>
            <a:r>
              <a:rPr lang="tr-TR" dirty="0" err="1"/>
              <a:t>papüloveziküler</a:t>
            </a:r>
            <a:r>
              <a:rPr lang="tr-TR" dirty="0"/>
              <a:t> bir döküntü vardı.</a:t>
            </a:r>
          </a:p>
          <a:p>
            <a:r>
              <a:rPr lang="tr-TR" dirty="0"/>
              <a:t>Yüzünde, ağırlıklı olarak dudaklarının çevresinde benzer bir döküntü vardı ve yumuşak damağında izole bir </a:t>
            </a:r>
            <a:r>
              <a:rPr lang="tr-TR" dirty="0" err="1"/>
              <a:t>makül</a:t>
            </a:r>
            <a:r>
              <a:rPr lang="tr-TR" dirty="0"/>
              <a:t> vardı.</a:t>
            </a:r>
          </a:p>
          <a:p>
            <a:r>
              <a:rPr lang="tr-TR" dirty="0"/>
              <a:t>Gövdesinde döküntü yoktu.</a:t>
            </a:r>
          </a:p>
        </p:txBody>
      </p:sp>
    </p:spTree>
    <p:extLst>
      <p:ext uri="{BB962C8B-B14F-4D97-AF65-F5344CB8AC3E}">
        <p14:creationId xmlns:p14="http://schemas.microsoft.com/office/powerpoint/2010/main" val="330170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989" y="402078"/>
            <a:ext cx="4461759" cy="594901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675" y="1807650"/>
            <a:ext cx="4912002" cy="32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7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Hastanın öyküsü ve fizik muayene bulgularına dayanarak, aşağıdakilerden hangisi en olası tanıdır?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A. Yaygın </a:t>
            </a:r>
            <a:r>
              <a:rPr lang="tr-TR" dirty="0" err="1"/>
              <a:t>Herpes</a:t>
            </a:r>
            <a:r>
              <a:rPr lang="tr-TR" dirty="0"/>
              <a:t> </a:t>
            </a:r>
            <a:r>
              <a:rPr lang="tr-TR" dirty="0" err="1"/>
              <a:t>simpleks</a:t>
            </a:r>
            <a:r>
              <a:rPr lang="tr-TR" dirty="0"/>
              <a:t> virüsü enfeksiyonu</a:t>
            </a:r>
          </a:p>
          <a:p>
            <a:endParaRPr lang="tr-TR" dirty="0"/>
          </a:p>
          <a:p>
            <a:r>
              <a:rPr lang="tr-TR" dirty="0"/>
              <a:t>B. El-ayak ağız hastalığı.</a:t>
            </a:r>
          </a:p>
          <a:p>
            <a:endParaRPr lang="tr-TR" dirty="0"/>
          </a:p>
          <a:p>
            <a:r>
              <a:rPr lang="tr-TR" dirty="0"/>
              <a:t>C. </a:t>
            </a:r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sifiliz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/>
              <a:t>D. </a:t>
            </a:r>
            <a:r>
              <a:rPr lang="tr-TR" dirty="0" err="1"/>
              <a:t>Varicella</a:t>
            </a:r>
            <a:r>
              <a:rPr lang="tr-TR" dirty="0"/>
              <a:t> (su çiçeği).</a:t>
            </a:r>
          </a:p>
        </p:txBody>
      </p:sp>
    </p:spTree>
    <p:extLst>
      <p:ext uri="{BB962C8B-B14F-4D97-AF65-F5344CB8AC3E}">
        <p14:creationId xmlns:p14="http://schemas.microsoft.com/office/powerpoint/2010/main" val="286895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03" y="1860444"/>
            <a:ext cx="3405086" cy="354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4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55546" y="2389762"/>
            <a:ext cx="8596668" cy="1320800"/>
          </a:xfrm>
        </p:spPr>
        <p:txBody>
          <a:bodyPr/>
          <a:lstStyle/>
          <a:p>
            <a:r>
              <a:rPr lang="tr-TR" dirty="0"/>
              <a:t>CEVAP:B</a:t>
            </a:r>
          </a:p>
        </p:txBody>
      </p:sp>
    </p:spTree>
    <p:extLst>
      <p:ext uri="{BB962C8B-B14F-4D97-AF65-F5344CB8AC3E}">
        <p14:creationId xmlns:p14="http://schemas.microsoft.com/office/powerpoint/2010/main" val="114094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 ayak ağız hastalığı, </a:t>
            </a:r>
            <a:r>
              <a:rPr lang="tr-TR" dirty="0" err="1"/>
              <a:t>perilezyonel</a:t>
            </a:r>
            <a:r>
              <a:rPr lang="tr-TR" dirty="0"/>
              <a:t> </a:t>
            </a:r>
            <a:r>
              <a:rPr lang="tr-TR" dirty="0" err="1"/>
              <a:t>eritem</a:t>
            </a:r>
            <a:r>
              <a:rPr lang="tr-TR" dirty="0"/>
              <a:t> ve </a:t>
            </a:r>
            <a:r>
              <a:rPr lang="tr-TR" dirty="0" err="1"/>
              <a:t>eritemli</a:t>
            </a:r>
            <a:r>
              <a:rPr lang="tr-TR" dirty="0"/>
              <a:t> </a:t>
            </a:r>
            <a:r>
              <a:rPr lang="tr-TR" dirty="0" err="1"/>
              <a:t>papüloveziküler</a:t>
            </a:r>
            <a:r>
              <a:rPr lang="tr-TR" dirty="0"/>
              <a:t> lezyon kümeleri ile karakterize bir klinik sendromdur.</a:t>
            </a:r>
          </a:p>
          <a:p>
            <a:r>
              <a:rPr lang="tr-TR" dirty="0"/>
              <a:t>Lezyonlar vücudun her yerinde görülür ancak özellikle, eller, ayaklar, dizler, </a:t>
            </a:r>
            <a:r>
              <a:rPr lang="tr-TR" dirty="0" err="1"/>
              <a:t>perioral</a:t>
            </a:r>
            <a:r>
              <a:rPr lang="tr-TR" dirty="0"/>
              <a:t> alanlar, oral mukoza ve kalça / </a:t>
            </a:r>
            <a:r>
              <a:rPr lang="tr-TR" dirty="0" err="1"/>
              <a:t>genital</a:t>
            </a:r>
            <a:r>
              <a:rPr lang="tr-TR" dirty="0"/>
              <a:t> bölgede yaygın olarak bulunur.</a:t>
            </a:r>
          </a:p>
          <a:p>
            <a:r>
              <a:rPr lang="tr-TR" dirty="0" err="1"/>
              <a:t>Coxsackie</a:t>
            </a:r>
            <a:r>
              <a:rPr lang="tr-TR" dirty="0"/>
              <a:t>-virüsü A16 ve </a:t>
            </a:r>
            <a:r>
              <a:rPr lang="tr-TR" dirty="0" err="1"/>
              <a:t>enterovirüs</a:t>
            </a:r>
            <a:r>
              <a:rPr lang="tr-TR" dirty="0"/>
              <a:t> A71 en yaygın nedenlerdir.</a:t>
            </a:r>
          </a:p>
          <a:p>
            <a:r>
              <a:rPr lang="tr-TR" dirty="0" err="1"/>
              <a:t>Coxsackievirus</a:t>
            </a:r>
            <a:r>
              <a:rPr lang="tr-TR" dirty="0"/>
              <a:t> A6 </a:t>
            </a:r>
            <a:r>
              <a:rPr lang="tr-TR" dirty="0" err="1"/>
              <a:t>suşu</a:t>
            </a:r>
            <a:r>
              <a:rPr lang="tr-TR" dirty="0"/>
              <a:t>, dünya çapındaki salgınlarla ilişkili olup, daha ağır hastalığa neden olur.</a:t>
            </a:r>
          </a:p>
        </p:txBody>
      </p:sp>
    </p:spTree>
    <p:extLst>
      <p:ext uri="{BB962C8B-B14F-4D97-AF65-F5344CB8AC3E}">
        <p14:creationId xmlns:p14="http://schemas.microsoft.com/office/powerpoint/2010/main" val="1575253668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693</Words>
  <Application>Microsoft Office PowerPoint</Application>
  <PresentationFormat>Geniş ekran</PresentationFormat>
  <Paragraphs>74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Yüzeyler</vt:lpstr>
      <vt:lpstr>Rapidly Progressing Rash in an Adult</vt:lpstr>
      <vt:lpstr>Anamnez</vt:lpstr>
      <vt:lpstr>Anamnez</vt:lpstr>
      <vt:lpstr>Fizik Muayene</vt:lpstr>
      <vt:lpstr>PowerPoint Sunusu</vt:lpstr>
      <vt:lpstr>Hastanın öyküsü ve fizik muayene bulgularına dayanarak, aşağıdakilerden hangisi en olası tanıdır?</vt:lpstr>
      <vt:lpstr>PowerPoint Sunusu</vt:lpstr>
      <vt:lpstr>CEVAP:B</vt:lpstr>
      <vt:lpstr>TARTIŞMA</vt:lpstr>
      <vt:lpstr>TARTIŞMA</vt:lpstr>
      <vt:lpstr>TARTIŞMA</vt:lpstr>
      <vt:lpstr>TARTIŞMA</vt:lpstr>
      <vt:lpstr>TARTIŞMA</vt:lpstr>
      <vt:lpstr>TARTIŞMA</vt:lpstr>
      <vt:lpstr>PowerPoint Sunusu</vt:lpstr>
      <vt:lpstr>Kaynak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Rapidly Progressing Rash in an Adult</dc:title>
  <dc:creator>burcu</dc:creator>
  <cp:lastModifiedBy>burcu</cp:lastModifiedBy>
  <cp:revision>9</cp:revision>
  <dcterms:created xsi:type="dcterms:W3CDTF">2017-05-10T07:43:59Z</dcterms:created>
  <dcterms:modified xsi:type="dcterms:W3CDTF">2017-05-15T10:53:46Z</dcterms:modified>
</cp:coreProperties>
</file>