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8"/>
  </p:notesMasterIdLst>
  <p:sldIdLst>
    <p:sldId id="256" r:id="rId2"/>
    <p:sldId id="276" r:id="rId3"/>
    <p:sldId id="264" r:id="rId4"/>
    <p:sldId id="265" r:id="rId5"/>
    <p:sldId id="285" r:id="rId6"/>
    <p:sldId id="257" r:id="rId7"/>
    <p:sldId id="261" r:id="rId8"/>
    <p:sldId id="268" r:id="rId9"/>
    <p:sldId id="262" r:id="rId10"/>
    <p:sldId id="258" r:id="rId11"/>
    <p:sldId id="259" r:id="rId12"/>
    <p:sldId id="277" r:id="rId13"/>
    <p:sldId id="266" r:id="rId14"/>
    <p:sldId id="263" r:id="rId15"/>
    <p:sldId id="278" r:id="rId16"/>
    <p:sldId id="280" r:id="rId17"/>
    <p:sldId id="267" r:id="rId18"/>
    <p:sldId id="279" r:id="rId19"/>
    <p:sldId id="260" r:id="rId20"/>
    <p:sldId id="282" r:id="rId21"/>
    <p:sldId id="269" r:id="rId22"/>
    <p:sldId id="281" r:id="rId23"/>
    <p:sldId id="283" r:id="rId24"/>
    <p:sldId id="270" r:id="rId25"/>
    <p:sldId id="271" r:id="rId26"/>
    <p:sldId id="284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9F2C0-2A11-48B7-AABA-C056FE2673D1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AE872-0EB3-4541-9A84-741128CF15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68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AE872-0EB3-4541-9A84-741128CF15C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84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1E17B8-88E0-4318-863D-3150273D184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A8328A-1826-417E-9DC4-54956BD0C4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1982163-overview" TargetMode="External"/><Relationship Id="rId2" Type="http://schemas.openxmlformats.org/officeDocument/2006/relationships/hyperlink" Target="http://emedicine.medscape.com/article/286759-workup#c8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reference.medscape.com/drug/prozac-sarafem-fluoxetine-342955" TargetMode="External"/><Relationship Id="rId2" Type="http://schemas.openxmlformats.org/officeDocument/2006/relationships/hyperlink" Target="http://emedicine.medscape.com/article/286759-workup#c9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uptodate.com/contents/depression-treatment-options-for-adults-beyond-the-basics" TargetMode="External"/><Relationship Id="rId4" Type="http://schemas.openxmlformats.org/officeDocument/2006/relationships/hyperlink" Target="http://www.who.int/mediacentre/factsheets/fs369/en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468560" y="4941168"/>
            <a:ext cx="7130653" cy="1688823"/>
          </a:xfrm>
        </p:spPr>
        <p:txBody>
          <a:bodyPr>
            <a:noAutofit/>
          </a:bodyPr>
          <a:lstStyle/>
          <a:p>
            <a:r>
              <a:rPr lang="tr-TR" sz="1800" b="1" dirty="0" smtClean="0">
                <a:solidFill>
                  <a:schemeClr val="tx1"/>
                </a:solidFill>
              </a:rPr>
              <a:t>KTÜ TIP FAKÜLTESİ</a:t>
            </a:r>
          </a:p>
          <a:p>
            <a:r>
              <a:rPr lang="tr-TR" sz="1800" b="1" dirty="0" smtClean="0">
                <a:solidFill>
                  <a:schemeClr val="tx1"/>
                </a:solidFill>
              </a:rPr>
              <a:t>AİLE HEKİMLİĞİ ABD  </a:t>
            </a:r>
          </a:p>
          <a:p>
            <a:r>
              <a:rPr lang="tr-TR" sz="1800" b="1" dirty="0" smtClean="0">
                <a:solidFill>
                  <a:schemeClr val="tx1"/>
                </a:solidFill>
              </a:rPr>
              <a:t>İNT.DR.ELİF ARZU ÖZEN</a:t>
            </a:r>
          </a:p>
          <a:p>
            <a:r>
              <a:rPr lang="tr-TR" sz="1800" b="1" dirty="0" smtClean="0">
                <a:solidFill>
                  <a:schemeClr val="tx1"/>
                </a:solidFill>
              </a:rPr>
              <a:t>07.12.2015</a:t>
            </a:r>
            <a:endParaRPr lang="tr-TR" sz="1800" b="1" dirty="0">
              <a:solidFill>
                <a:schemeClr val="tx1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260648" y="2708920"/>
            <a:ext cx="7943800" cy="1813920"/>
          </a:xfrm>
        </p:spPr>
        <p:txBody>
          <a:bodyPr>
            <a:noAutofit/>
          </a:bodyPr>
          <a:lstStyle/>
          <a:p>
            <a:r>
              <a:rPr lang="tr-TR" sz="88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DEPRESYON</a:t>
            </a:r>
            <a:endParaRPr lang="tr-TR" sz="8800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C:\Users\COMPUTER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64087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1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51520" y="620688"/>
            <a:ext cx="8682313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MAJOR DEPRESİF BOZUKLUK TANI KRİTERLERİ</a:t>
            </a:r>
          </a:p>
          <a:p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(DSM V)</a:t>
            </a:r>
          </a:p>
          <a:p>
            <a:endParaRPr lang="tr-TR" sz="2400" b="1" dirty="0"/>
          </a:p>
          <a:p>
            <a:endParaRPr lang="tr-TR" dirty="0" smtClean="0"/>
          </a:p>
          <a:p>
            <a:r>
              <a:rPr lang="tr-TR" sz="2000" b="1" i="1" dirty="0" smtClean="0"/>
              <a:t>A</a:t>
            </a:r>
            <a:r>
              <a:rPr lang="tr-TR" sz="2000" i="1" dirty="0" smtClean="0"/>
              <a:t>. Aşağıdakilerden en az 5’inin en az 15 gün süre ile gün boyu  bulunması</a:t>
            </a:r>
          </a:p>
          <a:p>
            <a:r>
              <a:rPr lang="tr-TR" sz="2000" i="1" dirty="0" smtClean="0"/>
              <a:t>   (1.veya 2. kriter mutlaka bulunmalı)</a:t>
            </a:r>
          </a:p>
          <a:p>
            <a:endParaRPr lang="tr-TR" sz="2000" i="1" dirty="0"/>
          </a:p>
          <a:p>
            <a:r>
              <a:rPr lang="tr-TR" sz="2000" i="1" dirty="0" smtClean="0"/>
              <a:t>   </a:t>
            </a:r>
            <a:r>
              <a:rPr lang="tr-TR" sz="2000" i="1" dirty="0" smtClean="0">
                <a:solidFill>
                  <a:srgbClr val="FF0000"/>
                </a:solidFill>
              </a:rPr>
              <a:t>1.Depresif </a:t>
            </a:r>
            <a:r>
              <a:rPr lang="tr-TR" sz="2000" i="1" dirty="0" err="1" smtClean="0">
                <a:solidFill>
                  <a:srgbClr val="FF0000"/>
                </a:solidFill>
              </a:rPr>
              <a:t>duygudurum</a:t>
            </a:r>
            <a:endParaRPr lang="tr-TR" sz="2000" i="1" dirty="0" smtClean="0">
              <a:solidFill>
                <a:srgbClr val="FF0000"/>
              </a:solidFill>
            </a:endParaRPr>
          </a:p>
          <a:p>
            <a:r>
              <a:rPr lang="tr-TR" sz="2000" i="1" dirty="0" smtClean="0">
                <a:solidFill>
                  <a:srgbClr val="FF0000"/>
                </a:solidFill>
              </a:rPr>
              <a:t>   2.Anhedoni, ilgi-istek azalması</a:t>
            </a:r>
          </a:p>
          <a:p>
            <a:r>
              <a:rPr lang="tr-TR" sz="2000" i="1" dirty="0" smtClean="0"/>
              <a:t>   3.İştah azalması ya da artması</a:t>
            </a:r>
          </a:p>
          <a:p>
            <a:r>
              <a:rPr lang="tr-TR" sz="2000" i="1" dirty="0" smtClean="0"/>
              <a:t>   4.Uyku azalması ya da artması</a:t>
            </a:r>
          </a:p>
          <a:p>
            <a:r>
              <a:rPr lang="tr-TR" sz="2000" i="1" dirty="0" smtClean="0"/>
              <a:t>   5.Psikomotor yavaşlama ya da ajitasyon</a:t>
            </a:r>
          </a:p>
          <a:p>
            <a:r>
              <a:rPr lang="tr-TR" sz="2000" i="1" dirty="0" smtClean="0"/>
              <a:t>   6.Enerji azalması, yorgunluk</a:t>
            </a:r>
          </a:p>
          <a:p>
            <a:r>
              <a:rPr lang="tr-TR" sz="2000" i="1" dirty="0" smtClean="0"/>
              <a:t>   7.Suçluluk, değersizlik hissi</a:t>
            </a:r>
          </a:p>
          <a:p>
            <a:r>
              <a:rPr lang="tr-TR" sz="2000" i="1" dirty="0" smtClean="0"/>
              <a:t>   8.Konsantrasyon güçlüğü</a:t>
            </a:r>
          </a:p>
          <a:p>
            <a:r>
              <a:rPr lang="tr-TR" sz="2000" i="1" dirty="0" smtClean="0"/>
              <a:t>   9.İntihar eğilimi</a:t>
            </a:r>
          </a:p>
        </p:txBody>
      </p:sp>
    </p:spTree>
    <p:extLst>
      <p:ext uri="{BB962C8B-B14F-4D97-AF65-F5344CB8AC3E}">
        <p14:creationId xmlns:p14="http://schemas.microsoft.com/office/powerpoint/2010/main" val="12162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99743" y="1196752"/>
            <a:ext cx="773481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B</a:t>
            </a:r>
            <a:r>
              <a:rPr lang="tr-TR" dirty="0" smtClean="0"/>
              <a:t>. İşlev kaybı vardır.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C</a:t>
            </a:r>
            <a:r>
              <a:rPr lang="tr-TR" dirty="0" smtClean="0"/>
              <a:t>. </a:t>
            </a:r>
            <a:r>
              <a:rPr lang="tr-TR" dirty="0" err="1" smtClean="0"/>
              <a:t>Semptomatoloji</a:t>
            </a:r>
            <a:r>
              <a:rPr lang="tr-TR" dirty="0" smtClean="0"/>
              <a:t> bir madde kullanımına ya da genel tıbbi duruma bağlı</a:t>
            </a:r>
          </a:p>
          <a:p>
            <a:r>
              <a:rPr lang="tr-TR" dirty="0"/>
              <a:t> </a:t>
            </a:r>
            <a:r>
              <a:rPr lang="tr-TR" dirty="0" smtClean="0"/>
              <a:t>   değildir.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D</a:t>
            </a:r>
            <a:r>
              <a:rPr lang="tr-TR" dirty="0" smtClean="0"/>
              <a:t>. Başka ruhsal hastalıkla açıklanamaz.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E</a:t>
            </a:r>
            <a:r>
              <a:rPr lang="tr-TR" dirty="0" smtClean="0"/>
              <a:t>. Hiçbir zaman bir </a:t>
            </a:r>
            <a:r>
              <a:rPr lang="tr-TR" dirty="0" err="1" smtClean="0"/>
              <a:t>manik</a:t>
            </a:r>
            <a:r>
              <a:rPr lang="tr-TR" dirty="0" smtClean="0"/>
              <a:t> ya da </a:t>
            </a:r>
            <a:r>
              <a:rPr lang="tr-TR" dirty="0" err="1" smtClean="0"/>
              <a:t>hipomanik</a:t>
            </a:r>
            <a:r>
              <a:rPr lang="tr-TR" dirty="0" smtClean="0"/>
              <a:t> nöbet yoktur.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Yas  durumunun dışlanması gerekir: DSM-</a:t>
            </a:r>
            <a:r>
              <a:rPr lang="tr-TR" dirty="0" err="1" smtClean="0"/>
              <a:t>V’te</a:t>
            </a:r>
            <a:r>
              <a:rPr lang="tr-TR" dirty="0" smtClean="0"/>
              <a:t> kaldırılmıştır.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23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11560" y="661827"/>
            <a:ext cx="792261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/>
            </a:r>
            <a:br>
              <a:rPr lang="en-US" dirty="0">
                <a:hlinkClick r:id="rId2"/>
              </a:rPr>
            </a:br>
            <a:r>
              <a:rPr lang="en-US" b="1" dirty="0" smtClean="0"/>
              <a:t>Laboratory </a:t>
            </a:r>
            <a:r>
              <a:rPr lang="en-US" b="1" dirty="0"/>
              <a:t>Studies to Rule Out Organic Causes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/>
              <a:t>Complete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cell</a:t>
            </a:r>
            <a:r>
              <a:rPr lang="tr-TR" dirty="0"/>
              <a:t> (CBC) </a:t>
            </a:r>
            <a:r>
              <a:rPr lang="tr-TR" dirty="0" err="1"/>
              <a:t>count</a:t>
            </a:r>
            <a:endParaRPr lang="tr-TR" dirty="0"/>
          </a:p>
          <a:p>
            <a:r>
              <a:rPr lang="tr-TR" dirty="0" err="1"/>
              <a:t>Thyroid-stimulating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 (TSH)</a:t>
            </a:r>
          </a:p>
          <a:p>
            <a:r>
              <a:rPr lang="tr-TR" dirty="0"/>
              <a:t>Vitamin B-12</a:t>
            </a:r>
          </a:p>
          <a:p>
            <a:r>
              <a:rPr lang="tr-TR" dirty="0" err="1"/>
              <a:t>Rapid</a:t>
            </a:r>
            <a:r>
              <a:rPr lang="tr-TR" dirty="0"/>
              <a:t> </a:t>
            </a:r>
            <a:r>
              <a:rPr lang="tr-TR" dirty="0" err="1"/>
              <a:t>plasma</a:t>
            </a:r>
            <a:r>
              <a:rPr lang="tr-TR" dirty="0"/>
              <a:t> </a:t>
            </a:r>
            <a:r>
              <a:rPr lang="tr-TR" dirty="0" err="1"/>
              <a:t>reagin</a:t>
            </a:r>
            <a:r>
              <a:rPr lang="tr-TR" dirty="0"/>
              <a:t> (RPR)</a:t>
            </a:r>
          </a:p>
          <a:p>
            <a:r>
              <a:rPr lang="tr-TR" dirty="0"/>
              <a:t>HIV test</a:t>
            </a:r>
          </a:p>
          <a:p>
            <a:r>
              <a:rPr lang="tr-TR" dirty="0" err="1"/>
              <a:t>Electrolytes</a:t>
            </a:r>
            <a:r>
              <a:rPr lang="tr-TR" dirty="0"/>
              <a:t>,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calcium</a:t>
            </a:r>
            <a:r>
              <a:rPr lang="tr-TR" dirty="0"/>
              <a:t>, </a:t>
            </a:r>
            <a:r>
              <a:rPr lang="tr-TR" dirty="0" err="1"/>
              <a:t>phosphate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magnesium</a:t>
            </a:r>
            <a:r>
              <a:rPr lang="tr-TR" dirty="0"/>
              <a:t> </a:t>
            </a:r>
            <a:r>
              <a:rPr lang="tr-TR" dirty="0" err="1"/>
              <a:t>levels</a:t>
            </a:r>
            <a:endParaRPr lang="tr-TR" dirty="0"/>
          </a:p>
          <a:p>
            <a:r>
              <a:rPr lang="tr-TR" dirty="0"/>
              <a:t>Blood </a:t>
            </a:r>
            <a:r>
              <a:rPr lang="tr-TR" dirty="0" err="1"/>
              <a:t>urea</a:t>
            </a:r>
            <a:r>
              <a:rPr lang="tr-TR" dirty="0"/>
              <a:t> </a:t>
            </a:r>
            <a:r>
              <a:rPr lang="tr-TR" dirty="0" err="1"/>
              <a:t>nitrogen</a:t>
            </a:r>
            <a:r>
              <a:rPr lang="tr-TR" dirty="0"/>
              <a:t> (BUN)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creatinine</a:t>
            </a:r>
            <a:endParaRPr lang="tr-TR" dirty="0"/>
          </a:p>
          <a:p>
            <a:r>
              <a:rPr lang="tr-TR" dirty="0" err="1"/>
              <a:t>Liver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 </a:t>
            </a:r>
            <a:r>
              <a:rPr lang="tr-TR" dirty="0" err="1"/>
              <a:t>tests</a:t>
            </a:r>
            <a:r>
              <a:rPr lang="tr-TR" dirty="0"/>
              <a:t> (</a:t>
            </a:r>
            <a:r>
              <a:rPr lang="tr-TR" dirty="0" err="1"/>
              <a:t>LFTs</a:t>
            </a:r>
            <a:r>
              <a:rPr lang="tr-TR" dirty="0"/>
              <a:t>)</a:t>
            </a:r>
          </a:p>
          <a:p>
            <a:r>
              <a:rPr lang="tr-TR" dirty="0"/>
              <a:t>Blood </a:t>
            </a:r>
            <a:r>
              <a:rPr lang="tr-TR" dirty="0" err="1"/>
              <a:t>alcohol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tr-TR" dirty="0"/>
          </a:p>
          <a:p>
            <a:r>
              <a:rPr lang="tr-TR" dirty="0"/>
              <a:t>Blood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urine</a:t>
            </a:r>
            <a:r>
              <a:rPr lang="tr-TR" dirty="0"/>
              <a:t> </a:t>
            </a:r>
            <a:r>
              <a:rPr lang="tr-TR" dirty="0" err="1"/>
              <a:t>toxicology</a:t>
            </a:r>
            <a:r>
              <a:rPr lang="tr-TR" dirty="0"/>
              <a:t> </a:t>
            </a:r>
            <a:r>
              <a:rPr lang="tr-TR" dirty="0" err="1"/>
              <a:t>screen</a:t>
            </a:r>
            <a:endParaRPr lang="tr-TR" dirty="0"/>
          </a:p>
          <a:p>
            <a:r>
              <a:rPr lang="tr-TR" dirty="0" err="1">
                <a:hlinkClick r:id="rId3"/>
              </a:rPr>
              <a:t>Arterial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blood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gas</a:t>
            </a:r>
            <a:r>
              <a:rPr lang="tr-TR" dirty="0">
                <a:hlinkClick r:id="rId3"/>
              </a:rPr>
              <a:t> (ABG)</a:t>
            </a:r>
            <a:endParaRPr lang="tr-TR" dirty="0"/>
          </a:p>
          <a:p>
            <a:r>
              <a:rPr lang="tr-TR" dirty="0" err="1"/>
              <a:t>Dexamethasone</a:t>
            </a:r>
            <a:r>
              <a:rPr lang="tr-TR" dirty="0"/>
              <a:t> </a:t>
            </a:r>
            <a:r>
              <a:rPr lang="tr-TR" dirty="0" err="1"/>
              <a:t>suppression</a:t>
            </a:r>
            <a:r>
              <a:rPr lang="tr-TR" dirty="0"/>
              <a:t> test (</a:t>
            </a:r>
            <a:r>
              <a:rPr lang="tr-TR" dirty="0" err="1"/>
              <a:t>Cushing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, but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in </a:t>
            </a:r>
            <a:r>
              <a:rPr lang="tr-TR" dirty="0" err="1"/>
              <a:t>depression</a:t>
            </a:r>
            <a:r>
              <a:rPr lang="tr-TR" dirty="0"/>
              <a:t>)</a:t>
            </a:r>
          </a:p>
          <a:p>
            <a:r>
              <a:rPr lang="tr-TR" dirty="0" err="1"/>
              <a:t>Cosyntropin</a:t>
            </a:r>
            <a:r>
              <a:rPr lang="tr-TR" dirty="0"/>
              <a:t> (ACTH) </a:t>
            </a:r>
            <a:r>
              <a:rPr lang="tr-TR" dirty="0" err="1"/>
              <a:t>stimulation</a:t>
            </a:r>
            <a:r>
              <a:rPr lang="tr-TR" dirty="0"/>
              <a:t> test (</a:t>
            </a:r>
            <a:r>
              <a:rPr lang="tr-TR" dirty="0" err="1"/>
              <a:t>Addison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69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87624" y="764704"/>
            <a:ext cx="627447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DEPRESYONUN DERECESİ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HAFİF-ORTA DEPRESYON</a:t>
            </a:r>
          </a:p>
          <a:p>
            <a:r>
              <a:rPr lang="tr-TR" dirty="0"/>
              <a:t> </a:t>
            </a:r>
            <a:r>
              <a:rPr lang="tr-TR" dirty="0" smtClean="0"/>
              <a:t>  </a:t>
            </a:r>
          </a:p>
          <a:p>
            <a:r>
              <a:rPr lang="tr-TR" dirty="0"/>
              <a:t> </a:t>
            </a:r>
            <a:r>
              <a:rPr lang="tr-TR" dirty="0" smtClean="0"/>
              <a:t>   İntihar ya da cinayet düşünceleri yoktur.</a:t>
            </a:r>
          </a:p>
          <a:p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Delüzyon</a:t>
            </a:r>
            <a:r>
              <a:rPr lang="tr-TR" dirty="0" smtClean="0"/>
              <a:t> ve halüsinasyonlar yoktur.</a:t>
            </a:r>
          </a:p>
          <a:p>
            <a:r>
              <a:rPr lang="tr-TR" dirty="0"/>
              <a:t> </a:t>
            </a:r>
            <a:r>
              <a:rPr lang="tr-TR" dirty="0" smtClean="0"/>
              <a:t>   Gerçeği değerlendirme yetileri korunmuştur.</a:t>
            </a:r>
          </a:p>
          <a:p>
            <a:r>
              <a:rPr lang="tr-TR" dirty="0"/>
              <a:t> </a:t>
            </a:r>
            <a:r>
              <a:rPr lang="tr-TR" dirty="0" smtClean="0"/>
              <a:t>   Birinci basamakta tedavi edilebilir ve hastaneye yatış </a:t>
            </a:r>
          </a:p>
          <a:p>
            <a:r>
              <a:rPr lang="tr-TR" dirty="0"/>
              <a:t> </a:t>
            </a:r>
            <a:r>
              <a:rPr lang="tr-TR" dirty="0" smtClean="0"/>
              <a:t>   gerektirmezler.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MAJOR DEPRESYON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tr-TR" dirty="0"/>
              <a:t> </a:t>
            </a:r>
            <a:r>
              <a:rPr lang="tr-TR" dirty="0" smtClean="0"/>
              <a:t>   İntihar ya da cinayet düşünceleri vardır.</a:t>
            </a:r>
          </a:p>
          <a:p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Delüzyon</a:t>
            </a:r>
            <a:r>
              <a:rPr lang="tr-TR" dirty="0" smtClean="0"/>
              <a:t> veya halüsinasyonlar vardır.</a:t>
            </a:r>
          </a:p>
          <a:p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Katatoni</a:t>
            </a:r>
            <a:r>
              <a:rPr lang="tr-TR" dirty="0" smtClean="0"/>
              <a:t> yaşayabilirler.</a:t>
            </a:r>
          </a:p>
          <a:p>
            <a:r>
              <a:rPr lang="tr-TR" dirty="0"/>
              <a:t> </a:t>
            </a:r>
            <a:r>
              <a:rPr lang="tr-TR" dirty="0" smtClean="0"/>
              <a:t>   Gerçeği değerlendirme yetileri bozulmuştur.</a:t>
            </a:r>
          </a:p>
          <a:p>
            <a:r>
              <a:rPr lang="tr-TR" dirty="0"/>
              <a:t> </a:t>
            </a:r>
            <a:r>
              <a:rPr lang="tr-TR" dirty="0" smtClean="0"/>
              <a:t>   Yemeği reddetmek gibi fonksiyonel kayıplar bulunur.</a:t>
            </a:r>
            <a:endParaRPr lang="tr-TR" dirty="0"/>
          </a:p>
          <a:p>
            <a:r>
              <a:rPr lang="tr-TR" dirty="0" smtClean="0"/>
              <a:t>    Genellikle bir psikiyatrist tarafından değerlendirilmeleri</a:t>
            </a:r>
          </a:p>
          <a:p>
            <a:r>
              <a:rPr lang="tr-TR" dirty="0"/>
              <a:t> </a:t>
            </a:r>
            <a:r>
              <a:rPr lang="tr-TR" dirty="0" smtClean="0"/>
              <a:t>   ve bazen hastaneye yatışları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06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03648" y="1196752"/>
            <a:ext cx="636905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TEDAVİ</a:t>
            </a:r>
          </a:p>
          <a:p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FARMAKOTERAPİ</a:t>
            </a:r>
          </a:p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</a:p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Selective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serotonin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reuptake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inhibitors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SSRIs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Serotonin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/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norepinephrine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reuptake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inhibitors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SNRIs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Atypical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antidepressants</a:t>
            </a: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Serotonin-Dopamine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Activity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Modulator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SDAMs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Tricyclic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antidepressants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TCAs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Monoamine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oxidase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inhibitors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(</a:t>
            </a:r>
            <a:r>
              <a:rPr lang="tr-TR" dirty="0" err="1">
                <a:latin typeface="Aharoni" panose="02010803020104030203" pitchFamily="2" charset="-79"/>
                <a:cs typeface="Aharoni" panose="02010803020104030203" pitchFamily="2" charset="-79"/>
              </a:rPr>
              <a:t>MAOIs</a:t>
            </a:r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PSİKOTERAPİ</a:t>
            </a:r>
            <a:endParaRPr lang="tr-TR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 Bilişsel davranışçı psikoterapi</a:t>
            </a:r>
          </a:p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Kişiler arası psikoterapi</a:t>
            </a:r>
          </a:p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Aile ve çift psikoterapisi</a:t>
            </a:r>
          </a:p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Problem çözücü psikoterapi</a:t>
            </a:r>
          </a:p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r>
              <a:rPr lang="tr-TR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Psikodinamik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psikoterapi</a:t>
            </a:r>
          </a:p>
          <a:p>
            <a:r>
              <a:rPr lang="tr-TR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 Destekleyici psikoterapi</a:t>
            </a:r>
          </a:p>
        </p:txBody>
      </p:sp>
    </p:spTree>
    <p:extLst>
      <p:ext uri="{BB962C8B-B14F-4D97-AF65-F5344CB8AC3E}">
        <p14:creationId xmlns:p14="http://schemas.microsoft.com/office/powerpoint/2010/main" val="262277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55576" y="1412776"/>
            <a:ext cx="757944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FARMAKOTERAPİ</a:t>
            </a:r>
          </a:p>
          <a:p>
            <a:endParaRPr lang="tr-T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AKUT FAZ</a:t>
            </a:r>
          </a:p>
          <a:p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4-6 hafta sürer.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DEVAM FAZI</a:t>
            </a:r>
          </a:p>
          <a:p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Akut faz tedavisine yanıt veren, tam iyileşme gösterememiş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hastalarda 4-6 ay süren, </a:t>
            </a:r>
            <a:r>
              <a:rPr 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relapsları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önlemeye yönelik tedavidir.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9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11560" y="787736"/>
            <a:ext cx="713208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SÜRDÜRÜM FAZI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Önceki </a:t>
            </a:r>
            <a:r>
              <a:rPr lang="tr-T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epizodların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sayısı ve </a:t>
            </a:r>
            <a:r>
              <a:rPr lang="tr-T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rekürrens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sıklığına göre </a:t>
            </a:r>
            <a:endParaRPr lang="tr-TR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değerlendirilir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(Birkaç yıl içinde 2 </a:t>
            </a:r>
            <a:r>
              <a:rPr lang="tr-T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epizod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ya da yaşam boyu 3 veya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fazla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epizodu olanlar en büyük yararı sağlar.)</a:t>
            </a:r>
          </a:p>
          <a:p>
            <a:endParaRPr lang="tr-TR" sz="20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27" y="3024846"/>
            <a:ext cx="6745485" cy="3205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93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9551" y="1196752"/>
            <a:ext cx="779412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Farmakoterapide</a:t>
            </a: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tedavinin etkinliğini tam gösterebilmesi </a:t>
            </a:r>
          </a:p>
          <a:p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için </a:t>
            </a:r>
            <a:r>
              <a:rPr lang="tr-T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6-12 hafta geçmesi gerekebilir.</a:t>
            </a:r>
          </a:p>
          <a:p>
            <a:endParaRPr lang="tr-T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Bununla birlikte, tedaviye erken yanıt alan hastaların tam</a:t>
            </a:r>
          </a:p>
          <a:p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iyileşme  olasılıkları daha yüksek görünmektedir.</a:t>
            </a:r>
          </a:p>
          <a:p>
            <a:endParaRPr lang="tr-T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Bir hasta 4-6 </a:t>
            </a: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hafta </a:t>
            </a: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geçmesine rağmen neredeyse hiç fayda </a:t>
            </a:r>
          </a:p>
          <a:p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görmemiş ise ya doz ayarlamasına gidilir ya da ek bir tedavi </a:t>
            </a:r>
          </a:p>
          <a:p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düşünülür. </a:t>
            </a:r>
          </a:p>
          <a:p>
            <a:endParaRPr lang="tr-TR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Tedavi genellikle düşük dozlarda başlanıp gerekli olduğu </a:t>
            </a:r>
            <a:endParaRPr lang="tr-TR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durumlarda  doz </a:t>
            </a:r>
            <a:r>
              <a:rPr lang="tr-T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artımı </a:t>
            </a: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yapılır</a:t>
            </a:r>
            <a:r>
              <a:rPr lang="tr-T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05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PUTER\Desktop\i1523-5998-9-3-214-f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69239"/>
            <a:ext cx="7666801" cy="369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9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51520" y="692696"/>
            <a:ext cx="874846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SEVK KRİTERLERİ</a:t>
            </a:r>
          </a:p>
          <a:p>
            <a:endParaRPr lang="tr-TR" sz="20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İntihar riski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Şüpheli tanı veya eşzamanlı başka psikiyatrik bozukluk</a:t>
            </a:r>
          </a:p>
          <a:p>
            <a:pPr>
              <a:lnSpc>
                <a:spcPct val="150000"/>
              </a:lnSpc>
            </a:pPr>
            <a:endParaRPr lang="tr-TR" sz="20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 Rounded MT Bold" panose="020F0704030504030204" pitchFamily="34" charset="0"/>
                <a:cs typeface="Arial" panose="020B0604020202020204" pitchFamily="34" charset="0"/>
              </a:rPr>
              <a:t>Terapötik</a:t>
            </a: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doza ulaşılmasını izleyen sekiz hafta sonunda tedaviye </a:t>
            </a:r>
            <a:endParaRPr lang="tr-TR" sz="20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    dirençli depresyon veya </a:t>
            </a:r>
            <a:r>
              <a:rPr lang="tr-TR" sz="2000" dirty="0" err="1" smtClean="0">
                <a:latin typeface="Arial Rounded MT Bold" panose="020F0704030504030204" pitchFamily="34" charset="0"/>
                <a:cs typeface="Arial" panose="020B0604020202020204" pitchFamily="34" charset="0"/>
              </a:rPr>
              <a:t>antidepresanlara</a:t>
            </a: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yetersiz yanıt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 Rounded MT Bold" panose="020F0704030504030204" pitchFamily="34" charset="0"/>
                <a:cs typeface="Arial" panose="020B0604020202020204" pitchFamily="34" charset="0"/>
              </a:rPr>
              <a:t>Psikotik</a:t>
            </a: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bulguların varlığı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Aile desteğinin yetersiz olması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 Rounded MT Bold" panose="020F0704030504030204" pitchFamily="34" charset="0"/>
                <a:cs typeface="Arial" panose="020B0604020202020204" pitchFamily="34" charset="0"/>
              </a:rPr>
              <a:t>Bipolar</a:t>
            </a: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bozukluk</a:t>
            </a:r>
            <a:r>
              <a:rPr lang="tr-TR" sz="2000" dirty="0"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(Öyküde mani veya </a:t>
            </a:r>
            <a:r>
              <a:rPr lang="tr-TR" sz="2000" dirty="0" err="1" smtClean="0">
                <a:latin typeface="Arial Rounded MT Bold" panose="020F0704030504030204" pitchFamily="34" charset="0"/>
                <a:cs typeface="Arial" panose="020B0604020202020204" pitchFamily="34" charset="0"/>
              </a:rPr>
              <a:t>hipomani</a:t>
            </a:r>
            <a:r>
              <a:rPr lang="tr-TR" sz="2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atağı)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tr-TR" sz="20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17337" y="1981455"/>
            <a:ext cx="864050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400" b="1" dirty="0" smtClean="0">
                <a:latin typeface="Agency FB" panose="020B0503020202020204" pitchFamily="34" charset="0"/>
              </a:rPr>
              <a:t>Dünya Sağlık Örgütü’ne göre dünya </a:t>
            </a:r>
          </a:p>
          <a:p>
            <a:pPr algn="ctr"/>
            <a:r>
              <a:rPr lang="tr-TR" sz="4400" b="1" dirty="0" smtClean="0">
                <a:latin typeface="Agency FB" panose="020B0503020202020204" pitchFamily="34" charset="0"/>
              </a:rPr>
              <a:t>üzerinde tahminen 350 milyon,</a:t>
            </a:r>
          </a:p>
          <a:p>
            <a:pPr algn="ctr"/>
            <a:r>
              <a:rPr lang="tr-TR" sz="4400" b="1" dirty="0" smtClean="0">
                <a:latin typeface="Agency FB" panose="020B0503020202020204" pitchFamily="34" charset="0"/>
              </a:rPr>
              <a:t>her yaştan insan depresyon yaşamaktadır</a:t>
            </a:r>
            <a:r>
              <a:rPr lang="tr-TR" sz="4400" dirty="0" smtClean="0">
                <a:latin typeface="Agency FB" panose="020B0503020202020204" pitchFamily="34" charset="0"/>
              </a:rPr>
              <a:t>. </a:t>
            </a:r>
            <a:endParaRPr lang="tr-TR" sz="4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27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3607" y="1340768"/>
            <a:ext cx="828053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Arial Rounded MT Bold" panose="020F0704030504030204" pitchFamily="34" charset="0"/>
              </a:rPr>
              <a:t>Antidepresan</a:t>
            </a:r>
            <a:r>
              <a:rPr lang="tr-TR" dirty="0">
                <a:latin typeface="Arial Rounded MT Bold" panose="020F0704030504030204" pitchFamily="34" charset="0"/>
              </a:rPr>
              <a:t> tedavi ile komplike olmuş anlamlı fiziksel rahatsızlıkların </a:t>
            </a:r>
          </a:p>
          <a:p>
            <a:r>
              <a:rPr lang="tr-TR" dirty="0">
                <a:latin typeface="Arial Rounded MT Bold" panose="020F0704030504030204" pitchFamily="34" charset="0"/>
              </a:rPr>
              <a:t>olması</a:t>
            </a:r>
          </a:p>
          <a:p>
            <a:endParaRPr lang="tr-TR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Arial Rounded MT Bold" panose="020F0704030504030204" pitchFamily="34" charset="0"/>
              </a:rPr>
              <a:t>Gebelik ve </a:t>
            </a:r>
            <a:r>
              <a:rPr lang="tr-TR" dirty="0" err="1">
                <a:latin typeface="Arial Rounded MT Bold" panose="020F0704030504030204" pitchFamily="34" charset="0"/>
              </a:rPr>
              <a:t>laktasyon</a:t>
            </a:r>
            <a:r>
              <a:rPr lang="tr-TR" dirty="0">
                <a:latin typeface="Arial Rounded MT Bold" panose="020F0704030504030204" pitchFamily="34" charset="0"/>
              </a:rPr>
              <a:t> döneminde olma</a:t>
            </a:r>
          </a:p>
          <a:p>
            <a:endParaRPr lang="tr-TR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Arial Rounded MT Bold" panose="020F0704030504030204" pitchFamily="34" charset="0"/>
              </a:rPr>
              <a:t>Çocukluk çağı depresyonu</a:t>
            </a:r>
          </a:p>
          <a:p>
            <a:endParaRPr lang="tr-TR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Arial Rounded MT Bold" panose="020F0704030504030204" pitchFamily="34" charset="0"/>
              </a:rPr>
              <a:t>Hafif belirtilerle seyreden, ilaç tedavisi gerektirmeyen, genellikle </a:t>
            </a:r>
            <a:endParaRPr lang="tr-TR" dirty="0" smtClean="0">
              <a:latin typeface="Arial Rounded MT Bold" panose="020F0704030504030204" pitchFamily="34" charset="0"/>
            </a:endParaRPr>
          </a:p>
          <a:p>
            <a:r>
              <a:rPr lang="tr-TR" dirty="0" err="1" smtClean="0">
                <a:latin typeface="Arial Rounded MT Bold" panose="020F0704030504030204" pitchFamily="34" charset="0"/>
              </a:rPr>
              <a:t>süregen</a:t>
            </a:r>
            <a:r>
              <a:rPr lang="tr-TR" dirty="0" smtClean="0">
                <a:latin typeface="Arial Rounded MT Bold" panose="020F0704030504030204" pitchFamily="34" charset="0"/>
              </a:rPr>
              <a:t>  depresif </a:t>
            </a:r>
            <a:r>
              <a:rPr lang="tr-TR" dirty="0">
                <a:latin typeface="Arial Rounded MT Bold" panose="020F0704030504030204" pitchFamily="34" charset="0"/>
              </a:rPr>
              <a:t>durumların tedavisi için psikoterapi amaçlanması</a:t>
            </a:r>
          </a:p>
          <a:p>
            <a:endParaRPr lang="tr-TR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Arial Rounded MT Bold" panose="020F0704030504030204" pitchFamily="34" charset="0"/>
              </a:rPr>
              <a:t>Alkol-madde bağımlılığı </a:t>
            </a:r>
          </a:p>
          <a:p>
            <a:r>
              <a:rPr lang="tr-TR" dirty="0">
                <a:latin typeface="Arial Rounded MT Bold" panose="020F0704030504030204" pitchFamily="34" charset="0"/>
              </a:rPr>
              <a:t> </a:t>
            </a:r>
          </a:p>
          <a:p>
            <a:r>
              <a:rPr lang="tr-TR" dirty="0">
                <a:latin typeface="Arial Rounded MT Bold" panose="020F0704030504030204" pitchFamily="34" charset="0"/>
              </a:rPr>
              <a:t> </a:t>
            </a:r>
            <a:r>
              <a:rPr lang="tr-TR" dirty="0" smtClean="0">
                <a:latin typeface="Arial Rounded MT Bold" panose="020F0704030504030204" pitchFamily="34" charset="0"/>
              </a:rPr>
              <a:t>                      </a:t>
            </a:r>
          </a:p>
          <a:p>
            <a:r>
              <a:rPr lang="tr-TR" dirty="0">
                <a:latin typeface="Arial Rounded MT Bold" panose="020F0704030504030204" pitchFamily="34" charset="0"/>
              </a:rPr>
              <a:t> </a:t>
            </a:r>
            <a:r>
              <a:rPr lang="tr-TR" dirty="0" smtClean="0">
                <a:latin typeface="Arial Rounded MT Bold" panose="020F0704030504030204" pitchFamily="34" charset="0"/>
              </a:rPr>
              <a:t>                        durumlarında </a:t>
            </a:r>
            <a:r>
              <a:rPr lang="tr-TR" dirty="0">
                <a:latin typeface="Arial Rounded MT Bold" panose="020F0704030504030204" pitchFamily="34" charset="0"/>
              </a:rPr>
              <a:t>hasta sevk edilmelidir.</a:t>
            </a:r>
          </a:p>
        </p:txBody>
      </p:sp>
    </p:spTree>
    <p:extLst>
      <p:ext uri="{BB962C8B-B14F-4D97-AF65-F5344CB8AC3E}">
        <p14:creationId xmlns:p14="http://schemas.microsoft.com/office/powerpoint/2010/main" val="68332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45705" y="620688"/>
            <a:ext cx="8082021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latin typeface="Arial Rounded MT Bold" panose="020F0704030504030204" pitchFamily="34" charset="0"/>
              </a:rPr>
              <a:t>VAKA</a:t>
            </a:r>
          </a:p>
          <a:p>
            <a:endParaRPr lang="tr-TR" sz="2400" dirty="0">
              <a:latin typeface="Arial Rounded MT Bold" panose="020F0704030504030204" pitchFamily="34" charset="0"/>
            </a:endParaRP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45 yaşında bayan hasta. Köyde yaşıyor. Hayvancılık ve tarımla 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uğraşıyor. 1,5 sene önce eşini kaybetmiş. Görüşmeye kızının 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ısrarıyla gelmiş.</a:t>
            </a:r>
          </a:p>
          <a:p>
            <a:endParaRPr lang="tr-TR" sz="2000" dirty="0">
              <a:latin typeface="Arial Rounded MT Bold" panose="020F0704030504030204" pitchFamily="34" charset="0"/>
            </a:endParaRP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Yaklaşık bir aydır hiçbir şey yapmak istemediğinden, sürekli 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yorgun hissettiğinden, bu yüzden </a:t>
            </a:r>
            <a:r>
              <a:rPr lang="tr-TR" sz="2000" dirty="0">
                <a:latin typeface="Arial Rounded MT Bold" panose="020F0704030504030204" pitchFamily="34" charset="0"/>
              </a:rPr>
              <a:t>bütün işlerinin </a:t>
            </a:r>
            <a:r>
              <a:rPr lang="tr-TR" sz="2000" dirty="0" smtClean="0">
                <a:latin typeface="Arial Rounded MT Bold" panose="020F0704030504030204" pitchFamily="34" charset="0"/>
              </a:rPr>
              <a:t>aksadığından 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yakınıyor.  </a:t>
            </a:r>
          </a:p>
          <a:p>
            <a:endParaRPr lang="tr-TR" sz="2000" dirty="0" smtClean="0">
              <a:latin typeface="Arial Rounded MT Bold" panose="020F0704030504030204" pitchFamily="34" charset="0"/>
            </a:endParaRP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Geceleri uykuya  dalmakta güçlük çektiğini, her zaman yemeyi 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sevdiği yemekleri bile yemek istemediğini ifade ediyor.</a:t>
            </a:r>
          </a:p>
          <a:p>
            <a:endParaRPr lang="tr-TR" sz="2000" dirty="0" smtClean="0">
              <a:latin typeface="Arial Rounded MT Bold" panose="020F0704030504030204" pitchFamily="34" charset="0"/>
            </a:endParaRP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Çocuklarına </a:t>
            </a:r>
            <a:r>
              <a:rPr lang="tr-TR" sz="2000" dirty="0">
                <a:latin typeface="Arial Rounded MT Bold" panose="020F0704030504030204" pitchFamily="34" charset="0"/>
              </a:rPr>
              <a:t>eşinden sonra yeterince annelik yapamadığı için </a:t>
            </a:r>
            <a:endParaRPr lang="tr-TR" sz="2000" dirty="0" smtClean="0">
              <a:latin typeface="Arial Rounded MT Bold" panose="020F0704030504030204" pitchFamily="34" charset="0"/>
            </a:endParaRP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suçluluk duyuyor, yine de bir şeyleri değiştirecek gücü kendinde</a:t>
            </a:r>
          </a:p>
          <a:p>
            <a:r>
              <a:rPr lang="tr-TR" sz="2000" dirty="0" smtClean="0">
                <a:latin typeface="Arial Rounded MT Bold" panose="020F0704030504030204" pitchFamily="34" charset="0"/>
              </a:rPr>
              <a:t>bulamıyormuş.</a:t>
            </a:r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3590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23528" y="980728"/>
            <a:ext cx="7404591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TANI</a:t>
            </a:r>
          </a:p>
          <a:p>
            <a:endParaRPr lang="tr-T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MAJOR DEPRESYON </a:t>
            </a:r>
          </a:p>
          <a:p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(Madde kullanımı, organik hastalık ve herhangi bir </a:t>
            </a:r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manik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 atak varlığı </a:t>
            </a:r>
          </a:p>
          <a:p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ışlandıktan sonra)</a:t>
            </a:r>
          </a:p>
          <a:p>
            <a:endParaRPr lang="tr-TR" dirty="0"/>
          </a:p>
          <a:p>
            <a:r>
              <a:rPr lang="tr-TR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TEDAVİ</a:t>
            </a:r>
          </a:p>
          <a:p>
            <a:endParaRPr lang="tr-T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İlaç seçimi ilaç-ilaç etkileşimi, kısa ve uzun süreli yan etkiler 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değerlendirilerek yapılır.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Klinik pratikte SSRI </a:t>
            </a:r>
            <a:r>
              <a:rPr 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sıklıkla kullanılır.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(Epileptik, </a:t>
            </a:r>
            <a:r>
              <a:rPr 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sedatif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hipotansif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antimuskarinik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kardiyak ve kilo 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aldırma yan etkileri açısından güvenlidir.)</a:t>
            </a:r>
          </a:p>
          <a:p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endParaRPr lang="tr-TR" dirty="0"/>
          </a:p>
          <a:p>
            <a:r>
              <a:rPr lang="tr-TR" dirty="0" smtClean="0"/>
              <a:t>  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6273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18321" y="980728"/>
            <a:ext cx="872059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tr-TR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                            </a:t>
            </a:r>
            <a:endParaRPr lang="tr-TR" sz="2400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                                           PROZAC </a:t>
            </a:r>
            <a:r>
              <a:rPr lang="tr-TR" sz="24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(</a:t>
            </a:r>
            <a:r>
              <a:rPr lang="tr-TR" sz="2400" dirty="0" err="1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Fluoksetin</a:t>
            </a:r>
            <a:r>
              <a:rPr lang="tr-TR" sz="24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Hidroklorür</a:t>
            </a:r>
            <a:r>
              <a:rPr lang="tr-TR" sz="24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) </a:t>
            </a:r>
            <a:endParaRPr lang="tr-TR" sz="2400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                                               20 </a:t>
            </a:r>
            <a:r>
              <a:rPr lang="tr-TR" sz="24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mg 24 kapsül  1x1</a:t>
            </a:r>
          </a:p>
          <a:p>
            <a:r>
              <a:rPr lang="tr-TR" sz="2400" dirty="0">
                <a:latin typeface="Arial Rounded MT Bold" panose="020F0704030504030204" pitchFamily="34" charset="0"/>
                <a:cs typeface="Arial" panose="020B0604020202020204" pitchFamily="34" charset="0"/>
              </a:rPr>
              <a:t>                  </a:t>
            </a:r>
            <a:endParaRPr lang="tr-TR" sz="24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               </a:t>
            </a:r>
          </a:p>
          <a:p>
            <a:endParaRPr lang="tr-TR" sz="24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Birkaç </a:t>
            </a:r>
            <a:r>
              <a:rPr lang="tr-TR" sz="2400" dirty="0">
                <a:latin typeface="Arial Rounded MT Bold" panose="020F0704030504030204" pitchFamily="34" charset="0"/>
                <a:cs typeface="Arial" panose="020B0604020202020204" pitchFamily="34" charset="0"/>
              </a:rPr>
              <a:t>hafta sonra 20mg/gün şeklinde artırılabilir.</a:t>
            </a:r>
          </a:p>
          <a:p>
            <a:r>
              <a:rPr lang="tr-TR" sz="2400" dirty="0">
                <a:latin typeface="Arial Rounded MT Bold" panose="020F0704030504030204" pitchFamily="34" charset="0"/>
                <a:cs typeface="Arial" panose="020B0604020202020204" pitchFamily="34" charset="0"/>
              </a:rPr>
              <a:t>      </a:t>
            </a:r>
            <a:r>
              <a:rPr lang="tr-TR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(</a:t>
            </a:r>
            <a:r>
              <a:rPr lang="tr-TR" sz="2400" dirty="0">
                <a:latin typeface="Arial Rounded MT Bold" panose="020F0704030504030204" pitchFamily="34" charset="0"/>
                <a:cs typeface="Arial" panose="020B0604020202020204" pitchFamily="34" charset="0"/>
              </a:rPr>
              <a:t>önerilen ortalama doz 20-60 mg/gün.  </a:t>
            </a:r>
            <a:endParaRPr lang="tr-TR" sz="24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     80mg/</a:t>
            </a:r>
            <a:r>
              <a:rPr lang="tr-TR" sz="2400" dirty="0" err="1" smtClean="0">
                <a:latin typeface="Arial Rounded MT Bold" panose="020F0704030504030204" pitchFamily="34" charset="0"/>
                <a:cs typeface="Arial" panose="020B0604020202020204" pitchFamily="34" charset="0"/>
              </a:rPr>
              <a:t>gün’ü</a:t>
            </a:r>
            <a:r>
              <a:rPr lang="tr-TR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 geçmemeli.</a:t>
            </a:r>
            <a:endParaRPr lang="tr-TR" sz="24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2-4 </a:t>
            </a:r>
            <a:r>
              <a:rPr lang="tr-TR" sz="2400" dirty="0">
                <a:latin typeface="Arial Rounded MT Bold" panose="020F0704030504030204" pitchFamily="34" charset="0"/>
                <a:cs typeface="Arial" panose="020B0604020202020204" pitchFamily="34" charset="0"/>
              </a:rPr>
              <a:t>hafta sonra poliklinik kontrolü önerilir.</a:t>
            </a:r>
          </a:p>
        </p:txBody>
      </p:sp>
      <p:pic>
        <p:nvPicPr>
          <p:cNvPr id="1026" name="Picture 2" descr="C:\Users\COMPUTER\Desktop\indir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3585392" cy="271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9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03648" y="1628800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Özet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1547664" y="2708920"/>
            <a:ext cx="5368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Majör depresif bozukluğun tanı kriterleri nedir?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Depresyon sevk kriterleri nelerdir?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71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9512" y="188640"/>
            <a:ext cx="1942862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Kaynaklar</a:t>
            </a:r>
          </a:p>
          <a:p>
            <a:endParaRPr lang="tr-T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/>
              <a:t> </a:t>
            </a:r>
            <a:r>
              <a:rPr lang="tr-TR" sz="1400" dirty="0" err="1" smtClean="0"/>
              <a:t>Instıtute</a:t>
            </a:r>
            <a:r>
              <a:rPr lang="tr-TR" sz="1400" dirty="0" smtClean="0"/>
              <a:t> </a:t>
            </a:r>
            <a:r>
              <a:rPr lang="tr-TR" sz="1400" dirty="0" err="1" smtClean="0"/>
              <a:t>for</a:t>
            </a:r>
            <a:r>
              <a:rPr lang="tr-TR" sz="1400" dirty="0" smtClean="0"/>
              <a:t> </a:t>
            </a:r>
            <a:r>
              <a:rPr lang="tr-TR" sz="1400" dirty="0" err="1" smtClean="0"/>
              <a:t>Clinical</a:t>
            </a:r>
            <a:r>
              <a:rPr lang="tr-TR" sz="1400" dirty="0" smtClean="0"/>
              <a:t> </a:t>
            </a:r>
            <a:r>
              <a:rPr lang="tr-TR" sz="1400" dirty="0" err="1" smtClean="0"/>
              <a:t>Systems</a:t>
            </a:r>
            <a:r>
              <a:rPr lang="tr-TR" sz="1400" dirty="0" smtClean="0"/>
              <a:t> </a:t>
            </a:r>
            <a:r>
              <a:rPr lang="tr-TR" sz="1400" dirty="0" err="1" smtClean="0"/>
              <a:t>Improvement</a:t>
            </a:r>
            <a:r>
              <a:rPr lang="tr-TR" sz="1400" dirty="0" smtClean="0"/>
              <a:t> </a:t>
            </a:r>
            <a:r>
              <a:rPr lang="tr-TR" sz="1400" dirty="0" err="1" smtClean="0"/>
              <a:t>Health</a:t>
            </a:r>
            <a:r>
              <a:rPr lang="tr-TR" sz="1400" dirty="0" smtClean="0"/>
              <a:t> </a:t>
            </a:r>
            <a:r>
              <a:rPr lang="tr-TR" sz="1400" dirty="0" err="1" smtClean="0"/>
              <a:t>Care</a:t>
            </a:r>
            <a:r>
              <a:rPr lang="tr-TR" sz="1400" dirty="0" smtClean="0"/>
              <a:t> </a:t>
            </a:r>
            <a:r>
              <a:rPr lang="tr-TR" sz="1400" dirty="0" err="1" smtClean="0"/>
              <a:t>Guideline</a:t>
            </a:r>
            <a:endParaRPr lang="tr-TR" sz="1400" dirty="0" smtClean="0"/>
          </a:p>
          <a:p>
            <a:r>
              <a:rPr lang="tr-TR" sz="1400" dirty="0" smtClean="0"/>
              <a:t>      </a:t>
            </a:r>
            <a:r>
              <a:rPr lang="tr-TR" sz="1400" dirty="0" err="1" smtClean="0"/>
              <a:t>Adult</a:t>
            </a:r>
            <a:r>
              <a:rPr lang="tr-TR" sz="1400" dirty="0" smtClean="0"/>
              <a:t> </a:t>
            </a:r>
            <a:r>
              <a:rPr lang="tr-TR" sz="1400" dirty="0" err="1" smtClean="0"/>
              <a:t>Depression</a:t>
            </a:r>
            <a:r>
              <a:rPr lang="tr-TR" sz="1400" dirty="0" smtClean="0"/>
              <a:t> in </a:t>
            </a:r>
            <a:r>
              <a:rPr lang="tr-TR" sz="1400" dirty="0" err="1" smtClean="0"/>
              <a:t>Primary</a:t>
            </a:r>
            <a:r>
              <a:rPr lang="tr-TR" sz="1400" dirty="0" smtClean="0"/>
              <a:t> </a:t>
            </a:r>
            <a:r>
              <a:rPr lang="tr-TR" sz="1400" dirty="0" err="1" smtClean="0"/>
              <a:t>Care</a:t>
            </a:r>
            <a:r>
              <a:rPr lang="tr-TR" sz="1400" dirty="0" smtClean="0"/>
              <a:t> </a:t>
            </a:r>
          </a:p>
          <a:p>
            <a:r>
              <a:rPr lang="tr-TR" sz="1400" dirty="0" smtClean="0"/>
              <a:t>      </a:t>
            </a:r>
            <a:r>
              <a:rPr lang="tr-TR" sz="1400" dirty="0" err="1" smtClean="0"/>
              <a:t>Sixteenth</a:t>
            </a:r>
            <a:r>
              <a:rPr lang="tr-TR" sz="1400" dirty="0" smtClean="0"/>
              <a:t> Edition </a:t>
            </a:r>
            <a:r>
              <a:rPr lang="tr-TR" sz="1400" dirty="0" err="1" smtClean="0"/>
              <a:t>September</a:t>
            </a:r>
            <a:r>
              <a:rPr lang="tr-TR" sz="1400" dirty="0" smtClean="0"/>
              <a:t> 2013</a:t>
            </a:r>
          </a:p>
          <a:p>
            <a:endParaRPr lang="tr-T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/>
              <a:t>T.C. Sağlık Bakanlığı</a:t>
            </a:r>
          </a:p>
          <a:p>
            <a:r>
              <a:rPr lang="tr-TR" sz="1400" dirty="0" smtClean="0"/>
              <a:t>       Birinci Basamağa Yönelik Tanı ve Tedavi Rehberleri 2003</a:t>
            </a:r>
          </a:p>
          <a:p>
            <a:endParaRPr lang="tr-T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/>
              <a:t>06.12.2015 tarihinde </a:t>
            </a:r>
          </a:p>
          <a:p>
            <a:r>
              <a:rPr lang="tr-TR" sz="1400" dirty="0" smtClean="0"/>
              <a:t>       </a:t>
            </a:r>
            <a:r>
              <a:rPr lang="tr-TR" sz="1400" dirty="0" smtClean="0">
                <a:hlinkClick r:id="rId2"/>
              </a:rPr>
              <a:t>http</a:t>
            </a:r>
            <a:r>
              <a:rPr lang="tr-TR" sz="1400" dirty="0">
                <a:hlinkClick r:id="rId2"/>
              </a:rPr>
              <a:t>://</a:t>
            </a:r>
            <a:r>
              <a:rPr lang="tr-TR" sz="1400" dirty="0" smtClean="0">
                <a:hlinkClick r:id="rId2"/>
              </a:rPr>
              <a:t>emedicine.medscape.com/article/286759-workup#c9</a:t>
            </a:r>
            <a:endParaRPr lang="tr-TR" sz="1400" dirty="0" smtClean="0"/>
          </a:p>
          <a:p>
            <a:r>
              <a:rPr lang="tr-TR" sz="1400" dirty="0"/>
              <a:t> </a:t>
            </a:r>
            <a:r>
              <a:rPr lang="tr-TR" sz="1400" dirty="0" smtClean="0"/>
              <a:t>      adresinden erişildi.</a:t>
            </a:r>
            <a:endParaRPr lang="tr-TR" sz="1400" dirty="0"/>
          </a:p>
          <a:p>
            <a:endParaRPr lang="tr-T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/>
              <a:t>06.12.2015 tarihinde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>
                <a:hlinkClick r:id="rId3"/>
              </a:rPr>
              <a:t>http://</a:t>
            </a:r>
            <a:r>
              <a:rPr lang="tr-TR" sz="1400" dirty="0" smtClean="0">
                <a:hlinkClick r:id="rId3"/>
              </a:rPr>
              <a:t>reference.medscape.com/drug/prozac-sarafem-fluoxetine-342955</a:t>
            </a:r>
            <a:endParaRPr lang="tr-TR" sz="1400" dirty="0" smtClean="0"/>
          </a:p>
          <a:p>
            <a:r>
              <a:rPr lang="tr-TR" sz="1400" dirty="0" smtClean="0"/>
              <a:t>       adresinden erişildi.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/>
              <a:t> </a:t>
            </a:r>
            <a:r>
              <a:rPr lang="tr-TR" sz="1400" dirty="0" smtClean="0"/>
              <a:t>06.12.2015 tarihinde </a:t>
            </a:r>
          </a:p>
          <a:p>
            <a:r>
              <a:rPr lang="tr-TR" sz="1400" dirty="0"/>
              <a:t> </a:t>
            </a:r>
            <a:r>
              <a:rPr lang="tr-TR" sz="1400" dirty="0" smtClean="0"/>
              <a:t>       </a:t>
            </a:r>
            <a:r>
              <a:rPr lang="tr-TR" sz="1400" dirty="0" smtClean="0">
                <a:hlinkClick r:id="rId4"/>
              </a:rPr>
              <a:t>http</a:t>
            </a:r>
            <a:r>
              <a:rPr lang="tr-TR" sz="1400" dirty="0">
                <a:hlinkClick r:id="rId4"/>
              </a:rPr>
              <a:t>://www.who.int/mediacentre/factsheets/fs369/en</a:t>
            </a:r>
            <a:r>
              <a:rPr lang="tr-TR" sz="1400" dirty="0" smtClean="0">
                <a:hlinkClick r:id="rId4"/>
              </a:rPr>
              <a:t>/</a:t>
            </a:r>
            <a:endParaRPr lang="tr-TR" sz="1400" dirty="0" smtClean="0"/>
          </a:p>
          <a:p>
            <a:r>
              <a:rPr lang="tr-TR" sz="1400" dirty="0" smtClean="0"/>
              <a:t>        adresinden erişildi.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err="1" smtClean="0"/>
              <a:t>Diagnostic</a:t>
            </a:r>
            <a:r>
              <a:rPr lang="tr-TR" sz="1400" dirty="0" smtClean="0"/>
              <a:t> </a:t>
            </a:r>
            <a:r>
              <a:rPr lang="tr-TR" sz="1400" dirty="0" err="1" smtClean="0"/>
              <a:t>and</a:t>
            </a:r>
            <a:r>
              <a:rPr lang="tr-TR" sz="1400" dirty="0" smtClean="0"/>
              <a:t> Statistical  Manual of </a:t>
            </a:r>
            <a:r>
              <a:rPr lang="tr-TR" sz="1400" dirty="0" err="1" smtClean="0"/>
              <a:t>Mental</a:t>
            </a:r>
            <a:r>
              <a:rPr lang="tr-TR" sz="1400" dirty="0" smtClean="0"/>
              <a:t> </a:t>
            </a:r>
            <a:r>
              <a:rPr lang="tr-TR" sz="1400" dirty="0" err="1" smtClean="0"/>
              <a:t>Disorders</a:t>
            </a:r>
            <a:r>
              <a:rPr lang="tr-TR" sz="1400" dirty="0" smtClean="0"/>
              <a:t> </a:t>
            </a:r>
          </a:p>
          <a:p>
            <a:r>
              <a:rPr lang="tr-TR" sz="1400" dirty="0" smtClean="0"/>
              <a:t>       </a:t>
            </a:r>
            <a:r>
              <a:rPr lang="tr-TR" sz="1400" dirty="0" err="1" smtClean="0"/>
              <a:t>Fifth</a:t>
            </a:r>
            <a:r>
              <a:rPr lang="tr-TR" sz="1400" dirty="0" smtClean="0"/>
              <a:t> Edition </a:t>
            </a:r>
          </a:p>
          <a:p>
            <a:r>
              <a:rPr lang="tr-TR" sz="1400" dirty="0" smtClean="0"/>
              <a:t>       DSM-V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/>
              <a:t>06.12.2015 </a:t>
            </a:r>
            <a:r>
              <a:rPr lang="tr-TR" sz="1400" dirty="0" smtClean="0"/>
              <a:t>tarihinde</a:t>
            </a:r>
          </a:p>
          <a:p>
            <a:r>
              <a:rPr lang="tr-TR" sz="1400" dirty="0" smtClean="0"/>
              <a:t>       </a:t>
            </a:r>
            <a:r>
              <a:rPr lang="tr-TR" sz="1400" dirty="0">
                <a:hlinkClick r:id="rId5"/>
              </a:rPr>
              <a:t>http://www.uptodate.com/contents/depression-treatment-options-for-adults-beyond-the-basics</a:t>
            </a:r>
            <a:r>
              <a:rPr lang="tr-TR" sz="1400" dirty="0" smtClean="0">
                <a:hlinkClick r:id="rId5"/>
              </a:rPr>
              <a:t>#</a:t>
            </a:r>
            <a:endParaRPr lang="tr-TR" sz="1400" dirty="0" smtClean="0"/>
          </a:p>
          <a:p>
            <a:r>
              <a:rPr lang="tr-TR" sz="1400" dirty="0" smtClean="0"/>
              <a:t>       adresinden erişildi.</a:t>
            </a:r>
            <a:endParaRPr lang="tr-T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400" dirty="0" smtClean="0"/>
          </a:p>
        </p:txBody>
      </p:sp>
    </p:spTree>
    <p:extLst>
      <p:ext uri="{BB962C8B-B14F-4D97-AF65-F5344CB8AC3E}">
        <p14:creationId xmlns:p14="http://schemas.microsoft.com/office/powerpoint/2010/main" val="1054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213904" y="2060848"/>
            <a:ext cx="41986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İLGİNİZ İÇİN</a:t>
            </a:r>
          </a:p>
          <a:p>
            <a:pPr algn="ctr"/>
            <a:r>
              <a:rPr lang="tr-TR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31795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44902" y="267027"/>
            <a:ext cx="7113229" cy="5770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800" dirty="0" smtClean="0"/>
              <a:t>VAKA</a:t>
            </a:r>
            <a:endParaRPr lang="tr-TR" sz="4800" dirty="0"/>
          </a:p>
          <a:p>
            <a:pPr>
              <a:lnSpc>
                <a:spcPct val="150000"/>
              </a:lnSpc>
            </a:pPr>
            <a:r>
              <a:rPr lang="tr-TR" dirty="0" smtClean="0"/>
              <a:t>28 yaşında bayan hasta.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Oldukça stresli ve yüksek bir mevkide çalışıyor. Okul hayatında hep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başarılı olmuş. Kendisi hakkında oldukça yüksek standartları var ve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onları her başaramadığında </a:t>
            </a:r>
            <a:r>
              <a:rPr lang="tr-TR" dirty="0"/>
              <a:t>k</a:t>
            </a:r>
            <a:r>
              <a:rPr lang="tr-TR" dirty="0" smtClean="0"/>
              <a:t>endini eleştiriyor. Son zamanlarda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geçmişte olduğu kadar başarılı olamadığı için </a:t>
            </a:r>
            <a:r>
              <a:rPr lang="tr-TR" dirty="0"/>
              <a:t>u</a:t>
            </a:r>
            <a:r>
              <a:rPr lang="tr-TR" dirty="0" smtClean="0"/>
              <a:t>tanç hissediyor ve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değersizlik hissi yaşıyor.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Son birkaç haftadır yorgun hissediyor ve işine konsantre olmada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problemler yaşıyor. İş arkadaşları onun eskisinden farklı biçimde içine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kapandığını fark ediyorlar. Çeşitli nedenlerle hasta olduğunu söyleyip,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o günlerde bütün gün yatakta duruyor, uyuyor ya da televizyon seyrediyor.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3131840" y="2756610"/>
            <a:ext cx="1697768" cy="288032"/>
          </a:xfrm>
          <a:prstGeom prst="rect">
            <a:avLst/>
          </a:prstGeom>
          <a:solidFill>
            <a:srgbClr val="FF0000">
              <a:alpha val="41000"/>
            </a:srgbClr>
          </a:solidFill>
          <a:ln>
            <a:solidFill>
              <a:srgbClr val="FF0000">
                <a:alpha val="4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267" y="3152432"/>
            <a:ext cx="1599780" cy="27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02" y="3571875"/>
            <a:ext cx="159702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11" y="4365104"/>
            <a:ext cx="159702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365104"/>
            <a:ext cx="1935825" cy="28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703" y="5580896"/>
            <a:ext cx="3288905" cy="28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44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51520" y="770841"/>
            <a:ext cx="792088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Hastanın eşi de ondaki bu değişiklikleri fark ediyor. Geceleri uykuya </a:t>
            </a:r>
          </a:p>
          <a:p>
            <a:pPr>
              <a:lnSpc>
                <a:spcPct val="150000"/>
              </a:lnSpc>
            </a:pPr>
            <a:r>
              <a:rPr lang="tr-TR" dirty="0"/>
              <a:t>dalmakta zorluk </a:t>
            </a:r>
            <a:r>
              <a:rPr lang="tr-TR" dirty="0" smtClean="0"/>
              <a:t>çekiyor. Yattıktan bir iki  </a:t>
            </a:r>
            <a:r>
              <a:rPr lang="tr-TR" dirty="0"/>
              <a:t>saat sonrasına kadar kadının </a:t>
            </a:r>
          </a:p>
          <a:p>
            <a:pPr>
              <a:lnSpc>
                <a:spcPct val="150000"/>
              </a:lnSpc>
            </a:pPr>
            <a:r>
              <a:rPr lang="tr-TR" dirty="0"/>
              <a:t>hareketleriyle eşi de uyanık kalıyor. </a:t>
            </a:r>
            <a:r>
              <a:rPr lang="tr-TR" dirty="0" smtClean="0"/>
              <a:t> Eşi</a:t>
            </a:r>
            <a:r>
              <a:rPr lang="tr-TR" dirty="0"/>
              <a:t>, hastanın en yakın arkadaşıyla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gözyaşları </a:t>
            </a:r>
            <a:r>
              <a:rPr lang="tr-TR" dirty="0"/>
              <a:t>içerisinde telefon </a:t>
            </a:r>
            <a:r>
              <a:rPr lang="tr-TR" dirty="0" smtClean="0"/>
              <a:t>konuşması </a:t>
            </a:r>
            <a:r>
              <a:rPr lang="tr-TR" dirty="0"/>
              <a:t>yaptığına şahit olup endişeleniyor. </a:t>
            </a:r>
          </a:p>
          <a:p>
            <a:pPr>
              <a:lnSpc>
                <a:spcPct val="150000"/>
              </a:lnSpc>
            </a:pPr>
            <a:r>
              <a:rPr lang="tr-TR" dirty="0"/>
              <a:t>Eşi onu endişelendiren durumlardan uzaklaştırmaya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çalıştıkça </a:t>
            </a:r>
            <a:r>
              <a:rPr lang="tr-TR" dirty="0"/>
              <a:t>‘her şey yolunda’ diyerek kendinden uzaklaştırıyor. 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Hasta bu zamana kadar hiç intihar girişiminde bulunmamışsa da yaşamaktan hiç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memnun olmadığını belirtiyor. Sıklıkla ölmüş olmayı diliyor.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Mutlu olmak için bir sürü sebebi olmasına rağmen her gün böyle hissettiği için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hayal kırıklığı yaşıyor.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8144" y="939732"/>
            <a:ext cx="835025" cy="35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91388"/>
            <a:ext cx="1584176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019" y="3789040"/>
            <a:ext cx="158432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95" y="4222630"/>
            <a:ext cx="1915541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284" y="4138114"/>
            <a:ext cx="191452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57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PUTER\Desktop\indir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5991667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10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08112" y="692696"/>
            <a:ext cx="7668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Amaç</a:t>
            </a:r>
            <a:endParaRPr lang="tr-TR" sz="28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115616" y="2924944"/>
            <a:ext cx="5541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Depresyon tanı ve tedavisi hakkında bilgi vermek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24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27584" y="1628800"/>
            <a:ext cx="123463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HEDEFLER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1043608" y="2413630"/>
            <a:ext cx="7544053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DSM-5 depresyon tanı kriterlerini sayabilmek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Depresyon için risk faktörlerini sayabilmek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Depresif bozukluklar sınıflamasında yer alan hastalıkları sayabilmek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Depresyon tedavi seçeneklerini sayabilmek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Farmakoterapi</a:t>
            </a:r>
            <a:r>
              <a:rPr lang="tr-TR" dirty="0" smtClean="0"/>
              <a:t> algoritmasını açıklayabilmek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Sevk kriterlerini sayabilmek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312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404664"/>
            <a:ext cx="84066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RISK FACTORS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Risk factors for major depression include: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• </a:t>
            </a:r>
            <a:r>
              <a:rPr lang="en-US" dirty="0"/>
              <a:t>Family or personal history of major depression and/or substance abuse</a:t>
            </a:r>
          </a:p>
          <a:p>
            <a:pPr>
              <a:lnSpc>
                <a:spcPct val="150000"/>
              </a:lnSpc>
            </a:pPr>
            <a:r>
              <a:rPr lang="en-US" dirty="0"/>
              <a:t>• Recent loss</a:t>
            </a:r>
          </a:p>
          <a:p>
            <a:pPr>
              <a:lnSpc>
                <a:spcPct val="150000"/>
              </a:lnSpc>
            </a:pPr>
            <a:r>
              <a:rPr lang="en-US" dirty="0"/>
              <a:t>• Chronic medical illness</a:t>
            </a:r>
          </a:p>
          <a:p>
            <a:pPr>
              <a:lnSpc>
                <a:spcPct val="150000"/>
              </a:lnSpc>
            </a:pPr>
            <a:r>
              <a:rPr lang="en-US" dirty="0"/>
              <a:t>• Stressful life events that include loss (death of a loved one, divorce)</a:t>
            </a:r>
          </a:p>
          <a:p>
            <a:pPr>
              <a:lnSpc>
                <a:spcPct val="150000"/>
              </a:lnSpc>
            </a:pPr>
            <a:r>
              <a:rPr lang="en-US" dirty="0"/>
              <a:t>• Traumatic events (example: car accident)</a:t>
            </a:r>
          </a:p>
          <a:p>
            <a:pPr>
              <a:lnSpc>
                <a:spcPct val="150000"/>
              </a:lnSpc>
            </a:pPr>
            <a:r>
              <a:rPr lang="en-US" dirty="0"/>
              <a:t>• Major life changes (examples: job change, financial difficulties)</a:t>
            </a:r>
          </a:p>
          <a:p>
            <a:pPr>
              <a:lnSpc>
                <a:spcPct val="150000"/>
              </a:lnSpc>
            </a:pPr>
            <a:r>
              <a:rPr lang="en-US" dirty="0"/>
              <a:t>• Domestic abuse or violence</a:t>
            </a:r>
          </a:p>
          <a:p>
            <a:pPr>
              <a:lnSpc>
                <a:spcPct val="150000"/>
              </a:lnSpc>
            </a:pPr>
            <a:r>
              <a:rPr lang="en-US" dirty="0"/>
              <a:t>Patients with chronic illnesses such as diabetes, cardiovascular disease and chronic pain are at higher </a:t>
            </a:r>
            <a:r>
              <a:rPr lang="tr-TR" dirty="0" smtClean="0"/>
              <a:t>risk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depression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2339752" y="5890151"/>
            <a:ext cx="61318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Kaynak: </a:t>
            </a:r>
            <a:r>
              <a:rPr lang="tr-TR" sz="1400" dirty="0" err="1" smtClean="0"/>
              <a:t>Instıtute</a:t>
            </a:r>
            <a:r>
              <a:rPr lang="tr-TR" sz="1400" dirty="0" smtClean="0"/>
              <a:t> </a:t>
            </a:r>
            <a:r>
              <a:rPr lang="tr-TR" sz="1400" dirty="0" err="1" smtClean="0"/>
              <a:t>for</a:t>
            </a:r>
            <a:r>
              <a:rPr lang="tr-TR" sz="1400" dirty="0" smtClean="0"/>
              <a:t> </a:t>
            </a:r>
            <a:r>
              <a:rPr lang="tr-TR" sz="1400" dirty="0" err="1" smtClean="0"/>
              <a:t>Clinical</a:t>
            </a:r>
            <a:r>
              <a:rPr lang="tr-TR" sz="1400" dirty="0" smtClean="0"/>
              <a:t> </a:t>
            </a:r>
            <a:r>
              <a:rPr lang="tr-TR" sz="1400" dirty="0" err="1" smtClean="0"/>
              <a:t>Systems</a:t>
            </a:r>
            <a:r>
              <a:rPr lang="tr-TR" sz="1400" dirty="0" smtClean="0"/>
              <a:t> </a:t>
            </a:r>
            <a:r>
              <a:rPr lang="tr-TR" sz="1400" dirty="0" err="1" smtClean="0"/>
              <a:t>Improvement</a:t>
            </a:r>
            <a:r>
              <a:rPr lang="tr-TR" sz="1400" dirty="0" smtClean="0"/>
              <a:t> </a:t>
            </a:r>
            <a:r>
              <a:rPr lang="tr-TR" sz="1400" dirty="0" err="1" smtClean="0"/>
              <a:t>Health</a:t>
            </a:r>
            <a:r>
              <a:rPr lang="tr-TR" sz="1400" dirty="0" smtClean="0"/>
              <a:t> </a:t>
            </a:r>
            <a:r>
              <a:rPr lang="tr-TR" sz="1400" dirty="0" err="1" smtClean="0"/>
              <a:t>Care</a:t>
            </a:r>
            <a:r>
              <a:rPr lang="tr-TR" sz="1400" dirty="0" smtClean="0"/>
              <a:t> </a:t>
            </a:r>
            <a:r>
              <a:rPr lang="tr-TR" sz="1400" dirty="0" err="1" smtClean="0"/>
              <a:t>Guideline</a:t>
            </a:r>
            <a:endParaRPr lang="tr-TR" sz="1400" dirty="0" smtClean="0"/>
          </a:p>
          <a:p>
            <a:r>
              <a:rPr lang="tr-TR" sz="1400" dirty="0"/>
              <a:t> </a:t>
            </a:r>
            <a:r>
              <a:rPr lang="tr-TR" sz="1400" dirty="0" smtClean="0"/>
              <a:t>            </a:t>
            </a:r>
            <a:r>
              <a:rPr lang="tr-TR" sz="1400" dirty="0" err="1" smtClean="0"/>
              <a:t>Adult</a:t>
            </a:r>
            <a:r>
              <a:rPr lang="tr-TR" sz="1400" dirty="0" smtClean="0"/>
              <a:t> </a:t>
            </a:r>
            <a:r>
              <a:rPr lang="tr-TR" sz="1400" dirty="0" err="1"/>
              <a:t>D</a:t>
            </a:r>
            <a:r>
              <a:rPr lang="tr-TR" sz="1400" dirty="0" err="1" smtClean="0"/>
              <a:t>epression</a:t>
            </a:r>
            <a:r>
              <a:rPr lang="tr-TR" sz="1400" dirty="0" smtClean="0"/>
              <a:t> in </a:t>
            </a:r>
            <a:r>
              <a:rPr lang="tr-TR" sz="1400" dirty="0" err="1" smtClean="0"/>
              <a:t>Primary</a:t>
            </a:r>
            <a:r>
              <a:rPr lang="tr-TR" sz="1400" dirty="0" smtClean="0"/>
              <a:t> </a:t>
            </a:r>
            <a:r>
              <a:rPr lang="tr-TR" sz="1400" dirty="0" err="1" smtClean="0"/>
              <a:t>Care</a:t>
            </a:r>
            <a:r>
              <a:rPr lang="tr-TR" sz="1400" dirty="0" smtClean="0"/>
              <a:t> </a:t>
            </a:r>
          </a:p>
          <a:p>
            <a:r>
              <a:rPr lang="tr-TR" sz="1400" dirty="0"/>
              <a:t> </a:t>
            </a:r>
            <a:r>
              <a:rPr lang="tr-TR" sz="1400" dirty="0" smtClean="0"/>
              <a:t>            </a:t>
            </a:r>
            <a:r>
              <a:rPr lang="tr-TR" sz="1400" dirty="0" err="1" smtClean="0"/>
              <a:t>Sixteenth</a:t>
            </a:r>
            <a:r>
              <a:rPr lang="tr-TR" sz="1400" dirty="0" smtClean="0"/>
              <a:t> Edition </a:t>
            </a:r>
            <a:r>
              <a:rPr lang="tr-TR" sz="1400" dirty="0" err="1" smtClean="0"/>
              <a:t>September</a:t>
            </a:r>
            <a:r>
              <a:rPr lang="tr-TR" sz="1400" dirty="0" smtClean="0"/>
              <a:t> 2013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0200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83568" y="715691"/>
            <a:ext cx="92890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i="1" dirty="0" smtClean="0"/>
          </a:p>
          <a:p>
            <a:r>
              <a:rPr lang="tr-TR" b="1" i="1" dirty="0" smtClean="0"/>
              <a:t>DSM-V</a:t>
            </a:r>
            <a:endParaRPr lang="tr-TR" b="1" i="1" dirty="0"/>
          </a:p>
          <a:p>
            <a:endParaRPr lang="tr-TR" b="1" i="1" dirty="0" smtClean="0"/>
          </a:p>
          <a:p>
            <a:r>
              <a:rPr lang="tr-TR" b="1" i="1" dirty="0" smtClean="0"/>
              <a:t>DEPRESİF BOZUKLUKLAR </a:t>
            </a:r>
          </a:p>
          <a:p>
            <a:endParaRPr lang="tr-TR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i="1" dirty="0" smtClean="0"/>
              <a:t> Yıkıcı </a:t>
            </a:r>
            <a:r>
              <a:rPr lang="tr-TR" b="1" i="1" dirty="0" err="1" smtClean="0"/>
              <a:t>duygudurum</a:t>
            </a:r>
            <a:r>
              <a:rPr lang="tr-TR" b="1" i="1" dirty="0" smtClean="0"/>
              <a:t> düzensizliği</a:t>
            </a:r>
          </a:p>
          <a:p>
            <a:endParaRPr lang="tr-TR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</a:rPr>
              <a:t>Major</a:t>
            </a:r>
            <a:r>
              <a:rPr lang="tr-TR" b="1" i="1" dirty="0" smtClean="0">
                <a:solidFill>
                  <a:srgbClr val="FF0000"/>
                </a:solidFill>
              </a:rPr>
              <a:t> depresif bozukluk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i="1" dirty="0" smtClean="0"/>
              <a:t> </a:t>
            </a:r>
            <a:r>
              <a:rPr lang="tr-TR" b="1" i="1" dirty="0" err="1" smtClean="0"/>
              <a:t>Persistan</a:t>
            </a:r>
            <a:r>
              <a:rPr lang="tr-TR" b="1" i="1" dirty="0" smtClean="0"/>
              <a:t> depresif bozukluk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i="1" dirty="0" smtClean="0"/>
              <a:t> </a:t>
            </a:r>
            <a:r>
              <a:rPr lang="tr-TR" b="1" i="1" dirty="0" err="1" smtClean="0"/>
              <a:t>Premenstrual</a:t>
            </a:r>
            <a:r>
              <a:rPr lang="tr-TR" b="1" i="1" dirty="0" smtClean="0"/>
              <a:t> </a:t>
            </a:r>
            <a:r>
              <a:rPr lang="tr-TR" b="1" i="1" dirty="0" err="1" smtClean="0"/>
              <a:t>disforik</a:t>
            </a:r>
            <a:r>
              <a:rPr lang="tr-TR" b="1" i="1" dirty="0" smtClean="0"/>
              <a:t> bozukluk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i="1" dirty="0" smtClean="0"/>
              <a:t> Madde/ilaç </a:t>
            </a:r>
            <a:r>
              <a:rPr lang="tr-TR" b="1" i="1" dirty="0" smtClean="0"/>
              <a:t>ilişkili </a:t>
            </a:r>
            <a:r>
              <a:rPr lang="tr-TR" b="1" i="1" dirty="0" smtClean="0"/>
              <a:t>depresif bozukluk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i="1" dirty="0" smtClean="0"/>
              <a:t> Tıbbi duruma bağlı depresif bozukluk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i="1" dirty="0" smtClean="0"/>
              <a:t> Ayırt edilememiş depresif bozukluk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21586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leşik">
  <a:themeElements>
    <a:clrScheme name="Bileşik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Bileşi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leş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832</TotalTime>
  <Words>1175</Words>
  <Application>Microsoft Office PowerPoint</Application>
  <PresentationFormat>Ekran Gösterisi (4:3)</PresentationFormat>
  <Paragraphs>313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Bileşik</vt:lpstr>
      <vt:lpstr>DEPRESYON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DEPRESYON</dc:title>
  <dc:creator>COMPUTER</dc:creator>
  <cp:lastModifiedBy>Win7</cp:lastModifiedBy>
  <cp:revision>59</cp:revision>
  <dcterms:created xsi:type="dcterms:W3CDTF">2015-12-03T17:28:40Z</dcterms:created>
  <dcterms:modified xsi:type="dcterms:W3CDTF">2015-12-07T07:51:24Z</dcterms:modified>
</cp:coreProperties>
</file>