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259" r:id="rId3"/>
    <p:sldId id="260" r:id="rId4"/>
    <p:sldId id="261" r:id="rId5"/>
    <p:sldId id="262" r:id="rId6"/>
    <p:sldId id="263" r:id="rId7"/>
    <p:sldId id="359" r:id="rId8"/>
    <p:sldId id="264" r:id="rId9"/>
    <p:sldId id="265" r:id="rId10"/>
    <p:sldId id="266" r:id="rId11"/>
    <p:sldId id="268" r:id="rId12"/>
    <p:sldId id="357" r:id="rId13"/>
    <p:sldId id="269" r:id="rId14"/>
    <p:sldId id="270" r:id="rId15"/>
    <p:sldId id="271" r:id="rId16"/>
    <p:sldId id="360" r:id="rId17"/>
    <p:sldId id="272" r:id="rId18"/>
    <p:sldId id="358" r:id="rId19"/>
    <p:sldId id="273" r:id="rId20"/>
    <p:sldId id="274" r:id="rId21"/>
    <p:sldId id="361" r:id="rId22"/>
    <p:sldId id="275" r:id="rId23"/>
    <p:sldId id="321" r:id="rId24"/>
    <p:sldId id="362" r:id="rId25"/>
    <p:sldId id="322" r:id="rId26"/>
    <p:sldId id="316" r:id="rId27"/>
    <p:sldId id="317" r:id="rId28"/>
    <p:sldId id="318" r:id="rId29"/>
    <p:sldId id="319" r:id="rId30"/>
    <p:sldId id="324" r:id="rId31"/>
    <p:sldId id="325" r:id="rId32"/>
    <p:sldId id="326" r:id="rId33"/>
    <p:sldId id="327" r:id="rId34"/>
    <p:sldId id="363"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64" r:id="rId49"/>
    <p:sldId id="276" r:id="rId50"/>
    <p:sldId id="277" r:id="rId51"/>
    <p:sldId id="278" r:id="rId52"/>
    <p:sldId id="279" r:id="rId53"/>
    <p:sldId id="280" r:id="rId54"/>
    <p:sldId id="281" r:id="rId55"/>
    <p:sldId id="282" r:id="rId56"/>
    <p:sldId id="285" r:id="rId57"/>
    <p:sldId id="286" r:id="rId58"/>
    <p:sldId id="287" r:id="rId59"/>
    <p:sldId id="365" r:id="rId60"/>
    <p:sldId id="288" r:id="rId61"/>
    <p:sldId id="341" r:id="rId62"/>
    <p:sldId id="342" r:id="rId63"/>
    <p:sldId id="343" r:id="rId64"/>
    <p:sldId id="344" r:id="rId65"/>
    <p:sldId id="289" r:id="rId66"/>
    <p:sldId id="345" r:id="rId67"/>
    <p:sldId id="346" r:id="rId68"/>
    <p:sldId id="347" r:id="rId69"/>
    <p:sldId id="366" r:id="rId70"/>
    <p:sldId id="348" r:id="rId71"/>
    <p:sldId id="349" r:id="rId72"/>
    <p:sldId id="350" r:id="rId73"/>
    <p:sldId id="351" r:id="rId74"/>
    <p:sldId id="352" r:id="rId75"/>
    <p:sldId id="353" r:id="rId76"/>
    <p:sldId id="354" r:id="rId77"/>
    <p:sldId id="355" r:id="rId78"/>
    <p:sldId id="290" r:id="rId79"/>
    <p:sldId id="291" r:id="rId80"/>
    <p:sldId id="356" r:id="rId81"/>
    <p:sldId id="292" r:id="rId82"/>
    <p:sldId id="293" r:id="rId83"/>
    <p:sldId id="294" r:id="rId84"/>
    <p:sldId id="295" r:id="rId85"/>
    <p:sldId id="320" r:id="rId86"/>
    <p:sldId id="296" r:id="rId87"/>
    <p:sldId id="297" r:id="rId88"/>
    <p:sldId id="298" r:id="rId89"/>
    <p:sldId id="299" r:id="rId90"/>
    <p:sldId id="323" r:id="rId91"/>
    <p:sldId id="300" r:id="rId92"/>
    <p:sldId id="301" r:id="rId93"/>
    <p:sldId id="309" r:id="rId94"/>
    <p:sldId id="315" r:id="rId95"/>
    <p:sldId id="310" r:id="rId96"/>
    <p:sldId id="311" r:id="rId97"/>
    <p:sldId id="312" r:id="rId98"/>
    <p:sldId id="313" r:id="rId99"/>
    <p:sldId id="314" r:id="rId100"/>
    <p:sldId id="302" r:id="rId101"/>
    <p:sldId id="303" r:id="rId102"/>
    <p:sldId id="304" r:id="rId103"/>
    <p:sldId id="305" r:id="rId104"/>
    <p:sldId id="306" r:id="rId105"/>
    <p:sldId id="307" r:id="rId106"/>
    <p:sldId id="308" r:id="rId107"/>
    <p:sldId id="258" r:id="rId10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0" autoAdjust="0"/>
  </p:normalViewPr>
  <p:slideViewPr>
    <p:cSldViewPr snapToGrid="0">
      <p:cViewPr varScale="1">
        <p:scale>
          <a:sx n="79" d="100"/>
          <a:sy n="79" d="100"/>
        </p:scale>
        <p:origin x="984" y="78"/>
      </p:cViewPr>
      <p:guideLst/>
    </p:cSldViewPr>
  </p:slideViewPr>
  <p:notesTextViewPr>
    <p:cViewPr>
      <p:scale>
        <a:sx n="1" d="1"/>
        <a:sy n="1" d="1"/>
      </p:scale>
      <p:origin x="0" y="-54"/>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3D0B97-DBAB-4B0C-A0EA-3CE651259D31}" type="datetimeFigureOut">
              <a:rPr lang="tr-TR" smtClean="0"/>
              <a:t>23.05.2023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5513B-35E1-450F-B637-F4340694C065}" type="slidenum">
              <a:rPr lang="tr-TR" smtClean="0"/>
              <a:t>‹#›</a:t>
            </a:fld>
            <a:endParaRPr lang="tr-TR"/>
          </a:p>
        </p:txBody>
      </p:sp>
    </p:spTree>
    <p:extLst>
      <p:ext uri="{BB962C8B-B14F-4D97-AF65-F5344CB8AC3E}">
        <p14:creationId xmlns:p14="http://schemas.microsoft.com/office/powerpoint/2010/main" val="419392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u="none" dirty="0" err="1">
                <a:solidFill>
                  <a:schemeClr val="tx1"/>
                </a:solidFill>
                <a:effectLst/>
                <a:latin typeface="+mn-lt"/>
              </a:rPr>
              <a:t>Desidua</a:t>
            </a:r>
            <a:r>
              <a:rPr lang="tr-TR" b="0" i="0" u="none" dirty="0">
                <a:solidFill>
                  <a:schemeClr val="tx1"/>
                </a:solidFill>
                <a:effectLst/>
                <a:latin typeface="+mn-lt"/>
              </a:rPr>
              <a:t> iki katmana ayrılır: </a:t>
            </a:r>
            <a:r>
              <a:rPr lang="tr-TR" b="0" i="0" u="none" dirty="0" err="1">
                <a:solidFill>
                  <a:schemeClr val="tx1"/>
                </a:solidFill>
                <a:effectLst/>
                <a:latin typeface="+mn-lt"/>
              </a:rPr>
              <a:t>desidua</a:t>
            </a:r>
            <a:r>
              <a:rPr lang="tr-TR" b="0" i="0" u="none" dirty="0">
                <a:solidFill>
                  <a:schemeClr val="tx1"/>
                </a:solidFill>
                <a:effectLst/>
                <a:latin typeface="+mn-lt"/>
              </a:rPr>
              <a:t> </a:t>
            </a:r>
            <a:r>
              <a:rPr lang="tr-TR" b="0" i="0" u="none" dirty="0" err="1">
                <a:solidFill>
                  <a:schemeClr val="tx1"/>
                </a:solidFill>
                <a:effectLst/>
                <a:latin typeface="+mn-lt"/>
              </a:rPr>
              <a:t>superficialis</a:t>
            </a:r>
            <a:r>
              <a:rPr lang="tr-TR" b="0" i="0" u="none" dirty="0">
                <a:solidFill>
                  <a:schemeClr val="tx1"/>
                </a:solidFill>
                <a:effectLst/>
                <a:latin typeface="+mn-lt"/>
              </a:rPr>
              <a:t> dökülür ve </a:t>
            </a:r>
            <a:r>
              <a:rPr lang="tr-TR" b="0" i="0" u="none" dirty="0" err="1">
                <a:solidFill>
                  <a:schemeClr val="tx1"/>
                </a:solidFill>
                <a:effectLst/>
                <a:latin typeface="+mn-lt"/>
              </a:rPr>
              <a:t>desidua</a:t>
            </a:r>
            <a:r>
              <a:rPr lang="tr-TR" b="0" i="0" u="none" dirty="0">
                <a:solidFill>
                  <a:schemeClr val="tx1"/>
                </a:solidFill>
                <a:effectLst/>
                <a:latin typeface="+mn-lt"/>
              </a:rPr>
              <a:t> </a:t>
            </a:r>
            <a:r>
              <a:rPr lang="tr-TR" b="0" i="0" u="none" dirty="0" err="1">
                <a:solidFill>
                  <a:schemeClr val="tx1"/>
                </a:solidFill>
                <a:effectLst/>
                <a:latin typeface="+mn-lt"/>
              </a:rPr>
              <a:t>bazalis</a:t>
            </a:r>
            <a:r>
              <a:rPr lang="tr-TR" b="0" i="0" u="none" dirty="0">
                <a:solidFill>
                  <a:schemeClr val="tx1"/>
                </a:solidFill>
                <a:effectLst/>
                <a:latin typeface="+mn-lt"/>
              </a:rPr>
              <a:t> </a:t>
            </a:r>
            <a:r>
              <a:rPr lang="en-US" b="0" u="none" dirty="0">
                <a:solidFill>
                  <a:schemeClr val="tx1"/>
                </a:solidFill>
                <a:latin typeface="+mn-lt"/>
              </a:rPr>
              <a:t>yeni </a:t>
            </a:r>
            <a:r>
              <a:rPr lang="en-US" b="0" u="none" dirty="0" err="1">
                <a:solidFill>
                  <a:schemeClr val="tx1"/>
                </a:solidFill>
                <a:latin typeface="+mn-lt"/>
              </a:rPr>
              <a:t>endometriyumu</a:t>
            </a:r>
            <a:r>
              <a:rPr lang="en-US" b="0" u="none" dirty="0">
                <a:solidFill>
                  <a:schemeClr val="tx1"/>
                </a:solidFill>
                <a:latin typeface="+mn-lt"/>
              </a:rPr>
              <a:t> </a:t>
            </a:r>
            <a:r>
              <a:rPr lang="en-US" b="0" u="none" dirty="0" err="1">
                <a:solidFill>
                  <a:schemeClr val="tx1"/>
                </a:solidFill>
                <a:latin typeface="+mn-lt"/>
              </a:rPr>
              <a:t>oluşturur</a:t>
            </a:r>
            <a:r>
              <a:rPr lang="tr-TR" b="0" u="none" dirty="0">
                <a:solidFill>
                  <a:schemeClr val="tx1"/>
                </a:solidFill>
                <a:latin typeface="+mn-lt"/>
              </a:rPr>
              <a:t>.</a:t>
            </a:r>
            <a:r>
              <a:rPr lang="tr-TR" b="0" i="0" u="none" dirty="0">
                <a:solidFill>
                  <a:schemeClr val="tx1"/>
                </a:solidFill>
                <a:effectLst/>
                <a:latin typeface="+mn-lt"/>
              </a:rPr>
              <a:t> </a:t>
            </a:r>
            <a:r>
              <a:rPr lang="tr-TR" b="0" i="0" u="none" dirty="0" err="1">
                <a:solidFill>
                  <a:schemeClr val="tx1"/>
                </a:solidFill>
                <a:effectLst/>
                <a:latin typeface="+mn-lt"/>
              </a:rPr>
              <a:t>Desiduanın</a:t>
            </a:r>
            <a:r>
              <a:rPr lang="tr-TR" b="0" i="0" u="none" dirty="0">
                <a:solidFill>
                  <a:schemeClr val="tx1"/>
                </a:solidFill>
                <a:effectLst/>
                <a:latin typeface="+mn-lt"/>
              </a:rPr>
              <a:t> bazal kısmı, plasenta ayrıldıktan sonra kalır. </a:t>
            </a:r>
            <a:endParaRPr lang="tr-TR" b="0" u="none" dirty="0">
              <a:solidFill>
                <a:schemeClr val="tx1"/>
              </a:solidFill>
              <a:latin typeface="+mn-lt"/>
            </a:endParaRPr>
          </a:p>
        </p:txBody>
      </p:sp>
      <p:sp>
        <p:nvSpPr>
          <p:cNvPr id="4" name="Slayt Numarası Yer Tutucusu 3"/>
          <p:cNvSpPr>
            <a:spLocks noGrp="1"/>
          </p:cNvSpPr>
          <p:nvPr>
            <p:ph type="sldNum" sz="quarter" idx="5"/>
          </p:nvPr>
        </p:nvSpPr>
        <p:spPr/>
        <p:txBody>
          <a:bodyPr/>
          <a:lstStyle/>
          <a:p>
            <a:fld id="{5435513B-35E1-450F-B637-F4340694C065}" type="slidenum">
              <a:rPr lang="tr-TR" smtClean="0"/>
              <a:t>11</a:t>
            </a:fld>
            <a:endParaRPr lang="tr-TR"/>
          </a:p>
        </p:txBody>
      </p:sp>
    </p:spTree>
    <p:extLst>
      <p:ext uri="{BB962C8B-B14F-4D97-AF65-F5344CB8AC3E}">
        <p14:creationId xmlns:p14="http://schemas.microsoft.com/office/powerpoint/2010/main" val="157250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27</a:t>
            </a:fld>
            <a:endParaRPr lang="tr-TR"/>
          </a:p>
        </p:txBody>
      </p:sp>
    </p:spTree>
    <p:extLst>
      <p:ext uri="{BB962C8B-B14F-4D97-AF65-F5344CB8AC3E}">
        <p14:creationId xmlns:p14="http://schemas.microsoft.com/office/powerpoint/2010/main" val="349634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AFH: </a:t>
            </a:r>
            <a:r>
              <a:rPr lang="tr-TR" dirty="0" err="1"/>
              <a:t>Anfraksiyone</a:t>
            </a:r>
            <a:r>
              <a:rPr lang="tr-TR" dirty="0"/>
              <a:t> Heparin</a:t>
            </a:r>
          </a:p>
        </p:txBody>
      </p:sp>
      <p:sp>
        <p:nvSpPr>
          <p:cNvPr id="4" name="Slayt Numarası Yer Tutucusu 3"/>
          <p:cNvSpPr>
            <a:spLocks noGrp="1"/>
          </p:cNvSpPr>
          <p:nvPr>
            <p:ph type="sldNum" sz="quarter" idx="5"/>
          </p:nvPr>
        </p:nvSpPr>
        <p:spPr/>
        <p:txBody>
          <a:bodyPr/>
          <a:lstStyle/>
          <a:p>
            <a:fld id="{5435513B-35E1-450F-B637-F4340694C065}" type="slidenum">
              <a:rPr lang="tr-TR" smtClean="0"/>
              <a:t>29</a:t>
            </a:fld>
            <a:endParaRPr lang="tr-TR"/>
          </a:p>
        </p:txBody>
      </p:sp>
    </p:spTree>
    <p:extLst>
      <p:ext uri="{BB962C8B-B14F-4D97-AF65-F5344CB8AC3E}">
        <p14:creationId xmlns:p14="http://schemas.microsoft.com/office/powerpoint/2010/main" val="389773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37</a:t>
            </a:fld>
            <a:endParaRPr lang="tr-TR"/>
          </a:p>
        </p:txBody>
      </p:sp>
    </p:spTree>
    <p:extLst>
      <p:ext uri="{BB962C8B-B14F-4D97-AF65-F5344CB8AC3E}">
        <p14:creationId xmlns:p14="http://schemas.microsoft.com/office/powerpoint/2010/main" val="128739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333333"/>
                </a:solidFill>
                <a:effectLst/>
                <a:latin typeface="Open Sans" panose="020B0606030504020204" pitchFamily="34" charset="0"/>
              </a:rPr>
              <a:t>Pozitif tarama sonucu elde eden hastalar , depresif bozukluk kriterlerini karşılayıp karşılamadıklarını belirlemek için </a:t>
            </a:r>
            <a:r>
              <a:rPr lang="tr-TR" b="0" i="0" u="none" strike="noStrike" dirty="0">
                <a:solidFill>
                  <a:srgbClr val="4B75C7"/>
                </a:solidFill>
                <a:effectLst/>
                <a:latin typeface="Open Sans" panose="020B0606030504020204" pitchFamily="34" charset="0"/>
              </a:rPr>
              <a:t>PHQ-9 </a:t>
            </a:r>
            <a:r>
              <a:rPr lang="tr-TR" b="0" i="0" dirty="0">
                <a:solidFill>
                  <a:srgbClr val="333333"/>
                </a:solidFill>
                <a:effectLst/>
                <a:latin typeface="Open Sans" panose="020B0606030504020204" pitchFamily="34" charset="0"/>
              </a:rPr>
              <a:t>veya doğrudan görüşme ile daha fazla değerlendirilmelidir .</a:t>
            </a:r>
          </a:p>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38</a:t>
            </a:fld>
            <a:endParaRPr lang="tr-TR"/>
          </a:p>
        </p:txBody>
      </p:sp>
    </p:spTree>
    <p:extLst>
      <p:ext uri="{BB962C8B-B14F-4D97-AF65-F5344CB8AC3E}">
        <p14:creationId xmlns:p14="http://schemas.microsoft.com/office/powerpoint/2010/main" val="3164902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i="0" dirty="0">
                <a:effectLst/>
              </a:rPr>
              <a:t>5, 10, 15 ve 20 toplam puanları sırasıyla minimal, hafif, orta, orta şiddetli ve şiddetli depresyon için kesme noktalarını temsil eder.</a:t>
            </a:r>
          </a:p>
          <a:p>
            <a:r>
              <a:rPr lang="tr-TR" dirty="0"/>
              <a:t>0-4 puan alan anneler için tedaviye gerek yoktur, 5-9 puan alan anneler takibe alınmalı ve test tekrarlanmalıdır, 10-14 puan alan annelere danışmanlık önerilmeli hasta takip edilmeli veya farmakoterapi başlanmalı, 15-19 puan alan annelere farmakoterapi veya psikoterapi önerilmeli, 20-27 puan alan anneler için </a:t>
            </a:r>
            <a:r>
              <a:rPr lang="tr-TR" b="0" i="0" dirty="0">
                <a:solidFill>
                  <a:srgbClr val="333333"/>
                </a:solidFill>
                <a:effectLst/>
                <a:latin typeface="Open Sans" panose="020B0606030504020204" pitchFamily="34" charset="0"/>
              </a:rPr>
              <a:t>farmakoterapiye hemen başlanmalı ve tedaviye zayıf yanıt verilmesi durumunda, hasta psikoterapi yapılabilen veya psikiyatri uzmanı hekimi olan bir sağlık kuruluşuna sevk edilmelidir</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39</a:t>
            </a:fld>
            <a:endParaRPr lang="tr-TR"/>
          </a:p>
        </p:txBody>
      </p:sp>
    </p:spTree>
    <p:extLst>
      <p:ext uri="{BB962C8B-B14F-4D97-AF65-F5344CB8AC3E}">
        <p14:creationId xmlns:p14="http://schemas.microsoft.com/office/powerpoint/2010/main" val="3956559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Partneriniz size ne sıklıkla fiziksel olarak incitiyor?</a:t>
            </a:r>
          </a:p>
          <a:p>
            <a:r>
              <a:rPr lang="tr-TR" dirty="0"/>
              <a:t>Partneriniz size ne sıklıkla hakaret ediyor ya da aşağılıyor?</a:t>
            </a:r>
          </a:p>
          <a:p>
            <a:r>
              <a:rPr lang="it-IT" b="0" i="0" dirty="0">
                <a:solidFill>
                  <a:srgbClr val="000000"/>
                </a:solidFill>
                <a:effectLst/>
                <a:latin typeface="Roboto" panose="02000000000000000000" pitchFamily="2" charset="0"/>
              </a:rPr>
              <a:t>Partneriniz sizi ne sıklıkla fiziksel zarar vermekle tehdit ediyor?</a:t>
            </a:r>
            <a:endParaRPr lang="tr-TR" b="0" i="0" dirty="0">
              <a:solidFill>
                <a:srgbClr val="000000"/>
              </a:solidFill>
              <a:effectLst/>
              <a:latin typeface="Roboto" panose="02000000000000000000" pitchFamily="2" charset="0"/>
            </a:endParaRPr>
          </a:p>
          <a:p>
            <a:r>
              <a:rPr lang="it-IT" b="0" i="0" dirty="0">
                <a:solidFill>
                  <a:srgbClr val="000000"/>
                </a:solidFill>
                <a:effectLst/>
                <a:latin typeface="Roboto" panose="02000000000000000000" pitchFamily="2" charset="0"/>
              </a:rPr>
              <a:t>Partneriniz siz</a:t>
            </a:r>
            <a:r>
              <a:rPr lang="tr-TR" b="0" i="0" dirty="0">
                <a:solidFill>
                  <a:srgbClr val="000000"/>
                </a:solidFill>
                <a:effectLst/>
                <a:latin typeface="Roboto" panose="02000000000000000000" pitchFamily="2" charset="0"/>
              </a:rPr>
              <a:t>e</a:t>
            </a:r>
            <a:r>
              <a:rPr lang="it-IT" b="0" i="0" dirty="0">
                <a:solidFill>
                  <a:srgbClr val="000000"/>
                </a:solidFill>
                <a:effectLst/>
                <a:latin typeface="Roboto" panose="02000000000000000000" pitchFamily="2" charset="0"/>
              </a:rPr>
              <a:t> ne sıklıkla </a:t>
            </a:r>
            <a:r>
              <a:rPr lang="tr-TR" b="0" i="0" dirty="0">
                <a:solidFill>
                  <a:srgbClr val="000000"/>
                </a:solidFill>
                <a:effectLst/>
                <a:latin typeface="Roboto" panose="02000000000000000000" pitchFamily="2" charset="0"/>
              </a:rPr>
              <a:t>bağırıyor?</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42</a:t>
            </a:fld>
            <a:endParaRPr lang="tr-TR"/>
          </a:p>
        </p:txBody>
      </p:sp>
    </p:spTree>
    <p:extLst>
      <p:ext uri="{BB962C8B-B14F-4D97-AF65-F5344CB8AC3E}">
        <p14:creationId xmlns:p14="http://schemas.microsoft.com/office/powerpoint/2010/main" val="345217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lgn="just"/>
            <a:r>
              <a:rPr lang="tr-TR" dirty="0">
                <a:solidFill>
                  <a:schemeClr val="tx1">
                    <a:lumMod val="95000"/>
                    <a:lumOff val="5000"/>
                  </a:schemeClr>
                </a:solidFill>
              </a:rPr>
              <a:t>Kan basıncı 140/90 mmHg veya üzerinde ise </a:t>
            </a:r>
            <a:r>
              <a:rPr lang="tr-TR" dirty="0" err="1">
                <a:solidFill>
                  <a:schemeClr val="tx1">
                    <a:lumMod val="95000"/>
                    <a:lumOff val="5000"/>
                  </a:schemeClr>
                </a:solidFill>
              </a:rPr>
              <a:t>preeklampsi</a:t>
            </a:r>
            <a:r>
              <a:rPr lang="tr-TR" dirty="0">
                <a:solidFill>
                  <a:schemeClr val="tx1">
                    <a:lumMod val="95000"/>
                    <a:lumOff val="5000"/>
                  </a:schemeClr>
                </a:solidFill>
              </a:rPr>
              <a:t> açısından, şok indeksi (nabız /sistolik kan basıncı) 0.8’in üstünde ise hasta kanama açısından değerlendirilmeli. Ayrıca hipotansiyon (≤90/50 mmHg) durumunda; anne kanama açısından değerlendirilmelidir.</a:t>
            </a:r>
          </a:p>
          <a:p>
            <a:pPr lvl="1" algn="just"/>
            <a:r>
              <a:rPr lang="tr-TR" dirty="0">
                <a:solidFill>
                  <a:schemeClr val="tx1">
                    <a:lumMod val="95000"/>
                    <a:lumOff val="5000"/>
                  </a:schemeClr>
                </a:solidFill>
              </a:rPr>
              <a:t>Nabız sayısı 60/dk ’</a:t>
            </a:r>
            <a:r>
              <a:rPr lang="tr-TR" dirty="0" err="1">
                <a:solidFill>
                  <a:schemeClr val="tx1">
                    <a:lumMod val="95000"/>
                    <a:lumOff val="5000"/>
                  </a:schemeClr>
                </a:solidFill>
              </a:rPr>
              <a:t>nın</a:t>
            </a:r>
            <a:r>
              <a:rPr lang="tr-TR" dirty="0">
                <a:solidFill>
                  <a:schemeClr val="tx1">
                    <a:lumMod val="95000"/>
                    <a:lumOff val="5000"/>
                  </a:schemeClr>
                </a:solidFill>
              </a:rPr>
              <a:t> altı, 100/dk ’</a:t>
            </a:r>
            <a:r>
              <a:rPr lang="tr-TR" dirty="0" err="1">
                <a:solidFill>
                  <a:schemeClr val="tx1">
                    <a:lumMod val="95000"/>
                    <a:lumOff val="5000"/>
                  </a:schemeClr>
                </a:solidFill>
              </a:rPr>
              <a:t>nın</a:t>
            </a:r>
            <a:r>
              <a:rPr lang="tr-TR" dirty="0">
                <a:solidFill>
                  <a:schemeClr val="tx1">
                    <a:lumMod val="95000"/>
                    <a:lumOff val="5000"/>
                  </a:schemeClr>
                </a:solidFill>
              </a:rPr>
              <a:t> üstü ise hasta yakın takip edilmelidir.</a:t>
            </a:r>
          </a:p>
          <a:p>
            <a:pPr lvl="1" algn="just"/>
            <a:r>
              <a:rPr lang="tr-TR" dirty="0">
                <a:solidFill>
                  <a:schemeClr val="tx1">
                    <a:lumMod val="95000"/>
                    <a:lumOff val="5000"/>
                  </a:schemeClr>
                </a:solidFill>
              </a:rPr>
              <a:t>Solunum sayısı 10/dk’nın altı, 20/dk’nın üstü ise hastayı yakın takip edilmelidir.</a:t>
            </a:r>
          </a:p>
          <a:p>
            <a:pPr lvl="1" algn="just"/>
            <a:r>
              <a:rPr lang="tr-TR" dirty="0">
                <a:solidFill>
                  <a:schemeClr val="tx1">
                    <a:lumMod val="95000"/>
                    <a:lumOff val="5000"/>
                  </a:schemeClr>
                </a:solidFill>
              </a:rPr>
              <a:t>En az bir kez ateş ölçülmeli, enfeksiyon riski varsa yakın takip yapılmalıdır.</a:t>
            </a:r>
          </a:p>
          <a:p>
            <a:pPr lvl="1" algn="just"/>
            <a:r>
              <a:rPr lang="tr-TR" dirty="0">
                <a:solidFill>
                  <a:schemeClr val="tx1">
                    <a:lumMod val="95000"/>
                    <a:lumOff val="5000"/>
                  </a:schemeClr>
                </a:solidFill>
              </a:rPr>
              <a:t>Doğum sonrası kanamanın önlenmesi için doğumun 3. Evresinde aktif yaklaşım uygulanıp uygulanmadığı kontrol edilmelidir. (Aktif yaklaşımda ilk seçenek Oksitosindir, IM 10 ünite veya IV 10 ünite olarak 3-5 dakikada uygulanır.)</a:t>
            </a:r>
          </a:p>
          <a:p>
            <a:pPr lvl="1" algn="just"/>
            <a:r>
              <a:rPr lang="tr-TR" dirty="0" err="1">
                <a:solidFill>
                  <a:schemeClr val="tx1">
                    <a:lumMod val="95000"/>
                    <a:lumOff val="5000"/>
                  </a:schemeClr>
                </a:solidFill>
              </a:rPr>
              <a:t>Postpartum</a:t>
            </a:r>
            <a:r>
              <a:rPr lang="tr-TR" dirty="0">
                <a:solidFill>
                  <a:schemeClr val="tx1">
                    <a:lumMod val="95000"/>
                    <a:lumOff val="5000"/>
                  </a:schemeClr>
                </a:solidFill>
              </a:rPr>
              <a:t> kanama açısından çoğul gebelik, </a:t>
            </a:r>
            <a:r>
              <a:rPr lang="tr-TR" dirty="0" err="1">
                <a:solidFill>
                  <a:schemeClr val="tx1">
                    <a:lumMod val="95000"/>
                    <a:lumOff val="5000"/>
                  </a:schemeClr>
                </a:solidFill>
              </a:rPr>
              <a:t>makrozomik</a:t>
            </a:r>
            <a:r>
              <a:rPr lang="tr-TR" dirty="0">
                <a:solidFill>
                  <a:schemeClr val="tx1">
                    <a:lumMod val="95000"/>
                    <a:lumOff val="5000"/>
                  </a:schemeClr>
                </a:solidFill>
              </a:rPr>
              <a:t> doğum, uzamış eylem, miyom, obezite, ileri yaş vb. gibi yüksek riskli gruba 20 IU Oksitosin 1000 cc % 0,9’luk NaCl veya 1000 cc </a:t>
            </a:r>
            <a:r>
              <a:rPr lang="tr-TR" dirty="0" err="1">
                <a:solidFill>
                  <a:schemeClr val="tx1">
                    <a:lumMod val="95000"/>
                    <a:lumOff val="5000"/>
                  </a:schemeClr>
                </a:solidFill>
              </a:rPr>
              <a:t>Ringer</a:t>
            </a:r>
            <a:r>
              <a:rPr lang="tr-TR" dirty="0">
                <a:solidFill>
                  <a:schemeClr val="tx1">
                    <a:lumMod val="95000"/>
                    <a:lumOff val="5000"/>
                  </a:schemeClr>
                </a:solidFill>
              </a:rPr>
              <a:t> Laktat solüsyonu içerisinde 125cc/saat gidecek şekilde infüzyona başlanır.</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tr-TR" dirty="0">
                <a:solidFill>
                  <a:schemeClr val="tx1">
                    <a:lumMod val="95000"/>
                    <a:lumOff val="5000"/>
                  </a:schemeClr>
                </a:solidFill>
              </a:rPr>
              <a:t>Sezaryen olan olgularda diğer bir alternatif, 100 mikrogram IV </a:t>
            </a:r>
            <a:r>
              <a:rPr lang="tr-TR" dirty="0" err="1">
                <a:solidFill>
                  <a:schemeClr val="tx1">
                    <a:lumMod val="95000"/>
                    <a:lumOff val="5000"/>
                  </a:schemeClr>
                </a:solidFill>
              </a:rPr>
              <a:t>bolus</a:t>
            </a:r>
            <a:r>
              <a:rPr lang="tr-TR" dirty="0">
                <a:solidFill>
                  <a:schemeClr val="tx1">
                    <a:lumMod val="95000"/>
                    <a:lumOff val="5000"/>
                  </a:schemeClr>
                </a:solidFill>
              </a:rPr>
              <a:t> 1 dakika üzerinde gidecek şekilde </a:t>
            </a:r>
            <a:r>
              <a:rPr lang="tr-TR" dirty="0" err="1">
                <a:solidFill>
                  <a:schemeClr val="tx1">
                    <a:lumMod val="95000"/>
                    <a:lumOff val="5000"/>
                  </a:schemeClr>
                </a:solidFill>
              </a:rPr>
              <a:t>Karbetosin</a:t>
            </a:r>
            <a:r>
              <a:rPr lang="tr-TR" dirty="0">
                <a:solidFill>
                  <a:schemeClr val="tx1">
                    <a:lumMod val="95000"/>
                    <a:lumOff val="5000"/>
                  </a:schemeClr>
                </a:solidFill>
              </a:rPr>
              <a:t> kullanılabilir. Oksitosin temin edilemiyorsa plasentanın doğumunu takiben 600 mikrogram oral </a:t>
            </a:r>
            <a:r>
              <a:rPr lang="tr-TR" dirty="0" err="1">
                <a:solidFill>
                  <a:schemeClr val="tx1">
                    <a:lumMod val="95000"/>
                    <a:lumOff val="5000"/>
                  </a:schemeClr>
                </a:solidFill>
              </a:rPr>
              <a:t>Misoprostol</a:t>
            </a:r>
            <a:r>
              <a:rPr lang="tr-TR" dirty="0">
                <a:solidFill>
                  <a:schemeClr val="tx1">
                    <a:lumMod val="95000"/>
                    <a:lumOff val="5000"/>
                  </a:schemeClr>
                </a:solidFill>
              </a:rPr>
              <a:t> verilebilir.</a:t>
            </a:r>
          </a:p>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55</a:t>
            </a:fld>
            <a:endParaRPr lang="tr-TR"/>
          </a:p>
        </p:txBody>
      </p:sp>
    </p:spTree>
    <p:extLst>
      <p:ext uri="{BB962C8B-B14F-4D97-AF65-F5344CB8AC3E}">
        <p14:creationId xmlns:p14="http://schemas.microsoft.com/office/powerpoint/2010/main" val="165442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Spinal veya epidural anestezi ile doğum gerçekleşmiş ise “spinal baş ağrısı” ortaya çıkabilir.</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61</a:t>
            </a:fld>
            <a:endParaRPr lang="tr-TR"/>
          </a:p>
        </p:txBody>
      </p:sp>
    </p:spTree>
    <p:extLst>
      <p:ext uri="{BB962C8B-B14F-4D97-AF65-F5344CB8AC3E}">
        <p14:creationId xmlns:p14="http://schemas.microsoft.com/office/powerpoint/2010/main" val="214931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Eğer anne </a:t>
            </a:r>
            <a:r>
              <a:rPr lang="tr-TR" sz="1200" dirty="0" err="1"/>
              <a:t>postpartum</a:t>
            </a:r>
            <a:r>
              <a:rPr lang="tr-TR" sz="1200" dirty="0"/>
              <a:t> 6 saat içinde idrar çıkarmamış ise mesane değerlendirilmeli ve gerekirse kateterizasyon uygulanmalıdır. Aldığı ve çıkardığı sıvı miktarının takibi yapılmalıdır. İdrar çıkışı &lt;30 cc/saat ise nedenleri araştırılmalıdır.</a:t>
            </a:r>
          </a:p>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64</a:t>
            </a:fld>
            <a:endParaRPr lang="tr-TR"/>
          </a:p>
        </p:txBody>
      </p:sp>
    </p:spTree>
    <p:extLst>
      <p:ext uri="{BB962C8B-B14F-4D97-AF65-F5344CB8AC3E}">
        <p14:creationId xmlns:p14="http://schemas.microsoft.com/office/powerpoint/2010/main" val="97555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base"/>
            <a:r>
              <a:rPr lang="tr-TR" b="0" i="0" dirty="0">
                <a:solidFill>
                  <a:srgbClr val="666666"/>
                </a:solidFill>
                <a:effectLst/>
                <a:latin typeface="Poppins" panose="020B0502040204020203" pitchFamily="2" charset="-94"/>
              </a:rPr>
              <a:t>İnanışa göre; lohusa kadınların, kırmızı kurdele takarak "</a:t>
            </a:r>
            <a:r>
              <a:rPr lang="tr-TR" b="1" i="0" dirty="0">
                <a:solidFill>
                  <a:srgbClr val="666666"/>
                </a:solidFill>
                <a:effectLst/>
                <a:latin typeface="Poppins" panose="020B0502040204020203" pitchFamily="2" charset="-94"/>
              </a:rPr>
              <a:t>al </a:t>
            </a:r>
            <a:r>
              <a:rPr lang="tr-TR" b="1" i="0" dirty="0" err="1">
                <a:solidFill>
                  <a:srgbClr val="666666"/>
                </a:solidFill>
                <a:effectLst/>
                <a:latin typeface="Poppins" panose="020B0502040204020203" pitchFamily="2" charset="-94"/>
              </a:rPr>
              <a:t>basmas</a:t>
            </a:r>
            <a:r>
              <a:rPr lang="tr-TR" b="0" i="0" dirty="0" err="1">
                <a:solidFill>
                  <a:srgbClr val="666666"/>
                </a:solidFill>
                <a:effectLst/>
                <a:latin typeface="Poppins" panose="020B0502040204020203" pitchFamily="2" charset="-94"/>
              </a:rPr>
              <a:t>ı"ndan</a:t>
            </a:r>
            <a:r>
              <a:rPr lang="tr-TR" b="0" i="0" dirty="0">
                <a:solidFill>
                  <a:srgbClr val="666666"/>
                </a:solidFill>
                <a:effectLst/>
                <a:latin typeface="Poppins" panose="020B0502040204020203" pitchFamily="2" charset="-94"/>
              </a:rPr>
              <a:t> korunması amaçlanıyor.</a:t>
            </a:r>
          </a:p>
          <a:p>
            <a:pPr algn="l" fontAlgn="base"/>
            <a:r>
              <a:rPr lang="tr-TR" b="1" i="0" dirty="0">
                <a:solidFill>
                  <a:srgbClr val="666666"/>
                </a:solidFill>
                <a:effectLst/>
                <a:latin typeface="Poppins" panose="020B0502040204020203" pitchFamily="2" charset="-94"/>
              </a:rPr>
              <a:t>Al basması; anneye zarar verebileceği düşünülen kötü varlıklar ve kötü enerji demek oluyor.</a:t>
            </a:r>
            <a:endParaRPr lang="tr-TR" b="0" i="0" dirty="0">
              <a:solidFill>
                <a:srgbClr val="666666"/>
              </a:solidFill>
              <a:effectLst/>
              <a:latin typeface="Poppins" panose="020B0502040204020203" pitchFamily="2" charset="-94"/>
            </a:endParaRPr>
          </a:p>
          <a:p>
            <a:pPr algn="l" fontAlgn="base"/>
            <a:r>
              <a:rPr lang="tr-TR" b="0" i="0" dirty="0">
                <a:solidFill>
                  <a:srgbClr val="666666"/>
                </a:solidFill>
                <a:effectLst/>
                <a:latin typeface="Poppins" panose="00000500000000000000" pitchFamily="2" charset="-94"/>
              </a:rPr>
              <a:t>Kırmızı rengin yeni anneyi; kötü varlık ve enerjilerden, kabuslardan koruduğuna inanılır.</a:t>
            </a:r>
          </a:p>
          <a:p>
            <a:pPr algn="l" fontAlgn="base"/>
            <a:r>
              <a:rPr lang="tr-TR" b="0" i="0">
                <a:solidFill>
                  <a:srgbClr val="666666"/>
                </a:solidFill>
                <a:effectLst/>
                <a:latin typeface="Poppins" panose="00000500000000000000" pitchFamily="2" charset="-94"/>
              </a:rPr>
              <a:t>Takılan kurdele zaten al renginde olduğu için annenin al basması yaşamayacağı rivayet edilir. </a:t>
            </a:r>
          </a:p>
          <a:p>
            <a:endParaRPr lang="tr-TR"/>
          </a:p>
        </p:txBody>
      </p:sp>
      <p:sp>
        <p:nvSpPr>
          <p:cNvPr id="4" name="Slayt Numarası Yer Tutucusu 3"/>
          <p:cNvSpPr>
            <a:spLocks noGrp="1"/>
          </p:cNvSpPr>
          <p:nvPr>
            <p:ph type="sldNum" sz="quarter" idx="5"/>
          </p:nvPr>
        </p:nvSpPr>
        <p:spPr/>
        <p:txBody>
          <a:bodyPr/>
          <a:lstStyle/>
          <a:p>
            <a:fld id="{5435513B-35E1-450F-B637-F4340694C065}" type="slidenum">
              <a:rPr lang="tr-TR" smtClean="0"/>
              <a:t>78</a:t>
            </a:fld>
            <a:endParaRPr lang="tr-TR"/>
          </a:p>
        </p:txBody>
      </p:sp>
    </p:spTree>
    <p:extLst>
      <p:ext uri="{BB962C8B-B14F-4D97-AF65-F5344CB8AC3E}">
        <p14:creationId xmlns:p14="http://schemas.microsoft.com/office/powerpoint/2010/main" val="82753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12</a:t>
            </a:fld>
            <a:endParaRPr lang="tr-TR"/>
          </a:p>
        </p:txBody>
      </p:sp>
    </p:spTree>
    <p:extLst>
      <p:ext uri="{BB962C8B-B14F-4D97-AF65-F5344CB8AC3E}">
        <p14:creationId xmlns:p14="http://schemas.microsoft.com/office/powerpoint/2010/main" val="2476985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83</a:t>
            </a:fld>
            <a:endParaRPr lang="tr-TR"/>
          </a:p>
        </p:txBody>
      </p:sp>
    </p:spTree>
    <p:extLst>
      <p:ext uri="{BB962C8B-B14F-4D97-AF65-F5344CB8AC3E}">
        <p14:creationId xmlns:p14="http://schemas.microsoft.com/office/powerpoint/2010/main" val="383407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Nulligravidanın</a:t>
            </a:r>
            <a:r>
              <a:rPr lang="tr-TR" b="0" i="0" dirty="0">
                <a:solidFill>
                  <a:srgbClr val="232323"/>
                </a:solidFill>
                <a:effectLst/>
                <a:latin typeface="Noto Sans" panose="020B0502040504020204" pitchFamily="34" charset="0"/>
              </a:rPr>
              <a:t> küçük, pürüzsüz, düzenli dairesel açıklığı; doğumdan sonra büyük, enine, yıldız şeklinde bir açıklık haline gelmekte</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13</a:t>
            </a:fld>
            <a:endParaRPr lang="tr-TR"/>
          </a:p>
        </p:txBody>
      </p:sp>
    </p:spTree>
    <p:extLst>
      <p:ext uri="{BB962C8B-B14F-4D97-AF65-F5344CB8AC3E}">
        <p14:creationId xmlns:p14="http://schemas.microsoft.com/office/powerpoint/2010/main" val="129370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Prolaktin hipotalamustan </a:t>
            </a:r>
            <a:r>
              <a:rPr lang="tr-TR" b="0" i="0" dirty="0" err="1">
                <a:solidFill>
                  <a:srgbClr val="232323"/>
                </a:solidFill>
                <a:effectLst/>
                <a:latin typeface="Noto Sans" panose="020B0502040504020204" pitchFamily="34" charset="0"/>
              </a:rPr>
              <a:t>pulsatil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salınımını inhibe ettiğinden emziren annelerde süreler uzar.</a:t>
            </a:r>
          </a:p>
          <a:p>
            <a:r>
              <a:rPr lang="tr-TR" b="0" i="0" dirty="0">
                <a:solidFill>
                  <a:srgbClr val="232323"/>
                </a:solidFill>
                <a:effectLst/>
                <a:latin typeface="Noto Sans" panose="020B0502040504020204" pitchFamily="34" charset="0"/>
              </a:rPr>
              <a:t>Bir çalışmada, bebeklerini sadece anne sütü ile besleyen annelerde (günde en az altı kez emzirme, 24 saat içinde toplam 80 dakikadan fazla) bazal prolaktin seviyeleri yükselmiş ve doğumdan sonra bir yıl veya daha uzun süre </a:t>
            </a:r>
            <a:r>
              <a:rPr lang="tr-TR" b="0" i="0" dirty="0" err="1">
                <a:solidFill>
                  <a:srgbClr val="232323"/>
                </a:solidFill>
                <a:effectLst/>
                <a:latin typeface="Noto Sans" panose="020B0502040504020204" pitchFamily="34" charset="0"/>
              </a:rPr>
              <a:t>amenore</a:t>
            </a:r>
            <a:r>
              <a:rPr lang="tr-TR" b="0" i="0" dirty="0">
                <a:solidFill>
                  <a:srgbClr val="232323"/>
                </a:solidFill>
                <a:effectLst/>
                <a:latin typeface="Noto Sans" panose="020B0502040504020204" pitchFamily="34" charset="0"/>
              </a:rPr>
              <a:t> görülmüştür. Artmış prolaktin seviyeleri </a:t>
            </a:r>
            <a:r>
              <a:rPr lang="tr-TR" b="0" i="0" dirty="0" err="1">
                <a:solidFill>
                  <a:srgbClr val="232323"/>
                </a:solidFill>
                <a:effectLst/>
                <a:latin typeface="Noto Sans" panose="020B0502040504020204" pitchFamily="34" charset="0"/>
              </a:rPr>
              <a:t>amenore</a:t>
            </a:r>
            <a:r>
              <a:rPr lang="tr-TR" b="0" i="0" dirty="0">
                <a:solidFill>
                  <a:srgbClr val="232323"/>
                </a:solidFill>
                <a:effectLst/>
                <a:latin typeface="Noto Sans" panose="020B0502040504020204" pitchFamily="34" charset="0"/>
              </a:rPr>
              <a:t> görülme süresini ve ovulasyonun geri dönüş süresini uzatmaktadır.</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15</a:t>
            </a:fld>
            <a:endParaRPr lang="tr-TR"/>
          </a:p>
        </p:txBody>
      </p:sp>
    </p:spTree>
    <p:extLst>
      <p:ext uri="{BB962C8B-B14F-4D97-AF65-F5344CB8AC3E}">
        <p14:creationId xmlns:p14="http://schemas.microsoft.com/office/powerpoint/2010/main" val="71808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Prolaktin hipotalamustan </a:t>
            </a:r>
            <a:r>
              <a:rPr lang="tr-TR" b="0" i="0" dirty="0" err="1">
                <a:solidFill>
                  <a:srgbClr val="232323"/>
                </a:solidFill>
                <a:effectLst/>
                <a:latin typeface="Noto Sans" panose="020B0502040504020204" pitchFamily="34" charset="0"/>
              </a:rPr>
              <a:t>pulsatil</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GnRH</a:t>
            </a:r>
            <a:r>
              <a:rPr lang="tr-TR" b="0" i="0" dirty="0">
                <a:solidFill>
                  <a:srgbClr val="232323"/>
                </a:solidFill>
                <a:effectLst/>
                <a:latin typeface="Noto Sans" panose="020B0502040504020204" pitchFamily="34" charset="0"/>
              </a:rPr>
              <a:t> salınımını inhibe ettiğinden emziren annelerde süreler uzar.</a:t>
            </a:r>
          </a:p>
          <a:p>
            <a:r>
              <a:rPr lang="tr-TR" b="0" i="0" dirty="0">
                <a:solidFill>
                  <a:srgbClr val="232323"/>
                </a:solidFill>
                <a:effectLst/>
                <a:latin typeface="Noto Sans" panose="020B0502040504020204" pitchFamily="34" charset="0"/>
              </a:rPr>
              <a:t>Bir çalışmada, bebeklerini sadece anne sütü ile besleyen annelerde (günde en az altı kez emzirme, 24 saat içinde toplam 80 dakikadan fazla) bazal prolaktin seviyeleri yükselmiş ve doğumdan sonra bir yıl veya daha uzun süre </a:t>
            </a:r>
            <a:r>
              <a:rPr lang="tr-TR" b="0" i="0" dirty="0" err="1">
                <a:solidFill>
                  <a:srgbClr val="232323"/>
                </a:solidFill>
                <a:effectLst/>
                <a:latin typeface="Noto Sans" panose="020B0502040504020204" pitchFamily="34" charset="0"/>
              </a:rPr>
              <a:t>amenore</a:t>
            </a:r>
            <a:r>
              <a:rPr lang="tr-TR" b="0" i="0" dirty="0">
                <a:solidFill>
                  <a:srgbClr val="232323"/>
                </a:solidFill>
                <a:effectLst/>
                <a:latin typeface="Noto Sans" panose="020B0502040504020204" pitchFamily="34" charset="0"/>
              </a:rPr>
              <a:t> görülmüştür. Artmış prolaktin seviyeleri </a:t>
            </a:r>
            <a:r>
              <a:rPr lang="tr-TR" b="0" i="0" dirty="0" err="1">
                <a:solidFill>
                  <a:srgbClr val="232323"/>
                </a:solidFill>
                <a:effectLst/>
                <a:latin typeface="Noto Sans" panose="020B0502040504020204" pitchFamily="34" charset="0"/>
              </a:rPr>
              <a:t>amenore</a:t>
            </a:r>
            <a:r>
              <a:rPr lang="tr-TR" b="0" i="0" dirty="0">
                <a:solidFill>
                  <a:srgbClr val="232323"/>
                </a:solidFill>
                <a:effectLst/>
                <a:latin typeface="Noto Sans" panose="020B0502040504020204" pitchFamily="34" charset="0"/>
              </a:rPr>
              <a:t> görülme süresini ve ovulasyonun geri dönüş süresini uzatmaktadır.</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16</a:t>
            </a:fld>
            <a:endParaRPr lang="tr-TR"/>
          </a:p>
        </p:txBody>
      </p:sp>
    </p:spTree>
    <p:extLst>
      <p:ext uri="{BB962C8B-B14F-4D97-AF65-F5344CB8AC3E}">
        <p14:creationId xmlns:p14="http://schemas.microsoft.com/office/powerpoint/2010/main" val="172052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17</a:t>
            </a:fld>
            <a:endParaRPr lang="tr-TR"/>
          </a:p>
        </p:txBody>
      </p:sp>
    </p:spTree>
    <p:extLst>
      <p:ext uri="{BB962C8B-B14F-4D97-AF65-F5344CB8AC3E}">
        <p14:creationId xmlns:p14="http://schemas.microsoft.com/office/powerpoint/2010/main" val="331104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Emzirmeyen annelerde önerilen tedavi sıkı sütyen kullanımı ve memeyi uyarmaktan kaçınmaktır. Laktasyonun baskılanması için ilaç tedavisi önerilmemektedir. </a:t>
            </a:r>
            <a:endParaRPr lang="tr-TR" dirty="0"/>
          </a:p>
          <a:p>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18</a:t>
            </a:fld>
            <a:endParaRPr lang="tr-TR"/>
          </a:p>
        </p:txBody>
      </p:sp>
    </p:spTree>
    <p:extLst>
      <p:ext uri="{BB962C8B-B14F-4D97-AF65-F5344CB8AC3E}">
        <p14:creationId xmlns:p14="http://schemas.microsoft.com/office/powerpoint/2010/main" val="367992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Preeklampsi</a:t>
            </a:r>
            <a:r>
              <a:rPr lang="tr-TR" b="0" i="0" dirty="0">
                <a:solidFill>
                  <a:srgbClr val="232323"/>
                </a:solidFill>
                <a:effectLst/>
                <a:latin typeface="Noto Sans" panose="020B0502040504020204" pitchFamily="34" charset="0"/>
              </a:rPr>
              <a:t> hastalarında, taburcu olduktan hemen sonra bir kan basıncı kontrolü önerilir. Hamilelik sırasında veya </a:t>
            </a:r>
            <a:r>
              <a:rPr lang="tr-TR" b="0" i="0" dirty="0" err="1">
                <a:solidFill>
                  <a:srgbClr val="232323"/>
                </a:solidFill>
                <a:effectLst/>
                <a:latin typeface="Noto Sans" panose="020B0502040504020204" pitchFamily="34" charset="0"/>
              </a:rPr>
              <a:t>postpartum</a:t>
            </a:r>
            <a:r>
              <a:rPr lang="tr-TR" b="0" i="0" dirty="0">
                <a:solidFill>
                  <a:srgbClr val="232323"/>
                </a:solidFill>
                <a:effectLst/>
                <a:latin typeface="Noto Sans" panose="020B0502040504020204" pitchFamily="34" charset="0"/>
              </a:rPr>
              <a:t> dönemde şiddetli hipertansiyonu olan hastalar için taburcu olduktan sonraki 72 saat içinde, şiddetli olmayan hipertansiyonu olan hastalar için </a:t>
            </a:r>
            <a:r>
              <a:rPr lang="tr-TR" b="0" i="0" dirty="0" err="1">
                <a:solidFill>
                  <a:srgbClr val="232323"/>
                </a:solidFill>
                <a:effectLst/>
                <a:latin typeface="Noto Sans" panose="020B0502040504020204" pitchFamily="34" charset="0"/>
              </a:rPr>
              <a:t>postpartum</a:t>
            </a:r>
            <a:r>
              <a:rPr lang="tr-TR" b="0" i="0" dirty="0">
                <a:solidFill>
                  <a:srgbClr val="232323"/>
                </a:solidFill>
                <a:effectLst/>
                <a:latin typeface="Noto Sans" panose="020B0502040504020204" pitchFamily="34" charset="0"/>
              </a:rPr>
              <a:t> en geç 7 ila 10 gün içinde kan basıncı değerlendirmesi yapılması önerilir. Mümkünse evde ek kan basıncı takibi de yararlıdır.</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20</a:t>
            </a:fld>
            <a:endParaRPr lang="tr-TR"/>
          </a:p>
        </p:txBody>
      </p:sp>
    </p:spTree>
    <p:extLst>
      <p:ext uri="{BB962C8B-B14F-4D97-AF65-F5344CB8AC3E}">
        <p14:creationId xmlns:p14="http://schemas.microsoft.com/office/powerpoint/2010/main" val="10027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err="1">
                <a:solidFill>
                  <a:srgbClr val="232323"/>
                </a:solidFill>
                <a:effectLst/>
                <a:latin typeface="Noto Sans" panose="020B0502040504020204" pitchFamily="34" charset="0"/>
              </a:rPr>
              <a:t>Preeklampsi</a:t>
            </a:r>
            <a:r>
              <a:rPr lang="tr-TR" b="0" i="0" dirty="0">
                <a:solidFill>
                  <a:srgbClr val="232323"/>
                </a:solidFill>
                <a:effectLst/>
                <a:latin typeface="Noto Sans" panose="020B0502040504020204" pitchFamily="34" charset="0"/>
              </a:rPr>
              <a:t> hastalarında, taburcu olduktan hemen sonra bir kan basıncı kontrolü önerilir. Hamilelik sırasında veya </a:t>
            </a:r>
            <a:r>
              <a:rPr lang="tr-TR" b="0" i="0" dirty="0" err="1">
                <a:solidFill>
                  <a:srgbClr val="232323"/>
                </a:solidFill>
                <a:effectLst/>
                <a:latin typeface="Noto Sans" panose="020B0502040504020204" pitchFamily="34" charset="0"/>
              </a:rPr>
              <a:t>postpartum</a:t>
            </a:r>
            <a:r>
              <a:rPr lang="tr-TR" b="0" i="0" dirty="0">
                <a:solidFill>
                  <a:srgbClr val="232323"/>
                </a:solidFill>
                <a:effectLst/>
                <a:latin typeface="Noto Sans" panose="020B0502040504020204" pitchFamily="34" charset="0"/>
              </a:rPr>
              <a:t> dönemde şiddetli hipertansiyonu olan hastalar için taburcu olduktan sonraki 72 saat içinde, şiddetli olmayan hipertansiyonu olan hastalar için </a:t>
            </a:r>
            <a:r>
              <a:rPr lang="tr-TR" b="0" i="0" dirty="0" err="1">
                <a:solidFill>
                  <a:srgbClr val="232323"/>
                </a:solidFill>
                <a:effectLst/>
                <a:latin typeface="Noto Sans" panose="020B0502040504020204" pitchFamily="34" charset="0"/>
              </a:rPr>
              <a:t>postpartum</a:t>
            </a:r>
            <a:r>
              <a:rPr lang="tr-TR" b="0" i="0" dirty="0">
                <a:solidFill>
                  <a:srgbClr val="232323"/>
                </a:solidFill>
                <a:effectLst/>
                <a:latin typeface="Noto Sans" panose="020B0502040504020204" pitchFamily="34" charset="0"/>
              </a:rPr>
              <a:t> en geç 7 ila 10 gün içinde kan basıncı değerlendirmesi yapılması önerilir. Mümkünse evde ek kan basıncı takibi de yararlıdır.</a:t>
            </a:r>
            <a:endParaRPr lang="tr-TR" dirty="0"/>
          </a:p>
        </p:txBody>
      </p:sp>
      <p:sp>
        <p:nvSpPr>
          <p:cNvPr id="4" name="Slayt Numarası Yer Tutucusu 3"/>
          <p:cNvSpPr>
            <a:spLocks noGrp="1"/>
          </p:cNvSpPr>
          <p:nvPr>
            <p:ph type="sldNum" sz="quarter" idx="5"/>
          </p:nvPr>
        </p:nvSpPr>
        <p:spPr/>
        <p:txBody>
          <a:bodyPr/>
          <a:lstStyle/>
          <a:p>
            <a:fld id="{5435513B-35E1-450F-B637-F4340694C065}" type="slidenum">
              <a:rPr lang="tr-TR" smtClean="0"/>
              <a:t>21</a:t>
            </a:fld>
            <a:endParaRPr lang="tr-TR"/>
          </a:p>
        </p:txBody>
      </p:sp>
    </p:spTree>
    <p:extLst>
      <p:ext uri="{BB962C8B-B14F-4D97-AF65-F5344CB8AC3E}">
        <p14:creationId xmlns:p14="http://schemas.microsoft.com/office/powerpoint/2010/main" val="323489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351BA9-3B6C-0B2B-C511-5ACA39E77CF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4AA2967-D229-FCF9-F9B8-BEE93CE78C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BD77D80-7D8F-6C3A-C8B1-10E4ADDB72F4}"/>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5" name="Alt Bilgi Yer Tutucusu 4">
            <a:extLst>
              <a:ext uri="{FF2B5EF4-FFF2-40B4-BE49-F238E27FC236}">
                <a16:creationId xmlns:a16="http://schemas.microsoft.com/office/drawing/2014/main" id="{29AC3A37-7141-C914-AA16-EAF386D2224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6F55603-CE55-33DE-3DEE-C6715E8B6C89}"/>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391788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E662C-534E-2CE2-CCFD-4D45CB78F32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4F474A7-2DA7-A10B-0730-0F09DCE100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594624-288E-8651-B16B-CE93A3A6658F}"/>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5" name="Alt Bilgi Yer Tutucusu 4">
            <a:extLst>
              <a:ext uri="{FF2B5EF4-FFF2-40B4-BE49-F238E27FC236}">
                <a16:creationId xmlns:a16="http://schemas.microsoft.com/office/drawing/2014/main" id="{D9C7BE47-232F-7D49-DF4F-0287060D54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C5A0C33-78EC-A5F1-FA2C-F36B88CB39D2}"/>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307696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34E9225-F2BB-AA75-C7AA-E40A8EB18D0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E2E9AD3-50C3-0A9D-46CA-8D0522B5A74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DFF93DE-D5D4-CB38-F311-4CA9548F2C89}"/>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5" name="Alt Bilgi Yer Tutucusu 4">
            <a:extLst>
              <a:ext uri="{FF2B5EF4-FFF2-40B4-BE49-F238E27FC236}">
                <a16:creationId xmlns:a16="http://schemas.microsoft.com/office/drawing/2014/main" id="{60078041-68A3-4C2E-8442-8C4CC6B646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5017E6-6E23-0751-7EDF-F9DA513DFDB0}"/>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419102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3266DB-C0F3-8F46-AE2E-BECA0818D3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E2967DD-CCC2-D218-E2FD-3EB92390E25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D601C4-AC8E-6B17-BCF8-ED8FE442F918}"/>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5" name="Alt Bilgi Yer Tutucusu 4">
            <a:extLst>
              <a:ext uri="{FF2B5EF4-FFF2-40B4-BE49-F238E27FC236}">
                <a16:creationId xmlns:a16="http://schemas.microsoft.com/office/drawing/2014/main" id="{AEC49E4A-C9C5-E894-72A2-85BF9872C0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B11E5DB-883A-0876-848B-E989D12F48C3}"/>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156119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591D85-812E-732A-485E-1EE4DE812F0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65DA45B-FDFD-9039-DB3A-DD7DB0757B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154483A-D1E7-D692-F4A7-37D6BFA7F3EC}"/>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5" name="Alt Bilgi Yer Tutucusu 4">
            <a:extLst>
              <a:ext uri="{FF2B5EF4-FFF2-40B4-BE49-F238E27FC236}">
                <a16:creationId xmlns:a16="http://schemas.microsoft.com/office/drawing/2014/main" id="{D4FCD86E-490A-ADFE-ABF4-B1F996BC6A8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A4516E-9164-0CD0-6779-FAB070E2CB5C}"/>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128560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4884D5-3F32-5BD1-DF3E-79305EB178D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A104966-EF87-22D2-1D53-D1E7CC5A4690}"/>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02C449F-A260-B4E3-BA3C-E59EC31E28D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6AB17E6-C06D-FE19-8F7D-93D704AFF23A}"/>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6" name="Alt Bilgi Yer Tutucusu 5">
            <a:extLst>
              <a:ext uri="{FF2B5EF4-FFF2-40B4-BE49-F238E27FC236}">
                <a16:creationId xmlns:a16="http://schemas.microsoft.com/office/drawing/2014/main" id="{DCB18774-9F81-C86C-464E-9DE6A8858C6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3AFD8FF-A8D2-BA90-80F5-02C29A1B7788}"/>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15141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8AF746-653E-2352-5478-E16654349AF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2B1744-4530-9238-2A7A-D2063B912F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CF69A0F-9815-53F4-0F1E-6C9718DE9C6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C439D8C-D6F2-CE9D-82B1-EFBAA5E092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C2F5796-5B6B-A587-C3A3-BE333418A7A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9FC026D8-86CA-8529-6058-B6FEB00589CA}"/>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8" name="Alt Bilgi Yer Tutucusu 7">
            <a:extLst>
              <a:ext uri="{FF2B5EF4-FFF2-40B4-BE49-F238E27FC236}">
                <a16:creationId xmlns:a16="http://schemas.microsoft.com/office/drawing/2014/main" id="{892B378F-536A-B92F-24F1-B69206FDD21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3F6890F-3126-D840-AEAF-586E9066B76E}"/>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90588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70AB43-D510-BB2D-2128-5088C591455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B4F486B-37C5-F3D8-1C26-DD54593EB8DF}"/>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4" name="Alt Bilgi Yer Tutucusu 3">
            <a:extLst>
              <a:ext uri="{FF2B5EF4-FFF2-40B4-BE49-F238E27FC236}">
                <a16:creationId xmlns:a16="http://schemas.microsoft.com/office/drawing/2014/main" id="{21E1E74C-8425-B5C2-3BB5-6EF42377C29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1E7427D-2466-8619-067D-72436C55DC99}"/>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157479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A232A16-74FE-24B7-231B-95959359CDFB}"/>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3" name="Alt Bilgi Yer Tutucusu 2">
            <a:extLst>
              <a:ext uri="{FF2B5EF4-FFF2-40B4-BE49-F238E27FC236}">
                <a16:creationId xmlns:a16="http://schemas.microsoft.com/office/drawing/2014/main" id="{54621E44-A901-ADAC-339E-27F3F26C0FA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FA65592-164C-4BF0-5EC1-76D525A598CD}"/>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350755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7FF4B-B5D0-0999-B2FA-F39C3F38839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E4E7024-1493-85C3-8FE9-DAA9F104A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12374E6-9CE4-4B96-3585-B227BD05A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8C2D35F-A35A-BC71-3924-5D264A2D86BE}"/>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6" name="Alt Bilgi Yer Tutucusu 5">
            <a:extLst>
              <a:ext uri="{FF2B5EF4-FFF2-40B4-BE49-F238E27FC236}">
                <a16:creationId xmlns:a16="http://schemas.microsoft.com/office/drawing/2014/main" id="{05AEF962-F02D-414F-4388-ADD08ACA963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247D35E-ACE5-CEE8-D9F7-29366B24968E}"/>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54755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6B37B-C47A-9E35-E08E-782AEC0F84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18ACCC1-8900-652E-0A90-FE4FEFFFB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A52F830-9118-7A5D-C035-9BFC4F386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135253F-0F23-76C2-3044-2599076998CF}"/>
              </a:ext>
            </a:extLst>
          </p:cNvPr>
          <p:cNvSpPr>
            <a:spLocks noGrp="1"/>
          </p:cNvSpPr>
          <p:nvPr>
            <p:ph type="dt" sz="half" idx="10"/>
          </p:nvPr>
        </p:nvSpPr>
        <p:spPr/>
        <p:txBody>
          <a:bodyPr/>
          <a:lstStyle/>
          <a:p>
            <a:fld id="{E126ACB1-0450-4976-88C5-E80B74FA43A6}" type="datetimeFigureOut">
              <a:rPr lang="tr-TR" smtClean="0"/>
              <a:t>23.05.2023</a:t>
            </a:fld>
            <a:endParaRPr lang="tr-TR"/>
          </a:p>
        </p:txBody>
      </p:sp>
      <p:sp>
        <p:nvSpPr>
          <p:cNvPr id="6" name="Alt Bilgi Yer Tutucusu 5">
            <a:extLst>
              <a:ext uri="{FF2B5EF4-FFF2-40B4-BE49-F238E27FC236}">
                <a16:creationId xmlns:a16="http://schemas.microsoft.com/office/drawing/2014/main" id="{13B4CC6A-8C62-F94C-C181-55E8F2A046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4433E4-5DC4-4CE4-48C8-0392041DDE68}"/>
              </a:ext>
            </a:extLst>
          </p:cNvPr>
          <p:cNvSpPr>
            <a:spLocks noGrp="1"/>
          </p:cNvSpPr>
          <p:nvPr>
            <p:ph type="sldNum" sz="quarter" idx="12"/>
          </p:nvPr>
        </p:nvSpPr>
        <p:spPr/>
        <p:txBody>
          <a:bodyPr/>
          <a:lstStyle/>
          <a:p>
            <a:fld id="{8183B2DC-64FD-4D4B-B3DD-41E6A3A97B6A}" type="slidenum">
              <a:rPr lang="tr-TR" smtClean="0"/>
              <a:t>‹#›</a:t>
            </a:fld>
            <a:endParaRPr lang="tr-TR"/>
          </a:p>
        </p:txBody>
      </p:sp>
    </p:spTree>
    <p:extLst>
      <p:ext uri="{BB962C8B-B14F-4D97-AF65-F5344CB8AC3E}">
        <p14:creationId xmlns:p14="http://schemas.microsoft.com/office/powerpoint/2010/main" val="376684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D9906A3-267B-6A34-15FC-2573F5332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5EF4624-92F8-D0F6-DD45-9C3581E3D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55E3204-97D9-50CE-391D-EE8A729D5E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6ACB1-0450-4976-88C5-E80B74FA43A6}" type="datetimeFigureOut">
              <a:rPr lang="tr-TR" smtClean="0"/>
              <a:t>23.05.2023</a:t>
            </a:fld>
            <a:endParaRPr lang="tr-TR"/>
          </a:p>
        </p:txBody>
      </p:sp>
      <p:sp>
        <p:nvSpPr>
          <p:cNvPr id="5" name="Alt Bilgi Yer Tutucusu 4">
            <a:extLst>
              <a:ext uri="{FF2B5EF4-FFF2-40B4-BE49-F238E27FC236}">
                <a16:creationId xmlns:a16="http://schemas.microsoft.com/office/drawing/2014/main" id="{B9D34608-0E66-7140-940F-5FB463011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CF2A5D9-5471-D1B8-5EA5-3220ECCC3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3B2DC-64FD-4D4B-B3DD-41E6A3A97B6A}" type="slidenum">
              <a:rPr lang="tr-TR" smtClean="0"/>
              <a:t>‹#›</a:t>
            </a:fld>
            <a:endParaRPr lang="tr-TR"/>
          </a:p>
        </p:txBody>
      </p:sp>
    </p:spTree>
    <p:extLst>
      <p:ext uri="{BB962C8B-B14F-4D97-AF65-F5344CB8AC3E}">
        <p14:creationId xmlns:p14="http://schemas.microsoft.com/office/powerpoint/2010/main" val="398764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773EC70-0A8D-4D6B-85CC-34A270B0A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4214134-737A-0C6D-1B91-4A6929C05D60}"/>
              </a:ext>
            </a:extLst>
          </p:cNvPr>
          <p:cNvSpPr>
            <a:spLocks noGrp="1"/>
          </p:cNvSpPr>
          <p:nvPr>
            <p:ph type="ctrTitle"/>
          </p:nvPr>
        </p:nvSpPr>
        <p:spPr>
          <a:xfrm>
            <a:off x="732567" y="1275388"/>
            <a:ext cx="5758537" cy="2630983"/>
          </a:xfrm>
        </p:spPr>
        <p:txBody>
          <a:bodyPr anchor="b">
            <a:normAutofit/>
          </a:bodyPr>
          <a:lstStyle/>
          <a:p>
            <a:r>
              <a:rPr lang="tr-TR" b="1"/>
              <a:t>LOHUSA BAKIMI</a:t>
            </a:r>
            <a:endParaRPr lang="tr-TR" b="1" dirty="0"/>
          </a:p>
        </p:txBody>
      </p:sp>
      <p:sp>
        <p:nvSpPr>
          <p:cNvPr id="3" name="Alt Başlık 2">
            <a:extLst>
              <a:ext uri="{FF2B5EF4-FFF2-40B4-BE49-F238E27FC236}">
                <a16:creationId xmlns:a16="http://schemas.microsoft.com/office/drawing/2014/main" id="{CFAD5FD0-FBCF-0974-1AFA-FDFC6FF4E553}"/>
              </a:ext>
            </a:extLst>
          </p:cNvPr>
          <p:cNvSpPr>
            <a:spLocks noGrp="1"/>
          </p:cNvSpPr>
          <p:nvPr>
            <p:ph type="subTitle" idx="1"/>
          </p:nvPr>
        </p:nvSpPr>
        <p:spPr>
          <a:xfrm>
            <a:off x="732567" y="4067745"/>
            <a:ext cx="5758544" cy="1949813"/>
          </a:xfrm>
        </p:spPr>
        <p:txBody>
          <a:bodyPr anchor="t">
            <a:normAutofit/>
          </a:bodyPr>
          <a:lstStyle/>
          <a:p>
            <a:r>
              <a:rPr lang="tr-TR"/>
              <a:t>KTÜ Tıp Fakültesi Aile Hekimliği Anabilim Dalı</a:t>
            </a:r>
          </a:p>
          <a:p>
            <a:r>
              <a:rPr lang="tr-TR"/>
              <a:t>Arş. Gör. Dr. Alperen TÜYSÜZ</a:t>
            </a:r>
          </a:p>
          <a:p>
            <a:r>
              <a:rPr lang="tr-TR"/>
              <a:t>23.05.2023</a:t>
            </a:r>
            <a:endParaRPr lang="tr-TR" dirty="0"/>
          </a:p>
        </p:txBody>
      </p:sp>
      <p:sp>
        <p:nvSpPr>
          <p:cNvPr id="16" name="Rectangle 15">
            <a:extLst>
              <a:ext uri="{FF2B5EF4-FFF2-40B4-BE49-F238E27FC236}">
                <a16:creationId xmlns:a16="http://schemas.microsoft.com/office/drawing/2014/main" id="{7F36F014-16FB-4BB9-972F-D65E35338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23803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26A30D5-A695-49FB-97E3-5F535E937F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2568" y="246028"/>
            <a:ext cx="255495" cy="5465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46E004C-A0F5-4354-A2DD-9B1951C5C3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18566" y="1117844"/>
            <a:ext cx="338328" cy="182880"/>
            <a:chOff x="4089400" y="933450"/>
            <a:chExt cx="338328" cy="341938"/>
          </a:xfrm>
        </p:grpSpPr>
        <p:cxnSp>
          <p:nvCxnSpPr>
            <p:cNvPr id="21" name="Straight Connector 20">
              <a:extLst>
                <a:ext uri="{FF2B5EF4-FFF2-40B4-BE49-F238E27FC236}">
                  <a16:creationId xmlns:a16="http://schemas.microsoft.com/office/drawing/2014/main" id="{F1A2BAA2-EE12-4920-A8D3-7A2D950B74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CEDDD2-93A3-41E8-A201-469876D66C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4" name="Google Shape;167;p1" descr="puerperium ile ilgili gÃ¶rsel sonucu">
            <a:extLst>
              <a:ext uri="{FF2B5EF4-FFF2-40B4-BE49-F238E27FC236}">
                <a16:creationId xmlns:a16="http://schemas.microsoft.com/office/drawing/2014/main" id="{B7B43A45-0E9F-B7B8-53B7-779D3F4D4B8A}"/>
              </a:ext>
            </a:extLst>
          </p:cNvPr>
          <p:cNvPicPr preferRelativeResize="0"/>
          <p:nvPr/>
        </p:nvPicPr>
        <p:blipFill rotWithShape="1">
          <a:blip r:embed="rId2">
            <a:duotone>
              <a:prstClr val="black"/>
              <a:prstClr val="white"/>
            </a:duotone>
          </a:blip>
          <a:srcRect t="5635" b="4365"/>
          <a:stretch/>
        </p:blipFill>
        <p:spPr>
          <a:xfrm>
            <a:off x="6577292" y="1351294"/>
            <a:ext cx="4350113" cy="2446939"/>
          </a:xfrm>
          <a:prstGeom prst="rect">
            <a:avLst/>
          </a:prstGeom>
          <a:noFill/>
        </p:spPr>
      </p:pic>
      <p:pic>
        <p:nvPicPr>
          <p:cNvPr id="5" name="Resim 4">
            <a:extLst>
              <a:ext uri="{FF2B5EF4-FFF2-40B4-BE49-F238E27FC236}">
                <a16:creationId xmlns:a16="http://schemas.microsoft.com/office/drawing/2014/main" id="{EFA62068-F475-AAE2-63FA-2D4E4257DD4E}"/>
              </a:ext>
            </a:extLst>
          </p:cNvPr>
          <p:cNvPicPr>
            <a:picLocks noChangeAspect="1"/>
          </p:cNvPicPr>
          <p:nvPr/>
        </p:nvPicPr>
        <p:blipFill>
          <a:blip r:embed="rId3">
            <a:duotone>
              <a:prstClr val="black"/>
              <a:prstClr val="white"/>
            </a:duotone>
            <a:extLst>
              <a:ext uri="{28A0092B-C50C-407E-A947-70E740481C1C}">
                <a14:useLocalDpi xmlns:a14="http://schemas.microsoft.com/office/drawing/2010/main" val="0"/>
              </a:ext>
            </a:extLst>
          </a:blip>
          <a:stretch>
            <a:fillRect/>
          </a:stretch>
        </p:blipFill>
        <p:spPr>
          <a:xfrm>
            <a:off x="6577291" y="3911218"/>
            <a:ext cx="4556207" cy="1644547"/>
          </a:xfrm>
          <a:prstGeom prst="rect">
            <a:avLst/>
          </a:prstGeom>
        </p:spPr>
      </p:pic>
      <p:cxnSp>
        <p:nvCxnSpPr>
          <p:cNvPr id="37" name="Straight Connector 23">
            <a:extLst>
              <a:ext uri="{FF2B5EF4-FFF2-40B4-BE49-F238E27FC236}">
                <a16:creationId xmlns:a16="http://schemas.microsoft.com/office/drawing/2014/main" id="{29FA0416-B6B8-4483-BE0F-52CE02C488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0441" y="6522756"/>
            <a:ext cx="10717187" cy="0"/>
          </a:xfrm>
          <a:prstGeom prst="line">
            <a:avLst/>
          </a:prstGeom>
          <a:ln w="12700" cap="sq">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E8C9BDD-9763-4CC9-B38C-7958D29AD1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829917" y="6400800"/>
            <a:ext cx="338328" cy="240175"/>
            <a:chOff x="4089400" y="933450"/>
            <a:chExt cx="338328" cy="341938"/>
          </a:xfrm>
        </p:grpSpPr>
        <p:cxnSp>
          <p:nvCxnSpPr>
            <p:cNvPr id="27" name="Straight Connector 26">
              <a:extLst>
                <a:ext uri="{FF2B5EF4-FFF2-40B4-BE49-F238E27FC236}">
                  <a16:creationId xmlns:a16="http://schemas.microsoft.com/office/drawing/2014/main" id="{335AD925-302C-42C1-9239-FB92B1876E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258564" y="933450"/>
              <a:ext cx="0" cy="34193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9C9416-133F-4E12-92F7-4C84FC483A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089400" y="1104419"/>
              <a:ext cx="33832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740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241D79-390A-6A3F-01A0-4042BEE44EAD}"/>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9D546260-30BE-8BF1-8AAC-4CD861EA4E62}"/>
              </a:ext>
            </a:extLst>
          </p:cNvPr>
          <p:cNvSpPr>
            <a:spLocks noGrp="1"/>
          </p:cNvSpPr>
          <p:nvPr>
            <p:ph idx="1"/>
          </p:nvPr>
        </p:nvSpPr>
        <p:spPr>
          <a:xfrm>
            <a:off x="838200" y="1825625"/>
            <a:ext cx="8147304" cy="4351338"/>
          </a:xfrm>
        </p:spPr>
        <p:txBody>
          <a:bodyPr/>
          <a:lstStyle/>
          <a:p>
            <a:pPr marL="0" indent="0" algn="just">
              <a:buNone/>
            </a:pPr>
            <a:r>
              <a:rPr lang="tr-TR" sz="2400" b="1" dirty="0" err="1"/>
              <a:t>Uterin</a:t>
            </a:r>
            <a:r>
              <a:rPr lang="tr-TR" sz="2400" b="1" dirty="0"/>
              <a:t> </a:t>
            </a:r>
            <a:r>
              <a:rPr lang="tr-TR" sz="2400" b="1" dirty="0" err="1"/>
              <a:t>involüsyon</a:t>
            </a:r>
            <a:endParaRPr lang="tr-TR" sz="2400" b="1" dirty="0"/>
          </a:p>
          <a:p>
            <a:pPr algn="just"/>
            <a:endParaRPr lang="tr-TR" sz="2400" dirty="0"/>
          </a:p>
          <a:p>
            <a:pPr algn="just"/>
            <a:r>
              <a:rPr lang="en-US" sz="2400" dirty="0" err="1"/>
              <a:t>Doğum</a:t>
            </a:r>
            <a:r>
              <a:rPr lang="en-US" sz="2400" dirty="0"/>
              <a:t> </a:t>
            </a:r>
            <a:r>
              <a:rPr lang="en-US" sz="2400" dirty="0" err="1"/>
              <a:t>sonrası</a:t>
            </a:r>
            <a:r>
              <a:rPr lang="en-US" sz="2400" dirty="0"/>
              <a:t> </a:t>
            </a:r>
            <a:r>
              <a:rPr lang="en-US" sz="2400" dirty="0" err="1"/>
              <a:t>kontraksiyonlarla</a:t>
            </a:r>
            <a:r>
              <a:rPr lang="en-US" sz="2400" dirty="0"/>
              <a:t> </a:t>
            </a:r>
            <a:r>
              <a:rPr lang="en-US" sz="2400" dirty="0" err="1"/>
              <a:t>başlar</a:t>
            </a:r>
            <a:r>
              <a:rPr lang="en-US" sz="2400" dirty="0"/>
              <a:t>. </a:t>
            </a:r>
            <a:r>
              <a:rPr lang="en-US" sz="2400" dirty="0" err="1"/>
              <a:t>Myometriyal</a:t>
            </a:r>
            <a:r>
              <a:rPr lang="en-US" sz="2400" dirty="0"/>
              <a:t> </a:t>
            </a:r>
            <a:r>
              <a:rPr lang="en-US" sz="2400" dirty="0" err="1"/>
              <a:t>liflerin</a:t>
            </a:r>
            <a:r>
              <a:rPr lang="en-US" sz="2400" dirty="0"/>
              <a:t> </a:t>
            </a:r>
            <a:r>
              <a:rPr lang="en-US" sz="2400" dirty="0" err="1"/>
              <a:t>kasılması</a:t>
            </a:r>
            <a:r>
              <a:rPr lang="en-US" sz="2400" dirty="0"/>
              <a:t> </a:t>
            </a:r>
            <a:r>
              <a:rPr lang="en-US" sz="2400" dirty="0" err="1"/>
              <a:t>ile</a:t>
            </a:r>
            <a:r>
              <a:rPr lang="en-US" sz="2400" dirty="0"/>
              <a:t> </a:t>
            </a:r>
            <a:r>
              <a:rPr lang="en-US" sz="2400" dirty="0" err="1"/>
              <a:t>intramyometriyal</a:t>
            </a:r>
            <a:r>
              <a:rPr lang="en-US" sz="2400" dirty="0"/>
              <a:t> </a:t>
            </a:r>
            <a:r>
              <a:rPr lang="en-US" sz="2400" dirty="0" err="1"/>
              <a:t>kan</a:t>
            </a:r>
            <a:r>
              <a:rPr lang="en-US" sz="2400" dirty="0"/>
              <a:t> </a:t>
            </a:r>
            <a:r>
              <a:rPr lang="en-US" sz="2400" dirty="0" err="1"/>
              <a:t>damarları</a:t>
            </a:r>
            <a:r>
              <a:rPr lang="en-US" sz="2400" dirty="0"/>
              <a:t> </a:t>
            </a:r>
            <a:r>
              <a:rPr lang="en-US" sz="2400" dirty="0" err="1"/>
              <a:t>vazokonstriksiyona</a:t>
            </a:r>
            <a:r>
              <a:rPr lang="en-US" sz="2400" dirty="0"/>
              <a:t> </a:t>
            </a:r>
            <a:r>
              <a:rPr lang="en-US" sz="2400" dirty="0" err="1"/>
              <a:t>uğrar</a:t>
            </a:r>
            <a:r>
              <a:rPr lang="en-US" sz="2400" dirty="0"/>
              <a:t> </a:t>
            </a:r>
            <a:r>
              <a:rPr lang="en-US" sz="2400" dirty="0" err="1"/>
              <a:t>ve</a:t>
            </a:r>
            <a:r>
              <a:rPr lang="en-US" sz="2400" dirty="0"/>
              <a:t> hem</a:t>
            </a:r>
            <a:r>
              <a:rPr lang="tr-TR" sz="2400" dirty="0"/>
              <a:t>o</a:t>
            </a:r>
            <a:r>
              <a:rPr lang="en-US" sz="2400" dirty="0" err="1"/>
              <a:t>raji</a:t>
            </a:r>
            <a:r>
              <a:rPr lang="en-US" sz="2400" dirty="0"/>
              <a:t> </a:t>
            </a:r>
            <a:r>
              <a:rPr lang="en-US" sz="2400" dirty="0" err="1"/>
              <a:t>durur</a:t>
            </a:r>
            <a:r>
              <a:rPr lang="en-US" sz="2400" dirty="0"/>
              <a:t>.</a:t>
            </a:r>
            <a:endParaRPr lang="tr-TR" sz="2400" dirty="0"/>
          </a:p>
          <a:p>
            <a:pPr algn="just"/>
            <a:endParaRPr lang="tr-TR" sz="2400" dirty="0"/>
          </a:p>
          <a:p>
            <a:pPr algn="just"/>
            <a:r>
              <a:rPr lang="tr-TR" sz="2400" dirty="0"/>
              <a:t>Uterus </a:t>
            </a:r>
            <a:r>
              <a:rPr lang="en-US" sz="2400" dirty="0"/>
              <a:t>24 s</a:t>
            </a:r>
            <a:r>
              <a:rPr lang="tr-TR" sz="2400" dirty="0" err="1"/>
              <a:t>aa</a:t>
            </a:r>
            <a:r>
              <a:rPr lang="en-US" sz="2400" dirty="0"/>
              <a:t>t </a:t>
            </a:r>
            <a:r>
              <a:rPr lang="en-US" sz="2400" dirty="0" err="1"/>
              <a:t>sonra</a:t>
            </a:r>
            <a:r>
              <a:rPr lang="en-US" sz="2400" dirty="0"/>
              <a:t> </a:t>
            </a:r>
            <a:r>
              <a:rPr lang="en-US" sz="2400" dirty="0" err="1"/>
              <a:t>umblicus</a:t>
            </a:r>
            <a:r>
              <a:rPr lang="en-US" sz="2400" dirty="0"/>
              <a:t> </a:t>
            </a:r>
            <a:r>
              <a:rPr lang="en-US" sz="2400" dirty="0" err="1"/>
              <a:t>seviyesinde</a:t>
            </a:r>
            <a:r>
              <a:rPr lang="tr-TR" sz="2400" dirty="0"/>
              <a:t> ve </a:t>
            </a:r>
            <a:r>
              <a:rPr lang="en-US" sz="2400" dirty="0"/>
              <a:t>20 </a:t>
            </a:r>
            <a:r>
              <a:rPr lang="en-US" sz="2400" dirty="0" err="1"/>
              <a:t>haftalık</a:t>
            </a:r>
            <a:r>
              <a:rPr lang="en-US" sz="2400" dirty="0"/>
              <a:t> </a:t>
            </a:r>
            <a:r>
              <a:rPr lang="en-US" sz="2400" dirty="0" err="1"/>
              <a:t>gebelik</a:t>
            </a:r>
            <a:r>
              <a:rPr lang="en-US" sz="2400" dirty="0"/>
              <a:t> </a:t>
            </a:r>
            <a:r>
              <a:rPr lang="en-US" sz="2400" dirty="0" err="1"/>
              <a:t>cesametinde</a:t>
            </a:r>
            <a:r>
              <a:rPr lang="tr-TR" sz="2400" dirty="0"/>
              <a:t>,</a:t>
            </a:r>
            <a:r>
              <a:rPr lang="en-US" sz="2400" dirty="0"/>
              <a:t> 2 </a:t>
            </a:r>
            <a:r>
              <a:rPr lang="en-US" sz="2400" dirty="0" err="1"/>
              <a:t>hafta</a:t>
            </a:r>
            <a:r>
              <a:rPr lang="en-US" sz="2400" dirty="0"/>
              <a:t> </a:t>
            </a:r>
            <a:r>
              <a:rPr lang="en-US" sz="2400" dirty="0" err="1"/>
              <a:t>sonra</a:t>
            </a:r>
            <a:r>
              <a:rPr lang="en-US" sz="2400" dirty="0"/>
              <a:t> </a:t>
            </a:r>
            <a:r>
              <a:rPr lang="en-US" sz="2400" dirty="0" err="1"/>
              <a:t>pelviste</a:t>
            </a:r>
            <a:r>
              <a:rPr lang="tr-TR" sz="2400" dirty="0"/>
              <a:t>,</a:t>
            </a:r>
            <a:r>
              <a:rPr lang="en-US" sz="2400" dirty="0"/>
              <a:t> 6 </a:t>
            </a:r>
            <a:r>
              <a:rPr lang="en-US" sz="2400" dirty="0" err="1"/>
              <a:t>hafta</a:t>
            </a:r>
            <a:r>
              <a:rPr lang="en-US" sz="2400" dirty="0"/>
              <a:t> </a:t>
            </a:r>
            <a:r>
              <a:rPr lang="en-US" sz="2400" dirty="0" err="1"/>
              <a:t>sonra</a:t>
            </a:r>
            <a:r>
              <a:rPr lang="en-US" sz="2400" dirty="0"/>
              <a:t> normal </a:t>
            </a:r>
            <a:r>
              <a:rPr lang="en-US" sz="2400" dirty="0" err="1"/>
              <a:t>seviyesinde</a:t>
            </a:r>
            <a:r>
              <a:rPr lang="en-US" sz="2400" dirty="0"/>
              <a:t> </a:t>
            </a:r>
            <a:r>
              <a:rPr lang="en-US" sz="2400" dirty="0" err="1"/>
              <a:t>palpe</a:t>
            </a:r>
            <a:r>
              <a:rPr lang="en-US" sz="2400" dirty="0"/>
              <a:t> </a:t>
            </a:r>
            <a:r>
              <a:rPr lang="en-US" sz="2400" dirty="0" err="1"/>
              <a:t>edilir</a:t>
            </a:r>
            <a:r>
              <a:rPr lang="en-US" sz="2400" dirty="0"/>
              <a:t>. </a:t>
            </a:r>
          </a:p>
          <a:p>
            <a:endParaRPr lang="tr-TR" dirty="0"/>
          </a:p>
        </p:txBody>
      </p:sp>
      <p:sp>
        <p:nvSpPr>
          <p:cNvPr id="4" name="İçerik Yer Tutucusu 2">
            <a:extLst>
              <a:ext uri="{FF2B5EF4-FFF2-40B4-BE49-F238E27FC236}">
                <a16:creationId xmlns:a16="http://schemas.microsoft.com/office/drawing/2014/main" id="{F3E01805-F7DD-70E1-8C7F-1F0FE1D41529}"/>
              </a:ext>
            </a:extLst>
          </p:cNvPr>
          <p:cNvSpPr txBox="1">
            <a:spLocks/>
          </p:cNvSpPr>
          <p:nvPr/>
        </p:nvSpPr>
        <p:spPr>
          <a:xfrm>
            <a:off x="522112" y="6647744"/>
            <a:ext cx="10515600" cy="1555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https://www.uptodate.com/contents/overview-of-the-postpartum-period-normal-physiology-and-routine-maternal-care?search=puerperial%20care&amp;source=search_result&amp;selectedTitle=1~139&amp;usage_type=default&amp;display_rank=1#H2604369366</a:t>
            </a:r>
          </a:p>
          <a:p>
            <a:endParaRPr lang="tr-TR" dirty="0"/>
          </a:p>
        </p:txBody>
      </p:sp>
      <p:pic>
        <p:nvPicPr>
          <p:cNvPr id="5" name="Google Shape;270;p17" descr="Ä°lgili resim">
            <a:extLst>
              <a:ext uri="{FF2B5EF4-FFF2-40B4-BE49-F238E27FC236}">
                <a16:creationId xmlns:a16="http://schemas.microsoft.com/office/drawing/2014/main" id="{9C382AB5-CD28-4DB2-007E-72ECDBC025D7}"/>
              </a:ext>
            </a:extLst>
          </p:cNvPr>
          <p:cNvPicPr preferRelativeResize="0">
            <a:picLocks/>
          </p:cNvPicPr>
          <p:nvPr/>
        </p:nvPicPr>
        <p:blipFill rotWithShape="1">
          <a:blip r:embed="rId2">
            <a:alphaModFix/>
          </a:blip>
          <a:srcRect/>
          <a:stretch/>
        </p:blipFill>
        <p:spPr>
          <a:xfrm>
            <a:off x="8985504" y="1545280"/>
            <a:ext cx="2641795" cy="1883720"/>
          </a:xfrm>
          <a:prstGeom prst="rect">
            <a:avLst/>
          </a:prstGeom>
          <a:noFill/>
          <a:ln>
            <a:noFill/>
          </a:ln>
        </p:spPr>
      </p:pic>
      <p:pic>
        <p:nvPicPr>
          <p:cNvPr id="6" name="Google Shape;271;p17" descr="puerperium ile ilgili gÃ¶rsel sonucu">
            <a:extLst>
              <a:ext uri="{FF2B5EF4-FFF2-40B4-BE49-F238E27FC236}">
                <a16:creationId xmlns:a16="http://schemas.microsoft.com/office/drawing/2014/main" id="{30797CD8-AB81-DA15-0308-9F3F246F8690}"/>
              </a:ext>
            </a:extLst>
          </p:cNvPr>
          <p:cNvPicPr preferRelativeResize="0"/>
          <p:nvPr/>
        </p:nvPicPr>
        <p:blipFill rotWithShape="1">
          <a:blip r:embed="rId3">
            <a:alphaModFix/>
          </a:blip>
          <a:srcRect/>
          <a:stretch/>
        </p:blipFill>
        <p:spPr>
          <a:xfrm>
            <a:off x="9070848" y="3546864"/>
            <a:ext cx="2828224" cy="2946011"/>
          </a:xfrm>
          <a:prstGeom prst="rect">
            <a:avLst/>
          </a:prstGeom>
          <a:noFill/>
          <a:ln>
            <a:noFill/>
          </a:ln>
        </p:spPr>
      </p:pic>
    </p:spTree>
    <p:extLst>
      <p:ext uri="{BB962C8B-B14F-4D97-AF65-F5344CB8AC3E}">
        <p14:creationId xmlns:p14="http://schemas.microsoft.com/office/powerpoint/2010/main" val="11204014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09ADCC-2C84-6947-B107-B9B4FA367A79}"/>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267F928A-724B-0EB7-036D-51807981FDEE}"/>
              </a:ext>
            </a:extLst>
          </p:cNvPr>
          <p:cNvSpPr>
            <a:spLocks noGrp="1"/>
          </p:cNvSpPr>
          <p:nvPr>
            <p:ph idx="1"/>
          </p:nvPr>
        </p:nvSpPr>
        <p:spPr/>
        <p:txBody>
          <a:bodyPr>
            <a:normAutofit/>
          </a:bodyPr>
          <a:lstStyle/>
          <a:p>
            <a:pPr marL="0" indent="0" algn="just">
              <a:buNone/>
            </a:pPr>
            <a:r>
              <a:rPr lang="tr-TR" sz="2400" b="1" dirty="0"/>
              <a:t>Bakım ve danışmanlık</a:t>
            </a:r>
            <a:endParaRPr lang="tr-TR" sz="2400" dirty="0"/>
          </a:p>
          <a:p>
            <a:pPr algn="just"/>
            <a:r>
              <a:rPr lang="tr-TR" sz="2400" dirty="0"/>
              <a:t>Anneye beslenme eğitimi verilmeli, anne sütünü arttırmak için uygun yeterli miktarda sıvı ve yiyecek alması konusunda teşvik edilmelidir.</a:t>
            </a:r>
          </a:p>
          <a:p>
            <a:pPr algn="just"/>
            <a:r>
              <a:rPr lang="tr-TR" sz="2400" dirty="0"/>
              <a:t>Meme bakımı ve meme başı çatlağı hakkında bilgi verilmelidir.</a:t>
            </a:r>
          </a:p>
          <a:p>
            <a:pPr algn="just"/>
            <a:r>
              <a:rPr lang="tr-TR" sz="2400" dirty="0"/>
              <a:t>Doğum sonu dönemde fertilizasyonun düzenlenmesi, üreme sağlığı yöntemleri, kontrasepsiyon sağlanması dahil cinsel konularda anne ve eşine danışmanlık hizmeti sunulmalıdır. Anne ve bebek sağlığı açısından iki doğum arasında en az iki yıl olması gerektiği vurgulanmalıdır.</a:t>
            </a:r>
          </a:p>
          <a:p>
            <a:pPr algn="just"/>
            <a:r>
              <a:rPr lang="tr-TR" sz="2400" dirty="0"/>
              <a:t>Doğum sonrası dönemde kendisini gergin, endişeli, huzursuz ve sinirli hissetmesi gibi emosyonel değişikliklerin genellikle </a:t>
            </a:r>
            <a:r>
              <a:rPr lang="tr-TR" sz="2400" dirty="0" err="1"/>
              <a:t>postpartum</a:t>
            </a:r>
            <a:r>
              <a:rPr lang="tr-TR" sz="2400" dirty="0"/>
              <a:t> 10-14. günlerde kendiliğinden geçebileceği hakkında bilgilendirilmelidir.</a:t>
            </a:r>
          </a:p>
        </p:txBody>
      </p:sp>
      <p:sp>
        <p:nvSpPr>
          <p:cNvPr id="4" name="İçerik Yer Tutucusu 2">
            <a:extLst>
              <a:ext uri="{FF2B5EF4-FFF2-40B4-BE49-F238E27FC236}">
                <a16:creationId xmlns:a16="http://schemas.microsoft.com/office/drawing/2014/main" id="{3079BFA5-9910-E1E4-8114-7138E9474871}"/>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8017844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0B7222-AFF2-5493-C278-E15B4FEA7EF6}"/>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2769E087-459E-2DCD-8D92-26E73026A5FD}"/>
              </a:ext>
            </a:extLst>
          </p:cNvPr>
          <p:cNvSpPr>
            <a:spLocks noGrp="1"/>
          </p:cNvSpPr>
          <p:nvPr>
            <p:ph sz="half" idx="1"/>
          </p:nvPr>
        </p:nvSpPr>
        <p:spPr>
          <a:xfrm>
            <a:off x="838201" y="1504991"/>
            <a:ext cx="5181600" cy="4351338"/>
          </a:xfrm>
        </p:spPr>
        <p:txBody>
          <a:bodyPr>
            <a:noAutofit/>
          </a:bodyPr>
          <a:lstStyle/>
          <a:p>
            <a:r>
              <a:rPr lang="tr-TR" sz="2400" dirty="0"/>
              <a:t>Vajinal kanamanın azalmayarak artması</a:t>
            </a:r>
          </a:p>
          <a:p>
            <a:r>
              <a:rPr lang="tr-TR" sz="2400" dirty="0"/>
              <a:t>Konvülsiyon geçirme</a:t>
            </a:r>
          </a:p>
          <a:p>
            <a:r>
              <a:rPr lang="tr-TR" sz="2400" dirty="0"/>
              <a:t>Şuur kaybı</a:t>
            </a:r>
          </a:p>
          <a:p>
            <a:r>
              <a:rPr lang="tr-TR" sz="2400" dirty="0"/>
              <a:t>Kan basıncında yükselme</a:t>
            </a:r>
          </a:p>
          <a:p>
            <a:r>
              <a:rPr lang="tr-TR" sz="2400" dirty="0"/>
              <a:t>Solunum güçlüğü ve hızlı solunum</a:t>
            </a:r>
          </a:p>
          <a:p>
            <a:r>
              <a:rPr lang="tr-TR" sz="2400" dirty="0"/>
              <a:t>Ciddi karın ağrısı</a:t>
            </a:r>
          </a:p>
          <a:p>
            <a:r>
              <a:rPr lang="tr-TR" sz="2400" dirty="0"/>
              <a:t>Ateş</a:t>
            </a:r>
          </a:p>
          <a:p>
            <a:r>
              <a:rPr lang="tr-TR" sz="2400" dirty="0"/>
              <a:t>Kötü kokulu akıntı</a:t>
            </a:r>
          </a:p>
        </p:txBody>
      </p:sp>
      <p:sp>
        <p:nvSpPr>
          <p:cNvPr id="4" name="İçerik Yer Tutucusu 3">
            <a:extLst>
              <a:ext uri="{FF2B5EF4-FFF2-40B4-BE49-F238E27FC236}">
                <a16:creationId xmlns:a16="http://schemas.microsoft.com/office/drawing/2014/main" id="{FB64A08B-2A10-A39E-BF41-9345195C75EA}"/>
              </a:ext>
            </a:extLst>
          </p:cNvPr>
          <p:cNvSpPr>
            <a:spLocks noGrp="1"/>
          </p:cNvSpPr>
          <p:nvPr>
            <p:ph sz="half" idx="2"/>
          </p:nvPr>
        </p:nvSpPr>
        <p:spPr>
          <a:xfrm>
            <a:off x="6172201" y="1597840"/>
            <a:ext cx="5181600" cy="4351338"/>
          </a:xfrm>
        </p:spPr>
        <p:txBody>
          <a:bodyPr>
            <a:normAutofit/>
          </a:bodyPr>
          <a:lstStyle/>
          <a:p>
            <a:r>
              <a:rPr lang="tr-TR" sz="2400" dirty="0"/>
              <a:t>İdrar yaparken ağrı veya idrar kaçırma</a:t>
            </a:r>
          </a:p>
          <a:p>
            <a:r>
              <a:rPr lang="tr-TR" sz="2400" dirty="0"/>
              <a:t>Şiddetli baş ağrısı, bulanık görme</a:t>
            </a:r>
          </a:p>
          <a:p>
            <a:r>
              <a:rPr lang="tr-TR" sz="2400" dirty="0"/>
              <a:t>Memelerde ağrı, ısı artışı vb. </a:t>
            </a:r>
          </a:p>
          <a:p>
            <a:r>
              <a:rPr lang="tr-TR" sz="2400" dirty="0"/>
              <a:t>Solunum güçlüğü ve hızlı solunum</a:t>
            </a:r>
          </a:p>
          <a:p>
            <a:r>
              <a:rPr lang="tr-TR" sz="2400" dirty="0"/>
              <a:t>Ciddi karın ağrısı</a:t>
            </a:r>
          </a:p>
          <a:p>
            <a:r>
              <a:rPr lang="tr-TR" sz="2400" dirty="0"/>
              <a:t>Ateş</a:t>
            </a:r>
          </a:p>
          <a:p>
            <a:r>
              <a:rPr lang="tr-TR" sz="2400" dirty="0"/>
              <a:t>Kötü kokulu akıntı</a:t>
            </a:r>
          </a:p>
          <a:p>
            <a:r>
              <a:rPr lang="tr-TR" sz="2400" dirty="0"/>
              <a:t>İdrar yaparken ağrı veya idrar kaçırma</a:t>
            </a:r>
          </a:p>
        </p:txBody>
      </p:sp>
      <p:sp>
        <p:nvSpPr>
          <p:cNvPr id="6" name="İçerik Yer Tutucusu 5">
            <a:extLst>
              <a:ext uri="{FF2B5EF4-FFF2-40B4-BE49-F238E27FC236}">
                <a16:creationId xmlns:a16="http://schemas.microsoft.com/office/drawing/2014/main" id="{93C888CA-5CE8-A7BF-3E1E-978CEE924C29}"/>
              </a:ext>
            </a:extLst>
          </p:cNvPr>
          <p:cNvSpPr txBox="1">
            <a:spLocks/>
          </p:cNvSpPr>
          <p:nvPr/>
        </p:nvSpPr>
        <p:spPr>
          <a:xfrm>
            <a:off x="1041566" y="5584053"/>
            <a:ext cx="10261270" cy="9088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400" dirty="0"/>
              <a:t>gibi konularda bilgilendirilerek, acilen sağlık kuruluşuna başvurmaları gerektiği    belirtilmelidir.</a:t>
            </a:r>
          </a:p>
          <a:p>
            <a:endParaRPr lang="tr-TR" dirty="0"/>
          </a:p>
        </p:txBody>
      </p:sp>
      <p:sp>
        <p:nvSpPr>
          <p:cNvPr id="7" name="İçerik Yer Tutucusu 2">
            <a:extLst>
              <a:ext uri="{FF2B5EF4-FFF2-40B4-BE49-F238E27FC236}">
                <a16:creationId xmlns:a16="http://schemas.microsoft.com/office/drawing/2014/main" id="{0E934D51-DAC7-2AA2-346A-95AE8FB77045}"/>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0290038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13A4C56F-B158-B41E-3B5F-88C234E422B5}"/>
              </a:ext>
            </a:extLst>
          </p:cNvPr>
          <p:cNvSpPr>
            <a:spLocks noGrp="1"/>
          </p:cNvSpPr>
          <p:nvPr>
            <p:ph type="title"/>
          </p:nvPr>
        </p:nvSpPr>
        <p:spPr/>
        <p:txBody>
          <a:bodyPr/>
          <a:lstStyle/>
          <a:p>
            <a:r>
              <a:rPr lang="tr-TR" b="1" dirty="0"/>
              <a:t>BEŞİNCİ İZLEM</a:t>
            </a:r>
            <a:endParaRPr lang="tr-TR" dirty="0"/>
          </a:p>
        </p:txBody>
      </p:sp>
      <p:sp>
        <p:nvSpPr>
          <p:cNvPr id="6" name="İçerik Yer Tutucusu 5">
            <a:extLst>
              <a:ext uri="{FF2B5EF4-FFF2-40B4-BE49-F238E27FC236}">
                <a16:creationId xmlns:a16="http://schemas.microsoft.com/office/drawing/2014/main" id="{0800E9A4-E796-1F66-D0AC-55F6BAB53645}"/>
              </a:ext>
            </a:extLst>
          </p:cNvPr>
          <p:cNvSpPr>
            <a:spLocks noGrp="1"/>
          </p:cNvSpPr>
          <p:nvPr>
            <p:ph idx="1"/>
          </p:nvPr>
        </p:nvSpPr>
        <p:spPr/>
        <p:txBody>
          <a:bodyPr/>
          <a:lstStyle/>
          <a:p>
            <a:endParaRPr lang="tr-TR" sz="2400" dirty="0"/>
          </a:p>
          <a:p>
            <a:pPr algn="just"/>
            <a:r>
              <a:rPr lang="tr-TR" sz="2400" dirty="0"/>
              <a:t>Lohusanın doğumu takip eden 13 - 17. günler arasında izlemini içerir.</a:t>
            </a:r>
          </a:p>
          <a:p>
            <a:pPr algn="just"/>
            <a:endParaRPr lang="tr-TR" sz="2400" dirty="0"/>
          </a:p>
          <a:p>
            <a:pPr algn="just"/>
            <a:r>
              <a:rPr lang="tr-TR" sz="2400" dirty="0"/>
              <a:t>Bu izlem evde telefonla veya sağlık kuruluşunda yüz yüze gerçekleştirilir.</a:t>
            </a:r>
          </a:p>
          <a:p>
            <a:pPr algn="just"/>
            <a:endParaRPr lang="tr-TR" sz="2400" dirty="0"/>
          </a:p>
          <a:p>
            <a:pPr algn="just"/>
            <a:r>
              <a:rPr lang="tr-TR" sz="2400" dirty="0"/>
              <a:t>Dördüncü izlem basamakları tekrar edilir.</a:t>
            </a:r>
          </a:p>
          <a:p>
            <a:pPr algn="just"/>
            <a:endParaRPr lang="tr-TR" sz="2400" dirty="0"/>
          </a:p>
          <a:p>
            <a:pPr algn="just"/>
            <a:r>
              <a:rPr lang="tr-TR" sz="2400" dirty="0"/>
              <a:t>Bir sonraki izleme eşi ile birlikte gelmesi söylenir.</a:t>
            </a:r>
          </a:p>
          <a:p>
            <a:endParaRPr lang="tr-TR" dirty="0"/>
          </a:p>
          <a:p>
            <a:endParaRPr lang="tr-TR" dirty="0"/>
          </a:p>
        </p:txBody>
      </p:sp>
      <p:sp>
        <p:nvSpPr>
          <p:cNvPr id="7" name="İçerik Yer Tutucusu 2">
            <a:extLst>
              <a:ext uri="{FF2B5EF4-FFF2-40B4-BE49-F238E27FC236}">
                <a16:creationId xmlns:a16="http://schemas.microsoft.com/office/drawing/2014/main" id="{B970C1CB-B71D-B662-3588-ED23430DF65B}"/>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8585312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07EDCB-D296-A25B-053C-5BF3580C289B}"/>
              </a:ext>
            </a:extLst>
          </p:cNvPr>
          <p:cNvSpPr>
            <a:spLocks noGrp="1"/>
          </p:cNvSpPr>
          <p:nvPr>
            <p:ph type="title"/>
          </p:nvPr>
        </p:nvSpPr>
        <p:spPr/>
        <p:txBody>
          <a:bodyPr/>
          <a:lstStyle/>
          <a:p>
            <a:r>
              <a:rPr lang="tr-TR" b="1" dirty="0"/>
              <a:t>ALTINCI İZLEM</a:t>
            </a:r>
          </a:p>
        </p:txBody>
      </p:sp>
      <p:sp>
        <p:nvSpPr>
          <p:cNvPr id="3" name="İçerik Yer Tutucusu 2">
            <a:extLst>
              <a:ext uri="{FF2B5EF4-FFF2-40B4-BE49-F238E27FC236}">
                <a16:creationId xmlns:a16="http://schemas.microsoft.com/office/drawing/2014/main" id="{FAB9D721-BD0F-1D29-61FD-46E35C00098A}"/>
              </a:ext>
            </a:extLst>
          </p:cNvPr>
          <p:cNvSpPr>
            <a:spLocks noGrp="1"/>
          </p:cNvSpPr>
          <p:nvPr>
            <p:ph idx="1"/>
          </p:nvPr>
        </p:nvSpPr>
        <p:spPr/>
        <p:txBody>
          <a:bodyPr/>
          <a:lstStyle/>
          <a:p>
            <a:endParaRPr lang="tr-TR" sz="2400" dirty="0"/>
          </a:p>
          <a:p>
            <a:endParaRPr lang="tr-TR" sz="2400" dirty="0"/>
          </a:p>
          <a:p>
            <a:pPr algn="just"/>
            <a:r>
              <a:rPr lang="tr-TR" sz="2400" dirty="0"/>
              <a:t>Lohusanın doğumu takip eden 30- 42. günler arasında izlemini içerir.</a:t>
            </a:r>
          </a:p>
          <a:p>
            <a:pPr algn="just"/>
            <a:endParaRPr lang="tr-TR" sz="2400" dirty="0"/>
          </a:p>
          <a:p>
            <a:pPr algn="just"/>
            <a:r>
              <a:rPr lang="tr-TR" sz="2400" dirty="0"/>
              <a:t>Bu izlem evde telefonla veya sağlık kuruluşunda yüz yüze gerçekleştirilir.</a:t>
            </a:r>
          </a:p>
          <a:p>
            <a:pPr algn="just"/>
            <a:endParaRPr lang="tr-TR" sz="2400" dirty="0"/>
          </a:p>
          <a:p>
            <a:pPr algn="just"/>
            <a:r>
              <a:rPr lang="tr-TR" sz="2400" dirty="0"/>
              <a:t>Dördüncü izlem basamakları tekrar edilir.</a:t>
            </a:r>
          </a:p>
          <a:p>
            <a:endParaRPr lang="tr-TR" dirty="0"/>
          </a:p>
          <a:p>
            <a:pPr marL="0" indent="0">
              <a:buNone/>
            </a:pPr>
            <a:endParaRPr lang="tr-TR" dirty="0"/>
          </a:p>
        </p:txBody>
      </p:sp>
      <p:sp>
        <p:nvSpPr>
          <p:cNvPr id="4" name="İçerik Yer Tutucusu 2">
            <a:extLst>
              <a:ext uri="{FF2B5EF4-FFF2-40B4-BE49-F238E27FC236}">
                <a16:creationId xmlns:a16="http://schemas.microsoft.com/office/drawing/2014/main" id="{ED1989F3-0736-EE24-3C76-2F4160936EED}"/>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3204359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AE4A29-CBB0-2CD4-C4A3-F1BC53D1AE5A}"/>
              </a:ext>
            </a:extLst>
          </p:cNvPr>
          <p:cNvSpPr>
            <a:spLocks noGrp="1"/>
          </p:cNvSpPr>
          <p:nvPr>
            <p:ph type="title"/>
          </p:nvPr>
        </p:nvSpPr>
        <p:spPr/>
        <p:txBody>
          <a:bodyPr/>
          <a:lstStyle/>
          <a:p>
            <a:r>
              <a:rPr lang="tr-TR" b="1" dirty="0"/>
              <a:t>ALTINCI İZLEM</a:t>
            </a:r>
            <a:endParaRPr lang="tr-TR" dirty="0"/>
          </a:p>
        </p:txBody>
      </p:sp>
      <p:sp>
        <p:nvSpPr>
          <p:cNvPr id="3" name="İçerik Yer Tutucusu 2">
            <a:extLst>
              <a:ext uri="{FF2B5EF4-FFF2-40B4-BE49-F238E27FC236}">
                <a16:creationId xmlns:a16="http://schemas.microsoft.com/office/drawing/2014/main" id="{8652C70D-E32A-F0A2-80A7-3C9A1F7435E0}"/>
              </a:ext>
            </a:extLst>
          </p:cNvPr>
          <p:cNvSpPr>
            <a:spLocks noGrp="1"/>
          </p:cNvSpPr>
          <p:nvPr>
            <p:ph idx="1"/>
          </p:nvPr>
        </p:nvSpPr>
        <p:spPr/>
        <p:txBody>
          <a:bodyPr>
            <a:normAutofit/>
          </a:bodyPr>
          <a:lstStyle/>
          <a:p>
            <a:endParaRPr lang="tr-TR" sz="2400" dirty="0"/>
          </a:p>
          <a:p>
            <a:pPr algn="just"/>
            <a:r>
              <a:rPr lang="tr-TR" sz="2400" dirty="0"/>
              <a:t>Lohusa, cinsel ilişkinin yeniden başlaması konusunda anksiyete duyuyorsa bunun nedenleri tartışılmalı, gerekiyorsa uzman yardımı alması önerilmelidir.</a:t>
            </a:r>
          </a:p>
          <a:p>
            <a:pPr algn="just"/>
            <a:endParaRPr lang="tr-TR" sz="2400" dirty="0"/>
          </a:p>
          <a:p>
            <a:pPr algn="just"/>
            <a:r>
              <a:rPr lang="tr-TR" sz="2400" dirty="0"/>
              <a:t>Lohusa cinsel ilişkide zorluk yaşamışsa perine değerlendirilmelidir.</a:t>
            </a:r>
          </a:p>
          <a:p>
            <a:pPr algn="just"/>
            <a:endParaRPr lang="tr-TR" sz="2400" dirty="0"/>
          </a:p>
          <a:p>
            <a:pPr algn="just"/>
            <a:r>
              <a:rPr lang="tr-TR" sz="2400" dirty="0"/>
              <a:t>İki doğum arasında en az iki yıl olmasının anne ve bebek sağlığı açısından önemi vurgulanarak gebelikten korunma yöntemleri hakkında bilgilendirme yapılmalıdır.</a:t>
            </a:r>
          </a:p>
        </p:txBody>
      </p:sp>
      <p:sp>
        <p:nvSpPr>
          <p:cNvPr id="4" name="İçerik Yer Tutucusu 2">
            <a:extLst>
              <a:ext uri="{FF2B5EF4-FFF2-40B4-BE49-F238E27FC236}">
                <a16:creationId xmlns:a16="http://schemas.microsoft.com/office/drawing/2014/main" id="{0073624E-E601-AF5C-A8CF-3C36E4B8D00D}"/>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513428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59A02F-9E49-8CBF-FB46-D62EA7563D7C}"/>
              </a:ext>
            </a:extLst>
          </p:cNvPr>
          <p:cNvSpPr>
            <a:spLocks noGrp="1"/>
          </p:cNvSpPr>
          <p:nvPr>
            <p:ph type="title"/>
          </p:nvPr>
        </p:nvSpPr>
        <p:spPr/>
        <p:txBody>
          <a:bodyPr/>
          <a:lstStyle/>
          <a:p>
            <a:r>
              <a:rPr lang="tr-TR" b="1" dirty="0"/>
              <a:t>SEVK KRİTERLERİ</a:t>
            </a:r>
          </a:p>
        </p:txBody>
      </p:sp>
      <p:sp>
        <p:nvSpPr>
          <p:cNvPr id="3" name="İçerik Yer Tutucusu 2">
            <a:extLst>
              <a:ext uri="{FF2B5EF4-FFF2-40B4-BE49-F238E27FC236}">
                <a16:creationId xmlns:a16="http://schemas.microsoft.com/office/drawing/2014/main" id="{2DCE536F-0A82-2BAD-FB8A-4EB754BFAE60}"/>
              </a:ext>
            </a:extLst>
          </p:cNvPr>
          <p:cNvSpPr>
            <a:spLocks noGrp="1"/>
          </p:cNvSpPr>
          <p:nvPr>
            <p:ph idx="1"/>
          </p:nvPr>
        </p:nvSpPr>
        <p:spPr/>
        <p:txBody>
          <a:bodyPr>
            <a:normAutofit/>
          </a:bodyPr>
          <a:lstStyle/>
          <a:p>
            <a:pPr marL="0" indent="0" algn="just">
              <a:buNone/>
            </a:pPr>
            <a:endParaRPr lang="tr-TR" sz="2400" dirty="0"/>
          </a:p>
          <a:p>
            <a:pPr marL="0" indent="0" algn="just">
              <a:buNone/>
            </a:pPr>
            <a:r>
              <a:rPr lang="tr-TR" sz="2400" dirty="0"/>
              <a:t>Aşağıdaki durumlardan herhangi birinin varlığında anne acilen sevk edilmelidir:</a:t>
            </a:r>
          </a:p>
          <a:p>
            <a:pPr algn="just"/>
            <a:r>
              <a:rPr lang="tr-TR" sz="2400" dirty="0"/>
              <a:t>1. Ani, yoğun kan kaybı veya taşikardi, hipotansiyon, hipoperfüzyon dahil şok işaret ve bulguları ile beraber vajinal akıntı ve şuur düzeyinde oluşan değişiklikler mevcut ise</a:t>
            </a:r>
          </a:p>
          <a:p>
            <a:pPr algn="just"/>
            <a:r>
              <a:rPr lang="tr-TR" sz="2400" dirty="0"/>
              <a:t>2. Kan basıncı 140/90 mmHg’nin üzerinde ve </a:t>
            </a:r>
            <a:r>
              <a:rPr lang="tr-TR" sz="2400" dirty="0" err="1"/>
              <a:t>preklampsinin</a:t>
            </a:r>
            <a:r>
              <a:rPr lang="tr-TR" sz="2400" dirty="0"/>
              <a:t> diğer bulguları eşlik ediyorsa veya 4 saat içinde kan basıncı 140/90 mmHg’nin altına düşürülemiyorsa</a:t>
            </a:r>
          </a:p>
          <a:p>
            <a:pPr algn="just"/>
            <a:r>
              <a:rPr lang="tr-TR" sz="2400" dirty="0"/>
              <a:t>3. Konvülsiyon mevcut ise</a:t>
            </a:r>
          </a:p>
          <a:p>
            <a:pPr algn="just"/>
            <a:r>
              <a:rPr lang="tr-TR" sz="2400" dirty="0"/>
              <a:t>4. Ciddi karın ağrısı veya </a:t>
            </a:r>
            <a:r>
              <a:rPr lang="tr-TR" sz="2400" dirty="0" err="1"/>
              <a:t>peritoneal</a:t>
            </a:r>
            <a:r>
              <a:rPr lang="tr-TR" sz="2400" dirty="0"/>
              <a:t> irritasyon bulguları varsa</a:t>
            </a:r>
          </a:p>
          <a:p>
            <a:pPr algn="just"/>
            <a:r>
              <a:rPr lang="tr-TR" sz="2400" dirty="0"/>
              <a:t>5. Solunum güçlüğü ve hızlı solunum mevcut ise</a:t>
            </a:r>
          </a:p>
          <a:p>
            <a:endParaRPr lang="tr-TR" sz="2400" dirty="0"/>
          </a:p>
          <a:p>
            <a:pPr marL="0" indent="0">
              <a:buNone/>
            </a:pPr>
            <a:endParaRPr lang="tr-TR" dirty="0"/>
          </a:p>
        </p:txBody>
      </p:sp>
      <p:sp>
        <p:nvSpPr>
          <p:cNvPr id="4" name="İçerik Yer Tutucusu 2">
            <a:extLst>
              <a:ext uri="{FF2B5EF4-FFF2-40B4-BE49-F238E27FC236}">
                <a16:creationId xmlns:a16="http://schemas.microsoft.com/office/drawing/2014/main" id="{26E679DC-18E6-843D-81D8-C26904795485}"/>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6224628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43D8-5A26-2B30-7B4B-B926BC449030}"/>
              </a:ext>
            </a:extLst>
          </p:cNvPr>
          <p:cNvSpPr>
            <a:spLocks noGrp="1"/>
          </p:cNvSpPr>
          <p:nvPr>
            <p:ph type="title"/>
          </p:nvPr>
        </p:nvSpPr>
        <p:spPr/>
        <p:txBody>
          <a:bodyPr/>
          <a:lstStyle/>
          <a:p>
            <a:r>
              <a:rPr lang="tr-TR" b="1" dirty="0"/>
              <a:t>SEVK KRİTERLERİ</a:t>
            </a:r>
            <a:endParaRPr lang="tr-TR" dirty="0"/>
          </a:p>
        </p:txBody>
      </p:sp>
      <p:sp>
        <p:nvSpPr>
          <p:cNvPr id="3" name="İçerik Yer Tutucusu 2">
            <a:extLst>
              <a:ext uri="{FF2B5EF4-FFF2-40B4-BE49-F238E27FC236}">
                <a16:creationId xmlns:a16="http://schemas.microsoft.com/office/drawing/2014/main" id="{F6665782-807F-E248-9BFE-658462636BDB}"/>
              </a:ext>
            </a:extLst>
          </p:cNvPr>
          <p:cNvSpPr>
            <a:spLocks noGrp="1"/>
          </p:cNvSpPr>
          <p:nvPr>
            <p:ph idx="1"/>
          </p:nvPr>
        </p:nvSpPr>
        <p:spPr/>
        <p:txBody>
          <a:bodyPr>
            <a:normAutofit/>
          </a:bodyPr>
          <a:lstStyle/>
          <a:p>
            <a:endParaRPr lang="tr-TR" sz="2400" dirty="0"/>
          </a:p>
          <a:p>
            <a:pPr algn="just"/>
            <a:r>
              <a:rPr lang="tr-TR" sz="2400" dirty="0"/>
              <a:t>6. Şiddetli veya sürekli baş ağrısı, bulanık görme varsa</a:t>
            </a:r>
          </a:p>
          <a:p>
            <a:pPr algn="just"/>
            <a:r>
              <a:rPr lang="tr-TR" sz="2400" dirty="0"/>
              <a:t>7. İki ölçümde ateş 38°C’nin üstündeyse veya enfeksiyonu düşündüren diğer işaret ve bulgular varsa</a:t>
            </a:r>
          </a:p>
          <a:p>
            <a:pPr algn="just"/>
            <a:r>
              <a:rPr lang="tr-TR" sz="2400" dirty="0"/>
              <a:t>8. Baldır ağrısı, kızarıklık veya bacakta şişme mevcut ise</a:t>
            </a:r>
          </a:p>
          <a:p>
            <a:pPr algn="just"/>
            <a:r>
              <a:rPr lang="tr-TR" sz="2400" dirty="0"/>
              <a:t>9. Nefes darlığı veya göğüs ağrısından şikâyet ediyorsa</a:t>
            </a:r>
          </a:p>
          <a:p>
            <a:pPr algn="just"/>
            <a:r>
              <a:rPr lang="tr-TR" sz="2400" dirty="0"/>
              <a:t>10. Ciddi anemi (Hemoglobin 7 </a:t>
            </a:r>
            <a:r>
              <a:rPr lang="tr-TR" sz="2400" dirty="0" err="1"/>
              <a:t>gr</a:t>
            </a:r>
            <a:r>
              <a:rPr lang="tr-TR" sz="2400" dirty="0"/>
              <a:t>/</a:t>
            </a:r>
            <a:r>
              <a:rPr lang="tr-TR" sz="2400" dirty="0" err="1"/>
              <a:t>dL</a:t>
            </a:r>
            <a:r>
              <a:rPr lang="tr-TR" sz="2400" dirty="0"/>
              <a:t> ve altında) bulguları varsa</a:t>
            </a:r>
          </a:p>
          <a:p>
            <a:pPr algn="just"/>
            <a:r>
              <a:rPr lang="tr-TR" sz="2400" dirty="0"/>
              <a:t>11. Sürekli idrar kaçırma veya </a:t>
            </a:r>
            <a:r>
              <a:rPr lang="tr-TR" sz="2400" dirty="0" err="1"/>
              <a:t>fekal</a:t>
            </a:r>
            <a:r>
              <a:rPr lang="tr-TR" sz="2400" dirty="0"/>
              <a:t> inkontinans varsa</a:t>
            </a:r>
          </a:p>
        </p:txBody>
      </p:sp>
      <p:sp>
        <p:nvSpPr>
          <p:cNvPr id="4" name="İçerik Yer Tutucusu 2">
            <a:extLst>
              <a:ext uri="{FF2B5EF4-FFF2-40B4-BE49-F238E27FC236}">
                <a16:creationId xmlns:a16="http://schemas.microsoft.com/office/drawing/2014/main" id="{B3968473-224F-B79C-5E84-4B5787F7AF39}"/>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7156754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2F7018-7312-D0C3-875A-9E775E04ECD7}"/>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066BBFCF-C062-96E5-19F9-240027EE163B}"/>
              </a:ext>
            </a:extLst>
          </p:cNvPr>
          <p:cNvSpPr>
            <a:spLocks noGrp="1"/>
          </p:cNvSpPr>
          <p:nvPr>
            <p:ph idx="1"/>
          </p:nvPr>
        </p:nvSpPr>
        <p:spPr/>
        <p:txBody>
          <a:bodyPr>
            <a:normAutofit/>
          </a:bodyPr>
          <a:lstStyle/>
          <a:p>
            <a:r>
              <a:rPr lang="tr-TR" sz="1200" dirty="0"/>
              <a:t>T.C. Sağlık Bakanlığı Halk Sağlığı Genel Müdürlüğü Doğum Sonu Bakım Yönetim Rehberi (https://shgmkalitedb.saglik.gov.tr/Eklenti/45323/0/dogum-sonu-bakim-yonetim-rehberipdf.pdf)</a:t>
            </a:r>
          </a:p>
          <a:p>
            <a:r>
              <a:rPr lang="en-US" sz="1200" dirty="0"/>
              <a:t>Postpartum Care: An Approach to the Fourth Trimester</a:t>
            </a:r>
            <a:r>
              <a:rPr lang="tr-TR" sz="1200" dirty="0"/>
              <a:t>. </a:t>
            </a:r>
            <a:r>
              <a:rPr lang="en-US" sz="1200" dirty="0"/>
              <a:t>Heather L </a:t>
            </a:r>
            <a:r>
              <a:rPr lang="en-US" sz="1200" dirty="0" err="1"/>
              <a:t>Paladine</a:t>
            </a:r>
            <a:r>
              <a:rPr lang="en-US" sz="1200" baseline="30000" dirty="0"/>
              <a:t> 1</a:t>
            </a:r>
            <a:r>
              <a:rPr lang="en-US" sz="1200" dirty="0"/>
              <a:t>, Carol E </a:t>
            </a:r>
            <a:r>
              <a:rPr lang="en-US" sz="1200" dirty="0" err="1"/>
              <a:t>Blenning</a:t>
            </a:r>
            <a:r>
              <a:rPr lang="en-US" sz="1200" baseline="30000" dirty="0"/>
              <a:t> 2</a:t>
            </a:r>
            <a:r>
              <a:rPr lang="en-US" sz="1200" dirty="0"/>
              <a:t>, Yorgos </a:t>
            </a:r>
            <a:r>
              <a:rPr lang="en-US" sz="1200" dirty="0" err="1"/>
              <a:t>Strangas</a:t>
            </a:r>
            <a:r>
              <a:rPr lang="en-US" sz="1200" baseline="30000" dirty="0"/>
              <a:t> 1</a:t>
            </a:r>
            <a:r>
              <a:rPr lang="tr-TR" sz="1200" strike="noStrike" baseline="30000" dirty="0"/>
              <a:t> </a:t>
            </a:r>
            <a:r>
              <a:rPr lang="tr-TR" sz="1200" dirty="0"/>
              <a:t>PMID: 31613576 (https://pubmed.ncbi.nlm.nih.gov/31613576/)</a:t>
            </a:r>
          </a:p>
          <a:p>
            <a:pPr algn="l"/>
            <a:r>
              <a:rPr lang="tr-TR" sz="1200" dirty="0"/>
              <a:t>https://www.uptodate.com/contents/overview-of-the-postpartum-period-normal-physiology-and-routine-maternal-care?search=puerperial%20care&amp;source=search_result&amp;selectedTitle=1~139&amp;usage_type=default&amp;display_rank=1#H2604369366</a:t>
            </a:r>
          </a:p>
          <a:p>
            <a:r>
              <a:rPr lang="en-US" sz="1200" dirty="0"/>
              <a:t>Postpartum program actions in primary health care: an integrative review</a:t>
            </a:r>
            <a:r>
              <a:rPr lang="tr-TR" sz="1200" dirty="0"/>
              <a:t>. </a:t>
            </a:r>
            <a:r>
              <a:rPr lang="en-US" sz="1200" dirty="0" err="1"/>
              <a:t>Baratieri</a:t>
            </a:r>
            <a:r>
              <a:rPr lang="en-US" sz="1200" dirty="0"/>
              <a:t> T, Natal S.</a:t>
            </a:r>
            <a:r>
              <a:rPr lang="tr-TR" sz="1200" dirty="0"/>
              <a:t> PMID: 31664395 (https://www.scielo.br/j/csc/a/mzjxTpvrXgLcVqvk5QPNYHm/?lang=en)</a:t>
            </a:r>
          </a:p>
          <a:p>
            <a:r>
              <a:rPr lang="en-US" sz="1200" dirty="0" err="1"/>
              <a:t>Murkoff</a:t>
            </a:r>
            <a:r>
              <a:rPr lang="en-US" sz="1200" dirty="0"/>
              <a:t>, Heidi; Eisenberg, Arlene; Hathaway, Sandee (2002). What To Expect When You're Expecting (3rd ed.). New York: Workman. p. 383. ISBN 0-7611-2132-3</a:t>
            </a:r>
            <a:endParaRPr lang="tr-TR" sz="1200" dirty="0"/>
          </a:p>
          <a:p>
            <a:r>
              <a:rPr lang="en-US" sz="1200" dirty="0"/>
              <a:t>Postpartum care content and delivery throughout the African continent: An integrative review</a:t>
            </a:r>
            <a:r>
              <a:rPr lang="tr-TR" sz="1200" dirty="0"/>
              <a:t>. </a:t>
            </a:r>
            <a:r>
              <a:rPr lang="en-US" sz="1200" dirty="0"/>
              <a:t>Ashley </a:t>
            </a:r>
            <a:r>
              <a:rPr lang="en-US" sz="1200" dirty="0" err="1"/>
              <a:t>Gresh</a:t>
            </a:r>
            <a:r>
              <a:rPr lang="en-US" sz="1200" baseline="30000" dirty="0"/>
              <a:t> 1</a:t>
            </a:r>
            <a:r>
              <a:rPr lang="en-US" sz="1200" dirty="0"/>
              <a:t>, Megan Cohen</a:t>
            </a:r>
            <a:r>
              <a:rPr lang="en-US" sz="1200" baseline="30000" dirty="0"/>
              <a:t> 2</a:t>
            </a:r>
            <a:r>
              <a:rPr lang="en-US" sz="1200" dirty="0"/>
              <a:t>, Jean Anderson</a:t>
            </a:r>
            <a:r>
              <a:rPr lang="en-US" sz="1200" baseline="30000" dirty="0"/>
              <a:t> 3</a:t>
            </a:r>
            <a:r>
              <a:rPr lang="en-US" sz="1200" dirty="0"/>
              <a:t>, Nancy Glass</a:t>
            </a:r>
            <a:r>
              <a:rPr lang="en-US" sz="1200" baseline="30000" dirty="0"/>
              <a:t> 4</a:t>
            </a:r>
            <a:r>
              <a:rPr lang="tr-TR" sz="1200" baseline="30000" dirty="0"/>
              <a:t>  </a:t>
            </a:r>
            <a:r>
              <a:rPr lang="tr-TR" sz="1200" dirty="0"/>
              <a:t>PMID: 33740519 (https://pubmed.ncbi.nlm.nih.gov/33740519/)</a:t>
            </a:r>
          </a:p>
          <a:p>
            <a:r>
              <a:rPr lang="tr-TR" sz="1200" dirty="0"/>
              <a:t>T.C. Sağlık Bakanlığı Halk Sağlığı Genel Müdürlüğü Acil Obstetrik Bakım Yönetim Rehberi (https://erzurumism.saglik.gov.tr/Eklenti/58240/0/aobyonetimrehberi08-11-20191pdf.pdf)</a:t>
            </a:r>
          </a:p>
          <a:p>
            <a:r>
              <a:rPr lang="en-US" sz="1200" dirty="0"/>
              <a:t>https://www.hiv.uw.edu/page/mental-health-screening/phq-9</a:t>
            </a:r>
            <a:endParaRPr lang="tr-TR" sz="1200" dirty="0"/>
          </a:p>
          <a:p>
            <a:r>
              <a:rPr lang="en-US" sz="1200" dirty="0"/>
              <a:t>The sensitivity and specificity of four questions (HARK) to identify intimate partner violence: a diagnostic accuracy study in general practice</a:t>
            </a:r>
            <a:r>
              <a:rPr lang="tr-TR" sz="1200" dirty="0"/>
              <a:t>. </a:t>
            </a:r>
            <a:r>
              <a:rPr lang="tr-TR" sz="1200" dirty="0" err="1"/>
              <a:t>Hardip</a:t>
            </a:r>
            <a:r>
              <a:rPr lang="tr-TR" sz="1200" dirty="0"/>
              <a:t> </a:t>
            </a:r>
            <a:r>
              <a:rPr lang="tr-TR" sz="1200" dirty="0" err="1"/>
              <a:t>Sohal</a:t>
            </a:r>
            <a:r>
              <a:rPr lang="tr-TR" sz="1200" dirty="0"/>
              <a:t>, Sandra </a:t>
            </a:r>
            <a:r>
              <a:rPr lang="tr-TR" sz="1200" dirty="0" err="1"/>
              <a:t>Eldridge</a:t>
            </a:r>
            <a:r>
              <a:rPr lang="tr-TR" sz="1200" dirty="0"/>
              <a:t>. PMID: 17727730 (https://www.ncbi.nlm.nih.gov/pmc/articles/PMC2034562/)</a:t>
            </a:r>
          </a:p>
          <a:p>
            <a:r>
              <a:rPr lang="tr-TR" sz="1200" dirty="0" err="1"/>
              <a:t>Intimate</a:t>
            </a:r>
            <a:r>
              <a:rPr lang="tr-TR" sz="1200" dirty="0"/>
              <a:t> Partner </a:t>
            </a:r>
            <a:r>
              <a:rPr lang="tr-TR" sz="1200" dirty="0" err="1"/>
              <a:t>Violence</a:t>
            </a:r>
            <a:r>
              <a:rPr lang="tr-TR" sz="1200" dirty="0"/>
              <a:t>. DANIEL DICOLA, MD, AND ELIZABETH SPAAR, DO. </a:t>
            </a:r>
            <a:r>
              <a:rPr lang="en-US" sz="1200" dirty="0"/>
              <a:t>Am Fam Physician. 2016;94(8):646-651</a:t>
            </a:r>
            <a:r>
              <a:rPr lang="tr-TR" sz="1200" dirty="0"/>
              <a:t>. (https://www.aafp.org/pubs/afp/issues/2016/1015/p646.html#afp20161015p646-t2)</a:t>
            </a:r>
          </a:p>
          <a:p>
            <a:endParaRPr lang="en-US" sz="1200" dirty="0"/>
          </a:p>
          <a:p>
            <a:endParaRPr lang="tr-TR" sz="1200" dirty="0">
              <a:solidFill>
                <a:schemeClr val="tx1">
                  <a:lumMod val="95000"/>
                  <a:lumOff val="5000"/>
                </a:schemeClr>
              </a:solidFill>
            </a:endParaRPr>
          </a:p>
          <a:p>
            <a:endParaRPr lang="en-US" sz="1200" dirty="0">
              <a:solidFill>
                <a:schemeClr val="tx1">
                  <a:lumMod val="95000"/>
                  <a:lumOff val="5000"/>
                </a:schemeClr>
              </a:solidFill>
            </a:endParaRPr>
          </a:p>
          <a:p>
            <a:pPr marL="0" indent="0">
              <a:buNone/>
            </a:pPr>
            <a:endParaRPr lang="en-US" sz="1200" dirty="0"/>
          </a:p>
          <a:p>
            <a:pPr algn="l"/>
            <a:endParaRPr lang="tr-TR" sz="1200" dirty="0">
              <a:latin typeface="+mj-lt"/>
            </a:endParaRPr>
          </a:p>
        </p:txBody>
      </p:sp>
    </p:spTree>
    <p:extLst>
      <p:ext uri="{BB962C8B-B14F-4D97-AF65-F5344CB8AC3E}">
        <p14:creationId xmlns:p14="http://schemas.microsoft.com/office/powerpoint/2010/main" val="669928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8995AA-C366-7BA8-D0CB-A15D767FD5D4}"/>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B2A6D90B-E544-9E7B-0727-A02F8A8D9821}"/>
              </a:ext>
            </a:extLst>
          </p:cNvPr>
          <p:cNvSpPr>
            <a:spLocks noGrp="1"/>
          </p:cNvSpPr>
          <p:nvPr>
            <p:ph idx="1"/>
          </p:nvPr>
        </p:nvSpPr>
        <p:spPr/>
        <p:txBody>
          <a:bodyPr>
            <a:normAutofit/>
          </a:bodyPr>
          <a:lstStyle/>
          <a:p>
            <a:pPr marL="0" indent="0" algn="just">
              <a:buNone/>
            </a:pPr>
            <a:r>
              <a:rPr lang="en-US" sz="2400" b="1" dirty="0"/>
              <a:t>Lo</a:t>
            </a:r>
            <a:r>
              <a:rPr lang="tr-TR" sz="2400" b="1" dirty="0" err="1"/>
              <a:t>chia</a:t>
            </a:r>
            <a:endParaRPr lang="tr-TR" sz="2400" b="1" dirty="0"/>
          </a:p>
          <a:p>
            <a:pPr algn="just"/>
            <a:endParaRPr lang="tr-TR" sz="2400" dirty="0"/>
          </a:p>
          <a:p>
            <a:pPr algn="just"/>
            <a:r>
              <a:rPr lang="tr-TR" sz="2400" dirty="0" err="1"/>
              <a:t>Postpartum</a:t>
            </a:r>
            <a:r>
              <a:rPr lang="tr-TR" sz="2400" dirty="0"/>
              <a:t> kan , mukus ve rahim dokusu içeren vajinal akıntıdır. </a:t>
            </a:r>
            <a:r>
              <a:rPr lang="tr-TR" sz="2400" dirty="0" err="1"/>
              <a:t>Lochia</a:t>
            </a:r>
            <a:r>
              <a:rPr lang="tr-TR" sz="2400" dirty="0"/>
              <a:t> mikroskobik olarak </a:t>
            </a:r>
            <a:r>
              <a:rPr lang="tr-TR" sz="2400" dirty="0" err="1"/>
              <a:t>seröz</a:t>
            </a:r>
            <a:r>
              <a:rPr lang="tr-TR" sz="2400" dirty="0"/>
              <a:t> </a:t>
            </a:r>
            <a:r>
              <a:rPr lang="tr-TR" sz="2400" dirty="0" err="1"/>
              <a:t>eksüda</a:t>
            </a:r>
            <a:r>
              <a:rPr lang="tr-TR" sz="2400" dirty="0"/>
              <a:t>, eritrositler, lökositler, </a:t>
            </a:r>
            <a:r>
              <a:rPr lang="tr-TR" sz="2400" dirty="0" err="1"/>
              <a:t>desidua</a:t>
            </a:r>
            <a:r>
              <a:rPr lang="tr-TR" sz="2400" dirty="0"/>
              <a:t>, epitel hücreleri ve bakterilerden oluşur.</a:t>
            </a:r>
          </a:p>
          <a:p>
            <a:pPr algn="just"/>
            <a:endParaRPr lang="tr-TR" sz="2400" dirty="0"/>
          </a:p>
          <a:p>
            <a:pPr algn="just"/>
            <a:r>
              <a:rPr lang="en-US" sz="2400" dirty="0" err="1"/>
              <a:t>Desidua</a:t>
            </a:r>
            <a:r>
              <a:rPr lang="en-US" sz="2400" dirty="0"/>
              <a:t> superficialis </a:t>
            </a:r>
            <a:r>
              <a:rPr lang="en-US" sz="2400" dirty="0" err="1"/>
              <a:t>doğumdan</a:t>
            </a:r>
            <a:r>
              <a:rPr lang="en-US" sz="2400" dirty="0"/>
              <a:t> </a:t>
            </a:r>
            <a:r>
              <a:rPr lang="en-US" sz="2400" dirty="0" err="1"/>
              <a:t>sonra</a:t>
            </a:r>
            <a:r>
              <a:rPr lang="en-US" sz="2400" dirty="0"/>
              <a:t> </a:t>
            </a:r>
            <a:r>
              <a:rPr lang="en-US" sz="2400" dirty="0" err="1"/>
              <a:t>ayrılmaya</a:t>
            </a:r>
            <a:r>
              <a:rPr lang="en-US" sz="2400" dirty="0"/>
              <a:t> </a:t>
            </a:r>
            <a:r>
              <a:rPr lang="en-US" sz="2400" dirty="0" err="1"/>
              <a:t>başlar</a:t>
            </a:r>
            <a:r>
              <a:rPr lang="tr-TR" sz="2400" dirty="0"/>
              <a:t>.</a:t>
            </a:r>
            <a:r>
              <a:rPr lang="en-US" sz="2400" dirty="0"/>
              <a:t> </a:t>
            </a:r>
            <a:endParaRPr lang="tr-TR" sz="2400" dirty="0"/>
          </a:p>
          <a:p>
            <a:pPr algn="just"/>
            <a:endParaRPr lang="tr-TR" sz="2400" dirty="0"/>
          </a:p>
          <a:p>
            <a:pPr algn="just"/>
            <a:r>
              <a:rPr lang="en-US" sz="2400" dirty="0" err="1"/>
              <a:t>Desidua</a:t>
            </a:r>
            <a:r>
              <a:rPr lang="en-US" sz="2400" dirty="0"/>
              <a:t> </a:t>
            </a:r>
            <a:r>
              <a:rPr lang="en-US" sz="2400" dirty="0" err="1"/>
              <a:t>bazalis</a:t>
            </a:r>
            <a:r>
              <a:rPr lang="en-US" sz="2400" dirty="0"/>
              <a:t> yeni </a:t>
            </a:r>
            <a:r>
              <a:rPr lang="en-US" sz="2400" dirty="0" err="1"/>
              <a:t>endometriyumu</a:t>
            </a:r>
            <a:r>
              <a:rPr lang="en-US" sz="2400" dirty="0"/>
              <a:t> </a:t>
            </a:r>
            <a:r>
              <a:rPr lang="en-US" sz="2400" dirty="0" err="1"/>
              <a:t>oluşturur</a:t>
            </a:r>
            <a:r>
              <a:rPr lang="en-US" sz="2400" dirty="0"/>
              <a:t>.</a:t>
            </a:r>
            <a:r>
              <a:rPr lang="tr-TR" sz="2400" dirty="0"/>
              <a:t> P</a:t>
            </a:r>
            <a:r>
              <a:rPr lang="en-US" sz="2400" dirty="0" err="1"/>
              <a:t>ostpartum</a:t>
            </a:r>
            <a:r>
              <a:rPr lang="en-US" sz="2400" dirty="0"/>
              <a:t> </a:t>
            </a:r>
            <a:r>
              <a:rPr lang="tr-TR" sz="2400" dirty="0"/>
              <a:t>16.</a:t>
            </a:r>
            <a:r>
              <a:rPr lang="en-US" sz="2400" dirty="0" err="1"/>
              <a:t>günde</a:t>
            </a:r>
            <a:r>
              <a:rPr lang="en-US" sz="2400" dirty="0"/>
              <a:t> </a:t>
            </a:r>
            <a:r>
              <a:rPr lang="tr-TR" sz="2400" dirty="0"/>
              <a:t>tüm endometriyal kaviteyi kaplayan yeni endometrium oluşur</a:t>
            </a:r>
            <a:r>
              <a:rPr lang="en-US" sz="2400" dirty="0"/>
              <a:t>. </a:t>
            </a:r>
            <a:endParaRPr lang="tr-TR" sz="2400" dirty="0"/>
          </a:p>
          <a:p>
            <a:endParaRPr lang="tr-TR" dirty="0"/>
          </a:p>
        </p:txBody>
      </p:sp>
      <p:sp>
        <p:nvSpPr>
          <p:cNvPr id="4" name="İçerik Yer Tutucusu 2">
            <a:extLst>
              <a:ext uri="{FF2B5EF4-FFF2-40B4-BE49-F238E27FC236}">
                <a16:creationId xmlns:a16="http://schemas.microsoft.com/office/drawing/2014/main" id="{D12486A5-BD9B-7907-AC4B-190EE70F212C}"/>
              </a:ext>
            </a:extLst>
          </p:cNvPr>
          <p:cNvSpPr txBox="1">
            <a:spLocks/>
          </p:cNvSpPr>
          <p:nvPr/>
        </p:nvSpPr>
        <p:spPr>
          <a:xfrm>
            <a:off x="725311" y="6462182"/>
            <a:ext cx="10515600" cy="395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err="1"/>
              <a:t>Murkoff</a:t>
            </a:r>
            <a:r>
              <a:rPr lang="en-US" sz="600" dirty="0"/>
              <a:t>, Heidi; Eisenberg, Arlene; Hathaway, Sandee (2002). What To Expect When You're Expecting (3rd ed.). New York: Workman. p. 383. ISBN 0-7611-2132-3</a:t>
            </a:r>
            <a:endParaRPr lang="tr-TR" sz="600" dirty="0"/>
          </a:p>
          <a:p>
            <a:r>
              <a:rPr lang="tr-TR" sz="600" dirty="0"/>
              <a:t>https://www.uptodate.com/contents/overview-of-the-postpartum-period-normal-physiology-and-routine-maternal-care?search=puerperial%20care&amp;source=search_result&amp;selectedTitle=1~139&amp;usage_type=default&amp;display_rank=1#H2604369366</a:t>
            </a:r>
          </a:p>
          <a:p>
            <a:endParaRPr lang="en-US" dirty="0"/>
          </a:p>
          <a:p>
            <a:endParaRPr lang="tr-TR" dirty="0"/>
          </a:p>
        </p:txBody>
      </p:sp>
    </p:spTree>
    <p:extLst>
      <p:ext uri="{BB962C8B-B14F-4D97-AF65-F5344CB8AC3E}">
        <p14:creationId xmlns:p14="http://schemas.microsoft.com/office/powerpoint/2010/main" val="276024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E01E1E7A-6D3A-6755-4F86-DE2E2F55A77C}"/>
              </a:ext>
            </a:extLst>
          </p:cNvPr>
          <p:cNvSpPr>
            <a:spLocks noGrp="1"/>
          </p:cNvSpPr>
          <p:nvPr>
            <p:ph type="title"/>
          </p:nvPr>
        </p:nvSpPr>
        <p:spPr>
          <a:xfrm>
            <a:off x="1137034" y="609597"/>
            <a:ext cx="9392421" cy="1330841"/>
          </a:xfrm>
        </p:spPr>
        <p:txBody>
          <a:bodyPr>
            <a:normAutofit/>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A119198E-9890-D609-B12A-94249CE863C1}"/>
              </a:ext>
            </a:extLst>
          </p:cNvPr>
          <p:cNvSpPr>
            <a:spLocks noGrp="1"/>
          </p:cNvSpPr>
          <p:nvPr>
            <p:ph idx="1"/>
          </p:nvPr>
        </p:nvSpPr>
        <p:spPr>
          <a:xfrm>
            <a:off x="1137034" y="2198362"/>
            <a:ext cx="4958966" cy="3917773"/>
          </a:xfrm>
        </p:spPr>
        <p:txBody>
          <a:bodyPr>
            <a:normAutofit/>
          </a:bodyPr>
          <a:lstStyle/>
          <a:p>
            <a:pPr marL="0" indent="0">
              <a:buNone/>
            </a:pPr>
            <a:r>
              <a:rPr lang="en-US" sz="2400" b="1" dirty="0"/>
              <a:t>Lo</a:t>
            </a:r>
            <a:r>
              <a:rPr lang="tr-TR" sz="2400" b="1" dirty="0" err="1"/>
              <a:t>chia</a:t>
            </a:r>
            <a:endParaRPr lang="tr-TR" sz="2400" b="1" dirty="0"/>
          </a:p>
          <a:p>
            <a:endParaRPr lang="tr-TR" sz="2400" dirty="0"/>
          </a:p>
          <a:p>
            <a:pPr algn="just"/>
            <a:r>
              <a:rPr lang="en-US" sz="2400" dirty="0" err="1"/>
              <a:t>Doğumdan</a:t>
            </a:r>
            <a:r>
              <a:rPr lang="en-US" sz="2400" dirty="0"/>
              <a:t> </a:t>
            </a:r>
            <a:r>
              <a:rPr lang="en-US" sz="2400" dirty="0" err="1"/>
              <a:t>sonra</a:t>
            </a:r>
            <a:r>
              <a:rPr lang="en-US" sz="2400" dirty="0"/>
              <a:t> </a:t>
            </a:r>
            <a:r>
              <a:rPr lang="tr-TR" sz="2400" dirty="0"/>
              <a:t>ilk birkaç gün</a:t>
            </a:r>
            <a:r>
              <a:rPr lang="en-US" sz="2400" dirty="0"/>
              <a:t> </a:t>
            </a:r>
            <a:r>
              <a:rPr lang="tr-TR" sz="2400" dirty="0"/>
              <a:t>normal kan ve </a:t>
            </a:r>
            <a:r>
              <a:rPr lang="tr-TR" sz="2400" dirty="0" err="1"/>
              <a:t>desidua</a:t>
            </a:r>
            <a:r>
              <a:rPr lang="tr-TR" sz="2400" dirty="0"/>
              <a:t> dökülmesi kırmızı-kahverengidir (</a:t>
            </a:r>
            <a:r>
              <a:rPr lang="en-US" sz="2400" dirty="0"/>
              <a:t>lochia rubra</a:t>
            </a:r>
            <a:r>
              <a:rPr lang="tr-TR" sz="2400" dirty="0"/>
              <a:t>),</a:t>
            </a:r>
            <a:r>
              <a:rPr lang="en-US" sz="2400" dirty="0"/>
              <a:t> 1-3 </a:t>
            </a:r>
            <a:r>
              <a:rPr lang="en-US" sz="2400" dirty="0" err="1"/>
              <a:t>hafta</a:t>
            </a:r>
            <a:r>
              <a:rPr lang="tr-TR" sz="2400" dirty="0"/>
              <a:t>ya kadar giderek sulu ve pembemsi kahverengi</a:t>
            </a:r>
            <a:r>
              <a:rPr lang="en-US" sz="2400" dirty="0"/>
              <a:t> </a:t>
            </a:r>
            <a:r>
              <a:rPr lang="tr-TR" sz="2400" dirty="0"/>
              <a:t>(</a:t>
            </a:r>
            <a:r>
              <a:rPr lang="en-US" sz="2400" dirty="0"/>
              <a:t>lochia serosa</a:t>
            </a:r>
            <a:r>
              <a:rPr lang="tr-TR" sz="2400" dirty="0"/>
              <a:t>)</a:t>
            </a:r>
            <a:r>
              <a:rPr lang="en-US" sz="2400" dirty="0"/>
              <a:t> </a:t>
            </a:r>
            <a:r>
              <a:rPr lang="en-US" sz="2400" dirty="0" err="1"/>
              <a:t>sonrasında</a:t>
            </a:r>
            <a:r>
              <a:rPr lang="en-US" sz="2400" dirty="0"/>
              <a:t> </a:t>
            </a:r>
            <a:r>
              <a:rPr lang="tr-TR" sz="2400" dirty="0"/>
              <a:t>sarımsı beyaza döner (</a:t>
            </a:r>
            <a:r>
              <a:rPr lang="en-US" sz="2400" dirty="0"/>
              <a:t>lochia alba</a:t>
            </a:r>
            <a:r>
              <a:rPr lang="tr-TR" sz="2400" dirty="0"/>
              <a:t>).</a:t>
            </a:r>
            <a:r>
              <a:rPr lang="en-US" sz="2400" dirty="0"/>
              <a:t> </a:t>
            </a:r>
          </a:p>
          <a:p>
            <a:endParaRPr lang="tr-TR" sz="2000" dirty="0"/>
          </a:p>
        </p:txBody>
      </p:sp>
      <p:pic>
        <p:nvPicPr>
          <p:cNvPr id="4" name="Resim 3" descr="metin, ekran görüntüsü, yazı tipi, tasarım içeren bir resim&#10;&#10;Açıklama otomatik olarak oluşturuldu">
            <a:extLst>
              <a:ext uri="{FF2B5EF4-FFF2-40B4-BE49-F238E27FC236}">
                <a16:creationId xmlns:a16="http://schemas.microsoft.com/office/drawing/2014/main" id="{4A4B3DBF-557B-CA1F-00B3-87CAEA97C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662" y="1837932"/>
            <a:ext cx="4102898" cy="410289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İçerik Yer Tutucusu 2">
            <a:extLst>
              <a:ext uri="{FF2B5EF4-FFF2-40B4-BE49-F238E27FC236}">
                <a16:creationId xmlns:a16="http://schemas.microsoft.com/office/drawing/2014/main" id="{F5B4AB0B-4061-BEAF-7990-7A0A9E84FF95}"/>
              </a:ext>
            </a:extLst>
          </p:cNvPr>
          <p:cNvSpPr txBox="1">
            <a:spLocks/>
          </p:cNvSpPr>
          <p:nvPr/>
        </p:nvSpPr>
        <p:spPr>
          <a:xfrm>
            <a:off x="725311" y="6462182"/>
            <a:ext cx="10515600" cy="3958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err="1"/>
              <a:t>Murkoff</a:t>
            </a:r>
            <a:r>
              <a:rPr lang="en-US" sz="600" dirty="0"/>
              <a:t>, Heidi; Eisenberg, Arlene; Hathaway, Sandee (2002). What To Expect When You're Expecting (3rd ed.). New York: Workman. p. 383. ISBN 0-7611-2132-3</a:t>
            </a:r>
            <a:endParaRPr lang="tr-TR" sz="600" dirty="0"/>
          </a:p>
          <a:p>
            <a:r>
              <a:rPr lang="tr-TR" sz="600" dirty="0"/>
              <a:t>https://www.uptodate.com/contents/overview-of-the-postpartum-period-normal-physiology-and-routine-maternal-care?search=puerperial%20care&amp;source=search_result&amp;selectedTitle=1~139&amp;usage_type=default&amp;display_rank=1#H2604369366</a:t>
            </a:r>
          </a:p>
          <a:p>
            <a:endParaRPr lang="en-US" dirty="0"/>
          </a:p>
          <a:p>
            <a:endParaRPr lang="tr-TR" dirty="0"/>
          </a:p>
        </p:txBody>
      </p:sp>
    </p:spTree>
    <p:extLst>
      <p:ext uri="{BB962C8B-B14F-4D97-AF65-F5344CB8AC3E}">
        <p14:creationId xmlns:p14="http://schemas.microsoft.com/office/powerpoint/2010/main" val="183228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0C575BD1-11D5-D3ED-8198-2929B75E596C}"/>
              </a:ext>
            </a:extLst>
          </p:cNvPr>
          <p:cNvSpPr>
            <a:spLocks noGrp="1"/>
          </p:cNvSpPr>
          <p:nvPr>
            <p:ph type="title"/>
          </p:nvPr>
        </p:nvSpPr>
        <p:spPr>
          <a:xfrm>
            <a:off x="1137034" y="609597"/>
            <a:ext cx="9835766" cy="1330841"/>
          </a:xfrm>
        </p:spPr>
        <p:txBody>
          <a:bodyPr>
            <a:normAutofit/>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1D4D792C-9C66-AC3F-A08D-273C5B744FF7}"/>
              </a:ext>
            </a:extLst>
          </p:cNvPr>
          <p:cNvSpPr>
            <a:spLocks noGrp="1"/>
          </p:cNvSpPr>
          <p:nvPr>
            <p:ph idx="1"/>
          </p:nvPr>
        </p:nvSpPr>
        <p:spPr>
          <a:xfrm>
            <a:off x="1137034" y="2198362"/>
            <a:ext cx="4958966" cy="3917773"/>
          </a:xfrm>
        </p:spPr>
        <p:txBody>
          <a:bodyPr>
            <a:normAutofit/>
          </a:bodyPr>
          <a:lstStyle/>
          <a:p>
            <a:pPr marL="0" indent="0" algn="just">
              <a:buNone/>
            </a:pPr>
            <a:r>
              <a:rPr lang="tr-TR" sz="2400" b="1" dirty="0">
                <a:ea typeface="Noto Sans" panose="020B0502040504020204" pitchFamily="34" charset="0"/>
                <a:cs typeface="Noto Sans" panose="020B0502040504020204" pitchFamily="34" charset="0"/>
              </a:rPr>
              <a:t>Serviks</a:t>
            </a:r>
            <a:r>
              <a:rPr lang="tr-TR" sz="2400" dirty="0">
                <a:ea typeface="Noto Sans" panose="020B0502040504020204" pitchFamily="34" charset="0"/>
                <a:cs typeface="Noto Sans" panose="020B0502040504020204" pitchFamily="34" charset="0"/>
              </a:rPr>
              <a:t>  </a:t>
            </a:r>
          </a:p>
          <a:p>
            <a:pPr algn="just"/>
            <a:r>
              <a:rPr lang="tr-TR" sz="2400" dirty="0" err="1">
                <a:ea typeface="Noto Sans" panose="020B0502040504020204" pitchFamily="34" charset="0"/>
                <a:cs typeface="Noto Sans" panose="020B0502040504020204" pitchFamily="34" charset="0"/>
              </a:rPr>
              <a:t>External</a:t>
            </a:r>
            <a:r>
              <a:rPr lang="tr-TR" sz="2400" dirty="0">
                <a:ea typeface="Noto Sans" panose="020B0502040504020204" pitchFamily="34" charset="0"/>
                <a:cs typeface="Noto Sans" panose="020B0502040504020204" pitchFamily="34" charset="0"/>
              </a:rPr>
              <a:t> osun kenarlarında küçük yırtıklar bulunabilir. Serviks doğum sonrası ilk birkaç gün 2 ila 3 cm açık kalır, bir haftada açıklık 1 cm’e kadar geriler.</a:t>
            </a:r>
          </a:p>
          <a:p>
            <a:pPr algn="just"/>
            <a:endParaRPr lang="tr-TR" sz="2400" dirty="0">
              <a:ea typeface="Noto Sans" panose="020B0502040504020204" pitchFamily="34" charset="0"/>
              <a:cs typeface="Noto Sans" panose="020B0502040504020204" pitchFamily="34" charset="0"/>
            </a:endParaRPr>
          </a:p>
          <a:p>
            <a:pPr algn="just"/>
            <a:r>
              <a:rPr lang="tr-TR" sz="2400" dirty="0" err="1">
                <a:ea typeface="Noto Sans" panose="020B0502040504020204" pitchFamily="34" charset="0"/>
                <a:cs typeface="Noto Sans" panose="020B0502040504020204" pitchFamily="34" charset="0"/>
              </a:rPr>
              <a:t>External</a:t>
            </a:r>
            <a:r>
              <a:rPr lang="tr-TR" sz="2400" dirty="0">
                <a:ea typeface="Noto Sans" panose="020B0502040504020204" pitchFamily="34" charset="0"/>
                <a:cs typeface="Noto Sans" panose="020B0502040504020204" pitchFamily="34" charset="0"/>
              </a:rPr>
              <a:t> </a:t>
            </a:r>
            <a:r>
              <a:rPr lang="tr-TR" sz="2400" dirty="0" err="1">
                <a:ea typeface="Noto Sans" panose="020B0502040504020204" pitchFamily="34" charset="0"/>
                <a:cs typeface="Noto Sans" panose="020B0502040504020204" pitchFamily="34" charset="0"/>
              </a:rPr>
              <a:t>os</a:t>
            </a:r>
            <a:r>
              <a:rPr lang="tr-TR" sz="2400" dirty="0">
                <a:ea typeface="Noto Sans" panose="020B0502040504020204" pitchFamily="34" charset="0"/>
                <a:cs typeface="Noto Sans" panose="020B0502040504020204" pitchFamily="34" charset="0"/>
              </a:rPr>
              <a:t> hiçbir zaman doğum öncesi şeklini almaz.</a:t>
            </a:r>
          </a:p>
        </p:txBody>
      </p:sp>
      <p:pic>
        <p:nvPicPr>
          <p:cNvPr id="4" name="Google Shape;199;p6" descr="kulak tıkacı içeren bir resim&#10;&#10;Açıklama otomatik olarak orta güvenilirlik düzeyiyle oluşturuldu">
            <a:extLst>
              <a:ext uri="{FF2B5EF4-FFF2-40B4-BE49-F238E27FC236}">
                <a16:creationId xmlns:a16="http://schemas.microsoft.com/office/drawing/2014/main" id="{8593916A-BC44-516F-AE4F-E460C9C12A18}"/>
              </a:ext>
            </a:extLst>
          </p:cNvPr>
          <p:cNvPicPr preferRelativeResize="0"/>
          <p:nvPr/>
        </p:nvPicPr>
        <p:blipFill rotWithShape="1">
          <a:blip r:embed="rId3"/>
          <a:stretch/>
        </p:blipFill>
        <p:spPr>
          <a:xfrm>
            <a:off x="6719367" y="2931587"/>
            <a:ext cx="4788505" cy="2262568"/>
          </a:xfrm>
          <a:prstGeom prst="rect">
            <a:avLst/>
          </a:prstGeom>
          <a:noFill/>
        </p:spPr>
      </p:pic>
      <p:sp>
        <p:nvSpPr>
          <p:cNvPr id="24" name="Freeform: Shape 2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İçerik Yer Tutucusu 2">
            <a:extLst>
              <a:ext uri="{FF2B5EF4-FFF2-40B4-BE49-F238E27FC236}">
                <a16:creationId xmlns:a16="http://schemas.microsoft.com/office/drawing/2014/main" id="{31AEA83B-E835-18D9-DDA0-5455BD8779DB}"/>
              </a:ext>
            </a:extLst>
          </p:cNvPr>
          <p:cNvSpPr txBox="1">
            <a:spLocks/>
          </p:cNvSpPr>
          <p:nvPr/>
        </p:nvSpPr>
        <p:spPr>
          <a:xfrm>
            <a:off x="123823" y="6650898"/>
            <a:ext cx="10515600" cy="207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en-US"/>
          </a:p>
          <a:p>
            <a:endParaRPr lang="tr-TR" dirty="0"/>
          </a:p>
        </p:txBody>
      </p:sp>
    </p:spTree>
    <p:extLst>
      <p:ext uri="{BB962C8B-B14F-4D97-AF65-F5344CB8AC3E}">
        <p14:creationId xmlns:p14="http://schemas.microsoft.com/office/powerpoint/2010/main" val="121909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6F7E30-1E89-4E35-5E37-E96B0A514464}"/>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3EEAFFD4-BD7B-E168-4425-5FDA208FAE59}"/>
              </a:ext>
            </a:extLst>
          </p:cNvPr>
          <p:cNvSpPr>
            <a:spLocks noGrp="1"/>
          </p:cNvSpPr>
          <p:nvPr>
            <p:ph idx="1"/>
          </p:nvPr>
        </p:nvSpPr>
        <p:spPr/>
        <p:txBody>
          <a:bodyPr>
            <a:normAutofit/>
          </a:bodyPr>
          <a:lstStyle/>
          <a:p>
            <a:pPr marL="0" indent="0">
              <a:buNone/>
            </a:pPr>
            <a:r>
              <a:rPr lang="tr-TR" sz="2400" b="1" dirty="0">
                <a:solidFill>
                  <a:schemeClr val="tx1">
                    <a:lumMod val="95000"/>
                    <a:lumOff val="5000"/>
                  </a:schemeClr>
                </a:solidFill>
              </a:rPr>
              <a:t>Vajina </a:t>
            </a:r>
          </a:p>
          <a:p>
            <a:r>
              <a:rPr lang="tr-TR" sz="2400" b="0" i="0" dirty="0">
                <a:solidFill>
                  <a:schemeClr val="tx1">
                    <a:lumMod val="95000"/>
                    <a:lumOff val="5000"/>
                  </a:schemeClr>
                </a:solidFill>
                <a:effectLst/>
              </a:rPr>
              <a:t>Vajina doğumdan hemen sonra geniş ve pürüzsüzdür. Yavaş yavaş kasılır ancak doğum yapmamış boyutuna gelmez. Doğum sonrası </a:t>
            </a:r>
            <a:r>
              <a:rPr lang="tr-TR" sz="2400" dirty="0">
                <a:solidFill>
                  <a:schemeClr val="tx1">
                    <a:lumMod val="95000"/>
                    <a:lumOff val="5000"/>
                  </a:schemeClr>
                </a:solidFill>
              </a:rPr>
              <a:t>                                                   </a:t>
            </a:r>
            <a:r>
              <a:rPr lang="tr-TR" sz="2400" b="0" i="0" dirty="0">
                <a:solidFill>
                  <a:schemeClr val="tx1">
                    <a:lumMod val="95000"/>
                    <a:lumOff val="5000"/>
                  </a:schemeClr>
                </a:solidFill>
                <a:effectLst/>
              </a:rPr>
              <a:t>3. haftada ödem ve </a:t>
            </a:r>
            <a:r>
              <a:rPr lang="tr-TR" sz="2400" b="0" i="0" dirty="0" err="1">
                <a:solidFill>
                  <a:schemeClr val="tx1">
                    <a:lumMod val="95000"/>
                    <a:lumOff val="5000"/>
                  </a:schemeClr>
                </a:solidFill>
                <a:effectLst/>
              </a:rPr>
              <a:t>vaskülarite</a:t>
            </a:r>
            <a:r>
              <a:rPr lang="tr-TR" sz="2400" b="0" i="0" dirty="0">
                <a:solidFill>
                  <a:schemeClr val="tx1">
                    <a:lumMod val="95000"/>
                    <a:lumOff val="5000"/>
                  </a:schemeClr>
                </a:solidFill>
                <a:effectLst/>
              </a:rPr>
              <a:t> azalır ve </a:t>
            </a:r>
            <a:r>
              <a:rPr lang="tr-TR" sz="2400" b="0" i="0" dirty="0" err="1">
                <a:solidFill>
                  <a:schemeClr val="tx1">
                    <a:lumMod val="95000"/>
                    <a:lumOff val="5000"/>
                  </a:schemeClr>
                </a:solidFill>
                <a:effectLst/>
              </a:rPr>
              <a:t>rugalar</a:t>
            </a:r>
            <a:r>
              <a:rPr lang="tr-TR" sz="2400" b="0" i="0" dirty="0">
                <a:solidFill>
                  <a:schemeClr val="tx1">
                    <a:lumMod val="95000"/>
                    <a:lumOff val="5000"/>
                  </a:schemeClr>
                </a:solidFill>
                <a:effectLst/>
              </a:rPr>
              <a:t> düzelir.</a:t>
            </a:r>
          </a:p>
          <a:p>
            <a:endParaRPr lang="tr-TR" sz="2400" b="1" dirty="0">
              <a:solidFill>
                <a:schemeClr val="tx1">
                  <a:lumMod val="95000"/>
                  <a:lumOff val="5000"/>
                </a:schemeClr>
              </a:solidFill>
            </a:endParaRPr>
          </a:p>
          <a:p>
            <a:pPr marL="0" indent="0">
              <a:buNone/>
            </a:pPr>
            <a:endParaRPr lang="tr-TR" sz="2400" b="1" dirty="0">
              <a:solidFill>
                <a:schemeClr val="tx1">
                  <a:lumMod val="95000"/>
                  <a:lumOff val="5000"/>
                </a:schemeClr>
              </a:solidFill>
            </a:endParaRPr>
          </a:p>
          <a:p>
            <a:pPr marL="0" indent="0" algn="just">
              <a:buNone/>
            </a:pPr>
            <a:r>
              <a:rPr lang="tr-TR" sz="2400" b="1" dirty="0">
                <a:solidFill>
                  <a:schemeClr val="tx1">
                    <a:lumMod val="95000"/>
                    <a:lumOff val="5000"/>
                  </a:schemeClr>
                </a:solidFill>
              </a:rPr>
              <a:t>Pelvik kaslar</a:t>
            </a:r>
          </a:p>
          <a:p>
            <a:pPr algn="just"/>
            <a:r>
              <a:rPr lang="tr-TR" sz="2400" b="0" i="0" dirty="0">
                <a:solidFill>
                  <a:schemeClr val="tx1">
                    <a:lumMod val="95000"/>
                    <a:lumOff val="5000"/>
                  </a:schemeClr>
                </a:solidFill>
                <a:effectLst/>
              </a:rPr>
              <a:t>Doğum sırasındaki fasiyal gerilme ve travma, pelvik kas gevşemesine neden olur ve gebelik öncesi duruma geri dönmeyebilir. Sonrasında bu durum idrar kaçırma ve prolapsuslara neden olabilir.</a:t>
            </a:r>
            <a:endParaRPr lang="tr-TR" sz="2400" b="1" dirty="0">
              <a:solidFill>
                <a:schemeClr val="tx1">
                  <a:lumMod val="95000"/>
                  <a:lumOff val="5000"/>
                </a:schemeClr>
              </a:solidFill>
            </a:endParaRPr>
          </a:p>
        </p:txBody>
      </p:sp>
      <p:sp>
        <p:nvSpPr>
          <p:cNvPr id="4" name="İçerik Yer Tutucusu 2">
            <a:extLst>
              <a:ext uri="{FF2B5EF4-FFF2-40B4-BE49-F238E27FC236}">
                <a16:creationId xmlns:a16="http://schemas.microsoft.com/office/drawing/2014/main" id="{42B45DA6-9676-7BF6-4A9F-BBD60D88EB45}"/>
              </a:ext>
            </a:extLst>
          </p:cNvPr>
          <p:cNvSpPr txBox="1">
            <a:spLocks/>
          </p:cNvSpPr>
          <p:nvPr/>
        </p:nvSpPr>
        <p:spPr>
          <a:xfrm>
            <a:off x="838200" y="6659739"/>
            <a:ext cx="10515600" cy="195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tr-TR" dirty="0"/>
          </a:p>
        </p:txBody>
      </p:sp>
      <p:pic>
        <p:nvPicPr>
          <p:cNvPr id="6" name="Resim 5" descr="sanat içeren bir resim&#10;&#10;Açıklama otomatik olarak orta güvenilirlik düzeyiyle oluşturuldu">
            <a:extLst>
              <a:ext uri="{FF2B5EF4-FFF2-40B4-BE49-F238E27FC236}">
                <a16:creationId xmlns:a16="http://schemas.microsoft.com/office/drawing/2014/main" id="{A1C0A633-C529-BA25-A135-55ACD368A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1664" y="2621281"/>
            <a:ext cx="2394011" cy="2163726"/>
          </a:xfrm>
          <a:prstGeom prst="rect">
            <a:avLst/>
          </a:prstGeom>
        </p:spPr>
      </p:pic>
    </p:spTree>
    <p:extLst>
      <p:ext uri="{BB962C8B-B14F-4D97-AF65-F5344CB8AC3E}">
        <p14:creationId xmlns:p14="http://schemas.microsoft.com/office/powerpoint/2010/main" val="204121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7ACCD6-9515-E9CA-B137-8177E6F7D2F4}"/>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0F915674-84D2-9352-5B57-7C9969D3420A}"/>
              </a:ext>
            </a:extLst>
          </p:cNvPr>
          <p:cNvSpPr>
            <a:spLocks noGrp="1"/>
          </p:cNvSpPr>
          <p:nvPr>
            <p:ph idx="1"/>
          </p:nvPr>
        </p:nvSpPr>
        <p:spPr/>
        <p:txBody>
          <a:bodyPr>
            <a:normAutofit/>
          </a:bodyPr>
          <a:lstStyle/>
          <a:p>
            <a:pPr marL="0" indent="0" algn="just">
              <a:buNone/>
            </a:pPr>
            <a:r>
              <a:rPr lang="en-US" sz="2400" b="1" dirty="0" err="1">
                <a:solidFill>
                  <a:schemeClr val="tx1">
                    <a:lumMod val="95000"/>
                    <a:lumOff val="5000"/>
                  </a:schemeClr>
                </a:solidFill>
              </a:rPr>
              <a:t>Hormonlar</a:t>
            </a:r>
            <a:endParaRPr lang="tr-TR" sz="2400" b="0" i="0" dirty="0">
              <a:solidFill>
                <a:schemeClr val="tx1">
                  <a:lumMod val="95000"/>
                  <a:lumOff val="5000"/>
                </a:schemeClr>
              </a:solidFill>
              <a:effectLst/>
            </a:endParaRPr>
          </a:p>
          <a:p>
            <a:pPr algn="just"/>
            <a:endParaRPr lang="tr-TR" sz="2400" b="0" i="0" dirty="0">
              <a:solidFill>
                <a:schemeClr val="tx1">
                  <a:lumMod val="95000"/>
                  <a:lumOff val="5000"/>
                </a:schemeClr>
              </a:solidFill>
              <a:effectLst/>
            </a:endParaRPr>
          </a:p>
          <a:p>
            <a:pPr algn="just"/>
            <a:r>
              <a:rPr lang="tr-TR" sz="2400" b="0" i="0" dirty="0">
                <a:solidFill>
                  <a:schemeClr val="tx1">
                    <a:lumMod val="95000"/>
                    <a:lumOff val="5000"/>
                  </a:schemeClr>
                </a:solidFill>
                <a:effectLst/>
              </a:rPr>
              <a:t>Doğum sonrası </a:t>
            </a:r>
            <a:r>
              <a:rPr lang="tr-TR" sz="2400" b="0" i="0" dirty="0" err="1">
                <a:solidFill>
                  <a:schemeClr val="tx1">
                    <a:lumMod val="95000"/>
                    <a:lumOff val="5000"/>
                  </a:schemeClr>
                </a:solidFill>
                <a:effectLst/>
              </a:rPr>
              <a:t>hCG</a:t>
            </a:r>
            <a:r>
              <a:rPr lang="tr-TR" sz="2400" b="1" i="0" dirty="0">
                <a:solidFill>
                  <a:schemeClr val="tx1">
                    <a:lumMod val="95000"/>
                    <a:lumOff val="5000"/>
                  </a:schemeClr>
                </a:solidFill>
                <a:effectLst/>
              </a:rPr>
              <a:t> </a:t>
            </a:r>
            <a:r>
              <a:rPr lang="de-DE" sz="2400" b="0" i="0" dirty="0" err="1">
                <a:solidFill>
                  <a:schemeClr val="tx1">
                    <a:lumMod val="95000"/>
                    <a:lumOff val="5000"/>
                  </a:schemeClr>
                </a:solidFill>
                <a:effectLst/>
              </a:rPr>
              <a:t>kademeli</a:t>
            </a:r>
            <a:r>
              <a:rPr lang="de-DE" sz="2400" b="0" i="0" dirty="0">
                <a:solidFill>
                  <a:schemeClr val="tx1">
                    <a:lumMod val="95000"/>
                    <a:lumOff val="5000"/>
                  </a:schemeClr>
                </a:solidFill>
                <a:effectLst/>
              </a:rPr>
              <a:t> </a:t>
            </a:r>
            <a:r>
              <a:rPr lang="tr-TR" sz="2400" b="0" i="0" dirty="0">
                <a:solidFill>
                  <a:schemeClr val="tx1">
                    <a:lumMod val="95000"/>
                    <a:lumOff val="5000"/>
                  </a:schemeClr>
                </a:solidFill>
                <a:effectLst/>
              </a:rPr>
              <a:t>olarak</a:t>
            </a:r>
            <a:r>
              <a:rPr lang="de-DE" sz="2400" b="0" i="0" dirty="0">
                <a:solidFill>
                  <a:schemeClr val="tx1">
                    <a:lumMod val="95000"/>
                    <a:lumOff val="5000"/>
                  </a:schemeClr>
                </a:solidFill>
                <a:effectLst/>
              </a:rPr>
              <a:t> </a:t>
            </a:r>
            <a:r>
              <a:rPr lang="de-DE" sz="2400" b="0" i="0" dirty="0" err="1">
                <a:solidFill>
                  <a:schemeClr val="tx1">
                    <a:lumMod val="95000"/>
                    <a:lumOff val="5000"/>
                  </a:schemeClr>
                </a:solidFill>
                <a:effectLst/>
              </a:rPr>
              <a:t>düş</a:t>
            </a:r>
            <a:r>
              <a:rPr lang="tr-TR" sz="2400" b="0" i="0" dirty="0">
                <a:solidFill>
                  <a:schemeClr val="tx1">
                    <a:lumMod val="95000"/>
                    <a:lumOff val="5000"/>
                  </a:schemeClr>
                </a:solidFill>
                <a:effectLst/>
              </a:rPr>
              <a:t>er</a:t>
            </a:r>
            <a:r>
              <a:rPr lang="tr-TR" sz="2400" b="1" i="0" dirty="0">
                <a:solidFill>
                  <a:schemeClr val="tx1">
                    <a:lumMod val="95000"/>
                    <a:lumOff val="5000"/>
                  </a:schemeClr>
                </a:solidFill>
                <a:effectLst/>
              </a:rPr>
              <a:t>.</a:t>
            </a:r>
          </a:p>
          <a:p>
            <a:pPr algn="just"/>
            <a:endParaRPr lang="tr-TR" sz="2400" b="0" i="0" dirty="0">
              <a:solidFill>
                <a:schemeClr val="tx1">
                  <a:lumMod val="95000"/>
                  <a:lumOff val="5000"/>
                </a:schemeClr>
              </a:solidFill>
              <a:effectLst/>
            </a:endParaRPr>
          </a:p>
          <a:p>
            <a:pPr algn="just"/>
            <a:r>
              <a:rPr lang="tr-TR" sz="2400" b="0" i="0" dirty="0">
                <a:solidFill>
                  <a:schemeClr val="tx1">
                    <a:lumMod val="95000"/>
                    <a:lumOff val="5000"/>
                  </a:schemeClr>
                </a:solidFill>
                <a:effectLst/>
              </a:rPr>
              <a:t>Gonadotropinler ve seks steroidleri, doğumdan sonraki ilk iki ila üç hafta boyunca düşük seviyelerdedir.</a:t>
            </a:r>
            <a:endParaRPr lang="tr-TR" sz="2400" b="1" dirty="0">
              <a:solidFill>
                <a:schemeClr val="tx1">
                  <a:lumMod val="95000"/>
                  <a:lumOff val="5000"/>
                </a:schemeClr>
              </a:solidFill>
            </a:endParaRP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Düzenli emzirmeyen annelerde d</a:t>
            </a:r>
            <a:r>
              <a:rPr lang="tr-TR" sz="2400" b="0" i="0" dirty="0">
                <a:solidFill>
                  <a:schemeClr val="tx1">
                    <a:lumMod val="95000"/>
                    <a:lumOff val="5000"/>
                  </a:schemeClr>
                </a:solidFill>
                <a:effectLst/>
              </a:rPr>
              <a:t>oğumdan sonra menstrüasyonun ortalama geri dönüşü 45 ila 64 gün arasında, ovulasyonun ortalama geri dönüşü </a:t>
            </a:r>
            <a:r>
              <a:rPr lang="tr-TR" sz="2400" b="0" i="0" dirty="0" err="1">
                <a:solidFill>
                  <a:schemeClr val="tx1">
                    <a:lumMod val="95000"/>
                    <a:lumOff val="5000"/>
                  </a:schemeClr>
                </a:solidFill>
                <a:effectLst/>
              </a:rPr>
              <a:t>postpartum</a:t>
            </a:r>
            <a:r>
              <a:rPr lang="tr-TR" sz="2400" b="0" i="0" dirty="0">
                <a:solidFill>
                  <a:schemeClr val="tx1">
                    <a:lumMod val="95000"/>
                    <a:lumOff val="5000"/>
                  </a:schemeClr>
                </a:solidFill>
                <a:effectLst/>
              </a:rPr>
              <a:t> 45 ila 94 gün arasında değişir.</a:t>
            </a:r>
          </a:p>
          <a:p>
            <a:endParaRPr lang="tr-TR" sz="2400" b="1" dirty="0">
              <a:solidFill>
                <a:schemeClr val="tx1">
                  <a:lumMod val="95000"/>
                  <a:lumOff val="5000"/>
                </a:schemeClr>
              </a:solidFill>
            </a:endParaRPr>
          </a:p>
        </p:txBody>
      </p:sp>
      <p:sp>
        <p:nvSpPr>
          <p:cNvPr id="4" name="İçerik Yer Tutucusu 2">
            <a:extLst>
              <a:ext uri="{FF2B5EF4-FFF2-40B4-BE49-F238E27FC236}">
                <a16:creationId xmlns:a16="http://schemas.microsoft.com/office/drawing/2014/main" id="{454575B6-C587-2E65-C83D-0DD08893A0F2}"/>
              </a:ext>
            </a:extLst>
          </p:cNvPr>
          <p:cNvSpPr txBox="1">
            <a:spLocks/>
          </p:cNvSpPr>
          <p:nvPr/>
        </p:nvSpPr>
        <p:spPr>
          <a:xfrm>
            <a:off x="561754" y="6631541"/>
            <a:ext cx="10515600" cy="226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234380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7ACCD6-9515-E9CA-B137-8177E6F7D2F4}"/>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0F915674-84D2-9352-5B57-7C9969D3420A}"/>
              </a:ext>
            </a:extLst>
          </p:cNvPr>
          <p:cNvSpPr>
            <a:spLocks noGrp="1"/>
          </p:cNvSpPr>
          <p:nvPr>
            <p:ph idx="1"/>
          </p:nvPr>
        </p:nvSpPr>
        <p:spPr/>
        <p:txBody>
          <a:bodyPr>
            <a:normAutofit/>
          </a:bodyPr>
          <a:lstStyle/>
          <a:p>
            <a:pPr marL="0" indent="0">
              <a:buNone/>
            </a:pPr>
            <a:endParaRPr lang="tr-TR" sz="2400" b="1" dirty="0">
              <a:solidFill>
                <a:schemeClr val="tx1">
                  <a:lumMod val="95000"/>
                  <a:lumOff val="5000"/>
                </a:schemeClr>
              </a:solidFill>
            </a:endParaRPr>
          </a:p>
          <a:p>
            <a:pPr marL="0" indent="0" algn="just">
              <a:buNone/>
            </a:pPr>
            <a:r>
              <a:rPr lang="en-US" sz="2400" b="1" dirty="0" err="1">
                <a:solidFill>
                  <a:schemeClr val="tx1">
                    <a:lumMod val="95000"/>
                    <a:lumOff val="5000"/>
                  </a:schemeClr>
                </a:solidFill>
              </a:rPr>
              <a:t>Hormonlar</a:t>
            </a:r>
            <a:endParaRPr lang="tr-TR" sz="2400" b="0" i="0" dirty="0">
              <a:solidFill>
                <a:schemeClr val="tx1">
                  <a:lumMod val="95000"/>
                  <a:lumOff val="5000"/>
                </a:schemeClr>
              </a:solidFill>
              <a:effectLst/>
            </a:endParaRP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Bebeklerini y</a:t>
            </a:r>
            <a:r>
              <a:rPr lang="tr-TR" sz="2400" b="0" i="0" dirty="0">
                <a:solidFill>
                  <a:schemeClr val="tx1">
                    <a:lumMod val="95000"/>
                    <a:lumOff val="5000"/>
                  </a:schemeClr>
                </a:solidFill>
                <a:effectLst/>
              </a:rPr>
              <a:t>alnızca anne sütüyle besleyen annelerin yaklaşık yüzde 40'ı doğumdan sonraki altı ayda adet görememeye devam edecektir.</a:t>
            </a:r>
          </a:p>
          <a:p>
            <a:pPr algn="just"/>
            <a:endParaRPr lang="tr-TR" sz="2400" dirty="0">
              <a:solidFill>
                <a:schemeClr val="tx1">
                  <a:lumMod val="95000"/>
                  <a:lumOff val="5000"/>
                </a:schemeClr>
              </a:solidFill>
            </a:endParaRPr>
          </a:p>
          <a:p>
            <a:pPr algn="just"/>
            <a:r>
              <a:rPr lang="en-US" sz="2400" dirty="0" err="1">
                <a:solidFill>
                  <a:schemeClr val="tx1">
                    <a:lumMod val="95000"/>
                    <a:lumOff val="5000"/>
                  </a:schemeClr>
                </a:solidFill>
              </a:rPr>
              <a:t>Emzirme</a:t>
            </a:r>
            <a:r>
              <a:rPr lang="en-US" sz="2400" dirty="0">
                <a:solidFill>
                  <a:schemeClr val="tx1">
                    <a:lumMod val="95000"/>
                    <a:lumOff val="5000"/>
                  </a:schemeClr>
                </a:solidFill>
              </a:rPr>
              <a:t>, </a:t>
            </a:r>
            <a:r>
              <a:rPr lang="en-US" sz="2400" dirty="0" err="1">
                <a:solidFill>
                  <a:schemeClr val="tx1">
                    <a:lumMod val="95000"/>
                    <a:lumOff val="5000"/>
                  </a:schemeClr>
                </a:solidFill>
              </a:rPr>
              <a:t>ovulasyon</a:t>
            </a:r>
            <a:r>
              <a:rPr lang="en-US" sz="2400" dirty="0">
                <a:solidFill>
                  <a:schemeClr val="tx1">
                    <a:lumMod val="95000"/>
                    <a:lumOff val="5000"/>
                  </a:schemeClr>
                </a:solidFill>
              </a:rPr>
              <a:t> </a:t>
            </a:r>
            <a:r>
              <a:rPr lang="en-US" sz="2400" dirty="0" err="1">
                <a:solidFill>
                  <a:schemeClr val="tx1">
                    <a:lumMod val="95000"/>
                    <a:lumOff val="5000"/>
                  </a:schemeClr>
                </a:solidFill>
              </a:rPr>
              <a:t>ve</a:t>
            </a:r>
            <a:r>
              <a:rPr lang="en-US" sz="2400" dirty="0">
                <a:solidFill>
                  <a:schemeClr val="tx1">
                    <a:lumMod val="95000"/>
                    <a:lumOff val="5000"/>
                  </a:schemeClr>
                </a:solidFill>
              </a:rPr>
              <a:t> </a:t>
            </a:r>
            <a:r>
              <a:rPr lang="en-US" sz="2400" dirty="0" err="1">
                <a:solidFill>
                  <a:schemeClr val="tx1">
                    <a:lumMod val="95000"/>
                    <a:lumOff val="5000"/>
                  </a:schemeClr>
                </a:solidFill>
              </a:rPr>
              <a:t>menstruasyonu</a:t>
            </a:r>
            <a:r>
              <a:rPr lang="en-US" sz="2400" dirty="0">
                <a:solidFill>
                  <a:schemeClr val="tx1">
                    <a:lumMod val="95000"/>
                    <a:lumOff val="5000"/>
                  </a:schemeClr>
                </a:solidFill>
              </a:rPr>
              <a:t> </a:t>
            </a:r>
            <a:r>
              <a:rPr lang="en-US" sz="2400" dirty="0" err="1">
                <a:solidFill>
                  <a:schemeClr val="tx1">
                    <a:lumMod val="95000"/>
                    <a:lumOff val="5000"/>
                  </a:schemeClr>
                </a:solidFill>
              </a:rPr>
              <a:t>ertelemektedir</a:t>
            </a:r>
            <a:r>
              <a:rPr lang="en-US" sz="2400" dirty="0">
                <a:solidFill>
                  <a:schemeClr val="tx1">
                    <a:lumMod val="95000"/>
                    <a:lumOff val="5000"/>
                  </a:schemeClr>
                </a:solidFill>
              </a:rPr>
              <a:t>. </a:t>
            </a:r>
            <a:r>
              <a:rPr lang="tr-TR" sz="2400" dirty="0">
                <a:solidFill>
                  <a:schemeClr val="tx1">
                    <a:lumMod val="95000"/>
                    <a:lumOff val="5000"/>
                  </a:schemeClr>
                </a:solidFill>
              </a:rPr>
              <a:t>Bu süre</a:t>
            </a:r>
            <a:r>
              <a:rPr lang="en-US" sz="2400" dirty="0">
                <a:solidFill>
                  <a:schemeClr val="tx1">
                    <a:lumMod val="95000"/>
                    <a:lumOff val="5000"/>
                  </a:schemeClr>
                </a:solidFill>
              </a:rPr>
              <a:t>, </a:t>
            </a:r>
            <a:r>
              <a:rPr lang="tr-TR" sz="2400" dirty="0">
                <a:solidFill>
                  <a:schemeClr val="tx1">
                    <a:lumMod val="95000"/>
                    <a:lumOff val="5000"/>
                  </a:schemeClr>
                </a:solidFill>
              </a:rPr>
              <a:t>laktasyon süresine </a:t>
            </a:r>
            <a:r>
              <a:rPr lang="en-US" sz="2400" dirty="0" err="1">
                <a:solidFill>
                  <a:schemeClr val="tx1">
                    <a:lumMod val="95000"/>
                    <a:lumOff val="5000"/>
                  </a:schemeClr>
                </a:solidFill>
              </a:rPr>
              <a:t>ve</a:t>
            </a:r>
            <a:r>
              <a:rPr lang="en-US" sz="2400" dirty="0">
                <a:solidFill>
                  <a:schemeClr val="tx1">
                    <a:lumMod val="95000"/>
                    <a:lumOff val="5000"/>
                  </a:schemeClr>
                </a:solidFill>
              </a:rPr>
              <a:t> </a:t>
            </a:r>
            <a:r>
              <a:rPr lang="tr-TR" sz="2400" dirty="0">
                <a:solidFill>
                  <a:schemeClr val="tx1">
                    <a:lumMod val="95000"/>
                    <a:lumOff val="5000"/>
                  </a:schemeClr>
                </a:solidFill>
              </a:rPr>
              <a:t>emzirme sıklığı</a:t>
            </a:r>
            <a:r>
              <a:rPr lang="en-US" sz="2400" dirty="0" err="1">
                <a:solidFill>
                  <a:schemeClr val="tx1">
                    <a:lumMod val="95000"/>
                    <a:lumOff val="5000"/>
                  </a:schemeClr>
                </a:solidFill>
              </a:rPr>
              <a:t>na</a:t>
            </a:r>
            <a:r>
              <a:rPr lang="en-US" sz="2400" dirty="0">
                <a:solidFill>
                  <a:schemeClr val="tx1">
                    <a:lumMod val="95000"/>
                    <a:lumOff val="5000"/>
                  </a:schemeClr>
                </a:solidFill>
              </a:rPr>
              <a:t> </a:t>
            </a:r>
            <a:r>
              <a:rPr lang="en-US" sz="2400" dirty="0" err="1">
                <a:solidFill>
                  <a:schemeClr val="tx1">
                    <a:lumMod val="95000"/>
                    <a:lumOff val="5000"/>
                  </a:schemeClr>
                </a:solidFill>
              </a:rPr>
              <a:t>bağlıdır</a:t>
            </a:r>
            <a:r>
              <a:rPr lang="en-US" sz="2400" dirty="0">
                <a:solidFill>
                  <a:schemeClr val="tx1">
                    <a:lumMod val="95000"/>
                    <a:lumOff val="5000"/>
                  </a:schemeClr>
                </a:solidFill>
              </a:rPr>
              <a:t>. </a:t>
            </a:r>
          </a:p>
          <a:p>
            <a:endParaRPr lang="tr-TR" sz="2400" b="1" dirty="0">
              <a:solidFill>
                <a:schemeClr val="tx1">
                  <a:lumMod val="95000"/>
                  <a:lumOff val="5000"/>
                </a:schemeClr>
              </a:solidFill>
            </a:endParaRPr>
          </a:p>
        </p:txBody>
      </p:sp>
      <p:sp>
        <p:nvSpPr>
          <p:cNvPr id="4" name="İçerik Yer Tutucusu 2">
            <a:extLst>
              <a:ext uri="{FF2B5EF4-FFF2-40B4-BE49-F238E27FC236}">
                <a16:creationId xmlns:a16="http://schemas.microsoft.com/office/drawing/2014/main" id="{454575B6-C587-2E65-C83D-0DD08893A0F2}"/>
              </a:ext>
            </a:extLst>
          </p:cNvPr>
          <p:cNvSpPr txBox="1">
            <a:spLocks/>
          </p:cNvSpPr>
          <p:nvPr/>
        </p:nvSpPr>
        <p:spPr>
          <a:xfrm>
            <a:off x="561754" y="6631541"/>
            <a:ext cx="10515600" cy="226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163934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C070BB-ECFE-8515-4668-589AC9701954}"/>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7DBF62CA-AC48-E18A-5C1F-D78028A67720}"/>
              </a:ext>
            </a:extLst>
          </p:cNvPr>
          <p:cNvSpPr>
            <a:spLocks noGrp="1"/>
          </p:cNvSpPr>
          <p:nvPr>
            <p:ph idx="1"/>
          </p:nvPr>
        </p:nvSpPr>
        <p:spPr/>
        <p:txBody>
          <a:bodyPr>
            <a:normAutofit/>
          </a:bodyPr>
          <a:lstStyle/>
          <a:p>
            <a:pPr marL="0" indent="0" algn="just">
              <a:buNone/>
            </a:pPr>
            <a:r>
              <a:rPr lang="tr-TR" sz="2400" b="1" dirty="0">
                <a:solidFill>
                  <a:schemeClr val="tx1">
                    <a:lumMod val="95000"/>
                    <a:lumOff val="5000"/>
                  </a:schemeClr>
                </a:solidFill>
              </a:rPr>
              <a:t>Meme tıkanması</a:t>
            </a: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Meme tıkanması, ağrı ve hassasiyetin eşlik ettiği meme dolgunluğu ve sertliğine neden olur. Primer tıkanıklık, interstisyel ödem ve bol miktarda süt üretiminin başlamasından kaynaklanır. Tipik olarak doğumdan sonraki 24 ila 72 saat arasında ortaya çıkar ve 1-7 gün sürer.</a:t>
            </a: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Sekonder tıkanma, annenin sütü yenidoğanın emdiği süt miktarını aşarsa ortaya çıkar.</a:t>
            </a:r>
          </a:p>
        </p:txBody>
      </p:sp>
      <p:sp>
        <p:nvSpPr>
          <p:cNvPr id="4" name="İçerik Yer Tutucusu 2">
            <a:extLst>
              <a:ext uri="{FF2B5EF4-FFF2-40B4-BE49-F238E27FC236}">
                <a16:creationId xmlns:a16="http://schemas.microsoft.com/office/drawing/2014/main" id="{C718ECFB-FFC9-6A97-12FE-005F88C17935}"/>
              </a:ext>
            </a:extLst>
          </p:cNvPr>
          <p:cNvSpPr txBox="1">
            <a:spLocks/>
          </p:cNvSpPr>
          <p:nvPr/>
        </p:nvSpPr>
        <p:spPr>
          <a:xfrm>
            <a:off x="501316" y="6614193"/>
            <a:ext cx="10515600" cy="243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206210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13874B-42C0-2EEC-C53B-EB17A36D1EDD}"/>
              </a:ext>
            </a:extLst>
          </p:cNvPr>
          <p:cNvSpPr>
            <a:spLocks noGrp="1"/>
          </p:cNvSpPr>
          <p:nvPr>
            <p:ph type="title"/>
          </p:nvPr>
        </p:nvSpPr>
        <p:spPr>
          <a:xfrm>
            <a:off x="6248400" y="365125"/>
            <a:ext cx="5105398" cy="1952744"/>
          </a:xfrm>
        </p:spPr>
        <p:txBody>
          <a:bodyPr>
            <a:normAutofit/>
          </a:bodyPr>
          <a:lstStyle/>
          <a:p>
            <a:r>
              <a:rPr lang="tr-TR" b="1" dirty="0"/>
              <a:t>POSTPARTUM BULGULAR VE DEĞİŞİKLİKLER</a:t>
            </a:r>
            <a:endParaRPr lang="tr-TR" dirty="0"/>
          </a:p>
        </p:txBody>
      </p:sp>
      <p:sp>
        <p:nvSpPr>
          <p:cNvPr id="13" name="Freeform: Shape 12">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Resim 5" descr="metin, beyin içeren bir resim&#10;&#10;Açıklama otomatik olarak oluşturuldu">
            <a:extLst>
              <a:ext uri="{FF2B5EF4-FFF2-40B4-BE49-F238E27FC236}">
                <a16:creationId xmlns:a16="http://schemas.microsoft.com/office/drawing/2014/main" id="{0DB1DF1A-B408-89BC-1443-53FF8B421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4" y="1000135"/>
            <a:ext cx="3946482" cy="4226554"/>
          </a:xfrm>
          <a:prstGeom prst="rect">
            <a:avLst/>
          </a:prstGeom>
        </p:spPr>
      </p:pic>
      <p:sp>
        <p:nvSpPr>
          <p:cNvPr id="3" name="İçerik Yer Tutucusu 2">
            <a:extLst>
              <a:ext uri="{FF2B5EF4-FFF2-40B4-BE49-F238E27FC236}">
                <a16:creationId xmlns:a16="http://schemas.microsoft.com/office/drawing/2014/main" id="{BF892280-6001-CC30-BD76-917E4756462F}"/>
              </a:ext>
            </a:extLst>
          </p:cNvPr>
          <p:cNvSpPr>
            <a:spLocks noGrp="1"/>
          </p:cNvSpPr>
          <p:nvPr>
            <p:ph idx="1"/>
          </p:nvPr>
        </p:nvSpPr>
        <p:spPr>
          <a:xfrm>
            <a:off x="6248400" y="2497257"/>
            <a:ext cx="5105398" cy="3679705"/>
          </a:xfrm>
        </p:spPr>
        <p:txBody>
          <a:bodyPr>
            <a:normAutofit/>
          </a:bodyPr>
          <a:lstStyle/>
          <a:p>
            <a:pPr marL="0" indent="0" algn="just">
              <a:buNone/>
            </a:pPr>
            <a:r>
              <a:rPr lang="tr-TR" sz="2400" b="1" dirty="0"/>
              <a:t>Meme tıkanması</a:t>
            </a:r>
          </a:p>
          <a:p>
            <a:pPr algn="just"/>
            <a:endParaRPr lang="tr-TR" sz="2400" dirty="0"/>
          </a:p>
          <a:p>
            <a:pPr algn="just"/>
            <a:r>
              <a:rPr lang="tr-TR" sz="2400" dirty="0"/>
              <a:t>Durum birkaç gün içinde kendiliğinden düzelir. Ancak sütün salınmasını ve çıkarılmasını kolaylaştırmak için emzirmeden önce ılık kompresler , emzirmelerden sonra soğuk kompresler, asetaminofen vb. hafif analjezikler gibi destekleyici bakım uygun olacaktır.</a:t>
            </a:r>
          </a:p>
          <a:p>
            <a:endParaRPr lang="tr-TR" sz="2000" dirty="0"/>
          </a:p>
        </p:txBody>
      </p:sp>
      <p:sp>
        <p:nvSpPr>
          <p:cNvPr id="4" name="İçerik Yer Tutucusu 2">
            <a:extLst>
              <a:ext uri="{FF2B5EF4-FFF2-40B4-BE49-F238E27FC236}">
                <a16:creationId xmlns:a16="http://schemas.microsoft.com/office/drawing/2014/main" id="{1FFE0B37-F3D3-9809-C179-1912D8B64D93}"/>
              </a:ext>
            </a:extLst>
          </p:cNvPr>
          <p:cNvSpPr txBox="1">
            <a:spLocks/>
          </p:cNvSpPr>
          <p:nvPr/>
        </p:nvSpPr>
        <p:spPr>
          <a:xfrm>
            <a:off x="501316" y="6614193"/>
            <a:ext cx="10515600" cy="243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2114924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67C60D-4584-BDD9-C8C9-418AAC77BF07}"/>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6827F484-9D9C-6DE4-3257-2668656859EF}"/>
              </a:ext>
            </a:extLst>
          </p:cNvPr>
          <p:cNvSpPr>
            <a:spLocks noGrp="1"/>
          </p:cNvSpPr>
          <p:nvPr>
            <p:ph idx="1"/>
          </p:nvPr>
        </p:nvSpPr>
        <p:spPr/>
        <p:txBody>
          <a:bodyPr>
            <a:normAutofit/>
          </a:bodyPr>
          <a:lstStyle/>
          <a:p>
            <a:pPr marL="0" indent="0" algn="just">
              <a:buNone/>
            </a:pPr>
            <a:r>
              <a:rPr lang="tr-TR" sz="2400" b="1" dirty="0">
                <a:solidFill>
                  <a:schemeClr val="tx1">
                    <a:lumMod val="95000"/>
                    <a:lumOff val="5000"/>
                  </a:schemeClr>
                </a:solidFill>
              </a:rPr>
              <a:t>Cilt</a:t>
            </a:r>
          </a:p>
          <a:p>
            <a:pPr algn="just"/>
            <a:r>
              <a:rPr lang="tr-TR" sz="2400" dirty="0" err="1">
                <a:solidFill>
                  <a:schemeClr val="tx1">
                    <a:lumMod val="95000"/>
                    <a:lumOff val="5000"/>
                  </a:schemeClr>
                </a:solidFill>
              </a:rPr>
              <a:t>Strialar</a:t>
            </a:r>
            <a:r>
              <a:rPr lang="tr-TR" sz="2400" dirty="0">
                <a:solidFill>
                  <a:schemeClr val="tx1">
                    <a:lumMod val="95000"/>
                    <a:lumOff val="5000"/>
                  </a:schemeClr>
                </a:solidFill>
              </a:rPr>
              <a:t> kalıcıdır. Abdominal ciltte elastik lifler yırtılmışsa sarkma da kalıcı olabilir.</a:t>
            </a:r>
          </a:p>
          <a:p>
            <a:endParaRPr lang="tr-TR" sz="2400" dirty="0">
              <a:solidFill>
                <a:schemeClr val="tx1">
                  <a:lumMod val="95000"/>
                  <a:lumOff val="5000"/>
                </a:schemeClr>
              </a:solidFill>
            </a:endParaRPr>
          </a:p>
          <a:p>
            <a:pPr marL="0" indent="0">
              <a:buNone/>
            </a:pPr>
            <a:endParaRPr lang="tr-TR" sz="2400" b="1" dirty="0">
              <a:solidFill>
                <a:schemeClr val="tx1">
                  <a:lumMod val="95000"/>
                  <a:lumOff val="5000"/>
                </a:schemeClr>
              </a:solidFill>
            </a:endParaRPr>
          </a:p>
          <a:p>
            <a:pPr marL="0" indent="0" algn="just">
              <a:buNone/>
            </a:pPr>
            <a:r>
              <a:rPr lang="tr-TR" sz="2400" b="1" dirty="0">
                <a:solidFill>
                  <a:schemeClr val="tx1">
                    <a:lumMod val="95000"/>
                    <a:lumOff val="5000"/>
                  </a:schemeClr>
                </a:solidFill>
              </a:rPr>
              <a:t>Fizyolojik kilo kaybı</a:t>
            </a:r>
          </a:p>
          <a:p>
            <a:pPr algn="just"/>
            <a:r>
              <a:rPr lang="tr-TR" sz="2400" b="0" i="0" dirty="0">
                <a:effectLst/>
              </a:rPr>
              <a:t>Fetüs, plasenta ve amniyotik sıvının atılmasından kaynaklanan ortalama kilo kaybı 6 kg’dır. </a:t>
            </a:r>
            <a:r>
              <a:rPr lang="tr-TR" sz="2400" b="0" i="0" dirty="0" err="1">
                <a:effectLst/>
              </a:rPr>
              <a:t>Uterin</a:t>
            </a:r>
            <a:r>
              <a:rPr lang="tr-TR" sz="2400" b="0" i="0" dirty="0">
                <a:effectLst/>
              </a:rPr>
              <a:t> kasılma, </a:t>
            </a:r>
            <a:r>
              <a:rPr lang="tr-TR" sz="2400" b="0" i="0" dirty="0" err="1">
                <a:effectLst/>
              </a:rPr>
              <a:t>lochial</a:t>
            </a:r>
            <a:r>
              <a:rPr lang="tr-TR" sz="2400" b="0" i="0" dirty="0">
                <a:effectLst/>
              </a:rPr>
              <a:t> sıvı ile hücre içi ve hücre dışı sıvı kaybı, lohusalık sırasında 2 ila 7 kg’lık ek bir kayba yol açar. </a:t>
            </a:r>
            <a:r>
              <a:rPr lang="tr-TR" sz="2400" b="0" i="0" dirty="0">
                <a:effectLst/>
                <a:ea typeface="Noto Sans" panose="020B0502040504020204" pitchFamily="34" charset="0"/>
                <a:cs typeface="Noto Sans" panose="020B0502040504020204" pitchFamily="34" charset="0"/>
              </a:rPr>
              <a:t>Gebelikte alınan kilonun yaklaşık yarısı doğumdan sonraki ilk 6 haftada kaybedilir.</a:t>
            </a:r>
            <a:endParaRPr lang="tr-TR" sz="2400" b="1" dirty="0">
              <a:ea typeface="Noto Sans" panose="020B0502040504020204" pitchFamily="34" charset="0"/>
              <a:cs typeface="Noto Sans" panose="020B0502040504020204" pitchFamily="34" charset="0"/>
            </a:endParaRPr>
          </a:p>
        </p:txBody>
      </p:sp>
      <p:sp>
        <p:nvSpPr>
          <p:cNvPr id="4" name="İçerik Yer Tutucusu 2">
            <a:extLst>
              <a:ext uri="{FF2B5EF4-FFF2-40B4-BE49-F238E27FC236}">
                <a16:creationId xmlns:a16="http://schemas.microsoft.com/office/drawing/2014/main" id="{488ABA94-752E-C5EF-27D7-EA9557DE5ACA}"/>
              </a:ext>
            </a:extLst>
          </p:cNvPr>
          <p:cNvSpPr txBox="1">
            <a:spLocks/>
          </p:cNvSpPr>
          <p:nvPr/>
        </p:nvSpPr>
        <p:spPr>
          <a:xfrm>
            <a:off x="561754" y="6631541"/>
            <a:ext cx="10515600" cy="226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tr-TR" dirty="0"/>
          </a:p>
        </p:txBody>
      </p:sp>
      <p:pic>
        <p:nvPicPr>
          <p:cNvPr id="6" name="Resim 5" descr="göbek, kişi, şahıs, deri, cilt, annelik içeren bir resim&#10;&#10;Açıklama otomatik olarak oluşturuldu">
            <a:extLst>
              <a:ext uri="{FF2B5EF4-FFF2-40B4-BE49-F238E27FC236}">
                <a16:creationId xmlns:a16="http://schemas.microsoft.com/office/drawing/2014/main" id="{94D15F75-CBA2-9E44-A931-B1E0BC804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808" y="2675731"/>
            <a:ext cx="2541015" cy="1325563"/>
          </a:xfrm>
          <a:prstGeom prst="rect">
            <a:avLst/>
          </a:prstGeom>
        </p:spPr>
      </p:pic>
    </p:spTree>
    <p:extLst>
      <p:ext uri="{BB962C8B-B14F-4D97-AF65-F5344CB8AC3E}">
        <p14:creationId xmlns:p14="http://schemas.microsoft.com/office/powerpoint/2010/main" val="228664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7709CC-ACD1-2282-A047-DCA976470C64}"/>
              </a:ext>
            </a:extLst>
          </p:cNvPr>
          <p:cNvSpPr>
            <a:spLocks noGrp="1"/>
          </p:cNvSpPr>
          <p:nvPr>
            <p:ph type="title"/>
          </p:nvPr>
        </p:nvSpPr>
        <p:spPr/>
        <p:txBody>
          <a:bodyPr/>
          <a:lstStyle/>
          <a:p>
            <a:r>
              <a:rPr lang="tr-TR" b="1" dirty="0"/>
              <a:t>AMAÇ</a:t>
            </a:r>
          </a:p>
        </p:txBody>
      </p:sp>
      <p:sp>
        <p:nvSpPr>
          <p:cNvPr id="3" name="İçerik Yer Tutucusu 2">
            <a:extLst>
              <a:ext uri="{FF2B5EF4-FFF2-40B4-BE49-F238E27FC236}">
                <a16:creationId xmlns:a16="http://schemas.microsoft.com/office/drawing/2014/main" id="{CDA2A779-2D76-748F-047D-6FDFED99D633}"/>
              </a:ext>
            </a:extLst>
          </p:cNvPr>
          <p:cNvSpPr>
            <a:spLocks noGrp="1"/>
          </p:cNvSpPr>
          <p:nvPr>
            <p:ph idx="1"/>
          </p:nvPr>
        </p:nvSpPr>
        <p:spPr/>
        <p:txBody>
          <a:bodyPr>
            <a:normAutofit/>
          </a:bodyPr>
          <a:lstStyle/>
          <a:p>
            <a:endParaRPr lang="tr-TR" sz="2400" dirty="0"/>
          </a:p>
          <a:p>
            <a:r>
              <a:rPr lang="tr-TR" sz="2400" dirty="0"/>
              <a:t>Lohusa bakımı hakkında bilgi vermek</a:t>
            </a:r>
          </a:p>
        </p:txBody>
      </p:sp>
    </p:spTree>
    <p:extLst>
      <p:ext uri="{BB962C8B-B14F-4D97-AF65-F5344CB8AC3E}">
        <p14:creationId xmlns:p14="http://schemas.microsoft.com/office/powerpoint/2010/main" val="3730925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D62ECE-F07A-8936-2DE3-16FBB67DE990}"/>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E000B7A5-ECAA-4659-3953-D18937D8DC7F}"/>
              </a:ext>
            </a:extLst>
          </p:cNvPr>
          <p:cNvSpPr>
            <a:spLocks noGrp="1"/>
          </p:cNvSpPr>
          <p:nvPr>
            <p:ph idx="1"/>
          </p:nvPr>
        </p:nvSpPr>
        <p:spPr/>
        <p:txBody>
          <a:bodyPr>
            <a:normAutofit/>
          </a:bodyPr>
          <a:lstStyle/>
          <a:p>
            <a:pPr marL="0" indent="0">
              <a:buNone/>
            </a:pPr>
            <a:endParaRPr lang="tr-TR" sz="2400" b="1" i="0" dirty="0">
              <a:solidFill>
                <a:schemeClr val="tx1">
                  <a:lumMod val="95000"/>
                  <a:lumOff val="5000"/>
                </a:schemeClr>
              </a:solidFill>
              <a:effectLst/>
            </a:endParaRPr>
          </a:p>
          <a:p>
            <a:pPr marL="0" indent="0" algn="just">
              <a:buNone/>
            </a:pPr>
            <a:r>
              <a:rPr lang="tr-TR" sz="2400" b="1" i="0" dirty="0">
                <a:solidFill>
                  <a:schemeClr val="tx1">
                    <a:lumMod val="95000"/>
                    <a:lumOff val="5000"/>
                  </a:schemeClr>
                </a:solidFill>
                <a:effectLst/>
              </a:rPr>
              <a:t>Kardiyovasküler sistem</a:t>
            </a: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D</a:t>
            </a:r>
            <a:r>
              <a:rPr lang="en-US" sz="2400" dirty="0" err="1">
                <a:solidFill>
                  <a:schemeClr val="tx1">
                    <a:lumMod val="95000"/>
                    <a:lumOff val="5000"/>
                  </a:schemeClr>
                </a:solidFill>
              </a:rPr>
              <a:t>oğumdan</a:t>
            </a:r>
            <a:r>
              <a:rPr lang="en-US" sz="2400" dirty="0">
                <a:solidFill>
                  <a:schemeClr val="tx1">
                    <a:lumMod val="95000"/>
                    <a:lumOff val="5000"/>
                  </a:schemeClr>
                </a:solidFill>
              </a:rPr>
              <a:t> </a:t>
            </a:r>
            <a:r>
              <a:rPr lang="en-US" sz="2400" dirty="0" err="1">
                <a:solidFill>
                  <a:schemeClr val="tx1">
                    <a:lumMod val="95000"/>
                    <a:lumOff val="5000"/>
                  </a:schemeClr>
                </a:solidFill>
              </a:rPr>
              <a:t>hemen</a:t>
            </a:r>
            <a:r>
              <a:rPr lang="en-US" sz="2400" dirty="0">
                <a:solidFill>
                  <a:schemeClr val="tx1">
                    <a:lumMod val="95000"/>
                    <a:lumOff val="5000"/>
                  </a:schemeClr>
                </a:solidFill>
              </a:rPr>
              <a:t> </a:t>
            </a:r>
            <a:r>
              <a:rPr lang="en-US" sz="2400" dirty="0" err="1">
                <a:solidFill>
                  <a:schemeClr val="tx1">
                    <a:lumMod val="95000"/>
                    <a:lumOff val="5000"/>
                  </a:schemeClr>
                </a:solidFill>
              </a:rPr>
              <a:t>sonra</a:t>
            </a:r>
            <a:r>
              <a:rPr lang="en-US" sz="2400" dirty="0">
                <a:solidFill>
                  <a:schemeClr val="tx1">
                    <a:lumMod val="95000"/>
                    <a:lumOff val="5000"/>
                  </a:schemeClr>
                </a:solidFill>
              </a:rPr>
              <a:t> </a:t>
            </a:r>
            <a:r>
              <a:rPr lang="en-US" sz="2400" dirty="0" err="1">
                <a:solidFill>
                  <a:schemeClr val="tx1">
                    <a:lumMod val="95000"/>
                    <a:lumOff val="5000"/>
                  </a:schemeClr>
                </a:solidFill>
              </a:rPr>
              <a:t>kardiyak</a:t>
            </a:r>
            <a:r>
              <a:rPr lang="en-US" sz="2400" dirty="0">
                <a:solidFill>
                  <a:schemeClr val="tx1">
                    <a:lumMod val="95000"/>
                    <a:lumOff val="5000"/>
                  </a:schemeClr>
                </a:solidFill>
              </a:rPr>
              <a:t> </a:t>
            </a:r>
            <a:r>
              <a:rPr lang="en-US" sz="2400" dirty="0" err="1">
                <a:solidFill>
                  <a:schemeClr val="tx1">
                    <a:lumMod val="95000"/>
                    <a:lumOff val="5000"/>
                  </a:schemeClr>
                </a:solidFill>
              </a:rPr>
              <a:t>outputta</a:t>
            </a:r>
            <a:r>
              <a:rPr lang="en-US" sz="2400" dirty="0">
                <a:solidFill>
                  <a:schemeClr val="tx1">
                    <a:lumMod val="95000"/>
                    <a:lumOff val="5000"/>
                  </a:schemeClr>
                </a:solidFill>
              </a:rPr>
              <a:t> </a:t>
            </a:r>
            <a:r>
              <a:rPr lang="en-US" sz="2400" dirty="0" err="1">
                <a:solidFill>
                  <a:schemeClr val="tx1">
                    <a:lumMod val="95000"/>
                    <a:lumOff val="5000"/>
                  </a:schemeClr>
                </a:solidFill>
              </a:rPr>
              <a:t>geçici</a:t>
            </a:r>
            <a:r>
              <a:rPr lang="en-US" sz="2400" dirty="0">
                <a:solidFill>
                  <a:schemeClr val="tx1">
                    <a:lumMod val="95000"/>
                    <a:lumOff val="5000"/>
                  </a:schemeClr>
                </a:solidFill>
              </a:rPr>
              <a:t> </a:t>
            </a:r>
            <a:r>
              <a:rPr lang="en-US" sz="2400" dirty="0" err="1">
                <a:solidFill>
                  <a:schemeClr val="tx1">
                    <a:lumMod val="95000"/>
                    <a:lumOff val="5000"/>
                  </a:schemeClr>
                </a:solidFill>
              </a:rPr>
              <a:t>bir</a:t>
            </a:r>
            <a:r>
              <a:rPr lang="en-US" sz="2400" dirty="0">
                <a:solidFill>
                  <a:schemeClr val="tx1">
                    <a:lumMod val="95000"/>
                    <a:lumOff val="5000"/>
                  </a:schemeClr>
                </a:solidFill>
              </a:rPr>
              <a:t> </a:t>
            </a:r>
            <a:r>
              <a:rPr lang="en-US" sz="2400" dirty="0" err="1">
                <a:solidFill>
                  <a:schemeClr val="tx1">
                    <a:lumMod val="95000"/>
                    <a:lumOff val="5000"/>
                  </a:schemeClr>
                </a:solidFill>
              </a:rPr>
              <a:t>artış</a:t>
            </a:r>
            <a:r>
              <a:rPr lang="en-US" sz="2400" dirty="0">
                <a:solidFill>
                  <a:schemeClr val="tx1">
                    <a:lumMod val="95000"/>
                    <a:lumOff val="5000"/>
                  </a:schemeClr>
                </a:solidFill>
              </a:rPr>
              <a:t> </a:t>
            </a:r>
            <a:r>
              <a:rPr lang="en-US" sz="2400" dirty="0" err="1">
                <a:solidFill>
                  <a:schemeClr val="tx1">
                    <a:lumMod val="95000"/>
                    <a:lumOff val="5000"/>
                  </a:schemeClr>
                </a:solidFill>
              </a:rPr>
              <a:t>olmaktadır</a:t>
            </a:r>
            <a:r>
              <a:rPr lang="en-US" sz="2400" dirty="0">
                <a:solidFill>
                  <a:schemeClr val="tx1">
                    <a:lumMod val="95000"/>
                    <a:lumOff val="5000"/>
                  </a:schemeClr>
                </a:solidFill>
              </a:rPr>
              <a:t>. </a:t>
            </a:r>
            <a:r>
              <a:rPr lang="tr-TR" sz="2400" dirty="0">
                <a:solidFill>
                  <a:schemeClr val="tx1">
                    <a:lumMod val="95000"/>
                    <a:lumOff val="5000"/>
                  </a:schemeClr>
                </a:solidFill>
              </a:rPr>
              <a:t>K</a:t>
            </a:r>
            <a:r>
              <a:rPr lang="tr-TR" sz="2400" b="0" i="0" dirty="0">
                <a:solidFill>
                  <a:schemeClr val="tx1">
                    <a:lumMod val="95000"/>
                    <a:lumOff val="5000"/>
                  </a:schemeClr>
                </a:solidFill>
                <a:effectLst/>
              </a:rPr>
              <a:t>alp debisi ve atım hacmi artmışken kalp hızı azalır, kan basıncı değişmez. </a:t>
            </a:r>
            <a:endParaRPr lang="tr-TR" sz="2400" dirty="0">
              <a:solidFill>
                <a:schemeClr val="tx1">
                  <a:lumMod val="95000"/>
                  <a:lumOff val="5000"/>
                </a:schemeClr>
              </a:solidFill>
            </a:endParaRP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Kardiyak </a:t>
            </a:r>
            <a:r>
              <a:rPr lang="tr-TR" sz="2400" dirty="0" err="1">
                <a:solidFill>
                  <a:schemeClr val="tx1">
                    <a:lumMod val="95000"/>
                    <a:lumOff val="5000"/>
                  </a:schemeClr>
                </a:solidFill>
              </a:rPr>
              <a:t>outputtaki</a:t>
            </a:r>
            <a:r>
              <a:rPr lang="tr-TR" sz="2400" dirty="0">
                <a:solidFill>
                  <a:schemeClr val="tx1">
                    <a:lumMod val="95000"/>
                    <a:lumOff val="5000"/>
                  </a:schemeClr>
                </a:solidFill>
              </a:rPr>
              <a:t> bu artış </a:t>
            </a:r>
            <a:r>
              <a:rPr lang="en-US" sz="2400" dirty="0" err="1">
                <a:solidFill>
                  <a:schemeClr val="tx1">
                    <a:lumMod val="95000"/>
                    <a:lumOff val="5000"/>
                  </a:schemeClr>
                </a:solidFill>
              </a:rPr>
              <a:t>uteroplasental</a:t>
            </a:r>
            <a:r>
              <a:rPr lang="en-US" sz="2400" dirty="0">
                <a:solidFill>
                  <a:schemeClr val="tx1">
                    <a:lumMod val="95000"/>
                    <a:lumOff val="5000"/>
                  </a:schemeClr>
                </a:solidFill>
              </a:rPr>
              <a:t> </a:t>
            </a:r>
            <a:r>
              <a:rPr lang="en-US" sz="2400" dirty="0" err="1">
                <a:solidFill>
                  <a:schemeClr val="tx1">
                    <a:lumMod val="95000"/>
                    <a:lumOff val="5000"/>
                  </a:schemeClr>
                </a:solidFill>
              </a:rPr>
              <a:t>bölgedeki</a:t>
            </a:r>
            <a:r>
              <a:rPr lang="en-US" sz="2400" dirty="0">
                <a:solidFill>
                  <a:schemeClr val="tx1">
                    <a:lumMod val="95000"/>
                    <a:lumOff val="5000"/>
                  </a:schemeClr>
                </a:solidFill>
              </a:rPr>
              <a:t> </a:t>
            </a:r>
            <a:r>
              <a:rPr lang="en-US" sz="2400" dirty="0" err="1">
                <a:solidFill>
                  <a:schemeClr val="tx1">
                    <a:lumMod val="95000"/>
                    <a:lumOff val="5000"/>
                  </a:schemeClr>
                </a:solidFill>
              </a:rPr>
              <a:t>kanın</a:t>
            </a:r>
            <a:r>
              <a:rPr lang="tr-TR" sz="2400" dirty="0">
                <a:solidFill>
                  <a:schemeClr val="tx1">
                    <a:lumMod val="95000"/>
                    <a:lumOff val="5000"/>
                  </a:schemeClr>
                </a:solidFill>
              </a:rPr>
              <a:t> intravasküler</a:t>
            </a:r>
            <a:r>
              <a:rPr lang="en-US" sz="2400" dirty="0">
                <a:solidFill>
                  <a:schemeClr val="tx1">
                    <a:lumMod val="95000"/>
                    <a:lumOff val="5000"/>
                  </a:schemeClr>
                </a:solidFill>
              </a:rPr>
              <a:t> </a:t>
            </a:r>
            <a:r>
              <a:rPr lang="en-US" sz="2400" dirty="0" err="1">
                <a:solidFill>
                  <a:schemeClr val="tx1">
                    <a:lumMod val="95000"/>
                    <a:lumOff val="5000"/>
                  </a:schemeClr>
                </a:solidFill>
              </a:rPr>
              <a:t>dolaşıma</a:t>
            </a:r>
            <a:r>
              <a:rPr lang="en-US" sz="2400" dirty="0">
                <a:solidFill>
                  <a:schemeClr val="tx1">
                    <a:lumMod val="95000"/>
                    <a:lumOff val="5000"/>
                  </a:schemeClr>
                </a:solidFill>
              </a:rPr>
              <a:t> </a:t>
            </a:r>
            <a:r>
              <a:rPr lang="en-US" sz="2400" dirty="0" err="1">
                <a:solidFill>
                  <a:schemeClr val="tx1">
                    <a:lumMod val="95000"/>
                    <a:lumOff val="5000"/>
                  </a:schemeClr>
                </a:solidFill>
              </a:rPr>
              <a:t>dönmes</a:t>
            </a:r>
            <a:r>
              <a:rPr lang="tr-TR" sz="2400" dirty="0">
                <a:solidFill>
                  <a:schemeClr val="tx1">
                    <a:lumMod val="95000"/>
                    <a:lumOff val="5000"/>
                  </a:schemeClr>
                </a:solidFill>
              </a:rPr>
              <a:t>inden kaynaklanır.</a:t>
            </a:r>
          </a:p>
          <a:p>
            <a:endParaRPr lang="tr-TR" dirty="0"/>
          </a:p>
        </p:txBody>
      </p:sp>
      <p:sp>
        <p:nvSpPr>
          <p:cNvPr id="4" name="İçerik Yer Tutucusu 2">
            <a:extLst>
              <a:ext uri="{FF2B5EF4-FFF2-40B4-BE49-F238E27FC236}">
                <a16:creationId xmlns:a16="http://schemas.microsoft.com/office/drawing/2014/main" id="{C211BEFC-5701-32C2-3A6D-8698CB3E8A4D}"/>
              </a:ext>
            </a:extLst>
          </p:cNvPr>
          <p:cNvSpPr txBox="1">
            <a:spLocks/>
          </p:cNvSpPr>
          <p:nvPr/>
        </p:nvSpPr>
        <p:spPr>
          <a:xfrm>
            <a:off x="561754" y="6631541"/>
            <a:ext cx="10515600" cy="226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2752543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D62ECE-F07A-8936-2DE3-16FBB67DE990}"/>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E000B7A5-ECAA-4659-3953-D18937D8DC7F}"/>
              </a:ext>
            </a:extLst>
          </p:cNvPr>
          <p:cNvSpPr>
            <a:spLocks noGrp="1"/>
          </p:cNvSpPr>
          <p:nvPr>
            <p:ph idx="1"/>
          </p:nvPr>
        </p:nvSpPr>
        <p:spPr/>
        <p:txBody>
          <a:bodyPr>
            <a:normAutofit/>
          </a:bodyPr>
          <a:lstStyle/>
          <a:p>
            <a:pPr marL="0" indent="0" algn="just">
              <a:buNone/>
            </a:pPr>
            <a:endParaRPr lang="tr-TR" sz="2400" b="1" i="0" dirty="0">
              <a:solidFill>
                <a:schemeClr val="tx1">
                  <a:lumMod val="95000"/>
                  <a:lumOff val="5000"/>
                </a:schemeClr>
              </a:solidFill>
              <a:effectLst/>
            </a:endParaRPr>
          </a:p>
          <a:p>
            <a:pPr marL="0" indent="0" algn="just">
              <a:buNone/>
            </a:pPr>
            <a:r>
              <a:rPr lang="tr-TR" sz="2400" b="1" i="0" dirty="0">
                <a:solidFill>
                  <a:schemeClr val="tx1">
                    <a:lumMod val="95000"/>
                    <a:lumOff val="5000"/>
                  </a:schemeClr>
                </a:solidFill>
                <a:effectLst/>
              </a:rPr>
              <a:t>Kardiyovasküler sistem</a:t>
            </a: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Doğum sonrası k</a:t>
            </a:r>
            <a:r>
              <a:rPr lang="en-US" sz="2400" dirty="0" err="1">
                <a:solidFill>
                  <a:schemeClr val="tx1">
                    <a:lumMod val="95000"/>
                    <a:lumOff val="5000"/>
                  </a:schemeClr>
                </a:solidFill>
              </a:rPr>
              <a:t>ardiyak</a:t>
            </a:r>
            <a:r>
              <a:rPr lang="en-US" sz="2400" dirty="0">
                <a:solidFill>
                  <a:schemeClr val="tx1">
                    <a:lumMod val="95000"/>
                    <a:lumOff val="5000"/>
                  </a:schemeClr>
                </a:solidFill>
              </a:rPr>
              <a:t> output </a:t>
            </a:r>
            <a:r>
              <a:rPr lang="en-US" sz="2400" dirty="0" err="1">
                <a:solidFill>
                  <a:schemeClr val="tx1">
                    <a:lumMod val="95000"/>
                    <a:lumOff val="5000"/>
                  </a:schemeClr>
                </a:solidFill>
              </a:rPr>
              <a:t>kademeli</a:t>
            </a:r>
            <a:r>
              <a:rPr lang="en-US" sz="2400" dirty="0">
                <a:solidFill>
                  <a:schemeClr val="tx1">
                    <a:lumMod val="95000"/>
                    <a:lumOff val="5000"/>
                  </a:schemeClr>
                </a:solidFill>
              </a:rPr>
              <a:t> </a:t>
            </a:r>
            <a:r>
              <a:rPr lang="en-US" sz="2400" dirty="0" err="1">
                <a:solidFill>
                  <a:schemeClr val="tx1">
                    <a:lumMod val="95000"/>
                    <a:lumOff val="5000"/>
                  </a:schemeClr>
                </a:solidFill>
              </a:rPr>
              <a:t>olarak</a:t>
            </a:r>
            <a:r>
              <a:rPr lang="en-US" sz="2400" dirty="0">
                <a:solidFill>
                  <a:schemeClr val="tx1">
                    <a:lumMod val="95000"/>
                    <a:lumOff val="5000"/>
                  </a:schemeClr>
                </a:solidFill>
              </a:rPr>
              <a:t> </a:t>
            </a:r>
            <a:r>
              <a:rPr lang="en-US" sz="2400" dirty="0" err="1">
                <a:solidFill>
                  <a:schemeClr val="tx1">
                    <a:lumMod val="95000"/>
                    <a:lumOff val="5000"/>
                  </a:schemeClr>
                </a:solidFill>
              </a:rPr>
              <a:t>azalmakta</a:t>
            </a:r>
            <a:r>
              <a:rPr lang="en-US" sz="2400" dirty="0">
                <a:solidFill>
                  <a:schemeClr val="tx1">
                    <a:lumMod val="95000"/>
                    <a:lumOff val="5000"/>
                  </a:schemeClr>
                </a:solidFill>
              </a:rPr>
              <a:t> </a:t>
            </a:r>
            <a:r>
              <a:rPr lang="en-US" sz="2400" dirty="0" err="1">
                <a:solidFill>
                  <a:schemeClr val="tx1">
                    <a:lumMod val="95000"/>
                    <a:lumOff val="5000"/>
                  </a:schemeClr>
                </a:solidFill>
              </a:rPr>
              <a:t>ve</a:t>
            </a:r>
            <a:r>
              <a:rPr lang="en-US" sz="2400" dirty="0">
                <a:solidFill>
                  <a:schemeClr val="tx1">
                    <a:lumMod val="95000"/>
                    <a:lumOff val="5000"/>
                  </a:schemeClr>
                </a:solidFill>
              </a:rPr>
              <a:t> 12 </a:t>
            </a:r>
            <a:r>
              <a:rPr lang="en-US" sz="2400" dirty="0" err="1">
                <a:solidFill>
                  <a:schemeClr val="tx1">
                    <a:lumMod val="95000"/>
                    <a:lumOff val="5000"/>
                  </a:schemeClr>
                </a:solidFill>
              </a:rPr>
              <a:t>hafta</a:t>
            </a:r>
            <a:r>
              <a:rPr lang="en-US" sz="2400" dirty="0">
                <a:solidFill>
                  <a:schemeClr val="tx1">
                    <a:lumMod val="95000"/>
                    <a:lumOff val="5000"/>
                  </a:schemeClr>
                </a:solidFill>
              </a:rPr>
              <a:t> </a:t>
            </a:r>
            <a:r>
              <a:rPr lang="en-US" sz="2400" dirty="0" err="1">
                <a:solidFill>
                  <a:schemeClr val="tx1">
                    <a:lumMod val="95000"/>
                    <a:lumOff val="5000"/>
                  </a:schemeClr>
                </a:solidFill>
              </a:rPr>
              <a:t>sonra</a:t>
            </a:r>
            <a:r>
              <a:rPr lang="en-US" sz="2400" dirty="0">
                <a:solidFill>
                  <a:schemeClr val="tx1">
                    <a:lumMod val="95000"/>
                    <a:lumOff val="5000"/>
                  </a:schemeClr>
                </a:solidFill>
              </a:rPr>
              <a:t> normal </a:t>
            </a:r>
            <a:r>
              <a:rPr lang="en-US" sz="2400" dirty="0" err="1">
                <a:solidFill>
                  <a:schemeClr val="tx1">
                    <a:lumMod val="95000"/>
                    <a:lumOff val="5000"/>
                  </a:schemeClr>
                </a:solidFill>
              </a:rPr>
              <a:t>düzeye</a:t>
            </a:r>
            <a:r>
              <a:rPr lang="en-US" sz="2400" dirty="0">
                <a:solidFill>
                  <a:schemeClr val="tx1">
                    <a:lumMod val="95000"/>
                    <a:lumOff val="5000"/>
                  </a:schemeClr>
                </a:solidFill>
              </a:rPr>
              <a:t> </a:t>
            </a:r>
            <a:r>
              <a:rPr lang="en-US" sz="2400" dirty="0" err="1">
                <a:solidFill>
                  <a:schemeClr val="tx1">
                    <a:lumMod val="95000"/>
                    <a:lumOff val="5000"/>
                  </a:schemeClr>
                </a:solidFill>
              </a:rPr>
              <a:t>dönmektedir</a:t>
            </a:r>
            <a:r>
              <a:rPr lang="en-US" sz="2400" dirty="0">
                <a:solidFill>
                  <a:schemeClr val="tx1">
                    <a:lumMod val="95000"/>
                    <a:lumOff val="5000"/>
                  </a:schemeClr>
                </a:solidFill>
              </a:rPr>
              <a:t> </a:t>
            </a:r>
            <a:r>
              <a:rPr lang="tr-TR" sz="2400" dirty="0">
                <a:solidFill>
                  <a:schemeClr val="tx1">
                    <a:lumMod val="95000"/>
                    <a:lumOff val="5000"/>
                  </a:schemeClr>
                </a:solidFill>
              </a:rPr>
              <a:t>.</a:t>
            </a:r>
          </a:p>
          <a:p>
            <a:pPr algn="just"/>
            <a:endParaRPr lang="tr-TR" sz="2400" b="0" i="0" dirty="0">
              <a:solidFill>
                <a:schemeClr val="tx1">
                  <a:lumMod val="95000"/>
                  <a:lumOff val="5000"/>
                </a:schemeClr>
              </a:solidFill>
              <a:effectLst/>
            </a:endParaRPr>
          </a:p>
          <a:p>
            <a:pPr algn="just"/>
            <a:r>
              <a:rPr lang="tr-TR" sz="2400" b="0" i="0" dirty="0" err="1">
                <a:solidFill>
                  <a:schemeClr val="tx1">
                    <a:lumMod val="95000"/>
                    <a:lumOff val="5000"/>
                  </a:schemeClr>
                </a:solidFill>
                <a:effectLst/>
              </a:rPr>
              <a:t>Postpartum</a:t>
            </a:r>
            <a:r>
              <a:rPr lang="tr-TR" sz="2400" b="0" i="0" dirty="0">
                <a:solidFill>
                  <a:schemeClr val="tx1">
                    <a:lumMod val="95000"/>
                    <a:lumOff val="5000"/>
                  </a:schemeClr>
                </a:solidFill>
                <a:effectLst/>
              </a:rPr>
              <a:t> hipertansiyonun nedenleri arasında aşırı hacim yüklenmesi, ilaçlar (</a:t>
            </a:r>
            <a:r>
              <a:rPr lang="tr-TR" sz="2400" b="0" i="0" dirty="0" err="1">
                <a:solidFill>
                  <a:schemeClr val="tx1">
                    <a:lumMod val="95000"/>
                    <a:lumOff val="5000"/>
                  </a:schemeClr>
                </a:solidFill>
                <a:effectLst/>
              </a:rPr>
              <a:t>örn</a:t>
            </a:r>
            <a:r>
              <a:rPr lang="tr-TR" sz="2400" b="0" i="0" dirty="0">
                <a:solidFill>
                  <a:schemeClr val="tx1">
                    <a:lumMod val="95000"/>
                    <a:lumOff val="5000"/>
                  </a:schemeClr>
                </a:solidFill>
                <a:effectLst/>
              </a:rPr>
              <a:t>. </a:t>
            </a:r>
            <a:r>
              <a:rPr lang="tr-TR" sz="2400" b="0" i="0" dirty="0" err="1">
                <a:solidFill>
                  <a:schemeClr val="tx1">
                    <a:lumMod val="95000"/>
                    <a:lumOff val="5000"/>
                  </a:schemeClr>
                </a:solidFill>
                <a:effectLst/>
              </a:rPr>
              <a:t>ergot</a:t>
            </a:r>
            <a:r>
              <a:rPr lang="tr-TR" sz="2400" b="0" i="0" dirty="0">
                <a:solidFill>
                  <a:schemeClr val="tx1">
                    <a:lumMod val="95000"/>
                    <a:lumOff val="5000"/>
                  </a:schemeClr>
                </a:solidFill>
                <a:effectLst/>
              </a:rPr>
              <a:t> türevleri), gebelikle ilişkili hipertansiyon yer alır.</a:t>
            </a:r>
            <a:endParaRPr lang="en-US" sz="2400" dirty="0">
              <a:solidFill>
                <a:schemeClr val="tx1">
                  <a:lumMod val="95000"/>
                  <a:lumOff val="5000"/>
                </a:schemeClr>
              </a:solidFill>
            </a:endParaRPr>
          </a:p>
          <a:p>
            <a:endParaRPr lang="tr-TR" dirty="0"/>
          </a:p>
        </p:txBody>
      </p:sp>
      <p:sp>
        <p:nvSpPr>
          <p:cNvPr id="4" name="İçerik Yer Tutucusu 2">
            <a:extLst>
              <a:ext uri="{FF2B5EF4-FFF2-40B4-BE49-F238E27FC236}">
                <a16:creationId xmlns:a16="http://schemas.microsoft.com/office/drawing/2014/main" id="{C211BEFC-5701-32C2-3A6D-8698CB3E8A4D}"/>
              </a:ext>
            </a:extLst>
          </p:cNvPr>
          <p:cNvSpPr txBox="1">
            <a:spLocks/>
          </p:cNvSpPr>
          <p:nvPr/>
        </p:nvSpPr>
        <p:spPr>
          <a:xfrm>
            <a:off x="561754" y="6631541"/>
            <a:ext cx="10515600" cy="226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244011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667503-4FF6-0A49-9FD4-8981DD94A317}"/>
              </a:ext>
            </a:extLst>
          </p:cNvPr>
          <p:cNvSpPr>
            <a:spLocks noGrp="1"/>
          </p:cNvSpPr>
          <p:nvPr>
            <p:ph type="title"/>
          </p:nvPr>
        </p:nvSpPr>
        <p:spPr/>
        <p:txBody>
          <a:bodyPr/>
          <a:lstStyle/>
          <a:p>
            <a:r>
              <a:rPr lang="tr-TR" b="1" dirty="0"/>
              <a:t>POSTPARTUM BULGULAR VE DEĞİŞİKLİKLER</a:t>
            </a:r>
            <a:endParaRPr lang="tr-TR" dirty="0"/>
          </a:p>
        </p:txBody>
      </p:sp>
      <p:sp>
        <p:nvSpPr>
          <p:cNvPr id="3" name="İçerik Yer Tutucusu 2">
            <a:extLst>
              <a:ext uri="{FF2B5EF4-FFF2-40B4-BE49-F238E27FC236}">
                <a16:creationId xmlns:a16="http://schemas.microsoft.com/office/drawing/2014/main" id="{6CB77AED-7041-42DC-A250-A394A789E485}"/>
              </a:ext>
            </a:extLst>
          </p:cNvPr>
          <p:cNvSpPr>
            <a:spLocks noGrp="1"/>
          </p:cNvSpPr>
          <p:nvPr>
            <p:ph idx="1"/>
          </p:nvPr>
        </p:nvSpPr>
        <p:spPr/>
        <p:txBody>
          <a:bodyPr>
            <a:normAutofit/>
          </a:bodyPr>
          <a:lstStyle/>
          <a:p>
            <a:pPr marL="0" indent="0" algn="just">
              <a:buNone/>
            </a:pPr>
            <a:endParaRPr lang="tr-TR" sz="2400" b="1" dirty="0">
              <a:solidFill>
                <a:schemeClr val="tx1">
                  <a:lumMod val="95000"/>
                  <a:lumOff val="5000"/>
                </a:schemeClr>
              </a:solidFill>
            </a:endParaRPr>
          </a:p>
          <a:p>
            <a:pPr marL="0" indent="0" algn="just">
              <a:buNone/>
            </a:pPr>
            <a:r>
              <a:rPr lang="tr-TR" sz="2400" b="1" dirty="0">
                <a:solidFill>
                  <a:schemeClr val="tx1">
                    <a:lumMod val="95000"/>
                    <a:lumOff val="5000"/>
                  </a:schemeClr>
                </a:solidFill>
              </a:rPr>
              <a:t>Hematolojik sistem</a:t>
            </a: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Gebelikte ortaya çıkan artmış plazma hacmi ve </a:t>
            </a:r>
            <a:r>
              <a:rPr lang="tr-TR" sz="2400" dirty="0" err="1">
                <a:solidFill>
                  <a:schemeClr val="tx1">
                    <a:lumMod val="95000"/>
                    <a:lumOff val="5000"/>
                  </a:schemeClr>
                </a:solidFill>
              </a:rPr>
              <a:t>dilüsyonel</a:t>
            </a:r>
            <a:r>
              <a:rPr lang="tr-TR" sz="2400" dirty="0">
                <a:solidFill>
                  <a:schemeClr val="tx1">
                    <a:lumMod val="95000"/>
                    <a:lumOff val="5000"/>
                  </a:schemeClr>
                </a:solidFill>
              </a:rPr>
              <a:t> anemi, hafif nötrofili, trombositopeni, artan </a:t>
            </a:r>
            <a:r>
              <a:rPr lang="tr-TR" sz="2400" dirty="0" err="1">
                <a:solidFill>
                  <a:schemeClr val="tx1">
                    <a:lumMod val="95000"/>
                    <a:lumOff val="5000"/>
                  </a:schemeClr>
                </a:solidFill>
              </a:rPr>
              <a:t>prokoagülan</a:t>
            </a:r>
            <a:r>
              <a:rPr lang="tr-TR" sz="2400" dirty="0">
                <a:solidFill>
                  <a:schemeClr val="tx1">
                    <a:lumMod val="95000"/>
                    <a:lumOff val="5000"/>
                  </a:schemeClr>
                </a:solidFill>
              </a:rPr>
              <a:t> faktörler ve azalan doğal antikoagülanlar, artmış fibrinoliz doğumdan 6 ila 12 hafta sonra normale döner.</a:t>
            </a:r>
          </a:p>
          <a:p>
            <a:endParaRPr lang="tr-TR" sz="2400" dirty="0">
              <a:solidFill>
                <a:schemeClr val="tx1">
                  <a:lumMod val="95000"/>
                  <a:lumOff val="5000"/>
                </a:schemeClr>
              </a:solidFill>
            </a:endParaRPr>
          </a:p>
        </p:txBody>
      </p:sp>
      <p:sp>
        <p:nvSpPr>
          <p:cNvPr id="4" name="İçerik Yer Tutucusu 2">
            <a:extLst>
              <a:ext uri="{FF2B5EF4-FFF2-40B4-BE49-F238E27FC236}">
                <a16:creationId xmlns:a16="http://schemas.microsoft.com/office/drawing/2014/main" id="{FC3CB6D8-9C27-204D-56C9-E6402307AEBC}"/>
              </a:ext>
            </a:extLst>
          </p:cNvPr>
          <p:cNvSpPr txBox="1">
            <a:spLocks/>
          </p:cNvSpPr>
          <p:nvPr/>
        </p:nvSpPr>
        <p:spPr>
          <a:xfrm>
            <a:off x="561754" y="6631541"/>
            <a:ext cx="10515600" cy="226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244204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629C6B-67A0-3641-77A4-AF98341D3B8E}"/>
              </a:ext>
            </a:extLst>
          </p:cNvPr>
          <p:cNvSpPr>
            <a:spLocks noGrp="1"/>
          </p:cNvSpPr>
          <p:nvPr>
            <p:ph type="title"/>
          </p:nvPr>
        </p:nvSpPr>
        <p:spPr/>
        <p:txBody>
          <a:bodyPr>
            <a:normAutofit/>
          </a:bodyPr>
          <a:lstStyle/>
          <a:p>
            <a:r>
              <a:rPr lang="tr-TR" sz="4200" b="1" dirty="0"/>
              <a:t>POSTPARTUM SAĞLIK SORUNLARI VE ENDİŞELERİ</a:t>
            </a:r>
          </a:p>
        </p:txBody>
      </p:sp>
      <p:sp>
        <p:nvSpPr>
          <p:cNvPr id="3" name="İçerik Yer Tutucusu 2">
            <a:extLst>
              <a:ext uri="{FF2B5EF4-FFF2-40B4-BE49-F238E27FC236}">
                <a16:creationId xmlns:a16="http://schemas.microsoft.com/office/drawing/2014/main" id="{68ED59F0-EF83-9E6E-36DE-C3D4977079AF}"/>
              </a:ext>
            </a:extLst>
          </p:cNvPr>
          <p:cNvSpPr>
            <a:spLocks noGrp="1"/>
          </p:cNvSpPr>
          <p:nvPr>
            <p:ph idx="1"/>
          </p:nvPr>
        </p:nvSpPr>
        <p:spPr/>
        <p:txBody>
          <a:bodyPr>
            <a:normAutofit/>
          </a:bodyPr>
          <a:lstStyle/>
          <a:p>
            <a:pPr marL="0" indent="0">
              <a:buNone/>
            </a:pPr>
            <a:endParaRPr lang="tr-TR" sz="2400" b="1" dirty="0">
              <a:solidFill>
                <a:schemeClr val="tx1">
                  <a:lumMod val="95000"/>
                  <a:lumOff val="5000"/>
                </a:schemeClr>
              </a:solidFill>
            </a:endParaRPr>
          </a:p>
          <a:p>
            <a:pPr marL="0" indent="0" algn="just">
              <a:buNone/>
            </a:pPr>
            <a:r>
              <a:rPr lang="tr-TR" sz="2400" b="1" dirty="0">
                <a:solidFill>
                  <a:schemeClr val="tx1">
                    <a:lumMod val="95000"/>
                    <a:lumOff val="5000"/>
                  </a:schemeClr>
                </a:solidFill>
              </a:rPr>
              <a:t>Sekonder </a:t>
            </a:r>
            <a:r>
              <a:rPr lang="tr-TR" sz="2400" b="1" dirty="0" err="1">
                <a:solidFill>
                  <a:schemeClr val="tx1">
                    <a:lumMod val="95000"/>
                    <a:lumOff val="5000"/>
                  </a:schemeClr>
                </a:solidFill>
              </a:rPr>
              <a:t>postpartum</a:t>
            </a:r>
            <a:r>
              <a:rPr lang="tr-TR" sz="2400" b="1" dirty="0">
                <a:solidFill>
                  <a:schemeClr val="tx1">
                    <a:lumMod val="95000"/>
                    <a:lumOff val="5000"/>
                  </a:schemeClr>
                </a:solidFill>
              </a:rPr>
              <a:t> kanama</a:t>
            </a:r>
          </a:p>
          <a:p>
            <a:pPr algn="just"/>
            <a:endParaRPr lang="tr-TR" sz="2400" dirty="0"/>
          </a:p>
          <a:p>
            <a:pPr algn="just"/>
            <a:r>
              <a:rPr lang="tr-TR" sz="2400" dirty="0"/>
              <a:t>Sekonder </a:t>
            </a:r>
            <a:r>
              <a:rPr lang="tr-TR" sz="2400" dirty="0" err="1"/>
              <a:t>postpartum</a:t>
            </a:r>
            <a:r>
              <a:rPr lang="tr-TR" sz="2400" dirty="0"/>
              <a:t> kanama, doğum sonu 24 saati geçen önemli vajinal kanama olarak tanımlanır. Oranlar %2 kadar yüksek olabilir, tutulan plasenta dokusu ve enfeksiyon en yaygın nedenlerdir. Tedavide </a:t>
            </a:r>
            <a:r>
              <a:rPr lang="tr-TR" sz="2400" dirty="0" err="1"/>
              <a:t>uterotonik</a:t>
            </a:r>
            <a:r>
              <a:rPr lang="tr-TR" sz="2400" dirty="0"/>
              <a:t> ilaçlar, uterus küretajı veya </a:t>
            </a:r>
            <a:r>
              <a:rPr lang="tr-TR" sz="2400" dirty="0" err="1"/>
              <a:t>endometrit</a:t>
            </a:r>
            <a:r>
              <a:rPr lang="tr-TR" sz="2400" dirty="0"/>
              <a:t> için antibiyotik tedavisi uygulanabilir.</a:t>
            </a:r>
          </a:p>
          <a:p>
            <a:endParaRPr lang="tr-TR" sz="2400" dirty="0"/>
          </a:p>
        </p:txBody>
      </p:sp>
      <p:sp>
        <p:nvSpPr>
          <p:cNvPr id="4" name="İçerik Yer Tutucusu 2">
            <a:extLst>
              <a:ext uri="{FF2B5EF4-FFF2-40B4-BE49-F238E27FC236}">
                <a16:creationId xmlns:a16="http://schemas.microsoft.com/office/drawing/2014/main" id="{BF99EB0D-FC8D-6637-0F2A-A8AC3715D6BB}"/>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16142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629C6B-67A0-3641-77A4-AF98341D3B8E}"/>
              </a:ext>
            </a:extLst>
          </p:cNvPr>
          <p:cNvSpPr>
            <a:spLocks noGrp="1"/>
          </p:cNvSpPr>
          <p:nvPr>
            <p:ph type="title"/>
          </p:nvPr>
        </p:nvSpPr>
        <p:spPr/>
        <p:txBody>
          <a:bodyPr>
            <a:normAutofit/>
          </a:bodyPr>
          <a:lstStyle/>
          <a:p>
            <a:r>
              <a:rPr lang="tr-TR" sz="4200" b="1" dirty="0"/>
              <a:t>POSTPARTUM SAĞLIK SORUNLARI VE ENDİŞELERİ</a:t>
            </a:r>
          </a:p>
        </p:txBody>
      </p:sp>
      <p:sp>
        <p:nvSpPr>
          <p:cNvPr id="3" name="İçerik Yer Tutucusu 2">
            <a:extLst>
              <a:ext uri="{FF2B5EF4-FFF2-40B4-BE49-F238E27FC236}">
                <a16:creationId xmlns:a16="http://schemas.microsoft.com/office/drawing/2014/main" id="{68ED59F0-EF83-9E6E-36DE-C3D4977079AF}"/>
              </a:ext>
            </a:extLst>
          </p:cNvPr>
          <p:cNvSpPr>
            <a:spLocks noGrp="1"/>
          </p:cNvSpPr>
          <p:nvPr>
            <p:ph idx="1"/>
          </p:nvPr>
        </p:nvSpPr>
        <p:spPr/>
        <p:txBody>
          <a:bodyPr>
            <a:normAutofit/>
          </a:bodyPr>
          <a:lstStyle/>
          <a:p>
            <a:pPr marL="0" indent="0" algn="just">
              <a:buNone/>
            </a:pPr>
            <a:endParaRPr lang="tr-TR" sz="2400" b="1" dirty="0"/>
          </a:p>
          <a:p>
            <a:pPr marL="0" indent="0" algn="just">
              <a:buNone/>
            </a:pPr>
            <a:r>
              <a:rPr lang="tr-TR" sz="2400" b="1" dirty="0" err="1"/>
              <a:t>Endometrit</a:t>
            </a:r>
            <a:endParaRPr lang="tr-TR" sz="2400" b="1" dirty="0"/>
          </a:p>
          <a:p>
            <a:pPr algn="just"/>
            <a:endParaRPr lang="tr-TR" sz="2400" b="0" i="0" dirty="0">
              <a:effectLst/>
            </a:endParaRPr>
          </a:p>
          <a:p>
            <a:pPr algn="just"/>
            <a:r>
              <a:rPr lang="tr-TR" sz="2400" b="0" i="0" dirty="0" err="1">
                <a:effectLst/>
              </a:rPr>
              <a:t>Postpartum</a:t>
            </a:r>
            <a:r>
              <a:rPr lang="tr-TR" sz="2400" b="0" i="0" dirty="0">
                <a:effectLst/>
              </a:rPr>
              <a:t> dönemde ateşi ve taşikardisi olan kadınlar </a:t>
            </a:r>
            <a:r>
              <a:rPr lang="tr-TR" sz="2400" b="0" i="0" dirty="0" err="1">
                <a:effectLst/>
              </a:rPr>
              <a:t>endometrit</a:t>
            </a:r>
            <a:r>
              <a:rPr lang="tr-TR" sz="2400" b="0" i="0" dirty="0">
                <a:effectLst/>
              </a:rPr>
              <a:t> açısından değerlendirilmelidir. Hastalarda ayrıca uterus hassasiyeti veya vajinal akıntı olabilir. Geç </a:t>
            </a:r>
            <a:r>
              <a:rPr lang="tr-TR" sz="2400" dirty="0" err="1"/>
              <a:t>postpartum</a:t>
            </a:r>
            <a:r>
              <a:rPr lang="tr-TR" sz="2400" dirty="0"/>
              <a:t> </a:t>
            </a:r>
            <a:r>
              <a:rPr lang="tr-TR" sz="2400" b="0" i="0" dirty="0" err="1">
                <a:effectLst/>
              </a:rPr>
              <a:t>endometrit</a:t>
            </a:r>
            <a:r>
              <a:rPr lang="tr-TR" sz="2400" b="0" i="0" dirty="0">
                <a:effectLst/>
              </a:rPr>
              <a:t>, doğumdan yedi gün sonra ortaya çıkar. Risk faktörleri arasında </a:t>
            </a:r>
            <a:r>
              <a:rPr lang="tr-TR" sz="2400" b="0" i="0" dirty="0" err="1">
                <a:effectLst/>
              </a:rPr>
              <a:t>korioamniyonit</a:t>
            </a:r>
            <a:r>
              <a:rPr lang="tr-TR" sz="2400" b="0" i="0" dirty="0">
                <a:effectLst/>
              </a:rPr>
              <a:t> ve uzamış membran rüptürü yer alır.</a:t>
            </a:r>
            <a:endParaRPr lang="tr-TR" sz="2400" dirty="0"/>
          </a:p>
          <a:p>
            <a:pPr algn="just"/>
            <a:endParaRPr lang="tr-TR" sz="2400" b="0" i="0" dirty="0">
              <a:effectLst/>
            </a:endParaRPr>
          </a:p>
          <a:p>
            <a:pPr algn="just"/>
            <a:r>
              <a:rPr lang="tr-TR" sz="2400" b="0" i="0" dirty="0" err="1">
                <a:effectLst/>
              </a:rPr>
              <a:t>Endometrit</a:t>
            </a:r>
            <a:r>
              <a:rPr lang="tr-TR" sz="2400" b="0" i="0" dirty="0">
                <a:effectLst/>
              </a:rPr>
              <a:t> genellikle intravenöz antibiyotiklerle tedavi gerektirir ve çoğu kanıt </a:t>
            </a:r>
            <a:r>
              <a:rPr lang="tr-TR" sz="2400" b="0" i="0" dirty="0" err="1">
                <a:effectLst/>
              </a:rPr>
              <a:t>gentamisin</a:t>
            </a:r>
            <a:r>
              <a:rPr lang="tr-TR" sz="2400" b="0" i="0" dirty="0">
                <a:effectLst/>
              </a:rPr>
              <a:t> ve </a:t>
            </a:r>
            <a:r>
              <a:rPr lang="tr-TR" sz="2400" b="0" i="0" dirty="0" err="1">
                <a:effectLst/>
              </a:rPr>
              <a:t>klindamisin</a:t>
            </a:r>
            <a:r>
              <a:rPr lang="tr-TR" sz="2400" b="0" i="0" dirty="0">
                <a:effectLst/>
              </a:rPr>
              <a:t> kullanımını destekler.</a:t>
            </a:r>
            <a:endParaRPr lang="tr-TR" sz="2400" dirty="0"/>
          </a:p>
        </p:txBody>
      </p:sp>
      <p:sp>
        <p:nvSpPr>
          <p:cNvPr id="4" name="İçerik Yer Tutucusu 2">
            <a:extLst>
              <a:ext uri="{FF2B5EF4-FFF2-40B4-BE49-F238E27FC236}">
                <a16:creationId xmlns:a16="http://schemas.microsoft.com/office/drawing/2014/main" id="{BF99EB0D-FC8D-6637-0F2A-A8AC3715D6BB}"/>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665388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808ABD-47D6-90A2-6944-AB9F2646E40C}"/>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E4259CBC-E1B6-9203-8F5D-701AFF7C8A2E}"/>
              </a:ext>
            </a:extLst>
          </p:cNvPr>
          <p:cNvSpPr>
            <a:spLocks noGrp="1"/>
          </p:cNvSpPr>
          <p:nvPr>
            <p:ph idx="1"/>
          </p:nvPr>
        </p:nvSpPr>
        <p:spPr/>
        <p:txBody>
          <a:bodyPr/>
          <a:lstStyle/>
          <a:p>
            <a:pPr marL="0" indent="0">
              <a:buNone/>
            </a:pPr>
            <a:endParaRPr lang="tr-TR" sz="2400" b="1" i="0" dirty="0">
              <a:effectLst/>
              <a:ea typeface="Roboto" panose="02000000000000000000" pitchFamily="2" charset="0"/>
              <a:cs typeface="Roboto" panose="02000000000000000000" pitchFamily="2" charset="0"/>
            </a:endParaRPr>
          </a:p>
          <a:p>
            <a:pPr marL="0" indent="0" algn="just">
              <a:buNone/>
            </a:pPr>
            <a:r>
              <a:rPr lang="tr-TR" sz="2400" b="1" i="0" dirty="0">
                <a:effectLst/>
                <a:ea typeface="Roboto" panose="02000000000000000000" pitchFamily="2" charset="0"/>
                <a:cs typeface="Roboto" panose="02000000000000000000" pitchFamily="2" charset="0"/>
              </a:rPr>
              <a:t>Tromboembolik hastalıklar</a:t>
            </a:r>
          </a:p>
          <a:p>
            <a:pPr algn="just"/>
            <a:endParaRPr lang="tr-TR" sz="2400" b="0" i="0" dirty="0">
              <a:effectLst/>
              <a:ea typeface="Roboto" panose="02000000000000000000" pitchFamily="2" charset="0"/>
              <a:cs typeface="Roboto" panose="02000000000000000000" pitchFamily="2" charset="0"/>
            </a:endParaRPr>
          </a:p>
          <a:p>
            <a:pPr algn="just"/>
            <a:r>
              <a:rPr lang="tr-TR" sz="2400" b="0" i="0" dirty="0">
                <a:effectLst/>
                <a:ea typeface="Roboto" panose="02000000000000000000" pitchFamily="2" charset="0"/>
                <a:cs typeface="Roboto" panose="02000000000000000000" pitchFamily="2" charset="0"/>
              </a:rPr>
              <a:t>Derin ven trombozu ve </a:t>
            </a:r>
            <a:r>
              <a:rPr lang="tr-TR" sz="2400" b="0" i="0" dirty="0" err="1">
                <a:effectLst/>
                <a:ea typeface="Roboto" panose="02000000000000000000" pitchFamily="2" charset="0"/>
                <a:cs typeface="Roboto" panose="02000000000000000000" pitchFamily="2" charset="0"/>
              </a:rPr>
              <a:t>pulmoner</a:t>
            </a:r>
            <a:r>
              <a:rPr lang="tr-TR" sz="2400" b="0" i="0" dirty="0">
                <a:effectLst/>
                <a:ea typeface="Roboto" panose="02000000000000000000" pitchFamily="2" charset="0"/>
                <a:cs typeface="Roboto" panose="02000000000000000000" pitchFamily="2" charset="0"/>
              </a:rPr>
              <a:t> emboli dahil olmak üzere venöz tromboembolik hastalık riski, doğumdan sonraki altı hafta boyunca hamilelik sırasında olduğundan beş kat daha fazladır.</a:t>
            </a:r>
          </a:p>
          <a:p>
            <a:pPr algn="just"/>
            <a:endParaRPr lang="tr-TR" sz="2400" b="0" i="0" dirty="0">
              <a:effectLst/>
            </a:endParaRPr>
          </a:p>
          <a:p>
            <a:pPr algn="just"/>
            <a:r>
              <a:rPr lang="tr-TR" sz="2400" b="0" i="0" dirty="0">
                <a:effectLst/>
              </a:rPr>
              <a:t>Tromboembolizm öyküsü olan hastalar, doğumdan sonra en az ilk altı hafta boyunca ve başka risk faktörleri varsa potansiyel olarak daha uzun süre antikoagülasyon ile tedavi edilmelidir. </a:t>
            </a:r>
            <a:endParaRPr lang="tr-TR" sz="2400" b="0" i="0" dirty="0">
              <a:effectLst/>
              <a:ea typeface="Roboto" panose="02000000000000000000" pitchFamily="2" charset="0"/>
              <a:cs typeface="Roboto" panose="02000000000000000000" pitchFamily="2" charset="0"/>
            </a:endParaRPr>
          </a:p>
          <a:p>
            <a:endParaRPr lang="tr-TR" dirty="0"/>
          </a:p>
        </p:txBody>
      </p:sp>
      <p:sp>
        <p:nvSpPr>
          <p:cNvPr id="4" name="İçerik Yer Tutucusu 2">
            <a:extLst>
              <a:ext uri="{FF2B5EF4-FFF2-40B4-BE49-F238E27FC236}">
                <a16:creationId xmlns:a16="http://schemas.microsoft.com/office/drawing/2014/main" id="{BA5FDE92-4A27-AADA-2CB3-4FCC8FCE550B}"/>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147858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C62599-71AE-C388-39CB-F0D9FE43AB4C}"/>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FAA99342-DAA7-D856-14A6-37B8EB6C76E7}"/>
              </a:ext>
            </a:extLst>
          </p:cNvPr>
          <p:cNvSpPr>
            <a:spLocks noGrp="1"/>
          </p:cNvSpPr>
          <p:nvPr>
            <p:ph idx="1"/>
          </p:nvPr>
        </p:nvSpPr>
        <p:spPr>
          <a:xfrm>
            <a:off x="524494" y="1504992"/>
            <a:ext cx="10515600" cy="4351338"/>
          </a:xfrm>
        </p:spPr>
        <p:txBody>
          <a:bodyPr/>
          <a:lstStyle/>
          <a:p>
            <a:pPr marL="0" indent="0">
              <a:buNone/>
            </a:pPr>
            <a:r>
              <a:rPr lang="tr-TR" sz="2400" b="1" dirty="0"/>
              <a:t>   Venöz tromboemboli (VTE) için risk faktörleri</a:t>
            </a:r>
          </a:p>
          <a:p>
            <a:endParaRPr lang="tr-TR" dirty="0"/>
          </a:p>
        </p:txBody>
      </p:sp>
      <p:graphicFrame>
        <p:nvGraphicFramePr>
          <p:cNvPr id="4" name="Tablo 4">
            <a:extLst>
              <a:ext uri="{FF2B5EF4-FFF2-40B4-BE49-F238E27FC236}">
                <a16:creationId xmlns:a16="http://schemas.microsoft.com/office/drawing/2014/main" id="{7AA2BE5B-DA1E-9CFA-DCA8-DDDEE1153589}"/>
              </a:ext>
            </a:extLst>
          </p:cNvPr>
          <p:cNvGraphicFramePr>
            <a:graphicFrameLocks noGrp="1"/>
          </p:cNvGraphicFramePr>
          <p:nvPr>
            <p:extLst>
              <p:ext uri="{D42A27DB-BD31-4B8C-83A1-F6EECF244321}">
                <p14:modId xmlns:p14="http://schemas.microsoft.com/office/powerpoint/2010/main" val="3166199430"/>
              </p:ext>
            </p:extLst>
          </p:nvPr>
        </p:nvGraphicFramePr>
        <p:xfrm>
          <a:off x="210788" y="2041222"/>
          <a:ext cx="6469085" cy="4547122"/>
        </p:xfrm>
        <a:graphic>
          <a:graphicData uri="http://schemas.openxmlformats.org/drawingml/2006/table">
            <a:tbl>
              <a:tblPr firstRow="1" bandRow="1">
                <a:tableStyleId>{5C22544A-7EE6-4342-B048-85BDC9FD1C3A}</a:tableStyleId>
              </a:tblPr>
              <a:tblGrid>
                <a:gridCol w="5622644">
                  <a:extLst>
                    <a:ext uri="{9D8B030D-6E8A-4147-A177-3AD203B41FA5}">
                      <a16:colId xmlns:a16="http://schemas.microsoft.com/office/drawing/2014/main" val="1989765916"/>
                    </a:ext>
                  </a:extLst>
                </a:gridCol>
                <a:gridCol w="846441">
                  <a:extLst>
                    <a:ext uri="{9D8B030D-6E8A-4147-A177-3AD203B41FA5}">
                      <a16:colId xmlns:a16="http://schemas.microsoft.com/office/drawing/2014/main" val="2493453010"/>
                    </a:ext>
                  </a:extLst>
                </a:gridCol>
              </a:tblGrid>
              <a:tr h="938699">
                <a:tc>
                  <a:txBody>
                    <a:bodyPr/>
                    <a:lstStyle/>
                    <a:p>
                      <a:r>
                        <a:rPr lang="tr-TR" dirty="0"/>
                        <a:t>Venöz Tromboemboli (VTE) için Risk Faktörleri Puanlaması</a:t>
                      </a:r>
                    </a:p>
                    <a:p>
                      <a:r>
                        <a:rPr lang="tr-TR" dirty="0"/>
                        <a:t>Mevcut olan risk faktörleri</a:t>
                      </a:r>
                    </a:p>
                  </a:txBody>
                  <a:tcPr/>
                </a:tc>
                <a:tc>
                  <a:txBody>
                    <a:bodyPr/>
                    <a:lstStyle/>
                    <a:p>
                      <a:r>
                        <a:rPr lang="tr-TR" dirty="0"/>
                        <a:t>Puan</a:t>
                      </a:r>
                    </a:p>
                  </a:txBody>
                  <a:tcPr/>
                </a:tc>
                <a:extLst>
                  <a:ext uri="{0D108BD9-81ED-4DB2-BD59-A6C34878D82A}">
                    <a16:rowId xmlns:a16="http://schemas.microsoft.com/office/drawing/2014/main" val="675664780"/>
                  </a:ext>
                </a:extLst>
              </a:tr>
              <a:tr h="474718">
                <a:tc>
                  <a:txBody>
                    <a:bodyPr/>
                    <a:lstStyle/>
                    <a:p>
                      <a:r>
                        <a:rPr lang="tr-TR" dirty="0"/>
                        <a:t>Majör cerrahiyle ilgisi olmayan geçirilmiş VTE öyküsü</a:t>
                      </a:r>
                    </a:p>
                  </a:txBody>
                  <a:tcPr/>
                </a:tc>
                <a:tc>
                  <a:txBody>
                    <a:bodyPr/>
                    <a:lstStyle/>
                    <a:p>
                      <a:pPr algn="ctr"/>
                      <a:r>
                        <a:rPr lang="tr-TR" dirty="0"/>
                        <a:t>4</a:t>
                      </a:r>
                    </a:p>
                  </a:txBody>
                  <a:tcPr/>
                </a:tc>
                <a:extLst>
                  <a:ext uri="{0D108BD9-81ED-4DB2-BD59-A6C34878D82A}">
                    <a16:rowId xmlns:a16="http://schemas.microsoft.com/office/drawing/2014/main" val="1721302514"/>
                  </a:ext>
                </a:extLst>
              </a:tr>
              <a:tr h="474718">
                <a:tc>
                  <a:txBody>
                    <a:bodyPr/>
                    <a:lstStyle/>
                    <a:p>
                      <a:r>
                        <a:rPr lang="tr-TR" dirty="0"/>
                        <a:t>Majör cerrahi sonrası VTE öyküsü</a:t>
                      </a:r>
                    </a:p>
                  </a:txBody>
                  <a:tcPr/>
                </a:tc>
                <a:tc>
                  <a:txBody>
                    <a:bodyPr/>
                    <a:lstStyle/>
                    <a:p>
                      <a:pPr algn="ctr"/>
                      <a:r>
                        <a:rPr lang="tr-TR" dirty="0"/>
                        <a:t>3</a:t>
                      </a:r>
                    </a:p>
                  </a:txBody>
                  <a:tcPr/>
                </a:tc>
                <a:extLst>
                  <a:ext uri="{0D108BD9-81ED-4DB2-BD59-A6C34878D82A}">
                    <a16:rowId xmlns:a16="http://schemas.microsoft.com/office/drawing/2014/main" val="1712280494"/>
                  </a:ext>
                </a:extLst>
              </a:tr>
              <a:tr h="474718">
                <a:tc>
                  <a:txBody>
                    <a:bodyPr/>
                    <a:lstStyle/>
                    <a:p>
                      <a:r>
                        <a:rPr lang="tr-TR" dirty="0"/>
                        <a:t>Bilinen yüksek riskli </a:t>
                      </a:r>
                      <a:r>
                        <a:rPr lang="tr-TR" dirty="0" err="1"/>
                        <a:t>trombofili</a:t>
                      </a:r>
                      <a:r>
                        <a:rPr lang="tr-TR" dirty="0"/>
                        <a:t>*</a:t>
                      </a:r>
                    </a:p>
                  </a:txBody>
                  <a:tcPr/>
                </a:tc>
                <a:tc>
                  <a:txBody>
                    <a:bodyPr/>
                    <a:lstStyle/>
                    <a:p>
                      <a:pPr algn="ctr"/>
                      <a:r>
                        <a:rPr lang="tr-TR" dirty="0"/>
                        <a:t>3</a:t>
                      </a:r>
                    </a:p>
                  </a:txBody>
                  <a:tcPr/>
                </a:tc>
                <a:extLst>
                  <a:ext uri="{0D108BD9-81ED-4DB2-BD59-A6C34878D82A}">
                    <a16:rowId xmlns:a16="http://schemas.microsoft.com/office/drawing/2014/main" val="236248765"/>
                  </a:ext>
                </a:extLst>
              </a:tr>
              <a:tr h="1234833">
                <a:tc>
                  <a:txBody>
                    <a:bodyPr/>
                    <a:lstStyle/>
                    <a:p>
                      <a:r>
                        <a:rPr lang="tr-TR" dirty="0"/>
                        <a:t>Eşlik eden medikal hastalıklar (kanser, kalp yetmezliği, SLE, inflamatuar barsak hastalıkları ve inflamatuar </a:t>
                      </a:r>
                      <a:r>
                        <a:rPr lang="tr-TR" dirty="0" err="1"/>
                        <a:t>poliartropati</a:t>
                      </a:r>
                      <a:r>
                        <a:rPr lang="tr-TR" dirty="0"/>
                        <a:t> gibi hastalıklar, nefrotik sendrom, </a:t>
                      </a:r>
                      <a:r>
                        <a:rPr lang="tr-TR" dirty="0" err="1"/>
                        <a:t>nefropatili</a:t>
                      </a:r>
                      <a:r>
                        <a:rPr lang="tr-TR" dirty="0"/>
                        <a:t> Tip 1 DM, orak hücre hastalığı, mevcut intravenöz ilaç bağımlılığı)</a:t>
                      </a:r>
                    </a:p>
                  </a:txBody>
                  <a:tcPr/>
                </a:tc>
                <a:tc>
                  <a:txBody>
                    <a:bodyPr/>
                    <a:lstStyle/>
                    <a:p>
                      <a:pPr algn="ctr"/>
                      <a:r>
                        <a:rPr lang="tr-TR" dirty="0"/>
                        <a:t>3</a:t>
                      </a:r>
                    </a:p>
                  </a:txBody>
                  <a:tcPr/>
                </a:tc>
                <a:extLst>
                  <a:ext uri="{0D108BD9-81ED-4DB2-BD59-A6C34878D82A}">
                    <a16:rowId xmlns:a16="http://schemas.microsoft.com/office/drawing/2014/main" val="3943964090"/>
                  </a:ext>
                </a:extLst>
              </a:tr>
              <a:tr h="474718">
                <a:tc>
                  <a:txBody>
                    <a:bodyPr/>
                    <a:lstStyle/>
                    <a:p>
                      <a:r>
                        <a:rPr lang="tr-TR" dirty="0"/>
                        <a:t>1.derece akrabada tetiklenmemiş ya da östrojen ilişkili VTE</a:t>
                      </a:r>
                    </a:p>
                  </a:txBody>
                  <a:tcPr/>
                </a:tc>
                <a:tc>
                  <a:txBody>
                    <a:bodyPr/>
                    <a:lstStyle/>
                    <a:p>
                      <a:pPr algn="ctr"/>
                      <a:r>
                        <a:rPr lang="tr-TR" dirty="0"/>
                        <a:t>1</a:t>
                      </a:r>
                    </a:p>
                  </a:txBody>
                  <a:tcPr/>
                </a:tc>
                <a:extLst>
                  <a:ext uri="{0D108BD9-81ED-4DB2-BD59-A6C34878D82A}">
                    <a16:rowId xmlns:a16="http://schemas.microsoft.com/office/drawing/2014/main" val="2620666766"/>
                  </a:ext>
                </a:extLst>
              </a:tr>
              <a:tr h="474718">
                <a:tc>
                  <a:txBody>
                    <a:bodyPr/>
                    <a:lstStyle/>
                    <a:p>
                      <a:r>
                        <a:rPr lang="tr-TR" dirty="0"/>
                        <a:t>VTE olmaksızın bilinen düşük riskli </a:t>
                      </a:r>
                      <a:r>
                        <a:rPr lang="tr-TR" dirty="0" err="1"/>
                        <a:t>trombofili</a:t>
                      </a:r>
                      <a:r>
                        <a:rPr lang="tr-TR" dirty="0"/>
                        <a:t> varlığı</a:t>
                      </a:r>
                    </a:p>
                  </a:txBody>
                  <a:tcPr/>
                </a:tc>
                <a:tc>
                  <a:txBody>
                    <a:bodyPr/>
                    <a:lstStyle/>
                    <a:p>
                      <a:pPr algn="ctr"/>
                      <a:r>
                        <a:rPr lang="tr-TR" dirty="0"/>
                        <a:t>1</a:t>
                      </a:r>
                    </a:p>
                  </a:txBody>
                  <a:tcPr/>
                </a:tc>
                <a:extLst>
                  <a:ext uri="{0D108BD9-81ED-4DB2-BD59-A6C34878D82A}">
                    <a16:rowId xmlns:a16="http://schemas.microsoft.com/office/drawing/2014/main" val="1779604497"/>
                  </a:ext>
                </a:extLst>
              </a:tr>
            </a:tbl>
          </a:graphicData>
        </a:graphic>
      </p:graphicFrame>
      <p:sp>
        <p:nvSpPr>
          <p:cNvPr id="5" name="İçerik Yer Tutucusu 2">
            <a:extLst>
              <a:ext uri="{FF2B5EF4-FFF2-40B4-BE49-F238E27FC236}">
                <a16:creationId xmlns:a16="http://schemas.microsoft.com/office/drawing/2014/main" id="{780FCA48-9397-2A2F-FBB6-A9237B6299FF}"/>
              </a:ext>
            </a:extLst>
          </p:cNvPr>
          <p:cNvSpPr txBox="1">
            <a:spLocks/>
          </p:cNvSpPr>
          <p:nvPr/>
        </p:nvSpPr>
        <p:spPr>
          <a:xfrm>
            <a:off x="430064" y="6692095"/>
            <a:ext cx="10515600" cy="1659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graphicFrame>
        <p:nvGraphicFramePr>
          <p:cNvPr id="6" name="Tablo 4">
            <a:extLst>
              <a:ext uri="{FF2B5EF4-FFF2-40B4-BE49-F238E27FC236}">
                <a16:creationId xmlns:a16="http://schemas.microsoft.com/office/drawing/2014/main" id="{44EFFBBF-CCDD-E590-0593-4F8683680D59}"/>
              </a:ext>
            </a:extLst>
          </p:cNvPr>
          <p:cNvGraphicFramePr>
            <a:graphicFrameLocks noGrp="1"/>
          </p:cNvGraphicFramePr>
          <p:nvPr>
            <p:extLst>
              <p:ext uri="{D42A27DB-BD31-4B8C-83A1-F6EECF244321}">
                <p14:modId xmlns:p14="http://schemas.microsoft.com/office/powerpoint/2010/main" val="983177483"/>
              </p:ext>
            </p:extLst>
          </p:nvPr>
        </p:nvGraphicFramePr>
        <p:xfrm>
          <a:off x="6899564" y="2041222"/>
          <a:ext cx="5193475" cy="4547121"/>
        </p:xfrm>
        <a:graphic>
          <a:graphicData uri="http://schemas.openxmlformats.org/drawingml/2006/table">
            <a:tbl>
              <a:tblPr firstRow="1" bandRow="1">
                <a:tableStyleId>{5C22544A-7EE6-4342-B048-85BDC9FD1C3A}</a:tableStyleId>
              </a:tblPr>
              <a:tblGrid>
                <a:gridCol w="4377359">
                  <a:extLst>
                    <a:ext uri="{9D8B030D-6E8A-4147-A177-3AD203B41FA5}">
                      <a16:colId xmlns:a16="http://schemas.microsoft.com/office/drawing/2014/main" val="2629282122"/>
                    </a:ext>
                  </a:extLst>
                </a:gridCol>
                <a:gridCol w="816116">
                  <a:extLst>
                    <a:ext uri="{9D8B030D-6E8A-4147-A177-3AD203B41FA5}">
                      <a16:colId xmlns:a16="http://schemas.microsoft.com/office/drawing/2014/main" val="1348889858"/>
                    </a:ext>
                  </a:extLst>
                </a:gridCol>
              </a:tblGrid>
              <a:tr h="967459">
                <a:tc>
                  <a:txBody>
                    <a:bodyPr/>
                    <a:lstStyle/>
                    <a:p>
                      <a:r>
                        <a:rPr lang="tr-TR" dirty="0"/>
                        <a:t>Venöz Tromboemboli (VTE) için Risk Faktörleri Puanlaması</a:t>
                      </a:r>
                    </a:p>
                    <a:p>
                      <a:r>
                        <a:rPr lang="tr-TR" dirty="0"/>
                        <a:t>Mevcut olan risk faktörleri</a:t>
                      </a:r>
                    </a:p>
                  </a:txBody>
                  <a:tcPr/>
                </a:tc>
                <a:tc>
                  <a:txBody>
                    <a:bodyPr/>
                    <a:lstStyle/>
                    <a:p>
                      <a:r>
                        <a:rPr lang="tr-TR" dirty="0"/>
                        <a:t>Puan</a:t>
                      </a:r>
                    </a:p>
                  </a:txBody>
                  <a:tcPr/>
                </a:tc>
                <a:extLst>
                  <a:ext uri="{0D108BD9-81ED-4DB2-BD59-A6C34878D82A}">
                    <a16:rowId xmlns:a16="http://schemas.microsoft.com/office/drawing/2014/main" val="2503516782"/>
                  </a:ext>
                </a:extLst>
              </a:tr>
              <a:tr h="556305">
                <a:tc>
                  <a:txBody>
                    <a:bodyPr/>
                    <a:lstStyle/>
                    <a:p>
                      <a:r>
                        <a:rPr lang="tr-TR" dirty="0"/>
                        <a:t>&gt; 35 yaş</a:t>
                      </a:r>
                    </a:p>
                  </a:txBody>
                  <a:tcPr/>
                </a:tc>
                <a:tc>
                  <a:txBody>
                    <a:bodyPr/>
                    <a:lstStyle/>
                    <a:p>
                      <a:pPr algn="ctr"/>
                      <a:r>
                        <a:rPr lang="tr-TR" dirty="0"/>
                        <a:t>1</a:t>
                      </a:r>
                    </a:p>
                  </a:txBody>
                  <a:tcPr/>
                </a:tc>
                <a:extLst>
                  <a:ext uri="{0D108BD9-81ED-4DB2-BD59-A6C34878D82A}">
                    <a16:rowId xmlns:a16="http://schemas.microsoft.com/office/drawing/2014/main" val="1507354955"/>
                  </a:ext>
                </a:extLst>
              </a:tr>
              <a:tr h="677221">
                <a:tc>
                  <a:txBody>
                    <a:bodyPr/>
                    <a:lstStyle/>
                    <a:p>
                      <a:r>
                        <a:rPr lang="tr-TR" dirty="0"/>
                        <a:t>Obezite; Gebelik başlangıcı vücut kitle indeksi ≥ 30 kg/m2</a:t>
                      </a:r>
                    </a:p>
                  </a:txBody>
                  <a:tcPr/>
                </a:tc>
                <a:tc>
                  <a:txBody>
                    <a:bodyPr/>
                    <a:lstStyle/>
                    <a:p>
                      <a:pPr algn="ctr"/>
                      <a:r>
                        <a:rPr lang="tr-TR" dirty="0"/>
                        <a:t>1</a:t>
                      </a:r>
                    </a:p>
                  </a:txBody>
                  <a:tcPr/>
                </a:tc>
                <a:extLst>
                  <a:ext uri="{0D108BD9-81ED-4DB2-BD59-A6C34878D82A}">
                    <a16:rowId xmlns:a16="http://schemas.microsoft.com/office/drawing/2014/main" val="2020061334"/>
                  </a:ext>
                </a:extLst>
              </a:tr>
              <a:tr h="677221">
                <a:tc>
                  <a:txBody>
                    <a:bodyPr/>
                    <a:lstStyle/>
                    <a:p>
                      <a:r>
                        <a:rPr lang="tr-TR" dirty="0"/>
                        <a:t>Obezite; Gebelik başlangıcı vücut kitle indeksi ≥ 40 kg/m2</a:t>
                      </a:r>
                    </a:p>
                  </a:txBody>
                  <a:tcPr/>
                </a:tc>
                <a:tc>
                  <a:txBody>
                    <a:bodyPr/>
                    <a:lstStyle/>
                    <a:p>
                      <a:pPr algn="ctr"/>
                      <a:r>
                        <a:rPr lang="tr-TR" dirty="0"/>
                        <a:t>2</a:t>
                      </a:r>
                    </a:p>
                  </a:txBody>
                  <a:tcPr/>
                </a:tc>
                <a:extLst>
                  <a:ext uri="{0D108BD9-81ED-4DB2-BD59-A6C34878D82A}">
                    <a16:rowId xmlns:a16="http://schemas.microsoft.com/office/drawing/2014/main" val="3449848280"/>
                  </a:ext>
                </a:extLst>
              </a:tr>
              <a:tr h="556305">
                <a:tc>
                  <a:txBody>
                    <a:bodyPr/>
                    <a:lstStyle/>
                    <a:p>
                      <a:r>
                        <a:rPr lang="tr-TR" dirty="0"/>
                        <a:t>Parite ≥ 3</a:t>
                      </a:r>
                    </a:p>
                  </a:txBody>
                  <a:tcPr/>
                </a:tc>
                <a:tc>
                  <a:txBody>
                    <a:bodyPr/>
                    <a:lstStyle/>
                    <a:p>
                      <a:pPr algn="ctr"/>
                      <a:r>
                        <a:rPr lang="tr-TR" dirty="0"/>
                        <a:t>1</a:t>
                      </a:r>
                    </a:p>
                  </a:txBody>
                  <a:tcPr/>
                </a:tc>
                <a:extLst>
                  <a:ext uri="{0D108BD9-81ED-4DB2-BD59-A6C34878D82A}">
                    <a16:rowId xmlns:a16="http://schemas.microsoft.com/office/drawing/2014/main" val="739868135"/>
                  </a:ext>
                </a:extLst>
              </a:tr>
              <a:tr h="556305">
                <a:tc>
                  <a:txBody>
                    <a:bodyPr/>
                    <a:lstStyle/>
                    <a:p>
                      <a:r>
                        <a:rPr lang="tr-TR" dirty="0"/>
                        <a:t>Sigara içiciliği (&gt; 10 adet / gün)</a:t>
                      </a:r>
                    </a:p>
                  </a:txBody>
                  <a:tcPr/>
                </a:tc>
                <a:tc>
                  <a:txBody>
                    <a:bodyPr/>
                    <a:lstStyle/>
                    <a:p>
                      <a:pPr algn="ctr"/>
                      <a:r>
                        <a:rPr lang="tr-TR" dirty="0"/>
                        <a:t>1</a:t>
                      </a:r>
                    </a:p>
                  </a:txBody>
                  <a:tcPr/>
                </a:tc>
                <a:extLst>
                  <a:ext uri="{0D108BD9-81ED-4DB2-BD59-A6C34878D82A}">
                    <a16:rowId xmlns:a16="http://schemas.microsoft.com/office/drawing/2014/main" val="1789653539"/>
                  </a:ext>
                </a:extLst>
              </a:tr>
              <a:tr h="556305">
                <a:tc>
                  <a:txBody>
                    <a:bodyPr/>
                    <a:lstStyle/>
                    <a:p>
                      <a:r>
                        <a:rPr lang="tr-TR" dirty="0"/>
                        <a:t>Büyük </a:t>
                      </a:r>
                      <a:r>
                        <a:rPr lang="tr-TR" dirty="0" err="1"/>
                        <a:t>variköz</a:t>
                      </a:r>
                      <a:r>
                        <a:rPr lang="tr-TR" dirty="0"/>
                        <a:t> ven varlığı</a:t>
                      </a:r>
                    </a:p>
                  </a:txBody>
                  <a:tcPr/>
                </a:tc>
                <a:tc>
                  <a:txBody>
                    <a:bodyPr/>
                    <a:lstStyle/>
                    <a:p>
                      <a:pPr algn="ctr"/>
                      <a:r>
                        <a:rPr lang="tr-TR" dirty="0"/>
                        <a:t>1</a:t>
                      </a:r>
                    </a:p>
                  </a:txBody>
                  <a:tcPr/>
                </a:tc>
                <a:extLst>
                  <a:ext uri="{0D108BD9-81ED-4DB2-BD59-A6C34878D82A}">
                    <a16:rowId xmlns:a16="http://schemas.microsoft.com/office/drawing/2014/main" val="2463097444"/>
                  </a:ext>
                </a:extLst>
              </a:tr>
            </a:tbl>
          </a:graphicData>
        </a:graphic>
      </p:graphicFrame>
    </p:spTree>
    <p:extLst>
      <p:ext uri="{BB962C8B-B14F-4D97-AF65-F5344CB8AC3E}">
        <p14:creationId xmlns:p14="http://schemas.microsoft.com/office/powerpoint/2010/main" val="103598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C7D770-7F2F-156B-2479-F8D715C88618}"/>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4C5F2015-B9F5-3ED1-59AD-440AE6BECE64}"/>
              </a:ext>
            </a:extLst>
          </p:cNvPr>
          <p:cNvSpPr>
            <a:spLocks noGrp="1"/>
          </p:cNvSpPr>
          <p:nvPr>
            <p:ph idx="1"/>
          </p:nvPr>
        </p:nvSpPr>
        <p:spPr>
          <a:xfrm>
            <a:off x="731322" y="1552493"/>
            <a:ext cx="10515600" cy="4351338"/>
          </a:xfrm>
        </p:spPr>
        <p:txBody>
          <a:bodyPr/>
          <a:lstStyle/>
          <a:p>
            <a:pPr marL="0" indent="0">
              <a:buNone/>
            </a:pPr>
            <a:r>
              <a:rPr lang="tr-TR" sz="2400" b="1" dirty="0"/>
              <a:t>Venöz tromboemboli (VTE) için risk faktörleri</a:t>
            </a:r>
          </a:p>
          <a:p>
            <a:endParaRPr lang="tr-TR" dirty="0"/>
          </a:p>
        </p:txBody>
      </p:sp>
      <p:graphicFrame>
        <p:nvGraphicFramePr>
          <p:cNvPr id="5" name="Tablo 5">
            <a:extLst>
              <a:ext uri="{FF2B5EF4-FFF2-40B4-BE49-F238E27FC236}">
                <a16:creationId xmlns:a16="http://schemas.microsoft.com/office/drawing/2014/main" id="{A97096AF-3087-EBD3-D9D7-6131EA3CB534}"/>
              </a:ext>
            </a:extLst>
          </p:cNvPr>
          <p:cNvGraphicFramePr>
            <a:graphicFrameLocks noGrp="1"/>
          </p:cNvGraphicFramePr>
          <p:nvPr>
            <p:extLst>
              <p:ext uri="{D42A27DB-BD31-4B8C-83A1-F6EECF244321}">
                <p14:modId xmlns:p14="http://schemas.microsoft.com/office/powerpoint/2010/main" val="2423681470"/>
              </p:ext>
            </p:extLst>
          </p:nvPr>
        </p:nvGraphicFramePr>
        <p:xfrm>
          <a:off x="209797" y="2107977"/>
          <a:ext cx="5779325" cy="4547120"/>
        </p:xfrm>
        <a:graphic>
          <a:graphicData uri="http://schemas.openxmlformats.org/drawingml/2006/table">
            <a:tbl>
              <a:tblPr firstRow="1" bandRow="1">
                <a:tableStyleId>{5C22544A-7EE6-4342-B048-85BDC9FD1C3A}</a:tableStyleId>
              </a:tblPr>
              <a:tblGrid>
                <a:gridCol w="5024914">
                  <a:extLst>
                    <a:ext uri="{9D8B030D-6E8A-4147-A177-3AD203B41FA5}">
                      <a16:colId xmlns:a16="http://schemas.microsoft.com/office/drawing/2014/main" val="1240076208"/>
                    </a:ext>
                  </a:extLst>
                </a:gridCol>
                <a:gridCol w="754411">
                  <a:extLst>
                    <a:ext uri="{9D8B030D-6E8A-4147-A177-3AD203B41FA5}">
                      <a16:colId xmlns:a16="http://schemas.microsoft.com/office/drawing/2014/main" val="1488795943"/>
                    </a:ext>
                  </a:extLst>
                </a:gridCol>
              </a:tblGrid>
              <a:tr h="390704">
                <a:tc>
                  <a:txBody>
                    <a:bodyPr/>
                    <a:lstStyle/>
                    <a:p>
                      <a:r>
                        <a:rPr lang="tr-TR" dirty="0"/>
                        <a:t>Obstetrik Risk Faktörleri</a:t>
                      </a:r>
                    </a:p>
                  </a:txBody>
                  <a:tcPr/>
                </a:tc>
                <a:tc>
                  <a:txBody>
                    <a:bodyPr/>
                    <a:lstStyle/>
                    <a:p>
                      <a:r>
                        <a:rPr lang="tr-TR" dirty="0"/>
                        <a:t>Puan</a:t>
                      </a:r>
                    </a:p>
                  </a:txBody>
                  <a:tcPr/>
                </a:tc>
                <a:extLst>
                  <a:ext uri="{0D108BD9-81ED-4DB2-BD59-A6C34878D82A}">
                    <a16:rowId xmlns:a16="http://schemas.microsoft.com/office/drawing/2014/main" val="2380353485"/>
                  </a:ext>
                </a:extLst>
              </a:tr>
              <a:tr h="390704">
                <a:tc>
                  <a:txBody>
                    <a:bodyPr/>
                    <a:lstStyle/>
                    <a:p>
                      <a:r>
                        <a:rPr lang="tr-TR" dirty="0"/>
                        <a:t>Mevcut gebelikte </a:t>
                      </a:r>
                      <a:r>
                        <a:rPr lang="tr-TR" dirty="0" err="1"/>
                        <a:t>preeklampsi</a:t>
                      </a:r>
                      <a:r>
                        <a:rPr lang="tr-TR" dirty="0"/>
                        <a:t> varlığı</a:t>
                      </a:r>
                    </a:p>
                  </a:txBody>
                  <a:tcPr/>
                </a:tc>
                <a:tc>
                  <a:txBody>
                    <a:bodyPr/>
                    <a:lstStyle/>
                    <a:p>
                      <a:pPr algn="ctr"/>
                      <a:r>
                        <a:rPr lang="tr-TR" dirty="0"/>
                        <a:t>1</a:t>
                      </a:r>
                    </a:p>
                  </a:txBody>
                  <a:tcPr/>
                </a:tc>
                <a:extLst>
                  <a:ext uri="{0D108BD9-81ED-4DB2-BD59-A6C34878D82A}">
                    <a16:rowId xmlns:a16="http://schemas.microsoft.com/office/drawing/2014/main" val="1183060308"/>
                  </a:ext>
                </a:extLst>
              </a:tr>
              <a:tr h="390704">
                <a:tc>
                  <a:txBody>
                    <a:bodyPr/>
                    <a:lstStyle/>
                    <a:p>
                      <a:r>
                        <a:rPr lang="tr-TR" dirty="0"/>
                        <a:t>Üremeye Yardımcı Teknolojiler / in vitro fertilizasyon</a:t>
                      </a:r>
                    </a:p>
                    <a:p>
                      <a:r>
                        <a:rPr lang="tr-TR" dirty="0"/>
                        <a:t>(sadece </a:t>
                      </a:r>
                      <a:r>
                        <a:rPr lang="tr-TR" dirty="0" err="1"/>
                        <a:t>antenatal</a:t>
                      </a:r>
                      <a:r>
                        <a:rPr lang="tr-TR" dirty="0"/>
                        <a:t>)</a:t>
                      </a:r>
                    </a:p>
                  </a:txBody>
                  <a:tcPr/>
                </a:tc>
                <a:tc>
                  <a:txBody>
                    <a:bodyPr/>
                    <a:lstStyle/>
                    <a:p>
                      <a:pPr algn="ctr"/>
                      <a:r>
                        <a:rPr lang="tr-TR" dirty="0"/>
                        <a:t>1</a:t>
                      </a:r>
                    </a:p>
                  </a:txBody>
                  <a:tcPr/>
                </a:tc>
                <a:extLst>
                  <a:ext uri="{0D108BD9-81ED-4DB2-BD59-A6C34878D82A}">
                    <a16:rowId xmlns:a16="http://schemas.microsoft.com/office/drawing/2014/main" val="3029577175"/>
                  </a:ext>
                </a:extLst>
              </a:tr>
              <a:tr h="390704">
                <a:tc>
                  <a:txBody>
                    <a:bodyPr/>
                    <a:lstStyle/>
                    <a:p>
                      <a:r>
                        <a:rPr lang="tr-TR" dirty="0"/>
                        <a:t>Çoğul gebelik</a:t>
                      </a:r>
                    </a:p>
                  </a:txBody>
                  <a:tcPr/>
                </a:tc>
                <a:tc>
                  <a:txBody>
                    <a:bodyPr/>
                    <a:lstStyle/>
                    <a:p>
                      <a:pPr algn="ctr"/>
                      <a:r>
                        <a:rPr lang="tr-TR" dirty="0"/>
                        <a:t>1</a:t>
                      </a:r>
                    </a:p>
                  </a:txBody>
                  <a:tcPr/>
                </a:tc>
                <a:extLst>
                  <a:ext uri="{0D108BD9-81ED-4DB2-BD59-A6C34878D82A}">
                    <a16:rowId xmlns:a16="http://schemas.microsoft.com/office/drawing/2014/main" val="2946325185"/>
                  </a:ext>
                </a:extLst>
              </a:tr>
              <a:tr h="390704">
                <a:tc>
                  <a:txBody>
                    <a:bodyPr/>
                    <a:lstStyle/>
                    <a:p>
                      <a:r>
                        <a:rPr lang="tr-TR" dirty="0"/>
                        <a:t>Eylemde sezaryen ile doğum</a:t>
                      </a:r>
                    </a:p>
                  </a:txBody>
                  <a:tcPr/>
                </a:tc>
                <a:tc>
                  <a:txBody>
                    <a:bodyPr/>
                    <a:lstStyle/>
                    <a:p>
                      <a:pPr algn="ctr"/>
                      <a:r>
                        <a:rPr lang="tr-TR" dirty="0"/>
                        <a:t>2</a:t>
                      </a:r>
                    </a:p>
                  </a:txBody>
                  <a:tcPr/>
                </a:tc>
                <a:extLst>
                  <a:ext uri="{0D108BD9-81ED-4DB2-BD59-A6C34878D82A}">
                    <a16:rowId xmlns:a16="http://schemas.microsoft.com/office/drawing/2014/main" val="3901641715"/>
                  </a:ext>
                </a:extLst>
              </a:tr>
              <a:tr h="390704">
                <a:tc>
                  <a:txBody>
                    <a:bodyPr/>
                    <a:lstStyle/>
                    <a:p>
                      <a:r>
                        <a:rPr lang="tr-TR" dirty="0"/>
                        <a:t>Elektif sezaryen ile doğum</a:t>
                      </a:r>
                    </a:p>
                  </a:txBody>
                  <a:tcPr/>
                </a:tc>
                <a:tc>
                  <a:txBody>
                    <a:bodyPr/>
                    <a:lstStyle/>
                    <a:p>
                      <a:pPr algn="ctr"/>
                      <a:r>
                        <a:rPr lang="tr-TR" dirty="0"/>
                        <a:t>1</a:t>
                      </a:r>
                    </a:p>
                  </a:txBody>
                  <a:tcPr/>
                </a:tc>
                <a:extLst>
                  <a:ext uri="{0D108BD9-81ED-4DB2-BD59-A6C34878D82A}">
                    <a16:rowId xmlns:a16="http://schemas.microsoft.com/office/drawing/2014/main" val="3404024226"/>
                  </a:ext>
                </a:extLst>
              </a:tr>
              <a:tr h="390704">
                <a:tc>
                  <a:txBody>
                    <a:bodyPr/>
                    <a:lstStyle/>
                    <a:p>
                      <a:r>
                        <a:rPr lang="tr-TR" dirty="0"/>
                        <a:t>Orta pelvis ya da rotasyonel operatif doğum</a:t>
                      </a:r>
                    </a:p>
                  </a:txBody>
                  <a:tcPr/>
                </a:tc>
                <a:tc>
                  <a:txBody>
                    <a:bodyPr/>
                    <a:lstStyle/>
                    <a:p>
                      <a:pPr algn="ctr"/>
                      <a:r>
                        <a:rPr lang="tr-TR" dirty="0"/>
                        <a:t>1</a:t>
                      </a:r>
                    </a:p>
                  </a:txBody>
                  <a:tcPr/>
                </a:tc>
                <a:extLst>
                  <a:ext uri="{0D108BD9-81ED-4DB2-BD59-A6C34878D82A}">
                    <a16:rowId xmlns:a16="http://schemas.microsoft.com/office/drawing/2014/main" val="4102648694"/>
                  </a:ext>
                </a:extLst>
              </a:tr>
              <a:tr h="390704">
                <a:tc>
                  <a:txBody>
                    <a:bodyPr/>
                    <a:lstStyle/>
                    <a:p>
                      <a:r>
                        <a:rPr lang="tr-TR" dirty="0"/>
                        <a:t>Uzamış eylem (&gt;24 saat)</a:t>
                      </a:r>
                    </a:p>
                  </a:txBody>
                  <a:tcPr/>
                </a:tc>
                <a:tc>
                  <a:txBody>
                    <a:bodyPr/>
                    <a:lstStyle/>
                    <a:p>
                      <a:pPr algn="ctr"/>
                      <a:r>
                        <a:rPr lang="tr-TR" dirty="0"/>
                        <a:t>1</a:t>
                      </a:r>
                    </a:p>
                  </a:txBody>
                  <a:tcPr/>
                </a:tc>
                <a:extLst>
                  <a:ext uri="{0D108BD9-81ED-4DB2-BD59-A6C34878D82A}">
                    <a16:rowId xmlns:a16="http://schemas.microsoft.com/office/drawing/2014/main" val="585816911"/>
                  </a:ext>
                </a:extLst>
              </a:tr>
              <a:tr h="390704">
                <a:tc>
                  <a:txBody>
                    <a:bodyPr/>
                    <a:lstStyle/>
                    <a:p>
                      <a:r>
                        <a:rPr lang="tr-TR" dirty="0" err="1"/>
                        <a:t>Postpartum</a:t>
                      </a:r>
                      <a:r>
                        <a:rPr lang="tr-TR" dirty="0"/>
                        <a:t> kanama (&gt;1 </a:t>
                      </a:r>
                      <a:r>
                        <a:rPr lang="tr-TR" dirty="0" err="1"/>
                        <a:t>lt</a:t>
                      </a:r>
                      <a:r>
                        <a:rPr lang="tr-TR" dirty="0"/>
                        <a:t> veya transfüzyon ihtiyacı)</a:t>
                      </a:r>
                    </a:p>
                  </a:txBody>
                  <a:tcPr/>
                </a:tc>
                <a:tc>
                  <a:txBody>
                    <a:bodyPr/>
                    <a:lstStyle/>
                    <a:p>
                      <a:pPr algn="ctr"/>
                      <a:r>
                        <a:rPr lang="tr-TR" dirty="0"/>
                        <a:t>1</a:t>
                      </a:r>
                    </a:p>
                  </a:txBody>
                  <a:tcPr/>
                </a:tc>
                <a:extLst>
                  <a:ext uri="{0D108BD9-81ED-4DB2-BD59-A6C34878D82A}">
                    <a16:rowId xmlns:a16="http://schemas.microsoft.com/office/drawing/2014/main" val="4205346048"/>
                  </a:ext>
                </a:extLst>
              </a:tr>
              <a:tr h="390704">
                <a:tc>
                  <a:txBody>
                    <a:bodyPr/>
                    <a:lstStyle/>
                    <a:p>
                      <a:r>
                        <a:rPr lang="tr-TR" dirty="0"/>
                        <a:t>Mevcut gebelikte </a:t>
                      </a:r>
                      <a:r>
                        <a:rPr lang="tr-TR" dirty="0" err="1"/>
                        <a:t>preterm</a:t>
                      </a:r>
                      <a:r>
                        <a:rPr lang="tr-TR" dirty="0"/>
                        <a:t> doğum (&lt;37+0 hafta)</a:t>
                      </a:r>
                    </a:p>
                  </a:txBody>
                  <a:tcPr/>
                </a:tc>
                <a:tc>
                  <a:txBody>
                    <a:bodyPr/>
                    <a:lstStyle/>
                    <a:p>
                      <a:pPr algn="ctr"/>
                      <a:r>
                        <a:rPr lang="tr-TR" dirty="0"/>
                        <a:t>1</a:t>
                      </a:r>
                    </a:p>
                  </a:txBody>
                  <a:tcPr/>
                </a:tc>
                <a:extLst>
                  <a:ext uri="{0D108BD9-81ED-4DB2-BD59-A6C34878D82A}">
                    <a16:rowId xmlns:a16="http://schemas.microsoft.com/office/drawing/2014/main" val="2096175697"/>
                  </a:ext>
                </a:extLst>
              </a:tr>
              <a:tr h="390704">
                <a:tc>
                  <a:txBody>
                    <a:bodyPr/>
                    <a:lstStyle/>
                    <a:p>
                      <a:r>
                        <a:rPr lang="tr-TR" dirty="0"/>
                        <a:t>Mevcut gebelikte ölü doğum</a:t>
                      </a:r>
                    </a:p>
                  </a:txBody>
                  <a:tcPr/>
                </a:tc>
                <a:tc>
                  <a:txBody>
                    <a:bodyPr/>
                    <a:lstStyle/>
                    <a:p>
                      <a:pPr algn="ctr"/>
                      <a:r>
                        <a:rPr lang="tr-TR" dirty="0"/>
                        <a:t>1</a:t>
                      </a:r>
                    </a:p>
                  </a:txBody>
                  <a:tcPr/>
                </a:tc>
                <a:extLst>
                  <a:ext uri="{0D108BD9-81ED-4DB2-BD59-A6C34878D82A}">
                    <a16:rowId xmlns:a16="http://schemas.microsoft.com/office/drawing/2014/main" val="2860577946"/>
                  </a:ext>
                </a:extLst>
              </a:tr>
            </a:tbl>
          </a:graphicData>
        </a:graphic>
      </p:graphicFrame>
      <p:graphicFrame>
        <p:nvGraphicFramePr>
          <p:cNvPr id="6" name="Tablo 6">
            <a:extLst>
              <a:ext uri="{FF2B5EF4-FFF2-40B4-BE49-F238E27FC236}">
                <a16:creationId xmlns:a16="http://schemas.microsoft.com/office/drawing/2014/main" id="{114C7141-B3D1-070A-1075-783E08F1C8B0}"/>
              </a:ext>
            </a:extLst>
          </p:cNvPr>
          <p:cNvGraphicFramePr>
            <a:graphicFrameLocks noGrp="1"/>
          </p:cNvGraphicFramePr>
          <p:nvPr>
            <p:extLst>
              <p:ext uri="{D42A27DB-BD31-4B8C-83A1-F6EECF244321}">
                <p14:modId xmlns:p14="http://schemas.microsoft.com/office/powerpoint/2010/main" val="3498493449"/>
              </p:ext>
            </p:extLst>
          </p:nvPr>
        </p:nvGraphicFramePr>
        <p:xfrm>
          <a:off x="6096000" y="2107977"/>
          <a:ext cx="5647377" cy="4570350"/>
        </p:xfrm>
        <a:graphic>
          <a:graphicData uri="http://schemas.openxmlformats.org/drawingml/2006/table">
            <a:tbl>
              <a:tblPr firstRow="1" bandRow="1">
                <a:tableStyleId>{5C22544A-7EE6-4342-B048-85BDC9FD1C3A}</a:tableStyleId>
              </a:tblPr>
              <a:tblGrid>
                <a:gridCol w="4842442">
                  <a:extLst>
                    <a:ext uri="{9D8B030D-6E8A-4147-A177-3AD203B41FA5}">
                      <a16:colId xmlns:a16="http://schemas.microsoft.com/office/drawing/2014/main" val="2911974352"/>
                    </a:ext>
                  </a:extLst>
                </a:gridCol>
                <a:gridCol w="804935">
                  <a:extLst>
                    <a:ext uri="{9D8B030D-6E8A-4147-A177-3AD203B41FA5}">
                      <a16:colId xmlns:a16="http://schemas.microsoft.com/office/drawing/2014/main" val="2982980089"/>
                    </a:ext>
                  </a:extLst>
                </a:gridCol>
              </a:tblGrid>
              <a:tr h="603174">
                <a:tc>
                  <a:txBody>
                    <a:bodyPr/>
                    <a:lstStyle/>
                    <a:p>
                      <a:r>
                        <a:rPr lang="tr-TR" dirty="0"/>
                        <a:t>Geçici Risk Faktörleri</a:t>
                      </a:r>
                    </a:p>
                  </a:txBody>
                  <a:tcPr/>
                </a:tc>
                <a:tc>
                  <a:txBody>
                    <a:bodyPr/>
                    <a:lstStyle/>
                    <a:p>
                      <a:r>
                        <a:rPr lang="tr-TR" dirty="0"/>
                        <a:t>Puan</a:t>
                      </a:r>
                    </a:p>
                  </a:txBody>
                  <a:tcPr/>
                </a:tc>
                <a:extLst>
                  <a:ext uri="{0D108BD9-81ED-4DB2-BD59-A6C34878D82A}">
                    <a16:rowId xmlns:a16="http://schemas.microsoft.com/office/drawing/2014/main" val="2507690647"/>
                  </a:ext>
                </a:extLst>
              </a:tr>
              <a:tr h="900736">
                <a:tc>
                  <a:txBody>
                    <a:bodyPr/>
                    <a:lstStyle/>
                    <a:p>
                      <a:r>
                        <a:rPr lang="tr-TR" dirty="0"/>
                        <a:t>Gebelikte veya lohusalıkta epizyotomi hariç herhangi bir cerrahi müdahale (</a:t>
                      </a:r>
                      <a:r>
                        <a:rPr lang="tr-TR" dirty="0" err="1"/>
                        <a:t>örn</a:t>
                      </a:r>
                      <a:r>
                        <a:rPr lang="tr-TR" dirty="0"/>
                        <a:t> appendektomi, </a:t>
                      </a:r>
                      <a:r>
                        <a:rPr lang="tr-TR" dirty="0" err="1"/>
                        <a:t>postpartum</a:t>
                      </a:r>
                      <a:r>
                        <a:rPr lang="tr-TR" dirty="0"/>
                        <a:t> </a:t>
                      </a:r>
                      <a:r>
                        <a:rPr lang="tr-TR" dirty="0" err="1"/>
                        <a:t>sterilizayon</a:t>
                      </a:r>
                      <a:r>
                        <a:rPr lang="tr-TR" dirty="0"/>
                        <a:t>)</a:t>
                      </a:r>
                    </a:p>
                  </a:txBody>
                  <a:tcPr/>
                </a:tc>
                <a:tc>
                  <a:txBody>
                    <a:bodyPr/>
                    <a:lstStyle/>
                    <a:p>
                      <a:pPr algn="ctr"/>
                      <a:r>
                        <a:rPr lang="tr-TR" dirty="0"/>
                        <a:t>3</a:t>
                      </a:r>
                    </a:p>
                  </a:txBody>
                  <a:tcPr/>
                </a:tc>
                <a:extLst>
                  <a:ext uri="{0D108BD9-81ED-4DB2-BD59-A6C34878D82A}">
                    <a16:rowId xmlns:a16="http://schemas.microsoft.com/office/drawing/2014/main" val="3769687945"/>
                  </a:ext>
                </a:extLst>
              </a:tr>
              <a:tr h="603174">
                <a:tc>
                  <a:txBody>
                    <a:bodyPr/>
                    <a:lstStyle/>
                    <a:p>
                      <a:r>
                        <a:rPr lang="tr-TR" dirty="0" err="1"/>
                        <a:t>Hiperemezis</a:t>
                      </a:r>
                      <a:r>
                        <a:rPr lang="tr-TR" dirty="0"/>
                        <a:t> </a:t>
                      </a:r>
                      <a:r>
                        <a:rPr lang="tr-TR" dirty="0" err="1"/>
                        <a:t>Gravidarum</a:t>
                      </a:r>
                      <a:endParaRPr lang="tr-TR" dirty="0"/>
                    </a:p>
                  </a:txBody>
                  <a:tcPr/>
                </a:tc>
                <a:tc>
                  <a:txBody>
                    <a:bodyPr/>
                    <a:lstStyle/>
                    <a:p>
                      <a:pPr algn="ctr"/>
                      <a:r>
                        <a:rPr lang="tr-TR" dirty="0"/>
                        <a:t>3</a:t>
                      </a:r>
                    </a:p>
                  </a:txBody>
                  <a:tcPr/>
                </a:tc>
                <a:extLst>
                  <a:ext uri="{0D108BD9-81ED-4DB2-BD59-A6C34878D82A}">
                    <a16:rowId xmlns:a16="http://schemas.microsoft.com/office/drawing/2014/main" val="1706372543"/>
                  </a:ext>
                </a:extLst>
              </a:tr>
              <a:tr h="630515">
                <a:tc>
                  <a:txBody>
                    <a:bodyPr/>
                    <a:lstStyle/>
                    <a:p>
                      <a:r>
                        <a:rPr lang="tr-TR" dirty="0" err="1"/>
                        <a:t>Ovarian</a:t>
                      </a:r>
                      <a:r>
                        <a:rPr lang="tr-TR" dirty="0"/>
                        <a:t> </a:t>
                      </a:r>
                      <a:r>
                        <a:rPr lang="tr-TR" dirty="0" err="1"/>
                        <a:t>Hiperstimulasyon</a:t>
                      </a:r>
                      <a:r>
                        <a:rPr lang="tr-TR" dirty="0"/>
                        <a:t> Sendromu (sadece 1.trimester)</a:t>
                      </a:r>
                    </a:p>
                  </a:txBody>
                  <a:tcPr/>
                </a:tc>
                <a:tc>
                  <a:txBody>
                    <a:bodyPr/>
                    <a:lstStyle/>
                    <a:p>
                      <a:pPr algn="ctr"/>
                      <a:r>
                        <a:rPr lang="tr-TR" dirty="0"/>
                        <a:t>4</a:t>
                      </a:r>
                    </a:p>
                  </a:txBody>
                  <a:tcPr/>
                </a:tc>
                <a:extLst>
                  <a:ext uri="{0D108BD9-81ED-4DB2-BD59-A6C34878D82A}">
                    <a16:rowId xmlns:a16="http://schemas.microsoft.com/office/drawing/2014/main" val="4025919569"/>
                  </a:ext>
                </a:extLst>
              </a:tr>
              <a:tr h="603174">
                <a:tc>
                  <a:txBody>
                    <a:bodyPr/>
                    <a:lstStyle/>
                    <a:p>
                      <a:r>
                        <a:rPr lang="tr-TR" dirty="0"/>
                        <a:t>Mevcut sistemik enfeksiyon</a:t>
                      </a:r>
                    </a:p>
                  </a:txBody>
                  <a:tcPr/>
                </a:tc>
                <a:tc>
                  <a:txBody>
                    <a:bodyPr/>
                    <a:lstStyle/>
                    <a:p>
                      <a:pPr algn="ctr"/>
                      <a:r>
                        <a:rPr lang="tr-TR" dirty="0"/>
                        <a:t>1</a:t>
                      </a:r>
                    </a:p>
                  </a:txBody>
                  <a:tcPr/>
                </a:tc>
                <a:extLst>
                  <a:ext uri="{0D108BD9-81ED-4DB2-BD59-A6C34878D82A}">
                    <a16:rowId xmlns:a16="http://schemas.microsoft.com/office/drawing/2014/main" val="2383430447"/>
                  </a:ext>
                </a:extLst>
              </a:tr>
              <a:tr h="603174">
                <a:tc>
                  <a:txBody>
                    <a:bodyPr/>
                    <a:lstStyle/>
                    <a:p>
                      <a:r>
                        <a:rPr lang="tr-TR" dirty="0"/>
                        <a:t>İmmobilizasyon (≥ 3 gün), dehidratasyon</a:t>
                      </a:r>
                    </a:p>
                  </a:txBody>
                  <a:tcPr/>
                </a:tc>
                <a:tc>
                  <a:txBody>
                    <a:bodyPr/>
                    <a:lstStyle/>
                    <a:p>
                      <a:pPr algn="ctr"/>
                      <a:r>
                        <a:rPr lang="tr-TR" dirty="0"/>
                        <a:t>1</a:t>
                      </a:r>
                    </a:p>
                  </a:txBody>
                  <a:tcPr/>
                </a:tc>
                <a:extLst>
                  <a:ext uri="{0D108BD9-81ED-4DB2-BD59-A6C34878D82A}">
                    <a16:rowId xmlns:a16="http://schemas.microsoft.com/office/drawing/2014/main" val="2469346693"/>
                  </a:ext>
                </a:extLst>
              </a:tr>
              <a:tr h="603174">
                <a:tc>
                  <a:txBody>
                    <a:bodyPr/>
                    <a:lstStyle/>
                    <a:p>
                      <a:r>
                        <a:rPr lang="tr-TR" dirty="0"/>
                        <a:t>Uzun mesafeli yolculuk (&gt; 4 saat)</a:t>
                      </a:r>
                    </a:p>
                  </a:txBody>
                  <a:tcPr/>
                </a:tc>
                <a:tc>
                  <a:txBody>
                    <a:bodyPr/>
                    <a:lstStyle/>
                    <a:p>
                      <a:pPr algn="ctr"/>
                      <a:r>
                        <a:rPr lang="tr-TR" dirty="0"/>
                        <a:t>1</a:t>
                      </a:r>
                    </a:p>
                  </a:txBody>
                  <a:tcPr/>
                </a:tc>
                <a:extLst>
                  <a:ext uri="{0D108BD9-81ED-4DB2-BD59-A6C34878D82A}">
                    <a16:rowId xmlns:a16="http://schemas.microsoft.com/office/drawing/2014/main" val="3404451059"/>
                  </a:ext>
                </a:extLst>
              </a:tr>
            </a:tbl>
          </a:graphicData>
        </a:graphic>
      </p:graphicFrame>
      <p:sp>
        <p:nvSpPr>
          <p:cNvPr id="7" name="İçerik Yer Tutucusu 2">
            <a:extLst>
              <a:ext uri="{FF2B5EF4-FFF2-40B4-BE49-F238E27FC236}">
                <a16:creationId xmlns:a16="http://schemas.microsoft.com/office/drawing/2014/main" id="{2A7036B7-C3B2-1F5C-FD20-194BD056E515}"/>
              </a:ext>
            </a:extLst>
          </p:cNvPr>
          <p:cNvSpPr txBox="1">
            <a:spLocks/>
          </p:cNvSpPr>
          <p:nvPr/>
        </p:nvSpPr>
        <p:spPr>
          <a:xfrm>
            <a:off x="430064" y="6692095"/>
            <a:ext cx="10515600" cy="1659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92376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52DD26-D313-AB02-3274-D2F531DEE6E2}"/>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677D87AC-55CD-15E3-754C-3AE6B324A936}"/>
              </a:ext>
            </a:extLst>
          </p:cNvPr>
          <p:cNvSpPr>
            <a:spLocks noGrp="1"/>
          </p:cNvSpPr>
          <p:nvPr>
            <p:ph idx="1"/>
          </p:nvPr>
        </p:nvSpPr>
        <p:spPr>
          <a:xfrm>
            <a:off x="838200" y="1825625"/>
            <a:ext cx="10515600" cy="4667250"/>
          </a:xfrm>
        </p:spPr>
        <p:txBody>
          <a:bodyPr>
            <a:normAutofit fontScale="92500" lnSpcReduction="10000"/>
          </a:bodyPr>
          <a:lstStyle/>
          <a:p>
            <a:pPr marL="0" indent="0" algn="just">
              <a:buNone/>
            </a:pPr>
            <a:r>
              <a:rPr lang="tr-TR" sz="2600" b="1" dirty="0"/>
              <a:t>Venöz tromboemboli (VTE) için risk faktörleri</a:t>
            </a:r>
          </a:p>
          <a:p>
            <a:pPr algn="just"/>
            <a:r>
              <a:rPr lang="tr-TR" sz="2600" dirty="0" err="1"/>
              <a:t>Antenatal</a:t>
            </a:r>
            <a:r>
              <a:rPr lang="tr-TR" sz="2600" dirty="0"/>
              <a:t> dönemde toplam puan ≥4 ise 1.trimesterden itibaren </a:t>
            </a:r>
            <a:r>
              <a:rPr lang="tr-TR" sz="2600" dirty="0" err="1"/>
              <a:t>tromboproflaksi</a:t>
            </a:r>
            <a:r>
              <a:rPr lang="tr-TR" sz="2600" dirty="0"/>
              <a:t> önerilir.</a:t>
            </a:r>
          </a:p>
          <a:p>
            <a:pPr algn="just"/>
            <a:r>
              <a:rPr lang="tr-TR" sz="2600" dirty="0" err="1"/>
              <a:t>Antenatal</a:t>
            </a:r>
            <a:r>
              <a:rPr lang="tr-TR" sz="2600" dirty="0"/>
              <a:t> dönemde toplam puan 3 ise 28. gebelik haftasından itibaren </a:t>
            </a:r>
            <a:r>
              <a:rPr lang="tr-TR" sz="2600" dirty="0" err="1"/>
              <a:t>tromboproflaksi</a:t>
            </a:r>
            <a:r>
              <a:rPr lang="tr-TR" sz="2600" dirty="0"/>
              <a:t> önerilir.</a:t>
            </a:r>
          </a:p>
          <a:p>
            <a:pPr algn="just"/>
            <a:r>
              <a:rPr lang="tr-TR" sz="2600" dirty="0"/>
              <a:t>Postnatal dönemde toplam puan ≥2 ise en az 10 gün süreyle </a:t>
            </a:r>
            <a:r>
              <a:rPr lang="tr-TR" sz="2600" dirty="0" err="1"/>
              <a:t>tromboproflaksi</a:t>
            </a:r>
            <a:r>
              <a:rPr lang="tr-TR" sz="2600" dirty="0"/>
              <a:t> önerilir.</a:t>
            </a:r>
          </a:p>
          <a:p>
            <a:pPr algn="just"/>
            <a:r>
              <a:rPr lang="tr-TR" sz="2600" dirty="0" err="1"/>
              <a:t>Antenatal</a:t>
            </a:r>
            <a:r>
              <a:rPr lang="tr-TR" sz="2600" dirty="0"/>
              <a:t> dönemde hastaneye yatış durumunda </a:t>
            </a:r>
            <a:r>
              <a:rPr lang="tr-TR" sz="2600" dirty="0" err="1"/>
              <a:t>tromboproflaksi</a:t>
            </a:r>
            <a:r>
              <a:rPr lang="tr-TR" sz="2600" dirty="0"/>
              <a:t> önerilir.</a:t>
            </a:r>
          </a:p>
          <a:p>
            <a:pPr algn="just"/>
            <a:r>
              <a:rPr lang="tr-TR" sz="2600" dirty="0" err="1"/>
              <a:t>Puerperium</a:t>
            </a:r>
            <a:r>
              <a:rPr lang="tr-TR" sz="2600" dirty="0"/>
              <a:t> döneminde hastanede ≥3 günden uzun yatış durumunda </a:t>
            </a:r>
            <a:r>
              <a:rPr lang="tr-TR" sz="2600" dirty="0" err="1"/>
              <a:t>tromboproflaksi</a:t>
            </a:r>
            <a:r>
              <a:rPr lang="tr-TR" sz="2600" dirty="0"/>
              <a:t> önerilir.</a:t>
            </a:r>
          </a:p>
          <a:p>
            <a:pPr algn="just"/>
            <a:r>
              <a:rPr lang="tr-TR" sz="2600" dirty="0"/>
              <a:t>Kanama riski olan hastaların kanama ve tromboz riski dengesi açısından hematoloji uzmanı ile konsülte edilmesi önerilir.</a:t>
            </a:r>
          </a:p>
          <a:p>
            <a:endParaRPr lang="tr-TR" dirty="0"/>
          </a:p>
        </p:txBody>
      </p:sp>
      <p:sp>
        <p:nvSpPr>
          <p:cNvPr id="4" name="İçerik Yer Tutucusu 2">
            <a:extLst>
              <a:ext uri="{FF2B5EF4-FFF2-40B4-BE49-F238E27FC236}">
                <a16:creationId xmlns:a16="http://schemas.microsoft.com/office/drawing/2014/main" id="{10CCCDCC-57EE-355A-003E-CCFBBC54A40F}"/>
              </a:ext>
            </a:extLst>
          </p:cNvPr>
          <p:cNvSpPr txBox="1">
            <a:spLocks/>
          </p:cNvSpPr>
          <p:nvPr/>
        </p:nvSpPr>
        <p:spPr>
          <a:xfrm>
            <a:off x="430064" y="6692095"/>
            <a:ext cx="10515600" cy="1659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456237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F831BA-2602-5E4D-49C7-E857822F9B21}"/>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A113C261-DCDE-B071-6D5B-94873A26D167}"/>
              </a:ext>
            </a:extLst>
          </p:cNvPr>
          <p:cNvSpPr>
            <a:spLocks noGrp="1"/>
          </p:cNvSpPr>
          <p:nvPr>
            <p:ph idx="1"/>
          </p:nvPr>
        </p:nvSpPr>
        <p:spPr>
          <a:xfrm>
            <a:off x="838200" y="1576243"/>
            <a:ext cx="10515600" cy="4351338"/>
          </a:xfrm>
        </p:spPr>
        <p:txBody>
          <a:bodyPr>
            <a:noAutofit/>
          </a:bodyPr>
          <a:lstStyle/>
          <a:p>
            <a:pPr algn="just"/>
            <a:r>
              <a:rPr lang="tr-TR" sz="2400" b="1" dirty="0"/>
              <a:t>Venöz tromboemboli (VTE) için risk faktörleri</a:t>
            </a:r>
          </a:p>
          <a:p>
            <a:pPr algn="just"/>
            <a:r>
              <a:rPr lang="tr-TR" sz="2400" dirty="0"/>
              <a:t> *Yüksek riskli </a:t>
            </a:r>
            <a:r>
              <a:rPr lang="tr-TR" sz="2400" dirty="0" err="1"/>
              <a:t>trombofili</a:t>
            </a:r>
            <a:r>
              <a:rPr lang="tr-TR" sz="2400" dirty="0"/>
              <a:t>:</a:t>
            </a:r>
          </a:p>
          <a:p>
            <a:pPr lvl="1" algn="just"/>
            <a:r>
              <a:rPr lang="tr-TR" dirty="0" err="1"/>
              <a:t>Antitrombin</a:t>
            </a:r>
            <a:r>
              <a:rPr lang="tr-TR" dirty="0"/>
              <a:t> eksikliği,</a:t>
            </a:r>
          </a:p>
          <a:p>
            <a:pPr lvl="1" algn="just"/>
            <a:r>
              <a:rPr lang="tr-TR" dirty="0"/>
              <a:t>Protein C ya da S eksikliği,</a:t>
            </a:r>
          </a:p>
          <a:p>
            <a:pPr lvl="1" algn="just"/>
            <a:r>
              <a:rPr lang="tr-TR" dirty="0"/>
              <a:t>Birden çok düşük riskli </a:t>
            </a:r>
            <a:r>
              <a:rPr lang="tr-TR" dirty="0" err="1"/>
              <a:t>trombofili</a:t>
            </a:r>
            <a:r>
              <a:rPr lang="tr-TR" dirty="0"/>
              <a:t> varlığı</a:t>
            </a:r>
          </a:p>
          <a:p>
            <a:pPr lvl="1" algn="just"/>
            <a:r>
              <a:rPr lang="tr-TR" dirty="0"/>
              <a:t>Homozigot düşük riskli </a:t>
            </a:r>
            <a:r>
              <a:rPr lang="tr-TR" dirty="0" err="1"/>
              <a:t>trombofili</a:t>
            </a:r>
            <a:r>
              <a:rPr lang="tr-TR" dirty="0"/>
              <a:t> varlığı</a:t>
            </a:r>
          </a:p>
          <a:p>
            <a:pPr algn="just"/>
            <a:r>
              <a:rPr lang="tr-TR" sz="2400" dirty="0"/>
              <a:t> *Düşük riskli </a:t>
            </a:r>
            <a:r>
              <a:rPr lang="tr-TR" sz="2400" dirty="0" err="1"/>
              <a:t>trombofili</a:t>
            </a:r>
            <a:r>
              <a:rPr lang="tr-TR" sz="2400" dirty="0"/>
              <a:t>:</a:t>
            </a:r>
          </a:p>
          <a:p>
            <a:pPr lvl="1" algn="just"/>
            <a:r>
              <a:rPr lang="tr-TR" dirty="0"/>
              <a:t>Faktör 5 </a:t>
            </a:r>
            <a:r>
              <a:rPr lang="tr-TR" dirty="0" err="1"/>
              <a:t>Leiden</a:t>
            </a:r>
            <a:r>
              <a:rPr lang="tr-TR" dirty="0"/>
              <a:t> </a:t>
            </a:r>
            <a:r>
              <a:rPr lang="tr-TR" dirty="0" err="1"/>
              <a:t>heterozigotluğu</a:t>
            </a:r>
            <a:r>
              <a:rPr lang="tr-TR" dirty="0"/>
              <a:t>,</a:t>
            </a:r>
          </a:p>
          <a:p>
            <a:pPr algn="just"/>
            <a:r>
              <a:rPr lang="tr-TR" sz="2400" dirty="0"/>
              <a:t>Doğum öncesi dönemde DMAH/AFH alan ve sezaryen ihtimali olan gebeler; doğumdan bir gün önce profilaktik ilaç dozunu almalı ancak sabah dozu alınmadan operasyon gerçekleştirilmelidir.</a:t>
            </a:r>
          </a:p>
        </p:txBody>
      </p:sp>
      <p:sp>
        <p:nvSpPr>
          <p:cNvPr id="4" name="İçerik Yer Tutucusu 2">
            <a:extLst>
              <a:ext uri="{FF2B5EF4-FFF2-40B4-BE49-F238E27FC236}">
                <a16:creationId xmlns:a16="http://schemas.microsoft.com/office/drawing/2014/main" id="{BF3565EB-2994-A88D-D740-EAFF4F4216BD}"/>
              </a:ext>
            </a:extLst>
          </p:cNvPr>
          <p:cNvSpPr txBox="1">
            <a:spLocks/>
          </p:cNvSpPr>
          <p:nvPr/>
        </p:nvSpPr>
        <p:spPr>
          <a:xfrm>
            <a:off x="430064" y="6692095"/>
            <a:ext cx="10515600" cy="1659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91551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931E8E-EAD8-2E9A-CDFF-38F6F4744DFE}"/>
              </a:ext>
            </a:extLst>
          </p:cNvPr>
          <p:cNvSpPr>
            <a:spLocks noGrp="1"/>
          </p:cNvSpPr>
          <p:nvPr>
            <p:ph type="title"/>
          </p:nvPr>
        </p:nvSpPr>
        <p:spPr/>
        <p:txBody>
          <a:bodyPr/>
          <a:lstStyle/>
          <a:p>
            <a:r>
              <a:rPr lang="tr-TR" b="1" dirty="0"/>
              <a:t>ÖĞRENİM HEDEFLERİ</a:t>
            </a:r>
          </a:p>
        </p:txBody>
      </p:sp>
      <p:sp>
        <p:nvSpPr>
          <p:cNvPr id="3" name="İçerik Yer Tutucusu 2">
            <a:extLst>
              <a:ext uri="{FF2B5EF4-FFF2-40B4-BE49-F238E27FC236}">
                <a16:creationId xmlns:a16="http://schemas.microsoft.com/office/drawing/2014/main" id="{7C59E978-F4BC-971F-61CA-E711150E13DB}"/>
              </a:ext>
            </a:extLst>
          </p:cNvPr>
          <p:cNvSpPr>
            <a:spLocks noGrp="1"/>
          </p:cNvSpPr>
          <p:nvPr>
            <p:ph idx="1"/>
          </p:nvPr>
        </p:nvSpPr>
        <p:spPr/>
        <p:txBody>
          <a:bodyPr/>
          <a:lstStyle/>
          <a:p>
            <a:endParaRPr lang="tr-TR" sz="2400" dirty="0"/>
          </a:p>
          <a:p>
            <a:r>
              <a:rPr lang="tr-TR" sz="2400" dirty="0"/>
              <a:t>Lohusanın tanımını yapabilmek</a:t>
            </a:r>
          </a:p>
          <a:p>
            <a:r>
              <a:rPr lang="tr-TR" sz="2400" dirty="0"/>
              <a:t>Lohusalık dönemindeki fizyolojik ve patolojik bulguları, değişiklikleri sayabilmek</a:t>
            </a:r>
          </a:p>
          <a:p>
            <a:r>
              <a:rPr lang="tr-TR" sz="2400" dirty="0" err="1"/>
              <a:t>Postpartum</a:t>
            </a:r>
            <a:r>
              <a:rPr lang="tr-TR" sz="2400" dirty="0"/>
              <a:t> sağlık sorunları ve endişeleri hakkında bilgi vermek</a:t>
            </a:r>
          </a:p>
          <a:p>
            <a:r>
              <a:rPr lang="tr-TR" sz="2400" dirty="0"/>
              <a:t>Lohusa bakımını yapabilmek</a:t>
            </a:r>
          </a:p>
          <a:p>
            <a:r>
              <a:rPr lang="tr-TR" sz="2400" dirty="0"/>
              <a:t>Lohusa izlemlerini yapabilmek</a:t>
            </a:r>
          </a:p>
          <a:p>
            <a:r>
              <a:rPr lang="tr-TR" sz="2400" dirty="0"/>
              <a:t>Sevk kriterlerini sayabilmek</a:t>
            </a:r>
          </a:p>
          <a:p>
            <a:endParaRPr lang="tr-TR" sz="2400" dirty="0"/>
          </a:p>
          <a:p>
            <a:endParaRPr lang="tr-TR" dirty="0"/>
          </a:p>
        </p:txBody>
      </p:sp>
    </p:spTree>
    <p:extLst>
      <p:ext uri="{BB962C8B-B14F-4D97-AF65-F5344CB8AC3E}">
        <p14:creationId xmlns:p14="http://schemas.microsoft.com/office/powerpoint/2010/main" val="411448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BA94FE-127A-256A-B9CB-23124E1EC6F6}"/>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ADF88910-2B5C-AC62-1353-1F3BA23B47E4}"/>
              </a:ext>
            </a:extLst>
          </p:cNvPr>
          <p:cNvSpPr>
            <a:spLocks noGrp="1"/>
          </p:cNvSpPr>
          <p:nvPr>
            <p:ph idx="1"/>
          </p:nvPr>
        </p:nvSpPr>
        <p:spPr/>
        <p:txBody>
          <a:bodyPr>
            <a:normAutofit/>
          </a:bodyPr>
          <a:lstStyle/>
          <a:p>
            <a:pPr marL="0" indent="0" algn="just">
              <a:buNone/>
            </a:pPr>
            <a:r>
              <a:rPr lang="tr-TR" sz="2400" b="1" i="0" dirty="0">
                <a:effectLst/>
                <a:ea typeface="Roboto" panose="02000000000000000000" pitchFamily="2" charset="0"/>
                <a:cs typeface="Roboto" panose="02000000000000000000" pitchFamily="2" charset="0"/>
              </a:rPr>
              <a:t>Hipertansif bozukluklar</a:t>
            </a:r>
          </a:p>
          <a:p>
            <a:pPr algn="just"/>
            <a:r>
              <a:rPr lang="tr-TR" sz="2400" b="0" i="0" dirty="0">
                <a:effectLst/>
                <a:ea typeface="Roboto" panose="02000000000000000000" pitchFamily="2" charset="0"/>
                <a:cs typeface="Roboto" panose="02000000000000000000" pitchFamily="2" charset="0"/>
              </a:rPr>
              <a:t>Kadınların %10 kadarında gebelik sırasında kronik hipertansiyon, gestasyonel hipertansiyon ve </a:t>
            </a:r>
            <a:r>
              <a:rPr lang="tr-TR" sz="2400" b="0" i="0" dirty="0" err="1">
                <a:effectLst/>
                <a:ea typeface="Roboto" panose="02000000000000000000" pitchFamily="2" charset="0"/>
                <a:cs typeface="Roboto" panose="02000000000000000000" pitchFamily="2" charset="0"/>
              </a:rPr>
              <a:t>preeklampsi</a:t>
            </a:r>
            <a:r>
              <a:rPr lang="tr-TR" sz="2400" b="0" i="0" dirty="0">
                <a:effectLst/>
                <a:ea typeface="Roboto" panose="02000000000000000000" pitchFamily="2" charset="0"/>
                <a:cs typeface="Roboto" panose="02000000000000000000" pitchFamily="2" charset="0"/>
              </a:rPr>
              <a:t> dahil yüksek kan basıncı görülür. </a:t>
            </a:r>
            <a:endParaRPr lang="tr-TR" sz="2400" dirty="0">
              <a:ea typeface="Roboto" panose="02000000000000000000" pitchFamily="2" charset="0"/>
              <a:cs typeface="Roboto" panose="02000000000000000000" pitchFamily="2" charset="0"/>
            </a:endParaRPr>
          </a:p>
          <a:p>
            <a:pPr algn="just"/>
            <a:endParaRPr lang="tr-TR" sz="2400" b="0" i="0" dirty="0">
              <a:effectLst/>
              <a:ea typeface="Roboto" panose="02000000000000000000" pitchFamily="2" charset="0"/>
              <a:cs typeface="Roboto" panose="02000000000000000000" pitchFamily="2" charset="0"/>
            </a:endParaRPr>
          </a:p>
          <a:p>
            <a:pPr algn="just"/>
            <a:r>
              <a:rPr lang="tr-TR" sz="2400" b="0" i="0" dirty="0">
                <a:effectLst/>
                <a:ea typeface="Roboto" panose="02000000000000000000" pitchFamily="2" charset="0"/>
                <a:cs typeface="Roboto" panose="02000000000000000000" pitchFamily="2" charset="0"/>
              </a:rPr>
              <a:t>Gebeliğinde hipertansif bozuklukları olan kadınlar, doğumdan sonraki yedi gün içinde kan basıncı kontrolünden geçmeli ve karaciğer hasarı, </a:t>
            </a:r>
            <a:r>
              <a:rPr lang="tr-TR" sz="2400" b="0" i="0" dirty="0" err="1">
                <a:effectLst/>
                <a:ea typeface="Roboto" panose="02000000000000000000" pitchFamily="2" charset="0"/>
                <a:cs typeface="Roboto" panose="02000000000000000000" pitchFamily="2" charset="0"/>
              </a:rPr>
              <a:t>pulmoner</a:t>
            </a:r>
            <a:r>
              <a:rPr lang="tr-TR" sz="2400" b="0" i="0" dirty="0">
                <a:effectLst/>
                <a:ea typeface="Roboto" panose="02000000000000000000" pitchFamily="2" charset="0"/>
                <a:cs typeface="Roboto" panose="02000000000000000000" pitchFamily="2" charset="0"/>
              </a:rPr>
              <a:t> ödem gibi uç organ hasarı belirtileri veya semptomları açısından değerlendirilmelidir.</a:t>
            </a:r>
          </a:p>
          <a:p>
            <a:pPr algn="just"/>
            <a:endParaRPr lang="tr-TR" sz="2400" b="0" i="0" dirty="0">
              <a:effectLst/>
            </a:endParaRPr>
          </a:p>
          <a:p>
            <a:pPr algn="just"/>
            <a:r>
              <a:rPr lang="tr-TR" sz="2400" b="0" i="0" dirty="0">
                <a:effectLst/>
              </a:rPr>
              <a:t>Yeni başlayan kan basıncı 150/100 mmHg ya da daha yüksek olan veya uç organ hasarı belirtileri olan hastalar antihipertansif ilaçlarla tedavi edilmelidir.</a:t>
            </a:r>
          </a:p>
          <a:p>
            <a:endParaRPr lang="tr-TR" dirty="0"/>
          </a:p>
        </p:txBody>
      </p:sp>
      <p:sp>
        <p:nvSpPr>
          <p:cNvPr id="4" name="İçerik Yer Tutucusu 2">
            <a:extLst>
              <a:ext uri="{FF2B5EF4-FFF2-40B4-BE49-F238E27FC236}">
                <a16:creationId xmlns:a16="http://schemas.microsoft.com/office/drawing/2014/main" id="{FD7D5871-C354-139F-E8E7-78F5E35E0C1B}"/>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168636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3B93E-4BE2-5E81-545A-26775A8DEF60}"/>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0014C860-0621-6963-674C-BBD09988F516}"/>
              </a:ext>
            </a:extLst>
          </p:cNvPr>
          <p:cNvSpPr>
            <a:spLocks noGrp="1"/>
          </p:cNvSpPr>
          <p:nvPr>
            <p:ph idx="1"/>
          </p:nvPr>
        </p:nvSpPr>
        <p:spPr/>
        <p:txBody>
          <a:bodyPr>
            <a:normAutofit/>
          </a:bodyPr>
          <a:lstStyle/>
          <a:p>
            <a:pPr marL="0" indent="0" algn="just">
              <a:buNone/>
            </a:pPr>
            <a:endParaRPr lang="tr-TR" sz="2400" b="1" i="0" dirty="0">
              <a:effectLst/>
              <a:ea typeface="Roboto" panose="02000000000000000000" pitchFamily="2" charset="0"/>
              <a:cs typeface="Roboto" panose="02000000000000000000" pitchFamily="2" charset="0"/>
            </a:endParaRPr>
          </a:p>
          <a:p>
            <a:pPr marL="0" indent="0" algn="just">
              <a:buNone/>
            </a:pPr>
            <a:r>
              <a:rPr lang="tr-TR" sz="2400" b="1" i="0" dirty="0">
                <a:effectLst/>
                <a:ea typeface="Roboto" panose="02000000000000000000" pitchFamily="2" charset="0"/>
                <a:cs typeface="Roboto" panose="02000000000000000000" pitchFamily="2" charset="0"/>
              </a:rPr>
              <a:t>Hipertansif bozukluklar</a:t>
            </a:r>
          </a:p>
          <a:p>
            <a:pPr algn="just"/>
            <a:endParaRPr lang="tr-TR" sz="2400" b="0" i="0" dirty="0">
              <a:effectLst/>
            </a:endParaRPr>
          </a:p>
          <a:p>
            <a:pPr algn="just"/>
            <a:r>
              <a:rPr lang="tr-TR" sz="2400" b="0" i="0" dirty="0">
                <a:effectLst/>
              </a:rPr>
              <a:t>Uç organ hasarı belirtileri olan veya kan basıncı 160/110 mm Hg veya daha yüksek olan hastalar eklampsiyi önlemek için hastaneye yatırılmalı ve </a:t>
            </a:r>
            <a:r>
              <a:rPr lang="tr-TR" sz="2400" b="0" i="0" dirty="0" err="1">
                <a:effectLst/>
              </a:rPr>
              <a:t>parenteral</a:t>
            </a:r>
            <a:r>
              <a:rPr lang="tr-TR" sz="2400" b="0" i="0" dirty="0">
                <a:effectLst/>
              </a:rPr>
              <a:t> magnezyum sülfat ile tedavi edilmelidir.</a:t>
            </a:r>
            <a:endParaRPr lang="tr-TR" sz="2400" b="0" i="0" dirty="0">
              <a:effectLst/>
              <a:ea typeface="Roboto" panose="02000000000000000000" pitchFamily="2" charset="0"/>
              <a:cs typeface="Roboto" panose="02000000000000000000" pitchFamily="2" charset="0"/>
            </a:endParaRPr>
          </a:p>
          <a:p>
            <a:pPr algn="just"/>
            <a:endParaRPr lang="tr-TR" sz="2400" b="1" i="0" dirty="0">
              <a:effectLst/>
              <a:ea typeface="Roboto" panose="02000000000000000000" pitchFamily="2" charset="0"/>
              <a:cs typeface="Roboto" panose="02000000000000000000" pitchFamily="2" charset="0"/>
            </a:endParaRPr>
          </a:p>
          <a:p>
            <a:pPr algn="just"/>
            <a:r>
              <a:rPr lang="tr-TR" sz="2400" b="0" i="0" dirty="0">
                <a:effectLst/>
              </a:rPr>
              <a:t>Hipertansif bozukluğu olan kadınların ileriki yaşamlarında artmış kardiyovasküler olay riski vardır.</a:t>
            </a:r>
          </a:p>
          <a:p>
            <a:endParaRPr lang="tr-TR" sz="2400" b="0" i="0" dirty="0">
              <a:effectLst/>
            </a:endParaRPr>
          </a:p>
        </p:txBody>
      </p:sp>
      <p:sp>
        <p:nvSpPr>
          <p:cNvPr id="4" name="İçerik Yer Tutucusu 2">
            <a:extLst>
              <a:ext uri="{FF2B5EF4-FFF2-40B4-BE49-F238E27FC236}">
                <a16:creationId xmlns:a16="http://schemas.microsoft.com/office/drawing/2014/main" id="{D30DEB3A-0770-AB0C-870E-0A297CC29891}"/>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2683008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563D5A-CE4F-94A3-4501-F3E0BE5258C2}"/>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C7287A2B-A6A1-22CC-190A-08D64A5E7399}"/>
              </a:ext>
            </a:extLst>
          </p:cNvPr>
          <p:cNvSpPr>
            <a:spLocks noGrp="1"/>
          </p:cNvSpPr>
          <p:nvPr>
            <p:ph idx="1"/>
          </p:nvPr>
        </p:nvSpPr>
        <p:spPr/>
        <p:txBody>
          <a:bodyPr>
            <a:normAutofit/>
          </a:bodyPr>
          <a:lstStyle/>
          <a:p>
            <a:pPr marL="0" indent="0" algn="just">
              <a:buNone/>
            </a:pPr>
            <a:endParaRPr lang="tr-TR" sz="2400" b="1" i="0" dirty="0">
              <a:effectLst/>
              <a:ea typeface="Roboto" panose="02000000000000000000" pitchFamily="2" charset="0"/>
              <a:cs typeface="Roboto" panose="02000000000000000000" pitchFamily="2" charset="0"/>
            </a:endParaRPr>
          </a:p>
          <a:p>
            <a:pPr marL="0" indent="0" algn="just">
              <a:buNone/>
            </a:pPr>
            <a:r>
              <a:rPr lang="tr-TR" sz="2400" b="1" i="0" dirty="0">
                <a:effectLst/>
                <a:ea typeface="Roboto" panose="02000000000000000000" pitchFamily="2" charset="0"/>
                <a:cs typeface="Roboto" panose="02000000000000000000" pitchFamily="2" charset="0"/>
              </a:rPr>
              <a:t>Hipertansif bozukluklar</a:t>
            </a:r>
          </a:p>
          <a:p>
            <a:pPr algn="just"/>
            <a:endParaRPr lang="tr-TR" sz="2400" b="0" i="0" dirty="0">
              <a:effectLst/>
            </a:endParaRPr>
          </a:p>
          <a:p>
            <a:pPr algn="just"/>
            <a:r>
              <a:rPr lang="tr-TR" sz="2400" b="0" i="0" dirty="0">
                <a:effectLst/>
              </a:rPr>
              <a:t>Ayrıca kardiyovasküler hastalık, serebrovasküler hastalık ve venöz tromboembolik bozukluk riskleri yüksektir ve genel popülasyona göre daha erken yaşta bu komplikasyonların riski altındadırlar.</a:t>
            </a:r>
            <a:endParaRPr lang="tr-TR" sz="2400" dirty="0"/>
          </a:p>
          <a:p>
            <a:pPr algn="just"/>
            <a:endParaRPr lang="tr-TR" sz="2400" b="0" i="0" dirty="0">
              <a:effectLst/>
            </a:endParaRPr>
          </a:p>
          <a:p>
            <a:pPr algn="just"/>
            <a:r>
              <a:rPr lang="tr-TR" sz="2400" b="0" i="0" dirty="0">
                <a:effectLst/>
              </a:rPr>
              <a:t>Gebelikte hipertansif bozukluk öyküsü olan tüm hastalara davranış değişikliği konusunda danışmanlık verilmeli ve yılda en az bir kez kan basıncı ve vücut ağırlığı izlenmelidir.</a:t>
            </a:r>
            <a:endParaRPr lang="tr-TR" sz="2400" dirty="0"/>
          </a:p>
        </p:txBody>
      </p:sp>
      <p:sp>
        <p:nvSpPr>
          <p:cNvPr id="4" name="İçerik Yer Tutucusu 2">
            <a:extLst>
              <a:ext uri="{FF2B5EF4-FFF2-40B4-BE49-F238E27FC236}">
                <a16:creationId xmlns:a16="http://schemas.microsoft.com/office/drawing/2014/main" id="{316481C6-FE35-CD0E-1176-EB03CC96A133}"/>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698580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9BFB33-CDFE-9A1F-F319-3246BA7A774C}"/>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D9ECEADC-E1C7-B60B-4E94-8AB199E17C6A}"/>
              </a:ext>
            </a:extLst>
          </p:cNvPr>
          <p:cNvSpPr>
            <a:spLocks noGrp="1"/>
          </p:cNvSpPr>
          <p:nvPr>
            <p:ph idx="1"/>
          </p:nvPr>
        </p:nvSpPr>
        <p:spPr>
          <a:xfrm>
            <a:off x="838200" y="1825625"/>
            <a:ext cx="10515600" cy="4667250"/>
          </a:xfrm>
        </p:spPr>
        <p:txBody>
          <a:bodyPr>
            <a:noAutofit/>
          </a:bodyPr>
          <a:lstStyle/>
          <a:p>
            <a:pPr marL="0" indent="0" algn="just">
              <a:buNone/>
            </a:pPr>
            <a:endParaRPr lang="tr-TR" sz="2400" b="1" dirty="0"/>
          </a:p>
          <a:p>
            <a:pPr marL="0" indent="0" algn="just">
              <a:buNone/>
            </a:pPr>
            <a:r>
              <a:rPr lang="tr-TR" sz="2400" b="1" dirty="0"/>
              <a:t>Gestasyonel </a:t>
            </a:r>
            <a:r>
              <a:rPr lang="tr-TR" sz="2400" b="1" dirty="0" err="1"/>
              <a:t>diabetes</a:t>
            </a:r>
            <a:r>
              <a:rPr lang="tr-TR" sz="2400" b="1" dirty="0"/>
              <a:t> </a:t>
            </a:r>
            <a:r>
              <a:rPr lang="tr-TR" sz="2400" b="1" dirty="0" err="1"/>
              <a:t>mellitus</a:t>
            </a:r>
            <a:endParaRPr lang="tr-TR" sz="2400" b="1" dirty="0"/>
          </a:p>
          <a:p>
            <a:pPr algn="just"/>
            <a:endParaRPr lang="tr-TR" sz="2400" b="0" i="0" dirty="0">
              <a:effectLst/>
            </a:endParaRPr>
          </a:p>
          <a:p>
            <a:pPr algn="just"/>
            <a:r>
              <a:rPr lang="tr-TR" sz="2400" b="0" i="0" dirty="0">
                <a:effectLst/>
              </a:rPr>
              <a:t>Gestasyonel </a:t>
            </a:r>
            <a:r>
              <a:rPr lang="tr-TR" sz="2400" b="0" i="0" dirty="0" err="1">
                <a:effectLst/>
              </a:rPr>
              <a:t>diabetes</a:t>
            </a:r>
            <a:r>
              <a:rPr lang="tr-TR" sz="2400" b="0" i="0" dirty="0">
                <a:effectLst/>
              </a:rPr>
              <a:t> </a:t>
            </a:r>
            <a:r>
              <a:rPr lang="tr-TR" sz="2400" b="0" i="0" dirty="0" err="1">
                <a:effectLst/>
              </a:rPr>
              <a:t>mellitus</a:t>
            </a:r>
            <a:r>
              <a:rPr lang="tr-TR" sz="2400" b="0" i="0" dirty="0">
                <a:effectLst/>
              </a:rPr>
              <a:t>, tip 2 </a:t>
            </a:r>
            <a:r>
              <a:rPr lang="tr-TR" sz="2400" b="0" i="0" dirty="0" err="1">
                <a:effectLst/>
              </a:rPr>
              <a:t>diabetes</a:t>
            </a:r>
            <a:r>
              <a:rPr lang="tr-TR" sz="2400" b="0" i="0" dirty="0">
                <a:effectLst/>
              </a:rPr>
              <a:t> </a:t>
            </a:r>
            <a:r>
              <a:rPr lang="tr-TR" sz="2400" b="0" i="0" dirty="0" err="1">
                <a:effectLst/>
              </a:rPr>
              <a:t>mellitus</a:t>
            </a:r>
            <a:r>
              <a:rPr lang="tr-TR" sz="2400" b="0" i="0" dirty="0">
                <a:effectLst/>
              </a:rPr>
              <a:t>, hipertansiyon ve ardından gelen kalp hastalığı gelişimi için önemli bir risk faktörüdür.</a:t>
            </a:r>
            <a:endParaRPr lang="tr-TR" sz="2400" b="1" i="0" dirty="0">
              <a:effectLst/>
            </a:endParaRPr>
          </a:p>
          <a:p>
            <a:pPr algn="just"/>
            <a:endParaRPr lang="tr-TR" sz="2400" b="0" i="0" dirty="0">
              <a:effectLst/>
            </a:endParaRPr>
          </a:p>
          <a:p>
            <a:pPr algn="just"/>
            <a:r>
              <a:rPr lang="tr-TR" sz="2400" b="0" i="0" dirty="0">
                <a:effectLst/>
              </a:rPr>
              <a:t>Gestasyonel diyabet öyküsü olan bir kadının yaşamı boyunca tip 2 diyabet hastası olma riski 8 ila 20 kat artmıştır.</a:t>
            </a:r>
          </a:p>
          <a:p>
            <a:pPr algn="just"/>
            <a:endParaRPr lang="tr-TR" sz="2400" b="0" i="0" dirty="0">
              <a:effectLst/>
            </a:endParaRPr>
          </a:p>
        </p:txBody>
      </p:sp>
      <p:sp>
        <p:nvSpPr>
          <p:cNvPr id="4" name="İçerik Yer Tutucusu 2">
            <a:extLst>
              <a:ext uri="{FF2B5EF4-FFF2-40B4-BE49-F238E27FC236}">
                <a16:creationId xmlns:a16="http://schemas.microsoft.com/office/drawing/2014/main" id="{C24DC854-7FAB-2A5C-E00C-8B59FD8CC206}"/>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339979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9BFB33-CDFE-9A1F-F319-3246BA7A774C}"/>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D9ECEADC-E1C7-B60B-4E94-8AB199E17C6A}"/>
              </a:ext>
            </a:extLst>
          </p:cNvPr>
          <p:cNvSpPr>
            <a:spLocks noGrp="1"/>
          </p:cNvSpPr>
          <p:nvPr>
            <p:ph idx="1"/>
          </p:nvPr>
        </p:nvSpPr>
        <p:spPr>
          <a:xfrm>
            <a:off x="838200" y="1825625"/>
            <a:ext cx="10515600" cy="4667250"/>
          </a:xfrm>
        </p:spPr>
        <p:txBody>
          <a:bodyPr>
            <a:noAutofit/>
          </a:bodyPr>
          <a:lstStyle/>
          <a:p>
            <a:pPr marL="0" indent="0" algn="just">
              <a:buNone/>
            </a:pPr>
            <a:endParaRPr lang="tr-TR" sz="2400" b="1" dirty="0"/>
          </a:p>
          <a:p>
            <a:pPr marL="0" indent="0" algn="just">
              <a:buNone/>
            </a:pPr>
            <a:r>
              <a:rPr lang="tr-TR" sz="2400" b="1" dirty="0"/>
              <a:t>Gestasyonel </a:t>
            </a:r>
            <a:r>
              <a:rPr lang="tr-TR" sz="2400" b="1" dirty="0" err="1"/>
              <a:t>diabetes</a:t>
            </a:r>
            <a:r>
              <a:rPr lang="tr-TR" sz="2400" b="1" dirty="0"/>
              <a:t> </a:t>
            </a:r>
            <a:r>
              <a:rPr lang="tr-TR" sz="2400" b="1" dirty="0" err="1"/>
              <a:t>mellitus</a:t>
            </a:r>
            <a:endParaRPr lang="tr-TR" sz="2400" b="1" dirty="0"/>
          </a:p>
          <a:p>
            <a:pPr marL="0" indent="0" algn="just">
              <a:buNone/>
            </a:pPr>
            <a:endParaRPr lang="tr-TR" sz="2400" b="0" i="0" dirty="0">
              <a:effectLst/>
            </a:endParaRPr>
          </a:p>
          <a:p>
            <a:pPr algn="just"/>
            <a:r>
              <a:rPr lang="tr-TR" sz="2400" b="0" i="0" dirty="0">
                <a:effectLst/>
              </a:rPr>
              <a:t>Gestasyonel diyabetli kadınlar, doğumdan 4 ila 12 hafta sonra 75 g oral glukoz tolerans testi ile taranmalı ve kan basıncı izlemi ile hipertansiyon gelişimi açısından değerlendirilmelidir.</a:t>
            </a:r>
          </a:p>
          <a:p>
            <a:pPr algn="just"/>
            <a:endParaRPr lang="tr-TR" sz="2400" dirty="0"/>
          </a:p>
          <a:p>
            <a:pPr algn="just"/>
            <a:r>
              <a:rPr lang="tr-TR" sz="2400" b="0" i="0" dirty="0">
                <a:effectLst/>
              </a:rPr>
              <a:t>Tip 2 diyabet riski yüksek olduğu için 1-3 yılda bir diyabet taramasına devam edilmelidirler.</a:t>
            </a:r>
            <a:endParaRPr lang="tr-TR" sz="2400" b="1" dirty="0"/>
          </a:p>
        </p:txBody>
      </p:sp>
      <p:sp>
        <p:nvSpPr>
          <p:cNvPr id="4" name="İçerik Yer Tutucusu 2">
            <a:extLst>
              <a:ext uri="{FF2B5EF4-FFF2-40B4-BE49-F238E27FC236}">
                <a16:creationId xmlns:a16="http://schemas.microsoft.com/office/drawing/2014/main" id="{C24DC854-7FAB-2A5C-E00C-8B59FD8CC206}"/>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3224386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C4CB7-1F27-2FF6-CEC2-D70FDCC65D0E}"/>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741EC0E9-12F7-A137-24D4-7516E1064F90}"/>
              </a:ext>
            </a:extLst>
          </p:cNvPr>
          <p:cNvSpPr>
            <a:spLocks noGrp="1"/>
          </p:cNvSpPr>
          <p:nvPr>
            <p:ph idx="1"/>
          </p:nvPr>
        </p:nvSpPr>
        <p:spPr>
          <a:xfrm>
            <a:off x="838200" y="1825625"/>
            <a:ext cx="10515600" cy="4492048"/>
          </a:xfrm>
        </p:spPr>
        <p:txBody>
          <a:bodyPr>
            <a:normAutofit fontScale="92500" lnSpcReduction="10000"/>
          </a:bodyPr>
          <a:lstStyle/>
          <a:p>
            <a:pPr marL="0" indent="0">
              <a:buNone/>
            </a:pPr>
            <a:r>
              <a:rPr lang="tr-TR" sz="2400" b="1" dirty="0"/>
              <a:t>Tiroit hastalıkları</a:t>
            </a:r>
          </a:p>
          <a:p>
            <a:endParaRPr lang="tr-TR" sz="2400" b="0" i="0" dirty="0">
              <a:effectLst/>
            </a:endParaRPr>
          </a:p>
          <a:p>
            <a:r>
              <a:rPr lang="tr-TR" sz="2400" b="0" i="0" dirty="0" err="1">
                <a:effectLst/>
              </a:rPr>
              <a:t>Postpartum</a:t>
            </a:r>
            <a:r>
              <a:rPr lang="tr-TR" sz="2400" b="0" i="0" dirty="0">
                <a:effectLst/>
              </a:rPr>
              <a:t> tiroidit, doğum sonrası ilk yılda kadınların %10 kadarını etkileyebilir, benzer oranlarda hipertiroidizm ve hipotiroidizme neden olabilir.</a:t>
            </a:r>
          </a:p>
          <a:p>
            <a:endParaRPr lang="tr-TR" sz="2400" b="0" i="0" dirty="0">
              <a:solidFill>
                <a:srgbClr val="09142A"/>
              </a:solidFill>
              <a:effectLst/>
            </a:endParaRPr>
          </a:p>
          <a:p>
            <a:r>
              <a:rPr lang="tr-TR" sz="2400" b="0" i="0" dirty="0" err="1">
                <a:effectLst/>
              </a:rPr>
              <a:t>Postpartum</a:t>
            </a:r>
            <a:r>
              <a:rPr lang="tr-TR" sz="2400" b="0" i="0" dirty="0">
                <a:effectLst/>
              </a:rPr>
              <a:t> hipertiroidizm genellikle geçicidir ve tedavi                                                edilmesi gerekmez</a:t>
            </a:r>
            <a:r>
              <a:rPr lang="tr-TR" sz="2400" b="0" i="0" dirty="0">
                <a:solidFill>
                  <a:srgbClr val="09142A"/>
                </a:solidFill>
                <a:effectLst/>
              </a:rPr>
              <a:t>.</a:t>
            </a:r>
          </a:p>
          <a:p>
            <a:endParaRPr lang="tr-TR" sz="2400" b="0" i="0" dirty="0">
              <a:effectLst/>
            </a:endParaRPr>
          </a:p>
          <a:p>
            <a:r>
              <a:rPr lang="tr-TR" sz="2400" b="0" i="0" dirty="0">
                <a:effectLst/>
              </a:rPr>
              <a:t>Hipotiroidizm tiroit hormon takviyesi ile tedavi edilir.</a:t>
            </a:r>
            <a:endParaRPr lang="tr-TR" sz="2400" dirty="0"/>
          </a:p>
          <a:p>
            <a:endParaRPr lang="tr-TR" sz="2400" b="0" i="0" dirty="0">
              <a:effectLst/>
            </a:endParaRPr>
          </a:p>
          <a:p>
            <a:pPr algn="just"/>
            <a:r>
              <a:rPr lang="tr-TR" sz="2400" b="0" i="0" dirty="0">
                <a:effectLst/>
              </a:rPr>
              <a:t>Doğum sonrası </a:t>
            </a:r>
            <a:r>
              <a:rPr lang="tr-TR" sz="2400" b="0" i="0" dirty="0" err="1">
                <a:effectLst/>
              </a:rPr>
              <a:t>Graves</a:t>
            </a:r>
            <a:r>
              <a:rPr lang="tr-TR" sz="2400" b="0" i="0" dirty="0">
                <a:effectLst/>
              </a:rPr>
              <a:t> hastalığı riski de artar ve </a:t>
            </a:r>
            <a:r>
              <a:rPr lang="tr-TR" sz="2400" b="0" i="0" dirty="0" err="1">
                <a:effectLst/>
              </a:rPr>
              <a:t>Graves</a:t>
            </a:r>
            <a:r>
              <a:rPr lang="tr-TR" sz="2400" b="0" i="0" dirty="0">
                <a:effectLst/>
              </a:rPr>
              <a:t> hastalığı öyküsü olan kadınlarda nüks etme olasılığı artmıştır. </a:t>
            </a:r>
            <a:endParaRPr lang="tr-TR" sz="2400" b="1" dirty="0"/>
          </a:p>
        </p:txBody>
      </p:sp>
      <p:sp>
        <p:nvSpPr>
          <p:cNvPr id="4" name="İçerik Yer Tutucusu 2">
            <a:extLst>
              <a:ext uri="{FF2B5EF4-FFF2-40B4-BE49-F238E27FC236}">
                <a16:creationId xmlns:a16="http://schemas.microsoft.com/office/drawing/2014/main" id="{25E7392B-334B-ECE2-8FF2-0B63BEF6691C}"/>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pic>
        <p:nvPicPr>
          <p:cNvPr id="6" name="Resim 5" descr="kişi, şahıs, deri, cilt, dudak, kirpik içeren bir resim&#10;&#10;Açıklama otomatik olarak oluşturuldu">
            <a:extLst>
              <a:ext uri="{FF2B5EF4-FFF2-40B4-BE49-F238E27FC236}">
                <a16:creationId xmlns:a16="http://schemas.microsoft.com/office/drawing/2014/main" id="{490F888E-A3EB-2C41-4A4F-4E7671FB6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608" y="3016122"/>
            <a:ext cx="2852927" cy="2368700"/>
          </a:xfrm>
          <a:prstGeom prst="rect">
            <a:avLst/>
          </a:prstGeom>
        </p:spPr>
      </p:pic>
    </p:spTree>
    <p:extLst>
      <p:ext uri="{BB962C8B-B14F-4D97-AF65-F5344CB8AC3E}">
        <p14:creationId xmlns:p14="http://schemas.microsoft.com/office/powerpoint/2010/main" val="2886493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05FE49-3993-4E80-79C1-410469EF57AA}"/>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A2705E9B-5266-3A77-1886-B2A21CCE9877}"/>
              </a:ext>
            </a:extLst>
          </p:cNvPr>
          <p:cNvSpPr>
            <a:spLocks noGrp="1"/>
          </p:cNvSpPr>
          <p:nvPr>
            <p:ph idx="1"/>
          </p:nvPr>
        </p:nvSpPr>
        <p:spPr/>
        <p:txBody>
          <a:bodyPr>
            <a:normAutofit/>
          </a:bodyPr>
          <a:lstStyle/>
          <a:p>
            <a:pPr marL="0" indent="0" algn="just">
              <a:buNone/>
            </a:pPr>
            <a:r>
              <a:rPr lang="tr-TR" sz="2400" b="1" dirty="0"/>
              <a:t>Tiroit hastalıkları</a:t>
            </a:r>
          </a:p>
          <a:p>
            <a:pPr algn="just"/>
            <a:endParaRPr lang="tr-TR" sz="2400" b="0" i="0" dirty="0">
              <a:effectLst/>
            </a:endParaRPr>
          </a:p>
          <a:p>
            <a:pPr algn="just"/>
            <a:r>
              <a:rPr lang="tr-TR" sz="2400" b="0" i="0" dirty="0" err="1">
                <a:effectLst/>
              </a:rPr>
              <a:t>TSHrAb</a:t>
            </a:r>
            <a:r>
              <a:rPr lang="tr-TR" sz="2400" b="0" i="0" dirty="0">
                <a:effectLst/>
              </a:rPr>
              <a:t> (+)’</a:t>
            </a:r>
            <a:r>
              <a:rPr lang="tr-TR" sz="2400" b="0" i="0" dirty="0" err="1">
                <a:effectLst/>
              </a:rPr>
              <a:t>liği</a:t>
            </a:r>
            <a:r>
              <a:rPr lang="tr-TR" sz="2400" b="0" i="0" dirty="0">
                <a:effectLst/>
              </a:rPr>
              <a:t> </a:t>
            </a:r>
            <a:r>
              <a:rPr lang="tr-TR" sz="2400" b="0" i="0" dirty="0" err="1">
                <a:effectLst/>
              </a:rPr>
              <a:t>Graves</a:t>
            </a:r>
            <a:r>
              <a:rPr lang="tr-TR" sz="2400" b="0" i="0" dirty="0">
                <a:effectLst/>
              </a:rPr>
              <a:t> hastalığını </a:t>
            </a:r>
            <a:r>
              <a:rPr lang="tr-TR" sz="2400" b="0" i="0" dirty="0" err="1">
                <a:effectLst/>
              </a:rPr>
              <a:t>postpartum</a:t>
            </a:r>
            <a:r>
              <a:rPr lang="tr-TR" sz="2400" b="0" i="0" dirty="0">
                <a:effectLst/>
              </a:rPr>
              <a:t> tiroiditten ayırt edebilir. </a:t>
            </a:r>
            <a:endParaRPr lang="tr-TR" sz="2400" b="1" dirty="0"/>
          </a:p>
          <a:p>
            <a:pPr algn="just"/>
            <a:endParaRPr lang="tr-TR" sz="2400" dirty="0"/>
          </a:p>
          <a:p>
            <a:pPr algn="just"/>
            <a:r>
              <a:rPr lang="tr-TR" sz="2400" b="0" i="0" dirty="0">
                <a:effectLst/>
              </a:rPr>
              <a:t>Emziren ve tiroit bozuklukları için tedavi gören kadınların bebekleri büyüme ve gelişme açısından izlenmelidir; ancak bebeklerin tiroit fonksiyonlarının laboratuvarda izlenmesi gerekli değildir.</a:t>
            </a:r>
          </a:p>
          <a:p>
            <a:pPr algn="just"/>
            <a:endParaRPr lang="tr-TR" sz="2400" dirty="0"/>
          </a:p>
          <a:p>
            <a:pPr algn="just"/>
            <a:r>
              <a:rPr lang="tr-TR" sz="2400" b="0" i="0" dirty="0">
                <a:effectLst/>
              </a:rPr>
              <a:t>Amerikan Tiroit Derneği, </a:t>
            </a:r>
            <a:r>
              <a:rPr lang="tr-TR" sz="2400" b="0" i="0" dirty="0" err="1">
                <a:effectLst/>
              </a:rPr>
              <a:t>postpartum</a:t>
            </a:r>
            <a:r>
              <a:rPr lang="tr-TR" sz="2400" b="0" i="0" dirty="0">
                <a:effectLst/>
              </a:rPr>
              <a:t> tiroidit öyküsü olan kadınlarda yıllık tiroit fonksiyon taraması yapılmasını önermektedir.</a:t>
            </a:r>
            <a:endParaRPr lang="tr-TR" sz="2400" dirty="0"/>
          </a:p>
        </p:txBody>
      </p:sp>
      <p:sp>
        <p:nvSpPr>
          <p:cNvPr id="4" name="İçerik Yer Tutucusu 2">
            <a:extLst>
              <a:ext uri="{FF2B5EF4-FFF2-40B4-BE49-F238E27FC236}">
                <a16:creationId xmlns:a16="http://schemas.microsoft.com/office/drawing/2014/main" id="{914843DC-EEB0-C1EE-18D7-B05397A11D60}"/>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1213693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3E9D99-2998-C684-B613-586C859D235F}"/>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CE113E1C-DCB1-5B3E-9970-FC39A000003A}"/>
              </a:ext>
            </a:extLst>
          </p:cNvPr>
          <p:cNvSpPr>
            <a:spLocks noGrp="1"/>
          </p:cNvSpPr>
          <p:nvPr>
            <p:ph idx="1"/>
          </p:nvPr>
        </p:nvSpPr>
        <p:spPr/>
        <p:txBody>
          <a:bodyPr>
            <a:normAutofit/>
          </a:bodyPr>
          <a:lstStyle/>
          <a:p>
            <a:pPr marL="0" indent="0" algn="just">
              <a:buNone/>
            </a:pPr>
            <a:r>
              <a:rPr lang="tr-TR" sz="2400" b="1" dirty="0" err="1"/>
              <a:t>Postpartum</a:t>
            </a:r>
            <a:r>
              <a:rPr lang="tr-TR" sz="2400" b="1" dirty="0"/>
              <a:t> depresyon</a:t>
            </a:r>
          </a:p>
          <a:p>
            <a:pPr algn="just"/>
            <a:endParaRPr lang="tr-TR" sz="2400" b="0" i="0" dirty="0">
              <a:effectLst/>
            </a:endParaRPr>
          </a:p>
          <a:p>
            <a:pPr algn="just"/>
            <a:r>
              <a:rPr lang="tr-TR" sz="2400" b="0" i="0" dirty="0">
                <a:effectLst/>
              </a:rPr>
              <a:t>Kadınların yaklaşık %10'u doğumdan sonraki ilk yılda depresyon yaşayacaktır. </a:t>
            </a:r>
          </a:p>
          <a:p>
            <a:pPr algn="just"/>
            <a:endParaRPr lang="tr-TR" sz="2400" b="0" i="0" dirty="0">
              <a:effectLst/>
            </a:endParaRPr>
          </a:p>
          <a:p>
            <a:pPr algn="just"/>
            <a:r>
              <a:rPr lang="tr-TR" sz="2400" b="0" i="0" dirty="0">
                <a:effectLst/>
              </a:rPr>
              <a:t>ACOG ve Amerikan Pediatri Akademisi, teşhis, tedavi ve takibi sağlamak için</a:t>
            </a:r>
            <a:r>
              <a:rPr lang="tr-TR" sz="2400" dirty="0"/>
              <a:t> </a:t>
            </a:r>
            <a:r>
              <a:rPr lang="tr-TR" sz="2400" b="0" i="0" dirty="0" err="1">
                <a:effectLst/>
              </a:rPr>
              <a:t>postpartum</a:t>
            </a:r>
            <a:r>
              <a:rPr lang="tr-TR" sz="2400" b="0" i="0" dirty="0">
                <a:effectLst/>
              </a:rPr>
              <a:t> depresyon için bir veya daha fazla tarama muayenesi yapılmasını önermektedir.</a:t>
            </a:r>
          </a:p>
          <a:p>
            <a:pPr algn="just"/>
            <a:endParaRPr lang="tr-TR" sz="2400" b="0" i="0" dirty="0">
              <a:effectLst/>
            </a:endParaRPr>
          </a:p>
          <a:p>
            <a:pPr algn="just"/>
            <a:r>
              <a:rPr lang="tr-TR" sz="2400" b="0" i="0" dirty="0">
                <a:effectLst/>
              </a:rPr>
              <a:t>Hasta Sağlığı Anketi-2, Hasta Sağlığı Anketi-9 ve Edinburgh </a:t>
            </a:r>
            <a:r>
              <a:rPr lang="tr-TR" sz="2400" b="0" i="0" dirty="0" err="1">
                <a:effectLst/>
              </a:rPr>
              <a:t>Postpartum</a:t>
            </a:r>
            <a:r>
              <a:rPr lang="tr-TR" sz="2400" b="0" i="0" dirty="0">
                <a:effectLst/>
              </a:rPr>
              <a:t> Depresyon Ölçeği uygun tarama araçları olarak kullanılmaktadır.</a:t>
            </a:r>
          </a:p>
          <a:p>
            <a:endParaRPr lang="tr-TR" dirty="0"/>
          </a:p>
          <a:p>
            <a:endParaRPr lang="tr-TR" dirty="0"/>
          </a:p>
        </p:txBody>
      </p:sp>
      <p:sp>
        <p:nvSpPr>
          <p:cNvPr id="4" name="İçerik Yer Tutucusu 2">
            <a:extLst>
              <a:ext uri="{FF2B5EF4-FFF2-40B4-BE49-F238E27FC236}">
                <a16:creationId xmlns:a16="http://schemas.microsoft.com/office/drawing/2014/main" id="{EDF80E35-3B22-3B93-94A5-CEFA1A1C5A6C}"/>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2327050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8BA741-4C78-9585-22EE-7538DF36E283}"/>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A1B013E9-89FA-9248-6323-51160A8DC984}"/>
              </a:ext>
            </a:extLst>
          </p:cNvPr>
          <p:cNvSpPr>
            <a:spLocks noGrp="1"/>
          </p:cNvSpPr>
          <p:nvPr>
            <p:ph idx="1"/>
          </p:nvPr>
        </p:nvSpPr>
        <p:spPr>
          <a:xfrm>
            <a:off x="838200" y="1475232"/>
            <a:ext cx="10515600" cy="4701731"/>
          </a:xfrm>
        </p:spPr>
        <p:txBody>
          <a:bodyPr/>
          <a:lstStyle/>
          <a:p>
            <a:pPr marL="0" indent="0" algn="just">
              <a:buNone/>
            </a:pPr>
            <a:r>
              <a:rPr lang="tr-TR" sz="2400" b="1" dirty="0" err="1"/>
              <a:t>Postpartum</a:t>
            </a:r>
            <a:r>
              <a:rPr lang="tr-TR" sz="2400" b="1" dirty="0"/>
              <a:t> depresyon</a:t>
            </a:r>
            <a:endParaRPr lang="tr-TR" sz="2400" dirty="0"/>
          </a:p>
          <a:p>
            <a:pPr algn="just"/>
            <a:endParaRPr lang="tr-TR" sz="2400" b="0" i="0" dirty="0">
              <a:effectLst/>
            </a:endParaRPr>
          </a:p>
          <a:p>
            <a:pPr algn="just"/>
            <a:r>
              <a:rPr lang="tr-TR" sz="2400" b="0" i="0" dirty="0">
                <a:effectLst/>
              </a:rPr>
              <a:t>PHQ-2 </a:t>
            </a:r>
            <a:r>
              <a:rPr lang="tr-TR" sz="2400" i="0" dirty="0">
                <a:effectLst/>
              </a:rPr>
              <a:t>(</a:t>
            </a:r>
            <a:r>
              <a:rPr lang="tr-TR" sz="2400" i="0" dirty="0" err="1">
                <a:effectLst/>
              </a:rPr>
              <a:t>Patient</a:t>
            </a:r>
            <a:r>
              <a:rPr lang="tr-TR" sz="2400" i="0" dirty="0">
                <a:effectLst/>
              </a:rPr>
              <a:t> </a:t>
            </a:r>
            <a:r>
              <a:rPr lang="tr-TR" sz="2400" i="0" dirty="0" err="1">
                <a:effectLst/>
              </a:rPr>
              <a:t>Health</a:t>
            </a:r>
            <a:r>
              <a:rPr lang="tr-TR" sz="2400" i="0" dirty="0">
                <a:effectLst/>
              </a:rPr>
              <a:t> Questionnaire-2) </a:t>
            </a:r>
            <a:r>
              <a:rPr lang="tr-TR" sz="2400" b="0" i="0" dirty="0">
                <a:effectLst/>
              </a:rPr>
              <a:t>puanı 0-6 arasında değişir. Puan 3 veya üzerinde ise majör depresif bozukluk olasıdır.</a:t>
            </a:r>
          </a:p>
          <a:p>
            <a:endParaRPr lang="tr-TR" b="0" i="0" dirty="0">
              <a:solidFill>
                <a:srgbClr val="333333"/>
              </a:solidFill>
              <a:effectLst/>
              <a:latin typeface="Open Sans" panose="020B0606030504020204" pitchFamily="34" charset="0"/>
            </a:endParaRPr>
          </a:p>
          <a:p>
            <a:endParaRPr lang="tr-TR" dirty="0"/>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0252F33D-9CAE-40A3-7432-B897EA072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258" y="3680612"/>
            <a:ext cx="8599481" cy="2812263"/>
          </a:xfrm>
          <a:prstGeom prst="rect">
            <a:avLst/>
          </a:prstGeom>
        </p:spPr>
      </p:pic>
      <p:sp>
        <p:nvSpPr>
          <p:cNvPr id="6" name="İçerik Yer Tutucusu 2">
            <a:extLst>
              <a:ext uri="{FF2B5EF4-FFF2-40B4-BE49-F238E27FC236}">
                <a16:creationId xmlns:a16="http://schemas.microsoft.com/office/drawing/2014/main" id="{3B51FFD3-BDA9-AE69-2E20-FA55E4D7538B}"/>
              </a:ext>
            </a:extLst>
          </p:cNvPr>
          <p:cNvSpPr txBox="1">
            <a:spLocks/>
          </p:cNvSpPr>
          <p:nvPr/>
        </p:nvSpPr>
        <p:spPr>
          <a:xfrm>
            <a:off x="838199" y="6649769"/>
            <a:ext cx="10515600" cy="2169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solidFill>
                  <a:schemeClr val="tx1">
                    <a:lumMod val="95000"/>
                    <a:lumOff val="5000"/>
                  </a:schemeClr>
                </a:solidFill>
              </a:rPr>
              <a:t>https://www.hiv.uw.edu/page/mental-health-screening/phq-9</a:t>
            </a:r>
          </a:p>
          <a:p>
            <a:endParaRPr lang="tr-TR" dirty="0"/>
          </a:p>
        </p:txBody>
      </p:sp>
    </p:spTree>
    <p:extLst>
      <p:ext uri="{BB962C8B-B14F-4D97-AF65-F5344CB8AC3E}">
        <p14:creationId xmlns:p14="http://schemas.microsoft.com/office/powerpoint/2010/main" val="2406194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AC5862FA-3466-60D4-712B-C2DE66E04D70}"/>
              </a:ext>
            </a:extLst>
          </p:cNvPr>
          <p:cNvSpPr>
            <a:spLocks noGrp="1"/>
          </p:cNvSpPr>
          <p:nvPr>
            <p:ph type="title"/>
          </p:nvPr>
        </p:nvSpPr>
        <p:spPr>
          <a:xfrm>
            <a:off x="838201" y="643467"/>
            <a:ext cx="3888526" cy="1800526"/>
          </a:xfrm>
        </p:spPr>
        <p:txBody>
          <a:bodyPr>
            <a:normAutofit/>
          </a:bodyPr>
          <a:lstStyle/>
          <a:p>
            <a:r>
              <a:rPr lang="tr-TR" sz="3700" b="1" dirty="0"/>
              <a:t>POSTPARTUM SAĞLIK SORUNLARI VE ENDİŞELERİ</a:t>
            </a:r>
            <a:endParaRPr lang="tr-TR" sz="3700" dirty="0"/>
          </a:p>
        </p:txBody>
      </p:sp>
      <p:sp>
        <p:nvSpPr>
          <p:cNvPr id="3" name="İçerik Yer Tutucusu 2">
            <a:extLst>
              <a:ext uri="{FF2B5EF4-FFF2-40B4-BE49-F238E27FC236}">
                <a16:creationId xmlns:a16="http://schemas.microsoft.com/office/drawing/2014/main" id="{056C2C2A-D770-46B7-9EDB-D03CFEAB0E84}"/>
              </a:ext>
            </a:extLst>
          </p:cNvPr>
          <p:cNvSpPr>
            <a:spLocks noGrp="1"/>
          </p:cNvSpPr>
          <p:nvPr>
            <p:ph idx="1"/>
          </p:nvPr>
        </p:nvSpPr>
        <p:spPr>
          <a:xfrm>
            <a:off x="838201" y="2443993"/>
            <a:ext cx="3888528" cy="4059677"/>
          </a:xfrm>
        </p:spPr>
        <p:txBody>
          <a:bodyPr>
            <a:normAutofit/>
          </a:bodyPr>
          <a:lstStyle/>
          <a:p>
            <a:pPr marL="0" indent="0">
              <a:buNone/>
            </a:pPr>
            <a:r>
              <a:rPr lang="tr-TR" sz="2400" b="1" dirty="0" err="1"/>
              <a:t>Postpartum</a:t>
            </a:r>
            <a:r>
              <a:rPr lang="tr-TR" sz="2400" b="1" dirty="0"/>
              <a:t> depresyon</a:t>
            </a:r>
            <a:endParaRPr lang="tr-TR" sz="2400" dirty="0"/>
          </a:p>
          <a:p>
            <a:pPr marL="0" indent="0">
              <a:buNone/>
            </a:pPr>
            <a:r>
              <a:rPr lang="tr-TR" sz="2400" i="0" dirty="0">
                <a:effectLst/>
              </a:rPr>
              <a:t>PHQ-9</a:t>
            </a:r>
          </a:p>
          <a:p>
            <a:endParaRPr lang="tr-TR" sz="2400" dirty="0"/>
          </a:p>
          <a:p>
            <a:pPr algn="just"/>
            <a:r>
              <a:rPr lang="tr-TR" sz="2400" i="0" dirty="0">
                <a:effectLst/>
              </a:rPr>
              <a:t>Soru 9, intihar riskiyle ilgili tek tarama sorusudur. 9. soruya evet yanıtı veren bir hastanın, psikiyatri uzmanı hekim tarafından intihar riski açısından daha </a:t>
            </a:r>
            <a:r>
              <a:rPr lang="tr-TR" sz="2400" dirty="0"/>
              <a:t>detaylı</a:t>
            </a:r>
            <a:r>
              <a:rPr lang="tr-TR" sz="2400" i="0" dirty="0">
                <a:effectLst/>
              </a:rPr>
              <a:t> değerlendirilmesi gerekir.</a:t>
            </a:r>
            <a:endParaRPr lang="tr-TR" sz="2400" dirty="0"/>
          </a:p>
          <a:p>
            <a:endParaRPr lang="tr-TR" sz="2000" dirty="0"/>
          </a:p>
        </p:txBody>
      </p:sp>
      <p:pic>
        <p:nvPicPr>
          <p:cNvPr id="5" name="Resim 4" descr="metin, ekran görüntüsü, doküman, belge, paralel içeren bir resim&#10;&#10;Açıklama otomatik olarak oluşturuldu">
            <a:extLst>
              <a:ext uri="{FF2B5EF4-FFF2-40B4-BE49-F238E27FC236}">
                <a16:creationId xmlns:a16="http://schemas.microsoft.com/office/drawing/2014/main" id="{36C9902C-8F27-2445-31D6-0C9C29718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880" y="153883"/>
            <a:ext cx="5437827" cy="6531925"/>
          </a:xfrm>
          <a:prstGeom prst="rect">
            <a:avLst/>
          </a:prstGeom>
        </p:spPr>
      </p:pic>
      <p:sp>
        <p:nvSpPr>
          <p:cNvPr id="6" name="İçerik Yer Tutucusu 2">
            <a:extLst>
              <a:ext uri="{FF2B5EF4-FFF2-40B4-BE49-F238E27FC236}">
                <a16:creationId xmlns:a16="http://schemas.microsoft.com/office/drawing/2014/main" id="{A4C91120-8718-0029-7533-A6A47369F111}"/>
              </a:ext>
            </a:extLst>
          </p:cNvPr>
          <p:cNvSpPr txBox="1">
            <a:spLocks/>
          </p:cNvSpPr>
          <p:nvPr/>
        </p:nvSpPr>
        <p:spPr>
          <a:xfrm>
            <a:off x="838199" y="6649769"/>
            <a:ext cx="10515600" cy="2169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solidFill>
                  <a:schemeClr val="tx1">
                    <a:lumMod val="95000"/>
                    <a:lumOff val="5000"/>
                  </a:schemeClr>
                </a:solidFill>
              </a:rPr>
              <a:t>https://www.hiv.uw.edu/page/mental-health-screening/phq-9</a:t>
            </a:r>
          </a:p>
          <a:p>
            <a:endParaRPr lang="tr-TR" dirty="0"/>
          </a:p>
        </p:txBody>
      </p:sp>
    </p:spTree>
    <p:extLst>
      <p:ext uri="{BB962C8B-B14F-4D97-AF65-F5344CB8AC3E}">
        <p14:creationId xmlns:p14="http://schemas.microsoft.com/office/powerpoint/2010/main" val="276776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97A425-1209-9131-974B-2B5A2C269D48}"/>
              </a:ext>
            </a:extLst>
          </p:cNvPr>
          <p:cNvSpPr>
            <a:spLocks noGrp="1"/>
          </p:cNvSpPr>
          <p:nvPr>
            <p:ph type="title"/>
          </p:nvPr>
        </p:nvSpPr>
        <p:spPr/>
        <p:txBody>
          <a:bodyPr/>
          <a:lstStyle/>
          <a:p>
            <a:r>
              <a:rPr lang="tr-TR" b="1" dirty="0"/>
              <a:t>SUNUM PLANI</a:t>
            </a:r>
          </a:p>
        </p:txBody>
      </p:sp>
      <p:sp>
        <p:nvSpPr>
          <p:cNvPr id="3" name="İçerik Yer Tutucusu 2">
            <a:extLst>
              <a:ext uri="{FF2B5EF4-FFF2-40B4-BE49-F238E27FC236}">
                <a16:creationId xmlns:a16="http://schemas.microsoft.com/office/drawing/2014/main" id="{72A7872C-5D67-6A55-759D-1EBF1749751F}"/>
              </a:ext>
            </a:extLst>
          </p:cNvPr>
          <p:cNvSpPr>
            <a:spLocks noGrp="1"/>
          </p:cNvSpPr>
          <p:nvPr>
            <p:ph idx="1"/>
          </p:nvPr>
        </p:nvSpPr>
        <p:spPr/>
        <p:txBody>
          <a:bodyPr/>
          <a:lstStyle/>
          <a:p>
            <a:endParaRPr lang="tr-TR" dirty="0"/>
          </a:p>
          <a:p>
            <a:r>
              <a:rPr lang="tr-TR" sz="2400" dirty="0"/>
              <a:t>Genel bilgiler</a:t>
            </a:r>
          </a:p>
          <a:p>
            <a:r>
              <a:rPr lang="tr-TR" sz="2400" dirty="0"/>
              <a:t>Lohusa tanımı</a:t>
            </a:r>
          </a:p>
          <a:p>
            <a:r>
              <a:rPr lang="tr-TR" sz="2400" dirty="0" err="1"/>
              <a:t>Postpartum</a:t>
            </a:r>
            <a:r>
              <a:rPr lang="tr-TR" sz="2400" dirty="0"/>
              <a:t> bulgular ve değişiklikler</a:t>
            </a:r>
          </a:p>
          <a:p>
            <a:r>
              <a:rPr lang="tr-TR" sz="2400" dirty="0" err="1"/>
              <a:t>Postpartum</a:t>
            </a:r>
            <a:r>
              <a:rPr lang="tr-TR" sz="2400" dirty="0"/>
              <a:t> sağlık sorunları ve endişeleri</a:t>
            </a:r>
          </a:p>
          <a:p>
            <a:r>
              <a:rPr lang="tr-TR" sz="2400" dirty="0"/>
              <a:t>Rutin anne bakımı ve lohusa izlemi</a:t>
            </a:r>
          </a:p>
          <a:p>
            <a:r>
              <a:rPr lang="tr-TR" sz="2400" dirty="0"/>
              <a:t>Sevk Kriterleri</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854202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9F6CA0-6F9B-3B4E-0F52-919518EB95FD}"/>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C7091B5E-5ADD-363A-1E18-79095A0FFEB0}"/>
              </a:ext>
            </a:extLst>
          </p:cNvPr>
          <p:cNvSpPr>
            <a:spLocks noGrp="1"/>
          </p:cNvSpPr>
          <p:nvPr>
            <p:ph idx="1"/>
          </p:nvPr>
        </p:nvSpPr>
        <p:spPr/>
        <p:txBody>
          <a:bodyPr/>
          <a:lstStyle/>
          <a:p>
            <a:pPr marL="0" indent="0" algn="just">
              <a:buNone/>
            </a:pPr>
            <a:endParaRPr lang="tr-TR" sz="2400" b="1" dirty="0"/>
          </a:p>
          <a:p>
            <a:pPr marL="0" indent="0" algn="just">
              <a:buNone/>
            </a:pPr>
            <a:r>
              <a:rPr lang="tr-TR" sz="2400" b="1" dirty="0" err="1"/>
              <a:t>Postpartum</a:t>
            </a:r>
            <a:r>
              <a:rPr lang="tr-TR" sz="2400" b="1" dirty="0"/>
              <a:t> depresyon</a:t>
            </a:r>
            <a:endParaRPr lang="tr-TR" sz="2400" dirty="0"/>
          </a:p>
          <a:p>
            <a:pPr algn="just"/>
            <a:endParaRPr lang="tr-TR" sz="2400" dirty="0"/>
          </a:p>
          <a:p>
            <a:pPr algn="just"/>
            <a:r>
              <a:rPr lang="tr-TR" sz="2400" dirty="0"/>
              <a:t>P</a:t>
            </a:r>
            <a:r>
              <a:rPr lang="tr-TR" sz="2400" b="0" i="0" dirty="0">
                <a:effectLst/>
              </a:rPr>
              <a:t>erinatal depresyon riski yüksek olan kadınlar için önleyici danışmanlık önerilmektedir.</a:t>
            </a:r>
          </a:p>
          <a:p>
            <a:pPr algn="just"/>
            <a:endParaRPr lang="tr-TR" sz="2400" b="0" i="0" dirty="0">
              <a:effectLst/>
            </a:endParaRPr>
          </a:p>
          <a:p>
            <a:pPr algn="just"/>
            <a:r>
              <a:rPr lang="tr-TR" sz="2400" b="0" i="0" dirty="0">
                <a:effectLst/>
              </a:rPr>
              <a:t>Risk faktörleri, kişisel veya ailesel depresyon öyküsünü, partnerden şiddet görmeyi, planlanmamış/istenmeyen gebeliği, zayıf sosyoekonomik durumu ve tıbbi komplikasyonları içerir. </a:t>
            </a:r>
            <a:endParaRPr lang="tr-TR" sz="2400" dirty="0"/>
          </a:p>
        </p:txBody>
      </p:sp>
      <p:sp>
        <p:nvSpPr>
          <p:cNvPr id="4" name="İçerik Yer Tutucusu 2">
            <a:extLst>
              <a:ext uri="{FF2B5EF4-FFF2-40B4-BE49-F238E27FC236}">
                <a16:creationId xmlns:a16="http://schemas.microsoft.com/office/drawing/2014/main" id="{BAC96CC1-29FC-FDB5-B64B-4B51274335D5}"/>
              </a:ext>
            </a:extLst>
          </p:cNvPr>
          <p:cNvSpPr txBox="1">
            <a:spLocks/>
          </p:cNvSpPr>
          <p:nvPr/>
        </p:nvSpPr>
        <p:spPr>
          <a:xfrm>
            <a:off x="422564" y="6654532"/>
            <a:ext cx="10515600" cy="203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2162791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E6749C-F4F2-6B3D-51F7-67FAE7745616}"/>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2E7D235D-700D-CD54-804A-D37634CBF496}"/>
              </a:ext>
            </a:extLst>
          </p:cNvPr>
          <p:cNvSpPr>
            <a:spLocks noGrp="1"/>
          </p:cNvSpPr>
          <p:nvPr>
            <p:ph idx="1"/>
          </p:nvPr>
        </p:nvSpPr>
        <p:spPr>
          <a:xfrm>
            <a:off x="838200" y="1690688"/>
            <a:ext cx="10515600" cy="4486275"/>
          </a:xfrm>
        </p:spPr>
        <p:txBody>
          <a:bodyPr/>
          <a:lstStyle/>
          <a:p>
            <a:pPr marL="0" indent="0" algn="just">
              <a:buNone/>
            </a:pPr>
            <a:r>
              <a:rPr lang="tr-TR" sz="2400" b="1" dirty="0"/>
              <a:t>Partnerden şiddet görme</a:t>
            </a:r>
          </a:p>
          <a:p>
            <a:pPr algn="just"/>
            <a:r>
              <a:rPr lang="tr-TR" sz="2400" dirty="0"/>
              <a:t>Üreme çağındaki kadınların HARK ve HITS gibi tarama araçlarıyla partnerden şiddet görüp görmediklerinin taranması önerilir.</a:t>
            </a:r>
          </a:p>
          <a:p>
            <a:endParaRPr lang="tr-TR" dirty="0"/>
          </a:p>
        </p:txBody>
      </p:sp>
      <p:pic>
        <p:nvPicPr>
          <p:cNvPr id="5" name="Resim 4" descr="metin, ekran görüntüsü, yazı tipi, sayı, numara içeren bir resim&#10;&#10;Açıklama otomatik olarak oluşturuldu">
            <a:extLst>
              <a:ext uri="{FF2B5EF4-FFF2-40B4-BE49-F238E27FC236}">
                <a16:creationId xmlns:a16="http://schemas.microsoft.com/office/drawing/2014/main" id="{19F3C076-B12E-47CE-4191-ED075A44D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96" y="2970780"/>
            <a:ext cx="6144482" cy="3696216"/>
          </a:xfrm>
          <a:prstGeom prst="rect">
            <a:avLst/>
          </a:prstGeom>
        </p:spPr>
      </p:pic>
      <p:sp>
        <p:nvSpPr>
          <p:cNvPr id="6" name="İçerik Yer Tutucusu 2">
            <a:extLst>
              <a:ext uri="{FF2B5EF4-FFF2-40B4-BE49-F238E27FC236}">
                <a16:creationId xmlns:a16="http://schemas.microsoft.com/office/drawing/2014/main" id="{A903CD31-1DA8-A83C-6FE8-F37E6CEB52B5}"/>
              </a:ext>
            </a:extLst>
          </p:cNvPr>
          <p:cNvSpPr txBox="1">
            <a:spLocks/>
          </p:cNvSpPr>
          <p:nvPr/>
        </p:nvSpPr>
        <p:spPr>
          <a:xfrm>
            <a:off x="448056" y="6635369"/>
            <a:ext cx="10515600" cy="222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a:t>The sensitivity and specificity of four questions (HARK) to identify intimate partner violence: a diagnostic accuracy study in general practice</a:t>
            </a:r>
            <a:r>
              <a:rPr lang="tr-TR" sz="600"/>
              <a:t>. Hardip Sohal, Sandra Eldridge. PMID: 17727730 (https://www.ncbi.nlm.nih.gov/pmc/articles/PMC2034562/)</a:t>
            </a:r>
          </a:p>
          <a:p>
            <a:endParaRPr lang="tr-TR" dirty="0"/>
          </a:p>
        </p:txBody>
      </p:sp>
    </p:spTree>
    <p:extLst>
      <p:ext uri="{BB962C8B-B14F-4D97-AF65-F5344CB8AC3E}">
        <p14:creationId xmlns:p14="http://schemas.microsoft.com/office/powerpoint/2010/main" val="3836779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D4B015-D70C-CA0C-6DA3-6D9BCCA988DB}"/>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210EE1DF-9DA8-619A-44D2-CD40C492B0A9}"/>
              </a:ext>
            </a:extLst>
          </p:cNvPr>
          <p:cNvSpPr>
            <a:spLocks noGrp="1"/>
          </p:cNvSpPr>
          <p:nvPr>
            <p:ph idx="1"/>
          </p:nvPr>
        </p:nvSpPr>
        <p:spPr/>
        <p:txBody>
          <a:bodyPr/>
          <a:lstStyle/>
          <a:p>
            <a:pPr marL="0" indent="0">
              <a:buNone/>
            </a:pPr>
            <a:r>
              <a:rPr lang="tr-TR" sz="2400" b="1" dirty="0"/>
              <a:t>Partnerden şiddet görme</a:t>
            </a:r>
          </a:p>
          <a:p>
            <a:endParaRPr lang="tr-TR" dirty="0"/>
          </a:p>
        </p:txBody>
      </p:sp>
      <p:pic>
        <p:nvPicPr>
          <p:cNvPr id="5" name="Resim 4" descr="metin, ekran görüntüsü, yazı tipi, doküman, belge içeren bir resim&#10;&#10;Açıklama otomatik olarak oluşturuldu">
            <a:extLst>
              <a:ext uri="{FF2B5EF4-FFF2-40B4-BE49-F238E27FC236}">
                <a16:creationId xmlns:a16="http://schemas.microsoft.com/office/drawing/2014/main" id="{05B07729-6177-51FC-488A-E723035CA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508" y="2386859"/>
            <a:ext cx="7964983" cy="4318194"/>
          </a:xfrm>
          <a:prstGeom prst="rect">
            <a:avLst/>
          </a:prstGeom>
        </p:spPr>
      </p:pic>
      <p:sp>
        <p:nvSpPr>
          <p:cNvPr id="6" name="İçerik Yer Tutucusu 2">
            <a:extLst>
              <a:ext uri="{FF2B5EF4-FFF2-40B4-BE49-F238E27FC236}">
                <a16:creationId xmlns:a16="http://schemas.microsoft.com/office/drawing/2014/main" id="{4573DF1E-5CE1-CE09-3FBF-4A03A97AF0D1}"/>
              </a:ext>
            </a:extLst>
          </p:cNvPr>
          <p:cNvSpPr txBox="1">
            <a:spLocks/>
          </p:cNvSpPr>
          <p:nvPr/>
        </p:nvSpPr>
        <p:spPr>
          <a:xfrm>
            <a:off x="728472" y="6671776"/>
            <a:ext cx="10515600" cy="261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err="1"/>
              <a:t>Intimate</a:t>
            </a:r>
            <a:r>
              <a:rPr lang="tr-TR" sz="600" dirty="0"/>
              <a:t> Partner </a:t>
            </a:r>
            <a:r>
              <a:rPr lang="tr-TR" sz="600" dirty="0" err="1"/>
              <a:t>Violence</a:t>
            </a:r>
            <a:r>
              <a:rPr lang="tr-TR" sz="600" dirty="0"/>
              <a:t>. DANIEL DICOLA, MD, AND ELIZABETH SPAAR, DO. </a:t>
            </a:r>
            <a:r>
              <a:rPr lang="en-US" sz="600" dirty="0"/>
              <a:t>Am Fam Physician. 2016;94(8):646-651</a:t>
            </a:r>
            <a:r>
              <a:rPr lang="tr-TR" sz="600" dirty="0"/>
              <a:t>. (https://www.aafp.org/pubs/afp/issues/2016/1015/p646.html#afp20161015p646-t2)</a:t>
            </a:r>
          </a:p>
          <a:p>
            <a:endParaRPr lang="tr-TR" dirty="0"/>
          </a:p>
        </p:txBody>
      </p:sp>
    </p:spTree>
    <p:extLst>
      <p:ext uri="{BB962C8B-B14F-4D97-AF65-F5344CB8AC3E}">
        <p14:creationId xmlns:p14="http://schemas.microsoft.com/office/powerpoint/2010/main" val="65524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895205-3A86-F473-9A9B-1F79B455E8F6}"/>
              </a:ext>
            </a:extLst>
          </p:cNvPr>
          <p:cNvSpPr>
            <a:spLocks noGrp="1"/>
          </p:cNvSpPr>
          <p:nvPr>
            <p:ph type="title"/>
          </p:nvPr>
        </p:nvSpPr>
        <p:spPr>
          <a:xfrm>
            <a:off x="838200" y="271589"/>
            <a:ext cx="10515600" cy="1325563"/>
          </a:xfrm>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734BA998-A318-C64C-19DD-3EAB7397D1A6}"/>
              </a:ext>
            </a:extLst>
          </p:cNvPr>
          <p:cNvSpPr>
            <a:spLocks noGrp="1"/>
          </p:cNvSpPr>
          <p:nvPr>
            <p:ph idx="1"/>
          </p:nvPr>
        </p:nvSpPr>
        <p:spPr>
          <a:xfrm>
            <a:off x="838200" y="1597152"/>
            <a:ext cx="10515600" cy="4579811"/>
          </a:xfrm>
        </p:spPr>
        <p:txBody>
          <a:bodyPr>
            <a:normAutofit lnSpcReduction="10000"/>
          </a:bodyPr>
          <a:lstStyle/>
          <a:p>
            <a:pPr marL="0" indent="0" algn="just">
              <a:buNone/>
            </a:pPr>
            <a:r>
              <a:rPr lang="tr-TR" sz="2400" b="1" dirty="0"/>
              <a:t>İdrar kaçırma</a:t>
            </a:r>
          </a:p>
          <a:p>
            <a:pPr algn="just"/>
            <a:endParaRPr lang="tr-TR" sz="2400" dirty="0"/>
          </a:p>
          <a:p>
            <a:pPr algn="just"/>
            <a:r>
              <a:rPr lang="tr-TR" sz="2400" dirty="0"/>
              <a:t>Yapılan </a:t>
            </a:r>
            <a:r>
              <a:rPr lang="tr-TR" sz="2400" b="0" dirty="0"/>
              <a:t>bir çalışmaya göre kadınların %28,5’i </a:t>
            </a:r>
            <a:r>
              <a:rPr lang="tr-TR" sz="2400" b="0" dirty="0" err="1"/>
              <a:t>postpartum</a:t>
            </a:r>
            <a:r>
              <a:rPr lang="tr-TR" sz="2400" b="0" dirty="0"/>
              <a:t> ilk yılda idrar kaçırdığını bildirmiştir.</a:t>
            </a:r>
          </a:p>
          <a:p>
            <a:pPr algn="just"/>
            <a:endParaRPr lang="tr-TR" sz="2400" b="0" dirty="0"/>
          </a:p>
          <a:p>
            <a:pPr algn="just"/>
            <a:r>
              <a:rPr lang="tr-TR" sz="2400" b="0" dirty="0"/>
              <a:t>Mesane eğitimi, sıvı yönetimi, kilo vermek ve pelvik taban kas egzersizleri tüm üriner inkontinans tiplerinin semptomlarını iyileştirir. Ancak bu çalışmalar </a:t>
            </a:r>
            <a:r>
              <a:rPr lang="tr-TR" sz="2400" b="0" dirty="0" err="1"/>
              <a:t>perimenapozal</a:t>
            </a:r>
            <a:r>
              <a:rPr lang="tr-TR" sz="2400" b="0" dirty="0"/>
              <a:t> ve </a:t>
            </a:r>
            <a:r>
              <a:rPr lang="tr-TR" sz="2400" b="0" dirty="0" err="1"/>
              <a:t>postpartum</a:t>
            </a:r>
            <a:r>
              <a:rPr lang="tr-TR" sz="2400" b="0" dirty="0"/>
              <a:t> olmayan kadınlarda yapılmıştır.</a:t>
            </a:r>
          </a:p>
          <a:p>
            <a:pPr algn="just"/>
            <a:endParaRPr lang="tr-TR" sz="2400" dirty="0"/>
          </a:p>
          <a:p>
            <a:pPr algn="just"/>
            <a:r>
              <a:rPr lang="tr-TR" sz="2400" b="0" dirty="0" err="1"/>
              <a:t>Postpartum</a:t>
            </a:r>
            <a:r>
              <a:rPr lang="tr-TR" sz="2400" b="0" dirty="0"/>
              <a:t> dönemde pelvik taban kas eğitiminin idrar kaçırma üzerinde bir etkisi olup olmadığı belirsiz olmakla birlikte doğum öncesi dönemde başlandığında doğum sonrası idrar kaçırma sorununu yaklaşık üçte bir oranında azaltır.</a:t>
            </a:r>
            <a:endParaRPr lang="tr-TR" sz="2400" dirty="0"/>
          </a:p>
        </p:txBody>
      </p:sp>
      <p:sp>
        <p:nvSpPr>
          <p:cNvPr id="4" name="İçerik Yer Tutucusu 2">
            <a:extLst>
              <a:ext uri="{FF2B5EF4-FFF2-40B4-BE49-F238E27FC236}">
                <a16:creationId xmlns:a16="http://schemas.microsoft.com/office/drawing/2014/main" id="{0693070D-24B2-30C9-0AAD-1CF11572554F}"/>
              </a:ext>
            </a:extLst>
          </p:cNvPr>
          <p:cNvSpPr txBox="1">
            <a:spLocks/>
          </p:cNvSpPr>
          <p:nvPr/>
        </p:nvSpPr>
        <p:spPr>
          <a:xfrm>
            <a:off x="236621" y="6632448"/>
            <a:ext cx="10515600" cy="22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62600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FF68BB-7ED5-3B6B-43CF-04A7538D6B27}"/>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30D12A8F-4862-7D1F-F70E-DBD5A7436258}"/>
              </a:ext>
            </a:extLst>
          </p:cNvPr>
          <p:cNvSpPr>
            <a:spLocks noGrp="1"/>
          </p:cNvSpPr>
          <p:nvPr>
            <p:ph idx="1"/>
          </p:nvPr>
        </p:nvSpPr>
        <p:spPr/>
        <p:txBody>
          <a:bodyPr>
            <a:normAutofit lnSpcReduction="10000"/>
          </a:bodyPr>
          <a:lstStyle/>
          <a:p>
            <a:pPr marL="0" indent="0" algn="just">
              <a:buNone/>
            </a:pPr>
            <a:r>
              <a:rPr lang="tr-TR" sz="2400" b="1" dirty="0" err="1"/>
              <a:t>Hemoroid</a:t>
            </a:r>
            <a:r>
              <a:rPr lang="tr-TR" sz="2400" b="1" dirty="0"/>
              <a:t> ve konstipasyon</a:t>
            </a:r>
          </a:p>
          <a:p>
            <a:pPr algn="just"/>
            <a:endParaRPr lang="tr-TR" sz="2400" b="0" i="0" dirty="0">
              <a:effectLst/>
            </a:endParaRPr>
          </a:p>
          <a:p>
            <a:pPr algn="just"/>
            <a:r>
              <a:rPr lang="tr-TR" sz="2400" b="0" i="0" dirty="0" err="1">
                <a:effectLst/>
              </a:rPr>
              <a:t>Hemoroid</a:t>
            </a:r>
            <a:r>
              <a:rPr lang="tr-TR" sz="2400" b="0" i="0" dirty="0">
                <a:effectLst/>
              </a:rPr>
              <a:t>, konstipasyondan veya doğumun ikinci aşamasındaki itmelerden kaynaklanabilir. İlk tedavi konstipasyon tedavisini içerir.</a:t>
            </a:r>
            <a:endParaRPr lang="tr-TR" sz="2400" dirty="0"/>
          </a:p>
          <a:p>
            <a:pPr algn="just"/>
            <a:endParaRPr lang="tr-TR" sz="2400" dirty="0"/>
          </a:p>
          <a:p>
            <a:pPr algn="just"/>
            <a:r>
              <a:rPr lang="tr-TR" sz="2400" dirty="0"/>
              <a:t>Kadınların yaklaşık 5’te birinde </a:t>
            </a:r>
            <a:r>
              <a:rPr lang="tr-TR" sz="2400" dirty="0" err="1"/>
              <a:t>postpartum</a:t>
            </a:r>
            <a:r>
              <a:rPr lang="tr-TR" sz="2400" dirty="0"/>
              <a:t> ilk 6 haftada konstipasyon bildirilmektedir.</a:t>
            </a:r>
            <a:r>
              <a:rPr lang="tr-TR" sz="2400" b="0" i="0" dirty="0">
                <a:effectLst/>
              </a:rPr>
              <a:t> Hamilelik sırasında ağızdan alınan demir takviyeleri bunun bir faktörü olabilir. </a:t>
            </a:r>
          </a:p>
          <a:p>
            <a:pPr algn="just"/>
            <a:endParaRPr lang="tr-TR" sz="2400" b="0" i="0" dirty="0">
              <a:effectLst/>
            </a:endParaRPr>
          </a:p>
          <a:p>
            <a:pPr algn="just"/>
            <a:r>
              <a:rPr lang="tr-TR" sz="2400" b="0" i="0" dirty="0">
                <a:effectLst/>
              </a:rPr>
              <a:t>Birinci basamak tedaviler, su ve lif alımı, polietilen glikol (</a:t>
            </a:r>
            <a:r>
              <a:rPr lang="tr-TR" sz="2400" b="0" i="0" dirty="0" err="1">
                <a:effectLst/>
              </a:rPr>
              <a:t>Miralax</a:t>
            </a:r>
            <a:r>
              <a:rPr lang="tr-TR" sz="2400" b="0" i="0" dirty="0">
                <a:effectLst/>
              </a:rPr>
              <a:t>) veya </a:t>
            </a:r>
            <a:r>
              <a:rPr lang="tr-TR" sz="2400" b="0" i="0" dirty="0" err="1">
                <a:effectLst/>
              </a:rPr>
              <a:t>laktuloz</a:t>
            </a:r>
            <a:r>
              <a:rPr lang="tr-TR" sz="2400" b="0" i="0" dirty="0">
                <a:effectLst/>
              </a:rPr>
              <a:t> gibi ozmotik laksatifleri içerir.</a:t>
            </a:r>
            <a:endParaRPr lang="tr-TR" sz="2400" dirty="0"/>
          </a:p>
        </p:txBody>
      </p:sp>
      <p:sp>
        <p:nvSpPr>
          <p:cNvPr id="4" name="İçerik Yer Tutucusu 2">
            <a:extLst>
              <a:ext uri="{FF2B5EF4-FFF2-40B4-BE49-F238E27FC236}">
                <a16:creationId xmlns:a16="http://schemas.microsoft.com/office/drawing/2014/main" id="{AC0189D8-5814-04AD-16A7-35121FACED51}"/>
              </a:ext>
            </a:extLst>
          </p:cNvPr>
          <p:cNvSpPr txBox="1">
            <a:spLocks/>
          </p:cNvSpPr>
          <p:nvPr/>
        </p:nvSpPr>
        <p:spPr>
          <a:xfrm>
            <a:off x="236621" y="6632448"/>
            <a:ext cx="10515600" cy="22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3051226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787C03-32DE-3F3D-7C80-6EAA69BB1F50}"/>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EA4887D4-D2DD-7C5B-331E-D8A37D60A474}"/>
              </a:ext>
            </a:extLst>
          </p:cNvPr>
          <p:cNvSpPr>
            <a:spLocks noGrp="1"/>
          </p:cNvSpPr>
          <p:nvPr>
            <p:ph idx="1"/>
          </p:nvPr>
        </p:nvSpPr>
        <p:spPr/>
        <p:txBody>
          <a:bodyPr>
            <a:normAutofit lnSpcReduction="10000"/>
          </a:bodyPr>
          <a:lstStyle/>
          <a:p>
            <a:pPr marL="0" indent="0" algn="just">
              <a:buNone/>
            </a:pPr>
            <a:r>
              <a:rPr lang="tr-TR" sz="2400" b="1" dirty="0"/>
              <a:t>Doğum sonrası kilo verememe ve metabolik risk</a:t>
            </a:r>
          </a:p>
          <a:p>
            <a:pPr algn="just"/>
            <a:endParaRPr lang="tr-TR" sz="2400" dirty="0"/>
          </a:p>
          <a:p>
            <a:pPr algn="just"/>
            <a:r>
              <a:rPr lang="tr-TR" sz="2400" dirty="0" err="1"/>
              <a:t>Postpartum</a:t>
            </a:r>
            <a:r>
              <a:rPr lang="tr-TR" sz="2400" dirty="0"/>
              <a:t> kilo verememe için risk faktörleri; h</a:t>
            </a:r>
            <a:r>
              <a:rPr lang="tr-TR" sz="2400" b="0" i="0" dirty="0">
                <a:effectLst/>
              </a:rPr>
              <a:t>amilelik sırasında fazla kilo alımı, siyah ırk ve düşük sosyoekonomik durumdur.</a:t>
            </a:r>
          </a:p>
          <a:p>
            <a:pPr algn="just"/>
            <a:endParaRPr lang="tr-TR" sz="2400" b="0" i="0" dirty="0">
              <a:effectLst/>
            </a:endParaRPr>
          </a:p>
          <a:p>
            <a:pPr algn="just"/>
            <a:r>
              <a:rPr lang="tr-TR" sz="2400" b="0" i="0" dirty="0">
                <a:effectLst/>
              </a:rPr>
              <a:t>Doğum sonrası kilo verememe, daha önce gestasyonel diyabeti olan kadınlarda obezite gelişimi, gelecekteki gebeliklerde obezite ve tip 2 diyabet dahil olmak üzere metabolik hastalık için bir risk faktörüdür.</a:t>
            </a:r>
          </a:p>
          <a:p>
            <a:pPr algn="just"/>
            <a:endParaRPr lang="tr-TR" sz="2400" dirty="0"/>
          </a:p>
          <a:p>
            <a:pPr algn="just"/>
            <a:r>
              <a:rPr lang="tr-TR" sz="2400" dirty="0"/>
              <a:t>D</a:t>
            </a:r>
            <a:r>
              <a:rPr lang="tr-TR" sz="2400" b="0" i="0" dirty="0">
                <a:effectLst/>
              </a:rPr>
              <a:t>iyet ve egzersiz hakkında danışmanlık, kadınların </a:t>
            </a:r>
            <a:r>
              <a:rPr lang="tr-TR" sz="2400" b="0" i="0" dirty="0" err="1">
                <a:effectLst/>
              </a:rPr>
              <a:t>postpartum</a:t>
            </a:r>
            <a:r>
              <a:rPr lang="tr-TR" sz="2400" b="0" i="0" dirty="0">
                <a:effectLst/>
              </a:rPr>
              <a:t> kilo vermesine yardımcı olmada etkilidir.</a:t>
            </a:r>
            <a:endParaRPr lang="tr-TR" sz="2400" dirty="0"/>
          </a:p>
          <a:p>
            <a:endParaRPr lang="tr-TR" dirty="0"/>
          </a:p>
        </p:txBody>
      </p:sp>
      <p:sp>
        <p:nvSpPr>
          <p:cNvPr id="4" name="İçerik Yer Tutucusu 2">
            <a:extLst>
              <a:ext uri="{FF2B5EF4-FFF2-40B4-BE49-F238E27FC236}">
                <a16:creationId xmlns:a16="http://schemas.microsoft.com/office/drawing/2014/main" id="{667FB52F-AB09-1CFE-C892-EB1D1D604076}"/>
              </a:ext>
            </a:extLst>
          </p:cNvPr>
          <p:cNvSpPr txBox="1">
            <a:spLocks/>
          </p:cNvSpPr>
          <p:nvPr/>
        </p:nvSpPr>
        <p:spPr>
          <a:xfrm>
            <a:off x="236621" y="6632448"/>
            <a:ext cx="10515600" cy="22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1922592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67423-1CAE-C4B6-2ED6-6F37EA12D800}"/>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6361EBCB-93D6-7906-3726-EAF919661CBA}"/>
              </a:ext>
            </a:extLst>
          </p:cNvPr>
          <p:cNvSpPr>
            <a:spLocks noGrp="1"/>
          </p:cNvSpPr>
          <p:nvPr>
            <p:ph idx="1"/>
          </p:nvPr>
        </p:nvSpPr>
        <p:spPr/>
        <p:txBody>
          <a:bodyPr>
            <a:normAutofit/>
          </a:bodyPr>
          <a:lstStyle/>
          <a:p>
            <a:pPr marL="0" indent="0" algn="just">
              <a:buNone/>
            </a:pPr>
            <a:r>
              <a:rPr lang="tr-TR" sz="2400" b="1" dirty="0"/>
              <a:t>Cinsellik ve kontrasepsiyon</a:t>
            </a:r>
            <a:endParaRPr lang="tr-TR" sz="2400" b="1" i="0" dirty="0">
              <a:effectLst/>
            </a:endParaRPr>
          </a:p>
          <a:p>
            <a:pPr algn="just"/>
            <a:endParaRPr lang="tr-TR" sz="2400" b="0" i="0" dirty="0">
              <a:effectLst/>
            </a:endParaRPr>
          </a:p>
          <a:p>
            <a:pPr algn="just"/>
            <a:r>
              <a:rPr lang="tr-TR" sz="2400" b="0" i="0" dirty="0">
                <a:effectLst/>
              </a:rPr>
              <a:t>Libido ve cinsellik, doğum sonrası dönemde yaygın endişelerdir. </a:t>
            </a:r>
            <a:endParaRPr lang="tr-TR" sz="2400" b="0" i="0" u="sng" baseline="30000" dirty="0">
              <a:effectLst/>
            </a:endParaRPr>
          </a:p>
          <a:p>
            <a:pPr algn="just"/>
            <a:endParaRPr lang="tr-TR" sz="2400" b="0" i="0" dirty="0">
              <a:effectLst/>
            </a:endParaRPr>
          </a:p>
          <a:p>
            <a:pPr algn="just"/>
            <a:r>
              <a:rPr lang="tr-TR" sz="2400" b="0" i="0" dirty="0">
                <a:effectLst/>
              </a:rPr>
              <a:t>Özellikle emziren kadınlarda gebelik öncesi östrojen düzeylerine doğumdan sonraki bir yıl boyunca ulaşılamayacağı ve bunun libido düşüklüğüne neden olabileceği gösterilmiştir.</a:t>
            </a:r>
          </a:p>
          <a:p>
            <a:pPr algn="just"/>
            <a:endParaRPr lang="tr-TR" sz="2400" b="0" i="0" dirty="0">
              <a:effectLst/>
            </a:endParaRPr>
          </a:p>
          <a:p>
            <a:pPr algn="just"/>
            <a:r>
              <a:rPr lang="tr-TR" sz="2400" b="0" i="0" dirty="0">
                <a:effectLst/>
              </a:rPr>
              <a:t>Kadınların doğumdan sonra cinsel ilişkiye girmek için bekleme süreleri değişken olmakla birlikte ortalama süre 6 ila 8 haftadır.</a:t>
            </a:r>
            <a:endParaRPr lang="tr-TR" sz="2400" dirty="0"/>
          </a:p>
        </p:txBody>
      </p:sp>
      <p:sp>
        <p:nvSpPr>
          <p:cNvPr id="4" name="İçerik Yer Tutucusu 2">
            <a:extLst>
              <a:ext uri="{FF2B5EF4-FFF2-40B4-BE49-F238E27FC236}">
                <a16:creationId xmlns:a16="http://schemas.microsoft.com/office/drawing/2014/main" id="{B1B1032D-73A8-D3CF-4FA8-F9ACCAFD041A}"/>
              </a:ext>
            </a:extLst>
          </p:cNvPr>
          <p:cNvSpPr txBox="1">
            <a:spLocks/>
          </p:cNvSpPr>
          <p:nvPr/>
        </p:nvSpPr>
        <p:spPr>
          <a:xfrm>
            <a:off x="236621" y="6632448"/>
            <a:ext cx="10515600" cy="22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1857483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A81D78-6428-B515-5CC6-0D591DF37C8D}"/>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BBC2AB72-2C48-9754-E4EB-75CFB4D42555}"/>
              </a:ext>
            </a:extLst>
          </p:cNvPr>
          <p:cNvSpPr>
            <a:spLocks noGrp="1"/>
          </p:cNvSpPr>
          <p:nvPr>
            <p:ph idx="1"/>
          </p:nvPr>
        </p:nvSpPr>
        <p:spPr/>
        <p:txBody>
          <a:bodyPr>
            <a:normAutofit/>
          </a:bodyPr>
          <a:lstStyle/>
          <a:p>
            <a:pPr marL="0" indent="0" algn="just">
              <a:buNone/>
            </a:pPr>
            <a:endParaRPr lang="tr-TR" sz="2400" b="1" dirty="0"/>
          </a:p>
          <a:p>
            <a:pPr marL="0" indent="0" algn="just">
              <a:buNone/>
            </a:pPr>
            <a:r>
              <a:rPr lang="tr-TR" sz="2400" b="1" dirty="0"/>
              <a:t>Cinsellik ve kontrasepsiyon</a:t>
            </a:r>
            <a:endParaRPr lang="tr-TR" sz="2400" b="1" i="0" dirty="0">
              <a:effectLst/>
            </a:endParaRPr>
          </a:p>
          <a:p>
            <a:pPr algn="just"/>
            <a:endParaRPr lang="tr-TR" sz="2400" b="0" i="0" dirty="0">
              <a:effectLst/>
            </a:endParaRPr>
          </a:p>
          <a:p>
            <a:pPr algn="just"/>
            <a:r>
              <a:rPr lang="tr-TR" sz="2400" b="0" i="0" dirty="0">
                <a:effectLst/>
              </a:rPr>
              <a:t>Çoğu hasta doğum sonrası cinsel sorun bildirdiği için hastaları değerlendirmek, endişeleri </a:t>
            </a:r>
            <a:r>
              <a:rPr lang="tr-TR" sz="2400" dirty="0"/>
              <a:t>gidermek</a:t>
            </a:r>
            <a:r>
              <a:rPr lang="tr-TR" sz="2400" b="0" i="0" dirty="0">
                <a:effectLst/>
              </a:rPr>
              <a:t>, katkıda bulunan faktörleri ele almak, uygun olduğunda güvence vermek ve danışmanlık dahil destek sunmak önemlidir.</a:t>
            </a:r>
            <a:endParaRPr lang="tr-TR" sz="2400" dirty="0"/>
          </a:p>
          <a:p>
            <a:pPr algn="just"/>
            <a:endParaRPr lang="tr-TR" sz="2400" b="0" i="0" dirty="0">
              <a:effectLst/>
            </a:endParaRPr>
          </a:p>
          <a:p>
            <a:pPr algn="just"/>
            <a:r>
              <a:rPr lang="tr-TR" sz="2400" b="0" i="0" dirty="0">
                <a:effectLst/>
              </a:rPr>
              <a:t>Doğum öncesi dönem, doğum sonrası kontrasepsiyonu tartışmak için en iyi zamandır. </a:t>
            </a:r>
            <a:r>
              <a:rPr lang="tr-TR" sz="2400" b="0" i="0" dirty="0" err="1">
                <a:effectLst/>
              </a:rPr>
              <a:t>Postpartum</a:t>
            </a:r>
            <a:r>
              <a:rPr lang="tr-TR" sz="2400" b="0" i="0" dirty="0">
                <a:effectLst/>
              </a:rPr>
              <a:t> kontrasepsiyon eğitiminin etkinliği düşüktür.</a:t>
            </a:r>
          </a:p>
        </p:txBody>
      </p:sp>
      <p:sp>
        <p:nvSpPr>
          <p:cNvPr id="4" name="İçerik Yer Tutucusu 2">
            <a:extLst>
              <a:ext uri="{FF2B5EF4-FFF2-40B4-BE49-F238E27FC236}">
                <a16:creationId xmlns:a16="http://schemas.microsoft.com/office/drawing/2014/main" id="{E4D69362-CC0B-0EEA-6624-FDFAA73D2213}"/>
              </a:ext>
            </a:extLst>
          </p:cNvPr>
          <p:cNvSpPr txBox="1">
            <a:spLocks/>
          </p:cNvSpPr>
          <p:nvPr/>
        </p:nvSpPr>
        <p:spPr>
          <a:xfrm>
            <a:off x="236621" y="6632448"/>
            <a:ext cx="10515600" cy="22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4152841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A81D78-6428-B515-5CC6-0D591DF37C8D}"/>
              </a:ext>
            </a:extLst>
          </p:cNvPr>
          <p:cNvSpPr>
            <a:spLocks noGrp="1"/>
          </p:cNvSpPr>
          <p:nvPr>
            <p:ph type="title"/>
          </p:nvPr>
        </p:nvSpPr>
        <p:spPr/>
        <p:txBody>
          <a:bodyPr>
            <a:normAutofit/>
          </a:bodyPr>
          <a:lstStyle/>
          <a:p>
            <a:r>
              <a:rPr lang="tr-TR" sz="4200" b="1" dirty="0"/>
              <a:t>POSTPARTUM SAĞLIK SORUNLARI VE ENDİŞELERİ</a:t>
            </a:r>
            <a:endParaRPr lang="tr-TR" sz="4200" dirty="0"/>
          </a:p>
        </p:txBody>
      </p:sp>
      <p:sp>
        <p:nvSpPr>
          <p:cNvPr id="3" name="İçerik Yer Tutucusu 2">
            <a:extLst>
              <a:ext uri="{FF2B5EF4-FFF2-40B4-BE49-F238E27FC236}">
                <a16:creationId xmlns:a16="http://schemas.microsoft.com/office/drawing/2014/main" id="{BBC2AB72-2C48-9754-E4EB-75CFB4D42555}"/>
              </a:ext>
            </a:extLst>
          </p:cNvPr>
          <p:cNvSpPr>
            <a:spLocks noGrp="1"/>
          </p:cNvSpPr>
          <p:nvPr>
            <p:ph idx="1"/>
          </p:nvPr>
        </p:nvSpPr>
        <p:spPr/>
        <p:txBody>
          <a:bodyPr>
            <a:normAutofit/>
          </a:bodyPr>
          <a:lstStyle/>
          <a:p>
            <a:pPr marL="0" indent="0" algn="just">
              <a:buNone/>
            </a:pPr>
            <a:endParaRPr lang="tr-TR" sz="2400" b="1" dirty="0"/>
          </a:p>
          <a:p>
            <a:pPr marL="0" indent="0" algn="just">
              <a:buNone/>
            </a:pPr>
            <a:r>
              <a:rPr lang="tr-TR" sz="2400" b="1" dirty="0"/>
              <a:t>Cinsellik ve kontrasepsiyon</a:t>
            </a:r>
            <a:endParaRPr lang="tr-TR" sz="2400" b="1" i="0" dirty="0">
              <a:effectLst/>
            </a:endParaRPr>
          </a:p>
          <a:p>
            <a:pPr algn="just"/>
            <a:endParaRPr lang="tr-TR" sz="2400" b="0" i="0" dirty="0">
              <a:effectLst/>
            </a:endParaRPr>
          </a:p>
          <a:p>
            <a:pPr algn="just"/>
            <a:r>
              <a:rPr lang="tr-TR" sz="2400" b="0" i="0" dirty="0">
                <a:effectLst/>
              </a:rPr>
              <a:t>Emziren kadınlar </a:t>
            </a:r>
            <a:r>
              <a:rPr lang="tr-TR" sz="2400" b="0" i="0" dirty="0" err="1">
                <a:effectLst/>
              </a:rPr>
              <a:t>laktasyonel</a:t>
            </a:r>
            <a:r>
              <a:rPr lang="tr-TR" sz="2400" b="0" i="0" dirty="0">
                <a:effectLst/>
              </a:rPr>
              <a:t> </a:t>
            </a:r>
            <a:r>
              <a:rPr lang="tr-TR" sz="2400" b="0" i="0" dirty="0" err="1">
                <a:effectLst/>
              </a:rPr>
              <a:t>amenore</a:t>
            </a:r>
            <a:r>
              <a:rPr lang="tr-TR" sz="2400" b="0" i="0" dirty="0">
                <a:effectLst/>
              </a:rPr>
              <a:t> yöntemini tek başına veya diğer doğum kontrol yöntemleriyle birlikte kullanabilirler. </a:t>
            </a:r>
            <a:r>
              <a:rPr lang="tr-TR" sz="2400" dirty="0"/>
              <a:t>Ancak bu yöntemin etkinliği için anne</a:t>
            </a:r>
            <a:r>
              <a:rPr lang="tr-TR" sz="2400" b="0" i="0" dirty="0">
                <a:effectLst/>
              </a:rPr>
              <a:t> bebeğin isteği üzerine emziriyor olmalı, </a:t>
            </a:r>
            <a:r>
              <a:rPr lang="tr-TR" sz="2400" b="0" i="0" dirty="0" err="1">
                <a:effectLst/>
              </a:rPr>
              <a:t>amenoreik</a:t>
            </a:r>
            <a:r>
              <a:rPr lang="tr-TR" sz="2400" b="0" i="0" dirty="0">
                <a:effectLst/>
              </a:rPr>
              <a:t> olmalı ve bebek altı aydan küçük olmalıdır.</a:t>
            </a:r>
          </a:p>
          <a:p>
            <a:pPr algn="just"/>
            <a:endParaRPr lang="tr-TR" sz="2400" dirty="0"/>
          </a:p>
          <a:p>
            <a:pPr algn="just"/>
            <a:r>
              <a:rPr lang="tr-TR" sz="2400" dirty="0"/>
              <a:t>Bebek katı gıda yemeye başladığında bu yöntem daha az güvenilirdir.</a:t>
            </a:r>
          </a:p>
        </p:txBody>
      </p:sp>
      <p:sp>
        <p:nvSpPr>
          <p:cNvPr id="4" name="İçerik Yer Tutucusu 2">
            <a:extLst>
              <a:ext uri="{FF2B5EF4-FFF2-40B4-BE49-F238E27FC236}">
                <a16:creationId xmlns:a16="http://schemas.microsoft.com/office/drawing/2014/main" id="{E4D69362-CC0B-0EEA-6624-FDFAA73D2213}"/>
              </a:ext>
            </a:extLst>
          </p:cNvPr>
          <p:cNvSpPr txBox="1">
            <a:spLocks/>
          </p:cNvSpPr>
          <p:nvPr/>
        </p:nvSpPr>
        <p:spPr>
          <a:xfrm>
            <a:off x="236621" y="6632448"/>
            <a:ext cx="10515600" cy="22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endParaRPr lang="tr-TR" dirty="0"/>
          </a:p>
        </p:txBody>
      </p:sp>
    </p:spTree>
    <p:extLst>
      <p:ext uri="{BB962C8B-B14F-4D97-AF65-F5344CB8AC3E}">
        <p14:creationId xmlns:p14="http://schemas.microsoft.com/office/powerpoint/2010/main" val="2534006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1C2559-9B3B-8B95-029D-3ACA05429611}"/>
              </a:ext>
            </a:extLst>
          </p:cNvPr>
          <p:cNvSpPr>
            <a:spLocks noGrp="1"/>
          </p:cNvSpPr>
          <p:nvPr>
            <p:ph type="title"/>
          </p:nvPr>
        </p:nvSpPr>
        <p:spPr/>
        <p:txBody>
          <a:bodyPr/>
          <a:lstStyle/>
          <a:p>
            <a:r>
              <a:rPr lang="tr-TR" b="1" dirty="0"/>
              <a:t>RUTİN ANNE BAKIMI</a:t>
            </a:r>
          </a:p>
        </p:txBody>
      </p:sp>
      <p:sp>
        <p:nvSpPr>
          <p:cNvPr id="3" name="İçerik Yer Tutucusu 2">
            <a:extLst>
              <a:ext uri="{FF2B5EF4-FFF2-40B4-BE49-F238E27FC236}">
                <a16:creationId xmlns:a16="http://schemas.microsoft.com/office/drawing/2014/main" id="{2632F7EF-3C8B-60E0-B598-C07CD7C3D4D1}"/>
              </a:ext>
            </a:extLst>
          </p:cNvPr>
          <p:cNvSpPr>
            <a:spLocks noGrp="1"/>
          </p:cNvSpPr>
          <p:nvPr>
            <p:ph idx="1"/>
          </p:nvPr>
        </p:nvSpPr>
        <p:spPr/>
        <p:txBody>
          <a:bodyPr>
            <a:normAutofit/>
          </a:bodyPr>
          <a:lstStyle/>
          <a:p>
            <a:endParaRPr lang="tr-TR" sz="2400" dirty="0">
              <a:solidFill>
                <a:schemeClr val="tx1">
                  <a:lumMod val="95000"/>
                  <a:lumOff val="5000"/>
                </a:schemeClr>
              </a:solidFill>
              <a:ea typeface="Roboto" panose="02000000000000000000" pitchFamily="2" charset="0"/>
              <a:cs typeface="Roboto" panose="02000000000000000000" pitchFamily="2" charset="0"/>
            </a:endParaRPr>
          </a:p>
          <a:p>
            <a:pPr algn="just"/>
            <a:r>
              <a:rPr lang="tr-TR" sz="2400" dirty="0">
                <a:solidFill>
                  <a:schemeClr val="tx1">
                    <a:lumMod val="95000"/>
                    <a:lumOff val="5000"/>
                  </a:schemeClr>
                </a:solidFill>
                <a:ea typeface="Roboto" panose="02000000000000000000" pitchFamily="2" charset="0"/>
                <a:cs typeface="Roboto" panose="02000000000000000000" pitchFamily="2" charset="0"/>
              </a:rPr>
              <a:t>Ayakta doğum sonrası bakım, doğumdan sonraki üç hafta içinde yüz yüze veya telefonla başlatılmalıdır ve ihtiyaç ve endişeleri tam olarak gidermek için hastayla birden fazla temas kurulmalıdır.</a:t>
            </a:r>
          </a:p>
          <a:p>
            <a:pPr algn="just"/>
            <a:endParaRPr lang="tr-TR" sz="2400" dirty="0">
              <a:solidFill>
                <a:schemeClr val="tx1">
                  <a:lumMod val="95000"/>
                  <a:lumOff val="5000"/>
                </a:schemeClr>
              </a:solidFill>
              <a:ea typeface="Roboto" panose="02000000000000000000" pitchFamily="2" charset="0"/>
              <a:cs typeface="Roboto" panose="02000000000000000000" pitchFamily="2" charset="0"/>
            </a:endParaRPr>
          </a:p>
          <a:p>
            <a:pPr algn="just"/>
            <a:r>
              <a:rPr lang="tr-TR" sz="2400" dirty="0">
                <a:solidFill>
                  <a:schemeClr val="tx1">
                    <a:lumMod val="95000"/>
                    <a:lumOff val="5000"/>
                  </a:schemeClr>
                </a:solidFill>
                <a:ea typeface="Roboto" panose="02000000000000000000" pitchFamily="2" charset="0"/>
                <a:cs typeface="Roboto" panose="02000000000000000000" pitchFamily="2" charset="0"/>
              </a:rPr>
              <a:t>12 hafta içinde tam bir değerlendirme önerilir. Bakım, başlangıçta akut ihtiyaçlara, morbidite ve mortalite risklerine odaklanmalı ve ardından kronik durumlar için bakıma ve sağlığın korunmasına geçilmelidir. </a:t>
            </a:r>
          </a:p>
        </p:txBody>
      </p:sp>
      <p:sp>
        <p:nvSpPr>
          <p:cNvPr id="4" name="İçerik Yer Tutucusu 2">
            <a:extLst>
              <a:ext uri="{FF2B5EF4-FFF2-40B4-BE49-F238E27FC236}">
                <a16:creationId xmlns:a16="http://schemas.microsoft.com/office/drawing/2014/main" id="{6A937DD2-FE2F-660A-FE61-69A1A8B99100}"/>
              </a:ext>
            </a:extLst>
          </p:cNvPr>
          <p:cNvSpPr txBox="1">
            <a:spLocks/>
          </p:cNvSpPr>
          <p:nvPr/>
        </p:nvSpPr>
        <p:spPr>
          <a:xfrm>
            <a:off x="236621" y="6400799"/>
            <a:ext cx="10515600" cy="457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baseline="30000" dirty="0"/>
              <a:t> </a:t>
            </a:r>
            <a:r>
              <a:rPr lang="tr-TR" sz="600" dirty="0"/>
              <a:t>PMID: 31613576 (https://pubmed.ncbi.nlm.nih.gov/31613576/)</a:t>
            </a:r>
          </a:p>
          <a:p>
            <a:r>
              <a:rPr lang="tr-TR" sz="600" dirty="0"/>
              <a:t>https://www.uptodate.com/contents/overview-of-the-postpartum-period-normal-physiology-and-routine-maternal-care?search=puerperial%20care&amp;source=search_result&amp;selectedTitle=1~139&amp;usage_type=default&amp;display_rank=1#H2604369366</a:t>
            </a:r>
          </a:p>
          <a:p>
            <a:endParaRPr lang="tr-TR" sz="600" dirty="0"/>
          </a:p>
          <a:p>
            <a:endParaRPr lang="tr-TR" dirty="0"/>
          </a:p>
        </p:txBody>
      </p:sp>
    </p:spTree>
    <p:extLst>
      <p:ext uri="{BB962C8B-B14F-4D97-AF65-F5344CB8AC3E}">
        <p14:creationId xmlns:p14="http://schemas.microsoft.com/office/powerpoint/2010/main" val="740856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AAFB42-52B1-1378-968A-0078948305C5}"/>
              </a:ext>
            </a:extLst>
          </p:cNvPr>
          <p:cNvSpPr>
            <a:spLocks noGrp="1"/>
          </p:cNvSpPr>
          <p:nvPr>
            <p:ph type="title"/>
          </p:nvPr>
        </p:nvSpPr>
        <p:spPr/>
        <p:txBody>
          <a:bodyPr/>
          <a:lstStyle/>
          <a:p>
            <a:r>
              <a:rPr lang="tr-TR" b="1" dirty="0"/>
              <a:t>GENEL BİLGİLER</a:t>
            </a:r>
          </a:p>
        </p:txBody>
      </p:sp>
      <p:sp>
        <p:nvSpPr>
          <p:cNvPr id="3" name="İçerik Yer Tutucusu 2">
            <a:extLst>
              <a:ext uri="{FF2B5EF4-FFF2-40B4-BE49-F238E27FC236}">
                <a16:creationId xmlns:a16="http://schemas.microsoft.com/office/drawing/2014/main" id="{BC4561A4-7E40-C402-79E7-B72FFC71E31F}"/>
              </a:ext>
            </a:extLst>
          </p:cNvPr>
          <p:cNvSpPr>
            <a:spLocks noGrp="1"/>
          </p:cNvSpPr>
          <p:nvPr>
            <p:ph idx="1"/>
          </p:nvPr>
        </p:nvSpPr>
        <p:spPr/>
        <p:txBody>
          <a:bodyPr>
            <a:normAutofit/>
          </a:bodyPr>
          <a:lstStyle/>
          <a:p>
            <a:pPr algn="just"/>
            <a:endParaRPr lang="tr-TR" sz="2400" dirty="0"/>
          </a:p>
          <a:p>
            <a:pPr algn="just"/>
            <a:r>
              <a:rPr lang="tr-TR" sz="2400" dirty="0"/>
              <a:t>Gebelik, doğum eylemi ve lohusalık esnasındaki komplikasyonlar gelişmekte olan ülkelerde üreme yaşındaki kadınlar arasında önde gelen mortalite ve morbidite nedenidir. </a:t>
            </a:r>
          </a:p>
          <a:p>
            <a:pPr algn="just"/>
            <a:endParaRPr lang="tr-TR" sz="2400" dirty="0"/>
          </a:p>
          <a:p>
            <a:pPr algn="just"/>
            <a:r>
              <a:rPr lang="tr-TR" sz="2400" dirty="0"/>
              <a:t>Çok boyutlu bir kalkınma göstergesi olarak anne ölüm oranı, üreme sağlığı hizmet sunumu kalitesi ile yakından ilişkilidir. </a:t>
            </a:r>
          </a:p>
          <a:p>
            <a:pPr algn="just"/>
            <a:endParaRPr lang="tr-TR" sz="2400" dirty="0"/>
          </a:p>
          <a:p>
            <a:pPr algn="just"/>
            <a:r>
              <a:rPr lang="tr-TR" sz="2400" dirty="0"/>
              <a:t>Dünyada her yıl 300.000 civarında anne ölümünün gerçekleştiği tahmin edilmektedir.</a:t>
            </a:r>
          </a:p>
        </p:txBody>
      </p:sp>
      <p:sp>
        <p:nvSpPr>
          <p:cNvPr id="4" name="İçerik Yer Tutucusu 2">
            <a:extLst>
              <a:ext uri="{FF2B5EF4-FFF2-40B4-BE49-F238E27FC236}">
                <a16:creationId xmlns:a16="http://schemas.microsoft.com/office/drawing/2014/main" id="{C19A48F6-C75F-7605-5980-D1B83FFBCA92}"/>
              </a:ext>
            </a:extLst>
          </p:cNvPr>
          <p:cNvSpPr txBox="1">
            <a:spLocks/>
          </p:cNvSpPr>
          <p:nvPr/>
        </p:nvSpPr>
        <p:spPr>
          <a:xfrm>
            <a:off x="838200" y="6413147"/>
            <a:ext cx="10515600" cy="339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latin typeface="+mj-lt"/>
              </a:rPr>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285746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026F4D-8ACA-1CA4-EA60-BA44ED8A1683}"/>
              </a:ext>
            </a:extLst>
          </p:cNvPr>
          <p:cNvSpPr>
            <a:spLocks noGrp="1"/>
          </p:cNvSpPr>
          <p:nvPr>
            <p:ph type="title"/>
          </p:nvPr>
        </p:nvSpPr>
        <p:spPr/>
        <p:txBody>
          <a:bodyPr/>
          <a:lstStyle/>
          <a:p>
            <a:r>
              <a:rPr lang="tr-TR" b="1" dirty="0"/>
              <a:t>BİRİNCİ İZLEM</a:t>
            </a:r>
          </a:p>
        </p:txBody>
      </p:sp>
      <p:sp>
        <p:nvSpPr>
          <p:cNvPr id="3" name="İçerik Yer Tutucusu 2">
            <a:extLst>
              <a:ext uri="{FF2B5EF4-FFF2-40B4-BE49-F238E27FC236}">
                <a16:creationId xmlns:a16="http://schemas.microsoft.com/office/drawing/2014/main" id="{B7A062BB-1295-37FF-7749-2D61BF62FEEA}"/>
              </a:ext>
            </a:extLst>
          </p:cNvPr>
          <p:cNvSpPr>
            <a:spLocks noGrp="1"/>
          </p:cNvSpPr>
          <p:nvPr>
            <p:ph idx="1"/>
          </p:nvPr>
        </p:nvSpPr>
        <p:spPr/>
        <p:txBody>
          <a:bodyPr>
            <a:normAutofit/>
          </a:bodyPr>
          <a:lstStyle/>
          <a:p>
            <a:pPr algn="just"/>
            <a:r>
              <a:rPr lang="tr-TR" sz="2400" dirty="0"/>
              <a:t>Lohusanın doğumu takip eden ilk 0 - 1 saatleri arasında izlemidir.</a:t>
            </a:r>
          </a:p>
          <a:p>
            <a:pPr algn="just"/>
            <a:r>
              <a:rPr lang="tr-TR" sz="2400" dirty="0"/>
              <a:t>Bu izlem lohusa hastanede iken gerçekleştirilir.</a:t>
            </a:r>
          </a:p>
          <a:p>
            <a:endParaRPr lang="tr-TR" dirty="0"/>
          </a:p>
          <a:p>
            <a:pPr marL="0" indent="0">
              <a:buNone/>
            </a:pPr>
            <a:endParaRPr lang="tr-TR" b="1" dirty="0"/>
          </a:p>
          <a:p>
            <a:pPr marL="0" indent="0" algn="just">
              <a:buNone/>
            </a:pPr>
            <a:endParaRPr lang="tr-TR" sz="2400" b="1" dirty="0"/>
          </a:p>
          <a:p>
            <a:pPr marL="0" indent="0" algn="just">
              <a:buNone/>
            </a:pPr>
            <a:r>
              <a:rPr lang="tr-TR" sz="2400" b="1" dirty="0"/>
              <a:t>İletişim</a:t>
            </a:r>
          </a:p>
          <a:p>
            <a:pPr algn="just"/>
            <a:r>
              <a:rPr lang="tr-TR" sz="2400" dirty="0"/>
              <a:t>Lohusa ve varsa aile yakınlarını karşılayarak uygun iletişimi kurmak için hekim kendini tanıtmalı, gerekli mahremiyeti sağlamalı, lohusanın adını öğrenmeli ve kullanmalı, olumlu bir beden dili kullanmalı ve lohusa ile yüz yüze olmalı, göz teması kurmalıdır. </a:t>
            </a:r>
          </a:p>
        </p:txBody>
      </p:sp>
      <p:sp>
        <p:nvSpPr>
          <p:cNvPr id="4" name="İçerik Yer Tutucusu 2">
            <a:extLst>
              <a:ext uri="{FF2B5EF4-FFF2-40B4-BE49-F238E27FC236}">
                <a16:creationId xmlns:a16="http://schemas.microsoft.com/office/drawing/2014/main" id="{C815B282-B30C-0EC5-B94C-17562CDCEE6A}"/>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 Doğum Sonu Bakım Yönetim Rehberi (https://shgmkalitedb.saglik.gov.tr/Eklenti/45323/0/dogum-sonu-bakim-yonetim-rehberipdf.pdf)</a:t>
            </a:r>
          </a:p>
          <a:p>
            <a:endParaRPr lang="tr-TR" dirty="0"/>
          </a:p>
        </p:txBody>
      </p:sp>
      <p:pic>
        <p:nvPicPr>
          <p:cNvPr id="6" name="Resim 5" descr="kişi, şahıs, insan yüzü, yeni doğan, bebek içeren bir resim&#10;&#10;Açıklama otomatik olarak oluşturuldu">
            <a:extLst>
              <a:ext uri="{FF2B5EF4-FFF2-40B4-BE49-F238E27FC236}">
                <a16:creationId xmlns:a16="http://schemas.microsoft.com/office/drawing/2014/main" id="{F1CFCDD7-800E-E602-F956-F77433106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000" y="2313514"/>
            <a:ext cx="4159756" cy="2230971"/>
          </a:xfrm>
          <a:prstGeom prst="rect">
            <a:avLst/>
          </a:prstGeom>
        </p:spPr>
      </p:pic>
    </p:spTree>
    <p:extLst>
      <p:ext uri="{BB962C8B-B14F-4D97-AF65-F5344CB8AC3E}">
        <p14:creationId xmlns:p14="http://schemas.microsoft.com/office/powerpoint/2010/main" val="1443193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E9212C-66FC-ABF4-F3E5-26B3F0E00896}"/>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451D3AC2-B0EB-F5CD-2FEC-7232EBAD4330}"/>
              </a:ext>
            </a:extLst>
          </p:cNvPr>
          <p:cNvSpPr>
            <a:spLocks noGrp="1"/>
          </p:cNvSpPr>
          <p:nvPr>
            <p:ph idx="1"/>
          </p:nvPr>
        </p:nvSpPr>
        <p:spPr/>
        <p:txBody>
          <a:bodyPr>
            <a:normAutofit/>
          </a:bodyPr>
          <a:lstStyle/>
          <a:p>
            <a:pPr marL="0" indent="0" algn="just">
              <a:buNone/>
            </a:pPr>
            <a:endParaRPr lang="tr-TR" sz="2400" b="1" dirty="0">
              <a:solidFill>
                <a:schemeClr val="tx1">
                  <a:lumMod val="95000"/>
                  <a:lumOff val="5000"/>
                </a:schemeClr>
              </a:solidFill>
            </a:endParaRPr>
          </a:p>
          <a:p>
            <a:pPr marL="0" indent="0" algn="just">
              <a:buNone/>
            </a:pPr>
            <a:r>
              <a:rPr lang="tr-TR" sz="2400" b="1" dirty="0">
                <a:solidFill>
                  <a:schemeClr val="tx1">
                    <a:lumMod val="95000"/>
                    <a:lumOff val="5000"/>
                  </a:schemeClr>
                </a:solidFill>
              </a:rPr>
              <a:t>Lohusanın değerlendirilmesi</a:t>
            </a: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Annenin genel durumu değerlendirilmelidir. Kendini nasıl hissettiği (halsiz, yorgun vb.) ve yakınmaları (ağrı, üşüme vb.) sorulmalıdır.</a:t>
            </a: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Doğum öncesi bakım ve doğum ile ilgili elde kayıtlı olan bilgileri gözden geçirilmeli ve hastanede tahmini kalış süresini, verilecek klinik hizmetleri belirlemek üzere risk tespiti yapılmalıdır.</a:t>
            </a:r>
          </a:p>
        </p:txBody>
      </p:sp>
      <p:sp>
        <p:nvSpPr>
          <p:cNvPr id="4" name="İçerik Yer Tutucusu 2">
            <a:extLst>
              <a:ext uri="{FF2B5EF4-FFF2-40B4-BE49-F238E27FC236}">
                <a16:creationId xmlns:a16="http://schemas.microsoft.com/office/drawing/2014/main" id="{7E4E956E-8B59-2A14-10E0-DDADE65DF0F0}"/>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792660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43F309-8C38-6530-A92B-5C83E5B74157}"/>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1821CA3B-FE67-602A-7B2E-8B3110C4C7AB}"/>
              </a:ext>
            </a:extLst>
          </p:cNvPr>
          <p:cNvSpPr>
            <a:spLocks noGrp="1"/>
          </p:cNvSpPr>
          <p:nvPr>
            <p:ph idx="1"/>
          </p:nvPr>
        </p:nvSpPr>
        <p:spPr/>
        <p:txBody>
          <a:bodyPr>
            <a:normAutofit fontScale="85000" lnSpcReduction="20000"/>
          </a:bodyPr>
          <a:lstStyle/>
          <a:p>
            <a:pPr marL="0" indent="0">
              <a:buNone/>
            </a:pPr>
            <a:r>
              <a:rPr lang="tr-TR" b="1" dirty="0">
                <a:solidFill>
                  <a:schemeClr val="tx1">
                    <a:lumMod val="95000"/>
                    <a:lumOff val="5000"/>
                  </a:schemeClr>
                </a:solidFill>
              </a:rPr>
              <a:t>Risk değerlendirme</a:t>
            </a:r>
          </a:p>
          <a:p>
            <a:r>
              <a:rPr lang="tr-TR" dirty="0">
                <a:solidFill>
                  <a:schemeClr val="tx1">
                    <a:lumMod val="95000"/>
                    <a:lumOff val="5000"/>
                  </a:schemeClr>
                </a:solidFill>
              </a:rPr>
              <a:t>1. </a:t>
            </a:r>
            <a:r>
              <a:rPr lang="tr-TR" dirty="0" err="1">
                <a:solidFill>
                  <a:schemeClr val="tx1">
                    <a:lumMod val="95000"/>
                    <a:lumOff val="5000"/>
                  </a:schemeClr>
                </a:solidFill>
              </a:rPr>
              <a:t>Rh</a:t>
            </a:r>
            <a:r>
              <a:rPr lang="tr-TR" dirty="0">
                <a:solidFill>
                  <a:schemeClr val="tx1">
                    <a:lumMod val="95000"/>
                    <a:lumOff val="5000"/>
                  </a:schemeClr>
                </a:solidFill>
              </a:rPr>
              <a:t> uyuşmazlığı ve/veya </a:t>
            </a:r>
            <a:r>
              <a:rPr lang="tr-TR" dirty="0" err="1">
                <a:solidFill>
                  <a:schemeClr val="tx1">
                    <a:lumMod val="95000"/>
                    <a:lumOff val="5000"/>
                  </a:schemeClr>
                </a:solidFill>
              </a:rPr>
              <a:t>izoimmünizasyonun</a:t>
            </a:r>
            <a:r>
              <a:rPr lang="tr-TR" dirty="0">
                <a:solidFill>
                  <a:schemeClr val="tx1">
                    <a:lumMod val="95000"/>
                    <a:lumOff val="5000"/>
                  </a:schemeClr>
                </a:solidFill>
              </a:rPr>
              <a:t> sorgulanması</a:t>
            </a:r>
          </a:p>
          <a:p>
            <a:r>
              <a:rPr lang="tr-TR" dirty="0">
                <a:solidFill>
                  <a:schemeClr val="tx1">
                    <a:lumMod val="95000"/>
                    <a:lumOff val="5000"/>
                  </a:schemeClr>
                </a:solidFill>
              </a:rPr>
              <a:t>2. Gebelikte anemi (hemoglobin &lt;11 g/</a:t>
            </a:r>
            <a:r>
              <a:rPr lang="tr-TR" dirty="0" err="1">
                <a:solidFill>
                  <a:schemeClr val="tx1">
                    <a:lumMod val="95000"/>
                    <a:lumOff val="5000"/>
                  </a:schemeClr>
                </a:solidFill>
              </a:rPr>
              <a:t>dL</a:t>
            </a:r>
            <a:r>
              <a:rPr lang="tr-TR" dirty="0">
                <a:solidFill>
                  <a:schemeClr val="tx1">
                    <a:lumMod val="95000"/>
                    <a:lumOff val="5000"/>
                  </a:schemeClr>
                </a:solidFill>
              </a:rPr>
              <a:t>).</a:t>
            </a:r>
          </a:p>
          <a:p>
            <a:r>
              <a:rPr lang="tr-TR" dirty="0">
                <a:solidFill>
                  <a:schemeClr val="tx1">
                    <a:lumMod val="95000"/>
                    <a:lumOff val="5000"/>
                  </a:schemeClr>
                </a:solidFill>
              </a:rPr>
              <a:t>3. Gebelik öncesi veya gebelikte hipertansiyon</a:t>
            </a:r>
          </a:p>
          <a:p>
            <a:r>
              <a:rPr lang="tr-TR" dirty="0">
                <a:solidFill>
                  <a:schemeClr val="tx1">
                    <a:lumMod val="95000"/>
                    <a:lumOff val="5000"/>
                  </a:schemeClr>
                </a:solidFill>
              </a:rPr>
              <a:t>4. Gebelik öncesi veya gebelikte diyabet</a:t>
            </a:r>
          </a:p>
          <a:p>
            <a:r>
              <a:rPr lang="tr-TR" dirty="0">
                <a:solidFill>
                  <a:schemeClr val="tx1">
                    <a:lumMod val="95000"/>
                    <a:lumOff val="5000"/>
                  </a:schemeClr>
                </a:solidFill>
              </a:rPr>
              <a:t>5. Gebelik ve sistemik hastalık (kalp hastalıkları, hematolojik has-</a:t>
            </a:r>
          </a:p>
          <a:p>
            <a:r>
              <a:rPr lang="tr-TR" dirty="0" err="1">
                <a:solidFill>
                  <a:schemeClr val="tx1">
                    <a:lumMod val="95000"/>
                    <a:lumOff val="5000"/>
                  </a:schemeClr>
                </a:solidFill>
              </a:rPr>
              <a:t>talıklar</a:t>
            </a:r>
            <a:r>
              <a:rPr lang="tr-TR" dirty="0">
                <a:solidFill>
                  <a:schemeClr val="tx1">
                    <a:lumMod val="95000"/>
                    <a:lumOff val="5000"/>
                  </a:schemeClr>
                </a:solidFill>
              </a:rPr>
              <a:t> vb.)</a:t>
            </a:r>
          </a:p>
          <a:p>
            <a:r>
              <a:rPr lang="tr-TR" dirty="0">
                <a:solidFill>
                  <a:schemeClr val="tx1">
                    <a:lumMod val="95000"/>
                    <a:lumOff val="5000"/>
                  </a:schemeClr>
                </a:solidFill>
              </a:rPr>
              <a:t>6. Erken membran rüptürü</a:t>
            </a:r>
          </a:p>
          <a:p>
            <a:r>
              <a:rPr lang="tr-TR" dirty="0">
                <a:solidFill>
                  <a:schemeClr val="tx1">
                    <a:lumMod val="95000"/>
                    <a:lumOff val="5000"/>
                  </a:schemeClr>
                </a:solidFill>
              </a:rPr>
              <a:t>7. Uzamış ve/veya hızlı eylem</a:t>
            </a:r>
          </a:p>
          <a:p>
            <a:r>
              <a:rPr lang="tr-TR" dirty="0">
                <a:solidFill>
                  <a:schemeClr val="tx1">
                    <a:lumMod val="95000"/>
                    <a:lumOff val="5000"/>
                  </a:schemeClr>
                </a:solidFill>
              </a:rPr>
              <a:t>8. </a:t>
            </a:r>
            <a:r>
              <a:rPr lang="tr-TR" dirty="0" err="1">
                <a:solidFill>
                  <a:schemeClr val="tx1">
                    <a:lumMod val="95000"/>
                    <a:lumOff val="5000"/>
                  </a:schemeClr>
                </a:solidFill>
              </a:rPr>
              <a:t>Grandmultiparite</a:t>
            </a:r>
            <a:endParaRPr lang="tr-TR" dirty="0">
              <a:solidFill>
                <a:schemeClr val="tx1">
                  <a:lumMod val="95000"/>
                  <a:lumOff val="5000"/>
                </a:schemeClr>
              </a:solidFill>
            </a:endParaRPr>
          </a:p>
          <a:p>
            <a:r>
              <a:rPr lang="tr-TR" dirty="0">
                <a:solidFill>
                  <a:schemeClr val="tx1">
                    <a:lumMod val="95000"/>
                    <a:lumOff val="5000"/>
                  </a:schemeClr>
                </a:solidFill>
              </a:rPr>
              <a:t>9. Kısa doğum aralığı (2 yıldan az)</a:t>
            </a:r>
          </a:p>
        </p:txBody>
      </p:sp>
      <p:sp>
        <p:nvSpPr>
          <p:cNvPr id="4" name="İçerik Yer Tutucusu 2">
            <a:extLst>
              <a:ext uri="{FF2B5EF4-FFF2-40B4-BE49-F238E27FC236}">
                <a16:creationId xmlns:a16="http://schemas.microsoft.com/office/drawing/2014/main" id="{83E12327-DBC9-B533-4A41-B85508F5E3DA}"/>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4277497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9EFECA-2749-6113-54DB-F69933782891}"/>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461CE445-60CA-DB7C-A2C5-72B68B5A39F8}"/>
              </a:ext>
            </a:extLst>
          </p:cNvPr>
          <p:cNvSpPr>
            <a:spLocks noGrp="1"/>
          </p:cNvSpPr>
          <p:nvPr>
            <p:ph idx="1"/>
          </p:nvPr>
        </p:nvSpPr>
        <p:spPr/>
        <p:txBody>
          <a:bodyPr>
            <a:normAutofit fontScale="85000" lnSpcReduction="20000"/>
          </a:bodyPr>
          <a:lstStyle/>
          <a:p>
            <a:pPr marL="0" indent="0">
              <a:buNone/>
            </a:pPr>
            <a:r>
              <a:rPr lang="tr-TR" b="1" dirty="0">
                <a:solidFill>
                  <a:schemeClr val="tx1">
                    <a:lumMod val="95000"/>
                    <a:lumOff val="5000"/>
                  </a:schemeClr>
                </a:solidFill>
              </a:rPr>
              <a:t>Risk değerlendirme</a:t>
            </a:r>
          </a:p>
          <a:p>
            <a:r>
              <a:rPr lang="tr-TR" dirty="0">
                <a:solidFill>
                  <a:schemeClr val="tx1">
                    <a:lumMod val="95000"/>
                    <a:lumOff val="5000"/>
                  </a:schemeClr>
                </a:solidFill>
              </a:rPr>
              <a:t>10. Adolesan (&lt;18 yaş) veya ileri yaş (&gt;35 yaş) gebelikleri</a:t>
            </a:r>
          </a:p>
          <a:p>
            <a:r>
              <a:rPr lang="tr-TR" dirty="0">
                <a:solidFill>
                  <a:schemeClr val="tx1">
                    <a:lumMod val="95000"/>
                    <a:lumOff val="5000"/>
                  </a:schemeClr>
                </a:solidFill>
              </a:rPr>
              <a:t>11. Çoğul gebelik, doğum ağırlığı&gt;4000g veya </a:t>
            </a:r>
            <a:r>
              <a:rPr lang="tr-TR" dirty="0" err="1">
                <a:solidFill>
                  <a:schemeClr val="tx1">
                    <a:lumMod val="95000"/>
                    <a:lumOff val="5000"/>
                  </a:schemeClr>
                </a:solidFill>
              </a:rPr>
              <a:t>polihidramnios</a:t>
            </a:r>
            <a:endParaRPr lang="tr-TR" dirty="0">
              <a:solidFill>
                <a:schemeClr val="tx1">
                  <a:lumMod val="95000"/>
                  <a:lumOff val="5000"/>
                </a:schemeClr>
              </a:solidFill>
            </a:endParaRPr>
          </a:p>
          <a:p>
            <a:r>
              <a:rPr lang="tr-TR" dirty="0">
                <a:solidFill>
                  <a:schemeClr val="tx1">
                    <a:lumMod val="95000"/>
                    <a:lumOff val="5000"/>
                  </a:schemeClr>
                </a:solidFill>
              </a:rPr>
              <a:t>12. Forseps, vakum veya sezaryen doğum</a:t>
            </a:r>
          </a:p>
          <a:p>
            <a:r>
              <a:rPr lang="tr-TR" dirty="0">
                <a:solidFill>
                  <a:schemeClr val="tx1">
                    <a:lumMod val="95000"/>
                    <a:lumOff val="5000"/>
                  </a:schemeClr>
                </a:solidFill>
              </a:rPr>
              <a:t>13. </a:t>
            </a:r>
            <a:r>
              <a:rPr lang="tr-TR" dirty="0" err="1">
                <a:solidFill>
                  <a:schemeClr val="tx1">
                    <a:lumMod val="95000"/>
                    <a:lumOff val="5000"/>
                  </a:schemeClr>
                </a:solidFill>
              </a:rPr>
              <a:t>Uterin</a:t>
            </a:r>
            <a:r>
              <a:rPr lang="tr-TR" dirty="0">
                <a:solidFill>
                  <a:schemeClr val="tx1">
                    <a:lumMod val="95000"/>
                    <a:lumOff val="5000"/>
                  </a:schemeClr>
                </a:solidFill>
              </a:rPr>
              <a:t> rüptüre yol açacak uygulamalar (indüksiyon, versiyon,</a:t>
            </a:r>
          </a:p>
          <a:p>
            <a:r>
              <a:rPr lang="tr-TR" dirty="0">
                <a:solidFill>
                  <a:schemeClr val="tx1">
                    <a:lumMod val="95000"/>
                    <a:lumOff val="5000"/>
                  </a:schemeClr>
                </a:solidFill>
              </a:rPr>
              <a:t>elle halas vb.)</a:t>
            </a:r>
          </a:p>
          <a:p>
            <a:r>
              <a:rPr lang="tr-TR" dirty="0">
                <a:solidFill>
                  <a:schemeClr val="tx1">
                    <a:lumMod val="95000"/>
                    <a:lumOff val="5000"/>
                  </a:schemeClr>
                </a:solidFill>
              </a:rPr>
              <a:t>14. Perine ve </a:t>
            </a:r>
            <a:r>
              <a:rPr lang="tr-TR" dirty="0" err="1">
                <a:solidFill>
                  <a:schemeClr val="tx1">
                    <a:lumMod val="95000"/>
                    <a:lumOff val="5000"/>
                  </a:schemeClr>
                </a:solidFill>
              </a:rPr>
              <a:t>vajen</a:t>
            </a:r>
            <a:r>
              <a:rPr lang="tr-TR" dirty="0">
                <a:solidFill>
                  <a:schemeClr val="tx1">
                    <a:lumMod val="95000"/>
                    <a:lumOff val="5000"/>
                  </a:schemeClr>
                </a:solidFill>
              </a:rPr>
              <a:t> laserasyonları</a:t>
            </a:r>
          </a:p>
          <a:p>
            <a:r>
              <a:rPr lang="tr-TR" dirty="0">
                <a:solidFill>
                  <a:schemeClr val="tx1">
                    <a:lumMod val="95000"/>
                    <a:lumOff val="5000"/>
                  </a:schemeClr>
                </a:solidFill>
              </a:rPr>
              <a:t>15. Daha önce bilinen psikiyatrik hastalık öyküsü</a:t>
            </a:r>
          </a:p>
          <a:p>
            <a:r>
              <a:rPr lang="tr-TR" dirty="0">
                <a:solidFill>
                  <a:schemeClr val="tx1">
                    <a:lumMod val="95000"/>
                    <a:lumOff val="5000"/>
                  </a:schemeClr>
                </a:solidFill>
              </a:rPr>
              <a:t>16. Doğumun hastane dışında gerçekleşmiş olması</a:t>
            </a:r>
          </a:p>
          <a:p>
            <a:r>
              <a:rPr lang="tr-TR" dirty="0">
                <a:solidFill>
                  <a:schemeClr val="tx1">
                    <a:lumMod val="95000"/>
                    <a:lumOff val="5000"/>
                  </a:schemeClr>
                </a:solidFill>
              </a:rPr>
              <a:t>17. Düşük sosyoekonomik durum (beslenme bozukluğu vb.)</a:t>
            </a:r>
          </a:p>
          <a:p>
            <a:r>
              <a:rPr lang="tr-TR" dirty="0">
                <a:solidFill>
                  <a:schemeClr val="tx1">
                    <a:lumMod val="95000"/>
                    <a:lumOff val="5000"/>
                  </a:schemeClr>
                </a:solidFill>
              </a:rPr>
              <a:t>18. Tromboemboli risk faktörlerinin değerlendirilmesini içerir.</a:t>
            </a:r>
          </a:p>
        </p:txBody>
      </p:sp>
      <p:sp>
        <p:nvSpPr>
          <p:cNvPr id="4" name="İçerik Yer Tutucusu 2">
            <a:extLst>
              <a:ext uri="{FF2B5EF4-FFF2-40B4-BE49-F238E27FC236}">
                <a16:creationId xmlns:a16="http://schemas.microsoft.com/office/drawing/2014/main" id="{0D1305CD-4175-1E5C-B584-06A328D7A2D2}"/>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00904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F4F642-CD9B-2818-23E3-D4066A223BE5}"/>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3B2B3CC5-7925-AA4E-F756-712B8A43A97B}"/>
              </a:ext>
            </a:extLst>
          </p:cNvPr>
          <p:cNvSpPr>
            <a:spLocks noGrp="1"/>
          </p:cNvSpPr>
          <p:nvPr>
            <p:ph idx="1"/>
          </p:nvPr>
        </p:nvSpPr>
        <p:spPr/>
        <p:txBody>
          <a:bodyPr>
            <a:normAutofit/>
          </a:bodyPr>
          <a:lstStyle/>
          <a:p>
            <a:pPr marL="0" indent="0">
              <a:buNone/>
            </a:pPr>
            <a:endParaRPr lang="tr-TR" sz="2400" b="1" dirty="0"/>
          </a:p>
          <a:p>
            <a:pPr marL="0" indent="0" algn="just">
              <a:buNone/>
            </a:pPr>
            <a:r>
              <a:rPr lang="tr-TR" sz="2400" b="1" dirty="0"/>
              <a:t>Muayene ve Müdahale</a:t>
            </a:r>
          </a:p>
          <a:p>
            <a:pPr algn="just"/>
            <a:endParaRPr lang="tr-TR" sz="2400" dirty="0"/>
          </a:p>
          <a:p>
            <a:pPr algn="just"/>
            <a:r>
              <a:rPr lang="tr-TR" sz="2400" dirty="0"/>
              <a:t>Annenin mahremiyeti göz önüne alarak ortam düzenlenmelidir.</a:t>
            </a:r>
          </a:p>
          <a:p>
            <a:pPr algn="just"/>
            <a:endParaRPr lang="tr-TR" sz="2400" dirty="0"/>
          </a:p>
          <a:p>
            <a:pPr algn="just"/>
            <a:r>
              <a:rPr lang="tr-TR" sz="2400" dirty="0"/>
              <a:t>Yapılacak muayene veya müdahalenin amacı ve nasıl yapılacağı açıklanmalıdır.</a:t>
            </a:r>
          </a:p>
          <a:p>
            <a:pPr algn="just"/>
            <a:endParaRPr lang="tr-TR" sz="2400" dirty="0"/>
          </a:p>
          <a:p>
            <a:pPr algn="just"/>
            <a:r>
              <a:rPr lang="tr-TR" sz="2400" dirty="0"/>
              <a:t>Annenin bilinç durumu kontrol edilmelidir.</a:t>
            </a:r>
          </a:p>
        </p:txBody>
      </p:sp>
      <p:sp>
        <p:nvSpPr>
          <p:cNvPr id="4" name="İçerik Yer Tutucusu 2">
            <a:extLst>
              <a:ext uri="{FF2B5EF4-FFF2-40B4-BE49-F238E27FC236}">
                <a16:creationId xmlns:a16="http://schemas.microsoft.com/office/drawing/2014/main" id="{2D2A869F-40B7-569F-2B16-B2DC7A08B8E4}"/>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472976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589EAE-BA44-8258-DB63-CBED169A3D5D}"/>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98BA16C3-76B3-594C-E7F0-AF046AE9A4AA}"/>
              </a:ext>
            </a:extLst>
          </p:cNvPr>
          <p:cNvSpPr>
            <a:spLocks noGrp="1"/>
          </p:cNvSpPr>
          <p:nvPr>
            <p:ph idx="1"/>
          </p:nvPr>
        </p:nvSpPr>
        <p:spPr/>
        <p:txBody>
          <a:bodyPr>
            <a:normAutofit/>
          </a:bodyPr>
          <a:lstStyle/>
          <a:p>
            <a:pPr marL="0" indent="0" algn="just">
              <a:buNone/>
            </a:pPr>
            <a:r>
              <a:rPr lang="tr-TR" sz="2400" b="1" dirty="0"/>
              <a:t>Muayene ve Müdahale</a:t>
            </a:r>
            <a:endParaRPr lang="tr-TR" sz="2400" dirty="0"/>
          </a:p>
          <a:p>
            <a:pPr algn="just"/>
            <a:endParaRPr lang="tr-TR" sz="2400" dirty="0"/>
          </a:p>
          <a:p>
            <a:pPr algn="just"/>
            <a:r>
              <a:rPr lang="tr-TR" sz="2400" dirty="0" err="1"/>
              <a:t>Vital</a:t>
            </a:r>
            <a:r>
              <a:rPr lang="tr-TR" sz="2400" dirty="0"/>
              <a:t> bulgular 15 dakikada bir ölçülüp ve değerlendirilmelidir.</a:t>
            </a:r>
          </a:p>
          <a:p>
            <a:pPr algn="just"/>
            <a:endParaRPr lang="tr-TR" sz="2400" dirty="0"/>
          </a:p>
          <a:p>
            <a:pPr algn="just"/>
            <a:r>
              <a:rPr lang="tr-TR" sz="2400" dirty="0"/>
              <a:t>Kanama ve uterus </a:t>
            </a:r>
            <a:r>
              <a:rPr lang="tr-TR" sz="2400" dirty="0" err="1"/>
              <a:t>involusyonu</a:t>
            </a:r>
            <a:r>
              <a:rPr lang="tr-TR" sz="2400" dirty="0"/>
              <a:t> değerlendirilmelidir.</a:t>
            </a:r>
          </a:p>
          <a:p>
            <a:pPr algn="just"/>
            <a:endParaRPr lang="tr-TR" sz="2400" dirty="0"/>
          </a:p>
          <a:p>
            <a:pPr algn="just"/>
            <a:r>
              <a:rPr lang="tr-TR" sz="2400" dirty="0"/>
              <a:t>Doğum sonrası ilk bir saat içinde </a:t>
            </a:r>
            <a:r>
              <a:rPr lang="tr-TR" sz="2400" dirty="0" err="1"/>
              <a:t>uterin</a:t>
            </a:r>
            <a:r>
              <a:rPr lang="tr-TR" sz="2400" dirty="0"/>
              <a:t> </a:t>
            </a:r>
            <a:r>
              <a:rPr lang="tr-TR" sz="2400" dirty="0" err="1"/>
              <a:t>fundus</a:t>
            </a:r>
            <a:r>
              <a:rPr lang="tr-TR" sz="2400" dirty="0"/>
              <a:t> genellikle </a:t>
            </a:r>
            <a:r>
              <a:rPr lang="tr-TR" sz="2400" dirty="0" err="1"/>
              <a:t>umblicus</a:t>
            </a:r>
            <a:r>
              <a:rPr lang="tr-TR" sz="2400" dirty="0"/>
              <a:t> seviyesinde veya hemen üzerindedir ve serttir. </a:t>
            </a:r>
            <a:r>
              <a:rPr lang="tr-TR" sz="2400" dirty="0" err="1"/>
              <a:t>Uterin</a:t>
            </a:r>
            <a:r>
              <a:rPr lang="tr-TR" sz="2400" dirty="0"/>
              <a:t> tonus kontrolü; </a:t>
            </a:r>
            <a:r>
              <a:rPr lang="tr-TR" sz="2400" dirty="0" err="1"/>
              <a:t>postpartum</a:t>
            </a:r>
            <a:r>
              <a:rPr lang="tr-TR" sz="2400" dirty="0"/>
              <a:t> ilk yarım saatte 5-10 dakikada bir, sonraki yarım saat 15 dakikada bir, iki saat dolana kadar da yarım saatte bir yapılmalıdır.</a:t>
            </a:r>
          </a:p>
          <a:p>
            <a:pPr algn="just"/>
            <a:endParaRPr lang="tr-TR" sz="2400" dirty="0">
              <a:solidFill>
                <a:schemeClr val="tx1">
                  <a:lumMod val="95000"/>
                  <a:lumOff val="5000"/>
                </a:schemeClr>
              </a:solidFill>
            </a:endParaRPr>
          </a:p>
        </p:txBody>
      </p:sp>
      <p:sp>
        <p:nvSpPr>
          <p:cNvPr id="4" name="İçerik Yer Tutucusu 2">
            <a:extLst>
              <a:ext uri="{FF2B5EF4-FFF2-40B4-BE49-F238E27FC236}">
                <a16:creationId xmlns:a16="http://schemas.microsoft.com/office/drawing/2014/main" id="{53977A40-B4C4-02AF-0926-E20CCE43D2C3}"/>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4096725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6EA90B-3F1A-A01B-1FAE-542CC3FCADDF}"/>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C9AE35F4-739B-254C-AAAC-09CBFB6EC7A8}"/>
              </a:ext>
            </a:extLst>
          </p:cNvPr>
          <p:cNvSpPr>
            <a:spLocks noGrp="1"/>
          </p:cNvSpPr>
          <p:nvPr>
            <p:ph idx="1"/>
          </p:nvPr>
        </p:nvSpPr>
        <p:spPr/>
        <p:txBody>
          <a:bodyPr>
            <a:normAutofit/>
          </a:bodyPr>
          <a:lstStyle/>
          <a:p>
            <a:pPr marL="0" indent="0" algn="just">
              <a:buNone/>
            </a:pPr>
            <a:r>
              <a:rPr lang="tr-TR" sz="2400" b="1" dirty="0">
                <a:solidFill>
                  <a:schemeClr val="tx1">
                    <a:lumMod val="95000"/>
                    <a:lumOff val="5000"/>
                  </a:schemeClr>
                </a:solidFill>
              </a:rPr>
              <a:t>Muayene ve Müdahale</a:t>
            </a:r>
            <a:endParaRPr lang="tr-TR" sz="2400" dirty="0">
              <a:solidFill>
                <a:schemeClr val="tx1">
                  <a:lumMod val="95000"/>
                  <a:lumOff val="5000"/>
                </a:schemeClr>
              </a:solidFill>
            </a:endParaRPr>
          </a:p>
          <a:p>
            <a:pPr algn="just"/>
            <a:endParaRPr lang="tr-TR" sz="2400" dirty="0">
              <a:solidFill>
                <a:schemeClr val="tx1">
                  <a:lumMod val="95000"/>
                  <a:lumOff val="5000"/>
                </a:schemeClr>
              </a:solidFill>
            </a:endParaRPr>
          </a:p>
          <a:p>
            <a:pPr algn="just"/>
            <a:r>
              <a:rPr lang="tr-TR" sz="2400" dirty="0">
                <a:solidFill>
                  <a:schemeClr val="tx1">
                    <a:lumMod val="95000"/>
                    <a:lumOff val="5000"/>
                  </a:schemeClr>
                </a:solidFill>
              </a:rPr>
              <a:t>Uterus sert/kontrakte değil ise yumuşak hareketler ile </a:t>
            </a:r>
            <a:r>
              <a:rPr lang="tr-TR" sz="2400" dirty="0" err="1">
                <a:solidFill>
                  <a:schemeClr val="tx1">
                    <a:lumMod val="95000"/>
                    <a:lumOff val="5000"/>
                  </a:schemeClr>
                </a:solidFill>
              </a:rPr>
              <a:t>fundus</a:t>
            </a:r>
            <a:r>
              <a:rPr lang="tr-TR" sz="2400" dirty="0">
                <a:solidFill>
                  <a:schemeClr val="tx1">
                    <a:lumMod val="95000"/>
                    <a:lumOff val="5000"/>
                  </a:schemeClr>
                </a:solidFill>
              </a:rPr>
              <a:t> masajı yapılmalı uterusun kontrakte olması ve kanamanın azalması sağlanmalıdır. Annenin </a:t>
            </a:r>
            <a:r>
              <a:rPr lang="tr-TR" sz="2400" dirty="0" err="1">
                <a:solidFill>
                  <a:schemeClr val="tx1">
                    <a:lumMod val="95000"/>
                    <a:lumOff val="5000"/>
                  </a:schemeClr>
                </a:solidFill>
              </a:rPr>
              <a:t>uterin</a:t>
            </a:r>
            <a:r>
              <a:rPr lang="tr-TR" sz="2400" dirty="0">
                <a:solidFill>
                  <a:schemeClr val="tx1">
                    <a:lumMod val="95000"/>
                    <a:lumOff val="5000"/>
                  </a:schemeClr>
                </a:solidFill>
              </a:rPr>
              <a:t> </a:t>
            </a:r>
            <a:r>
              <a:rPr lang="tr-TR" sz="2400" dirty="0" err="1">
                <a:solidFill>
                  <a:schemeClr val="tx1">
                    <a:lumMod val="95000"/>
                    <a:lumOff val="5000"/>
                  </a:schemeClr>
                </a:solidFill>
              </a:rPr>
              <a:t>fundusu</a:t>
            </a:r>
            <a:r>
              <a:rPr lang="tr-TR" sz="2400" dirty="0">
                <a:solidFill>
                  <a:schemeClr val="tx1">
                    <a:lumMod val="95000"/>
                    <a:lumOff val="5000"/>
                  </a:schemeClr>
                </a:solidFill>
              </a:rPr>
              <a:t> hissetmesi sağlanmalı ve bu konuda anneye bilgi vererek kendi kendine </a:t>
            </a:r>
            <a:r>
              <a:rPr lang="tr-TR" sz="2400" dirty="0" err="1">
                <a:solidFill>
                  <a:schemeClr val="tx1">
                    <a:lumMod val="95000"/>
                    <a:lumOff val="5000"/>
                  </a:schemeClr>
                </a:solidFill>
              </a:rPr>
              <a:t>fundus</a:t>
            </a:r>
            <a:r>
              <a:rPr lang="tr-TR" sz="2400" dirty="0">
                <a:solidFill>
                  <a:schemeClr val="tx1">
                    <a:lumMod val="95000"/>
                    <a:lumOff val="5000"/>
                  </a:schemeClr>
                </a:solidFill>
              </a:rPr>
              <a:t> masajı konusunda anne cesaretlendirilmelidir.</a:t>
            </a:r>
          </a:p>
          <a:p>
            <a:pPr algn="just"/>
            <a:endParaRPr lang="tr-TR" sz="2400" dirty="0">
              <a:solidFill>
                <a:schemeClr val="tx1">
                  <a:lumMod val="95000"/>
                  <a:lumOff val="5000"/>
                </a:schemeClr>
              </a:solidFill>
            </a:endParaRPr>
          </a:p>
          <a:p>
            <a:pPr algn="just"/>
            <a:r>
              <a:rPr lang="tr-TR" sz="2400" dirty="0" err="1">
                <a:solidFill>
                  <a:schemeClr val="tx1">
                    <a:lumMod val="95000"/>
                    <a:lumOff val="5000"/>
                  </a:schemeClr>
                </a:solidFill>
              </a:rPr>
              <a:t>Fundus</a:t>
            </a:r>
            <a:r>
              <a:rPr lang="tr-TR" sz="2400" dirty="0">
                <a:solidFill>
                  <a:schemeClr val="tx1">
                    <a:lumMod val="95000"/>
                    <a:lumOff val="5000"/>
                  </a:schemeClr>
                </a:solidFill>
              </a:rPr>
              <a:t> masajı yapılmasına karşın uterus </a:t>
            </a:r>
            <a:r>
              <a:rPr lang="tr-TR" sz="2400" dirty="0" err="1">
                <a:solidFill>
                  <a:schemeClr val="tx1">
                    <a:lumMod val="95000"/>
                    <a:lumOff val="5000"/>
                  </a:schemeClr>
                </a:solidFill>
              </a:rPr>
              <a:t>involusyonu</a:t>
            </a:r>
            <a:r>
              <a:rPr lang="tr-TR" sz="2400" dirty="0">
                <a:solidFill>
                  <a:schemeClr val="tx1">
                    <a:lumMod val="95000"/>
                    <a:lumOff val="5000"/>
                  </a:schemeClr>
                </a:solidFill>
              </a:rPr>
              <a:t> yeterli değil ise; uterus içinde veya serviks ağzında normalden fazla pıhtı olduğu düşünülüyorsa, bir el ile hemen </a:t>
            </a:r>
            <a:r>
              <a:rPr lang="tr-TR" sz="2400" dirty="0" err="1">
                <a:solidFill>
                  <a:schemeClr val="tx1">
                    <a:lumMod val="95000"/>
                    <a:lumOff val="5000"/>
                  </a:schemeClr>
                </a:solidFill>
              </a:rPr>
              <a:t>simfizis</a:t>
            </a:r>
            <a:r>
              <a:rPr lang="tr-TR" sz="2400" dirty="0">
                <a:solidFill>
                  <a:schemeClr val="tx1">
                    <a:lumMod val="95000"/>
                    <a:lumOff val="5000"/>
                  </a:schemeClr>
                </a:solidFill>
              </a:rPr>
              <a:t> pubis üzerinden uterusun alt bölümü desteklenirken diğer el  yumuşak hareketler ile </a:t>
            </a:r>
            <a:r>
              <a:rPr lang="tr-TR" sz="2400" dirty="0" err="1">
                <a:solidFill>
                  <a:schemeClr val="tx1">
                    <a:lumMod val="95000"/>
                    <a:lumOff val="5000"/>
                  </a:schemeClr>
                </a:solidFill>
              </a:rPr>
              <a:t>fundustan</a:t>
            </a:r>
            <a:r>
              <a:rPr lang="tr-TR" sz="2400" dirty="0">
                <a:solidFill>
                  <a:schemeClr val="tx1">
                    <a:lumMod val="95000"/>
                    <a:lumOff val="5000"/>
                  </a:schemeClr>
                </a:solidFill>
              </a:rPr>
              <a:t> bastırarak pıhtıların atılması sağlanmalıdır.</a:t>
            </a:r>
          </a:p>
        </p:txBody>
      </p:sp>
      <p:sp>
        <p:nvSpPr>
          <p:cNvPr id="4" name="İçerik Yer Tutucusu 2">
            <a:extLst>
              <a:ext uri="{FF2B5EF4-FFF2-40B4-BE49-F238E27FC236}">
                <a16:creationId xmlns:a16="http://schemas.microsoft.com/office/drawing/2014/main" id="{A69097C4-455B-F98B-7C0D-431874F9A20D}"/>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899044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C0CBD5-1CDB-230E-524B-69F87854BBEE}"/>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E39E3A9C-A4DF-41BE-FB21-CEE21B8BCD88}"/>
              </a:ext>
            </a:extLst>
          </p:cNvPr>
          <p:cNvSpPr>
            <a:spLocks noGrp="1"/>
          </p:cNvSpPr>
          <p:nvPr>
            <p:ph idx="1"/>
          </p:nvPr>
        </p:nvSpPr>
        <p:spPr/>
        <p:txBody>
          <a:bodyPr>
            <a:normAutofit lnSpcReduction="10000"/>
          </a:bodyPr>
          <a:lstStyle/>
          <a:p>
            <a:pPr algn="just"/>
            <a:r>
              <a:rPr lang="tr-TR" sz="2400" dirty="0">
                <a:solidFill>
                  <a:schemeClr val="tx1">
                    <a:lumMod val="95000"/>
                    <a:lumOff val="5000"/>
                  </a:schemeClr>
                </a:solidFill>
              </a:rPr>
              <a:t>Vajinal doğum sonrası perine (vajinal-rektal) muayenesi yapılmalı </a:t>
            </a:r>
          </a:p>
          <a:p>
            <a:pPr lvl="1" algn="just"/>
            <a:r>
              <a:rPr lang="tr-TR" dirty="0">
                <a:solidFill>
                  <a:schemeClr val="tx1">
                    <a:lumMod val="95000"/>
                    <a:lumOff val="5000"/>
                  </a:schemeClr>
                </a:solidFill>
              </a:rPr>
              <a:t> Serviks ve </a:t>
            </a:r>
            <a:r>
              <a:rPr lang="tr-TR" dirty="0" err="1">
                <a:solidFill>
                  <a:schemeClr val="tx1">
                    <a:lumMod val="95000"/>
                    <a:lumOff val="5000"/>
                  </a:schemeClr>
                </a:solidFill>
              </a:rPr>
              <a:t>vajen</a:t>
            </a:r>
            <a:endParaRPr lang="tr-TR" dirty="0">
              <a:solidFill>
                <a:schemeClr val="tx1">
                  <a:lumMod val="95000"/>
                  <a:lumOff val="5000"/>
                </a:schemeClr>
              </a:solidFill>
            </a:endParaRPr>
          </a:p>
          <a:p>
            <a:pPr lvl="1" algn="just"/>
            <a:r>
              <a:rPr lang="tr-TR" dirty="0">
                <a:solidFill>
                  <a:schemeClr val="tx1">
                    <a:lumMod val="95000"/>
                    <a:lumOff val="5000"/>
                  </a:schemeClr>
                </a:solidFill>
              </a:rPr>
              <a:t> Üretra ve çevresi</a:t>
            </a:r>
          </a:p>
          <a:p>
            <a:pPr lvl="1" algn="just"/>
            <a:r>
              <a:rPr lang="tr-TR" dirty="0">
                <a:solidFill>
                  <a:schemeClr val="tx1">
                    <a:lumMod val="95000"/>
                    <a:lumOff val="5000"/>
                  </a:schemeClr>
                </a:solidFill>
              </a:rPr>
              <a:t> Epizyotomi hattı (varsa)</a:t>
            </a:r>
          </a:p>
          <a:p>
            <a:pPr lvl="1" algn="just"/>
            <a:r>
              <a:rPr lang="tr-TR" dirty="0">
                <a:solidFill>
                  <a:schemeClr val="tx1">
                    <a:lumMod val="95000"/>
                    <a:lumOff val="5000"/>
                  </a:schemeClr>
                </a:solidFill>
              </a:rPr>
              <a:t> Anal </a:t>
            </a:r>
            <a:r>
              <a:rPr lang="tr-TR" dirty="0" err="1">
                <a:solidFill>
                  <a:schemeClr val="tx1">
                    <a:lumMod val="95000"/>
                    <a:lumOff val="5000"/>
                  </a:schemeClr>
                </a:solidFill>
              </a:rPr>
              <a:t>sfinkter</a:t>
            </a:r>
            <a:r>
              <a:rPr lang="tr-TR" dirty="0">
                <a:solidFill>
                  <a:schemeClr val="tx1">
                    <a:lumMod val="95000"/>
                    <a:lumOff val="5000"/>
                  </a:schemeClr>
                </a:solidFill>
              </a:rPr>
              <a:t> değerlendirilmelidir.</a:t>
            </a:r>
          </a:p>
          <a:p>
            <a:pPr marL="457200" lvl="1" indent="0">
              <a:buNone/>
            </a:pPr>
            <a:endParaRPr lang="tr-TR" dirty="0">
              <a:solidFill>
                <a:schemeClr val="tx1">
                  <a:lumMod val="95000"/>
                  <a:lumOff val="5000"/>
                </a:schemeClr>
              </a:solidFill>
            </a:endParaRPr>
          </a:p>
          <a:p>
            <a:r>
              <a:rPr lang="tr-TR" sz="2400" dirty="0">
                <a:solidFill>
                  <a:schemeClr val="tx1">
                    <a:lumMod val="95000"/>
                    <a:lumOff val="5000"/>
                  </a:schemeClr>
                </a:solidFill>
              </a:rPr>
              <a:t>Fazla ağrısı olan hasta hematom açısından değerlendirilmelidir.</a:t>
            </a:r>
          </a:p>
          <a:p>
            <a:endParaRPr lang="tr-TR" sz="2400" dirty="0">
              <a:solidFill>
                <a:schemeClr val="tx1">
                  <a:lumMod val="95000"/>
                  <a:lumOff val="5000"/>
                </a:schemeClr>
              </a:solidFill>
            </a:endParaRPr>
          </a:p>
          <a:p>
            <a:pPr marL="0" indent="0" algn="just">
              <a:buNone/>
            </a:pPr>
            <a:r>
              <a:rPr lang="tr-TR" sz="2400" b="1" dirty="0">
                <a:solidFill>
                  <a:schemeClr val="tx1">
                    <a:lumMod val="95000"/>
                    <a:lumOff val="5000"/>
                  </a:schemeClr>
                </a:solidFill>
              </a:rPr>
              <a:t>Laboratuvar</a:t>
            </a:r>
          </a:p>
          <a:p>
            <a:pPr algn="just"/>
            <a:r>
              <a:rPr lang="tr-TR" sz="2400" dirty="0">
                <a:solidFill>
                  <a:schemeClr val="tx1">
                    <a:lumMod val="95000"/>
                    <a:lumOff val="5000"/>
                  </a:schemeClr>
                </a:solidFill>
              </a:rPr>
              <a:t>Doğum öncesinde bilinmiyorsa kan grubu tayini yapılmalıdır. Anne </a:t>
            </a:r>
            <a:r>
              <a:rPr lang="tr-TR" sz="2400" dirty="0" err="1">
                <a:solidFill>
                  <a:schemeClr val="tx1">
                    <a:lumMod val="95000"/>
                    <a:lumOff val="5000"/>
                  </a:schemeClr>
                </a:solidFill>
              </a:rPr>
              <a:t>Rh</a:t>
            </a:r>
            <a:r>
              <a:rPr lang="tr-TR" sz="2400" dirty="0">
                <a:solidFill>
                  <a:schemeClr val="tx1">
                    <a:lumMod val="95000"/>
                    <a:lumOff val="5000"/>
                  </a:schemeClr>
                </a:solidFill>
              </a:rPr>
              <a:t> (-) ise </a:t>
            </a:r>
            <a:r>
              <a:rPr lang="tr-TR" sz="2400" dirty="0" err="1">
                <a:solidFill>
                  <a:schemeClr val="tx1">
                    <a:lumMod val="95000"/>
                    <a:lumOff val="5000"/>
                  </a:schemeClr>
                </a:solidFill>
              </a:rPr>
              <a:t>Rh</a:t>
            </a:r>
            <a:r>
              <a:rPr lang="tr-TR" sz="2400" dirty="0">
                <a:solidFill>
                  <a:schemeClr val="tx1">
                    <a:lumMod val="95000"/>
                    <a:lumOff val="5000"/>
                  </a:schemeClr>
                </a:solidFill>
              </a:rPr>
              <a:t> uyuşmazlığı açısından bebeğin kan grubu değerlendirilmelidir.</a:t>
            </a:r>
          </a:p>
          <a:p>
            <a:endParaRPr lang="tr-TR" sz="2400" dirty="0">
              <a:solidFill>
                <a:schemeClr val="tx1">
                  <a:lumMod val="95000"/>
                  <a:lumOff val="5000"/>
                </a:schemeClr>
              </a:solidFill>
            </a:endParaRPr>
          </a:p>
          <a:p>
            <a:pPr lvl="1"/>
            <a:endParaRPr lang="tr-TR" dirty="0">
              <a:solidFill>
                <a:schemeClr val="tx1">
                  <a:lumMod val="95000"/>
                  <a:lumOff val="5000"/>
                </a:schemeClr>
              </a:solidFill>
            </a:endParaRPr>
          </a:p>
        </p:txBody>
      </p:sp>
      <p:sp>
        <p:nvSpPr>
          <p:cNvPr id="4" name="İçerik Yer Tutucusu 2">
            <a:extLst>
              <a:ext uri="{FF2B5EF4-FFF2-40B4-BE49-F238E27FC236}">
                <a16:creationId xmlns:a16="http://schemas.microsoft.com/office/drawing/2014/main" id="{D8C8374F-67D5-8EC6-A0AE-0995D68775E6}"/>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pic>
        <p:nvPicPr>
          <p:cNvPr id="6" name="Resim 5" descr="metin, diyagram, çizim içeren bir resim&#10;&#10;Açıklama otomatik olarak oluşturuldu">
            <a:extLst>
              <a:ext uri="{FF2B5EF4-FFF2-40B4-BE49-F238E27FC236}">
                <a16:creationId xmlns:a16="http://schemas.microsoft.com/office/drawing/2014/main" id="{AD415086-3877-90C9-F8C4-D97786111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645" y="2328671"/>
            <a:ext cx="3065718" cy="2499361"/>
          </a:xfrm>
          <a:prstGeom prst="rect">
            <a:avLst/>
          </a:prstGeom>
        </p:spPr>
      </p:pic>
    </p:spTree>
    <p:extLst>
      <p:ext uri="{BB962C8B-B14F-4D97-AF65-F5344CB8AC3E}">
        <p14:creationId xmlns:p14="http://schemas.microsoft.com/office/powerpoint/2010/main" val="3551432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9658E2-D3E0-B416-8315-94D4B8BE11A7}"/>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894629C3-EC65-5457-03B5-5CA51FEF9688}"/>
              </a:ext>
            </a:extLst>
          </p:cNvPr>
          <p:cNvSpPr>
            <a:spLocks noGrp="1"/>
          </p:cNvSpPr>
          <p:nvPr>
            <p:ph idx="1"/>
          </p:nvPr>
        </p:nvSpPr>
        <p:spPr/>
        <p:txBody>
          <a:bodyPr>
            <a:normAutofit/>
          </a:bodyPr>
          <a:lstStyle/>
          <a:p>
            <a:pPr marL="0" indent="0">
              <a:buNone/>
            </a:pPr>
            <a:endParaRPr lang="tr-TR" sz="2400" b="1" dirty="0"/>
          </a:p>
          <a:p>
            <a:pPr marL="0" indent="0" algn="just">
              <a:buNone/>
            </a:pPr>
            <a:r>
              <a:rPr lang="tr-TR" sz="2400" b="1" dirty="0"/>
              <a:t>Bakım ve danışmanlık</a:t>
            </a:r>
          </a:p>
          <a:p>
            <a:pPr algn="just"/>
            <a:endParaRPr lang="tr-TR" sz="2400" dirty="0"/>
          </a:p>
          <a:p>
            <a:pPr algn="just"/>
            <a:r>
              <a:rPr lang="tr-TR" sz="2400" dirty="0"/>
              <a:t>Normal doğumdan hemen sonra, hastanın anestezi almasını gerektirecek bir komplikasyon yoksa, oral beslenmeye geçilebilir. Sezaryenle doğumda ise uygun olan lohusalarda oral beslenmeye geçmek için 4-8 saat beklemek gerekir.</a:t>
            </a:r>
          </a:p>
          <a:p>
            <a:pPr algn="just"/>
            <a:endParaRPr lang="tr-TR" sz="2400" dirty="0"/>
          </a:p>
          <a:p>
            <a:pPr algn="just"/>
            <a:r>
              <a:rPr lang="tr-TR" sz="2400" dirty="0"/>
              <a:t>Genel vücut hijyeni sağlanmalıdır.</a:t>
            </a:r>
          </a:p>
        </p:txBody>
      </p:sp>
      <p:sp>
        <p:nvSpPr>
          <p:cNvPr id="4" name="İçerik Yer Tutucusu 2">
            <a:extLst>
              <a:ext uri="{FF2B5EF4-FFF2-40B4-BE49-F238E27FC236}">
                <a16:creationId xmlns:a16="http://schemas.microsoft.com/office/drawing/2014/main" id="{59D6CFC9-C2E0-BA5A-89BA-1BA23F6BAA06}"/>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031034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9658E2-D3E0-B416-8315-94D4B8BE11A7}"/>
              </a:ext>
            </a:extLst>
          </p:cNvPr>
          <p:cNvSpPr>
            <a:spLocks noGrp="1"/>
          </p:cNvSpPr>
          <p:nvPr>
            <p:ph type="title"/>
          </p:nvPr>
        </p:nvSpPr>
        <p:spPr/>
        <p:txBody>
          <a:bodyPr/>
          <a:lstStyle/>
          <a:p>
            <a:r>
              <a:rPr lang="tr-TR" b="1" dirty="0"/>
              <a:t>BİRİNCİ İZLEM</a:t>
            </a:r>
            <a:endParaRPr lang="tr-TR" dirty="0"/>
          </a:p>
        </p:txBody>
      </p:sp>
      <p:sp>
        <p:nvSpPr>
          <p:cNvPr id="3" name="İçerik Yer Tutucusu 2">
            <a:extLst>
              <a:ext uri="{FF2B5EF4-FFF2-40B4-BE49-F238E27FC236}">
                <a16:creationId xmlns:a16="http://schemas.microsoft.com/office/drawing/2014/main" id="{894629C3-EC65-5457-03B5-5CA51FEF9688}"/>
              </a:ext>
            </a:extLst>
          </p:cNvPr>
          <p:cNvSpPr>
            <a:spLocks noGrp="1"/>
          </p:cNvSpPr>
          <p:nvPr>
            <p:ph idx="1"/>
          </p:nvPr>
        </p:nvSpPr>
        <p:spPr/>
        <p:txBody>
          <a:bodyPr>
            <a:normAutofit/>
          </a:bodyPr>
          <a:lstStyle/>
          <a:p>
            <a:pPr marL="0" indent="0" algn="just">
              <a:buNone/>
            </a:pPr>
            <a:r>
              <a:rPr lang="tr-TR" sz="2400" b="1" dirty="0"/>
              <a:t>Bakım ve danışmanlık</a:t>
            </a:r>
          </a:p>
          <a:p>
            <a:pPr algn="just"/>
            <a:endParaRPr lang="tr-TR" sz="2400" dirty="0"/>
          </a:p>
          <a:p>
            <a:pPr algn="just"/>
            <a:r>
              <a:rPr lang="tr-TR" sz="2400" dirty="0"/>
              <a:t>Mümkün olan en kısa zamanda emzirme başlatılmalı ve annenin bebeğini emzirmesine yardım edilmeli, emzirme eğitimi verilmelidir. Bebeğini emzirmeyecek annelere (ölü doğum vb.) laktasyonu baskılamak için en kısa sürede meme bandajı veya tıbbi tedavi uygulanmalıdır.</a:t>
            </a:r>
          </a:p>
          <a:p>
            <a:pPr algn="just"/>
            <a:endParaRPr lang="tr-TR" sz="2400" dirty="0"/>
          </a:p>
          <a:p>
            <a:pPr algn="just"/>
            <a:r>
              <a:rPr lang="tr-TR" sz="2400" dirty="0"/>
              <a:t>Anne duygusal ve sosyal açıdan değerlendirilip desteklenerek gerektiğinde ilgili birimlere yönlendirilmelidir.</a:t>
            </a:r>
          </a:p>
        </p:txBody>
      </p:sp>
      <p:sp>
        <p:nvSpPr>
          <p:cNvPr id="4" name="İçerik Yer Tutucusu 2">
            <a:extLst>
              <a:ext uri="{FF2B5EF4-FFF2-40B4-BE49-F238E27FC236}">
                <a16:creationId xmlns:a16="http://schemas.microsoft.com/office/drawing/2014/main" id="{59D6CFC9-C2E0-BA5A-89BA-1BA23F6BAA06}"/>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979353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B1CAA-6E71-F2DA-EC75-416FED4F6D95}"/>
              </a:ext>
            </a:extLst>
          </p:cNvPr>
          <p:cNvSpPr>
            <a:spLocks noGrp="1"/>
          </p:cNvSpPr>
          <p:nvPr>
            <p:ph type="title"/>
          </p:nvPr>
        </p:nvSpPr>
        <p:spPr/>
        <p:txBody>
          <a:bodyPr/>
          <a:lstStyle/>
          <a:p>
            <a:r>
              <a:rPr lang="tr-TR" b="1" dirty="0"/>
              <a:t>GENEL BİLGİLER</a:t>
            </a:r>
          </a:p>
        </p:txBody>
      </p:sp>
      <p:sp>
        <p:nvSpPr>
          <p:cNvPr id="3" name="İçerik Yer Tutucusu 2">
            <a:extLst>
              <a:ext uri="{FF2B5EF4-FFF2-40B4-BE49-F238E27FC236}">
                <a16:creationId xmlns:a16="http://schemas.microsoft.com/office/drawing/2014/main" id="{DB5EC538-688F-AC78-48A9-D7868B883880}"/>
              </a:ext>
            </a:extLst>
          </p:cNvPr>
          <p:cNvSpPr>
            <a:spLocks noGrp="1"/>
          </p:cNvSpPr>
          <p:nvPr>
            <p:ph idx="1"/>
          </p:nvPr>
        </p:nvSpPr>
        <p:spPr/>
        <p:txBody>
          <a:bodyPr>
            <a:normAutofit/>
          </a:bodyPr>
          <a:lstStyle/>
          <a:p>
            <a:endParaRPr lang="tr-TR" sz="2400" dirty="0">
              <a:cs typeface="Times New Roman" panose="02020603050405020304" pitchFamily="18" charset="0"/>
            </a:endParaRPr>
          </a:p>
          <a:p>
            <a:pPr algn="just"/>
            <a:endParaRPr lang="tr-TR" sz="2400" b="0" i="0" dirty="0">
              <a:solidFill>
                <a:schemeClr val="tx1">
                  <a:lumMod val="95000"/>
                  <a:lumOff val="5000"/>
                </a:schemeClr>
              </a:solidFill>
              <a:effectLst/>
              <a:ea typeface="Roboto" panose="02000000000000000000" pitchFamily="2" charset="0"/>
              <a:cs typeface="Roboto" panose="02000000000000000000" pitchFamily="2" charset="0"/>
            </a:endParaRPr>
          </a:p>
          <a:p>
            <a:pPr algn="just"/>
            <a:r>
              <a:rPr lang="tr-TR" sz="2400" b="0" i="0" dirty="0">
                <a:solidFill>
                  <a:schemeClr val="tx1">
                    <a:lumMod val="95000"/>
                    <a:lumOff val="5000"/>
                  </a:schemeClr>
                </a:solidFill>
                <a:effectLst/>
                <a:ea typeface="Roboto" panose="02000000000000000000" pitchFamily="2" charset="0"/>
                <a:cs typeface="Roboto" panose="02000000000000000000" pitchFamily="2" charset="0"/>
              </a:rPr>
              <a:t>Gebelik sırasında ve doğum sonrası ilk yıl meydana gelen ölümler olarak tanımlanan anne ölümleri, doğum sonrası ilk 42 günde en yüksek olup, toplam anne ölümlerinin %45'ini oluşturmaktadır. Ülkemizde </a:t>
            </a:r>
            <a:r>
              <a:rPr lang="tr-TR" sz="2400" dirty="0">
                <a:cs typeface="Times New Roman" panose="02020603050405020304" pitchFamily="18" charset="0"/>
              </a:rPr>
              <a:t>2002 yılında anne ölüm oranı yüz bin canlı doğumda 64 iken, 2005 yılında yapılan Ulusal Anne Ölümleri Çalışmasında 28,5’e, 2016 yılında 14,7’ye düşmüştür.</a:t>
            </a:r>
          </a:p>
          <a:p>
            <a:endParaRPr lang="tr-TR" sz="2400" dirty="0">
              <a:cs typeface="Times New Roman" panose="02020603050405020304" pitchFamily="18" charset="0"/>
            </a:endParaRPr>
          </a:p>
        </p:txBody>
      </p:sp>
      <p:sp>
        <p:nvSpPr>
          <p:cNvPr id="4" name="İçerik Yer Tutucusu 2">
            <a:extLst>
              <a:ext uri="{FF2B5EF4-FFF2-40B4-BE49-F238E27FC236}">
                <a16:creationId xmlns:a16="http://schemas.microsoft.com/office/drawing/2014/main" id="{C9F5EEBF-CA76-2DE6-3B01-AD150F7D86F1}"/>
              </a:ext>
            </a:extLst>
          </p:cNvPr>
          <p:cNvSpPr txBox="1">
            <a:spLocks/>
          </p:cNvSpPr>
          <p:nvPr/>
        </p:nvSpPr>
        <p:spPr>
          <a:xfrm>
            <a:off x="1007534" y="6311900"/>
            <a:ext cx="10515600" cy="551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solidFill>
                  <a:schemeClr val="tx1">
                    <a:lumMod val="95000"/>
                    <a:lumOff val="5000"/>
                  </a:schemeClr>
                </a:solidFill>
              </a:rPr>
              <a:t>T.C. Sağlık Bakanlığı Halk Sağlığı Genel Müdürlüğü Doğum Sonu Bakım Yönetim Rehberi (https://shgmkalitedb.saglik.gov.tr/Eklenti/45323/0/dogum-sonu-bakim-yonetim-rehberipdf.pdf)</a:t>
            </a:r>
          </a:p>
          <a:p>
            <a:r>
              <a:rPr lang="en-US" sz="600" dirty="0">
                <a:solidFill>
                  <a:schemeClr val="tx1">
                    <a:lumMod val="95000"/>
                    <a:lumOff val="5000"/>
                  </a:schemeClr>
                </a:solidFill>
              </a:rPr>
              <a:t>Postpartum Care: An Approach to the Fourth Trimester</a:t>
            </a:r>
            <a:r>
              <a:rPr lang="tr-TR" sz="600" dirty="0">
                <a:solidFill>
                  <a:schemeClr val="tx1">
                    <a:lumMod val="95000"/>
                    <a:lumOff val="5000"/>
                  </a:schemeClr>
                </a:solidFill>
              </a:rPr>
              <a:t> </a:t>
            </a:r>
            <a:r>
              <a:rPr lang="en-US" sz="600" dirty="0">
                <a:solidFill>
                  <a:schemeClr val="tx1">
                    <a:lumMod val="95000"/>
                    <a:lumOff val="5000"/>
                  </a:schemeClr>
                </a:solidFill>
              </a:rPr>
              <a:t>Heather L </a:t>
            </a:r>
            <a:r>
              <a:rPr lang="en-US" sz="600" dirty="0" err="1">
                <a:solidFill>
                  <a:schemeClr val="tx1">
                    <a:lumMod val="95000"/>
                    <a:lumOff val="5000"/>
                  </a:schemeClr>
                </a:solidFill>
              </a:rPr>
              <a:t>Paladine</a:t>
            </a:r>
            <a:r>
              <a:rPr lang="en-US" sz="600" baseline="30000" dirty="0">
                <a:solidFill>
                  <a:schemeClr val="tx1">
                    <a:lumMod val="95000"/>
                    <a:lumOff val="5000"/>
                  </a:schemeClr>
                </a:solidFill>
              </a:rPr>
              <a:t> 1</a:t>
            </a:r>
            <a:r>
              <a:rPr lang="en-US" sz="600" dirty="0">
                <a:solidFill>
                  <a:schemeClr val="tx1">
                    <a:lumMod val="95000"/>
                    <a:lumOff val="5000"/>
                  </a:schemeClr>
                </a:solidFill>
              </a:rPr>
              <a:t>, Carol E </a:t>
            </a:r>
            <a:r>
              <a:rPr lang="en-US" sz="600" dirty="0" err="1">
                <a:solidFill>
                  <a:schemeClr val="tx1">
                    <a:lumMod val="95000"/>
                    <a:lumOff val="5000"/>
                  </a:schemeClr>
                </a:solidFill>
              </a:rPr>
              <a:t>Blenning</a:t>
            </a:r>
            <a:r>
              <a:rPr lang="en-US" sz="600" baseline="30000" dirty="0">
                <a:solidFill>
                  <a:schemeClr val="tx1">
                    <a:lumMod val="95000"/>
                    <a:lumOff val="5000"/>
                  </a:schemeClr>
                </a:solidFill>
              </a:rPr>
              <a:t> 2</a:t>
            </a:r>
            <a:r>
              <a:rPr lang="en-US" sz="600" dirty="0">
                <a:solidFill>
                  <a:schemeClr val="tx1">
                    <a:lumMod val="95000"/>
                    <a:lumOff val="5000"/>
                  </a:schemeClr>
                </a:solidFill>
              </a:rPr>
              <a:t>, Yorgos </a:t>
            </a:r>
            <a:r>
              <a:rPr lang="en-US" sz="600" dirty="0" err="1">
                <a:solidFill>
                  <a:schemeClr val="tx1">
                    <a:lumMod val="95000"/>
                    <a:lumOff val="5000"/>
                  </a:schemeClr>
                </a:solidFill>
              </a:rPr>
              <a:t>Strangas</a:t>
            </a:r>
            <a:r>
              <a:rPr lang="en-US" sz="600" baseline="30000" dirty="0">
                <a:solidFill>
                  <a:schemeClr val="tx1">
                    <a:lumMod val="95000"/>
                    <a:lumOff val="5000"/>
                  </a:schemeClr>
                </a:solidFill>
              </a:rPr>
              <a:t> 1</a:t>
            </a:r>
            <a:r>
              <a:rPr lang="tr-TR" sz="600" strike="noStrike" baseline="30000" dirty="0">
                <a:solidFill>
                  <a:schemeClr val="tx1">
                    <a:lumMod val="95000"/>
                    <a:lumOff val="5000"/>
                  </a:schemeClr>
                </a:solidFill>
              </a:rPr>
              <a:t> </a:t>
            </a:r>
            <a:r>
              <a:rPr lang="tr-TR" sz="600" dirty="0">
                <a:solidFill>
                  <a:schemeClr val="tx1">
                    <a:lumMod val="95000"/>
                    <a:lumOff val="5000"/>
                  </a:schemeClr>
                </a:solidFill>
              </a:rPr>
              <a:t>PMID: 31613576 (https://pubmed.ncbi.nlm.nih.gov/31613576/)</a:t>
            </a:r>
          </a:p>
          <a:p>
            <a:endParaRPr lang="tr-TR" sz="600" dirty="0"/>
          </a:p>
          <a:p>
            <a:endParaRPr lang="tr-TR" sz="600" dirty="0"/>
          </a:p>
          <a:p>
            <a:endParaRPr lang="tr-TR" sz="600" dirty="0"/>
          </a:p>
        </p:txBody>
      </p:sp>
    </p:spTree>
    <p:extLst>
      <p:ext uri="{BB962C8B-B14F-4D97-AF65-F5344CB8AC3E}">
        <p14:creationId xmlns:p14="http://schemas.microsoft.com/office/powerpoint/2010/main" val="1312866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116656-D276-85E5-200E-5B1753AFB0B0}"/>
              </a:ext>
            </a:extLst>
          </p:cNvPr>
          <p:cNvSpPr>
            <a:spLocks noGrp="1"/>
          </p:cNvSpPr>
          <p:nvPr>
            <p:ph type="title"/>
          </p:nvPr>
        </p:nvSpPr>
        <p:spPr/>
        <p:txBody>
          <a:bodyPr/>
          <a:lstStyle/>
          <a:p>
            <a:r>
              <a:rPr lang="tr-TR" b="1" dirty="0"/>
              <a:t>İKİNCİ İZLEM</a:t>
            </a:r>
          </a:p>
        </p:txBody>
      </p:sp>
      <p:sp>
        <p:nvSpPr>
          <p:cNvPr id="3" name="İçerik Yer Tutucusu 2">
            <a:extLst>
              <a:ext uri="{FF2B5EF4-FFF2-40B4-BE49-F238E27FC236}">
                <a16:creationId xmlns:a16="http://schemas.microsoft.com/office/drawing/2014/main" id="{E3665B70-60F4-43ED-8DDF-8ADC33607224}"/>
              </a:ext>
            </a:extLst>
          </p:cNvPr>
          <p:cNvSpPr>
            <a:spLocks noGrp="1"/>
          </p:cNvSpPr>
          <p:nvPr>
            <p:ph idx="1"/>
          </p:nvPr>
        </p:nvSpPr>
        <p:spPr/>
        <p:txBody>
          <a:bodyPr>
            <a:normAutofit/>
          </a:bodyPr>
          <a:lstStyle/>
          <a:p>
            <a:pPr algn="just"/>
            <a:r>
              <a:rPr lang="tr-TR" sz="2400" dirty="0"/>
              <a:t>Lohusanın doğumu takip eden ilk 1- 6 saatleri arasında izlemini içerir.</a:t>
            </a:r>
          </a:p>
          <a:p>
            <a:pPr algn="just"/>
            <a:r>
              <a:rPr lang="tr-TR" sz="2400" dirty="0"/>
              <a:t>Bu izlem lohusa hastanede iken gerçekleştirilir.</a:t>
            </a:r>
          </a:p>
          <a:p>
            <a:pPr algn="just"/>
            <a:endParaRPr lang="tr-TR" sz="2400" dirty="0"/>
          </a:p>
          <a:p>
            <a:pPr marL="0" indent="0" algn="just">
              <a:buNone/>
            </a:pPr>
            <a:r>
              <a:rPr lang="tr-TR" sz="2400" b="1" dirty="0"/>
              <a:t>İletişim</a:t>
            </a:r>
          </a:p>
          <a:p>
            <a:pPr algn="just"/>
            <a:r>
              <a:rPr lang="tr-TR" sz="2400" dirty="0"/>
              <a:t>Birinci izlemde belirtilen iletişim basamaklarını uygulanır.</a:t>
            </a:r>
          </a:p>
          <a:p>
            <a:pPr algn="just"/>
            <a:endParaRPr lang="tr-TR" sz="2400" dirty="0"/>
          </a:p>
          <a:p>
            <a:pPr marL="0" indent="0" algn="just">
              <a:buNone/>
            </a:pPr>
            <a:r>
              <a:rPr lang="tr-TR" sz="2400" b="1" dirty="0"/>
              <a:t>Lohusanın değerlendirilmesi</a:t>
            </a:r>
          </a:p>
          <a:p>
            <a:pPr algn="just"/>
            <a:r>
              <a:rPr lang="tr-TR" sz="2400" dirty="0"/>
              <a:t>Annenin genel durumunu değerlendirilir.</a:t>
            </a:r>
          </a:p>
          <a:p>
            <a:pPr algn="just"/>
            <a:r>
              <a:rPr lang="tr-TR" sz="2400" dirty="0"/>
              <a:t>Anneye kendini nasıl hissettiği sorulur.</a:t>
            </a:r>
          </a:p>
          <a:p>
            <a:endParaRPr lang="tr-TR" dirty="0"/>
          </a:p>
          <a:p>
            <a:endParaRPr lang="tr-TR" dirty="0"/>
          </a:p>
          <a:p>
            <a:endParaRPr lang="tr-TR" dirty="0"/>
          </a:p>
        </p:txBody>
      </p:sp>
      <p:sp>
        <p:nvSpPr>
          <p:cNvPr id="4" name="İçerik Yer Tutucusu 2">
            <a:extLst>
              <a:ext uri="{FF2B5EF4-FFF2-40B4-BE49-F238E27FC236}">
                <a16:creationId xmlns:a16="http://schemas.microsoft.com/office/drawing/2014/main" id="{A732AC64-A6A4-D37B-1E64-6D57A5E24945}"/>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495778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53BA71-ED4F-2E1E-901D-3B129385993D}"/>
              </a:ext>
            </a:extLst>
          </p:cNvPr>
          <p:cNvSpPr>
            <a:spLocks noGrp="1"/>
          </p:cNvSpPr>
          <p:nvPr>
            <p:ph type="title"/>
          </p:nvPr>
        </p:nvSpPr>
        <p:spPr/>
        <p:txBody>
          <a:bodyPr/>
          <a:lstStyle/>
          <a:p>
            <a:r>
              <a:rPr lang="tr-TR" b="1" dirty="0"/>
              <a:t>İKİNCİ İZLEM</a:t>
            </a:r>
            <a:endParaRPr lang="tr-TR" dirty="0"/>
          </a:p>
        </p:txBody>
      </p:sp>
      <p:sp>
        <p:nvSpPr>
          <p:cNvPr id="3" name="İçerik Yer Tutucusu 2">
            <a:extLst>
              <a:ext uri="{FF2B5EF4-FFF2-40B4-BE49-F238E27FC236}">
                <a16:creationId xmlns:a16="http://schemas.microsoft.com/office/drawing/2014/main" id="{2C45F2F8-7C62-244A-AADD-203959FD4BF8}"/>
              </a:ext>
            </a:extLst>
          </p:cNvPr>
          <p:cNvSpPr>
            <a:spLocks noGrp="1"/>
          </p:cNvSpPr>
          <p:nvPr>
            <p:ph idx="1"/>
          </p:nvPr>
        </p:nvSpPr>
        <p:spPr/>
        <p:txBody>
          <a:bodyPr>
            <a:normAutofit/>
          </a:bodyPr>
          <a:lstStyle/>
          <a:p>
            <a:pPr marL="0" indent="0" algn="just">
              <a:buNone/>
            </a:pPr>
            <a:r>
              <a:rPr lang="tr-TR" sz="2400" b="1" dirty="0"/>
              <a:t>Lohusanın değerlendirilmesi</a:t>
            </a:r>
          </a:p>
          <a:p>
            <a:pPr algn="just"/>
            <a:r>
              <a:rPr lang="tr-TR" sz="2400" dirty="0"/>
              <a:t>Baş ağrısı varsa; </a:t>
            </a:r>
            <a:r>
              <a:rPr lang="tr-TR" sz="2400" dirty="0" err="1"/>
              <a:t>preeklampsi</a:t>
            </a:r>
            <a:r>
              <a:rPr lang="tr-TR" sz="2400" dirty="0"/>
              <a:t> varlığı ya da gelişimi açısından dikkatli olunmalı ve kan basıncı kontrol edilmelidir. </a:t>
            </a:r>
          </a:p>
          <a:p>
            <a:pPr algn="just"/>
            <a:r>
              <a:rPr lang="tr-TR" sz="2400" dirty="0"/>
              <a:t>Baldır kısmında ağrı varsa, tromboemboli açısından değerlendirilmelidir.</a:t>
            </a:r>
          </a:p>
          <a:p>
            <a:pPr algn="just"/>
            <a:r>
              <a:rPr lang="tr-TR" sz="2400" dirty="0"/>
              <a:t>Annenin ağrısı varsa; vajinal doğum yapmış ise oral yoldan, sezaryen ile doğum yapmış ise </a:t>
            </a:r>
            <a:r>
              <a:rPr lang="tr-TR" sz="2400" dirty="0" err="1"/>
              <a:t>parenteral</a:t>
            </a:r>
            <a:r>
              <a:rPr lang="tr-TR" sz="2400" dirty="0"/>
              <a:t> yoldan analjezik uygulanmalıdır.</a:t>
            </a:r>
          </a:p>
          <a:p>
            <a:pPr algn="just"/>
            <a:r>
              <a:rPr lang="tr-TR" sz="2400" dirty="0"/>
              <a:t>Titreme ve üşüme varsa annenin ateşi ve ortamın ısısı kontrol edilmeli, gerekiyorsa annenin ve bebeğin üzerine battaniye örtülmelidir.(</a:t>
            </a:r>
            <a:r>
              <a:rPr lang="tr-TR" sz="2400" dirty="0" err="1"/>
              <a:t>Postpartum</a:t>
            </a:r>
            <a:r>
              <a:rPr lang="tr-TR" sz="2400" dirty="0"/>
              <a:t> kanama belirtisi olabileceğini akılda tutulmalıdır.)</a:t>
            </a:r>
          </a:p>
        </p:txBody>
      </p:sp>
      <p:sp>
        <p:nvSpPr>
          <p:cNvPr id="4" name="İçerik Yer Tutucusu 2">
            <a:extLst>
              <a:ext uri="{FF2B5EF4-FFF2-40B4-BE49-F238E27FC236}">
                <a16:creationId xmlns:a16="http://schemas.microsoft.com/office/drawing/2014/main" id="{1424B8DE-DCF8-F99B-C51C-7158E0AC8FF1}"/>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5944774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02D40D-D1E6-7700-7B7A-B7FE44FCAC7A}"/>
              </a:ext>
            </a:extLst>
          </p:cNvPr>
          <p:cNvSpPr>
            <a:spLocks noGrp="1"/>
          </p:cNvSpPr>
          <p:nvPr>
            <p:ph type="title"/>
          </p:nvPr>
        </p:nvSpPr>
        <p:spPr/>
        <p:txBody>
          <a:bodyPr/>
          <a:lstStyle/>
          <a:p>
            <a:r>
              <a:rPr lang="tr-TR" b="1" dirty="0"/>
              <a:t>İKİNCİ İZLEM</a:t>
            </a:r>
            <a:endParaRPr lang="tr-TR" dirty="0"/>
          </a:p>
        </p:txBody>
      </p:sp>
      <p:sp>
        <p:nvSpPr>
          <p:cNvPr id="3" name="İçerik Yer Tutucusu 2">
            <a:extLst>
              <a:ext uri="{FF2B5EF4-FFF2-40B4-BE49-F238E27FC236}">
                <a16:creationId xmlns:a16="http://schemas.microsoft.com/office/drawing/2014/main" id="{0917DC49-30C5-6308-F77C-AB0537F80B10}"/>
              </a:ext>
            </a:extLst>
          </p:cNvPr>
          <p:cNvSpPr>
            <a:spLocks noGrp="1"/>
          </p:cNvSpPr>
          <p:nvPr>
            <p:ph idx="1"/>
          </p:nvPr>
        </p:nvSpPr>
        <p:spPr/>
        <p:txBody>
          <a:bodyPr>
            <a:normAutofit/>
          </a:bodyPr>
          <a:lstStyle/>
          <a:p>
            <a:pPr marL="0" indent="0" algn="just">
              <a:buNone/>
            </a:pPr>
            <a:r>
              <a:rPr lang="tr-TR" sz="2400" b="1" dirty="0"/>
              <a:t>Lohusanın değerlendirilmesi</a:t>
            </a:r>
          </a:p>
          <a:p>
            <a:pPr algn="just"/>
            <a:r>
              <a:rPr lang="tr-TR" sz="2400" dirty="0"/>
              <a:t>Kullanılan anesteziklere bağlı olarak, sık olmasa da idrar retansiyonu gelişebileceğinden sonda takmak gerekebilir.</a:t>
            </a:r>
          </a:p>
          <a:p>
            <a:pPr algn="just"/>
            <a:r>
              <a:rPr lang="tr-TR" sz="2400" dirty="0"/>
              <a:t>Anesteziye bağlı hipotansiyon gelişebileceğinden lohusanın yalnız başına ayağa kalkmasına izin verilmemelidir.</a:t>
            </a:r>
          </a:p>
          <a:p>
            <a:pPr algn="just"/>
            <a:r>
              <a:rPr lang="tr-TR" sz="2400" dirty="0"/>
              <a:t>Risk tespiti gözden geçirilmelidir.</a:t>
            </a:r>
          </a:p>
          <a:p>
            <a:pPr algn="just"/>
            <a:endParaRPr lang="tr-TR" sz="2400" dirty="0"/>
          </a:p>
          <a:p>
            <a:pPr marL="0" indent="0" algn="just">
              <a:buNone/>
            </a:pPr>
            <a:r>
              <a:rPr lang="tr-TR" sz="2400" b="1" dirty="0"/>
              <a:t>Muayene ve müdahale</a:t>
            </a:r>
          </a:p>
          <a:p>
            <a:pPr algn="just"/>
            <a:r>
              <a:rPr lang="tr-TR" sz="2400" dirty="0" err="1"/>
              <a:t>Vital</a:t>
            </a:r>
            <a:r>
              <a:rPr lang="tr-TR" sz="2400" dirty="0"/>
              <a:t> bulgular 1.-2. saatler arası 30 dakikada bir; 2.-6. saatler arası saatte bir ölçülür ve değerlendirilir.</a:t>
            </a:r>
          </a:p>
          <a:p>
            <a:endParaRPr lang="tr-TR" b="1" dirty="0"/>
          </a:p>
        </p:txBody>
      </p:sp>
      <p:sp>
        <p:nvSpPr>
          <p:cNvPr id="4" name="İçerik Yer Tutucusu 2">
            <a:extLst>
              <a:ext uri="{FF2B5EF4-FFF2-40B4-BE49-F238E27FC236}">
                <a16:creationId xmlns:a16="http://schemas.microsoft.com/office/drawing/2014/main" id="{BECA6F8C-C814-7005-C4A6-9FC307EEC2D9}"/>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823353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6CAFA9-0FEC-870A-83E3-ECE2A7A97BCC}"/>
              </a:ext>
            </a:extLst>
          </p:cNvPr>
          <p:cNvSpPr>
            <a:spLocks noGrp="1"/>
          </p:cNvSpPr>
          <p:nvPr>
            <p:ph type="title"/>
          </p:nvPr>
        </p:nvSpPr>
        <p:spPr/>
        <p:txBody>
          <a:bodyPr/>
          <a:lstStyle/>
          <a:p>
            <a:r>
              <a:rPr lang="tr-TR" b="1" dirty="0"/>
              <a:t>İKİNCİ İZLEM</a:t>
            </a:r>
            <a:endParaRPr lang="tr-TR" dirty="0"/>
          </a:p>
        </p:txBody>
      </p:sp>
      <p:sp>
        <p:nvSpPr>
          <p:cNvPr id="3" name="İçerik Yer Tutucusu 2">
            <a:extLst>
              <a:ext uri="{FF2B5EF4-FFF2-40B4-BE49-F238E27FC236}">
                <a16:creationId xmlns:a16="http://schemas.microsoft.com/office/drawing/2014/main" id="{3E3BB4BC-32F5-E923-2A80-1AAB438ADE41}"/>
              </a:ext>
            </a:extLst>
          </p:cNvPr>
          <p:cNvSpPr>
            <a:spLocks noGrp="1"/>
          </p:cNvSpPr>
          <p:nvPr>
            <p:ph idx="1"/>
          </p:nvPr>
        </p:nvSpPr>
        <p:spPr/>
        <p:txBody>
          <a:bodyPr/>
          <a:lstStyle/>
          <a:p>
            <a:pPr marL="0" indent="0" algn="just">
              <a:buNone/>
            </a:pPr>
            <a:r>
              <a:rPr lang="tr-TR" sz="2400" b="1" dirty="0"/>
              <a:t>Muayene ve müdahale</a:t>
            </a:r>
          </a:p>
          <a:p>
            <a:pPr algn="just"/>
            <a:r>
              <a:rPr lang="tr-TR" sz="2400" dirty="0"/>
              <a:t>Birinci izlemde yapılan muayenelere ek olarak emzirme değerlendirilmeli, emzirme eğitimi verirken meme muayenesi de yapılmalıdır.</a:t>
            </a:r>
          </a:p>
          <a:p>
            <a:pPr algn="just"/>
            <a:r>
              <a:rPr lang="tr-TR" sz="2400" dirty="0"/>
              <a:t>Yapılmamışsa </a:t>
            </a:r>
            <a:r>
              <a:rPr lang="tr-TR" sz="2400" dirty="0" err="1"/>
              <a:t>tetanoz</a:t>
            </a:r>
            <a:r>
              <a:rPr lang="tr-TR" sz="2400" dirty="0"/>
              <a:t> </a:t>
            </a:r>
            <a:r>
              <a:rPr lang="tr-TR" sz="2400" dirty="0" err="1"/>
              <a:t>immünizasyonu</a:t>
            </a:r>
            <a:r>
              <a:rPr lang="tr-TR" sz="2400" dirty="0"/>
              <a:t> yapılır.</a:t>
            </a:r>
          </a:p>
          <a:p>
            <a:pPr algn="just"/>
            <a:r>
              <a:rPr lang="tr-TR" sz="2400" dirty="0" err="1"/>
              <a:t>Rh</a:t>
            </a:r>
            <a:r>
              <a:rPr lang="tr-TR" sz="2400" dirty="0"/>
              <a:t> uygunsuzluğu olanlarda bebeğin </a:t>
            </a:r>
            <a:r>
              <a:rPr lang="tr-TR" sz="2400" dirty="0" err="1"/>
              <a:t>Rh</a:t>
            </a:r>
            <a:r>
              <a:rPr lang="tr-TR" sz="2400" dirty="0"/>
              <a:t> durumuna göre anti-D </a:t>
            </a:r>
            <a:r>
              <a:rPr lang="tr-TR" sz="2400" dirty="0" err="1"/>
              <a:t>Ig</a:t>
            </a:r>
            <a:r>
              <a:rPr lang="tr-TR" sz="2400" dirty="0"/>
              <a:t> </a:t>
            </a:r>
            <a:r>
              <a:rPr lang="tr-TR" sz="2400" dirty="0" err="1"/>
              <a:t>immünizasyonu</a:t>
            </a:r>
            <a:r>
              <a:rPr lang="tr-TR" sz="2400" dirty="0"/>
              <a:t> yapılır.</a:t>
            </a:r>
          </a:p>
          <a:p>
            <a:pPr marL="0" indent="0" algn="just">
              <a:buNone/>
            </a:pPr>
            <a:endParaRPr lang="tr-TR" sz="2400" b="1" dirty="0"/>
          </a:p>
          <a:p>
            <a:pPr marL="0" indent="0" algn="just">
              <a:buNone/>
            </a:pPr>
            <a:r>
              <a:rPr lang="tr-TR" sz="2400" b="1" dirty="0"/>
              <a:t>Laboratuvar</a:t>
            </a:r>
          </a:p>
          <a:p>
            <a:pPr algn="just"/>
            <a:r>
              <a:rPr lang="tr-TR" sz="2400" dirty="0" err="1"/>
              <a:t>Postpartum</a:t>
            </a:r>
            <a:r>
              <a:rPr lang="tr-TR" sz="2400" dirty="0"/>
              <a:t> 6. saatte hemoglobin ölçümü yapılır. </a:t>
            </a:r>
          </a:p>
          <a:p>
            <a:endParaRPr lang="tr-TR" dirty="0"/>
          </a:p>
        </p:txBody>
      </p:sp>
      <p:sp>
        <p:nvSpPr>
          <p:cNvPr id="4" name="İçerik Yer Tutucusu 2">
            <a:extLst>
              <a:ext uri="{FF2B5EF4-FFF2-40B4-BE49-F238E27FC236}">
                <a16:creationId xmlns:a16="http://schemas.microsoft.com/office/drawing/2014/main" id="{0E21D7B8-D4E1-D8E7-FACF-5EF7877FDDCA}"/>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368779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8A5777-97B1-06CA-0391-D860EC12193B}"/>
              </a:ext>
            </a:extLst>
          </p:cNvPr>
          <p:cNvSpPr>
            <a:spLocks noGrp="1"/>
          </p:cNvSpPr>
          <p:nvPr>
            <p:ph type="title"/>
          </p:nvPr>
        </p:nvSpPr>
        <p:spPr/>
        <p:txBody>
          <a:bodyPr/>
          <a:lstStyle/>
          <a:p>
            <a:r>
              <a:rPr lang="tr-TR" b="1" dirty="0"/>
              <a:t>İKİNCİ İZLEM</a:t>
            </a:r>
            <a:endParaRPr lang="tr-TR" dirty="0"/>
          </a:p>
        </p:txBody>
      </p:sp>
      <p:sp>
        <p:nvSpPr>
          <p:cNvPr id="3" name="İçerik Yer Tutucusu 2">
            <a:extLst>
              <a:ext uri="{FF2B5EF4-FFF2-40B4-BE49-F238E27FC236}">
                <a16:creationId xmlns:a16="http://schemas.microsoft.com/office/drawing/2014/main" id="{B0E41E09-4DC4-71FE-FCC1-C66559021BD6}"/>
              </a:ext>
            </a:extLst>
          </p:cNvPr>
          <p:cNvSpPr>
            <a:spLocks noGrp="1"/>
          </p:cNvSpPr>
          <p:nvPr>
            <p:ph idx="1"/>
          </p:nvPr>
        </p:nvSpPr>
        <p:spPr/>
        <p:txBody>
          <a:bodyPr>
            <a:normAutofit/>
          </a:bodyPr>
          <a:lstStyle/>
          <a:p>
            <a:pPr marL="0" indent="0" algn="just">
              <a:buNone/>
            </a:pPr>
            <a:r>
              <a:rPr lang="tr-TR" sz="2400" b="1" dirty="0"/>
              <a:t>Bakım ve danışmanlık</a:t>
            </a:r>
          </a:p>
          <a:p>
            <a:pPr algn="just"/>
            <a:r>
              <a:rPr lang="tr-TR" sz="2400" dirty="0"/>
              <a:t>Doğumu takip eden ilk 2 saat içinde anne idrar yapmaya teşvik edilmeli.</a:t>
            </a:r>
          </a:p>
          <a:p>
            <a:pPr algn="just"/>
            <a:endParaRPr lang="tr-TR" sz="2400" dirty="0"/>
          </a:p>
          <a:p>
            <a:pPr algn="just"/>
            <a:r>
              <a:rPr lang="tr-TR" sz="2400" dirty="0"/>
              <a:t>Annelerin doğum sonu dönemde mümkün olduğu kadar kısa süre içerisinde mobilize olmaları sağlanmalıdır. Erken mobilizasyon tromboembolik olayları önlemede oldukça önemlidir. </a:t>
            </a:r>
          </a:p>
          <a:p>
            <a:pPr algn="just"/>
            <a:endParaRPr lang="tr-TR" sz="2400" dirty="0"/>
          </a:p>
          <a:p>
            <a:pPr algn="just"/>
            <a:r>
              <a:rPr lang="tr-TR" sz="2400" dirty="0"/>
              <a:t>Sezaryen ameliyatlarında tromboembolik olayların önlenmesi açısından preoperatif dönemde giydirilen elastik çorap veya bandaj hasta mobilize olana kadar çıkarılmamalıdır.</a:t>
            </a:r>
          </a:p>
          <a:p>
            <a:endParaRPr lang="tr-TR" dirty="0"/>
          </a:p>
        </p:txBody>
      </p:sp>
      <p:sp>
        <p:nvSpPr>
          <p:cNvPr id="4" name="İçerik Yer Tutucusu 2">
            <a:extLst>
              <a:ext uri="{FF2B5EF4-FFF2-40B4-BE49-F238E27FC236}">
                <a16:creationId xmlns:a16="http://schemas.microsoft.com/office/drawing/2014/main" id="{F911955B-6517-D7AE-6DE3-79E92DE00C11}"/>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41909042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CD248B-83D7-B0A4-AAC5-3163A68BD66D}"/>
              </a:ext>
            </a:extLst>
          </p:cNvPr>
          <p:cNvSpPr>
            <a:spLocks noGrp="1"/>
          </p:cNvSpPr>
          <p:nvPr>
            <p:ph type="title"/>
          </p:nvPr>
        </p:nvSpPr>
        <p:spPr/>
        <p:txBody>
          <a:bodyPr/>
          <a:lstStyle/>
          <a:p>
            <a:r>
              <a:rPr lang="tr-TR" b="1" dirty="0"/>
              <a:t>ÜÇÜNCÜ İZLEM</a:t>
            </a:r>
          </a:p>
        </p:txBody>
      </p:sp>
      <p:sp>
        <p:nvSpPr>
          <p:cNvPr id="3" name="İçerik Yer Tutucusu 2">
            <a:extLst>
              <a:ext uri="{FF2B5EF4-FFF2-40B4-BE49-F238E27FC236}">
                <a16:creationId xmlns:a16="http://schemas.microsoft.com/office/drawing/2014/main" id="{DA8408DB-F22E-2800-5223-5F0E5275F9D7}"/>
              </a:ext>
            </a:extLst>
          </p:cNvPr>
          <p:cNvSpPr>
            <a:spLocks noGrp="1"/>
          </p:cNvSpPr>
          <p:nvPr>
            <p:ph idx="1"/>
          </p:nvPr>
        </p:nvSpPr>
        <p:spPr/>
        <p:txBody>
          <a:bodyPr>
            <a:normAutofit/>
          </a:bodyPr>
          <a:lstStyle/>
          <a:p>
            <a:pPr algn="just"/>
            <a:r>
              <a:rPr lang="tr-TR" sz="2400" dirty="0"/>
              <a:t>Lohusanın doğumu takip eden ilk 6 - 24 saatleri arasında izlemini içerir.</a:t>
            </a:r>
          </a:p>
          <a:p>
            <a:pPr algn="just"/>
            <a:r>
              <a:rPr lang="tr-TR" sz="2400" dirty="0"/>
              <a:t>Bu izlem lohusa hastanede iken gerçekleştirilir.</a:t>
            </a:r>
          </a:p>
          <a:p>
            <a:pPr marL="0" indent="0" algn="just">
              <a:buNone/>
            </a:pPr>
            <a:endParaRPr lang="tr-TR" sz="2400" b="1" dirty="0"/>
          </a:p>
          <a:p>
            <a:pPr marL="0" indent="0" algn="just">
              <a:buNone/>
            </a:pPr>
            <a:r>
              <a:rPr lang="tr-TR" sz="2400" b="1" dirty="0"/>
              <a:t>İletişim</a:t>
            </a:r>
          </a:p>
          <a:p>
            <a:pPr algn="just"/>
            <a:r>
              <a:rPr lang="tr-TR" sz="2400" dirty="0"/>
              <a:t>Birinci izlemde belirtilen iletişim basamaklarını uygulanır.</a:t>
            </a:r>
          </a:p>
          <a:p>
            <a:pPr algn="just"/>
            <a:endParaRPr lang="tr-TR" sz="2400" dirty="0"/>
          </a:p>
          <a:p>
            <a:pPr marL="0" indent="0" algn="just">
              <a:buNone/>
            </a:pPr>
            <a:r>
              <a:rPr lang="tr-TR" sz="2400" b="1" dirty="0"/>
              <a:t>Lohusanın değerlendirilmesi</a:t>
            </a:r>
          </a:p>
          <a:p>
            <a:pPr algn="just"/>
            <a:r>
              <a:rPr lang="tr-TR" sz="2400" dirty="0"/>
              <a:t>Birinci izlemde belirtilen lohusanın değerlendirilmesi basamakları uygulanır.</a:t>
            </a:r>
          </a:p>
        </p:txBody>
      </p:sp>
      <p:sp>
        <p:nvSpPr>
          <p:cNvPr id="4" name="İçerik Yer Tutucusu 2">
            <a:extLst>
              <a:ext uri="{FF2B5EF4-FFF2-40B4-BE49-F238E27FC236}">
                <a16:creationId xmlns:a16="http://schemas.microsoft.com/office/drawing/2014/main" id="{C08A5C87-FFEA-C44E-C528-C7404FAFA0AC}"/>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478989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8509A3-1F8C-052E-FEE7-77787296E8AF}"/>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9BBCDAAB-7035-848E-8324-60C03D817C25}"/>
              </a:ext>
            </a:extLst>
          </p:cNvPr>
          <p:cNvSpPr>
            <a:spLocks noGrp="1"/>
          </p:cNvSpPr>
          <p:nvPr>
            <p:ph idx="1"/>
          </p:nvPr>
        </p:nvSpPr>
        <p:spPr/>
        <p:txBody>
          <a:bodyPr>
            <a:normAutofit/>
          </a:bodyPr>
          <a:lstStyle/>
          <a:p>
            <a:pPr marL="0" indent="0" algn="just">
              <a:buNone/>
            </a:pPr>
            <a:r>
              <a:rPr lang="tr-TR" sz="2400" b="1" dirty="0"/>
              <a:t>Muayene ve müdahale</a:t>
            </a:r>
          </a:p>
          <a:p>
            <a:pPr algn="just"/>
            <a:r>
              <a:rPr lang="tr-TR" sz="2400" dirty="0"/>
              <a:t>Birinci izlem muayene ve müdahale basamaklarına ek olarak normal doğum yapan hastalar:</a:t>
            </a:r>
          </a:p>
          <a:p>
            <a:pPr lvl="1" algn="just"/>
            <a:r>
              <a:rPr lang="tr-TR" dirty="0"/>
              <a:t>Varsa epizyotomi hattında açılma</a:t>
            </a:r>
          </a:p>
          <a:p>
            <a:pPr lvl="1" algn="just"/>
            <a:r>
              <a:rPr lang="tr-TR" dirty="0"/>
              <a:t>Perine ya da karında fazla ağrı</a:t>
            </a:r>
          </a:p>
          <a:p>
            <a:pPr lvl="1" algn="just"/>
            <a:r>
              <a:rPr lang="tr-TR" dirty="0"/>
              <a:t>Hematom</a:t>
            </a:r>
          </a:p>
          <a:p>
            <a:pPr lvl="1" algn="just"/>
            <a:r>
              <a:rPr lang="tr-TR" dirty="0"/>
              <a:t>İnkontinans (üriner/</a:t>
            </a:r>
            <a:r>
              <a:rPr lang="tr-TR" dirty="0" err="1"/>
              <a:t>fekal</a:t>
            </a:r>
            <a:r>
              <a:rPr lang="tr-TR" dirty="0"/>
              <a:t>)</a:t>
            </a:r>
          </a:p>
          <a:p>
            <a:pPr algn="just"/>
            <a:r>
              <a:rPr lang="tr-TR" sz="2400" dirty="0"/>
              <a:t>Sezaryen olan hastalar:</a:t>
            </a:r>
          </a:p>
          <a:p>
            <a:pPr lvl="1" algn="just"/>
            <a:r>
              <a:rPr lang="tr-TR" dirty="0"/>
              <a:t>İnsizyon hattının değerlendirilmesi (kızarıklık, ısı artışı, akıntı, kanama, şişlik)</a:t>
            </a:r>
          </a:p>
          <a:p>
            <a:pPr lvl="1" algn="just"/>
            <a:r>
              <a:rPr lang="tr-TR" dirty="0"/>
              <a:t>Batın muayenesi (distansiyon, vb.) bulguları açısından değerlendirilmelidir.</a:t>
            </a:r>
          </a:p>
        </p:txBody>
      </p:sp>
      <p:sp>
        <p:nvSpPr>
          <p:cNvPr id="4" name="İçerik Yer Tutucusu 2">
            <a:extLst>
              <a:ext uri="{FF2B5EF4-FFF2-40B4-BE49-F238E27FC236}">
                <a16:creationId xmlns:a16="http://schemas.microsoft.com/office/drawing/2014/main" id="{9DF3CA6E-73E9-CEF8-7F4B-47922466F21D}"/>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2897497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F12735-0DBD-B3A6-3A43-BEF987D7619E}"/>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9E0CE256-D87A-650D-9173-8EE15F8BF1EB}"/>
              </a:ext>
            </a:extLst>
          </p:cNvPr>
          <p:cNvSpPr>
            <a:spLocks noGrp="1"/>
          </p:cNvSpPr>
          <p:nvPr>
            <p:ph idx="1"/>
          </p:nvPr>
        </p:nvSpPr>
        <p:spPr/>
        <p:txBody>
          <a:bodyPr>
            <a:normAutofit/>
          </a:bodyPr>
          <a:lstStyle/>
          <a:p>
            <a:pPr marL="0" indent="0" algn="just">
              <a:buNone/>
            </a:pPr>
            <a:r>
              <a:rPr lang="tr-TR" sz="2400" b="1" dirty="0"/>
              <a:t>Laboratuvar</a:t>
            </a:r>
          </a:p>
          <a:p>
            <a:pPr algn="just"/>
            <a:r>
              <a:rPr lang="tr-TR" sz="2400" dirty="0"/>
              <a:t>Hemoglobin ölçümü yapılır (Daha önceki ölçüm değeri normal sınırlarda ise bu basamak atlanır).</a:t>
            </a:r>
          </a:p>
          <a:p>
            <a:pPr marL="0" indent="0" algn="just">
              <a:buNone/>
            </a:pPr>
            <a:endParaRPr lang="tr-TR" sz="2400" b="1" dirty="0"/>
          </a:p>
          <a:p>
            <a:pPr marL="0" indent="0" algn="just">
              <a:buNone/>
            </a:pPr>
            <a:endParaRPr lang="tr-TR" sz="2400" b="1" dirty="0"/>
          </a:p>
          <a:p>
            <a:pPr marL="0" indent="0" algn="just">
              <a:buNone/>
            </a:pPr>
            <a:r>
              <a:rPr lang="tr-TR" sz="2400" b="1" dirty="0"/>
              <a:t>Taburculuk öncesi bakım ve değerlendirme</a:t>
            </a:r>
          </a:p>
          <a:p>
            <a:pPr algn="just"/>
            <a:r>
              <a:rPr lang="tr-TR" sz="2400" dirty="0"/>
              <a:t>Doğum sonrası komplikasyon gelişmeyen vakalar için vajinal doğumdan sonra en az 24 saat, sezaryen ile doğumdan sonra ise en az 48 saat lohusa ve yenidoğanın hastanede kalması sağlanmalıdır.</a:t>
            </a:r>
          </a:p>
        </p:txBody>
      </p:sp>
      <p:sp>
        <p:nvSpPr>
          <p:cNvPr id="4" name="İçerik Yer Tutucusu 2">
            <a:extLst>
              <a:ext uri="{FF2B5EF4-FFF2-40B4-BE49-F238E27FC236}">
                <a16:creationId xmlns:a16="http://schemas.microsoft.com/office/drawing/2014/main" id="{2527EC51-2C20-FD0E-DD8A-62A26A5965FC}"/>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6313727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F7E22C-C46C-B1CF-BC45-FF0F02D0C536}"/>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69DDC44F-9CD7-0761-8C52-897DC8518B77}"/>
              </a:ext>
            </a:extLst>
          </p:cNvPr>
          <p:cNvSpPr>
            <a:spLocks noGrp="1"/>
          </p:cNvSpPr>
          <p:nvPr>
            <p:ph idx="1"/>
          </p:nvPr>
        </p:nvSpPr>
        <p:spPr/>
        <p:txBody>
          <a:bodyPr>
            <a:normAutofit/>
          </a:bodyPr>
          <a:lstStyle/>
          <a:p>
            <a:pPr marL="0" indent="0">
              <a:buNone/>
            </a:pPr>
            <a:endParaRPr lang="tr-TR" sz="2400" b="1" dirty="0"/>
          </a:p>
          <a:p>
            <a:pPr marL="0" indent="0" algn="just">
              <a:buNone/>
            </a:pPr>
            <a:r>
              <a:rPr lang="tr-TR" sz="2400" b="1" dirty="0"/>
              <a:t>Taburculuk öncesi bakım ve değerlendirme</a:t>
            </a:r>
            <a:endParaRPr lang="tr-TR" sz="2400" dirty="0"/>
          </a:p>
          <a:p>
            <a:pPr algn="just"/>
            <a:endParaRPr lang="tr-TR" sz="2400" dirty="0"/>
          </a:p>
          <a:p>
            <a:pPr algn="just"/>
            <a:r>
              <a:rPr lang="tr-TR" sz="2400" dirty="0"/>
              <a:t>Sezaryen </a:t>
            </a:r>
            <a:r>
              <a:rPr lang="tr-TR" sz="2400" dirty="0" err="1"/>
              <a:t>kesisi</a:t>
            </a:r>
            <a:r>
              <a:rPr lang="tr-TR" sz="2400" dirty="0"/>
              <a:t> onarımında; kendiliğinden eriyen veya sezaryen sonrası 7. günde alınması gereken, erimeyen cerrahi </a:t>
            </a:r>
            <a:r>
              <a:rPr lang="tr-TR" sz="2400" dirty="0" err="1"/>
              <a:t>süturlar</a:t>
            </a:r>
            <a:r>
              <a:rPr lang="tr-TR" sz="2400" dirty="0"/>
              <a:t> kullanılabilir. Sezaryen </a:t>
            </a:r>
            <a:r>
              <a:rPr lang="tr-TR" sz="2400" dirty="0" err="1"/>
              <a:t>kesisi</a:t>
            </a:r>
            <a:r>
              <a:rPr lang="tr-TR" sz="2400" dirty="0"/>
              <a:t> cerrahi sonrası ilk 24 saat steril bandajlarla kapalı tutulur.</a:t>
            </a:r>
          </a:p>
          <a:p>
            <a:pPr algn="just"/>
            <a:endParaRPr lang="tr-TR" sz="2400" dirty="0"/>
          </a:p>
          <a:p>
            <a:pPr algn="just"/>
            <a:r>
              <a:rPr lang="tr-TR" sz="2400" dirty="0"/>
              <a:t>İlk 24 saat sonrasında bandaj açılır. Sezaryen </a:t>
            </a:r>
            <a:r>
              <a:rPr lang="tr-TR" sz="2400" dirty="0" err="1"/>
              <a:t>kesisinin</a:t>
            </a:r>
            <a:r>
              <a:rPr lang="tr-TR" sz="2400" dirty="0"/>
              <a:t> bakımında en önemli parametre kesi yerinin kuru tutulmasıdır.</a:t>
            </a:r>
          </a:p>
        </p:txBody>
      </p:sp>
      <p:sp>
        <p:nvSpPr>
          <p:cNvPr id="4" name="İçerik Yer Tutucusu 2">
            <a:extLst>
              <a:ext uri="{FF2B5EF4-FFF2-40B4-BE49-F238E27FC236}">
                <a16:creationId xmlns:a16="http://schemas.microsoft.com/office/drawing/2014/main" id="{DE8A6327-B997-F0D5-ED3C-4EF5DB557168}"/>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3247689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F7E22C-C46C-B1CF-BC45-FF0F02D0C536}"/>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69DDC44F-9CD7-0761-8C52-897DC8518B77}"/>
              </a:ext>
            </a:extLst>
          </p:cNvPr>
          <p:cNvSpPr>
            <a:spLocks noGrp="1"/>
          </p:cNvSpPr>
          <p:nvPr>
            <p:ph idx="1"/>
          </p:nvPr>
        </p:nvSpPr>
        <p:spPr/>
        <p:txBody>
          <a:bodyPr>
            <a:normAutofit/>
          </a:bodyPr>
          <a:lstStyle/>
          <a:p>
            <a:pPr marL="0" indent="0">
              <a:buNone/>
            </a:pPr>
            <a:endParaRPr lang="tr-TR" sz="2400" b="1" dirty="0"/>
          </a:p>
          <a:p>
            <a:pPr marL="0" indent="0" algn="just">
              <a:buNone/>
            </a:pPr>
            <a:r>
              <a:rPr lang="tr-TR" sz="2400" b="1" dirty="0"/>
              <a:t>Taburculuk öncesi bakım ve değerlendirme</a:t>
            </a:r>
            <a:endParaRPr lang="tr-TR" sz="2400" dirty="0"/>
          </a:p>
          <a:p>
            <a:pPr algn="just"/>
            <a:endParaRPr lang="tr-TR" sz="2400" dirty="0"/>
          </a:p>
          <a:p>
            <a:pPr algn="just"/>
            <a:r>
              <a:rPr lang="tr-TR" sz="2400" dirty="0"/>
              <a:t>İlk 24 saat sonrası ayakta duş alınabilir. Ancak kesi yerine zarar verecek şekilde keseleme vb. işlemlerden kaçınmak gerekir.</a:t>
            </a:r>
          </a:p>
          <a:p>
            <a:pPr algn="just"/>
            <a:endParaRPr lang="tr-TR" sz="2400" dirty="0"/>
          </a:p>
          <a:p>
            <a:pPr algn="just"/>
            <a:r>
              <a:rPr lang="tr-TR" sz="2400" dirty="0"/>
              <a:t>Kesi yerinin günde 1 kez ılık, sabunlu suyla yıkanması faydalıdır. Ancak yıkama sonrası kesinlikle kesi yeri kurulanmalıdır. Yara iyileşmesini geciktireceğinden antiseptik kullanımından kaçınılmalıdır.</a:t>
            </a:r>
          </a:p>
        </p:txBody>
      </p:sp>
      <p:sp>
        <p:nvSpPr>
          <p:cNvPr id="4" name="İçerik Yer Tutucusu 2">
            <a:extLst>
              <a:ext uri="{FF2B5EF4-FFF2-40B4-BE49-F238E27FC236}">
                <a16:creationId xmlns:a16="http://schemas.microsoft.com/office/drawing/2014/main" id="{DE8A6327-B997-F0D5-ED3C-4EF5DB557168}"/>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83267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B1CAA-6E71-F2DA-EC75-416FED4F6D95}"/>
              </a:ext>
            </a:extLst>
          </p:cNvPr>
          <p:cNvSpPr>
            <a:spLocks noGrp="1"/>
          </p:cNvSpPr>
          <p:nvPr>
            <p:ph type="title"/>
          </p:nvPr>
        </p:nvSpPr>
        <p:spPr/>
        <p:txBody>
          <a:bodyPr/>
          <a:lstStyle/>
          <a:p>
            <a:r>
              <a:rPr lang="tr-TR" b="1" dirty="0"/>
              <a:t>GENEL BİLGİLER</a:t>
            </a:r>
          </a:p>
        </p:txBody>
      </p:sp>
      <p:sp>
        <p:nvSpPr>
          <p:cNvPr id="3" name="İçerik Yer Tutucusu 2">
            <a:extLst>
              <a:ext uri="{FF2B5EF4-FFF2-40B4-BE49-F238E27FC236}">
                <a16:creationId xmlns:a16="http://schemas.microsoft.com/office/drawing/2014/main" id="{DB5EC538-688F-AC78-48A9-D7868B883880}"/>
              </a:ext>
            </a:extLst>
          </p:cNvPr>
          <p:cNvSpPr>
            <a:spLocks noGrp="1"/>
          </p:cNvSpPr>
          <p:nvPr>
            <p:ph idx="1"/>
          </p:nvPr>
        </p:nvSpPr>
        <p:spPr/>
        <p:txBody>
          <a:bodyPr>
            <a:normAutofit/>
          </a:bodyPr>
          <a:lstStyle/>
          <a:p>
            <a:pPr marL="0" indent="0">
              <a:buNone/>
            </a:pPr>
            <a:endParaRPr lang="tr-TR" sz="2400" dirty="0">
              <a:cs typeface="Times New Roman" panose="02020603050405020304" pitchFamily="18" charset="0"/>
            </a:endParaRPr>
          </a:p>
          <a:p>
            <a:pPr algn="just"/>
            <a:endParaRPr lang="tr-TR" sz="2400" dirty="0">
              <a:cs typeface="Times New Roman" panose="02020603050405020304" pitchFamily="18" charset="0"/>
            </a:endParaRPr>
          </a:p>
          <a:p>
            <a:pPr algn="just"/>
            <a:r>
              <a:rPr lang="tr-TR" sz="2400" dirty="0">
                <a:cs typeface="Times New Roman" panose="02020603050405020304" pitchFamily="18" charset="0"/>
              </a:rPr>
              <a:t>Rehberlerin uygulanması ile her gebenin doğum sonrası hastanede 3 ve evde 3 olmak üzere 6 kez lohusa izleminin yapılması, normal doğum sonrası 24 saat, sezaryen sonrası 48 saat hastanede takip edilmesi, her doğumun hastanede gerçekleştirilmesi ve gerektiğinde stabilize etmek kaydıyla bir üst basamak hastaneye sevklerinin sağlanması beklenmektedir.</a:t>
            </a:r>
          </a:p>
        </p:txBody>
      </p:sp>
      <p:sp>
        <p:nvSpPr>
          <p:cNvPr id="4" name="İçerik Yer Tutucusu 2">
            <a:extLst>
              <a:ext uri="{FF2B5EF4-FFF2-40B4-BE49-F238E27FC236}">
                <a16:creationId xmlns:a16="http://schemas.microsoft.com/office/drawing/2014/main" id="{C9F5EEBF-CA76-2DE6-3B01-AD150F7D86F1}"/>
              </a:ext>
            </a:extLst>
          </p:cNvPr>
          <p:cNvSpPr txBox="1">
            <a:spLocks/>
          </p:cNvSpPr>
          <p:nvPr/>
        </p:nvSpPr>
        <p:spPr>
          <a:xfrm>
            <a:off x="1007534" y="6311900"/>
            <a:ext cx="10515600" cy="551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solidFill>
                  <a:schemeClr val="tx1">
                    <a:lumMod val="95000"/>
                    <a:lumOff val="5000"/>
                  </a:schemeClr>
                </a:solidFill>
              </a:rPr>
              <a:t>T.C. Sağlık Bakanlığı Halk Sağlığı Genel Müdürlüğü Doğum Sonu Bakım Yönetim Rehberi (https://shgmkalitedb.saglik.gov.tr/Eklenti/45323/0/dogum-sonu-bakim-yonetim-rehberipdf.pdf)</a:t>
            </a:r>
          </a:p>
          <a:p>
            <a:r>
              <a:rPr lang="en-US" sz="600" dirty="0">
                <a:solidFill>
                  <a:schemeClr val="tx1">
                    <a:lumMod val="95000"/>
                    <a:lumOff val="5000"/>
                  </a:schemeClr>
                </a:solidFill>
              </a:rPr>
              <a:t>Postpartum Care: An Approach to the Fourth Trimester</a:t>
            </a:r>
            <a:r>
              <a:rPr lang="tr-TR" sz="600" dirty="0">
                <a:solidFill>
                  <a:schemeClr val="tx1">
                    <a:lumMod val="95000"/>
                    <a:lumOff val="5000"/>
                  </a:schemeClr>
                </a:solidFill>
              </a:rPr>
              <a:t> </a:t>
            </a:r>
            <a:r>
              <a:rPr lang="en-US" sz="600" dirty="0">
                <a:solidFill>
                  <a:schemeClr val="tx1">
                    <a:lumMod val="95000"/>
                    <a:lumOff val="5000"/>
                  </a:schemeClr>
                </a:solidFill>
              </a:rPr>
              <a:t>Heather L </a:t>
            </a:r>
            <a:r>
              <a:rPr lang="en-US" sz="600" dirty="0" err="1">
                <a:solidFill>
                  <a:schemeClr val="tx1">
                    <a:lumMod val="95000"/>
                    <a:lumOff val="5000"/>
                  </a:schemeClr>
                </a:solidFill>
              </a:rPr>
              <a:t>Paladine</a:t>
            </a:r>
            <a:r>
              <a:rPr lang="en-US" sz="600" baseline="30000" dirty="0">
                <a:solidFill>
                  <a:schemeClr val="tx1">
                    <a:lumMod val="95000"/>
                    <a:lumOff val="5000"/>
                  </a:schemeClr>
                </a:solidFill>
              </a:rPr>
              <a:t> 1</a:t>
            </a:r>
            <a:r>
              <a:rPr lang="en-US" sz="600" dirty="0">
                <a:solidFill>
                  <a:schemeClr val="tx1">
                    <a:lumMod val="95000"/>
                    <a:lumOff val="5000"/>
                  </a:schemeClr>
                </a:solidFill>
              </a:rPr>
              <a:t>, Carol E </a:t>
            </a:r>
            <a:r>
              <a:rPr lang="en-US" sz="600" dirty="0" err="1">
                <a:solidFill>
                  <a:schemeClr val="tx1">
                    <a:lumMod val="95000"/>
                    <a:lumOff val="5000"/>
                  </a:schemeClr>
                </a:solidFill>
              </a:rPr>
              <a:t>Blenning</a:t>
            </a:r>
            <a:r>
              <a:rPr lang="en-US" sz="600" baseline="30000" dirty="0">
                <a:solidFill>
                  <a:schemeClr val="tx1">
                    <a:lumMod val="95000"/>
                    <a:lumOff val="5000"/>
                  </a:schemeClr>
                </a:solidFill>
              </a:rPr>
              <a:t> 2</a:t>
            </a:r>
            <a:r>
              <a:rPr lang="en-US" sz="600" dirty="0">
                <a:solidFill>
                  <a:schemeClr val="tx1">
                    <a:lumMod val="95000"/>
                    <a:lumOff val="5000"/>
                  </a:schemeClr>
                </a:solidFill>
              </a:rPr>
              <a:t>, Yorgos </a:t>
            </a:r>
            <a:r>
              <a:rPr lang="en-US" sz="600" dirty="0" err="1">
                <a:solidFill>
                  <a:schemeClr val="tx1">
                    <a:lumMod val="95000"/>
                    <a:lumOff val="5000"/>
                  </a:schemeClr>
                </a:solidFill>
              </a:rPr>
              <a:t>Strangas</a:t>
            </a:r>
            <a:r>
              <a:rPr lang="en-US" sz="600" baseline="30000" dirty="0">
                <a:solidFill>
                  <a:schemeClr val="tx1">
                    <a:lumMod val="95000"/>
                    <a:lumOff val="5000"/>
                  </a:schemeClr>
                </a:solidFill>
              </a:rPr>
              <a:t> 1</a:t>
            </a:r>
            <a:r>
              <a:rPr lang="tr-TR" sz="600" strike="noStrike" baseline="30000" dirty="0">
                <a:solidFill>
                  <a:schemeClr val="tx1">
                    <a:lumMod val="95000"/>
                    <a:lumOff val="5000"/>
                  </a:schemeClr>
                </a:solidFill>
              </a:rPr>
              <a:t> </a:t>
            </a:r>
            <a:r>
              <a:rPr lang="tr-TR" sz="600" dirty="0">
                <a:solidFill>
                  <a:schemeClr val="tx1">
                    <a:lumMod val="95000"/>
                    <a:lumOff val="5000"/>
                  </a:schemeClr>
                </a:solidFill>
              </a:rPr>
              <a:t>PMID: 31613576 (https://pubmed.ncbi.nlm.nih.gov/31613576/)</a:t>
            </a:r>
          </a:p>
          <a:p>
            <a:endParaRPr lang="tr-TR" sz="600" dirty="0"/>
          </a:p>
          <a:p>
            <a:endParaRPr lang="tr-TR" sz="600" dirty="0"/>
          </a:p>
          <a:p>
            <a:endParaRPr lang="tr-TR" sz="600" dirty="0"/>
          </a:p>
        </p:txBody>
      </p:sp>
    </p:spTree>
    <p:extLst>
      <p:ext uri="{BB962C8B-B14F-4D97-AF65-F5344CB8AC3E}">
        <p14:creationId xmlns:p14="http://schemas.microsoft.com/office/powerpoint/2010/main" val="41349005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CD660-3CEA-A2DA-FA70-38120936012F}"/>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2D7FECE0-892C-8DED-BB04-C1BA243EBB4C}"/>
              </a:ext>
            </a:extLst>
          </p:cNvPr>
          <p:cNvSpPr>
            <a:spLocks noGrp="1"/>
          </p:cNvSpPr>
          <p:nvPr>
            <p:ph idx="1"/>
          </p:nvPr>
        </p:nvSpPr>
        <p:spPr>
          <a:xfrm>
            <a:off x="838200" y="1690688"/>
            <a:ext cx="10515600" cy="4486275"/>
          </a:xfrm>
        </p:spPr>
        <p:txBody>
          <a:bodyPr>
            <a:normAutofit/>
          </a:bodyPr>
          <a:lstStyle/>
          <a:p>
            <a:pPr marL="0" indent="0" algn="just">
              <a:buNone/>
            </a:pPr>
            <a:r>
              <a:rPr lang="tr-TR" sz="2400" b="1" dirty="0"/>
              <a:t>Taburculuk öncesi bakım ve değerlendirme</a:t>
            </a:r>
            <a:endParaRPr lang="tr-TR" sz="2400" dirty="0"/>
          </a:p>
          <a:p>
            <a:pPr algn="just"/>
            <a:endParaRPr lang="tr-TR" sz="2400" dirty="0"/>
          </a:p>
          <a:p>
            <a:pPr algn="just"/>
            <a:r>
              <a:rPr lang="tr-TR" sz="2400" dirty="0"/>
              <a:t>Hastaneden ayrılmadan önce anne ve bebeğin durumunun iyi olduğundan emin olunmalı ve taburculuktan sonra da düzenli aralıklarla doğum sonu bakım almaları önerilmelidir.</a:t>
            </a:r>
          </a:p>
          <a:p>
            <a:pPr algn="just"/>
            <a:endParaRPr lang="tr-TR" sz="2400" dirty="0"/>
          </a:p>
          <a:p>
            <a:pPr algn="just"/>
            <a:r>
              <a:rPr lang="tr-TR" sz="2400" dirty="0"/>
              <a:t>Doğum sonrasında perine yaralanması olan ve epizyotomi uygulanan kadınlarda genellikle kendiliğinden emilebilen </a:t>
            </a:r>
            <a:r>
              <a:rPr lang="tr-TR" sz="2400" dirty="0" err="1"/>
              <a:t>süturlar</a:t>
            </a:r>
            <a:r>
              <a:rPr lang="tr-TR" sz="2400" dirty="0"/>
              <a:t> kullanılarak perine onarımı yapılır.</a:t>
            </a:r>
          </a:p>
          <a:p>
            <a:pPr algn="just"/>
            <a:endParaRPr lang="tr-TR" sz="2400" dirty="0"/>
          </a:p>
          <a:p>
            <a:pPr algn="just"/>
            <a:r>
              <a:rPr lang="tr-TR" sz="2400" dirty="0"/>
              <a:t>Gaita yumuşatıcılar ve laksatiflerin özellikle perine yaralanması ciddi olgularda iyileşme üzerine faydaları vardır.</a:t>
            </a:r>
          </a:p>
        </p:txBody>
      </p:sp>
      <p:sp>
        <p:nvSpPr>
          <p:cNvPr id="4" name="İçerik Yer Tutucusu 2">
            <a:extLst>
              <a:ext uri="{FF2B5EF4-FFF2-40B4-BE49-F238E27FC236}">
                <a16:creationId xmlns:a16="http://schemas.microsoft.com/office/drawing/2014/main" id="{03B685AA-29AB-E5B0-7109-79E3A78F3F41}"/>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40192555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0F80FD-E560-934B-5BC6-048EE259DD3D}"/>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04697A27-6801-8DEA-6D04-3CF3BF4F0786}"/>
              </a:ext>
            </a:extLst>
          </p:cNvPr>
          <p:cNvSpPr>
            <a:spLocks noGrp="1"/>
          </p:cNvSpPr>
          <p:nvPr>
            <p:ph idx="1"/>
          </p:nvPr>
        </p:nvSpPr>
        <p:spPr/>
        <p:txBody>
          <a:bodyPr>
            <a:normAutofit lnSpcReduction="10000"/>
          </a:bodyPr>
          <a:lstStyle/>
          <a:p>
            <a:pPr marL="0" indent="0" algn="just">
              <a:buNone/>
            </a:pPr>
            <a:r>
              <a:rPr lang="tr-TR" sz="2400" b="1" dirty="0"/>
              <a:t>Taburculuk öncesi bakım ve değerlendirme</a:t>
            </a:r>
            <a:endParaRPr lang="tr-TR" sz="2400" dirty="0"/>
          </a:p>
          <a:p>
            <a:pPr algn="just"/>
            <a:endParaRPr lang="tr-TR" sz="2400" dirty="0"/>
          </a:p>
          <a:p>
            <a:pPr algn="just"/>
            <a:r>
              <a:rPr lang="tr-TR" sz="2400" dirty="0"/>
              <a:t>Perine ödemi olan kadınlarda bacak elevasyonu ve perine hijyenine dikkat edilmesi iyileşmeyi hızlandırır. </a:t>
            </a:r>
          </a:p>
          <a:p>
            <a:pPr algn="just"/>
            <a:endParaRPr lang="tr-TR" sz="2400" dirty="0"/>
          </a:p>
          <a:p>
            <a:pPr algn="just"/>
            <a:r>
              <a:rPr lang="tr-TR" sz="2400" dirty="0" err="1"/>
              <a:t>Postpartum</a:t>
            </a:r>
            <a:r>
              <a:rPr lang="tr-TR" sz="2400" dirty="0"/>
              <a:t> perine kas egzersizleri pelvik taban kaslarını güçlendirmede etkilidir. </a:t>
            </a:r>
          </a:p>
          <a:p>
            <a:pPr algn="just"/>
            <a:endParaRPr lang="tr-TR" sz="2400" dirty="0"/>
          </a:p>
          <a:p>
            <a:pPr algn="just"/>
            <a:r>
              <a:rPr lang="tr-TR" sz="2400" dirty="0"/>
              <a:t>Perine bakımında en önemli faktörler doğumu takip eden ilk 10 gün içinde perine hijyenine dikkat etmektir. </a:t>
            </a:r>
          </a:p>
          <a:p>
            <a:pPr algn="just"/>
            <a:endParaRPr lang="tr-TR" sz="2400" dirty="0"/>
          </a:p>
          <a:p>
            <a:pPr algn="just"/>
            <a:r>
              <a:rPr lang="tr-TR" sz="2400" dirty="0"/>
              <a:t>Perine ılık ve temiz suyla yıkanıp kuru tutulmalıdır.</a:t>
            </a:r>
          </a:p>
        </p:txBody>
      </p:sp>
      <p:sp>
        <p:nvSpPr>
          <p:cNvPr id="4" name="İçerik Yer Tutucusu 2">
            <a:extLst>
              <a:ext uri="{FF2B5EF4-FFF2-40B4-BE49-F238E27FC236}">
                <a16:creationId xmlns:a16="http://schemas.microsoft.com/office/drawing/2014/main" id="{EE520189-F1B2-F208-6DD3-6FE40CF67B8B}"/>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2949449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C33C39-59CD-3E04-F46F-7FEBDA3894E5}"/>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FEDDB836-65F1-BCBE-FE70-71528AF9ADE5}"/>
              </a:ext>
            </a:extLst>
          </p:cNvPr>
          <p:cNvSpPr>
            <a:spLocks noGrp="1"/>
          </p:cNvSpPr>
          <p:nvPr>
            <p:ph idx="1"/>
          </p:nvPr>
        </p:nvSpPr>
        <p:spPr/>
        <p:txBody>
          <a:bodyPr>
            <a:normAutofit lnSpcReduction="10000"/>
          </a:bodyPr>
          <a:lstStyle/>
          <a:p>
            <a:pPr marL="0" indent="0">
              <a:buNone/>
            </a:pPr>
            <a:r>
              <a:rPr lang="tr-TR" sz="2400" b="1" dirty="0"/>
              <a:t>Taburculuk öncesi bakım ve değerlendirme</a:t>
            </a:r>
            <a:endParaRPr lang="tr-TR" sz="2400" dirty="0"/>
          </a:p>
          <a:p>
            <a:endParaRPr lang="tr-TR" sz="2400" dirty="0"/>
          </a:p>
          <a:p>
            <a:r>
              <a:rPr lang="tr-TR" sz="2400" dirty="0"/>
              <a:t>Normal doğumda annenin idrar çıkışının normal olup olmadığını sorgulanmalıdır.</a:t>
            </a:r>
          </a:p>
          <a:p>
            <a:endParaRPr lang="tr-TR" sz="2400" dirty="0"/>
          </a:p>
          <a:p>
            <a:r>
              <a:rPr lang="tr-TR" sz="2400" dirty="0"/>
              <a:t>Uygun vakalarda sezaryende postoperatif 8. saatte mesane sondası çıkarılır.</a:t>
            </a:r>
          </a:p>
          <a:p>
            <a:endParaRPr lang="tr-TR" sz="2400" dirty="0"/>
          </a:p>
          <a:p>
            <a:r>
              <a:rPr lang="tr-TR" sz="2400" dirty="0"/>
              <a:t>İdrar sondası çıkarılmayacaksa aldığı ve çıkardığı sıvı miktarının takibi yapılır ve kaydedilir.</a:t>
            </a:r>
          </a:p>
          <a:p>
            <a:endParaRPr lang="tr-TR" sz="2400" dirty="0"/>
          </a:p>
          <a:p>
            <a:r>
              <a:rPr lang="tr-TR" sz="2400" dirty="0"/>
              <a:t>Annenin </a:t>
            </a:r>
            <a:r>
              <a:rPr lang="tr-TR" sz="2400" dirty="0" err="1"/>
              <a:t>postpartum</a:t>
            </a:r>
            <a:r>
              <a:rPr lang="tr-TR" sz="2400" dirty="0"/>
              <a:t> dönemde mümkün olduğu kadar kısa süre içerisinde yeterli mobilizasyonu sağlanır.</a:t>
            </a:r>
          </a:p>
        </p:txBody>
      </p:sp>
      <p:sp>
        <p:nvSpPr>
          <p:cNvPr id="4" name="İçerik Yer Tutucusu 2">
            <a:extLst>
              <a:ext uri="{FF2B5EF4-FFF2-40B4-BE49-F238E27FC236}">
                <a16:creationId xmlns:a16="http://schemas.microsoft.com/office/drawing/2014/main" id="{5765DCCE-E994-90F4-F2E1-AA2CBB8DCB66}"/>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6178492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267F28-C101-D72C-5940-713B2849225F}"/>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E368E805-A095-B18A-F72F-2DFDBC70E56E}"/>
              </a:ext>
            </a:extLst>
          </p:cNvPr>
          <p:cNvSpPr>
            <a:spLocks noGrp="1"/>
          </p:cNvSpPr>
          <p:nvPr>
            <p:ph idx="1"/>
          </p:nvPr>
        </p:nvSpPr>
        <p:spPr/>
        <p:txBody>
          <a:bodyPr/>
          <a:lstStyle/>
          <a:p>
            <a:pPr marL="0" indent="0" algn="just">
              <a:buNone/>
            </a:pPr>
            <a:endParaRPr lang="tr-TR" sz="2400" b="1" dirty="0"/>
          </a:p>
          <a:p>
            <a:pPr marL="0" indent="0" algn="just">
              <a:buNone/>
            </a:pPr>
            <a:r>
              <a:rPr lang="tr-TR" sz="2400" b="1" dirty="0"/>
              <a:t>Taburculuk öncesi bakım ve değerlendirme</a:t>
            </a:r>
            <a:endParaRPr lang="tr-TR" sz="2400" dirty="0"/>
          </a:p>
          <a:p>
            <a:pPr algn="just"/>
            <a:endParaRPr lang="tr-TR" sz="2400" dirty="0"/>
          </a:p>
          <a:p>
            <a:pPr algn="just"/>
            <a:r>
              <a:rPr lang="tr-TR" sz="2400" dirty="0" err="1"/>
              <a:t>Postpartum</a:t>
            </a:r>
            <a:r>
              <a:rPr lang="tr-TR" sz="2400" dirty="0"/>
              <a:t> dönemde hüzün, özgeçmişinde ruhsal hastalık öyküsü, psikotik bozukluk (şizofreni, bipolar bozukluk) psikotik depresyon ve intihar riski varsa konsültasyon istenmelidir.</a:t>
            </a:r>
          </a:p>
          <a:p>
            <a:pPr algn="just"/>
            <a:endParaRPr lang="tr-TR" sz="2400" dirty="0"/>
          </a:p>
          <a:p>
            <a:pPr algn="just"/>
            <a:r>
              <a:rPr lang="tr-TR" sz="2400" dirty="0"/>
              <a:t>Gerekiyorsa “Edinburgh </a:t>
            </a:r>
            <a:r>
              <a:rPr lang="tr-TR" sz="2400" dirty="0" err="1"/>
              <a:t>Postpartum</a:t>
            </a:r>
            <a:r>
              <a:rPr lang="tr-TR" sz="2400" dirty="0"/>
              <a:t> Depresyon Ölçeği” uygulanır.</a:t>
            </a:r>
          </a:p>
          <a:p>
            <a:endParaRPr lang="tr-TR" dirty="0"/>
          </a:p>
        </p:txBody>
      </p:sp>
    </p:spTree>
    <p:extLst>
      <p:ext uri="{BB962C8B-B14F-4D97-AF65-F5344CB8AC3E}">
        <p14:creationId xmlns:p14="http://schemas.microsoft.com/office/powerpoint/2010/main" val="2324087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C7016B-5552-79EF-F568-2E76B4C81389}"/>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207F2B63-E98D-5F52-F0CB-6116F5DB99DF}"/>
              </a:ext>
            </a:extLst>
          </p:cNvPr>
          <p:cNvSpPr>
            <a:spLocks noGrp="1"/>
          </p:cNvSpPr>
          <p:nvPr>
            <p:ph idx="1"/>
          </p:nvPr>
        </p:nvSpPr>
        <p:spPr/>
        <p:txBody>
          <a:bodyPr>
            <a:normAutofit/>
          </a:bodyPr>
          <a:lstStyle/>
          <a:p>
            <a:pPr marL="0" indent="0" algn="just">
              <a:buNone/>
            </a:pPr>
            <a:r>
              <a:rPr lang="tr-TR" sz="2400" b="1" dirty="0"/>
              <a:t>Taburculuk öncesi bakım ve değerlendirme</a:t>
            </a:r>
            <a:endParaRPr lang="tr-TR" sz="2400" dirty="0"/>
          </a:p>
          <a:p>
            <a:pPr algn="just"/>
            <a:r>
              <a:rPr lang="tr-TR" sz="2400" dirty="0" err="1"/>
              <a:t>Postpartum</a:t>
            </a:r>
            <a:r>
              <a:rPr lang="tr-TR" sz="2400" dirty="0"/>
              <a:t> dönemde primer ,sekonder kanama ya da </a:t>
            </a:r>
            <a:r>
              <a:rPr lang="tr-TR" sz="2400" dirty="0" err="1"/>
              <a:t>puerperal</a:t>
            </a:r>
            <a:r>
              <a:rPr lang="tr-TR" sz="2400" dirty="0"/>
              <a:t> sepsis riskini arttıran durumların varlığı kontrol edilmelidir.</a:t>
            </a:r>
          </a:p>
          <a:p>
            <a:pPr lvl="1" algn="just">
              <a:buFont typeface="Wingdings" panose="05000000000000000000" pitchFamily="2" charset="2"/>
              <a:buChar char="Ø"/>
            </a:pPr>
            <a:r>
              <a:rPr lang="tr-TR" dirty="0"/>
              <a:t>Plasenta veya zar retansiyonu</a:t>
            </a:r>
          </a:p>
          <a:p>
            <a:pPr lvl="1" algn="just">
              <a:buFont typeface="Wingdings" panose="05000000000000000000" pitchFamily="2" charset="2"/>
              <a:buChar char="Ø"/>
            </a:pPr>
            <a:r>
              <a:rPr lang="tr-TR" dirty="0"/>
              <a:t>Uzamış eylem</a:t>
            </a:r>
          </a:p>
          <a:p>
            <a:pPr lvl="1" algn="just">
              <a:buFont typeface="Wingdings" panose="05000000000000000000" pitchFamily="2" charset="2"/>
              <a:buChar char="Ø"/>
            </a:pPr>
            <a:r>
              <a:rPr lang="tr-TR" dirty="0"/>
              <a:t>Operatif doğum (sezaryen, vakum, forseps) veya komplikasyon gelişen doğum eylemi (3-4. derece perine yırtıkları vb.)</a:t>
            </a:r>
          </a:p>
          <a:p>
            <a:pPr lvl="1" algn="just">
              <a:buFont typeface="Wingdings" panose="05000000000000000000" pitchFamily="2" charset="2"/>
              <a:buChar char="Ø"/>
            </a:pPr>
            <a:r>
              <a:rPr lang="tr-TR" dirty="0"/>
              <a:t>Epizyotomi açılması</a:t>
            </a:r>
          </a:p>
          <a:p>
            <a:pPr lvl="1" algn="just">
              <a:buFont typeface="Wingdings" panose="05000000000000000000" pitchFamily="2" charset="2"/>
              <a:buChar char="Ø"/>
            </a:pPr>
            <a:r>
              <a:rPr lang="tr-TR" dirty="0"/>
              <a:t>Sezaryen sonrası insizyon yerinin açılması</a:t>
            </a:r>
          </a:p>
          <a:p>
            <a:pPr lvl="1" algn="just">
              <a:buFont typeface="Wingdings" panose="05000000000000000000" pitchFamily="2" charset="2"/>
              <a:buChar char="Ø"/>
            </a:pPr>
            <a:r>
              <a:rPr lang="tr-TR" dirty="0"/>
              <a:t>Anemi</a:t>
            </a:r>
          </a:p>
        </p:txBody>
      </p:sp>
      <p:sp>
        <p:nvSpPr>
          <p:cNvPr id="4" name="İçerik Yer Tutucusu 2">
            <a:extLst>
              <a:ext uri="{FF2B5EF4-FFF2-40B4-BE49-F238E27FC236}">
                <a16:creationId xmlns:a16="http://schemas.microsoft.com/office/drawing/2014/main" id="{C6DC0684-FD75-B292-4C76-5DFD4AD78C8A}"/>
              </a:ext>
            </a:extLst>
          </p:cNvPr>
          <p:cNvSpPr txBox="1">
            <a:spLocks/>
          </p:cNvSpPr>
          <p:nvPr/>
        </p:nvSpPr>
        <p:spPr>
          <a:xfrm>
            <a:off x="501316" y="6537670"/>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949395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36D61C-1A01-AA7B-AD8F-375D957B4527}"/>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FA833B36-7901-D498-428A-D2171B52FA45}"/>
              </a:ext>
            </a:extLst>
          </p:cNvPr>
          <p:cNvSpPr>
            <a:spLocks noGrp="1"/>
          </p:cNvSpPr>
          <p:nvPr>
            <p:ph idx="1"/>
          </p:nvPr>
        </p:nvSpPr>
        <p:spPr/>
        <p:txBody>
          <a:bodyPr>
            <a:normAutofit/>
          </a:bodyPr>
          <a:lstStyle/>
          <a:p>
            <a:pPr marL="0" indent="0" algn="just">
              <a:buNone/>
            </a:pPr>
            <a:r>
              <a:rPr lang="tr-TR" sz="2400" b="1" dirty="0"/>
              <a:t>Taburculuk öncesi bakım ve değerlendirme</a:t>
            </a:r>
            <a:endParaRPr lang="tr-TR" sz="2400" dirty="0"/>
          </a:p>
          <a:p>
            <a:pPr lvl="1" algn="just">
              <a:buFont typeface="Wingdings" panose="05000000000000000000" pitchFamily="2" charset="2"/>
              <a:buChar char="Ø"/>
            </a:pPr>
            <a:r>
              <a:rPr lang="tr-TR" dirty="0"/>
              <a:t>Gebelikte kanama</a:t>
            </a:r>
          </a:p>
          <a:p>
            <a:pPr lvl="1" algn="just">
              <a:buFont typeface="Wingdings" panose="05000000000000000000" pitchFamily="2" charset="2"/>
              <a:buChar char="Ø"/>
            </a:pPr>
            <a:r>
              <a:rPr lang="tr-TR" dirty="0"/>
              <a:t>Erken membran rüptürü</a:t>
            </a:r>
          </a:p>
          <a:p>
            <a:pPr lvl="1" algn="just">
              <a:buFont typeface="Wingdings" panose="05000000000000000000" pitchFamily="2" charset="2"/>
              <a:buChar char="Ø"/>
            </a:pPr>
            <a:r>
              <a:rPr lang="tr-TR" dirty="0"/>
              <a:t>Hastane dışı doğum</a:t>
            </a:r>
          </a:p>
          <a:p>
            <a:pPr lvl="1" algn="just">
              <a:buFont typeface="Wingdings" panose="05000000000000000000" pitchFamily="2" charset="2"/>
              <a:buChar char="Ø"/>
            </a:pPr>
            <a:r>
              <a:rPr lang="tr-TR" dirty="0" err="1"/>
              <a:t>Preeklampsi</a:t>
            </a:r>
            <a:r>
              <a:rPr lang="tr-TR" dirty="0"/>
              <a:t>, HELLP, DIC</a:t>
            </a:r>
          </a:p>
          <a:p>
            <a:pPr lvl="1" algn="just">
              <a:buFont typeface="Wingdings" panose="05000000000000000000" pitchFamily="2" charset="2"/>
              <a:buChar char="Ø"/>
            </a:pPr>
            <a:r>
              <a:rPr lang="tr-TR" dirty="0"/>
              <a:t>Sistemik bir hastalığın (trombositopeni, SLE, kalp hastalığı ve/veya antikoagülan ilaç kullanımı, vb.) varlığı</a:t>
            </a:r>
          </a:p>
          <a:p>
            <a:pPr algn="just"/>
            <a:endParaRPr lang="tr-TR" sz="2400" dirty="0"/>
          </a:p>
          <a:p>
            <a:pPr algn="just"/>
            <a:r>
              <a:rPr lang="tr-TR" sz="2400" dirty="0"/>
              <a:t>Bu riskli durumların varlığında soruna yönelik uygun yönetim ve taburculuk planlaması yapılır.</a:t>
            </a:r>
          </a:p>
        </p:txBody>
      </p:sp>
      <p:sp>
        <p:nvSpPr>
          <p:cNvPr id="4" name="İçerik Yer Tutucusu 2">
            <a:extLst>
              <a:ext uri="{FF2B5EF4-FFF2-40B4-BE49-F238E27FC236}">
                <a16:creationId xmlns:a16="http://schemas.microsoft.com/office/drawing/2014/main" id="{9511EFCB-0FB0-4E4B-6189-EDA3BAAE2A08}"/>
              </a:ext>
            </a:extLst>
          </p:cNvPr>
          <p:cNvSpPr txBox="1">
            <a:spLocks/>
          </p:cNvSpPr>
          <p:nvPr/>
        </p:nvSpPr>
        <p:spPr>
          <a:xfrm>
            <a:off x="501316" y="6537670"/>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533923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2442AA-73D1-4286-CAA9-648864825D3F}"/>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0C76949E-929D-2898-16E2-838A69A69618}"/>
              </a:ext>
            </a:extLst>
          </p:cNvPr>
          <p:cNvSpPr>
            <a:spLocks noGrp="1"/>
          </p:cNvSpPr>
          <p:nvPr>
            <p:ph idx="1"/>
          </p:nvPr>
        </p:nvSpPr>
        <p:spPr/>
        <p:txBody>
          <a:bodyPr>
            <a:normAutofit/>
          </a:bodyPr>
          <a:lstStyle/>
          <a:p>
            <a:pPr marL="0" indent="0" algn="just">
              <a:buNone/>
            </a:pPr>
            <a:r>
              <a:rPr lang="tr-TR" sz="2400" b="1" dirty="0"/>
              <a:t>Taburculuk öncesi bakım ve değerlendirme</a:t>
            </a:r>
          </a:p>
          <a:p>
            <a:pPr algn="just"/>
            <a:r>
              <a:rPr lang="tr-TR" sz="2400" dirty="0" err="1"/>
              <a:t>Postpartum</a:t>
            </a:r>
            <a:r>
              <a:rPr lang="tr-TR" sz="2400" dirty="0"/>
              <a:t> dönemde lohusa, acilen sağlık kuruluşuna başvurması gereken tehlike işaretleri konusunda bilgilendirilmeli. Bu tehlike işaretleri:</a:t>
            </a:r>
          </a:p>
          <a:p>
            <a:pPr lvl="1" algn="just"/>
            <a:r>
              <a:rPr lang="tr-TR" dirty="0"/>
              <a:t>20-30 dakika içerisinde 2-3’ten fazla pedi kirletecek kanaması olması, pıhtılı kanama, sürekli kan gelişi ya da kan renginin parlak kırmızıya dönmesi, kanama miktarının artışı</a:t>
            </a:r>
          </a:p>
          <a:p>
            <a:pPr lvl="1" algn="just"/>
            <a:r>
              <a:rPr lang="tr-TR" dirty="0"/>
              <a:t>Konvülsiyon geçirme</a:t>
            </a:r>
          </a:p>
          <a:p>
            <a:pPr lvl="1" algn="just"/>
            <a:r>
              <a:rPr lang="tr-TR" dirty="0"/>
              <a:t>Solunum güçlüğü, göğüs ağrısı, takipne, öksürük, taşikardi</a:t>
            </a:r>
          </a:p>
          <a:p>
            <a:pPr lvl="1" algn="just"/>
            <a:r>
              <a:rPr lang="tr-TR" dirty="0"/>
              <a:t>Ateş (38°C’nin üzerinde)</a:t>
            </a:r>
          </a:p>
          <a:p>
            <a:pPr lvl="1" algn="just"/>
            <a:r>
              <a:rPr lang="tr-TR" dirty="0"/>
              <a:t>Kötü kokulu akıntı</a:t>
            </a:r>
          </a:p>
        </p:txBody>
      </p:sp>
      <p:sp>
        <p:nvSpPr>
          <p:cNvPr id="4" name="İçerik Yer Tutucusu 2">
            <a:extLst>
              <a:ext uri="{FF2B5EF4-FFF2-40B4-BE49-F238E27FC236}">
                <a16:creationId xmlns:a16="http://schemas.microsoft.com/office/drawing/2014/main" id="{AC83A641-6836-78B2-EE81-CE904E5A1898}"/>
              </a:ext>
            </a:extLst>
          </p:cNvPr>
          <p:cNvSpPr txBox="1">
            <a:spLocks/>
          </p:cNvSpPr>
          <p:nvPr/>
        </p:nvSpPr>
        <p:spPr>
          <a:xfrm>
            <a:off x="501316" y="6537670"/>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716796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214B7B-AEFD-C6F8-65F0-E5DD3CB4D4DA}"/>
              </a:ext>
            </a:extLst>
          </p:cNvPr>
          <p:cNvSpPr>
            <a:spLocks noGrp="1"/>
          </p:cNvSpPr>
          <p:nvPr>
            <p:ph type="title"/>
          </p:nvPr>
        </p:nvSpPr>
        <p:spPr/>
        <p:txBody>
          <a:bodyPr/>
          <a:lstStyle/>
          <a:p>
            <a:r>
              <a:rPr lang="tr-TR" b="1" dirty="0"/>
              <a:t>ÜÇÜNCÜ İZLEM</a:t>
            </a:r>
            <a:endParaRPr lang="tr-TR" dirty="0"/>
          </a:p>
        </p:txBody>
      </p:sp>
      <p:sp>
        <p:nvSpPr>
          <p:cNvPr id="3" name="İçerik Yer Tutucusu 2">
            <a:extLst>
              <a:ext uri="{FF2B5EF4-FFF2-40B4-BE49-F238E27FC236}">
                <a16:creationId xmlns:a16="http://schemas.microsoft.com/office/drawing/2014/main" id="{12097102-5D06-2E43-B851-88781A73F661}"/>
              </a:ext>
            </a:extLst>
          </p:cNvPr>
          <p:cNvSpPr>
            <a:spLocks noGrp="1"/>
          </p:cNvSpPr>
          <p:nvPr>
            <p:ph idx="1"/>
          </p:nvPr>
        </p:nvSpPr>
        <p:spPr/>
        <p:txBody>
          <a:bodyPr/>
          <a:lstStyle/>
          <a:p>
            <a:pPr marL="0" indent="0" algn="just">
              <a:buNone/>
            </a:pPr>
            <a:r>
              <a:rPr lang="tr-TR" sz="2400" b="1" dirty="0"/>
              <a:t>Taburculuk öncesi bakım ve değerlendirme</a:t>
            </a:r>
          </a:p>
          <a:p>
            <a:pPr lvl="1" algn="just"/>
            <a:r>
              <a:rPr lang="tr-TR" dirty="0"/>
              <a:t>İdrar yaparken ağrı veya idrar kaçırma</a:t>
            </a:r>
          </a:p>
          <a:p>
            <a:pPr lvl="1" algn="just"/>
            <a:r>
              <a:rPr lang="tr-TR" dirty="0"/>
              <a:t>Şiddetli baş ağrısı, bulanık görme</a:t>
            </a:r>
          </a:p>
          <a:p>
            <a:pPr lvl="1" algn="just"/>
            <a:r>
              <a:rPr lang="tr-TR" dirty="0"/>
              <a:t>Şuur kaybı</a:t>
            </a:r>
          </a:p>
          <a:p>
            <a:pPr algn="just"/>
            <a:endParaRPr lang="tr-TR" sz="2400" dirty="0"/>
          </a:p>
          <a:p>
            <a:pPr algn="just"/>
            <a:r>
              <a:rPr lang="tr-TR" sz="2400" dirty="0"/>
              <a:t>Annenin bebeğini emzirmesine yardım edilmelidir.</a:t>
            </a:r>
          </a:p>
          <a:p>
            <a:pPr algn="just"/>
            <a:r>
              <a:rPr lang="it-IT" sz="2400" dirty="0"/>
              <a:t>Demir ve D vitamini desteğine devam etmesi</a:t>
            </a:r>
            <a:r>
              <a:rPr lang="tr-TR" sz="2400" dirty="0"/>
              <a:t> önerilmelidir.</a:t>
            </a:r>
          </a:p>
          <a:p>
            <a:pPr algn="just"/>
            <a:r>
              <a:rPr lang="tr-TR" sz="2400" dirty="0"/>
              <a:t>Lohusa </a:t>
            </a:r>
            <a:r>
              <a:rPr lang="tr-TR" sz="2400" dirty="0" err="1"/>
              <a:t>postpartum</a:t>
            </a:r>
            <a:r>
              <a:rPr lang="tr-TR" sz="2400" dirty="0"/>
              <a:t> iyileşmenin fizyolojik süreci hakkında ve </a:t>
            </a:r>
            <a:r>
              <a:rPr lang="tr-TR" sz="2400" dirty="0" err="1"/>
              <a:t>postpartum</a:t>
            </a:r>
            <a:r>
              <a:rPr lang="tr-TR" sz="2400" dirty="0"/>
              <a:t> dönemde sık karşılaşılan sağlık sorunları, belirtiler hakkında bilgilendirilmelidir.</a:t>
            </a:r>
          </a:p>
          <a:p>
            <a:endParaRPr lang="tr-TR" sz="2400" dirty="0"/>
          </a:p>
          <a:p>
            <a:endParaRPr lang="tr-TR" dirty="0"/>
          </a:p>
        </p:txBody>
      </p:sp>
      <p:sp>
        <p:nvSpPr>
          <p:cNvPr id="4" name="İçerik Yer Tutucusu 2">
            <a:extLst>
              <a:ext uri="{FF2B5EF4-FFF2-40B4-BE49-F238E27FC236}">
                <a16:creationId xmlns:a16="http://schemas.microsoft.com/office/drawing/2014/main" id="{A071B1DA-D20F-E2AA-439C-311B98F19A6A}"/>
              </a:ext>
            </a:extLst>
          </p:cNvPr>
          <p:cNvSpPr txBox="1">
            <a:spLocks/>
          </p:cNvSpPr>
          <p:nvPr/>
        </p:nvSpPr>
        <p:spPr>
          <a:xfrm>
            <a:off x="501316" y="6537670"/>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869622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644181-184B-06BC-E7D3-A0B96920B8D4}"/>
              </a:ext>
            </a:extLst>
          </p:cNvPr>
          <p:cNvSpPr>
            <a:spLocks noGrp="1"/>
          </p:cNvSpPr>
          <p:nvPr>
            <p:ph type="title"/>
          </p:nvPr>
        </p:nvSpPr>
        <p:spPr/>
        <p:txBody>
          <a:bodyPr/>
          <a:lstStyle/>
          <a:p>
            <a:r>
              <a:rPr lang="tr-TR" b="1" dirty="0"/>
              <a:t>DÖRDÜNCÜ İZLEM</a:t>
            </a:r>
          </a:p>
        </p:txBody>
      </p:sp>
      <p:sp>
        <p:nvSpPr>
          <p:cNvPr id="3" name="İçerik Yer Tutucusu 2">
            <a:extLst>
              <a:ext uri="{FF2B5EF4-FFF2-40B4-BE49-F238E27FC236}">
                <a16:creationId xmlns:a16="http://schemas.microsoft.com/office/drawing/2014/main" id="{AFB39846-A869-7445-1C7A-3B8D77DF6671}"/>
              </a:ext>
            </a:extLst>
          </p:cNvPr>
          <p:cNvSpPr>
            <a:spLocks noGrp="1"/>
          </p:cNvSpPr>
          <p:nvPr>
            <p:ph idx="1"/>
          </p:nvPr>
        </p:nvSpPr>
        <p:spPr/>
        <p:txBody>
          <a:bodyPr>
            <a:normAutofit/>
          </a:bodyPr>
          <a:lstStyle/>
          <a:p>
            <a:pPr algn="just"/>
            <a:r>
              <a:rPr lang="tr-TR" sz="2400" dirty="0"/>
              <a:t>Lohusanın doğumu takip eden 2 - 5. günler arasında izlemini içerir.</a:t>
            </a:r>
          </a:p>
          <a:p>
            <a:pPr algn="just"/>
            <a:r>
              <a:rPr lang="tr-TR" sz="2400" dirty="0"/>
              <a:t>Bu izlem evde telefonla veya sağlık kuruluşunda yüz yüze gerçekleştirilir.</a:t>
            </a:r>
          </a:p>
          <a:p>
            <a:pPr marL="0" indent="0" algn="just">
              <a:buNone/>
            </a:pPr>
            <a:r>
              <a:rPr lang="tr-TR" sz="2400" b="1" dirty="0"/>
              <a:t>İletişim</a:t>
            </a:r>
          </a:p>
          <a:p>
            <a:pPr algn="just"/>
            <a:r>
              <a:rPr lang="tr-TR" sz="2400" dirty="0"/>
              <a:t>Birinci izlemde belirtilen iletişim basamakları uygulanır.</a:t>
            </a:r>
          </a:p>
          <a:p>
            <a:pPr marL="0" indent="0" algn="just">
              <a:buNone/>
            </a:pPr>
            <a:r>
              <a:rPr lang="tr-TR" sz="2400" b="1" dirty="0"/>
              <a:t>Lohusanın değerlendirilmesi</a:t>
            </a:r>
          </a:p>
          <a:p>
            <a:pPr algn="just"/>
            <a:r>
              <a:rPr lang="tr-TR" sz="2400" dirty="0"/>
              <a:t>Annenin genel durumu değerlendirilir.</a:t>
            </a:r>
          </a:p>
          <a:p>
            <a:pPr algn="just"/>
            <a:r>
              <a:rPr lang="tr-TR" sz="2400" dirty="0"/>
              <a:t>Hekim annenin doğumu hakkında bilgi sahibi değilse </a:t>
            </a:r>
            <a:r>
              <a:rPr lang="it-IT" sz="2400" dirty="0"/>
              <a:t>nerede, nasıl ve ne zaman doğum yaptığı</a:t>
            </a:r>
            <a:r>
              <a:rPr lang="tr-TR" sz="2400" dirty="0"/>
              <a:t> öğrenilir.</a:t>
            </a:r>
          </a:p>
          <a:p>
            <a:pPr algn="just"/>
            <a:r>
              <a:rPr lang="tr-TR" sz="2400" dirty="0"/>
              <a:t>Anneye kendini nasıl hissettiği, uyku ve dinlenme aralıkları, uyum sorunları, yorgunluk veya halsizlik hissedip hissetmediği sorulur.</a:t>
            </a:r>
          </a:p>
        </p:txBody>
      </p:sp>
      <p:sp>
        <p:nvSpPr>
          <p:cNvPr id="4" name="İçerik Yer Tutucusu 2">
            <a:extLst>
              <a:ext uri="{FF2B5EF4-FFF2-40B4-BE49-F238E27FC236}">
                <a16:creationId xmlns:a16="http://schemas.microsoft.com/office/drawing/2014/main" id="{36BE1A05-6882-2CD7-ECD8-6037C280BC79}"/>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885425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75E7B8-45EB-60A0-DD1E-CF8AC190214A}"/>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EA3DEEE2-0BD1-6A00-4F61-C119BF1218F2}"/>
              </a:ext>
            </a:extLst>
          </p:cNvPr>
          <p:cNvSpPr>
            <a:spLocks noGrp="1"/>
          </p:cNvSpPr>
          <p:nvPr>
            <p:ph idx="1"/>
          </p:nvPr>
        </p:nvSpPr>
        <p:spPr/>
        <p:txBody>
          <a:bodyPr>
            <a:noAutofit/>
          </a:bodyPr>
          <a:lstStyle/>
          <a:p>
            <a:pPr marL="0" indent="0">
              <a:buNone/>
            </a:pPr>
            <a:r>
              <a:rPr lang="tr-TR" sz="2400" b="1" dirty="0"/>
              <a:t>Lohusanın değerlendirilmesi</a:t>
            </a:r>
          </a:p>
          <a:p>
            <a:endParaRPr lang="tr-TR" sz="2400" dirty="0"/>
          </a:p>
          <a:p>
            <a:pPr marL="0" indent="0">
              <a:buNone/>
            </a:pPr>
            <a:r>
              <a:rPr lang="tr-TR" sz="2400" dirty="0"/>
              <a:t>Anneye yakınmaları sorulur:</a:t>
            </a:r>
          </a:p>
          <a:p>
            <a:pPr lvl="1"/>
            <a:endParaRPr lang="tr-TR" dirty="0"/>
          </a:p>
          <a:p>
            <a:pPr lvl="1" algn="just"/>
            <a:r>
              <a:rPr lang="tr-TR" dirty="0"/>
              <a:t>Kanama-</a:t>
            </a:r>
            <a:r>
              <a:rPr lang="tr-TR" dirty="0" err="1"/>
              <a:t>lochia</a:t>
            </a:r>
            <a:r>
              <a:rPr lang="tr-TR" dirty="0"/>
              <a:t> takibi için miktar, renk ve özellikle eşlik eden kötü koku varlığı sorgulanır. Doğum sonrası ilk 2 gün kırmızı-vişne çürüğü renkte akıntının olağan olduğu 2-10 günler arası rengin pembe-kahverengiye döndüğü ve lekelenme tarzında kanamanın doğumdan sonra özellikle emziren annelerde 6. haftaya kadar devam edebileceği konusunda hasta bilgilendirilir. </a:t>
            </a:r>
          </a:p>
        </p:txBody>
      </p:sp>
      <p:sp>
        <p:nvSpPr>
          <p:cNvPr id="4" name="İçerik Yer Tutucusu 2">
            <a:extLst>
              <a:ext uri="{FF2B5EF4-FFF2-40B4-BE49-F238E27FC236}">
                <a16:creationId xmlns:a16="http://schemas.microsoft.com/office/drawing/2014/main" id="{786452E4-2508-1690-EFE0-CC85A55F8B86}"/>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pic>
        <p:nvPicPr>
          <p:cNvPr id="6" name="Resim 5" descr="giyim, kişi, şahıs, sağlık bakım hizmeti, tıbbi cihazlar içeren bir resim&#10;&#10;Açıklama otomatik olarak oluşturuldu">
            <a:extLst>
              <a:ext uri="{FF2B5EF4-FFF2-40B4-BE49-F238E27FC236}">
                <a16:creationId xmlns:a16="http://schemas.microsoft.com/office/drawing/2014/main" id="{93D5A7EB-AA46-4F9C-FD81-7BDA574B1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203" y="1027906"/>
            <a:ext cx="4133850" cy="2286000"/>
          </a:xfrm>
          <a:prstGeom prst="rect">
            <a:avLst/>
          </a:prstGeom>
        </p:spPr>
      </p:pic>
    </p:spTree>
    <p:extLst>
      <p:ext uri="{BB962C8B-B14F-4D97-AF65-F5344CB8AC3E}">
        <p14:creationId xmlns:p14="http://schemas.microsoft.com/office/powerpoint/2010/main" val="424989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C7F2AA-601D-4284-4B4A-5434FA7B9211}"/>
              </a:ext>
            </a:extLst>
          </p:cNvPr>
          <p:cNvSpPr>
            <a:spLocks noGrp="1"/>
          </p:cNvSpPr>
          <p:nvPr>
            <p:ph type="title"/>
          </p:nvPr>
        </p:nvSpPr>
        <p:spPr/>
        <p:txBody>
          <a:bodyPr/>
          <a:lstStyle/>
          <a:p>
            <a:r>
              <a:rPr lang="tr-TR" b="1" dirty="0"/>
              <a:t>LOHUSA TANIMI</a:t>
            </a:r>
          </a:p>
        </p:txBody>
      </p:sp>
      <p:sp>
        <p:nvSpPr>
          <p:cNvPr id="3" name="İçerik Yer Tutucusu 2">
            <a:extLst>
              <a:ext uri="{FF2B5EF4-FFF2-40B4-BE49-F238E27FC236}">
                <a16:creationId xmlns:a16="http://schemas.microsoft.com/office/drawing/2014/main" id="{AA617609-5D4D-7932-D4E7-7523E40587C1}"/>
              </a:ext>
            </a:extLst>
          </p:cNvPr>
          <p:cNvSpPr>
            <a:spLocks noGrp="1"/>
          </p:cNvSpPr>
          <p:nvPr>
            <p:ph idx="1"/>
          </p:nvPr>
        </p:nvSpPr>
        <p:spPr/>
        <p:txBody>
          <a:bodyPr>
            <a:normAutofit/>
          </a:bodyPr>
          <a:lstStyle/>
          <a:p>
            <a:pPr algn="just"/>
            <a:endParaRPr lang="tr-TR" sz="2400" dirty="0">
              <a:cs typeface="Times New Roman" panose="02020603050405020304" pitchFamily="18" charset="0"/>
            </a:endParaRPr>
          </a:p>
          <a:p>
            <a:pPr algn="just"/>
            <a:r>
              <a:rPr lang="tr-TR" sz="2400" dirty="0">
                <a:cs typeface="Times New Roman" panose="02020603050405020304" pitchFamily="18" charset="0"/>
              </a:rPr>
              <a:t>Doğumdan sonraki 12 hafta olarak tanımlanan lohusa dönemi, yeni anne ve ailesi için önemli bir dönemdir ve dördüncü trimester olarak kabul edilebilir.</a:t>
            </a:r>
          </a:p>
          <a:p>
            <a:pPr algn="just"/>
            <a:endParaRPr lang="tr-TR" sz="2400" dirty="0"/>
          </a:p>
          <a:p>
            <a:pPr algn="just"/>
            <a:r>
              <a:rPr lang="tr-TR" sz="2400" dirty="0"/>
              <a:t>Hamileliğin birçok sistem üzerindeki etkisi bu zamana kadar büyük ölçüde hamilelik öncesi duruma geri dönmüştür.</a:t>
            </a:r>
          </a:p>
          <a:p>
            <a:pPr algn="just"/>
            <a:endParaRPr lang="tr-TR" sz="2400" dirty="0">
              <a:cs typeface="Times New Roman" panose="02020603050405020304" pitchFamily="18" charset="0"/>
            </a:endParaRPr>
          </a:p>
          <a:p>
            <a:pPr algn="just"/>
            <a:r>
              <a:rPr lang="tr-TR" sz="2400" dirty="0">
                <a:cs typeface="Times New Roman" panose="02020603050405020304" pitchFamily="18" charset="0"/>
              </a:rPr>
              <a:t>12.aya kadar hamilelik öncesi döneme dönüş devam eder.</a:t>
            </a:r>
          </a:p>
        </p:txBody>
      </p:sp>
      <p:sp>
        <p:nvSpPr>
          <p:cNvPr id="4" name="İçerik Yer Tutucusu 2">
            <a:extLst>
              <a:ext uri="{FF2B5EF4-FFF2-40B4-BE49-F238E27FC236}">
                <a16:creationId xmlns:a16="http://schemas.microsoft.com/office/drawing/2014/main" id="{96539237-5163-5F94-E5E5-0104485FE47F}"/>
              </a:ext>
            </a:extLst>
          </p:cNvPr>
          <p:cNvSpPr txBox="1">
            <a:spLocks/>
          </p:cNvSpPr>
          <p:nvPr/>
        </p:nvSpPr>
        <p:spPr>
          <a:xfrm>
            <a:off x="488245" y="6380692"/>
            <a:ext cx="10515600"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strike="noStrike" baseline="30000" dirty="0"/>
              <a:t> </a:t>
            </a:r>
            <a:r>
              <a:rPr lang="tr-TR" sz="600" b="0" i="0" dirty="0">
                <a:effectLst/>
              </a:rPr>
              <a:t>PMID: 31613576 </a:t>
            </a:r>
            <a:r>
              <a:rPr lang="tr-TR" sz="600" dirty="0"/>
              <a:t>(https://pubmed.ncbi.nlm.nih.gov/31613576/)</a:t>
            </a:r>
          </a:p>
          <a:p>
            <a:r>
              <a:rPr lang="tr-TR" sz="600" dirty="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3133188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BE993D-BD40-684C-2C56-B77F4A768FBD}"/>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37635E4A-0EA9-F1E8-60FF-BF0400F1EFFC}"/>
              </a:ext>
            </a:extLst>
          </p:cNvPr>
          <p:cNvSpPr>
            <a:spLocks noGrp="1"/>
          </p:cNvSpPr>
          <p:nvPr>
            <p:ph idx="1"/>
          </p:nvPr>
        </p:nvSpPr>
        <p:spPr/>
        <p:txBody>
          <a:bodyPr/>
          <a:lstStyle/>
          <a:p>
            <a:pPr marL="0" indent="0">
              <a:buNone/>
            </a:pPr>
            <a:r>
              <a:rPr lang="tr-TR" sz="2400" b="1" dirty="0"/>
              <a:t>Lohusanın değerlendirilmesi</a:t>
            </a:r>
          </a:p>
          <a:p>
            <a:endParaRPr lang="tr-TR" sz="2400" dirty="0"/>
          </a:p>
          <a:p>
            <a:pPr algn="just"/>
            <a:r>
              <a:rPr lang="tr-TR" sz="2400" dirty="0"/>
              <a:t>İdrar problemleri: Doğum sonrası ilk 2 gün idrar miktarında artışın normal olduğu takiben normal süre ve miktarda idrar yapılması gerektiği konusunda hasta bilgilendirilir. İdrar yaparken yanma veya idrar kaçırması olup olmadığı sorgulanmalıdır.</a:t>
            </a:r>
          </a:p>
          <a:p>
            <a:pPr algn="just"/>
            <a:endParaRPr lang="tr-TR" sz="2400" dirty="0"/>
          </a:p>
          <a:p>
            <a:pPr algn="just"/>
            <a:r>
              <a:rPr lang="tr-TR" sz="2400" dirty="0"/>
              <a:t>Küçük miktarda istem dışı idrar kaçırması olan lohusalara pelvik tabanı güçlendirmeye yönelik egzersizler öğretilmelidir. İdrar yaparken yanma veya idrarda renk değişikliği varlığında tam idrar tetkiki istenmelidir.</a:t>
            </a:r>
          </a:p>
          <a:p>
            <a:endParaRPr lang="tr-TR" dirty="0"/>
          </a:p>
        </p:txBody>
      </p:sp>
    </p:spTree>
    <p:extLst>
      <p:ext uri="{BB962C8B-B14F-4D97-AF65-F5344CB8AC3E}">
        <p14:creationId xmlns:p14="http://schemas.microsoft.com/office/powerpoint/2010/main" val="1353256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096B87-15ED-7A1D-338F-880F2812B112}"/>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76E13BB3-77F1-ED3E-138E-83E9E38EBC3B}"/>
              </a:ext>
            </a:extLst>
          </p:cNvPr>
          <p:cNvSpPr>
            <a:spLocks noGrp="1"/>
          </p:cNvSpPr>
          <p:nvPr>
            <p:ph idx="1"/>
          </p:nvPr>
        </p:nvSpPr>
        <p:spPr/>
        <p:txBody>
          <a:bodyPr>
            <a:normAutofit/>
          </a:bodyPr>
          <a:lstStyle/>
          <a:p>
            <a:pPr marL="0" indent="0" algn="just">
              <a:buNone/>
            </a:pPr>
            <a:r>
              <a:rPr lang="tr-TR" sz="2400" b="1" dirty="0"/>
              <a:t>Lohusanın değerlendirilmesi</a:t>
            </a:r>
          </a:p>
          <a:p>
            <a:pPr algn="just"/>
            <a:r>
              <a:rPr lang="tr-TR" sz="2400" dirty="0"/>
              <a:t>Ağrı: Sırt, göğüs ve baş ağrısı olup olmadığı sorgulanmalıdır. Lohusa normal doğum yapmış ve </a:t>
            </a:r>
            <a:r>
              <a:rPr lang="tr-TR" sz="2400" dirty="0" err="1"/>
              <a:t>perinede</a:t>
            </a:r>
            <a:r>
              <a:rPr lang="tr-TR" sz="2400" dirty="0"/>
              <a:t> ağrı devam ediyorsa perine değerlendirilmelidir. Ağrıyı azaltmak için topikal soğuk uygulama veya analjezikler önerilebilir.</a:t>
            </a:r>
          </a:p>
          <a:p>
            <a:pPr algn="just"/>
            <a:r>
              <a:rPr lang="tr-TR" sz="2400" dirty="0"/>
              <a:t>Sezaryenle doğum yapan lohusalarda insizyon yeri enfeksiyon açısından değerlendirilmelidir.</a:t>
            </a:r>
          </a:p>
          <a:p>
            <a:pPr algn="just"/>
            <a:r>
              <a:rPr lang="tr-TR" sz="2400" dirty="0"/>
              <a:t>Lohusada rahatsız edici baş ağrısı ve sırt ağrısı varsa genel popülasyonda tedavi edildiği gibi yönetilmelidir.</a:t>
            </a:r>
          </a:p>
          <a:p>
            <a:pPr algn="just"/>
            <a:r>
              <a:rPr lang="tr-TR" sz="2400" dirty="0"/>
              <a:t>Lohusa memelerde ağrıdan şikayetçi ise meme </a:t>
            </a:r>
            <a:r>
              <a:rPr lang="tr-TR" sz="2400" dirty="0" err="1"/>
              <a:t>angorjmanı</a:t>
            </a:r>
            <a:r>
              <a:rPr lang="tr-TR" sz="2400" dirty="0"/>
              <a:t>, </a:t>
            </a:r>
            <a:r>
              <a:rPr lang="tr-TR" sz="2400" dirty="0" err="1"/>
              <a:t>mastit</a:t>
            </a:r>
            <a:r>
              <a:rPr lang="tr-TR" sz="2400" dirty="0"/>
              <a:t> ve meme </a:t>
            </a:r>
            <a:r>
              <a:rPr lang="tr-TR" sz="2400" dirty="0" err="1"/>
              <a:t>absesi</a:t>
            </a:r>
            <a:r>
              <a:rPr lang="tr-TR" sz="2400" dirty="0"/>
              <a:t> vb. gibi problemler açısından değerlendirilmelidir.</a:t>
            </a:r>
          </a:p>
        </p:txBody>
      </p:sp>
      <p:sp>
        <p:nvSpPr>
          <p:cNvPr id="4" name="İçerik Yer Tutucusu 2">
            <a:extLst>
              <a:ext uri="{FF2B5EF4-FFF2-40B4-BE49-F238E27FC236}">
                <a16:creationId xmlns:a16="http://schemas.microsoft.com/office/drawing/2014/main" id="{2AC127FC-171E-5F2C-DA9E-11B2A7361166}"/>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8850835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CCD84-CC7B-0D0E-FEB6-C6CFD33107FF}"/>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1D9C4C6C-0CCB-FA2C-B3A4-F1D26E2C8952}"/>
              </a:ext>
            </a:extLst>
          </p:cNvPr>
          <p:cNvSpPr>
            <a:spLocks noGrp="1"/>
          </p:cNvSpPr>
          <p:nvPr>
            <p:ph idx="1"/>
          </p:nvPr>
        </p:nvSpPr>
        <p:spPr/>
        <p:txBody>
          <a:bodyPr>
            <a:normAutofit lnSpcReduction="10000"/>
          </a:bodyPr>
          <a:lstStyle/>
          <a:p>
            <a:pPr marL="0" indent="0" algn="just">
              <a:buNone/>
            </a:pPr>
            <a:r>
              <a:rPr lang="tr-TR" sz="2400" b="1" dirty="0"/>
              <a:t>Lohusanın değerlendirilmesi</a:t>
            </a:r>
            <a:endParaRPr lang="tr-TR" sz="2400" dirty="0"/>
          </a:p>
          <a:p>
            <a:pPr algn="just"/>
            <a:r>
              <a:rPr lang="tr-TR" sz="2400" dirty="0"/>
              <a:t>Bacaklarda ağrı, şişlik ve ısı farkı değerlendirilmelidir.</a:t>
            </a:r>
          </a:p>
          <a:p>
            <a:pPr algn="just"/>
            <a:endParaRPr lang="tr-TR" sz="2400" dirty="0"/>
          </a:p>
          <a:p>
            <a:pPr algn="just"/>
            <a:r>
              <a:rPr lang="tr-TR" sz="2400" dirty="0"/>
              <a:t>Emboli ve diğer komplikasyonlar açısından çarpıntı ve nefes darlığı değerlendirilmelidir.</a:t>
            </a:r>
          </a:p>
          <a:p>
            <a:pPr algn="just"/>
            <a:endParaRPr lang="tr-TR" sz="2400" dirty="0"/>
          </a:p>
          <a:p>
            <a:pPr algn="just"/>
            <a:r>
              <a:rPr lang="tr-TR" sz="2400" dirty="0"/>
              <a:t>Konstipasyon mevcutsa lifli besin ve sıvı alımının artırılması önerilmelidir.</a:t>
            </a:r>
          </a:p>
          <a:p>
            <a:pPr algn="just"/>
            <a:endParaRPr lang="tr-TR" sz="2400" dirty="0"/>
          </a:p>
          <a:p>
            <a:pPr algn="just"/>
            <a:r>
              <a:rPr lang="tr-TR" sz="2400" dirty="0"/>
              <a:t>Psikolojik durum değerlendirilmeli ve daha önce bilinen ruhsal hastalık öyküsü olanlar, psikotik bozukluklar (şizofreni, bipolar bozukluk), psikotik depresyon ve intihar riski açısından hasta ilgili birime yönlendirilmelidir.</a:t>
            </a:r>
          </a:p>
        </p:txBody>
      </p:sp>
      <p:sp>
        <p:nvSpPr>
          <p:cNvPr id="4" name="İçerik Yer Tutucusu 2">
            <a:extLst>
              <a:ext uri="{FF2B5EF4-FFF2-40B4-BE49-F238E27FC236}">
                <a16:creationId xmlns:a16="http://schemas.microsoft.com/office/drawing/2014/main" id="{34B1FE28-5AB6-9424-4A34-24E6B1B956FD}"/>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6941241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2AAFB4-4C75-0956-6FBE-954EB0AA113F}"/>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B101B60A-27A5-A040-8C5F-8F5F9ED12F40}"/>
              </a:ext>
            </a:extLst>
          </p:cNvPr>
          <p:cNvSpPr>
            <a:spLocks noGrp="1"/>
          </p:cNvSpPr>
          <p:nvPr>
            <p:ph idx="1"/>
          </p:nvPr>
        </p:nvSpPr>
        <p:spPr/>
        <p:txBody>
          <a:bodyPr>
            <a:normAutofit/>
          </a:bodyPr>
          <a:lstStyle/>
          <a:p>
            <a:pPr marL="0" indent="0" algn="just">
              <a:buNone/>
            </a:pPr>
            <a:r>
              <a:rPr lang="tr-TR" sz="2400" b="1" dirty="0"/>
              <a:t>Muayene ve müdahale</a:t>
            </a:r>
          </a:p>
          <a:p>
            <a:pPr algn="just"/>
            <a:r>
              <a:rPr lang="tr-TR" sz="2400" dirty="0"/>
              <a:t>Yapılacak muayene ve müdahalenin amacı ve nasıl yapılacağı açıklanır.</a:t>
            </a:r>
          </a:p>
          <a:p>
            <a:pPr algn="just"/>
            <a:r>
              <a:rPr lang="tr-TR" sz="2400" dirty="0"/>
              <a:t>Annenin yapılacak müdahaleler için onamı alınır.</a:t>
            </a:r>
          </a:p>
          <a:p>
            <a:pPr algn="just"/>
            <a:r>
              <a:rPr lang="tr-TR" sz="2400" dirty="0"/>
              <a:t>Annenin mahremiyeti göz önüne alınarak ortam düzenlenir.</a:t>
            </a:r>
          </a:p>
          <a:p>
            <a:pPr algn="just"/>
            <a:r>
              <a:rPr lang="tr-TR" sz="2400" dirty="0" err="1"/>
              <a:t>Vital</a:t>
            </a:r>
            <a:r>
              <a:rPr lang="tr-TR" sz="2400" dirty="0"/>
              <a:t> bulgular ölçülür ve değerlendirilir:</a:t>
            </a:r>
          </a:p>
          <a:p>
            <a:pPr lvl="1" algn="just"/>
            <a:r>
              <a:rPr lang="tr-TR" dirty="0"/>
              <a:t>Kan basıncı anne istirahat halinde iken iki ölçüm 140/90 mmHg üzerinde ise </a:t>
            </a:r>
            <a:r>
              <a:rPr lang="tr-TR" dirty="0" err="1"/>
              <a:t>preklampsinin</a:t>
            </a:r>
            <a:r>
              <a:rPr lang="tr-TR" dirty="0"/>
              <a:t> diğer bulguları eşlik ediyorsa veya 4 saat içinde kan basıncı 140/90 mmHg’nin altına düşürülemiyorsa hasta ileri tetkik ve tedavi amacıyla üst basamağa sevk edilir.</a:t>
            </a:r>
          </a:p>
          <a:p>
            <a:endParaRPr lang="tr-TR" dirty="0"/>
          </a:p>
        </p:txBody>
      </p:sp>
      <p:sp>
        <p:nvSpPr>
          <p:cNvPr id="4" name="İçerik Yer Tutucusu 2">
            <a:extLst>
              <a:ext uri="{FF2B5EF4-FFF2-40B4-BE49-F238E27FC236}">
                <a16:creationId xmlns:a16="http://schemas.microsoft.com/office/drawing/2014/main" id="{5F2B4C80-00F2-9948-6648-59EA0AE73619}"/>
              </a:ext>
            </a:extLst>
          </p:cNvPr>
          <p:cNvSpPr txBox="1">
            <a:spLocks/>
          </p:cNvSpPr>
          <p:nvPr/>
        </p:nvSpPr>
        <p:spPr>
          <a:xfrm>
            <a:off x="501316" y="6311900"/>
            <a:ext cx="10515600" cy="5461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r>
              <a:rPr lang="tr-TR" sz="600" dirty="0"/>
              <a:t>T.C. Sağlık Bakanlığı Halk Sağlığı Genel Müdürlüğü Acil Obstetrik Bakım Yönetim Rehberi (https://erzurumism.saglik.gov.tr/Eklenti/58240/0/aobyonetimrehberi08-11-20191pdf.pdf)</a:t>
            </a:r>
          </a:p>
          <a:p>
            <a:r>
              <a:rPr lang="en-US" sz="600" dirty="0"/>
              <a:t>Postpartum Care: An Approach to the Fourth Trimester</a:t>
            </a:r>
            <a:r>
              <a:rPr lang="tr-TR" sz="600" dirty="0"/>
              <a:t>. </a:t>
            </a:r>
            <a:r>
              <a:rPr lang="en-US" sz="600" dirty="0"/>
              <a:t>Heather L </a:t>
            </a:r>
            <a:r>
              <a:rPr lang="en-US" sz="600" dirty="0" err="1"/>
              <a:t>Paladine</a:t>
            </a:r>
            <a:r>
              <a:rPr lang="en-US" sz="600" baseline="30000" dirty="0"/>
              <a:t> 1</a:t>
            </a:r>
            <a:r>
              <a:rPr lang="en-US" sz="600" dirty="0"/>
              <a:t>, Carol E </a:t>
            </a:r>
            <a:r>
              <a:rPr lang="en-US" sz="600" dirty="0" err="1"/>
              <a:t>Blenning</a:t>
            </a:r>
            <a:r>
              <a:rPr lang="en-US" sz="600" baseline="30000" dirty="0"/>
              <a:t> 2</a:t>
            </a:r>
            <a:r>
              <a:rPr lang="en-US" sz="600" dirty="0"/>
              <a:t>, Yorgos </a:t>
            </a:r>
            <a:r>
              <a:rPr lang="en-US" sz="600" dirty="0" err="1"/>
              <a:t>Strangas</a:t>
            </a:r>
            <a:r>
              <a:rPr lang="en-US" sz="600" baseline="30000" dirty="0"/>
              <a:t> 1</a:t>
            </a:r>
            <a:r>
              <a:rPr lang="tr-TR" sz="600" strike="noStrike" baseline="30000" dirty="0"/>
              <a:t> </a:t>
            </a:r>
            <a:r>
              <a:rPr lang="tr-TR" sz="600" dirty="0"/>
              <a:t>PMID: 31613576 (https://pubmed.ncbi.nlm.nih.gov/31613576/)</a:t>
            </a:r>
          </a:p>
          <a:p>
            <a:endParaRPr lang="en-US" sz="2800" dirty="0">
              <a:solidFill>
                <a:schemeClr val="tx1">
                  <a:lumMod val="95000"/>
                  <a:lumOff val="5000"/>
                </a:schemeClr>
              </a:solidFill>
            </a:endParaRPr>
          </a:p>
          <a:p>
            <a:endParaRPr lang="tr-TR" dirty="0"/>
          </a:p>
        </p:txBody>
      </p:sp>
    </p:spTree>
    <p:extLst>
      <p:ext uri="{BB962C8B-B14F-4D97-AF65-F5344CB8AC3E}">
        <p14:creationId xmlns:p14="http://schemas.microsoft.com/office/powerpoint/2010/main" val="38528639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63110E-74D7-999E-E23A-00058F5327C3}"/>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089E5113-92C2-94AF-BA42-A476FA827621}"/>
              </a:ext>
            </a:extLst>
          </p:cNvPr>
          <p:cNvSpPr>
            <a:spLocks noGrp="1"/>
          </p:cNvSpPr>
          <p:nvPr>
            <p:ph idx="1"/>
          </p:nvPr>
        </p:nvSpPr>
        <p:spPr/>
        <p:txBody>
          <a:bodyPr>
            <a:normAutofit/>
          </a:bodyPr>
          <a:lstStyle/>
          <a:p>
            <a:pPr marL="0" indent="0" algn="just">
              <a:buNone/>
            </a:pPr>
            <a:r>
              <a:rPr lang="tr-TR" sz="2400" b="1" dirty="0"/>
              <a:t>Muayene ve müdahale</a:t>
            </a:r>
            <a:endParaRPr lang="tr-TR" sz="2400" dirty="0"/>
          </a:p>
          <a:p>
            <a:pPr algn="just"/>
            <a:r>
              <a:rPr lang="tr-TR" sz="2400" dirty="0"/>
              <a:t>Kan basıncı değeri 90/50 mmHg altında ise olası kan kaybı düşünülmeli ve kanama kontrolü yapılmalıdır. </a:t>
            </a:r>
          </a:p>
          <a:p>
            <a:pPr algn="just"/>
            <a:r>
              <a:rPr lang="tr-TR" sz="2400" dirty="0"/>
              <a:t>Kan basıncı değeri sistolik 90 mm </a:t>
            </a:r>
            <a:r>
              <a:rPr lang="tr-TR" sz="2400" dirty="0" err="1"/>
              <a:t>Hg’nın</a:t>
            </a:r>
            <a:r>
              <a:rPr lang="tr-TR" sz="2400" dirty="0"/>
              <a:t> altındaysa ve taşikardi eşlik ediyorsa kanama açısından dikkatli olunmalı ve hasta yakın takip edilmelidir. </a:t>
            </a:r>
          </a:p>
          <a:p>
            <a:pPr algn="just"/>
            <a:r>
              <a:rPr lang="tr-TR" sz="2400" dirty="0"/>
              <a:t>Ayrıca hipotansiyon durumunda anne </a:t>
            </a:r>
            <a:r>
              <a:rPr lang="tr-TR" sz="2400" dirty="0" err="1"/>
              <a:t>ortostatik</a:t>
            </a:r>
            <a:r>
              <a:rPr lang="tr-TR" sz="2400" dirty="0"/>
              <a:t> hipotansiyon açısından da değerlendirilmelidir.</a:t>
            </a:r>
          </a:p>
          <a:p>
            <a:pPr algn="just"/>
            <a:r>
              <a:rPr lang="tr-TR" sz="2400" dirty="0"/>
              <a:t>Solunum sayısı dakikada 10’un altı, 20’nin üstü ise hasta yakın takip edilmelidir.</a:t>
            </a:r>
          </a:p>
          <a:p>
            <a:pPr algn="just"/>
            <a:r>
              <a:rPr lang="tr-TR" sz="2400" dirty="0"/>
              <a:t>Ateş ölçümü, 38°C’nin üzerindeyse infeksiyon yönünden değerlendirilmelidir.</a:t>
            </a:r>
          </a:p>
        </p:txBody>
      </p:sp>
      <p:sp>
        <p:nvSpPr>
          <p:cNvPr id="4" name="İçerik Yer Tutucusu 2">
            <a:extLst>
              <a:ext uri="{FF2B5EF4-FFF2-40B4-BE49-F238E27FC236}">
                <a16:creationId xmlns:a16="http://schemas.microsoft.com/office/drawing/2014/main" id="{9C3D7C4D-0CF7-07C0-64F8-8006A3726C59}"/>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8486527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15BF99-6E44-E991-C332-1E5452F3290E}"/>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301BC4EE-EA4C-06B8-F728-761F0FBA55D0}"/>
              </a:ext>
            </a:extLst>
          </p:cNvPr>
          <p:cNvSpPr>
            <a:spLocks noGrp="1"/>
          </p:cNvSpPr>
          <p:nvPr>
            <p:ph idx="1"/>
          </p:nvPr>
        </p:nvSpPr>
        <p:spPr/>
        <p:txBody>
          <a:bodyPr>
            <a:normAutofit/>
          </a:bodyPr>
          <a:lstStyle/>
          <a:p>
            <a:pPr marL="0" indent="0" algn="just">
              <a:buNone/>
            </a:pPr>
            <a:r>
              <a:rPr lang="tr-TR" sz="2400" b="1" dirty="0"/>
              <a:t>Muayene ve müdahale</a:t>
            </a:r>
            <a:endParaRPr lang="tr-TR" sz="2400" dirty="0"/>
          </a:p>
          <a:p>
            <a:pPr algn="just">
              <a:buFont typeface="Wingdings" panose="05000000000000000000" pitchFamily="2" charset="2"/>
              <a:buChar char="v"/>
            </a:pPr>
            <a:r>
              <a:rPr lang="tr-TR" sz="2400" dirty="0" err="1"/>
              <a:t>Postpartum</a:t>
            </a:r>
            <a:r>
              <a:rPr lang="tr-TR" sz="2400" dirty="0"/>
              <a:t> tansiyon takibi</a:t>
            </a:r>
          </a:p>
          <a:p>
            <a:pPr marL="0" indent="0" algn="just">
              <a:buNone/>
            </a:pPr>
            <a:r>
              <a:rPr lang="tr-TR" sz="2400" dirty="0"/>
              <a:t>Gebelikte ciddi </a:t>
            </a:r>
            <a:r>
              <a:rPr lang="tr-TR" sz="2400" dirty="0" err="1"/>
              <a:t>preeklampsi</a:t>
            </a:r>
            <a:r>
              <a:rPr lang="tr-TR" sz="2400" dirty="0"/>
              <a:t> tanısı almış lohusalarda:</a:t>
            </a:r>
          </a:p>
          <a:p>
            <a:pPr algn="just"/>
            <a:r>
              <a:rPr lang="tr-TR" sz="2400" dirty="0"/>
              <a:t>Tansiyon ≥ 160/110 mm Hg ise 1 saat içinde dâhiliye, kardiyoloji bölümlerince değerlendirilerek acil tedavi düzenlenmelidir.</a:t>
            </a:r>
          </a:p>
          <a:p>
            <a:pPr algn="just"/>
            <a:r>
              <a:rPr lang="tr-TR" sz="2400" dirty="0" err="1"/>
              <a:t>Postpartum</a:t>
            </a:r>
            <a:r>
              <a:rPr lang="tr-TR" sz="2400" dirty="0"/>
              <a:t> dönemde tansiyon regüle olduktan sonra hasta en az 72 saat süreyle hastanede izlenmeli ve 4 saatte bir tansiyon ölçümü yapılmalıdır.</a:t>
            </a:r>
          </a:p>
          <a:p>
            <a:pPr algn="just"/>
            <a:r>
              <a:rPr lang="tr-TR" sz="2400" dirty="0"/>
              <a:t>Kan basıncı 150/100 mmHg altına düşen, laboratuvar değerleri normal asemptomatik hastalar 3. veya 4. günlerde taburcu edilebilir. </a:t>
            </a:r>
          </a:p>
        </p:txBody>
      </p:sp>
      <p:sp>
        <p:nvSpPr>
          <p:cNvPr id="4" name="İçerik Yer Tutucusu 2">
            <a:extLst>
              <a:ext uri="{FF2B5EF4-FFF2-40B4-BE49-F238E27FC236}">
                <a16:creationId xmlns:a16="http://schemas.microsoft.com/office/drawing/2014/main" id="{0765F964-2CC3-7805-5DBF-F71BD9F975C3}"/>
              </a:ext>
            </a:extLst>
          </p:cNvPr>
          <p:cNvSpPr txBox="1">
            <a:spLocks/>
          </p:cNvSpPr>
          <p:nvPr/>
        </p:nvSpPr>
        <p:spPr>
          <a:xfrm>
            <a:off x="196932" y="6617319"/>
            <a:ext cx="10515600" cy="240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a:t>T.C. Sağlık Bakanlığı Halk Sağlığı Genel Müdürlüğü</a:t>
            </a:r>
            <a:r>
              <a:rPr lang="tr-TR" sz="600">
                <a:solidFill>
                  <a:schemeClr val="tx1">
                    <a:lumMod val="95000"/>
                    <a:lumOff val="5000"/>
                  </a:schemeClr>
                </a:solidFill>
              </a:rPr>
              <a:t> Acil Obstetrik Bakım Yönetim Rehberi (https://erzurumism.saglik.gov.tr/Eklenti/58240/0/aobyonetimrehberi08-11-20191pdf.pdf)</a:t>
            </a:r>
            <a:endParaRPr lang="en-US" sz="600">
              <a:solidFill>
                <a:schemeClr val="tx1">
                  <a:lumMod val="95000"/>
                  <a:lumOff val="5000"/>
                </a:schemeClr>
              </a:solidFill>
            </a:endParaRPr>
          </a:p>
          <a:p>
            <a:endParaRPr lang="tr-TR" dirty="0"/>
          </a:p>
        </p:txBody>
      </p:sp>
    </p:spTree>
    <p:extLst>
      <p:ext uri="{BB962C8B-B14F-4D97-AF65-F5344CB8AC3E}">
        <p14:creationId xmlns:p14="http://schemas.microsoft.com/office/powerpoint/2010/main" val="17808170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8DDF00-CCB3-15DD-35D5-517F94C170B1}"/>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27BEA895-D2E7-FF99-F8EF-EA59C0742943}"/>
              </a:ext>
            </a:extLst>
          </p:cNvPr>
          <p:cNvSpPr>
            <a:spLocks noGrp="1"/>
          </p:cNvSpPr>
          <p:nvPr>
            <p:ph idx="1"/>
          </p:nvPr>
        </p:nvSpPr>
        <p:spPr/>
        <p:txBody>
          <a:bodyPr>
            <a:normAutofit/>
          </a:bodyPr>
          <a:lstStyle/>
          <a:p>
            <a:pPr marL="0" indent="0" algn="just">
              <a:buNone/>
            </a:pPr>
            <a:r>
              <a:rPr lang="tr-TR" sz="2400" b="1" dirty="0"/>
              <a:t>Muayene ve müdahale</a:t>
            </a:r>
            <a:endParaRPr lang="tr-TR" sz="2400" dirty="0"/>
          </a:p>
          <a:p>
            <a:pPr algn="just"/>
            <a:r>
              <a:rPr lang="tr-TR" sz="2400" dirty="0"/>
              <a:t>Karın muayenesi yapılarak </a:t>
            </a:r>
            <a:r>
              <a:rPr lang="tr-TR" sz="2400" dirty="0" err="1"/>
              <a:t>fundus</a:t>
            </a:r>
            <a:r>
              <a:rPr lang="tr-TR" sz="2400" dirty="0"/>
              <a:t> yüksekliği değerlendirilmelidir.</a:t>
            </a:r>
          </a:p>
          <a:p>
            <a:pPr algn="just"/>
            <a:r>
              <a:rPr lang="tr-TR" sz="2400" dirty="0"/>
              <a:t>Perine muayenesi yapılmalı ve ağrı varsa ağrıyı azaltmak için topikal soğuk uygulama veya analjezikler önerilmelidir.</a:t>
            </a:r>
          </a:p>
          <a:p>
            <a:pPr algn="just"/>
            <a:r>
              <a:rPr lang="tr-TR" sz="2400" dirty="0"/>
              <a:t>Epizyotomi hattı, açılma veya enfeksiyon bulguları açısından değerlendirilmelidir.</a:t>
            </a:r>
          </a:p>
          <a:p>
            <a:pPr algn="just"/>
            <a:r>
              <a:rPr lang="tr-TR" sz="2400" dirty="0"/>
              <a:t>Lohusanın yoğun veya pis kokulu akıntısı, pıhtılı </a:t>
            </a:r>
            <a:r>
              <a:rPr lang="tr-TR" sz="2400" dirty="0" err="1"/>
              <a:t>lochia</a:t>
            </a:r>
            <a:r>
              <a:rPr lang="tr-TR" sz="2400" dirty="0"/>
              <a:t>, batın hassasiyeti var veya vücut ısısı 38°C’nin üzerinde ise; vajinal akıntı, uterus </a:t>
            </a:r>
            <a:r>
              <a:rPr lang="tr-TR" sz="2400" dirty="0" err="1"/>
              <a:t>involüsyonu</a:t>
            </a:r>
            <a:r>
              <a:rPr lang="tr-TR" sz="2400" dirty="0"/>
              <a:t> ve pozisyonu değerlendirilmelidir. </a:t>
            </a:r>
          </a:p>
          <a:p>
            <a:pPr algn="just"/>
            <a:r>
              <a:rPr lang="tr-TR" sz="2400" dirty="0"/>
              <a:t>Uterusun büyüklüğü, tonusu veya pozisyonundaki herhangi bir anormallik araştırılmalıdır.</a:t>
            </a:r>
          </a:p>
        </p:txBody>
      </p:sp>
      <p:sp>
        <p:nvSpPr>
          <p:cNvPr id="4" name="İçerik Yer Tutucusu 2">
            <a:extLst>
              <a:ext uri="{FF2B5EF4-FFF2-40B4-BE49-F238E27FC236}">
                <a16:creationId xmlns:a16="http://schemas.microsoft.com/office/drawing/2014/main" id="{85170A53-2679-C90F-FB95-9F7BE58AFF07}"/>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8923991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99A986-8A27-4C30-9434-B0964035D328}"/>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D7D00E59-D7F2-7F01-139A-56F9542832D6}"/>
              </a:ext>
            </a:extLst>
          </p:cNvPr>
          <p:cNvSpPr>
            <a:spLocks noGrp="1"/>
          </p:cNvSpPr>
          <p:nvPr>
            <p:ph idx="1"/>
          </p:nvPr>
        </p:nvSpPr>
        <p:spPr/>
        <p:txBody>
          <a:bodyPr>
            <a:normAutofit/>
          </a:bodyPr>
          <a:lstStyle/>
          <a:p>
            <a:pPr marL="0" indent="0" algn="just">
              <a:buNone/>
            </a:pPr>
            <a:r>
              <a:rPr lang="tr-TR" sz="2400" b="1" dirty="0"/>
              <a:t>Muayene ve müdahale</a:t>
            </a:r>
            <a:endParaRPr lang="tr-TR" sz="2400" dirty="0"/>
          </a:p>
          <a:p>
            <a:pPr algn="just"/>
            <a:r>
              <a:rPr lang="tr-TR" sz="2400" dirty="0"/>
              <a:t>Sezaryen olan lohusalarda insizyon yeri kontrol edilmeli ve lohusa anestezi komplikasyonları açısından değerlendirilmelidir.</a:t>
            </a:r>
          </a:p>
          <a:p>
            <a:pPr algn="just"/>
            <a:r>
              <a:rPr lang="tr-TR" sz="2400" dirty="0"/>
              <a:t>Emzirme değerlendirilmeli gerekirse emzirmeye yardımcı olunmalı ve meme başı değerlendirilmelidir.</a:t>
            </a:r>
          </a:p>
          <a:p>
            <a:pPr algn="just"/>
            <a:r>
              <a:rPr lang="tr-TR" sz="2400" dirty="0"/>
              <a:t>Lohusa, aile içi şiddeti </a:t>
            </a:r>
            <a:r>
              <a:rPr lang="de-DE" sz="2400" dirty="0" err="1"/>
              <a:t>gösteren</a:t>
            </a:r>
            <a:r>
              <a:rPr lang="de-DE" sz="2400" dirty="0"/>
              <a:t> </a:t>
            </a:r>
            <a:r>
              <a:rPr lang="de-DE" sz="2400" dirty="0" err="1"/>
              <a:t>herhangi</a:t>
            </a:r>
            <a:r>
              <a:rPr lang="de-DE" sz="2400" dirty="0"/>
              <a:t> </a:t>
            </a:r>
            <a:r>
              <a:rPr lang="de-DE" sz="2400" dirty="0" err="1"/>
              <a:t>bir</a:t>
            </a:r>
            <a:r>
              <a:rPr lang="de-DE" sz="2400" dirty="0"/>
              <a:t> </a:t>
            </a:r>
            <a:r>
              <a:rPr lang="de-DE" sz="2400" dirty="0" err="1"/>
              <a:t>bulgu</a:t>
            </a:r>
            <a:r>
              <a:rPr lang="de-DE" sz="2400" dirty="0"/>
              <a:t> </a:t>
            </a:r>
            <a:r>
              <a:rPr lang="de-DE" sz="2400" dirty="0" err="1"/>
              <a:t>için</a:t>
            </a:r>
            <a:r>
              <a:rPr lang="tr-TR" sz="2400" dirty="0"/>
              <a:t> değerlendirilmelidir.</a:t>
            </a:r>
          </a:p>
          <a:p>
            <a:pPr marL="0" indent="0" algn="just">
              <a:buNone/>
            </a:pPr>
            <a:endParaRPr lang="tr-TR" sz="2400" b="1" dirty="0"/>
          </a:p>
          <a:p>
            <a:pPr marL="0" indent="0" algn="just">
              <a:buNone/>
            </a:pPr>
            <a:r>
              <a:rPr lang="tr-TR" sz="2400" b="1" dirty="0"/>
              <a:t>Laboratuvar</a:t>
            </a:r>
          </a:p>
          <a:p>
            <a:pPr algn="just"/>
            <a:r>
              <a:rPr lang="tr-TR" sz="2400" dirty="0"/>
              <a:t>Gerekirse hemoglobin ölçümü ve tam idrar tetkiki yapılmalıdır. </a:t>
            </a:r>
          </a:p>
        </p:txBody>
      </p:sp>
      <p:sp>
        <p:nvSpPr>
          <p:cNvPr id="4" name="İçerik Yer Tutucusu 2">
            <a:extLst>
              <a:ext uri="{FF2B5EF4-FFF2-40B4-BE49-F238E27FC236}">
                <a16:creationId xmlns:a16="http://schemas.microsoft.com/office/drawing/2014/main" id="{0039C5D9-DF07-3B9D-09A6-69B10DB0DC29}"/>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7966547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B2BA85-8270-032B-140D-C204E4825C9F}"/>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2A1BAD21-DF27-7EE4-B331-382249D5F030}"/>
              </a:ext>
            </a:extLst>
          </p:cNvPr>
          <p:cNvSpPr>
            <a:spLocks noGrp="1"/>
          </p:cNvSpPr>
          <p:nvPr>
            <p:ph idx="1"/>
          </p:nvPr>
        </p:nvSpPr>
        <p:spPr/>
        <p:txBody>
          <a:bodyPr>
            <a:normAutofit/>
          </a:bodyPr>
          <a:lstStyle/>
          <a:p>
            <a:pPr marL="0" indent="0">
              <a:buNone/>
            </a:pPr>
            <a:r>
              <a:rPr lang="tr-TR" sz="2400" b="1" dirty="0"/>
              <a:t>Bakım ve danışmanlık</a:t>
            </a:r>
          </a:p>
          <a:p>
            <a:r>
              <a:rPr lang="tr-TR" sz="2400" dirty="0"/>
              <a:t>Annenin kişisel temizlik ve bakımı değerlendirilmeli ve anneye perine bölgesini ve varsa sezaryen insizyonunu koruyarak kısa süreli ayakta duş alması önerilmelidir.</a:t>
            </a:r>
          </a:p>
          <a:p>
            <a:r>
              <a:rPr lang="tr-TR" sz="2400" dirty="0"/>
              <a:t>Gerekiyorsa anti-D </a:t>
            </a:r>
            <a:r>
              <a:rPr lang="tr-TR" sz="2400" dirty="0" err="1"/>
              <a:t>immunglobulin</a:t>
            </a:r>
            <a:r>
              <a:rPr lang="tr-TR" sz="2400" dirty="0"/>
              <a:t> ile </a:t>
            </a:r>
            <a:r>
              <a:rPr lang="tr-TR" sz="2400" dirty="0" err="1"/>
              <a:t>izoimmunizasyonun</a:t>
            </a:r>
            <a:r>
              <a:rPr lang="tr-TR" sz="2400" dirty="0"/>
              <a:t> uygulanması sağlanmalıdır.</a:t>
            </a:r>
          </a:p>
          <a:p>
            <a:r>
              <a:rPr lang="tr-TR" sz="2400" dirty="0"/>
              <a:t>Fiziksel aktivite, pelvik tabanı güçlendirme egzersizleri konusunda lohusa bilgilendirilmeli ve bebeği ile geçireceği zaman dahil planlanan aktiviteler hakkında öneriler sunulmalıdır. </a:t>
            </a:r>
          </a:p>
          <a:p>
            <a:r>
              <a:rPr lang="tr-TR" sz="2400" dirty="0"/>
              <a:t>Demir ve D vitamini desteğine devam etmesi sağlanmalıdır.</a:t>
            </a:r>
          </a:p>
          <a:p>
            <a:endParaRPr lang="tr-TR" sz="2400" dirty="0"/>
          </a:p>
        </p:txBody>
      </p:sp>
      <p:sp>
        <p:nvSpPr>
          <p:cNvPr id="4" name="İçerik Yer Tutucusu 2">
            <a:extLst>
              <a:ext uri="{FF2B5EF4-FFF2-40B4-BE49-F238E27FC236}">
                <a16:creationId xmlns:a16="http://schemas.microsoft.com/office/drawing/2014/main" id="{66A29D6B-55FC-1567-1175-A2385B7779FB}"/>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8560714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D43DEA-5AEE-6F51-1B35-D12E0799250D}"/>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FC053FC0-9048-C4AB-AD34-28820126A053}"/>
              </a:ext>
            </a:extLst>
          </p:cNvPr>
          <p:cNvSpPr>
            <a:spLocks noGrp="1"/>
          </p:cNvSpPr>
          <p:nvPr>
            <p:ph idx="1"/>
          </p:nvPr>
        </p:nvSpPr>
        <p:spPr/>
        <p:txBody>
          <a:bodyPr/>
          <a:lstStyle/>
          <a:p>
            <a:pPr marL="0" indent="0">
              <a:buNone/>
            </a:pPr>
            <a:endParaRPr lang="tr-TR" sz="2400" dirty="0"/>
          </a:p>
          <a:p>
            <a:endParaRPr lang="tr-TR" dirty="0"/>
          </a:p>
        </p:txBody>
      </p:sp>
      <p:pic>
        <p:nvPicPr>
          <p:cNvPr id="9" name="Resim 8" descr="metin, ekran görüntüsü, yazı tipi, çizgi içeren bir resim&#10;&#10;Açıklama otomatik olarak oluşturuldu">
            <a:extLst>
              <a:ext uri="{FF2B5EF4-FFF2-40B4-BE49-F238E27FC236}">
                <a16:creationId xmlns:a16="http://schemas.microsoft.com/office/drawing/2014/main" id="{A5DA676D-D3CD-AC60-A248-C7612AE7A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8174" y="1337232"/>
            <a:ext cx="4141884" cy="4891547"/>
          </a:xfrm>
          <a:prstGeom prst="rect">
            <a:avLst/>
          </a:prstGeom>
        </p:spPr>
      </p:pic>
      <p:sp>
        <p:nvSpPr>
          <p:cNvPr id="10" name="İçerik Yer Tutucusu 2">
            <a:extLst>
              <a:ext uri="{FF2B5EF4-FFF2-40B4-BE49-F238E27FC236}">
                <a16:creationId xmlns:a16="http://schemas.microsoft.com/office/drawing/2014/main" id="{90793C2F-9D11-2FEF-9611-A63A2A123EE7}"/>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78877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AE3DA-1628-EAF3-7534-1669D8F1BC2B}"/>
              </a:ext>
            </a:extLst>
          </p:cNvPr>
          <p:cNvSpPr>
            <a:spLocks noGrp="1"/>
          </p:cNvSpPr>
          <p:nvPr>
            <p:ph type="title"/>
          </p:nvPr>
        </p:nvSpPr>
        <p:spPr/>
        <p:txBody>
          <a:bodyPr/>
          <a:lstStyle/>
          <a:p>
            <a:r>
              <a:rPr lang="tr-TR" b="1" dirty="0"/>
              <a:t>POSTPARTUM BULGULAR VE DEĞİŞİKLİKLER</a:t>
            </a:r>
          </a:p>
        </p:txBody>
      </p:sp>
      <p:sp>
        <p:nvSpPr>
          <p:cNvPr id="3" name="İçerik Yer Tutucusu 2">
            <a:extLst>
              <a:ext uri="{FF2B5EF4-FFF2-40B4-BE49-F238E27FC236}">
                <a16:creationId xmlns:a16="http://schemas.microsoft.com/office/drawing/2014/main" id="{43E82EA5-CE65-D059-C7F2-5B76A75AD351}"/>
              </a:ext>
            </a:extLst>
          </p:cNvPr>
          <p:cNvSpPr>
            <a:spLocks noGrp="1"/>
          </p:cNvSpPr>
          <p:nvPr>
            <p:ph idx="1"/>
          </p:nvPr>
        </p:nvSpPr>
        <p:spPr/>
        <p:txBody>
          <a:bodyPr/>
          <a:lstStyle/>
          <a:p>
            <a:pPr marL="0" indent="0" algn="just">
              <a:buNone/>
            </a:pPr>
            <a:r>
              <a:rPr lang="tr-TR" sz="2400" b="1" dirty="0"/>
              <a:t>Titreme</a:t>
            </a:r>
          </a:p>
          <a:p>
            <a:pPr algn="just"/>
            <a:r>
              <a:rPr lang="tr-TR" sz="2400" dirty="0"/>
              <a:t>Doğum sonrası titreme annelerin </a:t>
            </a:r>
            <a:r>
              <a:rPr lang="sv-SE" sz="2400" dirty="0"/>
              <a:t>yüzde 25 ila 50'sinde görülür</a:t>
            </a:r>
            <a:r>
              <a:rPr lang="tr-TR" sz="2400" dirty="0"/>
              <a:t>. </a:t>
            </a:r>
          </a:p>
          <a:p>
            <a:pPr algn="just"/>
            <a:endParaRPr lang="tr-TR" sz="2400" dirty="0"/>
          </a:p>
          <a:p>
            <a:pPr algn="just"/>
            <a:r>
              <a:rPr lang="tr-TR" sz="2400" dirty="0"/>
              <a:t>Titreme genellikle doğumdan 1 ila 30 dakika sonra başlar ve 60 dakikaya kadar sürebilir. </a:t>
            </a:r>
          </a:p>
          <a:p>
            <a:pPr algn="just"/>
            <a:endParaRPr lang="tr-TR" sz="2400" dirty="0"/>
          </a:p>
          <a:p>
            <a:pPr algn="just"/>
            <a:r>
              <a:rPr lang="tr-TR" sz="2400" dirty="0"/>
              <a:t>Titremenin nedeni bilinmemekle birlikte fetal-</a:t>
            </a:r>
            <a:r>
              <a:rPr lang="tr-TR" sz="2400" dirty="0" err="1"/>
              <a:t>maternal</a:t>
            </a:r>
            <a:r>
              <a:rPr lang="tr-TR" sz="2400" dirty="0"/>
              <a:t> kanama, mikro-amniyotik emboli, </a:t>
            </a:r>
            <a:r>
              <a:rPr lang="tr-TR" sz="2400" dirty="0" err="1"/>
              <a:t>plasental</a:t>
            </a:r>
            <a:r>
              <a:rPr lang="tr-TR" sz="2400" dirty="0"/>
              <a:t> ayrılma, anestezi, bakteriyemi ve bazı ilaç uygulamaları (</a:t>
            </a:r>
            <a:r>
              <a:rPr lang="tr-TR" sz="2400" dirty="0" err="1"/>
              <a:t>örn</a:t>
            </a:r>
            <a:r>
              <a:rPr lang="tr-TR" sz="2400" dirty="0"/>
              <a:t>. </a:t>
            </a:r>
            <a:r>
              <a:rPr lang="tr-TR" sz="2400" dirty="0" err="1"/>
              <a:t>misoprostol</a:t>
            </a:r>
            <a:r>
              <a:rPr lang="tr-TR" sz="2400" dirty="0"/>
              <a:t> vb.) gibi doğumu takiben vücut sıcaklığındaki düşüşe bir yanıt olabileceği düşünülmektedir.</a:t>
            </a:r>
          </a:p>
          <a:p>
            <a:endParaRPr lang="tr-TR" b="1" dirty="0"/>
          </a:p>
        </p:txBody>
      </p:sp>
      <p:sp>
        <p:nvSpPr>
          <p:cNvPr id="4" name="İçerik Yer Tutucusu 2">
            <a:extLst>
              <a:ext uri="{FF2B5EF4-FFF2-40B4-BE49-F238E27FC236}">
                <a16:creationId xmlns:a16="http://schemas.microsoft.com/office/drawing/2014/main" id="{EF4278E9-E68D-C1F2-D167-6885993839B0}"/>
              </a:ext>
            </a:extLst>
          </p:cNvPr>
          <p:cNvSpPr txBox="1">
            <a:spLocks/>
          </p:cNvSpPr>
          <p:nvPr/>
        </p:nvSpPr>
        <p:spPr>
          <a:xfrm>
            <a:off x="533401" y="6563078"/>
            <a:ext cx="10515600" cy="296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https://www.uptodate.com/contents/overview-of-the-postpartum-period-normal-physiology-and-routine-maternal-care?search=puerperial%20care&amp;source=search_result&amp;selectedTitle=1~139&amp;usage_type=default&amp;display_rank=1#H2604369366</a:t>
            </a:r>
          </a:p>
          <a:p>
            <a:endParaRPr lang="tr-TR" dirty="0"/>
          </a:p>
        </p:txBody>
      </p:sp>
    </p:spTree>
    <p:extLst>
      <p:ext uri="{BB962C8B-B14F-4D97-AF65-F5344CB8AC3E}">
        <p14:creationId xmlns:p14="http://schemas.microsoft.com/office/powerpoint/2010/main" val="17338510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C918FB-E873-7591-7F7C-9B1FDA121ECB}"/>
              </a:ext>
            </a:extLst>
          </p:cNvPr>
          <p:cNvSpPr>
            <a:spLocks noGrp="1"/>
          </p:cNvSpPr>
          <p:nvPr>
            <p:ph type="title"/>
          </p:nvPr>
        </p:nvSpPr>
        <p:spPr/>
        <p:txBody>
          <a:bodyPr/>
          <a:lstStyle/>
          <a:p>
            <a:r>
              <a:rPr lang="tr-TR" b="1" dirty="0"/>
              <a:t>DÖRDÜNCÜ İZLEM</a:t>
            </a:r>
            <a:endParaRPr lang="tr-TR" dirty="0"/>
          </a:p>
        </p:txBody>
      </p:sp>
      <p:pic>
        <p:nvPicPr>
          <p:cNvPr id="4" name="Resim 3" descr="metin, ekran görüntüsü, diyagram, yazı tipi içeren bir resim&#10;&#10;Açıklama otomatik olarak oluşturuldu">
            <a:extLst>
              <a:ext uri="{FF2B5EF4-FFF2-40B4-BE49-F238E27FC236}">
                <a16:creationId xmlns:a16="http://schemas.microsoft.com/office/drawing/2014/main" id="{23E48856-26BC-3247-4E0F-A941145D7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922" y="1436876"/>
            <a:ext cx="7849589" cy="5421124"/>
          </a:xfrm>
          <a:prstGeom prst="rect">
            <a:avLst/>
          </a:prstGeom>
        </p:spPr>
      </p:pic>
    </p:spTree>
    <p:extLst>
      <p:ext uri="{BB962C8B-B14F-4D97-AF65-F5344CB8AC3E}">
        <p14:creationId xmlns:p14="http://schemas.microsoft.com/office/powerpoint/2010/main" val="880537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37C484-DC86-DF77-9FE9-F539A939D115}"/>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019F9000-A126-EA57-9BC5-0E25F31AA9C4}"/>
              </a:ext>
            </a:extLst>
          </p:cNvPr>
          <p:cNvSpPr>
            <a:spLocks noGrp="1"/>
          </p:cNvSpPr>
          <p:nvPr>
            <p:ph idx="1"/>
          </p:nvPr>
        </p:nvSpPr>
        <p:spPr/>
        <p:txBody>
          <a:bodyPr>
            <a:normAutofit/>
          </a:bodyPr>
          <a:lstStyle/>
          <a:p>
            <a:pPr marL="0" indent="0">
              <a:buNone/>
            </a:pPr>
            <a:r>
              <a:rPr lang="tr-TR" sz="2400" b="1" dirty="0"/>
              <a:t>Bakım ve danışmanlık</a:t>
            </a:r>
            <a:endParaRPr lang="tr-TR" sz="2400" dirty="0"/>
          </a:p>
          <a:p>
            <a:r>
              <a:rPr lang="tr-TR" sz="2400" dirty="0"/>
              <a:t>Normal hemoglobin değeri</a:t>
            </a:r>
          </a:p>
          <a:p>
            <a:r>
              <a:rPr lang="tr-TR" sz="2400" dirty="0"/>
              <a:t>Mobilizasyon</a:t>
            </a:r>
          </a:p>
          <a:p>
            <a:r>
              <a:rPr lang="tr-TR" sz="2400" dirty="0" err="1"/>
              <a:t>Lochia</a:t>
            </a:r>
            <a:r>
              <a:rPr lang="tr-TR" sz="2400" dirty="0"/>
              <a:t> miktarının giderek azalması, kötü koku olmaması</a:t>
            </a:r>
          </a:p>
          <a:p>
            <a:r>
              <a:rPr lang="tr-TR" sz="2400" dirty="0"/>
              <a:t>Ağrısız ve rahat idrar çıkarması</a:t>
            </a:r>
          </a:p>
          <a:p>
            <a:r>
              <a:rPr lang="tr-TR" sz="2400" dirty="0"/>
              <a:t>Barsak fonksiyonlarının normale dönmesi (normal doğum sonrası 2-3. günler, sezaryen sonrası 3-5. günler)</a:t>
            </a:r>
          </a:p>
          <a:p>
            <a:r>
              <a:rPr lang="tr-TR" sz="2400" dirty="0" err="1"/>
              <a:t>Vital</a:t>
            </a:r>
            <a:r>
              <a:rPr lang="tr-TR" sz="2400" dirty="0"/>
              <a:t> bulguların normal olması</a:t>
            </a:r>
          </a:p>
          <a:p>
            <a:r>
              <a:rPr lang="tr-TR" sz="2400" dirty="0" err="1"/>
              <a:t>Perinede</a:t>
            </a:r>
            <a:r>
              <a:rPr lang="tr-TR" sz="2400" dirty="0"/>
              <a:t> veya insizyon hattında fazla kızarıklık, şişlik olmaması gibi fizyolojik süreçler hakkında anne bilgilendirilmelidir.</a:t>
            </a:r>
          </a:p>
          <a:p>
            <a:pPr lvl="1"/>
            <a:endParaRPr lang="tr-TR" dirty="0"/>
          </a:p>
        </p:txBody>
      </p:sp>
      <p:sp>
        <p:nvSpPr>
          <p:cNvPr id="4" name="İçerik Yer Tutucusu 2">
            <a:extLst>
              <a:ext uri="{FF2B5EF4-FFF2-40B4-BE49-F238E27FC236}">
                <a16:creationId xmlns:a16="http://schemas.microsoft.com/office/drawing/2014/main" id="{EC32BF45-8357-AEFE-14AC-8EF80BDB3CC7}"/>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0617954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FCBE3B-69FC-84B7-360E-E818BE2E98E4}"/>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9D6C8640-3243-3D56-F75D-84830B5A41E0}"/>
              </a:ext>
            </a:extLst>
          </p:cNvPr>
          <p:cNvSpPr>
            <a:spLocks noGrp="1"/>
          </p:cNvSpPr>
          <p:nvPr>
            <p:ph idx="1"/>
          </p:nvPr>
        </p:nvSpPr>
        <p:spPr/>
        <p:txBody>
          <a:bodyPr>
            <a:normAutofit fontScale="92500" lnSpcReduction="20000"/>
          </a:bodyPr>
          <a:lstStyle/>
          <a:p>
            <a:pPr marL="0" indent="0" algn="just">
              <a:buNone/>
            </a:pPr>
            <a:r>
              <a:rPr lang="tr-TR" sz="2600" b="1" dirty="0"/>
              <a:t>Bakım ve danışmanlık</a:t>
            </a:r>
          </a:p>
          <a:p>
            <a:pPr algn="just"/>
            <a:endParaRPr lang="tr-TR" sz="2600" dirty="0"/>
          </a:p>
          <a:p>
            <a:pPr algn="just"/>
            <a:r>
              <a:rPr lang="tr-TR" sz="2600" dirty="0"/>
              <a:t>Dinlenmeye zaman ayırma, bebeğin bakımı için yardım alma, duygularını paylaşabileceği birileriyle konuşma ve öz bakım yapmanın önemi anlatılmalıdır.</a:t>
            </a:r>
          </a:p>
          <a:p>
            <a:pPr algn="just"/>
            <a:endParaRPr lang="tr-TR" sz="2600" dirty="0"/>
          </a:p>
          <a:p>
            <a:pPr algn="just"/>
            <a:r>
              <a:rPr lang="tr-TR" sz="2600" dirty="0"/>
              <a:t>Duygusal durumu, sahip oldukları aile ve çevre desteği, günlük olaylarla başa çıkmak için neler yaptığı gibi konularda bilgi alarak tartışılmalıdır. Duygu durumunda değişiklik olması halinde anne ve aile bireylerinin ilgili hekim ve sağlık personelinden yardım almalarının önemi hakkında bilgilendirilmelidir.</a:t>
            </a:r>
          </a:p>
          <a:p>
            <a:pPr algn="just"/>
            <a:endParaRPr lang="tr-TR" sz="2600" dirty="0"/>
          </a:p>
          <a:p>
            <a:pPr algn="just"/>
            <a:r>
              <a:rPr lang="tr-TR" sz="2600" dirty="0"/>
              <a:t>Bebek bakımı, anne sütü konusunda lohusa bilgilendirilmeli ve en az 6 ay süreyle sadece anne sütü verilmesi konusunda teşvik edilmelidir.</a:t>
            </a:r>
          </a:p>
          <a:p>
            <a:endParaRPr lang="tr-TR" dirty="0"/>
          </a:p>
        </p:txBody>
      </p:sp>
      <p:sp>
        <p:nvSpPr>
          <p:cNvPr id="4" name="İçerik Yer Tutucusu 2">
            <a:extLst>
              <a:ext uri="{FF2B5EF4-FFF2-40B4-BE49-F238E27FC236}">
                <a16:creationId xmlns:a16="http://schemas.microsoft.com/office/drawing/2014/main" id="{62AA2829-93AA-ED82-D823-AF79CAF96C5D}"/>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1778188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641174-222F-B055-E453-2A6D53F03C33}"/>
              </a:ext>
            </a:extLst>
          </p:cNvPr>
          <p:cNvSpPr>
            <a:spLocks noGrp="1"/>
          </p:cNvSpPr>
          <p:nvPr>
            <p:ph type="title"/>
          </p:nvPr>
        </p:nvSpPr>
        <p:spPr/>
        <p:txBody>
          <a:bodyPr/>
          <a:lstStyle/>
          <a:p>
            <a:r>
              <a:rPr lang="tr-TR" b="1" dirty="0"/>
              <a:t>DÖRDÜNCÜ İZLEM</a:t>
            </a:r>
            <a:endParaRPr lang="tr-TR" dirty="0"/>
          </a:p>
        </p:txBody>
      </p:sp>
      <p:sp>
        <p:nvSpPr>
          <p:cNvPr id="5" name="İçerik Yer Tutucusu 4">
            <a:extLst>
              <a:ext uri="{FF2B5EF4-FFF2-40B4-BE49-F238E27FC236}">
                <a16:creationId xmlns:a16="http://schemas.microsoft.com/office/drawing/2014/main" id="{E9F69180-A40C-31CF-C6B5-0307AADCD100}"/>
              </a:ext>
            </a:extLst>
          </p:cNvPr>
          <p:cNvSpPr>
            <a:spLocks noGrp="1"/>
          </p:cNvSpPr>
          <p:nvPr>
            <p:ph idx="1"/>
          </p:nvPr>
        </p:nvSpPr>
        <p:spPr/>
        <p:txBody>
          <a:bodyPr>
            <a:noAutofit/>
          </a:bodyPr>
          <a:lstStyle/>
          <a:p>
            <a:pPr algn="just"/>
            <a:r>
              <a:rPr lang="tr-TR" sz="2400" dirty="0" err="1"/>
              <a:t>Postpartum</a:t>
            </a:r>
            <a:r>
              <a:rPr lang="tr-TR" sz="2400" dirty="0"/>
              <a:t> dönemde depresyon yönünden riski belirlemek, düzeyini ve şiddet değişimini ölçmek amacıyla Edinburgh </a:t>
            </a:r>
            <a:r>
              <a:rPr lang="tr-TR" sz="2400" dirty="0" err="1"/>
              <a:t>Postpartum</a:t>
            </a:r>
            <a:r>
              <a:rPr lang="tr-TR" sz="2400" dirty="0"/>
              <a:t> Depresyon Ölçeği kullanılır.</a:t>
            </a:r>
          </a:p>
          <a:p>
            <a:pPr algn="just"/>
            <a:endParaRPr lang="tr-TR" sz="2400" dirty="0"/>
          </a:p>
          <a:p>
            <a:pPr algn="just"/>
            <a:r>
              <a:rPr lang="tr-TR" sz="2400" dirty="0"/>
              <a:t>Kendini değerlendirme ölçeğidir. Doğum sonrası dönemdeki kadınlara uygulanır.</a:t>
            </a:r>
          </a:p>
          <a:p>
            <a:pPr algn="just"/>
            <a:endParaRPr lang="tr-TR" sz="2400" dirty="0"/>
          </a:p>
          <a:p>
            <a:pPr algn="just"/>
            <a:r>
              <a:rPr lang="tr-TR" sz="2400" dirty="0"/>
              <a:t>Toplam 10 soru içermekte ve depresyonu ölçmektedir. </a:t>
            </a:r>
          </a:p>
          <a:p>
            <a:pPr algn="just"/>
            <a:endParaRPr lang="tr-TR" sz="2400" dirty="0"/>
          </a:p>
          <a:p>
            <a:pPr algn="just"/>
            <a:r>
              <a:rPr lang="tr-TR" sz="2400" dirty="0"/>
              <a:t>Dörtlü </a:t>
            </a:r>
            <a:r>
              <a:rPr lang="tr-TR" sz="2400" dirty="0" err="1"/>
              <a:t>Likert</a:t>
            </a:r>
            <a:r>
              <a:rPr lang="tr-TR" sz="2400" dirty="0"/>
              <a:t> tipi ölçüm sağlamaktadır. Kısa ve anlaşılabilir olması nedeniyle uygulaması kolaydır ve kişiler kendi başlarına doldururlar. </a:t>
            </a:r>
          </a:p>
          <a:p>
            <a:pPr algn="just"/>
            <a:endParaRPr lang="tr-TR" sz="2400" dirty="0"/>
          </a:p>
          <a:p>
            <a:pPr algn="just"/>
            <a:endParaRPr lang="tr-TR" dirty="0"/>
          </a:p>
        </p:txBody>
      </p:sp>
      <p:sp>
        <p:nvSpPr>
          <p:cNvPr id="6" name="İçerik Yer Tutucusu 2">
            <a:extLst>
              <a:ext uri="{FF2B5EF4-FFF2-40B4-BE49-F238E27FC236}">
                <a16:creationId xmlns:a16="http://schemas.microsoft.com/office/drawing/2014/main" id="{30398E0C-687C-7875-EB93-D0390F317126}"/>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079144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5F35E9-D603-C321-D454-EE37B2C0A346}"/>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151A18FC-85C1-602A-688C-72D1C3AB57BB}"/>
              </a:ext>
            </a:extLst>
          </p:cNvPr>
          <p:cNvSpPr>
            <a:spLocks noGrp="1"/>
          </p:cNvSpPr>
          <p:nvPr>
            <p:ph idx="1"/>
          </p:nvPr>
        </p:nvSpPr>
        <p:spPr/>
        <p:txBody>
          <a:bodyPr/>
          <a:lstStyle/>
          <a:p>
            <a:pPr algn="just"/>
            <a:r>
              <a:rPr lang="tr-TR" sz="2400" dirty="0"/>
              <a:t>Yakın zamanlarda bebeğiniz oldu. Sizin son hafta içindeki duygularınızı öğrenmek istiyoruz. Böylelikle size daha iyi yardımcı olabileceğimize inanıyoruz. Lütfen yalnızca bugün değil son 7 gün içinde, kendinizi nasıl hissettiğinizi en iyi tanımlayan ifadeyi işaretleyiniz.</a:t>
            </a:r>
          </a:p>
          <a:p>
            <a:pPr algn="just"/>
            <a:r>
              <a:rPr lang="tr-TR" sz="2400" dirty="0"/>
              <a:t>Son 7 gündür;</a:t>
            </a:r>
          </a:p>
          <a:p>
            <a:pPr algn="just"/>
            <a:r>
              <a:rPr lang="tr-TR" sz="2400" dirty="0"/>
              <a:t>1. Gülebiliyor ve olayların komik taraflarını görebiliyorum.</a:t>
            </a:r>
          </a:p>
          <a:p>
            <a:pPr lvl="1" algn="just">
              <a:buFont typeface="Wingdings" panose="05000000000000000000" pitchFamily="2" charset="2"/>
              <a:buChar char="q"/>
            </a:pPr>
            <a:r>
              <a:rPr lang="tr-TR" dirty="0"/>
              <a:t> Her zaman olduğu kadar (0 puan)</a:t>
            </a:r>
          </a:p>
          <a:p>
            <a:pPr lvl="1" algn="just">
              <a:buFont typeface="Wingdings" panose="05000000000000000000" pitchFamily="2" charset="2"/>
              <a:buChar char="q"/>
            </a:pPr>
            <a:r>
              <a:rPr lang="tr-TR" dirty="0"/>
              <a:t> Artık pek o kadar değil (1 puan)</a:t>
            </a:r>
          </a:p>
          <a:p>
            <a:pPr lvl="1" algn="just">
              <a:buFont typeface="Wingdings" panose="05000000000000000000" pitchFamily="2" charset="2"/>
              <a:buChar char="q"/>
            </a:pPr>
            <a:r>
              <a:rPr lang="tr-TR" dirty="0"/>
              <a:t> Artık kesinlikle o kadar değil (2 puan)</a:t>
            </a:r>
          </a:p>
          <a:p>
            <a:pPr lvl="1" algn="just">
              <a:buFont typeface="Wingdings" panose="05000000000000000000" pitchFamily="2" charset="2"/>
              <a:buChar char="q"/>
            </a:pPr>
            <a:r>
              <a:rPr lang="tr-TR" dirty="0"/>
              <a:t> Artık hiç değil (3 puan)</a:t>
            </a:r>
          </a:p>
        </p:txBody>
      </p:sp>
    </p:spTree>
    <p:extLst>
      <p:ext uri="{BB962C8B-B14F-4D97-AF65-F5344CB8AC3E}">
        <p14:creationId xmlns:p14="http://schemas.microsoft.com/office/powerpoint/2010/main" val="40125706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417A1A-EC2C-036E-1CC9-B47572C33561}"/>
              </a:ext>
            </a:extLst>
          </p:cNvPr>
          <p:cNvSpPr>
            <a:spLocks noGrp="1"/>
          </p:cNvSpPr>
          <p:nvPr>
            <p:ph type="title"/>
          </p:nvPr>
        </p:nvSpPr>
        <p:spPr>
          <a:xfrm>
            <a:off x="838200" y="365125"/>
            <a:ext cx="10515600" cy="1083665"/>
          </a:xfrm>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9CD851C4-08DC-5AFE-6267-1E24FAE797A6}"/>
              </a:ext>
            </a:extLst>
          </p:cNvPr>
          <p:cNvSpPr>
            <a:spLocks noGrp="1"/>
          </p:cNvSpPr>
          <p:nvPr>
            <p:ph idx="1"/>
          </p:nvPr>
        </p:nvSpPr>
        <p:spPr>
          <a:xfrm>
            <a:off x="838200" y="1448790"/>
            <a:ext cx="10515600" cy="4351338"/>
          </a:xfrm>
        </p:spPr>
        <p:txBody>
          <a:bodyPr>
            <a:noAutofit/>
          </a:bodyPr>
          <a:lstStyle/>
          <a:p>
            <a:r>
              <a:rPr lang="tr-TR" sz="2400" dirty="0"/>
              <a:t>2. Geleceğe hevesle bakıyorum.</a:t>
            </a:r>
          </a:p>
          <a:p>
            <a:pPr lvl="1">
              <a:buFont typeface="Wingdings" panose="05000000000000000000" pitchFamily="2" charset="2"/>
              <a:buChar char="q"/>
            </a:pPr>
            <a:r>
              <a:rPr lang="tr-TR" dirty="0"/>
              <a:t> Her zaman olduğu kadar (0 puan)</a:t>
            </a:r>
          </a:p>
          <a:p>
            <a:pPr lvl="1">
              <a:buFont typeface="Wingdings" panose="05000000000000000000" pitchFamily="2" charset="2"/>
              <a:buChar char="q"/>
            </a:pPr>
            <a:r>
              <a:rPr lang="tr-TR" dirty="0"/>
              <a:t> Artık pek o kadar değil (1 puan)</a:t>
            </a:r>
          </a:p>
          <a:p>
            <a:pPr lvl="1">
              <a:buFont typeface="Wingdings" panose="05000000000000000000" pitchFamily="2" charset="2"/>
              <a:buChar char="q"/>
            </a:pPr>
            <a:r>
              <a:rPr lang="tr-TR" dirty="0"/>
              <a:t> Artık kesinlikle o kadar değil (2 puan)</a:t>
            </a:r>
          </a:p>
          <a:p>
            <a:pPr lvl="1">
              <a:buFont typeface="Wingdings" panose="05000000000000000000" pitchFamily="2" charset="2"/>
              <a:buChar char="q"/>
            </a:pPr>
            <a:r>
              <a:rPr lang="tr-TR" dirty="0"/>
              <a:t> Artık hiç değil (3 puan)</a:t>
            </a:r>
          </a:p>
          <a:p>
            <a:endParaRPr lang="tr-TR" sz="2400" dirty="0"/>
          </a:p>
          <a:p>
            <a:r>
              <a:rPr lang="tr-TR" sz="2400" dirty="0"/>
              <a:t>3. Bir şeyler kötü gittiğinde gereksiz yere kendimi suçluyorum.</a:t>
            </a:r>
          </a:p>
          <a:p>
            <a:pPr lvl="1">
              <a:buFont typeface="Wingdings" panose="05000000000000000000" pitchFamily="2" charset="2"/>
              <a:buChar char="q"/>
            </a:pPr>
            <a:r>
              <a:rPr lang="tr-TR" dirty="0"/>
              <a:t> Evet, çoğu zaman (3 puan) </a:t>
            </a:r>
          </a:p>
          <a:p>
            <a:pPr lvl="1">
              <a:buFont typeface="Wingdings" panose="05000000000000000000" pitchFamily="2" charset="2"/>
              <a:buChar char="q"/>
            </a:pPr>
            <a:r>
              <a:rPr lang="tr-TR" dirty="0"/>
              <a:t> Evet, bazen (2 puan)</a:t>
            </a:r>
          </a:p>
          <a:p>
            <a:pPr lvl="1">
              <a:buFont typeface="Wingdings" panose="05000000000000000000" pitchFamily="2" charset="2"/>
              <a:buChar char="q"/>
            </a:pPr>
            <a:r>
              <a:rPr lang="tr-TR" dirty="0"/>
              <a:t> Çok sık değil (1 puan)</a:t>
            </a:r>
          </a:p>
          <a:p>
            <a:pPr lvl="1">
              <a:buFont typeface="Wingdings" panose="05000000000000000000" pitchFamily="2" charset="2"/>
              <a:buChar char="q"/>
            </a:pPr>
            <a:r>
              <a:rPr lang="tr-TR" dirty="0"/>
              <a:t> Hayır, Hiçbir zaman (0 puan)</a:t>
            </a:r>
          </a:p>
        </p:txBody>
      </p:sp>
      <p:sp>
        <p:nvSpPr>
          <p:cNvPr id="4" name="İçerik Yer Tutucusu 2">
            <a:extLst>
              <a:ext uri="{FF2B5EF4-FFF2-40B4-BE49-F238E27FC236}">
                <a16:creationId xmlns:a16="http://schemas.microsoft.com/office/drawing/2014/main" id="{CD40AE64-C994-2D6C-4794-A49E7A5662BF}"/>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30887209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3ABCBD-FCCF-CFA3-D6D5-3784113B3864}"/>
              </a:ext>
            </a:extLst>
          </p:cNvPr>
          <p:cNvSpPr>
            <a:spLocks noGrp="1"/>
          </p:cNvSpPr>
          <p:nvPr>
            <p:ph type="title"/>
          </p:nvPr>
        </p:nvSpPr>
        <p:spPr>
          <a:xfrm>
            <a:off x="838200" y="103868"/>
            <a:ext cx="10515600" cy="1325563"/>
          </a:xfrm>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459E36FA-433B-A07D-5805-4625252AE920}"/>
              </a:ext>
            </a:extLst>
          </p:cNvPr>
          <p:cNvSpPr>
            <a:spLocks noGrp="1"/>
          </p:cNvSpPr>
          <p:nvPr>
            <p:ph idx="1"/>
          </p:nvPr>
        </p:nvSpPr>
        <p:spPr>
          <a:xfrm>
            <a:off x="755073" y="1429431"/>
            <a:ext cx="10515600" cy="4351338"/>
          </a:xfrm>
        </p:spPr>
        <p:txBody>
          <a:bodyPr>
            <a:noAutofit/>
          </a:bodyPr>
          <a:lstStyle/>
          <a:p>
            <a:r>
              <a:rPr lang="tr-TR" sz="2400" dirty="0"/>
              <a:t>4. Nedensiz yere kendimi sıkıntılı ya da endişeli hissediyorum.</a:t>
            </a:r>
          </a:p>
          <a:p>
            <a:pPr lvl="1">
              <a:buFont typeface="Wingdings" panose="05000000000000000000" pitchFamily="2" charset="2"/>
              <a:buChar char="q"/>
            </a:pPr>
            <a:r>
              <a:rPr lang="tr-TR" dirty="0"/>
              <a:t> Hayır, hiçbir zaman (0 puan)</a:t>
            </a:r>
          </a:p>
          <a:p>
            <a:pPr lvl="1">
              <a:buFont typeface="Wingdings" panose="05000000000000000000" pitchFamily="2" charset="2"/>
              <a:buChar char="q"/>
            </a:pPr>
            <a:r>
              <a:rPr lang="tr-TR" dirty="0"/>
              <a:t> Çok seyrek (1 puan)</a:t>
            </a:r>
          </a:p>
          <a:p>
            <a:pPr lvl="1">
              <a:buFont typeface="Wingdings" panose="05000000000000000000" pitchFamily="2" charset="2"/>
              <a:buChar char="q"/>
            </a:pPr>
            <a:r>
              <a:rPr lang="tr-TR" dirty="0"/>
              <a:t> Evet, bazen (2 puan)</a:t>
            </a:r>
          </a:p>
          <a:p>
            <a:pPr lvl="1">
              <a:buFont typeface="Wingdings" panose="05000000000000000000" pitchFamily="2" charset="2"/>
              <a:buChar char="q"/>
            </a:pPr>
            <a:r>
              <a:rPr lang="tr-TR" dirty="0"/>
              <a:t> Evet, çoğu zaman (3 puan)</a:t>
            </a:r>
          </a:p>
          <a:p>
            <a:endParaRPr lang="tr-TR" sz="2400" dirty="0"/>
          </a:p>
          <a:p>
            <a:r>
              <a:rPr lang="tr-TR" sz="2400" dirty="0"/>
              <a:t>5. İyi bir neden olmadığı halde korkuyor ya da panikliyorum.</a:t>
            </a:r>
          </a:p>
          <a:p>
            <a:pPr lvl="1">
              <a:buFont typeface="Wingdings" panose="05000000000000000000" pitchFamily="2" charset="2"/>
              <a:buChar char="q"/>
            </a:pPr>
            <a:r>
              <a:rPr lang="tr-TR" dirty="0"/>
              <a:t> Evet, çoğu zaman (3 puan)</a:t>
            </a:r>
          </a:p>
          <a:p>
            <a:pPr lvl="1">
              <a:buFont typeface="Wingdings" panose="05000000000000000000" pitchFamily="2" charset="2"/>
              <a:buChar char="q"/>
            </a:pPr>
            <a:r>
              <a:rPr lang="tr-TR" dirty="0"/>
              <a:t> Evet, Bazen (2 puan)</a:t>
            </a:r>
          </a:p>
          <a:p>
            <a:pPr lvl="1">
              <a:buFont typeface="Wingdings" panose="05000000000000000000" pitchFamily="2" charset="2"/>
              <a:buChar char="q"/>
            </a:pPr>
            <a:r>
              <a:rPr lang="tr-TR" dirty="0"/>
              <a:t> Çok sık değil (1 puan)</a:t>
            </a:r>
          </a:p>
          <a:p>
            <a:pPr lvl="1">
              <a:buFont typeface="Wingdings" panose="05000000000000000000" pitchFamily="2" charset="2"/>
              <a:buChar char="q"/>
            </a:pPr>
            <a:r>
              <a:rPr lang="tr-TR" dirty="0"/>
              <a:t> Hayır, Hiçbir zaman (0 puan)</a:t>
            </a:r>
          </a:p>
        </p:txBody>
      </p:sp>
      <p:sp>
        <p:nvSpPr>
          <p:cNvPr id="4" name="İçerik Yer Tutucusu 2">
            <a:extLst>
              <a:ext uri="{FF2B5EF4-FFF2-40B4-BE49-F238E27FC236}">
                <a16:creationId xmlns:a16="http://schemas.microsoft.com/office/drawing/2014/main" id="{218ADE63-0DB9-CDB7-5BA8-21836B5215B2}"/>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1930030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7FEF73-3695-4B57-5597-FB927E8C5AFD}"/>
              </a:ext>
            </a:extLst>
          </p:cNvPr>
          <p:cNvSpPr>
            <a:spLocks noGrp="1"/>
          </p:cNvSpPr>
          <p:nvPr>
            <p:ph type="title"/>
          </p:nvPr>
        </p:nvSpPr>
        <p:spPr>
          <a:xfrm>
            <a:off x="838200" y="18255"/>
            <a:ext cx="10515600" cy="1325563"/>
          </a:xfrm>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D8C46A57-98F9-E169-BFF7-1E0C91BF376E}"/>
              </a:ext>
            </a:extLst>
          </p:cNvPr>
          <p:cNvSpPr>
            <a:spLocks noGrp="1"/>
          </p:cNvSpPr>
          <p:nvPr>
            <p:ph idx="1"/>
          </p:nvPr>
        </p:nvSpPr>
        <p:spPr>
          <a:xfrm>
            <a:off x="838200" y="1253331"/>
            <a:ext cx="10515600" cy="4351338"/>
          </a:xfrm>
        </p:spPr>
        <p:txBody>
          <a:bodyPr>
            <a:noAutofit/>
          </a:bodyPr>
          <a:lstStyle/>
          <a:p>
            <a:r>
              <a:rPr lang="tr-TR" sz="2400" dirty="0"/>
              <a:t>6. Her şey giderek sırtıma yükleniyor.</a:t>
            </a:r>
          </a:p>
          <a:p>
            <a:pPr lvl="1">
              <a:buFont typeface="Wingdings" panose="05000000000000000000" pitchFamily="2" charset="2"/>
              <a:buChar char="q"/>
            </a:pPr>
            <a:r>
              <a:rPr lang="tr-TR" dirty="0"/>
              <a:t> Evet, çoğu zaman başa çıkamıyorum (3 puan)</a:t>
            </a:r>
          </a:p>
          <a:p>
            <a:pPr lvl="1">
              <a:buFont typeface="Wingdings" panose="05000000000000000000" pitchFamily="2" charset="2"/>
              <a:buChar char="q"/>
            </a:pPr>
            <a:r>
              <a:rPr lang="tr-TR" dirty="0"/>
              <a:t> Evet, bazen eskisi gibi başa çıkamıyorum (2 puan)</a:t>
            </a:r>
          </a:p>
          <a:p>
            <a:pPr lvl="1">
              <a:buFont typeface="Wingdings" panose="05000000000000000000" pitchFamily="2" charset="2"/>
              <a:buChar char="q"/>
            </a:pPr>
            <a:r>
              <a:rPr lang="tr-TR" dirty="0"/>
              <a:t> Hayır, çoğu zaman oldukça iyi başa çıkabiliyorum (1 puan)</a:t>
            </a:r>
          </a:p>
          <a:p>
            <a:pPr lvl="1">
              <a:buFont typeface="Wingdings" panose="05000000000000000000" pitchFamily="2" charset="2"/>
              <a:buChar char="q"/>
            </a:pPr>
            <a:r>
              <a:rPr lang="tr-TR" dirty="0"/>
              <a:t> Hayır, Her zamanki gibi başa çıkabiliyorum (0 puan)</a:t>
            </a:r>
          </a:p>
          <a:p>
            <a:endParaRPr lang="tr-TR" sz="2400" dirty="0"/>
          </a:p>
          <a:p>
            <a:r>
              <a:rPr lang="tr-TR" sz="2400" dirty="0"/>
              <a:t>7. Öylesine mutsuzum ki uyumakta zorlanıyorum.</a:t>
            </a:r>
          </a:p>
          <a:p>
            <a:pPr lvl="1">
              <a:buFont typeface="Wingdings" panose="05000000000000000000" pitchFamily="2" charset="2"/>
              <a:buChar char="q"/>
            </a:pPr>
            <a:r>
              <a:rPr lang="tr-TR" dirty="0"/>
              <a:t> Evet, çoğu zaman (3 puan)</a:t>
            </a:r>
          </a:p>
          <a:p>
            <a:pPr lvl="1">
              <a:buFont typeface="Wingdings" panose="05000000000000000000" pitchFamily="2" charset="2"/>
              <a:buChar char="q"/>
            </a:pPr>
            <a:r>
              <a:rPr lang="tr-TR" dirty="0"/>
              <a:t> Evet, bazen (2 puan)</a:t>
            </a:r>
          </a:p>
          <a:p>
            <a:pPr lvl="1">
              <a:buFont typeface="Wingdings" panose="05000000000000000000" pitchFamily="2" charset="2"/>
              <a:buChar char="q"/>
            </a:pPr>
            <a:r>
              <a:rPr lang="tr-TR" dirty="0"/>
              <a:t> Çok sık değil (1 puan)</a:t>
            </a:r>
          </a:p>
          <a:p>
            <a:pPr lvl="1">
              <a:buFont typeface="Wingdings" panose="05000000000000000000" pitchFamily="2" charset="2"/>
              <a:buChar char="q"/>
            </a:pPr>
            <a:r>
              <a:rPr lang="tr-TR" dirty="0"/>
              <a:t> Hayır, hiçbir zaman (0 puan)</a:t>
            </a:r>
          </a:p>
        </p:txBody>
      </p:sp>
      <p:sp>
        <p:nvSpPr>
          <p:cNvPr id="4" name="İçerik Yer Tutucusu 2">
            <a:extLst>
              <a:ext uri="{FF2B5EF4-FFF2-40B4-BE49-F238E27FC236}">
                <a16:creationId xmlns:a16="http://schemas.microsoft.com/office/drawing/2014/main" id="{3C6AE4A7-FB60-73D4-D464-295B4B4158CC}"/>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3859945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4013FD-3B5D-F9F0-E967-320252D82894}"/>
              </a:ext>
            </a:extLst>
          </p:cNvPr>
          <p:cNvSpPr>
            <a:spLocks noGrp="1"/>
          </p:cNvSpPr>
          <p:nvPr>
            <p:ph type="title"/>
          </p:nvPr>
        </p:nvSpPr>
        <p:spPr>
          <a:xfrm>
            <a:off x="838200" y="18255"/>
            <a:ext cx="10515600" cy="1325563"/>
          </a:xfrm>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7B02E737-7AF3-5D05-3CE5-B27CF12FCD9F}"/>
              </a:ext>
            </a:extLst>
          </p:cNvPr>
          <p:cNvSpPr>
            <a:spLocks noGrp="1"/>
          </p:cNvSpPr>
          <p:nvPr>
            <p:ph idx="1"/>
          </p:nvPr>
        </p:nvSpPr>
        <p:spPr>
          <a:xfrm>
            <a:off x="838200" y="1253331"/>
            <a:ext cx="10515600" cy="4351338"/>
          </a:xfrm>
        </p:spPr>
        <p:txBody>
          <a:bodyPr>
            <a:noAutofit/>
          </a:bodyPr>
          <a:lstStyle/>
          <a:p>
            <a:r>
              <a:rPr lang="tr-TR" sz="2400" dirty="0"/>
              <a:t>8. Kendimi üzüntülü ya da çökkün hissediyorum.</a:t>
            </a:r>
          </a:p>
          <a:p>
            <a:pPr lvl="1">
              <a:buFont typeface="Wingdings" panose="05000000000000000000" pitchFamily="2" charset="2"/>
              <a:buChar char="q"/>
            </a:pPr>
            <a:r>
              <a:rPr lang="tr-TR" dirty="0"/>
              <a:t> Evet, çoğu zaman (3 puan)</a:t>
            </a:r>
          </a:p>
          <a:p>
            <a:pPr lvl="1">
              <a:buFont typeface="Wingdings" panose="05000000000000000000" pitchFamily="2" charset="2"/>
              <a:buChar char="q"/>
            </a:pPr>
            <a:r>
              <a:rPr lang="tr-TR" dirty="0"/>
              <a:t> Evet, bazen (2 puan)</a:t>
            </a:r>
          </a:p>
          <a:p>
            <a:pPr lvl="1">
              <a:buFont typeface="Wingdings" panose="05000000000000000000" pitchFamily="2" charset="2"/>
              <a:buChar char="q"/>
            </a:pPr>
            <a:r>
              <a:rPr lang="tr-TR" dirty="0"/>
              <a:t> Çok sık değil (1 puan)</a:t>
            </a:r>
          </a:p>
          <a:p>
            <a:pPr lvl="1">
              <a:buFont typeface="Wingdings" panose="05000000000000000000" pitchFamily="2" charset="2"/>
              <a:buChar char="q"/>
            </a:pPr>
            <a:r>
              <a:rPr lang="tr-TR" dirty="0"/>
              <a:t> Hayır, hiçbir zaman (0 puan)</a:t>
            </a:r>
          </a:p>
          <a:p>
            <a:endParaRPr lang="tr-TR" sz="2400" dirty="0"/>
          </a:p>
          <a:p>
            <a:r>
              <a:rPr lang="tr-TR" sz="2400" dirty="0"/>
              <a:t>9. Öylesine mutsuzum ki ağlıyorum.</a:t>
            </a:r>
          </a:p>
          <a:p>
            <a:pPr lvl="1">
              <a:buFont typeface="Wingdings" panose="05000000000000000000" pitchFamily="2" charset="2"/>
              <a:buChar char="q"/>
            </a:pPr>
            <a:r>
              <a:rPr lang="tr-TR" dirty="0"/>
              <a:t> Evet, çoğu zaman (3 puan)</a:t>
            </a:r>
          </a:p>
          <a:p>
            <a:pPr lvl="1">
              <a:buFont typeface="Wingdings" panose="05000000000000000000" pitchFamily="2" charset="2"/>
              <a:buChar char="q"/>
            </a:pPr>
            <a:r>
              <a:rPr lang="tr-TR" dirty="0"/>
              <a:t> Evet, oldukça sık (2 puan)</a:t>
            </a:r>
          </a:p>
          <a:p>
            <a:pPr lvl="1">
              <a:buFont typeface="Wingdings" panose="05000000000000000000" pitchFamily="2" charset="2"/>
              <a:buChar char="q"/>
            </a:pPr>
            <a:r>
              <a:rPr lang="tr-TR" dirty="0"/>
              <a:t> Çok seyrek (1 puan)</a:t>
            </a:r>
          </a:p>
          <a:p>
            <a:pPr lvl="1">
              <a:buFont typeface="Wingdings" panose="05000000000000000000" pitchFamily="2" charset="2"/>
              <a:buChar char="q"/>
            </a:pPr>
            <a:r>
              <a:rPr lang="tr-TR" dirty="0"/>
              <a:t> Hayır, Asla (0 puan)</a:t>
            </a:r>
          </a:p>
        </p:txBody>
      </p:sp>
      <p:sp>
        <p:nvSpPr>
          <p:cNvPr id="4" name="İçerik Yer Tutucusu 2">
            <a:extLst>
              <a:ext uri="{FF2B5EF4-FFF2-40B4-BE49-F238E27FC236}">
                <a16:creationId xmlns:a16="http://schemas.microsoft.com/office/drawing/2014/main" id="{E6842360-160D-6AA4-9676-A8860FE64040}"/>
              </a:ext>
            </a:extLst>
          </p:cNvPr>
          <p:cNvSpPr txBox="1">
            <a:spLocks/>
          </p:cNvSpPr>
          <p:nvPr/>
        </p:nvSpPr>
        <p:spPr>
          <a:xfrm>
            <a:off x="501316" y="6525795"/>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29527117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2BF0A-0D77-0377-7E47-0554A2836401}"/>
              </a:ext>
            </a:extLst>
          </p:cNvPr>
          <p:cNvSpPr>
            <a:spLocks noGrp="1"/>
          </p:cNvSpPr>
          <p:nvPr>
            <p:ph type="title"/>
          </p:nvPr>
        </p:nvSpPr>
        <p:spPr/>
        <p:txBody>
          <a:bodyPr/>
          <a:lstStyle/>
          <a:p>
            <a:r>
              <a:rPr lang="tr-TR" b="1" dirty="0"/>
              <a:t>DÖRDÜNCÜ İZLEM</a:t>
            </a:r>
            <a:endParaRPr lang="tr-TR" dirty="0"/>
          </a:p>
        </p:txBody>
      </p:sp>
      <p:sp>
        <p:nvSpPr>
          <p:cNvPr id="3" name="İçerik Yer Tutucusu 2">
            <a:extLst>
              <a:ext uri="{FF2B5EF4-FFF2-40B4-BE49-F238E27FC236}">
                <a16:creationId xmlns:a16="http://schemas.microsoft.com/office/drawing/2014/main" id="{D6336756-610F-93C7-DA26-CA66D464A967}"/>
              </a:ext>
            </a:extLst>
          </p:cNvPr>
          <p:cNvSpPr>
            <a:spLocks noGrp="1"/>
          </p:cNvSpPr>
          <p:nvPr>
            <p:ph idx="1"/>
          </p:nvPr>
        </p:nvSpPr>
        <p:spPr/>
        <p:txBody>
          <a:bodyPr>
            <a:normAutofit/>
          </a:bodyPr>
          <a:lstStyle/>
          <a:p>
            <a:r>
              <a:rPr lang="tr-TR" sz="2400" dirty="0"/>
              <a:t>10.Kendime zarar verme düşüncesinin aklıma geldiği oldu. </a:t>
            </a:r>
          </a:p>
          <a:p>
            <a:pPr lvl="1">
              <a:buFont typeface="Wingdings" panose="05000000000000000000" pitchFamily="2" charset="2"/>
              <a:buChar char="q"/>
            </a:pPr>
            <a:r>
              <a:rPr lang="tr-TR" dirty="0"/>
              <a:t>Evet, oldukça sık (3 puan) </a:t>
            </a:r>
          </a:p>
          <a:p>
            <a:pPr lvl="1">
              <a:buFont typeface="Wingdings" panose="05000000000000000000" pitchFamily="2" charset="2"/>
              <a:buChar char="q"/>
            </a:pPr>
            <a:r>
              <a:rPr lang="tr-TR" dirty="0"/>
              <a:t>Bazen (2 puan) </a:t>
            </a:r>
          </a:p>
          <a:p>
            <a:pPr lvl="1">
              <a:buFont typeface="Wingdings" panose="05000000000000000000" pitchFamily="2" charset="2"/>
              <a:buChar char="q"/>
            </a:pPr>
            <a:r>
              <a:rPr lang="tr-TR" dirty="0"/>
              <a:t>Hemen hemen hiç (1 puan) </a:t>
            </a:r>
          </a:p>
          <a:p>
            <a:pPr lvl="1">
              <a:buFont typeface="Wingdings" panose="05000000000000000000" pitchFamily="2" charset="2"/>
              <a:buChar char="q"/>
            </a:pPr>
            <a:r>
              <a:rPr lang="tr-TR" dirty="0"/>
              <a:t>Asla (0 puan)</a:t>
            </a:r>
          </a:p>
          <a:p>
            <a:pPr lvl="1"/>
            <a:endParaRPr lang="tr-TR" dirty="0"/>
          </a:p>
          <a:p>
            <a:r>
              <a:rPr lang="tr-TR" sz="2400" dirty="0"/>
              <a:t>Ölçeğin toplam puanı bu madde puanlarının toplanması ile elde edilir.</a:t>
            </a:r>
          </a:p>
          <a:p>
            <a:endParaRPr lang="tr-TR" sz="2400" dirty="0"/>
          </a:p>
          <a:p>
            <a:r>
              <a:rPr lang="tr-TR" sz="2400" dirty="0"/>
              <a:t>Türkiye’de yapılan çalışmalar sonucunda ölçeğin kesme puanı 12 olarak hesaplanmıştır, 12 ve üzerinde puan alan annelerin sevk edilmesi gerekmektedir.</a:t>
            </a:r>
          </a:p>
        </p:txBody>
      </p:sp>
      <p:sp>
        <p:nvSpPr>
          <p:cNvPr id="4" name="İçerik Yer Tutucusu 2">
            <a:extLst>
              <a:ext uri="{FF2B5EF4-FFF2-40B4-BE49-F238E27FC236}">
                <a16:creationId xmlns:a16="http://schemas.microsoft.com/office/drawing/2014/main" id="{D87FA28D-EB76-A621-1A3C-731964BA93BD}"/>
              </a:ext>
            </a:extLst>
          </p:cNvPr>
          <p:cNvSpPr txBox="1">
            <a:spLocks/>
          </p:cNvSpPr>
          <p:nvPr/>
        </p:nvSpPr>
        <p:spPr>
          <a:xfrm>
            <a:off x="501316" y="6537670"/>
            <a:ext cx="10515600" cy="332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600" dirty="0"/>
              <a:t>T.C. Sağlık Bakanlığı Halk Sağlığı Genel Müdürlüğü Doğum Sonu Bakım Yönetim Rehberi (https://shgmkalitedb.saglik.gov.tr/Eklenti/45323/0/dogum-sonu-bakim-yonetim-rehberipdf.pdf)</a:t>
            </a:r>
          </a:p>
          <a:p>
            <a:endParaRPr lang="tr-TR" dirty="0"/>
          </a:p>
        </p:txBody>
      </p:sp>
    </p:spTree>
    <p:extLst>
      <p:ext uri="{BB962C8B-B14F-4D97-AF65-F5344CB8AC3E}">
        <p14:creationId xmlns:p14="http://schemas.microsoft.com/office/powerpoint/2010/main" val="67615368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11435</Words>
  <Application>Microsoft Office PowerPoint</Application>
  <PresentationFormat>Geniş ekran</PresentationFormat>
  <Paragraphs>1019</Paragraphs>
  <Slides>107</Slides>
  <Notes>20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107</vt:i4>
      </vt:variant>
    </vt:vector>
  </HeadingPairs>
  <TitlesOfParts>
    <vt:vector size="116" baseType="lpstr">
      <vt:lpstr>Arial</vt:lpstr>
      <vt:lpstr>Calibri</vt:lpstr>
      <vt:lpstr>Calibri Light</vt:lpstr>
      <vt:lpstr>Noto Sans</vt:lpstr>
      <vt:lpstr>Open Sans</vt:lpstr>
      <vt:lpstr>Poppins</vt:lpstr>
      <vt:lpstr>Roboto</vt:lpstr>
      <vt:lpstr>Wingdings</vt:lpstr>
      <vt:lpstr>Office Teması</vt:lpstr>
      <vt:lpstr>LOHUSA BAKIMI</vt:lpstr>
      <vt:lpstr>AMAÇ</vt:lpstr>
      <vt:lpstr>ÖĞRENİM HEDEFLERİ</vt:lpstr>
      <vt:lpstr>SUNUM PLANI</vt:lpstr>
      <vt:lpstr>GENEL BİLGİLER</vt:lpstr>
      <vt:lpstr>GENEL BİLGİLER</vt:lpstr>
      <vt:lpstr>GENEL BİLGİLER</vt:lpstr>
      <vt:lpstr>LOHUSA TANIMI</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BULGULAR VE DEĞİŞİKLİKLER</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POSTPARTUM SAĞLIK SORUNLARI VE ENDİŞELERİ</vt:lpstr>
      <vt:lpstr>RUTİN ANNE BAKIMI</vt:lpstr>
      <vt:lpstr>BİRİNCİ İZLEM</vt:lpstr>
      <vt:lpstr>BİRİNCİ İZLEM</vt:lpstr>
      <vt:lpstr>BİRİNCİ İZLEM</vt:lpstr>
      <vt:lpstr>BİRİNCİ İZLEM</vt:lpstr>
      <vt:lpstr>BİRİNCİ İZLEM</vt:lpstr>
      <vt:lpstr>BİRİNCİ İZLEM</vt:lpstr>
      <vt:lpstr>BİRİNCİ İZLEM</vt:lpstr>
      <vt:lpstr>BİRİNCİ İZLEM</vt:lpstr>
      <vt:lpstr>BİRİNCİ İZLEM</vt:lpstr>
      <vt:lpstr>BİRİNCİ İZLEM</vt:lpstr>
      <vt:lpstr>İKİNCİ İZLEM</vt:lpstr>
      <vt:lpstr>İKİNCİ İZLEM</vt:lpstr>
      <vt:lpstr>İKİNCİ İZLEM</vt:lpstr>
      <vt:lpstr>İKİNCİ İZLEM</vt:lpstr>
      <vt:lpstr>İKİNCİ İZLEM</vt:lpstr>
      <vt:lpstr>ÜÇÜNCÜ İZLEM</vt:lpstr>
      <vt:lpstr>ÜÇÜNCÜ İZLEM</vt:lpstr>
      <vt:lpstr>ÜÇÜNCÜ İZLEM</vt:lpstr>
      <vt:lpstr>ÜÇÜNCÜ İZLEM</vt:lpstr>
      <vt:lpstr>ÜÇÜNCÜ İZLEM</vt:lpstr>
      <vt:lpstr>ÜÇÜNCÜ İZLEM</vt:lpstr>
      <vt:lpstr>ÜÇÜNCÜ İZLEM</vt:lpstr>
      <vt:lpstr>ÜÇÜNCÜ İZLEM</vt:lpstr>
      <vt:lpstr>ÜÇÜNCÜ İZLEM</vt:lpstr>
      <vt:lpstr>ÜÇÜNCÜ İZLEM</vt:lpstr>
      <vt:lpstr>ÜÇÜNCÜ İZLEM</vt:lpstr>
      <vt:lpstr>ÜÇÜNCÜ İZLEM</vt:lpstr>
      <vt:lpstr>ÜÇÜNCÜ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DÖRDÜNCÜ İZLEM</vt:lpstr>
      <vt:lpstr>BEŞİNCİ İZLEM</vt:lpstr>
      <vt:lpstr>ALTINCI İZLEM</vt:lpstr>
      <vt:lpstr>ALTINCI İZLEM</vt:lpstr>
      <vt:lpstr>SEVK KRİTERLERİ</vt:lpstr>
      <vt:lpstr>SEVK KRİTERLERİ</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LOHUSA BAKIMI</dc:title>
  <dc:creator>Alperen Tüysüz</dc:creator>
  <cp:lastModifiedBy>Alperen Tüysüz</cp:lastModifiedBy>
  <cp:revision>227</cp:revision>
  <dcterms:created xsi:type="dcterms:W3CDTF">2023-05-20T12:06:00Z</dcterms:created>
  <dcterms:modified xsi:type="dcterms:W3CDTF">2023-05-23T09:47:18Z</dcterms:modified>
</cp:coreProperties>
</file>