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7" r:id="rId3"/>
    <p:sldId id="285" r:id="rId4"/>
    <p:sldId id="286" r:id="rId5"/>
    <p:sldId id="288" r:id="rId6"/>
    <p:sldId id="257" r:id="rId7"/>
    <p:sldId id="258" r:id="rId8"/>
    <p:sldId id="259" r:id="rId9"/>
    <p:sldId id="260" r:id="rId10"/>
    <p:sldId id="262" r:id="rId11"/>
    <p:sldId id="264" r:id="rId12"/>
    <p:sldId id="263" r:id="rId13"/>
    <p:sldId id="265" r:id="rId14"/>
    <p:sldId id="268" r:id="rId15"/>
    <p:sldId id="292" r:id="rId16"/>
    <p:sldId id="293" r:id="rId17"/>
    <p:sldId id="289" r:id="rId18"/>
    <p:sldId id="290" r:id="rId19"/>
    <p:sldId id="271" r:id="rId20"/>
    <p:sldId id="297" r:id="rId21"/>
    <p:sldId id="296" r:id="rId22"/>
    <p:sldId id="295" r:id="rId23"/>
    <p:sldId id="294" r:id="rId24"/>
    <p:sldId id="291" r:id="rId25"/>
    <p:sldId id="273" r:id="rId26"/>
    <p:sldId id="298" r:id="rId27"/>
    <p:sldId id="299" r:id="rId28"/>
    <p:sldId id="300" r:id="rId29"/>
    <p:sldId id="304" r:id="rId30"/>
    <p:sldId id="303" r:id="rId31"/>
    <p:sldId id="302" r:id="rId32"/>
    <p:sldId id="301" r:id="rId33"/>
    <p:sldId id="305" r:id="rId34"/>
    <p:sldId id="306" r:id="rId35"/>
    <p:sldId id="307" r:id="rId36"/>
    <p:sldId id="308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4524-4D20-485A-8784-B67E0815552A}" type="datetimeFigureOut">
              <a:rPr lang="tr-TR" smtClean="0"/>
              <a:pPr/>
              <a:t>31.05.2019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9AF86-D16F-444D-A7C9-A7B6A0BFE0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81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9AF86-D16F-444D-A7C9-A7B6A0BFE0D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9AF86-D16F-444D-A7C9-A7B6A0BFE0D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>
            <a:noAutofit/>
          </a:bodyPr>
          <a:lstStyle/>
          <a:p>
            <a:r>
              <a:rPr lang="tr-TR" altLang="tr-TR" sz="4000" b="1" dirty="0" smtClean="0"/>
              <a:t>ÜRİNER SİSTEM </a:t>
            </a:r>
            <a:br>
              <a:rPr lang="tr-TR" altLang="tr-TR" sz="4000" b="1" dirty="0" smtClean="0"/>
            </a:br>
            <a:r>
              <a:rPr lang="tr-TR" altLang="tr-TR" sz="4000" b="1" dirty="0" smtClean="0"/>
              <a:t>TAŞ HASTALIKLARI (</a:t>
            </a:r>
            <a:r>
              <a:rPr lang="tr-TR" sz="4000" b="1" dirty="0" smtClean="0"/>
              <a:t>ÜROLİTİAZİS)</a:t>
            </a:r>
            <a:br>
              <a:rPr lang="tr-TR" sz="4000" b="1" dirty="0" smtClean="0"/>
            </a:b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KTÜ TIP FAKÜLTESİ AİLE HEKİMLİĞİ ABD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İNT. DR. ŞEREF </a:t>
            </a:r>
            <a:r>
              <a:rPr lang="tr-TR" dirty="0" smtClean="0">
                <a:solidFill>
                  <a:schemeClr val="tx1"/>
                </a:solidFill>
              </a:rPr>
              <a:t>SEYİS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31.05.2019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Taş oluşumuna yatkınlık yaratan hastalıklar </a:t>
            </a:r>
            <a:endParaRPr lang="tr-TR" b="1" dirty="0"/>
          </a:p>
        </p:txBody>
      </p:sp>
      <p:sp>
        <p:nvSpPr>
          <p:cNvPr id="5" name="Rectangle 4"/>
          <p:cNvSpPr/>
          <p:nvPr/>
        </p:nvSpPr>
        <p:spPr>
          <a:xfrm>
            <a:off x="4648200" y="1752600"/>
            <a:ext cx="4030662" cy="452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Malabsorbsiyon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Kronik diyare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Barsak rezeksiyonu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 err="1">
                <a:solidFill>
                  <a:schemeClr val="tx1"/>
                </a:solidFill>
                <a:latin typeface="Calibri" pitchFamily="34" charset="0"/>
              </a:rPr>
              <a:t>İnflamatuar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 barsak hastalığı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Gut hastalığı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Lesh-Nyhan sendromu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 err="1">
                <a:solidFill>
                  <a:schemeClr val="tx1"/>
                </a:solidFill>
                <a:latin typeface="Calibri" pitchFamily="34" charset="0"/>
              </a:rPr>
              <a:t>Malign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 hastalıklar</a:t>
            </a:r>
          </a:p>
          <a:p>
            <a:pPr>
              <a:lnSpc>
                <a:spcPct val="150000"/>
              </a:lnSpc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3821113" cy="452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Distal renal tubuler asidoz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Hiperparatiroidi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Sarkoidoz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Süt alkali sendromu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Paget’s hastalığı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 err="1">
                <a:solidFill>
                  <a:schemeClr val="tx1"/>
                </a:solidFill>
                <a:latin typeface="Calibri" pitchFamily="34" charset="0"/>
              </a:rPr>
              <a:t>İmmobilizasyon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 err="1">
                <a:solidFill>
                  <a:schemeClr val="tx1"/>
                </a:solidFill>
                <a:latin typeface="Calibri" pitchFamily="34" charset="0"/>
              </a:rPr>
              <a:t>Multiple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 myelom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Cushing sendromu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Taş oluşumuna neden olan ilaçlar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3505200" cy="4648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Allopurinol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Amoksisilin / ampisilin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Seftriakson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Siprofloksazin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Efedrin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İndanavir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Magnezyum trisilikat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Sulfanamid 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Calibri" pitchFamily="34" charset="0"/>
              </a:rPr>
              <a:t>Triamteren </a:t>
            </a:r>
          </a:p>
          <a:p>
            <a:endParaRPr lang="tr-TR" sz="2000" dirty="0"/>
          </a:p>
        </p:txBody>
      </p:sp>
      <p:sp>
        <p:nvSpPr>
          <p:cNvPr id="7" name="Rectangle 6"/>
          <p:cNvSpPr/>
          <p:nvPr/>
        </p:nvSpPr>
        <p:spPr>
          <a:xfrm>
            <a:off x="3581400" y="12192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Asetozolamid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Allopurinol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Askorbik asit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Kalsiyum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Furosemid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Laksatifler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Metoksifluran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 smtClean="0">
                <a:latin typeface="Calibri" pitchFamily="34" charset="0"/>
              </a:rPr>
              <a:t>Vitamin D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8" name="4 Metin kutusu"/>
          <p:cNvSpPr txBox="1">
            <a:spLocks noChangeArrowheads="1"/>
          </p:cNvSpPr>
          <p:nvPr/>
        </p:nvSpPr>
        <p:spPr bwMode="auto">
          <a:xfrm>
            <a:off x="762000" y="6019800"/>
            <a:ext cx="232198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/>
              <a:t>Kristalize olurlar </a:t>
            </a:r>
          </a:p>
        </p:txBody>
      </p:sp>
      <p:sp>
        <p:nvSpPr>
          <p:cNvPr id="9" name="5 Metin kutusu"/>
          <p:cNvSpPr txBox="1">
            <a:spLocks noChangeArrowheads="1"/>
          </p:cNvSpPr>
          <p:nvPr/>
        </p:nvSpPr>
        <p:spPr bwMode="auto">
          <a:xfrm>
            <a:off x="4343400" y="5943600"/>
            <a:ext cx="4140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/>
              <a:t>İdrar kompozisyonunu bozarlar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Öykü – FM </a:t>
            </a:r>
          </a:p>
          <a:p>
            <a:endParaRPr lang="tr-TR" b="1" dirty="0" smtClean="0"/>
          </a:p>
          <a:p>
            <a:r>
              <a:rPr lang="tr-TR" b="1" dirty="0" smtClean="0"/>
              <a:t>Laboratuvar </a:t>
            </a:r>
          </a:p>
          <a:p>
            <a:endParaRPr lang="tr-TR" b="1" dirty="0" smtClean="0"/>
          </a:p>
          <a:p>
            <a:r>
              <a:rPr lang="tr-TR" b="1" dirty="0" smtClean="0"/>
              <a:t>Görüntüleme</a:t>
            </a:r>
            <a:r>
              <a:rPr lang="tr-TR" sz="1800" b="1" dirty="0" smtClean="0"/>
              <a:t> </a:t>
            </a: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KLİNİK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Ağrı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Hematüri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Bulantı-kusma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Yüksek ateş-terleme-taşikardi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Anüri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Üretra taşlarında glob vezikale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FİZİK MUAYENE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Picture 6" descr="3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060575"/>
            <a:ext cx="523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1557338"/>
            <a:ext cx="34226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Fizik muayenede </a:t>
            </a:r>
            <a:r>
              <a:rPr lang="tr-TR" altLang="tr-TR" u="sng" dirty="0" smtClean="0"/>
              <a:t>kostovertebral açı hassasiyeti </a:t>
            </a:r>
            <a:r>
              <a:rPr lang="tr-TR" altLang="tr-TR" dirty="0" smtClean="0"/>
              <a:t>(KVAH) böbrek ya da üreter taşını düşündürebilir. </a:t>
            </a:r>
          </a:p>
          <a:p>
            <a:r>
              <a:rPr lang="tr-TR" altLang="tr-TR" dirty="0" smtClean="0"/>
              <a:t>Perküsyonla </a:t>
            </a:r>
            <a:r>
              <a:rPr lang="tr-TR" altLang="tr-TR" u="sng" dirty="0" smtClean="0"/>
              <a:t>lomber hassasiyet</a:t>
            </a:r>
            <a:r>
              <a:rPr lang="tr-TR" altLang="tr-TR" dirty="0" smtClean="0"/>
              <a:t>, palpasyonla hidronefrotik bir böbreğin ya da perinefritik bir absenin palpe edilmesi altında bir böbrek veya üreter taşını düşündürebilir.</a:t>
            </a:r>
          </a:p>
          <a:p>
            <a:r>
              <a:rPr lang="tr-TR" altLang="tr-TR" dirty="0" smtClean="0"/>
              <a:t>Rahat  edebilecekleri pozisyon bulamazlar.</a:t>
            </a:r>
            <a:endParaRPr lang="tr-TR" altLang="tr-TR" b="1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altLang="tr-TR" dirty="0" smtClean="0"/>
              <a:t>Taş hastalarında sıklıkla terleme, taşikardi ve takipne bulunur. Tansiyon yükselmesi de görülebilir. Obstrüksiyonla birlikte infeksiyon bulunmuyorsa ateş yükselmez.</a:t>
            </a:r>
          </a:p>
          <a:p>
            <a:r>
              <a:rPr lang="tr-TR" altLang="tr-TR" dirty="0" smtClean="0"/>
              <a:t>Eğer hidronefroz gelişmişse ve çok ilerlemişse bu kitle inspeksiyonda ve palpasyonda da farkedilebilir.</a:t>
            </a:r>
          </a:p>
          <a:p>
            <a:r>
              <a:rPr lang="tr-TR" altLang="tr-TR" dirty="0" smtClean="0"/>
              <a:t>İnfeksiyonun peritonu irrite etmesi sonucu rebound fenomeni bulunabilir.</a:t>
            </a:r>
          </a:p>
          <a:p>
            <a:r>
              <a:rPr lang="tr-TR" altLang="tr-TR" dirty="0" smtClean="0"/>
              <a:t>Abdominal distansiyon ve oskültasyonda barsak sesleri azalmış olabilir.</a:t>
            </a:r>
          </a:p>
          <a:p>
            <a:r>
              <a:rPr lang="tr-TR" altLang="tr-TR" dirty="0" smtClean="0"/>
              <a:t>İdrar retansiyonu da renal koliye benzer ağrıya neden olabileceğinde mesane mutlaka palpe edilmelidir.</a:t>
            </a:r>
          </a:p>
          <a:p>
            <a:endParaRPr lang="tr-TR" alt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/>
              <a:t>LABORATUAR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Ürolitiyazisi olan her acil hastaya idrar ve kan analizleri yapılmalıdır.</a:t>
            </a:r>
          </a:p>
          <a:p>
            <a:r>
              <a:rPr lang="tr-TR" altLang="tr-TR" dirty="0" smtClean="0"/>
              <a:t>Tüm hastalara tam  idrar tahlili, gerekirse idrar kültürü</a:t>
            </a:r>
          </a:p>
          <a:p>
            <a:r>
              <a:rPr lang="tr-TR" altLang="tr-TR" dirty="0" smtClean="0"/>
              <a:t>Sabah alınan ilk idrar en iyi örnektir. Mikroskopik hematüri en sık bulgudur. </a:t>
            </a:r>
          </a:p>
          <a:p>
            <a:r>
              <a:rPr lang="tr-TR" altLang="tr-TR" dirty="0" smtClean="0"/>
              <a:t>pH değişiklikleri, kristaller, lökosit, eritrosit, nitrit ve bakteri varlığı araştırılır.</a:t>
            </a:r>
            <a:r>
              <a:rPr lang="en-US" altLang="tr-TR" dirty="0" smtClean="0"/>
              <a:t> </a:t>
            </a:r>
          </a:p>
          <a:p>
            <a:r>
              <a:rPr lang="tr-TR" altLang="tr-TR" dirty="0" smtClean="0"/>
              <a:t>Ürik asit taşları-asidik idrar / Enfeksiyon taşları- alkali idrar</a:t>
            </a:r>
            <a:endParaRPr lang="en-US" altLang="tr-TR" dirty="0" smtClean="0"/>
          </a:p>
          <a:p>
            <a:endParaRPr lang="tr-TR" alt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altLang="tr-TR" dirty="0" smtClean="0"/>
              <a:t>Sınırlı oranda piyüri</a:t>
            </a:r>
            <a:r>
              <a:rPr lang="en-US" altLang="tr-TR" dirty="0" smtClean="0"/>
              <a:t> </a:t>
            </a:r>
            <a:r>
              <a:rPr lang="tr-TR" altLang="tr-TR" dirty="0" smtClean="0"/>
              <a:t>taşın oluşturduğu irritasyon ile gelişen çok sık bir bulgu olup,</a:t>
            </a:r>
            <a:r>
              <a:rPr lang="en-US" altLang="tr-TR" dirty="0" smtClean="0"/>
              <a:t> </a:t>
            </a:r>
            <a:r>
              <a:rPr lang="tr-TR" altLang="tr-TR" dirty="0" smtClean="0"/>
              <a:t>bakteriürinin olmadığı durumlarda eşlik eden bir üriner enfeksiyon işaretçisi olmaz.</a:t>
            </a:r>
            <a:endParaRPr lang="en-US" altLang="tr-TR" dirty="0" smtClean="0"/>
          </a:p>
          <a:p>
            <a:endParaRPr lang="tr-TR" altLang="tr-TR" dirty="0" smtClean="0"/>
          </a:p>
          <a:p>
            <a:r>
              <a:rPr lang="tr-TR" altLang="tr-TR" dirty="0" smtClean="0"/>
              <a:t>Enfeksiyon düşünülüyorsa </a:t>
            </a:r>
          </a:p>
          <a:p>
            <a:pPr lvl="1"/>
            <a:r>
              <a:rPr lang="tr-TR" altLang="tr-TR" dirty="0" smtClean="0"/>
              <a:t>tam kan sayımı</a:t>
            </a:r>
          </a:p>
          <a:p>
            <a:pPr lvl="1"/>
            <a:r>
              <a:rPr lang="tr-TR" altLang="tr-TR" dirty="0" smtClean="0"/>
              <a:t>crp</a:t>
            </a:r>
          </a:p>
          <a:p>
            <a:pPr lvl="1"/>
            <a:r>
              <a:rPr lang="tr-TR" altLang="tr-TR" dirty="0" smtClean="0"/>
              <a:t>prokalsitonin</a:t>
            </a:r>
          </a:p>
          <a:p>
            <a:pPr lvl="1"/>
            <a:endParaRPr lang="tr-TR" dirty="0" smtClean="0"/>
          </a:p>
          <a:p>
            <a:r>
              <a:rPr lang="tr-TR" altLang="tr-TR" dirty="0" smtClean="0"/>
              <a:t>Risk grubundaki hastalarda 24 saatlik idrar toplanarak mutlaka metabolik değerlendirme yapılmalıdır (volüm, pH, Ca, okzalat, ürik asit, magnezyum, sitrat…).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Radyolojik İnceleme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Direkt Üriner Sistem Grafisi</a:t>
            </a:r>
          </a:p>
          <a:p>
            <a:r>
              <a:rPr lang="tr-TR" dirty="0" smtClean="0"/>
              <a:t>Ultrasonografi</a:t>
            </a:r>
          </a:p>
          <a:p>
            <a:r>
              <a:rPr lang="tr-TR" dirty="0" smtClean="0"/>
              <a:t>İntravenöz Piyelografi</a:t>
            </a:r>
          </a:p>
          <a:p>
            <a:r>
              <a:rPr lang="tr-TR" dirty="0" smtClean="0"/>
              <a:t>Bilgisayarlı Tomografi</a:t>
            </a:r>
          </a:p>
          <a:p>
            <a:r>
              <a:rPr lang="tr-TR" dirty="0" smtClean="0"/>
              <a:t>Böbrek Sintigrafisi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uluru kayasÄ± avustral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11" descr="image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481388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image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3819525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105400" cy="380999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http://img.medscape.com/fullsize/migrated/545/525/lm545525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495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ultrasound-images.com/admin/uploads/renal-calculus-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6" y="2133600"/>
            <a:ext cx="395172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fitsweb.uchc.edu/student/selectives/mavoznesensky/case1_6_clip_image002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781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thumb/f/f5/Ivu_1.jpg/230px-Iv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files.nyu.edu/rabenr01/public/internet_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8544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kidneystoners.org/wp-content/uploads/2012/02/pediatric-kidney-stone-C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 smtClean="0"/>
              <a:t>Ayırıcı Tanı</a:t>
            </a:r>
            <a:br>
              <a:rPr lang="tr-TR" altLang="tr-TR" b="1" dirty="0" smtClean="0"/>
            </a:b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tr-TR" b="1" dirty="0" smtClean="0"/>
              <a:t>Kadınlarda</a:t>
            </a:r>
            <a:r>
              <a:rPr lang="en-US" dirty="0" smtClean="0"/>
              <a:t>: </a:t>
            </a:r>
            <a:r>
              <a:rPr lang="tr-TR" dirty="0" smtClean="0"/>
              <a:t>(Jinekoljik problemler)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dirty="0" smtClean="0"/>
              <a:t>over torsiyonu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dirty="0" smtClean="0"/>
              <a:t>over kisti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dirty="0" smtClean="0"/>
              <a:t>ektopik gebelik</a:t>
            </a:r>
            <a:r>
              <a:rPr lang="en-US" dirty="0" smtClean="0"/>
              <a:t>		</a:t>
            </a:r>
          </a:p>
          <a:p>
            <a:pPr>
              <a:lnSpc>
                <a:spcPct val="90000"/>
              </a:lnSpc>
              <a:defRPr/>
            </a:pPr>
            <a:r>
              <a:rPr lang="tr-TR" b="1" dirty="0" smtClean="0"/>
              <a:t>Erkeklerde</a:t>
            </a:r>
            <a:r>
              <a:rPr lang="en-US" dirty="0" smtClean="0"/>
              <a:t>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dirty="0" smtClean="0"/>
              <a:t>Testis tümörleri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dirty="0" smtClean="0"/>
              <a:t>Epididimoorşit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dirty="0" smtClean="0"/>
              <a:t>Prostatit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tr-TR" b="1" dirty="0" smtClean="0"/>
              <a:t>Diğer karın ağrısı yapan sebepler</a:t>
            </a:r>
            <a:r>
              <a:rPr lang="en-US" dirty="0" smtClean="0"/>
              <a:t>: </a:t>
            </a:r>
            <a:r>
              <a:rPr lang="tr-TR" dirty="0" smtClean="0"/>
              <a:t>Apandisit, kolesistit</a:t>
            </a:r>
            <a:r>
              <a:rPr lang="en-US" dirty="0" smtClean="0"/>
              <a:t>, </a:t>
            </a:r>
            <a:r>
              <a:rPr lang="en-US" dirty="0" err="1" smtClean="0"/>
              <a:t>diverti</a:t>
            </a:r>
            <a:r>
              <a:rPr lang="tr-TR" dirty="0" smtClean="0"/>
              <a:t>külit</a:t>
            </a:r>
            <a:r>
              <a:rPr lang="en-US" dirty="0" smtClean="0"/>
              <a:t>, </a:t>
            </a:r>
            <a:r>
              <a:rPr lang="tr-TR" dirty="0" smtClean="0"/>
              <a:t>kolit</a:t>
            </a:r>
            <a:r>
              <a:rPr lang="en-US" dirty="0" smtClean="0"/>
              <a:t>, </a:t>
            </a:r>
            <a:r>
              <a:rPr lang="tr-TR" dirty="0" smtClean="0"/>
              <a:t>kabızlık</a:t>
            </a:r>
            <a:r>
              <a:rPr lang="en-US" dirty="0" smtClean="0"/>
              <a:t>, her</a:t>
            </a:r>
            <a:r>
              <a:rPr lang="tr-TR" dirty="0" smtClean="0"/>
              <a:t>niler</a:t>
            </a:r>
            <a:r>
              <a:rPr lang="en-US" dirty="0" smtClean="0"/>
              <a:t>, </a:t>
            </a:r>
            <a:r>
              <a:rPr lang="tr-TR" dirty="0" smtClean="0"/>
              <a:t>arteriyel anevrizmalar</a:t>
            </a:r>
          </a:p>
          <a:p>
            <a:pPr>
              <a:lnSpc>
                <a:spcPct val="90000"/>
              </a:lnSpc>
              <a:defRPr/>
            </a:pPr>
            <a:r>
              <a:rPr lang="tr-TR" b="1" dirty="0" smtClean="0"/>
              <a:t>Diğer hematüri sebepleri </a:t>
            </a:r>
            <a:r>
              <a:rPr lang="en-US" dirty="0" smtClean="0"/>
              <a:t>(G</a:t>
            </a:r>
            <a:r>
              <a:rPr lang="tr-TR" dirty="0" smtClean="0"/>
              <a:t>lomerülonefrit</a:t>
            </a:r>
            <a:r>
              <a:rPr lang="en-US" dirty="0" smtClean="0"/>
              <a:t>)</a:t>
            </a:r>
            <a:endParaRPr lang="tr-TR" dirty="0" smtClean="0"/>
          </a:p>
          <a:p>
            <a:pPr>
              <a:defRPr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Taş hastalığının komplikasyonları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Hidronefroz ve böbrek kaybı 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Enfeksiyon – ürosepsis (%20 mortal)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Yassı hücreli karsinom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AMAÇ</a:t>
            </a:r>
            <a:r>
              <a:rPr lang="tr-TR" dirty="0" smtClean="0"/>
              <a:t>: </a:t>
            </a:r>
          </a:p>
          <a:p>
            <a:pPr lvl="1"/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ağrısının</a:t>
            </a:r>
            <a:r>
              <a:rPr lang="en-US" dirty="0" smtClean="0"/>
              <a:t> </a:t>
            </a:r>
            <a:r>
              <a:rPr lang="en-US" dirty="0" err="1" smtClean="0"/>
              <a:t>azaltılması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rahatlatılması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Üriner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taşlardan</a:t>
            </a:r>
            <a:r>
              <a:rPr lang="en-US" dirty="0" smtClean="0"/>
              <a:t> </a:t>
            </a:r>
            <a:r>
              <a:rPr lang="en-US" dirty="0" err="1" smtClean="0"/>
              <a:t>temizlenmesi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taş</a:t>
            </a:r>
            <a:r>
              <a:rPr lang="en-US" dirty="0" smtClean="0"/>
              <a:t> </a:t>
            </a:r>
            <a:r>
              <a:rPr lang="en-US" dirty="0" err="1" smtClean="0"/>
              <a:t>oluşumunun</a:t>
            </a:r>
            <a:r>
              <a:rPr lang="en-US" dirty="0" smtClean="0"/>
              <a:t> </a:t>
            </a:r>
            <a:r>
              <a:rPr lang="en-US" dirty="0" err="1" smtClean="0"/>
              <a:t>önlenmesidir</a:t>
            </a:r>
            <a:r>
              <a:rPr lang="en-US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Medikal tedavi </a:t>
            </a:r>
          </a:p>
          <a:p>
            <a:pPr lvl="1"/>
            <a:r>
              <a:rPr lang="tr-TR" altLang="tr-TR" dirty="0" smtClean="0"/>
              <a:t>Profilaktik Tedavi</a:t>
            </a:r>
          </a:p>
          <a:p>
            <a:r>
              <a:rPr lang="tr-TR" altLang="tr-TR" dirty="0" smtClean="0"/>
              <a:t>Şok Dalga Tedavisi (ESWL)</a:t>
            </a:r>
          </a:p>
          <a:p>
            <a:r>
              <a:rPr lang="tr-TR" altLang="tr-TR" dirty="0" smtClean="0"/>
              <a:t>Endoürolojik Yöntemler</a:t>
            </a:r>
          </a:p>
          <a:p>
            <a:r>
              <a:rPr lang="tr-TR" altLang="tr-TR" dirty="0" smtClean="0"/>
              <a:t>Açık Cerrahi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MEDİKAL TEDAVİ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Acil şartlarda (kolik tedavisi)</a:t>
            </a:r>
          </a:p>
          <a:p>
            <a:pPr lvl="1"/>
            <a:r>
              <a:rPr lang="tr-TR" altLang="tr-TR" dirty="0" smtClean="0"/>
              <a:t>IV hidrasyon</a:t>
            </a:r>
          </a:p>
          <a:p>
            <a:pPr lvl="1"/>
            <a:r>
              <a:rPr lang="tr-TR" altLang="tr-TR" dirty="0" smtClean="0"/>
              <a:t>Analjezikler (NSAIDs)</a:t>
            </a:r>
          </a:p>
          <a:p>
            <a:pPr lvl="1"/>
            <a:r>
              <a:rPr lang="tr-TR" altLang="tr-TR" dirty="0" smtClean="0"/>
              <a:t>Narkotik ajanlar – eğer cevap yok ise</a:t>
            </a:r>
          </a:p>
          <a:p>
            <a:r>
              <a:rPr lang="tr-TR" altLang="tr-TR" dirty="0" smtClean="0"/>
              <a:t>Analjezik tedavi başarısız olursa hastayı rahatlatmak içim üreteral kateterizasyon ve stent yerleştirilmesi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Konservatif Gözlem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Çapı</a:t>
            </a:r>
            <a:r>
              <a:rPr lang="en-US" dirty="0" smtClean="0"/>
              <a:t> 5mm.’ye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taşların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düşme</a:t>
            </a:r>
            <a:r>
              <a:rPr lang="en-US" dirty="0" smtClean="0"/>
              <a:t> </a:t>
            </a:r>
            <a:r>
              <a:rPr lang="en-US" dirty="0" err="1" smtClean="0"/>
              <a:t>ihtimali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%50 dir. </a:t>
            </a:r>
          </a:p>
          <a:p>
            <a:r>
              <a:rPr lang="en-US" dirty="0" err="1" smtClean="0"/>
              <a:t>Çapı</a:t>
            </a:r>
            <a:r>
              <a:rPr lang="en-US" dirty="0" smtClean="0"/>
              <a:t> ≥7mm’den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taşların</a:t>
            </a:r>
            <a:r>
              <a:rPr lang="en-US" dirty="0" smtClean="0"/>
              <a:t> </a:t>
            </a:r>
            <a:r>
              <a:rPr lang="en-US" dirty="0" err="1" smtClean="0"/>
              <a:t>düşme</a:t>
            </a:r>
            <a:r>
              <a:rPr lang="en-US" dirty="0" smtClean="0"/>
              <a:t> </a:t>
            </a:r>
            <a:r>
              <a:rPr lang="en-US" dirty="0" err="1" smtClean="0"/>
              <a:t>ihtimali</a:t>
            </a:r>
            <a:r>
              <a:rPr lang="en-US" dirty="0" smtClean="0"/>
              <a:t> </a:t>
            </a:r>
            <a:r>
              <a:rPr lang="en-US" dirty="0" err="1" smtClean="0"/>
              <a:t>zayıftır</a:t>
            </a:r>
            <a:r>
              <a:rPr lang="en-US" dirty="0" smtClean="0"/>
              <a:t>, </a:t>
            </a:r>
            <a:r>
              <a:rPr lang="en-US" dirty="0" err="1" smtClean="0"/>
              <a:t>konservatif</a:t>
            </a:r>
            <a:r>
              <a:rPr lang="en-US" dirty="0" smtClean="0"/>
              <a:t> </a:t>
            </a:r>
            <a:r>
              <a:rPr lang="en-US" dirty="0" err="1" smtClean="0"/>
              <a:t>gözlem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tedavilere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duyulabilir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Çapı</a:t>
            </a:r>
            <a:r>
              <a:rPr lang="en-US" dirty="0" smtClean="0"/>
              <a:t> 10mm’den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taşlarda</a:t>
            </a:r>
            <a:r>
              <a:rPr lang="en-US" dirty="0" smtClean="0"/>
              <a:t> </a:t>
            </a:r>
            <a:r>
              <a:rPr lang="en-US" dirty="0" err="1" smtClean="0"/>
              <a:t>çoğu</a:t>
            </a:r>
            <a:r>
              <a:rPr lang="en-US" dirty="0" smtClean="0"/>
              <a:t> </a:t>
            </a:r>
            <a:r>
              <a:rPr lang="en-US" dirty="0" err="1" smtClean="0"/>
              <a:t>olguda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tedaviye</a:t>
            </a:r>
            <a:r>
              <a:rPr lang="en-US" dirty="0" smtClean="0"/>
              <a:t> </a:t>
            </a:r>
            <a:r>
              <a:rPr lang="en-US" dirty="0" err="1" smtClean="0"/>
              <a:t>gider</a:t>
            </a:r>
            <a:r>
              <a:rPr lang="en-US" dirty="0" smtClean="0"/>
              <a:t>. 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düşmesini</a:t>
            </a:r>
            <a:r>
              <a:rPr lang="en-US" dirty="0" smtClean="0"/>
              <a:t> </a:t>
            </a:r>
            <a:r>
              <a:rPr lang="en-US" dirty="0" err="1" smtClean="0"/>
              <a:t>beklemek</a:t>
            </a:r>
            <a:r>
              <a:rPr lang="en-US" dirty="0" smtClean="0"/>
              <a:t> </a:t>
            </a:r>
            <a:r>
              <a:rPr lang="en-US" dirty="0" err="1" smtClean="0"/>
              <a:t>önerilmemektedir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Taşın</a:t>
            </a:r>
            <a:r>
              <a:rPr lang="en-US" dirty="0" smtClean="0"/>
              <a:t> </a:t>
            </a:r>
            <a:r>
              <a:rPr lang="en-US" dirty="0" err="1" smtClean="0"/>
              <a:t>spotan</a:t>
            </a:r>
            <a:r>
              <a:rPr lang="en-US" dirty="0" smtClean="0"/>
              <a:t> </a:t>
            </a:r>
            <a:r>
              <a:rPr lang="en-US" dirty="0" err="1" smtClean="0"/>
              <a:t>düşmesinde</a:t>
            </a:r>
            <a:r>
              <a:rPr lang="en-US" dirty="0" smtClean="0"/>
              <a:t> </a:t>
            </a:r>
            <a:r>
              <a:rPr lang="en-US" dirty="0" err="1" smtClean="0"/>
              <a:t>taşın</a:t>
            </a:r>
            <a:r>
              <a:rPr lang="en-US" dirty="0" smtClean="0"/>
              <a:t> </a:t>
            </a:r>
            <a:r>
              <a:rPr lang="en-US" dirty="0" err="1" smtClean="0"/>
              <a:t>büyüklüğü</a:t>
            </a:r>
            <a:r>
              <a:rPr lang="en-US" dirty="0" smtClean="0"/>
              <a:t>, </a:t>
            </a:r>
            <a:r>
              <a:rPr lang="en-US" dirty="0" err="1" smtClean="0"/>
              <a:t>şekli</a:t>
            </a:r>
            <a:r>
              <a:rPr lang="en-US" dirty="0" smtClean="0"/>
              <a:t>, </a:t>
            </a:r>
            <a:r>
              <a:rPr lang="en-US" dirty="0" err="1" smtClean="0"/>
              <a:t>lokalizasyonu</a:t>
            </a:r>
            <a:r>
              <a:rPr lang="en-US" dirty="0" smtClean="0"/>
              <a:t>, </a:t>
            </a:r>
            <a:r>
              <a:rPr lang="en-US" dirty="0" err="1" smtClean="0"/>
              <a:t>böbreğin</a:t>
            </a:r>
            <a:r>
              <a:rPr lang="en-US" dirty="0" smtClean="0"/>
              <a:t> </a:t>
            </a:r>
            <a:r>
              <a:rPr lang="en-US" dirty="0" err="1" smtClean="0"/>
              <a:t>anatomik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,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aktivitesi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AMAÇ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Ürolitiazisi tanıyabilmek, ayırıcı tanı ve tedavisini yapabilmek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Nonspesifik tedavi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tr-TR" dirty="0" smtClean="0"/>
              <a:t>sıvı alımı </a:t>
            </a:r>
            <a:r>
              <a:rPr lang="en-US" dirty="0" smtClean="0"/>
              <a:t>3000 </a:t>
            </a:r>
            <a:r>
              <a:rPr lang="tr-TR" dirty="0" smtClean="0"/>
              <a:t>ml’ye </a:t>
            </a:r>
            <a:r>
              <a:rPr lang="en-US" dirty="0" err="1" smtClean="0"/>
              <a:t>çıkarılmalı</a:t>
            </a:r>
            <a:r>
              <a:rPr lang="en-US" dirty="0" smtClean="0"/>
              <a:t>, </a:t>
            </a:r>
            <a:r>
              <a:rPr lang="en-US" dirty="0" err="1" smtClean="0"/>
              <a:t>hasta</a:t>
            </a:r>
            <a:r>
              <a:rPr lang="tr-TR" dirty="0" smtClean="0"/>
              <a:t>n</a:t>
            </a:r>
            <a:r>
              <a:rPr lang="en-US" dirty="0" err="1" smtClean="0"/>
              <a:t>ın</a:t>
            </a:r>
            <a:r>
              <a:rPr lang="en-US" dirty="0" smtClean="0"/>
              <a:t> </a:t>
            </a:r>
            <a:r>
              <a:rPr lang="en-US" dirty="0" err="1" smtClean="0"/>
              <a:t>aktivitesi</a:t>
            </a:r>
            <a:r>
              <a:rPr lang="en-US" dirty="0" smtClean="0"/>
              <a:t> </a:t>
            </a:r>
            <a:r>
              <a:rPr lang="en-US" dirty="0" err="1" smtClean="0"/>
              <a:t>arttırılmalıdır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blokörü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alfa-1 </a:t>
            </a:r>
            <a:r>
              <a:rPr lang="en-US" dirty="0" err="1" smtClean="0"/>
              <a:t>reseptör</a:t>
            </a:r>
            <a:r>
              <a:rPr lang="en-US" dirty="0" smtClean="0"/>
              <a:t> </a:t>
            </a:r>
            <a:r>
              <a:rPr lang="en-US" dirty="0" err="1" smtClean="0"/>
              <a:t>blokörlerinin</a:t>
            </a:r>
            <a:r>
              <a:rPr lang="en-US" dirty="0" smtClean="0"/>
              <a:t> </a:t>
            </a:r>
            <a:r>
              <a:rPr lang="en-US" dirty="0" err="1" smtClean="0"/>
              <a:t>üreter</a:t>
            </a:r>
            <a:r>
              <a:rPr lang="en-US" dirty="0" smtClean="0"/>
              <a:t> </a:t>
            </a:r>
            <a:r>
              <a:rPr lang="en-US" dirty="0" err="1" smtClean="0"/>
              <a:t>düz</a:t>
            </a:r>
            <a:r>
              <a:rPr lang="en-US" dirty="0" smtClean="0"/>
              <a:t> </a:t>
            </a:r>
            <a:r>
              <a:rPr lang="en-US" dirty="0" err="1" smtClean="0"/>
              <a:t>kasını</a:t>
            </a:r>
            <a:r>
              <a:rPr lang="en-US" dirty="0" smtClean="0"/>
              <a:t> </a:t>
            </a:r>
            <a:r>
              <a:rPr lang="en-US" dirty="0" err="1" smtClean="0"/>
              <a:t>gevşetme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r>
              <a:rPr lang="tr-TR" dirty="0" smtClean="0"/>
              <a:t>sebebiyle spontan pasajı artırması için özellikle distal üreter taşlarında önerilmektedir. </a:t>
            </a:r>
            <a:endParaRPr lang="en-US" dirty="0" smtClean="0"/>
          </a:p>
          <a:p>
            <a:r>
              <a:rPr lang="en-US" dirty="0" err="1" smtClean="0"/>
              <a:t>Kortikosteroidlerin</a:t>
            </a:r>
            <a:r>
              <a:rPr lang="en-US" dirty="0" smtClean="0"/>
              <a:t> alfa-1 </a:t>
            </a:r>
            <a:r>
              <a:rPr lang="en-US" dirty="0" err="1" smtClean="0"/>
              <a:t>reseptörler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kombine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taş</a:t>
            </a:r>
            <a:r>
              <a:rPr lang="en-US" dirty="0" smtClean="0"/>
              <a:t> </a:t>
            </a:r>
            <a:r>
              <a:rPr lang="en-US" dirty="0" err="1" smtClean="0"/>
              <a:t>geçişini</a:t>
            </a:r>
            <a:r>
              <a:rPr lang="en-US" dirty="0" smtClean="0"/>
              <a:t> </a:t>
            </a:r>
            <a:r>
              <a:rPr lang="en-US" dirty="0" err="1" smtClean="0"/>
              <a:t>kolaylaştırabilmekle</a:t>
            </a:r>
            <a:r>
              <a:rPr lang="en-US" dirty="0" smtClean="0"/>
              <a:t> </a:t>
            </a:r>
            <a:r>
              <a:rPr lang="en-US" dirty="0" err="1" smtClean="0"/>
              <a:t>beraber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ajanların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tr-TR" dirty="0" smtClean="0"/>
              <a:t>önerilmemektedir. </a:t>
            </a:r>
            <a:endParaRPr lang="en-US" dirty="0" smtClean="0"/>
          </a:p>
          <a:p>
            <a:r>
              <a:rPr lang="en-US" dirty="0" smtClean="0"/>
              <a:t>NSAID’ </a:t>
            </a:r>
            <a:r>
              <a:rPr lang="en-US" dirty="0" err="1" smtClean="0"/>
              <a:t>ler</a:t>
            </a:r>
            <a:r>
              <a:rPr lang="en-US" dirty="0" smtClean="0"/>
              <a:t> de </a:t>
            </a:r>
            <a:r>
              <a:rPr lang="en-US" dirty="0" err="1" smtClean="0"/>
              <a:t>ödemi</a:t>
            </a:r>
            <a:r>
              <a:rPr lang="en-US" dirty="0" smtClean="0"/>
              <a:t> </a:t>
            </a:r>
            <a:r>
              <a:rPr lang="en-US" dirty="0" err="1" smtClean="0"/>
              <a:t>azalttıklarından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analjezik</a:t>
            </a:r>
            <a:r>
              <a:rPr lang="en-US" dirty="0" smtClean="0"/>
              <a:t> </a:t>
            </a:r>
            <a:r>
              <a:rPr lang="en-US" dirty="0" err="1" smtClean="0"/>
              <a:t>etkilerinden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 smtClean="0"/>
              <a:t> </a:t>
            </a:r>
            <a:r>
              <a:rPr lang="en-US" dirty="0" err="1" smtClean="0"/>
              <a:t>kullanılabilirler</a:t>
            </a:r>
            <a:r>
              <a:rPr lang="en-US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Spesifik tedavi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altLang="tr-TR" dirty="0" smtClean="0"/>
              <a:t>Medikal tedaviye uygun ürik asit taşlı hastalarda ise hidrasyon sağlanır, idrar alkalinize edilir ve idrardaki ürik asit düzeyi azaltılır.</a:t>
            </a:r>
          </a:p>
          <a:p>
            <a:r>
              <a:rPr lang="tr-TR" dirty="0" smtClean="0"/>
              <a:t>Ürik asit taşları düşük pH’lı idrar ortamında oluştuğundan, idrar pH’sı 6.5-/7.0 arasında tutulmaya çalışılır.</a:t>
            </a:r>
          </a:p>
          <a:p>
            <a:r>
              <a:rPr lang="tr-TR" dirty="0" smtClean="0"/>
              <a:t>Oral alkenleştirici ajanlar sodyum ve potasyum bikarbonat ve potasyum sitrattan ibarettir. Alternatif olarak portakal suyu da idrarı alkalenleştirir.</a:t>
            </a:r>
          </a:p>
          <a:p>
            <a:r>
              <a:rPr lang="tr-TR" dirty="0" smtClean="0"/>
              <a:t>Molar sodyum laktat (1/6 ) ile yapılan IV alkelenleştirme de etkilidir.</a:t>
            </a:r>
          </a:p>
          <a:p>
            <a:endParaRPr lang="tr-TR" alt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CERRAHİ TEDAVİ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AMAÇ:</a:t>
            </a:r>
          </a:p>
          <a:p>
            <a:pPr lvl="1"/>
            <a:r>
              <a:rPr lang="en-US" dirty="0" err="1" smtClean="0"/>
              <a:t>Böbrekteki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taşların</a:t>
            </a:r>
            <a:r>
              <a:rPr lang="en-US" dirty="0" smtClean="0"/>
              <a:t> </a:t>
            </a:r>
            <a:r>
              <a:rPr lang="en-US" dirty="0" err="1" smtClean="0"/>
              <a:t>çıkarılması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düzeltilebilir</a:t>
            </a:r>
            <a:r>
              <a:rPr lang="en-US" dirty="0" smtClean="0"/>
              <a:t> </a:t>
            </a:r>
            <a:r>
              <a:rPr lang="en-US" dirty="0" err="1" smtClean="0"/>
              <a:t>anatomik</a:t>
            </a:r>
            <a:r>
              <a:rPr lang="en-US" dirty="0" smtClean="0"/>
              <a:t> </a:t>
            </a:r>
            <a:r>
              <a:rPr lang="en-US" dirty="0" err="1" smtClean="0"/>
              <a:t>bozuklukların</a:t>
            </a:r>
            <a:r>
              <a:rPr lang="en-US" dirty="0" smtClean="0"/>
              <a:t> </a:t>
            </a:r>
            <a:r>
              <a:rPr lang="en-US" dirty="0" err="1" smtClean="0"/>
              <a:t>onarılması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err="1" smtClean="0"/>
              <a:t>Birlikteki</a:t>
            </a:r>
            <a:r>
              <a:rPr lang="en-US" dirty="0" smtClean="0"/>
              <a:t> </a:t>
            </a:r>
            <a:r>
              <a:rPr lang="en-US" dirty="0" err="1" smtClean="0"/>
              <a:t>üriner</a:t>
            </a:r>
            <a:r>
              <a:rPr lang="en-US" dirty="0" smtClean="0"/>
              <a:t> </a:t>
            </a:r>
            <a:r>
              <a:rPr lang="en-US" dirty="0" err="1" smtClean="0"/>
              <a:t>enfeksiyonların</a:t>
            </a:r>
            <a:r>
              <a:rPr lang="en-US" dirty="0" smtClean="0"/>
              <a:t> tam </a:t>
            </a:r>
            <a:r>
              <a:rPr lang="en-US" dirty="0" err="1" smtClean="0"/>
              <a:t>eradikasyonu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err="1" smtClean="0"/>
              <a:t>Çalışmakta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dokusunun</a:t>
            </a:r>
            <a:r>
              <a:rPr lang="en-US" dirty="0" smtClean="0"/>
              <a:t> </a:t>
            </a:r>
            <a:r>
              <a:rPr lang="en-US" dirty="0" err="1" smtClean="0"/>
              <a:t>korunması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ESWL</a:t>
            </a:r>
          </a:p>
          <a:p>
            <a:r>
              <a:rPr lang="tr-TR" dirty="0" smtClean="0"/>
              <a:t>Perkütan Nefrolitotomi </a:t>
            </a:r>
          </a:p>
          <a:p>
            <a:r>
              <a:rPr lang="tr-TR" dirty="0" smtClean="0"/>
              <a:t>Açık Taş Cerrahisi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300" b="1" dirty="0" smtClean="0"/>
              <a:t>Böbrek Taşlarında Aktif Taş Alımı Endikasyonları</a:t>
            </a:r>
          </a:p>
          <a:p>
            <a:pPr lvl="1"/>
            <a:r>
              <a:rPr lang="tr-TR" dirty="0" smtClean="0"/>
              <a:t>Taş boyutunun artması</a:t>
            </a:r>
          </a:p>
          <a:p>
            <a:pPr lvl="1"/>
            <a:r>
              <a:rPr lang="tr-TR" dirty="0" smtClean="0"/>
              <a:t>Yüksek riskli hastalarda taş oluşumu</a:t>
            </a:r>
          </a:p>
          <a:p>
            <a:pPr lvl="1"/>
            <a:r>
              <a:rPr lang="tr-TR" dirty="0" smtClean="0"/>
              <a:t>Taşa bağlı obstrüksiyon</a:t>
            </a:r>
          </a:p>
          <a:p>
            <a:pPr lvl="1"/>
            <a:r>
              <a:rPr lang="tr-TR" dirty="0" smtClean="0"/>
              <a:t>Enfeksiyon</a:t>
            </a:r>
          </a:p>
          <a:p>
            <a:pPr lvl="1"/>
            <a:r>
              <a:rPr lang="tr-TR" dirty="0" smtClean="0"/>
              <a:t>Ağrı ve hematüri gibi semptomatik taş hastalığının mevcudiyeti </a:t>
            </a:r>
          </a:p>
          <a:p>
            <a:pPr lvl="1"/>
            <a:r>
              <a:rPr lang="tr-TR" dirty="0" smtClean="0"/>
              <a:t>15 mm’den büyük böbrek taşları</a:t>
            </a:r>
          </a:p>
          <a:p>
            <a:pPr lvl="1"/>
            <a:r>
              <a:rPr lang="tr-TR" dirty="0" smtClean="0"/>
              <a:t>Takip şansı olmayan 15’mm den küçük böbrek taşları </a:t>
            </a:r>
          </a:p>
          <a:p>
            <a:pPr lvl="1"/>
            <a:r>
              <a:rPr lang="tr-TR" dirty="0" smtClean="0"/>
              <a:t>Hasta tercihi</a:t>
            </a:r>
          </a:p>
          <a:p>
            <a:pPr lvl="1"/>
            <a:r>
              <a:rPr lang="tr-TR" dirty="0" smtClean="0"/>
              <a:t>Komorbidite varlığı</a:t>
            </a:r>
          </a:p>
          <a:p>
            <a:pPr lvl="1"/>
            <a:r>
              <a:rPr lang="tr-TR" dirty="0" smtClean="0"/>
              <a:t>Seyahat ya da meslek tipi gibi sosyal durumlar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Üreter Taşlarında Aktif Taş Alımı Endikasyonları </a:t>
            </a:r>
          </a:p>
          <a:p>
            <a:pPr lvl="1"/>
            <a:r>
              <a:rPr lang="tr-TR" dirty="0" smtClean="0"/>
              <a:t>Spontan pasaj ihtimali düşük olan taşlar</a:t>
            </a:r>
          </a:p>
          <a:p>
            <a:pPr lvl="1"/>
            <a:r>
              <a:rPr lang="tr-TR" dirty="0" smtClean="0"/>
              <a:t>Analjezik dirençli kolik ağrı varlığı </a:t>
            </a:r>
          </a:p>
          <a:p>
            <a:pPr lvl="1"/>
            <a:r>
              <a:rPr lang="tr-TR" dirty="0" smtClean="0"/>
              <a:t>Giderilmeyen obstrüksiyon</a:t>
            </a:r>
          </a:p>
          <a:p>
            <a:pPr lvl="1"/>
            <a:r>
              <a:rPr lang="tr-TR" dirty="0" smtClean="0"/>
              <a:t>Böbrek yetmezliği varlığı (bilateral obstrüksiyon, tek böbrek)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KAYNAKÇA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1-J. Krepinsky  Urology 56: 915–920, 2000.</a:t>
            </a:r>
          </a:p>
          <a:p>
            <a:r>
              <a:rPr lang="tr-TR" dirty="0" smtClean="0"/>
              <a:t>2-Akıncı M, Eur Urol. 1991: 20, 200-203</a:t>
            </a:r>
          </a:p>
          <a:p>
            <a:r>
              <a:rPr lang="tr-TR" dirty="0" smtClean="0"/>
              <a:t>3-Campbell’s Urology  </a:t>
            </a:r>
          </a:p>
          <a:p>
            <a:r>
              <a:rPr lang="tr-TR" dirty="0" smtClean="0"/>
              <a:t>4-European Association of Urology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r>
              <a:rPr lang="tr-TR" sz="6600" b="1" dirty="0" smtClean="0"/>
              <a:t>TEŞEKKÜRLER</a:t>
            </a:r>
            <a:endParaRPr lang="tr-TR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ÖĞRENİM HEDEFLERİ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Ürolitiazis hakkında bilgi vermek</a:t>
            </a:r>
          </a:p>
          <a:p>
            <a:r>
              <a:rPr lang="tr-TR" dirty="0" smtClean="0"/>
              <a:t>Ürolitiazis  yapabilecek nedenleri sayabilmek</a:t>
            </a:r>
          </a:p>
          <a:p>
            <a:r>
              <a:rPr lang="tr-TR" dirty="0" smtClean="0"/>
              <a:t>Ürolitiaziste yapılması gereken fizik muayeneleri ve istenecek laboratuar tetkiklerini sayabilmek</a:t>
            </a:r>
          </a:p>
          <a:p>
            <a:r>
              <a:rPr lang="tr-TR" dirty="0" smtClean="0"/>
              <a:t>Ayırıcı tanıda düşünülmesi gereken hastalıkları sayabilmek</a:t>
            </a:r>
          </a:p>
          <a:p>
            <a:r>
              <a:rPr lang="tr-TR" dirty="0" smtClean="0"/>
              <a:t>Ürolitiazis tedavisini yapabilmek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Ürolitiazis</a:t>
            </a:r>
            <a:r>
              <a:rPr lang="tr-TR" dirty="0" smtClean="0"/>
              <a:t>, ciddi ani başlangıçlı ve tek taraflı ağrıyla seyreder. Ağrı, kasıklar ile genital organlara yayılabilir ve bulantı-kusma eşlik edebilir. Hastaların büyük çoğunluğunda gros ya da mikroskobik hematüri vardır. Dizüri ve urgency, distal üreter taşlarında görülür.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Epidemiyoloji 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 Prevalansı: % 2 - 3</a:t>
            </a:r>
          </a:p>
          <a:p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Hastaların 2 / 3’ ü erkek (30 - 50 yaş)</a:t>
            </a:r>
          </a:p>
          <a:p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Yaşam boyunca ürolitiyazis gelişme riski:  % 8-20 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Taş  hastalığında nüks:  1 yıl içinde     %10</a:t>
            </a:r>
          </a:p>
          <a:p>
            <a:pPr>
              <a:buNone/>
            </a:pPr>
            <a:r>
              <a:rPr lang="tr-TR" sz="2800" dirty="0" smtClean="0"/>
              <a:t>					5 yıl içinde     %35	</a:t>
            </a:r>
          </a:p>
          <a:p>
            <a:pPr>
              <a:buNone/>
            </a:pPr>
            <a:r>
              <a:rPr lang="tr-TR" sz="2800" dirty="0" smtClean="0"/>
              <a:t>                          		10 yıl içinde   %50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Türkiye’de taş hastalığı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Toplumun %14.8’inde taş hastalığı öyküsü mevcut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Erkek-kadın oranı 1.5 / 1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En çok 45 - 54 yaş grubunda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En çok Güneydoğu Anadolu, Akdeniz ve Doğu Karadeniz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Epidemiyolojik faktörler</a:t>
            </a:r>
            <a:r>
              <a:rPr lang="tr-TR" dirty="0" smtClean="0"/>
              <a:t>: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- İntrensek faktörler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Kalıtım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Cinsiyet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Obezite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- Ekstrensek faktörler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Coğrafi durum ve iklim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Sıvı alımı ve diyet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Meslek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>Taşların kimyasal bileşimi</a:t>
            </a:r>
            <a:br>
              <a:rPr lang="tr-TR" sz="4000" b="1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14400"/>
            <a:ext cx="6934200" cy="50292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endParaRPr lang="tr-TR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% 70 - 80’i Kalsiyum oksalat </a:t>
            </a:r>
          </a:p>
          <a:p>
            <a:pPr algn="ctr"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% 5 - 10’u Kalsiyum fosfat </a:t>
            </a:r>
          </a:p>
          <a:p>
            <a:pPr algn="ctr"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% 5 - 10’u Ürik asit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tr-TR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% 5 - 15’i Struvite</a:t>
            </a:r>
          </a:p>
          <a:p>
            <a:pPr algn="ctr"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% 1 - 5’i Sistin</a:t>
            </a:r>
          </a:p>
          <a:p>
            <a:pPr algn="ctr">
              <a:defRPr/>
            </a:pPr>
            <a:endParaRPr lang="tr-TR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 smtClean="0">
                <a:latin typeface="Arial" pitchFamily="34" charset="0"/>
                <a:cs typeface="Arial" pitchFamily="34" charset="0"/>
              </a:rPr>
              <a:t>% 1&lt;   Diğer: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Ksantin, dihidroksi adenin, </a:t>
            </a:r>
          </a:p>
          <a:p>
            <a:pPr algn="ctr"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		İndanavir, triamteren, silikat</a:t>
            </a:r>
          </a:p>
          <a:p>
            <a:endParaRPr lang="tr-TR" dirty="0"/>
          </a:p>
        </p:txBody>
      </p:sp>
      <p:pic>
        <p:nvPicPr>
          <p:cNvPr id="5" name="Picture 9" descr="96f19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2" y="762000"/>
            <a:ext cx="2268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96f1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773238"/>
            <a:ext cx="22669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96f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67000"/>
            <a:ext cx="226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96f19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3886200"/>
            <a:ext cx="2266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1002</Words>
  <Application>Microsoft Office PowerPoint</Application>
  <PresentationFormat>Ekran Gösterisi (4:3)</PresentationFormat>
  <Paragraphs>217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Theme</vt:lpstr>
      <vt:lpstr>ÜRİNER SİSTEM  TAŞ HASTALIKLARI (ÜROLİTİAZİS) </vt:lpstr>
      <vt:lpstr>PowerPoint Sunusu</vt:lpstr>
      <vt:lpstr>AMAÇ</vt:lpstr>
      <vt:lpstr>ÖĞRENİM HEDEFLERİ </vt:lpstr>
      <vt:lpstr>PowerPoint Sunusu</vt:lpstr>
      <vt:lpstr>Epidemiyoloji   </vt:lpstr>
      <vt:lpstr>Türkiye’de taş hastalığı </vt:lpstr>
      <vt:lpstr>Epidemiyolojik faktörler:  </vt:lpstr>
      <vt:lpstr> Taşların kimyasal bileşimi  </vt:lpstr>
      <vt:lpstr>Taş oluşumuna yatkınlık yaratan hastalıklar </vt:lpstr>
      <vt:lpstr>Taş oluşumuna neden olan ilaçlar </vt:lpstr>
      <vt:lpstr>PowerPoint Sunusu</vt:lpstr>
      <vt:lpstr>KLİNİK  </vt:lpstr>
      <vt:lpstr>FİZİK MUAYENE </vt:lpstr>
      <vt:lpstr>PowerPoint Sunusu</vt:lpstr>
      <vt:lpstr>PowerPoint Sunusu</vt:lpstr>
      <vt:lpstr>LABORATUAR</vt:lpstr>
      <vt:lpstr>PowerPoint Sunusu</vt:lpstr>
      <vt:lpstr>Radyolojik İnceleme </vt:lpstr>
      <vt:lpstr>PowerPoint Sunusu</vt:lpstr>
      <vt:lpstr>PowerPoint Sunusu</vt:lpstr>
      <vt:lpstr>PowerPoint Sunusu</vt:lpstr>
      <vt:lpstr>PowerPoint Sunusu</vt:lpstr>
      <vt:lpstr>Ayırıcı Tanı </vt:lpstr>
      <vt:lpstr>Taş hastalığının komplikasyonları </vt:lpstr>
      <vt:lpstr>TEDAVİ</vt:lpstr>
      <vt:lpstr>PowerPoint Sunusu</vt:lpstr>
      <vt:lpstr>MEDİKAL TEDAVİ </vt:lpstr>
      <vt:lpstr>Konservatif Gözlem </vt:lpstr>
      <vt:lpstr>Nonspesifik tedavi </vt:lpstr>
      <vt:lpstr>Spesifik tedavi </vt:lpstr>
      <vt:lpstr>CERRAHİ TEDAVİ </vt:lpstr>
      <vt:lpstr>PowerPoint Sunusu</vt:lpstr>
      <vt:lpstr>PowerPoint Sunusu</vt:lpstr>
      <vt:lpstr>PowerPoint Sunusu</vt:lpstr>
      <vt:lpstr>KAYNAKÇA</vt:lpstr>
      <vt:lpstr>TEŞEKKÜRLER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Üriner Sistem Taş Hastalığında Tanı ve Tedavi Yaklaşımları  </dc:title>
  <dc:creator>SEYİS61</dc:creator>
  <cp:lastModifiedBy>Win7</cp:lastModifiedBy>
  <cp:revision>19</cp:revision>
  <dcterms:created xsi:type="dcterms:W3CDTF">2006-08-16T00:00:00Z</dcterms:created>
  <dcterms:modified xsi:type="dcterms:W3CDTF">2019-05-31T12:38:04Z</dcterms:modified>
</cp:coreProperties>
</file>