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38" r:id="rId3"/>
    <p:sldId id="292" r:id="rId4"/>
    <p:sldId id="293" r:id="rId5"/>
    <p:sldId id="321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6" r:id="rId18"/>
    <p:sldId id="307" r:id="rId19"/>
    <p:sldId id="308" r:id="rId20"/>
    <p:sldId id="309" r:id="rId21"/>
    <p:sldId id="323" r:id="rId22"/>
    <p:sldId id="310" r:id="rId23"/>
    <p:sldId id="311" r:id="rId24"/>
    <p:sldId id="312" r:id="rId25"/>
    <p:sldId id="313" r:id="rId26"/>
    <p:sldId id="314" r:id="rId27"/>
    <p:sldId id="325" r:id="rId28"/>
    <p:sldId id="336" r:id="rId29"/>
    <p:sldId id="315" r:id="rId30"/>
    <p:sldId id="316" r:id="rId31"/>
    <p:sldId id="317" r:id="rId32"/>
    <p:sldId id="318" r:id="rId33"/>
    <p:sldId id="319" r:id="rId34"/>
    <p:sldId id="320" r:id="rId35"/>
    <p:sldId id="327" r:id="rId36"/>
    <p:sldId id="328" r:id="rId37"/>
    <p:sldId id="329" r:id="rId38"/>
    <p:sldId id="330" r:id="rId39"/>
    <p:sldId id="331" r:id="rId40"/>
    <p:sldId id="332" r:id="rId41"/>
    <p:sldId id="337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E3F-60F9-4A12-9D86-4B2811CC1F3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629-D205-46C3-AF0A-BDEF1DCF4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24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E3F-60F9-4A12-9D86-4B2811CC1F3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629-D205-46C3-AF0A-BDEF1DCF4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6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E3F-60F9-4A12-9D86-4B2811CC1F3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629-D205-46C3-AF0A-BDEF1DCF4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63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E3F-60F9-4A12-9D86-4B2811CC1F3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629-D205-46C3-AF0A-BDEF1DCF4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73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E3F-60F9-4A12-9D86-4B2811CC1F3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629-D205-46C3-AF0A-BDEF1DCF4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64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E3F-60F9-4A12-9D86-4B2811CC1F3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629-D205-46C3-AF0A-BDEF1DCF4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71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E3F-60F9-4A12-9D86-4B2811CC1F3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629-D205-46C3-AF0A-BDEF1DCF4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67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E3F-60F9-4A12-9D86-4B2811CC1F3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629-D205-46C3-AF0A-BDEF1DCF4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92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E3F-60F9-4A12-9D86-4B2811CC1F3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629-D205-46C3-AF0A-BDEF1DCF4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55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E3F-60F9-4A12-9D86-4B2811CC1F3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629-D205-46C3-AF0A-BDEF1DCF4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02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2E3F-60F9-4A12-9D86-4B2811CC1F3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629-D205-46C3-AF0A-BDEF1DCF4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72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2E3F-60F9-4A12-9D86-4B2811CC1F3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2629-D205-46C3-AF0A-BDEF1DCF4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94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1014701"/>
            <a:ext cx="9143999" cy="4114647"/>
          </a:xfrm>
          <a:prstGeom prst="rect">
            <a:avLst/>
          </a:prstGeo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5129348"/>
            <a:ext cx="9143999" cy="4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METOD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Veriler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Bu </a:t>
            </a:r>
            <a:r>
              <a:rPr lang="tr-TR" sz="2400" dirty="0" err="1"/>
              <a:t>prospektif</a:t>
            </a:r>
            <a:r>
              <a:rPr lang="tr-TR" sz="2400" dirty="0"/>
              <a:t>, çok merkezli </a:t>
            </a:r>
            <a:r>
              <a:rPr lang="tr-TR" sz="2400" dirty="0" smtClean="0"/>
              <a:t>çalışma Haziran 2009'dan Mayıs 2017'ye </a:t>
            </a:r>
            <a:r>
              <a:rPr lang="tr-TR" sz="2400" dirty="0"/>
              <a:t>kadar tüm </a:t>
            </a:r>
            <a:r>
              <a:rPr lang="tr-TR" sz="2400" dirty="0" smtClean="0"/>
              <a:t>TKP </a:t>
            </a:r>
            <a:r>
              <a:rPr lang="tr-TR" sz="2400" dirty="0"/>
              <a:t>vakalarını rapor etmeleri istenen 8 Fransız </a:t>
            </a:r>
            <a:r>
              <a:rPr lang="tr-TR" sz="2400" dirty="0" err="1" smtClean="0"/>
              <a:t>PAS‘ında</a:t>
            </a:r>
            <a:r>
              <a:rPr lang="tr-TR" sz="2400" dirty="0" smtClean="0"/>
              <a:t> yapılmıştır</a:t>
            </a:r>
            <a:r>
              <a:rPr lang="tr-TR" sz="2400" dirty="0"/>
              <a:t>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Katılan </a:t>
            </a:r>
            <a:r>
              <a:rPr lang="tr-TR" sz="2400" dirty="0"/>
              <a:t>8 hastane Fransa genelinde büyük şehirlerde </a:t>
            </a:r>
            <a:r>
              <a:rPr lang="tr-TR" sz="2400" dirty="0" smtClean="0"/>
              <a:t>bulunmaktadır.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15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METOD</a:t>
            </a:r>
            <a:r>
              <a:rPr lang="tr-TR" dirty="0"/>
              <a:t/>
            </a:r>
            <a:br>
              <a:rPr lang="tr-TR" dirty="0"/>
            </a:br>
            <a:r>
              <a:rPr lang="tr-TR" sz="3600" dirty="0"/>
              <a:t>Veriler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Çalışmaya </a:t>
            </a:r>
            <a:r>
              <a:rPr lang="tr-TR" sz="2400" dirty="0"/>
              <a:t>1 ay ile 15 yaş arasında olan ve göğüs röntgeni doğrulanmış </a:t>
            </a:r>
            <a:r>
              <a:rPr lang="tr-TR" sz="2400" dirty="0" err="1" smtClean="0"/>
              <a:t>TKP'li</a:t>
            </a:r>
            <a:r>
              <a:rPr lang="tr-TR" sz="2400" dirty="0" smtClean="0"/>
              <a:t> </a:t>
            </a:r>
            <a:r>
              <a:rPr lang="tr-TR" sz="2400" dirty="0"/>
              <a:t>tüm pediatrik hastalar dahil </a:t>
            </a:r>
            <a:r>
              <a:rPr lang="tr-TR" sz="2400" dirty="0" smtClean="0"/>
              <a:t>edilmiş. </a:t>
            </a:r>
          </a:p>
          <a:p>
            <a:endParaRPr lang="tr-TR" sz="2400" dirty="0" smtClean="0"/>
          </a:p>
          <a:p>
            <a:r>
              <a:rPr lang="tr-TR" sz="2400" dirty="0" smtClean="0"/>
              <a:t>TKP; </a:t>
            </a:r>
            <a:r>
              <a:rPr lang="tr-TR" sz="2400" dirty="0"/>
              <a:t>ateş ile beraber bir çocuk doktoru tarafından teşhis edilen ve bir çocuk radyoloğu tarafından onaylanan </a:t>
            </a:r>
            <a:r>
              <a:rPr lang="tr-TR" sz="2400" dirty="0" smtClean="0"/>
              <a:t>göğüs röntgeninde konsolidasyon </a:t>
            </a:r>
            <a:r>
              <a:rPr lang="tr-TR" sz="2400" dirty="0"/>
              <a:t>alanlarının varlığı olarak </a:t>
            </a:r>
            <a:r>
              <a:rPr lang="tr-TR" sz="2400" dirty="0" smtClean="0"/>
              <a:t>tanımlanmıştır. 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3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METOD</a:t>
            </a:r>
            <a:r>
              <a:rPr lang="tr-TR" dirty="0"/>
              <a:t/>
            </a:r>
            <a:br>
              <a:rPr lang="tr-TR" dirty="0"/>
            </a:br>
            <a:r>
              <a:rPr lang="tr-TR" sz="3600" dirty="0"/>
              <a:t>Veriler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b="1" dirty="0" smtClean="0"/>
              <a:t>Toplanan </a:t>
            </a:r>
            <a:r>
              <a:rPr lang="tr-TR" sz="2400" b="1" dirty="0"/>
              <a:t>veriler arasında; </a:t>
            </a:r>
            <a:endParaRPr lang="tr-TR" sz="2400" b="1" dirty="0" smtClean="0"/>
          </a:p>
          <a:p>
            <a:r>
              <a:rPr lang="tr-TR" sz="2400" dirty="0"/>
              <a:t>K</a:t>
            </a:r>
            <a:r>
              <a:rPr lang="tr-TR" sz="2400" dirty="0" smtClean="0"/>
              <a:t>linik </a:t>
            </a:r>
            <a:r>
              <a:rPr lang="tr-TR" sz="2400" dirty="0"/>
              <a:t>özellikler (yaş, cinsiyet, aşılar </a:t>
            </a:r>
            <a:r>
              <a:rPr lang="tr-TR" sz="2400" dirty="0" err="1"/>
              <a:t>vb</a:t>
            </a:r>
            <a:r>
              <a:rPr lang="tr-TR" sz="2400" dirty="0" smtClean="0"/>
              <a:t>) </a:t>
            </a:r>
          </a:p>
          <a:p>
            <a:r>
              <a:rPr lang="tr-TR" sz="2400" dirty="0" err="1"/>
              <a:t>P</a:t>
            </a:r>
            <a:r>
              <a:rPr lang="tr-TR" sz="2400" dirty="0" err="1" smtClean="0"/>
              <a:t>levral</a:t>
            </a:r>
            <a:r>
              <a:rPr lang="tr-TR" sz="2400" dirty="0" smtClean="0"/>
              <a:t> </a:t>
            </a:r>
            <a:r>
              <a:rPr lang="tr-TR" sz="2400" dirty="0" err="1"/>
              <a:t>efüzyon</a:t>
            </a:r>
            <a:r>
              <a:rPr lang="tr-TR" sz="2400" dirty="0"/>
              <a:t> </a:t>
            </a:r>
            <a:r>
              <a:rPr lang="tr-TR" sz="2400" dirty="0" smtClean="0"/>
              <a:t>varlığı</a:t>
            </a:r>
          </a:p>
          <a:p>
            <a:r>
              <a:rPr lang="tr-TR" sz="2400" dirty="0"/>
              <a:t>B</a:t>
            </a:r>
            <a:r>
              <a:rPr lang="tr-TR" sz="2400" dirty="0" smtClean="0"/>
              <a:t>iyokimyasal </a:t>
            </a:r>
            <a:r>
              <a:rPr lang="tr-TR" sz="2400" dirty="0"/>
              <a:t>belirteçler </a:t>
            </a:r>
            <a:r>
              <a:rPr lang="tr-TR" sz="2400" dirty="0" smtClean="0"/>
              <a:t>(CRP ve/veya </a:t>
            </a:r>
            <a:r>
              <a:rPr lang="tr-TR" sz="2400" dirty="0" err="1"/>
              <a:t>prokalsitonin</a:t>
            </a:r>
            <a:r>
              <a:rPr lang="tr-TR" sz="2400" dirty="0"/>
              <a:t> seviyesi</a:t>
            </a:r>
            <a:r>
              <a:rPr lang="tr-TR" sz="2400" dirty="0" smtClean="0"/>
              <a:t>) </a:t>
            </a:r>
          </a:p>
          <a:p>
            <a:r>
              <a:rPr lang="tr-TR" sz="2400" dirty="0"/>
              <a:t>M</a:t>
            </a:r>
            <a:r>
              <a:rPr lang="tr-TR" sz="2400" dirty="0" smtClean="0"/>
              <a:t>ikrobiyolojik belirteçler</a:t>
            </a:r>
          </a:p>
          <a:p>
            <a:r>
              <a:rPr lang="tr-TR" sz="2400" dirty="0"/>
              <a:t>H</a:t>
            </a:r>
            <a:r>
              <a:rPr lang="tr-TR" sz="2400" dirty="0" smtClean="0"/>
              <a:t>astaneye </a:t>
            </a:r>
            <a:r>
              <a:rPr lang="tr-TR" sz="2400" dirty="0"/>
              <a:t>yatış </a:t>
            </a:r>
            <a:r>
              <a:rPr lang="tr-TR" sz="2400" dirty="0" smtClean="0"/>
              <a:t>ve/veya </a:t>
            </a:r>
            <a:r>
              <a:rPr lang="tr-TR" sz="2400" dirty="0"/>
              <a:t>taburculuk </a:t>
            </a:r>
            <a:r>
              <a:rPr lang="tr-TR" sz="2400" dirty="0" smtClean="0"/>
              <a:t>durumu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836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METOD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Mikrobiyolojik Çalışmalar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Kanıtlanmış </a:t>
            </a:r>
            <a:r>
              <a:rPr lang="tr-TR" sz="2400" dirty="0" err="1"/>
              <a:t>pnömokokal</a:t>
            </a:r>
            <a:r>
              <a:rPr lang="tr-TR" sz="2400" dirty="0"/>
              <a:t> </a:t>
            </a:r>
            <a:r>
              <a:rPr lang="tr-TR" sz="2400" dirty="0" smtClean="0"/>
              <a:t>TKP (KP-TKP), </a:t>
            </a:r>
            <a:r>
              <a:rPr lang="tr-TR" sz="2400" dirty="0"/>
              <a:t>aşağıdaki 3 durumdan en az biriyle tanımlanmıştır</a:t>
            </a:r>
            <a:r>
              <a:rPr lang="tr-TR" sz="2400" dirty="0" smtClean="0"/>
              <a:t>:</a:t>
            </a:r>
          </a:p>
          <a:p>
            <a:pPr marL="0" indent="0">
              <a:buNone/>
            </a:pPr>
            <a:r>
              <a:rPr lang="tr-TR" sz="2400" dirty="0" smtClean="0"/>
              <a:t>1. </a:t>
            </a:r>
            <a:r>
              <a:rPr lang="tr-TR" sz="2400" dirty="0" err="1" smtClean="0"/>
              <a:t>S.pneumoniae</a:t>
            </a:r>
            <a:r>
              <a:rPr lang="tr-TR" sz="2400" dirty="0" smtClean="0"/>
              <a:t> </a:t>
            </a:r>
            <a:r>
              <a:rPr lang="tr-TR" sz="2400" dirty="0"/>
              <a:t>için pozitif kan veya </a:t>
            </a:r>
            <a:r>
              <a:rPr lang="tr-TR" sz="2400" dirty="0" err="1"/>
              <a:t>plevral</a:t>
            </a:r>
            <a:r>
              <a:rPr lang="tr-TR" sz="2400" dirty="0"/>
              <a:t> </a:t>
            </a:r>
            <a:r>
              <a:rPr lang="tr-TR" sz="2400" dirty="0" smtClean="0"/>
              <a:t>kültür </a:t>
            </a:r>
          </a:p>
          <a:p>
            <a:pPr marL="0" indent="0">
              <a:buNone/>
            </a:pPr>
            <a:r>
              <a:rPr lang="tr-TR" sz="2400" dirty="0" smtClean="0"/>
              <a:t>2. </a:t>
            </a:r>
            <a:r>
              <a:rPr lang="tr-TR" sz="2400" dirty="0" err="1"/>
              <a:t>P</a:t>
            </a:r>
            <a:r>
              <a:rPr lang="tr-TR" sz="2400" dirty="0" err="1" smtClean="0"/>
              <a:t>levral</a:t>
            </a:r>
            <a:r>
              <a:rPr lang="tr-TR" sz="2400" dirty="0" smtClean="0"/>
              <a:t> </a:t>
            </a:r>
            <a:r>
              <a:rPr lang="tr-TR" sz="2400" dirty="0"/>
              <a:t>numunede </a:t>
            </a:r>
            <a:r>
              <a:rPr lang="tr-TR" sz="2400" dirty="0" err="1"/>
              <a:t>pnömokok</a:t>
            </a:r>
            <a:r>
              <a:rPr lang="tr-TR" sz="2400" dirty="0"/>
              <a:t> için </a:t>
            </a:r>
            <a:r>
              <a:rPr lang="tr-TR" sz="2400" dirty="0" smtClean="0"/>
              <a:t>PCR pozitif sonuçlar</a:t>
            </a:r>
          </a:p>
          <a:p>
            <a:pPr marL="0" indent="0">
              <a:buNone/>
            </a:pPr>
            <a:r>
              <a:rPr lang="tr-TR" sz="2400" dirty="0" smtClean="0"/>
              <a:t>3. </a:t>
            </a:r>
            <a:r>
              <a:rPr lang="tr-TR" sz="2400" dirty="0" err="1" smtClean="0"/>
              <a:t>Plevral</a:t>
            </a:r>
            <a:r>
              <a:rPr lang="tr-TR" sz="2400" dirty="0" smtClean="0"/>
              <a:t> </a:t>
            </a:r>
            <a:r>
              <a:rPr lang="tr-TR" sz="2400" dirty="0"/>
              <a:t>numunede </a:t>
            </a:r>
            <a:r>
              <a:rPr lang="tr-TR" sz="2400" dirty="0" err="1"/>
              <a:t>pnömokokal</a:t>
            </a:r>
            <a:r>
              <a:rPr lang="tr-TR" sz="2400" dirty="0"/>
              <a:t> </a:t>
            </a:r>
            <a:r>
              <a:rPr lang="tr-TR" sz="2400" dirty="0" smtClean="0"/>
              <a:t>antijen </a:t>
            </a:r>
            <a:r>
              <a:rPr lang="tr-TR" sz="2400" dirty="0"/>
              <a:t>testi (</a:t>
            </a:r>
            <a:r>
              <a:rPr lang="tr-TR" sz="2400" dirty="0" err="1"/>
              <a:t>Binax</a:t>
            </a:r>
            <a:r>
              <a:rPr lang="tr-TR" sz="2400" dirty="0"/>
              <a:t>; </a:t>
            </a:r>
            <a:r>
              <a:rPr lang="tr-TR" sz="2400" dirty="0" err="1"/>
              <a:t>Abbott</a:t>
            </a:r>
            <a:r>
              <a:rPr lang="tr-TR" sz="2400" dirty="0"/>
              <a:t>) </a:t>
            </a:r>
            <a:r>
              <a:rPr lang="tr-TR" sz="2400" dirty="0" smtClean="0"/>
              <a:t>pozitifliği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İzolatlar</a:t>
            </a:r>
            <a:r>
              <a:rPr lang="tr-TR" sz="2400" dirty="0"/>
              <a:t>, Ulusal </a:t>
            </a:r>
            <a:r>
              <a:rPr lang="tr-TR" sz="2400" dirty="0" err="1"/>
              <a:t>Pnömokok</a:t>
            </a:r>
            <a:r>
              <a:rPr lang="tr-TR" sz="2400" dirty="0"/>
              <a:t> Referans Merkezinde </a:t>
            </a:r>
            <a:r>
              <a:rPr lang="tr-TR" sz="2400" dirty="0" err="1"/>
              <a:t>kapsüler</a:t>
            </a:r>
            <a:r>
              <a:rPr lang="tr-TR" sz="2400" dirty="0"/>
              <a:t> şişme yöntemiyle </a:t>
            </a:r>
            <a:r>
              <a:rPr lang="tr-TR" sz="2400" dirty="0" err="1" smtClean="0"/>
              <a:t>serotiplendirilmiş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931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METOD</a:t>
            </a:r>
            <a:r>
              <a:rPr lang="tr-TR" dirty="0"/>
              <a:t/>
            </a:r>
            <a:br>
              <a:rPr lang="tr-TR" dirty="0"/>
            </a:br>
            <a:r>
              <a:rPr lang="tr-TR" sz="3600" dirty="0"/>
              <a:t>Mikrobiyolojik Çalışmalar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r>
              <a:rPr lang="tr-TR" sz="2400" dirty="0" err="1" smtClean="0"/>
              <a:t>Viral</a:t>
            </a:r>
            <a:r>
              <a:rPr lang="tr-TR" sz="2400" dirty="0" smtClean="0"/>
              <a:t> test için </a:t>
            </a:r>
            <a:r>
              <a:rPr lang="tr-TR" sz="2400" dirty="0" err="1" smtClean="0"/>
              <a:t>nazofarengeal</a:t>
            </a:r>
            <a:r>
              <a:rPr lang="tr-TR" sz="2400" dirty="0" smtClean="0"/>
              <a:t> yıkama örnekleri elde edilmiş.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 smtClean="0"/>
              <a:t>RSV</a:t>
            </a:r>
            <a:r>
              <a:rPr lang="tr-TR" sz="2400" dirty="0"/>
              <a:t>, </a:t>
            </a:r>
            <a:r>
              <a:rPr lang="tr-TR" sz="2400" dirty="0" err="1"/>
              <a:t>influenza</a:t>
            </a:r>
            <a:r>
              <a:rPr lang="tr-TR" sz="2400" dirty="0"/>
              <a:t> A ve B, </a:t>
            </a:r>
            <a:r>
              <a:rPr lang="tr-TR" sz="2400" dirty="0" err="1"/>
              <a:t>parainfluenza</a:t>
            </a:r>
            <a:r>
              <a:rPr lang="tr-TR" sz="2400" dirty="0"/>
              <a:t> virüsü ve </a:t>
            </a:r>
            <a:r>
              <a:rPr lang="tr-TR" sz="2400" dirty="0" err="1"/>
              <a:t>adenovirüs</a:t>
            </a:r>
            <a:r>
              <a:rPr lang="tr-TR" sz="2400" dirty="0"/>
              <a:t> </a:t>
            </a:r>
            <a:r>
              <a:rPr lang="tr-TR" sz="2400" dirty="0" smtClean="0"/>
              <a:t>için </a:t>
            </a:r>
            <a:r>
              <a:rPr lang="tr-TR" sz="2400" dirty="0" err="1" smtClean="0"/>
              <a:t>viral</a:t>
            </a:r>
            <a:r>
              <a:rPr lang="tr-TR" sz="2400" dirty="0" smtClean="0"/>
              <a:t> saptamaya yönelik </a:t>
            </a:r>
            <a:r>
              <a:rPr lang="tr-TR" sz="2400" dirty="0"/>
              <a:t>tanısal </a:t>
            </a:r>
            <a:r>
              <a:rPr lang="tr-TR" sz="2400" dirty="0" smtClean="0"/>
              <a:t>işlem </a:t>
            </a:r>
            <a:r>
              <a:rPr lang="tr-TR" sz="2400" dirty="0"/>
              <a:t>direkt </a:t>
            </a:r>
            <a:r>
              <a:rPr lang="tr-TR" sz="2400" dirty="0" err="1"/>
              <a:t>immünofloresan</a:t>
            </a:r>
            <a:r>
              <a:rPr lang="tr-TR" sz="2400" dirty="0"/>
              <a:t> örneklemesi ve/veya PCR idi</a:t>
            </a:r>
            <a:r>
              <a:rPr lang="tr-TR" sz="2400" dirty="0" smtClean="0"/>
              <a:t>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Haziran 2010'da 2 yaşından küçük tüm bebekler için KPA-7 aşısı, KPA-13 aşılaması ile değiştirilmiş. </a:t>
            </a:r>
          </a:p>
          <a:p>
            <a:pPr marL="0" indent="0">
              <a:buNone/>
            </a:pPr>
            <a:endParaRPr lang="tr-TR" sz="24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66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METOD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Müdahale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Mevcut </a:t>
            </a:r>
            <a:r>
              <a:rPr lang="tr-TR" sz="2400" dirty="0"/>
              <a:t>Fransız programı </a:t>
            </a:r>
            <a:r>
              <a:rPr lang="tr-TR" sz="2400" dirty="0" smtClean="0"/>
              <a:t>2, 4, </a:t>
            </a:r>
            <a:r>
              <a:rPr lang="tr-TR" sz="2400" dirty="0"/>
              <a:t>ve </a:t>
            </a:r>
            <a:r>
              <a:rPr lang="tr-TR" sz="2400" dirty="0" smtClean="0"/>
              <a:t>12. aylarda </a:t>
            </a:r>
            <a:r>
              <a:rPr lang="tr-TR" sz="2400" dirty="0"/>
              <a:t>olmak üzere toplam üç </a:t>
            </a:r>
            <a:r>
              <a:rPr lang="tr-TR" sz="2400" dirty="0" smtClean="0"/>
              <a:t>doz KPA içermektedir.</a:t>
            </a:r>
          </a:p>
          <a:p>
            <a:pPr marL="0" indent="0">
              <a:buNone/>
            </a:pPr>
            <a:r>
              <a:rPr lang="tr-TR" sz="2400" dirty="0" smtClean="0"/>
              <a:t> </a:t>
            </a:r>
          </a:p>
          <a:p>
            <a:r>
              <a:rPr lang="tr-TR" sz="2400" dirty="0" smtClean="0"/>
              <a:t>KPA-13</a:t>
            </a:r>
            <a:r>
              <a:rPr lang="tr-TR" sz="2400" dirty="0"/>
              <a:t>, 2011 yılında 9 aylık bebekler </a:t>
            </a:r>
            <a:r>
              <a:rPr lang="tr-TR" sz="2400" dirty="0" smtClean="0"/>
              <a:t>arasında % </a:t>
            </a:r>
            <a:r>
              <a:rPr lang="tr-TR" sz="2400" dirty="0"/>
              <a:t>91.7 </a:t>
            </a:r>
            <a:r>
              <a:rPr lang="tr-TR" sz="2400" dirty="0" smtClean="0"/>
              <a:t>imiş </a:t>
            </a:r>
            <a:r>
              <a:rPr lang="tr-TR" sz="2400" dirty="0"/>
              <a:t>ve </a:t>
            </a:r>
            <a:r>
              <a:rPr lang="tr-TR" sz="2400" dirty="0" smtClean="0"/>
              <a:t>sonrasında 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% </a:t>
            </a:r>
            <a:r>
              <a:rPr lang="tr-TR" sz="2400" dirty="0"/>
              <a:t>91'den daha yüksek seviyelerde </a:t>
            </a:r>
            <a:r>
              <a:rPr lang="tr-TR" sz="2400" dirty="0" smtClean="0"/>
              <a:t>kalmış.</a:t>
            </a:r>
          </a:p>
          <a:p>
            <a:pPr marL="0" indent="0">
              <a:buNone/>
            </a:pPr>
            <a:r>
              <a:rPr lang="tr-TR" sz="2400" dirty="0" smtClean="0"/>
              <a:t> </a:t>
            </a:r>
          </a:p>
          <a:p>
            <a:r>
              <a:rPr lang="tr-TR" sz="2400" dirty="0" smtClean="0"/>
              <a:t>Aşı </a:t>
            </a:r>
            <a:r>
              <a:rPr lang="tr-TR" sz="2400" dirty="0"/>
              <a:t>kapsamı, </a:t>
            </a:r>
            <a:r>
              <a:rPr lang="tr-TR" sz="2400" dirty="0" smtClean="0"/>
              <a:t>Ulusal Halk </a:t>
            </a:r>
            <a:r>
              <a:rPr lang="tr-TR" sz="2400" dirty="0"/>
              <a:t>S</a:t>
            </a:r>
            <a:r>
              <a:rPr lang="tr-TR" sz="2400" dirty="0" smtClean="0"/>
              <a:t>ağlığı Enstitüsü (</a:t>
            </a:r>
            <a:r>
              <a:rPr lang="tr-TR" sz="2400" dirty="0" err="1" smtClean="0"/>
              <a:t>Santé</a:t>
            </a:r>
            <a:r>
              <a:rPr lang="tr-TR" sz="2400" dirty="0" smtClean="0"/>
              <a:t> </a:t>
            </a:r>
            <a:r>
              <a:rPr lang="tr-TR" sz="2400" dirty="0" err="1"/>
              <a:t>Publique</a:t>
            </a:r>
            <a:r>
              <a:rPr lang="tr-TR" sz="2400" dirty="0"/>
              <a:t> </a:t>
            </a:r>
            <a:r>
              <a:rPr lang="tr-TR" sz="2400" dirty="0" smtClean="0"/>
              <a:t>France) </a:t>
            </a:r>
            <a:r>
              <a:rPr lang="tr-TR" sz="2400" dirty="0"/>
              <a:t>tarafından </a:t>
            </a:r>
            <a:r>
              <a:rPr lang="tr-TR" sz="2400" dirty="0" smtClean="0"/>
              <a:t>sağlanmış.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092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METOD</a:t>
            </a:r>
            <a:r>
              <a:rPr lang="tr-TR" dirty="0"/>
              <a:t/>
            </a:r>
            <a:br>
              <a:rPr lang="tr-TR" dirty="0"/>
            </a:br>
            <a:r>
              <a:rPr lang="tr-TR" sz="3600" dirty="0"/>
              <a:t>Müdahale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400" dirty="0" smtClean="0"/>
              <a:t>Çalışmada üç KPA-13 uygulaması dönemi tanımlanmış:</a:t>
            </a:r>
          </a:p>
          <a:p>
            <a:pPr marL="0" indent="0">
              <a:buNone/>
            </a:pPr>
            <a:r>
              <a:rPr lang="tr-TR" sz="2400" dirty="0" smtClean="0"/>
              <a:t> </a:t>
            </a:r>
          </a:p>
          <a:p>
            <a:r>
              <a:rPr lang="tr-TR" sz="2400" dirty="0" smtClean="0"/>
              <a:t>KPA-13 ile aşılama öncesi dönem (Haziran 2009 - Mayıs 2010) </a:t>
            </a:r>
          </a:p>
          <a:p>
            <a:r>
              <a:rPr lang="tr-TR" sz="2400" dirty="0" smtClean="0"/>
              <a:t>KPA-13 ile aşılama sonrası erken dönem (Haziran 2011 - Mayıs 2014)</a:t>
            </a:r>
          </a:p>
          <a:p>
            <a:r>
              <a:rPr lang="tr-TR" sz="2400" dirty="0" smtClean="0"/>
              <a:t>KPA-13 ile aşılama sonrası geç dönem (Haziran 2014 - Mayıs 2017)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1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METOD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İstatistiksel Analiz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Sonuçlar, </a:t>
            </a:r>
            <a:r>
              <a:rPr lang="tr-TR" sz="2400" dirty="0" err="1"/>
              <a:t>segmentli</a:t>
            </a:r>
            <a:r>
              <a:rPr lang="tr-TR" sz="2400" dirty="0"/>
              <a:t> lineer regresyon ile analiz </a:t>
            </a:r>
            <a:r>
              <a:rPr lang="tr-TR" sz="2400" dirty="0" smtClean="0"/>
              <a:t>edilmiş.</a:t>
            </a:r>
          </a:p>
          <a:p>
            <a:pPr marL="0" indent="0">
              <a:buNone/>
            </a:pPr>
            <a:r>
              <a:rPr lang="tr-TR" sz="2400" dirty="0" smtClean="0"/>
              <a:t> </a:t>
            </a:r>
          </a:p>
          <a:p>
            <a:r>
              <a:rPr lang="tr-TR" sz="2400" dirty="0" smtClean="0"/>
              <a:t>8 </a:t>
            </a:r>
            <a:r>
              <a:rPr lang="tr-TR" sz="2400" dirty="0" err="1" smtClean="0"/>
              <a:t>PAS‘ten</a:t>
            </a:r>
            <a:r>
              <a:rPr lang="tr-TR" sz="2400" dirty="0" smtClean="0"/>
              <a:t> </a:t>
            </a:r>
            <a:r>
              <a:rPr lang="tr-TR" sz="2400" dirty="0"/>
              <a:t>gelen veriler bir araya </a:t>
            </a:r>
            <a:r>
              <a:rPr lang="tr-TR" sz="2400" dirty="0" smtClean="0"/>
              <a:t>toplanmış </a:t>
            </a:r>
            <a:r>
              <a:rPr lang="tr-TR" sz="2400" dirty="0"/>
              <a:t>ve analiz </a:t>
            </a:r>
            <a:r>
              <a:rPr lang="tr-TR" sz="2400" dirty="0" smtClean="0"/>
              <a:t>edilmiş. 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2010 yılında KPA-7 </a:t>
            </a:r>
            <a:r>
              <a:rPr lang="tr-TR" sz="2400" dirty="0"/>
              <a:t>ve </a:t>
            </a:r>
            <a:r>
              <a:rPr lang="tr-TR" sz="2400" dirty="0" smtClean="0"/>
              <a:t>KPA-13 </a:t>
            </a:r>
            <a:r>
              <a:rPr lang="tr-TR" sz="2400" dirty="0"/>
              <a:t>uygulaması arasındaki çakışma nedeniyle, </a:t>
            </a:r>
            <a:r>
              <a:rPr lang="tr-TR" sz="2400" dirty="0" smtClean="0"/>
              <a:t>KPA-13 </a:t>
            </a:r>
            <a:r>
              <a:rPr lang="tr-TR" sz="2400" dirty="0"/>
              <a:t>uygulaması sırasında 1 yıllık bir geçiş dönemi </a:t>
            </a:r>
            <a:r>
              <a:rPr lang="tr-TR" sz="2400" dirty="0" smtClean="0"/>
              <a:t>tanımlanmış.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KPA-13'ün </a:t>
            </a:r>
            <a:r>
              <a:rPr lang="tr-TR" sz="2400" dirty="0"/>
              <a:t>erken dönemleri ile </a:t>
            </a:r>
            <a:r>
              <a:rPr lang="tr-TR" sz="2400" dirty="0" smtClean="0"/>
              <a:t>geç dönemleri </a:t>
            </a:r>
            <a:r>
              <a:rPr lang="tr-TR" sz="2400" dirty="0"/>
              <a:t>arasında bir geçiş dönemi </a:t>
            </a:r>
            <a:r>
              <a:rPr lang="tr-TR" sz="2400" dirty="0" smtClean="0"/>
              <a:t>tanımlanmamış; </a:t>
            </a:r>
            <a:r>
              <a:rPr lang="tr-TR" sz="2400" dirty="0"/>
              <a:t>çünkü </a:t>
            </a:r>
            <a:r>
              <a:rPr lang="tr-TR" sz="2400" dirty="0" smtClean="0"/>
              <a:t>KPA </a:t>
            </a:r>
            <a:r>
              <a:rPr lang="tr-TR" sz="2400" dirty="0"/>
              <a:t>uygulamasında değişiklikler meydana </a:t>
            </a:r>
            <a:r>
              <a:rPr lang="tr-TR" sz="2400" dirty="0" smtClean="0"/>
              <a:t>gelmemiş.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85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METOD</a:t>
            </a:r>
            <a:r>
              <a:rPr lang="tr-TR" dirty="0"/>
              <a:t/>
            </a:r>
            <a:br>
              <a:rPr lang="tr-TR" dirty="0"/>
            </a:br>
            <a:r>
              <a:rPr lang="tr-TR" sz="3600" dirty="0"/>
              <a:t>İstatistiksel Analiz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Segmentli</a:t>
            </a:r>
            <a:r>
              <a:rPr lang="tr-TR" sz="2400" dirty="0" smtClean="0"/>
              <a:t> </a:t>
            </a:r>
            <a:r>
              <a:rPr lang="tr-TR" sz="2400" dirty="0"/>
              <a:t>lineer regresyon; </a:t>
            </a:r>
            <a:r>
              <a:rPr lang="tr-TR" sz="2400" dirty="0" err="1"/>
              <a:t>otokorelasyonu</a:t>
            </a:r>
            <a:r>
              <a:rPr lang="tr-TR" sz="2400" dirty="0"/>
              <a:t>, mevsimselliği ve KPA-13 uygulamasının önceki ve sonraki eğilimleri hesaba katmıştır.</a:t>
            </a:r>
          </a:p>
          <a:p>
            <a:pPr marL="0" indent="0">
              <a:buNone/>
            </a:pPr>
            <a:r>
              <a:rPr lang="tr-TR" sz="2400" dirty="0" smtClean="0"/>
              <a:t> </a:t>
            </a:r>
            <a:endParaRPr lang="tr-TR" sz="2400" dirty="0"/>
          </a:p>
          <a:p>
            <a:r>
              <a:rPr lang="tr-TR" sz="2400" dirty="0"/>
              <a:t>Tüm istatistiksel testlerde </a:t>
            </a:r>
            <a:r>
              <a:rPr lang="tr-TR" sz="2400" dirty="0" smtClean="0"/>
              <a:t>P&lt;0.05 </a:t>
            </a:r>
            <a:r>
              <a:rPr lang="tr-TR" sz="2400" dirty="0"/>
              <a:t>istatistiksel olarak anlamlı kabul </a:t>
            </a:r>
            <a:r>
              <a:rPr lang="tr-TR" sz="2400" dirty="0" smtClean="0"/>
              <a:t>edilmiş. </a:t>
            </a:r>
          </a:p>
        </p:txBody>
      </p:sp>
    </p:spTree>
    <p:extLst>
      <p:ext uri="{BB962C8B-B14F-4D97-AF65-F5344CB8AC3E}">
        <p14:creationId xmlns:p14="http://schemas.microsoft.com/office/powerpoint/2010/main" val="28071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BULGULAR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Popülasyon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2009'dan 2017'ye, </a:t>
            </a:r>
            <a:r>
              <a:rPr lang="tr-TR" sz="2400" dirty="0" smtClean="0"/>
              <a:t>2.756.986 PAS başvurusu içinden;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err="1"/>
              <a:t>P</a:t>
            </a:r>
            <a:r>
              <a:rPr lang="tr-TR" sz="2400" dirty="0" err="1" smtClean="0"/>
              <a:t>levral</a:t>
            </a:r>
            <a:r>
              <a:rPr lang="tr-TR" sz="2400" dirty="0" smtClean="0"/>
              <a:t> </a:t>
            </a:r>
            <a:r>
              <a:rPr lang="tr-TR" sz="2400" dirty="0" err="1"/>
              <a:t>efüzyonlu</a:t>
            </a:r>
            <a:r>
              <a:rPr lang="tr-TR" sz="2400" dirty="0"/>
              <a:t> 673 </a:t>
            </a:r>
            <a:r>
              <a:rPr lang="tr-TR" sz="2400" dirty="0" smtClean="0"/>
              <a:t>TKP </a:t>
            </a:r>
            <a:r>
              <a:rPr lang="tr-TR" sz="2400" dirty="0"/>
              <a:t>vakası (% 5,3</a:t>
            </a:r>
            <a:r>
              <a:rPr lang="tr-TR" sz="2400" dirty="0" smtClean="0"/>
              <a:t>) </a:t>
            </a:r>
          </a:p>
          <a:p>
            <a:r>
              <a:rPr lang="tr-TR" sz="2400" dirty="0"/>
              <a:t>H</a:t>
            </a:r>
            <a:r>
              <a:rPr lang="tr-TR" sz="2400" dirty="0" smtClean="0"/>
              <a:t>astanede </a:t>
            </a:r>
            <a:r>
              <a:rPr lang="tr-TR" sz="2400" dirty="0"/>
              <a:t>yatmayı gerektiren 4273 </a:t>
            </a:r>
            <a:r>
              <a:rPr lang="tr-TR" sz="2400" dirty="0" smtClean="0"/>
              <a:t>TKP </a:t>
            </a:r>
            <a:r>
              <a:rPr lang="tr-TR" sz="2400" dirty="0"/>
              <a:t>vakası (% 33,9</a:t>
            </a:r>
            <a:r>
              <a:rPr lang="tr-TR" sz="2400" dirty="0" smtClean="0"/>
              <a:t>)</a:t>
            </a:r>
          </a:p>
          <a:p>
            <a:r>
              <a:rPr lang="tr-TR" sz="2400" dirty="0"/>
              <a:t>Y</a:t>
            </a:r>
            <a:r>
              <a:rPr lang="tr-TR" sz="2400" dirty="0" smtClean="0"/>
              <a:t>üksek </a:t>
            </a:r>
            <a:r>
              <a:rPr lang="tr-TR" sz="2400" dirty="0" err="1"/>
              <a:t>inflamatuar</a:t>
            </a:r>
            <a:r>
              <a:rPr lang="tr-TR" sz="2400" dirty="0"/>
              <a:t> </a:t>
            </a:r>
            <a:r>
              <a:rPr lang="tr-TR" sz="2400" dirty="0" err="1"/>
              <a:t>biyobelirteçlere</a:t>
            </a:r>
            <a:r>
              <a:rPr lang="tr-TR" sz="2400" dirty="0"/>
              <a:t> sahip 2379 </a:t>
            </a:r>
            <a:r>
              <a:rPr lang="tr-TR" sz="2400" dirty="0" smtClean="0"/>
              <a:t>TKP </a:t>
            </a:r>
            <a:r>
              <a:rPr lang="tr-TR" sz="2400" dirty="0"/>
              <a:t>vakası (% 18.9)  </a:t>
            </a:r>
            <a:endParaRPr lang="tr-TR" sz="2400" dirty="0" smtClean="0"/>
          </a:p>
          <a:p>
            <a:r>
              <a:rPr lang="tr-TR" sz="2400" dirty="0"/>
              <a:t>221 </a:t>
            </a:r>
            <a:r>
              <a:rPr lang="tr-TR" sz="2400" dirty="0" smtClean="0"/>
              <a:t>KP-TKP </a:t>
            </a:r>
            <a:r>
              <a:rPr lang="tr-TR" sz="2400" dirty="0"/>
              <a:t>vakası (% 1.8</a:t>
            </a:r>
            <a:r>
              <a:rPr lang="tr-TR" sz="2400" dirty="0" smtClean="0"/>
              <a:t>)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dahil </a:t>
            </a:r>
            <a:r>
              <a:rPr lang="tr-TR" sz="2400" dirty="0"/>
              <a:t>olmak üzere </a:t>
            </a:r>
            <a:r>
              <a:rPr lang="tr-TR" sz="2400" dirty="0" smtClean="0"/>
              <a:t>12.587 onaylı TKP </a:t>
            </a:r>
            <a:r>
              <a:rPr lang="tr-TR" sz="2400" dirty="0"/>
              <a:t>vakası dahil </a:t>
            </a:r>
            <a:r>
              <a:rPr lang="tr-TR" sz="2400" dirty="0" smtClean="0"/>
              <a:t>edilmiş. </a:t>
            </a:r>
            <a:r>
              <a:rPr lang="tr-TR" sz="2400" dirty="0"/>
              <a:t>(Tablo1).  </a:t>
            </a:r>
          </a:p>
        </p:txBody>
      </p:sp>
    </p:spTree>
    <p:extLst>
      <p:ext uri="{BB962C8B-B14F-4D97-AF65-F5344CB8AC3E}">
        <p14:creationId xmlns:p14="http://schemas.microsoft.com/office/powerpoint/2010/main" val="30688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 smtClean="0"/>
              <a:t>ÇOCUKLARDA 13-VALANLI KONJUGE PNÖMOKOK </a:t>
            </a:r>
            <a:r>
              <a:rPr lang="tr-TR" sz="4000" dirty="0"/>
              <a:t>AŞI UYGULAMASININ TOPLUM KÖKENLİ </a:t>
            </a:r>
            <a:r>
              <a:rPr lang="tr-TR" sz="4000" dirty="0" smtClean="0"/>
              <a:t>PNÖMONİ ORANLARI </a:t>
            </a:r>
            <a:r>
              <a:rPr lang="tr-TR" sz="4000" dirty="0"/>
              <a:t>İLE UZUN SÜRELİ İLİŞKİSİ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sz="2000" dirty="0" smtClean="0"/>
          </a:p>
          <a:p>
            <a:pPr marL="0" indent="0" algn="ctr">
              <a:buNone/>
            </a:pPr>
            <a:r>
              <a:rPr lang="tr-TR" sz="2000" dirty="0" smtClean="0"/>
              <a:t>Arş</a:t>
            </a:r>
            <a:r>
              <a:rPr lang="tr-TR" sz="2000" dirty="0"/>
              <a:t>. Gör. Dr. Kevser PALA</a:t>
            </a:r>
          </a:p>
          <a:p>
            <a:pPr marL="0" indent="0" algn="ctr">
              <a:buNone/>
            </a:pPr>
            <a:r>
              <a:rPr lang="tr-TR" sz="2000" dirty="0"/>
              <a:t>KTÜ Tıp Fakültesi Aile Hekimliği AD</a:t>
            </a:r>
          </a:p>
          <a:p>
            <a:pPr marL="0" indent="0" algn="ctr">
              <a:buNone/>
            </a:pPr>
            <a:r>
              <a:rPr lang="tr-TR" sz="2000" dirty="0" smtClean="0"/>
              <a:t>01.12.2020</a:t>
            </a: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27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9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BULGULAR</a:t>
            </a:r>
            <a:r>
              <a:rPr lang="tr-TR" dirty="0"/>
              <a:t/>
            </a:r>
            <a:br>
              <a:rPr lang="tr-TR" dirty="0"/>
            </a:br>
            <a:r>
              <a:rPr lang="tr-TR" sz="3600" dirty="0"/>
              <a:t>Popülasyon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KPA-13 </a:t>
            </a:r>
            <a:r>
              <a:rPr lang="tr-TR" sz="2400" dirty="0"/>
              <a:t>uygulamasından önce, 1000 </a:t>
            </a:r>
            <a:r>
              <a:rPr lang="tr-TR" sz="2400" dirty="0" smtClean="0"/>
              <a:t>PAS </a:t>
            </a:r>
            <a:r>
              <a:rPr lang="tr-TR" sz="2400" dirty="0"/>
              <a:t>ziyareti </a:t>
            </a:r>
            <a:r>
              <a:rPr lang="tr-TR" sz="2400" dirty="0" smtClean="0"/>
              <a:t>başına TKP vakası </a:t>
            </a:r>
            <a:r>
              <a:rPr lang="tr-TR" sz="2400" dirty="0"/>
              <a:t>aylık ortalama </a:t>
            </a:r>
            <a:r>
              <a:rPr lang="tr-TR" sz="2400" dirty="0" smtClean="0"/>
              <a:t>6.3 vaka imiş.  </a:t>
            </a:r>
          </a:p>
          <a:p>
            <a:endParaRPr lang="tr-TR" sz="2400" dirty="0" smtClean="0"/>
          </a:p>
          <a:p>
            <a:r>
              <a:rPr lang="tr-TR" sz="2400" dirty="0" smtClean="0"/>
              <a:t>KPA-13'ün </a:t>
            </a:r>
            <a:r>
              <a:rPr lang="tr-TR" sz="2400" dirty="0"/>
              <a:t>uygulanmasını takiben ilk 3 yıl </a:t>
            </a:r>
            <a:r>
              <a:rPr lang="tr-TR" sz="2400" dirty="0" smtClean="0"/>
              <a:t>boyunca(KPA-13 </a:t>
            </a:r>
            <a:r>
              <a:rPr lang="tr-TR" sz="2400" dirty="0"/>
              <a:t>ün erken </a:t>
            </a:r>
            <a:r>
              <a:rPr lang="tr-TR" sz="2400" dirty="0" smtClean="0"/>
              <a:t>döneminde</a:t>
            </a:r>
            <a:r>
              <a:rPr lang="tr-TR" sz="2400" dirty="0"/>
              <a:t>) </a:t>
            </a:r>
            <a:r>
              <a:rPr lang="tr-TR" sz="2400" dirty="0" smtClean="0"/>
              <a:t>TKP </a:t>
            </a:r>
            <a:r>
              <a:rPr lang="tr-TR" sz="2400" dirty="0"/>
              <a:t>vakalarında kalıcı ve önemli bir azalma </a:t>
            </a:r>
            <a:r>
              <a:rPr lang="tr-TR" sz="2400" dirty="0" smtClean="0"/>
              <a:t>izlenmiş. (</a:t>
            </a:r>
            <a:r>
              <a:rPr lang="it-IT" sz="2400" dirty="0"/>
              <a:t>1000 </a:t>
            </a:r>
            <a:r>
              <a:rPr lang="tr-TR" sz="2400" dirty="0" smtClean="0"/>
              <a:t>PAS</a:t>
            </a:r>
            <a:r>
              <a:rPr lang="it-IT" sz="2400" dirty="0" smtClean="0"/>
              <a:t> </a:t>
            </a:r>
            <a:r>
              <a:rPr lang="tr-TR" sz="2400" dirty="0" smtClean="0"/>
              <a:t>ziyareti </a:t>
            </a:r>
            <a:r>
              <a:rPr lang="it-IT" sz="2400" dirty="0" smtClean="0"/>
              <a:t>başına </a:t>
            </a:r>
            <a:r>
              <a:rPr lang="tr-TR" sz="2400" dirty="0" smtClean="0"/>
              <a:t>ortalama </a:t>
            </a:r>
            <a:r>
              <a:rPr lang="it-IT" sz="2400" dirty="0" smtClean="0"/>
              <a:t>6</a:t>
            </a:r>
            <a:r>
              <a:rPr lang="tr-TR" sz="2400" dirty="0" smtClean="0"/>
              <a:t>.</a:t>
            </a:r>
            <a:r>
              <a:rPr lang="it-IT" sz="2400" dirty="0" smtClean="0"/>
              <a:t>3'ten 3</a:t>
            </a:r>
            <a:r>
              <a:rPr lang="tr-TR" sz="2400" dirty="0" smtClean="0"/>
              <a:t>.</a:t>
            </a:r>
            <a:r>
              <a:rPr lang="it-IT" sz="2400" dirty="0" smtClean="0"/>
              <a:t>5 </a:t>
            </a:r>
            <a:r>
              <a:rPr lang="tr-TR" sz="2400" dirty="0" smtClean="0"/>
              <a:t>TKP vaka)</a:t>
            </a:r>
          </a:p>
          <a:p>
            <a:endParaRPr lang="tr-TR" sz="2400" dirty="0"/>
          </a:p>
          <a:p>
            <a:r>
              <a:rPr lang="tr-TR" sz="2400" dirty="0" smtClean="0"/>
              <a:t>Çalışmanın </a:t>
            </a:r>
            <a:r>
              <a:rPr lang="tr-TR" sz="2400" dirty="0"/>
              <a:t>son 3 yılı boyunca </a:t>
            </a:r>
            <a:r>
              <a:rPr lang="tr-TR" sz="2400" dirty="0" smtClean="0"/>
              <a:t>(KPA-13'ün </a:t>
            </a:r>
            <a:r>
              <a:rPr lang="tr-TR" sz="2400" dirty="0"/>
              <a:t>geç döneminde) ilk 3 yılına göre </a:t>
            </a:r>
            <a:r>
              <a:rPr lang="tr-TR" sz="2400" dirty="0" smtClean="0"/>
              <a:t>hafif ama önemli </a:t>
            </a:r>
            <a:r>
              <a:rPr lang="tr-TR" sz="2400" dirty="0"/>
              <a:t>bir artış </a:t>
            </a:r>
            <a:r>
              <a:rPr lang="tr-TR" sz="2400" dirty="0" smtClean="0"/>
              <a:t>izlenmiş. (</a:t>
            </a:r>
            <a:r>
              <a:rPr lang="it-IT" sz="2400" dirty="0"/>
              <a:t>1000 </a:t>
            </a:r>
            <a:r>
              <a:rPr lang="tr-TR" sz="2400" dirty="0"/>
              <a:t>PAS</a:t>
            </a:r>
            <a:r>
              <a:rPr lang="it-IT" sz="2400" dirty="0"/>
              <a:t> </a:t>
            </a:r>
            <a:r>
              <a:rPr lang="tr-TR" sz="2400" dirty="0"/>
              <a:t>ziyareti </a:t>
            </a:r>
            <a:r>
              <a:rPr lang="it-IT" sz="2400" dirty="0"/>
              <a:t>başına </a:t>
            </a:r>
            <a:r>
              <a:rPr lang="tr-TR" sz="2400" dirty="0"/>
              <a:t>ortalama </a:t>
            </a:r>
            <a:r>
              <a:rPr lang="tr-TR" sz="2400" dirty="0" smtClean="0"/>
              <a:t>3.8 TKP vaka)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60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365125"/>
            <a:ext cx="7933509" cy="5844086"/>
          </a:xfrm>
        </p:spPr>
      </p:pic>
    </p:spTree>
    <p:extLst>
      <p:ext uri="{BB962C8B-B14F-4D97-AF65-F5344CB8AC3E}">
        <p14:creationId xmlns:p14="http://schemas.microsoft.com/office/powerpoint/2010/main" val="32029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BULGULAR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err="1" smtClean="0"/>
              <a:t>Plevral</a:t>
            </a:r>
            <a:r>
              <a:rPr lang="tr-TR" sz="3600" dirty="0" smtClean="0"/>
              <a:t> </a:t>
            </a:r>
            <a:r>
              <a:rPr lang="tr-TR" sz="3600" dirty="0" err="1" smtClean="0"/>
              <a:t>Efüzyonlu</a:t>
            </a:r>
            <a:r>
              <a:rPr lang="tr-TR" sz="3600" dirty="0" smtClean="0"/>
              <a:t> TKP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KPA-13'ün </a:t>
            </a:r>
            <a:r>
              <a:rPr lang="tr-TR" sz="2400" dirty="0"/>
              <a:t>uygulanmasının ardından, erken </a:t>
            </a:r>
            <a:r>
              <a:rPr lang="tr-TR" sz="2400" dirty="0" smtClean="0"/>
              <a:t>KPA-13 döneminde PAS </a:t>
            </a:r>
            <a:r>
              <a:rPr lang="tr-TR" sz="2400" dirty="0"/>
              <a:t>ziyareti başına </a:t>
            </a:r>
            <a:r>
              <a:rPr lang="tr-TR" sz="2400" dirty="0" err="1"/>
              <a:t>plevral</a:t>
            </a:r>
            <a:r>
              <a:rPr lang="tr-TR" sz="2400" dirty="0"/>
              <a:t> </a:t>
            </a:r>
            <a:r>
              <a:rPr lang="tr-TR" sz="2400" dirty="0" err="1"/>
              <a:t>efüzyonlu</a:t>
            </a:r>
            <a:r>
              <a:rPr lang="tr-TR" sz="2400" dirty="0"/>
              <a:t> </a:t>
            </a:r>
            <a:r>
              <a:rPr lang="tr-TR" sz="2400" dirty="0" smtClean="0"/>
              <a:t>TKP </a:t>
            </a:r>
            <a:r>
              <a:rPr lang="tr-TR" sz="2400" dirty="0"/>
              <a:t>vakalarında belirgin bir düşüş </a:t>
            </a:r>
            <a:r>
              <a:rPr lang="tr-TR" sz="2400" dirty="0" smtClean="0"/>
              <a:t>izlenmiş. </a:t>
            </a:r>
          </a:p>
          <a:p>
            <a:r>
              <a:rPr lang="tr-TR" sz="2400" dirty="0" smtClean="0"/>
              <a:t>Son </a:t>
            </a:r>
            <a:r>
              <a:rPr lang="tr-TR" sz="2400" dirty="0"/>
              <a:t>3 </a:t>
            </a:r>
            <a:r>
              <a:rPr lang="tr-TR" sz="2400" dirty="0" smtClean="0"/>
              <a:t>yılda anlamlı </a:t>
            </a:r>
            <a:r>
              <a:rPr lang="tr-TR" sz="2400" dirty="0"/>
              <a:t>bir fark </a:t>
            </a:r>
            <a:r>
              <a:rPr lang="tr-TR" sz="2400" dirty="0" smtClean="0"/>
              <a:t>gözlemlenmemiş.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1" y="1629728"/>
            <a:ext cx="5468983" cy="41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BULGULAR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Yatış Gerektiren TKP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935583" cy="4351338"/>
          </a:xfrm>
        </p:spPr>
        <p:txBody>
          <a:bodyPr/>
          <a:lstStyle/>
          <a:p>
            <a:r>
              <a:rPr lang="tr-TR" sz="2400" dirty="0" smtClean="0"/>
              <a:t>KPA-13'ün uygulanmasının ardından, KPA-13'ün erken döneminde hastaneye yatmayı gerektiren TKP vakalarında keskin ani bir düşüş izlenmiş. </a:t>
            </a:r>
          </a:p>
          <a:p>
            <a:r>
              <a:rPr lang="tr-TR" sz="2400" dirty="0" smtClean="0"/>
              <a:t>Son 3 yılda anlamlı bir fark gözlemlenmemiş.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825625"/>
            <a:ext cx="5451566" cy="37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BULGULAR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Yüksek </a:t>
            </a:r>
            <a:r>
              <a:rPr lang="tr-TR" sz="3600" dirty="0" err="1" smtClean="0"/>
              <a:t>İnflamatuar</a:t>
            </a:r>
            <a:r>
              <a:rPr lang="tr-TR" sz="3600" dirty="0" smtClean="0"/>
              <a:t> Belirteçlere Sahip TKP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048794" cy="435133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KPA-13'ün uygulanmasının ardından, KPA-13’ün erken döneminde 1000 PAS ziyaretinde yüksek </a:t>
            </a:r>
            <a:r>
              <a:rPr lang="tr-TR" sz="2400" dirty="0" err="1" smtClean="0"/>
              <a:t>inflamatuar</a:t>
            </a:r>
            <a:r>
              <a:rPr lang="tr-TR" sz="2400" dirty="0" smtClean="0"/>
              <a:t> </a:t>
            </a:r>
            <a:r>
              <a:rPr lang="tr-TR" sz="2400" dirty="0" err="1" smtClean="0"/>
              <a:t>biyobelirteçlere</a:t>
            </a:r>
            <a:r>
              <a:rPr lang="tr-TR" sz="2400" dirty="0" smtClean="0"/>
              <a:t> sahip TKP vakalarının sayısındaki hemen bir azalma izlenmiş. </a:t>
            </a:r>
          </a:p>
          <a:p>
            <a:r>
              <a:rPr lang="tr-TR" sz="2400" dirty="0" smtClean="0"/>
              <a:t>Son 3 yılda anlamlı bir fark gözlemlenmemiş.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9" y="1825625"/>
            <a:ext cx="5408023" cy="361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BULGULAR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Kanıtlanmış </a:t>
            </a:r>
            <a:r>
              <a:rPr lang="tr-TR" sz="3600" dirty="0" err="1" smtClean="0"/>
              <a:t>Pnömokokal</a:t>
            </a:r>
            <a:r>
              <a:rPr lang="tr-TR" sz="3600" dirty="0" smtClean="0"/>
              <a:t> TKP Vakaları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188131" cy="435133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KPA-13'ün uygulanmasının ardından, </a:t>
            </a:r>
            <a:r>
              <a:rPr lang="tr-TR" sz="2400" dirty="0"/>
              <a:t>KPA-13’ün erken döneminde PAS </a:t>
            </a:r>
            <a:r>
              <a:rPr lang="tr-TR" sz="2400" dirty="0" smtClean="0"/>
              <a:t>ziyaretlerinde önemli bir ani düşüş izlenmiş. </a:t>
            </a:r>
          </a:p>
          <a:p>
            <a:r>
              <a:rPr lang="tr-TR" sz="2400" dirty="0" smtClean="0"/>
              <a:t>Son 3 yılda anlamlı bir fark gözlemlenmemiş.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31" y="1825625"/>
            <a:ext cx="5486400" cy="38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BULGULAR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Yaş Grubuna Göre TKP Vakaları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TKP vaka sayısı 3 yaş grubunda da aynı </a:t>
            </a:r>
            <a:r>
              <a:rPr lang="tr-TR" dirty="0" err="1" smtClean="0"/>
              <a:t>paterni</a:t>
            </a:r>
            <a:r>
              <a:rPr lang="tr-TR" dirty="0" smtClean="0"/>
              <a:t> izlemiştir.</a:t>
            </a:r>
          </a:p>
          <a:p>
            <a:pPr marL="0" indent="0">
              <a:buNone/>
            </a:pPr>
            <a:r>
              <a:rPr lang="tr-TR" dirty="0" smtClean="0"/>
              <a:t>(&lt;2.0 yıl, 2.0 ila 4.9 yıl ve 5.0 ila 15.9 yıl)</a:t>
            </a:r>
          </a:p>
          <a:p>
            <a:r>
              <a:rPr lang="tr-TR" dirty="0"/>
              <a:t>KPA-13'ün uygulanmasının ardından, erken KPA-13 döneminde PAS ziyareti başına </a:t>
            </a:r>
            <a:r>
              <a:rPr lang="tr-TR" dirty="0" smtClean="0"/>
              <a:t>TKP </a:t>
            </a:r>
            <a:r>
              <a:rPr lang="tr-TR" dirty="0"/>
              <a:t>vakalarında </a:t>
            </a:r>
            <a:r>
              <a:rPr lang="tr-TR" dirty="0" smtClean="0"/>
              <a:t>sürekli önemli </a:t>
            </a:r>
            <a:r>
              <a:rPr lang="tr-TR" dirty="0"/>
              <a:t>bir düşüş izlenmiş</a:t>
            </a:r>
            <a:r>
              <a:rPr lang="tr-TR" dirty="0" smtClean="0"/>
              <a:t>.</a:t>
            </a:r>
          </a:p>
          <a:p>
            <a:r>
              <a:rPr lang="tr-TR" dirty="0" smtClean="0"/>
              <a:t>Son 3 yılda </a:t>
            </a:r>
            <a:r>
              <a:rPr lang="tr-TR" dirty="0"/>
              <a:t>önemli ancak küçük bir </a:t>
            </a:r>
            <a:r>
              <a:rPr lang="tr-TR" dirty="0" smtClean="0"/>
              <a:t>artış izlenmiş.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88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09" y="1830025"/>
            <a:ext cx="4153988" cy="3639627"/>
          </a:xfrm>
          <a:prstGeom prst="rect">
            <a:avLst/>
          </a:prstGeo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60" y="2538288"/>
            <a:ext cx="3640151" cy="2781688"/>
          </a:xfrm>
          <a:prstGeom prst="rect">
            <a:avLst/>
          </a:prstGeom>
        </p:spPr>
      </p:pic>
      <p:pic>
        <p:nvPicPr>
          <p:cNvPr id="8" name="Resim 7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011" y="2538288"/>
            <a:ext cx="3823276" cy="3781953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BULGULAR</a:t>
            </a:r>
            <a:br>
              <a:rPr lang="tr-TR" dirty="0"/>
            </a:br>
            <a:r>
              <a:rPr lang="tr-TR" sz="3600" dirty="0"/>
              <a:t>Yaş Grubuna Göre TKP Vakaları</a:t>
            </a:r>
          </a:p>
        </p:txBody>
      </p:sp>
    </p:spTree>
    <p:extLst>
      <p:ext uri="{BB962C8B-B14F-4D97-AF65-F5344CB8AC3E}">
        <p14:creationId xmlns:p14="http://schemas.microsoft.com/office/powerpoint/2010/main" val="16250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BULGULAR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err="1" smtClean="0"/>
              <a:t>Serotip</a:t>
            </a:r>
            <a:r>
              <a:rPr lang="tr-TR" sz="3600" dirty="0" smtClean="0"/>
              <a:t> Evrimi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KPA-13 </a:t>
            </a:r>
            <a:r>
              <a:rPr lang="tr-TR" sz="2400" dirty="0"/>
              <a:t>öncesi dönemde, </a:t>
            </a:r>
            <a:r>
              <a:rPr lang="tr-TR" sz="2400" dirty="0" err="1" smtClean="0"/>
              <a:t>TKP’de</a:t>
            </a:r>
            <a:r>
              <a:rPr lang="tr-TR" sz="2400" dirty="0" smtClean="0"/>
              <a:t> </a:t>
            </a:r>
            <a:r>
              <a:rPr lang="tr-TR" sz="2400" dirty="0"/>
              <a:t>1, 3, 7F ve 19A </a:t>
            </a:r>
            <a:r>
              <a:rPr lang="tr-TR" sz="2400" dirty="0" err="1"/>
              <a:t>serotipleri</a:t>
            </a:r>
            <a:r>
              <a:rPr lang="tr-TR" sz="2400" dirty="0"/>
              <a:t> </a:t>
            </a:r>
            <a:r>
              <a:rPr lang="tr-TR" sz="2400" dirty="0" smtClean="0"/>
              <a:t>baskınmış, </a:t>
            </a:r>
            <a:r>
              <a:rPr lang="tr-TR" sz="2400" dirty="0"/>
              <a:t>vakaların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% </a:t>
            </a:r>
            <a:r>
              <a:rPr lang="tr-TR" sz="2400" dirty="0"/>
              <a:t>84 ünden </a:t>
            </a:r>
            <a:r>
              <a:rPr lang="tr-TR" sz="2400" dirty="0" smtClean="0"/>
              <a:t>sorumluymuş. </a:t>
            </a:r>
          </a:p>
          <a:p>
            <a:r>
              <a:rPr lang="tr-TR" sz="2400" dirty="0" smtClean="0"/>
              <a:t>Bu </a:t>
            </a:r>
            <a:r>
              <a:rPr lang="tr-TR" sz="2400" dirty="0" err="1" smtClean="0"/>
              <a:t>serotipler</a:t>
            </a:r>
            <a:r>
              <a:rPr lang="tr-TR" sz="2400" dirty="0"/>
              <a:t> </a:t>
            </a:r>
            <a:r>
              <a:rPr lang="tr-TR" sz="2400" dirty="0" smtClean="0"/>
              <a:t>KPA-13'ün </a:t>
            </a:r>
            <a:r>
              <a:rPr lang="tr-TR" sz="2400" dirty="0"/>
              <a:t>erken döneminde 34 vakanın 23'ünde (% 68) ve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KPA-13'ün geç </a:t>
            </a:r>
            <a:r>
              <a:rPr lang="tr-TR" sz="2400" dirty="0"/>
              <a:t>döneminde 13 </a:t>
            </a:r>
            <a:r>
              <a:rPr lang="tr-TR" sz="2400" dirty="0" smtClean="0"/>
              <a:t>vakanın 3'ünde </a:t>
            </a:r>
            <a:r>
              <a:rPr lang="tr-TR" sz="2400" dirty="0"/>
              <a:t>(% 23) meydana </a:t>
            </a:r>
            <a:r>
              <a:rPr lang="tr-TR" sz="2400" dirty="0" smtClean="0"/>
              <a:t>gelmiş. </a:t>
            </a:r>
          </a:p>
          <a:p>
            <a:r>
              <a:rPr lang="tr-TR" sz="2400" dirty="0" err="1" smtClean="0"/>
              <a:t>Serotip</a:t>
            </a:r>
            <a:r>
              <a:rPr lang="tr-TR" sz="2400" dirty="0" smtClean="0"/>
              <a:t> 1; 2009 </a:t>
            </a:r>
            <a:r>
              <a:rPr lang="tr-TR" sz="2400" dirty="0"/>
              <a:t>ve 2012 arasında 69 vakanın 32'sini (% 46) ve 2013'ten sonra </a:t>
            </a:r>
            <a:r>
              <a:rPr lang="tr-TR" sz="2400" dirty="0" smtClean="0"/>
              <a:t>23 </a:t>
            </a:r>
            <a:r>
              <a:rPr lang="tr-TR" sz="2400" dirty="0"/>
              <a:t>vakanın sadece 4'ünü (% 17) </a:t>
            </a:r>
            <a:r>
              <a:rPr lang="tr-TR" sz="2400" dirty="0" smtClean="0"/>
              <a:t>oluşturmuş.</a:t>
            </a:r>
          </a:p>
          <a:p>
            <a:r>
              <a:rPr lang="tr-TR" sz="2400" dirty="0" smtClean="0"/>
              <a:t>KPA-13 </a:t>
            </a:r>
            <a:r>
              <a:rPr lang="tr-TR" sz="2400" dirty="0"/>
              <a:t>uygulamasından </a:t>
            </a:r>
            <a:r>
              <a:rPr lang="tr-TR" sz="2400" dirty="0" smtClean="0"/>
              <a:t>sonra, KPA-13’te </a:t>
            </a:r>
            <a:r>
              <a:rPr lang="tr-TR" sz="2400" dirty="0"/>
              <a:t>olmayan 11 </a:t>
            </a:r>
            <a:r>
              <a:rPr lang="tr-TR" sz="2400" dirty="0" smtClean="0"/>
              <a:t>farklı </a:t>
            </a:r>
            <a:r>
              <a:rPr lang="tr-TR" sz="2400" dirty="0" err="1" smtClean="0"/>
              <a:t>serotip</a:t>
            </a:r>
            <a:r>
              <a:rPr lang="tr-TR" sz="2400" dirty="0" smtClean="0"/>
              <a:t> </a:t>
            </a:r>
            <a:r>
              <a:rPr lang="tr-TR" sz="2400" dirty="0"/>
              <a:t>izole </a:t>
            </a:r>
            <a:r>
              <a:rPr lang="tr-TR" sz="2400" dirty="0" smtClean="0"/>
              <a:t>edilmiş. </a:t>
            </a:r>
            <a:r>
              <a:rPr lang="tr-TR" sz="2400" dirty="0"/>
              <a:t>Hiçbiri </a:t>
            </a:r>
            <a:r>
              <a:rPr lang="tr-TR" sz="2400" dirty="0" smtClean="0"/>
              <a:t>4’ten </a:t>
            </a:r>
            <a:r>
              <a:rPr lang="tr-TR" sz="2400" dirty="0"/>
              <a:t>fazla vakada </a:t>
            </a:r>
            <a:r>
              <a:rPr lang="tr-TR" sz="2400" dirty="0" smtClean="0"/>
              <a:t>saptanmamış.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93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GİRİŞ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Dünyada </a:t>
            </a:r>
            <a:r>
              <a:rPr lang="tr-TR" sz="2400" dirty="0" err="1"/>
              <a:t>pnömoni</a:t>
            </a:r>
            <a:r>
              <a:rPr lang="tr-TR" sz="2400" dirty="0"/>
              <a:t>, çocukluk çağı </a:t>
            </a:r>
            <a:r>
              <a:rPr lang="tr-TR" sz="2400" dirty="0" err="1"/>
              <a:t>morbidite</a:t>
            </a:r>
            <a:r>
              <a:rPr lang="tr-TR" sz="2400" dirty="0"/>
              <a:t> ve </a:t>
            </a:r>
            <a:r>
              <a:rPr lang="tr-TR" sz="2400" dirty="0" err="1"/>
              <a:t>mortalitesinin</a:t>
            </a:r>
            <a:r>
              <a:rPr lang="tr-TR" sz="2400" dirty="0"/>
              <a:t> önemli bir nedenidir. </a:t>
            </a: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 smtClean="0"/>
              <a:t>2015 </a:t>
            </a:r>
            <a:r>
              <a:rPr lang="tr-TR" sz="2400" dirty="0"/>
              <a:t>verilerinde, 5 yaşından küçük </a:t>
            </a:r>
            <a:r>
              <a:rPr lang="tr-TR" sz="2400" dirty="0" smtClean="0"/>
              <a:t>çocuklarda </a:t>
            </a:r>
            <a:r>
              <a:rPr lang="tr-TR" sz="2400" dirty="0"/>
              <a:t>her yıl 100 milyondan fazla </a:t>
            </a:r>
            <a:r>
              <a:rPr lang="tr-TR" sz="2400" dirty="0" err="1" smtClean="0"/>
              <a:t>pnömoni</a:t>
            </a:r>
            <a:r>
              <a:rPr lang="tr-TR" sz="2400" dirty="0" smtClean="0"/>
              <a:t> vakası saptandığı </a:t>
            </a:r>
            <a:r>
              <a:rPr lang="tr-TR" sz="2400" dirty="0"/>
              <a:t>ve özellikle düşük gelirli ülkelerdeki başlıca ölüm sebebi olduğu tespit </a:t>
            </a:r>
            <a:r>
              <a:rPr lang="tr-TR" sz="2400" dirty="0" smtClean="0"/>
              <a:t>edilmiştir. </a:t>
            </a:r>
          </a:p>
          <a:p>
            <a:endParaRPr lang="tr-TR" sz="2400" dirty="0" smtClean="0"/>
          </a:p>
          <a:p>
            <a:r>
              <a:rPr lang="tr-TR" sz="2400" dirty="0" smtClean="0"/>
              <a:t>Yüksek </a:t>
            </a:r>
            <a:r>
              <a:rPr lang="tr-TR" sz="2400" dirty="0"/>
              <a:t>gelirli ülkelerde, çocuklarda hastanede yatışın önde gelen </a:t>
            </a:r>
            <a:r>
              <a:rPr lang="tr-TR" sz="2400" dirty="0" smtClean="0"/>
              <a:t>nedenlerinden biridir.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34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BULGULAR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Virüs Tespiti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Çalışma </a:t>
            </a:r>
            <a:r>
              <a:rPr lang="tr-TR" sz="2400" dirty="0"/>
              <a:t>süresi boyunca, </a:t>
            </a:r>
            <a:r>
              <a:rPr lang="tr-TR" sz="2400" dirty="0" smtClean="0"/>
              <a:t>TKP </a:t>
            </a:r>
            <a:r>
              <a:rPr lang="tr-TR" sz="2400" dirty="0"/>
              <a:t>vakaları arasında virüs tespit oranında belirgin bir artış </a:t>
            </a:r>
            <a:r>
              <a:rPr lang="tr-TR" sz="2400" dirty="0" smtClean="0"/>
              <a:t>gözlemlenmiş. 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Bunlar </a:t>
            </a:r>
            <a:r>
              <a:rPr lang="tr-TR" sz="2400" dirty="0"/>
              <a:t>esas olarak solunum </a:t>
            </a:r>
            <a:r>
              <a:rPr lang="tr-TR" sz="2400" dirty="0" err="1"/>
              <a:t>sinsityal</a:t>
            </a:r>
            <a:r>
              <a:rPr lang="tr-TR" sz="2400" dirty="0"/>
              <a:t> virüsü </a:t>
            </a:r>
            <a:r>
              <a:rPr lang="tr-TR" sz="2400" dirty="0" smtClean="0"/>
              <a:t>içermekteymiş. </a:t>
            </a:r>
            <a:r>
              <a:rPr lang="tr-TR" sz="2400" dirty="0"/>
              <a:t>[</a:t>
            </a:r>
            <a:r>
              <a:rPr lang="tr-TR" sz="2400" dirty="0" smtClean="0"/>
              <a:t>904 </a:t>
            </a:r>
            <a:r>
              <a:rPr lang="tr-TR" sz="2400" dirty="0"/>
              <a:t>virüsün 446'sı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(% 48)]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26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TARTIŞMA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16917"/>
            <a:ext cx="10515600" cy="435133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Bu </a:t>
            </a:r>
            <a:r>
              <a:rPr lang="tr-TR" sz="2400" dirty="0"/>
              <a:t>8 </a:t>
            </a:r>
            <a:r>
              <a:rPr lang="tr-TR" sz="2400" dirty="0" smtClean="0"/>
              <a:t>yıllık, </a:t>
            </a:r>
            <a:r>
              <a:rPr lang="tr-TR" sz="2400" dirty="0"/>
              <a:t>çok </a:t>
            </a:r>
            <a:r>
              <a:rPr lang="tr-TR" sz="2400" dirty="0" smtClean="0"/>
              <a:t>merkezli, </a:t>
            </a:r>
            <a:r>
              <a:rPr lang="tr-TR" sz="2400" dirty="0" err="1"/>
              <a:t>prospektif</a:t>
            </a:r>
            <a:r>
              <a:rPr lang="tr-TR" sz="2400" dirty="0"/>
              <a:t> </a:t>
            </a:r>
            <a:r>
              <a:rPr lang="tr-TR" sz="2400" dirty="0" smtClean="0"/>
              <a:t>çalışma </a:t>
            </a:r>
            <a:r>
              <a:rPr lang="tr-TR" sz="2400" dirty="0"/>
              <a:t>bilindiği kadarıyla, </a:t>
            </a:r>
            <a:r>
              <a:rPr lang="tr-TR" sz="2400" dirty="0" smtClean="0"/>
              <a:t>KPA-13 </a:t>
            </a:r>
            <a:r>
              <a:rPr lang="tr-TR" sz="2400" dirty="0"/>
              <a:t>uygulaması sonrası </a:t>
            </a:r>
            <a:r>
              <a:rPr lang="tr-TR" sz="2400" dirty="0" smtClean="0"/>
              <a:t>TKP </a:t>
            </a:r>
            <a:r>
              <a:rPr lang="tr-TR" sz="2400" dirty="0"/>
              <a:t>sıklığına dair uzun dönem verileri sağlayan ilk </a:t>
            </a:r>
            <a:r>
              <a:rPr lang="tr-TR" sz="2400" dirty="0" smtClean="0"/>
              <a:t>çalışmadır. </a:t>
            </a:r>
          </a:p>
          <a:p>
            <a:r>
              <a:rPr lang="tr-TR" sz="2400" dirty="0" smtClean="0"/>
              <a:t>Bu çalışma KPA-13 </a:t>
            </a:r>
            <a:r>
              <a:rPr lang="tr-TR" sz="2400" dirty="0"/>
              <a:t>uygulamasının pediatrik </a:t>
            </a:r>
            <a:r>
              <a:rPr lang="tr-TR" sz="2400" dirty="0" err="1" smtClean="0"/>
              <a:t>TKP'te</a:t>
            </a:r>
            <a:r>
              <a:rPr lang="tr-TR" sz="2400" dirty="0" smtClean="0"/>
              <a:t> </a:t>
            </a:r>
            <a:r>
              <a:rPr lang="tr-TR" sz="2400" dirty="0"/>
              <a:t>azalma ile </a:t>
            </a:r>
            <a:r>
              <a:rPr lang="tr-TR" sz="2400" dirty="0" smtClean="0"/>
              <a:t>ilişkisini doğruladı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KPA-13’ün </a:t>
            </a:r>
            <a:r>
              <a:rPr lang="tr-TR" sz="2400" dirty="0"/>
              <a:t>erken </a:t>
            </a:r>
            <a:r>
              <a:rPr lang="tr-TR" sz="2400" dirty="0" smtClean="0"/>
              <a:t>döneminde (</a:t>
            </a:r>
            <a:r>
              <a:rPr lang="tr-TR" sz="2400" dirty="0"/>
              <a:t>Haziran 2010 ve Mayıs 2014 arasında)  keskin bir düşüş saptandı. </a:t>
            </a:r>
            <a:endParaRPr lang="tr-TR" sz="2400" dirty="0" smtClean="0"/>
          </a:p>
          <a:p>
            <a:r>
              <a:rPr lang="tr-TR" sz="2400" dirty="0" smtClean="0"/>
              <a:t>KPA-13'ün geç </a:t>
            </a:r>
            <a:r>
              <a:rPr lang="tr-TR" sz="2400" dirty="0"/>
              <a:t>döneminde (</a:t>
            </a:r>
            <a:r>
              <a:rPr lang="tr-TR" sz="2400" dirty="0" smtClean="0"/>
              <a:t>Haziran 2014 </a:t>
            </a:r>
            <a:r>
              <a:rPr lang="tr-TR" sz="2400" dirty="0"/>
              <a:t>ile </a:t>
            </a:r>
            <a:r>
              <a:rPr lang="tr-TR" sz="2400" dirty="0" smtClean="0"/>
              <a:t>Mayıs 2017 </a:t>
            </a:r>
            <a:r>
              <a:rPr lang="tr-TR" sz="2400" dirty="0"/>
              <a:t>arasında) </a:t>
            </a:r>
            <a:r>
              <a:rPr lang="tr-TR" sz="2400" dirty="0" smtClean="0"/>
              <a:t>TKP </a:t>
            </a:r>
            <a:r>
              <a:rPr lang="tr-TR" sz="2400" dirty="0"/>
              <a:t>vakası </a:t>
            </a:r>
            <a:r>
              <a:rPr lang="tr-TR" sz="2400" dirty="0" smtClean="0"/>
              <a:t>sayısında </a:t>
            </a:r>
            <a:r>
              <a:rPr lang="tr-TR" sz="2400" dirty="0"/>
              <a:t>hafif ama önemli bir artışa rağmen </a:t>
            </a:r>
            <a:r>
              <a:rPr lang="tr-TR" sz="2400" dirty="0" smtClean="0"/>
              <a:t>aşı </a:t>
            </a:r>
            <a:r>
              <a:rPr lang="tr-TR" sz="2400" dirty="0"/>
              <a:t>öncesi seviyenin çok altında </a:t>
            </a:r>
            <a:r>
              <a:rPr lang="tr-TR" sz="2400" dirty="0" smtClean="0"/>
              <a:t>kaldığı görüldü.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928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 smtClean="0"/>
              <a:t>KPA-13 geç döneminde, TKP </a:t>
            </a:r>
            <a:r>
              <a:rPr lang="tr-TR" sz="2600" dirty="0"/>
              <a:t>sıklığında herhangi bir geri dönüş </a:t>
            </a:r>
            <a:r>
              <a:rPr lang="tr-TR" sz="2600" dirty="0" smtClean="0"/>
              <a:t>olmadığı </a:t>
            </a:r>
            <a:r>
              <a:rPr lang="tr-TR" sz="2600" dirty="0" smtClean="0"/>
              <a:t>görüldü.</a:t>
            </a:r>
          </a:p>
          <a:p>
            <a:pPr marL="0" indent="0">
              <a:buNone/>
            </a:pPr>
            <a:endParaRPr lang="tr-TR" sz="2600" dirty="0"/>
          </a:p>
          <a:p>
            <a:r>
              <a:rPr lang="tr-TR" sz="2600" dirty="0" smtClean="0"/>
              <a:t>Bu </a:t>
            </a:r>
            <a:r>
              <a:rPr lang="tr-TR" sz="2600" dirty="0"/>
              <a:t>sonuçlar, </a:t>
            </a:r>
            <a:r>
              <a:rPr lang="tr-TR" sz="2600" dirty="0" smtClean="0"/>
              <a:t>KPA-13 </a:t>
            </a:r>
            <a:r>
              <a:rPr lang="tr-TR" sz="2600" dirty="0"/>
              <a:t>uygulamasından 5 yıl sonra, </a:t>
            </a:r>
            <a:r>
              <a:rPr lang="tr-TR" sz="2600" dirty="0" smtClean="0"/>
              <a:t>aynı dönemde </a:t>
            </a:r>
            <a:r>
              <a:rPr lang="tr-TR" sz="2600" dirty="0"/>
              <a:t>birkaç ülkede gözlenen </a:t>
            </a:r>
            <a:r>
              <a:rPr lang="tr-TR" sz="2600" dirty="0" err="1"/>
              <a:t>invaziv</a:t>
            </a:r>
            <a:r>
              <a:rPr lang="tr-TR" sz="2600" dirty="0"/>
              <a:t> </a:t>
            </a:r>
            <a:r>
              <a:rPr lang="tr-TR" sz="2600" dirty="0" err="1"/>
              <a:t>pnömokok</a:t>
            </a:r>
            <a:r>
              <a:rPr lang="tr-TR" sz="2600" dirty="0"/>
              <a:t> hastalığının sıklığındaki son artışla çelişmektedir.</a:t>
            </a:r>
          </a:p>
          <a:p>
            <a:endParaRPr lang="tr-TR" sz="2600" dirty="0" smtClean="0"/>
          </a:p>
          <a:p>
            <a:r>
              <a:rPr lang="tr-TR" sz="2600" dirty="0" smtClean="0"/>
              <a:t>Bu farklılık</a:t>
            </a:r>
            <a:r>
              <a:rPr lang="tr-TR" sz="2600" dirty="0"/>
              <a:t>, </a:t>
            </a:r>
            <a:r>
              <a:rPr lang="tr-TR" sz="2600" dirty="0" err="1"/>
              <a:t>serotip</a:t>
            </a:r>
            <a:r>
              <a:rPr lang="tr-TR" sz="2600" dirty="0"/>
              <a:t> </a:t>
            </a:r>
            <a:r>
              <a:rPr lang="tr-TR" sz="2600" dirty="0" err="1"/>
              <a:t>replasmanının</a:t>
            </a:r>
            <a:r>
              <a:rPr lang="tr-TR" sz="2600" dirty="0"/>
              <a:t> </a:t>
            </a:r>
            <a:r>
              <a:rPr lang="tr-TR" sz="2600" dirty="0" err="1"/>
              <a:t>pnömokokal</a:t>
            </a:r>
            <a:r>
              <a:rPr lang="tr-TR" sz="2600" dirty="0"/>
              <a:t> </a:t>
            </a:r>
            <a:r>
              <a:rPr lang="tr-TR" sz="2600" dirty="0" smtClean="0"/>
              <a:t>TKP </a:t>
            </a:r>
            <a:r>
              <a:rPr lang="tr-TR" sz="2600" dirty="0"/>
              <a:t>ve </a:t>
            </a:r>
            <a:r>
              <a:rPr lang="tr-TR" sz="2600" dirty="0" err="1"/>
              <a:t>invaziv</a:t>
            </a:r>
            <a:r>
              <a:rPr lang="tr-TR" sz="2600" dirty="0"/>
              <a:t> </a:t>
            </a:r>
            <a:r>
              <a:rPr lang="tr-TR" sz="2600" dirty="0" err="1"/>
              <a:t>pnömokokal</a:t>
            </a:r>
            <a:r>
              <a:rPr lang="tr-TR" sz="2600" dirty="0"/>
              <a:t> hastalık üzerindeki farklı sonuçlarını ortaya koymaktadır.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09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Ayrıca KPA-13 </a:t>
            </a:r>
            <a:r>
              <a:rPr lang="tr-TR" sz="2400" dirty="0"/>
              <a:t>uygulamasından sonra, hiçbir baskın </a:t>
            </a:r>
            <a:r>
              <a:rPr lang="tr-TR" sz="2400" dirty="0" err="1"/>
              <a:t>serotip</a:t>
            </a:r>
            <a:r>
              <a:rPr lang="tr-TR" sz="2400" dirty="0"/>
              <a:t> ortaya çıkmamıştır.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TKP'da</a:t>
            </a:r>
            <a:r>
              <a:rPr lang="tr-TR" sz="2400" dirty="0" smtClean="0"/>
              <a:t> </a:t>
            </a:r>
            <a:r>
              <a:rPr lang="tr-TR" sz="2400" dirty="0"/>
              <a:t>izole edilen 11 adet </a:t>
            </a:r>
            <a:r>
              <a:rPr lang="tr-TR" sz="2400" dirty="0" smtClean="0"/>
              <a:t>KPA-13 </a:t>
            </a:r>
            <a:r>
              <a:rPr lang="tr-TR" sz="2400" dirty="0"/>
              <a:t>olmayan </a:t>
            </a:r>
            <a:r>
              <a:rPr lang="tr-TR" sz="2400" dirty="0" err="1"/>
              <a:t>serotip</a:t>
            </a:r>
            <a:r>
              <a:rPr lang="tr-TR" sz="2400" dirty="0"/>
              <a:t> saptanmış, hiçbiri </a:t>
            </a:r>
            <a:r>
              <a:rPr lang="tr-TR" sz="2400" dirty="0" smtClean="0"/>
              <a:t>4’ten </a:t>
            </a:r>
            <a:r>
              <a:rPr lang="tr-TR" sz="2400" dirty="0"/>
              <a:t>fazla vakada bulunmamıştır.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Tüm TKP </a:t>
            </a:r>
            <a:r>
              <a:rPr lang="tr-TR" sz="2400" dirty="0"/>
              <a:t>vakaları ve virüs tutulumundaki son hafif artış, diğer </a:t>
            </a:r>
            <a:r>
              <a:rPr lang="tr-TR" sz="2400" dirty="0" smtClean="0"/>
              <a:t>daha </a:t>
            </a:r>
            <a:r>
              <a:rPr lang="tr-TR" sz="2400" dirty="0"/>
              <a:t>az </a:t>
            </a:r>
            <a:r>
              <a:rPr lang="tr-TR" sz="2400" dirty="0" err="1"/>
              <a:t>patojenik</a:t>
            </a:r>
            <a:r>
              <a:rPr lang="tr-TR" sz="2400" dirty="0"/>
              <a:t> </a:t>
            </a:r>
            <a:r>
              <a:rPr lang="tr-TR" sz="2400" dirty="0" err="1" smtClean="0"/>
              <a:t>serotiplerin</a:t>
            </a:r>
            <a:r>
              <a:rPr lang="tr-TR" sz="2400" dirty="0" smtClean="0"/>
              <a:t> sebep olduğu değişiklikleri </a:t>
            </a:r>
            <a:r>
              <a:rPr lang="tr-TR" sz="2400" dirty="0"/>
              <a:t>yansıtabilir.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33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Bu bulgular </a:t>
            </a:r>
            <a:r>
              <a:rPr lang="tr-TR" sz="2400" dirty="0" err="1"/>
              <a:t>Greenberg</a:t>
            </a:r>
            <a:r>
              <a:rPr lang="tr-TR" sz="2400" dirty="0"/>
              <a:t> ve </a:t>
            </a:r>
            <a:r>
              <a:rPr lang="tr-TR" sz="2400" dirty="0" smtClean="0"/>
              <a:t>arkadaşlarının, TKP </a:t>
            </a:r>
            <a:r>
              <a:rPr lang="tr-TR" sz="2400" dirty="0"/>
              <a:t>sırasında 1 ve 7F gibi en </a:t>
            </a:r>
            <a:r>
              <a:rPr lang="tr-TR" sz="2400" dirty="0" err="1"/>
              <a:t>invazif</a:t>
            </a:r>
            <a:r>
              <a:rPr lang="tr-TR" sz="2400" dirty="0"/>
              <a:t> </a:t>
            </a:r>
            <a:r>
              <a:rPr lang="tr-TR" sz="2400" dirty="0" err="1" smtClean="0"/>
              <a:t>S.pneumoniae</a:t>
            </a:r>
            <a:r>
              <a:rPr lang="tr-TR" sz="2400" dirty="0" smtClean="0"/>
              <a:t> </a:t>
            </a:r>
            <a:r>
              <a:rPr lang="tr-TR" sz="2400" dirty="0" err="1"/>
              <a:t>serotiplerinin</a:t>
            </a:r>
            <a:r>
              <a:rPr lang="tr-TR" sz="2400" dirty="0"/>
              <a:t>, </a:t>
            </a:r>
            <a:r>
              <a:rPr lang="tr-TR" sz="2400" dirty="0" err="1"/>
              <a:t>viral</a:t>
            </a:r>
            <a:r>
              <a:rPr lang="tr-TR" sz="2400" dirty="0"/>
              <a:t> </a:t>
            </a:r>
            <a:r>
              <a:rPr lang="tr-TR" sz="2400" dirty="0" err="1"/>
              <a:t>koinfeksiyon</a:t>
            </a:r>
            <a:r>
              <a:rPr lang="tr-TR" sz="2400" dirty="0"/>
              <a:t> saptanmadığında </a:t>
            </a:r>
            <a:r>
              <a:rPr lang="tr-TR" sz="2400" dirty="0" err="1"/>
              <a:t>nazofarengeal</a:t>
            </a:r>
            <a:r>
              <a:rPr lang="tr-TR" sz="2400" dirty="0"/>
              <a:t> florada daha sık taşındığını tespit eden </a:t>
            </a:r>
            <a:r>
              <a:rPr lang="tr-TR" sz="2400" dirty="0" smtClean="0"/>
              <a:t>çalışmalarıyla </a:t>
            </a:r>
            <a:r>
              <a:rPr lang="tr-TR" sz="2400" dirty="0"/>
              <a:t>perspektif olarak ele alınmalıdır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smtClean="0"/>
              <a:t>Buna </a:t>
            </a:r>
            <a:r>
              <a:rPr lang="tr-TR" sz="2400" dirty="0"/>
              <a:t>karşın, </a:t>
            </a:r>
            <a:r>
              <a:rPr lang="tr-TR" sz="2400" dirty="0" err="1"/>
              <a:t>viral</a:t>
            </a:r>
            <a:r>
              <a:rPr lang="tr-TR" sz="2400" dirty="0"/>
              <a:t> </a:t>
            </a:r>
            <a:r>
              <a:rPr lang="tr-TR" sz="2400" dirty="0" err="1"/>
              <a:t>koinfeksiyonu</a:t>
            </a:r>
            <a:r>
              <a:rPr lang="tr-TR" sz="2400" dirty="0"/>
              <a:t> olan hastalarda, daha az </a:t>
            </a:r>
            <a:r>
              <a:rPr lang="tr-TR" sz="2400" dirty="0" err="1"/>
              <a:t>invaziv</a:t>
            </a:r>
            <a:r>
              <a:rPr lang="tr-TR" sz="2400" dirty="0"/>
              <a:t> </a:t>
            </a:r>
            <a:r>
              <a:rPr lang="tr-TR" sz="2400" dirty="0" err="1"/>
              <a:t>serotiplerin</a:t>
            </a:r>
            <a:r>
              <a:rPr lang="tr-TR" sz="2400" dirty="0"/>
              <a:t> (</a:t>
            </a:r>
            <a:r>
              <a:rPr lang="tr-TR" sz="2400" dirty="0" smtClean="0"/>
              <a:t>yani </a:t>
            </a:r>
            <a:r>
              <a:rPr lang="tr-TR" sz="2400" dirty="0"/>
              <a:t>33F, 17F</a:t>
            </a:r>
            <a:r>
              <a:rPr lang="tr-TR" sz="2400"/>
              <a:t>, </a:t>
            </a:r>
            <a:r>
              <a:rPr lang="tr-TR" sz="2400" smtClean="0"/>
              <a:t>15F/15 </a:t>
            </a:r>
            <a:r>
              <a:rPr lang="tr-TR" sz="2400" dirty="0"/>
              <a:t>ve 35B </a:t>
            </a:r>
            <a:r>
              <a:rPr lang="tr-TR" sz="2400" dirty="0" err="1"/>
              <a:t>serotiplerinin</a:t>
            </a:r>
            <a:r>
              <a:rPr lang="tr-TR" sz="2400" dirty="0"/>
              <a:t>) taşıma oranları daha sık olma eğilimindeydi.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5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Çalışmalar, </a:t>
            </a:r>
            <a:r>
              <a:rPr lang="tr-TR" dirty="0"/>
              <a:t>daha az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serotiplerin</a:t>
            </a:r>
            <a:r>
              <a:rPr lang="tr-TR" dirty="0"/>
              <a:t>, bir virüs bulunmadıkça tipik olarak hastalığa neden olmadığını, oysa daha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pnömoni</a:t>
            </a:r>
            <a:r>
              <a:rPr lang="tr-TR" dirty="0"/>
              <a:t> </a:t>
            </a:r>
            <a:r>
              <a:rPr lang="tr-TR" dirty="0" err="1"/>
              <a:t>serotiplerinin</a:t>
            </a:r>
            <a:r>
              <a:rPr lang="tr-TR" dirty="0"/>
              <a:t>, </a:t>
            </a:r>
            <a:r>
              <a:rPr lang="tr-TR" dirty="0" smtClean="0"/>
              <a:t>eşlik </a:t>
            </a:r>
            <a:r>
              <a:rPr lang="tr-TR" dirty="0"/>
              <a:t>eden </a:t>
            </a:r>
            <a:r>
              <a:rPr lang="tr-TR" dirty="0" err="1"/>
              <a:t>viral</a:t>
            </a:r>
            <a:r>
              <a:rPr lang="tr-TR" dirty="0"/>
              <a:t> enfeksiyon olmadan hastalığa neden olmak için yeterince </a:t>
            </a:r>
            <a:r>
              <a:rPr lang="tr-TR" dirty="0" err="1"/>
              <a:t>virülent</a:t>
            </a:r>
            <a:r>
              <a:rPr lang="tr-TR" dirty="0"/>
              <a:t> olabileceğini </a:t>
            </a:r>
            <a:r>
              <a:rPr lang="tr-TR" dirty="0" smtClean="0"/>
              <a:t>iddia etmektedir.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96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KPA-13'ün </a:t>
            </a:r>
            <a:r>
              <a:rPr lang="tr-TR" dirty="0"/>
              <a:t>uygulanması, daha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serotiplerin</a:t>
            </a:r>
            <a:r>
              <a:rPr lang="tr-TR" dirty="0"/>
              <a:t> ortadan kalkmasına ve </a:t>
            </a:r>
            <a:r>
              <a:rPr lang="tr-TR" dirty="0" err="1"/>
              <a:t>nazofarengeal</a:t>
            </a:r>
            <a:r>
              <a:rPr lang="tr-TR" dirty="0"/>
              <a:t> florada diğerlerinin artmasına neden </a:t>
            </a:r>
            <a:r>
              <a:rPr lang="tr-TR" dirty="0" smtClean="0"/>
              <a:t>oldu.</a:t>
            </a:r>
          </a:p>
          <a:p>
            <a:endParaRPr lang="tr-TR" dirty="0" smtClean="0"/>
          </a:p>
          <a:p>
            <a:r>
              <a:rPr lang="tr-TR" dirty="0" smtClean="0"/>
              <a:t>Bu da </a:t>
            </a:r>
            <a:r>
              <a:rPr lang="tr-TR" dirty="0" err="1" smtClean="0"/>
              <a:t>TKP'nin</a:t>
            </a:r>
            <a:r>
              <a:rPr lang="tr-TR" dirty="0" smtClean="0"/>
              <a:t> </a:t>
            </a:r>
            <a:r>
              <a:rPr lang="tr-TR" dirty="0"/>
              <a:t>daha şiddetli formlarının sıklığını büyük ölçüde azaltır ancak aynı zamanda, daha iyi huylu formlar </a:t>
            </a:r>
            <a:r>
              <a:rPr lang="tr-TR" dirty="0" smtClean="0"/>
              <a:t>TKP </a:t>
            </a:r>
            <a:r>
              <a:rPr lang="tr-TR" dirty="0"/>
              <a:t>sıklığının hafifçe artmasında rol oynayabilir.</a:t>
            </a:r>
          </a:p>
        </p:txBody>
      </p:sp>
    </p:spTree>
    <p:extLst>
      <p:ext uri="{BB962C8B-B14F-4D97-AF65-F5344CB8AC3E}">
        <p14:creationId xmlns:p14="http://schemas.microsoft.com/office/powerpoint/2010/main" val="5878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2558"/>
          </a:xfrm>
        </p:spPr>
        <p:txBody>
          <a:bodyPr>
            <a:normAutofit/>
          </a:bodyPr>
          <a:lstStyle/>
          <a:p>
            <a:r>
              <a:rPr lang="tr-TR" sz="2400" dirty="0"/>
              <a:t>Yakın tarihli bir sistematik </a:t>
            </a:r>
            <a:r>
              <a:rPr lang="tr-TR" sz="2400" dirty="0" smtClean="0"/>
              <a:t>derleme, KPA-13 </a:t>
            </a:r>
            <a:r>
              <a:rPr lang="tr-TR" sz="2400" dirty="0"/>
              <a:t>veya </a:t>
            </a:r>
            <a:r>
              <a:rPr lang="tr-TR" sz="2400" dirty="0" smtClean="0"/>
              <a:t>KPA-10 </a:t>
            </a:r>
            <a:r>
              <a:rPr lang="tr-TR" sz="2400" dirty="0"/>
              <a:t>uygulamasından sonraki 4 yılda 2 yaşından küçük çocuklarda </a:t>
            </a:r>
            <a:r>
              <a:rPr lang="tr-TR" sz="2400" dirty="0" smtClean="0"/>
              <a:t>TKP vakalarında % </a:t>
            </a:r>
            <a:r>
              <a:rPr lang="tr-TR" sz="2400" dirty="0"/>
              <a:t>31'lik küresel bir azalma bulmuştur.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Son </a:t>
            </a:r>
            <a:r>
              <a:rPr lang="tr-TR" sz="2400" dirty="0"/>
              <a:t>zamanlarda yapılan birkaç </a:t>
            </a:r>
            <a:r>
              <a:rPr lang="tr-TR" sz="2400" dirty="0" smtClean="0"/>
              <a:t>çalışmada KPA-13 </a:t>
            </a:r>
            <a:r>
              <a:rPr lang="tr-TR" sz="2400" dirty="0"/>
              <a:t>uygulamasının çocuklarda </a:t>
            </a:r>
            <a:r>
              <a:rPr lang="tr-TR" sz="2400" dirty="0" err="1"/>
              <a:t>pnömoni</a:t>
            </a:r>
            <a:r>
              <a:rPr lang="tr-TR" sz="2400" dirty="0"/>
              <a:t> oranları ile ilişkisi, bu çalışmadaki sonuçlarla paralel </a:t>
            </a:r>
            <a:r>
              <a:rPr lang="tr-TR" sz="2400" dirty="0" smtClean="0"/>
              <a:t>bulunmuş. </a:t>
            </a:r>
            <a:endParaRPr lang="tr-TR" sz="2400" dirty="0"/>
          </a:p>
          <a:p>
            <a:endParaRPr lang="tr-TR" sz="2400" dirty="0" smtClean="0"/>
          </a:p>
          <a:p>
            <a:r>
              <a:rPr lang="tr-TR" sz="2400" dirty="0" smtClean="0"/>
              <a:t>Bu </a:t>
            </a:r>
            <a:r>
              <a:rPr lang="tr-TR" sz="2400" dirty="0"/>
              <a:t>sonuçlar </a:t>
            </a:r>
            <a:r>
              <a:rPr lang="tr-TR" sz="2400" dirty="0" smtClean="0"/>
              <a:t>KPA-13 </a:t>
            </a:r>
            <a:r>
              <a:rPr lang="tr-TR" sz="2400" dirty="0"/>
              <a:t>uygulamasının sıklıkla en </a:t>
            </a:r>
            <a:r>
              <a:rPr lang="tr-TR" sz="2400" dirty="0" err="1"/>
              <a:t>invaziv</a:t>
            </a:r>
            <a:r>
              <a:rPr lang="tr-TR" sz="2400" dirty="0"/>
              <a:t> </a:t>
            </a:r>
            <a:r>
              <a:rPr lang="tr-TR" sz="2400" dirty="0" err="1"/>
              <a:t>pnömokok</a:t>
            </a:r>
            <a:r>
              <a:rPr lang="tr-TR" sz="2400" dirty="0"/>
              <a:t> </a:t>
            </a:r>
            <a:r>
              <a:rPr lang="tr-TR" sz="2400" dirty="0" err="1"/>
              <a:t>suşları</a:t>
            </a:r>
            <a:r>
              <a:rPr lang="tr-TR" sz="2400" dirty="0"/>
              <a:t> içeren şiddetli </a:t>
            </a:r>
            <a:r>
              <a:rPr lang="tr-TR" sz="2400" dirty="0" err="1"/>
              <a:t>pnömoni</a:t>
            </a:r>
            <a:r>
              <a:rPr lang="tr-TR" sz="2400" dirty="0"/>
              <a:t>, </a:t>
            </a:r>
            <a:r>
              <a:rPr lang="tr-TR" sz="2400" dirty="0" err="1"/>
              <a:t>plevral</a:t>
            </a:r>
            <a:r>
              <a:rPr lang="tr-TR" sz="2400" dirty="0"/>
              <a:t> </a:t>
            </a:r>
            <a:r>
              <a:rPr lang="tr-TR" sz="2400" dirty="0" err="1"/>
              <a:t>efüzyon</a:t>
            </a:r>
            <a:r>
              <a:rPr lang="tr-TR" sz="2400" dirty="0"/>
              <a:t> ve </a:t>
            </a:r>
            <a:r>
              <a:rPr lang="tr-TR" sz="2400" dirty="0" err="1"/>
              <a:t>ampiyemle</a:t>
            </a:r>
            <a:r>
              <a:rPr lang="tr-TR" sz="2400" dirty="0"/>
              <a:t> beraberlik gösteren </a:t>
            </a:r>
            <a:r>
              <a:rPr lang="tr-TR" sz="2400" dirty="0" err="1"/>
              <a:t>pnömoniyi</a:t>
            </a:r>
            <a:r>
              <a:rPr lang="tr-TR" sz="2400" dirty="0"/>
              <a:t> önlemede daha güçlü olduğunu vurgulamaktadır.</a:t>
            </a:r>
          </a:p>
        </p:txBody>
      </p:sp>
    </p:spTree>
    <p:extLst>
      <p:ext uri="{BB962C8B-B14F-4D97-AF65-F5344CB8AC3E}">
        <p14:creationId xmlns:p14="http://schemas.microsoft.com/office/powerpoint/2010/main" val="14909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9678"/>
          </a:xfrm>
        </p:spPr>
        <p:txBody>
          <a:bodyPr>
            <a:normAutofit/>
          </a:bodyPr>
          <a:lstStyle/>
          <a:p>
            <a:r>
              <a:rPr lang="tr-TR" sz="2400" dirty="0"/>
              <a:t>Çalışmanın </a:t>
            </a:r>
            <a:r>
              <a:rPr lang="tr-TR" sz="2400" dirty="0" smtClean="0"/>
              <a:t>gücünü, </a:t>
            </a:r>
            <a:r>
              <a:rPr lang="tr-TR" sz="2400" dirty="0"/>
              <a:t>8 yıl boyunca, çok merkezli bir popülasyona dayalı </a:t>
            </a:r>
            <a:r>
              <a:rPr lang="tr-TR" sz="2400" dirty="0" err="1"/>
              <a:t>prospektif</a:t>
            </a:r>
            <a:r>
              <a:rPr lang="tr-TR" sz="2400" dirty="0"/>
              <a:t> bir çalışmayla, aynı metodolojiye sahip yöntemle veri sağlamak </a:t>
            </a:r>
            <a:r>
              <a:rPr lang="tr-TR" sz="2400" dirty="0" smtClean="0"/>
              <a:t>oluşturmuştur. </a:t>
            </a:r>
          </a:p>
          <a:p>
            <a:endParaRPr lang="tr-TR" sz="2400" dirty="0" smtClean="0"/>
          </a:p>
          <a:p>
            <a:r>
              <a:rPr lang="tr-TR" sz="2400" dirty="0" smtClean="0"/>
              <a:t>Böylece, </a:t>
            </a:r>
            <a:r>
              <a:rPr lang="tr-TR" sz="2400" dirty="0"/>
              <a:t>veri tabanına dayalı çalışmaları etkileyen </a:t>
            </a:r>
            <a:r>
              <a:rPr lang="tr-TR" sz="2400" dirty="0" smtClean="0"/>
              <a:t>risklerden </a:t>
            </a:r>
            <a:r>
              <a:rPr lang="tr-TR" sz="2400" dirty="0"/>
              <a:t>kaçınıldı.</a:t>
            </a:r>
          </a:p>
          <a:p>
            <a:endParaRPr lang="tr-TR" sz="2400" dirty="0" smtClean="0"/>
          </a:p>
          <a:p>
            <a:r>
              <a:rPr lang="tr-TR" sz="2400" dirty="0" smtClean="0"/>
              <a:t>Katılan </a:t>
            </a:r>
            <a:r>
              <a:rPr lang="tr-TR" sz="2400" dirty="0"/>
              <a:t>8 </a:t>
            </a:r>
            <a:r>
              <a:rPr lang="tr-TR" sz="2400" dirty="0" smtClean="0"/>
              <a:t>PAS, </a:t>
            </a:r>
            <a:r>
              <a:rPr lang="tr-TR" sz="2400" dirty="0"/>
              <a:t>Fransa'daki tüm </a:t>
            </a:r>
            <a:r>
              <a:rPr lang="tr-TR" sz="2400" dirty="0" smtClean="0"/>
              <a:t>PAS </a:t>
            </a:r>
            <a:r>
              <a:rPr lang="tr-TR" sz="2400" dirty="0"/>
              <a:t>yıllık </a:t>
            </a:r>
            <a:r>
              <a:rPr lang="tr-TR" sz="2400" dirty="0" smtClean="0"/>
              <a:t>ziyaretlerinin % </a:t>
            </a:r>
            <a:r>
              <a:rPr lang="tr-TR" sz="2400" dirty="0"/>
              <a:t>9'unu oluşturmaktadır.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Kayıtlı </a:t>
            </a:r>
            <a:r>
              <a:rPr lang="tr-TR" sz="2400" dirty="0"/>
              <a:t>hasta sayısının yüksek olması ve hem ikincil hem de üçüncül </a:t>
            </a:r>
            <a:r>
              <a:rPr lang="tr-TR" sz="2400" dirty="0" smtClean="0"/>
              <a:t>PAS merkezlerinin </a:t>
            </a:r>
            <a:r>
              <a:rPr lang="tr-TR" sz="2400" dirty="0"/>
              <a:t>dahil edilmesi göz önüne alındığında, bu veriler tüm Fransız </a:t>
            </a:r>
            <a:r>
              <a:rPr lang="tr-TR" sz="2400" dirty="0" err="1" smtClean="0"/>
              <a:t>PAS'larında</a:t>
            </a:r>
            <a:r>
              <a:rPr lang="tr-TR" sz="2400" dirty="0" smtClean="0"/>
              <a:t> </a:t>
            </a:r>
            <a:r>
              <a:rPr lang="tr-TR" sz="2400" dirty="0" err="1" smtClean="0"/>
              <a:t>TKP‘nin</a:t>
            </a:r>
            <a:r>
              <a:rPr lang="tr-TR" sz="2400" dirty="0" smtClean="0"/>
              <a:t> </a:t>
            </a:r>
            <a:r>
              <a:rPr lang="tr-TR" sz="2400" dirty="0"/>
              <a:t>özelliklerini yansıtabilir.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33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SONUÇ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KPA-13 </a:t>
            </a:r>
            <a:r>
              <a:rPr lang="tr-TR" sz="2400" dirty="0"/>
              <a:t>uygulaması sonrası geç </a:t>
            </a:r>
            <a:r>
              <a:rPr lang="tr-TR" sz="2400" dirty="0" smtClean="0"/>
              <a:t>dönemde (</a:t>
            </a:r>
            <a:r>
              <a:rPr lang="tr-TR" sz="2400" dirty="0"/>
              <a:t>Haziran 2014'ten bu yana) </a:t>
            </a:r>
            <a:r>
              <a:rPr lang="tr-TR" sz="2400" dirty="0" err="1" smtClean="0"/>
              <a:t>PAS'larda</a:t>
            </a:r>
            <a:r>
              <a:rPr lang="tr-TR" sz="2400" dirty="0" smtClean="0"/>
              <a:t> </a:t>
            </a:r>
            <a:r>
              <a:rPr lang="tr-TR" sz="2400" dirty="0"/>
              <a:t>görülen genel </a:t>
            </a:r>
            <a:r>
              <a:rPr lang="tr-TR" sz="2400" dirty="0" smtClean="0"/>
              <a:t>TKP </a:t>
            </a:r>
            <a:r>
              <a:rPr lang="tr-TR" sz="2400" dirty="0"/>
              <a:t>vakalarındaki hafif bir artışa rağmen, </a:t>
            </a:r>
            <a:r>
              <a:rPr lang="tr-TR" sz="2400" dirty="0" smtClean="0"/>
              <a:t> KPA-13'ün azalmış TKP </a:t>
            </a:r>
            <a:r>
              <a:rPr lang="tr-TR" sz="2400" dirty="0"/>
              <a:t>oranları ile ilişkisi önemli kalmıştır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smtClean="0"/>
              <a:t>En </a:t>
            </a:r>
            <a:r>
              <a:rPr lang="tr-TR" sz="2400" dirty="0" err="1"/>
              <a:t>invaziv</a:t>
            </a:r>
            <a:r>
              <a:rPr lang="tr-TR" sz="2400" dirty="0"/>
              <a:t> </a:t>
            </a:r>
            <a:r>
              <a:rPr lang="tr-TR" sz="2400" dirty="0" err="1"/>
              <a:t>pnömokok</a:t>
            </a:r>
            <a:r>
              <a:rPr lang="tr-TR" sz="2400" dirty="0"/>
              <a:t> </a:t>
            </a:r>
            <a:r>
              <a:rPr lang="tr-TR" sz="2400" dirty="0" err="1"/>
              <a:t>serotiplerinin</a:t>
            </a:r>
            <a:r>
              <a:rPr lang="tr-TR" sz="2400" dirty="0"/>
              <a:t> sıklıkla saptandığı en ciddi </a:t>
            </a:r>
            <a:r>
              <a:rPr lang="tr-TR" sz="2400" dirty="0" smtClean="0"/>
              <a:t>TKP </a:t>
            </a:r>
            <a:r>
              <a:rPr lang="tr-TR" sz="2400" dirty="0"/>
              <a:t>vakaları (</a:t>
            </a:r>
            <a:r>
              <a:rPr lang="tr-TR" sz="2400" dirty="0" err="1"/>
              <a:t>plevral</a:t>
            </a:r>
            <a:r>
              <a:rPr lang="tr-TR" sz="2400" dirty="0"/>
              <a:t> </a:t>
            </a:r>
            <a:r>
              <a:rPr lang="tr-TR" sz="2400" dirty="0" err="1"/>
              <a:t>efüzyonlu</a:t>
            </a:r>
            <a:r>
              <a:rPr lang="tr-TR" sz="2400" dirty="0"/>
              <a:t> </a:t>
            </a:r>
            <a:r>
              <a:rPr lang="tr-TR" sz="2400" dirty="0" smtClean="0"/>
              <a:t>TKP, </a:t>
            </a:r>
            <a:r>
              <a:rPr lang="tr-TR" sz="2400" dirty="0"/>
              <a:t>hastanede yatış gerektiren </a:t>
            </a:r>
            <a:r>
              <a:rPr lang="tr-TR" sz="2400" dirty="0" smtClean="0"/>
              <a:t>TKP </a:t>
            </a:r>
            <a:r>
              <a:rPr lang="tr-TR" sz="2400" dirty="0" err="1" smtClean="0"/>
              <a:t>vb</a:t>
            </a:r>
            <a:r>
              <a:rPr lang="tr-TR" sz="2400" dirty="0" smtClean="0"/>
              <a:t>) </a:t>
            </a:r>
            <a:r>
              <a:rPr lang="tr-TR" sz="2400" dirty="0"/>
              <a:t>için, erken dönemdeki önemli düşüş, sonraki dönemde devam etmiştir.</a:t>
            </a:r>
          </a:p>
        </p:txBody>
      </p:sp>
    </p:spTree>
    <p:extLst>
      <p:ext uri="{BB962C8B-B14F-4D97-AF65-F5344CB8AC3E}">
        <p14:creationId xmlns:p14="http://schemas.microsoft.com/office/powerpoint/2010/main" val="19811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GİRİŞ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Toplum kökenli </a:t>
            </a:r>
            <a:r>
              <a:rPr lang="tr-TR" sz="2400" dirty="0" err="1" smtClean="0"/>
              <a:t>pnömoniye</a:t>
            </a:r>
            <a:r>
              <a:rPr lang="tr-TR" sz="2400" dirty="0" smtClean="0"/>
              <a:t> (TKP) en sık </a:t>
            </a:r>
            <a:r>
              <a:rPr lang="tr-TR" sz="2400" dirty="0" err="1" smtClean="0"/>
              <a:t>pnömokokların</a:t>
            </a:r>
            <a:r>
              <a:rPr lang="tr-TR" sz="2400" dirty="0" smtClean="0"/>
              <a:t> neden olduğu düşünülmektedir.</a:t>
            </a:r>
          </a:p>
          <a:p>
            <a:endParaRPr lang="tr-TR" sz="2400" dirty="0"/>
          </a:p>
          <a:p>
            <a:r>
              <a:rPr lang="tr-TR" sz="2400" dirty="0" err="1"/>
              <a:t>Konjuge</a:t>
            </a:r>
            <a:r>
              <a:rPr lang="tr-TR" sz="2400" dirty="0"/>
              <a:t> </a:t>
            </a:r>
            <a:r>
              <a:rPr lang="tr-TR" sz="2400" dirty="0" err="1"/>
              <a:t>pnömokok</a:t>
            </a:r>
            <a:r>
              <a:rPr lang="tr-TR" sz="2400" dirty="0"/>
              <a:t> aşılarının </a:t>
            </a:r>
            <a:r>
              <a:rPr lang="tr-TR" sz="2400" dirty="0" smtClean="0"/>
              <a:t>(KPA) </a:t>
            </a:r>
            <a:r>
              <a:rPr lang="tr-TR" sz="2400" dirty="0"/>
              <a:t>uygulanmasından önce, birkaç </a:t>
            </a:r>
            <a:r>
              <a:rPr lang="tr-TR" sz="2400" dirty="0" err="1"/>
              <a:t>pnömokok</a:t>
            </a:r>
            <a:r>
              <a:rPr lang="tr-TR" sz="2400" dirty="0"/>
              <a:t> </a:t>
            </a:r>
            <a:r>
              <a:rPr lang="tr-TR" sz="2400" dirty="0" err="1"/>
              <a:t>serotipi</a:t>
            </a:r>
            <a:r>
              <a:rPr lang="tr-TR" sz="2400" dirty="0"/>
              <a:t> (başlıca </a:t>
            </a:r>
            <a:r>
              <a:rPr lang="tr-TR" sz="2400" dirty="0" err="1"/>
              <a:t>serotipler</a:t>
            </a:r>
            <a:r>
              <a:rPr lang="tr-TR" sz="2400" dirty="0"/>
              <a:t> 1, 3, 5, 7F, 14 ve 19A), çocuklarda kanıtlanmış </a:t>
            </a:r>
            <a:r>
              <a:rPr lang="tr-TR" sz="2400" dirty="0" err="1"/>
              <a:t>pnömokok</a:t>
            </a:r>
            <a:r>
              <a:rPr lang="tr-TR" sz="2400" dirty="0"/>
              <a:t> </a:t>
            </a:r>
            <a:r>
              <a:rPr lang="tr-TR" sz="2400" dirty="0" err="1"/>
              <a:t>pnömonisi</a:t>
            </a:r>
            <a:r>
              <a:rPr lang="tr-TR" sz="2400" dirty="0"/>
              <a:t> ve </a:t>
            </a:r>
            <a:r>
              <a:rPr lang="tr-TR" sz="2400" dirty="0" err="1"/>
              <a:t>ampiyemde</a:t>
            </a:r>
            <a:r>
              <a:rPr lang="tr-TR" sz="2400" dirty="0"/>
              <a:t> rol </a:t>
            </a:r>
            <a:r>
              <a:rPr lang="tr-TR" sz="2400" dirty="0" smtClean="0"/>
              <a:t>oynamaktadır.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20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SONUÇ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İnvaziv</a:t>
            </a:r>
            <a:r>
              <a:rPr lang="tr-TR" dirty="0" smtClean="0"/>
              <a:t> </a:t>
            </a:r>
            <a:r>
              <a:rPr lang="tr-TR" dirty="0" err="1"/>
              <a:t>pnömokokal</a:t>
            </a:r>
            <a:r>
              <a:rPr lang="tr-TR" dirty="0"/>
              <a:t> hastalık sıklığında bir </a:t>
            </a:r>
            <a:r>
              <a:rPr lang="tr-TR" dirty="0" smtClean="0"/>
              <a:t>artış olduğunu gösteren bazı ülkelerdeki </a:t>
            </a:r>
            <a:r>
              <a:rPr lang="tr-TR" dirty="0"/>
              <a:t>yakın tarihli raporlar, </a:t>
            </a:r>
            <a:r>
              <a:rPr lang="tr-TR" dirty="0" smtClean="0"/>
              <a:t>KPA-13 </a:t>
            </a:r>
            <a:r>
              <a:rPr lang="tr-TR" dirty="0"/>
              <a:t>uygulamasının </a:t>
            </a:r>
            <a:r>
              <a:rPr lang="tr-TR" dirty="0" smtClean="0"/>
              <a:t>TKP </a:t>
            </a:r>
            <a:r>
              <a:rPr lang="tr-TR" dirty="0"/>
              <a:t>oranları üzerindeki uzun vadeli yararını büyük ölçüde tehdit etmiyor gibi görünmektedir. 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025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             </a:t>
            </a:r>
            <a:r>
              <a:rPr lang="tr-TR" sz="4400" dirty="0" smtClean="0"/>
              <a:t>TEŞEKKÜRLER…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4615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GİRİŞ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KPA-7'nin uygulanması, TKP sıklığında geçici bir azalmaya yol açmış; </a:t>
            </a:r>
            <a:r>
              <a:rPr lang="tr-TR" sz="2400" dirty="0"/>
              <a:t>d</a:t>
            </a:r>
            <a:r>
              <a:rPr lang="tr-TR" sz="2400" dirty="0" smtClean="0"/>
              <a:t>aha sonra, sırasıyla 1, 7F ve 19A </a:t>
            </a:r>
            <a:r>
              <a:rPr lang="tr-TR" sz="2400" dirty="0" err="1" smtClean="0"/>
              <a:t>serotip</a:t>
            </a:r>
            <a:r>
              <a:rPr lang="tr-TR" sz="2400" dirty="0" smtClean="0"/>
              <a:t> kaynaklı </a:t>
            </a:r>
            <a:r>
              <a:rPr lang="tr-TR" sz="2400" dirty="0" err="1" smtClean="0"/>
              <a:t>plevral</a:t>
            </a:r>
            <a:r>
              <a:rPr lang="tr-TR" sz="2400" dirty="0" smtClean="0"/>
              <a:t> </a:t>
            </a:r>
            <a:r>
              <a:rPr lang="tr-TR" sz="2400" dirty="0" err="1" smtClean="0"/>
              <a:t>efüzyon</a:t>
            </a:r>
            <a:r>
              <a:rPr lang="tr-TR" sz="2400" dirty="0" smtClean="0"/>
              <a:t> ve </a:t>
            </a:r>
            <a:r>
              <a:rPr lang="tr-TR" sz="2400" dirty="0" err="1" smtClean="0"/>
              <a:t>ampiyem</a:t>
            </a:r>
            <a:r>
              <a:rPr lang="tr-TR" sz="2400" dirty="0" smtClean="0"/>
              <a:t> ile birlikte TKP artış göstermiştir. </a:t>
            </a:r>
          </a:p>
          <a:p>
            <a:endParaRPr lang="tr-TR" sz="2400" dirty="0" smtClean="0"/>
          </a:p>
          <a:p>
            <a:r>
              <a:rPr lang="tr-TR" sz="2400" dirty="0" smtClean="0"/>
              <a:t>Bu ek </a:t>
            </a:r>
            <a:r>
              <a:rPr lang="tr-TR" sz="2400" dirty="0" err="1" smtClean="0"/>
              <a:t>serotipleri</a:t>
            </a:r>
            <a:r>
              <a:rPr lang="tr-TR" sz="2400" dirty="0" smtClean="0"/>
              <a:t> içeren KPA</a:t>
            </a:r>
            <a:r>
              <a:rPr lang="tr-TR" sz="2400" dirty="0"/>
              <a:t>-</a:t>
            </a:r>
            <a:r>
              <a:rPr lang="tr-TR" sz="2400" dirty="0" smtClean="0"/>
              <a:t>13, KPA-7'nin yerini aldığında, hem TKP hem de </a:t>
            </a:r>
            <a:r>
              <a:rPr lang="tr-TR" sz="2400" dirty="0" err="1" smtClean="0"/>
              <a:t>ampiyem</a:t>
            </a:r>
            <a:r>
              <a:rPr lang="tr-TR" sz="2400" dirty="0" smtClean="0"/>
              <a:t> sıklığı dünya çapında büyük ölçüde azalmıştır.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683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GİRİŞ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KPA-13 </a:t>
            </a:r>
            <a:r>
              <a:rPr lang="tr-TR" sz="2400" dirty="0"/>
              <a:t>uygulamasından sonra 4 yıla kadar, </a:t>
            </a:r>
            <a:r>
              <a:rPr lang="tr-TR" sz="2400" dirty="0" err="1"/>
              <a:t>invazif</a:t>
            </a:r>
            <a:r>
              <a:rPr lang="tr-TR" sz="2400" dirty="0"/>
              <a:t> </a:t>
            </a:r>
            <a:r>
              <a:rPr lang="tr-TR" sz="2400" dirty="0" err="1"/>
              <a:t>pnömokok</a:t>
            </a:r>
            <a:r>
              <a:rPr lang="tr-TR" sz="2400" dirty="0"/>
              <a:t> hastalığının sıklığı dünya çapında </a:t>
            </a:r>
            <a:r>
              <a:rPr lang="tr-TR" sz="2400" dirty="0" smtClean="0"/>
              <a:t>büyük ölçüde azalmıştır. </a:t>
            </a:r>
          </a:p>
          <a:p>
            <a:endParaRPr lang="tr-TR" sz="2400" dirty="0" smtClean="0"/>
          </a:p>
          <a:p>
            <a:r>
              <a:rPr lang="tr-TR" sz="2400" dirty="0" smtClean="0"/>
              <a:t>Ancak </a:t>
            </a:r>
            <a:r>
              <a:rPr lang="tr-TR" sz="2400" dirty="0"/>
              <a:t>İngiltere, Almanya,  İsrail ve Fransa'daki yüksek </a:t>
            </a:r>
            <a:r>
              <a:rPr lang="tr-TR" sz="2400" dirty="0" err="1"/>
              <a:t>invaziv</a:t>
            </a:r>
            <a:r>
              <a:rPr lang="tr-TR" sz="2400" dirty="0"/>
              <a:t> </a:t>
            </a:r>
            <a:r>
              <a:rPr lang="tr-TR" sz="2400" dirty="0" smtClean="0"/>
              <a:t>KPA-13 ’te </a:t>
            </a:r>
            <a:r>
              <a:rPr lang="tr-TR" sz="2400" dirty="0"/>
              <a:t>olmayan </a:t>
            </a:r>
            <a:r>
              <a:rPr lang="tr-TR" sz="2400" dirty="0" err="1"/>
              <a:t>serotipler</a:t>
            </a:r>
            <a:r>
              <a:rPr lang="tr-TR" sz="2400" dirty="0"/>
              <a:t> nedeniyle sıklığı son zamanlarda </a:t>
            </a:r>
            <a:r>
              <a:rPr lang="tr-TR" sz="2400" dirty="0" smtClean="0"/>
              <a:t>artmıştır. 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Serotip</a:t>
            </a:r>
            <a:r>
              <a:rPr lang="tr-TR" sz="2400" dirty="0" smtClean="0"/>
              <a:t> </a:t>
            </a:r>
            <a:r>
              <a:rPr lang="tr-TR" sz="2400" dirty="0"/>
              <a:t>değişiminin olumsuz </a:t>
            </a:r>
            <a:r>
              <a:rPr lang="tr-TR" sz="2400" dirty="0" smtClean="0"/>
              <a:t>sonuçlarının, KPA-13 uygulanmasından </a:t>
            </a:r>
            <a:r>
              <a:rPr lang="tr-TR" sz="2400" dirty="0"/>
              <a:t>sonraki uzun vadede çıkmasıyla ilgili endişelere yol </a:t>
            </a:r>
            <a:r>
              <a:rPr lang="tr-TR" sz="2400" dirty="0" smtClean="0"/>
              <a:t>açmıştır. 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10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GİRİŞ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KPA-13 </a:t>
            </a:r>
            <a:r>
              <a:rPr lang="tr-TR" sz="2400" dirty="0"/>
              <a:t>uygulanması sonrası </a:t>
            </a:r>
            <a:r>
              <a:rPr lang="tr-TR" sz="2400" dirty="0" err="1" smtClean="0"/>
              <a:t>pnömokokal</a:t>
            </a:r>
            <a:r>
              <a:rPr lang="tr-TR" sz="2400" dirty="0"/>
              <a:t> </a:t>
            </a:r>
            <a:r>
              <a:rPr lang="tr-TR" sz="2400" dirty="0" smtClean="0"/>
              <a:t>TKP </a:t>
            </a:r>
            <a:r>
              <a:rPr lang="tr-TR" sz="2400" dirty="0"/>
              <a:t>oranlarının 5 yıldan daha uzun süreli sonuçları bilinmemektedir.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TKP </a:t>
            </a:r>
            <a:r>
              <a:rPr lang="tr-TR" sz="2400" dirty="0"/>
              <a:t>gelişiminde </a:t>
            </a:r>
            <a:r>
              <a:rPr lang="tr-TR" sz="2400" dirty="0" smtClean="0"/>
              <a:t>KPA-13 </a:t>
            </a:r>
            <a:r>
              <a:rPr lang="tr-TR" sz="2400" dirty="0"/>
              <a:t>kullanımının uzun vadeli sonucunu değerlendirmek için </a:t>
            </a:r>
            <a:r>
              <a:rPr lang="tr-TR" sz="2400" dirty="0" smtClean="0"/>
              <a:t>pediatrik </a:t>
            </a:r>
            <a:r>
              <a:rPr lang="tr-TR" sz="2400" dirty="0"/>
              <a:t>acil </a:t>
            </a:r>
            <a:r>
              <a:rPr lang="tr-TR" sz="2400" dirty="0" smtClean="0"/>
              <a:t>servislerine (PAS) başvuran </a:t>
            </a:r>
            <a:r>
              <a:rPr lang="tr-TR" sz="2400" dirty="0"/>
              <a:t>çocuklardan veriler elde </a:t>
            </a:r>
            <a:r>
              <a:rPr lang="tr-TR" sz="2400" dirty="0" smtClean="0"/>
              <a:t>edilmiştir.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983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METOD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8 </a:t>
            </a:r>
            <a:r>
              <a:rPr lang="tr-TR" sz="2400" dirty="0"/>
              <a:t>yıl </a:t>
            </a:r>
            <a:r>
              <a:rPr lang="tr-TR" sz="2400" dirty="0" smtClean="0"/>
              <a:t>süren</a:t>
            </a:r>
          </a:p>
          <a:p>
            <a:r>
              <a:rPr lang="tr-TR" sz="2400" dirty="0"/>
              <a:t>Y</a:t>
            </a:r>
            <a:r>
              <a:rPr lang="tr-TR" sz="2400" dirty="0" smtClean="0"/>
              <a:t>arı deneysel</a:t>
            </a:r>
          </a:p>
          <a:p>
            <a:r>
              <a:rPr lang="tr-TR" sz="2400" dirty="0" smtClean="0"/>
              <a:t>Popülasyona dayalı</a:t>
            </a:r>
          </a:p>
          <a:p>
            <a:r>
              <a:rPr lang="tr-TR" sz="2400" dirty="0"/>
              <a:t>Ç</a:t>
            </a:r>
            <a:r>
              <a:rPr lang="tr-TR" sz="2400" dirty="0" smtClean="0"/>
              <a:t>ok merkezli</a:t>
            </a:r>
          </a:p>
          <a:p>
            <a:r>
              <a:rPr lang="tr-TR" sz="2400" dirty="0" err="1" smtClean="0"/>
              <a:t>Prospektif</a:t>
            </a:r>
            <a:r>
              <a:rPr lang="tr-TR" sz="2400" dirty="0" smtClean="0"/>
              <a:t> bir </a:t>
            </a:r>
            <a:r>
              <a:rPr lang="tr-TR" sz="2400" dirty="0"/>
              <a:t>çalışma </a:t>
            </a:r>
            <a:r>
              <a:rPr lang="tr-TR" sz="2400" dirty="0" smtClean="0"/>
              <a:t>yapılmış.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95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METOD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Veri toplanması, Fransa Ulusal Veri Koruma Komisyonu tarafından onaylanmış. </a:t>
            </a:r>
          </a:p>
          <a:p>
            <a:endParaRPr lang="tr-TR" sz="2400" dirty="0" smtClean="0"/>
          </a:p>
          <a:p>
            <a:r>
              <a:rPr lang="tr-TR" sz="2400" dirty="0" smtClean="0"/>
              <a:t>Robert </a:t>
            </a:r>
            <a:r>
              <a:rPr lang="tr-TR" sz="2400" dirty="0" err="1" smtClean="0"/>
              <a:t>Debré</a:t>
            </a:r>
            <a:r>
              <a:rPr lang="tr-TR" sz="2400" dirty="0" smtClean="0"/>
              <a:t> Hastanesi etik kurulunda çalışma onaylanmış.</a:t>
            </a:r>
          </a:p>
          <a:p>
            <a:endParaRPr lang="tr-TR" sz="2400" dirty="0" smtClean="0"/>
          </a:p>
          <a:p>
            <a:r>
              <a:rPr lang="tr-TR" sz="2400" dirty="0" smtClean="0"/>
              <a:t>Tüm katılımcılara etik kurul tarafından onaylanmış zorunlu bir bilgi formu verilmiş.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75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1732</Words>
  <Application>Microsoft Office PowerPoint</Application>
  <PresentationFormat>Geniş ekran</PresentationFormat>
  <Paragraphs>204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Teması</vt:lpstr>
      <vt:lpstr>PowerPoint Sunusu</vt:lpstr>
      <vt:lpstr>PowerPoint Sunusu</vt:lpstr>
      <vt:lpstr>GİRİŞ</vt:lpstr>
      <vt:lpstr>GİRİŞ</vt:lpstr>
      <vt:lpstr>GİRİŞ</vt:lpstr>
      <vt:lpstr>GİRİŞ</vt:lpstr>
      <vt:lpstr>GİRİŞ</vt:lpstr>
      <vt:lpstr>METOD</vt:lpstr>
      <vt:lpstr>METOD</vt:lpstr>
      <vt:lpstr>METOD Veriler</vt:lpstr>
      <vt:lpstr>METOD Veriler</vt:lpstr>
      <vt:lpstr>METOD Veriler</vt:lpstr>
      <vt:lpstr>METOD Mikrobiyolojik Çalışmalar</vt:lpstr>
      <vt:lpstr>METOD Mikrobiyolojik Çalışmalar</vt:lpstr>
      <vt:lpstr>METOD Müdahale</vt:lpstr>
      <vt:lpstr>METOD Müdahale</vt:lpstr>
      <vt:lpstr>METOD İstatistiksel Analiz</vt:lpstr>
      <vt:lpstr>METOD İstatistiksel Analiz</vt:lpstr>
      <vt:lpstr>BULGULAR Popülasyon</vt:lpstr>
      <vt:lpstr>PowerPoint Sunusu</vt:lpstr>
      <vt:lpstr>BULGULAR Popülasyon</vt:lpstr>
      <vt:lpstr>PowerPoint Sunusu</vt:lpstr>
      <vt:lpstr>BULGULAR Plevral Efüzyonlu TKP</vt:lpstr>
      <vt:lpstr>BULGULAR Yatış Gerektiren TKP</vt:lpstr>
      <vt:lpstr>BULGULAR Yüksek İnflamatuar Belirteçlere Sahip TKP </vt:lpstr>
      <vt:lpstr>BULGULAR Kanıtlanmış Pnömokokal TKP Vakaları</vt:lpstr>
      <vt:lpstr>BULGULAR Yaş Grubuna Göre TKP Vakaları</vt:lpstr>
      <vt:lpstr>BULGULAR Yaş Grubuna Göre TKP Vakaları</vt:lpstr>
      <vt:lpstr>BULGULAR Serotip Evrimi</vt:lpstr>
      <vt:lpstr>BULGULAR Virüs Tespiti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SONUÇ</vt:lpstr>
      <vt:lpstr>SONUÇ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havva şen</dc:creator>
  <cp:lastModifiedBy>kevser pala</cp:lastModifiedBy>
  <cp:revision>100</cp:revision>
  <dcterms:created xsi:type="dcterms:W3CDTF">2019-06-15T15:19:25Z</dcterms:created>
  <dcterms:modified xsi:type="dcterms:W3CDTF">2020-11-30T21:10:46Z</dcterms:modified>
</cp:coreProperties>
</file>