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2"/>
  </p:notesMasterIdLst>
  <p:sldIdLst>
    <p:sldId id="256" r:id="rId2"/>
    <p:sldId id="296" r:id="rId3"/>
    <p:sldId id="297" r:id="rId4"/>
    <p:sldId id="257" r:id="rId5"/>
    <p:sldId id="258" r:id="rId6"/>
    <p:sldId id="259" r:id="rId7"/>
    <p:sldId id="260" r:id="rId8"/>
    <p:sldId id="280" r:id="rId9"/>
    <p:sldId id="298" r:id="rId10"/>
    <p:sldId id="279" r:id="rId11"/>
    <p:sldId id="281" r:id="rId12"/>
    <p:sldId id="282" r:id="rId13"/>
    <p:sldId id="283" r:id="rId14"/>
    <p:sldId id="286" r:id="rId15"/>
    <p:sldId id="262" r:id="rId16"/>
    <p:sldId id="261" r:id="rId17"/>
    <p:sldId id="263" r:id="rId18"/>
    <p:sldId id="266" r:id="rId19"/>
    <p:sldId id="265" r:id="rId20"/>
    <p:sldId id="267" r:id="rId21"/>
    <p:sldId id="268" r:id="rId22"/>
    <p:sldId id="269" r:id="rId23"/>
    <p:sldId id="270" r:id="rId24"/>
    <p:sldId id="271" r:id="rId25"/>
    <p:sldId id="273" r:id="rId26"/>
    <p:sldId id="274" r:id="rId27"/>
    <p:sldId id="278" r:id="rId28"/>
    <p:sldId id="302" r:id="rId29"/>
    <p:sldId id="300" r:id="rId30"/>
    <p:sldId id="301" r:id="rId31"/>
    <p:sldId id="292" r:id="rId32"/>
    <p:sldId id="277" r:id="rId33"/>
    <p:sldId id="276" r:id="rId34"/>
    <p:sldId id="275" r:id="rId35"/>
    <p:sldId id="285" r:id="rId36"/>
    <p:sldId id="288" r:id="rId37"/>
    <p:sldId id="287" r:id="rId38"/>
    <p:sldId id="299" r:id="rId39"/>
    <p:sldId id="272" r:id="rId40"/>
    <p:sldId id="294" r:id="rId4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2"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ismet\Desktop\TNSA-2008%20On%20Rapor%20Hazirliklari\on%20rapor3\TNSA-2008%20&#246;n%20rapor-&#351;ekiller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tr-TR"/>
  <c:style val="4"/>
  <c:chart>
    <c:view3D>
      <c:rotX val="30"/>
      <c:rotY val="265"/>
      <c:perspective val="30"/>
    </c:view3D>
    <c:plotArea>
      <c:layout/>
      <c:pie3DChart>
        <c:varyColors val="1"/>
        <c:ser>
          <c:idx val="0"/>
          <c:order val="0"/>
          <c:explosion val="25"/>
          <c:dPt>
            <c:idx val="0"/>
            <c:explosion val="35"/>
          </c:dPt>
          <c:dPt>
            <c:idx val="1"/>
            <c:explosion val="37"/>
          </c:dPt>
          <c:dPt>
            <c:idx val="2"/>
            <c:explosion val="26"/>
          </c:dPt>
          <c:dPt>
            <c:idx val="3"/>
            <c:explosion val="32"/>
          </c:dPt>
          <c:dPt>
            <c:idx val="4"/>
            <c:explosion val="30"/>
          </c:dPt>
          <c:dPt>
            <c:idx val="5"/>
            <c:explosion val="0"/>
          </c:dPt>
          <c:dLbls>
            <c:dLbl>
              <c:idx val="0"/>
              <c:layout>
                <c:manualLayout>
                  <c:x val="-7.9813646416854914E-2"/>
                  <c:y val="-9.8915536899129547E-2"/>
                </c:manualLayout>
              </c:layout>
              <c:numFmt formatCode="0.0%" sourceLinked="0"/>
              <c:spPr/>
              <c:txPr>
                <a:bodyPr/>
                <a:lstStyle/>
                <a:p>
                  <a:pPr>
                    <a:defRPr sz="1000"/>
                  </a:pPr>
                  <a:endParaRPr lang="tr-TR"/>
                </a:p>
              </c:txPr>
              <c:showCatName val="1"/>
              <c:showPercent val="1"/>
            </c:dLbl>
            <c:dLbl>
              <c:idx val="1"/>
              <c:layout>
                <c:manualLayout>
                  <c:x val="-2.1038713798869856E-2"/>
                  <c:y val="-3.5719566267252735E-2"/>
                </c:manualLayout>
              </c:layout>
              <c:showCatName val="1"/>
              <c:showPercent val="1"/>
            </c:dLbl>
            <c:dLbl>
              <c:idx val="2"/>
              <c:tx>
                <c:rich>
                  <a:bodyPr/>
                  <a:lstStyle/>
                  <a:p>
                    <a:r>
                      <a:rPr lang="es-ES" smtClean="0"/>
                      <a:t>Ann</a:t>
                    </a:r>
                    <a:r>
                      <a:rPr lang="tr-TR" smtClean="0"/>
                      <a:t>e</a:t>
                    </a:r>
                    <a:r>
                      <a:rPr lang="es-ES" smtClean="0"/>
                      <a:t> </a:t>
                    </a:r>
                    <a:r>
                      <a:rPr lang="es-ES" dirty="0" err="1"/>
                      <a:t>sütü</a:t>
                    </a:r>
                    <a:r>
                      <a:rPr lang="es-ES" dirty="0"/>
                      <a:t> ve su; 3,8</a:t>
                    </a:r>
                  </a:p>
                </c:rich>
              </c:tx>
              <c:showCatName val="1"/>
              <c:showPercent val="1"/>
            </c:dLbl>
            <c:dLbl>
              <c:idx val="3"/>
              <c:layout>
                <c:manualLayout>
                  <c:x val="6.0973024288066821E-2"/>
                  <c:y val="-0.14427654924549971"/>
                </c:manualLayout>
              </c:layout>
              <c:showCatName val="1"/>
              <c:showPercent val="1"/>
            </c:dLbl>
            <c:dLbl>
              <c:idx val="4"/>
              <c:layout>
                <c:manualLayout>
                  <c:x val="0.15635414307129908"/>
                  <c:y val="-5.0436654861559023E-2"/>
                </c:manualLayout>
              </c:layout>
              <c:showCatName val="1"/>
              <c:showPercent val="1"/>
            </c:dLbl>
            <c:dLbl>
              <c:idx val="5"/>
              <c:layout>
                <c:manualLayout>
                  <c:x val="-5.2525521176659228E-2"/>
                  <c:y val="0.10393977994904673"/>
                </c:manualLayout>
              </c:layout>
              <c:showCatName val="1"/>
              <c:showPercent val="1"/>
            </c:dLbl>
            <c:numFmt formatCode="0.0%" sourceLinked="0"/>
            <c:showCatName val="1"/>
            <c:showPercent val="1"/>
            <c:showLeaderLines val="1"/>
          </c:dLbls>
          <c:cat>
            <c:strRef>
              <c:f>Sheet1!$S$258:$S$263</c:f>
              <c:strCache>
                <c:ptCount val="6"/>
                <c:pt idx="0">
                  <c:v>Halen emzirilmiyor</c:v>
                </c:pt>
                <c:pt idx="1">
                  <c:v>Sadece anne sütü</c:v>
                </c:pt>
                <c:pt idx="2">
                  <c:v>Ann sütü ve su</c:v>
                </c:pt>
                <c:pt idx="3">
                  <c:v>Anne sütü ve sıvılar</c:v>
                </c:pt>
                <c:pt idx="4">
                  <c:v>Anne sütü ve mama</c:v>
                </c:pt>
                <c:pt idx="5">
                  <c:v>Anne sütü ve katılar</c:v>
                </c:pt>
              </c:strCache>
            </c:strRef>
          </c:cat>
          <c:val>
            <c:numRef>
              <c:f>Sheet1!$T$258:$T$263</c:f>
              <c:numCache>
                <c:formatCode>0.0</c:formatCode>
                <c:ptCount val="6"/>
                <c:pt idx="0">
                  <c:v>19.899999999999999</c:v>
                </c:pt>
                <c:pt idx="1">
                  <c:v>1.6</c:v>
                </c:pt>
                <c:pt idx="2">
                  <c:v>3.8</c:v>
                </c:pt>
                <c:pt idx="3">
                  <c:v>1.2</c:v>
                </c:pt>
                <c:pt idx="4">
                  <c:v>2.8</c:v>
                </c:pt>
                <c:pt idx="5">
                  <c:v>70.599999999999994</c:v>
                </c:pt>
              </c:numCache>
            </c:numRef>
          </c:val>
        </c:ser>
      </c:pie3DChart>
    </c:plotArea>
    <c:plotVisOnly val="1"/>
    <c:dispBlanksAs val="zero"/>
  </c:chart>
  <c:spPr>
    <a:ln>
      <a:solidFill>
        <a:srgbClr val="0F6FC6"/>
      </a:solidFill>
    </a:ln>
  </c:spPr>
  <c:txPr>
    <a:bodyPr/>
    <a:lstStyle/>
    <a:p>
      <a:pPr>
        <a:defRPr sz="1200">
          <a:latin typeface="+mj-lt"/>
        </a:defRPr>
      </a:pPr>
      <a:endParaRPr lang="tr-TR"/>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tr-TR"/>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873F8C13-5BCB-49D3-B592-B7056D3BF9EF}" type="datetimeFigureOut">
              <a:rPr lang="tr-TR"/>
              <a:pPr>
                <a:defRPr/>
              </a:pPr>
              <a:t>09.06.2015</a:t>
            </a:fld>
            <a:endParaRPr lang="tr-T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tr-TR"/>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16E8CEE0-3DBF-4C2C-8708-F64D32709D59}"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lnSpc>
                <a:spcPct val="90000"/>
              </a:lnSpc>
            </a:pPr>
            <a:r>
              <a:rPr lang="tr-TR" sz="900" b="1" smtClean="0"/>
              <a:t>Nöromüsküler sistem:</a:t>
            </a:r>
            <a:r>
              <a:rPr lang="tr-TR" sz="900" smtClean="0"/>
              <a:t> Beslenme ile ilgili  refleksler gelişimin farklı basamaklarında ortaya çıkar. Arama, emme, yutma refleksleri beslenmeyi kolaylaştırırken, dil ile itme refleksi (gag reflex) katı besinlerin alımını zorlaştırır. Dördüncü aydan önce süt çocukları, besini lokma haline getirme, yutağa gönderme ve yutma için gereken nöromüsküler uyuma sahip değildir. Katı gıdaları alabilme ve yutma için gereken vücut duruşunun sürmesini sağlayan oturma yeteneği henüz kazanılmamıştır. Bebekler yaklaşık beşinci ayda ellerine aldıkları cisimleri ağızlarına götürebilir, çenenin yukarı aşağı hareketi ile ağız içindeki besinleri ezme (munching) ve dişlerin görünmeye başlaması ile çiğneme yetenekleri gelişir. Sekizinci ayda çoğu bebeğin dişlerinin çıkması, desteksiz oturabilme ve katı lokmaları yutabilecek dil esnekliğine sahip olması; katı besinlerin (parmak besinleri) tüketimini kolaylaştırır. Hemen sonra el becerilerinin de gelişmesi (bardak, kaşık tutma v.s) bebeği bir yaş civarında aile sofrasına hazırlar.Yeme işlevi ile ilgili becerilerin zamanında ortaya çıkmadığı durumlarda, beslenme ile ilgili davranış sorunları ve beslenme bozuklukları sonraki yıllarda da sürebilmektedir.</a:t>
            </a:r>
            <a:br>
              <a:rPr lang="tr-TR" sz="900" smtClean="0"/>
            </a:br>
            <a:r>
              <a:rPr lang="tr-TR" sz="900" b="1" smtClean="0"/>
              <a:t>Sindirim sistemi:</a:t>
            </a:r>
            <a:r>
              <a:rPr lang="tr-TR" sz="900" smtClean="0"/>
              <a:t> Süt çocuklarında mide, bağırsak ve pankreas enzimleri erişkin düzeye ulaşmamıştır. Dördüncü aydan itibaren mide asidinin yeterli düzeye ulaşması ile protein  sindirimi kolaylaşır. Nişasta sindirimi için gerekli olan amilazın bir yaş civarında erişkin düzeyine ulaşmasına rağmen, pişirilmiş nişastanın sindirimi ve emiliminde sorun yoktur. Geçiş besinlerinin başlandığı altıncı ayda sindirim sistemi; yağ, protein ve nişastanın etkin sindirimi ve emilimi için yeterli derecede olgunlaşmıştır. Ancak, bebeklerde mide hacmi (30 ml/kg vücut ağırlığı) küçüktür. Bu  nedenle enerji ve besin gereksinimlerini karşılaya-bilmek için , tamamlayıcı besinlerin yüksek enerjili ve mikro besin içeriğinin zengin olması gerekmektedir.</a:t>
            </a:r>
            <a:br>
              <a:rPr lang="tr-TR" sz="900" smtClean="0"/>
            </a:br>
            <a:r>
              <a:rPr lang="tr-TR" sz="900" b="1" smtClean="0"/>
              <a:t>Ürogenital sistem:</a:t>
            </a:r>
            <a:r>
              <a:rPr lang="tr-TR" sz="900" smtClean="0"/>
              <a:t> Yenidoğanın sınırlı böbrek işlevi yüksek "solüt" yükü ile baş edebilecek düzeyde olmadığı gibi, yoğunlaştırma yeteneği de sınırlıdır. Anne sütünün ozmolaritesi süt çocukları için uygun olup, özellikle değişime uğramamış inek sütü alan çocuklarda aşırı böbrek "solüt" yükü endişe vericidir (potansiyel böbrek "solüt" yükü; anne sütünde 93 mosmsl/L, ticari mamada 135 mosmsl/L, inek sütünde 308 mosmsl/L düzeyindedir). Bu nedenle, tamamlayıcı beslenme ile ilgili öneriler, böbrek gelişim düzeyi dikkate alınarak yapılmalıdır.Dördüncü ay civarında süt çocuğunun böbrek işlevleri oldukça olgun hale gelmiş olup, yüksek "solüt" yükü ile başetme ve yoğunlaştırma yeteneği gelişmiştir. </a:t>
            </a:r>
            <a:br>
              <a:rPr lang="tr-TR" sz="900" smtClean="0"/>
            </a:br>
            <a:r>
              <a:rPr lang="tr-TR" sz="900" b="1" smtClean="0"/>
              <a:t>Savunma sistemi:</a:t>
            </a:r>
            <a:r>
              <a:rPr lang="tr-TR" sz="900" smtClean="0"/>
              <a:t> Yenidoğanda bağırsak mukozası, enteropatik mikroorganizmalara karşı savunmasız,  bazı antijenik besin proteinlerine karşı duyarlıdır. Anne sütü içinde bulunan çok sayıda etken, bağırsak mukozasının olgunlaştırmasını hızlandırır ve sindirim sistemi geçiş besinlerinin sindirimine hazırlar. Bağırsak mukozasını mikroorganizma, toksin ve antijenlere karşı koruyan immünolojik olmayan başlıca savunma mekanizmaları; mide asiditesi, mukus, bağırsak salgıları ve peristaltizimdir </a:t>
            </a:r>
          </a:p>
          <a:p>
            <a:pPr eaLnBrk="1" hangingPunct="1">
              <a:lnSpc>
                <a:spcPct val="90000"/>
              </a:lnSpc>
            </a:pPr>
            <a:endParaRPr lang="tr-TR" sz="9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Slayt Görüntüsü Yer Tutucusu"/>
          <p:cNvSpPr>
            <a:spLocks noGrp="1" noRot="1" noChangeAspect="1"/>
          </p:cNvSpPr>
          <p:nvPr>
            <p:ph type="sldImg"/>
          </p:nvPr>
        </p:nvSpPr>
        <p:spPr>
          <a:ln/>
        </p:spPr>
      </p:sp>
      <p:sp>
        <p:nvSpPr>
          <p:cNvPr id="45058" name="2 Not Yer Tutucusu"/>
          <p:cNvSpPr>
            <a:spLocks noGrp="1"/>
          </p:cNvSpPr>
          <p:nvPr>
            <p:ph type="body" idx="1"/>
          </p:nvPr>
        </p:nvSpPr>
        <p:spPr>
          <a:noFill/>
          <a:ln/>
        </p:spPr>
        <p:txBody>
          <a:bodyPr/>
          <a:lstStyle/>
          <a:p>
            <a:r>
              <a:rPr lang="tr-TR" smtClean="0"/>
              <a:t>doğumdaki Fe ve Zn depoları altıncı ayda tükenir. temiz ve güvenli olmalı (patojen, zararlı kimyasal, toksin, aspire edilebilecek sert cisim içermeyen)</a:t>
            </a:r>
          </a:p>
        </p:txBody>
      </p:sp>
      <p:sp>
        <p:nvSpPr>
          <p:cNvPr id="45059" name="3 Slayt Numarası Yer Tutucusu"/>
          <p:cNvSpPr>
            <a:spLocks noGrp="1"/>
          </p:cNvSpPr>
          <p:nvPr>
            <p:ph type="sldNum" sz="quarter" idx="5"/>
          </p:nvPr>
        </p:nvSpPr>
        <p:spPr>
          <a:noFill/>
        </p:spPr>
        <p:txBody>
          <a:bodyPr/>
          <a:lstStyle/>
          <a:p>
            <a:fld id="{976B4554-2387-4BCA-A5A4-1285A31FA7B6}" type="slidenum">
              <a:rPr lang="tr-TR" smtClean="0"/>
              <a:pPr/>
              <a:t>26</a:t>
            </a:fld>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r>
              <a:rPr lang="tr-TR" smtClean="0"/>
              <a:t>0-6 ay sıvı     4-7 ay püre     7-12 ay ezilmiş parçalanmış         12-24ayerişin tip</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Slayt Görüntüsü Yer Tutucusu"/>
          <p:cNvSpPr>
            <a:spLocks noGrp="1" noRot="1" noChangeAspect="1" noTextEdit="1"/>
          </p:cNvSpPr>
          <p:nvPr>
            <p:ph type="sldImg"/>
          </p:nvPr>
        </p:nvSpPr>
        <p:spPr>
          <a:ln/>
        </p:spPr>
      </p:sp>
      <p:sp>
        <p:nvSpPr>
          <p:cNvPr id="64515" name="2 Not Yer Tutucusu"/>
          <p:cNvSpPr>
            <a:spLocks noGrp="1"/>
          </p:cNvSpPr>
          <p:nvPr>
            <p:ph type="body" idx="1"/>
          </p:nvPr>
        </p:nvSpPr>
        <p:spPr>
          <a:noFill/>
          <a:ln/>
        </p:spPr>
        <p:txBody>
          <a:bodyPr/>
          <a:lstStyle/>
          <a:p>
            <a:r>
              <a:rPr lang="tr-TR" sz="1000" smtClean="0"/>
              <a:t>Dört ay tek başına anne </a:t>
            </a:r>
            <a:r>
              <a:rPr lang="es-ES" sz="1000" smtClean="0"/>
              <a:t>sütü ve 4-6 ay arası yalnızca uygun</a:t>
            </a:r>
            <a:r>
              <a:rPr lang="tr-TR" sz="1000" smtClean="0"/>
              <a:t> tamamlayıcı besin alan bebeklerde demir eksikliği anemisi insidansı %21.6, Fe desteği yapılan bebeklerde ise %2.4 olarak bulunmuştur.</a:t>
            </a:r>
            <a:r>
              <a:rPr lang="tr-TR" smtClean="0"/>
              <a:t> Anne sütündeki demirin emilimi yüksektir, ancak yine de anne sütü ile beslenen prematüre ve düşük doğum ağırlıklı bebeklere 2.ay, zamanında doğmuş bebeklere 4. aydan başlayarak demir desteği gerekmektedir.</a:t>
            </a:r>
            <a:endParaRPr lang="tr-TR" sz="1000" smtClean="0"/>
          </a:p>
        </p:txBody>
      </p:sp>
      <p:sp>
        <p:nvSpPr>
          <p:cNvPr id="64516"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0D0AAA0-4CFC-4E50-8454-EEA250160D87}" type="slidenum">
              <a:rPr lang="tr-TR" sz="1200">
                <a:latin typeface="Constantia" pitchFamily="18" charset="0"/>
              </a:rPr>
              <a:pPr algn="r"/>
              <a:t>28</a:t>
            </a:fld>
            <a:endParaRPr lang="tr-TR" sz="1200">
              <a:latin typeface="Constantia"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E26BD9C9-96EB-4448-A40E-EC02D02046EE}" type="datetimeFigureOut">
              <a:rPr lang="tr-TR"/>
              <a:pPr>
                <a:defRPr/>
              </a:pPr>
              <a:t>09.06.2015</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B8A2E855-5FF4-4BB8-B1BD-4E5F30403A7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5B405B1-7B81-4B17-99DC-7510FD372B46}" type="datetimeFigureOut">
              <a:rPr lang="tr-TR"/>
              <a:pPr>
                <a:defRPr/>
              </a:pPr>
              <a:t>09.06.2015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51D99AF0-C1BA-477B-940A-17C8F036B848}"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5204C41-DCC7-4A89-B6B5-EAF11279749E}" type="datetimeFigureOut">
              <a:rPr lang="tr-TR"/>
              <a:pPr>
                <a:defRPr/>
              </a:pPr>
              <a:t>09.06.2015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64465693-DC95-4299-9F8E-05970491C68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B231547-68DA-435D-B468-DBE243CB5502}" type="datetimeFigureOut">
              <a:rPr lang="tr-TR"/>
              <a:pPr>
                <a:defRPr/>
              </a:pPr>
              <a:t>09.06.2015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842D308-9676-4914-B104-A96306F2757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1835FAA8-CCC1-4D8B-ACD6-E1F8336BF4A0}" type="datetimeFigureOut">
              <a:rPr lang="tr-TR"/>
              <a:pPr>
                <a:defRPr/>
              </a:pPr>
              <a:t>09.06.2015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BF1741C-5B1A-4C41-9DC5-A7ABD83B6F99}"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D93A6BD3-1EB5-4896-846C-C585CDCAD70E}" type="datetimeFigureOut">
              <a:rPr lang="tr-TR"/>
              <a:pPr>
                <a:defRPr/>
              </a:pPr>
              <a:t>09.06.2015</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0F7B1BDF-BC09-4F3C-BD1E-41032C9523A7}"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A26A2B67-029F-4E76-9386-64EBACBBF27F}" type="datetimeFigureOut">
              <a:rPr lang="tr-TR"/>
              <a:pPr>
                <a:defRPr/>
              </a:pPr>
              <a:t>09.06.2015</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C2DE009D-17E0-4175-A50E-88002A33D1E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FEA86024-1F8C-4B1E-9649-BD89CD978858}" type="datetimeFigureOut">
              <a:rPr lang="tr-TR"/>
              <a:pPr>
                <a:defRPr/>
              </a:pPr>
              <a:t>09.06.2015</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C933AB21-966A-4BFF-B724-CC587A871E9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AAC027D1-00C5-4884-9953-71BB10E8757B}" type="datetimeFigureOut">
              <a:rPr lang="tr-TR"/>
              <a:pPr>
                <a:defRPr/>
              </a:pPr>
              <a:t>09.06.2015</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F79E45E9-E931-4912-B054-E03A16B4D512}"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5CDF64-1AC4-45C8-9BE8-82D4F6D89619}" type="datetimeFigureOut">
              <a:rPr lang="tr-TR"/>
              <a:pPr>
                <a:defRPr/>
              </a:pPr>
              <a:t>09.06.2015</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4AC29C46-3219-413E-A340-833AE4E4EDD7}"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39EE0EB2-F09F-456E-A3F8-B39C6DC52604}" type="datetimeFigureOut">
              <a:rPr lang="tr-TR"/>
              <a:pPr>
                <a:defRPr/>
              </a:pPr>
              <a:t>09.06.2015</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F899E403-EEF0-4AC9-B92C-7FBC6CC0849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5F9032F7-CBAC-4C99-86B5-73A3A6F8E3DB}" type="datetimeFigureOut">
              <a:rPr lang="tr-TR"/>
              <a:pPr>
                <a:defRPr/>
              </a:pPr>
              <a:t>09.06.2015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503D168-6E02-4339-99A2-C7FD6BE30490}"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38" r:id="rId4"/>
    <p:sldLayoutId id="2147483837" r:id="rId5"/>
    <p:sldLayoutId id="2147483836" r:id="rId6"/>
    <p:sldLayoutId id="2147483835" r:id="rId7"/>
    <p:sldLayoutId id="2147483834" r:id="rId8"/>
    <p:sldLayoutId id="2147483842" r:id="rId9"/>
    <p:sldLayoutId id="2147483833" r:id="rId10"/>
    <p:sldLayoutId id="2147483832" r:id="rId11"/>
  </p:sldLayoutIdLst>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eaLnBrk="1" fontAlgn="auto" hangingPunct="1">
              <a:spcAft>
                <a:spcPts val="0"/>
              </a:spcAft>
              <a:defRPr/>
            </a:pPr>
            <a:r>
              <a:rPr lang="tr-TR" dirty="0" smtClean="0"/>
              <a:t>ANNE SÜTÜ VE BESLENME</a:t>
            </a:r>
            <a:endParaRPr lang="tr-TR" dirty="0"/>
          </a:p>
        </p:txBody>
      </p:sp>
      <p:sp>
        <p:nvSpPr>
          <p:cNvPr id="14339" name="2 Alt Başlık"/>
          <p:cNvSpPr>
            <a:spLocks noGrp="1"/>
          </p:cNvSpPr>
          <p:nvPr>
            <p:ph type="subTitle" idx="1"/>
          </p:nvPr>
        </p:nvSpPr>
        <p:spPr>
          <a:xfrm>
            <a:off x="1042988" y="5105400"/>
            <a:ext cx="7854950" cy="1752600"/>
          </a:xfrm>
        </p:spPr>
        <p:txBody>
          <a:bodyPr/>
          <a:lstStyle/>
          <a:p>
            <a:pPr marR="0" algn="ctr" eaLnBrk="1" hangingPunct="1">
              <a:lnSpc>
                <a:spcPct val="90000"/>
              </a:lnSpc>
            </a:pPr>
            <a:endParaRPr lang="tr-TR" sz="2400" smtClean="0">
              <a:solidFill>
                <a:schemeClr val="bg1"/>
              </a:solidFill>
            </a:endParaRPr>
          </a:p>
          <a:p>
            <a:pPr marR="0" algn="ctr" eaLnBrk="1" hangingPunct="1">
              <a:lnSpc>
                <a:spcPct val="90000"/>
              </a:lnSpc>
            </a:pPr>
            <a:r>
              <a:rPr lang="tr-TR" sz="2400" smtClean="0">
                <a:solidFill>
                  <a:schemeClr val="bg1"/>
                </a:solidFill>
              </a:rPr>
              <a:t>                               Dr. Salih Zekeriya KARSLIOĞLU </a:t>
            </a:r>
          </a:p>
          <a:p>
            <a:pPr marR="0" algn="ctr" eaLnBrk="1" hangingPunct="1">
              <a:lnSpc>
                <a:spcPct val="90000"/>
              </a:lnSpc>
            </a:pPr>
            <a:r>
              <a:rPr lang="tr-TR" sz="2400" smtClean="0">
                <a:solidFill>
                  <a:schemeClr val="bg1"/>
                </a:solidFill>
              </a:rPr>
              <a:t>                                KTÜ Aile Hekimliği Anabilim Dalı</a:t>
            </a:r>
          </a:p>
          <a:p>
            <a:pPr marR="0" algn="ctr" eaLnBrk="1" hangingPunct="1">
              <a:lnSpc>
                <a:spcPct val="90000"/>
              </a:lnSpc>
            </a:pPr>
            <a:r>
              <a:rPr lang="tr-TR" sz="2400" smtClean="0">
                <a:solidFill>
                  <a:schemeClr val="bg1"/>
                </a:solidFill>
              </a:rPr>
              <a:t>                             09.06.2015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a:xfrm>
            <a:off x="395288" y="692150"/>
            <a:ext cx="8229600" cy="1143000"/>
          </a:xfrm>
        </p:spPr>
        <p:txBody>
          <a:bodyPr/>
          <a:lstStyle/>
          <a:p>
            <a:r>
              <a:rPr lang="tr-TR" b="1" smtClean="0"/>
              <a:t>Anne Sütünün Üstünlükleri</a:t>
            </a:r>
          </a:p>
        </p:txBody>
      </p:sp>
      <p:sp>
        <p:nvSpPr>
          <p:cNvPr id="23554" name="2 İçerik Yer Tutucusu"/>
          <p:cNvSpPr>
            <a:spLocks noGrp="1"/>
          </p:cNvSpPr>
          <p:nvPr>
            <p:ph idx="1"/>
          </p:nvPr>
        </p:nvSpPr>
        <p:spPr/>
        <p:txBody>
          <a:bodyPr/>
          <a:lstStyle/>
          <a:p>
            <a:r>
              <a:rPr lang="tr-TR" smtClean="0"/>
              <a:t>Yağ sindirim ve emiliminde yer alan lipaz, meme bezlerinde süt lipidlerinin sentezinde yer alan lipoprotein lipaz, laktoz sentezinde galaktozil transferaz, bakteriostatik etki oluşumunda laktoperoksidaz gibi çok sayıda enzimi bileşiminde bulundurmaktadır. </a:t>
            </a:r>
          </a:p>
          <a:p>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Başlık"/>
          <p:cNvSpPr>
            <a:spLocks noGrp="1"/>
          </p:cNvSpPr>
          <p:nvPr>
            <p:ph type="title"/>
          </p:nvPr>
        </p:nvSpPr>
        <p:spPr/>
        <p:txBody>
          <a:bodyPr/>
          <a:lstStyle/>
          <a:p>
            <a:r>
              <a:rPr lang="tr-TR" b="1" smtClean="0"/>
              <a:t>Anne Sütünün Üstünlükleri</a:t>
            </a:r>
          </a:p>
        </p:txBody>
      </p:sp>
      <p:sp>
        <p:nvSpPr>
          <p:cNvPr id="24578" name="2 İçerik Yer Tutucusu"/>
          <p:cNvSpPr>
            <a:spLocks noGrp="1"/>
          </p:cNvSpPr>
          <p:nvPr>
            <p:ph idx="1"/>
          </p:nvPr>
        </p:nvSpPr>
        <p:spPr/>
        <p:txBody>
          <a:bodyPr/>
          <a:lstStyle/>
          <a:p>
            <a:r>
              <a:rPr lang="tr-TR" smtClean="0"/>
              <a:t>Anne sütünün yağ miktarının emzirmenin sonuna doğru artması doygunluk oluşturmakta, bebeğin daha fazla besin tüketmesine engel olarak obezite gelişimi önlenmektedir. </a:t>
            </a:r>
          </a:p>
          <a:p>
            <a:r>
              <a:rPr lang="tr-TR" smtClean="0"/>
              <a:t>Bu nedenle anne sütü ile beslenenlerde obezite oranı daha azdır.</a:t>
            </a:r>
          </a:p>
        </p:txBody>
      </p:sp>
      <p:pic>
        <p:nvPicPr>
          <p:cNvPr id="24579" name="3 Resim" descr="OBEZ BEBEK.jpg"/>
          <p:cNvPicPr>
            <a:picLocks noChangeAspect="1"/>
          </p:cNvPicPr>
          <p:nvPr/>
        </p:nvPicPr>
        <p:blipFill>
          <a:blip r:embed="rId2"/>
          <a:srcRect/>
          <a:stretch>
            <a:fillRect/>
          </a:stretch>
        </p:blipFill>
        <p:spPr bwMode="auto">
          <a:xfrm>
            <a:off x="5364163" y="4221163"/>
            <a:ext cx="2952750" cy="2524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p:txBody>
          <a:bodyPr/>
          <a:lstStyle/>
          <a:p>
            <a:r>
              <a:rPr lang="tr-TR" b="1" smtClean="0"/>
              <a:t>Anne Sütünün Üstünlükleri</a:t>
            </a:r>
          </a:p>
        </p:txBody>
      </p:sp>
      <p:sp>
        <p:nvSpPr>
          <p:cNvPr id="25602" name="2 İçerik Yer Tutucusu"/>
          <p:cNvSpPr>
            <a:spLocks noGrp="1"/>
          </p:cNvSpPr>
          <p:nvPr>
            <p:ph idx="1"/>
          </p:nvPr>
        </p:nvSpPr>
        <p:spPr/>
        <p:txBody>
          <a:bodyPr/>
          <a:lstStyle/>
          <a:p>
            <a:r>
              <a:rPr lang="tr-TR" smtClean="0"/>
              <a:t>İnek sütündeki demirin         % 5-10’u emilirken </a:t>
            </a:r>
          </a:p>
          <a:p>
            <a:pPr>
              <a:buFont typeface="Wingdings 2" pitchFamily="18" charset="2"/>
              <a:buNone/>
            </a:pPr>
            <a:r>
              <a:rPr lang="tr-TR" smtClean="0"/>
              <a:t>   Anne sütündeki demirin        % 50-60’ı emilir. </a:t>
            </a:r>
          </a:p>
          <a:p>
            <a:r>
              <a:rPr lang="tr-TR" smtClean="0"/>
              <a:t>Anne sütü alan bebeklerde gastrointestinal enfeksiyonlar, pnömoni, menenjit, bakteriyemi sıklığı daha azdır.</a:t>
            </a:r>
          </a:p>
        </p:txBody>
      </p:sp>
      <p:pic>
        <p:nvPicPr>
          <p:cNvPr id="25603" name="3 Resim" descr="BEBEK 2.png"/>
          <p:cNvPicPr>
            <a:picLocks noChangeAspect="1"/>
          </p:cNvPicPr>
          <p:nvPr/>
        </p:nvPicPr>
        <p:blipFill>
          <a:blip r:embed="rId2"/>
          <a:srcRect/>
          <a:stretch>
            <a:fillRect/>
          </a:stretch>
        </p:blipFill>
        <p:spPr bwMode="auto">
          <a:xfrm>
            <a:off x="2916238" y="4437063"/>
            <a:ext cx="3384550" cy="2232025"/>
          </a:xfrm>
          <a:prstGeom prst="rect">
            <a:avLst/>
          </a:prstGeom>
          <a:noFill/>
          <a:ln w="9525">
            <a:noFill/>
            <a:miter lim="800000"/>
            <a:headEnd/>
            <a:tailEnd/>
          </a:ln>
        </p:spPr>
      </p:pic>
      <p:sp>
        <p:nvSpPr>
          <p:cNvPr id="25605" name="AutoShape 5"/>
          <p:cNvSpPr>
            <a:spLocks noChangeArrowheads="1"/>
          </p:cNvSpPr>
          <p:nvPr/>
        </p:nvSpPr>
        <p:spPr bwMode="auto">
          <a:xfrm>
            <a:off x="4356100" y="2133600"/>
            <a:ext cx="431800" cy="142875"/>
          </a:xfrm>
          <a:prstGeom prst="rightArrow">
            <a:avLst>
              <a:gd name="adj1" fmla="val 50000"/>
              <a:gd name="adj2" fmla="val 75556"/>
            </a:avLst>
          </a:prstGeom>
          <a:solidFill>
            <a:schemeClr val="accent1"/>
          </a:solidFill>
          <a:ln w="9525">
            <a:solidFill>
              <a:schemeClr val="tx1"/>
            </a:solidFill>
            <a:miter lim="800000"/>
            <a:headEnd/>
            <a:tailEnd/>
          </a:ln>
          <a:effectLst/>
        </p:spPr>
        <p:txBody>
          <a:bodyPr wrap="none" anchor="ctr"/>
          <a:lstStyle/>
          <a:p>
            <a:endParaRPr lang="tr-TR"/>
          </a:p>
        </p:txBody>
      </p:sp>
      <p:sp>
        <p:nvSpPr>
          <p:cNvPr id="25606" name="AutoShape 6"/>
          <p:cNvSpPr>
            <a:spLocks noChangeArrowheads="1"/>
          </p:cNvSpPr>
          <p:nvPr/>
        </p:nvSpPr>
        <p:spPr bwMode="auto">
          <a:xfrm>
            <a:off x="4427538" y="2565400"/>
            <a:ext cx="431800" cy="142875"/>
          </a:xfrm>
          <a:prstGeom prst="rightArrow">
            <a:avLst>
              <a:gd name="adj1" fmla="val 50000"/>
              <a:gd name="adj2" fmla="val 75556"/>
            </a:avLst>
          </a:prstGeom>
          <a:solidFill>
            <a:schemeClr val="accent1"/>
          </a:solidFill>
          <a:ln w="9525">
            <a:solidFill>
              <a:schemeClr val="tx1"/>
            </a:solidFill>
            <a:miter lim="800000"/>
            <a:headEnd/>
            <a:tailEnd/>
          </a:ln>
          <a:effectLst/>
        </p:spPr>
        <p:txBody>
          <a:bodyPr wrap="none" anchor="ctr"/>
          <a:lstStyle/>
          <a:p>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p:cNvSpPr>
            <a:spLocks noGrp="1"/>
          </p:cNvSpPr>
          <p:nvPr>
            <p:ph type="title"/>
          </p:nvPr>
        </p:nvSpPr>
        <p:spPr/>
        <p:txBody>
          <a:bodyPr/>
          <a:lstStyle/>
          <a:p>
            <a:r>
              <a:rPr lang="tr-TR" b="1" smtClean="0"/>
              <a:t>Anne Sütünün Üstünlükleri</a:t>
            </a:r>
          </a:p>
        </p:txBody>
      </p:sp>
      <p:sp>
        <p:nvSpPr>
          <p:cNvPr id="26626" name="2 İçerik Yer Tutucusu"/>
          <p:cNvSpPr>
            <a:spLocks noGrp="1"/>
          </p:cNvSpPr>
          <p:nvPr>
            <p:ph idx="1"/>
          </p:nvPr>
        </p:nvSpPr>
        <p:spPr/>
        <p:txBody>
          <a:bodyPr/>
          <a:lstStyle/>
          <a:p>
            <a:r>
              <a:rPr lang="tr-TR" smtClean="0"/>
              <a:t>İnek sütü ile beslenen bebeklerde diş çürüğü sayısı anne sütü ile beslenenlere göre daha fazladır.</a:t>
            </a:r>
          </a:p>
          <a:p>
            <a:r>
              <a:rPr lang="tr-TR" smtClean="0"/>
              <a:t>Anne sütündeki Ca/P oranı 2:1 dir. Bu oran kalsiyumun emilimini ve vücutta kullanımını arttırmaktadır.</a:t>
            </a:r>
          </a:p>
        </p:txBody>
      </p:sp>
      <p:pic>
        <p:nvPicPr>
          <p:cNvPr id="26627" name="3 Resim" descr="DİŞ BEBEK.jpg"/>
          <p:cNvPicPr>
            <a:picLocks noChangeAspect="1"/>
          </p:cNvPicPr>
          <p:nvPr/>
        </p:nvPicPr>
        <p:blipFill>
          <a:blip r:embed="rId2"/>
          <a:srcRect/>
          <a:stretch>
            <a:fillRect/>
          </a:stretch>
        </p:blipFill>
        <p:spPr bwMode="auto">
          <a:xfrm>
            <a:off x="2843213" y="3716338"/>
            <a:ext cx="2736850"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p:txBody>
          <a:bodyPr/>
          <a:lstStyle/>
          <a:p>
            <a:r>
              <a:rPr lang="tr-TR" b="1" smtClean="0"/>
              <a:t>Anne Sütünün Üstünlükleri</a:t>
            </a:r>
            <a:endParaRPr lang="tr-TR" smtClean="0"/>
          </a:p>
        </p:txBody>
      </p:sp>
      <p:sp>
        <p:nvSpPr>
          <p:cNvPr id="27650" name="2 İçerik Yer Tutucusu"/>
          <p:cNvSpPr>
            <a:spLocks noGrp="1"/>
          </p:cNvSpPr>
          <p:nvPr>
            <p:ph idx="1"/>
          </p:nvPr>
        </p:nvSpPr>
        <p:spPr/>
        <p:txBody>
          <a:bodyPr/>
          <a:lstStyle/>
          <a:p>
            <a:r>
              <a:rPr lang="tr-TR" sz="2800" smtClean="0">
                <a:cs typeface="Times New Roman" pitchFamily="18" charset="0"/>
              </a:rPr>
              <a:t>Anne sütü, sık sık emzirildiğinde bebeğin su ihtiyacını tam olarak karşılar, ayrıca su verilmesine gerek yoktur.(</a:t>
            </a:r>
            <a:r>
              <a:rPr lang="tr-TR" sz="2800" smtClean="0">
                <a:solidFill>
                  <a:srgbClr val="7030A0"/>
                </a:solidFill>
              </a:rPr>
              <a:t>Günde </a:t>
            </a:r>
            <a:r>
              <a:rPr lang="tr-TR" sz="2400" smtClean="0">
                <a:solidFill>
                  <a:srgbClr val="7030A0"/>
                </a:solidFill>
              </a:rPr>
              <a:t>8-12</a:t>
            </a:r>
            <a:r>
              <a:rPr lang="tr-TR" sz="2800" smtClean="0">
                <a:solidFill>
                  <a:srgbClr val="7030A0"/>
                </a:solidFill>
              </a:rPr>
              <a:t> kez, her öğünde bir meme tamamen boşalana kadar emzirilmelidir)</a:t>
            </a:r>
            <a:endParaRPr lang="tr-TR" sz="2800" smtClean="0">
              <a:cs typeface="Times New Roman" pitchFamily="18" charset="0"/>
            </a:endParaRPr>
          </a:p>
          <a:p>
            <a:pPr>
              <a:buFont typeface="Wingdings 2" pitchFamily="18" charset="2"/>
              <a:buNone/>
            </a:pPr>
            <a:endParaRPr lang="tr-TR" smtClean="0"/>
          </a:p>
        </p:txBody>
      </p:sp>
      <p:pic>
        <p:nvPicPr>
          <p:cNvPr id="27651" name="3 Resim" descr="su bebek.jpg"/>
          <p:cNvPicPr>
            <a:picLocks noChangeAspect="1"/>
          </p:cNvPicPr>
          <p:nvPr/>
        </p:nvPicPr>
        <p:blipFill>
          <a:blip r:embed="rId2"/>
          <a:srcRect/>
          <a:stretch>
            <a:fillRect/>
          </a:stretch>
        </p:blipFill>
        <p:spPr bwMode="auto">
          <a:xfrm>
            <a:off x="2411413" y="4194175"/>
            <a:ext cx="3744912" cy="266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b="1" dirty="0" smtClean="0"/>
              <a:t>Anne Sütünün </a:t>
            </a:r>
            <a:r>
              <a:rPr lang="tr-TR" b="1" dirty="0" err="1" smtClean="0"/>
              <a:t>Antienfektif</a:t>
            </a:r>
            <a:r>
              <a:rPr lang="tr-TR" b="1" dirty="0" smtClean="0"/>
              <a:t> Öğeleri</a:t>
            </a:r>
            <a:endParaRPr lang="tr-TR" b="1" dirty="0"/>
          </a:p>
        </p:txBody>
      </p:sp>
      <p:sp>
        <p:nvSpPr>
          <p:cNvPr id="28674" name="2 İçerik Yer Tutucusu"/>
          <p:cNvSpPr>
            <a:spLocks noGrp="1"/>
          </p:cNvSpPr>
          <p:nvPr>
            <p:ph idx="1"/>
          </p:nvPr>
        </p:nvSpPr>
        <p:spPr/>
        <p:txBody>
          <a:bodyPr/>
          <a:lstStyle/>
          <a:p>
            <a:pPr eaLnBrk="1" hangingPunct="1"/>
            <a:r>
              <a:rPr lang="tr-TR" smtClean="0"/>
              <a:t>Laktoferrin</a:t>
            </a:r>
          </a:p>
          <a:p>
            <a:pPr eaLnBrk="1" hangingPunct="1"/>
            <a:r>
              <a:rPr lang="tr-TR" smtClean="0"/>
              <a:t>Bifidus Faktörü</a:t>
            </a:r>
          </a:p>
          <a:p>
            <a:pPr eaLnBrk="1" hangingPunct="1"/>
            <a:r>
              <a:rPr lang="tr-TR" smtClean="0"/>
              <a:t>Lizozim</a:t>
            </a:r>
          </a:p>
          <a:p>
            <a:pPr eaLnBrk="1" hangingPunct="1"/>
            <a:r>
              <a:rPr lang="tr-TR" smtClean="0"/>
              <a:t>İnterferon, Laktoperoksidaz</a:t>
            </a:r>
          </a:p>
          <a:p>
            <a:pPr eaLnBrk="1" hangingPunct="1"/>
            <a:r>
              <a:rPr lang="tr-TR" smtClean="0"/>
              <a:t>İmmünoglobülinler: Sekretuvar IgA</a:t>
            </a:r>
          </a:p>
          <a:p>
            <a:pPr eaLnBrk="1" hangingPunct="1"/>
            <a:r>
              <a:rPr lang="tr-TR" smtClean="0"/>
              <a:t>Komplemanlar, Fibronektin</a:t>
            </a:r>
          </a:p>
          <a:p>
            <a:pPr eaLnBrk="1" hangingPunct="1"/>
            <a:r>
              <a:rPr lang="tr-TR" smtClean="0"/>
              <a:t>Oligosakkaritler</a:t>
            </a:r>
          </a:p>
          <a:p>
            <a:pPr eaLnBrk="1" hangingPunct="1"/>
            <a:endParaRPr lang="tr-TR"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750" y="1062038"/>
            <a:ext cx="8229600" cy="1143000"/>
          </a:xfrm>
        </p:spPr>
        <p:txBody>
          <a:bodyPr>
            <a:normAutofit fontScale="90000"/>
          </a:bodyPr>
          <a:lstStyle/>
          <a:p>
            <a:pPr eaLnBrk="1" fontAlgn="auto" hangingPunct="1">
              <a:spcAft>
                <a:spcPts val="0"/>
              </a:spcAft>
              <a:defRPr/>
            </a:pPr>
            <a:r>
              <a:rPr lang="tr-TR" b="1" dirty="0" smtClean="0"/>
              <a:t>Anne Sütü Verilirken Dikkat Edilmesi Gereken Noktalar</a:t>
            </a:r>
            <a:endParaRPr lang="tr-TR" b="1" dirty="0"/>
          </a:p>
        </p:txBody>
      </p:sp>
      <p:sp>
        <p:nvSpPr>
          <p:cNvPr id="31746" name="2 İçerik Yer Tutucusu"/>
          <p:cNvSpPr>
            <a:spLocks noGrp="1"/>
          </p:cNvSpPr>
          <p:nvPr>
            <p:ph idx="1"/>
          </p:nvPr>
        </p:nvSpPr>
        <p:spPr>
          <a:xfrm>
            <a:off x="457200" y="2276475"/>
            <a:ext cx="8229600" cy="4048125"/>
          </a:xfrm>
        </p:spPr>
        <p:txBody>
          <a:bodyPr/>
          <a:lstStyle/>
          <a:p>
            <a:pPr eaLnBrk="1" hangingPunct="1">
              <a:buFont typeface="Wingdings 2" pitchFamily="18" charset="2"/>
              <a:buNone/>
            </a:pPr>
            <a:endParaRPr lang="tr-TR" smtClean="0">
              <a:latin typeface="Arial" charset="0"/>
            </a:endParaRPr>
          </a:p>
          <a:p>
            <a:pPr eaLnBrk="1" hangingPunct="1"/>
            <a:r>
              <a:rPr lang="tr-TR" smtClean="0"/>
              <a:t>Doğumdan sonraki ilk yarım-bir saatte emzirmeye başlanmalıdır. Emzirme süresince (öncesi ve sonrası) bebeğe hiçbir içecek verilmemelidir.</a:t>
            </a:r>
          </a:p>
          <a:p>
            <a:pPr eaLnBrk="1" hangingPunct="1"/>
            <a:r>
              <a:rPr lang="tr-TR" smtClean="0"/>
              <a:t>İlk 6 ayda bebeklere sadece anne sütü verilmelidir. Tamamlayıcı besinlere 6 aydan önce başlanmamalıdır.</a:t>
            </a:r>
          </a:p>
          <a:p>
            <a:pPr eaLnBrk="1" hangingPunct="1">
              <a:buFont typeface="Wingdings 2" pitchFamily="18" charset="2"/>
              <a:buNone/>
            </a:pPr>
            <a:endParaRPr lang="tr-TR" smtClean="0"/>
          </a:p>
        </p:txBody>
      </p:sp>
      <p:sp>
        <p:nvSpPr>
          <p:cNvPr id="4" name="3 Oval"/>
          <p:cNvSpPr/>
          <p:nvPr/>
        </p:nvSpPr>
        <p:spPr>
          <a:xfrm>
            <a:off x="1908175" y="5084763"/>
            <a:ext cx="4967288"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2400" dirty="0"/>
              <a:t>İLK 6 AY SADECE ANNE SÜTÜ!!!</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6" name="Object 6"/>
          <p:cNvGraphicFramePr>
            <a:graphicFrameLocks noGrp="1" noChangeAspect="1"/>
          </p:cNvGraphicFramePr>
          <p:nvPr>
            <p:ph idx="4294967295"/>
          </p:nvPr>
        </p:nvGraphicFramePr>
        <p:xfrm>
          <a:off x="395288" y="2349500"/>
          <a:ext cx="7772400" cy="4114800"/>
        </p:xfrm>
        <a:graphic>
          <a:graphicData uri="http://schemas.openxmlformats.org/presentationml/2006/ole">
            <p:oleObj spid="_x0000_s20486" name="Grafik" r:id="rId3" imgW="7772400" imgH="4114800" progId="MSGraph.Chart.8">
              <p:embed followColorScheme="full"/>
            </p:oleObj>
          </a:graphicData>
        </a:graphic>
      </p:graphicFrame>
      <p:pic>
        <p:nvPicPr>
          <p:cNvPr id="20487" name="Picture 2"/>
          <p:cNvPicPr>
            <a:picLocks noGrp="1" noChangeAspect="1" noChangeArrowheads="1"/>
          </p:cNvPicPr>
          <p:nvPr>
            <p:ph type="title" idx="4294967295"/>
          </p:nvPr>
        </p:nvPicPr>
        <p:blipFill>
          <a:blip r:embed="rId4"/>
          <a:srcRect b="80148"/>
          <a:stretch>
            <a:fillRect/>
          </a:stretch>
        </p:blipFill>
        <p:spPr>
          <a:xfrm>
            <a:off x="1403350" y="692150"/>
            <a:ext cx="5689600" cy="11430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Başlık"/>
          <p:cNvSpPr>
            <a:spLocks noGrp="1"/>
          </p:cNvSpPr>
          <p:nvPr>
            <p:ph type="title"/>
          </p:nvPr>
        </p:nvSpPr>
        <p:spPr/>
        <p:txBody>
          <a:bodyPr/>
          <a:lstStyle/>
          <a:p>
            <a:pPr eaLnBrk="1" hangingPunct="1"/>
            <a:endParaRPr lang="tr-TR" smtClean="0"/>
          </a:p>
        </p:txBody>
      </p:sp>
      <p:sp>
        <p:nvSpPr>
          <p:cNvPr id="34818" name="2 İçerik Yer Tutucusu"/>
          <p:cNvSpPr>
            <a:spLocks noGrp="1"/>
          </p:cNvSpPr>
          <p:nvPr>
            <p:ph idx="1"/>
          </p:nvPr>
        </p:nvSpPr>
        <p:spPr/>
        <p:txBody>
          <a:bodyPr/>
          <a:lstStyle/>
          <a:p>
            <a:pPr eaLnBrk="1" hangingPunct="1"/>
            <a:endParaRPr lang="tr-TR" smtClean="0"/>
          </a:p>
        </p:txBody>
      </p:sp>
      <p:pic>
        <p:nvPicPr>
          <p:cNvPr id="34819" name="Picture 4"/>
          <p:cNvPicPr>
            <a:picLocks noChangeAspect="1" noChangeArrowheads="1"/>
          </p:cNvPicPr>
          <p:nvPr/>
        </p:nvPicPr>
        <p:blipFill>
          <a:blip r:embed="rId2"/>
          <a:srcRect/>
          <a:stretch>
            <a:fillRect/>
          </a:stretch>
        </p:blipFill>
        <p:spPr bwMode="auto">
          <a:xfrm>
            <a:off x="1116013" y="1868488"/>
            <a:ext cx="7080250" cy="4216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p:cNvSpPr>
            <a:spLocks noGrp="1"/>
          </p:cNvSpPr>
          <p:nvPr>
            <p:ph type="title"/>
          </p:nvPr>
        </p:nvSpPr>
        <p:spPr/>
        <p:txBody>
          <a:bodyPr/>
          <a:lstStyle/>
          <a:p>
            <a:pPr eaLnBrk="1" hangingPunct="1"/>
            <a:r>
              <a:rPr lang="tr-TR" sz="4600" b="1" smtClean="0">
                <a:latin typeface="Arial" charset="0"/>
              </a:rPr>
              <a:t>Emzirme Ve Ek Gıda</a:t>
            </a:r>
          </a:p>
        </p:txBody>
      </p:sp>
      <p:pic>
        <p:nvPicPr>
          <p:cNvPr id="35842" name="Content Placeholder 3"/>
          <p:cNvPicPr>
            <a:picLocks noGrp="1" noChangeArrowheads="1"/>
          </p:cNvPicPr>
          <p:nvPr>
            <p:ph idx="4294967295"/>
          </p:nvPr>
        </p:nvPicPr>
        <p:blipFill>
          <a:blip r:embed="rId2"/>
          <a:srcRect/>
          <a:stretch>
            <a:fillRect/>
          </a:stretch>
        </p:blipFill>
        <p:spPr>
          <a:xfrm>
            <a:off x="468313" y="1916113"/>
            <a:ext cx="3776662" cy="4389437"/>
          </a:xfrm>
        </p:spPr>
      </p:pic>
      <p:graphicFrame>
        <p:nvGraphicFramePr>
          <p:cNvPr id="5" name="Chart 4"/>
          <p:cNvGraphicFramePr/>
          <p:nvPr/>
        </p:nvGraphicFramePr>
        <p:xfrm>
          <a:off x="4654551" y="1929715"/>
          <a:ext cx="4071965" cy="435732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285875" y="5845175"/>
            <a:ext cx="2143125" cy="369888"/>
          </a:xfrm>
          <a:prstGeom prst="rect">
            <a:avLst/>
          </a:prstGeom>
          <a:noFill/>
          <a:ln>
            <a:solidFill>
              <a:srgbClr val="0F6FC6"/>
            </a:solidFill>
          </a:ln>
        </p:spPr>
        <p:txBody>
          <a:bodyPr>
            <a:spAutoFit/>
          </a:bodyPr>
          <a:lstStyle/>
          <a:p>
            <a:pPr>
              <a:defRPr/>
            </a:pPr>
            <a:r>
              <a:rPr lang="tr-TR" dirty="0">
                <a:latin typeface="+mj-lt"/>
                <a:cs typeface="Arial" charset="0"/>
              </a:rPr>
              <a:t>&lt; 6 Aylık Bebekler</a:t>
            </a:r>
          </a:p>
        </p:txBody>
      </p:sp>
      <p:sp>
        <p:nvSpPr>
          <p:cNvPr id="7" name="TextBox 6"/>
          <p:cNvSpPr txBox="1"/>
          <p:nvPr/>
        </p:nvSpPr>
        <p:spPr>
          <a:xfrm>
            <a:off x="5500688" y="5857875"/>
            <a:ext cx="2143125" cy="369888"/>
          </a:xfrm>
          <a:prstGeom prst="rect">
            <a:avLst/>
          </a:prstGeom>
          <a:noFill/>
          <a:ln>
            <a:solidFill>
              <a:srgbClr val="0F6FC6"/>
            </a:solidFill>
          </a:ln>
        </p:spPr>
        <p:txBody>
          <a:bodyPr>
            <a:spAutoFit/>
          </a:bodyPr>
          <a:lstStyle/>
          <a:p>
            <a:pPr>
              <a:defRPr/>
            </a:pPr>
            <a:r>
              <a:rPr lang="tr-TR" dirty="0">
                <a:latin typeface="+mj-lt"/>
                <a:cs typeface="Arial" charset="0"/>
              </a:rPr>
              <a:t>6-9 Aylık Bebekler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Başlık 1"/>
          <p:cNvSpPr>
            <a:spLocks noGrp="1"/>
          </p:cNvSpPr>
          <p:nvPr>
            <p:ph type="title"/>
          </p:nvPr>
        </p:nvSpPr>
        <p:spPr/>
        <p:txBody>
          <a:bodyPr/>
          <a:lstStyle/>
          <a:p>
            <a:r>
              <a:rPr lang="tr-TR" smtClean="0"/>
              <a:t>Amaç</a:t>
            </a:r>
            <a:endParaRPr lang="en-US" smtClean="0"/>
          </a:p>
        </p:txBody>
      </p:sp>
      <p:sp>
        <p:nvSpPr>
          <p:cNvPr id="15362" name="İçerik Yer Tutucusu 2"/>
          <p:cNvSpPr>
            <a:spLocks noGrp="1"/>
          </p:cNvSpPr>
          <p:nvPr>
            <p:ph idx="1"/>
          </p:nvPr>
        </p:nvSpPr>
        <p:spPr/>
        <p:txBody>
          <a:bodyPr/>
          <a:lstStyle/>
          <a:p>
            <a:r>
              <a:rPr lang="tr-TR" smtClean="0"/>
              <a:t>Anne sütü ve tamamlayıcı besinlerle ilgili yeterli bilgi düzeyine ulaşabilmek ve onların bebek için önemini kavrayabilmek</a:t>
            </a:r>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p:txBody>
          <a:bodyPr/>
          <a:lstStyle/>
          <a:p>
            <a:pPr eaLnBrk="1" hangingPunct="1"/>
            <a:r>
              <a:rPr lang="tr-TR" b="1" smtClean="0">
                <a:latin typeface="Arial" charset="0"/>
              </a:rPr>
              <a:t>Tamamlayıcı beslenme</a:t>
            </a:r>
          </a:p>
        </p:txBody>
      </p:sp>
      <p:sp>
        <p:nvSpPr>
          <p:cNvPr id="36866" name="2 İçerik Yer Tutucusu"/>
          <p:cNvSpPr>
            <a:spLocks noGrp="1"/>
          </p:cNvSpPr>
          <p:nvPr>
            <p:ph idx="1"/>
          </p:nvPr>
        </p:nvSpPr>
        <p:spPr/>
        <p:txBody>
          <a:bodyPr/>
          <a:lstStyle/>
          <a:p>
            <a:pPr eaLnBrk="1" hangingPunct="1">
              <a:buFont typeface="Wingdings 2" pitchFamily="18" charset="2"/>
              <a:buNone/>
            </a:pPr>
            <a:endParaRPr lang="tr-TR" smtClean="0"/>
          </a:p>
          <a:p>
            <a:pPr eaLnBrk="1" hangingPunct="1">
              <a:buFontTx/>
              <a:buChar char="o"/>
            </a:pPr>
            <a:r>
              <a:rPr lang="tr-TR" smtClean="0"/>
              <a:t>Anne sütünün tek başına, süt çocuğunun besin ihtiyacını karşılamaya daha uzun süre yeterli olamayacağı zamanda başlatılan ve diğer yiyecek ve içeceklerin anne sütü ile birlikte sunulduğu süreç</a:t>
            </a:r>
          </a:p>
          <a:p>
            <a:pPr eaLnBrk="1" hangingPunct="1"/>
            <a:endParaRPr lang="tr-TR" smtClean="0"/>
          </a:p>
        </p:txBody>
      </p:sp>
      <p:sp>
        <p:nvSpPr>
          <p:cNvPr id="36867" name="AutoShape 5" descr="EK GIDA ile ilgili görsel sonucu"/>
          <p:cNvSpPr>
            <a:spLocks noChangeAspect="1" noChangeArrowheads="1"/>
          </p:cNvSpPr>
          <p:nvPr/>
        </p:nvSpPr>
        <p:spPr bwMode="auto">
          <a:xfrm>
            <a:off x="155575" y="46038"/>
            <a:ext cx="304800" cy="304800"/>
          </a:xfrm>
          <a:prstGeom prst="rect">
            <a:avLst/>
          </a:prstGeom>
          <a:noFill/>
          <a:ln w="9525">
            <a:noFill/>
            <a:miter lim="800000"/>
            <a:headEnd/>
            <a:tailEnd/>
          </a:ln>
        </p:spPr>
        <p:txBody>
          <a:bodyPr/>
          <a:lstStyle/>
          <a:p>
            <a:endParaRPr lang="tr-TR"/>
          </a:p>
        </p:txBody>
      </p:sp>
      <p:sp>
        <p:nvSpPr>
          <p:cNvPr id="36868" name="AutoShape 7" descr="EK GIDA ile ilgili görsel sonucu"/>
          <p:cNvSpPr>
            <a:spLocks noChangeAspect="1" noChangeArrowheads="1"/>
          </p:cNvSpPr>
          <p:nvPr/>
        </p:nvSpPr>
        <p:spPr bwMode="auto">
          <a:xfrm>
            <a:off x="155575" y="46038"/>
            <a:ext cx="304800" cy="304800"/>
          </a:xfrm>
          <a:prstGeom prst="rect">
            <a:avLst/>
          </a:prstGeom>
          <a:noFill/>
          <a:ln w="9525">
            <a:noFill/>
            <a:miter lim="800000"/>
            <a:headEnd/>
            <a:tailEnd/>
          </a:ln>
        </p:spPr>
        <p:txBody>
          <a:bodyPr/>
          <a:lstStyle/>
          <a:p>
            <a:endParaRPr lang="tr-TR"/>
          </a:p>
        </p:txBody>
      </p:sp>
      <p:pic>
        <p:nvPicPr>
          <p:cNvPr id="36869" name="Picture 10" descr="ANNE SÜTÜ1"/>
          <p:cNvPicPr>
            <a:picLocks noChangeAspect="1" noChangeArrowheads="1"/>
          </p:cNvPicPr>
          <p:nvPr/>
        </p:nvPicPr>
        <p:blipFill>
          <a:blip r:embed="rId2"/>
          <a:srcRect/>
          <a:stretch>
            <a:fillRect/>
          </a:stretch>
        </p:blipFill>
        <p:spPr bwMode="auto">
          <a:xfrm>
            <a:off x="2411413" y="4364038"/>
            <a:ext cx="3600450" cy="208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p:txBody>
          <a:bodyPr/>
          <a:lstStyle/>
          <a:p>
            <a:pPr eaLnBrk="1" hangingPunct="1"/>
            <a:r>
              <a:rPr lang="tr-TR" sz="4800" b="1" smtClean="0">
                <a:latin typeface="Arial" charset="0"/>
              </a:rPr>
              <a:t>Tamamlayıcı beslenme</a:t>
            </a:r>
          </a:p>
        </p:txBody>
      </p:sp>
      <p:sp>
        <p:nvSpPr>
          <p:cNvPr id="37890" name="2 İçerik Yer Tutucusu"/>
          <p:cNvSpPr>
            <a:spLocks noGrp="1"/>
          </p:cNvSpPr>
          <p:nvPr>
            <p:ph idx="1"/>
          </p:nvPr>
        </p:nvSpPr>
        <p:spPr/>
        <p:txBody>
          <a:bodyPr/>
          <a:lstStyle/>
          <a:p>
            <a:pPr eaLnBrk="1" hangingPunct="1"/>
            <a:r>
              <a:rPr lang="tr-TR" smtClean="0"/>
              <a:t>Tamamlayıcı besinler, geçiş besinleri ve aile yemekleri olmak üzere iki grup</a:t>
            </a:r>
          </a:p>
          <a:p>
            <a:pPr eaLnBrk="1" hangingPunct="1"/>
            <a:r>
              <a:rPr lang="tr-TR" smtClean="0"/>
              <a:t>Geçiş besinleri, süt çocukları için özel hazırlanmış besinler</a:t>
            </a:r>
          </a:p>
          <a:p>
            <a:pPr eaLnBrk="1" hangingPunct="1"/>
            <a:r>
              <a:rPr lang="tr-TR" smtClean="0"/>
              <a:t>Aile yemekleri ise ailenin diğer fertlerinin tükettiği sofra yemekleri</a:t>
            </a:r>
          </a:p>
          <a:p>
            <a:pPr eaLnBrk="1" hangingPunct="1">
              <a:buFont typeface="Wingdings 2" pitchFamily="18" charset="2"/>
              <a:buNone/>
            </a:pPr>
            <a:endParaRPr lang="tr-TR" smtClean="0"/>
          </a:p>
        </p:txBody>
      </p:sp>
      <p:sp>
        <p:nvSpPr>
          <p:cNvPr id="37891" name="Oval 4"/>
          <p:cNvSpPr>
            <a:spLocks noChangeArrowheads="1"/>
          </p:cNvSpPr>
          <p:nvPr/>
        </p:nvSpPr>
        <p:spPr bwMode="auto">
          <a:xfrm>
            <a:off x="1476375" y="4797425"/>
            <a:ext cx="4751388" cy="1223963"/>
          </a:xfrm>
          <a:prstGeom prst="ellipse">
            <a:avLst/>
          </a:prstGeom>
          <a:solidFill>
            <a:schemeClr val="accent1"/>
          </a:solidFill>
          <a:ln w="9525">
            <a:solidFill>
              <a:schemeClr val="tx1"/>
            </a:solidFill>
            <a:round/>
            <a:headEnd/>
            <a:tailEnd/>
          </a:ln>
        </p:spPr>
        <p:txBody>
          <a:bodyPr wrap="none" anchor="ctr"/>
          <a:lstStyle/>
          <a:p>
            <a:pPr algn="ctr"/>
            <a:r>
              <a:rPr lang="tr-TR"/>
              <a:t>6-24 AY ANNE SÜTÜ DEVAM EDİLMELİ</a:t>
            </a:r>
          </a:p>
          <a:p>
            <a:pPr algn="ctr"/>
            <a:r>
              <a:rPr lang="tr-TR"/>
              <a:t>EK GIDALAR VERİLMELİ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Başlık"/>
          <p:cNvSpPr>
            <a:spLocks noGrp="1"/>
          </p:cNvSpPr>
          <p:nvPr>
            <p:ph type="title"/>
          </p:nvPr>
        </p:nvSpPr>
        <p:spPr>
          <a:xfrm>
            <a:off x="457200" y="1062038"/>
            <a:ext cx="8229600" cy="1143000"/>
          </a:xfrm>
        </p:spPr>
        <p:txBody>
          <a:bodyPr/>
          <a:lstStyle/>
          <a:p>
            <a:pPr eaLnBrk="1" hangingPunct="1"/>
            <a:r>
              <a:rPr lang="tr-TR" sz="4000" b="1" smtClean="0">
                <a:latin typeface="Arial" charset="0"/>
              </a:rPr>
              <a:t>Tamamlayıcı Besinlere Neden 6. Ayda Başlanmalıdır?</a:t>
            </a:r>
          </a:p>
        </p:txBody>
      </p:sp>
      <p:sp>
        <p:nvSpPr>
          <p:cNvPr id="38914" name="2 İçerik Yer Tutucusu"/>
          <p:cNvSpPr>
            <a:spLocks noGrp="1"/>
          </p:cNvSpPr>
          <p:nvPr>
            <p:ph idx="1"/>
          </p:nvPr>
        </p:nvSpPr>
        <p:spPr>
          <a:xfrm>
            <a:off x="457200" y="2495550"/>
            <a:ext cx="8229600" cy="4389438"/>
          </a:xfrm>
        </p:spPr>
        <p:txBody>
          <a:bodyPr/>
          <a:lstStyle/>
          <a:p>
            <a:pPr eaLnBrk="1" hangingPunct="1"/>
            <a:r>
              <a:rPr lang="tr-TR" sz="2400" smtClean="0"/>
              <a:t>Bebeğin artan kalsiyum ve enerji gereksiniminin, yalnızca anne sütüyle karşılanamaması</a:t>
            </a:r>
          </a:p>
          <a:p>
            <a:pPr eaLnBrk="1" hangingPunct="1"/>
            <a:r>
              <a:rPr lang="tr-TR" sz="2400" smtClean="0"/>
              <a:t>Doğumda sağlanan demir ve çinko depolarının tükenmesi</a:t>
            </a:r>
          </a:p>
          <a:p>
            <a:pPr eaLnBrk="1" hangingPunct="1"/>
            <a:r>
              <a:rPr lang="tr-TR" sz="2400" smtClean="0"/>
              <a:t>Farklı tat ve kıvamlarının bebekte ısırma ve çiğneme becerisini arttırması</a:t>
            </a:r>
          </a:p>
          <a:p>
            <a:pPr eaLnBrk="1" hangingPunct="1"/>
            <a:r>
              <a:rPr lang="tr-TR" sz="2400" smtClean="0"/>
              <a:t>Çiğneme becerisinin ağız ve dil koordinasyonunu arttırması</a:t>
            </a:r>
          </a:p>
          <a:p>
            <a:pPr eaLnBrk="1" hangingPunct="1"/>
            <a:r>
              <a:rPr lang="tr-TR" sz="2400" smtClean="0"/>
              <a:t>Daha geç başlamanın besinlerin reddedilmesine neden olabilmesi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Başlık"/>
          <p:cNvSpPr>
            <a:spLocks noGrp="1"/>
          </p:cNvSpPr>
          <p:nvPr>
            <p:ph type="title"/>
          </p:nvPr>
        </p:nvSpPr>
        <p:spPr>
          <a:xfrm>
            <a:off x="457200" y="1193800"/>
            <a:ext cx="8229600" cy="1143000"/>
          </a:xfrm>
        </p:spPr>
        <p:txBody>
          <a:bodyPr/>
          <a:lstStyle/>
          <a:p>
            <a:pPr eaLnBrk="1" hangingPunct="1"/>
            <a:r>
              <a:rPr lang="tr-TR" sz="4000" b="1" smtClean="0">
                <a:latin typeface="Arial" charset="0"/>
              </a:rPr>
              <a:t>Tamamlayıcı Besinlere Erken Başlamanın Sakıncaları Nelerdir?</a:t>
            </a:r>
          </a:p>
        </p:txBody>
      </p:sp>
      <p:sp>
        <p:nvSpPr>
          <p:cNvPr id="40962" name="2 İçerik Yer Tutucusu"/>
          <p:cNvSpPr>
            <a:spLocks noGrp="1"/>
          </p:cNvSpPr>
          <p:nvPr>
            <p:ph idx="1"/>
          </p:nvPr>
        </p:nvSpPr>
        <p:spPr>
          <a:xfrm>
            <a:off x="457200" y="2640013"/>
            <a:ext cx="8229600" cy="4102100"/>
          </a:xfrm>
        </p:spPr>
        <p:txBody>
          <a:bodyPr/>
          <a:lstStyle/>
          <a:p>
            <a:pPr eaLnBrk="1" hangingPunct="1">
              <a:lnSpc>
                <a:spcPct val="105000"/>
              </a:lnSpc>
            </a:pPr>
            <a:r>
              <a:rPr lang="tr-TR" sz="2400" smtClean="0"/>
              <a:t>Anne sütünün veriminin azalması</a:t>
            </a:r>
          </a:p>
          <a:p>
            <a:pPr eaLnBrk="1" hangingPunct="1">
              <a:lnSpc>
                <a:spcPct val="105000"/>
              </a:lnSpc>
            </a:pPr>
            <a:r>
              <a:rPr lang="tr-TR" sz="2400" smtClean="0"/>
              <a:t>Anne sütünün hastalıklara karşı koruyucu etkisinin azalması</a:t>
            </a:r>
          </a:p>
          <a:p>
            <a:pPr eaLnBrk="1" hangingPunct="1">
              <a:lnSpc>
                <a:spcPct val="105000"/>
              </a:lnSpc>
            </a:pPr>
            <a:r>
              <a:rPr lang="tr-TR" sz="2400" smtClean="0"/>
              <a:t>Büyüme açısından bir üstünlüğünün olmaması</a:t>
            </a:r>
          </a:p>
          <a:p>
            <a:pPr eaLnBrk="1" hangingPunct="1">
              <a:lnSpc>
                <a:spcPct val="105000"/>
              </a:lnSpc>
            </a:pPr>
            <a:r>
              <a:rPr lang="tr-TR" sz="2400" smtClean="0"/>
              <a:t>İlk aylarda dilin dışarı itme refleksinin güçlü olması</a:t>
            </a:r>
          </a:p>
          <a:p>
            <a:pPr eaLnBrk="1" hangingPunct="1">
              <a:lnSpc>
                <a:spcPct val="105000"/>
              </a:lnSpc>
            </a:pPr>
            <a:r>
              <a:rPr lang="tr-TR" sz="2400" smtClean="0"/>
              <a:t>Çiğneme becerisinin 6 aydan önce gelişmemesi</a:t>
            </a:r>
          </a:p>
          <a:p>
            <a:pPr eaLnBrk="1" hangingPunct="1">
              <a:lnSpc>
                <a:spcPct val="105000"/>
              </a:lnSpc>
            </a:pPr>
            <a:r>
              <a:rPr lang="tr-TR" sz="2400" smtClean="0"/>
              <a:t>Baş kontrolünün tam gelişmemiş olması</a:t>
            </a:r>
          </a:p>
          <a:p>
            <a:pPr eaLnBrk="1" hangingPunct="1">
              <a:lnSpc>
                <a:spcPct val="105000"/>
              </a:lnSpc>
            </a:pPr>
            <a:r>
              <a:rPr lang="tr-TR" sz="2400" smtClean="0"/>
              <a:t>Bebeklerin isteksizliği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Başlık"/>
          <p:cNvSpPr>
            <a:spLocks noGrp="1"/>
          </p:cNvSpPr>
          <p:nvPr>
            <p:ph type="title"/>
          </p:nvPr>
        </p:nvSpPr>
        <p:spPr>
          <a:xfrm>
            <a:off x="457200" y="1049338"/>
            <a:ext cx="8229600" cy="1143000"/>
          </a:xfrm>
        </p:spPr>
        <p:txBody>
          <a:bodyPr/>
          <a:lstStyle/>
          <a:p>
            <a:pPr eaLnBrk="1" hangingPunct="1"/>
            <a:r>
              <a:rPr lang="tr-TR" sz="4000" b="1" smtClean="0">
                <a:latin typeface="Arial" charset="0"/>
              </a:rPr>
              <a:t>Tamamlayıcı Besinlere Erken Başlamanın Sakıncaları Nelerdir?</a:t>
            </a:r>
          </a:p>
        </p:txBody>
      </p:sp>
      <p:sp>
        <p:nvSpPr>
          <p:cNvPr id="41986" name="2 İçerik Yer Tutucusu"/>
          <p:cNvSpPr>
            <a:spLocks noGrp="1"/>
          </p:cNvSpPr>
          <p:nvPr>
            <p:ph idx="1"/>
          </p:nvPr>
        </p:nvSpPr>
        <p:spPr>
          <a:xfrm>
            <a:off x="457200" y="2279650"/>
            <a:ext cx="8229600" cy="4389438"/>
          </a:xfrm>
        </p:spPr>
        <p:txBody>
          <a:bodyPr/>
          <a:lstStyle/>
          <a:p>
            <a:pPr eaLnBrk="1" hangingPunct="1">
              <a:lnSpc>
                <a:spcPct val="105000"/>
              </a:lnSpc>
            </a:pPr>
            <a:r>
              <a:rPr lang="tr-TR" sz="2400" smtClean="0"/>
              <a:t>Böbrek fonksiyonlarının yeterince gelişmemesi</a:t>
            </a:r>
          </a:p>
          <a:p>
            <a:pPr eaLnBrk="1" hangingPunct="1">
              <a:lnSpc>
                <a:spcPct val="105000"/>
              </a:lnSpc>
              <a:buFont typeface="Wingdings 2" pitchFamily="18" charset="2"/>
              <a:buNone/>
            </a:pPr>
            <a:endParaRPr lang="tr-TR" sz="2400" smtClean="0"/>
          </a:p>
          <a:p>
            <a:pPr eaLnBrk="1" hangingPunct="1">
              <a:lnSpc>
                <a:spcPct val="105000"/>
              </a:lnSpc>
            </a:pPr>
            <a:r>
              <a:rPr lang="tr-TR" sz="2400" smtClean="0"/>
              <a:t>Sindirim sistemindeki enzimlerin yeterince gelişmemesi</a:t>
            </a:r>
          </a:p>
          <a:p>
            <a:pPr eaLnBrk="1" hangingPunct="1">
              <a:lnSpc>
                <a:spcPct val="105000"/>
              </a:lnSpc>
              <a:buFont typeface="Wingdings 2" pitchFamily="18" charset="2"/>
              <a:buNone/>
            </a:pPr>
            <a:endParaRPr lang="tr-TR" sz="2400" smtClean="0"/>
          </a:p>
          <a:p>
            <a:pPr eaLnBrk="1" hangingPunct="1">
              <a:lnSpc>
                <a:spcPct val="105000"/>
              </a:lnSpc>
            </a:pPr>
            <a:r>
              <a:rPr lang="tr-TR" sz="2400" smtClean="0"/>
              <a:t>Alerjik hastalıkların artmasına neden olması</a:t>
            </a:r>
          </a:p>
          <a:p>
            <a:pPr eaLnBrk="1" hangingPunct="1">
              <a:lnSpc>
                <a:spcPct val="105000"/>
              </a:lnSpc>
              <a:buFont typeface="Wingdings 2" pitchFamily="18" charset="2"/>
              <a:buNone/>
            </a:pPr>
            <a:endParaRPr lang="tr-TR" sz="2400" smtClean="0"/>
          </a:p>
          <a:p>
            <a:pPr eaLnBrk="1" hangingPunct="1">
              <a:lnSpc>
                <a:spcPct val="105000"/>
              </a:lnSpc>
            </a:pPr>
            <a:r>
              <a:rPr lang="tr-TR" sz="2400" smtClean="0"/>
              <a:t>Katı besinlerin boğulmalara neden olabilmesi</a:t>
            </a:r>
          </a:p>
          <a:p>
            <a:pPr eaLnBrk="1" hangingPunct="1">
              <a:lnSpc>
                <a:spcPct val="105000"/>
              </a:lnSpc>
              <a:buFont typeface="Wingdings 2" pitchFamily="18" charset="2"/>
              <a:buNone/>
            </a:pPr>
            <a:endParaRPr lang="tr-TR" sz="2400" smtClean="0"/>
          </a:p>
          <a:p>
            <a:pPr eaLnBrk="1" hangingPunct="1">
              <a:lnSpc>
                <a:spcPct val="105000"/>
              </a:lnSpc>
            </a:pPr>
            <a:r>
              <a:rPr lang="tr-TR" sz="2400" smtClean="0"/>
              <a:t>Başta zatürre ve ishal olmak üzere hastalıklarda artışa neden olması</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a:xfrm>
            <a:off x="457200" y="1193800"/>
            <a:ext cx="8229600" cy="1143000"/>
          </a:xfrm>
        </p:spPr>
        <p:txBody>
          <a:bodyPr/>
          <a:lstStyle/>
          <a:p>
            <a:pPr eaLnBrk="1" hangingPunct="1"/>
            <a:r>
              <a:rPr lang="tr-TR" sz="4000" b="1" smtClean="0">
                <a:latin typeface="Arial" charset="0"/>
              </a:rPr>
              <a:t>Tamamlayıcı Besinlere Geç Başlamanın Sakıncaları Nelerdir?</a:t>
            </a:r>
          </a:p>
        </p:txBody>
      </p:sp>
      <p:sp>
        <p:nvSpPr>
          <p:cNvPr id="43010" name="Rectangle 3"/>
          <p:cNvSpPr>
            <a:spLocks noGrp="1"/>
          </p:cNvSpPr>
          <p:nvPr>
            <p:ph type="body" idx="1"/>
          </p:nvPr>
        </p:nvSpPr>
        <p:spPr>
          <a:xfrm>
            <a:off x="457200" y="2424113"/>
            <a:ext cx="8229600" cy="4389437"/>
          </a:xfrm>
        </p:spPr>
        <p:txBody>
          <a:bodyPr/>
          <a:lstStyle/>
          <a:p>
            <a:pPr eaLnBrk="1" hangingPunct="1"/>
            <a:r>
              <a:rPr lang="tr-TR" smtClean="0"/>
              <a:t>İlaveten besin alınmaması bebeğin artan gereksinmelerinin karşılanmamasına sebep olur</a:t>
            </a:r>
          </a:p>
          <a:p>
            <a:pPr eaLnBrk="1" hangingPunct="1">
              <a:buFont typeface="Wingdings 2" pitchFamily="18" charset="2"/>
              <a:buNone/>
            </a:pPr>
            <a:endParaRPr lang="tr-TR" smtClean="0"/>
          </a:p>
          <a:p>
            <a:pPr eaLnBrk="1" hangingPunct="1"/>
            <a:r>
              <a:rPr lang="tr-TR" smtClean="0"/>
              <a:t>Büyüme ve gelişmesi daha yavaşlar</a:t>
            </a:r>
          </a:p>
          <a:p>
            <a:pPr eaLnBrk="1" hangingPunct="1">
              <a:buFont typeface="Wingdings 2" pitchFamily="18" charset="2"/>
              <a:buNone/>
            </a:pPr>
            <a:endParaRPr lang="tr-TR" smtClean="0"/>
          </a:p>
          <a:p>
            <a:pPr eaLnBrk="1" hangingPunct="1"/>
            <a:r>
              <a:rPr lang="tr-TR" smtClean="0"/>
              <a:t>Besin öğelerini yetersiz alınması malnütrisyon, anemi gibi hastalıkların görülme riskini arttırır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a:xfrm>
            <a:off x="457200" y="1122363"/>
            <a:ext cx="8229600" cy="1143000"/>
          </a:xfrm>
        </p:spPr>
        <p:txBody>
          <a:bodyPr/>
          <a:lstStyle/>
          <a:p>
            <a:pPr eaLnBrk="1" hangingPunct="1"/>
            <a:r>
              <a:rPr lang="tr-TR" sz="4000" b="1" smtClean="0">
                <a:latin typeface="Arial" charset="0"/>
              </a:rPr>
              <a:t>İyi Bir Tamamlayıcı Besinin Özellikleri Ne Olmalıdır?</a:t>
            </a:r>
          </a:p>
        </p:txBody>
      </p:sp>
      <p:sp>
        <p:nvSpPr>
          <p:cNvPr id="44034" name="Rectangle 3"/>
          <p:cNvSpPr>
            <a:spLocks noGrp="1"/>
          </p:cNvSpPr>
          <p:nvPr>
            <p:ph type="body" idx="1"/>
          </p:nvPr>
        </p:nvSpPr>
        <p:spPr>
          <a:xfrm>
            <a:off x="457200" y="2352675"/>
            <a:ext cx="8229600" cy="4389438"/>
          </a:xfrm>
        </p:spPr>
        <p:txBody>
          <a:bodyPr/>
          <a:lstStyle/>
          <a:p>
            <a:pPr marL="742950" lvl="1" indent="-285750" eaLnBrk="1" hangingPunct="1"/>
            <a:r>
              <a:rPr lang="tr-TR" smtClean="0"/>
              <a:t>Enerji, protein, vitamin ve minerallerce zengin olan (özellikle demir, çinko, kalsiyum, A vitamini, C vitamini, folat )</a:t>
            </a:r>
          </a:p>
          <a:p>
            <a:pPr marL="742950" lvl="1" indent="-285750" eaLnBrk="1" hangingPunct="1">
              <a:buFont typeface="Wingdings 2" pitchFamily="18" charset="2"/>
              <a:buNone/>
            </a:pPr>
            <a:endParaRPr lang="tr-TR" smtClean="0"/>
          </a:p>
          <a:p>
            <a:pPr marL="742950" lvl="1" indent="-285750" eaLnBrk="1" hangingPunct="1"/>
            <a:r>
              <a:rPr lang="tr-TR" smtClean="0"/>
              <a:t>Temiz ve güvenli olan</a:t>
            </a:r>
          </a:p>
          <a:p>
            <a:pPr marL="742950" lvl="1" indent="-285750" eaLnBrk="1" hangingPunct="1">
              <a:buFont typeface="Wingdings 2" pitchFamily="18" charset="2"/>
              <a:buNone/>
            </a:pPr>
            <a:endParaRPr lang="tr-TR" smtClean="0"/>
          </a:p>
          <a:p>
            <a:pPr marL="742950" lvl="1" indent="-285750" eaLnBrk="1" hangingPunct="1"/>
            <a:r>
              <a:rPr lang="tr-TR" smtClean="0"/>
              <a:t>Çok fazla sıcak ya da soğuk olmayan</a:t>
            </a:r>
          </a:p>
          <a:p>
            <a:pPr marL="742950" lvl="1" indent="-285750" eaLnBrk="1" hangingPunct="1">
              <a:buFont typeface="Wingdings 2" pitchFamily="18" charset="2"/>
              <a:buNone/>
            </a:pPr>
            <a:endParaRPr lang="tr-TR" smtClean="0"/>
          </a:p>
          <a:p>
            <a:pPr marL="742950" lvl="1" indent="-285750" eaLnBrk="1" hangingPunct="1"/>
            <a:r>
              <a:rPr lang="tr-TR" smtClean="0"/>
              <a:t>Çok tuzlu ve baharatlı olmayan</a:t>
            </a:r>
          </a:p>
          <a:p>
            <a:pPr marL="742950" lvl="1" indent="-285750" eaLnBrk="1" hangingPunct="1">
              <a:buFont typeface="Wingdings 2" pitchFamily="18" charset="2"/>
              <a:buNone/>
            </a:pPr>
            <a:endParaRPr lang="tr-TR"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xfrm>
            <a:off x="457200" y="993775"/>
            <a:ext cx="8229600" cy="1143000"/>
          </a:xfrm>
        </p:spPr>
        <p:txBody>
          <a:bodyPr/>
          <a:lstStyle/>
          <a:p>
            <a:r>
              <a:rPr lang="tr-TR" sz="4000" b="1" smtClean="0">
                <a:latin typeface="Arial" charset="0"/>
              </a:rPr>
              <a:t>İyi Bir Tamamlayıcı Besinin Özellikleri Ne Olmalıdır?</a:t>
            </a:r>
          </a:p>
        </p:txBody>
      </p:sp>
      <p:sp>
        <p:nvSpPr>
          <p:cNvPr id="46082" name="Rectangle 3"/>
          <p:cNvSpPr>
            <a:spLocks noGrp="1"/>
          </p:cNvSpPr>
          <p:nvPr>
            <p:ph type="body" idx="1"/>
          </p:nvPr>
        </p:nvSpPr>
        <p:spPr>
          <a:xfrm>
            <a:off x="457200" y="2224088"/>
            <a:ext cx="8229600" cy="4389437"/>
          </a:xfrm>
        </p:spPr>
        <p:txBody>
          <a:bodyPr/>
          <a:lstStyle/>
          <a:p>
            <a:pPr lvl="1" eaLnBrk="1" hangingPunct="1"/>
            <a:r>
              <a:rPr lang="tr-TR" smtClean="0"/>
              <a:t>Bebek tarafından kolay  yenebilen</a:t>
            </a:r>
          </a:p>
          <a:p>
            <a:pPr lvl="1" eaLnBrk="1" hangingPunct="1">
              <a:buFont typeface="Wingdings 2" pitchFamily="18" charset="2"/>
              <a:buNone/>
            </a:pPr>
            <a:endParaRPr lang="tr-TR" smtClean="0"/>
          </a:p>
          <a:p>
            <a:pPr lvl="1" eaLnBrk="1" hangingPunct="1"/>
            <a:r>
              <a:rPr lang="tr-TR" smtClean="0"/>
              <a:t>Bebek tarafından sevilen</a:t>
            </a:r>
          </a:p>
          <a:p>
            <a:pPr lvl="1" eaLnBrk="1" hangingPunct="1">
              <a:buFont typeface="Wingdings 2" pitchFamily="18" charset="2"/>
              <a:buNone/>
            </a:pPr>
            <a:endParaRPr lang="tr-TR" smtClean="0"/>
          </a:p>
          <a:p>
            <a:pPr lvl="1" eaLnBrk="1" hangingPunct="1"/>
            <a:r>
              <a:rPr lang="tr-TR" smtClean="0"/>
              <a:t>Bölgesel olarak ulaşılabilir, bulunabilir, satın alınabilir</a:t>
            </a:r>
          </a:p>
          <a:p>
            <a:pPr lvl="1" eaLnBrk="1" hangingPunct="1">
              <a:buFont typeface="Wingdings 2" pitchFamily="18" charset="2"/>
              <a:buNone/>
            </a:pPr>
            <a:endParaRPr lang="tr-TR" smtClean="0"/>
          </a:p>
          <a:p>
            <a:pPr lvl="1" eaLnBrk="1" hangingPunct="1"/>
            <a:r>
              <a:rPr lang="tr-TR" smtClean="0"/>
              <a:t>Hazırlanması kolay</a:t>
            </a:r>
          </a:p>
          <a:p>
            <a:pPr lvl="1" eaLnBrk="1" hangingPunct="1">
              <a:buFont typeface="Wingdings 2" pitchFamily="18" charset="2"/>
              <a:buNone/>
            </a:pPr>
            <a:endParaRPr lang="tr-TR" smtClean="0"/>
          </a:p>
          <a:p>
            <a:pPr lvl="1" eaLnBrk="1" hangingPunct="1"/>
            <a:r>
              <a:rPr lang="tr-TR" smtClean="0"/>
              <a:t>Kıvamı uygun(</a:t>
            </a:r>
            <a:r>
              <a:rPr lang="tr-TR" sz="2000" smtClean="0"/>
              <a:t>4-7ay püre</a:t>
            </a:r>
            <a:r>
              <a:rPr lang="tr-TR" smtClean="0"/>
              <a:t>)</a:t>
            </a:r>
          </a:p>
        </p:txBody>
      </p:sp>
      <p:sp>
        <p:nvSpPr>
          <p:cNvPr id="46083" name="AutoShape 5" descr="tamamlayıcı besin ile ilgili görsel sonucu"/>
          <p:cNvSpPr>
            <a:spLocks noChangeAspect="1" noChangeArrowheads="1"/>
          </p:cNvSpPr>
          <p:nvPr/>
        </p:nvSpPr>
        <p:spPr bwMode="auto">
          <a:xfrm>
            <a:off x="155575" y="334963"/>
            <a:ext cx="304800" cy="304800"/>
          </a:xfrm>
          <a:prstGeom prst="rect">
            <a:avLst/>
          </a:prstGeom>
          <a:noFill/>
          <a:ln w="9525">
            <a:noFill/>
            <a:miter lim="800000"/>
            <a:headEnd/>
            <a:tailEnd/>
          </a:ln>
        </p:spPr>
        <p:txBody>
          <a:bodyPr/>
          <a:lstStyle/>
          <a:p>
            <a:endParaRPr lang="tr-TR"/>
          </a:p>
        </p:txBody>
      </p:sp>
      <p:pic>
        <p:nvPicPr>
          <p:cNvPr id="46084" name="Picture 6" descr="anne sütü2"/>
          <p:cNvPicPr>
            <a:picLocks noChangeAspect="1" noChangeArrowheads="1"/>
          </p:cNvPicPr>
          <p:nvPr/>
        </p:nvPicPr>
        <p:blipFill>
          <a:blip r:embed="rId3"/>
          <a:srcRect/>
          <a:stretch>
            <a:fillRect/>
          </a:stretch>
        </p:blipFill>
        <p:spPr bwMode="auto">
          <a:xfrm>
            <a:off x="5292725" y="4613275"/>
            <a:ext cx="3095625" cy="21717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Başlık"/>
          <p:cNvSpPr>
            <a:spLocks noGrp="1"/>
          </p:cNvSpPr>
          <p:nvPr>
            <p:ph type="title" idx="4294967295"/>
          </p:nvPr>
        </p:nvSpPr>
        <p:spPr/>
        <p:txBody>
          <a:bodyPr/>
          <a:lstStyle/>
          <a:p>
            <a:r>
              <a:rPr lang="tr-TR" b="1" smtClean="0"/>
              <a:t>Vitamin ve Fe Profilaksisi</a:t>
            </a:r>
          </a:p>
        </p:txBody>
      </p:sp>
      <p:sp>
        <p:nvSpPr>
          <p:cNvPr id="63491" name="2 İçerik Yer Tutucusu"/>
          <p:cNvSpPr>
            <a:spLocks noGrp="1"/>
          </p:cNvSpPr>
          <p:nvPr>
            <p:ph idx="4294967295"/>
          </p:nvPr>
        </p:nvSpPr>
        <p:spPr/>
        <p:txBody>
          <a:bodyPr/>
          <a:lstStyle/>
          <a:p>
            <a:r>
              <a:rPr lang="tr-TR" sz="2400" smtClean="0"/>
              <a:t>Anne sütünde fazla miktarda demir bulunmaz ancak emilimi iyi olduğu için dördüncü ayın sonuna kadar bebeğe ek demir verilmeyebilir. </a:t>
            </a:r>
          </a:p>
          <a:p>
            <a:pPr>
              <a:buFont typeface="Wingdings 2" pitchFamily="18" charset="2"/>
              <a:buNone/>
            </a:pPr>
            <a:r>
              <a:rPr lang="tr-TR" sz="2400" smtClean="0"/>
              <a:t>    Demir desteği ferröz sulfat ya da fumarat: </a:t>
            </a:r>
            <a:r>
              <a:rPr lang="tr-TR" sz="2400" b="1" smtClean="0"/>
              <a:t>4ay-2yaş </a:t>
            </a:r>
            <a:r>
              <a:rPr lang="tr-TR" sz="2400" smtClean="0"/>
              <a:t>1-2 mg/kg/gün (ya da 30-45mg/hafta), ağızdan, tek dozda yapılmalıdır. </a:t>
            </a:r>
          </a:p>
          <a:p>
            <a:pPr>
              <a:buSzPct val="130000"/>
              <a:buFont typeface="Wingdings 2" pitchFamily="18" charset="2"/>
              <a:buNone/>
            </a:pPr>
            <a:endParaRPr lang="tr-TR" sz="2400" smtClean="0"/>
          </a:p>
          <a:p>
            <a:r>
              <a:rPr lang="it-IT" sz="2400" smtClean="0"/>
              <a:t>Anne sütünde K ve D vitamini</a:t>
            </a:r>
            <a:r>
              <a:rPr lang="tr-TR" sz="2400" smtClean="0"/>
              <a:t> bulunmadığından </a:t>
            </a:r>
          </a:p>
          <a:p>
            <a:pPr>
              <a:buFont typeface="Wingdings 2" pitchFamily="18" charset="2"/>
              <a:buNone/>
            </a:pPr>
            <a:r>
              <a:rPr lang="tr-TR" sz="2400" smtClean="0"/>
              <a:t>    D vitamini 400 </a:t>
            </a:r>
            <a:r>
              <a:rPr lang="nn-NO" sz="2400" smtClean="0"/>
              <a:t>Ü/gün</a:t>
            </a:r>
            <a:r>
              <a:rPr lang="tr-TR" sz="2400" smtClean="0"/>
              <a:t>: </a:t>
            </a:r>
            <a:r>
              <a:rPr lang="tr-TR" sz="2400" b="1" smtClean="0"/>
              <a:t>2ay_12ay arası</a:t>
            </a:r>
            <a:r>
              <a:rPr lang="tr-TR" sz="2400" smtClean="0"/>
              <a:t>( DEVİT-3: 3-4 damla)</a:t>
            </a:r>
          </a:p>
          <a:p>
            <a:pPr>
              <a:buFont typeface="Wingdings 2" pitchFamily="18" charset="2"/>
              <a:buNone/>
            </a:pPr>
            <a:r>
              <a:rPr lang="tr-TR" sz="2400" smtClean="0"/>
              <a:t>   </a:t>
            </a:r>
            <a:r>
              <a:rPr lang="nn-NO" sz="2400" smtClean="0"/>
              <a:t> K</a:t>
            </a:r>
            <a:r>
              <a:rPr lang="tr-TR" sz="2400" smtClean="0"/>
              <a:t> vitamini 1 mg intramusculer: </a:t>
            </a:r>
            <a:r>
              <a:rPr lang="tr-TR" sz="2400" b="1" smtClean="0"/>
              <a:t>Doğum sonrası</a:t>
            </a:r>
            <a:r>
              <a:rPr lang="tr-TR" sz="240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457200" y="692150"/>
            <a:ext cx="8229600" cy="1143000"/>
          </a:xfrm>
        </p:spPr>
        <p:txBody>
          <a:bodyPr/>
          <a:lstStyle/>
          <a:p>
            <a:r>
              <a:rPr lang="tr-TR" b="1" smtClean="0">
                <a:latin typeface="Arial Unicode MS"/>
              </a:rPr>
              <a:t>Örnek öğün</a:t>
            </a:r>
          </a:p>
        </p:txBody>
      </p:sp>
      <p:sp>
        <p:nvSpPr>
          <p:cNvPr id="60419" name="Rectangle 3"/>
          <p:cNvSpPr>
            <a:spLocks noGrp="1"/>
          </p:cNvSpPr>
          <p:nvPr>
            <p:ph type="body" idx="1"/>
          </p:nvPr>
        </p:nvSpPr>
        <p:spPr/>
        <p:txBody>
          <a:bodyPr/>
          <a:lstStyle/>
          <a:p>
            <a:r>
              <a:rPr lang="tr-TR" sz="2800" smtClean="0"/>
              <a:t>Anne sütü alan 9-10 aylık bebek</a:t>
            </a:r>
          </a:p>
          <a:p>
            <a:pPr lvl="1"/>
            <a:r>
              <a:rPr lang="tr-TR" sz="2000" smtClean="0"/>
              <a:t>Kahvaltı</a:t>
            </a:r>
          </a:p>
          <a:p>
            <a:pPr lvl="2"/>
            <a:r>
              <a:rPr lang="tr-TR" sz="1800" smtClean="0"/>
              <a:t>Anne sütü 100 ml (inek sütü veya hazır mama)</a:t>
            </a:r>
          </a:p>
          <a:p>
            <a:pPr lvl="2"/>
            <a:r>
              <a:rPr lang="tr-TR" sz="1800" smtClean="0"/>
              <a:t>1 yumurta sarısı</a:t>
            </a:r>
          </a:p>
          <a:p>
            <a:pPr lvl="2"/>
            <a:r>
              <a:rPr lang="tr-TR" sz="1800" smtClean="0"/>
              <a:t>1 tatlı kaşığı zeytin yağı veya tereyağı</a:t>
            </a:r>
          </a:p>
          <a:p>
            <a:pPr lvl="2"/>
            <a:r>
              <a:rPr lang="tr-TR" sz="1800" smtClean="0"/>
              <a:t>1 tatlı kaşığı reçel veya pekmez</a:t>
            </a:r>
          </a:p>
          <a:p>
            <a:pPr lvl="2"/>
            <a:r>
              <a:rPr lang="tr-TR" sz="1800" smtClean="0"/>
              <a:t>3-4 adet bisküvi veya 1 dilim ekmek</a:t>
            </a:r>
            <a:r>
              <a:rPr lang="tr-TR" sz="2300" smtClean="0"/>
              <a:t> </a:t>
            </a:r>
          </a:p>
          <a:p>
            <a:pPr lvl="1"/>
            <a:r>
              <a:rPr lang="tr-TR" sz="2000" smtClean="0"/>
              <a:t>Öğle</a:t>
            </a:r>
          </a:p>
          <a:p>
            <a:pPr lvl="2"/>
            <a:r>
              <a:rPr lang="tr-TR" sz="1800" smtClean="0"/>
              <a:t>2 yemek kaşığı sebzeli köfte</a:t>
            </a:r>
          </a:p>
          <a:p>
            <a:pPr lvl="2"/>
            <a:r>
              <a:rPr lang="tr-TR" sz="1800" smtClean="0"/>
              <a:t>Yarım veya 1 dilim ekmek</a:t>
            </a:r>
          </a:p>
          <a:p>
            <a:pPr lvl="2"/>
            <a:endParaRPr lang="tr-TR"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Başlık 1"/>
          <p:cNvSpPr>
            <a:spLocks noGrp="1"/>
          </p:cNvSpPr>
          <p:nvPr>
            <p:ph type="title"/>
          </p:nvPr>
        </p:nvSpPr>
        <p:spPr/>
        <p:txBody>
          <a:bodyPr/>
          <a:lstStyle/>
          <a:p>
            <a:r>
              <a:rPr lang="tr-TR" smtClean="0"/>
              <a:t>Öğrenim hedefleri</a:t>
            </a:r>
            <a:endParaRPr lang="en-US" smtClean="0"/>
          </a:p>
        </p:txBody>
      </p:sp>
      <p:sp>
        <p:nvSpPr>
          <p:cNvPr id="16386" name="İçerik Yer Tutucusu 2"/>
          <p:cNvSpPr>
            <a:spLocks noGrp="1"/>
          </p:cNvSpPr>
          <p:nvPr>
            <p:ph idx="1"/>
          </p:nvPr>
        </p:nvSpPr>
        <p:spPr/>
        <p:txBody>
          <a:bodyPr/>
          <a:lstStyle/>
          <a:p>
            <a:r>
              <a:rPr lang="tr-TR" smtClean="0"/>
              <a:t>Anne sütünün verilme sürelerini söyleyebilmeli</a:t>
            </a:r>
          </a:p>
          <a:p>
            <a:r>
              <a:rPr lang="tr-TR" smtClean="0"/>
              <a:t>Anne sütünün avantajlarını sayabilmeli</a:t>
            </a:r>
          </a:p>
          <a:p>
            <a:r>
              <a:rPr lang="tr-TR" smtClean="0"/>
              <a:t>Ek gıdaların hangi özelliklere sahip olması gerektiğini bilmeli</a:t>
            </a:r>
          </a:p>
          <a:p>
            <a:r>
              <a:rPr lang="tr-TR" smtClean="0"/>
              <a:t>Bebeğe verilen kemoprofilaksiyi sayabilmeli</a:t>
            </a:r>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tr-TR" b="1" smtClean="0">
                <a:latin typeface="Arial Unicode MS"/>
              </a:rPr>
              <a:t>Örnek öğün</a:t>
            </a:r>
          </a:p>
        </p:txBody>
      </p:sp>
      <p:sp>
        <p:nvSpPr>
          <p:cNvPr id="61443" name="Rectangle 3"/>
          <p:cNvSpPr>
            <a:spLocks noGrp="1"/>
          </p:cNvSpPr>
          <p:nvPr>
            <p:ph type="body" idx="1"/>
          </p:nvPr>
        </p:nvSpPr>
        <p:spPr/>
        <p:txBody>
          <a:bodyPr/>
          <a:lstStyle/>
          <a:p>
            <a:pPr lvl="1"/>
            <a:r>
              <a:rPr lang="tr-TR" smtClean="0"/>
              <a:t>İkindi</a:t>
            </a:r>
          </a:p>
          <a:p>
            <a:pPr lvl="2"/>
            <a:r>
              <a:rPr lang="tr-TR" sz="1800" smtClean="0"/>
              <a:t>¾ kase yoğurt ya da anne sütü</a:t>
            </a:r>
          </a:p>
          <a:p>
            <a:pPr lvl="2"/>
            <a:r>
              <a:rPr lang="tr-TR" sz="1800" smtClean="0"/>
              <a:t>1 küçük meyve püresi</a:t>
            </a:r>
          </a:p>
          <a:p>
            <a:pPr lvl="1"/>
            <a:r>
              <a:rPr lang="tr-TR" smtClean="0"/>
              <a:t>Akşam</a:t>
            </a:r>
          </a:p>
          <a:p>
            <a:pPr lvl="2"/>
            <a:r>
              <a:rPr lang="tr-TR" sz="1800" smtClean="0"/>
              <a:t>1 kase muhallebi(150 ml) veya 1 kase tarhana çorbası</a:t>
            </a:r>
          </a:p>
          <a:p>
            <a:pPr lvl="1"/>
            <a:r>
              <a:rPr lang="tr-TR" smtClean="0"/>
              <a:t>Gece</a:t>
            </a:r>
          </a:p>
          <a:p>
            <a:pPr lvl="2"/>
            <a:r>
              <a:rPr lang="tr-TR" sz="1800" smtClean="0"/>
              <a:t>Anne sütü</a:t>
            </a:r>
          </a:p>
          <a:p>
            <a:r>
              <a:rPr lang="tr-TR" sz="2100" smtClean="0"/>
              <a:t>Bu menü yaklaşık 700 kcal ve 15-20 gr arasında protein içermektedir.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r>
              <a:rPr lang="tr-TR" b="1" smtClean="0">
                <a:latin typeface="Arial Unicode MS"/>
              </a:rPr>
              <a:t>Örnek öğün</a:t>
            </a:r>
            <a:endParaRPr lang="tr-TR" smtClean="0"/>
          </a:p>
        </p:txBody>
      </p:sp>
      <p:sp>
        <p:nvSpPr>
          <p:cNvPr id="47106" name="2 İçerik Yer Tutucusu"/>
          <p:cNvSpPr>
            <a:spLocks noGrp="1"/>
          </p:cNvSpPr>
          <p:nvPr>
            <p:ph idx="1"/>
          </p:nvPr>
        </p:nvSpPr>
        <p:spPr/>
        <p:txBody>
          <a:bodyPr/>
          <a:lstStyle/>
          <a:p>
            <a:r>
              <a:rPr lang="tr-TR" sz="2800" smtClean="0"/>
              <a:t>Anne sütü alan 12-23 aylık bebek</a:t>
            </a:r>
          </a:p>
          <a:p>
            <a:pPr lvl="1">
              <a:lnSpc>
                <a:spcPct val="90000"/>
              </a:lnSpc>
            </a:pPr>
            <a:r>
              <a:rPr lang="tr-TR" sz="2000" smtClean="0"/>
              <a:t>Sabah öğünü</a:t>
            </a:r>
          </a:p>
          <a:p>
            <a:pPr lvl="2">
              <a:lnSpc>
                <a:spcPct val="90000"/>
              </a:lnSpc>
            </a:pPr>
            <a:r>
              <a:rPr lang="tr-TR" sz="1800" smtClean="0"/>
              <a:t>Pirinç unu (sütle hazırlanmış) muhallebi (200 mL)</a:t>
            </a:r>
          </a:p>
          <a:p>
            <a:pPr lvl="1">
              <a:lnSpc>
                <a:spcPct val="90000"/>
              </a:lnSpc>
            </a:pPr>
            <a:r>
              <a:rPr lang="tr-TR" sz="2000" smtClean="0"/>
              <a:t>Öğlen öğünü</a:t>
            </a:r>
          </a:p>
          <a:p>
            <a:pPr lvl="2">
              <a:lnSpc>
                <a:spcPct val="90000"/>
              </a:lnSpc>
            </a:pPr>
            <a:r>
              <a:rPr lang="tr-TR" sz="1800" smtClean="0"/>
              <a:t>3 yemek kaşığı (YK) pirinç pilavı+1 çay kaşığı tereyağ</a:t>
            </a:r>
          </a:p>
          <a:p>
            <a:pPr lvl="2">
              <a:lnSpc>
                <a:spcPct val="90000"/>
              </a:lnSpc>
            </a:pPr>
            <a:r>
              <a:rPr lang="tr-TR" sz="1800" smtClean="0"/>
              <a:t>1 YK kuru fasülye</a:t>
            </a:r>
          </a:p>
          <a:p>
            <a:pPr lvl="2">
              <a:lnSpc>
                <a:spcPct val="90000"/>
              </a:lnSpc>
            </a:pPr>
            <a:r>
              <a:rPr lang="tr-TR" sz="1800" smtClean="0"/>
              <a:t>Yarım portakal</a:t>
            </a:r>
          </a:p>
          <a:p>
            <a:pPr lvl="1">
              <a:lnSpc>
                <a:spcPct val="90000"/>
              </a:lnSpc>
            </a:pPr>
            <a:r>
              <a:rPr lang="tr-TR" sz="2000" smtClean="0"/>
              <a:t>Akşam öğünü</a:t>
            </a:r>
          </a:p>
          <a:p>
            <a:pPr lvl="2">
              <a:lnSpc>
                <a:spcPct val="90000"/>
              </a:lnSpc>
            </a:pPr>
            <a:r>
              <a:rPr lang="tr-TR" sz="1800" smtClean="0"/>
              <a:t>3 yemek kaşığı (YK) pirinç pilavı+1 çay kaşığı tereyağ</a:t>
            </a:r>
          </a:p>
          <a:p>
            <a:pPr lvl="2">
              <a:lnSpc>
                <a:spcPct val="90000"/>
              </a:lnSpc>
            </a:pPr>
            <a:r>
              <a:rPr lang="tr-TR" sz="1800" smtClean="0"/>
              <a:t>1 YK balık (ya da karaciğer)</a:t>
            </a:r>
          </a:p>
          <a:p>
            <a:pPr lvl="2">
              <a:lnSpc>
                <a:spcPct val="90000"/>
              </a:lnSpc>
            </a:pPr>
            <a:r>
              <a:rPr lang="tr-TR" sz="1800" smtClean="0"/>
              <a:t>1 YK yeşil sebze</a:t>
            </a:r>
          </a:p>
          <a:p>
            <a:pPr lvl="1">
              <a:lnSpc>
                <a:spcPct val="90000"/>
              </a:lnSpc>
            </a:pPr>
            <a:r>
              <a:rPr lang="tr-TR" sz="2000" smtClean="0"/>
              <a:t>Ara öğünler</a:t>
            </a:r>
          </a:p>
          <a:p>
            <a:pPr lvl="2">
              <a:lnSpc>
                <a:spcPct val="90000"/>
              </a:lnSpc>
            </a:pPr>
            <a:r>
              <a:rPr lang="tr-TR" sz="1800" smtClean="0"/>
              <a:t>Bir dilim ekmek</a:t>
            </a:r>
          </a:p>
          <a:p>
            <a:pPr lvl="2">
              <a:lnSpc>
                <a:spcPct val="90000"/>
              </a:lnSpc>
            </a:pPr>
            <a:r>
              <a:rPr lang="tr-TR" sz="1800" smtClean="0"/>
              <a:t>Bir adet muz</a:t>
            </a:r>
          </a:p>
          <a:p>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p:nvPr>
        </p:nvSpPr>
        <p:spPr>
          <a:xfrm>
            <a:off x="611188" y="846138"/>
            <a:ext cx="8229600" cy="1143000"/>
          </a:xfrm>
        </p:spPr>
        <p:txBody>
          <a:bodyPr/>
          <a:lstStyle/>
          <a:p>
            <a:r>
              <a:rPr lang="tr-TR" sz="4000" b="1" smtClean="0"/>
              <a:t>Süt çocuklarında Sakınılması Gereken Besinler Nelerdir?</a:t>
            </a:r>
            <a:endParaRPr lang="tr-TR" sz="4000" smtClean="0"/>
          </a:p>
        </p:txBody>
      </p:sp>
      <p:sp>
        <p:nvSpPr>
          <p:cNvPr id="48130" name="3 İçerik Yer Tutucusu"/>
          <p:cNvSpPr>
            <a:spLocks noGrp="1"/>
          </p:cNvSpPr>
          <p:nvPr>
            <p:ph idx="1"/>
          </p:nvPr>
        </p:nvSpPr>
        <p:spPr>
          <a:xfrm>
            <a:off x="457200" y="2208213"/>
            <a:ext cx="8229600" cy="4389437"/>
          </a:xfrm>
        </p:spPr>
        <p:txBody>
          <a:bodyPr/>
          <a:lstStyle/>
          <a:p>
            <a:r>
              <a:rPr lang="tr-TR" b="1" smtClean="0"/>
              <a:t>Çay: </a:t>
            </a:r>
            <a:r>
              <a:rPr lang="tr-TR" smtClean="0"/>
              <a:t>Süt çocukları ve küçük çocuklara önerilmez. İçeriğinde tanin olması, demir ve diğer mineralleri bağlayıcı özelliğinden dolayı demir eksikliğine neden olur. </a:t>
            </a:r>
          </a:p>
          <a:p>
            <a:pPr>
              <a:buFont typeface="Wingdings 2" pitchFamily="18" charset="2"/>
              <a:buNone/>
            </a:pPr>
            <a:endParaRPr lang="tr-TR" smtClean="0"/>
          </a:p>
          <a:p>
            <a:r>
              <a:rPr lang="tr-TR" b="1" smtClean="0"/>
              <a:t>Bitki çayları: </a:t>
            </a:r>
            <a:r>
              <a:rPr lang="tr-TR" smtClean="0"/>
              <a:t>Papatya çayı, yeşil çay v.s bitki çaylarının da demir emilimini azaltıcı etkisi vardır. Aynı zamanda bazı farmakolojik ajanlar içeren bitki çaylarının, süt çocukları ve küçük çocuklar için güvenirliği konusunda yeterli bilimsel araştırma yoktur.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a:xfrm>
            <a:off x="457200" y="1049338"/>
            <a:ext cx="8229600" cy="1143000"/>
          </a:xfrm>
        </p:spPr>
        <p:txBody>
          <a:bodyPr/>
          <a:lstStyle/>
          <a:p>
            <a:r>
              <a:rPr lang="tr-TR" sz="4000" b="1" smtClean="0"/>
              <a:t>Süt çocuklarında Sakınılması Gereken Besinler Nelerdir?</a:t>
            </a:r>
            <a:endParaRPr lang="tr-TR" sz="4000" smtClean="0"/>
          </a:p>
        </p:txBody>
      </p:sp>
      <p:sp>
        <p:nvSpPr>
          <p:cNvPr id="49154" name="Rectangle 3"/>
          <p:cNvSpPr>
            <a:spLocks noGrp="1"/>
          </p:cNvSpPr>
          <p:nvPr>
            <p:ph type="body" idx="1"/>
          </p:nvPr>
        </p:nvSpPr>
        <p:spPr>
          <a:xfrm>
            <a:off x="457200" y="2279650"/>
            <a:ext cx="8229600" cy="4389438"/>
          </a:xfrm>
        </p:spPr>
        <p:txBody>
          <a:bodyPr/>
          <a:lstStyle/>
          <a:p>
            <a:r>
              <a:rPr lang="tr-TR" b="1" smtClean="0"/>
              <a:t>Bal: </a:t>
            </a:r>
            <a:r>
              <a:rPr lang="tr-TR" smtClean="0"/>
              <a:t>Clostridium botulinum sporlarını içerebilmesi nedeni ile botulizm riski taşır. Süt çocuklarının mide asidi düzeyi düşük olduğundan bu sporları öldüremez.Bu nedenle </a:t>
            </a:r>
            <a:r>
              <a:rPr lang="tr-TR" b="1" smtClean="0"/>
              <a:t>bir yaşından</a:t>
            </a:r>
            <a:r>
              <a:rPr lang="tr-TR" smtClean="0"/>
              <a:t> küçük çocuklara bal önerilmez.</a:t>
            </a:r>
          </a:p>
          <a:p>
            <a:pPr>
              <a:buFont typeface="Wingdings 2" pitchFamily="18" charset="2"/>
              <a:buNone/>
            </a:pPr>
            <a:endParaRPr lang="tr-TR" smtClean="0"/>
          </a:p>
          <a:p>
            <a:endParaRPr lang="tr-TR" b="1" smtClean="0"/>
          </a:p>
          <a:p>
            <a:endParaRPr lang="tr-TR" b="1" smtClean="0"/>
          </a:p>
          <a:p>
            <a:r>
              <a:rPr lang="tr-TR" b="1" smtClean="0"/>
              <a:t>Bakla: </a:t>
            </a:r>
            <a:r>
              <a:rPr lang="tr-TR" smtClean="0"/>
              <a:t>Favizme neden olabileceği için süt çocukluğu döneminde önerilmez</a:t>
            </a:r>
          </a:p>
        </p:txBody>
      </p:sp>
      <p:pic>
        <p:nvPicPr>
          <p:cNvPr id="49155" name="3 Resim" descr="BAL.png"/>
          <p:cNvPicPr>
            <a:picLocks noChangeAspect="1"/>
          </p:cNvPicPr>
          <p:nvPr/>
        </p:nvPicPr>
        <p:blipFill>
          <a:blip r:embed="rId2"/>
          <a:srcRect/>
          <a:stretch>
            <a:fillRect/>
          </a:stretch>
        </p:blipFill>
        <p:spPr bwMode="auto">
          <a:xfrm>
            <a:off x="3348038" y="3917950"/>
            <a:ext cx="2286000" cy="17145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p:nvPr>
        </p:nvSpPr>
        <p:spPr>
          <a:xfrm>
            <a:off x="457200" y="1049338"/>
            <a:ext cx="8229600" cy="1143000"/>
          </a:xfrm>
        </p:spPr>
        <p:txBody>
          <a:bodyPr/>
          <a:lstStyle/>
          <a:p>
            <a:r>
              <a:rPr lang="tr-TR" sz="4000" b="1" smtClean="0"/>
              <a:t>Süt çocuklarında Sakınılması Gereken Besinler Nelerdir?</a:t>
            </a:r>
            <a:endParaRPr lang="tr-TR" sz="4000" smtClean="0"/>
          </a:p>
        </p:txBody>
      </p:sp>
      <p:sp>
        <p:nvSpPr>
          <p:cNvPr id="50178" name="Rectangle 3"/>
          <p:cNvSpPr>
            <a:spLocks noGrp="1"/>
          </p:cNvSpPr>
          <p:nvPr>
            <p:ph type="body" idx="1"/>
          </p:nvPr>
        </p:nvSpPr>
        <p:spPr>
          <a:xfrm>
            <a:off x="457200" y="2279650"/>
            <a:ext cx="8229600" cy="4389438"/>
          </a:xfrm>
        </p:spPr>
        <p:txBody>
          <a:bodyPr/>
          <a:lstStyle/>
          <a:p>
            <a:r>
              <a:rPr lang="tr-TR" b="1" smtClean="0"/>
              <a:t>İnek sütü </a:t>
            </a:r>
            <a:r>
              <a:rPr lang="tr-TR" smtClean="0"/>
              <a:t>de alerji riski taşır. 1 yaşına kadar direk içirilmemelidir ama evde yoğurt mayalarken rahatlıkla kullanılabilir. Yoğurt çok faydalı bir protein kaynağıdır, 6. aydan sonra bebeklere her gün yedirilmelidir.</a:t>
            </a:r>
          </a:p>
          <a:p>
            <a:pPr>
              <a:buFont typeface="Wingdings 2" pitchFamily="18" charset="2"/>
              <a:buNone/>
            </a:pPr>
            <a:endParaRPr lang="tr-TR" smtClean="0"/>
          </a:p>
          <a:p>
            <a:r>
              <a:rPr lang="tr-TR" smtClean="0"/>
              <a:t>İnek sütü ayrıca bebeklerde demir eksikliğine ve kabızlığa neden olabilir. </a:t>
            </a:r>
            <a:r>
              <a:rPr lang="tr-TR" b="1" smtClean="0"/>
              <a:t>1 yaşından</a:t>
            </a:r>
            <a:r>
              <a:rPr lang="tr-TR" smtClean="0"/>
              <a:t> sonra inek sütü verilebilir, bu dönemde günlük en fazla 500ml (2 su bardağı) tüketilebilir.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Başlık"/>
          <p:cNvSpPr>
            <a:spLocks noGrp="1"/>
          </p:cNvSpPr>
          <p:nvPr>
            <p:ph type="title"/>
          </p:nvPr>
        </p:nvSpPr>
        <p:spPr>
          <a:xfrm>
            <a:off x="457200" y="1122363"/>
            <a:ext cx="8229600" cy="1143000"/>
          </a:xfrm>
        </p:spPr>
        <p:txBody>
          <a:bodyPr/>
          <a:lstStyle/>
          <a:p>
            <a:r>
              <a:rPr lang="tr-TR" sz="4000" b="1" smtClean="0"/>
              <a:t>Süt çocuklarında Sakınılması Gereken Besinler Nelerdir?</a:t>
            </a:r>
            <a:endParaRPr lang="tr-TR" sz="4000" smtClean="0"/>
          </a:p>
        </p:txBody>
      </p:sp>
      <p:sp>
        <p:nvSpPr>
          <p:cNvPr id="51202" name="2 İçerik Yer Tutucusu"/>
          <p:cNvSpPr>
            <a:spLocks noGrp="1"/>
          </p:cNvSpPr>
          <p:nvPr>
            <p:ph idx="1"/>
          </p:nvPr>
        </p:nvSpPr>
        <p:spPr>
          <a:xfrm>
            <a:off x="457200" y="2352675"/>
            <a:ext cx="8229600" cy="4389438"/>
          </a:xfrm>
        </p:spPr>
        <p:txBody>
          <a:bodyPr/>
          <a:lstStyle/>
          <a:p>
            <a:r>
              <a:rPr lang="tr-TR" b="1" smtClean="0"/>
              <a:t>Yumurtanın beyaz kısmı</a:t>
            </a:r>
            <a:r>
              <a:rPr lang="tr-TR" smtClean="0"/>
              <a:t>, protein yapısı nedeniyle yüksek alerjik özelliğe sahiptir. Alerjisi olmayan bebeklere </a:t>
            </a:r>
            <a:r>
              <a:rPr lang="tr-TR" b="1" smtClean="0"/>
              <a:t>9 aylıktan</a:t>
            </a:r>
            <a:r>
              <a:rPr lang="tr-TR" smtClean="0"/>
              <a:t> sonra çok az miktarlarda başlanarak denenebilir.</a:t>
            </a:r>
          </a:p>
          <a:p>
            <a:pPr>
              <a:buFont typeface="Wingdings 2" pitchFamily="18" charset="2"/>
              <a:buNone/>
            </a:pPr>
            <a:endParaRPr lang="tr-TR" smtClean="0"/>
          </a:p>
          <a:p>
            <a:r>
              <a:rPr lang="tr-TR" b="1" smtClean="0"/>
              <a:t>Kafein içeren kahve, kakao, çikolata </a:t>
            </a:r>
            <a:r>
              <a:rPr lang="tr-TR" smtClean="0"/>
              <a:t>gibi besinler bebeği sinirli yapabildiği gibi kalsiyum ve diğer besleyici maddelerin emilimini de engeller.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Başlık"/>
          <p:cNvSpPr>
            <a:spLocks noGrp="1"/>
          </p:cNvSpPr>
          <p:nvPr>
            <p:ph type="title"/>
          </p:nvPr>
        </p:nvSpPr>
        <p:spPr>
          <a:xfrm>
            <a:off x="457200" y="977900"/>
            <a:ext cx="8229600" cy="1143000"/>
          </a:xfrm>
        </p:spPr>
        <p:txBody>
          <a:bodyPr/>
          <a:lstStyle/>
          <a:p>
            <a:r>
              <a:rPr lang="tr-TR" sz="4000" smtClean="0">
                <a:latin typeface="Arial" charset="0"/>
              </a:rPr>
              <a:t>Emzirilen bebeklerde tamamlayıcı beslenme kuralları (WHO)</a:t>
            </a:r>
            <a:endParaRPr lang="tr-TR" sz="4000" smtClean="0"/>
          </a:p>
        </p:txBody>
      </p:sp>
      <p:sp>
        <p:nvSpPr>
          <p:cNvPr id="52226" name="2 İçerik Yer Tutucusu"/>
          <p:cNvSpPr>
            <a:spLocks noGrp="1"/>
          </p:cNvSpPr>
          <p:nvPr>
            <p:ph idx="1"/>
          </p:nvPr>
        </p:nvSpPr>
        <p:spPr>
          <a:xfrm>
            <a:off x="457200" y="2208213"/>
            <a:ext cx="8229600" cy="4389437"/>
          </a:xfrm>
        </p:spPr>
        <p:txBody>
          <a:bodyPr/>
          <a:lstStyle/>
          <a:p>
            <a:pPr marL="571500" indent="-571500" eaLnBrk="1" hangingPunct="1">
              <a:lnSpc>
                <a:spcPct val="110000"/>
              </a:lnSpc>
              <a:buClr>
                <a:schemeClr val="tx2"/>
              </a:buClr>
              <a:buSzTx/>
              <a:buFont typeface="Wingdings" pitchFamily="2" charset="2"/>
              <a:buAutoNum type="arabicPeriod"/>
            </a:pPr>
            <a:r>
              <a:rPr lang="tr-TR" sz="2300" smtClean="0"/>
              <a:t>Bebek doğumdan altıncı ayın sonuna kadar tek başına anne sütü ile beslenmeli, tamamlayıcı besinler 6. ayın sonunda  anne sütüne ilave olarak verilmeli</a:t>
            </a:r>
          </a:p>
          <a:p>
            <a:pPr marL="571500" indent="-571500" eaLnBrk="1" hangingPunct="1">
              <a:lnSpc>
                <a:spcPct val="110000"/>
              </a:lnSpc>
              <a:buClr>
                <a:schemeClr val="tx2"/>
              </a:buClr>
              <a:buSzTx/>
              <a:buFont typeface="Wingdings" pitchFamily="2" charset="2"/>
              <a:buAutoNum type="arabicPeriod"/>
            </a:pPr>
            <a:r>
              <a:rPr lang="tr-TR" sz="2300" smtClean="0"/>
              <a:t>İsteğe bağlı, sık emzirme 2 yaş ve ötesine kadar sürdürülmeli</a:t>
            </a:r>
          </a:p>
          <a:p>
            <a:pPr marL="571500" indent="-571500" eaLnBrk="1" hangingPunct="1">
              <a:lnSpc>
                <a:spcPct val="110000"/>
              </a:lnSpc>
              <a:buClr>
                <a:schemeClr val="tx2"/>
              </a:buClr>
              <a:buSzTx/>
              <a:buFont typeface="Wingdings" pitchFamily="2" charset="2"/>
              <a:buAutoNum type="arabicPeriod"/>
            </a:pPr>
            <a:r>
              <a:rPr lang="tr-TR" sz="2300" smtClean="0"/>
              <a:t>Sorumlu beslenme uygulaması, psikososyal bakım ilkelerini temel almalı</a:t>
            </a:r>
          </a:p>
          <a:p>
            <a:pPr marL="571500" indent="-571500" eaLnBrk="1" hangingPunct="1">
              <a:lnSpc>
                <a:spcPct val="110000"/>
              </a:lnSpc>
              <a:buClr>
                <a:schemeClr val="tx2"/>
              </a:buClr>
              <a:buSzTx/>
              <a:buFont typeface="Wingdings" pitchFamily="2" charset="2"/>
              <a:buAutoNum type="arabicPeriod"/>
            </a:pPr>
            <a:r>
              <a:rPr lang="tr-TR" sz="2300" smtClean="0"/>
              <a:t>Besinler doğru bir şekilde ve temizlik kurallarına uygun olarak hazırlanmalı</a:t>
            </a:r>
          </a:p>
          <a:p>
            <a:pPr marL="571500" indent="-571500" eaLnBrk="1" hangingPunct="1">
              <a:lnSpc>
                <a:spcPct val="110000"/>
              </a:lnSpc>
              <a:buClr>
                <a:schemeClr val="tx2"/>
              </a:buClr>
              <a:buSzTx/>
              <a:buFont typeface="Wingdings" pitchFamily="2" charset="2"/>
              <a:buAutoNum type="arabicPeriod"/>
            </a:pPr>
            <a:r>
              <a:rPr lang="tr-TR" sz="2300" smtClean="0"/>
              <a:t>6. ayda küçük miktarlarda tamamlayıcı besinlere başlanmalı ve çocuk büyüdükçe  besin miktarı artırılmalı</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Başlık"/>
          <p:cNvSpPr>
            <a:spLocks noGrp="1"/>
          </p:cNvSpPr>
          <p:nvPr>
            <p:ph type="title"/>
          </p:nvPr>
        </p:nvSpPr>
        <p:spPr>
          <a:xfrm>
            <a:off x="457200" y="1125538"/>
            <a:ext cx="8229600" cy="1143000"/>
          </a:xfrm>
        </p:spPr>
        <p:txBody>
          <a:bodyPr/>
          <a:lstStyle/>
          <a:p>
            <a:r>
              <a:rPr lang="tr-TR" sz="4000" smtClean="0">
                <a:latin typeface="Arial" charset="0"/>
              </a:rPr>
              <a:t>Emzirilen bebeklerde tamamlayıcı beslenme kuralları (WHO)</a:t>
            </a:r>
            <a:endParaRPr lang="tr-TR" sz="4000" smtClean="0"/>
          </a:p>
        </p:txBody>
      </p:sp>
      <p:sp>
        <p:nvSpPr>
          <p:cNvPr id="3" name="2 İçerik Yer Tutucusu"/>
          <p:cNvSpPr>
            <a:spLocks noGrp="1"/>
          </p:cNvSpPr>
          <p:nvPr>
            <p:ph idx="1"/>
          </p:nvPr>
        </p:nvSpPr>
        <p:spPr>
          <a:xfrm>
            <a:off x="457200" y="2355850"/>
            <a:ext cx="8229600" cy="4389438"/>
          </a:xfrm>
        </p:spPr>
        <p:txBody>
          <a:bodyPr/>
          <a:lstStyle/>
          <a:p>
            <a:pPr marL="400050" indent="-400050" eaLnBrk="1" hangingPunct="1">
              <a:lnSpc>
                <a:spcPct val="90000"/>
              </a:lnSpc>
              <a:spcAft>
                <a:spcPct val="20000"/>
              </a:spcAft>
              <a:buClr>
                <a:schemeClr val="tx2"/>
              </a:buClr>
              <a:buSzTx/>
              <a:buFont typeface="Wingdings" pitchFamily="2" charset="2"/>
              <a:buAutoNum type="arabicPeriod" startAt="6"/>
              <a:defRPr/>
            </a:pPr>
            <a:r>
              <a:rPr lang="tr-TR" sz="2400" dirty="0" smtClean="0"/>
              <a:t>Tamamlayıcı besinlerin kıvamı, süt çocuğunun gereksinimine ve motor gelişimine uygun olarak, bebek büyüdükçe  artırılmalı </a:t>
            </a:r>
          </a:p>
          <a:p>
            <a:pPr marL="400050" indent="-400050" eaLnBrk="1" hangingPunct="1">
              <a:lnSpc>
                <a:spcPct val="90000"/>
              </a:lnSpc>
              <a:spcAft>
                <a:spcPct val="20000"/>
              </a:spcAft>
              <a:buClr>
                <a:schemeClr val="tx2"/>
              </a:buClr>
              <a:buSzTx/>
              <a:buFont typeface="Wingdings" pitchFamily="2" charset="2"/>
              <a:buAutoNum type="arabicPeriod" startAt="6"/>
              <a:defRPr/>
            </a:pPr>
            <a:r>
              <a:rPr lang="tr-TR" sz="2400" dirty="0" smtClean="0"/>
              <a:t>Tamamlayıcı beslenmede öğün sayısı, bebeğin yaşına ve anne sütünden yararlanma miktarına göre ayarlanmalı</a:t>
            </a:r>
          </a:p>
          <a:p>
            <a:pPr marL="400050" indent="-400050" eaLnBrk="1" hangingPunct="1">
              <a:lnSpc>
                <a:spcPct val="90000"/>
              </a:lnSpc>
              <a:spcAft>
                <a:spcPct val="20000"/>
              </a:spcAft>
              <a:buClr>
                <a:schemeClr val="tx2"/>
              </a:buClr>
              <a:buSzTx/>
              <a:buFont typeface="Wingdings" pitchFamily="2" charset="2"/>
              <a:buAutoNum type="arabicPeriod" startAt="6"/>
              <a:defRPr/>
            </a:pPr>
            <a:r>
              <a:rPr lang="tr-TR" sz="2400" dirty="0" smtClean="0"/>
              <a:t>Süt çocuklarının sağlıklı gelişimi için vitamin ve mineral desteği almaları ya da zenginleştirilmiş besin tüketmeleri gerekmekte</a:t>
            </a:r>
          </a:p>
          <a:p>
            <a:pPr marL="400050" indent="-400050" eaLnBrk="1" hangingPunct="1">
              <a:lnSpc>
                <a:spcPct val="90000"/>
              </a:lnSpc>
              <a:spcAft>
                <a:spcPct val="20000"/>
              </a:spcAft>
              <a:buClr>
                <a:schemeClr val="tx2"/>
              </a:buClr>
              <a:buSzTx/>
              <a:buFont typeface="Wingdings" pitchFamily="2" charset="2"/>
              <a:buAutoNum type="arabicPeriod" startAt="6"/>
              <a:defRPr/>
            </a:pPr>
            <a:r>
              <a:rPr lang="tr-TR" sz="2400" dirty="0" smtClean="0"/>
              <a:t>Hastalık esnasında emzirme sıklığını artırma yolu ile sıvı alımının artırılması ve bebeğin yumuşak, iştah açıcı, favori besinleri tüketmeye teşviki edilmesi </a:t>
            </a:r>
          </a:p>
          <a:p>
            <a:pPr>
              <a:defRPr/>
            </a:pP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Başlık 1"/>
          <p:cNvSpPr>
            <a:spLocks noGrp="1"/>
          </p:cNvSpPr>
          <p:nvPr>
            <p:ph type="title"/>
          </p:nvPr>
        </p:nvSpPr>
        <p:spPr/>
        <p:txBody>
          <a:bodyPr/>
          <a:lstStyle/>
          <a:p>
            <a:r>
              <a:rPr lang="tr-TR" smtClean="0"/>
              <a:t>Özet</a:t>
            </a:r>
            <a:endParaRPr lang="en-US" smtClean="0"/>
          </a:p>
        </p:txBody>
      </p:sp>
      <p:sp>
        <p:nvSpPr>
          <p:cNvPr id="54274" name="İçerik Yer Tutucusu 2"/>
          <p:cNvSpPr>
            <a:spLocks noGrp="1"/>
          </p:cNvSpPr>
          <p:nvPr>
            <p:ph idx="1"/>
          </p:nvPr>
        </p:nvSpPr>
        <p:spPr/>
        <p:txBody>
          <a:bodyPr/>
          <a:lstStyle/>
          <a:p>
            <a:pPr>
              <a:lnSpc>
                <a:spcPct val="150000"/>
              </a:lnSpc>
            </a:pPr>
            <a:r>
              <a:rPr lang="tr-TR" smtClean="0"/>
              <a:t>Anne sütünün avantajları nelerdir?</a:t>
            </a:r>
          </a:p>
          <a:p>
            <a:pPr>
              <a:lnSpc>
                <a:spcPct val="150000"/>
              </a:lnSpc>
            </a:pPr>
            <a:r>
              <a:rPr lang="tr-TR" smtClean="0"/>
              <a:t>Ek gıdaya erken başlamanın sakıncaları nelerdir?</a:t>
            </a:r>
          </a:p>
          <a:p>
            <a:pPr>
              <a:lnSpc>
                <a:spcPct val="150000"/>
              </a:lnSpc>
            </a:pPr>
            <a:r>
              <a:rPr lang="tr-TR" smtClean="0"/>
              <a:t>Vitamin ve demir proflaksileri nasıl uygulanır?</a:t>
            </a:r>
          </a:p>
          <a:p>
            <a:pPr>
              <a:lnSpc>
                <a:spcPct val="150000"/>
              </a:lnSpc>
            </a:pPr>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Başlık"/>
          <p:cNvSpPr>
            <a:spLocks noGrp="1"/>
          </p:cNvSpPr>
          <p:nvPr>
            <p:ph type="title"/>
          </p:nvPr>
        </p:nvSpPr>
        <p:spPr/>
        <p:txBody>
          <a:bodyPr/>
          <a:lstStyle/>
          <a:p>
            <a:pPr eaLnBrk="1" hangingPunct="1"/>
            <a:r>
              <a:rPr lang="tr-TR" smtClean="0"/>
              <a:t>Kaynaklar</a:t>
            </a:r>
          </a:p>
        </p:txBody>
      </p:sp>
      <p:sp>
        <p:nvSpPr>
          <p:cNvPr id="55298" name="2 İçerik Yer Tutucusu"/>
          <p:cNvSpPr>
            <a:spLocks noGrp="1"/>
          </p:cNvSpPr>
          <p:nvPr>
            <p:ph idx="1"/>
          </p:nvPr>
        </p:nvSpPr>
        <p:spPr/>
        <p:txBody>
          <a:bodyPr/>
          <a:lstStyle/>
          <a:p>
            <a:pPr eaLnBrk="1" hangingPunct="1"/>
            <a:r>
              <a:rPr lang="it-IT" sz="2000" smtClean="0"/>
              <a:t>Türk Pediatri Arşivi 2006; 41: 181- 8</a:t>
            </a:r>
            <a:endParaRPr lang="tr-TR" sz="2000" smtClean="0"/>
          </a:p>
          <a:p>
            <a:r>
              <a:rPr lang="en-US" sz="2000" smtClean="0"/>
              <a:t>WHO. Feeding and nutrition of infants and young children:Guidelines for the WHO European Series, No.87, WHO 2003.</a:t>
            </a:r>
            <a:endParaRPr lang="tr-TR" sz="2000" smtClean="0"/>
          </a:p>
          <a:p>
            <a:r>
              <a:rPr lang="en-US" sz="2000" smtClean="0"/>
              <a:t>WHO. Complementary feeding: Report of the global consultation.</a:t>
            </a:r>
            <a:r>
              <a:rPr lang="tr-TR" sz="2000" smtClean="0"/>
              <a:t>Geneva 10-13 December 2001.</a:t>
            </a:r>
          </a:p>
          <a:p>
            <a:r>
              <a:rPr lang="en-US" sz="2000" smtClean="0"/>
              <a:t>Davis MK. Breastfeeding and chronic disease in childhood</a:t>
            </a:r>
            <a:r>
              <a:rPr lang="tr-TR" sz="2000" smtClean="0"/>
              <a:t> </a:t>
            </a:r>
            <a:r>
              <a:rPr lang="en-US" sz="2000" smtClean="0"/>
              <a:t>and adolescence. Ped Clin N Amer 2001; 48: 125- 42.</a:t>
            </a:r>
            <a:endParaRPr lang="tr-TR" sz="2000" smtClean="0"/>
          </a:p>
          <a:p>
            <a:r>
              <a:rPr lang="tr-TR" sz="2000" smtClean="0"/>
              <a:t>Efron DT, Barbul A. Arginine and immunonutrition: A reevaluation. Nutrition 2000;16:73-4.</a:t>
            </a:r>
          </a:p>
          <a:p>
            <a:r>
              <a:rPr lang="tr-TR" sz="2000" smtClean="0"/>
              <a:t>Zümrüt Uysal: Demir emilimi. Kırıkkale Tıp Fakültesi Pediatri Günleri II- Demir ve Çocuk Sempozyumu, 11 Mayıs 2004, Kırıkkale.</a:t>
            </a:r>
          </a:p>
          <a:p>
            <a:endParaRPr lang="tr-TR" sz="2000" smtClean="0"/>
          </a:p>
          <a:p>
            <a:endParaRPr lang="tr-TR" sz="2400" smtClean="0"/>
          </a:p>
          <a:p>
            <a:endParaRPr lang="tr-TR"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title"/>
          </p:nvPr>
        </p:nvSpPr>
        <p:spPr/>
        <p:txBody>
          <a:bodyPr/>
          <a:lstStyle/>
          <a:p>
            <a:pPr eaLnBrk="1" hangingPunct="1"/>
            <a:r>
              <a:rPr lang="tr-TR" smtClean="0"/>
              <a:t>Anne sütü</a:t>
            </a:r>
          </a:p>
        </p:txBody>
      </p:sp>
      <p:sp>
        <p:nvSpPr>
          <p:cNvPr id="17410" name="2 İçerik Yer Tutucusu"/>
          <p:cNvSpPr>
            <a:spLocks noGrp="1"/>
          </p:cNvSpPr>
          <p:nvPr>
            <p:ph idx="1"/>
          </p:nvPr>
        </p:nvSpPr>
        <p:spPr/>
        <p:txBody>
          <a:bodyPr/>
          <a:lstStyle/>
          <a:p>
            <a:pPr eaLnBrk="1" hangingPunct="1"/>
            <a:r>
              <a:rPr lang="tr-TR" smtClean="0"/>
              <a:t>Yenidoğan bir bebek için en uygun besin ANNE SÜTÜ’dür. </a:t>
            </a:r>
          </a:p>
          <a:p>
            <a:pPr eaLnBrk="1" hangingPunct="1"/>
            <a:r>
              <a:rPr lang="tr-TR" smtClean="0"/>
              <a:t>Anne sütü bebeğin sağlıklı olması, tüm besin öğeleri gereksinmelerini karşılaması, kolaylıkla sindirilebilmesi ve enfeksiyonlara karşı koruması açısından yeri doldurulamaz bir besindir</a:t>
            </a:r>
          </a:p>
        </p:txBody>
      </p:sp>
      <p:sp>
        <p:nvSpPr>
          <p:cNvPr id="4" name="3 Oval"/>
          <p:cNvSpPr/>
          <p:nvPr/>
        </p:nvSpPr>
        <p:spPr>
          <a:xfrm>
            <a:off x="1908175" y="5084763"/>
            <a:ext cx="4967288"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2400" dirty="0"/>
              <a:t>İLK 6 AY SADECE ANNE SÜTÜ!!!</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p:nvPr>
        </p:nvSpPr>
        <p:spPr/>
        <p:txBody>
          <a:bodyPr/>
          <a:lstStyle/>
          <a:p>
            <a:r>
              <a:rPr lang="tr-TR" smtClean="0"/>
              <a:t>               TEŞEKKÜRLER</a:t>
            </a:r>
          </a:p>
        </p:txBody>
      </p:sp>
      <p:pic>
        <p:nvPicPr>
          <p:cNvPr id="56322" name="4 Resim" descr="yemek 2.jpg"/>
          <p:cNvPicPr>
            <a:picLocks noChangeAspect="1"/>
          </p:cNvPicPr>
          <p:nvPr/>
        </p:nvPicPr>
        <p:blipFill>
          <a:blip r:embed="rId2"/>
          <a:srcRect/>
          <a:stretch>
            <a:fillRect/>
          </a:stretch>
        </p:blipFill>
        <p:spPr bwMode="auto">
          <a:xfrm>
            <a:off x="6300788" y="1557338"/>
            <a:ext cx="2133600" cy="2574925"/>
          </a:xfrm>
          <a:prstGeom prst="rect">
            <a:avLst/>
          </a:prstGeom>
          <a:noFill/>
          <a:ln w="9525">
            <a:noFill/>
            <a:miter lim="800000"/>
            <a:headEnd/>
            <a:tailEnd/>
          </a:ln>
        </p:spPr>
      </p:pic>
      <p:pic>
        <p:nvPicPr>
          <p:cNvPr id="56323" name="5 Resim" descr="ye3.jpg"/>
          <p:cNvPicPr>
            <a:picLocks noChangeAspect="1"/>
          </p:cNvPicPr>
          <p:nvPr/>
        </p:nvPicPr>
        <p:blipFill>
          <a:blip r:embed="rId3"/>
          <a:srcRect/>
          <a:stretch>
            <a:fillRect/>
          </a:stretch>
        </p:blipFill>
        <p:spPr bwMode="auto">
          <a:xfrm>
            <a:off x="611188" y="4292600"/>
            <a:ext cx="1962150" cy="2333625"/>
          </a:xfrm>
          <a:prstGeom prst="rect">
            <a:avLst/>
          </a:prstGeom>
          <a:noFill/>
          <a:ln w="9525">
            <a:noFill/>
            <a:miter lim="800000"/>
            <a:headEnd/>
            <a:tailEnd/>
          </a:ln>
        </p:spPr>
      </p:pic>
      <p:pic>
        <p:nvPicPr>
          <p:cNvPr id="56324" name="6 Resim" descr="ye5.jpg"/>
          <p:cNvPicPr>
            <a:picLocks noChangeAspect="1"/>
          </p:cNvPicPr>
          <p:nvPr/>
        </p:nvPicPr>
        <p:blipFill>
          <a:blip r:embed="rId4"/>
          <a:srcRect/>
          <a:stretch>
            <a:fillRect/>
          </a:stretch>
        </p:blipFill>
        <p:spPr bwMode="auto">
          <a:xfrm>
            <a:off x="2987675" y="2636838"/>
            <a:ext cx="3240088" cy="2420937"/>
          </a:xfrm>
          <a:prstGeom prst="rect">
            <a:avLst/>
          </a:prstGeom>
          <a:noFill/>
          <a:ln w="9525">
            <a:noFill/>
            <a:miter lim="800000"/>
            <a:headEnd/>
            <a:tailEnd/>
          </a:ln>
        </p:spPr>
      </p:pic>
      <p:pic>
        <p:nvPicPr>
          <p:cNvPr id="56325" name="7 Resim" descr="yemk 4.jpg"/>
          <p:cNvPicPr>
            <a:picLocks noChangeAspect="1"/>
          </p:cNvPicPr>
          <p:nvPr/>
        </p:nvPicPr>
        <p:blipFill>
          <a:blip r:embed="rId5"/>
          <a:srcRect/>
          <a:stretch>
            <a:fillRect/>
          </a:stretch>
        </p:blipFill>
        <p:spPr bwMode="auto">
          <a:xfrm>
            <a:off x="6227763" y="4365625"/>
            <a:ext cx="2343150" cy="2230438"/>
          </a:xfrm>
          <a:prstGeom prst="rect">
            <a:avLst/>
          </a:prstGeom>
          <a:noFill/>
          <a:ln w="9525">
            <a:noFill/>
            <a:miter lim="800000"/>
            <a:headEnd/>
            <a:tailEnd/>
          </a:ln>
        </p:spPr>
      </p:pic>
      <p:pic>
        <p:nvPicPr>
          <p:cNvPr id="56326" name="Picture 5" descr="cakeface"/>
          <p:cNvPicPr>
            <a:picLocks noGrp="1" noChangeAspect="1" noChangeArrowheads="1"/>
          </p:cNvPicPr>
          <p:nvPr>
            <p:ph idx="1"/>
          </p:nvPr>
        </p:nvPicPr>
        <p:blipFill>
          <a:blip r:embed="rId6"/>
          <a:srcRect/>
          <a:stretch>
            <a:fillRect/>
          </a:stretch>
        </p:blipFill>
        <p:spPr>
          <a:xfrm>
            <a:off x="611188" y="1412875"/>
            <a:ext cx="1905000" cy="260985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p:txBody>
          <a:bodyPr/>
          <a:lstStyle/>
          <a:p>
            <a:pPr eaLnBrk="1" hangingPunct="1"/>
            <a:r>
              <a:rPr lang="tr-TR" b="1" smtClean="0"/>
              <a:t>Anne Sütünün Yararları </a:t>
            </a:r>
            <a:endParaRPr lang="tr-TR" smtClean="0"/>
          </a:p>
        </p:txBody>
      </p:sp>
      <p:sp>
        <p:nvSpPr>
          <p:cNvPr id="18434" name="2 İçerik Yer Tutucusu"/>
          <p:cNvSpPr>
            <a:spLocks noGrp="1"/>
          </p:cNvSpPr>
          <p:nvPr>
            <p:ph idx="1"/>
          </p:nvPr>
        </p:nvSpPr>
        <p:spPr/>
        <p:txBody>
          <a:bodyPr/>
          <a:lstStyle/>
          <a:p>
            <a:pPr eaLnBrk="1" hangingPunct="1"/>
            <a:r>
              <a:rPr lang="tr-TR" smtClean="0"/>
              <a:t>Her zaman sterildir, ısı derecesi idealdir.</a:t>
            </a:r>
          </a:p>
          <a:p>
            <a:pPr eaLnBrk="1" hangingPunct="1"/>
            <a:r>
              <a:rPr lang="tr-TR" smtClean="0"/>
              <a:t>Besin ögesi bileşimi bebeğin gereksinmelerine uygundur.</a:t>
            </a:r>
          </a:p>
          <a:p>
            <a:pPr eaLnBrk="1" hangingPunct="1"/>
            <a:r>
              <a:rPr lang="tr-TR" smtClean="0"/>
              <a:t>Sindirime yardımcı aktif enzimler içerir (yağ sindirimi için lipaz) </a:t>
            </a:r>
          </a:p>
          <a:p>
            <a:pPr eaLnBrk="1" hangingPunct="1"/>
            <a:r>
              <a:rPr lang="tr-TR" smtClean="0"/>
              <a:t>Anne sütü alan bebeklerde solunum yolu ve mide-barsak enfeksiyonları daha az görülür.</a:t>
            </a:r>
          </a:p>
          <a:p>
            <a:pPr eaLnBrk="1" hangingPunct="1"/>
            <a:r>
              <a:rPr lang="tr-TR" smtClean="0"/>
              <a:t>Anne sütü verilmesi orta kulak iltihabı riskini azaltır.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p:nvPr>
        </p:nvSpPr>
        <p:spPr>
          <a:xfrm>
            <a:off x="457200" y="692150"/>
            <a:ext cx="8229600" cy="1143000"/>
          </a:xfrm>
        </p:spPr>
        <p:txBody>
          <a:bodyPr/>
          <a:lstStyle/>
          <a:p>
            <a:pPr eaLnBrk="1" hangingPunct="1"/>
            <a:r>
              <a:rPr lang="tr-TR" b="1" smtClean="0"/>
              <a:t>Anne Sütünün Yararları </a:t>
            </a:r>
            <a:endParaRPr lang="tr-TR" smtClean="0"/>
          </a:p>
        </p:txBody>
      </p:sp>
      <p:sp>
        <p:nvSpPr>
          <p:cNvPr id="19458" name="2 İçerik Yer Tutucusu"/>
          <p:cNvSpPr>
            <a:spLocks noGrp="1"/>
          </p:cNvSpPr>
          <p:nvPr>
            <p:ph idx="1"/>
          </p:nvPr>
        </p:nvSpPr>
        <p:spPr/>
        <p:txBody>
          <a:bodyPr/>
          <a:lstStyle/>
          <a:p>
            <a:pPr eaLnBrk="1" hangingPunct="1"/>
            <a:r>
              <a:rPr lang="tr-TR" smtClean="0"/>
              <a:t>Bazı kronik hastalıkların oluşma riskini azaltır (tip I diyabet, çölyak hastalığı, obezite, koroner kalp hastalığı gibi).</a:t>
            </a:r>
            <a:endParaRPr lang="tr-TR" smtClean="0">
              <a:latin typeface="Arial" charset="0"/>
            </a:endParaRPr>
          </a:p>
          <a:p>
            <a:pPr eaLnBrk="1" hangingPunct="1">
              <a:buFont typeface="Wingdings 2" pitchFamily="18" charset="2"/>
              <a:buNone/>
            </a:pPr>
            <a:endParaRPr lang="tr-TR" smtClean="0">
              <a:latin typeface="Arial" charset="0"/>
            </a:endParaRPr>
          </a:p>
          <a:p>
            <a:pPr eaLnBrk="1" hangingPunct="1"/>
            <a:r>
              <a:rPr lang="tr-TR" smtClean="0"/>
              <a:t>Alerjiye karşı koruyucudur ve bebeği pişikten korur.</a:t>
            </a:r>
            <a:endParaRPr lang="tr-TR" smtClean="0">
              <a:latin typeface="Arial" charset="0"/>
            </a:endParaRPr>
          </a:p>
          <a:p>
            <a:pPr eaLnBrk="1" hangingPunct="1">
              <a:buFont typeface="Wingdings 2" pitchFamily="18" charset="2"/>
              <a:buNone/>
            </a:pPr>
            <a:endParaRPr lang="tr-TR" smtClean="0">
              <a:latin typeface="Arial" charset="0"/>
            </a:endParaRPr>
          </a:p>
          <a:p>
            <a:pPr eaLnBrk="1" hangingPunct="1"/>
            <a:r>
              <a:rPr lang="tr-TR" smtClean="0"/>
              <a:t>Bebeğin ruhsal, bedensel ve zihinsel gelişimine yardımcı olur. </a:t>
            </a:r>
            <a:endParaRPr lang="tr-TR" smtClean="0">
              <a:latin typeface="Arial" charset="0"/>
            </a:endParaRPr>
          </a:p>
          <a:p>
            <a:pPr eaLnBrk="1" hangingPunct="1">
              <a:buFont typeface="Wingdings 2" pitchFamily="18" charset="2"/>
              <a:buNone/>
            </a:pPr>
            <a:endParaRPr lang="tr-TR" smtClean="0">
              <a:latin typeface="Arial" charset="0"/>
            </a:endParaRPr>
          </a:p>
          <a:p>
            <a:pPr eaLnBrk="1" hangingPunct="1"/>
            <a:r>
              <a:rPr lang="tr-TR" smtClean="0"/>
              <a:t>Ucuzdur, hazırlama sorunu gerektirmez.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Başlık"/>
          <p:cNvSpPr>
            <a:spLocks noGrp="1"/>
          </p:cNvSpPr>
          <p:nvPr>
            <p:ph type="title"/>
          </p:nvPr>
        </p:nvSpPr>
        <p:spPr/>
        <p:txBody>
          <a:bodyPr/>
          <a:lstStyle/>
          <a:p>
            <a:pPr eaLnBrk="1" hangingPunct="1"/>
            <a:r>
              <a:rPr lang="tr-TR" b="1" smtClean="0"/>
              <a:t>Anne Sütünün Yararları </a:t>
            </a:r>
            <a:endParaRPr lang="tr-TR" smtClean="0"/>
          </a:p>
        </p:txBody>
      </p:sp>
      <p:sp>
        <p:nvSpPr>
          <p:cNvPr id="33794" name="2 İçerik Yer Tutucusu"/>
          <p:cNvSpPr>
            <a:spLocks noGrp="1"/>
          </p:cNvSpPr>
          <p:nvPr>
            <p:ph idx="1"/>
          </p:nvPr>
        </p:nvSpPr>
        <p:spPr/>
        <p:txBody>
          <a:bodyPr/>
          <a:lstStyle/>
          <a:p>
            <a:pPr eaLnBrk="1" hangingPunct="1"/>
            <a:r>
              <a:rPr lang="tr-TR" smtClean="0"/>
              <a:t>Annenin sağlığını korur. Emziren annelerde akciğer kanseri, over kanseri, kemik erimesi ve kansızlık (anemi) oluşumu azalır. </a:t>
            </a:r>
            <a:endParaRPr lang="tr-TR" smtClean="0">
              <a:latin typeface="Arial" charset="0"/>
            </a:endParaRPr>
          </a:p>
          <a:p>
            <a:pPr eaLnBrk="1" hangingPunct="1">
              <a:buFont typeface="Wingdings 2" pitchFamily="18" charset="2"/>
              <a:buNone/>
            </a:pPr>
            <a:endParaRPr lang="tr-TR" smtClean="0">
              <a:latin typeface="Arial" charset="0"/>
            </a:endParaRPr>
          </a:p>
          <a:p>
            <a:pPr eaLnBrk="1" hangingPunct="1"/>
            <a:r>
              <a:rPr lang="tr-TR" smtClean="0"/>
              <a:t>Anne ve bebeği arasındaki duygusal bağı güçlendirerek sevgi dolu bir ilişkiyi kolaylaştırır. </a:t>
            </a:r>
          </a:p>
          <a:p>
            <a:pPr eaLnBrk="1" hangingPunct="1">
              <a:buFont typeface="Wingdings 2" pitchFamily="18" charset="2"/>
              <a:buNone/>
            </a:pPr>
            <a:endParaRPr lang="tr-TR" smtClean="0">
              <a:latin typeface="Arial" charset="0"/>
            </a:endParaRPr>
          </a:p>
          <a:p>
            <a:pPr eaLnBrk="1" hangingPunct="1">
              <a:buFont typeface="Wingdings 2" pitchFamily="18" charset="2"/>
              <a:buNone/>
            </a:pPr>
            <a:endParaRPr lang="tr-TR" smtClean="0"/>
          </a:p>
        </p:txBody>
      </p:sp>
      <p:pic>
        <p:nvPicPr>
          <p:cNvPr id="33797" name="Picture 5" descr="panorama-test-nıpt"/>
          <p:cNvPicPr>
            <a:picLocks noChangeAspect="1" noChangeArrowheads="1"/>
          </p:cNvPicPr>
          <p:nvPr/>
        </p:nvPicPr>
        <p:blipFill>
          <a:blip r:embed="rId2"/>
          <a:srcRect/>
          <a:stretch>
            <a:fillRect/>
          </a:stretch>
        </p:blipFill>
        <p:spPr bwMode="auto">
          <a:xfrm>
            <a:off x="2124075" y="4581525"/>
            <a:ext cx="3816350" cy="22764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Başlık"/>
          <p:cNvSpPr>
            <a:spLocks noGrp="1"/>
          </p:cNvSpPr>
          <p:nvPr>
            <p:ph type="title"/>
          </p:nvPr>
        </p:nvSpPr>
        <p:spPr/>
        <p:txBody>
          <a:bodyPr/>
          <a:lstStyle/>
          <a:p>
            <a:r>
              <a:rPr lang="tr-TR" b="1" smtClean="0"/>
              <a:t>Anne Sütünün Üstünlükleri</a:t>
            </a:r>
          </a:p>
        </p:txBody>
      </p:sp>
      <p:sp>
        <p:nvSpPr>
          <p:cNvPr id="21506" name="2 İçerik Yer Tutucusu"/>
          <p:cNvSpPr>
            <a:spLocks noGrp="1"/>
          </p:cNvSpPr>
          <p:nvPr>
            <p:ph idx="1"/>
          </p:nvPr>
        </p:nvSpPr>
        <p:spPr/>
        <p:txBody>
          <a:bodyPr/>
          <a:lstStyle/>
          <a:p>
            <a:r>
              <a:rPr lang="tr-TR" smtClean="0"/>
              <a:t>Anne sütündeki proteinlerin % 60-80’i biyolojik değeri ve kullanımı yüksek olan whey proteinidir. </a:t>
            </a:r>
          </a:p>
          <a:p>
            <a:r>
              <a:rPr lang="tr-TR" smtClean="0"/>
              <a:t>Anne sütü proteinlerinin vücut proteinlerine dönüşüm oranı %100 (NPU)’dür. </a:t>
            </a:r>
          </a:p>
          <a:p>
            <a:r>
              <a:rPr lang="tr-TR" smtClean="0"/>
              <a:t>Bu özelliğe sahip başka bir besinin olmaması, anne sütünü eşsiz yapmaktadır.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p:nvPr>
        </p:nvSpPr>
        <p:spPr/>
        <p:txBody>
          <a:bodyPr/>
          <a:lstStyle/>
          <a:p>
            <a:r>
              <a:rPr lang="tr-TR" b="1" smtClean="0"/>
              <a:t>Anne Sütünün Üstünlükleri</a:t>
            </a:r>
          </a:p>
        </p:txBody>
      </p:sp>
      <p:sp>
        <p:nvSpPr>
          <p:cNvPr id="22530" name="2 İçerik Yer Tutucusu"/>
          <p:cNvSpPr>
            <a:spLocks noGrp="1"/>
          </p:cNvSpPr>
          <p:nvPr>
            <p:ph idx="1"/>
          </p:nvPr>
        </p:nvSpPr>
        <p:spPr/>
        <p:txBody>
          <a:bodyPr/>
          <a:lstStyle/>
          <a:p>
            <a:r>
              <a:rPr lang="tr-TR" smtClean="0"/>
              <a:t>Protein konsantrasyonu inek sütünden az olmasına rağmen süt çocuğunun protein gereksinimini ilk 6 ay tek başına karşılar.</a:t>
            </a:r>
          </a:p>
          <a:p>
            <a:endParaRPr lang="tr-TR" smtClean="0"/>
          </a:p>
          <a:p>
            <a:endParaRPr lang="tr-TR" smtClean="0"/>
          </a:p>
          <a:p>
            <a:endParaRPr lang="tr-TR" smtClean="0"/>
          </a:p>
          <a:p>
            <a:r>
              <a:rPr lang="tr-TR" smtClean="0"/>
              <a:t>Anne sütünün probiyotik özelliklere sahip olması, bileşiminde bulunan laktobasillus bifidusun etkisi ile süt çocuğunu E.koli gibi enfeksiyonlardan korur</a:t>
            </a:r>
          </a:p>
        </p:txBody>
      </p:sp>
      <p:sp>
        <p:nvSpPr>
          <p:cNvPr id="4" name="3 Oval"/>
          <p:cNvSpPr/>
          <p:nvPr/>
        </p:nvSpPr>
        <p:spPr>
          <a:xfrm>
            <a:off x="1908175" y="3284538"/>
            <a:ext cx="4967288"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2400" dirty="0"/>
              <a:t>İLK 6 AY SADECE ANNE SÜTÜ!!!</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2391</TotalTime>
  <Words>1931</Words>
  <Application>Microsoft Office PowerPoint</Application>
  <PresentationFormat>Ekran Gösterisi (4:3)</PresentationFormat>
  <Paragraphs>221</Paragraphs>
  <Slides>40</Slides>
  <Notes>4</Notes>
  <HiddenSlides>0</HiddenSlides>
  <MMClips>0</MMClips>
  <ScaleCrop>false</ScaleCrop>
  <HeadingPairs>
    <vt:vector size="8" baseType="variant">
      <vt:variant>
        <vt:lpstr>Kullanılan Yazı Tipleri</vt:lpstr>
      </vt:variant>
      <vt:variant>
        <vt:i4>7</vt:i4>
      </vt:variant>
      <vt:variant>
        <vt:lpstr>Tasarım Şablonu</vt:lpstr>
      </vt:variant>
      <vt:variant>
        <vt:i4>4</vt:i4>
      </vt:variant>
      <vt:variant>
        <vt:lpstr>Katıştırılmış OLE Hizmet Programları</vt:lpstr>
      </vt:variant>
      <vt:variant>
        <vt:i4>1</vt:i4>
      </vt:variant>
      <vt:variant>
        <vt:lpstr>Slayt Başlıkları</vt:lpstr>
      </vt:variant>
      <vt:variant>
        <vt:i4>40</vt:i4>
      </vt:variant>
    </vt:vector>
  </HeadingPairs>
  <TitlesOfParts>
    <vt:vector size="52" baseType="lpstr">
      <vt:lpstr>Arial</vt:lpstr>
      <vt:lpstr>Calibri</vt:lpstr>
      <vt:lpstr>Constantia</vt:lpstr>
      <vt:lpstr>Wingdings 2</vt:lpstr>
      <vt:lpstr>Times New Roman</vt:lpstr>
      <vt:lpstr>Arial Unicode MS</vt:lpstr>
      <vt:lpstr>Wingdings</vt:lpstr>
      <vt:lpstr>Akış</vt:lpstr>
      <vt:lpstr>Akış</vt:lpstr>
      <vt:lpstr>Akış</vt:lpstr>
      <vt:lpstr>Akış</vt:lpstr>
      <vt:lpstr>Grafik</vt:lpstr>
      <vt:lpstr>Slayt 1</vt:lpstr>
      <vt:lpstr>Amaç</vt:lpstr>
      <vt:lpstr>Öğrenim hedefleri</vt:lpstr>
      <vt:lpstr>Anne sütü</vt:lpstr>
      <vt:lpstr>Anne Sütünün Yararları </vt:lpstr>
      <vt:lpstr>Anne Sütünün Yararları </vt:lpstr>
      <vt:lpstr>Anne Sütünün Yararları </vt:lpstr>
      <vt:lpstr>Anne Sütünün Üstünlükleri</vt:lpstr>
      <vt:lpstr>Anne Sütünün Üstünlükleri</vt:lpstr>
      <vt:lpstr>Anne Sütünün Üstünlükleri</vt:lpstr>
      <vt:lpstr>Anne Sütünün Üstünlükleri</vt:lpstr>
      <vt:lpstr>Anne Sütünün Üstünlükleri</vt:lpstr>
      <vt:lpstr>Anne Sütünün Üstünlükleri</vt:lpstr>
      <vt:lpstr>Anne Sütünün Üstünlükleri</vt:lpstr>
      <vt:lpstr>Anne Sütünün Antienfektif Öğeleri</vt:lpstr>
      <vt:lpstr>Anne Sütü Verilirken Dikkat Edilmesi Gereken Noktalar</vt:lpstr>
      <vt:lpstr>Slayt 17</vt:lpstr>
      <vt:lpstr>Slayt 18</vt:lpstr>
      <vt:lpstr>Emzirme Ve Ek Gıda</vt:lpstr>
      <vt:lpstr>Tamamlayıcı beslenme</vt:lpstr>
      <vt:lpstr>Tamamlayıcı beslenme</vt:lpstr>
      <vt:lpstr>Tamamlayıcı Besinlere Neden 6. Ayda Başlanmalıdır?</vt:lpstr>
      <vt:lpstr>Tamamlayıcı Besinlere Erken Başlamanın Sakıncaları Nelerdir?</vt:lpstr>
      <vt:lpstr>Tamamlayıcı Besinlere Erken Başlamanın Sakıncaları Nelerdir?</vt:lpstr>
      <vt:lpstr>Tamamlayıcı Besinlere Geç Başlamanın Sakıncaları Nelerdir?</vt:lpstr>
      <vt:lpstr>İyi Bir Tamamlayıcı Besinin Özellikleri Ne Olmalıdır?</vt:lpstr>
      <vt:lpstr>İyi Bir Tamamlayıcı Besinin Özellikleri Ne Olmalıdır?</vt:lpstr>
      <vt:lpstr>Vitamin ve Fe Profilaksisi</vt:lpstr>
      <vt:lpstr>Örnek öğün</vt:lpstr>
      <vt:lpstr>Örnek öğün</vt:lpstr>
      <vt:lpstr>Örnek öğün</vt:lpstr>
      <vt:lpstr>Süt çocuklarında Sakınılması Gereken Besinler Nelerdir?</vt:lpstr>
      <vt:lpstr>Süt çocuklarında Sakınılması Gereken Besinler Nelerdir?</vt:lpstr>
      <vt:lpstr>Süt çocuklarında Sakınılması Gereken Besinler Nelerdir?</vt:lpstr>
      <vt:lpstr>Süt çocuklarında Sakınılması Gereken Besinler Nelerdir?</vt:lpstr>
      <vt:lpstr>Emzirilen bebeklerde tamamlayıcı beslenme kuralları (WHO)</vt:lpstr>
      <vt:lpstr>Emzirilen bebeklerde tamamlayıcı beslenme kuralları (WHO)</vt:lpstr>
      <vt:lpstr>Özet</vt:lpstr>
      <vt:lpstr>Kaynaklar</vt:lpstr>
      <vt:lpstr>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 SÜTÜ VE BESLENME</dc:title>
  <dc:creator>selami</dc:creator>
  <cp:lastModifiedBy>lenovo</cp:lastModifiedBy>
  <cp:revision>112</cp:revision>
  <dcterms:created xsi:type="dcterms:W3CDTF">2015-06-03T19:10:35Z</dcterms:created>
  <dcterms:modified xsi:type="dcterms:W3CDTF">2015-06-09T10:00:23Z</dcterms:modified>
</cp:coreProperties>
</file>