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258" r:id="rId3"/>
    <p:sldId id="264" r:id="rId4"/>
    <p:sldId id="266" r:id="rId5"/>
    <p:sldId id="265" r:id="rId6"/>
    <p:sldId id="291" r:id="rId7"/>
    <p:sldId id="303" r:id="rId8"/>
    <p:sldId id="304" r:id="rId9"/>
    <p:sldId id="293" r:id="rId10"/>
    <p:sldId id="269" r:id="rId11"/>
    <p:sldId id="305" r:id="rId12"/>
    <p:sldId id="259" r:id="rId13"/>
    <p:sldId id="268" r:id="rId14"/>
    <p:sldId id="306" r:id="rId15"/>
    <p:sldId id="295" r:id="rId16"/>
    <p:sldId id="260" r:id="rId17"/>
    <p:sldId id="283" r:id="rId18"/>
    <p:sldId id="307" r:id="rId19"/>
    <p:sldId id="314" r:id="rId20"/>
    <p:sldId id="308" r:id="rId21"/>
    <p:sldId id="309" r:id="rId22"/>
    <p:sldId id="310" r:id="rId23"/>
    <p:sldId id="311" r:id="rId24"/>
    <p:sldId id="312" r:id="rId25"/>
    <p:sldId id="313" r:id="rId26"/>
    <p:sldId id="261" r:id="rId27"/>
    <p:sldId id="272" r:id="rId28"/>
    <p:sldId id="316" r:id="rId29"/>
    <p:sldId id="273" r:id="rId30"/>
    <p:sldId id="276" r:id="rId31"/>
    <p:sldId id="274" r:id="rId32"/>
    <p:sldId id="262" r:id="rId33"/>
    <p:sldId id="263" r:id="rId3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DBA52BB-E641-48D0-960C-04C9A7590858}" v="4" dt="2021-09-13T07:18:29.811"/>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799B23B-EC83-4686-B30A-512413B5E67A}" styleName="Açık Stil 3 - Vurgu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7BA765-580E-4B2C-9BF4-07BFE625FB33}"/>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FB5116D4-905D-43FF-BE34-FED2E184E7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5A1B20DA-7C89-4436-9D67-F5D6AF92F42C}"/>
              </a:ext>
            </a:extLst>
          </p:cNvPr>
          <p:cNvSpPr>
            <a:spLocks noGrp="1"/>
          </p:cNvSpPr>
          <p:nvPr>
            <p:ph type="dt" sz="half" idx="10"/>
          </p:nvPr>
        </p:nvSpPr>
        <p:spPr/>
        <p:txBody>
          <a:bodyPr/>
          <a:lstStyle/>
          <a:p>
            <a:fld id="{2DAA9F65-6723-44F3-922E-AFBAC88A9316}" type="datetimeFigureOut">
              <a:rPr lang="tr-TR" smtClean="0"/>
              <a:t>22.02.2022</a:t>
            </a:fld>
            <a:endParaRPr lang="tr-TR"/>
          </a:p>
        </p:txBody>
      </p:sp>
      <p:sp>
        <p:nvSpPr>
          <p:cNvPr id="5" name="Alt Bilgi Yer Tutucusu 4">
            <a:extLst>
              <a:ext uri="{FF2B5EF4-FFF2-40B4-BE49-F238E27FC236}">
                <a16:creationId xmlns:a16="http://schemas.microsoft.com/office/drawing/2014/main" id="{CCCCD8DD-508F-4A5F-A885-7D2C5F095EE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E3A0B8-2709-4354-9085-65F002BA1C83}"/>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409305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1E1A0F3-EECA-4212-B19B-7F5628235A4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4C195B2-11DD-4ADF-8F6E-29369CB2F222}"/>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EC24335-E777-4621-80F0-A238A4B27571}"/>
              </a:ext>
            </a:extLst>
          </p:cNvPr>
          <p:cNvSpPr>
            <a:spLocks noGrp="1"/>
          </p:cNvSpPr>
          <p:nvPr>
            <p:ph type="dt" sz="half" idx="10"/>
          </p:nvPr>
        </p:nvSpPr>
        <p:spPr/>
        <p:txBody>
          <a:bodyPr/>
          <a:lstStyle/>
          <a:p>
            <a:fld id="{2DAA9F65-6723-44F3-922E-AFBAC88A9316}" type="datetimeFigureOut">
              <a:rPr lang="tr-TR" smtClean="0"/>
              <a:t>22.02.2022</a:t>
            </a:fld>
            <a:endParaRPr lang="tr-TR"/>
          </a:p>
        </p:txBody>
      </p:sp>
      <p:sp>
        <p:nvSpPr>
          <p:cNvPr id="5" name="Alt Bilgi Yer Tutucusu 4">
            <a:extLst>
              <a:ext uri="{FF2B5EF4-FFF2-40B4-BE49-F238E27FC236}">
                <a16:creationId xmlns:a16="http://schemas.microsoft.com/office/drawing/2014/main" id="{B0297805-571A-4917-97F7-965C981478B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3EF419D-59C9-4888-BFD3-A4CFD09466AB}"/>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97329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EC793231-7004-4100-A06F-AB1ECC0DE39D}"/>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AE7E950-01CC-499F-A56F-D33A133F75D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ACF7A2E-310D-4AA4-805D-B35684D73888}"/>
              </a:ext>
            </a:extLst>
          </p:cNvPr>
          <p:cNvSpPr>
            <a:spLocks noGrp="1"/>
          </p:cNvSpPr>
          <p:nvPr>
            <p:ph type="dt" sz="half" idx="10"/>
          </p:nvPr>
        </p:nvSpPr>
        <p:spPr/>
        <p:txBody>
          <a:bodyPr/>
          <a:lstStyle/>
          <a:p>
            <a:fld id="{2DAA9F65-6723-44F3-922E-AFBAC88A9316}" type="datetimeFigureOut">
              <a:rPr lang="tr-TR" smtClean="0"/>
              <a:t>22.02.2022</a:t>
            </a:fld>
            <a:endParaRPr lang="tr-TR"/>
          </a:p>
        </p:txBody>
      </p:sp>
      <p:sp>
        <p:nvSpPr>
          <p:cNvPr id="5" name="Alt Bilgi Yer Tutucusu 4">
            <a:extLst>
              <a:ext uri="{FF2B5EF4-FFF2-40B4-BE49-F238E27FC236}">
                <a16:creationId xmlns:a16="http://schemas.microsoft.com/office/drawing/2014/main" id="{A60DC400-0FDA-4AEE-AE80-BCAFB77238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703AF38-8B46-4F5F-A116-10CEF4AB7B47}"/>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50512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548735-98BA-42D7-B0B3-E933A1C77B2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98F067C-8FFB-417D-8D74-A05864339C21}"/>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A0653EE-F48B-415C-A3BC-C1A4B35B6805}"/>
              </a:ext>
            </a:extLst>
          </p:cNvPr>
          <p:cNvSpPr>
            <a:spLocks noGrp="1"/>
          </p:cNvSpPr>
          <p:nvPr>
            <p:ph type="dt" sz="half" idx="10"/>
          </p:nvPr>
        </p:nvSpPr>
        <p:spPr/>
        <p:txBody>
          <a:bodyPr/>
          <a:lstStyle/>
          <a:p>
            <a:fld id="{2DAA9F65-6723-44F3-922E-AFBAC88A9316}" type="datetimeFigureOut">
              <a:rPr lang="tr-TR" smtClean="0"/>
              <a:t>22.02.2022</a:t>
            </a:fld>
            <a:endParaRPr lang="tr-TR"/>
          </a:p>
        </p:txBody>
      </p:sp>
      <p:sp>
        <p:nvSpPr>
          <p:cNvPr id="5" name="Alt Bilgi Yer Tutucusu 4">
            <a:extLst>
              <a:ext uri="{FF2B5EF4-FFF2-40B4-BE49-F238E27FC236}">
                <a16:creationId xmlns:a16="http://schemas.microsoft.com/office/drawing/2014/main" id="{C029BE21-EB59-4D73-9A51-1E54559502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26F388A-1FC1-4776-AA1F-2FE7240AB2A9}"/>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1338793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A6B0C1F-5FA1-41F5-91A8-A06CD53761D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08B44FA-49E2-4482-839D-A59D29378D6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0A890511-EFD7-4B43-8DDB-7018282A062A}"/>
              </a:ext>
            </a:extLst>
          </p:cNvPr>
          <p:cNvSpPr>
            <a:spLocks noGrp="1"/>
          </p:cNvSpPr>
          <p:nvPr>
            <p:ph type="dt" sz="half" idx="10"/>
          </p:nvPr>
        </p:nvSpPr>
        <p:spPr/>
        <p:txBody>
          <a:bodyPr/>
          <a:lstStyle/>
          <a:p>
            <a:fld id="{2DAA9F65-6723-44F3-922E-AFBAC88A9316}" type="datetimeFigureOut">
              <a:rPr lang="tr-TR" smtClean="0"/>
              <a:t>22.02.2022</a:t>
            </a:fld>
            <a:endParaRPr lang="tr-TR"/>
          </a:p>
        </p:txBody>
      </p:sp>
      <p:sp>
        <p:nvSpPr>
          <p:cNvPr id="5" name="Alt Bilgi Yer Tutucusu 4">
            <a:extLst>
              <a:ext uri="{FF2B5EF4-FFF2-40B4-BE49-F238E27FC236}">
                <a16:creationId xmlns:a16="http://schemas.microsoft.com/office/drawing/2014/main" id="{AA94C8D3-1CA3-4D66-A918-5AAE44E552C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C48D049-4341-4777-973D-CFAC5E007E81}"/>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1495359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CF247B-8D89-4470-BF67-E14C01C0598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92F4539-3D8A-4E84-B7BA-AFCC2E9F7EAD}"/>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3C9FB662-5B0B-4556-B614-7B4006F16FC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C187AB8-C0F9-42D4-B446-C74A0AFFD7BD}"/>
              </a:ext>
            </a:extLst>
          </p:cNvPr>
          <p:cNvSpPr>
            <a:spLocks noGrp="1"/>
          </p:cNvSpPr>
          <p:nvPr>
            <p:ph type="dt" sz="half" idx="10"/>
          </p:nvPr>
        </p:nvSpPr>
        <p:spPr/>
        <p:txBody>
          <a:bodyPr/>
          <a:lstStyle/>
          <a:p>
            <a:fld id="{2DAA9F65-6723-44F3-922E-AFBAC88A9316}" type="datetimeFigureOut">
              <a:rPr lang="tr-TR" smtClean="0"/>
              <a:t>22.02.2022</a:t>
            </a:fld>
            <a:endParaRPr lang="tr-TR"/>
          </a:p>
        </p:txBody>
      </p:sp>
      <p:sp>
        <p:nvSpPr>
          <p:cNvPr id="6" name="Alt Bilgi Yer Tutucusu 5">
            <a:extLst>
              <a:ext uri="{FF2B5EF4-FFF2-40B4-BE49-F238E27FC236}">
                <a16:creationId xmlns:a16="http://schemas.microsoft.com/office/drawing/2014/main" id="{3F805F3D-3D5C-4C13-9BF0-6BA458047E0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3701F23-DCCC-48BA-B1B3-0FAC086109FB}"/>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4079353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0DED39-37ED-4A46-AF41-90E512748232}"/>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ED0008B-2A70-463F-B57D-A0DFC905E4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B1BA66F-5E70-4ABA-9E57-31DCD4345EEA}"/>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F4A0C5A8-EE45-496A-B168-D1E6198E66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08A5A8B-267A-4D68-A41B-C5C49A874BEA}"/>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EEE0DFF3-78F5-488F-8AC1-8E43849F93A2}"/>
              </a:ext>
            </a:extLst>
          </p:cNvPr>
          <p:cNvSpPr>
            <a:spLocks noGrp="1"/>
          </p:cNvSpPr>
          <p:nvPr>
            <p:ph type="dt" sz="half" idx="10"/>
          </p:nvPr>
        </p:nvSpPr>
        <p:spPr/>
        <p:txBody>
          <a:bodyPr/>
          <a:lstStyle/>
          <a:p>
            <a:fld id="{2DAA9F65-6723-44F3-922E-AFBAC88A9316}" type="datetimeFigureOut">
              <a:rPr lang="tr-TR" smtClean="0"/>
              <a:t>22.02.2022</a:t>
            </a:fld>
            <a:endParaRPr lang="tr-TR"/>
          </a:p>
        </p:txBody>
      </p:sp>
      <p:sp>
        <p:nvSpPr>
          <p:cNvPr id="8" name="Alt Bilgi Yer Tutucusu 7">
            <a:extLst>
              <a:ext uri="{FF2B5EF4-FFF2-40B4-BE49-F238E27FC236}">
                <a16:creationId xmlns:a16="http://schemas.microsoft.com/office/drawing/2014/main" id="{07FC4C84-F5CB-4510-9C20-C5CC81D04D3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81400C6-7777-4BE6-A968-1B1F2EA85DF7}"/>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811683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204459-9F07-4131-8977-632BCCF3387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738C305-DD81-437B-89A3-053138562308}"/>
              </a:ext>
            </a:extLst>
          </p:cNvPr>
          <p:cNvSpPr>
            <a:spLocks noGrp="1"/>
          </p:cNvSpPr>
          <p:nvPr>
            <p:ph type="dt" sz="half" idx="10"/>
          </p:nvPr>
        </p:nvSpPr>
        <p:spPr/>
        <p:txBody>
          <a:bodyPr/>
          <a:lstStyle/>
          <a:p>
            <a:fld id="{2DAA9F65-6723-44F3-922E-AFBAC88A9316}" type="datetimeFigureOut">
              <a:rPr lang="tr-TR" smtClean="0"/>
              <a:t>22.02.2022</a:t>
            </a:fld>
            <a:endParaRPr lang="tr-TR"/>
          </a:p>
        </p:txBody>
      </p:sp>
      <p:sp>
        <p:nvSpPr>
          <p:cNvPr id="4" name="Alt Bilgi Yer Tutucusu 3">
            <a:extLst>
              <a:ext uri="{FF2B5EF4-FFF2-40B4-BE49-F238E27FC236}">
                <a16:creationId xmlns:a16="http://schemas.microsoft.com/office/drawing/2014/main" id="{B2A7874B-56D0-4B25-87C2-EB467683CC73}"/>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2CCD38C-56D8-4695-A5F8-818A134B0646}"/>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2138150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2CEFAA3-AC99-4379-847E-EA686B6CE6C2}"/>
              </a:ext>
            </a:extLst>
          </p:cNvPr>
          <p:cNvSpPr>
            <a:spLocks noGrp="1"/>
          </p:cNvSpPr>
          <p:nvPr>
            <p:ph type="dt" sz="half" idx="10"/>
          </p:nvPr>
        </p:nvSpPr>
        <p:spPr/>
        <p:txBody>
          <a:bodyPr/>
          <a:lstStyle/>
          <a:p>
            <a:fld id="{2DAA9F65-6723-44F3-922E-AFBAC88A9316}" type="datetimeFigureOut">
              <a:rPr lang="tr-TR" smtClean="0"/>
              <a:t>22.02.2022</a:t>
            </a:fld>
            <a:endParaRPr lang="tr-TR"/>
          </a:p>
        </p:txBody>
      </p:sp>
      <p:sp>
        <p:nvSpPr>
          <p:cNvPr id="3" name="Alt Bilgi Yer Tutucusu 2">
            <a:extLst>
              <a:ext uri="{FF2B5EF4-FFF2-40B4-BE49-F238E27FC236}">
                <a16:creationId xmlns:a16="http://schemas.microsoft.com/office/drawing/2014/main" id="{3362BE6D-89D2-4FA1-8813-AA229C618240}"/>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59E8E85-0E45-4543-B750-42EFAEC7B968}"/>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3343491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13C73F-2AB1-451E-B94D-AC5A3605CBC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F3B1E9A-F16C-4FDB-B022-AACE53ABFE9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97F00625-32B6-4176-A881-38D621673C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7E8F801-6588-4A6C-9D79-143FE38B55E2}"/>
              </a:ext>
            </a:extLst>
          </p:cNvPr>
          <p:cNvSpPr>
            <a:spLocks noGrp="1"/>
          </p:cNvSpPr>
          <p:nvPr>
            <p:ph type="dt" sz="half" idx="10"/>
          </p:nvPr>
        </p:nvSpPr>
        <p:spPr/>
        <p:txBody>
          <a:bodyPr/>
          <a:lstStyle/>
          <a:p>
            <a:fld id="{2DAA9F65-6723-44F3-922E-AFBAC88A9316}" type="datetimeFigureOut">
              <a:rPr lang="tr-TR" smtClean="0"/>
              <a:t>22.02.2022</a:t>
            </a:fld>
            <a:endParaRPr lang="tr-TR"/>
          </a:p>
        </p:txBody>
      </p:sp>
      <p:sp>
        <p:nvSpPr>
          <p:cNvPr id="6" name="Alt Bilgi Yer Tutucusu 5">
            <a:extLst>
              <a:ext uri="{FF2B5EF4-FFF2-40B4-BE49-F238E27FC236}">
                <a16:creationId xmlns:a16="http://schemas.microsoft.com/office/drawing/2014/main" id="{A0118CD5-28F3-4BF3-839F-FAD42D67E9D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1A6796B-DD43-4A23-A319-757BD13E10A3}"/>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822404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BC5D0CD-323D-4E94-9611-915D0835B46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1A516ED-943A-4A8E-AF99-617C76BDF8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852BC41-BEC8-486A-BC5B-C62DE57FD8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A032185-8C22-4CC8-9A59-A8F19D96B96E}"/>
              </a:ext>
            </a:extLst>
          </p:cNvPr>
          <p:cNvSpPr>
            <a:spLocks noGrp="1"/>
          </p:cNvSpPr>
          <p:nvPr>
            <p:ph type="dt" sz="half" idx="10"/>
          </p:nvPr>
        </p:nvSpPr>
        <p:spPr/>
        <p:txBody>
          <a:bodyPr/>
          <a:lstStyle/>
          <a:p>
            <a:fld id="{2DAA9F65-6723-44F3-922E-AFBAC88A9316}" type="datetimeFigureOut">
              <a:rPr lang="tr-TR" smtClean="0"/>
              <a:t>22.02.2022</a:t>
            </a:fld>
            <a:endParaRPr lang="tr-TR"/>
          </a:p>
        </p:txBody>
      </p:sp>
      <p:sp>
        <p:nvSpPr>
          <p:cNvPr id="6" name="Alt Bilgi Yer Tutucusu 5">
            <a:extLst>
              <a:ext uri="{FF2B5EF4-FFF2-40B4-BE49-F238E27FC236}">
                <a16:creationId xmlns:a16="http://schemas.microsoft.com/office/drawing/2014/main" id="{05E909CD-1A4E-409C-9EA6-969B700B6E1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B364953-6D5C-46C2-B182-D590E21EFEDF}"/>
              </a:ext>
            </a:extLst>
          </p:cNvPr>
          <p:cNvSpPr>
            <a:spLocks noGrp="1"/>
          </p:cNvSpPr>
          <p:nvPr>
            <p:ph type="sldNum" sz="quarter" idx="12"/>
          </p:nvPr>
        </p:nvSpPr>
        <p:spPr/>
        <p:txBody>
          <a:bodyPr/>
          <a:lstStyle/>
          <a:p>
            <a:fld id="{09E1B156-3B50-4831-9A1C-033E4EF978D1}" type="slidenum">
              <a:rPr lang="tr-TR" smtClean="0"/>
              <a:t>‹#›</a:t>
            </a:fld>
            <a:endParaRPr lang="tr-TR"/>
          </a:p>
        </p:txBody>
      </p:sp>
    </p:spTree>
    <p:extLst>
      <p:ext uri="{BB962C8B-B14F-4D97-AF65-F5344CB8AC3E}">
        <p14:creationId xmlns:p14="http://schemas.microsoft.com/office/powerpoint/2010/main" val="1901606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7AEE479-953D-478F-88EA-158696BE7C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E8711F6-47B1-4493-BEAD-2F0D8581C1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1F3B618-D2E8-4A75-A3F3-EF3FDE3F6F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A9F65-6723-44F3-922E-AFBAC88A9316}" type="datetimeFigureOut">
              <a:rPr lang="tr-TR" smtClean="0"/>
              <a:t>22.02.2022</a:t>
            </a:fld>
            <a:endParaRPr lang="tr-TR"/>
          </a:p>
        </p:txBody>
      </p:sp>
      <p:sp>
        <p:nvSpPr>
          <p:cNvPr id="5" name="Alt Bilgi Yer Tutucusu 4">
            <a:extLst>
              <a:ext uri="{FF2B5EF4-FFF2-40B4-BE49-F238E27FC236}">
                <a16:creationId xmlns:a16="http://schemas.microsoft.com/office/drawing/2014/main" id="{B49E6EB0-07E7-4F37-8C18-BBC4B30C1B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4071850-06A7-4DAD-BAEF-B6F5315BD2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E1B156-3B50-4831-9A1C-033E4EF978D1}" type="slidenum">
              <a:rPr lang="tr-TR" smtClean="0"/>
              <a:t>‹#›</a:t>
            </a:fld>
            <a:endParaRPr lang="tr-TR"/>
          </a:p>
        </p:txBody>
      </p:sp>
    </p:spTree>
    <p:extLst>
      <p:ext uri="{BB962C8B-B14F-4D97-AF65-F5344CB8AC3E}">
        <p14:creationId xmlns:p14="http://schemas.microsoft.com/office/powerpoint/2010/main" val="2511456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8F8D787-0063-42DF-92BE-484448717EEA}"/>
              </a:ext>
            </a:extLst>
          </p:cNvPr>
          <p:cNvSpPr>
            <a:spLocks noGrp="1"/>
          </p:cNvSpPr>
          <p:nvPr>
            <p:ph idx="1"/>
          </p:nvPr>
        </p:nvSpPr>
        <p:spPr>
          <a:xfrm>
            <a:off x="1030309" y="3633599"/>
            <a:ext cx="9869604" cy="1587758"/>
          </a:xfrm>
        </p:spPr>
        <p:txBody>
          <a:bodyPr>
            <a:normAutofit fontScale="25000" lnSpcReduction="20000"/>
          </a:bodyPr>
          <a:lstStyle/>
          <a:p>
            <a:pPr marL="0" indent="0">
              <a:lnSpc>
                <a:spcPct val="107000"/>
              </a:lnSpc>
              <a:spcAft>
                <a:spcPts val="800"/>
              </a:spcAft>
              <a:buNone/>
            </a:pPr>
            <a:r>
              <a:rPr lang="tr-TR" sz="9600">
                <a:effectLst/>
                <a:latin typeface="Calibri" panose="020F0502020204030204" pitchFamily="34" charset="0"/>
                <a:ea typeface="Calibri" panose="020F0502020204030204" pitchFamily="34" charset="0"/>
                <a:cs typeface="Times New Roman" panose="02020603050405020304" pitchFamily="18" charset="0"/>
              </a:rPr>
              <a:t>Yenidoğan Döneminden İtibaren </a:t>
            </a:r>
            <a:r>
              <a:rPr lang="tr-TR" sz="9600">
                <a:latin typeface="Calibri" panose="020F0502020204030204" pitchFamily="34" charset="0"/>
                <a:ea typeface="Calibri" panose="020F0502020204030204" pitchFamily="34" charset="0"/>
                <a:cs typeface="Times New Roman" panose="02020603050405020304" pitchFamily="18" charset="0"/>
              </a:rPr>
              <a:t>D</a:t>
            </a:r>
            <a:r>
              <a:rPr lang="tr-TR" sz="9600">
                <a:effectLst/>
                <a:latin typeface="Calibri" panose="020F0502020204030204" pitchFamily="34" charset="0"/>
                <a:ea typeface="Calibri" panose="020F0502020204030204" pitchFamily="34" charset="0"/>
                <a:cs typeface="Times New Roman" panose="02020603050405020304" pitchFamily="18" charset="0"/>
              </a:rPr>
              <a:t>emir </a:t>
            </a:r>
            <a:r>
              <a:rPr lang="tr-TR" sz="9600">
                <a:latin typeface="Calibri" panose="020F0502020204030204" pitchFamily="34" charset="0"/>
                <a:ea typeface="Calibri" panose="020F0502020204030204" pitchFamily="34" charset="0"/>
                <a:cs typeface="Times New Roman" panose="02020603050405020304" pitchFamily="18" charset="0"/>
              </a:rPr>
              <a:t>T</a:t>
            </a:r>
            <a:r>
              <a:rPr lang="tr-TR" sz="9600">
                <a:effectLst/>
                <a:latin typeface="Calibri" panose="020F0502020204030204" pitchFamily="34" charset="0"/>
                <a:ea typeface="Calibri" panose="020F0502020204030204" pitchFamily="34" charset="0"/>
                <a:cs typeface="Times New Roman" panose="02020603050405020304" pitchFamily="18" charset="0"/>
              </a:rPr>
              <a:t>akviyesinin, Erken </a:t>
            </a:r>
            <a:r>
              <a:rPr lang="tr-TR" sz="9600">
                <a:latin typeface="Calibri" panose="020F0502020204030204" pitchFamily="34" charset="0"/>
                <a:ea typeface="Calibri" panose="020F0502020204030204" pitchFamily="34" charset="0"/>
                <a:cs typeface="Times New Roman" panose="02020603050405020304" pitchFamily="18" charset="0"/>
              </a:rPr>
              <a:t>D</a:t>
            </a:r>
            <a:r>
              <a:rPr lang="tr-TR" sz="9600">
                <a:effectLst/>
                <a:latin typeface="Calibri" panose="020F0502020204030204" pitchFamily="34" charset="0"/>
                <a:ea typeface="Calibri" panose="020F0502020204030204" pitchFamily="34" charset="0"/>
                <a:cs typeface="Times New Roman" panose="02020603050405020304" pitchFamily="18" charset="0"/>
              </a:rPr>
              <a:t>emir </a:t>
            </a:r>
            <a:r>
              <a:rPr lang="tr-TR" sz="9600">
                <a:latin typeface="Calibri" panose="020F0502020204030204" pitchFamily="34" charset="0"/>
                <a:ea typeface="Calibri" panose="020F0502020204030204" pitchFamily="34" charset="0"/>
                <a:cs typeface="Times New Roman" panose="02020603050405020304" pitchFamily="18" charset="0"/>
              </a:rPr>
              <a:t>E</a:t>
            </a:r>
            <a:r>
              <a:rPr lang="tr-TR" sz="9600">
                <a:effectLst/>
                <a:latin typeface="Calibri" panose="020F0502020204030204" pitchFamily="34" charset="0"/>
                <a:ea typeface="Calibri" panose="020F0502020204030204" pitchFamily="34" charset="0"/>
                <a:cs typeface="Times New Roman" panose="02020603050405020304" pitchFamily="18" charset="0"/>
              </a:rPr>
              <a:t>ksikliği Riski </a:t>
            </a:r>
            <a:r>
              <a:rPr lang="tr-TR" sz="9600">
                <a:latin typeface="Calibri" panose="020F0502020204030204" pitchFamily="34" charset="0"/>
                <a:ea typeface="Calibri" panose="020F0502020204030204" pitchFamily="34" charset="0"/>
                <a:cs typeface="Times New Roman" panose="02020603050405020304" pitchFamily="18" charset="0"/>
              </a:rPr>
              <a:t>A</a:t>
            </a:r>
            <a:r>
              <a:rPr lang="tr-TR" sz="9600">
                <a:effectLst/>
                <a:latin typeface="Calibri" panose="020F0502020204030204" pitchFamily="34" charset="0"/>
                <a:ea typeface="Calibri" panose="020F0502020204030204" pitchFamily="34" charset="0"/>
                <a:cs typeface="Times New Roman" panose="02020603050405020304" pitchFamily="18" charset="0"/>
              </a:rPr>
              <a:t>ltındaki </a:t>
            </a:r>
            <a:r>
              <a:rPr lang="tr-TR" sz="9600">
                <a:latin typeface="Calibri" panose="020F0502020204030204" pitchFamily="34" charset="0"/>
                <a:ea typeface="Calibri" panose="020F0502020204030204" pitchFamily="34" charset="0"/>
                <a:cs typeface="Times New Roman" panose="02020603050405020304" pitchFamily="18" charset="0"/>
              </a:rPr>
              <a:t>B</a:t>
            </a:r>
            <a:r>
              <a:rPr lang="tr-TR" sz="9600">
                <a:effectLst/>
                <a:latin typeface="Calibri" panose="020F0502020204030204" pitchFamily="34" charset="0"/>
                <a:ea typeface="Calibri" panose="020F0502020204030204" pitchFamily="34" charset="0"/>
                <a:cs typeface="Times New Roman" panose="02020603050405020304" pitchFamily="18" charset="0"/>
              </a:rPr>
              <a:t>ebeklerin 6 Aylık </a:t>
            </a:r>
            <a:r>
              <a:rPr lang="tr-TR" sz="9600">
                <a:latin typeface="Calibri" panose="020F0502020204030204" pitchFamily="34" charset="0"/>
                <a:ea typeface="Calibri" panose="020F0502020204030204" pitchFamily="34" charset="0"/>
                <a:cs typeface="Times New Roman" panose="02020603050405020304" pitchFamily="18" charset="0"/>
              </a:rPr>
              <a:t>D</a:t>
            </a:r>
            <a:r>
              <a:rPr lang="tr-TR" sz="9600">
                <a:effectLst/>
                <a:latin typeface="Calibri" panose="020F0502020204030204" pitchFamily="34" charset="0"/>
                <a:ea typeface="Calibri" panose="020F0502020204030204" pitchFamily="34" charset="0"/>
                <a:cs typeface="Times New Roman" panose="02020603050405020304" pitchFamily="18" charset="0"/>
              </a:rPr>
              <a:t>emir </a:t>
            </a:r>
            <a:r>
              <a:rPr lang="tr-TR" sz="9600">
                <a:latin typeface="Calibri" panose="020F0502020204030204" pitchFamily="34" charset="0"/>
                <a:ea typeface="Calibri" panose="020F0502020204030204" pitchFamily="34" charset="0"/>
                <a:cs typeface="Times New Roman" panose="02020603050405020304" pitchFamily="18" charset="0"/>
              </a:rPr>
              <a:t>D</a:t>
            </a:r>
            <a:r>
              <a:rPr lang="tr-TR" sz="9600">
                <a:effectLst/>
                <a:latin typeface="Calibri" panose="020F0502020204030204" pitchFamily="34" charset="0"/>
                <a:ea typeface="Calibri" panose="020F0502020204030204" pitchFamily="34" charset="0"/>
                <a:cs typeface="Times New Roman" panose="02020603050405020304" pitchFamily="18" charset="0"/>
              </a:rPr>
              <a:t>urumu </a:t>
            </a:r>
            <a:r>
              <a:rPr lang="tr-TR" sz="9600">
                <a:latin typeface="Calibri" panose="020F0502020204030204" pitchFamily="34" charset="0"/>
                <a:ea typeface="Calibri" panose="020F0502020204030204" pitchFamily="34" charset="0"/>
                <a:cs typeface="Times New Roman" panose="02020603050405020304" pitchFamily="18" charset="0"/>
              </a:rPr>
              <a:t>Ü</a:t>
            </a:r>
            <a:r>
              <a:rPr lang="tr-TR" sz="9600">
                <a:effectLst/>
                <a:latin typeface="Calibri" panose="020F0502020204030204" pitchFamily="34" charset="0"/>
                <a:ea typeface="Calibri" panose="020F0502020204030204" pitchFamily="34" charset="0"/>
                <a:cs typeface="Times New Roman" panose="02020603050405020304" pitchFamily="18" charset="0"/>
              </a:rPr>
              <a:t>zerine </a:t>
            </a:r>
            <a:r>
              <a:rPr lang="tr-TR" sz="9600">
                <a:latin typeface="Calibri" panose="020F0502020204030204" pitchFamily="34" charset="0"/>
                <a:ea typeface="Calibri" panose="020F0502020204030204" pitchFamily="34" charset="0"/>
                <a:cs typeface="Times New Roman" panose="02020603050405020304" pitchFamily="18" charset="0"/>
              </a:rPr>
              <a:t>E</a:t>
            </a:r>
            <a:r>
              <a:rPr lang="tr-TR" sz="9600">
                <a:effectLst/>
                <a:latin typeface="Calibri" panose="020F0502020204030204" pitchFamily="34" charset="0"/>
                <a:ea typeface="Calibri" panose="020F0502020204030204" pitchFamily="34" charset="0"/>
                <a:cs typeface="Times New Roman" panose="02020603050405020304" pitchFamily="18" charset="0"/>
              </a:rPr>
              <a:t>tkisi:                        Randomize Kontrollü </a:t>
            </a:r>
            <a:r>
              <a:rPr lang="tr-TR" sz="9600">
                <a:latin typeface="Calibri" panose="020F0502020204030204" pitchFamily="34" charset="0"/>
                <a:ea typeface="Calibri" panose="020F0502020204030204" pitchFamily="34" charset="0"/>
                <a:cs typeface="Times New Roman" panose="02020603050405020304" pitchFamily="18" charset="0"/>
              </a:rPr>
              <a:t>Ç</a:t>
            </a:r>
            <a:r>
              <a:rPr lang="tr-TR" sz="9600">
                <a:effectLst/>
                <a:latin typeface="Calibri" panose="020F0502020204030204" pitchFamily="34" charset="0"/>
                <a:ea typeface="Calibri" panose="020F0502020204030204" pitchFamily="34" charset="0"/>
                <a:cs typeface="Times New Roman" panose="02020603050405020304" pitchFamily="18" charset="0"/>
              </a:rPr>
              <a:t>alışma</a:t>
            </a:r>
            <a:endParaRPr lang="tr-TR" sz="800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endParaRPr lang="tr-TR" sz="12800" b="0" i="0">
              <a:effectLst/>
            </a:endParaRPr>
          </a:p>
          <a:p>
            <a:endParaRPr lang="tr-TR"/>
          </a:p>
          <a:p>
            <a:endParaRPr lang="tr-TR" dirty="0"/>
          </a:p>
          <a:p>
            <a:pPr marL="0" indent="0">
              <a:buNone/>
            </a:pPr>
            <a:r>
              <a:rPr lang="tr-TR" sz="8000"/>
              <a:t>                                                                     Dr. Hamza KORKMAZ</a:t>
            </a:r>
            <a:endParaRPr lang="tr-TR" sz="8000" dirty="0"/>
          </a:p>
          <a:p>
            <a:pPr marL="0" indent="0">
              <a:buNone/>
            </a:pPr>
            <a:r>
              <a:rPr lang="tr-TR" sz="8000" dirty="0"/>
              <a:t>                                                              </a:t>
            </a:r>
            <a:r>
              <a:rPr lang="tr-TR" sz="8000" dirty="0" err="1"/>
              <a:t>Ktü</a:t>
            </a:r>
            <a:r>
              <a:rPr lang="tr-TR" sz="8000" dirty="0"/>
              <a:t> Aile Hekimliği Anabilim Dalı</a:t>
            </a:r>
          </a:p>
          <a:p>
            <a:pPr marL="0" indent="0">
              <a:buNone/>
            </a:pPr>
            <a:r>
              <a:rPr lang="tr-TR" sz="8000"/>
              <a:t>                                                                               22.02.2022</a:t>
            </a:r>
            <a:endParaRPr lang="tr-TR" sz="8000" dirty="0"/>
          </a:p>
          <a:p>
            <a:endParaRPr lang="tr-TR" dirty="0"/>
          </a:p>
        </p:txBody>
      </p:sp>
      <p:pic>
        <p:nvPicPr>
          <p:cNvPr id="4" name="Resim 3">
            <a:extLst>
              <a:ext uri="{FF2B5EF4-FFF2-40B4-BE49-F238E27FC236}">
                <a16:creationId xmlns:a16="http://schemas.microsoft.com/office/drawing/2014/main" id="{C5A87840-5F89-4423-BE33-05054EBC2530}"/>
              </a:ext>
            </a:extLst>
          </p:cNvPr>
          <p:cNvPicPr>
            <a:picLocks noChangeAspect="1"/>
          </p:cNvPicPr>
          <p:nvPr/>
        </p:nvPicPr>
        <p:blipFill>
          <a:blip r:embed="rId2"/>
          <a:stretch>
            <a:fillRect/>
          </a:stretch>
        </p:blipFill>
        <p:spPr>
          <a:xfrm>
            <a:off x="1030309" y="164200"/>
            <a:ext cx="9869604" cy="3304555"/>
          </a:xfrm>
          <a:prstGeom prst="rect">
            <a:avLst/>
          </a:prstGeom>
        </p:spPr>
      </p:pic>
    </p:spTree>
    <p:extLst>
      <p:ext uri="{BB962C8B-B14F-4D97-AF65-F5344CB8AC3E}">
        <p14:creationId xmlns:p14="http://schemas.microsoft.com/office/powerpoint/2010/main" val="4087860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FA1442-7ED1-4271-9545-744F4169E24E}"/>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369518BA-3634-4FD8-8344-E723A53907FD}"/>
              </a:ext>
            </a:extLst>
          </p:cNvPr>
          <p:cNvSpPr>
            <a:spLocks noGrp="1"/>
          </p:cNvSpPr>
          <p:nvPr>
            <p:ph idx="1"/>
          </p:nvPr>
        </p:nvSpPr>
        <p:spPr/>
        <p:txBody>
          <a:bodyPr>
            <a:normAutofit/>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Uygunluk kriterleri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lvl="1"/>
            <a:r>
              <a:rPr lang="tr-TR">
                <a:latin typeface="Calibri" panose="020F0502020204030204" pitchFamily="34" charset="0"/>
                <a:ea typeface="Calibri" panose="020F0502020204030204" pitchFamily="34" charset="0"/>
                <a:cs typeface="Times New Roman" panose="02020603050405020304" pitchFamily="18" charset="0"/>
              </a:rPr>
              <a:t>37-41 haftalık gebelik ile doğum eylemine kabul edilen hamile kadınlar uygunluk açısından tarandı.</a:t>
            </a:r>
          </a:p>
          <a:p>
            <a:pPr lvl="1"/>
            <a:r>
              <a:rPr lang="tr-TR">
                <a:latin typeface="Calibri" panose="020F0502020204030204" pitchFamily="34" charset="0"/>
                <a:ea typeface="Calibri" panose="020F0502020204030204" pitchFamily="34" charset="0"/>
                <a:cs typeface="Times New Roman" panose="02020603050405020304" pitchFamily="18" charset="0"/>
              </a:rPr>
              <a:t>Sigara içmeyenler, hemolitik hastalıkları olmayanlar, </a:t>
            </a:r>
          </a:p>
          <a:p>
            <a:pPr lvl="1"/>
            <a:r>
              <a:rPr lang="tr-TR">
                <a:latin typeface="Calibri" panose="020F0502020204030204" pitchFamily="34" charset="0"/>
                <a:ea typeface="Calibri" panose="020F0502020204030204" pitchFamily="34" charset="0"/>
                <a:cs typeface="Times New Roman" panose="02020603050405020304" pitchFamily="18" charset="0"/>
              </a:rPr>
              <a:t>İlaç kullanmamışlar (antidepresanlar, antikonvülzanlar, tiroid hormonu, kemoterapötik ajanlar veya steroidler gibi), </a:t>
            </a:r>
          </a:p>
          <a:p>
            <a:pPr lvl="1"/>
            <a:r>
              <a:rPr lang="tr-TR">
                <a:latin typeface="Calibri" panose="020F0502020204030204" pitchFamily="34" charset="0"/>
                <a:ea typeface="Calibri" panose="020F0502020204030204" pitchFamily="34" charset="0"/>
                <a:cs typeface="Times New Roman" panose="02020603050405020304" pitchFamily="18" charset="0"/>
              </a:rPr>
              <a:t>Obstetrik sorunları olmayanlar(</a:t>
            </a:r>
            <a:r>
              <a:rPr lang="tr-TR" sz="2400">
                <a:effectLst/>
                <a:latin typeface="Calibri" panose="020F0502020204030204" pitchFamily="34" charset="0"/>
                <a:ea typeface="Calibri" panose="020F0502020204030204" pitchFamily="34" charset="0"/>
                <a:cs typeface="Times New Roman" panose="02020603050405020304" pitchFamily="18" charset="0"/>
              </a:rPr>
              <a:t>diyabetes mellitus, preeklampsi)</a:t>
            </a:r>
          </a:p>
          <a:p>
            <a:pPr lvl="1"/>
            <a:r>
              <a:rPr lang="tr-TR">
                <a:latin typeface="Calibri" panose="020F0502020204030204" pitchFamily="34" charset="0"/>
                <a:ea typeface="Calibri" panose="020F0502020204030204" pitchFamily="34" charset="0"/>
                <a:cs typeface="Times New Roman" panose="02020603050405020304" pitchFamily="18" charset="0"/>
              </a:rPr>
              <a:t>Kuruma 100 km mesafede ikamet edenler seçildi. </a:t>
            </a:r>
          </a:p>
          <a:p>
            <a:pPr lvl="1"/>
            <a:r>
              <a:rPr lang="tr-TR">
                <a:latin typeface="Calibri" panose="020F0502020204030204" pitchFamily="34" charset="0"/>
                <a:ea typeface="Calibri" panose="020F0502020204030204" pitchFamily="34" charset="0"/>
                <a:cs typeface="Times New Roman" panose="02020603050405020304" pitchFamily="18" charset="0"/>
              </a:rPr>
              <a:t>Vajinal veya sezaryen ile doğum yapılan bebekler dahil edildi.</a:t>
            </a:r>
            <a:endParaRPr lang="tr-TR" dirty="0"/>
          </a:p>
        </p:txBody>
      </p:sp>
    </p:spTree>
    <p:extLst>
      <p:ext uri="{BB962C8B-B14F-4D97-AF65-F5344CB8AC3E}">
        <p14:creationId xmlns:p14="http://schemas.microsoft.com/office/powerpoint/2010/main" val="4196573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FA1442-7ED1-4271-9545-744F4169E24E}"/>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369518BA-3634-4FD8-8344-E723A53907FD}"/>
              </a:ext>
            </a:extLst>
          </p:cNvPr>
          <p:cNvSpPr>
            <a:spLocks noGrp="1"/>
          </p:cNvSpPr>
          <p:nvPr>
            <p:ph idx="1"/>
          </p:nvPr>
        </p:nvSpPr>
        <p:spPr/>
        <p:txBody>
          <a:bodyPr>
            <a:normAutofit/>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Bebeklerde dışlama kriterleri </a:t>
            </a:r>
          </a:p>
          <a:p>
            <a:pPr lvl="1"/>
            <a:r>
              <a:rPr lang="tr-TR" sz="2400">
                <a:effectLst/>
                <a:latin typeface="Calibri" panose="020F0502020204030204" pitchFamily="34" charset="0"/>
                <a:ea typeface="Calibri" panose="020F0502020204030204" pitchFamily="34" charset="0"/>
                <a:cs typeface="Times New Roman" panose="02020603050405020304" pitchFamily="18" charset="0"/>
              </a:rPr>
              <a:t>Rh uyuşmazlığı, ölümcül konjenital malformasyonların veya sendromların varlığı </a:t>
            </a:r>
          </a:p>
          <a:p>
            <a:pPr lvl="1"/>
            <a:r>
              <a:rPr lang="tr-TR" sz="2400">
                <a:effectLst/>
                <a:latin typeface="Calibri" panose="020F0502020204030204" pitchFamily="34" charset="0"/>
                <a:ea typeface="Calibri" panose="020F0502020204030204" pitchFamily="34" charset="0"/>
                <a:cs typeface="Times New Roman" panose="02020603050405020304" pitchFamily="18" charset="0"/>
              </a:rPr>
              <a:t>Yenidoğan Yoğun Bakım Ünitesine kabul gerektiren hastalığı olması </a:t>
            </a:r>
          </a:p>
          <a:p>
            <a:pPr lvl="1"/>
            <a:r>
              <a:rPr lang="tr-TR">
                <a:latin typeface="Calibri" panose="020F0502020204030204" pitchFamily="34" charset="0"/>
                <a:ea typeface="Calibri" panose="020F0502020204030204" pitchFamily="34" charset="0"/>
                <a:cs typeface="Times New Roman" panose="02020603050405020304" pitchFamily="18" charset="0"/>
              </a:rPr>
              <a:t>K</a:t>
            </a:r>
            <a:r>
              <a:rPr lang="tr-TR" sz="2400">
                <a:effectLst/>
                <a:latin typeface="Calibri" panose="020F0502020204030204" pitchFamily="34" charset="0"/>
                <a:ea typeface="Calibri" panose="020F0502020204030204" pitchFamily="34" charset="0"/>
                <a:cs typeface="Times New Roman" panose="02020603050405020304" pitchFamily="18" charset="0"/>
              </a:rPr>
              <a:t>ordon kanı CRP konsantrasyonu &gt; 6 mg/dl</a:t>
            </a:r>
          </a:p>
        </p:txBody>
      </p:sp>
    </p:spTree>
    <p:extLst>
      <p:ext uri="{BB962C8B-B14F-4D97-AF65-F5344CB8AC3E}">
        <p14:creationId xmlns:p14="http://schemas.microsoft.com/office/powerpoint/2010/main" val="3525741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p:txBody>
          <a:bodyPr>
            <a:normAutofit/>
          </a:bodyPr>
          <a:lstStyle/>
          <a:p>
            <a:pPr marL="0" indent="0">
              <a:lnSpc>
                <a:spcPct val="107000"/>
              </a:lnSpc>
              <a:spcAft>
                <a:spcPts val="800"/>
              </a:spcAft>
              <a:buNone/>
            </a:pPr>
            <a:r>
              <a:rPr lang="tr-TR" sz="3000">
                <a:effectLst/>
                <a:latin typeface="Calibri" panose="020F0502020204030204" pitchFamily="34" charset="0"/>
                <a:ea typeface="Calibri" panose="020F0502020204030204" pitchFamily="34" charset="0"/>
                <a:cs typeface="Times New Roman" panose="02020603050405020304" pitchFamily="18" charset="0"/>
              </a:rPr>
              <a:t>Kayıt ve randomizasyon</a:t>
            </a:r>
          </a:p>
          <a:p>
            <a:r>
              <a:rPr lang="tr-TR" sz="2400">
                <a:effectLst/>
                <a:latin typeface="Calibri" panose="020F0502020204030204" pitchFamily="34" charset="0"/>
                <a:ea typeface="Calibri" panose="020F0502020204030204" pitchFamily="34" charset="0"/>
                <a:cs typeface="Times New Roman" panose="02020603050405020304" pitchFamily="18" charset="0"/>
              </a:rPr>
              <a:t>Uygun anneler anemik (Hb </a:t>
            </a:r>
            <a:r>
              <a:rPr lang="tr-TR" sz="2400">
                <a:latin typeface="Calibri" panose="020F0502020204030204" pitchFamily="34" charset="0"/>
              </a:rPr>
              <a:t>≤</a:t>
            </a:r>
            <a:r>
              <a:rPr lang="tr-TR" sz="2400">
                <a:effectLst/>
                <a:latin typeface="Calibri" panose="020F0502020204030204" pitchFamily="34" charset="0"/>
                <a:ea typeface="Calibri" panose="020F0502020204030204" pitchFamily="34" charset="0"/>
                <a:cs typeface="Times New Roman" panose="02020603050405020304" pitchFamily="18" charset="0"/>
              </a:rPr>
              <a:t> 10.0 g/dL) ve anemik olmayan (Hb &gt; 10.0 g/dL) gruplara ayrıldı. </a:t>
            </a:r>
          </a:p>
          <a:p>
            <a:r>
              <a:rPr lang="tr-TR" sz="2400" i="0">
                <a:effectLst/>
              </a:rPr>
              <a:t>Hb konsantrasyonu </a:t>
            </a:r>
            <a:r>
              <a:rPr lang="tr-TR" sz="2400">
                <a:latin typeface="Calibri" panose="020F0502020204030204" pitchFamily="34" charset="0"/>
              </a:rPr>
              <a:t>≤ </a:t>
            </a:r>
            <a:r>
              <a:rPr lang="tr-TR" sz="2400" i="0">
                <a:effectLst/>
              </a:rPr>
              <a:t>10.0 g/dL gebelikte orta dereceli anemi olarak kabul edilir.</a:t>
            </a:r>
          </a:p>
          <a:p>
            <a:r>
              <a:rPr lang="tr-TR" sz="2400">
                <a:latin typeface="Calibri" panose="020F0502020204030204" pitchFamily="34" charset="0"/>
                <a:ea typeface="Calibri" panose="020F0502020204030204" pitchFamily="34" charset="0"/>
                <a:cs typeface="Times New Roman" panose="02020603050405020304" pitchFamily="18" charset="0"/>
              </a:rPr>
              <a:t>B</a:t>
            </a:r>
            <a:r>
              <a:rPr lang="tr-TR" sz="2400">
                <a:effectLst/>
                <a:latin typeface="Calibri" panose="020F0502020204030204" pitchFamily="34" charset="0"/>
                <a:ea typeface="Calibri" panose="020F0502020204030204" pitchFamily="34" charset="0"/>
                <a:cs typeface="Times New Roman" panose="02020603050405020304" pitchFamily="18" charset="0"/>
              </a:rPr>
              <a:t>ebekler 1:1 oranında demir desteği verilen gruba (N=100; annede anemik ve anemik olmayan gruplardan her biri 50) veya demir desteği verilmeyen gruba (N=100; annede anemik ve anemik olmayan gruplardan her biri 50) randomize edildi.</a:t>
            </a:r>
          </a:p>
          <a:p>
            <a:r>
              <a:rPr lang="tr-TR" sz="2400">
                <a:effectLst/>
                <a:latin typeface="Calibri" panose="020F0502020204030204" pitchFamily="34" charset="0"/>
                <a:ea typeface="Calibri" panose="020F0502020204030204" pitchFamily="34" charset="0"/>
                <a:cs typeface="Times New Roman" panose="02020603050405020304" pitchFamily="18" charset="0"/>
              </a:rPr>
              <a:t>Tüm yenidoğanlara, çalışma zamanında kurumsal norm olan doğumda erken göbek kordonu klemplenmesi (30 saniye içinde) uygulandı.</a:t>
            </a:r>
            <a:endParaRPr lang="tr-TR" sz="2400" i="0" dirty="0">
              <a:effectLst/>
            </a:endParaRPr>
          </a:p>
        </p:txBody>
      </p:sp>
    </p:spTree>
    <p:extLst>
      <p:ext uri="{BB962C8B-B14F-4D97-AF65-F5344CB8AC3E}">
        <p14:creationId xmlns:p14="http://schemas.microsoft.com/office/powerpoint/2010/main" val="1024229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p:txBody>
          <a:bodyPr>
            <a:normAutofit/>
          </a:bodyPr>
          <a:lstStyle/>
          <a:p>
            <a:pPr marL="0" indent="0">
              <a:buNone/>
            </a:pPr>
            <a:r>
              <a:rPr lang="tr-TR" b="0" i="0">
                <a:effectLst/>
              </a:rPr>
              <a:t>Müdahale</a:t>
            </a:r>
            <a:endParaRPr lang="tr-TR" b="0" i="0" dirty="0">
              <a:effectLst/>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Demir takviyesi grubuna randomize edilen bebeklere, doğumdan 36 saat sonra başlayarak günde 2 mg/kg elementer demir dozunda demirli askorbat (elementer demir, 10 mg/ml) verildi. 6 aylık olana kadar bu dozda devam edildi.</a:t>
            </a:r>
          </a:p>
          <a:p>
            <a:r>
              <a:rPr lang="tr-TR" sz="2800">
                <a:effectLst/>
                <a:latin typeface="Calibri" panose="020F0502020204030204" pitchFamily="34" charset="0"/>
                <a:ea typeface="Calibri" panose="020F0502020204030204" pitchFamily="34" charset="0"/>
                <a:cs typeface="Times New Roman" panose="02020603050405020304" pitchFamily="18" charset="0"/>
              </a:rPr>
              <a:t>6 haftadan 6 aya kadar günde 2 mg/kg demir takviyesinin, diğer risk altındaki bebek popülasyonlarında (örneğin düşük doğum ağırlıklı bebeklerde) büyüme ve morbidite üzerinde kısa süreli olumsuz etkiler olmaksızın erken demir eksikliği riskini azalttığı gösterilmiştir. </a:t>
            </a:r>
          </a:p>
        </p:txBody>
      </p:sp>
    </p:spTree>
    <p:extLst>
      <p:ext uri="{BB962C8B-B14F-4D97-AF65-F5344CB8AC3E}">
        <p14:creationId xmlns:p14="http://schemas.microsoft.com/office/powerpoint/2010/main" val="3460246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p:txBody>
          <a:bodyPr>
            <a:normAutofit/>
          </a:bodyPr>
          <a:lstStyle/>
          <a:p>
            <a:pPr marL="0" indent="0">
              <a:buNone/>
            </a:pPr>
            <a:r>
              <a:rPr lang="tr-TR" b="0" i="0">
                <a:effectLst/>
              </a:rPr>
              <a:t>Müdahale</a:t>
            </a:r>
            <a:endParaRPr lang="tr-TR" b="0" i="0" dirty="0">
              <a:effectLst/>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Demir takviyesi yapılmayan gruba randomize edilen bebekler, anne sütünde bulunanın ötesinde ek demir almamıştır. </a:t>
            </a:r>
            <a:endParaRPr lang="tr-TR">
              <a:latin typeface="NexusSerif"/>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Ebeveynlere, ishal (günde &gt;5 kez sulu dışkı), kusma (günde &gt;5 kez) veya diğer endişeleri bildirmeleri için sorumlu araştırmacının telefon numarası verildi.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41276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p:txBody>
          <a:bodyPr>
            <a:normAutofit lnSpcReduction="10000"/>
          </a:bodyPr>
          <a:lstStyle/>
          <a:p>
            <a:pPr marL="0" indent="0">
              <a:lnSpc>
                <a:spcPct val="107000"/>
              </a:lnSpc>
              <a:spcAft>
                <a:spcPts val="800"/>
              </a:spcAft>
              <a:buNone/>
            </a:pPr>
            <a:r>
              <a:rPr lang="tr-TR" sz="2800">
                <a:effectLst/>
                <a:latin typeface="Calibri" panose="020F0502020204030204" pitchFamily="34" charset="0"/>
                <a:ea typeface="Calibri" panose="020F0502020204030204" pitchFamily="34" charset="0"/>
                <a:cs typeface="Times New Roman" panose="02020603050405020304" pitchFamily="18" charset="0"/>
              </a:rPr>
              <a:t>Takip</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Bebekler taburcu oluncaya kadar hastanede, ardından aşı günlerinde 1.5, 2.5, 3.5 ve 6.0. aylarda takip edildi. Ziyaretler arasında en az bir kez telefonla arandı. İzlem süresince anne sütü ile beslenmesi sağlandı ve araya giren hastalıklar olursa ebeveyn tarafından kaydedildi.</a:t>
            </a:r>
          </a:p>
          <a:p>
            <a:r>
              <a:rPr lang="tr-TR" sz="2800">
                <a:effectLst/>
                <a:latin typeface="Calibri" panose="020F0502020204030204" pitchFamily="34" charset="0"/>
                <a:ea typeface="Calibri" panose="020F0502020204030204" pitchFamily="34" charset="0"/>
                <a:cs typeface="Times New Roman" panose="02020603050405020304" pitchFamily="18" charset="0"/>
              </a:rPr>
              <a:t>6 aylık vizitte Hb ve serum ferritini belirlemek için 4 mL kan alındı.</a:t>
            </a:r>
          </a:p>
          <a:p>
            <a:r>
              <a:rPr lang="tr-TR" sz="2800">
                <a:effectLst/>
                <a:latin typeface="Calibri" panose="020F0502020204030204" pitchFamily="34" charset="0"/>
                <a:ea typeface="Calibri" panose="020F0502020204030204" pitchFamily="34" charset="0"/>
                <a:cs typeface="Times New Roman" panose="02020603050405020304" pitchFamily="18" charset="0"/>
              </a:rPr>
              <a:t>Motor değerlendirme, sekiz maddeyi içeren Amiel Tison ve Basitleştirilmiş Dubowitz yöntemi kullanılarak yapıldı.</a:t>
            </a:r>
          </a:p>
          <a:p>
            <a:r>
              <a:rPr lang="tr-TR">
                <a:latin typeface="Calibri" panose="020F0502020204030204" pitchFamily="34" charset="0"/>
                <a:ea typeface="Calibri" panose="020F0502020204030204" pitchFamily="34" charset="0"/>
                <a:cs typeface="Times New Roman" panose="02020603050405020304" pitchFamily="18" charset="0"/>
              </a:rPr>
              <a:t>Bunlar </a:t>
            </a:r>
            <a:r>
              <a:rPr lang="tr-TR" sz="2800">
                <a:effectLst/>
                <a:latin typeface="Calibri" panose="020F0502020204030204" pitchFamily="34" charset="0"/>
                <a:ea typeface="Calibri" panose="020F0502020204030204" pitchFamily="34" charset="0"/>
                <a:cs typeface="Times New Roman" panose="02020603050405020304" pitchFamily="18" charset="0"/>
              </a:rPr>
              <a:t>kronolojik yaşıyla ilişkili olarak bebeğin motor gelişimi hakkında bilgi sağlar.</a:t>
            </a:r>
            <a:endParaRPr lang="tr-TR">
              <a:latin typeface="NexusSerif"/>
            </a:endParaRPr>
          </a:p>
        </p:txBody>
      </p:sp>
    </p:spTree>
    <p:extLst>
      <p:ext uri="{BB962C8B-B14F-4D97-AF65-F5344CB8AC3E}">
        <p14:creationId xmlns:p14="http://schemas.microsoft.com/office/powerpoint/2010/main" val="27693116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7185EA-AADF-4027-8D2E-A7B61BBB525F}"/>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4A515564-64E3-4FAB-B7BB-7A883A95A938}"/>
              </a:ext>
            </a:extLst>
          </p:cNvPr>
          <p:cNvSpPr>
            <a:spLocks noGrp="1"/>
          </p:cNvSpPr>
          <p:nvPr>
            <p:ph idx="1"/>
          </p:nvPr>
        </p:nvSpPr>
        <p:spPr/>
        <p:txBody>
          <a:bodyPr/>
          <a:lstStyle/>
          <a:p>
            <a:r>
              <a:rPr lang="tr-TR" sz="2800">
                <a:effectLst/>
                <a:latin typeface="Calibri" panose="020F0502020204030204" pitchFamily="34" charset="0"/>
                <a:ea typeface="Calibri" panose="020F0502020204030204" pitchFamily="34" charset="0"/>
                <a:cs typeface="Times New Roman" panose="02020603050405020304" pitchFamily="18" charset="0"/>
              </a:rPr>
              <a:t>3460 anne uygunluk açısından tarandı; 2223ü hariç tutma kriterlerine göre hariç tutulmuştur.</a:t>
            </a:r>
          </a:p>
          <a:p>
            <a:r>
              <a:rPr lang="tr-TR" sz="2800">
                <a:effectLst/>
                <a:latin typeface="Calibri" panose="020F0502020204030204" pitchFamily="34" charset="0"/>
                <a:ea typeface="Calibri" panose="020F0502020204030204" pitchFamily="34" charset="0"/>
                <a:cs typeface="Times New Roman" panose="02020603050405020304" pitchFamily="18" charset="0"/>
              </a:rPr>
              <a:t>1237 uygun anneden 1049'u (%84.8) anemikti 188'i (%15.2) anemik değildi.</a:t>
            </a:r>
          </a:p>
          <a:p>
            <a:r>
              <a:rPr lang="tr-TR" sz="2800">
                <a:effectLst/>
                <a:latin typeface="Calibri" panose="020F0502020204030204" pitchFamily="34" charset="0"/>
                <a:ea typeface="Calibri" panose="020F0502020204030204" pitchFamily="34" charset="0"/>
                <a:cs typeface="Times New Roman" panose="02020603050405020304" pitchFamily="18" charset="0"/>
              </a:rPr>
              <a:t>200 anne-bebek ikilisi kaydedildi ve 182 bebek takipte değerlendirildi. (%90 takip oranı).</a:t>
            </a:r>
          </a:p>
          <a:p>
            <a:r>
              <a:rPr lang="tr-TR" sz="2800">
                <a:effectLst/>
                <a:latin typeface="Calibri" panose="020F0502020204030204" pitchFamily="34" charset="0"/>
                <a:ea typeface="Calibri" panose="020F0502020204030204" pitchFamily="34" charset="0"/>
                <a:cs typeface="Times New Roman" panose="02020603050405020304" pitchFamily="18" charset="0"/>
              </a:rPr>
              <a:t>2 yenidoğan kordon kanı CRP'si (&gt;6 mg/dL) nedeniyle analiz dışı bırakıldı ve nihai numune boyutu 180 oldu (4 alt grubun her birinde 45 bebek vardı).</a:t>
            </a:r>
            <a:endParaRPr lang="tr-TR" b="0" i="0">
              <a:solidFill>
                <a:srgbClr val="2E2E2E"/>
              </a:solidFill>
              <a:effectLst/>
              <a:latin typeface="NexusSerif"/>
            </a:endParaRPr>
          </a:p>
        </p:txBody>
      </p:sp>
    </p:spTree>
    <p:extLst>
      <p:ext uri="{BB962C8B-B14F-4D97-AF65-F5344CB8AC3E}">
        <p14:creationId xmlns:p14="http://schemas.microsoft.com/office/powerpoint/2010/main" val="1851100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7B2BC7-CEA2-440A-8772-DD8FEC9D2B0F}"/>
              </a:ext>
            </a:extLst>
          </p:cNvPr>
          <p:cNvSpPr>
            <a:spLocks noGrp="1"/>
          </p:cNvSpPr>
          <p:nvPr>
            <p:ph type="title"/>
          </p:nvPr>
        </p:nvSpPr>
        <p:spPr/>
        <p:txBody>
          <a:bodyPr/>
          <a:lstStyle/>
          <a:p>
            <a:r>
              <a:rPr lang="tr-TR" dirty="0"/>
              <a:t>BULGULAR</a:t>
            </a:r>
          </a:p>
        </p:txBody>
      </p:sp>
      <p:sp>
        <p:nvSpPr>
          <p:cNvPr id="3" name="İçerik Yer Tutucusu 2">
            <a:extLst>
              <a:ext uri="{FF2B5EF4-FFF2-40B4-BE49-F238E27FC236}">
                <a16:creationId xmlns:a16="http://schemas.microsoft.com/office/drawing/2014/main" id="{50F47270-E760-42CA-99E9-E569F035FBD7}"/>
              </a:ext>
            </a:extLst>
          </p:cNvPr>
          <p:cNvSpPr>
            <a:spLocks noGrp="1"/>
          </p:cNvSpPr>
          <p:nvPr>
            <p:ph idx="1"/>
          </p:nvPr>
        </p:nvSpPr>
        <p:spPr>
          <a:xfrm>
            <a:off x="838200" y="1253331"/>
            <a:ext cx="10515600" cy="4351338"/>
          </a:xfrm>
        </p:spPr>
        <p:txBody>
          <a:bodyPr/>
          <a:lstStyle/>
          <a:p>
            <a:endParaRPr lang="tr-TR" b="0" i="0" dirty="0">
              <a:solidFill>
                <a:srgbClr val="2E2E2E"/>
              </a:solidFill>
              <a:effectLst/>
              <a:latin typeface="NexusSerif"/>
            </a:endParaRPr>
          </a:p>
          <a:p>
            <a:r>
              <a:rPr lang="tr-TR">
                <a:latin typeface="Calibri" panose="020F0502020204030204" pitchFamily="34" charset="0"/>
                <a:ea typeface="Calibri" panose="020F0502020204030204" pitchFamily="34" charset="0"/>
                <a:cs typeface="Times New Roman" panose="02020603050405020304" pitchFamily="18" charset="0"/>
              </a:rPr>
              <a:t>A</a:t>
            </a:r>
            <a:r>
              <a:rPr lang="tr-TR" sz="2800">
                <a:effectLst/>
                <a:latin typeface="Calibri" panose="020F0502020204030204" pitchFamily="34" charset="0"/>
                <a:ea typeface="Calibri" panose="020F0502020204030204" pitchFamily="34" charset="0"/>
                <a:cs typeface="Times New Roman" panose="02020603050405020304" pitchFamily="18" charset="0"/>
              </a:rPr>
              <a:t>nemik annelerden doğan bebeklerde, anemik olmayan annelerden doğan bebeklere kıyasla kordon serum ferritini daha düşüktü. </a:t>
            </a: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Doğumda demir eksikliğini düşündüren kordon kanı serum ferritini &lt; 75 ng/ml altında olmasıdır. </a:t>
            </a:r>
          </a:p>
          <a:p>
            <a:pPr>
              <a:lnSpc>
                <a:spcPct val="107000"/>
              </a:lnSpc>
              <a:spcAft>
                <a:spcPts val="800"/>
              </a:spcAft>
            </a:pPr>
            <a:r>
              <a:rPr lang="tr-TR">
                <a:latin typeface="Calibri" panose="020F0502020204030204" pitchFamily="34" charset="0"/>
                <a:ea typeface="Calibri" panose="020F0502020204030204" pitchFamily="34" charset="0"/>
                <a:cs typeface="Times New Roman" panose="02020603050405020304" pitchFamily="18" charset="0"/>
              </a:rPr>
              <a:t>A</a:t>
            </a:r>
            <a:r>
              <a:rPr lang="tr-TR" sz="2800">
                <a:effectLst/>
                <a:latin typeface="Calibri" panose="020F0502020204030204" pitchFamily="34" charset="0"/>
                <a:ea typeface="Calibri" panose="020F0502020204030204" pitchFamily="34" charset="0"/>
                <a:cs typeface="Times New Roman" panose="02020603050405020304" pitchFamily="18" charset="0"/>
              </a:rPr>
              <a:t>nemik annelerden doğan bebeklerin %40.0'ında ve anemik olmayan annelerden doğan bebeklerin %13.3'ünde bu durum mevcuttu </a:t>
            </a:r>
            <a:r>
              <a:rPr lang="tr-TR">
                <a:latin typeface="Calibri" panose="020F0502020204030204" pitchFamily="34" charset="0"/>
                <a:ea typeface="Calibri" panose="020F0502020204030204" pitchFamily="34" charset="0"/>
                <a:cs typeface="Times New Roman" panose="02020603050405020304" pitchFamily="18" charset="0"/>
              </a:rPr>
              <a:t>          </a:t>
            </a:r>
            <a:r>
              <a:rPr lang="tr-TR" sz="2800">
                <a:effectLst/>
                <a:latin typeface="Calibri" panose="020F0502020204030204" pitchFamily="34" charset="0"/>
                <a:ea typeface="Calibri" panose="020F0502020204030204" pitchFamily="34" charset="0"/>
                <a:cs typeface="Times New Roman" panose="02020603050405020304" pitchFamily="18" charset="0"/>
              </a:rPr>
              <a:t>(p &lt; 0.01).</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87699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a:t>BULGULAR</a:t>
            </a:r>
            <a:endParaRPr lang="tr-TR" dirty="0"/>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p:txBody>
          <a:bodyPr>
            <a:normAutofit/>
          </a:bodyPr>
          <a:lstStyle/>
          <a:p>
            <a:pPr marL="0" indent="0">
              <a:lnSpc>
                <a:spcPct val="107000"/>
              </a:lnSpc>
              <a:spcAft>
                <a:spcPts val="800"/>
              </a:spcAft>
              <a:buNone/>
            </a:pPr>
            <a:r>
              <a:rPr lang="tr-TR" sz="2800">
                <a:effectLst/>
                <a:latin typeface="Calibri" panose="020F0502020204030204" pitchFamily="34" charset="0"/>
                <a:ea typeface="Calibri" panose="020F0502020204030204" pitchFamily="34" charset="0"/>
                <a:cs typeface="Times New Roman" panose="02020603050405020304" pitchFamily="18" charset="0"/>
              </a:rPr>
              <a:t>Erken demir takviyesinin bebeklerin 6 aylık demir durumuna etkisi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Demir takviyesi grubundaki bebekler, demir takviyesi almayan grupla karşılaştırıldığında 6. ayda daha yüksek Hb'ye sahipti                       (10.37 ± 0.93 g/dL'e karşı 9.7 ± 0.94 g/dL; p &lt; 0.0001). </a:t>
            </a:r>
          </a:p>
          <a:p>
            <a:r>
              <a:rPr lang="tr-TR" sz="2800">
                <a:effectLst/>
                <a:latin typeface="Calibri" panose="020F0502020204030204" pitchFamily="34" charset="0"/>
                <a:ea typeface="Calibri" panose="020F0502020204030204" pitchFamily="34" charset="0"/>
                <a:cs typeface="Times New Roman" panose="02020603050405020304" pitchFamily="18" charset="0"/>
              </a:rPr>
              <a:t>Benzer şekilde 6. ayda serum ferritin konsantrasyonu demir takviyesi almayan gruba göre demir takviyesi yapılan grupta daha yüksekti (133.93 ± 52.41 ng/ml'e karşı 78.09 ± 42.03 ng/ml ; p &lt; 0.0001).</a:t>
            </a:r>
          </a:p>
        </p:txBody>
      </p:sp>
    </p:spTree>
    <p:extLst>
      <p:ext uri="{BB962C8B-B14F-4D97-AF65-F5344CB8AC3E}">
        <p14:creationId xmlns:p14="http://schemas.microsoft.com/office/powerpoint/2010/main" val="13358051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a:t>BULGULAR</a:t>
            </a:r>
            <a:endParaRPr lang="tr-TR" dirty="0"/>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a:xfrm>
            <a:off x="838200" y="4562549"/>
            <a:ext cx="10515600" cy="2227815"/>
          </a:xfrm>
        </p:spPr>
        <p:txBody>
          <a:bodyPr>
            <a:normAutofit/>
          </a:bodyPr>
          <a:lstStyle/>
          <a:p>
            <a:pPr marL="0" indent="0">
              <a:lnSpc>
                <a:spcPct val="107000"/>
              </a:lnSpc>
              <a:spcAft>
                <a:spcPts val="800"/>
              </a:spcAft>
              <a:buNone/>
            </a:pPr>
            <a:r>
              <a:rPr lang="tr-TR" sz="2800">
                <a:effectLst/>
                <a:latin typeface="Calibri" panose="020F0502020204030204" pitchFamily="34" charset="0"/>
                <a:ea typeface="Calibri" panose="020F0502020204030204" pitchFamily="34" charset="0"/>
                <a:cs typeface="Times New Roman" panose="02020603050405020304" pitchFamily="18" charset="0"/>
              </a:rPr>
              <a:t>Demir takviyesi alan bebeklerde Hb ve ferritin seviyeleri anlamlı düzeyde yüksek bulundu.</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Resim 4">
            <a:extLst>
              <a:ext uri="{FF2B5EF4-FFF2-40B4-BE49-F238E27FC236}">
                <a16:creationId xmlns:a16="http://schemas.microsoft.com/office/drawing/2014/main" id="{A032038A-5741-486F-8A1C-C4C03511768A}"/>
              </a:ext>
            </a:extLst>
          </p:cNvPr>
          <p:cNvPicPr>
            <a:picLocks noChangeAspect="1"/>
          </p:cNvPicPr>
          <p:nvPr/>
        </p:nvPicPr>
        <p:blipFill>
          <a:blip r:embed="rId2"/>
          <a:stretch>
            <a:fillRect/>
          </a:stretch>
        </p:blipFill>
        <p:spPr>
          <a:xfrm>
            <a:off x="838200" y="1420122"/>
            <a:ext cx="5983955" cy="1503358"/>
          </a:xfrm>
          <a:prstGeom prst="rect">
            <a:avLst/>
          </a:prstGeom>
        </p:spPr>
      </p:pic>
      <p:pic>
        <p:nvPicPr>
          <p:cNvPr id="7" name="Resim 6">
            <a:extLst>
              <a:ext uri="{FF2B5EF4-FFF2-40B4-BE49-F238E27FC236}">
                <a16:creationId xmlns:a16="http://schemas.microsoft.com/office/drawing/2014/main" id="{A9A4E0E4-20DE-4557-BC8C-386C127789B7}"/>
              </a:ext>
            </a:extLst>
          </p:cNvPr>
          <p:cNvPicPr>
            <a:picLocks noChangeAspect="1"/>
          </p:cNvPicPr>
          <p:nvPr/>
        </p:nvPicPr>
        <p:blipFill>
          <a:blip r:embed="rId3"/>
          <a:stretch>
            <a:fillRect/>
          </a:stretch>
        </p:blipFill>
        <p:spPr>
          <a:xfrm>
            <a:off x="838200" y="3035784"/>
            <a:ext cx="5903205" cy="1414460"/>
          </a:xfrm>
          <a:prstGeom prst="rect">
            <a:avLst/>
          </a:prstGeom>
        </p:spPr>
      </p:pic>
    </p:spTree>
    <p:extLst>
      <p:ext uri="{BB962C8B-B14F-4D97-AF65-F5344CB8AC3E}">
        <p14:creationId xmlns:p14="http://schemas.microsoft.com/office/powerpoint/2010/main" val="1035381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4A506F8-ED83-4C6A-9B18-3B1729AC1C18}"/>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7AC3FA18-916D-4E45-9F47-1BF56FE769D5}"/>
              </a:ext>
            </a:extLst>
          </p:cNvPr>
          <p:cNvSpPr>
            <a:spLocks noGrp="1"/>
          </p:cNvSpPr>
          <p:nvPr>
            <p:ph idx="1"/>
          </p:nvPr>
        </p:nvSpPr>
        <p:spPr/>
        <p:txBody>
          <a:bodyPr/>
          <a:lstStyle/>
          <a:p>
            <a:r>
              <a:rPr lang="tr-TR" sz="2800">
                <a:effectLst/>
                <a:latin typeface="Calibri" panose="020F0502020204030204" pitchFamily="34" charset="0"/>
                <a:ea typeface="Calibri" panose="020F0502020204030204" pitchFamily="34" charset="0"/>
                <a:cs typeface="Times New Roman" panose="02020603050405020304" pitchFamily="18" charset="0"/>
              </a:rPr>
              <a:t>Demir eksikliği, dünyadaki en yaygın mikro besin eksikliğidir.</a:t>
            </a:r>
          </a:p>
          <a:p>
            <a:r>
              <a:rPr lang="tr-TR" sz="2800">
                <a:effectLst/>
                <a:latin typeface="Calibri" panose="020F0502020204030204" pitchFamily="34" charset="0"/>
                <a:ea typeface="Calibri" panose="020F0502020204030204" pitchFamily="34" charset="0"/>
                <a:cs typeface="Times New Roman" panose="02020603050405020304" pitchFamily="18" charset="0"/>
              </a:rPr>
              <a:t>Erken yaştaki demir eksikliği, aneminin en yaygın nedeni olmasının yanı sıra motor, bilişsel ve davranışsal bozukluklarla da ilişkilidir.</a:t>
            </a:r>
          </a:p>
          <a:p>
            <a:r>
              <a:rPr lang="tr-TR" sz="2800">
                <a:effectLst/>
                <a:latin typeface="Calibri" panose="020F0502020204030204" pitchFamily="34" charset="0"/>
                <a:ea typeface="Calibri" panose="020F0502020204030204" pitchFamily="34" charset="0"/>
                <a:cs typeface="Times New Roman" panose="02020603050405020304" pitchFamily="18" charset="0"/>
              </a:rPr>
              <a:t>Hindistan'da 5 yaşın altındaki çocuklarda anemi insidansı %58.5’tir.</a:t>
            </a:r>
          </a:p>
          <a:p>
            <a:r>
              <a:rPr lang="tr-TR" sz="2800">
                <a:effectLst/>
                <a:latin typeface="Calibri" panose="020F0502020204030204" pitchFamily="34" charset="0"/>
                <a:ea typeface="Calibri" panose="020F0502020204030204" pitchFamily="34" charset="0"/>
                <a:cs typeface="Times New Roman" panose="02020603050405020304" pitchFamily="18" charset="0"/>
              </a:rPr>
              <a:t>Doğumdaki demir durumu, bebeklikteki demir durumunu belirler.</a:t>
            </a:r>
          </a:p>
        </p:txBody>
      </p:sp>
    </p:spTree>
    <p:extLst>
      <p:ext uri="{BB962C8B-B14F-4D97-AF65-F5344CB8AC3E}">
        <p14:creationId xmlns:p14="http://schemas.microsoft.com/office/powerpoint/2010/main" val="14042290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a:t>BULGULAR</a:t>
            </a:r>
            <a:endParaRPr lang="tr-TR" dirty="0"/>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p:txBody>
          <a:bodyPr>
            <a:normAutofit/>
          </a:bodyPr>
          <a:lstStyle/>
          <a:p>
            <a:pPr marL="0" indent="0">
              <a:lnSpc>
                <a:spcPct val="107000"/>
              </a:lnSpc>
              <a:spcAft>
                <a:spcPts val="800"/>
              </a:spcAft>
              <a:buNone/>
            </a:pPr>
            <a:r>
              <a:rPr lang="tr-TR" sz="2800">
                <a:effectLst/>
                <a:latin typeface="Calibri" panose="020F0502020204030204" pitchFamily="34" charset="0"/>
                <a:ea typeface="Calibri" panose="020F0502020204030204" pitchFamily="34" charset="0"/>
                <a:cs typeface="Times New Roman" panose="02020603050405020304" pitchFamily="18" charset="0"/>
              </a:rPr>
              <a:t>Erken demir takviyesinin bebeklerin 6 aylık demir durumuna etkisi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Genel olarak, birkaç bebekte 6. ayda demir eksikliği anemisi veya anemik olmayan demir eksikliği vardı.</a:t>
            </a:r>
          </a:p>
          <a:p>
            <a:r>
              <a:rPr lang="tr-TR" sz="2800">
                <a:effectLst/>
                <a:latin typeface="Calibri" panose="020F0502020204030204" pitchFamily="34" charset="0"/>
                <a:ea typeface="Calibri" panose="020F0502020204030204" pitchFamily="34" charset="0"/>
                <a:cs typeface="Times New Roman" panose="02020603050405020304" pitchFamily="18" charset="0"/>
              </a:rPr>
              <a:t>Demir takviyesi alan ve demir takviyesi almayan gruplar arasında her iki durumun insidansı açısından fark yoktu. </a:t>
            </a:r>
          </a:p>
          <a:p>
            <a:pPr marL="0" indent="0">
              <a:buNone/>
            </a:pPr>
            <a:endParaRPr lang="tr-TR" sz="2800">
              <a:effectLst/>
              <a:latin typeface="Calibri" panose="020F0502020204030204" pitchFamily="34" charset="0"/>
              <a:ea typeface="Calibri" panose="020F0502020204030204" pitchFamily="34" charset="0"/>
              <a:cs typeface="Times New Roman" panose="02020603050405020304" pitchFamily="18" charset="0"/>
            </a:endParaRPr>
          </a:p>
          <a:p>
            <a:endParaRPr lang="tr-TR" sz="280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6" name="Tablo 6">
            <a:extLst>
              <a:ext uri="{FF2B5EF4-FFF2-40B4-BE49-F238E27FC236}">
                <a16:creationId xmlns:a16="http://schemas.microsoft.com/office/drawing/2014/main" id="{163EEF6C-569E-49B3-A226-024EA6F9438B}"/>
              </a:ext>
            </a:extLst>
          </p:cNvPr>
          <p:cNvGraphicFramePr>
            <a:graphicFrameLocks noGrp="1"/>
          </p:cNvGraphicFramePr>
          <p:nvPr>
            <p:extLst>
              <p:ext uri="{D42A27DB-BD31-4B8C-83A1-F6EECF244321}">
                <p14:modId xmlns:p14="http://schemas.microsoft.com/office/powerpoint/2010/main" val="3541907316"/>
              </p:ext>
            </p:extLst>
          </p:nvPr>
        </p:nvGraphicFramePr>
        <p:xfrm>
          <a:off x="1179443" y="4362386"/>
          <a:ext cx="9197007" cy="1949514"/>
        </p:xfrm>
        <a:graphic>
          <a:graphicData uri="http://schemas.openxmlformats.org/drawingml/2006/table">
            <a:tbl>
              <a:tblPr firstRow="1">
                <a:tableStyleId>{8799B23B-EC83-4686-B30A-512413B5E67A}</a:tableStyleId>
              </a:tblPr>
              <a:tblGrid>
                <a:gridCol w="2793999">
                  <a:extLst>
                    <a:ext uri="{9D8B030D-6E8A-4147-A177-3AD203B41FA5}">
                      <a16:colId xmlns:a16="http://schemas.microsoft.com/office/drawing/2014/main" val="3797631865"/>
                    </a:ext>
                  </a:extLst>
                </a:gridCol>
                <a:gridCol w="3201504">
                  <a:extLst>
                    <a:ext uri="{9D8B030D-6E8A-4147-A177-3AD203B41FA5}">
                      <a16:colId xmlns:a16="http://schemas.microsoft.com/office/drawing/2014/main" val="682313381"/>
                    </a:ext>
                  </a:extLst>
                </a:gridCol>
                <a:gridCol w="3201504">
                  <a:extLst>
                    <a:ext uri="{9D8B030D-6E8A-4147-A177-3AD203B41FA5}">
                      <a16:colId xmlns:a16="http://schemas.microsoft.com/office/drawing/2014/main" val="4229005638"/>
                    </a:ext>
                  </a:extLst>
                </a:gridCol>
              </a:tblGrid>
              <a:tr h="0">
                <a:tc>
                  <a:txBody>
                    <a:bodyPr/>
                    <a:lstStyle/>
                    <a:p>
                      <a:endParaRPr lang="tr-TR"/>
                    </a:p>
                  </a:txBody>
                  <a:tcPr/>
                </a:tc>
                <a:tc>
                  <a:txBody>
                    <a:bodyPr/>
                    <a:lstStyle/>
                    <a:p>
                      <a:r>
                        <a:rPr lang="tr-TR" sz="1800" b="0">
                          <a:effectLst/>
                          <a:latin typeface="Calibri" panose="020F0502020204030204" pitchFamily="34" charset="0"/>
                          <a:ea typeface="Calibri" panose="020F0502020204030204" pitchFamily="34" charset="0"/>
                          <a:cs typeface="Times New Roman" panose="02020603050405020304" pitchFamily="18" charset="0"/>
                        </a:rPr>
                        <a:t>Demir eksikliği anemisi </a:t>
                      </a:r>
                    </a:p>
                    <a:p>
                      <a:r>
                        <a:rPr lang="tr-TR" sz="1800" b="0">
                          <a:effectLst/>
                          <a:latin typeface="Calibri" panose="020F0502020204030204" pitchFamily="34" charset="0"/>
                          <a:ea typeface="Calibri" panose="020F0502020204030204" pitchFamily="34" charset="0"/>
                          <a:cs typeface="Times New Roman" panose="02020603050405020304" pitchFamily="18" charset="0"/>
                        </a:rPr>
                        <a:t>(Hb &lt; 11.0 g/dL ve </a:t>
                      </a:r>
                    </a:p>
                    <a:p>
                      <a:r>
                        <a:rPr lang="tr-TR" sz="1800" b="0">
                          <a:effectLst/>
                          <a:latin typeface="Calibri" panose="020F0502020204030204" pitchFamily="34" charset="0"/>
                          <a:ea typeface="Calibri" panose="020F0502020204030204" pitchFamily="34" charset="0"/>
                          <a:cs typeface="Times New Roman" panose="02020603050405020304" pitchFamily="18" charset="0"/>
                        </a:rPr>
                        <a:t>serum ferritin &lt; 12 ng/ml)</a:t>
                      </a:r>
                      <a:endParaRPr lang="tr-TR" b="0"/>
                    </a:p>
                  </a:txBody>
                  <a:tcPr/>
                </a:tc>
                <a:tc>
                  <a:txBody>
                    <a:bodyPr/>
                    <a:lstStyle/>
                    <a:p>
                      <a:r>
                        <a:rPr lang="tr-TR" sz="1800" b="0">
                          <a:effectLst/>
                          <a:latin typeface="Calibri" panose="020F0502020204030204" pitchFamily="34" charset="0"/>
                          <a:ea typeface="Calibri" panose="020F0502020204030204" pitchFamily="34" charset="0"/>
                          <a:cs typeface="Times New Roman" panose="02020603050405020304" pitchFamily="18" charset="0"/>
                        </a:rPr>
                        <a:t>Anemik olmayan demir eksikliği</a:t>
                      </a:r>
                    </a:p>
                    <a:p>
                      <a:r>
                        <a:rPr lang="tr-TR" sz="1800" b="0" kern="1200">
                          <a:solidFill>
                            <a:schemeClr val="tx1"/>
                          </a:solidFill>
                          <a:effectLst/>
                          <a:latin typeface="+mn-lt"/>
                          <a:ea typeface="+mn-ea"/>
                          <a:cs typeface="+mn-cs"/>
                        </a:rPr>
                        <a:t>(Hb ≥ 11.0 g/dL ve</a:t>
                      </a:r>
                    </a:p>
                    <a:p>
                      <a:r>
                        <a:rPr lang="tr-TR" sz="1800" b="0" kern="1200">
                          <a:solidFill>
                            <a:schemeClr val="tx1"/>
                          </a:solidFill>
                          <a:effectLst/>
                          <a:latin typeface="+mn-lt"/>
                          <a:ea typeface="+mn-ea"/>
                          <a:cs typeface="+mn-cs"/>
                        </a:rPr>
                        <a:t>Serum ferritin &lt; 12 ng/ml)</a:t>
                      </a:r>
                      <a:endParaRPr lang="tr-TR" b="0"/>
                    </a:p>
                  </a:txBody>
                  <a:tcPr/>
                </a:tc>
                <a:extLst>
                  <a:ext uri="{0D108BD9-81ED-4DB2-BD59-A6C34878D82A}">
                    <a16:rowId xmlns:a16="http://schemas.microsoft.com/office/drawing/2014/main" val="3970246524"/>
                  </a:ext>
                </a:extLst>
              </a:tr>
              <a:tr h="517557">
                <a:tc>
                  <a:txBody>
                    <a:bodyPr/>
                    <a:lstStyle/>
                    <a:p>
                      <a:r>
                        <a:rPr lang="tr-TR"/>
                        <a:t>Demir alan müdahale grubu</a:t>
                      </a:r>
                    </a:p>
                  </a:txBody>
                  <a:tcPr/>
                </a:tc>
                <a:tc>
                  <a:txBody>
                    <a:bodyPr/>
                    <a:lstStyle/>
                    <a:p>
                      <a:r>
                        <a:rPr lang="tr-TR"/>
                        <a:t>1</a:t>
                      </a:r>
                    </a:p>
                  </a:txBody>
                  <a:tcPr/>
                </a:tc>
                <a:tc>
                  <a:txBody>
                    <a:bodyPr/>
                    <a:lstStyle/>
                    <a:p>
                      <a:r>
                        <a:rPr lang="tr-TR"/>
                        <a:t>2</a:t>
                      </a:r>
                    </a:p>
                  </a:txBody>
                  <a:tcPr/>
                </a:tc>
                <a:extLst>
                  <a:ext uri="{0D108BD9-81ED-4DB2-BD59-A6C34878D82A}">
                    <a16:rowId xmlns:a16="http://schemas.microsoft.com/office/drawing/2014/main" val="1692469652"/>
                  </a:ext>
                </a:extLst>
              </a:tr>
              <a:tr h="517557">
                <a:tc>
                  <a:txBody>
                    <a:bodyPr/>
                    <a:lstStyle/>
                    <a:p>
                      <a:r>
                        <a:rPr lang="tr-TR"/>
                        <a:t>Kontrol grubu</a:t>
                      </a:r>
                    </a:p>
                  </a:txBody>
                  <a:tcPr/>
                </a:tc>
                <a:tc>
                  <a:txBody>
                    <a:bodyPr/>
                    <a:lstStyle/>
                    <a:p>
                      <a:r>
                        <a:rPr lang="tr-TR"/>
                        <a:t>2</a:t>
                      </a:r>
                    </a:p>
                  </a:txBody>
                  <a:tcPr/>
                </a:tc>
                <a:tc>
                  <a:txBody>
                    <a:bodyPr/>
                    <a:lstStyle/>
                    <a:p>
                      <a:r>
                        <a:rPr lang="tr-TR"/>
                        <a:t>2</a:t>
                      </a:r>
                    </a:p>
                  </a:txBody>
                  <a:tcPr/>
                </a:tc>
                <a:extLst>
                  <a:ext uri="{0D108BD9-81ED-4DB2-BD59-A6C34878D82A}">
                    <a16:rowId xmlns:a16="http://schemas.microsoft.com/office/drawing/2014/main" val="925730768"/>
                  </a:ext>
                </a:extLst>
              </a:tr>
            </a:tbl>
          </a:graphicData>
        </a:graphic>
      </p:graphicFrame>
    </p:spTree>
    <p:extLst>
      <p:ext uri="{BB962C8B-B14F-4D97-AF65-F5344CB8AC3E}">
        <p14:creationId xmlns:p14="http://schemas.microsoft.com/office/powerpoint/2010/main" val="2181158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a:t>BULGULAR</a:t>
            </a:r>
            <a:endParaRPr lang="tr-TR" dirty="0"/>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p:txBody>
          <a:bodyPr>
            <a:normAutofit/>
          </a:bodyPr>
          <a:lstStyle/>
          <a:p>
            <a:pPr marL="0" indent="0">
              <a:lnSpc>
                <a:spcPct val="107000"/>
              </a:lnSpc>
              <a:spcAft>
                <a:spcPts val="800"/>
              </a:spcAft>
              <a:buNone/>
            </a:pPr>
            <a:r>
              <a:rPr lang="tr-TR" sz="2800">
                <a:effectLst/>
                <a:latin typeface="Calibri" panose="020F0502020204030204" pitchFamily="34" charset="0"/>
                <a:ea typeface="Calibri" panose="020F0502020204030204" pitchFamily="34" charset="0"/>
                <a:cs typeface="Times New Roman" panose="02020603050405020304" pitchFamily="18" charset="0"/>
              </a:rPr>
              <a:t>Erken demir takviyesinin bebeklerin 6 aylık demir durumuna etkisi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Çalışmada 6. ayda serum CRP'yi ölçmedikleri için, serum ferritini &lt; 30 ng/ml olan bebeklerin sayısını da belirlemişler, bu değer enfeksiyon varlığında tükenmiş demir depolarının göstergesidir</a:t>
            </a:r>
          </a:p>
          <a:p>
            <a:r>
              <a:rPr lang="tr-TR" sz="2800">
                <a:effectLst/>
                <a:latin typeface="Calibri" panose="020F0502020204030204" pitchFamily="34" charset="0"/>
                <a:ea typeface="Calibri" panose="020F0502020204030204" pitchFamily="34" charset="0"/>
                <a:cs typeface="Times New Roman" panose="02020603050405020304" pitchFamily="18" charset="0"/>
              </a:rPr>
              <a:t>Kontrol ve müdahale gruplarında serum ferritini &lt; 30 ng/ml olan bebeklerin sayısı anemik olan ve olmayan annelerden doğan bebekler arasında benzerdi.</a:t>
            </a:r>
          </a:p>
        </p:txBody>
      </p:sp>
    </p:spTree>
    <p:extLst>
      <p:ext uri="{BB962C8B-B14F-4D97-AF65-F5344CB8AC3E}">
        <p14:creationId xmlns:p14="http://schemas.microsoft.com/office/powerpoint/2010/main" val="2380148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a:t>BULGULAR</a:t>
            </a:r>
            <a:endParaRPr lang="tr-TR" dirty="0"/>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p:txBody>
          <a:bodyPr>
            <a:normAutofit/>
          </a:bodyPr>
          <a:lstStyle/>
          <a:p>
            <a:pPr marL="0" indent="0">
              <a:lnSpc>
                <a:spcPct val="107000"/>
              </a:lnSpc>
              <a:spcAft>
                <a:spcPts val="800"/>
              </a:spcAft>
              <a:buNone/>
            </a:pPr>
            <a:r>
              <a:rPr lang="tr-TR" sz="2800">
                <a:effectLst/>
                <a:latin typeface="Calibri" panose="020F0502020204030204" pitchFamily="34" charset="0"/>
                <a:ea typeface="Calibri" panose="020F0502020204030204" pitchFamily="34" charset="0"/>
                <a:cs typeface="Times New Roman" panose="02020603050405020304" pitchFamily="18" charset="0"/>
              </a:rPr>
              <a:t>Alt gruplara göre tedavi etkileri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Belirli bir alt grubun demir takviyesinden en çok fayda sağlayıp sağlamadığını belirlemek için anne yaşı, doğum sayısı, anne Hb'si, doğum şekli, bebeğin gebelik yaşı, cinsiyeti, doğum ağırlığı, kordon kanı Hb'si ve kordon serumu ferritinin bebeğin 6 aylık demir düzeyine etkisi tüm kohortta ve anemik annelerin ve anemik olmayan annelerin bebekleri için ayrı ayrı değerlendirildi. </a:t>
            </a:r>
          </a:p>
        </p:txBody>
      </p:sp>
    </p:spTree>
    <p:extLst>
      <p:ext uri="{BB962C8B-B14F-4D97-AF65-F5344CB8AC3E}">
        <p14:creationId xmlns:p14="http://schemas.microsoft.com/office/powerpoint/2010/main" val="464686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a:t>BULGULAR</a:t>
            </a:r>
            <a:endParaRPr lang="tr-TR" dirty="0"/>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a:xfrm>
            <a:off x="838200" y="2196685"/>
            <a:ext cx="10515600" cy="5032375"/>
          </a:xfrm>
        </p:spPr>
        <p:txBody>
          <a:bodyPr>
            <a:normAutofit/>
          </a:bodyPr>
          <a:lstStyle/>
          <a:p>
            <a:pPr>
              <a:lnSpc>
                <a:spcPct val="107000"/>
              </a:lnSpc>
              <a:spcAft>
                <a:spcPts val="800"/>
              </a:spcAft>
            </a:pPr>
            <a:endParaRPr lang="tr-TR" sz="2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2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Maternal ve neonatal değişkenlerin hiçbiri tedavi etkisini değiştirmedi (p&gt;0.05).</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Resim 4">
            <a:extLst>
              <a:ext uri="{FF2B5EF4-FFF2-40B4-BE49-F238E27FC236}">
                <a16:creationId xmlns:a16="http://schemas.microsoft.com/office/drawing/2014/main" id="{1251D134-CC90-4F3B-9FA6-5503D7D05A1E}"/>
              </a:ext>
            </a:extLst>
          </p:cNvPr>
          <p:cNvPicPr>
            <a:picLocks noChangeAspect="1"/>
          </p:cNvPicPr>
          <p:nvPr/>
        </p:nvPicPr>
        <p:blipFill>
          <a:blip r:embed="rId2"/>
          <a:stretch>
            <a:fillRect/>
          </a:stretch>
        </p:blipFill>
        <p:spPr>
          <a:xfrm>
            <a:off x="702986" y="251792"/>
            <a:ext cx="9037362" cy="5162550"/>
          </a:xfrm>
          <a:prstGeom prst="rect">
            <a:avLst/>
          </a:prstGeom>
        </p:spPr>
      </p:pic>
    </p:spTree>
    <p:extLst>
      <p:ext uri="{BB962C8B-B14F-4D97-AF65-F5344CB8AC3E}">
        <p14:creationId xmlns:p14="http://schemas.microsoft.com/office/powerpoint/2010/main" val="14340075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a:t>BULGULAR</a:t>
            </a:r>
            <a:endParaRPr lang="tr-TR" dirty="0"/>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p:txBody>
          <a:bodyPr>
            <a:normAutofit/>
          </a:bodyPr>
          <a:lstStyle/>
          <a:p>
            <a:pPr marL="0" indent="0">
              <a:lnSpc>
                <a:spcPct val="107000"/>
              </a:lnSpc>
              <a:spcAft>
                <a:spcPts val="800"/>
              </a:spcAft>
              <a:buNone/>
            </a:pPr>
            <a:r>
              <a:rPr lang="tr-TR" sz="2800">
                <a:effectLst/>
                <a:latin typeface="Calibri" panose="020F0502020204030204" pitchFamily="34" charset="0"/>
                <a:ea typeface="Calibri" panose="020F0502020204030204" pitchFamily="34" charset="0"/>
                <a:cs typeface="Times New Roman" panose="02020603050405020304" pitchFamily="18" charset="0"/>
              </a:rPr>
              <a:t>Demir takviyesinin motor gelişime etkisi</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Demir takviyesi verilen gruptaki bebeklerin motor gelişimi, demir takviyesi verilmeyen gruptaki bebeklere göre kronolojik yaşlarına daha yakındı.</a:t>
            </a: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Motor gelişimde elde edilen ortalama yaş, demir takviyesi yapılan grupta 5.83 ± 0.69 ay iken demir takviyesi yapılmayan grupta 5.18 ± 1.35 ay oldu. (p &lt; 0.01).</a:t>
            </a:r>
          </a:p>
        </p:txBody>
      </p:sp>
    </p:spTree>
    <p:extLst>
      <p:ext uri="{BB962C8B-B14F-4D97-AF65-F5344CB8AC3E}">
        <p14:creationId xmlns:p14="http://schemas.microsoft.com/office/powerpoint/2010/main" val="29488260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35D812-521D-440F-9626-11184FA1690A}"/>
              </a:ext>
            </a:extLst>
          </p:cNvPr>
          <p:cNvSpPr>
            <a:spLocks noGrp="1"/>
          </p:cNvSpPr>
          <p:nvPr>
            <p:ph type="title"/>
          </p:nvPr>
        </p:nvSpPr>
        <p:spPr/>
        <p:txBody>
          <a:bodyPr/>
          <a:lstStyle/>
          <a:p>
            <a:r>
              <a:rPr lang="tr-TR"/>
              <a:t>BULGULAR</a:t>
            </a:r>
            <a:endParaRPr lang="tr-TR" dirty="0"/>
          </a:p>
        </p:txBody>
      </p:sp>
      <p:sp>
        <p:nvSpPr>
          <p:cNvPr id="3" name="İçerik Yer Tutucusu 2">
            <a:extLst>
              <a:ext uri="{FF2B5EF4-FFF2-40B4-BE49-F238E27FC236}">
                <a16:creationId xmlns:a16="http://schemas.microsoft.com/office/drawing/2014/main" id="{48636840-3C4C-4DA5-A84A-0CF5B94A2EB9}"/>
              </a:ext>
            </a:extLst>
          </p:cNvPr>
          <p:cNvSpPr>
            <a:spLocks noGrp="1"/>
          </p:cNvSpPr>
          <p:nvPr>
            <p:ph idx="1"/>
          </p:nvPr>
        </p:nvSpPr>
        <p:spPr/>
        <p:txBody>
          <a:bodyPr>
            <a:normAutofit/>
          </a:bodyPr>
          <a:lstStyle/>
          <a:p>
            <a:pPr marL="0" indent="0">
              <a:lnSpc>
                <a:spcPct val="107000"/>
              </a:lnSpc>
              <a:spcAft>
                <a:spcPts val="800"/>
              </a:spcAft>
              <a:buNone/>
            </a:pPr>
            <a:r>
              <a:rPr lang="tr-TR" sz="2800">
                <a:effectLst/>
                <a:latin typeface="Calibri" panose="020F0502020204030204" pitchFamily="34" charset="0"/>
                <a:ea typeface="Calibri" panose="020F0502020204030204" pitchFamily="34" charset="0"/>
                <a:cs typeface="Times New Roman" panose="02020603050405020304" pitchFamily="18" charset="0"/>
              </a:rPr>
              <a:t>Tolerans ve yan etkiler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Demir takviyesi alan ve almayan gruplar arasında ishal, kusma veya solunum yolu hastalıkları ile ilgili ebeveyn raporunda hiçbir fark yoktu.</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34825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86865C-150C-4509-B0E8-0C30504D5B23}"/>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C202FE4B-36EF-4ACD-A1EA-AABD024C9B95}"/>
              </a:ext>
            </a:extLst>
          </p:cNvPr>
          <p:cNvSpPr>
            <a:spLocks noGrp="1"/>
          </p:cNvSpPr>
          <p:nvPr>
            <p:ph idx="1"/>
          </p:nvPr>
        </p:nvSpPr>
        <p:spPr/>
        <p:txBody>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Çalışmanın yürütüldüğü coğrafi bölge, hamile kadınların %90'ının doğum sırasında anemisi ve bebeklerin üçte birinin doğumda demir eksikliği kanıtı olduğu yüksek bir perinatal demir eksikliği prevalansına sahiptir.</a:t>
            </a:r>
            <a:endParaRPr lang="tr-TR" b="0" i="0">
              <a:solidFill>
                <a:srgbClr val="2E2E2E"/>
              </a:solidFill>
              <a:effectLst/>
              <a:latin typeface="NexusSerif"/>
            </a:endParaRP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Bu verilerle tutarlı olarak, bu çalışmadaki uygun annelerin %85'i anemikti ve bebeklerin %27'si (anemili annelerden doğan bebekler arasında %40) doğumda demir eksikliği kanıtına sahipti (kordon serumu ferritin &lt; 75 ng/ml).</a:t>
            </a:r>
            <a:endParaRPr lang="tr-TR" dirty="0"/>
          </a:p>
        </p:txBody>
      </p:sp>
    </p:spTree>
    <p:extLst>
      <p:ext uri="{BB962C8B-B14F-4D97-AF65-F5344CB8AC3E}">
        <p14:creationId xmlns:p14="http://schemas.microsoft.com/office/powerpoint/2010/main" val="35830552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10A98C-AB42-4591-BE26-BF5DBDD3939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0F97DAAF-AF6A-47C8-8144-D374F9520EF6}"/>
              </a:ext>
            </a:extLst>
          </p:cNvPr>
          <p:cNvSpPr>
            <a:spLocks noGrp="1"/>
          </p:cNvSpPr>
          <p:nvPr>
            <p:ph idx="1"/>
          </p:nvPr>
        </p:nvSpPr>
        <p:spPr/>
        <p:txBody>
          <a:bodyPr>
            <a:normAutofit fontScale="92500" lnSpcReduction="20000"/>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Çalışma, doğumdan sonraki ikinci günden itibaren 2 mg/kg günlük dozda demir takviyesine başlamanın, bu popülasyonda 6 aylık bebeklerin demir durumunu iyileştirmek için etkili ve güvenli bir yöntem olduğunu göstermektedir. </a:t>
            </a: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Amerikan Pediatri Akademisi, anne sütü ile beslenen ve muhtemelen demiri bol olan bebekler için 4 aydan sonra günde 1 mg/kg dozunda demir takviyesi önermektedir. Katılımcılarımız demir eksikliği olan bir popülasyondan ve bu nedenle erken demir eksikliği riski altında oldukları için günde 2 mg/kg doz seçildi. </a:t>
            </a: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Demir eksikliği olan ve demiri bol olan popülasyonlarda optimal takviye dozunu belirlemek için ek araştırmalar gereklidir.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7310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10A98C-AB42-4591-BE26-BF5DBDD3939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0F97DAAF-AF6A-47C8-8144-D374F9520EF6}"/>
              </a:ext>
            </a:extLst>
          </p:cNvPr>
          <p:cNvSpPr>
            <a:spLocks noGrp="1"/>
          </p:cNvSpPr>
          <p:nvPr>
            <p:ph idx="1"/>
          </p:nvPr>
        </p:nvSpPr>
        <p:spPr/>
        <p:txBody>
          <a:bodyPr>
            <a:normAutofit/>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Ziegler ve ark. çalışmasında demir takviyesi durumundan bağımsız olarak çok az bebekte 6. ayda demir eksikliği anemisi görülmüştür. </a:t>
            </a: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Bu çalışmadaki  %2'lik demir eksikliği anemisi insidansı, gelişmiş ülkelerdeki anne sütüyle beslenen 6 aylık bebeklerdeki önceki verilere benzer ve gelişmekte olan ülkelerde bildirilen %4-16 oranından daha düşüktür.</a:t>
            </a:r>
          </a:p>
        </p:txBody>
      </p:sp>
    </p:spTree>
    <p:extLst>
      <p:ext uri="{BB962C8B-B14F-4D97-AF65-F5344CB8AC3E}">
        <p14:creationId xmlns:p14="http://schemas.microsoft.com/office/powerpoint/2010/main" val="2600732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96AD564-64AE-4FFB-906E-E8169F2E80C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492E880E-D2A2-4F7D-963D-2323897A0608}"/>
              </a:ext>
            </a:extLst>
          </p:cNvPr>
          <p:cNvSpPr>
            <a:spLocks noGrp="1"/>
          </p:cNvSpPr>
          <p:nvPr>
            <p:ph idx="1"/>
          </p:nvPr>
        </p:nvSpPr>
        <p:spPr>
          <a:xfrm>
            <a:off x="838200" y="1690688"/>
            <a:ext cx="10515600" cy="4351338"/>
          </a:xfrm>
        </p:spPr>
        <p:txBody>
          <a:bodyPr>
            <a:normAutofit lnSpcReduction="10000"/>
          </a:bodyPr>
          <a:lstStyle/>
          <a:p>
            <a:pPr marL="0" indent="0">
              <a:buNone/>
            </a:pPr>
            <a:endParaRPr lang="tr-TR" b="0" i="0">
              <a:solidFill>
                <a:srgbClr val="2E2E2E"/>
              </a:solidFill>
              <a:effectLst/>
              <a:latin typeface="NexusSerif"/>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Şaşırtıcı bir şekilde, anemik olmayan demir eksikliği (düşük ferritin ve normal Hb) insidansı da takviye edilmeyen gruptaki bebeklerde düşüktü (%2). </a:t>
            </a:r>
          </a:p>
          <a:p>
            <a:r>
              <a:rPr lang="tr-TR" sz="2800">
                <a:effectLst/>
                <a:latin typeface="Calibri" panose="020F0502020204030204" pitchFamily="34" charset="0"/>
                <a:ea typeface="Calibri" panose="020F0502020204030204" pitchFamily="34" charset="0"/>
                <a:cs typeface="Times New Roman" panose="02020603050405020304" pitchFamily="18" charset="0"/>
              </a:rPr>
              <a:t>Bu, gelişmiş ülkelerdeki önceki çalışmalardan elde edilen verilere benzer, ancak gelişmekte olan ülkelerdeki çalışmalarda bildirilen %13-37 insidansla çelişmektedir.</a:t>
            </a:r>
          </a:p>
          <a:p>
            <a:r>
              <a:rPr lang="tr-TR" sz="2800">
                <a:effectLst/>
                <a:latin typeface="Calibri" panose="020F0502020204030204" pitchFamily="34" charset="0"/>
                <a:ea typeface="Calibri" panose="020F0502020204030204" pitchFamily="34" charset="0"/>
                <a:cs typeface="Times New Roman" panose="02020603050405020304" pitchFamily="18" charset="0"/>
              </a:rPr>
              <a:t>Potansiyel bir neden, subklinik enfeksiyon veya iltihaplanma nedeniyle serum ferritinin artmasıdır. Ebeveylerin hastalık raporuna güvenildiği ve 6. ayda CRP ölçülmediği için bu olasılığı göz ardı etmemek gerekir.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764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60E5FDC-A0CC-487E-A185-2061D7E3664C}"/>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A7764AA2-BCE8-4BA1-AD07-70D168BB2D53}"/>
              </a:ext>
            </a:extLst>
          </p:cNvPr>
          <p:cNvSpPr>
            <a:spLocks noGrp="1"/>
          </p:cNvSpPr>
          <p:nvPr>
            <p:ph idx="1"/>
          </p:nvPr>
        </p:nvSpPr>
        <p:spPr/>
        <p:txBody>
          <a:bodyPr>
            <a:normAutofit/>
          </a:bodyPr>
          <a:lstStyle/>
          <a:p>
            <a:r>
              <a:rPr lang="tr-TR" sz="2800">
                <a:effectLst/>
                <a:latin typeface="Calibri" panose="020F0502020204030204" pitchFamily="34" charset="0"/>
                <a:ea typeface="Calibri" panose="020F0502020204030204" pitchFamily="34" charset="0"/>
                <a:cs typeface="Times New Roman" panose="02020603050405020304" pitchFamily="18" charset="0"/>
              </a:rPr>
              <a:t>Hamilelik sırasında annenin demir takviyesi, demir eksikliği ve anemi riskini azaltır, ancak çocuklarda demir yeterliliğini sağlamaz.</a:t>
            </a:r>
            <a:endParaRPr lang="tr-TR" b="0" i="0">
              <a:solidFill>
                <a:srgbClr val="2E2E2E"/>
              </a:solidFill>
              <a:effectLst/>
              <a:latin typeface="NexusSerif"/>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Bu nedenle, doğumdan hemen sonra bebeğin demir durumunu iyileştiren stratejiler gereklidir.</a:t>
            </a:r>
          </a:p>
          <a:p>
            <a:r>
              <a:rPr lang="tr-TR" sz="2800">
                <a:effectLst/>
                <a:latin typeface="Calibri" panose="020F0502020204030204" pitchFamily="34" charset="0"/>
                <a:ea typeface="Calibri" panose="020F0502020204030204" pitchFamily="34" charset="0"/>
                <a:cs typeface="Times New Roman" panose="02020603050405020304" pitchFamily="18" charset="0"/>
              </a:rPr>
              <a:t>Gecikmiş göbek kordonu klemplenmesi veya kordon sağımı, en az 6 aylık olana kadar demir depolarını iyileştirir.</a:t>
            </a:r>
          </a:p>
          <a:p>
            <a:r>
              <a:rPr lang="tr-TR" sz="2800">
                <a:effectLst/>
                <a:latin typeface="Calibri" panose="020F0502020204030204" pitchFamily="34" charset="0"/>
                <a:ea typeface="Calibri" panose="020F0502020204030204" pitchFamily="34" charset="0"/>
                <a:cs typeface="Times New Roman" panose="02020603050405020304" pitchFamily="18" charset="0"/>
              </a:rPr>
              <a:t>Bununla birlikte, bu tür önlemler evrensel olarak uygulanmamaktadır.</a:t>
            </a:r>
            <a:endParaRPr lang="tr-TR" b="0" i="0">
              <a:solidFill>
                <a:srgbClr val="2E2E2E"/>
              </a:solidFill>
              <a:effectLst/>
              <a:latin typeface="NexusSerif"/>
            </a:endParaRPr>
          </a:p>
        </p:txBody>
      </p:sp>
    </p:spTree>
    <p:extLst>
      <p:ext uri="{BB962C8B-B14F-4D97-AF65-F5344CB8AC3E}">
        <p14:creationId xmlns:p14="http://schemas.microsoft.com/office/powerpoint/2010/main" val="19351777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A0B0A3-B7D0-44A4-8021-0CB788F6BFD5}"/>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BFA88411-60E5-4B89-BDF4-8E930D8B0CEB}"/>
              </a:ext>
            </a:extLst>
          </p:cNvPr>
          <p:cNvSpPr>
            <a:spLocks noGrp="1"/>
          </p:cNvSpPr>
          <p:nvPr>
            <p:ph idx="1"/>
          </p:nvPr>
        </p:nvSpPr>
        <p:spPr/>
        <p:txBody>
          <a:bodyPr/>
          <a:lstStyle/>
          <a:p>
            <a:r>
              <a:rPr lang="tr-TR" sz="2800">
                <a:effectLst/>
                <a:latin typeface="Calibri" panose="020F0502020204030204" pitchFamily="34" charset="0"/>
                <a:ea typeface="Calibri" panose="020F0502020204030204" pitchFamily="34" charset="0"/>
                <a:cs typeface="Times New Roman" panose="02020603050405020304" pitchFamily="18" charset="0"/>
              </a:rPr>
              <a:t>Erken demir takviyesi ile ilgili teorik bir endişe, demir bir prooksidan olduğu için nörogelişim üzerinde potansiyel bir olumsuz etkisi olabileceğiydi. Ancak, bu çalışmada böyle bir etki mevcut değildi.</a:t>
            </a:r>
          </a:p>
          <a:p>
            <a:r>
              <a:rPr lang="tr-TR" sz="2800">
                <a:effectLst/>
                <a:latin typeface="Calibri" panose="020F0502020204030204" pitchFamily="34" charset="0"/>
                <a:ea typeface="Calibri" panose="020F0502020204030204" pitchFamily="34" charset="0"/>
                <a:cs typeface="Times New Roman" panose="02020603050405020304" pitchFamily="18" charset="0"/>
              </a:rPr>
              <a:t>Doğumdan sonraki 2 haftadan itibaren günde 2-4 mg/kg dozunda demir ile desteklenen erken doğmuş bebeklerde yapılan önceki bir çalışmada da 5.3 yılda olumsuz motor gelişim tespit edilmemiştir.</a:t>
            </a:r>
          </a:p>
        </p:txBody>
      </p:sp>
    </p:spTree>
    <p:extLst>
      <p:ext uri="{BB962C8B-B14F-4D97-AF65-F5344CB8AC3E}">
        <p14:creationId xmlns:p14="http://schemas.microsoft.com/office/powerpoint/2010/main" val="37446154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3F52042-C664-485C-A1C0-063AEFC7726E}"/>
              </a:ext>
            </a:extLst>
          </p:cNvPr>
          <p:cNvSpPr>
            <a:spLocks noGrp="1"/>
          </p:cNvSpPr>
          <p:nvPr>
            <p:ph type="title"/>
          </p:nvPr>
        </p:nvSpPr>
        <p:spPr/>
        <p:txBody>
          <a:bodyPr/>
          <a:lstStyle/>
          <a:p>
            <a:r>
              <a:rPr lang="tr-TR" dirty="0"/>
              <a:t>TARTIŞMA</a:t>
            </a:r>
          </a:p>
        </p:txBody>
      </p:sp>
      <p:sp>
        <p:nvSpPr>
          <p:cNvPr id="3" name="İçerik Yer Tutucusu 2">
            <a:extLst>
              <a:ext uri="{FF2B5EF4-FFF2-40B4-BE49-F238E27FC236}">
                <a16:creationId xmlns:a16="http://schemas.microsoft.com/office/drawing/2014/main" id="{D100D692-E145-446F-9F96-C446C9F39420}"/>
              </a:ext>
            </a:extLst>
          </p:cNvPr>
          <p:cNvSpPr>
            <a:spLocks noGrp="1"/>
          </p:cNvSpPr>
          <p:nvPr>
            <p:ph idx="1"/>
          </p:nvPr>
        </p:nvSpPr>
        <p:spPr/>
        <p:txBody>
          <a:bodyPr>
            <a:normAutofit/>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Çalışmanın kısıtlılıkları vardır. Demir takviyesinin lineer büyüme üzerindeki etkisi değerlendirilmedi. Bazı çalışmalarda demir takviyesi ile bozulmuş lineer büyüme arasında bir ilişki bildirilmiştir.</a:t>
            </a:r>
          </a:p>
          <a:p>
            <a:pPr>
              <a:lnSpc>
                <a:spcPct val="107000"/>
              </a:lnSpc>
              <a:spcAft>
                <a:spcPts val="800"/>
              </a:spcAft>
            </a:pPr>
            <a:r>
              <a:rPr lang="tr-TR">
                <a:latin typeface="Calibri" panose="020F0502020204030204" pitchFamily="34" charset="0"/>
                <a:ea typeface="Calibri" panose="020F0502020204030204" pitchFamily="34" charset="0"/>
                <a:cs typeface="Times New Roman" panose="02020603050405020304" pitchFamily="18" charset="0"/>
              </a:rPr>
              <a:t>D</a:t>
            </a:r>
            <a:r>
              <a:rPr lang="tr-TR" sz="2800">
                <a:effectLst/>
                <a:latin typeface="Calibri" panose="020F0502020204030204" pitchFamily="34" charset="0"/>
                <a:ea typeface="Calibri" panose="020F0502020204030204" pitchFamily="34" charset="0"/>
                <a:cs typeface="Times New Roman" panose="02020603050405020304" pitchFamily="18" charset="0"/>
              </a:rPr>
              <a:t>emir takviyesinin bebeklerin gastrointestinal sistem mikrobiyotası veya bilişsel gelişimi üzerindeki etkisi araştırılmadı.</a:t>
            </a:r>
          </a:p>
        </p:txBody>
      </p:sp>
    </p:spTree>
    <p:extLst>
      <p:ext uri="{BB962C8B-B14F-4D97-AF65-F5344CB8AC3E}">
        <p14:creationId xmlns:p14="http://schemas.microsoft.com/office/powerpoint/2010/main" val="8224628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7691E3-EDF2-4BAA-BE25-2E3D84E18067}"/>
              </a:ext>
            </a:extLst>
          </p:cNvPr>
          <p:cNvSpPr>
            <a:spLocks noGrp="1"/>
          </p:cNvSpPr>
          <p:nvPr>
            <p:ph type="title"/>
          </p:nvPr>
        </p:nvSpPr>
        <p:spPr/>
        <p:txBody>
          <a:bodyPr/>
          <a:lstStyle/>
          <a:p>
            <a:r>
              <a:rPr lang="tr-TR" dirty="0"/>
              <a:t>SONUÇ</a:t>
            </a:r>
          </a:p>
        </p:txBody>
      </p:sp>
      <p:sp>
        <p:nvSpPr>
          <p:cNvPr id="3" name="İçerik Yer Tutucusu 2">
            <a:extLst>
              <a:ext uri="{FF2B5EF4-FFF2-40B4-BE49-F238E27FC236}">
                <a16:creationId xmlns:a16="http://schemas.microsoft.com/office/drawing/2014/main" id="{A3AD0BD3-E39D-47C2-946E-5E14E7F6AD4A}"/>
              </a:ext>
            </a:extLst>
          </p:cNvPr>
          <p:cNvSpPr>
            <a:spLocks noGrp="1"/>
          </p:cNvSpPr>
          <p:nvPr>
            <p:ph idx="1"/>
          </p:nvPr>
        </p:nvSpPr>
        <p:spPr/>
        <p:txBody>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Perinatal demir eksikliği riskinin yüksek olduğu bir popülasyonda, doğumdan hemen sonra demir takviyesine başlamak, erken bebeklik döneminde demir durumunu iyileştirmek için etkili bir yöntem olabilir.</a:t>
            </a:r>
            <a:endParaRPr lang="tr-TR" sz="20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79854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94749E-AE3F-46D0-BAF7-0204C29013E5}"/>
              </a:ext>
            </a:extLst>
          </p:cNvPr>
          <p:cNvSpPr>
            <a:spLocks noGrp="1"/>
          </p:cNvSpPr>
          <p:nvPr>
            <p:ph idx="1"/>
          </p:nvPr>
        </p:nvSpPr>
        <p:spPr/>
        <p:txBody>
          <a:bodyPr/>
          <a:lstStyle/>
          <a:p>
            <a:endParaRPr lang="tr-TR" dirty="0"/>
          </a:p>
          <a:p>
            <a:endParaRPr lang="tr-TR" dirty="0"/>
          </a:p>
          <a:p>
            <a:endParaRPr lang="tr-TR" dirty="0"/>
          </a:p>
          <a:p>
            <a:endParaRPr lang="tr-TR" dirty="0"/>
          </a:p>
          <a:p>
            <a:endParaRPr lang="tr-TR" dirty="0"/>
          </a:p>
          <a:p>
            <a:endParaRPr lang="tr-TR" dirty="0"/>
          </a:p>
          <a:p>
            <a:pPr marL="0" indent="0">
              <a:buNone/>
            </a:pPr>
            <a:r>
              <a:rPr lang="tr-TR" dirty="0"/>
              <a:t>DİNLEDİĞİNİZ İÇİN TEŞEKKÜRLER..</a:t>
            </a:r>
          </a:p>
        </p:txBody>
      </p:sp>
    </p:spTree>
    <p:extLst>
      <p:ext uri="{BB962C8B-B14F-4D97-AF65-F5344CB8AC3E}">
        <p14:creationId xmlns:p14="http://schemas.microsoft.com/office/powerpoint/2010/main" val="2831139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A97A02-CCF5-47EF-AB13-4C17D7A77CD8}"/>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6671AEC9-7CB0-4BCF-8D18-A23B1084DB9F}"/>
              </a:ext>
            </a:extLst>
          </p:cNvPr>
          <p:cNvSpPr>
            <a:spLocks noGrp="1"/>
          </p:cNvSpPr>
          <p:nvPr>
            <p:ph idx="1"/>
          </p:nvPr>
        </p:nvSpPr>
        <p:spPr/>
        <p:txBody>
          <a:bodyPr/>
          <a:lstStyle/>
          <a:p>
            <a:r>
              <a:rPr lang="tr-TR" sz="2800">
                <a:effectLst/>
                <a:latin typeface="Calibri" panose="020F0502020204030204" pitchFamily="34" charset="0"/>
                <a:ea typeface="Calibri" panose="020F0502020204030204" pitchFamily="34" charset="0"/>
                <a:cs typeface="Times New Roman" panose="02020603050405020304" pitchFamily="18" charset="0"/>
              </a:rPr>
              <a:t>Amerikan Pediatri Akademisi şu anda 4 aylıktan itibaren anne sütüyle beslenen zamanında doğan bebeklere oral demir desteği önermektedir.</a:t>
            </a:r>
            <a:endParaRPr lang="tr-TR">
              <a:solidFill>
                <a:srgbClr val="2E2E2E"/>
              </a:solidFill>
              <a:latin typeface="NexusSerif"/>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Bu öneri</a:t>
            </a:r>
            <a:r>
              <a:rPr lang="tr-TR">
                <a:latin typeface="Calibri" panose="020F0502020204030204" pitchFamily="34" charset="0"/>
                <a:ea typeface="Calibri" panose="020F0502020204030204" pitchFamily="34" charset="0"/>
                <a:cs typeface="Times New Roman" panose="02020603050405020304" pitchFamily="18" charset="0"/>
              </a:rPr>
              <a:t> </a:t>
            </a:r>
            <a:r>
              <a:rPr lang="tr-TR" sz="2800">
                <a:effectLst/>
                <a:latin typeface="Calibri" panose="020F0502020204030204" pitchFamily="34" charset="0"/>
                <a:ea typeface="Calibri" panose="020F0502020204030204" pitchFamily="34" charset="0"/>
                <a:cs typeface="Times New Roman" panose="02020603050405020304" pitchFamily="18" charset="0"/>
              </a:rPr>
              <a:t>muhtemelen doğumda yeterli demir donanımına sahip olan annelerden doğan bebekler içindir. </a:t>
            </a:r>
          </a:p>
          <a:p>
            <a:r>
              <a:rPr lang="tr-TR" sz="2800">
                <a:effectLst/>
                <a:latin typeface="Calibri" panose="020F0502020204030204" pitchFamily="34" charset="0"/>
                <a:ea typeface="Calibri" panose="020F0502020204030204" pitchFamily="34" charset="0"/>
                <a:cs typeface="Times New Roman" panose="02020603050405020304" pitchFamily="18" charset="0"/>
              </a:rPr>
              <a:t>Nüfusunda demir eksikliği riski yüksek ve gelişmekte olan bir ülkede, demir takviyesine başlamayı 4 aya kadar beklemek, erken demir eksikliğini ve buna bağlı nörogelişimsel riskleri önlemek için potansiyel olarak çok geç olabilir.</a:t>
            </a:r>
            <a:endParaRPr lang="tr-TR" dirty="0"/>
          </a:p>
        </p:txBody>
      </p:sp>
    </p:spTree>
    <p:extLst>
      <p:ext uri="{BB962C8B-B14F-4D97-AF65-F5344CB8AC3E}">
        <p14:creationId xmlns:p14="http://schemas.microsoft.com/office/powerpoint/2010/main" val="5154452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B0561C-5D1B-4315-8CB4-F6BB46B0518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3EFC8683-EC4A-4A32-9837-95725466A6C6}"/>
              </a:ext>
            </a:extLst>
          </p:cNvPr>
          <p:cNvSpPr>
            <a:spLocks noGrp="1"/>
          </p:cNvSpPr>
          <p:nvPr>
            <p:ph idx="1"/>
          </p:nvPr>
        </p:nvSpPr>
        <p:spPr/>
        <p:txBody>
          <a:bodyPr/>
          <a:lstStyle/>
          <a:p>
            <a:r>
              <a:rPr lang="tr-TR" sz="2800">
                <a:effectLst/>
                <a:latin typeface="Calibri" panose="020F0502020204030204" pitchFamily="34" charset="0"/>
                <a:ea typeface="Calibri" panose="020F0502020204030204" pitchFamily="34" charset="0"/>
                <a:cs typeface="Times New Roman" panose="02020603050405020304" pitchFamily="18" charset="0"/>
              </a:rPr>
              <a:t>Önceki veriler, 4-6 haftalıktan itibaren 1 mg/kg dozunda günlük demir takviyesinin, 6 aylık bebeklerin demir durumunu iyileştirmek için etkili bir yöntem olduğunu düşündürmektedir. </a:t>
            </a:r>
          </a:p>
          <a:p>
            <a:r>
              <a:rPr lang="tr-TR" sz="2800">
                <a:effectLst/>
                <a:latin typeface="Calibri" panose="020F0502020204030204" pitchFamily="34" charset="0"/>
                <a:ea typeface="Calibri" panose="020F0502020204030204" pitchFamily="34" charset="0"/>
                <a:cs typeface="Times New Roman" panose="02020603050405020304" pitchFamily="18" charset="0"/>
              </a:rPr>
              <a:t>Bununla birlikte, faydalı etkiler takviye süresinin ötesinde devam etmez ve bebeklerin %60'ından fazlasında 9. ayda demir eksikliği görülür.</a:t>
            </a:r>
          </a:p>
          <a:p>
            <a:r>
              <a:rPr lang="tr-TR" sz="2800">
                <a:effectLst/>
                <a:latin typeface="Calibri" panose="020F0502020204030204" pitchFamily="34" charset="0"/>
                <a:ea typeface="Calibri" panose="020F0502020204030204" pitchFamily="34" charset="0"/>
                <a:cs typeface="Times New Roman" panose="02020603050405020304" pitchFamily="18" charset="0"/>
              </a:rPr>
              <a:t>Bu nedenle, erken demir eksikliği riski taşıyan bebekler için demir takviyesine 4-6 haftadan daha erken başlamak gerekli olabilir. </a:t>
            </a:r>
          </a:p>
          <a:p>
            <a:r>
              <a:rPr lang="tr-TR" sz="2800">
                <a:effectLst/>
                <a:latin typeface="Calibri" panose="020F0502020204030204" pitchFamily="34" charset="0"/>
                <a:ea typeface="Calibri" panose="020F0502020204030204" pitchFamily="34" charset="0"/>
                <a:cs typeface="Times New Roman" panose="02020603050405020304" pitchFamily="18" charset="0"/>
              </a:rPr>
              <a:t>Bununla birlikte, bu tür takviyenin güvenliği ve etkinliği henüz belirlenmemiştir.</a:t>
            </a:r>
            <a:endParaRPr lang="tr-TR" b="1" dirty="0"/>
          </a:p>
        </p:txBody>
      </p:sp>
    </p:spTree>
    <p:extLst>
      <p:ext uri="{BB962C8B-B14F-4D97-AF65-F5344CB8AC3E}">
        <p14:creationId xmlns:p14="http://schemas.microsoft.com/office/powerpoint/2010/main" val="3424086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092E6C-0AC1-4924-A272-82943E3B468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4FFC4CD9-F50A-4864-9227-8D400F658C2F}"/>
              </a:ext>
            </a:extLst>
          </p:cNvPr>
          <p:cNvSpPr>
            <a:spLocks noGrp="1"/>
          </p:cNvSpPr>
          <p:nvPr>
            <p:ph idx="1"/>
          </p:nvPr>
        </p:nvSpPr>
        <p:spPr/>
        <p:txBody>
          <a:bodyPr/>
          <a:lstStyle/>
          <a:p>
            <a:pPr>
              <a:lnSpc>
                <a:spcPct val="107000"/>
              </a:lnSpc>
              <a:spcAft>
                <a:spcPts val="800"/>
              </a:spcAft>
            </a:pPr>
            <a:r>
              <a:rPr lang="tr-TR">
                <a:latin typeface="Calibri" panose="020F0502020204030204" pitchFamily="34" charset="0"/>
                <a:ea typeface="Calibri" panose="020F0502020204030204" pitchFamily="34" charset="0"/>
                <a:cs typeface="Times New Roman" panose="02020603050405020304" pitchFamily="18" charset="0"/>
              </a:rPr>
              <a:t>H</a:t>
            </a:r>
            <a:r>
              <a:rPr lang="tr-TR" sz="2800">
                <a:effectLst/>
                <a:latin typeface="Calibri" panose="020F0502020204030204" pitchFamily="34" charset="0"/>
                <a:ea typeface="Calibri" panose="020F0502020204030204" pitchFamily="34" charset="0"/>
                <a:cs typeface="Times New Roman" panose="02020603050405020304" pitchFamily="18" charset="0"/>
              </a:rPr>
              <a:t>er ne kadar tüm çalışmalarda bu tür ilişkiler bulunmamış olsa da demir takviyesinin lineer büyümeyi ve gastrointestinal sistem mikrobiyotasını değiştirebileceğine ve ishale neden olabileceğine dair endişeler vardır.</a:t>
            </a: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Bu çalışmanın amacı, gebelikte maternal demir eksikliği nedeniyle erken demir eksikliği riski yüksek olan bir popülasyonda doğumdan hemen sonra demir takviyesine başlamanın bebeklerin 6 aylık demir durumunu iyileştirip iyileştirmediğini araştırmaktı.</a:t>
            </a:r>
            <a:endParaRPr lang="tr-TR" dirty="0"/>
          </a:p>
        </p:txBody>
      </p:sp>
    </p:spTree>
    <p:extLst>
      <p:ext uri="{BB962C8B-B14F-4D97-AF65-F5344CB8AC3E}">
        <p14:creationId xmlns:p14="http://schemas.microsoft.com/office/powerpoint/2010/main" val="889383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092E6C-0AC1-4924-A272-82943E3B468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4FFC4CD9-F50A-4864-9227-8D400F658C2F}"/>
              </a:ext>
            </a:extLst>
          </p:cNvPr>
          <p:cNvSpPr>
            <a:spLocks noGrp="1"/>
          </p:cNvSpPr>
          <p:nvPr>
            <p:ph idx="1"/>
          </p:nvPr>
        </p:nvSpPr>
        <p:spPr/>
        <p:txBody>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Bu coğrafi bölgedeki annelerin %90'ından fazlası, demirden fakir diyet, öğünlerle birlikte aşırı çay tüketimi ve demir takviyesine yetersiz uyum nedeniyle doğum sırasında anemiktir.</a:t>
            </a: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Bebeklerin üçte birinde doğumda demir eksikliği kanıtı vardır (kordon serumu ferritin &lt; 75 ng/ml).</a:t>
            </a:r>
            <a:endParaRPr lang="tr-TR" dirty="0"/>
          </a:p>
        </p:txBody>
      </p:sp>
    </p:spTree>
    <p:extLst>
      <p:ext uri="{BB962C8B-B14F-4D97-AF65-F5344CB8AC3E}">
        <p14:creationId xmlns:p14="http://schemas.microsoft.com/office/powerpoint/2010/main" val="375702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092E6C-0AC1-4924-A272-82943E3B4685}"/>
              </a:ext>
            </a:extLst>
          </p:cNvPr>
          <p:cNvSpPr>
            <a:spLocks noGrp="1"/>
          </p:cNvSpPr>
          <p:nvPr>
            <p:ph type="title"/>
          </p:nvPr>
        </p:nvSpPr>
        <p:spPr/>
        <p:txBody>
          <a:bodyPr/>
          <a:lstStyle/>
          <a:p>
            <a:r>
              <a:rPr lang="tr-TR" dirty="0"/>
              <a:t>GİRİŞ</a:t>
            </a:r>
          </a:p>
        </p:txBody>
      </p:sp>
      <p:sp>
        <p:nvSpPr>
          <p:cNvPr id="3" name="İçerik Yer Tutucusu 2">
            <a:extLst>
              <a:ext uri="{FF2B5EF4-FFF2-40B4-BE49-F238E27FC236}">
                <a16:creationId xmlns:a16="http://schemas.microsoft.com/office/drawing/2014/main" id="{4FFC4CD9-F50A-4864-9227-8D400F658C2F}"/>
              </a:ext>
            </a:extLst>
          </p:cNvPr>
          <p:cNvSpPr>
            <a:spLocks noGrp="1"/>
          </p:cNvSpPr>
          <p:nvPr>
            <p:ph idx="1"/>
          </p:nvPr>
        </p:nvSpPr>
        <p:spPr/>
        <p:txBody>
          <a:bodyPr/>
          <a:lstStyle/>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Birincil amaç, yenidoğan döneminden itibaren demir takviyesinin 6. ayda hemoglobin (Hb) ve serum ferritin üzerindeki etkisini araştırmaktı.</a:t>
            </a:r>
          </a:p>
          <a:p>
            <a:pPr>
              <a:lnSpc>
                <a:spcPct val="107000"/>
              </a:lnSpc>
              <a:spcAft>
                <a:spcPts val="800"/>
              </a:spcAft>
            </a:pPr>
            <a:r>
              <a:rPr lang="tr-TR" sz="2800">
                <a:effectLst/>
                <a:latin typeface="Calibri" panose="020F0502020204030204" pitchFamily="34" charset="0"/>
                <a:ea typeface="Calibri" panose="020F0502020204030204" pitchFamily="34" charset="0"/>
                <a:cs typeface="Times New Roman" panose="02020603050405020304" pitchFamily="18" charset="0"/>
              </a:rPr>
              <a:t>İkincil amaç, demir takviyesinin motor gelişim üzerindeki etkilerini belirlemekti.</a:t>
            </a:r>
            <a:endParaRPr lang="tr-TR" dirty="0"/>
          </a:p>
        </p:txBody>
      </p:sp>
    </p:spTree>
    <p:extLst>
      <p:ext uri="{BB962C8B-B14F-4D97-AF65-F5344CB8AC3E}">
        <p14:creationId xmlns:p14="http://schemas.microsoft.com/office/powerpoint/2010/main" val="439793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64E4BC0-23CD-4A72-9A4F-B77BF3B55996}"/>
              </a:ext>
            </a:extLst>
          </p:cNvPr>
          <p:cNvSpPr>
            <a:spLocks noGrp="1"/>
          </p:cNvSpPr>
          <p:nvPr>
            <p:ph type="title"/>
          </p:nvPr>
        </p:nvSpPr>
        <p:spPr/>
        <p:txBody>
          <a:bodyPr/>
          <a:lstStyle/>
          <a:p>
            <a:r>
              <a:rPr lang="tr-TR" dirty="0"/>
              <a:t>METOT</a:t>
            </a:r>
          </a:p>
        </p:txBody>
      </p:sp>
      <p:sp>
        <p:nvSpPr>
          <p:cNvPr id="3" name="İçerik Yer Tutucusu 2">
            <a:extLst>
              <a:ext uri="{FF2B5EF4-FFF2-40B4-BE49-F238E27FC236}">
                <a16:creationId xmlns:a16="http://schemas.microsoft.com/office/drawing/2014/main" id="{F849037B-4839-4368-A382-073A73A3537C}"/>
              </a:ext>
            </a:extLst>
          </p:cNvPr>
          <p:cNvSpPr>
            <a:spLocks noGrp="1"/>
          </p:cNvSpPr>
          <p:nvPr>
            <p:ph idx="1"/>
          </p:nvPr>
        </p:nvSpPr>
        <p:spPr>
          <a:xfrm>
            <a:off x="838200" y="1494320"/>
            <a:ext cx="10515600" cy="4351338"/>
          </a:xfrm>
        </p:spPr>
        <p:txBody>
          <a:bodyPr>
            <a:normAutofit/>
          </a:bodyPr>
          <a:lstStyle/>
          <a:p>
            <a:pPr marL="0" indent="0">
              <a:buNone/>
            </a:pPr>
            <a:endParaRPr lang="tr-TR" i="0" dirty="0">
              <a:effectLst/>
              <a:latin typeface="NexusSerif"/>
            </a:endParaRPr>
          </a:p>
          <a:p>
            <a:r>
              <a:rPr lang="tr-TR" sz="2800">
                <a:effectLst/>
                <a:latin typeface="Calibri" panose="020F0502020204030204" pitchFamily="34" charset="0"/>
                <a:ea typeface="Calibri" panose="020F0502020204030204" pitchFamily="34" charset="0"/>
                <a:cs typeface="Times New Roman" panose="02020603050405020304" pitchFamily="18" charset="0"/>
              </a:rPr>
              <a:t>Bu randomize kontrollü çalışma, Kuzeydoğu Hindistan'da üçüncü basamak bir yenidoğan ünitesinde 1 yıllık (1 Temmuz 2015 - 30 Haziran 2016) bir süre boyunca gerçekleştirildi. </a:t>
            </a:r>
          </a:p>
          <a:p>
            <a:r>
              <a:rPr lang="tr-TR" sz="2800">
                <a:effectLst/>
                <a:latin typeface="Calibri" panose="020F0502020204030204" pitchFamily="34" charset="0"/>
                <a:ea typeface="Calibri" panose="020F0502020204030204" pitchFamily="34" charset="0"/>
                <a:cs typeface="Times New Roman" panose="02020603050405020304" pitchFamily="18" charset="0"/>
              </a:rPr>
              <a:t>Hastaneye başvuran nüfus kırsal ve düşük sosyoekonomik düzeydeydi. </a:t>
            </a:r>
          </a:p>
          <a:p>
            <a:r>
              <a:rPr lang="tr-TR" sz="2800">
                <a:effectLst/>
                <a:latin typeface="Calibri" panose="020F0502020204030204" pitchFamily="34" charset="0"/>
                <a:ea typeface="Calibri" panose="020F0502020204030204" pitchFamily="34" charset="0"/>
                <a:cs typeface="Times New Roman" panose="02020603050405020304" pitchFamily="18" charset="0"/>
              </a:rPr>
              <a:t>Çalışma, 100'ü anemik annelerden ve 100'ü anemik olmayan annelerden doğan toplam 200 bebeği içeriyordu. </a:t>
            </a:r>
          </a:p>
          <a:p>
            <a:r>
              <a:rPr lang="tr-TR" sz="2800">
                <a:effectLst/>
                <a:latin typeface="Calibri" panose="020F0502020204030204" pitchFamily="34" charset="0"/>
                <a:ea typeface="Calibri" panose="020F0502020204030204" pitchFamily="34" charset="0"/>
                <a:cs typeface="Times New Roman" panose="02020603050405020304" pitchFamily="18" charset="0"/>
              </a:rPr>
              <a:t>Çalışma, Kurumsal İnceleme Komitesi tarafından onaylandı ve Hindistan Klinik Araştırmalar Siciline kaydedildi.</a:t>
            </a:r>
          </a:p>
        </p:txBody>
      </p:sp>
    </p:spTree>
    <p:extLst>
      <p:ext uri="{BB962C8B-B14F-4D97-AF65-F5344CB8AC3E}">
        <p14:creationId xmlns:p14="http://schemas.microsoft.com/office/powerpoint/2010/main" val="229776692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2046</TotalTime>
  <Words>1929</Words>
  <Application>Microsoft Office PowerPoint</Application>
  <PresentationFormat>Geniş ekran</PresentationFormat>
  <Paragraphs>157</Paragraphs>
  <Slides>33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33</vt:i4>
      </vt:variant>
    </vt:vector>
  </HeadingPairs>
  <TitlesOfParts>
    <vt:vector size="38" baseType="lpstr">
      <vt:lpstr>Arial</vt:lpstr>
      <vt:lpstr>Calibri</vt:lpstr>
      <vt:lpstr>Calibri Light</vt:lpstr>
      <vt:lpstr>NexusSerif</vt:lpstr>
      <vt:lpstr>Office Teması</vt:lpstr>
      <vt:lpstr>PowerPoint Sunusu</vt:lpstr>
      <vt:lpstr>GİRİŞ</vt:lpstr>
      <vt:lpstr>GİRİŞ</vt:lpstr>
      <vt:lpstr>GİRİŞ</vt:lpstr>
      <vt:lpstr>GİRİŞ</vt:lpstr>
      <vt:lpstr>GİRİŞ</vt:lpstr>
      <vt:lpstr>GİRİŞ</vt:lpstr>
      <vt:lpstr>GİRİŞ</vt:lpstr>
      <vt:lpstr>METOT</vt:lpstr>
      <vt:lpstr>METOT</vt:lpstr>
      <vt:lpstr>METOT</vt:lpstr>
      <vt:lpstr>METOT</vt:lpstr>
      <vt:lpstr>METOT</vt:lpstr>
      <vt:lpstr>METOT</vt:lpstr>
      <vt:lpstr>METOT</vt:lpstr>
      <vt:lpstr>BULGULAR</vt:lpstr>
      <vt:lpstr>BULGULAR</vt:lpstr>
      <vt:lpstr>BULGULAR</vt:lpstr>
      <vt:lpstr>BULGULAR</vt:lpstr>
      <vt:lpstr>BULGULAR</vt:lpstr>
      <vt:lpstr>BULGULAR</vt:lpstr>
      <vt:lpstr>BULGULAR</vt:lpstr>
      <vt:lpstr>BULGULAR</vt:lpstr>
      <vt:lpstr>BULGULAR</vt:lpstr>
      <vt:lpstr>BULGULAR</vt:lpstr>
      <vt:lpstr>TARTIŞMA</vt:lpstr>
      <vt:lpstr>TARTIŞMA</vt:lpstr>
      <vt:lpstr>TARTIŞMA</vt:lpstr>
      <vt:lpstr>TARTIŞMA</vt:lpstr>
      <vt:lpstr>TARTIŞMA</vt:lpstr>
      <vt:lpstr>TARTIŞMA</vt:lpstr>
      <vt:lpstr>SONUÇ</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çilenay burucuoğlu</dc:creator>
  <cp:lastModifiedBy>HK</cp:lastModifiedBy>
  <cp:revision>112</cp:revision>
  <dcterms:created xsi:type="dcterms:W3CDTF">2021-09-12T16:29:19Z</dcterms:created>
  <dcterms:modified xsi:type="dcterms:W3CDTF">2022-02-22T12:10:49Z</dcterms:modified>
</cp:coreProperties>
</file>