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0"/>
  </p:notes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63" r:id="rId19"/>
    <p:sldId id="264" r:id="rId20"/>
    <p:sldId id="265" r:id="rId21"/>
    <p:sldId id="276" r:id="rId22"/>
    <p:sldId id="277" r:id="rId23"/>
    <p:sldId id="278" r:id="rId24"/>
    <p:sldId id="279" r:id="rId25"/>
    <p:sldId id="287" r:id="rId26"/>
    <p:sldId id="288" r:id="rId27"/>
    <p:sldId id="286" r:id="rId28"/>
    <p:sldId id="28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8" autoAdjust="0"/>
  </p:normalViewPr>
  <p:slideViewPr>
    <p:cSldViewPr snapToGrid="0">
      <p:cViewPr varScale="1">
        <p:scale>
          <a:sx n="71" d="100"/>
          <a:sy n="71" d="100"/>
        </p:scale>
        <p:origin x="110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6:56.1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0,'713'0,"-687"0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18.2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32,'4'-3,"0"0,0 0,0 1,1-1,-1 1,1 0,0 1,-1-1,1 1,0-1,7 0,60-2,-56 4,382-1,-187 2,-185-1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21.7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31,'147'2,"160"-4,-209-13,-67 9,53-3,-25 8,-34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24.2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0,'607'0,"-580"0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28.7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13,'16'0,"15"0,12 0,10 0,6 0,3 0,-4 0,-1 0,-6 0,-6 0,-5 0,-5 0,-3 0,-1 0,3 0,-3-6,-8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7:06.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0,'1056'0,"-1029"0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7:19.4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1,'1049'0,"-1023"0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7:24.9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0,'1101'0,"-1079"0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7:29.3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0,'494'0,"-477"0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7:32.5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1,'683'0,"-661"0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05.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 0,'543'0,"-1087"0,518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08.4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0,'5'0,"7"0,6 0,6 0,4 0,2 0,1 0,0 0,1 0,-1 0,0 0,0 0,0 0,-1 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5T06:09:14.9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36,'426'0,"-405"1,-2 1,40 10,19 1,60-11,1 1,13 23,-89-23,64-3,-124 0,0 0,-1-1,1 1,0-1,0 0,0 1,0-1,0-1,-1 1,1 0,-1-1,1 1,-1-1,1 0,3-3,-6 4,1 0,0 0,-1-1,1 1,-1 0,1 0,-1-1,0 1,1 0,-1 0,0-1,0 1,0 0,0-1,0 1,0 0,-1-1,1 1,0 0,-1 0,1-1,-1 1,1 0,-1 0,1 0,-1-1,0 1,0 0,1 0,-1 0,0 0,0 1,0-1,0 0,0 0,-2-1,-3-2,1 1,-1-1,0 1,0 0,0 0,0 1,-1-1,1 2,-1-1,1 1,-1 0,-7-1,-17 1,-42 2,36 0,-630 2,640-3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7EECA-4242-4B48-8174-1656DE71E9C9}" type="datetimeFigureOut">
              <a:rPr lang="tr-TR" smtClean="0"/>
              <a:t>22.05.2023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FEA14-11F3-4A57-B793-BFEBB4DC5A9E}" type="slidenum">
              <a:rPr lang="tr-TR" smtClean="0"/>
              <a:t>‹#›</a:t>
            </a:fld>
            <a:endParaRPr lang="tr-TR"/>
          </a:p>
        </p:txBody>
      </p:sp>
    </p:spTree>
    <p:extLst>
      <p:ext uri="{BB962C8B-B14F-4D97-AF65-F5344CB8AC3E}">
        <p14:creationId xmlns:p14="http://schemas.microsoft.com/office/powerpoint/2010/main" val="232312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dirty="0">
                <a:solidFill>
                  <a:srgbClr val="000000"/>
                </a:solidFill>
                <a:effectLst/>
                <a:latin typeface="Cambria" panose="02040503050406030204" pitchFamily="18" charset="0"/>
              </a:rPr>
              <a:t>Akupunktur Noktası Sıcak </a:t>
            </a:r>
            <a:r>
              <a:rPr lang="tr-TR" sz="1800" b="0" i="0" dirty="0" err="1">
                <a:solidFill>
                  <a:srgbClr val="000000"/>
                </a:solidFill>
                <a:effectLst/>
                <a:latin typeface="Cambria" panose="02040503050406030204" pitchFamily="18" charset="0"/>
              </a:rPr>
              <a:t>Kompres'in</a:t>
            </a:r>
            <a:r>
              <a:rPr lang="tr-TR" sz="1800" b="0" i="0" dirty="0">
                <a:solidFill>
                  <a:srgbClr val="000000"/>
                </a:solidFill>
                <a:effectLst/>
                <a:latin typeface="Cambria" panose="02040503050406030204" pitchFamily="18" charset="0"/>
              </a:rPr>
              <a:t> Vajinal Doğum Sonrası </a:t>
            </a:r>
            <a:r>
              <a:rPr lang="tr-TR" sz="1800" b="0" i="0" dirty="0" err="1">
                <a:solidFill>
                  <a:srgbClr val="000000"/>
                </a:solidFill>
                <a:effectLst/>
                <a:latin typeface="Cambria" panose="02040503050406030204" pitchFamily="18" charset="0"/>
              </a:rPr>
              <a:t>postpartum</a:t>
            </a:r>
            <a:r>
              <a:rPr lang="tr-TR" sz="1800" b="0" i="0" dirty="0">
                <a:solidFill>
                  <a:srgbClr val="000000"/>
                </a:solidFill>
                <a:effectLst/>
                <a:latin typeface="Cambria" panose="02040503050406030204" pitchFamily="18" charset="0"/>
              </a:rPr>
              <a:t> üriner retansiyonu üzerine Etkisi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dirty="0">
                <a:solidFill>
                  <a:srgbClr val="000000"/>
                </a:solidFill>
                <a:effectLst/>
                <a:latin typeface="Cambria" panose="02040503050406030204" pitchFamily="18" charset="0"/>
              </a:rPr>
              <a:t>Çalışma 2022 yılında </a:t>
            </a:r>
            <a:r>
              <a:rPr lang="tr-TR" sz="1800" b="0" i="0" dirty="0" err="1">
                <a:solidFill>
                  <a:srgbClr val="000000"/>
                </a:solidFill>
                <a:effectLst/>
                <a:latin typeface="Cambria" panose="02040503050406030204" pitchFamily="18" charset="0"/>
              </a:rPr>
              <a:t>jamada</a:t>
            </a:r>
            <a:r>
              <a:rPr lang="tr-TR" sz="1800" b="0" i="0" dirty="0">
                <a:solidFill>
                  <a:srgbClr val="000000"/>
                </a:solidFill>
                <a:effectLst/>
                <a:latin typeface="Cambria" panose="02040503050406030204" pitchFamily="18" charset="0"/>
              </a:rPr>
              <a:t> yayınlanmış </a:t>
            </a:r>
            <a:r>
              <a:rPr lang="tr-TR" sz="1800" b="0" i="0" dirty="0" err="1">
                <a:solidFill>
                  <a:srgbClr val="000000"/>
                </a:solidFill>
                <a:effectLst/>
                <a:latin typeface="Cambria" panose="02040503050406030204" pitchFamily="18" charset="0"/>
              </a:rPr>
              <a:t>çinde</a:t>
            </a:r>
            <a:r>
              <a:rPr lang="tr-TR" sz="1800" b="0" i="0" dirty="0">
                <a:solidFill>
                  <a:srgbClr val="000000"/>
                </a:solidFill>
                <a:effectLst/>
                <a:latin typeface="Cambria" panose="02040503050406030204" pitchFamily="18" charset="0"/>
              </a:rPr>
              <a:t> yapılmış bir çalışma</a:t>
            </a:r>
          </a:p>
          <a:p>
            <a:endParaRPr lang="tr-TR" dirty="0"/>
          </a:p>
        </p:txBody>
      </p:sp>
      <p:sp>
        <p:nvSpPr>
          <p:cNvPr id="4" name="Slayt Numarası Yer Tutucusu 3"/>
          <p:cNvSpPr>
            <a:spLocks noGrp="1"/>
          </p:cNvSpPr>
          <p:nvPr>
            <p:ph type="sldNum" sz="quarter" idx="5"/>
          </p:nvPr>
        </p:nvSpPr>
        <p:spPr/>
        <p:txBody>
          <a:bodyPr/>
          <a:lstStyle/>
          <a:p>
            <a:fld id="{A59FEA14-11F3-4A57-B793-BFEBB4DC5A9E}" type="slidenum">
              <a:rPr lang="tr-TR" smtClean="0"/>
              <a:t>1</a:t>
            </a:fld>
            <a:endParaRPr lang="tr-TR"/>
          </a:p>
        </p:txBody>
      </p:sp>
    </p:spTree>
    <p:extLst>
      <p:ext uri="{BB962C8B-B14F-4D97-AF65-F5344CB8AC3E}">
        <p14:creationId xmlns:p14="http://schemas.microsoft.com/office/powerpoint/2010/main" val="197642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59FEA14-11F3-4A57-B793-BFEBB4DC5A9E}" type="slidenum">
              <a:rPr lang="tr-TR" smtClean="0"/>
              <a:t>11</a:t>
            </a:fld>
            <a:endParaRPr lang="tr-TR"/>
          </a:p>
        </p:txBody>
      </p:sp>
    </p:spTree>
    <p:extLst>
      <p:ext uri="{BB962C8B-B14F-4D97-AF65-F5344CB8AC3E}">
        <p14:creationId xmlns:p14="http://schemas.microsoft.com/office/powerpoint/2010/main" val="232424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333333"/>
                </a:solidFill>
                <a:effectLst/>
                <a:latin typeface="Cambria" panose="02040503050406030204" pitchFamily="18" charset="0"/>
              </a:rPr>
              <a:t>Shenque</a:t>
            </a:r>
            <a:r>
              <a:rPr lang="tr-TR" b="0" i="0" dirty="0">
                <a:solidFill>
                  <a:srgbClr val="333333"/>
                </a:solidFill>
                <a:effectLst/>
                <a:latin typeface="Cambria" panose="02040503050406030204" pitchFamily="18" charset="0"/>
              </a:rPr>
              <a:t> (RN8 akupunktur noktası) göbeğin merkezindedir. </a:t>
            </a:r>
          </a:p>
          <a:p>
            <a:r>
              <a:rPr lang="tr-TR" b="0" i="0" dirty="0" err="1">
                <a:solidFill>
                  <a:srgbClr val="333333"/>
                </a:solidFill>
                <a:effectLst/>
                <a:latin typeface="Cambria" panose="02040503050406030204" pitchFamily="18" charset="0"/>
              </a:rPr>
              <a:t>Baliao</a:t>
            </a:r>
            <a:r>
              <a:rPr lang="tr-TR" b="0" i="0" dirty="0">
                <a:solidFill>
                  <a:srgbClr val="333333"/>
                </a:solidFill>
                <a:effectLst/>
                <a:latin typeface="Cambria" panose="02040503050406030204" pitchFamily="18" charset="0"/>
              </a:rPr>
              <a:t> (BL31-BL34 akupunktur noktaları), posterior-</a:t>
            </a:r>
            <a:r>
              <a:rPr lang="tr-TR" b="0" i="0" dirty="0" err="1">
                <a:solidFill>
                  <a:srgbClr val="333333"/>
                </a:solidFill>
                <a:effectLst/>
                <a:latin typeface="Cambria" panose="02040503050406030204" pitchFamily="18" charset="0"/>
              </a:rPr>
              <a:t>superior</a:t>
            </a:r>
            <a:r>
              <a:rPr lang="tr-TR" b="0" i="0" dirty="0">
                <a:solidFill>
                  <a:srgbClr val="333333"/>
                </a:solidFill>
                <a:effectLst/>
                <a:latin typeface="Cambria" panose="02040503050406030204" pitchFamily="18" charset="0"/>
              </a:rPr>
              <a:t> </a:t>
            </a:r>
            <a:r>
              <a:rPr lang="tr-TR" b="0" i="0" dirty="0" err="1">
                <a:solidFill>
                  <a:srgbClr val="333333"/>
                </a:solidFill>
                <a:effectLst/>
                <a:latin typeface="Cambria" panose="02040503050406030204" pitchFamily="18" charset="0"/>
              </a:rPr>
              <a:t>iliak</a:t>
            </a:r>
            <a:r>
              <a:rPr lang="tr-TR" b="0" i="0" dirty="0">
                <a:solidFill>
                  <a:srgbClr val="333333"/>
                </a:solidFill>
                <a:effectLst/>
                <a:latin typeface="Cambria" panose="02040503050406030204" pitchFamily="18" charset="0"/>
              </a:rPr>
              <a:t> omurga ile posterior orta hat arasındaki </a:t>
            </a:r>
            <a:r>
              <a:rPr lang="tr-TR" b="0" i="0" dirty="0" err="1">
                <a:solidFill>
                  <a:srgbClr val="333333"/>
                </a:solidFill>
                <a:effectLst/>
                <a:latin typeface="Cambria" panose="02040503050406030204" pitchFamily="18" charset="0"/>
              </a:rPr>
              <a:t>sakrum</a:t>
            </a:r>
            <a:r>
              <a:rPr lang="tr-TR" b="0" i="0" dirty="0">
                <a:solidFill>
                  <a:srgbClr val="333333"/>
                </a:solidFill>
                <a:effectLst/>
                <a:latin typeface="Cambria" panose="02040503050406030204" pitchFamily="18" charset="0"/>
              </a:rPr>
              <a:t> bölgesindedir. </a:t>
            </a:r>
          </a:p>
          <a:p>
            <a:r>
              <a:rPr lang="tr-TR" b="0" i="0" dirty="0" err="1">
                <a:solidFill>
                  <a:srgbClr val="333333"/>
                </a:solidFill>
                <a:effectLst/>
                <a:latin typeface="Cambria" panose="02040503050406030204" pitchFamily="18" charset="0"/>
              </a:rPr>
              <a:t>Yongquan</a:t>
            </a:r>
            <a:r>
              <a:rPr lang="tr-TR" b="0" i="0" dirty="0">
                <a:solidFill>
                  <a:srgbClr val="333333"/>
                </a:solidFill>
                <a:effectLst/>
                <a:latin typeface="Cambria" panose="02040503050406030204" pitchFamily="18" charset="0"/>
              </a:rPr>
              <a:t> (Kİ1 akupunktur noktası), ayağın </a:t>
            </a:r>
            <a:r>
              <a:rPr lang="tr-TR" b="0" i="0" dirty="0" err="1">
                <a:solidFill>
                  <a:srgbClr val="333333"/>
                </a:solidFill>
                <a:effectLst/>
                <a:latin typeface="Cambria" panose="02040503050406030204" pitchFamily="18" charset="0"/>
              </a:rPr>
              <a:t>plantar</a:t>
            </a:r>
            <a:r>
              <a:rPr lang="tr-TR" b="0" i="0" dirty="0">
                <a:solidFill>
                  <a:srgbClr val="333333"/>
                </a:solidFill>
                <a:effectLst/>
                <a:latin typeface="Cambria" panose="02040503050406030204" pitchFamily="18" charset="0"/>
              </a:rPr>
              <a:t> fleksiyonda olduğu depresyonda ve ayağın fleksiyonda olduğu anterior depresyonda, yaklaşık olarak tabanın anterior üçte biri ve posterior üçte ikisinin birleştiği yerde bulunur.</a:t>
            </a:r>
            <a:endParaRPr lang="tr-TR" dirty="0"/>
          </a:p>
        </p:txBody>
      </p:sp>
      <p:sp>
        <p:nvSpPr>
          <p:cNvPr id="4" name="Slayt Numarası Yer Tutucusu 3"/>
          <p:cNvSpPr>
            <a:spLocks noGrp="1"/>
          </p:cNvSpPr>
          <p:nvPr>
            <p:ph type="sldNum" sz="quarter" idx="5"/>
          </p:nvPr>
        </p:nvSpPr>
        <p:spPr/>
        <p:txBody>
          <a:bodyPr/>
          <a:lstStyle/>
          <a:p>
            <a:fld id="{A59FEA14-11F3-4A57-B793-BFEBB4DC5A9E}" type="slidenum">
              <a:rPr lang="tr-TR" smtClean="0"/>
              <a:t>13</a:t>
            </a:fld>
            <a:endParaRPr lang="tr-TR"/>
          </a:p>
        </p:txBody>
      </p:sp>
    </p:spTree>
    <p:extLst>
      <p:ext uri="{BB962C8B-B14F-4D97-AF65-F5344CB8AC3E}">
        <p14:creationId xmlns:p14="http://schemas.microsoft.com/office/powerpoint/2010/main" val="325945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latin typeface="Abadi" panose="020B0604020104020204" pitchFamily="34" charset="0"/>
              </a:rPr>
              <a:t>Emziren süt hacmi gözlemci tarafından puanlandı ve şu şekilde ölçüldü: parmak ekstrüzyonu sırasında süt çıkışı yok (–), parmak ekstrüzyonu sırasında ara sıra süt dışarı akar ve yenidoğanın ihtiyaçlarını karşılayamaz (+), süt parmak ekstrüzyonu sırasında yavaşça dışarı akar ancak yenidoğanın ihtiyaçlarını karşılar (+ +), parmak ekstrüzyonu sırasında süt sürekli dışarı akar ve yenidoğanın ihtiyaçlarını karşılar (+ + +) ve parmak ekstrüzyonu sırasında süt bir jet akımında dışarı akar ve yenidoğanın ihtiyaçlarını karşılar (+ + + +).</a:t>
            </a:r>
            <a:endParaRPr lang="tr-TR" dirty="0"/>
          </a:p>
        </p:txBody>
      </p:sp>
      <p:sp>
        <p:nvSpPr>
          <p:cNvPr id="4" name="Slayt Numarası Yer Tutucusu 3"/>
          <p:cNvSpPr>
            <a:spLocks noGrp="1"/>
          </p:cNvSpPr>
          <p:nvPr>
            <p:ph type="sldNum" sz="quarter" idx="5"/>
          </p:nvPr>
        </p:nvSpPr>
        <p:spPr/>
        <p:txBody>
          <a:bodyPr/>
          <a:lstStyle/>
          <a:p>
            <a:fld id="{A59FEA14-11F3-4A57-B793-BFEBB4DC5A9E}" type="slidenum">
              <a:rPr lang="tr-TR" smtClean="0"/>
              <a:t>17</a:t>
            </a:fld>
            <a:endParaRPr lang="tr-TR"/>
          </a:p>
        </p:txBody>
      </p:sp>
    </p:spTree>
    <p:extLst>
      <p:ext uri="{BB962C8B-B14F-4D97-AF65-F5344CB8AC3E}">
        <p14:creationId xmlns:p14="http://schemas.microsoft.com/office/powerpoint/2010/main" val="268377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12121"/>
                </a:solidFill>
                <a:effectLst/>
                <a:latin typeface="Cambria" panose="02040503050406030204" pitchFamily="18" charset="0"/>
              </a:rPr>
              <a:t>Temel özelliklerin çoğu, eğitim düzeyi dışında 2 grup arasında benzerdi </a:t>
            </a:r>
            <a:endParaRPr lang="tr-TR" dirty="0"/>
          </a:p>
        </p:txBody>
      </p:sp>
      <p:sp>
        <p:nvSpPr>
          <p:cNvPr id="4" name="Slayt Numarası Yer Tutucusu 3"/>
          <p:cNvSpPr>
            <a:spLocks noGrp="1"/>
          </p:cNvSpPr>
          <p:nvPr>
            <p:ph type="sldNum" sz="quarter" idx="5"/>
          </p:nvPr>
        </p:nvSpPr>
        <p:spPr/>
        <p:txBody>
          <a:bodyPr/>
          <a:lstStyle/>
          <a:p>
            <a:fld id="{A59FEA14-11F3-4A57-B793-BFEBB4DC5A9E}" type="slidenum">
              <a:rPr lang="tr-TR" smtClean="0"/>
              <a:t>20</a:t>
            </a:fld>
            <a:endParaRPr lang="tr-TR"/>
          </a:p>
        </p:txBody>
      </p:sp>
    </p:spTree>
    <p:extLst>
      <p:ext uri="{BB962C8B-B14F-4D97-AF65-F5344CB8AC3E}">
        <p14:creationId xmlns:p14="http://schemas.microsoft.com/office/powerpoint/2010/main" val="154430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AC4DA8-6419-FBEE-FDDF-F5ADD0D5E4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50DA418-FC42-5B49-E2CC-49E8F7EC5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0AECA7B-4887-E418-03F8-A509AB26FC5D}"/>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5" name="Alt Bilgi Yer Tutucusu 4">
            <a:extLst>
              <a:ext uri="{FF2B5EF4-FFF2-40B4-BE49-F238E27FC236}">
                <a16:creationId xmlns:a16="http://schemas.microsoft.com/office/drawing/2014/main" id="{1A0AD1D7-F60C-8DC0-E5E9-08AFCE70AFE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995896-EE5A-DAD4-EAE6-17C07C7F5804}"/>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166654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F60597-0594-8D26-A415-5CC143F9E3D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0DA3AD0-F37C-9CA6-205D-496BABCA74D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F5A43A-6145-CE61-C484-A9BBC5AC4B9A}"/>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5" name="Alt Bilgi Yer Tutucusu 4">
            <a:extLst>
              <a:ext uri="{FF2B5EF4-FFF2-40B4-BE49-F238E27FC236}">
                <a16:creationId xmlns:a16="http://schemas.microsoft.com/office/drawing/2014/main" id="{A5C2D704-9DDA-CFCE-8B7B-F20A801D24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0EF02F-13C6-4007-2354-FC0B6E066FB2}"/>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6890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6065ADE-FBF0-A4A7-A999-8916E106931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ABA855A-047B-4FF8-74F6-D5E70DB4671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2E7D48-49EA-1CD4-F290-DEED21D62BD3}"/>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5" name="Alt Bilgi Yer Tutucusu 4">
            <a:extLst>
              <a:ext uri="{FF2B5EF4-FFF2-40B4-BE49-F238E27FC236}">
                <a16:creationId xmlns:a16="http://schemas.microsoft.com/office/drawing/2014/main" id="{9084C6E8-9F4D-684D-0A78-6CC230D417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0E2A23-17F7-865B-7385-F84C8CB77FA9}"/>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218559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91103D-C306-C541-2693-CABB93867D5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564F3D7-B207-3356-8F0E-CC53F04AF21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0C7E9D-2ABA-0206-9DA9-15D2081B2669}"/>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5" name="Alt Bilgi Yer Tutucusu 4">
            <a:extLst>
              <a:ext uri="{FF2B5EF4-FFF2-40B4-BE49-F238E27FC236}">
                <a16:creationId xmlns:a16="http://schemas.microsoft.com/office/drawing/2014/main" id="{8B0F9540-7906-9E48-C2CC-302E58D99C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FD13ED-DC7B-CF46-02E5-225C1ADCD0D5}"/>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44398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5FE708-3B42-7583-E4BA-6DAA1D895F2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9D6E5C-8683-B8BE-1B7B-E1E7735CB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939E646-9A00-44D3-4672-DA738F8ED26E}"/>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5" name="Alt Bilgi Yer Tutucusu 4">
            <a:extLst>
              <a:ext uri="{FF2B5EF4-FFF2-40B4-BE49-F238E27FC236}">
                <a16:creationId xmlns:a16="http://schemas.microsoft.com/office/drawing/2014/main" id="{978DFF49-60A6-D9F2-C33D-C67F06800C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31EF7D-7DBD-680A-AC3E-871F3F54C82D}"/>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34180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A9477-AD72-BED9-B748-B996A3301BA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BD85AE9-4A27-A0F1-CBB2-FB82B52B5F1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50A1686-F1A0-F32E-389E-65C76AECB59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BADBB54-8D38-70F2-4F71-B77F460C09C2}"/>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6" name="Alt Bilgi Yer Tutucusu 5">
            <a:extLst>
              <a:ext uri="{FF2B5EF4-FFF2-40B4-BE49-F238E27FC236}">
                <a16:creationId xmlns:a16="http://schemas.microsoft.com/office/drawing/2014/main" id="{E2ABB8A5-B9A3-8E53-18AF-F9BE1B978D2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F8F3D08-ED65-428B-888B-63741A9D9B87}"/>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1690067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56694B-8139-D25F-08F6-F78B56CCBD1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A8DDAF2-36E7-3C9C-B98E-2B088E85C4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CB662DA-27AB-57F3-526E-76C2474B782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DF12D4B-0447-BEA3-216C-BFCBB6DC8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36F7DFF-BF35-9EDF-36F3-E9E1D54A949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693D1F-2E59-E09E-95FC-D91040F90884}"/>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8" name="Alt Bilgi Yer Tutucusu 7">
            <a:extLst>
              <a:ext uri="{FF2B5EF4-FFF2-40B4-BE49-F238E27FC236}">
                <a16:creationId xmlns:a16="http://schemas.microsoft.com/office/drawing/2014/main" id="{083F9BE0-3B04-7CCA-FC81-79CB09EEF24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760C00E-C713-E618-DEE8-6717A246FB1D}"/>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2439308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F630BD-A253-AB6D-0D6F-2F3D738865B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44979A5-9F20-849F-FE91-FBD067F4D6D1}"/>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4" name="Alt Bilgi Yer Tutucusu 3">
            <a:extLst>
              <a:ext uri="{FF2B5EF4-FFF2-40B4-BE49-F238E27FC236}">
                <a16:creationId xmlns:a16="http://schemas.microsoft.com/office/drawing/2014/main" id="{8885ECC0-DA41-0E3D-42C5-C4D5150D340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0FAEC39-F9E3-0D55-A236-148B6EBB0FF2}"/>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307107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5CB818F-A595-D581-FB5C-8DCCE320E310}"/>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3" name="Alt Bilgi Yer Tutucusu 2">
            <a:extLst>
              <a:ext uri="{FF2B5EF4-FFF2-40B4-BE49-F238E27FC236}">
                <a16:creationId xmlns:a16="http://schemas.microsoft.com/office/drawing/2014/main" id="{150542C2-9366-62C4-6605-62F7DECF21D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11A762D-F694-B95B-3790-B4DE16A9DA6B}"/>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426334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9341C8-7CAA-A355-7FB6-46802B5F84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A0C6D1B-A6A4-8973-AB84-11D40F8EA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B4FF9E0-CD66-9369-84FA-0D1A1E7FF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F2CEB3-3947-396B-F0F2-4A7773ECEF14}"/>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6" name="Alt Bilgi Yer Tutucusu 5">
            <a:extLst>
              <a:ext uri="{FF2B5EF4-FFF2-40B4-BE49-F238E27FC236}">
                <a16:creationId xmlns:a16="http://schemas.microsoft.com/office/drawing/2014/main" id="{9B6BA74C-F048-607F-0C04-199DFA0323C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1938BA-2F23-EBFF-E96A-BABA74D5C18D}"/>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10660129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56D8DA-120E-B42C-D1D1-6B54B078E22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3226D70-BB5C-0366-898A-4A2B656AE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5214A0-E959-E7C1-097B-F98DD570F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99BDC03-B95F-D840-344C-08288E2C1F2E}"/>
              </a:ext>
            </a:extLst>
          </p:cNvPr>
          <p:cNvSpPr>
            <a:spLocks noGrp="1"/>
          </p:cNvSpPr>
          <p:nvPr>
            <p:ph type="dt" sz="half" idx="10"/>
          </p:nvPr>
        </p:nvSpPr>
        <p:spPr/>
        <p:txBody>
          <a:bodyPr/>
          <a:lstStyle/>
          <a:p>
            <a:fld id="{518C12CB-990D-4304-85D2-A950B282FDA7}" type="datetimeFigureOut">
              <a:rPr lang="tr-TR" smtClean="0"/>
              <a:t>22.05.2023</a:t>
            </a:fld>
            <a:endParaRPr lang="tr-TR"/>
          </a:p>
        </p:txBody>
      </p:sp>
      <p:sp>
        <p:nvSpPr>
          <p:cNvPr id="6" name="Alt Bilgi Yer Tutucusu 5">
            <a:extLst>
              <a:ext uri="{FF2B5EF4-FFF2-40B4-BE49-F238E27FC236}">
                <a16:creationId xmlns:a16="http://schemas.microsoft.com/office/drawing/2014/main" id="{77D19283-1D96-BE3D-7C3C-6BC4EA2A6935}"/>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B90622F4-BE6E-23EB-8D32-1DACDF47AAC0}"/>
              </a:ext>
            </a:extLst>
          </p:cNvPr>
          <p:cNvSpPr>
            <a:spLocks noGrp="1"/>
          </p:cNvSpPr>
          <p:nvPr>
            <p:ph type="sldNum" sz="quarter" idx="12"/>
          </p:nvPr>
        </p:nvSpPr>
        <p:spPr/>
        <p:txBody>
          <a:bodyPr/>
          <a:lstStyle/>
          <a:p>
            <a:fld id="{B7FC3363-F754-4096-B208-58899DA79B98}" type="slidenum">
              <a:rPr lang="tr-TR" smtClean="0"/>
              <a:t>‹#›</a:t>
            </a:fld>
            <a:endParaRPr lang="tr-TR"/>
          </a:p>
        </p:txBody>
      </p:sp>
    </p:spTree>
    <p:extLst>
      <p:ext uri="{BB962C8B-B14F-4D97-AF65-F5344CB8AC3E}">
        <p14:creationId xmlns:p14="http://schemas.microsoft.com/office/powerpoint/2010/main" val="178682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7BB6638-7FA1-1C55-A23A-61437F48B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AD5C78-8263-22EC-7D86-90253F330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D92727-DF02-E85D-E274-A397B2BB9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C12CB-990D-4304-85D2-A950B282FDA7}" type="datetimeFigureOut">
              <a:rPr lang="tr-TR" smtClean="0"/>
              <a:t>22.05.2023</a:t>
            </a:fld>
            <a:endParaRPr lang="tr-TR"/>
          </a:p>
        </p:txBody>
      </p:sp>
      <p:sp>
        <p:nvSpPr>
          <p:cNvPr id="5" name="Alt Bilgi Yer Tutucusu 4">
            <a:extLst>
              <a:ext uri="{FF2B5EF4-FFF2-40B4-BE49-F238E27FC236}">
                <a16:creationId xmlns:a16="http://schemas.microsoft.com/office/drawing/2014/main" id="{F715337E-E1FC-54FB-B271-0FBA7838F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D539990-D11B-6A30-892F-7E38A81F2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C3363-F754-4096-B208-58899DA79B98}" type="slidenum">
              <a:rPr lang="tr-TR" smtClean="0"/>
              <a:t>‹#›</a:t>
            </a:fld>
            <a:endParaRPr lang="tr-TR"/>
          </a:p>
        </p:txBody>
      </p:sp>
    </p:spTree>
    <p:extLst>
      <p:ext uri="{BB962C8B-B14F-4D97-AF65-F5344CB8AC3E}">
        <p14:creationId xmlns:p14="http://schemas.microsoft.com/office/powerpoint/2010/main" val="42057428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2.xml"/><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0.xml"/><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687A3118-A254-C16E-AE43-AAED956CB792}"/>
              </a:ext>
            </a:extLst>
          </p:cNvPr>
          <p:cNvSpPr>
            <a:spLocks noGrp="1"/>
          </p:cNvSpPr>
          <p:nvPr>
            <p:ph type="subTitle" idx="1"/>
          </p:nvPr>
        </p:nvSpPr>
        <p:spPr>
          <a:xfrm>
            <a:off x="7796980" y="5735637"/>
            <a:ext cx="4286865" cy="953539"/>
          </a:xfrm>
        </p:spPr>
        <p:txBody>
          <a:bodyPr>
            <a:noAutofit/>
          </a:bodyPr>
          <a:lstStyle/>
          <a:p>
            <a:pPr algn="ctr"/>
            <a:r>
              <a:rPr lang="tr-TR" sz="1800" dirty="0"/>
              <a:t>Araş. Gör. Dr. Can Deniz Atalay</a:t>
            </a:r>
          </a:p>
          <a:p>
            <a:pPr algn="ctr"/>
            <a:r>
              <a:rPr lang="tr-TR" sz="1800" dirty="0" err="1"/>
              <a:t>Ktü</a:t>
            </a:r>
            <a:r>
              <a:rPr lang="tr-TR" sz="1800" dirty="0"/>
              <a:t> Aile Hekimliği ABD</a:t>
            </a:r>
          </a:p>
          <a:p>
            <a:pPr algn="ctr"/>
            <a:r>
              <a:rPr lang="tr-TR" sz="1800" dirty="0"/>
              <a:t>23.05.2023</a:t>
            </a:r>
          </a:p>
          <a:p>
            <a:endParaRPr lang="tr-TR" sz="1800" dirty="0"/>
          </a:p>
        </p:txBody>
      </p:sp>
      <p:pic>
        <p:nvPicPr>
          <p:cNvPr id="6" name="Resim 5">
            <a:extLst>
              <a:ext uri="{FF2B5EF4-FFF2-40B4-BE49-F238E27FC236}">
                <a16:creationId xmlns:a16="http://schemas.microsoft.com/office/drawing/2014/main" id="{54130A2A-9627-D7BA-C9F0-5BCE1DBF86C8}"/>
              </a:ext>
            </a:extLst>
          </p:cNvPr>
          <p:cNvPicPr>
            <a:picLocks noChangeAspect="1"/>
          </p:cNvPicPr>
          <p:nvPr/>
        </p:nvPicPr>
        <p:blipFill>
          <a:blip r:embed="rId3"/>
          <a:stretch>
            <a:fillRect/>
          </a:stretch>
        </p:blipFill>
        <p:spPr>
          <a:xfrm>
            <a:off x="1755057" y="370289"/>
            <a:ext cx="8681885" cy="5249180"/>
          </a:xfrm>
          <a:prstGeom prst="rect">
            <a:avLst/>
          </a:prstGeom>
        </p:spPr>
      </p:pic>
    </p:spTree>
    <p:extLst>
      <p:ext uri="{BB962C8B-B14F-4D97-AF65-F5344CB8AC3E}">
        <p14:creationId xmlns:p14="http://schemas.microsoft.com/office/powerpoint/2010/main" val="99238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02308-A7A6-39C6-635B-03A334A42B11}"/>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06575086-1D1A-6845-AB31-ED0E0E943F88}"/>
              </a:ext>
            </a:extLst>
          </p:cNvPr>
          <p:cNvSpPr>
            <a:spLocks noGrp="1"/>
          </p:cNvSpPr>
          <p:nvPr>
            <p:ph idx="1"/>
          </p:nvPr>
        </p:nvSpPr>
        <p:spPr/>
        <p:txBody>
          <a:bodyPr/>
          <a:lstStyle/>
          <a:p>
            <a:pPr marL="0" indent="0">
              <a:lnSpc>
                <a:spcPct val="110000"/>
              </a:lnSpc>
              <a:buNone/>
            </a:pPr>
            <a:r>
              <a:rPr lang="tr-TR" sz="2400" b="1" i="0" dirty="0">
                <a:effectLst/>
                <a:latin typeface="Abadi" panose="020B0604020104020204" pitchFamily="34" charset="0"/>
              </a:rPr>
              <a:t>   Randomizasyon</a:t>
            </a:r>
          </a:p>
          <a:p>
            <a:pPr>
              <a:lnSpc>
                <a:spcPct val="110000"/>
              </a:lnSpc>
            </a:pPr>
            <a:r>
              <a:rPr lang="tr-TR" sz="2400" b="0" i="0" dirty="0">
                <a:solidFill>
                  <a:srgbClr val="212121"/>
                </a:solidFill>
                <a:effectLst/>
                <a:latin typeface="Abadi" panose="020B0604020104020204" pitchFamily="34" charset="0"/>
              </a:rPr>
              <a:t>Vajinal doğumdan sonra, uygun katılımcılar müdahale grubuna (rutin doğum sonrası bakım ve akupunktur noktası sıcak kompres alan) veya kontrol grubuna (rutin doğum sonrası bakım alan) 1:1 oranında randomize edildi</a:t>
            </a:r>
          </a:p>
          <a:p>
            <a:pPr marL="0" indent="0">
              <a:lnSpc>
                <a:spcPct val="110000"/>
              </a:lnSpc>
              <a:buNone/>
            </a:pPr>
            <a:endParaRPr lang="tr-TR" dirty="0"/>
          </a:p>
        </p:txBody>
      </p:sp>
    </p:spTree>
    <p:extLst>
      <p:ext uri="{BB962C8B-B14F-4D97-AF65-F5344CB8AC3E}">
        <p14:creationId xmlns:p14="http://schemas.microsoft.com/office/powerpoint/2010/main" val="205940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53F231-0FF3-BD2E-06AE-BD9F84555EB1}"/>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C1B406EA-FA4A-24D4-E773-B762015A7DB0}"/>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60622BBB-5C7C-B8DC-FE98-19A05DD1524D}"/>
              </a:ext>
            </a:extLst>
          </p:cNvPr>
          <p:cNvPicPr>
            <a:picLocks noChangeAspect="1"/>
          </p:cNvPicPr>
          <p:nvPr/>
        </p:nvPicPr>
        <p:blipFill>
          <a:blip r:embed="rId3"/>
          <a:stretch>
            <a:fillRect/>
          </a:stretch>
        </p:blipFill>
        <p:spPr>
          <a:xfrm>
            <a:off x="2614612" y="361950"/>
            <a:ext cx="6962775" cy="6134100"/>
          </a:xfrm>
          <a:prstGeom prst="rect">
            <a:avLst/>
          </a:prstGeom>
        </p:spPr>
      </p:pic>
    </p:spTree>
    <p:extLst>
      <p:ext uri="{BB962C8B-B14F-4D97-AF65-F5344CB8AC3E}">
        <p14:creationId xmlns:p14="http://schemas.microsoft.com/office/powerpoint/2010/main" val="301689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011AF0-2B33-A8FA-32D4-7A3D1D0E2175}"/>
              </a:ext>
            </a:extLst>
          </p:cNvPr>
          <p:cNvSpPr>
            <a:spLocks noGrp="1"/>
          </p:cNvSpPr>
          <p:nvPr>
            <p:ph type="title"/>
          </p:nvPr>
        </p:nvSpPr>
        <p:spPr>
          <a:xfrm>
            <a:off x="838200" y="232603"/>
            <a:ext cx="10515600" cy="1325563"/>
          </a:xfrm>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F457CFB5-0A42-8E3A-3D61-16D45C0F9B09}"/>
              </a:ext>
            </a:extLst>
          </p:cNvPr>
          <p:cNvSpPr>
            <a:spLocks noGrp="1"/>
          </p:cNvSpPr>
          <p:nvPr>
            <p:ph idx="1"/>
          </p:nvPr>
        </p:nvSpPr>
        <p:spPr>
          <a:xfrm>
            <a:off x="838200" y="1475415"/>
            <a:ext cx="9760974" cy="4272791"/>
          </a:xfrm>
        </p:spPr>
        <p:txBody>
          <a:bodyPr>
            <a:normAutofit lnSpcReduction="10000"/>
          </a:bodyPr>
          <a:lstStyle/>
          <a:p>
            <a:pPr marL="0" indent="0">
              <a:buNone/>
            </a:pPr>
            <a:r>
              <a:rPr lang="tr-TR" sz="2400" b="1" dirty="0">
                <a:latin typeface="Abadi" panose="020B0604020104020204" pitchFamily="34" charset="0"/>
              </a:rPr>
              <a:t>   Müdahaleler </a:t>
            </a:r>
          </a:p>
          <a:p>
            <a:pPr>
              <a:lnSpc>
                <a:spcPct val="100000"/>
              </a:lnSpc>
            </a:pPr>
            <a:r>
              <a:rPr lang="tr-TR" sz="2300" b="0" i="0" u="sng" dirty="0">
                <a:solidFill>
                  <a:srgbClr val="212121"/>
                </a:solidFill>
                <a:effectLst/>
                <a:latin typeface="Abadi" panose="020B0604020104020204" pitchFamily="34" charset="0"/>
              </a:rPr>
              <a:t>Kontrol grubundaki katılımcılar</a:t>
            </a:r>
            <a:r>
              <a:rPr lang="tr-TR" sz="2300" b="0" i="0" dirty="0">
                <a:solidFill>
                  <a:srgbClr val="212121"/>
                </a:solidFill>
                <a:effectLst/>
                <a:latin typeface="Abadi" panose="020B0604020104020204" pitchFamily="34" charset="0"/>
              </a:rPr>
              <a:t>, yaşamsal belirtilerinin (kan basıncı, </a:t>
            </a:r>
            <a:r>
              <a:rPr lang="tr-TR" sz="2300" b="0" i="0" dirty="0" err="1">
                <a:solidFill>
                  <a:srgbClr val="212121"/>
                </a:solidFill>
                <a:effectLst/>
                <a:latin typeface="Abadi" panose="020B0604020104020204" pitchFamily="34" charset="0"/>
              </a:rPr>
              <a:t>ateş,nabız</a:t>
            </a:r>
            <a:r>
              <a:rPr lang="tr-TR" sz="2300" b="0" i="0" dirty="0">
                <a:solidFill>
                  <a:srgbClr val="212121"/>
                </a:solidFill>
                <a:effectLst/>
                <a:latin typeface="Abadi" panose="020B0604020104020204" pitchFamily="34" charset="0"/>
              </a:rPr>
              <a:t>, solunum hızı, ve SpO2) gözlemlenmesi, vajinal kanama ve </a:t>
            </a:r>
            <a:r>
              <a:rPr lang="tr-TR" sz="2300" b="0" i="0" dirty="0" err="1">
                <a:solidFill>
                  <a:srgbClr val="212121"/>
                </a:solidFill>
                <a:effectLst/>
                <a:latin typeface="Abadi" panose="020B0604020104020204" pitchFamily="34" charset="0"/>
              </a:rPr>
              <a:t>loşi</a:t>
            </a:r>
            <a:r>
              <a:rPr lang="tr-TR" sz="2300" b="0" i="0" dirty="0">
                <a:solidFill>
                  <a:srgbClr val="212121"/>
                </a:solidFill>
                <a:effectLst/>
                <a:latin typeface="Abadi" panose="020B0604020104020204" pitchFamily="34" charset="0"/>
              </a:rPr>
              <a:t> akıntısının miktarının izlenmesi, </a:t>
            </a:r>
            <a:r>
              <a:rPr lang="tr-TR" sz="2300" b="0" i="0" dirty="0" err="1">
                <a:solidFill>
                  <a:srgbClr val="212121"/>
                </a:solidFill>
                <a:effectLst/>
                <a:latin typeface="Abadi" panose="020B0604020104020204" pitchFamily="34" charset="0"/>
              </a:rPr>
              <a:t>funduslarının</a:t>
            </a:r>
            <a:r>
              <a:rPr lang="tr-TR" sz="2300" b="0" i="0" dirty="0">
                <a:solidFill>
                  <a:srgbClr val="212121"/>
                </a:solidFill>
                <a:effectLst/>
                <a:latin typeface="Abadi" panose="020B0604020104020204" pitchFamily="34" charset="0"/>
              </a:rPr>
              <a:t> palpasyonu, vulvalarının temizlenmesi gibi rutin doğum sonrası bakım aldı. </a:t>
            </a:r>
          </a:p>
          <a:p>
            <a:pPr>
              <a:lnSpc>
                <a:spcPct val="100000"/>
              </a:lnSpc>
            </a:pPr>
            <a:endParaRPr lang="tr-TR" sz="2300" b="0" i="0" dirty="0">
              <a:solidFill>
                <a:srgbClr val="212121"/>
              </a:solidFill>
              <a:effectLst/>
              <a:latin typeface="Abadi" panose="020B0604020104020204" pitchFamily="34" charset="0"/>
            </a:endParaRPr>
          </a:p>
          <a:p>
            <a:pPr>
              <a:lnSpc>
                <a:spcPct val="100000"/>
              </a:lnSpc>
            </a:pPr>
            <a:r>
              <a:rPr lang="tr-TR" sz="2300" b="0" i="0" u="sng" dirty="0">
                <a:solidFill>
                  <a:srgbClr val="212121"/>
                </a:solidFill>
                <a:effectLst/>
                <a:latin typeface="Abadi" panose="020B0604020104020204" pitchFamily="34" charset="0"/>
              </a:rPr>
              <a:t>Müdahale grubundaki katılımcılar</a:t>
            </a:r>
            <a:r>
              <a:rPr lang="tr-TR" sz="2300" b="0" i="0" dirty="0">
                <a:solidFill>
                  <a:srgbClr val="212121"/>
                </a:solidFill>
                <a:effectLst/>
                <a:latin typeface="Abadi" panose="020B0604020104020204" pitchFamily="34" charset="0"/>
              </a:rPr>
              <a:t>, doğumdan sonraki 30 dakika içinde (1. zaman noktası), doğumdan 24 saat sonra (2. zaman noktası) ve doğumdan 48 saat sonra (3. zaman noktası); 45°C'lik sabit bir ortalama sıcaklıkta 4 saatlik akupunktur noktası sıcak kompres ile birlikte rutin doğum sonrası bakım aldı.</a:t>
            </a:r>
          </a:p>
          <a:p>
            <a:endParaRPr lang="tr-TR" sz="2400" dirty="0">
              <a:latin typeface="Abadi" panose="020B0604020104020204" pitchFamily="34" charset="0"/>
            </a:endParaRPr>
          </a:p>
        </p:txBody>
      </p:sp>
      <p:cxnSp>
        <p:nvCxnSpPr>
          <p:cNvPr id="5" name="Düz Bağlayıcı 4">
            <a:extLst>
              <a:ext uri="{FF2B5EF4-FFF2-40B4-BE49-F238E27FC236}">
                <a16:creationId xmlns:a16="http://schemas.microsoft.com/office/drawing/2014/main" id="{D9D1BFF3-84D3-5750-96AC-196937F45B72}"/>
              </a:ext>
            </a:extLst>
          </p:cNvPr>
          <p:cNvCxnSpPr>
            <a:cxnSpLocks/>
          </p:cNvCxnSpPr>
          <p:nvPr/>
        </p:nvCxnSpPr>
        <p:spPr>
          <a:xfrm>
            <a:off x="3190461" y="5648049"/>
            <a:ext cx="3760306" cy="7836"/>
          </a:xfrm>
          <a:prstGeom prst="line">
            <a:avLst/>
          </a:prstGeom>
        </p:spPr>
        <p:style>
          <a:lnRef idx="3">
            <a:schemeClr val="dk1"/>
          </a:lnRef>
          <a:fillRef idx="0">
            <a:schemeClr val="dk1"/>
          </a:fillRef>
          <a:effectRef idx="2">
            <a:schemeClr val="dk1"/>
          </a:effectRef>
          <a:fontRef idx="minor">
            <a:schemeClr val="tx1"/>
          </a:fontRef>
        </p:style>
      </p:cxnSp>
      <p:cxnSp>
        <p:nvCxnSpPr>
          <p:cNvPr id="7" name="Düz Bağlayıcı 6">
            <a:extLst>
              <a:ext uri="{FF2B5EF4-FFF2-40B4-BE49-F238E27FC236}">
                <a16:creationId xmlns:a16="http://schemas.microsoft.com/office/drawing/2014/main" id="{7FED7F28-38E7-D163-E106-5C09259BA9F5}"/>
              </a:ext>
            </a:extLst>
          </p:cNvPr>
          <p:cNvCxnSpPr>
            <a:cxnSpLocks/>
          </p:cNvCxnSpPr>
          <p:nvPr/>
        </p:nvCxnSpPr>
        <p:spPr>
          <a:xfrm flipV="1">
            <a:off x="4015409" y="5526157"/>
            <a:ext cx="0" cy="282128"/>
          </a:xfrm>
          <a:prstGeom prst="line">
            <a:avLst/>
          </a:prstGeom>
        </p:spPr>
        <p:style>
          <a:lnRef idx="3">
            <a:schemeClr val="dk1"/>
          </a:lnRef>
          <a:fillRef idx="0">
            <a:schemeClr val="dk1"/>
          </a:fillRef>
          <a:effectRef idx="2">
            <a:schemeClr val="dk1"/>
          </a:effectRef>
          <a:fontRef idx="minor">
            <a:schemeClr val="tx1"/>
          </a:fontRef>
        </p:style>
      </p:cxnSp>
      <p:cxnSp>
        <p:nvCxnSpPr>
          <p:cNvPr id="8" name="Düz Bağlayıcı 7">
            <a:extLst>
              <a:ext uri="{FF2B5EF4-FFF2-40B4-BE49-F238E27FC236}">
                <a16:creationId xmlns:a16="http://schemas.microsoft.com/office/drawing/2014/main" id="{B3F8E8DC-9325-CF59-DCC6-3936F6D5ACBD}"/>
              </a:ext>
            </a:extLst>
          </p:cNvPr>
          <p:cNvCxnSpPr>
            <a:cxnSpLocks/>
          </p:cNvCxnSpPr>
          <p:nvPr/>
        </p:nvCxnSpPr>
        <p:spPr>
          <a:xfrm>
            <a:off x="3190461" y="5648049"/>
            <a:ext cx="0" cy="141771"/>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a:extLst>
              <a:ext uri="{FF2B5EF4-FFF2-40B4-BE49-F238E27FC236}">
                <a16:creationId xmlns:a16="http://schemas.microsoft.com/office/drawing/2014/main" id="{61304BF5-7239-3953-A115-E4A13F17BB63}"/>
              </a:ext>
            </a:extLst>
          </p:cNvPr>
          <p:cNvCxnSpPr>
            <a:cxnSpLocks/>
          </p:cNvCxnSpPr>
          <p:nvPr/>
        </p:nvCxnSpPr>
        <p:spPr>
          <a:xfrm flipV="1">
            <a:off x="6950767" y="5526157"/>
            <a:ext cx="0" cy="308113"/>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a:extLst>
              <a:ext uri="{FF2B5EF4-FFF2-40B4-BE49-F238E27FC236}">
                <a16:creationId xmlns:a16="http://schemas.microsoft.com/office/drawing/2014/main" id="{4AD581D7-F062-6A02-3497-F6A3B7D6295D}"/>
              </a:ext>
            </a:extLst>
          </p:cNvPr>
          <p:cNvCxnSpPr>
            <a:cxnSpLocks/>
          </p:cNvCxnSpPr>
          <p:nvPr/>
        </p:nvCxnSpPr>
        <p:spPr>
          <a:xfrm flipV="1">
            <a:off x="5433392" y="5526157"/>
            <a:ext cx="0" cy="311426"/>
          </a:xfrm>
          <a:prstGeom prst="line">
            <a:avLst/>
          </a:prstGeom>
        </p:spPr>
        <p:style>
          <a:lnRef idx="3">
            <a:schemeClr val="dk1"/>
          </a:lnRef>
          <a:fillRef idx="0">
            <a:schemeClr val="dk1"/>
          </a:fillRef>
          <a:effectRef idx="2">
            <a:schemeClr val="dk1"/>
          </a:effectRef>
          <a:fontRef idx="minor">
            <a:schemeClr val="tx1"/>
          </a:fontRef>
        </p:style>
      </p:cxnSp>
      <p:sp>
        <p:nvSpPr>
          <p:cNvPr id="15" name="Metin kutusu 14">
            <a:extLst>
              <a:ext uri="{FF2B5EF4-FFF2-40B4-BE49-F238E27FC236}">
                <a16:creationId xmlns:a16="http://schemas.microsoft.com/office/drawing/2014/main" id="{CADAD2A5-37E8-0A3E-D991-B7237D02A399}"/>
              </a:ext>
            </a:extLst>
          </p:cNvPr>
          <p:cNvSpPr txBox="1"/>
          <p:nvPr/>
        </p:nvSpPr>
        <p:spPr>
          <a:xfrm>
            <a:off x="2753139" y="5742714"/>
            <a:ext cx="874644" cy="369332"/>
          </a:xfrm>
          <a:prstGeom prst="rect">
            <a:avLst/>
          </a:prstGeom>
          <a:noFill/>
        </p:spPr>
        <p:txBody>
          <a:bodyPr wrap="square" rtlCol="0">
            <a:spAutoFit/>
          </a:bodyPr>
          <a:lstStyle/>
          <a:p>
            <a:r>
              <a:rPr lang="tr-TR" dirty="0"/>
              <a:t>doğum</a:t>
            </a:r>
          </a:p>
        </p:txBody>
      </p:sp>
      <p:sp>
        <p:nvSpPr>
          <p:cNvPr id="16" name="Metin kutusu 15">
            <a:extLst>
              <a:ext uri="{FF2B5EF4-FFF2-40B4-BE49-F238E27FC236}">
                <a16:creationId xmlns:a16="http://schemas.microsoft.com/office/drawing/2014/main" id="{823B4C4F-6EAC-FDA3-7943-D55B951AC51B}"/>
              </a:ext>
            </a:extLst>
          </p:cNvPr>
          <p:cNvSpPr txBox="1"/>
          <p:nvPr/>
        </p:nvSpPr>
        <p:spPr>
          <a:xfrm>
            <a:off x="3627782" y="5842105"/>
            <a:ext cx="854741" cy="830997"/>
          </a:xfrm>
          <a:prstGeom prst="rect">
            <a:avLst/>
          </a:prstGeom>
          <a:noFill/>
        </p:spPr>
        <p:txBody>
          <a:bodyPr wrap="square" rtlCol="0">
            <a:spAutoFit/>
          </a:bodyPr>
          <a:lstStyle/>
          <a:p>
            <a:r>
              <a:rPr lang="tr-TR" sz="1600" b="1" i="0" dirty="0">
                <a:solidFill>
                  <a:srgbClr val="FF0000"/>
                </a:solidFill>
                <a:effectLst/>
                <a:latin typeface="Abadi" panose="020B0604020104020204" pitchFamily="34" charset="0"/>
              </a:rPr>
              <a:t>   1. zaman noktası</a:t>
            </a:r>
            <a:endParaRPr lang="tr-TR" sz="1600" b="1" dirty="0">
              <a:solidFill>
                <a:srgbClr val="FF0000"/>
              </a:solidFill>
            </a:endParaRPr>
          </a:p>
        </p:txBody>
      </p:sp>
      <p:sp>
        <p:nvSpPr>
          <p:cNvPr id="17" name="Metin kutusu 16">
            <a:extLst>
              <a:ext uri="{FF2B5EF4-FFF2-40B4-BE49-F238E27FC236}">
                <a16:creationId xmlns:a16="http://schemas.microsoft.com/office/drawing/2014/main" id="{27C03814-CD78-4D05-BE68-F6A0E6B82667}"/>
              </a:ext>
            </a:extLst>
          </p:cNvPr>
          <p:cNvSpPr txBox="1"/>
          <p:nvPr/>
        </p:nvSpPr>
        <p:spPr>
          <a:xfrm>
            <a:off x="5050140" y="5845938"/>
            <a:ext cx="854741" cy="830997"/>
          </a:xfrm>
          <a:prstGeom prst="rect">
            <a:avLst/>
          </a:prstGeom>
          <a:noFill/>
        </p:spPr>
        <p:txBody>
          <a:bodyPr wrap="square" rtlCol="0">
            <a:spAutoFit/>
          </a:bodyPr>
          <a:lstStyle/>
          <a:p>
            <a:r>
              <a:rPr lang="tr-TR" sz="1600" b="1" i="0" dirty="0">
                <a:solidFill>
                  <a:srgbClr val="FF0000"/>
                </a:solidFill>
                <a:effectLst/>
                <a:latin typeface="Abadi" panose="020B0604020104020204" pitchFamily="34" charset="0"/>
              </a:rPr>
              <a:t>   2. zaman noktası</a:t>
            </a:r>
            <a:endParaRPr lang="tr-TR" sz="1600" b="1" dirty="0">
              <a:solidFill>
                <a:srgbClr val="FF0000"/>
              </a:solidFill>
            </a:endParaRPr>
          </a:p>
        </p:txBody>
      </p:sp>
      <p:sp>
        <p:nvSpPr>
          <p:cNvPr id="18" name="Metin kutusu 17">
            <a:extLst>
              <a:ext uri="{FF2B5EF4-FFF2-40B4-BE49-F238E27FC236}">
                <a16:creationId xmlns:a16="http://schemas.microsoft.com/office/drawing/2014/main" id="{31670A1A-CFAE-D124-E0E0-DD6FAB5D0E46}"/>
              </a:ext>
            </a:extLst>
          </p:cNvPr>
          <p:cNvSpPr txBox="1"/>
          <p:nvPr/>
        </p:nvSpPr>
        <p:spPr>
          <a:xfrm>
            <a:off x="6553213" y="5828164"/>
            <a:ext cx="854741" cy="830997"/>
          </a:xfrm>
          <a:prstGeom prst="rect">
            <a:avLst/>
          </a:prstGeom>
          <a:noFill/>
        </p:spPr>
        <p:txBody>
          <a:bodyPr wrap="square" rtlCol="0">
            <a:spAutoFit/>
          </a:bodyPr>
          <a:lstStyle/>
          <a:p>
            <a:r>
              <a:rPr lang="tr-TR" sz="1600" b="1" i="0" dirty="0">
                <a:solidFill>
                  <a:srgbClr val="FF0000"/>
                </a:solidFill>
                <a:effectLst/>
                <a:latin typeface="Abadi" panose="020B0604020104020204" pitchFamily="34" charset="0"/>
              </a:rPr>
              <a:t>   3. zaman noktası</a:t>
            </a:r>
            <a:endParaRPr lang="tr-TR" sz="1600" b="1" dirty="0">
              <a:solidFill>
                <a:srgbClr val="FF0000"/>
              </a:solidFill>
            </a:endParaRPr>
          </a:p>
        </p:txBody>
      </p:sp>
      <p:sp>
        <p:nvSpPr>
          <p:cNvPr id="25" name="Metin kutusu 24">
            <a:extLst>
              <a:ext uri="{FF2B5EF4-FFF2-40B4-BE49-F238E27FC236}">
                <a16:creationId xmlns:a16="http://schemas.microsoft.com/office/drawing/2014/main" id="{C6A46FBA-D8D7-38D8-6F42-244319E7AC78}"/>
              </a:ext>
            </a:extLst>
          </p:cNvPr>
          <p:cNvSpPr txBox="1"/>
          <p:nvPr/>
        </p:nvSpPr>
        <p:spPr>
          <a:xfrm>
            <a:off x="3703376" y="5257239"/>
            <a:ext cx="827211" cy="314632"/>
          </a:xfrm>
          <a:prstGeom prst="rect">
            <a:avLst/>
          </a:prstGeom>
          <a:noFill/>
        </p:spPr>
        <p:txBody>
          <a:bodyPr wrap="square" rtlCol="0">
            <a:spAutoFit/>
          </a:bodyPr>
          <a:lstStyle/>
          <a:p>
            <a:r>
              <a:rPr lang="tr-TR" sz="1400" dirty="0"/>
              <a:t>30.dk</a:t>
            </a:r>
          </a:p>
        </p:txBody>
      </p:sp>
      <p:sp>
        <p:nvSpPr>
          <p:cNvPr id="26" name="Metin kutusu 25">
            <a:extLst>
              <a:ext uri="{FF2B5EF4-FFF2-40B4-BE49-F238E27FC236}">
                <a16:creationId xmlns:a16="http://schemas.microsoft.com/office/drawing/2014/main" id="{2DC270F5-6756-056A-90A2-CF6CCEC15C20}"/>
              </a:ext>
            </a:extLst>
          </p:cNvPr>
          <p:cNvSpPr txBox="1"/>
          <p:nvPr/>
        </p:nvSpPr>
        <p:spPr>
          <a:xfrm>
            <a:off x="6580743" y="5267108"/>
            <a:ext cx="827211" cy="314632"/>
          </a:xfrm>
          <a:prstGeom prst="rect">
            <a:avLst/>
          </a:prstGeom>
          <a:noFill/>
        </p:spPr>
        <p:txBody>
          <a:bodyPr wrap="square" rtlCol="0">
            <a:spAutoFit/>
          </a:bodyPr>
          <a:lstStyle/>
          <a:p>
            <a:r>
              <a:rPr lang="tr-TR" sz="1400" dirty="0"/>
              <a:t>48.saat</a:t>
            </a:r>
          </a:p>
        </p:txBody>
      </p:sp>
      <p:sp>
        <p:nvSpPr>
          <p:cNvPr id="27" name="Metin kutusu 26">
            <a:extLst>
              <a:ext uri="{FF2B5EF4-FFF2-40B4-BE49-F238E27FC236}">
                <a16:creationId xmlns:a16="http://schemas.microsoft.com/office/drawing/2014/main" id="{832CC5CE-42F4-FFA9-AC6E-0DCC8FE32835}"/>
              </a:ext>
            </a:extLst>
          </p:cNvPr>
          <p:cNvSpPr txBox="1"/>
          <p:nvPr/>
        </p:nvSpPr>
        <p:spPr>
          <a:xfrm>
            <a:off x="5119178" y="5263846"/>
            <a:ext cx="827211" cy="314632"/>
          </a:xfrm>
          <a:prstGeom prst="rect">
            <a:avLst/>
          </a:prstGeom>
          <a:noFill/>
        </p:spPr>
        <p:txBody>
          <a:bodyPr wrap="square" rtlCol="0">
            <a:spAutoFit/>
          </a:bodyPr>
          <a:lstStyle/>
          <a:p>
            <a:r>
              <a:rPr lang="tr-TR" sz="1400" dirty="0"/>
              <a:t>24.saat</a:t>
            </a:r>
          </a:p>
        </p:txBody>
      </p:sp>
    </p:spTree>
    <p:extLst>
      <p:ext uri="{BB962C8B-B14F-4D97-AF65-F5344CB8AC3E}">
        <p14:creationId xmlns:p14="http://schemas.microsoft.com/office/powerpoint/2010/main" val="50083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DAE4AA-117A-71D7-546B-B0A405C95007}"/>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9833C7D2-EEC2-741C-EDEA-5F184066D053}"/>
              </a:ext>
            </a:extLst>
          </p:cNvPr>
          <p:cNvSpPr>
            <a:spLocks noGrp="1"/>
          </p:cNvSpPr>
          <p:nvPr>
            <p:ph idx="1"/>
          </p:nvPr>
        </p:nvSpPr>
        <p:spPr>
          <a:xfrm>
            <a:off x="838200" y="1690688"/>
            <a:ext cx="10515600" cy="4351338"/>
          </a:xfrm>
        </p:spPr>
        <p:txBody>
          <a:bodyPr>
            <a:normAutofit/>
          </a:bodyPr>
          <a:lstStyle/>
          <a:p>
            <a:r>
              <a:rPr lang="tr-TR" sz="2400" b="0" i="0" dirty="0">
                <a:solidFill>
                  <a:srgbClr val="212121"/>
                </a:solidFill>
                <a:effectLst/>
                <a:latin typeface="Abadi" panose="020B0604020104020204" pitchFamily="34" charset="0"/>
              </a:rPr>
              <a:t>1.zaman </a:t>
            </a:r>
            <a:r>
              <a:rPr lang="tr-TR" sz="2400" b="0" i="0" dirty="0" err="1">
                <a:solidFill>
                  <a:srgbClr val="212121"/>
                </a:solidFill>
                <a:effectLst/>
                <a:latin typeface="Abadi" panose="020B0604020104020204" pitchFamily="34" charset="0"/>
              </a:rPr>
              <a:t>noktası’nda</a:t>
            </a:r>
            <a:r>
              <a:rPr lang="tr-TR" sz="2400" b="0" i="0" dirty="0">
                <a:solidFill>
                  <a:srgbClr val="212121"/>
                </a:solidFill>
                <a:effectLst/>
                <a:latin typeface="Abadi" panose="020B0604020104020204" pitchFamily="34" charset="0"/>
              </a:rPr>
              <a:t>, </a:t>
            </a:r>
            <a:r>
              <a:rPr lang="tr-TR" sz="2400" b="0" i="0" dirty="0" err="1">
                <a:solidFill>
                  <a:srgbClr val="212121"/>
                </a:solidFill>
                <a:effectLst/>
                <a:latin typeface="Abadi" panose="020B0604020104020204" pitchFamily="34" charset="0"/>
              </a:rPr>
              <a:t>Shenque</a:t>
            </a:r>
            <a:r>
              <a:rPr lang="tr-TR" sz="2400" b="0" i="0" dirty="0">
                <a:solidFill>
                  <a:srgbClr val="212121"/>
                </a:solidFill>
                <a:effectLst/>
                <a:latin typeface="Abadi" panose="020B0604020104020204" pitchFamily="34" charset="0"/>
              </a:rPr>
              <a:t> (RN8 akupunktur noktası), </a:t>
            </a:r>
            <a:r>
              <a:rPr lang="tr-TR" sz="2400" b="0" i="0" dirty="0" err="1">
                <a:solidFill>
                  <a:srgbClr val="212121"/>
                </a:solidFill>
                <a:effectLst/>
                <a:latin typeface="Abadi" panose="020B0604020104020204" pitchFamily="34" charset="0"/>
              </a:rPr>
              <a:t>Baliao</a:t>
            </a:r>
            <a:r>
              <a:rPr lang="tr-TR" sz="2400" b="0" i="0" dirty="0">
                <a:solidFill>
                  <a:srgbClr val="212121"/>
                </a:solidFill>
                <a:effectLst/>
                <a:latin typeface="Abadi" panose="020B0604020104020204" pitchFamily="34" charset="0"/>
              </a:rPr>
              <a:t> (BL31-BL34 akupunktur noktaları)</a:t>
            </a:r>
            <a:r>
              <a:rPr lang="tr-TR" sz="2400" dirty="0">
                <a:solidFill>
                  <a:srgbClr val="212121"/>
                </a:solidFill>
                <a:latin typeface="Abadi" panose="020B0604020104020204" pitchFamily="34" charset="0"/>
              </a:rPr>
              <a:t> ve </a:t>
            </a:r>
            <a:r>
              <a:rPr lang="tr-TR" sz="2400" b="0" i="0" dirty="0" err="1">
                <a:solidFill>
                  <a:srgbClr val="212121"/>
                </a:solidFill>
                <a:effectLst/>
                <a:latin typeface="Abadi" panose="020B0604020104020204" pitchFamily="34" charset="0"/>
              </a:rPr>
              <a:t>Yongquan'a</a:t>
            </a:r>
            <a:r>
              <a:rPr lang="tr-TR" sz="2400" b="0" i="0" dirty="0">
                <a:solidFill>
                  <a:srgbClr val="212121"/>
                </a:solidFill>
                <a:effectLst/>
                <a:latin typeface="Abadi" panose="020B0604020104020204" pitchFamily="34" charset="0"/>
              </a:rPr>
              <a:t> (Kİ1 akupunktur noktası) iki taraflı sıcak çekirdek uygulandı.</a:t>
            </a:r>
          </a:p>
          <a:p>
            <a:r>
              <a:rPr lang="tr-TR" sz="2400" b="0" i="0" dirty="0">
                <a:solidFill>
                  <a:srgbClr val="212121"/>
                </a:solidFill>
                <a:effectLst/>
                <a:latin typeface="Abadi" panose="020B0604020104020204" pitchFamily="34" charset="0"/>
              </a:rPr>
              <a:t>2.ve 3. zaman noktaları için </a:t>
            </a:r>
            <a:r>
              <a:rPr lang="tr-TR" sz="2400" b="0" i="0" dirty="0" err="1">
                <a:solidFill>
                  <a:srgbClr val="212121"/>
                </a:solidFill>
                <a:effectLst/>
                <a:latin typeface="Abadi" panose="020B0604020104020204" pitchFamily="34" charset="0"/>
              </a:rPr>
              <a:t>Shenque'ye</a:t>
            </a:r>
            <a:r>
              <a:rPr lang="tr-TR" sz="2400" b="0" i="0" dirty="0">
                <a:solidFill>
                  <a:srgbClr val="212121"/>
                </a:solidFill>
                <a:effectLst/>
                <a:latin typeface="Abadi" panose="020B0604020104020204" pitchFamily="34" charset="0"/>
              </a:rPr>
              <a:t> sadece 1 sıcak çekirdek uygulandı.</a:t>
            </a:r>
            <a:endParaRPr lang="tr-TR" sz="2400" dirty="0">
              <a:latin typeface="Abadi" panose="020B0604020104020204" pitchFamily="34" charset="0"/>
            </a:endParaRPr>
          </a:p>
        </p:txBody>
      </p:sp>
      <p:pic>
        <p:nvPicPr>
          <p:cNvPr id="6" name="Resim 5">
            <a:extLst>
              <a:ext uri="{FF2B5EF4-FFF2-40B4-BE49-F238E27FC236}">
                <a16:creationId xmlns:a16="http://schemas.microsoft.com/office/drawing/2014/main" id="{F2D0DCA8-4858-F453-1B1E-6A4FB998FC82}"/>
              </a:ext>
            </a:extLst>
          </p:cNvPr>
          <p:cNvPicPr>
            <a:picLocks noChangeAspect="1"/>
          </p:cNvPicPr>
          <p:nvPr/>
        </p:nvPicPr>
        <p:blipFill rotWithShape="1">
          <a:blip r:embed="rId3"/>
          <a:srcRect l="4049" t="6679" r="5805" b="20117"/>
          <a:stretch/>
        </p:blipFill>
        <p:spPr>
          <a:xfrm>
            <a:off x="1418304" y="3771791"/>
            <a:ext cx="8915400" cy="3076270"/>
          </a:xfrm>
          <a:prstGeom prst="rect">
            <a:avLst/>
          </a:prstGeom>
        </p:spPr>
      </p:pic>
    </p:spTree>
    <p:extLst>
      <p:ext uri="{BB962C8B-B14F-4D97-AF65-F5344CB8AC3E}">
        <p14:creationId xmlns:p14="http://schemas.microsoft.com/office/powerpoint/2010/main" val="386939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916C57-56E3-9FCB-EBA0-49CFA134932D}"/>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13B7DCCE-2828-DE30-17CB-5EE35154787D}"/>
              </a:ext>
            </a:extLst>
          </p:cNvPr>
          <p:cNvSpPr>
            <a:spLocks noGrp="1"/>
          </p:cNvSpPr>
          <p:nvPr>
            <p:ph idx="1"/>
          </p:nvPr>
        </p:nvSpPr>
        <p:spPr/>
        <p:txBody>
          <a:bodyPr>
            <a:normAutofit/>
          </a:bodyPr>
          <a:lstStyle/>
          <a:p>
            <a:pPr>
              <a:lnSpc>
                <a:spcPct val="120000"/>
              </a:lnSpc>
              <a:spcBef>
                <a:spcPts val="1800"/>
              </a:spcBef>
            </a:pPr>
            <a:r>
              <a:rPr lang="tr-TR" sz="2600" b="0" i="0" dirty="0">
                <a:solidFill>
                  <a:srgbClr val="212121"/>
                </a:solidFill>
                <a:effectLst/>
                <a:latin typeface="Abadi" panose="020B0604020104020204" pitchFamily="34" charset="0"/>
              </a:rPr>
              <a:t>İlgili akupunktur noktalarının yerleri, Çin Halk Cumhuriyeti'nin 2006 Ulusal Standardının Akupunktur Noktalarının İsimlendirilmesine ve Konumuna göre tanımlanmıştır. Sıcak kompres, lisanslı bir sınıf II tıbbi cihaz (Hu-</a:t>
            </a:r>
            <a:r>
              <a:rPr lang="tr-TR" sz="2600" b="0" i="0" dirty="0" err="1">
                <a:solidFill>
                  <a:srgbClr val="212121"/>
                </a:solidFill>
                <a:effectLst/>
                <a:latin typeface="Abadi" panose="020B0604020104020204" pitchFamily="34" charset="0"/>
              </a:rPr>
              <a:t>Chao</a:t>
            </a:r>
            <a:r>
              <a:rPr lang="tr-TR" sz="2600" b="0" i="0" dirty="0">
                <a:solidFill>
                  <a:srgbClr val="212121"/>
                </a:solidFill>
                <a:effectLst/>
                <a:latin typeface="Abadi" panose="020B0604020104020204" pitchFamily="34" charset="0"/>
              </a:rPr>
              <a:t>-</a:t>
            </a:r>
            <a:r>
              <a:rPr lang="tr-TR" sz="2600" b="0" i="0" dirty="0" err="1">
                <a:solidFill>
                  <a:srgbClr val="212121"/>
                </a:solidFill>
                <a:effectLst/>
                <a:latin typeface="Abadi" panose="020B0604020104020204" pitchFamily="34" charset="0"/>
              </a:rPr>
              <a:t>Nuan-Gong-Bao</a:t>
            </a:r>
            <a:r>
              <a:rPr lang="tr-TR" sz="2600" b="0" i="0" dirty="0">
                <a:solidFill>
                  <a:srgbClr val="212121"/>
                </a:solidFill>
                <a:effectLst/>
                <a:latin typeface="Abadi" panose="020B0604020104020204" pitchFamily="34" charset="0"/>
              </a:rPr>
              <a:t>; </a:t>
            </a:r>
            <a:r>
              <a:rPr lang="tr-TR" sz="2600" b="0" i="0" dirty="0" err="1">
                <a:solidFill>
                  <a:srgbClr val="212121"/>
                </a:solidFill>
                <a:effectLst/>
                <a:latin typeface="Abadi" panose="020B0604020104020204" pitchFamily="34" charset="0"/>
              </a:rPr>
              <a:t>Jiangxi</a:t>
            </a:r>
            <a:r>
              <a:rPr lang="tr-TR" sz="2600" b="0" i="0" dirty="0">
                <a:solidFill>
                  <a:srgbClr val="212121"/>
                </a:solidFill>
                <a:effectLst/>
                <a:latin typeface="Abadi" panose="020B0604020104020204" pitchFamily="34" charset="0"/>
              </a:rPr>
              <a:t> </a:t>
            </a:r>
            <a:r>
              <a:rPr lang="tr-TR" sz="2600" b="0" i="0" dirty="0" err="1">
                <a:solidFill>
                  <a:srgbClr val="212121"/>
                </a:solidFill>
                <a:effectLst/>
                <a:latin typeface="Abadi" panose="020B0604020104020204" pitchFamily="34" charset="0"/>
              </a:rPr>
              <a:t>Shenghe</a:t>
            </a:r>
            <a:r>
              <a:rPr lang="tr-TR" sz="2600" b="0" i="0" dirty="0">
                <a:solidFill>
                  <a:srgbClr val="212121"/>
                </a:solidFill>
                <a:effectLst/>
                <a:latin typeface="Abadi" panose="020B0604020104020204" pitchFamily="34" charset="0"/>
              </a:rPr>
              <a:t> </a:t>
            </a:r>
            <a:r>
              <a:rPr lang="tr-TR" sz="2600" b="0" i="0" dirty="0" err="1">
                <a:solidFill>
                  <a:srgbClr val="212121"/>
                </a:solidFill>
                <a:effectLst/>
                <a:latin typeface="Abadi" panose="020B0604020104020204" pitchFamily="34" charset="0"/>
              </a:rPr>
              <a:t>Industrial</a:t>
            </a:r>
            <a:r>
              <a:rPr lang="tr-TR" sz="2600" b="0" i="0" dirty="0">
                <a:solidFill>
                  <a:srgbClr val="212121"/>
                </a:solidFill>
                <a:effectLst/>
                <a:latin typeface="Abadi" panose="020B0604020104020204" pitchFamily="34" charset="0"/>
              </a:rPr>
              <a:t> Development </a:t>
            </a:r>
            <a:r>
              <a:rPr lang="tr-TR" sz="2600" b="0" i="0" dirty="0" err="1">
                <a:solidFill>
                  <a:srgbClr val="212121"/>
                </a:solidFill>
                <a:effectLst/>
                <a:latin typeface="Abadi" panose="020B0604020104020204" pitchFamily="34" charset="0"/>
              </a:rPr>
              <a:t>Co</a:t>
            </a:r>
            <a:r>
              <a:rPr lang="tr-TR" sz="2600" b="0" i="0" dirty="0">
                <a:solidFill>
                  <a:srgbClr val="212121"/>
                </a:solidFill>
                <a:effectLst/>
                <a:latin typeface="Abadi" panose="020B0604020104020204" pitchFamily="34" charset="0"/>
              </a:rPr>
              <a:t>) kullanılarak uygulandı. Yatarak hastanede kalış süresi vajinal doğumdan 3 gün sonraydı.</a:t>
            </a:r>
            <a:endParaRPr lang="tr-TR" sz="2600" dirty="0">
              <a:latin typeface="Abadi" panose="020B0604020104020204" pitchFamily="34" charset="0"/>
            </a:endParaRPr>
          </a:p>
        </p:txBody>
      </p:sp>
    </p:spTree>
    <p:extLst>
      <p:ext uri="{BB962C8B-B14F-4D97-AF65-F5344CB8AC3E}">
        <p14:creationId xmlns:p14="http://schemas.microsoft.com/office/powerpoint/2010/main" val="367010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FCB0F4-25E3-976F-41F8-8DDBA4BBF3BB}"/>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F08AABBB-CBEB-6E9C-127D-F0C455BC7B10}"/>
              </a:ext>
            </a:extLst>
          </p:cNvPr>
          <p:cNvSpPr>
            <a:spLocks noGrp="1"/>
          </p:cNvSpPr>
          <p:nvPr>
            <p:ph idx="1"/>
          </p:nvPr>
        </p:nvSpPr>
        <p:spPr/>
        <p:txBody>
          <a:bodyPr>
            <a:normAutofit/>
          </a:bodyPr>
          <a:lstStyle/>
          <a:p>
            <a:pPr>
              <a:lnSpc>
                <a:spcPct val="120000"/>
              </a:lnSpc>
              <a:spcBef>
                <a:spcPts val="1800"/>
              </a:spcBef>
            </a:pPr>
            <a:r>
              <a:rPr lang="tr-TR" sz="2400" b="1" i="0" dirty="0">
                <a:solidFill>
                  <a:srgbClr val="212121"/>
                </a:solidFill>
                <a:effectLst/>
                <a:latin typeface="Abadi" panose="020B0604020104020204" pitchFamily="34" charset="0"/>
              </a:rPr>
              <a:t>Birincil sonuç: </a:t>
            </a:r>
            <a:r>
              <a:rPr lang="tr-TR" sz="2400" b="0" i="0" dirty="0">
                <a:solidFill>
                  <a:srgbClr val="212121"/>
                </a:solidFill>
                <a:effectLst/>
                <a:latin typeface="Abadi" panose="020B0604020104020204" pitchFamily="34" charset="0"/>
              </a:rPr>
              <a:t>doğum sonrası idrar retansiyonu insidansıydı. Doğum sonrası idrar retansiyonu, doğumdan 6,5 saatten fazla bir süre sonra ortaya çıkan ilk idrara çıkma ve/veya doğumdan sonraki 72 saat içinde kalıcı bir kateter kullanımı olarak tanımlandı.</a:t>
            </a:r>
          </a:p>
          <a:p>
            <a:pPr>
              <a:lnSpc>
                <a:spcPct val="120000"/>
              </a:lnSpc>
              <a:spcBef>
                <a:spcPts val="1800"/>
              </a:spcBef>
            </a:pPr>
            <a:r>
              <a:rPr lang="tr-TR" sz="2400" b="1" dirty="0">
                <a:solidFill>
                  <a:srgbClr val="212121"/>
                </a:solidFill>
                <a:latin typeface="Abadi" panose="020B0604020104020204" pitchFamily="34" charset="0"/>
              </a:rPr>
              <a:t>1. </a:t>
            </a:r>
            <a:r>
              <a:rPr lang="tr-TR" sz="2400" b="1" i="0" dirty="0">
                <a:solidFill>
                  <a:srgbClr val="212121"/>
                </a:solidFill>
                <a:effectLst/>
                <a:latin typeface="Abadi" panose="020B0604020104020204" pitchFamily="34" charset="0"/>
              </a:rPr>
              <a:t>ikincil sonuç: </a:t>
            </a:r>
            <a:r>
              <a:rPr lang="tr-TR" sz="2400" b="0" i="0" dirty="0">
                <a:solidFill>
                  <a:srgbClr val="212121"/>
                </a:solidFill>
                <a:effectLst/>
                <a:latin typeface="Abadi" panose="020B0604020104020204" pitchFamily="34" charset="0"/>
              </a:rPr>
              <a:t>doğum sonrası uterus kontraksiyonu ağrı şiddetiydi. Bu sonuç için 100 mm yatay cetvelli görsel analog skala (VAS) kullanıldı; VAS skoru 0 (ağrı olmadığını gösterir) ile 100 (dayanılmaz ağrıyı gösterir) arasında değişiyordu. Ağrı şiddeti doğumdan 6.5, 28.5, 52.5 ve 76.5 saat sonra ölçüldü.</a:t>
            </a:r>
            <a:endParaRPr lang="tr-TR" sz="2400" dirty="0">
              <a:latin typeface="Abadi" panose="020B0604020104020204" pitchFamily="34" charset="0"/>
            </a:endParaRPr>
          </a:p>
        </p:txBody>
      </p:sp>
    </p:spTree>
    <p:extLst>
      <p:ext uri="{BB962C8B-B14F-4D97-AF65-F5344CB8AC3E}">
        <p14:creationId xmlns:p14="http://schemas.microsoft.com/office/powerpoint/2010/main" val="210032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36B7CA-5A0D-8457-5FBA-34552C091034}"/>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8E0AFC45-D949-6855-AD11-7DFB754F9B14}"/>
              </a:ext>
            </a:extLst>
          </p:cNvPr>
          <p:cNvSpPr>
            <a:spLocks noGrp="1"/>
          </p:cNvSpPr>
          <p:nvPr>
            <p:ph idx="1"/>
          </p:nvPr>
        </p:nvSpPr>
        <p:spPr/>
        <p:txBody>
          <a:bodyPr>
            <a:normAutofit/>
          </a:bodyPr>
          <a:lstStyle/>
          <a:p>
            <a:pPr>
              <a:lnSpc>
                <a:spcPct val="120000"/>
              </a:lnSpc>
              <a:spcBef>
                <a:spcPts val="1200"/>
              </a:spcBef>
            </a:pPr>
            <a:r>
              <a:rPr lang="tr-TR" sz="2400" b="1" i="0" dirty="0">
                <a:solidFill>
                  <a:srgbClr val="212121"/>
                </a:solidFill>
                <a:effectLst/>
                <a:latin typeface="Abadi" panose="020B0604020104020204" pitchFamily="34" charset="0"/>
              </a:rPr>
              <a:t>2. ikincil sonuç</a:t>
            </a:r>
            <a:r>
              <a:rPr lang="tr-TR" sz="2400" dirty="0">
                <a:solidFill>
                  <a:srgbClr val="212121"/>
                </a:solidFill>
                <a:latin typeface="Abadi" panose="020B0604020104020204" pitchFamily="34" charset="0"/>
              </a:rPr>
              <a:t>:</a:t>
            </a:r>
            <a:r>
              <a:rPr lang="tr-TR" sz="2400" b="0" i="0" dirty="0">
                <a:solidFill>
                  <a:srgbClr val="212121"/>
                </a:solidFill>
                <a:effectLst/>
                <a:latin typeface="Abadi" panose="020B0604020104020204" pitchFamily="34" charset="0"/>
              </a:rPr>
              <a:t> depresif semptomlardı. Bu sonuç için doğumdan sonraki 76.5 saatte Edinburgh Postnatal Depresyon Ölçeği (EPDS) kullanıldı. EPDS 10 madde içerir: </a:t>
            </a:r>
            <a:r>
              <a:rPr lang="tr-TR" sz="2400" b="0" u="sng" dirty="0">
                <a:solidFill>
                  <a:srgbClr val="212121"/>
                </a:solidFill>
                <a:effectLst/>
                <a:latin typeface="Abadi" panose="020B0604020104020204" pitchFamily="34" charset="0"/>
              </a:rPr>
              <a:t>karamsarlık, ilgi eksikliği, kendini suçlama, endişe, korku, yetersiz yetenek, uyku bozukluğu, üzüntü, ağlama ve kendine zarar verme veya intihar düşüncesi. </a:t>
            </a:r>
            <a:r>
              <a:rPr lang="tr-TR" sz="2400" b="0" i="0" dirty="0">
                <a:solidFill>
                  <a:srgbClr val="212121"/>
                </a:solidFill>
                <a:effectLst/>
                <a:latin typeface="Abadi" panose="020B0604020104020204" pitchFamily="34" charset="0"/>
              </a:rPr>
              <a:t>Karamsarlık, ilgisizlik ve endişe 0'dan 3'e kadar puanlandı. (0 semptom olmadığını gösterir - 3 ise en şiddetli semptomları gösterir) Kendini suçlama, korku, yetenek bozukluğu, uyku bozukluğu, üzüntü, ağlama ve kendine zarar verme veya intihar düşüncesi ters puanlandı.</a:t>
            </a:r>
            <a:endParaRPr lang="tr-TR" sz="2400" dirty="0">
              <a:latin typeface="Abadi" panose="020B0604020104020204" pitchFamily="34" charset="0"/>
            </a:endParaRPr>
          </a:p>
        </p:txBody>
      </p:sp>
    </p:spTree>
    <p:extLst>
      <p:ext uri="{BB962C8B-B14F-4D97-AF65-F5344CB8AC3E}">
        <p14:creationId xmlns:p14="http://schemas.microsoft.com/office/powerpoint/2010/main" val="143034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C5B448-E904-66D8-4289-1441C639D6CF}"/>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AEB9916F-B62B-2DAA-815E-590A64DA482E}"/>
              </a:ext>
            </a:extLst>
          </p:cNvPr>
          <p:cNvSpPr>
            <a:spLocks noGrp="1"/>
          </p:cNvSpPr>
          <p:nvPr>
            <p:ph idx="1"/>
          </p:nvPr>
        </p:nvSpPr>
        <p:spPr>
          <a:xfrm>
            <a:off x="838200" y="1825625"/>
            <a:ext cx="10515600" cy="4667250"/>
          </a:xfrm>
        </p:spPr>
        <p:txBody>
          <a:bodyPr>
            <a:normAutofit/>
          </a:bodyPr>
          <a:lstStyle/>
          <a:p>
            <a:pPr>
              <a:lnSpc>
                <a:spcPct val="110000"/>
              </a:lnSpc>
              <a:spcBef>
                <a:spcPts val="1800"/>
              </a:spcBef>
            </a:pPr>
            <a:r>
              <a:rPr lang="tr-TR" sz="2600" b="1" dirty="0">
                <a:latin typeface="Abadi" panose="020B0604020104020204" pitchFamily="34" charset="0"/>
              </a:rPr>
              <a:t>3. ikincil sonuç: </a:t>
            </a:r>
            <a:r>
              <a:rPr lang="tr-TR" sz="2600" dirty="0">
                <a:latin typeface="Abadi" panose="020B0604020104020204" pitchFamily="34" charset="0"/>
              </a:rPr>
              <a:t>laktasyondu. Bu sonuç için laktasyona başlama süresi kaydedildi ve 28.5, 52.5 ve 76.5 saatlerinde anne sütü hacmi, beslenme durumu ve süreleri ile yenidoğan ağırlığı ölçüldü. </a:t>
            </a:r>
          </a:p>
        </p:txBody>
      </p:sp>
    </p:spTree>
    <p:extLst>
      <p:ext uri="{BB962C8B-B14F-4D97-AF65-F5344CB8AC3E}">
        <p14:creationId xmlns:p14="http://schemas.microsoft.com/office/powerpoint/2010/main" val="416566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F15ABD-4033-484E-9E93-E5FE1AB90C56}"/>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91A663B4-D74B-6EC1-AB5E-253504BD01C4}"/>
              </a:ext>
            </a:extLst>
          </p:cNvPr>
          <p:cNvSpPr>
            <a:spLocks noGrp="1"/>
          </p:cNvSpPr>
          <p:nvPr>
            <p:ph idx="1"/>
          </p:nvPr>
        </p:nvSpPr>
        <p:spPr>
          <a:xfrm>
            <a:off x="838200" y="1825624"/>
            <a:ext cx="10515600" cy="4831653"/>
          </a:xfrm>
        </p:spPr>
        <p:txBody>
          <a:bodyPr>
            <a:normAutofit/>
          </a:bodyPr>
          <a:lstStyle/>
          <a:p>
            <a:pPr>
              <a:lnSpc>
                <a:spcPct val="100000"/>
              </a:lnSpc>
              <a:spcBef>
                <a:spcPts val="1200"/>
              </a:spcBef>
            </a:pPr>
            <a:r>
              <a:rPr lang="tr-TR" b="1" i="0" dirty="0">
                <a:solidFill>
                  <a:srgbClr val="212121"/>
                </a:solidFill>
                <a:effectLst/>
                <a:latin typeface="Abadi" panose="020B0604020104020204" pitchFamily="34" charset="0"/>
              </a:rPr>
              <a:t>İstatistiksel analiz</a:t>
            </a:r>
          </a:p>
          <a:p>
            <a:r>
              <a:rPr lang="tr-TR" sz="2400" b="0" i="0" dirty="0">
                <a:solidFill>
                  <a:srgbClr val="212121"/>
                </a:solidFill>
                <a:effectLst/>
                <a:latin typeface="Abadi" panose="020B0604020104020204" pitchFamily="34" charset="0"/>
              </a:rPr>
              <a:t>Birincil sonuç için, idrar retansiyonu insidansları Fisher </a:t>
            </a:r>
            <a:r>
              <a:rPr lang="tr-TR" sz="2400" b="0" i="0" dirty="0" err="1">
                <a:solidFill>
                  <a:srgbClr val="212121"/>
                </a:solidFill>
                <a:effectLst/>
                <a:latin typeface="Abadi" panose="020B0604020104020204" pitchFamily="34" charset="0"/>
              </a:rPr>
              <a:t>exact</a:t>
            </a:r>
            <a:r>
              <a:rPr lang="tr-TR" sz="2400" b="0" i="0" dirty="0">
                <a:solidFill>
                  <a:srgbClr val="212121"/>
                </a:solidFill>
                <a:effectLst/>
                <a:latin typeface="Abadi" panose="020B0604020104020204" pitchFamily="34" charset="0"/>
              </a:rPr>
              <a:t> testi kullanılarak karşılaştırıldı.</a:t>
            </a:r>
          </a:p>
          <a:p>
            <a:r>
              <a:rPr lang="tr-TR" sz="2400" b="0" i="0" dirty="0">
                <a:solidFill>
                  <a:srgbClr val="212121"/>
                </a:solidFill>
                <a:effectLst/>
                <a:latin typeface="Abadi" panose="020B0604020104020204" pitchFamily="34" charset="0"/>
              </a:rPr>
              <a:t>İkincil sonuçlar için laktasyona başlama zamanı ve uterus kasılma ağrı şiddeti seviyeleri </a:t>
            </a:r>
            <a:r>
              <a:rPr lang="tr-TR" sz="2400" b="0" i="0" dirty="0" err="1">
                <a:solidFill>
                  <a:srgbClr val="212121"/>
                </a:solidFill>
                <a:effectLst/>
                <a:latin typeface="Abadi" panose="020B0604020104020204" pitchFamily="34" charset="0"/>
              </a:rPr>
              <a:t>Wilcoxon</a:t>
            </a:r>
            <a:r>
              <a:rPr lang="tr-TR" sz="2400" b="0" i="0" dirty="0">
                <a:solidFill>
                  <a:srgbClr val="212121"/>
                </a:solidFill>
                <a:effectLst/>
                <a:latin typeface="Abadi" panose="020B0604020104020204" pitchFamily="34" charset="0"/>
              </a:rPr>
              <a:t> </a:t>
            </a:r>
            <a:r>
              <a:rPr lang="tr-TR" sz="2400" b="0" i="0" dirty="0" err="1">
                <a:solidFill>
                  <a:srgbClr val="212121"/>
                </a:solidFill>
                <a:effectLst/>
                <a:latin typeface="Abadi" panose="020B0604020104020204" pitchFamily="34" charset="0"/>
              </a:rPr>
              <a:t>rank</a:t>
            </a:r>
            <a:r>
              <a:rPr lang="tr-TR" sz="2400" b="0" i="0" dirty="0">
                <a:solidFill>
                  <a:srgbClr val="212121"/>
                </a:solidFill>
                <a:effectLst/>
                <a:latin typeface="Abadi" panose="020B0604020104020204" pitchFamily="34" charset="0"/>
              </a:rPr>
              <a:t> </a:t>
            </a:r>
            <a:r>
              <a:rPr lang="tr-TR" sz="2400" b="0" i="0" dirty="0" err="1">
                <a:solidFill>
                  <a:srgbClr val="212121"/>
                </a:solidFill>
                <a:effectLst/>
                <a:latin typeface="Abadi" panose="020B0604020104020204" pitchFamily="34" charset="0"/>
              </a:rPr>
              <a:t>sum</a:t>
            </a:r>
            <a:r>
              <a:rPr lang="tr-TR" sz="2400" b="0" i="0" dirty="0">
                <a:solidFill>
                  <a:srgbClr val="212121"/>
                </a:solidFill>
                <a:effectLst/>
                <a:latin typeface="Abadi" panose="020B0604020104020204" pitchFamily="34" charset="0"/>
              </a:rPr>
              <a:t> testi kullanılarak karşılaştırıldı.</a:t>
            </a:r>
          </a:p>
          <a:p>
            <a:r>
              <a:rPr lang="tr-TR" sz="2400" b="0" i="0" dirty="0">
                <a:solidFill>
                  <a:srgbClr val="212121"/>
                </a:solidFill>
                <a:effectLst/>
                <a:latin typeface="Abadi" panose="020B0604020104020204" pitchFamily="34" charset="0"/>
              </a:rPr>
              <a:t>Anne sütü hacmi, beslenme durumu ve sürelerini karşılaştırmak içinde Fisher </a:t>
            </a:r>
            <a:r>
              <a:rPr lang="tr-TR" sz="2400" b="0" i="0" dirty="0" err="1">
                <a:solidFill>
                  <a:srgbClr val="212121"/>
                </a:solidFill>
                <a:effectLst/>
                <a:latin typeface="Abadi" panose="020B0604020104020204" pitchFamily="34" charset="0"/>
              </a:rPr>
              <a:t>exact</a:t>
            </a:r>
            <a:r>
              <a:rPr lang="tr-TR" sz="2400" b="0" i="0" dirty="0">
                <a:solidFill>
                  <a:srgbClr val="212121"/>
                </a:solidFill>
                <a:effectLst/>
                <a:latin typeface="Abadi" panose="020B0604020104020204" pitchFamily="34" charset="0"/>
              </a:rPr>
              <a:t> testi kullanıldı. </a:t>
            </a:r>
          </a:p>
          <a:p>
            <a:r>
              <a:rPr lang="tr-TR" sz="2400" b="0" i="0" dirty="0">
                <a:solidFill>
                  <a:srgbClr val="212121"/>
                </a:solidFill>
                <a:effectLst/>
                <a:latin typeface="Abadi" panose="020B0604020104020204" pitchFamily="34" charset="0"/>
              </a:rPr>
              <a:t>İstatistiksel analiz, protokol başına popülasyona dayanıyordu ve 2 bağımsız analist (Y. L. ve M. T.) tarafından R, sürüm 4.1.0 (R İstatistiksel Hesaplama Vakfı) kullanılarak gerçekleştirildi. 2 Taraflı bir </a:t>
            </a:r>
            <a:r>
              <a:rPr lang="tr-TR" sz="2400" b="0" i="1" dirty="0">
                <a:solidFill>
                  <a:srgbClr val="212121"/>
                </a:solidFill>
                <a:effectLst/>
                <a:latin typeface="Abadi" panose="020B0604020104020204" pitchFamily="34" charset="0"/>
              </a:rPr>
              <a:t>P</a:t>
            </a:r>
            <a:r>
              <a:rPr lang="tr-TR" sz="2400" b="0" i="0" dirty="0">
                <a:solidFill>
                  <a:srgbClr val="212121"/>
                </a:solidFill>
                <a:effectLst/>
                <a:latin typeface="Abadi" panose="020B0604020104020204" pitchFamily="34" charset="0"/>
              </a:rPr>
              <a:t> &lt; .05 istatistiksel olarak anlamlı kabul edildi.</a:t>
            </a:r>
          </a:p>
        </p:txBody>
      </p:sp>
    </p:spTree>
    <p:extLst>
      <p:ext uri="{BB962C8B-B14F-4D97-AF65-F5344CB8AC3E}">
        <p14:creationId xmlns:p14="http://schemas.microsoft.com/office/powerpoint/2010/main" val="306083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E164DF-A86F-A91D-B3EC-476E088377F9}"/>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CCF559AD-1898-EEAD-04BC-D3BFE6FD2427}"/>
              </a:ext>
            </a:extLst>
          </p:cNvPr>
          <p:cNvSpPr>
            <a:spLocks noGrp="1"/>
          </p:cNvSpPr>
          <p:nvPr>
            <p:ph idx="1"/>
          </p:nvPr>
        </p:nvSpPr>
        <p:spPr/>
        <p:txBody>
          <a:bodyPr>
            <a:normAutofit/>
          </a:bodyPr>
          <a:lstStyle/>
          <a:p>
            <a:r>
              <a:rPr lang="tr-TR" sz="2600" b="0" i="0" dirty="0">
                <a:solidFill>
                  <a:srgbClr val="212121"/>
                </a:solidFill>
                <a:effectLst/>
                <a:latin typeface="Abadi" panose="020B0604020104020204" pitchFamily="34" charset="0"/>
              </a:rPr>
              <a:t>Toplam 1200 katılımcı müdahale grubuna (n = 600) veya kontrol grubuna (n = 600) randomize edildi. Randomize katılımcılar arasında 537'si (%89,5) müdahale grubunda, 548'i (%91,3) kontrol grubunda olmak üzere 1085'i çalışmayı tamamladı</a:t>
            </a:r>
            <a:endParaRPr lang="tr-TR" sz="2600" dirty="0">
              <a:latin typeface="Abadi" panose="020B0604020104020204" pitchFamily="34" charset="0"/>
            </a:endParaRPr>
          </a:p>
        </p:txBody>
      </p:sp>
    </p:spTree>
    <p:extLst>
      <p:ext uri="{BB962C8B-B14F-4D97-AF65-F5344CB8AC3E}">
        <p14:creationId xmlns:p14="http://schemas.microsoft.com/office/powerpoint/2010/main" val="51627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2DA5A7-FE18-7FE9-82B7-2531040DED19}"/>
              </a:ext>
            </a:extLst>
          </p:cNvPr>
          <p:cNvSpPr>
            <a:spLocks noGrp="1"/>
          </p:cNvSpPr>
          <p:nvPr>
            <p:ph type="title"/>
          </p:nvPr>
        </p:nvSpPr>
        <p:spPr/>
        <p:txBody>
          <a:bodyPr/>
          <a:lstStyle/>
          <a:p>
            <a:r>
              <a:rPr lang="tr-TR" b="1" dirty="0"/>
              <a:t>GİRİŞ</a:t>
            </a:r>
          </a:p>
        </p:txBody>
      </p:sp>
      <p:sp>
        <p:nvSpPr>
          <p:cNvPr id="3" name="İçerik Yer Tutucusu 2">
            <a:extLst>
              <a:ext uri="{FF2B5EF4-FFF2-40B4-BE49-F238E27FC236}">
                <a16:creationId xmlns:a16="http://schemas.microsoft.com/office/drawing/2014/main" id="{AC602D90-52F5-1C82-F6F5-6998C49F2F09}"/>
              </a:ext>
            </a:extLst>
          </p:cNvPr>
          <p:cNvSpPr>
            <a:spLocks noGrp="1"/>
          </p:cNvSpPr>
          <p:nvPr>
            <p:ph idx="1"/>
          </p:nvPr>
        </p:nvSpPr>
        <p:spPr/>
        <p:txBody>
          <a:bodyPr/>
          <a:lstStyle/>
          <a:p>
            <a:r>
              <a:rPr lang="tr-TR" b="0" i="0" dirty="0">
                <a:solidFill>
                  <a:srgbClr val="212121"/>
                </a:solidFill>
                <a:effectLst/>
                <a:latin typeface="Abadi" panose="020B0604020104020204" pitchFamily="34" charset="0"/>
              </a:rPr>
              <a:t>Doğum sonrası dönem, özellikle ilk birkaç hafta, annelerin yenidoğan sahibi olma durumuna uyum sağlamaları için zor bir süreçtir. </a:t>
            </a:r>
          </a:p>
          <a:p>
            <a:r>
              <a:rPr lang="tr-TR" b="0" i="0" dirty="0">
                <a:solidFill>
                  <a:srgbClr val="212121"/>
                </a:solidFill>
                <a:effectLst/>
                <a:latin typeface="Abadi" panose="020B0604020104020204" pitchFamily="34" charset="0"/>
              </a:rPr>
              <a:t>Dünya Sağlık Örgütü Doğum Sonrası Bakım Kılavuzları, annelerin ve yenidoğanların doğumdan sonraki 24 saat içinde bakım almasını önermektedir.</a:t>
            </a:r>
            <a:endParaRPr lang="tr-TR" dirty="0">
              <a:latin typeface="Abadi" panose="020B0604020104020204" pitchFamily="34" charset="0"/>
            </a:endParaRPr>
          </a:p>
        </p:txBody>
      </p:sp>
    </p:spTree>
    <p:extLst>
      <p:ext uri="{BB962C8B-B14F-4D97-AF65-F5344CB8AC3E}">
        <p14:creationId xmlns:p14="http://schemas.microsoft.com/office/powerpoint/2010/main" val="424205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2E2A9686-7FBB-5488-730A-12862A18EC01}"/>
              </a:ext>
            </a:extLst>
          </p:cNvPr>
          <p:cNvPicPr>
            <a:picLocks noChangeAspect="1"/>
          </p:cNvPicPr>
          <p:nvPr/>
        </p:nvPicPr>
        <p:blipFill>
          <a:blip r:embed="rId3"/>
          <a:stretch>
            <a:fillRect/>
          </a:stretch>
        </p:blipFill>
        <p:spPr>
          <a:xfrm>
            <a:off x="2097126" y="0"/>
            <a:ext cx="7997748" cy="6858000"/>
          </a:xfrm>
          <a:prstGeom prst="rect">
            <a:avLst/>
          </a:prstGeom>
        </p:spPr>
      </p:pic>
    </p:spTree>
    <p:extLst>
      <p:ext uri="{BB962C8B-B14F-4D97-AF65-F5344CB8AC3E}">
        <p14:creationId xmlns:p14="http://schemas.microsoft.com/office/powerpoint/2010/main" val="348037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A520435-8AF8-8AD4-66EC-14663F196F31}"/>
              </a:ext>
            </a:extLst>
          </p:cNvPr>
          <p:cNvPicPr>
            <a:picLocks noChangeAspect="1"/>
          </p:cNvPicPr>
          <p:nvPr/>
        </p:nvPicPr>
        <p:blipFill>
          <a:blip r:embed="rId2"/>
          <a:stretch>
            <a:fillRect/>
          </a:stretch>
        </p:blipFill>
        <p:spPr>
          <a:xfrm>
            <a:off x="1272086" y="480580"/>
            <a:ext cx="9647828" cy="6176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8" name="Mürekkep 7">
                <a:extLst>
                  <a:ext uri="{FF2B5EF4-FFF2-40B4-BE49-F238E27FC236}">
                    <a16:creationId xmlns:a16="http://schemas.microsoft.com/office/drawing/2014/main" id="{27C27520-2AB5-D584-C9B4-6450133A0AED}"/>
                  </a:ext>
                </a:extLst>
              </p14:cNvPr>
              <p14:cNvContentPartPr/>
              <p14:nvPr/>
            </p14:nvContentPartPr>
            <p14:xfrm>
              <a:off x="10091924" y="2765643"/>
              <a:ext cx="266760" cy="360"/>
            </p14:xfrm>
          </p:contentPart>
        </mc:Choice>
        <mc:Fallback xmlns="">
          <p:pic>
            <p:nvPicPr>
              <p:cNvPr id="8" name="Mürekkep 7">
                <a:extLst>
                  <a:ext uri="{FF2B5EF4-FFF2-40B4-BE49-F238E27FC236}">
                    <a16:creationId xmlns:a16="http://schemas.microsoft.com/office/drawing/2014/main" id="{27C27520-2AB5-D584-C9B4-6450133A0AED}"/>
                  </a:ext>
                </a:extLst>
              </p:cNvPr>
              <p:cNvPicPr/>
              <p:nvPr/>
            </p:nvPicPr>
            <p:blipFill>
              <a:blip r:embed="rId4"/>
              <a:stretch>
                <a:fillRect/>
              </a:stretch>
            </p:blipFill>
            <p:spPr>
              <a:xfrm>
                <a:off x="10020284" y="2621643"/>
                <a:ext cx="410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Mürekkep 8">
                <a:extLst>
                  <a:ext uri="{FF2B5EF4-FFF2-40B4-BE49-F238E27FC236}">
                    <a16:creationId xmlns:a16="http://schemas.microsoft.com/office/drawing/2014/main" id="{10717A5F-E364-141E-AA38-4D2EAA00A88E}"/>
                  </a:ext>
                </a:extLst>
              </p14:cNvPr>
              <p14:cNvContentPartPr/>
              <p14:nvPr/>
            </p14:nvContentPartPr>
            <p14:xfrm>
              <a:off x="10136204" y="4281963"/>
              <a:ext cx="389880" cy="360"/>
            </p14:xfrm>
          </p:contentPart>
        </mc:Choice>
        <mc:Fallback xmlns="">
          <p:pic>
            <p:nvPicPr>
              <p:cNvPr id="9" name="Mürekkep 8">
                <a:extLst>
                  <a:ext uri="{FF2B5EF4-FFF2-40B4-BE49-F238E27FC236}">
                    <a16:creationId xmlns:a16="http://schemas.microsoft.com/office/drawing/2014/main" id="{10717A5F-E364-141E-AA38-4D2EAA00A88E}"/>
                  </a:ext>
                </a:extLst>
              </p:cNvPr>
              <p:cNvPicPr/>
              <p:nvPr/>
            </p:nvPicPr>
            <p:blipFill>
              <a:blip r:embed="rId6"/>
              <a:stretch>
                <a:fillRect/>
              </a:stretch>
            </p:blipFill>
            <p:spPr>
              <a:xfrm>
                <a:off x="10082204" y="4173963"/>
                <a:ext cx="497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Mürekkep 9">
                <a:extLst>
                  <a:ext uri="{FF2B5EF4-FFF2-40B4-BE49-F238E27FC236}">
                    <a16:creationId xmlns:a16="http://schemas.microsoft.com/office/drawing/2014/main" id="{8732AEBC-FC4D-7E7D-7BBE-4767616081B1}"/>
                  </a:ext>
                </a:extLst>
              </p14:cNvPr>
              <p14:cNvContentPartPr/>
              <p14:nvPr/>
            </p14:nvContentPartPr>
            <p14:xfrm>
              <a:off x="10114913" y="4637806"/>
              <a:ext cx="387360" cy="360"/>
            </p14:xfrm>
          </p:contentPart>
        </mc:Choice>
        <mc:Fallback xmlns="">
          <p:pic>
            <p:nvPicPr>
              <p:cNvPr id="10" name="Mürekkep 9">
                <a:extLst>
                  <a:ext uri="{FF2B5EF4-FFF2-40B4-BE49-F238E27FC236}">
                    <a16:creationId xmlns:a16="http://schemas.microsoft.com/office/drawing/2014/main" id="{8732AEBC-FC4D-7E7D-7BBE-4767616081B1}"/>
                  </a:ext>
                </a:extLst>
              </p:cNvPr>
              <p:cNvPicPr/>
              <p:nvPr/>
            </p:nvPicPr>
            <p:blipFill>
              <a:blip r:embed="rId8"/>
              <a:stretch>
                <a:fillRect/>
              </a:stretch>
            </p:blipFill>
            <p:spPr>
              <a:xfrm>
                <a:off x="10060913" y="4530166"/>
                <a:ext cx="495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Mürekkep 10">
                <a:extLst>
                  <a:ext uri="{FF2B5EF4-FFF2-40B4-BE49-F238E27FC236}">
                    <a16:creationId xmlns:a16="http://schemas.microsoft.com/office/drawing/2014/main" id="{B7B10684-5658-E45A-4A9C-DCA261A18022}"/>
                  </a:ext>
                </a:extLst>
              </p14:cNvPr>
              <p14:cNvContentPartPr/>
              <p14:nvPr/>
            </p14:nvContentPartPr>
            <p14:xfrm>
              <a:off x="10114913" y="4967926"/>
              <a:ext cx="404640" cy="360"/>
            </p14:xfrm>
          </p:contentPart>
        </mc:Choice>
        <mc:Fallback xmlns="">
          <p:pic>
            <p:nvPicPr>
              <p:cNvPr id="11" name="Mürekkep 10">
                <a:extLst>
                  <a:ext uri="{FF2B5EF4-FFF2-40B4-BE49-F238E27FC236}">
                    <a16:creationId xmlns:a16="http://schemas.microsoft.com/office/drawing/2014/main" id="{B7B10684-5658-E45A-4A9C-DCA261A18022}"/>
                  </a:ext>
                </a:extLst>
              </p:cNvPr>
              <p:cNvPicPr/>
              <p:nvPr/>
            </p:nvPicPr>
            <p:blipFill>
              <a:blip r:embed="rId10"/>
              <a:stretch>
                <a:fillRect/>
              </a:stretch>
            </p:blipFill>
            <p:spPr>
              <a:xfrm>
                <a:off x="10060913" y="4859926"/>
                <a:ext cx="512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Mürekkep 11">
                <a:extLst>
                  <a:ext uri="{FF2B5EF4-FFF2-40B4-BE49-F238E27FC236}">
                    <a16:creationId xmlns:a16="http://schemas.microsoft.com/office/drawing/2014/main" id="{FAEC584F-AB85-DB31-AAAC-7EB41681A083}"/>
                  </a:ext>
                </a:extLst>
              </p14:cNvPr>
              <p14:cNvContentPartPr/>
              <p14:nvPr/>
            </p14:nvContentPartPr>
            <p14:xfrm>
              <a:off x="10105553" y="5298046"/>
              <a:ext cx="183960" cy="360"/>
            </p14:xfrm>
          </p:contentPart>
        </mc:Choice>
        <mc:Fallback xmlns="">
          <p:pic>
            <p:nvPicPr>
              <p:cNvPr id="12" name="Mürekkep 11">
                <a:extLst>
                  <a:ext uri="{FF2B5EF4-FFF2-40B4-BE49-F238E27FC236}">
                    <a16:creationId xmlns:a16="http://schemas.microsoft.com/office/drawing/2014/main" id="{FAEC584F-AB85-DB31-AAAC-7EB41681A083}"/>
                  </a:ext>
                </a:extLst>
              </p:cNvPr>
              <p:cNvPicPr/>
              <p:nvPr/>
            </p:nvPicPr>
            <p:blipFill>
              <a:blip r:embed="rId12"/>
              <a:stretch>
                <a:fillRect/>
              </a:stretch>
            </p:blipFill>
            <p:spPr>
              <a:xfrm>
                <a:off x="10051553" y="5190046"/>
                <a:ext cx="291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Mürekkep 12">
                <a:extLst>
                  <a:ext uri="{FF2B5EF4-FFF2-40B4-BE49-F238E27FC236}">
                    <a16:creationId xmlns:a16="http://schemas.microsoft.com/office/drawing/2014/main" id="{987565A0-0DC3-C40A-4559-A1C9426925FF}"/>
                  </a:ext>
                </a:extLst>
              </p14:cNvPr>
              <p14:cNvContentPartPr/>
              <p14:nvPr/>
            </p14:nvContentPartPr>
            <p14:xfrm>
              <a:off x="10096193" y="6287326"/>
              <a:ext cx="253800" cy="360"/>
            </p14:xfrm>
          </p:contentPart>
        </mc:Choice>
        <mc:Fallback xmlns="">
          <p:pic>
            <p:nvPicPr>
              <p:cNvPr id="13" name="Mürekkep 12">
                <a:extLst>
                  <a:ext uri="{FF2B5EF4-FFF2-40B4-BE49-F238E27FC236}">
                    <a16:creationId xmlns:a16="http://schemas.microsoft.com/office/drawing/2014/main" id="{987565A0-0DC3-C40A-4559-A1C9426925FF}"/>
                  </a:ext>
                </a:extLst>
              </p:cNvPr>
              <p:cNvPicPr/>
              <p:nvPr/>
            </p:nvPicPr>
            <p:blipFill>
              <a:blip r:embed="rId14"/>
              <a:stretch>
                <a:fillRect/>
              </a:stretch>
            </p:blipFill>
            <p:spPr>
              <a:xfrm>
                <a:off x="10042193" y="6179686"/>
                <a:ext cx="361440" cy="216000"/>
              </a:xfrm>
              <a:prstGeom prst="rect">
                <a:avLst/>
              </a:prstGeom>
            </p:spPr>
          </p:pic>
        </mc:Fallback>
      </mc:AlternateContent>
    </p:spTree>
    <p:extLst>
      <p:ext uri="{BB962C8B-B14F-4D97-AF65-F5344CB8AC3E}">
        <p14:creationId xmlns:p14="http://schemas.microsoft.com/office/powerpoint/2010/main" val="188961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C20303-D163-DC70-EA0E-E465403C105C}"/>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6DDD9C74-C6C0-53DD-3343-5843C6F7B4E7}"/>
              </a:ext>
            </a:extLst>
          </p:cNvPr>
          <p:cNvSpPr>
            <a:spLocks noGrp="1"/>
          </p:cNvSpPr>
          <p:nvPr>
            <p:ph idx="1"/>
          </p:nvPr>
        </p:nvSpPr>
        <p:spPr/>
        <p:txBody>
          <a:bodyPr>
            <a:normAutofit/>
          </a:bodyPr>
          <a:lstStyle/>
          <a:p>
            <a:pPr algn="l">
              <a:lnSpc>
                <a:spcPct val="110000"/>
              </a:lnSpc>
              <a:spcBef>
                <a:spcPts val="2400"/>
              </a:spcBef>
              <a:spcAft>
                <a:spcPts val="2400"/>
              </a:spcAft>
            </a:pPr>
            <a:r>
              <a:rPr lang="tr-TR" b="0" i="0" dirty="0">
                <a:solidFill>
                  <a:srgbClr val="212121"/>
                </a:solidFill>
                <a:effectLst/>
                <a:latin typeface="Abadi" panose="020B0604020104020204" pitchFamily="34" charset="0"/>
              </a:rPr>
              <a:t>Müdahale grubunun anne sütü hacmi, kontrol grubuyla karşılaştırıldığında doğumdan 28.5, 52.5 ve 76.5 saat sonra ölçüldüğünde önemli ölçüde arttı. </a:t>
            </a:r>
          </a:p>
          <a:p>
            <a:pPr algn="l">
              <a:lnSpc>
                <a:spcPct val="110000"/>
              </a:lnSpc>
              <a:spcBef>
                <a:spcPts val="2400"/>
              </a:spcBef>
              <a:spcAft>
                <a:spcPts val="2400"/>
              </a:spcAft>
            </a:pPr>
            <a:r>
              <a:rPr lang="tr-TR" b="0" i="0" dirty="0">
                <a:solidFill>
                  <a:srgbClr val="212121"/>
                </a:solidFill>
                <a:effectLst/>
                <a:latin typeface="Abadi" panose="020B0604020104020204" pitchFamily="34" charset="0"/>
              </a:rPr>
              <a:t>2 grup arasında laktasyonun başlama süresi, beslenme durumu, beslenme süreleri ve yenidoğan ağırlığı açısından ise anlamlı bir fark yoktu. </a:t>
            </a:r>
            <a:endParaRPr lang="tr-TR" dirty="0"/>
          </a:p>
        </p:txBody>
      </p:sp>
    </p:spTree>
    <p:extLst>
      <p:ext uri="{BB962C8B-B14F-4D97-AF65-F5344CB8AC3E}">
        <p14:creationId xmlns:p14="http://schemas.microsoft.com/office/powerpoint/2010/main" val="71118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7BCA998-7646-060B-5B02-D0EF02C156EE}"/>
              </a:ext>
            </a:extLst>
          </p:cNvPr>
          <p:cNvPicPr>
            <a:picLocks noChangeAspect="1"/>
          </p:cNvPicPr>
          <p:nvPr/>
        </p:nvPicPr>
        <p:blipFill>
          <a:blip r:embed="rId2"/>
          <a:stretch>
            <a:fillRect/>
          </a:stretch>
        </p:blipFill>
        <p:spPr>
          <a:xfrm>
            <a:off x="1577472" y="477336"/>
            <a:ext cx="9037055" cy="5903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10" name="Mürekkep 9">
                <a:extLst>
                  <a:ext uri="{FF2B5EF4-FFF2-40B4-BE49-F238E27FC236}">
                    <a16:creationId xmlns:a16="http://schemas.microsoft.com/office/drawing/2014/main" id="{5B5FCB07-BD9F-B85F-6FD5-376C8F6DD3CD}"/>
                  </a:ext>
                </a:extLst>
              </p14:cNvPr>
              <p14:cNvContentPartPr/>
              <p14:nvPr/>
            </p14:nvContentPartPr>
            <p14:xfrm>
              <a:off x="9950606" y="2786966"/>
              <a:ext cx="205560" cy="360"/>
            </p14:xfrm>
          </p:contentPart>
        </mc:Choice>
        <mc:Fallback xmlns="">
          <p:pic>
            <p:nvPicPr>
              <p:cNvPr id="10" name="Mürekkep 9">
                <a:extLst>
                  <a:ext uri="{FF2B5EF4-FFF2-40B4-BE49-F238E27FC236}">
                    <a16:creationId xmlns:a16="http://schemas.microsoft.com/office/drawing/2014/main" id="{5B5FCB07-BD9F-B85F-6FD5-376C8F6DD3CD}"/>
                  </a:ext>
                </a:extLst>
              </p:cNvPr>
              <p:cNvPicPr/>
              <p:nvPr/>
            </p:nvPicPr>
            <p:blipFill>
              <a:blip r:embed="rId4"/>
              <a:stretch>
                <a:fillRect/>
              </a:stretch>
            </p:blipFill>
            <p:spPr>
              <a:xfrm>
                <a:off x="9896966" y="2678966"/>
                <a:ext cx="313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Mürekkep 10">
                <a:extLst>
                  <a:ext uri="{FF2B5EF4-FFF2-40B4-BE49-F238E27FC236}">
                    <a16:creationId xmlns:a16="http://schemas.microsoft.com/office/drawing/2014/main" id="{F06D63E5-008D-A2FD-3410-D8C7A3863056}"/>
                  </a:ext>
                </a:extLst>
              </p14:cNvPr>
              <p14:cNvContentPartPr/>
              <p14:nvPr/>
            </p14:nvContentPartPr>
            <p14:xfrm>
              <a:off x="9895166" y="2786966"/>
              <a:ext cx="140760" cy="360"/>
            </p14:xfrm>
          </p:contentPart>
        </mc:Choice>
        <mc:Fallback xmlns="">
          <p:pic>
            <p:nvPicPr>
              <p:cNvPr id="11" name="Mürekkep 10">
                <a:extLst>
                  <a:ext uri="{FF2B5EF4-FFF2-40B4-BE49-F238E27FC236}">
                    <a16:creationId xmlns:a16="http://schemas.microsoft.com/office/drawing/2014/main" id="{F06D63E5-008D-A2FD-3410-D8C7A3863056}"/>
                  </a:ext>
                </a:extLst>
              </p:cNvPr>
              <p:cNvPicPr/>
              <p:nvPr/>
            </p:nvPicPr>
            <p:blipFill>
              <a:blip r:embed="rId6"/>
              <a:stretch>
                <a:fillRect/>
              </a:stretch>
            </p:blipFill>
            <p:spPr>
              <a:xfrm>
                <a:off x="9841166" y="2678966"/>
                <a:ext cx="248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Mürekkep 11">
                <a:extLst>
                  <a:ext uri="{FF2B5EF4-FFF2-40B4-BE49-F238E27FC236}">
                    <a16:creationId xmlns:a16="http://schemas.microsoft.com/office/drawing/2014/main" id="{D8F93AE9-F9E2-9B9B-DDD8-A62796153452}"/>
                  </a:ext>
                </a:extLst>
              </p14:cNvPr>
              <p14:cNvContentPartPr/>
              <p14:nvPr/>
            </p14:nvContentPartPr>
            <p14:xfrm>
              <a:off x="9916766" y="4199606"/>
              <a:ext cx="459000" cy="35640"/>
            </p14:xfrm>
          </p:contentPart>
        </mc:Choice>
        <mc:Fallback xmlns="">
          <p:pic>
            <p:nvPicPr>
              <p:cNvPr id="12" name="Mürekkep 11">
                <a:extLst>
                  <a:ext uri="{FF2B5EF4-FFF2-40B4-BE49-F238E27FC236}">
                    <a16:creationId xmlns:a16="http://schemas.microsoft.com/office/drawing/2014/main" id="{D8F93AE9-F9E2-9B9B-DDD8-A62796153452}"/>
                  </a:ext>
                </a:extLst>
              </p:cNvPr>
              <p:cNvPicPr/>
              <p:nvPr/>
            </p:nvPicPr>
            <p:blipFill>
              <a:blip r:embed="rId8"/>
              <a:stretch>
                <a:fillRect/>
              </a:stretch>
            </p:blipFill>
            <p:spPr>
              <a:xfrm>
                <a:off x="9862766" y="4091966"/>
                <a:ext cx="566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Mürekkep 12">
                <a:extLst>
                  <a:ext uri="{FF2B5EF4-FFF2-40B4-BE49-F238E27FC236}">
                    <a16:creationId xmlns:a16="http://schemas.microsoft.com/office/drawing/2014/main" id="{4F7D5037-5F6D-A0BB-D487-4702375393B4}"/>
                  </a:ext>
                </a:extLst>
              </p14:cNvPr>
              <p14:cNvContentPartPr/>
              <p14:nvPr/>
            </p14:nvContentPartPr>
            <p14:xfrm>
              <a:off x="9927566" y="4505966"/>
              <a:ext cx="282600" cy="11520"/>
            </p14:xfrm>
          </p:contentPart>
        </mc:Choice>
        <mc:Fallback xmlns="">
          <p:pic>
            <p:nvPicPr>
              <p:cNvPr id="13" name="Mürekkep 12">
                <a:extLst>
                  <a:ext uri="{FF2B5EF4-FFF2-40B4-BE49-F238E27FC236}">
                    <a16:creationId xmlns:a16="http://schemas.microsoft.com/office/drawing/2014/main" id="{4F7D5037-5F6D-A0BB-D487-4702375393B4}"/>
                  </a:ext>
                </a:extLst>
              </p:cNvPr>
              <p:cNvPicPr/>
              <p:nvPr/>
            </p:nvPicPr>
            <p:blipFill>
              <a:blip r:embed="rId10"/>
              <a:stretch>
                <a:fillRect/>
              </a:stretch>
            </p:blipFill>
            <p:spPr>
              <a:xfrm>
                <a:off x="9873566" y="4398326"/>
                <a:ext cx="390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Mürekkep 13">
                <a:extLst>
                  <a:ext uri="{FF2B5EF4-FFF2-40B4-BE49-F238E27FC236}">
                    <a16:creationId xmlns:a16="http://schemas.microsoft.com/office/drawing/2014/main" id="{FBDAA9BB-448C-8E9C-D074-0678F4C7E7D8}"/>
                  </a:ext>
                </a:extLst>
              </p14:cNvPr>
              <p14:cNvContentPartPr/>
              <p14:nvPr/>
            </p14:nvContentPartPr>
            <p14:xfrm>
              <a:off x="9938726" y="4822046"/>
              <a:ext cx="271080" cy="12240"/>
            </p14:xfrm>
          </p:contentPart>
        </mc:Choice>
        <mc:Fallback xmlns="">
          <p:pic>
            <p:nvPicPr>
              <p:cNvPr id="14" name="Mürekkep 13">
                <a:extLst>
                  <a:ext uri="{FF2B5EF4-FFF2-40B4-BE49-F238E27FC236}">
                    <a16:creationId xmlns:a16="http://schemas.microsoft.com/office/drawing/2014/main" id="{FBDAA9BB-448C-8E9C-D074-0678F4C7E7D8}"/>
                  </a:ext>
                </a:extLst>
              </p:cNvPr>
              <p:cNvPicPr/>
              <p:nvPr/>
            </p:nvPicPr>
            <p:blipFill>
              <a:blip r:embed="rId12"/>
              <a:stretch>
                <a:fillRect/>
              </a:stretch>
            </p:blipFill>
            <p:spPr>
              <a:xfrm>
                <a:off x="9885086" y="4714046"/>
                <a:ext cx="378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Mürekkep 14">
                <a:extLst>
                  <a:ext uri="{FF2B5EF4-FFF2-40B4-BE49-F238E27FC236}">
                    <a16:creationId xmlns:a16="http://schemas.microsoft.com/office/drawing/2014/main" id="{A6C3EBA9-694A-BFD4-F19C-C369873E020F}"/>
                  </a:ext>
                </a:extLst>
              </p14:cNvPr>
              <p14:cNvContentPartPr/>
              <p14:nvPr/>
            </p14:nvContentPartPr>
            <p14:xfrm>
              <a:off x="9927566" y="5116166"/>
              <a:ext cx="228600" cy="360"/>
            </p14:xfrm>
          </p:contentPart>
        </mc:Choice>
        <mc:Fallback xmlns="">
          <p:pic>
            <p:nvPicPr>
              <p:cNvPr id="15" name="Mürekkep 14">
                <a:extLst>
                  <a:ext uri="{FF2B5EF4-FFF2-40B4-BE49-F238E27FC236}">
                    <a16:creationId xmlns:a16="http://schemas.microsoft.com/office/drawing/2014/main" id="{A6C3EBA9-694A-BFD4-F19C-C369873E020F}"/>
                  </a:ext>
                </a:extLst>
              </p:cNvPr>
              <p:cNvPicPr/>
              <p:nvPr/>
            </p:nvPicPr>
            <p:blipFill>
              <a:blip r:embed="rId14"/>
              <a:stretch>
                <a:fillRect/>
              </a:stretch>
            </p:blipFill>
            <p:spPr>
              <a:xfrm>
                <a:off x="9873566" y="5008166"/>
                <a:ext cx="336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Mürekkep 15">
                <a:extLst>
                  <a:ext uri="{FF2B5EF4-FFF2-40B4-BE49-F238E27FC236}">
                    <a16:creationId xmlns:a16="http://schemas.microsoft.com/office/drawing/2014/main" id="{DAAF2D25-F70F-B48F-43CE-D75F8C204A65}"/>
                  </a:ext>
                </a:extLst>
              </p14:cNvPr>
              <p14:cNvContentPartPr/>
              <p14:nvPr/>
            </p14:nvContentPartPr>
            <p14:xfrm>
              <a:off x="9927566" y="6091406"/>
              <a:ext cx="252720" cy="4680"/>
            </p14:xfrm>
          </p:contentPart>
        </mc:Choice>
        <mc:Fallback xmlns="">
          <p:pic>
            <p:nvPicPr>
              <p:cNvPr id="16" name="Mürekkep 15">
                <a:extLst>
                  <a:ext uri="{FF2B5EF4-FFF2-40B4-BE49-F238E27FC236}">
                    <a16:creationId xmlns:a16="http://schemas.microsoft.com/office/drawing/2014/main" id="{DAAF2D25-F70F-B48F-43CE-D75F8C204A65}"/>
                  </a:ext>
                </a:extLst>
              </p:cNvPr>
              <p:cNvPicPr/>
              <p:nvPr/>
            </p:nvPicPr>
            <p:blipFill>
              <a:blip r:embed="rId16"/>
              <a:stretch>
                <a:fillRect/>
              </a:stretch>
            </p:blipFill>
            <p:spPr>
              <a:xfrm>
                <a:off x="9873566" y="5983766"/>
                <a:ext cx="360360" cy="220320"/>
              </a:xfrm>
              <a:prstGeom prst="rect">
                <a:avLst/>
              </a:prstGeom>
            </p:spPr>
          </p:pic>
        </mc:Fallback>
      </mc:AlternateContent>
    </p:spTree>
    <p:extLst>
      <p:ext uri="{BB962C8B-B14F-4D97-AF65-F5344CB8AC3E}">
        <p14:creationId xmlns:p14="http://schemas.microsoft.com/office/powerpoint/2010/main" val="3579537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160AA1-54FB-87C1-3855-DC7843B4CB41}"/>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13E8BED9-05DA-A7F3-878E-86AFBEDB0747}"/>
              </a:ext>
            </a:extLst>
          </p:cNvPr>
          <p:cNvSpPr>
            <a:spLocks noGrp="1"/>
          </p:cNvSpPr>
          <p:nvPr>
            <p:ph idx="1"/>
          </p:nvPr>
        </p:nvSpPr>
        <p:spPr>
          <a:xfrm>
            <a:off x="838200" y="1825625"/>
            <a:ext cx="10515600" cy="4667250"/>
          </a:xfrm>
        </p:spPr>
        <p:txBody>
          <a:bodyPr>
            <a:normAutofit/>
          </a:bodyPr>
          <a:lstStyle/>
          <a:p>
            <a:pPr>
              <a:lnSpc>
                <a:spcPct val="110000"/>
              </a:lnSpc>
              <a:spcBef>
                <a:spcPts val="1800"/>
              </a:spcBef>
            </a:pPr>
            <a:r>
              <a:rPr lang="tr-TR" sz="2400" b="0" i="0" dirty="0">
                <a:solidFill>
                  <a:srgbClr val="212121"/>
                </a:solidFill>
                <a:effectLst/>
                <a:latin typeface="Abadi" panose="020B0604020104020204" pitchFamily="34" charset="0"/>
              </a:rPr>
              <a:t>Doğum sonrası dönemde kadınlarda sık görülen bir komplikasyon olarak  doğum sonrası idrar retansiyonu prevalansı değişen tanı kriterlerine göre % 1,5 ile % 45 arasında değişmektedir. </a:t>
            </a:r>
          </a:p>
          <a:p>
            <a:pPr>
              <a:lnSpc>
                <a:spcPct val="110000"/>
              </a:lnSpc>
              <a:spcBef>
                <a:spcPts val="1800"/>
              </a:spcBef>
            </a:pPr>
            <a:r>
              <a:rPr lang="tr-TR" sz="2400" b="0" i="0" dirty="0">
                <a:solidFill>
                  <a:srgbClr val="212121"/>
                </a:solidFill>
                <a:effectLst/>
                <a:latin typeface="Abadi" panose="020B0604020104020204" pitchFamily="34" charset="0"/>
              </a:rPr>
              <a:t>Bununla birlikte, doğum sonrası idrar retansiyonunun rutin ölçümü obstetrikte belirlenmemiştir ve doğum sonrası üriner retansiyonu olan bireylerin tedavisinde kılavuzların olmaması en büyük sorunlardan biridir.</a:t>
            </a:r>
            <a:endParaRPr lang="tr-TR" sz="2400" dirty="0">
              <a:latin typeface="Abadi" panose="020B0604020104020204" pitchFamily="34" charset="0"/>
            </a:endParaRPr>
          </a:p>
        </p:txBody>
      </p:sp>
    </p:spTree>
    <p:extLst>
      <p:ext uri="{BB962C8B-B14F-4D97-AF65-F5344CB8AC3E}">
        <p14:creationId xmlns:p14="http://schemas.microsoft.com/office/powerpoint/2010/main" val="1261928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C79CB3-C2CF-AD82-AA30-7FD2949C227F}"/>
              </a:ext>
            </a:extLst>
          </p:cNvPr>
          <p:cNvSpPr>
            <a:spLocks noGrp="1"/>
          </p:cNvSpPr>
          <p:nvPr>
            <p:ph type="title"/>
          </p:nvPr>
        </p:nvSpPr>
        <p:spPr/>
        <p:txBody>
          <a:bodyPr/>
          <a:lstStyle/>
          <a:p>
            <a:r>
              <a:rPr lang="tr-TR" b="1" dirty="0"/>
              <a:t>TARTIŞMA</a:t>
            </a:r>
            <a:endParaRPr lang="tr-TR" dirty="0"/>
          </a:p>
        </p:txBody>
      </p:sp>
      <p:sp>
        <p:nvSpPr>
          <p:cNvPr id="3" name="İçerik Yer Tutucusu 2">
            <a:extLst>
              <a:ext uri="{FF2B5EF4-FFF2-40B4-BE49-F238E27FC236}">
                <a16:creationId xmlns:a16="http://schemas.microsoft.com/office/drawing/2014/main" id="{C0343818-84EA-DB9B-303C-73B9C2A8C9C2}"/>
              </a:ext>
            </a:extLst>
          </p:cNvPr>
          <p:cNvSpPr>
            <a:spLocks noGrp="1"/>
          </p:cNvSpPr>
          <p:nvPr>
            <p:ph idx="1"/>
          </p:nvPr>
        </p:nvSpPr>
        <p:spPr/>
        <p:txBody>
          <a:bodyPr>
            <a:normAutofit/>
          </a:bodyPr>
          <a:lstStyle/>
          <a:p>
            <a:pPr>
              <a:lnSpc>
                <a:spcPct val="110000"/>
              </a:lnSpc>
              <a:spcBef>
                <a:spcPts val="1800"/>
              </a:spcBef>
            </a:pPr>
            <a:r>
              <a:rPr lang="tr-TR" sz="2600" b="0" i="0" dirty="0">
                <a:solidFill>
                  <a:srgbClr val="212121"/>
                </a:solidFill>
                <a:effectLst/>
                <a:latin typeface="Abadi" panose="020B0604020104020204" pitchFamily="34" charset="0"/>
              </a:rPr>
              <a:t>Bu çalışmada, doğumdan sonraki 76.5 saatte depresif belirtileri tarandı çünkü doğum sonrası 3. gündeki ruh hali bozuklukları, doğum sonrası 6. haftada ortaya çıkan depresyonun en iyi habercisidir.</a:t>
            </a:r>
          </a:p>
          <a:p>
            <a:pPr>
              <a:lnSpc>
                <a:spcPct val="110000"/>
              </a:lnSpc>
              <a:spcBef>
                <a:spcPts val="1800"/>
              </a:spcBef>
            </a:pPr>
            <a:r>
              <a:rPr lang="tr-TR" sz="2600" dirty="0">
                <a:solidFill>
                  <a:srgbClr val="212121"/>
                </a:solidFill>
                <a:latin typeface="Abadi" panose="020B0604020104020204" pitchFamily="34" charset="0"/>
              </a:rPr>
              <a:t>Bir ç</a:t>
            </a:r>
            <a:r>
              <a:rPr lang="tr-TR" sz="2600" b="0" i="0" dirty="0">
                <a:solidFill>
                  <a:srgbClr val="212121"/>
                </a:solidFill>
                <a:effectLst/>
                <a:latin typeface="Abadi" panose="020B0604020104020204" pitchFamily="34" charset="0"/>
              </a:rPr>
              <a:t>alışmada, doğum sonrası depresyonun toplu prevalansı %14,8 idi ve son on yılda giderek artmaktadır. Doğum sonrası depresyonun gelişimine aracılık eden çok sayıda mekanizma bulunmasına rağmen, doğum sonrası depresyonun nedeni tam olarak aydınlatılamamıştır.</a:t>
            </a:r>
            <a:endParaRPr lang="tr-TR" sz="2600" dirty="0">
              <a:latin typeface="Abadi" panose="020B0604020104020204" pitchFamily="34" charset="0"/>
            </a:endParaRPr>
          </a:p>
        </p:txBody>
      </p:sp>
    </p:spTree>
    <p:extLst>
      <p:ext uri="{BB962C8B-B14F-4D97-AF65-F5344CB8AC3E}">
        <p14:creationId xmlns:p14="http://schemas.microsoft.com/office/powerpoint/2010/main" val="1698797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CE8498-EA58-E210-5F88-69D9B3F139C1}"/>
              </a:ext>
            </a:extLst>
          </p:cNvPr>
          <p:cNvSpPr>
            <a:spLocks noGrp="1"/>
          </p:cNvSpPr>
          <p:nvPr>
            <p:ph type="title"/>
          </p:nvPr>
        </p:nvSpPr>
        <p:spPr/>
        <p:txBody>
          <a:bodyPr/>
          <a:lstStyle/>
          <a:p>
            <a:r>
              <a:rPr lang="tr-TR" b="1" dirty="0"/>
              <a:t>TARTIŞMA</a:t>
            </a:r>
            <a:endParaRPr lang="tr-TR" dirty="0"/>
          </a:p>
        </p:txBody>
      </p:sp>
      <p:sp>
        <p:nvSpPr>
          <p:cNvPr id="3" name="İçerik Yer Tutucusu 2">
            <a:extLst>
              <a:ext uri="{FF2B5EF4-FFF2-40B4-BE49-F238E27FC236}">
                <a16:creationId xmlns:a16="http://schemas.microsoft.com/office/drawing/2014/main" id="{9BAD110D-4AD5-CAEF-2442-C6686DD2FD01}"/>
              </a:ext>
            </a:extLst>
          </p:cNvPr>
          <p:cNvSpPr>
            <a:spLocks noGrp="1"/>
          </p:cNvSpPr>
          <p:nvPr>
            <p:ph idx="1"/>
          </p:nvPr>
        </p:nvSpPr>
        <p:spPr/>
        <p:txBody>
          <a:bodyPr>
            <a:normAutofit/>
          </a:bodyPr>
          <a:lstStyle/>
          <a:p>
            <a:pPr>
              <a:lnSpc>
                <a:spcPct val="110000"/>
              </a:lnSpc>
            </a:pPr>
            <a:r>
              <a:rPr lang="tr-TR" sz="2600" b="0" i="0" dirty="0">
                <a:solidFill>
                  <a:srgbClr val="212121"/>
                </a:solidFill>
                <a:effectLst/>
                <a:latin typeface="Abadi" panose="020B0604020104020204" pitchFamily="34" charset="0"/>
              </a:rPr>
              <a:t>Emziren Çinli kadınlarda düşük beslenme kalitesi veya dengesiz beslenme, doğum sonrası depresyon ile ilişkilendirilmiştir.</a:t>
            </a:r>
            <a:r>
              <a:rPr lang="tr-TR" sz="2600" b="0" i="0" u="sng" baseline="30000" dirty="0">
                <a:solidFill>
                  <a:srgbClr val="376FAA"/>
                </a:solidFill>
                <a:effectLst/>
                <a:latin typeface="Abadi" panose="020B0604020104020204" pitchFamily="34" charset="0"/>
              </a:rPr>
              <a:t> </a:t>
            </a:r>
          </a:p>
          <a:p>
            <a:pPr>
              <a:lnSpc>
                <a:spcPct val="110000"/>
              </a:lnSpc>
            </a:pPr>
            <a:r>
              <a:rPr lang="tr-TR" sz="2600" b="0" i="0" dirty="0">
                <a:solidFill>
                  <a:srgbClr val="212121"/>
                </a:solidFill>
                <a:effectLst/>
                <a:latin typeface="Abadi" panose="020B0604020104020204" pitchFamily="34" charset="0"/>
              </a:rPr>
              <a:t>Bu çalışmada, müdahale ve kontrol grupları arasında doğum sonrası diyet veya iştahta anlamlı bir fark bulunamamıştır, bu da katılımcılarda depresyon düzeylerini önemli ölçüde düşürenin akupunktur noktası sıcak kompres olduğunu düşündürmektedir.</a:t>
            </a:r>
            <a:endParaRPr lang="tr-TR" sz="2600" dirty="0">
              <a:latin typeface="Abadi" panose="020B0604020104020204" pitchFamily="34" charset="0"/>
            </a:endParaRPr>
          </a:p>
        </p:txBody>
      </p:sp>
    </p:spTree>
    <p:extLst>
      <p:ext uri="{BB962C8B-B14F-4D97-AF65-F5344CB8AC3E}">
        <p14:creationId xmlns:p14="http://schemas.microsoft.com/office/powerpoint/2010/main" val="101748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B8AE60-153B-FA4B-EB59-5DE4E6B73DB1}"/>
              </a:ext>
            </a:extLst>
          </p:cNvPr>
          <p:cNvSpPr>
            <a:spLocks noGrp="1"/>
          </p:cNvSpPr>
          <p:nvPr>
            <p:ph type="title"/>
          </p:nvPr>
        </p:nvSpPr>
        <p:spPr/>
        <p:txBody>
          <a:bodyPr/>
          <a:lstStyle/>
          <a:p>
            <a:r>
              <a:rPr lang="tr-TR" b="1" dirty="0"/>
              <a:t>SINIRLAMALAR</a:t>
            </a:r>
          </a:p>
        </p:txBody>
      </p:sp>
      <p:sp>
        <p:nvSpPr>
          <p:cNvPr id="3" name="İçerik Yer Tutucusu 2">
            <a:extLst>
              <a:ext uri="{FF2B5EF4-FFF2-40B4-BE49-F238E27FC236}">
                <a16:creationId xmlns:a16="http://schemas.microsoft.com/office/drawing/2014/main" id="{DAC0A3B5-F798-F33A-A747-D4AA2EDC4EA7}"/>
              </a:ext>
            </a:extLst>
          </p:cNvPr>
          <p:cNvSpPr>
            <a:spLocks noGrp="1"/>
          </p:cNvSpPr>
          <p:nvPr>
            <p:ph idx="1"/>
          </p:nvPr>
        </p:nvSpPr>
        <p:spPr/>
        <p:txBody>
          <a:bodyPr>
            <a:normAutofit/>
          </a:bodyPr>
          <a:lstStyle/>
          <a:p>
            <a:r>
              <a:rPr lang="tr-TR" sz="2400" b="0" i="0" dirty="0">
                <a:solidFill>
                  <a:srgbClr val="212121"/>
                </a:solidFill>
                <a:effectLst/>
                <a:latin typeface="Abadi" panose="020B0604020104020204" pitchFamily="34" charset="0"/>
              </a:rPr>
              <a:t>Mevcut plasebo sıcak kompres olmadığı için katılımcılar grup randomizasyonuna karşı kör değildi.</a:t>
            </a:r>
          </a:p>
          <a:p>
            <a:r>
              <a:rPr lang="tr-TR" sz="2400" b="0" i="0" dirty="0">
                <a:solidFill>
                  <a:srgbClr val="212121"/>
                </a:solidFill>
                <a:effectLst/>
                <a:latin typeface="Abadi" panose="020B0604020104020204" pitchFamily="34" charset="0"/>
              </a:rPr>
              <a:t>Tüm katılımcılar başlangıçta tekil gebeliği olan sağlıklı </a:t>
            </a:r>
            <a:r>
              <a:rPr lang="tr-TR" sz="2400" b="0" i="0" dirty="0" err="1">
                <a:solidFill>
                  <a:srgbClr val="212121"/>
                </a:solidFill>
                <a:effectLst/>
                <a:latin typeface="Abadi" panose="020B0604020104020204" pitchFamily="34" charset="0"/>
              </a:rPr>
              <a:t>nulliparlardı</a:t>
            </a:r>
            <a:r>
              <a:rPr lang="tr-TR" sz="2400" b="0" i="0" dirty="0">
                <a:solidFill>
                  <a:srgbClr val="212121"/>
                </a:solidFill>
                <a:effectLst/>
                <a:latin typeface="Abadi" panose="020B0604020104020204" pitchFamily="34" charset="0"/>
              </a:rPr>
              <a:t>; Bu nedenle, bu bulgu komplikasyonları olan veya </a:t>
            </a:r>
            <a:r>
              <a:rPr lang="tr-TR" sz="2400" b="0" i="0" dirty="0" err="1">
                <a:solidFill>
                  <a:srgbClr val="212121"/>
                </a:solidFill>
                <a:effectLst/>
                <a:latin typeface="Abadi" panose="020B0604020104020204" pitchFamily="34" charset="0"/>
              </a:rPr>
              <a:t>multipar</a:t>
            </a:r>
            <a:r>
              <a:rPr lang="tr-TR" sz="2400" b="0" i="0" dirty="0">
                <a:solidFill>
                  <a:srgbClr val="212121"/>
                </a:solidFill>
                <a:effectLst/>
                <a:latin typeface="Abadi" panose="020B0604020104020204" pitchFamily="34" charset="0"/>
              </a:rPr>
              <a:t> gebelere genelleştirilemeyebilir. </a:t>
            </a:r>
            <a:endParaRPr lang="tr-TR" sz="2400" dirty="0">
              <a:solidFill>
                <a:srgbClr val="212121"/>
              </a:solidFill>
              <a:latin typeface="Abadi" panose="020B0604020104020204" pitchFamily="34" charset="0"/>
            </a:endParaRPr>
          </a:p>
          <a:p>
            <a:r>
              <a:rPr lang="tr-TR" sz="2400" b="0" i="0" dirty="0" err="1">
                <a:solidFill>
                  <a:srgbClr val="212121"/>
                </a:solidFill>
                <a:effectLst/>
                <a:latin typeface="Abadi" panose="020B0604020104020204" pitchFamily="34" charset="0"/>
              </a:rPr>
              <a:t>Postpartum</a:t>
            </a:r>
            <a:r>
              <a:rPr lang="tr-TR" sz="2400" dirty="0">
                <a:solidFill>
                  <a:srgbClr val="212121"/>
                </a:solidFill>
                <a:latin typeface="Abadi" panose="020B0604020104020204" pitchFamily="34" charset="0"/>
              </a:rPr>
              <a:t> </a:t>
            </a:r>
            <a:r>
              <a:rPr lang="tr-TR" sz="2400" b="0" i="0" dirty="0">
                <a:solidFill>
                  <a:srgbClr val="212121"/>
                </a:solidFill>
                <a:effectLst/>
                <a:latin typeface="Abadi" panose="020B0604020104020204" pitchFamily="34" charset="0"/>
              </a:rPr>
              <a:t>rezidüel idrar hacmi ultrasonografik inceleme ile ölçülmedi. Bununla birlikte, bu sorunu kısmen ele alabilecek doğum sonrası idrar retansiyonunu tanımlamak için daha geniş bir tanım kullanıldı.</a:t>
            </a:r>
          </a:p>
          <a:p>
            <a:r>
              <a:rPr lang="tr-TR" sz="2400" b="0" i="0" dirty="0">
                <a:solidFill>
                  <a:srgbClr val="212121"/>
                </a:solidFill>
                <a:effectLst/>
                <a:latin typeface="Abadi" panose="020B0604020104020204" pitchFamily="34" charset="0"/>
              </a:rPr>
              <a:t>Tüm müdahaleler ve ölçümler vajinal doğumdan sonra hastaneye yatış sırasında yapıldığından, akupunktur noktalı sıcak kompresin uzun vadeli etkileri bilinmemektedir.</a:t>
            </a:r>
            <a:endParaRPr lang="tr-TR" sz="2400" dirty="0">
              <a:latin typeface="Abadi" panose="020B0604020104020204" pitchFamily="34" charset="0"/>
            </a:endParaRPr>
          </a:p>
        </p:txBody>
      </p:sp>
    </p:spTree>
    <p:extLst>
      <p:ext uri="{BB962C8B-B14F-4D97-AF65-F5344CB8AC3E}">
        <p14:creationId xmlns:p14="http://schemas.microsoft.com/office/powerpoint/2010/main" val="394960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06B1B-3FED-A3B2-0C76-6229FE3EAA73}"/>
              </a:ext>
            </a:extLst>
          </p:cNvPr>
          <p:cNvSpPr>
            <a:spLocks noGrp="1"/>
          </p:cNvSpPr>
          <p:nvPr>
            <p:ph type="title"/>
          </p:nvPr>
        </p:nvSpPr>
        <p:spPr/>
        <p:txBody>
          <a:bodyPr/>
          <a:lstStyle/>
          <a:p>
            <a:r>
              <a:rPr lang="tr-TR" b="1" dirty="0"/>
              <a:t>SONUÇLAR</a:t>
            </a:r>
          </a:p>
        </p:txBody>
      </p:sp>
      <p:sp>
        <p:nvSpPr>
          <p:cNvPr id="3" name="İçerik Yer Tutucusu 2">
            <a:extLst>
              <a:ext uri="{FF2B5EF4-FFF2-40B4-BE49-F238E27FC236}">
                <a16:creationId xmlns:a16="http://schemas.microsoft.com/office/drawing/2014/main" id="{5609BEFF-AEC5-A559-3F12-992900EC452A}"/>
              </a:ext>
            </a:extLst>
          </p:cNvPr>
          <p:cNvSpPr>
            <a:spLocks noGrp="1"/>
          </p:cNvSpPr>
          <p:nvPr>
            <p:ph idx="1"/>
          </p:nvPr>
        </p:nvSpPr>
        <p:spPr/>
        <p:txBody>
          <a:bodyPr>
            <a:normAutofit/>
          </a:bodyPr>
          <a:lstStyle/>
          <a:p>
            <a:pPr>
              <a:lnSpc>
                <a:spcPct val="110000"/>
              </a:lnSpc>
              <a:spcBef>
                <a:spcPts val="1200"/>
              </a:spcBef>
            </a:pPr>
            <a:r>
              <a:rPr lang="tr-TR" sz="2600" b="0" i="0" dirty="0">
                <a:solidFill>
                  <a:srgbClr val="212121"/>
                </a:solidFill>
                <a:effectLst/>
                <a:latin typeface="Abadi" panose="020B0604020104020204" pitchFamily="34" charset="0"/>
              </a:rPr>
              <a:t>Bu randomize klinik çalışma, karın, </a:t>
            </a:r>
            <a:r>
              <a:rPr lang="tr-TR" sz="2600" b="0" i="0" dirty="0" err="1">
                <a:solidFill>
                  <a:srgbClr val="212121"/>
                </a:solidFill>
                <a:effectLst/>
                <a:latin typeface="Abadi" panose="020B0604020104020204" pitchFamily="34" charset="0"/>
              </a:rPr>
              <a:t>lumbosakral</a:t>
            </a:r>
            <a:r>
              <a:rPr lang="tr-TR" sz="2600" b="0" i="0" dirty="0">
                <a:solidFill>
                  <a:srgbClr val="212121"/>
                </a:solidFill>
                <a:effectLst/>
                <a:latin typeface="Abadi" panose="020B0604020104020204" pitchFamily="34" charset="0"/>
              </a:rPr>
              <a:t> ve </a:t>
            </a:r>
            <a:r>
              <a:rPr lang="tr-TR" sz="2600" b="0" i="0" dirty="0" err="1">
                <a:solidFill>
                  <a:srgbClr val="212121"/>
                </a:solidFill>
                <a:effectLst/>
                <a:latin typeface="Abadi" panose="020B0604020104020204" pitchFamily="34" charset="0"/>
              </a:rPr>
              <a:t>plantar</a:t>
            </a:r>
            <a:r>
              <a:rPr lang="tr-TR" sz="2600" b="0" i="0" dirty="0">
                <a:solidFill>
                  <a:srgbClr val="212121"/>
                </a:solidFill>
                <a:effectLst/>
                <a:latin typeface="Abadi" panose="020B0604020104020204" pitchFamily="34" charset="0"/>
              </a:rPr>
              <a:t> bölgelere uygulanan akupunktur noktası sıcak kompresinin, vajinal doğumdan sonra bireyler için doğum sonrası idrar retansiyonu insidansını azalttığını, uterus kasılma ağrısını azalttığını, depresif semptomları iyileştirdiğini ve emzirme sütü hacmini artırdığını buldu. </a:t>
            </a:r>
          </a:p>
          <a:p>
            <a:pPr>
              <a:lnSpc>
                <a:spcPct val="110000"/>
              </a:lnSpc>
              <a:spcBef>
                <a:spcPts val="1200"/>
              </a:spcBef>
            </a:pPr>
            <a:r>
              <a:rPr lang="tr-TR" sz="2600" b="0" i="0" dirty="0">
                <a:solidFill>
                  <a:srgbClr val="212121"/>
                </a:solidFill>
                <a:effectLst/>
                <a:latin typeface="Abadi" panose="020B0604020104020204" pitchFamily="34" charset="0"/>
              </a:rPr>
              <a:t>Bu sonuçlara dayanarak, akupunktur noktası sıcak kompres, doğum sonrası bakımda hastaların öz bakım ihtiyaçlarını karşılayan yardımcı bir müdahale olarak düşünülebilir.</a:t>
            </a:r>
            <a:endParaRPr lang="tr-TR" sz="2600" dirty="0">
              <a:latin typeface="Abadi" panose="020B0604020104020204" pitchFamily="34" charset="0"/>
            </a:endParaRPr>
          </a:p>
        </p:txBody>
      </p:sp>
    </p:spTree>
    <p:extLst>
      <p:ext uri="{BB962C8B-B14F-4D97-AF65-F5344CB8AC3E}">
        <p14:creationId xmlns:p14="http://schemas.microsoft.com/office/powerpoint/2010/main" val="339253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7DF760-A9EC-A176-C223-0D3FCDAB1494}"/>
              </a:ext>
            </a:extLst>
          </p:cNvPr>
          <p:cNvSpPr>
            <a:spLocks noGrp="1"/>
          </p:cNvSpPr>
          <p:nvPr>
            <p:ph type="title"/>
          </p:nvPr>
        </p:nvSpPr>
        <p:spPr/>
        <p:txBody>
          <a:bodyPr/>
          <a:lstStyle/>
          <a:p>
            <a:r>
              <a:rPr lang="tr-TR" b="1" dirty="0"/>
              <a:t>GİRİŞ</a:t>
            </a:r>
            <a:endParaRPr lang="tr-TR" dirty="0"/>
          </a:p>
        </p:txBody>
      </p:sp>
      <p:sp>
        <p:nvSpPr>
          <p:cNvPr id="3" name="İçerik Yer Tutucusu 2">
            <a:extLst>
              <a:ext uri="{FF2B5EF4-FFF2-40B4-BE49-F238E27FC236}">
                <a16:creationId xmlns:a16="http://schemas.microsoft.com/office/drawing/2014/main" id="{9445585D-7E6D-3FD3-6436-106BB5A59F79}"/>
              </a:ext>
            </a:extLst>
          </p:cNvPr>
          <p:cNvSpPr>
            <a:spLocks noGrp="1"/>
          </p:cNvSpPr>
          <p:nvPr>
            <p:ph idx="1"/>
          </p:nvPr>
        </p:nvSpPr>
        <p:spPr>
          <a:xfrm>
            <a:off x="838200" y="1825624"/>
            <a:ext cx="10515600" cy="4486686"/>
          </a:xfrm>
        </p:spPr>
        <p:txBody>
          <a:bodyPr>
            <a:normAutofit/>
          </a:bodyPr>
          <a:lstStyle/>
          <a:p>
            <a:pPr>
              <a:lnSpc>
                <a:spcPct val="100000"/>
              </a:lnSpc>
              <a:spcBef>
                <a:spcPts val="1800"/>
              </a:spcBef>
            </a:pPr>
            <a:r>
              <a:rPr lang="tr-TR" sz="2600" b="0" i="0" dirty="0">
                <a:solidFill>
                  <a:srgbClr val="212121"/>
                </a:solidFill>
                <a:effectLst/>
                <a:latin typeface="Abadi" panose="020B0604020104020204" pitchFamily="34" charset="0"/>
              </a:rPr>
              <a:t>Doğum sonrası erken dönemde bireyler için akupunktur noktası sıcak kompresin </a:t>
            </a:r>
            <a:r>
              <a:rPr lang="tr-TR" sz="2600" b="0" i="0" u="sng" dirty="0">
                <a:solidFill>
                  <a:srgbClr val="212121"/>
                </a:solidFill>
                <a:effectLst/>
                <a:latin typeface="Abadi" panose="020B0604020104020204" pitchFamily="34" charset="0"/>
              </a:rPr>
              <a:t>altında yatan mekanizma</a:t>
            </a:r>
            <a:r>
              <a:rPr lang="tr-TR" sz="2600" dirty="0">
                <a:solidFill>
                  <a:srgbClr val="212121"/>
                </a:solidFill>
                <a:latin typeface="Abadi" panose="020B0604020104020204" pitchFamily="34" charset="0"/>
              </a:rPr>
              <a:t>;</a:t>
            </a:r>
            <a:r>
              <a:rPr lang="tr-TR" sz="2600" b="0" i="0" dirty="0">
                <a:solidFill>
                  <a:srgbClr val="212121"/>
                </a:solidFill>
                <a:effectLst/>
                <a:latin typeface="Abadi" panose="020B0604020104020204" pitchFamily="34" charset="0"/>
              </a:rPr>
              <a:t> </a:t>
            </a:r>
          </a:p>
          <a:p>
            <a:pPr>
              <a:lnSpc>
                <a:spcPct val="100000"/>
              </a:lnSpc>
              <a:spcBef>
                <a:spcPts val="1800"/>
              </a:spcBef>
              <a:buFont typeface="Wingdings" panose="05000000000000000000" pitchFamily="2" charset="2"/>
              <a:buChar char="ü"/>
            </a:pPr>
            <a:r>
              <a:rPr lang="tr-TR" sz="2600" b="0" i="0" dirty="0">
                <a:solidFill>
                  <a:srgbClr val="212121"/>
                </a:solidFill>
                <a:effectLst/>
                <a:latin typeface="Abadi" panose="020B0604020104020204" pitchFamily="34" charset="0"/>
              </a:rPr>
              <a:t>lokal kan dolaşımının teşvik edilmesi, </a:t>
            </a:r>
          </a:p>
          <a:p>
            <a:pPr>
              <a:lnSpc>
                <a:spcPct val="100000"/>
              </a:lnSpc>
              <a:spcBef>
                <a:spcPts val="1800"/>
              </a:spcBef>
              <a:buFont typeface="Wingdings" panose="05000000000000000000" pitchFamily="2" charset="2"/>
              <a:buChar char="ü"/>
            </a:pPr>
            <a:r>
              <a:rPr lang="tr-TR" sz="2600" b="0" i="0" dirty="0">
                <a:solidFill>
                  <a:srgbClr val="212121"/>
                </a:solidFill>
                <a:effectLst/>
                <a:latin typeface="Abadi" panose="020B0604020104020204" pitchFamily="34" charset="0"/>
              </a:rPr>
              <a:t>doku metabolizmasının ve periferik hemodinamiklerin iyileştirilmesi,</a:t>
            </a:r>
          </a:p>
          <a:p>
            <a:pPr>
              <a:lnSpc>
                <a:spcPct val="100000"/>
              </a:lnSpc>
              <a:spcBef>
                <a:spcPts val="1800"/>
              </a:spcBef>
              <a:buFont typeface="Wingdings" panose="05000000000000000000" pitchFamily="2" charset="2"/>
              <a:buChar char="ü"/>
            </a:pPr>
            <a:r>
              <a:rPr lang="tr-TR" sz="2600" b="0" i="0" dirty="0">
                <a:solidFill>
                  <a:srgbClr val="212121"/>
                </a:solidFill>
                <a:effectLst/>
                <a:latin typeface="Abadi" panose="020B0604020104020204" pitchFamily="34" charset="0"/>
              </a:rPr>
              <a:t>sempatik sinir aktivitesinin inhibisyonu ve </a:t>
            </a:r>
          </a:p>
          <a:p>
            <a:pPr>
              <a:lnSpc>
                <a:spcPct val="100000"/>
              </a:lnSpc>
              <a:spcBef>
                <a:spcPts val="1800"/>
              </a:spcBef>
              <a:buFont typeface="Wingdings" panose="05000000000000000000" pitchFamily="2" charset="2"/>
              <a:buChar char="ü"/>
            </a:pPr>
            <a:r>
              <a:rPr lang="tr-TR" sz="2600" b="0" i="0" dirty="0">
                <a:solidFill>
                  <a:srgbClr val="212121"/>
                </a:solidFill>
                <a:effectLst/>
                <a:latin typeface="Abadi" panose="020B0604020104020204" pitchFamily="34" charset="0"/>
              </a:rPr>
              <a:t>parasempatik sinir aktivitesi baskınlığının indüklenmesi olabilir.</a:t>
            </a:r>
          </a:p>
        </p:txBody>
      </p:sp>
    </p:spTree>
    <p:extLst>
      <p:ext uri="{BB962C8B-B14F-4D97-AF65-F5344CB8AC3E}">
        <p14:creationId xmlns:p14="http://schemas.microsoft.com/office/powerpoint/2010/main" val="14494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295603-D4D0-E0F4-A68C-7BAE1F97EE64}"/>
              </a:ext>
            </a:extLst>
          </p:cNvPr>
          <p:cNvSpPr>
            <a:spLocks noGrp="1"/>
          </p:cNvSpPr>
          <p:nvPr>
            <p:ph type="title"/>
          </p:nvPr>
        </p:nvSpPr>
        <p:spPr/>
        <p:txBody>
          <a:bodyPr/>
          <a:lstStyle/>
          <a:p>
            <a:r>
              <a:rPr lang="tr-TR" b="1" dirty="0"/>
              <a:t>GİRİŞ</a:t>
            </a:r>
            <a:endParaRPr lang="tr-TR" dirty="0"/>
          </a:p>
        </p:txBody>
      </p:sp>
      <p:sp>
        <p:nvSpPr>
          <p:cNvPr id="3" name="İçerik Yer Tutucusu 2">
            <a:extLst>
              <a:ext uri="{FF2B5EF4-FFF2-40B4-BE49-F238E27FC236}">
                <a16:creationId xmlns:a16="http://schemas.microsoft.com/office/drawing/2014/main" id="{208A140A-AA5F-5D15-753F-3B1B4F453064}"/>
              </a:ext>
            </a:extLst>
          </p:cNvPr>
          <p:cNvSpPr>
            <a:spLocks noGrp="1"/>
          </p:cNvSpPr>
          <p:nvPr>
            <p:ph idx="1"/>
          </p:nvPr>
        </p:nvSpPr>
        <p:spPr/>
        <p:txBody>
          <a:bodyPr>
            <a:normAutofit/>
          </a:bodyPr>
          <a:lstStyle/>
          <a:p>
            <a:pPr>
              <a:lnSpc>
                <a:spcPts val="3600"/>
              </a:lnSpc>
              <a:spcBef>
                <a:spcPts val="1800"/>
              </a:spcBef>
              <a:spcAft>
                <a:spcPts val="1200"/>
              </a:spcAft>
            </a:pPr>
            <a:r>
              <a:rPr lang="tr-TR" sz="2400" b="0" i="0" dirty="0">
                <a:solidFill>
                  <a:srgbClr val="303030"/>
                </a:solidFill>
                <a:effectLst/>
                <a:latin typeface="Abadi" panose="020B0604020104020204" pitchFamily="34" charset="0"/>
              </a:rPr>
              <a:t>2018’de </a:t>
            </a:r>
            <a:r>
              <a:rPr lang="tr-TR" sz="2400" b="0" i="0" dirty="0" err="1">
                <a:solidFill>
                  <a:srgbClr val="303030"/>
                </a:solidFill>
                <a:effectLst/>
                <a:latin typeface="Abadi" panose="020B0604020104020204" pitchFamily="34" charset="0"/>
              </a:rPr>
              <a:t>Tayland’ta</a:t>
            </a:r>
            <a:r>
              <a:rPr lang="tr-TR" sz="2400" b="0" i="0" dirty="0">
                <a:solidFill>
                  <a:srgbClr val="303030"/>
                </a:solidFill>
                <a:effectLst/>
                <a:latin typeface="Abadi" panose="020B0604020104020204" pitchFamily="34" charset="0"/>
              </a:rPr>
              <a:t> yapılan bir çalışmada </a:t>
            </a:r>
            <a:r>
              <a:rPr lang="tr-TR" sz="2400" dirty="0">
                <a:solidFill>
                  <a:srgbClr val="212121"/>
                </a:solidFill>
                <a:latin typeface="Abadi" panose="020B0604020104020204" pitchFamily="34" charset="0"/>
              </a:rPr>
              <a:t>s</a:t>
            </a:r>
            <a:r>
              <a:rPr lang="tr-TR" sz="2400" b="0" i="0" dirty="0">
                <a:solidFill>
                  <a:srgbClr val="212121"/>
                </a:solidFill>
                <a:effectLst/>
                <a:latin typeface="Abadi" panose="020B0604020104020204" pitchFamily="34" charset="0"/>
              </a:rPr>
              <a:t>ıcak kompresin, üst </a:t>
            </a:r>
            <a:r>
              <a:rPr lang="tr-TR" sz="2400" b="0" i="0" dirty="0" err="1">
                <a:solidFill>
                  <a:srgbClr val="212121"/>
                </a:solidFill>
                <a:effectLst/>
                <a:latin typeface="Abadi" panose="020B0604020104020204" pitchFamily="34" charset="0"/>
              </a:rPr>
              <a:t>trapezius</a:t>
            </a:r>
            <a:r>
              <a:rPr lang="tr-TR" sz="2400" b="0" i="0" dirty="0">
                <a:solidFill>
                  <a:srgbClr val="212121"/>
                </a:solidFill>
                <a:effectLst/>
                <a:latin typeface="Abadi" panose="020B0604020104020204" pitchFamily="34" charset="0"/>
              </a:rPr>
              <a:t> kasındaki </a:t>
            </a:r>
            <a:r>
              <a:rPr lang="tr-TR" sz="2400" b="0" i="0" dirty="0" err="1">
                <a:solidFill>
                  <a:srgbClr val="212121"/>
                </a:solidFill>
                <a:effectLst/>
                <a:latin typeface="Abadi" panose="020B0604020104020204" pitchFamily="34" charset="0"/>
              </a:rPr>
              <a:t>miyofasiyal</a:t>
            </a:r>
            <a:r>
              <a:rPr lang="tr-TR" sz="2400" b="0" i="0" dirty="0">
                <a:solidFill>
                  <a:srgbClr val="212121"/>
                </a:solidFill>
                <a:effectLst/>
                <a:latin typeface="Abadi" panose="020B0604020104020204" pitchFamily="34" charset="0"/>
              </a:rPr>
              <a:t> ağrı sendromu için etkili bir tamamlayıcı tedavi olduğu kanıtlanmış ve basınç-ağrı eşiğini düzenleyerek yaşam kalitesini iyileştird</a:t>
            </a:r>
            <a:r>
              <a:rPr lang="tr-TR" sz="2400" dirty="0">
                <a:solidFill>
                  <a:srgbClr val="212121"/>
                </a:solidFill>
                <a:latin typeface="Abadi" panose="020B0604020104020204" pitchFamily="34" charset="0"/>
              </a:rPr>
              <a:t>iği görülmüş.</a:t>
            </a:r>
          </a:p>
          <a:p>
            <a:pPr>
              <a:lnSpc>
                <a:spcPts val="3600"/>
              </a:lnSpc>
              <a:spcBef>
                <a:spcPts val="1800"/>
              </a:spcBef>
              <a:spcAft>
                <a:spcPts val="1200"/>
              </a:spcAft>
            </a:pPr>
            <a:r>
              <a:rPr lang="tr-TR" sz="2400" b="0" i="0" dirty="0" err="1">
                <a:solidFill>
                  <a:srgbClr val="212121"/>
                </a:solidFill>
                <a:effectLst/>
                <a:latin typeface="Abadi" panose="020B0604020104020204" pitchFamily="34" charset="0"/>
              </a:rPr>
              <a:t>Tayland’ta</a:t>
            </a:r>
            <a:r>
              <a:rPr lang="tr-TR" sz="2400" b="0" i="0" dirty="0">
                <a:solidFill>
                  <a:srgbClr val="212121"/>
                </a:solidFill>
                <a:effectLst/>
                <a:latin typeface="Abadi" panose="020B0604020104020204" pitchFamily="34" charset="0"/>
              </a:rPr>
              <a:t> yapılan </a:t>
            </a:r>
            <a:r>
              <a:rPr lang="tr-TR" sz="2400" dirty="0">
                <a:solidFill>
                  <a:srgbClr val="212121"/>
                </a:solidFill>
                <a:latin typeface="Abadi" panose="020B0604020104020204" pitchFamily="34" charset="0"/>
              </a:rPr>
              <a:t>bir başka çalışmada ise s</a:t>
            </a:r>
            <a:r>
              <a:rPr lang="tr-TR" sz="2400" b="0" i="0" dirty="0">
                <a:solidFill>
                  <a:srgbClr val="212121"/>
                </a:solidFill>
                <a:effectLst/>
                <a:latin typeface="Abadi" panose="020B0604020104020204" pitchFamily="34" charset="0"/>
              </a:rPr>
              <a:t>ıcak kompres müdahalesinin doğumdan sonraki gün, ağrı yoğunluğunu önemli ölçüde azalttığı bulunmuştur.</a:t>
            </a:r>
            <a:endParaRPr lang="tr-TR" sz="2400" dirty="0">
              <a:latin typeface="Abadi" panose="020B0604020104020204" pitchFamily="34" charset="0"/>
            </a:endParaRPr>
          </a:p>
        </p:txBody>
      </p:sp>
    </p:spTree>
    <p:extLst>
      <p:ext uri="{BB962C8B-B14F-4D97-AF65-F5344CB8AC3E}">
        <p14:creationId xmlns:p14="http://schemas.microsoft.com/office/powerpoint/2010/main" val="128705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7C671A-B405-1D46-BE19-A6D50C18BE0A}"/>
              </a:ext>
            </a:extLst>
          </p:cNvPr>
          <p:cNvSpPr>
            <a:spLocks noGrp="1"/>
          </p:cNvSpPr>
          <p:nvPr>
            <p:ph type="title"/>
          </p:nvPr>
        </p:nvSpPr>
        <p:spPr/>
        <p:txBody>
          <a:bodyPr/>
          <a:lstStyle/>
          <a:p>
            <a:r>
              <a:rPr lang="tr-TR" b="1" dirty="0"/>
              <a:t>GİRİŞ</a:t>
            </a:r>
            <a:endParaRPr lang="tr-TR" dirty="0"/>
          </a:p>
        </p:txBody>
      </p:sp>
      <p:sp>
        <p:nvSpPr>
          <p:cNvPr id="3" name="İçerik Yer Tutucusu 2">
            <a:extLst>
              <a:ext uri="{FF2B5EF4-FFF2-40B4-BE49-F238E27FC236}">
                <a16:creationId xmlns:a16="http://schemas.microsoft.com/office/drawing/2014/main" id="{2A195ED6-2B59-2980-5035-774BCA21F001}"/>
              </a:ext>
            </a:extLst>
          </p:cNvPr>
          <p:cNvSpPr>
            <a:spLocks noGrp="1"/>
          </p:cNvSpPr>
          <p:nvPr>
            <p:ph idx="1"/>
          </p:nvPr>
        </p:nvSpPr>
        <p:spPr/>
        <p:txBody>
          <a:bodyPr>
            <a:normAutofit/>
          </a:bodyPr>
          <a:lstStyle/>
          <a:p>
            <a:pPr>
              <a:lnSpc>
                <a:spcPct val="120000"/>
              </a:lnSpc>
              <a:spcBef>
                <a:spcPts val="1800"/>
              </a:spcBef>
              <a:spcAft>
                <a:spcPts val="600"/>
              </a:spcAft>
            </a:pPr>
            <a:r>
              <a:rPr lang="tr-TR" sz="2400" b="0" i="0" dirty="0">
                <a:solidFill>
                  <a:srgbClr val="212121"/>
                </a:solidFill>
                <a:effectLst/>
                <a:latin typeface="Abadi" panose="020B0604020104020204" pitchFamily="34" charset="0"/>
              </a:rPr>
              <a:t>Akupunktur noktalarının ve doğal fiziksel ajan ısısının bir kombinasyonu olan akupunktur noktası sıcak kompres, invaziv olmayan özelliği nedeniyle lohusalık döneminde hastalar ve aileleri için hem fiziksel hem de zihinsel olarak diğer tedavilere göre daha kabul edilebilir. </a:t>
            </a:r>
          </a:p>
          <a:p>
            <a:pPr>
              <a:lnSpc>
                <a:spcPct val="120000"/>
              </a:lnSpc>
              <a:spcBef>
                <a:spcPts val="1800"/>
              </a:spcBef>
              <a:spcAft>
                <a:spcPts val="600"/>
              </a:spcAft>
            </a:pPr>
            <a:r>
              <a:rPr lang="tr-TR" sz="2400" b="0" i="0" dirty="0">
                <a:solidFill>
                  <a:srgbClr val="212121"/>
                </a:solidFill>
                <a:effectLst/>
                <a:latin typeface="Abadi" panose="020B0604020104020204" pitchFamily="34" charset="0"/>
              </a:rPr>
              <a:t>Bununla birlikte, doğum sonrası erken dönemde akupunktur noktası sıcak kompresinin etkileri, klinik çalışmalardan kanıta dayalı destek eksikliği nedeniyle belirsizliğini koruyor.</a:t>
            </a:r>
            <a:endParaRPr lang="tr-TR" sz="2400" dirty="0">
              <a:latin typeface="Abadi" panose="020B0604020104020204" pitchFamily="34" charset="0"/>
            </a:endParaRPr>
          </a:p>
        </p:txBody>
      </p:sp>
    </p:spTree>
    <p:extLst>
      <p:ext uri="{BB962C8B-B14F-4D97-AF65-F5344CB8AC3E}">
        <p14:creationId xmlns:p14="http://schemas.microsoft.com/office/powerpoint/2010/main" val="271356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15540B-DAE0-4D6D-2E25-A628A32A8ACD}"/>
              </a:ext>
            </a:extLst>
          </p:cNvPr>
          <p:cNvSpPr>
            <a:spLocks noGrp="1"/>
          </p:cNvSpPr>
          <p:nvPr>
            <p:ph type="title"/>
          </p:nvPr>
        </p:nvSpPr>
        <p:spPr/>
        <p:txBody>
          <a:bodyPr/>
          <a:lstStyle/>
          <a:p>
            <a:r>
              <a:rPr lang="tr-TR" b="1" dirty="0"/>
              <a:t>AMAÇ</a:t>
            </a:r>
          </a:p>
        </p:txBody>
      </p:sp>
      <p:sp>
        <p:nvSpPr>
          <p:cNvPr id="3" name="İçerik Yer Tutucusu 2">
            <a:extLst>
              <a:ext uri="{FF2B5EF4-FFF2-40B4-BE49-F238E27FC236}">
                <a16:creationId xmlns:a16="http://schemas.microsoft.com/office/drawing/2014/main" id="{47DC269B-5672-3526-A797-989C1E48176E}"/>
              </a:ext>
            </a:extLst>
          </p:cNvPr>
          <p:cNvSpPr>
            <a:spLocks noGrp="1"/>
          </p:cNvSpPr>
          <p:nvPr>
            <p:ph idx="1"/>
          </p:nvPr>
        </p:nvSpPr>
        <p:spPr/>
        <p:txBody>
          <a:bodyPr>
            <a:normAutofit/>
          </a:bodyPr>
          <a:lstStyle/>
          <a:p>
            <a:pPr>
              <a:lnSpc>
                <a:spcPct val="120000"/>
              </a:lnSpc>
              <a:spcBef>
                <a:spcPts val="1200"/>
              </a:spcBef>
            </a:pPr>
            <a:r>
              <a:rPr lang="tr-TR" sz="2600" b="0" i="0" dirty="0">
                <a:solidFill>
                  <a:srgbClr val="212121"/>
                </a:solidFill>
                <a:effectLst/>
                <a:latin typeface="Abadi" panose="020B0604020104020204" pitchFamily="34" charset="0"/>
              </a:rPr>
              <a:t>Abdominal, </a:t>
            </a:r>
            <a:r>
              <a:rPr lang="tr-TR" sz="2600" b="0" i="0" dirty="0" err="1">
                <a:solidFill>
                  <a:srgbClr val="212121"/>
                </a:solidFill>
                <a:effectLst/>
                <a:latin typeface="Abadi" panose="020B0604020104020204" pitchFamily="34" charset="0"/>
              </a:rPr>
              <a:t>lumbosakral</a:t>
            </a:r>
            <a:r>
              <a:rPr lang="tr-TR" sz="2600" b="0" i="0" dirty="0">
                <a:solidFill>
                  <a:srgbClr val="212121"/>
                </a:solidFill>
                <a:effectLst/>
                <a:latin typeface="Abadi" panose="020B0604020104020204" pitchFamily="34" charset="0"/>
              </a:rPr>
              <a:t> ve </a:t>
            </a:r>
            <a:r>
              <a:rPr lang="tr-TR" sz="2600" b="0" i="0" dirty="0" err="1">
                <a:solidFill>
                  <a:srgbClr val="212121"/>
                </a:solidFill>
                <a:effectLst/>
                <a:latin typeface="Abadi" panose="020B0604020104020204" pitchFamily="34" charset="0"/>
              </a:rPr>
              <a:t>plantar</a:t>
            </a:r>
            <a:r>
              <a:rPr lang="tr-TR" sz="2600" b="0" i="0" dirty="0">
                <a:solidFill>
                  <a:srgbClr val="212121"/>
                </a:solidFill>
                <a:effectLst/>
                <a:latin typeface="Abadi" panose="020B0604020104020204" pitchFamily="34" charset="0"/>
              </a:rPr>
              <a:t> bölgeleri içeren akupunktur noktası sıcak kompresinin;</a:t>
            </a:r>
          </a:p>
          <a:p>
            <a:pPr>
              <a:lnSpc>
                <a:spcPct val="150000"/>
              </a:lnSpc>
              <a:buFont typeface="Wingdings" panose="05000000000000000000" pitchFamily="2" charset="2"/>
              <a:buChar char="Ø"/>
            </a:pPr>
            <a:r>
              <a:rPr lang="tr-TR" sz="2600" b="0" i="0" dirty="0">
                <a:solidFill>
                  <a:srgbClr val="212121"/>
                </a:solidFill>
                <a:effectLst/>
                <a:latin typeface="Abadi" panose="020B0604020104020204" pitchFamily="34" charset="0"/>
              </a:rPr>
              <a:t> doğum sonrası üriner retansiyon insidansını azaltıp azaltamayacağını,</a:t>
            </a:r>
          </a:p>
          <a:p>
            <a:pPr>
              <a:lnSpc>
                <a:spcPct val="150000"/>
              </a:lnSpc>
              <a:buFont typeface="Wingdings" panose="05000000000000000000" pitchFamily="2" charset="2"/>
              <a:buChar char="Ø"/>
            </a:pPr>
            <a:r>
              <a:rPr lang="tr-TR" sz="2600" b="0" i="0" dirty="0">
                <a:solidFill>
                  <a:srgbClr val="212121"/>
                </a:solidFill>
                <a:effectLst/>
                <a:latin typeface="Abadi" panose="020B0604020104020204" pitchFamily="34" charset="0"/>
              </a:rPr>
              <a:t> doğum sonrası uterus kasılma ağrısını hafifletip hafifletemeyeceğini,</a:t>
            </a:r>
          </a:p>
          <a:p>
            <a:pPr>
              <a:lnSpc>
                <a:spcPct val="150000"/>
              </a:lnSpc>
              <a:buFont typeface="Wingdings" panose="05000000000000000000" pitchFamily="2" charset="2"/>
              <a:buChar char="Ø"/>
            </a:pPr>
            <a:r>
              <a:rPr lang="tr-TR" sz="2600" b="0" i="0" dirty="0">
                <a:solidFill>
                  <a:srgbClr val="212121"/>
                </a:solidFill>
                <a:effectLst/>
                <a:latin typeface="Abadi" panose="020B0604020104020204" pitchFamily="34" charset="0"/>
              </a:rPr>
              <a:t> duygusal bozuklukları önleyip emzirmeyi teşvik edip edemeyeceğini değerlendirmekti.</a:t>
            </a:r>
            <a:endParaRPr lang="tr-TR" sz="2600" dirty="0">
              <a:latin typeface="Abadi" panose="020B0604020104020204" pitchFamily="34" charset="0"/>
            </a:endParaRPr>
          </a:p>
        </p:txBody>
      </p:sp>
    </p:spTree>
    <p:extLst>
      <p:ext uri="{BB962C8B-B14F-4D97-AF65-F5344CB8AC3E}">
        <p14:creationId xmlns:p14="http://schemas.microsoft.com/office/powerpoint/2010/main" val="27787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F4B594-E73C-A042-8E24-A9258CF10B0A}"/>
              </a:ext>
            </a:extLst>
          </p:cNvPr>
          <p:cNvSpPr>
            <a:spLocks noGrp="1"/>
          </p:cNvSpPr>
          <p:nvPr>
            <p:ph type="title"/>
          </p:nvPr>
        </p:nvSpPr>
        <p:spPr/>
        <p:txBody>
          <a:bodyPr/>
          <a:lstStyle/>
          <a:p>
            <a:r>
              <a:rPr lang="tr-TR" b="1" dirty="0"/>
              <a:t>YÖNTEM</a:t>
            </a:r>
          </a:p>
        </p:txBody>
      </p:sp>
      <p:sp>
        <p:nvSpPr>
          <p:cNvPr id="3" name="İçerik Yer Tutucusu 2">
            <a:extLst>
              <a:ext uri="{FF2B5EF4-FFF2-40B4-BE49-F238E27FC236}">
                <a16:creationId xmlns:a16="http://schemas.microsoft.com/office/drawing/2014/main" id="{6A11F67E-8548-63C3-AE7B-B48C2620948A}"/>
              </a:ext>
            </a:extLst>
          </p:cNvPr>
          <p:cNvSpPr>
            <a:spLocks noGrp="1"/>
          </p:cNvSpPr>
          <p:nvPr>
            <p:ph idx="1"/>
          </p:nvPr>
        </p:nvSpPr>
        <p:spPr>
          <a:xfrm>
            <a:off x="838200" y="1825625"/>
            <a:ext cx="10232923" cy="4351338"/>
          </a:xfrm>
        </p:spPr>
        <p:txBody>
          <a:bodyPr>
            <a:normAutofit/>
          </a:bodyPr>
          <a:lstStyle/>
          <a:p>
            <a:pPr>
              <a:lnSpc>
                <a:spcPct val="120000"/>
              </a:lnSpc>
              <a:spcBef>
                <a:spcPts val="1800"/>
              </a:spcBef>
            </a:pPr>
            <a:r>
              <a:rPr lang="tr-TR" sz="2600" b="0" i="0" dirty="0">
                <a:solidFill>
                  <a:srgbClr val="212121"/>
                </a:solidFill>
                <a:effectLst/>
                <a:latin typeface="Abadi" panose="020B0604020104020204" pitchFamily="34" charset="0"/>
              </a:rPr>
              <a:t>Bu çok merkezli randomize klinik çalışma, Çin'deki 12 hastanede gerçekleştirildi.</a:t>
            </a:r>
          </a:p>
          <a:p>
            <a:pPr>
              <a:lnSpc>
                <a:spcPct val="120000"/>
              </a:lnSpc>
              <a:spcBef>
                <a:spcPts val="1800"/>
              </a:spcBef>
            </a:pPr>
            <a:r>
              <a:rPr lang="tr-TR" sz="2600" b="0" i="0" dirty="0">
                <a:solidFill>
                  <a:srgbClr val="212121"/>
                </a:solidFill>
                <a:effectLst/>
                <a:latin typeface="Abadi" panose="020B0604020104020204" pitchFamily="34" charset="0"/>
              </a:rPr>
              <a:t>Her hastaneye bir duyuru afişi kullanılarak gebe hastalar işe alındı.  17 Ocak-15 Ağustos 2021 tarihleri arasında bu kişiler uygunluk açısından tarandı ve kaydoldu. </a:t>
            </a:r>
            <a:endParaRPr lang="tr-TR" sz="2600" dirty="0">
              <a:latin typeface="Abadi" panose="020B0604020104020204" pitchFamily="34" charset="0"/>
            </a:endParaRPr>
          </a:p>
        </p:txBody>
      </p:sp>
    </p:spTree>
    <p:extLst>
      <p:ext uri="{BB962C8B-B14F-4D97-AF65-F5344CB8AC3E}">
        <p14:creationId xmlns:p14="http://schemas.microsoft.com/office/powerpoint/2010/main" val="102780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6BFB65-7244-818A-09F7-1B4E58D3864E}"/>
              </a:ext>
            </a:extLst>
          </p:cNvPr>
          <p:cNvSpPr>
            <a:spLocks noGrp="1"/>
          </p:cNvSpPr>
          <p:nvPr>
            <p:ph type="title"/>
          </p:nvPr>
        </p:nvSpPr>
        <p:spPr/>
        <p:txBody>
          <a:bodyPr/>
          <a:lstStyle/>
          <a:p>
            <a:r>
              <a:rPr lang="tr-TR" b="1" dirty="0"/>
              <a:t>YÖNTEM</a:t>
            </a:r>
          </a:p>
        </p:txBody>
      </p:sp>
      <p:sp>
        <p:nvSpPr>
          <p:cNvPr id="3" name="İçerik Yer Tutucusu 2">
            <a:extLst>
              <a:ext uri="{FF2B5EF4-FFF2-40B4-BE49-F238E27FC236}">
                <a16:creationId xmlns:a16="http://schemas.microsoft.com/office/drawing/2014/main" id="{D4CB3239-DCE2-9655-BCE6-5282151E19F6}"/>
              </a:ext>
            </a:extLst>
          </p:cNvPr>
          <p:cNvSpPr>
            <a:spLocks noGrp="1"/>
          </p:cNvSpPr>
          <p:nvPr>
            <p:ph idx="1"/>
          </p:nvPr>
        </p:nvSpPr>
        <p:spPr/>
        <p:txBody>
          <a:bodyPr>
            <a:normAutofit/>
          </a:bodyPr>
          <a:lstStyle/>
          <a:p>
            <a:pPr>
              <a:lnSpc>
                <a:spcPct val="120000"/>
              </a:lnSpc>
              <a:spcBef>
                <a:spcPts val="1800"/>
              </a:spcBef>
              <a:buFont typeface="Wingdings" panose="05000000000000000000" pitchFamily="2" charset="2"/>
              <a:buChar char="§"/>
            </a:pPr>
            <a:r>
              <a:rPr lang="tr-TR" sz="2600" b="1" dirty="0">
                <a:solidFill>
                  <a:srgbClr val="212121"/>
                </a:solidFill>
                <a:effectLst/>
                <a:latin typeface="Abadi" panose="020B0604020104020204" pitchFamily="34" charset="0"/>
              </a:rPr>
              <a:t>Dahil etme kriterleri:</a:t>
            </a:r>
          </a:p>
          <a:p>
            <a:pPr>
              <a:lnSpc>
                <a:spcPct val="120000"/>
              </a:lnSpc>
              <a:spcBef>
                <a:spcPts val="1800"/>
              </a:spcBef>
            </a:pPr>
            <a:r>
              <a:rPr lang="tr-TR" sz="2600" b="0" i="0" dirty="0">
                <a:solidFill>
                  <a:srgbClr val="212121"/>
                </a:solidFill>
                <a:effectLst/>
                <a:latin typeface="Abadi" panose="020B0604020104020204" pitchFamily="34" charset="0"/>
              </a:rPr>
              <a:t>18 yaşından büyük olmak, </a:t>
            </a:r>
          </a:p>
          <a:p>
            <a:pPr>
              <a:lnSpc>
                <a:spcPct val="120000"/>
              </a:lnSpc>
              <a:spcBef>
                <a:spcPts val="1800"/>
              </a:spcBef>
            </a:pPr>
            <a:r>
              <a:rPr lang="tr-TR" sz="2600" b="0" i="0" dirty="0">
                <a:solidFill>
                  <a:srgbClr val="212121"/>
                </a:solidFill>
                <a:effectLst/>
                <a:latin typeface="Abadi" panose="020B0604020104020204" pitchFamily="34" charset="0"/>
              </a:rPr>
              <a:t>tekil gebelik ile </a:t>
            </a:r>
            <a:r>
              <a:rPr lang="tr-TR" sz="2600" b="0" i="0" dirty="0" err="1">
                <a:solidFill>
                  <a:srgbClr val="212121"/>
                </a:solidFill>
                <a:effectLst/>
                <a:latin typeface="Abadi" panose="020B0604020104020204" pitchFamily="34" charset="0"/>
              </a:rPr>
              <a:t>primipar</a:t>
            </a:r>
            <a:r>
              <a:rPr lang="tr-TR" sz="2600" b="0" i="0" dirty="0">
                <a:solidFill>
                  <a:srgbClr val="212121"/>
                </a:solidFill>
                <a:effectLst/>
                <a:latin typeface="Abadi" panose="020B0604020104020204" pitchFamily="34" charset="0"/>
              </a:rPr>
              <a:t> olmak, </a:t>
            </a:r>
          </a:p>
          <a:p>
            <a:pPr>
              <a:lnSpc>
                <a:spcPct val="120000"/>
              </a:lnSpc>
              <a:spcBef>
                <a:spcPts val="1800"/>
              </a:spcBef>
            </a:pPr>
            <a:r>
              <a:rPr lang="tr-TR" sz="2600" b="0" i="0" dirty="0">
                <a:solidFill>
                  <a:srgbClr val="212121"/>
                </a:solidFill>
                <a:effectLst/>
                <a:latin typeface="Abadi" panose="020B0604020104020204" pitchFamily="34" charset="0"/>
              </a:rPr>
              <a:t>gebelik yaşının 37 ila 42 hafta arası olması ve </a:t>
            </a:r>
          </a:p>
          <a:p>
            <a:pPr>
              <a:lnSpc>
                <a:spcPct val="120000"/>
              </a:lnSpc>
              <a:spcBef>
                <a:spcPts val="1800"/>
              </a:spcBef>
            </a:pPr>
            <a:r>
              <a:rPr lang="tr-TR" sz="2600" b="0" i="0" dirty="0">
                <a:solidFill>
                  <a:srgbClr val="212121"/>
                </a:solidFill>
                <a:effectLst/>
                <a:latin typeface="Abadi" panose="020B0604020104020204" pitchFamily="34" charset="0"/>
              </a:rPr>
              <a:t>doğumdan sonra emzirme idi.</a:t>
            </a:r>
            <a:endParaRPr lang="tr-TR" sz="2600" dirty="0">
              <a:latin typeface="Abadi" panose="020B0604020104020204" pitchFamily="34" charset="0"/>
            </a:endParaRPr>
          </a:p>
        </p:txBody>
      </p:sp>
    </p:spTree>
    <p:extLst>
      <p:ext uri="{BB962C8B-B14F-4D97-AF65-F5344CB8AC3E}">
        <p14:creationId xmlns:p14="http://schemas.microsoft.com/office/powerpoint/2010/main" val="235058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49E7F5-3803-99AF-1CCC-CCF720763D22}"/>
              </a:ext>
            </a:extLst>
          </p:cNvPr>
          <p:cNvSpPr>
            <a:spLocks noGrp="1"/>
          </p:cNvSpPr>
          <p:nvPr>
            <p:ph type="title"/>
          </p:nvPr>
        </p:nvSpPr>
        <p:spPr/>
        <p:txBody>
          <a:bodyPr/>
          <a:lstStyle/>
          <a:p>
            <a:r>
              <a:rPr lang="tr-TR" b="1" dirty="0"/>
              <a:t>YÖNTEM</a:t>
            </a:r>
            <a:endParaRPr lang="tr-TR" dirty="0"/>
          </a:p>
        </p:txBody>
      </p:sp>
      <p:sp>
        <p:nvSpPr>
          <p:cNvPr id="3" name="İçerik Yer Tutucusu 2">
            <a:extLst>
              <a:ext uri="{FF2B5EF4-FFF2-40B4-BE49-F238E27FC236}">
                <a16:creationId xmlns:a16="http://schemas.microsoft.com/office/drawing/2014/main" id="{214AE83E-4CBE-521C-BB99-CB4E173C6398}"/>
              </a:ext>
            </a:extLst>
          </p:cNvPr>
          <p:cNvSpPr>
            <a:spLocks noGrp="1"/>
          </p:cNvSpPr>
          <p:nvPr>
            <p:ph idx="1"/>
          </p:nvPr>
        </p:nvSpPr>
        <p:spPr>
          <a:xfrm>
            <a:off x="838200" y="1690688"/>
            <a:ext cx="10515600" cy="4919305"/>
          </a:xfrm>
        </p:spPr>
        <p:txBody>
          <a:bodyPr>
            <a:normAutofit/>
          </a:bodyPr>
          <a:lstStyle/>
          <a:p>
            <a:pPr>
              <a:lnSpc>
                <a:spcPct val="100000"/>
              </a:lnSpc>
              <a:spcBef>
                <a:spcPts val="1800"/>
              </a:spcBef>
              <a:buFont typeface="Wingdings" panose="05000000000000000000" pitchFamily="2" charset="2"/>
              <a:buChar char="§"/>
            </a:pPr>
            <a:r>
              <a:rPr lang="tr-TR" sz="2400" b="1" i="0" dirty="0">
                <a:solidFill>
                  <a:srgbClr val="212121"/>
                </a:solidFill>
                <a:effectLst/>
                <a:latin typeface="Abadi" panose="020B0604020104020204" pitchFamily="34" charset="0"/>
              </a:rPr>
              <a:t>Ana dışlama kriterleri:</a:t>
            </a:r>
          </a:p>
          <a:p>
            <a:pPr>
              <a:lnSpc>
                <a:spcPct val="100000"/>
              </a:lnSpc>
              <a:spcBef>
                <a:spcPts val="1800"/>
              </a:spcBef>
            </a:pPr>
            <a:r>
              <a:rPr lang="tr-TR" sz="2400" b="0" i="0" dirty="0">
                <a:solidFill>
                  <a:srgbClr val="212121"/>
                </a:solidFill>
                <a:effectLst/>
                <a:latin typeface="Abadi" panose="020B0604020104020204" pitchFamily="34" charset="0"/>
              </a:rPr>
              <a:t>ailede akıl hastalığı veya tümör öyküsü; </a:t>
            </a:r>
          </a:p>
          <a:p>
            <a:pPr>
              <a:lnSpc>
                <a:spcPct val="100000"/>
              </a:lnSpc>
              <a:spcBef>
                <a:spcPts val="1800"/>
              </a:spcBef>
            </a:pPr>
            <a:r>
              <a:rPr lang="tr-TR" sz="2400" b="0" i="0" dirty="0">
                <a:solidFill>
                  <a:srgbClr val="212121"/>
                </a:solidFill>
                <a:effectLst/>
                <a:latin typeface="Abadi" panose="020B0604020104020204" pitchFamily="34" charset="0"/>
              </a:rPr>
              <a:t>son 3 yılda zihinsel veya psikolojik bozukluklar, travmatik olaylar veya iletişim engeli,</a:t>
            </a:r>
          </a:p>
          <a:p>
            <a:pPr>
              <a:lnSpc>
                <a:spcPct val="100000"/>
              </a:lnSpc>
              <a:spcBef>
                <a:spcPts val="1800"/>
              </a:spcBef>
            </a:pPr>
            <a:r>
              <a:rPr lang="tr-TR" sz="2400" b="0" i="0" dirty="0">
                <a:solidFill>
                  <a:srgbClr val="212121"/>
                </a:solidFill>
                <a:effectLst/>
                <a:latin typeface="Abadi" panose="020B0604020104020204" pitchFamily="34" charset="0"/>
              </a:rPr>
              <a:t>gebelik öncesi merkezi sinir sistemi hastalıkları, meme displazisi, </a:t>
            </a:r>
            <a:r>
              <a:rPr lang="tr-TR" sz="2400" b="0" i="0" dirty="0" err="1">
                <a:solidFill>
                  <a:srgbClr val="212121"/>
                </a:solidFill>
                <a:effectLst/>
                <a:latin typeface="Abadi" panose="020B0604020104020204" pitchFamily="34" charset="0"/>
              </a:rPr>
              <a:t>ürogenital</a:t>
            </a:r>
            <a:r>
              <a:rPr lang="tr-TR" sz="2400" b="0" i="0" dirty="0">
                <a:solidFill>
                  <a:srgbClr val="212121"/>
                </a:solidFill>
                <a:effectLst/>
                <a:latin typeface="Abadi" panose="020B0604020104020204" pitchFamily="34" charset="0"/>
              </a:rPr>
              <a:t> sistem ile ilişkili hastalıklar, </a:t>
            </a:r>
          </a:p>
          <a:p>
            <a:pPr>
              <a:lnSpc>
                <a:spcPct val="100000"/>
              </a:lnSpc>
              <a:spcBef>
                <a:spcPts val="1800"/>
              </a:spcBef>
            </a:pPr>
            <a:r>
              <a:rPr lang="tr-TR" sz="2400" b="0" i="0" dirty="0">
                <a:solidFill>
                  <a:srgbClr val="212121"/>
                </a:solidFill>
                <a:effectLst/>
                <a:latin typeface="Abadi" panose="020B0604020104020204" pitchFamily="34" charset="0"/>
              </a:rPr>
              <a:t>son 18 ayda enfeksiyon hastalıkları ve uzun süreli ilaç tedavisi; cilt hasarı, ülserasyon, duyu bozuklukları, akut kapalı yaralanma, </a:t>
            </a:r>
            <a:r>
              <a:rPr lang="tr-TR" sz="2400" b="0" i="0" dirty="0" err="1">
                <a:solidFill>
                  <a:srgbClr val="212121"/>
                </a:solidFill>
                <a:effectLst/>
                <a:latin typeface="Abadi" panose="020B0604020104020204" pitchFamily="34" charset="0"/>
              </a:rPr>
              <a:t>süpüratif</a:t>
            </a:r>
            <a:r>
              <a:rPr lang="tr-TR" sz="2400" b="0" i="0" dirty="0">
                <a:solidFill>
                  <a:srgbClr val="212121"/>
                </a:solidFill>
                <a:effectLst/>
                <a:latin typeface="Abadi" panose="020B0604020104020204" pitchFamily="34" charset="0"/>
              </a:rPr>
              <a:t> enfeksiyon, akut inflamasyon ve diğer bulaşıcı hastalıklar, ürün malzemelerine alerji ile ilişkili cilt hastalıkları, şiddetli diyabet ve yüksek ateş.</a:t>
            </a:r>
            <a:endParaRPr lang="tr-TR" sz="2400" dirty="0">
              <a:latin typeface="Abadi" panose="020B0604020104020204" pitchFamily="34" charset="0"/>
            </a:endParaRPr>
          </a:p>
        </p:txBody>
      </p:sp>
    </p:spTree>
    <p:extLst>
      <p:ext uri="{BB962C8B-B14F-4D97-AF65-F5344CB8AC3E}">
        <p14:creationId xmlns:p14="http://schemas.microsoft.com/office/powerpoint/2010/main" val="42179403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4735</TotalTime>
  <Words>1595</Words>
  <Application>Microsoft Office PowerPoint</Application>
  <PresentationFormat>Geniş ekran</PresentationFormat>
  <Paragraphs>106</Paragraphs>
  <Slides>28</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Abadi</vt:lpstr>
      <vt:lpstr>Arial</vt:lpstr>
      <vt:lpstr>Calibri</vt:lpstr>
      <vt:lpstr>Calibri Light</vt:lpstr>
      <vt:lpstr>Cambria</vt:lpstr>
      <vt:lpstr>Wingdings</vt:lpstr>
      <vt:lpstr>Office Teması</vt:lpstr>
      <vt:lpstr>PowerPoint Sunusu</vt:lpstr>
      <vt:lpstr>GİRİŞ</vt:lpstr>
      <vt:lpstr>GİRİŞ</vt:lpstr>
      <vt:lpstr>GİRİŞ</vt:lpstr>
      <vt:lpstr>GİRİŞ</vt:lpstr>
      <vt:lpstr>AMAÇ</vt:lpstr>
      <vt:lpstr>YÖNTEM</vt:lpstr>
      <vt:lpstr>YÖNTEM</vt:lpstr>
      <vt:lpstr>YÖNTEM</vt:lpstr>
      <vt:lpstr>YÖNTEM</vt:lpstr>
      <vt:lpstr>YÖNTEM</vt:lpstr>
      <vt:lpstr>YÖNTEM</vt:lpstr>
      <vt:lpstr>YÖNTEM</vt:lpstr>
      <vt:lpstr>YÖNTEM</vt:lpstr>
      <vt:lpstr>YÖNTEM</vt:lpstr>
      <vt:lpstr>YÖNTEM</vt:lpstr>
      <vt:lpstr>YÖNTEM</vt:lpstr>
      <vt:lpstr>YÖNTEM</vt:lpstr>
      <vt:lpstr>BULGULAR</vt:lpstr>
      <vt:lpstr>PowerPoint Sunusu</vt:lpstr>
      <vt:lpstr>PowerPoint Sunusu</vt:lpstr>
      <vt:lpstr>BULGULAR</vt:lpstr>
      <vt:lpstr>PowerPoint Sunusu</vt:lpstr>
      <vt:lpstr>TARTIŞMA</vt:lpstr>
      <vt:lpstr>TARTIŞMA</vt:lpstr>
      <vt:lpstr>TARTIŞMA</vt:lpstr>
      <vt:lpstr>SINIRLAMALAR</vt:lpstr>
      <vt:lpstr>SONUÇLAR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 deniz atalay</dc:creator>
  <cp:lastModifiedBy>can deniz atalay</cp:lastModifiedBy>
  <cp:revision>22</cp:revision>
  <dcterms:created xsi:type="dcterms:W3CDTF">2023-05-03T16:31:54Z</dcterms:created>
  <dcterms:modified xsi:type="dcterms:W3CDTF">2023-05-22T18:16:18Z</dcterms:modified>
</cp:coreProperties>
</file>