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72" r:id="rId13"/>
    <p:sldId id="267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CF402BE-905C-4B47-8C68-D701DF3E26FA}" type="datetimeFigureOut">
              <a:rPr lang="tr-TR" smtClean="0"/>
              <a:pPr/>
              <a:t>23.1.2017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47B2AC5-EBB3-49C7-81B8-D7903C446A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402BE-905C-4B47-8C68-D701DF3E26FA}" type="datetimeFigureOut">
              <a:rPr lang="tr-TR" smtClean="0"/>
              <a:pPr/>
              <a:t>23.1.2017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2AC5-EBB3-49C7-81B8-D7903C446A5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402BE-905C-4B47-8C68-D701DF3E26FA}" type="datetimeFigureOut">
              <a:rPr lang="tr-TR" smtClean="0"/>
              <a:pPr/>
              <a:t>23.1.2017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2AC5-EBB3-49C7-81B8-D7903C446A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402BE-905C-4B47-8C68-D701DF3E26FA}" type="datetimeFigureOut">
              <a:rPr lang="tr-TR" smtClean="0"/>
              <a:pPr/>
              <a:t>23.1.2017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2AC5-EBB3-49C7-81B8-D7903C446A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CF402BE-905C-4B47-8C68-D701DF3E26FA}" type="datetimeFigureOut">
              <a:rPr lang="tr-TR" smtClean="0"/>
              <a:pPr/>
              <a:t>23.1.2017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47B2AC5-EBB3-49C7-81B8-D7903C446A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402BE-905C-4B47-8C68-D701DF3E26FA}" type="datetimeFigureOut">
              <a:rPr lang="tr-TR" smtClean="0"/>
              <a:pPr/>
              <a:t>23.1.2017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2AC5-EBB3-49C7-81B8-D7903C446A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402BE-905C-4B47-8C68-D701DF3E26FA}" type="datetimeFigureOut">
              <a:rPr lang="tr-TR" smtClean="0"/>
              <a:pPr/>
              <a:t>23.1.2017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2AC5-EBB3-49C7-81B8-D7903C446A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402BE-905C-4B47-8C68-D701DF3E26FA}" type="datetimeFigureOut">
              <a:rPr lang="tr-TR" smtClean="0"/>
              <a:pPr/>
              <a:t>23.1.2017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2AC5-EBB3-49C7-81B8-D7903C446A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402BE-905C-4B47-8C68-D701DF3E26FA}" type="datetimeFigureOut">
              <a:rPr lang="tr-TR" smtClean="0"/>
              <a:pPr/>
              <a:t>23.1.2017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2AC5-EBB3-49C7-81B8-D7903C446A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402BE-905C-4B47-8C68-D701DF3E26FA}" type="datetimeFigureOut">
              <a:rPr lang="tr-TR" smtClean="0"/>
              <a:pPr/>
              <a:t>23.1.2017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2AC5-EBB3-49C7-81B8-D7903C446A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402BE-905C-4B47-8C68-D701DF3E26FA}" type="datetimeFigureOut">
              <a:rPr lang="tr-TR" smtClean="0"/>
              <a:pPr/>
              <a:t>23.1.2017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B2AC5-EBB3-49C7-81B8-D7903C446A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F402BE-905C-4B47-8C68-D701DF3E26FA}" type="datetimeFigureOut">
              <a:rPr lang="tr-TR" smtClean="0"/>
              <a:pPr/>
              <a:t>23.1.2017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7B2AC5-EBB3-49C7-81B8-D7903C446A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187624" y="3789040"/>
            <a:ext cx="6858000" cy="990600"/>
          </a:xfrm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accent1"/>
                </a:solidFill>
              </a:rPr>
              <a:t>VAKA SUNUMU</a:t>
            </a:r>
            <a:endParaRPr lang="tr-TR" sz="4800" b="1" dirty="0">
              <a:solidFill>
                <a:schemeClr val="accent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i="1" dirty="0" smtClean="0"/>
              <a:t>ARŞ. GÖR. DR. SELMAN DEMİRCİ-KTÜ AİLE HEKİMLİĞİ ANABİLİM DALI</a:t>
            </a:r>
          </a:p>
          <a:p>
            <a:r>
              <a:rPr lang="tr-TR" b="1" i="1" dirty="0" smtClean="0"/>
              <a:t>17.01.2017</a:t>
            </a:r>
          </a:p>
          <a:p>
            <a:endParaRPr lang="tr-TR" b="1" i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chemeClr val="accent1"/>
                </a:solidFill>
              </a:rPr>
              <a:t>Kolinerjik</a:t>
            </a:r>
            <a:r>
              <a:rPr lang="tr-TR" sz="3600" b="1" dirty="0" smtClean="0">
                <a:solidFill>
                  <a:schemeClr val="accent1"/>
                </a:solidFill>
              </a:rPr>
              <a:t> Ürtiker</a:t>
            </a:r>
            <a:endParaRPr lang="tr-TR" sz="3600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Lezyonlar birkaç saat süreyle kalabilen birden fazla lezyon olmadığı sürece genellikle 15-20 dakika arasında düzelir.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Durumun yönetimi, sıcak havadan kaçınma veya sıcak havalarda egzersiz yapma gibi aktivite ve davranış değişikliklerini içerir.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Hastalar, egzersiz veya yoğun faaliyetlerden önce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profilaktik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antihistamin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tedavisi kullanabilirler.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chemeClr val="accent1"/>
                </a:solidFill>
                <a:cs typeface="Arial" pitchFamily="34" charset="0"/>
              </a:rPr>
              <a:t>İlaç </a:t>
            </a:r>
            <a:r>
              <a:rPr lang="tr-TR" sz="3600" b="1" dirty="0" err="1" smtClean="0">
                <a:solidFill>
                  <a:schemeClr val="accent1"/>
                </a:solidFill>
                <a:cs typeface="Arial" pitchFamily="34" charset="0"/>
              </a:rPr>
              <a:t>Erüpsiyonu</a:t>
            </a:r>
            <a:endParaRPr lang="tr-TR" sz="3600" b="1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İlaç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erüpsiyonu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bir ilacın alınmasından saatler ila günler sonra ortaya çıkan lokalize,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kutanöz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bir reaksiyondur.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Tipik olarak, lezyonlar kaşıntılı değildir, tektir ve iyi sınırlandırılmıştır.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Bunlar ödemli, menekşe renginde,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hiperpigmente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plaklar olarak bulunurlar.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En yaygın nedensel maddeler arasında, </a:t>
            </a:r>
          </a:p>
          <a:p>
            <a:pPr lvl="1"/>
            <a:r>
              <a:rPr lang="tr-TR" sz="17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Trimetoprim</a:t>
            </a:r>
            <a:r>
              <a:rPr lang="tr-T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tr-TR" sz="17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sülfametoksazol</a:t>
            </a:r>
            <a:r>
              <a:rPr lang="tr-T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ve penisilin gibi antibiyotikler; </a:t>
            </a:r>
          </a:p>
          <a:p>
            <a:pPr lvl="1"/>
            <a:r>
              <a:rPr lang="tr-T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Salisilatlar</a:t>
            </a:r>
          </a:p>
          <a:p>
            <a:pPr lvl="1"/>
            <a:r>
              <a:rPr lang="tr-TR" sz="17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Nonsteroid</a:t>
            </a:r>
            <a:r>
              <a:rPr lang="tr-T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7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antienflamatuvar</a:t>
            </a:r>
            <a:r>
              <a:rPr lang="tr-T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ilaçlar; </a:t>
            </a:r>
          </a:p>
          <a:p>
            <a:pPr lvl="1"/>
            <a:r>
              <a:rPr lang="tr-TR" sz="17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Barbitüratlar</a:t>
            </a:r>
            <a:endParaRPr lang="tr-TR" sz="17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1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Gıda boyası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Ajana yeniden maruz kalma olursa, lezyonlar aynı yerde yeniden görünecektir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chemeClr val="accent1"/>
                </a:solidFill>
              </a:rPr>
              <a:t>İrritan</a:t>
            </a:r>
            <a:r>
              <a:rPr lang="tr-TR" sz="3600" b="1" dirty="0" smtClean="0">
                <a:solidFill>
                  <a:schemeClr val="accent1"/>
                </a:solidFill>
              </a:rPr>
              <a:t> Kontak Dermatit</a:t>
            </a:r>
            <a:endParaRPr lang="tr-TR" sz="3600" b="1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İrritan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kontak dermatit tipik olarak yanma, kaşıntı ile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karkaterize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yabancı bir maddeyle temastan sonra oluşanlara kıyasla daha az belirgin sınırlı lezyonlar olarak ortaya çıkar. </a:t>
            </a:r>
          </a:p>
          <a:p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İrritan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kontak dermatiti, cilt yaralanması,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sitotoksik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etkiler veya bir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irritan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temastan kaynaklanan iltihabın bir sonucu olabilir.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Genellikle ellerde kuru ve çatlak cilt şeklinde ortaya çıkar.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chemeClr val="accent1"/>
                </a:solidFill>
              </a:rPr>
              <a:t>Ürtikeryal</a:t>
            </a:r>
            <a:r>
              <a:rPr lang="tr-TR" sz="3600" b="1" dirty="0" smtClean="0">
                <a:solidFill>
                  <a:schemeClr val="accent1"/>
                </a:solidFill>
              </a:rPr>
              <a:t> </a:t>
            </a:r>
            <a:r>
              <a:rPr lang="tr-TR" sz="3600" b="1" dirty="0" err="1" smtClean="0">
                <a:solidFill>
                  <a:schemeClr val="accent1"/>
                </a:solidFill>
              </a:rPr>
              <a:t>Vaskülit</a:t>
            </a:r>
            <a:endParaRPr lang="tr-TR" sz="3600" b="1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Ürtikeryal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vaskülit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tipik olarak 24 saatten uzun süren ağrılı kabarcıklar şeklinde ortaya çıkan bir tip III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hipersensitivitedir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Lezyonlar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rezidüel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hiperpigmentasyon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veya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purpura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geliştirebilir.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Sebep bilinmemekle birlikte,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ürtikeryal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vaskülit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Lupus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gibi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romatolojik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hastalıklarla;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Penisilin ve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nonsteroid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anti-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inflamatuarlar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gibi ilaçların kullanımıyla;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Ve hepatit B ve C gibi virüsle ilişkili olabilir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395536" y="188640"/>
          <a:ext cx="8229600" cy="655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91858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HASTALIK-DURUM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ÖZELLİKLER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200430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Kolinerjik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Ürtiker 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Egzersiz sırasında veya sıcak suya maruz kalındığında cildin pasif şekilde ısınması sonucu ortaya çıkan lezyonlar;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genellikle boyun ve toraksın üst kesiminde</a:t>
                      </a:r>
                      <a:r>
                        <a:rPr lang="tr-TR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görülür.</a:t>
                      </a:r>
                    </a:p>
                    <a:p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597573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İlaç Reaksiyonu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Ödematöz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, menekşe</a:t>
                      </a:r>
                      <a:r>
                        <a:rPr lang="tr-TR" sz="2000" baseline="0" dirty="0" smtClean="0">
                          <a:latin typeface="Arial" pitchFamily="34" charset="0"/>
                          <a:cs typeface="Arial" pitchFamily="34" charset="0"/>
                        </a:rPr>
                        <a:t> renginde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hiperpigmente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plakların göründüğü lokalize, </a:t>
                      </a:r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prüritik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olmayan, </a:t>
                      </a:r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soliter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, iyi sınırlanmış lezyon</a:t>
                      </a:r>
                    </a:p>
                    <a:p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İrritan</a:t>
                      </a:r>
                      <a:r>
                        <a:rPr lang="tr-TR" sz="2000" baseline="0" dirty="0" smtClean="0">
                          <a:latin typeface="Arial" pitchFamily="34" charset="0"/>
                          <a:cs typeface="Arial" pitchFamily="34" charset="0"/>
                        </a:rPr>
                        <a:t> K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ontak Dermatit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Yanma, kaşıntı</a:t>
                      </a:r>
                      <a:r>
                        <a:rPr lang="tr-TR" sz="2000" baseline="0" dirty="0" smtClean="0">
                          <a:latin typeface="Arial" pitchFamily="34" charset="0"/>
                          <a:cs typeface="Arial" pitchFamily="34" charset="0"/>
                        </a:rPr>
                        <a:t> ile karakterize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tr-TR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sınırları belirsiz lezyonlar;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sıklıkla elleri tutar.</a:t>
                      </a:r>
                    </a:p>
                    <a:p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94715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Ürtikeryal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vaskülit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24 saatten uzun süren ağrılı şişmeler</a:t>
                      </a:r>
                    </a:p>
                    <a:p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54360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chemeClr val="accent1"/>
                </a:solidFill>
              </a:rPr>
              <a:t>Kaynak</a:t>
            </a:r>
            <a:endParaRPr lang="tr-TR" sz="3600" b="1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en-US" sz="2000" dirty="0" smtClean="0"/>
              <a:t>American Family Physician, 2016-11-01, Volume 94, Issue 9, Pages 735-736</a:t>
            </a:r>
            <a:endParaRPr lang="tr-T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chemeClr val="accent1"/>
                </a:solidFill>
                <a:cs typeface="Arial" pitchFamily="34" charset="0"/>
              </a:rPr>
              <a:t>Anamnez</a:t>
            </a:r>
            <a:endParaRPr lang="tr-TR" sz="3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>
            <a:normAutofit/>
          </a:bodyPr>
          <a:lstStyle/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50 yaşındaki bir erkek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Sırt, göğüs ve üst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ekstremitede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egzersiz ya da bahçe işleri gibi fiziksel aktiviteler sonrası görülen döküntü öyküsü ile başvurdu.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Döküntüler beş ay önce başladı.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Ara sıra olan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kaşıntı ve çizilmelerden sonra ortaya </a:t>
            </a:r>
            <a:r>
              <a:rPr lang="tr-TR" sz="2000" smtClean="0">
                <a:latin typeface="Arial" pitchFamily="34" charset="0"/>
                <a:cs typeface="Arial" pitchFamily="34" charset="0"/>
              </a:rPr>
              <a:t>çıkan</a:t>
            </a:r>
            <a:r>
              <a:rPr lang="tr-TR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tr-TR" sz="2000" smtClean="0">
                <a:latin typeface="Arial" pitchFamily="34" charset="0"/>
                <a:cs typeface="Arial" pitchFamily="34" charset="0"/>
              </a:rPr>
              <a:t>öküntüleri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mevcuttu.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chemeClr val="accent1"/>
                </a:solidFill>
                <a:cs typeface="Arial" pitchFamily="34" charset="0"/>
              </a:rPr>
              <a:t>Anamnez</a:t>
            </a:r>
            <a:endParaRPr lang="tr-TR" sz="3600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Bulantı, kusma, boğulma hissi ya da solunum zorluğu çekmiyordu.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Yeni losyon, sabun, kolonya veya deterjanlar kullanmamıştı.</a:t>
            </a:r>
          </a:p>
          <a:p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Hiperlipidemi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öyküsü vardı. </a:t>
            </a:r>
          </a:p>
          <a:p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Simvastatin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Zocor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 kullanmış.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Soy geçmişinde özellik yok.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chemeClr val="accent1"/>
                </a:solidFill>
              </a:rPr>
              <a:t>Fizik Muayene</a:t>
            </a:r>
            <a:endParaRPr lang="tr-TR" sz="3600" b="1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Fizik muayenesinde başlangıçta deride kızarıklık veya lezyon yoktu.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Normal ten turgoru ve sıcaklığı vardı.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Cilde basınç uygulandığında,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eritematöz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bir yama oluştu. (Şekil 1)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 Yaklaşık beş dakika sonra iyice belirginleşen bir iz oluştu. (Şekil 2)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55576" y="5373216"/>
            <a:ext cx="2016224" cy="360040"/>
          </a:xfrm>
        </p:spPr>
        <p:txBody>
          <a:bodyPr>
            <a:noAutofit/>
          </a:bodyPr>
          <a:lstStyle/>
          <a:p>
            <a:r>
              <a:rPr lang="tr-T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Şekil 1</a:t>
            </a:r>
            <a:endParaRPr lang="tr-TR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ahenger\Desktop\gr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3528392" cy="3312368"/>
          </a:xfrm>
          <a:prstGeom prst="rect">
            <a:avLst/>
          </a:prstGeom>
          <a:noFill/>
        </p:spPr>
      </p:pic>
      <p:pic>
        <p:nvPicPr>
          <p:cNvPr id="1027" name="Picture 3" descr="C:\Users\ahenger\Desktop\gr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772816"/>
            <a:ext cx="3600400" cy="3312368"/>
          </a:xfrm>
          <a:prstGeom prst="rect">
            <a:avLst/>
          </a:prstGeom>
          <a:noFill/>
        </p:spPr>
      </p:pic>
      <p:sp>
        <p:nvSpPr>
          <p:cNvPr id="6" name="5 Dikdörtgen"/>
          <p:cNvSpPr/>
          <p:nvPr/>
        </p:nvSpPr>
        <p:spPr>
          <a:xfrm>
            <a:off x="5076056" y="5229200"/>
            <a:ext cx="3168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Şekil 2</a:t>
            </a:r>
            <a:endParaRPr lang="tr-TR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chemeClr val="accent1"/>
                </a:solidFill>
              </a:rPr>
              <a:t>Soru</a:t>
            </a:r>
            <a:endParaRPr lang="tr-TR" sz="3600" b="1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Hastanın öyküsü ve fizik muayene bulgularına dayanarak, aşağıdakilerden hangisi en olası tanı?</a:t>
            </a:r>
          </a:p>
          <a:p>
            <a:pP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A.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Kolinerjik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Ürtiker</a:t>
            </a:r>
          </a:p>
          <a:p>
            <a:pPr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B. Sabit İlaç Reaksiyonu</a:t>
            </a:r>
          </a:p>
          <a:p>
            <a:pPr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C.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İrritan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Kontak Dermatiti</a:t>
            </a:r>
          </a:p>
          <a:p>
            <a:pPr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D. Ürtiker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Vaskülit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chemeClr val="accent1"/>
                </a:solidFill>
              </a:rPr>
              <a:t>Soru</a:t>
            </a:r>
            <a:endParaRPr lang="tr-TR" sz="3600" b="1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Hastanın öyküsü ve fizik muayene bulgularına dayanarak, aşağıdakilerden hangisi en olası tanı?</a:t>
            </a:r>
          </a:p>
          <a:p>
            <a:pP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A. </a:t>
            </a:r>
            <a:r>
              <a:rPr lang="tr-TR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Kolinerjik</a:t>
            </a:r>
            <a:r>
              <a:rPr lang="tr-T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Ürtiker</a:t>
            </a:r>
          </a:p>
          <a:p>
            <a:pPr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B. Sabit İlaç Reaksiyonu</a:t>
            </a:r>
          </a:p>
          <a:p>
            <a:pPr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C.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İrritan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Kontak Dermatiti</a:t>
            </a:r>
          </a:p>
          <a:p>
            <a:pPr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D. Ürtiker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Vaskülit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chemeClr val="accent1"/>
                </a:solidFill>
              </a:rPr>
              <a:t>Kolinerjik</a:t>
            </a:r>
            <a:r>
              <a:rPr lang="tr-TR" sz="3600" b="1" dirty="0" smtClean="0">
                <a:solidFill>
                  <a:schemeClr val="accent1"/>
                </a:solidFill>
              </a:rPr>
              <a:t> Ürtiker</a:t>
            </a:r>
            <a:endParaRPr lang="tr-TR" sz="3600" b="1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Semptomlar,  genellikle, baharatlı yemek yeme, egzersiz yapma, yoğun duygular hissetme veya sıcak suda banyo yapma gibi tetikleyici bir olaydan yaklaşık 5 ila 10 dakika sonra ortaya çıkar.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Lezyon varlığında karıncalanma, kaşınma veya yanma hissi meydana gelebilir.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Hastalarda ; cilde basınç uygulanmaya başladığında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histamin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salınımı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sonucu ortaya çıkan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dermografizm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bulgusu da vardır.</a:t>
            </a:r>
          </a:p>
          <a:p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Kolinerjik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ürtiker tanısı, öykü ve fizik muayene bulgularına dayanarak klinik tablodur.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chemeClr val="accent1"/>
                </a:solidFill>
              </a:rPr>
              <a:t>Kolinerjik</a:t>
            </a:r>
            <a:r>
              <a:rPr lang="tr-TR" sz="3600" b="1" dirty="0" smtClean="0">
                <a:solidFill>
                  <a:schemeClr val="accent1"/>
                </a:solidFill>
              </a:rPr>
              <a:t> Ürtiker</a:t>
            </a:r>
            <a:endParaRPr lang="tr-TR" sz="3600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endParaRPr lang="tr-T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Belirtileri yeniden üretmek için, su kullanarak veya egzersiz yardımıyla sağlanan pasif ısıtma uygulanır. 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Hastanın öyküsünde de bu klasik bulgular mevcuttu: “egzersiz veya aktivite sırasında derinin pasif olarak ısınmasının ardından ortaya çıkan lezyonlar”</a:t>
            </a:r>
          </a:p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Lezyonlar tipik olarak boyunda ve toraksın üst kısmında ortaya çıkar ancak vücuda yayılabilir.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990</TotalTime>
  <Words>673</Words>
  <Application>Microsoft Office PowerPoint</Application>
  <PresentationFormat>Ekran Gösterisi (4:3)</PresentationFormat>
  <Paragraphs>111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Kaynak</vt:lpstr>
      <vt:lpstr>VAKA SUNUMU</vt:lpstr>
      <vt:lpstr>Anamnez</vt:lpstr>
      <vt:lpstr>Anamnez</vt:lpstr>
      <vt:lpstr>Fizik Muayene</vt:lpstr>
      <vt:lpstr>Şekil 1</vt:lpstr>
      <vt:lpstr>Soru</vt:lpstr>
      <vt:lpstr>Soru</vt:lpstr>
      <vt:lpstr>Kolinerjik Ürtiker</vt:lpstr>
      <vt:lpstr>Kolinerjik Ürtiker</vt:lpstr>
      <vt:lpstr>Kolinerjik Ürtiker</vt:lpstr>
      <vt:lpstr>İlaç Erüpsiyonu</vt:lpstr>
      <vt:lpstr>Slayt 12</vt:lpstr>
      <vt:lpstr>İrritan Kontak Dermatit</vt:lpstr>
      <vt:lpstr>Ürtikeryal Vaskülit</vt:lpstr>
      <vt:lpstr>Slayt 15</vt:lpstr>
      <vt:lpstr>Kaynak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VAKA SUNUMU</dc:title>
  <dc:creator>ahenger</dc:creator>
  <cp:lastModifiedBy>ahenger</cp:lastModifiedBy>
  <cp:revision>10</cp:revision>
  <dcterms:created xsi:type="dcterms:W3CDTF">2017-01-16T08:03:35Z</dcterms:created>
  <dcterms:modified xsi:type="dcterms:W3CDTF">2017-01-23T06:42:14Z</dcterms:modified>
</cp:coreProperties>
</file>