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9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94" r:id="rId13"/>
    <p:sldId id="295" r:id="rId14"/>
    <p:sldId id="266" r:id="rId15"/>
    <p:sldId id="267" r:id="rId16"/>
    <p:sldId id="268" r:id="rId17"/>
    <p:sldId id="296" r:id="rId18"/>
    <p:sldId id="269" r:id="rId19"/>
    <p:sldId id="270" r:id="rId20"/>
    <p:sldId id="271" r:id="rId21"/>
    <p:sldId id="297" r:id="rId22"/>
    <p:sldId id="272" r:id="rId23"/>
    <p:sldId id="273" r:id="rId24"/>
    <p:sldId id="274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9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DF4B5D-B9D8-477E-B0A5-B3436D266538}" type="datetimeFigureOut">
              <a:rPr lang="tr-TR" smtClean="0"/>
              <a:pPr/>
              <a:t>05.02.2018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DD4165-1082-42EB-93FB-ED8A4B1DFFFB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6600" b="1" dirty="0" smtClean="0"/>
              <a:t>KONTRASEPSİYON YÖNTEMLERİ</a:t>
            </a:r>
            <a:endParaRPr lang="tr-TR" sz="6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tr-TR" dirty="0" smtClean="0"/>
          </a:p>
          <a:p>
            <a:pPr algn="r"/>
            <a:r>
              <a:rPr lang="tr-TR" sz="2800" dirty="0" smtClean="0"/>
              <a:t>AİLE HEKİMLİĞİ STAJ SUNUMU</a:t>
            </a:r>
          </a:p>
          <a:p>
            <a:pPr algn="r"/>
            <a:r>
              <a:rPr lang="tr-TR" dirty="0" smtClean="0"/>
              <a:t>İNT.DR.EYLÜL </a:t>
            </a:r>
            <a:r>
              <a:rPr lang="tr-TR" dirty="0" smtClean="0"/>
              <a:t>TAÇALAN</a:t>
            </a:r>
          </a:p>
          <a:p>
            <a:pPr algn="r"/>
            <a:r>
              <a:rPr lang="tr-TR" dirty="0" smtClean="0"/>
              <a:t>02.02.2018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tr-TR" dirty="0" smtClean="0"/>
              <a:t>Çok güvenilirdir,doğru kullanımda %99,9 korunma sağlar.</a:t>
            </a:r>
          </a:p>
          <a:p>
            <a:endParaRPr lang="tr-TR" dirty="0" smtClean="0"/>
          </a:p>
          <a:p>
            <a:r>
              <a:rPr lang="nb-NO" dirty="0" smtClean="0"/>
              <a:t>28 günlük, 21 veya 22 günlük paketler halindedir</a:t>
            </a:r>
            <a:r>
              <a:rPr lang="tr-TR" dirty="0" smtClean="0"/>
              <a:t>,her gün 1 adet ve aynı saatte alınmalıdır.</a:t>
            </a:r>
          </a:p>
          <a:p>
            <a:endParaRPr lang="tr-TR" dirty="0" smtClean="0"/>
          </a:p>
          <a:p>
            <a:r>
              <a:rPr lang="tr-TR" dirty="0" smtClean="0"/>
              <a:t>Kullanımı kolaydır,kendiliğinden bırakılabilir,bırakıldığında doğurganlık geri döner.</a:t>
            </a:r>
          </a:p>
          <a:p>
            <a:endParaRPr lang="tr-TR" dirty="0" smtClean="0"/>
          </a:p>
          <a:p>
            <a:r>
              <a:rPr lang="tr-TR" dirty="0" smtClean="0"/>
              <a:t>Bulantı,kilo artışı,</a:t>
            </a:r>
            <a:r>
              <a:rPr lang="tr-TR" dirty="0" err="1" smtClean="0"/>
              <a:t>amenore</a:t>
            </a:r>
            <a:r>
              <a:rPr lang="tr-TR" dirty="0" smtClean="0"/>
              <a:t> ve baş ağrısı gibi yan etkileri olabilir.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/>
          </a:bodyPr>
          <a:lstStyle/>
          <a:p>
            <a:r>
              <a:rPr lang="tr-TR" sz="4400" dirty="0" err="1" smtClean="0"/>
              <a:t>Postkoital</a:t>
            </a:r>
            <a:r>
              <a:rPr lang="tr-TR" sz="4400" dirty="0" smtClean="0"/>
              <a:t> </a:t>
            </a:r>
            <a:r>
              <a:rPr lang="tr-TR" sz="4400" dirty="0" err="1" smtClean="0"/>
              <a:t>kontrasepsiyon</a:t>
            </a:r>
            <a:r>
              <a:rPr lang="tr-TR" sz="4400" dirty="0" smtClean="0"/>
              <a:t>:</a:t>
            </a:r>
            <a:endParaRPr lang="tr-TR" sz="4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endParaRPr lang="tr-TR" smtClean="0"/>
          </a:p>
          <a:p>
            <a:r>
              <a:rPr lang="tr-TR" smtClean="0"/>
              <a:t>Korunmadan </a:t>
            </a:r>
            <a:r>
              <a:rPr lang="tr-TR" dirty="0" smtClean="0"/>
              <a:t>girilen cinsel ilişki sonrasında olabilecek istenmeyen gebeliği, ilişkiden sonraki 72 saat içerisinde alınacak </a:t>
            </a:r>
            <a:r>
              <a:rPr lang="tr-TR" i="1" dirty="0" smtClean="0"/>
              <a:t>“Ertesi gün hapı” </a:t>
            </a:r>
            <a:r>
              <a:rPr lang="tr-TR" dirty="0" smtClean="0"/>
              <a:t>ile önlemektir.</a:t>
            </a:r>
          </a:p>
          <a:p>
            <a:endParaRPr lang="tr-TR" dirty="0" smtClean="0"/>
          </a:p>
          <a:p>
            <a:r>
              <a:rPr lang="tr-TR" dirty="0" smtClean="0"/>
              <a:t> • Kombine oral </a:t>
            </a:r>
            <a:r>
              <a:rPr lang="tr-TR" dirty="0" err="1" smtClean="0"/>
              <a:t>kontraseptif</a:t>
            </a:r>
            <a:r>
              <a:rPr lang="tr-TR" dirty="0" smtClean="0"/>
              <a:t> kullanılabilir.</a:t>
            </a:r>
          </a:p>
          <a:p>
            <a:r>
              <a:rPr lang="tr-TR" dirty="0" smtClean="0"/>
              <a:t> • İlişkiden sonraki 72 saat içinde 50mcg mg </a:t>
            </a:r>
            <a:r>
              <a:rPr lang="tr-TR" dirty="0" err="1" smtClean="0"/>
              <a:t>etinil</a:t>
            </a:r>
            <a:r>
              <a:rPr lang="tr-TR" dirty="0" smtClean="0"/>
              <a:t> </a:t>
            </a:r>
            <a:r>
              <a:rPr lang="tr-TR" dirty="0" err="1" smtClean="0"/>
              <a:t>estradiol</a:t>
            </a:r>
            <a:r>
              <a:rPr lang="tr-TR" dirty="0" smtClean="0"/>
              <a:t> ve 1mg </a:t>
            </a:r>
            <a:r>
              <a:rPr lang="tr-TR" dirty="0" err="1" smtClean="0"/>
              <a:t>norgestrel</a:t>
            </a:r>
            <a:r>
              <a:rPr lang="tr-TR" dirty="0" smtClean="0"/>
              <a:t> içeren 2 hap alınır, 12 saat sonra 2 hap daha alınır.</a:t>
            </a:r>
          </a:p>
          <a:p>
            <a:endParaRPr lang="tr-TR" dirty="0" smtClean="0"/>
          </a:p>
          <a:p>
            <a:r>
              <a:rPr lang="tr-TR" dirty="0" smtClean="0"/>
              <a:t> • 30 </a:t>
            </a:r>
            <a:r>
              <a:rPr lang="tr-TR" dirty="0" err="1" smtClean="0"/>
              <a:t>mcg</a:t>
            </a:r>
            <a:r>
              <a:rPr lang="tr-TR" dirty="0" smtClean="0"/>
              <a:t> </a:t>
            </a:r>
            <a:r>
              <a:rPr lang="tr-TR" dirty="0" err="1" smtClean="0"/>
              <a:t>etinil</a:t>
            </a:r>
            <a:r>
              <a:rPr lang="tr-TR" dirty="0" smtClean="0"/>
              <a:t> </a:t>
            </a:r>
            <a:r>
              <a:rPr lang="tr-TR" dirty="0" err="1" smtClean="0"/>
              <a:t>estradiol</a:t>
            </a:r>
            <a:r>
              <a:rPr lang="tr-TR" dirty="0" smtClean="0"/>
              <a:t> içeren haplardan ise 3 hap alınır. 12 saat sonra 3 hap daha alınır.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Mini haplar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Yalnız </a:t>
            </a:r>
            <a:r>
              <a:rPr lang="tr-TR" dirty="0" err="1" smtClean="0"/>
              <a:t>progestin</a:t>
            </a:r>
            <a:r>
              <a:rPr lang="tr-TR" dirty="0" smtClean="0"/>
              <a:t> içerirler. </a:t>
            </a:r>
          </a:p>
          <a:p>
            <a:endParaRPr lang="tr-TR" dirty="0" smtClean="0"/>
          </a:p>
          <a:p>
            <a:r>
              <a:rPr lang="tr-TR" dirty="0" smtClean="0"/>
              <a:t>Mini haplarda, kombine </a:t>
            </a:r>
            <a:r>
              <a:rPr lang="tr-TR" dirty="0" err="1" smtClean="0"/>
              <a:t>OKS’lara</a:t>
            </a:r>
            <a:r>
              <a:rPr lang="tr-TR" dirty="0" smtClean="0"/>
              <a:t> oranla daha düşük dozda </a:t>
            </a:r>
            <a:r>
              <a:rPr lang="tr-TR" dirty="0" err="1" smtClean="0"/>
              <a:t>progestin</a:t>
            </a:r>
            <a:r>
              <a:rPr lang="tr-TR" dirty="0" smtClean="0"/>
              <a:t> bulunur</a:t>
            </a:r>
          </a:p>
          <a:p>
            <a:endParaRPr lang="tr-TR" dirty="0" smtClean="0"/>
          </a:p>
          <a:p>
            <a:r>
              <a:rPr lang="tr-TR" dirty="0" smtClean="0"/>
              <a:t> Östrojen içermezler.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Servikal</a:t>
            </a:r>
            <a:r>
              <a:rPr lang="tr-TR" dirty="0" smtClean="0"/>
              <a:t> mukusu kalınlaştırır ,% 40-60 oranında </a:t>
            </a:r>
            <a:r>
              <a:rPr lang="tr-TR" dirty="0" err="1" smtClean="0"/>
              <a:t>ovulasyonu</a:t>
            </a:r>
            <a:r>
              <a:rPr lang="tr-TR" dirty="0" smtClean="0"/>
              <a:t> engeller, </a:t>
            </a:r>
            <a:r>
              <a:rPr lang="tr-TR" dirty="0" err="1" smtClean="0"/>
              <a:t>tubal</a:t>
            </a:r>
            <a:r>
              <a:rPr lang="tr-TR" dirty="0" smtClean="0"/>
              <a:t> </a:t>
            </a:r>
            <a:r>
              <a:rPr lang="tr-TR" dirty="0" err="1" smtClean="0"/>
              <a:t>motiliteyi</a:t>
            </a:r>
            <a:r>
              <a:rPr lang="tr-TR" dirty="0" smtClean="0"/>
              <a:t> etkiler, </a:t>
            </a:r>
            <a:r>
              <a:rPr lang="tr-TR" dirty="0" err="1" smtClean="0"/>
              <a:t>endometriyumu</a:t>
            </a:r>
            <a:r>
              <a:rPr lang="tr-TR" dirty="0" smtClean="0"/>
              <a:t> inceltir.</a:t>
            </a:r>
          </a:p>
          <a:p>
            <a:endParaRPr lang="tr-TR" dirty="0" smtClean="0"/>
          </a:p>
          <a:p>
            <a:r>
              <a:rPr lang="tr-TR" dirty="0" smtClean="0"/>
              <a:t>Adetin 1</a:t>
            </a:r>
            <a:r>
              <a:rPr lang="tr-TR" dirty="0" smtClean="0"/>
              <a:t>. gününde </a:t>
            </a:r>
            <a:r>
              <a:rPr lang="tr-TR" dirty="0" smtClean="0"/>
              <a:t>başlanır ve her gün aynı saatte alınır.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33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• ETKİ MEKANİZMASI : 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– </a:t>
            </a:r>
            <a:r>
              <a:rPr lang="tr-TR" dirty="0" err="1" smtClean="0"/>
              <a:t>Tubal</a:t>
            </a:r>
            <a:r>
              <a:rPr lang="tr-TR" dirty="0" smtClean="0"/>
              <a:t> hareketi etkileyerek </a:t>
            </a:r>
            <a:r>
              <a:rPr lang="tr-TR" dirty="0" err="1" smtClean="0"/>
              <a:t>implantasyonu</a:t>
            </a:r>
            <a:r>
              <a:rPr lang="tr-TR" dirty="0" smtClean="0"/>
              <a:t> önler. </a:t>
            </a:r>
          </a:p>
          <a:p>
            <a:pPr lvl="1"/>
            <a:r>
              <a:rPr lang="tr-TR" dirty="0" smtClean="0"/>
              <a:t>– </a:t>
            </a:r>
            <a:r>
              <a:rPr lang="tr-TR" dirty="0" err="1" smtClean="0"/>
              <a:t>Endometrium</a:t>
            </a:r>
            <a:r>
              <a:rPr lang="tr-TR" dirty="0" smtClean="0"/>
              <a:t> değişikliklerine yol açar. </a:t>
            </a:r>
          </a:p>
          <a:p>
            <a:endParaRPr lang="tr-TR" dirty="0" smtClean="0"/>
          </a:p>
          <a:p>
            <a:r>
              <a:rPr lang="tr-TR" dirty="0" smtClean="0"/>
              <a:t> Doğru kullanıldığında % 98 etkilidir</a:t>
            </a:r>
          </a:p>
          <a:p>
            <a:endParaRPr lang="tr-TR" dirty="0" smtClean="0"/>
          </a:p>
          <a:p>
            <a:r>
              <a:rPr lang="tr-TR" dirty="0" smtClean="0"/>
              <a:t>Bulantı,kusma,baş ağrısı ve baş dönmesine sebep olabilir.</a:t>
            </a:r>
          </a:p>
          <a:p>
            <a:endParaRPr lang="tr-TR" dirty="0" smtClean="0"/>
          </a:p>
          <a:p>
            <a:r>
              <a:rPr lang="tr-TR" dirty="0" smtClean="0"/>
              <a:t>İlişkiden 72 saat sonra alımda ve sık arayla kullanımda etkisi azalmaktadır.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/>
          <a:lstStyle/>
          <a:p>
            <a:r>
              <a:rPr lang="tr-TR" dirty="0" err="1" smtClean="0"/>
              <a:t>RİA’lar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tr-TR" sz="2800" i="1" dirty="0" err="1" smtClean="0"/>
              <a:t>İnert</a:t>
            </a:r>
            <a:r>
              <a:rPr lang="tr-TR" sz="2800" i="1" dirty="0" smtClean="0"/>
              <a:t> (katkısız) </a:t>
            </a:r>
            <a:r>
              <a:rPr lang="tr-TR" sz="2800" i="1" dirty="0" err="1" smtClean="0"/>
              <a:t>RİA’lar</a:t>
            </a:r>
            <a:r>
              <a:rPr lang="tr-TR" sz="2400" i="1" dirty="0" smtClean="0"/>
              <a:t>: </a:t>
            </a:r>
            <a:r>
              <a:rPr lang="tr-TR" sz="2400" dirty="0" smtClean="0"/>
              <a:t>Polietilen (</a:t>
            </a:r>
            <a:r>
              <a:rPr lang="tr-TR" sz="2400" dirty="0" err="1" smtClean="0"/>
              <a:t>Lippes</a:t>
            </a:r>
            <a:r>
              <a:rPr lang="tr-TR" sz="2400" dirty="0" smtClean="0"/>
              <a:t> </a:t>
            </a:r>
            <a:r>
              <a:rPr lang="tr-TR" sz="2400" dirty="0" err="1" smtClean="0"/>
              <a:t>Loop</a:t>
            </a:r>
            <a:r>
              <a:rPr lang="tr-TR" sz="2400" dirty="0" smtClean="0"/>
              <a:t>) veya paslanmaz çelikten (Çin’de kullanılan ring’ler) yapılmışlardır.</a:t>
            </a:r>
            <a:endParaRPr lang="tr-TR" dirty="0" smtClean="0"/>
          </a:p>
          <a:p>
            <a:r>
              <a:rPr lang="tr-TR" sz="2800" i="1" dirty="0" smtClean="0"/>
              <a:t> Bakırlı </a:t>
            </a:r>
            <a:r>
              <a:rPr lang="tr-TR" sz="2800" i="1" dirty="0" err="1" smtClean="0"/>
              <a:t>RİA’lar</a:t>
            </a:r>
            <a:r>
              <a:rPr lang="tr-TR" sz="2800" i="1" dirty="0" smtClean="0"/>
              <a:t>: </a:t>
            </a:r>
          </a:p>
          <a:p>
            <a:pPr lvl="2"/>
            <a:r>
              <a:rPr lang="tr-TR" dirty="0" smtClean="0"/>
              <a:t>– </a:t>
            </a:r>
            <a:r>
              <a:rPr lang="tr-TR" dirty="0" err="1" smtClean="0"/>
              <a:t>Cu</a:t>
            </a:r>
            <a:r>
              <a:rPr lang="tr-TR" dirty="0" smtClean="0"/>
              <a:t> T-380 A </a:t>
            </a:r>
          </a:p>
          <a:p>
            <a:pPr lvl="2"/>
            <a:r>
              <a:rPr lang="tr-TR" dirty="0" smtClean="0"/>
              <a:t>– </a:t>
            </a:r>
            <a:r>
              <a:rPr lang="tr-TR" dirty="0" err="1" smtClean="0"/>
              <a:t>Multiload</a:t>
            </a:r>
            <a:r>
              <a:rPr lang="tr-TR" dirty="0" smtClean="0"/>
              <a:t> (ML </a:t>
            </a:r>
            <a:r>
              <a:rPr lang="tr-TR" dirty="0" err="1" smtClean="0"/>
              <a:t>Cu</a:t>
            </a:r>
            <a:r>
              <a:rPr lang="tr-TR" dirty="0" smtClean="0"/>
              <a:t> 250 ve 375) </a:t>
            </a:r>
          </a:p>
          <a:p>
            <a:pPr lvl="2"/>
            <a:r>
              <a:rPr lang="tr-TR" dirty="0" smtClean="0"/>
              <a:t>– </a:t>
            </a:r>
            <a:r>
              <a:rPr lang="tr-TR" dirty="0" err="1" smtClean="0"/>
              <a:t>Cu</a:t>
            </a:r>
            <a:r>
              <a:rPr lang="tr-TR" dirty="0" smtClean="0"/>
              <a:t> T 200 C</a:t>
            </a:r>
          </a:p>
          <a:p>
            <a:pPr lvl="2"/>
            <a:r>
              <a:rPr lang="tr-TR" dirty="0" smtClean="0"/>
              <a:t>– Nova T </a:t>
            </a:r>
          </a:p>
          <a:p>
            <a:r>
              <a:rPr lang="tr-TR" sz="2800" i="1" dirty="0" smtClean="0"/>
              <a:t> Bakır T 380 A;</a:t>
            </a:r>
            <a:r>
              <a:rPr lang="tr-TR" dirty="0" smtClean="0"/>
              <a:t> </a:t>
            </a:r>
            <a:r>
              <a:rPr lang="tr-TR" sz="2400" dirty="0" smtClean="0"/>
              <a:t>T harfi biçiminde olan plastik kısmına, T </a:t>
            </a:r>
            <a:r>
              <a:rPr lang="tr-TR" sz="2400" dirty="0" err="1" smtClean="0"/>
              <a:t>nin</a:t>
            </a:r>
            <a:r>
              <a:rPr lang="tr-TR" sz="2400" dirty="0" smtClean="0"/>
              <a:t> üst kollarına ve gövdesine yüzey alanı 380 mm2 olan bakır eklenmiştir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/>
          </a:bodyPr>
          <a:lstStyle/>
          <a:p>
            <a:r>
              <a:rPr lang="tr-TR" dirty="0" smtClean="0"/>
              <a:t>Üst </a:t>
            </a:r>
            <a:r>
              <a:rPr lang="tr-TR" dirty="0" err="1" smtClean="0"/>
              <a:t>genital</a:t>
            </a:r>
            <a:r>
              <a:rPr lang="tr-TR" dirty="0" smtClean="0"/>
              <a:t> kanala sperm </a:t>
            </a:r>
            <a:r>
              <a:rPr lang="tr-TR" dirty="0" err="1" smtClean="0"/>
              <a:t>migrasyonunu</a:t>
            </a:r>
            <a:r>
              <a:rPr lang="tr-TR" dirty="0" smtClean="0"/>
              <a:t> önlerler.</a:t>
            </a:r>
          </a:p>
          <a:p>
            <a:endParaRPr lang="tr-TR" dirty="0" smtClean="0"/>
          </a:p>
          <a:p>
            <a:r>
              <a:rPr lang="tr-TR" dirty="0" err="1" smtClean="0"/>
              <a:t>Ovum</a:t>
            </a:r>
            <a:r>
              <a:rPr lang="tr-TR" dirty="0" smtClean="0"/>
              <a:t> transportunu </a:t>
            </a:r>
            <a:r>
              <a:rPr lang="tr-TR" dirty="0" err="1" smtClean="0"/>
              <a:t>inhibe</a:t>
            </a:r>
            <a:r>
              <a:rPr lang="tr-TR" dirty="0" smtClean="0"/>
              <a:t> ederler.</a:t>
            </a:r>
          </a:p>
          <a:p>
            <a:endParaRPr lang="tr-TR" dirty="0" smtClean="0"/>
          </a:p>
          <a:p>
            <a:r>
              <a:rPr lang="tr-TR" dirty="0" err="1" smtClean="0"/>
              <a:t>Fertilizasyonu</a:t>
            </a:r>
            <a:r>
              <a:rPr lang="tr-TR" dirty="0" smtClean="0"/>
              <a:t> </a:t>
            </a:r>
            <a:r>
              <a:rPr lang="tr-TR" dirty="0" err="1" smtClean="0"/>
              <a:t>inhibe</a:t>
            </a:r>
            <a:r>
              <a:rPr lang="tr-TR" dirty="0" smtClean="0"/>
              <a:t> ederler.</a:t>
            </a:r>
          </a:p>
          <a:p>
            <a:endParaRPr lang="tr-TR" dirty="0" smtClean="0"/>
          </a:p>
          <a:p>
            <a:r>
              <a:rPr lang="tr-TR" dirty="0" smtClean="0"/>
              <a:t>Güvenli ve çok etkili, geriye dönüşümlü yöntemlerdir.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Pelvik</a:t>
            </a:r>
            <a:r>
              <a:rPr lang="tr-TR" dirty="0" smtClean="0"/>
              <a:t> kanserlerde,gebelikte ve tanısız </a:t>
            </a:r>
            <a:r>
              <a:rPr lang="tr-TR" dirty="0" err="1" smtClean="0"/>
              <a:t>vajinal</a:t>
            </a:r>
            <a:r>
              <a:rPr lang="tr-TR" dirty="0" smtClean="0"/>
              <a:t> kanamalarda kullanılmamalıdır.</a:t>
            </a:r>
          </a:p>
          <a:p>
            <a:endParaRPr lang="tr-TR" dirty="0" smtClean="0"/>
          </a:p>
          <a:p>
            <a:r>
              <a:rPr lang="tr-TR" dirty="0" smtClean="0"/>
              <a:t>Kullanımı izleyen ilk aylarda adet miktarında artma, </a:t>
            </a:r>
            <a:r>
              <a:rPr lang="tr-TR" dirty="0" err="1" smtClean="0"/>
              <a:t>dismenore</a:t>
            </a:r>
            <a:r>
              <a:rPr lang="tr-TR" dirty="0" smtClean="0"/>
              <a:t>,adetler arası lekelenme yapabilir.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Enjekte edilen </a:t>
            </a:r>
            <a:r>
              <a:rPr lang="tr-TR" dirty="0" err="1" smtClean="0"/>
              <a:t>kontraseptifler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Kombine</a:t>
            </a:r>
          </a:p>
          <a:p>
            <a:endParaRPr lang="tr-TR" dirty="0" smtClean="0"/>
          </a:p>
          <a:p>
            <a:r>
              <a:rPr lang="tr-TR" dirty="0" smtClean="0"/>
              <a:t>Yalnız </a:t>
            </a:r>
            <a:r>
              <a:rPr lang="tr-TR" dirty="0" err="1" smtClean="0"/>
              <a:t>progestin</a:t>
            </a:r>
            <a:r>
              <a:rPr lang="tr-TR" dirty="0" smtClean="0"/>
              <a:t> içerenler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9288"/>
          </a:xfrm>
        </p:spPr>
        <p:txBody>
          <a:bodyPr/>
          <a:lstStyle/>
          <a:p>
            <a:r>
              <a:rPr lang="tr-TR" dirty="0" smtClean="0"/>
              <a:t>En yaygın kullanılan, enjekte edilen </a:t>
            </a:r>
            <a:r>
              <a:rPr lang="tr-TR" dirty="0" err="1" smtClean="0"/>
              <a:t>KS’ler</a:t>
            </a:r>
            <a:r>
              <a:rPr lang="tr-TR" dirty="0" smtClean="0"/>
              <a:t> </a:t>
            </a:r>
            <a:r>
              <a:rPr lang="tr-TR" dirty="0" err="1" smtClean="0"/>
              <a:t>progestin</a:t>
            </a:r>
            <a:r>
              <a:rPr lang="tr-TR" dirty="0" smtClean="0"/>
              <a:t> içerirler. </a:t>
            </a:r>
          </a:p>
          <a:p>
            <a:endParaRPr lang="tr-TR" dirty="0" smtClean="0"/>
          </a:p>
          <a:p>
            <a:r>
              <a:rPr lang="tr-TR" i="1" dirty="0" smtClean="0"/>
              <a:t>Halen en yaygın kullanılan, enjekte edilen depo </a:t>
            </a:r>
            <a:r>
              <a:rPr lang="tr-TR" i="1" dirty="0" err="1" smtClean="0"/>
              <a:t>progestinler</a:t>
            </a:r>
            <a:r>
              <a:rPr lang="tr-TR" i="1" dirty="0" smtClean="0"/>
              <a:t>: </a:t>
            </a:r>
          </a:p>
          <a:p>
            <a:pPr lvl="1"/>
            <a:r>
              <a:rPr lang="tr-TR" dirty="0" smtClean="0"/>
              <a:t>– Depo </a:t>
            </a:r>
            <a:r>
              <a:rPr lang="tr-TR" dirty="0" err="1" smtClean="0"/>
              <a:t>medroksiprogesteron</a:t>
            </a:r>
            <a:r>
              <a:rPr lang="tr-TR" dirty="0" smtClean="0"/>
              <a:t> asetat (DMPA) Her dozu 150 mg DMPA içerir; 3 ayda bir İM. Uygulanır. </a:t>
            </a:r>
          </a:p>
          <a:p>
            <a:pPr lvl="1"/>
            <a:r>
              <a:rPr lang="tr-TR" dirty="0" smtClean="0"/>
              <a:t>– </a:t>
            </a:r>
            <a:r>
              <a:rPr lang="tr-TR" dirty="0" err="1" smtClean="0"/>
              <a:t>Noretisteron</a:t>
            </a:r>
            <a:r>
              <a:rPr lang="tr-TR" dirty="0" smtClean="0"/>
              <a:t> </a:t>
            </a:r>
            <a:r>
              <a:rPr lang="tr-TR" dirty="0" err="1" smtClean="0"/>
              <a:t>enantat</a:t>
            </a:r>
            <a:r>
              <a:rPr lang="tr-TR" dirty="0" smtClean="0"/>
              <a:t> (NET-EN) her dozu 200 mg NET-EN içerir 2 ayda bir IM uygulanır. </a:t>
            </a:r>
          </a:p>
          <a:p>
            <a:pPr lvl="1"/>
            <a:r>
              <a:rPr lang="tr-TR" dirty="0" smtClean="0"/>
              <a:t>– DMPA+5 mg </a:t>
            </a:r>
            <a:r>
              <a:rPr lang="tr-TR" dirty="0" err="1" smtClean="0"/>
              <a:t>östradiol</a:t>
            </a:r>
            <a:r>
              <a:rPr lang="tr-TR" dirty="0" smtClean="0"/>
              <a:t>. Ayda bir uygulanır. (</a:t>
            </a:r>
            <a:r>
              <a:rPr lang="tr-TR" dirty="0" err="1" smtClean="0"/>
              <a:t>Cyclofem</a:t>
            </a:r>
            <a:r>
              <a:rPr lang="tr-TR" dirty="0" smtClean="0"/>
              <a:t>, </a:t>
            </a:r>
            <a:r>
              <a:rPr lang="tr-TR" dirty="0" err="1" smtClean="0"/>
              <a:t>Mesigyna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planlaması nedir?</a:t>
            </a:r>
          </a:p>
          <a:p>
            <a:r>
              <a:rPr lang="tr-TR" dirty="0" err="1" smtClean="0"/>
              <a:t>Kontraseptif</a:t>
            </a:r>
            <a:r>
              <a:rPr lang="tr-TR" dirty="0" smtClean="0"/>
              <a:t> yöntemler nedir?</a:t>
            </a:r>
          </a:p>
          <a:p>
            <a:r>
              <a:rPr lang="tr-TR" dirty="0" smtClean="0"/>
              <a:t>Kullanımı nasıldır?</a:t>
            </a:r>
          </a:p>
          <a:p>
            <a:r>
              <a:rPr lang="tr-TR" dirty="0" smtClean="0"/>
              <a:t>Etki mekanizmaları ve yan etkileri nelerdir?</a:t>
            </a:r>
          </a:p>
          <a:p>
            <a:r>
              <a:rPr lang="tr-TR" dirty="0" smtClean="0"/>
              <a:t>Ülkemizde en çok tercih edilen yöntemler nelerdir?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39208"/>
          </a:xfrm>
        </p:spPr>
        <p:txBody>
          <a:bodyPr>
            <a:normAutofit/>
          </a:bodyPr>
          <a:lstStyle/>
          <a:p>
            <a:r>
              <a:rPr lang="tr-TR" dirty="0" smtClean="0"/>
              <a:t>İlk enjeksiyon adet </a:t>
            </a:r>
            <a:r>
              <a:rPr lang="tr-TR" dirty="0" err="1" smtClean="0"/>
              <a:t>siklusunun</a:t>
            </a:r>
            <a:r>
              <a:rPr lang="tr-TR" dirty="0" smtClean="0"/>
              <a:t> ilk 5 günü içerisinde İ.M. yapılmalıdır.</a:t>
            </a:r>
          </a:p>
          <a:p>
            <a:endParaRPr lang="tr-TR" dirty="0" smtClean="0"/>
          </a:p>
          <a:p>
            <a:r>
              <a:rPr lang="tr-TR" dirty="0" smtClean="0"/>
              <a:t>Devam enjeksiyonları + 7 gün içerisinde yapılmalıdır.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r>
              <a:rPr lang="tr-TR" dirty="0" smtClean="0"/>
              <a:t>Enjekte edilen depo-</a:t>
            </a:r>
            <a:r>
              <a:rPr lang="tr-TR" dirty="0" err="1" smtClean="0"/>
              <a:t>progestinler</a:t>
            </a:r>
            <a:r>
              <a:rPr lang="tr-TR" dirty="0" smtClean="0"/>
              <a:t> adet gecikmesi, adet düzensizliği veya adet miktarında azalmaya neden olabilirler.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Yöntem bırakıldığında doğurganlığın dönmesinde bir süre gecikme olabileceği (5-7 ay) belirtilmelidir.</a:t>
            </a:r>
          </a:p>
          <a:p>
            <a:endParaRPr lang="tr-TR" dirty="0" smtClean="0"/>
          </a:p>
          <a:p>
            <a:r>
              <a:rPr lang="tr-TR" dirty="0" smtClean="0"/>
              <a:t>Adet düzensizlikleri ,baş ağrısı ,kilo alma ,memede duyarlılık yapabilir.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Norplant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Sentetik hormon içeren 6 ince esnek kapsülden oluşur, (</a:t>
            </a:r>
            <a:r>
              <a:rPr lang="tr-TR" dirty="0" err="1" smtClean="0"/>
              <a:t>silastik</a:t>
            </a:r>
            <a:r>
              <a:rPr lang="tr-TR" dirty="0" smtClean="0"/>
              <a:t> tüp) </a:t>
            </a:r>
          </a:p>
          <a:p>
            <a:r>
              <a:rPr lang="tr-TR" dirty="0" smtClean="0"/>
              <a:t>3,4 cm uzunluğunda, 2,4 mm çapındadır,</a:t>
            </a:r>
          </a:p>
          <a:p>
            <a:r>
              <a:rPr lang="tr-TR" dirty="0" smtClean="0"/>
              <a:t>Ortalama 36 mg kristalize </a:t>
            </a:r>
            <a:r>
              <a:rPr lang="tr-TR" dirty="0" err="1" smtClean="0"/>
              <a:t>levonorgestrol</a:t>
            </a:r>
            <a:r>
              <a:rPr lang="tr-TR" dirty="0" smtClean="0"/>
              <a:t> içerir.</a:t>
            </a:r>
          </a:p>
          <a:p>
            <a:r>
              <a:rPr lang="tr-TR" dirty="0" smtClean="0"/>
              <a:t>Gebelik,açıklanamayan </a:t>
            </a:r>
            <a:r>
              <a:rPr lang="tr-TR" dirty="0" err="1" smtClean="0"/>
              <a:t>vajinal</a:t>
            </a:r>
            <a:r>
              <a:rPr lang="tr-TR" dirty="0" smtClean="0"/>
              <a:t> kanama,mevcut meme kanseri durumlarında </a:t>
            </a:r>
            <a:r>
              <a:rPr lang="tr-TR" dirty="0" err="1" smtClean="0"/>
              <a:t>kontrendikedir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İmplanon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çubuk  68 mg </a:t>
            </a:r>
            <a:r>
              <a:rPr lang="tr-TR" dirty="0" err="1" smtClean="0"/>
              <a:t>etonogestrel</a:t>
            </a:r>
            <a:r>
              <a:rPr lang="tr-TR" dirty="0" smtClean="0"/>
              <a:t> içerir ve üç yıl koruma sağlar. </a:t>
            </a:r>
          </a:p>
          <a:p>
            <a:r>
              <a:rPr lang="tr-TR" dirty="0" smtClean="0"/>
              <a:t>Günde 40 mikrogram salınır,</a:t>
            </a:r>
            <a:r>
              <a:rPr lang="tr-TR" dirty="0" err="1" smtClean="0"/>
              <a:t>estrojen</a:t>
            </a:r>
            <a:r>
              <a:rPr lang="tr-TR" dirty="0" smtClean="0"/>
              <a:t> içermez.</a:t>
            </a:r>
          </a:p>
          <a:p>
            <a:r>
              <a:rPr lang="tr-TR" dirty="0" err="1" smtClean="0"/>
              <a:t>Siklusun</a:t>
            </a:r>
            <a:r>
              <a:rPr lang="tr-TR" dirty="0" smtClean="0"/>
              <a:t> 1-5. günleri arasında uygulanır,düşükten hemen sonra uygulanabilir.</a:t>
            </a:r>
          </a:p>
          <a:p>
            <a:endParaRPr lang="tr-TR" dirty="0" smtClean="0"/>
          </a:p>
          <a:p>
            <a:r>
              <a:rPr lang="tr-TR" dirty="0" smtClean="0"/>
              <a:t>Anne sütüne etkisi yok.</a:t>
            </a:r>
          </a:p>
          <a:p>
            <a:r>
              <a:rPr lang="tr-TR" dirty="0" smtClean="0"/>
              <a:t>KB ölçülemeyen HPT,Gebelik,Mevcut meme </a:t>
            </a:r>
            <a:r>
              <a:rPr lang="tr-TR" dirty="0" err="1" smtClean="0"/>
              <a:t>Ca</a:t>
            </a:r>
            <a:r>
              <a:rPr lang="tr-TR" dirty="0" smtClean="0"/>
              <a:t> durumlarında </a:t>
            </a:r>
            <a:r>
              <a:rPr lang="tr-TR" dirty="0" err="1" smtClean="0"/>
              <a:t>kontrendikedir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Bariyer  yöntemler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Genellikle </a:t>
            </a:r>
            <a:r>
              <a:rPr lang="tr-TR" dirty="0" err="1" smtClean="0"/>
              <a:t>vajene</a:t>
            </a:r>
            <a:r>
              <a:rPr lang="tr-TR" dirty="0" smtClean="0"/>
              <a:t> uygulanan, spermlerin üst </a:t>
            </a:r>
            <a:r>
              <a:rPr lang="tr-TR" dirty="0" err="1" smtClean="0"/>
              <a:t>genital</a:t>
            </a:r>
            <a:r>
              <a:rPr lang="tr-TR" dirty="0" smtClean="0"/>
              <a:t> kanala geçmesini engelleyen yöntemlerdir: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– Kondomlar </a:t>
            </a:r>
          </a:p>
          <a:p>
            <a:pPr lvl="1"/>
            <a:r>
              <a:rPr lang="tr-TR" dirty="0" smtClean="0"/>
              <a:t>– Diyaframlar </a:t>
            </a:r>
          </a:p>
          <a:p>
            <a:pPr lvl="1"/>
            <a:r>
              <a:rPr lang="tr-TR" dirty="0" smtClean="0"/>
              <a:t>– </a:t>
            </a:r>
            <a:r>
              <a:rPr lang="tr-TR" dirty="0" err="1" smtClean="0"/>
              <a:t>Spermisidler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Kondom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Doğru kullanıldığında çok etkili olduğu halde, kullanım etkililiği çok daha düşüktür. İlk kullanım yılı için başarısızlık hızı %12 olarak bildirilmektedir.</a:t>
            </a:r>
          </a:p>
          <a:p>
            <a:endParaRPr lang="tr-TR" dirty="0" smtClean="0"/>
          </a:p>
          <a:p>
            <a:r>
              <a:rPr lang="tr-TR" dirty="0" smtClean="0"/>
              <a:t>Kondom </a:t>
            </a:r>
            <a:r>
              <a:rPr lang="tr-TR" dirty="0" err="1" smtClean="0"/>
              <a:t>spermisitle</a:t>
            </a:r>
            <a:r>
              <a:rPr lang="tr-TR" dirty="0" smtClean="0"/>
              <a:t> birlikte düzenli </a:t>
            </a:r>
            <a:r>
              <a:rPr lang="tr-TR" dirty="0" err="1" smtClean="0"/>
              <a:t>kulalnıldığında</a:t>
            </a:r>
            <a:r>
              <a:rPr lang="tr-TR" dirty="0" smtClean="0"/>
              <a:t> koruyuculuğu daha da artar.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tr-TR" dirty="0" smtClean="0"/>
              <a:t>Kondom kullanımının </a:t>
            </a:r>
            <a:r>
              <a:rPr lang="tr-TR" dirty="0" err="1" smtClean="0"/>
              <a:t>servikal</a:t>
            </a:r>
            <a:r>
              <a:rPr lang="tr-TR" dirty="0" smtClean="0"/>
              <a:t> kansere karşı koruyuculuğu vardır.</a:t>
            </a:r>
          </a:p>
          <a:p>
            <a:endParaRPr lang="tr-TR" dirty="0" smtClean="0"/>
          </a:p>
          <a:p>
            <a:r>
              <a:rPr lang="tr-TR" dirty="0" smtClean="0"/>
              <a:t>Pahalı değildir ve kolay bulunur.</a:t>
            </a:r>
          </a:p>
          <a:p>
            <a:endParaRPr lang="tr-TR" dirty="0" smtClean="0"/>
          </a:p>
          <a:p>
            <a:r>
              <a:rPr lang="tr-TR" dirty="0" smtClean="0"/>
              <a:t>Cinsel yolla bulaşan hastalıklara karşı koruyuculuğu vardır.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Vazektomi</a:t>
            </a:r>
            <a:r>
              <a:rPr lang="tr-TR" sz="4000" dirty="0" smtClean="0"/>
              <a:t> 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Erkeğin, testislerden penise giden kanallarının kesilmesidir, erkeğin menisi vardır ancak sperm içermez.</a:t>
            </a:r>
          </a:p>
          <a:p>
            <a:endParaRPr lang="tr-TR" sz="2800" dirty="0" smtClean="0"/>
          </a:p>
          <a:p>
            <a:r>
              <a:rPr lang="tr-TR" sz="2800" dirty="0" smtClean="0"/>
              <a:t>Çok etkilidir,cinsel ilişkiye etkisi yoktur ancak yaklaşık 20 </a:t>
            </a:r>
            <a:r>
              <a:rPr lang="tr-TR" sz="2800" dirty="0" err="1" smtClean="0"/>
              <a:t>ejekulasyondan</a:t>
            </a:r>
            <a:r>
              <a:rPr lang="tr-TR" sz="2800" dirty="0" smtClean="0"/>
              <a:t> sonra etkisi başlar kısırlık oluşur.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Kadında tüplerin bağlanması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Kadınların yumurtalık kanallarının/tüplerin ameliyatla bağlanmasıdır.Tüpler bağlandığı için yumurta, erkek tohum hücresi (sperm) ile karşılaşmaz. Böylece döllenme engellenir.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Doğal Aile Planlaması Yöntemleri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Servikal</a:t>
            </a:r>
            <a:r>
              <a:rPr lang="tr-TR" dirty="0" smtClean="0"/>
              <a:t> mukus </a:t>
            </a:r>
          </a:p>
          <a:p>
            <a:r>
              <a:rPr lang="tr-TR" dirty="0" smtClean="0"/>
              <a:t>Bazal vücut ısısı </a:t>
            </a:r>
          </a:p>
          <a:p>
            <a:r>
              <a:rPr lang="tr-TR" dirty="0" err="1" smtClean="0"/>
              <a:t>Sempto</a:t>
            </a:r>
            <a:r>
              <a:rPr lang="tr-TR" dirty="0" smtClean="0"/>
              <a:t>-termal </a:t>
            </a:r>
          </a:p>
          <a:p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palpasyon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Takvim yöntemi </a:t>
            </a:r>
          </a:p>
          <a:p>
            <a:r>
              <a:rPr lang="tr-TR" dirty="0" smtClean="0"/>
              <a:t>Geri çekme </a:t>
            </a:r>
          </a:p>
          <a:p>
            <a:r>
              <a:rPr lang="tr-TR" dirty="0" err="1" smtClean="0"/>
              <a:t>Fertil</a:t>
            </a:r>
            <a:r>
              <a:rPr lang="tr-TR" dirty="0" smtClean="0"/>
              <a:t> dönemde çiftin gönüllü olarak cinsel ilişkide bulunmaması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GİRİŞ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Dünya Sağlık Örgütü (DSÖ), üreme sağlığını, </a:t>
            </a:r>
          </a:p>
          <a:p>
            <a:pPr lvl="1"/>
            <a:r>
              <a:rPr lang="tr-TR" dirty="0" smtClean="0"/>
              <a:t>üreme sistemi ile ilgili hastalık ve sakatlığın olmaması</a:t>
            </a:r>
          </a:p>
          <a:p>
            <a:pPr lvl="1"/>
            <a:r>
              <a:rPr lang="tr-TR" dirty="0" err="1" smtClean="0"/>
              <a:t>biyopsikososyal</a:t>
            </a:r>
            <a:r>
              <a:rPr lang="tr-TR" dirty="0" smtClean="0"/>
              <a:t> yönden tam bir iyilik halinin olması</a:t>
            </a:r>
          </a:p>
          <a:p>
            <a:pPr lvl="1"/>
            <a:r>
              <a:rPr lang="tr-TR" dirty="0" smtClean="0"/>
              <a:t>kişinin güvenli/ tatmin edici cinsel yaşam </a:t>
            </a:r>
          </a:p>
          <a:p>
            <a:pPr lvl="1"/>
            <a:r>
              <a:rPr lang="tr-TR" dirty="0" smtClean="0"/>
              <a:t>kendi belirleyeceği zaman/sıklıkta üreme hakkına sahip olması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Fertil</a:t>
            </a:r>
            <a:r>
              <a:rPr lang="tr-TR" sz="3600" dirty="0" smtClean="0"/>
              <a:t> dönemde (</a:t>
            </a:r>
            <a:r>
              <a:rPr lang="tr-TR" sz="3600" dirty="0" err="1" smtClean="0"/>
              <a:t>Ovulasyonda</a:t>
            </a:r>
            <a:r>
              <a:rPr lang="tr-TR" sz="3600" dirty="0" smtClean="0"/>
              <a:t>);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Servikal</a:t>
            </a:r>
            <a:r>
              <a:rPr lang="tr-TR" dirty="0" smtClean="0"/>
              <a:t> mukus miktarı artar. </a:t>
            </a:r>
            <a:r>
              <a:rPr lang="tr-TR" dirty="0" err="1" smtClean="0"/>
              <a:t>Fertil</a:t>
            </a:r>
            <a:r>
              <a:rPr lang="tr-TR" dirty="0" smtClean="0"/>
              <a:t> dönem süresince bu mukus akışkandır. Bu sürede </a:t>
            </a:r>
            <a:r>
              <a:rPr lang="tr-TR" dirty="0" err="1" smtClean="0"/>
              <a:t>koitus</a:t>
            </a:r>
            <a:r>
              <a:rPr lang="tr-TR" dirty="0" smtClean="0"/>
              <a:t> olmamalıdır.</a:t>
            </a:r>
          </a:p>
          <a:p>
            <a:r>
              <a:rPr lang="tr-TR" dirty="0" smtClean="0"/>
              <a:t> Bazal vücut ısısı 0.2C ile 0.5C artar. Isı yükselmesini izleyen ilk 3 gün </a:t>
            </a:r>
            <a:r>
              <a:rPr lang="tr-TR" dirty="0" err="1" smtClean="0"/>
              <a:t>koitustan</a:t>
            </a:r>
            <a:r>
              <a:rPr lang="tr-TR" dirty="0" smtClean="0"/>
              <a:t> kaçınılmalıdır.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Serviks</a:t>
            </a:r>
            <a:r>
              <a:rPr lang="tr-TR" dirty="0" smtClean="0"/>
              <a:t> </a:t>
            </a:r>
            <a:r>
              <a:rPr lang="tr-TR" dirty="0" err="1" smtClean="0"/>
              <a:t>palpe</a:t>
            </a:r>
            <a:r>
              <a:rPr lang="tr-TR" dirty="0" smtClean="0"/>
              <a:t> edildiğinde, yumuşak ve yüksektedir, </a:t>
            </a:r>
            <a:r>
              <a:rPr lang="tr-TR" dirty="0" err="1" smtClean="0"/>
              <a:t>servikal</a:t>
            </a:r>
            <a:r>
              <a:rPr lang="tr-TR" dirty="0" smtClean="0"/>
              <a:t> OS açıktır.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Takvim yöntemi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Regl dönemleri düzenli olan bir kadında </a:t>
            </a:r>
            <a:r>
              <a:rPr lang="tr-TR" dirty="0" err="1" smtClean="0"/>
              <a:t>ovulasyon</a:t>
            </a:r>
            <a:r>
              <a:rPr lang="tr-TR" dirty="0" smtClean="0"/>
              <a:t> adet tarihinden 12-14 gün önce olmaktadır,bu dönemde </a:t>
            </a:r>
            <a:r>
              <a:rPr lang="tr-TR" dirty="0" err="1" smtClean="0"/>
              <a:t>koitusdan</a:t>
            </a:r>
            <a:r>
              <a:rPr lang="tr-TR" dirty="0" smtClean="0"/>
              <a:t> kaçınılır ya da ek yöntem kullanılır.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Emzirme ve gebeliğin önlenmesi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Bebeğin altı aydan küçük olması</a:t>
            </a:r>
          </a:p>
          <a:p>
            <a:r>
              <a:rPr lang="tr-TR" dirty="0" smtClean="0"/>
              <a:t>Annenin adet görmemesi</a:t>
            </a:r>
          </a:p>
          <a:p>
            <a:r>
              <a:rPr lang="tr-TR" dirty="0" smtClean="0"/>
              <a:t>Bebeğin , sık aralıklarla (6-10 kez) ve en az dört dakika emzirilmesi</a:t>
            </a:r>
          </a:p>
          <a:p>
            <a:r>
              <a:rPr lang="tr-TR" dirty="0" smtClean="0"/>
              <a:t>Bebeğin beslenmesinin en az %85’inin anne sütüyle sağlanması</a:t>
            </a:r>
          </a:p>
          <a:p>
            <a:r>
              <a:rPr lang="tr-TR" dirty="0" smtClean="0"/>
              <a:t>Bebeğin doğumdan sonra hemen emzirilmesi </a:t>
            </a:r>
          </a:p>
          <a:p>
            <a:pPr>
              <a:buNone/>
            </a:pPr>
            <a:r>
              <a:rPr lang="tr-TR" dirty="0" smtClean="0"/>
              <a:t>                 </a:t>
            </a:r>
          </a:p>
          <a:p>
            <a:pPr>
              <a:buNone/>
            </a:pPr>
            <a:r>
              <a:rPr lang="tr-TR" dirty="0" smtClean="0"/>
              <a:t>                      şartları sağlandığında koruyuculuğu vardır.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Ülkemizde yapılan anketler sonucunda en çok kullanılan yöntem geri çekme,takvim ve kondomdur.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Karadeniz Teknik Üniversitesi 6.sınıf halk sağlığı </a:t>
            </a:r>
            <a:r>
              <a:rPr lang="tr-TR" dirty="0" err="1" smtClean="0"/>
              <a:t>stajer</a:t>
            </a:r>
            <a:r>
              <a:rPr lang="tr-TR" dirty="0" smtClean="0"/>
              <a:t> öğrencileri olarak kendi hazırladığımız “</a:t>
            </a:r>
            <a:r>
              <a:rPr lang="tr-TR" b="1" dirty="0" smtClean="0"/>
              <a:t>TRABZON İLİ ORTAHİSAR İLÇESİ 1 NO’LU BOSTANCI, 2 NO’LU BOSTANCI VE ÜNİVERSİTE MAHALLESİNDE YAŞAYAN 15-49 YAŞ GRUBU KADINLARIN HUMAN PAPİLLOMA VİRUSU (HPV), HPV AŞISI VE SERVİKS KANSERİ HAKKINDA BİLGİ, TUTUM VE DAVRANIŞLARININ DEĞERLENDİRİLMESİ” </a:t>
            </a:r>
            <a:r>
              <a:rPr lang="tr-TR" dirty="0" smtClean="0"/>
              <a:t>çalışmamızda</a:t>
            </a:r>
            <a:r>
              <a:rPr lang="tr-TR" b="1" dirty="0" smtClean="0"/>
              <a:t>  </a:t>
            </a:r>
            <a:r>
              <a:rPr lang="tr-TR" dirty="0" smtClean="0"/>
              <a:t>kadınların korunma yöntemlerini sorguladığımız bölümde</a:t>
            </a:r>
            <a:r>
              <a:rPr lang="tr-TR" dirty="0" smtClean="0">
                <a:sym typeface="Wingdings" pitchFamily="2" charset="2"/>
              </a:rPr>
              <a:t></a:t>
            </a:r>
            <a:endParaRPr lang="tr-TR" dirty="0" smtClean="0"/>
          </a:p>
          <a:p>
            <a:endParaRPr lang="tr-TR" b="1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/>
          <a:lstStyle/>
          <a:p>
            <a:r>
              <a:rPr lang="tr-TR" dirty="0" smtClean="0"/>
              <a:t>201 katılımcı içinden 98’i hiçbir yöntem kullanmadığını, 29’u kondom kullandığını, 27’si geri çekme yöntemini kullandığını, 23’ü doğum kontrol hapı kullandığını, 9’u RİA kullandığını beyan etmiştir.</a:t>
            </a:r>
          </a:p>
          <a:p>
            <a:endParaRPr lang="tr-TR" dirty="0" smtClean="0"/>
          </a:p>
          <a:p>
            <a:r>
              <a:rPr lang="tr-TR" dirty="0" smtClean="0"/>
              <a:t>Hiçbir yöntem kullanmadığını işaretleyen katılımcıların aslında çoğu geri çekme yöntemi kullanmaktadır ancak bu şekilde işaretlemediklerinden kayıtlarımıza bu şekilde geçememiştir.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tr-TR" dirty="0" smtClean="0"/>
          </a:p>
          <a:p>
            <a:pPr algn="r"/>
            <a:endParaRPr lang="tr-TR" dirty="0" smtClean="0"/>
          </a:p>
          <a:p>
            <a:pPr algn="r"/>
            <a:endParaRPr lang="tr-TR" dirty="0" smtClean="0"/>
          </a:p>
          <a:p>
            <a:pPr algn="r"/>
            <a:endParaRPr lang="tr-TR" dirty="0" smtClean="0"/>
          </a:p>
          <a:p>
            <a:pPr algn="r"/>
            <a:endParaRPr lang="tr-TR" dirty="0" smtClean="0"/>
          </a:p>
          <a:p>
            <a:pPr algn="r"/>
            <a:r>
              <a:rPr lang="tr-TR" dirty="0" smtClean="0"/>
              <a:t>TEŞEKKÜRLER…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AİLE PLANLAMASI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planlaması,bireylerin istedikleri sayıda, istedikleri zamanda ve sağlıklı aralıklarla, bakabilecekleri kadar çocuk sahibi olma, sorumluca karar vermeleri ve bu amaçla bilgi, eğitim ve araçlara sahip olmalarıdır.</a:t>
            </a:r>
          </a:p>
          <a:p>
            <a:endParaRPr lang="tr-TR" dirty="0" smtClean="0"/>
          </a:p>
          <a:p>
            <a:r>
              <a:rPr lang="tr-TR" dirty="0" smtClean="0"/>
              <a:t>Çocuk sayısını kısıtlamak değil bakabilecekleri kadar çocuğa sahip olmalarını sağlamaktır.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KONTRASEPSİYON YÖNTEMLERİ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Modern </a:t>
            </a:r>
            <a:r>
              <a:rPr lang="tr-TR" dirty="0" err="1" smtClean="0"/>
              <a:t>kontraseptif</a:t>
            </a:r>
            <a:r>
              <a:rPr lang="tr-TR" dirty="0" smtClean="0"/>
              <a:t> yöntemler</a:t>
            </a:r>
          </a:p>
          <a:p>
            <a:endParaRPr lang="tr-TR" dirty="0" smtClean="0"/>
          </a:p>
          <a:p>
            <a:r>
              <a:rPr lang="tr-TR" dirty="0" smtClean="0"/>
              <a:t>Geleneksel yöntemler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MODERN YÖNTEMLER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Hormonal</a:t>
            </a:r>
            <a:r>
              <a:rPr lang="tr-TR" dirty="0" smtClean="0"/>
              <a:t> </a:t>
            </a:r>
            <a:r>
              <a:rPr lang="tr-TR" dirty="0" err="1" smtClean="0"/>
              <a:t>kontraseptifler</a:t>
            </a:r>
            <a:endParaRPr lang="tr-TR" dirty="0" smtClean="0"/>
          </a:p>
          <a:p>
            <a:pPr lvl="1">
              <a:buNone/>
            </a:pPr>
            <a:r>
              <a:rPr lang="tr-TR" dirty="0" smtClean="0"/>
              <a:t>	– Kombine oral haplar 		</a:t>
            </a:r>
          </a:p>
          <a:p>
            <a:pPr lvl="1">
              <a:buNone/>
            </a:pPr>
            <a:r>
              <a:rPr lang="tr-TR" dirty="0" smtClean="0"/>
              <a:t>	– Mini haplar </a:t>
            </a:r>
          </a:p>
          <a:p>
            <a:pPr lvl="1">
              <a:buNone/>
            </a:pPr>
            <a:r>
              <a:rPr lang="tr-TR" dirty="0" smtClean="0"/>
              <a:t>	– Post </a:t>
            </a:r>
            <a:r>
              <a:rPr lang="tr-TR" dirty="0" err="1" smtClean="0"/>
              <a:t>koital</a:t>
            </a:r>
            <a:r>
              <a:rPr lang="tr-TR" dirty="0" smtClean="0"/>
              <a:t> haplar </a:t>
            </a:r>
          </a:p>
          <a:p>
            <a:pPr lvl="1">
              <a:buNone/>
            </a:pPr>
            <a:r>
              <a:rPr lang="tr-TR" dirty="0" smtClean="0"/>
              <a:t>	– Depo enjeksiyonlar </a:t>
            </a:r>
          </a:p>
          <a:p>
            <a:pPr lvl="1">
              <a:buNone/>
            </a:pPr>
            <a:r>
              <a:rPr lang="tr-TR" dirty="0" smtClean="0"/>
              <a:t>	– Deri altı </a:t>
            </a:r>
            <a:r>
              <a:rPr lang="tr-TR" dirty="0" err="1" smtClean="0"/>
              <a:t>implantlar</a:t>
            </a:r>
            <a:endParaRPr lang="tr-TR" dirty="0" smtClean="0"/>
          </a:p>
          <a:p>
            <a:pPr lvl="1">
              <a:buNone/>
            </a:pPr>
            <a:r>
              <a:rPr lang="tr-TR" dirty="0" smtClean="0"/>
              <a:t>	– Hormon içeren </a:t>
            </a:r>
            <a:r>
              <a:rPr lang="tr-TR" dirty="0" err="1" smtClean="0"/>
              <a:t>RİA’lar</a:t>
            </a:r>
            <a:r>
              <a:rPr lang="tr-TR" dirty="0" smtClean="0"/>
              <a:t> </a:t>
            </a:r>
          </a:p>
          <a:p>
            <a:pPr lvl="1">
              <a:buNone/>
            </a:pPr>
            <a:r>
              <a:rPr lang="tr-TR" dirty="0" smtClean="0"/>
              <a:t>	– </a:t>
            </a:r>
            <a:r>
              <a:rPr lang="tr-TR" dirty="0" err="1" smtClean="0"/>
              <a:t>Vajinal</a:t>
            </a:r>
            <a:r>
              <a:rPr lang="tr-TR" dirty="0" smtClean="0"/>
              <a:t> halkalar </a:t>
            </a:r>
          </a:p>
          <a:p>
            <a:r>
              <a:rPr lang="tr-TR" dirty="0" smtClean="0"/>
              <a:t>Rahim içi araçlar </a:t>
            </a:r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928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Bariyer yöntemler </a:t>
            </a:r>
          </a:p>
          <a:p>
            <a:pPr lvl="1">
              <a:buNone/>
            </a:pPr>
            <a:r>
              <a:rPr lang="tr-TR" dirty="0" smtClean="0"/>
              <a:t>	– Kondom </a:t>
            </a:r>
          </a:p>
          <a:p>
            <a:pPr lvl="1">
              <a:buNone/>
            </a:pPr>
            <a:r>
              <a:rPr lang="tr-TR" dirty="0" smtClean="0"/>
              <a:t>	– Diyafram </a:t>
            </a:r>
          </a:p>
          <a:p>
            <a:pPr lvl="1">
              <a:buNone/>
            </a:pPr>
            <a:r>
              <a:rPr lang="tr-TR" dirty="0" smtClean="0"/>
              <a:t>	– </a:t>
            </a:r>
            <a:r>
              <a:rPr lang="tr-TR" dirty="0" err="1" smtClean="0"/>
              <a:t>Spermisitler</a:t>
            </a:r>
            <a:endParaRPr lang="tr-TR" dirty="0" smtClean="0"/>
          </a:p>
          <a:p>
            <a:r>
              <a:rPr lang="tr-TR" dirty="0" smtClean="0"/>
              <a:t>Cerrahi sterilizasyon </a:t>
            </a:r>
          </a:p>
          <a:p>
            <a:pPr>
              <a:buNone/>
            </a:pPr>
            <a:r>
              <a:rPr lang="tr-TR" dirty="0" smtClean="0"/>
              <a:t> 		– Tüp </a:t>
            </a:r>
            <a:r>
              <a:rPr lang="tr-TR" dirty="0" err="1" smtClean="0"/>
              <a:t>ligasyonu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	– </a:t>
            </a:r>
            <a:r>
              <a:rPr lang="tr-TR" dirty="0" err="1" smtClean="0"/>
              <a:t>Vazektomi</a:t>
            </a:r>
            <a:r>
              <a:rPr lang="tr-TR" dirty="0" smtClean="0"/>
              <a:t> </a:t>
            </a:r>
          </a:p>
          <a:p>
            <a:r>
              <a:rPr lang="tr-TR" dirty="0" smtClean="0"/>
              <a:t>Doğal aile planlaması</a:t>
            </a:r>
          </a:p>
          <a:p>
            <a:r>
              <a:rPr lang="tr-TR" dirty="0" smtClean="0"/>
              <a:t>Emzirme ve gebeliğin önlenmesi</a:t>
            </a:r>
          </a:p>
          <a:p>
            <a:r>
              <a:rPr lang="tr-TR" dirty="0" smtClean="0"/>
              <a:t>Geleceğin </a:t>
            </a:r>
            <a:r>
              <a:rPr lang="tr-TR" dirty="0" err="1" smtClean="0"/>
              <a:t>kontraseptif</a:t>
            </a:r>
            <a:r>
              <a:rPr lang="tr-TR" dirty="0" smtClean="0"/>
              <a:t> yöntemleri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GELENEKSEL YÖNTEMLER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Takvim Yöntemi</a:t>
            </a:r>
          </a:p>
          <a:p>
            <a:endParaRPr lang="tr-TR" dirty="0" smtClean="0"/>
          </a:p>
          <a:p>
            <a:r>
              <a:rPr lang="tr-TR" dirty="0" err="1" smtClean="0"/>
              <a:t>Coitus</a:t>
            </a:r>
            <a:r>
              <a:rPr lang="tr-TR" dirty="0" smtClean="0"/>
              <a:t> </a:t>
            </a:r>
            <a:r>
              <a:rPr lang="tr-TR" dirty="0" err="1" smtClean="0"/>
              <a:t>interruptus</a:t>
            </a:r>
            <a:r>
              <a:rPr lang="tr-TR" dirty="0" smtClean="0"/>
              <a:t>(geri çekme)</a:t>
            </a:r>
          </a:p>
          <a:p>
            <a:endParaRPr lang="tr-TR" dirty="0" smtClean="0"/>
          </a:p>
          <a:p>
            <a:r>
              <a:rPr lang="tr-TR" dirty="0" err="1" smtClean="0"/>
              <a:t>Vajinal</a:t>
            </a:r>
            <a:r>
              <a:rPr lang="tr-TR" dirty="0" smtClean="0"/>
              <a:t> lavaj</a:t>
            </a:r>
          </a:p>
          <a:p>
            <a:endParaRPr lang="tr-TR" dirty="0" smtClean="0"/>
          </a:p>
          <a:p>
            <a:r>
              <a:rPr lang="tr-TR" dirty="0" smtClean="0"/>
              <a:t>Emzirme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Kombine oral </a:t>
            </a:r>
            <a:r>
              <a:rPr lang="tr-TR" dirty="0" err="1" smtClean="0"/>
              <a:t>kontraseptifler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Östrojen olarak </a:t>
            </a:r>
            <a:r>
              <a:rPr lang="tr-TR" sz="2800" dirty="0" err="1" smtClean="0"/>
              <a:t>etinil</a:t>
            </a:r>
            <a:r>
              <a:rPr lang="tr-TR" sz="2800" dirty="0" smtClean="0"/>
              <a:t> </a:t>
            </a:r>
            <a:r>
              <a:rPr lang="tr-TR" sz="2800" dirty="0" err="1" smtClean="0"/>
              <a:t>östradiol</a:t>
            </a:r>
            <a:r>
              <a:rPr lang="tr-TR" sz="2800" dirty="0" smtClean="0"/>
              <a:t> ve </a:t>
            </a:r>
            <a:r>
              <a:rPr lang="tr-TR" sz="2800" dirty="0" err="1" smtClean="0"/>
              <a:t>progestin</a:t>
            </a:r>
            <a:r>
              <a:rPr lang="tr-TR" sz="2800" dirty="0" smtClean="0"/>
              <a:t> olarak </a:t>
            </a:r>
            <a:r>
              <a:rPr lang="tr-TR" sz="2800" dirty="0" err="1" smtClean="0"/>
              <a:t>norgestrel</a:t>
            </a:r>
            <a:r>
              <a:rPr lang="tr-TR" sz="2800" dirty="0" smtClean="0"/>
              <a:t> (14-</a:t>
            </a:r>
            <a:r>
              <a:rPr lang="tr-TR" sz="2800" dirty="0" err="1" smtClean="0"/>
              <a:t>nortestosterone</a:t>
            </a:r>
            <a:r>
              <a:rPr lang="tr-TR" sz="2800" dirty="0" smtClean="0"/>
              <a:t>) bulunur ve 2 hormondan oluştuğu için kombine denir.</a:t>
            </a:r>
          </a:p>
          <a:p>
            <a:endParaRPr lang="tr-TR" dirty="0" smtClean="0"/>
          </a:p>
          <a:p>
            <a:pPr lvl="1"/>
            <a:r>
              <a:rPr lang="tr-TR" dirty="0" err="1" smtClean="0"/>
              <a:t>Ovulasyonu</a:t>
            </a:r>
            <a:r>
              <a:rPr lang="tr-TR" dirty="0" smtClean="0"/>
              <a:t> baskılar</a:t>
            </a:r>
          </a:p>
          <a:p>
            <a:pPr lvl="1"/>
            <a:r>
              <a:rPr lang="tr-TR" dirty="0" err="1" smtClean="0"/>
              <a:t>Servikal</a:t>
            </a:r>
            <a:r>
              <a:rPr lang="tr-TR" dirty="0" smtClean="0"/>
              <a:t> mukusu kalınlaştırarak spermlerin geçişini engeller</a:t>
            </a:r>
          </a:p>
          <a:p>
            <a:pPr lvl="1"/>
            <a:r>
              <a:rPr lang="tr-TR" dirty="0" err="1" smtClean="0"/>
              <a:t>Endometriumu</a:t>
            </a:r>
            <a:r>
              <a:rPr lang="tr-TR" dirty="0" smtClean="0"/>
              <a:t> inceltir</a:t>
            </a:r>
          </a:p>
          <a:p>
            <a:pPr lvl="1"/>
            <a:r>
              <a:rPr lang="tr-TR" dirty="0" err="1" smtClean="0"/>
              <a:t>İmplantasyonu</a:t>
            </a:r>
            <a:r>
              <a:rPr lang="tr-TR" dirty="0" smtClean="0"/>
              <a:t> engeller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1146</Words>
  <Application>Microsoft Office PowerPoint</Application>
  <PresentationFormat>Ekran Gösterisi (4:3)</PresentationFormat>
  <Paragraphs>207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Akış</vt:lpstr>
      <vt:lpstr>KONTRASEPSİYON YÖNTEMLERİ</vt:lpstr>
      <vt:lpstr>HEDEFLER:</vt:lpstr>
      <vt:lpstr>GİRİŞ</vt:lpstr>
      <vt:lpstr>AİLE PLANLAMASI</vt:lpstr>
      <vt:lpstr>KONTRASEPSİYON YÖNTEMLERİ</vt:lpstr>
      <vt:lpstr>MODERN YÖNTEMLER</vt:lpstr>
      <vt:lpstr>PowerPoint Sunusu</vt:lpstr>
      <vt:lpstr>GELENEKSEL YÖNTEMLER</vt:lpstr>
      <vt:lpstr>Kombine oral kontraseptifler</vt:lpstr>
      <vt:lpstr>PowerPoint Sunusu</vt:lpstr>
      <vt:lpstr>Postkoital kontrasepsiyon:</vt:lpstr>
      <vt:lpstr>Mini haplar</vt:lpstr>
      <vt:lpstr>PowerPoint Sunusu</vt:lpstr>
      <vt:lpstr>PowerPoint Sunusu</vt:lpstr>
      <vt:lpstr>RİA’lar</vt:lpstr>
      <vt:lpstr>PowerPoint Sunusu</vt:lpstr>
      <vt:lpstr>PowerPoint Sunusu</vt:lpstr>
      <vt:lpstr>Enjekte edilen kontraseptifler:</vt:lpstr>
      <vt:lpstr>PowerPoint Sunusu</vt:lpstr>
      <vt:lpstr>PowerPoint Sunusu</vt:lpstr>
      <vt:lpstr>PowerPoint Sunusu</vt:lpstr>
      <vt:lpstr>Norplant </vt:lpstr>
      <vt:lpstr>İmplanon </vt:lpstr>
      <vt:lpstr>Bariyer  yöntemler</vt:lpstr>
      <vt:lpstr>Kondom </vt:lpstr>
      <vt:lpstr>PowerPoint Sunusu</vt:lpstr>
      <vt:lpstr>Vazektomi </vt:lpstr>
      <vt:lpstr>Kadında tüplerin bağlanması</vt:lpstr>
      <vt:lpstr>Doğal Aile Planlaması Yöntemleri</vt:lpstr>
      <vt:lpstr>Fertil dönemde (Ovulasyonda);</vt:lpstr>
      <vt:lpstr>Takvim yöntemi</vt:lpstr>
      <vt:lpstr>Emzirme ve gebeliğin önlenmesi</vt:lpstr>
      <vt:lpstr>PowerPoint Sunusu</vt:lpstr>
      <vt:lpstr>PowerPoint Sunusu</vt:lpstr>
      <vt:lpstr>PowerPoint Sunusu</vt:lpstr>
      <vt:lpstr>PowerPoint Sunusu</vt:lpstr>
    </vt:vector>
  </TitlesOfParts>
  <Company>Prestij Bilgisayar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KONTRASEPSİYON YÖNTEMLERİ</dc:title>
  <dc:creator>asus</dc:creator>
  <cp:lastModifiedBy>Win7</cp:lastModifiedBy>
  <cp:revision>42</cp:revision>
  <dcterms:created xsi:type="dcterms:W3CDTF">2018-01-18T19:21:36Z</dcterms:created>
  <dcterms:modified xsi:type="dcterms:W3CDTF">2018-02-05T10:18:37Z</dcterms:modified>
</cp:coreProperties>
</file>