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1" r:id="rId19"/>
    <p:sldId id="273" r:id="rId20"/>
    <p:sldId id="275" r:id="rId21"/>
    <p:sldId id="277" r:id="rId22"/>
    <p:sldId id="279" r:id="rId23"/>
    <p:sldId id="280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82507-6F79-4192-8678-CB75F42F30AF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D56D-3763-400F-A89C-214E45D3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73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D56D-3763-400F-A89C-214E45D3513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03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Venous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Forum 1994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D56D-3763-400F-A89C-214E45D3513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511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Venous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Forum 1994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D56D-3763-400F-A89C-214E45D3513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01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Kronik </a:t>
            </a:r>
            <a:r>
              <a:rPr lang="tr-TR" dirty="0" err="1" smtClean="0"/>
              <a:t>venöz</a:t>
            </a:r>
            <a:r>
              <a:rPr lang="tr-TR" dirty="0" smtClean="0"/>
              <a:t> yetmezliğe yol açan son ortak yol, özellikle derin </a:t>
            </a:r>
            <a:r>
              <a:rPr lang="tr-TR" dirty="0" err="1" smtClean="0"/>
              <a:t>venöz</a:t>
            </a:r>
            <a:r>
              <a:rPr lang="tr-TR" dirty="0" smtClean="0"/>
              <a:t> sistemde </a:t>
            </a:r>
            <a:r>
              <a:rPr lang="tr-TR" dirty="0" err="1" smtClean="0"/>
              <a:t>venöz</a:t>
            </a:r>
            <a:r>
              <a:rPr lang="tr-TR" dirty="0" smtClean="0"/>
              <a:t> hipertansiyonun gelişmesidir.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D56D-3763-400F-A89C-214E45D3513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418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Telenjiektazi</a:t>
            </a:r>
            <a:r>
              <a:rPr lang="tr-TR" dirty="0"/>
              <a:t> ve </a:t>
            </a:r>
            <a:r>
              <a:rPr lang="tr-TR" dirty="0" err="1"/>
              <a:t>retiküler</a:t>
            </a:r>
            <a:r>
              <a:rPr lang="tr-TR" dirty="0"/>
              <a:t> varis </a:t>
            </a:r>
            <a:r>
              <a:rPr lang="tr-TR" dirty="0" err="1"/>
              <a:t>insidansının</a:t>
            </a:r>
            <a:r>
              <a:rPr lang="tr-TR" dirty="0"/>
              <a:t> belirlenmesi birçok çalışmada karşılık gelen verilerin bulunmamasından dolayı zordu.</a:t>
            </a:r>
          </a:p>
          <a:p>
            <a:endParaRPr lang="tr-TR" dirty="0"/>
          </a:p>
          <a:p>
            <a:r>
              <a:rPr lang="tr-TR" dirty="0"/>
              <a:t>Edinburgh </a:t>
            </a:r>
            <a:r>
              <a:rPr lang="tr-TR" dirty="0" err="1"/>
              <a:t>Ven</a:t>
            </a:r>
            <a:r>
              <a:rPr lang="tr-TR" dirty="0"/>
              <a:t> Çalışması </a:t>
            </a:r>
            <a:r>
              <a:rPr lang="tr-TR" dirty="0" err="1"/>
              <a:t>retiküler</a:t>
            </a:r>
            <a:r>
              <a:rPr lang="tr-TR" dirty="0"/>
              <a:t> varis ve </a:t>
            </a:r>
            <a:r>
              <a:rPr lang="tr-TR" dirty="0" err="1"/>
              <a:t>telenjiektazi</a:t>
            </a:r>
            <a:r>
              <a:rPr lang="tr-TR" dirty="0"/>
              <a:t> </a:t>
            </a:r>
            <a:r>
              <a:rPr lang="tr-TR" dirty="0" err="1"/>
              <a:t>insidansının</a:t>
            </a:r>
            <a:r>
              <a:rPr lang="tr-TR" dirty="0"/>
              <a:t> &gt;% 80 olduğunu ve belirlenen vakaların çoğunun nispeten hafif bir forma sahip olduğunu belirlemiştir.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D56D-3763-400F-A89C-214E45D35138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18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D721A3D-E7BA-4C62-93BF-67D88EBDB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344E8184-ECCD-4618-9AF5-774630DCC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276E3C1-F4F9-4505-A467-4A2D1843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C1CD90-A6CF-4864-B960-F811315C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EE7F476-6E4D-4C99-AD84-0FC01169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12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6AF1A11-50D1-4894-862B-D06D54BB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61ED746-3661-4DF4-ADAF-6E973A260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503A5E8-0908-4F1A-959E-C4244F34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D19A137-C365-46B2-94A6-89D7A2F87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B5D5F31-5FFB-40DC-971A-D330AF57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65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D30CD52C-BE61-41B5-8A0A-62841BC23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5820D465-8CB6-4A68-B193-F9F575FA1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B4D6476-3A0A-4980-A1DF-007965C6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F0A41362-B1C7-4FB5-9EC2-8D927938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32C922B-418D-4E64-816F-01B61A8DF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36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90AD46D-3AB4-433C-ABEA-04FF1B235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4A60AE9-D882-432D-A6AB-2DD19DE85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998E5E2-731B-4BA4-8363-A827A364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E1D7814-F7C3-423E-93E8-892287ED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D905BFF-6DBF-447F-A19D-2D474E85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66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957B00D-48F2-42A5-9919-D511CD88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00D37572-5310-47DF-ABB5-A6AF9DC47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D4EE5D7-FC18-4EF6-B610-2A410B9E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4ADC41F-C8C8-4CCA-BCA7-E27746B8C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A3602B1-4BEC-4C0D-9F29-70440CD1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36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7054B9A-D284-4634-AD14-5B20D69E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266D91F-FF1F-4D49-9C6E-E6DDAC6B8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F61EC6FF-1499-4BD7-B7CA-E0C0FD497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E9A0DA6-93AC-468C-B60A-8BCB2D31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94F447F5-78A1-49DF-829E-3A5B6F49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93798F6-ADDD-42F6-91A5-2EABCD71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30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979E8CA-3E37-41C7-8025-619A9BB7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8A933BCB-6F36-4B5B-87C3-7551D98B7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E488A7B-8D6E-49A0-8909-B3CCBF325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F1EDC36D-6901-4FEA-B142-10C1F5ED9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0D1DF909-28D4-44AF-ACA0-93C3FBF69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B586F39-3AF4-447C-A1F8-D94BB1D2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37EE410B-5DE2-43F3-9496-013B7A4B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DA292E9B-C2B7-4931-AB8B-8E49199A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36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032808F-02CC-49CC-B2E3-6B80B78B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2559927F-B06F-4A60-AE78-BFEBCE26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12DD5858-7BA4-4F4B-8841-C76E83D9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8B9CFF4C-0E85-4AFC-83AF-B222D9E07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35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2707C3C-2915-47CF-94CC-B2481EEE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B0A16D1D-9BF4-40A9-A06E-91D235C6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9A539293-39AC-4327-BF74-38E09793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0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0A9413F-DD6A-416A-803F-20DBCDF3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6535EC1-2E25-4CFD-B1AA-0DF4C7C8F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9566BBEC-9E15-4B54-A447-5B59CC942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B5BC51A2-431D-4A67-ACC9-073E1ED4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8A1FE83-7155-4647-92CD-345DBBEB6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CF0F87EB-4868-45E0-882E-812DF924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90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4E45449-A8AA-4C46-8C9C-66EBB1A35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15CB342F-78D1-4E83-A8FA-03E92BA9D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429FF999-8BD8-4D0D-A85F-19EC53C4E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365FC429-47CA-4AE0-A950-9219F202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15BB91C-E816-4507-8A51-3E142ACEE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E0D3662-4F6A-44E3-A983-022CE83C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88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598029C6-85B9-458B-AAE0-CE21A931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52A3B2B-BED3-42F6-8CBF-A6D08727D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60A04CB-B1A7-41CA-91C3-980B8F402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2118-BEDF-424B-93C4-E30981C0F979}" type="datetimeFigureOut">
              <a:rPr lang="tr-TR" smtClean="0"/>
              <a:t>07.01.2020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0C9AF84-5E24-4799-BBFA-4DAA0E6E0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897B3F9-64A3-4159-B853-8CA03A848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DE45-E160-4A3A-923E-3AAFF0E1D1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76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89D5AE9-2DCA-40D6-90AB-B3FA43DB5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4269" y="4356242"/>
            <a:ext cx="9606337" cy="901557"/>
          </a:xfrm>
        </p:spPr>
        <p:txBody>
          <a:bodyPr/>
          <a:lstStyle/>
          <a:p>
            <a:r>
              <a:rPr lang="tr-TR" dirty="0" err="1"/>
              <a:t>Hemoroid</a:t>
            </a:r>
            <a:r>
              <a:rPr lang="tr-TR" dirty="0"/>
              <a:t> ve Alt </a:t>
            </a:r>
            <a:r>
              <a:rPr lang="tr-TR" dirty="0" err="1"/>
              <a:t>Ekstremite</a:t>
            </a:r>
            <a:r>
              <a:rPr lang="tr-TR" dirty="0"/>
              <a:t> Kronik </a:t>
            </a:r>
            <a:r>
              <a:rPr lang="tr-TR" dirty="0" err="1"/>
              <a:t>Venöz</a:t>
            </a:r>
            <a:r>
              <a:rPr lang="tr-TR" dirty="0"/>
              <a:t> Yetmezlik Arasındaki İlişki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88B152B7-8E15-4A34-B304-4BC6A467A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256854"/>
            <a:ext cx="10134600" cy="3883631"/>
          </a:xfrm>
          <a:prstGeom prst="rect">
            <a:avLst/>
          </a:prstGeom>
        </p:spPr>
      </p:pic>
      <p:sp>
        <p:nvSpPr>
          <p:cNvPr id="5" name="Alt Başlık 2">
            <a:extLst>
              <a:ext uri="{FF2B5EF4-FFF2-40B4-BE49-F238E27FC236}">
                <a16:creationId xmlns:a16="http://schemas.microsoft.com/office/drawing/2014/main" xmlns="" id="{08CB05D7-BBF9-4F6B-9D35-AB401AFD3E2F}"/>
              </a:ext>
            </a:extLst>
          </p:cNvPr>
          <p:cNvSpPr txBox="1">
            <a:spLocks/>
          </p:cNvSpPr>
          <p:nvPr/>
        </p:nvSpPr>
        <p:spPr>
          <a:xfrm>
            <a:off x="6096000" y="5473556"/>
            <a:ext cx="4947006" cy="105053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/>
              <a:t>Araş</a:t>
            </a:r>
            <a:r>
              <a:rPr lang="tr-TR" dirty="0"/>
              <a:t>. Gör. Dr. Ayşegül Özsalih Yılmaz</a:t>
            </a:r>
          </a:p>
          <a:p>
            <a:r>
              <a:rPr lang="tr-TR" dirty="0"/>
              <a:t>KTÜ Aile Hekimliği AD</a:t>
            </a:r>
          </a:p>
          <a:p>
            <a:r>
              <a:rPr lang="tr-TR" dirty="0"/>
              <a:t>07.01.2020</a:t>
            </a:r>
          </a:p>
        </p:txBody>
      </p:sp>
    </p:spTree>
    <p:extLst>
      <p:ext uri="{BB962C8B-B14F-4D97-AF65-F5344CB8AC3E}">
        <p14:creationId xmlns:p14="http://schemas.microsoft.com/office/powerpoint/2010/main" val="195816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F8C69DE-FE68-4025-BAAA-0A88215A9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8D2CD62-4A0C-4424-A61E-5E3B009E4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Grup 1'deki hastalardan ameliyat sabahı bacak muayeneleri yapmadan önce iki dakika ayakta beklemeleri istendi.</a:t>
            </a:r>
          </a:p>
          <a:p>
            <a:endParaRPr lang="tr-TR" dirty="0"/>
          </a:p>
          <a:p>
            <a:r>
              <a:rPr lang="tr-TR" dirty="0"/>
              <a:t>Grup 2'deki katılımcılara </a:t>
            </a:r>
            <a:r>
              <a:rPr lang="tr-TR" dirty="0" err="1"/>
              <a:t>hemoroidal</a:t>
            </a:r>
            <a:r>
              <a:rPr lang="tr-TR" dirty="0"/>
              <a:t> hastalık ile ilgili tıbbi öyküleri alındıktan ve fizik muayene yaptıktan sonra bacak muayenesi yapıldı.</a:t>
            </a:r>
          </a:p>
          <a:p>
            <a:endParaRPr lang="tr-TR" dirty="0"/>
          </a:p>
          <a:p>
            <a:r>
              <a:rPr lang="tr-TR" dirty="0" err="1"/>
              <a:t>Variköz</a:t>
            </a:r>
            <a:r>
              <a:rPr lang="tr-TR" dirty="0"/>
              <a:t> damarlar 1994 Amerikan </a:t>
            </a:r>
            <a:r>
              <a:rPr lang="tr-TR" dirty="0" err="1"/>
              <a:t>Venöz</a:t>
            </a:r>
            <a:r>
              <a:rPr lang="tr-TR" dirty="0"/>
              <a:t> Forumu tarafından geliştirilen klinik, etiyolojik, anatomik ve </a:t>
            </a:r>
            <a:r>
              <a:rPr lang="tr-TR" dirty="0" err="1"/>
              <a:t>patofizyolojik</a:t>
            </a:r>
            <a:r>
              <a:rPr lang="tr-TR" dirty="0"/>
              <a:t> (CEAP) sınıflamanın klinik görünüm bölümüne göre sınıflandırıldı.</a:t>
            </a:r>
          </a:p>
          <a:p>
            <a:endParaRPr lang="tr-TR" dirty="0"/>
          </a:p>
          <a:p>
            <a:r>
              <a:rPr lang="tr-TR" dirty="0"/>
              <a:t>Gruplar arasında yaş, cinsiyet, BKİ, kronik hastalıklar, kronik kabızlık ve </a:t>
            </a:r>
            <a:r>
              <a:rPr lang="tr-TR" dirty="0" err="1"/>
              <a:t>variköz</a:t>
            </a:r>
            <a:r>
              <a:rPr lang="tr-TR" dirty="0"/>
              <a:t> damarların varlığı karşılaştırıldı.</a:t>
            </a:r>
          </a:p>
        </p:txBody>
      </p:sp>
    </p:spTree>
    <p:extLst>
      <p:ext uri="{BB962C8B-B14F-4D97-AF65-F5344CB8AC3E}">
        <p14:creationId xmlns:p14="http://schemas.microsoft.com/office/powerpoint/2010/main" val="123356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A14513C9-A96D-42D7-B47D-7BC1C0F28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5771" y="328774"/>
            <a:ext cx="10561833" cy="578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83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402A5DA-61E4-4A3D-9C46-6D3A1D30C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İstatistiksel Analiz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94DCC7C-5932-4C19-8F29-B4FB1516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Verilerin normalliğini değerlendirmek için </a:t>
            </a:r>
            <a:r>
              <a:rPr lang="tr-TR" dirty="0" err="1"/>
              <a:t>Shapiro-Wilk</a:t>
            </a:r>
            <a:r>
              <a:rPr lang="tr-TR" dirty="0"/>
              <a:t> testi kullanıldı.</a:t>
            </a:r>
          </a:p>
          <a:p>
            <a:endParaRPr lang="tr-TR" dirty="0"/>
          </a:p>
          <a:p>
            <a:r>
              <a:rPr lang="tr-TR" dirty="0"/>
              <a:t>Normal dağılımlı olan ve olmayan değişkenler sırasıyla </a:t>
            </a:r>
            <a:r>
              <a:rPr lang="tr-TR" dirty="0" err="1"/>
              <a:t>Student's</a:t>
            </a:r>
            <a:r>
              <a:rPr lang="tr-TR" dirty="0"/>
              <a:t> t-testi ve Mann-</a:t>
            </a:r>
            <a:r>
              <a:rPr lang="tr-TR" dirty="0" err="1"/>
              <a:t>Whitney</a:t>
            </a:r>
            <a:r>
              <a:rPr lang="tr-TR" dirty="0"/>
              <a:t> U testi kullanılarak iki grup arasında karşılaştırıldı.</a:t>
            </a:r>
          </a:p>
          <a:p>
            <a:endParaRPr lang="tr-TR" dirty="0"/>
          </a:p>
          <a:p>
            <a:r>
              <a:rPr lang="tr-TR" dirty="0"/>
              <a:t>Kategorik bir ölçüm düzeyinde iki bağımsız değişken arasındaki ilişkiler Ki-kare testi kullanılarak değerlendirildi.</a:t>
            </a:r>
          </a:p>
          <a:p>
            <a:endParaRPr lang="tr-TR" dirty="0"/>
          </a:p>
          <a:p>
            <a:r>
              <a:rPr lang="tr-TR" dirty="0" err="1"/>
              <a:t>Betimsel</a:t>
            </a:r>
            <a:r>
              <a:rPr lang="tr-TR" dirty="0"/>
              <a:t> istatistikler için kategorik değişkenler sayı ve yüzde olarak ifade edildi.</a:t>
            </a:r>
          </a:p>
          <a:p>
            <a:endParaRPr lang="tr-TR" dirty="0"/>
          </a:p>
          <a:p>
            <a:r>
              <a:rPr lang="tr-TR" dirty="0"/>
              <a:t>İstatistiksel analiz SPSS 24.0 kullanılarak yapıldı ve p &lt;0,05 değeri anlamlı kabul edildi.</a:t>
            </a:r>
          </a:p>
        </p:txBody>
      </p:sp>
    </p:spTree>
    <p:extLst>
      <p:ext uri="{BB962C8B-B14F-4D97-AF65-F5344CB8AC3E}">
        <p14:creationId xmlns:p14="http://schemas.microsoft.com/office/powerpoint/2010/main" val="55247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EE42050-B1B0-482F-83F3-17A7DDC7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224D6D2-5DAD-4B72-B22A-A0401090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iki gruptaki hastaların yaş ortalaması ve ortalama </a:t>
            </a:r>
            <a:r>
              <a:rPr lang="tr-TR" dirty="0" err="1"/>
              <a:t>BKİ'si</a:t>
            </a:r>
            <a:r>
              <a:rPr lang="tr-TR" dirty="0"/>
              <a:t> benzerdi, istatistiksel olarak anlamlı fark yoktu.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2A606A1D-7B65-4318-9161-1DA236914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77456"/>
            <a:ext cx="10058400" cy="289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7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AB30F36-6201-4ECC-9BFF-19B56EB9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B050372-F32D-48C9-BA7B-5B335818B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Variköz</a:t>
            </a:r>
            <a:r>
              <a:rPr lang="tr-TR" dirty="0"/>
              <a:t> damarların </a:t>
            </a:r>
            <a:r>
              <a:rPr lang="tr-TR" dirty="0" err="1"/>
              <a:t>insidansı</a:t>
            </a:r>
            <a:r>
              <a:rPr lang="tr-TR" dirty="0"/>
              <a:t> ve kronik kabızlık açısından çalışma ve kontrol grupları arasında istatistiksel olarak anlamlı ilişkiler saptandı.</a:t>
            </a:r>
          </a:p>
          <a:p>
            <a:endParaRPr lang="tr-TR" dirty="0"/>
          </a:p>
          <a:p>
            <a:r>
              <a:rPr lang="tr-TR" dirty="0"/>
              <a:t>Kontrol grubunda varisi olmayan hastaların oranı % 81 iken çalışma grubunda % 65 olarak saptandı.</a:t>
            </a:r>
          </a:p>
          <a:p>
            <a:endParaRPr lang="tr-TR" dirty="0"/>
          </a:p>
          <a:p>
            <a:r>
              <a:rPr lang="tr-TR" dirty="0"/>
              <a:t>Ayrıca çalışma grubunda gözlenen C1 ve C2 varis </a:t>
            </a:r>
            <a:r>
              <a:rPr lang="tr-TR" dirty="0" err="1"/>
              <a:t>insidansı</a:t>
            </a:r>
            <a:r>
              <a:rPr lang="tr-TR" dirty="0"/>
              <a:t> kontrol grubunda gözlenenden anlamlı derecede yüksekti (p = 0.039).</a:t>
            </a:r>
          </a:p>
        </p:txBody>
      </p:sp>
    </p:spTree>
    <p:extLst>
      <p:ext uri="{BB962C8B-B14F-4D97-AF65-F5344CB8AC3E}">
        <p14:creationId xmlns:p14="http://schemas.microsoft.com/office/powerpoint/2010/main" val="980958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04133A9-4C43-4E41-BA5F-33C402A9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2A59412-409B-4BA8-93C3-41DE8DBE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Kronik </a:t>
            </a:r>
            <a:r>
              <a:rPr lang="tr-TR" dirty="0" err="1"/>
              <a:t>konstipasyon</a:t>
            </a:r>
            <a:r>
              <a:rPr lang="tr-TR" dirty="0"/>
              <a:t> </a:t>
            </a:r>
            <a:r>
              <a:rPr lang="tr-TR" dirty="0" err="1"/>
              <a:t>insidansı</a:t>
            </a:r>
            <a:r>
              <a:rPr lang="tr-TR" dirty="0"/>
              <a:t> çalışma grubunda (% 78.0) kontrol grubundan (% 29.0) anlamlı olarak daha yüksekti (p &lt;0.001).</a:t>
            </a:r>
          </a:p>
          <a:p>
            <a:endParaRPr lang="tr-TR" dirty="0"/>
          </a:p>
          <a:p>
            <a:r>
              <a:rPr lang="tr-TR" dirty="0"/>
              <a:t>Değerlendirilen diğer değişkenler ile gruplar arasında anlamlı bir ilişki saptanmadı (p&gt; 0.05).</a:t>
            </a:r>
          </a:p>
        </p:txBody>
      </p:sp>
    </p:spTree>
    <p:extLst>
      <p:ext uri="{BB962C8B-B14F-4D97-AF65-F5344CB8AC3E}">
        <p14:creationId xmlns:p14="http://schemas.microsoft.com/office/powerpoint/2010/main" val="1196832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xmlns="" id="{E987E5D2-1FB3-400E-A20A-8FD8F1621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49322"/>
            <a:ext cx="10751049" cy="621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0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C26A475-C35E-495D-9822-8095EFFA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BE5A4E4-AFBF-4093-848A-6AED28534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yetmezliği ve </a:t>
            </a:r>
            <a:r>
              <a:rPr lang="tr-TR" dirty="0" err="1"/>
              <a:t>hemoroidal</a:t>
            </a:r>
            <a:r>
              <a:rPr lang="tr-TR" dirty="0"/>
              <a:t> hastalık yaygın olarak görülen ve hastaların yaşam kalitesini olumsuz etkileyen iki klinik durumdur.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venöz</a:t>
            </a:r>
            <a:r>
              <a:rPr lang="tr-TR" dirty="0"/>
              <a:t> yetmezlik </a:t>
            </a:r>
            <a:r>
              <a:rPr lang="tr-TR" dirty="0" err="1"/>
              <a:t>primer</a:t>
            </a:r>
            <a:r>
              <a:rPr lang="tr-TR" dirty="0"/>
              <a:t> (% 70) ve </a:t>
            </a:r>
            <a:r>
              <a:rPr lang="tr-TR" dirty="0" err="1"/>
              <a:t>sekonder</a:t>
            </a:r>
            <a:r>
              <a:rPr lang="tr-TR" dirty="0"/>
              <a:t> (%30) nedenli olabilir ve etiyolojisinden bağımsız olarak </a:t>
            </a:r>
            <a:r>
              <a:rPr lang="tr-TR" dirty="0" err="1"/>
              <a:t>venöz</a:t>
            </a:r>
            <a:r>
              <a:rPr lang="tr-TR" dirty="0"/>
              <a:t> hipertansiyon gibi </a:t>
            </a:r>
            <a:r>
              <a:rPr lang="tr-TR" dirty="0" err="1"/>
              <a:t>komorbiditelere</a:t>
            </a:r>
            <a:r>
              <a:rPr lang="tr-TR" dirty="0"/>
              <a:t> neden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8266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5240405-055C-46A3-9AE4-07AADCB7C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B85CD30-A7AD-437E-A3B5-081F5976B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Genellikle altta yatan değiştirilebilir (sigara içme, </a:t>
            </a:r>
            <a:r>
              <a:rPr lang="tr-TR" dirty="0" err="1"/>
              <a:t>obezite</a:t>
            </a:r>
            <a:r>
              <a:rPr lang="tr-TR" dirty="0"/>
              <a:t>, gebelik, ayakta durma, dışkılama ve kabızlık sırasında zorlanma ve derin </a:t>
            </a:r>
            <a:r>
              <a:rPr lang="tr-TR" dirty="0" err="1"/>
              <a:t>ven</a:t>
            </a:r>
            <a:r>
              <a:rPr lang="tr-TR" dirty="0"/>
              <a:t> </a:t>
            </a:r>
            <a:r>
              <a:rPr lang="tr-TR" dirty="0" err="1"/>
              <a:t>trombozu</a:t>
            </a:r>
            <a:r>
              <a:rPr lang="tr-TR" dirty="0"/>
              <a:t>) veya değiştirilemeyen (kadın cinsiyet ve genetik yatkınlık) risk faktörleri ile ilişkilidir.</a:t>
            </a:r>
          </a:p>
          <a:p>
            <a:endParaRPr lang="tr-TR" dirty="0"/>
          </a:p>
          <a:p>
            <a:r>
              <a:rPr lang="tr-TR" dirty="0"/>
              <a:t>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yetmezliği yaygın bir klinik durumdur ve önemli </a:t>
            </a:r>
            <a:r>
              <a:rPr lang="tr-TR" dirty="0" err="1"/>
              <a:t>morbidite</a:t>
            </a:r>
            <a:r>
              <a:rPr lang="tr-TR" dirty="0"/>
              <a:t> ve </a:t>
            </a:r>
            <a:r>
              <a:rPr lang="tr-TR" dirty="0" err="1"/>
              <a:t>mortalite</a:t>
            </a:r>
            <a:r>
              <a:rPr lang="tr-TR" dirty="0"/>
              <a:t> ile sonuçlanabilir.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866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4559B22-1D8F-4050-A1AC-DDBDD469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7F9EF7C-FB26-4290-BAF6-763B56D99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Hemoroidal</a:t>
            </a:r>
            <a:r>
              <a:rPr lang="tr-TR" dirty="0"/>
              <a:t> hastalık sıklıkla karın içi basıncında bir artışla ilişkili (kabızlık, gebelik, asit, </a:t>
            </a:r>
            <a:r>
              <a:rPr lang="tr-TR" dirty="0" err="1"/>
              <a:t>obezite</a:t>
            </a:r>
            <a:r>
              <a:rPr lang="tr-TR" dirty="0"/>
              <a:t>, kronik öksürük ve </a:t>
            </a:r>
            <a:r>
              <a:rPr lang="tr-TR" dirty="0" err="1"/>
              <a:t>prostatizm</a:t>
            </a:r>
            <a:r>
              <a:rPr lang="tr-TR" dirty="0"/>
              <a:t>) nedenlerden kaynaklanır.</a:t>
            </a:r>
          </a:p>
          <a:p>
            <a:endParaRPr lang="tr-TR" dirty="0"/>
          </a:p>
          <a:p>
            <a:r>
              <a:rPr lang="tr-TR" dirty="0"/>
              <a:t>Karın içi basınçtaki kronik artış, </a:t>
            </a:r>
            <a:r>
              <a:rPr lang="tr-TR" dirty="0" err="1"/>
              <a:t>anorektal</a:t>
            </a:r>
            <a:r>
              <a:rPr lang="tr-TR" dirty="0"/>
              <a:t> bölgedeki kaslar ve </a:t>
            </a:r>
            <a:r>
              <a:rPr lang="tr-TR" dirty="0" err="1"/>
              <a:t>venöz</a:t>
            </a:r>
            <a:r>
              <a:rPr lang="tr-TR" dirty="0"/>
              <a:t> sistem üzerinde ek basınca / yüke neden olabilir ve bu da valflerin olmadığı </a:t>
            </a:r>
            <a:r>
              <a:rPr lang="tr-TR" dirty="0" err="1"/>
              <a:t>venöz</a:t>
            </a:r>
            <a:r>
              <a:rPr lang="tr-TR" dirty="0"/>
              <a:t> </a:t>
            </a:r>
            <a:r>
              <a:rPr lang="tr-TR" dirty="0" err="1"/>
              <a:t>pleksusta</a:t>
            </a:r>
            <a:r>
              <a:rPr lang="tr-TR" dirty="0"/>
              <a:t> kan birikmesine neden olur.</a:t>
            </a:r>
          </a:p>
        </p:txBody>
      </p:sp>
    </p:spTree>
    <p:extLst>
      <p:ext uri="{BB962C8B-B14F-4D97-AF65-F5344CB8AC3E}">
        <p14:creationId xmlns:p14="http://schemas.microsoft.com/office/powerpoint/2010/main" val="366826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BA27561-8FB5-45AF-856F-1BB93D9E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C041AFA-A7CD-49C7-992A-88FADEE49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Hemoroidal</a:t>
            </a:r>
            <a:r>
              <a:rPr lang="tr-TR" dirty="0"/>
              <a:t> hastalık </a:t>
            </a:r>
            <a:r>
              <a:rPr lang="tr-TR" dirty="0" err="1"/>
              <a:t>anorektal</a:t>
            </a:r>
            <a:r>
              <a:rPr lang="tr-TR" dirty="0"/>
              <a:t> bölgeyi etkileyen, anal yastıkçıkların </a:t>
            </a:r>
            <a:r>
              <a:rPr lang="tr-TR" dirty="0" err="1"/>
              <a:t>distal</a:t>
            </a:r>
            <a:r>
              <a:rPr lang="tr-TR" dirty="0"/>
              <a:t> yer değiştirmesi ve ilişkili semptomlarla karakterize çok yaygın bir durumdur.</a:t>
            </a:r>
          </a:p>
          <a:p>
            <a:endParaRPr lang="tr-TR" dirty="0"/>
          </a:p>
          <a:p>
            <a:r>
              <a:rPr lang="tr-TR" dirty="0"/>
              <a:t>30’lu yaşlardan sonra süspansiyon </a:t>
            </a:r>
            <a:r>
              <a:rPr lang="tr-TR" dirty="0" err="1"/>
              <a:t>ligamentlerinin</a:t>
            </a:r>
            <a:r>
              <a:rPr lang="tr-TR" dirty="0"/>
              <a:t> zayıflaması anal yastıkların lümene doğru sarkmasına ve genişlemesine neden olur. </a:t>
            </a:r>
          </a:p>
          <a:p>
            <a:endParaRPr lang="tr-TR" dirty="0"/>
          </a:p>
          <a:p>
            <a:r>
              <a:rPr lang="tr-TR" dirty="0"/>
              <a:t>Anal yastıklar üzerinde oluşan baskı </a:t>
            </a:r>
            <a:r>
              <a:rPr lang="tr-TR" dirty="0" err="1"/>
              <a:t>vasküler</a:t>
            </a:r>
            <a:r>
              <a:rPr lang="tr-TR" dirty="0"/>
              <a:t> tıkanıklık ve kanamaya, bu duruma </a:t>
            </a:r>
            <a:r>
              <a:rPr lang="tr-TR" dirty="0" err="1"/>
              <a:t>inflamasyon</a:t>
            </a:r>
            <a:r>
              <a:rPr lang="tr-TR" dirty="0"/>
              <a:t> eklenmesi </a:t>
            </a:r>
            <a:r>
              <a:rPr lang="tr-TR" dirty="0" err="1"/>
              <a:t>hemoroidal</a:t>
            </a:r>
            <a:r>
              <a:rPr lang="tr-TR" dirty="0"/>
              <a:t> hastalığa neden olur.</a:t>
            </a:r>
          </a:p>
        </p:txBody>
      </p:sp>
    </p:spTree>
    <p:extLst>
      <p:ext uri="{BB962C8B-B14F-4D97-AF65-F5344CB8AC3E}">
        <p14:creationId xmlns:p14="http://schemas.microsoft.com/office/powerpoint/2010/main" val="2490604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6D3BBE0-2253-4A82-9703-8CCD0D9A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B00B3D9-1796-42DD-9EFA-86C094BB5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Grup 1 ile Grup 2 arasında demografik özellikler benzerdi.</a:t>
            </a:r>
          </a:p>
          <a:p>
            <a:endParaRPr lang="tr-TR" dirty="0"/>
          </a:p>
          <a:p>
            <a:r>
              <a:rPr lang="tr-TR" dirty="0" smtClean="0"/>
              <a:t>İki grup arasında varis </a:t>
            </a:r>
            <a:r>
              <a:rPr lang="tr-TR" dirty="0" err="1" smtClean="0"/>
              <a:t>insidansı</a:t>
            </a:r>
            <a:r>
              <a:rPr lang="tr-TR" dirty="0" smtClean="0"/>
              <a:t> ve kronik kabızlık açısından anlamlı bir ilişki vardı (p &lt;0.05).</a:t>
            </a:r>
          </a:p>
          <a:p>
            <a:endParaRPr lang="tr-TR" dirty="0"/>
          </a:p>
          <a:p>
            <a:r>
              <a:rPr lang="tr-TR" dirty="0" smtClean="0"/>
              <a:t>C1 </a:t>
            </a:r>
            <a:r>
              <a:rPr lang="tr-TR" dirty="0"/>
              <a:t>ve C2 varis </a:t>
            </a:r>
            <a:r>
              <a:rPr lang="tr-TR" dirty="0" err="1"/>
              <a:t>insidansı</a:t>
            </a:r>
            <a:r>
              <a:rPr lang="tr-TR" dirty="0"/>
              <a:t> çalışma grubunda kontrol grubuna göre anlamlı derecede yüksekti (p = 0.039).</a:t>
            </a:r>
          </a:p>
          <a:p>
            <a:endParaRPr lang="tr-TR" dirty="0"/>
          </a:p>
          <a:p>
            <a:r>
              <a:rPr lang="tr-TR" dirty="0"/>
              <a:t>Grup 1'deki bu yüksek </a:t>
            </a:r>
            <a:r>
              <a:rPr lang="tr-TR" dirty="0" err="1"/>
              <a:t>insidans</a:t>
            </a:r>
            <a:r>
              <a:rPr lang="tr-TR" dirty="0"/>
              <a:t>, </a:t>
            </a:r>
            <a:r>
              <a:rPr lang="tr-TR" dirty="0" err="1"/>
              <a:t>hemoroidal</a:t>
            </a:r>
            <a:r>
              <a:rPr lang="tr-TR" dirty="0"/>
              <a:t> hastalık ve alt </a:t>
            </a:r>
            <a:r>
              <a:rPr lang="tr-TR" dirty="0" err="1"/>
              <a:t>ekstremite</a:t>
            </a:r>
            <a:r>
              <a:rPr lang="tr-TR" dirty="0"/>
              <a:t> kronik </a:t>
            </a:r>
            <a:r>
              <a:rPr lang="tr-TR" dirty="0" err="1"/>
              <a:t>venöz</a:t>
            </a:r>
            <a:r>
              <a:rPr lang="tr-TR" dirty="0"/>
              <a:t> yetmezliğinin benzer etiyolojik faktörlerden kaynaklanabileceğini düşündürmektedir.</a:t>
            </a:r>
          </a:p>
        </p:txBody>
      </p:sp>
    </p:spTree>
    <p:extLst>
      <p:ext uri="{BB962C8B-B14F-4D97-AF65-F5344CB8AC3E}">
        <p14:creationId xmlns:p14="http://schemas.microsoft.com/office/powerpoint/2010/main" val="2905648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81139D5-F48C-4BC2-AA53-E3E5792CC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CCAA48B-1B9C-4327-BEBE-AFCD1C6A7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 çalışmada, kronik kabızlık </a:t>
            </a:r>
            <a:r>
              <a:rPr lang="tr-TR" dirty="0" err="1" smtClean="0"/>
              <a:t>insidansının</a:t>
            </a:r>
            <a:r>
              <a:rPr lang="tr-TR" dirty="0" smtClean="0"/>
              <a:t> </a:t>
            </a:r>
            <a:r>
              <a:rPr lang="tr-TR" dirty="0"/>
              <a:t>çalışma </a:t>
            </a:r>
            <a:r>
              <a:rPr lang="tr-TR" dirty="0" smtClean="0"/>
              <a:t>grubunda anlamlı </a:t>
            </a:r>
            <a:r>
              <a:rPr lang="tr-TR" dirty="0"/>
              <a:t>olarak daha </a:t>
            </a:r>
            <a:r>
              <a:rPr lang="tr-TR" dirty="0" smtClean="0"/>
              <a:t>yüksek olması </a:t>
            </a:r>
            <a:r>
              <a:rPr lang="tr-TR" dirty="0"/>
              <a:t>kronik kabızlığın her iki durumun da ortak bir nedeni olabileceğini göstermek için anlamlı kabul edildi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Kronik kabızlık en sık görülen sindirim sorunlarından biridir ve toplumdaki </a:t>
            </a:r>
            <a:r>
              <a:rPr lang="tr-TR" dirty="0" err="1"/>
              <a:t>insidansı</a:t>
            </a:r>
            <a:r>
              <a:rPr lang="tr-TR" dirty="0"/>
              <a:t> varsayılandan çok daha fazla olabilir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Arora</a:t>
            </a:r>
            <a:r>
              <a:rPr lang="tr-TR" dirty="0"/>
              <a:t> ve ark. kronik kabızlığın </a:t>
            </a:r>
            <a:r>
              <a:rPr lang="tr-TR" dirty="0" err="1"/>
              <a:t>gastroözofageal</a:t>
            </a:r>
            <a:r>
              <a:rPr lang="tr-TR" dirty="0"/>
              <a:t> </a:t>
            </a:r>
            <a:r>
              <a:rPr lang="tr-TR" dirty="0" err="1"/>
              <a:t>reflü</a:t>
            </a:r>
            <a:r>
              <a:rPr lang="tr-TR" dirty="0"/>
              <a:t>, anal </a:t>
            </a:r>
            <a:r>
              <a:rPr lang="tr-TR" dirty="0" err="1"/>
              <a:t>fissür</a:t>
            </a:r>
            <a:r>
              <a:rPr lang="tr-TR" dirty="0"/>
              <a:t>, anal fistül, </a:t>
            </a:r>
            <a:r>
              <a:rPr lang="tr-TR" dirty="0" err="1"/>
              <a:t>divertiküloz</a:t>
            </a:r>
            <a:r>
              <a:rPr lang="tr-TR" dirty="0"/>
              <a:t> ve kolon kanseri gibi birçok klinik durumla, ancak özellikle </a:t>
            </a:r>
            <a:r>
              <a:rPr lang="tr-TR" dirty="0" err="1"/>
              <a:t>hemoroidal</a:t>
            </a:r>
            <a:r>
              <a:rPr lang="tr-TR" dirty="0"/>
              <a:t> hastalık ile ilişkili olduğunu belirledi.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05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B13711C-5076-4413-8F22-40544311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C9478C0-6824-459D-903E-FFCB22850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Literatürde kabızlık ile 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yetmezliği arasında doğrudan bir ilişki olduğunu gösteren herhangi bir çalışma bulunamamıştır.</a:t>
            </a:r>
          </a:p>
          <a:p>
            <a:endParaRPr lang="tr-TR" dirty="0"/>
          </a:p>
          <a:p>
            <a:r>
              <a:rPr lang="tr-TR" dirty="0"/>
              <a:t>Bununla birlikte, </a:t>
            </a:r>
            <a:r>
              <a:rPr lang="tr-TR" dirty="0" err="1"/>
              <a:t>variköz</a:t>
            </a:r>
            <a:r>
              <a:rPr lang="tr-TR" dirty="0"/>
              <a:t> </a:t>
            </a:r>
            <a:r>
              <a:rPr lang="tr-TR" dirty="0" err="1"/>
              <a:t>venler</a:t>
            </a:r>
            <a:r>
              <a:rPr lang="tr-TR" dirty="0"/>
              <a:t> ile </a:t>
            </a:r>
            <a:r>
              <a:rPr lang="tr-TR" dirty="0" err="1"/>
              <a:t>hemoroidal</a:t>
            </a:r>
            <a:r>
              <a:rPr lang="tr-TR" dirty="0"/>
              <a:t> hastalığın sık görülmesi, kronik kabızlığın 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hastalıklarının altında yatan bir neden olabileceğini düşündürmektedir.</a:t>
            </a:r>
          </a:p>
        </p:txBody>
      </p:sp>
    </p:spTree>
    <p:extLst>
      <p:ext uri="{BB962C8B-B14F-4D97-AF65-F5344CB8AC3E}">
        <p14:creationId xmlns:p14="http://schemas.microsoft.com/office/powerpoint/2010/main" val="1902176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E652735-84FE-414E-A530-ED9BAC22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78322F2-1E7C-4BE6-A326-325F09288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Prospektif</a:t>
            </a:r>
            <a:r>
              <a:rPr lang="tr-TR" dirty="0"/>
              <a:t> gözlemsel çalışma, alt </a:t>
            </a:r>
            <a:r>
              <a:rPr lang="tr-TR" dirty="0" err="1"/>
              <a:t>ekstremite</a:t>
            </a:r>
            <a:r>
              <a:rPr lang="tr-TR" dirty="0"/>
              <a:t> kronik </a:t>
            </a:r>
            <a:r>
              <a:rPr lang="tr-TR" dirty="0" err="1"/>
              <a:t>venöz</a:t>
            </a:r>
            <a:r>
              <a:rPr lang="tr-TR" dirty="0"/>
              <a:t> yetmezliğinin karın içi basıncı arttıran </a:t>
            </a:r>
            <a:r>
              <a:rPr lang="tr-TR" dirty="0" err="1"/>
              <a:t>hemoroidal</a:t>
            </a:r>
            <a:r>
              <a:rPr lang="tr-TR" dirty="0"/>
              <a:t> hastalığı olan hastalarda daha yaygın olduğunu göstermiştir.</a:t>
            </a:r>
          </a:p>
          <a:p>
            <a:endParaRPr lang="tr-TR" dirty="0"/>
          </a:p>
          <a:p>
            <a:r>
              <a:rPr lang="tr-TR" dirty="0"/>
              <a:t>Bu basınçta kabızlık gibi kronik bir artış, hem alt </a:t>
            </a:r>
            <a:r>
              <a:rPr lang="tr-TR" dirty="0" err="1"/>
              <a:t>ekstremite</a:t>
            </a:r>
            <a:r>
              <a:rPr lang="tr-TR" dirty="0"/>
              <a:t> kronik </a:t>
            </a:r>
            <a:r>
              <a:rPr lang="tr-TR" dirty="0" err="1"/>
              <a:t>venöz</a:t>
            </a:r>
            <a:r>
              <a:rPr lang="tr-TR" dirty="0"/>
              <a:t> yetmezliği hem de </a:t>
            </a:r>
            <a:r>
              <a:rPr lang="tr-TR" dirty="0" err="1"/>
              <a:t>hemoroidal</a:t>
            </a:r>
            <a:r>
              <a:rPr lang="tr-TR" dirty="0"/>
              <a:t> hastalığı tetikleyen durumlara neden olur.</a:t>
            </a:r>
          </a:p>
          <a:p>
            <a:endParaRPr lang="tr-TR" dirty="0"/>
          </a:p>
          <a:p>
            <a:r>
              <a:rPr lang="tr-TR" dirty="0"/>
              <a:t>Daha büyük vaka serileri ile yapılacak çalışmalar, bu konuyu daha da vurgulayacaktır.</a:t>
            </a:r>
          </a:p>
        </p:txBody>
      </p:sp>
    </p:spTree>
    <p:extLst>
      <p:ext uri="{BB962C8B-B14F-4D97-AF65-F5344CB8AC3E}">
        <p14:creationId xmlns:p14="http://schemas.microsoft.com/office/powerpoint/2010/main" val="177851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553C4D4-489D-4AAF-912C-CC80D0A6D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F8D6A4A-EC87-447F-A87B-2D643E108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Hemoroidal</a:t>
            </a:r>
            <a:r>
              <a:rPr lang="tr-TR" dirty="0"/>
              <a:t> hastalığın risk faktörleri kabızlık, ishal, gebelik, doğum, </a:t>
            </a:r>
            <a:r>
              <a:rPr lang="tr-TR" dirty="0" err="1"/>
              <a:t>obezite</a:t>
            </a:r>
            <a:r>
              <a:rPr lang="tr-TR" dirty="0"/>
              <a:t>, uzun süre ayakta durma ve kronik öksürük gibi karın içi basıncı arttıran durumlardır.</a:t>
            </a:r>
          </a:p>
          <a:p>
            <a:endParaRPr lang="tr-TR" dirty="0"/>
          </a:p>
          <a:p>
            <a:r>
              <a:rPr lang="tr-TR" dirty="0" err="1"/>
              <a:t>Hemoroidal</a:t>
            </a:r>
            <a:r>
              <a:rPr lang="tr-TR" dirty="0"/>
              <a:t> hastalık artan yaşla ilişkili anal bölgedeki kas </a:t>
            </a:r>
            <a:r>
              <a:rPr lang="tr-TR" dirty="0" err="1"/>
              <a:t>tonusunda</a:t>
            </a:r>
            <a:r>
              <a:rPr lang="tr-TR" dirty="0"/>
              <a:t> azalmaya bağlı en sık 65-74 yaş arası bireylerde görülür, 75 yaşından sonra oluşumu azalır. </a:t>
            </a:r>
          </a:p>
          <a:p>
            <a:endParaRPr lang="tr-TR" dirty="0"/>
          </a:p>
          <a:p>
            <a:r>
              <a:rPr lang="tr-TR" dirty="0"/>
              <a:t>Ancak 1980'lerde yapılan çalışmalar genellikle yaşlılarda gözlenen yüksek </a:t>
            </a:r>
            <a:r>
              <a:rPr lang="tr-TR" dirty="0" err="1"/>
              <a:t>insidansın</a:t>
            </a:r>
            <a:r>
              <a:rPr lang="tr-TR" dirty="0"/>
              <a:t> beslenme alışkanlıklarındaki değişikliklerin bir sonucu olarak orta yaşlı bireylere doğru kaydığını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165054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C6ABD00-C1C7-4B8C-9809-628BF0670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B7204E5-5BDC-4545-9710-350CAA1D1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Hemoroidal</a:t>
            </a:r>
            <a:r>
              <a:rPr lang="tr-TR" dirty="0"/>
              <a:t> hastalık </a:t>
            </a:r>
            <a:r>
              <a:rPr lang="tr-TR" dirty="0" err="1"/>
              <a:t>insidansı</a:t>
            </a:r>
            <a:r>
              <a:rPr lang="tr-TR" dirty="0"/>
              <a:t> kadınlarda ve erkeklerde yaşa göre benzer orandadır.</a:t>
            </a:r>
          </a:p>
          <a:p>
            <a:endParaRPr lang="tr-TR" dirty="0"/>
          </a:p>
          <a:p>
            <a:r>
              <a:rPr lang="tr-TR" dirty="0"/>
              <a:t>Ayrıca sosyoekonomik faktör ve ailesel yatkınlık ile ilişkili değildir.</a:t>
            </a:r>
          </a:p>
          <a:p>
            <a:endParaRPr lang="tr-TR" dirty="0"/>
          </a:p>
          <a:p>
            <a:r>
              <a:rPr lang="tr-TR" dirty="0" err="1"/>
              <a:t>İnsidansı</a:t>
            </a:r>
            <a:r>
              <a:rPr lang="tr-TR" dirty="0"/>
              <a:t> herhangi bir bölgesel değişkenlik göstermese de, kırsal alanlarda yaşayan insanlar arasında biraz daha yaygındır.</a:t>
            </a:r>
          </a:p>
          <a:p>
            <a:endParaRPr lang="tr-TR" dirty="0"/>
          </a:p>
          <a:p>
            <a:r>
              <a:rPr lang="tr-TR" dirty="0"/>
              <a:t>Hastane tabanlı </a:t>
            </a:r>
            <a:r>
              <a:rPr lang="tr-TR" dirty="0" err="1"/>
              <a:t>proktoskopi</a:t>
            </a:r>
            <a:r>
              <a:rPr lang="tr-TR" dirty="0"/>
              <a:t> çalışmaları, çoğu hasta </a:t>
            </a:r>
            <a:r>
              <a:rPr lang="tr-TR" dirty="0" err="1"/>
              <a:t>asemptomatik</a:t>
            </a:r>
            <a:r>
              <a:rPr lang="tr-TR" dirty="0"/>
              <a:t> olmasına rağmen </a:t>
            </a:r>
            <a:r>
              <a:rPr lang="tr-TR" dirty="0" err="1"/>
              <a:t>insidansının</a:t>
            </a:r>
            <a:r>
              <a:rPr lang="tr-TR" dirty="0"/>
              <a:t> % 86 kadar yüksek olabileceğini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338853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06D58E0-B000-431F-9F57-E72ACAE0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26B071D-CEB0-4A0F-A842-2ED8A5FA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Variköz</a:t>
            </a:r>
            <a:r>
              <a:rPr lang="tr-TR" dirty="0"/>
              <a:t> </a:t>
            </a:r>
            <a:r>
              <a:rPr lang="tr-TR" dirty="0" err="1"/>
              <a:t>venler</a:t>
            </a:r>
            <a:r>
              <a:rPr lang="tr-TR" dirty="0"/>
              <a:t> yetişkinlerde sıklıkla görülür.</a:t>
            </a:r>
          </a:p>
          <a:p>
            <a:endParaRPr lang="tr-TR" dirty="0"/>
          </a:p>
          <a:p>
            <a:r>
              <a:rPr lang="tr-TR" dirty="0"/>
              <a:t>ABD’de yapılan </a:t>
            </a:r>
            <a:r>
              <a:rPr lang="tr-TR" dirty="0" err="1"/>
              <a:t>Framingham</a:t>
            </a:r>
            <a:r>
              <a:rPr lang="tr-TR" dirty="0"/>
              <a:t> Araştırmasına göre kadınlarda ve erkeklerde iki yıllık varis </a:t>
            </a:r>
            <a:r>
              <a:rPr lang="tr-TR" dirty="0" err="1"/>
              <a:t>insidansı</a:t>
            </a:r>
            <a:r>
              <a:rPr lang="tr-TR" dirty="0"/>
              <a:t> % 2.6 ve % 2.0 olarak bulundu.</a:t>
            </a:r>
          </a:p>
          <a:p>
            <a:endParaRPr lang="tr-TR" dirty="0"/>
          </a:p>
          <a:p>
            <a:r>
              <a:rPr lang="tr-TR" dirty="0"/>
              <a:t>Batı popülasyonunda varis </a:t>
            </a:r>
            <a:r>
              <a:rPr lang="tr-TR" dirty="0" err="1"/>
              <a:t>insidansının</a:t>
            </a:r>
            <a:r>
              <a:rPr lang="tr-TR" dirty="0"/>
              <a:t> kadınlar arasında % 25 -% 30, erkekler arasında % 10 -% 20 olduğu tahmin edilmektedir.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06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B57F111-21FA-47BB-AC84-EDD0663C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D6B602-4A78-4779-8C72-C0187D7B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Variköz</a:t>
            </a:r>
            <a:r>
              <a:rPr lang="tr-TR" dirty="0"/>
              <a:t> </a:t>
            </a:r>
            <a:r>
              <a:rPr lang="tr-TR" dirty="0" err="1"/>
              <a:t>venlere</a:t>
            </a:r>
            <a:r>
              <a:rPr lang="tr-TR" dirty="0"/>
              <a:t> kanın yerçekimi etkisi altında geri akmasını önleyen alt </a:t>
            </a:r>
            <a:r>
              <a:rPr lang="tr-TR" dirty="0" err="1"/>
              <a:t>ekstremite</a:t>
            </a:r>
            <a:r>
              <a:rPr lang="tr-TR" dirty="0"/>
              <a:t> damarlarındaki tek yönlü valflerin fonksiyonel bozukluğu neden olur ve bu bozulma </a:t>
            </a:r>
            <a:r>
              <a:rPr lang="tr-TR" dirty="0" err="1"/>
              <a:t>konjenital</a:t>
            </a:r>
            <a:r>
              <a:rPr lang="tr-TR" dirty="0"/>
              <a:t> veya </a:t>
            </a:r>
            <a:r>
              <a:rPr lang="tr-TR" dirty="0" err="1"/>
              <a:t>edinsel</a:t>
            </a:r>
            <a:r>
              <a:rPr lang="tr-TR" dirty="0"/>
              <a:t> olabilir.</a:t>
            </a:r>
          </a:p>
          <a:p>
            <a:endParaRPr lang="tr-TR" dirty="0"/>
          </a:p>
          <a:p>
            <a:r>
              <a:rPr lang="tr-TR" dirty="0" err="1"/>
              <a:t>Variköz</a:t>
            </a:r>
            <a:r>
              <a:rPr lang="tr-TR" dirty="0"/>
              <a:t> </a:t>
            </a:r>
            <a:r>
              <a:rPr lang="tr-TR" dirty="0" err="1"/>
              <a:t>venler</a:t>
            </a:r>
            <a:r>
              <a:rPr lang="tr-TR" dirty="0"/>
              <a:t> alt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venöz</a:t>
            </a:r>
            <a:r>
              <a:rPr lang="tr-TR" dirty="0"/>
              <a:t> yetmezliğinin bir göstergesidir. Bu tür damarlar yüzeysel, genişlemiş, uzun ve kıvrımlı görünebilir.</a:t>
            </a:r>
          </a:p>
          <a:p>
            <a:endParaRPr lang="tr-TR" dirty="0"/>
          </a:p>
          <a:p>
            <a:r>
              <a:rPr lang="tr-TR" dirty="0"/>
              <a:t>Genellikle erken evrelerinde </a:t>
            </a:r>
            <a:r>
              <a:rPr lang="tr-TR" dirty="0" err="1"/>
              <a:t>asemptomatikken</a:t>
            </a:r>
            <a:r>
              <a:rPr lang="tr-TR" dirty="0"/>
              <a:t>; en yaygın semptomları lokalize şişlik, ağırlık hissi, kramplar, ağrı, kronik lokalize güçsüzlük, kaşıntı ve karıncalanmadır.</a:t>
            </a:r>
          </a:p>
        </p:txBody>
      </p:sp>
    </p:spTree>
    <p:extLst>
      <p:ext uri="{BB962C8B-B14F-4D97-AF65-F5344CB8AC3E}">
        <p14:creationId xmlns:p14="http://schemas.microsoft.com/office/powerpoint/2010/main" val="1084348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5AF46C7-1054-4CE8-BA65-68D5ECEF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B19F356-F205-45F4-A0FC-DDE3ECC5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Variköz</a:t>
            </a:r>
            <a:r>
              <a:rPr lang="tr-TR" dirty="0"/>
              <a:t> </a:t>
            </a:r>
            <a:r>
              <a:rPr lang="tr-TR" dirty="0" err="1"/>
              <a:t>venler</a:t>
            </a:r>
            <a:r>
              <a:rPr lang="tr-TR" dirty="0"/>
              <a:t> yüzeysel </a:t>
            </a:r>
            <a:r>
              <a:rPr lang="tr-TR" dirty="0" err="1"/>
              <a:t>tromboflebit</a:t>
            </a:r>
            <a:r>
              <a:rPr lang="tr-TR" dirty="0"/>
              <a:t>, kanama, </a:t>
            </a:r>
            <a:r>
              <a:rPr lang="tr-TR" dirty="0" err="1"/>
              <a:t>lipodermatoskleroz</a:t>
            </a:r>
            <a:r>
              <a:rPr lang="tr-TR" dirty="0"/>
              <a:t>, cilt </a:t>
            </a:r>
            <a:r>
              <a:rPr lang="tr-TR" dirty="0" err="1"/>
              <a:t>hiperpigmentasyonu</a:t>
            </a:r>
            <a:r>
              <a:rPr lang="tr-TR" dirty="0"/>
              <a:t> ve </a:t>
            </a:r>
            <a:r>
              <a:rPr lang="tr-TR" dirty="0" err="1"/>
              <a:t>venöz</a:t>
            </a:r>
            <a:r>
              <a:rPr lang="tr-TR" dirty="0"/>
              <a:t> ülser gibi daha ciddi semptomlara yol açabilir.</a:t>
            </a:r>
          </a:p>
          <a:p>
            <a:endParaRPr lang="tr-TR" dirty="0"/>
          </a:p>
          <a:p>
            <a:r>
              <a:rPr lang="tr-TR" dirty="0"/>
              <a:t>İyi bilinen risk faktörleri cinsiyet (kadınlarda daha sık), hamilelik, sıcak iklim, yaş, kilo ve kişinin uzun süre ayakta kalmasını veya oturmasını </a:t>
            </a:r>
            <a:r>
              <a:rPr lang="tr-TR" dirty="0" smtClean="0"/>
              <a:t>gerektiren </a:t>
            </a:r>
            <a:r>
              <a:rPr lang="tr-TR" dirty="0"/>
              <a:t>yaşam şeklidir.</a:t>
            </a:r>
          </a:p>
        </p:txBody>
      </p:sp>
    </p:spTree>
    <p:extLst>
      <p:ext uri="{BB962C8B-B14F-4D97-AF65-F5344CB8AC3E}">
        <p14:creationId xmlns:p14="http://schemas.microsoft.com/office/powerpoint/2010/main" val="24045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FAC475B-1330-445A-AC0F-5DDDEE46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7665A15-C986-4609-BF85-CEF4D5D5A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Hemoroidal</a:t>
            </a:r>
            <a:r>
              <a:rPr lang="tr-TR" dirty="0"/>
              <a:t> hastalık ve alt </a:t>
            </a:r>
            <a:r>
              <a:rPr lang="tr-TR" dirty="0" err="1"/>
              <a:t>ekstremite</a:t>
            </a:r>
            <a:r>
              <a:rPr lang="tr-TR" dirty="0"/>
              <a:t> varis hastalığı benzer risk faktörlerine sahiptir.</a:t>
            </a:r>
          </a:p>
          <a:p>
            <a:endParaRPr lang="tr-TR" dirty="0"/>
          </a:p>
          <a:p>
            <a:r>
              <a:rPr lang="tr-TR" dirty="0"/>
              <a:t>Bu çalışmanın amacı, </a:t>
            </a:r>
            <a:r>
              <a:rPr lang="tr-TR" dirty="0" err="1"/>
              <a:t>hemoroidal</a:t>
            </a:r>
            <a:r>
              <a:rPr lang="tr-TR" dirty="0"/>
              <a:t> hastalığı olan kişilerde varis </a:t>
            </a:r>
            <a:r>
              <a:rPr lang="tr-TR" dirty="0" err="1"/>
              <a:t>insidansını</a:t>
            </a:r>
            <a:r>
              <a:rPr lang="tr-TR" dirty="0"/>
              <a:t> değerlendirmek ve çeşitli toplum temelli çalışmalarda bildirilen </a:t>
            </a:r>
            <a:r>
              <a:rPr lang="tr-TR" dirty="0" err="1"/>
              <a:t>insidansı</a:t>
            </a:r>
            <a:r>
              <a:rPr lang="tr-TR" dirty="0"/>
              <a:t> karşılaştırmaktır.</a:t>
            </a:r>
          </a:p>
        </p:txBody>
      </p:sp>
    </p:spTree>
    <p:extLst>
      <p:ext uri="{BB962C8B-B14F-4D97-AF65-F5344CB8AC3E}">
        <p14:creationId xmlns:p14="http://schemas.microsoft.com/office/powerpoint/2010/main" val="1787940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F8C7ABD-F0CA-4E6E-9753-7FBF1ACDE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B831F1B-B9CB-4B52-B39C-3BCFA56C1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Çalışma grubu (Grup 1) Mart 2014-Mart 2015 tarihleri ​​arasında Malatya Devlet Hastanesinde 3-4. Derece </a:t>
            </a:r>
            <a:r>
              <a:rPr lang="tr-TR" dirty="0" err="1"/>
              <a:t>semptomatik</a:t>
            </a:r>
            <a:r>
              <a:rPr lang="tr-TR" dirty="0"/>
              <a:t> iç veya dış </a:t>
            </a:r>
            <a:r>
              <a:rPr lang="tr-TR" dirty="0" err="1"/>
              <a:t>hemoroid</a:t>
            </a:r>
            <a:r>
              <a:rPr lang="tr-TR" dirty="0"/>
              <a:t> nedeniyle ameliyat edilen 100 hasta</a:t>
            </a:r>
          </a:p>
          <a:p>
            <a:endParaRPr lang="tr-TR" dirty="0"/>
          </a:p>
          <a:p>
            <a:r>
              <a:rPr lang="tr-TR" dirty="0"/>
              <a:t>Kontrol grubu (Grup 2) </a:t>
            </a:r>
            <a:r>
              <a:rPr lang="tr-TR" dirty="0" err="1"/>
              <a:t>hemoroidal</a:t>
            </a:r>
            <a:r>
              <a:rPr lang="tr-TR" dirty="0"/>
              <a:t> hastalık için önceden tedavi almayan ve bu durumu düşündüren herhangi bir belirti veya bulguya sahip olmayan 100 gönüllü</a:t>
            </a:r>
          </a:p>
          <a:p>
            <a:endParaRPr lang="tr-TR" dirty="0"/>
          </a:p>
          <a:p>
            <a:r>
              <a:rPr lang="tr-TR" dirty="0"/>
              <a:t>Her iki gruptaki katılımcılar demografik verileri ve risk faktörleri açısından sorgulandı.</a:t>
            </a:r>
          </a:p>
        </p:txBody>
      </p:sp>
    </p:spTree>
    <p:extLst>
      <p:ext uri="{BB962C8B-B14F-4D97-AF65-F5344CB8AC3E}">
        <p14:creationId xmlns:p14="http://schemas.microsoft.com/office/powerpoint/2010/main" val="426350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1210</Words>
  <Application>Microsoft Office PowerPoint</Application>
  <PresentationFormat>Özel</PresentationFormat>
  <Paragraphs>115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Office Teması</vt:lpstr>
      <vt:lpstr>PowerPoint Sunusu</vt:lpstr>
      <vt:lpstr>Giriş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Metod</vt:lpstr>
      <vt:lpstr>PowerPoint Sunusu</vt:lpstr>
      <vt:lpstr>PowerPoint Sunusu</vt:lpstr>
      <vt:lpstr>İstatistiksel Analiz</vt:lpstr>
      <vt:lpstr>Tartışma </vt:lpstr>
      <vt:lpstr>PowerPoint Sunusu</vt:lpstr>
      <vt:lpstr>PowerPoint Sunusu</vt:lpstr>
      <vt:lpstr>PowerPoint Sunusu</vt:lpstr>
      <vt:lpstr>Tartışma  </vt:lpstr>
      <vt:lpstr>PowerPoint Sunusu</vt:lpstr>
      <vt:lpstr>PowerPoint Sunusu</vt:lpstr>
      <vt:lpstr>PowerPoint Sunusu</vt:lpstr>
      <vt:lpstr>PowerPoint Sunusu</vt:lpstr>
      <vt:lpstr>Sonuç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Ayşegül  Özsalih</dc:creator>
  <cp:lastModifiedBy>Win7</cp:lastModifiedBy>
  <cp:revision>33</cp:revision>
  <dcterms:created xsi:type="dcterms:W3CDTF">2020-01-03T11:18:18Z</dcterms:created>
  <dcterms:modified xsi:type="dcterms:W3CDTF">2020-01-07T09:30:21Z</dcterms:modified>
</cp:coreProperties>
</file>