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5" r:id="rId9"/>
    <p:sldId id="266" r:id="rId10"/>
    <p:sldId id="267" r:id="rId11"/>
    <p:sldId id="268" r:id="rId12"/>
    <p:sldId id="340" r:id="rId13"/>
    <p:sldId id="269" r:id="rId14"/>
    <p:sldId id="273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7" r:id="rId29"/>
    <p:sldId id="288" r:id="rId30"/>
    <p:sldId id="289" r:id="rId31"/>
    <p:sldId id="290" r:id="rId32"/>
    <p:sldId id="292" r:id="rId33"/>
    <p:sldId id="291" r:id="rId34"/>
    <p:sldId id="293" r:id="rId35"/>
    <p:sldId id="286" r:id="rId36"/>
    <p:sldId id="294" r:id="rId37"/>
    <p:sldId id="278" r:id="rId38"/>
    <p:sldId id="295" r:id="rId39"/>
    <p:sldId id="296" r:id="rId40"/>
    <p:sldId id="297" r:id="rId41"/>
    <p:sldId id="298" r:id="rId42"/>
    <p:sldId id="300" r:id="rId43"/>
    <p:sldId id="301" r:id="rId44"/>
    <p:sldId id="302" r:id="rId45"/>
    <p:sldId id="303" r:id="rId46"/>
    <p:sldId id="304" r:id="rId47"/>
    <p:sldId id="306" r:id="rId48"/>
    <p:sldId id="307" r:id="rId49"/>
    <p:sldId id="309" r:id="rId50"/>
    <p:sldId id="311" r:id="rId51"/>
    <p:sldId id="312" r:id="rId52"/>
    <p:sldId id="313" r:id="rId53"/>
    <p:sldId id="314" r:id="rId54"/>
    <p:sldId id="315" r:id="rId55"/>
    <p:sldId id="316" r:id="rId56"/>
    <p:sldId id="341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30" r:id="rId66"/>
    <p:sldId id="331" r:id="rId67"/>
    <p:sldId id="325" r:id="rId68"/>
    <p:sldId id="332" r:id="rId69"/>
    <p:sldId id="333" r:id="rId70"/>
    <p:sldId id="334" r:id="rId71"/>
    <p:sldId id="326" r:id="rId72"/>
    <p:sldId id="335" r:id="rId73"/>
    <p:sldId id="338" r:id="rId74"/>
    <p:sldId id="336" r:id="rId75"/>
    <p:sldId id="339" r:id="rId76"/>
    <p:sldId id="327" r:id="rId77"/>
    <p:sldId id="329" r:id="rId78"/>
    <p:sldId id="328" r:id="rId7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CEDF2-02B9-4541-AB07-5AC64C1B878D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A889F-3EC9-4375-8596-515A41D507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6859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. İlave risk faktörleri olan kişiler daha erken yaşta ve daha sık aralıklarda APG veya daha önce </a:t>
            </a:r>
            <a:r>
              <a:rPr lang="tr-TR" dirty="0" err="1" smtClean="0"/>
              <a:t>prediyabet</a:t>
            </a:r>
            <a:r>
              <a:rPr lang="tr-TR" dirty="0" smtClean="0"/>
              <a:t> tanısı almış ya da GDM öyküsü olan bireyler OGTT ile değerlendirilmelidir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A889F-3EC9-4375-8596-515A41D50711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777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A2A3-2D93-4C50-8524-50CFBBA1BA2F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7A5B4-616E-4958-9EAD-729ACB5318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8405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A2A3-2D93-4C50-8524-50CFBBA1BA2F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7A5B4-616E-4958-9EAD-729ACB5318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687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A2A3-2D93-4C50-8524-50CFBBA1BA2F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7A5B4-616E-4958-9EAD-729ACB5318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2020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A2A3-2D93-4C50-8524-50CFBBA1BA2F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7A5B4-616E-4958-9EAD-729ACB5318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575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A2A3-2D93-4C50-8524-50CFBBA1BA2F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7A5B4-616E-4958-9EAD-729ACB5318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757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A2A3-2D93-4C50-8524-50CFBBA1BA2F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7A5B4-616E-4958-9EAD-729ACB5318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691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A2A3-2D93-4C50-8524-50CFBBA1BA2F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7A5B4-616E-4958-9EAD-729ACB5318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352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A2A3-2D93-4C50-8524-50CFBBA1BA2F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7A5B4-616E-4958-9EAD-729ACB5318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6685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A2A3-2D93-4C50-8524-50CFBBA1BA2F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7A5B4-616E-4958-9EAD-729ACB5318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7581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A2A3-2D93-4C50-8524-50CFBBA1BA2F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7A5B4-616E-4958-9EAD-729ACB5318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680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A2A3-2D93-4C50-8524-50CFBBA1BA2F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7A5B4-616E-4958-9EAD-729ACB5318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7157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5A2A3-2D93-4C50-8524-50CFBBA1BA2F}" type="datetimeFigureOut">
              <a:rPr lang="tr-TR" smtClean="0"/>
              <a:t>16.12.2020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7A5B4-616E-4958-9EAD-729ACB5318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398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ptodate.com/contents/clinical-presentation-diagnosis-and-initial-evaluation-of-diabetes-mellitus-in-adults?search=diabetes%20mellitus&amp;source=search_result&amp;selectedTitle=1~150&amp;usage_type=default&amp;display_rank=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Diyabetes</a:t>
            </a:r>
            <a:r>
              <a:rPr lang="tr-TR" dirty="0" smtClean="0"/>
              <a:t> </a:t>
            </a:r>
            <a:r>
              <a:rPr lang="tr-TR" dirty="0" err="1" smtClean="0"/>
              <a:t>Mellitus</a:t>
            </a:r>
            <a:r>
              <a:rPr lang="tr-TR" dirty="0" smtClean="0"/>
              <a:t>, </a:t>
            </a:r>
            <a:r>
              <a:rPr lang="tr-TR" dirty="0" err="1" smtClean="0"/>
              <a:t>Metabolik</a:t>
            </a:r>
            <a:r>
              <a:rPr lang="tr-TR" dirty="0" smtClean="0"/>
              <a:t> Sendrom ve Diyabet Komplikasyonları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4411935"/>
            <a:ext cx="9144000" cy="1655762"/>
          </a:xfrm>
        </p:spPr>
        <p:txBody>
          <a:bodyPr/>
          <a:lstStyle/>
          <a:p>
            <a:pPr>
              <a:defRPr/>
            </a:pPr>
            <a:r>
              <a:rPr lang="tr-TR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Arş</a:t>
            </a:r>
            <a:r>
              <a:rPr lang="tr-TR" dirty="0">
                <a:latin typeface="Calibri" panose="020F0502020204030204" pitchFamily="34" charset="0"/>
                <a:cs typeface="Times New Roman" panose="02020603050405020304" pitchFamily="18" charset="0"/>
              </a:rPr>
              <a:t>. Gör. Dr.  </a:t>
            </a:r>
            <a:r>
              <a:rPr lang="tr-TR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Sevgi PEKŞEN</a:t>
            </a:r>
            <a:endParaRPr lang="tr-TR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tr-TR" dirty="0">
                <a:latin typeface="Calibri" panose="020F0502020204030204" pitchFamily="34" charset="0"/>
                <a:cs typeface="Times New Roman" panose="02020603050405020304" pitchFamily="18" charset="0"/>
              </a:rPr>
              <a:t>KTÜ  Tıp Fakültesi Aile Hekimliği </a:t>
            </a:r>
            <a:r>
              <a:rPr lang="tr-TR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ABD</a:t>
            </a:r>
            <a:endParaRPr lang="tr-TR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dirty="0" smtClean="0"/>
              <a:t>15.12.2020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507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DM Tanı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913" cy="43017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 smtClean="0"/>
              <a:t>Çok ağır diyabet semptomlarının bulunduğu durumlar dışında, tanının daha sonraki bir gün, aynı (veya farklı bir) yöntemle doğrulanması gerekmekte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 smtClean="0"/>
              <a:t>Eğer başlangıçta iki farklı test yapılmış ve test sonuçları uyumsuz ise sonucu eşik değerin üstünde çıkan test tekrarlanmalı ve sonuç yine aynı şekilde </a:t>
            </a:r>
            <a:r>
              <a:rPr lang="tr-TR" sz="2400" dirty="0" err="1" smtClean="0"/>
              <a:t>diyagnostik</a:t>
            </a:r>
            <a:r>
              <a:rPr lang="tr-TR" sz="2400" dirty="0" smtClean="0"/>
              <a:t> ise diyabet tanısı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00" y="2627819"/>
            <a:ext cx="3487309" cy="249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5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36894" t="27980" r="38106" b="14646"/>
          <a:stretch/>
        </p:blipFill>
        <p:spPr>
          <a:xfrm>
            <a:off x="3783337" y="118213"/>
            <a:ext cx="4832360" cy="6238137"/>
          </a:xfrm>
          <a:prstGeom prst="rect">
            <a:avLst/>
          </a:prstGeom>
        </p:spPr>
      </p:pic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TEMD, 2020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331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4364" t="32046" r="28889" b="26331"/>
          <a:stretch/>
        </p:blipFill>
        <p:spPr>
          <a:xfrm>
            <a:off x="1220519" y="1129475"/>
            <a:ext cx="9302379" cy="46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88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935413" y="1263193"/>
            <a:ext cx="5493667" cy="25452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Tip 1 DM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</a:rPr>
              <a:t>M</a:t>
            </a:r>
            <a:r>
              <a:rPr lang="tr-TR" dirty="0" smtClean="0">
                <a:solidFill>
                  <a:schemeClr val="tx1"/>
                </a:solidFill>
              </a:rPr>
              <a:t>utlak insülin eksikliği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tx1"/>
                </a:solidFill>
              </a:rPr>
              <a:t>%90 </a:t>
            </a:r>
            <a:r>
              <a:rPr lang="tr-TR" dirty="0" err="1" smtClean="0">
                <a:solidFill>
                  <a:schemeClr val="tx1"/>
                </a:solidFill>
              </a:rPr>
              <a:t>otoimmün</a:t>
            </a:r>
            <a:r>
              <a:rPr lang="tr-TR" dirty="0" smtClean="0">
                <a:solidFill>
                  <a:schemeClr val="tx1"/>
                </a:solidFill>
              </a:rPr>
              <a:t>, %10 </a:t>
            </a:r>
            <a:r>
              <a:rPr lang="tr-TR" dirty="0" err="1" smtClean="0">
                <a:solidFill>
                  <a:schemeClr val="tx1"/>
                </a:solidFill>
              </a:rPr>
              <a:t>idyopatik</a:t>
            </a:r>
            <a:r>
              <a:rPr lang="tr-TR" dirty="0" smtClean="0">
                <a:solidFill>
                  <a:schemeClr val="tx1"/>
                </a:solidFill>
              </a:rPr>
              <a:t> beta hücre yıkımı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tx1"/>
                </a:solidFill>
              </a:rPr>
              <a:t>Genellikle 30 yaşından önce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tx1"/>
                </a:solidFill>
              </a:rPr>
              <a:t>Okul öncesi (6 yaş civarı), </a:t>
            </a:r>
            <a:r>
              <a:rPr lang="tr-TR" dirty="0" err="1" smtClean="0">
                <a:solidFill>
                  <a:schemeClr val="tx1"/>
                </a:solidFill>
              </a:rPr>
              <a:t>puberte</a:t>
            </a:r>
            <a:r>
              <a:rPr lang="tr-TR" dirty="0" smtClean="0">
                <a:solidFill>
                  <a:schemeClr val="tx1"/>
                </a:solidFill>
              </a:rPr>
              <a:t> (13 yaş civarı) ve geç </a:t>
            </a:r>
            <a:r>
              <a:rPr lang="tr-TR" dirty="0" err="1" smtClean="0">
                <a:solidFill>
                  <a:schemeClr val="tx1"/>
                </a:solidFill>
              </a:rPr>
              <a:t>adolesan</a:t>
            </a:r>
            <a:r>
              <a:rPr lang="tr-TR" dirty="0" smtClean="0">
                <a:solidFill>
                  <a:schemeClr val="tx1"/>
                </a:solidFill>
              </a:rPr>
              <a:t> dönemde (20 yaş civarı) üç pik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Hastalar sıklıkla zayıf ya da normal kiloda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tx1"/>
                </a:solidFill>
              </a:rPr>
              <a:t>Başlangıç ani, </a:t>
            </a:r>
            <a:r>
              <a:rPr lang="tr-TR" dirty="0" err="1">
                <a:solidFill>
                  <a:schemeClr val="tx1"/>
                </a:solidFill>
              </a:rPr>
              <a:t>k</a:t>
            </a:r>
            <a:r>
              <a:rPr lang="tr-TR" dirty="0" err="1" smtClean="0">
                <a:solidFill>
                  <a:schemeClr val="tx1"/>
                </a:solidFill>
              </a:rPr>
              <a:t>etoasidoz</a:t>
            </a:r>
            <a:r>
              <a:rPr lang="tr-TR" dirty="0" smtClean="0">
                <a:solidFill>
                  <a:schemeClr val="tx1"/>
                </a:solidFill>
              </a:rPr>
              <a:t> sık</a:t>
            </a:r>
          </a:p>
          <a:p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41" y="1380503"/>
            <a:ext cx="3641889" cy="2427926"/>
          </a:xfrm>
          <a:prstGeom prst="rect">
            <a:avLst/>
          </a:prstGeom>
        </p:spPr>
      </p:pic>
      <p:sp>
        <p:nvSpPr>
          <p:cNvPr id="9" name="Yuvarlatılmış Dikdörtgen 8"/>
          <p:cNvSpPr/>
          <p:nvPr/>
        </p:nvSpPr>
        <p:spPr>
          <a:xfrm>
            <a:off x="935413" y="3979684"/>
            <a:ext cx="5493667" cy="25452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smtClean="0">
                <a:solidFill>
                  <a:schemeClr val="tx1"/>
                </a:solidFill>
              </a:rPr>
              <a:t>                                       Tip 2 DM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</a:rPr>
              <a:t>İnsülin </a:t>
            </a:r>
            <a:r>
              <a:rPr lang="tr-TR" dirty="0" smtClean="0">
                <a:solidFill>
                  <a:schemeClr val="tx1"/>
                </a:solidFill>
              </a:rPr>
              <a:t>direnci, </a:t>
            </a:r>
            <a:r>
              <a:rPr lang="tr-TR" dirty="0">
                <a:solidFill>
                  <a:schemeClr val="tx1"/>
                </a:solidFill>
              </a:rPr>
              <a:t>ilerleyici insülin salınım </a:t>
            </a:r>
            <a:r>
              <a:rPr lang="tr-TR" dirty="0" err="1" smtClean="0">
                <a:solidFill>
                  <a:schemeClr val="tx1"/>
                </a:solidFill>
              </a:rPr>
              <a:t>defekti</a:t>
            </a:r>
            <a:r>
              <a:rPr lang="tr-TR" dirty="0">
                <a:solidFill>
                  <a:schemeClr val="tx1"/>
                </a:solidFill>
              </a:rPr>
              <a:t>,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insülin </a:t>
            </a:r>
            <a:r>
              <a:rPr lang="tr-TR" dirty="0" smtClean="0">
                <a:solidFill>
                  <a:schemeClr val="tx1"/>
                </a:solidFill>
              </a:rPr>
              <a:t>yetmezliği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tx1"/>
                </a:solidFill>
              </a:rPr>
              <a:t>Çoğunlukla 30 yaş sonrası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tx1"/>
                </a:solidFill>
              </a:rPr>
              <a:t>Güçlü bir genetik yatkınlık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tx1"/>
                </a:solidFill>
              </a:rPr>
              <a:t>Hastalar sıklıkla </a:t>
            </a:r>
            <a:r>
              <a:rPr lang="tr-TR" dirty="0" err="1" smtClean="0">
                <a:solidFill>
                  <a:schemeClr val="tx1"/>
                </a:solidFill>
              </a:rPr>
              <a:t>obez</a:t>
            </a:r>
            <a:r>
              <a:rPr lang="tr-TR" dirty="0" smtClean="0">
                <a:solidFill>
                  <a:schemeClr val="tx1"/>
                </a:solidFill>
              </a:rPr>
              <a:t> veya kilolu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</a:rPr>
              <a:t>G</a:t>
            </a:r>
            <a:r>
              <a:rPr lang="tr-TR" dirty="0" smtClean="0">
                <a:solidFill>
                  <a:schemeClr val="tx1"/>
                </a:solidFill>
              </a:rPr>
              <a:t>enellikle sinsi başlangıçlı </a:t>
            </a:r>
          </a:p>
          <a:p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41" y="3979684"/>
            <a:ext cx="3641889" cy="242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Gestasyonel</a:t>
            </a:r>
            <a:r>
              <a:rPr lang="tr-TR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Diyabet (GDM)</a:t>
            </a:r>
            <a:endParaRPr lang="tr-TR" sz="32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00" y="2387937"/>
            <a:ext cx="3712338" cy="2470392"/>
          </a:xfrm>
          <a:prstGeom prst="rect">
            <a:avLst/>
          </a:prstGeom>
        </p:spPr>
      </p:pic>
      <p:sp>
        <p:nvSpPr>
          <p:cNvPr id="5" name="Yuvarlatılmış Dikdörtgen 4"/>
          <p:cNvSpPr/>
          <p:nvPr/>
        </p:nvSpPr>
        <p:spPr>
          <a:xfrm>
            <a:off x="692728" y="1690688"/>
            <a:ext cx="7375728" cy="45627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tx1"/>
                </a:solidFill>
              </a:rPr>
              <a:t>TURDEP-</a:t>
            </a:r>
            <a:r>
              <a:rPr lang="tr-TR" dirty="0" err="1" smtClean="0">
                <a:solidFill>
                  <a:schemeClr val="tx1"/>
                </a:solidFill>
              </a:rPr>
              <a:t>ll</a:t>
            </a:r>
            <a:r>
              <a:rPr lang="tr-TR" dirty="0" smtClean="0">
                <a:solidFill>
                  <a:schemeClr val="tx1"/>
                </a:solidFill>
              </a:rPr>
              <a:t>  % 6,5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tx1"/>
                </a:solidFill>
              </a:rPr>
              <a:t>Gebeliğe </a:t>
            </a:r>
            <a:r>
              <a:rPr lang="tr-TR" dirty="0">
                <a:solidFill>
                  <a:schemeClr val="tx1"/>
                </a:solidFill>
              </a:rPr>
              <a:t>bağlı insülin direnci, genetik </a:t>
            </a:r>
            <a:r>
              <a:rPr lang="tr-TR" dirty="0" smtClean="0">
                <a:solidFill>
                  <a:schemeClr val="tx1"/>
                </a:solidFill>
              </a:rPr>
              <a:t>yatkınlık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</a:rPr>
              <a:t>Genellikle </a:t>
            </a:r>
            <a:r>
              <a:rPr lang="tr-TR" dirty="0" err="1">
                <a:solidFill>
                  <a:schemeClr val="tx1"/>
                </a:solidFill>
              </a:rPr>
              <a:t>asemptomatik</a:t>
            </a:r>
            <a:r>
              <a:rPr lang="tr-TR" dirty="0">
                <a:solidFill>
                  <a:schemeClr val="tx1"/>
                </a:solidFill>
              </a:rPr>
              <a:t> bir </a:t>
            </a:r>
            <a:r>
              <a:rPr lang="tr-TR" dirty="0" smtClean="0">
                <a:solidFill>
                  <a:schemeClr val="tx1"/>
                </a:solidFill>
              </a:rPr>
              <a:t>durum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tx1"/>
                </a:solidFill>
              </a:rPr>
              <a:t>Doğumla </a:t>
            </a:r>
            <a:r>
              <a:rPr lang="tr-TR" dirty="0">
                <a:solidFill>
                  <a:schemeClr val="tx1"/>
                </a:solidFill>
              </a:rPr>
              <a:t>birlikte sıklıkla düzelir, ancak daha sonraki gebeliklerde </a:t>
            </a:r>
            <a:r>
              <a:rPr lang="tr-TR" dirty="0" smtClean="0">
                <a:solidFill>
                  <a:schemeClr val="tx1"/>
                </a:solidFill>
              </a:rPr>
              <a:t>tekrarlama riski yüksek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tx1"/>
                </a:solidFill>
              </a:rPr>
              <a:t>Tip </a:t>
            </a:r>
            <a:r>
              <a:rPr lang="tr-TR" dirty="0">
                <a:solidFill>
                  <a:schemeClr val="tx1"/>
                </a:solidFill>
              </a:rPr>
              <a:t>2 diyabet için önemli bir risk </a:t>
            </a:r>
            <a:r>
              <a:rPr lang="tr-TR" dirty="0" smtClean="0">
                <a:solidFill>
                  <a:schemeClr val="tx1"/>
                </a:solidFill>
              </a:rPr>
              <a:t>faktörü (22-28 yıl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%70</a:t>
            </a:r>
            <a:r>
              <a:rPr lang="tr-TR" dirty="0" smtClean="0">
                <a:solidFill>
                  <a:schemeClr val="tx1"/>
                </a:solidFill>
              </a:rPr>
              <a:t>)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</a:rPr>
              <a:t>Uluslararası Diyabet Federasyonu (IDF) 2019 verilerine göre doğum yapan 20-49 yaş arası kadınların %15.8’inde diyabet bulunmakta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tr-TR" dirty="0">
                <a:solidFill>
                  <a:schemeClr val="tx1"/>
                </a:solidFill>
              </a:rPr>
              <a:t>%83.6’sı GDM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tr-TR" dirty="0">
                <a:solidFill>
                  <a:schemeClr val="tx1"/>
                </a:solidFill>
              </a:rPr>
              <a:t>%8.5 diğer tipler (ilk olarak gebelikte tanı)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tr-TR" dirty="0">
                <a:solidFill>
                  <a:schemeClr val="tx1"/>
                </a:solidFill>
              </a:rPr>
              <a:t>%7.9 PGDM</a:t>
            </a:r>
          </a:p>
        </p:txBody>
      </p:sp>
    </p:spTree>
    <p:extLst>
      <p:ext uri="{BB962C8B-B14F-4D97-AF65-F5344CB8AC3E}">
        <p14:creationId xmlns:p14="http://schemas.microsoft.com/office/powerpoint/2010/main" val="12088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DM Taraması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altLang="tr-TR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Ülkemizde 40 yaş üzeri toplumun %10’dan fazlasında diyabet bulunduğu için;</a:t>
            </a:r>
          </a:p>
          <a:p>
            <a:pPr lvl="1"/>
            <a:r>
              <a:rPr lang="tr-TR" altLang="tr-TR" sz="2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Kilosu ne olursa olsun, </a:t>
            </a:r>
          </a:p>
          <a:p>
            <a:pPr lvl="1"/>
            <a:r>
              <a:rPr lang="tr-TR" altLang="tr-TR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40 yaşından itibaren 3 yılda bir</a:t>
            </a:r>
            <a:r>
              <a:rPr lang="tr-TR" altLang="tr-TR" sz="2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2"/>
            <a:r>
              <a:rPr lang="tr-TR" altLang="tr-TR" sz="1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Tercihen APG ile</a:t>
            </a:r>
          </a:p>
          <a:p>
            <a:pPr marL="914400" lvl="2" indent="0">
              <a:buNone/>
            </a:pPr>
            <a:endParaRPr lang="tr-TR" altLang="tr-TR" sz="2400" dirty="0" smtClean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Daha önce </a:t>
            </a:r>
            <a:r>
              <a:rPr lang="tr-TR" sz="2400" dirty="0" err="1" smtClean="0"/>
              <a:t>prediyabet</a:t>
            </a:r>
            <a:r>
              <a:rPr lang="tr-TR" sz="2400" dirty="0" smtClean="0"/>
              <a:t> (BAG, BGT veya YRG) saptanan bireylerde </a:t>
            </a:r>
            <a:r>
              <a:rPr lang="tr-TR" sz="2400" b="1" dirty="0" smtClean="0"/>
              <a:t>yılda bir 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Daha önce GDM tanısı almış kadınlarda </a:t>
            </a:r>
            <a:r>
              <a:rPr lang="tr-TR" sz="2400" b="1" dirty="0" smtClean="0"/>
              <a:t>üç yılda bir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Tip 2 diyabet riski yüksek (özellikle </a:t>
            </a:r>
            <a:r>
              <a:rPr lang="tr-TR" sz="2400" dirty="0" err="1" smtClean="0"/>
              <a:t>obez</a:t>
            </a:r>
            <a:r>
              <a:rPr lang="tr-TR" sz="2400" dirty="0" smtClean="0"/>
              <a:t> veya kilolu ve ilave risk faktörleri olan) çocuk ve </a:t>
            </a:r>
            <a:r>
              <a:rPr lang="tr-TR" sz="2400" dirty="0" err="1" smtClean="0"/>
              <a:t>adolesanlarda</a:t>
            </a:r>
            <a:r>
              <a:rPr lang="tr-TR" sz="2400" dirty="0" smtClean="0"/>
              <a:t>, </a:t>
            </a:r>
            <a:r>
              <a:rPr lang="tr-TR" sz="2400" b="1" dirty="0" smtClean="0"/>
              <a:t>10 yaşından itibaren iki yılda bir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209347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DM Taraması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altLang="tr-TR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BKİ ≥25 kg/m2 olan </a:t>
            </a:r>
            <a:r>
              <a:rPr lang="tr-TR" altLang="tr-TR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asemptomatik</a:t>
            </a:r>
            <a:r>
              <a:rPr lang="tr-TR" altLang="tr-TR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kişiler, </a:t>
            </a:r>
            <a:r>
              <a:rPr lang="tr-TR" altLang="tr-TR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risk grupları</a:t>
            </a:r>
            <a:r>
              <a:rPr lang="tr-TR" altLang="tr-TR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ndan birine mensup olmaları halinde, </a:t>
            </a:r>
            <a:endParaRPr lang="tr-TR" altLang="tr-TR" sz="2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tr-TR" altLang="tr-TR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daha genç yaşlardan itibaren </a:t>
            </a:r>
            <a:endParaRPr lang="tr-TR" altLang="tr-TR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tr-TR" altLang="tr-TR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daha sık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5167" t="34000" r="35167" b="29259"/>
          <a:stretch/>
        </p:blipFill>
        <p:spPr>
          <a:xfrm>
            <a:off x="5708192" y="2529546"/>
            <a:ext cx="5527256" cy="385044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52" y="4001294"/>
            <a:ext cx="4277888" cy="118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31194" y="350407"/>
            <a:ext cx="10397247" cy="762339"/>
          </a:xfrm>
        </p:spPr>
        <p:txBody>
          <a:bodyPr/>
          <a:lstStyle/>
          <a:p>
            <a:r>
              <a:rPr lang="tr-TR" dirty="0" smtClean="0"/>
              <a:t>DM Taraması</a:t>
            </a: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3D9A175-8533-4712-A4BC-B7208561A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13" t="15171" r="25748" b="8118"/>
          <a:stretch/>
        </p:blipFill>
        <p:spPr>
          <a:xfrm>
            <a:off x="2338561" y="1112746"/>
            <a:ext cx="7182514" cy="540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Gestasyonel</a:t>
            </a:r>
            <a:r>
              <a:rPr lang="tr-TR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Diyabet (GDM) Taraması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tr-TR" sz="2400" dirty="0" smtClean="0">
                <a:latin typeface="Calibri" panose="020F0502020204030204" pitchFamily="34" charset="0"/>
              </a:rPr>
              <a:t>Tüm </a:t>
            </a:r>
            <a:r>
              <a:rPr lang="tr-TR" sz="2400" dirty="0">
                <a:latin typeface="Calibri" panose="020F0502020204030204" pitchFamily="34" charset="0"/>
              </a:rPr>
              <a:t>gebelerde ilk prenatal </a:t>
            </a:r>
            <a:r>
              <a:rPr lang="tr-TR" sz="2400" dirty="0" err="1">
                <a:latin typeface="Calibri" panose="020F0502020204030204" pitchFamily="34" charset="0"/>
              </a:rPr>
              <a:t>vizitte</a:t>
            </a:r>
            <a:r>
              <a:rPr lang="tr-TR" sz="2400" dirty="0">
                <a:latin typeface="Calibri" panose="020F0502020204030204" pitchFamily="34" charset="0"/>
              </a:rPr>
              <a:t> APG düzeyi ölçülmeli, </a:t>
            </a:r>
          </a:p>
          <a:p>
            <a:pPr marL="754380" lvl="1" indent="-342900">
              <a:defRPr/>
            </a:pPr>
            <a:r>
              <a:rPr lang="tr-TR" dirty="0">
                <a:latin typeface="Calibri" panose="020F0502020204030204" pitchFamily="34" charset="0"/>
              </a:rPr>
              <a:t>APG düzeyi 100-125 </a:t>
            </a:r>
            <a:r>
              <a:rPr lang="tr-TR" dirty="0" smtClean="0">
                <a:latin typeface="Calibri" panose="020F0502020204030204" pitchFamily="34" charset="0"/>
              </a:rPr>
              <a:t>mg/dl</a:t>
            </a:r>
            <a:r>
              <a:rPr lang="tr-TR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tr-TR" dirty="0" smtClean="0">
                <a:latin typeface="Calibri" panose="020F0502020204030204" pitchFamily="34" charset="0"/>
              </a:rPr>
              <a:t> OGTT </a:t>
            </a:r>
            <a:r>
              <a:rPr lang="tr-TR" dirty="0">
                <a:latin typeface="Calibri" panose="020F0502020204030204" pitchFamily="34" charset="0"/>
              </a:rPr>
              <a:t>yapılarak gebe </a:t>
            </a:r>
            <a:r>
              <a:rPr lang="tr-TR" dirty="0" smtClean="0">
                <a:latin typeface="Calibri" panose="020F0502020204030204" pitchFamily="34" charset="0"/>
              </a:rPr>
              <a:t>olmayanlardaki </a:t>
            </a:r>
            <a:r>
              <a:rPr lang="tr-TR" dirty="0">
                <a:latin typeface="Calibri" panose="020F0502020204030204" pitchFamily="34" charset="0"/>
              </a:rPr>
              <a:t>gibi </a:t>
            </a:r>
            <a:r>
              <a:rPr lang="tr-TR" dirty="0" smtClean="0">
                <a:latin typeface="Calibri" panose="020F0502020204030204" pitchFamily="34" charset="0"/>
              </a:rPr>
              <a:t>yorumlanmalı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tr-TR" sz="2400" dirty="0" smtClean="0"/>
              <a:t>Risk grubundaki gebelere erken dönemde OGTT yapılmalı, gebe </a:t>
            </a:r>
            <a:r>
              <a:rPr lang="tr-TR" sz="2400" dirty="0"/>
              <a:t>olmayanlardaki gibi </a:t>
            </a:r>
            <a:r>
              <a:rPr lang="tr-TR" sz="2400" dirty="0" smtClean="0"/>
              <a:t>yorumlanmalı</a:t>
            </a:r>
          </a:p>
          <a:p>
            <a:pPr marL="0" indent="0">
              <a:buNone/>
              <a:defRPr/>
            </a:pPr>
            <a:endParaRPr lang="tr-TR" sz="2400" dirty="0"/>
          </a:p>
          <a:p>
            <a:pPr marL="0" indent="0">
              <a:buNone/>
              <a:defRPr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tr-TR" sz="2400" dirty="0"/>
          </a:p>
          <a:p>
            <a:pPr marL="0" indent="0">
              <a:buNone/>
              <a:defRPr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tr-TR" sz="2400" dirty="0" smtClean="0"/>
              <a:t>Bu dönemde tanı alanlar </a:t>
            </a:r>
            <a:r>
              <a:rPr lang="tr-TR" sz="2400" dirty="0" err="1" smtClean="0"/>
              <a:t>Pregestayonel</a:t>
            </a:r>
            <a:r>
              <a:rPr lang="tr-TR" sz="2400" dirty="0" smtClean="0"/>
              <a:t> DM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tr-TR" sz="2400" dirty="0"/>
          </a:p>
          <a:p>
            <a:pPr marL="0" indent="0">
              <a:buNone/>
              <a:defRPr/>
            </a:pPr>
            <a:endParaRPr lang="tr-TR" sz="2400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4302" t="43214" r="39685" b="35045"/>
          <a:stretch/>
        </p:blipFill>
        <p:spPr>
          <a:xfrm>
            <a:off x="2056404" y="3220241"/>
            <a:ext cx="4757351" cy="223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3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7DFBD47F-BBC7-4772-B0C8-E8B3156DC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26" t="9255" r="24075" b="32267"/>
          <a:stretch/>
        </p:blipFill>
        <p:spPr>
          <a:xfrm>
            <a:off x="1443818" y="735489"/>
            <a:ext cx="9399586" cy="581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8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Amaç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 dirty="0" err="1">
                <a:latin typeface="Calibri" panose="020F0502020204030204" pitchFamily="34" charset="0"/>
                <a:cs typeface="Times New Roman" panose="02020603050405020304" pitchFamily="18" charset="0"/>
              </a:rPr>
              <a:t>Diyabetes</a:t>
            </a:r>
            <a:r>
              <a:rPr lang="tr-TR" altLang="tr-TR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mellitus</a:t>
            </a:r>
            <a:r>
              <a:rPr lang="tr-TR" altLang="tr-TR" dirty="0">
                <a:latin typeface="Calibri" panose="020F0502020204030204" pitchFamily="34" charset="0"/>
                <a:cs typeface="Times New Roman" panose="02020603050405020304" pitchFamily="18" charset="0"/>
              </a:rPr>
              <a:t>(DM) tanısı, </a:t>
            </a:r>
            <a:r>
              <a:rPr lang="tr-TR" altLang="tr-TR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taraması ve komplikasyonları ile ilgili </a:t>
            </a:r>
            <a:r>
              <a:rPr lang="tr-TR" altLang="tr-TR" dirty="0">
                <a:latin typeface="Calibri" panose="020F0502020204030204" pitchFamily="34" charset="0"/>
                <a:cs typeface="Times New Roman" panose="02020603050405020304" pitchFamily="18" charset="0"/>
              </a:rPr>
              <a:t>bilgi </a:t>
            </a:r>
            <a:r>
              <a:rPr lang="tr-TR" altLang="tr-TR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vermek</a:t>
            </a:r>
          </a:p>
          <a:p>
            <a:r>
              <a:rPr lang="tr-TR" altLang="tr-TR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Metabolik</a:t>
            </a:r>
            <a:r>
              <a:rPr lang="tr-TR" altLang="tr-TR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Sendrom hakkında bilgi vermek</a:t>
            </a:r>
            <a:endParaRPr lang="tr-TR" altLang="tr-TR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793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199" y="733245"/>
            <a:ext cx="10446589" cy="1092379"/>
          </a:xfrm>
        </p:spPr>
        <p:txBody>
          <a:bodyPr>
            <a:normAutofit/>
          </a:bodyPr>
          <a:lstStyle/>
          <a:p>
            <a:r>
              <a:rPr lang="tr-TR" sz="3200" dirty="0" smtClean="0">
                <a:latin typeface="+mn-lt"/>
              </a:rPr>
              <a:t>Gebelik sonrası tarama</a:t>
            </a:r>
            <a:endParaRPr lang="tr-TR" sz="3200" dirty="0"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7883106" cy="465281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 smtClean="0"/>
              <a:t>GDM tanısı almış kadınlar</a:t>
            </a:r>
            <a:r>
              <a:rPr lang="tr-TR" sz="2400" dirty="0" smtClean="0">
                <a:sym typeface="Wingdings" panose="05000000000000000000" pitchFamily="2" charset="2"/>
              </a:rPr>
              <a:t></a:t>
            </a:r>
            <a:r>
              <a:rPr lang="tr-TR" sz="2400" dirty="0" smtClean="0"/>
              <a:t> </a:t>
            </a:r>
            <a:r>
              <a:rPr lang="tr-TR" sz="2400" dirty="0" err="1" smtClean="0"/>
              <a:t>postnatal</a:t>
            </a:r>
            <a:r>
              <a:rPr lang="tr-TR" sz="2400" dirty="0" smtClean="0"/>
              <a:t> 4-12 </a:t>
            </a:r>
            <a:r>
              <a:rPr lang="tr-TR" sz="2400" dirty="0" err="1" smtClean="0"/>
              <a:t>hf</a:t>
            </a:r>
            <a:r>
              <a:rPr lang="tr-TR" sz="2400" dirty="0" smtClean="0"/>
              <a:t> 75 g OGTT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 smtClean="0"/>
              <a:t>GDM öyküsü bulunan kadınlarda, yaşam boyu 3 yılda bir diyabet taraması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 smtClean="0"/>
              <a:t>GDM öyküsü bulunan kadınlarda kalıcı tip 2 diyabet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 smtClean="0"/>
              <a:t>riski çok yüksek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 smtClean="0"/>
              <a:t>Bu kadınlarda ömür boyu sağlıklı yaşam tarzı girişimleri uygulanmalı ve gerekiyorsa </a:t>
            </a:r>
            <a:r>
              <a:rPr lang="tr-TR" sz="2400" dirty="0" err="1" smtClean="0"/>
              <a:t>metformin</a:t>
            </a:r>
            <a:endParaRPr lang="tr-TR" sz="24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75" y="2700068"/>
            <a:ext cx="3573941" cy="27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latin typeface="Calibri" panose="020F0502020204030204" pitchFamily="34" charset="0"/>
              </a:rPr>
              <a:t>Diyabetli </a:t>
            </a:r>
            <a:r>
              <a:rPr lang="tr-TR" sz="3200" dirty="0" smtClean="0">
                <a:latin typeface="Calibri" panose="020F0502020204030204" pitchFamily="34" charset="0"/>
              </a:rPr>
              <a:t>Hasta Yönetimi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7936345" cy="47321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2600" b="1" i="1" dirty="0" err="1" smtClean="0"/>
              <a:t>Anamnez</a:t>
            </a:r>
            <a:endParaRPr lang="tr-TR" sz="2400" b="1" i="1" dirty="0" smtClean="0"/>
          </a:p>
          <a:p>
            <a:pPr lvl="1">
              <a:lnSpc>
                <a:spcPct val="150000"/>
              </a:lnSpc>
            </a:pPr>
            <a:r>
              <a:rPr lang="tr-TR" altLang="tr-TR" dirty="0" smtClean="0">
                <a:latin typeface="Calibri" panose="020F0502020204030204" pitchFamily="34" charset="0"/>
              </a:rPr>
              <a:t>Diyabet tanısı ile ilgili semptomlar, laboratuvar sonuçları, daha önceki A1C değeri</a:t>
            </a:r>
          </a:p>
          <a:p>
            <a:pPr lvl="1">
              <a:lnSpc>
                <a:spcPct val="150000"/>
              </a:lnSpc>
            </a:pPr>
            <a:r>
              <a:rPr lang="tr-TR" altLang="tr-TR" dirty="0" smtClean="0">
                <a:latin typeface="Calibri" panose="020F0502020204030204" pitchFamily="34" charset="0"/>
              </a:rPr>
              <a:t>Yeme </a:t>
            </a:r>
            <a:r>
              <a:rPr lang="tr-TR" altLang="tr-TR" dirty="0">
                <a:latin typeface="Calibri" panose="020F0502020204030204" pitchFamily="34" charset="0"/>
              </a:rPr>
              <a:t>alışkanlıkları, beslenme durumu, kilo öyküsü, çocuk ve </a:t>
            </a:r>
            <a:r>
              <a:rPr lang="tr-TR" altLang="tr-TR" dirty="0" err="1">
                <a:latin typeface="Calibri" panose="020F0502020204030204" pitchFamily="34" charset="0"/>
              </a:rPr>
              <a:t>adölesanda</a:t>
            </a:r>
            <a:r>
              <a:rPr lang="tr-TR" altLang="tr-TR" dirty="0">
                <a:latin typeface="Calibri" panose="020F0502020204030204" pitchFamily="34" charset="0"/>
              </a:rPr>
              <a:t> büyüme ve </a:t>
            </a:r>
            <a:r>
              <a:rPr lang="tr-TR" altLang="tr-TR" dirty="0" smtClean="0">
                <a:latin typeface="Calibri" panose="020F0502020204030204" pitchFamily="34" charset="0"/>
              </a:rPr>
              <a:t>gelişme</a:t>
            </a:r>
            <a:endParaRPr lang="tr-TR" altLang="tr-TR" dirty="0"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tr-TR" altLang="tr-TR" dirty="0">
                <a:latin typeface="Calibri" panose="020F0502020204030204" pitchFamily="34" charset="0"/>
              </a:rPr>
              <a:t>Daha önceki tedavi programlarının detayları (beslenme, evde kan </a:t>
            </a:r>
            <a:r>
              <a:rPr lang="tr-TR" altLang="tr-TR" dirty="0" err="1">
                <a:latin typeface="Calibri" panose="020F0502020204030204" pitchFamily="34" charset="0"/>
              </a:rPr>
              <a:t>glukoz</a:t>
            </a:r>
            <a:r>
              <a:rPr lang="tr-TR" altLang="tr-TR" dirty="0">
                <a:latin typeface="Calibri" panose="020F0502020204030204" pitchFamily="34" charset="0"/>
              </a:rPr>
              <a:t> izlemi</a:t>
            </a:r>
            <a:r>
              <a:rPr lang="tr-TR" altLang="tr-TR" dirty="0" smtClean="0">
                <a:latin typeface="Calibri" panose="020F0502020204030204" pitchFamily="34" charset="0"/>
              </a:rPr>
              <a:t>)</a:t>
            </a:r>
            <a:endParaRPr lang="tr-TR" altLang="tr-TR" dirty="0"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tr-TR" altLang="tr-TR" dirty="0">
                <a:latin typeface="Calibri" panose="020F0502020204030204" pitchFamily="34" charset="0"/>
              </a:rPr>
              <a:t>Şimdiki diyabet tedavisi (ilaçlar, öğün planı, evde ölçümleri</a:t>
            </a:r>
            <a:r>
              <a:rPr lang="tr-TR" altLang="tr-TR" dirty="0" smtClean="0">
                <a:latin typeface="Calibri" panose="020F0502020204030204" pitchFamily="34" charset="0"/>
              </a:rPr>
              <a:t>)</a:t>
            </a:r>
            <a:endParaRPr lang="tr-TR" altLang="tr-TR" dirty="0"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tr-TR" altLang="tr-TR" dirty="0" err="1">
                <a:latin typeface="Calibri" panose="020F0502020204030204" pitchFamily="34" charset="0"/>
              </a:rPr>
              <a:t>Glukoz</a:t>
            </a:r>
            <a:r>
              <a:rPr lang="tr-TR" altLang="tr-TR" dirty="0">
                <a:latin typeface="Calibri" panose="020F0502020204030204" pitchFamily="34" charset="0"/>
              </a:rPr>
              <a:t> düzeyini etkileyebilecek diğer </a:t>
            </a:r>
            <a:r>
              <a:rPr lang="tr-TR" altLang="tr-TR" dirty="0" smtClean="0">
                <a:latin typeface="Calibri" panose="020F0502020204030204" pitchFamily="34" charset="0"/>
              </a:rPr>
              <a:t>ilaçlar</a:t>
            </a:r>
          </a:p>
          <a:p>
            <a:pPr marL="457200" lvl="1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45" y="2012977"/>
            <a:ext cx="2896831" cy="217874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54" y="4790928"/>
            <a:ext cx="3249014" cy="16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latin typeface="Calibri" panose="020F0502020204030204" pitchFamily="34" charset="0"/>
              </a:rPr>
              <a:t>Diyabetli Hasta Yönetimi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9469582" cy="4667539"/>
          </a:xfrm>
        </p:spPr>
        <p:txBody>
          <a:bodyPr/>
          <a:lstStyle/>
          <a:p>
            <a:pPr marL="0" indent="0">
              <a:buNone/>
            </a:pPr>
            <a:r>
              <a:rPr lang="tr-TR" sz="2400" b="1" i="1" dirty="0" err="1" smtClean="0"/>
              <a:t>Anamnez</a:t>
            </a:r>
            <a:r>
              <a:rPr lang="tr-TR" b="1" i="1" dirty="0" smtClean="0"/>
              <a:t> </a:t>
            </a:r>
            <a:endParaRPr lang="tr-TR" altLang="tr-TR" sz="2200" dirty="0" smtClean="0"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tr-TR" altLang="tr-TR" sz="2200" dirty="0" smtClean="0">
                <a:latin typeface="Calibri" panose="020F0502020204030204" pitchFamily="34" charset="0"/>
              </a:rPr>
              <a:t>Akut komplikasyonlar </a:t>
            </a:r>
            <a:r>
              <a:rPr lang="tr-TR" altLang="tr-TR" sz="2200" dirty="0">
                <a:latin typeface="Calibri" panose="020F0502020204030204" pitchFamily="34" charset="0"/>
              </a:rPr>
              <a:t>(DKA, hipoglisemi) </a:t>
            </a:r>
            <a:endParaRPr lang="tr-TR" altLang="tr-TR" sz="2200" dirty="0" smtClean="0"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tr-TR" altLang="tr-TR" sz="2200" dirty="0" smtClean="0">
                <a:latin typeface="Calibri" panose="020F0502020204030204" pitchFamily="34" charset="0"/>
              </a:rPr>
              <a:t>Daha </a:t>
            </a:r>
            <a:r>
              <a:rPr lang="tr-TR" altLang="tr-TR" sz="2200" dirty="0">
                <a:latin typeface="Calibri" panose="020F0502020204030204" pitchFamily="34" charset="0"/>
              </a:rPr>
              <a:t>önceki veya şimdiki enfeksiyonlar (cilt, ayak, diş, </a:t>
            </a:r>
            <a:r>
              <a:rPr lang="tr-TR" altLang="tr-TR" sz="2200" dirty="0" err="1">
                <a:latin typeface="Calibri" panose="020F0502020204030204" pitchFamily="34" charset="0"/>
              </a:rPr>
              <a:t>genitoüriner</a:t>
            </a:r>
            <a:r>
              <a:rPr lang="tr-TR" altLang="tr-TR" sz="2200" dirty="0" smtClean="0">
                <a:latin typeface="Calibri" panose="020F0502020204030204" pitchFamily="34" charset="0"/>
              </a:rPr>
              <a:t>)</a:t>
            </a:r>
            <a:endParaRPr lang="tr-TR" altLang="tr-TR" sz="2200" dirty="0"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tr-TR" altLang="tr-TR" sz="2200" dirty="0">
                <a:latin typeface="Calibri" panose="020F0502020204030204" pitchFamily="34" charset="0"/>
              </a:rPr>
              <a:t>Kronik </a:t>
            </a:r>
            <a:r>
              <a:rPr lang="tr-TR" altLang="tr-TR" sz="2200" dirty="0" smtClean="0">
                <a:latin typeface="Calibri" panose="020F0502020204030204" pitchFamily="34" charset="0"/>
              </a:rPr>
              <a:t>komplikasyonlar (KAH, PAH, </a:t>
            </a:r>
            <a:r>
              <a:rPr lang="tr-TR" altLang="tr-TR" sz="2200" dirty="0" err="1" smtClean="0">
                <a:latin typeface="Calibri" panose="020F0502020204030204" pitchFamily="34" charset="0"/>
              </a:rPr>
              <a:t>nöropati</a:t>
            </a:r>
            <a:r>
              <a:rPr lang="tr-TR" altLang="tr-TR" sz="2200" dirty="0" smtClean="0">
                <a:latin typeface="Calibri" panose="020F0502020204030204" pitchFamily="34" charset="0"/>
              </a:rPr>
              <a:t>, </a:t>
            </a:r>
            <a:r>
              <a:rPr lang="tr-TR" altLang="tr-TR" sz="2200" dirty="0" err="1" smtClean="0">
                <a:latin typeface="Calibri" panose="020F0502020204030204" pitchFamily="34" charset="0"/>
              </a:rPr>
              <a:t>retinopati</a:t>
            </a:r>
            <a:r>
              <a:rPr lang="tr-TR" altLang="tr-TR" sz="2200" dirty="0" smtClean="0">
                <a:latin typeface="Calibri" panose="020F0502020204030204" pitchFamily="34" charset="0"/>
              </a:rPr>
              <a:t>, </a:t>
            </a:r>
            <a:r>
              <a:rPr lang="tr-TR" altLang="tr-TR" sz="2200" dirty="0" err="1" smtClean="0">
                <a:latin typeface="Calibri" panose="020F0502020204030204" pitchFamily="34" charset="0"/>
              </a:rPr>
              <a:t>nefropati</a:t>
            </a:r>
            <a:r>
              <a:rPr lang="tr-TR" altLang="tr-TR" sz="2200" dirty="0" smtClean="0">
                <a:latin typeface="Calibri" panose="020F0502020204030204" pitchFamily="34" charset="0"/>
              </a:rPr>
              <a:t>, diyabetik ayak)</a:t>
            </a:r>
            <a:endParaRPr lang="tr-TR" altLang="tr-TR" sz="2200" dirty="0"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tr-TR" altLang="tr-TR" sz="2200" dirty="0" err="1">
                <a:latin typeface="Calibri" panose="020F0502020204030204" pitchFamily="34" charset="0"/>
              </a:rPr>
              <a:t>Ateroskleroz</a:t>
            </a:r>
            <a:r>
              <a:rPr lang="tr-TR" altLang="tr-TR" sz="2200" dirty="0">
                <a:latin typeface="Calibri" panose="020F0502020204030204" pitchFamily="34" charset="0"/>
              </a:rPr>
              <a:t> risk faktörleri (sigara, HT, </a:t>
            </a:r>
            <a:r>
              <a:rPr lang="tr-TR" altLang="tr-TR" sz="2200" dirty="0" err="1">
                <a:latin typeface="Calibri" panose="020F0502020204030204" pitchFamily="34" charset="0"/>
              </a:rPr>
              <a:t>obezite</a:t>
            </a:r>
            <a:r>
              <a:rPr lang="tr-TR" altLang="tr-TR" sz="2200" dirty="0">
                <a:latin typeface="Calibri" panose="020F0502020204030204" pitchFamily="34" charset="0"/>
              </a:rPr>
              <a:t>, </a:t>
            </a:r>
            <a:r>
              <a:rPr lang="tr-TR" altLang="tr-TR" sz="2200" dirty="0" err="1">
                <a:latin typeface="Calibri" panose="020F0502020204030204" pitchFamily="34" charset="0"/>
              </a:rPr>
              <a:t>dislipidemi</a:t>
            </a:r>
            <a:r>
              <a:rPr lang="tr-TR" altLang="tr-TR" sz="2200" dirty="0">
                <a:latin typeface="Calibri" panose="020F0502020204030204" pitchFamily="34" charset="0"/>
              </a:rPr>
              <a:t>, aile öyküsü</a:t>
            </a:r>
            <a:r>
              <a:rPr lang="tr-TR" altLang="tr-TR" sz="2200" dirty="0" smtClean="0">
                <a:latin typeface="Calibri" panose="020F0502020204030204" pitchFamily="34" charset="0"/>
              </a:rPr>
              <a:t>)</a:t>
            </a:r>
            <a:endParaRPr lang="tr-TR" altLang="tr-TR" sz="22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tr-TR" b="1" i="1" dirty="0"/>
          </a:p>
        </p:txBody>
      </p:sp>
    </p:spTree>
    <p:extLst>
      <p:ext uri="{BB962C8B-B14F-4D97-AF65-F5344CB8AC3E}">
        <p14:creationId xmlns:p14="http://schemas.microsoft.com/office/powerpoint/2010/main" val="1994647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latin typeface="Calibri" panose="020F0502020204030204" pitchFamily="34" charset="0"/>
              </a:rPr>
              <a:t>Diyabetli Hasta Yönetimi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2600" b="1" i="1" dirty="0" err="1" smtClean="0"/>
              <a:t>Anamnez</a:t>
            </a:r>
            <a:r>
              <a:rPr lang="tr-TR" sz="2600" dirty="0" smtClean="0"/>
              <a:t> </a:t>
            </a:r>
          </a:p>
          <a:p>
            <a:pPr lvl="1">
              <a:lnSpc>
                <a:spcPct val="150000"/>
              </a:lnSpc>
            </a:pPr>
            <a:r>
              <a:rPr lang="tr-TR" altLang="tr-TR" sz="2600" dirty="0">
                <a:latin typeface="Calibri" panose="020F0502020204030204" pitchFamily="34" charset="0"/>
              </a:rPr>
              <a:t>Endokrin ve yeme davranışları ile ilgili diğer </a:t>
            </a:r>
            <a:r>
              <a:rPr lang="tr-TR" altLang="tr-TR" sz="2600" dirty="0" smtClean="0">
                <a:latin typeface="Calibri" panose="020F0502020204030204" pitchFamily="34" charset="0"/>
              </a:rPr>
              <a:t>hastalıklar</a:t>
            </a:r>
            <a:endParaRPr lang="tr-TR" altLang="tr-TR" sz="2600" dirty="0"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tr-TR" altLang="tr-TR" sz="2600" dirty="0">
                <a:latin typeface="Calibri" panose="020F0502020204030204" pitchFamily="34" charset="0"/>
              </a:rPr>
              <a:t>Diyabet takip ve tedavisini etkileyebilecek (yaşam tarzı, kültürel, </a:t>
            </a:r>
            <a:r>
              <a:rPr lang="tr-TR" altLang="tr-TR" sz="2600" dirty="0" err="1">
                <a:latin typeface="Calibri" panose="020F0502020204030204" pitchFamily="34" charset="0"/>
              </a:rPr>
              <a:t>psikososyal</a:t>
            </a:r>
            <a:r>
              <a:rPr lang="tr-TR" altLang="tr-TR" sz="2600" dirty="0">
                <a:latin typeface="Calibri" panose="020F0502020204030204" pitchFamily="34" charset="0"/>
              </a:rPr>
              <a:t>, eğitim ve ekonomik) </a:t>
            </a:r>
            <a:r>
              <a:rPr lang="tr-TR" altLang="tr-TR" sz="2600" dirty="0" smtClean="0">
                <a:latin typeface="Calibri" panose="020F0502020204030204" pitchFamily="34" charset="0"/>
              </a:rPr>
              <a:t>faktörler</a:t>
            </a:r>
            <a:endParaRPr lang="tr-TR" altLang="tr-TR" sz="2600" dirty="0"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tr-TR" altLang="tr-TR" sz="2600" dirty="0">
                <a:latin typeface="Calibri" panose="020F0502020204030204" pitchFamily="34" charset="0"/>
              </a:rPr>
              <a:t>Sigara ve alkol alışkanlığı, madde </a:t>
            </a:r>
            <a:r>
              <a:rPr lang="tr-TR" altLang="tr-TR" sz="2600" dirty="0" smtClean="0">
                <a:latin typeface="Calibri" panose="020F0502020204030204" pitchFamily="34" charset="0"/>
              </a:rPr>
              <a:t>bağımlılığı</a:t>
            </a:r>
            <a:endParaRPr lang="tr-TR" altLang="tr-TR" sz="2600" dirty="0"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tr-TR" altLang="tr-TR" sz="2600" dirty="0">
                <a:latin typeface="Calibri" panose="020F0502020204030204" pitchFamily="34" charset="0"/>
              </a:rPr>
              <a:t>Gebelik isteği, aile planlaması</a:t>
            </a:r>
          </a:p>
          <a:p>
            <a:pPr lvl="1">
              <a:lnSpc>
                <a:spcPct val="150000"/>
              </a:lnSpc>
            </a:pPr>
            <a:r>
              <a:rPr lang="tr-TR" altLang="tr-TR" sz="2600" dirty="0">
                <a:latin typeface="Calibri" panose="020F0502020204030204" pitchFamily="34" charset="0"/>
              </a:rPr>
              <a:t>Ailede diyabet ve diğer endokrin </a:t>
            </a:r>
            <a:r>
              <a:rPr lang="tr-TR" altLang="tr-TR" sz="2600" dirty="0" smtClean="0">
                <a:latin typeface="Calibri" panose="020F0502020204030204" pitchFamily="34" charset="0"/>
              </a:rPr>
              <a:t>hastalıklar</a:t>
            </a:r>
          </a:p>
          <a:p>
            <a:pPr lvl="1">
              <a:lnSpc>
                <a:spcPct val="150000"/>
              </a:lnSpc>
            </a:pPr>
            <a:r>
              <a:rPr lang="tr-TR" altLang="tr-TR" sz="2600" dirty="0" smtClean="0">
                <a:latin typeface="Calibri" panose="020F0502020204030204" pitchFamily="34" charset="0"/>
              </a:rPr>
              <a:t>Ruhsal durum</a:t>
            </a:r>
            <a:endParaRPr lang="tr-TR" altLang="tr-TR" sz="26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0330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latin typeface="Calibri" panose="020F0502020204030204" pitchFamily="34" charset="0"/>
              </a:rPr>
              <a:t>Diyabetli Hasta Yönetimi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199" y="1825625"/>
            <a:ext cx="10818091" cy="4806084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tr-TR" sz="2400" b="1" i="1" dirty="0">
                <a:latin typeface="Calibri" panose="020F0502020204030204" pitchFamily="34" charset="0"/>
              </a:rPr>
              <a:t>Fizik </a:t>
            </a:r>
            <a:r>
              <a:rPr lang="tr-TR" sz="2400" b="1" i="1" dirty="0" smtClean="0">
                <a:latin typeface="Calibri" panose="020F0502020204030204" pitchFamily="34" charset="0"/>
              </a:rPr>
              <a:t>muayene</a:t>
            </a:r>
            <a:endParaRPr lang="tr-TR" sz="2400" b="1" i="1" dirty="0">
              <a:latin typeface="Calibri" panose="020F0502020204030204" pitchFamily="34" charset="0"/>
            </a:endParaRPr>
          </a:p>
          <a:p>
            <a:pPr marL="640080" lvl="1">
              <a:lnSpc>
                <a:spcPct val="120000"/>
              </a:lnSpc>
              <a:defRPr/>
            </a:pPr>
            <a:r>
              <a:rPr lang="tr-TR" dirty="0">
                <a:latin typeface="Calibri" panose="020F0502020204030204" pitchFamily="34" charset="0"/>
              </a:rPr>
              <a:t>Boy, kilo ölçümleri (çocuk ve </a:t>
            </a:r>
            <a:r>
              <a:rPr lang="tr-TR" dirty="0" err="1">
                <a:latin typeface="Calibri" panose="020F0502020204030204" pitchFamily="34" charset="0"/>
              </a:rPr>
              <a:t>adolesanda</a:t>
            </a:r>
            <a:r>
              <a:rPr lang="tr-TR" dirty="0">
                <a:latin typeface="Calibri" panose="020F0502020204030204" pitchFamily="34" charset="0"/>
              </a:rPr>
              <a:t> büyüme </a:t>
            </a:r>
            <a:r>
              <a:rPr lang="tr-TR" dirty="0" smtClean="0">
                <a:latin typeface="Calibri" panose="020F0502020204030204" pitchFamily="34" charset="0"/>
              </a:rPr>
              <a:t>eğrisi ile takip)</a:t>
            </a:r>
            <a:endParaRPr lang="tr-TR" dirty="0">
              <a:latin typeface="Calibri" panose="020F0502020204030204" pitchFamily="34" charset="0"/>
            </a:endParaRPr>
          </a:p>
          <a:p>
            <a:pPr marL="640080" lvl="1">
              <a:lnSpc>
                <a:spcPct val="120000"/>
              </a:lnSpc>
              <a:defRPr/>
            </a:pPr>
            <a:r>
              <a:rPr lang="tr-TR" dirty="0">
                <a:latin typeface="Calibri" panose="020F0502020204030204" pitchFamily="34" charset="0"/>
              </a:rPr>
              <a:t>Bel çevresi ölçümü</a:t>
            </a:r>
          </a:p>
          <a:p>
            <a:pPr marL="640080" lvl="1">
              <a:lnSpc>
                <a:spcPct val="120000"/>
              </a:lnSpc>
              <a:defRPr/>
            </a:pPr>
            <a:r>
              <a:rPr lang="tr-TR" dirty="0" err="1">
                <a:latin typeface="Calibri" panose="020F0502020204030204" pitchFamily="34" charset="0"/>
              </a:rPr>
              <a:t>Puberte</a:t>
            </a:r>
            <a:r>
              <a:rPr lang="tr-TR" dirty="0">
                <a:latin typeface="Calibri" panose="020F0502020204030204" pitchFamily="34" charset="0"/>
              </a:rPr>
              <a:t> evresi</a:t>
            </a:r>
          </a:p>
          <a:p>
            <a:pPr marL="640080" lvl="1">
              <a:lnSpc>
                <a:spcPct val="120000"/>
              </a:lnSpc>
              <a:defRPr/>
            </a:pPr>
            <a:r>
              <a:rPr lang="tr-TR" dirty="0">
                <a:latin typeface="Calibri" panose="020F0502020204030204" pitchFamily="34" charset="0"/>
              </a:rPr>
              <a:t>Kan basıncı</a:t>
            </a:r>
          </a:p>
          <a:p>
            <a:pPr marL="640080" lvl="1">
              <a:lnSpc>
                <a:spcPct val="120000"/>
              </a:lnSpc>
              <a:defRPr/>
            </a:pPr>
            <a:r>
              <a:rPr lang="tr-TR" dirty="0">
                <a:latin typeface="Calibri" panose="020F0502020204030204" pitchFamily="34" charset="0"/>
              </a:rPr>
              <a:t>Göz dibi muayenesi</a:t>
            </a:r>
          </a:p>
          <a:p>
            <a:pPr marL="640080" lvl="1">
              <a:lnSpc>
                <a:spcPct val="120000"/>
              </a:lnSpc>
              <a:defRPr/>
            </a:pPr>
            <a:r>
              <a:rPr lang="tr-TR" dirty="0">
                <a:latin typeface="Calibri" panose="020F0502020204030204" pitchFamily="34" charset="0"/>
              </a:rPr>
              <a:t>Ağız içi muayenesi</a:t>
            </a:r>
          </a:p>
          <a:p>
            <a:pPr marL="640080" lvl="1">
              <a:lnSpc>
                <a:spcPct val="120000"/>
              </a:lnSpc>
              <a:defRPr/>
            </a:pPr>
            <a:r>
              <a:rPr lang="tr-TR" dirty="0" err="1">
                <a:latin typeface="Calibri" panose="020F0502020204030204" pitchFamily="34" charset="0"/>
              </a:rPr>
              <a:t>Tiroid</a:t>
            </a:r>
            <a:r>
              <a:rPr lang="tr-TR" dirty="0">
                <a:latin typeface="Calibri" panose="020F0502020204030204" pitchFamily="34" charset="0"/>
              </a:rPr>
              <a:t> </a:t>
            </a:r>
            <a:r>
              <a:rPr lang="tr-TR" dirty="0" err="1">
                <a:latin typeface="Calibri" panose="020F0502020204030204" pitchFamily="34" charset="0"/>
              </a:rPr>
              <a:t>palpasyonu</a:t>
            </a:r>
            <a:endParaRPr lang="tr-TR" dirty="0">
              <a:latin typeface="Calibri" panose="020F0502020204030204" pitchFamily="34" charset="0"/>
            </a:endParaRPr>
          </a:p>
          <a:p>
            <a:pPr marL="640080" lvl="1">
              <a:lnSpc>
                <a:spcPct val="120000"/>
              </a:lnSpc>
              <a:defRPr/>
            </a:pPr>
            <a:r>
              <a:rPr lang="tr-TR" dirty="0">
                <a:latin typeface="Calibri" panose="020F0502020204030204" pitchFamily="34" charset="0"/>
              </a:rPr>
              <a:t>Kardiyak muayene</a:t>
            </a:r>
          </a:p>
          <a:p>
            <a:pPr marL="640080" lvl="1">
              <a:lnSpc>
                <a:spcPct val="120000"/>
              </a:lnSpc>
              <a:defRPr/>
            </a:pPr>
            <a:r>
              <a:rPr lang="tr-TR" dirty="0">
                <a:latin typeface="Calibri" panose="020F0502020204030204" pitchFamily="34" charset="0"/>
              </a:rPr>
              <a:t>Nabız muayenesi 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07" y="2749337"/>
            <a:ext cx="2786683" cy="208661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07" y="5228179"/>
            <a:ext cx="2847975" cy="16097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89" y="4716608"/>
            <a:ext cx="3491845" cy="212129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91" y="2950589"/>
            <a:ext cx="33432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93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latin typeface="Calibri" panose="020F0502020204030204" pitchFamily="34" charset="0"/>
              </a:rPr>
              <a:t>Diyabetli Hasta Yönetimi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400" b="1" i="1" dirty="0">
                <a:latin typeface="Calibri" panose="020F0502020204030204" pitchFamily="34" charset="0"/>
              </a:rPr>
              <a:t>Fizik muayene</a:t>
            </a:r>
          </a:p>
          <a:p>
            <a:pPr marL="640080" lvl="1">
              <a:lnSpc>
                <a:spcPct val="150000"/>
              </a:lnSpc>
              <a:defRPr/>
            </a:pPr>
            <a:r>
              <a:rPr lang="tr-TR" dirty="0" err="1">
                <a:latin typeface="Calibri" panose="020F0502020204030204" pitchFamily="34" charset="0"/>
              </a:rPr>
              <a:t>Abdominal</a:t>
            </a:r>
            <a:r>
              <a:rPr lang="tr-TR" dirty="0">
                <a:latin typeface="Calibri" panose="020F0502020204030204" pitchFamily="34" charset="0"/>
              </a:rPr>
              <a:t> muayene </a:t>
            </a:r>
          </a:p>
          <a:p>
            <a:pPr marL="640080" lvl="1">
              <a:lnSpc>
                <a:spcPct val="150000"/>
              </a:lnSpc>
              <a:defRPr/>
            </a:pPr>
            <a:r>
              <a:rPr lang="tr-TR" dirty="0">
                <a:latin typeface="Calibri" panose="020F0502020204030204" pitchFamily="34" charset="0"/>
              </a:rPr>
              <a:t>Ayak muayenesi </a:t>
            </a:r>
          </a:p>
          <a:p>
            <a:pPr marL="640080" lvl="1">
              <a:lnSpc>
                <a:spcPct val="150000"/>
              </a:lnSpc>
              <a:defRPr/>
            </a:pPr>
            <a:r>
              <a:rPr lang="tr-TR" dirty="0">
                <a:latin typeface="Calibri" panose="020F0502020204030204" pitchFamily="34" charset="0"/>
              </a:rPr>
              <a:t>Cilt muayenesi </a:t>
            </a:r>
          </a:p>
          <a:p>
            <a:pPr marL="640080" lvl="1">
              <a:lnSpc>
                <a:spcPct val="150000"/>
              </a:lnSpc>
              <a:defRPr/>
            </a:pPr>
            <a:r>
              <a:rPr lang="tr-TR" dirty="0">
                <a:latin typeface="Calibri" panose="020F0502020204030204" pitchFamily="34" charset="0"/>
              </a:rPr>
              <a:t>Nörolojik muayene</a:t>
            </a:r>
          </a:p>
          <a:p>
            <a:pPr marL="640080" lvl="1">
              <a:lnSpc>
                <a:spcPct val="150000"/>
              </a:lnSpc>
              <a:defRPr/>
            </a:pPr>
            <a:r>
              <a:rPr lang="tr-TR" dirty="0" err="1">
                <a:latin typeface="Calibri" panose="020F0502020204030204" pitchFamily="34" charset="0"/>
              </a:rPr>
              <a:t>Sekonder</a:t>
            </a:r>
            <a:r>
              <a:rPr lang="tr-TR" dirty="0">
                <a:latin typeface="Calibri" panose="020F0502020204030204" pitchFamily="34" charset="0"/>
              </a:rPr>
              <a:t> diyabet nedeni olabilecek </a:t>
            </a:r>
            <a:endParaRPr lang="tr-TR" dirty="0" smtClean="0">
              <a:latin typeface="Calibri" panose="020F0502020204030204" pitchFamily="34" charset="0"/>
            </a:endParaRPr>
          </a:p>
          <a:p>
            <a:pPr marL="411480" lvl="1" indent="0">
              <a:lnSpc>
                <a:spcPct val="150000"/>
              </a:lnSpc>
              <a:buNone/>
              <a:defRPr/>
            </a:pPr>
            <a:r>
              <a:rPr lang="tr-TR" dirty="0" smtClean="0">
                <a:latin typeface="Calibri" panose="020F0502020204030204" pitchFamily="34" charset="0"/>
              </a:rPr>
              <a:t>hastalık/durumlara </a:t>
            </a:r>
            <a:r>
              <a:rPr lang="tr-TR" dirty="0">
                <a:latin typeface="Calibri" panose="020F0502020204030204" pitchFamily="34" charset="0"/>
              </a:rPr>
              <a:t>ilişkin bulgular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581" y="1572852"/>
            <a:ext cx="2848896" cy="203856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4389" y="1610295"/>
            <a:ext cx="3563087" cy="200550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02" y="3841422"/>
            <a:ext cx="2401573" cy="272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23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latin typeface="Calibri" panose="020F0502020204030204" pitchFamily="34" charset="0"/>
              </a:rPr>
              <a:t>Diyabetli Hasta Yönetimi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altLang="tr-TR" sz="2400" b="1" i="1" dirty="0" err="1" smtClean="0">
                <a:latin typeface="Calibri" panose="020F0502020204030204" pitchFamily="34" charset="0"/>
              </a:rPr>
              <a:t>Labaratuvar</a:t>
            </a:r>
            <a:r>
              <a:rPr lang="tr-TR" altLang="tr-TR" sz="2400" b="1" i="1" dirty="0" smtClean="0">
                <a:latin typeface="Calibri" panose="020F0502020204030204" pitchFamily="34" charset="0"/>
              </a:rPr>
              <a:t> İnceleme</a:t>
            </a:r>
          </a:p>
          <a:p>
            <a:pPr lvl="1"/>
            <a:r>
              <a:rPr lang="tr-TR" altLang="tr-TR" dirty="0">
                <a:latin typeface="Calibri" panose="020F0502020204030204" pitchFamily="34" charset="0"/>
              </a:rPr>
              <a:t>A1C </a:t>
            </a:r>
          </a:p>
          <a:p>
            <a:pPr lvl="2"/>
            <a:r>
              <a:rPr lang="tr-TR" altLang="tr-TR" sz="2400" dirty="0">
                <a:latin typeface="Calibri" panose="020F0502020204030204" pitchFamily="34" charset="0"/>
              </a:rPr>
              <a:t>3-6 ayda bir</a:t>
            </a:r>
          </a:p>
          <a:p>
            <a:pPr lvl="1"/>
            <a:r>
              <a:rPr lang="tr-TR" altLang="tr-TR" dirty="0">
                <a:latin typeface="Calibri" panose="020F0502020204030204" pitchFamily="34" charset="0"/>
              </a:rPr>
              <a:t>Açlık </a:t>
            </a:r>
            <a:r>
              <a:rPr lang="tr-TR" altLang="tr-TR" dirty="0" err="1">
                <a:latin typeface="Calibri" panose="020F0502020204030204" pitchFamily="34" charset="0"/>
              </a:rPr>
              <a:t>lipid</a:t>
            </a:r>
            <a:r>
              <a:rPr lang="tr-TR" altLang="tr-TR" dirty="0">
                <a:latin typeface="Calibri" panose="020F0502020204030204" pitchFamily="34" charset="0"/>
              </a:rPr>
              <a:t> profili </a:t>
            </a:r>
          </a:p>
          <a:p>
            <a:pPr lvl="2"/>
            <a:r>
              <a:rPr lang="tr-TR" altLang="tr-TR" sz="2400" dirty="0">
                <a:latin typeface="Calibri" panose="020F0502020204030204" pitchFamily="34" charset="0"/>
              </a:rPr>
              <a:t>Yılda bir</a:t>
            </a:r>
          </a:p>
          <a:p>
            <a:pPr lvl="1"/>
            <a:r>
              <a:rPr lang="tr-TR" altLang="tr-TR" dirty="0" err="1">
                <a:latin typeface="Calibri" panose="020F0502020204030204" pitchFamily="34" charset="0"/>
              </a:rPr>
              <a:t>Mikroalbuminüri</a:t>
            </a:r>
            <a:endParaRPr lang="tr-TR" altLang="tr-TR" dirty="0">
              <a:latin typeface="Calibri" panose="020F0502020204030204" pitchFamily="34" charset="0"/>
            </a:endParaRPr>
          </a:p>
          <a:p>
            <a:pPr lvl="2"/>
            <a:r>
              <a:rPr lang="tr-TR" altLang="tr-TR" sz="2400" dirty="0">
                <a:latin typeface="Calibri" panose="020F0502020204030204" pitchFamily="34" charset="0"/>
              </a:rPr>
              <a:t>Yılda bir</a:t>
            </a:r>
          </a:p>
          <a:p>
            <a:pPr lvl="1"/>
            <a:r>
              <a:rPr lang="tr-TR" altLang="tr-TR" dirty="0">
                <a:latin typeface="Calibri" panose="020F0502020204030204" pitchFamily="34" charset="0"/>
              </a:rPr>
              <a:t>Serum </a:t>
            </a:r>
            <a:r>
              <a:rPr lang="tr-TR" altLang="tr-TR" dirty="0" err="1" smtClean="0">
                <a:latin typeface="Calibri" panose="020F0502020204030204" pitchFamily="34" charset="0"/>
              </a:rPr>
              <a:t>kreatinin</a:t>
            </a:r>
            <a:r>
              <a:rPr lang="tr-TR" altLang="tr-TR" dirty="0" smtClean="0">
                <a:latin typeface="Calibri" panose="020F0502020204030204" pitchFamily="34" charset="0"/>
              </a:rPr>
              <a:t> ve </a:t>
            </a:r>
            <a:r>
              <a:rPr lang="tr-TR" altLang="tr-TR" dirty="0" err="1" smtClean="0">
                <a:latin typeface="Calibri" panose="020F0502020204030204" pitchFamily="34" charset="0"/>
              </a:rPr>
              <a:t>eGFR</a:t>
            </a:r>
            <a:endParaRPr lang="tr-TR" altLang="tr-TR" dirty="0">
              <a:latin typeface="Calibri" panose="020F0502020204030204" pitchFamily="34" charset="0"/>
            </a:endParaRPr>
          </a:p>
          <a:p>
            <a:pPr lvl="2"/>
            <a:r>
              <a:rPr lang="tr-TR" altLang="tr-TR" sz="2400" dirty="0">
                <a:latin typeface="Calibri" panose="020F0502020204030204" pitchFamily="34" charset="0"/>
              </a:rPr>
              <a:t>Erişkinde (çocukta </a:t>
            </a:r>
            <a:r>
              <a:rPr lang="tr-TR" altLang="tr-TR" sz="2400" dirty="0" err="1">
                <a:latin typeface="Calibri" panose="020F0502020204030204" pitchFamily="34" charset="0"/>
              </a:rPr>
              <a:t>proteinüri</a:t>
            </a:r>
            <a:r>
              <a:rPr lang="tr-TR" altLang="tr-TR" sz="2400" dirty="0">
                <a:latin typeface="Calibri" panose="020F0502020204030204" pitchFamily="34" charset="0"/>
              </a:rPr>
              <a:t> varsa) yılda bir</a:t>
            </a:r>
          </a:p>
          <a:p>
            <a:pPr marL="0" indent="0">
              <a:buNone/>
            </a:pPr>
            <a:r>
              <a:rPr lang="tr-TR" altLang="tr-TR" sz="2400" dirty="0" smtClean="0"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95077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latin typeface="Calibri" panose="020F0502020204030204" pitchFamily="34" charset="0"/>
              </a:rPr>
              <a:t>Diyabetli Hasta Yönetimi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altLang="tr-TR" sz="2400" b="1" i="1" dirty="0" err="1">
                <a:latin typeface="Calibri" panose="020F0502020204030204" pitchFamily="34" charset="0"/>
              </a:rPr>
              <a:t>Labaratuvar</a:t>
            </a:r>
            <a:r>
              <a:rPr lang="tr-TR" altLang="tr-TR" sz="2400" b="1" i="1" dirty="0">
                <a:latin typeface="Calibri" panose="020F0502020204030204" pitchFamily="34" charset="0"/>
              </a:rPr>
              <a:t> </a:t>
            </a:r>
            <a:r>
              <a:rPr lang="tr-TR" altLang="tr-TR" sz="2400" b="1" i="1" dirty="0" smtClean="0">
                <a:latin typeface="Calibri" panose="020F0502020204030204" pitchFamily="34" charset="0"/>
              </a:rPr>
              <a:t>İnceleme</a:t>
            </a:r>
            <a:endParaRPr lang="tr-TR" altLang="tr-TR" sz="2400" b="1" i="1" dirty="0">
              <a:latin typeface="Calibri" panose="020F0502020204030204" pitchFamily="34" charset="0"/>
            </a:endParaRPr>
          </a:p>
          <a:p>
            <a:pPr lvl="1"/>
            <a:r>
              <a:rPr lang="tr-TR" altLang="tr-TR" dirty="0">
                <a:latin typeface="Calibri" panose="020F0502020204030204" pitchFamily="34" charset="0"/>
              </a:rPr>
              <a:t>TSH </a:t>
            </a:r>
          </a:p>
          <a:p>
            <a:pPr lvl="2"/>
            <a:r>
              <a:rPr lang="tr-TR" altLang="tr-TR" sz="2400" dirty="0">
                <a:latin typeface="Calibri" panose="020F0502020204030204" pitchFamily="34" charset="0"/>
              </a:rPr>
              <a:t>Tip 1 diyabetli hastaların tümünde ve gerekirse tip 2 diyabet hastalarında bakılmalıdır, normal ise 1-2 yılda bir tekrarlanabilir.</a:t>
            </a:r>
          </a:p>
          <a:p>
            <a:pPr lvl="1"/>
            <a:r>
              <a:rPr lang="tr-TR" altLang="tr-TR" dirty="0">
                <a:latin typeface="Calibri" panose="020F0502020204030204" pitchFamily="34" charset="0"/>
              </a:rPr>
              <a:t>Erişkinde EKG</a:t>
            </a:r>
          </a:p>
          <a:p>
            <a:pPr lvl="2"/>
            <a:r>
              <a:rPr lang="tr-TR" altLang="tr-TR" sz="2400" dirty="0">
                <a:latin typeface="Calibri" panose="020F0502020204030204" pitchFamily="34" charset="0"/>
              </a:rPr>
              <a:t>Her yıl</a:t>
            </a:r>
          </a:p>
          <a:p>
            <a:pPr lvl="1"/>
            <a:r>
              <a:rPr lang="nb-NO" altLang="tr-TR" dirty="0">
                <a:latin typeface="Calibri" panose="020F0502020204030204" pitchFamily="34" charset="0"/>
              </a:rPr>
              <a:t>İdrar incelemesi (keton, protein, sediment)</a:t>
            </a:r>
            <a:endParaRPr lang="tr-TR" altLang="tr-TR" dirty="0">
              <a:latin typeface="Calibri" panose="020F0502020204030204" pitchFamily="34" charset="0"/>
            </a:endParaRPr>
          </a:p>
          <a:p>
            <a:pPr lvl="2"/>
            <a:r>
              <a:rPr lang="nb-NO" altLang="tr-TR" sz="2400" dirty="0">
                <a:latin typeface="Calibri" panose="020F0502020204030204" pitchFamily="34" charset="0"/>
              </a:rPr>
              <a:t>Her vizitte</a:t>
            </a:r>
            <a:endParaRPr lang="tr-TR" altLang="tr-TR" sz="2400" dirty="0">
              <a:latin typeface="Calibri" panose="020F0502020204030204" pitchFamily="34" charset="0"/>
            </a:endParaRPr>
          </a:p>
          <a:p>
            <a:pPr lvl="1"/>
            <a:r>
              <a:rPr lang="tr-TR" altLang="tr-TR" dirty="0">
                <a:latin typeface="Calibri" panose="020F0502020204030204" pitchFamily="34" charset="0"/>
              </a:rPr>
              <a:t>Özellikle </a:t>
            </a:r>
            <a:r>
              <a:rPr lang="tr-TR" altLang="tr-TR" dirty="0" err="1">
                <a:latin typeface="Calibri" panose="020F0502020204030204" pitchFamily="34" charset="0"/>
              </a:rPr>
              <a:t>metformin</a:t>
            </a:r>
            <a:r>
              <a:rPr lang="tr-TR" altLang="tr-TR" dirty="0">
                <a:latin typeface="Calibri" panose="020F0502020204030204" pitchFamily="34" charset="0"/>
              </a:rPr>
              <a:t> kullanan erişkinlerde ve </a:t>
            </a:r>
            <a:r>
              <a:rPr lang="tr-TR" altLang="tr-TR" dirty="0" err="1">
                <a:latin typeface="Calibri" panose="020F0502020204030204" pitchFamily="34" charset="0"/>
              </a:rPr>
              <a:t>pernisiyöz</a:t>
            </a:r>
            <a:r>
              <a:rPr lang="tr-TR" altLang="tr-TR" dirty="0">
                <a:latin typeface="Calibri" panose="020F0502020204030204" pitchFamily="34" charset="0"/>
              </a:rPr>
              <a:t> anemi kuşkusu olan bireylerde </a:t>
            </a:r>
          </a:p>
          <a:p>
            <a:pPr lvl="2"/>
            <a:r>
              <a:rPr lang="tr-TR" altLang="tr-TR" sz="2400" dirty="0">
                <a:latin typeface="Calibri" panose="020F0502020204030204" pitchFamily="34" charset="0"/>
              </a:rPr>
              <a:t>gerektiğinde vitamin B12 düzeyi</a:t>
            </a:r>
            <a:endParaRPr lang="tr-TR" altLang="tr-TR" sz="2400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85285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latin typeface="Calibri" panose="020F0502020204030204" pitchFamily="34" charset="0"/>
              </a:rPr>
              <a:t>Diyabetli Hasta Yönetimi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199" y="1471749"/>
            <a:ext cx="10883537" cy="5242560"/>
          </a:xfrm>
        </p:spPr>
        <p:txBody>
          <a:bodyPr/>
          <a:lstStyle/>
          <a:p>
            <a:pPr marL="0" indent="0">
              <a:buNone/>
            </a:pPr>
            <a:r>
              <a:rPr lang="tr-TR" sz="2400" b="1" i="1" dirty="0" err="1" smtClean="0"/>
              <a:t>Glisemik</a:t>
            </a:r>
            <a:r>
              <a:rPr lang="tr-TR" sz="2400" b="1" i="1" dirty="0" smtClean="0"/>
              <a:t> hedefler</a:t>
            </a:r>
          </a:p>
          <a:p>
            <a:pPr marL="0" indent="0">
              <a:buNone/>
            </a:pPr>
            <a:r>
              <a:rPr lang="tr-TR" sz="2400" dirty="0" smtClean="0"/>
              <a:t>Diyabetli hastalarda </a:t>
            </a:r>
            <a:r>
              <a:rPr lang="tr-TR" sz="2400" dirty="0" err="1" smtClean="0"/>
              <a:t>glisemik</a:t>
            </a:r>
            <a:r>
              <a:rPr lang="tr-TR" sz="2400" dirty="0" smtClean="0"/>
              <a:t> hedefler bireyselleştirilmeli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8149" t="44650" r="31296" b="23909"/>
          <a:stretch/>
        </p:blipFill>
        <p:spPr>
          <a:xfrm>
            <a:off x="958911" y="2437600"/>
            <a:ext cx="6373707" cy="1861434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3C54D2D-0626-414F-8692-76ADA592C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67" y="4467291"/>
            <a:ext cx="4628953" cy="215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1" y="4596833"/>
            <a:ext cx="3370762" cy="189605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10" y="2437600"/>
            <a:ext cx="3200110" cy="181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43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latin typeface="Calibri" panose="020F0502020204030204" pitchFamily="34" charset="0"/>
              </a:rPr>
              <a:t>Diyabetli Hasta Yönetimi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b="1" i="1" dirty="0" err="1"/>
              <a:t>Glisemik</a:t>
            </a:r>
            <a:r>
              <a:rPr lang="tr-TR" sz="2400" b="1" i="1" dirty="0"/>
              <a:t> </a:t>
            </a:r>
            <a:r>
              <a:rPr lang="tr-TR" sz="2400" b="1" i="1" dirty="0" smtClean="0"/>
              <a:t>hedefler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Tip 1 diyabetli çocuk ve </a:t>
            </a:r>
            <a:r>
              <a:rPr lang="tr-TR" sz="2400" dirty="0" err="1"/>
              <a:t>adolesanlarda</a:t>
            </a:r>
            <a:r>
              <a:rPr lang="tr-TR" sz="2400" dirty="0"/>
              <a:t> A1C hedefi &lt;%7 (53 </a:t>
            </a:r>
            <a:r>
              <a:rPr lang="tr-TR" sz="2400" dirty="0" err="1"/>
              <a:t>mmol</a:t>
            </a:r>
            <a:r>
              <a:rPr lang="tr-TR" sz="2400" dirty="0"/>
              <a:t>/</a:t>
            </a:r>
            <a:r>
              <a:rPr lang="tr-TR" sz="2400" dirty="0" err="1"/>
              <a:t>mol</a:t>
            </a:r>
            <a:r>
              <a:rPr lang="tr-TR" sz="2400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Hipoglisemi semptomlarını ifade edemeyen veya sık hipoglisemiye giren hastalar </a:t>
            </a:r>
            <a:r>
              <a:rPr lang="tr-TR" sz="2400" dirty="0" smtClean="0"/>
              <a:t>için daha </a:t>
            </a:r>
            <a:r>
              <a:rPr lang="tr-TR" sz="2400" dirty="0"/>
              <a:t>az sıkı HbA1c hedefleri [</a:t>
            </a:r>
            <a:r>
              <a:rPr lang="tr-TR" sz="2400" dirty="0" smtClean="0"/>
              <a:t>ör: &lt;%</a:t>
            </a:r>
            <a:r>
              <a:rPr lang="tr-TR" sz="2400" dirty="0"/>
              <a:t>7.5 (58 </a:t>
            </a:r>
            <a:r>
              <a:rPr lang="tr-TR" sz="2400" dirty="0" err="1"/>
              <a:t>mmol</a:t>
            </a:r>
            <a:r>
              <a:rPr lang="tr-TR" sz="2400" dirty="0"/>
              <a:t> / </a:t>
            </a:r>
            <a:r>
              <a:rPr lang="tr-TR" sz="2400" dirty="0" err="1"/>
              <a:t>mol</a:t>
            </a:r>
            <a:r>
              <a:rPr lang="tr-TR" sz="2400" dirty="0" smtClean="0"/>
              <a:t>)]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Gebelik planlayan diyabetli </a:t>
            </a:r>
            <a:r>
              <a:rPr lang="tr-TR" sz="2400" dirty="0" smtClean="0"/>
              <a:t>kadınlar için &lt; %6 - 6,5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36" y="3609208"/>
            <a:ext cx="2600734" cy="194804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06" y="3609208"/>
            <a:ext cx="2905126" cy="174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03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Öğrenim hedefleri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DM belirti ve bulgularını açıklayabilmek</a:t>
            </a:r>
          </a:p>
          <a:p>
            <a:r>
              <a:rPr lang="tr-TR" altLang="tr-TR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DM </a:t>
            </a:r>
            <a:r>
              <a:rPr lang="tr-TR" altLang="tr-TR" dirty="0">
                <a:latin typeface="Calibri" panose="020F0502020204030204" pitchFamily="34" charset="0"/>
                <a:cs typeface="Times New Roman" panose="02020603050405020304" pitchFamily="18" charset="0"/>
              </a:rPr>
              <a:t>tarama </a:t>
            </a:r>
            <a:r>
              <a:rPr lang="tr-TR" altLang="tr-TR" dirty="0" err="1">
                <a:latin typeface="Calibri" panose="020F0502020204030204" pitchFamily="34" charset="0"/>
                <a:cs typeface="Times New Roman" panose="02020603050405020304" pitchFamily="18" charset="0"/>
              </a:rPr>
              <a:t>endikasyonlarını</a:t>
            </a:r>
            <a:r>
              <a:rPr lang="tr-TR" altLang="tr-TR" dirty="0">
                <a:latin typeface="Calibri" panose="020F0502020204030204" pitchFamily="34" charset="0"/>
                <a:cs typeface="Times New Roman" panose="02020603050405020304" pitchFamily="18" charset="0"/>
              </a:rPr>
              <a:t> sayabilmek</a:t>
            </a:r>
          </a:p>
          <a:p>
            <a:r>
              <a:rPr lang="tr-TR" altLang="tr-TR" dirty="0">
                <a:latin typeface="Calibri" panose="020F0502020204030204" pitchFamily="34" charset="0"/>
                <a:cs typeface="Times New Roman" panose="02020603050405020304" pitchFamily="18" charset="0"/>
              </a:rPr>
              <a:t>DM tanısını </a:t>
            </a:r>
            <a:r>
              <a:rPr lang="tr-TR" altLang="tr-TR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koyabilmek</a:t>
            </a:r>
          </a:p>
          <a:p>
            <a:r>
              <a:rPr lang="tr-TR" altLang="tr-TR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DM komplikasyonlarını sayabilmek</a:t>
            </a:r>
          </a:p>
          <a:p>
            <a:r>
              <a:rPr lang="tr-TR" altLang="tr-TR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MS tanı kriterlerini sayabilmek</a:t>
            </a:r>
            <a:endParaRPr lang="tr-TR" altLang="tr-TR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50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>
                <a:latin typeface="+mn-lt"/>
              </a:rPr>
              <a:t>Tedavi</a:t>
            </a:r>
            <a:r>
              <a:rPr lang="tr-TR" sz="3200" dirty="0" smtClean="0"/>
              <a:t> 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/>
              <a:t>DM kronik, </a:t>
            </a:r>
            <a:r>
              <a:rPr lang="tr-TR" sz="2400" dirty="0" err="1" smtClean="0"/>
              <a:t>metabolik</a:t>
            </a:r>
            <a:r>
              <a:rPr lang="tr-TR" sz="2400" dirty="0" smtClean="0"/>
              <a:t> bir hastalık</a:t>
            </a:r>
          </a:p>
          <a:p>
            <a:pPr marL="0" indent="0">
              <a:buNone/>
            </a:pPr>
            <a:r>
              <a:rPr lang="tr-TR" sz="2400" dirty="0" smtClean="0"/>
              <a:t>Yaşam tarzı değişiklikleri çok önemli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altLang="tr-TR" sz="2400" dirty="0" smtClean="0">
                <a:latin typeface="Calibri" panose="020F0502020204030204" pitchFamily="34" charset="0"/>
              </a:rPr>
              <a:t>Eğitim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altLang="tr-TR" sz="2400" dirty="0">
                <a:latin typeface="Calibri" panose="020F0502020204030204" pitchFamily="34" charset="0"/>
              </a:rPr>
              <a:t>T</a:t>
            </a:r>
            <a:r>
              <a:rPr lang="tr-TR" altLang="tr-TR" sz="2400" dirty="0" smtClean="0">
                <a:latin typeface="Calibri" panose="020F0502020204030204" pitchFamily="34" charset="0"/>
              </a:rPr>
              <a:t>ıbbi </a:t>
            </a:r>
            <a:r>
              <a:rPr lang="tr-TR" altLang="tr-TR" sz="2400" dirty="0">
                <a:latin typeface="Calibri" panose="020F0502020204030204" pitchFamily="34" charset="0"/>
              </a:rPr>
              <a:t>beslenme tedavisi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altLang="tr-TR" sz="2400" dirty="0">
                <a:latin typeface="Calibri" panose="020F0502020204030204" pitchFamily="34" charset="0"/>
              </a:rPr>
              <a:t>E</a:t>
            </a:r>
            <a:r>
              <a:rPr lang="tr-TR" altLang="tr-TR" sz="2400" dirty="0" smtClean="0">
                <a:latin typeface="Calibri" panose="020F0502020204030204" pitchFamily="34" charset="0"/>
              </a:rPr>
              <a:t>gzersiz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>
                <a:latin typeface="Calibri" panose="020F0502020204030204" pitchFamily="34" charset="0"/>
              </a:rPr>
              <a:t>Farmakolojik tedavi</a:t>
            </a:r>
          </a:p>
          <a:p>
            <a:pPr marL="0" indent="0">
              <a:buNone/>
            </a:pPr>
            <a:r>
              <a:rPr lang="tr-TR" sz="2400" dirty="0" smtClean="0">
                <a:latin typeface="Calibri" panose="020F0502020204030204" pitchFamily="34" charset="0"/>
                <a:sym typeface="Wingdings" panose="05000000000000000000" pitchFamily="2" charset="2"/>
              </a:rPr>
              <a:t>                 oral </a:t>
            </a:r>
            <a:r>
              <a:rPr lang="tr-TR" sz="2400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antidiyabetikler</a:t>
            </a:r>
            <a:endParaRPr lang="tr-TR" sz="2400" dirty="0" smtClean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tr-TR" sz="2400" dirty="0" smtClean="0">
                <a:latin typeface="Calibri" panose="020F0502020204030204" pitchFamily="34" charset="0"/>
                <a:sym typeface="Wingdings" panose="05000000000000000000" pitchFamily="2" charset="2"/>
              </a:rPr>
              <a:t>                 insülin preparatları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Bariatrik</a:t>
            </a:r>
            <a:r>
              <a:rPr lang="tr-TR" sz="2400" dirty="0" smtClean="0">
                <a:latin typeface="Calibri" panose="020F0502020204030204" pitchFamily="34" charset="0"/>
                <a:sym typeface="Wingdings" panose="05000000000000000000" pitchFamily="2" charset="2"/>
              </a:rPr>
              <a:t> cerrahi</a:t>
            </a:r>
            <a:endParaRPr lang="tr-TR" sz="2400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7492"/>
            <a:ext cx="4447129" cy="211064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93" y="4081417"/>
            <a:ext cx="2472447" cy="123952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39" y="3801337"/>
            <a:ext cx="3532852" cy="202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09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Tedavi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i="1" dirty="0" smtClean="0"/>
              <a:t>Eğitim</a:t>
            </a:r>
            <a:endParaRPr lang="tr-TR" dirty="0" smtClean="0"/>
          </a:p>
          <a:p>
            <a:pPr marL="754380" lvl="1" indent="-342900">
              <a:buFont typeface="Wingdings" panose="05000000000000000000" pitchFamily="2" charset="2"/>
              <a:buChar char="Ø"/>
              <a:defRPr/>
            </a:pPr>
            <a:r>
              <a:rPr lang="tr-TR" dirty="0">
                <a:latin typeface="Calibri" panose="020F0502020204030204" pitchFamily="34" charset="0"/>
              </a:rPr>
              <a:t>Diyabet </a:t>
            </a:r>
            <a:r>
              <a:rPr lang="tr-TR" dirty="0" smtClean="0">
                <a:latin typeface="Calibri" panose="020F0502020204030204" pitchFamily="34" charset="0"/>
              </a:rPr>
              <a:t>nedenleri, seyri</a:t>
            </a:r>
            <a:endParaRPr lang="tr-TR" dirty="0">
              <a:latin typeface="Calibri" panose="020F0502020204030204" pitchFamily="34" charset="0"/>
            </a:endParaRPr>
          </a:p>
          <a:p>
            <a:pPr marL="754380" lvl="1" indent="-342900">
              <a:buFont typeface="Wingdings" panose="05000000000000000000" pitchFamily="2" charset="2"/>
              <a:buChar char="Ø"/>
              <a:defRPr/>
            </a:pPr>
            <a:r>
              <a:rPr lang="tr-TR" dirty="0" smtClean="0">
                <a:latin typeface="Calibri" panose="020F0502020204030204" pitchFamily="34" charset="0"/>
              </a:rPr>
              <a:t>Beslenme ve egzersizin önemi</a:t>
            </a:r>
          </a:p>
          <a:p>
            <a:pPr marL="754380" lvl="1" indent="-342900">
              <a:buFont typeface="Wingdings" panose="05000000000000000000" pitchFamily="2" charset="2"/>
              <a:buChar char="Ø"/>
              <a:defRPr/>
            </a:pPr>
            <a:r>
              <a:rPr lang="tr-TR" dirty="0" smtClean="0">
                <a:latin typeface="Calibri" panose="020F0502020204030204" pitchFamily="34" charset="0"/>
              </a:rPr>
              <a:t>Sigarayı bırakma</a:t>
            </a:r>
          </a:p>
          <a:p>
            <a:pPr marL="754380" lvl="1" indent="-342900">
              <a:buFont typeface="Wingdings" panose="05000000000000000000" pitchFamily="2" charset="2"/>
              <a:buChar char="Ø"/>
              <a:defRPr/>
            </a:pPr>
            <a:r>
              <a:rPr lang="tr-TR" dirty="0" err="1" smtClean="0">
                <a:latin typeface="Calibri" panose="020F0502020204030204" pitchFamily="34" charset="0"/>
              </a:rPr>
              <a:t>Özbakım</a:t>
            </a:r>
            <a:r>
              <a:rPr lang="tr-TR" dirty="0" smtClean="0">
                <a:latin typeface="Calibri" panose="020F0502020204030204" pitchFamily="34" charset="0"/>
              </a:rPr>
              <a:t>, ağız sağlığı, ayak bakımı</a:t>
            </a:r>
            <a:endParaRPr lang="tr-TR" dirty="0">
              <a:latin typeface="Calibri" panose="020F0502020204030204" pitchFamily="34" charset="0"/>
            </a:endParaRPr>
          </a:p>
          <a:p>
            <a:pPr marL="754380" lvl="1" indent="-342900">
              <a:buFont typeface="Wingdings" panose="05000000000000000000" pitchFamily="2" charset="2"/>
              <a:buChar char="Ø"/>
              <a:defRPr/>
            </a:pPr>
            <a:r>
              <a:rPr lang="tr-TR" dirty="0" smtClean="0">
                <a:latin typeface="Calibri" panose="020F0502020204030204" pitchFamily="34" charset="0"/>
              </a:rPr>
              <a:t>Evde kan </a:t>
            </a:r>
            <a:r>
              <a:rPr lang="tr-TR" dirty="0" err="1">
                <a:latin typeface="Calibri" panose="020F0502020204030204" pitchFamily="34" charset="0"/>
              </a:rPr>
              <a:t>glukoz</a:t>
            </a:r>
            <a:r>
              <a:rPr lang="tr-TR" dirty="0">
                <a:latin typeface="Calibri" panose="020F0502020204030204" pitchFamily="34" charset="0"/>
              </a:rPr>
              <a:t> </a:t>
            </a:r>
            <a:r>
              <a:rPr lang="tr-TR" dirty="0" smtClean="0">
                <a:latin typeface="Calibri" panose="020F0502020204030204" pitchFamily="34" charset="0"/>
              </a:rPr>
              <a:t>düzey ölçüm ve takibi</a:t>
            </a:r>
            <a:endParaRPr lang="tr-TR" dirty="0">
              <a:latin typeface="Calibri" panose="020F0502020204030204" pitchFamily="34" charset="0"/>
            </a:endParaRPr>
          </a:p>
          <a:p>
            <a:pPr marL="754380" lvl="1" indent="-342900">
              <a:buFont typeface="Wingdings" panose="05000000000000000000" pitchFamily="2" charset="2"/>
              <a:buChar char="Ø"/>
              <a:defRPr/>
            </a:pPr>
            <a:r>
              <a:rPr lang="tr-TR" dirty="0" smtClean="0">
                <a:latin typeface="Calibri" panose="020F0502020204030204" pitchFamily="34" charset="0"/>
              </a:rPr>
              <a:t>Tedavi seçenekleri</a:t>
            </a:r>
          </a:p>
          <a:p>
            <a:pPr marL="754380" lvl="1" indent="-342900">
              <a:buFont typeface="Wingdings" panose="05000000000000000000" pitchFamily="2" charset="2"/>
              <a:buChar char="Ø"/>
              <a:defRPr/>
            </a:pPr>
            <a:r>
              <a:rPr lang="tr-TR" dirty="0" smtClean="0">
                <a:latin typeface="Calibri" panose="020F0502020204030204" pitchFamily="34" charset="0"/>
              </a:rPr>
              <a:t>Tedavi uyumu, ilaç kullanımı, ilaç yan etkileri </a:t>
            </a:r>
            <a:endParaRPr lang="tr-TR" dirty="0">
              <a:latin typeface="Calibri" panose="020F0502020204030204" pitchFamily="34" charset="0"/>
            </a:endParaRPr>
          </a:p>
          <a:p>
            <a:pPr marL="754380" lvl="1" indent="-342900">
              <a:buFont typeface="Wingdings" panose="05000000000000000000" pitchFamily="2" charset="2"/>
              <a:buChar char="Ø"/>
              <a:defRPr/>
            </a:pPr>
            <a:r>
              <a:rPr lang="tr-TR" dirty="0">
                <a:latin typeface="Calibri" panose="020F0502020204030204" pitchFamily="34" charset="0"/>
              </a:rPr>
              <a:t>Beklenmeyen durumlarla başa </a:t>
            </a:r>
            <a:r>
              <a:rPr lang="tr-TR" dirty="0" smtClean="0">
                <a:latin typeface="Calibri" panose="020F0502020204030204" pitchFamily="34" charset="0"/>
              </a:rPr>
              <a:t>çıkma</a:t>
            </a:r>
            <a:endParaRPr lang="tr-TR" dirty="0">
              <a:latin typeface="Calibri" panose="020F0502020204030204" pitchFamily="34" charset="0"/>
            </a:endParaRPr>
          </a:p>
          <a:p>
            <a:pPr marL="754380" lvl="1" indent="-342900">
              <a:buFont typeface="Wingdings" panose="05000000000000000000" pitchFamily="2" charset="2"/>
              <a:buChar char="Ø"/>
              <a:defRPr/>
            </a:pPr>
            <a:r>
              <a:rPr lang="tr-TR" dirty="0">
                <a:latin typeface="Calibri" panose="020F0502020204030204" pitchFamily="34" charset="0"/>
              </a:rPr>
              <a:t>Komplikasyonları tanıma ve </a:t>
            </a:r>
            <a:r>
              <a:rPr lang="tr-TR" dirty="0" smtClean="0">
                <a:latin typeface="Calibri" panose="020F0502020204030204" pitchFamily="34" charset="0"/>
              </a:rPr>
              <a:t>önleme</a:t>
            </a:r>
          </a:p>
          <a:p>
            <a:pPr marL="754380" lvl="1" indent="-342900">
              <a:buFont typeface="Wingdings" panose="05000000000000000000" pitchFamily="2" charset="2"/>
              <a:buChar char="Ø"/>
              <a:defRPr/>
            </a:pPr>
            <a:r>
              <a:rPr lang="tr-TR" dirty="0" smtClean="0">
                <a:latin typeface="Calibri" panose="020F0502020204030204" pitchFamily="34" charset="0"/>
              </a:rPr>
              <a:t>Bağışıklama ( </a:t>
            </a:r>
            <a:r>
              <a:rPr lang="tr-TR" dirty="0" err="1" smtClean="0">
                <a:latin typeface="Calibri" panose="020F0502020204030204" pitchFamily="34" charset="0"/>
              </a:rPr>
              <a:t>influenza</a:t>
            </a:r>
            <a:r>
              <a:rPr lang="tr-TR" dirty="0" smtClean="0">
                <a:latin typeface="Calibri" panose="020F0502020204030204" pitchFamily="34" charset="0"/>
              </a:rPr>
              <a:t>, </a:t>
            </a:r>
            <a:r>
              <a:rPr lang="tr-TR" dirty="0" err="1" smtClean="0">
                <a:latin typeface="Calibri" panose="020F0502020204030204" pitchFamily="34" charset="0"/>
              </a:rPr>
              <a:t>pnömokok</a:t>
            </a:r>
            <a:r>
              <a:rPr lang="tr-TR" dirty="0" smtClean="0">
                <a:latin typeface="Calibri" panose="020F0502020204030204" pitchFamily="34" charset="0"/>
              </a:rPr>
              <a:t>, hepatit B )</a:t>
            </a:r>
          </a:p>
          <a:p>
            <a:pPr marL="411480" lvl="1" indent="0">
              <a:buNone/>
              <a:defRPr/>
            </a:pPr>
            <a:endParaRPr lang="tr-TR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tr-TR" i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9" b="2405"/>
          <a:stretch/>
        </p:blipFill>
        <p:spPr>
          <a:xfrm>
            <a:off x="8054293" y="2277814"/>
            <a:ext cx="2918506" cy="303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68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Tedavi 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smtClean="0"/>
              <a:t>Tıbbi beslenme tedavisi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Amerikan Diyabet Derneği (</a:t>
            </a:r>
            <a:r>
              <a:rPr lang="tr-TR" sz="2400" dirty="0" smtClean="0"/>
              <a:t>ADA)</a:t>
            </a:r>
          </a:p>
          <a:p>
            <a:pPr marL="0" indent="0">
              <a:buNone/>
            </a:pPr>
            <a:r>
              <a:rPr lang="tr-TR" sz="2400" dirty="0" smtClean="0"/>
              <a:t>tip </a:t>
            </a:r>
            <a:r>
              <a:rPr lang="tr-TR" sz="2400" dirty="0"/>
              <a:t>1 ve tip 2 </a:t>
            </a:r>
            <a:r>
              <a:rPr lang="tr-TR" sz="2400" dirty="0" smtClean="0"/>
              <a:t>DM </a:t>
            </a:r>
            <a:r>
              <a:rPr lang="tr-TR" sz="2400" dirty="0" smtClean="0">
                <a:sym typeface="Wingdings" panose="05000000000000000000" pitchFamily="2" charset="2"/>
              </a:rPr>
              <a:t></a:t>
            </a:r>
            <a:r>
              <a:rPr lang="tr-TR" sz="2400" dirty="0" smtClean="0"/>
              <a:t> ilk </a:t>
            </a:r>
            <a:r>
              <a:rPr lang="tr-TR" sz="2400" dirty="0"/>
              <a:t>bir ay </a:t>
            </a:r>
            <a:r>
              <a:rPr lang="tr-TR" sz="2400" dirty="0" smtClean="0"/>
              <a:t>içinde</a:t>
            </a:r>
            <a:endParaRPr lang="tr-TR" sz="2400" dirty="0"/>
          </a:p>
          <a:p>
            <a:pPr marL="0" indent="0">
              <a:buNone/>
            </a:pPr>
            <a:r>
              <a:rPr lang="tr-TR" sz="2400" dirty="0" smtClean="0"/>
              <a:t>GDM                      </a:t>
            </a:r>
            <a:r>
              <a:rPr lang="tr-TR" sz="2400" dirty="0" smtClean="0">
                <a:sym typeface="Wingdings" panose="05000000000000000000" pitchFamily="2" charset="2"/>
              </a:rPr>
              <a:t> </a:t>
            </a:r>
            <a:r>
              <a:rPr lang="tr-TR" sz="2400" dirty="0" smtClean="0"/>
              <a:t>ilk </a:t>
            </a:r>
            <a:r>
              <a:rPr lang="tr-TR" sz="2400" dirty="0"/>
              <a:t>hafta </a:t>
            </a:r>
            <a:r>
              <a:rPr lang="tr-TR" sz="2400" dirty="0" smtClean="0"/>
              <a:t>içinde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Her hasta bütüncül olarak değerlendirilmeli, beslenme davranışı ve mevcut sorunlar belirlenmeli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Sunulan </a:t>
            </a:r>
            <a:r>
              <a:rPr lang="tr-TR" sz="2400" dirty="0"/>
              <a:t>öneriler </a:t>
            </a:r>
            <a:r>
              <a:rPr lang="tr-TR" sz="2400" dirty="0" smtClean="0"/>
              <a:t>kişinin </a:t>
            </a:r>
            <a:r>
              <a:rPr lang="tr-TR" sz="2400" dirty="0"/>
              <a:t>bireysel gereksinimlerine, beslenme alışkanlıklarına, yaşam </a:t>
            </a:r>
            <a:r>
              <a:rPr lang="tr-TR" sz="2400" dirty="0" smtClean="0"/>
              <a:t>tarzına, gerekli </a:t>
            </a:r>
            <a:r>
              <a:rPr lang="tr-TR" sz="2400" dirty="0"/>
              <a:t>değişiklikleri yapabilme yeteneğine ve değişime istekli olmasına uygun </a:t>
            </a:r>
            <a:r>
              <a:rPr lang="tr-TR" sz="2400" dirty="0" smtClean="0"/>
              <a:t>olmalı</a:t>
            </a:r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endParaRPr lang="tr-TR" sz="2400" b="1" i="1" dirty="0"/>
          </a:p>
        </p:txBody>
      </p:sp>
      <p:sp>
        <p:nvSpPr>
          <p:cNvPr id="6" name="Dikdörtgen 5"/>
          <p:cNvSpPr/>
          <p:nvPr/>
        </p:nvSpPr>
        <p:spPr>
          <a:xfrm>
            <a:off x="5704114" y="2879454"/>
            <a:ext cx="31176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  <a:r>
              <a:rPr lang="tr-TR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iyetisyen</a:t>
            </a:r>
            <a:endParaRPr lang="tr-TR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7940040" y="1480345"/>
            <a:ext cx="2734491" cy="11495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6 ay TBT ile HbA1C</a:t>
            </a:r>
          </a:p>
          <a:p>
            <a:pPr algn="ctr"/>
            <a:r>
              <a:rPr lang="tr-TR" dirty="0" smtClean="0">
                <a:solidFill>
                  <a:schemeClr val="tx1"/>
                </a:solidFill>
              </a:rPr>
              <a:t>Tip 1 DM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tr-TR" dirty="0">
                <a:solidFill>
                  <a:schemeClr val="tx1"/>
                </a:solidFill>
              </a:rPr>
              <a:t>%</a:t>
            </a:r>
            <a:r>
              <a:rPr lang="tr-TR" dirty="0" smtClean="0">
                <a:solidFill>
                  <a:schemeClr val="tx1"/>
                </a:solidFill>
              </a:rPr>
              <a:t>1-1.9</a:t>
            </a:r>
          </a:p>
          <a:p>
            <a:pPr algn="ctr"/>
            <a:r>
              <a:rPr lang="tr-TR" dirty="0" smtClean="0">
                <a:solidFill>
                  <a:schemeClr val="tx1"/>
                </a:solidFill>
              </a:rPr>
              <a:t>Tip 2 DM 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tr-TR" dirty="0">
                <a:solidFill>
                  <a:schemeClr val="tx1"/>
                </a:solidFill>
              </a:rPr>
              <a:t>%0.3-2</a:t>
            </a:r>
          </a:p>
        </p:txBody>
      </p:sp>
      <p:sp>
        <p:nvSpPr>
          <p:cNvPr id="9" name="Sağ Ok 8"/>
          <p:cNvSpPr/>
          <p:nvPr/>
        </p:nvSpPr>
        <p:spPr>
          <a:xfrm>
            <a:off x="5547360" y="2967823"/>
            <a:ext cx="661851" cy="40803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2459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>
                <a:latin typeface="+mn-lt"/>
              </a:rPr>
              <a:t>Tedavi </a:t>
            </a:r>
            <a:endParaRPr lang="tr-TR" sz="3200" dirty="0"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42406" y="1451156"/>
            <a:ext cx="6355080" cy="50454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sz="2400" b="1" i="1" dirty="0" smtClean="0"/>
              <a:t>Egzersiz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H</a:t>
            </a:r>
            <a:r>
              <a:rPr lang="tr-TR" sz="2400" dirty="0" smtClean="0"/>
              <a:t>aftada en az 3 gün, günaşırı </a:t>
            </a:r>
            <a:r>
              <a:rPr lang="tr-TR" sz="2400" dirty="0"/>
              <a:t>ve toplam 150 dakika olacak şekilde, orta şiddette </a:t>
            </a:r>
            <a:r>
              <a:rPr lang="tr-TR" sz="2400" dirty="0" smtClean="0"/>
              <a:t>aerobik egzersiz</a:t>
            </a:r>
          </a:p>
          <a:p>
            <a:pPr>
              <a:lnSpc>
                <a:spcPct val="150000"/>
              </a:lnSpc>
            </a:pPr>
            <a:r>
              <a:rPr lang="tr-TR" sz="2400" dirty="0" err="1" smtClean="0"/>
              <a:t>Kontrendikasyon</a:t>
            </a:r>
            <a:r>
              <a:rPr lang="tr-TR" sz="2400" dirty="0" smtClean="0"/>
              <a:t> yoksa haftada 2-3 gün direnç egzersizleri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Esneklik ve denge egzersizleri</a:t>
            </a:r>
            <a:endParaRPr lang="tr-TR" sz="2400" dirty="0" smtClean="0"/>
          </a:p>
          <a:p>
            <a:pPr>
              <a:lnSpc>
                <a:spcPct val="150000"/>
              </a:lnSpc>
            </a:pPr>
            <a:r>
              <a:rPr lang="tr-TR" sz="2400" dirty="0" smtClean="0"/>
              <a:t>Gün </a:t>
            </a:r>
            <a:r>
              <a:rPr lang="tr-TR" sz="2400" dirty="0"/>
              <a:t>içinde 30 dakikadan fazla </a:t>
            </a:r>
            <a:r>
              <a:rPr lang="tr-TR" sz="2400" dirty="0" smtClean="0"/>
              <a:t>hareketsiz oturmamalı</a:t>
            </a:r>
            <a:r>
              <a:rPr lang="tr-TR" sz="2400" dirty="0"/>
              <a:t>, kısa süreli de olsa ayağa kalkmalı veya dolaşmalıdır</a:t>
            </a:r>
            <a:endParaRPr lang="tr-TR" sz="2400" b="1" i="1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08" y="1451156"/>
            <a:ext cx="2885713" cy="288571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5" t="2677" r="34784" b="6819"/>
          <a:stretch/>
        </p:blipFill>
        <p:spPr>
          <a:xfrm>
            <a:off x="7097486" y="3300549"/>
            <a:ext cx="1626488" cy="330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91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Tedavi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40527" y="1515291"/>
            <a:ext cx="4824548" cy="5042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b="1" i="1" dirty="0" smtClean="0"/>
              <a:t>Egzersiz</a:t>
            </a:r>
            <a:r>
              <a:rPr lang="tr-TR" sz="2400" dirty="0" smtClean="0"/>
              <a:t> </a:t>
            </a:r>
          </a:p>
          <a:p>
            <a:pPr marL="0" indent="0">
              <a:buNone/>
            </a:pPr>
            <a:r>
              <a:rPr lang="tr-TR" sz="2000" dirty="0" smtClean="0"/>
              <a:t>Egzersizin sakıncalı olduğu durumlar:</a:t>
            </a:r>
          </a:p>
          <a:p>
            <a:r>
              <a:rPr lang="tr-TR" sz="2000" dirty="0"/>
              <a:t>Kan </a:t>
            </a:r>
            <a:r>
              <a:rPr lang="tr-TR" sz="2000" dirty="0" err="1"/>
              <a:t>glukoz</a:t>
            </a:r>
            <a:r>
              <a:rPr lang="tr-TR" sz="2000" dirty="0"/>
              <a:t> düzeylerinin </a:t>
            </a:r>
            <a:r>
              <a:rPr lang="tr-TR" sz="2000" dirty="0" smtClean="0"/>
              <a:t>kontrolsüz </a:t>
            </a:r>
            <a:r>
              <a:rPr lang="tr-TR" sz="2000" dirty="0"/>
              <a:t>olması</a:t>
            </a:r>
          </a:p>
          <a:p>
            <a:r>
              <a:rPr lang="tr-TR" sz="2000" dirty="0" smtClean="0"/>
              <a:t>Kontrolsüz </a:t>
            </a:r>
            <a:r>
              <a:rPr lang="tr-TR" sz="2000" dirty="0"/>
              <a:t>hipertansiyon</a:t>
            </a:r>
          </a:p>
          <a:p>
            <a:r>
              <a:rPr lang="tr-TR" sz="2000" dirty="0" smtClean="0"/>
              <a:t>Duyu </a:t>
            </a:r>
            <a:r>
              <a:rPr lang="tr-TR" sz="2000" dirty="0"/>
              <a:t>kaybına yol açan ağır </a:t>
            </a:r>
            <a:r>
              <a:rPr lang="tr-TR" sz="2000" dirty="0" err="1"/>
              <a:t>nöropati</a:t>
            </a:r>
            <a:endParaRPr lang="tr-TR" sz="2000" dirty="0"/>
          </a:p>
          <a:p>
            <a:r>
              <a:rPr lang="tr-TR" sz="2000" dirty="0" smtClean="0"/>
              <a:t>Aktif </a:t>
            </a:r>
            <a:r>
              <a:rPr lang="tr-TR" sz="2000" dirty="0" err="1"/>
              <a:t>kardiyovasküler</a:t>
            </a:r>
            <a:r>
              <a:rPr lang="tr-TR" sz="2000" dirty="0"/>
              <a:t> hastalık</a:t>
            </a:r>
          </a:p>
          <a:p>
            <a:r>
              <a:rPr lang="tr-TR" sz="2000" dirty="0" err="1" smtClean="0"/>
              <a:t>Proliferatif</a:t>
            </a:r>
            <a:r>
              <a:rPr lang="tr-TR" sz="2000" dirty="0" smtClean="0"/>
              <a:t> </a:t>
            </a:r>
            <a:r>
              <a:rPr lang="tr-TR" sz="2000" dirty="0" err="1" smtClean="0"/>
              <a:t>retinopati</a:t>
            </a:r>
          </a:p>
          <a:p>
            <a:r>
              <a:rPr lang="tr-TR" sz="2000" dirty="0" smtClean="0"/>
              <a:t>Vitre kanaması</a:t>
            </a:r>
          </a:p>
          <a:p>
            <a:r>
              <a:rPr lang="fr-FR" sz="2000" dirty="0" smtClean="0"/>
              <a:t>Son 24 </a:t>
            </a:r>
            <a:r>
              <a:rPr lang="fr-FR" sz="2000" dirty="0" err="1" smtClean="0"/>
              <a:t>saat</a:t>
            </a:r>
            <a:r>
              <a:rPr lang="fr-FR" sz="2000" dirty="0" smtClean="0"/>
              <a:t> </a:t>
            </a:r>
            <a:r>
              <a:rPr lang="fr-FR" sz="2000" dirty="0" err="1" smtClean="0"/>
              <a:t>içinde</a:t>
            </a:r>
            <a:r>
              <a:rPr lang="fr-FR" sz="2000" dirty="0" smtClean="0"/>
              <a:t> </a:t>
            </a:r>
            <a:r>
              <a:rPr lang="fr-FR" sz="2000" dirty="0" err="1" smtClean="0"/>
              <a:t>ağır</a:t>
            </a:r>
            <a:r>
              <a:rPr lang="fr-FR" sz="2000" dirty="0" smtClean="0"/>
              <a:t> </a:t>
            </a:r>
            <a:r>
              <a:rPr lang="fr-FR" sz="2000" dirty="0" err="1" smtClean="0"/>
              <a:t>hipoglisemi</a:t>
            </a:r>
            <a:r>
              <a:rPr lang="fr-FR" sz="2000" dirty="0" smtClean="0"/>
              <a:t> </a:t>
            </a:r>
            <a:r>
              <a:rPr lang="fr-FR" sz="2000" dirty="0" err="1" smtClean="0"/>
              <a:t>atağı</a:t>
            </a:r>
            <a:endParaRPr lang="fr-FR" sz="2000" dirty="0" smtClean="0"/>
          </a:p>
          <a:p>
            <a:r>
              <a:rPr lang="tr-TR" sz="2000" dirty="0" smtClean="0"/>
              <a:t>Hipoglisemiden habersizlik </a:t>
            </a:r>
          </a:p>
          <a:p>
            <a:r>
              <a:rPr lang="tr-TR" sz="2000" dirty="0" smtClean="0"/>
              <a:t>Kan </a:t>
            </a:r>
            <a:r>
              <a:rPr lang="tr-TR" sz="2000" dirty="0" err="1" smtClean="0"/>
              <a:t>glukozu</a:t>
            </a:r>
            <a:r>
              <a:rPr lang="tr-TR" sz="2000" dirty="0" smtClean="0"/>
              <a:t>&gt;250 mg/</a:t>
            </a:r>
            <a:r>
              <a:rPr lang="tr-TR" sz="2000" dirty="0" err="1" smtClean="0"/>
              <a:t>dL</a:t>
            </a:r>
            <a:r>
              <a:rPr lang="tr-TR" sz="2000" dirty="0" smtClean="0"/>
              <a:t> ve keton (+) bulunması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306308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>
                <a:latin typeface="Calibri" panose="020F0502020204030204" pitchFamily="34" charset="0"/>
              </a:rPr>
              <a:t>DM Komplikasyonları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46072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tr-TR" sz="2400" b="1" i="1" dirty="0" smtClean="0"/>
          </a:p>
          <a:p>
            <a:pPr marL="0" indent="0">
              <a:buNone/>
            </a:pPr>
            <a:endParaRPr lang="tr-TR" sz="2400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65094" y="1690688"/>
            <a:ext cx="4262718" cy="23907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 smtClean="0">
              <a:solidFill>
                <a:schemeClr val="tx1"/>
              </a:solidFill>
            </a:endParaRPr>
          </a:p>
          <a:p>
            <a:pPr algn="ctr"/>
            <a:endParaRPr lang="tr-TR" dirty="0" smtClean="0">
              <a:solidFill>
                <a:schemeClr val="tx1"/>
              </a:solidFill>
            </a:endParaRPr>
          </a:p>
          <a:p>
            <a:pPr algn="ctr"/>
            <a:r>
              <a:rPr lang="tr-TR" dirty="0" smtClean="0">
                <a:solidFill>
                  <a:schemeClr val="tx1"/>
                </a:solidFill>
              </a:rPr>
              <a:t>Akut komplikasyonlar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tx1"/>
                </a:solidFill>
                <a:latin typeface="Calibri" panose="020F0502020204030204" pitchFamily="34" charset="0"/>
              </a:rPr>
              <a:t>Hipoglisemi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tx1"/>
                </a:solidFill>
                <a:latin typeface="Calibri" panose="020F0502020204030204" pitchFamily="34" charset="0"/>
              </a:rPr>
              <a:t>Diyabetik </a:t>
            </a:r>
            <a:r>
              <a:rPr lang="tr-TR" dirty="0" err="1">
                <a:solidFill>
                  <a:schemeClr val="tx1"/>
                </a:solidFill>
                <a:latin typeface="Calibri" panose="020F0502020204030204" pitchFamily="34" charset="0"/>
              </a:rPr>
              <a:t>Ketoasidoz</a:t>
            </a:r>
            <a:endParaRPr lang="tr-TR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Hiperglisemik</a:t>
            </a:r>
            <a:r>
              <a:rPr lang="tr-TR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tr-TR" dirty="0" err="1">
                <a:solidFill>
                  <a:schemeClr val="tx1"/>
                </a:solidFill>
                <a:latin typeface="Calibri" panose="020F0502020204030204" pitchFamily="34" charset="0"/>
              </a:rPr>
              <a:t>Hiperozmolar</a:t>
            </a:r>
            <a:r>
              <a:rPr lang="tr-TR" dirty="0">
                <a:solidFill>
                  <a:schemeClr val="tx1"/>
                </a:solidFill>
                <a:latin typeface="Calibri" panose="020F0502020204030204" pitchFamily="34" charset="0"/>
              </a:rPr>
              <a:t> Durum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tx1"/>
                </a:solidFill>
                <a:latin typeface="Calibri" panose="020F0502020204030204" pitchFamily="34" charset="0"/>
              </a:rPr>
              <a:t>Laktik </a:t>
            </a:r>
            <a:r>
              <a:rPr lang="tr-TR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Asidoz</a:t>
            </a:r>
            <a:endParaRPr lang="tr-TR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tr-TR" sz="2400" b="1" dirty="0">
              <a:latin typeface="Calibri" panose="020F0502020204030204" pitchFamily="34" charset="0"/>
            </a:endParaRPr>
          </a:p>
          <a:p>
            <a:pPr algn="ctr"/>
            <a:endParaRPr lang="tr-TR" dirty="0"/>
          </a:p>
        </p:txBody>
      </p:sp>
      <p:sp>
        <p:nvSpPr>
          <p:cNvPr id="5" name="Yuvarlatılmış Dikdörtgen 4"/>
          <p:cNvSpPr/>
          <p:nvPr/>
        </p:nvSpPr>
        <p:spPr>
          <a:xfrm>
            <a:off x="865094" y="4330234"/>
            <a:ext cx="6252882" cy="2347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dirty="0" smtClean="0">
                <a:solidFill>
                  <a:schemeClr val="tx1"/>
                </a:solidFill>
              </a:rPr>
              <a:t>                     </a:t>
            </a:r>
            <a:r>
              <a:rPr lang="tr-TR" dirty="0" smtClean="0">
                <a:solidFill>
                  <a:schemeClr val="tx1"/>
                </a:solidFill>
              </a:rPr>
              <a:t>Kronik komplikasyonlar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Mikrovasküler</a:t>
            </a:r>
            <a:r>
              <a:rPr lang="tr-TR" sz="1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komplikasyonlar</a:t>
            </a:r>
            <a:endParaRPr lang="tr-TR" sz="16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sz="1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tr-TR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Retinopati</a:t>
            </a:r>
            <a:r>
              <a:rPr lang="tr-TR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16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nefropati</a:t>
            </a:r>
            <a:r>
              <a:rPr lang="tr-TR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16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nöropati</a:t>
            </a:r>
            <a:r>
              <a:rPr lang="tr-TR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tr-TR" sz="16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periferik</a:t>
            </a:r>
            <a:r>
              <a:rPr lang="tr-TR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tr-TR" sz="16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otonomik</a:t>
            </a:r>
            <a:r>
              <a:rPr lang="tr-TR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Makrovasküler</a:t>
            </a:r>
            <a:r>
              <a:rPr lang="tr-TR" sz="1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komplikasyonlar</a:t>
            </a:r>
            <a:endParaRPr lang="tr-TR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sz="1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tr-TR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Aterosklerotik</a:t>
            </a:r>
            <a:r>
              <a:rPr lang="tr-TR" sz="1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kalp hastalıkları, </a:t>
            </a:r>
            <a:r>
              <a:rPr lang="tr-TR" sz="16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periferik</a:t>
            </a:r>
            <a:r>
              <a:rPr lang="tr-TR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arter hastalığı, </a:t>
            </a:r>
            <a:r>
              <a:rPr lang="tr-TR" sz="16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serebrovasküler</a:t>
            </a:r>
            <a:r>
              <a:rPr lang="tr-TR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hastalıklar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1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Diğer </a:t>
            </a:r>
            <a:r>
              <a:rPr lang="tr-TR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komplikasyonlar</a:t>
            </a:r>
            <a:endParaRPr lang="tr-TR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sz="1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Diyabetik </a:t>
            </a:r>
            <a:r>
              <a:rPr lang="tr-TR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ayak, </a:t>
            </a:r>
            <a:r>
              <a:rPr lang="tr-TR" sz="1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psikolojik </a:t>
            </a:r>
            <a:r>
              <a:rPr lang="tr-TR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sorunlar, seksüel </a:t>
            </a:r>
            <a:r>
              <a:rPr lang="tr-TR" sz="1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sorunlar </a:t>
            </a:r>
            <a:r>
              <a:rPr lang="tr-TR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vs</a:t>
            </a:r>
            <a:endParaRPr lang="tr-TR" sz="16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36180" t="13086" r="35139" b="14939"/>
          <a:stretch/>
        </p:blipFill>
        <p:spPr>
          <a:xfrm>
            <a:off x="7302025" y="565803"/>
            <a:ext cx="4329681" cy="611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79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Akut komplikasyonlar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53143" y="1480457"/>
            <a:ext cx="10700657" cy="4696506"/>
          </a:xfrm>
        </p:spPr>
        <p:txBody>
          <a:bodyPr/>
          <a:lstStyle/>
          <a:p>
            <a:pPr marL="0" indent="0">
              <a:buNone/>
            </a:pPr>
            <a:r>
              <a:rPr lang="tr-TR" sz="2400" b="1" i="1" dirty="0" smtClean="0"/>
              <a:t>Hipoglisemi</a:t>
            </a:r>
            <a:r>
              <a:rPr lang="tr-TR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Nondiyabetiklerde</a:t>
            </a:r>
            <a:r>
              <a:rPr lang="tr-TR" sz="2400" dirty="0"/>
              <a:t> </a:t>
            </a:r>
            <a:r>
              <a:rPr lang="tr-TR" sz="2400" dirty="0" err="1" smtClean="0"/>
              <a:t>Whiplle</a:t>
            </a:r>
            <a:r>
              <a:rPr lang="tr-TR" sz="2400" dirty="0" smtClean="0"/>
              <a:t> </a:t>
            </a:r>
            <a:r>
              <a:rPr lang="tr-TR" sz="2400" dirty="0" err="1" smtClean="0"/>
              <a:t>triadı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Diyabetik hastalarda ise &lt;70 mg/dl</a:t>
            </a:r>
          </a:p>
          <a:p>
            <a:r>
              <a:rPr lang="tr-TR" sz="2400" dirty="0" err="1"/>
              <a:t>Psödohipoglisemi</a:t>
            </a:r>
            <a:r>
              <a:rPr lang="tr-TR" sz="2400" dirty="0"/>
              <a:t>: Diyabetli bireylerde tipik hipoglisemi semptomları varken </a:t>
            </a:r>
            <a:r>
              <a:rPr lang="tr-TR" sz="2400" dirty="0" smtClean="0"/>
              <a:t>PG &gt;70 </a:t>
            </a:r>
            <a:r>
              <a:rPr lang="tr-TR" sz="2400" dirty="0"/>
              <a:t>mg/dl </a:t>
            </a:r>
            <a:r>
              <a:rPr lang="tr-TR" sz="2400" dirty="0" smtClean="0"/>
              <a:t>ölçülmesi</a:t>
            </a:r>
          </a:p>
          <a:p>
            <a:pPr marL="0" indent="0">
              <a:buNone/>
            </a:pPr>
            <a:r>
              <a:rPr lang="tr-TR" sz="2400" dirty="0" smtClean="0"/>
              <a:t> </a:t>
            </a:r>
            <a:endParaRPr lang="tr-TR" sz="2400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226629" y="1690688"/>
            <a:ext cx="4371704" cy="11550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Glisemi</a:t>
            </a:r>
            <a:r>
              <a:rPr lang="tr-TR" dirty="0" smtClean="0">
                <a:solidFill>
                  <a:schemeClr val="tx1"/>
                </a:solidFill>
              </a:rPr>
              <a:t> &lt;50 mg/dl bulunması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Düşük </a:t>
            </a:r>
            <a:r>
              <a:rPr lang="tr-TR" dirty="0" err="1" smtClean="0">
                <a:solidFill>
                  <a:schemeClr val="tx1"/>
                </a:solidFill>
              </a:rPr>
              <a:t>glisemi</a:t>
            </a:r>
            <a:r>
              <a:rPr lang="tr-TR" dirty="0" smtClean="0">
                <a:solidFill>
                  <a:schemeClr val="tx1"/>
                </a:solidFill>
              </a:rPr>
              <a:t> ile uyumlu semptomlar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Bu semptomların </a:t>
            </a:r>
            <a:r>
              <a:rPr lang="tr-TR" dirty="0" err="1" smtClean="0">
                <a:solidFill>
                  <a:schemeClr val="tx1"/>
                </a:solidFill>
              </a:rPr>
              <a:t>glukoz</a:t>
            </a:r>
            <a:r>
              <a:rPr lang="tr-TR" dirty="0" smtClean="0">
                <a:solidFill>
                  <a:schemeClr val="tx1"/>
                </a:solidFill>
              </a:rPr>
              <a:t> alımı ile düzelmesi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653143" y="3739697"/>
            <a:ext cx="4763588" cy="25933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Adrenerjik</a:t>
            </a:r>
            <a:r>
              <a:rPr lang="tr-TR" dirty="0" smtClean="0">
                <a:solidFill>
                  <a:schemeClr val="tx1"/>
                </a:solidFill>
              </a:rPr>
              <a:t> semptomlar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Titreme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Soğuk terleme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Anksiyete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Bulantı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</a:rPr>
              <a:t>Çarpıntı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Acıkma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Uyuşma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6226629" y="3739697"/>
            <a:ext cx="4763588" cy="25933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          </a:t>
            </a:r>
            <a:r>
              <a:rPr lang="tr-TR" dirty="0" err="1" smtClean="0">
                <a:solidFill>
                  <a:schemeClr val="tx1"/>
                </a:solidFill>
              </a:rPr>
              <a:t>Nöroglukopenik</a:t>
            </a:r>
            <a:r>
              <a:rPr lang="tr-TR" dirty="0" smtClean="0">
                <a:solidFill>
                  <a:schemeClr val="tx1"/>
                </a:solidFill>
              </a:rPr>
              <a:t> belirti ve bulgular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Baş dönmesi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Baş ağrısı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Konsantre olamama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Konuşmada güçlük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Halsizlik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Konfüzyon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75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Akut komplikasyonlar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b="1" i="1" dirty="0"/>
              <a:t>Hipoglisemi</a:t>
            </a:r>
            <a:r>
              <a:rPr lang="tr-TR" sz="24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Özellikle yaşlı </a:t>
            </a:r>
            <a:r>
              <a:rPr lang="tr-TR" sz="2400" dirty="0"/>
              <a:t>ve çocuk hastalarda tekrarlayan ciddi </a:t>
            </a:r>
            <a:r>
              <a:rPr lang="tr-TR" sz="2400" dirty="0" err="1"/>
              <a:t>hipoglisemik</a:t>
            </a:r>
            <a:r>
              <a:rPr lang="tr-TR" sz="2400" dirty="0"/>
              <a:t> </a:t>
            </a:r>
            <a:r>
              <a:rPr lang="tr-TR" sz="2400" dirty="0" smtClean="0"/>
              <a:t>ataklar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endParaRPr lang="tr-TR" sz="2400" dirty="0"/>
          </a:p>
          <a:p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Bu </a:t>
            </a:r>
            <a:r>
              <a:rPr lang="tr-TR" sz="2400" dirty="0"/>
              <a:t>sebeple </a:t>
            </a:r>
            <a:r>
              <a:rPr lang="tr-TR" sz="2400" dirty="0" smtClean="0"/>
              <a:t>çocuk ve </a:t>
            </a:r>
            <a:r>
              <a:rPr lang="tr-TR" sz="2400" dirty="0"/>
              <a:t>yaşlı hastalarda, ileri dönemde </a:t>
            </a:r>
            <a:r>
              <a:rPr lang="tr-TR" sz="2400" dirty="0" err="1"/>
              <a:t>nefropati</a:t>
            </a:r>
            <a:r>
              <a:rPr lang="tr-TR" sz="2400" dirty="0"/>
              <a:t> ve otonom </a:t>
            </a:r>
            <a:r>
              <a:rPr lang="tr-TR" sz="2400" dirty="0" err="1"/>
              <a:t>nöropati</a:t>
            </a:r>
            <a:r>
              <a:rPr lang="tr-TR" sz="2400" dirty="0"/>
              <a:t> olgularında, </a:t>
            </a:r>
            <a:r>
              <a:rPr lang="tr-TR" sz="2400" dirty="0" smtClean="0"/>
              <a:t>sıkı </a:t>
            </a:r>
            <a:r>
              <a:rPr lang="tr-TR" sz="2400" dirty="0" err="1" smtClean="0"/>
              <a:t>glisemik</a:t>
            </a:r>
            <a:r>
              <a:rPr lang="tr-TR" sz="2400" dirty="0" smtClean="0"/>
              <a:t> </a:t>
            </a:r>
            <a:r>
              <a:rPr lang="tr-TR" sz="2400" dirty="0"/>
              <a:t>kontrol hedeflerinden </a:t>
            </a:r>
            <a:r>
              <a:rPr lang="tr-TR" sz="2400" dirty="0" smtClean="0"/>
              <a:t>kaçınılmalı</a:t>
            </a:r>
          </a:p>
          <a:p>
            <a:pPr marL="0" indent="0">
              <a:buNone/>
            </a:pPr>
            <a:endParaRPr lang="tr-TR" sz="2400" dirty="0"/>
          </a:p>
        </p:txBody>
      </p:sp>
      <p:sp>
        <p:nvSpPr>
          <p:cNvPr id="5" name="Yuvarlatılmış Dikdörtgen 4"/>
          <p:cNvSpPr/>
          <p:nvPr/>
        </p:nvSpPr>
        <p:spPr>
          <a:xfrm>
            <a:off x="909385" y="2748741"/>
            <a:ext cx="6248798" cy="23682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Beyin: Psikolojik (kognitif fonksiyon bozukluğu, otomatizm, davranış veya kişilik</a:t>
            </a:r>
          </a:p>
          <a:p>
            <a:r>
              <a:rPr lang="tr-TR" dirty="0">
                <a:solidFill>
                  <a:schemeClr val="tx1"/>
                </a:solidFill>
              </a:rPr>
              <a:t>bozuklukları) ve nörolojik (koma, </a:t>
            </a:r>
            <a:r>
              <a:rPr lang="tr-TR" dirty="0" err="1">
                <a:solidFill>
                  <a:schemeClr val="tx1"/>
                </a:solidFill>
              </a:rPr>
              <a:t>konvulziyon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fokal</a:t>
            </a:r>
            <a:r>
              <a:rPr lang="tr-TR" dirty="0">
                <a:solidFill>
                  <a:schemeClr val="tx1"/>
                </a:solidFill>
              </a:rPr>
              <a:t> tutulum, </a:t>
            </a:r>
            <a:r>
              <a:rPr lang="tr-TR" dirty="0" err="1">
                <a:solidFill>
                  <a:schemeClr val="tx1"/>
                </a:solidFill>
              </a:rPr>
              <a:t>hemipleji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 smtClean="0">
                <a:solidFill>
                  <a:schemeClr val="tx1"/>
                </a:solidFill>
              </a:rPr>
              <a:t>ataksi,koreoatetoz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dekortikasyon</a:t>
            </a:r>
            <a:r>
              <a:rPr lang="tr-TR" dirty="0">
                <a:solidFill>
                  <a:schemeClr val="tx1"/>
                </a:solidFill>
              </a:rPr>
              <a:t>) bozukluklar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</a:rPr>
              <a:t>Kalp</a:t>
            </a:r>
            <a:r>
              <a:rPr lang="tr-TR" dirty="0">
                <a:solidFill>
                  <a:schemeClr val="tx1"/>
                </a:solidFill>
              </a:rPr>
              <a:t>: </a:t>
            </a:r>
            <a:r>
              <a:rPr lang="tr-TR" dirty="0" err="1">
                <a:solidFill>
                  <a:schemeClr val="tx1"/>
                </a:solidFill>
              </a:rPr>
              <a:t>Miyokard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infarktüsü</a:t>
            </a:r>
            <a:r>
              <a:rPr lang="tr-TR" dirty="0">
                <a:solidFill>
                  <a:schemeClr val="tx1"/>
                </a:solidFill>
              </a:rPr>
              <a:t>, aritmiler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Göz: </a:t>
            </a:r>
            <a:r>
              <a:rPr lang="tr-TR" dirty="0" err="1">
                <a:solidFill>
                  <a:schemeClr val="tx1"/>
                </a:solidFill>
              </a:rPr>
              <a:t>Vitrea</a:t>
            </a:r>
            <a:r>
              <a:rPr lang="tr-TR" dirty="0">
                <a:solidFill>
                  <a:schemeClr val="tx1"/>
                </a:solidFill>
              </a:rPr>
              <a:t> kanaması, </a:t>
            </a:r>
            <a:r>
              <a:rPr lang="tr-TR" dirty="0" err="1">
                <a:solidFill>
                  <a:schemeClr val="tx1"/>
                </a:solidFill>
              </a:rPr>
              <a:t>proliferatif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retinopatide</a:t>
            </a:r>
            <a:r>
              <a:rPr lang="tr-TR" dirty="0">
                <a:solidFill>
                  <a:schemeClr val="tx1"/>
                </a:solidFill>
              </a:rPr>
              <a:t> ağırlaşma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Diğer: Trafik, ev veya iş kazaları, </a:t>
            </a:r>
            <a:r>
              <a:rPr lang="tr-TR" dirty="0" err="1">
                <a:solidFill>
                  <a:schemeClr val="tx1"/>
                </a:solidFill>
              </a:rPr>
              <a:t>hipotermi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16" y="2665124"/>
            <a:ext cx="3041939" cy="253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01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07571" y="52696"/>
            <a:ext cx="10515600" cy="1325563"/>
          </a:xfrm>
        </p:spPr>
        <p:txBody>
          <a:bodyPr/>
          <a:lstStyle/>
          <a:p>
            <a:r>
              <a:rPr lang="tr-TR" dirty="0"/>
              <a:t>Akut komplikasyonlar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smtClean="0"/>
              <a:t>Hipoglisemi tedavi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Bilinci açık yutabilen hasta</a:t>
            </a:r>
            <a:r>
              <a:rPr lang="tr-TR" sz="2400" dirty="0" smtClean="0">
                <a:sym typeface="Wingdings" panose="05000000000000000000" pitchFamily="2" charset="2"/>
              </a:rPr>
              <a:t> </a:t>
            </a:r>
            <a:r>
              <a:rPr lang="tr-TR" sz="2400" dirty="0" smtClean="0"/>
              <a:t>15-20 g </a:t>
            </a:r>
            <a:r>
              <a:rPr lang="tr-TR" sz="2400" dirty="0" err="1" smtClean="0"/>
              <a:t>glukoz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 marL="0" indent="0">
              <a:buNone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Çiğneme-yutma fonksiyonları bozulmuş, şuuru kapalı </a:t>
            </a:r>
            <a:r>
              <a:rPr lang="tr-TR" sz="2400" dirty="0" err="1" smtClean="0"/>
              <a:t>hasta</a:t>
            </a:r>
            <a:r>
              <a:rPr lang="tr-TR" sz="2400" dirty="0" err="1" smtClean="0">
                <a:sym typeface="Wingdings" panose="05000000000000000000" pitchFamily="2" charset="2"/>
              </a:rPr>
              <a:t>parenteral</a:t>
            </a:r>
            <a:r>
              <a:rPr lang="tr-TR" sz="2400" dirty="0" smtClean="0">
                <a:sym typeface="Wingdings" panose="05000000000000000000" pitchFamily="2" charset="2"/>
              </a:rPr>
              <a:t> tedavi</a:t>
            </a:r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endParaRPr lang="tr-TR" sz="2400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2177143" y="2773385"/>
            <a:ext cx="3788228" cy="12279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3-4 </a:t>
            </a:r>
            <a:r>
              <a:rPr lang="tr-TR" dirty="0" err="1">
                <a:solidFill>
                  <a:schemeClr val="tx1"/>
                </a:solidFill>
              </a:rPr>
              <a:t>glukoz</a:t>
            </a:r>
            <a:r>
              <a:rPr lang="tr-TR" dirty="0">
                <a:solidFill>
                  <a:schemeClr val="tx1"/>
                </a:solidFill>
              </a:rPr>
              <a:t> tablet/jel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4-5 kesme şeker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150-200 ml meyve suyu ya da limonata</a:t>
            </a:r>
          </a:p>
          <a:p>
            <a:pPr algn="ctr"/>
            <a:endParaRPr lang="tr-TR" dirty="0"/>
          </a:p>
        </p:txBody>
      </p:sp>
      <p:sp>
        <p:nvSpPr>
          <p:cNvPr id="5" name="Yuvarlatılmış Dikdörtgen 4"/>
          <p:cNvSpPr/>
          <p:nvPr/>
        </p:nvSpPr>
        <p:spPr>
          <a:xfrm>
            <a:off x="2177143" y="4652963"/>
            <a:ext cx="3788228" cy="152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Tip 1 DM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1 mg </a:t>
            </a:r>
            <a:r>
              <a:rPr lang="tr-T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glukagon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 iv, im, </a:t>
            </a:r>
            <a:r>
              <a:rPr lang="tr-T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sc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 (SU bağlı </a:t>
            </a:r>
            <a:r>
              <a:rPr lang="tr-T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ıse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tr-T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glukagon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 yapma)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Hastane koşullarında ise</a:t>
            </a:r>
          </a:p>
          <a:p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            %10 </a:t>
            </a:r>
            <a:r>
              <a:rPr lang="tr-T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dex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 150-200 ml veya</a:t>
            </a:r>
          </a:p>
          <a:p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            %20 </a:t>
            </a:r>
            <a:r>
              <a:rPr lang="tr-T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dex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 75-100 ml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925" y="4652963"/>
            <a:ext cx="1896775" cy="206352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92" y="2110240"/>
            <a:ext cx="2545140" cy="169540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50" y="1699054"/>
            <a:ext cx="2517776" cy="2517776"/>
          </a:xfrm>
          <a:prstGeom prst="rect">
            <a:avLst/>
          </a:prstGeom>
        </p:spPr>
      </p:pic>
      <p:cxnSp>
        <p:nvCxnSpPr>
          <p:cNvPr id="10" name="Dirsek Bağlayıcısı 9"/>
          <p:cNvCxnSpPr/>
          <p:nvPr/>
        </p:nvCxnSpPr>
        <p:spPr>
          <a:xfrm flipV="1">
            <a:off x="6003281" y="1611527"/>
            <a:ext cx="529644" cy="43542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Metin kutusu 12"/>
          <p:cNvSpPr txBox="1"/>
          <p:nvPr/>
        </p:nvSpPr>
        <p:spPr>
          <a:xfrm>
            <a:off x="6704351" y="1214251"/>
            <a:ext cx="3407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15 </a:t>
            </a:r>
            <a:r>
              <a:rPr lang="tr-TR" dirty="0" err="1" smtClean="0"/>
              <a:t>dk</a:t>
            </a:r>
            <a:r>
              <a:rPr lang="tr-TR" dirty="0" smtClean="0"/>
              <a:t> arayla 3 kez tekrarla</a:t>
            </a:r>
          </a:p>
          <a:p>
            <a:r>
              <a:rPr lang="tr-TR" dirty="0" smtClean="0"/>
              <a:t>Hala &lt; 70 mg/dl ise SEVK!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968974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Akut komplikasyonlar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97874"/>
            <a:ext cx="10515600" cy="467908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sz="2900" b="1" i="1" dirty="0" smtClean="0"/>
              <a:t>Diyabetik </a:t>
            </a:r>
            <a:r>
              <a:rPr lang="tr-TR" sz="2900" b="1" i="1" dirty="0" err="1" smtClean="0"/>
              <a:t>Ketoasidoz</a:t>
            </a:r>
            <a:endParaRPr lang="tr-TR" sz="2900" b="1" i="1" dirty="0" smtClean="0"/>
          </a:p>
          <a:p>
            <a:pPr marL="0" indent="0">
              <a:buNone/>
            </a:pPr>
            <a:r>
              <a:rPr lang="tr-TR" sz="2900" dirty="0" smtClean="0"/>
              <a:t>Hazırlayıcı faktörler:</a:t>
            </a:r>
          </a:p>
          <a:p>
            <a:r>
              <a:rPr lang="tr-TR" sz="2900" dirty="0" smtClean="0"/>
              <a:t>Yeni </a:t>
            </a:r>
            <a:r>
              <a:rPr lang="tr-TR" sz="2900" dirty="0"/>
              <a:t>başlayan tip 1 diyabet (%20-25 vakada)</a:t>
            </a:r>
          </a:p>
          <a:p>
            <a:r>
              <a:rPr lang="tr-TR" sz="2900" dirty="0" err="1" smtClean="0"/>
              <a:t>İnfeksiyonlar</a:t>
            </a:r>
            <a:endParaRPr lang="tr-TR" sz="2900" dirty="0" smtClean="0"/>
          </a:p>
          <a:p>
            <a:r>
              <a:rPr lang="tr-TR" sz="2900" dirty="0" smtClean="0"/>
              <a:t>İnsülin </a:t>
            </a:r>
            <a:r>
              <a:rPr lang="tr-TR" sz="2900" dirty="0"/>
              <a:t>tedavisindeki </a:t>
            </a:r>
            <a:r>
              <a:rPr lang="tr-TR" sz="2900" dirty="0" smtClean="0"/>
              <a:t>hatalar</a:t>
            </a:r>
            <a:endParaRPr lang="tr-TR" sz="2900" dirty="0"/>
          </a:p>
          <a:p>
            <a:r>
              <a:rPr lang="tr-TR" sz="2900" dirty="0" smtClean="0"/>
              <a:t>Yeme bozuklukları (özellikle tekrarlayan DKA öyküsü olan tip 1 diyabetli genç kızlarda </a:t>
            </a:r>
            <a:r>
              <a:rPr lang="fi-FI" sz="2900" dirty="0" smtClean="0"/>
              <a:t>kilo alma korkusu, hipoglisemi korkusu)</a:t>
            </a:r>
          </a:p>
          <a:p>
            <a:r>
              <a:rPr lang="tr-TR" sz="2900" dirty="0" smtClean="0"/>
              <a:t>Alkol</a:t>
            </a:r>
            <a:endParaRPr lang="tr-TR" sz="2900" dirty="0"/>
          </a:p>
          <a:p>
            <a:r>
              <a:rPr lang="tr-TR" sz="2900" dirty="0" err="1" smtClean="0"/>
              <a:t>Pankreatit</a:t>
            </a:r>
            <a:endParaRPr lang="tr-TR" sz="2900" dirty="0"/>
          </a:p>
          <a:p>
            <a:r>
              <a:rPr lang="tr-TR" sz="2900" dirty="0" err="1" smtClean="0"/>
              <a:t>Miyokard</a:t>
            </a:r>
            <a:r>
              <a:rPr lang="tr-TR" sz="2900" dirty="0" smtClean="0"/>
              <a:t> </a:t>
            </a:r>
            <a:r>
              <a:rPr lang="tr-TR" sz="2900" dirty="0" err="1"/>
              <a:t>infarktüsü</a:t>
            </a:r>
            <a:endParaRPr lang="tr-TR" sz="2900" dirty="0"/>
          </a:p>
          <a:p>
            <a:r>
              <a:rPr lang="tr-TR" sz="2900" dirty="0" smtClean="0"/>
              <a:t>Travma</a:t>
            </a:r>
            <a:r>
              <a:rPr lang="tr-TR" sz="2900" dirty="0"/>
              <a:t>, </a:t>
            </a:r>
            <a:r>
              <a:rPr lang="tr-TR" sz="2900" dirty="0" smtClean="0"/>
              <a:t>yanık, SVO</a:t>
            </a:r>
            <a:endParaRPr lang="tr-TR" sz="2900" dirty="0"/>
          </a:p>
          <a:p>
            <a:r>
              <a:rPr lang="tr-TR" sz="2900" dirty="0" smtClean="0"/>
              <a:t>Karbonhidrat </a:t>
            </a:r>
            <a:r>
              <a:rPr lang="tr-TR" sz="2900" dirty="0"/>
              <a:t>toleransını bozan ilaçlar (</a:t>
            </a:r>
            <a:r>
              <a:rPr lang="tr-TR" sz="2900" dirty="0" err="1"/>
              <a:t>kortikosteroidler</a:t>
            </a:r>
            <a:r>
              <a:rPr lang="tr-TR" sz="2900" dirty="0"/>
              <a:t> gibi)</a:t>
            </a:r>
          </a:p>
          <a:p>
            <a:r>
              <a:rPr lang="tr-TR" sz="2900" dirty="0" err="1" smtClean="0"/>
              <a:t>Hipertiroidi</a:t>
            </a:r>
            <a:r>
              <a:rPr lang="tr-TR" sz="2900" dirty="0"/>
              <a:t>, </a:t>
            </a:r>
            <a:r>
              <a:rPr lang="tr-TR" sz="2900" dirty="0" err="1"/>
              <a:t>feokromositoma</a:t>
            </a:r>
            <a:r>
              <a:rPr lang="tr-TR" sz="2900" dirty="0"/>
              <a:t>, akromegali gibi endokrinolojik sorunlar</a:t>
            </a:r>
            <a:endParaRPr lang="tr-TR" sz="2900" dirty="0" smtClean="0"/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endParaRPr lang="tr-TR" b="1" i="1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818810" y="3837418"/>
            <a:ext cx="3544389" cy="8360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SGLT2-İ kullanan hastalarda </a:t>
            </a:r>
            <a:r>
              <a:rPr lang="tr-TR" dirty="0" err="1" smtClean="0">
                <a:solidFill>
                  <a:schemeClr val="tx1"/>
                </a:solidFill>
              </a:rPr>
              <a:t>öglisemik</a:t>
            </a:r>
            <a:r>
              <a:rPr lang="tr-TR" dirty="0" smtClean="0">
                <a:solidFill>
                  <a:schemeClr val="tx1"/>
                </a:solidFill>
              </a:rPr>
              <a:t> DKA !!!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48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Giriş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6269610" cy="4480907"/>
          </a:xfrm>
        </p:spPr>
        <p:txBody>
          <a:bodyPr/>
          <a:lstStyle/>
          <a:p>
            <a:pPr marL="0" indent="0">
              <a:buNone/>
            </a:pPr>
            <a:r>
              <a:rPr lang="tr-TR" dirty="0" err="1" smtClean="0"/>
              <a:t>Diyabetes</a:t>
            </a:r>
            <a:r>
              <a:rPr lang="tr-TR" dirty="0" smtClean="0"/>
              <a:t> </a:t>
            </a:r>
            <a:r>
              <a:rPr lang="tr-TR" dirty="0" err="1" smtClean="0"/>
              <a:t>Mellitus</a:t>
            </a:r>
            <a:r>
              <a:rPr lang="tr-TR" dirty="0" smtClean="0"/>
              <a:t>;</a:t>
            </a:r>
          </a:p>
          <a:p>
            <a:endParaRPr lang="tr-TR" dirty="0" smtClean="0"/>
          </a:p>
          <a:p>
            <a:r>
              <a:rPr lang="tr-TR" dirty="0" smtClean="0"/>
              <a:t>İnsülin </a:t>
            </a:r>
            <a:r>
              <a:rPr lang="tr-TR" dirty="0"/>
              <a:t>salınımı, insülinin hedef dokuda etkisi veya her </a:t>
            </a:r>
            <a:r>
              <a:rPr lang="tr-TR" dirty="0" smtClean="0"/>
              <a:t>iki mekanizmada </a:t>
            </a:r>
            <a:r>
              <a:rPr lang="tr-TR" dirty="0"/>
              <a:t>da bozuklukla ortaya çıkan </a:t>
            </a:r>
            <a:r>
              <a:rPr lang="tr-TR" dirty="0" err="1"/>
              <a:t>hiperglisemi</a:t>
            </a:r>
            <a:r>
              <a:rPr lang="tr-TR" dirty="0"/>
              <a:t> ile karakterize </a:t>
            </a:r>
            <a:endParaRPr lang="tr-TR" dirty="0" smtClean="0"/>
          </a:p>
          <a:p>
            <a:r>
              <a:rPr lang="tr-TR" dirty="0" smtClean="0"/>
              <a:t>Kronik </a:t>
            </a:r>
            <a:r>
              <a:rPr lang="tr-TR" dirty="0" err="1" smtClean="0"/>
              <a:t>metabolik</a:t>
            </a:r>
            <a:r>
              <a:rPr lang="tr-TR" dirty="0" smtClean="0"/>
              <a:t> bir hastalık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05" y="2892145"/>
            <a:ext cx="4139195" cy="23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3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latin typeface="+mn-lt"/>
              </a:rPr>
              <a:t>Akut</a:t>
            </a:r>
            <a:r>
              <a:rPr lang="tr-TR" sz="3200" dirty="0"/>
              <a:t> </a:t>
            </a:r>
            <a:r>
              <a:rPr lang="tr-TR" sz="3200" dirty="0">
                <a:latin typeface="+mn-lt"/>
              </a:rPr>
              <a:t>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5318" y="1549543"/>
            <a:ext cx="11141364" cy="4952857"/>
          </a:xfrm>
        </p:spPr>
        <p:txBody>
          <a:bodyPr/>
          <a:lstStyle/>
          <a:p>
            <a:pPr marL="0" indent="0">
              <a:buNone/>
            </a:pPr>
            <a:r>
              <a:rPr lang="tr-TR" sz="2400" b="1" i="1" dirty="0"/>
              <a:t>Diyabetik </a:t>
            </a:r>
            <a:r>
              <a:rPr lang="tr-TR" sz="2400" b="1" i="1" dirty="0" err="1"/>
              <a:t>Ketoasidoz</a:t>
            </a:r>
            <a:endParaRPr lang="tr-TR" sz="2400" b="1" i="1" dirty="0"/>
          </a:p>
          <a:p>
            <a:pPr marL="0" indent="0">
              <a:buNone/>
            </a:pPr>
            <a:r>
              <a:rPr lang="tr-TR" sz="2400" dirty="0" smtClean="0"/>
              <a:t>Semptomlar                                                   Fizik muayene bulguları</a:t>
            </a:r>
            <a:endParaRPr lang="tr-TR" sz="2400" dirty="0"/>
          </a:p>
        </p:txBody>
      </p:sp>
      <p:sp>
        <p:nvSpPr>
          <p:cNvPr id="5" name="Yuvarlatılmış Dikdörtgen 4"/>
          <p:cNvSpPr/>
          <p:nvPr/>
        </p:nvSpPr>
        <p:spPr>
          <a:xfrm>
            <a:off x="525318" y="2756693"/>
            <a:ext cx="3392055" cy="23694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Halsizlik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İştahsızlık, bulantı, kusma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Ağız kuruluğu, </a:t>
            </a:r>
            <a:r>
              <a:rPr lang="tr-TR" dirty="0" err="1">
                <a:solidFill>
                  <a:schemeClr val="tx1"/>
                </a:solidFill>
              </a:rPr>
              <a:t>polidipsi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poliüri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Karın ağrısı, kramplar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Nefes darlığı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Kilo kaybı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5809672" y="2756693"/>
            <a:ext cx="6031345" cy="23694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Taşikardi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Müköz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membranların</a:t>
            </a:r>
            <a:r>
              <a:rPr lang="tr-TR" dirty="0">
                <a:solidFill>
                  <a:schemeClr val="tx1"/>
                </a:solidFill>
              </a:rPr>
              <a:t> kuruluğu, deri turgorunda azalma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Sıcak ve kuru cilt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Dehidratasyon</a:t>
            </a:r>
            <a:r>
              <a:rPr lang="tr-TR" dirty="0">
                <a:solidFill>
                  <a:schemeClr val="tx1"/>
                </a:solidFill>
              </a:rPr>
              <a:t>, hipotansiyon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Takipne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Kussmaul</a:t>
            </a:r>
            <a:r>
              <a:rPr lang="tr-TR" dirty="0">
                <a:solidFill>
                  <a:schemeClr val="tx1"/>
                </a:solidFill>
              </a:rPr>
              <a:t> solunumu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Batında hassasiyet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Ağızda keton kokusu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Letarji, zihinsel </a:t>
            </a:r>
            <a:r>
              <a:rPr lang="tr-TR" dirty="0" err="1">
                <a:solidFill>
                  <a:schemeClr val="tx1"/>
                </a:solidFill>
              </a:rPr>
              <a:t>küntleşme</a:t>
            </a:r>
            <a:r>
              <a:rPr lang="tr-TR" dirty="0">
                <a:solidFill>
                  <a:schemeClr val="tx1"/>
                </a:solidFill>
              </a:rPr>
              <a:t>, koma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21" y="1880481"/>
            <a:ext cx="3726503" cy="31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68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6730" t="19972" r="39680" b="20086"/>
          <a:stretch/>
        </p:blipFill>
        <p:spPr>
          <a:xfrm>
            <a:off x="2070011" y="443343"/>
            <a:ext cx="7971692" cy="616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9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Akut 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400" b="1" i="1" dirty="0"/>
              <a:t>Diyabetik </a:t>
            </a:r>
            <a:r>
              <a:rPr lang="tr-TR" sz="2400" b="1" i="1" dirty="0" err="1" smtClean="0"/>
              <a:t>Ketoasidoz</a:t>
            </a:r>
            <a:r>
              <a:rPr lang="tr-TR" sz="2400" b="1" i="1" dirty="0" smtClean="0"/>
              <a:t> Tedavi</a:t>
            </a:r>
          </a:p>
          <a:p>
            <a:pPr marL="0" indent="0">
              <a:buNone/>
            </a:pPr>
            <a:r>
              <a:rPr lang="tr-TR" sz="2400" b="1" i="1" dirty="0" smtClean="0"/>
              <a:t>Sıvı-Elektrolit tedavisi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Toplam sıvı açığını </a:t>
            </a:r>
            <a:r>
              <a:rPr lang="tr-TR" sz="2400" dirty="0" smtClean="0"/>
              <a:t>24-36 </a:t>
            </a:r>
          </a:p>
          <a:p>
            <a:pPr marL="0" indent="0">
              <a:buNone/>
            </a:pPr>
            <a:r>
              <a:rPr lang="tr-TR" sz="2400" dirty="0" smtClean="0"/>
              <a:t>saatte </a:t>
            </a:r>
            <a:r>
              <a:rPr lang="tr-TR" sz="2400" dirty="0"/>
              <a:t>yerine koymak </a:t>
            </a:r>
            <a:r>
              <a:rPr lang="tr-TR" sz="2400" dirty="0" smtClean="0"/>
              <a:t>gerekir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6667" t="25033" r="39902" b="20065"/>
          <a:stretch/>
        </p:blipFill>
        <p:spPr>
          <a:xfrm>
            <a:off x="5255289" y="1825625"/>
            <a:ext cx="6229978" cy="442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64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>
                <a:latin typeface="+mn-lt"/>
              </a:rPr>
              <a:t>Akut komplikasyonlar</a:t>
            </a:r>
            <a:endParaRPr lang="tr-TR" sz="3200" dirty="0"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14399" y="1316334"/>
            <a:ext cx="11133575" cy="24819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2400" b="1" i="1" dirty="0"/>
              <a:t>Diyabetik </a:t>
            </a:r>
            <a:r>
              <a:rPr lang="tr-TR" sz="2400" b="1" i="1" dirty="0" err="1"/>
              <a:t>Ketoasidoz</a:t>
            </a:r>
            <a:r>
              <a:rPr lang="tr-TR" sz="2400" b="1" i="1" dirty="0"/>
              <a:t> </a:t>
            </a:r>
            <a:r>
              <a:rPr lang="tr-TR" sz="2400" b="1" i="1" dirty="0" smtClean="0"/>
              <a:t>Tedavi</a:t>
            </a:r>
          </a:p>
          <a:p>
            <a:pPr marL="0" indent="0">
              <a:buNone/>
            </a:pPr>
            <a:r>
              <a:rPr lang="tr-TR" sz="2400" b="1" i="1" dirty="0" smtClean="0"/>
              <a:t>İnsülin tedavisi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Hafif seyirli vakalar dışında, insülin eksiğinin yerine konulması için sürekli </a:t>
            </a:r>
            <a:r>
              <a:rPr lang="tr-TR" sz="2400" dirty="0" err="1"/>
              <a:t>i.v</a:t>
            </a:r>
            <a:r>
              <a:rPr lang="tr-TR" sz="2400" dirty="0"/>
              <a:t>. </a:t>
            </a:r>
            <a:r>
              <a:rPr lang="tr-TR" sz="2400" dirty="0" smtClean="0"/>
              <a:t>İnsülin </a:t>
            </a:r>
            <a:r>
              <a:rPr lang="tr-TR" sz="2400" dirty="0" err="1" smtClean="0"/>
              <a:t>infüzyonu</a:t>
            </a:r>
            <a:r>
              <a:rPr lang="tr-TR" sz="2400" dirty="0" smtClean="0"/>
              <a:t> </a:t>
            </a:r>
            <a:r>
              <a:rPr lang="tr-TR" sz="2400" dirty="0"/>
              <a:t>tercih </a:t>
            </a:r>
            <a:r>
              <a:rPr lang="tr-TR" sz="2400" dirty="0" smtClean="0"/>
              <a:t>edilmeli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Çocuklarda sıvı </a:t>
            </a:r>
            <a:r>
              <a:rPr lang="tr-TR" sz="2400" dirty="0" err="1"/>
              <a:t>infüzyonuna</a:t>
            </a:r>
            <a:r>
              <a:rPr lang="tr-TR" sz="2400" dirty="0"/>
              <a:t> başlandıktan 1-2 saat sonra insülin </a:t>
            </a:r>
            <a:r>
              <a:rPr lang="tr-TR" sz="2400" dirty="0" err="1" smtClean="0"/>
              <a:t>infüzyonuna</a:t>
            </a:r>
            <a:r>
              <a:rPr lang="tr-TR" sz="2400" dirty="0"/>
              <a:t> </a:t>
            </a:r>
            <a:r>
              <a:rPr lang="tr-TR" sz="2400" dirty="0" smtClean="0"/>
              <a:t>başlanmalı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Hastanın </a:t>
            </a:r>
            <a:r>
              <a:rPr lang="tr-TR" sz="2400" dirty="0" err="1"/>
              <a:t>asidoz</a:t>
            </a:r>
            <a:r>
              <a:rPr lang="tr-TR" sz="2400" dirty="0"/>
              <a:t> durumu düzelene kadar, kan </a:t>
            </a:r>
            <a:r>
              <a:rPr lang="tr-TR" sz="2400" dirty="0" err="1"/>
              <a:t>glukoz</a:t>
            </a:r>
            <a:r>
              <a:rPr lang="tr-TR" sz="2400" dirty="0"/>
              <a:t> düzeyi 150-200 mg/dl </a:t>
            </a:r>
            <a:r>
              <a:rPr lang="tr-TR" sz="2400" dirty="0" smtClean="0"/>
              <a:t>civarında tutulacak </a:t>
            </a:r>
            <a:r>
              <a:rPr lang="tr-TR" sz="2400" dirty="0"/>
              <a:t>şekilde dekstroz ve insülin dozları ayarlanarak, </a:t>
            </a:r>
            <a:r>
              <a:rPr lang="tr-TR" sz="2400" dirty="0" err="1"/>
              <a:t>infüzyona</a:t>
            </a:r>
            <a:r>
              <a:rPr lang="tr-TR" sz="2400" dirty="0"/>
              <a:t> devam </a:t>
            </a:r>
            <a:r>
              <a:rPr lang="tr-TR" sz="2400" dirty="0" smtClean="0"/>
              <a:t>edilmeli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7179" t="26012" r="39872" b="35469"/>
          <a:stretch/>
        </p:blipFill>
        <p:spPr>
          <a:xfrm>
            <a:off x="2907322" y="3895485"/>
            <a:ext cx="5593583" cy="282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55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Akut 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33236"/>
            <a:ext cx="10515600" cy="4643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/>
              <a:t>Diyabetik </a:t>
            </a:r>
            <a:r>
              <a:rPr lang="tr-TR" sz="2400" b="1" i="1" dirty="0" err="1"/>
              <a:t>Ketoasidoz</a:t>
            </a:r>
            <a:r>
              <a:rPr lang="tr-TR" sz="2400" b="1" i="1" dirty="0"/>
              <a:t> Tedavi</a:t>
            </a:r>
          </a:p>
          <a:p>
            <a:pPr marL="0" indent="0">
              <a:buNone/>
            </a:pPr>
            <a:r>
              <a:rPr lang="tr-TR" sz="2400" b="1" i="1" dirty="0"/>
              <a:t>Potasyum </a:t>
            </a:r>
            <a:r>
              <a:rPr lang="tr-TR" sz="2400" b="1" i="1" dirty="0" err="1"/>
              <a:t>replasmanı</a:t>
            </a:r>
            <a:endParaRPr lang="tr-TR" sz="2400" b="1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Hasta idrar çıkarmaya başladığında </a:t>
            </a:r>
            <a:r>
              <a:rPr lang="tr-TR" sz="2400" dirty="0" err="1"/>
              <a:t>infüzyona</a:t>
            </a:r>
            <a:r>
              <a:rPr lang="tr-TR" sz="2400" dirty="0"/>
              <a:t> K+ </a:t>
            </a:r>
            <a:r>
              <a:rPr lang="tr-TR" sz="2400" dirty="0" smtClean="0"/>
              <a:t>eklenmeli</a:t>
            </a:r>
          </a:p>
          <a:p>
            <a:pPr marL="0" indent="0">
              <a:buNone/>
            </a:pP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0394" t="40101" r="32152" b="25636"/>
          <a:stretch/>
        </p:blipFill>
        <p:spPr>
          <a:xfrm>
            <a:off x="170009" y="3006283"/>
            <a:ext cx="10507287" cy="352459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566" y="1268360"/>
            <a:ext cx="1759580" cy="459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228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Akut komplikasyonlar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/>
              <a:t>Diyabetik </a:t>
            </a:r>
            <a:r>
              <a:rPr lang="tr-TR" sz="2400" b="1" i="1" dirty="0" err="1"/>
              <a:t>Ketoasidoz</a:t>
            </a:r>
            <a:r>
              <a:rPr lang="tr-TR" sz="2400" b="1" i="1" dirty="0"/>
              <a:t> Tedavi</a:t>
            </a:r>
          </a:p>
          <a:p>
            <a:pPr marL="0" indent="0">
              <a:buNone/>
            </a:pPr>
            <a:r>
              <a:rPr lang="tr-TR" sz="2400" b="1" i="1" dirty="0"/>
              <a:t>Potasyum </a:t>
            </a:r>
            <a:r>
              <a:rPr lang="tr-TR" sz="2400" b="1" i="1" dirty="0" err="1" smtClean="0"/>
              <a:t>replasmanı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Serum K+ düzeyi 2-4 saatte bir ölçülmeli, gerekli vakalarda EKG </a:t>
            </a:r>
            <a:r>
              <a:rPr lang="tr-TR" sz="2400" dirty="0" err="1"/>
              <a:t>monitorizasyonu</a:t>
            </a:r>
            <a:r>
              <a:rPr lang="tr-TR" sz="2400" dirty="0"/>
              <a:t> </a:t>
            </a:r>
            <a:r>
              <a:rPr lang="tr-TR" sz="2400" dirty="0" smtClean="0"/>
              <a:t>ile </a:t>
            </a:r>
            <a:r>
              <a:rPr lang="tr-TR" sz="2400" dirty="0" err="1" smtClean="0"/>
              <a:t>intrasellüler</a:t>
            </a:r>
            <a:r>
              <a:rPr lang="tr-TR" sz="2400" dirty="0" smtClean="0"/>
              <a:t> </a:t>
            </a:r>
            <a:r>
              <a:rPr lang="tr-TR" sz="2400" dirty="0"/>
              <a:t>K+ </a:t>
            </a:r>
            <a:r>
              <a:rPr lang="tr-TR" sz="2400" dirty="0" smtClean="0"/>
              <a:t>izlenmeli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K+ desteği, hastanın durumu stabil hale gelinceye ve oral alımı başlayıncaya </a:t>
            </a:r>
            <a:r>
              <a:rPr lang="tr-TR" sz="2400" dirty="0" smtClean="0"/>
              <a:t>dek sürdürülmeli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İnsülin </a:t>
            </a:r>
            <a:r>
              <a:rPr lang="tr-TR" sz="2400" dirty="0"/>
              <a:t>verildikçe, hücre içine geçiş nedeni ile K+ düzeyinin </a:t>
            </a:r>
            <a:r>
              <a:rPr lang="tr-TR" sz="2400" dirty="0" smtClean="0"/>
              <a:t>düşeceği dikkate alınmalı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19" y="5262306"/>
            <a:ext cx="6846529" cy="134274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624" y="4844300"/>
            <a:ext cx="3352595" cy="15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91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Akut komplikasyonlar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/>
              <a:t>Diyabetik </a:t>
            </a:r>
            <a:r>
              <a:rPr lang="tr-TR" sz="2400" b="1" i="1" dirty="0" err="1"/>
              <a:t>Ketoasidoz</a:t>
            </a:r>
            <a:r>
              <a:rPr lang="tr-TR" sz="2400" b="1" i="1" dirty="0"/>
              <a:t> </a:t>
            </a:r>
            <a:r>
              <a:rPr lang="tr-TR" sz="2400" b="1" i="1" dirty="0" smtClean="0"/>
              <a:t>Tedavi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b="1" i="1" dirty="0" err="1"/>
              <a:t>Glukoz</a:t>
            </a:r>
            <a:r>
              <a:rPr lang="tr-TR" sz="2400" b="1" i="1" dirty="0"/>
              <a:t> </a:t>
            </a:r>
            <a:r>
              <a:rPr lang="tr-TR" sz="2400" b="1" i="1" dirty="0" err="1" smtClean="0"/>
              <a:t>infüzyonu</a:t>
            </a:r>
            <a:endParaRPr lang="tr-TR" sz="2400" b="1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PG düzeyi 250 mg/dl’ye indiğinde </a:t>
            </a:r>
            <a:r>
              <a:rPr lang="tr-TR" sz="2400" dirty="0" err="1"/>
              <a:t>glukoz</a:t>
            </a:r>
            <a:r>
              <a:rPr lang="tr-TR" sz="2400" dirty="0"/>
              <a:t> </a:t>
            </a:r>
            <a:r>
              <a:rPr lang="tr-TR" sz="2400" dirty="0" err="1" smtClean="0"/>
              <a:t>infüzyonu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dirty="0" err="1" smtClean="0"/>
              <a:t>Glukoz</a:t>
            </a:r>
            <a:r>
              <a:rPr lang="tr-TR" sz="2400" dirty="0" smtClean="0"/>
              <a:t> </a:t>
            </a:r>
            <a:r>
              <a:rPr lang="tr-TR" sz="2400" dirty="0"/>
              <a:t>5-10 </a:t>
            </a:r>
            <a:r>
              <a:rPr lang="tr-TR" sz="2400" dirty="0" smtClean="0"/>
              <a:t>g/</a:t>
            </a:r>
            <a:r>
              <a:rPr lang="tr-TR" sz="2400" dirty="0" err="1" smtClean="0"/>
              <a:t>st</a:t>
            </a:r>
            <a:r>
              <a:rPr lang="tr-TR" sz="2400" dirty="0" smtClean="0"/>
              <a:t> </a:t>
            </a:r>
            <a:r>
              <a:rPr lang="tr-TR" sz="2400" dirty="0"/>
              <a:t>dozunda </a:t>
            </a:r>
            <a:r>
              <a:rPr lang="tr-TR" sz="2400" dirty="0" err="1"/>
              <a:t>NaCl</a:t>
            </a:r>
            <a:r>
              <a:rPr lang="tr-TR" sz="2400" dirty="0"/>
              <a:t> </a:t>
            </a:r>
            <a:r>
              <a:rPr lang="tr-TR" sz="2400" dirty="0" smtClean="0"/>
              <a:t>‘ye / %</a:t>
            </a:r>
            <a:r>
              <a:rPr lang="tr-TR" sz="2400" dirty="0"/>
              <a:t>5-10 dekstroz 100 </a:t>
            </a:r>
            <a:r>
              <a:rPr lang="tr-TR" sz="2400" dirty="0" smtClean="0"/>
              <a:t>ml/</a:t>
            </a:r>
            <a:r>
              <a:rPr lang="tr-TR" sz="2400" dirty="0" err="1" smtClean="0"/>
              <a:t>st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b="1" i="1" dirty="0"/>
              <a:t>Bikarbonat </a:t>
            </a:r>
            <a:r>
              <a:rPr lang="tr-TR" sz="2400" b="1" i="1" dirty="0" smtClean="0"/>
              <a:t>tedavisi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/>
              <a:t>pH</a:t>
            </a:r>
            <a:r>
              <a:rPr lang="tr-TR" sz="2400" dirty="0"/>
              <a:t> &gt;7.0 ise NaHCO3 </a:t>
            </a:r>
            <a:r>
              <a:rPr lang="tr-TR" sz="2400" dirty="0" smtClean="0"/>
              <a:t>verilmez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İnsülin başlanınca </a:t>
            </a:r>
            <a:r>
              <a:rPr lang="tr-TR" sz="2400" dirty="0" err="1" smtClean="0"/>
              <a:t>lipoliz</a:t>
            </a:r>
            <a:r>
              <a:rPr lang="tr-TR" sz="2400" dirty="0" smtClean="0"/>
              <a:t> baskılandığı için genelde </a:t>
            </a:r>
            <a:r>
              <a:rPr lang="tr-TR" sz="2400" dirty="0" err="1" smtClean="0"/>
              <a:t>asidoz</a:t>
            </a:r>
            <a:r>
              <a:rPr lang="tr-TR" sz="2400" dirty="0" smtClean="0"/>
              <a:t> düzelir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789710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Akut komplikasyonlar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b="1" i="1" dirty="0" err="1" smtClean="0"/>
              <a:t>Hiperozmolar</a:t>
            </a:r>
            <a:r>
              <a:rPr lang="tr-TR" sz="2400" b="1" i="1" dirty="0" smtClean="0"/>
              <a:t> </a:t>
            </a:r>
            <a:r>
              <a:rPr lang="tr-TR" sz="2400" b="1" i="1" dirty="0" err="1" smtClean="0"/>
              <a:t>hiperglisemik</a:t>
            </a:r>
            <a:r>
              <a:rPr lang="tr-TR" sz="2400" b="1" i="1" dirty="0" smtClean="0"/>
              <a:t> durum (HHD)</a:t>
            </a:r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Genelde &gt;50 yaş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%25-35’i daha önceden tanı almamış olan tip </a:t>
            </a:r>
            <a:r>
              <a:rPr lang="tr-TR" sz="2400" dirty="0" smtClean="0"/>
              <a:t>2 diyabetli hastalar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HHD </a:t>
            </a:r>
            <a:r>
              <a:rPr lang="tr-TR" sz="2400" dirty="0" err="1"/>
              <a:t>mortalitesi</a:t>
            </a:r>
            <a:r>
              <a:rPr lang="tr-TR" sz="2400" dirty="0"/>
              <a:t> %12-42 </a:t>
            </a:r>
            <a:r>
              <a:rPr lang="tr-TR" sz="2400" dirty="0" smtClean="0"/>
              <a:t>arasında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Klinik yavaş seyirli, sinsi, hastaneye geç başvuru </a:t>
            </a:r>
            <a:r>
              <a:rPr lang="tr-TR" sz="2400" dirty="0" smtClean="0">
                <a:sym typeface="Wingdings" panose="05000000000000000000" pitchFamily="2" charset="2"/>
              </a:rPr>
              <a:t> kötü </a:t>
            </a:r>
            <a:r>
              <a:rPr lang="tr-TR" sz="2400" dirty="0" err="1" smtClean="0">
                <a:sym typeface="Wingdings" panose="05000000000000000000" pitchFamily="2" charset="2"/>
              </a:rPr>
              <a:t>prognoz</a:t>
            </a:r>
            <a:endParaRPr lang="tr-TR" sz="2400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M</a:t>
            </a:r>
            <a:r>
              <a:rPr lang="tr-TR" sz="2400" dirty="0" smtClean="0"/>
              <a:t>erkezi </a:t>
            </a:r>
            <a:r>
              <a:rPr lang="tr-TR" sz="2400" dirty="0"/>
              <a:t>sinir sistemi fonksiyonlarında akut veya </a:t>
            </a:r>
            <a:r>
              <a:rPr lang="tr-TR" sz="2400" dirty="0" err="1" smtClean="0"/>
              <a:t>subakut</a:t>
            </a:r>
            <a:r>
              <a:rPr lang="tr-TR" sz="2400" dirty="0"/>
              <a:t> </a:t>
            </a:r>
            <a:r>
              <a:rPr lang="tr-TR" sz="2400" dirty="0" smtClean="0"/>
              <a:t>kötüleşme </a:t>
            </a:r>
            <a:r>
              <a:rPr lang="tr-TR" sz="2400" dirty="0"/>
              <a:t>olan ve </a:t>
            </a:r>
            <a:r>
              <a:rPr lang="tr-TR" sz="2400" dirty="0" err="1"/>
              <a:t>dehidratasyon</a:t>
            </a:r>
            <a:r>
              <a:rPr lang="tr-TR" sz="2400" dirty="0"/>
              <a:t> görülen her yaşlı olguda HHD </a:t>
            </a:r>
            <a:r>
              <a:rPr lang="tr-TR" sz="2400" dirty="0" smtClean="0"/>
              <a:t>akla gelmeli</a:t>
            </a:r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</p:txBody>
      </p:sp>
      <p:sp>
        <p:nvSpPr>
          <p:cNvPr id="4" name="Yuvarlatılmış Dikdörtgen 3"/>
          <p:cNvSpPr/>
          <p:nvPr/>
        </p:nvSpPr>
        <p:spPr>
          <a:xfrm>
            <a:off x="1143000" y="2468058"/>
            <a:ext cx="3598606" cy="1101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Plazma </a:t>
            </a:r>
            <a:r>
              <a:rPr lang="tr-TR" dirty="0" err="1" smtClean="0">
                <a:solidFill>
                  <a:schemeClr val="tx1"/>
                </a:solidFill>
              </a:rPr>
              <a:t>glukoz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düzeyi &gt;600 mg/dl 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ozmolarite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≥320 </a:t>
            </a:r>
            <a:r>
              <a:rPr lang="tr-TR" dirty="0" err="1">
                <a:solidFill>
                  <a:schemeClr val="tx1"/>
                </a:solidFill>
              </a:rPr>
              <a:t>mOsm</a:t>
            </a:r>
            <a:r>
              <a:rPr lang="tr-TR" dirty="0">
                <a:solidFill>
                  <a:schemeClr val="tx1"/>
                </a:solidFill>
              </a:rPr>
              <a:t>/kg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6096000" y="2468057"/>
            <a:ext cx="3408218" cy="11012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err="1" smtClean="0">
                <a:solidFill>
                  <a:schemeClr val="tx1"/>
                </a:solidFill>
              </a:rPr>
              <a:t>Ketoz</a:t>
            </a:r>
            <a:r>
              <a:rPr lang="tr-TR" dirty="0" smtClean="0">
                <a:solidFill>
                  <a:schemeClr val="tx1"/>
                </a:solidFill>
              </a:rPr>
              <a:t>, </a:t>
            </a:r>
            <a:r>
              <a:rPr lang="tr-TR" dirty="0" err="1" smtClean="0">
                <a:solidFill>
                  <a:schemeClr val="tx1"/>
                </a:solidFill>
              </a:rPr>
              <a:t>asidoz</a:t>
            </a:r>
            <a:r>
              <a:rPr lang="tr-TR" dirty="0" smtClean="0">
                <a:solidFill>
                  <a:schemeClr val="tx1"/>
                </a:solidFill>
              </a:rPr>
              <a:t> yok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err="1" smtClean="0">
                <a:solidFill>
                  <a:schemeClr val="tx1"/>
                </a:solidFill>
              </a:rPr>
              <a:t>Dehidratasyon</a:t>
            </a:r>
            <a:r>
              <a:rPr lang="tr-TR" dirty="0" smtClean="0">
                <a:solidFill>
                  <a:schemeClr val="tx1"/>
                </a:solidFill>
              </a:rPr>
              <a:t> daha belirgin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tx1"/>
                </a:solidFill>
              </a:rPr>
              <a:t>Plazma </a:t>
            </a:r>
            <a:r>
              <a:rPr lang="tr-TR" dirty="0" err="1" smtClean="0">
                <a:solidFill>
                  <a:schemeClr val="tx1"/>
                </a:solidFill>
              </a:rPr>
              <a:t>osmolaritesi</a:t>
            </a:r>
            <a:r>
              <a:rPr lang="tr-TR" dirty="0" smtClean="0">
                <a:solidFill>
                  <a:schemeClr val="tx1"/>
                </a:solidFill>
              </a:rPr>
              <a:t> yüksek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078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err="1"/>
              <a:t>Hiperozmolar</a:t>
            </a:r>
            <a:r>
              <a:rPr lang="tr-TR" sz="2400" b="1" i="1" dirty="0"/>
              <a:t> </a:t>
            </a:r>
            <a:r>
              <a:rPr lang="tr-TR" sz="2400" b="1" i="1" dirty="0" err="1"/>
              <a:t>hiperglisemik</a:t>
            </a:r>
            <a:r>
              <a:rPr lang="tr-TR" sz="2400" b="1" i="1" dirty="0"/>
              <a:t> durum (HHD</a:t>
            </a:r>
            <a:r>
              <a:rPr lang="tr-TR" sz="2400" b="1" i="1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400" dirty="0"/>
              <a:t>Ortalama su kaybı 8-10 </a:t>
            </a:r>
            <a:r>
              <a:rPr lang="es-ES" sz="2400" dirty="0" smtClean="0"/>
              <a:t>litre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Tansiyon düşük / HT hastalarında normal ya da düşük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Na</a:t>
            </a:r>
            <a:r>
              <a:rPr lang="tr-TR" sz="2400" dirty="0" smtClean="0"/>
              <a:t>, K, Cl, Mg, </a:t>
            </a:r>
            <a:r>
              <a:rPr lang="tr-TR" sz="2400" dirty="0" err="1" smtClean="0"/>
              <a:t>Ca</a:t>
            </a:r>
            <a:r>
              <a:rPr lang="tr-TR" sz="2400" dirty="0" smtClean="0"/>
              <a:t> </a:t>
            </a:r>
            <a:r>
              <a:rPr lang="tr-TR" sz="2400" dirty="0"/>
              <a:t>ve fosfat </a:t>
            </a:r>
            <a:r>
              <a:rPr lang="tr-TR" sz="2400" dirty="0" smtClean="0"/>
              <a:t>kayıpları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Na</a:t>
            </a:r>
            <a:r>
              <a:rPr lang="tr-TR" sz="2400" dirty="0" smtClean="0"/>
              <a:t> genelde &gt;140 olmasına rağmen </a:t>
            </a:r>
            <a:r>
              <a:rPr lang="tr-TR" sz="2400" dirty="0" err="1" smtClean="0"/>
              <a:t>psödohiponatremi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Prerenal</a:t>
            </a:r>
            <a:r>
              <a:rPr lang="tr-TR" sz="2400" dirty="0" smtClean="0"/>
              <a:t> </a:t>
            </a:r>
            <a:r>
              <a:rPr lang="tr-TR" sz="2400" dirty="0" err="1"/>
              <a:t>azotemi</a:t>
            </a:r>
            <a:r>
              <a:rPr lang="tr-TR" sz="2400" dirty="0"/>
              <a:t> (ileri yaş, eşlik eden sorunlar ve </a:t>
            </a:r>
            <a:r>
              <a:rPr lang="tr-TR" sz="2400" dirty="0" err="1" smtClean="0"/>
              <a:t>dehidratasyona</a:t>
            </a:r>
            <a:r>
              <a:rPr lang="tr-TR" sz="2400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Transaminaz</a:t>
            </a:r>
            <a:r>
              <a:rPr lang="tr-TR" sz="2400" dirty="0" smtClean="0"/>
              <a:t> </a:t>
            </a:r>
            <a:r>
              <a:rPr lang="tr-TR" sz="2400" dirty="0" err="1" smtClean="0"/>
              <a:t>yükseklği</a:t>
            </a:r>
            <a:r>
              <a:rPr lang="tr-TR" sz="2400" dirty="0" smtClean="0"/>
              <a:t>, CPK artışı, </a:t>
            </a:r>
            <a:r>
              <a:rPr lang="tr-TR" sz="2400" dirty="0" err="1" smtClean="0"/>
              <a:t>lökositoz</a:t>
            </a:r>
            <a:r>
              <a:rPr lang="tr-TR" sz="2400" dirty="0" smtClean="0"/>
              <a:t>, </a:t>
            </a:r>
            <a:r>
              <a:rPr lang="tr-TR" sz="2400" dirty="0" err="1" smtClean="0"/>
              <a:t>htc</a:t>
            </a:r>
            <a:r>
              <a:rPr lang="tr-TR" sz="2400" dirty="0" smtClean="0"/>
              <a:t> artışı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Ötiroid</a:t>
            </a:r>
            <a:r>
              <a:rPr lang="tr-TR" sz="2400" dirty="0" smtClean="0"/>
              <a:t> </a:t>
            </a:r>
            <a:r>
              <a:rPr lang="tr-TR" sz="2400" dirty="0"/>
              <a:t>hasta sendromu</a:t>
            </a:r>
            <a:endParaRPr lang="tr-TR" sz="2400" b="1" i="1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Akut komplikasyonlar</a:t>
            </a:r>
            <a:endParaRPr lang="tr-TR" dirty="0"/>
          </a:p>
        </p:txBody>
      </p:sp>
      <p:sp>
        <p:nvSpPr>
          <p:cNvPr id="5" name="Yuvarlatılmış Dikdörtgen 4"/>
          <p:cNvSpPr/>
          <p:nvPr/>
        </p:nvSpPr>
        <p:spPr>
          <a:xfrm>
            <a:off x="1431639" y="4147128"/>
            <a:ext cx="6437744" cy="360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tx1"/>
                </a:solidFill>
              </a:rPr>
              <a:t>Düzeltilmiş </a:t>
            </a:r>
            <a:r>
              <a:rPr lang="tr-TR" b="1" dirty="0" err="1" smtClean="0">
                <a:solidFill>
                  <a:schemeClr val="tx1"/>
                </a:solidFill>
              </a:rPr>
              <a:t>Na</a:t>
            </a:r>
            <a:r>
              <a:rPr lang="tr-TR" b="1" dirty="0" smtClean="0">
                <a:solidFill>
                  <a:schemeClr val="tx1"/>
                </a:solidFill>
              </a:rPr>
              <a:t>= </a:t>
            </a:r>
            <a:r>
              <a:rPr lang="tr-TR" dirty="0">
                <a:solidFill>
                  <a:schemeClr val="tx1"/>
                </a:solidFill>
              </a:rPr>
              <a:t>Ölçülen </a:t>
            </a:r>
            <a:r>
              <a:rPr lang="tr-TR" dirty="0" err="1" smtClean="0">
                <a:solidFill>
                  <a:schemeClr val="tx1"/>
                </a:solidFill>
              </a:rPr>
              <a:t>Na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+ 1.6 x [(</a:t>
            </a:r>
            <a:r>
              <a:rPr lang="tr-TR" dirty="0" err="1">
                <a:solidFill>
                  <a:schemeClr val="tx1"/>
                </a:solidFill>
              </a:rPr>
              <a:t>Glukoz</a:t>
            </a:r>
            <a:r>
              <a:rPr lang="tr-TR" dirty="0">
                <a:solidFill>
                  <a:schemeClr val="tx1"/>
                </a:solidFill>
              </a:rPr>
              <a:t> - 100) / 100 ] </a:t>
            </a:r>
            <a:r>
              <a:rPr lang="tr-TR" dirty="0" err="1">
                <a:solidFill>
                  <a:schemeClr val="tx1"/>
                </a:solidFill>
              </a:rPr>
              <a:t>mmol</a:t>
            </a:r>
            <a:r>
              <a:rPr lang="tr-TR" dirty="0">
                <a:solidFill>
                  <a:schemeClr val="tx1"/>
                </a:solidFill>
              </a:rPr>
              <a:t>/l</a:t>
            </a:r>
          </a:p>
        </p:txBody>
      </p:sp>
    </p:spTree>
    <p:extLst>
      <p:ext uri="{BB962C8B-B14F-4D97-AF65-F5344CB8AC3E}">
        <p14:creationId xmlns:p14="http://schemas.microsoft.com/office/powerpoint/2010/main" val="2179218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Akut komplikasyonlar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5073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2400" b="1" i="1" dirty="0" err="1"/>
              <a:t>Hiperozmolar</a:t>
            </a:r>
            <a:r>
              <a:rPr lang="tr-TR" sz="2400" b="1" i="1" dirty="0"/>
              <a:t> </a:t>
            </a:r>
            <a:r>
              <a:rPr lang="tr-TR" sz="2400" b="1" i="1" dirty="0" err="1"/>
              <a:t>hiperglisemik</a:t>
            </a:r>
            <a:r>
              <a:rPr lang="tr-TR" sz="2400" b="1" i="1" dirty="0"/>
              <a:t> durum (HHD)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Tedavi ana hatlarıyla DKA ile benzer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Klinik duruma bağlı olarak </a:t>
            </a:r>
            <a:r>
              <a:rPr lang="tr-TR" sz="2400" dirty="0" err="1" smtClean="0"/>
              <a:t>nazogastrik</a:t>
            </a:r>
            <a:r>
              <a:rPr lang="tr-TR" sz="2400" dirty="0" smtClean="0"/>
              <a:t> </a:t>
            </a:r>
            <a:r>
              <a:rPr lang="tr-TR" sz="2400" dirty="0" err="1" smtClean="0"/>
              <a:t>aspirasyon</a:t>
            </a:r>
            <a:r>
              <a:rPr lang="tr-TR" sz="2400" dirty="0" smtClean="0"/>
              <a:t>, idrar </a:t>
            </a:r>
            <a:r>
              <a:rPr lang="tr-TR" sz="2400" dirty="0"/>
              <a:t>sondası ve </a:t>
            </a:r>
            <a:r>
              <a:rPr lang="tr-TR" sz="2400" dirty="0" err="1"/>
              <a:t>lomber</a:t>
            </a:r>
            <a:r>
              <a:rPr lang="tr-TR" sz="2400" dirty="0"/>
              <a:t> </a:t>
            </a:r>
            <a:r>
              <a:rPr lang="tr-TR" sz="2400" dirty="0" smtClean="0"/>
              <a:t>ponksiyon, </a:t>
            </a:r>
            <a:r>
              <a:rPr lang="tr-TR" sz="2400" dirty="0"/>
              <a:t>havayolu desteği </a:t>
            </a:r>
            <a:r>
              <a:rPr lang="tr-TR" sz="2400" dirty="0" smtClean="0"/>
              <a:t>sağlanmalı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Tedavide en kritik unsur, </a:t>
            </a:r>
            <a:r>
              <a:rPr lang="tr-TR" sz="2400" dirty="0" err="1"/>
              <a:t>replasman</a:t>
            </a:r>
            <a:r>
              <a:rPr lang="tr-TR" sz="2400" dirty="0"/>
              <a:t> sıvısının seçimi ve verilme </a:t>
            </a:r>
            <a:r>
              <a:rPr lang="tr-TR" sz="2400" dirty="0" smtClean="0"/>
              <a:t>hızı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İnsülin, K ve diğer </a:t>
            </a:r>
            <a:r>
              <a:rPr lang="tr-TR" sz="2400" dirty="0" err="1" smtClean="0"/>
              <a:t>elektrolik</a:t>
            </a:r>
            <a:r>
              <a:rPr lang="tr-TR" sz="2400" dirty="0" smtClean="0"/>
              <a:t> </a:t>
            </a:r>
            <a:r>
              <a:rPr lang="tr-TR" sz="2400" dirty="0" err="1" smtClean="0"/>
              <a:t>replasmanlarında</a:t>
            </a:r>
            <a:r>
              <a:rPr lang="tr-TR" sz="2400" dirty="0" smtClean="0"/>
              <a:t> DKA protokolü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Tromboembolik</a:t>
            </a:r>
            <a:r>
              <a:rPr lang="tr-TR" sz="2400" dirty="0" smtClean="0"/>
              <a:t> olayları önlemek için KE yoksa </a:t>
            </a:r>
            <a:r>
              <a:rPr lang="tr-TR" sz="2400" dirty="0" smtClean="0">
                <a:sym typeface="Wingdings" panose="05000000000000000000" pitchFamily="2" charset="2"/>
              </a:rPr>
              <a:t> </a:t>
            </a:r>
            <a:r>
              <a:rPr lang="tr-TR" sz="2400" dirty="0" err="1" smtClean="0">
                <a:sym typeface="Wingdings" panose="05000000000000000000" pitchFamily="2" charset="2"/>
              </a:rPr>
              <a:t>heparin</a:t>
            </a:r>
            <a:r>
              <a:rPr lang="tr-TR" sz="2400" dirty="0" smtClean="0">
                <a:sym typeface="Wingdings" panose="05000000000000000000" pitchFamily="2" charset="2"/>
              </a:rPr>
              <a:t>, DMAH </a:t>
            </a:r>
            <a:endParaRPr lang="tr-TR" sz="2400" dirty="0" smtClean="0"/>
          </a:p>
          <a:p>
            <a:pPr marL="0" indent="0">
              <a:buNone/>
            </a:pPr>
            <a:endParaRPr lang="tr-TR" sz="2400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320798" y="3528754"/>
            <a:ext cx="7269019" cy="14127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Osm</a:t>
            </a:r>
            <a:r>
              <a:rPr lang="tr-TR" dirty="0" smtClean="0">
                <a:solidFill>
                  <a:schemeClr val="tx1"/>
                </a:solidFill>
              </a:rPr>
              <a:t>&gt;</a:t>
            </a:r>
            <a:r>
              <a:rPr lang="tr-TR" dirty="0">
                <a:solidFill>
                  <a:schemeClr val="tx1"/>
                </a:solidFill>
              </a:rPr>
              <a:t>320 </a:t>
            </a:r>
            <a:r>
              <a:rPr lang="tr-TR" dirty="0" err="1">
                <a:solidFill>
                  <a:schemeClr val="tx1"/>
                </a:solidFill>
              </a:rPr>
              <a:t>mOsm</a:t>
            </a:r>
            <a:r>
              <a:rPr lang="tr-TR" dirty="0">
                <a:solidFill>
                  <a:schemeClr val="tx1"/>
                </a:solidFill>
              </a:rPr>
              <a:t>/kg ise yarı </a:t>
            </a:r>
            <a:r>
              <a:rPr lang="tr-TR" dirty="0" err="1">
                <a:solidFill>
                  <a:schemeClr val="tx1"/>
                </a:solidFill>
              </a:rPr>
              <a:t>izotonik</a:t>
            </a:r>
            <a:r>
              <a:rPr lang="tr-TR" dirty="0">
                <a:solidFill>
                  <a:schemeClr val="tx1"/>
                </a:solidFill>
              </a:rPr>
              <a:t> (Ör. %0.45 </a:t>
            </a:r>
            <a:r>
              <a:rPr lang="tr-TR" dirty="0" err="1">
                <a:solidFill>
                  <a:schemeClr val="tx1"/>
                </a:solidFill>
              </a:rPr>
              <a:t>NaCl</a:t>
            </a:r>
            <a:r>
              <a:rPr lang="tr-TR" dirty="0" smtClean="0">
                <a:solidFill>
                  <a:schemeClr val="tx1"/>
                </a:solidFill>
              </a:rPr>
              <a:t>), </a:t>
            </a:r>
            <a:r>
              <a:rPr lang="fi-FI" dirty="0" smtClean="0">
                <a:solidFill>
                  <a:schemeClr val="tx1"/>
                </a:solidFill>
              </a:rPr>
              <a:t>birinci </a:t>
            </a:r>
            <a:r>
              <a:rPr lang="fi-FI" dirty="0">
                <a:solidFill>
                  <a:schemeClr val="tx1"/>
                </a:solidFill>
              </a:rPr>
              <a:t>saatte </a:t>
            </a:r>
            <a:r>
              <a:rPr lang="tr-TR" dirty="0" smtClean="0">
                <a:solidFill>
                  <a:schemeClr val="tx1"/>
                </a:solidFill>
              </a:rPr>
              <a:t>  </a:t>
            </a:r>
            <a:r>
              <a:rPr lang="fi-FI" dirty="0" smtClean="0">
                <a:solidFill>
                  <a:schemeClr val="tx1"/>
                </a:solidFill>
              </a:rPr>
              <a:t>1000-1500 </a:t>
            </a:r>
            <a:r>
              <a:rPr lang="fi-FI" dirty="0">
                <a:solidFill>
                  <a:schemeClr val="tx1"/>
                </a:solidFill>
              </a:rPr>
              <a:t>ml, 2-4 saatte 500-750 ml/st 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fi-FI" dirty="0" smtClean="0">
                <a:solidFill>
                  <a:schemeClr val="tx1"/>
                </a:solidFill>
              </a:rPr>
              <a:t>verilmeli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O</a:t>
            </a:r>
            <a:r>
              <a:rPr lang="tr-TR" dirty="0" err="1" smtClean="0">
                <a:solidFill>
                  <a:schemeClr val="tx1"/>
                </a:solidFill>
              </a:rPr>
              <a:t>sm</a:t>
            </a:r>
            <a:r>
              <a:rPr lang="tr-TR" dirty="0" smtClean="0">
                <a:solidFill>
                  <a:schemeClr val="tx1"/>
                </a:solidFill>
              </a:rPr>
              <a:t>&lt;320 </a:t>
            </a:r>
            <a:r>
              <a:rPr lang="tr-TR" dirty="0" err="1" smtClean="0">
                <a:solidFill>
                  <a:schemeClr val="tx1"/>
                </a:solidFill>
              </a:rPr>
              <a:t>mOsm</a:t>
            </a:r>
            <a:r>
              <a:rPr lang="tr-TR" dirty="0" smtClean="0">
                <a:solidFill>
                  <a:schemeClr val="tx1"/>
                </a:solidFill>
              </a:rPr>
              <a:t>/kg ise </a:t>
            </a:r>
            <a:r>
              <a:rPr lang="tr-TR" dirty="0" err="1">
                <a:solidFill>
                  <a:schemeClr val="tx1"/>
                </a:solidFill>
              </a:rPr>
              <a:t>izotonik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</a:rPr>
              <a:t>sıvı (Ör</a:t>
            </a:r>
            <a:r>
              <a:rPr lang="tr-TR" dirty="0">
                <a:solidFill>
                  <a:schemeClr val="tx1"/>
                </a:solidFill>
              </a:rPr>
              <a:t>. %0.9 </a:t>
            </a:r>
            <a:r>
              <a:rPr lang="tr-TR" dirty="0" err="1">
                <a:solidFill>
                  <a:schemeClr val="tx1"/>
                </a:solidFill>
              </a:rPr>
              <a:t>NaCl</a:t>
            </a:r>
            <a:r>
              <a:rPr lang="tr-TR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Hipotansiyon düzelmezse </a:t>
            </a:r>
            <a:r>
              <a:rPr lang="tr-TR" dirty="0" err="1">
                <a:solidFill>
                  <a:schemeClr val="tx1"/>
                </a:solidFill>
              </a:rPr>
              <a:t>kolloid</a:t>
            </a:r>
            <a:r>
              <a:rPr lang="tr-TR" dirty="0">
                <a:solidFill>
                  <a:schemeClr val="tx1"/>
                </a:solidFill>
              </a:rPr>
              <a:t> veya </a:t>
            </a:r>
            <a:r>
              <a:rPr lang="tr-TR" dirty="0" err="1">
                <a:solidFill>
                  <a:schemeClr val="tx1"/>
                </a:solidFill>
              </a:rPr>
              <a:t>pressör</a:t>
            </a:r>
            <a:r>
              <a:rPr lang="tr-TR" dirty="0">
                <a:solidFill>
                  <a:schemeClr val="tx1"/>
                </a:solidFill>
              </a:rPr>
              <a:t> ajanlar</a:t>
            </a:r>
          </a:p>
        </p:txBody>
      </p:sp>
    </p:spTree>
    <p:extLst>
      <p:ext uri="{BB962C8B-B14F-4D97-AF65-F5344CB8AC3E}">
        <p14:creationId xmlns:p14="http://schemas.microsoft.com/office/powerpoint/2010/main" val="2723785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2667" t="18267" r="23733" b="19511"/>
          <a:stretch/>
        </p:blipFill>
        <p:spPr>
          <a:xfrm>
            <a:off x="1493206" y="1046375"/>
            <a:ext cx="8323206" cy="5434929"/>
          </a:xfrm>
          <a:prstGeom prst="rect">
            <a:avLst/>
          </a:prstGeom>
        </p:spPr>
      </p:pic>
      <p:sp>
        <p:nvSpPr>
          <p:cNvPr id="5" name="Unvan 4"/>
          <p:cNvSpPr>
            <a:spLocks noGrp="1"/>
          </p:cNvSpPr>
          <p:nvPr>
            <p:ph type="ctrTitle"/>
          </p:nvPr>
        </p:nvSpPr>
        <p:spPr>
          <a:xfrm>
            <a:off x="1982738" y="245097"/>
            <a:ext cx="7833674" cy="876692"/>
          </a:xfrm>
        </p:spPr>
        <p:txBody>
          <a:bodyPr>
            <a:normAutofit/>
          </a:bodyPr>
          <a:lstStyle/>
          <a:p>
            <a:r>
              <a:rPr lang="tr-TR" sz="3200" dirty="0" smtClean="0"/>
              <a:t>Dünya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83027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Kronik komplikasyonlar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444"/>
            <a:ext cx="5848927" cy="4473574"/>
          </a:xfrm>
        </p:spPr>
        <p:txBody>
          <a:bodyPr/>
          <a:lstStyle/>
          <a:p>
            <a:pPr marL="0" indent="0">
              <a:buNone/>
            </a:pPr>
            <a:r>
              <a:rPr lang="tr-TR" sz="2400" b="1" i="1" dirty="0" err="1" smtClean="0"/>
              <a:t>Makrovasküler</a:t>
            </a:r>
            <a:r>
              <a:rPr lang="tr-TR" sz="2400" b="1" i="1" dirty="0" smtClean="0"/>
              <a:t> Hastalık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Diyabetli hastalarda </a:t>
            </a:r>
            <a:r>
              <a:rPr lang="tr-TR" sz="2400" dirty="0" err="1"/>
              <a:t>kardiyovasküler</a:t>
            </a:r>
            <a:r>
              <a:rPr lang="tr-TR" sz="2400" dirty="0"/>
              <a:t> hastalık (KVH) en önemli </a:t>
            </a:r>
            <a:r>
              <a:rPr lang="tr-TR" sz="2400" dirty="0" err="1"/>
              <a:t>morbidite</a:t>
            </a:r>
            <a:r>
              <a:rPr lang="tr-TR" sz="2400" dirty="0"/>
              <a:t> ve </a:t>
            </a:r>
            <a:r>
              <a:rPr lang="tr-TR" sz="2400" dirty="0" err="1" smtClean="0"/>
              <a:t>mortalite</a:t>
            </a:r>
            <a:r>
              <a:rPr lang="tr-TR" sz="2400" dirty="0" smtClean="0"/>
              <a:t> nedeni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DM hastalarda KAH 2-4 kat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DM hastalarının %60-75’i </a:t>
            </a:r>
            <a:r>
              <a:rPr lang="tr-TR" sz="2400" dirty="0" err="1"/>
              <a:t>makrovasküler</a:t>
            </a:r>
            <a:r>
              <a:rPr lang="tr-TR" sz="2400" dirty="0"/>
              <a:t> olaylar nedeni ile</a:t>
            </a:r>
            <a:r>
              <a:rPr lang="tr-TR" sz="2400" dirty="0" smtClean="0"/>
              <a:t> kaybedilmekte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Diyabeti olan tüm hastalar KV risk faktörleri açısından </a:t>
            </a:r>
            <a:r>
              <a:rPr lang="tr-TR" sz="2400" b="1" dirty="0"/>
              <a:t>yılda en az bir</a:t>
            </a:r>
            <a:r>
              <a:rPr lang="tr-TR" sz="2400" dirty="0"/>
              <a:t> kez </a:t>
            </a:r>
            <a:r>
              <a:rPr lang="tr-TR" sz="2400" dirty="0" smtClean="0"/>
              <a:t>değerlendirilmeli ve </a:t>
            </a:r>
            <a:r>
              <a:rPr lang="tr-TR" sz="2400" dirty="0"/>
              <a:t>gerekiyorsa tedavi edilmeli</a:t>
            </a:r>
            <a:endParaRPr lang="tr-TR" sz="2400" dirty="0" smtClean="0"/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Yukarı Ok 3"/>
          <p:cNvSpPr/>
          <p:nvPr/>
        </p:nvSpPr>
        <p:spPr>
          <a:xfrm>
            <a:off x="4618182" y="3380508"/>
            <a:ext cx="166254" cy="304153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6918036" y="4239490"/>
            <a:ext cx="3592945" cy="20135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Hipertansiyon (HT)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Dislipidemi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Obezite</a:t>
            </a:r>
            <a:r>
              <a:rPr lang="tr-TR" dirty="0" smtClean="0">
                <a:solidFill>
                  <a:schemeClr val="tx1"/>
                </a:solidFill>
              </a:rPr>
              <a:t>/fazla kilolu olma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Sigara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Ailede erken KAH öyküsü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Albuminüri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27" y="1320656"/>
            <a:ext cx="4232355" cy="22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38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Makrovasküler</a:t>
            </a:r>
            <a:r>
              <a:rPr lang="tr-TR" dirty="0" smtClean="0"/>
              <a:t> komplikasyonlar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46545" y="1518875"/>
            <a:ext cx="10972800" cy="5168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smtClean="0"/>
              <a:t>Koroner Arter Hastalığı </a:t>
            </a:r>
          </a:p>
          <a:p>
            <a:pPr marL="0" indent="0">
              <a:buNone/>
            </a:pPr>
            <a:endParaRPr lang="tr-TR" sz="2400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46545" y="2068945"/>
            <a:ext cx="5412509" cy="1376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Yaş </a:t>
            </a:r>
            <a:r>
              <a:rPr lang="tr-TR" dirty="0">
                <a:solidFill>
                  <a:schemeClr val="tx1"/>
                </a:solidFill>
              </a:rPr>
              <a:t>&gt;40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Diyabet </a:t>
            </a:r>
            <a:r>
              <a:rPr lang="tr-TR" dirty="0">
                <a:solidFill>
                  <a:schemeClr val="tx1"/>
                </a:solidFill>
              </a:rPr>
              <a:t>süresi &gt;15 yıl ve yaş &gt;30 yıl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End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organ </a:t>
            </a:r>
            <a:r>
              <a:rPr lang="tr-TR" dirty="0" smtClean="0">
                <a:solidFill>
                  <a:schemeClr val="tx1"/>
                </a:solidFill>
              </a:rPr>
              <a:t>hasarı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≥</a:t>
            </a:r>
            <a:r>
              <a:rPr lang="tr-TR" dirty="0">
                <a:solidFill>
                  <a:schemeClr val="tx1"/>
                </a:solidFill>
              </a:rPr>
              <a:t>1 KVH risk faktörü (sigara, HT, ailede erken KVH öyküsü, KBH, </a:t>
            </a:r>
            <a:r>
              <a:rPr lang="tr-TR" dirty="0" err="1">
                <a:solidFill>
                  <a:schemeClr val="tx1"/>
                </a:solidFill>
              </a:rPr>
              <a:t>obezite</a:t>
            </a:r>
            <a:r>
              <a:rPr lang="tr-TR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6289963" y="2572388"/>
            <a:ext cx="3768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 smtClean="0"/>
              <a:t>EKG ile</a:t>
            </a:r>
            <a:endParaRPr lang="tr-TR" dirty="0"/>
          </a:p>
        </p:txBody>
      </p:sp>
      <p:sp>
        <p:nvSpPr>
          <p:cNvPr id="6" name="Yuvarlatılmış Dikdörtgen 5"/>
          <p:cNvSpPr/>
          <p:nvPr/>
        </p:nvSpPr>
        <p:spPr>
          <a:xfrm>
            <a:off x="646545" y="3694545"/>
            <a:ext cx="5412509" cy="27257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Tipik veya </a:t>
            </a:r>
            <a:r>
              <a:rPr lang="tr-TR" dirty="0" err="1">
                <a:solidFill>
                  <a:schemeClr val="tx1"/>
                </a:solidFill>
              </a:rPr>
              <a:t>atipik</a:t>
            </a:r>
            <a:r>
              <a:rPr lang="tr-TR" dirty="0">
                <a:solidFill>
                  <a:schemeClr val="tx1"/>
                </a:solidFill>
              </a:rPr>
              <a:t> kardiyak belirtiler (açıklanamayan </a:t>
            </a:r>
            <a:r>
              <a:rPr lang="tr-TR" dirty="0" err="1">
                <a:solidFill>
                  <a:schemeClr val="tx1"/>
                </a:solidFill>
              </a:rPr>
              <a:t>dispne</a:t>
            </a:r>
            <a:r>
              <a:rPr lang="tr-TR" dirty="0">
                <a:solidFill>
                  <a:schemeClr val="tx1"/>
                </a:solidFill>
              </a:rPr>
              <a:t>, göğüste sıkıntı</a:t>
            </a:r>
            <a:r>
              <a:rPr lang="tr-TR" dirty="0" smtClean="0">
                <a:solidFill>
                  <a:schemeClr val="tx1"/>
                </a:solidFill>
              </a:rPr>
              <a:t>)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Periferik</a:t>
            </a:r>
            <a:r>
              <a:rPr lang="tr-TR" dirty="0">
                <a:solidFill>
                  <a:schemeClr val="tx1"/>
                </a:solidFill>
              </a:rPr>
              <a:t> arter hastalığı (ayak bileği/</a:t>
            </a:r>
            <a:r>
              <a:rPr lang="tr-TR" dirty="0" err="1">
                <a:solidFill>
                  <a:schemeClr val="tx1"/>
                </a:solidFill>
              </a:rPr>
              <a:t>brakiyal</a:t>
            </a:r>
            <a:r>
              <a:rPr lang="tr-TR" dirty="0">
                <a:solidFill>
                  <a:schemeClr val="tx1"/>
                </a:solidFill>
              </a:rPr>
              <a:t> indeks oranının bozulması)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Karotis</a:t>
            </a:r>
            <a:r>
              <a:rPr lang="tr-TR" dirty="0">
                <a:solidFill>
                  <a:schemeClr val="tx1"/>
                </a:solidFill>
              </a:rPr>
              <a:t> arterleri üzerinde üfürüm duyulması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Geçici </a:t>
            </a:r>
            <a:r>
              <a:rPr lang="tr-TR" dirty="0" err="1">
                <a:solidFill>
                  <a:schemeClr val="tx1"/>
                </a:solidFill>
              </a:rPr>
              <a:t>iskemik</a:t>
            </a:r>
            <a:r>
              <a:rPr lang="tr-TR" dirty="0">
                <a:solidFill>
                  <a:schemeClr val="tx1"/>
                </a:solidFill>
              </a:rPr>
              <a:t> atak 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İnme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İstirahat EKG’sinde </a:t>
            </a:r>
            <a:r>
              <a:rPr lang="tr-TR" dirty="0" smtClean="0">
                <a:solidFill>
                  <a:schemeClr val="tx1"/>
                </a:solidFill>
              </a:rPr>
              <a:t>anormallik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Koroner arter kalsifikasyon skorunda yükseklik 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6280727" y="4590473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 smtClean="0"/>
              <a:t>Eforlu EKG ile değerlendirilmeli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66964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Makrovasküler</a:t>
            </a:r>
            <a:r>
              <a:rPr lang="tr-TR" dirty="0" smtClean="0"/>
              <a:t> </a:t>
            </a:r>
            <a:r>
              <a:rPr lang="tr-TR" dirty="0"/>
              <a:t>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smtClean="0"/>
              <a:t>Diyabetli hastalarda </a:t>
            </a:r>
            <a:r>
              <a:rPr lang="tr-TR" sz="2400" b="1" i="1" dirty="0" err="1" smtClean="0"/>
              <a:t>kardiyovasküler</a:t>
            </a:r>
            <a:r>
              <a:rPr lang="tr-TR" sz="2400" b="1" i="1" dirty="0" smtClean="0"/>
              <a:t> koruma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Yaşam tarzı değişimi</a:t>
            </a:r>
          </a:p>
          <a:p>
            <a:r>
              <a:rPr lang="tr-TR" sz="2400" dirty="0">
                <a:sym typeface="Wingdings" panose="05000000000000000000" pitchFamily="2" charset="2"/>
              </a:rPr>
              <a:t>S</a:t>
            </a:r>
            <a:r>
              <a:rPr lang="tr-TR" sz="2400" dirty="0" smtClean="0">
                <a:sym typeface="Wingdings" panose="05000000000000000000" pitchFamily="2" charset="2"/>
              </a:rPr>
              <a:t>ağlıklı beslenme, egzersiz, sigarayı bırakma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>
                <a:sym typeface="Wingdings" panose="05000000000000000000" pitchFamily="2" charset="2"/>
              </a:rPr>
              <a:t>Glisemik</a:t>
            </a:r>
            <a:r>
              <a:rPr lang="tr-TR" sz="2400" dirty="0" smtClean="0">
                <a:sym typeface="Wingdings" panose="05000000000000000000" pitchFamily="2" charset="2"/>
              </a:rPr>
              <a:t> kontrol</a:t>
            </a:r>
          </a:p>
          <a:p>
            <a:r>
              <a:rPr lang="tr-TR" sz="2400" dirty="0" smtClean="0">
                <a:sym typeface="Wingdings" panose="05000000000000000000" pitchFamily="2" charset="2"/>
              </a:rPr>
              <a:t>Yaş, </a:t>
            </a:r>
            <a:r>
              <a:rPr lang="tr-TR" sz="2400" dirty="0" err="1" smtClean="0">
                <a:sym typeface="Wingdings" panose="05000000000000000000" pitchFamily="2" charset="2"/>
              </a:rPr>
              <a:t>komorbid</a:t>
            </a:r>
            <a:r>
              <a:rPr lang="tr-TR" sz="2400" dirty="0" smtClean="0">
                <a:sym typeface="Wingdings" panose="05000000000000000000" pitchFamily="2" charset="2"/>
              </a:rPr>
              <a:t> durum varlığına göre bireysel hedefler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>
                <a:sym typeface="Wingdings" panose="05000000000000000000" pitchFamily="2" charset="2"/>
              </a:rPr>
              <a:t>Anti-</a:t>
            </a:r>
            <a:r>
              <a:rPr lang="tr-TR" sz="2400" dirty="0" err="1" smtClean="0">
                <a:sym typeface="Wingdings" panose="05000000000000000000" pitchFamily="2" charset="2"/>
              </a:rPr>
              <a:t>trombosit</a:t>
            </a:r>
            <a:r>
              <a:rPr lang="tr-TR" sz="2400" dirty="0" smtClean="0">
                <a:sym typeface="Wingdings" panose="05000000000000000000" pitchFamily="2" charset="2"/>
              </a:rPr>
              <a:t> tedavi</a:t>
            </a:r>
          </a:p>
          <a:p>
            <a:r>
              <a:rPr lang="tr-TR" sz="2400" dirty="0" smtClean="0"/>
              <a:t>KV </a:t>
            </a:r>
            <a:r>
              <a:rPr lang="tr-TR" sz="2400" dirty="0"/>
              <a:t>olaylara karşı </a:t>
            </a:r>
            <a:r>
              <a:rPr lang="tr-TR" sz="2400" dirty="0" err="1"/>
              <a:t>primer</a:t>
            </a:r>
            <a:r>
              <a:rPr lang="tr-TR" sz="2400" dirty="0"/>
              <a:t> koruma amacı ile anti-</a:t>
            </a:r>
            <a:r>
              <a:rPr lang="tr-TR" sz="2400" dirty="0" err="1"/>
              <a:t>trombosit</a:t>
            </a:r>
            <a:r>
              <a:rPr lang="tr-TR" sz="2400" dirty="0"/>
              <a:t> tedavi uygulanması </a:t>
            </a:r>
            <a:r>
              <a:rPr lang="tr-TR" sz="2400" dirty="0" smtClean="0"/>
              <a:t>kararı her hastada bireysel değerlendirme sonucu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508" y="1690688"/>
            <a:ext cx="4067104" cy="26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71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Makrovasküler</a:t>
            </a:r>
            <a:r>
              <a:rPr lang="tr-TR" dirty="0" smtClean="0"/>
              <a:t> komplikasyonlar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1261436" cy="44828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b="1" i="1" dirty="0" smtClean="0"/>
              <a:t>Anti-</a:t>
            </a:r>
            <a:r>
              <a:rPr lang="tr-TR" sz="2400" b="1" i="1" dirty="0" err="1" smtClean="0"/>
              <a:t>trombosit</a:t>
            </a:r>
            <a:r>
              <a:rPr lang="tr-TR" sz="2400" b="1" i="1" dirty="0" smtClean="0"/>
              <a:t> tedavi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10 yıllık KV olay riski &gt;%10 olan </a:t>
            </a:r>
            <a:r>
              <a:rPr lang="tr-TR" sz="2400" dirty="0" smtClean="0"/>
              <a:t>DM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v-SE" sz="2400" dirty="0"/>
              <a:t>10 yıllık KV risk %</a:t>
            </a:r>
            <a:r>
              <a:rPr lang="sv-SE" sz="2400" dirty="0" smtClean="0"/>
              <a:t>5-10</a:t>
            </a:r>
            <a:r>
              <a:rPr lang="tr-TR" sz="2400" dirty="0" smtClean="0"/>
              <a:t> olanlarda klinik tabloya göre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10 yıllık KV olay riski &lt;%5 </a:t>
            </a:r>
            <a:r>
              <a:rPr lang="tr-TR" sz="2400" dirty="0" smtClean="0"/>
              <a:t>olanlarda aspirin önerilmez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Diyabeti ve ASKVH olanlarda </a:t>
            </a:r>
            <a:r>
              <a:rPr lang="tr-TR" sz="2400" dirty="0" err="1"/>
              <a:t>sekonder</a:t>
            </a:r>
            <a:r>
              <a:rPr lang="tr-TR" sz="2400" dirty="0"/>
              <a:t> koruma amacı ile </a:t>
            </a:r>
            <a:r>
              <a:rPr lang="tr-TR" sz="2400" dirty="0" smtClean="0"/>
              <a:t>75-150 mg aspirin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Aspirine alerjisi olan kişilerde </a:t>
            </a:r>
            <a:r>
              <a:rPr lang="tr-TR" sz="2400" dirty="0" smtClean="0"/>
              <a:t>75 mg </a:t>
            </a:r>
            <a:r>
              <a:rPr lang="tr-TR" sz="2400" dirty="0" err="1" smtClean="0"/>
              <a:t>klopidogrel</a:t>
            </a:r>
            <a:endParaRPr lang="tr-TR" sz="2400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256145" y="2761671"/>
            <a:ext cx="3796146" cy="13946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&gt;50 yaş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En az bir RF ( </a:t>
            </a:r>
            <a:r>
              <a:rPr lang="tr-TR" dirty="0" err="1" smtClean="0">
                <a:solidFill>
                  <a:schemeClr val="tx1"/>
                </a:solidFill>
              </a:rPr>
              <a:t>dislipidemi</a:t>
            </a:r>
            <a:r>
              <a:rPr lang="tr-TR" dirty="0" smtClean="0">
                <a:solidFill>
                  <a:schemeClr val="tx1"/>
                </a:solidFill>
              </a:rPr>
              <a:t>, </a:t>
            </a:r>
            <a:r>
              <a:rPr lang="tr-TR" dirty="0" err="1" smtClean="0">
                <a:solidFill>
                  <a:schemeClr val="tx1"/>
                </a:solidFill>
              </a:rPr>
              <a:t>obezite</a:t>
            </a:r>
            <a:r>
              <a:rPr lang="tr-TR" dirty="0" smtClean="0">
                <a:solidFill>
                  <a:schemeClr val="tx1"/>
                </a:solidFill>
              </a:rPr>
              <a:t>, HT, sigara, </a:t>
            </a:r>
            <a:r>
              <a:rPr lang="tr-TR" dirty="0" err="1" smtClean="0">
                <a:solidFill>
                  <a:schemeClr val="tx1"/>
                </a:solidFill>
              </a:rPr>
              <a:t>albüminüri</a:t>
            </a:r>
            <a:r>
              <a:rPr lang="tr-TR" dirty="0" smtClean="0">
                <a:solidFill>
                  <a:schemeClr val="tx1"/>
                </a:solidFill>
              </a:rPr>
              <a:t>, ailede KVH)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5227782" y="3195783"/>
            <a:ext cx="350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Primer</a:t>
            </a:r>
            <a:r>
              <a:rPr lang="tr-TR" dirty="0" smtClean="0"/>
              <a:t> koruma 80-150 mg aspirin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33465" t="20835" r="34669" b="18703"/>
          <a:stretch/>
        </p:blipFill>
        <p:spPr>
          <a:xfrm>
            <a:off x="8431457" y="365125"/>
            <a:ext cx="3340288" cy="35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292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Makrovasküler</a:t>
            </a:r>
            <a:r>
              <a:rPr lang="tr-TR" dirty="0" smtClean="0"/>
              <a:t> komplikasyonlar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/>
              <a:t>Kan basıncı </a:t>
            </a:r>
            <a:r>
              <a:rPr lang="tr-TR" sz="2400" b="1" i="1" dirty="0" smtClean="0"/>
              <a:t>kontrolü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Tip 1 DM de HT </a:t>
            </a:r>
            <a:r>
              <a:rPr lang="tr-TR" sz="2400" dirty="0" err="1" smtClean="0"/>
              <a:t>prevelansı</a:t>
            </a:r>
            <a:r>
              <a:rPr lang="tr-TR" sz="2400" dirty="0" smtClean="0"/>
              <a:t> % 10-30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Tip 2 DM % 40-50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Her kontrolde kan basıncı ölçülmeli ve not edilmeli, DM hastaları HT açısından yakın takip edilmeli</a:t>
            </a:r>
          </a:p>
          <a:p>
            <a:pPr marL="0" indent="0">
              <a:buNone/>
            </a:pPr>
            <a:endParaRPr lang="tr-TR" sz="2400" b="1" i="1" dirty="0"/>
          </a:p>
          <a:p>
            <a:pPr marL="0" indent="0">
              <a:buNone/>
            </a:pPr>
            <a:endParaRPr lang="tr-TR" sz="2400" b="1" i="1" dirty="0" smtClean="0"/>
          </a:p>
          <a:p>
            <a:pPr marL="0" indent="0">
              <a:buNone/>
            </a:pPr>
            <a:endParaRPr lang="tr-TR" sz="2400" b="1" i="1" dirty="0"/>
          </a:p>
          <a:p>
            <a:pPr marL="0" indent="0">
              <a:buNone/>
            </a:pPr>
            <a:endParaRPr lang="tr-TR" sz="2400" b="1" i="1" dirty="0" smtClean="0"/>
          </a:p>
          <a:p>
            <a:pPr marL="0" indent="0">
              <a:buNone/>
            </a:pPr>
            <a:endParaRPr lang="tr-TR" sz="2400" b="1" i="1" dirty="0"/>
          </a:p>
          <a:p>
            <a:pPr marL="0" indent="0">
              <a:buNone/>
            </a:pPr>
            <a:endParaRPr lang="tr-TR" sz="2400" b="1" i="1" dirty="0" smtClean="0"/>
          </a:p>
          <a:p>
            <a:pPr marL="0" indent="0">
              <a:buNone/>
            </a:pPr>
            <a:endParaRPr lang="tr-TR" sz="2400" b="1" i="1" dirty="0" smtClean="0"/>
          </a:p>
          <a:p>
            <a:pPr marL="0" indent="0">
              <a:buNone/>
            </a:pP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6758" t="24747" r="27333" b="53758"/>
          <a:stretch/>
        </p:blipFill>
        <p:spPr>
          <a:xfrm>
            <a:off x="1898072" y="3965778"/>
            <a:ext cx="8395855" cy="2211185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Türk Hipertansiyon Uzlaşı Raporu 2019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08989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Makrovasküler</a:t>
            </a:r>
            <a:r>
              <a:rPr lang="tr-TR" dirty="0" smtClean="0"/>
              <a:t> komplikasyonlar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smtClean="0"/>
              <a:t>Kan basıncı kontrolü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Pek çok çalışmada kan basıncı </a:t>
            </a:r>
            <a:r>
              <a:rPr lang="tr-TR" sz="2400" dirty="0" smtClean="0"/>
              <a:t>kontrolünün </a:t>
            </a:r>
            <a:r>
              <a:rPr lang="tr-TR" sz="2400" dirty="0"/>
              <a:t>sağlanması ile KV olay ve </a:t>
            </a:r>
            <a:r>
              <a:rPr lang="tr-TR" sz="2400" dirty="0" err="1"/>
              <a:t>mortalite</a:t>
            </a:r>
            <a:r>
              <a:rPr lang="tr-TR" sz="2400" dirty="0"/>
              <a:t> </a:t>
            </a:r>
            <a:r>
              <a:rPr lang="tr-TR" sz="2400" dirty="0" smtClean="0"/>
              <a:t>riskinin azaldığı</a:t>
            </a:r>
            <a:r>
              <a:rPr lang="tr-TR" sz="2400" dirty="0"/>
              <a:t>, ayrıca kalp yetersizliğinde iyileşme </a:t>
            </a:r>
            <a:r>
              <a:rPr lang="tr-TR" sz="2400" dirty="0" smtClean="0"/>
              <a:t>görüldüğü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Antihipertansif</a:t>
            </a:r>
            <a:r>
              <a:rPr lang="tr-TR" sz="2400" dirty="0"/>
              <a:t> </a:t>
            </a:r>
            <a:r>
              <a:rPr lang="tr-TR" sz="2400" dirty="0" smtClean="0"/>
              <a:t>tedavi ile </a:t>
            </a:r>
            <a:r>
              <a:rPr lang="tr-TR" sz="2400" dirty="0" err="1" smtClean="0"/>
              <a:t>retinopati</a:t>
            </a:r>
            <a:r>
              <a:rPr lang="tr-TR" sz="2400" dirty="0" smtClean="0"/>
              <a:t>, </a:t>
            </a:r>
            <a:r>
              <a:rPr lang="tr-TR" sz="2400" dirty="0" err="1" smtClean="0"/>
              <a:t>albuminüri</a:t>
            </a:r>
            <a:r>
              <a:rPr lang="tr-TR" sz="2400" dirty="0" smtClean="0"/>
              <a:t> </a:t>
            </a:r>
            <a:r>
              <a:rPr lang="tr-TR" sz="2400" dirty="0"/>
              <a:t>ve son dönem böbrek hastalığına </a:t>
            </a:r>
            <a:r>
              <a:rPr lang="tr-TR" sz="2400" dirty="0" smtClean="0"/>
              <a:t>gidişin azaldığı</a:t>
            </a:r>
            <a:endParaRPr lang="tr-TR" sz="2400" b="1" i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7870" t="53375" r="31018" b="12387"/>
          <a:stretch/>
        </p:blipFill>
        <p:spPr>
          <a:xfrm>
            <a:off x="2422451" y="4001294"/>
            <a:ext cx="6625856" cy="208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77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125269" cy="1025136"/>
          </a:xfrm>
        </p:spPr>
        <p:txBody>
          <a:bodyPr/>
          <a:lstStyle/>
          <a:p>
            <a:r>
              <a:rPr lang="tr-TR" dirty="0" err="1"/>
              <a:t>Makrovasküler</a:t>
            </a:r>
            <a:r>
              <a:rPr lang="tr-TR" dirty="0"/>
              <a:t> komplikasyonlar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6828" t="17240" r="40108" b="14086"/>
          <a:stretch/>
        </p:blipFill>
        <p:spPr>
          <a:xfrm>
            <a:off x="3169832" y="1476084"/>
            <a:ext cx="5462004" cy="48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8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Makrovasküler</a:t>
            </a:r>
            <a:r>
              <a:rPr lang="tr-TR" dirty="0" smtClean="0"/>
              <a:t> komplikasyonlar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35395"/>
            <a:ext cx="10515600" cy="47415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2400" b="1" i="1" dirty="0" err="1" smtClean="0"/>
              <a:t>Dislipideminin</a:t>
            </a:r>
            <a:r>
              <a:rPr lang="tr-TR" sz="2400" b="1" i="1" dirty="0" smtClean="0"/>
              <a:t> önlenmesi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Genel hedef </a:t>
            </a:r>
            <a:r>
              <a:rPr lang="tr-TR" sz="2400" dirty="0" err="1" smtClean="0"/>
              <a:t>lipid</a:t>
            </a:r>
            <a:r>
              <a:rPr lang="tr-TR" sz="2400" dirty="0" smtClean="0"/>
              <a:t> düzeyleri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Glisemi</a:t>
            </a:r>
            <a:r>
              <a:rPr lang="tr-TR" sz="2400" dirty="0" smtClean="0"/>
              <a:t> iyiyse tip 1 DM </a:t>
            </a:r>
            <a:r>
              <a:rPr lang="tr-TR" sz="2400" dirty="0" smtClean="0">
                <a:sym typeface="Wingdings" panose="05000000000000000000" pitchFamily="2" charset="2"/>
              </a:rPr>
              <a:t> </a:t>
            </a:r>
            <a:r>
              <a:rPr lang="tr-TR" sz="2400" dirty="0" err="1" smtClean="0">
                <a:sym typeface="Wingdings" panose="05000000000000000000" pitchFamily="2" charset="2"/>
              </a:rPr>
              <a:t>lipid</a:t>
            </a:r>
            <a:r>
              <a:rPr lang="tr-TR" sz="2400" dirty="0" smtClean="0">
                <a:sym typeface="Wingdings" panose="05000000000000000000" pitchFamily="2" charset="2"/>
              </a:rPr>
              <a:t> düzeyleri normal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>
                <a:sym typeface="Wingdings" panose="05000000000000000000" pitchFamily="2" charset="2"/>
              </a:rPr>
              <a:t>Tip 2 DM  tanıdan yıllar önce </a:t>
            </a:r>
            <a:r>
              <a:rPr lang="tr-TR" sz="2400" dirty="0" err="1" smtClean="0">
                <a:sym typeface="Wingdings" panose="05000000000000000000" pitchFamily="2" charset="2"/>
              </a:rPr>
              <a:t>dislipidemi</a:t>
            </a:r>
            <a:r>
              <a:rPr lang="tr-TR" sz="2400" dirty="0" smtClean="0">
                <a:sym typeface="Wingdings" panose="05000000000000000000" pitchFamily="2" charset="2"/>
              </a:rPr>
              <a:t> başlamıştır, kötü </a:t>
            </a:r>
            <a:r>
              <a:rPr lang="tr-TR" sz="2400" dirty="0" err="1" smtClean="0">
                <a:sym typeface="Wingdings" panose="05000000000000000000" pitchFamily="2" charset="2"/>
              </a:rPr>
              <a:t>glisemik</a:t>
            </a:r>
            <a:r>
              <a:rPr lang="tr-TR" sz="2400" dirty="0" smtClean="0">
                <a:sym typeface="Wingdings" panose="05000000000000000000" pitchFamily="2" charset="2"/>
              </a:rPr>
              <a:t> kontrol </a:t>
            </a:r>
            <a:r>
              <a:rPr lang="tr-TR" sz="2400" dirty="0" err="1" smtClean="0">
                <a:sym typeface="Wingdings" panose="05000000000000000000" pitchFamily="2" charset="2"/>
              </a:rPr>
              <a:t>lipid</a:t>
            </a:r>
            <a:r>
              <a:rPr lang="tr-TR" sz="2400" dirty="0" smtClean="0">
                <a:sym typeface="Wingdings" panose="05000000000000000000" pitchFamily="2" charset="2"/>
              </a:rPr>
              <a:t> profilini daha da kötüleştirir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>
                <a:sym typeface="Wingdings" panose="05000000000000000000" pitchFamily="2" charset="2"/>
              </a:rPr>
              <a:t>Erişkin diyabetli hastalarda tanı anında </a:t>
            </a:r>
            <a:r>
              <a:rPr lang="tr-TR" sz="2400" dirty="0" err="1" smtClean="0">
                <a:sym typeface="Wingdings" panose="05000000000000000000" pitchFamily="2" charset="2"/>
              </a:rPr>
              <a:t>lipid</a:t>
            </a:r>
            <a:r>
              <a:rPr lang="tr-TR" sz="2400" dirty="0" smtClean="0">
                <a:sym typeface="Wingdings" panose="05000000000000000000" pitchFamily="2" charset="2"/>
              </a:rPr>
              <a:t> profili bakılmalı, sonrasında yılda bir tekrarlanmalı</a:t>
            </a:r>
            <a:endParaRPr lang="tr-TR" sz="2400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244009" y="2338941"/>
            <a:ext cx="4242391" cy="15948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LDL-kolesterol &lt;100 mg/dl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Trigliserid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&lt;150 mg/dl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HDL-kolesterol E </a:t>
            </a:r>
            <a:r>
              <a:rPr lang="tr-TR" dirty="0">
                <a:solidFill>
                  <a:schemeClr val="tx1"/>
                </a:solidFill>
              </a:rPr>
              <a:t>≥40 mg/dl </a:t>
            </a:r>
            <a:r>
              <a:rPr lang="tr-TR" dirty="0" smtClean="0">
                <a:solidFill>
                  <a:schemeClr val="tx1"/>
                </a:solidFill>
              </a:rPr>
              <a:t>/ K </a:t>
            </a:r>
            <a:r>
              <a:rPr lang="tr-TR" dirty="0">
                <a:solidFill>
                  <a:schemeClr val="tx1"/>
                </a:solidFill>
              </a:rPr>
              <a:t>≥50 </a:t>
            </a:r>
            <a:r>
              <a:rPr lang="tr-TR" dirty="0" smtClean="0">
                <a:solidFill>
                  <a:schemeClr val="tx1"/>
                </a:solidFill>
              </a:rPr>
              <a:t>mg/dl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Non</a:t>
            </a:r>
            <a:r>
              <a:rPr lang="tr-TR" dirty="0" smtClean="0">
                <a:solidFill>
                  <a:schemeClr val="tx1"/>
                </a:solidFill>
              </a:rPr>
              <a:t>-HDL-kolesterol </a:t>
            </a:r>
            <a:r>
              <a:rPr lang="tr-TR" dirty="0">
                <a:solidFill>
                  <a:schemeClr val="tx1"/>
                </a:solidFill>
              </a:rPr>
              <a:t>&lt;130 mg/dl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35395"/>
            <a:ext cx="4953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429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Makrovasküler</a:t>
            </a:r>
            <a:r>
              <a:rPr lang="tr-TR" dirty="0" smtClean="0"/>
              <a:t> </a:t>
            </a:r>
            <a:r>
              <a:rPr lang="tr-TR" dirty="0"/>
              <a:t>komplikasyonlar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8175171" cy="4474691"/>
          </a:xfrm>
        </p:spPr>
        <p:txBody>
          <a:bodyPr/>
          <a:lstStyle/>
          <a:p>
            <a:pPr marL="0" indent="0">
              <a:buNone/>
            </a:pPr>
            <a:r>
              <a:rPr lang="tr-TR" sz="2400" b="1" i="1" dirty="0" err="1"/>
              <a:t>Dislipideminin</a:t>
            </a:r>
            <a:r>
              <a:rPr lang="tr-TR" sz="2400" b="1" i="1" dirty="0"/>
              <a:t> </a:t>
            </a:r>
            <a:r>
              <a:rPr lang="tr-TR" sz="2400" b="1" i="1" dirty="0" smtClean="0"/>
              <a:t>önlenmesi</a:t>
            </a:r>
          </a:p>
          <a:p>
            <a:pPr marL="0" indent="0">
              <a:buNone/>
            </a:pPr>
            <a:r>
              <a:rPr lang="tr-TR" sz="2400" dirty="0" smtClean="0"/>
              <a:t>Tedavi risk </a:t>
            </a:r>
            <a:r>
              <a:rPr lang="tr-TR" sz="2400" dirty="0" err="1" smtClean="0"/>
              <a:t>skorlamasına</a:t>
            </a:r>
            <a:r>
              <a:rPr lang="tr-TR" sz="2400" dirty="0" smtClean="0"/>
              <a:t> göre yapılmakta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Çok yüksek riskli hastalar (10 yıllık KV nedenli ölüm riski ≥ %10)</a:t>
            </a:r>
          </a:p>
          <a:p>
            <a:r>
              <a:rPr lang="tr-TR" sz="2400" dirty="0">
                <a:sym typeface="Wingdings" panose="05000000000000000000" pitchFamily="2" charset="2"/>
              </a:rPr>
              <a:t> </a:t>
            </a:r>
            <a:r>
              <a:rPr lang="tr-TR" sz="2400" dirty="0" smtClean="0">
                <a:sym typeface="Wingdings" panose="05000000000000000000" pitchFamily="2" charset="2"/>
              </a:rPr>
              <a:t>LDL hedefi &lt;55 mg/dl</a:t>
            </a:r>
          </a:p>
          <a:p>
            <a:r>
              <a:rPr lang="tr-TR" sz="2400" dirty="0">
                <a:sym typeface="Wingdings" panose="05000000000000000000" pitchFamily="2" charset="2"/>
              </a:rPr>
              <a:t> </a:t>
            </a:r>
            <a:r>
              <a:rPr lang="tr-TR" sz="2400" dirty="0" smtClean="0">
                <a:sym typeface="Wingdings" panose="05000000000000000000" pitchFamily="2" charset="2"/>
              </a:rPr>
              <a:t>yüksek </a:t>
            </a:r>
            <a:r>
              <a:rPr lang="tr-TR" sz="2400" dirty="0" err="1" smtClean="0">
                <a:sym typeface="Wingdings" panose="05000000000000000000" pitchFamily="2" charset="2"/>
              </a:rPr>
              <a:t>potent</a:t>
            </a:r>
            <a:r>
              <a:rPr lang="tr-TR" sz="2400" dirty="0" smtClean="0">
                <a:sym typeface="Wingdings" panose="05000000000000000000" pitchFamily="2" charset="2"/>
              </a:rPr>
              <a:t> </a:t>
            </a:r>
            <a:r>
              <a:rPr lang="tr-TR" sz="2400" dirty="0" err="1" smtClean="0">
                <a:sym typeface="Wingdings" panose="05000000000000000000" pitchFamily="2" charset="2"/>
              </a:rPr>
              <a:t>statinler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Yüksek riskli hastalar ( 10 yıllık KV ölüm riski % 5-10 )</a:t>
            </a:r>
          </a:p>
          <a:p>
            <a:r>
              <a:rPr lang="tr-TR" sz="2400" dirty="0" smtClean="0"/>
              <a:t>LDL hedef &lt;70 mg/dl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Orta düzey riskli hastalar ( 10 yıllık KV ölüm riski %1-5)</a:t>
            </a:r>
          </a:p>
          <a:p>
            <a:r>
              <a:rPr lang="tr-TR" sz="2400" dirty="0" smtClean="0"/>
              <a:t>LDL hedef &lt;100 mg/dl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l="33465" t="20835" r="34669" b="18703"/>
          <a:stretch/>
        </p:blipFill>
        <p:spPr>
          <a:xfrm>
            <a:off x="9013371" y="3148517"/>
            <a:ext cx="2953036" cy="31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435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Makrovasküler</a:t>
            </a:r>
            <a:r>
              <a:rPr lang="tr-TR" dirty="0" smtClean="0"/>
              <a:t> </a:t>
            </a:r>
            <a:r>
              <a:rPr lang="tr-TR" dirty="0"/>
              <a:t>komplikasyonlar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400" b="1" i="1" dirty="0" err="1"/>
              <a:t>Dislipideminin</a:t>
            </a:r>
            <a:r>
              <a:rPr lang="tr-TR" sz="2400" b="1" i="1" dirty="0"/>
              <a:t> </a:t>
            </a:r>
            <a:r>
              <a:rPr lang="tr-TR" sz="2400" b="1" i="1" dirty="0" smtClean="0"/>
              <a:t>önlenmesi</a:t>
            </a:r>
          </a:p>
          <a:p>
            <a:pPr marL="0" indent="0">
              <a:buNone/>
            </a:pPr>
            <a:r>
              <a:rPr lang="tr-TR" sz="2400" dirty="0" err="1" smtClean="0"/>
              <a:t>Nonfarmakolojik</a:t>
            </a:r>
            <a:r>
              <a:rPr lang="tr-TR" sz="2400" dirty="0" smtClean="0"/>
              <a:t> tedavi</a:t>
            </a:r>
          </a:p>
          <a:p>
            <a:r>
              <a:rPr lang="tr-TR" sz="2400" dirty="0" smtClean="0"/>
              <a:t>Sağlıklı beslenme, aerobik egzersiz, sigara bırakılması, alkol sınırlandırılması</a:t>
            </a:r>
            <a:endParaRPr lang="tr-TR" sz="2400" dirty="0"/>
          </a:p>
          <a:p>
            <a:pPr marL="0" indent="0">
              <a:buNone/>
            </a:pPr>
            <a:r>
              <a:rPr lang="tr-TR" sz="2400" dirty="0" smtClean="0"/>
              <a:t>Farmakolojik tedavi</a:t>
            </a:r>
          </a:p>
          <a:p>
            <a:r>
              <a:rPr lang="tr-TR" sz="2400" dirty="0" smtClean="0"/>
              <a:t>DM hastalarında genelde YTD ile hedefe ulaşmak mümkün olmaz, farmakolojik tedavi gerekir</a:t>
            </a:r>
          </a:p>
          <a:p>
            <a:pPr marL="0" indent="0">
              <a:buNone/>
            </a:pPr>
            <a:endParaRPr lang="tr-TR" sz="2400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297172" y="4476308"/>
            <a:ext cx="7006855" cy="15842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Diyabet süresi 10 yıldan </a:t>
            </a:r>
            <a:r>
              <a:rPr lang="tr-TR" dirty="0" smtClean="0">
                <a:solidFill>
                  <a:schemeClr val="tx1"/>
                </a:solidFill>
              </a:rPr>
              <a:t>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D</a:t>
            </a:r>
            <a:r>
              <a:rPr lang="tr-TR" dirty="0" smtClean="0">
                <a:solidFill>
                  <a:schemeClr val="tx1"/>
                </a:solidFill>
              </a:rPr>
              <a:t>iğer </a:t>
            </a:r>
            <a:r>
              <a:rPr lang="tr-TR" dirty="0">
                <a:solidFill>
                  <a:schemeClr val="tx1"/>
                </a:solidFill>
              </a:rPr>
              <a:t>KV </a:t>
            </a:r>
            <a:r>
              <a:rPr lang="tr-TR" dirty="0" smtClean="0">
                <a:solidFill>
                  <a:schemeClr val="tx1"/>
                </a:solidFill>
              </a:rPr>
              <a:t>risk faktörleri bulunmayan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H</a:t>
            </a:r>
            <a:r>
              <a:rPr lang="tr-TR" dirty="0" smtClean="0">
                <a:solidFill>
                  <a:schemeClr val="tx1"/>
                </a:solidFill>
              </a:rPr>
              <a:t>erhangi </a:t>
            </a:r>
            <a:r>
              <a:rPr lang="tr-TR" dirty="0">
                <a:solidFill>
                  <a:schemeClr val="tx1"/>
                </a:solidFill>
              </a:rPr>
              <a:t>bir makro ve </a:t>
            </a:r>
            <a:r>
              <a:rPr lang="tr-TR" dirty="0" err="1">
                <a:solidFill>
                  <a:schemeClr val="tx1"/>
                </a:solidFill>
              </a:rPr>
              <a:t>mikrovasküler</a:t>
            </a:r>
            <a:r>
              <a:rPr lang="tr-TR" dirty="0">
                <a:solidFill>
                  <a:schemeClr val="tx1"/>
                </a:solidFill>
              </a:rPr>
              <a:t> komplikasyon </a:t>
            </a:r>
            <a:r>
              <a:rPr lang="tr-TR" dirty="0" smtClean="0">
                <a:solidFill>
                  <a:schemeClr val="tx1"/>
                </a:solidFill>
              </a:rPr>
              <a:t>gelişmemiş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LDL-kolesterol &lt;100 mg/dl olan 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35 </a:t>
            </a:r>
            <a:r>
              <a:rPr lang="tr-TR" dirty="0">
                <a:solidFill>
                  <a:schemeClr val="tx1"/>
                </a:solidFill>
              </a:rPr>
              <a:t>yaş altındaki Tip 1 ve 50 yaş altındaki Tip 2 </a:t>
            </a:r>
            <a:r>
              <a:rPr lang="tr-TR" dirty="0" smtClean="0">
                <a:solidFill>
                  <a:schemeClr val="tx1"/>
                </a:solidFill>
              </a:rPr>
              <a:t>DM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" name="Sağ Ok 4"/>
          <p:cNvSpPr/>
          <p:nvPr/>
        </p:nvSpPr>
        <p:spPr>
          <a:xfrm>
            <a:off x="8559209" y="5103628"/>
            <a:ext cx="776177" cy="43593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9493103" y="5136929"/>
            <a:ext cx="211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STATİN GEREKMEZ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28910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51115" y="421686"/>
            <a:ext cx="10515600" cy="1325563"/>
          </a:xfrm>
        </p:spPr>
        <p:txBody>
          <a:bodyPr/>
          <a:lstStyle/>
          <a:p>
            <a:pPr algn="ctr"/>
            <a:r>
              <a:rPr lang="tr-TR" sz="3200" dirty="0" smtClean="0"/>
              <a:t>Türkiye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34" t="25089" r="27710" b="32483"/>
          <a:stretch/>
        </p:blipFill>
        <p:spPr>
          <a:xfrm>
            <a:off x="1950721" y="1489253"/>
            <a:ext cx="8116388" cy="4280284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Journal of the society of endocrinology and metabolism of Turkey, 2012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960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Makrovasküler</a:t>
            </a:r>
            <a:r>
              <a:rPr lang="tr-TR" dirty="0" smtClean="0"/>
              <a:t> </a:t>
            </a:r>
            <a:r>
              <a:rPr lang="tr-TR" dirty="0"/>
              <a:t>komplikasyonlar </a:t>
            </a:r>
          </a:p>
        </p:txBody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838200" y="1567543"/>
            <a:ext cx="10515600" cy="460942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Statin</a:t>
            </a:r>
            <a:r>
              <a:rPr lang="tr-TR" sz="2400" dirty="0"/>
              <a:t> </a:t>
            </a:r>
            <a:r>
              <a:rPr lang="tr-TR" sz="2400" dirty="0" smtClean="0"/>
              <a:t>tedavisiyle </a:t>
            </a:r>
            <a:r>
              <a:rPr lang="tr-TR" sz="2400" dirty="0"/>
              <a:t>LDL-kolesterol düzeyinde sağlanan her 40 mg/</a:t>
            </a:r>
            <a:r>
              <a:rPr lang="tr-TR" sz="2400" dirty="0" err="1"/>
              <a:t>dl’lik</a:t>
            </a:r>
            <a:r>
              <a:rPr lang="tr-TR" sz="2400" dirty="0"/>
              <a:t> düşme ile 5 yıllık </a:t>
            </a:r>
            <a:r>
              <a:rPr lang="tr-TR" sz="2400" dirty="0" smtClean="0"/>
              <a:t>majör KV </a:t>
            </a:r>
            <a:r>
              <a:rPr lang="tr-TR" sz="2400" dirty="0"/>
              <a:t>olay riski %23 oranında </a:t>
            </a:r>
            <a:r>
              <a:rPr lang="tr-TR" sz="2400" dirty="0" smtClean="0"/>
              <a:t>azalmakta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Dislipidemik</a:t>
            </a:r>
            <a:r>
              <a:rPr lang="tr-TR" sz="2400" dirty="0" smtClean="0"/>
              <a:t> DM hastalarında orta/yüksek etkili </a:t>
            </a:r>
            <a:r>
              <a:rPr lang="tr-TR" sz="2400" dirty="0" err="1" smtClean="0"/>
              <a:t>statinler</a:t>
            </a:r>
            <a:r>
              <a:rPr lang="tr-TR" sz="2400" dirty="0" smtClean="0"/>
              <a:t> önerilmekte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Statin</a:t>
            </a:r>
            <a:r>
              <a:rPr lang="tr-TR" sz="2400" dirty="0" smtClean="0"/>
              <a:t> </a:t>
            </a:r>
            <a:r>
              <a:rPr lang="tr-TR" sz="2400" dirty="0"/>
              <a:t>tedavisi gebelikte </a:t>
            </a:r>
            <a:r>
              <a:rPr lang="tr-TR" sz="2400" dirty="0" err="1" smtClean="0"/>
              <a:t>kontrendike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TG&gt;500 olan hastalarda </a:t>
            </a:r>
            <a:r>
              <a:rPr lang="tr-TR" sz="2400" dirty="0" err="1" smtClean="0"/>
              <a:t>Fibrat</a:t>
            </a:r>
            <a:r>
              <a:rPr lang="tr-TR" sz="2400" dirty="0" smtClean="0"/>
              <a:t> tedavisi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/>
          <a:srcRect l="8144" t="46363" r="31402" b="18889"/>
          <a:stretch/>
        </p:blipFill>
        <p:spPr>
          <a:xfrm>
            <a:off x="1938190" y="2797431"/>
            <a:ext cx="6793827" cy="219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000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Makrovasküler</a:t>
            </a:r>
            <a:r>
              <a:rPr lang="tr-TR" dirty="0" smtClean="0"/>
              <a:t> komplikasyonlar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199" y="1825624"/>
            <a:ext cx="7431594" cy="2977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err="1" smtClean="0"/>
              <a:t>Periferik</a:t>
            </a:r>
            <a:r>
              <a:rPr lang="tr-TR" sz="2400" b="1" i="1" dirty="0" smtClean="0"/>
              <a:t> arter hastalığı (PAH)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Diyabetli hastalarda </a:t>
            </a:r>
            <a:r>
              <a:rPr lang="tr-TR" sz="2400" dirty="0" smtClean="0"/>
              <a:t>PAH riski </a:t>
            </a:r>
            <a:r>
              <a:rPr lang="tr-TR" sz="2400" dirty="0"/>
              <a:t>2 </a:t>
            </a:r>
            <a:r>
              <a:rPr lang="tr-TR" sz="2400" dirty="0" smtClean="0"/>
              <a:t>kat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Diyabetli hastalar en az yılda bir kez hikaye, semptom ve </a:t>
            </a:r>
            <a:r>
              <a:rPr lang="tr-TR" sz="2400" dirty="0" err="1"/>
              <a:t>nöropati</a:t>
            </a:r>
            <a:r>
              <a:rPr lang="tr-TR" sz="2400" dirty="0"/>
              <a:t> muayenesi 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Diyabetli </a:t>
            </a:r>
            <a:r>
              <a:rPr lang="tr-TR" sz="2400" dirty="0"/>
              <a:t>hastalarda </a:t>
            </a:r>
            <a:r>
              <a:rPr lang="tr-TR" sz="2400" dirty="0" smtClean="0"/>
              <a:t>PAH yaklaşım genel </a:t>
            </a:r>
            <a:r>
              <a:rPr lang="tr-TR" sz="2400" dirty="0"/>
              <a:t>popülasyonla benzer şekilde risk </a:t>
            </a:r>
            <a:r>
              <a:rPr lang="tr-TR" sz="2400" dirty="0" smtClean="0"/>
              <a:t>azaltılmasına yönelik</a:t>
            </a:r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endParaRPr lang="tr-TR" sz="2400" b="1" i="1" dirty="0" smtClean="0"/>
          </a:p>
          <a:p>
            <a:pPr marL="0" indent="0">
              <a:buNone/>
            </a:pPr>
            <a:endParaRPr lang="tr-TR" sz="2400" b="1" i="1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Yukarı Ok 3"/>
          <p:cNvSpPr/>
          <p:nvPr/>
        </p:nvSpPr>
        <p:spPr>
          <a:xfrm>
            <a:off x="5466303" y="2117028"/>
            <a:ext cx="231113" cy="475448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2616614" y="4581438"/>
            <a:ext cx="3984250" cy="17622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Sigaranın bırakılması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Diyet </a:t>
            </a:r>
            <a:r>
              <a:rPr lang="tr-TR" dirty="0">
                <a:solidFill>
                  <a:schemeClr val="tx1"/>
                </a:solidFill>
              </a:rPr>
              <a:t>ve egzersiz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Antiplatet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tedavi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Kan </a:t>
            </a:r>
            <a:r>
              <a:rPr lang="tr-TR" dirty="0">
                <a:solidFill>
                  <a:schemeClr val="tx1"/>
                </a:solidFill>
              </a:rPr>
              <a:t>basıncı kontrolü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Glisemik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kontrol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Lipid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düşürücü tedavi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84" y="1690688"/>
            <a:ext cx="2619375" cy="174307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84" y="4154992"/>
            <a:ext cx="2630130" cy="19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840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Mikrovasküler</a:t>
            </a:r>
            <a:r>
              <a:rPr lang="tr-TR" dirty="0" smtClean="0"/>
              <a:t> Komplikasyonlar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67861" y="1443787"/>
            <a:ext cx="10946619" cy="487573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r-TR" sz="3200" b="1" i="1" dirty="0" err="1" smtClean="0"/>
              <a:t>Retinopati</a:t>
            </a:r>
            <a:r>
              <a:rPr lang="tr-TR" sz="3200" dirty="0" smtClean="0"/>
              <a:t> </a:t>
            </a:r>
          </a:p>
          <a:p>
            <a:pPr marL="0" indent="0">
              <a:buNone/>
            </a:pPr>
            <a:endParaRPr lang="tr-TR" sz="29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900" dirty="0" smtClean="0"/>
              <a:t>Erişkin </a:t>
            </a:r>
            <a:r>
              <a:rPr lang="tr-TR" sz="2900" dirty="0"/>
              <a:t>yaştaki diyabetli hastalarda en önemli körlük </a:t>
            </a:r>
            <a:r>
              <a:rPr lang="tr-TR" sz="2900" dirty="0" smtClean="0"/>
              <a:t>nedeni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endParaRPr lang="tr-TR" sz="2900" dirty="0" smtClean="0"/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endParaRPr lang="tr-TR" sz="2900" dirty="0"/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endParaRPr lang="tr-TR" sz="2900" dirty="0" smtClean="0"/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endParaRPr lang="tr-TR" sz="2900" dirty="0" smtClean="0"/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tr-TR" sz="2900" dirty="0" smtClean="0"/>
              <a:t>Diyabetik </a:t>
            </a:r>
            <a:r>
              <a:rPr lang="tr-TR" sz="2900" dirty="0" err="1"/>
              <a:t>retinopatiyi</a:t>
            </a:r>
            <a:r>
              <a:rPr lang="tr-TR" sz="2900" dirty="0"/>
              <a:t> önlemek veya ilerlemesini geciktirmek için optimal </a:t>
            </a:r>
            <a:r>
              <a:rPr lang="tr-TR" sz="2900" dirty="0" err="1"/>
              <a:t>glisemi</a:t>
            </a:r>
            <a:r>
              <a:rPr lang="tr-TR" sz="2900" dirty="0"/>
              <a:t>, KB ve </a:t>
            </a:r>
            <a:r>
              <a:rPr lang="tr-TR" sz="2900" dirty="0" err="1" smtClean="0"/>
              <a:t>lipid</a:t>
            </a:r>
            <a:r>
              <a:rPr lang="tr-TR" sz="2900" dirty="0"/>
              <a:t> </a:t>
            </a:r>
            <a:r>
              <a:rPr lang="tr-TR" sz="2900" dirty="0" smtClean="0"/>
              <a:t>kontrolü sağlanmalı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tr-TR" sz="2900" dirty="0" smtClean="0"/>
              <a:t>Görmeyi </a:t>
            </a:r>
            <a:r>
              <a:rPr lang="tr-TR" sz="2900" dirty="0"/>
              <a:t>tehdit eden </a:t>
            </a:r>
            <a:r>
              <a:rPr lang="tr-TR" sz="2900" dirty="0" err="1"/>
              <a:t>retinopatide</a:t>
            </a:r>
            <a:r>
              <a:rPr lang="tr-TR" sz="2900" dirty="0"/>
              <a:t> lazer </a:t>
            </a:r>
            <a:r>
              <a:rPr lang="tr-TR" sz="2900" dirty="0" err="1"/>
              <a:t>fotokoagülasyon</a:t>
            </a:r>
            <a:r>
              <a:rPr lang="tr-TR" sz="2900" dirty="0"/>
              <a:t>, </a:t>
            </a:r>
            <a:r>
              <a:rPr lang="tr-TR" sz="2900" dirty="0" err="1"/>
              <a:t>vitrektomi</a:t>
            </a:r>
            <a:r>
              <a:rPr lang="tr-TR" sz="2900" dirty="0"/>
              <a:t> ve farmakolojik </a:t>
            </a:r>
            <a:r>
              <a:rPr lang="tr-TR" sz="2900" dirty="0" smtClean="0"/>
              <a:t>tedaviler</a:t>
            </a:r>
            <a:endParaRPr lang="tr-TR" sz="2900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Diabetes Care 2014; 37 Suppl 1:S14</a:t>
            </a:r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72" y="162407"/>
            <a:ext cx="3428048" cy="248909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/>
          <a:srcRect l="10000" t="37408" r="11042" b="40555"/>
          <a:stretch/>
        </p:blipFill>
        <p:spPr>
          <a:xfrm>
            <a:off x="925427" y="2784279"/>
            <a:ext cx="10341145" cy="162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449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Mikrovasküler</a:t>
            </a:r>
            <a:r>
              <a:rPr lang="tr-TR" dirty="0"/>
              <a:t> 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1" y="1805961"/>
            <a:ext cx="5011994" cy="4351338"/>
          </a:xfrm>
        </p:spPr>
        <p:txBody>
          <a:bodyPr/>
          <a:lstStyle/>
          <a:p>
            <a:pPr marL="0" indent="0">
              <a:buNone/>
            </a:pPr>
            <a:r>
              <a:rPr lang="tr-TR" sz="2400" b="1" i="1" dirty="0" err="1" smtClean="0"/>
              <a:t>Nefropati</a:t>
            </a:r>
            <a:r>
              <a:rPr lang="tr-TR" sz="2400" b="1" i="1" dirty="0" smtClean="0"/>
              <a:t> (diyabetik böbrek hastalığı)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Hipertansiyon, ödem, </a:t>
            </a:r>
            <a:r>
              <a:rPr lang="tr-TR" sz="2400" dirty="0" err="1"/>
              <a:t>proteinüri</a:t>
            </a:r>
            <a:r>
              <a:rPr lang="tr-TR" sz="2400" dirty="0"/>
              <a:t> ve böbrek yetersizliği ile karakterize</a:t>
            </a:r>
            <a:endParaRPr lang="tr-TR" sz="2400" b="1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/>
              <a:t>Mikroalbuminüri</a:t>
            </a:r>
            <a:r>
              <a:rPr lang="tr-TR" sz="2400" dirty="0"/>
              <a:t> taraması için sabah ilk idrarda </a:t>
            </a:r>
            <a:r>
              <a:rPr lang="tr-TR" sz="2400" dirty="0" err="1" smtClean="0"/>
              <a:t>alb</a:t>
            </a:r>
            <a:r>
              <a:rPr lang="tr-TR" sz="2400" dirty="0" smtClean="0"/>
              <a:t>/</a:t>
            </a:r>
            <a:r>
              <a:rPr lang="tr-TR" sz="2400" dirty="0" err="1" smtClean="0"/>
              <a:t>kre</a:t>
            </a:r>
            <a:r>
              <a:rPr lang="tr-TR" sz="2400" dirty="0" smtClean="0"/>
              <a:t> </a:t>
            </a:r>
            <a:r>
              <a:rPr lang="tr-TR" sz="2400" dirty="0"/>
              <a:t>oranı</a:t>
            </a:r>
            <a:r>
              <a:rPr lang="tr-TR" sz="2400" dirty="0" smtClean="0"/>
              <a:t> </a:t>
            </a:r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2917" t="23333" r="44750" b="22741"/>
          <a:stretch/>
        </p:blipFill>
        <p:spPr>
          <a:xfrm>
            <a:off x="6170725" y="1310640"/>
            <a:ext cx="5913120" cy="5547360"/>
          </a:xfrm>
          <a:prstGeom prst="rect">
            <a:avLst/>
          </a:prstGeom>
        </p:spPr>
      </p:pic>
      <p:sp>
        <p:nvSpPr>
          <p:cNvPr id="5" name="Yuvarlatılmış Dikdörtgen 4"/>
          <p:cNvSpPr/>
          <p:nvPr/>
        </p:nvSpPr>
        <p:spPr>
          <a:xfrm>
            <a:off x="2019792" y="3981630"/>
            <a:ext cx="2969342" cy="11208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>
                <a:solidFill>
                  <a:schemeClr val="tx1"/>
                </a:solidFill>
              </a:rPr>
              <a:t>&lt;30 mg/gr </a:t>
            </a:r>
            <a:r>
              <a:rPr lang="tr-TR" dirty="0">
                <a:solidFill>
                  <a:schemeClr val="tx1"/>
                </a:solidFill>
                <a:sym typeface="Wingdings" panose="05000000000000000000" pitchFamily="2" charset="2"/>
              </a:rPr>
              <a:t>Normal </a:t>
            </a:r>
          </a:p>
          <a:p>
            <a:r>
              <a:rPr lang="tr-TR" dirty="0">
                <a:solidFill>
                  <a:schemeClr val="tx1"/>
                </a:solidFill>
                <a:sym typeface="Wingdings" panose="05000000000000000000" pitchFamily="2" charset="2"/>
              </a:rPr>
              <a:t>≥30 mg/gr 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Artmış albümin atılımı</a:t>
            </a:r>
            <a:endParaRPr lang="tr-TR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624574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Mikrovasküler</a:t>
            </a:r>
            <a:r>
              <a:rPr lang="tr-TR" dirty="0"/>
              <a:t> 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7853218" cy="46028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b="1" i="1" dirty="0" err="1" smtClean="0"/>
              <a:t>Nefropati</a:t>
            </a:r>
            <a:r>
              <a:rPr lang="tr-TR" sz="2400" b="1" i="1" dirty="0" smtClean="0"/>
              <a:t> korunma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Beslenme </a:t>
            </a:r>
          </a:p>
          <a:p>
            <a:r>
              <a:rPr lang="tr-TR" sz="2400" dirty="0" smtClean="0"/>
              <a:t>Diyabetik </a:t>
            </a:r>
            <a:r>
              <a:rPr lang="tr-TR" sz="2400" dirty="0"/>
              <a:t>böbrek hastalığı olan bireylerde günlük protein alımı azaltılmalıdır (</a:t>
            </a:r>
            <a:r>
              <a:rPr lang="tr-TR" sz="2400" dirty="0" smtClean="0"/>
              <a:t>0.8 g/kg/gün)</a:t>
            </a:r>
          </a:p>
          <a:p>
            <a:r>
              <a:rPr lang="tr-TR" sz="2400" dirty="0"/>
              <a:t>Diyette sodyum alımının kısıtlanması kan basıncı kontrolü ve </a:t>
            </a:r>
            <a:r>
              <a:rPr lang="tr-TR" sz="2400" dirty="0" err="1"/>
              <a:t>kardiyovasküler</a:t>
            </a:r>
            <a:r>
              <a:rPr lang="tr-TR" sz="2400" dirty="0"/>
              <a:t> </a:t>
            </a:r>
            <a:r>
              <a:rPr lang="tr-TR" sz="2400" dirty="0" smtClean="0"/>
              <a:t>risk </a:t>
            </a:r>
          </a:p>
          <a:p>
            <a:r>
              <a:rPr lang="tr-TR" sz="2400" dirty="0"/>
              <a:t>D-vitamini eksikliği varsa </a:t>
            </a:r>
            <a:r>
              <a:rPr lang="tr-TR" sz="2400" dirty="0" smtClean="0"/>
              <a:t>düzeltilmeli</a:t>
            </a:r>
            <a:endParaRPr lang="tr-TR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/>
              <a:t>Glisemi</a:t>
            </a:r>
            <a:r>
              <a:rPr lang="tr-TR" sz="2400" dirty="0"/>
              <a:t> </a:t>
            </a:r>
            <a:r>
              <a:rPr lang="tr-TR" sz="2400" dirty="0" smtClean="0"/>
              <a:t>kontrolü</a:t>
            </a:r>
            <a:endParaRPr lang="tr-TR" sz="2400" dirty="0">
              <a:sym typeface="Wingdings" panose="05000000000000000000" pitchFamily="2" charset="2"/>
            </a:endParaRPr>
          </a:p>
          <a:p>
            <a:r>
              <a:rPr lang="tr-TR" sz="2400" dirty="0" smtClean="0">
                <a:sym typeface="Wingdings" panose="05000000000000000000" pitchFamily="2" charset="2"/>
              </a:rPr>
              <a:t>KBH gidişi azaltmada veya geciktirmede çok önemli</a:t>
            </a:r>
          </a:p>
          <a:p>
            <a:r>
              <a:rPr lang="tr-TR" sz="2400" dirty="0" smtClean="0"/>
              <a:t>SGLT2-İ ve GLP-1 RA </a:t>
            </a:r>
            <a:r>
              <a:rPr lang="tr-TR" sz="2400" dirty="0"/>
              <a:t>grubundaki bazı </a:t>
            </a:r>
            <a:r>
              <a:rPr lang="tr-TR" sz="2400" dirty="0" smtClean="0"/>
              <a:t>ilaçlar KV olay riskini</a:t>
            </a:r>
          </a:p>
          <a:p>
            <a:pPr marL="0" indent="0">
              <a:buNone/>
            </a:pPr>
            <a:r>
              <a:rPr lang="tr-TR" sz="1900" dirty="0" smtClean="0"/>
              <a:t>(</a:t>
            </a:r>
            <a:r>
              <a:rPr lang="tr-TR" sz="1900" dirty="0" err="1" smtClean="0"/>
              <a:t>canagliflozin</a:t>
            </a:r>
            <a:r>
              <a:rPr lang="tr-TR" sz="1900" dirty="0" smtClean="0"/>
              <a:t>, </a:t>
            </a:r>
            <a:r>
              <a:rPr lang="tr-TR" sz="1900" dirty="0" err="1" smtClean="0"/>
              <a:t>dapagliflozin</a:t>
            </a:r>
            <a:r>
              <a:rPr lang="tr-TR" sz="1900" dirty="0" smtClean="0"/>
              <a:t>, </a:t>
            </a:r>
            <a:r>
              <a:rPr lang="tr-TR" sz="1900" dirty="0" err="1" smtClean="0"/>
              <a:t>empagliflozin</a:t>
            </a:r>
            <a:r>
              <a:rPr lang="tr-TR" sz="1900" dirty="0" smtClean="0"/>
              <a:t>/</a:t>
            </a:r>
            <a:r>
              <a:rPr lang="tr-TR" sz="1900" dirty="0" err="1" smtClean="0"/>
              <a:t>semiglutid</a:t>
            </a:r>
            <a:r>
              <a:rPr lang="tr-TR" sz="1900" dirty="0" smtClean="0"/>
              <a:t>, </a:t>
            </a:r>
            <a:r>
              <a:rPr lang="tr-TR" sz="1900" dirty="0" err="1" smtClean="0"/>
              <a:t>liragluid</a:t>
            </a:r>
            <a:r>
              <a:rPr lang="tr-TR" sz="1900" dirty="0" smtClean="0"/>
              <a:t>)</a:t>
            </a:r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endParaRPr lang="tr-TR" sz="2400" dirty="0"/>
          </a:p>
        </p:txBody>
      </p:sp>
      <p:sp>
        <p:nvSpPr>
          <p:cNvPr id="4" name="Aşağı Ok 3"/>
          <p:cNvSpPr/>
          <p:nvPr/>
        </p:nvSpPr>
        <p:spPr>
          <a:xfrm>
            <a:off x="3655289" y="3664124"/>
            <a:ext cx="242455" cy="34174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Aşağı Ok 4"/>
          <p:cNvSpPr/>
          <p:nvPr/>
        </p:nvSpPr>
        <p:spPr>
          <a:xfrm>
            <a:off x="8296564" y="5372948"/>
            <a:ext cx="247073" cy="35559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4" t="23030" r="13232" b="22829"/>
          <a:stretch/>
        </p:blipFill>
        <p:spPr>
          <a:xfrm>
            <a:off x="8691418" y="1199776"/>
            <a:ext cx="2198254" cy="125169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9" t="6731" r="32739" b="6878"/>
          <a:stretch/>
        </p:blipFill>
        <p:spPr>
          <a:xfrm>
            <a:off x="9374909" y="2525339"/>
            <a:ext cx="1301468" cy="227757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661" y="5028586"/>
            <a:ext cx="2225964" cy="139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022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Mikrovasküler</a:t>
            </a:r>
            <a:r>
              <a:rPr lang="tr-TR" dirty="0"/>
              <a:t> 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i="1" dirty="0" err="1"/>
              <a:t>Nefropati</a:t>
            </a:r>
            <a:r>
              <a:rPr lang="tr-TR" b="1" i="1" dirty="0"/>
              <a:t> korunma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Optimal KB </a:t>
            </a:r>
            <a:r>
              <a:rPr lang="tr-TR" sz="2400" dirty="0" smtClean="0"/>
              <a:t>kontrolü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Mikroalbuminüri</a:t>
            </a:r>
            <a:r>
              <a:rPr lang="tr-TR" sz="2400" dirty="0" smtClean="0">
                <a:sym typeface="Wingdings" panose="05000000000000000000" pitchFamily="2" charset="2"/>
              </a:rPr>
              <a:t></a:t>
            </a:r>
            <a:r>
              <a:rPr lang="nn-NO" sz="2400" dirty="0" smtClean="0"/>
              <a:t>Alb/kre </a:t>
            </a:r>
            <a:r>
              <a:rPr lang="nn-NO" sz="2400" dirty="0"/>
              <a:t>persistan olarak yüksek ise, HT olmasa bile, kronik böbrek </a:t>
            </a:r>
            <a:r>
              <a:rPr lang="nn-NO" sz="2400" dirty="0" smtClean="0"/>
              <a:t>hastalığını</a:t>
            </a:r>
            <a:r>
              <a:rPr lang="tr-TR" sz="2400" dirty="0" smtClean="0"/>
              <a:t> geciktirmek </a:t>
            </a:r>
            <a:r>
              <a:rPr lang="tr-TR" sz="2400" dirty="0"/>
              <a:t>amacı ile ACE-İ veya ARB </a:t>
            </a:r>
            <a:r>
              <a:rPr lang="tr-TR" sz="2400" dirty="0" smtClean="0"/>
              <a:t>verilebilir</a:t>
            </a:r>
          </a:p>
          <a:p>
            <a:r>
              <a:rPr lang="tr-TR" sz="2400" dirty="0"/>
              <a:t>S</a:t>
            </a:r>
            <a:r>
              <a:rPr lang="tr-TR" sz="2400" dirty="0" smtClean="0"/>
              <a:t>erum </a:t>
            </a:r>
            <a:r>
              <a:rPr lang="tr-TR" sz="2400" dirty="0" err="1"/>
              <a:t>kreatinin</a:t>
            </a:r>
            <a:r>
              <a:rPr lang="tr-TR" sz="2400" dirty="0"/>
              <a:t> ve potasyum </a:t>
            </a:r>
            <a:r>
              <a:rPr lang="tr-TR" sz="2400" dirty="0" smtClean="0"/>
              <a:t>düzeyi takip edilmeli</a:t>
            </a:r>
          </a:p>
          <a:p>
            <a:endParaRPr lang="tr-TR" sz="2400" dirty="0"/>
          </a:p>
          <a:p>
            <a:endParaRPr lang="tr-TR" sz="2400" dirty="0" smtClean="0"/>
          </a:p>
          <a:p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KBH </a:t>
            </a:r>
            <a:r>
              <a:rPr lang="tr-TR" sz="2400" dirty="0" smtClean="0">
                <a:sym typeface="Wingdings" panose="05000000000000000000" pitchFamily="2" charset="2"/>
              </a:rPr>
              <a:t> İlaç dozları GFR’ ye göre ayarlanmalı</a:t>
            </a:r>
            <a:endParaRPr lang="tr-TR" sz="2400" dirty="0" smtClean="0"/>
          </a:p>
        </p:txBody>
      </p:sp>
      <p:sp>
        <p:nvSpPr>
          <p:cNvPr id="4" name="Yuvarlatılmış Dikdörtgen 3"/>
          <p:cNvSpPr/>
          <p:nvPr/>
        </p:nvSpPr>
        <p:spPr>
          <a:xfrm>
            <a:off x="2105890" y="4091711"/>
            <a:ext cx="4472709" cy="11637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İntravasküler</a:t>
            </a:r>
            <a:r>
              <a:rPr lang="tr-TR" dirty="0">
                <a:solidFill>
                  <a:schemeClr val="tx1"/>
                </a:solidFill>
              </a:rPr>
              <a:t> volüm azalması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Serum </a:t>
            </a:r>
            <a:r>
              <a:rPr lang="tr-TR" dirty="0" err="1">
                <a:solidFill>
                  <a:schemeClr val="tx1"/>
                </a:solidFill>
              </a:rPr>
              <a:t>kreatinin</a:t>
            </a:r>
            <a:r>
              <a:rPr lang="tr-TR" dirty="0">
                <a:solidFill>
                  <a:schemeClr val="tx1"/>
                </a:solidFill>
              </a:rPr>
              <a:t> düzeyinin &gt;%30 </a:t>
            </a:r>
            <a:r>
              <a:rPr lang="tr-TR" dirty="0" smtClean="0">
                <a:solidFill>
                  <a:schemeClr val="tx1"/>
                </a:solidFill>
              </a:rPr>
              <a:t>yükselmesi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Gebelik planı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6631707" y="4488872"/>
            <a:ext cx="2429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ym typeface="Wingdings" panose="05000000000000000000" pitchFamily="2" charset="2"/>
              </a:rPr>
              <a:t></a:t>
            </a:r>
            <a:r>
              <a:rPr lang="tr-TR" dirty="0" smtClean="0"/>
              <a:t>ACEİ/ARB kesilmeli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48112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Mikrovasküler</a:t>
            </a:r>
            <a:r>
              <a:rPr lang="tr-TR" dirty="0"/>
              <a:t> 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i="1" dirty="0" err="1"/>
              <a:t>Nefropati</a:t>
            </a:r>
            <a:r>
              <a:rPr lang="tr-TR" b="1" i="1" dirty="0"/>
              <a:t> korunma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283855" y="2937164"/>
            <a:ext cx="6262254" cy="22813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Böbrek fonksiyonlarının </a:t>
            </a:r>
            <a:r>
              <a:rPr lang="tr-TR" dirty="0" err="1">
                <a:solidFill>
                  <a:schemeClr val="tx1"/>
                </a:solidFill>
              </a:rPr>
              <a:t>progresif</a:t>
            </a:r>
            <a:r>
              <a:rPr lang="tr-TR" dirty="0">
                <a:solidFill>
                  <a:schemeClr val="tx1"/>
                </a:solidFill>
              </a:rPr>
              <a:t> olarak azalması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eGFR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&lt;30 ml/</a:t>
            </a:r>
            <a:r>
              <a:rPr lang="tr-TR" dirty="0" err="1">
                <a:solidFill>
                  <a:schemeClr val="tx1"/>
                </a:solidFill>
              </a:rPr>
              <a:t>dk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Albumin</a:t>
            </a:r>
            <a:r>
              <a:rPr lang="tr-TR" dirty="0" smtClean="0">
                <a:solidFill>
                  <a:schemeClr val="tx1"/>
                </a:solidFill>
              </a:rPr>
              <a:t>/</a:t>
            </a:r>
            <a:r>
              <a:rPr lang="tr-TR" dirty="0" err="1" smtClean="0">
                <a:solidFill>
                  <a:schemeClr val="tx1"/>
                </a:solidFill>
              </a:rPr>
              <a:t>kreatinin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&gt;300 mg/g </a:t>
            </a:r>
            <a:r>
              <a:rPr lang="tr-TR" dirty="0" err="1">
                <a:solidFill>
                  <a:schemeClr val="tx1"/>
                </a:solidFill>
              </a:rPr>
              <a:t>kreatinin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Kontrolsüz </a:t>
            </a:r>
            <a:r>
              <a:rPr lang="tr-TR" dirty="0">
                <a:solidFill>
                  <a:schemeClr val="tx1"/>
                </a:solidFill>
              </a:rPr>
              <a:t>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ACE-İ </a:t>
            </a:r>
            <a:r>
              <a:rPr lang="tr-TR" dirty="0">
                <a:solidFill>
                  <a:schemeClr val="tx1"/>
                </a:solidFill>
              </a:rPr>
              <a:t>veya ARB ile </a:t>
            </a:r>
            <a:r>
              <a:rPr lang="tr-TR" dirty="0" err="1">
                <a:solidFill>
                  <a:schemeClr val="tx1"/>
                </a:solidFill>
              </a:rPr>
              <a:t>hiperpotasemi</a:t>
            </a:r>
            <a:r>
              <a:rPr lang="tr-TR" dirty="0">
                <a:solidFill>
                  <a:schemeClr val="tx1"/>
                </a:solidFill>
              </a:rPr>
              <a:t> olması veya serum </a:t>
            </a:r>
            <a:r>
              <a:rPr lang="tr-TR" dirty="0" err="1">
                <a:solidFill>
                  <a:schemeClr val="tx1"/>
                </a:solidFill>
              </a:rPr>
              <a:t>kreatinin</a:t>
            </a:r>
            <a:r>
              <a:rPr lang="tr-TR" dirty="0">
                <a:solidFill>
                  <a:schemeClr val="tx1"/>
                </a:solidFill>
              </a:rPr>
              <a:t> düzeyinin 3 ayda &gt;%</a:t>
            </a:r>
            <a:r>
              <a:rPr lang="tr-TR" dirty="0" smtClean="0">
                <a:solidFill>
                  <a:schemeClr val="tx1"/>
                </a:solidFill>
              </a:rPr>
              <a:t>30 yükselmesi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7878618" y="3833091"/>
            <a:ext cx="324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ym typeface="Wingdings" panose="05000000000000000000" pitchFamily="2" charset="2"/>
              </a:rPr>
              <a:t></a:t>
            </a:r>
            <a:r>
              <a:rPr lang="tr-TR" dirty="0" smtClean="0"/>
              <a:t>NEFROLOJİ UMZANINA SEVK!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07315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Mikrovasküler</a:t>
            </a:r>
            <a:r>
              <a:rPr lang="tr-TR" dirty="0"/>
              <a:t> 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199" y="1625600"/>
            <a:ext cx="10964917" cy="5094414"/>
          </a:xfrm>
        </p:spPr>
        <p:txBody>
          <a:bodyPr/>
          <a:lstStyle/>
          <a:p>
            <a:pPr marL="0" indent="0">
              <a:buNone/>
            </a:pPr>
            <a:r>
              <a:rPr lang="tr-TR" sz="2400" b="1" i="1" dirty="0" err="1" smtClean="0"/>
              <a:t>Nöropati</a:t>
            </a:r>
            <a:r>
              <a:rPr lang="tr-TR" sz="2400" b="1" i="1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Tip 1 diyabetli hastalarda </a:t>
            </a:r>
            <a:r>
              <a:rPr lang="tr-TR" sz="2400" dirty="0" err="1"/>
              <a:t>puberteden</a:t>
            </a:r>
            <a:r>
              <a:rPr lang="tr-TR" sz="2400" dirty="0"/>
              <a:t> 5 yıl </a:t>
            </a:r>
            <a:r>
              <a:rPr lang="tr-TR" sz="2400" dirty="0" smtClean="0"/>
              <a:t>sonra, </a:t>
            </a:r>
            <a:r>
              <a:rPr lang="tr-TR" sz="2400" dirty="0"/>
              <a:t>tip 2 diyabetli hastalarda </a:t>
            </a:r>
            <a:r>
              <a:rPr lang="tr-TR" sz="2400" dirty="0" smtClean="0"/>
              <a:t>ise tanıdan </a:t>
            </a:r>
            <a:r>
              <a:rPr lang="tr-TR" sz="2400" dirty="0"/>
              <a:t>itibaren </a:t>
            </a:r>
            <a:r>
              <a:rPr lang="tr-TR" sz="2400" dirty="0" err="1"/>
              <a:t>nöropati</a:t>
            </a:r>
            <a:r>
              <a:rPr lang="tr-TR" sz="2400" dirty="0"/>
              <a:t> muayenesi yapılmalı </a:t>
            </a:r>
            <a:r>
              <a:rPr lang="tr-TR" sz="2400" dirty="0" smtClean="0"/>
              <a:t>ve </a:t>
            </a:r>
            <a:r>
              <a:rPr lang="tr-TR" sz="2400" b="1" dirty="0"/>
              <a:t>yılda bir </a:t>
            </a:r>
            <a:r>
              <a:rPr lang="tr-TR" sz="2400" dirty="0" smtClean="0"/>
              <a:t>tekrarlanmalı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Tarama </a:t>
            </a:r>
            <a:r>
              <a:rPr lang="tr-TR" sz="2400" b="1" dirty="0"/>
              <a:t>10 g basınç uygulayan </a:t>
            </a:r>
            <a:r>
              <a:rPr lang="tr-TR" sz="2400" b="1" dirty="0" err="1"/>
              <a:t>monofilaman</a:t>
            </a:r>
            <a:r>
              <a:rPr lang="tr-TR" sz="2400" b="1" dirty="0"/>
              <a:t> testi </a:t>
            </a:r>
            <a:r>
              <a:rPr lang="tr-TR" sz="2400" dirty="0"/>
              <a:t>ile ve ayak </a:t>
            </a:r>
            <a:r>
              <a:rPr lang="tr-TR" sz="2400" dirty="0" smtClean="0"/>
              <a:t>baş parmağı </a:t>
            </a:r>
            <a:r>
              <a:rPr lang="tr-TR" sz="2400" dirty="0" err="1"/>
              <a:t>dorsumunda</a:t>
            </a:r>
            <a:r>
              <a:rPr lang="tr-TR" sz="2400" dirty="0"/>
              <a:t> </a:t>
            </a:r>
            <a:r>
              <a:rPr lang="tr-TR" sz="2400" b="1" dirty="0"/>
              <a:t>diyapazon (128-Hz) </a:t>
            </a:r>
            <a:r>
              <a:rPr lang="tr-TR" sz="2400" dirty="0"/>
              <a:t>ile vibrasyon duyusunun </a:t>
            </a:r>
            <a:r>
              <a:rPr lang="tr-TR" sz="2400" dirty="0" smtClean="0"/>
              <a:t>incelenmesi 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3462" t="22137" r="50385" b="34102"/>
          <a:stretch/>
        </p:blipFill>
        <p:spPr>
          <a:xfrm>
            <a:off x="1567111" y="3650037"/>
            <a:ext cx="3250696" cy="305947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50248" t="14105" r="30731" b="51718"/>
          <a:stretch/>
        </p:blipFill>
        <p:spPr>
          <a:xfrm>
            <a:off x="6358759" y="3650037"/>
            <a:ext cx="3037490" cy="30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984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Mikrovasküler</a:t>
            </a:r>
            <a:r>
              <a:rPr lang="tr-TR" dirty="0"/>
              <a:t> 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97572"/>
            <a:ext cx="10515600" cy="4579391"/>
          </a:xfrm>
        </p:spPr>
        <p:txBody>
          <a:bodyPr/>
          <a:lstStyle/>
          <a:p>
            <a:pPr marL="0" indent="0">
              <a:buNone/>
            </a:pPr>
            <a:r>
              <a:rPr lang="tr-TR" sz="2400" b="1" i="1" dirty="0" err="1"/>
              <a:t>Nöropati</a:t>
            </a:r>
            <a:r>
              <a:rPr lang="tr-TR" sz="2400" b="1" i="1" dirty="0"/>
              <a:t> </a:t>
            </a:r>
          </a:p>
          <a:p>
            <a:pPr marL="0" indent="0">
              <a:buNone/>
            </a:pPr>
            <a:r>
              <a:rPr lang="tr-TR" sz="2400" b="1" i="1" dirty="0" err="1"/>
              <a:t>Periferik</a:t>
            </a:r>
            <a:r>
              <a:rPr lang="tr-TR" sz="2400" b="1" i="1" dirty="0"/>
              <a:t> </a:t>
            </a:r>
            <a:r>
              <a:rPr lang="tr-TR" sz="2400" b="1" i="1" dirty="0" err="1"/>
              <a:t>Distal</a:t>
            </a:r>
            <a:r>
              <a:rPr lang="tr-TR" sz="2400" b="1" i="1" dirty="0"/>
              <a:t> </a:t>
            </a:r>
            <a:r>
              <a:rPr lang="tr-TR" sz="2400" b="1" i="1" dirty="0" err="1" smtClean="0"/>
              <a:t>Polinöropati</a:t>
            </a:r>
            <a:endParaRPr lang="tr-TR" sz="2400" b="1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En yaygın görülen diyabetik </a:t>
            </a:r>
            <a:r>
              <a:rPr lang="tr-TR" sz="2400" dirty="0" err="1"/>
              <a:t>nöropati</a:t>
            </a:r>
            <a:r>
              <a:rPr lang="tr-TR" sz="2400" dirty="0"/>
              <a:t> </a:t>
            </a:r>
            <a:r>
              <a:rPr lang="tr-TR" sz="2400" dirty="0" smtClean="0"/>
              <a:t>tipi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Eldiven çorap tarzı tutulum tipik, ilerleyici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Ayak ülserleri, </a:t>
            </a:r>
            <a:r>
              <a:rPr lang="tr-TR" sz="2400" dirty="0" err="1"/>
              <a:t>infeksiyonlar</a:t>
            </a:r>
            <a:r>
              <a:rPr lang="tr-TR" sz="2400" dirty="0"/>
              <a:t> ve 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dirty="0" err="1" smtClean="0"/>
              <a:t>nöro-osteo-artropati</a:t>
            </a:r>
            <a:r>
              <a:rPr lang="tr-TR" sz="2400" dirty="0" smtClean="0"/>
              <a:t> </a:t>
            </a:r>
            <a:r>
              <a:rPr lang="tr-TR" sz="2400" dirty="0"/>
              <a:t>(</a:t>
            </a:r>
            <a:r>
              <a:rPr lang="tr-TR" sz="2400" dirty="0" err="1"/>
              <a:t>Charcot</a:t>
            </a:r>
            <a:r>
              <a:rPr lang="tr-TR" sz="2400" dirty="0"/>
              <a:t> </a:t>
            </a:r>
            <a:r>
              <a:rPr lang="tr-TR" sz="2400" dirty="0" smtClean="0"/>
              <a:t>ayağı)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Tanı </a:t>
            </a:r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endParaRPr lang="tr-TR" sz="24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31" y="1392128"/>
            <a:ext cx="4784835" cy="4784835"/>
          </a:xfrm>
          <a:prstGeom prst="rect">
            <a:avLst/>
          </a:prstGeom>
        </p:spPr>
      </p:pic>
      <p:sp>
        <p:nvSpPr>
          <p:cNvPr id="6" name="Yuvarlatılmış Dikdörtgen 5"/>
          <p:cNvSpPr/>
          <p:nvPr/>
        </p:nvSpPr>
        <p:spPr>
          <a:xfrm>
            <a:off x="1316420" y="4799617"/>
            <a:ext cx="5252545" cy="15586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Duyu- motor muayene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Sıcak-soğuk </a:t>
            </a:r>
            <a:r>
              <a:rPr lang="tr-TR" dirty="0">
                <a:solidFill>
                  <a:schemeClr val="tx1"/>
                </a:solidFill>
              </a:rPr>
              <a:t>hissi veya iğne batma </a:t>
            </a:r>
            <a:r>
              <a:rPr lang="tr-TR" dirty="0" smtClean="0">
                <a:solidFill>
                  <a:schemeClr val="tx1"/>
                </a:solidFill>
              </a:rPr>
              <a:t>hissi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V</a:t>
            </a:r>
            <a:r>
              <a:rPr lang="es-ES" dirty="0" smtClean="0">
                <a:solidFill>
                  <a:schemeClr val="tx1"/>
                </a:solidFill>
              </a:rPr>
              <a:t>ibrasyon </a:t>
            </a:r>
            <a:r>
              <a:rPr lang="es-ES" dirty="0">
                <a:solidFill>
                  <a:schemeClr val="tx1"/>
                </a:solidFill>
              </a:rPr>
              <a:t>algılama ve </a:t>
            </a:r>
            <a:r>
              <a:rPr lang="es-ES" dirty="0" smtClean="0">
                <a:solidFill>
                  <a:schemeClr val="tx1"/>
                </a:solidFill>
              </a:rPr>
              <a:t>monofilaman testi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Nöropatinin</a:t>
            </a:r>
            <a:r>
              <a:rPr lang="tr-TR" dirty="0">
                <a:solidFill>
                  <a:schemeClr val="tx1"/>
                </a:solidFill>
              </a:rPr>
              <a:t> diğer </a:t>
            </a:r>
            <a:r>
              <a:rPr lang="tr-TR" dirty="0" smtClean="0">
                <a:solidFill>
                  <a:schemeClr val="tx1"/>
                </a:solidFill>
              </a:rPr>
              <a:t>nedenlerinin </a:t>
            </a:r>
            <a:r>
              <a:rPr lang="tr-TR" dirty="0" err="1" smtClean="0">
                <a:solidFill>
                  <a:schemeClr val="tx1"/>
                </a:solidFill>
              </a:rPr>
              <a:t>ekartasyonu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Ayırıcı tanı yapılamıyorsa nöroloji sevk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062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33594"/>
            <a:ext cx="5221013" cy="1407947"/>
          </a:xfrm>
        </p:spPr>
        <p:txBody>
          <a:bodyPr>
            <a:normAutofit/>
          </a:bodyPr>
          <a:lstStyle/>
          <a:p>
            <a:r>
              <a:rPr lang="tr-TR" dirty="0" err="1"/>
              <a:t>Mikrovasküler</a:t>
            </a:r>
            <a:r>
              <a:rPr lang="tr-TR" dirty="0"/>
              <a:t>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Komplikasyonlar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5328743" cy="4785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err="1" smtClean="0"/>
              <a:t>Nöropati</a:t>
            </a:r>
            <a:endParaRPr lang="tr-TR" sz="2400" b="1" i="1" dirty="0" smtClean="0"/>
          </a:p>
          <a:p>
            <a:pPr marL="0" indent="0">
              <a:buNone/>
            </a:pPr>
            <a:r>
              <a:rPr lang="tr-TR" sz="2400" b="1" i="1" dirty="0" err="1"/>
              <a:t>Mononöropati</a:t>
            </a:r>
            <a:r>
              <a:rPr lang="tr-TR" sz="2400" b="1" i="1" dirty="0"/>
              <a:t> (</a:t>
            </a:r>
            <a:r>
              <a:rPr lang="tr-TR" sz="2400" b="1" i="1" dirty="0" err="1"/>
              <a:t>fokal</a:t>
            </a:r>
            <a:r>
              <a:rPr lang="tr-TR" sz="2400" b="1" i="1" dirty="0"/>
              <a:t> </a:t>
            </a:r>
            <a:r>
              <a:rPr lang="tr-TR" sz="2400" b="1" i="1" dirty="0" err="1"/>
              <a:t>nöropati</a:t>
            </a:r>
            <a:r>
              <a:rPr lang="tr-TR" sz="2400" b="1" i="1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Hızlı, ani başlangıç, genellikle </a:t>
            </a:r>
            <a:r>
              <a:rPr lang="tr-TR" sz="2400" dirty="0"/>
              <a:t>birkaç hafta ya da ay içinde </a:t>
            </a:r>
            <a:r>
              <a:rPr lang="tr-TR" sz="2400" dirty="0" err="1"/>
              <a:t>spontan</a:t>
            </a:r>
            <a:r>
              <a:rPr lang="tr-TR" sz="2400" dirty="0"/>
              <a:t> olarak </a:t>
            </a:r>
            <a:r>
              <a:rPr lang="tr-TR" sz="2400" dirty="0" smtClean="0"/>
              <a:t>gerileyebilen</a:t>
            </a:r>
          </a:p>
          <a:p>
            <a:pPr marL="0" indent="0">
              <a:buNone/>
            </a:pPr>
            <a:endParaRPr lang="tr-TR" sz="2400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38200" y="4056993"/>
            <a:ext cx="5221013" cy="24699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i="1" dirty="0" err="1">
                <a:solidFill>
                  <a:schemeClr val="tx1"/>
                </a:solidFill>
              </a:rPr>
              <a:t>Kraniyal</a:t>
            </a:r>
            <a:r>
              <a:rPr lang="tr-TR" i="1" dirty="0">
                <a:solidFill>
                  <a:schemeClr val="tx1"/>
                </a:solidFill>
              </a:rPr>
              <a:t> </a:t>
            </a:r>
            <a:r>
              <a:rPr lang="tr-TR" i="1" dirty="0" err="1" smtClean="0">
                <a:solidFill>
                  <a:schemeClr val="tx1"/>
                </a:solidFill>
              </a:rPr>
              <a:t>mononöropatiler</a:t>
            </a:r>
            <a:r>
              <a:rPr lang="tr-TR" i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en</a:t>
            </a:r>
            <a:r>
              <a:rPr lang="tr-TR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sık 3.KS 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Tek </a:t>
            </a:r>
            <a:r>
              <a:rPr lang="tr-TR" dirty="0">
                <a:solidFill>
                  <a:schemeClr val="tx1"/>
                </a:solidFill>
              </a:rPr>
              <a:t>taraflı gözde ağrı, </a:t>
            </a:r>
            <a:r>
              <a:rPr lang="tr-TR" dirty="0" err="1">
                <a:solidFill>
                  <a:schemeClr val="tx1"/>
                </a:solidFill>
              </a:rPr>
              <a:t>diplopi</a:t>
            </a:r>
            <a:r>
              <a:rPr lang="tr-TR" dirty="0">
                <a:solidFill>
                  <a:schemeClr val="tx1"/>
                </a:solidFill>
              </a:rPr>
              <a:t> ve </a:t>
            </a:r>
            <a:r>
              <a:rPr lang="tr-TR" dirty="0" err="1" smtClean="0">
                <a:solidFill>
                  <a:schemeClr val="tx1"/>
                </a:solidFill>
              </a:rPr>
              <a:t>pitoz</a:t>
            </a:r>
            <a:endParaRPr lang="tr-TR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>
                <a:solidFill>
                  <a:schemeClr val="tx1"/>
                </a:solidFill>
              </a:rPr>
              <a:t>Periferik mononöropati </a:t>
            </a:r>
            <a:r>
              <a:rPr lang="it-IT" dirty="0">
                <a:solidFill>
                  <a:schemeClr val="tx1"/>
                </a:solidFill>
              </a:rPr>
              <a:t>(median, ulnar, radial, </a:t>
            </a:r>
            <a:r>
              <a:rPr lang="it-IT" dirty="0" smtClean="0">
                <a:solidFill>
                  <a:schemeClr val="tx1"/>
                </a:solidFill>
              </a:rPr>
              <a:t>femoral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vs</a:t>
            </a:r>
            <a:r>
              <a:rPr lang="tr-TR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Mononeuritis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multiplex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Radikülopati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Pleksopati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21111" t="20335" r="45714" b="17020"/>
          <a:stretch/>
        </p:blipFill>
        <p:spPr>
          <a:xfrm>
            <a:off x="6125029" y="173217"/>
            <a:ext cx="6066971" cy="64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3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Belirti ve bulgular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Klasik semptomlar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 smtClean="0"/>
              <a:t>Poliüri</a:t>
            </a:r>
            <a:r>
              <a:rPr lang="tr-TR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 smtClean="0"/>
              <a:t>Polidipsi</a:t>
            </a:r>
            <a:r>
              <a:rPr lang="tr-TR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 smtClean="0"/>
              <a:t>Polifaji</a:t>
            </a:r>
            <a:r>
              <a:rPr lang="tr-TR" dirty="0" smtClean="0"/>
              <a:t> veya iştahsızlık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Halsizlik, çabuk yorulma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Ağız kuruluğu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 smtClean="0"/>
              <a:t>Noktüri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8065"/>
            <a:ext cx="4693905" cy="266469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41" y="3817247"/>
            <a:ext cx="2501421" cy="28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3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Mikrovasküler</a:t>
            </a:r>
            <a:r>
              <a:rPr lang="tr-TR" dirty="0"/>
              <a:t> 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49029" y="1614790"/>
            <a:ext cx="11383061" cy="5243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err="1" smtClean="0"/>
              <a:t>Nöropati</a:t>
            </a:r>
            <a:endParaRPr lang="tr-TR" sz="2400" b="1" i="1" dirty="0" smtClean="0"/>
          </a:p>
          <a:p>
            <a:pPr marL="0" indent="0">
              <a:buNone/>
            </a:pPr>
            <a:r>
              <a:rPr lang="tr-TR" sz="2400" b="1" i="1" dirty="0" smtClean="0"/>
              <a:t>Otonom </a:t>
            </a:r>
            <a:r>
              <a:rPr lang="tr-TR" sz="2400" b="1" i="1" dirty="0" err="1" smtClean="0"/>
              <a:t>nöropati</a:t>
            </a:r>
            <a:endParaRPr lang="tr-TR" sz="2400" b="1" i="1" dirty="0" smtClean="0"/>
          </a:p>
          <a:p>
            <a:pPr marL="0" indent="0">
              <a:buNone/>
            </a:pPr>
            <a:endParaRPr lang="tr-TR" sz="2400" b="1" i="1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38200" y="2806262"/>
            <a:ext cx="6203731" cy="36891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H</a:t>
            </a:r>
            <a:r>
              <a:rPr lang="tr-TR" dirty="0" smtClean="0">
                <a:solidFill>
                  <a:schemeClr val="tx1"/>
                </a:solidFill>
              </a:rPr>
              <a:t>ipogliseminin </a:t>
            </a:r>
            <a:r>
              <a:rPr lang="tr-TR" dirty="0">
                <a:solidFill>
                  <a:schemeClr val="tx1"/>
                </a:solidFill>
              </a:rPr>
              <a:t>farkında </a:t>
            </a:r>
            <a:r>
              <a:rPr lang="tr-TR" dirty="0" smtClean="0">
                <a:solidFill>
                  <a:schemeClr val="tx1"/>
                </a:solidFill>
              </a:rPr>
              <a:t>olamama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İ</a:t>
            </a:r>
            <a:r>
              <a:rPr lang="tr-TR" dirty="0" smtClean="0">
                <a:solidFill>
                  <a:schemeClr val="tx1"/>
                </a:solidFill>
              </a:rPr>
              <a:t>stirahat taşikardisi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Ortostatik</a:t>
            </a:r>
            <a:r>
              <a:rPr lang="tr-TR" dirty="0" smtClean="0">
                <a:solidFill>
                  <a:schemeClr val="tx1"/>
                </a:solidFill>
              </a:rPr>
              <a:t> hipotansiyon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K</a:t>
            </a:r>
            <a:r>
              <a:rPr lang="tr-TR" dirty="0" smtClean="0">
                <a:solidFill>
                  <a:schemeClr val="tx1"/>
                </a:solidFill>
              </a:rPr>
              <a:t>alp </a:t>
            </a:r>
            <a:r>
              <a:rPr lang="tr-TR" dirty="0">
                <a:solidFill>
                  <a:schemeClr val="tx1"/>
                </a:solidFill>
              </a:rPr>
              <a:t>hızı değişkenliğinin </a:t>
            </a:r>
            <a:r>
              <a:rPr lang="tr-TR" dirty="0" smtClean="0">
                <a:solidFill>
                  <a:schemeClr val="tx1"/>
                </a:solidFill>
              </a:rPr>
              <a:t>azalması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S</a:t>
            </a:r>
            <a:r>
              <a:rPr lang="tr-TR" dirty="0" smtClean="0">
                <a:solidFill>
                  <a:schemeClr val="tx1"/>
                </a:solidFill>
              </a:rPr>
              <a:t>essiz </a:t>
            </a:r>
            <a:r>
              <a:rPr lang="tr-TR" dirty="0" err="1">
                <a:solidFill>
                  <a:schemeClr val="tx1"/>
                </a:solidFill>
              </a:rPr>
              <a:t>myokard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</a:rPr>
              <a:t>enfarktüsü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Ani kardiyak ölüm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Gastroparezi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Konstipasyon</a:t>
            </a:r>
            <a:r>
              <a:rPr lang="tr-TR" dirty="0" smtClean="0">
                <a:solidFill>
                  <a:schemeClr val="tx1"/>
                </a:solidFill>
              </a:rPr>
              <a:t>/</a:t>
            </a:r>
            <a:r>
              <a:rPr lang="tr-TR" dirty="0" err="1" smtClean="0">
                <a:solidFill>
                  <a:schemeClr val="tx1"/>
                </a:solidFill>
              </a:rPr>
              <a:t>diyare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F</a:t>
            </a:r>
            <a:r>
              <a:rPr lang="tr-TR" dirty="0" err="1" smtClean="0">
                <a:solidFill>
                  <a:schemeClr val="tx1"/>
                </a:solidFill>
              </a:rPr>
              <a:t>ekal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inkontinans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E</a:t>
            </a:r>
            <a:r>
              <a:rPr lang="tr-TR" dirty="0" err="1" smtClean="0">
                <a:solidFill>
                  <a:schemeClr val="tx1"/>
                </a:solidFill>
              </a:rPr>
              <a:t>rektil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disfonksiyon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Nörojen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</a:rPr>
              <a:t>mesane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S</a:t>
            </a:r>
            <a:r>
              <a:rPr lang="tr-TR" dirty="0" err="1" smtClean="0">
                <a:solidFill>
                  <a:schemeClr val="tx1"/>
                </a:solidFill>
              </a:rPr>
              <a:t>udomotor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disfonksiyon</a:t>
            </a:r>
            <a:r>
              <a:rPr lang="tr-TR" dirty="0">
                <a:solidFill>
                  <a:schemeClr val="tx1"/>
                </a:solidFill>
              </a:rPr>
              <a:t> (terlemede azalma veya artma)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55" y="4006143"/>
            <a:ext cx="2563863" cy="257422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99" y="1822012"/>
            <a:ext cx="3058677" cy="201256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139" y="4887310"/>
            <a:ext cx="2302952" cy="128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864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066506" cy="126912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Diyabetik </a:t>
            </a:r>
            <a:r>
              <a:rPr lang="tr-TR" dirty="0"/>
              <a:t>ayak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34247"/>
            <a:ext cx="8276617" cy="23249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r-TR" sz="2400" dirty="0" smtClean="0">
                <a:solidFill>
                  <a:srgbClr val="C00000"/>
                </a:solidFill>
              </a:rPr>
              <a:t>DM hastalarında ömür boyu diyabetik </a:t>
            </a:r>
            <a:r>
              <a:rPr lang="tr-TR" sz="2400" dirty="0">
                <a:solidFill>
                  <a:srgbClr val="C00000"/>
                </a:solidFill>
              </a:rPr>
              <a:t>ayak </a:t>
            </a:r>
            <a:r>
              <a:rPr lang="tr-TR" sz="2400" dirty="0" smtClean="0">
                <a:solidFill>
                  <a:srgbClr val="C00000"/>
                </a:solidFill>
              </a:rPr>
              <a:t>ülseri gelişme riski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C00000"/>
                </a:solidFill>
              </a:rPr>
              <a:t>%</a:t>
            </a:r>
            <a:r>
              <a:rPr lang="tr-TR" sz="2400" dirty="0">
                <a:solidFill>
                  <a:srgbClr val="C00000"/>
                </a:solidFill>
              </a:rPr>
              <a:t>12-25 oranında </a:t>
            </a:r>
            <a:endParaRPr lang="tr-TR" sz="2400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r-TR" sz="2400" dirty="0" err="1">
                <a:solidFill>
                  <a:srgbClr val="C00000"/>
                </a:solidFill>
              </a:rPr>
              <a:t>Non-travmatik</a:t>
            </a:r>
            <a:r>
              <a:rPr lang="tr-TR" sz="2400" dirty="0">
                <a:solidFill>
                  <a:srgbClr val="C00000"/>
                </a:solidFill>
              </a:rPr>
              <a:t> ayak </a:t>
            </a:r>
            <a:r>
              <a:rPr lang="tr-TR" sz="2400" dirty="0" err="1">
                <a:solidFill>
                  <a:srgbClr val="C00000"/>
                </a:solidFill>
              </a:rPr>
              <a:t>amputasyonlarının</a:t>
            </a:r>
            <a:r>
              <a:rPr lang="tr-TR" sz="2400" dirty="0">
                <a:solidFill>
                  <a:srgbClr val="C00000"/>
                </a:solidFill>
              </a:rPr>
              <a:t> %50-70’i </a:t>
            </a:r>
            <a:r>
              <a:rPr lang="tr-TR" sz="2400" dirty="0" smtClean="0">
                <a:solidFill>
                  <a:srgbClr val="C00000"/>
                </a:solidFill>
              </a:rPr>
              <a:t>DM hastaları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r-TR" sz="2400" dirty="0" smtClean="0">
                <a:solidFill>
                  <a:srgbClr val="C00000"/>
                </a:solidFill>
              </a:rPr>
              <a:t>Diyabetli </a:t>
            </a:r>
            <a:r>
              <a:rPr lang="tr-TR" sz="2400" dirty="0">
                <a:solidFill>
                  <a:srgbClr val="C00000"/>
                </a:solidFill>
              </a:rPr>
              <a:t>hastaların en sık hastaneye yatış ve en uzun süre hastanede kalış </a:t>
            </a:r>
            <a:r>
              <a:rPr lang="tr-TR" sz="2400" dirty="0" smtClean="0">
                <a:solidFill>
                  <a:srgbClr val="C00000"/>
                </a:solidFill>
              </a:rPr>
              <a:t>nedeni</a:t>
            </a:r>
          </a:p>
          <a:p>
            <a:pPr marL="0" indent="0">
              <a:buNone/>
            </a:pPr>
            <a:endParaRPr lang="tr-TR" sz="2400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639" r="15045" b="25106"/>
          <a:stretch/>
        </p:blipFill>
        <p:spPr>
          <a:xfrm>
            <a:off x="9114817" y="945820"/>
            <a:ext cx="2756739" cy="250711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16759" t="25226" r="59352" b="38395"/>
          <a:stretch/>
        </p:blipFill>
        <p:spPr>
          <a:xfrm>
            <a:off x="838200" y="3832156"/>
            <a:ext cx="3255676" cy="278877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l="32963" t="42181" r="46111" b="23415"/>
          <a:stretch/>
        </p:blipFill>
        <p:spPr>
          <a:xfrm>
            <a:off x="4570520" y="3832156"/>
            <a:ext cx="3015615" cy="278877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5"/>
          <a:srcRect l="42778" t="30329" r="32685" b="29013"/>
          <a:stretch/>
        </p:blipFill>
        <p:spPr>
          <a:xfrm>
            <a:off x="8418785" y="3834143"/>
            <a:ext cx="2989875" cy="27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926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18744" y="374852"/>
            <a:ext cx="10515600" cy="1325563"/>
          </a:xfrm>
        </p:spPr>
        <p:txBody>
          <a:bodyPr/>
          <a:lstStyle/>
          <a:p>
            <a:r>
              <a:rPr lang="tr-TR" dirty="0" smtClean="0"/>
              <a:t>Diyabetik ayak </a:t>
            </a:r>
            <a:endParaRPr lang="tr-TR" dirty="0"/>
          </a:p>
        </p:txBody>
      </p:sp>
      <p:pic>
        <p:nvPicPr>
          <p:cNvPr id="8" name="İçerik Yer Tutucusu 3"/>
          <p:cNvPicPr>
            <a:picLocks noChangeAspect="1"/>
          </p:cNvPicPr>
          <p:nvPr/>
        </p:nvPicPr>
        <p:blipFill rotWithShape="1">
          <a:blip r:embed="rId2"/>
          <a:srcRect l="25395" t="45231" r="48072" b="22800"/>
          <a:stretch/>
        </p:blipFill>
        <p:spPr>
          <a:xfrm>
            <a:off x="7172589" y="2289501"/>
            <a:ext cx="4783112" cy="3241722"/>
          </a:xfrm>
          <a:prstGeom prst="rect">
            <a:avLst/>
          </a:prstGeom>
        </p:spPr>
      </p:pic>
      <p:sp>
        <p:nvSpPr>
          <p:cNvPr id="9" name="İçerik Yer Tutucus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400" dirty="0" err="1"/>
              <a:t>S</a:t>
            </a:r>
            <a:r>
              <a:rPr lang="tr-TR" sz="2400" dirty="0" err="1" smtClean="0"/>
              <a:t>ensorimotor</a:t>
            </a:r>
            <a:r>
              <a:rPr lang="tr-TR" sz="2400" dirty="0" smtClean="0"/>
              <a:t> </a:t>
            </a:r>
            <a:r>
              <a:rPr lang="tr-TR" sz="2400" dirty="0" err="1" smtClean="0"/>
              <a:t>nöropati</a:t>
            </a:r>
            <a:r>
              <a:rPr lang="tr-TR" sz="2400" dirty="0"/>
              <a:t> </a:t>
            </a:r>
            <a:r>
              <a:rPr lang="tr-TR" sz="2400" dirty="0" smtClean="0"/>
              <a:t>en sık neden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Risk faktörleri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10" name="Yuvarlatılmış Dikdörtgen 9"/>
          <p:cNvSpPr/>
          <p:nvPr/>
        </p:nvSpPr>
        <p:spPr>
          <a:xfrm>
            <a:off x="979251" y="2854308"/>
            <a:ext cx="6052288" cy="29009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Nöropatik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ayak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Periferik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damar hastalığı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Deformite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İnfeksiyon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Ödem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Koroner </a:t>
            </a:r>
            <a:r>
              <a:rPr lang="tr-TR" dirty="0">
                <a:solidFill>
                  <a:schemeClr val="tx1"/>
                </a:solidFill>
              </a:rPr>
              <a:t>arter hastalığı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İnme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Dislipidemi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Yetersiz </a:t>
            </a:r>
            <a:r>
              <a:rPr lang="tr-TR" dirty="0">
                <a:solidFill>
                  <a:schemeClr val="tx1"/>
                </a:solidFill>
              </a:rPr>
              <a:t>ayak bakımı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4075889" y="324903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3793788" y="3012147"/>
            <a:ext cx="29280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Yetersiz </a:t>
            </a:r>
            <a:r>
              <a:rPr lang="tr-TR" dirty="0"/>
              <a:t>kişisel hijyen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Sigara </a:t>
            </a:r>
            <a:r>
              <a:rPr lang="tr-TR" dirty="0"/>
              <a:t>kullanımı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/>
              <a:t>Obezite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Yetersiz </a:t>
            </a:r>
            <a:r>
              <a:rPr lang="tr-TR" dirty="0" err="1"/>
              <a:t>glisemik</a:t>
            </a:r>
            <a:r>
              <a:rPr lang="tr-TR" dirty="0"/>
              <a:t> kontrol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İleri </a:t>
            </a:r>
            <a:r>
              <a:rPr lang="tr-TR" dirty="0"/>
              <a:t>yaş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/>
              <a:t>Nefropati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Görme </a:t>
            </a:r>
            <a:r>
              <a:rPr lang="tr-TR" dirty="0"/>
              <a:t>kaybı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Ayakta </a:t>
            </a:r>
            <a:r>
              <a:rPr lang="tr-TR" dirty="0"/>
              <a:t>ülser veya ampütasyon öyküsü</a:t>
            </a:r>
          </a:p>
        </p:txBody>
      </p:sp>
    </p:spTree>
    <p:extLst>
      <p:ext uri="{BB962C8B-B14F-4D97-AF65-F5344CB8AC3E}">
        <p14:creationId xmlns:p14="http://schemas.microsoft.com/office/powerpoint/2010/main" val="23174840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Diyabetik Ayak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1" y="1825625"/>
            <a:ext cx="6477000" cy="2315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err="1" smtClean="0"/>
              <a:t>Charcot</a:t>
            </a:r>
            <a:r>
              <a:rPr lang="tr-TR" sz="2400" b="1" i="1" dirty="0" smtClean="0"/>
              <a:t> ayağı (diyabetik </a:t>
            </a:r>
            <a:r>
              <a:rPr lang="tr-TR" sz="2400" b="1" i="1" dirty="0" err="1" smtClean="0"/>
              <a:t>nöro-osteo-artropati</a:t>
            </a:r>
            <a:r>
              <a:rPr lang="tr-TR" sz="2400" b="1" i="1" dirty="0" smtClean="0"/>
              <a:t>)</a:t>
            </a:r>
          </a:p>
          <a:p>
            <a:r>
              <a:rPr lang="tr-TR" sz="2400" dirty="0"/>
              <a:t>Sıcak, kırmızı, </a:t>
            </a:r>
            <a:r>
              <a:rPr lang="tr-TR" sz="2400" dirty="0" smtClean="0"/>
              <a:t>şiş</a:t>
            </a:r>
            <a:endParaRPr lang="tr-TR" sz="2400" dirty="0"/>
          </a:p>
          <a:p>
            <a:r>
              <a:rPr lang="tr-TR" sz="2400" dirty="0" smtClean="0"/>
              <a:t>Ağrısız</a:t>
            </a:r>
          </a:p>
          <a:p>
            <a:r>
              <a:rPr lang="tr-TR" sz="2400" dirty="0"/>
              <a:t>A</a:t>
            </a:r>
            <a:r>
              <a:rPr lang="tr-TR" sz="2400" dirty="0" smtClean="0"/>
              <a:t>yağın </a:t>
            </a:r>
            <a:r>
              <a:rPr lang="tr-TR" sz="2400" dirty="0" err="1" smtClean="0"/>
              <a:t>medyal</a:t>
            </a:r>
            <a:r>
              <a:rPr lang="tr-TR" sz="2400" dirty="0"/>
              <a:t> </a:t>
            </a:r>
            <a:r>
              <a:rPr lang="tr-TR" sz="2400" dirty="0" smtClean="0"/>
              <a:t>kemerinin çökük</a:t>
            </a:r>
          </a:p>
          <a:p>
            <a:r>
              <a:rPr lang="tr-TR" sz="2400" dirty="0" smtClean="0"/>
              <a:t>Ayak altında büyük ülserler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27" y="4205308"/>
            <a:ext cx="3359316" cy="240856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87" y="4141076"/>
            <a:ext cx="3459875" cy="240214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/>
          <a:srcRect l="33159" t="40680" r="48334" b="27745"/>
          <a:stretch/>
        </p:blipFill>
        <p:spPr>
          <a:xfrm>
            <a:off x="7969155" y="757972"/>
            <a:ext cx="3384645" cy="32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199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43155" y="228490"/>
            <a:ext cx="10515600" cy="1325563"/>
          </a:xfrm>
        </p:spPr>
        <p:txBody>
          <a:bodyPr/>
          <a:lstStyle/>
          <a:p>
            <a:r>
              <a:rPr lang="tr-TR" dirty="0" smtClean="0"/>
              <a:t>Diyabetik Ayak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9027" y="1407459"/>
            <a:ext cx="5646973" cy="468542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Her </a:t>
            </a:r>
            <a:r>
              <a:rPr lang="tr-TR" sz="2400" dirty="0" err="1"/>
              <a:t>vizit</a:t>
            </a:r>
            <a:r>
              <a:rPr lang="tr-TR" sz="2400" dirty="0"/>
              <a:t> sırasında hastaların ayaklarına </a:t>
            </a:r>
            <a:r>
              <a:rPr lang="tr-TR" sz="2400" dirty="0" smtClean="0"/>
              <a:t>bakılmalı, yılda bir ayrıntılı ayak muayenesi yapılmalı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0626" t="27531" r="43888" b="35926"/>
          <a:stretch/>
        </p:blipFill>
        <p:spPr>
          <a:xfrm>
            <a:off x="543155" y="2804657"/>
            <a:ext cx="5821787" cy="337230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23106" t="33906" r="46515" b="20976"/>
          <a:stretch/>
        </p:blipFill>
        <p:spPr>
          <a:xfrm>
            <a:off x="6459070" y="1407460"/>
            <a:ext cx="5709167" cy="476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902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68926" y="-3232"/>
            <a:ext cx="10515600" cy="1325563"/>
          </a:xfrm>
        </p:spPr>
        <p:txBody>
          <a:bodyPr/>
          <a:lstStyle/>
          <a:p>
            <a:r>
              <a:rPr lang="tr-TR" dirty="0" smtClean="0"/>
              <a:t>Diyabetik Ayak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9453" y="1032266"/>
            <a:ext cx="9937102" cy="504786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tr-TR" sz="2000" dirty="0" smtClean="0"/>
              <a:t>İyi </a:t>
            </a:r>
            <a:r>
              <a:rPr lang="tr-TR" sz="2000" dirty="0" err="1" smtClean="0"/>
              <a:t>glisemik</a:t>
            </a:r>
            <a:r>
              <a:rPr lang="tr-TR" sz="2000" dirty="0" smtClean="0"/>
              <a:t> kontrol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tr-TR" sz="2000" dirty="0" smtClean="0"/>
              <a:t>Sigaranın bırakılması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tr-TR" sz="2000" dirty="0" err="1" smtClean="0"/>
              <a:t>Dislipidemi</a:t>
            </a:r>
            <a:r>
              <a:rPr lang="tr-TR" sz="2000" dirty="0" smtClean="0"/>
              <a:t>, HT, PAH tedavisi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tr-TR" sz="2000" dirty="0" smtClean="0"/>
              <a:t>Ayak bakımı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tr-TR" sz="2000" dirty="0" smtClean="0"/>
              <a:t>Tırnak bakımı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tr-TR" sz="2000" dirty="0"/>
              <a:t>K</a:t>
            </a:r>
            <a:r>
              <a:rPr lang="tr-TR" sz="2000" dirty="0" smtClean="0"/>
              <a:t>endi kendine muayene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tr-TR" sz="2000" dirty="0" smtClean="0"/>
              <a:t>Uygun çorap-ayakkabı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tr-TR" sz="2000" dirty="0" smtClean="0"/>
              <a:t>Ayak-ayak bileği egzersizleri (dolaşım)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61325" t="19495" r="22652" b="61717"/>
          <a:stretch/>
        </p:blipFill>
        <p:spPr>
          <a:xfrm>
            <a:off x="4680532" y="4934843"/>
            <a:ext cx="2692389" cy="177583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59962" t="27172" r="19697" b="46363"/>
          <a:stretch/>
        </p:blipFill>
        <p:spPr>
          <a:xfrm>
            <a:off x="7960223" y="3988257"/>
            <a:ext cx="3719945" cy="272241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/>
          <a:srcRect l="52462" t="23334" r="21629" b="25758"/>
          <a:stretch/>
        </p:blipFill>
        <p:spPr>
          <a:xfrm>
            <a:off x="4750551" y="401717"/>
            <a:ext cx="3209672" cy="354753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5"/>
          <a:srcRect l="52690" t="33232" r="25947" b="38889"/>
          <a:stretch/>
        </p:blipFill>
        <p:spPr>
          <a:xfrm>
            <a:off x="1263799" y="4911693"/>
            <a:ext cx="2450788" cy="179898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6"/>
          <a:srcRect l="28113" t="46912" r="54941" b="27299"/>
          <a:stretch/>
        </p:blipFill>
        <p:spPr>
          <a:xfrm>
            <a:off x="8585276" y="906780"/>
            <a:ext cx="3094892" cy="264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695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00099" y="275915"/>
            <a:ext cx="10335322" cy="1318709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err="1" smtClean="0"/>
              <a:t>Metabolik</a:t>
            </a:r>
            <a:r>
              <a:rPr lang="tr-TR" dirty="0" smtClean="0"/>
              <a:t> </a:t>
            </a:r>
            <a:r>
              <a:rPr lang="tr-TR" dirty="0"/>
              <a:t>sendrom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65356" y="1379245"/>
            <a:ext cx="11232995" cy="53114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Prevalans</a:t>
            </a:r>
            <a:r>
              <a:rPr lang="tr-TR" sz="2400" dirty="0" smtClean="0"/>
              <a:t> ortalama %22 , yaş ile artmakta (</a:t>
            </a:r>
            <a:r>
              <a:rPr lang="pt-BR" sz="2400" dirty="0"/>
              <a:t>60-69 yaş gurubunda ise % 43.5 </a:t>
            </a:r>
            <a:r>
              <a:rPr lang="tr-TR" sz="2400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/>
              <a:t>Metabolik</a:t>
            </a:r>
            <a:r>
              <a:rPr lang="tr-TR" sz="2400" dirty="0"/>
              <a:t> sendrom için farklı tanı </a:t>
            </a:r>
            <a:r>
              <a:rPr lang="tr-TR" sz="2400" dirty="0" smtClean="0"/>
              <a:t>kriterleri tanımlanmakta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Artmış </a:t>
            </a:r>
            <a:r>
              <a:rPr lang="tr-TR" sz="2400" dirty="0"/>
              <a:t>diyabet ve </a:t>
            </a:r>
            <a:r>
              <a:rPr lang="tr-TR" sz="2400" dirty="0" err="1"/>
              <a:t>kardiyovasküler</a:t>
            </a:r>
            <a:r>
              <a:rPr lang="tr-TR" sz="2400" dirty="0"/>
              <a:t> hastalık riski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Yaşam tarzı değişiklikleri MS tedavisinde çok önemli yer tutmakta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YTD yetersiz kaldığı durumlarda her bir bileşene yönelik medikal tedavi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Yuvarlatılmış Dikdörtgen 4"/>
          <p:cNvSpPr/>
          <p:nvPr/>
        </p:nvSpPr>
        <p:spPr>
          <a:xfrm>
            <a:off x="800099" y="2350653"/>
            <a:ext cx="7487651" cy="25169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>
                <a:solidFill>
                  <a:schemeClr val="tx1"/>
                </a:solidFill>
              </a:rPr>
              <a:t>National Cholesterol Education Program (NCEP) Adult Treatment Panel III (ATP III)-2001</a:t>
            </a:r>
            <a:endParaRPr lang="tr-TR" b="1" i="1" dirty="0" smtClean="0">
              <a:solidFill>
                <a:schemeClr val="tx1"/>
              </a:solidFill>
            </a:endParaRPr>
          </a:p>
          <a:p>
            <a:r>
              <a:rPr lang="tr-TR" dirty="0" smtClean="0">
                <a:solidFill>
                  <a:schemeClr val="tx1"/>
                </a:solidFill>
              </a:rPr>
              <a:t>Aşağıdakilerden </a:t>
            </a:r>
            <a:r>
              <a:rPr lang="tr-TR" dirty="0">
                <a:solidFill>
                  <a:schemeClr val="tx1"/>
                </a:solidFill>
              </a:rPr>
              <a:t>en az üçü: </a:t>
            </a:r>
            <a:endParaRPr lang="tr-TR" dirty="0" smtClean="0">
              <a:solidFill>
                <a:schemeClr val="tx1"/>
              </a:solidFill>
            </a:endParaRPr>
          </a:p>
          <a:p>
            <a:r>
              <a:rPr lang="tr-TR" dirty="0" smtClean="0">
                <a:solidFill>
                  <a:schemeClr val="tx1"/>
                </a:solidFill>
              </a:rPr>
              <a:t>• </a:t>
            </a:r>
            <a:r>
              <a:rPr lang="tr-TR" dirty="0" err="1">
                <a:solidFill>
                  <a:schemeClr val="tx1"/>
                </a:solidFill>
              </a:rPr>
              <a:t>Abdominal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obezite</a:t>
            </a:r>
            <a:r>
              <a:rPr lang="tr-TR" dirty="0">
                <a:solidFill>
                  <a:schemeClr val="tx1"/>
                </a:solidFill>
              </a:rPr>
              <a:t> (bel çevresi: 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&gt; 102 cm</a:t>
            </a:r>
            <a:r>
              <a:rPr lang="tr-TR" dirty="0" smtClean="0">
                <a:solidFill>
                  <a:schemeClr val="tx1"/>
                </a:solidFill>
              </a:rPr>
              <a:t>, K </a:t>
            </a:r>
            <a:r>
              <a:rPr lang="tr-TR" dirty="0">
                <a:solidFill>
                  <a:schemeClr val="tx1"/>
                </a:solidFill>
              </a:rPr>
              <a:t>&gt; 88 cm) 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Türkiye için E ≥ 100</a:t>
            </a:r>
            <a:r>
              <a:rPr lang="tr-TR" dirty="0">
                <a:solidFill>
                  <a:schemeClr val="tx1"/>
                </a:solidFill>
                <a:sym typeface="Wingdings" panose="05000000000000000000" pitchFamily="2" charset="2"/>
              </a:rPr>
              <a:t>, K 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≥ 90 cm</a:t>
            </a:r>
            <a:endParaRPr lang="tr-TR" dirty="0" smtClean="0">
              <a:solidFill>
                <a:schemeClr val="tx1"/>
              </a:solidFill>
            </a:endParaRPr>
          </a:p>
          <a:p>
            <a:r>
              <a:rPr lang="tr-TR" dirty="0" smtClean="0">
                <a:solidFill>
                  <a:schemeClr val="tx1"/>
                </a:solidFill>
              </a:rPr>
              <a:t>• </a:t>
            </a:r>
            <a:r>
              <a:rPr lang="tr-TR" dirty="0" err="1">
                <a:solidFill>
                  <a:schemeClr val="tx1"/>
                </a:solidFill>
              </a:rPr>
              <a:t>Hipertrigliseridemi</a:t>
            </a:r>
            <a:r>
              <a:rPr lang="tr-TR" dirty="0">
                <a:solidFill>
                  <a:schemeClr val="tx1"/>
                </a:solidFill>
              </a:rPr>
              <a:t> ( ≥150 mg/dl) </a:t>
            </a:r>
            <a:endParaRPr lang="tr-TR" dirty="0" smtClean="0">
              <a:solidFill>
                <a:schemeClr val="tx1"/>
              </a:solidFill>
            </a:endParaRPr>
          </a:p>
          <a:p>
            <a:r>
              <a:rPr lang="tr-TR" dirty="0" smtClean="0">
                <a:solidFill>
                  <a:schemeClr val="tx1"/>
                </a:solidFill>
              </a:rPr>
              <a:t>• </a:t>
            </a:r>
            <a:r>
              <a:rPr lang="tr-TR" dirty="0">
                <a:solidFill>
                  <a:schemeClr val="tx1"/>
                </a:solidFill>
              </a:rPr>
              <a:t>Düşük HDL </a:t>
            </a:r>
            <a:r>
              <a:rPr lang="tr-TR" dirty="0" smtClean="0">
                <a:solidFill>
                  <a:schemeClr val="tx1"/>
                </a:solidFill>
              </a:rPr>
              <a:t>(</a:t>
            </a:r>
            <a:r>
              <a:rPr lang="tr-TR" dirty="0">
                <a:solidFill>
                  <a:schemeClr val="tx1"/>
                </a:solidFill>
              </a:rPr>
              <a:t>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&lt; 40 mg/dl, K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&lt; 50 mg/dl) </a:t>
            </a:r>
            <a:endParaRPr lang="tr-TR" dirty="0" smtClean="0">
              <a:solidFill>
                <a:schemeClr val="tx1"/>
              </a:solidFill>
            </a:endParaRPr>
          </a:p>
          <a:p>
            <a:r>
              <a:rPr lang="tr-TR" dirty="0" smtClean="0">
                <a:solidFill>
                  <a:schemeClr val="tx1"/>
                </a:solidFill>
              </a:rPr>
              <a:t>• </a:t>
            </a:r>
            <a:r>
              <a:rPr lang="tr-TR" dirty="0">
                <a:solidFill>
                  <a:schemeClr val="tx1"/>
                </a:solidFill>
              </a:rPr>
              <a:t>Hipertansiyon </a:t>
            </a:r>
            <a:r>
              <a:rPr lang="tr-TR" dirty="0" smtClean="0">
                <a:solidFill>
                  <a:schemeClr val="tx1"/>
                </a:solidFill>
              </a:rPr>
              <a:t>(KB </a:t>
            </a:r>
            <a:r>
              <a:rPr lang="tr-TR" dirty="0">
                <a:solidFill>
                  <a:schemeClr val="tx1"/>
                </a:solidFill>
              </a:rPr>
              <a:t>≥ 130/85 </a:t>
            </a:r>
            <a:r>
              <a:rPr lang="tr-TR" dirty="0" err="1">
                <a:solidFill>
                  <a:schemeClr val="tx1"/>
                </a:solidFill>
              </a:rPr>
              <a:t>mmHg</a:t>
            </a:r>
            <a:r>
              <a:rPr lang="tr-TR" dirty="0">
                <a:solidFill>
                  <a:schemeClr val="tx1"/>
                </a:solidFill>
              </a:rPr>
              <a:t>) 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• </a:t>
            </a:r>
            <a:r>
              <a:rPr lang="tr-TR" dirty="0" err="1" smtClean="0">
                <a:solidFill>
                  <a:schemeClr val="tx1"/>
                </a:solidFill>
              </a:rPr>
              <a:t>Hiperglisemi</a:t>
            </a:r>
            <a:r>
              <a:rPr lang="tr-TR" dirty="0" smtClean="0">
                <a:solidFill>
                  <a:schemeClr val="tx1"/>
                </a:solidFill>
              </a:rPr>
              <a:t> (AKŞ </a:t>
            </a:r>
            <a:r>
              <a:rPr lang="tr-TR" dirty="0">
                <a:solidFill>
                  <a:schemeClr val="tx1"/>
                </a:solidFill>
              </a:rPr>
              <a:t>≥ 110 mg/dl)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493" y="2350652"/>
            <a:ext cx="3650590" cy="251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354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DM </a:t>
            </a:r>
            <a:r>
              <a:rPr lang="tr-TR" dirty="0"/>
              <a:t>s</a:t>
            </a:r>
            <a:r>
              <a:rPr lang="tr-TR" dirty="0" smtClean="0"/>
              <a:t>evk </a:t>
            </a:r>
            <a:r>
              <a:rPr lang="tr-TR" dirty="0" smtClean="0"/>
              <a:t>kriterleri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96291"/>
            <a:ext cx="10515600" cy="468067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tr-TR" sz="2900" dirty="0">
                <a:latin typeface="Calibri" panose="020F0502020204030204" pitchFamily="34" charset="0"/>
              </a:rPr>
              <a:t>18 yaş altı diyabetli hastalar </a:t>
            </a:r>
            <a:r>
              <a:rPr lang="tr-TR" sz="2900" dirty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tr-TR" sz="2900" dirty="0">
                <a:latin typeface="Calibri" panose="020F0502020204030204" pitchFamily="34" charset="0"/>
              </a:rPr>
              <a:t>Çocuk Endokrinoloji Uzmanı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tr-TR" sz="2900" dirty="0">
                <a:latin typeface="Calibri" panose="020F0502020204030204" pitchFamily="34" charset="0"/>
              </a:rPr>
              <a:t>Tip 1 DM tanısı konan hasta </a:t>
            </a:r>
            <a:r>
              <a:rPr lang="tr-TR" sz="2900" dirty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tr-TR" sz="2900" dirty="0">
                <a:latin typeface="Calibri" panose="020F0502020204030204" pitchFamily="34" charset="0"/>
              </a:rPr>
              <a:t>Endokrinoloji uzmanı</a:t>
            </a:r>
          </a:p>
          <a:p>
            <a:pPr>
              <a:lnSpc>
                <a:spcPct val="80000"/>
              </a:lnSpc>
              <a:defRPr/>
            </a:pPr>
            <a:endParaRPr lang="tr-TR" sz="29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tr-TR" sz="2900" dirty="0">
                <a:latin typeface="Calibri" panose="020F0502020204030204" pitchFamily="34" charset="0"/>
              </a:rPr>
              <a:t>Tip2 DM tanısı alan hastalar şu durumlar varsa sevk edilmelidir:</a:t>
            </a:r>
          </a:p>
          <a:p>
            <a:pPr marL="640080" lvl="1">
              <a:lnSpc>
                <a:spcPct val="80000"/>
              </a:lnSpc>
              <a:defRPr/>
            </a:pPr>
            <a:r>
              <a:rPr lang="tr-TR" sz="2900" dirty="0">
                <a:latin typeface="Calibri" panose="020F0502020204030204" pitchFamily="34" charset="0"/>
              </a:rPr>
              <a:t>AKŞ ≥ 300mg/dl</a:t>
            </a:r>
          </a:p>
          <a:p>
            <a:pPr marL="640080" lvl="1">
              <a:lnSpc>
                <a:spcPct val="80000"/>
              </a:lnSpc>
              <a:defRPr/>
            </a:pPr>
            <a:r>
              <a:rPr lang="tr-TR" sz="2900" dirty="0">
                <a:latin typeface="Calibri" panose="020F0502020204030204" pitchFamily="34" charset="0"/>
              </a:rPr>
              <a:t>TKŞ ≥ 400mg/dl</a:t>
            </a:r>
          </a:p>
          <a:p>
            <a:pPr marL="640080" lvl="1">
              <a:lnSpc>
                <a:spcPct val="80000"/>
              </a:lnSpc>
              <a:defRPr/>
            </a:pPr>
            <a:r>
              <a:rPr lang="tr-TR" sz="2900" dirty="0">
                <a:latin typeface="Calibri" panose="020F0502020204030204" pitchFamily="34" charset="0"/>
              </a:rPr>
              <a:t>HbA1c ≥ %10</a:t>
            </a:r>
          </a:p>
          <a:p>
            <a:pPr>
              <a:lnSpc>
                <a:spcPct val="80000"/>
              </a:lnSpc>
              <a:defRPr/>
            </a:pPr>
            <a:endParaRPr lang="tr-TR" sz="29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tr-TR" sz="2900" dirty="0">
                <a:latin typeface="Calibri" panose="020F0502020204030204" pitchFamily="34" charset="0"/>
              </a:rPr>
              <a:t>Tip2 DM tanısı alan hasta her türlü tedaviye rağmen 6 ay boyunca ölçülen iki kan 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tr-TR" sz="2900" dirty="0">
                <a:latin typeface="Calibri" panose="020F0502020204030204" pitchFamily="34" charset="0"/>
              </a:rPr>
              <a:t>     şekeri aşağıdaki aralıkta ise sevk edilmelidir:</a:t>
            </a:r>
          </a:p>
          <a:p>
            <a:pPr marL="640080" lvl="1">
              <a:lnSpc>
                <a:spcPct val="80000"/>
              </a:lnSpc>
              <a:defRPr/>
            </a:pPr>
            <a:r>
              <a:rPr lang="tr-TR" sz="2900" dirty="0">
                <a:latin typeface="Calibri" panose="020F0502020204030204" pitchFamily="34" charset="0"/>
              </a:rPr>
              <a:t>AKŞ ≥ 160-300mg/dl</a:t>
            </a:r>
          </a:p>
          <a:p>
            <a:pPr marL="640080" lvl="1">
              <a:lnSpc>
                <a:spcPct val="80000"/>
              </a:lnSpc>
              <a:defRPr/>
            </a:pPr>
            <a:r>
              <a:rPr lang="tr-TR" sz="2900" dirty="0">
                <a:latin typeface="Calibri" panose="020F0502020204030204" pitchFamily="34" charset="0"/>
              </a:rPr>
              <a:t>TKŞ ≥ 225-400mg/dl</a:t>
            </a:r>
          </a:p>
          <a:p>
            <a:pPr marL="640080" lvl="1">
              <a:lnSpc>
                <a:spcPct val="80000"/>
              </a:lnSpc>
              <a:defRPr/>
            </a:pPr>
            <a:r>
              <a:rPr lang="tr-TR" sz="2900" dirty="0">
                <a:latin typeface="Calibri" panose="020F0502020204030204" pitchFamily="34" charset="0"/>
              </a:rPr>
              <a:t>HbA1c ≥ %8</a:t>
            </a:r>
          </a:p>
          <a:p>
            <a:pPr>
              <a:lnSpc>
                <a:spcPct val="80000"/>
              </a:lnSpc>
              <a:defRPr/>
            </a:pPr>
            <a:endParaRPr lang="tr-TR" sz="29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tr-TR" sz="2900" dirty="0" err="1">
                <a:latin typeface="Calibri" panose="020F0502020204030204" pitchFamily="34" charset="0"/>
              </a:rPr>
              <a:t>Hospitalizasyonu</a:t>
            </a:r>
            <a:r>
              <a:rPr lang="tr-TR" sz="2900" dirty="0">
                <a:latin typeface="Calibri" panose="020F0502020204030204" pitchFamily="34" charset="0"/>
              </a:rPr>
              <a:t> gereken hastalar da sevk edilmelidir.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795649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Kaynaklar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altLang="tr-TR" sz="1800" b="1" dirty="0">
                <a:latin typeface="Calibri" panose="020F0502020204030204" pitchFamily="34" charset="0"/>
              </a:rPr>
              <a:t>Türkiye Endokrin Metabolizma Derneği </a:t>
            </a:r>
            <a:r>
              <a:rPr lang="tr-TR" altLang="tr-TR" sz="1800" b="1" dirty="0" err="1">
                <a:latin typeface="Calibri" panose="020F0502020204030204" pitchFamily="34" charset="0"/>
              </a:rPr>
              <a:t>Diyabetes</a:t>
            </a:r>
            <a:r>
              <a:rPr lang="tr-TR" altLang="tr-TR" sz="1800" b="1" dirty="0">
                <a:latin typeface="Calibri" panose="020F0502020204030204" pitchFamily="34" charset="0"/>
              </a:rPr>
              <a:t> </a:t>
            </a:r>
            <a:r>
              <a:rPr lang="tr-TR" altLang="tr-TR" sz="1800" b="1" dirty="0" err="1">
                <a:latin typeface="Calibri" panose="020F0502020204030204" pitchFamily="34" charset="0"/>
              </a:rPr>
              <a:t>Mellitus</a:t>
            </a:r>
            <a:r>
              <a:rPr lang="tr-TR" altLang="tr-TR" sz="1800" b="1" dirty="0">
                <a:latin typeface="Calibri" panose="020F0502020204030204" pitchFamily="34" charset="0"/>
              </a:rPr>
              <a:t> ve Komplikasyonlarının Tanı, Tedavi ve İzlem </a:t>
            </a:r>
            <a:r>
              <a:rPr lang="tr-TR" altLang="tr-TR" sz="1800" b="1" dirty="0" smtClean="0">
                <a:latin typeface="Calibri" panose="020F0502020204030204" pitchFamily="34" charset="0"/>
              </a:rPr>
              <a:t>Kılavuzu , </a:t>
            </a:r>
            <a:r>
              <a:rPr lang="tr-TR" sz="1800" b="1" dirty="0" smtClean="0"/>
              <a:t>2020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altLang="tr-TR" sz="1800" b="1" dirty="0">
                <a:latin typeface="Calibri" panose="020F0502020204030204" pitchFamily="34" charset="0"/>
              </a:rPr>
              <a:t>Türkiye Diyabet </a:t>
            </a:r>
            <a:r>
              <a:rPr lang="tr-TR" altLang="tr-TR" sz="1800" b="1" dirty="0" smtClean="0">
                <a:latin typeface="Calibri" panose="020F0502020204030204" pitchFamily="34" charset="0"/>
              </a:rPr>
              <a:t>Programı, 2015-2020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altLang="tr-TR" sz="1800" b="1" dirty="0" err="1" smtClean="0">
                <a:latin typeface="Calibri" panose="020F0502020204030204" pitchFamily="34" charset="0"/>
              </a:rPr>
              <a:t>Current</a:t>
            </a:r>
            <a:r>
              <a:rPr lang="tr-TR" altLang="tr-TR" sz="1800" b="1" dirty="0" smtClean="0">
                <a:latin typeface="Calibri" panose="020F0502020204030204" pitchFamily="34" charset="0"/>
              </a:rPr>
              <a:t> Aile Hekimliği Tanı ve Tedavi, s:381-389, 2019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1800" b="1" dirty="0" err="1" smtClean="0">
                <a:latin typeface="Calibri" panose="020F0502020204030204" pitchFamily="34" charset="0"/>
              </a:rPr>
              <a:t>Metabolik</a:t>
            </a:r>
            <a:r>
              <a:rPr lang="tr-TR" sz="1800" b="1" dirty="0" smtClean="0">
                <a:latin typeface="Calibri" panose="020F0502020204030204" pitchFamily="34" charset="0"/>
              </a:rPr>
              <a:t> Sendrom Kılavuzu,</a:t>
            </a:r>
            <a:r>
              <a:rPr lang="tr-TR" sz="1800" b="1" dirty="0"/>
              <a:t> Türkiye Endokrinoloji ve Metabolizma </a:t>
            </a:r>
            <a:r>
              <a:rPr lang="tr-TR" sz="1800" b="1" dirty="0" smtClean="0"/>
              <a:t>Derneği, 2009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1800" b="1" dirty="0" smtClean="0"/>
              <a:t>Yetişkin </a:t>
            </a:r>
            <a:r>
              <a:rPr lang="tr-TR" sz="1800" b="1" dirty="0"/>
              <a:t>bireylerde </a:t>
            </a:r>
            <a:r>
              <a:rPr lang="tr-TR" sz="1800" b="1" dirty="0" err="1" smtClean="0"/>
              <a:t>kardiyovasküler</a:t>
            </a:r>
            <a:r>
              <a:rPr lang="tr-TR" sz="1800" b="1" dirty="0"/>
              <a:t> </a:t>
            </a:r>
            <a:r>
              <a:rPr lang="tr-TR" sz="1800" b="1" dirty="0" smtClean="0"/>
              <a:t>hastalık </a:t>
            </a:r>
            <a:r>
              <a:rPr lang="tr-TR" sz="1800" b="1" dirty="0"/>
              <a:t>riskinin </a:t>
            </a:r>
            <a:r>
              <a:rPr lang="tr-TR" sz="1800" b="1" dirty="0" smtClean="0"/>
              <a:t>değerlendirilmesi,</a:t>
            </a:r>
            <a:r>
              <a:rPr lang="tr-TR" sz="1800" b="1" dirty="0"/>
              <a:t> Türkiye Aile Hekimliği </a:t>
            </a:r>
            <a:r>
              <a:rPr lang="tr-TR" sz="1800" b="1" dirty="0" smtClean="0"/>
              <a:t>Dergisi, Cilt 22, Sayı 1, 2018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1800" b="1" dirty="0">
                <a:hlinkClick r:id="rId2"/>
              </a:rPr>
              <a:t>https://</a:t>
            </a:r>
            <a:r>
              <a:rPr lang="tr-TR" sz="1800" b="1" dirty="0" smtClean="0">
                <a:hlinkClick r:id="rId2"/>
              </a:rPr>
              <a:t>www.uptodate.com/contents/clinical-presentation-diagnosis-and-initial-evaluation-of-diabetes-mellitus-in-adults?search=diabetes%20mellitus&amp;source=search_result&amp;selectedTitle=1~150&amp;usage_type=default&amp;display_rank=1</a:t>
            </a:r>
            <a:endParaRPr lang="tr-TR" sz="1800" b="1" dirty="0" smtClean="0"/>
          </a:p>
          <a:p>
            <a:pPr marL="0" indent="0">
              <a:buNone/>
            </a:pPr>
            <a:endParaRPr lang="tr-TR" sz="1800" b="1" dirty="0" smtClean="0"/>
          </a:p>
          <a:p>
            <a:pPr marL="0" indent="0">
              <a:buNone/>
            </a:pP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99015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Belirti ve bulgular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Daha az görülen semptomlar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Bulanık görme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Açıklanamayan kilo kaybı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İnatçı </a:t>
            </a:r>
            <a:r>
              <a:rPr lang="tr-TR" dirty="0" err="1" smtClean="0"/>
              <a:t>infeksiyonlar</a:t>
            </a:r>
            <a:r>
              <a:rPr lang="tr-TR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Tekrarlayan mantar </a:t>
            </a:r>
            <a:r>
              <a:rPr lang="tr-TR" dirty="0" err="1" smtClean="0"/>
              <a:t>infeksiyonları</a:t>
            </a:r>
            <a:r>
              <a:rPr lang="tr-TR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Kaşıntı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99" y="870556"/>
            <a:ext cx="3942910" cy="262382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99" y="3880163"/>
            <a:ext cx="3939991" cy="26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7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DM Tanı Kriterleri </a:t>
            </a: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52C2407D-F7A9-4B89-AAF3-3B615F2B2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04" t="20453" r="26675" b="34498"/>
          <a:stretch/>
        </p:blipFill>
        <p:spPr>
          <a:xfrm>
            <a:off x="2007316" y="1690688"/>
            <a:ext cx="817736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2468</TotalTime>
  <Words>3620</Words>
  <Application>Microsoft Office PowerPoint</Application>
  <PresentationFormat>Geniş ekran</PresentationFormat>
  <Paragraphs>706</Paragraphs>
  <Slides>78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78</vt:i4>
      </vt:variant>
    </vt:vector>
  </HeadingPairs>
  <TitlesOfParts>
    <vt:vector size="84" baseType="lpstr">
      <vt:lpstr>Arial</vt:lpstr>
      <vt:lpstr>Calibri</vt:lpstr>
      <vt:lpstr>Calibri Light</vt:lpstr>
      <vt:lpstr>Times New Roman</vt:lpstr>
      <vt:lpstr>Wingdings</vt:lpstr>
      <vt:lpstr>Office Teması</vt:lpstr>
      <vt:lpstr>Diyabetes Mellitus, Metabolik Sendrom ve Diyabet Komplikasyonları</vt:lpstr>
      <vt:lpstr>Amaç </vt:lpstr>
      <vt:lpstr>Öğrenim hedefleri</vt:lpstr>
      <vt:lpstr>Giriş </vt:lpstr>
      <vt:lpstr>Dünya </vt:lpstr>
      <vt:lpstr>Türkiye </vt:lpstr>
      <vt:lpstr>Belirti ve bulgular </vt:lpstr>
      <vt:lpstr>Belirti ve bulgular</vt:lpstr>
      <vt:lpstr>DM Tanı Kriterleri </vt:lpstr>
      <vt:lpstr>DM Tanı</vt:lpstr>
      <vt:lpstr>PowerPoint Sunusu</vt:lpstr>
      <vt:lpstr>PowerPoint Sunusu</vt:lpstr>
      <vt:lpstr>PowerPoint Sunusu</vt:lpstr>
      <vt:lpstr>Gestasyonel Diyabet (GDM)</vt:lpstr>
      <vt:lpstr>DM Taraması</vt:lpstr>
      <vt:lpstr>DM Taraması</vt:lpstr>
      <vt:lpstr>DM Taraması</vt:lpstr>
      <vt:lpstr>Gestasyonel Diyabet (GDM) Taraması</vt:lpstr>
      <vt:lpstr>PowerPoint Sunusu</vt:lpstr>
      <vt:lpstr>Gebelik sonrası tarama</vt:lpstr>
      <vt:lpstr>Diyabetli Hasta Yönetimi</vt:lpstr>
      <vt:lpstr>Diyabetli Hasta Yönetimi</vt:lpstr>
      <vt:lpstr>Diyabetli Hasta Yönetimi</vt:lpstr>
      <vt:lpstr>Diyabetli Hasta Yönetimi</vt:lpstr>
      <vt:lpstr>Diyabetli Hasta Yönetimi</vt:lpstr>
      <vt:lpstr>Diyabetli Hasta Yönetimi</vt:lpstr>
      <vt:lpstr>Diyabetli Hasta Yönetimi</vt:lpstr>
      <vt:lpstr>Diyabetli Hasta Yönetimi</vt:lpstr>
      <vt:lpstr>Diyabetli Hasta Yönetimi</vt:lpstr>
      <vt:lpstr>Tedavi </vt:lpstr>
      <vt:lpstr>Tedavi </vt:lpstr>
      <vt:lpstr>Tedavi </vt:lpstr>
      <vt:lpstr>Tedavi </vt:lpstr>
      <vt:lpstr>Tedavi </vt:lpstr>
      <vt:lpstr>DM Komplikasyonları</vt:lpstr>
      <vt:lpstr>Akut komplikasyonlar </vt:lpstr>
      <vt:lpstr>Akut komplikasyonlar </vt:lpstr>
      <vt:lpstr>Akut komplikasyonlar </vt:lpstr>
      <vt:lpstr>Akut komplikasyonlar</vt:lpstr>
      <vt:lpstr>Akut komplikasyonlar</vt:lpstr>
      <vt:lpstr>PowerPoint Sunusu</vt:lpstr>
      <vt:lpstr>Akut komplikasyonlar</vt:lpstr>
      <vt:lpstr>Akut komplikasyonlar</vt:lpstr>
      <vt:lpstr>Akut komplikasyonlar</vt:lpstr>
      <vt:lpstr>Akut komplikasyonlar</vt:lpstr>
      <vt:lpstr>Akut komplikasyonlar</vt:lpstr>
      <vt:lpstr>Akut komplikasyonlar</vt:lpstr>
      <vt:lpstr>Akut komplikasyonlar</vt:lpstr>
      <vt:lpstr>Akut komplikasyonlar</vt:lpstr>
      <vt:lpstr>Kronik komplikasyonlar</vt:lpstr>
      <vt:lpstr>Makrovasküler komplikasyonlar</vt:lpstr>
      <vt:lpstr>Makrovasküler komplikasyonlar</vt:lpstr>
      <vt:lpstr>Makrovasküler komplikasyonlar</vt:lpstr>
      <vt:lpstr>Makrovasküler komplikasyonlar</vt:lpstr>
      <vt:lpstr>Makrovasküler komplikasyonlar</vt:lpstr>
      <vt:lpstr>Makrovasküler komplikasyonlar</vt:lpstr>
      <vt:lpstr>Makrovasküler komplikasyonlar </vt:lpstr>
      <vt:lpstr>Makrovasküler komplikasyonlar </vt:lpstr>
      <vt:lpstr>Makrovasküler komplikasyonlar </vt:lpstr>
      <vt:lpstr>Makrovasküler komplikasyonlar </vt:lpstr>
      <vt:lpstr>Makrovasküler komplikasyonlar</vt:lpstr>
      <vt:lpstr>Mikrovasküler Komplikasyonlar</vt:lpstr>
      <vt:lpstr>Mikrovasküler Komplikasyonlar</vt:lpstr>
      <vt:lpstr>Mikrovasküler Komplikasyonlar</vt:lpstr>
      <vt:lpstr>Mikrovasküler Komplikasyonlar</vt:lpstr>
      <vt:lpstr>Mikrovasküler Komplikasyonlar</vt:lpstr>
      <vt:lpstr>Mikrovasküler Komplikasyonlar</vt:lpstr>
      <vt:lpstr>Mikrovasküler Komplikasyonlar</vt:lpstr>
      <vt:lpstr>Mikrovasküler  Komplikasyonlar</vt:lpstr>
      <vt:lpstr>Mikrovasküler Komplikasyonlar</vt:lpstr>
      <vt:lpstr> Diyabetik ayak </vt:lpstr>
      <vt:lpstr>Diyabetik ayak </vt:lpstr>
      <vt:lpstr>Diyabetik Ayak</vt:lpstr>
      <vt:lpstr>Diyabetik Ayak</vt:lpstr>
      <vt:lpstr>Diyabetik Ayak</vt:lpstr>
      <vt:lpstr> Metabolik sendrom </vt:lpstr>
      <vt:lpstr>DM sevk kriterleri </vt:lpstr>
      <vt:lpstr>Kaynaklar 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Diyabetes Mellitus, Metabolik Sendrom ve Diyabet Komplikasyonları</dc:title>
  <dc:creator>SEVGİ</dc:creator>
  <cp:lastModifiedBy>SEVGİ</cp:lastModifiedBy>
  <cp:revision>213</cp:revision>
  <dcterms:created xsi:type="dcterms:W3CDTF">2020-12-05T18:34:31Z</dcterms:created>
  <dcterms:modified xsi:type="dcterms:W3CDTF">2020-12-16T13:54:32Z</dcterms:modified>
</cp:coreProperties>
</file>