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2"/>
  </p:notesMasterIdLst>
  <p:sldIdLst>
    <p:sldId id="282" r:id="rId2"/>
    <p:sldId id="283" r:id="rId3"/>
    <p:sldId id="284" r:id="rId4"/>
    <p:sldId id="285" r:id="rId5"/>
    <p:sldId id="290" r:id="rId6"/>
    <p:sldId id="289" r:id="rId7"/>
    <p:sldId id="288" r:id="rId8"/>
    <p:sldId id="287" r:id="rId9"/>
    <p:sldId id="298" r:id="rId10"/>
    <p:sldId id="286" r:id="rId11"/>
    <p:sldId id="292" r:id="rId12"/>
    <p:sldId id="293" r:id="rId13"/>
    <p:sldId id="291" r:id="rId14"/>
    <p:sldId id="297" r:id="rId15"/>
    <p:sldId id="296" r:id="rId16"/>
    <p:sldId id="295" r:id="rId17"/>
    <p:sldId id="310" r:id="rId18"/>
    <p:sldId id="309" r:id="rId19"/>
    <p:sldId id="308" r:id="rId20"/>
    <p:sldId id="307" r:id="rId21"/>
    <p:sldId id="305" r:id="rId22"/>
    <p:sldId id="304" r:id="rId23"/>
    <p:sldId id="303" r:id="rId24"/>
    <p:sldId id="302" r:id="rId25"/>
    <p:sldId id="306" r:id="rId26"/>
    <p:sldId id="300" r:id="rId27"/>
    <p:sldId id="299" r:id="rId28"/>
    <p:sldId id="325" r:id="rId29"/>
    <p:sldId id="324" r:id="rId30"/>
    <p:sldId id="328" r:id="rId31"/>
    <p:sldId id="327" r:id="rId32"/>
    <p:sldId id="326" r:id="rId33"/>
    <p:sldId id="319" r:id="rId34"/>
    <p:sldId id="329" r:id="rId35"/>
    <p:sldId id="323" r:id="rId36"/>
    <p:sldId id="318" r:id="rId37"/>
    <p:sldId id="317" r:id="rId38"/>
    <p:sldId id="330" r:id="rId39"/>
    <p:sldId id="331" r:id="rId40"/>
    <p:sldId id="332" r:id="rId41"/>
    <p:sldId id="333" r:id="rId42"/>
    <p:sldId id="334" r:id="rId43"/>
    <p:sldId id="335" r:id="rId44"/>
    <p:sldId id="339" r:id="rId45"/>
    <p:sldId id="341" r:id="rId46"/>
    <p:sldId id="344" r:id="rId47"/>
    <p:sldId id="408" r:id="rId48"/>
    <p:sldId id="346" r:id="rId49"/>
    <p:sldId id="347" r:id="rId50"/>
    <p:sldId id="348" r:id="rId51"/>
    <p:sldId id="349" r:id="rId52"/>
    <p:sldId id="350" r:id="rId53"/>
    <p:sldId id="409" r:id="rId54"/>
    <p:sldId id="352" r:id="rId55"/>
    <p:sldId id="353" r:id="rId56"/>
    <p:sldId id="426" r:id="rId57"/>
    <p:sldId id="354" r:id="rId58"/>
    <p:sldId id="425" r:id="rId59"/>
    <p:sldId id="357" r:id="rId60"/>
    <p:sldId id="427" r:id="rId61"/>
    <p:sldId id="428" r:id="rId62"/>
    <p:sldId id="410" r:id="rId63"/>
    <p:sldId id="361" r:id="rId64"/>
    <p:sldId id="429" r:id="rId65"/>
    <p:sldId id="364" r:id="rId66"/>
    <p:sldId id="365" r:id="rId67"/>
    <p:sldId id="379" r:id="rId68"/>
    <p:sldId id="380" r:id="rId69"/>
    <p:sldId id="381" r:id="rId70"/>
    <p:sldId id="382" r:id="rId71"/>
    <p:sldId id="385" r:id="rId72"/>
    <p:sldId id="387" r:id="rId73"/>
    <p:sldId id="388" r:id="rId74"/>
    <p:sldId id="389" r:id="rId75"/>
    <p:sldId id="390" r:id="rId76"/>
    <p:sldId id="391" r:id="rId77"/>
    <p:sldId id="392" r:id="rId78"/>
    <p:sldId id="393" r:id="rId79"/>
    <p:sldId id="394" r:id="rId80"/>
    <p:sldId id="395" r:id="rId81"/>
    <p:sldId id="402" r:id="rId82"/>
    <p:sldId id="403" r:id="rId83"/>
    <p:sldId id="404" r:id="rId84"/>
    <p:sldId id="405" r:id="rId85"/>
    <p:sldId id="406" r:id="rId86"/>
    <p:sldId id="407" r:id="rId87"/>
    <p:sldId id="430" r:id="rId88"/>
    <p:sldId id="431" r:id="rId89"/>
    <p:sldId id="423" r:id="rId90"/>
    <p:sldId id="412" r:id="rId91"/>
    <p:sldId id="413" r:id="rId92"/>
    <p:sldId id="414" r:id="rId93"/>
    <p:sldId id="415" r:id="rId94"/>
    <p:sldId id="416" r:id="rId95"/>
    <p:sldId id="417" r:id="rId96"/>
    <p:sldId id="418" r:id="rId97"/>
    <p:sldId id="419" r:id="rId98"/>
    <p:sldId id="420" r:id="rId99"/>
    <p:sldId id="432" r:id="rId100"/>
    <p:sldId id="422" r:id="rId10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87" d="100"/>
          <a:sy n="87" d="100"/>
        </p:scale>
        <p:origin x="-1470" y="-84"/>
      </p:cViewPr>
      <p:guideLst>
        <p:guide orient="horz" pos="2160"/>
        <p:guide pos="2880"/>
      </p:guideLst>
    </p:cSldViewPr>
  </p:slideViewPr>
  <p:outlineViewPr>
    <p:cViewPr>
      <p:scale>
        <a:sx n="33" d="100"/>
        <a:sy n="33" d="100"/>
      </p:scale>
      <p:origin x="0" y="72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CE5C505D-7705-4AD7-934E-139F3D2D07A6}" type="datetimeFigureOut">
              <a:rPr lang="tr-TR"/>
              <a:pPr>
                <a:defRPr/>
              </a:pPr>
              <a:t>03.04.2015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09A6BD9-8F93-4B33-B1B1-ECF73FF85BBE}" type="slidenum">
              <a:rPr lang="tr-TR"/>
              <a:pPr>
                <a:defRPr/>
              </a:pPr>
              <a:t>‹#›</a:t>
            </a:fld>
            <a:endParaRPr lang="tr-TR"/>
          </a:p>
        </p:txBody>
      </p:sp>
    </p:spTree>
    <p:extLst>
      <p:ext uri="{BB962C8B-B14F-4D97-AF65-F5344CB8AC3E}">
        <p14:creationId xmlns:p14="http://schemas.microsoft.com/office/powerpoint/2010/main" val="39658933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BD4CF09-7FAC-4DFD-A46D-EB08E4996E87}" type="slidenum">
              <a:rPr lang="tr-TR"/>
              <a:pPr/>
              <a:t>91</a:t>
            </a:fld>
            <a:endParaRPr lang="tr-T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4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tr-TR" b="1" smtClean="0">
                <a:ea typeface="MS PGothic" pitchFamily="34" charset="-128"/>
              </a:rPr>
              <a:t>Hiperürisemi:</a:t>
            </a:r>
            <a:r>
              <a:rPr lang="tr-TR" smtClean="0">
                <a:ea typeface="MS PGothic" pitchFamily="34" charset="-128"/>
              </a:rPr>
              <a:t> Kısa vadede diüretiklerle ürik asidin anyonik taşıyıcıya karşı yarışması, </a:t>
            </a:r>
            <a:br>
              <a:rPr lang="tr-TR" smtClean="0">
                <a:ea typeface="MS PGothic" pitchFamily="34" charset="-128"/>
              </a:rPr>
            </a:br>
            <a:r>
              <a:rPr lang="tr-TR" smtClean="0">
                <a:ea typeface="MS PGothic" pitchFamily="34" charset="-128"/>
              </a:rPr>
              <a:t>Uzun vadede gelişen hipovolemi nedeniyle proksimal tubulustan sodyum geri emilimin artması dolayısı ile sodyum-ürik asit ko-transportunun hızlanması nedeniyledir.</a:t>
            </a:r>
          </a:p>
          <a:p>
            <a:pPr>
              <a:spcBef>
                <a:spcPct val="0"/>
              </a:spcBef>
            </a:pPr>
            <a:endParaRPr lang="tr-TR" smtClean="0">
              <a:ea typeface="MS PGothic" pitchFamily="34" charset="-128"/>
            </a:endParaRPr>
          </a:p>
          <a:p>
            <a:pPr>
              <a:spcBef>
                <a:spcPct val="0"/>
              </a:spcBef>
            </a:pPr>
            <a:r>
              <a:rPr lang="tr-TR" b="1" smtClean="0">
                <a:ea typeface="MS PGothic" pitchFamily="34" charset="-128"/>
              </a:rPr>
              <a:t>Hiperglisemi: </a:t>
            </a:r>
            <a:r>
              <a:rPr lang="tr-TR" smtClean="0">
                <a:ea typeface="MS PGothic" pitchFamily="34" charset="-128"/>
              </a:rPr>
              <a:t>Esas olarak hipokalemi sonucu pankreastan insülin salgılanmasının azalmasına bağlıdır. Hipokalemi ile glisemi arasında bir ters orantı olduğu saptanmıştır.</a:t>
            </a:r>
            <a:endParaRPr lang="tr-TR" b="1" smtClean="0">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4513FE9-A735-4994-9D77-21374D0975A4}" type="slidenum">
              <a:rPr lang="tr-TR"/>
              <a:pPr/>
              <a:t>100</a:t>
            </a:fld>
            <a:endParaRPr lang="tr-TR"/>
          </a:p>
        </p:txBody>
      </p:sp>
      <p:sp>
        <p:nvSpPr>
          <p:cNvPr id="1249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85E59A4-5DED-498D-A319-56967FAA9F67}" type="slidenum">
              <a:rPr lang="tr-TR"/>
              <a:pPr/>
              <a:t>92</a:t>
            </a:fld>
            <a:endParaRPr lang="tr-TR"/>
          </a:p>
        </p:txBody>
      </p:sp>
      <p:sp>
        <p:nvSpPr>
          <p:cNvPr id="1085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tr-TR" smtClean="0">
                <a:ea typeface="MS PGothic" pitchFamily="34" charset="-128"/>
              </a:rPr>
              <a:t>İlk doz senkopu nedeniyle; ilk doz düşük tutulmalı ve gece yatarken verilmelidir.</a:t>
            </a:r>
          </a:p>
          <a:p>
            <a:pPr>
              <a:spcBef>
                <a:spcPct val="0"/>
              </a:spcBef>
            </a:pPr>
            <a:r>
              <a:rPr lang="tr-TR" smtClean="0">
                <a:ea typeface="MS PGothic" pitchFamily="34" charset="-128"/>
              </a:rPr>
              <a:t>İlk doz senkopu ilacın dozunun artırıldığı ya da ilacın birkaç gün kesilip yeniden başlandığı zamanlarda da olur; dikkatli olunmalıdır.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517092A-CB84-4840-9BFD-904ABEA419D7}" type="slidenum">
              <a:rPr lang="tr-TR"/>
              <a:pPr/>
              <a:t>93</a:t>
            </a:fld>
            <a:endParaRPr lang="tr-TR"/>
          </a:p>
        </p:txBody>
      </p:sp>
      <p:sp>
        <p:nvSpPr>
          <p:cNvPr id="1105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tr-TR" smtClean="0">
                <a:ea typeface="MS PGothic" pitchFamily="34" charset="-128"/>
              </a:rPr>
              <a:t>Burun tıkanıklığı, yüzde ve boyunda kızarma vazodilatasyona bağlıdır.</a:t>
            </a:r>
          </a:p>
          <a:p>
            <a:pPr>
              <a:spcBef>
                <a:spcPct val="0"/>
              </a:spcBef>
            </a:pPr>
            <a:endParaRPr lang="tr-TR" smtClean="0">
              <a:ea typeface="MS PGothic" pitchFamily="34" charset="-128"/>
            </a:endParaRPr>
          </a:p>
          <a:p>
            <a:pPr>
              <a:spcBef>
                <a:spcPct val="0"/>
              </a:spcBef>
            </a:pPr>
            <a:r>
              <a:rPr lang="tr-TR" smtClean="0">
                <a:ea typeface="MS PGothic" pitchFamily="34" charset="-128"/>
              </a:rPr>
              <a:t>Diyare ve peptik ülser: motilite ve gastrin ve asit salgısında artış yaptığı için oluşur.</a:t>
            </a:r>
          </a:p>
          <a:p>
            <a:pPr>
              <a:spcBef>
                <a:spcPct val="0"/>
              </a:spcBef>
            </a:pPr>
            <a:endParaRPr lang="tr-TR" smtClean="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AE05BF7-541B-46CD-9C00-90CBB769E470}" type="slidenum">
              <a:rPr lang="tr-TR"/>
              <a:pPr/>
              <a:t>94</a:t>
            </a:fld>
            <a:endParaRPr lang="tr-TR"/>
          </a:p>
        </p:txBody>
      </p:sp>
      <p:sp>
        <p:nvSpPr>
          <p:cNvPr id="1126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tr-TR" smtClean="0">
                <a:ea typeface="MS PGothic" pitchFamily="34" charset="-128"/>
              </a:rPr>
              <a:t>Ağız kuruluğu, Bradikardi ve Konstipasyon parasempatik uçlardan ACh salgılanmasının azalmasına bağlıdır.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endParaRPr lang="en-US" sz="1100" smtClean="0">
              <a:ea typeface="MS PGothic" pitchFamily="34" charset="-128"/>
            </a:endParaRPr>
          </a:p>
        </p:txBody>
      </p:sp>
      <p:sp>
        <p:nvSpPr>
          <p:cNvPr id="1146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7DDF9F-9B16-4BC8-81AC-56C7EACE76E4}" type="slidenum">
              <a:rPr lang="tr-TR"/>
              <a:pPr/>
              <a:t>95</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0A9503E-9C2D-4D4A-90DC-E0458A007928}" type="slidenum">
              <a:rPr lang="tr-TR"/>
              <a:pPr/>
              <a:t>96</a:t>
            </a:fld>
            <a:endParaRPr lang="tr-TR"/>
          </a:p>
        </p:txBody>
      </p:sp>
      <p:sp>
        <p:nvSpPr>
          <p:cNvPr id="1167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tr-TR" smtClean="0">
                <a:ea typeface="MS PGothic" pitchFamily="34" charset="-128"/>
              </a:rPr>
              <a:t>Bu ilaçlar su ve tuz tutulması yapmadıkları için oluşturdukları ayak bileği ödemi bununla ilgili değildir. </a:t>
            </a:r>
          </a:p>
          <a:p>
            <a:pPr>
              <a:spcBef>
                <a:spcPct val="0"/>
              </a:spcBef>
            </a:pPr>
            <a:endParaRPr lang="tr-TR" smtClean="0">
              <a:ea typeface="MS PGothic" pitchFamily="34" charset="-128"/>
            </a:endParaRPr>
          </a:p>
          <a:p>
            <a:pPr>
              <a:spcBef>
                <a:spcPct val="0"/>
              </a:spcBef>
            </a:pPr>
            <a:r>
              <a:rPr lang="tr-TR" smtClean="0">
                <a:ea typeface="MS PGothic" pitchFamily="34" charset="-128"/>
              </a:rPr>
              <a:t>Olasılıkla arteriyol genişlemesine ve refleks olarak venül büzülmesi sonucu kapiler-içi basıncın bacakların alt kısmında yerçekiminin de katkısıyla fazlaca artmasına bağlıdır.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12252A7-E3BB-4BF0-99BC-984F77213105}" type="slidenum">
              <a:rPr lang="tr-TR"/>
              <a:pPr/>
              <a:t>97</a:t>
            </a:fld>
            <a:endParaRPr lang="tr-TR"/>
          </a:p>
        </p:txBody>
      </p:sp>
      <p:sp>
        <p:nvSpPr>
          <p:cNvPr id="1187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tr-TR" smtClean="0">
                <a:ea typeface="MS PGothic" pitchFamily="34" charset="-128"/>
              </a:rPr>
              <a:t>Akut böbrek yetmezliği</a:t>
            </a:r>
          </a:p>
          <a:p>
            <a:pPr lvl="1">
              <a:spcBef>
                <a:spcPct val="0"/>
              </a:spcBef>
            </a:pPr>
            <a:r>
              <a:rPr lang="tr-TR" smtClean="0">
                <a:ea typeface="MS PGothic" pitchFamily="34" charset="-128"/>
              </a:rPr>
              <a:t>Bilateral renal arter stenozu</a:t>
            </a:r>
          </a:p>
          <a:p>
            <a:pPr lvl="1">
              <a:spcBef>
                <a:spcPct val="0"/>
              </a:spcBef>
            </a:pPr>
            <a:r>
              <a:rPr lang="tr-TR" smtClean="0">
                <a:ea typeface="MS PGothic" pitchFamily="34" charset="-128"/>
              </a:rPr>
              <a:t>Hipertansif nefroskleroz</a:t>
            </a:r>
          </a:p>
          <a:p>
            <a:pPr lvl="1">
              <a:spcBef>
                <a:spcPct val="0"/>
              </a:spcBef>
            </a:pPr>
            <a:r>
              <a:rPr lang="tr-TR" smtClean="0">
                <a:ea typeface="MS PGothic" pitchFamily="34" charset="-128"/>
              </a:rPr>
              <a:t>Konjestif kalp yetmezliği</a:t>
            </a:r>
          </a:p>
          <a:p>
            <a:pPr lvl="1">
              <a:spcBef>
                <a:spcPct val="0"/>
              </a:spcBef>
            </a:pPr>
            <a:r>
              <a:rPr lang="tr-TR" smtClean="0">
                <a:ea typeface="MS PGothic" pitchFamily="34" charset="-128"/>
              </a:rPr>
              <a:t>Polikistik böbrek hastalığı</a:t>
            </a:r>
          </a:p>
          <a:p>
            <a:pPr lvl="1">
              <a:spcBef>
                <a:spcPct val="0"/>
              </a:spcBef>
            </a:pPr>
            <a:r>
              <a:rPr lang="tr-TR" smtClean="0">
                <a:ea typeface="MS PGothic" pitchFamily="34" charset="-128"/>
              </a:rPr>
              <a:t>Kronik böbrek yetmezliği olan hastalarda ortaya çıkabilir.</a:t>
            </a:r>
          </a:p>
          <a:p>
            <a:pPr lvl="1">
              <a:spcBef>
                <a:spcPct val="0"/>
              </a:spcBef>
            </a:pPr>
            <a:endParaRPr lang="tr-TR" smtClean="0">
              <a:ea typeface="MS PGothic" pitchFamily="34" charset="-128"/>
            </a:endParaRPr>
          </a:p>
          <a:p>
            <a:pPr>
              <a:spcBef>
                <a:spcPct val="0"/>
              </a:spcBef>
            </a:pPr>
            <a:r>
              <a:rPr lang="tr-TR" smtClean="0">
                <a:ea typeface="MS PGothic" pitchFamily="34" charset="-128"/>
              </a:rPr>
              <a:t>Hiperkalemi (%10)</a:t>
            </a:r>
          </a:p>
          <a:p>
            <a:pPr>
              <a:spcBef>
                <a:spcPct val="0"/>
              </a:spcBef>
            </a:pPr>
            <a:r>
              <a:rPr lang="tr-TR" smtClean="0">
                <a:ea typeface="MS PGothic" pitchFamily="34" charset="-128"/>
              </a:rPr>
              <a:t>Öksürük (%3-20)</a:t>
            </a:r>
          </a:p>
          <a:p>
            <a:pPr>
              <a:spcBef>
                <a:spcPct val="0"/>
              </a:spcBef>
            </a:pPr>
            <a:r>
              <a:rPr lang="tr-TR" smtClean="0">
                <a:ea typeface="MS PGothic" pitchFamily="34" charset="-128"/>
              </a:rPr>
              <a:t>Anjioödem, anafilaktik reaksiyonlar (%0.1-0.2) (bradikinin ve P maddesi sorumlu tutulmaktadır)</a:t>
            </a:r>
          </a:p>
          <a:p>
            <a:pPr>
              <a:spcBef>
                <a:spcPct val="0"/>
              </a:spcBef>
            </a:pPr>
            <a:endParaRPr lang="tr-TR" smtClean="0">
              <a:ea typeface="MS PGothic" pitchFamily="34" charset="-128"/>
            </a:endParaRPr>
          </a:p>
          <a:p>
            <a:pPr lvl="1">
              <a:spcBef>
                <a:spcPct val="0"/>
              </a:spcBef>
            </a:pPr>
            <a:r>
              <a:rPr lang="tr-TR" smtClean="0">
                <a:ea typeface="MS PGothic" pitchFamily="34" charset="-128"/>
              </a:rPr>
              <a:t>Teratojenite: Gebeliği sırasında ADEİ kullanan kadınlarda düşük, fötal ölüm, ölü doğum, büyüme geriliği, neonatal ölüm sıklığının arttığı az sayıda çalışmada bildirilmiştir.</a:t>
            </a:r>
          </a:p>
          <a:p>
            <a:pPr lvl="1">
              <a:spcBef>
                <a:spcPct val="0"/>
              </a:spcBef>
            </a:pPr>
            <a:endParaRPr lang="tr-TR" smtClean="0">
              <a:ea typeface="MS PGothic" pitchFamily="34" charset="-128"/>
            </a:endParaRPr>
          </a:p>
          <a:p>
            <a:pPr lvl="1">
              <a:spcBef>
                <a:spcPct val="0"/>
              </a:spcBef>
            </a:pPr>
            <a:endParaRPr lang="en-US" smtClean="0">
              <a:ea typeface="MS PGothic" pitchFamily="34" charset="-128"/>
            </a:endParaRPr>
          </a:p>
          <a:p>
            <a:pPr lvl="1">
              <a:spcBef>
                <a:spcPct val="0"/>
              </a:spcBef>
            </a:pPr>
            <a:endParaRPr lang="en-US" smtClean="0">
              <a:ea typeface="MS PGothic" pitchFamily="34" charset="-128"/>
            </a:endParaRPr>
          </a:p>
          <a:p>
            <a:pPr lvl="1">
              <a:spcBef>
                <a:spcPct val="0"/>
              </a:spcBef>
            </a:pPr>
            <a:r>
              <a:rPr lang="en-US" smtClean="0">
                <a:ea typeface="MS PGothic" pitchFamily="34" charset="-128"/>
              </a:rPr>
              <a:t>Acute renal failure — A decline in renal function, that is usually modest but may be severe, may be observed in some patients with bilateral renal artery stenosis, hypertensive nephrosclerosis, congestive heart failure, polycystic kidney disease, or chronic renal failure [7,8]. (See "Renal effects of ACE inhibitors in hypertension", see "Renal effects of ACE inhibitors in heart failure", and see "Hypertension in autosomal dominant polycystic kidney disease"). </a:t>
            </a:r>
          </a:p>
          <a:p>
            <a:pPr lvl="1">
              <a:spcBef>
                <a:spcPct val="0"/>
              </a:spcBef>
            </a:pPr>
            <a:endParaRPr lang="en-US" smtClean="0">
              <a:ea typeface="MS PGothic" pitchFamily="34" charset="-128"/>
            </a:endParaRPr>
          </a:p>
          <a:p>
            <a:pPr lvl="1">
              <a:spcBef>
                <a:spcPct val="0"/>
              </a:spcBef>
            </a:pPr>
            <a:r>
              <a:rPr lang="en-US" smtClean="0">
                <a:ea typeface="MS PGothic" pitchFamily="34" charset="-128"/>
              </a:rPr>
              <a:t>In each of these disorders, intrarenal perfusion pressure is reduced, a setting in which maintenance of glomerular filtration rate is maintained in part by an angiotensin II-induced increase in resistance at the efferent (postglomerular) arteriole. Blocking this response with an ACE inhibitor will sequentially relax the efferent arteriole, lower intraglomerular pressure, and reduce the glomerular filtration rate [9]. Patients with acute volume loss due to vomiting and/or diarrhea may be particularly susceptible [10]. </a:t>
            </a:r>
          </a:p>
          <a:p>
            <a:pPr lvl="1">
              <a:spcBef>
                <a:spcPct val="0"/>
              </a:spcBef>
            </a:pPr>
            <a:endParaRPr lang="en-US" smtClean="0">
              <a:ea typeface="MS PGothic" pitchFamily="34" charset="-128"/>
            </a:endParaRPr>
          </a:p>
          <a:p>
            <a:pPr lvl="1">
              <a:spcBef>
                <a:spcPct val="0"/>
              </a:spcBef>
            </a:pPr>
            <a:r>
              <a:rPr lang="en-US" smtClean="0">
                <a:ea typeface="MS PGothic" pitchFamily="34" charset="-128"/>
              </a:rPr>
              <a:t>The rise in the plasma creatinine concentration generally begins a few days after the institution of therapy, since angiotensin II levels are rapidly reduced [6]. Thus, renal function should be checked at 3 to 5 days when an ACE inhibitor is begun in a patient who has renal artery stenosis or who is at high risk for this problem (as in an older patient with severe hypertension and atherosclerotic vascular disease) [11]. (See "Screening for renovascular hypertension"). </a:t>
            </a:r>
          </a:p>
          <a:p>
            <a:pPr lvl="1">
              <a:spcBef>
                <a:spcPct val="0"/>
              </a:spcBef>
            </a:pPr>
            <a:endParaRPr lang="en-US" smtClean="0">
              <a:ea typeface="MS PGothic" pitchFamily="34" charset="-128"/>
            </a:endParaRPr>
          </a:p>
          <a:p>
            <a:pPr lvl="1">
              <a:spcBef>
                <a:spcPct val="0"/>
              </a:spcBef>
            </a:pPr>
            <a:r>
              <a:rPr lang="en-US" smtClean="0">
                <a:ea typeface="MS PGothic" pitchFamily="34" charset="-128"/>
              </a:rPr>
              <a:t>Another rare cause of acute renal failure that is of unproven relation to ACE inhibitors is the development of renal artery thrombosis [12]. This complication appears to occur most often in patients with marked (95 percent) stenotic lesions who have an excessive reduction in blood pressure. It is therefore unclear if there is any specific predisposing effect of the ACE inhibitor. </a:t>
            </a:r>
            <a:endParaRPr lang="tr-TR" smtClean="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FA371F9-719A-4ADE-80A9-D5E45F326C01}" type="slidenum">
              <a:rPr lang="tr-TR"/>
              <a:pPr/>
              <a:t>98</a:t>
            </a:fld>
            <a:endParaRPr lang="tr-TR"/>
          </a:p>
        </p:txBody>
      </p:sp>
      <p:sp>
        <p:nvSpPr>
          <p:cNvPr id="1208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78D38BB-71F2-4721-A19B-A9E597987F2F}" type="slidenum">
              <a:rPr lang="tr-TR" sz="1200"/>
              <a:pPr algn="r"/>
              <a:t>99</a:t>
            </a:fld>
            <a:endParaRPr lang="tr-TR" sz="1200"/>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lgn="ctr">
              <a:defRPr>
                <a:latin typeface="+mn-lt"/>
              </a:defRPr>
            </a:lvl1pPr>
            <a:extLst/>
          </a:lstStyle>
          <a:p>
            <a:r>
              <a:rPr lang="tr-TR" dirty="0" smtClean="0"/>
              <a:t>Asıl başlık stili için tıklatın</a:t>
            </a:r>
            <a:endParaRPr lang="en-US" dirty="0"/>
          </a:p>
        </p:txBody>
      </p:sp>
      <p:sp>
        <p:nvSpPr>
          <p:cNvPr id="3" name="2 İçerik Yer Tutucusu"/>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extLst/>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23 Veri Yer Tutucusu"/>
          <p:cNvSpPr>
            <a:spLocks noGrp="1"/>
          </p:cNvSpPr>
          <p:nvPr>
            <p:ph type="dt" sz="half" idx="10"/>
          </p:nvPr>
        </p:nvSpPr>
        <p:spPr/>
        <p:txBody>
          <a:bodyPr/>
          <a:lstStyle>
            <a:lvl1pPr>
              <a:defRPr/>
            </a:lvl1pPr>
          </a:lstStyle>
          <a:p>
            <a:pPr>
              <a:defRPr/>
            </a:pPr>
            <a:fld id="{80CC4B06-6238-47B1-9F45-F200500BF721}" type="datetimeFigureOut">
              <a:rPr lang="tr-TR"/>
              <a:pPr>
                <a:defRPr/>
              </a:pPr>
              <a:t>03.04.2015</a:t>
            </a:fld>
            <a:endParaRPr lang="tr-TR"/>
          </a:p>
        </p:txBody>
      </p:sp>
      <p:sp>
        <p:nvSpPr>
          <p:cNvPr id="5" name="9 Altbilgi Yer Tutucusu"/>
          <p:cNvSpPr>
            <a:spLocks noGrp="1"/>
          </p:cNvSpPr>
          <p:nvPr>
            <p:ph type="ftr" sz="quarter" idx="11"/>
          </p:nvPr>
        </p:nvSpPr>
        <p:spPr/>
        <p:txBody>
          <a:bodyPr/>
          <a:lstStyle>
            <a:lvl1pPr>
              <a:defRPr/>
            </a:lvl1pPr>
          </a:lstStyle>
          <a:p>
            <a:pPr>
              <a:defRPr/>
            </a:pPr>
            <a:endParaRPr lang="tr-TR"/>
          </a:p>
        </p:txBody>
      </p:sp>
      <p:sp>
        <p:nvSpPr>
          <p:cNvPr id="6" name="21 Slayt Numarası Yer Tutucusu"/>
          <p:cNvSpPr>
            <a:spLocks noGrp="1"/>
          </p:cNvSpPr>
          <p:nvPr>
            <p:ph type="sldNum" sz="quarter" idx="12"/>
          </p:nvPr>
        </p:nvSpPr>
        <p:spPr/>
        <p:txBody>
          <a:bodyPr/>
          <a:lstStyle>
            <a:lvl1pPr>
              <a:defRPr/>
            </a:lvl1pPr>
          </a:lstStyle>
          <a:p>
            <a:pPr>
              <a:defRPr/>
            </a:pPr>
            <a:fld id="{F0688E36-4A9C-412B-9FEE-F43FCDFC800F}"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23 Veri Yer Tutucusu"/>
          <p:cNvSpPr>
            <a:spLocks noGrp="1"/>
          </p:cNvSpPr>
          <p:nvPr>
            <p:ph type="dt" sz="half" idx="10"/>
          </p:nvPr>
        </p:nvSpPr>
        <p:spPr/>
        <p:txBody>
          <a:bodyPr/>
          <a:lstStyle>
            <a:lvl1pPr>
              <a:defRPr/>
            </a:lvl1pPr>
          </a:lstStyle>
          <a:p>
            <a:pPr>
              <a:defRPr/>
            </a:pPr>
            <a:fld id="{E4CA441D-C8AA-46F0-B50C-69C96BBF8525}" type="datetimeFigureOut">
              <a:rPr lang="tr-TR"/>
              <a:pPr>
                <a:defRPr/>
              </a:pPr>
              <a:t>03.04.2015</a:t>
            </a:fld>
            <a:endParaRPr lang="tr-TR"/>
          </a:p>
        </p:txBody>
      </p:sp>
      <p:sp>
        <p:nvSpPr>
          <p:cNvPr id="3" name="9 Altbilgi Yer Tutucusu"/>
          <p:cNvSpPr>
            <a:spLocks noGrp="1"/>
          </p:cNvSpPr>
          <p:nvPr>
            <p:ph type="ftr" sz="quarter" idx="11"/>
          </p:nvPr>
        </p:nvSpPr>
        <p:spPr/>
        <p:txBody>
          <a:bodyPr/>
          <a:lstStyle>
            <a:lvl1pPr>
              <a:defRPr/>
            </a:lvl1pPr>
          </a:lstStyle>
          <a:p>
            <a:pPr>
              <a:defRPr/>
            </a:pPr>
            <a:endParaRPr lang="tr-TR"/>
          </a:p>
        </p:txBody>
      </p:sp>
      <p:sp>
        <p:nvSpPr>
          <p:cNvPr id="4" name="21 Slayt Numarası Yer Tutucusu"/>
          <p:cNvSpPr>
            <a:spLocks noGrp="1"/>
          </p:cNvSpPr>
          <p:nvPr>
            <p:ph type="sldNum" sz="quarter" idx="12"/>
          </p:nvPr>
        </p:nvSpPr>
        <p:spPr/>
        <p:txBody>
          <a:bodyPr/>
          <a:lstStyle>
            <a:lvl1pPr>
              <a:defRPr/>
            </a:lvl1pPr>
          </a:lstStyle>
          <a:p>
            <a:pPr>
              <a:defRPr/>
            </a:pPr>
            <a:fld id="{D9D5649E-4726-4C55-8678-DF4D07AAAEA2}"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tr-TR"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tr-TR" dirty="0" smtClean="0"/>
              <a:t>Click to edit Master text styles</a:t>
            </a:r>
          </a:p>
          <a:p>
            <a:pPr lvl="1"/>
            <a:r>
              <a:rPr lang="tr-TR" dirty="0" smtClean="0"/>
              <a:t>Second level</a:t>
            </a:r>
          </a:p>
          <a:p>
            <a:pPr lvl="2"/>
            <a:r>
              <a:rPr lang="tr-TR" dirty="0" smtClean="0"/>
              <a:t>Third level</a:t>
            </a:r>
          </a:p>
          <a:p>
            <a:pPr lvl="3"/>
            <a:r>
              <a:rPr lang="tr-TR" dirty="0" smtClean="0"/>
              <a:t>Fourth level</a:t>
            </a:r>
          </a:p>
          <a:p>
            <a:pPr lvl="4"/>
            <a:r>
              <a:rPr lang="tr-TR"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tr-TR" dirty="0" smtClean="0"/>
              <a:t>Click to edit Master text styles</a:t>
            </a:r>
          </a:p>
          <a:p>
            <a:pPr lvl="1"/>
            <a:r>
              <a:rPr lang="tr-TR" dirty="0" smtClean="0"/>
              <a:t>Second level</a:t>
            </a:r>
          </a:p>
          <a:p>
            <a:pPr lvl="2"/>
            <a:r>
              <a:rPr lang="tr-TR" dirty="0" smtClean="0"/>
              <a:t>Third level</a:t>
            </a:r>
          </a:p>
          <a:p>
            <a:pPr lvl="3"/>
            <a:r>
              <a:rPr lang="tr-TR" dirty="0" smtClean="0"/>
              <a:t>Fourth level</a:t>
            </a:r>
          </a:p>
          <a:p>
            <a:pPr lvl="4"/>
            <a:r>
              <a:rPr lang="tr-TR"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89BB80-225F-4EA5-8031-E8F72901CA54}"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7 Oval"/>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11 Dikdörtgen"/>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Başlık Yer Tutucusu"/>
          <p:cNvSpPr>
            <a:spLocks noGrp="1"/>
          </p:cNvSpPr>
          <p:nvPr>
            <p:ph type="title"/>
          </p:nvPr>
        </p:nvSpPr>
        <p:spPr>
          <a:xfrm>
            <a:off x="1435100" y="274638"/>
            <a:ext cx="7499350" cy="1143000"/>
          </a:xfrm>
          <a:prstGeom prst="rect">
            <a:avLst/>
          </a:prstGeom>
        </p:spPr>
        <p:style>
          <a:lnRef idx="2">
            <a:schemeClr val="accent4"/>
          </a:lnRef>
          <a:fillRef idx="1">
            <a:schemeClr val="lt1"/>
          </a:fillRef>
          <a:effectRef idx="0">
            <a:schemeClr val="accent4"/>
          </a:effectRef>
          <a:fontRef idx="none"/>
        </p:style>
        <p:txBody>
          <a:bodyPr anchor="ctr">
            <a:normAutofit/>
          </a:bodyPr>
          <a:lstStyle>
            <a:extLst/>
          </a:lstStyle>
          <a:p>
            <a:r>
              <a:rPr lang="tr-TR" dirty="0" smtClean="0"/>
              <a:t>Asıl başlık stili için tıklatın</a:t>
            </a:r>
            <a:endParaRPr lang="en-US" dirty="0"/>
          </a:p>
        </p:txBody>
      </p:sp>
      <p:sp>
        <p:nvSpPr>
          <p:cNvPr id="9" name="8 Metin Yer Tutucusu"/>
          <p:cNvSpPr>
            <a:spLocks noGrp="1"/>
          </p:cNvSpPr>
          <p:nvPr>
            <p:ph type="body" idx="1"/>
          </p:nvPr>
        </p:nvSpPr>
        <p:spPr>
          <a:xfrm>
            <a:off x="1435100" y="1773238"/>
            <a:ext cx="7499350" cy="4475162"/>
          </a:xfrm>
          <a:prstGeom prst="rect">
            <a:avLst/>
          </a:prstGeom>
        </p:spPr>
        <p:style>
          <a:lnRef idx="2">
            <a:schemeClr val="accent4"/>
          </a:lnRef>
          <a:fillRef idx="1">
            <a:schemeClr val="lt1"/>
          </a:fillRef>
          <a:effectRef idx="0">
            <a:schemeClr val="accent4"/>
          </a:effectRef>
          <a:fontRef idx="none"/>
        </p:style>
        <p:txBody>
          <a:bodyPr>
            <a:normAutofit/>
          </a:bodyPr>
          <a:lstStyle>
            <a:extLst/>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137E7F94-8D8F-4567-8FCA-3201892A5FB2}" type="datetimeFigureOut">
              <a:rPr lang="tr-TR"/>
              <a:pPr>
                <a:defRPr/>
              </a:pPr>
              <a:t>03.04.2015</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tr-TR"/>
          </a:p>
        </p:txBody>
      </p:sp>
      <p:sp>
        <p:nvSpPr>
          <p:cNvPr id="22" name="21 Slayt Numarası Yer Tutucusu"/>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13529BD6-0397-4EC0-B69B-E75C5AC0A1D9}" type="slidenum">
              <a:rPr lang="tr-TR"/>
              <a:pPr>
                <a:defRPr/>
              </a:pPr>
              <a:t>‹#›</a:t>
            </a:fld>
            <a:endParaRPr lang="tr-TR"/>
          </a:p>
        </p:txBody>
      </p:sp>
      <p:sp>
        <p:nvSpPr>
          <p:cNvPr id="15" name="14 Dikdörtgen"/>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txStyles>
    <p:titleStyle>
      <a:lvl1pPr algn="ctr" rtl="0" eaLnBrk="0" fontAlgn="base" hangingPunct="0">
        <a:spcBef>
          <a:spcPct val="0"/>
        </a:spcBef>
        <a:spcAft>
          <a:spcPct val="0"/>
        </a:spcAft>
        <a:defRPr sz="4300" b="1" kern="1200">
          <a:solidFill>
            <a:schemeClr val="tx1"/>
          </a:solidFill>
          <a:effectLst>
            <a:outerShdw blurRad="50000" dist="30000" dir="5400000" algn="tl" rotWithShape="0">
              <a:srgbClr val="000000">
                <a:alpha val="30000"/>
              </a:srgbClr>
            </a:outerShdw>
          </a:effectLst>
          <a:latin typeface="+mn-lt"/>
          <a:ea typeface="+mj-ea"/>
          <a:cs typeface="+mj-cs"/>
        </a:defRPr>
      </a:lvl1pPr>
      <a:lvl2pPr algn="ctr" rtl="0" eaLnBrk="0" fontAlgn="base" hangingPunct="0">
        <a:spcBef>
          <a:spcPct val="0"/>
        </a:spcBef>
        <a:spcAft>
          <a:spcPct val="0"/>
        </a:spcAft>
        <a:defRPr sz="4300" b="1">
          <a:solidFill>
            <a:schemeClr val="tx1"/>
          </a:solidFill>
          <a:latin typeface="Arial" charset="0"/>
        </a:defRPr>
      </a:lvl2pPr>
      <a:lvl3pPr algn="ctr" rtl="0" eaLnBrk="0" fontAlgn="base" hangingPunct="0">
        <a:spcBef>
          <a:spcPct val="0"/>
        </a:spcBef>
        <a:spcAft>
          <a:spcPct val="0"/>
        </a:spcAft>
        <a:defRPr sz="4300" b="1">
          <a:solidFill>
            <a:schemeClr val="tx1"/>
          </a:solidFill>
          <a:latin typeface="Arial" charset="0"/>
        </a:defRPr>
      </a:lvl3pPr>
      <a:lvl4pPr algn="ctr" rtl="0" eaLnBrk="0" fontAlgn="base" hangingPunct="0">
        <a:spcBef>
          <a:spcPct val="0"/>
        </a:spcBef>
        <a:spcAft>
          <a:spcPct val="0"/>
        </a:spcAft>
        <a:defRPr sz="4300" b="1">
          <a:solidFill>
            <a:schemeClr val="tx1"/>
          </a:solidFill>
          <a:latin typeface="Arial" charset="0"/>
        </a:defRPr>
      </a:lvl4pPr>
      <a:lvl5pPr algn="ctr" rtl="0" eaLnBrk="0" fontAlgn="base" hangingPunct="0">
        <a:spcBef>
          <a:spcPct val="0"/>
        </a:spcBef>
        <a:spcAft>
          <a:spcPct val="0"/>
        </a:spcAft>
        <a:defRPr sz="4300" b="1">
          <a:solidFill>
            <a:schemeClr val="tx1"/>
          </a:solidFill>
          <a:latin typeface="Arial" charset="0"/>
        </a:defRPr>
      </a:lvl5pPr>
      <a:lvl6pPr marL="457200" algn="l" rtl="0" fontAlgn="base">
        <a:spcBef>
          <a:spcPct val="0"/>
        </a:spcBef>
        <a:spcAft>
          <a:spcPct val="0"/>
        </a:spcAft>
        <a:defRPr sz="4300">
          <a:solidFill>
            <a:schemeClr val="tx1"/>
          </a:solidFill>
          <a:latin typeface="Arial" charset="0"/>
        </a:defRPr>
      </a:lvl6pPr>
      <a:lvl7pPr marL="914400" algn="l" rtl="0" fontAlgn="base">
        <a:spcBef>
          <a:spcPct val="0"/>
        </a:spcBef>
        <a:spcAft>
          <a:spcPct val="0"/>
        </a:spcAft>
        <a:defRPr sz="4300">
          <a:solidFill>
            <a:schemeClr val="tx1"/>
          </a:solidFill>
          <a:latin typeface="Arial" charset="0"/>
        </a:defRPr>
      </a:lvl7pPr>
      <a:lvl8pPr marL="1371600" algn="l" rtl="0" fontAlgn="base">
        <a:spcBef>
          <a:spcPct val="0"/>
        </a:spcBef>
        <a:spcAft>
          <a:spcPct val="0"/>
        </a:spcAft>
        <a:defRPr sz="4300">
          <a:solidFill>
            <a:schemeClr val="tx1"/>
          </a:solidFill>
          <a:latin typeface="Arial" charset="0"/>
        </a:defRPr>
      </a:lvl8pPr>
      <a:lvl9pPr marL="1828800" algn="l" rtl="0" fontAlgn="base">
        <a:spcBef>
          <a:spcPct val="0"/>
        </a:spcBef>
        <a:spcAft>
          <a:spcPct val="0"/>
        </a:spcAft>
        <a:defRPr sz="4300">
          <a:solidFill>
            <a:schemeClr val="tx1"/>
          </a:solidFill>
          <a:latin typeface="Arial" charset="0"/>
        </a:defRPr>
      </a:lvl9pPr>
      <a:extLst/>
    </p:titleStyle>
    <p:bodyStyle>
      <a:lvl1pPr marL="365125" indent="-282575" algn="l" rtl="0" eaLnBrk="0" fontAlgn="base" hangingPunct="0">
        <a:spcBef>
          <a:spcPts val="600"/>
        </a:spcBef>
        <a:spcAft>
          <a:spcPct val="0"/>
        </a:spcAft>
        <a:buClr>
          <a:srgbClr val="00ADDC"/>
        </a:buClr>
        <a:buSzPct val="80000"/>
        <a:buFont typeface="Wingdings" pitchFamily="2" charset="2"/>
        <a:buChar char="Ø"/>
        <a:defRPr sz="2400" kern="1200">
          <a:solidFill>
            <a:schemeClr val="tx1"/>
          </a:solidFill>
          <a:latin typeface="+mn-lt"/>
          <a:ea typeface="+mn-ea"/>
          <a:cs typeface="+mn-cs"/>
        </a:defRPr>
      </a:lvl1pPr>
      <a:lvl2pPr marL="639763" indent="-236538" algn="l" rtl="0" eaLnBrk="0" fontAlgn="base" hangingPunct="0">
        <a:spcBef>
          <a:spcPts val="550"/>
        </a:spcBef>
        <a:spcAft>
          <a:spcPct val="0"/>
        </a:spcAft>
        <a:buClr>
          <a:srgbClr val="00ADDC"/>
        </a:buClr>
        <a:buFont typeface="Verdana" pitchFamily="34" charset="0"/>
        <a:buChar char="◦"/>
        <a:defRPr sz="2200" kern="1200">
          <a:solidFill>
            <a:schemeClr val="tx1"/>
          </a:solidFill>
          <a:latin typeface="+mn-lt"/>
          <a:ea typeface="+mn-ea"/>
          <a:cs typeface="+mn-cs"/>
        </a:defRPr>
      </a:lvl2pPr>
      <a:lvl3pPr marL="885825" indent="-228600" algn="l" rtl="0" eaLnBrk="0" fontAlgn="base" hangingPunct="0">
        <a:spcBef>
          <a:spcPct val="20000"/>
        </a:spcBef>
        <a:spcAft>
          <a:spcPct val="0"/>
        </a:spcAft>
        <a:buClr>
          <a:srgbClr val="00ADDC"/>
        </a:buClr>
        <a:buFont typeface="Wingdings 2" pitchFamily="18" charset="2"/>
        <a:buChar char=""/>
        <a:defRPr sz="20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00ADDC"/>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00ADDC"/>
        </a:buClr>
        <a:buFont typeface="Wingdings 2" pitchFamily="18" charset="2"/>
        <a:buChar char=""/>
        <a:defRPr sz="16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p:cNvSpPr>
          <p:nvPr>
            <p:ph type="title"/>
          </p:nvPr>
        </p:nvSpPr>
        <p:spPr bwMode="auto">
          <a:xfrm>
            <a:off x="1331913" y="1268413"/>
            <a:ext cx="7499350" cy="2808287"/>
          </a:xfrm>
          <a:solidFill>
            <a:schemeClr val="bg1"/>
          </a:solidFill>
          <a:ln>
            <a:miter lim="800000"/>
            <a:headEnd/>
            <a:tailEnd/>
          </a:ln>
        </p:spPr>
        <p:txBody>
          <a:bodyPr vert="horz" wrap="square" lIns="91440" tIns="45720" rIns="91440" bIns="45720" numCol="1" anchorCtr="0" compatLnSpc="1">
            <a:prstTxWarp prst="textNoShape">
              <a:avLst/>
            </a:prstTxWarp>
          </a:bodyPr>
          <a:lstStyle/>
          <a:p>
            <a:pPr eaLnBrk="1" hangingPunct="1"/>
            <a:r>
              <a:rPr lang="tr-TR" smtClean="0">
                <a:effectLst/>
              </a:rPr>
              <a:t>Esansiyel (Primer) Hipertansiyon</a:t>
            </a:r>
            <a:br>
              <a:rPr lang="tr-TR" smtClean="0">
                <a:effectLst/>
              </a:rPr>
            </a:br>
            <a:r>
              <a:rPr lang="tr-TR" smtClean="0">
                <a:effectLst/>
              </a:rPr>
              <a:t>(HT)</a:t>
            </a:r>
          </a:p>
        </p:txBody>
      </p:sp>
      <p:sp>
        <p:nvSpPr>
          <p:cNvPr id="6146" name="Rectangle 3"/>
          <p:cNvSpPr>
            <a:spLocks noGrp="1"/>
          </p:cNvSpPr>
          <p:nvPr>
            <p:ph type="body" idx="1"/>
          </p:nvPr>
        </p:nvSpPr>
        <p:spPr bwMode="auto">
          <a:xfrm>
            <a:off x="3707904" y="5517232"/>
            <a:ext cx="2664296" cy="623887"/>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algn="ctr" eaLnBrk="1" hangingPunct="1">
              <a:buFont typeface="Wingdings" pitchFamily="2" charset="2"/>
              <a:buNone/>
            </a:pPr>
            <a:r>
              <a:rPr lang="tr-TR" sz="2800" dirty="0" smtClean="0"/>
              <a:t>10.03.2015</a:t>
            </a:r>
            <a:endParaRPr lang="tr-TR" sz="2800" dirty="0" smtClean="0"/>
          </a:p>
        </p:txBody>
      </p:sp>
      <p:sp>
        <p:nvSpPr>
          <p:cNvPr id="4" name="Rectangle 3"/>
          <p:cNvSpPr txBox="1">
            <a:spLocks/>
          </p:cNvSpPr>
          <p:nvPr/>
        </p:nvSpPr>
        <p:spPr bwMode="auto">
          <a:xfrm>
            <a:off x="1331640" y="4437112"/>
            <a:ext cx="7416800" cy="623887"/>
          </a:xfrm>
          <a:prstGeom prst="rect">
            <a:avLst/>
          </a:prstGeom>
          <a:solidFill>
            <a:schemeClr val="bg1"/>
          </a:solidFill>
          <a:ln w="25400" cap="flat" cmpd="sng" algn="ctr">
            <a:solidFill>
              <a:schemeClr val="accent4"/>
            </a:solidFill>
            <a:prstDash val="solid"/>
            <a:miter lim="800000"/>
            <a:headEnd/>
            <a:tailEnd/>
          </a:ln>
          <a:effectLst/>
        </p:spPr>
        <p:txBody>
          <a:bodyPr vert="horz" wrap="square" lIns="91440" tIns="45720" rIns="91440" bIns="45720" numCol="1" anchor="t" anchorCtr="0" compatLnSpc="1">
            <a:prstTxWarp prst="textNoShape">
              <a:avLst/>
            </a:prstTxWarp>
            <a:normAutofit/>
          </a:bodyPr>
          <a:lstStyle>
            <a:lvl1pPr marL="365125" indent="-282575" algn="l" rtl="0" eaLnBrk="0" fontAlgn="base" hangingPunct="0">
              <a:spcBef>
                <a:spcPts val="600"/>
              </a:spcBef>
              <a:spcAft>
                <a:spcPct val="0"/>
              </a:spcAft>
              <a:buClr>
                <a:srgbClr val="00ADDC"/>
              </a:buClr>
              <a:buSzPct val="80000"/>
              <a:buFont typeface="Wingdings" pitchFamily="2" charset="2"/>
              <a:buChar char="Ø"/>
              <a:defRPr sz="2400" kern="1200">
                <a:solidFill>
                  <a:schemeClr val="tx1"/>
                </a:solidFill>
                <a:latin typeface="+mn-lt"/>
                <a:ea typeface="+mn-ea"/>
                <a:cs typeface="+mn-cs"/>
              </a:defRPr>
            </a:lvl1pPr>
            <a:lvl2pPr marL="639763" indent="-236538" algn="l" rtl="0" eaLnBrk="0" fontAlgn="base" hangingPunct="0">
              <a:spcBef>
                <a:spcPts val="550"/>
              </a:spcBef>
              <a:spcAft>
                <a:spcPct val="0"/>
              </a:spcAft>
              <a:buClr>
                <a:srgbClr val="00ADDC"/>
              </a:buClr>
              <a:buFont typeface="Verdana" pitchFamily="34" charset="0"/>
              <a:buChar char="◦"/>
              <a:defRPr sz="2200" kern="1200">
                <a:solidFill>
                  <a:schemeClr val="tx1"/>
                </a:solidFill>
                <a:latin typeface="+mn-lt"/>
                <a:ea typeface="+mn-ea"/>
                <a:cs typeface="+mn-cs"/>
              </a:defRPr>
            </a:lvl2pPr>
            <a:lvl3pPr marL="885825" indent="-228600" algn="l" rtl="0" eaLnBrk="0" fontAlgn="base" hangingPunct="0">
              <a:spcBef>
                <a:spcPct val="20000"/>
              </a:spcBef>
              <a:spcAft>
                <a:spcPct val="0"/>
              </a:spcAft>
              <a:buClr>
                <a:srgbClr val="00ADDC"/>
              </a:buClr>
              <a:buFont typeface="Wingdings 2" pitchFamily="18" charset="2"/>
              <a:buChar char=""/>
              <a:defRPr sz="20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00ADDC"/>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00ADDC"/>
              </a:buClr>
              <a:buFont typeface="Wingdings 2" pitchFamily="18" charset="2"/>
              <a:buChar char=""/>
              <a:defRPr sz="16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ctr" eaLnBrk="1" hangingPunct="1">
              <a:buFont typeface="Wingdings" pitchFamily="2" charset="2"/>
              <a:buNone/>
            </a:pPr>
            <a:r>
              <a:rPr lang="tr-TR" sz="2800" smtClean="0"/>
              <a:t>Dr.Rahman KURİ</a:t>
            </a:r>
            <a:endParaRPr lang="tr-TR" sz="280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Etiyolojik Sınıflandırma</a:t>
            </a:r>
            <a:endParaRPr lang="tr-TR" dirty="0"/>
          </a:p>
        </p:txBody>
      </p:sp>
      <p:sp>
        <p:nvSpPr>
          <p:cNvPr id="15362" name="2 İçerik Yer Tutucusu"/>
          <p:cNvSpPr>
            <a:spLocks noGrp="1"/>
          </p:cNvSpPr>
          <p:nvPr>
            <p:ph idx="1"/>
          </p:nvPr>
        </p:nvSpPr>
        <p:spPr bwMode="auto">
          <a:xfrm>
            <a:off x="1435100" y="2133600"/>
            <a:ext cx="7499350" cy="3959225"/>
          </a:xfrm>
          <a:ln>
            <a:miter lim="800000"/>
            <a:headEnd/>
            <a:tailEnd/>
          </a:ln>
        </p:spPr>
        <p:txBody>
          <a:bodyPr vert="horz" wrap="square" lIns="91440" tIns="45720" rIns="91440" bIns="45720" numCol="1" anchor="t" anchorCtr="0" compatLnSpc="1">
            <a:prstTxWarp prst="textNoShape">
              <a:avLst/>
            </a:prstTxWarp>
          </a:bodyPr>
          <a:lstStyle/>
          <a:p>
            <a:r>
              <a:rPr lang="tr-TR" b="1" smtClean="0"/>
              <a:t>Primer (Esansiyel) Hipertansiyon (%95)</a:t>
            </a:r>
          </a:p>
          <a:p>
            <a:pPr lvl="1"/>
            <a:r>
              <a:rPr lang="tr-TR" b="1" smtClean="0"/>
              <a:t>Nedenleri;</a:t>
            </a:r>
          </a:p>
          <a:p>
            <a:pPr lvl="2" eaLnBrk="1" hangingPunct="1">
              <a:lnSpc>
                <a:spcPct val="80000"/>
              </a:lnSpc>
            </a:pPr>
            <a:r>
              <a:rPr lang="tr-TR" smtClean="0"/>
              <a:t>Genetik yatkınlık</a:t>
            </a:r>
          </a:p>
          <a:p>
            <a:pPr lvl="2" eaLnBrk="1" hangingPunct="1">
              <a:lnSpc>
                <a:spcPct val="80000"/>
              </a:lnSpc>
            </a:pPr>
            <a:r>
              <a:rPr lang="tr-TR" smtClean="0"/>
              <a:t>Aşırı tuz tüketimi</a:t>
            </a:r>
          </a:p>
          <a:p>
            <a:pPr lvl="2" eaLnBrk="1" hangingPunct="1">
              <a:lnSpc>
                <a:spcPct val="80000"/>
              </a:lnSpc>
            </a:pPr>
            <a:r>
              <a:rPr lang="tr-TR" smtClean="0"/>
              <a:t>Obezite</a:t>
            </a:r>
          </a:p>
          <a:p>
            <a:pPr lvl="2" eaLnBrk="1" hangingPunct="1">
              <a:lnSpc>
                <a:spcPct val="80000"/>
              </a:lnSpc>
            </a:pPr>
            <a:r>
              <a:rPr lang="tr-TR" smtClean="0"/>
              <a:t>Sempatik sinir sistemi fazla çalışması</a:t>
            </a:r>
          </a:p>
          <a:p>
            <a:pPr lvl="2" eaLnBrk="1" hangingPunct="1">
              <a:lnSpc>
                <a:spcPct val="80000"/>
              </a:lnSpc>
            </a:pPr>
            <a:r>
              <a:rPr lang="tr-TR" smtClean="0"/>
              <a:t>Renin-anjiotensin sisteminin rolü</a:t>
            </a:r>
          </a:p>
          <a:p>
            <a:pPr lvl="2" eaLnBrk="1" hangingPunct="1">
              <a:lnSpc>
                <a:spcPct val="80000"/>
              </a:lnSpc>
            </a:pPr>
            <a:r>
              <a:rPr lang="tr-TR" smtClean="0"/>
              <a:t>Tuz atılımındaki renal bozukluk</a:t>
            </a:r>
          </a:p>
          <a:p>
            <a:pPr lvl="2" eaLnBrk="1" hangingPunct="1">
              <a:lnSpc>
                <a:spcPct val="80000"/>
              </a:lnSpc>
            </a:pPr>
            <a:r>
              <a:rPr lang="tr-TR" smtClean="0"/>
              <a:t>İntraselüler sodyum ve kalsiyum artışı</a:t>
            </a:r>
          </a:p>
          <a:p>
            <a:pPr lvl="2" eaLnBrk="1" hangingPunct="1">
              <a:lnSpc>
                <a:spcPct val="80000"/>
              </a:lnSpc>
            </a:pPr>
            <a:r>
              <a:rPr lang="tr-TR" smtClean="0"/>
              <a:t>Düşük doğum ağırlığı</a:t>
            </a:r>
          </a:p>
          <a:p>
            <a:pPr lvl="2" eaLnBrk="1" hangingPunct="1">
              <a:lnSpc>
                <a:spcPct val="80000"/>
              </a:lnSpc>
            </a:pPr>
            <a:r>
              <a:rPr lang="tr-TR" smtClean="0"/>
              <a:t>Aceleci, sabırsız, stresli kişilik yapısı</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a:xfrm>
            <a:off x="1547813" y="142875"/>
            <a:ext cx="6840537" cy="1143000"/>
          </a:xfrm>
        </p:spPr>
        <p:txBody>
          <a:bodyPr vert="horz" wrap="square" lIns="91440" tIns="45720" rIns="91440" bIns="45720" numCol="1" anchorCtr="0" compatLnSpc="1">
            <a:prstTxWarp prst="textNoShape">
              <a:avLst/>
            </a:prstTxWarp>
          </a:bodyPr>
          <a:lstStyle/>
          <a:p>
            <a:pPr eaLnBrk="1" hangingPunct="1"/>
            <a:r>
              <a:rPr lang="tr-TR" sz="2800" smtClean="0">
                <a:effectLst>
                  <a:outerShdw blurRad="38100" dist="38100" dir="2700000" algn="tl">
                    <a:srgbClr val="C0C0C0"/>
                  </a:outerShdw>
                </a:effectLst>
                <a:ea typeface="American Typewriter"/>
                <a:cs typeface="American Typewriter"/>
              </a:rPr>
              <a:t>Minoksidil</a:t>
            </a:r>
            <a:br>
              <a:rPr lang="tr-TR" sz="2800" smtClean="0">
                <a:effectLst>
                  <a:outerShdw blurRad="38100" dist="38100" dir="2700000" algn="tl">
                    <a:srgbClr val="C0C0C0"/>
                  </a:outerShdw>
                </a:effectLst>
                <a:ea typeface="American Typewriter"/>
                <a:cs typeface="American Typewriter"/>
              </a:rPr>
            </a:br>
            <a:r>
              <a:rPr lang="tr-TR" sz="2800" smtClean="0">
                <a:effectLst/>
                <a:ea typeface="American Typewriter"/>
                <a:cs typeface="American Typewriter"/>
              </a:rPr>
              <a:t>Yan etkileri</a:t>
            </a:r>
          </a:p>
        </p:txBody>
      </p:sp>
      <p:sp>
        <p:nvSpPr>
          <p:cNvPr id="70660" name="Rectangle 4"/>
          <p:cNvSpPr>
            <a:spLocks noGrp="1" noChangeArrowheads="1"/>
          </p:cNvSpPr>
          <p:nvPr>
            <p:ph sz="half" idx="2"/>
          </p:nvPr>
        </p:nvSpPr>
        <p:spPr>
          <a:xfrm>
            <a:off x="1547813" y="1557338"/>
            <a:ext cx="6840537" cy="4381500"/>
          </a:xfrm>
        </p:spPr>
        <p:txBody>
          <a:bodyPr vert="horz" wrap="square" lIns="91440" tIns="45720" rIns="91440" bIns="45720" numCol="1" anchor="t" anchorCtr="0" compatLnSpc="1">
            <a:prstTxWarp prst="textNoShape">
              <a:avLst/>
            </a:prstTxWarp>
          </a:bodyPr>
          <a:lstStyle/>
          <a:p>
            <a:pPr eaLnBrk="1" hangingPunct="1">
              <a:lnSpc>
                <a:spcPct val="90000"/>
              </a:lnSpc>
            </a:pPr>
            <a:r>
              <a:rPr lang="tr-TR" sz="2200" smtClean="0">
                <a:ea typeface="American Typewriter"/>
                <a:cs typeface="American Typewriter"/>
              </a:rPr>
              <a:t>Taşikardi</a:t>
            </a:r>
          </a:p>
          <a:p>
            <a:pPr eaLnBrk="1" hangingPunct="1">
              <a:lnSpc>
                <a:spcPct val="90000"/>
              </a:lnSpc>
            </a:pPr>
            <a:r>
              <a:rPr lang="tr-TR" sz="2200" smtClean="0">
                <a:ea typeface="American Typewriter"/>
                <a:cs typeface="American Typewriter"/>
              </a:rPr>
              <a:t>Anjina</a:t>
            </a:r>
          </a:p>
          <a:p>
            <a:pPr eaLnBrk="1" hangingPunct="1">
              <a:lnSpc>
                <a:spcPct val="90000"/>
              </a:lnSpc>
            </a:pPr>
            <a:r>
              <a:rPr lang="tr-TR" sz="2200" smtClean="0">
                <a:ea typeface="American Typewriter"/>
                <a:cs typeface="American Typewriter"/>
              </a:rPr>
              <a:t>Ödem</a:t>
            </a:r>
          </a:p>
          <a:p>
            <a:pPr eaLnBrk="1" hangingPunct="1">
              <a:lnSpc>
                <a:spcPct val="90000"/>
              </a:lnSpc>
            </a:pPr>
            <a:r>
              <a:rPr lang="tr-TR" sz="2200" smtClean="0">
                <a:ea typeface="American Typewriter"/>
                <a:cs typeface="American Typewriter"/>
              </a:rPr>
              <a:t>Başağrısı</a:t>
            </a:r>
          </a:p>
          <a:p>
            <a:pPr eaLnBrk="1" hangingPunct="1">
              <a:lnSpc>
                <a:spcPct val="90000"/>
              </a:lnSpc>
            </a:pPr>
            <a:r>
              <a:rPr lang="tr-TR" sz="2200" smtClean="0">
                <a:ea typeface="American Typewriter"/>
                <a:cs typeface="American Typewriter"/>
              </a:rPr>
              <a:t>Terleme</a:t>
            </a:r>
          </a:p>
          <a:p>
            <a:pPr eaLnBrk="1" hangingPunct="1">
              <a:lnSpc>
                <a:spcPct val="90000"/>
              </a:lnSpc>
            </a:pPr>
            <a:r>
              <a:rPr lang="tr-TR" sz="2200" u="sng" smtClean="0">
                <a:ea typeface="American Typewriter"/>
                <a:cs typeface="American Typewriter"/>
              </a:rPr>
              <a:t>Hipertrikoz</a:t>
            </a:r>
          </a:p>
          <a:p>
            <a:pPr eaLnBrk="1" hangingPunct="1">
              <a:lnSpc>
                <a:spcPct val="90000"/>
              </a:lnSpc>
            </a:pPr>
            <a:endParaRPr lang="tr-TR" sz="2200" smtClean="0">
              <a:ea typeface="American Typewriter"/>
              <a:cs typeface="American Typewriter"/>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Etiyolojik Sınıflandırma</a:t>
            </a:r>
            <a:endParaRPr lang="tr-TR" dirty="0"/>
          </a:p>
        </p:txBody>
      </p:sp>
      <p:sp>
        <p:nvSpPr>
          <p:cNvPr id="16386" name="2 İçerik Yer Tutucusu"/>
          <p:cNvSpPr>
            <a:spLocks noGrp="1"/>
          </p:cNvSpPr>
          <p:nvPr>
            <p:ph idx="1"/>
          </p:nvPr>
        </p:nvSpPr>
        <p:spPr bwMode="auto">
          <a:xfrm>
            <a:off x="1435100" y="2205038"/>
            <a:ext cx="7499350" cy="3600450"/>
          </a:xfrm>
          <a:ln>
            <a:miter lim="800000"/>
            <a:headEnd/>
            <a:tailEnd/>
          </a:ln>
        </p:spPr>
        <p:txBody>
          <a:bodyPr vert="horz" wrap="square" lIns="91440" tIns="45720" rIns="91440" bIns="45720" numCol="1" anchor="t" anchorCtr="0" compatLnSpc="1">
            <a:prstTxWarp prst="textNoShape">
              <a:avLst/>
            </a:prstTxWarp>
          </a:bodyPr>
          <a:lstStyle/>
          <a:p>
            <a:r>
              <a:rPr lang="tr-TR" b="1" smtClean="0"/>
              <a:t>Primer (Esansiyel) Hipertansiyon (%95)</a:t>
            </a:r>
          </a:p>
          <a:p>
            <a:pPr lvl="1"/>
            <a:r>
              <a:rPr lang="tr-TR" b="1" smtClean="0"/>
              <a:t>Arttıran faktörler;</a:t>
            </a:r>
          </a:p>
          <a:p>
            <a:pPr lvl="2"/>
            <a:r>
              <a:rPr lang="tr-TR" smtClean="0"/>
              <a:t>Aşırı alkol alımı, </a:t>
            </a:r>
          </a:p>
          <a:p>
            <a:pPr lvl="2"/>
            <a:r>
              <a:rPr lang="tr-TR" smtClean="0"/>
              <a:t>Sigara, </a:t>
            </a:r>
          </a:p>
          <a:p>
            <a:pPr lvl="2"/>
            <a:r>
              <a:rPr lang="tr-TR" smtClean="0"/>
              <a:t>Sedanter hayat,</a:t>
            </a:r>
          </a:p>
          <a:p>
            <a:pPr lvl="2"/>
            <a:r>
              <a:rPr lang="tr-TR" smtClean="0"/>
              <a:t>Polisitemi, </a:t>
            </a:r>
          </a:p>
          <a:p>
            <a:pPr lvl="2"/>
            <a:r>
              <a:rPr lang="tr-TR" smtClean="0"/>
              <a:t>Nonsteroidal antiinflamatuvarlar, </a:t>
            </a:r>
          </a:p>
          <a:p>
            <a:pPr lvl="2"/>
            <a:r>
              <a:rPr lang="tr-TR" smtClean="0"/>
              <a:t>Düşük potasyum alımı</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Etiyolojik Sınıflandırma</a:t>
            </a:r>
            <a:endParaRPr lang="tr-TR" dirty="0"/>
          </a:p>
        </p:txBody>
      </p:sp>
      <p:sp>
        <p:nvSpPr>
          <p:cNvPr id="17410" name="2 İçerik Yer Tutucusu"/>
          <p:cNvSpPr>
            <a:spLocks noGrp="1"/>
          </p:cNvSpPr>
          <p:nvPr>
            <p:ph idx="1"/>
          </p:nvPr>
        </p:nvSpPr>
        <p:spPr bwMode="auto">
          <a:xfrm>
            <a:off x="1435100" y="1989138"/>
            <a:ext cx="7499350" cy="4259262"/>
          </a:xfrm>
          <a:ln>
            <a:miter lim="800000"/>
            <a:headEnd/>
            <a:tailEnd/>
          </a:ln>
        </p:spPr>
        <p:txBody>
          <a:bodyPr vert="horz" wrap="square" lIns="91440" tIns="45720" rIns="91440" bIns="45720" numCol="1" anchor="t" anchorCtr="0" compatLnSpc="1">
            <a:prstTxWarp prst="textNoShape">
              <a:avLst/>
            </a:prstTxWarp>
          </a:bodyPr>
          <a:lstStyle/>
          <a:p>
            <a:r>
              <a:rPr lang="tr-TR" b="1" smtClean="0"/>
              <a:t>Sekonder Hipertansiyon</a:t>
            </a:r>
          </a:p>
          <a:p>
            <a:pPr lvl="1"/>
            <a:r>
              <a:rPr lang="tr-TR" sz="2000" b="1" smtClean="0"/>
              <a:t>Renal nedenler;</a:t>
            </a:r>
          </a:p>
          <a:p>
            <a:pPr lvl="2"/>
            <a:r>
              <a:rPr lang="tr-TR" smtClean="0"/>
              <a:t>Kronik piyelonefrit</a:t>
            </a:r>
          </a:p>
          <a:p>
            <a:pPr lvl="2"/>
            <a:r>
              <a:rPr lang="tr-TR" smtClean="0"/>
              <a:t>Akut ve kronik glomerülonefrit</a:t>
            </a:r>
          </a:p>
          <a:p>
            <a:pPr lvl="2"/>
            <a:r>
              <a:rPr lang="tr-TR" smtClean="0"/>
              <a:t>Polikistik böbrek hastalığı</a:t>
            </a:r>
          </a:p>
          <a:p>
            <a:pPr lvl="2"/>
            <a:r>
              <a:rPr lang="tr-TR" smtClean="0"/>
              <a:t>Renal arter darlığı</a:t>
            </a:r>
          </a:p>
          <a:p>
            <a:pPr lvl="2"/>
            <a:r>
              <a:rPr lang="tr-TR" smtClean="0"/>
              <a:t>Arteriolar nefroskleroz</a:t>
            </a:r>
          </a:p>
          <a:p>
            <a:pPr lvl="2"/>
            <a:r>
              <a:rPr lang="tr-TR" smtClean="0"/>
              <a:t>Diyabetik nefropati</a:t>
            </a:r>
          </a:p>
          <a:p>
            <a:pPr lvl="2"/>
            <a:r>
              <a:rPr lang="tr-TR" smtClean="0"/>
              <a:t>Renin salgılayan tümörler</a:t>
            </a:r>
          </a:p>
          <a:p>
            <a:pPr lvl="2"/>
            <a:endParaRPr lang="tr-TR" b="1"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Etiyolojik Sınıflandırma</a:t>
            </a:r>
            <a:endParaRPr lang="tr-TR" dirty="0"/>
          </a:p>
        </p:txBody>
      </p:sp>
      <p:sp>
        <p:nvSpPr>
          <p:cNvPr id="3" name="2 İçerik Yer Tutucusu"/>
          <p:cNvSpPr>
            <a:spLocks noGrp="1"/>
          </p:cNvSpPr>
          <p:nvPr>
            <p:ph idx="1"/>
          </p:nvPr>
        </p:nvSpPr>
        <p:spPr/>
        <p:txBody>
          <a:bodyPr>
            <a:normAutofit lnSpcReduction="10000"/>
          </a:bodyPr>
          <a:lstStyle/>
          <a:p>
            <a:pPr>
              <a:defRPr/>
            </a:pPr>
            <a:r>
              <a:rPr lang="tr-TR" b="1" dirty="0" err="1" smtClean="0"/>
              <a:t>Sekonder</a:t>
            </a:r>
            <a:r>
              <a:rPr lang="tr-TR" b="1" dirty="0" smtClean="0"/>
              <a:t> Hipertansiyon</a:t>
            </a:r>
          </a:p>
          <a:p>
            <a:pPr lvl="1">
              <a:defRPr/>
            </a:pPr>
            <a:r>
              <a:rPr lang="tr-TR" sz="2400" b="1" dirty="0" smtClean="0"/>
              <a:t>Endokrin nedenler;</a:t>
            </a:r>
            <a:endParaRPr lang="tr-TR" b="1" dirty="0" smtClean="0"/>
          </a:p>
          <a:p>
            <a:pPr lvl="2">
              <a:defRPr/>
            </a:pPr>
            <a:r>
              <a:rPr lang="tr-TR" dirty="0" smtClean="0"/>
              <a:t>Oral </a:t>
            </a:r>
            <a:r>
              <a:rPr lang="tr-TR" dirty="0" err="1" smtClean="0"/>
              <a:t>kontraseptifler</a:t>
            </a:r>
            <a:endParaRPr lang="tr-TR" dirty="0" smtClean="0"/>
          </a:p>
          <a:p>
            <a:pPr lvl="2">
              <a:defRPr/>
            </a:pPr>
            <a:r>
              <a:rPr lang="tr-TR" dirty="0" err="1" smtClean="0"/>
              <a:t>Adrenokortikal</a:t>
            </a:r>
            <a:r>
              <a:rPr lang="tr-TR" dirty="0" smtClean="0"/>
              <a:t> </a:t>
            </a:r>
            <a:r>
              <a:rPr lang="tr-TR" dirty="0" err="1" smtClean="0"/>
              <a:t>Hiperfonksiyon</a:t>
            </a:r>
            <a:endParaRPr lang="tr-TR" sz="1600" dirty="0" smtClean="0"/>
          </a:p>
          <a:p>
            <a:pPr lvl="3">
              <a:defRPr/>
            </a:pPr>
            <a:r>
              <a:rPr lang="tr-TR" sz="1800" dirty="0" err="1" smtClean="0"/>
              <a:t>Cushing</a:t>
            </a:r>
            <a:r>
              <a:rPr lang="tr-TR" sz="1800" dirty="0" smtClean="0"/>
              <a:t> sendromu</a:t>
            </a:r>
          </a:p>
          <a:p>
            <a:pPr lvl="3">
              <a:defRPr/>
            </a:pPr>
            <a:r>
              <a:rPr lang="tr-TR" sz="1800" dirty="0" err="1" smtClean="0"/>
              <a:t>Primer</a:t>
            </a:r>
            <a:r>
              <a:rPr lang="tr-TR" sz="1800" dirty="0" smtClean="0"/>
              <a:t> </a:t>
            </a:r>
            <a:r>
              <a:rPr lang="tr-TR" sz="1800" dirty="0" err="1" smtClean="0"/>
              <a:t>hiperaldosteronizm</a:t>
            </a:r>
            <a:endParaRPr lang="tr-TR" sz="1800" dirty="0" smtClean="0"/>
          </a:p>
          <a:p>
            <a:pPr lvl="3">
              <a:defRPr/>
            </a:pPr>
            <a:r>
              <a:rPr lang="es-ES" sz="1800" dirty="0" smtClean="0"/>
              <a:t>Konjenital adrenal hiperplazi (17</a:t>
            </a:r>
            <a:r>
              <a:rPr lang="tr-TR" sz="1800" dirty="0" smtClean="0"/>
              <a:t> </a:t>
            </a:r>
            <a:r>
              <a:rPr lang="el-GR" sz="1800" dirty="0" smtClean="0"/>
              <a:t>α-</a:t>
            </a:r>
            <a:r>
              <a:rPr lang="tr-TR" sz="1800" dirty="0" err="1" smtClean="0"/>
              <a:t>hidroksilaz</a:t>
            </a:r>
            <a:r>
              <a:rPr lang="tr-TR" sz="1800" dirty="0" smtClean="0"/>
              <a:t> ve 11 </a:t>
            </a:r>
            <a:r>
              <a:rPr lang="el-GR" sz="1800" dirty="0" smtClean="0"/>
              <a:t>β-</a:t>
            </a:r>
            <a:r>
              <a:rPr lang="tr-TR" sz="1800" dirty="0" err="1" smtClean="0"/>
              <a:t>hidroksilaz</a:t>
            </a:r>
            <a:r>
              <a:rPr lang="tr-TR" sz="1800" dirty="0" smtClean="0"/>
              <a:t> eksikliği)</a:t>
            </a:r>
          </a:p>
          <a:p>
            <a:pPr lvl="2">
              <a:defRPr/>
            </a:pPr>
            <a:r>
              <a:rPr lang="tr-TR" dirty="0" err="1" smtClean="0"/>
              <a:t>Feokromositoma</a:t>
            </a:r>
            <a:endParaRPr lang="tr-TR" dirty="0" smtClean="0"/>
          </a:p>
          <a:p>
            <a:pPr lvl="2">
              <a:defRPr/>
            </a:pPr>
            <a:r>
              <a:rPr lang="tr-TR" dirty="0" err="1" smtClean="0"/>
              <a:t>Miksodem</a:t>
            </a:r>
            <a:endParaRPr lang="tr-TR" dirty="0" smtClean="0"/>
          </a:p>
          <a:p>
            <a:pPr lvl="2">
              <a:defRPr/>
            </a:pPr>
            <a:r>
              <a:rPr lang="tr-TR" dirty="0" smtClean="0"/>
              <a:t>Akromegali</a:t>
            </a:r>
          </a:p>
          <a:p>
            <a:pPr lvl="2">
              <a:defRPr/>
            </a:pPr>
            <a:r>
              <a:rPr lang="tr-TR" dirty="0" err="1" smtClean="0"/>
              <a:t>Hipotiroidi</a:t>
            </a:r>
            <a:r>
              <a:rPr lang="tr-TR" dirty="0" smtClean="0"/>
              <a:t>, </a:t>
            </a:r>
            <a:r>
              <a:rPr lang="tr-TR" dirty="0" err="1" smtClean="0"/>
              <a:t>hipertiroidi</a:t>
            </a:r>
            <a:endParaRPr lang="tr-TR" dirty="0" smtClean="0"/>
          </a:p>
          <a:p>
            <a:pPr lvl="2">
              <a:defRPr/>
            </a:pPr>
            <a:r>
              <a:rPr lang="tr-TR" dirty="0" err="1" smtClean="0"/>
              <a:t>Hiperparatiroidi</a:t>
            </a:r>
            <a:endParaRPr lang="tr-TR"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Etiyolojik Sınıflandırma</a:t>
            </a:r>
            <a:endParaRPr lang="tr-TR" dirty="0"/>
          </a:p>
        </p:txBody>
      </p:sp>
      <p:sp>
        <p:nvSpPr>
          <p:cNvPr id="19458" name="2 İçerik Yer Tutucusu"/>
          <p:cNvSpPr>
            <a:spLocks noGrp="1"/>
          </p:cNvSpPr>
          <p:nvPr>
            <p:ph idx="1"/>
          </p:nvPr>
        </p:nvSpPr>
        <p:spPr bwMode="auto">
          <a:xfrm>
            <a:off x="1435100" y="2205038"/>
            <a:ext cx="7499350" cy="4043362"/>
          </a:xfrm>
          <a:ln>
            <a:miter lim="800000"/>
            <a:headEnd/>
            <a:tailEnd/>
          </a:ln>
        </p:spPr>
        <p:txBody>
          <a:bodyPr vert="horz" wrap="square" lIns="91440" tIns="45720" rIns="91440" bIns="45720" numCol="1" anchor="t" anchorCtr="0" compatLnSpc="1">
            <a:prstTxWarp prst="textNoShape">
              <a:avLst/>
            </a:prstTxWarp>
          </a:bodyPr>
          <a:lstStyle/>
          <a:p>
            <a:r>
              <a:rPr lang="tr-TR" b="1" smtClean="0"/>
              <a:t>Sekonder Hipertansiyon</a:t>
            </a:r>
          </a:p>
          <a:p>
            <a:endParaRPr lang="tr-TR" b="1" smtClean="0"/>
          </a:p>
          <a:p>
            <a:pPr lvl="1"/>
            <a:r>
              <a:rPr lang="tr-TR" sz="2000" smtClean="0"/>
              <a:t>Uyku- apne sendromu</a:t>
            </a:r>
          </a:p>
          <a:p>
            <a:pPr lvl="1"/>
            <a:endParaRPr lang="tr-TR" sz="2000" smtClean="0"/>
          </a:p>
          <a:p>
            <a:pPr lvl="1"/>
            <a:r>
              <a:rPr lang="tr-TR" sz="2000" smtClean="0"/>
              <a:t>Nörolojik nedenler</a:t>
            </a:r>
          </a:p>
          <a:p>
            <a:pPr lvl="1"/>
            <a:endParaRPr lang="tr-TR" sz="2000" smtClean="0"/>
          </a:p>
          <a:p>
            <a:pPr lvl="1"/>
            <a:r>
              <a:rPr lang="tr-TR" sz="2000" smtClean="0"/>
              <a:t>Aorta koarktasyonu</a:t>
            </a:r>
            <a:endParaRPr lang="tr-TR" b="1"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err="1" smtClean="0"/>
              <a:t>Patofizyoloji</a:t>
            </a:r>
            <a:endParaRPr lang="tr-TR" dirty="0"/>
          </a:p>
        </p:txBody>
      </p:sp>
      <p:sp>
        <p:nvSpPr>
          <p:cNvPr id="20482" name="2 İçerik Yer Tutucusu"/>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bodyPr>
          <a:lstStyle/>
          <a:p>
            <a:r>
              <a:rPr lang="tr-TR" smtClean="0"/>
              <a:t>Kan basıncı regülasyonu bozukluğu</a:t>
            </a:r>
          </a:p>
          <a:p>
            <a:r>
              <a:rPr lang="tr-TR" smtClean="0"/>
              <a:t>Kan basıncının kontrolü; </a:t>
            </a:r>
          </a:p>
          <a:p>
            <a:pPr lvl="1"/>
            <a:r>
              <a:rPr lang="tr-TR" smtClean="0"/>
              <a:t>böbrekler, </a:t>
            </a:r>
          </a:p>
          <a:p>
            <a:pPr lvl="1"/>
            <a:r>
              <a:rPr lang="tr-TR" smtClean="0"/>
              <a:t>santral sinir </a:t>
            </a:r>
            <a:r>
              <a:rPr lang="it-IT" smtClean="0"/>
              <a:t>sistemi,</a:t>
            </a:r>
            <a:endParaRPr lang="tr-TR" smtClean="0"/>
          </a:p>
          <a:p>
            <a:pPr lvl="1"/>
            <a:r>
              <a:rPr lang="it-IT" smtClean="0"/>
              <a:t>periferik sinir sistemi, </a:t>
            </a:r>
            <a:endParaRPr lang="tr-TR" smtClean="0"/>
          </a:p>
          <a:p>
            <a:pPr lvl="1"/>
            <a:r>
              <a:rPr lang="it-IT" smtClean="0"/>
              <a:t>vasküler endotel</a:t>
            </a:r>
            <a:r>
              <a:rPr lang="tr-TR" smtClean="0"/>
              <a:t>, </a:t>
            </a:r>
          </a:p>
          <a:p>
            <a:pPr lvl="1"/>
            <a:r>
              <a:rPr lang="tr-TR" smtClean="0"/>
              <a:t>adrenal gland arasındaki karmaşık etkileşimle sağlanır.</a:t>
            </a:r>
          </a:p>
          <a:p>
            <a:r>
              <a:rPr lang="tr-TR" smtClean="0"/>
              <a:t>Tek bir etiyoloji veya patofizyolojik mekanizma yoktur.</a:t>
            </a:r>
          </a:p>
          <a:p>
            <a:endParaRPr lang="tr-TR"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err="1" smtClean="0"/>
              <a:t>Patofizyoloji</a:t>
            </a:r>
            <a:endParaRPr lang="tr-TR" dirty="0"/>
          </a:p>
        </p:txBody>
      </p:sp>
      <p:sp>
        <p:nvSpPr>
          <p:cNvPr id="3" name="2 İçerik Yer Tutucusu"/>
          <p:cNvSpPr>
            <a:spLocks noGrp="1"/>
          </p:cNvSpPr>
          <p:nvPr>
            <p:ph idx="1"/>
          </p:nvPr>
        </p:nvSpPr>
        <p:spPr/>
        <p:txBody>
          <a:bodyPr vert="horz" wrap="square" lIns="91440" tIns="45720" rIns="91440" bIns="45720" numCol="1" anchor="t" anchorCtr="0" compatLnSpc="1">
            <a:prstTxWarp prst="textNoShape">
              <a:avLst/>
            </a:prstTxWarp>
          </a:bodyPr>
          <a:lstStyle/>
          <a:p>
            <a:pPr>
              <a:lnSpc>
                <a:spcPct val="90000"/>
              </a:lnSpc>
            </a:pPr>
            <a:r>
              <a:rPr lang="tr-TR" sz="2200" b="1" smtClean="0"/>
              <a:t>1-Hipertansiyon için genetik yatkınlık</a:t>
            </a:r>
          </a:p>
          <a:p>
            <a:r>
              <a:rPr lang="tr-TR" sz="2200" b="1" smtClean="0"/>
              <a:t>2-Fetal dönemin erişkin hipertansiyonundaki rolü</a:t>
            </a:r>
            <a:endParaRPr lang="tr-TR" sz="2200" smtClean="0"/>
          </a:p>
          <a:p>
            <a:r>
              <a:rPr lang="tr-TR" sz="2200" b="1" smtClean="0"/>
              <a:t>3-Sempatik sinir sistemi aktivasyonu</a:t>
            </a:r>
          </a:p>
          <a:p>
            <a:r>
              <a:rPr lang="tr-TR" sz="2200" b="1" smtClean="0"/>
              <a:t>4-İnsülin direnci</a:t>
            </a:r>
          </a:p>
          <a:p>
            <a:r>
              <a:rPr lang="tr-TR" sz="2200" b="1" smtClean="0"/>
              <a:t>5-Artmış sodyum alımı</a:t>
            </a:r>
          </a:p>
          <a:p>
            <a:pPr>
              <a:lnSpc>
                <a:spcPct val="90000"/>
              </a:lnSpc>
            </a:pPr>
            <a:r>
              <a:rPr lang="tr-TR" sz="2200" b="1" smtClean="0"/>
              <a:t>6-Renal sodyum tutulumu</a:t>
            </a:r>
          </a:p>
          <a:p>
            <a:pPr>
              <a:lnSpc>
                <a:spcPct val="90000"/>
              </a:lnSpc>
            </a:pPr>
            <a:r>
              <a:rPr lang="tr-TR" sz="2200" b="1" smtClean="0"/>
              <a:t>7-Renin-anjiyotensin-aldosteron sistemi</a:t>
            </a:r>
          </a:p>
          <a:p>
            <a:r>
              <a:rPr lang="tr-TR" sz="2200" b="1" smtClean="0"/>
              <a:t>8-Endotel disfonksiyonu</a:t>
            </a:r>
          </a:p>
          <a:p>
            <a:r>
              <a:rPr lang="tr-TR" sz="2200" b="1" smtClean="0"/>
              <a:t>9-Vasküler hipertrofi</a:t>
            </a:r>
          </a:p>
          <a:p>
            <a:r>
              <a:rPr lang="tr-TR" sz="2200" b="1" smtClean="0"/>
              <a:t>10-İmmun mekanizmalar</a:t>
            </a:r>
          </a:p>
          <a:p>
            <a:pPr>
              <a:lnSpc>
                <a:spcPct val="90000"/>
              </a:lnSpc>
            </a:pPr>
            <a:endParaRPr lang="tr-TR" sz="2200" b="1"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Total </a:t>
            </a:r>
            <a:r>
              <a:rPr lang="tr-TR" dirty="0" err="1" smtClean="0"/>
              <a:t>Kardiyovasküler</a:t>
            </a:r>
            <a:r>
              <a:rPr lang="tr-TR" dirty="0" smtClean="0"/>
              <a:t> Risk</a:t>
            </a:r>
            <a:endParaRPr lang="tr-TR" dirty="0"/>
          </a:p>
        </p:txBody>
      </p:sp>
      <p:sp>
        <p:nvSpPr>
          <p:cNvPr id="29698" name="2 İçerik Yer Tutucusu"/>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bodyPr>
          <a:lstStyle/>
          <a:p>
            <a:r>
              <a:rPr lang="tr-TR" smtClean="0"/>
              <a:t>Hipertansiyon kılavuzları, hipertansiyonun tanı ve tedavisinin total KV riskle ilişkili olduğunu vurguladı.</a:t>
            </a:r>
          </a:p>
          <a:p>
            <a:r>
              <a:rPr lang="tr-TR" smtClean="0"/>
              <a:t>Çoğu hipertansif hastada kardiyovasküler risk faktörleri ve KB yüksekliğinin ciddiyeti ile glukoz ve lipid metabolizma değişiklikleri arasında ilişki vardır.</a:t>
            </a:r>
          </a:p>
          <a:p>
            <a:r>
              <a:rPr lang="tr-TR" smtClean="0"/>
              <a:t>Total KV risk; düşük, orta, yüksek ve çok yüksek olarak sınıflandırılmıştır.</a:t>
            </a:r>
          </a:p>
          <a:p>
            <a:endParaRPr lang="tr-TR" smtClean="0"/>
          </a:p>
          <a:p>
            <a:endParaRPr lang="tr-TR"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Total </a:t>
            </a:r>
            <a:r>
              <a:rPr lang="tr-TR" dirty="0" err="1" smtClean="0"/>
              <a:t>Kardiyovasküler</a:t>
            </a:r>
            <a:r>
              <a:rPr lang="tr-TR" dirty="0" smtClean="0"/>
              <a:t> Risk</a:t>
            </a:r>
            <a:endParaRPr lang="tr-TR" dirty="0"/>
          </a:p>
        </p:txBody>
      </p:sp>
      <p:sp>
        <p:nvSpPr>
          <p:cNvPr id="30722" name="2 İçerik Yer Tutucusu"/>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bodyPr>
          <a:lstStyle/>
          <a:p>
            <a:r>
              <a:rPr lang="tr-TR" smtClean="0"/>
              <a:t>ESH/ESC 2013’te toplam KV riskin hesaplanmasında SCORE modeli önerildi. </a:t>
            </a:r>
          </a:p>
          <a:p>
            <a:pPr lvl="1"/>
            <a:r>
              <a:rPr lang="tr-TR" smtClean="0"/>
              <a:t>Yaş, </a:t>
            </a:r>
          </a:p>
          <a:p>
            <a:pPr lvl="1"/>
            <a:r>
              <a:rPr lang="tr-TR" smtClean="0"/>
              <a:t>Cinsiyet, </a:t>
            </a:r>
          </a:p>
          <a:p>
            <a:pPr lvl="1"/>
            <a:r>
              <a:rPr lang="tr-TR" smtClean="0"/>
              <a:t>Sigara içimi, </a:t>
            </a:r>
          </a:p>
          <a:p>
            <a:pPr lvl="1"/>
            <a:r>
              <a:rPr lang="tr-TR" smtClean="0"/>
              <a:t>Total kolesterol, </a:t>
            </a:r>
          </a:p>
          <a:p>
            <a:pPr lvl="1"/>
            <a:r>
              <a:rPr lang="tr-TR" smtClean="0"/>
              <a:t>SKB’a göre 10 yıllık sürede KV (sadece koroner değil) hastalıktan ölüm riski hesaplanmaktadır</a:t>
            </a:r>
            <a:r>
              <a:rPr lang="tr-TR" b="1" smtClean="0"/>
              <a:t>.</a:t>
            </a:r>
          </a:p>
          <a:p>
            <a:pPr lvl="1"/>
            <a:r>
              <a:rPr lang="tr-TR" smtClean="0"/>
              <a:t>Bilgisayar programları mevcut.</a:t>
            </a:r>
          </a:p>
          <a:p>
            <a:pPr lvl="1"/>
            <a:endParaRPr lang="tr-TR"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Total </a:t>
            </a:r>
            <a:r>
              <a:rPr lang="tr-TR" dirty="0" err="1" smtClean="0"/>
              <a:t>Kardiyovasküler</a:t>
            </a:r>
            <a:r>
              <a:rPr lang="tr-TR" dirty="0" smtClean="0"/>
              <a:t> Risk</a:t>
            </a:r>
            <a:endParaRPr lang="tr-TR" dirty="0"/>
          </a:p>
        </p:txBody>
      </p:sp>
      <p:sp>
        <p:nvSpPr>
          <p:cNvPr id="31746" name="2 İçerik Yer Tutucusu"/>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bodyPr>
          <a:lstStyle/>
          <a:p>
            <a:r>
              <a:rPr lang="tr-TR" b="1" smtClean="0"/>
              <a:t>1. Çok yüksek risk grubu;</a:t>
            </a:r>
          </a:p>
          <a:p>
            <a:pPr lvl="1"/>
            <a:r>
              <a:rPr lang="tr-TR" smtClean="0"/>
              <a:t>İnvaziv veya noninvaziv yöntemlerle kardiyovasküler hastalık varlığı gösterilmiş olanlar, miyokart enfarktüsü, akut koroner sendrom, revaskülarizasyon işlemi öyküsü, iskemik inme ve periferik damar hastalığı öyküsü bulunanlar,</a:t>
            </a:r>
          </a:p>
          <a:p>
            <a:pPr lvl="1"/>
            <a:r>
              <a:rPr lang="tr-TR" smtClean="0"/>
              <a:t>Tip 2 diyabet veya tip 1 diyabet + hedef organ hasarı bulunanlar (mikroalbüminüri gibi),</a:t>
            </a:r>
          </a:p>
          <a:p>
            <a:pPr lvl="1"/>
            <a:r>
              <a:rPr lang="tr-TR" smtClean="0"/>
              <a:t>Orta ve ileri derece kronik böbrek yetersizliği (GFR&lt;60ml/dk),</a:t>
            </a:r>
          </a:p>
          <a:p>
            <a:pPr lvl="1"/>
            <a:r>
              <a:rPr lang="tr-TR" smtClean="0"/>
              <a:t>SCORE sisteminde hesaplanan riski &gt;%10 olanlar.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350" y="404813"/>
            <a:ext cx="7499350" cy="1143000"/>
          </a:xfrm>
        </p:spPr>
        <p:txBody>
          <a:bodyPr/>
          <a:lstStyle/>
          <a:p>
            <a:pPr>
              <a:defRPr/>
            </a:pPr>
            <a:r>
              <a:rPr lang="tr-TR" dirty="0" smtClean="0"/>
              <a:t>Sunum Planı</a:t>
            </a:r>
            <a:endParaRPr lang="tr-TR" dirty="0"/>
          </a:p>
        </p:txBody>
      </p:sp>
      <p:sp>
        <p:nvSpPr>
          <p:cNvPr id="7170" name="2 İçerik Yer Tutucusu"/>
          <p:cNvSpPr>
            <a:spLocks noGrp="1"/>
          </p:cNvSpPr>
          <p:nvPr>
            <p:ph idx="1"/>
          </p:nvPr>
        </p:nvSpPr>
        <p:spPr bwMode="auto">
          <a:xfrm>
            <a:off x="1435100" y="2133600"/>
            <a:ext cx="7499350" cy="4114800"/>
          </a:xfrm>
          <a:ln>
            <a:miter lim="800000"/>
            <a:headEnd/>
            <a:tailEnd/>
          </a:ln>
        </p:spPr>
        <p:txBody>
          <a:bodyPr vert="horz" wrap="square" lIns="91440" tIns="45720" rIns="91440" bIns="45720" numCol="1" anchor="t" anchorCtr="0" compatLnSpc="1">
            <a:prstTxWarp prst="textNoShape">
              <a:avLst/>
            </a:prstTxWarp>
          </a:bodyPr>
          <a:lstStyle/>
          <a:p>
            <a:r>
              <a:rPr lang="tr-TR" sz="2800" smtClean="0"/>
              <a:t>HT tanımı, sınıflandırması, prevalansı</a:t>
            </a:r>
          </a:p>
          <a:p>
            <a:r>
              <a:rPr lang="tr-TR" sz="2800" smtClean="0"/>
              <a:t>HT patofizyolojisi</a:t>
            </a:r>
          </a:p>
          <a:p>
            <a:r>
              <a:rPr lang="tr-TR" sz="2800" smtClean="0"/>
              <a:t>HT risk faktörleri ve Total KV risk</a:t>
            </a:r>
          </a:p>
          <a:p>
            <a:r>
              <a:rPr lang="tr-TR" sz="2800" smtClean="0"/>
              <a:t>HT tanısal yaklaşım ve klinik değerlendirme</a:t>
            </a:r>
          </a:p>
          <a:p>
            <a:r>
              <a:rPr lang="tr-TR" sz="2800" smtClean="0"/>
              <a:t>HT tedavi</a:t>
            </a:r>
          </a:p>
          <a:p>
            <a:r>
              <a:rPr lang="tr-TR" sz="2800" smtClean="0"/>
              <a:t>Hasta takibi</a:t>
            </a:r>
          </a:p>
          <a:p>
            <a:r>
              <a:rPr lang="tr-TR" sz="2800" smtClean="0"/>
              <a:t>Tedaviye uyum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Total </a:t>
            </a:r>
            <a:r>
              <a:rPr lang="tr-TR" dirty="0" err="1" smtClean="0"/>
              <a:t>Kardiyovasküler</a:t>
            </a:r>
            <a:r>
              <a:rPr lang="tr-TR" dirty="0" smtClean="0"/>
              <a:t> Risk</a:t>
            </a:r>
            <a:endParaRPr lang="tr-TR" dirty="0"/>
          </a:p>
        </p:txBody>
      </p:sp>
      <p:sp>
        <p:nvSpPr>
          <p:cNvPr id="3" name="2 İçerik Yer Tutucusu"/>
          <p:cNvSpPr>
            <a:spLocks noGrp="1"/>
          </p:cNvSpPr>
          <p:nvPr>
            <p:ph idx="1"/>
          </p:nvPr>
        </p:nvSpPr>
        <p:spPr/>
        <p:txBody>
          <a:bodyPr>
            <a:normAutofit fontScale="92500"/>
          </a:bodyPr>
          <a:lstStyle/>
          <a:p>
            <a:pPr>
              <a:defRPr/>
            </a:pPr>
            <a:r>
              <a:rPr lang="tr-TR" b="1" dirty="0" smtClean="0"/>
              <a:t>2. Yüksek risk grubu;</a:t>
            </a:r>
          </a:p>
          <a:p>
            <a:pPr lvl="1">
              <a:defRPr/>
            </a:pPr>
            <a:r>
              <a:rPr lang="tr-TR" dirty="0" smtClean="0"/>
              <a:t>Belirgin biçimde yüksek tek risk faktörü olanlar (ailesel </a:t>
            </a:r>
            <a:r>
              <a:rPr lang="tr-TR" dirty="0" err="1" smtClean="0"/>
              <a:t>dislipidemi</a:t>
            </a:r>
            <a:r>
              <a:rPr lang="tr-TR" dirty="0" smtClean="0"/>
              <a:t>, şiddetli hipertansiyon gibi),</a:t>
            </a:r>
          </a:p>
          <a:p>
            <a:pPr lvl="1">
              <a:defRPr/>
            </a:pPr>
            <a:r>
              <a:rPr lang="tr-TR" dirty="0" smtClean="0"/>
              <a:t>SCORE sisteminde hesaplanan riski ≥%5 ve ≤%10 olanlar.</a:t>
            </a:r>
          </a:p>
          <a:p>
            <a:pPr>
              <a:defRPr/>
            </a:pPr>
            <a:r>
              <a:rPr lang="tr-TR" b="1" dirty="0" smtClean="0"/>
              <a:t>3. Orta risk grubu;</a:t>
            </a:r>
          </a:p>
          <a:p>
            <a:pPr lvl="1">
              <a:defRPr/>
            </a:pPr>
            <a:r>
              <a:rPr lang="tr-TR" dirty="0" smtClean="0"/>
              <a:t>SCORE sisteminde hesaplanan riski ≥%1 ve ≤%5 olanlar. </a:t>
            </a:r>
          </a:p>
          <a:p>
            <a:pPr lvl="1">
              <a:defRPr/>
            </a:pPr>
            <a:r>
              <a:rPr lang="tr-TR" dirty="0" smtClean="0"/>
              <a:t>Özellikle bu risk grubunda ek göstergelerden yararlanılabilir: </a:t>
            </a:r>
            <a:r>
              <a:rPr lang="tr-TR" dirty="0" err="1" smtClean="0"/>
              <a:t>trigliserit</a:t>
            </a:r>
            <a:r>
              <a:rPr lang="tr-TR" dirty="0" smtClean="0"/>
              <a:t>, HDL-kolesterol, </a:t>
            </a:r>
            <a:r>
              <a:rPr lang="tr-TR" dirty="0" err="1" smtClean="0"/>
              <a:t>hsCRP</a:t>
            </a:r>
            <a:r>
              <a:rPr lang="tr-TR" dirty="0" smtClean="0"/>
              <a:t>, fibrinojen, </a:t>
            </a:r>
            <a:r>
              <a:rPr lang="tr-TR" dirty="0" err="1" smtClean="0"/>
              <a:t>homosistein</a:t>
            </a:r>
            <a:r>
              <a:rPr lang="tr-TR" dirty="0" smtClean="0"/>
              <a:t>, </a:t>
            </a:r>
            <a:r>
              <a:rPr lang="tr-TR" dirty="0" err="1" smtClean="0"/>
              <a:t>apo</a:t>
            </a:r>
            <a:r>
              <a:rPr lang="tr-TR" dirty="0" smtClean="0"/>
              <a:t>-B, </a:t>
            </a:r>
            <a:r>
              <a:rPr lang="tr-TR" dirty="0" err="1" smtClean="0"/>
              <a:t>Lp</a:t>
            </a:r>
            <a:r>
              <a:rPr lang="tr-TR" dirty="0" smtClean="0"/>
              <a:t>(a), </a:t>
            </a:r>
            <a:r>
              <a:rPr lang="tr-TR" dirty="0" err="1" smtClean="0"/>
              <a:t>abdominal</a:t>
            </a:r>
            <a:r>
              <a:rPr lang="tr-TR" dirty="0" smtClean="0"/>
              <a:t> </a:t>
            </a:r>
            <a:r>
              <a:rPr lang="tr-TR" dirty="0" err="1" smtClean="0"/>
              <a:t>obezite</a:t>
            </a:r>
            <a:r>
              <a:rPr lang="tr-TR" dirty="0" smtClean="0"/>
              <a:t>, fizik aktivite, erken aile öyküsü, sosyal sınıf, vb. </a:t>
            </a:r>
          </a:p>
          <a:p>
            <a:pPr>
              <a:defRPr/>
            </a:pPr>
            <a:r>
              <a:rPr lang="tr-TR" b="1" dirty="0" smtClean="0"/>
              <a:t>4. Düşük risk grubu;</a:t>
            </a:r>
          </a:p>
          <a:p>
            <a:pPr lvl="1">
              <a:defRPr/>
            </a:pPr>
            <a:r>
              <a:rPr lang="tr-TR" dirty="0" smtClean="0"/>
              <a:t>SCORE sisteminde ≤%1 risk hesaplananlar.</a:t>
            </a:r>
            <a:endParaRPr lang="tr-TR"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913" y="260350"/>
            <a:ext cx="7499350" cy="1143000"/>
          </a:xfrm>
        </p:spPr>
        <p:txBody>
          <a:bodyPr/>
          <a:lstStyle/>
          <a:p>
            <a:pPr>
              <a:defRPr/>
            </a:pPr>
            <a:r>
              <a:rPr lang="tr-TR" dirty="0" smtClean="0"/>
              <a:t>Total </a:t>
            </a:r>
            <a:r>
              <a:rPr lang="tr-TR" dirty="0" err="1" smtClean="0"/>
              <a:t>Kardiyovasküler</a:t>
            </a:r>
            <a:r>
              <a:rPr lang="tr-TR" dirty="0" smtClean="0"/>
              <a:t> Risk</a:t>
            </a:r>
            <a:endParaRPr lang="tr-TR" dirty="0"/>
          </a:p>
        </p:txBody>
      </p:sp>
      <p:sp>
        <p:nvSpPr>
          <p:cNvPr id="33794" name="2 İçerik Yer Tutucusu"/>
          <p:cNvSpPr>
            <a:spLocks noGrp="1"/>
          </p:cNvSpPr>
          <p:nvPr>
            <p:ph idx="1"/>
          </p:nvPr>
        </p:nvSpPr>
        <p:spPr bwMode="auto">
          <a:xfrm>
            <a:off x="1331913" y="1628775"/>
            <a:ext cx="7499350" cy="576263"/>
          </a:xfrm>
          <a:ln>
            <a:miter lim="800000"/>
            <a:headEnd/>
            <a:tailEnd/>
          </a:ln>
        </p:spPr>
        <p:txBody>
          <a:bodyPr vert="horz" wrap="square" lIns="91440" tIns="45720" rIns="91440" bIns="45720" numCol="1" anchor="t" anchorCtr="0" compatLnSpc="1">
            <a:prstTxWarp prst="textNoShape">
              <a:avLst/>
            </a:prstTxWarp>
          </a:bodyPr>
          <a:lstStyle/>
          <a:p>
            <a:r>
              <a:rPr lang="tr-TR" b="1" smtClean="0"/>
              <a:t>2013 ESC/ESH</a:t>
            </a:r>
            <a:endParaRPr lang="tr-TR" smtClean="0"/>
          </a:p>
        </p:txBody>
      </p:sp>
      <p:pic>
        <p:nvPicPr>
          <p:cNvPr id="33795" name="Picture 5" descr="tkv risk"/>
          <p:cNvPicPr>
            <a:picLocks noChangeAspect="1" noChangeArrowheads="1"/>
          </p:cNvPicPr>
          <p:nvPr/>
        </p:nvPicPr>
        <p:blipFill>
          <a:blip r:embed="rId2"/>
          <a:srcRect/>
          <a:stretch>
            <a:fillRect/>
          </a:stretch>
        </p:blipFill>
        <p:spPr bwMode="auto">
          <a:xfrm>
            <a:off x="1042988" y="2349500"/>
            <a:ext cx="8101012" cy="4392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Total </a:t>
            </a:r>
            <a:r>
              <a:rPr lang="tr-TR" dirty="0" err="1" smtClean="0"/>
              <a:t>Kardiyovasküler</a:t>
            </a:r>
            <a:r>
              <a:rPr lang="tr-TR" dirty="0" smtClean="0"/>
              <a:t> Risk</a:t>
            </a:r>
            <a:endParaRPr lang="tr-TR" dirty="0"/>
          </a:p>
        </p:txBody>
      </p:sp>
      <p:sp>
        <p:nvSpPr>
          <p:cNvPr id="3" name="2 İçerik Yer Tutucusu"/>
          <p:cNvSpPr>
            <a:spLocks noGrp="1"/>
          </p:cNvSpPr>
          <p:nvPr>
            <p:ph idx="1"/>
          </p:nvPr>
        </p:nvSpPr>
        <p:spPr/>
        <p:txBody>
          <a:bodyPr>
            <a:normAutofit fontScale="92500" lnSpcReduction="10000"/>
          </a:bodyPr>
          <a:lstStyle/>
          <a:p>
            <a:pPr>
              <a:defRPr/>
            </a:pPr>
            <a:r>
              <a:rPr lang="tr-TR" b="1" dirty="0" smtClean="0"/>
              <a:t>Risk Faktörleri (RF);</a:t>
            </a:r>
          </a:p>
          <a:p>
            <a:pPr lvl="1">
              <a:defRPr/>
            </a:pPr>
            <a:r>
              <a:rPr lang="tr-TR" sz="2000" dirty="0" smtClean="0"/>
              <a:t>Erkek cinsiyet,</a:t>
            </a:r>
          </a:p>
          <a:p>
            <a:pPr lvl="1">
              <a:defRPr/>
            </a:pPr>
            <a:r>
              <a:rPr lang="tr-TR" sz="2000" dirty="0" err="1" smtClean="0"/>
              <a:t>Sistolik</a:t>
            </a:r>
            <a:r>
              <a:rPr lang="tr-TR" sz="2000" dirty="0" smtClean="0"/>
              <a:t> ve </a:t>
            </a:r>
            <a:r>
              <a:rPr lang="tr-TR" sz="2000" dirty="0" err="1" smtClean="0"/>
              <a:t>diyastolik</a:t>
            </a:r>
            <a:r>
              <a:rPr lang="tr-TR" sz="2000" dirty="0" smtClean="0"/>
              <a:t> KB düzeyleri,</a:t>
            </a:r>
          </a:p>
          <a:p>
            <a:pPr lvl="1">
              <a:defRPr/>
            </a:pPr>
            <a:r>
              <a:rPr lang="tr-TR" sz="2000" dirty="0" smtClean="0"/>
              <a:t>Yaş (E&gt;55 yaş,K&gt;65 yaş),</a:t>
            </a:r>
          </a:p>
          <a:p>
            <a:pPr lvl="1">
              <a:defRPr/>
            </a:pPr>
            <a:r>
              <a:rPr lang="tr-TR" sz="2000" dirty="0" smtClean="0"/>
              <a:t>Sigara kullanma alışkanlığı,</a:t>
            </a:r>
          </a:p>
          <a:p>
            <a:pPr lvl="1">
              <a:defRPr/>
            </a:pPr>
            <a:r>
              <a:rPr lang="tr-TR" sz="2000" dirty="0" err="1" smtClean="0"/>
              <a:t>Dislipidemi</a:t>
            </a:r>
            <a:endParaRPr lang="tr-TR" sz="2000" dirty="0" smtClean="0"/>
          </a:p>
          <a:p>
            <a:pPr lvl="2">
              <a:defRPr/>
            </a:pPr>
            <a:r>
              <a:rPr lang="tr-TR" sz="1800" dirty="0" smtClean="0"/>
              <a:t>TK&gt;190 mg/</a:t>
            </a:r>
            <a:r>
              <a:rPr lang="tr-TR" sz="1800" dirty="0" err="1" smtClean="0"/>
              <a:t>dL</a:t>
            </a:r>
            <a:r>
              <a:rPr lang="tr-TR" sz="1800" dirty="0" smtClean="0"/>
              <a:t> ya da</a:t>
            </a:r>
          </a:p>
          <a:p>
            <a:pPr lvl="2">
              <a:defRPr/>
            </a:pPr>
            <a:r>
              <a:rPr lang="tr-TR" sz="1800" dirty="0" smtClean="0"/>
              <a:t>HDL  E&lt;40 mg/</a:t>
            </a:r>
            <a:r>
              <a:rPr lang="tr-TR" sz="1800" dirty="0" err="1" smtClean="0"/>
              <a:t>dL</a:t>
            </a:r>
            <a:r>
              <a:rPr lang="tr-TR" sz="1800" dirty="0" smtClean="0"/>
              <a:t>, K&lt;46 mg/</a:t>
            </a:r>
            <a:r>
              <a:rPr lang="tr-TR" sz="1800" dirty="0" err="1" smtClean="0"/>
              <a:t>dL</a:t>
            </a:r>
            <a:r>
              <a:rPr lang="tr-TR" sz="1800" dirty="0" smtClean="0"/>
              <a:t> ya da</a:t>
            </a:r>
          </a:p>
          <a:p>
            <a:pPr lvl="2">
              <a:defRPr/>
            </a:pPr>
            <a:r>
              <a:rPr lang="tr-TR" sz="1800" dirty="0" smtClean="0"/>
              <a:t>TG&gt;150 mg/</a:t>
            </a:r>
            <a:r>
              <a:rPr lang="tr-TR" sz="1800" dirty="0" err="1" smtClean="0"/>
              <a:t>dL</a:t>
            </a:r>
            <a:endParaRPr lang="tr-TR" sz="1800" dirty="0" smtClean="0"/>
          </a:p>
          <a:p>
            <a:pPr lvl="1">
              <a:defRPr/>
            </a:pPr>
            <a:r>
              <a:rPr lang="tr-TR" sz="2000" dirty="0" smtClean="0"/>
              <a:t>Açlık plazma </a:t>
            </a:r>
            <a:r>
              <a:rPr lang="tr-TR" sz="2000" dirty="0" err="1" smtClean="0"/>
              <a:t>glukoz</a:t>
            </a:r>
            <a:r>
              <a:rPr lang="tr-TR" sz="2000" dirty="0" smtClean="0"/>
              <a:t> düzeyi 102-125 mg/</a:t>
            </a:r>
            <a:r>
              <a:rPr lang="tr-TR" dirty="0" err="1" smtClean="0"/>
              <a:t>dL</a:t>
            </a:r>
            <a:endParaRPr lang="tr-TR" dirty="0" smtClean="0"/>
          </a:p>
          <a:p>
            <a:pPr lvl="1">
              <a:defRPr/>
            </a:pPr>
            <a:r>
              <a:rPr lang="tr-TR" sz="2000" dirty="0" smtClean="0"/>
              <a:t>Bozulmuş </a:t>
            </a:r>
            <a:r>
              <a:rPr lang="tr-TR" sz="2000" dirty="0" err="1" smtClean="0"/>
              <a:t>glukoz</a:t>
            </a:r>
            <a:r>
              <a:rPr lang="tr-TR" sz="2000" dirty="0" smtClean="0"/>
              <a:t> tolerans testi</a:t>
            </a:r>
          </a:p>
          <a:p>
            <a:pPr lvl="1">
              <a:defRPr/>
            </a:pPr>
            <a:r>
              <a:rPr lang="tr-TR" sz="2000" dirty="0" err="1" smtClean="0"/>
              <a:t>Abdominal</a:t>
            </a:r>
            <a:r>
              <a:rPr lang="tr-TR" sz="2000" dirty="0" smtClean="0"/>
              <a:t> </a:t>
            </a:r>
            <a:r>
              <a:rPr lang="tr-TR" sz="2000" dirty="0" err="1" smtClean="0"/>
              <a:t>obezite</a:t>
            </a:r>
            <a:r>
              <a:rPr lang="tr-TR" sz="2000" dirty="0" smtClean="0"/>
              <a:t> (bel çevresi E&gt;102 cm, K&gt;88 cm)</a:t>
            </a:r>
          </a:p>
          <a:p>
            <a:pPr lvl="1">
              <a:defRPr/>
            </a:pPr>
            <a:r>
              <a:rPr lang="tr-TR" sz="2000" dirty="0" err="1" smtClean="0"/>
              <a:t>Prematür</a:t>
            </a:r>
            <a:r>
              <a:rPr lang="tr-TR" sz="2000" dirty="0" smtClean="0"/>
              <a:t> KAH öyküsü (E&lt;55 yaş, K&lt;65 </a:t>
            </a:r>
            <a:r>
              <a:rPr lang="tr-TR" dirty="0" smtClean="0"/>
              <a:t>yaş)</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Total </a:t>
            </a:r>
            <a:r>
              <a:rPr lang="tr-TR" dirty="0" err="1" smtClean="0"/>
              <a:t>Kardiyovasküler</a:t>
            </a:r>
            <a:r>
              <a:rPr lang="tr-TR" dirty="0" smtClean="0"/>
              <a:t> Risk</a:t>
            </a:r>
            <a:endParaRPr lang="tr-TR" dirty="0"/>
          </a:p>
        </p:txBody>
      </p:sp>
      <p:sp>
        <p:nvSpPr>
          <p:cNvPr id="3" name="2 İçerik Yer Tutucusu"/>
          <p:cNvSpPr>
            <a:spLocks noGrp="1"/>
          </p:cNvSpPr>
          <p:nvPr>
            <p:ph idx="1"/>
          </p:nvPr>
        </p:nvSpPr>
        <p:spPr/>
        <p:txBody>
          <a:bodyPr>
            <a:normAutofit fontScale="55000" lnSpcReduction="20000"/>
          </a:bodyPr>
          <a:lstStyle/>
          <a:p>
            <a:pPr>
              <a:defRPr/>
            </a:pPr>
            <a:r>
              <a:rPr lang="tr-TR" b="1" dirty="0" err="1" smtClean="0"/>
              <a:t>Diyabetes</a:t>
            </a:r>
            <a:r>
              <a:rPr lang="tr-TR" b="1" dirty="0" smtClean="0"/>
              <a:t> </a:t>
            </a:r>
            <a:r>
              <a:rPr lang="tr-TR" b="1" dirty="0" err="1" smtClean="0"/>
              <a:t>Mellitus</a:t>
            </a:r>
            <a:r>
              <a:rPr lang="tr-TR" b="1" dirty="0" smtClean="0"/>
              <a:t> (DM);</a:t>
            </a:r>
          </a:p>
          <a:p>
            <a:pPr lvl="1">
              <a:defRPr/>
            </a:pPr>
            <a:r>
              <a:rPr lang="tr-TR" dirty="0" smtClean="0"/>
              <a:t>Tekrarlanan ölçümlerde AKŞ 126 mg/</a:t>
            </a:r>
            <a:r>
              <a:rPr lang="tr-TR" dirty="0" err="1" smtClean="0"/>
              <a:t>dL</a:t>
            </a:r>
            <a:r>
              <a:rPr lang="tr-TR" dirty="0" smtClean="0"/>
              <a:t> (2 ölçümde),</a:t>
            </a:r>
          </a:p>
          <a:p>
            <a:pPr lvl="1">
              <a:defRPr/>
            </a:pPr>
            <a:r>
              <a:rPr lang="tr-TR" dirty="0" smtClean="0"/>
              <a:t>HbA1c </a:t>
            </a:r>
            <a:r>
              <a:rPr lang="en-US" dirty="0" smtClean="0"/>
              <a:t>&gt;</a:t>
            </a:r>
            <a:r>
              <a:rPr lang="tr-TR" dirty="0" smtClean="0"/>
              <a:t> %7,</a:t>
            </a:r>
          </a:p>
          <a:p>
            <a:pPr lvl="1">
              <a:defRPr/>
            </a:pPr>
            <a:r>
              <a:rPr lang="tr-TR" dirty="0" smtClean="0"/>
              <a:t>Yükleme sonu plazma </a:t>
            </a:r>
            <a:r>
              <a:rPr lang="tr-TR" dirty="0" err="1" smtClean="0"/>
              <a:t>glukoz</a:t>
            </a:r>
            <a:r>
              <a:rPr lang="tr-TR" dirty="0" smtClean="0"/>
              <a:t> düzeyi &gt;198 mg/</a:t>
            </a:r>
            <a:r>
              <a:rPr lang="tr-TR" dirty="0" err="1" smtClean="0"/>
              <a:t>dL</a:t>
            </a:r>
            <a:endParaRPr lang="tr-TR" dirty="0" smtClean="0"/>
          </a:p>
          <a:p>
            <a:pPr lvl="1">
              <a:defRPr/>
            </a:pPr>
            <a:endParaRPr lang="tr-TR" b="1" dirty="0" smtClean="0"/>
          </a:p>
          <a:p>
            <a:pPr>
              <a:defRPr/>
            </a:pPr>
            <a:r>
              <a:rPr lang="tr-TR" b="1" dirty="0" err="1" smtClean="0"/>
              <a:t>Subklinik</a:t>
            </a:r>
            <a:r>
              <a:rPr lang="tr-TR" b="1" dirty="0" smtClean="0"/>
              <a:t> Organ Hasarı (OH);</a:t>
            </a:r>
          </a:p>
          <a:p>
            <a:pPr lvl="1">
              <a:defRPr/>
            </a:pPr>
            <a:r>
              <a:rPr lang="tr-TR" sz="2400" dirty="0" smtClean="0"/>
              <a:t>Nabız basıncı düzeyleri &gt;60mmHg (yaşlılarda),</a:t>
            </a:r>
            <a:endParaRPr lang="tr-TR" dirty="0" smtClean="0"/>
          </a:p>
          <a:p>
            <a:pPr lvl="1">
              <a:defRPr/>
            </a:pPr>
            <a:r>
              <a:rPr lang="tr-TR" dirty="0" smtClean="0"/>
              <a:t>EKG’de SVH bulguları (</a:t>
            </a:r>
            <a:r>
              <a:rPr lang="tr-TR" dirty="0" err="1" smtClean="0"/>
              <a:t>Soolow</a:t>
            </a:r>
            <a:r>
              <a:rPr lang="tr-TR" dirty="0" smtClean="0"/>
              <a:t>-Lyon</a:t>
            </a:r>
            <a:r>
              <a:rPr lang="en-US" dirty="0" smtClean="0"/>
              <a:t>&gt;38 mm, Cornell &gt;2440 mm</a:t>
            </a:r>
            <a:r>
              <a:rPr lang="tr-TR" dirty="0" smtClean="0"/>
              <a:t>)</a:t>
            </a:r>
            <a:r>
              <a:rPr lang="en-US" dirty="0" smtClean="0"/>
              <a:t> </a:t>
            </a:r>
            <a:r>
              <a:rPr lang="en-US" dirty="0" err="1" smtClean="0"/>
              <a:t>veya</a:t>
            </a:r>
            <a:endParaRPr lang="en-US" dirty="0" smtClean="0"/>
          </a:p>
          <a:p>
            <a:pPr lvl="1">
              <a:defRPr/>
            </a:pPr>
            <a:r>
              <a:rPr lang="tr-TR" dirty="0" err="1" smtClean="0"/>
              <a:t>EKO’da</a:t>
            </a:r>
            <a:r>
              <a:rPr lang="tr-TR" dirty="0" smtClean="0"/>
              <a:t> SVH (</a:t>
            </a:r>
            <a:r>
              <a:rPr lang="tr-TR" dirty="0" err="1" smtClean="0"/>
              <a:t>SVKi</a:t>
            </a:r>
            <a:r>
              <a:rPr lang="tr-TR" dirty="0" smtClean="0"/>
              <a:t> E≥115, K≥95 g/m2),</a:t>
            </a:r>
          </a:p>
          <a:p>
            <a:pPr lvl="1">
              <a:defRPr/>
            </a:pPr>
            <a:r>
              <a:rPr lang="tr-TR" dirty="0" err="1" smtClean="0"/>
              <a:t>Karotis</a:t>
            </a:r>
            <a:r>
              <a:rPr lang="tr-TR" dirty="0" smtClean="0"/>
              <a:t> duvarında kalınlaşma (IMK</a:t>
            </a:r>
            <a:r>
              <a:rPr lang="es-ES" dirty="0" smtClean="0"/>
              <a:t>≥0.9 mm) ya da plak</a:t>
            </a:r>
            <a:r>
              <a:rPr lang="tr-TR" dirty="0" smtClean="0"/>
              <a:t>,</a:t>
            </a:r>
            <a:endParaRPr lang="es-ES" dirty="0" smtClean="0"/>
          </a:p>
          <a:p>
            <a:pPr lvl="1">
              <a:defRPr/>
            </a:pPr>
            <a:r>
              <a:rPr lang="tr-TR" dirty="0" err="1" smtClean="0"/>
              <a:t>Karotis</a:t>
            </a:r>
            <a:r>
              <a:rPr lang="tr-TR" dirty="0" smtClean="0"/>
              <a:t>-</a:t>
            </a:r>
            <a:r>
              <a:rPr lang="tr-TR" dirty="0" err="1" smtClean="0"/>
              <a:t>femoral</a:t>
            </a:r>
            <a:r>
              <a:rPr lang="tr-TR" dirty="0" smtClean="0"/>
              <a:t> nabız dalga hızı &gt;10 m/sn,</a:t>
            </a:r>
          </a:p>
          <a:p>
            <a:pPr lvl="1">
              <a:defRPr/>
            </a:pPr>
            <a:r>
              <a:rPr lang="tr-TR" dirty="0" smtClean="0"/>
              <a:t>Bilek/</a:t>
            </a:r>
            <a:r>
              <a:rPr lang="tr-TR" dirty="0" err="1" smtClean="0"/>
              <a:t>brakiyal</a:t>
            </a:r>
            <a:r>
              <a:rPr lang="tr-TR" dirty="0" smtClean="0"/>
              <a:t> KB indeksi &lt;0.9,</a:t>
            </a:r>
          </a:p>
          <a:p>
            <a:pPr lvl="1">
              <a:defRPr/>
            </a:pPr>
            <a:r>
              <a:rPr lang="tr-TR" dirty="0" smtClean="0"/>
              <a:t>Serum </a:t>
            </a:r>
            <a:r>
              <a:rPr lang="tr-TR" dirty="0" err="1" smtClean="0"/>
              <a:t>kreatinin</a:t>
            </a:r>
            <a:r>
              <a:rPr lang="tr-TR" dirty="0" smtClean="0"/>
              <a:t> düzeyinde hafif artış;</a:t>
            </a:r>
          </a:p>
          <a:p>
            <a:pPr lvl="2">
              <a:defRPr/>
            </a:pPr>
            <a:r>
              <a:rPr lang="tr-TR" dirty="0" smtClean="0"/>
              <a:t>E:1.3-1.5 mg/</a:t>
            </a:r>
            <a:r>
              <a:rPr lang="tr-TR" dirty="0" err="1" smtClean="0"/>
              <a:t>dL</a:t>
            </a:r>
            <a:endParaRPr lang="tr-TR" dirty="0" smtClean="0"/>
          </a:p>
          <a:p>
            <a:pPr lvl="2">
              <a:defRPr/>
            </a:pPr>
            <a:r>
              <a:rPr lang="tr-TR" dirty="0" smtClean="0"/>
              <a:t>K: 1.2-1.4 mg/</a:t>
            </a:r>
            <a:r>
              <a:rPr lang="tr-TR" dirty="0" err="1" smtClean="0"/>
              <a:t>dL</a:t>
            </a:r>
            <a:endParaRPr lang="tr-TR" dirty="0" smtClean="0"/>
          </a:p>
          <a:p>
            <a:pPr lvl="1">
              <a:defRPr/>
            </a:pPr>
            <a:r>
              <a:rPr lang="tr-TR" dirty="0" smtClean="0"/>
              <a:t>GFH 30-60 mL/</a:t>
            </a:r>
            <a:r>
              <a:rPr lang="tr-TR" dirty="0" err="1" smtClean="0"/>
              <a:t>dk</a:t>
            </a:r>
            <a:r>
              <a:rPr lang="tr-TR" dirty="0" smtClean="0"/>
              <a:t>/1.73 m2,</a:t>
            </a:r>
          </a:p>
          <a:p>
            <a:pPr lvl="1">
              <a:defRPr/>
            </a:pPr>
            <a:r>
              <a:rPr lang="fi-FI" dirty="0" smtClean="0"/>
              <a:t>Mikroalbuminuri 30-300 mg/24 saat ya</a:t>
            </a:r>
            <a:r>
              <a:rPr lang="tr-TR" dirty="0" smtClean="0"/>
              <a:t> da albümin/</a:t>
            </a:r>
            <a:r>
              <a:rPr lang="tr-TR" dirty="0" err="1" smtClean="0"/>
              <a:t>kreatinin</a:t>
            </a:r>
            <a:r>
              <a:rPr lang="tr-TR" dirty="0" smtClean="0"/>
              <a:t> oranı E≥22, K≥31 mg/g </a:t>
            </a:r>
            <a:r>
              <a:rPr lang="tr-TR" dirty="0" err="1" smtClean="0"/>
              <a:t>kreatinin</a:t>
            </a:r>
            <a:r>
              <a:rPr lang="tr-TR" dirty="0" smtClean="0"/>
              <a:t> olması,</a:t>
            </a:r>
          </a:p>
          <a:p>
            <a:pPr lvl="1">
              <a:defRPr/>
            </a:pPr>
            <a:r>
              <a:rPr lang="tr-TR" dirty="0" smtClean="0"/>
              <a:t>Göz dibi değişiklikleri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Total </a:t>
            </a:r>
            <a:r>
              <a:rPr lang="tr-TR" dirty="0" err="1" smtClean="0"/>
              <a:t>Kardiyovasküler</a:t>
            </a:r>
            <a:r>
              <a:rPr lang="tr-TR" dirty="0" smtClean="0"/>
              <a:t> Risk</a:t>
            </a:r>
            <a:endParaRPr lang="tr-TR" dirty="0"/>
          </a:p>
        </p:txBody>
      </p:sp>
      <p:sp>
        <p:nvSpPr>
          <p:cNvPr id="36866" name="2 İçerik Yer Tutucusu"/>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bodyPr>
          <a:lstStyle/>
          <a:p>
            <a:r>
              <a:rPr lang="tr-TR" b="1" smtClean="0"/>
              <a:t>KV ve Böbrek Hastalığının Olması (KBH);</a:t>
            </a:r>
          </a:p>
          <a:p>
            <a:pPr lvl="1"/>
            <a:r>
              <a:rPr lang="tr-TR" sz="2000" smtClean="0"/>
              <a:t>Serebrovaskuler hastalık; iskemik inme, beyin kanaması, geçici iskemik atak,</a:t>
            </a:r>
          </a:p>
          <a:p>
            <a:pPr lvl="1"/>
            <a:r>
              <a:rPr lang="tr-TR" sz="2000" smtClean="0"/>
              <a:t>Kalp hastalığı; miyokard infarktusu, angina, koroner revaskularizasyon, kalp yetmezliği,</a:t>
            </a:r>
          </a:p>
          <a:p>
            <a:pPr lvl="1"/>
            <a:r>
              <a:rPr lang="tr-TR" sz="2000" smtClean="0"/>
              <a:t>Böbrek hastalığı:  GFH &lt; 30 mL/dk/1.73 m2, diyabetik nefropati,proteinuri (&gt;300 mg/24 saat),</a:t>
            </a:r>
          </a:p>
          <a:p>
            <a:pPr lvl="1"/>
            <a:r>
              <a:rPr lang="tr-TR" sz="2000" smtClean="0"/>
              <a:t>Periferik arter hastalığı, (alt ekstremitede semptomatik)</a:t>
            </a:r>
          </a:p>
          <a:p>
            <a:pPr lvl="1"/>
            <a:r>
              <a:rPr lang="tr-TR" sz="2000" smtClean="0"/>
              <a:t>İlerlemiş retinopati; kanamalı ya da eksudalar, papilla ödemi</a:t>
            </a:r>
          </a:p>
          <a:p>
            <a:pPr lvl="1"/>
            <a:endParaRPr lang="tr-TR" sz="2000" smtClean="0"/>
          </a:p>
          <a:p>
            <a:pPr lvl="1"/>
            <a:endParaRPr lang="tr-TR" sz="2000" smtClean="0"/>
          </a:p>
          <a:p>
            <a:pPr lvl="1"/>
            <a:endParaRPr lang="tr-TR" b="1" smtClean="0"/>
          </a:p>
          <a:p>
            <a:endParaRPr lang="tr-TR"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vert="horz" wrap="square" lIns="91440" tIns="45720" rIns="91440" bIns="45720" numCol="1" anchorCtr="0" compatLnSpc="1">
            <a:prstTxWarp prst="textNoShape">
              <a:avLst/>
            </a:prstTxWarp>
          </a:bodyPr>
          <a:lstStyle/>
          <a:p>
            <a:pPr>
              <a:defRPr/>
            </a:pPr>
            <a:r>
              <a:rPr lang="tr-TR" smtClean="0">
                <a:effectLst>
                  <a:outerShdw blurRad="38100" dist="38100" dir="2700000" algn="tl">
                    <a:srgbClr val="C0C0C0"/>
                  </a:outerShdw>
                </a:effectLst>
              </a:rPr>
              <a:t>Tanı </a:t>
            </a:r>
          </a:p>
        </p:txBody>
      </p:sp>
      <p:sp>
        <p:nvSpPr>
          <p:cNvPr id="37890" name="2 İçerik Yer Tutucusu"/>
          <p:cNvSpPr>
            <a:spLocks noGrp="1"/>
          </p:cNvSpPr>
          <p:nvPr>
            <p:ph idx="1"/>
          </p:nvPr>
        </p:nvSpPr>
        <p:spPr bwMode="auto">
          <a:xfrm>
            <a:off x="1403350" y="1844675"/>
            <a:ext cx="7499350" cy="4105275"/>
          </a:xfrm>
          <a:ln>
            <a:miter lim="800000"/>
            <a:headEnd/>
            <a:tailEnd/>
          </a:ln>
        </p:spPr>
        <p:txBody>
          <a:bodyPr vert="horz" wrap="square" lIns="91440" tIns="45720" rIns="91440" bIns="45720" numCol="1" anchor="t" anchorCtr="0" compatLnSpc="1">
            <a:prstTxWarp prst="textNoShape">
              <a:avLst/>
            </a:prstTxWarp>
          </a:bodyPr>
          <a:lstStyle/>
          <a:p>
            <a:r>
              <a:rPr lang="tr-TR" altLang="tr-TR" b="1" smtClean="0"/>
              <a:t>Tanı aşamasında:</a:t>
            </a:r>
          </a:p>
          <a:p>
            <a:pPr marL="742950" lvl="1" indent="-285750"/>
            <a:r>
              <a:rPr lang="tr-TR" altLang="tr-TR" smtClean="0"/>
              <a:t>KB düzeylerini saptamak</a:t>
            </a:r>
          </a:p>
          <a:p>
            <a:pPr marL="742950" lvl="1" indent="-285750"/>
            <a:r>
              <a:rPr lang="tr-TR" altLang="tr-TR" smtClean="0"/>
              <a:t>Hipertansiyona neden olan sekonder nedenleri araştırmak</a:t>
            </a:r>
          </a:p>
          <a:p>
            <a:pPr marL="742950" lvl="1" indent="-285750" eaLnBrk="1" hangingPunct="1"/>
            <a:r>
              <a:rPr lang="tr-TR" altLang="tr-TR" smtClean="0"/>
              <a:t>Kapsamlı şekilde KV risk faktörleri, diğer risk faktörleri, hedef organ hasarı, eşlik eden hastalıklar ve klinik koşulları belirlemek gerekmektedir.</a:t>
            </a:r>
          </a:p>
          <a:p>
            <a:endParaRPr lang="tr-TR"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bwMode="auto">
          <a:ln>
            <a:miter lim="800000"/>
            <a:headEnd/>
            <a:tailEnd/>
          </a:ln>
        </p:spPr>
        <p:txBody>
          <a:bodyPr vert="horz" wrap="square" lIns="91440" tIns="45720" rIns="91440" bIns="45720" numCol="1" anchorCtr="0" compatLnSpc="1">
            <a:prstTxWarp prst="textNoShape">
              <a:avLst/>
            </a:prstTxWarp>
          </a:bodyPr>
          <a:lstStyle/>
          <a:p>
            <a:pPr>
              <a:defRPr/>
            </a:pPr>
            <a:r>
              <a:rPr lang="tr-TR" smtClean="0">
                <a:effectLst>
                  <a:outerShdw blurRad="38100" dist="38100" dir="2700000" algn="tl">
                    <a:srgbClr val="C0C0C0"/>
                  </a:outerShdw>
                </a:effectLst>
              </a:rPr>
              <a:t>Tanı</a:t>
            </a:r>
          </a:p>
        </p:txBody>
      </p:sp>
      <p:sp>
        <p:nvSpPr>
          <p:cNvPr id="38914" name="2 İçerik Yer Tutucusu"/>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bodyPr>
          <a:lstStyle/>
          <a:p>
            <a:r>
              <a:rPr lang="tr-TR" altLang="tr-TR" b="1" smtClean="0"/>
              <a:t>Tanısal işlemler;</a:t>
            </a:r>
          </a:p>
          <a:p>
            <a:pPr>
              <a:buFont typeface="Wingdings" pitchFamily="2" charset="2"/>
              <a:buNone/>
            </a:pPr>
            <a:endParaRPr lang="tr-TR" altLang="tr-TR" b="1" smtClean="0"/>
          </a:p>
          <a:p>
            <a:pPr marL="742950" lvl="1" indent="-285750"/>
            <a:r>
              <a:rPr lang="tr-TR" altLang="tr-TR" smtClean="0"/>
              <a:t>Tekrarlayan KB ölçümleri</a:t>
            </a:r>
          </a:p>
          <a:p>
            <a:pPr marL="742950" lvl="1" indent="-285750"/>
            <a:r>
              <a:rPr lang="tr-TR" altLang="tr-TR" smtClean="0"/>
              <a:t>Klinik öykü ve aile öyküsü</a:t>
            </a:r>
          </a:p>
          <a:p>
            <a:pPr marL="742950" lvl="1" indent="-285750"/>
            <a:r>
              <a:rPr lang="tr-TR" smtClean="0"/>
              <a:t>Fizik muayene</a:t>
            </a:r>
          </a:p>
          <a:p>
            <a:pPr marL="742950" lvl="1" indent="-285750"/>
            <a:r>
              <a:rPr lang="tr-TR" smtClean="0"/>
              <a:t>Laboratuvar incelemesi</a:t>
            </a:r>
          </a:p>
          <a:p>
            <a:pPr marL="742950" lvl="1" indent="-285750"/>
            <a:r>
              <a:rPr lang="tr-TR" smtClean="0"/>
              <a:t>Genetik inceleme</a:t>
            </a:r>
          </a:p>
          <a:p>
            <a:pPr marL="742950" lvl="1" indent="-285750"/>
            <a:r>
              <a:rPr lang="tr-TR" smtClean="0"/>
              <a:t>Subklinik organ hasarının araştırılması</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bwMode="auto">
          <a:ln>
            <a:miter lim="800000"/>
            <a:headEnd/>
            <a:tailEnd/>
          </a:ln>
        </p:spPr>
        <p:txBody>
          <a:bodyPr vert="horz" wrap="square" lIns="91440" tIns="45720" rIns="91440" bIns="45720" numCol="1" anchorCtr="0" compatLnSpc="1">
            <a:prstTxWarp prst="textNoShape">
              <a:avLst/>
            </a:prstTxWarp>
          </a:bodyPr>
          <a:lstStyle/>
          <a:p>
            <a:pPr>
              <a:defRPr/>
            </a:pPr>
            <a:r>
              <a:rPr lang="tr-TR" smtClean="0">
                <a:effectLst>
                  <a:outerShdw blurRad="38100" dist="38100" dir="2700000" algn="tl">
                    <a:srgbClr val="C0C0C0"/>
                  </a:outerShdw>
                </a:effectLst>
              </a:rPr>
              <a:t>Tanı </a:t>
            </a:r>
          </a:p>
        </p:txBody>
      </p:sp>
      <p:sp>
        <p:nvSpPr>
          <p:cNvPr id="39938" name="2 İçerik Yer Tutucusu"/>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bodyPr>
          <a:lstStyle/>
          <a:p>
            <a:r>
              <a:rPr lang="tr-TR" altLang="tr-TR" b="1" smtClean="0"/>
              <a:t>Tekrarlayan KB ölçümleri:</a:t>
            </a:r>
          </a:p>
          <a:p>
            <a:pPr marL="1143000" lvl="2"/>
            <a:r>
              <a:rPr lang="tr-TR" sz="2200" smtClean="0"/>
              <a:t>KB geniş farklılıklar gösterir</a:t>
            </a:r>
          </a:p>
          <a:p>
            <a:pPr marL="1143000" lvl="2"/>
            <a:r>
              <a:rPr lang="tr-TR" sz="2200" smtClean="0"/>
              <a:t>Bu nedenle tanı için değişik zamanlarda, doğru kalibre edilmiş aletle doğru bir şekilde birçok kez KB ölçülmelidir. </a:t>
            </a:r>
          </a:p>
          <a:p>
            <a:pPr marL="1143000" lvl="2"/>
            <a:r>
              <a:rPr lang="tr-TR" sz="2200" smtClean="0"/>
              <a:t>Genelde hipertansiyon tanısı her vizitte en az 2 ölçümle ve en az   2–3 vizitte yapılarak konulsa da çoğu kez tek vizitteki ölçümlere göre konulur.</a:t>
            </a:r>
          </a:p>
          <a:p>
            <a:pPr marL="1143000" lvl="2"/>
            <a:r>
              <a:rPr lang="tr-TR" sz="2200" smtClean="0"/>
              <a:t>KB ölçümü ofis ya da klinikte hekim ya da hemşire tarafından ya da evde hasta tarafından, otomatik ya da 24 saatlik sürelerle yapılabilir.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bwMode="auto">
          <a:ln>
            <a:miter lim="800000"/>
            <a:headEnd/>
            <a:tailEnd/>
          </a:ln>
        </p:spPr>
        <p:txBody>
          <a:bodyPr vert="horz" wrap="square" lIns="91440" tIns="45720" rIns="91440" bIns="45720" numCol="1" anchorCtr="0" compatLnSpc="1">
            <a:prstTxWarp prst="textNoShape">
              <a:avLst/>
            </a:prstTxWarp>
          </a:bodyPr>
          <a:lstStyle/>
          <a:p>
            <a:pPr>
              <a:defRPr/>
            </a:pPr>
            <a:r>
              <a:rPr lang="tr-TR" smtClean="0">
                <a:effectLst>
                  <a:outerShdw blurRad="38100" dist="38100" dir="2700000" algn="tl">
                    <a:srgbClr val="C0C0C0"/>
                  </a:outerShdw>
                </a:effectLst>
              </a:rPr>
              <a:t>Tanı </a:t>
            </a:r>
          </a:p>
        </p:txBody>
      </p:sp>
      <p:sp>
        <p:nvSpPr>
          <p:cNvPr id="40962" name="2 İçerik Yer Tutucusu"/>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bodyPr>
          <a:lstStyle/>
          <a:p>
            <a:r>
              <a:rPr lang="tr-TR" altLang="tr-TR" b="1" smtClean="0"/>
              <a:t>Tekrarlayan KB ölçümleri:</a:t>
            </a:r>
          </a:p>
          <a:p>
            <a:pPr marL="742950" lvl="1" indent="-285750"/>
            <a:r>
              <a:rPr lang="tr-TR" altLang="tr-TR" sz="2000" b="1" smtClean="0"/>
              <a:t>Ofis (Klinik) ya da Klinikte KB Ölçümü:</a:t>
            </a:r>
          </a:p>
          <a:p>
            <a:pPr marL="1143000" lvl="2"/>
            <a:r>
              <a:rPr lang="tr-TR" altLang="tr-TR" sz="1400" smtClean="0"/>
              <a:t>Sessiz bir odada birkaç dakika oturduktan sonra</a:t>
            </a:r>
          </a:p>
          <a:p>
            <a:pPr marL="1143000" lvl="2"/>
            <a:r>
              <a:rPr lang="tr-TR" altLang="tr-TR" sz="1400" smtClean="0"/>
              <a:t>1-2 dakika ara ile 2 ölçüm</a:t>
            </a:r>
          </a:p>
          <a:p>
            <a:pPr marL="1143000" lvl="2"/>
            <a:r>
              <a:rPr lang="tr-TR" altLang="tr-TR" sz="1400" smtClean="0"/>
              <a:t>Farklılık var ise yeni ölçümler</a:t>
            </a:r>
          </a:p>
          <a:p>
            <a:pPr marL="1143000" lvl="2"/>
            <a:r>
              <a:rPr lang="tr-TR" altLang="tr-TR" sz="1400" smtClean="0"/>
              <a:t>12-13 cm uzunluğunda ve 35 cm genişliğinde standart bir manşon</a:t>
            </a:r>
          </a:p>
          <a:p>
            <a:pPr marL="1143000" lvl="2"/>
            <a:r>
              <a:rPr lang="tr-TR" altLang="tr-TR" sz="1400" smtClean="0"/>
              <a:t>Tombul ve ince kollu kişiler için büyük ve küçük manşonlar da hazır bulundurulmalıdır</a:t>
            </a:r>
          </a:p>
          <a:p>
            <a:pPr marL="1143000" lvl="2"/>
            <a:r>
              <a:rPr lang="tr-TR" altLang="tr-TR" sz="1400" smtClean="0"/>
              <a:t>Çocuklarda küçük manşon kullanılmalıdır.</a:t>
            </a:r>
          </a:p>
          <a:p>
            <a:pPr marL="1143000" lvl="2"/>
            <a:r>
              <a:rPr lang="tr-TR" altLang="tr-TR" sz="1400" smtClean="0"/>
              <a:t>Manşon kalp düzeyinde tutulmalıdır.</a:t>
            </a:r>
          </a:p>
          <a:p>
            <a:pPr marL="1143000" lvl="2" eaLnBrk="1" hangingPunct="1"/>
            <a:r>
              <a:rPr lang="tr-TR" altLang="tr-TR" sz="1400" smtClean="0"/>
              <a:t>ilk vizite her iki koldan ölçüm alınmalıdır. Farklılık saptandı ise yüksek değer göz önünde tutulmalıdır.</a:t>
            </a:r>
          </a:p>
          <a:p>
            <a:pPr marL="1143000" lvl="2" eaLnBrk="1" hangingPunct="1"/>
            <a:r>
              <a:rPr lang="tr-TR" altLang="tr-TR" sz="1400" smtClean="0"/>
              <a:t>Yaşlı kişiler, diyabetik hastalar ya da postural hipotansiyondan şüphelenilen durumlarda </a:t>
            </a:r>
            <a:r>
              <a:rPr lang="tr-TR" sz="1400" smtClean="0"/>
              <a:t>ayakta durmaya başladıktan 1 ve 5 dakika sonra kan basıcı ölçülmelidir.</a:t>
            </a:r>
          </a:p>
          <a:p>
            <a:pPr marL="1143000" lvl="2" eaLnBrk="1" hangingPunct="1"/>
            <a:r>
              <a:rPr lang="tr-TR" sz="1400" smtClean="0"/>
              <a:t>Nabız atımları ile kalp hızı sayılmalıdır.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bwMode="auto">
          <a:ln>
            <a:miter lim="800000"/>
            <a:headEnd/>
            <a:tailEnd/>
          </a:ln>
        </p:spPr>
        <p:txBody>
          <a:bodyPr vert="horz" wrap="square" lIns="91440" tIns="45720" rIns="91440" bIns="45720" numCol="1" anchorCtr="0" compatLnSpc="1">
            <a:prstTxWarp prst="textNoShape">
              <a:avLst/>
            </a:prstTxWarp>
          </a:bodyPr>
          <a:lstStyle/>
          <a:p>
            <a:pPr>
              <a:defRPr/>
            </a:pPr>
            <a:r>
              <a:rPr lang="tr-TR" smtClean="0">
                <a:effectLst>
                  <a:outerShdw blurRad="38100" dist="38100" dir="2700000" algn="tl">
                    <a:srgbClr val="C0C0C0"/>
                  </a:outerShdw>
                </a:effectLst>
              </a:rPr>
              <a:t>Tanı</a:t>
            </a:r>
          </a:p>
        </p:txBody>
      </p:sp>
      <p:sp>
        <p:nvSpPr>
          <p:cNvPr id="41986" name="2 İçerik Yer Tutucusu"/>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bodyPr>
          <a:lstStyle/>
          <a:p>
            <a:r>
              <a:rPr lang="tr-TR" altLang="tr-TR" b="1" smtClean="0"/>
              <a:t>Tekrarlayan KB ölçümleri:</a:t>
            </a:r>
          </a:p>
          <a:p>
            <a:pPr marL="742950" lvl="1" indent="-285750"/>
            <a:r>
              <a:rPr lang="tr-TR" altLang="tr-TR" sz="2000" b="1" smtClean="0"/>
              <a:t>Ambulatuvar KB Ölçümü:</a:t>
            </a:r>
          </a:p>
          <a:p>
            <a:pPr marL="1143000" lvl="2"/>
            <a:r>
              <a:rPr lang="tr-TR" altLang="tr-TR" smtClean="0"/>
              <a:t>Ofis KB ölçümüne göre daha duyarlı bir yöntemdir.</a:t>
            </a:r>
          </a:p>
          <a:p>
            <a:pPr marL="1143000" lvl="2"/>
            <a:r>
              <a:rPr lang="tr-TR" altLang="tr-TR" smtClean="0"/>
              <a:t>Günlük aktiviteler ve uyku sırasındaki KB</a:t>
            </a:r>
          </a:p>
          <a:p>
            <a:pPr marL="1143000" lvl="2"/>
            <a:r>
              <a:rPr lang="tr-TR" altLang="tr-TR" smtClean="0"/>
              <a:t>Beyaz önlük hipertansiyonu, ilaç direnci, otonomik disfonksiyon ve ilaçlara bağlı hipotansif etkinliği araştırma</a:t>
            </a:r>
          </a:p>
          <a:p>
            <a:pPr marL="1143000" lvl="2" eaLnBrk="1" hangingPunct="1"/>
            <a:r>
              <a:rPr lang="tr-TR" altLang="tr-TR" smtClean="0"/>
              <a:t>Gece yarısı KB’nın gün içi değerlere göre prognostik değeri daha fazladır. </a:t>
            </a:r>
          </a:p>
          <a:p>
            <a:pPr marL="2057400" lvl="4" indent="-228600"/>
            <a:r>
              <a:rPr lang="tr-TR" altLang="tr-TR" smtClean="0"/>
              <a:t>Çoğu kez uykuda KB % 10-20 azalır.</a:t>
            </a:r>
          </a:p>
          <a:p>
            <a:pPr marL="2057400" lvl="4" indent="-228600" eaLnBrk="1" hangingPunct="1"/>
            <a:r>
              <a:rPr lang="tr-TR" altLang="tr-TR" smtClean="0"/>
              <a:t>Bu azalma yok ise KVH riski artar.</a:t>
            </a:r>
            <a:endParaRPr lang="tr-TR"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Tanım</a:t>
            </a:r>
            <a:endParaRPr lang="tr-TR" dirty="0"/>
          </a:p>
        </p:txBody>
      </p:sp>
      <p:sp>
        <p:nvSpPr>
          <p:cNvPr id="3" name="2 İçerik Yer Tutucusu"/>
          <p:cNvSpPr>
            <a:spLocks noGrp="1"/>
          </p:cNvSpPr>
          <p:nvPr>
            <p:ph idx="1"/>
          </p:nvPr>
        </p:nvSpPr>
        <p:spPr>
          <a:xfrm>
            <a:off x="1435100" y="1772816"/>
            <a:ext cx="7499350" cy="4475584"/>
          </a:xfrm>
        </p:spPr>
        <p:txBody>
          <a:bodyPr/>
          <a:lstStyle/>
          <a:p>
            <a:pPr>
              <a:defRPr/>
            </a:pPr>
            <a:r>
              <a:rPr lang="tr-TR" dirty="0" smtClean="0"/>
              <a:t>Yüksek kan </a:t>
            </a:r>
            <a:r>
              <a:rPr lang="tr-TR" dirty="0" err="1" smtClean="0"/>
              <a:t>basncı</a:t>
            </a:r>
            <a:r>
              <a:rPr lang="tr-TR" dirty="0" smtClean="0"/>
              <a:t> için kesin bir sınır yoktur. Arter basıncı ve </a:t>
            </a:r>
            <a:r>
              <a:rPr lang="tr-TR" dirty="0" err="1" smtClean="0"/>
              <a:t>mortalite</a:t>
            </a:r>
            <a:r>
              <a:rPr lang="tr-TR" dirty="0" smtClean="0"/>
              <a:t> arasında ilişki kantitatiftir, basınç yükseldikçe </a:t>
            </a:r>
            <a:r>
              <a:rPr lang="tr-TR" dirty="0" err="1" smtClean="0"/>
              <a:t>prognoz</a:t>
            </a:r>
            <a:r>
              <a:rPr lang="tr-TR" dirty="0" smtClean="0"/>
              <a:t> kötüleşir.</a:t>
            </a:r>
          </a:p>
          <a:p>
            <a:pPr lvl="8">
              <a:defRPr/>
            </a:pPr>
            <a:r>
              <a:rPr lang="tr-TR" dirty="0" smtClean="0"/>
              <a:t>T </a:t>
            </a:r>
            <a:r>
              <a:rPr lang="tr-TR" dirty="0" err="1" smtClean="0"/>
              <a:t>Pickering</a:t>
            </a:r>
            <a:r>
              <a:rPr lang="tr-TR" dirty="0" smtClean="0"/>
              <a:t>, 1972</a:t>
            </a:r>
          </a:p>
          <a:p>
            <a:pPr lvl="8">
              <a:defRPr/>
            </a:pPr>
            <a:endParaRPr lang="tr-TR" dirty="0" smtClean="0"/>
          </a:p>
          <a:p>
            <a:pPr lvl="8">
              <a:defRPr/>
            </a:pPr>
            <a:endParaRPr lang="tr-TR" dirty="0" smtClean="0"/>
          </a:p>
          <a:p>
            <a:pPr>
              <a:defRPr/>
            </a:pPr>
            <a:r>
              <a:rPr lang="tr-TR" dirty="0" smtClean="0"/>
              <a:t>Hipertansiyonun fiili tanımı, düşürmenin yararlarının düşürmemenin yararlarından fazla olmaya başladığı seviyedir.</a:t>
            </a:r>
          </a:p>
          <a:p>
            <a:pPr lvl="8">
              <a:defRPr/>
            </a:pPr>
            <a:r>
              <a:rPr lang="tr-TR" dirty="0" smtClean="0"/>
              <a:t>G </a:t>
            </a:r>
            <a:r>
              <a:rPr lang="tr-TR" dirty="0" err="1" smtClean="0"/>
              <a:t>Rose</a:t>
            </a:r>
            <a:r>
              <a:rPr lang="tr-TR" dirty="0" smtClean="0"/>
              <a:t>, 1980</a:t>
            </a:r>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bwMode="auto">
          <a:solidFill>
            <a:schemeClr val="bg1"/>
          </a:solidFill>
          <a:ln>
            <a:miter lim="800000"/>
            <a:headEnd/>
            <a:tailEnd/>
          </a:ln>
        </p:spPr>
        <p:txBody>
          <a:bodyPr vert="horz" wrap="square" lIns="91440" tIns="45720" rIns="91440" bIns="45720" numCol="1" anchorCtr="0" compatLnSpc="1">
            <a:prstTxWarp prst="textNoShape">
              <a:avLst/>
            </a:prstTxWarp>
          </a:bodyPr>
          <a:lstStyle/>
          <a:p>
            <a:pPr>
              <a:defRPr/>
            </a:pPr>
            <a:r>
              <a:rPr lang="tr-TR" smtClean="0">
                <a:effectLst>
                  <a:outerShdw blurRad="38100" dist="38100" dir="2700000" algn="tl">
                    <a:srgbClr val="C0C0C0"/>
                  </a:outerShdw>
                </a:effectLst>
              </a:rPr>
              <a:t>Tanı</a:t>
            </a:r>
          </a:p>
        </p:txBody>
      </p:sp>
      <p:sp>
        <p:nvSpPr>
          <p:cNvPr id="43010" name="2 İçerik Yer Tutucusu"/>
          <p:cNvSpPr>
            <a:spLocks noGrp="1"/>
          </p:cNvSpPr>
          <p:nvPr>
            <p:ph idx="4294967295"/>
          </p:nvPr>
        </p:nvSpPr>
        <p:spPr bwMode="auto">
          <a:solidFill>
            <a:schemeClr val="bg1"/>
          </a:solidFill>
          <a:ln>
            <a:miter lim="800000"/>
            <a:headEnd/>
            <a:tailEnd/>
          </a:ln>
        </p:spPr>
        <p:txBody>
          <a:bodyPr vert="horz" wrap="square" lIns="91440" tIns="45720" rIns="91440" bIns="45720" numCol="1" anchor="t" anchorCtr="0" compatLnSpc="1">
            <a:prstTxWarp prst="textNoShape">
              <a:avLst/>
            </a:prstTxWarp>
          </a:bodyPr>
          <a:lstStyle/>
          <a:p>
            <a:r>
              <a:rPr lang="tr-TR" altLang="tr-TR" b="1" smtClean="0"/>
              <a:t>Tekrarlayan KB ölçümleri:</a:t>
            </a:r>
          </a:p>
          <a:p>
            <a:pPr marL="742950" lvl="1" indent="-285750"/>
            <a:r>
              <a:rPr lang="tr-TR" altLang="tr-TR" sz="2000" b="1" smtClean="0"/>
              <a:t>Ambulatuvar KB Ölçümü:</a:t>
            </a:r>
          </a:p>
          <a:p>
            <a:pPr marL="1143000" lvl="2"/>
            <a:r>
              <a:rPr lang="tr-TR" altLang="tr-TR" smtClean="0"/>
              <a:t>Aşağıdaki durumlarda 24 saatlik ambulatuvar KB ölçülmelidir:</a:t>
            </a:r>
          </a:p>
          <a:p>
            <a:pPr marL="742950" lvl="1" indent="-285750" eaLnBrk="1" hangingPunct="1">
              <a:spcBef>
                <a:spcPct val="20000"/>
              </a:spcBef>
              <a:buClrTx/>
              <a:buFont typeface="Arial" charset="0"/>
              <a:buChar char="–"/>
            </a:pPr>
            <a:r>
              <a:rPr lang="tr-TR" altLang="tr-TR" sz="1600" smtClean="0">
                <a:solidFill>
                  <a:srgbClr val="000000"/>
                </a:solidFill>
              </a:rPr>
              <a:t>Ofis KB ölçümlerinde, aynı ya da farklı vizitlerde önemli farklılıklar saptanmışsa,</a:t>
            </a:r>
          </a:p>
          <a:p>
            <a:pPr marL="742950" lvl="1" indent="-285750" eaLnBrk="1" hangingPunct="1">
              <a:spcBef>
                <a:spcPct val="20000"/>
              </a:spcBef>
              <a:buClrTx/>
              <a:buFont typeface="Arial" charset="0"/>
              <a:buChar char="–"/>
            </a:pPr>
            <a:r>
              <a:rPr lang="tr-TR" altLang="tr-TR" sz="1600" smtClean="0">
                <a:solidFill>
                  <a:srgbClr val="000000"/>
                </a:solidFill>
              </a:rPr>
              <a:t>Ofiste KV riski düşük olanlarda yüksek KB ölçülmüşse,</a:t>
            </a:r>
          </a:p>
          <a:p>
            <a:pPr marL="742950" lvl="1" indent="-285750" eaLnBrk="1" hangingPunct="1">
              <a:spcBef>
                <a:spcPct val="20000"/>
              </a:spcBef>
              <a:buClrTx/>
              <a:buFont typeface="Arial" charset="0"/>
              <a:buChar char="–"/>
            </a:pPr>
            <a:r>
              <a:rPr lang="tr-TR" altLang="tr-TR" sz="1600" smtClean="0">
                <a:solidFill>
                  <a:srgbClr val="000000"/>
                </a:solidFill>
              </a:rPr>
              <a:t>Ofis ve evde ölçülen KB değerleri arasında belirgin farklılık varsa,</a:t>
            </a:r>
          </a:p>
          <a:p>
            <a:pPr marL="742950" lvl="1" indent="-285750" eaLnBrk="1" hangingPunct="1">
              <a:spcBef>
                <a:spcPct val="20000"/>
              </a:spcBef>
              <a:buClrTx/>
              <a:buFont typeface="Arial" charset="0"/>
              <a:buChar char="–"/>
            </a:pPr>
            <a:r>
              <a:rPr lang="tr-TR" altLang="tr-TR" sz="1600" smtClean="0">
                <a:solidFill>
                  <a:srgbClr val="000000"/>
                </a:solidFill>
              </a:rPr>
              <a:t>İlaç tedavisine dirençten söz ediliyorsa,</a:t>
            </a:r>
          </a:p>
          <a:p>
            <a:pPr marL="742950" lvl="1" indent="-285750" eaLnBrk="1" hangingPunct="1">
              <a:spcBef>
                <a:spcPct val="20000"/>
              </a:spcBef>
              <a:buClrTx/>
              <a:buFont typeface="Arial" charset="0"/>
              <a:buChar char="–"/>
            </a:pPr>
            <a:r>
              <a:rPr lang="tr-TR" altLang="tr-TR" sz="1600" smtClean="0">
                <a:solidFill>
                  <a:srgbClr val="000000"/>
                </a:solidFill>
              </a:rPr>
              <a:t>Özellikle yaşlı ve diyabetiklerde hipotansif epizodlardan şüpheleniliyorsa,</a:t>
            </a:r>
          </a:p>
          <a:p>
            <a:pPr marL="742950" lvl="1" indent="-285750" eaLnBrk="1" hangingPunct="1">
              <a:spcBef>
                <a:spcPct val="20000"/>
              </a:spcBef>
              <a:buClrTx/>
              <a:buFont typeface="Arial" charset="0"/>
              <a:buChar char="–"/>
            </a:pPr>
            <a:r>
              <a:rPr lang="tr-TR" altLang="tr-TR" sz="1600" smtClean="0">
                <a:solidFill>
                  <a:srgbClr val="000000"/>
                </a:solidFill>
              </a:rPr>
              <a:t>Gebe kadınlarda ofiste KB yüksek ve preeklampsiden şüpheleniliyorsa.</a:t>
            </a:r>
          </a:p>
          <a:p>
            <a:pPr marL="1143000" lvl="2">
              <a:buFont typeface="Wingdings 2" pitchFamily="18" charset="2"/>
              <a:buNone/>
            </a:pPr>
            <a:endParaRPr lang="tr-TR" sz="1600" smtClean="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bwMode="auto">
          <a:solidFill>
            <a:schemeClr val="bg1"/>
          </a:solidFill>
          <a:ln>
            <a:miter lim="800000"/>
            <a:headEnd/>
            <a:tailEnd/>
          </a:ln>
        </p:spPr>
        <p:txBody>
          <a:bodyPr vert="horz" wrap="square" lIns="91440" tIns="45720" rIns="91440" bIns="45720" numCol="1" anchorCtr="0" compatLnSpc="1">
            <a:prstTxWarp prst="textNoShape">
              <a:avLst/>
            </a:prstTxWarp>
          </a:bodyPr>
          <a:lstStyle/>
          <a:p>
            <a:pPr>
              <a:defRPr/>
            </a:pPr>
            <a:r>
              <a:rPr lang="tr-TR" smtClean="0">
                <a:effectLst>
                  <a:outerShdw blurRad="38100" dist="38100" dir="2700000" algn="tl">
                    <a:srgbClr val="C0C0C0"/>
                  </a:outerShdw>
                </a:effectLst>
              </a:rPr>
              <a:t>Tanı</a:t>
            </a:r>
          </a:p>
        </p:txBody>
      </p:sp>
      <p:sp>
        <p:nvSpPr>
          <p:cNvPr id="44034" name="2 İçerik Yer Tutucusu"/>
          <p:cNvSpPr>
            <a:spLocks noGrp="1"/>
          </p:cNvSpPr>
          <p:nvPr>
            <p:ph idx="4294967295"/>
          </p:nvPr>
        </p:nvSpPr>
        <p:spPr bwMode="auto">
          <a:solidFill>
            <a:schemeClr val="bg1"/>
          </a:solidFill>
          <a:ln>
            <a:miter lim="800000"/>
            <a:headEnd/>
            <a:tailEnd/>
          </a:ln>
        </p:spPr>
        <p:txBody>
          <a:bodyPr vert="horz" wrap="square" lIns="91440" tIns="45720" rIns="91440" bIns="45720" numCol="1" anchor="t" anchorCtr="0" compatLnSpc="1">
            <a:prstTxWarp prst="textNoShape">
              <a:avLst/>
            </a:prstTxWarp>
          </a:bodyPr>
          <a:lstStyle/>
          <a:p>
            <a:r>
              <a:rPr lang="tr-TR" altLang="tr-TR" b="1" smtClean="0"/>
              <a:t>Tekrarlayan KB ölçümleri:</a:t>
            </a:r>
          </a:p>
          <a:p>
            <a:pPr marL="742950" lvl="1" indent="-285750"/>
            <a:r>
              <a:rPr lang="tr-TR" altLang="tr-TR" b="1" smtClean="0"/>
              <a:t>Evde KB Ölçümü:</a:t>
            </a:r>
          </a:p>
          <a:p>
            <a:pPr marL="1143000" lvl="2"/>
            <a:r>
              <a:rPr lang="tr-TR" sz="1800" smtClean="0"/>
              <a:t>Ofis KB ölçümünden daha değerlidir ama ambulatuvar kan basıncı ölçümünden değersizdir.</a:t>
            </a:r>
          </a:p>
          <a:p>
            <a:pPr marL="1143000" lvl="2"/>
            <a:r>
              <a:rPr lang="tr-TR" altLang="tr-TR" sz="1800" smtClean="0"/>
              <a:t>Tedavi öncesi ve sırasında evde KB  ölçmesi önerilmelidir.</a:t>
            </a:r>
          </a:p>
          <a:p>
            <a:pPr marL="1600200" lvl="3" indent="-228600" eaLnBrk="1" hangingPunct="1"/>
            <a:r>
              <a:rPr lang="tr-TR" altLang="tr-TR" sz="1800" smtClean="0"/>
              <a:t>Tedaviye uyumu arttırır.</a:t>
            </a:r>
          </a:p>
          <a:p>
            <a:pPr marL="1143000" lvl="2" eaLnBrk="1" hangingPunct="1"/>
            <a:r>
              <a:rPr lang="tr-TR" altLang="tr-TR" sz="1800" smtClean="0"/>
              <a:t>Oturarak birkaç dakikalık istirahatten sonra sabah veya akşam ölçmeli</a:t>
            </a:r>
          </a:p>
          <a:p>
            <a:pPr marL="1143000" lvl="2" eaLnBrk="1" hangingPunct="1"/>
            <a:r>
              <a:rPr lang="tr-TR" altLang="tr-TR" sz="1800" smtClean="0"/>
              <a:t>Ölçümler ilaç almadan önce yapılmalıdır.</a:t>
            </a:r>
          </a:p>
          <a:p>
            <a:pPr marL="1143000" lvl="2" eaLnBrk="1" hangingPunct="1"/>
            <a:r>
              <a:rPr lang="tr-TR" altLang="tr-TR" sz="1800" smtClean="0"/>
              <a:t>Manşon kalp hizasında tutulmalıdır.</a:t>
            </a:r>
          </a:p>
          <a:p>
            <a:pPr marL="1143000" lvl="2" eaLnBrk="1" hangingPunct="1"/>
            <a:r>
              <a:rPr lang="tr-TR" altLang="tr-TR" sz="1800" smtClean="0"/>
              <a:t>Anksiyeteye neden oluyorsa veya kendisini kandırıp tedaviyi kendi kendine değiştiriyorsa bu yöntemden kaçınılmalıdır.</a:t>
            </a:r>
            <a:endParaRPr lang="tr-TR" sz="18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bwMode="auto">
          <a:xfrm>
            <a:off x="1435100" y="274638"/>
            <a:ext cx="7499350" cy="850900"/>
          </a:xfrm>
          <a:solidFill>
            <a:schemeClr val="bg1"/>
          </a:solidFill>
          <a:ln>
            <a:miter lim="800000"/>
            <a:headEnd/>
            <a:tailEnd/>
          </a:ln>
        </p:spPr>
        <p:txBody>
          <a:bodyPr vert="horz" wrap="square" lIns="91440" tIns="45720" rIns="91440" bIns="45720" numCol="1" anchorCtr="0" compatLnSpc="1">
            <a:prstTxWarp prst="textNoShape">
              <a:avLst/>
            </a:prstTxWarp>
          </a:bodyPr>
          <a:lstStyle/>
          <a:p>
            <a:pPr>
              <a:defRPr/>
            </a:pPr>
            <a:r>
              <a:rPr lang="tr-TR" smtClean="0">
                <a:effectLst>
                  <a:outerShdw blurRad="38100" dist="38100" dir="2700000" algn="tl">
                    <a:srgbClr val="C0C0C0"/>
                  </a:outerShdw>
                </a:effectLst>
              </a:rPr>
              <a:t>Tanı</a:t>
            </a:r>
          </a:p>
        </p:txBody>
      </p:sp>
      <p:sp>
        <p:nvSpPr>
          <p:cNvPr id="45058" name="2 İçerik Yer Tutucusu"/>
          <p:cNvSpPr>
            <a:spLocks noGrp="1"/>
          </p:cNvSpPr>
          <p:nvPr>
            <p:ph idx="4294967295"/>
          </p:nvPr>
        </p:nvSpPr>
        <p:spPr bwMode="auto">
          <a:xfrm>
            <a:off x="1403350" y="1412875"/>
            <a:ext cx="7499350" cy="360363"/>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None/>
            </a:pPr>
            <a:r>
              <a:rPr lang="tr-TR" altLang="tr-TR" sz="1400" b="1" smtClean="0"/>
              <a:t>Hipertansiyon Tanımlaması İçin Kan Basıncı (mmHg) Eşik Değeri ESC-ESH 2013</a:t>
            </a:r>
            <a:endParaRPr lang="tr-TR" sz="1400" b="1" smtClean="0"/>
          </a:p>
        </p:txBody>
      </p:sp>
      <p:pic>
        <p:nvPicPr>
          <p:cNvPr id="45059" name="Picture 5" descr="ht tanı"/>
          <p:cNvPicPr>
            <a:picLocks noChangeAspect="1" noChangeArrowheads="1"/>
          </p:cNvPicPr>
          <p:nvPr/>
        </p:nvPicPr>
        <p:blipFill>
          <a:blip r:embed="rId2"/>
          <a:srcRect/>
          <a:stretch>
            <a:fillRect/>
          </a:stretch>
        </p:blipFill>
        <p:spPr bwMode="auto">
          <a:xfrm>
            <a:off x="1258888" y="1916113"/>
            <a:ext cx="7705725" cy="47529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bwMode="auto">
          <a:ln>
            <a:miter lim="800000"/>
            <a:headEnd/>
            <a:tailEnd/>
          </a:ln>
        </p:spPr>
        <p:txBody>
          <a:bodyPr vert="horz" wrap="square" lIns="91440" tIns="45720" rIns="91440" bIns="45720" numCol="1" anchorCtr="0" compatLnSpc="1">
            <a:prstTxWarp prst="textNoShape">
              <a:avLst/>
            </a:prstTxWarp>
          </a:bodyPr>
          <a:lstStyle/>
          <a:p>
            <a:pPr>
              <a:defRPr/>
            </a:pPr>
            <a:r>
              <a:rPr lang="tr-TR" smtClean="0">
                <a:effectLst>
                  <a:outerShdw blurRad="38100" dist="38100" dir="2700000" algn="tl">
                    <a:srgbClr val="C0C0C0"/>
                  </a:outerShdw>
                </a:effectLst>
              </a:rPr>
              <a:t>Tanı </a:t>
            </a:r>
          </a:p>
        </p:txBody>
      </p:sp>
      <p:sp>
        <p:nvSpPr>
          <p:cNvPr id="46082" name="2 İçerik Yer Tutucusu"/>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bodyPr>
          <a:lstStyle/>
          <a:p>
            <a:r>
              <a:rPr lang="tr-TR" altLang="tr-TR" b="1" smtClean="0"/>
              <a:t>Klinik öykü ve aile öyküsü:</a:t>
            </a:r>
          </a:p>
          <a:p>
            <a:pPr marL="742950" lvl="1" indent="-285750"/>
            <a:r>
              <a:rPr lang="tr-TR" b="1" smtClean="0"/>
              <a:t>Klinik öykü:</a:t>
            </a:r>
            <a:endParaRPr lang="tr-TR" altLang="tr-TR" smtClean="0"/>
          </a:p>
          <a:p>
            <a:pPr marL="1143000" lvl="2" eaLnBrk="1" hangingPunct="1"/>
            <a:r>
              <a:rPr lang="tr-TR" altLang="tr-TR" smtClean="0"/>
              <a:t>KB yüksekliğinin süresi ve önceki değerleri,</a:t>
            </a:r>
          </a:p>
          <a:p>
            <a:pPr marL="1143000" lvl="2" eaLnBrk="1" hangingPunct="1"/>
            <a:r>
              <a:rPr lang="tr-TR" altLang="tr-TR" smtClean="0"/>
              <a:t>Sekonder HT nedenlerinin semptomları ?,</a:t>
            </a:r>
          </a:p>
          <a:p>
            <a:pPr marL="1143000" lvl="2" eaLnBrk="1" hangingPunct="1"/>
            <a:r>
              <a:rPr lang="tr-TR" altLang="tr-TR" smtClean="0"/>
              <a:t>KB’nı yükselten ilaç kullanımı:</a:t>
            </a:r>
          </a:p>
          <a:p>
            <a:pPr marL="1600200" lvl="3" indent="-228600" eaLnBrk="1" hangingPunct="1"/>
            <a:r>
              <a:rPr lang="tr-TR" altLang="tr-TR" sz="1800" smtClean="0"/>
              <a:t>Liquoris, burun damlası, kokain, amfetamin, oral kontraseptifler, steroid, nonsteroidal antiinflamatuvarlar, eritropoetin ve siklosporin, vs..</a:t>
            </a:r>
          </a:p>
          <a:p>
            <a:pPr marL="1143000" lvl="2" eaLnBrk="1" hangingPunct="1"/>
            <a:r>
              <a:rPr lang="tr-TR" altLang="tr-TR" smtClean="0"/>
              <a:t>Diyet (özellikle hayvansal yağ alımı, tuz, alkol, sigara kullanımı, fiziksel aktivite, erken erişkin yaşamdan itibaren kilo alımı)</a:t>
            </a:r>
            <a:endParaRPr lang="tr-TR"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bwMode="auto">
          <a:solidFill>
            <a:schemeClr val="bg1"/>
          </a:solidFill>
          <a:ln>
            <a:miter lim="800000"/>
            <a:headEnd/>
            <a:tailEnd/>
          </a:ln>
        </p:spPr>
        <p:txBody>
          <a:bodyPr vert="horz" wrap="square" lIns="91440" tIns="45720" rIns="91440" bIns="45720" numCol="1" anchorCtr="0" compatLnSpc="1">
            <a:prstTxWarp prst="textNoShape">
              <a:avLst/>
            </a:prstTxWarp>
          </a:bodyPr>
          <a:lstStyle/>
          <a:p>
            <a:pPr>
              <a:defRPr/>
            </a:pPr>
            <a:r>
              <a:rPr lang="tr-TR" smtClean="0">
                <a:effectLst>
                  <a:outerShdw blurRad="38100" dist="38100" dir="2700000" algn="tl">
                    <a:srgbClr val="C0C0C0"/>
                  </a:outerShdw>
                </a:effectLst>
              </a:rPr>
              <a:t>Tanı </a:t>
            </a:r>
          </a:p>
        </p:txBody>
      </p:sp>
      <p:sp>
        <p:nvSpPr>
          <p:cNvPr id="47106" name="2 İçerik Yer Tutucusu"/>
          <p:cNvSpPr>
            <a:spLocks noGrp="1"/>
          </p:cNvSpPr>
          <p:nvPr>
            <p:ph idx="4294967295"/>
          </p:nvPr>
        </p:nvSpPr>
        <p:spPr bwMode="auto">
          <a:solidFill>
            <a:schemeClr val="bg1"/>
          </a:solidFill>
          <a:ln>
            <a:miter lim="800000"/>
            <a:headEnd/>
            <a:tailEnd/>
          </a:ln>
        </p:spPr>
        <p:txBody>
          <a:bodyPr vert="horz" wrap="square" lIns="91440" tIns="45720" rIns="91440" bIns="45720" numCol="1" anchor="t" anchorCtr="0" compatLnSpc="1">
            <a:prstTxWarp prst="textNoShape">
              <a:avLst/>
            </a:prstTxWarp>
          </a:bodyPr>
          <a:lstStyle/>
          <a:p>
            <a:r>
              <a:rPr lang="tr-TR" altLang="tr-TR" b="1" smtClean="0"/>
              <a:t>Klinik öykü ve aile öyküsü:</a:t>
            </a:r>
          </a:p>
          <a:p>
            <a:pPr marL="742950" lvl="1" indent="-285750"/>
            <a:r>
              <a:rPr lang="tr-TR" b="1" smtClean="0"/>
              <a:t>Klinik öykü:</a:t>
            </a:r>
          </a:p>
          <a:p>
            <a:pPr marL="1143000" lvl="2" eaLnBrk="1" hangingPunct="1"/>
            <a:r>
              <a:rPr lang="tr-TR" altLang="tr-TR" sz="1600" smtClean="0"/>
              <a:t>KAH, </a:t>
            </a:r>
          </a:p>
          <a:p>
            <a:pPr marL="1143000" lvl="2" eaLnBrk="1" hangingPunct="1"/>
            <a:r>
              <a:rPr lang="tr-TR" altLang="tr-TR" sz="1600" smtClean="0"/>
              <a:t>Kalp yetmezliği, </a:t>
            </a:r>
          </a:p>
          <a:p>
            <a:pPr marL="1143000" lvl="2" eaLnBrk="1" hangingPunct="1"/>
            <a:r>
              <a:rPr lang="tr-TR" altLang="tr-TR" sz="1600" smtClean="0"/>
              <a:t>Serebrovasküler ya da </a:t>
            </a:r>
          </a:p>
          <a:p>
            <a:pPr marL="1143000" lvl="2" eaLnBrk="1" hangingPunct="1"/>
            <a:r>
              <a:rPr lang="tr-TR" altLang="tr-TR" sz="1600" smtClean="0"/>
              <a:t>Periferik vasküler hastalık, </a:t>
            </a:r>
          </a:p>
          <a:p>
            <a:pPr marL="1143000" lvl="2" eaLnBrk="1" hangingPunct="1"/>
            <a:r>
              <a:rPr lang="tr-TR" altLang="tr-TR" sz="1600" smtClean="0"/>
              <a:t>Renal hastalık, </a:t>
            </a:r>
          </a:p>
          <a:p>
            <a:pPr marL="1143000" lvl="2" eaLnBrk="1" hangingPunct="1"/>
            <a:r>
              <a:rPr lang="tr-TR" altLang="tr-TR" sz="1600" smtClean="0"/>
              <a:t>Diabetes mellitus, </a:t>
            </a:r>
          </a:p>
          <a:p>
            <a:pPr marL="1143000" lvl="2" eaLnBrk="1" hangingPunct="1"/>
            <a:r>
              <a:rPr lang="tr-TR" altLang="tr-TR" sz="1600" smtClean="0"/>
              <a:t>Gut, </a:t>
            </a:r>
          </a:p>
          <a:p>
            <a:pPr marL="1143000" lvl="2" eaLnBrk="1" hangingPunct="1"/>
            <a:r>
              <a:rPr lang="tr-TR" altLang="tr-TR" sz="1600" smtClean="0"/>
              <a:t>Dislipidemi, </a:t>
            </a:r>
          </a:p>
          <a:p>
            <a:pPr marL="1143000" lvl="2" eaLnBrk="1" hangingPunct="1"/>
            <a:r>
              <a:rPr lang="tr-TR" altLang="tr-TR" sz="1600" smtClean="0"/>
              <a:t>Astım vs…ve kullanılan ilaçlar</a:t>
            </a:r>
          </a:p>
          <a:p>
            <a:pPr marL="1143000" lvl="2" eaLnBrk="1" hangingPunct="1"/>
            <a:r>
              <a:rPr lang="tr-TR" altLang="tr-TR" sz="1600" smtClean="0"/>
              <a:t>Önceki antihipertansif tedavi, sonuçları ve yan etkileri</a:t>
            </a:r>
          </a:p>
          <a:p>
            <a:pPr marL="1143000" lvl="2" eaLnBrk="1" hangingPunct="1"/>
            <a:r>
              <a:rPr lang="tr-TR" altLang="tr-TR" sz="1600" smtClean="0"/>
              <a:t>KB’nı etkileyen kişisel, ailesel ve çevresel etkenler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bwMode="auto">
          <a:ln>
            <a:miter lim="800000"/>
            <a:headEnd/>
            <a:tailEnd/>
          </a:ln>
        </p:spPr>
        <p:txBody>
          <a:bodyPr vert="horz" wrap="square" lIns="91440" tIns="45720" rIns="91440" bIns="45720" numCol="1" anchorCtr="0" compatLnSpc="1">
            <a:prstTxWarp prst="textNoShape">
              <a:avLst/>
            </a:prstTxWarp>
          </a:bodyPr>
          <a:lstStyle/>
          <a:p>
            <a:pPr>
              <a:defRPr/>
            </a:pPr>
            <a:r>
              <a:rPr lang="tr-TR" smtClean="0">
                <a:effectLst>
                  <a:outerShdw blurRad="38100" dist="38100" dir="2700000" algn="tl">
                    <a:srgbClr val="C0C0C0"/>
                  </a:outerShdw>
                </a:effectLst>
              </a:rPr>
              <a:t>Tanı</a:t>
            </a:r>
          </a:p>
        </p:txBody>
      </p:sp>
      <p:sp>
        <p:nvSpPr>
          <p:cNvPr id="48130" name="2 İçerik Yer Tutucusu"/>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bodyPr>
          <a:lstStyle/>
          <a:p>
            <a:r>
              <a:rPr lang="tr-TR" altLang="tr-TR" b="1" smtClean="0"/>
              <a:t>Klinik öykü ve aile öyküsü:</a:t>
            </a:r>
            <a:r>
              <a:rPr lang="tr-TR" b="1" smtClean="0"/>
              <a:t> </a:t>
            </a:r>
          </a:p>
          <a:p>
            <a:pPr marL="742950" lvl="1" indent="-285750"/>
            <a:r>
              <a:rPr lang="tr-TR" b="1" smtClean="0"/>
              <a:t>Aile öyküsü:</a:t>
            </a:r>
          </a:p>
          <a:p>
            <a:pPr marL="1143000" lvl="2"/>
            <a:r>
              <a:rPr lang="tr-TR" altLang="tr-TR" smtClean="0"/>
              <a:t>Hipertansiyon,</a:t>
            </a:r>
          </a:p>
          <a:p>
            <a:pPr marL="1143000" lvl="2"/>
            <a:r>
              <a:rPr lang="tr-TR" altLang="tr-TR" smtClean="0"/>
              <a:t>Diyabet,</a:t>
            </a:r>
          </a:p>
          <a:p>
            <a:pPr marL="1143000" lvl="2"/>
            <a:r>
              <a:rPr lang="tr-TR" altLang="tr-TR" smtClean="0"/>
              <a:t>Dislipidemi,</a:t>
            </a:r>
          </a:p>
          <a:p>
            <a:pPr marL="1143000" lvl="2"/>
            <a:r>
              <a:rPr lang="tr-TR" altLang="tr-TR" smtClean="0"/>
              <a:t>Prematür koroner arter hastalığı,</a:t>
            </a:r>
          </a:p>
          <a:p>
            <a:pPr marL="1143000" lvl="2"/>
            <a:r>
              <a:rPr lang="tr-TR" altLang="tr-TR" smtClean="0"/>
              <a:t>İnme,</a:t>
            </a:r>
          </a:p>
          <a:p>
            <a:pPr marL="1143000" lvl="2" eaLnBrk="1" hangingPunct="1"/>
            <a:r>
              <a:rPr lang="tr-TR" altLang="tr-TR" smtClean="0"/>
              <a:t>Periferik ve renal arter hastalığı yönünden kapsamlı şekilde sorgulanmalıdır.</a:t>
            </a:r>
            <a:endParaRPr lang="tr-TR"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bwMode="auto">
          <a:ln>
            <a:miter lim="800000"/>
            <a:headEnd/>
            <a:tailEnd/>
          </a:ln>
        </p:spPr>
        <p:txBody>
          <a:bodyPr vert="horz" wrap="square" lIns="91440" tIns="45720" rIns="91440" bIns="45720" numCol="1" anchorCtr="0" compatLnSpc="1">
            <a:prstTxWarp prst="textNoShape">
              <a:avLst/>
            </a:prstTxWarp>
          </a:bodyPr>
          <a:lstStyle/>
          <a:p>
            <a:pPr>
              <a:defRPr/>
            </a:pPr>
            <a:r>
              <a:rPr lang="tr-TR" smtClean="0">
                <a:effectLst>
                  <a:outerShdw blurRad="38100" dist="38100" dir="2700000" algn="tl">
                    <a:srgbClr val="C0C0C0"/>
                  </a:outerShdw>
                </a:effectLst>
              </a:rPr>
              <a:t>Tanı </a:t>
            </a:r>
          </a:p>
        </p:txBody>
      </p:sp>
      <p:sp>
        <p:nvSpPr>
          <p:cNvPr id="49154" name="2 İçerik Yer Tutucusu"/>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bodyPr>
          <a:lstStyle/>
          <a:p>
            <a:r>
              <a:rPr lang="tr-TR" b="1" smtClean="0"/>
              <a:t>Fizik Muayene:</a:t>
            </a:r>
          </a:p>
          <a:p>
            <a:endParaRPr lang="tr-TR" b="1" smtClean="0"/>
          </a:p>
          <a:p>
            <a:pPr marL="742950" lvl="1" indent="-285750"/>
            <a:r>
              <a:rPr lang="tr-TR" sz="1800" smtClean="0"/>
              <a:t>KB gibi kalp hızı da dikkatle ölçülmeli, nabız en az 30 saniye sayılmalı, aritmiler kaydedilmelidir.</a:t>
            </a:r>
          </a:p>
          <a:p>
            <a:pPr marL="742950" lvl="1" indent="-285750"/>
            <a:endParaRPr lang="tr-TR" sz="1800" smtClean="0"/>
          </a:p>
          <a:p>
            <a:pPr marL="742950" lvl="1" indent="-285750"/>
            <a:r>
              <a:rPr lang="tr-TR" sz="1800" smtClean="0"/>
              <a:t>Sekonder hipertansiyona ait belirtiler ve organ hasarı incelenmelidir.</a:t>
            </a:r>
          </a:p>
          <a:p>
            <a:pPr marL="742950" lvl="1" indent="-285750"/>
            <a:endParaRPr lang="tr-TR" sz="1800" smtClean="0"/>
          </a:p>
          <a:p>
            <a:pPr marL="742950" lvl="1" indent="-285750"/>
            <a:r>
              <a:rPr lang="tr-TR" sz="1800" smtClean="0"/>
              <a:t>Bel çevresi ve beden kütle indeksi hesaplanmalıdır.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bwMode="auto">
          <a:ln>
            <a:miter lim="800000"/>
            <a:headEnd/>
            <a:tailEnd/>
          </a:ln>
        </p:spPr>
        <p:txBody>
          <a:bodyPr vert="horz" wrap="square" lIns="91440" tIns="45720" rIns="91440" bIns="45720" numCol="1" anchorCtr="0" compatLnSpc="1">
            <a:prstTxWarp prst="textNoShape">
              <a:avLst/>
            </a:prstTxWarp>
          </a:bodyPr>
          <a:lstStyle/>
          <a:p>
            <a:pPr>
              <a:defRPr/>
            </a:pPr>
            <a:r>
              <a:rPr lang="tr-TR" smtClean="0">
                <a:effectLst>
                  <a:outerShdw blurRad="38100" dist="38100" dir="2700000" algn="tl">
                    <a:srgbClr val="C0C0C0"/>
                  </a:outerShdw>
                </a:effectLst>
              </a:rPr>
              <a:t>Tanı </a:t>
            </a:r>
          </a:p>
        </p:txBody>
      </p:sp>
      <p:sp>
        <p:nvSpPr>
          <p:cNvPr id="50178" name="2 İçerik Yer Tutucusu"/>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bodyPr>
          <a:lstStyle/>
          <a:p>
            <a:r>
              <a:rPr lang="tr-TR" b="1" smtClean="0"/>
              <a:t>Fizik Muayene:</a:t>
            </a:r>
          </a:p>
          <a:p>
            <a:pPr marL="742950" lvl="1" indent="-285750"/>
            <a:r>
              <a:rPr lang="tr-TR" altLang="tr-TR" sz="2000" b="1" smtClean="0"/>
              <a:t>Sekonder hipertansiyon belirtileri:</a:t>
            </a:r>
          </a:p>
          <a:p>
            <a:pPr marL="1143000" lvl="2" eaLnBrk="1" hangingPunct="1"/>
            <a:r>
              <a:rPr lang="tr-TR" altLang="tr-TR" smtClean="0"/>
              <a:t>Cushing sendromu bulguları</a:t>
            </a:r>
          </a:p>
          <a:p>
            <a:pPr marL="1143000" lvl="2" eaLnBrk="1" hangingPunct="1"/>
            <a:r>
              <a:rPr lang="tr-TR" altLang="tr-TR" smtClean="0"/>
              <a:t>Neurofibromatozis deri belirtileri (feokromasitoma)</a:t>
            </a:r>
          </a:p>
          <a:p>
            <a:pPr marL="1143000" lvl="2" eaLnBrk="1" hangingPunct="1"/>
            <a:r>
              <a:rPr lang="tr-TR" altLang="tr-TR" smtClean="0"/>
              <a:t>Büyümüş böbreğin palpasyonu (polikistik böbrek)</a:t>
            </a:r>
          </a:p>
          <a:p>
            <a:pPr marL="1143000" lvl="2" eaLnBrk="1" hangingPunct="1"/>
            <a:r>
              <a:rPr lang="tr-TR" altLang="tr-TR" smtClean="0"/>
              <a:t>Oskültasyonda abdominal üfürüm (renovasküler hipertansiyon)</a:t>
            </a:r>
          </a:p>
          <a:p>
            <a:pPr marL="1143000" lvl="2" eaLnBrk="1" hangingPunct="1"/>
            <a:r>
              <a:rPr lang="tr-TR" altLang="tr-TR" smtClean="0"/>
              <a:t>Prekordiyal ya da göğüste üfürüm (aort koarktasyonu ya da aort hastalığı)</a:t>
            </a:r>
          </a:p>
          <a:p>
            <a:pPr marL="1143000" lvl="2" eaLnBrk="1" hangingPunct="1"/>
            <a:r>
              <a:rPr lang="tr-TR" altLang="tr-TR" smtClean="0"/>
              <a:t>Azalmış ya da gecikmiş femoral nabız (aort koarktasyonu ya da aort hastalığı)</a:t>
            </a:r>
            <a:endParaRPr lang="tr-TR"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bwMode="auto">
          <a:solidFill>
            <a:schemeClr val="bg1"/>
          </a:solidFill>
          <a:ln>
            <a:miter lim="800000"/>
            <a:headEnd/>
            <a:tailEnd/>
          </a:ln>
        </p:spPr>
        <p:txBody>
          <a:bodyPr vert="horz" wrap="square" lIns="91440" tIns="45720" rIns="91440" bIns="45720" numCol="1" anchorCtr="0" compatLnSpc="1">
            <a:prstTxWarp prst="textNoShape">
              <a:avLst/>
            </a:prstTxWarp>
          </a:bodyPr>
          <a:lstStyle/>
          <a:p>
            <a:pPr>
              <a:defRPr/>
            </a:pPr>
            <a:r>
              <a:rPr lang="tr-TR" smtClean="0">
                <a:effectLst>
                  <a:outerShdw blurRad="38100" dist="38100" dir="2700000" algn="tl">
                    <a:srgbClr val="C0C0C0"/>
                  </a:outerShdw>
                </a:effectLst>
              </a:rPr>
              <a:t>Tanı </a:t>
            </a:r>
          </a:p>
        </p:txBody>
      </p:sp>
      <p:sp>
        <p:nvSpPr>
          <p:cNvPr id="51202" name="2 İçerik Yer Tutucusu"/>
          <p:cNvSpPr>
            <a:spLocks noGrp="1"/>
          </p:cNvSpPr>
          <p:nvPr>
            <p:ph idx="4294967295"/>
          </p:nvPr>
        </p:nvSpPr>
        <p:spPr bwMode="auto">
          <a:solidFill>
            <a:schemeClr val="bg1"/>
          </a:solidFill>
          <a:ln>
            <a:miter lim="800000"/>
            <a:headEnd/>
            <a:tailEnd/>
          </a:ln>
        </p:spPr>
        <p:txBody>
          <a:bodyPr vert="horz" wrap="square" lIns="91440" tIns="45720" rIns="91440" bIns="45720" numCol="1" anchor="t" anchorCtr="0" compatLnSpc="1">
            <a:prstTxWarp prst="textNoShape">
              <a:avLst/>
            </a:prstTxWarp>
          </a:bodyPr>
          <a:lstStyle/>
          <a:p>
            <a:r>
              <a:rPr lang="tr-TR" b="1" smtClean="0"/>
              <a:t>Fizik Muayene:</a:t>
            </a:r>
          </a:p>
          <a:p>
            <a:pPr marL="742950" lvl="1" indent="-285750"/>
            <a:r>
              <a:rPr lang="tr-TR" altLang="tr-TR" sz="2000" b="1" smtClean="0"/>
              <a:t>Organ Hasarı Belirtileri:</a:t>
            </a:r>
          </a:p>
          <a:p>
            <a:pPr marL="1143000" lvl="2" eaLnBrk="1" hangingPunct="1"/>
            <a:r>
              <a:rPr lang="tr-TR" altLang="tr-TR" sz="1600" smtClean="0"/>
              <a:t>Beyin: Boyun arterleri üzerinde üfürüm, motor ve duyusal defisit</a:t>
            </a:r>
          </a:p>
          <a:p>
            <a:pPr marL="1143000" lvl="2" eaLnBrk="1" hangingPunct="1"/>
            <a:endParaRPr lang="tr-TR" altLang="tr-TR" sz="1600" smtClean="0"/>
          </a:p>
          <a:p>
            <a:pPr marL="1143000" lvl="2" eaLnBrk="1" hangingPunct="1"/>
            <a:r>
              <a:rPr lang="tr-TR" altLang="tr-TR" sz="1600" smtClean="0"/>
              <a:t>Retina: fundoskopik anormallik</a:t>
            </a:r>
          </a:p>
          <a:p>
            <a:pPr marL="1143000" lvl="2" eaLnBrk="1" hangingPunct="1"/>
            <a:endParaRPr lang="tr-TR" altLang="tr-TR" sz="1600" smtClean="0"/>
          </a:p>
          <a:p>
            <a:pPr marL="1143000" lvl="2" eaLnBrk="1" hangingPunct="1"/>
            <a:r>
              <a:rPr lang="tr-TR" altLang="tr-TR" sz="1600" smtClean="0"/>
              <a:t>Kalp: apikal vuru, anormal kardiyak ritim, ventriküler gallop, pulmoner ral, periferik ödem</a:t>
            </a:r>
          </a:p>
          <a:p>
            <a:pPr marL="1143000" lvl="2" eaLnBrk="1" hangingPunct="1"/>
            <a:endParaRPr lang="tr-TR" altLang="tr-TR" sz="1600" smtClean="0"/>
          </a:p>
          <a:p>
            <a:pPr marL="1143000" lvl="2" eaLnBrk="1" hangingPunct="1"/>
            <a:r>
              <a:rPr lang="tr-TR" altLang="tr-TR" sz="1600" smtClean="0"/>
              <a:t>Periferal arter: nabızlarda yokluk, azalma, ya da asimetri, soğuk ekstremite, iskemik deri lezyonları</a:t>
            </a:r>
          </a:p>
          <a:p>
            <a:pPr marL="1143000" lvl="2" eaLnBrk="1" hangingPunct="1"/>
            <a:endParaRPr lang="tr-TR" altLang="tr-TR" sz="1600" smtClean="0"/>
          </a:p>
          <a:p>
            <a:pPr marL="1143000" lvl="2" eaLnBrk="1" hangingPunct="1"/>
            <a:r>
              <a:rPr lang="tr-TR" altLang="tr-TR" sz="1600" smtClean="0"/>
              <a:t>Karotid arter: sistolik üfürüm</a:t>
            </a:r>
            <a:endParaRPr lang="tr-TR" altLang="tr-TR" sz="1600" b="1" smtClean="0"/>
          </a:p>
          <a:p>
            <a:pPr marL="742950" lvl="1" indent="-285750"/>
            <a:endParaRPr lang="tr-TR" sz="160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bwMode="auto">
          <a:solidFill>
            <a:schemeClr val="bg1"/>
          </a:solidFill>
          <a:ln>
            <a:miter lim="800000"/>
            <a:headEnd/>
            <a:tailEnd/>
          </a:ln>
        </p:spPr>
        <p:txBody>
          <a:bodyPr vert="horz" wrap="square" lIns="91440" tIns="45720" rIns="91440" bIns="45720" numCol="1" anchorCtr="0" compatLnSpc="1">
            <a:prstTxWarp prst="textNoShape">
              <a:avLst/>
            </a:prstTxWarp>
          </a:bodyPr>
          <a:lstStyle/>
          <a:p>
            <a:pPr>
              <a:defRPr/>
            </a:pPr>
            <a:r>
              <a:rPr lang="tr-TR" smtClean="0">
                <a:effectLst>
                  <a:outerShdw blurRad="38100" dist="38100" dir="2700000" algn="tl">
                    <a:srgbClr val="C0C0C0"/>
                  </a:outerShdw>
                </a:effectLst>
              </a:rPr>
              <a:t>Tanı </a:t>
            </a:r>
          </a:p>
        </p:txBody>
      </p:sp>
      <p:sp>
        <p:nvSpPr>
          <p:cNvPr id="52226" name="2 İçerik Yer Tutucusu"/>
          <p:cNvSpPr>
            <a:spLocks noGrp="1"/>
          </p:cNvSpPr>
          <p:nvPr>
            <p:ph idx="4294967295"/>
          </p:nvPr>
        </p:nvSpPr>
        <p:spPr bwMode="auto">
          <a:solidFill>
            <a:schemeClr val="bg1"/>
          </a:solidFill>
          <a:ln>
            <a:miter lim="800000"/>
            <a:headEnd/>
            <a:tailEnd/>
          </a:ln>
        </p:spPr>
        <p:txBody>
          <a:bodyPr vert="horz" wrap="square" lIns="91440" tIns="45720" rIns="91440" bIns="45720" numCol="1" anchor="t" anchorCtr="0" compatLnSpc="1">
            <a:prstTxWarp prst="textNoShape">
              <a:avLst/>
            </a:prstTxWarp>
          </a:bodyPr>
          <a:lstStyle/>
          <a:p>
            <a:r>
              <a:rPr lang="tr-TR" b="1" smtClean="0"/>
              <a:t>Fizik Muayene:</a:t>
            </a:r>
          </a:p>
          <a:p>
            <a:pPr marL="742950" lvl="1" indent="-285750"/>
            <a:r>
              <a:rPr lang="tr-TR" sz="2000" b="1" smtClean="0"/>
              <a:t>Visseral Obezite Bulguları:</a:t>
            </a:r>
          </a:p>
          <a:p>
            <a:pPr marL="1143000" lvl="2"/>
            <a:endParaRPr lang="tr-TR" sz="1800" b="1" smtClean="0"/>
          </a:p>
          <a:p>
            <a:pPr marL="1143000" lvl="2" eaLnBrk="1" hangingPunct="1"/>
            <a:r>
              <a:rPr lang="tr-TR" smtClean="0"/>
              <a:t>Vücut ağırlığı</a:t>
            </a:r>
          </a:p>
          <a:p>
            <a:pPr marL="1600200" lvl="3" indent="-228600" eaLnBrk="1" hangingPunct="1"/>
            <a:r>
              <a:rPr lang="fi-FI" sz="1800" smtClean="0"/>
              <a:t>Artmış beden k</a:t>
            </a:r>
            <a:r>
              <a:rPr lang="tr-TR" sz="1800" smtClean="0"/>
              <a:t>i</a:t>
            </a:r>
            <a:r>
              <a:rPr lang="fi-FI" sz="1800" smtClean="0"/>
              <a:t>tle indeksi (kg/m2)</a:t>
            </a:r>
            <a:endParaRPr lang="tr-TR" sz="1800" smtClean="0"/>
          </a:p>
          <a:p>
            <a:pPr marL="2057400" lvl="4" indent="-228600" eaLnBrk="1" hangingPunct="1"/>
            <a:r>
              <a:rPr lang="tr-TR" smtClean="0"/>
              <a:t>Kilolu ≥ 25 kg/m2 ; obezite ≥ 30 kg/m2</a:t>
            </a:r>
          </a:p>
          <a:p>
            <a:pPr marL="1143000" lvl="2" eaLnBrk="1" hangingPunct="1"/>
            <a:endParaRPr lang="tr-TR" smtClean="0"/>
          </a:p>
          <a:p>
            <a:pPr marL="1143000" lvl="2" eaLnBrk="1" hangingPunct="1">
              <a:buFont typeface="Wingdings 2" pitchFamily="18" charset="2"/>
              <a:buNone/>
            </a:pPr>
            <a:endParaRPr lang="fi-FI" smtClean="0"/>
          </a:p>
          <a:p>
            <a:pPr marL="1143000" lvl="2" eaLnBrk="1" hangingPunct="1"/>
            <a:r>
              <a:rPr lang="tr-TR" smtClean="0"/>
              <a:t>Artmış bel çevresi (ayakta): </a:t>
            </a:r>
          </a:p>
          <a:p>
            <a:pPr marL="1600200" lvl="3" indent="-228600" eaLnBrk="1" hangingPunct="1"/>
            <a:r>
              <a:rPr lang="tr-TR" sz="1800" smtClean="0"/>
              <a:t>Erkek &gt; 102 cm, Kadın &gt; 88 cm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Tanım  </a:t>
            </a:r>
            <a:endParaRPr lang="tr-TR" dirty="0"/>
          </a:p>
        </p:txBody>
      </p:sp>
      <p:sp>
        <p:nvSpPr>
          <p:cNvPr id="3" name="2 İçerik Yer Tutucusu"/>
          <p:cNvSpPr>
            <a:spLocks noGrp="1"/>
          </p:cNvSpPr>
          <p:nvPr>
            <p:ph idx="1"/>
          </p:nvPr>
        </p:nvSpPr>
        <p:spPr/>
        <p:txBody>
          <a:bodyPr>
            <a:normAutofit fontScale="92500" lnSpcReduction="10000"/>
          </a:bodyPr>
          <a:lstStyle/>
          <a:p>
            <a:pPr>
              <a:defRPr/>
            </a:pPr>
            <a:r>
              <a:rPr lang="tr-TR" dirty="0" smtClean="0"/>
              <a:t>Hipertansiyon;</a:t>
            </a:r>
          </a:p>
          <a:p>
            <a:pPr lvl="1">
              <a:defRPr/>
            </a:pPr>
            <a:r>
              <a:rPr lang="tr-TR" dirty="0" err="1" smtClean="0"/>
              <a:t>Arteriyel</a:t>
            </a:r>
            <a:r>
              <a:rPr lang="tr-TR" dirty="0" smtClean="0"/>
              <a:t> kan basıncının;</a:t>
            </a:r>
          </a:p>
          <a:p>
            <a:pPr lvl="2">
              <a:defRPr/>
            </a:pPr>
            <a:r>
              <a:rPr lang="tr-TR" dirty="0" err="1" smtClean="0"/>
              <a:t>sistolik</a:t>
            </a:r>
            <a:r>
              <a:rPr lang="tr-TR" dirty="0" smtClean="0"/>
              <a:t> için  ≥140mm/</a:t>
            </a:r>
            <a:r>
              <a:rPr lang="tr-TR" dirty="0" err="1" smtClean="0"/>
              <a:t>Hg</a:t>
            </a:r>
            <a:r>
              <a:rPr lang="tr-TR" dirty="0" smtClean="0"/>
              <a:t>, </a:t>
            </a:r>
          </a:p>
          <a:p>
            <a:pPr lvl="2">
              <a:defRPr/>
            </a:pPr>
            <a:r>
              <a:rPr lang="tr-TR" dirty="0" err="1" smtClean="0"/>
              <a:t>diyastolik</a:t>
            </a:r>
            <a:r>
              <a:rPr lang="tr-TR" dirty="0" smtClean="0"/>
              <a:t> için  ≥90mm/</a:t>
            </a:r>
            <a:r>
              <a:rPr lang="tr-TR" dirty="0" err="1" smtClean="0"/>
              <a:t>Hg</a:t>
            </a:r>
            <a:r>
              <a:rPr lang="tr-TR" dirty="0" smtClean="0"/>
              <a:t> olmasıdır.</a:t>
            </a:r>
          </a:p>
          <a:p>
            <a:pPr>
              <a:defRPr/>
            </a:pPr>
            <a:endParaRPr lang="tr-TR" dirty="0" smtClean="0"/>
          </a:p>
          <a:p>
            <a:pPr>
              <a:defRPr/>
            </a:pPr>
            <a:r>
              <a:rPr lang="tr-TR" dirty="0" smtClean="0"/>
              <a:t>Hipertansiyon;</a:t>
            </a:r>
          </a:p>
          <a:p>
            <a:pPr lvl="1">
              <a:defRPr/>
            </a:pPr>
            <a:r>
              <a:rPr lang="tr-TR" dirty="0" smtClean="0"/>
              <a:t>Koroner kalp hastalığı </a:t>
            </a:r>
          </a:p>
          <a:p>
            <a:pPr lvl="1">
              <a:defRPr/>
            </a:pPr>
            <a:r>
              <a:rPr lang="tr-TR" dirty="0" smtClean="0"/>
              <a:t>İnme </a:t>
            </a:r>
          </a:p>
          <a:p>
            <a:pPr lvl="1">
              <a:defRPr/>
            </a:pPr>
            <a:r>
              <a:rPr lang="tr-TR" dirty="0" err="1" smtClean="0"/>
              <a:t>Konjestif</a:t>
            </a:r>
            <a:r>
              <a:rPr lang="tr-TR" dirty="0" smtClean="0"/>
              <a:t> kalp yetmezliği </a:t>
            </a:r>
          </a:p>
          <a:p>
            <a:pPr lvl="1">
              <a:defRPr/>
            </a:pPr>
            <a:r>
              <a:rPr lang="tr-TR" dirty="0" smtClean="0"/>
              <a:t>Son dönem böbrek hastalığı </a:t>
            </a:r>
          </a:p>
          <a:p>
            <a:pPr lvl="1">
              <a:defRPr/>
            </a:pPr>
            <a:r>
              <a:rPr lang="tr-TR" dirty="0" err="1" smtClean="0"/>
              <a:t>Periferik</a:t>
            </a:r>
            <a:r>
              <a:rPr lang="tr-TR" dirty="0" smtClean="0"/>
              <a:t> damar hastalığı </a:t>
            </a:r>
          </a:p>
          <a:p>
            <a:pPr>
              <a:buFont typeface="Wingdings" pitchFamily="2" charset="2"/>
              <a:buNone/>
              <a:defRPr/>
            </a:pPr>
            <a:r>
              <a:rPr lang="tr-TR" dirty="0" smtClean="0"/>
              <a:t>       </a:t>
            </a:r>
            <a:r>
              <a:rPr lang="tr-TR" sz="2200" dirty="0" smtClean="0"/>
              <a:t>için değiştirilebilir en önemli risk faktörüdür.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bwMode="auto">
          <a:solidFill>
            <a:schemeClr val="bg1"/>
          </a:solidFill>
          <a:ln>
            <a:miter lim="800000"/>
            <a:headEnd/>
            <a:tailEnd/>
          </a:ln>
        </p:spPr>
        <p:txBody>
          <a:bodyPr vert="horz" wrap="square" lIns="91440" tIns="45720" rIns="91440" bIns="45720" numCol="1" anchorCtr="0" compatLnSpc="1">
            <a:prstTxWarp prst="textNoShape">
              <a:avLst/>
            </a:prstTxWarp>
          </a:bodyPr>
          <a:lstStyle/>
          <a:p>
            <a:pPr>
              <a:defRPr/>
            </a:pPr>
            <a:r>
              <a:rPr lang="tr-TR" smtClean="0">
                <a:effectLst>
                  <a:outerShdw blurRad="38100" dist="38100" dir="2700000" algn="tl">
                    <a:srgbClr val="C0C0C0"/>
                  </a:outerShdw>
                </a:effectLst>
              </a:rPr>
              <a:t>Tanı </a:t>
            </a:r>
          </a:p>
        </p:txBody>
      </p:sp>
      <p:sp>
        <p:nvSpPr>
          <p:cNvPr id="53250" name="2 İçerik Yer Tutucusu"/>
          <p:cNvSpPr>
            <a:spLocks noGrp="1"/>
          </p:cNvSpPr>
          <p:nvPr>
            <p:ph idx="4294967295"/>
          </p:nvPr>
        </p:nvSpPr>
        <p:spPr bwMode="auto">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tr-TR" b="1" smtClean="0"/>
              <a:t>Laboratuar İncelemesi:</a:t>
            </a:r>
          </a:p>
          <a:p>
            <a:pPr marL="742950" lvl="1" indent="-285750" eaLnBrk="1" hangingPunct="1"/>
            <a:r>
              <a:rPr lang="tr-TR" sz="2000" b="1" smtClean="0"/>
              <a:t>Rutin Testler:</a:t>
            </a:r>
          </a:p>
          <a:p>
            <a:pPr marL="1143000" lvl="2" eaLnBrk="1" hangingPunct="1"/>
            <a:r>
              <a:rPr lang="tr-TR" sz="1400" smtClean="0"/>
              <a:t>Açlık kan şekeri</a:t>
            </a:r>
          </a:p>
          <a:p>
            <a:pPr marL="1143000" lvl="2" eaLnBrk="1" hangingPunct="1"/>
            <a:r>
              <a:rPr lang="tr-TR" sz="1400" smtClean="0"/>
              <a:t>Serum total kolesterol</a:t>
            </a:r>
          </a:p>
          <a:p>
            <a:pPr marL="1143000" lvl="2" eaLnBrk="1" hangingPunct="1"/>
            <a:r>
              <a:rPr lang="tr-TR" sz="1400" smtClean="0"/>
              <a:t>Serum LDL- kolesterol</a:t>
            </a:r>
          </a:p>
          <a:p>
            <a:pPr marL="1143000" lvl="2" eaLnBrk="1" hangingPunct="1"/>
            <a:r>
              <a:rPr lang="tr-TR" sz="1400" smtClean="0"/>
              <a:t>Serum HDL-kolesterol</a:t>
            </a:r>
          </a:p>
          <a:p>
            <a:pPr marL="1143000" lvl="2" eaLnBrk="1" hangingPunct="1"/>
            <a:r>
              <a:rPr lang="tr-TR" sz="1400" smtClean="0"/>
              <a:t>Açlık serum trigliserid</a:t>
            </a:r>
          </a:p>
          <a:p>
            <a:pPr marL="1143000" lvl="2" eaLnBrk="1" hangingPunct="1"/>
            <a:r>
              <a:rPr lang="tr-TR" sz="1400" smtClean="0"/>
              <a:t>Serum potasyum</a:t>
            </a:r>
          </a:p>
          <a:p>
            <a:pPr marL="1143000" lvl="2" eaLnBrk="1" hangingPunct="1"/>
            <a:r>
              <a:rPr lang="tr-TR" sz="1400" smtClean="0"/>
              <a:t>Serum ürik asit</a:t>
            </a:r>
          </a:p>
          <a:p>
            <a:pPr marL="1143000" lvl="2" eaLnBrk="1" hangingPunct="1"/>
            <a:r>
              <a:rPr lang="tr-TR" sz="1400" smtClean="0"/>
              <a:t>Serum kreatinin</a:t>
            </a:r>
          </a:p>
          <a:p>
            <a:pPr marL="1143000" lvl="2" eaLnBrk="1" hangingPunct="1"/>
            <a:r>
              <a:rPr lang="tr-TR" sz="1400" smtClean="0"/>
              <a:t>Kreatinin klirens ölçümü (Cockroft-Gault formülü) ya da glomerüler filtrasyon hızı (MDRD formülü)</a:t>
            </a:r>
          </a:p>
          <a:p>
            <a:pPr marL="1143000" lvl="2" eaLnBrk="1" hangingPunct="1"/>
            <a:r>
              <a:rPr lang="tr-TR" sz="1400" smtClean="0"/>
              <a:t>Hemoglobin ve hematokrit</a:t>
            </a:r>
          </a:p>
          <a:p>
            <a:pPr marL="1143000" lvl="2" eaLnBrk="1" hangingPunct="1"/>
            <a:r>
              <a:rPr lang="tr-TR" sz="1400" smtClean="0"/>
              <a:t>İdrar tahlili (dipstikle mikroalbümiüri ve mikroskopik inceleme dahil)</a:t>
            </a:r>
          </a:p>
          <a:p>
            <a:pPr marL="1143000" lvl="2" eaLnBrk="1" hangingPunct="1"/>
            <a:r>
              <a:rPr lang="tr-TR" sz="1400" smtClean="0"/>
              <a:t>EKG</a:t>
            </a:r>
            <a:endParaRPr lang="tr-TR" sz="1400" b="1"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bwMode="auto">
          <a:solidFill>
            <a:schemeClr val="bg1"/>
          </a:solidFill>
          <a:ln>
            <a:miter lim="800000"/>
            <a:headEnd/>
            <a:tailEnd/>
          </a:ln>
        </p:spPr>
        <p:txBody>
          <a:bodyPr vert="horz" wrap="square" lIns="91440" tIns="45720" rIns="91440" bIns="45720" numCol="1" anchorCtr="0" compatLnSpc="1">
            <a:prstTxWarp prst="textNoShape">
              <a:avLst/>
            </a:prstTxWarp>
          </a:bodyPr>
          <a:lstStyle/>
          <a:p>
            <a:pPr>
              <a:defRPr/>
            </a:pPr>
            <a:r>
              <a:rPr lang="tr-TR" smtClean="0">
                <a:effectLst>
                  <a:outerShdw blurRad="38100" dist="38100" dir="2700000" algn="tl">
                    <a:srgbClr val="C0C0C0"/>
                  </a:outerShdw>
                </a:effectLst>
              </a:rPr>
              <a:t>Tanı </a:t>
            </a:r>
          </a:p>
        </p:txBody>
      </p:sp>
      <p:sp>
        <p:nvSpPr>
          <p:cNvPr id="54274" name="2 İçerik Yer Tutucusu"/>
          <p:cNvSpPr>
            <a:spLocks noGrp="1"/>
          </p:cNvSpPr>
          <p:nvPr>
            <p:ph idx="4294967295"/>
          </p:nvPr>
        </p:nvSpPr>
        <p:spPr bwMode="auto">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tr-TR" b="1" smtClean="0"/>
              <a:t>Laboratuar İncelemesi:</a:t>
            </a:r>
          </a:p>
          <a:p>
            <a:pPr marL="742950" lvl="1" indent="-285750"/>
            <a:r>
              <a:rPr lang="tr-TR" sz="2000" b="1" smtClean="0"/>
              <a:t>Önerilen Testler:</a:t>
            </a:r>
          </a:p>
          <a:p>
            <a:pPr marL="1143000" lvl="2"/>
            <a:r>
              <a:rPr lang="tr-TR" smtClean="0"/>
              <a:t>Ekokardiyogram</a:t>
            </a:r>
          </a:p>
          <a:p>
            <a:pPr marL="1143000" lvl="2"/>
            <a:r>
              <a:rPr lang="tr-TR" smtClean="0"/>
              <a:t>Karotis ultrasonu</a:t>
            </a:r>
          </a:p>
          <a:p>
            <a:pPr marL="1143000" lvl="2"/>
            <a:r>
              <a:rPr lang="tr-TR" smtClean="0"/>
              <a:t>Kantitatif proteinüri (Dipstik test pozitif ise)</a:t>
            </a:r>
          </a:p>
          <a:p>
            <a:pPr marL="1143000" lvl="2"/>
            <a:r>
              <a:rPr lang="tr-TR" smtClean="0"/>
              <a:t>Bilek -brakiyal KB indeksi</a:t>
            </a:r>
          </a:p>
          <a:p>
            <a:pPr marL="1143000" lvl="2"/>
            <a:r>
              <a:rPr lang="tr-TR" smtClean="0"/>
              <a:t>Fundoskopi</a:t>
            </a:r>
          </a:p>
          <a:p>
            <a:pPr marL="1143000" lvl="2"/>
            <a:r>
              <a:rPr lang="tr-TR" smtClean="0"/>
              <a:t>Glukoz tolerans testi (açlık kan şekeri &gt;100 mg/dL ise)</a:t>
            </a:r>
          </a:p>
          <a:p>
            <a:pPr marL="1143000" lvl="2"/>
            <a:r>
              <a:rPr lang="tr-TR" smtClean="0"/>
              <a:t>Evde ve 24 saatlik ambulatuvar KB ölçümü (mümkün olan yerde)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bwMode="auto">
          <a:solidFill>
            <a:schemeClr val="bg1"/>
          </a:solidFill>
          <a:ln>
            <a:miter lim="800000"/>
            <a:headEnd/>
            <a:tailEnd/>
          </a:ln>
        </p:spPr>
        <p:txBody>
          <a:bodyPr vert="horz" wrap="square" lIns="91440" tIns="45720" rIns="91440" bIns="45720" numCol="1" anchorCtr="0" compatLnSpc="1">
            <a:prstTxWarp prst="textNoShape">
              <a:avLst/>
            </a:prstTxWarp>
          </a:bodyPr>
          <a:lstStyle/>
          <a:p>
            <a:pPr>
              <a:defRPr/>
            </a:pPr>
            <a:r>
              <a:rPr lang="tr-TR" smtClean="0">
                <a:effectLst>
                  <a:outerShdw blurRad="38100" dist="38100" dir="2700000" algn="tl">
                    <a:srgbClr val="C0C0C0"/>
                  </a:outerShdw>
                </a:effectLst>
              </a:rPr>
              <a:t>Tanı </a:t>
            </a:r>
          </a:p>
        </p:txBody>
      </p:sp>
      <p:sp>
        <p:nvSpPr>
          <p:cNvPr id="55298" name="2 İçerik Yer Tutucusu"/>
          <p:cNvSpPr>
            <a:spLocks noGrp="1"/>
          </p:cNvSpPr>
          <p:nvPr>
            <p:ph idx="4294967295"/>
          </p:nvPr>
        </p:nvSpPr>
        <p:spPr bwMode="auto">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tr-TR" b="1" smtClean="0"/>
              <a:t>Laboratuar İncelemesi:</a:t>
            </a:r>
          </a:p>
          <a:p>
            <a:pPr marL="742950" lvl="1" indent="-285750"/>
            <a:r>
              <a:rPr lang="tr-TR" sz="2000" b="1" smtClean="0"/>
              <a:t>Kapsamlı İnceleme:</a:t>
            </a:r>
          </a:p>
          <a:p>
            <a:pPr marL="1143000" lvl="2"/>
            <a:r>
              <a:rPr lang="tr-TR" sz="1400" smtClean="0"/>
              <a:t>Komplike hipertansiyonda:</a:t>
            </a:r>
          </a:p>
          <a:p>
            <a:pPr marL="1600200" lvl="3" indent="-228600"/>
            <a:r>
              <a:rPr lang="tr-TR" sz="1400" smtClean="0"/>
              <a:t>Serebral, </a:t>
            </a:r>
          </a:p>
          <a:p>
            <a:pPr marL="1600200" lvl="3" indent="-228600"/>
            <a:r>
              <a:rPr lang="tr-TR" sz="1400" smtClean="0"/>
              <a:t>Kardiyak, </a:t>
            </a:r>
          </a:p>
          <a:p>
            <a:pPr marL="1600200" lvl="3" indent="-228600"/>
            <a:r>
              <a:rPr lang="tr-TR" sz="1400" smtClean="0"/>
              <a:t>Renal </a:t>
            </a:r>
          </a:p>
          <a:p>
            <a:pPr marL="1600200" lvl="3" indent="-228600"/>
            <a:r>
              <a:rPr lang="tr-TR" sz="1400" smtClean="0"/>
              <a:t>Vasküler hasar araştırılmalı.</a:t>
            </a:r>
          </a:p>
          <a:p>
            <a:pPr marL="1143000" lvl="2"/>
            <a:r>
              <a:rPr lang="tr-TR" sz="1400" smtClean="0"/>
              <a:t>Sekonder hipertansiyon düşünülüyorsa:</a:t>
            </a:r>
          </a:p>
          <a:p>
            <a:pPr marL="1600200" lvl="3" indent="-228600"/>
            <a:r>
              <a:rPr lang="tr-TR" sz="1400" smtClean="0"/>
              <a:t>Renin ölçümü, </a:t>
            </a:r>
          </a:p>
          <a:p>
            <a:pPr marL="1600200" lvl="3" indent="-228600"/>
            <a:r>
              <a:rPr lang="tr-TR" sz="1400" smtClean="0"/>
              <a:t>Aldosteron, </a:t>
            </a:r>
          </a:p>
          <a:p>
            <a:pPr marL="1600200" lvl="3" indent="-228600"/>
            <a:r>
              <a:rPr lang="tr-TR" sz="1400" smtClean="0"/>
              <a:t>Kortikosteroid, </a:t>
            </a:r>
          </a:p>
          <a:p>
            <a:pPr marL="1600200" lvl="3" indent="-228600"/>
            <a:r>
              <a:rPr lang="tr-TR" sz="1400" smtClean="0"/>
              <a:t>Plazma ve /veya idrar katekolamin, </a:t>
            </a:r>
          </a:p>
          <a:p>
            <a:pPr marL="1600200" lvl="3" indent="-228600"/>
            <a:r>
              <a:rPr lang="tr-TR" sz="1400" smtClean="0"/>
              <a:t>Arteriografi, </a:t>
            </a:r>
          </a:p>
          <a:p>
            <a:pPr marL="1600200" lvl="3" indent="-228600"/>
            <a:r>
              <a:rPr lang="tr-TR" sz="1400" smtClean="0"/>
              <a:t>Renal ve adrenal USG, </a:t>
            </a:r>
          </a:p>
          <a:p>
            <a:pPr marL="1600200" lvl="3" indent="-228600"/>
            <a:r>
              <a:rPr lang="tr-TR" sz="1400" smtClean="0"/>
              <a:t>BT, </a:t>
            </a:r>
          </a:p>
          <a:p>
            <a:pPr marL="1600200" lvl="3" indent="-228600"/>
            <a:r>
              <a:rPr lang="tr-TR" sz="1400" smtClean="0"/>
              <a:t>MRI.</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bwMode="auto">
          <a:solidFill>
            <a:schemeClr val="bg1"/>
          </a:solidFill>
          <a:ln>
            <a:miter lim="800000"/>
            <a:headEnd/>
            <a:tailEnd/>
          </a:ln>
        </p:spPr>
        <p:txBody>
          <a:bodyPr vert="horz" wrap="square" lIns="91440" tIns="45720" rIns="91440" bIns="45720" numCol="1" anchorCtr="0" compatLnSpc="1">
            <a:prstTxWarp prst="textNoShape">
              <a:avLst/>
            </a:prstTxWarp>
          </a:bodyPr>
          <a:lstStyle/>
          <a:p>
            <a:pPr>
              <a:defRPr/>
            </a:pPr>
            <a:r>
              <a:rPr lang="tr-TR" smtClean="0">
                <a:effectLst>
                  <a:outerShdw blurRad="38100" dist="38100" dir="2700000" algn="tl">
                    <a:srgbClr val="C0C0C0"/>
                  </a:outerShdw>
                </a:effectLst>
              </a:rPr>
              <a:t>Tanı </a:t>
            </a:r>
          </a:p>
        </p:txBody>
      </p:sp>
      <p:sp>
        <p:nvSpPr>
          <p:cNvPr id="56322" name="2 İçerik Yer Tutucusu"/>
          <p:cNvSpPr>
            <a:spLocks noGrp="1"/>
          </p:cNvSpPr>
          <p:nvPr>
            <p:ph idx="4294967295"/>
          </p:nvPr>
        </p:nvSpPr>
        <p:spPr bwMode="auto">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tr-TR" b="1" smtClean="0"/>
              <a:t>Genetik İnceleme:</a:t>
            </a:r>
          </a:p>
          <a:p>
            <a:pPr marL="742950" lvl="1" indent="-285750" eaLnBrk="1" hangingPunct="1"/>
            <a:r>
              <a:rPr lang="tr-TR" sz="2100" smtClean="0"/>
              <a:t>Hipertansiyonun nadir monogenik formları;</a:t>
            </a:r>
          </a:p>
          <a:p>
            <a:pPr marL="1143000" lvl="2" eaLnBrk="1" hangingPunct="1"/>
            <a:r>
              <a:rPr lang="tr-TR" sz="1900" smtClean="0"/>
              <a:t>Glukokortikoidlerle düzelebilen aldosteronizm, </a:t>
            </a:r>
          </a:p>
          <a:p>
            <a:pPr marL="1143000" lvl="2" eaLnBrk="1" hangingPunct="1"/>
            <a:r>
              <a:rPr lang="tr-TR" sz="1900" smtClean="0"/>
              <a:t>Liddle sendromu </a:t>
            </a:r>
          </a:p>
          <a:p>
            <a:pPr marL="1143000" lvl="2" eaLnBrk="1" hangingPunct="1"/>
            <a:r>
              <a:rPr lang="tr-TR" sz="1900" smtClean="0"/>
              <a:t>Bazı tek gen mutasyonlarında hipertansiyon patogenezi tam olarak aydınlatılabilmiştir. </a:t>
            </a:r>
          </a:p>
          <a:p>
            <a:pPr marL="1143000" lvl="2" eaLnBrk="1" hangingPunct="1"/>
            <a:endParaRPr lang="tr-TR" sz="1900" smtClean="0"/>
          </a:p>
          <a:p>
            <a:pPr marL="742950" lvl="1" indent="-285750" eaLnBrk="1" hangingPunct="1"/>
            <a:r>
              <a:rPr lang="tr-TR" sz="2100" smtClean="0"/>
              <a:t>Ama aslında hipertansif hastalarda genetik çalışma nadiren gerekebilir.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p:cNvPicPr>
            <a:picLocks noChangeAspect="1" noChangeArrowheads="1"/>
          </p:cNvPicPr>
          <p:nvPr/>
        </p:nvPicPr>
        <p:blipFill>
          <a:blip r:embed="rId2"/>
          <a:srcRect/>
          <a:stretch>
            <a:fillRect/>
          </a:stretch>
        </p:blipFill>
        <p:spPr bwMode="auto">
          <a:xfrm>
            <a:off x="1187450" y="1268413"/>
            <a:ext cx="7635875" cy="5400675"/>
          </a:xfrm>
          <a:prstGeom prst="rect">
            <a:avLst/>
          </a:prstGeom>
          <a:noFill/>
          <a:ln w="9525">
            <a:noFill/>
            <a:miter lim="800000"/>
            <a:headEnd/>
            <a:tailEnd/>
          </a:ln>
        </p:spPr>
      </p:pic>
      <p:sp>
        <p:nvSpPr>
          <p:cNvPr id="3" name="Başlık 1"/>
          <p:cNvSpPr txBox="1">
            <a:spLocks/>
          </p:cNvSpPr>
          <p:nvPr/>
        </p:nvSpPr>
        <p:spPr bwMode="auto">
          <a:xfrm>
            <a:off x="1258888" y="260350"/>
            <a:ext cx="7510462" cy="936625"/>
          </a:xfrm>
          <a:prstGeom prst="rect">
            <a:avLst/>
          </a:prstGeom>
          <a:solidFill>
            <a:schemeClr val="bg1"/>
          </a:solidFill>
          <a:ln w="25400" cap="flat" cmpd="sng" algn="ctr">
            <a:solidFill>
              <a:schemeClr val="accent4"/>
            </a:solidFill>
            <a:prstDash val="solid"/>
            <a:miter lim="800000"/>
            <a:headEnd/>
            <a:tailEnd/>
          </a:ln>
          <a:effectLst/>
        </p:spPr>
        <p:txBody>
          <a:bodyPr anchor="ctr">
            <a:normAutofit fontScale="77500" lnSpcReduction="20000"/>
          </a:bodyPr>
          <a:lstStyle/>
          <a:p>
            <a:pPr algn="ctr">
              <a:defRPr/>
            </a:pPr>
            <a:r>
              <a:rPr lang="tr-TR" sz="4300" dirty="0">
                <a:latin typeface="+mn-lt"/>
                <a:ea typeface="+mj-ea"/>
                <a:cs typeface="+mj-cs"/>
              </a:rPr>
              <a:t>Tanı-</a:t>
            </a:r>
            <a:r>
              <a:rPr lang="tr-TR" sz="4300" dirty="0" err="1">
                <a:latin typeface="+mn-lt"/>
                <a:ea typeface="+mj-ea"/>
                <a:cs typeface="+mj-cs"/>
              </a:rPr>
              <a:t>Subklinik</a:t>
            </a:r>
            <a:r>
              <a:rPr lang="tr-TR" sz="4300" dirty="0">
                <a:latin typeface="+mn-lt"/>
                <a:ea typeface="+mj-ea"/>
                <a:cs typeface="+mj-cs"/>
              </a:rPr>
              <a:t> Organ Hasarı Taraması</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p:cNvPicPr>
            <a:picLocks noChangeAspect="1" noChangeArrowheads="1"/>
          </p:cNvPicPr>
          <p:nvPr/>
        </p:nvPicPr>
        <p:blipFill>
          <a:blip r:embed="rId2"/>
          <a:srcRect/>
          <a:stretch>
            <a:fillRect/>
          </a:stretch>
        </p:blipFill>
        <p:spPr bwMode="auto">
          <a:xfrm>
            <a:off x="1187450" y="1268413"/>
            <a:ext cx="7620000" cy="5380037"/>
          </a:xfrm>
          <a:prstGeom prst="rect">
            <a:avLst/>
          </a:prstGeom>
          <a:noFill/>
          <a:ln w="9525">
            <a:noFill/>
            <a:miter lim="800000"/>
            <a:headEnd/>
            <a:tailEnd/>
          </a:ln>
        </p:spPr>
      </p:pic>
      <p:sp>
        <p:nvSpPr>
          <p:cNvPr id="3" name="Başlık 1"/>
          <p:cNvSpPr txBox="1">
            <a:spLocks/>
          </p:cNvSpPr>
          <p:nvPr/>
        </p:nvSpPr>
        <p:spPr bwMode="auto">
          <a:xfrm>
            <a:off x="1187450" y="188913"/>
            <a:ext cx="7510463" cy="936625"/>
          </a:xfrm>
          <a:prstGeom prst="rect">
            <a:avLst/>
          </a:prstGeom>
          <a:solidFill>
            <a:schemeClr val="bg1"/>
          </a:solidFill>
          <a:ln w="25400" cap="flat" cmpd="sng" algn="ctr">
            <a:solidFill>
              <a:schemeClr val="accent4"/>
            </a:solidFill>
            <a:prstDash val="solid"/>
            <a:miter lim="800000"/>
            <a:headEnd/>
            <a:tailEnd/>
          </a:ln>
          <a:effectLst/>
        </p:spPr>
        <p:txBody>
          <a:bodyPr anchor="ctr">
            <a:normAutofit fontScale="77500" lnSpcReduction="20000"/>
          </a:bodyPr>
          <a:lstStyle/>
          <a:p>
            <a:pPr algn="ctr">
              <a:defRPr/>
            </a:pPr>
            <a:r>
              <a:rPr lang="tr-TR" sz="4300" dirty="0">
                <a:latin typeface="+mn-lt"/>
                <a:ea typeface="+mj-ea"/>
                <a:cs typeface="+mj-cs"/>
              </a:rPr>
              <a:t>Tanı-</a:t>
            </a:r>
            <a:r>
              <a:rPr lang="tr-TR" sz="4300" dirty="0" err="1">
                <a:latin typeface="+mn-lt"/>
                <a:ea typeface="+mj-ea"/>
                <a:cs typeface="+mj-cs"/>
              </a:rPr>
              <a:t>Subklinik</a:t>
            </a:r>
            <a:r>
              <a:rPr lang="tr-TR" sz="4300" dirty="0">
                <a:latin typeface="+mn-lt"/>
                <a:ea typeface="+mj-ea"/>
                <a:cs typeface="+mj-cs"/>
              </a:rPr>
              <a:t> Organ Hasarı Taraması</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p:cNvPicPr>
            <a:picLocks noChangeAspect="1" noChangeArrowheads="1"/>
          </p:cNvPicPr>
          <p:nvPr/>
        </p:nvPicPr>
        <p:blipFill>
          <a:blip r:embed="rId2"/>
          <a:srcRect/>
          <a:stretch>
            <a:fillRect/>
          </a:stretch>
        </p:blipFill>
        <p:spPr bwMode="auto">
          <a:xfrm>
            <a:off x="1187450" y="1341438"/>
            <a:ext cx="7561263" cy="5256212"/>
          </a:xfrm>
          <a:prstGeom prst="rect">
            <a:avLst/>
          </a:prstGeom>
          <a:noFill/>
          <a:ln w="9525">
            <a:noFill/>
            <a:miter lim="800000"/>
            <a:headEnd/>
            <a:tailEnd/>
          </a:ln>
        </p:spPr>
      </p:pic>
      <p:sp>
        <p:nvSpPr>
          <p:cNvPr id="3" name="Başlık 1"/>
          <p:cNvSpPr txBox="1">
            <a:spLocks/>
          </p:cNvSpPr>
          <p:nvPr/>
        </p:nvSpPr>
        <p:spPr bwMode="auto">
          <a:xfrm>
            <a:off x="1187450" y="260350"/>
            <a:ext cx="7510463" cy="936625"/>
          </a:xfrm>
          <a:prstGeom prst="rect">
            <a:avLst/>
          </a:prstGeom>
          <a:solidFill>
            <a:schemeClr val="bg1"/>
          </a:solidFill>
          <a:ln w="25400" cap="flat" cmpd="sng" algn="ctr">
            <a:solidFill>
              <a:schemeClr val="accent4"/>
            </a:solidFill>
            <a:prstDash val="solid"/>
            <a:miter lim="800000"/>
            <a:headEnd/>
            <a:tailEnd/>
          </a:ln>
          <a:effectLst/>
        </p:spPr>
        <p:txBody>
          <a:bodyPr anchor="ctr">
            <a:normAutofit fontScale="77500" lnSpcReduction="20000"/>
          </a:bodyPr>
          <a:lstStyle/>
          <a:p>
            <a:pPr algn="ctr">
              <a:defRPr/>
            </a:pPr>
            <a:r>
              <a:rPr lang="tr-TR" sz="4300" dirty="0">
                <a:latin typeface="+mn-lt"/>
                <a:ea typeface="+mj-ea"/>
                <a:cs typeface="+mj-cs"/>
              </a:rPr>
              <a:t>Tanı-</a:t>
            </a:r>
            <a:r>
              <a:rPr lang="tr-TR" sz="4300" dirty="0" err="1">
                <a:latin typeface="+mn-lt"/>
                <a:ea typeface="+mj-ea"/>
                <a:cs typeface="+mj-cs"/>
              </a:rPr>
              <a:t>Subklinik</a:t>
            </a:r>
            <a:r>
              <a:rPr lang="tr-TR" sz="4300" dirty="0">
                <a:latin typeface="+mn-lt"/>
                <a:ea typeface="+mj-ea"/>
                <a:cs typeface="+mj-cs"/>
              </a:rPr>
              <a:t> Organ Hasarı Taraması</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C:\Users\casper pc\Desktop\xcvxcv.png"/>
          <p:cNvPicPr>
            <a:picLocks noChangeAspect="1" noChangeArrowheads="1"/>
          </p:cNvPicPr>
          <p:nvPr/>
        </p:nvPicPr>
        <p:blipFill>
          <a:blip r:embed="rId2"/>
          <a:srcRect/>
          <a:stretch>
            <a:fillRect/>
          </a:stretch>
        </p:blipFill>
        <p:spPr bwMode="auto">
          <a:xfrm>
            <a:off x="1042988" y="1773238"/>
            <a:ext cx="8101012" cy="4895850"/>
          </a:xfrm>
          <a:prstGeom prst="rect">
            <a:avLst/>
          </a:prstGeom>
          <a:noFill/>
          <a:ln w="9525">
            <a:noFill/>
            <a:miter lim="800000"/>
            <a:headEnd/>
            <a:tailEnd/>
          </a:ln>
        </p:spPr>
      </p:pic>
      <p:sp>
        <p:nvSpPr>
          <p:cNvPr id="6" name="Başlık 1"/>
          <p:cNvSpPr txBox="1">
            <a:spLocks/>
          </p:cNvSpPr>
          <p:nvPr/>
        </p:nvSpPr>
        <p:spPr bwMode="auto">
          <a:xfrm>
            <a:off x="1258888" y="476250"/>
            <a:ext cx="7510462" cy="936625"/>
          </a:xfrm>
          <a:prstGeom prst="rect">
            <a:avLst/>
          </a:prstGeom>
          <a:solidFill>
            <a:schemeClr val="bg1"/>
          </a:solidFill>
          <a:ln w="25400" cap="flat" cmpd="sng" algn="ctr">
            <a:solidFill>
              <a:schemeClr val="accent4"/>
            </a:solidFill>
            <a:prstDash val="solid"/>
            <a:miter lim="800000"/>
            <a:headEnd/>
            <a:tailEnd/>
          </a:ln>
          <a:effectLst/>
        </p:spPr>
        <p:txBody>
          <a:bodyPr anchor="ctr">
            <a:normAutofit fontScale="77500" lnSpcReduction="20000"/>
          </a:bodyPr>
          <a:lstStyle/>
          <a:p>
            <a:pPr algn="ctr">
              <a:defRPr/>
            </a:pPr>
            <a:r>
              <a:rPr lang="tr-TR" sz="4300" dirty="0">
                <a:latin typeface="+mn-lt"/>
                <a:ea typeface="+mj-ea"/>
                <a:cs typeface="+mj-cs"/>
              </a:rPr>
              <a:t>Tanı-</a:t>
            </a:r>
            <a:r>
              <a:rPr lang="tr-TR" sz="4300" dirty="0" err="1">
                <a:latin typeface="+mn-lt"/>
                <a:ea typeface="+mj-ea"/>
                <a:cs typeface="+mj-cs"/>
              </a:rPr>
              <a:t>Subklinik</a:t>
            </a:r>
            <a:r>
              <a:rPr lang="tr-TR" sz="4300" dirty="0">
                <a:latin typeface="+mn-lt"/>
                <a:ea typeface="+mj-ea"/>
                <a:cs typeface="+mj-cs"/>
              </a:rPr>
              <a:t> Organ Hasarı Taraması</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txBox="1">
            <a:spLocks/>
          </p:cNvSpPr>
          <p:nvPr/>
        </p:nvSpPr>
        <p:spPr bwMode="auto">
          <a:xfrm>
            <a:off x="1258888" y="260350"/>
            <a:ext cx="7458075" cy="1143000"/>
          </a:xfrm>
          <a:prstGeom prst="rect">
            <a:avLst/>
          </a:prstGeom>
          <a:solidFill>
            <a:schemeClr val="bg1"/>
          </a:solidFill>
          <a:ln w="25400" cap="flat" cmpd="sng" algn="ctr">
            <a:solidFill>
              <a:schemeClr val="accent4"/>
            </a:solidFill>
            <a:prstDash val="solid"/>
            <a:miter lim="800000"/>
            <a:headEnd/>
            <a:tailEnd/>
          </a:ln>
          <a:effectLst/>
        </p:spPr>
        <p:txBody>
          <a:bodyPr anchor="ctr">
            <a:normAutofit/>
          </a:bodyPr>
          <a:lstStyle/>
          <a:p>
            <a:pPr algn="ctr">
              <a:defRPr/>
            </a:pPr>
            <a:r>
              <a:rPr lang="tr-TR" sz="4300" b="1" dirty="0">
                <a:latin typeface="+mn-lt"/>
                <a:ea typeface="+mj-ea"/>
                <a:cs typeface="+mj-cs"/>
              </a:rPr>
              <a:t>Tedavi</a:t>
            </a:r>
            <a:r>
              <a:rPr lang="tr-TR" sz="4300" dirty="0">
                <a:latin typeface="+mn-lt"/>
                <a:ea typeface="+mj-ea"/>
                <a:cs typeface="+mj-cs"/>
              </a:rPr>
              <a:t> </a:t>
            </a:r>
            <a:endParaRPr lang="tr-TR" sz="4300" b="1" dirty="0">
              <a:latin typeface="+mn-lt"/>
              <a:ea typeface="+mj-ea"/>
              <a:cs typeface="+mj-cs"/>
            </a:endParaRPr>
          </a:p>
        </p:txBody>
      </p:sp>
      <p:sp>
        <p:nvSpPr>
          <p:cNvPr id="5" name="2 İçerik Yer Tutucusu"/>
          <p:cNvSpPr txBox="1">
            <a:spLocks/>
          </p:cNvSpPr>
          <p:nvPr/>
        </p:nvSpPr>
        <p:spPr bwMode="auto">
          <a:xfrm>
            <a:off x="1258888" y="1773238"/>
            <a:ext cx="7489825" cy="4475162"/>
          </a:xfrm>
          <a:prstGeom prst="rect">
            <a:avLst/>
          </a:prstGeom>
          <a:solidFill>
            <a:schemeClr val="bg1"/>
          </a:solidFill>
          <a:ln w="25400" cap="flat" cmpd="sng" algn="ctr">
            <a:solidFill>
              <a:schemeClr val="accent4"/>
            </a:solidFill>
            <a:prstDash val="solid"/>
            <a:miter lim="800000"/>
            <a:headEnd/>
            <a:tailEnd/>
          </a:ln>
          <a:effectLst/>
        </p:spPr>
        <p:txBody>
          <a:bodyPr>
            <a:normAutofit/>
          </a:bodyPr>
          <a:lstStyle/>
          <a:p>
            <a:pPr marL="365125" indent="-282575">
              <a:spcBef>
                <a:spcPts val="600"/>
              </a:spcBef>
              <a:buClr>
                <a:srgbClr val="00ADDC"/>
              </a:buClr>
              <a:buSzPct val="80000"/>
              <a:buFont typeface="Wingdings" pitchFamily="2" charset="2"/>
              <a:buChar char="Ø"/>
              <a:defRPr/>
            </a:pPr>
            <a:r>
              <a:rPr lang="tr-TR" sz="2400" b="1" dirty="0">
                <a:latin typeface="+mn-lt"/>
                <a:cs typeface="+mn-cs"/>
              </a:rPr>
              <a:t>Tedavi amaçları</a:t>
            </a:r>
          </a:p>
          <a:p>
            <a:pPr marL="365125" indent="-282575">
              <a:spcBef>
                <a:spcPts val="600"/>
              </a:spcBef>
              <a:buClr>
                <a:srgbClr val="00ADDC"/>
              </a:buClr>
              <a:buSzPct val="80000"/>
              <a:buFont typeface="Wingdings" pitchFamily="2" charset="2"/>
              <a:buChar char="Ø"/>
              <a:defRPr/>
            </a:pPr>
            <a:endParaRPr lang="tr-TR" sz="2400" b="1" dirty="0">
              <a:latin typeface="+mn-lt"/>
              <a:cs typeface="+mn-cs"/>
            </a:endParaRPr>
          </a:p>
          <a:p>
            <a:pPr marL="365125" indent="-282575">
              <a:spcBef>
                <a:spcPts val="600"/>
              </a:spcBef>
              <a:buClr>
                <a:srgbClr val="00ADDC"/>
              </a:buClr>
              <a:buSzPct val="80000"/>
              <a:buFont typeface="Wingdings" pitchFamily="2" charset="2"/>
              <a:buChar char="Ø"/>
              <a:defRPr/>
            </a:pPr>
            <a:r>
              <a:rPr lang="tr-TR" sz="2400" b="1" dirty="0">
                <a:latin typeface="+mn-lt"/>
                <a:cs typeface="+mn-cs"/>
              </a:rPr>
              <a:t>Tedavi hedefleri</a:t>
            </a:r>
          </a:p>
          <a:p>
            <a:pPr marL="365125" indent="-282575">
              <a:spcBef>
                <a:spcPts val="600"/>
              </a:spcBef>
              <a:buClr>
                <a:srgbClr val="00ADDC"/>
              </a:buClr>
              <a:buSzPct val="80000"/>
              <a:buFont typeface="Wingdings" pitchFamily="2" charset="2"/>
              <a:buChar char="Ø"/>
              <a:defRPr/>
            </a:pPr>
            <a:endParaRPr lang="tr-TR" sz="2400" b="1" dirty="0">
              <a:latin typeface="+mn-lt"/>
              <a:cs typeface="+mn-cs"/>
            </a:endParaRPr>
          </a:p>
          <a:p>
            <a:pPr marL="365125" indent="-282575">
              <a:spcBef>
                <a:spcPts val="600"/>
              </a:spcBef>
              <a:buClr>
                <a:srgbClr val="00ADDC"/>
              </a:buClr>
              <a:buSzPct val="80000"/>
              <a:buFont typeface="Wingdings" pitchFamily="2" charset="2"/>
              <a:buChar char="Ø"/>
              <a:defRPr/>
            </a:pPr>
            <a:r>
              <a:rPr lang="tr-TR" sz="2400" b="1" dirty="0">
                <a:latin typeface="+mn-lt"/>
                <a:cs typeface="+mn-cs"/>
              </a:rPr>
              <a:t>Tedavi stratejileri</a:t>
            </a:r>
          </a:p>
          <a:p>
            <a:pPr marL="742950" lvl="1" indent="-285750">
              <a:spcBef>
                <a:spcPts val="550"/>
              </a:spcBef>
              <a:buClr>
                <a:srgbClr val="00ADDC"/>
              </a:buClr>
              <a:buFont typeface="Verdana" pitchFamily="34" charset="0"/>
              <a:buChar char="◦"/>
              <a:defRPr/>
            </a:pPr>
            <a:r>
              <a:rPr lang="tr-TR" sz="2000" dirty="0">
                <a:latin typeface="+mn-lt"/>
                <a:cs typeface="+mn-cs"/>
              </a:rPr>
              <a:t>Yaşam tarzı değişiklikleri</a:t>
            </a:r>
          </a:p>
          <a:p>
            <a:pPr marL="742950" lvl="1" indent="-285750">
              <a:spcBef>
                <a:spcPts val="550"/>
              </a:spcBef>
              <a:buClr>
                <a:srgbClr val="00ADDC"/>
              </a:buClr>
              <a:buFont typeface="Verdana" pitchFamily="34" charset="0"/>
              <a:buChar char="◦"/>
              <a:defRPr/>
            </a:pPr>
            <a:r>
              <a:rPr lang="tr-TR" sz="2000" dirty="0">
                <a:latin typeface="+mn-lt"/>
                <a:cs typeface="+mn-cs"/>
              </a:rPr>
              <a:t>Farmakolojik tedavi</a:t>
            </a:r>
          </a:p>
          <a:p>
            <a:pPr marL="742950" lvl="1" indent="-285750">
              <a:spcBef>
                <a:spcPts val="550"/>
              </a:spcBef>
              <a:buClr>
                <a:srgbClr val="00ADDC"/>
              </a:buClr>
              <a:buFont typeface="Verdana" pitchFamily="34" charset="0"/>
              <a:buChar char="◦"/>
              <a:defRPr/>
            </a:pPr>
            <a:endParaRPr lang="tr-TR" sz="2000" dirty="0">
              <a:latin typeface="+mn-lt"/>
              <a:cs typeface="+mn-cs"/>
            </a:endParaRPr>
          </a:p>
          <a:p>
            <a:pPr marL="365125" indent="-282575">
              <a:spcBef>
                <a:spcPts val="600"/>
              </a:spcBef>
              <a:buClr>
                <a:srgbClr val="00ADDC"/>
              </a:buClr>
              <a:buSzPct val="80000"/>
              <a:buFont typeface="Wingdings" pitchFamily="2" charset="2"/>
              <a:buChar char="Ø"/>
              <a:defRPr/>
            </a:pPr>
            <a:r>
              <a:rPr lang="tr-TR" sz="2400" b="1" dirty="0"/>
              <a:t>Tedavide özel durumlar</a:t>
            </a:r>
          </a:p>
          <a:p>
            <a:pPr marL="365125" indent="-282575">
              <a:spcBef>
                <a:spcPts val="600"/>
              </a:spcBef>
              <a:buClr>
                <a:srgbClr val="00ADDC"/>
              </a:buClr>
              <a:buSzPct val="80000"/>
              <a:buFont typeface="Wingdings" pitchFamily="2" charset="2"/>
              <a:buChar char="Ø"/>
              <a:defRPr/>
            </a:pPr>
            <a:endParaRPr lang="tr-TR" sz="2400" b="1" dirty="0">
              <a:latin typeface="+mn-lt"/>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Başlık 1"/>
          <p:cNvSpPr>
            <a:spLocks noGrp="1"/>
          </p:cNvSpPr>
          <p:nvPr>
            <p:ph type="title" idx="4294967295"/>
          </p:nvPr>
        </p:nvSpPr>
        <p:spPr bwMode="auto">
          <a:xfrm>
            <a:off x="1258888" y="260350"/>
            <a:ext cx="7458075" cy="1143000"/>
          </a:xfrm>
          <a:solidFill>
            <a:schemeClr val="bg1"/>
          </a:solidFill>
          <a:ln>
            <a:miter lim="800000"/>
            <a:headEnd/>
            <a:tailEnd/>
          </a:ln>
        </p:spPr>
        <p:txBody>
          <a:bodyPr vert="horz" wrap="square" lIns="91440" tIns="45720" rIns="91440" bIns="45720" numCol="1" anchorCtr="0" compatLnSpc="1">
            <a:prstTxWarp prst="textNoShape">
              <a:avLst/>
            </a:prstTxWarp>
          </a:bodyPr>
          <a:lstStyle/>
          <a:p>
            <a:pPr eaLnBrk="1" hangingPunct="1"/>
            <a:r>
              <a:rPr lang="tr-TR" smtClean="0">
                <a:effectLst/>
              </a:rPr>
              <a:t>Tedavi </a:t>
            </a:r>
          </a:p>
        </p:txBody>
      </p:sp>
      <p:sp>
        <p:nvSpPr>
          <p:cNvPr id="62466" name="İçerik Yer Tutucusu 2"/>
          <p:cNvSpPr>
            <a:spLocks noGrp="1"/>
          </p:cNvSpPr>
          <p:nvPr>
            <p:ph idx="4294967295"/>
          </p:nvPr>
        </p:nvSpPr>
        <p:spPr bwMode="auto">
          <a:xfrm>
            <a:off x="1258888" y="1600200"/>
            <a:ext cx="7416800" cy="4924425"/>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tr-TR" sz="2000" b="1" smtClean="0"/>
              <a:t>Tedavi amaçları;</a:t>
            </a:r>
          </a:p>
          <a:p>
            <a:pPr eaLnBrk="1" hangingPunct="1">
              <a:lnSpc>
                <a:spcPct val="80000"/>
              </a:lnSpc>
            </a:pPr>
            <a:endParaRPr lang="tr-TR" sz="1900" b="1" smtClean="0"/>
          </a:p>
          <a:p>
            <a:pPr lvl="1" eaLnBrk="1" hangingPunct="1">
              <a:lnSpc>
                <a:spcPct val="80000"/>
              </a:lnSpc>
            </a:pPr>
            <a:r>
              <a:rPr lang="tr-TR" sz="1700" smtClean="0"/>
              <a:t>Amaç KV ve renal mortalite ve morbiditenin azaltılmasıdır.</a:t>
            </a:r>
          </a:p>
          <a:p>
            <a:pPr lvl="1" eaLnBrk="1" hangingPunct="1">
              <a:lnSpc>
                <a:spcPct val="80000"/>
              </a:lnSpc>
            </a:pPr>
            <a:endParaRPr lang="tr-TR" sz="1700" smtClean="0"/>
          </a:p>
          <a:p>
            <a:pPr lvl="1" eaLnBrk="1" hangingPunct="1">
              <a:lnSpc>
                <a:spcPct val="80000"/>
              </a:lnSpc>
            </a:pPr>
            <a:r>
              <a:rPr lang="tr-TR" sz="1700" smtClean="0"/>
              <a:t>SKB hedefe ulaştığında DKB’nında da hedefe ulaşacağı için primer olarak SKB’na odaklanılmalıdır.</a:t>
            </a:r>
          </a:p>
          <a:p>
            <a:pPr lvl="1" eaLnBrk="1" hangingPunct="1">
              <a:lnSpc>
                <a:spcPct val="80000"/>
              </a:lnSpc>
            </a:pPr>
            <a:endParaRPr lang="tr-TR" sz="1700" smtClean="0"/>
          </a:p>
          <a:p>
            <a:pPr lvl="1" eaLnBrk="1" hangingPunct="1">
              <a:lnSpc>
                <a:spcPct val="80000"/>
              </a:lnSpc>
            </a:pPr>
            <a:r>
              <a:rPr lang="tr-TR" sz="1700" smtClean="0"/>
              <a:t>Hipertansiyon tedavisinde başlıca yaşam biçimi değişikliklerini kapsayan nonfarmakolojik ve farmakolojik tedavi yöntemleri vardır ve birlikte yapılmalıdır.</a:t>
            </a:r>
          </a:p>
          <a:p>
            <a:pPr lvl="1" eaLnBrk="1" hangingPunct="1">
              <a:lnSpc>
                <a:spcPct val="80000"/>
              </a:lnSpc>
              <a:buFont typeface="Verdana" pitchFamily="34" charset="0"/>
              <a:buNone/>
            </a:pPr>
            <a:r>
              <a:rPr lang="tr-TR" sz="1700" smtClean="0"/>
              <a:t> </a:t>
            </a:r>
          </a:p>
          <a:p>
            <a:pPr lvl="1" eaLnBrk="1" hangingPunct="1">
              <a:lnSpc>
                <a:spcPct val="80000"/>
              </a:lnSpc>
            </a:pPr>
            <a:r>
              <a:rPr lang="tr-TR" sz="1700" smtClean="0"/>
              <a:t>Antihipertansif  tedaviye başlama kriterleri sistolik ve diyastolik KB düzeyleri ve total KV risk düzeyine göre belirlenir. </a:t>
            </a:r>
          </a:p>
          <a:p>
            <a:pPr lvl="1" eaLnBrk="1" hangingPunct="1">
              <a:lnSpc>
                <a:spcPct val="80000"/>
              </a:lnSpc>
            </a:pPr>
            <a:endParaRPr lang="tr-TR" sz="1700" smtClean="0"/>
          </a:p>
          <a:p>
            <a:pPr lvl="1" eaLnBrk="1" hangingPunct="1">
              <a:lnSpc>
                <a:spcPct val="80000"/>
              </a:lnSpc>
            </a:pPr>
            <a:r>
              <a:rPr lang="tr-TR" sz="1700" smtClean="0"/>
              <a:t>Ayni zamanda sigara, dislipidemi, abdominal obezite, diyabet gibi reversibl risk faktörleri belirlenmeli, birlikte olan koşullar da KB yüksekliği tedavi edilirken uygun yöntemlerle tedavi edilmelidir.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03350" y="188913"/>
            <a:ext cx="7499350" cy="777875"/>
          </a:xfrm>
        </p:spPr>
        <p:txBody>
          <a:bodyPr>
            <a:noAutofit/>
          </a:bodyPr>
          <a:lstStyle/>
          <a:p>
            <a:pPr>
              <a:defRPr/>
            </a:pPr>
            <a:r>
              <a:rPr lang="tr-TR" sz="2400" dirty="0" smtClean="0"/>
              <a:t>Kan Basıncı (KB) Düzeylerine Göre Tanımlama ve Sınıflandırma</a:t>
            </a:r>
            <a:endParaRPr lang="tr-TR" sz="2400" dirty="0"/>
          </a:p>
        </p:txBody>
      </p:sp>
      <p:pic>
        <p:nvPicPr>
          <p:cNvPr id="10242" name="Picture 2" descr="C:\Users\yurtseverler\Desktop\esc2.png"/>
          <p:cNvPicPr>
            <a:picLocks noChangeAspect="1" noChangeArrowheads="1"/>
          </p:cNvPicPr>
          <p:nvPr/>
        </p:nvPicPr>
        <p:blipFill>
          <a:blip r:embed="rId2"/>
          <a:srcRect/>
          <a:stretch>
            <a:fillRect/>
          </a:stretch>
        </p:blipFill>
        <p:spPr bwMode="auto">
          <a:xfrm>
            <a:off x="1116013" y="1628775"/>
            <a:ext cx="7848600" cy="2519363"/>
          </a:xfrm>
          <a:prstGeom prst="rect">
            <a:avLst/>
          </a:prstGeom>
          <a:noFill/>
          <a:ln w="9525">
            <a:noFill/>
            <a:miter lim="800000"/>
            <a:headEnd/>
            <a:tailEnd/>
          </a:ln>
        </p:spPr>
      </p:pic>
      <p:pic>
        <p:nvPicPr>
          <p:cNvPr id="10243" name="Picture 2"/>
          <p:cNvPicPr>
            <a:picLocks noChangeAspect="1" noChangeArrowheads="1"/>
          </p:cNvPicPr>
          <p:nvPr/>
        </p:nvPicPr>
        <p:blipFill>
          <a:blip r:embed="rId3"/>
          <a:srcRect/>
          <a:stretch>
            <a:fillRect/>
          </a:stretch>
        </p:blipFill>
        <p:spPr bwMode="auto">
          <a:xfrm>
            <a:off x="1403350" y="4724400"/>
            <a:ext cx="7345363" cy="1944688"/>
          </a:xfrm>
          <a:prstGeom prst="rect">
            <a:avLst/>
          </a:prstGeom>
          <a:noFill/>
          <a:ln w="9525">
            <a:noFill/>
            <a:miter lim="800000"/>
            <a:headEnd/>
            <a:tailEnd/>
          </a:ln>
        </p:spPr>
      </p:pic>
      <p:sp>
        <p:nvSpPr>
          <p:cNvPr id="7" name="1 Başlık"/>
          <p:cNvSpPr txBox="1">
            <a:spLocks/>
          </p:cNvSpPr>
          <p:nvPr/>
        </p:nvSpPr>
        <p:spPr>
          <a:xfrm>
            <a:off x="3276600" y="1125538"/>
            <a:ext cx="3632200" cy="439737"/>
          </a:xfrm>
          <a:prstGeom prst="rect">
            <a:avLst/>
          </a:prstGeom>
          <a:solidFill>
            <a:schemeClr val="lt1"/>
          </a:solidFill>
          <a:ln w="25400" cap="flat" cmpd="sng" algn="ctr">
            <a:solidFill>
              <a:schemeClr val="accent4"/>
            </a:solidFill>
            <a:prstDash val="solid"/>
          </a:ln>
          <a:effectLst/>
        </p:spPr>
        <p:txBody>
          <a:bodyPr anchor="ctr"/>
          <a:lstStyle/>
          <a:p>
            <a:pPr algn="ctr" eaLnBrk="0" hangingPunct="0">
              <a:defRPr/>
            </a:pPr>
            <a:r>
              <a:rPr lang="tr-TR" sz="2400" b="1" dirty="0">
                <a:cs typeface="+mn-cs"/>
              </a:rPr>
              <a:t>2013 ESC/ESH</a:t>
            </a:r>
            <a:endParaRPr lang="tr-TR" sz="2400" b="1" dirty="0">
              <a:effectLst>
                <a:outerShdw blurRad="50000" dist="30000" dir="5400000" algn="tl" rotWithShape="0">
                  <a:srgbClr val="000000">
                    <a:alpha val="30000"/>
                  </a:srgbClr>
                </a:outerShdw>
              </a:effectLst>
              <a:latin typeface="+mn-lt"/>
              <a:ea typeface="+mj-ea"/>
              <a:cs typeface="+mj-cs"/>
            </a:endParaRPr>
          </a:p>
        </p:txBody>
      </p:sp>
      <p:sp>
        <p:nvSpPr>
          <p:cNvPr id="8" name="1 Başlık"/>
          <p:cNvSpPr txBox="1">
            <a:spLocks/>
          </p:cNvSpPr>
          <p:nvPr/>
        </p:nvSpPr>
        <p:spPr>
          <a:xfrm>
            <a:off x="3635375" y="4221163"/>
            <a:ext cx="2808288" cy="439737"/>
          </a:xfrm>
          <a:prstGeom prst="rect">
            <a:avLst/>
          </a:prstGeom>
          <a:solidFill>
            <a:schemeClr val="lt1"/>
          </a:solidFill>
          <a:ln w="25400" cap="flat" cmpd="sng" algn="ctr">
            <a:solidFill>
              <a:schemeClr val="accent4"/>
            </a:solidFill>
            <a:prstDash val="solid"/>
          </a:ln>
          <a:effectLst/>
        </p:spPr>
        <p:txBody>
          <a:bodyPr anchor="ctr"/>
          <a:lstStyle/>
          <a:p>
            <a:pPr algn="ctr">
              <a:defRPr/>
            </a:pPr>
            <a:r>
              <a:rPr lang="tr-TR" sz="2400" b="1" dirty="0">
                <a:latin typeface="Calibri" pitchFamily="34" charset="0"/>
                <a:cs typeface="+mn-cs"/>
              </a:rPr>
              <a:t>JNC 8</a:t>
            </a:r>
            <a:endParaRPr lang="tr-TR" sz="2400" dirty="0">
              <a:latin typeface="Calibri" pitchFamily="34" charset="0"/>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İçerik Yer Tutucusu 2"/>
          <p:cNvSpPr>
            <a:spLocks noGrp="1"/>
          </p:cNvSpPr>
          <p:nvPr>
            <p:ph idx="4294967295"/>
          </p:nvPr>
        </p:nvSpPr>
        <p:spPr bwMode="auto">
          <a:xfrm>
            <a:off x="1187450" y="1700213"/>
            <a:ext cx="7499350" cy="4752975"/>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tr-TR" sz="2000" b="1" smtClean="0"/>
              <a:t>Tedavi hedefleri;</a:t>
            </a:r>
          </a:p>
          <a:p>
            <a:pPr eaLnBrk="1" hangingPunct="1">
              <a:lnSpc>
                <a:spcPct val="80000"/>
              </a:lnSpc>
            </a:pPr>
            <a:endParaRPr lang="tr-TR" sz="1800" b="1" smtClean="0"/>
          </a:p>
          <a:p>
            <a:pPr lvl="1" eaLnBrk="1" hangingPunct="1">
              <a:lnSpc>
                <a:spcPct val="80000"/>
              </a:lnSpc>
            </a:pPr>
            <a:r>
              <a:rPr lang="nn-NO" sz="1600" smtClean="0"/>
              <a:t>Hipertansif hastalarda tedavinin temel hedefi uzun d</a:t>
            </a:r>
            <a:r>
              <a:rPr lang="tr-TR" sz="1600" smtClean="0"/>
              <a:t>ö</a:t>
            </a:r>
            <a:r>
              <a:rPr lang="nn-NO" sz="1600" smtClean="0"/>
              <a:t>nemde KV hastalık riskini maksimum</a:t>
            </a:r>
            <a:r>
              <a:rPr lang="tr-TR" sz="1600" smtClean="0"/>
              <a:t> düzeyde azaltmaktır.</a:t>
            </a:r>
          </a:p>
          <a:p>
            <a:pPr lvl="1" eaLnBrk="1" hangingPunct="1">
              <a:lnSpc>
                <a:spcPct val="80000"/>
              </a:lnSpc>
            </a:pPr>
            <a:endParaRPr lang="tr-TR" sz="1600" smtClean="0"/>
          </a:p>
          <a:p>
            <a:pPr lvl="1" eaLnBrk="1" hangingPunct="1">
              <a:lnSpc>
                <a:spcPct val="80000"/>
              </a:lnSpc>
            </a:pPr>
            <a:r>
              <a:rPr lang="tr-TR" sz="1600" smtClean="0"/>
              <a:t>KB yüksekliği ile birlikte reversibl risk faktörlerini de tedavi etmek amaçlanır.</a:t>
            </a:r>
          </a:p>
          <a:p>
            <a:pPr lvl="1" eaLnBrk="1" hangingPunct="1">
              <a:lnSpc>
                <a:spcPct val="80000"/>
              </a:lnSpc>
            </a:pPr>
            <a:endParaRPr lang="tr-TR" sz="1600" smtClean="0"/>
          </a:p>
          <a:p>
            <a:pPr lvl="1" eaLnBrk="1" hangingPunct="1">
              <a:lnSpc>
                <a:spcPct val="80000"/>
              </a:lnSpc>
            </a:pPr>
            <a:r>
              <a:rPr lang="tr-TR" sz="1600" smtClean="0"/>
              <a:t>KB en azından 140/90 mmHg altına çekilmeli, eğer tolere edebiliyorsa daha da düşük değerlere indirilmelidir.</a:t>
            </a:r>
          </a:p>
          <a:p>
            <a:pPr lvl="1" eaLnBrk="1" hangingPunct="1">
              <a:lnSpc>
                <a:spcPct val="80000"/>
              </a:lnSpc>
            </a:pPr>
            <a:endParaRPr lang="tr-TR" sz="1600" smtClean="0"/>
          </a:p>
          <a:p>
            <a:pPr lvl="1" eaLnBrk="1" hangingPunct="1">
              <a:lnSpc>
                <a:spcPct val="80000"/>
              </a:lnSpc>
            </a:pPr>
            <a:r>
              <a:rPr lang="tr-TR" sz="1600" smtClean="0"/>
              <a:t>Kombinasyon tedavisi ile bile sistolik KB’nı &lt;140 mmHg’e indirmek güçtür. Hedef &lt;130 mmHg ise bu durum daha da zorlaşır. Ayrıca yaşlılarda diyabetik hastalarda ve KV hasarı olan hastalarda ek güçlükler vardır.</a:t>
            </a:r>
          </a:p>
          <a:p>
            <a:pPr lvl="1" eaLnBrk="1" hangingPunct="1">
              <a:lnSpc>
                <a:spcPct val="80000"/>
              </a:lnSpc>
            </a:pPr>
            <a:endParaRPr lang="tr-TR" sz="1600" smtClean="0"/>
          </a:p>
          <a:p>
            <a:pPr lvl="1" eaLnBrk="1" hangingPunct="1">
              <a:lnSpc>
                <a:spcPct val="80000"/>
              </a:lnSpc>
            </a:pPr>
            <a:r>
              <a:rPr lang="tr-TR" sz="1600" smtClean="0"/>
              <a:t>KB hedefine kolay ulaşmak için antihipertansif tedaviye belirgin KV hasar gelişmeden başlanmalıdır.</a:t>
            </a:r>
          </a:p>
        </p:txBody>
      </p:sp>
      <p:sp>
        <p:nvSpPr>
          <p:cNvPr id="4" name="Başlık 1"/>
          <p:cNvSpPr txBox="1">
            <a:spLocks/>
          </p:cNvSpPr>
          <p:nvPr/>
        </p:nvSpPr>
        <p:spPr bwMode="auto">
          <a:xfrm>
            <a:off x="1258888" y="260350"/>
            <a:ext cx="7458075" cy="1143000"/>
          </a:xfrm>
          <a:prstGeom prst="rect">
            <a:avLst/>
          </a:prstGeom>
          <a:solidFill>
            <a:schemeClr val="bg1"/>
          </a:solidFill>
          <a:ln w="25400" cap="flat" cmpd="sng" algn="ctr">
            <a:solidFill>
              <a:schemeClr val="accent4"/>
            </a:solidFill>
            <a:prstDash val="solid"/>
            <a:miter lim="800000"/>
            <a:headEnd/>
            <a:tailEnd/>
          </a:ln>
          <a:effectLst/>
        </p:spPr>
        <p:txBody>
          <a:bodyPr anchor="ctr">
            <a:normAutofit/>
          </a:bodyPr>
          <a:lstStyle/>
          <a:p>
            <a:pPr algn="ctr">
              <a:defRPr/>
            </a:pPr>
            <a:r>
              <a:rPr lang="tr-TR" sz="4300" b="1" dirty="0">
                <a:latin typeface="+mn-lt"/>
                <a:ea typeface="+mj-ea"/>
                <a:cs typeface="+mj-cs"/>
              </a:rPr>
              <a:t>Tedavi</a:t>
            </a:r>
            <a:r>
              <a:rPr lang="tr-TR" sz="4300" dirty="0">
                <a:latin typeface="+mn-lt"/>
                <a:ea typeface="+mj-ea"/>
                <a:cs typeface="+mj-cs"/>
              </a:rPr>
              <a:t> </a:t>
            </a:r>
            <a:endParaRPr lang="tr-TR" sz="4300" b="1" dirty="0">
              <a:latin typeface="+mn-lt"/>
              <a:ea typeface="+mj-ea"/>
              <a:cs typeface="+mj-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p:cNvSpPr>
            <a:spLocks noGrp="1"/>
          </p:cNvSpPr>
          <p:nvPr>
            <p:ph type="body" idx="4294967295"/>
          </p:nvPr>
        </p:nvSpPr>
        <p:spPr bwMode="auto">
          <a:xfrm>
            <a:off x="1258888" y="1700213"/>
            <a:ext cx="7489825" cy="4752975"/>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tr-TR" sz="2000" b="1" smtClean="0"/>
              <a:t>Tedavi hedefleri (JNC-8);</a:t>
            </a:r>
          </a:p>
          <a:p>
            <a:pPr>
              <a:lnSpc>
                <a:spcPct val="80000"/>
              </a:lnSpc>
            </a:pPr>
            <a:endParaRPr lang="tr-TR" sz="1600" smtClean="0"/>
          </a:p>
          <a:p>
            <a:pPr>
              <a:lnSpc>
                <a:spcPct val="80000"/>
              </a:lnSpc>
            </a:pPr>
            <a:r>
              <a:rPr lang="tr-TR" sz="1600" smtClean="0"/>
              <a:t>Yaş ≥60 </a:t>
            </a:r>
          </a:p>
          <a:p>
            <a:pPr lvl="1">
              <a:lnSpc>
                <a:spcPct val="80000"/>
              </a:lnSpc>
            </a:pPr>
            <a:r>
              <a:rPr lang="tr-TR" sz="1500" smtClean="0"/>
              <a:t>Tedavi başlama ≥150/90 mmHg </a:t>
            </a:r>
          </a:p>
          <a:p>
            <a:pPr lvl="1">
              <a:lnSpc>
                <a:spcPct val="80000"/>
              </a:lnSpc>
            </a:pPr>
            <a:r>
              <a:rPr lang="tr-TR" sz="1500" smtClean="0"/>
              <a:t>Hedef kan basıncı &lt;150/90 mm Hg </a:t>
            </a:r>
          </a:p>
          <a:p>
            <a:pPr>
              <a:lnSpc>
                <a:spcPct val="80000"/>
              </a:lnSpc>
            </a:pPr>
            <a:r>
              <a:rPr lang="tr-TR" sz="1600" smtClean="0"/>
              <a:t>Yaş &lt;60 </a:t>
            </a:r>
          </a:p>
          <a:p>
            <a:pPr lvl="1">
              <a:lnSpc>
                <a:spcPct val="80000"/>
              </a:lnSpc>
            </a:pPr>
            <a:r>
              <a:rPr lang="tr-TR" sz="1500" smtClean="0"/>
              <a:t>Tedavi başlamada DKB eşik değeri ≥90 mm Hg, </a:t>
            </a:r>
          </a:p>
          <a:p>
            <a:pPr lvl="1">
              <a:lnSpc>
                <a:spcPct val="80000"/>
              </a:lnSpc>
            </a:pPr>
            <a:r>
              <a:rPr lang="tr-TR" sz="1500" smtClean="0"/>
              <a:t>Hedef &lt;90 mm Hg </a:t>
            </a:r>
          </a:p>
          <a:p>
            <a:pPr>
              <a:lnSpc>
                <a:spcPct val="80000"/>
              </a:lnSpc>
            </a:pPr>
            <a:r>
              <a:rPr lang="tr-TR" sz="1600" smtClean="0"/>
              <a:t>Yaş &lt;60 olanlarda </a:t>
            </a:r>
          </a:p>
          <a:p>
            <a:pPr lvl="1">
              <a:lnSpc>
                <a:spcPct val="80000"/>
              </a:lnSpc>
            </a:pPr>
            <a:r>
              <a:rPr lang="tr-TR" sz="1500" smtClean="0"/>
              <a:t>Tedavi başlama sistolik kan basıncı ≥140 mm Hg </a:t>
            </a:r>
          </a:p>
          <a:p>
            <a:pPr lvl="1">
              <a:lnSpc>
                <a:spcPct val="80000"/>
              </a:lnSpc>
            </a:pPr>
            <a:r>
              <a:rPr lang="tr-TR" sz="1500" smtClean="0"/>
              <a:t>Hedef &lt;140 mm Hg </a:t>
            </a:r>
          </a:p>
          <a:p>
            <a:pPr>
              <a:lnSpc>
                <a:spcPct val="80000"/>
              </a:lnSpc>
            </a:pPr>
            <a:r>
              <a:rPr lang="tr-TR" sz="1600" smtClean="0"/>
              <a:t>Kronik Böbrek Hastalığı + yaş ≥18 </a:t>
            </a:r>
          </a:p>
          <a:p>
            <a:pPr lvl="1">
              <a:lnSpc>
                <a:spcPct val="80000"/>
              </a:lnSpc>
            </a:pPr>
            <a:r>
              <a:rPr lang="tr-TR" sz="1500" smtClean="0"/>
              <a:t>Tedavi başlama ≥140/90 mm Hg </a:t>
            </a:r>
          </a:p>
          <a:p>
            <a:pPr lvl="1">
              <a:lnSpc>
                <a:spcPct val="80000"/>
              </a:lnSpc>
            </a:pPr>
            <a:r>
              <a:rPr lang="tr-TR" sz="1500" smtClean="0"/>
              <a:t>Hedef &lt;140/90 mm Hg </a:t>
            </a:r>
          </a:p>
          <a:p>
            <a:pPr>
              <a:lnSpc>
                <a:spcPct val="80000"/>
              </a:lnSpc>
            </a:pPr>
            <a:r>
              <a:rPr lang="tr-TR" sz="1600" smtClean="0"/>
              <a:t>Diyabet ve yaş ≥18 </a:t>
            </a:r>
          </a:p>
          <a:p>
            <a:pPr lvl="1">
              <a:lnSpc>
                <a:spcPct val="80000"/>
              </a:lnSpc>
            </a:pPr>
            <a:r>
              <a:rPr lang="tr-TR" sz="1500" smtClean="0"/>
              <a:t>Tedavi başlama ≥140/90 mm Hg </a:t>
            </a:r>
          </a:p>
          <a:p>
            <a:pPr lvl="1">
              <a:lnSpc>
                <a:spcPct val="80000"/>
              </a:lnSpc>
            </a:pPr>
            <a:r>
              <a:rPr lang="tr-TR" sz="1500" smtClean="0"/>
              <a:t>Hedef &lt;140/90 mm Hg </a:t>
            </a:r>
          </a:p>
          <a:p>
            <a:pPr>
              <a:lnSpc>
                <a:spcPct val="80000"/>
              </a:lnSpc>
            </a:pPr>
            <a:endParaRPr lang="tr-TR" sz="1600" smtClean="0"/>
          </a:p>
        </p:txBody>
      </p:sp>
      <p:sp>
        <p:nvSpPr>
          <p:cNvPr id="4" name="Başlık 1"/>
          <p:cNvSpPr txBox="1">
            <a:spLocks/>
          </p:cNvSpPr>
          <p:nvPr/>
        </p:nvSpPr>
        <p:spPr bwMode="auto">
          <a:xfrm>
            <a:off x="1258888" y="260350"/>
            <a:ext cx="7458075" cy="1143000"/>
          </a:xfrm>
          <a:prstGeom prst="rect">
            <a:avLst/>
          </a:prstGeom>
          <a:solidFill>
            <a:schemeClr val="bg1"/>
          </a:solidFill>
          <a:ln w="25400" cap="flat" cmpd="sng" algn="ctr">
            <a:solidFill>
              <a:schemeClr val="accent4"/>
            </a:solidFill>
            <a:prstDash val="solid"/>
            <a:miter lim="800000"/>
            <a:headEnd/>
            <a:tailEnd/>
          </a:ln>
          <a:effectLst/>
        </p:spPr>
        <p:txBody>
          <a:bodyPr anchor="ctr">
            <a:normAutofit/>
          </a:bodyPr>
          <a:lstStyle/>
          <a:p>
            <a:pPr algn="ctr">
              <a:defRPr/>
            </a:pPr>
            <a:r>
              <a:rPr lang="tr-TR" sz="4300" b="1" dirty="0">
                <a:latin typeface="+mn-lt"/>
                <a:ea typeface="+mj-ea"/>
                <a:cs typeface="+mj-cs"/>
              </a:rPr>
              <a:t>Tedavi</a:t>
            </a:r>
            <a:r>
              <a:rPr lang="tr-TR" sz="4300" dirty="0">
                <a:latin typeface="+mn-lt"/>
                <a:ea typeface="+mj-ea"/>
                <a:cs typeface="+mj-cs"/>
              </a:rPr>
              <a:t> </a:t>
            </a:r>
            <a:endParaRPr lang="tr-TR" sz="4300" b="1" dirty="0">
              <a:latin typeface="+mn-lt"/>
              <a:ea typeface="+mj-ea"/>
              <a:cs typeface="+mj-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a:spLocks noGrp="1"/>
          </p:cNvSpPr>
          <p:nvPr>
            <p:ph type="body" idx="4294967295"/>
          </p:nvPr>
        </p:nvSpPr>
        <p:spPr bwMode="auto">
          <a:xfrm>
            <a:off x="1258888" y="1773238"/>
            <a:ext cx="7489825" cy="4475162"/>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tr-TR" sz="2000" b="1" smtClean="0"/>
              <a:t>Tedavi hedefleri (ESC/ESH 2013);</a:t>
            </a:r>
          </a:p>
          <a:p>
            <a:pPr eaLnBrk="1" hangingPunct="1">
              <a:lnSpc>
                <a:spcPct val="80000"/>
              </a:lnSpc>
            </a:pPr>
            <a:endParaRPr lang="tr-TR" sz="1800" smtClean="0"/>
          </a:p>
          <a:p>
            <a:pPr lvl="1" eaLnBrk="1" hangingPunct="1">
              <a:lnSpc>
                <a:spcPct val="80000"/>
              </a:lnSpc>
            </a:pPr>
            <a:r>
              <a:rPr lang="tr-TR" sz="1600" smtClean="0"/>
              <a:t>Diyabetik hastalar,</a:t>
            </a:r>
          </a:p>
          <a:p>
            <a:pPr lvl="1" eaLnBrk="1" hangingPunct="1">
              <a:lnSpc>
                <a:spcPct val="80000"/>
              </a:lnSpc>
            </a:pPr>
            <a:r>
              <a:rPr lang="tr-TR" sz="1600" smtClean="0"/>
              <a:t>İnme, </a:t>
            </a:r>
          </a:p>
          <a:p>
            <a:pPr lvl="1" eaLnBrk="1" hangingPunct="1">
              <a:lnSpc>
                <a:spcPct val="80000"/>
              </a:lnSpc>
            </a:pPr>
            <a:r>
              <a:rPr lang="tr-TR" sz="1600" smtClean="0"/>
              <a:t>Miyokard infarktusu, </a:t>
            </a:r>
          </a:p>
          <a:p>
            <a:pPr lvl="1" eaLnBrk="1" hangingPunct="1">
              <a:lnSpc>
                <a:spcPct val="80000"/>
              </a:lnSpc>
            </a:pPr>
            <a:r>
              <a:rPr lang="tr-TR" sz="1600" smtClean="0"/>
              <a:t>Renal disfonksiyon ve proteinüri saptanan yüksek riskli hastalarda; </a:t>
            </a:r>
          </a:p>
          <a:p>
            <a:pPr lvl="2" eaLnBrk="1" hangingPunct="1">
              <a:lnSpc>
                <a:spcPct val="80000"/>
              </a:lnSpc>
            </a:pPr>
            <a:r>
              <a:rPr lang="tr-TR" sz="1400" smtClean="0"/>
              <a:t>Hedef KB değeri en azından &lt; 140/85 mmHg(ESC/ESH 2013) olmalıdır.</a:t>
            </a:r>
          </a:p>
          <a:p>
            <a:pPr lvl="2" eaLnBrk="1" hangingPunct="1">
              <a:lnSpc>
                <a:spcPct val="80000"/>
              </a:lnSpc>
            </a:pPr>
            <a:endParaRPr lang="tr-TR" sz="1400" smtClean="0"/>
          </a:p>
          <a:p>
            <a:pPr lvl="1" eaLnBrk="1" hangingPunct="1">
              <a:lnSpc>
                <a:spcPct val="80000"/>
              </a:lnSpc>
            </a:pPr>
            <a:r>
              <a:rPr lang="tr-TR" sz="1600" smtClean="0"/>
              <a:t>Eski kılavuzda aşikâr proteinüri olanlarda 120/80 hedefi verilirken yeni kılavuzda sistolik KB &lt;130 mmHg olarak önerildi.</a:t>
            </a:r>
          </a:p>
          <a:p>
            <a:pPr lvl="1" eaLnBrk="1" hangingPunct="1">
              <a:lnSpc>
                <a:spcPct val="80000"/>
              </a:lnSpc>
            </a:pPr>
            <a:r>
              <a:rPr lang="tr-TR" sz="1600" smtClean="0"/>
              <a:t> </a:t>
            </a:r>
          </a:p>
          <a:p>
            <a:pPr lvl="1" eaLnBrk="1" hangingPunct="1">
              <a:lnSpc>
                <a:spcPct val="80000"/>
              </a:lnSpc>
            </a:pPr>
            <a:r>
              <a:rPr lang="tr-TR" sz="1600" smtClean="0"/>
              <a:t>Gebelikte ilaç tedavisi için sınır değerler SKB&gt;160 veya DKB&gt;110 mmHg için ilaç tedavisi sınıf I olarak önerildi; </a:t>
            </a:r>
          </a:p>
          <a:p>
            <a:pPr lvl="2" eaLnBrk="1" hangingPunct="1">
              <a:lnSpc>
                <a:spcPct val="80000"/>
              </a:lnSpc>
            </a:pPr>
            <a:r>
              <a:rPr lang="tr-TR" sz="1400" smtClean="0"/>
              <a:t>Sistolik KB ≥150 veya diyastolik KB ≥95 mmHg için düşünülebilir (sınıf IIb) denildi.</a:t>
            </a:r>
          </a:p>
        </p:txBody>
      </p:sp>
      <p:sp>
        <p:nvSpPr>
          <p:cNvPr id="5" name="Başlık 1"/>
          <p:cNvSpPr txBox="1">
            <a:spLocks/>
          </p:cNvSpPr>
          <p:nvPr/>
        </p:nvSpPr>
        <p:spPr bwMode="auto">
          <a:xfrm>
            <a:off x="1258888" y="260350"/>
            <a:ext cx="7458075" cy="1143000"/>
          </a:xfrm>
          <a:prstGeom prst="rect">
            <a:avLst/>
          </a:prstGeom>
          <a:solidFill>
            <a:schemeClr val="bg1"/>
          </a:solidFill>
          <a:ln w="25400" cap="flat" cmpd="sng" algn="ctr">
            <a:solidFill>
              <a:schemeClr val="accent4"/>
            </a:solidFill>
            <a:prstDash val="solid"/>
            <a:miter lim="800000"/>
            <a:headEnd/>
            <a:tailEnd/>
          </a:ln>
          <a:effectLst/>
        </p:spPr>
        <p:txBody>
          <a:bodyPr anchor="ctr">
            <a:normAutofit/>
          </a:bodyPr>
          <a:lstStyle/>
          <a:p>
            <a:pPr algn="ctr">
              <a:defRPr/>
            </a:pPr>
            <a:r>
              <a:rPr lang="tr-TR" sz="4300" b="1" dirty="0">
                <a:latin typeface="+mn-lt"/>
                <a:ea typeface="+mj-ea"/>
                <a:cs typeface="+mj-cs"/>
              </a:rPr>
              <a:t>Tedavi</a:t>
            </a:r>
            <a:r>
              <a:rPr lang="tr-TR" sz="4300" dirty="0">
                <a:latin typeface="+mn-lt"/>
                <a:ea typeface="+mj-ea"/>
                <a:cs typeface="+mj-cs"/>
              </a:rPr>
              <a:t> </a:t>
            </a:r>
            <a:endParaRPr lang="tr-TR" sz="4300" b="1" dirty="0">
              <a:latin typeface="+mn-lt"/>
              <a:ea typeface="+mj-ea"/>
              <a:cs typeface="+mj-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İçerik Yer Tutucusu 2"/>
          <p:cNvSpPr>
            <a:spLocks noGrp="1"/>
          </p:cNvSpPr>
          <p:nvPr>
            <p:ph idx="4294967295"/>
          </p:nvPr>
        </p:nvSpPr>
        <p:spPr bwMode="auto">
          <a:xfrm>
            <a:off x="1258888" y="1700213"/>
            <a:ext cx="7427912" cy="4752975"/>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tr-TR" sz="2000" b="1" smtClean="0"/>
              <a:t>Tedavi stratejileri;</a:t>
            </a:r>
          </a:p>
          <a:p>
            <a:pPr eaLnBrk="1" hangingPunct="1">
              <a:lnSpc>
                <a:spcPct val="80000"/>
              </a:lnSpc>
            </a:pPr>
            <a:endParaRPr lang="tr-TR" sz="1800" b="1" smtClean="0"/>
          </a:p>
          <a:p>
            <a:pPr lvl="1" eaLnBrk="1" hangingPunct="1">
              <a:lnSpc>
                <a:spcPct val="80000"/>
              </a:lnSpc>
            </a:pPr>
            <a:r>
              <a:rPr lang="tr-TR" sz="2000" smtClean="0"/>
              <a:t>Hipertansiyonda Yaşam Tarzı Değişiklikleri;</a:t>
            </a:r>
          </a:p>
          <a:p>
            <a:pPr lvl="1" eaLnBrk="1" hangingPunct="1">
              <a:lnSpc>
                <a:spcPct val="80000"/>
              </a:lnSpc>
            </a:pPr>
            <a:endParaRPr lang="tr-TR" sz="2000" smtClean="0"/>
          </a:p>
          <a:p>
            <a:pPr marL="520700" lvl="2" indent="0" eaLnBrk="1" hangingPunct="1">
              <a:lnSpc>
                <a:spcPct val="90000"/>
              </a:lnSpc>
            </a:pPr>
            <a:r>
              <a:rPr lang="tr-TR" sz="1800" smtClean="0"/>
              <a:t>İlaç kullanan hastalar dahil tüm hastalarda yaşam tarzı ile ilgili önlemler alınmalıdır. </a:t>
            </a:r>
          </a:p>
          <a:p>
            <a:pPr marL="520700" lvl="2" indent="0" eaLnBrk="1" hangingPunct="1">
              <a:lnSpc>
                <a:spcPct val="90000"/>
              </a:lnSpc>
            </a:pPr>
            <a:endParaRPr lang="tr-TR" sz="1800" smtClean="0"/>
          </a:p>
          <a:p>
            <a:pPr marL="520700" lvl="2" indent="0" eaLnBrk="1" hangingPunct="1">
              <a:lnSpc>
                <a:spcPct val="90000"/>
              </a:lnSpc>
            </a:pPr>
            <a:r>
              <a:rPr lang="tr-TR" sz="1800" smtClean="0"/>
              <a:t>Amaç KB’nı düşürmek, diğer risk faktörlerini azaltmak ve kontrol etmek, kullanılması gereken antihipertansif ilaç sayı ve dozunu azaltmaktır.</a:t>
            </a:r>
          </a:p>
          <a:p>
            <a:pPr marL="520700" lvl="2" indent="0" eaLnBrk="1" hangingPunct="1">
              <a:lnSpc>
                <a:spcPct val="90000"/>
              </a:lnSpc>
            </a:pPr>
            <a:endParaRPr lang="tr-TR" sz="1800" smtClean="0"/>
          </a:p>
          <a:p>
            <a:pPr marL="520700" lvl="2" indent="0" eaLnBrk="1" hangingPunct="1">
              <a:lnSpc>
                <a:spcPct val="90000"/>
              </a:lnSpc>
            </a:pPr>
            <a:r>
              <a:rPr lang="tr-TR" sz="1800" smtClean="0"/>
              <a:t>Yaşam tarzı değişiklikleri yüksek normal olan ve ek risk faktörü olanlarda hipertansiyon gelişimini önlemek amacıyla önerilir.</a:t>
            </a:r>
          </a:p>
          <a:p>
            <a:pPr lvl="4" eaLnBrk="1" hangingPunct="1">
              <a:lnSpc>
                <a:spcPct val="80000"/>
              </a:lnSpc>
            </a:pPr>
            <a:endParaRPr lang="tr-TR" sz="1000" smtClean="0"/>
          </a:p>
        </p:txBody>
      </p:sp>
      <p:sp>
        <p:nvSpPr>
          <p:cNvPr id="4" name="Başlık 1"/>
          <p:cNvSpPr txBox="1">
            <a:spLocks/>
          </p:cNvSpPr>
          <p:nvPr/>
        </p:nvSpPr>
        <p:spPr bwMode="auto">
          <a:xfrm>
            <a:off x="1258888" y="260350"/>
            <a:ext cx="7416800" cy="1143000"/>
          </a:xfrm>
          <a:prstGeom prst="rect">
            <a:avLst/>
          </a:prstGeom>
          <a:solidFill>
            <a:schemeClr val="bg1"/>
          </a:solidFill>
          <a:ln w="25400" cap="flat" cmpd="sng" algn="ctr">
            <a:solidFill>
              <a:schemeClr val="accent4"/>
            </a:solidFill>
            <a:prstDash val="solid"/>
            <a:miter lim="800000"/>
            <a:headEnd/>
            <a:tailEnd/>
          </a:ln>
          <a:effectLst/>
        </p:spPr>
        <p:txBody>
          <a:bodyPr anchor="ctr">
            <a:normAutofit/>
          </a:bodyPr>
          <a:lstStyle/>
          <a:p>
            <a:pPr algn="ctr">
              <a:defRPr/>
            </a:pPr>
            <a:r>
              <a:rPr lang="tr-TR" sz="4300" b="1" dirty="0">
                <a:latin typeface="+mn-lt"/>
                <a:ea typeface="+mj-ea"/>
                <a:cs typeface="+mj-cs"/>
              </a:rPr>
              <a:t>Tedavi</a:t>
            </a:r>
            <a:r>
              <a:rPr lang="tr-TR" sz="4300" dirty="0">
                <a:latin typeface="+mn-lt"/>
                <a:ea typeface="+mj-ea"/>
                <a:cs typeface="+mj-cs"/>
              </a:rPr>
              <a:t> </a:t>
            </a:r>
            <a:endParaRPr lang="tr-TR" sz="4300" b="1" dirty="0">
              <a:latin typeface="+mn-lt"/>
              <a:ea typeface="+mj-ea"/>
              <a:cs typeface="+mj-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İçerik Yer Tutucusu 2"/>
          <p:cNvSpPr>
            <a:spLocks noGrp="1"/>
          </p:cNvSpPr>
          <p:nvPr>
            <p:ph idx="4294967295"/>
          </p:nvPr>
        </p:nvSpPr>
        <p:spPr bwMode="auto">
          <a:xfrm>
            <a:off x="1258888" y="1700213"/>
            <a:ext cx="7427912" cy="4425950"/>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tr-TR" b="1" smtClean="0"/>
              <a:t>Yaşam Tarzı Değişiklikleri;</a:t>
            </a:r>
          </a:p>
          <a:p>
            <a:pPr lvl="1" eaLnBrk="1" hangingPunct="1"/>
            <a:r>
              <a:rPr lang="tr-TR" smtClean="0"/>
              <a:t>KB’nı düşüren ve KV risk faktörlerini azaltan yaşam tarzı değişiklikleri:</a:t>
            </a:r>
          </a:p>
          <a:p>
            <a:pPr lvl="2" eaLnBrk="1" hangingPunct="1"/>
            <a:r>
              <a:rPr lang="tr-TR" smtClean="0"/>
              <a:t>Sigaranın bırakılması,</a:t>
            </a:r>
          </a:p>
          <a:p>
            <a:pPr lvl="2" eaLnBrk="1" hangingPunct="1"/>
            <a:r>
              <a:rPr lang="tr-TR" smtClean="0"/>
              <a:t>Kilo verilmesi ve kilonun korunması,</a:t>
            </a:r>
          </a:p>
          <a:p>
            <a:pPr lvl="2" eaLnBrk="1" hangingPunct="1"/>
            <a:r>
              <a:rPr lang="tr-TR" smtClean="0"/>
              <a:t>Aşırı alkol tüketiminin azaltılması,</a:t>
            </a:r>
          </a:p>
          <a:p>
            <a:pPr lvl="2" eaLnBrk="1" hangingPunct="1"/>
            <a:r>
              <a:rPr lang="tr-TR" smtClean="0"/>
              <a:t>Fiziksel egzersiz,</a:t>
            </a:r>
          </a:p>
          <a:p>
            <a:pPr lvl="2" eaLnBrk="1" hangingPunct="1"/>
            <a:r>
              <a:rPr lang="tr-TR" smtClean="0"/>
              <a:t>Tuz alımının kısıtlanması,</a:t>
            </a:r>
          </a:p>
          <a:p>
            <a:pPr lvl="2" eaLnBrk="1" hangingPunct="1"/>
            <a:r>
              <a:rPr lang="tr-TR" smtClean="0"/>
              <a:t>Meyve/sebze tüketiminin artırılması, doymuş yağ ve toplam yağ tüketiminin azaltılması.</a:t>
            </a:r>
          </a:p>
        </p:txBody>
      </p:sp>
      <p:sp>
        <p:nvSpPr>
          <p:cNvPr id="3" name="Başlık 1"/>
          <p:cNvSpPr txBox="1">
            <a:spLocks/>
          </p:cNvSpPr>
          <p:nvPr/>
        </p:nvSpPr>
        <p:spPr bwMode="auto">
          <a:xfrm>
            <a:off x="1258888" y="260350"/>
            <a:ext cx="7416800" cy="1143000"/>
          </a:xfrm>
          <a:prstGeom prst="rect">
            <a:avLst/>
          </a:prstGeom>
          <a:solidFill>
            <a:schemeClr val="bg1"/>
          </a:solidFill>
          <a:ln w="25400" cap="flat" cmpd="sng" algn="ctr">
            <a:solidFill>
              <a:schemeClr val="accent4"/>
            </a:solidFill>
            <a:prstDash val="solid"/>
            <a:miter lim="800000"/>
            <a:headEnd/>
            <a:tailEnd/>
          </a:ln>
          <a:effectLst/>
        </p:spPr>
        <p:txBody>
          <a:bodyPr anchor="ctr">
            <a:normAutofit/>
          </a:bodyPr>
          <a:lstStyle/>
          <a:p>
            <a:pPr algn="ctr">
              <a:defRPr/>
            </a:pPr>
            <a:r>
              <a:rPr lang="tr-TR" sz="4300" b="1" dirty="0">
                <a:latin typeface="+mn-lt"/>
                <a:ea typeface="+mj-ea"/>
                <a:cs typeface="+mj-cs"/>
              </a:rPr>
              <a:t>Tedavi</a:t>
            </a:r>
            <a:r>
              <a:rPr lang="tr-TR" sz="4300" dirty="0">
                <a:latin typeface="+mn-lt"/>
                <a:ea typeface="+mj-ea"/>
                <a:cs typeface="+mj-cs"/>
              </a:rPr>
              <a:t> </a:t>
            </a:r>
            <a:endParaRPr lang="tr-TR" sz="4300" b="1" dirty="0">
              <a:latin typeface="+mn-lt"/>
              <a:ea typeface="+mj-ea"/>
              <a:cs typeface="+mj-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p:cNvPicPr>
            <a:picLocks noChangeAspect="1" noChangeArrowheads="1"/>
          </p:cNvPicPr>
          <p:nvPr/>
        </p:nvPicPr>
        <p:blipFill>
          <a:blip r:embed="rId2"/>
          <a:srcRect/>
          <a:stretch>
            <a:fillRect/>
          </a:stretch>
        </p:blipFill>
        <p:spPr bwMode="auto">
          <a:xfrm>
            <a:off x="1403350" y="1773238"/>
            <a:ext cx="6985000" cy="4105275"/>
          </a:xfrm>
          <a:prstGeom prst="rect">
            <a:avLst/>
          </a:prstGeom>
          <a:noFill/>
          <a:ln w="9525">
            <a:noFill/>
            <a:miter lim="800000"/>
            <a:headEnd/>
            <a:tailEnd/>
          </a:ln>
        </p:spPr>
      </p:pic>
      <p:sp>
        <p:nvSpPr>
          <p:cNvPr id="68610" name="Başlık 1"/>
          <p:cNvSpPr>
            <a:spLocks/>
          </p:cNvSpPr>
          <p:nvPr/>
        </p:nvSpPr>
        <p:spPr bwMode="auto">
          <a:xfrm>
            <a:off x="1258888" y="188913"/>
            <a:ext cx="7273925" cy="1079500"/>
          </a:xfrm>
          <a:prstGeom prst="rect">
            <a:avLst/>
          </a:prstGeom>
          <a:solidFill>
            <a:schemeClr val="bg1"/>
          </a:solidFill>
          <a:ln w="25400" algn="ctr">
            <a:solidFill>
              <a:srgbClr val="00ADDC"/>
            </a:solidFill>
            <a:miter lim="800000"/>
            <a:headEnd/>
            <a:tailEnd/>
          </a:ln>
        </p:spPr>
        <p:txBody>
          <a:bodyPr anchor="ctr"/>
          <a:lstStyle/>
          <a:p>
            <a:pPr algn="ctr"/>
            <a:r>
              <a:rPr lang="tr-TR" sz="4300" b="1"/>
              <a:t>Tedavi-Diyet</a:t>
            </a:r>
            <a:r>
              <a:rPr lang="tr-TR" sz="4300"/>
              <a:t> </a:t>
            </a:r>
            <a:endParaRPr lang="tr-TR" sz="4300" b="1"/>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1331913" y="188913"/>
            <a:ext cx="7499350" cy="1143000"/>
          </a:xfrm>
        </p:spPr>
        <p:txBody>
          <a:bodyPr/>
          <a:lstStyle/>
          <a:p>
            <a:pPr eaLnBrk="1" hangingPunct="1">
              <a:defRPr/>
            </a:pPr>
            <a:r>
              <a:rPr lang="tr-TR" smtClean="0">
                <a:ea typeface="American Typewriter" pitchFamily="-109" charset="0"/>
                <a:cs typeface="American Typewriter" pitchFamily="-109" charset="0"/>
              </a:rPr>
              <a:t>Antihipertansif İlaçlar</a:t>
            </a:r>
          </a:p>
        </p:txBody>
      </p:sp>
      <p:sp>
        <p:nvSpPr>
          <p:cNvPr id="69634" name="Rectangle 3"/>
          <p:cNvSpPr>
            <a:spLocks noGrp="1" noChangeArrowheads="1"/>
          </p:cNvSpPr>
          <p:nvPr>
            <p:ph sz="half" idx="1"/>
          </p:nvPr>
        </p:nvSpPr>
        <p:spPr bwMode="auto">
          <a:xfrm>
            <a:off x="1042988" y="1557338"/>
            <a:ext cx="3971925" cy="5024437"/>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spcAft>
                <a:spcPts val="600"/>
              </a:spcAft>
            </a:pPr>
            <a:r>
              <a:rPr lang="tr-TR" sz="2000" smtClean="0">
                <a:ea typeface="American Typewriter"/>
                <a:cs typeface="American Typewriter"/>
              </a:rPr>
              <a:t>Diüretikler</a:t>
            </a:r>
          </a:p>
          <a:p>
            <a:pPr eaLnBrk="1" hangingPunct="1">
              <a:lnSpc>
                <a:spcPct val="80000"/>
              </a:lnSpc>
              <a:spcAft>
                <a:spcPts val="600"/>
              </a:spcAft>
            </a:pPr>
            <a:r>
              <a:rPr lang="tr-TR" sz="2000" smtClean="0">
                <a:ea typeface="American Typewriter"/>
                <a:cs typeface="American Typewriter"/>
              </a:rPr>
              <a:t>Adrenerjik Reseptör Blokörleri</a:t>
            </a:r>
          </a:p>
          <a:p>
            <a:pPr lvl="1" eaLnBrk="1" hangingPunct="1">
              <a:lnSpc>
                <a:spcPct val="80000"/>
              </a:lnSpc>
              <a:spcAft>
                <a:spcPts val="600"/>
              </a:spcAft>
            </a:pPr>
            <a:r>
              <a:rPr lang="tr-TR" sz="1800" smtClean="0">
                <a:ea typeface="American Typewriter"/>
                <a:cs typeface="American Typewriter"/>
              </a:rPr>
              <a:t>Beta blokörler</a:t>
            </a:r>
          </a:p>
          <a:p>
            <a:pPr lvl="1" eaLnBrk="1" hangingPunct="1">
              <a:lnSpc>
                <a:spcPct val="80000"/>
              </a:lnSpc>
              <a:spcAft>
                <a:spcPts val="600"/>
              </a:spcAft>
            </a:pPr>
            <a:r>
              <a:rPr lang="tr-TR" sz="1800" smtClean="0">
                <a:ea typeface="American Typewriter"/>
                <a:cs typeface="American Typewriter"/>
              </a:rPr>
              <a:t>Alfa blokörler </a:t>
            </a:r>
          </a:p>
          <a:p>
            <a:pPr lvl="2" eaLnBrk="1" hangingPunct="1">
              <a:lnSpc>
                <a:spcPct val="80000"/>
              </a:lnSpc>
              <a:spcAft>
                <a:spcPts val="600"/>
              </a:spcAft>
            </a:pPr>
            <a:r>
              <a:rPr lang="tr-TR" sz="1600" smtClean="0">
                <a:ea typeface="American Typewriter"/>
                <a:cs typeface="American Typewriter"/>
              </a:rPr>
              <a:t>Prazosin</a:t>
            </a:r>
          </a:p>
          <a:p>
            <a:pPr lvl="2" eaLnBrk="1" hangingPunct="1">
              <a:lnSpc>
                <a:spcPct val="80000"/>
              </a:lnSpc>
              <a:spcAft>
                <a:spcPts val="600"/>
              </a:spcAft>
            </a:pPr>
            <a:r>
              <a:rPr lang="tr-TR" sz="1600" smtClean="0">
                <a:ea typeface="American Typewriter"/>
                <a:cs typeface="American Typewriter"/>
              </a:rPr>
              <a:t>Doksazosin  vb</a:t>
            </a:r>
          </a:p>
          <a:p>
            <a:pPr eaLnBrk="1" hangingPunct="1">
              <a:lnSpc>
                <a:spcPct val="80000"/>
              </a:lnSpc>
              <a:spcAft>
                <a:spcPts val="600"/>
              </a:spcAft>
            </a:pPr>
            <a:r>
              <a:rPr lang="tr-TR" sz="2000" smtClean="0">
                <a:ea typeface="American Typewriter"/>
                <a:cs typeface="American Typewriter"/>
              </a:rPr>
              <a:t>Adrenerjik Nöron Blokörleri</a:t>
            </a:r>
          </a:p>
          <a:p>
            <a:pPr lvl="1" eaLnBrk="1" hangingPunct="1">
              <a:lnSpc>
                <a:spcPct val="80000"/>
              </a:lnSpc>
              <a:spcAft>
                <a:spcPts val="600"/>
              </a:spcAft>
            </a:pPr>
            <a:r>
              <a:rPr lang="tr-TR" sz="1800" smtClean="0">
                <a:ea typeface="American Typewriter"/>
                <a:cs typeface="American Typewriter"/>
              </a:rPr>
              <a:t>Rezerpin</a:t>
            </a:r>
          </a:p>
          <a:p>
            <a:pPr lvl="1" eaLnBrk="1" hangingPunct="1">
              <a:lnSpc>
                <a:spcPct val="80000"/>
              </a:lnSpc>
              <a:spcAft>
                <a:spcPts val="600"/>
              </a:spcAft>
            </a:pPr>
            <a:r>
              <a:rPr lang="tr-TR" sz="1800" smtClean="0">
                <a:ea typeface="American Typewriter"/>
                <a:cs typeface="American Typewriter"/>
              </a:rPr>
              <a:t>Guanetidin, guanedrel</a:t>
            </a:r>
          </a:p>
          <a:p>
            <a:pPr eaLnBrk="1" hangingPunct="1">
              <a:lnSpc>
                <a:spcPct val="80000"/>
              </a:lnSpc>
              <a:spcAft>
                <a:spcPts val="600"/>
              </a:spcAft>
            </a:pPr>
            <a:r>
              <a:rPr lang="tr-TR" sz="2000" smtClean="0">
                <a:ea typeface="American Typewriter"/>
                <a:cs typeface="American Typewriter"/>
              </a:rPr>
              <a:t>Santral Etkili Antihipertansifler</a:t>
            </a:r>
          </a:p>
          <a:p>
            <a:pPr lvl="1" eaLnBrk="1" hangingPunct="1">
              <a:lnSpc>
                <a:spcPct val="80000"/>
              </a:lnSpc>
              <a:spcAft>
                <a:spcPts val="600"/>
              </a:spcAft>
            </a:pPr>
            <a:r>
              <a:rPr lang="tr-TR" sz="1800" smtClean="0">
                <a:ea typeface="American Typewriter"/>
                <a:cs typeface="American Typewriter"/>
              </a:rPr>
              <a:t>Klonidin</a:t>
            </a:r>
          </a:p>
          <a:p>
            <a:pPr lvl="1" eaLnBrk="1" hangingPunct="1">
              <a:lnSpc>
                <a:spcPct val="80000"/>
              </a:lnSpc>
              <a:spcAft>
                <a:spcPts val="600"/>
              </a:spcAft>
            </a:pPr>
            <a:r>
              <a:rPr lang="tr-TR" sz="1800" smtClean="0">
                <a:ea typeface="American Typewriter"/>
                <a:cs typeface="American Typewriter"/>
              </a:rPr>
              <a:t>Metildopa </a:t>
            </a:r>
          </a:p>
          <a:p>
            <a:pPr lvl="1" eaLnBrk="1" hangingPunct="1">
              <a:lnSpc>
                <a:spcPct val="80000"/>
              </a:lnSpc>
              <a:spcAft>
                <a:spcPts val="600"/>
              </a:spcAft>
            </a:pPr>
            <a:r>
              <a:rPr lang="tr-TR" sz="1800" smtClean="0">
                <a:ea typeface="American Typewriter"/>
                <a:cs typeface="American Typewriter"/>
              </a:rPr>
              <a:t>Rilmenidin, Moksonidin</a:t>
            </a:r>
          </a:p>
        </p:txBody>
      </p:sp>
      <p:sp>
        <p:nvSpPr>
          <p:cNvPr id="69635" name="Rectangle 4"/>
          <p:cNvSpPr>
            <a:spLocks noGrp="1" noChangeArrowheads="1"/>
          </p:cNvSpPr>
          <p:nvPr>
            <p:ph sz="half" idx="2"/>
          </p:nvPr>
        </p:nvSpPr>
        <p:spPr bwMode="auto">
          <a:xfrm>
            <a:off x="5100638" y="1557338"/>
            <a:ext cx="4043362" cy="5040312"/>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spcAft>
                <a:spcPts val="600"/>
              </a:spcAft>
            </a:pPr>
            <a:r>
              <a:rPr lang="tr-TR" sz="2000" smtClean="0">
                <a:ea typeface="American Typewriter"/>
                <a:cs typeface="American Typewriter"/>
              </a:rPr>
              <a:t>Kalsiyum Kanal Blokörleri</a:t>
            </a:r>
          </a:p>
          <a:p>
            <a:pPr eaLnBrk="1" hangingPunct="1">
              <a:lnSpc>
                <a:spcPct val="80000"/>
              </a:lnSpc>
              <a:spcAft>
                <a:spcPts val="600"/>
              </a:spcAft>
            </a:pPr>
            <a:r>
              <a:rPr lang="tr-TR" sz="2000" smtClean="0">
                <a:ea typeface="American Typewriter"/>
                <a:cs typeface="American Typewriter"/>
              </a:rPr>
              <a:t>Anjiotensin Dönüştürücü Enzim İnhibitörleri ve Reseptör Blokörleri</a:t>
            </a:r>
          </a:p>
          <a:p>
            <a:pPr eaLnBrk="1" hangingPunct="1">
              <a:lnSpc>
                <a:spcPct val="80000"/>
              </a:lnSpc>
              <a:spcAft>
                <a:spcPts val="600"/>
              </a:spcAft>
            </a:pPr>
            <a:r>
              <a:rPr lang="tr-TR" sz="2000" smtClean="0">
                <a:ea typeface="American Typewriter"/>
                <a:cs typeface="American Typewriter"/>
              </a:rPr>
              <a:t>Direkt Etkili Vazodilatörler ve Potasyum Kanal Açıcı İlaçlar</a:t>
            </a:r>
          </a:p>
          <a:p>
            <a:pPr lvl="1" eaLnBrk="1" hangingPunct="1">
              <a:lnSpc>
                <a:spcPct val="80000"/>
              </a:lnSpc>
              <a:spcAft>
                <a:spcPts val="600"/>
              </a:spcAft>
            </a:pPr>
            <a:r>
              <a:rPr lang="tr-TR" sz="1800" smtClean="0">
                <a:ea typeface="American Typewriter"/>
                <a:cs typeface="American Typewriter"/>
              </a:rPr>
              <a:t>Hidralazin</a:t>
            </a:r>
          </a:p>
          <a:p>
            <a:pPr lvl="1" eaLnBrk="1" hangingPunct="1">
              <a:lnSpc>
                <a:spcPct val="80000"/>
              </a:lnSpc>
              <a:spcAft>
                <a:spcPts val="600"/>
              </a:spcAft>
            </a:pPr>
            <a:r>
              <a:rPr lang="tr-TR" sz="1800" smtClean="0">
                <a:ea typeface="American Typewriter"/>
                <a:cs typeface="American Typewriter"/>
              </a:rPr>
              <a:t>Minoksidil</a:t>
            </a:r>
          </a:p>
          <a:p>
            <a:pPr eaLnBrk="1" hangingPunct="1">
              <a:lnSpc>
                <a:spcPct val="80000"/>
              </a:lnSpc>
              <a:spcAft>
                <a:spcPts val="600"/>
              </a:spcAft>
            </a:pPr>
            <a:r>
              <a:rPr lang="tr-TR" sz="2000" smtClean="0">
                <a:ea typeface="American Typewriter"/>
                <a:cs typeface="American Typewriter"/>
              </a:rPr>
              <a:t>Sadece Hipertansif Kriz Tedavisinde Kullanılan İlaçlar</a:t>
            </a:r>
          </a:p>
          <a:p>
            <a:pPr lvl="1" eaLnBrk="1" hangingPunct="1">
              <a:lnSpc>
                <a:spcPct val="80000"/>
              </a:lnSpc>
              <a:spcAft>
                <a:spcPts val="600"/>
              </a:spcAft>
            </a:pPr>
            <a:r>
              <a:rPr lang="tr-TR" sz="1800" smtClean="0">
                <a:ea typeface="American Typewriter"/>
                <a:cs typeface="American Typewriter"/>
              </a:rPr>
              <a:t>Sodyum nitroprusiat</a:t>
            </a:r>
          </a:p>
          <a:p>
            <a:pPr lvl="1" eaLnBrk="1" hangingPunct="1">
              <a:lnSpc>
                <a:spcPct val="80000"/>
              </a:lnSpc>
              <a:spcAft>
                <a:spcPts val="600"/>
              </a:spcAft>
            </a:pPr>
            <a:r>
              <a:rPr lang="tr-TR" sz="1800" smtClean="0">
                <a:ea typeface="American Typewriter"/>
                <a:cs typeface="American Typewriter"/>
              </a:rPr>
              <a:t>Trimetafan</a:t>
            </a:r>
          </a:p>
          <a:p>
            <a:pPr lvl="1" eaLnBrk="1" hangingPunct="1">
              <a:lnSpc>
                <a:spcPct val="80000"/>
              </a:lnSpc>
              <a:spcAft>
                <a:spcPts val="600"/>
              </a:spcAft>
            </a:pPr>
            <a:r>
              <a:rPr lang="tr-TR" sz="1800" smtClean="0">
                <a:ea typeface="American Typewriter"/>
                <a:cs typeface="American Typewriter"/>
              </a:rPr>
              <a:t>Diazoksid</a:t>
            </a:r>
          </a:p>
          <a:p>
            <a:pPr lvl="1" eaLnBrk="1" hangingPunct="1">
              <a:lnSpc>
                <a:spcPct val="80000"/>
              </a:lnSpc>
              <a:spcAft>
                <a:spcPts val="600"/>
              </a:spcAft>
            </a:pPr>
            <a:r>
              <a:rPr lang="tr-TR" sz="1800" smtClean="0">
                <a:ea typeface="American Typewriter"/>
                <a:cs typeface="American Typewriter"/>
              </a:rPr>
              <a:t>Fenoldopam</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Başlık 1"/>
          <p:cNvSpPr>
            <a:spLocks noGrp="1"/>
          </p:cNvSpPr>
          <p:nvPr>
            <p:ph type="title" idx="4294967295"/>
          </p:nvPr>
        </p:nvSpPr>
        <p:spPr bwMode="auto">
          <a:xfrm>
            <a:off x="1331913" y="260350"/>
            <a:ext cx="7499350" cy="1143000"/>
          </a:xfrm>
          <a:solidFill>
            <a:schemeClr val="bg1"/>
          </a:solidFill>
          <a:ln>
            <a:miter lim="800000"/>
            <a:headEnd/>
            <a:tailEnd/>
          </a:ln>
        </p:spPr>
        <p:txBody>
          <a:bodyPr vert="horz" wrap="square" lIns="91440" tIns="45720" rIns="91440" bIns="45720" numCol="1" anchorCtr="0" compatLnSpc="1">
            <a:prstTxWarp prst="textNoShape">
              <a:avLst/>
            </a:prstTxWarp>
          </a:bodyPr>
          <a:lstStyle/>
          <a:p>
            <a:pPr eaLnBrk="1" hangingPunct="1"/>
            <a:r>
              <a:rPr lang="tr-TR" smtClean="0">
                <a:effectLst/>
              </a:rPr>
              <a:t>Tedavi </a:t>
            </a:r>
          </a:p>
        </p:txBody>
      </p:sp>
      <p:sp>
        <p:nvSpPr>
          <p:cNvPr id="70658" name="İçerik Yer Tutucusu 2"/>
          <p:cNvSpPr>
            <a:spLocks noGrp="1"/>
          </p:cNvSpPr>
          <p:nvPr>
            <p:ph idx="4294967295"/>
          </p:nvPr>
        </p:nvSpPr>
        <p:spPr bwMode="auto">
          <a:xfrm>
            <a:off x="1331913" y="1600200"/>
            <a:ext cx="7354887" cy="4924425"/>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tr-TR" sz="2800" b="1" smtClean="0"/>
              <a:t>Tedavi stratejileri;</a:t>
            </a:r>
          </a:p>
          <a:p>
            <a:pPr lvl="1" eaLnBrk="1" hangingPunct="1">
              <a:lnSpc>
                <a:spcPct val="80000"/>
              </a:lnSpc>
            </a:pPr>
            <a:r>
              <a:rPr lang="tr-TR" sz="2400" b="1" smtClean="0"/>
              <a:t>Farmakolojik tedavi;</a:t>
            </a:r>
          </a:p>
          <a:p>
            <a:pPr lvl="1" eaLnBrk="1" hangingPunct="1">
              <a:lnSpc>
                <a:spcPct val="80000"/>
              </a:lnSpc>
            </a:pPr>
            <a:endParaRPr lang="tr-TR" sz="1800" b="1" smtClean="0"/>
          </a:p>
          <a:p>
            <a:pPr lvl="2" eaLnBrk="1" hangingPunct="1">
              <a:lnSpc>
                <a:spcPct val="80000"/>
              </a:lnSpc>
            </a:pPr>
            <a:r>
              <a:rPr lang="tr-TR" b="1" smtClean="0"/>
              <a:t>JNC 8’e göre;</a:t>
            </a:r>
          </a:p>
          <a:p>
            <a:pPr lvl="2" eaLnBrk="1" hangingPunct="1">
              <a:lnSpc>
                <a:spcPct val="80000"/>
              </a:lnSpc>
            </a:pPr>
            <a:endParaRPr lang="tr-TR" smtClean="0"/>
          </a:p>
          <a:p>
            <a:pPr lvl="2" eaLnBrk="1" hangingPunct="1">
              <a:lnSpc>
                <a:spcPct val="80000"/>
              </a:lnSpc>
            </a:pPr>
            <a:r>
              <a:rPr lang="tr-TR" smtClean="0"/>
              <a:t>İçinde diabetlilerin de bulunduğu siyahi olmayan popülasyonda, başlangıç antihipertansif ilaç seçimleri: Tiazid diüretikler, Ca kanal blokerleri, ACE inhibitörleri ve AR blokerleri olmalı.</a:t>
            </a:r>
          </a:p>
          <a:p>
            <a:pPr lvl="2" eaLnBrk="1" hangingPunct="1">
              <a:lnSpc>
                <a:spcPct val="80000"/>
              </a:lnSpc>
              <a:buFont typeface="Wingdings 2" pitchFamily="18" charset="2"/>
              <a:buNone/>
            </a:pPr>
            <a:r>
              <a:rPr lang="tr-TR" smtClean="0"/>
              <a:t>  </a:t>
            </a:r>
          </a:p>
          <a:p>
            <a:pPr lvl="2" eaLnBrk="1" hangingPunct="1">
              <a:lnSpc>
                <a:spcPct val="80000"/>
              </a:lnSpc>
            </a:pPr>
            <a:r>
              <a:rPr lang="tr-TR" smtClean="0"/>
              <a:t>Başlangıç ilaç seçimi için beta-blokerler ve alfa-blokörler önerilmiyor.</a:t>
            </a:r>
          </a:p>
          <a:p>
            <a:pPr lvl="2" eaLnBrk="1" hangingPunct="1">
              <a:lnSpc>
                <a:spcPct val="80000"/>
              </a:lnSpc>
            </a:pPr>
            <a:endParaRPr lang="tr-TR" smtClean="0"/>
          </a:p>
          <a:p>
            <a:pPr lvl="2" eaLnBrk="1" hangingPunct="1">
              <a:lnSpc>
                <a:spcPct val="80000"/>
              </a:lnSpc>
            </a:pPr>
            <a:r>
              <a:rPr lang="tr-TR" smtClean="0"/>
              <a:t>Karvedilol, nebivolol, klonidin, hidralazin, spironolakton, rezerpin ve furosemid’in başlangıç tedavisinde kullanılması önerilmiyor.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Başlık 1"/>
          <p:cNvSpPr>
            <a:spLocks noGrp="1"/>
          </p:cNvSpPr>
          <p:nvPr>
            <p:ph type="title" idx="4294967295"/>
          </p:nvPr>
        </p:nvSpPr>
        <p:spPr bwMode="auto">
          <a:xfrm>
            <a:off x="1331913" y="260350"/>
            <a:ext cx="7499350" cy="1143000"/>
          </a:xfrm>
          <a:solidFill>
            <a:schemeClr val="bg1"/>
          </a:solidFill>
          <a:ln>
            <a:miter lim="800000"/>
            <a:headEnd/>
            <a:tailEnd/>
          </a:ln>
        </p:spPr>
        <p:txBody>
          <a:bodyPr vert="horz" wrap="square" lIns="91440" tIns="45720" rIns="91440" bIns="45720" numCol="1" anchorCtr="0" compatLnSpc="1">
            <a:prstTxWarp prst="textNoShape">
              <a:avLst/>
            </a:prstTxWarp>
          </a:bodyPr>
          <a:lstStyle/>
          <a:p>
            <a:pPr eaLnBrk="1" hangingPunct="1"/>
            <a:r>
              <a:rPr lang="tr-TR" smtClean="0">
                <a:effectLst/>
              </a:rPr>
              <a:t>Tedavi </a:t>
            </a:r>
          </a:p>
        </p:txBody>
      </p:sp>
      <p:sp>
        <p:nvSpPr>
          <p:cNvPr id="71682" name="İçerik Yer Tutucusu 2"/>
          <p:cNvSpPr>
            <a:spLocks noGrp="1"/>
          </p:cNvSpPr>
          <p:nvPr>
            <p:ph idx="4294967295"/>
          </p:nvPr>
        </p:nvSpPr>
        <p:spPr bwMode="auto">
          <a:xfrm>
            <a:off x="1331913" y="1600200"/>
            <a:ext cx="7354887" cy="4924425"/>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tr-TR" sz="2800" b="1" smtClean="0"/>
              <a:t>Tedavi stratejileri;</a:t>
            </a:r>
          </a:p>
          <a:p>
            <a:pPr lvl="1" eaLnBrk="1" hangingPunct="1">
              <a:lnSpc>
                <a:spcPct val="80000"/>
              </a:lnSpc>
            </a:pPr>
            <a:r>
              <a:rPr lang="tr-TR" sz="2400" b="1" smtClean="0"/>
              <a:t>Farmakolojik tedavi;</a:t>
            </a:r>
          </a:p>
          <a:p>
            <a:pPr lvl="1" eaLnBrk="1" hangingPunct="1">
              <a:lnSpc>
                <a:spcPct val="80000"/>
              </a:lnSpc>
            </a:pPr>
            <a:endParaRPr lang="tr-TR" sz="1800" b="1" smtClean="0"/>
          </a:p>
          <a:p>
            <a:pPr lvl="2" eaLnBrk="1" hangingPunct="1">
              <a:lnSpc>
                <a:spcPct val="80000"/>
              </a:lnSpc>
            </a:pPr>
            <a:r>
              <a:rPr lang="tr-TR" b="1" smtClean="0"/>
              <a:t>JNC 8’e göre;</a:t>
            </a:r>
          </a:p>
          <a:p>
            <a:pPr lvl="2" eaLnBrk="1" hangingPunct="1">
              <a:lnSpc>
                <a:spcPct val="80000"/>
              </a:lnSpc>
            </a:pPr>
            <a:endParaRPr lang="tr-TR" b="1" smtClean="0"/>
          </a:p>
          <a:p>
            <a:pPr lvl="2">
              <a:lnSpc>
                <a:spcPct val="80000"/>
              </a:lnSpc>
            </a:pPr>
            <a:r>
              <a:rPr lang="tr-TR" sz="1600" smtClean="0"/>
              <a:t>İçinde diabetlilerin de bulunduğu genel siyahi popülasyonda, başlangıç antihipertansif tedavi tiazid diüretik veya Ca kanal blokerini kapsamalıdır </a:t>
            </a:r>
          </a:p>
          <a:p>
            <a:pPr lvl="2">
              <a:lnSpc>
                <a:spcPct val="80000"/>
              </a:lnSpc>
            </a:pPr>
            <a:endParaRPr lang="tr-TR" sz="1600" smtClean="0"/>
          </a:p>
          <a:p>
            <a:pPr lvl="2">
              <a:lnSpc>
                <a:spcPct val="80000"/>
              </a:lnSpc>
            </a:pPr>
            <a:r>
              <a:rPr lang="tr-TR" sz="1600" smtClean="0"/>
              <a:t>18 yaş ve üstünde kronik böbrek hastalığı olan kişilerde, başlangıç veya sonradan eklenen antihipertansif ilaç seçimi ACE inhibitörü veya ARB’yi içermelidir. Bu durum ırk ve diabet varlığından bağımsızdır.</a:t>
            </a:r>
          </a:p>
          <a:p>
            <a:pPr lvl="2">
              <a:lnSpc>
                <a:spcPct val="80000"/>
              </a:lnSpc>
            </a:pPr>
            <a:endParaRPr lang="tr-TR" sz="1600" smtClean="0"/>
          </a:p>
          <a:p>
            <a:pPr lvl="2">
              <a:lnSpc>
                <a:spcPct val="80000"/>
              </a:lnSpc>
            </a:pPr>
            <a:r>
              <a:rPr lang="tr-TR" sz="1600" smtClean="0"/>
              <a:t>Kan basıncında tedavi hedefine ilk bir ay içinde ulaşılamadıysa, ilk başlanan ilacın dozunun artırılması veya ikinci bir ilaç eklenmesi yoluna gidilmelidir.  </a:t>
            </a:r>
          </a:p>
          <a:p>
            <a:pPr lvl="2">
              <a:lnSpc>
                <a:spcPct val="80000"/>
              </a:lnSpc>
              <a:buFont typeface="Wingdings 2" pitchFamily="18" charset="2"/>
              <a:buNone/>
            </a:pPr>
            <a:endParaRPr lang="tr-TR" sz="1600" smtClean="0"/>
          </a:p>
          <a:p>
            <a:pPr lvl="2">
              <a:lnSpc>
                <a:spcPct val="80000"/>
              </a:lnSpc>
            </a:pPr>
            <a:r>
              <a:rPr lang="tr-TR" sz="1600" smtClean="0"/>
              <a:t>Eğer uygun bir zaman sonra ikili ilaç tedavisiyle hedef kan basıncına ulaşılamadıysa, üçüncü bir ilacın başlanması düşünülmelidir.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Başlık 1"/>
          <p:cNvSpPr>
            <a:spLocks noGrp="1"/>
          </p:cNvSpPr>
          <p:nvPr>
            <p:ph type="title" idx="4294967295"/>
          </p:nvPr>
        </p:nvSpPr>
        <p:spPr bwMode="auto">
          <a:xfrm>
            <a:off x="1187450" y="620713"/>
            <a:ext cx="7499350" cy="1008062"/>
          </a:xfrm>
          <a:solidFill>
            <a:schemeClr val="bg1"/>
          </a:solidFill>
          <a:ln>
            <a:miter lim="800000"/>
            <a:headEnd/>
            <a:tailEnd/>
          </a:ln>
        </p:spPr>
        <p:txBody>
          <a:bodyPr vert="horz" wrap="square" lIns="91440" tIns="45720" rIns="91440" bIns="45720" numCol="1" anchorCtr="0" compatLnSpc="1">
            <a:prstTxWarp prst="textNoShape">
              <a:avLst/>
            </a:prstTxWarp>
          </a:bodyPr>
          <a:lstStyle/>
          <a:p>
            <a:pPr eaLnBrk="1" hangingPunct="1"/>
            <a:r>
              <a:rPr lang="tr-TR" sz="2400" smtClean="0">
                <a:effectLst/>
              </a:rPr>
              <a:t>18 Yaş ve Üzerindeki Erişkinlerde Kan Basıncı Sınıflaması ve Tedavisi</a:t>
            </a:r>
          </a:p>
        </p:txBody>
      </p:sp>
      <p:pic>
        <p:nvPicPr>
          <p:cNvPr id="72706" name="Picture 2"/>
          <p:cNvPicPr>
            <a:picLocks noChangeAspect="1" noChangeArrowheads="1"/>
          </p:cNvPicPr>
          <p:nvPr/>
        </p:nvPicPr>
        <p:blipFill>
          <a:blip r:embed="rId2"/>
          <a:srcRect/>
          <a:stretch>
            <a:fillRect/>
          </a:stretch>
        </p:blipFill>
        <p:spPr bwMode="auto">
          <a:xfrm>
            <a:off x="1258888" y="1916113"/>
            <a:ext cx="7416800" cy="439261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sz="4400" dirty="0" err="1" smtClean="0"/>
              <a:t>Prevalans</a:t>
            </a:r>
            <a:endParaRPr lang="tr-TR" dirty="0"/>
          </a:p>
        </p:txBody>
      </p:sp>
      <p:sp>
        <p:nvSpPr>
          <p:cNvPr id="11266" name="2 İçerik Yer Tutucusu"/>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bodyPr>
          <a:lstStyle/>
          <a:p>
            <a:r>
              <a:rPr lang="tr-TR" sz="1800" smtClean="0"/>
              <a:t>Hipertansiyon ve hipertansiyonun getirdiği sorunlar tüm dünyada yaklaşık bir milyardan fazla kişiyi ilgilendirmektedir.</a:t>
            </a:r>
          </a:p>
          <a:p>
            <a:endParaRPr lang="tr-TR" sz="1800" smtClean="0"/>
          </a:p>
          <a:p>
            <a:r>
              <a:rPr lang="tr-TR" sz="1800" smtClean="0"/>
              <a:t>ABD’de tüm nüfusun en az % 25’inde KB yüksekliği saptanmıştır.</a:t>
            </a:r>
          </a:p>
          <a:p>
            <a:endParaRPr lang="tr-TR" sz="1800" smtClean="0"/>
          </a:p>
          <a:p>
            <a:r>
              <a:rPr lang="tr-TR" sz="1800" smtClean="0"/>
              <a:t>Bunların ancak % 68’ine hipertansiyon tanısı konmuş, % 53’ü tedavi almış ve % 27’sinde KB kontrol altına alınmıştır. </a:t>
            </a:r>
          </a:p>
          <a:p>
            <a:endParaRPr lang="tr-TR" sz="1800" smtClean="0"/>
          </a:p>
          <a:p>
            <a:r>
              <a:rPr lang="tr-TR" sz="1800" smtClean="0"/>
              <a:t>Türkiye'de yapılan çalışmalarda erişkin yaş grubunda hipertansiyon prevalansı % 33 (Türk Kardiyoloji Derneği çalışması) - % 35.9 (Türkiye Endokrinoloji ve Metabolizma Derneği) arasında değişmektedir.</a:t>
            </a:r>
            <a:r>
              <a:rPr lang="tr-TR" sz="2200" smtClean="0"/>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Başlık 1"/>
          <p:cNvSpPr>
            <a:spLocks noGrp="1"/>
          </p:cNvSpPr>
          <p:nvPr>
            <p:ph type="title" idx="4294967295"/>
          </p:nvPr>
        </p:nvSpPr>
        <p:spPr bwMode="auto">
          <a:xfrm>
            <a:off x="1331913" y="260350"/>
            <a:ext cx="7499350" cy="1143000"/>
          </a:xfrm>
          <a:solidFill>
            <a:schemeClr val="bg1"/>
          </a:solidFill>
          <a:ln>
            <a:miter lim="800000"/>
            <a:headEnd/>
            <a:tailEnd/>
          </a:ln>
        </p:spPr>
        <p:txBody>
          <a:bodyPr vert="horz" wrap="square" lIns="91440" tIns="45720" rIns="91440" bIns="45720" numCol="1" anchorCtr="0" compatLnSpc="1">
            <a:prstTxWarp prst="textNoShape">
              <a:avLst/>
            </a:prstTxWarp>
          </a:bodyPr>
          <a:lstStyle/>
          <a:p>
            <a:pPr eaLnBrk="1" hangingPunct="1"/>
            <a:r>
              <a:rPr lang="tr-TR" smtClean="0">
                <a:effectLst/>
              </a:rPr>
              <a:t>Tedavi </a:t>
            </a:r>
          </a:p>
        </p:txBody>
      </p:sp>
      <p:sp>
        <p:nvSpPr>
          <p:cNvPr id="73730" name="İçerik Yer Tutucusu 2"/>
          <p:cNvSpPr>
            <a:spLocks noGrp="1"/>
          </p:cNvSpPr>
          <p:nvPr>
            <p:ph idx="4294967295"/>
          </p:nvPr>
        </p:nvSpPr>
        <p:spPr bwMode="auto">
          <a:xfrm>
            <a:off x="1331913" y="1600200"/>
            <a:ext cx="7354887" cy="4924425"/>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tr-TR" sz="2800" b="1" smtClean="0"/>
              <a:t>Tedavi stratejileri;</a:t>
            </a:r>
          </a:p>
          <a:p>
            <a:pPr lvl="1" eaLnBrk="1" hangingPunct="1">
              <a:lnSpc>
                <a:spcPct val="80000"/>
              </a:lnSpc>
            </a:pPr>
            <a:r>
              <a:rPr lang="tr-TR" sz="2400" b="1" smtClean="0"/>
              <a:t>Farmakolojik tedavi;</a:t>
            </a:r>
          </a:p>
          <a:p>
            <a:pPr lvl="1" eaLnBrk="1" hangingPunct="1">
              <a:lnSpc>
                <a:spcPct val="80000"/>
              </a:lnSpc>
            </a:pPr>
            <a:endParaRPr lang="tr-TR" sz="1800" b="1" smtClean="0"/>
          </a:p>
          <a:p>
            <a:pPr lvl="2" eaLnBrk="1" hangingPunct="1">
              <a:lnSpc>
                <a:spcPct val="80000"/>
              </a:lnSpc>
            </a:pPr>
            <a:r>
              <a:rPr lang="tr-TR" b="1" smtClean="0"/>
              <a:t>ESH-ESC’e göre;</a:t>
            </a:r>
          </a:p>
          <a:p>
            <a:pPr lvl="2" eaLnBrk="1" hangingPunct="1">
              <a:lnSpc>
                <a:spcPct val="80000"/>
              </a:lnSpc>
            </a:pPr>
            <a:endParaRPr lang="tr-TR" b="1" smtClean="0"/>
          </a:p>
          <a:p>
            <a:pPr lvl="2" eaLnBrk="1" hangingPunct="1">
              <a:lnSpc>
                <a:spcPct val="80000"/>
              </a:lnSpc>
            </a:pPr>
            <a:r>
              <a:rPr lang="tr-TR" sz="1600" smtClean="0"/>
              <a:t>Beş major antihipertansif ilaç grubu (tiyazid diüretikler, kalsiyum antagonistleri, ACE inhibitörleri ve </a:t>
            </a:r>
            <a:r>
              <a:rPr lang="el-GR" sz="1600" smtClean="0"/>
              <a:t>β- </a:t>
            </a:r>
            <a:r>
              <a:rPr lang="tr-TR" sz="1600" smtClean="0"/>
              <a:t>blokerler) antihipetansif tedavi başlangıcı ve süresince tek ya da kombinasyon şeklinde kullanılabilir</a:t>
            </a:r>
          </a:p>
          <a:p>
            <a:pPr lvl="2" eaLnBrk="1" hangingPunct="1">
              <a:lnSpc>
                <a:spcPct val="80000"/>
              </a:lnSpc>
            </a:pPr>
            <a:r>
              <a:rPr lang="tr-TR" sz="1600" smtClean="0"/>
              <a:t>.</a:t>
            </a:r>
          </a:p>
          <a:p>
            <a:pPr lvl="2" eaLnBrk="1" hangingPunct="1">
              <a:lnSpc>
                <a:spcPct val="80000"/>
              </a:lnSpc>
            </a:pPr>
            <a:r>
              <a:rPr lang="el-GR" sz="1600" smtClean="0"/>
              <a:t>β- </a:t>
            </a:r>
            <a:r>
              <a:rPr lang="tr-TR" sz="1600" smtClean="0"/>
              <a:t>blokerler metabolik sendrom ya da diabet gelişme riski yüksek olan hastalarda ve özellikle tiyazid grubu diüretiklerle kombinasyon olarak kullanılmamalıdır.</a:t>
            </a:r>
          </a:p>
          <a:p>
            <a:pPr lvl="2" eaLnBrk="1" hangingPunct="1">
              <a:lnSpc>
                <a:spcPct val="80000"/>
              </a:lnSpc>
            </a:pPr>
            <a:endParaRPr lang="tr-TR" sz="1600" smtClean="0"/>
          </a:p>
          <a:p>
            <a:pPr lvl="2" eaLnBrk="1" hangingPunct="1">
              <a:lnSpc>
                <a:spcPct val="80000"/>
              </a:lnSpc>
            </a:pPr>
            <a:r>
              <a:rPr lang="tr-TR" sz="1600" smtClean="0"/>
              <a:t>KB düşürücü etki 24 saat devam etmelidir. Bu etki ofiste, evde ya da ambulatuvar KB ölçülerek kontrol edilebilir.</a:t>
            </a:r>
          </a:p>
          <a:p>
            <a:pPr lvl="2" eaLnBrk="1" hangingPunct="1">
              <a:lnSpc>
                <a:spcPct val="80000"/>
              </a:lnSpc>
            </a:pPr>
            <a:endParaRPr lang="tr-TR" sz="1600" smtClean="0"/>
          </a:p>
          <a:p>
            <a:pPr lvl="2" eaLnBrk="1" hangingPunct="1">
              <a:lnSpc>
                <a:spcPct val="80000"/>
              </a:lnSpc>
            </a:pPr>
            <a:r>
              <a:rPr lang="tr-TR" sz="1600" smtClean="0"/>
              <a:t>Günde tek doz kullanılan ve 24 saat etkinliği olan ilaçlar tercih edilmelidir. Uyum daha kolay sağlanır.</a:t>
            </a:r>
          </a:p>
          <a:p>
            <a:pPr lvl="4">
              <a:lnSpc>
                <a:spcPct val="80000"/>
              </a:lnSpc>
            </a:pPr>
            <a:endParaRPr lang="tr-TR" sz="120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Başlık 1"/>
          <p:cNvSpPr>
            <a:spLocks noGrp="1"/>
          </p:cNvSpPr>
          <p:nvPr>
            <p:ph type="title" idx="4294967295"/>
          </p:nvPr>
        </p:nvSpPr>
        <p:spPr bwMode="auto">
          <a:xfrm>
            <a:off x="1331913" y="260350"/>
            <a:ext cx="7499350" cy="1143000"/>
          </a:xfrm>
          <a:solidFill>
            <a:schemeClr val="bg1"/>
          </a:solidFill>
          <a:ln>
            <a:miter lim="800000"/>
            <a:headEnd/>
            <a:tailEnd/>
          </a:ln>
        </p:spPr>
        <p:txBody>
          <a:bodyPr vert="horz" wrap="square" lIns="91440" tIns="45720" rIns="91440" bIns="45720" numCol="1" anchorCtr="0" compatLnSpc="1">
            <a:prstTxWarp prst="textNoShape">
              <a:avLst/>
            </a:prstTxWarp>
          </a:bodyPr>
          <a:lstStyle/>
          <a:p>
            <a:pPr eaLnBrk="1" hangingPunct="1"/>
            <a:r>
              <a:rPr lang="tr-TR" smtClean="0">
                <a:effectLst/>
              </a:rPr>
              <a:t>Tedavi </a:t>
            </a:r>
          </a:p>
        </p:txBody>
      </p:sp>
      <p:sp>
        <p:nvSpPr>
          <p:cNvPr id="74754" name="İçerik Yer Tutucusu 2"/>
          <p:cNvSpPr>
            <a:spLocks noGrp="1"/>
          </p:cNvSpPr>
          <p:nvPr>
            <p:ph idx="4294967295"/>
          </p:nvPr>
        </p:nvSpPr>
        <p:spPr bwMode="auto">
          <a:xfrm>
            <a:off x="1331913" y="1600200"/>
            <a:ext cx="7354887" cy="4924425"/>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tr-TR" sz="2800" b="1" smtClean="0"/>
              <a:t>Tedavi stratejileri;</a:t>
            </a:r>
          </a:p>
          <a:p>
            <a:pPr lvl="1" eaLnBrk="1" hangingPunct="1">
              <a:lnSpc>
                <a:spcPct val="80000"/>
              </a:lnSpc>
            </a:pPr>
            <a:r>
              <a:rPr lang="tr-TR" sz="2400" b="1" smtClean="0"/>
              <a:t>Farmakolojik tedavi;</a:t>
            </a:r>
          </a:p>
          <a:p>
            <a:pPr lvl="1" eaLnBrk="1" hangingPunct="1">
              <a:lnSpc>
                <a:spcPct val="80000"/>
              </a:lnSpc>
            </a:pPr>
            <a:endParaRPr lang="tr-TR" sz="1800" b="1" smtClean="0"/>
          </a:p>
          <a:p>
            <a:pPr lvl="2" eaLnBrk="1" hangingPunct="1">
              <a:lnSpc>
                <a:spcPct val="80000"/>
              </a:lnSpc>
            </a:pPr>
            <a:r>
              <a:rPr lang="tr-TR" b="1" smtClean="0"/>
              <a:t>ESH-ESC’e göre;</a:t>
            </a:r>
          </a:p>
          <a:p>
            <a:pPr lvl="2" eaLnBrk="1" hangingPunct="1">
              <a:lnSpc>
                <a:spcPct val="80000"/>
              </a:lnSpc>
            </a:pPr>
            <a:r>
              <a:rPr lang="tr-TR" sz="1600" smtClean="0"/>
              <a:t>Spesifik bir ilaç ya da ilaç kombinasyonunun seçimi ya da diğerlerinden kaçınılması gereken durumları belirlemek için aşağıdaki özellikler göz önüne alınmalıdır:</a:t>
            </a:r>
          </a:p>
          <a:p>
            <a:pPr lvl="2" eaLnBrk="1" hangingPunct="1">
              <a:lnSpc>
                <a:spcPct val="80000"/>
              </a:lnSpc>
            </a:pPr>
            <a:r>
              <a:rPr lang="tr-TR" sz="1600" smtClean="0"/>
              <a:t>Daha önce hastanın belirli bir ilaç grubu ile olumlu ya da olumsuz deneyimleri</a:t>
            </a:r>
          </a:p>
          <a:p>
            <a:pPr lvl="2" eaLnBrk="1" hangingPunct="1">
              <a:lnSpc>
                <a:spcPct val="80000"/>
              </a:lnSpc>
            </a:pPr>
            <a:r>
              <a:rPr lang="tr-TR" sz="1600" smtClean="0"/>
              <a:t>Hastanın KV risk profili ile ilişkili olarak ilaçların KV risk faktörleri üzerine etkisi</a:t>
            </a:r>
          </a:p>
          <a:p>
            <a:pPr lvl="2" eaLnBrk="1" hangingPunct="1">
              <a:lnSpc>
                <a:spcPct val="80000"/>
              </a:lnSpc>
            </a:pPr>
            <a:r>
              <a:rPr lang="tr-TR" sz="1600" smtClean="0"/>
              <a:t>Subklinik organ hasarının varlığı, klinik KV hastalık, böbrek hastalığı ya da diyabet gibi durumlarda bazı ilaçların diğerlerinden üstün olduğunun bilinmesi.</a:t>
            </a:r>
          </a:p>
          <a:p>
            <a:pPr lvl="2" eaLnBrk="1" hangingPunct="1">
              <a:lnSpc>
                <a:spcPct val="80000"/>
              </a:lnSpc>
            </a:pPr>
            <a:r>
              <a:rPr lang="tr-TR" sz="1600" smtClean="0"/>
              <a:t>Antihipertansif ilaç kullanımını kısıtlayacak başka hastalıkların bulunması.</a:t>
            </a:r>
          </a:p>
          <a:p>
            <a:pPr lvl="2" eaLnBrk="1" hangingPunct="1">
              <a:lnSpc>
                <a:spcPct val="80000"/>
              </a:lnSpc>
            </a:pPr>
            <a:r>
              <a:rPr lang="tr-TR" sz="1600" smtClean="0"/>
              <a:t>Hastada başka nedenlerden dolayı kullanılan ilaçlarla etkileşim.</a:t>
            </a:r>
          </a:p>
          <a:p>
            <a:pPr lvl="2" eaLnBrk="1" hangingPunct="1">
              <a:lnSpc>
                <a:spcPct val="80000"/>
              </a:lnSpc>
            </a:pPr>
            <a:r>
              <a:rPr lang="tr-TR" sz="1600" smtClean="0"/>
              <a:t>İlaçların kendisine ve bağlı bulunduğu sağlık kurumuna getirdiği yük. Ancak maliyet hesapları ilaç etkinliği, tolere edilebilirliliği ve bireye sağladığı yararın önüne geçmemelidir.</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913" y="260350"/>
            <a:ext cx="7499350" cy="1143000"/>
          </a:xfrm>
        </p:spPr>
        <p:txBody>
          <a:bodyPr/>
          <a:lstStyle/>
          <a:p>
            <a:pPr>
              <a:defRPr/>
            </a:pPr>
            <a:r>
              <a:rPr lang="tr-TR" dirty="0" smtClean="0"/>
              <a:t>Total </a:t>
            </a:r>
            <a:r>
              <a:rPr lang="tr-TR" dirty="0" err="1" smtClean="0"/>
              <a:t>Kardiyovasküler</a:t>
            </a:r>
            <a:r>
              <a:rPr lang="tr-TR" dirty="0" smtClean="0"/>
              <a:t> Risk</a:t>
            </a:r>
            <a:endParaRPr lang="tr-TR" dirty="0"/>
          </a:p>
        </p:txBody>
      </p:sp>
      <p:sp>
        <p:nvSpPr>
          <p:cNvPr id="75778" name="2 İçerik Yer Tutucusu"/>
          <p:cNvSpPr>
            <a:spLocks noGrp="1"/>
          </p:cNvSpPr>
          <p:nvPr>
            <p:ph idx="1"/>
          </p:nvPr>
        </p:nvSpPr>
        <p:spPr bwMode="auto">
          <a:xfrm>
            <a:off x="1331913" y="1628775"/>
            <a:ext cx="7499350" cy="576263"/>
          </a:xfrm>
          <a:ln>
            <a:miter lim="800000"/>
            <a:headEnd/>
            <a:tailEnd/>
          </a:ln>
        </p:spPr>
        <p:txBody>
          <a:bodyPr vert="horz" wrap="square" lIns="91440" tIns="45720" rIns="91440" bIns="45720" numCol="1" anchor="t" anchorCtr="0" compatLnSpc="1">
            <a:prstTxWarp prst="textNoShape">
              <a:avLst/>
            </a:prstTxWarp>
          </a:bodyPr>
          <a:lstStyle/>
          <a:p>
            <a:r>
              <a:rPr lang="tr-TR" b="1" smtClean="0"/>
              <a:t>2013 ESC/ESH</a:t>
            </a:r>
            <a:endParaRPr lang="tr-TR" smtClean="0"/>
          </a:p>
        </p:txBody>
      </p:sp>
      <p:pic>
        <p:nvPicPr>
          <p:cNvPr id="75779" name="Picture 5" descr="tkv risk"/>
          <p:cNvPicPr>
            <a:picLocks noChangeAspect="1" noChangeArrowheads="1"/>
          </p:cNvPicPr>
          <p:nvPr/>
        </p:nvPicPr>
        <p:blipFill>
          <a:blip r:embed="rId2"/>
          <a:srcRect/>
          <a:stretch>
            <a:fillRect/>
          </a:stretch>
        </p:blipFill>
        <p:spPr bwMode="auto">
          <a:xfrm>
            <a:off x="1042988" y="2349500"/>
            <a:ext cx="8101012" cy="4392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p:cNvPicPr>
            <a:picLocks noChangeAspect="1" noChangeArrowheads="1"/>
          </p:cNvPicPr>
          <p:nvPr/>
        </p:nvPicPr>
        <p:blipFill>
          <a:blip r:embed="rId2"/>
          <a:srcRect/>
          <a:stretch>
            <a:fillRect/>
          </a:stretch>
        </p:blipFill>
        <p:spPr bwMode="auto">
          <a:xfrm>
            <a:off x="1116013" y="1125538"/>
            <a:ext cx="7850187" cy="5543550"/>
          </a:xfrm>
          <a:prstGeom prst="rect">
            <a:avLst/>
          </a:prstGeom>
          <a:noFill/>
          <a:ln w="9525">
            <a:noFill/>
            <a:miter lim="800000"/>
            <a:headEnd/>
            <a:tailEnd/>
          </a:ln>
        </p:spPr>
      </p:pic>
      <p:sp>
        <p:nvSpPr>
          <p:cNvPr id="4" name="Başlık 1"/>
          <p:cNvSpPr txBox="1">
            <a:spLocks/>
          </p:cNvSpPr>
          <p:nvPr/>
        </p:nvSpPr>
        <p:spPr bwMode="auto">
          <a:xfrm>
            <a:off x="1331913" y="188913"/>
            <a:ext cx="7162800" cy="792162"/>
          </a:xfrm>
          <a:prstGeom prst="rect">
            <a:avLst/>
          </a:prstGeom>
          <a:solidFill>
            <a:schemeClr val="bg1"/>
          </a:solidFill>
          <a:ln w="25400" cap="flat" cmpd="sng" algn="ctr">
            <a:solidFill>
              <a:schemeClr val="accent4"/>
            </a:solidFill>
            <a:prstDash val="solid"/>
            <a:miter lim="800000"/>
            <a:headEnd/>
            <a:tailEnd/>
          </a:ln>
          <a:effectLst/>
        </p:spPr>
        <p:txBody>
          <a:bodyPr anchor="ctr">
            <a:normAutofit/>
          </a:bodyPr>
          <a:lstStyle/>
          <a:p>
            <a:pPr algn="ctr">
              <a:defRPr/>
            </a:pPr>
            <a:r>
              <a:rPr lang="tr-TR" sz="3400" b="1" dirty="0">
                <a:latin typeface="+mn-lt"/>
                <a:ea typeface="+mj-ea"/>
                <a:cs typeface="+mj-cs"/>
              </a:rPr>
              <a:t>ESH-ESC 2013 Önerileri</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Başlık 1"/>
          <p:cNvSpPr>
            <a:spLocks noGrp="1"/>
          </p:cNvSpPr>
          <p:nvPr>
            <p:ph type="title" idx="4294967295"/>
          </p:nvPr>
        </p:nvSpPr>
        <p:spPr bwMode="auto">
          <a:xfrm>
            <a:off x="1331913" y="260350"/>
            <a:ext cx="7499350" cy="1143000"/>
          </a:xfrm>
          <a:solidFill>
            <a:schemeClr val="bg1"/>
          </a:solidFill>
          <a:ln>
            <a:miter lim="800000"/>
            <a:headEnd/>
            <a:tailEnd/>
          </a:ln>
        </p:spPr>
        <p:txBody>
          <a:bodyPr vert="horz" wrap="square" lIns="91440" tIns="45720" rIns="91440" bIns="45720" numCol="1" anchorCtr="0" compatLnSpc="1">
            <a:prstTxWarp prst="textNoShape">
              <a:avLst/>
            </a:prstTxWarp>
          </a:bodyPr>
          <a:lstStyle/>
          <a:p>
            <a:pPr eaLnBrk="1" hangingPunct="1"/>
            <a:r>
              <a:rPr lang="tr-TR" smtClean="0">
                <a:effectLst/>
              </a:rPr>
              <a:t>Tedavi </a:t>
            </a:r>
          </a:p>
        </p:txBody>
      </p:sp>
      <p:sp>
        <p:nvSpPr>
          <p:cNvPr id="77826" name="İçerik Yer Tutucusu 2"/>
          <p:cNvSpPr>
            <a:spLocks noGrp="1"/>
          </p:cNvSpPr>
          <p:nvPr>
            <p:ph idx="4294967295"/>
          </p:nvPr>
        </p:nvSpPr>
        <p:spPr bwMode="auto">
          <a:xfrm>
            <a:off x="1331913" y="1600200"/>
            <a:ext cx="7354887" cy="4924425"/>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tr-TR" sz="2800" b="1" smtClean="0"/>
              <a:t>Tedavi stratejileri;</a:t>
            </a:r>
          </a:p>
          <a:p>
            <a:pPr lvl="1" eaLnBrk="1" hangingPunct="1">
              <a:lnSpc>
                <a:spcPct val="80000"/>
              </a:lnSpc>
            </a:pPr>
            <a:r>
              <a:rPr lang="tr-TR" sz="2400" b="1" smtClean="0"/>
              <a:t>Farmakolojik tedavi;</a:t>
            </a:r>
          </a:p>
          <a:p>
            <a:pPr lvl="1" eaLnBrk="1" hangingPunct="1">
              <a:lnSpc>
                <a:spcPct val="80000"/>
              </a:lnSpc>
            </a:pPr>
            <a:endParaRPr lang="tr-TR" sz="1800" b="1" smtClean="0"/>
          </a:p>
          <a:p>
            <a:pPr lvl="2" eaLnBrk="1" hangingPunct="1">
              <a:lnSpc>
                <a:spcPct val="80000"/>
              </a:lnSpc>
            </a:pPr>
            <a:r>
              <a:rPr lang="en-US" b="1" smtClean="0"/>
              <a:t>NICE (National Institute for Health and Clinical Excellence) kılavuzuna g</a:t>
            </a:r>
            <a:r>
              <a:rPr lang="tr-TR" b="1" smtClean="0"/>
              <a:t>ö</a:t>
            </a:r>
            <a:r>
              <a:rPr lang="en-US" b="1" smtClean="0"/>
              <a:t>re</a:t>
            </a:r>
            <a:r>
              <a:rPr lang="tr-TR" b="1" smtClean="0"/>
              <a:t>;</a:t>
            </a:r>
          </a:p>
          <a:p>
            <a:pPr lvl="2" eaLnBrk="1" hangingPunct="1">
              <a:lnSpc>
                <a:spcPct val="80000"/>
              </a:lnSpc>
            </a:pPr>
            <a:endParaRPr lang="tr-TR" b="1" smtClean="0"/>
          </a:p>
          <a:p>
            <a:pPr lvl="2" eaLnBrk="1" hangingPunct="1"/>
            <a:r>
              <a:rPr lang="tr-TR" smtClean="0"/>
              <a:t>55 yaş altındaki hipertansiflerde ilk seçenek ACEİ’dir.</a:t>
            </a:r>
          </a:p>
          <a:p>
            <a:pPr lvl="2" eaLnBrk="1" hangingPunct="1">
              <a:buFont typeface="Wingdings 2" pitchFamily="18" charset="2"/>
              <a:buNone/>
            </a:pPr>
            <a:r>
              <a:rPr lang="tr-TR" smtClean="0"/>
              <a:t> </a:t>
            </a:r>
          </a:p>
          <a:p>
            <a:pPr lvl="2" eaLnBrk="1" hangingPunct="1"/>
            <a:r>
              <a:rPr lang="tr-TR" smtClean="0"/>
              <a:t>Eğer ACEİ’ne kontrendike durum ya da ilacın yan etkileri varsa ilk seçenek olarak ARB önerilmektedir.</a:t>
            </a:r>
          </a:p>
          <a:p>
            <a:pPr lvl="2" eaLnBrk="1" hangingPunct="1">
              <a:buFont typeface="Wingdings 2" pitchFamily="18" charset="2"/>
              <a:buNone/>
            </a:pPr>
            <a:r>
              <a:rPr lang="tr-TR" smtClean="0"/>
              <a:t> </a:t>
            </a:r>
          </a:p>
          <a:p>
            <a:pPr lvl="2" eaLnBrk="1" hangingPunct="1"/>
            <a:r>
              <a:rPr lang="tr-TR" smtClean="0"/>
              <a:t>Hipertansif kişi 55 yaşın üzerinde ya da hangi yaşta olursa olsun siyah ise ilk seçenek KKB ve tiyazid grubu diuretiktir.</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Başlık 1"/>
          <p:cNvSpPr>
            <a:spLocks noGrp="1"/>
          </p:cNvSpPr>
          <p:nvPr>
            <p:ph type="title" idx="4294967295"/>
          </p:nvPr>
        </p:nvSpPr>
        <p:spPr bwMode="auto">
          <a:solidFill>
            <a:schemeClr val="bg1"/>
          </a:solidFill>
          <a:ln>
            <a:miter lim="800000"/>
            <a:headEnd/>
            <a:tailEnd/>
          </a:ln>
        </p:spPr>
        <p:txBody>
          <a:bodyPr vert="horz" wrap="square" lIns="91440" tIns="45720" rIns="91440" bIns="45720" numCol="1" anchorCtr="0" compatLnSpc="1">
            <a:prstTxWarp prst="textNoShape">
              <a:avLst/>
            </a:prstTxWarp>
          </a:bodyPr>
          <a:lstStyle/>
          <a:p>
            <a:pPr eaLnBrk="1" hangingPunct="1"/>
            <a:r>
              <a:rPr lang="tr-TR" b="0" smtClean="0">
                <a:effectLst/>
              </a:rPr>
              <a:t>Kombinasyon tedavisi</a:t>
            </a:r>
            <a:endParaRPr lang="tr-TR" smtClean="0">
              <a:effectLst/>
            </a:endParaRPr>
          </a:p>
        </p:txBody>
      </p:sp>
      <p:sp>
        <p:nvSpPr>
          <p:cNvPr id="78850" name="İçerik Yer Tutucusu 2"/>
          <p:cNvSpPr>
            <a:spLocks noGrp="1"/>
          </p:cNvSpPr>
          <p:nvPr>
            <p:ph idx="4294967295"/>
          </p:nvPr>
        </p:nvSpPr>
        <p:spPr bwMode="auto">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tr-TR" sz="2100" smtClean="0"/>
              <a:t>Birinci tercih edilen dozlarla KB kontrolü sağlanamazsa maksimum doza çıkarılır ya da birinci ilacın ortalama bir dozundayken ikinci bir ilaç eklenir.</a:t>
            </a:r>
          </a:p>
          <a:p>
            <a:pPr eaLnBrk="1" hangingPunct="1">
              <a:lnSpc>
                <a:spcPct val="80000"/>
              </a:lnSpc>
              <a:buFont typeface="Wingdings" pitchFamily="2" charset="2"/>
              <a:buNone/>
            </a:pPr>
            <a:r>
              <a:rPr lang="tr-TR" sz="2100" smtClean="0"/>
              <a:t> </a:t>
            </a:r>
          </a:p>
          <a:p>
            <a:pPr eaLnBrk="1" hangingPunct="1">
              <a:lnSpc>
                <a:spcPct val="80000"/>
              </a:lnSpc>
            </a:pPr>
            <a:r>
              <a:rPr lang="tr-TR" sz="2100" smtClean="0"/>
              <a:t>KB hedefin 20/10 mm Hg üstünde kalıyorsa en baştan iki ilaç başlanmalıdır. </a:t>
            </a:r>
          </a:p>
          <a:p>
            <a:pPr eaLnBrk="1" hangingPunct="1">
              <a:lnSpc>
                <a:spcPct val="80000"/>
              </a:lnSpc>
              <a:buFont typeface="Wingdings" pitchFamily="2" charset="2"/>
              <a:buNone/>
            </a:pPr>
            <a:endParaRPr lang="tr-TR" sz="2100" smtClean="0"/>
          </a:p>
          <a:p>
            <a:pPr eaLnBrk="1" hangingPunct="1">
              <a:lnSpc>
                <a:spcPct val="80000"/>
              </a:lnSpc>
            </a:pPr>
            <a:r>
              <a:rPr lang="tr-TR" sz="2100" smtClean="0"/>
              <a:t>İki ilaçtan bir tanesinin tiyazid diüretiği olmasına çalışılmalıdır. Bir beta bloker, ACE inhibitörü veya ARB’ye eklenebilir. </a:t>
            </a:r>
          </a:p>
          <a:p>
            <a:pPr eaLnBrk="1" hangingPunct="1">
              <a:lnSpc>
                <a:spcPct val="80000"/>
              </a:lnSpc>
              <a:buFont typeface="Wingdings" pitchFamily="2" charset="2"/>
              <a:buNone/>
            </a:pPr>
            <a:endParaRPr lang="tr-TR" sz="2100" smtClean="0"/>
          </a:p>
          <a:p>
            <a:pPr eaLnBrk="1" hangingPunct="1">
              <a:lnSpc>
                <a:spcPct val="80000"/>
              </a:lnSpc>
            </a:pPr>
            <a:r>
              <a:rPr lang="tr-TR" sz="2100" smtClean="0"/>
              <a:t>Farklı mekanizmaları olan ilaçları kombine etmek additif etki eder.</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Başlık 1"/>
          <p:cNvSpPr>
            <a:spLocks noGrp="1"/>
          </p:cNvSpPr>
          <p:nvPr>
            <p:ph type="title" idx="4294967295"/>
          </p:nvPr>
        </p:nvSpPr>
        <p:spPr bwMode="auto">
          <a:xfrm>
            <a:off x="1435100" y="274638"/>
            <a:ext cx="7499350" cy="922337"/>
          </a:xfrm>
          <a:solidFill>
            <a:schemeClr val="bg1"/>
          </a:solidFill>
          <a:ln>
            <a:miter lim="800000"/>
            <a:headEnd/>
            <a:tailEnd/>
          </a:ln>
        </p:spPr>
        <p:txBody>
          <a:bodyPr vert="horz" wrap="square" lIns="91440" tIns="45720" rIns="91440" bIns="45720" numCol="1" anchorCtr="0" compatLnSpc="1">
            <a:prstTxWarp prst="textNoShape">
              <a:avLst/>
            </a:prstTxWarp>
          </a:bodyPr>
          <a:lstStyle/>
          <a:p>
            <a:pPr eaLnBrk="1" hangingPunct="1"/>
            <a:r>
              <a:rPr lang="tr-TR" sz="2600" smtClean="0">
                <a:effectLst/>
              </a:rPr>
              <a:t>ESH-ESC’ye göre önerilen kombinasyonlar</a:t>
            </a:r>
          </a:p>
        </p:txBody>
      </p:sp>
      <p:sp>
        <p:nvSpPr>
          <p:cNvPr id="79874" name="İçerik Yer Tutucusu 2"/>
          <p:cNvSpPr>
            <a:spLocks noGrp="1"/>
          </p:cNvSpPr>
          <p:nvPr>
            <p:ph idx="4294967295"/>
          </p:nvPr>
        </p:nvSpPr>
        <p:spPr bwMode="auto">
          <a:xfrm>
            <a:off x="5940425" y="1484313"/>
            <a:ext cx="2994025" cy="4392612"/>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tr-TR" sz="1900" smtClean="0"/>
              <a:t>Tiyazide diüretik ve ACE inhibitör</a:t>
            </a:r>
          </a:p>
          <a:p>
            <a:pPr eaLnBrk="1" hangingPunct="1">
              <a:lnSpc>
                <a:spcPct val="80000"/>
              </a:lnSpc>
            </a:pPr>
            <a:endParaRPr lang="tr-TR" sz="1900" smtClean="0"/>
          </a:p>
          <a:p>
            <a:pPr eaLnBrk="1" hangingPunct="1">
              <a:lnSpc>
                <a:spcPct val="80000"/>
              </a:lnSpc>
            </a:pPr>
            <a:r>
              <a:rPr lang="tr-TR" sz="1900" smtClean="0"/>
              <a:t>Tiyazid diüretik ve angiotensin reseptör antagonist</a:t>
            </a:r>
          </a:p>
          <a:p>
            <a:pPr eaLnBrk="1" hangingPunct="1">
              <a:lnSpc>
                <a:spcPct val="80000"/>
              </a:lnSpc>
            </a:pPr>
            <a:endParaRPr lang="tr-TR" sz="1900" smtClean="0"/>
          </a:p>
          <a:p>
            <a:pPr eaLnBrk="1" hangingPunct="1">
              <a:lnSpc>
                <a:spcPct val="80000"/>
              </a:lnSpc>
            </a:pPr>
            <a:r>
              <a:rPr lang="tr-TR" sz="1900" smtClean="0"/>
              <a:t>Kalsiyum antagonist ve ACE inhibitör</a:t>
            </a:r>
          </a:p>
          <a:p>
            <a:pPr eaLnBrk="1" hangingPunct="1">
              <a:lnSpc>
                <a:spcPct val="80000"/>
              </a:lnSpc>
            </a:pPr>
            <a:endParaRPr lang="tr-TR" sz="1900" smtClean="0"/>
          </a:p>
          <a:p>
            <a:pPr eaLnBrk="1" hangingPunct="1">
              <a:lnSpc>
                <a:spcPct val="80000"/>
              </a:lnSpc>
            </a:pPr>
            <a:r>
              <a:rPr lang="tr-TR" sz="1900" smtClean="0"/>
              <a:t>Kalsiyum antagonist ve angiotensin reseptör antagonist</a:t>
            </a:r>
          </a:p>
          <a:p>
            <a:pPr eaLnBrk="1" hangingPunct="1">
              <a:lnSpc>
                <a:spcPct val="80000"/>
              </a:lnSpc>
            </a:pPr>
            <a:endParaRPr lang="tr-TR" sz="1900" smtClean="0"/>
          </a:p>
          <a:p>
            <a:pPr eaLnBrk="1" hangingPunct="1">
              <a:lnSpc>
                <a:spcPct val="80000"/>
              </a:lnSpc>
            </a:pPr>
            <a:r>
              <a:rPr lang="tr-TR" sz="1900" smtClean="0"/>
              <a:t>Kalsiyum antagonist ve tiyazid diüretik</a:t>
            </a:r>
          </a:p>
        </p:txBody>
      </p:sp>
      <p:pic>
        <p:nvPicPr>
          <p:cNvPr id="79875" name="Picture 2"/>
          <p:cNvPicPr>
            <a:picLocks noChangeAspect="1" noChangeArrowheads="1"/>
          </p:cNvPicPr>
          <p:nvPr/>
        </p:nvPicPr>
        <p:blipFill>
          <a:blip r:embed="rId2"/>
          <a:srcRect/>
          <a:stretch>
            <a:fillRect/>
          </a:stretch>
        </p:blipFill>
        <p:spPr bwMode="auto">
          <a:xfrm>
            <a:off x="1116013" y="1638300"/>
            <a:ext cx="4392612" cy="4022725"/>
          </a:xfrm>
          <a:prstGeom prst="rect">
            <a:avLst/>
          </a:prstGeom>
          <a:noFill/>
          <a:ln w="9525">
            <a:noFill/>
            <a:miter lim="800000"/>
            <a:headEnd/>
            <a:tailEnd/>
          </a:ln>
        </p:spPr>
      </p:pic>
      <p:sp>
        <p:nvSpPr>
          <p:cNvPr id="79876" name="Dikdörtgen 3"/>
          <p:cNvSpPr>
            <a:spLocks noChangeArrowheads="1"/>
          </p:cNvSpPr>
          <p:nvPr/>
        </p:nvSpPr>
        <p:spPr bwMode="auto">
          <a:xfrm>
            <a:off x="1116013" y="5876925"/>
            <a:ext cx="7416800" cy="915988"/>
          </a:xfrm>
          <a:prstGeom prst="rect">
            <a:avLst/>
          </a:prstGeom>
          <a:noFill/>
          <a:ln w="9525">
            <a:noFill/>
            <a:miter lim="800000"/>
            <a:headEnd/>
            <a:tailEnd/>
          </a:ln>
        </p:spPr>
        <p:txBody>
          <a:bodyPr>
            <a:spAutoFit/>
          </a:bodyPr>
          <a:lstStyle/>
          <a:p>
            <a:r>
              <a:rPr lang="tr-TR" b="1">
                <a:solidFill>
                  <a:srgbClr val="00B050"/>
                </a:solidFill>
                <a:latin typeface="Calibri" pitchFamily="34" charset="0"/>
              </a:rPr>
              <a:t>Yeşil devamlı çizgi</a:t>
            </a:r>
            <a:r>
              <a:rPr lang="tr-TR" b="1">
                <a:latin typeface="Calibri" pitchFamily="34" charset="0"/>
              </a:rPr>
              <a:t>: </a:t>
            </a:r>
            <a:r>
              <a:rPr lang="tr-TR">
                <a:latin typeface="Calibri" pitchFamily="34" charset="0"/>
              </a:rPr>
              <a:t>tercih edilen, </a:t>
            </a:r>
            <a:r>
              <a:rPr lang="tr-TR" b="1">
                <a:solidFill>
                  <a:srgbClr val="00B050"/>
                </a:solidFill>
                <a:latin typeface="Calibri" pitchFamily="34" charset="0"/>
              </a:rPr>
              <a:t>Yeşil kesik çizgi</a:t>
            </a:r>
            <a:r>
              <a:rPr lang="tr-TR">
                <a:latin typeface="Calibri" pitchFamily="34" charset="0"/>
              </a:rPr>
              <a:t>: yararlı (belirli sınırlamalarla) </a:t>
            </a:r>
            <a:r>
              <a:rPr lang="tr-TR" b="1">
                <a:latin typeface="Calibri" pitchFamily="34" charset="0"/>
              </a:rPr>
              <a:t>Siyah kesik çizgi</a:t>
            </a:r>
            <a:r>
              <a:rPr lang="tr-TR">
                <a:latin typeface="Calibri" pitchFamily="34" charset="0"/>
              </a:rPr>
              <a:t>: olası ancak yeterince test edilmeyen, </a:t>
            </a:r>
            <a:r>
              <a:rPr lang="tr-TR" b="1">
                <a:solidFill>
                  <a:srgbClr val="FF0000"/>
                </a:solidFill>
                <a:latin typeface="Calibri" pitchFamily="34" charset="0"/>
              </a:rPr>
              <a:t>Kırmızı çizgi:</a:t>
            </a:r>
            <a:r>
              <a:rPr lang="tr-TR" b="1">
                <a:latin typeface="Calibri" pitchFamily="34" charset="0"/>
              </a:rPr>
              <a:t> </a:t>
            </a:r>
            <a:r>
              <a:rPr lang="tr-TR">
                <a:latin typeface="Calibri" pitchFamily="34" charset="0"/>
              </a:rPr>
              <a:t>önerilmeyen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Başlık 1"/>
          <p:cNvSpPr>
            <a:spLocks noGrp="1"/>
          </p:cNvSpPr>
          <p:nvPr>
            <p:ph type="title" idx="4294967295"/>
          </p:nvPr>
        </p:nvSpPr>
        <p:spPr bwMode="auto">
          <a:xfrm>
            <a:off x="1116013" y="188913"/>
            <a:ext cx="7858125" cy="863600"/>
          </a:xfrm>
          <a:solidFill>
            <a:schemeClr val="bg1"/>
          </a:solidFill>
          <a:ln>
            <a:miter lim="800000"/>
            <a:headEnd/>
            <a:tailEnd/>
          </a:ln>
        </p:spPr>
        <p:txBody>
          <a:bodyPr vert="horz" wrap="square" lIns="91440" tIns="45720" rIns="91440" bIns="45720" numCol="1" anchorCtr="0" compatLnSpc="1">
            <a:prstTxWarp prst="textNoShape">
              <a:avLst/>
            </a:prstTxWarp>
            <a:normAutofit fontScale="90000"/>
          </a:bodyPr>
          <a:lstStyle/>
          <a:p>
            <a:pPr eaLnBrk="1" hangingPunct="1">
              <a:defRPr/>
            </a:pPr>
            <a:r>
              <a:rPr lang="tr-TR" sz="2800" smtClean="0">
                <a:effectLst/>
              </a:rPr>
              <a:t>Değişik Koşullarda Antihipertansif İlaç Seçimi</a:t>
            </a:r>
          </a:p>
        </p:txBody>
      </p:sp>
      <p:pic>
        <p:nvPicPr>
          <p:cNvPr id="80898" name="Picture 3" descr="C:\Users\casper pc\Desktop\rty.png"/>
          <p:cNvPicPr>
            <a:picLocks noChangeAspect="1" noChangeArrowheads="1"/>
          </p:cNvPicPr>
          <p:nvPr/>
        </p:nvPicPr>
        <p:blipFill>
          <a:blip r:embed="rId2"/>
          <a:srcRect/>
          <a:stretch>
            <a:fillRect/>
          </a:stretch>
        </p:blipFill>
        <p:spPr bwMode="auto">
          <a:xfrm>
            <a:off x="1042988" y="1196975"/>
            <a:ext cx="8101012" cy="5507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Başlık 1"/>
          <p:cNvSpPr>
            <a:spLocks noGrp="1"/>
          </p:cNvSpPr>
          <p:nvPr>
            <p:ph type="title" idx="4294967295"/>
          </p:nvPr>
        </p:nvSpPr>
        <p:spPr bwMode="auto">
          <a:xfrm>
            <a:off x="1258888" y="115888"/>
            <a:ext cx="7675562" cy="792162"/>
          </a:xfrm>
          <a:solidFill>
            <a:schemeClr val="bg1"/>
          </a:solidFill>
          <a:ln>
            <a:miter lim="800000"/>
            <a:headEnd/>
            <a:tailEnd/>
          </a:ln>
        </p:spPr>
        <p:txBody>
          <a:bodyPr vert="horz" wrap="square" lIns="91440" tIns="45720" rIns="91440" bIns="45720" numCol="1" anchorCtr="0" compatLnSpc="1">
            <a:prstTxWarp prst="textNoShape">
              <a:avLst/>
            </a:prstTxWarp>
          </a:bodyPr>
          <a:lstStyle/>
          <a:p>
            <a:pPr eaLnBrk="1" hangingPunct="1"/>
            <a:r>
              <a:rPr lang="tr-TR" sz="1900" smtClean="0">
                <a:effectLst/>
              </a:rPr>
              <a:t>Antihipertansif İlaçların Tercih Edildiği Durumlar Aşağıda Özetlenmiştir</a:t>
            </a:r>
          </a:p>
        </p:txBody>
      </p:sp>
      <p:pic>
        <p:nvPicPr>
          <p:cNvPr id="81922" name="Picture 2"/>
          <p:cNvPicPr>
            <a:picLocks noChangeAspect="1" noChangeArrowheads="1"/>
          </p:cNvPicPr>
          <p:nvPr/>
        </p:nvPicPr>
        <p:blipFill>
          <a:blip r:embed="rId2"/>
          <a:srcRect/>
          <a:stretch>
            <a:fillRect/>
          </a:stretch>
        </p:blipFill>
        <p:spPr bwMode="auto">
          <a:xfrm>
            <a:off x="1116013" y="981075"/>
            <a:ext cx="8027987" cy="587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Başlık 1"/>
          <p:cNvSpPr>
            <a:spLocks noGrp="1"/>
          </p:cNvSpPr>
          <p:nvPr>
            <p:ph type="title" idx="4294967295"/>
          </p:nvPr>
        </p:nvSpPr>
        <p:spPr bwMode="auto">
          <a:xfrm>
            <a:off x="1187450" y="260350"/>
            <a:ext cx="7675563" cy="720725"/>
          </a:xfrm>
          <a:solidFill>
            <a:schemeClr val="bg1"/>
          </a:solidFill>
          <a:ln>
            <a:miter lim="800000"/>
            <a:headEnd/>
            <a:tailEnd/>
          </a:ln>
        </p:spPr>
        <p:txBody>
          <a:bodyPr vert="horz" wrap="square" lIns="91440" tIns="45720" rIns="91440" bIns="45720" numCol="1" anchorCtr="0" compatLnSpc="1">
            <a:prstTxWarp prst="textNoShape">
              <a:avLst/>
            </a:prstTxWarp>
            <a:normAutofit fontScale="90000"/>
          </a:bodyPr>
          <a:lstStyle/>
          <a:p>
            <a:pPr eaLnBrk="1" hangingPunct="1">
              <a:defRPr/>
            </a:pPr>
            <a:r>
              <a:rPr lang="tr-TR" sz="2200" smtClean="0">
                <a:effectLst/>
              </a:rPr>
              <a:t>Bazı Antihipertansif İlaçların Kullanım Kontrendikasyonları</a:t>
            </a:r>
          </a:p>
        </p:txBody>
      </p:sp>
      <p:pic>
        <p:nvPicPr>
          <p:cNvPr id="82946" name="Picture 2" descr="C:\Users\casper pc\Desktop\fdgdfg.png"/>
          <p:cNvPicPr>
            <a:picLocks noChangeAspect="1" noChangeArrowheads="1"/>
          </p:cNvPicPr>
          <p:nvPr/>
        </p:nvPicPr>
        <p:blipFill>
          <a:blip r:embed="rId2"/>
          <a:srcRect/>
          <a:stretch>
            <a:fillRect/>
          </a:stretch>
        </p:blipFill>
        <p:spPr bwMode="auto">
          <a:xfrm>
            <a:off x="1042988" y="1125538"/>
            <a:ext cx="8101012" cy="558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sz="2600" dirty="0" smtClean="0"/>
              <a:t>TEMD Türkiye </a:t>
            </a:r>
            <a:r>
              <a:rPr lang="tr-TR" sz="2600" dirty="0" err="1" smtClean="0"/>
              <a:t>Metabolik</a:t>
            </a:r>
            <a:r>
              <a:rPr lang="tr-TR" sz="2600" dirty="0" smtClean="0"/>
              <a:t> Sendrom Taraması KB Sonuçları</a:t>
            </a:r>
            <a:endParaRPr lang="tr-TR" sz="2600" dirty="0"/>
          </a:p>
        </p:txBody>
      </p:sp>
      <p:pic>
        <p:nvPicPr>
          <p:cNvPr id="12290" name="Picture 2"/>
          <p:cNvPicPr>
            <a:picLocks noChangeAspect="1" noChangeArrowheads="1"/>
          </p:cNvPicPr>
          <p:nvPr/>
        </p:nvPicPr>
        <p:blipFill>
          <a:blip r:embed="rId2"/>
          <a:srcRect/>
          <a:stretch>
            <a:fillRect/>
          </a:stretch>
        </p:blipFill>
        <p:spPr bwMode="auto">
          <a:xfrm>
            <a:off x="1403350" y="1773238"/>
            <a:ext cx="7561263" cy="4646612"/>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Başlık 1"/>
          <p:cNvSpPr>
            <a:spLocks noGrp="1"/>
          </p:cNvSpPr>
          <p:nvPr>
            <p:ph type="title" idx="4294967295"/>
          </p:nvPr>
        </p:nvSpPr>
        <p:spPr bwMode="auto">
          <a:xfrm>
            <a:off x="1187450" y="115888"/>
            <a:ext cx="7570788" cy="922337"/>
          </a:xfrm>
          <a:solidFill>
            <a:schemeClr val="bg1"/>
          </a:solidFill>
          <a:ln>
            <a:miter lim="800000"/>
            <a:headEnd/>
            <a:tailEnd/>
          </a:ln>
        </p:spPr>
        <p:txBody>
          <a:bodyPr vert="horz" wrap="square" lIns="91440" tIns="45720" rIns="91440" bIns="45720" numCol="1" anchorCtr="0" compatLnSpc="1">
            <a:prstTxWarp prst="textNoShape">
              <a:avLst/>
            </a:prstTxWarp>
          </a:bodyPr>
          <a:lstStyle/>
          <a:p>
            <a:pPr eaLnBrk="1" hangingPunct="1"/>
            <a:r>
              <a:rPr lang="tr-TR" sz="3900" b="0" smtClean="0">
                <a:effectLst/>
              </a:rPr>
              <a:t>Yaşlılarda Antihipertansif Tedavi</a:t>
            </a:r>
          </a:p>
        </p:txBody>
      </p:sp>
      <p:sp>
        <p:nvSpPr>
          <p:cNvPr id="83970" name="İçerik Yer Tutucusu 2"/>
          <p:cNvSpPr>
            <a:spLocks noGrp="1"/>
          </p:cNvSpPr>
          <p:nvPr>
            <p:ph idx="4294967295"/>
          </p:nvPr>
        </p:nvSpPr>
        <p:spPr bwMode="auto">
          <a:xfrm>
            <a:off x="1116013" y="1268413"/>
            <a:ext cx="7570787" cy="5184775"/>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tr-TR" sz="1600" smtClean="0"/>
              <a:t>Kılavuzlar doğrultusunda ilaç tedavisine tiyazid grubu diüretikler, kalsiyum antagonisti, ARB, ACEİ ve </a:t>
            </a:r>
            <a:r>
              <a:rPr lang="el-GR" sz="1600" smtClean="0"/>
              <a:t>β-</a:t>
            </a:r>
            <a:r>
              <a:rPr lang="tr-TR" sz="1600" smtClean="0"/>
              <a:t>blokerle başlanabilir.</a:t>
            </a:r>
          </a:p>
          <a:p>
            <a:pPr eaLnBrk="1" hangingPunct="1">
              <a:lnSpc>
                <a:spcPct val="90000"/>
              </a:lnSpc>
              <a:buFont typeface="Wingdings" pitchFamily="2" charset="2"/>
              <a:buNone/>
            </a:pPr>
            <a:endParaRPr lang="tr-TR" sz="1600" smtClean="0"/>
          </a:p>
          <a:p>
            <a:pPr eaLnBrk="1" hangingPunct="1">
              <a:lnSpc>
                <a:spcPct val="90000"/>
              </a:lnSpc>
            </a:pPr>
            <a:r>
              <a:rPr lang="tr-TR" sz="1600" smtClean="0"/>
              <a:t>Özellikle izole sistolik hipertansiyonda tiyazid grubu diüretikler ve kalsiyum antagonistlerinin yararı gösterilmiştir.</a:t>
            </a:r>
          </a:p>
          <a:p>
            <a:pPr eaLnBrk="1" hangingPunct="1">
              <a:lnSpc>
                <a:spcPct val="90000"/>
              </a:lnSpc>
              <a:buFont typeface="Wingdings" pitchFamily="2" charset="2"/>
              <a:buNone/>
            </a:pPr>
            <a:endParaRPr lang="tr-TR" sz="1600" smtClean="0"/>
          </a:p>
          <a:p>
            <a:pPr eaLnBrk="1" hangingPunct="1">
              <a:lnSpc>
                <a:spcPct val="90000"/>
              </a:lnSpc>
            </a:pPr>
            <a:r>
              <a:rPr lang="tr-TR" sz="1600" smtClean="0"/>
              <a:t>Dozlar kademeli olarak artırılmalıdır.</a:t>
            </a:r>
          </a:p>
          <a:p>
            <a:pPr eaLnBrk="1" hangingPunct="1">
              <a:lnSpc>
                <a:spcPct val="90000"/>
              </a:lnSpc>
              <a:buFont typeface="Wingdings" pitchFamily="2" charset="2"/>
              <a:buNone/>
            </a:pPr>
            <a:endParaRPr lang="tr-TR" sz="1600" smtClean="0"/>
          </a:p>
          <a:p>
            <a:pPr eaLnBrk="1" hangingPunct="1">
              <a:lnSpc>
                <a:spcPct val="80000"/>
              </a:lnSpc>
            </a:pPr>
            <a:r>
              <a:rPr lang="tr-TR" sz="1600" smtClean="0"/>
              <a:t>Yaşlılarda hipertansiyon tedavisine başlama için sistolik KB sınır değeri ≥160 mmHg olarak değiştirilmiş; hedef sistolik KB değeri de 140-150 mmHg arası olarak verilmiştir. </a:t>
            </a:r>
          </a:p>
          <a:p>
            <a:pPr eaLnBrk="1" hangingPunct="1">
              <a:lnSpc>
                <a:spcPct val="80000"/>
              </a:lnSpc>
              <a:buFont typeface="Wingdings" pitchFamily="2" charset="2"/>
              <a:buNone/>
            </a:pPr>
            <a:endParaRPr lang="tr-TR" sz="1600" smtClean="0"/>
          </a:p>
          <a:p>
            <a:pPr eaLnBrk="1" hangingPunct="1">
              <a:lnSpc>
                <a:spcPct val="80000"/>
              </a:lnSpc>
            </a:pPr>
            <a:r>
              <a:rPr lang="tr-TR" sz="1600" smtClean="0"/>
              <a:t>Seksen yaşın altındaki yaşlılarda ilaç tedavisi sistolik KB &gt;140 mmHg üzerinde düşünülüp &lt;140 mmHg hedeflenebilir denmiş ancak bu sınıf IIb kanıt düzeyi ile önerilmiştir.</a:t>
            </a:r>
          </a:p>
          <a:p>
            <a:pPr eaLnBrk="1" hangingPunct="1">
              <a:lnSpc>
                <a:spcPct val="80000"/>
              </a:lnSpc>
              <a:buFont typeface="Wingdings" pitchFamily="2" charset="2"/>
              <a:buNone/>
            </a:pPr>
            <a:r>
              <a:rPr lang="tr-TR" sz="1600" smtClean="0"/>
              <a:t> </a:t>
            </a:r>
          </a:p>
          <a:p>
            <a:pPr eaLnBrk="1" hangingPunct="1">
              <a:lnSpc>
                <a:spcPct val="80000"/>
              </a:lnSpc>
            </a:pPr>
            <a:r>
              <a:rPr lang="tr-TR" sz="1600" smtClean="0"/>
              <a:t>JNC 8 e göre 60 yaş üzerindeki genel toplumda, kan basıncı değeri olarak 150/90 mmHg’nin altı hedeflenmelidir.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Başlık 1"/>
          <p:cNvSpPr>
            <a:spLocks noGrp="1"/>
          </p:cNvSpPr>
          <p:nvPr>
            <p:ph type="title" idx="4294967295"/>
          </p:nvPr>
        </p:nvSpPr>
        <p:spPr bwMode="auto">
          <a:xfrm>
            <a:off x="1187450" y="188913"/>
            <a:ext cx="7499350" cy="936625"/>
          </a:xfrm>
          <a:solidFill>
            <a:schemeClr val="bg1"/>
          </a:solidFill>
          <a:ln>
            <a:miter lim="800000"/>
            <a:headEnd/>
            <a:tailEnd/>
          </a:ln>
        </p:spPr>
        <p:txBody>
          <a:bodyPr vert="horz" wrap="square" lIns="91440" tIns="45720" rIns="91440" bIns="45720" numCol="1" anchorCtr="0" compatLnSpc="1">
            <a:prstTxWarp prst="textNoShape">
              <a:avLst/>
            </a:prstTxWarp>
          </a:bodyPr>
          <a:lstStyle/>
          <a:p>
            <a:pPr eaLnBrk="1" hangingPunct="1"/>
            <a:r>
              <a:rPr lang="tr-TR" sz="3000" b="0" smtClean="0">
                <a:effectLst/>
              </a:rPr>
              <a:t>Diyabetik Hastalarda Antihipertansif Tedavi</a:t>
            </a:r>
            <a:endParaRPr lang="tr-TR" sz="3000" smtClean="0">
              <a:effectLst/>
            </a:endParaRPr>
          </a:p>
        </p:txBody>
      </p:sp>
      <p:sp>
        <p:nvSpPr>
          <p:cNvPr id="84994" name="İçerik Yer Tutucusu 2"/>
          <p:cNvSpPr>
            <a:spLocks noGrp="1"/>
          </p:cNvSpPr>
          <p:nvPr>
            <p:ph idx="4294967295"/>
          </p:nvPr>
        </p:nvSpPr>
        <p:spPr bwMode="auto">
          <a:xfrm>
            <a:off x="1187450" y="1557338"/>
            <a:ext cx="7510463" cy="4751387"/>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tr-TR" sz="2000" smtClean="0"/>
              <a:t>Tüm diyabetik hastalarda yaşam tarzı değişimi şarttır. Özellikle T2 DM’li hastalarda kilo verilmesi ve tuz alımının azaltılması için çaba gösterilmelidir.</a:t>
            </a:r>
          </a:p>
          <a:p>
            <a:pPr eaLnBrk="1" hangingPunct="1">
              <a:lnSpc>
                <a:spcPct val="80000"/>
              </a:lnSpc>
              <a:buFont typeface="Wingdings" pitchFamily="2" charset="2"/>
              <a:buNone/>
            </a:pPr>
            <a:endParaRPr lang="tr-TR" sz="2000" smtClean="0"/>
          </a:p>
          <a:p>
            <a:pPr eaLnBrk="1" hangingPunct="1">
              <a:lnSpc>
                <a:spcPct val="80000"/>
              </a:lnSpc>
            </a:pPr>
            <a:r>
              <a:rPr lang="tr-TR" sz="2000" smtClean="0"/>
              <a:t>KB yüksek normal olunca antihipertansif ilaç tedavisine başlanmalıdır.</a:t>
            </a:r>
          </a:p>
          <a:p>
            <a:pPr eaLnBrk="1" hangingPunct="1">
              <a:lnSpc>
                <a:spcPct val="80000"/>
              </a:lnSpc>
              <a:buFont typeface="Wingdings" pitchFamily="2" charset="2"/>
              <a:buNone/>
            </a:pPr>
            <a:endParaRPr lang="tr-TR" sz="2000" smtClean="0"/>
          </a:p>
          <a:p>
            <a:pPr eaLnBrk="1" hangingPunct="1">
              <a:lnSpc>
                <a:spcPct val="80000"/>
              </a:lnSpc>
            </a:pPr>
            <a:r>
              <a:rPr lang="tr-TR" sz="2000" smtClean="0"/>
              <a:t>KBnı düşürmek için etkili ve iyi tolere edilen ilaçların tümü kullanılabilir. Sıklıkla iki ya da fazla ilacın kullanımı gerekebilir.</a:t>
            </a:r>
          </a:p>
          <a:p>
            <a:pPr eaLnBrk="1" hangingPunct="1">
              <a:lnSpc>
                <a:spcPct val="80000"/>
              </a:lnSpc>
              <a:buFont typeface="Wingdings" pitchFamily="2" charset="2"/>
              <a:buNone/>
            </a:pPr>
            <a:endParaRPr lang="tr-TR" sz="2000" smtClean="0"/>
          </a:p>
          <a:p>
            <a:pPr eaLnBrk="1" hangingPunct="1">
              <a:lnSpc>
                <a:spcPct val="80000"/>
              </a:lnSpc>
            </a:pPr>
            <a:r>
              <a:rPr lang="tr-TR" sz="2000" smtClean="0"/>
              <a:t>Kanıtlar KB’nı düşürmenin ayrıca böbrek hasarının ortaya çıkmasını ve ilerlemesini geciktirdiğini göstermektedir. Renin-angiotensin sistemini (RAS) bloke eden bir ilacın (ARB, ACEİ) bu nedenle kullanımı ek yarar sağlar.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Başlık 1"/>
          <p:cNvSpPr>
            <a:spLocks noGrp="1"/>
          </p:cNvSpPr>
          <p:nvPr>
            <p:ph type="title" idx="4294967295"/>
          </p:nvPr>
        </p:nvSpPr>
        <p:spPr bwMode="auto">
          <a:xfrm>
            <a:off x="1331913" y="188913"/>
            <a:ext cx="7499350" cy="922337"/>
          </a:xfrm>
          <a:solidFill>
            <a:schemeClr val="bg1"/>
          </a:solidFill>
          <a:ln>
            <a:miter lim="800000"/>
            <a:headEnd/>
            <a:tailEnd/>
          </a:ln>
        </p:spPr>
        <p:txBody>
          <a:bodyPr vert="horz" wrap="square" lIns="91440" tIns="45720" rIns="91440" bIns="45720" numCol="1" anchorCtr="0" compatLnSpc="1">
            <a:prstTxWarp prst="textNoShape">
              <a:avLst/>
            </a:prstTxWarp>
          </a:bodyPr>
          <a:lstStyle/>
          <a:p>
            <a:pPr eaLnBrk="1" hangingPunct="1"/>
            <a:r>
              <a:rPr lang="tr-TR" sz="2200" b="0" smtClean="0">
                <a:effectLst/>
              </a:rPr>
              <a:t>Böbrek Fonksiyon Bozukluklarında Antihipertansif Tedavi</a:t>
            </a:r>
          </a:p>
        </p:txBody>
      </p:sp>
      <p:sp>
        <p:nvSpPr>
          <p:cNvPr id="86018" name="İçerik Yer Tutucusu 2"/>
          <p:cNvSpPr>
            <a:spLocks noGrp="1"/>
          </p:cNvSpPr>
          <p:nvPr>
            <p:ph idx="4294967295"/>
          </p:nvPr>
        </p:nvSpPr>
        <p:spPr bwMode="auto">
          <a:xfrm>
            <a:off x="1331913" y="1268413"/>
            <a:ext cx="7416800" cy="5184775"/>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tr-TR" sz="1600" smtClean="0"/>
              <a:t>Böbrek fonksiyon bozukluğu ve yetersizliği artmış KV olay riski ile birliktedir.</a:t>
            </a:r>
          </a:p>
          <a:p>
            <a:pPr eaLnBrk="1" hangingPunct="1">
              <a:lnSpc>
                <a:spcPct val="80000"/>
              </a:lnSpc>
              <a:buFont typeface="Wingdings" pitchFamily="2" charset="2"/>
              <a:buNone/>
            </a:pPr>
            <a:endParaRPr lang="tr-TR" sz="1600" smtClean="0"/>
          </a:p>
          <a:p>
            <a:pPr eaLnBrk="1" hangingPunct="1">
              <a:lnSpc>
                <a:spcPct val="80000"/>
              </a:lnSpc>
            </a:pPr>
            <a:r>
              <a:rPr lang="tr-TR" sz="1600" smtClean="0"/>
              <a:t>Böbrek fonksiyon bozukluğunun ilerlemesini engellemek için 2 temel gereksinim vardır:</a:t>
            </a:r>
          </a:p>
          <a:p>
            <a:pPr lvl="1" eaLnBrk="1" hangingPunct="1">
              <a:lnSpc>
                <a:spcPct val="80000"/>
              </a:lnSpc>
            </a:pPr>
            <a:r>
              <a:rPr lang="tr-TR" sz="1500" smtClean="0"/>
              <a:t>1. Sıkı KB kontrolü (&lt;130/80 mmHg, proteinüri &gt;1g/gün ise daha da düşük düzeyler) ; </a:t>
            </a:r>
          </a:p>
          <a:p>
            <a:pPr lvl="1" eaLnBrk="1" hangingPunct="1">
              <a:lnSpc>
                <a:spcPct val="80000"/>
              </a:lnSpc>
            </a:pPr>
            <a:r>
              <a:rPr lang="tr-TR" sz="1500" smtClean="0"/>
              <a:t>2. Mümkünse proteinüriyi normale en yakın değerlere çekmek</a:t>
            </a:r>
          </a:p>
          <a:p>
            <a:pPr lvl="1" eaLnBrk="1" hangingPunct="1">
              <a:lnSpc>
                <a:spcPct val="80000"/>
              </a:lnSpc>
              <a:buFont typeface="Verdana" pitchFamily="34" charset="0"/>
              <a:buNone/>
            </a:pPr>
            <a:endParaRPr lang="tr-TR" sz="1500" smtClean="0"/>
          </a:p>
          <a:p>
            <a:pPr eaLnBrk="1" hangingPunct="1">
              <a:lnSpc>
                <a:spcPct val="80000"/>
              </a:lnSpc>
            </a:pPr>
            <a:r>
              <a:rPr lang="tr-TR" sz="1600" smtClean="0"/>
              <a:t>Proteinüriyi azaltmak için ARB, ACEİ ya da bu iki ilacın kombinasyonu kullanılmalıdır.</a:t>
            </a:r>
          </a:p>
          <a:p>
            <a:pPr eaLnBrk="1" hangingPunct="1">
              <a:lnSpc>
                <a:spcPct val="80000"/>
              </a:lnSpc>
              <a:buFont typeface="Wingdings" pitchFamily="2" charset="2"/>
              <a:buNone/>
            </a:pPr>
            <a:endParaRPr lang="tr-TR" sz="1600" smtClean="0"/>
          </a:p>
          <a:p>
            <a:pPr eaLnBrk="1" hangingPunct="1">
              <a:lnSpc>
                <a:spcPct val="80000"/>
              </a:lnSpc>
            </a:pPr>
            <a:r>
              <a:rPr lang="tr-TR" sz="1600" smtClean="0"/>
              <a:t>Böbrek hasarında KV hastalık riski yüksek olduğundan entegre bir tedavi (antihipertansif tedavi, statin tedavisi ve antitrombositer tedavi) yaklaşımı uygundur.</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Başlık 1"/>
          <p:cNvSpPr>
            <a:spLocks noGrp="1"/>
          </p:cNvSpPr>
          <p:nvPr>
            <p:ph type="title" idx="4294967295"/>
          </p:nvPr>
        </p:nvSpPr>
        <p:spPr bwMode="auto">
          <a:xfrm>
            <a:off x="1187450" y="260350"/>
            <a:ext cx="7499350" cy="993775"/>
          </a:xfrm>
          <a:solidFill>
            <a:schemeClr val="bg1"/>
          </a:solidFill>
          <a:ln>
            <a:miter lim="800000"/>
            <a:headEnd/>
            <a:tailEnd/>
          </a:ln>
        </p:spPr>
        <p:txBody>
          <a:bodyPr vert="horz" wrap="square" lIns="91440" tIns="45720" rIns="91440" bIns="45720" numCol="1" anchorCtr="0" compatLnSpc="1">
            <a:prstTxWarp prst="textNoShape">
              <a:avLst/>
            </a:prstTxWarp>
          </a:bodyPr>
          <a:lstStyle/>
          <a:p>
            <a:pPr eaLnBrk="1" hangingPunct="1"/>
            <a:r>
              <a:rPr lang="tr-TR" sz="2600" b="0" smtClean="0">
                <a:effectLst/>
              </a:rPr>
              <a:t>Serebrovasküler Hastalıklarda Antihipertansif Tedavi</a:t>
            </a:r>
            <a:endParaRPr lang="tr-TR" sz="2600" smtClean="0">
              <a:effectLst/>
            </a:endParaRPr>
          </a:p>
        </p:txBody>
      </p:sp>
      <p:sp>
        <p:nvSpPr>
          <p:cNvPr id="87042" name="İçerik Yer Tutucusu 2"/>
          <p:cNvSpPr>
            <a:spLocks noGrp="1"/>
          </p:cNvSpPr>
          <p:nvPr>
            <p:ph idx="4294967295"/>
          </p:nvPr>
        </p:nvSpPr>
        <p:spPr bwMode="auto">
          <a:xfrm>
            <a:off x="1116013" y="1628775"/>
            <a:ext cx="7570787" cy="4679950"/>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tr-TR" sz="1600" smtClean="0"/>
              <a:t>Hedef &lt;130/80 mmHg olmalıdır.</a:t>
            </a:r>
          </a:p>
          <a:p>
            <a:pPr eaLnBrk="1" hangingPunct="1">
              <a:lnSpc>
                <a:spcPct val="80000"/>
              </a:lnSpc>
            </a:pPr>
            <a:endParaRPr lang="tr-TR" sz="1600" smtClean="0"/>
          </a:p>
          <a:p>
            <a:pPr eaLnBrk="1" hangingPunct="1">
              <a:lnSpc>
                <a:spcPct val="80000"/>
              </a:lnSpc>
            </a:pPr>
            <a:r>
              <a:rPr lang="tr-TR" sz="1600" smtClean="0"/>
              <a:t>Akut inmede KB düşürmenin yararlı olduğunu gösteren henüz bir kanıt yoktur. </a:t>
            </a:r>
          </a:p>
          <a:p>
            <a:pPr eaLnBrk="1" hangingPunct="1">
              <a:lnSpc>
                <a:spcPct val="80000"/>
              </a:lnSpc>
              <a:buFont typeface="Wingdings" pitchFamily="2" charset="2"/>
              <a:buNone/>
            </a:pPr>
            <a:endParaRPr lang="tr-TR" sz="1600" smtClean="0"/>
          </a:p>
          <a:p>
            <a:pPr eaLnBrk="1" hangingPunct="1">
              <a:lnSpc>
                <a:spcPct val="80000"/>
              </a:lnSpc>
            </a:pPr>
            <a:r>
              <a:rPr lang="tr-TR" sz="1600" smtClean="0"/>
              <a:t>Antihipertansif tedaviye hastanın durumu stabil hale geldikten sonra, yani olaydan birkaç gün sonra başlanmalıdır. </a:t>
            </a:r>
          </a:p>
          <a:p>
            <a:pPr eaLnBrk="1" hangingPunct="1">
              <a:lnSpc>
                <a:spcPct val="80000"/>
              </a:lnSpc>
              <a:buFont typeface="Wingdings" pitchFamily="2" charset="2"/>
              <a:buNone/>
            </a:pPr>
            <a:endParaRPr lang="tr-TR" sz="1600" smtClean="0"/>
          </a:p>
          <a:p>
            <a:pPr eaLnBrk="1" hangingPunct="1">
              <a:lnSpc>
                <a:spcPct val="80000"/>
              </a:lnSpc>
            </a:pPr>
            <a:r>
              <a:rPr lang="tr-TR" sz="1600" smtClean="0"/>
              <a:t>Gözlemsel çalışmalar bilişsel fonksiyonlarda azalma ve demansın KB ile pozitif bir ilişki gösterdiğini saptamıştır. Bu durumların antihipertansif tedaviyle biraz ertelenebileceğini düşündüren kanıtlar vardır.</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Başlık 1"/>
          <p:cNvSpPr>
            <a:spLocks noGrp="1"/>
          </p:cNvSpPr>
          <p:nvPr>
            <p:ph type="title" idx="4294967295"/>
          </p:nvPr>
        </p:nvSpPr>
        <p:spPr bwMode="auto">
          <a:xfrm>
            <a:off x="1331913" y="188913"/>
            <a:ext cx="7343775" cy="1143000"/>
          </a:xfrm>
          <a:solidFill>
            <a:schemeClr val="bg1"/>
          </a:solidFill>
          <a:ln>
            <a:miter lim="800000"/>
            <a:headEnd/>
            <a:tailEnd/>
          </a:ln>
        </p:spPr>
        <p:txBody>
          <a:bodyPr vert="horz" wrap="square" lIns="91440" tIns="45720" rIns="91440" bIns="45720" numCol="1" anchorCtr="0" compatLnSpc="1">
            <a:prstTxWarp prst="textNoShape">
              <a:avLst/>
            </a:prstTxWarp>
          </a:bodyPr>
          <a:lstStyle/>
          <a:p>
            <a:pPr eaLnBrk="1" hangingPunct="1"/>
            <a:r>
              <a:rPr lang="tr-TR" sz="2600" b="0" smtClean="0">
                <a:effectLst/>
              </a:rPr>
              <a:t>Koroner arter hastalığı ve kalp yetersizliğinde Antihipertansif Tedavi</a:t>
            </a:r>
            <a:endParaRPr lang="tr-TR" sz="2600" smtClean="0">
              <a:effectLst/>
            </a:endParaRPr>
          </a:p>
        </p:txBody>
      </p:sp>
      <p:sp>
        <p:nvSpPr>
          <p:cNvPr id="88066" name="İçerik Yer Tutucusu 2"/>
          <p:cNvSpPr>
            <a:spLocks noGrp="1"/>
          </p:cNvSpPr>
          <p:nvPr>
            <p:ph idx="4294967295"/>
          </p:nvPr>
        </p:nvSpPr>
        <p:spPr bwMode="auto">
          <a:xfrm>
            <a:off x="1331913" y="1628775"/>
            <a:ext cx="7354887" cy="4968875"/>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tr-TR" sz="1800" smtClean="0"/>
              <a:t>Miyokard infarktusu geçirenlerde erken donemde </a:t>
            </a:r>
            <a:r>
              <a:rPr lang="el-GR" sz="1800" smtClean="0"/>
              <a:t>β-</a:t>
            </a:r>
            <a:r>
              <a:rPr lang="tr-TR" sz="1800" smtClean="0"/>
              <a:t>blokerler, ACEİ ya da ARB kullanımı olayın tekrarını ve olum olasılığını azaltır. </a:t>
            </a:r>
          </a:p>
          <a:p>
            <a:pPr eaLnBrk="1" hangingPunct="1">
              <a:lnSpc>
                <a:spcPct val="80000"/>
              </a:lnSpc>
            </a:pPr>
            <a:r>
              <a:rPr lang="tr-TR" sz="1800" smtClean="0"/>
              <a:t>Bu etkiler ilaçların spesifik koruyucu etkileri yanında olasılıkla hafif düzeydeki KB azalmasına da bağlı olabilir. </a:t>
            </a:r>
          </a:p>
          <a:p>
            <a:pPr eaLnBrk="1" hangingPunct="1">
              <a:lnSpc>
                <a:spcPct val="80000"/>
              </a:lnSpc>
            </a:pPr>
            <a:r>
              <a:rPr lang="tr-TR" sz="1800" smtClean="0"/>
              <a:t>Kronik koroner kalp hastalığı olanlarda antihipertansif tedavi yararlıdır. Bu yarar farklı ilaçlar ve kombinasyonlarla (kalsiyum antagonistleri dahil) sağlanabilir ve bu durum KB’ındaki azalmanın derecesiyle ilişkilidir. </a:t>
            </a:r>
          </a:p>
          <a:p>
            <a:pPr eaLnBrk="1" hangingPunct="1">
              <a:lnSpc>
                <a:spcPct val="80000"/>
              </a:lnSpc>
            </a:pPr>
            <a:r>
              <a:rPr lang="tr-TR" sz="1800" smtClean="0"/>
              <a:t>Bu yararlı etki KB &lt;140/90 mmHg olduğunda ve ulaşılan KB yaklaşık 130/80 mmHg veya daha az olduğunda belirgindir.</a:t>
            </a:r>
          </a:p>
          <a:p>
            <a:pPr eaLnBrk="1" hangingPunct="1">
              <a:lnSpc>
                <a:spcPct val="80000"/>
              </a:lnSpc>
            </a:pPr>
            <a:r>
              <a:rPr lang="tr-TR" sz="1800" smtClean="0"/>
              <a:t>Konjestif kalp yetmezliği olan hastalara tiyazid grubu diuretikler ve loop diuretikler kullanılabileceği gibi, diuretiklerle birlikte </a:t>
            </a:r>
            <a:r>
              <a:rPr lang="el-GR" sz="1800" smtClean="0"/>
              <a:t>β-</a:t>
            </a:r>
            <a:r>
              <a:rPr lang="tr-TR" sz="1800" smtClean="0"/>
              <a:t>blokerler, ACEİ, ARB, ve aldosteron antagonistleri de yararlıdır. </a:t>
            </a:r>
          </a:p>
          <a:p>
            <a:pPr eaLnBrk="1" hangingPunct="1">
              <a:lnSpc>
                <a:spcPct val="80000"/>
              </a:lnSpc>
            </a:pPr>
            <a:r>
              <a:rPr lang="tr-TR" sz="1800" smtClean="0"/>
              <a:t>Kalsiyum antagonistlerinden KB ve angina kontrolu dışında gerekmiyorsa kacınılmalıdır.</a:t>
            </a:r>
          </a:p>
          <a:p>
            <a:pPr eaLnBrk="1" hangingPunct="1">
              <a:lnSpc>
                <a:spcPct val="80000"/>
              </a:lnSpc>
            </a:pPr>
            <a:r>
              <a:rPr lang="tr-TR" sz="1800" smtClean="0"/>
              <a:t>Diyastolik kalp yetersizliği hipertansiyon oykusu olanlarda sıktır ve kotu prognoz belirtisidir.</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Başlık 1"/>
          <p:cNvSpPr>
            <a:spLocks noGrp="1"/>
          </p:cNvSpPr>
          <p:nvPr>
            <p:ph type="title" idx="4294967295"/>
          </p:nvPr>
        </p:nvSpPr>
        <p:spPr bwMode="auto">
          <a:xfrm>
            <a:off x="1331913" y="260350"/>
            <a:ext cx="7499350" cy="777875"/>
          </a:xfrm>
          <a:solidFill>
            <a:schemeClr val="bg1"/>
          </a:solidFill>
          <a:ln>
            <a:miter lim="800000"/>
            <a:headEnd/>
            <a:tailEnd/>
          </a:ln>
        </p:spPr>
        <p:txBody>
          <a:bodyPr vert="horz" wrap="square" lIns="91440" tIns="45720" rIns="91440" bIns="45720" numCol="1" anchorCtr="0" compatLnSpc="1">
            <a:prstTxWarp prst="textNoShape">
              <a:avLst/>
            </a:prstTxWarp>
          </a:bodyPr>
          <a:lstStyle/>
          <a:p>
            <a:pPr eaLnBrk="1" hangingPunct="1"/>
            <a:r>
              <a:rPr lang="tr-TR" b="0" smtClean="0">
                <a:effectLst/>
              </a:rPr>
              <a:t>Atriyal Fibrilasyon</a:t>
            </a:r>
          </a:p>
        </p:txBody>
      </p:sp>
      <p:sp>
        <p:nvSpPr>
          <p:cNvPr id="89090" name="İçerik Yer Tutucusu 2"/>
          <p:cNvSpPr>
            <a:spLocks noGrp="1"/>
          </p:cNvSpPr>
          <p:nvPr>
            <p:ph idx="4294967295"/>
          </p:nvPr>
        </p:nvSpPr>
        <p:spPr bwMode="auto">
          <a:xfrm>
            <a:off x="1331913" y="1268413"/>
            <a:ext cx="7488237" cy="5184775"/>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tr-TR" sz="1900" smtClean="0"/>
              <a:t>Atriyal fibrilasyonun en önemli risk faktörü hipertansiyondur. Embolik inme riski artar ve atriyal fibrilasyonda morbidite ve mortalite 2–5 kat artar. </a:t>
            </a:r>
          </a:p>
          <a:p>
            <a:pPr eaLnBrk="1" hangingPunct="1">
              <a:lnSpc>
                <a:spcPct val="80000"/>
              </a:lnSpc>
              <a:buFont typeface="Wingdings" pitchFamily="2" charset="2"/>
              <a:buNone/>
            </a:pPr>
            <a:endParaRPr lang="tr-TR" sz="1900" smtClean="0"/>
          </a:p>
          <a:p>
            <a:pPr eaLnBrk="1" hangingPunct="1">
              <a:lnSpc>
                <a:spcPct val="80000"/>
              </a:lnSpc>
            </a:pPr>
            <a:r>
              <a:rPr lang="tr-TR" sz="1900" smtClean="0"/>
              <a:t>Sistolik KB ≥140 mmHg ise antikoagulan tedavi ile sıklıkla inme ve kanama karşımıza çıkar. </a:t>
            </a:r>
          </a:p>
          <a:p>
            <a:pPr eaLnBrk="1" hangingPunct="1">
              <a:lnSpc>
                <a:spcPct val="80000"/>
              </a:lnSpc>
              <a:buFont typeface="Wingdings" pitchFamily="2" charset="2"/>
              <a:buNone/>
            </a:pPr>
            <a:endParaRPr lang="tr-TR" sz="1900" smtClean="0"/>
          </a:p>
          <a:p>
            <a:pPr eaLnBrk="1" hangingPunct="1">
              <a:lnSpc>
                <a:spcPct val="80000"/>
              </a:lnSpc>
            </a:pPr>
            <a:r>
              <a:rPr lang="tr-TR" sz="1900" smtClean="0"/>
              <a:t>ARB yeni atriyal fibrilasyon oluşumunu azaltır. ACEİ ve ARB paroksismal atriyal fibrilasyon ve konjestif kalp yetersizliğinde benzer epizodları azaltır. </a:t>
            </a:r>
          </a:p>
          <a:p>
            <a:pPr eaLnBrk="1" hangingPunct="1">
              <a:lnSpc>
                <a:spcPct val="80000"/>
              </a:lnSpc>
              <a:buFont typeface="Wingdings" pitchFamily="2" charset="2"/>
              <a:buNone/>
            </a:pPr>
            <a:endParaRPr lang="tr-TR" sz="1900" smtClean="0"/>
          </a:p>
          <a:p>
            <a:pPr eaLnBrk="1" hangingPunct="1">
              <a:lnSpc>
                <a:spcPct val="80000"/>
              </a:lnSpc>
            </a:pPr>
            <a:r>
              <a:rPr lang="tr-TR" sz="1900" smtClean="0"/>
              <a:t>Devamlı atriyal fibrilasyonda </a:t>
            </a:r>
            <a:r>
              <a:rPr lang="el-GR" sz="1900" smtClean="0"/>
              <a:t>β-</a:t>
            </a:r>
            <a:r>
              <a:rPr lang="tr-TR" sz="1900" smtClean="0"/>
              <a:t>blokerler ve nondihidropiridine kalsiyum antagonistleri (verapamil ve diltiazem) ventrikul hızını kontrol etmek icin yararlıdır.</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Başlık 1"/>
          <p:cNvSpPr>
            <a:spLocks noGrp="1"/>
          </p:cNvSpPr>
          <p:nvPr>
            <p:ph type="title" idx="4294967295"/>
          </p:nvPr>
        </p:nvSpPr>
        <p:spPr bwMode="auto">
          <a:xfrm>
            <a:off x="1331913" y="333375"/>
            <a:ext cx="7343775" cy="777875"/>
          </a:xfrm>
          <a:solidFill>
            <a:schemeClr val="bg1"/>
          </a:solidFill>
          <a:ln>
            <a:miter lim="800000"/>
            <a:headEnd/>
            <a:tailEnd/>
          </a:ln>
        </p:spPr>
        <p:txBody>
          <a:bodyPr vert="horz" wrap="square" lIns="91440" tIns="45720" rIns="91440" bIns="45720" numCol="1" anchorCtr="0" compatLnSpc="1">
            <a:prstTxWarp prst="textNoShape">
              <a:avLst/>
            </a:prstTxWarp>
          </a:bodyPr>
          <a:lstStyle/>
          <a:p>
            <a:pPr eaLnBrk="1" hangingPunct="1"/>
            <a:r>
              <a:rPr lang="tr-TR" b="0" smtClean="0">
                <a:effectLst/>
              </a:rPr>
              <a:t>Kadınlarda Hipertansiyon</a:t>
            </a:r>
            <a:endParaRPr lang="tr-TR" smtClean="0">
              <a:effectLst/>
            </a:endParaRPr>
          </a:p>
        </p:txBody>
      </p:sp>
      <p:sp>
        <p:nvSpPr>
          <p:cNvPr id="90114" name="İçerik Yer Tutucusu 2"/>
          <p:cNvSpPr>
            <a:spLocks noGrp="1"/>
          </p:cNvSpPr>
          <p:nvPr>
            <p:ph idx="4294967295"/>
          </p:nvPr>
        </p:nvSpPr>
        <p:spPr bwMode="auto">
          <a:xfrm>
            <a:off x="1331913" y="1484313"/>
            <a:ext cx="7292975" cy="4608512"/>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tr-TR" sz="1900" smtClean="0"/>
              <a:t>Gebelerde ve gebe kalmayı duşunen kadınlarda potansiyel teratojenik etki nedeniyle ACEİ ve ARB’den kaçınılmalıdır.</a:t>
            </a:r>
          </a:p>
          <a:p>
            <a:pPr eaLnBrk="1" hangingPunct="1">
              <a:lnSpc>
                <a:spcPct val="80000"/>
              </a:lnSpc>
            </a:pPr>
            <a:r>
              <a:rPr lang="tr-TR" sz="1900" smtClean="0"/>
              <a:t>Oral Kontraseptifler: Duşuk doz estrogen içeren oral kontraseptifler bile hipertansiyon, inme ve miyokard infarktusu riskini artırır. </a:t>
            </a:r>
          </a:p>
          <a:p>
            <a:pPr eaLnBrk="1" hangingPunct="1">
              <a:lnSpc>
                <a:spcPct val="80000"/>
              </a:lnSpc>
            </a:pPr>
            <a:r>
              <a:rPr lang="tr-TR" sz="1900" smtClean="0"/>
              <a:t>KB yüksek olan kadınlar için kontraseptif seçenek tek başına progesteron içeren ilaçlarsa da bu ilaçların KV etkileri halen yeterince araştırılmamıştır.</a:t>
            </a:r>
          </a:p>
          <a:p>
            <a:pPr eaLnBrk="1" hangingPunct="1">
              <a:lnSpc>
                <a:spcPct val="80000"/>
              </a:lnSpc>
            </a:pPr>
            <a:r>
              <a:rPr lang="tr-TR" sz="1900" smtClean="0"/>
              <a:t>Hormon Replasman Tedavisi: Bu ilaçların yararı kemik kırıkları ve kolon kanser insidansını azaltmasıdır. Ama inme, tromboembolik olaylar, meme kanseri, safra kese hastalığı ve demans riskinde anlamlı artışa neden olduğu için postmenopozal kadınlarda kardiyoprotektif etki nedeniyle kullanılmamalıdır.</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İçerik Yer Tutucusu 2"/>
          <p:cNvSpPr>
            <a:spLocks noGrp="1"/>
          </p:cNvSpPr>
          <p:nvPr>
            <p:ph idx="4294967295"/>
          </p:nvPr>
        </p:nvSpPr>
        <p:spPr bwMode="auto">
          <a:xfrm>
            <a:off x="1258888" y="404813"/>
            <a:ext cx="7427912" cy="6192837"/>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tr-TR" sz="1800" smtClean="0"/>
              <a:t>Gebelerde Hipertansiyon; </a:t>
            </a:r>
          </a:p>
          <a:p>
            <a:pPr lvl="1" eaLnBrk="1" hangingPunct="1">
              <a:lnSpc>
                <a:spcPct val="80000"/>
              </a:lnSpc>
            </a:pPr>
            <a:r>
              <a:rPr lang="tr-TR" sz="1800" smtClean="0"/>
              <a:t>Gebelerde hipertansif hastalıklar ozellikle preeklampsi neonatal ve maternal sonucları olumsuz etkiler.</a:t>
            </a:r>
          </a:p>
          <a:p>
            <a:pPr lvl="1" eaLnBrk="1" hangingPunct="1">
              <a:lnSpc>
                <a:spcPct val="80000"/>
              </a:lnSpc>
            </a:pPr>
            <a:r>
              <a:rPr lang="tr-TR" sz="1800" smtClean="0"/>
              <a:t>Nonfarmakolojik tedavi (sıkı gozlem ve aktivite kısıtlanması dahil) SKB 140-149 mmHg veya DKB 90-95 mmHg olan gebelerde duşunulmelidir. </a:t>
            </a:r>
          </a:p>
          <a:p>
            <a:pPr lvl="1" eaLnBrk="1" hangingPunct="1">
              <a:lnSpc>
                <a:spcPct val="80000"/>
              </a:lnSpc>
            </a:pPr>
            <a:r>
              <a:rPr lang="tr-TR" sz="1800" smtClean="0"/>
              <a:t>Proteinuri olsun ya da olmsın gestasyonel hipertansiyon varsa KB ≥ 140/90 mmHg’de antihipertansif tedavi gerekir. SKB ≥170 mmHg ve DKB ≥110 mmHg durumunda acil yatış gerekir.</a:t>
            </a:r>
          </a:p>
          <a:p>
            <a:pPr eaLnBrk="1" hangingPunct="1">
              <a:lnSpc>
                <a:spcPct val="80000"/>
              </a:lnSpc>
            </a:pPr>
            <a:r>
              <a:rPr lang="tr-TR" sz="1800" smtClean="0"/>
              <a:t>Ciddi olmayan hipertansiyonda oral metildopa, labetolol, kalsiyum antagonistleri, (daha az)</a:t>
            </a:r>
            <a:r>
              <a:rPr lang="el-GR" sz="1800" smtClean="0"/>
              <a:t>β-</a:t>
            </a:r>
            <a:r>
              <a:rPr lang="tr-TR" sz="1800" smtClean="0"/>
              <a:t>blokerler secilmelidir.</a:t>
            </a:r>
          </a:p>
          <a:p>
            <a:pPr eaLnBrk="1" hangingPunct="1">
              <a:lnSpc>
                <a:spcPct val="80000"/>
              </a:lnSpc>
            </a:pPr>
            <a:r>
              <a:rPr lang="tr-TR" sz="1800" smtClean="0"/>
              <a:t>Preeklampside pulmoner odem de var ise plazma hacmini azaltacağı icin diuretik tedavi onerilmez. Secilecek ilac nitrogliserindir.</a:t>
            </a:r>
          </a:p>
          <a:p>
            <a:pPr eaLnBrk="1" hangingPunct="1">
              <a:lnSpc>
                <a:spcPct val="80000"/>
              </a:lnSpc>
            </a:pPr>
            <a:r>
              <a:rPr lang="tr-TR" sz="1800" smtClean="0"/>
              <a:t>Acil durumlarda intravenoz labetolol, oral metildopa ya da oral nifedipin endikasyonu vardır. Hidralazin perinatal istenmeyen olaylara neden olduğu icin kullanılmamaktadır. Hipertansif krizlerde uzun sureli uygulamalardan kacınmak kaydıyla intravenoz nitroprussid yararlıdır.</a:t>
            </a:r>
          </a:p>
          <a:p>
            <a:pPr eaLnBrk="1" hangingPunct="1">
              <a:lnSpc>
                <a:spcPct val="80000"/>
              </a:lnSpc>
            </a:pPr>
            <a:r>
              <a:rPr lang="tr-TR" sz="1800" smtClean="0"/>
              <a:t>Kalsiyum suplemantasyonu, balık yağı ve duşuk doz aspirin onerilmez. Ancak erken başlangıclı preeklampsi durumlarında profilaktik olarak aspirin kullanılabilir.</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Başlık 1"/>
          <p:cNvSpPr>
            <a:spLocks noGrp="1"/>
          </p:cNvSpPr>
          <p:nvPr>
            <p:ph type="title" idx="4294967295"/>
          </p:nvPr>
        </p:nvSpPr>
        <p:spPr bwMode="auto">
          <a:xfrm>
            <a:off x="1187450" y="188913"/>
            <a:ext cx="7499350" cy="850900"/>
          </a:xfrm>
          <a:solidFill>
            <a:schemeClr val="bg1"/>
          </a:solidFill>
          <a:ln>
            <a:miter lim="800000"/>
            <a:headEnd/>
            <a:tailEnd/>
          </a:ln>
        </p:spPr>
        <p:txBody>
          <a:bodyPr vert="horz" wrap="square" lIns="91440" tIns="45720" rIns="91440" bIns="45720" numCol="1" anchorCtr="0" compatLnSpc="1">
            <a:prstTxWarp prst="textNoShape">
              <a:avLst/>
            </a:prstTxWarp>
          </a:bodyPr>
          <a:lstStyle/>
          <a:p>
            <a:pPr eaLnBrk="1" hangingPunct="1"/>
            <a:r>
              <a:rPr lang="tr-TR" sz="3000" b="0" smtClean="0">
                <a:effectLst/>
              </a:rPr>
              <a:t>Metabolik Sendrom ve Hipertansiyon</a:t>
            </a:r>
          </a:p>
        </p:txBody>
      </p:sp>
      <p:sp>
        <p:nvSpPr>
          <p:cNvPr id="92162" name="İçerik Yer Tutucusu 2"/>
          <p:cNvSpPr>
            <a:spLocks noGrp="1"/>
          </p:cNvSpPr>
          <p:nvPr>
            <p:ph idx="4294967295"/>
          </p:nvPr>
        </p:nvSpPr>
        <p:spPr bwMode="auto">
          <a:xfrm>
            <a:off x="1187450" y="1341438"/>
            <a:ext cx="7499350" cy="4967287"/>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tr-TR" sz="1600" smtClean="0"/>
              <a:t>Metabolik sendrom saptananlarda olmayanlara göre mikroalbüminüri, sol ventrikül hipertrofisi ve arteryal sertleşme olasılığı daha yüksektir. KV risk yüksektir. Diyabet gelişme olasılığı artmıştır.</a:t>
            </a:r>
          </a:p>
          <a:p>
            <a:pPr eaLnBrk="1" hangingPunct="1">
              <a:lnSpc>
                <a:spcPct val="80000"/>
              </a:lnSpc>
            </a:pPr>
            <a:r>
              <a:rPr lang="tr-TR" sz="1600" smtClean="0"/>
              <a:t>Metabolik sendromda tanıya yönelik incelemede subklinik organ hasarının varlığını da araştırmak gerekir. Ambulatuvar ve evde KB ölçümü de arzu edilir.</a:t>
            </a:r>
          </a:p>
          <a:p>
            <a:pPr eaLnBrk="1" hangingPunct="1">
              <a:lnSpc>
                <a:spcPct val="80000"/>
              </a:lnSpc>
            </a:pPr>
            <a:r>
              <a:rPr lang="tr-TR" sz="1600" smtClean="0"/>
              <a:t>Hastalarda yaşam tarzı değişikliği uygulanmalıdır. </a:t>
            </a:r>
          </a:p>
          <a:p>
            <a:pPr eaLnBrk="1" hangingPunct="1">
              <a:lnSpc>
                <a:spcPct val="80000"/>
              </a:lnSpc>
            </a:pPr>
            <a:r>
              <a:rPr lang="tr-TR" sz="1600" smtClean="0"/>
              <a:t>Hipertansiyon varsa diyabet gelişimini kolaylaştıracak ilaçtan sakınılmalıdır. </a:t>
            </a:r>
          </a:p>
          <a:p>
            <a:pPr eaLnBrk="1" hangingPunct="1">
              <a:lnSpc>
                <a:spcPct val="80000"/>
              </a:lnSpc>
            </a:pPr>
            <a:r>
              <a:rPr lang="tr-TR" sz="1600" smtClean="0"/>
              <a:t>RAS blokerleri kullanılmalıdır. </a:t>
            </a:r>
          </a:p>
          <a:p>
            <a:pPr eaLnBrk="1" hangingPunct="1">
              <a:lnSpc>
                <a:spcPct val="80000"/>
              </a:lnSpc>
            </a:pPr>
            <a:r>
              <a:rPr lang="tr-TR" sz="1600" smtClean="0"/>
              <a:t>Gerekirse kalsiyum antagonisti ve tiyazid diüretik eklenmelidir.</a:t>
            </a:r>
          </a:p>
          <a:p>
            <a:pPr eaLnBrk="1" hangingPunct="1">
              <a:lnSpc>
                <a:spcPct val="80000"/>
              </a:lnSpc>
            </a:pPr>
            <a:r>
              <a:rPr lang="tr-TR" sz="1600" smtClean="0"/>
              <a:t>Dislipidemi ve diyabet varlığında statinler ve antihipertansif ilaçlar kullanılmalıdır. </a:t>
            </a:r>
          </a:p>
          <a:p>
            <a:pPr eaLnBrk="1" hangingPunct="1">
              <a:lnSpc>
                <a:spcPct val="80000"/>
              </a:lnSpc>
            </a:pPr>
            <a:r>
              <a:rPr lang="tr-TR" sz="1600" smtClean="0"/>
              <a:t>İnsülin duyarlılığını artıran ilaçların yeni başlangıçlı diyabeti azalttığı anlamlı olarak gösterilmiştir.</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Başlık 1"/>
          <p:cNvSpPr>
            <a:spLocks noGrp="1"/>
          </p:cNvSpPr>
          <p:nvPr>
            <p:ph type="title" idx="4294967295"/>
          </p:nvPr>
        </p:nvSpPr>
        <p:spPr bwMode="auto">
          <a:xfrm>
            <a:off x="1187450" y="274638"/>
            <a:ext cx="7499350" cy="1209675"/>
          </a:xfrm>
          <a:solidFill>
            <a:schemeClr val="bg1"/>
          </a:solidFill>
          <a:ln>
            <a:miter lim="800000"/>
            <a:headEnd/>
            <a:tailEnd/>
          </a:ln>
        </p:spPr>
        <p:txBody>
          <a:bodyPr vert="horz" wrap="square" lIns="91440" tIns="45720" rIns="91440" bIns="45720" numCol="1" anchorCtr="0" compatLnSpc="1">
            <a:prstTxWarp prst="textNoShape">
              <a:avLst/>
            </a:prstTxWarp>
          </a:bodyPr>
          <a:lstStyle/>
          <a:p>
            <a:pPr algn="l" eaLnBrk="1" hangingPunct="1"/>
            <a:r>
              <a:rPr lang="tr-TR" sz="2600" smtClean="0">
                <a:effectLst/>
              </a:rPr>
              <a:t>Dirençli Hipertansiyon</a:t>
            </a:r>
            <a:r>
              <a:rPr lang="tr-TR" sz="2200" smtClean="0">
                <a:effectLst/>
              </a:rPr>
              <a:t>:</a:t>
            </a:r>
            <a:r>
              <a:rPr lang="tr-TR" sz="2200" b="0" smtClean="0">
                <a:effectLst/>
              </a:rPr>
              <a:t> Bir diüretik olmak üzere 3’lu ilaç tedavisinin tam dozlarına uyan hastalarda hedef KB’na ulaşılamamasıdır.</a:t>
            </a:r>
          </a:p>
        </p:txBody>
      </p:sp>
      <p:sp>
        <p:nvSpPr>
          <p:cNvPr id="3" name="İçerik Yer Tutucusu 2"/>
          <p:cNvSpPr>
            <a:spLocks noGrp="1"/>
          </p:cNvSpPr>
          <p:nvPr>
            <p:ph idx="4294967295"/>
          </p:nvPr>
        </p:nvSpPr>
        <p:spPr bwMode="auto">
          <a:xfrm>
            <a:off x="1120403" y="1802979"/>
            <a:ext cx="7584358" cy="4680520"/>
          </a:xfrm>
          <a:noFill/>
          <a:ln w="9525">
            <a:noFill/>
            <a:miter lim="800000"/>
            <a:headEnd/>
            <a:tailEnd/>
          </a:ln>
        </p:spPr>
        <p:txBody>
          <a:bodyPr vert="horz" wrap="square" lIns="91440" tIns="45720" rIns="91440" bIns="45720" numCol="2" rtlCol="0" anchor="t" anchorCtr="0" compatLnSpc="1">
            <a:prstTxWarp prst="textNoShape">
              <a:avLst/>
            </a:prstTxWarp>
            <a:normAutofit fontScale="62500" lnSpcReduction="20000"/>
          </a:bodyPr>
          <a:lstStyle/>
          <a:p>
            <a:pPr marL="342900" indent="-342900" eaLnBrk="1" fontAlgn="auto" hangingPunct="1">
              <a:spcBef>
                <a:spcPct val="20000"/>
              </a:spcBef>
              <a:spcAft>
                <a:spcPts val="0"/>
              </a:spcAft>
              <a:buClrTx/>
              <a:buSzTx/>
              <a:buFont typeface="Arial" pitchFamily="34" charset="0"/>
              <a:buChar char="•"/>
              <a:defRPr/>
            </a:pPr>
            <a:r>
              <a:rPr lang="tr-TR" sz="3200" dirty="0" smtClean="0"/>
              <a:t>Tedaviye </a:t>
            </a:r>
            <a:r>
              <a:rPr lang="tr-TR" sz="3200" dirty="0"/>
              <a:t>uyumsuzluk</a:t>
            </a:r>
          </a:p>
          <a:p>
            <a:pPr marL="342900" indent="-342900" eaLnBrk="1" fontAlgn="auto" hangingPunct="1">
              <a:spcBef>
                <a:spcPct val="20000"/>
              </a:spcBef>
              <a:spcAft>
                <a:spcPts val="0"/>
              </a:spcAft>
              <a:buClrTx/>
              <a:buSzTx/>
              <a:buFont typeface="Arial" pitchFamily="34" charset="0"/>
              <a:buChar char="•"/>
              <a:defRPr/>
            </a:pPr>
            <a:r>
              <a:rPr lang="tr-TR" sz="3200" dirty="0" smtClean="0"/>
              <a:t>Yaşam </a:t>
            </a:r>
            <a:r>
              <a:rPr lang="tr-TR" sz="3200" dirty="0"/>
              <a:t>tarzı değişikliklerine uyumsuzluk</a:t>
            </a:r>
          </a:p>
          <a:p>
            <a:pPr marL="742950" lvl="1" indent="-285750" eaLnBrk="1" fontAlgn="auto" hangingPunct="1">
              <a:spcBef>
                <a:spcPct val="20000"/>
              </a:spcBef>
              <a:spcAft>
                <a:spcPts val="0"/>
              </a:spcAft>
              <a:buClrTx/>
              <a:buFont typeface="Arial" pitchFamily="34" charset="0"/>
              <a:buChar char="–"/>
              <a:defRPr/>
            </a:pPr>
            <a:r>
              <a:rPr lang="tr-TR" sz="2800" dirty="0" smtClean="0"/>
              <a:t>kilo </a:t>
            </a:r>
            <a:r>
              <a:rPr lang="tr-TR" sz="2800" dirty="0"/>
              <a:t>alımı</a:t>
            </a:r>
          </a:p>
          <a:p>
            <a:pPr marL="742950" lvl="1" indent="-285750" eaLnBrk="1" fontAlgn="auto" hangingPunct="1">
              <a:spcBef>
                <a:spcPct val="20000"/>
              </a:spcBef>
              <a:spcAft>
                <a:spcPts val="0"/>
              </a:spcAft>
              <a:buClrTx/>
              <a:buFont typeface="Arial" pitchFamily="34" charset="0"/>
              <a:buChar char="–"/>
              <a:defRPr/>
            </a:pPr>
            <a:r>
              <a:rPr lang="tr-TR" sz="2800" dirty="0" smtClean="0"/>
              <a:t>aşırı </a:t>
            </a:r>
            <a:r>
              <a:rPr lang="tr-TR" sz="2800" dirty="0"/>
              <a:t>alkol alımı</a:t>
            </a:r>
          </a:p>
          <a:p>
            <a:pPr marL="342900" indent="-342900" eaLnBrk="1" fontAlgn="auto" hangingPunct="1">
              <a:spcBef>
                <a:spcPct val="20000"/>
              </a:spcBef>
              <a:spcAft>
                <a:spcPts val="0"/>
              </a:spcAft>
              <a:buClrTx/>
              <a:buSzTx/>
              <a:buFont typeface="Arial" pitchFamily="34" charset="0"/>
              <a:buChar char="•"/>
              <a:defRPr/>
            </a:pPr>
            <a:r>
              <a:rPr lang="tr-TR" sz="3200" dirty="0" err="1" smtClean="0"/>
              <a:t>KB’nı</a:t>
            </a:r>
            <a:r>
              <a:rPr lang="tr-TR" sz="3200" dirty="0" smtClean="0"/>
              <a:t> </a:t>
            </a:r>
            <a:r>
              <a:rPr lang="tr-TR" sz="3200" dirty="0"/>
              <a:t>yükselten ilaçların sürekli kullanımı (</a:t>
            </a:r>
            <a:r>
              <a:rPr lang="tr-TR" sz="3200" dirty="0" err="1"/>
              <a:t>liquoris</a:t>
            </a:r>
            <a:r>
              <a:rPr lang="tr-TR" sz="3200" dirty="0"/>
              <a:t>, kokain, </a:t>
            </a:r>
            <a:r>
              <a:rPr lang="tr-TR" sz="3200" dirty="0" err="1"/>
              <a:t>glukokortikoidler</a:t>
            </a:r>
            <a:r>
              <a:rPr lang="tr-TR" sz="3200" dirty="0"/>
              <a:t>, </a:t>
            </a:r>
            <a:r>
              <a:rPr lang="tr-TR" sz="3200" dirty="0" err="1" smtClean="0"/>
              <a:t>nonsteroid</a:t>
            </a:r>
            <a:r>
              <a:rPr lang="tr-TR" sz="3200" dirty="0" smtClean="0"/>
              <a:t> </a:t>
            </a:r>
            <a:r>
              <a:rPr lang="tr-TR" sz="3200" dirty="0" err="1" smtClean="0"/>
              <a:t>antienflamatuvarlar</a:t>
            </a:r>
            <a:r>
              <a:rPr lang="tr-TR" sz="3200" dirty="0" smtClean="0"/>
              <a:t> </a:t>
            </a:r>
            <a:r>
              <a:rPr lang="tr-TR" sz="3200" dirty="0" err="1"/>
              <a:t>vb</a:t>
            </a:r>
            <a:r>
              <a:rPr lang="tr-TR" sz="3200" dirty="0"/>
              <a:t>)</a:t>
            </a:r>
          </a:p>
          <a:p>
            <a:pPr marL="342900" indent="-342900" eaLnBrk="1" fontAlgn="auto" hangingPunct="1">
              <a:spcBef>
                <a:spcPct val="20000"/>
              </a:spcBef>
              <a:spcAft>
                <a:spcPts val="0"/>
              </a:spcAft>
              <a:buClrTx/>
              <a:buSzTx/>
              <a:buFont typeface="Arial" pitchFamily="34" charset="0"/>
              <a:buChar char="•"/>
              <a:defRPr/>
            </a:pPr>
            <a:r>
              <a:rPr lang="tr-TR" sz="3200" dirty="0" err="1" smtClean="0"/>
              <a:t>Obstrüktif</a:t>
            </a:r>
            <a:r>
              <a:rPr lang="tr-TR" sz="3200" dirty="0" smtClean="0"/>
              <a:t> </a:t>
            </a:r>
            <a:r>
              <a:rPr lang="tr-TR" sz="3200" dirty="0"/>
              <a:t>uyku </a:t>
            </a:r>
            <a:r>
              <a:rPr lang="tr-TR" sz="3200" dirty="0" err="1"/>
              <a:t>apnesi</a:t>
            </a:r>
            <a:endParaRPr lang="tr-TR" sz="3200" dirty="0"/>
          </a:p>
          <a:p>
            <a:pPr marL="342900" indent="-342900" eaLnBrk="1" fontAlgn="auto" hangingPunct="1">
              <a:spcBef>
                <a:spcPct val="20000"/>
              </a:spcBef>
              <a:spcAft>
                <a:spcPts val="0"/>
              </a:spcAft>
              <a:buClrTx/>
              <a:buSzTx/>
              <a:buFont typeface="Arial" pitchFamily="34" charset="0"/>
              <a:buChar char="•"/>
              <a:defRPr/>
            </a:pPr>
            <a:r>
              <a:rPr lang="tr-TR" sz="3200" dirty="0" smtClean="0"/>
              <a:t>Bilinmeyen </a:t>
            </a:r>
            <a:r>
              <a:rPr lang="tr-TR" sz="3200" dirty="0" err="1"/>
              <a:t>sekonder</a:t>
            </a:r>
            <a:r>
              <a:rPr lang="tr-TR" sz="3200" dirty="0"/>
              <a:t> nedenler</a:t>
            </a:r>
          </a:p>
          <a:p>
            <a:pPr marL="342900" indent="-342900" eaLnBrk="1" fontAlgn="auto" hangingPunct="1">
              <a:spcBef>
                <a:spcPct val="20000"/>
              </a:spcBef>
              <a:spcAft>
                <a:spcPts val="0"/>
              </a:spcAft>
              <a:buClrTx/>
              <a:buSzTx/>
              <a:buFont typeface="Arial" pitchFamily="34" charset="0"/>
              <a:buChar char="•"/>
              <a:defRPr/>
            </a:pPr>
            <a:r>
              <a:rPr lang="tr-TR" sz="3200" dirty="0" err="1" smtClean="0"/>
              <a:t>İrreversibl</a:t>
            </a:r>
            <a:r>
              <a:rPr lang="tr-TR" sz="3200" dirty="0" smtClean="0"/>
              <a:t> </a:t>
            </a:r>
            <a:r>
              <a:rPr lang="tr-TR" sz="3200" dirty="0"/>
              <a:t>ya a çok nadiren gri döndürülebilen organ hasarı</a:t>
            </a:r>
          </a:p>
          <a:p>
            <a:pPr marL="342900" indent="-342900" eaLnBrk="1" fontAlgn="auto" hangingPunct="1">
              <a:spcBef>
                <a:spcPct val="20000"/>
              </a:spcBef>
              <a:spcAft>
                <a:spcPts val="0"/>
              </a:spcAft>
              <a:buClrTx/>
              <a:buSzTx/>
              <a:buFont typeface="Arial" pitchFamily="34" charset="0"/>
              <a:buChar char="•"/>
              <a:defRPr/>
            </a:pPr>
            <a:r>
              <a:rPr lang="tr-TR" sz="3200" dirty="0" smtClean="0"/>
              <a:t>Aşağıdaki </a:t>
            </a:r>
            <a:r>
              <a:rPr lang="tr-TR" sz="3200" dirty="0"/>
              <a:t>nedenlere bağlı volüm yüklenmesi</a:t>
            </a:r>
          </a:p>
          <a:p>
            <a:pPr marL="742950" lvl="1" indent="-285750" eaLnBrk="1" fontAlgn="auto" hangingPunct="1">
              <a:spcBef>
                <a:spcPct val="20000"/>
              </a:spcBef>
              <a:spcAft>
                <a:spcPts val="0"/>
              </a:spcAft>
              <a:buClrTx/>
              <a:buFont typeface="Arial" pitchFamily="34" charset="0"/>
              <a:buChar char="–"/>
              <a:defRPr/>
            </a:pPr>
            <a:r>
              <a:rPr lang="tr-TR" sz="2800" dirty="0" smtClean="0"/>
              <a:t>yetersiz </a:t>
            </a:r>
            <a:r>
              <a:rPr lang="tr-TR" sz="2800" dirty="0" err="1"/>
              <a:t>diüretik</a:t>
            </a:r>
            <a:r>
              <a:rPr lang="tr-TR" sz="2800" dirty="0"/>
              <a:t> tedavi</a:t>
            </a:r>
          </a:p>
          <a:p>
            <a:pPr marL="742950" lvl="1" indent="-285750" eaLnBrk="1" fontAlgn="auto" hangingPunct="1">
              <a:spcBef>
                <a:spcPct val="20000"/>
              </a:spcBef>
              <a:spcAft>
                <a:spcPts val="0"/>
              </a:spcAft>
              <a:buClrTx/>
              <a:buFont typeface="Arial" pitchFamily="34" charset="0"/>
              <a:buChar char="–"/>
              <a:defRPr/>
            </a:pPr>
            <a:r>
              <a:rPr lang="tr-TR" sz="2800" dirty="0" err="1" smtClean="0"/>
              <a:t>progressif</a:t>
            </a:r>
            <a:r>
              <a:rPr lang="tr-TR" sz="2800" dirty="0" smtClean="0"/>
              <a:t> </a:t>
            </a:r>
            <a:r>
              <a:rPr lang="tr-TR" sz="2800" dirty="0"/>
              <a:t>böbrek </a:t>
            </a:r>
            <a:r>
              <a:rPr lang="tr-TR" sz="2800" dirty="0" smtClean="0"/>
              <a:t>yetersizliği</a:t>
            </a:r>
          </a:p>
          <a:p>
            <a:pPr marL="742950" lvl="1" indent="-285750" eaLnBrk="1" fontAlgn="auto" hangingPunct="1">
              <a:spcBef>
                <a:spcPct val="20000"/>
              </a:spcBef>
              <a:spcAft>
                <a:spcPts val="0"/>
              </a:spcAft>
              <a:buClrTx/>
              <a:buFont typeface="Arial" pitchFamily="34" charset="0"/>
              <a:buChar char="–"/>
              <a:defRPr/>
            </a:pPr>
            <a:r>
              <a:rPr lang="tr-TR" sz="2800" dirty="0" smtClean="0"/>
              <a:t>aşırı </a:t>
            </a:r>
            <a:r>
              <a:rPr lang="tr-TR" sz="2800" dirty="0"/>
              <a:t>sodyum tüketimi</a:t>
            </a:r>
          </a:p>
          <a:p>
            <a:pPr marL="342900" indent="-342900" eaLnBrk="1" fontAlgn="auto" hangingPunct="1">
              <a:spcBef>
                <a:spcPct val="20000"/>
              </a:spcBef>
              <a:spcAft>
                <a:spcPts val="0"/>
              </a:spcAft>
              <a:buClrTx/>
              <a:buSzTx/>
              <a:buFont typeface="Arial" pitchFamily="34" charset="0"/>
              <a:buChar char="•"/>
              <a:defRPr/>
            </a:pPr>
            <a:r>
              <a:rPr lang="tr-TR" sz="3200" dirty="0" err="1" smtClean="0"/>
              <a:t>Hiperaldosteronizm</a:t>
            </a:r>
            <a:endParaRPr lang="tr-TR" sz="3200" dirty="0"/>
          </a:p>
          <a:p>
            <a:pPr marL="342900" indent="-342900" eaLnBrk="1" fontAlgn="auto" hangingPunct="1">
              <a:spcBef>
                <a:spcPct val="20000"/>
              </a:spcBef>
              <a:spcAft>
                <a:spcPts val="0"/>
              </a:spcAft>
              <a:buClrTx/>
              <a:buSzTx/>
              <a:buFont typeface="Arial" pitchFamily="34" charset="0"/>
              <a:buChar char="•"/>
              <a:defRPr/>
            </a:pPr>
            <a:r>
              <a:rPr lang="tr-TR" sz="3200" dirty="0" smtClean="0"/>
              <a:t>Yalancı </a:t>
            </a:r>
            <a:r>
              <a:rPr lang="tr-TR" sz="3200" dirty="0"/>
              <a:t>Dirençli Hipertansiyon Nedenleri:</a:t>
            </a:r>
          </a:p>
          <a:p>
            <a:pPr marL="342900" indent="-342900" eaLnBrk="1" fontAlgn="auto" hangingPunct="1">
              <a:spcBef>
                <a:spcPct val="20000"/>
              </a:spcBef>
              <a:spcAft>
                <a:spcPts val="0"/>
              </a:spcAft>
              <a:buClrTx/>
              <a:buSzTx/>
              <a:buFont typeface="Arial" pitchFamily="34" charset="0"/>
              <a:buChar char="•"/>
              <a:defRPr/>
            </a:pPr>
            <a:r>
              <a:rPr lang="tr-TR" sz="3200" dirty="0" smtClean="0"/>
              <a:t>İzole </a:t>
            </a:r>
            <a:r>
              <a:rPr lang="tr-TR" sz="3200" dirty="0"/>
              <a:t>ofis (beyaz önlük ) hipertansiyon</a:t>
            </a:r>
          </a:p>
          <a:p>
            <a:pPr marL="342900" indent="-342900" eaLnBrk="1" fontAlgn="auto" hangingPunct="1">
              <a:spcBef>
                <a:spcPct val="20000"/>
              </a:spcBef>
              <a:spcAft>
                <a:spcPts val="0"/>
              </a:spcAft>
              <a:buClrTx/>
              <a:buSzTx/>
              <a:buFont typeface="Arial" pitchFamily="34" charset="0"/>
              <a:buChar char="•"/>
              <a:defRPr/>
            </a:pPr>
            <a:r>
              <a:rPr lang="tr-TR" sz="3200" dirty="0" smtClean="0"/>
              <a:t>Kol </a:t>
            </a:r>
            <a:r>
              <a:rPr lang="tr-TR" sz="3200" dirty="0"/>
              <a:t>ve manşon arasında uyumsuzluk</a:t>
            </a:r>
          </a:p>
          <a:p>
            <a:pPr marL="342900" indent="-342900" eaLnBrk="1" fontAlgn="auto" hangingPunct="1">
              <a:spcBef>
                <a:spcPct val="20000"/>
              </a:spcBef>
              <a:spcAft>
                <a:spcPts val="0"/>
              </a:spcAft>
              <a:buClrTx/>
              <a:buSzTx/>
              <a:buFont typeface="Arial" pitchFamily="34" charset="0"/>
              <a:buChar char="•"/>
              <a:defRPr/>
            </a:pPr>
            <a:r>
              <a:rPr lang="tr-TR" sz="3200" dirty="0" err="1" smtClean="0"/>
              <a:t>Pseodohipertansiyon</a:t>
            </a:r>
            <a:endParaRPr lang="tr-TR"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err="1" smtClean="0"/>
              <a:t>Prevalans</a:t>
            </a:r>
            <a:r>
              <a:rPr lang="tr-TR" dirty="0" smtClean="0"/>
              <a:t> </a:t>
            </a:r>
            <a:endParaRPr lang="tr-TR" dirty="0"/>
          </a:p>
        </p:txBody>
      </p:sp>
      <p:sp>
        <p:nvSpPr>
          <p:cNvPr id="13314" name="2 İçerik Yer Tutucusu"/>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tr-TR" sz="1800" smtClean="0"/>
              <a:t>Yaş ilerledikçe hipertansiyon görülme sıklığı artar, genelde 30 yaş üzerinde her 6 kişiden, 40 yaş üzerinde ise her 5 kişiden 1 kişi hipertansiftir, </a:t>
            </a:r>
          </a:p>
          <a:p>
            <a:pPr>
              <a:lnSpc>
                <a:spcPct val="90000"/>
              </a:lnSpc>
            </a:pPr>
            <a:endParaRPr lang="tr-TR" sz="1800" smtClean="0"/>
          </a:p>
          <a:p>
            <a:pPr>
              <a:lnSpc>
                <a:spcPct val="90000"/>
              </a:lnSpc>
            </a:pPr>
            <a:r>
              <a:rPr lang="tr-TR" sz="1800" smtClean="0"/>
              <a:t>65 yaş üzerinde hipertansiyon prevalansı yaklaşık % 65’tir. </a:t>
            </a:r>
          </a:p>
          <a:p>
            <a:pPr>
              <a:lnSpc>
                <a:spcPct val="90000"/>
              </a:lnSpc>
            </a:pPr>
            <a:endParaRPr lang="tr-TR" sz="1800" smtClean="0"/>
          </a:p>
          <a:p>
            <a:pPr>
              <a:lnSpc>
                <a:spcPct val="90000"/>
              </a:lnSpc>
            </a:pPr>
            <a:r>
              <a:rPr lang="tr-TR" sz="1800" smtClean="0"/>
              <a:t>Siyahlarda beyazlara göre hipertansiyon gözlenme olasılığı daha fazladır. </a:t>
            </a:r>
          </a:p>
          <a:p>
            <a:pPr>
              <a:lnSpc>
                <a:spcPct val="90000"/>
              </a:lnSpc>
            </a:pPr>
            <a:endParaRPr lang="tr-TR" sz="1800" smtClean="0"/>
          </a:p>
          <a:p>
            <a:pPr>
              <a:lnSpc>
                <a:spcPct val="90000"/>
              </a:lnSpc>
            </a:pPr>
            <a:r>
              <a:rPr lang="tr-TR" sz="1800" smtClean="0"/>
              <a:t>Hipertansiyon 50 yaşından önce erkeklerde, daha sonra kadınlarda sıktır.</a:t>
            </a:r>
          </a:p>
          <a:p>
            <a:pPr>
              <a:lnSpc>
                <a:spcPct val="90000"/>
              </a:lnSpc>
            </a:pPr>
            <a:endParaRPr lang="tr-TR" sz="1800" smtClean="0"/>
          </a:p>
          <a:p>
            <a:pPr>
              <a:lnSpc>
                <a:spcPct val="90000"/>
              </a:lnSpc>
            </a:pPr>
            <a:r>
              <a:rPr lang="tr-TR" sz="1800" smtClean="0"/>
              <a:t>Ülkeler arası farklar bulunmaktadır. DSÖ Batı Avrupa ülkelerinde ölüm oranlarının azalırken, Doğu Avrupa ülkelerinde arttığını tesbit etmiştir.</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Başlık 1"/>
          <p:cNvSpPr>
            <a:spLocks noGrp="1"/>
          </p:cNvSpPr>
          <p:nvPr>
            <p:ph type="title" idx="4294967295"/>
          </p:nvPr>
        </p:nvSpPr>
        <p:spPr bwMode="auto">
          <a:xfrm>
            <a:off x="1116013" y="274638"/>
            <a:ext cx="7570787" cy="2074862"/>
          </a:xfrm>
          <a:solidFill>
            <a:schemeClr val="bg1"/>
          </a:solidFill>
          <a:ln>
            <a:miter lim="800000"/>
            <a:headEnd/>
            <a:tailEnd/>
          </a:ln>
        </p:spPr>
        <p:txBody>
          <a:bodyPr vert="horz" wrap="square" lIns="91440" tIns="45720" rIns="91440" bIns="45720" numCol="1" anchorCtr="0" compatLnSpc="1">
            <a:prstTxWarp prst="textNoShape">
              <a:avLst/>
            </a:prstTxWarp>
            <a:normAutofit fontScale="90000"/>
          </a:bodyPr>
          <a:lstStyle/>
          <a:p>
            <a:pPr algn="l" eaLnBrk="1" hangingPunct="1">
              <a:defRPr/>
            </a:pPr>
            <a:r>
              <a:rPr lang="tr-TR" sz="2200" smtClean="0">
                <a:effectLst/>
              </a:rPr>
              <a:t>Acil Hipertansiyon:</a:t>
            </a:r>
            <a:r>
              <a:rPr lang="tr-TR" sz="2200" b="0" smtClean="0">
                <a:effectLst/>
              </a:rPr>
              <a:t> Yüksek KB değerleri ile akut organ hasarı vardır. Nadirdir ama yaşamı tehdit eder. KB acilen ve dikkatli şekilde düşürülürse beyin yetersiz perfüzyonu, serebral infarkt, miyokard ve böbrek zararlanması birlikte olmayabilir. Akut inmede hızlı şekilde KB’nı düşürmekten kaçınılmalıdır.</a:t>
            </a:r>
          </a:p>
        </p:txBody>
      </p:sp>
      <p:sp>
        <p:nvSpPr>
          <p:cNvPr id="94210" name="İçerik Yer Tutucusu 2"/>
          <p:cNvSpPr>
            <a:spLocks noGrp="1"/>
          </p:cNvSpPr>
          <p:nvPr>
            <p:ph idx="4294967295"/>
          </p:nvPr>
        </p:nvSpPr>
        <p:spPr bwMode="auto">
          <a:xfrm>
            <a:off x="1187450" y="2727325"/>
            <a:ext cx="7747000" cy="3521075"/>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tr-TR" sz="1600" smtClean="0"/>
              <a:t>Hipertansif ensefalopati</a:t>
            </a:r>
          </a:p>
          <a:p>
            <a:pPr eaLnBrk="1" hangingPunct="1">
              <a:lnSpc>
                <a:spcPct val="80000"/>
              </a:lnSpc>
            </a:pPr>
            <a:r>
              <a:rPr lang="tr-TR" sz="1600" smtClean="0"/>
              <a:t>Hipertansif sol ventrikul yetersiliği</a:t>
            </a:r>
          </a:p>
          <a:p>
            <a:pPr eaLnBrk="1" hangingPunct="1">
              <a:lnSpc>
                <a:spcPct val="80000"/>
              </a:lnSpc>
            </a:pPr>
            <a:r>
              <a:rPr lang="tr-TR" sz="1600" smtClean="0"/>
              <a:t>Miyokard infarktusuyle beraber hipertansiyon</a:t>
            </a:r>
          </a:p>
          <a:p>
            <a:pPr eaLnBrk="1" hangingPunct="1">
              <a:lnSpc>
                <a:spcPct val="80000"/>
              </a:lnSpc>
            </a:pPr>
            <a:r>
              <a:rPr lang="tr-TR" sz="1600" smtClean="0"/>
              <a:t>Hipertantansiyon ve anstabl angina</a:t>
            </a:r>
          </a:p>
          <a:p>
            <a:pPr eaLnBrk="1" hangingPunct="1">
              <a:lnSpc>
                <a:spcPct val="80000"/>
              </a:lnSpc>
            </a:pPr>
            <a:r>
              <a:rPr lang="tr-TR" sz="1600" smtClean="0"/>
              <a:t>Hipertansiyon ve aort diseksiyonu</a:t>
            </a:r>
          </a:p>
          <a:p>
            <a:pPr eaLnBrk="1" hangingPunct="1">
              <a:lnSpc>
                <a:spcPct val="80000"/>
              </a:lnSpc>
            </a:pPr>
            <a:r>
              <a:rPr lang="tr-TR" sz="1600" smtClean="0"/>
              <a:t>Subaraknoid hemoraji ile birlikte ciddi hipertansiyon ya da serebrovaskuler olay</a:t>
            </a:r>
          </a:p>
          <a:p>
            <a:pPr eaLnBrk="1" hangingPunct="1">
              <a:lnSpc>
                <a:spcPct val="80000"/>
              </a:lnSpc>
            </a:pPr>
            <a:r>
              <a:rPr lang="tr-TR" sz="1600" smtClean="0"/>
              <a:t>Feokromositoma krizi</a:t>
            </a:r>
          </a:p>
          <a:p>
            <a:pPr eaLnBrk="1" hangingPunct="1">
              <a:lnSpc>
                <a:spcPct val="80000"/>
              </a:lnSpc>
            </a:pPr>
            <a:r>
              <a:rPr lang="tr-TR" sz="1600" smtClean="0"/>
              <a:t>Amfetamin, LSD, kokain ya da ekstazi gibi uyarıcıların kullanımı</a:t>
            </a:r>
          </a:p>
          <a:p>
            <a:pPr eaLnBrk="1" hangingPunct="1">
              <a:lnSpc>
                <a:spcPct val="80000"/>
              </a:lnSpc>
            </a:pPr>
            <a:r>
              <a:rPr lang="tr-TR" sz="1600" smtClean="0"/>
              <a:t>Perioperatif hipertansiyon</a:t>
            </a:r>
          </a:p>
          <a:p>
            <a:pPr eaLnBrk="1" hangingPunct="1">
              <a:lnSpc>
                <a:spcPct val="80000"/>
              </a:lnSpc>
            </a:pPr>
            <a:r>
              <a:rPr lang="tr-TR" sz="1600" smtClean="0"/>
              <a:t>Ciddi preeklampsi ve eklampsi</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Başlık 1"/>
          <p:cNvSpPr>
            <a:spLocks noGrp="1"/>
          </p:cNvSpPr>
          <p:nvPr>
            <p:ph type="title" idx="4294967295"/>
          </p:nvPr>
        </p:nvSpPr>
        <p:spPr bwMode="auto">
          <a:xfrm>
            <a:off x="1331913" y="2133600"/>
            <a:ext cx="7354887" cy="2735263"/>
          </a:xfrm>
          <a:solidFill>
            <a:schemeClr val="bg1"/>
          </a:solidFill>
          <a:ln>
            <a:miter lim="800000"/>
            <a:headEnd/>
            <a:tailEnd/>
          </a:ln>
        </p:spPr>
        <p:txBody>
          <a:bodyPr vert="horz" wrap="square" lIns="91440" tIns="45720" rIns="91440" bIns="45720" numCol="1" anchorCtr="0" compatLnSpc="1">
            <a:prstTxWarp prst="textNoShape">
              <a:avLst/>
            </a:prstTxWarp>
          </a:bodyPr>
          <a:lstStyle/>
          <a:p>
            <a:pPr eaLnBrk="1" hangingPunct="1"/>
            <a:r>
              <a:rPr lang="tr-TR" b="0" smtClean="0">
                <a:effectLst/>
              </a:rPr>
              <a:t>F- HT Hasta Takibi</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İçerik Yer Tutucusu 2"/>
          <p:cNvSpPr>
            <a:spLocks noGrp="1"/>
          </p:cNvSpPr>
          <p:nvPr>
            <p:ph idx="4294967295"/>
          </p:nvPr>
        </p:nvSpPr>
        <p:spPr bwMode="auto">
          <a:xfrm>
            <a:off x="1258888" y="1052513"/>
            <a:ext cx="7427912" cy="5073650"/>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tr-TR" sz="2000" smtClean="0"/>
              <a:t>İlaç tedavisine başladıktan sonra KB hedefine ulaşıncaya kadar hastalar yaklaşık ayda 1 kez görülmelidir</a:t>
            </a:r>
          </a:p>
          <a:p>
            <a:pPr eaLnBrk="1" hangingPunct="1">
              <a:lnSpc>
                <a:spcPct val="90000"/>
              </a:lnSpc>
            </a:pPr>
            <a:endParaRPr lang="tr-TR" sz="2000" smtClean="0"/>
          </a:p>
          <a:p>
            <a:pPr eaLnBrk="1" hangingPunct="1">
              <a:lnSpc>
                <a:spcPct val="90000"/>
              </a:lnSpc>
            </a:pPr>
            <a:r>
              <a:rPr lang="tr-TR" sz="2000" smtClean="0"/>
              <a:t>Evre 2 hipertansifler ve kombinasyonda daha sık hasta gözlenmelidir. </a:t>
            </a:r>
          </a:p>
          <a:p>
            <a:pPr eaLnBrk="1" hangingPunct="1">
              <a:lnSpc>
                <a:spcPct val="90000"/>
              </a:lnSpc>
            </a:pPr>
            <a:endParaRPr lang="tr-TR" sz="2000" smtClean="0"/>
          </a:p>
          <a:p>
            <a:pPr eaLnBrk="1" hangingPunct="1">
              <a:lnSpc>
                <a:spcPct val="90000"/>
              </a:lnSpc>
            </a:pPr>
            <a:r>
              <a:rPr lang="tr-TR" sz="2000" smtClean="0"/>
              <a:t>KB hedefe ulaşınca hasta 3–6 ay aralarla izlenmeli, serum potasyum ve kreatinini yılda en az 1–2 kez bakılmalıdır. </a:t>
            </a:r>
          </a:p>
          <a:p>
            <a:pPr eaLnBrk="1" hangingPunct="1">
              <a:lnSpc>
                <a:spcPct val="90000"/>
              </a:lnSpc>
            </a:pPr>
            <a:endParaRPr lang="tr-TR" sz="2000" smtClean="0"/>
          </a:p>
          <a:p>
            <a:pPr eaLnBrk="1" hangingPunct="1">
              <a:lnSpc>
                <a:spcPct val="90000"/>
              </a:lnSpc>
            </a:pPr>
            <a:r>
              <a:rPr lang="tr-TR" sz="2000" smtClean="0"/>
              <a:t>Diyabet ve kalp yetmezliği gibi nedenlerde hasta daha sık aralıklarla izlenmelidir.</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İçerik Yer Tutucusu 2"/>
          <p:cNvSpPr>
            <a:spLocks noGrp="1"/>
          </p:cNvSpPr>
          <p:nvPr>
            <p:ph idx="4294967295"/>
          </p:nvPr>
        </p:nvSpPr>
        <p:spPr bwMode="auto">
          <a:xfrm>
            <a:off x="1187450" y="549275"/>
            <a:ext cx="7499350" cy="5832475"/>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tr-TR" sz="2100" smtClean="0"/>
              <a:t>Düşük doz aspirin kontrol edilmemiş hipertansiflerde hemorajik inme riskini arttırır. KB kontrol altında ise verilmelidir.</a:t>
            </a:r>
          </a:p>
          <a:p>
            <a:pPr eaLnBrk="1" hangingPunct="1">
              <a:lnSpc>
                <a:spcPct val="80000"/>
              </a:lnSpc>
            </a:pPr>
            <a:endParaRPr lang="tr-TR" sz="2100" smtClean="0"/>
          </a:p>
          <a:p>
            <a:pPr eaLnBrk="1" hangingPunct="1">
              <a:lnSpc>
                <a:spcPct val="80000"/>
              </a:lnSpc>
            </a:pPr>
            <a:r>
              <a:rPr lang="tr-TR" sz="2100" smtClean="0"/>
              <a:t>Sol ventrikül kitlesinde ve karotid arter duvar kalınlığında tedaviye bağlı değişiklikler yavaş geliştiği için bu girişimlerin 1 yıldan önce yapmamak gerekir.</a:t>
            </a:r>
          </a:p>
          <a:p>
            <a:pPr eaLnBrk="1" hangingPunct="1">
              <a:lnSpc>
                <a:spcPct val="80000"/>
              </a:lnSpc>
            </a:pPr>
            <a:endParaRPr lang="tr-TR" sz="2100" smtClean="0"/>
          </a:p>
          <a:p>
            <a:pPr eaLnBrk="1" hangingPunct="1">
              <a:lnSpc>
                <a:spcPct val="80000"/>
              </a:lnSpc>
            </a:pPr>
            <a:r>
              <a:rPr lang="tr-TR" sz="2100" smtClean="0"/>
              <a:t>Tedavi yaşam boyu sürmelidir. Tedavinin kesilmesi hipertansiyonun geri dönüşüne neden olur. Düşük riskli hastalarda KB’nın uzun süre kontrolü sağlandıktan sonra özellikle nonfarmakolojik tedaviye uyum yeterli ise kullanılan ilacın azaltılması denenebilir.</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Başlık 1"/>
          <p:cNvSpPr>
            <a:spLocks noGrp="1"/>
          </p:cNvSpPr>
          <p:nvPr>
            <p:ph type="title" idx="4294967295"/>
          </p:nvPr>
        </p:nvSpPr>
        <p:spPr bwMode="auto">
          <a:xfrm>
            <a:off x="1187450" y="2636838"/>
            <a:ext cx="7581900" cy="1503362"/>
          </a:xfrm>
          <a:solidFill>
            <a:schemeClr val="bg1"/>
          </a:solidFill>
          <a:ln>
            <a:miter lim="800000"/>
            <a:headEnd/>
            <a:tailEnd/>
          </a:ln>
        </p:spPr>
        <p:txBody>
          <a:bodyPr vert="horz" wrap="square" lIns="91440" tIns="45720" rIns="91440" bIns="45720" numCol="1" anchorCtr="0" compatLnSpc="1">
            <a:prstTxWarp prst="textNoShape">
              <a:avLst/>
            </a:prstTxWarp>
          </a:bodyPr>
          <a:lstStyle/>
          <a:p>
            <a:pPr eaLnBrk="1" hangingPunct="1"/>
            <a:r>
              <a:rPr lang="tr-TR" b="0" smtClean="0">
                <a:effectLst/>
              </a:rPr>
              <a:t>G- HT Tedaviye Uyum</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Başlık 1"/>
          <p:cNvSpPr>
            <a:spLocks noGrp="1"/>
          </p:cNvSpPr>
          <p:nvPr>
            <p:ph type="title" idx="4294967295"/>
          </p:nvPr>
        </p:nvSpPr>
        <p:spPr bwMode="auto">
          <a:xfrm>
            <a:off x="1258888" y="274638"/>
            <a:ext cx="7427912" cy="1425575"/>
          </a:xfrm>
          <a:solidFill>
            <a:schemeClr val="bg1"/>
          </a:solidFill>
          <a:ln>
            <a:miter lim="800000"/>
            <a:headEnd/>
            <a:tailEnd/>
          </a:ln>
        </p:spPr>
        <p:txBody>
          <a:bodyPr vert="horz" wrap="square" lIns="91440" tIns="45720" rIns="91440" bIns="45720" numCol="1" anchorCtr="0" compatLnSpc="1">
            <a:prstTxWarp prst="textNoShape">
              <a:avLst/>
            </a:prstTxWarp>
          </a:bodyPr>
          <a:lstStyle/>
          <a:p>
            <a:pPr algn="l" eaLnBrk="1" hangingPunct="1"/>
            <a:r>
              <a:rPr lang="tr-TR" sz="2600" smtClean="0">
                <a:effectLst/>
              </a:rPr>
              <a:t>Hipertansif hastaların tedaviye uyumları tedavide başarıya ulaşmak için son derece önemlidir</a:t>
            </a:r>
          </a:p>
        </p:txBody>
      </p:sp>
      <p:sp>
        <p:nvSpPr>
          <p:cNvPr id="99330" name="İçerik Yer Tutucusu 2"/>
          <p:cNvSpPr>
            <a:spLocks noGrp="1"/>
          </p:cNvSpPr>
          <p:nvPr>
            <p:ph idx="4294967295"/>
          </p:nvPr>
        </p:nvSpPr>
        <p:spPr bwMode="auto">
          <a:xfrm>
            <a:off x="1258888" y="2276475"/>
            <a:ext cx="7499350" cy="4019550"/>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lnSpc>
                <a:spcPct val="80000"/>
              </a:lnSpc>
              <a:buFont typeface="Wingdings" pitchFamily="2" charset="2"/>
              <a:buNone/>
            </a:pPr>
            <a:r>
              <a:rPr lang="tr-TR" sz="1900" smtClean="0"/>
              <a:t>   </a:t>
            </a:r>
            <a:r>
              <a:rPr lang="tr-TR" sz="2600" smtClean="0"/>
              <a:t>Tedaviye Uyum Nasıl İyileştirilir?</a:t>
            </a:r>
          </a:p>
          <a:p>
            <a:pPr marL="0" indent="0" eaLnBrk="1" hangingPunct="1">
              <a:lnSpc>
                <a:spcPct val="80000"/>
              </a:lnSpc>
              <a:buFont typeface="Wingdings" pitchFamily="2" charset="2"/>
              <a:buNone/>
            </a:pPr>
            <a:endParaRPr lang="tr-TR" sz="2600" smtClean="0"/>
          </a:p>
          <a:p>
            <a:pPr marL="0" indent="0" eaLnBrk="1" hangingPunct="1">
              <a:lnSpc>
                <a:spcPct val="80000"/>
              </a:lnSpc>
            </a:pPr>
            <a:r>
              <a:rPr lang="tr-TR" sz="1900" smtClean="0"/>
              <a:t>Hasta hipertansiyonun riskleri ve etkili tedavinin yararları hakkında bilgilendirilmelidir.</a:t>
            </a:r>
          </a:p>
          <a:p>
            <a:pPr marL="0" indent="0" eaLnBrk="1" hangingPunct="1">
              <a:lnSpc>
                <a:spcPct val="80000"/>
              </a:lnSpc>
              <a:buFont typeface="Wingdings" pitchFamily="2" charset="2"/>
              <a:buNone/>
            </a:pPr>
            <a:endParaRPr lang="tr-TR" sz="1900" smtClean="0"/>
          </a:p>
          <a:p>
            <a:pPr marL="0" indent="0" eaLnBrk="1" hangingPunct="1">
              <a:lnSpc>
                <a:spcPct val="80000"/>
              </a:lnSpc>
            </a:pPr>
            <a:r>
              <a:rPr lang="tr-TR" sz="1900" smtClean="0"/>
              <a:t>Tedavi hakkında anlaşılabilir yazılı ve sözel talimatlar verilmelidir.</a:t>
            </a:r>
          </a:p>
          <a:p>
            <a:pPr marL="0" indent="0" eaLnBrk="1" hangingPunct="1">
              <a:lnSpc>
                <a:spcPct val="80000"/>
              </a:lnSpc>
              <a:buFont typeface="Wingdings" pitchFamily="2" charset="2"/>
              <a:buNone/>
            </a:pPr>
            <a:endParaRPr lang="tr-TR" sz="1900" smtClean="0"/>
          </a:p>
          <a:p>
            <a:pPr marL="0" indent="0" eaLnBrk="1" hangingPunct="1">
              <a:lnSpc>
                <a:spcPct val="80000"/>
              </a:lnSpc>
            </a:pPr>
            <a:r>
              <a:rPr lang="tr-TR" sz="1900" smtClean="0"/>
              <a:t>Tedavi rejimini hastanın yaşam biçimi ve gereksinimlerine göre uyarlayınız.</a:t>
            </a:r>
          </a:p>
          <a:p>
            <a:pPr marL="0" indent="0" eaLnBrk="1" hangingPunct="1">
              <a:lnSpc>
                <a:spcPct val="80000"/>
              </a:lnSpc>
              <a:buFont typeface="Wingdings" pitchFamily="2" charset="2"/>
              <a:buNone/>
            </a:pPr>
            <a:endParaRPr lang="tr-TR" sz="1900" smtClean="0"/>
          </a:p>
          <a:p>
            <a:pPr marL="0" indent="0" eaLnBrk="1" hangingPunct="1">
              <a:lnSpc>
                <a:spcPct val="80000"/>
              </a:lnSpc>
            </a:pPr>
            <a:r>
              <a:rPr lang="tr-TR" sz="1900" smtClean="0"/>
              <a:t>Mümkün olduğunca günlük kullanılan ilaç sayısını azaltarak tedaviyi basitleştirin.</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İçerik Yer Tutucusu 2"/>
          <p:cNvSpPr>
            <a:spLocks noGrp="1"/>
          </p:cNvSpPr>
          <p:nvPr>
            <p:ph idx="4294967295"/>
          </p:nvPr>
        </p:nvSpPr>
        <p:spPr bwMode="auto">
          <a:xfrm>
            <a:off x="1187450" y="1052513"/>
            <a:ext cx="7499350" cy="5073650"/>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tr-TR" sz="2100" smtClean="0"/>
              <a:t>Hastanın partnerini ya da ailesini hastalık ve tedavisi hakkında bilgilendiriniz.</a:t>
            </a:r>
          </a:p>
          <a:p>
            <a:pPr eaLnBrk="1" hangingPunct="1"/>
            <a:r>
              <a:rPr lang="tr-TR" sz="2100" smtClean="0"/>
              <a:t>Hastanın evde kendi kendine KB’nı ölçebilmesini sağlayınız ve hatırlatma sistemleri gibi davranışşal yöntemleri kullanınız.</a:t>
            </a:r>
          </a:p>
          <a:p>
            <a:pPr eaLnBrk="1" hangingPunct="1"/>
            <a:r>
              <a:rPr lang="tr-TR" sz="2100" smtClean="0"/>
              <a:t>Yan etkiler hafif olsalar bile dikkat ediniz ve ilaç dozlarını ya da ilacı değiştirmek için hazır olunuz.</a:t>
            </a:r>
          </a:p>
          <a:p>
            <a:pPr eaLnBrk="1" hangingPunct="1"/>
            <a:r>
              <a:rPr lang="tr-TR" sz="2100" smtClean="0"/>
              <a:t>Tedavi uyumu hakkında hasta ile görüşün ve sorunları hakkında bilgi edinin.</a:t>
            </a:r>
          </a:p>
          <a:p>
            <a:pPr eaLnBrk="1" hangingPunct="1"/>
            <a:r>
              <a:rPr lang="tr-TR" sz="2100" smtClean="0"/>
              <a:t>Hasta tedavi aşamasında takip edilmelidir</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İçerik Yer Tutucusu 2"/>
          <p:cNvSpPr>
            <a:spLocks noGrp="1"/>
          </p:cNvSpPr>
          <p:nvPr>
            <p:ph idx="4294967295"/>
          </p:nvPr>
        </p:nvSpPr>
        <p:spPr bwMode="auto">
          <a:xfrm>
            <a:off x="1331913" y="2708275"/>
            <a:ext cx="7283450" cy="1368425"/>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algn="ctr" eaLnBrk="1" hangingPunct="1">
              <a:buFont typeface="Wingdings" pitchFamily="2" charset="2"/>
              <a:buNone/>
            </a:pPr>
            <a:endParaRPr lang="tr-TR" sz="2100" b="1" smtClean="0"/>
          </a:p>
          <a:p>
            <a:pPr algn="ctr" eaLnBrk="1" hangingPunct="1">
              <a:buFont typeface="Wingdings" pitchFamily="2" charset="2"/>
              <a:buNone/>
            </a:pPr>
            <a:r>
              <a:rPr lang="tr-TR" sz="2800" b="1" smtClean="0"/>
              <a:t>Teşekkürler…</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İçerik Yer Tutucusu 2"/>
          <p:cNvSpPr>
            <a:spLocks noGrp="1"/>
          </p:cNvSpPr>
          <p:nvPr>
            <p:ph idx="4294967295"/>
          </p:nvPr>
        </p:nvSpPr>
        <p:spPr bwMode="auto">
          <a:xfrm>
            <a:off x="1187450" y="1773238"/>
            <a:ext cx="7499350" cy="4352925"/>
          </a:xfrm>
          <a:solidFill>
            <a:schemeClr val="bg1"/>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tr-TR" smtClean="0"/>
              <a:t>Türkiye Endokrinoloji ve Metabolizma Derneği Hipertansiyon Çalışma Grubu Klavuzu</a:t>
            </a:r>
          </a:p>
          <a:p>
            <a:pPr eaLnBrk="1" hangingPunct="1"/>
            <a:r>
              <a:rPr lang="tr-TR" smtClean="0"/>
              <a:t>ESH/ESC Hipertansiyon 2013 Kılavuzu </a:t>
            </a:r>
          </a:p>
          <a:p>
            <a:pPr eaLnBrk="1" hangingPunct="1"/>
            <a:r>
              <a:rPr lang="tr-TR" smtClean="0"/>
              <a:t>JNC-8 Hipertansiyon Kılavuzu</a:t>
            </a:r>
          </a:p>
          <a:p>
            <a:pPr eaLnBrk="1" hangingPunct="1"/>
            <a:r>
              <a:rPr lang="tr-TR" smtClean="0"/>
              <a:t>NICE 2011 Hipertansiyon Kılavuzu</a:t>
            </a:r>
          </a:p>
        </p:txBody>
      </p:sp>
      <p:sp>
        <p:nvSpPr>
          <p:cNvPr id="128003" name="İçerik Yer Tutucusu 2"/>
          <p:cNvSpPr>
            <a:spLocks/>
          </p:cNvSpPr>
          <p:nvPr/>
        </p:nvSpPr>
        <p:spPr bwMode="auto">
          <a:xfrm>
            <a:off x="1258888" y="404813"/>
            <a:ext cx="7283450" cy="576262"/>
          </a:xfrm>
          <a:prstGeom prst="rect">
            <a:avLst/>
          </a:prstGeom>
          <a:solidFill>
            <a:schemeClr val="bg1"/>
          </a:solidFill>
          <a:ln w="25400" algn="ctr">
            <a:solidFill>
              <a:srgbClr val="00ADDC"/>
            </a:solidFill>
            <a:miter lim="800000"/>
            <a:headEnd/>
            <a:tailEnd/>
          </a:ln>
        </p:spPr>
        <p:txBody>
          <a:bodyPr/>
          <a:lstStyle/>
          <a:p>
            <a:pPr marL="365125" indent="-282575" algn="ctr">
              <a:spcBef>
                <a:spcPts val="600"/>
              </a:spcBef>
              <a:buClr>
                <a:srgbClr val="00ADDC"/>
              </a:buClr>
              <a:buSzPct val="80000"/>
              <a:buFont typeface="Wingdings" pitchFamily="2" charset="2"/>
              <a:buNone/>
            </a:pPr>
            <a:r>
              <a:rPr lang="tr-TR" sz="2400" b="1"/>
              <a:t>Kaynaklar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normAutofit fontScale="90000"/>
          </a:bodyPr>
          <a:lstStyle/>
          <a:p>
            <a:pPr eaLnBrk="1" hangingPunct="1">
              <a:defRPr/>
            </a:pPr>
            <a:r>
              <a:rPr lang="tr-TR" sz="4000" smtClean="0"/>
              <a:t>JNC 8 aşağıdaki sonuçları vurgulamıştır:</a:t>
            </a:r>
          </a:p>
        </p:txBody>
      </p:sp>
      <p:sp>
        <p:nvSpPr>
          <p:cNvPr id="14338" name="Rectangle 3"/>
          <p:cNvSpPr>
            <a:spLocks noGrp="1"/>
          </p:cNvSpPr>
          <p:nvPr>
            <p:ph type="body" idx="1"/>
          </p:nvPr>
        </p:nvSpPr>
        <p:spPr bwMode="auto">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tr-TR" sz="1800" smtClean="0"/>
              <a:t>50 yaşın üzerindeki kişilerde sistolik KB’nın 140 mmHg’nın üzerinde olması diyastolik KB’na göre KVH için daha fazla risk faktörüdür.</a:t>
            </a:r>
          </a:p>
          <a:p>
            <a:pPr eaLnBrk="1" hangingPunct="1">
              <a:lnSpc>
                <a:spcPct val="90000"/>
              </a:lnSpc>
            </a:pPr>
            <a:endParaRPr lang="tr-TR" sz="1800" smtClean="0"/>
          </a:p>
          <a:p>
            <a:pPr eaLnBrk="1" hangingPunct="1">
              <a:lnSpc>
                <a:spcPct val="70000"/>
              </a:lnSpc>
            </a:pPr>
            <a:r>
              <a:rPr lang="tr-TR" sz="1800" smtClean="0"/>
              <a:t>KV hastalık riski 115/75 mmHg’dan itibaren, kan basıncındaki her 20/10 mmHg artış ile iki katına çıkar.</a:t>
            </a:r>
          </a:p>
          <a:p>
            <a:pPr eaLnBrk="1" hangingPunct="1">
              <a:lnSpc>
                <a:spcPct val="70000"/>
              </a:lnSpc>
            </a:pPr>
            <a:endParaRPr lang="tr-TR" sz="1800" smtClean="0"/>
          </a:p>
          <a:p>
            <a:pPr eaLnBrk="1" hangingPunct="1">
              <a:lnSpc>
                <a:spcPct val="90000"/>
              </a:lnSpc>
            </a:pPr>
            <a:r>
              <a:rPr lang="tr-TR" sz="1800" smtClean="0"/>
              <a:t>Normotansif 55 yaşındaki bir kişide hayat boyu hipertansiyon gelişme riski %90’dır.</a:t>
            </a:r>
          </a:p>
          <a:p>
            <a:pPr eaLnBrk="1" hangingPunct="1">
              <a:lnSpc>
                <a:spcPct val="90000"/>
              </a:lnSpc>
            </a:pPr>
            <a:endParaRPr lang="tr-TR" sz="1800" smtClean="0"/>
          </a:p>
          <a:p>
            <a:pPr eaLnBrk="1" hangingPunct="1">
              <a:lnSpc>
                <a:spcPct val="90000"/>
              </a:lnSpc>
            </a:pPr>
            <a:r>
              <a:rPr lang="tr-TR" sz="1800" smtClean="0"/>
              <a:t>SKB 120–139 mmHg veya DKB 80-89 mmHg olan kişiler prehipertansiftirler ve KVH’ın önlenmesi için sağlıklı yaşam tarzı değişiklikleri gerekir.</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1331913" y="188913"/>
            <a:ext cx="7499350" cy="1143000"/>
          </a:xfrm>
        </p:spPr>
        <p:txBody>
          <a:bodyPr/>
          <a:lstStyle/>
          <a:p>
            <a:pPr eaLnBrk="1" hangingPunct="1">
              <a:defRPr/>
            </a:pPr>
            <a:r>
              <a:rPr lang="tr-TR" smtClean="0">
                <a:ea typeface="American Typewriter" pitchFamily="-109" charset="0"/>
                <a:cs typeface="American Typewriter" pitchFamily="-109" charset="0"/>
              </a:rPr>
              <a:t>Antihipertansif İlaçlar</a:t>
            </a:r>
          </a:p>
        </p:txBody>
      </p:sp>
      <p:sp>
        <p:nvSpPr>
          <p:cNvPr id="104450" name="Rectangle 3"/>
          <p:cNvSpPr>
            <a:spLocks noGrp="1" noChangeArrowheads="1"/>
          </p:cNvSpPr>
          <p:nvPr>
            <p:ph sz="half" idx="1"/>
          </p:nvPr>
        </p:nvSpPr>
        <p:spPr bwMode="auto">
          <a:xfrm>
            <a:off x="1042988" y="1557338"/>
            <a:ext cx="3971925" cy="5024437"/>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spcAft>
                <a:spcPts val="600"/>
              </a:spcAft>
            </a:pPr>
            <a:r>
              <a:rPr lang="tr-TR" sz="2000" smtClean="0">
                <a:ea typeface="American Typewriter"/>
                <a:cs typeface="American Typewriter"/>
              </a:rPr>
              <a:t>Diüretikler</a:t>
            </a:r>
          </a:p>
          <a:p>
            <a:pPr eaLnBrk="1" hangingPunct="1">
              <a:lnSpc>
                <a:spcPct val="80000"/>
              </a:lnSpc>
              <a:spcAft>
                <a:spcPts val="600"/>
              </a:spcAft>
            </a:pPr>
            <a:r>
              <a:rPr lang="tr-TR" sz="2000" smtClean="0">
                <a:ea typeface="American Typewriter"/>
                <a:cs typeface="American Typewriter"/>
              </a:rPr>
              <a:t>Adrenerjik Reseptör Blokörleri</a:t>
            </a:r>
          </a:p>
          <a:p>
            <a:pPr lvl="1" eaLnBrk="1" hangingPunct="1">
              <a:lnSpc>
                <a:spcPct val="80000"/>
              </a:lnSpc>
              <a:spcAft>
                <a:spcPts val="600"/>
              </a:spcAft>
            </a:pPr>
            <a:r>
              <a:rPr lang="tr-TR" sz="1800" smtClean="0">
                <a:ea typeface="American Typewriter"/>
                <a:cs typeface="American Typewriter"/>
              </a:rPr>
              <a:t>Beta blokörler</a:t>
            </a:r>
          </a:p>
          <a:p>
            <a:pPr lvl="1" eaLnBrk="1" hangingPunct="1">
              <a:lnSpc>
                <a:spcPct val="80000"/>
              </a:lnSpc>
              <a:spcAft>
                <a:spcPts val="600"/>
              </a:spcAft>
            </a:pPr>
            <a:r>
              <a:rPr lang="tr-TR" sz="1800" smtClean="0">
                <a:ea typeface="American Typewriter"/>
                <a:cs typeface="American Typewriter"/>
              </a:rPr>
              <a:t>Alfa blokörler </a:t>
            </a:r>
          </a:p>
          <a:p>
            <a:pPr lvl="2" eaLnBrk="1" hangingPunct="1">
              <a:lnSpc>
                <a:spcPct val="80000"/>
              </a:lnSpc>
              <a:spcAft>
                <a:spcPts val="600"/>
              </a:spcAft>
            </a:pPr>
            <a:r>
              <a:rPr lang="tr-TR" sz="1600" smtClean="0">
                <a:ea typeface="American Typewriter"/>
                <a:cs typeface="American Typewriter"/>
              </a:rPr>
              <a:t>Prazosin</a:t>
            </a:r>
          </a:p>
          <a:p>
            <a:pPr lvl="2" eaLnBrk="1" hangingPunct="1">
              <a:lnSpc>
                <a:spcPct val="80000"/>
              </a:lnSpc>
              <a:spcAft>
                <a:spcPts val="600"/>
              </a:spcAft>
            </a:pPr>
            <a:r>
              <a:rPr lang="tr-TR" sz="1600" smtClean="0">
                <a:ea typeface="American Typewriter"/>
                <a:cs typeface="American Typewriter"/>
              </a:rPr>
              <a:t>Doksazosin  vb</a:t>
            </a:r>
          </a:p>
          <a:p>
            <a:pPr eaLnBrk="1" hangingPunct="1">
              <a:lnSpc>
                <a:spcPct val="80000"/>
              </a:lnSpc>
              <a:spcAft>
                <a:spcPts val="600"/>
              </a:spcAft>
            </a:pPr>
            <a:r>
              <a:rPr lang="tr-TR" sz="2000" smtClean="0">
                <a:ea typeface="American Typewriter"/>
                <a:cs typeface="American Typewriter"/>
              </a:rPr>
              <a:t>Adrenerjik Nöron Blokörleri</a:t>
            </a:r>
          </a:p>
          <a:p>
            <a:pPr lvl="1" eaLnBrk="1" hangingPunct="1">
              <a:lnSpc>
                <a:spcPct val="80000"/>
              </a:lnSpc>
              <a:spcAft>
                <a:spcPts val="600"/>
              </a:spcAft>
            </a:pPr>
            <a:r>
              <a:rPr lang="tr-TR" sz="1800" smtClean="0">
                <a:ea typeface="American Typewriter"/>
                <a:cs typeface="American Typewriter"/>
              </a:rPr>
              <a:t>Rezerpin</a:t>
            </a:r>
          </a:p>
          <a:p>
            <a:pPr lvl="1" eaLnBrk="1" hangingPunct="1">
              <a:lnSpc>
                <a:spcPct val="80000"/>
              </a:lnSpc>
              <a:spcAft>
                <a:spcPts val="600"/>
              </a:spcAft>
            </a:pPr>
            <a:r>
              <a:rPr lang="tr-TR" sz="1800" smtClean="0">
                <a:ea typeface="American Typewriter"/>
                <a:cs typeface="American Typewriter"/>
              </a:rPr>
              <a:t>Guanetidin, guanedrel</a:t>
            </a:r>
          </a:p>
          <a:p>
            <a:pPr eaLnBrk="1" hangingPunct="1">
              <a:lnSpc>
                <a:spcPct val="80000"/>
              </a:lnSpc>
              <a:spcAft>
                <a:spcPts val="600"/>
              </a:spcAft>
            </a:pPr>
            <a:r>
              <a:rPr lang="tr-TR" sz="2000" smtClean="0">
                <a:ea typeface="American Typewriter"/>
                <a:cs typeface="American Typewriter"/>
              </a:rPr>
              <a:t>Santral Etkili Antihipertansifler</a:t>
            </a:r>
          </a:p>
          <a:p>
            <a:pPr lvl="1" eaLnBrk="1" hangingPunct="1">
              <a:lnSpc>
                <a:spcPct val="80000"/>
              </a:lnSpc>
              <a:spcAft>
                <a:spcPts val="600"/>
              </a:spcAft>
            </a:pPr>
            <a:r>
              <a:rPr lang="tr-TR" sz="1800" smtClean="0">
                <a:ea typeface="American Typewriter"/>
                <a:cs typeface="American Typewriter"/>
              </a:rPr>
              <a:t>Klonidin</a:t>
            </a:r>
          </a:p>
          <a:p>
            <a:pPr lvl="1" eaLnBrk="1" hangingPunct="1">
              <a:lnSpc>
                <a:spcPct val="80000"/>
              </a:lnSpc>
              <a:spcAft>
                <a:spcPts val="600"/>
              </a:spcAft>
            </a:pPr>
            <a:r>
              <a:rPr lang="tr-TR" sz="1800" smtClean="0">
                <a:ea typeface="American Typewriter"/>
                <a:cs typeface="American Typewriter"/>
              </a:rPr>
              <a:t>Metildopa </a:t>
            </a:r>
          </a:p>
          <a:p>
            <a:pPr lvl="1" eaLnBrk="1" hangingPunct="1">
              <a:lnSpc>
                <a:spcPct val="80000"/>
              </a:lnSpc>
              <a:spcAft>
                <a:spcPts val="600"/>
              </a:spcAft>
            </a:pPr>
            <a:r>
              <a:rPr lang="tr-TR" sz="1800" smtClean="0">
                <a:ea typeface="American Typewriter"/>
                <a:cs typeface="American Typewriter"/>
              </a:rPr>
              <a:t>Rilmenidin, Moksonidin</a:t>
            </a:r>
          </a:p>
        </p:txBody>
      </p:sp>
      <p:sp>
        <p:nvSpPr>
          <p:cNvPr id="104451" name="Rectangle 4"/>
          <p:cNvSpPr>
            <a:spLocks noGrp="1" noChangeArrowheads="1"/>
          </p:cNvSpPr>
          <p:nvPr>
            <p:ph sz="half" idx="2"/>
          </p:nvPr>
        </p:nvSpPr>
        <p:spPr bwMode="auto">
          <a:xfrm>
            <a:off x="5100638" y="1557338"/>
            <a:ext cx="4043362" cy="4995862"/>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spcAft>
                <a:spcPts val="600"/>
              </a:spcAft>
            </a:pPr>
            <a:r>
              <a:rPr lang="tr-TR" sz="2000" smtClean="0">
                <a:ea typeface="American Typewriter"/>
                <a:cs typeface="American Typewriter"/>
              </a:rPr>
              <a:t>Kalsiyum Kanal Blokörleri</a:t>
            </a:r>
          </a:p>
          <a:p>
            <a:pPr eaLnBrk="1" hangingPunct="1">
              <a:lnSpc>
                <a:spcPct val="80000"/>
              </a:lnSpc>
              <a:spcAft>
                <a:spcPts val="600"/>
              </a:spcAft>
            </a:pPr>
            <a:r>
              <a:rPr lang="tr-TR" sz="2000" smtClean="0">
                <a:ea typeface="American Typewriter"/>
                <a:cs typeface="American Typewriter"/>
              </a:rPr>
              <a:t>Anjiotensin Dönüştürücü Enzim İnhibitörleri ve Reseptör Blokörleri</a:t>
            </a:r>
          </a:p>
          <a:p>
            <a:pPr eaLnBrk="1" hangingPunct="1">
              <a:lnSpc>
                <a:spcPct val="80000"/>
              </a:lnSpc>
              <a:spcAft>
                <a:spcPts val="600"/>
              </a:spcAft>
            </a:pPr>
            <a:r>
              <a:rPr lang="tr-TR" sz="2000" smtClean="0">
                <a:ea typeface="American Typewriter"/>
                <a:cs typeface="American Typewriter"/>
              </a:rPr>
              <a:t>Direkt Etkili Vazodilatörler ve Potasyum Kanal Açıcı İlaçlar</a:t>
            </a:r>
          </a:p>
          <a:p>
            <a:pPr lvl="1" eaLnBrk="1" hangingPunct="1">
              <a:lnSpc>
                <a:spcPct val="80000"/>
              </a:lnSpc>
              <a:spcAft>
                <a:spcPts val="600"/>
              </a:spcAft>
            </a:pPr>
            <a:r>
              <a:rPr lang="tr-TR" sz="1800" smtClean="0">
                <a:ea typeface="American Typewriter"/>
                <a:cs typeface="American Typewriter"/>
              </a:rPr>
              <a:t>Hidralazin</a:t>
            </a:r>
          </a:p>
          <a:p>
            <a:pPr lvl="1" eaLnBrk="1" hangingPunct="1">
              <a:lnSpc>
                <a:spcPct val="80000"/>
              </a:lnSpc>
              <a:spcAft>
                <a:spcPts val="600"/>
              </a:spcAft>
            </a:pPr>
            <a:r>
              <a:rPr lang="tr-TR" sz="1800" smtClean="0">
                <a:ea typeface="American Typewriter"/>
                <a:cs typeface="American Typewriter"/>
              </a:rPr>
              <a:t>Minoksidil</a:t>
            </a:r>
          </a:p>
          <a:p>
            <a:pPr eaLnBrk="1" hangingPunct="1">
              <a:lnSpc>
                <a:spcPct val="80000"/>
              </a:lnSpc>
              <a:spcAft>
                <a:spcPts val="600"/>
              </a:spcAft>
            </a:pPr>
            <a:r>
              <a:rPr lang="tr-TR" sz="2000" smtClean="0">
                <a:ea typeface="American Typewriter"/>
                <a:cs typeface="American Typewriter"/>
              </a:rPr>
              <a:t>Sadece Hipertansif Kriz Tedavisinde Kullanılan İlaçlar</a:t>
            </a:r>
          </a:p>
          <a:p>
            <a:pPr lvl="1" eaLnBrk="1" hangingPunct="1">
              <a:lnSpc>
                <a:spcPct val="80000"/>
              </a:lnSpc>
              <a:spcAft>
                <a:spcPts val="600"/>
              </a:spcAft>
            </a:pPr>
            <a:r>
              <a:rPr lang="tr-TR" sz="1800" smtClean="0">
                <a:ea typeface="American Typewriter"/>
                <a:cs typeface="American Typewriter"/>
              </a:rPr>
              <a:t>Sodyum nitroprusiat</a:t>
            </a:r>
          </a:p>
          <a:p>
            <a:pPr lvl="1" eaLnBrk="1" hangingPunct="1">
              <a:lnSpc>
                <a:spcPct val="80000"/>
              </a:lnSpc>
              <a:spcAft>
                <a:spcPts val="600"/>
              </a:spcAft>
            </a:pPr>
            <a:r>
              <a:rPr lang="tr-TR" sz="1800" smtClean="0">
                <a:ea typeface="American Typewriter"/>
                <a:cs typeface="American Typewriter"/>
              </a:rPr>
              <a:t>Trimetafan</a:t>
            </a:r>
          </a:p>
          <a:p>
            <a:pPr lvl="1" eaLnBrk="1" hangingPunct="1">
              <a:lnSpc>
                <a:spcPct val="80000"/>
              </a:lnSpc>
              <a:spcAft>
                <a:spcPts val="600"/>
              </a:spcAft>
            </a:pPr>
            <a:r>
              <a:rPr lang="tr-TR" sz="1800" smtClean="0">
                <a:ea typeface="American Typewriter"/>
                <a:cs typeface="American Typewriter"/>
              </a:rPr>
              <a:t>Diazoksid</a:t>
            </a:r>
          </a:p>
          <a:p>
            <a:pPr lvl="1" eaLnBrk="1" hangingPunct="1">
              <a:lnSpc>
                <a:spcPct val="80000"/>
              </a:lnSpc>
              <a:spcAft>
                <a:spcPts val="600"/>
              </a:spcAft>
            </a:pPr>
            <a:r>
              <a:rPr lang="tr-TR" sz="1800" smtClean="0">
                <a:ea typeface="American Typewriter"/>
                <a:cs typeface="American Typewriter"/>
              </a:rPr>
              <a:t>Fenoldopam</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pPr eaLnBrk="1" hangingPunct="1">
              <a:defRPr/>
            </a:pPr>
            <a:r>
              <a:rPr lang="tr-TR" sz="3600" smtClean="0">
                <a:cs typeface="Arial" charset="0"/>
              </a:rPr>
              <a:t>Diüretikler</a:t>
            </a:r>
            <a:br>
              <a:rPr lang="tr-TR" sz="3600" smtClean="0">
                <a:cs typeface="Arial" charset="0"/>
              </a:rPr>
            </a:br>
            <a:r>
              <a:rPr lang="tr-TR" sz="2900" smtClean="0">
                <a:cs typeface="Arial" charset="0"/>
              </a:rPr>
              <a:t>Yan Etkiler</a:t>
            </a:r>
          </a:p>
        </p:txBody>
      </p:sp>
      <p:sp>
        <p:nvSpPr>
          <p:cNvPr id="105474" name="Rectangle 3"/>
          <p:cNvSpPr>
            <a:spLocks noGrp="1" noChangeArrowheads="1"/>
          </p:cNvSpPr>
          <p:nvPr>
            <p:ph idx="1"/>
          </p:nvPr>
        </p:nvSpPr>
        <p:spPr bwMode="auto">
          <a:ln>
            <a:miter lim="800000"/>
            <a:headEnd/>
            <a:tailEnd/>
          </a:ln>
        </p:spPr>
        <p:txBody>
          <a:bodyPr vert="horz" wrap="square" lIns="91440" tIns="45720" rIns="91440" bIns="45720" numCol="1" anchor="t" anchorCtr="0" compatLnSpc="1">
            <a:prstTxWarp prst="textNoShape">
              <a:avLst/>
            </a:prstTxWarp>
          </a:bodyPr>
          <a:lstStyle/>
          <a:p>
            <a:pPr eaLnBrk="1" hangingPunct="1"/>
            <a:r>
              <a:rPr lang="tr-TR" smtClean="0">
                <a:cs typeface="Arial" charset="0"/>
              </a:rPr>
              <a:t>Hipokalemi</a:t>
            </a:r>
          </a:p>
          <a:p>
            <a:pPr eaLnBrk="1" hangingPunct="1"/>
            <a:r>
              <a:rPr lang="tr-TR" smtClean="0">
                <a:cs typeface="Arial" charset="0"/>
              </a:rPr>
              <a:t>Hiponatremi ve hipovolemi</a:t>
            </a:r>
          </a:p>
          <a:p>
            <a:pPr eaLnBrk="1" hangingPunct="1"/>
            <a:r>
              <a:rPr lang="tr-TR" smtClean="0">
                <a:cs typeface="Arial" charset="0"/>
              </a:rPr>
              <a:t>Hipomagnezemi</a:t>
            </a:r>
          </a:p>
          <a:p>
            <a:pPr eaLnBrk="1" hangingPunct="1"/>
            <a:r>
              <a:rPr lang="tr-TR" smtClean="0">
                <a:cs typeface="Arial" charset="0"/>
              </a:rPr>
              <a:t>Hiperglisemi</a:t>
            </a:r>
          </a:p>
          <a:p>
            <a:pPr eaLnBrk="1" hangingPunct="1"/>
            <a:r>
              <a:rPr lang="tr-TR" smtClean="0">
                <a:cs typeface="Arial" charset="0"/>
              </a:rPr>
              <a:t>Hiperlipidemi</a:t>
            </a:r>
          </a:p>
          <a:p>
            <a:pPr lvl="1" eaLnBrk="1" hangingPunct="1"/>
            <a:r>
              <a:rPr lang="tr-TR" smtClean="0">
                <a:cs typeface="Arial" charset="0"/>
              </a:rPr>
              <a:t>DDL ↑, ÇDDL ↑, YDL </a:t>
            </a:r>
            <a:r>
              <a:rPr lang="en-US" smtClean="0">
                <a:cs typeface="Arial" charset="0"/>
              </a:rPr>
              <a:t>Ø</a:t>
            </a:r>
          </a:p>
          <a:p>
            <a:pPr eaLnBrk="1" hangingPunct="1"/>
            <a:r>
              <a:rPr lang="tr-TR" smtClean="0">
                <a:cs typeface="Arial" charset="0"/>
              </a:rPr>
              <a:t>Hiperürisemi</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rrowheads="1"/>
          </p:cNvSpPr>
          <p:nvPr>
            <p:ph type="title"/>
          </p:nvPr>
        </p:nvSpPr>
        <p:spPr/>
        <p:txBody>
          <a:bodyPr vert="horz" wrap="square" lIns="91440" tIns="45720" rIns="91440" bIns="45720" numCol="1" anchorCtr="0" compatLnSpc="1">
            <a:prstTxWarp prst="textNoShape">
              <a:avLst/>
            </a:prstTxWarp>
          </a:bodyPr>
          <a:lstStyle/>
          <a:p>
            <a:pPr eaLnBrk="1" hangingPunct="1"/>
            <a:r>
              <a:rPr lang="tr-TR" sz="3600" smtClean="0">
                <a:effectLst>
                  <a:outerShdw blurRad="38100" dist="38100" dir="2700000" algn="tl">
                    <a:srgbClr val="C0C0C0"/>
                  </a:outerShdw>
                </a:effectLst>
                <a:ea typeface="American Typewriter"/>
                <a:cs typeface="American Typewriter"/>
              </a:rPr>
              <a:t>Prazosin</a:t>
            </a:r>
            <a:br>
              <a:rPr lang="tr-TR" sz="3600" smtClean="0">
                <a:effectLst>
                  <a:outerShdw blurRad="38100" dist="38100" dir="2700000" algn="tl">
                    <a:srgbClr val="C0C0C0"/>
                  </a:outerShdw>
                </a:effectLst>
                <a:ea typeface="American Typewriter"/>
                <a:cs typeface="American Typewriter"/>
              </a:rPr>
            </a:br>
            <a:r>
              <a:rPr lang="tr-TR" sz="2900" smtClean="0">
                <a:effectLst>
                  <a:outerShdw blurRad="38100" dist="38100" dir="2700000" algn="tl">
                    <a:srgbClr val="C0C0C0"/>
                  </a:outerShdw>
                </a:effectLst>
                <a:ea typeface="American Typewriter"/>
                <a:cs typeface="American Typewriter"/>
              </a:rPr>
              <a:t>Yan Etkiler</a:t>
            </a:r>
            <a:endParaRPr lang="tr-TR" sz="3600" smtClean="0">
              <a:effectLst>
                <a:outerShdw blurRad="38100" dist="38100" dir="2700000" algn="tl">
                  <a:srgbClr val="C0C0C0"/>
                </a:outerShdw>
              </a:effectLst>
              <a:ea typeface="American Typewriter"/>
              <a:cs typeface="American Typewriter"/>
            </a:endParaRPr>
          </a:p>
        </p:txBody>
      </p:sp>
      <p:sp>
        <p:nvSpPr>
          <p:cNvPr id="107523" name="Rectangle 4"/>
          <p:cNvSpPr>
            <a:spLocks noGrp="1" noChangeArrowheads="1"/>
          </p:cNvSpPr>
          <p:nvPr>
            <p:ph sz="half" idx="2"/>
          </p:nvPr>
        </p:nvSpPr>
        <p:spPr bwMode="auto">
          <a:xfrm>
            <a:off x="1476375" y="2114550"/>
            <a:ext cx="7210425" cy="2827338"/>
          </a:xfrm>
          <a:ln>
            <a:miter lim="800000"/>
            <a:headEnd/>
            <a:tailEnd/>
          </a:ln>
        </p:spPr>
        <p:txBody>
          <a:bodyPr vert="horz" wrap="square" lIns="91440" tIns="45720" rIns="91440" bIns="45720" numCol="1" anchor="t" anchorCtr="0" compatLnSpc="1">
            <a:prstTxWarp prst="textNoShape">
              <a:avLst/>
            </a:prstTxWarp>
          </a:bodyPr>
          <a:lstStyle/>
          <a:p>
            <a:pPr eaLnBrk="1" hangingPunct="1"/>
            <a:r>
              <a:rPr lang="tr-TR" sz="2400" smtClean="0">
                <a:ea typeface="American Typewriter"/>
                <a:cs typeface="American Typewriter"/>
              </a:rPr>
              <a:t>İlk doz senkopu</a:t>
            </a:r>
          </a:p>
          <a:p>
            <a:pPr eaLnBrk="1" hangingPunct="1"/>
            <a:r>
              <a:rPr lang="tr-TR" sz="2400" smtClean="0">
                <a:ea typeface="American Typewriter"/>
                <a:cs typeface="American Typewriter"/>
              </a:rPr>
              <a:t>Taşikardi</a:t>
            </a:r>
          </a:p>
          <a:p>
            <a:pPr eaLnBrk="1" hangingPunct="1"/>
            <a:r>
              <a:rPr lang="tr-TR" sz="2400" smtClean="0">
                <a:ea typeface="American Typewriter"/>
                <a:cs typeface="American Typewriter"/>
              </a:rPr>
              <a:t>Uyuşukluk</a:t>
            </a:r>
          </a:p>
          <a:p>
            <a:pPr eaLnBrk="1" hangingPunct="1"/>
            <a:r>
              <a:rPr lang="tr-TR" sz="2400" smtClean="0">
                <a:ea typeface="American Typewriter"/>
                <a:cs typeface="American Typewriter"/>
              </a:rPr>
              <a:t>Başdönmesi</a:t>
            </a:r>
          </a:p>
          <a:p>
            <a:pPr eaLnBrk="1" hangingPunct="1"/>
            <a:r>
              <a:rPr lang="tr-TR" sz="2400" smtClean="0">
                <a:ea typeface="American Typewriter"/>
                <a:cs typeface="American Typewriter"/>
              </a:rPr>
              <a:t>Ödem</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rrowheads="1"/>
          </p:cNvSpPr>
          <p:nvPr>
            <p:ph type="title"/>
          </p:nvPr>
        </p:nvSpPr>
        <p:spPr/>
        <p:txBody>
          <a:bodyPr vert="horz" wrap="square" lIns="91440" tIns="45720" rIns="91440" bIns="45720" numCol="1" anchorCtr="0" compatLnSpc="1">
            <a:prstTxWarp prst="textNoShape">
              <a:avLst/>
            </a:prstTxWarp>
          </a:bodyPr>
          <a:lstStyle/>
          <a:p>
            <a:pPr eaLnBrk="1" hangingPunct="1"/>
            <a:r>
              <a:rPr lang="tr-TR" sz="3600" smtClean="0">
                <a:effectLst>
                  <a:outerShdw blurRad="38100" dist="38100" dir="2700000" algn="tl">
                    <a:srgbClr val="C0C0C0"/>
                  </a:outerShdw>
                </a:effectLst>
                <a:ea typeface="American Typewriter"/>
                <a:cs typeface="American Typewriter"/>
              </a:rPr>
              <a:t>Rezerpin</a:t>
            </a:r>
            <a:br>
              <a:rPr lang="tr-TR" sz="3600" smtClean="0">
                <a:effectLst>
                  <a:outerShdw blurRad="38100" dist="38100" dir="2700000" algn="tl">
                    <a:srgbClr val="C0C0C0"/>
                  </a:outerShdw>
                </a:effectLst>
                <a:ea typeface="American Typewriter"/>
                <a:cs typeface="American Typewriter"/>
              </a:rPr>
            </a:br>
            <a:r>
              <a:rPr lang="tr-TR" sz="2900" smtClean="0">
                <a:effectLst>
                  <a:outerShdw blurRad="38100" dist="38100" dir="2700000" algn="tl">
                    <a:srgbClr val="C0C0C0"/>
                  </a:outerShdw>
                </a:effectLst>
                <a:ea typeface="American Typewriter"/>
                <a:cs typeface="American Typewriter"/>
              </a:rPr>
              <a:t>Yan Etkiler</a:t>
            </a:r>
            <a:endParaRPr lang="tr-TR" sz="3600" smtClean="0">
              <a:effectLst>
                <a:outerShdw blurRad="38100" dist="38100" dir="2700000" algn="tl">
                  <a:srgbClr val="C0C0C0"/>
                </a:outerShdw>
              </a:effectLst>
              <a:ea typeface="American Typewriter"/>
              <a:cs typeface="American Typewriter"/>
            </a:endParaRPr>
          </a:p>
        </p:txBody>
      </p:sp>
      <p:sp>
        <p:nvSpPr>
          <p:cNvPr id="24579" name="Rectangle 4"/>
          <p:cNvSpPr>
            <a:spLocks noGrp="1" noChangeArrowheads="1"/>
          </p:cNvSpPr>
          <p:nvPr>
            <p:ph sz="half" idx="1"/>
          </p:nvPr>
        </p:nvSpPr>
        <p:spPr>
          <a:xfrm>
            <a:off x="1403350" y="1844675"/>
            <a:ext cx="7489825" cy="4465638"/>
          </a:xfrm>
        </p:spPr>
        <p:txBody>
          <a:bodyPr>
            <a:normAutofit lnSpcReduction="10000"/>
          </a:bodyPr>
          <a:lstStyle/>
          <a:p>
            <a:pPr eaLnBrk="1" hangingPunct="1">
              <a:defRPr/>
            </a:pPr>
            <a:r>
              <a:rPr lang="tr-TR" sz="2400" smtClean="0">
                <a:ea typeface="American Typewriter" pitchFamily="-109" charset="0"/>
                <a:cs typeface="American Typewriter" pitchFamily="-109" charset="0"/>
              </a:rPr>
              <a:t>Ortostatik hipotansiyon</a:t>
            </a:r>
          </a:p>
          <a:p>
            <a:pPr eaLnBrk="1" hangingPunct="1">
              <a:defRPr/>
            </a:pPr>
            <a:r>
              <a:rPr lang="tr-TR" sz="2400" smtClean="0">
                <a:ea typeface="American Typewriter" pitchFamily="-109" charset="0"/>
                <a:cs typeface="American Typewriter" pitchFamily="-109" charset="0"/>
              </a:rPr>
              <a:t>Bradikardi</a:t>
            </a:r>
          </a:p>
          <a:p>
            <a:pPr eaLnBrk="1" hangingPunct="1">
              <a:defRPr/>
            </a:pPr>
            <a:r>
              <a:rPr lang="tr-TR" sz="2400" smtClean="0">
                <a:ea typeface="American Typewriter" pitchFamily="-109" charset="0"/>
                <a:cs typeface="American Typewriter" pitchFamily="-109" charset="0"/>
              </a:rPr>
              <a:t>Burun tıkanıklığı, yüzde ve boyunda kızarma</a:t>
            </a:r>
          </a:p>
          <a:p>
            <a:pPr eaLnBrk="1" hangingPunct="1">
              <a:defRPr/>
            </a:pPr>
            <a:r>
              <a:rPr lang="tr-TR" sz="2400" smtClean="0">
                <a:ea typeface="American Typewriter" pitchFamily="-109" charset="0"/>
                <a:cs typeface="American Typewriter" pitchFamily="-109" charset="0"/>
              </a:rPr>
              <a:t>Diyare</a:t>
            </a:r>
          </a:p>
          <a:p>
            <a:pPr eaLnBrk="1" hangingPunct="1">
              <a:defRPr/>
            </a:pPr>
            <a:r>
              <a:rPr lang="tr-TR" sz="2400" smtClean="0">
                <a:ea typeface="American Typewriter" pitchFamily="-109" charset="0"/>
                <a:cs typeface="American Typewriter" pitchFamily="-109" charset="0"/>
              </a:rPr>
              <a:t>Peptik ülser</a:t>
            </a:r>
          </a:p>
          <a:p>
            <a:pPr eaLnBrk="1" hangingPunct="1">
              <a:defRPr/>
            </a:pPr>
            <a:r>
              <a:rPr lang="tr-TR" sz="2400" smtClean="0">
                <a:ea typeface="American Typewriter" pitchFamily="-109" charset="0"/>
                <a:cs typeface="American Typewriter" pitchFamily="-109" charset="0"/>
              </a:rPr>
              <a:t>Depresyon</a:t>
            </a:r>
          </a:p>
          <a:p>
            <a:pPr eaLnBrk="1" hangingPunct="1">
              <a:defRPr/>
            </a:pPr>
            <a:r>
              <a:rPr lang="tr-TR" sz="2400" smtClean="0">
                <a:ea typeface="American Typewriter" pitchFamily="-109" charset="0"/>
                <a:cs typeface="American Typewriter" pitchFamily="-109" charset="0"/>
              </a:rPr>
              <a:t>Ejakulasyonun inhibisyonu</a:t>
            </a:r>
          </a:p>
          <a:p>
            <a:pPr eaLnBrk="1" hangingPunct="1">
              <a:defRPr/>
            </a:pPr>
            <a:r>
              <a:rPr lang="tr-TR" sz="2400" smtClean="0">
                <a:ea typeface="American Typewriter" pitchFamily="-109" charset="0"/>
                <a:cs typeface="American Typewriter" pitchFamily="-109" charset="0"/>
              </a:rPr>
              <a:t>Su ve tuz retansiyonu</a:t>
            </a:r>
          </a:p>
          <a:p>
            <a:pPr eaLnBrk="1" hangingPunct="1">
              <a:defRPr/>
            </a:pPr>
            <a:r>
              <a:rPr lang="tr-TR" sz="2400" smtClean="0">
                <a:ea typeface="American Typewriter" pitchFamily="-109" charset="0"/>
                <a:cs typeface="American Typewriter" pitchFamily="-109" charset="0"/>
              </a:rPr>
              <a:t>Konvülsiyon eşiğinde düşme</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xfrm>
            <a:off x="1187450" y="381000"/>
            <a:ext cx="7651750" cy="960438"/>
          </a:xfrm>
        </p:spPr>
        <p:txBody>
          <a:bodyPr>
            <a:normAutofit fontScale="90000"/>
          </a:bodyPr>
          <a:lstStyle/>
          <a:p>
            <a:pPr eaLnBrk="1" hangingPunct="1">
              <a:defRPr/>
            </a:pPr>
            <a:r>
              <a:rPr lang="tr-TR" sz="3600" smtClean="0">
                <a:cs typeface="Arial" charset="0"/>
              </a:rPr>
              <a:t>Klonidin</a:t>
            </a:r>
            <a:br>
              <a:rPr lang="tr-TR" sz="3600" smtClean="0">
                <a:cs typeface="Arial" charset="0"/>
              </a:rPr>
            </a:br>
            <a:r>
              <a:rPr lang="tr-TR" sz="2900" smtClean="0">
                <a:cs typeface="Arial" charset="0"/>
              </a:rPr>
              <a:t>Yan Etkileri</a:t>
            </a:r>
          </a:p>
        </p:txBody>
      </p:sp>
      <p:sp>
        <p:nvSpPr>
          <p:cNvPr id="111618" name="Rectangle 3"/>
          <p:cNvSpPr>
            <a:spLocks noGrp="1" noChangeArrowheads="1"/>
          </p:cNvSpPr>
          <p:nvPr>
            <p:ph idx="1"/>
          </p:nvPr>
        </p:nvSpPr>
        <p:spPr bwMode="auto">
          <a:xfrm>
            <a:off x="1187450" y="1600200"/>
            <a:ext cx="7632700" cy="4997450"/>
          </a:xfrm>
          <a:ln>
            <a:miter lim="800000"/>
            <a:headEnd/>
            <a:tailEnd/>
          </a:ln>
        </p:spPr>
        <p:txBody>
          <a:bodyPr vert="horz" wrap="square" lIns="91440" tIns="45720" rIns="91440" bIns="45720" numCol="1" anchor="t" anchorCtr="0" compatLnSpc="1">
            <a:prstTxWarp prst="textNoShape">
              <a:avLst/>
            </a:prstTxWarp>
          </a:bodyPr>
          <a:lstStyle/>
          <a:p>
            <a:pPr eaLnBrk="1" hangingPunct="1">
              <a:spcAft>
                <a:spcPts val="600"/>
              </a:spcAft>
            </a:pPr>
            <a:r>
              <a:rPr lang="tr-TR" smtClean="0">
                <a:cs typeface="Arial" charset="0"/>
              </a:rPr>
              <a:t>Sedatif etki (kullananların yaklaşık yarısında ortaya çıkar)</a:t>
            </a:r>
          </a:p>
          <a:p>
            <a:pPr eaLnBrk="1" hangingPunct="1">
              <a:spcAft>
                <a:spcPts val="600"/>
              </a:spcAft>
            </a:pPr>
            <a:r>
              <a:rPr lang="tr-TR" smtClean="0">
                <a:cs typeface="Arial" charset="0"/>
              </a:rPr>
              <a:t>Ağız kuruluğu, bradikardi ve konstipasyon (sık)</a:t>
            </a:r>
          </a:p>
          <a:p>
            <a:pPr eaLnBrk="1" hangingPunct="1">
              <a:spcAft>
                <a:spcPts val="600"/>
              </a:spcAft>
            </a:pPr>
            <a:r>
              <a:rPr lang="tr-TR" smtClean="0">
                <a:cs typeface="Arial" charset="0"/>
              </a:rPr>
              <a:t>Burun tıkanıklığı</a:t>
            </a:r>
          </a:p>
          <a:p>
            <a:pPr eaLnBrk="1" hangingPunct="1">
              <a:spcAft>
                <a:spcPts val="600"/>
              </a:spcAft>
            </a:pPr>
            <a:r>
              <a:rPr lang="tr-TR" smtClean="0">
                <a:cs typeface="Arial" charset="0"/>
              </a:rPr>
              <a:t>Ortostatik hipotansiyon (nadir)</a:t>
            </a:r>
          </a:p>
          <a:p>
            <a:pPr eaLnBrk="1" hangingPunct="1">
              <a:spcAft>
                <a:spcPts val="600"/>
              </a:spcAft>
            </a:pPr>
            <a:r>
              <a:rPr lang="tr-TR" smtClean="0">
                <a:cs typeface="Arial" charset="0"/>
              </a:rPr>
              <a:t>Jinekomasti</a:t>
            </a:r>
          </a:p>
          <a:p>
            <a:pPr eaLnBrk="1" hangingPunct="1">
              <a:spcAft>
                <a:spcPts val="600"/>
              </a:spcAft>
            </a:pPr>
            <a:r>
              <a:rPr lang="tr-TR" smtClean="0">
                <a:cs typeface="Arial" charset="0"/>
              </a:rPr>
              <a:t>Seksüel disfonksiyon</a:t>
            </a:r>
          </a:p>
          <a:p>
            <a:pPr eaLnBrk="1" hangingPunct="1">
              <a:spcAft>
                <a:spcPts val="600"/>
              </a:spcAft>
            </a:pPr>
            <a:r>
              <a:rPr lang="tr-TR" smtClean="0">
                <a:cs typeface="Arial" charset="0"/>
              </a:rPr>
              <a:t>Rebound hipertansiyon veya hipertansif kriz (birden kesilirse)</a:t>
            </a:r>
          </a:p>
          <a:p>
            <a:pPr eaLnBrk="1" hangingPunct="1">
              <a:spcAft>
                <a:spcPts val="600"/>
              </a:spcAft>
            </a:pPr>
            <a:r>
              <a:rPr lang="tr-TR" smtClean="0">
                <a:cs typeface="Arial" charset="0"/>
              </a:rPr>
              <a:t>Aşırı dozda alındığında hipertansiyon</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pPr eaLnBrk="1" hangingPunct="1">
              <a:defRPr/>
            </a:pPr>
            <a:r>
              <a:rPr lang="tr-TR" sz="3600" smtClean="0">
                <a:cs typeface="Arial" charset="0"/>
              </a:rPr>
              <a:t>Metildopa</a:t>
            </a:r>
            <a:br>
              <a:rPr lang="tr-TR" sz="3600" smtClean="0">
                <a:cs typeface="Arial" charset="0"/>
              </a:rPr>
            </a:br>
            <a:r>
              <a:rPr lang="tr-TR" sz="2900" smtClean="0">
                <a:cs typeface="Arial" charset="0"/>
              </a:rPr>
              <a:t>Yan Etkileri</a:t>
            </a:r>
          </a:p>
        </p:txBody>
      </p:sp>
      <p:sp>
        <p:nvSpPr>
          <p:cNvPr id="113666" name="Rectangle 3"/>
          <p:cNvSpPr>
            <a:spLocks noGrp="1" noChangeArrowheads="1"/>
          </p:cNvSpPr>
          <p:nvPr>
            <p:ph idx="1"/>
          </p:nvPr>
        </p:nvSpPr>
        <p:spPr bwMode="auto">
          <a:xfrm>
            <a:off x="1403350" y="1628775"/>
            <a:ext cx="7345363" cy="4786313"/>
          </a:xfrm>
          <a:ln>
            <a:miter lim="800000"/>
            <a:headEnd/>
            <a:tailEnd/>
          </a:ln>
        </p:spPr>
        <p:txBody>
          <a:bodyPr vert="horz" wrap="square" lIns="91440" tIns="45720" rIns="91440" bIns="45720" numCol="1" anchor="t" anchorCtr="0" compatLnSpc="1">
            <a:prstTxWarp prst="textNoShape">
              <a:avLst/>
            </a:prstTxWarp>
          </a:bodyPr>
          <a:lstStyle/>
          <a:p>
            <a:pPr eaLnBrk="1" hangingPunct="1"/>
            <a:r>
              <a:rPr lang="tr-TR" smtClean="0">
                <a:cs typeface="Arial" charset="0"/>
              </a:rPr>
              <a:t>Sedasyon </a:t>
            </a:r>
          </a:p>
          <a:p>
            <a:pPr eaLnBrk="1" hangingPunct="1"/>
            <a:r>
              <a:rPr lang="tr-TR" smtClean="0">
                <a:cs typeface="Arial" charset="0"/>
              </a:rPr>
              <a:t>Ortostatik hipotansiyon </a:t>
            </a:r>
          </a:p>
          <a:p>
            <a:pPr eaLnBrk="1" hangingPunct="1"/>
            <a:r>
              <a:rPr lang="tr-TR" smtClean="0">
                <a:cs typeface="Arial" charset="0"/>
              </a:rPr>
              <a:t>Yorgunluk</a:t>
            </a:r>
          </a:p>
          <a:p>
            <a:pPr eaLnBrk="1" hangingPunct="1"/>
            <a:r>
              <a:rPr lang="tr-TR" smtClean="0">
                <a:cs typeface="Arial" charset="0"/>
              </a:rPr>
              <a:t>Seksüel disfonksiyon</a:t>
            </a:r>
          </a:p>
          <a:p>
            <a:pPr eaLnBrk="1" hangingPunct="1"/>
            <a:r>
              <a:rPr lang="tr-TR" smtClean="0">
                <a:cs typeface="Arial" charset="0"/>
              </a:rPr>
              <a:t>Hepatit</a:t>
            </a:r>
          </a:p>
          <a:p>
            <a:pPr eaLnBrk="1" hangingPunct="1"/>
            <a:r>
              <a:rPr lang="tr-TR" smtClean="0">
                <a:cs typeface="Arial" charset="0"/>
              </a:rPr>
              <a:t>Pozitif Coombs testi </a:t>
            </a:r>
            <a:br>
              <a:rPr lang="tr-TR" smtClean="0">
                <a:cs typeface="Arial" charset="0"/>
              </a:rPr>
            </a:br>
            <a:r>
              <a:rPr lang="tr-TR" smtClean="0">
                <a:cs typeface="Arial" charset="0"/>
              </a:rPr>
              <a:t>(%10-20 vakada)</a:t>
            </a:r>
          </a:p>
          <a:p>
            <a:pPr eaLnBrk="1" hangingPunct="1"/>
            <a:r>
              <a:rPr lang="tr-TR" u="sng" smtClean="0">
                <a:cs typeface="Arial" charset="0"/>
              </a:rPr>
              <a:t>Hematolojik yan etkiler</a:t>
            </a:r>
            <a:r>
              <a:rPr lang="tr-TR" smtClean="0">
                <a:cs typeface="Arial" charset="0"/>
              </a:rPr>
              <a:t/>
            </a:r>
            <a:br>
              <a:rPr lang="tr-TR" smtClean="0">
                <a:cs typeface="Arial" charset="0"/>
              </a:rPr>
            </a:br>
            <a:r>
              <a:rPr lang="tr-TR" smtClean="0">
                <a:cs typeface="Arial" charset="0"/>
              </a:rPr>
              <a:t>lökopeni, trombositopeni,</a:t>
            </a:r>
            <a:br>
              <a:rPr lang="tr-TR" smtClean="0">
                <a:cs typeface="Arial" charset="0"/>
              </a:rPr>
            </a:br>
            <a:r>
              <a:rPr lang="tr-TR" smtClean="0">
                <a:cs typeface="Arial" charset="0"/>
              </a:rPr>
              <a:t>kemik iliği inhibisyonu</a:t>
            </a:r>
          </a:p>
          <a:p>
            <a:pPr eaLnBrk="1" hangingPunct="1"/>
            <a:r>
              <a:rPr lang="tr-TR" smtClean="0">
                <a:cs typeface="Arial" charset="0"/>
              </a:rPr>
              <a:t>İlaca bağlı ateş</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rrowheads="1"/>
          </p:cNvSpPr>
          <p:nvPr>
            <p:ph type="title"/>
          </p:nvPr>
        </p:nvSpPr>
        <p:spPr/>
        <p:txBody>
          <a:bodyPr/>
          <a:lstStyle/>
          <a:p>
            <a:pPr eaLnBrk="1" hangingPunct="1">
              <a:defRPr/>
            </a:pPr>
            <a:r>
              <a:rPr lang="tr-TR" sz="3600" smtClean="0">
                <a:cs typeface="Arial" charset="0"/>
              </a:rPr>
              <a:t>Kalsiyum Kanal Blokörleri </a:t>
            </a:r>
            <a:br>
              <a:rPr lang="tr-TR" sz="3600" smtClean="0">
                <a:cs typeface="Arial" charset="0"/>
              </a:rPr>
            </a:br>
            <a:r>
              <a:rPr lang="tr-TR" sz="2900" smtClean="0">
                <a:cs typeface="Arial" charset="0"/>
              </a:rPr>
              <a:t>Yan Etkiler</a:t>
            </a:r>
          </a:p>
        </p:txBody>
      </p:sp>
      <p:sp>
        <p:nvSpPr>
          <p:cNvPr id="115714" name="Rectangle 3"/>
          <p:cNvSpPr>
            <a:spLocks noGrp="1" noChangeArrowheads="1"/>
          </p:cNvSpPr>
          <p:nvPr>
            <p:ph idx="1"/>
          </p:nvPr>
        </p:nvSpPr>
        <p:spPr bwMode="auto">
          <a:xfrm>
            <a:off x="1403350" y="2000250"/>
            <a:ext cx="7561263" cy="4237038"/>
          </a:xfrm>
          <a:ln>
            <a:miter lim="800000"/>
            <a:headEnd/>
            <a:tailEnd/>
          </a:ln>
        </p:spPr>
        <p:txBody>
          <a:bodyPr vert="horz" wrap="square" lIns="91440" tIns="45720" rIns="91440" bIns="45720" numCol="1" anchor="t" anchorCtr="0" compatLnSpc="1">
            <a:prstTxWarp prst="textNoShape">
              <a:avLst/>
            </a:prstTxWarp>
          </a:bodyPr>
          <a:lstStyle/>
          <a:p>
            <a:pPr eaLnBrk="1" hangingPunct="1"/>
            <a:r>
              <a:rPr lang="tr-TR" sz="2800" smtClean="0">
                <a:cs typeface="Arial" charset="0"/>
              </a:rPr>
              <a:t>Başağrısı</a:t>
            </a:r>
          </a:p>
          <a:p>
            <a:pPr eaLnBrk="1" hangingPunct="1"/>
            <a:r>
              <a:rPr lang="tr-TR" sz="2800" smtClean="0">
                <a:cs typeface="Arial" charset="0"/>
              </a:rPr>
              <a:t>Yüzde ve boyunda kızarma</a:t>
            </a:r>
          </a:p>
          <a:p>
            <a:pPr eaLnBrk="1" hangingPunct="1"/>
            <a:r>
              <a:rPr lang="tr-TR" sz="2800" smtClean="0">
                <a:cs typeface="Arial" charset="0"/>
              </a:rPr>
              <a:t>Ayak bileklerinde ödem</a:t>
            </a:r>
          </a:p>
          <a:p>
            <a:pPr eaLnBrk="1" hangingPunct="1"/>
            <a:r>
              <a:rPr lang="tr-TR" sz="2800" smtClean="0">
                <a:cs typeface="Arial" charset="0"/>
              </a:rPr>
              <a:t>Refleks taşikardi (dihidropiridinler) </a:t>
            </a:r>
            <a:br>
              <a:rPr lang="tr-TR" sz="2800" smtClean="0">
                <a:cs typeface="Arial" charset="0"/>
              </a:rPr>
            </a:br>
            <a:r>
              <a:rPr lang="tr-TR" sz="2800" smtClean="0">
                <a:cs typeface="Arial" charset="0"/>
              </a:rPr>
              <a:t>bradikardi ve A-V blok (verapamil ve diltiazem)</a:t>
            </a:r>
          </a:p>
          <a:p>
            <a:pPr eaLnBrk="1" hangingPunct="1"/>
            <a:r>
              <a:rPr lang="tr-TR" sz="2800" smtClean="0">
                <a:cs typeface="Arial" charset="0"/>
              </a:rPr>
              <a:t>Ortostatik hipotansiyon (seyrek)</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pPr eaLnBrk="1" hangingPunct="1">
              <a:defRPr/>
            </a:pPr>
            <a:r>
              <a:rPr lang="tr-TR" sz="3600" smtClean="0">
                <a:ea typeface="American Typewriter" pitchFamily="-109" charset="0"/>
                <a:cs typeface="American Typewriter" pitchFamily="-109" charset="0"/>
              </a:rPr>
              <a:t>ADEİ</a:t>
            </a:r>
            <a:br>
              <a:rPr lang="tr-TR" sz="3600" smtClean="0">
                <a:ea typeface="American Typewriter" pitchFamily="-109" charset="0"/>
                <a:cs typeface="American Typewriter" pitchFamily="-109" charset="0"/>
              </a:rPr>
            </a:br>
            <a:r>
              <a:rPr lang="tr-TR" sz="2900" smtClean="0">
                <a:ea typeface="American Typewriter" pitchFamily="-109" charset="0"/>
                <a:cs typeface="American Typewriter" pitchFamily="-109" charset="0"/>
              </a:rPr>
              <a:t>Ortak Yan Etkileri</a:t>
            </a:r>
          </a:p>
        </p:txBody>
      </p:sp>
      <p:sp>
        <p:nvSpPr>
          <p:cNvPr id="117762" name="Rectangle 3"/>
          <p:cNvSpPr>
            <a:spLocks noGrp="1" noChangeArrowheads="1"/>
          </p:cNvSpPr>
          <p:nvPr>
            <p:ph sz="half" idx="1"/>
          </p:nvPr>
        </p:nvSpPr>
        <p:spPr bwMode="auto">
          <a:xfrm>
            <a:off x="1116013" y="1628775"/>
            <a:ext cx="3959225" cy="4525963"/>
          </a:xfrm>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spcAft>
                <a:spcPts val="600"/>
              </a:spcAft>
            </a:pPr>
            <a:r>
              <a:rPr lang="tr-TR" sz="2000" smtClean="0">
                <a:ea typeface="American Typewriter"/>
                <a:cs typeface="American Typewriter"/>
              </a:rPr>
              <a:t>Hipotansiyon</a:t>
            </a:r>
          </a:p>
          <a:p>
            <a:pPr eaLnBrk="1" hangingPunct="1">
              <a:spcBef>
                <a:spcPct val="0"/>
              </a:spcBef>
              <a:spcAft>
                <a:spcPts val="600"/>
              </a:spcAft>
            </a:pPr>
            <a:r>
              <a:rPr lang="tr-TR" sz="2000" smtClean="0">
                <a:ea typeface="American Typewriter"/>
                <a:cs typeface="American Typewriter"/>
              </a:rPr>
              <a:t>Hiperkalemi</a:t>
            </a:r>
          </a:p>
          <a:p>
            <a:pPr eaLnBrk="1" hangingPunct="1">
              <a:spcBef>
                <a:spcPct val="0"/>
              </a:spcBef>
              <a:spcAft>
                <a:spcPts val="600"/>
              </a:spcAft>
            </a:pPr>
            <a:r>
              <a:rPr lang="tr-TR" sz="2000" smtClean="0">
                <a:ea typeface="American Typewriter"/>
                <a:cs typeface="American Typewriter"/>
              </a:rPr>
              <a:t>Kuru öksürük</a:t>
            </a:r>
          </a:p>
          <a:p>
            <a:pPr eaLnBrk="1" hangingPunct="1">
              <a:spcBef>
                <a:spcPct val="0"/>
              </a:spcBef>
              <a:spcAft>
                <a:spcPts val="600"/>
              </a:spcAft>
            </a:pPr>
            <a:r>
              <a:rPr lang="tr-TR" sz="2000" smtClean="0">
                <a:ea typeface="American Typewriter"/>
                <a:cs typeface="American Typewriter"/>
              </a:rPr>
              <a:t>Anjioödem, anafilaktik reaksiyonlar</a:t>
            </a:r>
          </a:p>
          <a:p>
            <a:pPr eaLnBrk="1" hangingPunct="1">
              <a:spcBef>
                <a:spcPct val="0"/>
              </a:spcBef>
              <a:spcAft>
                <a:spcPts val="600"/>
              </a:spcAft>
            </a:pPr>
            <a:r>
              <a:rPr lang="tr-TR" sz="2000" smtClean="0">
                <a:ea typeface="American Typewriter"/>
                <a:cs typeface="American Typewriter"/>
              </a:rPr>
              <a:t>Ağızda metalik tat, alerjik raşlar, ilaç ateşi</a:t>
            </a:r>
          </a:p>
          <a:p>
            <a:pPr eaLnBrk="1" hangingPunct="1">
              <a:spcBef>
                <a:spcPct val="0"/>
              </a:spcBef>
              <a:spcAft>
                <a:spcPts val="600"/>
              </a:spcAft>
            </a:pPr>
            <a:r>
              <a:rPr lang="tr-TR" sz="2000" smtClean="0">
                <a:ea typeface="American Typewriter"/>
                <a:cs typeface="American Typewriter"/>
              </a:rPr>
              <a:t>Teratojenite</a:t>
            </a:r>
          </a:p>
          <a:p>
            <a:pPr eaLnBrk="1" hangingPunct="1">
              <a:spcBef>
                <a:spcPct val="0"/>
              </a:spcBef>
              <a:spcAft>
                <a:spcPts val="600"/>
              </a:spcAft>
            </a:pPr>
            <a:r>
              <a:rPr lang="tr-TR" sz="2000" smtClean="0">
                <a:ea typeface="American Typewriter"/>
                <a:cs typeface="American Typewriter"/>
              </a:rPr>
              <a:t>Proteinüri ve nötropeni (kaptopril; böbrek yetmezliği olan hastalarda yüksek dozlarda)</a:t>
            </a:r>
          </a:p>
        </p:txBody>
      </p:sp>
      <p:sp>
        <p:nvSpPr>
          <p:cNvPr id="117763" name="Content Placeholder 3"/>
          <p:cNvSpPr>
            <a:spLocks noGrp="1"/>
          </p:cNvSpPr>
          <p:nvPr>
            <p:ph sz="half" idx="2"/>
          </p:nvPr>
        </p:nvSpPr>
        <p:spPr bwMode="auto">
          <a:xfrm>
            <a:off x="5219700" y="1600200"/>
            <a:ext cx="3709988" cy="4525963"/>
          </a:xfrm>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spcAft>
                <a:spcPts val="600"/>
              </a:spcAft>
            </a:pPr>
            <a:r>
              <a:rPr lang="tr-TR" sz="2000" smtClean="0">
                <a:ea typeface="American Typewriter"/>
                <a:cs typeface="American Typewriter"/>
              </a:rPr>
              <a:t>Akut böbrek yetmezliği</a:t>
            </a:r>
          </a:p>
          <a:p>
            <a:pPr lvl="1" eaLnBrk="1" hangingPunct="1">
              <a:spcBef>
                <a:spcPct val="0"/>
              </a:spcBef>
              <a:spcAft>
                <a:spcPts val="600"/>
              </a:spcAft>
              <a:buFont typeface="Wingdings" pitchFamily="2" charset="2"/>
              <a:buNone/>
            </a:pPr>
            <a:r>
              <a:rPr lang="tr-TR" sz="2000" smtClean="0">
                <a:ea typeface="American Typewriter"/>
                <a:cs typeface="American Typewriter"/>
              </a:rPr>
              <a:t>Riskin yüksek olduğu hastalar</a:t>
            </a:r>
          </a:p>
          <a:p>
            <a:pPr lvl="1" eaLnBrk="1" hangingPunct="1">
              <a:spcBef>
                <a:spcPct val="0"/>
              </a:spcBef>
              <a:spcAft>
                <a:spcPts val="600"/>
              </a:spcAft>
            </a:pPr>
            <a:r>
              <a:rPr lang="tr-TR" sz="2000" smtClean="0">
                <a:ea typeface="American Typewriter"/>
                <a:cs typeface="American Typewriter"/>
              </a:rPr>
              <a:t>Bilateral renal arter stenozu</a:t>
            </a:r>
          </a:p>
          <a:p>
            <a:pPr lvl="1" eaLnBrk="1" hangingPunct="1">
              <a:spcBef>
                <a:spcPct val="0"/>
              </a:spcBef>
              <a:spcAft>
                <a:spcPts val="600"/>
              </a:spcAft>
            </a:pPr>
            <a:r>
              <a:rPr lang="tr-TR" sz="2000" smtClean="0">
                <a:ea typeface="American Typewriter"/>
                <a:cs typeface="American Typewriter"/>
              </a:rPr>
              <a:t>Hipertansif nefroskleroz</a:t>
            </a:r>
          </a:p>
          <a:p>
            <a:pPr lvl="1" eaLnBrk="1" hangingPunct="1">
              <a:spcBef>
                <a:spcPct val="0"/>
              </a:spcBef>
              <a:spcAft>
                <a:spcPts val="600"/>
              </a:spcAft>
            </a:pPr>
            <a:r>
              <a:rPr lang="tr-TR" sz="2000" smtClean="0">
                <a:ea typeface="American Typewriter"/>
                <a:cs typeface="American Typewriter"/>
              </a:rPr>
              <a:t>Konjestif kalp yetmezliği</a:t>
            </a:r>
          </a:p>
          <a:p>
            <a:pPr lvl="1" eaLnBrk="1" hangingPunct="1">
              <a:spcBef>
                <a:spcPct val="0"/>
              </a:spcBef>
              <a:spcAft>
                <a:spcPts val="600"/>
              </a:spcAft>
            </a:pPr>
            <a:r>
              <a:rPr lang="tr-TR" sz="2000" smtClean="0">
                <a:ea typeface="American Typewriter"/>
                <a:cs typeface="American Typewriter"/>
              </a:rPr>
              <a:t>Polikistik böbrek hastalığı</a:t>
            </a:r>
          </a:p>
          <a:p>
            <a:pPr lvl="1" eaLnBrk="1" hangingPunct="1">
              <a:spcBef>
                <a:spcPct val="0"/>
              </a:spcBef>
              <a:spcAft>
                <a:spcPts val="600"/>
              </a:spcAft>
            </a:pPr>
            <a:r>
              <a:rPr lang="tr-TR" sz="2000" smtClean="0">
                <a:ea typeface="American Typewriter"/>
                <a:cs typeface="American Typewriter"/>
              </a:rPr>
              <a:t>Kronik böbrek yetmezliği</a:t>
            </a:r>
          </a:p>
          <a:p>
            <a:endParaRPr lang="tr-TR" sz="2000" smtClean="0">
              <a:ea typeface="American Typewriter"/>
              <a:cs typeface="American Typewriter"/>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p:txBody>
          <a:bodyPr/>
          <a:lstStyle/>
          <a:p>
            <a:pPr eaLnBrk="1" hangingPunct="1">
              <a:defRPr/>
            </a:pPr>
            <a:r>
              <a:rPr lang="tr-TR" sz="3600" smtClean="0">
                <a:cs typeface="Arial" charset="0"/>
              </a:rPr>
              <a:t>Anjiotensin Reseptör Blokörleri</a:t>
            </a:r>
            <a:br>
              <a:rPr lang="tr-TR" sz="3600" smtClean="0">
                <a:cs typeface="Arial" charset="0"/>
              </a:rPr>
            </a:br>
            <a:r>
              <a:rPr lang="tr-TR" sz="2900" smtClean="0">
                <a:cs typeface="Arial" charset="0"/>
              </a:rPr>
              <a:t>Yan Etkiler</a:t>
            </a:r>
          </a:p>
        </p:txBody>
      </p:sp>
      <p:sp>
        <p:nvSpPr>
          <p:cNvPr id="119810" name="Rectangle 3"/>
          <p:cNvSpPr>
            <a:spLocks noGrp="1" noChangeArrowheads="1"/>
          </p:cNvSpPr>
          <p:nvPr>
            <p:ph idx="1"/>
          </p:nvPr>
        </p:nvSpPr>
        <p:spPr bwMode="auto">
          <a:ln>
            <a:miter lim="800000"/>
            <a:headEnd/>
            <a:tailEnd/>
          </a:ln>
        </p:spPr>
        <p:txBody>
          <a:bodyPr vert="horz" wrap="square" lIns="91440" tIns="45720" rIns="91440" bIns="45720" numCol="1" anchor="t" anchorCtr="0" compatLnSpc="1">
            <a:prstTxWarp prst="textNoShape">
              <a:avLst/>
            </a:prstTxWarp>
          </a:bodyPr>
          <a:lstStyle/>
          <a:p>
            <a:pPr eaLnBrk="1" hangingPunct="1"/>
            <a:r>
              <a:rPr lang="tr-TR" smtClean="0">
                <a:cs typeface="Arial" charset="0"/>
              </a:rPr>
              <a:t>Döküntü, kaşınma</a:t>
            </a:r>
          </a:p>
          <a:p>
            <a:pPr eaLnBrk="1" hangingPunct="1"/>
            <a:r>
              <a:rPr lang="tr-TR" smtClean="0">
                <a:cs typeface="Arial" charset="0"/>
              </a:rPr>
              <a:t>Nöropsikiyatrik bozukluklar</a:t>
            </a:r>
          </a:p>
          <a:p>
            <a:pPr eaLnBrk="1" hangingPunct="1"/>
            <a:r>
              <a:rPr lang="tr-TR" smtClean="0">
                <a:cs typeface="Arial" charset="0"/>
              </a:rPr>
              <a:t>Hiperglisemi</a:t>
            </a:r>
          </a:p>
          <a:p>
            <a:pPr eaLnBrk="1" hangingPunct="1"/>
            <a:r>
              <a:rPr lang="tr-TR" smtClean="0">
                <a:cs typeface="Arial" charset="0"/>
              </a:rPr>
              <a:t>Hipotansiyon</a:t>
            </a:r>
          </a:p>
          <a:p>
            <a:pPr eaLnBrk="1" hangingPunct="1"/>
            <a:r>
              <a:rPr lang="tr-TR" smtClean="0">
                <a:cs typeface="Arial" charset="0"/>
              </a:rPr>
              <a:t>Akut böbrek yetmezliği</a:t>
            </a:r>
          </a:p>
          <a:p>
            <a:pPr eaLnBrk="1" hangingPunct="1"/>
            <a:r>
              <a:rPr lang="tr-TR" smtClean="0">
                <a:cs typeface="Arial" charset="0"/>
              </a:rPr>
              <a:t>Hiperkalemi</a:t>
            </a:r>
          </a:p>
          <a:p>
            <a:pPr eaLnBrk="1" hangingPunct="1"/>
            <a:r>
              <a:rPr lang="tr-TR" smtClean="0">
                <a:cs typeface="Arial" charset="0"/>
              </a:rPr>
              <a:t>Anjioödem</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idx="4294967295"/>
          </p:nvPr>
        </p:nvSpPr>
        <p:spPr>
          <a:xfrm>
            <a:off x="1547813" y="142875"/>
            <a:ext cx="6840537" cy="1143000"/>
          </a:xfrm>
        </p:spPr>
        <p:txBody>
          <a:bodyPr vert="horz" wrap="square" lIns="91440" tIns="45720" rIns="91440" bIns="45720" numCol="1" anchorCtr="0" compatLnSpc="1">
            <a:prstTxWarp prst="textNoShape">
              <a:avLst/>
            </a:prstTxWarp>
          </a:bodyPr>
          <a:lstStyle/>
          <a:p>
            <a:pPr eaLnBrk="1" hangingPunct="1"/>
            <a:r>
              <a:rPr lang="tr-TR" sz="2800" smtClean="0">
                <a:effectLst>
                  <a:outerShdw blurRad="38100" dist="38100" dir="2700000" algn="tl">
                    <a:srgbClr val="C0C0C0"/>
                  </a:outerShdw>
                </a:effectLst>
                <a:ea typeface="American Typewriter"/>
                <a:cs typeface="American Typewriter"/>
              </a:rPr>
              <a:t>Hidralazin</a:t>
            </a:r>
            <a:br>
              <a:rPr lang="tr-TR" sz="2800" smtClean="0">
                <a:effectLst>
                  <a:outerShdw blurRad="38100" dist="38100" dir="2700000" algn="tl">
                    <a:srgbClr val="C0C0C0"/>
                  </a:outerShdw>
                </a:effectLst>
                <a:ea typeface="American Typewriter"/>
                <a:cs typeface="American Typewriter"/>
              </a:rPr>
            </a:br>
            <a:r>
              <a:rPr lang="tr-TR" sz="2800" smtClean="0">
                <a:effectLst/>
                <a:ea typeface="American Typewriter"/>
                <a:cs typeface="American Typewriter"/>
              </a:rPr>
              <a:t>Yan etkileri</a:t>
            </a:r>
          </a:p>
        </p:txBody>
      </p:sp>
      <p:sp>
        <p:nvSpPr>
          <p:cNvPr id="70660" name="Rectangle 4"/>
          <p:cNvSpPr>
            <a:spLocks noGrp="1" noChangeArrowheads="1"/>
          </p:cNvSpPr>
          <p:nvPr>
            <p:ph sz="half" idx="4294967295"/>
          </p:nvPr>
        </p:nvSpPr>
        <p:spPr>
          <a:xfrm>
            <a:off x="1547813" y="1557338"/>
            <a:ext cx="6911975" cy="4381500"/>
          </a:xfrm>
        </p:spPr>
        <p:txBody>
          <a:bodyPr vert="horz" wrap="square" lIns="91440" tIns="45720" rIns="91440" bIns="45720" numCol="1" anchor="t" anchorCtr="0" compatLnSpc="1">
            <a:prstTxWarp prst="textNoShape">
              <a:avLst/>
            </a:prstTxWarp>
          </a:bodyPr>
          <a:lstStyle/>
          <a:p>
            <a:r>
              <a:rPr lang="tr-TR" sz="2000" smtClean="0"/>
              <a:t>Bulantı-kusma, başağrısı, iştahsızlık, diyare, taşikardi</a:t>
            </a:r>
            <a:endParaRPr lang="tr-TR" sz="2200" u="sng" smtClean="0">
              <a:ea typeface="American Typewriter"/>
              <a:cs typeface="American Typewriter"/>
            </a:endParaRPr>
          </a:p>
          <a:p>
            <a:r>
              <a:rPr lang="tr-TR" sz="2000" smtClean="0"/>
              <a:t>S-T depresyonu</a:t>
            </a:r>
          </a:p>
          <a:p>
            <a:r>
              <a:rPr lang="tr-TR" sz="2000" smtClean="0"/>
              <a:t>Burun tıkanıklığı, uyuşukluk, ruhsal depresyon</a:t>
            </a:r>
          </a:p>
          <a:p>
            <a:r>
              <a:rPr lang="tr-TR" sz="2000" smtClean="0"/>
              <a:t>Polinörit (piridoksin ile tedavi edilir)</a:t>
            </a:r>
          </a:p>
          <a:p>
            <a:r>
              <a:rPr lang="tr-TR" sz="2000" smtClean="0"/>
              <a:t>İlaç ateşi</a:t>
            </a:r>
          </a:p>
          <a:p>
            <a:r>
              <a:rPr lang="tr-TR" sz="2000" smtClean="0"/>
              <a:t>Ürtiker</a:t>
            </a:r>
          </a:p>
          <a:p>
            <a:r>
              <a:rPr lang="tr-TR" sz="2000" u="sng" smtClean="0"/>
              <a:t>Agranülositoz</a:t>
            </a:r>
          </a:p>
          <a:p>
            <a:r>
              <a:rPr lang="tr-TR" sz="2000" u="sng" smtClean="0"/>
              <a:t>İlaca bağlı lupus</a:t>
            </a:r>
            <a:endParaRPr lang="tr-TR" sz="2200" smtClean="0">
              <a:ea typeface="American Typewriter"/>
              <a:cs typeface="American Typewriter"/>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2067</TotalTime>
  <Words>5430</Words>
  <Application>Microsoft Office PowerPoint</Application>
  <PresentationFormat>Ekran Gösterisi (4:3)</PresentationFormat>
  <Paragraphs>884</Paragraphs>
  <Slides>100</Slides>
  <Notes>10</Notes>
  <HiddenSlides>0</HiddenSlides>
  <MMClips>0</MMClips>
  <ScaleCrop>false</ScaleCrop>
  <HeadingPairs>
    <vt:vector size="4" baseType="variant">
      <vt:variant>
        <vt:lpstr>Tema</vt:lpstr>
      </vt:variant>
      <vt:variant>
        <vt:i4>1</vt:i4>
      </vt:variant>
      <vt:variant>
        <vt:lpstr>Slayt Başlıkları</vt:lpstr>
      </vt:variant>
      <vt:variant>
        <vt:i4>100</vt:i4>
      </vt:variant>
    </vt:vector>
  </HeadingPairs>
  <TitlesOfParts>
    <vt:vector size="101" baseType="lpstr">
      <vt:lpstr>Gündönümü</vt:lpstr>
      <vt:lpstr>Esansiyel (Primer) Hipertansiyon (HT)</vt:lpstr>
      <vt:lpstr>Sunum Planı</vt:lpstr>
      <vt:lpstr>Tanım</vt:lpstr>
      <vt:lpstr>Tanım  </vt:lpstr>
      <vt:lpstr>Kan Basıncı (KB) Düzeylerine Göre Tanımlama ve Sınıflandırma</vt:lpstr>
      <vt:lpstr>Prevalans</vt:lpstr>
      <vt:lpstr>TEMD Türkiye Metabolik Sendrom Taraması KB Sonuçları</vt:lpstr>
      <vt:lpstr>Prevalans </vt:lpstr>
      <vt:lpstr>JNC 8 aşağıdaki sonuçları vurgulamıştır:</vt:lpstr>
      <vt:lpstr>Etiyolojik Sınıflandırma</vt:lpstr>
      <vt:lpstr>Etiyolojik Sınıflandırma</vt:lpstr>
      <vt:lpstr>Etiyolojik Sınıflandırma</vt:lpstr>
      <vt:lpstr>Etiyolojik Sınıflandırma</vt:lpstr>
      <vt:lpstr>Etiyolojik Sınıflandırma</vt:lpstr>
      <vt:lpstr>Patofizyoloji</vt:lpstr>
      <vt:lpstr>Patofizyoloji</vt:lpstr>
      <vt:lpstr>Total Kardiyovasküler Risk</vt:lpstr>
      <vt:lpstr>Total Kardiyovasküler Risk</vt:lpstr>
      <vt:lpstr>Total Kardiyovasküler Risk</vt:lpstr>
      <vt:lpstr>Total Kardiyovasküler Risk</vt:lpstr>
      <vt:lpstr>Total Kardiyovasküler Risk</vt:lpstr>
      <vt:lpstr>Total Kardiyovasküler Risk</vt:lpstr>
      <vt:lpstr>Total Kardiyovasküler Risk</vt:lpstr>
      <vt:lpstr>Total Kardiyovasküler Risk</vt:lpstr>
      <vt:lpstr>Tanı </vt:lpstr>
      <vt:lpstr>Tanı</vt:lpstr>
      <vt:lpstr>Tanı </vt:lpstr>
      <vt:lpstr>Tanı </vt:lpstr>
      <vt:lpstr>Tanı</vt:lpstr>
      <vt:lpstr>Tanı</vt:lpstr>
      <vt:lpstr>Tanı</vt:lpstr>
      <vt:lpstr>Tanı</vt:lpstr>
      <vt:lpstr>Tanı </vt:lpstr>
      <vt:lpstr>Tanı </vt:lpstr>
      <vt:lpstr>Tanı</vt:lpstr>
      <vt:lpstr>Tanı </vt:lpstr>
      <vt:lpstr>Tanı </vt:lpstr>
      <vt:lpstr>Tanı </vt:lpstr>
      <vt:lpstr>Tanı </vt:lpstr>
      <vt:lpstr>Tanı </vt:lpstr>
      <vt:lpstr>Tanı </vt:lpstr>
      <vt:lpstr>Tanı </vt:lpstr>
      <vt:lpstr>Tanı </vt:lpstr>
      <vt:lpstr>PowerPoint Sunusu</vt:lpstr>
      <vt:lpstr>PowerPoint Sunusu</vt:lpstr>
      <vt:lpstr>PowerPoint Sunusu</vt:lpstr>
      <vt:lpstr>PowerPoint Sunusu</vt:lpstr>
      <vt:lpstr>PowerPoint Sunusu</vt:lpstr>
      <vt:lpstr>Tedavi </vt:lpstr>
      <vt:lpstr>PowerPoint Sunusu</vt:lpstr>
      <vt:lpstr>PowerPoint Sunusu</vt:lpstr>
      <vt:lpstr>PowerPoint Sunusu</vt:lpstr>
      <vt:lpstr>PowerPoint Sunusu</vt:lpstr>
      <vt:lpstr>PowerPoint Sunusu</vt:lpstr>
      <vt:lpstr>PowerPoint Sunusu</vt:lpstr>
      <vt:lpstr>Antihipertansif İlaçlar</vt:lpstr>
      <vt:lpstr>Tedavi </vt:lpstr>
      <vt:lpstr>Tedavi </vt:lpstr>
      <vt:lpstr>18 Yaş ve Üzerindeki Erişkinlerde Kan Basıncı Sınıflaması ve Tedavisi</vt:lpstr>
      <vt:lpstr>Tedavi </vt:lpstr>
      <vt:lpstr>Tedavi </vt:lpstr>
      <vt:lpstr>Total Kardiyovasküler Risk</vt:lpstr>
      <vt:lpstr>PowerPoint Sunusu</vt:lpstr>
      <vt:lpstr>Tedavi </vt:lpstr>
      <vt:lpstr>Kombinasyon tedavisi</vt:lpstr>
      <vt:lpstr>ESH-ESC’ye göre önerilen kombinasyonlar</vt:lpstr>
      <vt:lpstr>Değişik Koşullarda Antihipertansif İlaç Seçimi</vt:lpstr>
      <vt:lpstr>Antihipertansif İlaçların Tercih Edildiği Durumlar Aşağıda Özetlenmiştir</vt:lpstr>
      <vt:lpstr>Bazı Antihipertansif İlaçların Kullanım Kontrendikasyonları</vt:lpstr>
      <vt:lpstr>Yaşlılarda Antihipertansif Tedavi</vt:lpstr>
      <vt:lpstr>Diyabetik Hastalarda Antihipertansif Tedavi</vt:lpstr>
      <vt:lpstr>Böbrek Fonksiyon Bozukluklarında Antihipertansif Tedavi</vt:lpstr>
      <vt:lpstr>Serebrovasküler Hastalıklarda Antihipertansif Tedavi</vt:lpstr>
      <vt:lpstr>Koroner arter hastalığı ve kalp yetersizliğinde Antihipertansif Tedavi</vt:lpstr>
      <vt:lpstr>Atriyal Fibrilasyon</vt:lpstr>
      <vt:lpstr>Kadınlarda Hipertansiyon</vt:lpstr>
      <vt:lpstr>PowerPoint Sunusu</vt:lpstr>
      <vt:lpstr>Metabolik Sendrom ve Hipertansiyon</vt:lpstr>
      <vt:lpstr>Dirençli Hipertansiyon: Bir diüretik olmak üzere 3’lu ilaç tedavisinin tam dozlarına uyan hastalarda hedef KB’na ulaşılamamasıdır.</vt:lpstr>
      <vt:lpstr>Acil Hipertansiyon: Yüksek KB değerleri ile akut organ hasarı vardır. Nadirdir ama yaşamı tehdit eder. KB acilen ve dikkatli şekilde düşürülürse beyin yetersiz perfüzyonu, serebral infarkt, miyokard ve böbrek zararlanması birlikte olmayabilir. Akut inmede hızlı şekilde KB’nı düşürmekten kaçınılmalıdır.</vt:lpstr>
      <vt:lpstr>F- HT Hasta Takibi</vt:lpstr>
      <vt:lpstr>PowerPoint Sunusu</vt:lpstr>
      <vt:lpstr>PowerPoint Sunusu</vt:lpstr>
      <vt:lpstr>G- HT Tedaviye Uyum</vt:lpstr>
      <vt:lpstr>Hipertansif hastaların tedaviye uyumları tedavide başarıya ulaşmak için son derece önemlidir</vt:lpstr>
      <vt:lpstr>PowerPoint Sunusu</vt:lpstr>
      <vt:lpstr>PowerPoint Sunusu</vt:lpstr>
      <vt:lpstr>PowerPoint Sunusu</vt:lpstr>
      <vt:lpstr>PowerPoint Sunusu</vt:lpstr>
      <vt:lpstr>Antihipertansif İlaçlar</vt:lpstr>
      <vt:lpstr>Diüretikler Yan Etkiler</vt:lpstr>
      <vt:lpstr>Prazosin Yan Etkiler</vt:lpstr>
      <vt:lpstr>Rezerpin Yan Etkiler</vt:lpstr>
      <vt:lpstr>Klonidin Yan Etkileri</vt:lpstr>
      <vt:lpstr>Metildopa Yan Etkileri</vt:lpstr>
      <vt:lpstr>Kalsiyum Kanal Blokörleri  Yan Etkiler</vt:lpstr>
      <vt:lpstr>ADEİ Ortak Yan Etkileri</vt:lpstr>
      <vt:lpstr>Anjiotensin Reseptör Blokörleri Yan Etkiler</vt:lpstr>
      <vt:lpstr>Hidralazin Yan etkileri</vt:lpstr>
      <vt:lpstr>Minoksidil Yan etkileri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casper pc</dc:creator>
  <cp:lastModifiedBy>Win7</cp:lastModifiedBy>
  <cp:revision>203</cp:revision>
  <dcterms:created xsi:type="dcterms:W3CDTF">2014-05-19T13:05:03Z</dcterms:created>
  <dcterms:modified xsi:type="dcterms:W3CDTF">2015-04-03T12:49:46Z</dcterms:modified>
</cp:coreProperties>
</file>