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59" r:id="rId5"/>
    <p:sldId id="260" r:id="rId6"/>
    <p:sldId id="278" r:id="rId7"/>
    <p:sldId id="261" r:id="rId8"/>
    <p:sldId id="262" r:id="rId9"/>
    <p:sldId id="265" r:id="rId10"/>
    <p:sldId id="279" r:id="rId11"/>
    <p:sldId id="266" r:id="rId12"/>
    <p:sldId id="267" r:id="rId13"/>
    <p:sldId id="264" r:id="rId14"/>
    <p:sldId id="268" r:id="rId15"/>
    <p:sldId id="269" r:id="rId16"/>
    <p:sldId id="274" r:id="rId17"/>
    <p:sldId id="275" r:id="rId18"/>
    <p:sldId id="276" r:id="rId19"/>
    <p:sldId id="270" r:id="rId20"/>
    <p:sldId id="271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endParaRPr lang="en-US" sz="6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3775" y="5370823"/>
            <a:ext cx="10909643" cy="687406"/>
          </a:xfrm>
        </p:spPr>
        <p:txBody>
          <a:bodyPr anchor="ctr">
            <a:normAutofit/>
          </a:bodyPr>
          <a:lstStyle/>
          <a:p>
            <a:r>
              <a:rPr lang="tr-TR" dirty="0" err="1"/>
              <a:t>Dr.Ahmet</a:t>
            </a:r>
            <a:r>
              <a:rPr lang="tr-TR" dirty="0"/>
              <a:t> Umut ARSLAN</a:t>
            </a:r>
            <a:endParaRPr lang="en-US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sim 4" descr="metin, yazı tipi, beyaz içeren bir resim">
            <a:extLst>
              <a:ext uri="{FF2B5EF4-FFF2-40B4-BE49-F238E27FC236}">
                <a16:creationId xmlns:a16="http://schemas.microsoft.com/office/drawing/2014/main" id="{D681EC63-F451-B829-71B5-12854ADBE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8" y="2363087"/>
            <a:ext cx="11548872" cy="23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972664-730D-5CA5-EDFC-85B0745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6FA50C-0A46-6876-9F18-CB42A4758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Birinci basamakta bu hastayla karşılaşırsanız ne yaparsınız?</a:t>
            </a:r>
          </a:p>
          <a:p>
            <a:endParaRPr lang="tr-TR" dirty="0"/>
          </a:p>
          <a:p>
            <a:r>
              <a:rPr lang="tr-TR" dirty="0"/>
              <a:t>Hangi tetkikler istenmeli?</a:t>
            </a:r>
          </a:p>
        </p:txBody>
      </p:sp>
    </p:spTree>
    <p:extLst>
      <p:ext uri="{BB962C8B-B14F-4D97-AF65-F5344CB8AC3E}">
        <p14:creationId xmlns:p14="http://schemas.microsoft.com/office/powerpoint/2010/main" val="239980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CA2629-4D44-2629-D16C-18EA18EB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A30EB0-124C-D33C-231D-15EDF10D1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Laboratuvar</a:t>
            </a:r>
          </a:p>
          <a:p>
            <a:pPr marL="0" indent="0">
              <a:buNone/>
            </a:pPr>
            <a:r>
              <a:rPr lang="tr-TR" dirty="0"/>
              <a:t>-WBC:11970/mm³ (PMN:7590)</a:t>
            </a:r>
          </a:p>
          <a:p>
            <a:pPr marL="0" indent="0">
              <a:buNone/>
            </a:pPr>
            <a:r>
              <a:rPr lang="tr-TR" dirty="0"/>
              <a:t>-PLT:1085000/mm³</a:t>
            </a:r>
          </a:p>
          <a:p>
            <a:pPr marL="0" indent="0">
              <a:buNone/>
            </a:pPr>
            <a:r>
              <a:rPr lang="tr-TR" dirty="0"/>
              <a:t>-CRP&lt;0.05 mg/</a:t>
            </a:r>
            <a:r>
              <a:rPr lang="tr-TR" dirty="0" err="1"/>
              <a:t>dL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-BUN:61 mg/</a:t>
            </a:r>
            <a:r>
              <a:rPr lang="tr-TR" dirty="0" err="1"/>
              <a:t>dL</a:t>
            </a:r>
            <a:r>
              <a:rPr lang="tr-TR" dirty="0"/>
              <a:t>   Na:146mEq/L   Bikarbonat:8mEq/L</a:t>
            </a:r>
          </a:p>
          <a:p>
            <a:pPr marL="0" indent="0">
              <a:buNone/>
            </a:pPr>
            <a:r>
              <a:rPr lang="tr-TR" dirty="0"/>
              <a:t>-Kan ve idrar kültürleri negatif</a:t>
            </a:r>
          </a:p>
          <a:p>
            <a:pPr marL="0" indent="0">
              <a:buNone/>
            </a:pPr>
            <a:r>
              <a:rPr lang="tr-TR" dirty="0"/>
              <a:t>-Dışkıda rota antijen+</a:t>
            </a:r>
          </a:p>
        </p:txBody>
      </p:sp>
    </p:spTree>
    <p:extLst>
      <p:ext uri="{BB962C8B-B14F-4D97-AF65-F5344CB8AC3E}">
        <p14:creationId xmlns:p14="http://schemas.microsoft.com/office/powerpoint/2010/main" val="2451713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E44E59-7EE2-D5B5-2B8E-D74B2051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F8EEED-4FF4-F595-1299-93C7E80C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/>
              <a:t>Tedavi</a:t>
            </a:r>
          </a:p>
          <a:p>
            <a:pPr marL="0" indent="0">
              <a:buNone/>
            </a:pPr>
            <a:r>
              <a:rPr lang="tr-TR" dirty="0"/>
              <a:t>-Hasta hastaneye yatırıldı ve bebeğin taşikardisini, </a:t>
            </a:r>
            <a:r>
              <a:rPr lang="tr-TR" dirty="0" err="1"/>
              <a:t>polipnesini</a:t>
            </a:r>
            <a:r>
              <a:rPr lang="tr-TR" dirty="0"/>
              <a:t> ve düşük kan pH'ını düzeltmek için volüm replasmanı denenerek derhal intravenöz sıvı tedavisi başlatıldı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Rehidratasyon</a:t>
            </a:r>
            <a:r>
              <a:rPr lang="tr-TR" dirty="0"/>
              <a:t> tedavisinin ardından dört saat içinde </a:t>
            </a:r>
            <a:r>
              <a:rPr lang="tr-TR" dirty="0" err="1"/>
              <a:t>diürez</a:t>
            </a:r>
            <a:r>
              <a:rPr lang="tr-TR" dirty="0"/>
              <a:t> yeniden sağlandı</a:t>
            </a:r>
          </a:p>
          <a:p>
            <a:pPr marL="0" indent="0">
              <a:buNone/>
            </a:pPr>
            <a:r>
              <a:rPr lang="tr-TR" dirty="0"/>
              <a:t>-Sindirim sırasında oluşan su ve elektrolit kayıpları, oral </a:t>
            </a:r>
            <a:r>
              <a:rPr lang="tr-TR" dirty="0" err="1"/>
              <a:t>rehidratasyon</a:t>
            </a:r>
            <a:r>
              <a:rPr lang="tr-TR" dirty="0"/>
              <a:t> solüsyonu (ORS) ile telafi edildi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ORS'ye</a:t>
            </a:r>
            <a:r>
              <a:rPr lang="tr-TR" dirty="0"/>
              <a:t> adjuvan tedavi olarak </a:t>
            </a:r>
            <a:r>
              <a:rPr lang="tr-TR" dirty="0" err="1"/>
              <a:t>enterol</a:t>
            </a:r>
            <a:r>
              <a:rPr lang="tr-TR" dirty="0"/>
              <a:t> (</a:t>
            </a:r>
            <a:r>
              <a:rPr lang="tr-TR" dirty="0" err="1"/>
              <a:t>Saccharomyces</a:t>
            </a:r>
            <a:r>
              <a:rPr lang="tr-TR" dirty="0"/>
              <a:t> </a:t>
            </a:r>
            <a:r>
              <a:rPr lang="tr-TR" dirty="0" err="1"/>
              <a:t>boulardii</a:t>
            </a:r>
            <a:r>
              <a:rPr lang="tr-TR" dirty="0"/>
              <a:t> mayası) başlandı</a:t>
            </a:r>
          </a:p>
        </p:txBody>
      </p:sp>
    </p:spTree>
    <p:extLst>
      <p:ext uri="{BB962C8B-B14F-4D97-AF65-F5344CB8AC3E}">
        <p14:creationId xmlns:p14="http://schemas.microsoft.com/office/powerpoint/2010/main" val="1547827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BAE7FB6-7D32-705E-51E3-42E58E47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3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İçerik Yer Tutucusu 4" descr="metin, ekran görüntüsü, yazı tipi, sayı, numara içeren bir resim">
            <a:extLst>
              <a:ext uri="{FF2B5EF4-FFF2-40B4-BE49-F238E27FC236}">
                <a16:creationId xmlns:a16="http://schemas.microsoft.com/office/drawing/2014/main" id="{E910A53D-7CFD-0A5F-4D9F-223734CAE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2386511"/>
            <a:ext cx="10905066" cy="297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6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CB9768-0997-B870-7DD5-44EEC3DC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37F88D-C008-286B-D42A-0E24F0CA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Tedavi</a:t>
            </a:r>
          </a:p>
          <a:p>
            <a:pPr marL="0" indent="0">
              <a:buNone/>
            </a:pPr>
            <a:r>
              <a:rPr lang="tr-TR" dirty="0"/>
              <a:t>-Yatışın 24.saatinde artan CRP ve lökosit sebebiyle </a:t>
            </a:r>
            <a:r>
              <a:rPr lang="tr-TR" dirty="0" err="1"/>
              <a:t>seftriakson</a:t>
            </a:r>
            <a:r>
              <a:rPr lang="tr-TR" dirty="0"/>
              <a:t> başlanmış olup, yatışın 3. gününde negatif çıkan bakteri kültüründen sonra kesilmiş</a:t>
            </a:r>
          </a:p>
          <a:p>
            <a:pPr marL="0" indent="0">
              <a:buNone/>
            </a:pPr>
            <a:r>
              <a:rPr lang="tr-TR" dirty="0"/>
              <a:t>-Gaita </a:t>
            </a:r>
            <a:r>
              <a:rPr lang="tr-TR" dirty="0" err="1"/>
              <a:t>Clostridium</a:t>
            </a:r>
            <a:r>
              <a:rPr lang="tr-TR" dirty="0"/>
              <a:t> </a:t>
            </a:r>
            <a:r>
              <a:rPr lang="tr-TR" dirty="0" err="1"/>
              <a:t>difficile</a:t>
            </a:r>
            <a:r>
              <a:rPr lang="tr-TR" dirty="0"/>
              <a:t> için test edilmemiş</a:t>
            </a:r>
          </a:p>
          <a:p>
            <a:pPr marL="0" indent="0">
              <a:buNone/>
            </a:pPr>
            <a:r>
              <a:rPr lang="tr-TR" dirty="0"/>
              <a:t>-Yatışın 3. günü jelatin </a:t>
            </a:r>
            <a:r>
              <a:rPr lang="tr-TR" dirty="0" err="1"/>
              <a:t>tannat</a:t>
            </a:r>
            <a:r>
              <a:rPr lang="tr-TR" dirty="0"/>
              <a:t> tedaviye eklenmiş</a:t>
            </a:r>
          </a:p>
          <a:p>
            <a:pPr marL="0" indent="0">
              <a:buNone/>
            </a:pPr>
            <a:r>
              <a:rPr lang="tr-TR" dirty="0"/>
              <a:t>-Sonrasında ilerleme olumluydu , hasta taburculuğundaki ağırlığı 4640gr </a:t>
            </a:r>
            <a:r>
              <a:rPr lang="tr-TR" dirty="0" err="1"/>
              <a:t>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047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İçerik Yer Tutucusu 4" descr="metin, çizgi, diyagram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DAA31D9-2005-EE98-5C76-359D77833D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45" y="643468"/>
            <a:ext cx="551715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13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9A6C01-C400-0359-B045-C8FBBAD1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Tanıtım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C273DA-017D-D1D8-E782-8A51F942B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Rotavirüs</a:t>
            </a:r>
            <a:r>
              <a:rPr lang="tr-TR" dirty="0"/>
              <a:t>, Avrupa'da bebek ve çocuklarda akut gastroenteritin önde gelen nedenidir</a:t>
            </a:r>
          </a:p>
          <a:p>
            <a:r>
              <a:rPr lang="tr-TR" dirty="0"/>
              <a:t>Avrupa genelinde halk sağlığının iyileşmesine ve dünya çapında birçok ülkede lisanslı </a:t>
            </a:r>
            <a:r>
              <a:rPr lang="tr-TR" dirty="0" err="1"/>
              <a:t>rotavirüs</a:t>
            </a:r>
            <a:r>
              <a:rPr lang="tr-TR" dirty="0"/>
              <a:t> aşısının bulunmasına </a:t>
            </a:r>
            <a:r>
              <a:rPr lang="tr-TR" dirty="0" err="1"/>
              <a:t>rağmen,bağırsak</a:t>
            </a:r>
            <a:r>
              <a:rPr lang="tr-TR" dirty="0"/>
              <a:t> enfeksiyonu insidansı yüksek kalmaya devam ediyor </a:t>
            </a:r>
          </a:p>
          <a:p>
            <a:r>
              <a:rPr lang="tr-TR" dirty="0"/>
              <a:t>Dolayısıyla önemli bir sosyoekonomik yüke sahip önemli bir klinik sorun, ancak ölüm oranı son yıllarda keskin bir şekilde düştü</a:t>
            </a:r>
          </a:p>
        </p:txBody>
      </p:sp>
    </p:spTree>
    <p:extLst>
      <p:ext uri="{BB962C8B-B14F-4D97-AF65-F5344CB8AC3E}">
        <p14:creationId xmlns:p14="http://schemas.microsoft.com/office/powerpoint/2010/main" val="4002705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3D2FE9-5F1F-4C9E-7CDE-505CCCE3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Tanıtım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C98E51-7CB3-E9D3-0D2D-D4AA90402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2006'da Belçika'daki </a:t>
            </a:r>
            <a:r>
              <a:rPr lang="tr-TR" dirty="0" err="1"/>
              <a:t>rotavirüs</a:t>
            </a:r>
            <a:r>
              <a:rPr lang="tr-TR" dirty="0"/>
              <a:t> yükü (aşı öncesi), diğer Avrupa ülkeleri için tahmin edilen medyan orandan (1000'de 3, aralık 1000'de 0,3-11,9) 2,5 kat daha yüksekti ancak komşu ülkelerle benzer bir yaş dağılımı gösterdi</a:t>
            </a:r>
          </a:p>
          <a:p>
            <a:r>
              <a:rPr lang="tr-TR" dirty="0"/>
              <a:t>İshal insidansı, Avrupa'da 3 yaşından küçük çocuklarda yılda çocuk başına 0,5 ila 1,9 atak arasında değişmekte</a:t>
            </a:r>
          </a:p>
          <a:p>
            <a:r>
              <a:rPr lang="tr-TR" dirty="0"/>
              <a:t>Çoğu Avrupa ülkesinde hafif bir hastalık olmasına rağmen, akut gastroenterit yüksek sayıda hastane yatışı ve yüksek sosyoekonomik maliyetlerle ilişkili</a:t>
            </a:r>
          </a:p>
        </p:txBody>
      </p:sp>
    </p:spTree>
    <p:extLst>
      <p:ext uri="{BB962C8B-B14F-4D97-AF65-F5344CB8AC3E}">
        <p14:creationId xmlns:p14="http://schemas.microsoft.com/office/powerpoint/2010/main" val="96577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23D66E-BDE8-6EF9-9869-175696B8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Tanıtım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763C1-5B63-F0EA-3054-2CB7F2B82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Rotavirüs</a:t>
            </a:r>
            <a:r>
              <a:rPr lang="tr-TR" dirty="0"/>
              <a:t>, çocuklarda ishalin en ciddi enterik patojeni</a:t>
            </a:r>
          </a:p>
          <a:p>
            <a:r>
              <a:rPr lang="tr-TR" dirty="0"/>
              <a:t>Ateş ve günde iki kereden fazla kusma sıklığı, şiddetli susuzluğa yol açan ishalin ana nedeni olarak kabul edilen </a:t>
            </a:r>
            <a:r>
              <a:rPr lang="tr-TR" dirty="0" err="1"/>
              <a:t>rotavirüs</a:t>
            </a:r>
            <a:r>
              <a:rPr lang="tr-TR" dirty="0"/>
              <a:t> enfeksiyonunun yaygın belirtileridir</a:t>
            </a:r>
          </a:p>
          <a:p>
            <a:r>
              <a:rPr lang="tr-TR" dirty="0"/>
              <a:t>Bu belirtiler, ishal nedeniyle hastaneye kaldırılan çocuklarda sık görülür</a:t>
            </a:r>
          </a:p>
        </p:txBody>
      </p:sp>
    </p:spTree>
    <p:extLst>
      <p:ext uri="{BB962C8B-B14F-4D97-AF65-F5344CB8AC3E}">
        <p14:creationId xmlns:p14="http://schemas.microsoft.com/office/powerpoint/2010/main" val="3003108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1B014F-A3C7-A508-356B-9CAEF3375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AAF35F-CF9C-150A-3130-4C533A06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Oral </a:t>
            </a:r>
            <a:r>
              <a:rPr lang="tr-TR" dirty="0" err="1"/>
              <a:t>rehidratasyon</a:t>
            </a:r>
            <a:r>
              <a:rPr lang="tr-TR" dirty="0"/>
              <a:t> solüsyonu ve erken yeniden beslenme, hafif ile orta derecede </a:t>
            </a:r>
            <a:r>
              <a:rPr lang="tr-TR" dirty="0" err="1"/>
              <a:t>dehidrate</a:t>
            </a:r>
            <a:r>
              <a:rPr lang="tr-TR" dirty="0"/>
              <a:t> çocukların optimum yönetimi için merkezi olmaya devam etmekte</a:t>
            </a:r>
          </a:p>
          <a:p>
            <a:r>
              <a:rPr lang="tr-TR" dirty="0"/>
              <a:t>Akut gastroenterit genellikle kendi iyileşir ancak bebeklerde ve çocuklarda daha şiddetli vakalarda (ateş, kusma ve şiddetli ishal) dehidratasyonu ciddi şekilde kötüleştirebildiği durumlarda </a:t>
            </a:r>
            <a:r>
              <a:rPr lang="tr-TR" dirty="0" err="1"/>
              <a:t>antidiyareik</a:t>
            </a:r>
            <a:r>
              <a:rPr lang="tr-TR" dirty="0"/>
              <a:t> ilaçlar düşünülebilir</a:t>
            </a:r>
          </a:p>
          <a:p>
            <a:r>
              <a:rPr lang="tr-TR" dirty="0"/>
              <a:t>Probiyotikler (</a:t>
            </a:r>
            <a:r>
              <a:rPr lang="tr-TR" dirty="0" err="1"/>
              <a:t>Lactobacillus</a:t>
            </a:r>
            <a:r>
              <a:rPr lang="tr-TR" dirty="0"/>
              <a:t> GG ve </a:t>
            </a:r>
            <a:r>
              <a:rPr lang="tr-TR" dirty="0" err="1"/>
              <a:t>Saccharomyces</a:t>
            </a:r>
            <a:r>
              <a:rPr lang="tr-TR" dirty="0"/>
              <a:t> </a:t>
            </a:r>
            <a:r>
              <a:rPr lang="tr-TR" dirty="0" err="1"/>
              <a:t>boulardii</a:t>
            </a:r>
            <a:r>
              <a:rPr lang="tr-TR" dirty="0"/>
              <a:t>) bağırsak mikrobiyal dengesini iyileştirmek için kullanılır ve çoğunlukla viral etyolojiye sahip enfeksiyöz ishalin süresini kısaltmada hafif de olsa faydalı olabilir</a:t>
            </a:r>
          </a:p>
        </p:txBody>
      </p:sp>
    </p:spTree>
    <p:extLst>
      <p:ext uri="{BB962C8B-B14F-4D97-AF65-F5344CB8AC3E}">
        <p14:creationId xmlns:p14="http://schemas.microsoft.com/office/powerpoint/2010/main" val="383590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DEA56E-3EE9-7BEA-1961-89946A71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8BF318-C0FD-7D30-19DA-F050BD374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- 4,5 aylık bir kız çocuğu 2 günlük sulu ishal öyküsü ve hastaneye başvurudan 12 saat önce gelişen ateşle hastaneye başvurdu</a:t>
            </a:r>
          </a:p>
          <a:p>
            <a:pPr>
              <a:buFontTx/>
              <a:buChar char="-"/>
            </a:pPr>
            <a:r>
              <a:rPr lang="tr-TR" dirty="0"/>
              <a:t>Bebeğin son 24 saat içinde 10 kez sulu dışkıladığı, bu sırada oldukça huzursuz olduğu, çok ağladığı ve normal sıvı miktarının yarısını içtiği belirtildi</a:t>
            </a:r>
          </a:p>
          <a:p>
            <a:pPr>
              <a:buFontTx/>
              <a:buChar char="-"/>
            </a:pPr>
            <a:r>
              <a:rPr lang="tr-TR" dirty="0"/>
              <a:t>Kusma öyküsü yoktu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0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8D8B09-A88E-9FB0-B3ED-572DBFC5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71A10D-3A16-913F-95FE-0B622CCA8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Antibiyotikler genellikle önerilmemekte</a:t>
            </a:r>
          </a:p>
          <a:p>
            <a:r>
              <a:rPr lang="tr-TR" dirty="0"/>
              <a:t>Ciddi dehidratasyon ve asidozu önlemek ve düzeltmek için tedavinin temelini sıvı ve elektrolit replasmanı oluşturur</a:t>
            </a:r>
          </a:p>
          <a:p>
            <a:r>
              <a:rPr lang="tr-TR" dirty="0"/>
              <a:t>Hastada kusma olmadığında , ishal çok şiddetli olmadığı sürece oral </a:t>
            </a:r>
            <a:r>
              <a:rPr lang="tr-TR" dirty="0" err="1"/>
              <a:t>rehidratasyon</a:t>
            </a:r>
            <a:r>
              <a:rPr lang="tr-TR" dirty="0"/>
              <a:t> tedavisi genellikle yeterlidir</a:t>
            </a:r>
          </a:p>
          <a:p>
            <a:r>
              <a:rPr lang="tr-TR" dirty="0"/>
              <a:t>Hastaneye yatışın ilk dört günü içinde ishal düzelmediği için jelatin </a:t>
            </a:r>
            <a:r>
              <a:rPr lang="tr-TR" dirty="0" err="1"/>
              <a:t>tanat</a:t>
            </a:r>
            <a:r>
              <a:rPr lang="tr-TR" dirty="0"/>
              <a:t> reçete edildi</a:t>
            </a:r>
          </a:p>
          <a:p>
            <a:r>
              <a:rPr lang="tr-TR" dirty="0"/>
              <a:t>Jelatin </a:t>
            </a:r>
            <a:r>
              <a:rPr lang="tr-TR" dirty="0" err="1"/>
              <a:t>tanat</a:t>
            </a:r>
            <a:r>
              <a:rPr lang="tr-TR" dirty="0"/>
              <a:t> Avrupa'da ishalle ilişkili semptomları kontrol altına almak ve azaltmak için tıbbi bir araç olarak onaylandı</a:t>
            </a:r>
          </a:p>
        </p:txBody>
      </p:sp>
    </p:spTree>
    <p:extLst>
      <p:ext uri="{BB962C8B-B14F-4D97-AF65-F5344CB8AC3E}">
        <p14:creationId xmlns:p14="http://schemas.microsoft.com/office/powerpoint/2010/main" val="1915289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24EF0C-8E4D-C35D-E979-B6B541B1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07D3BD-6FCF-E809-0734-4A7E5CA05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Tannatların</a:t>
            </a:r>
            <a:r>
              <a:rPr lang="tr-TR" dirty="0"/>
              <a:t> bebek ve çocuklarda ishal tedavisinde kullanılmasının etkili ve güvenli olduğu daha önceki çalışmalarda kanıtlanmış</a:t>
            </a:r>
          </a:p>
          <a:p>
            <a:r>
              <a:rPr lang="tr-TR" dirty="0"/>
              <a:t>Plaseboya göre ve  sadece </a:t>
            </a:r>
            <a:r>
              <a:rPr lang="tr-TR" dirty="0" err="1"/>
              <a:t>ORS'ye</a:t>
            </a:r>
            <a:r>
              <a:rPr lang="tr-TR" dirty="0"/>
              <a:t> kıyasla hem ishalin süresinde hem de ilk 24-48 saat içinde sulu dışkılama sayısında önemli bir azalma sağlıyor</a:t>
            </a:r>
          </a:p>
          <a:p>
            <a:r>
              <a:rPr lang="tr-TR" dirty="0"/>
              <a:t>Jelatin </a:t>
            </a:r>
            <a:r>
              <a:rPr lang="tr-TR" dirty="0" err="1"/>
              <a:t>tanatın</a:t>
            </a:r>
            <a:r>
              <a:rPr lang="tr-TR" dirty="0"/>
              <a:t> etki mekanizması tam olarak açık değil ancak bağırsak duvarında protein bazlı bir film oluşturarak lokal olarak etki ettiği ve böylece bağırsağı </a:t>
            </a:r>
            <a:r>
              <a:rPr lang="tr-TR" dirty="0" err="1"/>
              <a:t>toksemiden</a:t>
            </a:r>
            <a:r>
              <a:rPr lang="tr-TR" dirty="0"/>
              <a:t> koruduğu düşünülmekte</a:t>
            </a:r>
          </a:p>
        </p:txBody>
      </p:sp>
    </p:spTree>
    <p:extLst>
      <p:ext uri="{BB962C8B-B14F-4D97-AF65-F5344CB8AC3E}">
        <p14:creationId xmlns:p14="http://schemas.microsoft.com/office/powerpoint/2010/main" val="215888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A95CF9-EB5E-7CBB-CC51-362D18D9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3D9EDA-5EB7-FA24-AE27-20B9CFE35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 bildirilen vaka, akut </a:t>
            </a:r>
            <a:r>
              <a:rPr lang="tr-TR" dirty="0" err="1"/>
              <a:t>gastroenteritli</a:t>
            </a:r>
            <a:r>
              <a:rPr lang="tr-TR" dirty="0"/>
              <a:t> bebek ve çocuklarda ishalin tedavisinde jelatin </a:t>
            </a:r>
            <a:r>
              <a:rPr lang="tr-TR" dirty="0" err="1"/>
              <a:t>tanatın</a:t>
            </a:r>
            <a:r>
              <a:rPr lang="tr-TR" dirty="0"/>
              <a:t> etkinliğine ilişkin nispeten az sayıdaki kanıta katkıda bulunmakta</a:t>
            </a:r>
          </a:p>
          <a:p>
            <a:r>
              <a:rPr lang="tr-TR" dirty="0"/>
              <a:t>Bu bulguları ayrıntılı olarak açıklamak için daha fazla araştırmaya ihtiyaç vardır</a:t>
            </a:r>
          </a:p>
        </p:txBody>
      </p:sp>
    </p:spTree>
    <p:extLst>
      <p:ext uri="{BB962C8B-B14F-4D97-AF65-F5344CB8AC3E}">
        <p14:creationId xmlns:p14="http://schemas.microsoft.com/office/powerpoint/2010/main" val="405515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EC36CE-F9E7-8B53-C049-D4794FDC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E837F3-0F8F-F6B1-F62C-80F9C77F0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İshal akut mu yoksa kronik mi?</a:t>
            </a:r>
          </a:p>
          <a:p>
            <a:endParaRPr lang="tr-TR" dirty="0"/>
          </a:p>
          <a:p>
            <a:r>
              <a:rPr lang="tr-TR" dirty="0"/>
              <a:t>Enfeksiyon ilişkili mi?</a:t>
            </a:r>
          </a:p>
          <a:p>
            <a:endParaRPr lang="tr-TR" dirty="0"/>
          </a:p>
          <a:p>
            <a:r>
              <a:rPr lang="tr-TR" dirty="0" err="1"/>
              <a:t>Anamnezde</a:t>
            </a:r>
            <a:r>
              <a:rPr lang="tr-TR" dirty="0"/>
              <a:t> neler sorulmalı?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3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1A8754-37BD-6B02-2560-CF96FFCD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3F5EF-7123-5D62-7296-74DC0ACEA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Özgeçmiş</a:t>
            </a:r>
          </a:p>
          <a:p>
            <a:pPr marL="0" indent="0">
              <a:buNone/>
            </a:pPr>
            <a:r>
              <a:rPr lang="tr-TR" dirty="0"/>
              <a:t>-Şiddetli fetal stres nedeniyle acil sezaryenle doğum ve doğum ağırlığı 2910 </a:t>
            </a:r>
            <a:r>
              <a:rPr lang="tr-TR" dirty="0" err="1"/>
              <a:t>gr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Apgar</a:t>
            </a:r>
            <a:r>
              <a:rPr lang="tr-TR" dirty="0"/>
              <a:t> skoru 1. ve 5. dakikada sırasıyla 0-1 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Trakeal</a:t>
            </a:r>
            <a:r>
              <a:rPr lang="tr-TR" dirty="0"/>
              <a:t> entübasyon ve yenidoğan yoğun bakım ünitesine transfer gerekti</a:t>
            </a:r>
          </a:p>
          <a:p>
            <a:pPr marL="0" indent="0">
              <a:buNone/>
            </a:pPr>
            <a:r>
              <a:rPr lang="tr-TR" dirty="0"/>
              <a:t>-72 saat boyunca indüklenmiş komaya ve aktif hipotermiye alındı</a:t>
            </a:r>
          </a:p>
          <a:p>
            <a:pPr marL="0" indent="0">
              <a:buNone/>
            </a:pPr>
            <a:r>
              <a:rPr lang="tr-TR" dirty="0"/>
              <a:t>-4. gününde ekstübe edildi ve 5. günde </a:t>
            </a:r>
            <a:r>
              <a:rPr lang="tr-TR" dirty="0" err="1"/>
              <a:t>enteral</a:t>
            </a:r>
            <a:r>
              <a:rPr lang="tr-TR" dirty="0"/>
              <a:t> beslenmeye yeniden başlandı</a:t>
            </a:r>
          </a:p>
        </p:txBody>
      </p:sp>
    </p:spTree>
    <p:extLst>
      <p:ext uri="{BB962C8B-B14F-4D97-AF65-F5344CB8AC3E}">
        <p14:creationId xmlns:p14="http://schemas.microsoft.com/office/powerpoint/2010/main" val="408318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82635E-E956-69C8-2ED7-F1025A3E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49002D-3337-DD97-36CE-E57E5A892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Özgeçmiş</a:t>
            </a:r>
          </a:p>
          <a:p>
            <a:pPr marL="0" indent="0">
              <a:buNone/>
            </a:pPr>
            <a:r>
              <a:rPr lang="tr-TR" dirty="0"/>
              <a:t>-Doğduğundan itibaren sadece formül sütle beslendi</a:t>
            </a:r>
          </a:p>
          <a:p>
            <a:pPr marL="0" indent="0">
              <a:buNone/>
            </a:pPr>
            <a:r>
              <a:rPr lang="tr-TR" dirty="0"/>
              <a:t> -5. günde yapılan </a:t>
            </a:r>
            <a:r>
              <a:rPr lang="tr-TR" dirty="0" err="1"/>
              <a:t>MR'da</a:t>
            </a:r>
            <a:r>
              <a:rPr lang="tr-TR" dirty="0"/>
              <a:t> şiddetli hipoksik iskemik ensefalopati belirtileri görüldü</a:t>
            </a:r>
          </a:p>
          <a:p>
            <a:pPr marL="0" indent="0">
              <a:buNone/>
            </a:pPr>
            <a:r>
              <a:rPr lang="tr-TR" dirty="0"/>
              <a:t>-Taburcu olduktan sonraki takipler çok düzensizdi ve bebek şu anki hastaneye gelişine kadar hiçbir aşıyı olmadı</a:t>
            </a:r>
          </a:p>
        </p:txBody>
      </p:sp>
    </p:spTree>
    <p:extLst>
      <p:ext uri="{BB962C8B-B14F-4D97-AF65-F5344CB8AC3E}">
        <p14:creationId xmlns:p14="http://schemas.microsoft.com/office/powerpoint/2010/main" val="294371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FCEDE1-B1D3-1E4E-2AAE-6FF41B03F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1A357C-BB8F-4690-B6C6-91FF8BE0B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Fizik muayenede nelere dikkat edilmeli?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413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238482-E3D9-1B80-8882-6B490694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62B4DB-3D0C-5022-1D21-907305ACB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Fizik Muayene</a:t>
            </a:r>
          </a:p>
          <a:p>
            <a:pPr>
              <a:buFontTx/>
              <a:buChar char="-"/>
            </a:pPr>
            <a:r>
              <a:rPr lang="tr-TR" dirty="0"/>
              <a:t>Ateş 39.9◦C</a:t>
            </a:r>
          </a:p>
          <a:p>
            <a:pPr>
              <a:buFontTx/>
              <a:buChar char="-"/>
            </a:pPr>
            <a:r>
              <a:rPr lang="tr-TR" dirty="0"/>
              <a:t>Kalp hızı 170-190 atım/dakika</a:t>
            </a:r>
          </a:p>
          <a:p>
            <a:pPr>
              <a:buFontTx/>
              <a:buChar char="-"/>
            </a:pPr>
            <a:r>
              <a:rPr lang="tr-TR" dirty="0"/>
              <a:t>Solunum sayısı 40-80 nefes/dakika</a:t>
            </a:r>
          </a:p>
          <a:p>
            <a:pPr>
              <a:buFontTx/>
              <a:buChar char="-"/>
            </a:pPr>
            <a:r>
              <a:rPr lang="tr-TR" dirty="0"/>
              <a:t>Kan basıncı 102/55mmHg </a:t>
            </a:r>
          </a:p>
          <a:p>
            <a:pPr>
              <a:buFontTx/>
              <a:buChar char="-"/>
            </a:pPr>
            <a:r>
              <a:rPr lang="tr-TR" dirty="0"/>
              <a:t>Oksijen satürasyonu %100 olan </a:t>
            </a:r>
          </a:p>
          <a:p>
            <a:pPr>
              <a:buFontTx/>
              <a:buChar char="-"/>
            </a:pPr>
            <a:r>
              <a:rPr lang="tr-TR" dirty="0"/>
              <a:t>Uyanık fakat huzursuz ve hasta görünümlü </a:t>
            </a:r>
          </a:p>
        </p:txBody>
      </p:sp>
    </p:spTree>
    <p:extLst>
      <p:ext uri="{BB962C8B-B14F-4D97-AF65-F5344CB8AC3E}">
        <p14:creationId xmlns:p14="http://schemas.microsoft.com/office/powerpoint/2010/main" val="286310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3BEE2A-C3EC-CC0B-68DC-4EE94C875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A25F44-022F-65FD-C6F2-C9E5051AB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Fizik Muayene</a:t>
            </a:r>
          </a:p>
          <a:p>
            <a:pPr marL="0" indent="0">
              <a:buNone/>
            </a:pPr>
            <a:r>
              <a:rPr lang="tr-TR" dirty="0"/>
              <a:t>-Çocuğun hastaneye kabulündeki ağırlığı 3990 </a:t>
            </a:r>
            <a:r>
              <a:rPr lang="tr-TR" dirty="0" err="1"/>
              <a:t>gr</a:t>
            </a:r>
            <a:r>
              <a:rPr lang="tr-TR" dirty="0"/>
              <a:t> (başvurudan 2 hafta önce 4390gr )</a:t>
            </a:r>
          </a:p>
          <a:p>
            <a:pPr marL="0" indent="0">
              <a:buNone/>
            </a:pPr>
            <a:r>
              <a:rPr lang="tr-TR" dirty="0"/>
              <a:t>-Cilt soluk gri renkte, cilt turgoru azalmış </a:t>
            </a:r>
          </a:p>
          <a:p>
            <a:pPr marL="0" indent="0">
              <a:buNone/>
            </a:pPr>
            <a:r>
              <a:rPr lang="tr-TR" dirty="0"/>
              <a:t>-Dudaklar ve yanak mukozası kuru </a:t>
            </a:r>
          </a:p>
          <a:p>
            <a:pPr marL="0" indent="0">
              <a:buNone/>
            </a:pPr>
            <a:r>
              <a:rPr lang="tr-TR" dirty="0"/>
              <a:t>-Gözler normal görünüyordu ancak gözyaşı azalmış 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Fontanel</a:t>
            </a:r>
            <a:r>
              <a:rPr lang="tr-TR" dirty="0"/>
              <a:t> yumuşak</a:t>
            </a:r>
          </a:p>
          <a:p>
            <a:pPr marL="0" indent="0">
              <a:buNone/>
            </a:pPr>
            <a:r>
              <a:rPr lang="tr-TR" dirty="0"/>
              <a:t>-Kapiller dolum süresi 3 saniye</a:t>
            </a:r>
          </a:p>
        </p:txBody>
      </p:sp>
    </p:spTree>
    <p:extLst>
      <p:ext uri="{BB962C8B-B14F-4D97-AF65-F5344CB8AC3E}">
        <p14:creationId xmlns:p14="http://schemas.microsoft.com/office/powerpoint/2010/main" val="411475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818A78-C3EB-3430-F157-AC3B7828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A1B424-D4DA-1819-7339-0252F093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Fizik Muayene</a:t>
            </a:r>
          </a:p>
          <a:p>
            <a:pPr marL="0" indent="0">
              <a:buNone/>
            </a:pPr>
            <a:r>
              <a:rPr lang="tr-TR" dirty="0"/>
              <a:t>-İdrar çıkışı azalmış</a:t>
            </a:r>
          </a:p>
          <a:p>
            <a:pPr marL="0" indent="0">
              <a:buNone/>
            </a:pPr>
            <a:r>
              <a:rPr lang="tr-TR" dirty="0"/>
              <a:t>-Kalp ve akciğer muayenesi taşikardi dışında normal</a:t>
            </a:r>
          </a:p>
          <a:p>
            <a:pPr marL="0" indent="0">
              <a:buNone/>
            </a:pPr>
            <a:r>
              <a:rPr lang="tr-TR" dirty="0"/>
              <a:t>-Karın şişmiş ve palpasyonda hafif ağrılıydı , </a:t>
            </a:r>
            <a:r>
              <a:rPr lang="tr-TR" dirty="0" err="1"/>
              <a:t>hepatosplenomegali</a:t>
            </a:r>
            <a:r>
              <a:rPr lang="tr-TR" dirty="0"/>
              <a:t> yok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Meningeal</a:t>
            </a:r>
            <a:r>
              <a:rPr lang="tr-TR" dirty="0"/>
              <a:t> irritasyon bulgusu yok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585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871</Words>
  <Application>Microsoft Office PowerPoint</Application>
  <PresentationFormat>Geniş ekran</PresentationFormat>
  <Paragraphs>91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Sunusu</vt:lpstr>
      <vt:lpstr>Vaka Sunumu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Tanıtım</vt:lpstr>
      <vt:lpstr>Tanıtım</vt:lpstr>
      <vt:lpstr>Tanıtım</vt:lpstr>
      <vt:lpstr>Tartışma</vt:lpstr>
      <vt:lpstr>Tartışma</vt:lpstr>
      <vt:lpstr>Tartışma</vt:lpstr>
      <vt:lpstr>Tartışma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Aleyna Zihni</cp:lastModifiedBy>
  <cp:revision>3</cp:revision>
  <dcterms:created xsi:type="dcterms:W3CDTF">2025-04-13T19:20:20Z</dcterms:created>
  <dcterms:modified xsi:type="dcterms:W3CDTF">2025-04-15T12:05:26Z</dcterms:modified>
</cp:coreProperties>
</file>