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29"/>
  </p:notesMasterIdLst>
  <p:sldIdLst>
    <p:sldId id="265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6" r:id="rId10"/>
    <p:sldId id="267" r:id="rId11"/>
    <p:sldId id="268" r:id="rId12"/>
    <p:sldId id="269" r:id="rId13"/>
    <p:sldId id="271" r:id="rId14"/>
    <p:sldId id="272" r:id="rId15"/>
    <p:sldId id="270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6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CABF0-A705-6D48-B633-5CE2EB127D71}" type="datetimeFigureOut">
              <a:rPr lang="en-US" smtClean="0"/>
              <a:t>14.03.2016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D79A0-9138-7C45-8C87-20748AF5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40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4.1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mmol</a:t>
            </a:r>
            <a:r>
              <a:rPr lang="en-US" baseline="0" dirty="0" smtClean="0"/>
              <a:t>/l= 160 mg/dl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D79A0-9138-7C45-8C87-20748AF56D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96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14.03.2016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14.03.2016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14.03.2016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14.03.2016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14.03.2016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14.03.2016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14.03.2016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14.03.2016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14.03.2016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14.03.2016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14.03.2016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14.03.2016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SİGARA BIRAKMA VE PREDİYABET VE DİYABET İNSİDANSI: BİR KOHORT ÇALIŞMA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Dr. </a:t>
            </a:r>
            <a:r>
              <a:rPr lang="en-US" dirty="0" err="1" smtClean="0"/>
              <a:t>Zehra</a:t>
            </a:r>
            <a:r>
              <a:rPr lang="en-US" dirty="0" smtClean="0"/>
              <a:t> ASLAN AYDOĞDU</a:t>
            </a:r>
          </a:p>
          <a:p>
            <a:pPr algn="r"/>
            <a:r>
              <a:rPr lang="en-US" dirty="0" smtClean="0"/>
              <a:t>15.03.2016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71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Istatistiksel</a:t>
            </a:r>
            <a:r>
              <a:rPr lang="en-US" dirty="0" smtClean="0"/>
              <a:t> </a:t>
            </a:r>
            <a:r>
              <a:rPr lang="en-US" dirty="0" err="1" smtClean="0"/>
              <a:t>Analiz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Model 1</a:t>
            </a:r>
          </a:p>
          <a:p>
            <a:pPr lvl="1"/>
            <a:r>
              <a:rPr lang="en-US" dirty="0" err="1" smtClean="0"/>
              <a:t>yaş</a:t>
            </a:r>
            <a:endParaRPr lang="en-US" dirty="0" smtClean="0"/>
          </a:p>
          <a:p>
            <a:r>
              <a:rPr lang="en-US" dirty="0" smtClean="0"/>
              <a:t>Model 2</a:t>
            </a:r>
          </a:p>
          <a:p>
            <a:pPr lvl="1"/>
            <a:r>
              <a:rPr lang="en-US" dirty="0" err="1" smtClean="0"/>
              <a:t>yaş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 smtClean="0"/>
              <a:t>eğitim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fiziksel</a:t>
            </a:r>
            <a:r>
              <a:rPr lang="en-US" dirty="0" smtClean="0"/>
              <a:t> </a:t>
            </a:r>
            <a:r>
              <a:rPr lang="en-US" dirty="0" err="1" smtClean="0"/>
              <a:t>aktivite</a:t>
            </a:r>
            <a:r>
              <a:rPr lang="en-US" dirty="0" smtClean="0"/>
              <a:t> </a:t>
            </a:r>
            <a:r>
              <a:rPr lang="en-US" dirty="0" err="1" smtClean="0"/>
              <a:t>süresi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 smtClean="0"/>
              <a:t>alkol</a:t>
            </a:r>
            <a:r>
              <a:rPr lang="en-US" dirty="0" smtClean="0"/>
              <a:t> </a:t>
            </a:r>
            <a:r>
              <a:rPr lang="en-US" dirty="0" err="1" smtClean="0"/>
              <a:t>tüketimi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hiperkolesterolemi</a:t>
            </a:r>
            <a:r>
              <a:rPr lang="en-US" dirty="0" smtClean="0"/>
              <a:t> ,</a:t>
            </a:r>
          </a:p>
          <a:p>
            <a:pPr lvl="1"/>
            <a:r>
              <a:rPr lang="en-US" dirty="0" err="1" smtClean="0"/>
              <a:t>hipertansiyon</a:t>
            </a:r>
            <a:endParaRPr lang="en-US" dirty="0" smtClean="0"/>
          </a:p>
          <a:p>
            <a:r>
              <a:rPr lang="en-US" dirty="0" smtClean="0"/>
              <a:t>Model 3</a:t>
            </a:r>
          </a:p>
          <a:p>
            <a:pPr lvl="1"/>
            <a:r>
              <a:rPr lang="en-US" dirty="0"/>
              <a:t>Model 2’deki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değişkenler</a:t>
            </a:r>
            <a:endParaRPr lang="en-US" dirty="0"/>
          </a:p>
          <a:p>
            <a:pPr lvl="1"/>
            <a:r>
              <a:rPr lang="en-US" dirty="0"/>
              <a:t>BMI</a:t>
            </a:r>
          </a:p>
          <a:p>
            <a:pPr lvl="1"/>
            <a:r>
              <a:rPr lang="en-US" dirty="0" err="1"/>
              <a:t>bel</a:t>
            </a:r>
            <a:r>
              <a:rPr lang="en-US" dirty="0"/>
              <a:t> </a:t>
            </a:r>
            <a:r>
              <a:rPr lang="en-US" dirty="0" err="1"/>
              <a:t>çevresi</a:t>
            </a:r>
            <a:endParaRPr lang="en-US" dirty="0"/>
          </a:p>
          <a:p>
            <a:r>
              <a:rPr lang="en-US" dirty="0" err="1" smtClean="0"/>
              <a:t>Tanımlanmamış</a:t>
            </a:r>
            <a:r>
              <a:rPr lang="en-US" dirty="0" smtClean="0"/>
              <a:t> model</a:t>
            </a:r>
          </a:p>
          <a:p>
            <a:pPr lvl="1"/>
            <a:r>
              <a:rPr lang="en-US" dirty="0" err="1" smtClean="0"/>
              <a:t>Cinsiyet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içme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Tip 2 DM /BAG </a:t>
            </a:r>
            <a:r>
              <a:rPr lang="en-US" dirty="0" err="1" smtClean="0"/>
              <a:t>insidansı</a:t>
            </a:r>
            <a:r>
              <a:rPr lang="en-US" dirty="0" smtClean="0"/>
              <a:t> </a:t>
            </a:r>
            <a:r>
              <a:rPr lang="en-US" dirty="0" err="1" smtClean="0"/>
              <a:t>ilişkisi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9282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Sonuçlar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26199" b="-26199"/>
          <a:stretch>
            <a:fillRect/>
          </a:stretch>
        </p:blipFill>
        <p:spPr>
          <a:xfrm>
            <a:off x="0" y="829253"/>
            <a:ext cx="9318044" cy="5870367"/>
          </a:xfrm>
        </p:spPr>
      </p:pic>
    </p:spTree>
    <p:extLst>
      <p:ext uri="{BB962C8B-B14F-4D97-AF65-F5344CB8AC3E}">
        <p14:creationId xmlns:p14="http://schemas.microsoft.com/office/powerpoint/2010/main" val="2618284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63281" b="-63281"/>
          <a:stretch>
            <a:fillRect/>
          </a:stretch>
        </p:blipFill>
        <p:spPr>
          <a:xfrm>
            <a:off x="-67152" y="597774"/>
            <a:ext cx="9211152" cy="5803026"/>
          </a:xfrm>
        </p:spPr>
      </p:pic>
    </p:spTree>
    <p:extLst>
      <p:ext uri="{BB962C8B-B14F-4D97-AF65-F5344CB8AC3E}">
        <p14:creationId xmlns:p14="http://schemas.microsoft.com/office/powerpoint/2010/main" val="3225858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Takiplerde</a:t>
            </a:r>
            <a:r>
              <a:rPr lang="en-US" dirty="0" smtClean="0"/>
              <a:t> 1311(%41.4) </a:t>
            </a:r>
            <a:r>
              <a:rPr lang="en-US" dirty="0" err="1" smtClean="0"/>
              <a:t>katılımcıda</a:t>
            </a:r>
            <a:r>
              <a:rPr lang="en-US" dirty="0" smtClean="0"/>
              <a:t> BAG </a:t>
            </a:r>
            <a:r>
              <a:rPr lang="en-US" dirty="0" err="1" smtClean="0"/>
              <a:t>ve</a:t>
            </a:r>
            <a:r>
              <a:rPr lang="en-US" dirty="0" smtClean="0"/>
              <a:t> 47(%1.5) </a:t>
            </a:r>
            <a:r>
              <a:rPr lang="en-US" dirty="0" err="1" smtClean="0"/>
              <a:t>katılımcıdaTip</a:t>
            </a:r>
            <a:r>
              <a:rPr lang="en-US" dirty="0" smtClean="0"/>
              <a:t> 2 DM </a:t>
            </a:r>
            <a:r>
              <a:rPr lang="en-US" dirty="0" err="1" smtClean="0"/>
              <a:t>gelişti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Kadınlardaki</a:t>
            </a:r>
            <a:r>
              <a:rPr lang="en-US" dirty="0" smtClean="0"/>
              <a:t>  BAG(p&lt;0.001) </a:t>
            </a:r>
            <a:r>
              <a:rPr lang="en-US" dirty="0" err="1" smtClean="0"/>
              <a:t>ve</a:t>
            </a:r>
            <a:r>
              <a:rPr lang="en-US" dirty="0" smtClean="0"/>
              <a:t> Tip 2 DM(p=0.032) </a:t>
            </a:r>
            <a:r>
              <a:rPr lang="en-US" dirty="0" err="1" smtClean="0"/>
              <a:t>insidansı</a:t>
            </a:r>
            <a:r>
              <a:rPr lang="en-US" dirty="0" smtClean="0"/>
              <a:t> </a:t>
            </a:r>
            <a:r>
              <a:rPr lang="en-US" dirty="0" err="1" smtClean="0"/>
              <a:t>erkeklere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düşüktü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538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24074" r="-24074"/>
          <a:stretch>
            <a:fillRect/>
          </a:stretch>
        </p:blipFill>
        <p:spPr>
          <a:xfrm>
            <a:off x="-657924" y="225587"/>
            <a:ext cx="10465586" cy="6593319"/>
          </a:xfrm>
        </p:spPr>
      </p:pic>
    </p:spTree>
    <p:extLst>
      <p:ext uri="{BB962C8B-B14F-4D97-AF65-F5344CB8AC3E}">
        <p14:creationId xmlns:p14="http://schemas.microsoft.com/office/powerpoint/2010/main" val="3010893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39531" b="-39531"/>
          <a:stretch>
            <a:fillRect/>
          </a:stretch>
        </p:blipFill>
        <p:spPr>
          <a:xfrm>
            <a:off x="137705" y="726834"/>
            <a:ext cx="9006295" cy="5673966"/>
          </a:xfrm>
        </p:spPr>
      </p:pic>
    </p:spTree>
    <p:extLst>
      <p:ext uri="{BB962C8B-B14F-4D97-AF65-F5344CB8AC3E}">
        <p14:creationId xmlns:p14="http://schemas.microsoft.com/office/powerpoint/2010/main" val="2333027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Tartışma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 </a:t>
            </a:r>
            <a:r>
              <a:rPr lang="en-US" dirty="0" err="1" smtClean="0"/>
              <a:t>çalışmada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bırakma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BAG </a:t>
            </a:r>
            <a:r>
              <a:rPr lang="en-US" dirty="0" err="1" smtClean="0"/>
              <a:t>ve</a:t>
            </a:r>
            <a:r>
              <a:rPr lang="en-US" dirty="0" smtClean="0"/>
              <a:t> Tip 2 DM </a:t>
            </a:r>
            <a:r>
              <a:rPr lang="en-US" dirty="0" err="1" smtClean="0"/>
              <a:t>gelişimi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anlamlı</a:t>
            </a:r>
            <a:r>
              <a:rPr lang="en-US" dirty="0" smtClean="0"/>
              <a:t> </a:t>
            </a:r>
            <a:r>
              <a:rPr lang="en-US" dirty="0" err="1" smtClean="0"/>
              <a:t>fark</a:t>
            </a:r>
            <a:r>
              <a:rPr lang="en-US" dirty="0" smtClean="0"/>
              <a:t> </a:t>
            </a:r>
            <a:r>
              <a:rPr lang="en-US" dirty="0" err="1" smtClean="0"/>
              <a:t>bulamadık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/>
              <a:t>E</a:t>
            </a:r>
            <a:r>
              <a:rPr lang="en-US" dirty="0" err="1" smtClean="0"/>
              <a:t>rkeklerde</a:t>
            </a:r>
            <a:r>
              <a:rPr lang="en-US" dirty="0" smtClean="0"/>
              <a:t> </a:t>
            </a:r>
            <a:r>
              <a:rPr lang="en-US" dirty="0" err="1" smtClean="0"/>
              <a:t>başlangıçta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metabolik</a:t>
            </a:r>
            <a:r>
              <a:rPr lang="en-US" dirty="0" smtClean="0"/>
              <a:t> risk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izlem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kadınlara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kilo alma </a:t>
            </a:r>
            <a:r>
              <a:rPr lang="en-US" dirty="0" err="1" smtClean="0"/>
              <a:t>saptandı</a:t>
            </a:r>
            <a:r>
              <a:rPr lang="en-US" dirty="0" smtClean="0"/>
              <a:t> </a:t>
            </a:r>
            <a:r>
              <a:rPr lang="en-US" dirty="0" err="1" smtClean="0"/>
              <a:t>fakat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bırkma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cinsiyet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metabolik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ilişki</a:t>
            </a:r>
            <a:r>
              <a:rPr lang="en-US" dirty="0" smtClean="0"/>
              <a:t> </a:t>
            </a:r>
            <a:r>
              <a:rPr lang="en-US" dirty="0" err="1" smtClean="0"/>
              <a:t>saptanmadı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854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Sigara</a:t>
            </a:r>
            <a:r>
              <a:rPr lang="en-US" sz="3600" dirty="0" smtClean="0"/>
              <a:t> </a:t>
            </a:r>
            <a:r>
              <a:rPr lang="en-US" sz="3600" dirty="0" err="1" smtClean="0"/>
              <a:t>bırakma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Tip 2 DM </a:t>
            </a:r>
            <a:r>
              <a:rPr lang="en-US" sz="3600" dirty="0" err="1" smtClean="0"/>
              <a:t>riski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bırakma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Tip 2 DM </a:t>
            </a:r>
            <a:r>
              <a:rPr lang="en-US" dirty="0" err="1" smtClean="0"/>
              <a:t>insidansı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ilişkiyi</a:t>
            </a:r>
            <a:r>
              <a:rPr lang="en-US" dirty="0" smtClean="0"/>
              <a:t> </a:t>
            </a:r>
            <a:r>
              <a:rPr lang="en-US" dirty="0" err="1" smtClean="0"/>
              <a:t>inceleyen</a:t>
            </a:r>
            <a:r>
              <a:rPr lang="en-US" dirty="0" smtClean="0"/>
              <a:t> 25 </a:t>
            </a:r>
            <a:r>
              <a:rPr lang="en-US" dirty="0" err="1" smtClean="0"/>
              <a:t>kohort</a:t>
            </a:r>
            <a:r>
              <a:rPr lang="en-US" dirty="0" smtClean="0"/>
              <a:t> </a:t>
            </a:r>
            <a:r>
              <a:rPr lang="en-US" dirty="0" err="1" smtClean="0"/>
              <a:t>çalışmayı</a:t>
            </a:r>
            <a:r>
              <a:rPr lang="en-US" dirty="0" smtClean="0"/>
              <a:t> </a:t>
            </a:r>
            <a:r>
              <a:rPr lang="en-US" dirty="0" err="1" smtClean="0"/>
              <a:t>içeren</a:t>
            </a:r>
            <a:r>
              <a:rPr lang="en-US" dirty="0" smtClean="0"/>
              <a:t>  </a:t>
            </a:r>
            <a:r>
              <a:rPr lang="en-US" dirty="0" err="1" smtClean="0"/>
              <a:t>bir</a:t>
            </a:r>
            <a:r>
              <a:rPr lang="en-US" dirty="0" smtClean="0"/>
              <a:t> meta-</a:t>
            </a:r>
            <a:r>
              <a:rPr lang="en-US" dirty="0" err="1" smtClean="0"/>
              <a:t>analizde</a:t>
            </a:r>
            <a:r>
              <a:rPr lang="en-US" dirty="0" smtClean="0"/>
              <a:t>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dönemde</a:t>
            </a:r>
            <a:r>
              <a:rPr lang="en-US" dirty="0" smtClean="0"/>
              <a:t> </a:t>
            </a:r>
            <a:r>
              <a:rPr lang="en-US" dirty="0" err="1" smtClean="0"/>
              <a:t>eski</a:t>
            </a:r>
            <a:r>
              <a:rPr lang="en-US" dirty="0" smtClean="0"/>
              <a:t> </a:t>
            </a:r>
            <a:r>
              <a:rPr lang="en-US" dirty="0" err="1" smtClean="0"/>
              <a:t>içicilerin</a:t>
            </a:r>
            <a:r>
              <a:rPr lang="en-US" dirty="0" smtClean="0"/>
              <a:t> </a:t>
            </a:r>
            <a:r>
              <a:rPr lang="en-US" dirty="0" err="1" smtClean="0"/>
              <a:t>sigarayı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bırakanlara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Tip 2 DM </a:t>
            </a:r>
            <a:r>
              <a:rPr lang="en-US" dirty="0" err="1" smtClean="0"/>
              <a:t>gelişme</a:t>
            </a:r>
            <a:r>
              <a:rPr lang="en-US" dirty="0" smtClean="0"/>
              <a:t> </a:t>
            </a:r>
            <a:r>
              <a:rPr lang="en-US" dirty="0" err="1" smtClean="0"/>
              <a:t>riskinin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saptanmıştır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Buna </a:t>
            </a:r>
            <a:r>
              <a:rPr lang="en-US" dirty="0" err="1" smtClean="0"/>
              <a:t>rağmen</a:t>
            </a:r>
            <a:r>
              <a:rPr lang="en-US" dirty="0" smtClean="0"/>
              <a:t>,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bırakmadan</a:t>
            </a:r>
            <a:r>
              <a:rPr lang="en-US" dirty="0" smtClean="0"/>
              <a:t> </a:t>
            </a:r>
            <a:r>
              <a:rPr lang="en-US" dirty="0" err="1" smtClean="0"/>
              <a:t>sonraki</a:t>
            </a:r>
            <a:r>
              <a:rPr lang="en-US" dirty="0" smtClean="0"/>
              <a:t> Tip 2 DM </a:t>
            </a:r>
            <a:r>
              <a:rPr lang="en-US" dirty="0" err="1" smtClean="0"/>
              <a:t>gelişimini</a:t>
            </a:r>
            <a:r>
              <a:rPr lang="en-US" dirty="0" smtClean="0"/>
              <a:t> </a:t>
            </a:r>
            <a:r>
              <a:rPr lang="en-US" dirty="0" err="1" smtClean="0"/>
              <a:t>inceleyen</a:t>
            </a:r>
            <a:r>
              <a:rPr lang="en-US" dirty="0" smtClean="0"/>
              <a:t> 6 </a:t>
            </a:r>
            <a:r>
              <a:rPr lang="en-US" dirty="0" err="1" smtClean="0"/>
              <a:t>çalışmada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hiç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içmeyenlere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sigarayı</a:t>
            </a:r>
            <a:r>
              <a:rPr lang="en-US" dirty="0" smtClean="0"/>
              <a:t> </a:t>
            </a:r>
            <a:r>
              <a:rPr lang="en-US" dirty="0" err="1" smtClean="0"/>
              <a:t>bıraktıktan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geçenlerde</a:t>
            </a:r>
            <a:r>
              <a:rPr lang="en-US" dirty="0" smtClean="0"/>
              <a:t> </a:t>
            </a:r>
            <a:r>
              <a:rPr lang="en-US" dirty="0" err="1" smtClean="0"/>
              <a:t>artmış</a:t>
            </a:r>
            <a:r>
              <a:rPr lang="en-US" dirty="0" smtClean="0"/>
              <a:t> risk </a:t>
            </a:r>
            <a:r>
              <a:rPr lang="en-US" dirty="0" err="1" smtClean="0"/>
              <a:t>gösterilmiştir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Amerika’da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çalışmada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bıraktıktan</a:t>
            </a:r>
            <a:r>
              <a:rPr lang="en-US" dirty="0" smtClean="0"/>
              <a:t> </a:t>
            </a:r>
            <a:r>
              <a:rPr lang="en-US" dirty="0" err="1" smtClean="0"/>
              <a:t>sonraki</a:t>
            </a:r>
            <a:r>
              <a:rPr lang="en-US" dirty="0" smtClean="0"/>
              <a:t> ilk 10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erkeklerde</a:t>
            </a:r>
            <a:r>
              <a:rPr lang="en-US" dirty="0" smtClean="0"/>
              <a:t>, ilk 5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kadınlarda</a:t>
            </a:r>
            <a:r>
              <a:rPr lang="en-US" dirty="0" smtClean="0"/>
              <a:t> </a:t>
            </a:r>
            <a:r>
              <a:rPr lang="en-US" dirty="0" err="1" smtClean="0"/>
              <a:t>artmış</a:t>
            </a:r>
            <a:r>
              <a:rPr lang="en-US" dirty="0" smtClean="0"/>
              <a:t> Tip 2 DM </a:t>
            </a:r>
            <a:r>
              <a:rPr lang="en-US" dirty="0" err="1" smtClean="0"/>
              <a:t>riski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gösterilmiştir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009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Kore’de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çalışmada</a:t>
            </a:r>
            <a:r>
              <a:rPr lang="en-US" dirty="0" smtClean="0"/>
              <a:t> 2-4 </a:t>
            </a:r>
            <a:r>
              <a:rPr lang="en-US" dirty="0" err="1" smtClean="0"/>
              <a:t>yıldır</a:t>
            </a:r>
            <a:r>
              <a:rPr lang="en-US" dirty="0" smtClean="0"/>
              <a:t> </a:t>
            </a:r>
            <a:r>
              <a:rPr lang="en-US" dirty="0" err="1" smtClean="0"/>
              <a:t>sigarayı</a:t>
            </a:r>
            <a:r>
              <a:rPr lang="en-US" dirty="0" smtClean="0"/>
              <a:t> </a:t>
            </a:r>
            <a:r>
              <a:rPr lang="en-US" dirty="0" err="1" smtClean="0"/>
              <a:t>bırakmış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erkeklerde</a:t>
            </a:r>
            <a:r>
              <a:rPr lang="en-US" dirty="0" smtClean="0"/>
              <a:t> </a:t>
            </a:r>
            <a:r>
              <a:rPr lang="en-US" dirty="0" err="1" smtClean="0"/>
              <a:t>hiç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içmeyenlere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Tip 2 DM </a:t>
            </a:r>
            <a:r>
              <a:rPr lang="en-US" dirty="0" err="1" smtClean="0"/>
              <a:t>riskinde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derecede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2010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merika’da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çalışmada</a:t>
            </a:r>
            <a:r>
              <a:rPr lang="en-US" dirty="0" smtClean="0"/>
              <a:t> </a:t>
            </a:r>
            <a:r>
              <a:rPr lang="en-US" dirty="0" err="1"/>
              <a:t>erkek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kadınlarda</a:t>
            </a:r>
            <a:r>
              <a:rPr lang="en-US" dirty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içicilere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sigarayı</a:t>
            </a:r>
            <a:r>
              <a:rPr lang="en-US" dirty="0" smtClean="0"/>
              <a:t> </a:t>
            </a:r>
            <a:r>
              <a:rPr lang="en-US" dirty="0" err="1" smtClean="0"/>
              <a:t>bıraktıktan</a:t>
            </a:r>
            <a:r>
              <a:rPr lang="en-US" dirty="0" smtClean="0"/>
              <a:t> </a:t>
            </a:r>
            <a:r>
              <a:rPr lang="en-US" dirty="0" err="1" smtClean="0"/>
              <a:t>sonraki</a:t>
            </a:r>
            <a:r>
              <a:rPr lang="en-US" dirty="0" smtClean="0"/>
              <a:t> 6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Tip 2 DM </a:t>
            </a:r>
            <a:r>
              <a:rPr lang="en-US" dirty="0" err="1" smtClean="0"/>
              <a:t>gelişimi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artmış</a:t>
            </a:r>
            <a:r>
              <a:rPr lang="en-US" dirty="0" smtClean="0"/>
              <a:t> risk </a:t>
            </a:r>
            <a:r>
              <a:rPr lang="en-US" dirty="0" err="1" smtClean="0"/>
              <a:t>gösterilmiştiir</a:t>
            </a:r>
            <a:r>
              <a:rPr lang="en-US" dirty="0" smtClean="0"/>
              <a:t>. </a:t>
            </a:r>
            <a:r>
              <a:rPr lang="en-US" dirty="0" err="1" smtClean="0"/>
              <a:t>Sigarayı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bırakanlar</a:t>
            </a:r>
            <a:r>
              <a:rPr lang="en-US" dirty="0" smtClean="0"/>
              <a:t> (3.8 kg)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içenlere</a:t>
            </a:r>
            <a:r>
              <a:rPr lang="en-US" dirty="0" smtClean="0"/>
              <a:t>(0.6kg)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kilo </a:t>
            </a:r>
            <a:r>
              <a:rPr lang="en-US" dirty="0" err="1" smtClean="0"/>
              <a:t>almışlardır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çalışmalarda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içmeyenler</a:t>
            </a:r>
            <a:r>
              <a:rPr lang="en-US" dirty="0" smtClean="0"/>
              <a:t> </a:t>
            </a:r>
            <a:r>
              <a:rPr lang="en-US" dirty="0" err="1" smtClean="0"/>
              <a:t>referans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alınmıştır</a:t>
            </a:r>
            <a:r>
              <a:rPr lang="en-US" dirty="0" smtClean="0"/>
              <a:t>. </a:t>
            </a:r>
            <a:r>
              <a:rPr lang="en-US" dirty="0" err="1"/>
              <a:t>S</a:t>
            </a:r>
            <a:r>
              <a:rPr lang="en-US" dirty="0" err="1" smtClean="0"/>
              <a:t>igarayı</a:t>
            </a:r>
            <a:r>
              <a:rPr lang="en-US" dirty="0" smtClean="0"/>
              <a:t> </a:t>
            </a:r>
            <a:r>
              <a:rPr lang="en-US" dirty="0" err="1" smtClean="0"/>
              <a:t>bırakanlar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içmeye</a:t>
            </a:r>
            <a:r>
              <a:rPr lang="en-US" dirty="0" smtClean="0"/>
              <a:t> </a:t>
            </a:r>
            <a:r>
              <a:rPr lang="en-US" dirty="0" err="1" smtClean="0"/>
              <a:t>hala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edenler</a:t>
            </a:r>
            <a:r>
              <a:rPr lang="en-US" dirty="0" smtClean="0"/>
              <a:t> </a:t>
            </a:r>
            <a:r>
              <a:rPr lang="en-US" dirty="0" err="1" smtClean="0"/>
              <a:t>direkt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karşılaştırılmamış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BAG </a:t>
            </a:r>
            <a:r>
              <a:rPr lang="en-US" dirty="0" err="1" smtClean="0"/>
              <a:t>gelişme</a:t>
            </a:r>
            <a:r>
              <a:rPr lang="en-US" dirty="0" smtClean="0"/>
              <a:t> </a:t>
            </a:r>
            <a:r>
              <a:rPr lang="en-US" dirty="0" err="1" smtClean="0"/>
              <a:t>riski</a:t>
            </a:r>
            <a:r>
              <a:rPr lang="en-US" dirty="0" smtClean="0"/>
              <a:t> </a:t>
            </a:r>
            <a:r>
              <a:rPr lang="en-US" dirty="0" err="1" smtClean="0"/>
              <a:t>değerlendirilmemiştir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94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Çalışmamız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r>
              <a:rPr lang="en-US" dirty="0" smtClean="0"/>
              <a:t> </a:t>
            </a:r>
            <a:r>
              <a:rPr lang="en-US" dirty="0" err="1" smtClean="0"/>
              <a:t>desteklememektedir</a:t>
            </a:r>
            <a:r>
              <a:rPr lang="en-US" dirty="0" smtClean="0"/>
              <a:t>. </a:t>
            </a:r>
            <a:r>
              <a:rPr lang="en-US" dirty="0"/>
              <a:t>B</a:t>
            </a:r>
            <a:r>
              <a:rPr lang="en-US" dirty="0" smtClean="0"/>
              <a:t>u </a:t>
            </a:r>
            <a:r>
              <a:rPr lang="en-US" dirty="0" err="1" smtClean="0"/>
              <a:t>tutarsızlık</a:t>
            </a:r>
            <a:r>
              <a:rPr lang="en-US" dirty="0" smtClean="0"/>
              <a:t> </a:t>
            </a:r>
            <a:r>
              <a:rPr lang="en-US" dirty="0" err="1" smtClean="0"/>
              <a:t>birçok</a:t>
            </a:r>
            <a:r>
              <a:rPr lang="en-US" dirty="0" smtClean="0"/>
              <a:t> </a:t>
            </a:r>
            <a:r>
              <a:rPr lang="en-US" dirty="0" err="1" smtClean="0"/>
              <a:t>hipotezle</a:t>
            </a:r>
            <a:r>
              <a:rPr lang="en-US" dirty="0" smtClean="0"/>
              <a:t> </a:t>
            </a:r>
            <a:r>
              <a:rPr lang="en-US" dirty="0" err="1" smtClean="0"/>
              <a:t>açıklanabilir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43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21329" b="-21329"/>
          <a:stretch>
            <a:fillRect/>
          </a:stretch>
        </p:blipFill>
        <p:spPr>
          <a:xfrm>
            <a:off x="0" y="1041318"/>
            <a:ext cx="8369408" cy="5359482"/>
          </a:xfrm>
        </p:spPr>
      </p:pic>
    </p:spTree>
    <p:extLst>
      <p:ext uri="{BB962C8B-B14F-4D97-AF65-F5344CB8AC3E}">
        <p14:creationId xmlns:p14="http://schemas.microsoft.com/office/powerpoint/2010/main" val="2760817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Birinci</a:t>
            </a:r>
            <a:r>
              <a:rPr lang="en-US" sz="3600" dirty="0" smtClean="0"/>
              <a:t> </a:t>
            </a:r>
            <a:r>
              <a:rPr lang="en-US" sz="3600" dirty="0" err="1" smtClean="0"/>
              <a:t>hipotez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>
              <a:buClr>
                <a:schemeClr val="accent1"/>
              </a:buClr>
            </a:pPr>
            <a:r>
              <a:rPr lang="en-US" dirty="0" err="1"/>
              <a:t>Sigara</a:t>
            </a:r>
            <a:r>
              <a:rPr lang="en-US" dirty="0"/>
              <a:t> </a:t>
            </a:r>
            <a:r>
              <a:rPr lang="en-US" dirty="0" err="1"/>
              <a:t>bıraktıktan</a:t>
            </a:r>
            <a:r>
              <a:rPr lang="en-US" dirty="0"/>
              <a:t> </a:t>
            </a:r>
            <a:r>
              <a:rPr lang="en-US" dirty="0" err="1"/>
              <a:t>sonraki</a:t>
            </a:r>
            <a:r>
              <a:rPr lang="en-US" dirty="0"/>
              <a:t> kilo alma </a:t>
            </a:r>
            <a:r>
              <a:rPr lang="en-US" dirty="0" err="1"/>
              <a:t>sigarayı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bırakmış</a:t>
            </a:r>
            <a:r>
              <a:rPr lang="en-US" dirty="0"/>
              <a:t> </a:t>
            </a:r>
            <a:r>
              <a:rPr lang="en-US" dirty="0" err="1"/>
              <a:t>olanlarda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azdı</a:t>
            </a:r>
            <a:r>
              <a:rPr lang="en-US" dirty="0"/>
              <a:t>. Bu durum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çalışmalarla</a:t>
            </a:r>
            <a:r>
              <a:rPr lang="en-US" dirty="0"/>
              <a:t> </a:t>
            </a:r>
            <a:r>
              <a:rPr lang="en-US" dirty="0" err="1"/>
              <a:t>karşılaştırıldığında</a:t>
            </a:r>
            <a:r>
              <a:rPr lang="en-US" dirty="0"/>
              <a:t> </a:t>
            </a:r>
            <a:r>
              <a:rPr lang="en-US" dirty="0" err="1"/>
              <a:t>sigarayı</a:t>
            </a:r>
            <a:r>
              <a:rPr lang="en-US" dirty="0"/>
              <a:t> </a:t>
            </a:r>
            <a:r>
              <a:rPr lang="en-US" dirty="0" err="1"/>
              <a:t>bıraktıktan</a:t>
            </a:r>
            <a:r>
              <a:rPr lang="en-US" dirty="0"/>
              <a:t> </a:t>
            </a:r>
            <a:r>
              <a:rPr lang="en-US" dirty="0" err="1"/>
              <a:t>sonraki</a:t>
            </a:r>
            <a:r>
              <a:rPr lang="en-US" dirty="0"/>
              <a:t> Tip 2 DM </a:t>
            </a:r>
            <a:r>
              <a:rPr lang="en-US" dirty="0" err="1"/>
              <a:t>ve</a:t>
            </a:r>
            <a:r>
              <a:rPr lang="en-US" dirty="0"/>
              <a:t> BAG </a:t>
            </a:r>
            <a:r>
              <a:rPr lang="en-US" dirty="0" err="1"/>
              <a:t>gelişim</a:t>
            </a:r>
            <a:r>
              <a:rPr lang="en-US" dirty="0"/>
              <a:t> </a:t>
            </a:r>
            <a:r>
              <a:rPr lang="en-US" dirty="0" err="1"/>
              <a:t>insidansının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düşük</a:t>
            </a:r>
            <a:r>
              <a:rPr lang="en-US" dirty="0"/>
              <a:t> </a:t>
            </a:r>
            <a:r>
              <a:rPr lang="en-US" dirty="0" err="1"/>
              <a:t>olmasıyla</a:t>
            </a:r>
            <a:r>
              <a:rPr lang="en-US" dirty="0"/>
              <a:t> </a:t>
            </a:r>
            <a:r>
              <a:rPr lang="en-US" dirty="0" err="1"/>
              <a:t>açıklanabilir</a:t>
            </a:r>
            <a:r>
              <a:rPr lang="en-US" dirty="0" smtClean="0"/>
              <a:t>.</a:t>
            </a:r>
          </a:p>
          <a:p>
            <a:pPr marL="342900" lvl="1">
              <a:buClr>
                <a:schemeClr val="accent1"/>
              </a:buClr>
            </a:pPr>
            <a:endParaRPr lang="en-US" dirty="0"/>
          </a:p>
          <a:p>
            <a:pPr marL="342900" lvl="1">
              <a:buClr>
                <a:schemeClr val="accent1"/>
              </a:buClr>
            </a:pPr>
            <a:r>
              <a:rPr lang="en-US" dirty="0" smtClean="0"/>
              <a:t> </a:t>
            </a:r>
            <a:r>
              <a:rPr lang="en-US" dirty="0" err="1"/>
              <a:t>Ilginç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çalışmamızda</a:t>
            </a:r>
            <a:r>
              <a:rPr lang="en-US" dirty="0"/>
              <a:t> </a:t>
            </a:r>
            <a:r>
              <a:rPr lang="en-US" dirty="0" err="1"/>
              <a:t>sigarayı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bırakanların</a:t>
            </a:r>
            <a:r>
              <a:rPr lang="en-US" dirty="0"/>
              <a:t> </a:t>
            </a:r>
            <a:r>
              <a:rPr lang="en-US" dirty="0" err="1"/>
              <a:t>içicilere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kilo </a:t>
            </a:r>
            <a:r>
              <a:rPr lang="en-US" dirty="0" err="1"/>
              <a:t>almadığı</a:t>
            </a:r>
            <a:r>
              <a:rPr lang="en-US" dirty="0"/>
              <a:t> </a:t>
            </a:r>
            <a:r>
              <a:rPr lang="en-US" dirty="0" err="1" smtClean="0"/>
              <a:t>saptandı</a:t>
            </a:r>
            <a:r>
              <a:rPr lang="en-US" dirty="0" smtClean="0"/>
              <a:t>. Bu durum </a:t>
            </a:r>
            <a:r>
              <a:rPr lang="en-US" dirty="0" err="1" smtClean="0"/>
              <a:t>çalışmamızdaki</a:t>
            </a:r>
            <a:r>
              <a:rPr lang="en-US" dirty="0" smtClean="0"/>
              <a:t> </a:t>
            </a:r>
            <a:r>
              <a:rPr lang="en-US" dirty="0" err="1" smtClean="0"/>
              <a:t>Tİp</a:t>
            </a:r>
            <a:r>
              <a:rPr lang="en-US" dirty="0" smtClean="0"/>
              <a:t> 2 DM </a:t>
            </a:r>
            <a:r>
              <a:rPr lang="en-US" dirty="0" err="1" smtClean="0"/>
              <a:t>ve</a:t>
            </a:r>
            <a:r>
              <a:rPr lang="en-US" dirty="0" smtClean="0"/>
              <a:t> BAG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ilişkiyi</a:t>
            </a:r>
            <a:r>
              <a:rPr lang="en-US" dirty="0" smtClean="0"/>
              <a:t> </a:t>
            </a:r>
            <a:r>
              <a:rPr lang="en-US" dirty="0" err="1" smtClean="0"/>
              <a:t>açıklayabilir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22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İkinci</a:t>
            </a:r>
            <a:r>
              <a:rPr lang="en-US" sz="3600" dirty="0" smtClean="0"/>
              <a:t> </a:t>
            </a:r>
            <a:r>
              <a:rPr lang="en-US" sz="3600" dirty="0" err="1" smtClean="0"/>
              <a:t>hipotez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bırakma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Tip 2 DM </a:t>
            </a:r>
            <a:r>
              <a:rPr lang="en-US" dirty="0" err="1" smtClean="0"/>
              <a:t>gelişimi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ilişki</a:t>
            </a:r>
            <a:r>
              <a:rPr lang="en-US" dirty="0" smtClean="0"/>
              <a:t> U </a:t>
            </a:r>
            <a:r>
              <a:rPr lang="en-US" dirty="0" err="1" smtClean="0"/>
              <a:t>şeklinde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.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dönemde</a:t>
            </a:r>
            <a:r>
              <a:rPr lang="en-US" dirty="0" smtClean="0"/>
              <a:t> </a:t>
            </a:r>
            <a:r>
              <a:rPr lang="en-US" dirty="0" err="1" smtClean="0"/>
              <a:t>artmış</a:t>
            </a:r>
            <a:r>
              <a:rPr lang="en-US" dirty="0" smtClean="0"/>
              <a:t> risk , </a:t>
            </a:r>
            <a:r>
              <a:rPr lang="en-US" dirty="0" err="1" smtClean="0"/>
              <a:t>sonraki</a:t>
            </a:r>
            <a:r>
              <a:rPr lang="en-US" dirty="0" smtClean="0"/>
              <a:t> </a:t>
            </a:r>
            <a:r>
              <a:rPr lang="en-US" dirty="0" err="1" smtClean="0"/>
              <a:t>dönemlerde</a:t>
            </a:r>
            <a:r>
              <a:rPr lang="en-US" dirty="0" smtClean="0"/>
              <a:t> </a:t>
            </a:r>
            <a:r>
              <a:rPr lang="en-US" dirty="0" err="1" smtClean="0"/>
              <a:t>azalmış</a:t>
            </a:r>
            <a:r>
              <a:rPr lang="en-US" dirty="0" smtClean="0"/>
              <a:t> risk </a:t>
            </a:r>
            <a:r>
              <a:rPr lang="en-US" dirty="0" err="1" smtClean="0"/>
              <a:t>saptanabilir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Biz risk </a:t>
            </a:r>
            <a:r>
              <a:rPr lang="en-US" dirty="0" err="1" smtClean="0"/>
              <a:t>azaldığı</a:t>
            </a:r>
            <a:r>
              <a:rPr lang="en-US" dirty="0" smtClean="0"/>
              <a:t> </a:t>
            </a:r>
            <a:r>
              <a:rPr lang="en-US" dirty="0" err="1" smtClean="0"/>
              <a:t>zamanda</a:t>
            </a:r>
            <a:r>
              <a:rPr lang="en-US" dirty="0" smtClean="0"/>
              <a:t> Tip 2 DM </a:t>
            </a:r>
            <a:r>
              <a:rPr lang="en-US" dirty="0" err="1" smtClean="0"/>
              <a:t>insidansını</a:t>
            </a:r>
            <a:r>
              <a:rPr lang="en-US" dirty="0" smtClean="0"/>
              <a:t> </a:t>
            </a:r>
            <a:r>
              <a:rPr lang="en-US" dirty="0" err="1" smtClean="0"/>
              <a:t>ölçmüş</a:t>
            </a:r>
            <a:r>
              <a:rPr lang="en-US" dirty="0" smtClean="0"/>
              <a:t> </a:t>
            </a:r>
            <a:r>
              <a:rPr lang="en-US" dirty="0" err="1" smtClean="0"/>
              <a:t>olabiliriz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283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Üçüncü</a:t>
            </a:r>
            <a:r>
              <a:rPr lang="en-US" sz="3600" dirty="0" smtClean="0"/>
              <a:t> </a:t>
            </a:r>
            <a:r>
              <a:rPr lang="en-US" sz="3600" dirty="0" err="1" smtClean="0"/>
              <a:t>hipotez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Bizim</a:t>
            </a:r>
            <a:r>
              <a:rPr lang="en-US" dirty="0" smtClean="0"/>
              <a:t> </a:t>
            </a:r>
            <a:r>
              <a:rPr lang="en-US" dirty="0" err="1" smtClean="0"/>
              <a:t>nüfusumuz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çalışmalar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karşılaştırılamayabilir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Homojen</a:t>
            </a:r>
            <a:r>
              <a:rPr lang="en-US" dirty="0" smtClean="0"/>
              <a:t>, </a:t>
            </a:r>
            <a:r>
              <a:rPr lang="en-US" dirty="0" err="1" smtClean="0"/>
              <a:t>kentte</a:t>
            </a:r>
            <a:r>
              <a:rPr lang="en-US" dirty="0" smtClean="0"/>
              <a:t> </a:t>
            </a:r>
            <a:r>
              <a:rPr lang="en-US" dirty="0" err="1" smtClean="0"/>
              <a:t>yaşayan</a:t>
            </a:r>
            <a:r>
              <a:rPr lang="en-US" dirty="0" smtClean="0"/>
              <a:t> ,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sosyoekonomik</a:t>
            </a:r>
            <a:r>
              <a:rPr lang="en-US" dirty="0" smtClean="0"/>
              <a:t> </a:t>
            </a:r>
            <a:r>
              <a:rPr lang="en-US" dirty="0" err="1" smtClean="0"/>
              <a:t>seviyeli</a:t>
            </a:r>
            <a:r>
              <a:rPr lang="en-US" dirty="0" smtClean="0"/>
              <a:t> </a:t>
            </a:r>
            <a:r>
              <a:rPr lang="en-US" dirty="0" err="1" smtClean="0"/>
              <a:t>bireylerden</a:t>
            </a:r>
            <a:r>
              <a:rPr lang="en-US" dirty="0" smtClean="0"/>
              <a:t> </a:t>
            </a:r>
            <a:r>
              <a:rPr lang="en-US" dirty="0" err="1" smtClean="0"/>
              <a:t>oluşmaktaydı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Tip 2 DM %5.6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standart</a:t>
            </a:r>
            <a:r>
              <a:rPr lang="en-US" dirty="0" smtClean="0"/>
              <a:t> </a:t>
            </a:r>
            <a:r>
              <a:rPr lang="en-US" dirty="0" err="1" smtClean="0"/>
              <a:t>prevalansta</a:t>
            </a:r>
            <a:r>
              <a:rPr lang="en-US" dirty="0" smtClean="0"/>
              <a:t> </a:t>
            </a:r>
            <a:r>
              <a:rPr lang="en-US" dirty="0" err="1" smtClean="0"/>
              <a:t>idi</a:t>
            </a:r>
            <a:r>
              <a:rPr lang="en-US" dirty="0" smtClean="0"/>
              <a:t> </a:t>
            </a:r>
            <a:r>
              <a:rPr lang="en-US" dirty="0" err="1" smtClean="0"/>
              <a:t>fakat</a:t>
            </a:r>
            <a:r>
              <a:rPr lang="en-US" dirty="0" smtClean="0"/>
              <a:t> </a:t>
            </a:r>
            <a:r>
              <a:rPr lang="en-US" dirty="0" err="1" smtClean="0"/>
              <a:t>kadın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erkek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BAG </a:t>
            </a:r>
            <a:r>
              <a:rPr lang="en-US" dirty="0" err="1" smtClean="0"/>
              <a:t>ve</a:t>
            </a:r>
            <a:r>
              <a:rPr lang="en-US" dirty="0" smtClean="0"/>
              <a:t> Tip 2 DM </a:t>
            </a:r>
            <a:r>
              <a:rPr lang="en-US" dirty="0" err="1" smtClean="0"/>
              <a:t>insidansıarasında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farklılıklar</a:t>
            </a:r>
            <a:r>
              <a:rPr lang="en-US" dirty="0" smtClean="0"/>
              <a:t> </a:t>
            </a:r>
            <a:r>
              <a:rPr lang="en-US" dirty="0" err="1" smtClean="0"/>
              <a:t>vardı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obezite </a:t>
            </a:r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prevalanslı</a:t>
            </a:r>
            <a:r>
              <a:rPr lang="en-US" dirty="0" smtClean="0"/>
              <a:t> </a:t>
            </a:r>
            <a:r>
              <a:rPr lang="en-US" dirty="0" err="1" smtClean="0"/>
              <a:t>idi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Değişik</a:t>
            </a:r>
            <a:r>
              <a:rPr lang="en-US" dirty="0" smtClean="0"/>
              <a:t> </a:t>
            </a:r>
            <a:r>
              <a:rPr lang="en-US" dirty="0" err="1" smtClean="0"/>
              <a:t>ülkelerdeki</a:t>
            </a:r>
            <a:r>
              <a:rPr lang="en-US" dirty="0" smtClean="0"/>
              <a:t> DM </a:t>
            </a:r>
            <a:r>
              <a:rPr lang="en-US" dirty="0" err="1" smtClean="0"/>
              <a:t>ve</a:t>
            </a:r>
            <a:r>
              <a:rPr lang="en-US" dirty="0" smtClean="0"/>
              <a:t> obezite </a:t>
            </a:r>
            <a:r>
              <a:rPr lang="en-US" dirty="0" err="1" smtClean="0"/>
              <a:t>prevalansı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olduğundan</a:t>
            </a:r>
            <a:r>
              <a:rPr lang="en-US" dirty="0" smtClean="0"/>
              <a:t> </a:t>
            </a:r>
            <a:r>
              <a:rPr lang="en-US" dirty="0" err="1" smtClean="0"/>
              <a:t>sonuçlarımız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populasyonlara</a:t>
            </a:r>
            <a:r>
              <a:rPr lang="en-US" dirty="0" smtClean="0"/>
              <a:t> </a:t>
            </a:r>
            <a:r>
              <a:rPr lang="en-US" dirty="0" err="1" smtClean="0"/>
              <a:t>genellenmemelidir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56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Kısıtlılıklar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Gözlemsel</a:t>
            </a:r>
            <a:r>
              <a:rPr lang="en-US" dirty="0" smtClean="0"/>
              <a:t> </a:t>
            </a:r>
            <a:r>
              <a:rPr lang="en-US" dirty="0" err="1" smtClean="0"/>
              <a:t>prospektif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r>
              <a:rPr lang="en-US" dirty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olmadan</a:t>
            </a:r>
            <a:r>
              <a:rPr lang="en-US" dirty="0" smtClean="0"/>
              <a:t> </a:t>
            </a:r>
            <a:r>
              <a:rPr lang="en-US" dirty="0" err="1" smtClean="0"/>
              <a:t>nedensel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ölçülmüştür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Diyet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durumlar</a:t>
            </a:r>
            <a:r>
              <a:rPr lang="en-US" dirty="0" smtClean="0"/>
              <a:t> </a:t>
            </a:r>
            <a:r>
              <a:rPr lang="en-US" dirty="0" err="1" smtClean="0"/>
              <a:t>çalımamızda</a:t>
            </a:r>
            <a:r>
              <a:rPr lang="en-US" dirty="0" smtClean="0"/>
              <a:t> </a:t>
            </a:r>
            <a:r>
              <a:rPr lang="en-US" dirty="0" err="1" smtClean="0"/>
              <a:t>göz</a:t>
            </a:r>
            <a:r>
              <a:rPr lang="en-US" dirty="0" smtClean="0"/>
              <a:t> </a:t>
            </a:r>
            <a:r>
              <a:rPr lang="en-US" dirty="0" err="1" smtClean="0"/>
              <a:t>önüne</a:t>
            </a:r>
            <a:r>
              <a:rPr lang="en-US" dirty="0" smtClean="0"/>
              <a:t> </a:t>
            </a:r>
            <a:r>
              <a:rPr lang="en-US" dirty="0" err="1" smtClean="0"/>
              <a:t>alınmamıştır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Değişkenler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başlangıçta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5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ölçülmüştür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Bu </a:t>
            </a:r>
            <a:r>
              <a:rPr lang="en-US" dirty="0" err="1" smtClean="0"/>
              <a:t>sürede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içme</a:t>
            </a:r>
            <a:r>
              <a:rPr lang="en-US" dirty="0" smtClean="0"/>
              <a:t> </a:t>
            </a:r>
            <a:r>
              <a:rPr lang="en-US" dirty="0" err="1" smtClean="0"/>
              <a:t>alışkanlıkları</a:t>
            </a:r>
            <a:r>
              <a:rPr lang="en-US" dirty="0" smtClean="0"/>
              <a:t> </a:t>
            </a:r>
            <a:r>
              <a:rPr lang="en-US" dirty="0" err="1" smtClean="0"/>
              <a:t>değişmiş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. Bu </a:t>
            </a:r>
            <a:r>
              <a:rPr lang="en-US" dirty="0" err="1" smtClean="0"/>
              <a:t>yüzden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alışkanlığı</a:t>
            </a:r>
            <a:r>
              <a:rPr lang="en-US" dirty="0" smtClean="0"/>
              <a:t> </a:t>
            </a:r>
            <a:r>
              <a:rPr lang="en-US" dirty="0" err="1" smtClean="0"/>
              <a:t>değişken</a:t>
            </a:r>
            <a:r>
              <a:rPr lang="en-US" dirty="0" smtClean="0"/>
              <a:t> </a:t>
            </a:r>
            <a:r>
              <a:rPr lang="en-US" dirty="0" err="1" smtClean="0"/>
              <a:t>olanları</a:t>
            </a:r>
            <a:r>
              <a:rPr lang="en-US" dirty="0" smtClean="0"/>
              <a:t> </a:t>
            </a:r>
            <a:r>
              <a:rPr lang="en-US" dirty="0" err="1" smtClean="0"/>
              <a:t>dışlayarak</a:t>
            </a:r>
            <a:r>
              <a:rPr lang="en-US" dirty="0" smtClean="0"/>
              <a:t> </a:t>
            </a:r>
            <a:r>
              <a:rPr lang="en-US" dirty="0" err="1" smtClean="0"/>
              <a:t>duyarlı</a:t>
            </a:r>
            <a:r>
              <a:rPr lang="en-US" dirty="0" smtClean="0"/>
              <a:t> </a:t>
            </a:r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en-US" dirty="0" err="1" smtClean="0"/>
              <a:t>yaptık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0089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çalışmalar</a:t>
            </a:r>
            <a:r>
              <a:rPr lang="en-US" dirty="0"/>
              <a:t> </a:t>
            </a:r>
            <a:r>
              <a:rPr lang="en-US" dirty="0" err="1"/>
              <a:t>benzer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dilimlerinde</a:t>
            </a:r>
            <a:r>
              <a:rPr lang="en-US" dirty="0"/>
              <a:t> </a:t>
            </a:r>
            <a:r>
              <a:rPr lang="en-US" dirty="0" err="1"/>
              <a:t>yapılmış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 </a:t>
            </a:r>
            <a:r>
              <a:rPr lang="en-US" dirty="0" err="1"/>
              <a:t>geçerli</a:t>
            </a:r>
            <a:r>
              <a:rPr lang="en-US" dirty="0"/>
              <a:t> </a:t>
            </a:r>
            <a:r>
              <a:rPr lang="en-US" dirty="0" err="1"/>
              <a:t>sonuçlar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etmişler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Sigara</a:t>
            </a:r>
            <a:r>
              <a:rPr lang="en-US" dirty="0"/>
              <a:t> </a:t>
            </a:r>
            <a:r>
              <a:rPr lang="en-US" dirty="0" err="1"/>
              <a:t>içme</a:t>
            </a:r>
            <a:r>
              <a:rPr lang="en-US" dirty="0"/>
              <a:t> </a:t>
            </a:r>
            <a:r>
              <a:rPr lang="en-US" dirty="0" err="1"/>
              <a:t>durumu</a:t>
            </a:r>
            <a:r>
              <a:rPr lang="en-US" dirty="0"/>
              <a:t> </a:t>
            </a:r>
            <a:r>
              <a:rPr lang="en-US" dirty="0" err="1"/>
              <a:t>katılanlar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beyan</a:t>
            </a:r>
            <a:r>
              <a:rPr lang="en-US" dirty="0"/>
              <a:t> </a:t>
            </a:r>
            <a:r>
              <a:rPr lang="en-US" dirty="0" err="1"/>
              <a:t>edilmiştir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Prediyabet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katılımcılar</a:t>
            </a:r>
            <a:r>
              <a:rPr lang="en-US" dirty="0"/>
              <a:t> </a:t>
            </a:r>
            <a:r>
              <a:rPr lang="en-US" dirty="0" err="1"/>
              <a:t>başlangıçta</a:t>
            </a:r>
            <a:r>
              <a:rPr lang="en-US" dirty="0"/>
              <a:t> </a:t>
            </a:r>
            <a:r>
              <a:rPr lang="en-US" dirty="0" err="1"/>
              <a:t>çalışmaya</a:t>
            </a:r>
            <a:r>
              <a:rPr lang="en-US" dirty="0"/>
              <a:t> </a:t>
            </a:r>
            <a:r>
              <a:rPr lang="en-US" dirty="0" err="1"/>
              <a:t>alınmamıştır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Çalışmamızda</a:t>
            </a:r>
            <a:r>
              <a:rPr lang="en-US" dirty="0" smtClean="0"/>
              <a:t> oral </a:t>
            </a:r>
            <a:r>
              <a:rPr lang="en-US" dirty="0" err="1" smtClean="0"/>
              <a:t>glukoz</a:t>
            </a:r>
            <a:r>
              <a:rPr lang="en-US" dirty="0" smtClean="0"/>
              <a:t> </a:t>
            </a:r>
            <a:r>
              <a:rPr lang="en-US" dirty="0" err="1" smtClean="0"/>
              <a:t>tolerans</a:t>
            </a:r>
            <a:r>
              <a:rPr lang="en-US" dirty="0" smtClean="0"/>
              <a:t> </a:t>
            </a:r>
            <a:r>
              <a:rPr lang="en-US" dirty="0" err="1" smtClean="0"/>
              <a:t>testini</a:t>
            </a:r>
            <a:r>
              <a:rPr lang="en-US" dirty="0" smtClean="0"/>
              <a:t> (OGTT) </a:t>
            </a:r>
            <a:r>
              <a:rPr lang="en-US" dirty="0" err="1" smtClean="0"/>
              <a:t>değil</a:t>
            </a:r>
            <a:r>
              <a:rPr lang="en-US" dirty="0" smtClean="0"/>
              <a:t> APG ‘</a:t>
            </a:r>
            <a:r>
              <a:rPr lang="en-US" dirty="0" err="1" smtClean="0"/>
              <a:t>yi</a:t>
            </a:r>
            <a:r>
              <a:rPr lang="en-US" dirty="0" smtClean="0"/>
              <a:t> </a:t>
            </a:r>
            <a:r>
              <a:rPr lang="en-US" dirty="0" err="1" smtClean="0"/>
              <a:t>kullandık</a:t>
            </a:r>
            <a:r>
              <a:rPr lang="en-US" dirty="0" smtClean="0"/>
              <a:t> </a:t>
            </a:r>
            <a:r>
              <a:rPr lang="en-US" dirty="0" err="1" smtClean="0"/>
              <a:t>çünkü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katılımcının</a:t>
            </a:r>
            <a:r>
              <a:rPr lang="en-US" dirty="0" smtClean="0"/>
              <a:t> </a:t>
            </a:r>
            <a:r>
              <a:rPr lang="en-US" dirty="0" err="1" smtClean="0"/>
              <a:t>yapılmış</a:t>
            </a:r>
            <a:r>
              <a:rPr lang="en-US" dirty="0" smtClean="0"/>
              <a:t> OGTT </a:t>
            </a:r>
            <a:r>
              <a:rPr lang="en-US" dirty="0" err="1" smtClean="0"/>
              <a:t>ölçümleri</a:t>
            </a:r>
            <a:r>
              <a:rPr lang="en-US" dirty="0" smtClean="0"/>
              <a:t> </a:t>
            </a:r>
            <a:r>
              <a:rPr lang="en-US" dirty="0" err="1" smtClean="0"/>
              <a:t>vardı</a:t>
            </a:r>
            <a:r>
              <a:rPr lang="en-US" dirty="0" smtClean="0"/>
              <a:t>. OGTT </a:t>
            </a:r>
            <a:r>
              <a:rPr lang="en-US" dirty="0" err="1" smtClean="0"/>
              <a:t>kardiyovaskuler</a:t>
            </a:r>
            <a:r>
              <a:rPr lang="en-US" dirty="0" smtClean="0"/>
              <a:t> risk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APG’ye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öngörücüdür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007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Güçlü</a:t>
            </a:r>
            <a:r>
              <a:rPr lang="en-US" dirty="0" smtClean="0"/>
              <a:t> </a:t>
            </a:r>
            <a:r>
              <a:rPr lang="en-US" dirty="0" err="1" smtClean="0"/>
              <a:t>Yanlar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Prospektif</a:t>
            </a:r>
            <a:r>
              <a:rPr lang="en-US" dirty="0" smtClean="0"/>
              <a:t>, 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yaşamm</a:t>
            </a:r>
            <a:r>
              <a:rPr lang="en-US" dirty="0" smtClean="0"/>
              <a:t> </a:t>
            </a:r>
            <a:r>
              <a:rPr lang="en-US" dirty="0" err="1" smtClean="0"/>
              <a:t>koşullarının</a:t>
            </a:r>
            <a:r>
              <a:rPr lang="en-US" dirty="0" smtClean="0"/>
              <a:t> </a:t>
            </a:r>
            <a:r>
              <a:rPr lang="en-US" dirty="0" err="1" smtClean="0"/>
              <a:t>göstericisi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5000 den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katılımcı</a:t>
            </a:r>
            <a:r>
              <a:rPr lang="en-US" dirty="0" smtClean="0"/>
              <a:t> </a:t>
            </a:r>
            <a:r>
              <a:rPr lang="en-US" dirty="0" err="1" smtClean="0"/>
              <a:t>arasından</a:t>
            </a:r>
            <a:r>
              <a:rPr lang="en-US" dirty="0" smtClean="0"/>
              <a:t> randomize </a:t>
            </a:r>
            <a:r>
              <a:rPr lang="en-US" dirty="0" err="1" smtClean="0"/>
              <a:t>seçilip</a:t>
            </a:r>
            <a:r>
              <a:rPr lang="en-US" dirty="0" smtClean="0"/>
              <a:t> 5.5 </a:t>
            </a:r>
            <a:r>
              <a:rPr lang="en-US" dirty="0" err="1" smtClean="0"/>
              <a:t>yıllık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izlenen</a:t>
            </a:r>
            <a:r>
              <a:rPr lang="en-US" dirty="0" smtClean="0"/>
              <a:t> </a:t>
            </a:r>
            <a:r>
              <a:rPr lang="en-US" dirty="0" err="1" smtClean="0"/>
              <a:t>katılımcılardan</a:t>
            </a:r>
            <a:r>
              <a:rPr lang="en-US" dirty="0" smtClean="0"/>
              <a:t> </a:t>
            </a:r>
            <a:r>
              <a:rPr lang="en-US" dirty="0" err="1" smtClean="0"/>
              <a:t>oluşmaktadır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Bu </a:t>
            </a:r>
            <a:r>
              <a:rPr lang="en-US" dirty="0" err="1" smtClean="0"/>
              <a:t>çalışmanın</a:t>
            </a:r>
            <a:r>
              <a:rPr lang="en-US" dirty="0" smtClean="0"/>
              <a:t> en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güçlü</a:t>
            </a:r>
            <a:r>
              <a:rPr lang="en-US" dirty="0" smtClean="0"/>
              <a:t> </a:t>
            </a:r>
            <a:r>
              <a:rPr lang="en-US" dirty="0" err="1" smtClean="0"/>
              <a:t>yanlarından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APG ‘</a:t>
            </a:r>
            <a:r>
              <a:rPr lang="en-US" dirty="0" err="1" smtClean="0"/>
              <a:t>yi</a:t>
            </a:r>
            <a:r>
              <a:rPr lang="en-US" dirty="0" smtClean="0"/>
              <a:t> </a:t>
            </a:r>
            <a:r>
              <a:rPr lang="en-US" dirty="0" err="1" smtClean="0"/>
              <a:t>ölçtük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62798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Sonuç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Kentli</a:t>
            </a:r>
            <a:r>
              <a:rPr lang="en-US" dirty="0" smtClean="0"/>
              <a:t> </a:t>
            </a:r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populasyonunda</a:t>
            </a:r>
            <a:r>
              <a:rPr lang="en-US" dirty="0" smtClean="0"/>
              <a:t>,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bırakanlarda</a:t>
            </a:r>
            <a:r>
              <a:rPr lang="en-US" dirty="0" smtClean="0"/>
              <a:t> </a:t>
            </a:r>
            <a:r>
              <a:rPr lang="en-US" dirty="0" err="1" smtClean="0"/>
              <a:t>hiç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içmeyen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hala</a:t>
            </a:r>
            <a:r>
              <a:rPr lang="en-US" dirty="0" smtClean="0"/>
              <a:t> </a:t>
            </a:r>
            <a:r>
              <a:rPr lang="en-US" dirty="0" err="1" smtClean="0"/>
              <a:t>içenlerle</a:t>
            </a:r>
            <a:r>
              <a:rPr lang="en-US" dirty="0" smtClean="0"/>
              <a:t> </a:t>
            </a:r>
            <a:r>
              <a:rPr lang="en-US" dirty="0" err="1" smtClean="0"/>
              <a:t>karşılaştırıldığında</a:t>
            </a:r>
            <a:r>
              <a:rPr lang="en-US" dirty="0" smtClean="0"/>
              <a:t> </a:t>
            </a:r>
            <a:r>
              <a:rPr lang="en-US" dirty="0" err="1" smtClean="0"/>
              <a:t>Tİp</a:t>
            </a:r>
            <a:r>
              <a:rPr lang="en-US" dirty="0" smtClean="0"/>
              <a:t> 2 DM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prediyabet</a:t>
            </a:r>
            <a:r>
              <a:rPr lang="en-US" dirty="0" smtClean="0"/>
              <a:t> </a:t>
            </a:r>
            <a:r>
              <a:rPr lang="en-US" dirty="0" err="1" smtClean="0"/>
              <a:t>gelişim</a:t>
            </a:r>
            <a:r>
              <a:rPr lang="en-US" dirty="0" smtClean="0"/>
              <a:t> </a:t>
            </a:r>
            <a:r>
              <a:rPr lang="en-US" dirty="0" err="1" smtClean="0"/>
              <a:t>riskinde</a:t>
            </a:r>
            <a:r>
              <a:rPr lang="en-US" dirty="0" smtClean="0"/>
              <a:t> </a:t>
            </a:r>
            <a:r>
              <a:rPr lang="en-US" dirty="0" err="1" smtClean="0"/>
              <a:t>artma</a:t>
            </a:r>
            <a:r>
              <a:rPr lang="en-US" dirty="0" smtClean="0"/>
              <a:t> </a:t>
            </a:r>
            <a:r>
              <a:rPr lang="en-US" dirty="0" err="1" smtClean="0"/>
              <a:t>saptanmamıştır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profesyonelleri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bıraktıktan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kilo </a:t>
            </a:r>
            <a:r>
              <a:rPr lang="en-US" dirty="0" err="1" smtClean="0"/>
              <a:t>almayı</a:t>
            </a:r>
            <a:r>
              <a:rPr lang="en-US" dirty="0" smtClean="0"/>
              <a:t> </a:t>
            </a:r>
            <a:r>
              <a:rPr lang="en-US" dirty="0" err="1" smtClean="0"/>
              <a:t>sınırlandırma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önerilerde</a:t>
            </a:r>
            <a:r>
              <a:rPr lang="en-US" dirty="0" smtClean="0"/>
              <a:t> </a:t>
            </a:r>
            <a:r>
              <a:rPr lang="en-US" dirty="0" err="1" smtClean="0"/>
              <a:t>bulunmalıdır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91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Teşekkürler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860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Giriş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içmek</a:t>
            </a:r>
            <a:r>
              <a:rPr lang="en-US" dirty="0" smtClean="0"/>
              <a:t> Tip 2 </a:t>
            </a:r>
            <a:r>
              <a:rPr lang="en-US" dirty="0" err="1" smtClean="0"/>
              <a:t>diyabetes</a:t>
            </a:r>
            <a:r>
              <a:rPr lang="en-US" dirty="0" smtClean="0"/>
              <a:t> mellitus (DM)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kanıtlanmış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risk </a:t>
            </a:r>
            <a:r>
              <a:rPr lang="en-US" dirty="0" err="1" smtClean="0"/>
              <a:t>faktörüdür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makrovaskuler</a:t>
            </a:r>
            <a:r>
              <a:rPr lang="en-US" dirty="0" smtClean="0"/>
              <a:t> </a:t>
            </a:r>
            <a:r>
              <a:rPr lang="en-US" dirty="0" err="1" smtClean="0"/>
              <a:t>komplikasyon</a:t>
            </a:r>
            <a:r>
              <a:rPr lang="en-US" dirty="0" smtClean="0"/>
              <a:t> </a:t>
            </a:r>
            <a:r>
              <a:rPr lang="en-US" dirty="0" err="1" smtClean="0"/>
              <a:t>risklerini</a:t>
            </a:r>
            <a:r>
              <a:rPr lang="en-US" dirty="0" smtClean="0"/>
              <a:t> </a:t>
            </a:r>
            <a:r>
              <a:rPr lang="en-US" dirty="0" err="1" smtClean="0"/>
              <a:t>arttırır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içmek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pankreatik</a:t>
            </a:r>
            <a:r>
              <a:rPr lang="en-US" dirty="0" smtClean="0"/>
              <a:t> B </a:t>
            </a:r>
            <a:r>
              <a:rPr lang="en-US" dirty="0" err="1" smtClean="0"/>
              <a:t>hücreleri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toksik</a:t>
            </a:r>
            <a:r>
              <a:rPr lang="en-US" dirty="0" smtClean="0"/>
              <a:t> </a:t>
            </a:r>
            <a:r>
              <a:rPr lang="en-US" dirty="0" err="1" smtClean="0"/>
              <a:t>etkilidir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inflamatuar</a:t>
            </a:r>
            <a:r>
              <a:rPr lang="en-US" dirty="0" smtClean="0"/>
              <a:t> </a:t>
            </a:r>
            <a:r>
              <a:rPr lang="en-US" dirty="0" err="1" smtClean="0"/>
              <a:t>yollarda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oynar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 smtClean="0"/>
              <a:t>oksidatif</a:t>
            </a:r>
            <a:r>
              <a:rPr lang="en-US" dirty="0" smtClean="0"/>
              <a:t> </a:t>
            </a:r>
            <a:r>
              <a:rPr lang="en-US" dirty="0" err="1" smtClean="0"/>
              <a:t>stresi</a:t>
            </a:r>
            <a:r>
              <a:rPr lang="en-US" dirty="0" smtClean="0"/>
              <a:t> </a:t>
            </a:r>
            <a:r>
              <a:rPr lang="en-US" dirty="0" err="1" smtClean="0"/>
              <a:t>indükler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 smtClean="0"/>
              <a:t>santral</a:t>
            </a:r>
            <a:r>
              <a:rPr lang="en-US" dirty="0" smtClean="0"/>
              <a:t> obezite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insülin</a:t>
            </a:r>
            <a:r>
              <a:rPr lang="en-US" dirty="0" smtClean="0"/>
              <a:t> </a:t>
            </a:r>
            <a:r>
              <a:rPr lang="en-US" dirty="0" err="1" smtClean="0"/>
              <a:t>rezistansı</a:t>
            </a:r>
            <a:r>
              <a:rPr lang="en-US" dirty="0" smtClean="0"/>
              <a:t> </a:t>
            </a:r>
            <a:r>
              <a:rPr lang="en-US" dirty="0" err="1" smtClean="0"/>
              <a:t>gelişimine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Sigarayı</a:t>
            </a:r>
            <a:r>
              <a:rPr lang="en-US" dirty="0" smtClean="0"/>
              <a:t> </a:t>
            </a:r>
            <a:r>
              <a:rPr lang="en-US" dirty="0" err="1" smtClean="0"/>
              <a:t>bırakmak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çevirir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metabolik</a:t>
            </a:r>
            <a:r>
              <a:rPr lang="en-US" dirty="0" smtClean="0"/>
              <a:t> risk </a:t>
            </a:r>
            <a:r>
              <a:rPr lang="en-US" dirty="0" err="1" smtClean="0"/>
              <a:t>artışını</a:t>
            </a:r>
            <a:r>
              <a:rPr lang="en-US" dirty="0" smtClean="0"/>
              <a:t> </a:t>
            </a:r>
            <a:r>
              <a:rPr lang="en-US" dirty="0" err="1" smtClean="0"/>
              <a:t>azaltır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0189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Sigara</a:t>
            </a:r>
            <a:r>
              <a:rPr lang="en-US" dirty="0"/>
              <a:t> </a:t>
            </a:r>
            <a:r>
              <a:rPr lang="en-US" dirty="0" err="1"/>
              <a:t>bırakma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çalışmada</a:t>
            </a:r>
            <a:r>
              <a:rPr lang="en-US" dirty="0"/>
              <a:t> Tip 2 DM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ilişkili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kilo alma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ilişkilidir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Sigara</a:t>
            </a:r>
            <a:r>
              <a:rPr lang="en-US" dirty="0"/>
              <a:t> </a:t>
            </a:r>
            <a:r>
              <a:rPr lang="en-US" dirty="0" err="1"/>
              <a:t>içenler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kilo alma </a:t>
            </a:r>
            <a:r>
              <a:rPr lang="en-US" dirty="0" err="1"/>
              <a:t>sigarayı</a:t>
            </a:r>
            <a:r>
              <a:rPr lang="en-US" dirty="0"/>
              <a:t> </a:t>
            </a:r>
            <a:r>
              <a:rPr lang="en-US" dirty="0" err="1"/>
              <a:t>bırakmada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engeldir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Çalışmamızın</a:t>
            </a:r>
            <a:r>
              <a:rPr lang="en-US" dirty="0" smtClean="0"/>
              <a:t> </a:t>
            </a:r>
            <a:r>
              <a:rPr lang="en-US" dirty="0" err="1" smtClean="0"/>
              <a:t>amacı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yaşlı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vrupa</a:t>
            </a:r>
            <a:r>
              <a:rPr lang="en-US" dirty="0" smtClean="0"/>
              <a:t> </a:t>
            </a:r>
            <a:r>
              <a:rPr lang="en-US" dirty="0" err="1" smtClean="0"/>
              <a:t>populasyonunda</a:t>
            </a:r>
            <a:r>
              <a:rPr lang="en-US" dirty="0" smtClean="0"/>
              <a:t> 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bırakmanın</a:t>
            </a:r>
            <a:r>
              <a:rPr lang="en-US" dirty="0" smtClean="0"/>
              <a:t> Tip 2 DM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bozulmuş</a:t>
            </a:r>
            <a:r>
              <a:rPr lang="en-US" dirty="0" smtClean="0"/>
              <a:t> </a:t>
            </a:r>
            <a:r>
              <a:rPr lang="en-US" dirty="0" err="1" smtClean="0"/>
              <a:t>açlık</a:t>
            </a:r>
            <a:r>
              <a:rPr lang="en-US" dirty="0" smtClean="0"/>
              <a:t> </a:t>
            </a:r>
            <a:r>
              <a:rPr lang="en-US" dirty="0" err="1" smtClean="0"/>
              <a:t>glukozu</a:t>
            </a:r>
            <a:r>
              <a:rPr lang="en-US" dirty="0" smtClean="0"/>
              <a:t>(BAG) </a:t>
            </a:r>
            <a:r>
              <a:rPr lang="en-US" dirty="0" err="1" smtClean="0"/>
              <a:t>riskini</a:t>
            </a:r>
            <a:r>
              <a:rPr lang="en-US" dirty="0" smtClean="0"/>
              <a:t> </a:t>
            </a:r>
            <a:r>
              <a:rPr lang="en-US" dirty="0" err="1" smtClean="0"/>
              <a:t>arttırıp</a:t>
            </a:r>
            <a:r>
              <a:rPr lang="en-US" dirty="0" smtClean="0"/>
              <a:t> </a:t>
            </a:r>
            <a:r>
              <a:rPr lang="en-US" dirty="0" err="1" smtClean="0"/>
              <a:t>arttırmadığını</a:t>
            </a:r>
            <a:r>
              <a:rPr lang="en-US" dirty="0" smtClean="0"/>
              <a:t> </a:t>
            </a:r>
            <a:r>
              <a:rPr lang="en-US" dirty="0" err="1" smtClean="0"/>
              <a:t>araştırmak</a:t>
            </a:r>
            <a:r>
              <a:rPr lang="en-US" dirty="0" smtClean="0"/>
              <a:t> 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cinsiyet</a:t>
            </a:r>
            <a:r>
              <a:rPr lang="en-US" dirty="0" smtClean="0"/>
              <a:t> </a:t>
            </a:r>
            <a:r>
              <a:rPr lang="en-US" dirty="0" err="1" smtClean="0"/>
              <a:t>bağımlı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r>
              <a:rPr lang="en-US" dirty="0" smtClean="0"/>
              <a:t> </a:t>
            </a:r>
            <a:r>
              <a:rPr lang="en-US" dirty="0" err="1" smtClean="0"/>
              <a:t>olmadığını</a:t>
            </a:r>
            <a:r>
              <a:rPr lang="en-US" dirty="0" smtClean="0"/>
              <a:t> test </a:t>
            </a:r>
            <a:r>
              <a:rPr lang="en-US" dirty="0" err="1" smtClean="0"/>
              <a:t>etmektir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254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Konu</a:t>
            </a:r>
            <a:r>
              <a:rPr lang="en-US" dirty="0" smtClean="0"/>
              <a:t>, </a:t>
            </a:r>
            <a:r>
              <a:rPr lang="en-US" dirty="0" err="1" smtClean="0"/>
              <a:t>Materyal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Haziran</a:t>
            </a:r>
            <a:r>
              <a:rPr lang="en-US" dirty="0" smtClean="0"/>
              <a:t> 2003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ayıs</a:t>
            </a:r>
            <a:r>
              <a:rPr lang="en-US" dirty="0" smtClean="0"/>
              <a:t> 2006 </a:t>
            </a:r>
          </a:p>
          <a:p>
            <a:endParaRPr lang="en-US" dirty="0" smtClean="0"/>
          </a:p>
          <a:p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edilme</a:t>
            </a:r>
            <a:r>
              <a:rPr lang="en-US" dirty="0" smtClean="0"/>
              <a:t> </a:t>
            </a:r>
            <a:r>
              <a:rPr lang="en-US" dirty="0" err="1" smtClean="0"/>
              <a:t>kriterleri</a:t>
            </a:r>
            <a:endParaRPr lang="en-US" dirty="0" smtClean="0"/>
          </a:p>
          <a:p>
            <a:pPr lvl="1"/>
            <a:r>
              <a:rPr lang="en-US" dirty="0" err="1" smtClean="0"/>
              <a:t>Yazılı</a:t>
            </a:r>
            <a:r>
              <a:rPr lang="en-US" dirty="0" smtClean="0"/>
              <a:t> </a:t>
            </a:r>
            <a:r>
              <a:rPr lang="en-US" dirty="0" err="1" smtClean="0"/>
              <a:t>bilgilendirilmiş</a:t>
            </a:r>
            <a:r>
              <a:rPr lang="en-US" dirty="0" smtClean="0"/>
              <a:t> </a:t>
            </a:r>
            <a:r>
              <a:rPr lang="en-US" dirty="0" err="1" smtClean="0"/>
              <a:t>onam</a:t>
            </a:r>
            <a:endParaRPr lang="en-US" dirty="0" smtClean="0"/>
          </a:p>
          <a:p>
            <a:pPr lvl="1"/>
            <a:r>
              <a:rPr lang="en-US" dirty="0" smtClean="0"/>
              <a:t>35-75 </a:t>
            </a:r>
            <a:r>
              <a:rPr lang="en-US" dirty="0" err="1" smtClean="0"/>
              <a:t>yaş</a:t>
            </a:r>
            <a:endParaRPr lang="en-US" dirty="0" smtClean="0"/>
          </a:p>
          <a:p>
            <a:pPr lvl="1"/>
            <a:r>
              <a:rPr lang="en-US" dirty="0" err="1" smtClean="0"/>
              <a:t>Çalışmada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almak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örneği</a:t>
            </a:r>
            <a:r>
              <a:rPr lang="en-US" dirty="0" smtClean="0"/>
              <a:t> </a:t>
            </a:r>
            <a:r>
              <a:rPr lang="en-US" dirty="0" err="1" smtClean="0"/>
              <a:t>vermek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istekli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Katılım</a:t>
            </a:r>
            <a:r>
              <a:rPr lang="en-US" dirty="0" smtClean="0"/>
              <a:t> </a:t>
            </a:r>
            <a:r>
              <a:rPr lang="en-US" dirty="0" err="1" smtClean="0"/>
              <a:t>oranı</a:t>
            </a:r>
            <a:r>
              <a:rPr lang="en-US" dirty="0" smtClean="0"/>
              <a:t> %41, 6733 </a:t>
            </a:r>
            <a:r>
              <a:rPr lang="en-US" dirty="0" err="1" smtClean="0"/>
              <a:t>katılımcı</a:t>
            </a:r>
            <a:r>
              <a:rPr lang="en-US" dirty="0" smtClean="0"/>
              <a:t>(3544 </a:t>
            </a:r>
            <a:r>
              <a:rPr lang="en-US" dirty="0" err="1" smtClean="0"/>
              <a:t>kadın</a:t>
            </a:r>
            <a:r>
              <a:rPr lang="en-US" dirty="0" smtClean="0"/>
              <a:t>, 3189 </a:t>
            </a:r>
            <a:r>
              <a:rPr lang="en-US" dirty="0" err="1" smtClean="0"/>
              <a:t>erkek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Görüşmelere</a:t>
            </a:r>
            <a:r>
              <a:rPr lang="en-US" dirty="0" smtClean="0"/>
              <a:t> 5.5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edilerek</a:t>
            </a:r>
            <a:r>
              <a:rPr lang="en-US" dirty="0" smtClean="0"/>
              <a:t> 2012 de </a:t>
            </a:r>
            <a:r>
              <a:rPr lang="en-US" dirty="0" err="1" smtClean="0"/>
              <a:t>tamamlandı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472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görüşmeleri</a:t>
            </a:r>
            <a:r>
              <a:rPr lang="en-US" dirty="0" smtClean="0"/>
              <a:t> </a:t>
            </a:r>
            <a:r>
              <a:rPr lang="en-US" dirty="0" err="1" smtClean="0"/>
              <a:t>tamamlayan</a:t>
            </a:r>
            <a:r>
              <a:rPr lang="en-US" dirty="0" smtClean="0"/>
              <a:t> 5064 </a:t>
            </a:r>
            <a:r>
              <a:rPr lang="en-US" dirty="0" err="1" smtClean="0"/>
              <a:t>katılımcı</a:t>
            </a:r>
            <a:r>
              <a:rPr lang="en-US" dirty="0" smtClean="0"/>
              <a:t> </a:t>
            </a:r>
            <a:r>
              <a:rPr lang="en-US" dirty="0" err="1" smtClean="0"/>
              <a:t>seçildi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90 </a:t>
            </a:r>
            <a:r>
              <a:rPr lang="en-US" dirty="0" err="1" smtClean="0"/>
              <a:t>katılımcı</a:t>
            </a:r>
            <a:r>
              <a:rPr lang="en-US" dirty="0" smtClean="0"/>
              <a:t> (%0.8)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içme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, </a:t>
            </a:r>
            <a:r>
              <a:rPr lang="en-US" dirty="0" err="1" smtClean="0"/>
              <a:t>açlık</a:t>
            </a:r>
            <a:r>
              <a:rPr lang="en-US" dirty="0" smtClean="0"/>
              <a:t> </a:t>
            </a:r>
            <a:r>
              <a:rPr lang="en-US" dirty="0" err="1" smtClean="0"/>
              <a:t>plazma</a:t>
            </a:r>
            <a:r>
              <a:rPr lang="en-US" dirty="0" smtClean="0"/>
              <a:t> </a:t>
            </a:r>
            <a:r>
              <a:rPr lang="en-US" dirty="0" err="1" smtClean="0"/>
              <a:t>glukozu</a:t>
            </a:r>
            <a:r>
              <a:rPr lang="en-US" dirty="0" smtClean="0"/>
              <a:t>, tip2 DM </a:t>
            </a:r>
            <a:r>
              <a:rPr lang="en-US" dirty="0" err="1" smtClean="0"/>
              <a:t>tedavisi</a:t>
            </a:r>
            <a:r>
              <a:rPr lang="en-US" dirty="0" smtClean="0"/>
              <a:t> </a:t>
            </a:r>
            <a:r>
              <a:rPr lang="en-US" dirty="0" err="1" smtClean="0"/>
              <a:t>alması</a:t>
            </a:r>
            <a:r>
              <a:rPr lang="en-US" dirty="0" smtClean="0"/>
              <a:t> , BMI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bel</a:t>
            </a:r>
            <a:r>
              <a:rPr lang="en-US" dirty="0" smtClean="0"/>
              <a:t> </a:t>
            </a:r>
            <a:r>
              <a:rPr lang="en-US" dirty="0" err="1" smtClean="0"/>
              <a:t>çevresi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bilgilerde</a:t>
            </a:r>
            <a:r>
              <a:rPr lang="en-US" dirty="0" smtClean="0"/>
              <a:t> </a:t>
            </a:r>
            <a:r>
              <a:rPr lang="en-US" dirty="0" err="1" smtClean="0"/>
              <a:t>eksiklik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 </a:t>
            </a:r>
            <a:r>
              <a:rPr lang="en-US" dirty="0" err="1" smtClean="0"/>
              <a:t>bırakıldı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Tip 2 </a:t>
            </a:r>
            <a:r>
              <a:rPr lang="en-US" dirty="0" smtClean="0"/>
              <a:t>DM </a:t>
            </a:r>
            <a:r>
              <a:rPr lang="en-US" dirty="0" err="1" smtClean="0"/>
              <a:t>olanlar</a:t>
            </a:r>
            <a:r>
              <a:rPr lang="en-US" dirty="0" smtClean="0"/>
              <a:t>(278)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başlangıçta</a:t>
            </a:r>
            <a:r>
              <a:rPr lang="en-US" dirty="0" smtClean="0"/>
              <a:t> BAG </a:t>
            </a:r>
            <a:r>
              <a:rPr lang="en-US" dirty="0" err="1" smtClean="0"/>
              <a:t>olanlar</a:t>
            </a:r>
            <a:r>
              <a:rPr lang="en-US" dirty="0" smtClean="0"/>
              <a:t>(1530</a:t>
            </a:r>
            <a:r>
              <a:rPr lang="en-US" dirty="0" smtClean="0"/>
              <a:t>) </a:t>
            </a:r>
            <a:r>
              <a:rPr lang="en-US" dirty="0" smtClean="0"/>
              <a:t>da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 </a:t>
            </a:r>
            <a:r>
              <a:rPr lang="en-US" dirty="0" err="1" smtClean="0"/>
              <a:t>bırakıldı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Tip 2 DM </a:t>
            </a:r>
            <a:r>
              <a:rPr lang="en-US" dirty="0" err="1" smtClean="0"/>
              <a:t>tedavisi</a:t>
            </a:r>
            <a:r>
              <a:rPr lang="en-US" dirty="0" smtClean="0"/>
              <a:t> </a:t>
            </a:r>
            <a:r>
              <a:rPr lang="en-US" dirty="0" err="1" smtClean="0"/>
              <a:t>almayan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açlık</a:t>
            </a:r>
            <a:r>
              <a:rPr lang="en-US" dirty="0" smtClean="0"/>
              <a:t> </a:t>
            </a:r>
            <a:r>
              <a:rPr lang="en-US" dirty="0" err="1" smtClean="0"/>
              <a:t>plazma</a:t>
            </a:r>
            <a:r>
              <a:rPr lang="en-US" dirty="0" smtClean="0"/>
              <a:t> </a:t>
            </a:r>
            <a:r>
              <a:rPr lang="en-US" dirty="0" err="1" smtClean="0"/>
              <a:t>glukozu</a:t>
            </a:r>
            <a:r>
              <a:rPr lang="en-US" dirty="0" smtClean="0"/>
              <a:t> (APG) ≤ 5.6 </a:t>
            </a:r>
            <a:r>
              <a:rPr lang="en-US" dirty="0" err="1"/>
              <a:t>mmol</a:t>
            </a:r>
            <a:r>
              <a:rPr lang="en-US" dirty="0"/>
              <a:t>/l 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3166 </a:t>
            </a:r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çalışmaya</a:t>
            </a:r>
            <a:r>
              <a:rPr lang="en-US" dirty="0" smtClean="0"/>
              <a:t> </a:t>
            </a:r>
            <a:r>
              <a:rPr lang="en-US" dirty="0" err="1" smtClean="0"/>
              <a:t>alındı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309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Serum </a:t>
            </a:r>
            <a:r>
              <a:rPr lang="en-US" dirty="0" err="1" smtClean="0"/>
              <a:t>glukoz</a:t>
            </a:r>
            <a:r>
              <a:rPr lang="en-US" dirty="0" smtClean="0"/>
              <a:t> </a:t>
            </a:r>
            <a:r>
              <a:rPr lang="en-US" dirty="0" err="1" smtClean="0"/>
              <a:t>seviyeleri</a:t>
            </a:r>
            <a:r>
              <a:rPr lang="en-US" dirty="0" smtClean="0"/>
              <a:t> </a:t>
            </a:r>
            <a:r>
              <a:rPr lang="en-US" dirty="0" err="1" smtClean="0"/>
              <a:t>başlangıçta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5.5 </a:t>
            </a:r>
            <a:r>
              <a:rPr lang="en-US" dirty="0" err="1" smtClean="0"/>
              <a:t>yıllık</a:t>
            </a:r>
            <a:r>
              <a:rPr lang="en-US" dirty="0" smtClean="0"/>
              <a:t> </a:t>
            </a:r>
            <a:r>
              <a:rPr lang="en-US" dirty="0" err="1" smtClean="0"/>
              <a:t>izlem</a:t>
            </a:r>
            <a:r>
              <a:rPr lang="en-US" dirty="0" smtClean="0"/>
              <a:t> </a:t>
            </a:r>
            <a:r>
              <a:rPr lang="en-US" dirty="0" err="1" smtClean="0"/>
              <a:t>sonunda</a:t>
            </a:r>
            <a:r>
              <a:rPr lang="en-US" dirty="0" smtClean="0"/>
              <a:t> 8 </a:t>
            </a:r>
            <a:r>
              <a:rPr lang="en-US" dirty="0" err="1" smtClean="0"/>
              <a:t>saatlik</a:t>
            </a:r>
            <a:r>
              <a:rPr lang="en-US" dirty="0" smtClean="0"/>
              <a:t> </a:t>
            </a:r>
            <a:r>
              <a:rPr lang="en-US" dirty="0" err="1" smtClean="0"/>
              <a:t>açlık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ölçüldü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APG≥7 </a:t>
            </a:r>
            <a:r>
              <a:rPr lang="en-US" dirty="0" err="1" smtClean="0"/>
              <a:t>mmol</a:t>
            </a:r>
            <a:r>
              <a:rPr lang="en-US" dirty="0" smtClean="0"/>
              <a:t>/l </a:t>
            </a:r>
            <a:r>
              <a:rPr lang="en-US" dirty="0" err="1" smtClean="0"/>
              <a:t>veya</a:t>
            </a:r>
            <a:r>
              <a:rPr lang="en-US" dirty="0" smtClean="0"/>
              <a:t> oral </a:t>
            </a:r>
            <a:r>
              <a:rPr lang="en-US" dirty="0" err="1" smtClean="0"/>
              <a:t>antidiyabetik</a:t>
            </a:r>
            <a:r>
              <a:rPr lang="en-US" dirty="0" smtClean="0"/>
              <a:t> /</a:t>
            </a:r>
            <a:r>
              <a:rPr lang="en-US" dirty="0" err="1" smtClean="0"/>
              <a:t>insülin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 </a:t>
            </a:r>
            <a:r>
              <a:rPr lang="en-US" dirty="0" err="1" smtClean="0"/>
              <a:t>olanlar</a:t>
            </a:r>
            <a:r>
              <a:rPr lang="en-US" dirty="0" smtClean="0"/>
              <a:t> Tip 2 DM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tanımlandı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BAG </a:t>
            </a:r>
            <a:r>
              <a:rPr lang="en-US" dirty="0" err="1" smtClean="0"/>
              <a:t>ise</a:t>
            </a:r>
            <a:r>
              <a:rPr lang="en-US" dirty="0" smtClean="0"/>
              <a:t> APG 5.6-6.99 </a:t>
            </a:r>
            <a:r>
              <a:rPr lang="en-US" dirty="0" err="1" smtClean="0"/>
              <a:t>mmol</a:t>
            </a:r>
            <a:r>
              <a:rPr lang="en-US" dirty="0" smtClean="0"/>
              <a:t>/l </a:t>
            </a:r>
            <a:r>
              <a:rPr lang="en-US" dirty="0" err="1" smtClean="0"/>
              <a:t>ve</a:t>
            </a:r>
            <a:r>
              <a:rPr lang="en-US" dirty="0" smtClean="0"/>
              <a:t> Tip 2 DM </a:t>
            </a:r>
            <a:r>
              <a:rPr lang="en-US" dirty="0" err="1" smtClean="0"/>
              <a:t>tedavisi</a:t>
            </a:r>
            <a:r>
              <a:rPr lang="en-US" dirty="0" smtClean="0"/>
              <a:t> </a:t>
            </a:r>
            <a:r>
              <a:rPr lang="en-US" dirty="0" err="1" smtClean="0"/>
              <a:t>almayanlar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tanımlandı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123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Katılımcılar</a:t>
            </a:r>
            <a:r>
              <a:rPr lang="en-US" dirty="0" smtClean="0"/>
              <a:t> 4 </a:t>
            </a:r>
            <a:r>
              <a:rPr lang="en-US" dirty="0" err="1" smtClean="0"/>
              <a:t>gruba</a:t>
            </a:r>
            <a:r>
              <a:rPr lang="en-US" dirty="0" smtClean="0"/>
              <a:t> </a:t>
            </a:r>
            <a:r>
              <a:rPr lang="en-US" dirty="0" err="1" smtClean="0"/>
              <a:t>ayrıldı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≥1 </a:t>
            </a:r>
            <a:r>
              <a:rPr lang="en-US" dirty="0" err="1" smtClean="0"/>
              <a:t>sigara</a:t>
            </a:r>
            <a:r>
              <a:rPr lang="en-US" dirty="0" smtClean="0"/>
              <a:t>/</a:t>
            </a:r>
            <a:r>
              <a:rPr lang="en-US" dirty="0" err="1" smtClean="0"/>
              <a:t>gün</a:t>
            </a:r>
            <a:r>
              <a:rPr lang="en-US" dirty="0" smtClean="0"/>
              <a:t>, ≥1pipo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puro</a:t>
            </a:r>
            <a:r>
              <a:rPr lang="en-US" dirty="0" smtClean="0"/>
              <a:t>/</a:t>
            </a:r>
            <a:r>
              <a:rPr lang="en-US" dirty="0" err="1" smtClean="0"/>
              <a:t>gün</a:t>
            </a:r>
            <a:r>
              <a:rPr lang="en-US" dirty="0" smtClean="0"/>
              <a:t> </a:t>
            </a:r>
            <a:r>
              <a:rPr lang="en-US" dirty="0" err="1" smtClean="0"/>
              <a:t>içenler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≤5yıl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sigarayı</a:t>
            </a:r>
            <a:r>
              <a:rPr lang="en-US" dirty="0" smtClean="0"/>
              <a:t> </a:t>
            </a:r>
            <a:r>
              <a:rPr lang="en-US" dirty="0" err="1" smtClean="0"/>
              <a:t>bırakmış</a:t>
            </a:r>
            <a:r>
              <a:rPr lang="en-US" dirty="0" smtClean="0"/>
              <a:t> </a:t>
            </a:r>
            <a:r>
              <a:rPr lang="en-US" dirty="0" err="1" smtClean="0"/>
              <a:t>olanlar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&gt;5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sigarayı</a:t>
            </a:r>
            <a:r>
              <a:rPr lang="en-US" dirty="0" smtClean="0"/>
              <a:t> </a:t>
            </a:r>
            <a:r>
              <a:rPr lang="en-US" dirty="0" err="1" smtClean="0"/>
              <a:t>bırakmış</a:t>
            </a:r>
            <a:r>
              <a:rPr lang="en-US" dirty="0" smtClean="0"/>
              <a:t> </a:t>
            </a:r>
            <a:r>
              <a:rPr lang="en-US" dirty="0" err="1" smtClean="0"/>
              <a:t>olanlar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Hiç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içmeyenler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6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değişkenler</a:t>
            </a:r>
            <a:endParaRPr lang="en-US" dirty="0" smtClean="0"/>
          </a:p>
          <a:p>
            <a:pPr lvl="1"/>
            <a:r>
              <a:rPr lang="en-US" dirty="0" smtClean="0"/>
              <a:t>BMI</a:t>
            </a:r>
          </a:p>
          <a:p>
            <a:pPr lvl="1"/>
            <a:r>
              <a:rPr lang="en-US" dirty="0" err="1" smtClean="0"/>
              <a:t>Bel</a:t>
            </a:r>
            <a:r>
              <a:rPr lang="en-US" dirty="0" smtClean="0"/>
              <a:t> </a:t>
            </a:r>
            <a:r>
              <a:rPr lang="en-US" dirty="0" err="1" smtClean="0"/>
              <a:t>çevresi</a:t>
            </a:r>
            <a:endParaRPr lang="en-US" dirty="0"/>
          </a:p>
          <a:p>
            <a:r>
              <a:rPr lang="en-US" dirty="0" err="1" smtClean="0"/>
              <a:t>Günlük</a:t>
            </a:r>
            <a:r>
              <a:rPr lang="en-US" dirty="0" smtClean="0"/>
              <a:t> 20 </a:t>
            </a:r>
            <a:r>
              <a:rPr lang="en-US" dirty="0" err="1" smtClean="0"/>
              <a:t>dakikalık</a:t>
            </a:r>
            <a:r>
              <a:rPr lang="en-US" dirty="0" smtClean="0"/>
              <a:t> </a:t>
            </a:r>
            <a:r>
              <a:rPr lang="en-US" dirty="0" err="1" smtClean="0"/>
              <a:t>egzersiz</a:t>
            </a:r>
            <a:r>
              <a:rPr lang="en-US" dirty="0" smtClean="0"/>
              <a:t>- </a:t>
            </a:r>
            <a:r>
              <a:rPr lang="en-US" dirty="0" err="1" smtClean="0"/>
              <a:t>fiziksel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endParaRPr lang="en-US" dirty="0"/>
          </a:p>
          <a:p>
            <a:r>
              <a:rPr lang="en-US" dirty="0" err="1" smtClean="0"/>
              <a:t>Alkol</a:t>
            </a:r>
            <a:r>
              <a:rPr lang="en-US" dirty="0" smtClean="0"/>
              <a:t> </a:t>
            </a:r>
            <a:r>
              <a:rPr lang="en-US" dirty="0" err="1" smtClean="0"/>
              <a:t>tüketimi</a:t>
            </a:r>
            <a:r>
              <a:rPr lang="en-US" dirty="0" smtClean="0"/>
              <a:t>- </a:t>
            </a:r>
            <a:r>
              <a:rPr lang="en-US" dirty="0" err="1" smtClean="0"/>
              <a:t>haftalık</a:t>
            </a:r>
            <a:r>
              <a:rPr lang="en-US" dirty="0" smtClean="0"/>
              <a:t> </a:t>
            </a:r>
            <a:r>
              <a:rPr lang="en-US" dirty="0" err="1" smtClean="0"/>
              <a:t>standart</a:t>
            </a:r>
            <a:r>
              <a:rPr lang="en-US" dirty="0" smtClean="0"/>
              <a:t> </a:t>
            </a:r>
            <a:r>
              <a:rPr lang="en-US" dirty="0" err="1" smtClean="0"/>
              <a:t>ünite</a:t>
            </a:r>
            <a:endParaRPr lang="en-US" dirty="0" smtClean="0"/>
          </a:p>
          <a:p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- &gt;9 </a:t>
            </a:r>
            <a:r>
              <a:rPr lang="en-US" dirty="0" err="1" smtClean="0"/>
              <a:t>yıllık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endParaRPr lang="en-US" dirty="0" smtClean="0"/>
          </a:p>
          <a:p>
            <a:r>
              <a:rPr lang="en-US" dirty="0" err="1" smtClean="0"/>
              <a:t>Kentte</a:t>
            </a:r>
            <a:r>
              <a:rPr lang="en-US" dirty="0" smtClean="0"/>
              <a:t> </a:t>
            </a:r>
            <a:r>
              <a:rPr lang="en-US" dirty="0" err="1" smtClean="0"/>
              <a:t>yaşayan</a:t>
            </a:r>
            <a:r>
              <a:rPr lang="en-US" dirty="0" smtClean="0"/>
              <a:t>, </a:t>
            </a:r>
            <a:r>
              <a:rPr lang="en-US" dirty="0" err="1" smtClean="0"/>
              <a:t>orta</a:t>
            </a:r>
            <a:r>
              <a:rPr lang="en-US" dirty="0" smtClean="0"/>
              <a:t>-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sosyoekonomik</a:t>
            </a:r>
            <a:r>
              <a:rPr lang="en-US" dirty="0" smtClean="0"/>
              <a:t> </a:t>
            </a:r>
            <a:r>
              <a:rPr lang="en-US" dirty="0" err="1" smtClean="0"/>
              <a:t>statü</a:t>
            </a:r>
            <a:endParaRPr lang="en-US" dirty="0" smtClean="0"/>
          </a:p>
          <a:p>
            <a:r>
              <a:rPr lang="en-US" dirty="0" err="1" smtClean="0"/>
              <a:t>Hiperkolesterolemi</a:t>
            </a:r>
            <a:r>
              <a:rPr lang="en-US" dirty="0" smtClean="0"/>
              <a:t>; LDL ≥4.1 </a:t>
            </a:r>
            <a:r>
              <a:rPr lang="en-US" dirty="0" err="1" smtClean="0"/>
              <a:t>mmol</a:t>
            </a:r>
            <a:r>
              <a:rPr lang="en-US" dirty="0" smtClean="0"/>
              <a:t>/l </a:t>
            </a:r>
            <a:r>
              <a:rPr lang="en-US" dirty="0" err="1" smtClean="0"/>
              <a:t>veya</a:t>
            </a:r>
            <a:r>
              <a:rPr lang="en-US" dirty="0"/>
              <a:t> </a:t>
            </a:r>
            <a:r>
              <a:rPr lang="en-US" dirty="0" smtClean="0"/>
              <a:t>lipid </a:t>
            </a:r>
            <a:r>
              <a:rPr lang="en-US" dirty="0" err="1" smtClean="0"/>
              <a:t>düşürücü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alanlar</a:t>
            </a:r>
            <a:endParaRPr lang="en-US" dirty="0" smtClean="0"/>
          </a:p>
          <a:p>
            <a:r>
              <a:rPr lang="en-US" dirty="0" err="1"/>
              <a:t>H</a:t>
            </a:r>
            <a:r>
              <a:rPr lang="en-US" dirty="0" err="1" smtClean="0"/>
              <a:t>ipertansiyon</a:t>
            </a:r>
            <a:r>
              <a:rPr lang="en-US" dirty="0" smtClean="0"/>
              <a:t>; ≥140/90 mmHg </a:t>
            </a:r>
            <a:r>
              <a:rPr lang="en-US" dirty="0" err="1" smtClean="0"/>
              <a:t>ve</a:t>
            </a:r>
            <a:r>
              <a:rPr lang="en-US" dirty="0" smtClean="0"/>
              <a:t>/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antihipertansif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alanlar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5363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8807</TotalTime>
  <Words>1112</Words>
  <Application>Microsoft Macintosh PowerPoint</Application>
  <PresentationFormat>On-screen Show (4:3)</PresentationFormat>
  <Paragraphs>141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Adjacency</vt:lpstr>
      <vt:lpstr>SİGARA BIRAKMA VE PREDİYABET VE DİYABET İNSİDANSI: BİR KOHORT ÇALIŞMA</vt:lpstr>
      <vt:lpstr>PowerPoint Presentation</vt:lpstr>
      <vt:lpstr>Giriş</vt:lpstr>
      <vt:lpstr>PowerPoint Presentation</vt:lpstr>
      <vt:lpstr>Konu, Materyal ve Metod</vt:lpstr>
      <vt:lpstr>PowerPoint Presentation</vt:lpstr>
      <vt:lpstr>PowerPoint Presentation</vt:lpstr>
      <vt:lpstr>PowerPoint Presentation</vt:lpstr>
      <vt:lpstr>PowerPoint Presentation</vt:lpstr>
      <vt:lpstr>Istatistiksel Analiz</vt:lpstr>
      <vt:lpstr>Sonuçlar </vt:lpstr>
      <vt:lpstr>PowerPoint Presentation</vt:lpstr>
      <vt:lpstr>PowerPoint Presentation</vt:lpstr>
      <vt:lpstr>PowerPoint Presentation</vt:lpstr>
      <vt:lpstr>PowerPoint Presentation</vt:lpstr>
      <vt:lpstr>Tartışma</vt:lpstr>
      <vt:lpstr>Sigara bırakma ve Tip 2 DM riski</vt:lpstr>
      <vt:lpstr>PowerPoint Presentation</vt:lpstr>
      <vt:lpstr>PowerPoint Presentation</vt:lpstr>
      <vt:lpstr>Birinci hipotez</vt:lpstr>
      <vt:lpstr>İkinci hipotez</vt:lpstr>
      <vt:lpstr>Üçüncü hipotez</vt:lpstr>
      <vt:lpstr>Kısıtlılıklar</vt:lpstr>
      <vt:lpstr>PowerPoint Presentation</vt:lpstr>
      <vt:lpstr>Güçlü Yanlar</vt:lpstr>
      <vt:lpstr>Sonuç</vt:lpstr>
      <vt:lpstr>Teşekkürler…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SİGARA BIRAKMA VE PREDİYABET VE DİYABET İNSİDANSI: BİR KOHORT ÇALIŞMA</dc:title>
  <dc:creator>ZEHRA ASLAN</dc:creator>
  <cp:lastModifiedBy>ZEHRA ASLAN</cp:lastModifiedBy>
  <cp:revision>22</cp:revision>
  <dcterms:created xsi:type="dcterms:W3CDTF">2016-03-07T20:02:34Z</dcterms:created>
  <dcterms:modified xsi:type="dcterms:W3CDTF">2016-03-14T22:18:14Z</dcterms:modified>
</cp:coreProperties>
</file>