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5" r:id="rId27"/>
    <p:sldId id="284" r:id="rId28"/>
    <p:sldId id="286" r:id="rId29"/>
    <p:sldId id="287" r:id="rId30"/>
    <p:sldId id="288" r:id="rId31"/>
    <p:sldId id="289" r:id="rId32"/>
    <p:sldId id="290" r:id="rId33"/>
    <p:sldId id="281" r:id="rId34"/>
    <p:sldId id="282" r:id="rId35"/>
    <p:sldId id="283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9.5.2016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Fiziksel Aktivite, Stres ve Kendi Kendine Bildirilmiş ÜSYE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6021288"/>
            <a:ext cx="7854696" cy="47201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Arş.Gör.</a:t>
            </a:r>
            <a:r>
              <a:rPr lang="tr-TR" dirty="0" err="1" smtClean="0"/>
              <a:t>Dr.Rahman</a:t>
            </a:r>
            <a:r>
              <a:rPr lang="tr-TR" dirty="0" smtClean="0"/>
              <a:t> KURİ   10/05/2016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68960"/>
            <a:ext cx="8028384" cy="281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tr-TR" dirty="0" smtClean="0"/>
              <a:t>5000 kişi davet edildi,</a:t>
            </a:r>
          </a:p>
          <a:p>
            <a:r>
              <a:rPr lang="tr-TR" dirty="0" smtClean="0"/>
              <a:t>1805 kişi temel anketi doldurdu,</a:t>
            </a:r>
          </a:p>
          <a:p>
            <a:r>
              <a:rPr lang="tr-TR" dirty="0" smtClean="0"/>
              <a:t>1509 kişi ile çalışma tamamlandı.</a:t>
            </a:r>
          </a:p>
          <a:p>
            <a:r>
              <a:rPr lang="tr-TR" dirty="0" smtClean="0"/>
              <a:t>Başlangıçta ÜSYE olan 236 kişi, e posta adresi olmayan 17 ve vermek istemeyen 20 kişi çalışmadan çıkarıldı.</a:t>
            </a:r>
          </a:p>
          <a:p>
            <a:r>
              <a:rPr lang="tr-TR" dirty="0" smtClean="0"/>
              <a:t>23 kişiye e postalar önemsiz e posta gittiği için ve katılamadıkları için çıkarıldı.</a:t>
            </a:r>
          </a:p>
          <a:p>
            <a:r>
              <a:rPr lang="tr-TR" dirty="0" smtClean="0"/>
              <a:t>Takip anketlerine katılım oranı %83-84 civarındaydı.</a:t>
            </a:r>
          </a:p>
          <a:p>
            <a:r>
              <a:rPr lang="tr-TR" dirty="0" smtClean="0"/>
              <a:t>Temel ankete cevap verenlerden 1111 kişi(%</a:t>
            </a:r>
            <a:r>
              <a:rPr lang="tr-TR" dirty="0" smtClean="0"/>
              <a:t>74</a:t>
            </a:r>
            <a:r>
              <a:rPr lang="tr-TR" dirty="0" smtClean="0"/>
              <a:t>), 5 takip anketine de cevap verdi.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tr-TR" dirty="0" smtClean="0"/>
              <a:t>Temel internet anketinin detayları kaynaklar bölümünde verilmiştir.</a:t>
            </a:r>
          </a:p>
          <a:p>
            <a:pPr lvl="1"/>
            <a:r>
              <a:rPr lang="tr-TR" dirty="0" err="1" smtClean="0"/>
              <a:t>Balter</a:t>
            </a:r>
            <a:r>
              <a:rPr lang="tr-TR" dirty="0" smtClean="0"/>
              <a:t> KA, </a:t>
            </a:r>
            <a:r>
              <a:rPr lang="tr-TR" dirty="0" err="1" smtClean="0"/>
              <a:t>Balter</a:t>
            </a:r>
            <a:r>
              <a:rPr lang="tr-TR" dirty="0" smtClean="0"/>
              <a:t> O, </a:t>
            </a:r>
            <a:r>
              <a:rPr lang="tr-TR" dirty="0" err="1" smtClean="0"/>
              <a:t>Fondell</a:t>
            </a:r>
            <a:r>
              <a:rPr lang="tr-TR" dirty="0" smtClean="0"/>
              <a:t> E, </a:t>
            </a:r>
            <a:r>
              <a:rPr lang="tr-TR" dirty="0" err="1" smtClean="0"/>
              <a:t>Lagerros</a:t>
            </a:r>
            <a:r>
              <a:rPr lang="tr-TR" dirty="0" smtClean="0"/>
              <a:t> YT. Web-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mailed</a:t>
            </a:r>
            <a:r>
              <a:rPr lang="tr-TR" dirty="0" smtClean="0"/>
              <a:t> </a:t>
            </a:r>
            <a:r>
              <a:rPr lang="tr-TR" dirty="0" err="1" smtClean="0"/>
              <a:t>questionnaires</a:t>
            </a:r>
            <a:r>
              <a:rPr lang="tr-TR" dirty="0" smtClean="0"/>
              <a:t>: a </a:t>
            </a:r>
            <a:r>
              <a:rPr lang="tr-TR" dirty="0" err="1" smtClean="0"/>
              <a:t>comparison</a:t>
            </a:r>
            <a:r>
              <a:rPr lang="tr-TR" dirty="0" smtClean="0"/>
              <a:t> of </a:t>
            </a:r>
            <a:r>
              <a:rPr lang="tr-TR" dirty="0" err="1" smtClean="0"/>
              <a:t>response</a:t>
            </a:r>
            <a:r>
              <a:rPr lang="tr-TR" dirty="0" smtClean="0"/>
              <a:t> </a:t>
            </a:r>
            <a:r>
              <a:rPr lang="tr-TR" dirty="0" err="1" smtClean="0"/>
              <a:t>rates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compliance</a:t>
            </a:r>
            <a:r>
              <a:rPr lang="tr-TR" dirty="0" smtClean="0"/>
              <a:t>. </a:t>
            </a:r>
            <a:r>
              <a:rPr lang="tr-TR" dirty="0" err="1" smtClean="0"/>
              <a:t>Epidemiology</a:t>
            </a:r>
            <a:r>
              <a:rPr lang="tr-TR" dirty="0" smtClean="0"/>
              <a:t>. 2005;16(4):577–9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Başlangıçta toplam fiziksel aktivite veya </a:t>
            </a:r>
            <a:r>
              <a:rPr lang="tr-TR" dirty="0" err="1" smtClean="0"/>
              <a:t>inaktivite</a:t>
            </a:r>
            <a:r>
              <a:rPr lang="tr-TR" dirty="0" smtClean="0"/>
              <a:t> değerlendirildi.</a:t>
            </a:r>
          </a:p>
          <a:p>
            <a:r>
              <a:rPr lang="tr-TR" dirty="0" smtClean="0"/>
              <a:t>Katılımcılardan </a:t>
            </a:r>
            <a:r>
              <a:rPr lang="tr-TR" dirty="0" err="1" smtClean="0"/>
              <a:t>hergün</a:t>
            </a:r>
            <a:r>
              <a:rPr lang="tr-TR" dirty="0" smtClean="0"/>
              <a:t> uyku dahil 9 aktiviteye ayırdıkları zamanı belirtmeleri istendi.</a:t>
            </a:r>
          </a:p>
          <a:p>
            <a:r>
              <a:rPr lang="tr-TR" dirty="0" smtClean="0"/>
              <a:t>Her </a:t>
            </a:r>
            <a:r>
              <a:rPr lang="tr-TR" dirty="0" err="1" smtClean="0"/>
              <a:t>akiviteye</a:t>
            </a:r>
            <a:r>
              <a:rPr lang="tr-TR" dirty="0" smtClean="0"/>
              <a:t> istirahat halindeki metabolizma hızı değeriyle (MET) kıyaslanarak derecelendirildi.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Aktiviteye harcanan zamanla MET derecesi çarpılarak, 24 saatlik ortalama harcanan zaman tahmin edildi.</a:t>
            </a:r>
          </a:p>
          <a:p>
            <a:r>
              <a:rPr lang="tr-TR" dirty="0" smtClean="0"/>
              <a:t>MET değerleri 0,9 ila 8,0 arasında derecelendirildi.</a:t>
            </a:r>
          </a:p>
          <a:p>
            <a:r>
              <a:rPr lang="tr-TR" dirty="0" smtClean="0"/>
              <a:t>1. MET; rahat pozisyonda oturmak...</a:t>
            </a:r>
          </a:p>
          <a:p>
            <a:r>
              <a:rPr lang="tr-TR" dirty="0" smtClean="0"/>
              <a:t>3.-5. MET; orta tempoda yürüyüş, ev işi, golf oynamak…</a:t>
            </a:r>
          </a:p>
          <a:p>
            <a:r>
              <a:rPr lang="tr-TR" dirty="0" smtClean="0"/>
              <a:t>6. MET; çim biçmek, yavaş koşu...</a:t>
            </a:r>
          </a:p>
          <a:p>
            <a:r>
              <a:rPr lang="tr-TR" dirty="0" smtClean="0"/>
              <a:t>Aktiviteler ve süreleri anket ile toplandı.</a:t>
            </a:r>
          </a:p>
          <a:p>
            <a:r>
              <a:rPr lang="tr-TR" dirty="0" smtClean="0"/>
              <a:t>24 saatlik aktiviteleri belirtmeyen katılımcılara hatırlatma yapıldı.</a:t>
            </a:r>
          </a:p>
          <a:p>
            <a:r>
              <a:rPr lang="tr-TR" dirty="0" smtClean="0"/>
              <a:t>Yöntem </a:t>
            </a:r>
            <a:r>
              <a:rPr lang="tr-TR" dirty="0" err="1" smtClean="0"/>
              <a:t>Lagerros</a:t>
            </a:r>
            <a:r>
              <a:rPr lang="tr-TR" dirty="0" smtClean="0"/>
              <a:t> ve arkadaşları </a:t>
            </a:r>
            <a:r>
              <a:rPr lang="tr-TR" dirty="0" smtClean="0"/>
              <a:t>tarafından </a:t>
            </a:r>
            <a:r>
              <a:rPr lang="tr-TR" dirty="0" err="1" smtClean="0"/>
              <a:t>gelştirildi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Fiziksel aktivite düzeyi, Danimarka’da yapılmış bir çalışmanın en düşük seviyeli grubu referans alınarak üçe ayrıldı;</a:t>
            </a:r>
          </a:p>
          <a:p>
            <a:pPr lvl="1"/>
            <a:r>
              <a:rPr lang="tr-TR" dirty="0" smtClean="0"/>
              <a:t>&lt;45 (MET-saat)</a:t>
            </a:r>
          </a:p>
          <a:p>
            <a:pPr lvl="1"/>
            <a:r>
              <a:rPr lang="tr-TR" dirty="0" smtClean="0"/>
              <a:t>45-55</a:t>
            </a:r>
          </a:p>
          <a:p>
            <a:pPr lvl="1"/>
            <a:r>
              <a:rPr lang="tr-TR" dirty="0" smtClean="0"/>
              <a:t>&gt;55</a:t>
            </a:r>
          </a:p>
          <a:p>
            <a:r>
              <a:rPr lang="tr-TR" dirty="0" smtClean="0"/>
              <a:t>Ağır olmayan egzersiz; 3-5 MET</a:t>
            </a:r>
          </a:p>
          <a:p>
            <a:r>
              <a:rPr lang="tr-TR" dirty="0" smtClean="0"/>
              <a:t>Ağır </a:t>
            </a:r>
            <a:r>
              <a:rPr lang="tr-TR" dirty="0" err="1" smtClean="0"/>
              <a:t>egzeriz</a:t>
            </a:r>
            <a:r>
              <a:rPr lang="tr-TR" dirty="0" smtClean="0"/>
              <a:t> ≥6 MET olarak tanımlandı.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tr-TR" dirty="0" smtClean="0"/>
              <a:t>Algılanan Stres Ölçeği </a:t>
            </a:r>
            <a:r>
              <a:rPr lang="tr-TR" dirty="0" smtClean="0"/>
              <a:t>kullanılarak bir önceki aydaki stres değerlendirildi.</a:t>
            </a:r>
          </a:p>
          <a:p>
            <a:pPr lvl="1"/>
            <a:r>
              <a:rPr lang="tr-TR" dirty="0" smtClean="0"/>
              <a:t>Katılımcılar  tarafından hangi durumların stresli olduğunu belirleyen 14 soruluk bir anket…</a:t>
            </a:r>
          </a:p>
          <a:p>
            <a:pPr lvl="1"/>
            <a:r>
              <a:rPr lang="tr-TR" dirty="0" smtClean="0"/>
              <a:t>≤23 düşük stres</a:t>
            </a:r>
          </a:p>
          <a:p>
            <a:pPr lvl="1"/>
            <a:r>
              <a:rPr lang="tr-TR" dirty="0" smtClean="0"/>
              <a:t>&gt;23 yüksek stres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Başlangıçta katılımcıların diyetleri de değerlendirildi.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tr-TR" dirty="0" smtClean="0"/>
              <a:t>ÜSYE başlangıçta ve her ankette değerlendirildi.</a:t>
            </a:r>
          </a:p>
          <a:p>
            <a:r>
              <a:rPr lang="tr-TR" dirty="0" smtClean="0"/>
              <a:t>Katılımcılara, şuan, geçen 3 hafta içinde ya da önceki anketten bu yana soğuk algınlığı ya da grip geçirme durumları soruldu.</a:t>
            </a:r>
          </a:p>
          <a:p>
            <a:r>
              <a:rPr lang="tr-TR" dirty="0" smtClean="0"/>
              <a:t>Evet diyenler ÜSYE olarak kabul edildi.</a:t>
            </a:r>
          </a:p>
          <a:p>
            <a:r>
              <a:rPr lang="tr-TR" dirty="0" smtClean="0"/>
              <a:t>ÜSYE bildiren tüm katılımcılara takip anketlerinde semptomlar ile ilgili sorular soruldu.</a:t>
            </a:r>
          </a:p>
          <a:p>
            <a:r>
              <a:rPr lang="tr-TR" dirty="0" smtClean="0"/>
              <a:t>Yedi belirtiler kaydedildi: </a:t>
            </a:r>
            <a:endParaRPr lang="tr-TR" dirty="0" smtClean="0"/>
          </a:p>
          <a:p>
            <a:pPr lvl="1"/>
            <a:r>
              <a:rPr lang="tr-TR" dirty="0" smtClean="0"/>
              <a:t>boğaz </a:t>
            </a:r>
            <a:r>
              <a:rPr lang="tr-TR" dirty="0" smtClean="0"/>
              <a:t>ağrısı, </a:t>
            </a:r>
            <a:r>
              <a:rPr lang="tr-TR" dirty="0" smtClean="0"/>
              <a:t>öksürük,burun </a:t>
            </a:r>
            <a:r>
              <a:rPr lang="tr-TR" dirty="0" smtClean="0"/>
              <a:t>akıntısı </a:t>
            </a:r>
            <a:r>
              <a:rPr lang="tr-TR" dirty="0" smtClean="0"/>
              <a:t>, </a:t>
            </a:r>
            <a:r>
              <a:rPr lang="tr-TR" dirty="0" smtClean="0"/>
              <a:t>baş ağrısı, kırıklık, ateş ve tanımlanmamış belirtiler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Ateş+ sistemik,  ateş- </a:t>
            </a:r>
            <a:r>
              <a:rPr lang="tr-TR" dirty="0" err="1" smtClean="0"/>
              <a:t>nonsistemik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İsveç’te 2003-2004 grip mevsimi orta yoğunlukta geçmiştir.</a:t>
            </a:r>
          </a:p>
          <a:p>
            <a:r>
              <a:rPr lang="tr-TR" dirty="0" smtClean="0"/>
              <a:t>Aralık sonu ve Ocak başında pik yapıp Martın sonuna kadar azalmış ve sona ermiştir.</a:t>
            </a:r>
          </a:p>
          <a:p>
            <a:r>
              <a:rPr lang="tr-TR" dirty="0" err="1" smtClean="0"/>
              <a:t>İnfluenza</a:t>
            </a:r>
            <a:r>
              <a:rPr lang="tr-TR" dirty="0" smtClean="0"/>
              <a:t> </a:t>
            </a:r>
            <a:r>
              <a:rPr lang="tr-TR" dirty="0" smtClean="0"/>
              <a:t>A H3 </a:t>
            </a:r>
            <a:r>
              <a:rPr lang="tr-TR" dirty="0" err="1" smtClean="0"/>
              <a:t>suşu</a:t>
            </a:r>
            <a:r>
              <a:rPr lang="tr-TR" dirty="0" smtClean="0"/>
              <a:t> en çok belirlenen patojendi.</a:t>
            </a:r>
          </a:p>
          <a:p>
            <a:r>
              <a:rPr lang="tr-TR" dirty="0" smtClean="0"/>
              <a:t>Grip aşısı geçmişi başlangıçta </a:t>
            </a:r>
            <a:r>
              <a:rPr lang="tr-TR" dirty="0" smtClean="0"/>
              <a:t>toplandı ve </a:t>
            </a:r>
            <a:r>
              <a:rPr lang="tr-TR" dirty="0" smtClean="0"/>
              <a:t>her takipte </a:t>
            </a:r>
            <a:r>
              <a:rPr lang="tr-TR" dirty="0" smtClean="0"/>
              <a:t>güncellendi.</a:t>
            </a:r>
          </a:p>
          <a:p>
            <a:r>
              <a:rPr lang="tr-TR" dirty="0" smtClean="0"/>
              <a:t>Polen alerji durumu sorgulandı. (ÜSYE ile karışabilir.)</a:t>
            </a:r>
          </a:p>
          <a:p>
            <a:r>
              <a:rPr lang="tr-TR" dirty="0" smtClean="0"/>
              <a:t>Toplamda 1181 ÜSYE vakası bildirildi.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tr-TR" dirty="0" smtClean="0"/>
              <a:t>Yaş ve cinsiyet standardizasyonu için düşük fiziksel aktivite grubu standart olarak alındı.</a:t>
            </a:r>
          </a:p>
          <a:p>
            <a:r>
              <a:rPr lang="tr-TR" dirty="0" err="1" smtClean="0"/>
              <a:t>İnsidans</a:t>
            </a:r>
            <a:r>
              <a:rPr lang="tr-TR" dirty="0" smtClean="0"/>
              <a:t> hızı oranı %95 GA ile tahmin edildi. (</a:t>
            </a:r>
            <a:r>
              <a:rPr lang="tr-TR" dirty="0" err="1" smtClean="0"/>
              <a:t>poisson</a:t>
            </a:r>
            <a:r>
              <a:rPr lang="tr-TR" dirty="0" smtClean="0"/>
              <a:t> regresyon modeli)</a:t>
            </a:r>
          </a:p>
          <a:p>
            <a:r>
              <a:rPr lang="tr-TR" dirty="0" err="1" smtClean="0"/>
              <a:t>ÜSYE’nin</a:t>
            </a:r>
            <a:r>
              <a:rPr lang="tr-TR" dirty="0" smtClean="0"/>
              <a:t> tam olarak ne zaman başladığını ve ne kadar sürdüğünü bilemediğimiz için ÜSYE bildiren katılımcılara takip anketleri dışında 1,5 hafta arayla anket yapıldı.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Karıştırıcı faktörler, tek tek tam modelden elimine edilerek değerlendirildi.</a:t>
            </a:r>
          </a:p>
          <a:p>
            <a:r>
              <a:rPr lang="tr-TR" dirty="0" smtClean="0"/>
              <a:t>Bu faktörler; </a:t>
            </a:r>
            <a:endParaRPr lang="tr-TR" dirty="0" smtClean="0"/>
          </a:p>
          <a:p>
            <a:pPr lvl="1"/>
            <a:r>
              <a:rPr lang="tr-TR" dirty="0" smtClean="0"/>
              <a:t>yaş</a:t>
            </a:r>
            <a:r>
              <a:rPr lang="tr-TR" dirty="0" smtClean="0"/>
              <a:t>, astım, bildirilen zayıflamış bağışıklık sistemi, evde ya da iş yerinde 10 yaş altındaki çocuklarla düzenli temas, kalabalık eğlencelerde bulunma, D vitamini, E vitamini ve selenyum alımı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Cinsiyet, vücut kitle indeksi, algılanan stres, eğitim düzeyi ve ay daha az karıştırıcı etkiye sahipti, en sonda bunlar da değerlendirildi.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tr-TR" dirty="0" smtClean="0"/>
              <a:t>Eksik bilgileri olan 93 katılımcı çalışmadan çıkarıldı.</a:t>
            </a:r>
          </a:p>
          <a:p>
            <a:r>
              <a:rPr lang="tr-TR" dirty="0" smtClean="0"/>
              <a:t>Diğer potansiyel karıştırıcı faktörler; </a:t>
            </a:r>
          </a:p>
          <a:p>
            <a:pPr lvl="1"/>
            <a:r>
              <a:rPr lang="tr-TR" dirty="0" smtClean="0"/>
              <a:t>sigara, enfiye koklama, insanlara bakıcılık alkol alımı, toplu taşıma kullanımı, iş yerinde kalabalık ile temas, polen alerjisi, grip aşısı öyküsü ve C vitamini ve çinko içeren besinler desteği </a:t>
            </a:r>
            <a:r>
              <a:rPr lang="tr-TR" dirty="0" smtClean="0"/>
              <a:t>alımı.</a:t>
            </a:r>
          </a:p>
          <a:p>
            <a:pPr lvl="1"/>
            <a:r>
              <a:rPr lang="tr-TR" dirty="0" smtClean="0"/>
              <a:t>Bunlar önemli bulunmamış ve son modelde dikkate alınmamış.</a:t>
            </a:r>
          </a:p>
          <a:p>
            <a:r>
              <a:rPr lang="tr-TR" dirty="0" smtClean="0"/>
              <a:t>Çok değişkenli analiz; 1255 katılımcı, 5805 takip periyodu ve 1090 vaka içeriyordu.</a:t>
            </a:r>
          </a:p>
          <a:p>
            <a:r>
              <a:rPr lang="tr-TR" dirty="0" err="1" smtClean="0"/>
              <a:t>Stata</a:t>
            </a:r>
            <a:r>
              <a:rPr lang="tr-TR" dirty="0" smtClean="0"/>
              <a:t> </a:t>
            </a:r>
            <a:r>
              <a:rPr lang="tr-TR" dirty="0" smtClean="0"/>
              <a:t>10.1 kullanıldı.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r>
              <a:rPr lang="tr-TR" dirty="0" smtClean="0"/>
              <a:t>ÜSYE birçok ülkede birinci basamağa en sık başvuru nedeni.</a:t>
            </a:r>
          </a:p>
          <a:p>
            <a:r>
              <a:rPr lang="tr-TR" dirty="0" smtClean="0"/>
              <a:t>Soğuk algınlığı, grip</a:t>
            </a:r>
          </a:p>
          <a:p>
            <a:r>
              <a:rPr lang="tr-TR" dirty="0" smtClean="0"/>
              <a:t>Buna rağmen, duyarlılığı azaltmak için yapılabileceklerin hala az bir kısmı biliniyor.</a:t>
            </a:r>
          </a:p>
          <a:p>
            <a:r>
              <a:rPr lang="tr-TR" dirty="0" smtClean="0"/>
              <a:t>Fiziksel aktivitenin sağlık için faydalı olduğu ve genel </a:t>
            </a:r>
            <a:r>
              <a:rPr lang="tr-TR" dirty="0" err="1" smtClean="0"/>
              <a:t>mortaliteyi</a:t>
            </a:r>
            <a:r>
              <a:rPr lang="tr-TR" dirty="0" smtClean="0"/>
              <a:t> azalttığı bilinmektedir.</a:t>
            </a:r>
          </a:p>
          <a:p>
            <a:r>
              <a:rPr lang="tr-TR" dirty="0" smtClean="0"/>
              <a:t>Orta derecede fiziksel aktivite daha az </a:t>
            </a:r>
            <a:r>
              <a:rPr lang="tr-TR" dirty="0" err="1" smtClean="0"/>
              <a:t>inflamasyon</a:t>
            </a:r>
            <a:r>
              <a:rPr lang="tr-TR" dirty="0" smtClean="0"/>
              <a:t> ve patojenlere daha etkili cevapla ilişkili bulunmuştur.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tr-TR" dirty="0" smtClean="0"/>
              <a:t>Fiziksel aktivite- </a:t>
            </a:r>
          </a:p>
          <a:p>
            <a:pPr>
              <a:buNone/>
            </a:pPr>
            <a:r>
              <a:rPr lang="tr-TR" dirty="0" smtClean="0"/>
              <a:t>yüksek ve düşük stres ilişkisi </a:t>
            </a:r>
          </a:p>
          <a:p>
            <a:pPr>
              <a:buNone/>
            </a:pPr>
            <a:r>
              <a:rPr lang="tr-TR" dirty="0" smtClean="0"/>
              <a:t>gösterilmiştir.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764704"/>
            <a:ext cx="3816424" cy="6029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dirty="0" smtClean="0"/>
              <a:t>Bulgular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 1; LIME çalışmasında katılımcıların fiziksel aktivite düzeyine göre temel özelliklerini göstermektedir. </a:t>
            </a:r>
            <a:endParaRPr lang="tr-TR" dirty="0" smtClean="0"/>
          </a:p>
          <a:p>
            <a:r>
              <a:rPr lang="tr-TR" dirty="0" smtClean="0"/>
              <a:t>Vücut </a:t>
            </a:r>
            <a:r>
              <a:rPr lang="tr-TR" dirty="0" smtClean="0"/>
              <a:t>kitle indeksi, sigara, yaş, astım, çocuklarla irtibat; kötü uyku; algılanan stres;enerji alımı ve zayıflamış bağışıklık sistemi için sadece küçük farklar bulundu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Kadınlar </a:t>
            </a:r>
            <a:r>
              <a:rPr lang="tr-TR" dirty="0" smtClean="0"/>
              <a:t>ve daha yüksek eğitim düzeyine sahip </a:t>
            </a:r>
            <a:r>
              <a:rPr lang="tr-TR" dirty="0" smtClean="0"/>
              <a:t>olanlarda fiziksel aktivite daha düşüktü.</a:t>
            </a:r>
          </a:p>
          <a:p>
            <a:r>
              <a:rPr lang="tr-TR" dirty="0" smtClean="0"/>
              <a:t>Kış aylarında daha fazla ÜSYE mevcuttu.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6696744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27848"/>
          </a:xfrm>
        </p:spPr>
        <p:txBody>
          <a:bodyPr/>
          <a:lstStyle/>
          <a:p>
            <a:r>
              <a:rPr lang="tr-TR" dirty="0" smtClean="0"/>
              <a:t>Kadın ve erkeklerde artan yaş ile ÜSYE sıklığında azalma görüldü.</a:t>
            </a:r>
          </a:p>
          <a:p>
            <a:r>
              <a:rPr lang="tr-TR" dirty="0" smtClean="0"/>
              <a:t>Birçok yaş grubunda yüksek fiziksel aktivite hem kadın hem de erkeklerde azalmış ÜSYE </a:t>
            </a:r>
            <a:r>
              <a:rPr lang="tr-TR" dirty="0" err="1" smtClean="0"/>
              <a:t>insidansı</a:t>
            </a:r>
            <a:r>
              <a:rPr lang="tr-TR" dirty="0" smtClean="0"/>
              <a:t> ile ilişkili bulundu.</a:t>
            </a: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1"/>
            <a:ext cx="9144000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127848"/>
          </a:xfrm>
        </p:spPr>
        <p:txBody>
          <a:bodyPr/>
          <a:lstStyle/>
          <a:p>
            <a:r>
              <a:rPr lang="tr-TR" sz="2000" dirty="0" smtClean="0"/>
              <a:t>Düşük fiziksel </a:t>
            </a:r>
            <a:r>
              <a:rPr lang="tr-TR" sz="2000" dirty="0" err="1" smtClean="0"/>
              <a:t>akiviteyle</a:t>
            </a:r>
            <a:r>
              <a:rPr lang="tr-TR" sz="2000" dirty="0" smtClean="0"/>
              <a:t> kıyaslandığında yüksek düzeyler, ÜSYE </a:t>
            </a:r>
            <a:r>
              <a:rPr lang="tr-TR" sz="2000" dirty="0" err="1" smtClean="0"/>
              <a:t>risikinde</a:t>
            </a:r>
            <a:r>
              <a:rPr lang="tr-TR" sz="2000" dirty="0" smtClean="0"/>
              <a:t> %18’lik azalma ile </a:t>
            </a:r>
            <a:r>
              <a:rPr lang="tr-TR" sz="2000" dirty="0" smtClean="0"/>
              <a:t>ilişkili bulundu (IRR = 0.82, 95% CI = 0.69–0.98).</a:t>
            </a:r>
          </a:p>
          <a:p>
            <a:pPr lvl="2"/>
            <a:r>
              <a:rPr lang="tr-TR" sz="1800" dirty="0" smtClean="0"/>
              <a:t>Ağır olmayan fiziksel aktivite (yürüyüş</a:t>
            </a:r>
            <a:r>
              <a:rPr lang="tr-TR" sz="1800" dirty="0" smtClean="0"/>
              <a:t>) (IRR = </a:t>
            </a:r>
            <a:r>
              <a:rPr lang="tr-TR" sz="1800" dirty="0" smtClean="0"/>
              <a:t>0.89, 95</a:t>
            </a:r>
            <a:r>
              <a:rPr lang="tr-TR" sz="1800" dirty="0" smtClean="0"/>
              <a:t>% CI = 0.79–1.01) </a:t>
            </a:r>
            <a:r>
              <a:rPr lang="tr-TR" sz="1800" dirty="0" smtClean="0"/>
              <a:t>ağır olana göre (hafif tempo koşu) </a:t>
            </a:r>
            <a:r>
              <a:rPr lang="tr-TR" sz="1800" dirty="0" smtClean="0"/>
              <a:t>(IRR = 0.86, 95% CI = 0.75–0.98</a:t>
            </a:r>
            <a:r>
              <a:rPr lang="tr-TR" sz="1800" dirty="0" smtClean="0"/>
              <a:t>) daha anlamlı olarak bulundu.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636912"/>
            <a:ext cx="9144000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tr-TR" dirty="0" smtClean="0"/>
              <a:t>Fiziksel aktivitenin sistemik olmayan ÜSYE (%76) için güçlü bir koruyucu etkisi olduğu görüldü.</a:t>
            </a:r>
          </a:p>
          <a:p>
            <a:pPr lvl="1"/>
            <a:r>
              <a:rPr lang="tr-TR" dirty="0" smtClean="0"/>
              <a:t>Sistemik ÜSYE için ise küçük bir etkisi olduğu görüldü.</a:t>
            </a:r>
          </a:p>
          <a:p>
            <a:r>
              <a:rPr lang="tr-TR" dirty="0" smtClean="0"/>
              <a:t>Aynı kişideki ÜSYE tekrarlarının etkisini dışlamak için ilk </a:t>
            </a:r>
            <a:r>
              <a:rPr lang="tr-TR" dirty="0" err="1" smtClean="0"/>
              <a:t>ÜSYE’den</a:t>
            </a:r>
            <a:r>
              <a:rPr lang="tr-TR" dirty="0" smtClean="0"/>
              <a:t> sonra katılımcı dışlandı.</a:t>
            </a:r>
          </a:p>
          <a:p>
            <a:r>
              <a:rPr lang="tr-TR" dirty="0" smtClean="0"/>
              <a:t>Sonuçlar ana analiz ile benzerdi;</a:t>
            </a:r>
          </a:p>
          <a:p>
            <a:pPr lvl="1"/>
            <a:r>
              <a:rPr lang="tr-TR" dirty="0" smtClean="0"/>
              <a:t>Yüksek fiziksel aktivite, düşük fiziksel aktiviteye göre  daha az ÜSYE riski il ilişkili bulundu. </a:t>
            </a:r>
            <a:r>
              <a:rPr lang="tr-TR" dirty="0" smtClean="0"/>
              <a:t>(IRR = 0.79, 95% CI = 0.63–0.98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tr-TR" dirty="0" smtClean="0"/>
              <a:t>Grubun tümün için, algılanan stresin ÜSYE riskine etkisi görülmedi.</a:t>
            </a:r>
          </a:p>
          <a:p>
            <a:pPr lvl="1"/>
            <a:r>
              <a:rPr lang="tr-TR" dirty="0" smtClean="0"/>
              <a:t>yaşa ve cinsiyete göre ayarlanmış </a:t>
            </a:r>
            <a:r>
              <a:rPr lang="tr-TR" dirty="0" smtClean="0"/>
              <a:t>IRR</a:t>
            </a:r>
            <a:r>
              <a:rPr lang="tr-TR" dirty="0" smtClean="0"/>
              <a:t> = 1.05, </a:t>
            </a:r>
            <a:r>
              <a:rPr lang="tr-TR" dirty="0" smtClean="0"/>
              <a:t>95% CI </a:t>
            </a:r>
            <a:r>
              <a:rPr lang="tr-TR" dirty="0" smtClean="0"/>
              <a:t>= </a:t>
            </a:r>
            <a:r>
              <a:rPr lang="tr-TR" dirty="0" smtClean="0"/>
              <a:t>0.94–1.18</a:t>
            </a:r>
          </a:p>
          <a:p>
            <a:r>
              <a:rPr lang="tr-TR" dirty="0" smtClean="0"/>
              <a:t>Sonuçlar; özellikle erkeklerde, fiziksel aktivitenin ÜSYE riskini azaltma etkisinin, </a:t>
            </a:r>
            <a:r>
              <a:rPr lang="tr-TR" dirty="0" err="1" smtClean="0"/>
              <a:t>fazl</a:t>
            </a:r>
            <a:r>
              <a:rPr lang="tr-TR" dirty="0" smtClean="0"/>
              <a:t> stresli kişilerde </a:t>
            </a:r>
            <a:r>
              <a:rPr lang="tr-TR" dirty="0" smtClean="0"/>
              <a:t>(IRR = </a:t>
            </a:r>
            <a:r>
              <a:rPr lang="tr-TR" dirty="0" smtClean="0"/>
              <a:t>0.58, 95</a:t>
            </a:r>
            <a:r>
              <a:rPr lang="tr-TR" dirty="0" smtClean="0"/>
              <a:t>% CI = 0.43–0.78</a:t>
            </a:r>
            <a:r>
              <a:rPr lang="tr-TR" dirty="0" smtClean="0"/>
              <a:t>), az stresli kişilere göre </a:t>
            </a:r>
            <a:r>
              <a:rPr lang="tr-TR" dirty="0" smtClean="0"/>
              <a:t>(IRR = 1.03, 95% CI = 0.83–1.28)</a:t>
            </a:r>
            <a:r>
              <a:rPr lang="tr-TR" dirty="0" smtClean="0"/>
              <a:t> daha güçlü olduğunu göstermiştir.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43528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Fiziksel aktivite, stres, ÜSYE doz-yanıt ilişkisi tablo-2’de gösterilmiştir.</a:t>
            </a:r>
          </a:p>
          <a:p>
            <a:r>
              <a:rPr lang="tr-TR" dirty="0" smtClean="0"/>
              <a:t>Gruplar birbirine benzer sonuçlar vermiştir.</a:t>
            </a:r>
          </a:p>
          <a:p>
            <a:r>
              <a:rPr lang="tr-TR" dirty="0" smtClean="0"/>
              <a:t>A grubunda; yüksek fiziksel aktivite yüksek ve düşük stres gruplarının ikisinde de koruyucu bulunmuştur.</a:t>
            </a:r>
          </a:p>
          <a:p>
            <a:pPr lvl="1"/>
            <a:r>
              <a:rPr lang="tr-TR" dirty="0" smtClean="0"/>
              <a:t>Fakat bu koruyucu etki fazla stresli kişilerde daha güçlü bulunmuştur.</a:t>
            </a:r>
          </a:p>
          <a:p>
            <a:r>
              <a:rPr lang="tr-TR" dirty="0" smtClean="0"/>
              <a:t>Erkeklerde; fiziksel aktivitenin koruyucu etkisi, düşük streslilerde az, fazla streslilerde güçlü bulunmuştur.</a:t>
            </a:r>
          </a:p>
          <a:p>
            <a:r>
              <a:rPr lang="tr-TR" dirty="0" smtClean="0"/>
              <a:t>Kadınlarda ise stres düzeyleri bu durumu güçlü bir şekilde etkilememiştir.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576064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tr-TR" dirty="0" smtClean="0"/>
              <a:t>1994 (</a:t>
            </a:r>
            <a:r>
              <a:rPr lang="tr-TR" dirty="0" err="1" smtClean="0"/>
              <a:t>N</a:t>
            </a:r>
            <a:r>
              <a:rPr lang="tr-TR" dirty="0" err="1" smtClean="0"/>
              <a:t>ieman</a:t>
            </a:r>
            <a:r>
              <a:rPr lang="tr-TR" dirty="0" smtClean="0"/>
              <a:t>);</a:t>
            </a:r>
          </a:p>
          <a:p>
            <a:pPr lvl="1"/>
            <a:r>
              <a:rPr lang="tr-TR" dirty="0" smtClean="0"/>
              <a:t>Orta fiziksel aktivite: düşük ÜSYE riski</a:t>
            </a:r>
          </a:p>
          <a:p>
            <a:pPr lvl="1"/>
            <a:r>
              <a:rPr lang="tr-TR" dirty="0" smtClean="0"/>
              <a:t>Aşırı fiziksel aktivite: artmış ÜSYE duyarlılığı</a:t>
            </a:r>
          </a:p>
          <a:p>
            <a:r>
              <a:rPr lang="tr-TR" dirty="0" smtClean="0"/>
              <a:t>Önceki çalışmaların çoğu;</a:t>
            </a:r>
          </a:p>
          <a:p>
            <a:pPr lvl="1"/>
            <a:r>
              <a:rPr lang="tr-TR" dirty="0" smtClean="0"/>
              <a:t>Çoğunlukla atletler</a:t>
            </a:r>
          </a:p>
          <a:p>
            <a:pPr lvl="1"/>
            <a:r>
              <a:rPr lang="tr-TR" dirty="0" smtClean="0"/>
              <a:t>Katılımcı  az (40’dan az)</a:t>
            </a:r>
          </a:p>
          <a:p>
            <a:r>
              <a:rPr lang="tr-TR" dirty="0" smtClean="0"/>
              <a:t>Orta fiziksel aktivitenin </a:t>
            </a:r>
            <a:r>
              <a:rPr lang="tr-TR" dirty="0" err="1" smtClean="0"/>
              <a:t>ÜSYE’ye</a:t>
            </a:r>
            <a:r>
              <a:rPr lang="tr-TR" dirty="0" smtClean="0"/>
              <a:t> etkisi az bilinmektedir.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çalışmada; yüksek fiziksel aktivite, ÜSYE riskinde azalma ile ilişkili bulunmuştur.</a:t>
            </a:r>
          </a:p>
          <a:p>
            <a:pPr lvl="1"/>
            <a:r>
              <a:rPr lang="tr-TR" dirty="0" smtClean="0"/>
              <a:t>Kadın/erkek, bütün yaş gruplarında, sigara içen, içmeyenlerde</a:t>
            </a:r>
          </a:p>
          <a:p>
            <a:r>
              <a:rPr lang="tr-TR" dirty="0" smtClean="0"/>
              <a:t>Ağır ve ağır olmayan egzersizler için benzer koruyucu etkiler bulunmuştur.</a:t>
            </a:r>
          </a:p>
          <a:p>
            <a:r>
              <a:rPr lang="tr-TR" dirty="0" smtClean="0"/>
              <a:t>Özellikle erkeklerde olmak üzere, yüksek stresli kişilerin, fiziksel aktivitenin bu koruyucu etkisinden daha fazla faydalandıkları görülmüştür.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Bu çalışma orta ila yüksek fiziksel aktivitenin bu etkisini gösteren çalışmaları doğrulamıştır.</a:t>
            </a:r>
          </a:p>
          <a:p>
            <a:r>
              <a:rPr lang="tr-TR" dirty="0" smtClean="0"/>
              <a:t>Fakat fiziksel aktivite ile ÜSYE arasında J şekilli bir ilişki saptanmamıştır.</a:t>
            </a:r>
          </a:p>
          <a:p>
            <a:pPr lvl="2"/>
            <a:r>
              <a:rPr lang="tr-TR" dirty="0" smtClean="0"/>
              <a:t>Çalışmada maraton koşucularıyla denk katılımcı azdı.</a:t>
            </a:r>
          </a:p>
          <a:p>
            <a:r>
              <a:rPr lang="tr-TR" dirty="0" smtClean="0"/>
              <a:t>Daha önceki çalışmalarda artan stres seviyeleri artan ÜSYE ile ilişkili bulunmuştu.</a:t>
            </a:r>
          </a:p>
          <a:p>
            <a:r>
              <a:rPr lang="tr-TR" dirty="0" smtClean="0"/>
              <a:t>Bu çalışmada yüksek stres, artmış ÜSYE riski ile ilişkili bulunmamıştır.</a:t>
            </a:r>
          </a:p>
          <a:p>
            <a:pPr lvl="1"/>
            <a:r>
              <a:rPr lang="tr-TR" dirty="0" smtClean="0"/>
              <a:t>Bu durum sadece ilk üç kontrolde stres durumunun değerlendirilmesiyle ilgili olabilir.</a:t>
            </a:r>
          </a:p>
          <a:p>
            <a:pPr lvl="1"/>
            <a:r>
              <a:rPr lang="tr-TR" dirty="0" smtClean="0"/>
              <a:t>Ayrıca bu </a:t>
            </a:r>
            <a:r>
              <a:rPr lang="tr-TR" dirty="0" err="1" smtClean="0"/>
              <a:t>populasyonda</a:t>
            </a:r>
            <a:r>
              <a:rPr lang="tr-TR" dirty="0" smtClean="0"/>
              <a:t>  stres faktörü şiddetli olmamış olabilir  ya da </a:t>
            </a:r>
            <a:r>
              <a:rPr lang="tr-TR" dirty="0" err="1" smtClean="0"/>
              <a:t>immun</a:t>
            </a:r>
            <a:r>
              <a:rPr lang="tr-TR" dirty="0" smtClean="0"/>
              <a:t> sistemi etkileyecek süre araştırmanın devam etmemesiyle ilgili olabilir.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tr-TR" dirty="0" smtClean="0"/>
              <a:t>Kadınlar ve erkekler arasında, fiziksel aktivite stres düzeyleri açısından farklılıklar bulunmuştur.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Erkek ve kadınlar arasındaki strese cevap farklılıkları, erkeklerin fazla stres altında fiziksel aktiviteden daha fazla yarar görmelerini açıklayabilir.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tr-TR" dirty="0" smtClean="0"/>
              <a:t>Önceki çalışmalara benzer olarak ÜSYE sıklığının yaş ile arttığı tespit edilmiştir.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Önceki çalışmalarda fiziksel </a:t>
            </a:r>
            <a:r>
              <a:rPr lang="tr-TR" dirty="0" err="1" smtClean="0"/>
              <a:t>akivite</a:t>
            </a:r>
            <a:r>
              <a:rPr lang="tr-TR" dirty="0" smtClean="0"/>
              <a:t>, </a:t>
            </a:r>
            <a:r>
              <a:rPr lang="tr-TR" dirty="0" err="1" smtClean="0"/>
              <a:t>influenza</a:t>
            </a:r>
            <a:r>
              <a:rPr lang="tr-TR" dirty="0" smtClean="0"/>
              <a:t> </a:t>
            </a:r>
            <a:r>
              <a:rPr lang="tr-TR" dirty="0" err="1" smtClean="0"/>
              <a:t>mortalitesinde</a:t>
            </a:r>
            <a:r>
              <a:rPr lang="tr-TR" dirty="0" smtClean="0"/>
              <a:t> düşüş ile ilişkili bulunmuştur, fakat bu çalışmada fiziksel aktivitenin sistemik ÜSYE üzerine koruyucu etkisi görülmemiştir.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Bu, katılımcı sayısının az olması ile ve katılımcıların ateşlerinin sorulmamsı ile ilgili olabilir.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tr-TR" dirty="0" smtClean="0"/>
              <a:t>Yetişkinlerde </a:t>
            </a:r>
            <a:r>
              <a:rPr lang="tr-TR" dirty="0" err="1" smtClean="0"/>
              <a:t>ÜSYE’nin</a:t>
            </a:r>
            <a:r>
              <a:rPr lang="tr-TR" dirty="0" smtClean="0"/>
              <a:t> kendi kendine tanımlanmasının güvenilir olduğu gösterilmiştir.</a:t>
            </a:r>
          </a:p>
          <a:p>
            <a:pPr lvl="1"/>
            <a:r>
              <a:rPr lang="tr-TR" dirty="0" smtClean="0"/>
              <a:t>Yine de patojenin tanımlanmaması olayı karmaşıklaştırır.</a:t>
            </a:r>
          </a:p>
          <a:p>
            <a:pPr lvl="1"/>
            <a:r>
              <a:rPr lang="tr-TR" dirty="0" smtClean="0"/>
              <a:t>Fakat bu çalışmada bu durumun, polen alerjisi ve sigara gibi ÜSYE benzeri semptomları dışlandıktan sonra çok etkili olduğu düşünülmemektedir</a:t>
            </a:r>
            <a:r>
              <a:rPr lang="tr-TR" dirty="0" smtClean="0"/>
              <a:t>.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Son analizde karıştırıcı etmenleri </a:t>
            </a:r>
            <a:r>
              <a:rPr lang="tr-TR" dirty="0" err="1" smtClean="0"/>
              <a:t>dışalamamıza</a:t>
            </a:r>
            <a:r>
              <a:rPr lang="tr-TR" dirty="0" smtClean="0"/>
              <a:t> rağmen, sağlıklı yaşam tarzının fiziksel aktiviteden ibaret olmaması bir </a:t>
            </a:r>
            <a:r>
              <a:rPr lang="tr-TR" dirty="0" err="1" smtClean="0"/>
              <a:t>bias</a:t>
            </a:r>
            <a:r>
              <a:rPr lang="tr-TR" dirty="0" smtClean="0"/>
              <a:t> olarak kabul edilebilir.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/>
          <a:lstStyle/>
          <a:p>
            <a:pPr algn="ctr"/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 orta ila fazla fiziksel aktivitenin ÜSYE riskini düşürdüğü tespit edilmiştir.</a:t>
            </a:r>
          </a:p>
          <a:p>
            <a:endParaRPr lang="tr-TR" dirty="0" smtClean="0"/>
          </a:p>
          <a:p>
            <a:r>
              <a:rPr lang="tr-TR" dirty="0" smtClean="0"/>
              <a:t>Ayrıca fazla stresli insanların, özellikler erkelerin, fiziksel aktivitenin bu etkisinden daha fazla yararlandıkları görülmüştür.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kohort</a:t>
            </a:r>
            <a:r>
              <a:rPr lang="tr-TR" dirty="0" smtClean="0"/>
              <a:t> çalışmasında, 20-70 yaş kadın ve erkeklerde; orta ila fazla fiziksel aktivite %20 daha az ÜSYE ile ilişkili bulunmuş.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Başka bir </a:t>
            </a:r>
            <a:r>
              <a:rPr lang="tr-TR" dirty="0" err="1" smtClean="0"/>
              <a:t>kohort</a:t>
            </a:r>
            <a:r>
              <a:rPr lang="tr-TR" dirty="0" smtClean="0"/>
              <a:t> çalışmasında 50-0 yaş sigara içen erkeklerde fiziksel aktivite ile ÜSYE arasında neredeyse yok denecek kadar zayıf bir ilişki bulunmuş.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Kronik stres hem hücresel hem de </a:t>
            </a:r>
            <a:r>
              <a:rPr lang="tr-TR" dirty="0" err="1" smtClean="0"/>
              <a:t>humoral</a:t>
            </a:r>
            <a:r>
              <a:rPr lang="tr-TR" dirty="0" smtClean="0"/>
              <a:t> yanıtların baskılanması ile ilişkilidir.</a:t>
            </a:r>
          </a:p>
          <a:p>
            <a:r>
              <a:rPr lang="tr-TR" dirty="0" smtClean="0"/>
              <a:t>Son bir ay içerisinde hastaların algıladığı ve bildirdiği stres durumu ÜSYE riskinde artış ile ilişkili bulunmuştur.</a:t>
            </a:r>
          </a:p>
          <a:p>
            <a:r>
              <a:rPr lang="tr-TR" dirty="0" smtClean="0"/>
              <a:t>Fiziksel </a:t>
            </a:r>
            <a:r>
              <a:rPr lang="tr-TR" dirty="0" err="1" smtClean="0"/>
              <a:t>inaktif</a:t>
            </a:r>
            <a:r>
              <a:rPr lang="tr-TR" dirty="0" smtClean="0"/>
              <a:t> bireylerle </a:t>
            </a:r>
            <a:r>
              <a:rPr lang="tr-TR" dirty="0" smtClean="0"/>
              <a:t>karşılaştırıldığında, aktif bireyler </a:t>
            </a:r>
            <a:r>
              <a:rPr lang="tr-TR" dirty="0" err="1" smtClean="0"/>
              <a:t>mental</a:t>
            </a:r>
            <a:r>
              <a:rPr lang="tr-TR" dirty="0" smtClean="0"/>
              <a:t> strese daha az </a:t>
            </a:r>
            <a:r>
              <a:rPr lang="tr-TR" dirty="0" err="1" smtClean="0"/>
              <a:t>kardiyovasküler</a:t>
            </a:r>
            <a:r>
              <a:rPr lang="tr-TR" dirty="0" smtClean="0"/>
              <a:t> cevap ve stres hormon cevabı vermektedirler.</a:t>
            </a:r>
          </a:p>
          <a:p>
            <a:r>
              <a:rPr lang="tr-TR" dirty="0" smtClean="0"/>
              <a:t>Hayvan deneylerinden de alınan destek doğrultusunda, fiziksel aktivitenin stres sonucu oluşan </a:t>
            </a:r>
            <a:r>
              <a:rPr lang="tr-TR" dirty="0" err="1" smtClean="0"/>
              <a:t>immun</a:t>
            </a:r>
            <a:r>
              <a:rPr lang="tr-TR" dirty="0" smtClean="0"/>
              <a:t> değişikler için koruyucu olduğu hipotezi öne sürülmüştür.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tr-TR" dirty="0" smtClean="0"/>
              <a:t>Bu çalışmada; fiziksel aktivite, algılanan stres durumu ve kendi kendine bildirilen ÜSYE arasındaki ilişkiler üzerine odaklanılmıştır.</a:t>
            </a:r>
          </a:p>
          <a:p>
            <a:r>
              <a:rPr lang="tr-TR" dirty="0" smtClean="0"/>
              <a:t>Algılanan stresin </a:t>
            </a:r>
            <a:r>
              <a:rPr lang="tr-TR" dirty="0" err="1" smtClean="0"/>
              <a:t>immun</a:t>
            </a:r>
            <a:r>
              <a:rPr lang="tr-TR" dirty="0" smtClean="0"/>
              <a:t> fonksiyonlar üzerine etkisi daha önce yoğun fiziksel egzersiz yapan atletler üzerinde ayrıntılı bir şekilde incelenmiştir.</a:t>
            </a:r>
          </a:p>
          <a:p>
            <a:r>
              <a:rPr lang="tr-TR" dirty="0" smtClean="0"/>
              <a:t>Buna karşılık atlet olmayanlarda fiziksel aktivite ve fiziksel aktivite ve stres durumunun </a:t>
            </a:r>
            <a:r>
              <a:rPr lang="tr-TR" dirty="0" err="1" smtClean="0"/>
              <a:t>immun</a:t>
            </a:r>
            <a:r>
              <a:rPr lang="tr-TR" dirty="0" smtClean="0"/>
              <a:t> sisteme etkisinin çok az bir kısmı bilinmektedir.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/>
          <a:lstStyle/>
          <a:p>
            <a:r>
              <a:rPr lang="tr-TR" dirty="0" smtClean="0"/>
              <a:t>Çünkü ÜSYE kısa sürelidir ve doğru bir </a:t>
            </a:r>
            <a:r>
              <a:rPr lang="tr-TR" dirty="0" err="1" smtClean="0"/>
              <a:t>insidans</a:t>
            </a:r>
            <a:r>
              <a:rPr lang="tr-TR" dirty="0" smtClean="0"/>
              <a:t> için sık takip gerekmektedir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 smtClean="0"/>
              <a:t>çalımada</a:t>
            </a:r>
            <a:r>
              <a:rPr lang="tr-TR" dirty="0" smtClean="0"/>
              <a:t>; ÜSYE </a:t>
            </a:r>
            <a:r>
              <a:rPr lang="tr-TR" dirty="0" err="1" smtClean="0"/>
              <a:t>insidansını</a:t>
            </a:r>
            <a:r>
              <a:rPr lang="tr-TR" dirty="0" smtClean="0"/>
              <a:t> değerlendirmek için e-mail yoluyla gönderilen kısa anketler kullanıldı.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Materyal ve </a:t>
            </a:r>
            <a:r>
              <a:rPr lang="tr-TR" dirty="0" err="1" smtClean="0"/>
              <a:t>Metod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Yaşam tarzı ve </a:t>
            </a:r>
            <a:r>
              <a:rPr lang="tr-TR" dirty="0" err="1" smtClean="0"/>
              <a:t>immun</a:t>
            </a:r>
            <a:r>
              <a:rPr lang="tr-TR" dirty="0" smtClean="0"/>
              <a:t> sistem çalışması, interneti yeni bir  veri toplama aracı olarak kullanan toplum tabanlı </a:t>
            </a:r>
            <a:r>
              <a:rPr lang="tr-TR" dirty="0" err="1" smtClean="0"/>
              <a:t>prospektif</a:t>
            </a:r>
            <a:r>
              <a:rPr lang="tr-TR" dirty="0" smtClean="0"/>
              <a:t> bir </a:t>
            </a:r>
            <a:r>
              <a:rPr lang="tr-TR" dirty="0" err="1" smtClean="0"/>
              <a:t>kohort</a:t>
            </a:r>
            <a:r>
              <a:rPr lang="tr-TR" dirty="0" smtClean="0"/>
              <a:t> çalışmasıydı.</a:t>
            </a:r>
          </a:p>
          <a:p>
            <a:r>
              <a:rPr lang="tr-TR" dirty="0" smtClean="0"/>
              <a:t>2004 yılının Ocak </a:t>
            </a:r>
            <a:r>
              <a:rPr lang="tr-TR" dirty="0" smtClean="0"/>
              <a:t>ayında katılımcılar İsveç nüfusundan </a:t>
            </a:r>
            <a:r>
              <a:rPr lang="tr-TR" dirty="0" err="1" smtClean="0"/>
              <a:t>randomize</a:t>
            </a:r>
            <a:r>
              <a:rPr lang="tr-TR" dirty="0" smtClean="0"/>
              <a:t> olarak seçildi ve çalışmaya davet edildiler.</a:t>
            </a:r>
          </a:p>
          <a:p>
            <a:r>
              <a:rPr lang="tr-TR" dirty="0" smtClean="0"/>
              <a:t>Anketi doldurma </a:t>
            </a:r>
            <a:r>
              <a:rPr lang="tr-TR" dirty="0" err="1" smtClean="0"/>
              <a:t>kaılımı</a:t>
            </a:r>
            <a:r>
              <a:rPr lang="tr-TR" dirty="0" smtClean="0"/>
              <a:t> kabul olarak değerlendirildi.</a:t>
            </a:r>
          </a:p>
          <a:p>
            <a:r>
              <a:rPr lang="tr-TR" dirty="0" smtClean="0"/>
              <a:t>Araştırma 20-60 yaşları arasında 1509 kadın ve erkek katılımcı ile yapıldı.</a:t>
            </a:r>
          </a:p>
          <a:p>
            <a:r>
              <a:rPr lang="tr-TR" dirty="0" smtClean="0"/>
              <a:t>Örneklem orta ölçekli, </a:t>
            </a:r>
            <a:r>
              <a:rPr lang="tr-TR" dirty="0" err="1" smtClean="0"/>
              <a:t>İsveçi</a:t>
            </a:r>
            <a:r>
              <a:rPr lang="tr-TR" dirty="0" smtClean="0"/>
              <a:t> temsil edebilecek bir ilçeden toplandı.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/>
          <a:lstStyle/>
          <a:p>
            <a:pPr algn="ctr"/>
            <a:r>
              <a:rPr lang="tr-TR" dirty="0" smtClean="0"/>
              <a:t>Çalışma T</a:t>
            </a:r>
            <a:r>
              <a:rPr lang="tr-TR" dirty="0" smtClean="0"/>
              <a:t>asarımı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tr-TR" dirty="0" smtClean="0"/>
              <a:t>Çalışmaya davet için internet anketi adresini de içeren postalar gönderildi.</a:t>
            </a:r>
          </a:p>
          <a:p>
            <a:r>
              <a:rPr lang="tr-TR" dirty="0" smtClean="0"/>
              <a:t>Anket ile e posta adresleri de soruldu.</a:t>
            </a:r>
          </a:p>
          <a:p>
            <a:r>
              <a:rPr lang="tr-TR" dirty="0" smtClean="0"/>
              <a:t>Şubat, mart, nisan başında ve sonunda, mayısta olmak üzere 5 kez takip anketi gönderildi.</a:t>
            </a:r>
          </a:p>
          <a:p>
            <a:r>
              <a:rPr lang="tr-TR" dirty="0" smtClean="0"/>
              <a:t>Anketlerde önceki 3 haftayla ilgili ÜSYE durumu sorgulandı.</a:t>
            </a:r>
          </a:p>
          <a:p>
            <a:r>
              <a:rPr lang="tr-TR" dirty="0" smtClean="0"/>
              <a:t>Cevapsız anketler için 1,5 hafta sonra hatırlatma gönderildi.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1595</TotalTime>
  <Words>1767</Words>
  <Application>Microsoft Office PowerPoint</Application>
  <PresentationFormat>Ekran Gösterisi (4:3)</PresentationFormat>
  <Paragraphs>153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Akış</vt:lpstr>
      <vt:lpstr>Fiziksel Aktivite, Stres ve Kendi Kendine Bildirilmiş ÜSYE</vt:lpstr>
      <vt:lpstr>Giriş </vt:lpstr>
      <vt:lpstr>Slayt 3</vt:lpstr>
      <vt:lpstr>Slayt 4</vt:lpstr>
      <vt:lpstr>Slayt 5</vt:lpstr>
      <vt:lpstr>Slayt 6</vt:lpstr>
      <vt:lpstr>Slayt 7</vt:lpstr>
      <vt:lpstr>Materyal ve Metod</vt:lpstr>
      <vt:lpstr>Çalışma Tasarımı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Bulgular 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Tartışma </vt:lpstr>
      <vt:lpstr>Slayt 31</vt:lpstr>
      <vt:lpstr>Slayt 32</vt:lpstr>
      <vt:lpstr>Slayt 33</vt:lpstr>
      <vt:lpstr>Slayt 34</vt:lpstr>
      <vt:lpstr>Sonuç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rfssk</dc:creator>
  <cp:lastModifiedBy>casper pc</cp:lastModifiedBy>
  <cp:revision>72</cp:revision>
  <dcterms:created xsi:type="dcterms:W3CDTF">2016-05-08T07:18:15Z</dcterms:created>
  <dcterms:modified xsi:type="dcterms:W3CDTF">2016-05-10T09:44:40Z</dcterms:modified>
</cp:coreProperties>
</file>