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90" r:id="rId4"/>
    <p:sldId id="258" r:id="rId5"/>
    <p:sldId id="291" r:id="rId6"/>
    <p:sldId id="292" r:id="rId7"/>
    <p:sldId id="259" r:id="rId8"/>
    <p:sldId id="293" r:id="rId9"/>
    <p:sldId id="294" r:id="rId10"/>
    <p:sldId id="296" r:id="rId11"/>
    <p:sldId id="297" r:id="rId12"/>
    <p:sldId id="295" r:id="rId13"/>
    <p:sldId id="298" r:id="rId14"/>
    <p:sldId id="299" r:id="rId15"/>
    <p:sldId id="300" r:id="rId16"/>
    <p:sldId id="301" r:id="rId17"/>
    <p:sldId id="302" r:id="rId18"/>
    <p:sldId id="303" r:id="rId19"/>
    <p:sldId id="305" r:id="rId20"/>
    <p:sldId id="277" r:id="rId21"/>
    <p:sldId id="278" r:id="rId22"/>
    <p:sldId id="304" r:id="rId23"/>
    <p:sldId id="280" r:id="rId24"/>
    <p:sldId id="282" r:id="rId25"/>
    <p:sldId id="283" r:id="rId26"/>
    <p:sldId id="284" r:id="rId27"/>
    <p:sldId id="286" r:id="rId28"/>
    <p:sldId id="287" r:id="rId29"/>
    <p:sldId id="288" r:id="rId30"/>
    <p:sldId id="289" r:id="rId3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4" autoAdjust="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F91E3-4390-464A-83AB-70A52535B404}" type="datetimeFigureOut">
              <a:rPr lang="tr-TR" smtClean="0"/>
              <a:t>11.10.2016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3B4FC-0377-4AC4-8A6D-5AC81EA211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9931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3B4FC-0377-4AC4-8A6D-5AC81EA21150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9629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D36C8-3290-4983-80C9-1DF881B15022}" type="datetimeFigureOut">
              <a:rPr lang="tr-TR" smtClean="0"/>
              <a:pPr/>
              <a:t>11.10.2016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0ACC-B33D-446F-B561-8759AFB2128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9436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D36C8-3290-4983-80C9-1DF881B15022}" type="datetimeFigureOut">
              <a:rPr lang="tr-TR" smtClean="0"/>
              <a:pPr/>
              <a:t>11.10.2016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0ACC-B33D-446F-B561-8759AFB2128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4908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D36C8-3290-4983-80C9-1DF881B15022}" type="datetimeFigureOut">
              <a:rPr lang="tr-TR" smtClean="0"/>
              <a:pPr/>
              <a:t>11.10.2016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0ACC-B33D-446F-B561-8759AFB2128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263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D36C8-3290-4983-80C9-1DF881B15022}" type="datetimeFigureOut">
              <a:rPr lang="tr-TR" smtClean="0"/>
              <a:pPr/>
              <a:t>11.10.2016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0ACC-B33D-446F-B561-8759AFB2128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6870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D36C8-3290-4983-80C9-1DF881B15022}" type="datetimeFigureOut">
              <a:rPr lang="tr-TR" smtClean="0"/>
              <a:pPr/>
              <a:t>11.10.2016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0ACC-B33D-446F-B561-8759AFB2128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8112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D36C8-3290-4983-80C9-1DF881B15022}" type="datetimeFigureOut">
              <a:rPr lang="tr-TR" smtClean="0"/>
              <a:pPr/>
              <a:t>11.10.2016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0ACC-B33D-446F-B561-8759AFB2128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6548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D36C8-3290-4983-80C9-1DF881B15022}" type="datetimeFigureOut">
              <a:rPr lang="tr-TR" smtClean="0"/>
              <a:pPr/>
              <a:t>11.10.2016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0ACC-B33D-446F-B561-8759AFB2128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44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D36C8-3290-4983-80C9-1DF881B15022}" type="datetimeFigureOut">
              <a:rPr lang="tr-TR" smtClean="0"/>
              <a:pPr/>
              <a:t>11.10.2016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0ACC-B33D-446F-B561-8759AFB2128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2898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D36C8-3290-4983-80C9-1DF881B15022}" type="datetimeFigureOut">
              <a:rPr lang="tr-TR" smtClean="0"/>
              <a:pPr/>
              <a:t>11.10.2016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0ACC-B33D-446F-B561-8759AFB2128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3620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D36C8-3290-4983-80C9-1DF881B15022}" type="datetimeFigureOut">
              <a:rPr lang="tr-TR" smtClean="0"/>
              <a:pPr/>
              <a:t>11.10.2016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0ACC-B33D-446F-B561-8759AFB2128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011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D36C8-3290-4983-80C9-1DF881B15022}" type="datetimeFigureOut">
              <a:rPr lang="tr-TR" smtClean="0"/>
              <a:pPr/>
              <a:t>11.10.2016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F0ACC-B33D-446F-B561-8759AFB2128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1448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D36C8-3290-4983-80C9-1DF881B15022}" type="datetimeFigureOut">
              <a:rPr lang="tr-TR" smtClean="0"/>
              <a:pPr/>
              <a:t>11.10.2016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F0ACC-B33D-446F-B561-8759AFB2128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139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>
            <a:normAutofit/>
          </a:bodyPr>
          <a:lstStyle/>
          <a:p>
            <a:r>
              <a:rPr lang="tr-TR" sz="2800" dirty="0" smtClean="0"/>
              <a:t>Özel isimli diyet programlarının kilo verme etkileri açısından karşılaştırılması</a:t>
            </a:r>
            <a:br>
              <a:rPr lang="tr-TR" sz="2800" dirty="0" smtClean="0"/>
            </a:br>
            <a:r>
              <a:rPr lang="tr-TR" sz="2800" dirty="0" smtClean="0"/>
              <a:t>bir meta analiz çalışması</a:t>
            </a:r>
            <a:endParaRPr lang="tr-TR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348880"/>
            <a:ext cx="5295900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4713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SONUÇLAR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6 elektronik </a:t>
            </a:r>
            <a:r>
              <a:rPr lang="tr-TR" dirty="0" err="1" smtClean="0"/>
              <a:t>veritabanı</a:t>
            </a:r>
            <a:r>
              <a:rPr lang="tr-TR" dirty="0" smtClean="0"/>
              <a:t> tarandı</a:t>
            </a:r>
          </a:p>
          <a:p>
            <a:r>
              <a:rPr lang="tr-TR" dirty="0" smtClean="0"/>
              <a:t>11 markalı diyetle alakalı 48 </a:t>
            </a:r>
            <a:r>
              <a:rPr lang="tr-TR" dirty="0" err="1" smtClean="0"/>
              <a:t>rkç</a:t>
            </a:r>
            <a:r>
              <a:rPr lang="tr-TR" dirty="0" smtClean="0"/>
              <a:t> uygun bulundu</a:t>
            </a:r>
          </a:p>
          <a:p>
            <a:r>
              <a:rPr lang="tr-TR" dirty="0" smtClean="0"/>
              <a:t>Bu 48 </a:t>
            </a:r>
            <a:r>
              <a:rPr lang="tr-TR" dirty="0" err="1" smtClean="0"/>
              <a:t>rkçde</a:t>
            </a:r>
            <a:r>
              <a:rPr lang="tr-TR" dirty="0" smtClean="0"/>
              <a:t> toplam 7286 kişi vardı. Ortalama yaş 45.7 ortalama kilo 94.1 ve ortalama BMI 33.7 idi. Diyetlerin ortalama zamanı 24 haftaydı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9005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08720"/>
            <a:ext cx="7056783" cy="5217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1478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tr-TR" sz="2400" dirty="0" smtClean="0"/>
              <a:t>43 çalışmada 6 aylık izlemde kilo kaybı bildirilmişti</a:t>
            </a:r>
          </a:p>
          <a:p>
            <a:endParaRPr lang="tr-TR" sz="2400" dirty="0" smtClean="0"/>
          </a:p>
          <a:p>
            <a:r>
              <a:rPr lang="tr-TR" sz="2400" dirty="0" smtClean="0"/>
              <a:t>6 aylık network analizleri diyet sınıfları ve markalı diyetlere göre kategorize edildi</a:t>
            </a:r>
          </a:p>
          <a:p>
            <a:endParaRPr lang="tr-TR" sz="2400" dirty="0" smtClean="0"/>
          </a:p>
          <a:p>
            <a:r>
              <a:rPr lang="tr-TR" sz="2400" dirty="0" smtClean="0"/>
              <a:t>Ortalama </a:t>
            </a:r>
            <a:r>
              <a:rPr lang="tr-TR" sz="2400" dirty="0" err="1" smtClean="0"/>
              <a:t>makrobesinli</a:t>
            </a:r>
            <a:r>
              <a:rPr lang="tr-TR" sz="2400" dirty="0" smtClean="0"/>
              <a:t> ve </a:t>
            </a:r>
            <a:r>
              <a:rPr lang="tr-TR" sz="2400" dirty="0" err="1" smtClean="0"/>
              <a:t>kh</a:t>
            </a:r>
            <a:r>
              <a:rPr lang="tr-TR" sz="2400" dirty="0" smtClean="0"/>
              <a:t> fakir diyetler en sık rastlanan diyet sınıflarıydı. </a:t>
            </a:r>
          </a:p>
          <a:p>
            <a:pPr lvl="1"/>
            <a:r>
              <a:rPr lang="tr-TR" sz="1600" dirty="0" smtClean="0"/>
              <a:t>Bunlar arasında </a:t>
            </a:r>
            <a:r>
              <a:rPr lang="tr-TR" sz="1600" dirty="0" err="1" smtClean="0"/>
              <a:t>Atkins</a:t>
            </a:r>
            <a:r>
              <a:rPr lang="tr-TR" sz="1600" dirty="0" smtClean="0"/>
              <a:t>, </a:t>
            </a:r>
            <a:r>
              <a:rPr lang="tr-TR" sz="1600" dirty="0" err="1" smtClean="0"/>
              <a:t>Weight</a:t>
            </a:r>
            <a:r>
              <a:rPr lang="tr-TR" sz="1600" dirty="0" smtClean="0"/>
              <a:t> </a:t>
            </a:r>
            <a:r>
              <a:rPr lang="tr-TR" sz="1600" dirty="0" err="1" smtClean="0"/>
              <a:t>Watchers</a:t>
            </a:r>
            <a:r>
              <a:rPr lang="tr-TR" sz="1600" dirty="0" smtClean="0"/>
              <a:t> ve </a:t>
            </a:r>
            <a:r>
              <a:rPr lang="tr-TR" sz="1600" dirty="0" err="1" smtClean="0"/>
              <a:t>Zone</a:t>
            </a:r>
            <a:r>
              <a:rPr lang="tr-TR" sz="1600" dirty="0" smtClean="0"/>
              <a:t> en çok karşılaştırılanlardı</a:t>
            </a:r>
          </a:p>
          <a:p>
            <a:endParaRPr lang="tr-TR" sz="2000" dirty="0"/>
          </a:p>
          <a:p>
            <a:r>
              <a:rPr lang="tr-TR" sz="2400" dirty="0" smtClean="0"/>
              <a:t>25 çalışmada 12 aylık izlemde  kilo kaybı bildirilmişti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BİAS RİSKİ</a:t>
            </a:r>
          </a:p>
          <a:p>
            <a:r>
              <a:rPr lang="tr-TR" sz="2400" dirty="0" smtClean="0"/>
              <a:t>29 çalışmada düşük </a:t>
            </a:r>
            <a:r>
              <a:rPr lang="tr-TR" sz="2400" dirty="0" smtClean="0"/>
              <a:t>risk, </a:t>
            </a:r>
            <a:r>
              <a:rPr lang="tr-TR" sz="2400" dirty="0" smtClean="0"/>
              <a:t>19 çalışmada yüksek risk tespit edildi</a:t>
            </a:r>
          </a:p>
        </p:txBody>
      </p:sp>
    </p:spTree>
    <p:extLst>
      <p:ext uri="{BB962C8B-B14F-4D97-AF65-F5344CB8AC3E}">
        <p14:creationId xmlns:p14="http://schemas.microsoft.com/office/powerpoint/2010/main" val="2114827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0688"/>
            <a:ext cx="5976664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09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DİYET SINIFLARI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Diyet sınıflarına göre düzeltilmiş analizlerde </a:t>
            </a:r>
          </a:p>
          <a:p>
            <a:pPr lvl="1"/>
            <a:r>
              <a:rPr lang="tr-TR" dirty="0" smtClean="0"/>
              <a:t>6 aylık izlemlerde tüm diyetler diyet uygulamamaya göre üstünlük sergiledi. </a:t>
            </a:r>
          </a:p>
          <a:p>
            <a:endParaRPr lang="tr-TR" dirty="0" smtClean="0"/>
          </a:p>
          <a:p>
            <a:r>
              <a:rPr lang="tr-TR" dirty="0" smtClean="0"/>
              <a:t>Karşılaştırmada </a:t>
            </a:r>
            <a:r>
              <a:rPr lang="tr-TR" dirty="0" err="1" smtClean="0"/>
              <a:t>kh</a:t>
            </a:r>
            <a:r>
              <a:rPr lang="tr-TR" dirty="0" smtClean="0"/>
              <a:t> fakir diyetler kilo kaybı açısından ortalama farklılık gösterdi.</a:t>
            </a:r>
          </a:p>
          <a:p>
            <a:pPr lvl="1"/>
            <a:r>
              <a:rPr lang="tr-TR" dirty="0" err="1" smtClean="0"/>
              <a:t>Lipid</a:t>
            </a:r>
            <a:r>
              <a:rPr lang="tr-TR" dirty="0" smtClean="0"/>
              <a:t> </a:t>
            </a:r>
            <a:r>
              <a:rPr lang="tr-TR" dirty="0"/>
              <a:t>fakir diyetler de benzer tahmini etkileri </a:t>
            </a:r>
            <a:r>
              <a:rPr lang="tr-TR" dirty="0" smtClean="0"/>
              <a:t>gösterdi </a:t>
            </a:r>
          </a:p>
          <a:p>
            <a:endParaRPr lang="tr-TR" dirty="0" smtClean="0"/>
          </a:p>
          <a:p>
            <a:r>
              <a:rPr lang="tr-TR" dirty="0" err="1" smtClean="0"/>
              <a:t>Kh</a:t>
            </a:r>
            <a:r>
              <a:rPr lang="tr-TR" dirty="0" smtClean="0"/>
              <a:t> fakir diyet diğer diyet sınıflarına göre(LEARN, ılımlı </a:t>
            </a:r>
            <a:r>
              <a:rPr lang="tr-TR" dirty="0" err="1" smtClean="0"/>
              <a:t>makrobesinli</a:t>
            </a:r>
            <a:r>
              <a:rPr lang="tr-TR" dirty="0" smtClean="0"/>
              <a:t>) artmış kilo kaybı gösterdi</a:t>
            </a:r>
          </a:p>
          <a:p>
            <a:pPr lvl="1"/>
            <a:r>
              <a:rPr lang="tr-TR" dirty="0" smtClean="0"/>
              <a:t>Ama </a:t>
            </a:r>
            <a:r>
              <a:rPr lang="tr-TR" dirty="0" err="1" smtClean="0"/>
              <a:t>lipid</a:t>
            </a:r>
            <a:r>
              <a:rPr lang="tr-TR" dirty="0" smtClean="0"/>
              <a:t> fakir diyetlere göre ayırt edici bir farklılık göstermedi</a:t>
            </a:r>
          </a:p>
        </p:txBody>
      </p:sp>
    </p:spTree>
    <p:extLst>
      <p:ext uri="{BB962C8B-B14F-4D97-AF65-F5344CB8AC3E}">
        <p14:creationId xmlns:p14="http://schemas.microsoft.com/office/powerpoint/2010/main" val="1814673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tr-TR" dirty="0" smtClean="0"/>
              <a:t>12 aylık izlemde tüm diyet sınıflarının etkilerinde 6 aylık izleme göre yaklaşık 1-2 kg azalma gözlendi</a:t>
            </a:r>
          </a:p>
          <a:p>
            <a:pPr marL="742950" lvl="2" indent="-342900"/>
            <a:r>
              <a:rPr lang="tr-TR" dirty="0" smtClean="0"/>
              <a:t>12 </a:t>
            </a:r>
            <a:r>
              <a:rPr lang="tr-TR" dirty="0"/>
              <a:t>aylık </a:t>
            </a:r>
            <a:r>
              <a:rPr lang="tr-TR" dirty="0" smtClean="0"/>
              <a:t>izlemde </a:t>
            </a:r>
            <a:r>
              <a:rPr lang="tr-TR" dirty="0"/>
              <a:t>de </a:t>
            </a:r>
            <a:r>
              <a:rPr lang="tr-TR" dirty="0" err="1"/>
              <a:t>kh</a:t>
            </a:r>
            <a:r>
              <a:rPr lang="tr-TR" dirty="0"/>
              <a:t> fakir ve </a:t>
            </a:r>
            <a:r>
              <a:rPr lang="tr-TR" dirty="0" err="1"/>
              <a:t>lipid</a:t>
            </a:r>
            <a:r>
              <a:rPr lang="tr-TR" dirty="0"/>
              <a:t> fakir diyetler en büyük etkiyi göstermeyi sürdürdüler</a:t>
            </a:r>
          </a:p>
          <a:p>
            <a:endParaRPr lang="tr-TR" dirty="0" smtClean="0"/>
          </a:p>
          <a:p>
            <a:r>
              <a:rPr lang="tr-TR" dirty="0" smtClean="0"/>
              <a:t>6 aylık izlemde </a:t>
            </a:r>
            <a:r>
              <a:rPr lang="tr-TR" dirty="0" err="1" smtClean="0"/>
              <a:t>kh</a:t>
            </a:r>
            <a:r>
              <a:rPr lang="tr-TR" dirty="0" smtClean="0"/>
              <a:t> fakir diyet üstünlük gösterirken(%83) 12 aylık izlemde </a:t>
            </a:r>
            <a:r>
              <a:rPr lang="tr-TR" dirty="0" err="1" smtClean="0"/>
              <a:t>lipid</a:t>
            </a:r>
            <a:r>
              <a:rPr lang="tr-TR" dirty="0" smtClean="0"/>
              <a:t> fakir diyet üstünlüğü ele geçirdi(%50)</a:t>
            </a:r>
          </a:p>
        </p:txBody>
      </p:sp>
    </p:spTree>
    <p:extLst>
      <p:ext uri="{BB962C8B-B14F-4D97-AF65-F5344CB8AC3E}">
        <p14:creationId xmlns:p14="http://schemas.microsoft.com/office/powerpoint/2010/main" val="970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7214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Egzersiz</a:t>
            </a:r>
            <a:r>
              <a:rPr lang="tr-TR" dirty="0" smtClean="0"/>
              <a:t>, kalori kısıtlaması, davranışsal destek</a:t>
            </a:r>
          </a:p>
          <a:p>
            <a:r>
              <a:rPr lang="tr-TR" sz="2400" dirty="0" smtClean="0"/>
              <a:t>Etki değişimi açısından davranış desteği ve egzersiz 6 ve 12 aylık izlemlerde farklılıklara yol açıyorken kalori kısıtlamasında böyle bir etki gözlenmedi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Bireysel isimlendirilmiş diyetler</a:t>
            </a:r>
          </a:p>
          <a:p>
            <a:r>
              <a:rPr lang="tr-TR" sz="2600" dirty="0" smtClean="0"/>
              <a:t>Düzeltilmiş analizlerde tüm isimli diyetler diyet uygulamamaya göre kilo kaybı etkisi gösterdi</a:t>
            </a:r>
          </a:p>
          <a:p>
            <a:r>
              <a:rPr lang="tr-TR" sz="2600" dirty="0" smtClean="0"/>
              <a:t>6 aylık izlemde en büyük etkiyi </a:t>
            </a:r>
            <a:r>
              <a:rPr lang="tr-TR" sz="2600" dirty="0" err="1" smtClean="0"/>
              <a:t>Atkins</a:t>
            </a:r>
            <a:r>
              <a:rPr lang="tr-TR" sz="2600" dirty="0" smtClean="0"/>
              <a:t> sergiledi (ortalama kilo kaybı 10.14) sonrasında </a:t>
            </a:r>
            <a:r>
              <a:rPr lang="tr-TR" sz="2600" dirty="0" err="1" smtClean="0"/>
              <a:t>Volumetrics</a:t>
            </a:r>
            <a:r>
              <a:rPr lang="tr-TR" sz="2600" dirty="0" smtClean="0"/>
              <a:t> </a:t>
            </a:r>
            <a:r>
              <a:rPr lang="tr-TR" sz="2600" dirty="0" smtClean="0"/>
              <a:t>ve </a:t>
            </a:r>
            <a:r>
              <a:rPr lang="tr-TR" sz="2600" dirty="0" err="1" smtClean="0"/>
              <a:t>Ornish</a:t>
            </a:r>
            <a:endParaRPr lang="tr-TR" sz="2600" dirty="0" smtClean="0"/>
          </a:p>
          <a:p>
            <a:r>
              <a:rPr lang="tr-TR" sz="2600" dirty="0" smtClean="0"/>
              <a:t>Davranış desteği ve egzersiz etkileri benzerdi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4687722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endParaRPr lang="tr-TR" sz="2400" dirty="0" smtClean="0"/>
          </a:p>
          <a:p>
            <a:endParaRPr lang="tr-TR" sz="2400" dirty="0"/>
          </a:p>
          <a:p>
            <a:r>
              <a:rPr lang="tr-TR" sz="2400" dirty="0" err="1" smtClean="0"/>
              <a:t>Jenny</a:t>
            </a:r>
            <a:r>
              <a:rPr lang="tr-TR" sz="2400" dirty="0" smtClean="0"/>
              <a:t> </a:t>
            </a:r>
            <a:r>
              <a:rPr lang="tr-TR" sz="2400" dirty="0" err="1" smtClean="0"/>
              <a:t>Craig</a:t>
            </a:r>
            <a:r>
              <a:rPr lang="tr-TR" sz="2400" dirty="0" smtClean="0"/>
              <a:t> haricinde tüm diyetler 12 aylık izlemde 6 aylığa göre hafifçe düşüş sergiledi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Ornish</a:t>
            </a:r>
            <a:r>
              <a:rPr lang="tr-TR" sz="2400" dirty="0" smtClean="0"/>
              <a:t>, </a:t>
            </a:r>
            <a:r>
              <a:rPr lang="tr-TR" sz="2400" dirty="0" err="1" smtClean="0"/>
              <a:t>Rosemary</a:t>
            </a:r>
            <a:r>
              <a:rPr lang="tr-TR" sz="2400" dirty="0" smtClean="0"/>
              <a:t> </a:t>
            </a:r>
            <a:r>
              <a:rPr lang="tr-TR" sz="2400" dirty="0" err="1" smtClean="0"/>
              <a:t>Conley</a:t>
            </a:r>
            <a:r>
              <a:rPr lang="tr-TR" sz="2400" dirty="0" smtClean="0"/>
              <a:t>, </a:t>
            </a:r>
            <a:r>
              <a:rPr lang="tr-TR" sz="2400" dirty="0" err="1" smtClean="0"/>
              <a:t>Jenny</a:t>
            </a:r>
            <a:r>
              <a:rPr lang="tr-TR" sz="2400" dirty="0" smtClean="0"/>
              <a:t> </a:t>
            </a:r>
            <a:r>
              <a:rPr lang="tr-TR" sz="2400" dirty="0" err="1" smtClean="0"/>
              <a:t>Craig</a:t>
            </a:r>
            <a:r>
              <a:rPr lang="tr-TR" sz="2400" dirty="0" smtClean="0"/>
              <a:t> ve </a:t>
            </a:r>
            <a:r>
              <a:rPr lang="tr-TR" sz="2400" dirty="0" err="1" smtClean="0"/>
              <a:t>Atkins</a:t>
            </a:r>
            <a:r>
              <a:rPr lang="tr-TR" sz="2400" dirty="0" smtClean="0"/>
              <a:t> en büyük kilo kaybı ile ilişkili bulunanlardı</a:t>
            </a:r>
          </a:p>
          <a:p>
            <a:endParaRPr lang="tr-TR" sz="2400" dirty="0" smtClean="0"/>
          </a:p>
          <a:p>
            <a:r>
              <a:rPr lang="tr-TR" sz="2400" dirty="0" smtClean="0"/>
              <a:t>Spesifik </a:t>
            </a:r>
            <a:r>
              <a:rPr lang="tr-TR" sz="2400" dirty="0" smtClean="0"/>
              <a:t>sağlık problemi olanlar ve yüksek </a:t>
            </a:r>
            <a:r>
              <a:rPr lang="tr-TR" sz="2400" dirty="0" err="1" smtClean="0"/>
              <a:t>bias</a:t>
            </a:r>
            <a:r>
              <a:rPr lang="tr-TR" sz="2400" dirty="0" smtClean="0"/>
              <a:t> riski olan çalışmalar çıkarıldı</a:t>
            </a:r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Tahminlerde </a:t>
            </a:r>
            <a:r>
              <a:rPr lang="tr-TR" sz="2400" dirty="0" smtClean="0"/>
              <a:t>güven</a:t>
            </a:r>
          </a:p>
          <a:p>
            <a:pPr marL="0" indent="0">
              <a:buNone/>
            </a:pPr>
            <a:r>
              <a:rPr lang="tr-TR" sz="2400" dirty="0" smtClean="0"/>
              <a:t>Tahmin güvenilirliği tüm karşılaştırmalarda düşük orta olarak değerlendirildi</a:t>
            </a:r>
          </a:p>
        </p:txBody>
      </p:sp>
    </p:spTree>
    <p:extLst>
      <p:ext uri="{BB962C8B-B14F-4D97-AF65-F5344CB8AC3E}">
        <p14:creationId xmlns:p14="http://schemas.microsoft.com/office/powerpoint/2010/main" val="40102286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Yan </a:t>
            </a:r>
            <a:r>
              <a:rPr lang="tr-TR" dirty="0" smtClean="0"/>
              <a:t>etkiler</a:t>
            </a:r>
          </a:p>
          <a:p>
            <a:r>
              <a:rPr lang="tr-TR" dirty="0" smtClean="0"/>
              <a:t>5 çalışmada yan etkiye rastlandı. </a:t>
            </a:r>
          </a:p>
          <a:p>
            <a:pPr lvl="1"/>
            <a:r>
              <a:rPr lang="tr-TR" dirty="0" smtClean="0"/>
              <a:t>Tümü de </a:t>
            </a:r>
            <a:r>
              <a:rPr lang="tr-TR" dirty="0" err="1" smtClean="0"/>
              <a:t>Atkins</a:t>
            </a:r>
            <a:r>
              <a:rPr lang="tr-TR" dirty="0" smtClean="0"/>
              <a:t> diyetini değerlendiriyordu</a:t>
            </a:r>
          </a:p>
          <a:p>
            <a:r>
              <a:rPr lang="tr-TR" dirty="0" smtClean="0"/>
              <a:t>Gruplar arasında ciddi yan etki bakımından önemli farklılıklar olmasa da </a:t>
            </a:r>
          </a:p>
          <a:p>
            <a:pPr lvl="1"/>
            <a:r>
              <a:rPr lang="tr-TR" dirty="0"/>
              <a:t>B</a:t>
            </a:r>
            <a:r>
              <a:rPr lang="tr-TR" dirty="0" smtClean="0"/>
              <a:t>ir çalışmada </a:t>
            </a:r>
            <a:r>
              <a:rPr lang="tr-TR" dirty="0" err="1" smtClean="0"/>
              <a:t>kh</a:t>
            </a:r>
            <a:r>
              <a:rPr lang="tr-TR" dirty="0" smtClean="0"/>
              <a:t> fakir diyet grubunda, </a:t>
            </a:r>
            <a:r>
              <a:rPr lang="tr-TR" dirty="0" err="1" smtClean="0"/>
              <a:t>lipid</a:t>
            </a:r>
            <a:r>
              <a:rPr lang="tr-TR" dirty="0" smtClean="0"/>
              <a:t> fakir gruba göre ılımlı yan etkilerin anlamlı fark oluşturacak şekilde daha sıklıkla geliştiği rapor edilmişti</a:t>
            </a:r>
          </a:p>
        </p:txBody>
      </p:sp>
    </p:spTree>
    <p:extLst>
      <p:ext uri="{BB962C8B-B14F-4D97-AF65-F5344CB8AC3E}">
        <p14:creationId xmlns:p14="http://schemas.microsoft.com/office/powerpoint/2010/main" val="34516659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8020050" cy="443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9828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62500" lnSpcReduction="2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Markalı veya özel isimli(</a:t>
            </a:r>
            <a:r>
              <a:rPr lang="tr-TR" dirty="0" err="1"/>
              <a:t>A</a:t>
            </a:r>
            <a:r>
              <a:rPr lang="tr-TR" dirty="0" err="1" smtClean="0"/>
              <a:t>tkins</a:t>
            </a:r>
            <a:r>
              <a:rPr lang="tr-TR" dirty="0" smtClean="0"/>
              <a:t> </a:t>
            </a:r>
            <a:r>
              <a:rPr lang="tr-TR" dirty="0" err="1" smtClean="0"/>
              <a:t>etc</a:t>
            </a:r>
            <a:r>
              <a:rPr lang="tr-TR" dirty="0" smtClean="0"/>
              <a:t>) diyet programları günümüzde pek çok yerde karşımıza çıkmaktadır</a:t>
            </a:r>
          </a:p>
          <a:p>
            <a:endParaRPr lang="tr-TR" dirty="0" smtClean="0"/>
          </a:p>
          <a:p>
            <a:r>
              <a:rPr lang="tr-TR" dirty="0" smtClean="0"/>
              <a:t>Aynı zamanda bu programlar milyarlarca dolarlık bir endüstriyi ifade etmektedir</a:t>
            </a:r>
          </a:p>
          <a:p>
            <a:endParaRPr lang="tr-TR" dirty="0" smtClean="0"/>
          </a:p>
          <a:p>
            <a:r>
              <a:rPr lang="tr-TR" dirty="0"/>
              <a:t>H</a:t>
            </a:r>
            <a:r>
              <a:rPr lang="tr-TR" dirty="0" smtClean="0"/>
              <a:t>alihazırdaki diyetlerin yararlılığı ile ilgili tartışmalara  hangi </a:t>
            </a:r>
            <a:r>
              <a:rPr lang="tr-TR" dirty="0" err="1" smtClean="0"/>
              <a:t>makrobesin</a:t>
            </a:r>
            <a:r>
              <a:rPr lang="tr-TR" dirty="0" smtClean="0"/>
              <a:t> terkiplerinin üstün olduğuna ve hayat tarzı müdahalelerinin faydalarına dair iddialar da eşlik etmektedir</a:t>
            </a:r>
          </a:p>
          <a:p>
            <a:pPr lvl="1"/>
            <a:r>
              <a:rPr lang="tr-TR" dirty="0" err="1" smtClean="0"/>
              <a:t>Kh</a:t>
            </a:r>
            <a:r>
              <a:rPr lang="tr-TR" dirty="0" smtClean="0"/>
              <a:t> fakir diyetlerin </a:t>
            </a:r>
            <a:r>
              <a:rPr lang="tr-TR" dirty="0" err="1" smtClean="0"/>
              <a:t>lipidden</a:t>
            </a:r>
            <a:r>
              <a:rPr lang="tr-TR" dirty="0" smtClean="0"/>
              <a:t> fakir diyetlere göre daha iyi olduğu gibi </a:t>
            </a:r>
          </a:p>
          <a:p>
            <a:r>
              <a:rPr lang="tr-TR" dirty="0" smtClean="0"/>
              <a:t> </a:t>
            </a:r>
          </a:p>
          <a:p>
            <a:r>
              <a:rPr lang="tr-TR" dirty="0" smtClean="0"/>
              <a:t>En efektif şekilde kilo vermeye sağlayan diyetin tespit edilmesi </a:t>
            </a:r>
            <a:r>
              <a:rPr lang="tr-TR" dirty="0" err="1" smtClean="0"/>
              <a:t>obez</a:t>
            </a:r>
            <a:r>
              <a:rPr lang="tr-TR" dirty="0" smtClean="0"/>
              <a:t> ve fazla kilolu bireyler için büyük önem arz etmektedir</a:t>
            </a:r>
          </a:p>
          <a:p>
            <a:endParaRPr lang="tr-TR" dirty="0" smtClean="0"/>
          </a:p>
          <a:p>
            <a:r>
              <a:rPr lang="tr-TR" dirty="0" smtClean="0"/>
              <a:t>Bazı diyetlerin daha başarılı sonuçlar vermesi gerektiğini destekleyen biyolojik mekanizmalar tarif edilmiş olsa da önceki çalışmalar çoğu diyetin benzer </a:t>
            </a:r>
            <a:r>
              <a:rPr lang="tr-TR" dirty="0" err="1" smtClean="0"/>
              <a:t>efektivitede</a:t>
            </a:r>
            <a:r>
              <a:rPr lang="tr-TR" dirty="0" smtClean="0"/>
              <a:t> olduğunu göstermektedir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4731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TARTIŞMA</a:t>
            </a: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Meta-analizdeki 48 </a:t>
            </a:r>
            <a:r>
              <a:rPr lang="tr-TR" dirty="0" err="1" smtClean="0"/>
              <a:t>rkç</a:t>
            </a:r>
            <a:r>
              <a:rPr lang="tr-TR" dirty="0" smtClean="0"/>
              <a:t> içinde </a:t>
            </a:r>
            <a:r>
              <a:rPr lang="tr-TR" dirty="0" err="1" smtClean="0"/>
              <a:t>kh</a:t>
            </a:r>
            <a:r>
              <a:rPr lang="tr-TR" dirty="0" smtClean="0"/>
              <a:t> fakir ve </a:t>
            </a:r>
            <a:r>
              <a:rPr lang="tr-TR" dirty="0" err="1" smtClean="0"/>
              <a:t>lipidden</a:t>
            </a:r>
            <a:r>
              <a:rPr lang="tr-TR" dirty="0" smtClean="0"/>
              <a:t> fakir diyetler diyet uygulamamaya göre 6 aylık izlemde yaklaşık 8 kg düşüş sağladı(düşük orta kanıt).</a:t>
            </a:r>
          </a:p>
          <a:p>
            <a:pPr lvl="1"/>
            <a:r>
              <a:rPr lang="tr-TR" dirty="0" smtClean="0"/>
              <a:t>12 aylık izlemde bu etkide 1-2 kg düşüş olmuş</a:t>
            </a:r>
          </a:p>
          <a:p>
            <a:endParaRPr lang="tr-TR" dirty="0" smtClean="0"/>
          </a:p>
          <a:p>
            <a:r>
              <a:rPr lang="tr-TR" dirty="0" smtClean="0"/>
              <a:t>Meta-analizlerde isimli diyetler arasında istatistiki olarak anlamlı farklılıklar gözlenmişse de bunların kilo verme etkisi açısından önemsiz bulunacağı düşünülüyor </a:t>
            </a:r>
          </a:p>
          <a:p>
            <a:pPr lvl="1"/>
            <a:r>
              <a:rPr lang="tr-TR" dirty="0" smtClean="0"/>
              <a:t>Çünkü bireyler farklı diyetlere farklı şekilde uyum sağlamaktadır</a:t>
            </a:r>
          </a:p>
          <a:p>
            <a:pPr lvl="1"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tr-TR" sz="1600" dirty="0" smtClean="0"/>
              <a:t>Network meta analizi </a:t>
            </a:r>
            <a:r>
              <a:rPr lang="tr-TR" sz="1600" dirty="0" err="1" smtClean="0"/>
              <a:t>primer</a:t>
            </a:r>
            <a:r>
              <a:rPr lang="tr-TR" sz="1600" dirty="0" smtClean="0"/>
              <a:t> çalışmalarla karşılaştırıldığında kilo verme açısından daha büyük tahminlerde bulunmuştu</a:t>
            </a:r>
          </a:p>
          <a:p>
            <a:r>
              <a:rPr lang="tr-TR" sz="1600" dirty="0" smtClean="0"/>
              <a:t>Bu, egzersiz için yapılan bir istatistiksel düzeltmenin etkisi olarak açıklandı</a:t>
            </a:r>
          </a:p>
          <a:p>
            <a:r>
              <a:rPr lang="tr-TR" sz="1600" dirty="0" smtClean="0"/>
              <a:t>Davranış desteği ayarlaması için de benzer bir istatistiksel etki gözlendi</a:t>
            </a:r>
          </a:p>
          <a:p>
            <a:r>
              <a:rPr lang="tr-TR" sz="1600" dirty="0" smtClean="0"/>
              <a:t>Bu değerlendirmenin güçlükleri </a:t>
            </a:r>
          </a:p>
          <a:p>
            <a:pPr lvl="1"/>
            <a:r>
              <a:rPr lang="tr-TR" sz="1200" dirty="0"/>
              <a:t>Diyet sınıflarının ve bireysel isimlendirilmiş diyetlerin eşzamanlı karşılaştırılması</a:t>
            </a:r>
          </a:p>
          <a:p>
            <a:pPr lvl="1"/>
            <a:r>
              <a:rPr lang="tr-TR" sz="1200" dirty="0"/>
              <a:t>Kapsamlı literatür araştırması</a:t>
            </a:r>
          </a:p>
          <a:p>
            <a:pPr lvl="1"/>
            <a:r>
              <a:rPr lang="tr-TR" sz="1200" dirty="0" err="1"/>
              <a:t>Bias</a:t>
            </a:r>
            <a:r>
              <a:rPr lang="tr-TR" sz="1200" dirty="0"/>
              <a:t> riski değerlendirilmesi</a:t>
            </a:r>
          </a:p>
          <a:p>
            <a:pPr lvl="1"/>
            <a:r>
              <a:rPr lang="tr-TR" sz="1200" dirty="0"/>
              <a:t>Tahmin güvenilirliğini ölçmek için GRADE yaklaşımının uygulanması</a:t>
            </a:r>
          </a:p>
          <a:p>
            <a:endParaRPr lang="tr-TR" sz="1600" dirty="0" smtClean="0"/>
          </a:p>
          <a:p>
            <a:r>
              <a:rPr lang="tr-TR" sz="1600" dirty="0" smtClean="0"/>
              <a:t>İsimlendirilmiş diyetlerin potansiyel zararları da ele alındı. Bununla birlikte 48rçtden sadece 5inde yan etki raporlanmıştı</a:t>
            </a:r>
          </a:p>
          <a:p>
            <a:endParaRPr lang="tr-TR" sz="1600" dirty="0" smtClean="0"/>
          </a:p>
          <a:p>
            <a:r>
              <a:rPr lang="tr-TR" sz="1600" dirty="0" smtClean="0"/>
              <a:t>Kanıtların kalitesini desteklemek açısından etki tahminleri GRADE metodu ile değerlendirildi</a:t>
            </a:r>
          </a:p>
          <a:p>
            <a:r>
              <a:rPr lang="tr-TR" sz="1600" dirty="0" smtClean="0"/>
              <a:t>Angaryadan kaçınmak için  diyet sınıflarının yalnızca 12 aylık karşılaştırılmaları ele alındı</a:t>
            </a:r>
          </a:p>
          <a:p>
            <a:r>
              <a:rPr lang="tr-TR" sz="1600" dirty="0" smtClean="0"/>
              <a:t>Zaten 12 aylık izlemdeki tahminler uzun süreli kilo verimi konusunda endişe taşıyanlar için daha önemliydi</a:t>
            </a:r>
          </a:p>
          <a:p>
            <a:r>
              <a:rPr lang="tr-TR" sz="1600" dirty="0" smtClean="0"/>
              <a:t>Ayrıca 6 aylık izlem raporlayan çalışma sayısı daha çok olduğu için, 6 aylık tahminlerdeki güven en az 12 aylık izlemler(GRADE metodu uygulanan) kadar </a:t>
            </a:r>
            <a:r>
              <a:rPr lang="tr-TR" sz="1600" dirty="0" smtClean="0"/>
              <a:t>başarılı</a:t>
            </a:r>
            <a:r>
              <a:rPr lang="tr-TR" sz="1600" dirty="0" smtClean="0"/>
              <a:t> </a:t>
            </a:r>
            <a:r>
              <a:rPr lang="tr-TR" sz="1600" dirty="0" smtClean="0"/>
              <a:t>olacaktı</a:t>
            </a:r>
          </a:p>
          <a:p>
            <a:endParaRPr lang="tr-TR" sz="1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/>
          </a:bodyPr>
          <a:lstStyle/>
          <a:p>
            <a:r>
              <a:rPr lang="tr-TR" sz="2400" dirty="0" smtClean="0"/>
              <a:t>İstatistiksel işlemlerle(ı2&gt;%70, görsel </a:t>
            </a:r>
            <a:r>
              <a:rPr lang="tr-TR" sz="2400" dirty="0" err="1" smtClean="0"/>
              <a:t>forest</a:t>
            </a:r>
            <a:r>
              <a:rPr lang="tr-TR" sz="2400" dirty="0" smtClean="0"/>
              <a:t> </a:t>
            </a:r>
            <a:r>
              <a:rPr lang="tr-TR" sz="2400" dirty="0" err="1" smtClean="0"/>
              <a:t>plot</a:t>
            </a:r>
            <a:r>
              <a:rPr lang="tr-TR" sz="2400" dirty="0" smtClean="0"/>
              <a:t> incelemesi) çalışma sonuçları arasında büyük uyumsuzluklar olduğu doğrulandı</a:t>
            </a:r>
          </a:p>
          <a:p>
            <a:endParaRPr lang="tr-TR" sz="24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GRADE değerlendirilmesi içinde direkt tahminlerdeki kanıt kalitesi ölçüldü. </a:t>
            </a:r>
          </a:p>
          <a:p>
            <a:pPr marL="742950" lvl="2" indent="-342900"/>
            <a:r>
              <a:rPr lang="tr-TR" sz="2200" dirty="0" smtClean="0"/>
              <a:t>Hasta </a:t>
            </a:r>
            <a:r>
              <a:rPr lang="tr-TR" sz="2200" dirty="0"/>
              <a:t>farklılığı, müdahale farklılığı ya da uyumun, etki büyüklüğü üzerindeki tesiri gösterilemediği için </a:t>
            </a:r>
            <a:r>
              <a:rPr lang="tr-TR" sz="2200" dirty="0" err="1"/>
              <a:t>indirekt</a:t>
            </a:r>
            <a:r>
              <a:rPr lang="tr-TR" sz="2200" dirty="0"/>
              <a:t> tahminlerin kanıtı ölçülmedi          </a:t>
            </a:r>
          </a:p>
          <a:p>
            <a:endParaRPr lang="tr-TR" sz="2400" dirty="0" smtClean="0"/>
          </a:p>
          <a:p>
            <a:r>
              <a:rPr lang="tr-TR" sz="2400" dirty="0" smtClean="0"/>
              <a:t>48 </a:t>
            </a:r>
            <a:r>
              <a:rPr lang="tr-TR" sz="2400" dirty="0" err="1" smtClean="0"/>
              <a:t>rçtnin</a:t>
            </a:r>
            <a:r>
              <a:rPr lang="tr-TR" sz="2400" dirty="0" smtClean="0"/>
              <a:t> 19unda yüksek </a:t>
            </a:r>
            <a:r>
              <a:rPr lang="tr-TR" sz="2400" dirty="0" err="1" smtClean="0"/>
              <a:t>bias</a:t>
            </a:r>
            <a:r>
              <a:rPr lang="tr-TR" sz="2400" dirty="0" smtClean="0"/>
              <a:t> riski mevcuttu(çoğunlukla veri eksikliği sebebiyle)</a:t>
            </a:r>
          </a:p>
          <a:p>
            <a:r>
              <a:rPr lang="tr-TR" sz="2400" dirty="0" smtClean="0"/>
              <a:t>Yüksek ve düşük </a:t>
            </a:r>
            <a:r>
              <a:rPr lang="tr-TR" sz="2400" dirty="0" err="1" smtClean="0"/>
              <a:t>bias</a:t>
            </a:r>
            <a:r>
              <a:rPr lang="tr-TR" sz="2400" dirty="0" smtClean="0"/>
              <a:t> riski içeren çalışmalar eşit oranda ayrılmamıştı</a:t>
            </a:r>
          </a:p>
          <a:p>
            <a:r>
              <a:rPr lang="tr-TR" sz="2400" dirty="0" smtClean="0"/>
              <a:t>Yine de </a:t>
            </a:r>
            <a:r>
              <a:rPr lang="tr-TR" sz="2400" dirty="0" err="1" smtClean="0"/>
              <a:t>bias</a:t>
            </a:r>
            <a:r>
              <a:rPr lang="tr-TR" sz="2400" dirty="0" smtClean="0"/>
              <a:t> riski sebebiyle analize alınmayan çalışma olmadı</a:t>
            </a:r>
          </a:p>
          <a:p>
            <a:pPr lvl="1"/>
            <a:r>
              <a:rPr lang="tr-TR" sz="2000" dirty="0" smtClean="0"/>
              <a:t>Çünkü düzeltmeden sonra önemli bir etki değişimi gözlenmedi</a:t>
            </a:r>
          </a:p>
          <a:p>
            <a:pPr lvl="1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359048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tr-TR" sz="2400" dirty="0" smtClean="0"/>
              <a:t>Bu çalışma meta-analiz arası bağlantı, etki </a:t>
            </a:r>
            <a:r>
              <a:rPr lang="tr-TR" sz="2400" dirty="0" err="1" smtClean="0"/>
              <a:t>modifiye</a:t>
            </a:r>
            <a:r>
              <a:rPr lang="tr-TR" sz="2400" dirty="0" smtClean="0"/>
              <a:t> edicilerin değerlendirilmesi ve </a:t>
            </a:r>
            <a:r>
              <a:rPr lang="tr-TR" sz="2400" dirty="0" err="1" smtClean="0"/>
              <a:t>bias</a:t>
            </a:r>
            <a:r>
              <a:rPr lang="tr-TR" sz="2400" dirty="0" smtClean="0"/>
              <a:t> değerlendirilmesi hakkında yetersizdi</a:t>
            </a:r>
          </a:p>
          <a:p>
            <a:endParaRPr lang="tr-TR" dirty="0" smtClean="0"/>
          </a:p>
          <a:p>
            <a:r>
              <a:rPr lang="tr-TR" sz="2400" dirty="0" smtClean="0"/>
              <a:t>Tahmin güvenilirliği bireysel markalı diyetler için daha düşüktü. Çünkü network meta analizi ile bağlantıları azdı</a:t>
            </a:r>
          </a:p>
          <a:p>
            <a:pPr lvl="1"/>
            <a:r>
              <a:rPr lang="tr-TR" sz="2000" dirty="0" smtClean="0"/>
              <a:t>Özellikle </a:t>
            </a:r>
            <a:r>
              <a:rPr lang="tr-TR" sz="2000" dirty="0" err="1" smtClean="0"/>
              <a:t>volumetrics</a:t>
            </a:r>
            <a:r>
              <a:rPr lang="tr-TR" sz="2000" dirty="0" smtClean="0"/>
              <a:t> ve </a:t>
            </a:r>
            <a:r>
              <a:rPr lang="tr-TR" sz="2000" dirty="0" err="1" smtClean="0"/>
              <a:t>jenny</a:t>
            </a:r>
            <a:r>
              <a:rPr lang="tr-TR" sz="2000" dirty="0" smtClean="0"/>
              <a:t> </a:t>
            </a:r>
            <a:r>
              <a:rPr lang="tr-TR" sz="2000" dirty="0" err="1" smtClean="0"/>
              <a:t>craig</a:t>
            </a:r>
            <a:r>
              <a:rPr lang="tr-TR" sz="2000" dirty="0" smtClean="0"/>
              <a:t> sadece başka tek bir diyete bağlıydı</a:t>
            </a:r>
          </a:p>
          <a:p>
            <a:endParaRPr lang="tr-TR" sz="2400" dirty="0"/>
          </a:p>
          <a:p>
            <a:r>
              <a:rPr lang="tr-TR" sz="2600" dirty="0"/>
              <a:t>Kalori kısıtlaması, egzersiz ve bireysel destek etkenleri sebebiyle gelişebilecek değişimler hesaba katıldıysa da</a:t>
            </a:r>
          </a:p>
          <a:p>
            <a:pPr lvl="1"/>
            <a:r>
              <a:rPr lang="tr-TR" sz="2000" dirty="0"/>
              <a:t>Kalori kısıtlaması ile ilgili verilerin ifade edilmesinde güçlükler mevcuttu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1719543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5534075"/>
          </a:xfrm>
        </p:spPr>
        <p:txBody>
          <a:bodyPr>
            <a:normAutofit fontScale="92500" lnSpcReduction="10000"/>
          </a:bodyPr>
          <a:lstStyle/>
          <a:p>
            <a:endParaRPr lang="tr-TR" dirty="0"/>
          </a:p>
          <a:p>
            <a:r>
              <a:rPr lang="tr-TR" dirty="0" smtClean="0"/>
              <a:t>12 aylık izlemde kilo kaybı ile </a:t>
            </a:r>
            <a:r>
              <a:rPr lang="tr-TR" dirty="0" smtClean="0"/>
              <a:t>davranışsal destek </a:t>
            </a:r>
            <a:r>
              <a:rPr lang="tr-TR" dirty="0" smtClean="0"/>
              <a:t>arasında bir ilişki </a:t>
            </a:r>
            <a:r>
              <a:rPr lang="tr-TR" dirty="0" err="1" smtClean="0"/>
              <a:t>saptananmamış</a:t>
            </a:r>
            <a:endParaRPr lang="tr-TR" dirty="0" smtClean="0"/>
          </a:p>
          <a:p>
            <a:pPr lvl="1"/>
            <a:r>
              <a:rPr lang="tr-TR" dirty="0" smtClean="0"/>
              <a:t>Bu durum </a:t>
            </a:r>
            <a:r>
              <a:rPr lang="tr-TR" dirty="0" smtClean="0"/>
              <a:t>davranış </a:t>
            </a:r>
            <a:r>
              <a:rPr lang="tr-TR" dirty="0" smtClean="0"/>
              <a:t>desteğinin, diyetin ilk üç ayında daha önemli </a:t>
            </a:r>
            <a:r>
              <a:rPr lang="tr-TR" dirty="0" err="1" smtClean="0"/>
              <a:t>bri</a:t>
            </a:r>
            <a:r>
              <a:rPr lang="tr-TR" dirty="0" smtClean="0"/>
              <a:t> konuma sahip olması ile açıklanabilir</a:t>
            </a:r>
          </a:p>
          <a:p>
            <a:pPr lvl="1"/>
            <a:endParaRPr lang="tr-TR" dirty="0"/>
          </a:p>
          <a:p>
            <a:r>
              <a:rPr lang="tr-TR" dirty="0"/>
              <a:t>Üçüncüsü bu çalışma orijinal tasarlanmış bir </a:t>
            </a:r>
            <a:r>
              <a:rPr lang="tr-TR" dirty="0" err="1"/>
              <a:t>randomize</a:t>
            </a:r>
            <a:r>
              <a:rPr lang="tr-TR" dirty="0"/>
              <a:t> çalışmaydı. </a:t>
            </a:r>
          </a:p>
          <a:p>
            <a:pPr lvl="2"/>
            <a:r>
              <a:rPr lang="tr-TR" dirty="0"/>
              <a:t>Güncel </a:t>
            </a:r>
            <a:r>
              <a:rPr lang="tr-TR" dirty="0" err="1"/>
              <a:t>makrobesin</a:t>
            </a:r>
            <a:r>
              <a:rPr lang="tr-TR" dirty="0"/>
              <a:t> bileşenleri ve kalori tüketimi ile uyumlu değildi</a:t>
            </a:r>
          </a:p>
          <a:p>
            <a:pPr lvl="2"/>
            <a:r>
              <a:rPr lang="tr-TR" dirty="0"/>
              <a:t>Yani hastalar değişik diyet ve kontrollerle </a:t>
            </a:r>
            <a:r>
              <a:rPr lang="tr-TR" dirty="0" err="1"/>
              <a:t>randomize</a:t>
            </a:r>
            <a:r>
              <a:rPr lang="tr-TR" dirty="0"/>
              <a:t> edilseler de, diyet programına uyum detayları(kalori alımı, </a:t>
            </a:r>
            <a:r>
              <a:rPr lang="tr-TR" dirty="0" err="1"/>
              <a:t>makrobesin</a:t>
            </a:r>
            <a:r>
              <a:rPr lang="tr-TR" dirty="0"/>
              <a:t> tüketimi, egzersiz özellikleri) analizlerde hesaplanmadı</a:t>
            </a:r>
          </a:p>
          <a:p>
            <a:pPr lvl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746272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400" dirty="0" smtClean="0"/>
          </a:p>
          <a:p>
            <a:r>
              <a:rPr lang="tr-TR" sz="2400" dirty="0" smtClean="0"/>
              <a:t>Bu </a:t>
            </a:r>
            <a:r>
              <a:rPr lang="tr-TR" sz="2400" dirty="0"/>
              <a:t>çalışmanın </a:t>
            </a:r>
            <a:r>
              <a:rPr lang="tr-TR" sz="2400" dirty="0" smtClean="0"/>
              <a:t>sonuçları ACC, AHA, </a:t>
            </a:r>
            <a:r>
              <a:rPr lang="tr-TR" sz="2400" dirty="0"/>
              <a:t>OS ile benzerdi. </a:t>
            </a:r>
          </a:p>
          <a:p>
            <a:endParaRPr lang="tr-TR" sz="2400" dirty="0" smtClean="0"/>
          </a:p>
          <a:p>
            <a:r>
              <a:rPr lang="tr-TR" sz="2400" dirty="0" smtClean="0"/>
              <a:t>Yani </a:t>
            </a:r>
            <a:r>
              <a:rPr lang="tr-TR" sz="2400" dirty="0"/>
              <a:t>popüler diyetler kabaca eşit etkiye sahipti ve bu kanıt herhangi bir özel diyeti tavsiye etmek için </a:t>
            </a:r>
            <a:r>
              <a:rPr lang="tr-TR" sz="2400" dirty="0" smtClean="0"/>
              <a:t>yetersizdi</a:t>
            </a:r>
          </a:p>
          <a:p>
            <a:endParaRPr lang="tr-TR" sz="2400" dirty="0"/>
          </a:p>
          <a:p>
            <a:r>
              <a:rPr lang="tr-TR" sz="2400" dirty="0" err="1" smtClean="0"/>
              <a:t>Kh</a:t>
            </a:r>
            <a:r>
              <a:rPr lang="tr-TR" sz="2400" dirty="0" smtClean="0"/>
              <a:t> </a:t>
            </a:r>
            <a:r>
              <a:rPr lang="tr-TR" sz="2400" dirty="0"/>
              <a:t>fakir(</a:t>
            </a:r>
            <a:r>
              <a:rPr lang="tr-TR" sz="2400" dirty="0" err="1"/>
              <a:t>Atkins</a:t>
            </a:r>
            <a:r>
              <a:rPr lang="tr-TR" sz="2400" dirty="0"/>
              <a:t>) ve </a:t>
            </a:r>
            <a:r>
              <a:rPr lang="tr-TR" sz="2400" dirty="0" err="1"/>
              <a:t>lipidden</a:t>
            </a:r>
            <a:r>
              <a:rPr lang="tr-TR" sz="2400" dirty="0"/>
              <a:t> fakir(</a:t>
            </a:r>
            <a:r>
              <a:rPr lang="tr-TR" sz="2400" dirty="0" err="1"/>
              <a:t>Ornish</a:t>
            </a:r>
            <a:r>
              <a:rPr lang="tr-TR" sz="2400" dirty="0"/>
              <a:t>) diyetler en büyük kilo kaybı ile ilişkili bulunsa da </a:t>
            </a:r>
          </a:p>
          <a:p>
            <a:pPr lvl="1"/>
            <a:r>
              <a:rPr lang="tr-TR" sz="2000" dirty="0"/>
              <a:t>minör farklılıkları mevcuttu ve kilo vermek isteyenler için bu farklar önemsizdi</a:t>
            </a:r>
          </a:p>
          <a:p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26682662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tr-TR" sz="2400" dirty="0" smtClean="0"/>
              <a:t>Belirlenen standartların dışında bir kriter üzerinden dışlama yapılmadı</a:t>
            </a:r>
          </a:p>
          <a:p>
            <a:endParaRPr lang="tr-TR" sz="2400" dirty="0"/>
          </a:p>
          <a:p>
            <a:r>
              <a:rPr lang="tr-TR" sz="2400" dirty="0"/>
              <a:t>D</a:t>
            </a:r>
            <a:r>
              <a:rPr lang="tr-TR" sz="2400" dirty="0" smtClean="0"/>
              <a:t>ışlanan çalışmaların sistematik değerlendirmede önemli bir etkisi olabileceğine dair bir endişe mevcuttu</a:t>
            </a:r>
          </a:p>
          <a:p>
            <a:endParaRPr lang="tr-TR" sz="2400" dirty="0"/>
          </a:p>
          <a:p>
            <a:r>
              <a:rPr lang="tr-TR" sz="2400" dirty="0" smtClean="0"/>
              <a:t>Çünkü sonraki kanıtlar </a:t>
            </a:r>
            <a:r>
              <a:rPr lang="tr-TR" sz="2400" dirty="0" err="1" smtClean="0"/>
              <a:t>farzedilen</a:t>
            </a:r>
            <a:r>
              <a:rPr lang="tr-TR" sz="2400" dirty="0" smtClean="0"/>
              <a:t> kalite unsurlarının umulduğundan daha az etkiye sahip olduğunu gösterebilirdi</a:t>
            </a:r>
          </a:p>
          <a:p>
            <a:endParaRPr lang="tr-TR" sz="2400" dirty="0" smtClean="0"/>
          </a:p>
          <a:p>
            <a:r>
              <a:rPr lang="tr-TR" sz="2400" dirty="0" smtClean="0"/>
              <a:t>Tahmini </a:t>
            </a:r>
            <a:r>
              <a:rPr lang="tr-TR" sz="2400" dirty="0"/>
              <a:t>etki </a:t>
            </a:r>
            <a:r>
              <a:rPr lang="tr-TR" sz="2400" dirty="0" smtClean="0"/>
              <a:t>büyüklüğü, </a:t>
            </a:r>
            <a:r>
              <a:rPr lang="tr-TR" sz="2400" dirty="0"/>
              <a:t>izlem kaybı ve </a:t>
            </a:r>
            <a:r>
              <a:rPr lang="tr-TR" sz="2400" dirty="0" err="1"/>
              <a:t>bias</a:t>
            </a:r>
            <a:r>
              <a:rPr lang="tr-TR" sz="2400" dirty="0"/>
              <a:t> riski arasındaki ilişki irdelendi ve ilişki </a:t>
            </a:r>
            <a:r>
              <a:rPr lang="tr-TR" sz="2400" dirty="0" smtClean="0"/>
              <a:t>bulunamadı.</a:t>
            </a:r>
          </a:p>
          <a:p>
            <a:endParaRPr lang="tr-TR" sz="2400" dirty="0"/>
          </a:p>
          <a:p>
            <a:r>
              <a:rPr lang="tr-TR" sz="2400" dirty="0" err="1" smtClean="0"/>
              <a:t>Bias</a:t>
            </a:r>
            <a:r>
              <a:rPr lang="tr-TR" sz="2400" dirty="0" smtClean="0"/>
              <a:t> </a:t>
            </a:r>
            <a:r>
              <a:rPr lang="tr-TR" sz="2400" dirty="0"/>
              <a:t>riskinin önemli bir etki modülatörü olmadığı </a:t>
            </a:r>
            <a:r>
              <a:rPr lang="tr-TR" sz="2400" dirty="0" smtClean="0"/>
              <a:t>belirlendi</a:t>
            </a:r>
            <a:endParaRPr lang="tr-TR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44258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yaklaşım metodolojik </a:t>
            </a:r>
            <a:r>
              <a:rPr lang="tr-TR" dirty="0" smtClean="0"/>
              <a:t>tartışmaların belki de </a:t>
            </a:r>
            <a:r>
              <a:rPr lang="tr-TR" dirty="0" smtClean="0"/>
              <a:t>en tartışmalı olanıydı</a:t>
            </a:r>
          </a:p>
          <a:p>
            <a:r>
              <a:rPr lang="tr-TR" dirty="0" smtClean="0"/>
              <a:t>Çalışma yürütenlerle </a:t>
            </a:r>
            <a:r>
              <a:rPr lang="tr-TR" dirty="0" err="1" smtClean="0"/>
              <a:t>guideline</a:t>
            </a:r>
            <a:r>
              <a:rPr lang="tr-TR" dirty="0" smtClean="0"/>
              <a:t> geliştiriciler arasında daha iyi bir anlaşma olması gerektiği ortaya çıkıyordu</a:t>
            </a:r>
          </a:p>
          <a:p>
            <a:pPr lvl="1"/>
            <a:r>
              <a:rPr lang="tr-TR" dirty="0" smtClean="0"/>
              <a:t>İzlem kaybı ve </a:t>
            </a:r>
            <a:r>
              <a:rPr lang="tr-TR" dirty="0" err="1" smtClean="0"/>
              <a:t>bias</a:t>
            </a:r>
            <a:r>
              <a:rPr lang="tr-TR" dirty="0" smtClean="0"/>
              <a:t> içeren yayınların riskli etkileri hakkında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59410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800" dirty="0" smtClean="0"/>
              <a:t>Önceki değerlendirmelere benzer şekilde kilo kaybı 6 aylık izlemde düşüş sergilemekteydi</a:t>
            </a:r>
          </a:p>
          <a:p>
            <a:pPr lvl="1"/>
            <a:r>
              <a:rPr lang="tr-TR" dirty="0" smtClean="0"/>
              <a:t>Ve 12 aylık izlemde başlangıç ortalamasına gerilemeye başlıyordu </a:t>
            </a:r>
          </a:p>
          <a:p>
            <a:endParaRPr lang="tr-TR" dirty="0" smtClean="0"/>
          </a:p>
          <a:p>
            <a:r>
              <a:rPr lang="tr-TR" sz="2800" dirty="0" smtClean="0"/>
              <a:t>Bu bulgular gelecekteki diyet çalışmalarının uzun dönem kilo verimine odaklanması gerektiğini desteklemekte</a:t>
            </a:r>
          </a:p>
          <a:p>
            <a:endParaRPr lang="tr-TR" dirty="0" smtClean="0"/>
          </a:p>
          <a:p>
            <a:r>
              <a:rPr lang="tr-TR" sz="2600" dirty="0" smtClean="0"/>
              <a:t>Yine bu bulgular </a:t>
            </a:r>
            <a:r>
              <a:rPr lang="tr-TR" sz="2600" dirty="0" err="1" smtClean="0"/>
              <a:t>klinisyenleri</a:t>
            </a:r>
            <a:r>
              <a:rPr lang="tr-TR" sz="2600" dirty="0"/>
              <a:t> </a:t>
            </a:r>
            <a:r>
              <a:rPr lang="tr-TR" sz="2600" dirty="0" smtClean="0"/>
              <a:t>ve vatandaşı herkese uyan bir diyet kalıbı olmadığına dair temin etmektedir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1795775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çıkarım önemlidir çünkü birçok hasta sıkı diyetlere uyumak konusunda sıkıntı çekmekte</a:t>
            </a:r>
          </a:p>
          <a:p>
            <a:endParaRPr lang="tr-TR" dirty="0"/>
          </a:p>
          <a:p>
            <a:r>
              <a:rPr lang="tr-TR" dirty="0" smtClean="0"/>
              <a:t>Bu çalışma diyetler arası geçişi incelememsine rağmen  hastaların uyum sağlayabildikleri ölçüde diyet ve yaşam tarzına dair değişiklikler yapması önerilebilir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8952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Bu diyetleri, hangisinin daha efektif olduğuna dair bir </a:t>
            </a:r>
            <a:r>
              <a:rPr lang="tr-TR" dirty="0" smtClean="0"/>
              <a:t>meta-analize </a:t>
            </a:r>
            <a:r>
              <a:rPr lang="tr-TR" dirty="0"/>
              <a:t>tabi tutan çok az çalışma </a:t>
            </a:r>
            <a:r>
              <a:rPr lang="tr-TR" dirty="0" smtClean="0"/>
              <a:t>mevcuttur</a:t>
            </a:r>
          </a:p>
          <a:p>
            <a:endParaRPr lang="tr-TR" dirty="0"/>
          </a:p>
          <a:p>
            <a:r>
              <a:rPr lang="tr-TR" dirty="0" smtClean="0"/>
              <a:t>Ki bu çalışmalar da seçilmiş iki diyetin karşılaştırılmasına ilişkin çalışmalara dayanmakta 	</a:t>
            </a:r>
          </a:p>
          <a:p>
            <a:pPr lvl="1"/>
            <a:r>
              <a:rPr lang="tr-TR" dirty="0" smtClean="0"/>
              <a:t>karşılaştırılmadığı durumlardaki performansının belirlenmesi için yetersiz kalmaktadır</a:t>
            </a:r>
          </a:p>
          <a:p>
            <a:endParaRPr lang="tr-TR" dirty="0"/>
          </a:p>
          <a:p>
            <a:r>
              <a:rPr lang="tr-TR" dirty="0" smtClean="0"/>
              <a:t>Network meta analizi, mevcut tüm </a:t>
            </a:r>
            <a:r>
              <a:rPr lang="tr-TR" dirty="0" err="1" smtClean="0"/>
              <a:t>randomize</a:t>
            </a:r>
            <a:r>
              <a:rPr lang="tr-TR" dirty="0" smtClean="0"/>
              <a:t> klinik çalışmalarda uygulanmış diyetlerin karşılaştırılmasında yardımcı </a:t>
            </a:r>
            <a:r>
              <a:rPr lang="tr-TR" dirty="0" smtClean="0"/>
              <a:t>olmaktadır</a:t>
            </a:r>
          </a:p>
          <a:p>
            <a:pPr lvl="1"/>
            <a:r>
              <a:rPr lang="tr-TR" dirty="0" smtClean="0"/>
              <a:t>Bu </a:t>
            </a:r>
            <a:r>
              <a:rPr lang="tr-TR" dirty="0" smtClean="0"/>
              <a:t>çalışmada da network meta analizi yaklaşımı ile farklı popüler diyetlerin </a:t>
            </a:r>
            <a:r>
              <a:rPr lang="tr-TR" dirty="0" err="1" smtClean="0"/>
              <a:t>relatif</a:t>
            </a:r>
            <a:r>
              <a:rPr lang="tr-TR" dirty="0" smtClean="0"/>
              <a:t> kilo kaybı etkisi değerlendirildi</a:t>
            </a:r>
          </a:p>
        </p:txBody>
      </p:sp>
    </p:spTree>
    <p:extLst>
      <p:ext uri="{BB962C8B-B14F-4D97-AF65-F5344CB8AC3E}">
        <p14:creationId xmlns:p14="http://schemas.microsoft.com/office/powerpoint/2010/main" val="13498848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SONUÇ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12 aylık izlemde </a:t>
            </a:r>
            <a:r>
              <a:rPr lang="tr-TR" dirty="0" err="1" smtClean="0"/>
              <a:t>kh</a:t>
            </a:r>
            <a:r>
              <a:rPr lang="tr-TR" dirty="0" smtClean="0"/>
              <a:t> fakir ve </a:t>
            </a:r>
            <a:r>
              <a:rPr lang="tr-TR" dirty="0" err="1" smtClean="0"/>
              <a:t>lipidden</a:t>
            </a:r>
            <a:r>
              <a:rPr lang="tr-TR" dirty="0" smtClean="0"/>
              <a:t> fakir diyet programları diyetsiz müdahale seçeneğine göre kilo vermede etkili bulundu</a:t>
            </a:r>
          </a:p>
          <a:p>
            <a:endParaRPr lang="tr-TR" dirty="0" smtClean="0"/>
          </a:p>
          <a:p>
            <a:r>
              <a:rPr lang="tr-TR" dirty="0" smtClean="0"/>
              <a:t>Davranış desteği ve egzersiz kilo verme etkisini </a:t>
            </a:r>
            <a:r>
              <a:rPr lang="tr-TR" dirty="0" err="1" smtClean="0"/>
              <a:t>agreve</a:t>
            </a:r>
            <a:r>
              <a:rPr lang="tr-TR" dirty="0" smtClean="0"/>
              <a:t> etti </a:t>
            </a:r>
          </a:p>
          <a:p>
            <a:endParaRPr lang="tr-TR" dirty="0"/>
          </a:p>
          <a:p>
            <a:r>
              <a:rPr lang="tr-TR" dirty="0" smtClean="0"/>
              <a:t>İsimlendirilmiş diyetler arasındaki kilo verme farklılıkları küçük ve önemsiz bulundu</a:t>
            </a:r>
          </a:p>
          <a:p>
            <a:endParaRPr lang="tr-TR" dirty="0" smtClean="0"/>
          </a:p>
          <a:p>
            <a:r>
              <a:rPr lang="tr-TR" dirty="0" smtClean="0"/>
              <a:t>Uyum sağlanabildiği müddetçe herhangi bir diyetin seçilebileceği görüşü desteklenmiş oldu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4554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METOD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Uygunluk kriterleri</a:t>
            </a:r>
          </a:p>
          <a:p>
            <a:endParaRPr lang="tr-TR" dirty="0" smtClean="0"/>
          </a:p>
          <a:p>
            <a:r>
              <a:rPr lang="tr-TR" dirty="0" smtClean="0"/>
              <a:t>Popüler veya markalı diyetler uygulanan </a:t>
            </a:r>
            <a:r>
              <a:rPr lang="tr-TR" dirty="0" err="1" smtClean="0"/>
              <a:t>Overweight</a:t>
            </a:r>
            <a:r>
              <a:rPr lang="tr-TR" dirty="0" smtClean="0"/>
              <a:t>(BMI :25-29) ve </a:t>
            </a:r>
            <a:r>
              <a:rPr lang="tr-TR" dirty="0" err="1" smtClean="0"/>
              <a:t>obez</a:t>
            </a:r>
            <a:r>
              <a:rPr lang="tr-TR" dirty="0" smtClean="0"/>
              <a:t>(BMI&gt;30) olan yetişkinleri(&gt;18 yaş) içeren 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3 aylık veya daha fazla süreli izlemlerde kilo kaybı veya BMI düşmeleri saptanan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Randomize</a:t>
            </a:r>
            <a:r>
              <a:rPr lang="tr-TR" dirty="0" smtClean="0"/>
              <a:t> klinik çalışmalar dahil edildi</a:t>
            </a:r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51703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İsimli diyetler; ismi mevcut olanlar, bazı fon sağlayıcıların adları verilenler ve  bazı özel isimli diyetlere benzer olarak adlandırılanlar gibi farklı biçimlerde tanımlandı</a:t>
            </a:r>
          </a:p>
          <a:p>
            <a:endParaRPr lang="tr-TR" dirty="0"/>
          </a:p>
          <a:p>
            <a:r>
              <a:rPr lang="tr-TR" dirty="0" smtClean="0"/>
              <a:t>Çalışmaya dahil edilen diyet programları günlük </a:t>
            </a:r>
            <a:r>
              <a:rPr lang="tr-TR" dirty="0" err="1" smtClean="0"/>
              <a:t>makrobesinlere</a:t>
            </a:r>
            <a:r>
              <a:rPr lang="tr-TR" dirty="0" smtClean="0"/>
              <a:t>, kalori alımına veya her ikisine dair tavsiyeleri içermekteydi</a:t>
            </a:r>
          </a:p>
          <a:p>
            <a:pPr lvl="1"/>
            <a:r>
              <a:rPr lang="tr-TR" dirty="0" smtClean="0"/>
              <a:t>Egzersiz(jogging, güç arttırıcı çalışmalar) ve bireysel destek(danışmanlık, grup desteği) olup olmamasına bakılmaksızın </a:t>
            </a:r>
          </a:p>
          <a:p>
            <a:pPr lvl="1"/>
            <a:r>
              <a:rPr lang="tr-TR" dirty="0" smtClean="0"/>
              <a:t>belirlenmiş bir zaman aralığında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324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76872"/>
            <a:ext cx="8229600" cy="2486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7208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>
            <a:normAutofit fontScale="85000" lnSpcReduction="10000"/>
          </a:bodyPr>
          <a:lstStyle/>
          <a:p>
            <a:endParaRPr lang="tr-TR" dirty="0" smtClean="0"/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Sonuçlar ve </a:t>
            </a:r>
            <a:r>
              <a:rPr lang="tr-TR" dirty="0" err="1" smtClean="0">
                <a:solidFill>
                  <a:srgbClr val="FF0000"/>
                </a:solidFill>
              </a:rPr>
              <a:t>modifiye</a:t>
            </a:r>
            <a:r>
              <a:rPr lang="tr-TR" dirty="0" smtClean="0">
                <a:solidFill>
                  <a:srgbClr val="FF0000"/>
                </a:solidFill>
              </a:rPr>
              <a:t> edici etkenler          </a:t>
            </a:r>
            <a:endParaRPr lang="tr-TR" dirty="0" smtClean="0"/>
          </a:p>
          <a:p>
            <a:r>
              <a:rPr lang="tr-TR" dirty="0" smtClean="0"/>
              <a:t>Birincil sonuçlar 6- ve 12 aylık izlemlerdeki kilo kayıpları</a:t>
            </a:r>
          </a:p>
          <a:p>
            <a:endParaRPr lang="tr-TR" dirty="0" smtClean="0"/>
          </a:p>
          <a:p>
            <a:r>
              <a:rPr lang="tr-TR" dirty="0" smtClean="0"/>
              <a:t>İkincil sonuçlar BMI ve yan </a:t>
            </a:r>
            <a:r>
              <a:rPr lang="tr-TR" dirty="0" smtClean="0"/>
              <a:t>etkiler olarak belirlendi</a:t>
            </a:r>
            <a:endParaRPr lang="tr-TR" dirty="0"/>
          </a:p>
          <a:p>
            <a:endParaRPr lang="tr-TR" dirty="0" smtClean="0"/>
          </a:p>
          <a:p>
            <a:r>
              <a:rPr lang="tr-TR" dirty="0"/>
              <a:t>K</a:t>
            </a:r>
            <a:r>
              <a:rPr lang="tr-TR" dirty="0" smtClean="0"/>
              <a:t>alori kısıtlaması(&lt;1800 </a:t>
            </a:r>
            <a:r>
              <a:rPr lang="tr-TR" dirty="0" err="1" smtClean="0"/>
              <a:t>kkal</a:t>
            </a:r>
            <a:r>
              <a:rPr lang="tr-TR" dirty="0" smtClean="0"/>
              <a:t>), egzersiz ve davranış değişimleri 3 </a:t>
            </a:r>
            <a:r>
              <a:rPr lang="tr-TR" dirty="0" err="1" smtClean="0"/>
              <a:t>modifiye</a:t>
            </a:r>
            <a:r>
              <a:rPr lang="tr-TR" dirty="0" smtClean="0"/>
              <a:t> edici etken olarak belirlendi 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6577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çalışma seçimi</a:t>
            </a:r>
          </a:p>
          <a:p>
            <a:r>
              <a:rPr lang="tr-TR" dirty="0" smtClean="0"/>
              <a:t>Değerlendiriciler çift halinde bağımsız bir şekilde başlıkları taradı ve uygun bulunan başlıkları içeren makaleler tam olarak incelendi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5643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Diyet alanlar iki kısma ayrıldı</a:t>
            </a:r>
          </a:p>
          <a:p>
            <a:pPr marL="0" indent="0">
              <a:buNone/>
            </a:pPr>
            <a:r>
              <a:rPr lang="tr-TR" dirty="0" smtClean="0"/>
              <a:t>1-diyet sınıfları uygulananlar(ortalama </a:t>
            </a:r>
            <a:r>
              <a:rPr lang="tr-TR" dirty="0" err="1" smtClean="0"/>
              <a:t>makrobesin</a:t>
            </a:r>
            <a:r>
              <a:rPr lang="tr-TR" dirty="0" smtClean="0"/>
              <a:t>, </a:t>
            </a:r>
            <a:r>
              <a:rPr lang="tr-TR" dirty="0" err="1" smtClean="0"/>
              <a:t>kh</a:t>
            </a:r>
            <a:r>
              <a:rPr lang="tr-TR" dirty="0" smtClean="0"/>
              <a:t> ve </a:t>
            </a:r>
            <a:r>
              <a:rPr lang="tr-TR" dirty="0" err="1" smtClean="0"/>
              <a:t>lipidden</a:t>
            </a:r>
            <a:r>
              <a:rPr lang="tr-TR" dirty="0" smtClean="0"/>
              <a:t> fakir)</a:t>
            </a:r>
          </a:p>
          <a:p>
            <a:pPr marL="0" indent="0">
              <a:buNone/>
            </a:pPr>
            <a:r>
              <a:rPr lang="tr-TR" dirty="0" smtClean="0"/>
              <a:t>2-diyet markaları uygulananlar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Uygulama karşılaştırıcısı olarak yaşam şekli, egzersiz, tutum, ilişkiler, ve beslenme başlıklarını içeren LEARN yaklaşımı esas alındı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Kanıtların kalitesi GRADE </a:t>
            </a:r>
            <a:r>
              <a:rPr lang="tr-TR" dirty="0" err="1"/>
              <a:t>yaklaşımıa</a:t>
            </a:r>
            <a:r>
              <a:rPr lang="tr-TR" dirty="0"/>
              <a:t> göre değerlendirildi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089797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1324</TotalTime>
  <Words>1402</Words>
  <Application>Microsoft Office PowerPoint</Application>
  <PresentationFormat>Ekran Gösterisi (4:3)</PresentationFormat>
  <Paragraphs>188</Paragraphs>
  <Slides>30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1" baseType="lpstr">
      <vt:lpstr>Ofis Teması</vt:lpstr>
      <vt:lpstr>Özel isimli diyet programlarının kilo verme etkileri açısından karşılaştırılması bir meta analiz çalışması</vt:lpstr>
      <vt:lpstr>PowerPoint Sunusu</vt:lpstr>
      <vt:lpstr>PowerPoint Sunusu</vt:lpstr>
      <vt:lpstr>METOD</vt:lpstr>
      <vt:lpstr>PowerPoint Sunusu</vt:lpstr>
      <vt:lpstr>PowerPoint Sunusu</vt:lpstr>
      <vt:lpstr>PowerPoint Sunusu</vt:lpstr>
      <vt:lpstr>PowerPoint Sunusu</vt:lpstr>
      <vt:lpstr>PowerPoint Sunusu</vt:lpstr>
      <vt:lpstr>SONUÇLAR</vt:lpstr>
      <vt:lpstr>PowerPoint Sunusu</vt:lpstr>
      <vt:lpstr>PowerPoint Sunusu</vt:lpstr>
      <vt:lpstr>PowerPoint Sunusu</vt:lpstr>
      <vt:lpstr>DİYET SINIFLARI</vt:lpstr>
      <vt:lpstr>PowerPoint Sunusu</vt:lpstr>
      <vt:lpstr>PowerPoint Sunusu</vt:lpstr>
      <vt:lpstr>PowerPoint Sunusu</vt:lpstr>
      <vt:lpstr>PowerPoint Sunusu</vt:lpstr>
      <vt:lpstr>PowerPoint Sunusu</vt:lpstr>
      <vt:lpstr> TARTIŞMA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SONUÇ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of Weight Loss Among Named Diet Programs in Overweight and Obese Adults  A Meta-analysis</dc:title>
  <dc:creator>Win7</dc:creator>
  <cp:lastModifiedBy>Win7</cp:lastModifiedBy>
  <cp:revision>83</cp:revision>
  <dcterms:created xsi:type="dcterms:W3CDTF">2016-10-04T11:07:24Z</dcterms:created>
  <dcterms:modified xsi:type="dcterms:W3CDTF">2016-10-11T09:46:13Z</dcterms:modified>
</cp:coreProperties>
</file>