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539" r:id="rId3"/>
    <p:sldId id="258" r:id="rId4"/>
    <p:sldId id="276" r:id="rId5"/>
    <p:sldId id="274" r:id="rId6"/>
    <p:sldId id="487" r:id="rId7"/>
    <p:sldId id="275" r:id="rId8"/>
    <p:sldId id="462" r:id="rId9"/>
    <p:sldId id="295" r:id="rId10"/>
    <p:sldId id="497" r:id="rId11"/>
    <p:sldId id="296" r:id="rId12"/>
    <p:sldId id="498" r:id="rId13"/>
    <p:sldId id="312" r:id="rId14"/>
    <p:sldId id="345" r:id="rId15"/>
    <p:sldId id="482" r:id="rId16"/>
    <p:sldId id="483" r:id="rId17"/>
    <p:sldId id="350" r:id="rId18"/>
    <p:sldId id="523" r:id="rId19"/>
    <p:sldId id="524" r:id="rId20"/>
    <p:sldId id="525" r:id="rId21"/>
    <p:sldId id="527" r:id="rId22"/>
    <p:sldId id="530" r:id="rId23"/>
    <p:sldId id="533" r:id="rId24"/>
    <p:sldId id="500" r:id="rId25"/>
    <p:sldId id="502" r:id="rId26"/>
    <p:sldId id="516" r:id="rId27"/>
    <p:sldId id="501" r:id="rId28"/>
    <p:sldId id="503" r:id="rId29"/>
    <p:sldId id="506" r:id="rId30"/>
    <p:sldId id="517" r:id="rId31"/>
    <p:sldId id="507" r:id="rId32"/>
    <p:sldId id="518" r:id="rId33"/>
    <p:sldId id="508" r:id="rId34"/>
    <p:sldId id="510" r:id="rId35"/>
    <p:sldId id="519" r:id="rId36"/>
    <p:sldId id="509" r:id="rId37"/>
    <p:sldId id="512" r:id="rId38"/>
    <p:sldId id="388" r:id="rId39"/>
    <p:sldId id="389" r:id="rId40"/>
    <p:sldId id="390" r:id="rId41"/>
    <p:sldId id="484" r:id="rId42"/>
    <p:sldId id="485" r:id="rId43"/>
    <p:sldId id="486" r:id="rId44"/>
    <p:sldId id="391" r:id="rId45"/>
    <p:sldId id="392" r:id="rId46"/>
    <p:sldId id="520" r:id="rId47"/>
    <p:sldId id="394" r:id="rId48"/>
    <p:sldId id="395" r:id="rId49"/>
    <p:sldId id="521" r:id="rId50"/>
    <p:sldId id="396" r:id="rId51"/>
    <p:sldId id="522" r:id="rId52"/>
    <p:sldId id="397" r:id="rId53"/>
    <p:sldId id="398" r:id="rId54"/>
    <p:sldId id="399" r:id="rId55"/>
    <p:sldId id="400" r:id="rId56"/>
    <p:sldId id="401" r:id="rId57"/>
    <p:sldId id="402" r:id="rId58"/>
    <p:sldId id="403" r:id="rId59"/>
    <p:sldId id="404" r:id="rId60"/>
    <p:sldId id="405" r:id="rId61"/>
    <p:sldId id="406" r:id="rId62"/>
    <p:sldId id="407" r:id="rId63"/>
    <p:sldId id="460" r:id="rId64"/>
    <p:sldId id="488" r:id="rId65"/>
    <p:sldId id="489" r:id="rId66"/>
    <p:sldId id="490" r:id="rId67"/>
    <p:sldId id="491" r:id="rId68"/>
    <p:sldId id="493" r:id="rId69"/>
    <p:sldId id="538" r:id="rId70"/>
    <p:sldId id="494" r:id="rId71"/>
    <p:sldId id="495" r:id="rId72"/>
    <p:sldId id="496" r:id="rId73"/>
    <p:sldId id="499" r:id="rId74"/>
    <p:sldId id="536" r:id="rId7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87F8A-5DFC-4721-9891-417A037472F3}" type="doc">
      <dgm:prSet loTypeId="urn:microsoft.com/office/officeart/2005/8/layout/radial1" loCatId="relationship" qsTypeId="urn:microsoft.com/office/officeart/2005/8/quickstyle/simple1#1" qsCatId="simple" csTypeId="urn:microsoft.com/office/officeart/2005/8/colors/accent1_2#1" csCatId="accent1"/>
      <dgm:spPr/>
    </dgm:pt>
    <dgm:pt modelId="{BF3E8CA3-C92A-4368-9386-DFB13ED5377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smtClean="0">
              <a:ln>
                <a:noFill/>
              </a:ln>
              <a:solidFill>
                <a:srgbClr val="FF6600"/>
              </a:solidFill>
              <a:effectLst/>
              <a:latin typeface="Comic Sans MS" pitchFamily="66" charset="0"/>
              <a:cs typeface="Arial" pitchFamily="34" charset="0"/>
            </a:rPr>
            <a:t>DİYABET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smtClean="0">
              <a:ln>
                <a:noFill/>
              </a:ln>
              <a:solidFill>
                <a:srgbClr val="FF6600"/>
              </a:solidFill>
              <a:effectLst/>
              <a:latin typeface="Comic Sans MS" pitchFamily="66" charset="0"/>
              <a:cs typeface="Arial" pitchFamily="34" charset="0"/>
            </a:rPr>
            <a:t>TEDAVİSİ</a:t>
          </a:r>
        </a:p>
      </dgm:t>
    </dgm:pt>
    <dgm:pt modelId="{D416F276-B8CA-4A40-B387-23F23278F3BE}" type="parTrans" cxnId="{E0229AAC-42D0-4531-B0EB-95BC06A308F7}">
      <dgm:prSet/>
      <dgm:spPr/>
    </dgm:pt>
    <dgm:pt modelId="{A73FC9FF-2205-42E2-8893-7CBD568FE3F8}" type="sibTrans" cxnId="{E0229AAC-42D0-4531-B0EB-95BC06A308F7}">
      <dgm:prSet/>
      <dgm:spPr/>
    </dgm:pt>
    <dgm:pt modelId="{5B29D7C3-A20A-464E-90C0-457FB538098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bg1"/>
              </a:solidFill>
              <a:effectLst/>
              <a:latin typeface="Comic Sans MS" pitchFamily="66" charset="0"/>
              <a:cs typeface="Arial" pitchFamily="34" charset="0"/>
            </a:rPr>
            <a:t>EĞİTİM</a:t>
          </a:r>
        </a:p>
      </dgm:t>
    </dgm:pt>
    <dgm:pt modelId="{769FADAC-E874-4F96-9560-5B96D365BA10}" type="parTrans" cxnId="{4B60E38A-5769-4D4E-A203-F67954A11D3F}">
      <dgm:prSet/>
      <dgm:spPr/>
      <dgm:t>
        <a:bodyPr/>
        <a:lstStyle/>
        <a:p>
          <a:endParaRPr lang="tr-TR"/>
        </a:p>
      </dgm:t>
    </dgm:pt>
    <dgm:pt modelId="{4A5EDA1E-68AF-435E-A5BC-8CDAB500123D}" type="sibTrans" cxnId="{4B60E38A-5769-4D4E-A203-F67954A11D3F}">
      <dgm:prSet/>
      <dgm:spPr/>
    </dgm:pt>
    <dgm:pt modelId="{9428B9A0-9C3B-495F-A57F-97083523BA2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smtClean="0">
              <a:ln>
                <a:noFill/>
              </a:ln>
              <a:solidFill>
                <a:srgbClr val="FF3399"/>
              </a:solidFill>
              <a:effectLst/>
              <a:latin typeface="Comic Sans MS" pitchFamily="66" charset="0"/>
              <a:cs typeface="Arial" pitchFamily="34" charset="0"/>
            </a:rPr>
            <a:t>EGZERSİZ</a:t>
          </a:r>
        </a:p>
      </dgm:t>
    </dgm:pt>
    <dgm:pt modelId="{CB30BD42-68C9-42BA-BEA3-5E39700A40CF}" type="parTrans" cxnId="{C6A36C96-946A-4DBE-932F-E020EC8F2068}">
      <dgm:prSet/>
      <dgm:spPr/>
      <dgm:t>
        <a:bodyPr/>
        <a:lstStyle/>
        <a:p>
          <a:endParaRPr lang="tr-TR"/>
        </a:p>
      </dgm:t>
    </dgm:pt>
    <dgm:pt modelId="{3F68E114-4417-4D58-B883-712F1902EAEB}" type="sibTrans" cxnId="{C6A36C96-946A-4DBE-932F-E020EC8F2068}">
      <dgm:prSet/>
      <dgm:spPr/>
    </dgm:pt>
    <dgm:pt modelId="{FE82A124-CE06-4207-B5D2-B55C1A74DF2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smtClean="0">
              <a:ln>
                <a:noFill/>
              </a:ln>
              <a:solidFill>
                <a:srgbClr val="800080"/>
              </a:solidFill>
              <a:effectLst/>
              <a:latin typeface="Comic Sans MS" pitchFamily="66" charset="0"/>
              <a:cs typeface="Arial" pitchFamily="34" charset="0"/>
            </a:rPr>
            <a:t>İLAÇ</a:t>
          </a:r>
        </a:p>
      </dgm:t>
    </dgm:pt>
    <dgm:pt modelId="{7E028830-25D1-4C3F-8ADA-070C39347637}" type="parTrans" cxnId="{FC2DA338-38A5-45A8-961D-CFB68698050C}">
      <dgm:prSet/>
      <dgm:spPr/>
      <dgm:t>
        <a:bodyPr/>
        <a:lstStyle/>
        <a:p>
          <a:endParaRPr lang="tr-TR"/>
        </a:p>
      </dgm:t>
    </dgm:pt>
    <dgm:pt modelId="{EE4BBB5E-C5B1-4401-82BE-3C996F011FEA}" type="sibTrans" cxnId="{FC2DA338-38A5-45A8-961D-CFB68698050C}">
      <dgm:prSet/>
      <dgm:spPr/>
    </dgm:pt>
    <dgm:pt modelId="{882ED9CF-39C0-43D5-86B8-3D9B7B3ED17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smtClean="0">
              <a:ln>
                <a:noFill/>
              </a:ln>
              <a:solidFill>
                <a:srgbClr val="000066"/>
              </a:solidFill>
              <a:effectLst/>
              <a:latin typeface="Comic Sans MS" pitchFamily="66" charset="0"/>
              <a:cs typeface="Arial" pitchFamily="34" charset="0"/>
            </a:rPr>
            <a:t>DİYET</a:t>
          </a:r>
        </a:p>
      </dgm:t>
    </dgm:pt>
    <dgm:pt modelId="{F6FD36A7-8591-4A3A-9253-A4ACA0DCC204}" type="parTrans" cxnId="{9C0CE3D5-4FE3-48B8-9DB2-DF5599C1AC4B}">
      <dgm:prSet/>
      <dgm:spPr/>
      <dgm:t>
        <a:bodyPr/>
        <a:lstStyle/>
        <a:p>
          <a:endParaRPr lang="tr-TR"/>
        </a:p>
      </dgm:t>
    </dgm:pt>
    <dgm:pt modelId="{E7202BCF-C535-4BD1-95DC-D5EE1B657E4E}" type="sibTrans" cxnId="{9C0CE3D5-4FE3-48B8-9DB2-DF5599C1AC4B}">
      <dgm:prSet/>
      <dgm:spPr/>
    </dgm:pt>
    <dgm:pt modelId="{B3C472AA-A0CD-42DE-B4D8-7A71BF768F70}" type="pres">
      <dgm:prSet presAssocID="{98F87F8A-5DFC-4721-9891-417A037472F3}" presName="cycle" presStyleCnt="0">
        <dgm:presLayoutVars>
          <dgm:chMax val="1"/>
          <dgm:dir/>
          <dgm:animLvl val="ctr"/>
          <dgm:resizeHandles val="exact"/>
        </dgm:presLayoutVars>
      </dgm:prSet>
      <dgm:spPr/>
    </dgm:pt>
    <dgm:pt modelId="{0B0A91BF-BBF0-4820-B354-00B77F7E32A7}" type="pres">
      <dgm:prSet presAssocID="{BF3E8CA3-C92A-4368-9386-DFB13ED5377F}" presName="centerShape" presStyleLbl="node0" presStyleIdx="0" presStyleCnt="1"/>
      <dgm:spPr/>
      <dgm:t>
        <a:bodyPr/>
        <a:lstStyle/>
        <a:p>
          <a:endParaRPr lang="tr-TR"/>
        </a:p>
      </dgm:t>
    </dgm:pt>
    <dgm:pt modelId="{AE1015F7-39C9-4D0E-AC78-4F0264091198}" type="pres">
      <dgm:prSet presAssocID="{769FADAC-E874-4F96-9560-5B96D365BA10}" presName="Name9" presStyleLbl="parChTrans1D2" presStyleIdx="0" presStyleCnt="4"/>
      <dgm:spPr/>
      <dgm:t>
        <a:bodyPr/>
        <a:lstStyle/>
        <a:p>
          <a:endParaRPr lang="tr-TR"/>
        </a:p>
      </dgm:t>
    </dgm:pt>
    <dgm:pt modelId="{B39244CD-0116-41E1-B1C5-956EC1140A29}" type="pres">
      <dgm:prSet presAssocID="{769FADAC-E874-4F96-9560-5B96D365BA10}" presName="connTx" presStyleLbl="parChTrans1D2" presStyleIdx="0" presStyleCnt="4"/>
      <dgm:spPr/>
      <dgm:t>
        <a:bodyPr/>
        <a:lstStyle/>
        <a:p>
          <a:endParaRPr lang="tr-TR"/>
        </a:p>
      </dgm:t>
    </dgm:pt>
    <dgm:pt modelId="{45D728A0-FEF9-4B3C-B158-5F2F725F73A7}" type="pres">
      <dgm:prSet presAssocID="{5B29D7C3-A20A-464E-90C0-457FB5380981}" presName="node" presStyleLbl="node1" presStyleIdx="0" presStyleCnt="4">
        <dgm:presLayoutVars>
          <dgm:bulletEnabled val="1"/>
        </dgm:presLayoutVars>
      </dgm:prSet>
      <dgm:spPr/>
      <dgm:t>
        <a:bodyPr/>
        <a:lstStyle/>
        <a:p>
          <a:endParaRPr lang="tr-TR"/>
        </a:p>
      </dgm:t>
    </dgm:pt>
    <dgm:pt modelId="{7E90FA13-803F-43F1-A295-886FDB3E6528}" type="pres">
      <dgm:prSet presAssocID="{CB30BD42-68C9-42BA-BEA3-5E39700A40CF}" presName="Name9" presStyleLbl="parChTrans1D2" presStyleIdx="1" presStyleCnt="4"/>
      <dgm:spPr/>
      <dgm:t>
        <a:bodyPr/>
        <a:lstStyle/>
        <a:p>
          <a:endParaRPr lang="tr-TR"/>
        </a:p>
      </dgm:t>
    </dgm:pt>
    <dgm:pt modelId="{948D2BB7-377D-4520-B128-059D39A47B2F}" type="pres">
      <dgm:prSet presAssocID="{CB30BD42-68C9-42BA-BEA3-5E39700A40CF}" presName="connTx" presStyleLbl="parChTrans1D2" presStyleIdx="1" presStyleCnt="4"/>
      <dgm:spPr/>
      <dgm:t>
        <a:bodyPr/>
        <a:lstStyle/>
        <a:p>
          <a:endParaRPr lang="tr-TR"/>
        </a:p>
      </dgm:t>
    </dgm:pt>
    <dgm:pt modelId="{81338EDA-7FFE-488B-9C2D-8BEF715906FA}" type="pres">
      <dgm:prSet presAssocID="{9428B9A0-9C3B-495F-A57F-97083523BA25}" presName="node" presStyleLbl="node1" presStyleIdx="1" presStyleCnt="4">
        <dgm:presLayoutVars>
          <dgm:bulletEnabled val="1"/>
        </dgm:presLayoutVars>
      </dgm:prSet>
      <dgm:spPr/>
      <dgm:t>
        <a:bodyPr/>
        <a:lstStyle/>
        <a:p>
          <a:endParaRPr lang="tr-TR"/>
        </a:p>
      </dgm:t>
    </dgm:pt>
    <dgm:pt modelId="{CBC9F3A0-B938-45E9-A06D-83558C7A16B6}" type="pres">
      <dgm:prSet presAssocID="{7E028830-25D1-4C3F-8ADA-070C39347637}" presName="Name9" presStyleLbl="parChTrans1D2" presStyleIdx="2" presStyleCnt="4"/>
      <dgm:spPr/>
      <dgm:t>
        <a:bodyPr/>
        <a:lstStyle/>
        <a:p>
          <a:endParaRPr lang="tr-TR"/>
        </a:p>
      </dgm:t>
    </dgm:pt>
    <dgm:pt modelId="{1628A5FD-8527-408A-898C-A6E3EF51F75A}" type="pres">
      <dgm:prSet presAssocID="{7E028830-25D1-4C3F-8ADA-070C39347637}" presName="connTx" presStyleLbl="parChTrans1D2" presStyleIdx="2" presStyleCnt="4"/>
      <dgm:spPr/>
      <dgm:t>
        <a:bodyPr/>
        <a:lstStyle/>
        <a:p>
          <a:endParaRPr lang="tr-TR"/>
        </a:p>
      </dgm:t>
    </dgm:pt>
    <dgm:pt modelId="{831956DA-F2C1-4221-BDCB-5C0978770A39}" type="pres">
      <dgm:prSet presAssocID="{FE82A124-CE06-4207-B5D2-B55C1A74DF28}" presName="node" presStyleLbl="node1" presStyleIdx="2" presStyleCnt="4">
        <dgm:presLayoutVars>
          <dgm:bulletEnabled val="1"/>
        </dgm:presLayoutVars>
      </dgm:prSet>
      <dgm:spPr/>
      <dgm:t>
        <a:bodyPr/>
        <a:lstStyle/>
        <a:p>
          <a:endParaRPr lang="tr-TR"/>
        </a:p>
      </dgm:t>
    </dgm:pt>
    <dgm:pt modelId="{F934C310-F32E-4697-877E-C936B800CA47}" type="pres">
      <dgm:prSet presAssocID="{F6FD36A7-8591-4A3A-9253-A4ACA0DCC204}" presName="Name9" presStyleLbl="parChTrans1D2" presStyleIdx="3" presStyleCnt="4"/>
      <dgm:spPr/>
      <dgm:t>
        <a:bodyPr/>
        <a:lstStyle/>
        <a:p>
          <a:endParaRPr lang="tr-TR"/>
        </a:p>
      </dgm:t>
    </dgm:pt>
    <dgm:pt modelId="{A8ACE987-E99C-4E95-A9BD-BDEDCA1904AA}" type="pres">
      <dgm:prSet presAssocID="{F6FD36A7-8591-4A3A-9253-A4ACA0DCC204}" presName="connTx" presStyleLbl="parChTrans1D2" presStyleIdx="3" presStyleCnt="4"/>
      <dgm:spPr/>
      <dgm:t>
        <a:bodyPr/>
        <a:lstStyle/>
        <a:p>
          <a:endParaRPr lang="tr-TR"/>
        </a:p>
      </dgm:t>
    </dgm:pt>
    <dgm:pt modelId="{BB89E822-2139-4781-922D-BD8EB12E9FA3}" type="pres">
      <dgm:prSet presAssocID="{882ED9CF-39C0-43D5-86B8-3D9B7B3ED17C}" presName="node" presStyleLbl="node1" presStyleIdx="3" presStyleCnt="4">
        <dgm:presLayoutVars>
          <dgm:bulletEnabled val="1"/>
        </dgm:presLayoutVars>
      </dgm:prSet>
      <dgm:spPr/>
      <dgm:t>
        <a:bodyPr/>
        <a:lstStyle/>
        <a:p>
          <a:endParaRPr lang="tr-TR"/>
        </a:p>
      </dgm:t>
    </dgm:pt>
  </dgm:ptLst>
  <dgm:cxnLst>
    <dgm:cxn modelId="{FC2DA338-38A5-45A8-961D-CFB68698050C}" srcId="{BF3E8CA3-C92A-4368-9386-DFB13ED5377F}" destId="{FE82A124-CE06-4207-B5D2-B55C1A74DF28}" srcOrd="2" destOrd="0" parTransId="{7E028830-25D1-4C3F-8ADA-070C39347637}" sibTransId="{EE4BBB5E-C5B1-4401-82BE-3C996F011FEA}"/>
    <dgm:cxn modelId="{368EE314-8A8A-4D3F-9CE3-FF638718A623}" type="presOf" srcId="{F6FD36A7-8591-4A3A-9253-A4ACA0DCC204}" destId="{F934C310-F32E-4697-877E-C936B800CA47}" srcOrd="0" destOrd="0" presId="urn:microsoft.com/office/officeart/2005/8/layout/radial1"/>
    <dgm:cxn modelId="{9F48E8F8-3238-4B3C-964C-0D1748966253}" type="presOf" srcId="{769FADAC-E874-4F96-9560-5B96D365BA10}" destId="{AE1015F7-39C9-4D0E-AC78-4F0264091198}" srcOrd="0" destOrd="0" presId="urn:microsoft.com/office/officeart/2005/8/layout/radial1"/>
    <dgm:cxn modelId="{5CE74D0D-A3EE-4E65-9AB5-FCF63B7C5A7A}" type="presOf" srcId="{F6FD36A7-8591-4A3A-9253-A4ACA0DCC204}" destId="{A8ACE987-E99C-4E95-A9BD-BDEDCA1904AA}" srcOrd="1" destOrd="0" presId="urn:microsoft.com/office/officeart/2005/8/layout/radial1"/>
    <dgm:cxn modelId="{B298B847-5861-478F-A13E-6D324DB03804}" type="presOf" srcId="{BF3E8CA3-C92A-4368-9386-DFB13ED5377F}" destId="{0B0A91BF-BBF0-4820-B354-00B77F7E32A7}" srcOrd="0" destOrd="0" presId="urn:microsoft.com/office/officeart/2005/8/layout/radial1"/>
    <dgm:cxn modelId="{303CB34D-44A1-437B-B7E0-7D00BDE1724F}" type="presOf" srcId="{769FADAC-E874-4F96-9560-5B96D365BA10}" destId="{B39244CD-0116-41E1-B1C5-956EC1140A29}" srcOrd="1" destOrd="0" presId="urn:microsoft.com/office/officeart/2005/8/layout/radial1"/>
    <dgm:cxn modelId="{FB6151A1-FD99-4360-AC7C-2A10F360CBF1}" type="presOf" srcId="{CB30BD42-68C9-42BA-BEA3-5E39700A40CF}" destId="{948D2BB7-377D-4520-B128-059D39A47B2F}" srcOrd="1" destOrd="0" presId="urn:microsoft.com/office/officeart/2005/8/layout/radial1"/>
    <dgm:cxn modelId="{E0229AAC-42D0-4531-B0EB-95BC06A308F7}" srcId="{98F87F8A-5DFC-4721-9891-417A037472F3}" destId="{BF3E8CA3-C92A-4368-9386-DFB13ED5377F}" srcOrd="0" destOrd="0" parTransId="{D416F276-B8CA-4A40-B387-23F23278F3BE}" sibTransId="{A73FC9FF-2205-42E2-8893-7CBD568FE3F8}"/>
    <dgm:cxn modelId="{9C0CE3D5-4FE3-48B8-9DB2-DF5599C1AC4B}" srcId="{BF3E8CA3-C92A-4368-9386-DFB13ED5377F}" destId="{882ED9CF-39C0-43D5-86B8-3D9B7B3ED17C}" srcOrd="3" destOrd="0" parTransId="{F6FD36A7-8591-4A3A-9253-A4ACA0DCC204}" sibTransId="{E7202BCF-C535-4BD1-95DC-D5EE1B657E4E}"/>
    <dgm:cxn modelId="{CA3A4857-0CB0-4C13-8B98-011EFA8E5E5B}" type="presOf" srcId="{9428B9A0-9C3B-495F-A57F-97083523BA25}" destId="{81338EDA-7FFE-488B-9C2D-8BEF715906FA}" srcOrd="0" destOrd="0" presId="urn:microsoft.com/office/officeart/2005/8/layout/radial1"/>
    <dgm:cxn modelId="{3121B6AC-0045-4E60-9A1B-3432DB670C31}" type="presOf" srcId="{FE82A124-CE06-4207-B5D2-B55C1A74DF28}" destId="{831956DA-F2C1-4221-BDCB-5C0978770A39}" srcOrd="0" destOrd="0" presId="urn:microsoft.com/office/officeart/2005/8/layout/radial1"/>
    <dgm:cxn modelId="{9FF4E88B-933D-49AC-9AEE-2F9DEC2C02F1}" type="presOf" srcId="{882ED9CF-39C0-43D5-86B8-3D9B7B3ED17C}" destId="{BB89E822-2139-4781-922D-BD8EB12E9FA3}" srcOrd="0" destOrd="0" presId="urn:microsoft.com/office/officeart/2005/8/layout/radial1"/>
    <dgm:cxn modelId="{286F9B7C-22BD-4015-BD7E-024714E380B0}" type="presOf" srcId="{7E028830-25D1-4C3F-8ADA-070C39347637}" destId="{1628A5FD-8527-408A-898C-A6E3EF51F75A}" srcOrd="1" destOrd="0" presId="urn:microsoft.com/office/officeart/2005/8/layout/radial1"/>
    <dgm:cxn modelId="{257C9C33-8172-4C42-B962-A6BA5EFC76F2}" type="presOf" srcId="{CB30BD42-68C9-42BA-BEA3-5E39700A40CF}" destId="{7E90FA13-803F-43F1-A295-886FDB3E6528}" srcOrd="0" destOrd="0" presId="urn:microsoft.com/office/officeart/2005/8/layout/radial1"/>
    <dgm:cxn modelId="{4B60E38A-5769-4D4E-A203-F67954A11D3F}" srcId="{BF3E8CA3-C92A-4368-9386-DFB13ED5377F}" destId="{5B29D7C3-A20A-464E-90C0-457FB5380981}" srcOrd="0" destOrd="0" parTransId="{769FADAC-E874-4F96-9560-5B96D365BA10}" sibTransId="{4A5EDA1E-68AF-435E-A5BC-8CDAB500123D}"/>
    <dgm:cxn modelId="{17B1FEE2-042A-495F-8C9E-0F45C358AD60}" type="presOf" srcId="{7E028830-25D1-4C3F-8ADA-070C39347637}" destId="{CBC9F3A0-B938-45E9-A06D-83558C7A16B6}" srcOrd="0" destOrd="0" presId="urn:microsoft.com/office/officeart/2005/8/layout/radial1"/>
    <dgm:cxn modelId="{C6A36C96-946A-4DBE-932F-E020EC8F2068}" srcId="{BF3E8CA3-C92A-4368-9386-DFB13ED5377F}" destId="{9428B9A0-9C3B-495F-A57F-97083523BA25}" srcOrd="1" destOrd="0" parTransId="{CB30BD42-68C9-42BA-BEA3-5E39700A40CF}" sibTransId="{3F68E114-4417-4D58-B883-712F1902EAEB}"/>
    <dgm:cxn modelId="{98A9173E-B368-49E1-A5B2-E73CBE99977B}" type="presOf" srcId="{5B29D7C3-A20A-464E-90C0-457FB5380981}" destId="{45D728A0-FEF9-4B3C-B158-5F2F725F73A7}" srcOrd="0" destOrd="0" presId="urn:microsoft.com/office/officeart/2005/8/layout/radial1"/>
    <dgm:cxn modelId="{D87C67BC-8E0D-4784-A62F-10B9682D9B60}" type="presOf" srcId="{98F87F8A-5DFC-4721-9891-417A037472F3}" destId="{B3C472AA-A0CD-42DE-B4D8-7A71BF768F70}" srcOrd="0" destOrd="0" presId="urn:microsoft.com/office/officeart/2005/8/layout/radial1"/>
    <dgm:cxn modelId="{65A3A0C5-1D65-4C71-BE18-B77A41841B35}" type="presParOf" srcId="{B3C472AA-A0CD-42DE-B4D8-7A71BF768F70}" destId="{0B0A91BF-BBF0-4820-B354-00B77F7E32A7}" srcOrd="0" destOrd="0" presId="urn:microsoft.com/office/officeart/2005/8/layout/radial1"/>
    <dgm:cxn modelId="{0F8A952D-6B25-4C28-96B2-EDA588170B98}" type="presParOf" srcId="{B3C472AA-A0CD-42DE-B4D8-7A71BF768F70}" destId="{AE1015F7-39C9-4D0E-AC78-4F0264091198}" srcOrd="1" destOrd="0" presId="urn:microsoft.com/office/officeart/2005/8/layout/radial1"/>
    <dgm:cxn modelId="{71E38A34-27A4-471A-9A02-2BA05FDCA83B}" type="presParOf" srcId="{AE1015F7-39C9-4D0E-AC78-4F0264091198}" destId="{B39244CD-0116-41E1-B1C5-956EC1140A29}" srcOrd="0" destOrd="0" presId="urn:microsoft.com/office/officeart/2005/8/layout/radial1"/>
    <dgm:cxn modelId="{61391868-2353-4AD1-BAC3-305D7075B975}" type="presParOf" srcId="{B3C472AA-A0CD-42DE-B4D8-7A71BF768F70}" destId="{45D728A0-FEF9-4B3C-B158-5F2F725F73A7}" srcOrd="2" destOrd="0" presId="urn:microsoft.com/office/officeart/2005/8/layout/radial1"/>
    <dgm:cxn modelId="{C3DC26E3-1D22-4075-88ED-AAB67479DC59}" type="presParOf" srcId="{B3C472AA-A0CD-42DE-B4D8-7A71BF768F70}" destId="{7E90FA13-803F-43F1-A295-886FDB3E6528}" srcOrd="3" destOrd="0" presId="urn:microsoft.com/office/officeart/2005/8/layout/radial1"/>
    <dgm:cxn modelId="{76F59389-9145-40A3-9D7C-D8E40AFDAB06}" type="presParOf" srcId="{7E90FA13-803F-43F1-A295-886FDB3E6528}" destId="{948D2BB7-377D-4520-B128-059D39A47B2F}" srcOrd="0" destOrd="0" presId="urn:microsoft.com/office/officeart/2005/8/layout/radial1"/>
    <dgm:cxn modelId="{195BBB22-9556-42D5-A4FD-B8B9480805D5}" type="presParOf" srcId="{B3C472AA-A0CD-42DE-B4D8-7A71BF768F70}" destId="{81338EDA-7FFE-488B-9C2D-8BEF715906FA}" srcOrd="4" destOrd="0" presId="urn:microsoft.com/office/officeart/2005/8/layout/radial1"/>
    <dgm:cxn modelId="{61D6F0FC-FE06-46BA-A969-25FDFAD7FAA0}" type="presParOf" srcId="{B3C472AA-A0CD-42DE-B4D8-7A71BF768F70}" destId="{CBC9F3A0-B938-45E9-A06D-83558C7A16B6}" srcOrd="5" destOrd="0" presId="urn:microsoft.com/office/officeart/2005/8/layout/radial1"/>
    <dgm:cxn modelId="{69367E95-4E7F-4571-8850-14D2674E9016}" type="presParOf" srcId="{CBC9F3A0-B938-45E9-A06D-83558C7A16B6}" destId="{1628A5FD-8527-408A-898C-A6E3EF51F75A}" srcOrd="0" destOrd="0" presId="urn:microsoft.com/office/officeart/2005/8/layout/radial1"/>
    <dgm:cxn modelId="{F6FBCADC-05EE-40E6-832B-85927787EFA1}" type="presParOf" srcId="{B3C472AA-A0CD-42DE-B4D8-7A71BF768F70}" destId="{831956DA-F2C1-4221-BDCB-5C0978770A39}" srcOrd="6" destOrd="0" presId="urn:microsoft.com/office/officeart/2005/8/layout/radial1"/>
    <dgm:cxn modelId="{8A8BF5E5-10D8-45BE-B2F5-A4C192C4FD79}" type="presParOf" srcId="{B3C472AA-A0CD-42DE-B4D8-7A71BF768F70}" destId="{F934C310-F32E-4697-877E-C936B800CA47}" srcOrd="7" destOrd="0" presId="urn:microsoft.com/office/officeart/2005/8/layout/radial1"/>
    <dgm:cxn modelId="{B07EA7FC-9965-49FD-9168-910A8A15FB53}" type="presParOf" srcId="{F934C310-F32E-4697-877E-C936B800CA47}" destId="{A8ACE987-E99C-4E95-A9BD-BDEDCA1904AA}" srcOrd="0" destOrd="0" presId="urn:microsoft.com/office/officeart/2005/8/layout/radial1"/>
    <dgm:cxn modelId="{3FE7D496-E5FC-4A31-A5C6-FF63231A98D6}" type="presParOf" srcId="{B3C472AA-A0CD-42DE-B4D8-7A71BF768F70}" destId="{BB89E822-2139-4781-922D-BD8EB12E9FA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A91BF-BBF0-4820-B354-00B77F7E32A7}">
      <dsp:nvSpPr>
        <dsp:cNvPr id="0" name=""/>
        <dsp:cNvSpPr/>
      </dsp:nvSpPr>
      <dsp:spPr>
        <a:xfrm>
          <a:off x="3742776" y="1519880"/>
          <a:ext cx="1155406" cy="1155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kern="1200" cap="none" normalizeH="0" baseline="0" smtClean="0">
              <a:ln>
                <a:noFill/>
              </a:ln>
              <a:solidFill>
                <a:srgbClr val="FF6600"/>
              </a:solidFill>
              <a:effectLst/>
              <a:latin typeface="Comic Sans MS" pitchFamily="66" charset="0"/>
              <a:cs typeface="Arial" pitchFamily="34" charset="0"/>
            </a:rPr>
            <a:t>DİYABET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kern="1200" cap="none" normalizeH="0" baseline="0" smtClean="0">
              <a:ln>
                <a:noFill/>
              </a:ln>
              <a:solidFill>
                <a:srgbClr val="FF6600"/>
              </a:solidFill>
              <a:effectLst/>
              <a:latin typeface="Comic Sans MS" pitchFamily="66" charset="0"/>
              <a:cs typeface="Arial" pitchFamily="34" charset="0"/>
            </a:rPr>
            <a:t>TEDAVİSİ</a:t>
          </a:r>
        </a:p>
      </dsp:txBody>
      <dsp:txXfrm>
        <a:off x="3911981" y="1689085"/>
        <a:ext cx="816996" cy="816996"/>
      </dsp:txXfrm>
    </dsp:sp>
    <dsp:sp modelId="{AE1015F7-39C9-4D0E-AC78-4F0264091198}">
      <dsp:nvSpPr>
        <dsp:cNvPr id="0" name=""/>
        <dsp:cNvSpPr/>
      </dsp:nvSpPr>
      <dsp:spPr>
        <a:xfrm rot="16200000">
          <a:off x="4146130" y="1333496"/>
          <a:ext cx="348698" cy="24068"/>
        </a:xfrm>
        <a:custGeom>
          <a:avLst/>
          <a:gdLst/>
          <a:ahLst/>
          <a:cxnLst/>
          <a:rect l="0" t="0" r="0" b="0"/>
          <a:pathLst>
            <a:path>
              <a:moveTo>
                <a:pt x="0" y="12034"/>
              </a:moveTo>
              <a:lnTo>
                <a:pt x="348698" y="120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11762" y="1336813"/>
        <a:ext cx="17434" cy="17434"/>
      </dsp:txXfrm>
    </dsp:sp>
    <dsp:sp modelId="{45D728A0-FEF9-4B3C-B158-5F2F725F73A7}">
      <dsp:nvSpPr>
        <dsp:cNvPr id="0" name=""/>
        <dsp:cNvSpPr/>
      </dsp:nvSpPr>
      <dsp:spPr>
        <a:xfrm>
          <a:off x="3742776" y="15774"/>
          <a:ext cx="1155406" cy="1155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kern="1200" cap="none" normalizeH="0" baseline="0" smtClean="0">
              <a:ln>
                <a:noFill/>
              </a:ln>
              <a:solidFill>
                <a:schemeClr val="bg1"/>
              </a:solidFill>
              <a:effectLst/>
              <a:latin typeface="Comic Sans MS" pitchFamily="66" charset="0"/>
              <a:cs typeface="Arial" pitchFamily="34" charset="0"/>
            </a:rPr>
            <a:t>EĞİTİM</a:t>
          </a:r>
        </a:p>
      </dsp:txBody>
      <dsp:txXfrm>
        <a:off x="3911981" y="184979"/>
        <a:ext cx="816996" cy="816996"/>
      </dsp:txXfrm>
    </dsp:sp>
    <dsp:sp modelId="{7E90FA13-803F-43F1-A295-886FDB3E6528}">
      <dsp:nvSpPr>
        <dsp:cNvPr id="0" name=""/>
        <dsp:cNvSpPr/>
      </dsp:nvSpPr>
      <dsp:spPr>
        <a:xfrm>
          <a:off x="4898183" y="2085549"/>
          <a:ext cx="348698" cy="24068"/>
        </a:xfrm>
        <a:custGeom>
          <a:avLst/>
          <a:gdLst/>
          <a:ahLst/>
          <a:cxnLst/>
          <a:rect l="0" t="0" r="0" b="0"/>
          <a:pathLst>
            <a:path>
              <a:moveTo>
                <a:pt x="0" y="12034"/>
              </a:moveTo>
              <a:lnTo>
                <a:pt x="348698" y="120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63815" y="2088866"/>
        <a:ext cx="17434" cy="17434"/>
      </dsp:txXfrm>
    </dsp:sp>
    <dsp:sp modelId="{81338EDA-7FFE-488B-9C2D-8BEF715906FA}">
      <dsp:nvSpPr>
        <dsp:cNvPr id="0" name=""/>
        <dsp:cNvSpPr/>
      </dsp:nvSpPr>
      <dsp:spPr>
        <a:xfrm>
          <a:off x="5246881" y="1519880"/>
          <a:ext cx="1155406" cy="1155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kern="1200" cap="none" normalizeH="0" baseline="0" smtClean="0">
              <a:ln>
                <a:noFill/>
              </a:ln>
              <a:solidFill>
                <a:srgbClr val="FF3399"/>
              </a:solidFill>
              <a:effectLst/>
              <a:latin typeface="Comic Sans MS" pitchFamily="66" charset="0"/>
              <a:cs typeface="Arial" pitchFamily="34" charset="0"/>
            </a:rPr>
            <a:t>EGZERSİZ</a:t>
          </a:r>
        </a:p>
      </dsp:txBody>
      <dsp:txXfrm>
        <a:off x="5416086" y="1689085"/>
        <a:ext cx="816996" cy="816996"/>
      </dsp:txXfrm>
    </dsp:sp>
    <dsp:sp modelId="{CBC9F3A0-B938-45E9-A06D-83558C7A16B6}">
      <dsp:nvSpPr>
        <dsp:cNvPr id="0" name=""/>
        <dsp:cNvSpPr/>
      </dsp:nvSpPr>
      <dsp:spPr>
        <a:xfrm rot="5400000">
          <a:off x="4146130" y="2837601"/>
          <a:ext cx="348698" cy="24068"/>
        </a:xfrm>
        <a:custGeom>
          <a:avLst/>
          <a:gdLst/>
          <a:ahLst/>
          <a:cxnLst/>
          <a:rect l="0" t="0" r="0" b="0"/>
          <a:pathLst>
            <a:path>
              <a:moveTo>
                <a:pt x="0" y="12034"/>
              </a:moveTo>
              <a:lnTo>
                <a:pt x="348698" y="120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11762" y="2840918"/>
        <a:ext cx="17434" cy="17434"/>
      </dsp:txXfrm>
    </dsp:sp>
    <dsp:sp modelId="{831956DA-F2C1-4221-BDCB-5C0978770A39}">
      <dsp:nvSpPr>
        <dsp:cNvPr id="0" name=""/>
        <dsp:cNvSpPr/>
      </dsp:nvSpPr>
      <dsp:spPr>
        <a:xfrm>
          <a:off x="3742776" y="3023985"/>
          <a:ext cx="1155406" cy="1155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kern="1200" cap="none" normalizeH="0" baseline="0" smtClean="0">
              <a:ln>
                <a:noFill/>
              </a:ln>
              <a:solidFill>
                <a:srgbClr val="800080"/>
              </a:solidFill>
              <a:effectLst/>
              <a:latin typeface="Comic Sans MS" pitchFamily="66" charset="0"/>
              <a:cs typeface="Arial" pitchFamily="34" charset="0"/>
            </a:rPr>
            <a:t>İLAÇ</a:t>
          </a:r>
        </a:p>
      </dsp:txBody>
      <dsp:txXfrm>
        <a:off x="3911981" y="3193190"/>
        <a:ext cx="816996" cy="816996"/>
      </dsp:txXfrm>
    </dsp:sp>
    <dsp:sp modelId="{F934C310-F32E-4697-877E-C936B800CA47}">
      <dsp:nvSpPr>
        <dsp:cNvPr id="0" name=""/>
        <dsp:cNvSpPr/>
      </dsp:nvSpPr>
      <dsp:spPr>
        <a:xfrm rot="10800000">
          <a:off x="3394078" y="2085549"/>
          <a:ext cx="348698" cy="24068"/>
        </a:xfrm>
        <a:custGeom>
          <a:avLst/>
          <a:gdLst/>
          <a:ahLst/>
          <a:cxnLst/>
          <a:rect l="0" t="0" r="0" b="0"/>
          <a:pathLst>
            <a:path>
              <a:moveTo>
                <a:pt x="0" y="12034"/>
              </a:moveTo>
              <a:lnTo>
                <a:pt x="348698" y="120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559709" y="2088866"/>
        <a:ext cx="17434" cy="17434"/>
      </dsp:txXfrm>
    </dsp:sp>
    <dsp:sp modelId="{BB89E822-2139-4781-922D-BD8EB12E9FA3}">
      <dsp:nvSpPr>
        <dsp:cNvPr id="0" name=""/>
        <dsp:cNvSpPr/>
      </dsp:nvSpPr>
      <dsp:spPr>
        <a:xfrm>
          <a:off x="2238671" y="1519880"/>
          <a:ext cx="1155406" cy="1155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kern="1200" cap="none" normalizeH="0" baseline="0" smtClean="0">
              <a:ln>
                <a:noFill/>
              </a:ln>
              <a:solidFill>
                <a:srgbClr val="000066"/>
              </a:solidFill>
              <a:effectLst/>
              <a:latin typeface="Comic Sans MS" pitchFamily="66" charset="0"/>
              <a:cs typeface="Arial" pitchFamily="34" charset="0"/>
            </a:rPr>
            <a:t>DİYET</a:t>
          </a:r>
        </a:p>
      </dsp:txBody>
      <dsp:txXfrm>
        <a:off x="2407876" y="1689085"/>
        <a:ext cx="816996" cy="816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8045020-86B6-43D7-BCC3-4B1439F0BD17}" type="datetimeFigureOut">
              <a:rPr lang="tr-TR"/>
              <a:pPr>
                <a:defRPr/>
              </a:pPr>
              <a:t>13.01.2015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4E537A-C3A4-4FE9-849E-8B7167CB12D9}" type="slidenum">
              <a:rPr lang="tr-TR"/>
              <a:pPr>
                <a:defRPr/>
              </a:pPr>
              <a:t>‹#›</a:t>
            </a:fld>
            <a:endParaRPr lang="tr-TR"/>
          </a:p>
        </p:txBody>
      </p:sp>
    </p:spTree>
    <p:extLst>
      <p:ext uri="{BB962C8B-B14F-4D97-AF65-F5344CB8AC3E}">
        <p14:creationId xmlns:p14="http://schemas.microsoft.com/office/powerpoint/2010/main" val="1210047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8434"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843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41D0AB-81FD-48D2-8B87-D093BA9CFF5B}" type="slidenum">
              <a:rPr lang="tr-TR" altLang="tr-TR" smtClean="0">
                <a:latin typeface="Verdana" pitchFamily="34" charset="0"/>
              </a:rPr>
              <a:pPr fontAlgn="base">
                <a:spcBef>
                  <a:spcPct val="0"/>
                </a:spcBef>
                <a:spcAft>
                  <a:spcPct val="0"/>
                </a:spcAft>
              </a:pPr>
              <a:t>4</a:t>
            </a:fld>
            <a:endParaRPr lang="tr-TR" altLang="tr-TR"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975D961-0B6F-40BE-A5F2-9C70902B8DFB}" type="slidenum">
              <a:rPr lang="tr-TR" altLang="tr-TR" sz="1200">
                <a:cs typeface="Arial" charset="0"/>
              </a:rPr>
              <a:pPr algn="r"/>
              <a:t>8</a:t>
            </a:fld>
            <a:endParaRPr lang="tr-TR" altLang="tr-TR" sz="1200">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auto">
              <a:spcBef>
                <a:spcPts val="0"/>
              </a:spcBef>
              <a:spcAft>
                <a:spcPts val="0"/>
              </a:spcAft>
              <a:defRPr/>
            </a:pPr>
            <a:endParaRPr lang="tr-TR">
              <a:latin typeface="+mn-lt"/>
            </a:endParaRPr>
          </a:p>
        </p:txBody>
      </p:sp>
      <p:sp>
        <p:nvSpPr>
          <p:cNvPr id="57346" name="Rectangle 2"/>
          <p:cNvSpPr>
            <a:spLocks noGrp="1" noChangeArrowheads="1"/>
          </p:cNvSpPr>
          <p:nvPr>
            <p:ph type="ctrTitle"/>
          </p:nvPr>
        </p:nvSpPr>
        <p:spPr>
          <a:xfrm>
            <a:off x="685800" y="990600"/>
            <a:ext cx="7772400" cy="1371600"/>
          </a:xfrm>
        </p:spPr>
        <p:txBody>
          <a:bodyPr/>
          <a:lstStyle>
            <a:lvl1pPr>
              <a:defRPr sz="4000"/>
            </a:lvl1pPr>
          </a:lstStyle>
          <a:p>
            <a:pPr lvl="0"/>
            <a:r>
              <a:rPr lang="tr-TR" altLang="tr-TR" noProof="0" smtClean="0"/>
              <a:t>Asıl başlık stili için tıklatın</a:t>
            </a:r>
          </a:p>
        </p:txBody>
      </p:sp>
      <p:sp>
        <p:nvSpPr>
          <p:cNvPr id="5734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tr-TR" altLang="tr-TR" noProof="0" smtClean="0"/>
              <a:t>Asıl alt başlık stilini düzenlemek için tıklatın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51DD2D7A-C4A7-43CA-BA52-9E5CD5ADAD98}" type="datetimeFigureOut">
              <a:rPr lang="tr-TR"/>
              <a:pPr>
                <a:defRPr/>
              </a:pPr>
              <a:t>13.01.2015</a:t>
            </a:fld>
            <a:endParaRPr lang="tr-T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ED03A1F-9E15-42C1-9811-4BDB5594A20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fld id="{B52CB795-68A6-47F6-9AF5-2273209ABEEE}" type="datetimeFigureOut">
              <a:rPr lang="tr-TR"/>
              <a:pPr>
                <a:defRPr/>
              </a:pPr>
              <a:t>13.01.2015</a:t>
            </a:fld>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29A843A7-BADE-49AA-9DD8-E9E69E5A84A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73838" y="304800"/>
            <a:ext cx="2001837" cy="5715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66738" y="304800"/>
            <a:ext cx="58547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fld id="{95745398-8690-4020-BEA5-A2295D8553CC}" type="datetimeFigureOut">
              <a:rPr lang="tr-TR"/>
              <a:pPr>
                <a:defRPr/>
              </a:pPr>
              <a:t>13.01.2015</a:t>
            </a:fld>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05ED9677-B2EB-4798-B37F-1A45DE80CDF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fld id="{6FEE8B5F-40C8-45BA-9BBF-00A4CBE55DEA}" type="datetimeFigureOut">
              <a:rPr lang="tr-TR"/>
              <a:pPr>
                <a:defRPr/>
              </a:pPr>
              <a:t>13.01.2015</a:t>
            </a:fld>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D79D3294-FA0C-4755-981C-6113BB0DA3E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pPr>
              <a:defRPr/>
            </a:pPr>
            <a:fld id="{413CDC18-2653-46BE-A82F-01EFDF28E8B3}" type="datetimeFigureOut">
              <a:rPr lang="tr-TR"/>
              <a:pPr>
                <a:defRPr/>
              </a:pPr>
              <a:t>13.01.2015</a:t>
            </a:fld>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3454360D-8E69-49B0-B41B-120D966F272D}"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fld id="{89E937F6-77DC-469E-8B0E-DBC0ED162A0F}" type="datetimeFigureOut">
              <a:rPr lang="tr-TR"/>
              <a:pPr>
                <a:defRPr/>
              </a:pPr>
              <a:t>13.01.2015</a:t>
            </a:fld>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CBE3C5CF-1F6A-4CD9-AF51-1CD0349CF0B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dt" sz="half" idx="10"/>
          </p:nvPr>
        </p:nvSpPr>
        <p:spPr>
          <a:ln/>
        </p:spPr>
        <p:txBody>
          <a:bodyPr/>
          <a:lstStyle>
            <a:lvl1pPr>
              <a:defRPr/>
            </a:lvl1pPr>
          </a:lstStyle>
          <a:p>
            <a:pPr>
              <a:defRPr/>
            </a:pPr>
            <a:fld id="{221EF324-2F06-4246-9C25-F3CD5217ED3D}" type="datetimeFigureOut">
              <a:rPr lang="tr-TR"/>
              <a:pPr>
                <a:defRPr/>
              </a:pPr>
              <a:t>13.01.2015</a:t>
            </a:fld>
            <a:endParaRPr lang="tr-TR"/>
          </a:p>
        </p:txBody>
      </p:sp>
      <p:sp>
        <p:nvSpPr>
          <p:cNvPr id="8" name="Rectangle 7"/>
          <p:cNvSpPr>
            <a:spLocks noGrp="1" noChangeArrowheads="1"/>
          </p:cNvSpPr>
          <p:nvPr>
            <p:ph type="ftr" sz="quarter" idx="11"/>
          </p:nvPr>
        </p:nvSpPr>
        <p:spPr>
          <a:ln/>
        </p:spPr>
        <p:txBody>
          <a:bodyPr/>
          <a:lstStyle>
            <a:lvl1pPr>
              <a:defRPr/>
            </a:lvl1pPr>
          </a:lstStyle>
          <a:p>
            <a:pPr>
              <a:defRPr/>
            </a:pPr>
            <a:endParaRPr lang="tr-TR"/>
          </a:p>
        </p:txBody>
      </p:sp>
      <p:sp>
        <p:nvSpPr>
          <p:cNvPr id="9" name="Rectangle 8"/>
          <p:cNvSpPr>
            <a:spLocks noGrp="1" noChangeArrowheads="1"/>
          </p:cNvSpPr>
          <p:nvPr>
            <p:ph type="sldNum" sz="quarter" idx="12"/>
          </p:nvPr>
        </p:nvSpPr>
        <p:spPr>
          <a:ln/>
        </p:spPr>
        <p:txBody>
          <a:bodyPr/>
          <a:lstStyle>
            <a:lvl1pPr>
              <a:defRPr/>
            </a:lvl1pPr>
          </a:lstStyle>
          <a:p>
            <a:pPr>
              <a:defRPr/>
            </a:pPr>
            <a:fld id="{83A190B6-5296-47A0-92F9-C60E39EDC68B}"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dt" sz="half" idx="10"/>
          </p:nvPr>
        </p:nvSpPr>
        <p:spPr>
          <a:ln/>
        </p:spPr>
        <p:txBody>
          <a:bodyPr/>
          <a:lstStyle>
            <a:lvl1pPr>
              <a:defRPr/>
            </a:lvl1pPr>
          </a:lstStyle>
          <a:p>
            <a:pPr>
              <a:defRPr/>
            </a:pPr>
            <a:fld id="{F875D2BD-8F3B-4604-B708-C796524D38B9}" type="datetimeFigureOut">
              <a:rPr lang="tr-TR"/>
              <a:pPr>
                <a:defRPr/>
              </a:pPr>
              <a:t>13.01.2015</a:t>
            </a:fld>
            <a:endParaRPr lang="tr-TR"/>
          </a:p>
        </p:txBody>
      </p:sp>
      <p:sp>
        <p:nvSpPr>
          <p:cNvPr id="4" name="Rectangle 7"/>
          <p:cNvSpPr>
            <a:spLocks noGrp="1" noChangeArrowheads="1"/>
          </p:cNvSpPr>
          <p:nvPr>
            <p:ph type="ftr" sz="quarter" idx="11"/>
          </p:nvPr>
        </p:nvSpPr>
        <p:spPr>
          <a:ln/>
        </p:spPr>
        <p:txBody>
          <a:bodyPr/>
          <a:lstStyle>
            <a:lvl1pPr>
              <a:defRPr/>
            </a:lvl1pPr>
          </a:lstStyle>
          <a:p>
            <a:pPr>
              <a:defRPr/>
            </a:pPr>
            <a:endParaRPr lang="tr-TR"/>
          </a:p>
        </p:txBody>
      </p:sp>
      <p:sp>
        <p:nvSpPr>
          <p:cNvPr id="5" name="Rectangle 8"/>
          <p:cNvSpPr>
            <a:spLocks noGrp="1" noChangeArrowheads="1"/>
          </p:cNvSpPr>
          <p:nvPr>
            <p:ph type="sldNum" sz="quarter" idx="12"/>
          </p:nvPr>
        </p:nvSpPr>
        <p:spPr>
          <a:ln/>
        </p:spPr>
        <p:txBody>
          <a:bodyPr/>
          <a:lstStyle>
            <a:lvl1pPr>
              <a:defRPr/>
            </a:lvl1pPr>
          </a:lstStyle>
          <a:p>
            <a:pPr>
              <a:defRPr/>
            </a:pPr>
            <a:fld id="{26DC8256-5CAA-4A65-8A34-4049FFBFA9B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6F4378D-1CCB-421A-A6B6-2B8DD22AED95}" type="datetimeFigureOut">
              <a:rPr lang="tr-TR"/>
              <a:pPr>
                <a:defRPr/>
              </a:pPr>
              <a:t>13.01.2015</a:t>
            </a:fld>
            <a:endParaRPr lang="tr-TR"/>
          </a:p>
        </p:txBody>
      </p:sp>
      <p:sp>
        <p:nvSpPr>
          <p:cNvPr id="3" name="Rectangle 7"/>
          <p:cNvSpPr>
            <a:spLocks noGrp="1" noChangeArrowheads="1"/>
          </p:cNvSpPr>
          <p:nvPr>
            <p:ph type="ftr" sz="quarter" idx="11"/>
          </p:nvPr>
        </p:nvSpPr>
        <p:spPr>
          <a:ln/>
        </p:spPr>
        <p:txBody>
          <a:bodyPr/>
          <a:lstStyle>
            <a:lvl1pPr>
              <a:defRPr/>
            </a:lvl1pPr>
          </a:lstStyle>
          <a:p>
            <a:pPr>
              <a:defRPr/>
            </a:pPr>
            <a:endParaRPr lang="tr-TR"/>
          </a:p>
        </p:txBody>
      </p:sp>
      <p:sp>
        <p:nvSpPr>
          <p:cNvPr id="4" name="Rectangle 8"/>
          <p:cNvSpPr>
            <a:spLocks noGrp="1" noChangeArrowheads="1"/>
          </p:cNvSpPr>
          <p:nvPr>
            <p:ph type="sldNum" sz="quarter" idx="12"/>
          </p:nvPr>
        </p:nvSpPr>
        <p:spPr>
          <a:ln/>
        </p:spPr>
        <p:txBody>
          <a:bodyPr/>
          <a:lstStyle>
            <a:lvl1pPr>
              <a:defRPr/>
            </a:lvl1pPr>
          </a:lstStyle>
          <a:p>
            <a:pPr>
              <a:defRPr/>
            </a:pPr>
            <a:fld id="{2A3D3C8C-4DF3-4F58-89A4-ED22BBF0FCD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fld id="{B3793B56-CBA6-4FE9-A42A-889F00BF9E53}" type="datetimeFigureOut">
              <a:rPr lang="tr-TR"/>
              <a:pPr>
                <a:defRPr/>
              </a:pPr>
              <a:t>13.01.2015</a:t>
            </a:fld>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653353A5-38E5-4C68-859E-87B2DC9FACC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fld id="{575080A0-9028-4F47-807F-07CBF771FE00}" type="datetimeFigureOut">
              <a:rPr lang="tr-TR"/>
              <a:pPr>
                <a:defRPr/>
              </a:pPr>
              <a:t>13.01.2015</a:t>
            </a:fld>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D161F75E-A659-436B-B4B4-75A1347EDF2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auto">
              <a:spcBef>
                <a:spcPts val="0"/>
              </a:spcBef>
              <a:spcAft>
                <a:spcPts val="0"/>
              </a:spcAft>
              <a:defRPr/>
            </a:pPr>
            <a:endParaRPr lang="tr-TR">
              <a:latin typeface="+mn-lt"/>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p:spPr>
        <p:txBody>
          <a:bodyPr/>
          <a:lstStyle/>
          <a:p>
            <a:pPr fontAlgn="auto">
              <a:spcBef>
                <a:spcPts val="0"/>
              </a:spcBef>
              <a:spcAft>
                <a:spcPts val="0"/>
              </a:spcAft>
              <a:defRPr/>
            </a:pPr>
            <a:endParaRPr lang="tr-TR">
              <a:latin typeface="+mn-lt"/>
            </a:endParaRPr>
          </a:p>
        </p:txBody>
      </p:sp>
      <p:sp>
        <p:nvSpPr>
          <p:cNvPr id="56326" name="Rectangle 6"/>
          <p:cNvSpPr>
            <a:spLocks noGrp="1" noChangeArrowheads="1"/>
          </p:cNvSpPr>
          <p:nvPr>
            <p:ph type="dt" sz="half" idx="2"/>
          </p:nvPr>
        </p:nvSpPr>
        <p:spPr bwMode="auto">
          <a:xfrm>
            <a:off x="6096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latin typeface="+mn-lt"/>
              </a:defRPr>
            </a:lvl1pPr>
          </a:lstStyle>
          <a:p>
            <a:pPr>
              <a:defRPr/>
            </a:pPr>
            <a:fld id="{F515B5EA-E783-40E4-875D-5FD870B8DC40}" type="datetimeFigureOut">
              <a:rPr lang="tr-TR"/>
              <a:pPr>
                <a:defRPr/>
              </a:pPr>
              <a:t>13.01.2015</a:t>
            </a:fld>
            <a:endParaRPr lang="tr-TR"/>
          </a:p>
        </p:txBody>
      </p:sp>
      <p:sp>
        <p:nvSpPr>
          <p:cNvPr id="56327" name="Rectangle 7"/>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200">
                <a:latin typeface="+mn-lt"/>
              </a:defRPr>
            </a:lvl1pPr>
          </a:lstStyle>
          <a:p>
            <a:pPr>
              <a:defRPr/>
            </a:pPr>
            <a:endParaRPr lang="tr-TR"/>
          </a:p>
        </p:txBody>
      </p:sp>
      <p:sp>
        <p:nvSpPr>
          <p:cNvPr id="56328" name="Rectangle 8"/>
          <p:cNvSpPr>
            <a:spLocks noGrp="1" noChangeArrowheads="1"/>
          </p:cNvSpPr>
          <p:nvPr>
            <p:ph type="sldNum" sz="quarter" idx="4"/>
          </p:nvPr>
        </p:nvSpPr>
        <p:spPr bwMode="auto">
          <a:xfrm>
            <a:off x="65532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defRPr>
            </a:lvl1pPr>
          </a:lstStyle>
          <a:p>
            <a:pPr>
              <a:defRPr/>
            </a:pPr>
            <a:fld id="{8F8FABD1-E382-4205-8D82-23800365094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381000"/>
            <a:ext cx="7543800" cy="1905000"/>
          </a:xfrm>
        </p:spPr>
        <p:txBody>
          <a:bodyPr/>
          <a:lstStyle/>
          <a:p>
            <a:pPr eaLnBrk="1" hangingPunct="1"/>
            <a:r>
              <a:rPr lang="tr-TR" altLang="tr-TR" sz="4200" dirty="0" smtClean="0"/>
              <a:t>BİRİNCİ BASAMAKTA  </a:t>
            </a:r>
            <a:r>
              <a:rPr lang="tr-TR" altLang="tr-TR" sz="4200" dirty="0" smtClean="0"/>
              <a:t>DİYABET TEDAVİSİ</a:t>
            </a:r>
            <a:endParaRPr lang="tr-TR" altLang="tr-TR" sz="4200" dirty="0" smtClean="0"/>
          </a:p>
        </p:txBody>
      </p:sp>
      <p:sp>
        <p:nvSpPr>
          <p:cNvPr id="14338" name="Rectangle 3"/>
          <p:cNvSpPr>
            <a:spLocks noGrp="1" noChangeArrowheads="1"/>
          </p:cNvSpPr>
          <p:nvPr>
            <p:ph type="subTitle" idx="1"/>
          </p:nvPr>
        </p:nvSpPr>
        <p:spPr>
          <a:xfrm>
            <a:off x="1066800" y="3810000"/>
            <a:ext cx="6705600" cy="1524000"/>
          </a:xfrm>
        </p:spPr>
        <p:txBody>
          <a:bodyPr/>
          <a:lstStyle/>
          <a:p>
            <a:pPr algn="r" eaLnBrk="1" hangingPunct="1"/>
            <a:r>
              <a:rPr lang="tr-TR" altLang="tr-TR" smtClean="0"/>
              <a:t>DR. CEYHUN YURTSEVER</a:t>
            </a:r>
          </a:p>
          <a:p>
            <a:pPr algn="r" eaLnBrk="1" hangingPunct="1"/>
            <a:r>
              <a:rPr lang="tr-TR" altLang="tr-TR" sz="2400" smtClean="0"/>
              <a:t>KTÜ TIP FAKÜLTESİ AİLE HEKİMLİĞİ ABD</a:t>
            </a:r>
          </a:p>
          <a:p>
            <a:pPr algn="r" eaLnBrk="1" hangingPunct="1"/>
            <a:r>
              <a:rPr lang="tr-TR" altLang="tr-TR" sz="2400" smtClean="0"/>
              <a:t>30.12.2014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endParaRPr lang="tr-TR" smtClean="0"/>
          </a:p>
        </p:txBody>
      </p:sp>
      <p:sp>
        <p:nvSpPr>
          <p:cNvPr id="25602" name="Rectangle 3"/>
          <p:cNvSpPr>
            <a:spLocks noGrp="1" noChangeArrowheads="1"/>
          </p:cNvSpPr>
          <p:nvPr>
            <p:ph type="body" idx="1"/>
          </p:nvPr>
        </p:nvSpPr>
        <p:spPr/>
        <p:txBody>
          <a:bodyPr/>
          <a:lstStyle/>
          <a:p>
            <a:pPr lvl="1" eaLnBrk="1" hangingPunct="1"/>
            <a:r>
              <a:rPr lang="tr-TR" altLang="tr-TR" sz="2000" smtClean="0"/>
              <a:t>Hipoglisemi veya hiperglisemi korkusuna bağlı anksiyete ile başetmeyi,</a:t>
            </a:r>
          </a:p>
          <a:p>
            <a:pPr lvl="1" eaLnBrk="1" hangingPunct="1"/>
            <a:r>
              <a:rPr lang="tr-TR" altLang="tr-TR" sz="2000" smtClean="0"/>
              <a:t>Mikrovasküler komplikasyonların gelişme riskinden kaynaklanan anksiyete ile mücadele etmeyi,</a:t>
            </a:r>
          </a:p>
          <a:p>
            <a:pPr lvl="1" eaLnBrk="1" hangingPunct="1"/>
            <a:r>
              <a:rPr lang="tr-TR" altLang="tr-TR" sz="2000" smtClean="0"/>
              <a:t>Mikrovasküler komplikasyonlardan korunmayı,</a:t>
            </a:r>
          </a:p>
          <a:p>
            <a:pPr lvl="1" eaLnBrk="1" hangingPunct="1"/>
            <a:r>
              <a:rPr lang="tr-TR" altLang="tr-TR" sz="2000" smtClean="0"/>
              <a:t>Ayak bakımını,</a:t>
            </a:r>
          </a:p>
          <a:p>
            <a:pPr lvl="1" eaLnBrk="1" hangingPunct="1"/>
            <a:r>
              <a:rPr lang="tr-TR" altLang="tr-TR" sz="2000" smtClean="0"/>
              <a:t>Araya giren hastalıklar ve özel durumlarda diyabetini nasıl regüle edebileceğini, ne zaman sağlık ekibi ile iletişim kurması gerektiğini,</a:t>
            </a:r>
          </a:p>
          <a:p>
            <a:pPr lvl="1" eaLnBrk="1" hangingPunct="1"/>
            <a:r>
              <a:rPr lang="tr-TR" altLang="tr-TR" sz="2000" smtClean="0"/>
              <a:t>Reprodüktif yaşlardaki kadın diyabetliler kontrasepsiyon yöntemlerini uygulamayı ve gebelikte glisemik kontrolün önemini bilmek zorundadır.</a:t>
            </a:r>
            <a:endParaRPr lang="tr-TR" sz="2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Başlık 1"/>
          <p:cNvSpPr>
            <a:spLocks noGrp="1"/>
          </p:cNvSpPr>
          <p:nvPr>
            <p:ph type="title"/>
          </p:nvPr>
        </p:nvSpPr>
        <p:spPr/>
        <p:txBody>
          <a:bodyPr/>
          <a:lstStyle/>
          <a:p>
            <a:pPr eaLnBrk="1" hangingPunct="1"/>
            <a:endParaRPr lang="tr-TR" altLang="tr-TR" smtClean="0"/>
          </a:p>
        </p:txBody>
      </p:sp>
      <p:sp>
        <p:nvSpPr>
          <p:cNvPr id="26626" name="İçerik Yer Tutucusu 2"/>
          <p:cNvSpPr>
            <a:spLocks noGrp="1"/>
          </p:cNvSpPr>
          <p:nvPr>
            <p:ph idx="1"/>
          </p:nvPr>
        </p:nvSpPr>
        <p:spPr/>
        <p:txBody>
          <a:bodyPr/>
          <a:lstStyle/>
          <a:p>
            <a:pPr eaLnBrk="1" hangingPunct="1"/>
            <a:r>
              <a:rPr lang="tr-TR" altLang="tr-TR" sz="2100" smtClean="0"/>
              <a:t>Tip 2 diyabetli hasta;</a:t>
            </a:r>
          </a:p>
          <a:p>
            <a:pPr lvl="1" eaLnBrk="1" hangingPunct="1"/>
            <a:r>
              <a:rPr lang="tr-TR" altLang="tr-TR" sz="2100" smtClean="0"/>
              <a:t>Kilo kaybı sağlamaya yönelik sağlıklı ve dengeli beslenmenin önemini,</a:t>
            </a:r>
          </a:p>
          <a:p>
            <a:pPr lvl="1" eaLnBrk="1" hangingPunct="1"/>
            <a:r>
              <a:rPr lang="tr-TR" altLang="tr-TR" sz="2100" smtClean="0"/>
              <a:t>Fiziksel aktivitesini nasıl artıracağını,</a:t>
            </a:r>
          </a:p>
          <a:p>
            <a:pPr lvl="1" eaLnBrk="1" hangingPunct="1"/>
            <a:r>
              <a:rPr lang="tr-TR" altLang="tr-TR" sz="2100" smtClean="0"/>
              <a:t>Tedaviye uygun sayıda ve zamanda SMBG uygulamayı,</a:t>
            </a:r>
          </a:p>
          <a:p>
            <a:pPr lvl="1" eaLnBrk="1" hangingPunct="1"/>
            <a:r>
              <a:rPr lang="tr-TR" altLang="tr-TR" sz="2100" smtClean="0"/>
              <a:t>Kullandığı antidiyabetik ilaçların ne zaman alınacağını,</a:t>
            </a:r>
          </a:p>
          <a:p>
            <a:pPr lvl="1" eaLnBrk="1" hangingPunct="1"/>
            <a:r>
              <a:rPr lang="tr-TR" altLang="tr-TR" sz="2100" smtClean="0"/>
              <a:t>Eşlik eden diğer sorunlarının diyabetini etkileyebileceğini,</a:t>
            </a:r>
          </a:p>
          <a:p>
            <a:pPr lvl="1" eaLnBrk="1" hangingPunct="1"/>
            <a:r>
              <a:rPr lang="tr-TR" altLang="tr-TR" sz="2100" smtClean="0"/>
              <a:t>Gereğinde insülin injeksiyonu yapmayı,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endParaRPr lang="tr-TR" smtClean="0"/>
          </a:p>
        </p:txBody>
      </p:sp>
      <p:sp>
        <p:nvSpPr>
          <p:cNvPr id="27650" name="Rectangle 3"/>
          <p:cNvSpPr>
            <a:spLocks noGrp="1" noChangeArrowheads="1"/>
          </p:cNvSpPr>
          <p:nvPr>
            <p:ph type="body" idx="1"/>
          </p:nvPr>
        </p:nvSpPr>
        <p:spPr/>
        <p:txBody>
          <a:bodyPr/>
          <a:lstStyle/>
          <a:p>
            <a:pPr lvl="1" eaLnBrk="1" hangingPunct="1"/>
            <a:r>
              <a:rPr lang="tr-TR" altLang="tr-TR" sz="2100" smtClean="0"/>
              <a:t>Hipoglisemi belirtileri ve tedavisini,</a:t>
            </a:r>
          </a:p>
          <a:p>
            <a:pPr lvl="1" eaLnBrk="1" hangingPunct="1"/>
            <a:r>
              <a:rPr lang="tr-TR" altLang="tr-TR" sz="2100" smtClean="0"/>
              <a:t>Mikro ve makrovasküler komplikasyonlardan korunmayı,</a:t>
            </a:r>
          </a:p>
          <a:p>
            <a:pPr lvl="1" eaLnBrk="1" hangingPunct="1"/>
            <a:r>
              <a:rPr lang="tr-TR" altLang="tr-TR" sz="2100" smtClean="0"/>
              <a:t>Ayak bakımını,</a:t>
            </a:r>
          </a:p>
          <a:p>
            <a:pPr lvl="1" eaLnBrk="1" hangingPunct="1"/>
            <a:r>
              <a:rPr lang="tr-TR" altLang="tr-TR" sz="2100" smtClean="0"/>
              <a:t>Araya giren hastalıklar ve özel durumlarda diyabetini nasıl regüle edebileceğini, ne zaman sağlık ekibi ile iletişim kurması gerektiğini,</a:t>
            </a:r>
          </a:p>
          <a:p>
            <a:pPr lvl="1" eaLnBrk="1" hangingPunct="1"/>
            <a:r>
              <a:rPr lang="tr-TR" altLang="tr-TR" sz="2100" smtClean="0"/>
              <a:t>Reprodüktif yaşlardaki kadın diyabetliler kontrasepsiyon yöntemlerini uygulamayı ve gebelikte glisemik kontrolün önemini bilmek zorundadır.</a:t>
            </a:r>
            <a:endParaRPr lang="tr-TR" sz="21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p:nvPr>
        </p:nvSpPr>
        <p:spPr/>
        <p:txBody>
          <a:bodyPr/>
          <a:lstStyle/>
          <a:p>
            <a:pPr eaLnBrk="1" hangingPunct="1"/>
            <a:r>
              <a:rPr lang="tr-TR" altLang="tr-TR" b="1" smtClean="0"/>
              <a:t>DİYABETTE TIBBİ BESLENME TEDAVİSİ</a:t>
            </a:r>
            <a:endParaRPr lang="tr-TR" altLang="tr-TR" smtClean="0"/>
          </a:p>
        </p:txBody>
      </p:sp>
      <p:sp>
        <p:nvSpPr>
          <p:cNvPr id="28674" name="İçerik Yer Tutucusu 2"/>
          <p:cNvSpPr>
            <a:spLocks noGrp="1"/>
          </p:cNvSpPr>
          <p:nvPr>
            <p:ph idx="1"/>
          </p:nvPr>
        </p:nvSpPr>
        <p:spPr/>
        <p:txBody>
          <a:bodyPr/>
          <a:lstStyle/>
          <a:p>
            <a:pPr eaLnBrk="1" hangingPunct="1"/>
            <a:r>
              <a:rPr lang="tr-TR" altLang="tr-TR" sz="2200" smtClean="0"/>
              <a:t>Tip 1 diyabetli bireylere KH sayımı ve KH/insülin oranının nasıl hesaplanacağı konusunda eğitim verilmeli veya bu mümkün değilse, öğünlerde sabit miktarlarda KH almaları önerilmelidir. </a:t>
            </a:r>
          </a:p>
          <a:p>
            <a:pPr eaLnBrk="1" hangingPunct="1"/>
            <a:r>
              <a:rPr lang="tr-TR" altLang="tr-TR" sz="2200" smtClean="0"/>
              <a:t>Hastanın deneyimli bir diyetisyenden eğitim almasının mümkün olmadığı durumlarda 15 g KH’a eşdeğer gelen besinler üzerinden KH sayımının 1. düzeyi hakkında basitçe bilgi verilmelidir.</a:t>
            </a:r>
          </a:p>
          <a:p>
            <a:pPr eaLnBrk="1" hangingPunct="1"/>
            <a:r>
              <a:rPr lang="tr-TR" altLang="tr-TR" sz="2200" smtClean="0"/>
              <a:t>Optimal glisemik kontrolün sağlanabilmesi için tip 2 diyabetli bireylere öğün zamanlamasına uygun, düzenli yemek yemeleri önerilmelidir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p:txBody>
          <a:bodyPr/>
          <a:lstStyle/>
          <a:p>
            <a:pPr eaLnBrk="1" hangingPunct="1"/>
            <a:endParaRPr lang="tr-TR" altLang="tr-TR" smtClean="0"/>
          </a:p>
        </p:txBody>
      </p:sp>
      <p:sp>
        <p:nvSpPr>
          <p:cNvPr id="29698" name="İçerik Yer Tutucusu 2"/>
          <p:cNvSpPr>
            <a:spLocks noGrp="1"/>
          </p:cNvSpPr>
          <p:nvPr>
            <p:ph idx="1"/>
          </p:nvPr>
        </p:nvSpPr>
        <p:spPr/>
        <p:txBody>
          <a:bodyPr/>
          <a:lstStyle/>
          <a:p>
            <a:pPr eaLnBrk="1" hangingPunct="1"/>
            <a:r>
              <a:rPr lang="tr-TR" altLang="tr-TR" sz="2400" smtClean="0"/>
              <a:t>Glisemik kontrolü yeterli olmayan tip 1 ve tip 2 diyabetli kişilere düşük glisemik indeksli gıdalar tercih etmeleri önerilmelidir .</a:t>
            </a:r>
          </a:p>
          <a:p>
            <a:pPr eaLnBrk="1" hangingPunct="1"/>
            <a:r>
              <a:rPr lang="tr-TR" altLang="tr-TR" sz="2400" smtClean="0"/>
              <a:t>Erişkin diyabetli hastaların doymuş yağ alımları günlük toplam enerji ihtiyacının %7’sini aşmamalıdır, ayrıca trans yağ asitleri alımı kısıtlanmalıdır.</a:t>
            </a:r>
          </a:p>
          <a:p>
            <a:pPr eaLnBrk="1" hangingPunct="1"/>
            <a:r>
              <a:rPr lang="tr-TR" altLang="tr-TR" sz="2400" smtClean="0"/>
              <a:t>Tip 1 diyabetli bireyler alkol aldıklarında geç hipoglisemi riskinin artacağı konusunda bilgilendirilmelidir.</a:t>
            </a:r>
            <a:r>
              <a:rPr lang="tr-TR" altLang="tr-TR" sz="1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1"/>
          <p:cNvSpPr>
            <a:spLocks noGrp="1"/>
          </p:cNvSpPr>
          <p:nvPr>
            <p:ph type="title" idx="4294967295"/>
          </p:nvPr>
        </p:nvSpPr>
        <p:spPr/>
        <p:txBody>
          <a:bodyPr/>
          <a:lstStyle/>
          <a:p>
            <a:pPr eaLnBrk="1" hangingPunct="1"/>
            <a:r>
              <a:rPr lang="tr-TR" altLang="tr-TR" sz="3400" b="1" smtClean="0"/>
              <a:t>DİYABETTE EGZERSİZ VE FİZİK AKTİVİTE</a:t>
            </a:r>
          </a:p>
        </p:txBody>
      </p:sp>
      <p:sp>
        <p:nvSpPr>
          <p:cNvPr id="30722" name="İçerik Yer Tutucusu 2"/>
          <p:cNvSpPr>
            <a:spLocks noGrp="1"/>
          </p:cNvSpPr>
          <p:nvPr>
            <p:ph idx="4294967295"/>
          </p:nvPr>
        </p:nvSpPr>
        <p:spPr/>
        <p:txBody>
          <a:bodyPr/>
          <a:lstStyle/>
          <a:p>
            <a:pPr eaLnBrk="1" hangingPunct="1"/>
            <a:r>
              <a:rPr lang="tr-TR" altLang="tr-TR" sz="2200" smtClean="0"/>
              <a:t>Fiziksel aktivitesini artırması PG ve lipid düzeyleri ile KB kontrolünün sağlanmasını kolaylaştırır.</a:t>
            </a:r>
          </a:p>
          <a:p>
            <a:pPr eaLnBrk="1" hangingPunct="1"/>
            <a:r>
              <a:rPr lang="tr-TR" altLang="tr-TR" sz="2200" smtClean="0"/>
              <a:t>Prediyabetli ve diyabetli (özellikle tip 2) bireylerin kilo vermeye yönelik olarak planlanan kalori kısıtlaması ile birlikte haftada toplam en az 150 dakika orta derecede aerobik fiziksel aktivite (örneğin, tempolu yürüme) programı uygulamaları gereklidir.</a:t>
            </a:r>
          </a:p>
          <a:p>
            <a:pPr eaLnBrk="1" hangingPunct="1"/>
            <a:r>
              <a:rPr lang="tr-TR" altLang="tr-TR" sz="2200" smtClean="0"/>
              <a:t>Egzersiz programı haftada en az 3 gün olmalı ve egzersizler arasında 2 günden fazla boşluk olmamalıdır.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idx="4294967295"/>
          </p:nvPr>
        </p:nvSpPr>
        <p:spPr/>
        <p:txBody>
          <a:bodyPr/>
          <a:lstStyle/>
          <a:p>
            <a:pPr eaLnBrk="1" hangingPunct="1"/>
            <a:endParaRPr lang="tr-TR" altLang="tr-TR" smtClean="0"/>
          </a:p>
        </p:txBody>
      </p:sp>
      <p:sp>
        <p:nvSpPr>
          <p:cNvPr id="31746" name="İçerik Yer Tutucusu 2"/>
          <p:cNvSpPr>
            <a:spLocks noGrp="1"/>
          </p:cNvSpPr>
          <p:nvPr>
            <p:ph idx="4294967295"/>
          </p:nvPr>
        </p:nvSpPr>
        <p:spPr/>
        <p:txBody>
          <a:bodyPr/>
          <a:lstStyle/>
          <a:p>
            <a:pPr eaLnBrk="1" hangingPunct="1"/>
            <a:r>
              <a:rPr lang="tr-TR" altLang="tr-TR" sz="2300" smtClean="0"/>
              <a:t>Diyabetli bireylerin ayrıca bir kontrendikasyon durumu yoksa, haftada 3 gün hafif rezistans egzersizleri de yapmaları önerilmelidir.</a:t>
            </a:r>
          </a:p>
          <a:p>
            <a:pPr eaLnBrk="1" hangingPunct="1"/>
            <a:r>
              <a:rPr lang="tr-TR" altLang="tr-TR" sz="2300" smtClean="0"/>
              <a:t>Egzersiz sırasında hastanın kalp hızını izlemesi ve maksimal kalp hızının (Maksimal kalp hızı = 220 - yaş) %60-75’i civarında ayarlaması önerilir. İstirahat kalp hızına göre egzersiz kalp hızı bireysel olarak ayarlanabilir. </a:t>
            </a:r>
          </a:p>
          <a:p>
            <a:pPr eaLnBrk="1" hangingPunct="1"/>
            <a:r>
              <a:rPr lang="tr-TR" altLang="tr-TR" sz="2300" smtClean="0"/>
              <a:t>Egzersiz öncesinde ve sonrasında ısınma ve soğuma egzersizleri ihmal edilmemelidir.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p:nvPr>
        </p:nvSpPr>
        <p:spPr/>
        <p:txBody>
          <a:bodyPr/>
          <a:lstStyle/>
          <a:p>
            <a:pPr eaLnBrk="1" hangingPunct="1"/>
            <a:endParaRPr lang="tr-TR" altLang="tr-TR" smtClean="0"/>
          </a:p>
        </p:txBody>
      </p:sp>
      <p:sp>
        <p:nvSpPr>
          <p:cNvPr id="32770" name="İçerik Yer Tutucusu 2"/>
          <p:cNvSpPr>
            <a:spLocks noGrp="1"/>
          </p:cNvSpPr>
          <p:nvPr>
            <p:ph idx="1"/>
          </p:nvPr>
        </p:nvSpPr>
        <p:spPr/>
        <p:txBody>
          <a:bodyPr/>
          <a:lstStyle/>
          <a:p>
            <a:pPr eaLnBrk="1" hangingPunct="1"/>
            <a:endParaRPr lang="tr-TR" altLang="tr-TR" smtClean="0"/>
          </a:p>
        </p:txBody>
      </p:sp>
      <p:pic>
        <p:nvPicPr>
          <p:cNvPr id="32771" name="Picture 2"/>
          <p:cNvPicPr>
            <a:picLocks noChangeAspect="1" noChangeArrowheads="1"/>
          </p:cNvPicPr>
          <p:nvPr/>
        </p:nvPicPr>
        <p:blipFill>
          <a:blip r:embed="rId2"/>
          <a:srcRect/>
          <a:stretch>
            <a:fillRect/>
          </a:stretch>
        </p:blipFill>
        <p:spPr bwMode="auto">
          <a:xfrm>
            <a:off x="0" y="457200"/>
            <a:ext cx="9144000" cy="594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idx="4294967295"/>
          </p:nvPr>
        </p:nvSpPr>
        <p:spPr>
          <a:xfrm>
            <a:off x="574675" y="304800"/>
            <a:ext cx="8001000" cy="838200"/>
          </a:xfrm>
        </p:spPr>
        <p:txBody>
          <a:bodyPr/>
          <a:lstStyle/>
          <a:p>
            <a:r>
              <a:rPr lang="tr-TR" altLang="tr-TR" sz="2800" b="1" smtClean="0"/>
              <a:t>İNSÜLİN SALGILATICI (SEKRETOGOG) İLAÇLAR</a:t>
            </a:r>
            <a:endParaRPr lang="tr-TR" altLang="tr-TR" sz="2800" smtClean="0"/>
          </a:p>
        </p:txBody>
      </p:sp>
      <p:sp>
        <p:nvSpPr>
          <p:cNvPr id="34818" name="İçerik Yer Tutucusu 2"/>
          <p:cNvSpPr>
            <a:spLocks noGrp="1"/>
          </p:cNvSpPr>
          <p:nvPr>
            <p:ph idx="4294967295"/>
          </p:nvPr>
        </p:nvSpPr>
        <p:spPr/>
        <p:txBody>
          <a:bodyPr/>
          <a:lstStyle/>
          <a:p>
            <a:endParaRPr lang="tr-TR" altLang="tr-TR" smtClean="0"/>
          </a:p>
        </p:txBody>
      </p:sp>
      <p:pic>
        <p:nvPicPr>
          <p:cNvPr id="34819" name="Picture 2"/>
          <p:cNvPicPr>
            <a:picLocks noChangeAspect="1" noChangeArrowheads="1"/>
          </p:cNvPicPr>
          <p:nvPr/>
        </p:nvPicPr>
        <p:blipFill>
          <a:blip r:embed="rId2"/>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a:spLocks noGrp="1"/>
          </p:cNvSpPr>
          <p:nvPr>
            <p:ph type="title" idx="4294967295"/>
          </p:nvPr>
        </p:nvSpPr>
        <p:spPr>
          <a:xfrm>
            <a:off x="574675" y="304800"/>
            <a:ext cx="8001000" cy="1143000"/>
          </a:xfrm>
        </p:spPr>
        <p:txBody>
          <a:bodyPr/>
          <a:lstStyle/>
          <a:p>
            <a:r>
              <a:rPr lang="tr-TR" altLang="tr-TR" sz="3600" b="1" smtClean="0"/>
              <a:t>İNSÜLİN DUYARLILAŞTIRICI (SENSITIZER) İLAÇLAR</a:t>
            </a:r>
            <a:endParaRPr lang="tr-TR" altLang="tr-TR" sz="3600" smtClean="0"/>
          </a:p>
        </p:txBody>
      </p:sp>
      <p:sp>
        <p:nvSpPr>
          <p:cNvPr id="35842" name="İçerik Yer Tutucusu 2"/>
          <p:cNvSpPr>
            <a:spLocks noGrp="1"/>
          </p:cNvSpPr>
          <p:nvPr>
            <p:ph idx="4294967295"/>
          </p:nvPr>
        </p:nvSpPr>
        <p:spPr/>
        <p:txBody>
          <a:bodyPr/>
          <a:lstStyle/>
          <a:p>
            <a:endParaRPr lang="tr-TR" altLang="tr-TR" smtClean="0"/>
          </a:p>
        </p:txBody>
      </p:sp>
      <p:pic>
        <p:nvPicPr>
          <p:cNvPr id="35843" name="Picture 2"/>
          <p:cNvPicPr>
            <a:picLocks noChangeAspect="1" noChangeArrowheads="1"/>
          </p:cNvPicPr>
          <p:nvPr/>
        </p:nvPicPr>
        <p:blipFill>
          <a:blip r:embed="rId2"/>
          <a:srcRect/>
          <a:stretch>
            <a:fillRect/>
          </a:stretch>
        </p:blipFill>
        <p:spPr bwMode="auto">
          <a:xfrm>
            <a:off x="0" y="1524000"/>
            <a:ext cx="9144000" cy="50101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tr-TR" smtClean="0"/>
              <a:t>Sunum planı</a:t>
            </a:r>
          </a:p>
        </p:txBody>
      </p:sp>
      <p:sp>
        <p:nvSpPr>
          <p:cNvPr id="99331" name="Rectangle 3"/>
          <p:cNvSpPr>
            <a:spLocks noGrp="1" noChangeArrowheads="1"/>
          </p:cNvSpPr>
          <p:nvPr>
            <p:ph type="body" idx="1"/>
          </p:nvPr>
        </p:nvSpPr>
        <p:spPr/>
        <p:txBody>
          <a:bodyPr/>
          <a:lstStyle/>
          <a:p>
            <a:pPr>
              <a:lnSpc>
                <a:spcPct val="80000"/>
              </a:lnSpc>
            </a:pPr>
            <a:r>
              <a:rPr lang="tr-TR" sz="1900" smtClean="0"/>
              <a:t>Tanı</a:t>
            </a:r>
          </a:p>
          <a:p>
            <a:pPr>
              <a:lnSpc>
                <a:spcPct val="80000"/>
              </a:lnSpc>
            </a:pPr>
            <a:r>
              <a:rPr lang="tr-TR" sz="1900" smtClean="0"/>
              <a:t>Tarama</a:t>
            </a:r>
          </a:p>
          <a:p>
            <a:pPr lvl="1">
              <a:lnSpc>
                <a:spcPct val="80000"/>
              </a:lnSpc>
            </a:pPr>
            <a:r>
              <a:rPr lang="tr-TR" sz="1700" smtClean="0"/>
              <a:t>Risk grupları</a:t>
            </a:r>
          </a:p>
          <a:p>
            <a:pPr>
              <a:lnSpc>
                <a:spcPct val="80000"/>
              </a:lnSpc>
            </a:pPr>
            <a:r>
              <a:rPr lang="tr-TR" sz="1900" smtClean="0"/>
              <a:t>Tedavi</a:t>
            </a:r>
          </a:p>
          <a:p>
            <a:pPr lvl="1">
              <a:lnSpc>
                <a:spcPct val="80000"/>
              </a:lnSpc>
            </a:pPr>
            <a:r>
              <a:rPr lang="tr-TR" sz="1700" smtClean="0"/>
              <a:t>Eğitim</a:t>
            </a:r>
          </a:p>
          <a:p>
            <a:pPr lvl="1">
              <a:lnSpc>
                <a:spcPct val="80000"/>
              </a:lnSpc>
            </a:pPr>
            <a:r>
              <a:rPr lang="tr-TR" sz="1700" smtClean="0"/>
              <a:t>Beslenme</a:t>
            </a:r>
          </a:p>
          <a:p>
            <a:pPr lvl="1">
              <a:lnSpc>
                <a:spcPct val="80000"/>
              </a:lnSpc>
            </a:pPr>
            <a:r>
              <a:rPr lang="tr-TR" sz="1700" smtClean="0"/>
              <a:t>Egzersiz</a:t>
            </a:r>
          </a:p>
          <a:p>
            <a:pPr lvl="1">
              <a:lnSpc>
                <a:spcPct val="80000"/>
              </a:lnSpc>
            </a:pPr>
            <a:r>
              <a:rPr lang="tr-TR" sz="1700" smtClean="0"/>
              <a:t>İlaçlar</a:t>
            </a:r>
          </a:p>
          <a:p>
            <a:pPr lvl="2">
              <a:lnSpc>
                <a:spcPct val="80000"/>
              </a:lnSpc>
            </a:pPr>
            <a:r>
              <a:rPr lang="tr-TR" sz="1600" smtClean="0"/>
              <a:t>OAD</a:t>
            </a:r>
          </a:p>
          <a:p>
            <a:pPr lvl="2">
              <a:lnSpc>
                <a:spcPct val="80000"/>
              </a:lnSpc>
            </a:pPr>
            <a:r>
              <a:rPr lang="tr-TR" sz="1600" smtClean="0"/>
              <a:t>İnsülin</a:t>
            </a:r>
          </a:p>
          <a:p>
            <a:pPr lvl="2">
              <a:lnSpc>
                <a:spcPct val="80000"/>
              </a:lnSpc>
            </a:pPr>
            <a:r>
              <a:rPr lang="tr-TR" sz="1600" smtClean="0"/>
              <a:t>TEMD Algoritma</a:t>
            </a:r>
          </a:p>
          <a:p>
            <a:pPr lvl="3">
              <a:lnSpc>
                <a:spcPct val="80000"/>
              </a:lnSpc>
            </a:pPr>
            <a:r>
              <a:rPr lang="tr-TR" sz="1400" smtClean="0"/>
              <a:t>Glisemik hedef</a:t>
            </a:r>
          </a:p>
          <a:p>
            <a:pPr lvl="3">
              <a:lnSpc>
                <a:spcPct val="80000"/>
              </a:lnSpc>
            </a:pPr>
            <a:r>
              <a:rPr lang="tr-TR" sz="1400" smtClean="0"/>
              <a:t>Tedavi seçimi</a:t>
            </a:r>
          </a:p>
          <a:p>
            <a:pPr lvl="3">
              <a:lnSpc>
                <a:spcPct val="80000"/>
              </a:lnSpc>
            </a:pPr>
            <a:r>
              <a:rPr lang="tr-TR" sz="1400" smtClean="0"/>
              <a:t>İnsülin tedavisi</a:t>
            </a:r>
          </a:p>
          <a:p>
            <a:pPr>
              <a:lnSpc>
                <a:spcPct val="80000"/>
              </a:lnSpc>
            </a:pPr>
            <a:r>
              <a:rPr lang="tr-TR" sz="1900" smtClean="0"/>
              <a:t>Rutin izlem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idx="4294967295"/>
          </p:nvPr>
        </p:nvSpPr>
        <p:spPr/>
        <p:txBody>
          <a:bodyPr/>
          <a:lstStyle/>
          <a:p>
            <a:r>
              <a:rPr lang="tr-TR" altLang="tr-TR" b="1" smtClean="0"/>
              <a:t>ALFA GLUKOZİDAZ İNHİBİTÖRLERİ (AGİ)</a:t>
            </a:r>
          </a:p>
        </p:txBody>
      </p:sp>
      <p:sp>
        <p:nvSpPr>
          <p:cNvPr id="36866" name="İçerik Yer Tutucusu 2"/>
          <p:cNvSpPr>
            <a:spLocks noGrp="1"/>
          </p:cNvSpPr>
          <p:nvPr>
            <p:ph idx="4294967295"/>
          </p:nvPr>
        </p:nvSpPr>
        <p:spPr/>
        <p:txBody>
          <a:bodyPr/>
          <a:lstStyle/>
          <a:p>
            <a:r>
              <a:rPr lang="tr-TR" altLang="tr-TR" sz="2000" smtClean="0"/>
              <a:t>Barsaktan glukoz absorpsiyonunu geciktirirler. Bu grup ilaçlar tokluk hiperglisemi tedavisinde etkilidir, ancak gastrointestinal yan etkiler nedeniyle uzun süreli kullanımları zordur. </a:t>
            </a:r>
          </a:p>
          <a:p>
            <a:r>
              <a:rPr lang="tr-TR" altLang="tr-TR" sz="2000" smtClean="0"/>
              <a:t>AGİ grubunda yer alan ilaçlardan, yalnızca akarboz ülkemiz piyasasında bulunmaktadır.</a:t>
            </a:r>
          </a:p>
        </p:txBody>
      </p:sp>
      <p:pic>
        <p:nvPicPr>
          <p:cNvPr id="36867" name="Picture 2"/>
          <p:cNvPicPr>
            <a:picLocks noChangeAspect="1" noChangeArrowheads="1"/>
          </p:cNvPicPr>
          <p:nvPr/>
        </p:nvPicPr>
        <p:blipFill>
          <a:blip r:embed="rId2"/>
          <a:srcRect/>
          <a:stretch>
            <a:fillRect/>
          </a:stretch>
        </p:blipFill>
        <p:spPr bwMode="auto">
          <a:xfrm>
            <a:off x="0" y="3962400"/>
            <a:ext cx="9144000" cy="236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idx="4294967295"/>
          </p:nvPr>
        </p:nvSpPr>
        <p:spPr>
          <a:xfrm>
            <a:off x="571500" y="228600"/>
            <a:ext cx="8001000" cy="1066800"/>
          </a:xfrm>
        </p:spPr>
        <p:txBody>
          <a:bodyPr/>
          <a:lstStyle/>
          <a:p>
            <a:r>
              <a:rPr lang="tr-TR" altLang="tr-TR" b="1" smtClean="0"/>
              <a:t>İNSÜLİNOMİMETİK İLAÇLAR</a:t>
            </a:r>
            <a:endParaRPr lang="tr-TR" altLang="tr-TR" smtClean="0"/>
          </a:p>
        </p:txBody>
      </p:sp>
      <p:sp>
        <p:nvSpPr>
          <p:cNvPr id="37890" name="İçerik Yer Tutucusu 2"/>
          <p:cNvSpPr>
            <a:spLocks noGrp="1"/>
          </p:cNvSpPr>
          <p:nvPr>
            <p:ph idx="4294967295"/>
          </p:nvPr>
        </p:nvSpPr>
        <p:spPr/>
        <p:txBody>
          <a:bodyPr/>
          <a:lstStyle/>
          <a:p>
            <a:endParaRPr lang="tr-TR" altLang="tr-TR" smtClean="0"/>
          </a:p>
        </p:txBody>
      </p:sp>
      <p:pic>
        <p:nvPicPr>
          <p:cNvPr id="37891" name="Picture 2"/>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Başlık 1"/>
          <p:cNvSpPr>
            <a:spLocks noGrp="1"/>
          </p:cNvSpPr>
          <p:nvPr>
            <p:ph type="title" idx="4294967295"/>
          </p:nvPr>
        </p:nvSpPr>
        <p:spPr/>
        <p:txBody>
          <a:bodyPr/>
          <a:lstStyle/>
          <a:p>
            <a:endParaRPr lang="tr-TR" altLang="tr-TR" smtClean="0"/>
          </a:p>
        </p:txBody>
      </p:sp>
      <p:sp>
        <p:nvSpPr>
          <p:cNvPr id="38914" name="İçerik Yer Tutucusu 2"/>
          <p:cNvSpPr>
            <a:spLocks noGrp="1"/>
          </p:cNvSpPr>
          <p:nvPr>
            <p:ph idx="4294967295"/>
          </p:nvPr>
        </p:nvSpPr>
        <p:spPr/>
        <p:txBody>
          <a:bodyPr/>
          <a:lstStyle/>
          <a:p>
            <a:r>
              <a:rPr lang="tr-TR" altLang="tr-TR" sz="2800" smtClean="0"/>
              <a:t>TEMD, ileri derecede böbrek yetersizliği (eGFR &lt;30 ml/dk) olan vakalarda insülin dışında, herhangi bir anti-hiperglisemik ilaç kullanımını önermemektedir.</a:t>
            </a:r>
          </a:p>
          <a:p>
            <a:r>
              <a:rPr lang="tr-TR" altLang="tr-TR" sz="2800" smtClean="0"/>
              <a:t>Metformin, ileri derecede böbrek yetersizliğinde (eGFR &lt;30 ml/dk/1.73 m2) kontrendikedir. Orta derecede böbrek yetersizliğinde (eGFR 30-60 ml/dk/1.73 m2), metformin dozu %50 azaltılmalıdır.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idx="4294967295"/>
          </p:nvPr>
        </p:nvSpPr>
        <p:spPr/>
        <p:txBody>
          <a:bodyPr/>
          <a:lstStyle/>
          <a:p>
            <a:endParaRPr lang="tr-TR" altLang="tr-TR" smtClean="0"/>
          </a:p>
        </p:txBody>
      </p:sp>
      <p:sp>
        <p:nvSpPr>
          <p:cNvPr id="40962" name="İçerik Yer Tutucusu 2"/>
          <p:cNvSpPr>
            <a:spLocks noGrp="1"/>
          </p:cNvSpPr>
          <p:nvPr>
            <p:ph idx="4294967295"/>
          </p:nvPr>
        </p:nvSpPr>
        <p:spPr/>
        <p:txBody>
          <a:bodyPr/>
          <a:lstStyle/>
          <a:p>
            <a:endParaRPr lang="tr-TR" altLang="tr-TR" smtClean="0"/>
          </a:p>
        </p:txBody>
      </p:sp>
      <p:pic>
        <p:nvPicPr>
          <p:cNvPr id="4096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title" idx="4294967295"/>
          </p:nvPr>
        </p:nvSpPr>
        <p:spPr/>
        <p:txBody>
          <a:bodyPr/>
          <a:lstStyle/>
          <a:p>
            <a:pPr eaLnBrk="1" hangingPunct="1"/>
            <a:r>
              <a:rPr lang="tr-TR" altLang="tr-TR" b="1" smtClean="0"/>
              <a:t>İNSÜLİN TEDAVİSİ İLKELERİ</a:t>
            </a:r>
          </a:p>
        </p:txBody>
      </p:sp>
      <p:sp>
        <p:nvSpPr>
          <p:cNvPr id="41986" name="İçerik Yer Tutucusu 2"/>
          <p:cNvSpPr>
            <a:spLocks noGrp="1"/>
          </p:cNvSpPr>
          <p:nvPr>
            <p:ph idx="4294967295"/>
          </p:nvPr>
        </p:nvSpPr>
        <p:spPr/>
        <p:txBody>
          <a:bodyPr/>
          <a:lstStyle/>
          <a:p>
            <a:pPr eaLnBrk="1" hangingPunct="1"/>
            <a:r>
              <a:rPr lang="tr-TR" altLang="tr-TR" sz="2800" b="1" smtClean="0"/>
              <a:t>İNSÜLİN ENDİKASYONLARI</a:t>
            </a:r>
          </a:p>
          <a:p>
            <a:pPr lvl="1" eaLnBrk="1" hangingPunct="1"/>
            <a:r>
              <a:rPr lang="es-ES" altLang="tr-TR" sz="2800" smtClean="0"/>
              <a:t>Klasik tip 1 diabetes mellitus</a:t>
            </a:r>
          </a:p>
          <a:p>
            <a:pPr lvl="1" eaLnBrk="1" hangingPunct="1"/>
            <a:r>
              <a:rPr lang="tr-TR" altLang="tr-TR" sz="2800" smtClean="0"/>
              <a:t>Hiperglisemik aciller (DKA, HHD)</a:t>
            </a:r>
          </a:p>
          <a:p>
            <a:pPr lvl="1" eaLnBrk="1" hangingPunct="1"/>
            <a:r>
              <a:rPr lang="tr-TR" altLang="tr-TR" sz="2800" smtClean="0"/>
              <a:t>Bazı durumlarda tip 2 diabetes mellitus</a:t>
            </a:r>
          </a:p>
          <a:p>
            <a:pPr lvl="1" eaLnBrk="1" hangingPunct="1"/>
            <a:r>
              <a:rPr lang="tr-TR" altLang="tr-TR" sz="2800" smtClean="0"/>
              <a:t>Diyet ile kontrol altına alınamayan GDM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title" idx="4294967295"/>
          </p:nvPr>
        </p:nvSpPr>
        <p:spPr/>
        <p:txBody>
          <a:bodyPr/>
          <a:lstStyle/>
          <a:p>
            <a:pPr eaLnBrk="1" hangingPunct="1"/>
            <a:endParaRPr lang="tr-TR" altLang="tr-TR" smtClean="0"/>
          </a:p>
        </p:txBody>
      </p:sp>
      <p:sp>
        <p:nvSpPr>
          <p:cNvPr id="43010" name="İçerik Yer Tutucusu 2"/>
          <p:cNvSpPr>
            <a:spLocks noGrp="1"/>
          </p:cNvSpPr>
          <p:nvPr>
            <p:ph idx="4294967295"/>
          </p:nvPr>
        </p:nvSpPr>
        <p:spPr/>
        <p:txBody>
          <a:bodyPr/>
          <a:lstStyle/>
          <a:p>
            <a:pPr eaLnBrk="1" hangingPunct="1"/>
            <a:r>
              <a:rPr lang="tr-TR" altLang="tr-TR" sz="2000" b="1" smtClean="0"/>
              <a:t>TİP 2 DİYABETTE İNSÜLİN ENDİKASYONLARI</a:t>
            </a:r>
          </a:p>
          <a:p>
            <a:pPr lvl="1" eaLnBrk="1" hangingPunct="1"/>
            <a:r>
              <a:rPr lang="tr-TR" altLang="tr-TR" sz="1600" smtClean="0"/>
              <a:t>OAD ile iyi metabolik kontrol sağlanamaması</a:t>
            </a:r>
          </a:p>
          <a:p>
            <a:pPr lvl="1" eaLnBrk="1" hangingPunct="1"/>
            <a:r>
              <a:rPr lang="tr-TR" altLang="tr-TR" sz="1600" smtClean="0"/>
              <a:t>Aşırı kilo kaybı</a:t>
            </a:r>
          </a:p>
          <a:p>
            <a:pPr lvl="1" eaLnBrk="1" hangingPunct="1"/>
            <a:r>
              <a:rPr lang="tr-TR" altLang="tr-TR" sz="1600" smtClean="0"/>
              <a:t>Ağır hiperglisemik semptomlar</a:t>
            </a:r>
          </a:p>
          <a:p>
            <a:pPr lvl="1" eaLnBrk="1" hangingPunct="1"/>
            <a:r>
              <a:rPr lang="tr-TR" altLang="tr-TR" sz="1600" smtClean="0"/>
              <a:t>Akut miyokard infarktüsü</a:t>
            </a:r>
          </a:p>
          <a:p>
            <a:pPr lvl="1" eaLnBrk="1" hangingPunct="1"/>
            <a:r>
              <a:rPr lang="tr-TR" altLang="tr-TR" sz="1600" smtClean="0"/>
              <a:t>Akut ateşli, sistemik hastalıklar</a:t>
            </a:r>
          </a:p>
          <a:p>
            <a:pPr lvl="1" eaLnBrk="1" hangingPunct="1"/>
            <a:r>
              <a:rPr lang="tr-TR" altLang="tr-TR" sz="1600" smtClean="0"/>
              <a:t>Hiperozmolar hiperglisemik durum (HHD) veya ketotik koma (DKA)</a:t>
            </a:r>
          </a:p>
          <a:p>
            <a:pPr lvl="1" eaLnBrk="1" hangingPunct="1"/>
            <a:r>
              <a:rPr lang="tr-TR" altLang="tr-TR" sz="1600" smtClean="0"/>
              <a:t>Major cerrahi operasyon</a:t>
            </a:r>
          </a:p>
          <a:p>
            <a:pPr lvl="1" eaLnBrk="1" hangingPunct="1"/>
            <a:r>
              <a:rPr lang="tr-TR" altLang="tr-TR" sz="1600" smtClean="0"/>
              <a:t>Gebelik ve laktasyon</a:t>
            </a:r>
          </a:p>
          <a:p>
            <a:pPr lvl="1" eaLnBrk="1" hangingPunct="1"/>
            <a:r>
              <a:rPr lang="tr-TR" altLang="tr-TR" sz="1600" smtClean="0"/>
              <a:t>Böbrek veya karaciğer yetersizliği</a:t>
            </a:r>
          </a:p>
          <a:p>
            <a:pPr lvl="1" eaLnBrk="1" hangingPunct="1"/>
            <a:r>
              <a:rPr lang="tr-TR" altLang="tr-TR" sz="1600" smtClean="0"/>
              <a:t>OAD’lere alerji veya ağır yan etkiler</a:t>
            </a:r>
          </a:p>
          <a:p>
            <a:pPr lvl="1" eaLnBrk="1" hangingPunct="1"/>
            <a:r>
              <a:rPr lang="de-DE" altLang="tr-TR" sz="1600" smtClean="0"/>
              <a:t>Ağır insülin rezistansı (akantozis nigrikans)</a:t>
            </a:r>
            <a:endParaRPr lang="tr-TR" altLang="tr-TR" sz="16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endParaRPr lang="tr-TR" smtClean="0"/>
          </a:p>
        </p:txBody>
      </p:sp>
      <p:sp>
        <p:nvSpPr>
          <p:cNvPr id="44034" name="Rectangle 3"/>
          <p:cNvSpPr>
            <a:spLocks noGrp="1" noChangeArrowheads="1"/>
          </p:cNvSpPr>
          <p:nvPr>
            <p:ph type="body" idx="1"/>
          </p:nvPr>
        </p:nvSpPr>
        <p:spPr/>
        <p:txBody>
          <a:bodyPr/>
          <a:lstStyle/>
          <a:p>
            <a:pPr eaLnBrk="1" hangingPunct="1">
              <a:buClr>
                <a:srgbClr val="CC0000"/>
              </a:buClr>
            </a:pPr>
            <a:r>
              <a:rPr lang="tr-TR" altLang="tr-TR" sz="1800" b="1" smtClean="0">
                <a:solidFill>
                  <a:srgbClr val="000000"/>
                </a:solidFill>
              </a:rPr>
              <a:t>İNSÜLİNİN ABSORBSİYONU</a:t>
            </a:r>
          </a:p>
          <a:p>
            <a:pPr lvl="1" eaLnBrk="1" hangingPunct="1">
              <a:buClr>
                <a:srgbClr val="CC0000"/>
              </a:buClr>
            </a:pPr>
            <a:r>
              <a:rPr lang="tr-TR" altLang="tr-TR" sz="1800" b="1" smtClean="0">
                <a:solidFill>
                  <a:srgbClr val="000000"/>
                </a:solidFill>
              </a:rPr>
              <a:t>İnsülin kaynağı: </a:t>
            </a:r>
            <a:r>
              <a:rPr lang="tr-TR" altLang="tr-TR" sz="1800" smtClean="0">
                <a:solidFill>
                  <a:srgbClr val="000000"/>
                </a:solidFill>
              </a:rPr>
              <a:t>İnsan insülini hayvansal kaynaklı insülinlere göre daha kısa etkilidir.</a:t>
            </a:r>
          </a:p>
          <a:p>
            <a:pPr lvl="1" eaLnBrk="1" hangingPunct="1">
              <a:buClr>
                <a:srgbClr val="CC0000"/>
              </a:buClr>
            </a:pPr>
            <a:r>
              <a:rPr lang="tr-TR" altLang="tr-TR" sz="1800" smtClean="0">
                <a:solidFill>
                  <a:srgbClr val="000000"/>
                </a:solidFill>
              </a:rPr>
              <a:t>Üreticiden kaynaklanan farklılıklar (NovoNordisk, Eli Lilly ve Sanofi-Aventis)</a:t>
            </a:r>
          </a:p>
          <a:p>
            <a:pPr lvl="1" eaLnBrk="1" hangingPunct="1">
              <a:buClr>
                <a:srgbClr val="CC0000"/>
              </a:buClr>
            </a:pPr>
            <a:r>
              <a:rPr lang="tr-TR" altLang="tr-TR" sz="1800" b="1" smtClean="0">
                <a:solidFill>
                  <a:srgbClr val="000000"/>
                </a:solidFill>
              </a:rPr>
              <a:t>İnjeksiyon yeri: </a:t>
            </a:r>
            <a:r>
              <a:rPr lang="tr-TR" altLang="tr-TR" sz="1800" smtClean="0">
                <a:solidFill>
                  <a:srgbClr val="000000"/>
                </a:solidFill>
              </a:rPr>
              <a:t>En hızlı etkiliden yavaş etkiliye doğru: abdomen, kol, uyluk ve kalçaya s.c. injeksiyon yapılabilir.</a:t>
            </a:r>
          </a:p>
          <a:p>
            <a:pPr lvl="1" eaLnBrk="1" hangingPunct="1">
              <a:buClr>
                <a:srgbClr val="CC0000"/>
              </a:buClr>
            </a:pPr>
            <a:r>
              <a:rPr lang="tr-TR" altLang="tr-TR" sz="1800" b="1" smtClean="0">
                <a:solidFill>
                  <a:srgbClr val="000000"/>
                </a:solidFill>
              </a:rPr>
              <a:t>Ortam ısısı: </a:t>
            </a:r>
            <a:r>
              <a:rPr lang="tr-TR" altLang="tr-TR" sz="1800" smtClean="0">
                <a:solidFill>
                  <a:srgbClr val="000000"/>
                </a:solidFill>
              </a:rPr>
              <a:t>Sıcakta insülin absorbsiyonu daha çabuk, soğukta daha yavaştır.</a:t>
            </a:r>
          </a:p>
          <a:p>
            <a:pPr lvl="1" eaLnBrk="1" hangingPunct="1">
              <a:buClr>
                <a:srgbClr val="CC0000"/>
              </a:buClr>
            </a:pPr>
            <a:r>
              <a:rPr lang="tr-TR" altLang="tr-TR" sz="1800" smtClean="0">
                <a:solidFill>
                  <a:srgbClr val="000000"/>
                </a:solidFill>
              </a:rPr>
              <a:t>Egzersiz, sistemik ateş veya injeksiyon bölgesine masaj uygulanması insülinin emilim hızını artırır.</a:t>
            </a:r>
            <a:endParaRPr lang="tr-TR" sz="1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idx="4294967295"/>
          </p:nvPr>
        </p:nvSpPr>
        <p:spPr>
          <a:xfrm>
            <a:off x="304800" y="12700"/>
            <a:ext cx="8001000" cy="558800"/>
          </a:xfrm>
        </p:spPr>
        <p:txBody>
          <a:bodyPr/>
          <a:lstStyle/>
          <a:p>
            <a:pPr eaLnBrk="1" hangingPunct="1"/>
            <a:r>
              <a:rPr lang="tr-TR" altLang="tr-TR" sz="3200" b="1" smtClean="0"/>
              <a:t>İNSÜLİN PREPARATLARI</a:t>
            </a:r>
            <a:endParaRPr lang="tr-TR" altLang="tr-TR" sz="3200" smtClean="0"/>
          </a:p>
        </p:txBody>
      </p:sp>
      <p:sp>
        <p:nvSpPr>
          <p:cNvPr id="45058" name="İçerik Yer Tutucusu 2"/>
          <p:cNvSpPr>
            <a:spLocks noGrp="1"/>
          </p:cNvSpPr>
          <p:nvPr>
            <p:ph idx="4294967295"/>
          </p:nvPr>
        </p:nvSpPr>
        <p:spPr/>
        <p:txBody>
          <a:bodyPr/>
          <a:lstStyle/>
          <a:p>
            <a:pPr eaLnBrk="1" hangingPunct="1"/>
            <a:endParaRPr lang="tr-TR" altLang="tr-TR" smtClean="0"/>
          </a:p>
        </p:txBody>
      </p:sp>
      <p:pic>
        <p:nvPicPr>
          <p:cNvPr id="45059" name="Picture 2"/>
          <p:cNvPicPr>
            <a:picLocks noChangeAspect="1" noChangeArrowheads="1"/>
          </p:cNvPicPr>
          <p:nvPr/>
        </p:nvPicPr>
        <p:blipFill>
          <a:blip r:embed="rId2"/>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Başlık 1"/>
          <p:cNvSpPr>
            <a:spLocks noGrp="1"/>
          </p:cNvSpPr>
          <p:nvPr>
            <p:ph type="title" idx="4294967295"/>
          </p:nvPr>
        </p:nvSpPr>
        <p:spPr/>
        <p:txBody>
          <a:bodyPr/>
          <a:lstStyle/>
          <a:p>
            <a:pPr eaLnBrk="1" hangingPunct="1"/>
            <a:r>
              <a:rPr lang="tr-TR" altLang="tr-TR" sz="3200" b="1" smtClean="0"/>
              <a:t>İNSÜLİN TEDAVİSİNİN KOMPLİKASYONLARI</a:t>
            </a:r>
            <a:endParaRPr lang="tr-TR" altLang="tr-TR" sz="3200" smtClean="0"/>
          </a:p>
        </p:txBody>
      </p:sp>
      <p:sp>
        <p:nvSpPr>
          <p:cNvPr id="46082" name="İçerik Yer Tutucusu 2"/>
          <p:cNvSpPr>
            <a:spLocks noGrp="1"/>
          </p:cNvSpPr>
          <p:nvPr>
            <p:ph idx="4294967295"/>
          </p:nvPr>
        </p:nvSpPr>
        <p:spPr/>
        <p:txBody>
          <a:bodyPr/>
          <a:lstStyle/>
          <a:p>
            <a:pPr eaLnBrk="1" hangingPunct="1"/>
            <a:r>
              <a:rPr lang="tr-TR" altLang="tr-TR" sz="2000" b="1" smtClean="0"/>
              <a:t>Hipoglisemi: </a:t>
            </a:r>
            <a:r>
              <a:rPr lang="tr-TR" altLang="tr-TR" sz="2000" smtClean="0"/>
              <a:t>İnsülin tedavisinin en önemli ve en sık görülen komplikasyonudur. Bazal-bolus insulin tedavisi uygulanan tip 1 diyabetlilerde daha sık görülür. İnsülin analogları ile hipoglisemi riski, insan insülinlerine göre biraz daha düşüktür.</a:t>
            </a:r>
          </a:p>
          <a:p>
            <a:pPr eaLnBrk="1" hangingPunct="1"/>
            <a:r>
              <a:rPr lang="tr-TR" altLang="tr-TR" sz="2000" b="1" smtClean="0"/>
              <a:t>Kilo artışı</a:t>
            </a:r>
          </a:p>
          <a:p>
            <a:pPr eaLnBrk="1" hangingPunct="1"/>
            <a:r>
              <a:rPr lang="tr-TR" altLang="tr-TR" sz="2000" b="1" smtClean="0"/>
              <a:t>Masif hepatomegali</a:t>
            </a:r>
          </a:p>
          <a:p>
            <a:pPr eaLnBrk="1" hangingPunct="1"/>
            <a:r>
              <a:rPr lang="tr-TR" altLang="tr-TR" sz="2000" b="1" smtClean="0"/>
              <a:t>Ödem</a:t>
            </a:r>
          </a:p>
          <a:p>
            <a:pPr eaLnBrk="1" hangingPunct="1"/>
            <a:r>
              <a:rPr lang="tr-TR" altLang="tr-TR" sz="2000" b="1" smtClean="0"/>
              <a:t>Anti-insülin antikorları ve alerji</a:t>
            </a:r>
            <a:endParaRPr lang="tr-TR" altLang="tr-TR" sz="2000" smtClean="0"/>
          </a:p>
          <a:p>
            <a:pPr eaLnBrk="1" hangingPunct="1"/>
            <a:r>
              <a:rPr lang="tr-TR" altLang="tr-TR" sz="2000" b="1" smtClean="0"/>
              <a:t>Lipoatrofi, Lipohipertrofi</a:t>
            </a:r>
            <a:endParaRPr lang="tr-TR" altLang="tr-TR" sz="2000" smtClean="0"/>
          </a:p>
          <a:p>
            <a:pPr eaLnBrk="1" hangingPunct="1"/>
            <a:r>
              <a:rPr lang="tr-TR" altLang="tr-TR" sz="2000" b="1" smtClean="0"/>
              <a:t>Kanama, sızma ve ağrı</a:t>
            </a:r>
          </a:p>
          <a:p>
            <a:pPr eaLnBrk="1" hangingPunct="1"/>
            <a:r>
              <a:rPr lang="tr-TR" altLang="tr-TR" sz="2000" b="1" smtClean="0"/>
              <a:t>Hiperinsülinemi ile ateroskleroz ve kanser riski</a:t>
            </a:r>
            <a:endParaRPr lang="tr-TR" altLang="tr-TR" sz="2000" smtClean="0"/>
          </a:p>
          <a:p>
            <a:pPr eaLnBrk="1" hangingPunct="1"/>
            <a:endParaRPr lang="tr-TR" altLang="tr-TR" sz="2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title" idx="4294967295"/>
          </p:nvPr>
        </p:nvSpPr>
        <p:spPr/>
        <p:txBody>
          <a:bodyPr/>
          <a:lstStyle/>
          <a:p>
            <a:pPr eaLnBrk="1" hangingPunct="1"/>
            <a:r>
              <a:rPr lang="tr-TR" altLang="tr-TR" b="1" smtClean="0"/>
              <a:t>İNSÜLİN TEDAVİ PROTOKOLLERİ</a:t>
            </a:r>
            <a:endParaRPr lang="tr-TR" altLang="tr-TR" smtClean="0"/>
          </a:p>
        </p:txBody>
      </p:sp>
      <p:sp>
        <p:nvSpPr>
          <p:cNvPr id="47106" name="İçerik Yer Tutucusu 2"/>
          <p:cNvSpPr>
            <a:spLocks noGrp="1"/>
          </p:cNvSpPr>
          <p:nvPr>
            <p:ph idx="4294967295"/>
          </p:nvPr>
        </p:nvSpPr>
        <p:spPr/>
        <p:txBody>
          <a:bodyPr/>
          <a:lstStyle/>
          <a:p>
            <a:pPr eaLnBrk="1" hangingPunct="1"/>
            <a:r>
              <a:rPr lang="tr-TR" altLang="tr-TR" sz="2800" b="1" smtClean="0"/>
              <a:t>BAZAL-BOLUS İNSÜLİN REPLASMANI</a:t>
            </a:r>
          </a:p>
          <a:p>
            <a:pPr lvl="1" eaLnBrk="1" hangingPunct="1"/>
            <a:r>
              <a:rPr lang="tr-TR" altLang="tr-TR" sz="2500" smtClean="0"/>
              <a:t>Tip 1 diyabetlilerde</a:t>
            </a:r>
          </a:p>
          <a:p>
            <a:pPr lvl="1" eaLnBrk="1" hangingPunct="1"/>
            <a:r>
              <a:rPr lang="tr-TR" altLang="tr-TR" sz="2500" smtClean="0"/>
              <a:t>diyet ile kontrol altına alınamayan gebelik diyabetinde</a:t>
            </a:r>
          </a:p>
          <a:p>
            <a:pPr lvl="1" eaLnBrk="1" hangingPunct="1"/>
            <a:r>
              <a:rPr lang="tr-TR" altLang="tr-TR" sz="2500" smtClean="0"/>
              <a:t>endojen insülin rezervi azalmış tip 2 diyabetlilerde uygulanmalıdır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74675" y="304800"/>
            <a:ext cx="8001000" cy="914400"/>
          </a:xfrm>
        </p:spPr>
        <p:txBody>
          <a:bodyPr/>
          <a:lstStyle/>
          <a:p>
            <a:pPr eaLnBrk="1" hangingPunct="1"/>
            <a:r>
              <a:rPr lang="tr-TR" altLang="tr-TR" b="1" smtClean="0"/>
              <a:t>Diabetes mellitus</a:t>
            </a:r>
          </a:p>
        </p:txBody>
      </p:sp>
      <p:sp>
        <p:nvSpPr>
          <p:cNvPr id="16386" name="Rectangle 3"/>
          <p:cNvSpPr>
            <a:spLocks noGrp="1" noChangeArrowheads="1"/>
          </p:cNvSpPr>
          <p:nvPr>
            <p:ph idx="1"/>
          </p:nvPr>
        </p:nvSpPr>
        <p:spPr/>
        <p:txBody>
          <a:bodyPr/>
          <a:lstStyle/>
          <a:p>
            <a:pPr eaLnBrk="1" hangingPunct="1"/>
            <a:endParaRPr lang="tr-TR" altLang="tr-TR" smtClean="0"/>
          </a:p>
        </p:txBody>
      </p:sp>
      <p:pic>
        <p:nvPicPr>
          <p:cNvPr id="16387" name="Picture 4"/>
          <p:cNvPicPr>
            <a:picLocks noChangeAspect="1" noChangeArrowheads="1"/>
          </p:cNvPicPr>
          <p:nvPr/>
        </p:nvPicPr>
        <p:blipFill>
          <a:blip r:embed="rId2"/>
          <a:srcRect/>
          <a:stretch>
            <a:fillRect/>
          </a:stretch>
        </p:blipFill>
        <p:spPr bwMode="auto">
          <a:xfrm>
            <a:off x="0" y="1371600"/>
            <a:ext cx="912971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endParaRPr lang="tr-TR" smtClean="0"/>
          </a:p>
        </p:txBody>
      </p:sp>
      <p:sp>
        <p:nvSpPr>
          <p:cNvPr id="48130" name="Rectangle 3"/>
          <p:cNvSpPr>
            <a:spLocks noGrp="1" noChangeArrowheads="1"/>
          </p:cNvSpPr>
          <p:nvPr>
            <p:ph type="body" idx="1"/>
          </p:nvPr>
        </p:nvSpPr>
        <p:spPr/>
        <p:txBody>
          <a:bodyPr/>
          <a:lstStyle/>
          <a:p>
            <a:pPr lvl="1" eaLnBrk="1" hangingPunct="1"/>
            <a:r>
              <a:rPr lang="tr-TR" altLang="tr-TR" sz="1900" b="1" smtClean="0"/>
              <a:t>Multipl (çoklu) doz insülin injeksiyonları</a:t>
            </a:r>
          </a:p>
          <a:p>
            <a:pPr lvl="2" eaLnBrk="1" hangingPunct="1"/>
            <a:r>
              <a:rPr lang="tr-TR" altLang="tr-TR" sz="1900" smtClean="0"/>
              <a:t>Günde 3 kez öğün öncesi hızlı/kısa etkili (bolus) insülin + günde 1 kez (tercihen gece) orta/uzun etkili (bazal) insülin</a:t>
            </a:r>
          </a:p>
          <a:p>
            <a:pPr lvl="2" eaLnBrk="1" hangingPunct="1"/>
            <a:r>
              <a:rPr lang="tr-TR" altLang="tr-TR" sz="1900" smtClean="0"/>
              <a:t>Günde 3 kez öğün öncesi hızlı/kısa etkili (bolus) insülin + günde 2 kez orta/uzun etkili (bazal) insülin</a:t>
            </a:r>
          </a:p>
          <a:p>
            <a:pPr lvl="2" eaLnBrk="1" hangingPunct="1"/>
            <a:r>
              <a:rPr lang="tr-TR" altLang="tr-TR" sz="1900" smtClean="0"/>
              <a:t>Bazal-bolus insülin tedavisini 2 farklı insülin preparatı ile uygulamakta zorluk çeken bazı tip 2 diyabetli kişilerde günde 3 doz analog karışım insülin seçeneği düşünülebilir.</a:t>
            </a:r>
          </a:p>
          <a:p>
            <a:pPr lvl="1" eaLnBrk="1" hangingPunct="1"/>
            <a:r>
              <a:rPr lang="tr-TR" altLang="tr-TR" sz="1900" b="1" smtClean="0"/>
              <a:t>Sürekli cilt altı insülin infüzyonu (SCİİ)</a:t>
            </a:r>
          </a:p>
          <a:p>
            <a:pPr lvl="2" eaLnBrk="1" hangingPunct="1"/>
            <a:r>
              <a:rPr lang="tr-TR" altLang="tr-TR" sz="1900" smtClean="0"/>
              <a:t>İnsülin pompası ile bazal, bolus ve düzeltme dozları</a:t>
            </a:r>
            <a:endParaRPr lang="tr-TR" sz="19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1"/>
          <p:cNvSpPr>
            <a:spLocks noGrp="1"/>
          </p:cNvSpPr>
          <p:nvPr>
            <p:ph type="title" idx="4294967295"/>
          </p:nvPr>
        </p:nvSpPr>
        <p:spPr/>
        <p:txBody>
          <a:bodyPr/>
          <a:lstStyle/>
          <a:p>
            <a:pPr eaLnBrk="1" hangingPunct="1"/>
            <a:endParaRPr lang="tr-TR" altLang="tr-TR" smtClean="0"/>
          </a:p>
        </p:txBody>
      </p:sp>
      <p:sp>
        <p:nvSpPr>
          <p:cNvPr id="49154" name="İçerik Yer Tutucusu 2"/>
          <p:cNvSpPr>
            <a:spLocks noGrp="1"/>
          </p:cNvSpPr>
          <p:nvPr>
            <p:ph idx="4294967295"/>
          </p:nvPr>
        </p:nvSpPr>
        <p:spPr/>
        <p:txBody>
          <a:bodyPr/>
          <a:lstStyle/>
          <a:p>
            <a:pPr eaLnBrk="1" hangingPunct="1"/>
            <a:r>
              <a:rPr lang="tr-TR" altLang="tr-TR" sz="3200" b="1" smtClean="0"/>
              <a:t>İNSÜLİN DESTEK TEDAVİSİ</a:t>
            </a:r>
          </a:p>
          <a:p>
            <a:pPr lvl="1" eaLnBrk="1" hangingPunct="1"/>
            <a:r>
              <a:rPr lang="tr-TR" altLang="tr-TR" sz="2800" smtClean="0"/>
              <a:t>Komplikasyonlu veya hipoglisemi riski yüksek yaşlı tip 1 diyabetlilerde</a:t>
            </a:r>
          </a:p>
          <a:p>
            <a:pPr lvl="1" eaLnBrk="1" hangingPunct="1"/>
            <a:r>
              <a:rPr lang="tr-TR" altLang="tr-TR" sz="2800" smtClean="0"/>
              <a:t>diyetle kontrol altına alınamayan hafif GDM’de</a:t>
            </a:r>
          </a:p>
          <a:p>
            <a:pPr lvl="1" eaLnBrk="1" hangingPunct="1"/>
            <a:r>
              <a:rPr lang="tr-TR" altLang="tr-TR" sz="2800" smtClean="0"/>
              <a:t>tip 2 diyabette önerilmektedir.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endParaRPr lang="tr-TR" smtClean="0"/>
          </a:p>
        </p:txBody>
      </p:sp>
      <p:sp>
        <p:nvSpPr>
          <p:cNvPr id="50178" name="Rectangle 3"/>
          <p:cNvSpPr>
            <a:spLocks noGrp="1" noChangeArrowheads="1"/>
          </p:cNvSpPr>
          <p:nvPr>
            <p:ph type="body" idx="1"/>
          </p:nvPr>
        </p:nvSpPr>
        <p:spPr/>
        <p:txBody>
          <a:bodyPr/>
          <a:lstStyle/>
          <a:p>
            <a:pPr lvl="1" eaLnBrk="1" hangingPunct="1"/>
            <a:r>
              <a:rPr lang="tr-TR" altLang="tr-TR" sz="2400" b="1" smtClean="0"/>
              <a:t>Bifazik karışım insülin tedavisi;</a:t>
            </a:r>
          </a:p>
          <a:p>
            <a:pPr lvl="2" eaLnBrk="1" hangingPunct="1"/>
            <a:r>
              <a:rPr lang="tr-TR" altLang="tr-TR" sz="2100" smtClean="0"/>
              <a:t>Günde 2 doz orta/uzun etkili + hızlı/kısa etkili karışım insülin: Hazır karışım insülin preparatları kullanılabilir. Alternatif olarak hasta iki ayrı insülini injekte edebilir.</a:t>
            </a:r>
          </a:p>
          <a:p>
            <a:pPr lvl="1" eaLnBrk="1" hangingPunct="1"/>
            <a:r>
              <a:rPr lang="tr-TR" altLang="tr-TR" sz="2400" b="1" smtClean="0"/>
              <a:t>Bazal insülin desteği;</a:t>
            </a:r>
          </a:p>
          <a:p>
            <a:pPr lvl="2" eaLnBrk="1" hangingPunct="1"/>
            <a:r>
              <a:rPr lang="tr-TR" altLang="tr-TR" sz="2100" smtClean="0"/>
              <a:t>Günde 1 veya 2 doz orta (NPH) veya uzun etkili (glargin veya detemir) bazal insülin desteği olarak tip 2 diyabetlilerde ve bazı GDM olgularında (NPH veya detemir) kullanılmaktadır.</a:t>
            </a:r>
            <a:endParaRPr lang="tr-TR" sz="32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Başlık 1"/>
          <p:cNvSpPr>
            <a:spLocks noGrp="1"/>
          </p:cNvSpPr>
          <p:nvPr>
            <p:ph type="title" idx="4294967295"/>
          </p:nvPr>
        </p:nvSpPr>
        <p:spPr/>
        <p:txBody>
          <a:bodyPr/>
          <a:lstStyle/>
          <a:p>
            <a:pPr eaLnBrk="1" hangingPunct="1"/>
            <a:r>
              <a:rPr lang="tr-TR" altLang="tr-TR" sz="2800" b="1" smtClean="0"/>
              <a:t>İNSÜLİN DOZUNUN HESAPLANMASI VE AYARLANMASI</a:t>
            </a:r>
            <a:endParaRPr lang="tr-TR" altLang="tr-TR" sz="2800" smtClean="0"/>
          </a:p>
        </p:txBody>
      </p:sp>
      <p:sp>
        <p:nvSpPr>
          <p:cNvPr id="51202" name="İçerik Yer Tutucusu 2"/>
          <p:cNvSpPr>
            <a:spLocks noGrp="1"/>
          </p:cNvSpPr>
          <p:nvPr>
            <p:ph idx="4294967295"/>
          </p:nvPr>
        </p:nvSpPr>
        <p:spPr/>
        <p:txBody>
          <a:bodyPr/>
          <a:lstStyle/>
          <a:p>
            <a:pPr eaLnBrk="1" hangingPunct="1"/>
            <a:r>
              <a:rPr lang="tr-TR" altLang="tr-TR" sz="2600" smtClean="0"/>
              <a:t>Başlangıçta kg başına ayarlanır. </a:t>
            </a:r>
          </a:p>
          <a:p>
            <a:pPr eaLnBrk="1" hangingPunct="1"/>
            <a:r>
              <a:rPr lang="tr-TR" altLang="tr-TR" sz="2600" smtClean="0"/>
              <a:t>Ayrıca diyabetli bireyin fenotipi ve fiziksel aktivite durumu ile diyabet komplikasyonları da göz önüne alınmalıdır. </a:t>
            </a:r>
          </a:p>
          <a:p>
            <a:pPr eaLnBrk="1" hangingPunct="1"/>
            <a:r>
              <a:rPr lang="tr-TR" altLang="tr-TR" sz="2600" smtClean="0"/>
              <a:t>Genel olarak tip 1 ve tip 2 diyabetli bireyler için idame insülin dozları aşağıdaki gibidir:</a:t>
            </a:r>
          </a:p>
          <a:p>
            <a:pPr lvl="1" eaLnBrk="1" hangingPunct="1"/>
            <a:r>
              <a:rPr lang="tr-TR" altLang="tr-TR" smtClean="0"/>
              <a:t>Tip 1 diyabette 0.5-1.0 IU/kg/gün</a:t>
            </a:r>
          </a:p>
          <a:p>
            <a:pPr lvl="1" eaLnBrk="1" hangingPunct="1"/>
            <a:r>
              <a:rPr lang="tr-TR" altLang="tr-TR" smtClean="0"/>
              <a:t>Tip 2 diyabette 0.3-1.5 IU/kg/gün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idx="4294967295"/>
          </p:nvPr>
        </p:nvSpPr>
        <p:spPr/>
        <p:txBody>
          <a:bodyPr/>
          <a:lstStyle/>
          <a:p>
            <a:pPr eaLnBrk="1" hangingPunct="1"/>
            <a:endParaRPr lang="tr-TR" altLang="tr-TR" smtClean="0"/>
          </a:p>
        </p:txBody>
      </p:sp>
      <p:sp>
        <p:nvSpPr>
          <p:cNvPr id="52226" name="İçerik Yer Tutucusu 2"/>
          <p:cNvSpPr>
            <a:spLocks noGrp="1"/>
          </p:cNvSpPr>
          <p:nvPr>
            <p:ph idx="4294967295"/>
          </p:nvPr>
        </p:nvSpPr>
        <p:spPr/>
        <p:txBody>
          <a:bodyPr/>
          <a:lstStyle/>
          <a:p>
            <a:pPr eaLnBrk="1" hangingPunct="1"/>
            <a:endParaRPr lang="tr-TR" altLang="tr-TR" smtClean="0"/>
          </a:p>
        </p:txBody>
      </p:sp>
      <p:pic>
        <p:nvPicPr>
          <p:cNvPr id="52227" name="Picture 2"/>
          <p:cNvPicPr>
            <a:picLocks noChangeAspect="1" noChangeArrowheads="1"/>
          </p:cNvPicPr>
          <p:nvPr/>
        </p:nvPicPr>
        <p:blipFill>
          <a:blip r:embed="rId2"/>
          <a:srcRect/>
          <a:stretch>
            <a:fillRect/>
          </a:stretch>
        </p:blipFill>
        <p:spPr bwMode="auto">
          <a:xfrm>
            <a:off x="457200" y="1066800"/>
            <a:ext cx="8229600" cy="51657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endParaRPr lang="tr-TR" smtClean="0"/>
          </a:p>
        </p:txBody>
      </p:sp>
      <p:sp>
        <p:nvSpPr>
          <p:cNvPr id="53250" name="Rectangle 3"/>
          <p:cNvSpPr>
            <a:spLocks noGrp="1" noChangeArrowheads="1"/>
          </p:cNvSpPr>
          <p:nvPr>
            <p:ph type="body" idx="1"/>
          </p:nvPr>
        </p:nvSpPr>
        <p:spPr/>
        <p:txBody>
          <a:bodyPr/>
          <a:lstStyle/>
          <a:p>
            <a:pPr eaLnBrk="1" hangingPunct="1"/>
            <a:r>
              <a:rPr lang="tr-TR" altLang="tr-TR" sz="2600" smtClean="0"/>
              <a:t>Bazal-bolus insülin rejimlerinde günlük gereksinimin yaklaşık yarısı (%40-60) bazal, geri kalan yarısı (%40-60) ise bolus olarak hesaplanır.</a:t>
            </a:r>
          </a:p>
          <a:p>
            <a:pPr eaLnBrk="1" hangingPunct="1"/>
            <a:r>
              <a:rPr lang="tr-TR" altLang="tr-TR" sz="2600" smtClean="0"/>
              <a:t>Bazal insülin desteği için 0.1-0.2 IU/kg/gün insülin başlanabilir.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idx="4294967295"/>
          </p:nvPr>
        </p:nvSpPr>
        <p:spPr/>
        <p:txBody>
          <a:bodyPr/>
          <a:lstStyle/>
          <a:p>
            <a:pPr eaLnBrk="1" hangingPunct="1"/>
            <a:endParaRPr lang="tr-TR" altLang="tr-TR" smtClean="0"/>
          </a:p>
        </p:txBody>
      </p:sp>
      <p:sp>
        <p:nvSpPr>
          <p:cNvPr id="54274" name="İçerik Yer Tutucusu 2"/>
          <p:cNvSpPr>
            <a:spLocks noGrp="1"/>
          </p:cNvSpPr>
          <p:nvPr>
            <p:ph idx="4294967295"/>
          </p:nvPr>
        </p:nvSpPr>
        <p:spPr/>
        <p:txBody>
          <a:bodyPr/>
          <a:lstStyle/>
          <a:p>
            <a:pPr eaLnBrk="1" hangingPunct="1"/>
            <a:r>
              <a:rPr lang="tr-TR" altLang="tr-TR" sz="2800" b="1" smtClean="0"/>
              <a:t>İnsülin injeksiyon zamanı</a:t>
            </a:r>
          </a:p>
          <a:p>
            <a:pPr marL="742950" lvl="1" indent="-285750" eaLnBrk="1" hangingPunct="1"/>
            <a:r>
              <a:rPr lang="tr-TR" altLang="tr-TR" sz="2800" smtClean="0"/>
              <a:t>Hızlı etkili insülinler yemekten 5-15 dakika önce, kısa etkililer ise yemekten 30 dakika önce uygulanmalıdır.</a:t>
            </a:r>
          </a:p>
          <a:p>
            <a:pPr eaLnBrk="1" hangingPunct="1"/>
            <a:r>
              <a:rPr lang="tr-TR" altLang="tr-TR" sz="2800" b="1" smtClean="0"/>
              <a:t>İnjeksiyon yöntemleri</a:t>
            </a:r>
          </a:p>
          <a:p>
            <a:pPr marL="742950" lvl="1" indent="-285750" eaLnBrk="1" hangingPunct="1"/>
            <a:r>
              <a:rPr lang="tr-TR" altLang="tr-TR" sz="2800" smtClean="0"/>
              <a:t>Kalem</a:t>
            </a:r>
          </a:p>
          <a:p>
            <a:pPr marL="742950" lvl="1" indent="-285750" eaLnBrk="1" hangingPunct="1"/>
            <a:r>
              <a:rPr lang="tr-TR" altLang="tr-TR" sz="2800" smtClean="0"/>
              <a:t>İnjektör</a:t>
            </a:r>
          </a:p>
          <a:p>
            <a:pPr marL="742950" lvl="1" indent="-285750" eaLnBrk="1" hangingPunct="1"/>
            <a:r>
              <a:rPr lang="tr-TR" altLang="tr-TR" sz="2800" smtClean="0"/>
              <a:t>Pompa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
          <p:cNvSpPr>
            <a:spLocks noGrp="1"/>
          </p:cNvSpPr>
          <p:nvPr>
            <p:ph type="title" idx="4294967295"/>
          </p:nvPr>
        </p:nvSpPr>
        <p:spPr/>
        <p:txBody>
          <a:bodyPr/>
          <a:lstStyle/>
          <a:p>
            <a:pPr eaLnBrk="1" hangingPunct="1"/>
            <a:endParaRPr lang="tr-TR" altLang="tr-TR" smtClean="0"/>
          </a:p>
        </p:txBody>
      </p:sp>
      <p:sp>
        <p:nvSpPr>
          <p:cNvPr id="55298" name="İçerik Yer Tutucusu 2"/>
          <p:cNvSpPr>
            <a:spLocks noGrp="1"/>
          </p:cNvSpPr>
          <p:nvPr>
            <p:ph idx="4294967295"/>
          </p:nvPr>
        </p:nvSpPr>
        <p:spPr/>
        <p:txBody>
          <a:bodyPr/>
          <a:lstStyle/>
          <a:p>
            <a:pPr eaLnBrk="1" hangingPunct="1"/>
            <a:r>
              <a:rPr lang="tr-TR" altLang="tr-TR" sz="2000" b="1" smtClean="0"/>
              <a:t>İNSÜLİNİN SAKLANMA KOŞULLARI</a:t>
            </a:r>
          </a:p>
          <a:p>
            <a:pPr marL="742950" lvl="1" indent="-285750" eaLnBrk="1" hangingPunct="1"/>
            <a:r>
              <a:rPr lang="tr-TR" altLang="tr-TR" sz="2000" smtClean="0"/>
              <a:t>Açılmamış insülin flakon ve kartuşları son kullanım tarihine kadar buzdolabında</a:t>
            </a:r>
          </a:p>
          <a:p>
            <a:pPr marL="742950" lvl="1" indent="-285750" eaLnBrk="1" hangingPunct="1"/>
            <a:r>
              <a:rPr lang="tr-TR" altLang="tr-TR" sz="2000" smtClean="0"/>
              <a:t>Açılmış kartuş ve flakonlar oda ısısında 30 güne kadar kullanılabilir.</a:t>
            </a:r>
          </a:p>
          <a:p>
            <a:pPr marL="742950" lvl="1" indent="-285750" eaLnBrk="1" hangingPunct="1"/>
            <a:r>
              <a:rPr lang="tr-TR" altLang="tr-TR" sz="2000" smtClean="0"/>
              <a:t>Orta/uzun etkili veya karışım insülin preparatları açıldıktan 15 gün sonra biyolojik aktivitelerini hafifçe yitirmeye başlar.</a:t>
            </a:r>
          </a:p>
          <a:p>
            <a:pPr eaLnBrk="1" hangingPunct="1"/>
            <a:r>
              <a:rPr lang="tr-TR" altLang="tr-TR" sz="2000" b="1" smtClean="0"/>
              <a:t>İNSÜLİN PREPARATLARININ KARIŞTIRILMASI</a:t>
            </a:r>
          </a:p>
          <a:p>
            <a:pPr marL="742950" lvl="1" indent="-285750" eaLnBrk="1" hangingPunct="1"/>
            <a:r>
              <a:rPr lang="tr-TR" altLang="tr-TR" sz="2000" smtClean="0"/>
              <a:t>Kısa etkili ve NPH insülinler karıştırıldıktan sonra hemen kullanılmalıdır</a:t>
            </a:r>
          </a:p>
          <a:p>
            <a:pPr marL="742950" lvl="1" indent="-285750" eaLnBrk="1" hangingPunct="1"/>
            <a:r>
              <a:rPr lang="tr-TR" altLang="tr-TR" sz="2000" smtClean="0"/>
              <a:t>Glargin ve detemir insülinler diğer insülinler ile karıştırılmamalıdır.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p:txBody>
          <a:bodyPr/>
          <a:lstStyle/>
          <a:p>
            <a:pPr eaLnBrk="1" hangingPunct="1"/>
            <a:r>
              <a:rPr lang="tr-TR" altLang="tr-TR" sz="2800" b="1" smtClean="0"/>
              <a:t>TEMD TİP 2 DM TEDAVİ ALGORİTMASI - GLİSEMİK KONTROL HEDEFLERİ</a:t>
            </a:r>
            <a:endParaRPr lang="tr-TR" altLang="tr-TR" sz="2800" smtClean="0"/>
          </a:p>
        </p:txBody>
      </p:sp>
      <p:sp>
        <p:nvSpPr>
          <p:cNvPr id="56322" name="İçerik Yer Tutucusu 2"/>
          <p:cNvSpPr>
            <a:spLocks noGrp="1"/>
          </p:cNvSpPr>
          <p:nvPr>
            <p:ph idx="1"/>
          </p:nvPr>
        </p:nvSpPr>
        <p:spPr/>
        <p:txBody>
          <a:bodyPr/>
          <a:lstStyle/>
          <a:p>
            <a:pPr eaLnBrk="1" hangingPunct="1"/>
            <a:r>
              <a:rPr lang="tr-TR" altLang="tr-TR" sz="2200" smtClean="0"/>
              <a:t>Genel olarak tip 2 diyabetli hastalarda mikrovasküler komplikasyonların azaltılması için A1C hedefinin ≤%6.5 olarak belirlenmesi tercih edilmelidir. </a:t>
            </a:r>
          </a:p>
          <a:p>
            <a:pPr eaLnBrk="1" hangingPunct="1"/>
            <a:r>
              <a:rPr lang="tr-TR" altLang="tr-TR" sz="2200" smtClean="0"/>
              <a:t>Bununla beraber, hipoglisemik atak yaşanmaması koşulu ile bilinçli hastalarda ve bazı özel durumlarda (örneğin riskli gebelikte) A1C hedefi %6 olarak belirlenebilir.</a:t>
            </a:r>
          </a:p>
          <a:p>
            <a:pPr eaLnBrk="1" hangingPunct="1"/>
            <a:r>
              <a:rPr lang="tr-TR" altLang="tr-TR" sz="2200" smtClean="0"/>
              <a:t>Hastanın yaşam beklentisi düşük ve hipoglisemi riski yüksek ise glisemik kontrol hedefleri daha yüksek tutulmalıdır.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Başlık 1"/>
          <p:cNvSpPr>
            <a:spLocks noGrp="1"/>
          </p:cNvSpPr>
          <p:nvPr>
            <p:ph type="title"/>
          </p:nvPr>
        </p:nvSpPr>
        <p:spPr/>
        <p:txBody>
          <a:bodyPr/>
          <a:lstStyle/>
          <a:p>
            <a:pPr eaLnBrk="1" hangingPunct="1"/>
            <a:endParaRPr lang="tr-TR" altLang="tr-TR" smtClean="0"/>
          </a:p>
        </p:txBody>
      </p:sp>
      <p:sp>
        <p:nvSpPr>
          <p:cNvPr id="57346" name="İçerik Yer Tutucusu 2"/>
          <p:cNvSpPr>
            <a:spLocks noGrp="1"/>
          </p:cNvSpPr>
          <p:nvPr>
            <p:ph idx="1"/>
          </p:nvPr>
        </p:nvSpPr>
        <p:spPr>
          <a:xfrm>
            <a:off x="539750" y="1773238"/>
            <a:ext cx="8001000" cy="4267200"/>
          </a:xfrm>
        </p:spPr>
        <p:txBody>
          <a:bodyPr/>
          <a:lstStyle/>
          <a:p>
            <a:pPr eaLnBrk="1" hangingPunct="1"/>
            <a:r>
              <a:rPr lang="en-US" altLang="tr-TR" sz="2800" smtClean="0"/>
              <a:t>A1C %6.5-7 ise veya hastanın bireysel glisemik hedefleri</a:t>
            </a:r>
            <a:r>
              <a:rPr lang="tr-TR" altLang="tr-TR" sz="2800" smtClean="0"/>
              <a:t> sağlanamıyorsa öncelikle yaşam tarzı sorgulanmalıdır. </a:t>
            </a:r>
          </a:p>
          <a:p>
            <a:pPr eaLnBrk="1" hangingPunct="1"/>
            <a:r>
              <a:rPr lang="tr-TR" altLang="tr-TR" sz="2800" smtClean="0"/>
              <a:t>Yaşam tarzı düzenlemelerine </a:t>
            </a:r>
            <a:r>
              <a:rPr lang="en-US" altLang="tr-TR" sz="2800" smtClean="0"/>
              <a:t>rağmen A1C &gt;%7 ise tedavide yeni düzenlemeler yapılması gereklidir.</a:t>
            </a:r>
          </a:p>
          <a:p>
            <a:pPr eaLnBrk="1" hangingPunct="1"/>
            <a:r>
              <a:rPr lang="tr-TR" altLang="tr-TR" sz="2800" smtClean="0"/>
              <a:t>A1C hedef değere ulaşılana dek 3 ayda bir, hedefe ulaşıldıktan sonra ise 3-6 ayda bir ölçülmelidir.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p:nvPr>
        </p:nvSpPr>
        <p:spPr>
          <a:xfrm>
            <a:off x="539750" y="188913"/>
            <a:ext cx="8001000" cy="892175"/>
          </a:xfrm>
        </p:spPr>
        <p:txBody>
          <a:bodyPr/>
          <a:lstStyle/>
          <a:p>
            <a:pPr eaLnBrk="1" hangingPunct="1"/>
            <a:r>
              <a:rPr lang="tr-TR" altLang="tr-TR" sz="2600" smtClean="0"/>
              <a:t>Erişkinlerde tip 2 diyabet taraması ve tanılama şeması</a:t>
            </a:r>
          </a:p>
        </p:txBody>
      </p:sp>
      <p:pic>
        <p:nvPicPr>
          <p:cNvPr id="17410" name="Picture 2"/>
          <p:cNvPicPr>
            <a:picLocks noGrp="1" noChangeAspect="1" noChangeArrowheads="1"/>
          </p:cNvPicPr>
          <p:nvPr>
            <p:ph idx="1"/>
          </p:nvPr>
        </p:nvPicPr>
        <p:blipFill>
          <a:blip r:embed="rId3"/>
          <a:srcRect/>
          <a:stretch>
            <a:fillRect/>
          </a:stretch>
        </p:blipFill>
        <p:spPr>
          <a:xfrm>
            <a:off x="0" y="1268413"/>
            <a:ext cx="9144000" cy="513238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Başlık 1"/>
          <p:cNvSpPr>
            <a:spLocks noGrp="1"/>
          </p:cNvSpPr>
          <p:nvPr>
            <p:ph type="title"/>
          </p:nvPr>
        </p:nvSpPr>
        <p:spPr/>
        <p:txBody>
          <a:bodyPr/>
          <a:lstStyle/>
          <a:p>
            <a:pPr eaLnBrk="1" hangingPunct="1"/>
            <a:endParaRPr lang="tr-TR" altLang="tr-TR" smtClean="0"/>
          </a:p>
        </p:txBody>
      </p:sp>
      <p:sp>
        <p:nvSpPr>
          <p:cNvPr id="58370" name="İçerik Yer Tutucusu 2"/>
          <p:cNvSpPr>
            <a:spLocks noGrp="1"/>
          </p:cNvSpPr>
          <p:nvPr>
            <p:ph idx="1"/>
          </p:nvPr>
        </p:nvSpPr>
        <p:spPr/>
        <p:txBody>
          <a:bodyPr/>
          <a:lstStyle/>
          <a:p>
            <a:pPr eaLnBrk="1" hangingPunct="1"/>
            <a:r>
              <a:rPr lang="tr-TR" altLang="tr-TR" sz="2500" smtClean="0"/>
              <a:t>Glisemik kontrolün sağlanmasında öncelikle açlık ve öğün öncesi PG düzeltilmesi hedeflenmeli, öğün öncesi ve APG 70-120 mg/dl olmalıdır.</a:t>
            </a:r>
          </a:p>
          <a:p>
            <a:pPr eaLnBrk="1" hangingPunct="1"/>
            <a:r>
              <a:rPr lang="tr-TR" altLang="tr-TR" sz="2500" smtClean="0"/>
              <a:t>Açlık ve öğün öncesi PG hedefleri sürdürülemiyorsa veya hedeflere ulaşıldığı halde A1C &gt;%7 ise tokluk PG kontrolü gereklidir. </a:t>
            </a:r>
          </a:p>
          <a:p>
            <a:pPr eaLnBrk="1" hangingPunct="1"/>
            <a:r>
              <a:rPr lang="tr-TR" altLang="tr-TR" sz="2500" smtClean="0"/>
              <a:t>Tokluk PG hedefi &lt;140 mg/dl olmalıdır.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Başlık 1"/>
          <p:cNvSpPr>
            <a:spLocks noGrp="1"/>
          </p:cNvSpPr>
          <p:nvPr>
            <p:ph type="title" idx="4294967295"/>
          </p:nvPr>
        </p:nvSpPr>
        <p:spPr/>
        <p:txBody>
          <a:bodyPr/>
          <a:lstStyle/>
          <a:p>
            <a:pPr eaLnBrk="1" hangingPunct="1"/>
            <a:r>
              <a:rPr lang="tr-TR" altLang="tr-TR" b="1" smtClean="0"/>
              <a:t>GLİSEMİK HEDEFLER</a:t>
            </a:r>
          </a:p>
        </p:txBody>
      </p:sp>
      <p:sp>
        <p:nvSpPr>
          <p:cNvPr id="59394" name="İçerik Yer Tutucusu 2"/>
          <p:cNvSpPr>
            <a:spLocks noGrp="1"/>
          </p:cNvSpPr>
          <p:nvPr>
            <p:ph idx="4294967295"/>
          </p:nvPr>
        </p:nvSpPr>
        <p:spPr>
          <a:xfrm>
            <a:off x="609600" y="1752600"/>
            <a:ext cx="8153400" cy="4267200"/>
          </a:xfrm>
        </p:spPr>
        <p:txBody>
          <a:bodyPr/>
          <a:lstStyle/>
          <a:p>
            <a:pPr eaLnBrk="1" hangingPunct="1"/>
            <a:endParaRPr lang="tr-TR" altLang="tr-TR" smtClean="0"/>
          </a:p>
        </p:txBody>
      </p:sp>
      <p:pic>
        <p:nvPicPr>
          <p:cNvPr id="59395" name="Picture 2"/>
          <p:cNvPicPr>
            <a:picLocks noChangeAspect="1" noChangeArrowheads="1"/>
          </p:cNvPicPr>
          <p:nvPr/>
        </p:nvPicPr>
        <p:blipFill>
          <a:blip r:embed="rId2"/>
          <a:srcRect/>
          <a:stretch>
            <a:fillRect/>
          </a:stretch>
        </p:blipFill>
        <p:spPr bwMode="auto">
          <a:xfrm>
            <a:off x="304800" y="1752600"/>
            <a:ext cx="8458200" cy="46958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Başlık 1"/>
          <p:cNvSpPr>
            <a:spLocks noGrp="1"/>
          </p:cNvSpPr>
          <p:nvPr>
            <p:ph type="title" idx="4294967295"/>
          </p:nvPr>
        </p:nvSpPr>
        <p:spPr/>
        <p:txBody>
          <a:bodyPr/>
          <a:lstStyle/>
          <a:p>
            <a:pPr eaLnBrk="1" hangingPunct="1"/>
            <a:r>
              <a:rPr lang="tr-TR" altLang="tr-TR" sz="2800" b="1" smtClean="0"/>
              <a:t>DİĞER YAŞ GRUPLARINDA GLİSEMİK KONTROL HEDEFLERİ</a:t>
            </a:r>
          </a:p>
        </p:txBody>
      </p:sp>
      <p:sp>
        <p:nvSpPr>
          <p:cNvPr id="60418" name="İçerik Yer Tutucusu 2"/>
          <p:cNvSpPr>
            <a:spLocks noGrp="1"/>
          </p:cNvSpPr>
          <p:nvPr>
            <p:ph idx="4294967295"/>
          </p:nvPr>
        </p:nvSpPr>
        <p:spPr/>
        <p:txBody>
          <a:bodyPr/>
          <a:lstStyle/>
          <a:p>
            <a:pPr eaLnBrk="1" hangingPunct="1"/>
            <a:r>
              <a:rPr lang="tr-TR" altLang="tr-TR" sz="1700" smtClean="0"/>
              <a:t>Okul öncesi çocuklarda (0-6 yaş) </a:t>
            </a:r>
          </a:p>
          <a:p>
            <a:pPr lvl="1" eaLnBrk="1" hangingPunct="1"/>
            <a:r>
              <a:rPr lang="tr-TR" altLang="tr-TR" sz="1700" smtClean="0"/>
              <a:t>açlık ve öğün öncesi PG 100-180 mg/dl, </a:t>
            </a:r>
          </a:p>
          <a:p>
            <a:pPr lvl="1" eaLnBrk="1" hangingPunct="1"/>
            <a:r>
              <a:rPr lang="tr-TR" altLang="tr-TR" sz="1700" smtClean="0"/>
              <a:t>gece PG 110-200 mg/dl ve </a:t>
            </a:r>
          </a:p>
          <a:p>
            <a:pPr lvl="1" eaLnBrk="1" hangingPunct="1"/>
            <a:r>
              <a:rPr lang="tr-TR" altLang="tr-TR" sz="1700" smtClean="0"/>
              <a:t>A1C %7.5-8.5 </a:t>
            </a:r>
          </a:p>
          <a:p>
            <a:pPr eaLnBrk="1" hangingPunct="1"/>
            <a:r>
              <a:rPr lang="tr-TR" altLang="tr-TR" sz="1700" smtClean="0"/>
              <a:t>İlkokul çağındaki çocuklarda (8-12 yaş) </a:t>
            </a:r>
          </a:p>
          <a:p>
            <a:pPr lvl="1" eaLnBrk="1" hangingPunct="1"/>
            <a:r>
              <a:rPr lang="tr-TR" altLang="tr-TR" sz="1700" smtClean="0"/>
              <a:t>açlık ve öğün öncesi PG 90-180 mg/dl, </a:t>
            </a:r>
          </a:p>
          <a:p>
            <a:pPr lvl="1" eaLnBrk="1" hangingPunct="1"/>
            <a:r>
              <a:rPr lang="tr-TR" altLang="tr-TR" sz="1700" smtClean="0"/>
              <a:t>gece PG 100-180 mg/dl ve </a:t>
            </a:r>
          </a:p>
          <a:p>
            <a:pPr lvl="1" eaLnBrk="1" hangingPunct="1"/>
            <a:r>
              <a:rPr lang="tr-TR" altLang="tr-TR" sz="1700" smtClean="0"/>
              <a:t>A1C &lt;%8.0</a:t>
            </a:r>
          </a:p>
          <a:p>
            <a:pPr eaLnBrk="1" hangingPunct="1"/>
            <a:r>
              <a:rPr lang="tr-TR" altLang="tr-TR" sz="1700" smtClean="0"/>
              <a:t>Adolesanlarda (13-18 yaş) erişkinlerdekine yakın glisemik hedeflere ulaşılmalıdır </a:t>
            </a:r>
          </a:p>
          <a:p>
            <a:pPr lvl="1" eaLnBrk="1" hangingPunct="1"/>
            <a:r>
              <a:rPr lang="tr-TR" altLang="tr-TR" sz="1700" smtClean="0"/>
              <a:t>açlık ve öğün öncesi PG 80-120 mg/dl, </a:t>
            </a:r>
          </a:p>
          <a:p>
            <a:pPr lvl="1" eaLnBrk="1" hangingPunct="1"/>
            <a:r>
              <a:rPr lang="tr-TR" altLang="tr-TR" sz="1700" smtClean="0"/>
              <a:t>gece 90-130 mg/dl, </a:t>
            </a:r>
          </a:p>
          <a:p>
            <a:pPr lvl="1" eaLnBrk="1" hangingPunct="1"/>
            <a:r>
              <a:rPr lang="tr-TR" altLang="tr-TR" sz="1700" smtClean="0"/>
              <a:t>öğün sonrası 2.st PG &lt;150 mg/dl ve </a:t>
            </a:r>
          </a:p>
          <a:p>
            <a:pPr lvl="1" eaLnBrk="1" hangingPunct="1"/>
            <a:r>
              <a:rPr lang="tr-TR" altLang="tr-TR" sz="1700" smtClean="0"/>
              <a:t>A1C %6.5-7.0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Başlık 1"/>
          <p:cNvSpPr>
            <a:spLocks noGrp="1"/>
          </p:cNvSpPr>
          <p:nvPr>
            <p:ph type="title" idx="4294967295"/>
          </p:nvPr>
        </p:nvSpPr>
        <p:spPr/>
        <p:txBody>
          <a:bodyPr/>
          <a:lstStyle/>
          <a:p>
            <a:pPr eaLnBrk="1" hangingPunct="1"/>
            <a:endParaRPr lang="tr-TR" altLang="tr-TR" smtClean="0"/>
          </a:p>
        </p:txBody>
      </p:sp>
      <p:sp>
        <p:nvSpPr>
          <p:cNvPr id="61442" name="İçerik Yer Tutucusu 2"/>
          <p:cNvSpPr>
            <a:spLocks noGrp="1"/>
          </p:cNvSpPr>
          <p:nvPr>
            <p:ph idx="4294967295"/>
          </p:nvPr>
        </p:nvSpPr>
        <p:spPr/>
        <p:txBody>
          <a:bodyPr/>
          <a:lstStyle/>
          <a:p>
            <a:pPr eaLnBrk="1" hangingPunct="1"/>
            <a:r>
              <a:rPr lang="tr-TR" altLang="tr-TR" sz="1800" smtClean="0"/>
              <a:t>Yaşlılarda veya yaşam beklentisi kısa olan hastalarda</a:t>
            </a:r>
          </a:p>
          <a:p>
            <a:pPr lvl="1" eaLnBrk="1" hangingPunct="1"/>
            <a:r>
              <a:rPr lang="tr-TR" altLang="tr-TR" sz="1800" smtClean="0"/>
              <a:t>yaşam beklentisi &gt;15 yıl ve majör komorbidite yok ise </a:t>
            </a:r>
            <a:r>
              <a:rPr lang="tr-TR" sz="1800" smtClean="0"/>
              <a:t>A1C ≤%6.5</a:t>
            </a:r>
            <a:endParaRPr lang="tr-TR" altLang="tr-TR" sz="1800" smtClean="0"/>
          </a:p>
          <a:p>
            <a:pPr lvl="1" eaLnBrk="1" hangingPunct="1"/>
            <a:r>
              <a:rPr lang="tr-TR" altLang="tr-TR" sz="1800" smtClean="0"/>
              <a:t>yaşam beklentisi 5-15 yıl ve orta derecede komorbidite var ise </a:t>
            </a:r>
            <a:r>
              <a:rPr lang="tr-TR" sz="1800" smtClean="0"/>
              <a:t>A1C ≤%7.5</a:t>
            </a:r>
            <a:endParaRPr lang="tr-TR" altLang="tr-TR" sz="1800" smtClean="0"/>
          </a:p>
          <a:p>
            <a:pPr lvl="1" eaLnBrk="1" hangingPunct="1"/>
            <a:r>
              <a:rPr lang="tr-TR" altLang="tr-TR" sz="1800" smtClean="0"/>
              <a:t>yaşam beklentisi &lt;5 yıl ve majör komorbidite var ise A1C </a:t>
            </a:r>
            <a:r>
              <a:rPr lang="tr-TR" sz="1800" smtClean="0"/>
              <a:t>≤ </a:t>
            </a:r>
            <a:r>
              <a:rPr lang="tr-TR" altLang="tr-TR" sz="1800" smtClean="0"/>
              <a:t>%8.5 olarak hedeflenebilir.</a:t>
            </a:r>
          </a:p>
          <a:p>
            <a:pPr eaLnBrk="1" hangingPunct="1"/>
            <a:r>
              <a:rPr lang="tr-TR" altLang="tr-TR" sz="1800" smtClean="0"/>
              <a:t>Gebelik planlayan diyabetli kadınlarda</a:t>
            </a:r>
          </a:p>
          <a:p>
            <a:pPr lvl="1" eaLnBrk="1" hangingPunct="1"/>
            <a:r>
              <a:rPr lang="tr-TR" altLang="tr-TR" sz="1800" smtClean="0"/>
              <a:t>A1C hedefi pre-konsepsiyon döneminde non-diyabetik normal üst sınırın maksimum 2 standart sapma üstünü aşmamalı (</a:t>
            </a:r>
            <a:r>
              <a:rPr lang="tr-TR" sz="1800" smtClean="0"/>
              <a:t>≤ </a:t>
            </a:r>
            <a:r>
              <a:rPr lang="tr-TR" altLang="tr-TR" sz="1800" smtClean="0"/>
              <a:t>%6.5), hatta iyi motive edilmiş hastalarda </a:t>
            </a:r>
            <a:r>
              <a:rPr lang="tr-TR" sz="1800" smtClean="0"/>
              <a:t>≤ </a:t>
            </a:r>
            <a:r>
              <a:rPr lang="tr-TR" altLang="tr-TR" sz="1800" smtClean="0"/>
              <a:t>%6.0 olmalıdır.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Başlık 1"/>
          <p:cNvSpPr>
            <a:spLocks noGrp="1"/>
          </p:cNvSpPr>
          <p:nvPr>
            <p:ph type="title"/>
          </p:nvPr>
        </p:nvSpPr>
        <p:spPr/>
        <p:txBody>
          <a:bodyPr/>
          <a:lstStyle/>
          <a:p>
            <a:pPr eaLnBrk="1" hangingPunct="1"/>
            <a:r>
              <a:rPr lang="tr-TR" altLang="tr-TR" sz="2400" b="1" smtClean="0"/>
              <a:t>TEMD TİP 2 DM TEDAVİ ALGORİTMASI - TEDAVİ SEÇİMİ - Birinci basamak tedavi</a:t>
            </a:r>
            <a:endParaRPr lang="tr-TR" altLang="tr-TR" sz="2400" smtClean="0"/>
          </a:p>
        </p:txBody>
      </p:sp>
      <p:sp>
        <p:nvSpPr>
          <p:cNvPr id="62466" name="İçerik Yer Tutucusu 2"/>
          <p:cNvSpPr>
            <a:spLocks noGrp="1"/>
          </p:cNvSpPr>
          <p:nvPr>
            <p:ph idx="1"/>
          </p:nvPr>
        </p:nvSpPr>
        <p:spPr/>
        <p:txBody>
          <a:bodyPr/>
          <a:lstStyle/>
          <a:p>
            <a:pPr eaLnBrk="1" hangingPunct="1"/>
            <a:r>
              <a:rPr lang="tr-TR" altLang="tr-TR" sz="2100" smtClean="0"/>
              <a:t>Yaşam tarzı düzenlemeleri tedavinin her aşamasında uygulanmalıdır.</a:t>
            </a:r>
          </a:p>
          <a:p>
            <a:pPr eaLnBrk="1" hangingPunct="1"/>
            <a:r>
              <a:rPr lang="tr-TR" altLang="tr-TR" sz="2100" smtClean="0"/>
              <a:t>Başlangıçta haftada 3 gün APG ölçülmeli.</a:t>
            </a:r>
          </a:p>
          <a:p>
            <a:pPr eaLnBrk="1" hangingPunct="1"/>
            <a:r>
              <a:rPr lang="tr-TR" altLang="tr-TR" sz="2100" smtClean="0"/>
              <a:t>Kilolu ya da obez hastalarda kilo kaybı sağlamaya yönelik beslenme ve fiziksel aktivite önerileri uygulanmalıdır.</a:t>
            </a:r>
          </a:p>
          <a:p>
            <a:pPr eaLnBrk="1" hangingPunct="1"/>
            <a:r>
              <a:rPr lang="tr-TR" altLang="tr-TR" sz="2100" smtClean="0"/>
              <a:t>Genellikle diyabete eşlik eden KV sorunlar, HT ve dislipidemiye olumlu etki için (en az 4 kg veya ağırlığın %5’i kadar) kilo kaybı sağlanması gereklidir.</a:t>
            </a:r>
          </a:p>
          <a:p>
            <a:pPr eaLnBrk="1" hangingPunct="1"/>
            <a:r>
              <a:rPr lang="tr-TR" altLang="tr-TR" sz="2100" smtClean="0"/>
              <a:t>Tip 2 diyabet tanısı alan hastalarda yaşam tarzı düzenlemeleri ile eş zamanlı olarak metformin başlanmalıdır.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Başlık 1"/>
          <p:cNvSpPr>
            <a:spLocks noGrp="1"/>
          </p:cNvSpPr>
          <p:nvPr>
            <p:ph type="title"/>
          </p:nvPr>
        </p:nvSpPr>
        <p:spPr/>
        <p:txBody>
          <a:bodyPr/>
          <a:lstStyle/>
          <a:p>
            <a:pPr eaLnBrk="1" hangingPunct="1"/>
            <a:endParaRPr lang="tr-TR" altLang="tr-TR" smtClean="0"/>
          </a:p>
        </p:txBody>
      </p:sp>
      <p:sp>
        <p:nvSpPr>
          <p:cNvPr id="63490" name="İçerik Yer Tutucusu 2"/>
          <p:cNvSpPr>
            <a:spLocks noGrp="1"/>
          </p:cNvSpPr>
          <p:nvPr>
            <p:ph idx="1"/>
          </p:nvPr>
        </p:nvSpPr>
        <p:spPr/>
        <p:txBody>
          <a:bodyPr/>
          <a:lstStyle/>
          <a:p>
            <a:pPr eaLnBrk="1" hangingPunct="1"/>
            <a:r>
              <a:rPr lang="tr-TR" altLang="tr-TR" sz="2200" smtClean="0"/>
              <a:t>İlk ilaç olarak metformin 2X500 mg veya gastrointestinal hassasiyeti olan hastalarda 1x500 mg başlanmalı ve 1-2 haftada bir 500 mg artırılarak 1-2 ay içinde etkili dozlara (2X1000 mg, maksimum 3000 mg/gün) çıkılmalıdır.</a:t>
            </a:r>
          </a:p>
          <a:p>
            <a:pPr eaLnBrk="1" hangingPunct="1"/>
            <a:r>
              <a:rPr lang="tr-TR" altLang="tr-TR" sz="2200" smtClean="0"/>
              <a:t>Metformini tolere edemeyen veya metforminin kontrendike olduğu, zayıf olan diyabetlilerde, özellikle hızlı yanıt istenen durumlarda tedaviye sulfonilüre veya glinid grubu bir ilaç ile başlanabilir. </a:t>
            </a:r>
          </a:p>
          <a:p>
            <a:pPr eaLnBrk="1" hangingPunct="1"/>
            <a:r>
              <a:rPr lang="tr-TR" altLang="tr-TR" sz="2200" smtClean="0"/>
              <a:t>Glibenklamid gibi görece uzun etki süreli sulfonilüreler tercih edilmemelidir.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endParaRPr lang="tr-TR" smtClean="0"/>
          </a:p>
        </p:txBody>
      </p:sp>
      <p:sp>
        <p:nvSpPr>
          <p:cNvPr id="64514" name="Rectangle 3"/>
          <p:cNvSpPr>
            <a:spLocks noGrp="1" noChangeArrowheads="1"/>
          </p:cNvSpPr>
          <p:nvPr>
            <p:ph type="body" idx="1"/>
          </p:nvPr>
        </p:nvSpPr>
        <p:spPr/>
        <p:txBody>
          <a:bodyPr/>
          <a:lstStyle/>
          <a:p>
            <a:pPr eaLnBrk="1" hangingPunct="1"/>
            <a:r>
              <a:rPr lang="tr-TR" altLang="tr-TR" sz="2100" smtClean="0"/>
              <a:t>Başlangıçtaki A1C ≥%10, APG &gt;250 mg/dl veya random PG &gt;300 mg/dl olan ya da hiperglisemik semptomları bulunan veya metabolik dekompansasyonu (DKA, HHD) olan hastalarda, tedaviye insülin ile başlanmalıdır. </a:t>
            </a:r>
          </a:p>
          <a:p>
            <a:pPr eaLnBrk="1" hangingPunct="1"/>
            <a:r>
              <a:rPr lang="tr-TR" altLang="tr-TR" sz="2100" smtClean="0"/>
              <a:t>Bu durumdaki bazı hastaların aslında daha önce fark edilmemiş tip 1 diyabetli olgular olması muhtemeldir. </a:t>
            </a:r>
          </a:p>
          <a:p>
            <a:pPr eaLnBrk="1" hangingPunct="1"/>
            <a:r>
              <a:rPr lang="tr-TR" altLang="tr-TR" sz="2100" smtClean="0"/>
              <a:t>Bazıları ise ciddi insülin eksikliği olan tip 2 diyabetli olgulardır. </a:t>
            </a:r>
          </a:p>
          <a:p>
            <a:pPr eaLnBrk="1" hangingPunct="1"/>
            <a:r>
              <a:rPr lang="tr-TR" altLang="tr-TR" sz="2100" smtClean="0"/>
              <a:t>Bu hastalarda insülin tedavisi tercihen bazal-bolus veya karışım insülin ile yapılmalı ve beraberinde mümkünse metformin de verilmelidir.</a:t>
            </a:r>
            <a:endParaRPr lang="tr-TR" sz="21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Başlık 1"/>
          <p:cNvSpPr>
            <a:spLocks noGrp="1"/>
          </p:cNvSpPr>
          <p:nvPr>
            <p:ph type="title"/>
          </p:nvPr>
        </p:nvSpPr>
        <p:spPr/>
        <p:txBody>
          <a:bodyPr/>
          <a:lstStyle/>
          <a:p>
            <a:pPr eaLnBrk="1" hangingPunct="1"/>
            <a:r>
              <a:rPr lang="tr-TR" altLang="tr-TR" sz="2400" b="1" smtClean="0"/>
              <a:t>TEMD TİP 2 DM TEDAVİ ALGORİTMASI - TEDAVİ SEÇİMİ - İkinci basamak tedavi</a:t>
            </a:r>
            <a:endParaRPr lang="tr-TR" altLang="tr-TR" sz="2400" smtClean="0"/>
          </a:p>
        </p:txBody>
      </p:sp>
      <p:sp>
        <p:nvSpPr>
          <p:cNvPr id="65538" name="İçerik Yer Tutucusu 2"/>
          <p:cNvSpPr>
            <a:spLocks noGrp="1"/>
          </p:cNvSpPr>
          <p:nvPr>
            <p:ph idx="1"/>
          </p:nvPr>
        </p:nvSpPr>
        <p:spPr/>
        <p:txBody>
          <a:bodyPr/>
          <a:lstStyle/>
          <a:p>
            <a:pPr eaLnBrk="1" hangingPunct="1"/>
            <a:r>
              <a:rPr lang="tr-TR" altLang="tr-TR" sz="2100" smtClean="0"/>
              <a:t>Yaşam tarzı değişikliği ve 2000 mg/gün dozunda metformin ile 3 ay sonra A1C %6.5-7 ise yaşam tarzı yeniden gözden geçirilmeli, A1C &gt;%7 ise veya bireysel glisemik hedeflere ulaşılamazsa tedaviye ikinci bir ilaç eklenmelidir.</a:t>
            </a:r>
          </a:p>
          <a:p>
            <a:pPr eaLnBrk="1" hangingPunct="1"/>
            <a:r>
              <a:rPr lang="tr-TR" altLang="tr-TR" sz="2100" smtClean="0"/>
              <a:t>İkinci basamakta insülin en etkili yoldur. Özellikle A1C ≥%8.5 ise insülin (bazal: NPH veya uzun etkili analog insülin) başlanmalıdır. Uygun vakalarda hazır karışım (bifazik) insülin de verilebilir. </a:t>
            </a:r>
          </a:p>
          <a:p>
            <a:pPr eaLnBrk="1" hangingPunct="1"/>
            <a:r>
              <a:rPr lang="tr-TR" altLang="tr-TR" sz="2100" smtClean="0"/>
              <a:t>A1C &gt;%7 fakat &lt;%8.5 ise hastanın durumuna göre tedaviye sulfonilüre, glinid, DPP4-İ, AGİ, GLP-1A veya seçilmiş vakalarda pioglitazon eklenebilir.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Başlık 1"/>
          <p:cNvSpPr>
            <a:spLocks noGrp="1"/>
          </p:cNvSpPr>
          <p:nvPr>
            <p:ph type="title"/>
          </p:nvPr>
        </p:nvSpPr>
        <p:spPr/>
        <p:txBody>
          <a:bodyPr/>
          <a:lstStyle/>
          <a:p>
            <a:pPr eaLnBrk="1" hangingPunct="1"/>
            <a:endParaRPr lang="tr-TR" altLang="tr-TR" smtClean="0"/>
          </a:p>
        </p:txBody>
      </p:sp>
      <p:sp>
        <p:nvSpPr>
          <p:cNvPr id="66562" name="İçerik Yer Tutucusu 2"/>
          <p:cNvSpPr>
            <a:spLocks noGrp="1"/>
          </p:cNvSpPr>
          <p:nvPr>
            <p:ph idx="1"/>
          </p:nvPr>
        </p:nvSpPr>
        <p:spPr/>
        <p:txBody>
          <a:bodyPr/>
          <a:lstStyle/>
          <a:p>
            <a:pPr eaLnBrk="1" hangingPunct="1"/>
            <a:r>
              <a:rPr lang="tr-TR" altLang="tr-TR" sz="1700" smtClean="0"/>
              <a:t>Sulfonilüre en ucuz seçenektir ve etkinliği birçok antidiyabetik grubuna göre daha yüksektir. </a:t>
            </a:r>
          </a:p>
          <a:p>
            <a:pPr eaLnBrk="1" hangingPunct="1"/>
            <a:r>
              <a:rPr lang="tr-TR" altLang="tr-TR" sz="1700" smtClean="0"/>
              <a:t>Hipoglisemi riski ve kilo artışı dikkate alınmalıdır. </a:t>
            </a:r>
          </a:p>
          <a:p>
            <a:pPr eaLnBrk="1" hangingPunct="1"/>
            <a:r>
              <a:rPr lang="tr-TR" altLang="tr-TR" sz="1700" smtClean="0"/>
              <a:t>Glibenklamid gibi uzun etki süreli sulfonilürelerin hipoglisemi riski daha yüksektir.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endParaRPr lang="tr-TR" smtClean="0"/>
          </a:p>
        </p:txBody>
      </p:sp>
      <p:sp>
        <p:nvSpPr>
          <p:cNvPr id="67586" name="Rectangle 3"/>
          <p:cNvSpPr>
            <a:spLocks noGrp="1" noChangeArrowheads="1"/>
          </p:cNvSpPr>
          <p:nvPr>
            <p:ph type="body" idx="1"/>
          </p:nvPr>
        </p:nvSpPr>
        <p:spPr/>
        <p:txBody>
          <a:bodyPr/>
          <a:lstStyle/>
          <a:p>
            <a:pPr eaLnBrk="1" hangingPunct="1"/>
            <a:r>
              <a:rPr lang="tr-TR" altLang="tr-TR" sz="1800" smtClean="0"/>
              <a:t>Özellikle tokluk glisemi kontrolü hedefleniyorsa glinidler, AGİ veya DPP4-İ ilaçlar, AGİ veya eksenatid seçilebilir. </a:t>
            </a:r>
          </a:p>
          <a:p>
            <a:pPr eaLnBrk="1" hangingPunct="1"/>
            <a:r>
              <a:rPr lang="tr-TR" altLang="tr-TR" sz="1800" smtClean="0"/>
              <a:t>Ancak maliyet ve AGİ ya da GLP-1A tercihinde gastrointestinal yan etkiler dikkate alınmalıdır. </a:t>
            </a:r>
          </a:p>
          <a:p>
            <a:pPr eaLnBrk="1" hangingPunct="1"/>
            <a:r>
              <a:rPr lang="tr-TR" altLang="tr-TR" sz="1800" smtClean="0"/>
              <a:t>DPP4-İ ve AGİ grubunun kilo artırıcı etkisi yoktur.</a:t>
            </a:r>
          </a:p>
          <a:p>
            <a:pPr eaLnBrk="1" hangingPunct="1"/>
            <a:endParaRPr lang="tr-TR" altLang="tr-TR" sz="1800" smtClean="0"/>
          </a:p>
          <a:p>
            <a:pPr eaLnBrk="1" hangingPunct="1"/>
            <a:r>
              <a:rPr lang="tr-TR" altLang="tr-TR" sz="1800" smtClean="0"/>
              <a:t>İnkretin bazlı ilaçların (GLP-1A ve DPP4-İ) hipoglisemi riski insülin ve sulfonilüreye göre daha düşük olmakla birlikte, etkinlikleri biraz daha düşüktür. </a:t>
            </a:r>
          </a:p>
          <a:p>
            <a:pPr eaLnBrk="1" hangingPunct="1"/>
            <a:r>
              <a:rPr lang="tr-TR" altLang="tr-TR" sz="1800" smtClean="0"/>
              <a:t>Ayrıca yüksek maliyet ve uzun-dönem etkinlik ve yan etkilerine dair kanıtların az olması, bu grup ilaçların daha yaygın kullanımında engel oluşturmaktadır. </a:t>
            </a:r>
          </a:p>
          <a:p>
            <a:pPr eaLnBrk="1" hangingPunct="1"/>
            <a:r>
              <a:rPr lang="tr-TR" altLang="tr-TR" sz="1800" smtClean="0"/>
              <a:t>DPP4-İ grubu ilaçlar, kilo artışına neden olmadıkları ve önemli yan etkileri bulunmadığı için yararlı olabilir.</a:t>
            </a:r>
            <a:endParaRPr lang="tr-TR" sz="1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title"/>
          </p:nvPr>
        </p:nvSpPr>
        <p:spPr/>
        <p:txBody>
          <a:bodyPr/>
          <a:lstStyle/>
          <a:p>
            <a:pPr eaLnBrk="1" hangingPunct="1"/>
            <a:r>
              <a:rPr lang="tr-TR" altLang="tr-TR" smtClean="0"/>
              <a:t>Risk grupları</a:t>
            </a:r>
          </a:p>
        </p:txBody>
      </p:sp>
      <p:sp>
        <p:nvSpPr>
          <p:cNvPr id="19458" name="İçerik Yer Tutucusu 2"/>
          <p:cNvSpPr>
            <a:spLocks noGrp="1"/>
          </p:cNvSpPr>
          <p:nvPr>
            <p:ph idx="1"/>
          </p:nvPr>
        </p:nvSpPr>
        <p:spPr/>
        <p:txBody>
          <a:bodyPr/>
          <a:lstStyle/>
          <a:p>
            <a:pPr eaLnBrk="1" hangingPunct="1"/>
            <a:r>
              <a:rPr lang="tr-TR" altLang="tr-TR" sz="2400" smtClean="0"/>
              <a:t>1. Birinci derece yakınlarında diyabet bulunan kişiler</a:t>
            </a:r>
          </a:p>
          <a:p>
            <a:pPr eaLnBrk="1" hangingPunct="1"/>
            <a:r>
              <a:rPr lang="tr-TR" altLang="tr-TR" sz="2400" smtClean="0"/>
              <a:t>2. Diyabet prevalansı yüksek etnik gruplara mensup kişiler</a:t>
            </a:r>
          </a:p>
          <a:p>
            <a:pPr eaLnBrk="1" hangingPunct="1"/>
            <a:r>
              <a:rPr lang="tr-TR" altLang="tr-TR" sz="2400" smtClean="0"/>
              <a:t>3. İri bebek doğuran veya daha önce GDM tanısı almış kadınlar</a:t>
            </a:r>
          </a:p>
          <a:p>
            <a:pPr eaLnBrk="1" hangingPunct="1"/>
            <a:r>
              <a:rPr lang="tr-TR" altLang="tr-TR" sz="2400" smtClean="0"/>
              <a:t>4. Hipertansif bireyler (kan basıncı: KB≥140/90 mmHg)</a:t>
            </a:r>
          </a:p>
          <a:p>
            <a:pPr eaLnBrk="1" hangingPunct="1"/>
            <a:r>
              <a:rPr lang="tr-TR" altLang="tr-TR" sz="2400" smtClean="0"/>
              <a:t>5. Dislipidemikler (HDL-kolesterol ≤35 mg/dl veya trigliserid ≥250 mg/dl)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Başlık 1"/>
          <p:cNvSpPr>
            <a:spLocks noGrp="1"/>
          </p:cNvSpPr>
          <p:nvPr>
            <p:ph type="title"/>
          </p:nvPr>
        </p:nvSpPr>
        <p:spPr/>
        <p:txBody>
          <a:bodyPr/>
          <a:lstStyle/>
          <a:p>
            <a:pPr eaLnBrk="1" hangingPunct="1"/>
            <a:endParaRPr lang="tr-TR" altLang="tr-TR" smtClean="0"/>
          </a:p>
        </p:txBody>
      </p:sp>
      <p:sp>
        <p:nvSpPr>
          <p:cNvPr id="68610" name="İçerik Yer Tutucusu 2"/>
          <p:cNvSpPr>
            <a:spLocks noGrp="1"/>
          </p:cNvSpPr>
          <p:nvPr>
            <p:ph idx="1"/>
          </p:nvPr>
        </p:nvSpPr>
        <p:spPr/>
        <p:txBody>
          <a:bodyPr/>
          <a:lstStyle/>
          <a:p>
            <a:pPr eaLnBrk="1" hangingPunct="1"/>
            <a:r>
              <a:rPr lang="tr-TR" altLang="tr-TR" sz="2100" smtClean="0"/>
              <a:t>Özellikle kilo kaybının yararlı olacağı düşünülen hastalarda GLP-1A kullanılabilir. </a:t>
            </a:r>
          </a:p>
          <a:p>
            <a:pPr eaLnBrk="1" hangingPunct="1"/>
            <a:r>
              <a:rPr lang="tr-TR" altLang="tr-TR" sz="2100" smtClean="0"/>
              <a:t>Ancak gastrointestinal yan etkiler, yüksek maliyet ve uzun-dönem etkinliğine dair kanıtların az olması yaygın kullanımını sınırlamaktadır. </a:t>
            </a:r>
          </a:p>
          <a:p>
            <a:pPr eaLnBrk="1" hangingPunct="1"/>
            <a:r>
              <a:rPr lang="tr-TR" altLang="tr-TR" sz="2100" smtClean="0"/>
              <a:t>Yeterli deneyim olmadığı için, 18 yaş altındaki obez tip 2 diyabetlilerde kullanılmamalıdır. </a:t>
            </a:r>
          </a:p>
          <a:p>
            <a:pPr eaLnBrk="1" hangingPunct="1"/>
            <a:r>
              <a:rPr lang="tr-TR" altLang="tr-TR" sz="2100" smtClean="0"/>
              <a:t>Eksenatid ile 6 aylık tedavide yeterli (en az %3) kilo kaybı sağlanamamış ise bu tedavi sürdürülmemelidir. </a:t>
            </a:r>
          </a:p>
          <a:p>
            <a:pPr eaLnBrk="1" hangingPunct="1"/>
            <a:r>
              <a:rPr lang="tr-TR" altLang="tr-TR" sz="2100" smtClean="0"/>
              <a:t>Ayrıca hastalar pankreatit riski yönünden izlenmelidir.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endParaRPr lang="tr-TR" smtClean="0"/>
          </a:p>
        </p:txBody>
      </p:sp>
      <p:sp>
        <p:nvSpPr>
          <p:cNvPr id="69634" name="Rectangle 3"/>
          <p:cNvSpPr>
            <a:spLocks noGrp="1" noChangeArrowheads="1"/>
          </p:cNvSpPr>
          <p:nvPr>
            <p:ph type="body" idx="1"/>
          </p:nvPr>
        </p:nvSpPr>
        <p:spPr/>
        <p:txBody>
          <a:bodyPr/>
          <a:lstStyle/>
          <a:p>
            <a:pPr eaLnBrk="1" hangingPunct="1"/>
            <a:r>
              <a:rPr lang="tr-TR" altLang="tr-TR" sz="2200" smtClean="0"/>
              <a:t>TZD grubunun ülkemizde kullanımdaki tek örneği olan pioglitazon’un hipoglisemi riski, sulfonilüreye göre daha düşük ve uzun-dönem etkinliği daha yüksektir. </a:t>
            </a:r>
          </a:p>
          <a:p>
            <a:pPr eaLnBrk="1" hangingPunct="1"/>
            <a:r>
              <a:rPr lang="tr-TR" altLang="tr-TR" sz="2200" smtClean="0"/>
              <a:t>Ancak TZD grubu ilaçların ödem, konjestif kalp yetersizliği ve kırık riskini artırdığı, ayrıca son dönemde pioglitazon ile ilişkili mesane kanseri riski artışı yönündeki kuşkular dikkate alınarak, eğer ikinci basamak ilaç olarak metformine eklenecekse hastaların tedavinin süresi, ilacın dozu ve yan etkileri açısından dikkatle takip edilmeleri gereklidir.</a:t>
            </a:r>
            <a:endParaRPr lang="tr-TR" sz="22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Başlık 1"/>
          <p:cNvSpPr>
            <a:spLocks noGrp="1"/>
          </p:cNvSpPr>
          <p:nvPr>
            <p:ph type="title"/>
          </p:nvPr>
        </p:nvSpPr>
        <p:spPr/>
        <p:txBody>
          <a:bodyPr/>
          <a:lstStyle/>
          <a:p>
            <a:pPr eaLnBrk="1" hangingPunct="1"/>
            <a:r>
              <a:rPr lang="tr-TR" altLang="tr-TR" sz="2400" b="1" smtClean="0"/>
              <a:t>TEMD TİP 2 DM TEDAVİ ALGORİTMASI - TEDAVİ SEÇİMİ - Üşüncü basamak tedavi</a:t>
            </a:r>
            <a:endParaRPr lang="tr-TR" altLang="tr-TR" sz="2400" smtClean="0"/>
          </a:p>
        </p:txBody>
      </p:sp>
      <p:sp>
        <p:nvSpPr>
          <p:cNvPr id="70658" name="İçerik Yer Tutucusu 2"/>
          <p:cNvSpPr>
            <a:spLocks noGrp="1"/>
          </p:cNvSpPr>
          <p:nvPr>
            <p:ph idx="1"/>
          </p:nvPr>
        </p:nvSpPr>
        <p:spPr>
          <a:xfrm>
            <a:off x="533400" y="1676400"/>
            <a:ext cx="8001000" cy="4267200"/>
          </a:xfrm>
        </p:spPr>
        <p:txBody>
          <a:bodyPr/>
          <a:lstStyle/>
          <a:p>
            <a:pPr eaLnBrk="1" hangingPunct="1"/>
            <a:r>
              <a:rPr lang="tr-TR" altLang="tr-TR" sz="1600" smtClean="0"/>
              <a:t>Metformin‘e ikinci bir OAD (veya GLP-1A) eklendikten 3-6 ay sonra A1C &gt;%8.5 ise veya bireysel glisemik hedeflere ulaşılamıyorsa zaman kaybetmeden insülin tedavisine geçilmelidir.</a:t>
            </a:r>
          </a:p>
          <a:p>
            <a:pPr lvl="1" eaLnBrk="1" hangingPunct="1"/>
            <a:r>
              <a:rPr lang="tr-TR" altLang="tr-TR" sz="1600" smtClean="0"/>
              <a:t>Önceki aşamalarda insülin kullanmamış hastalarda tedaviye bazal insülin (alternatif olarak hazır karışım insülin) eklenmelidir.</a:t>
            </a:r>
          </a:p>
          <a:p>
            <a:pPr lvl="1" eaLnBrk="1" hangingPunct="1"/>
            <a:r>
              <a:rPr lang="tr-TR" altLang="tr-TR" sz="1600" smtClean="0"/>
              <a:t>Metfomin ile birlikte kontrollü salınımlı sulfonilüre veya glinid kullanan hastalarda en uygun yol, tedaviye bazal insülin eklenmesidir.</a:t>
            </a:r>
          </a:p>
          <a:p>
            <a:pPr lvl="1" eaLnBrk="1" hangingPunct="1"/>
            <a:r>
              <a:rPr lang="tr-TR" altLang="tr-TR" sz="1600" smtClean="0"/>
              <a:t>Metformin ile birlikte DPP4-İ veya GLP-1A kullanan obez hastalarda tedaviye bazal insülin eklenmesi uygun olabilir ancak ülkemizde eksenatid’in insülin ile kombine kullanımı onaylı değildir.</a:t>
            </a:r>
          </a:p>
          <a:p>
            <a:pPr lvl="1" eaLnBrk="1" hangingPunct="1"/>
            <a:r>
              <a:rPr lang="tr-TR" altLang="tr-TR" sz="1600" smtClean="0"/>
              <a:t>Önceki aşamalarda bifazik insülin kullanan hastalarda insülin tedavisi yoğunlaştırılmalıdır.</a:t>
            </a:r>
          </a:p>
          <a:p>
            <a:pPr lvl="1" eaLnBrk="1" hangingPunct="1"/>
            <a:r>
              <a:rPr lang="tr-TR" altLang="tr-TR" sz="1600" smtClean="0"/>
              <a:t>Pioglitazon ile birlikte insülin kullanıldığında hastalar yakından izlenmelidir.</a:t>
            </a:r>
          </a:p>
          <a:p>
            <a:pPr lvl="1" eaLnBrk="1" hangingPunct="1"/>
            <a:r>
              <a:rPr lang="tr-TR" altLang="tr-TR" sz="1600" smtClean="0"/>
              <a:t>İnsülin kullanan hastalarda metformin verilmesine de devam edilmelidir.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Başlık 1"/>
          <p:cNvSpPr>
            <a:spLocks noGrp="1"/>
          </p:cNvSpPr>
          <p:nvPr>
            <p:ph type="title"/>
          </p:nvPr>
        </p:nvSpPr>
        <p:spPr/>
        <p:txBody>
          <a:bodyPr/>
          <a:lstStyle/>
          <a:p>
            <a:pPr eaLnBrk="1" hangingPunct="1"/>
            <a:endParaRPr lang="tr-TR" altLang="tr-TR" smtClean="0"/>
          </a:p>
        </p:txBody>
      </p:sp>
      <p:sp>
        <p:nvSpPr>
          <p:cNvPr id="71682" name="İçerik Yer Tutucusu 2"/>
          <p:cNvSpPr>
            <a:spLocks noGrp="1"/>
          </p:cNvSpPr>
          <p:nvPr>
            <p:ph idx="1"/>
          </p:nvPr>
        </p:nvSpPr>
        <p:spPr/>
        <p:txBody>
          <a:bodyPr/>
          <a:lstStyle/>
          <a:p>
            <a:pPr eaLnBrk="1" hangingPunct="1"/>
            <a:r>
              <a:rPr lang="tr-TR" altLang="tr-TR" sz="1800" smtClean="0"/>
              <a:t>Metformine ikinci ilaç eklenmesinden sonra A1C %7.1-8.5 ise tedaviye üçüncü bir antidiyabetik ilaç eklenebilir. Ancak bu durumda tedavi maliyeti yükselir, tedavinin etkinliği insüline kıyasla daha düşüktür. Genellikle de kısa süre sonra yetersiz kalır.</a:t>
            </a:r>
          </a:p>
          <a:p>
            <a:pPr lvl="1" eaLnBrk="1" hangingPunct="1"/>
            <a:r>
              <a:rPr lang="tr-TR" altLang="tr-TR" sz="1800" smtClean="0"/>
              <a:t>Metformin ile birlikte sulfonilüre/glini ya da bazal insülin kullanan hastalarda tedaviye, DPP4-İ veya GLP-1A eklenebilir ancak hipoglisemi riski açısından dikkatli olunmalıdır (ülkemizde eksenatid’in insülin ile kombine kullanımı onaylı değildir).</a:t>
            </a:r>
          </a:p>
          <a:p>
            <a:pPr lvl="1" eaLnBrk="1" hangingPunct="1"/>
            <a:r>
              <a:rPr lang="tr-TR" altLang="tr-TR" sz="1800" smtClean="0"/>
              <a:t>İnsülin direnci olan hastalarda tedaviye bir süre için pioglitazon eklenebilir.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Başlık 1"/>
          <p:cNvSpPr>
            <a:spLocks noGrp="1"/>
          </p:cNvSpPr>
          <p:nvPr>
            <p:ph type="title"/>
          </p:nvPr>
        </p:nvSpPr>
        <p:spPr/>
        <p:txBody>
          <a:bodyPr/>
          <a:lstStyle/>
          <a:p>
            <a:pPr eaLnBrk="1" hangingPunct="1"/>
            <a:endParaRPr lang="tr-TR" altLang="tr-TR" smtClean="0"/>
          </a:p>
        </p:txBody>
      </p:sp>
      <p:sp>
        <p:nvSpPr>
          <p:cNvPr id="72706" name="İçerik Yer Tutucusu 2"/>
          <p:cNvSpPr>
            <a:spLocks noGrp="1"/>
          </p:cNvSpPr>
          <p:nvPr>
            <p:ph idx="1"/>
          </p:nvPr>
        </p:nvSpPr>
        <p:spPr/>
        <p:txBody>
          <a:bodyPr/>
          <a:lstStyle/>
          <a:p>
            <a:pPr eaLnBrk="1" hangingPunct="1"/>
            <a:r>
              <a:rPr lang="tr-TR" altLang="tr-TR" sz="1800" smtClean="0"/>
              <a:t>Genel olarak insülin ile birlikte ikili veya insülinsiz üçlü anti-hiperglisemik ilaç kombinasyon tedavilerine rağmen 3-6 ay sonra A1C &gt;%7 ise veya bireysel glisemik hedeflere ulaşılamazsa ya da sürdürülemez ise yoğun insülin tedavisine geçilmelidir.</a:t>
            </a:r>
          </a:p>
          <a:p>
            <a:pPr eaLnBrk="1" hangingPunct="1"/>
            <a:r>
              <a:rPr lang="tr-TR" altLang="tr-TR" sz="1800" smtClean="0"/>
              <a:t>İntensif insülin tedavisi bazal-bolus (çoklu doz) insülin tedavisi şeklinde düzenlenmelidir.</a:t>
            </a:r>
          </a:p>
          <a:p>
            <a:pPr eaLnBrk="1" hangingPunct="1"/>
            <a:r>
              <a:rPr lang="tr-TR" altLang="tr-TR" sz="1800" smtClean="0"/>
              <a:t>Bazal-bolus insülin ile glisemik kontrol sağlanamayan, fleksibl yaşantısı olan, intellektüel seviyesi yüksek ve istekli tip 2 diyabetli hastalarda insülin pompa (SCİİ) tedavisi uygulanabilir.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Başlık 1"/>
          <p:cNvSpPr>
            <a:spLocks noGrp="1"/>
          </p:cNvSpPr>
          <p:nvPr>
            <p:ph type="title"/>
          </p:nvPr>
        </p:nvSpPr>
        <p:spPr/>
        <p:txBody>
          <a:bodyPr/>
          <a:lstStyle/>
          <a:p>
            <a:pPr eaLnBrk="1" hangingPunct="1"/>
            <a:r>
              <a:rPr lang="tr-TR" altLang="tr-TR" sz="2800" b="1" smtClean="0"/>
              <a:t>TEMD TİP 2 DM TEDAVİ ALGORİTMASI - İNSÜLİN TEDAVİSİ</a:t>
            </a:r>
            <a:endParaRPr lang="tr-TR" altLang="tr-TR" sz="2800" smtClean="0"/>
          </a:p>
        </p:txBody>
      </p:sp>
      <p:sp>
        <p:nvSpPr>
          <p:cNvPr id="73730" name="İçerik Yer Tutucusu 2"/>
          <p:cNvSpPr>
            <a:spLocks noGrp="1"/>
          </p:cNvSpPr>
          <p:nvPr>
            <p:ph idx="1"/>
          </p:nvPr>
        </p:nvSpPr>
        <p:spPr/>
        <p:txBody>
          <a:bodyPr/>
          <a:lstStyle/>
          <a:p>
            <a:pPr eaLnBrk="1" hangingPunct="1"/>
            <a:r>
              <a:rPr lang="tr-TR" altLang="tr-TR" sz="2000" smtClean="0"/>
              <a:t>Tip 2 diyabetli hastalarda araya giren ve insülin ihtiyacını artıran diğer hastalıklar, ağır insülin direnci, akut metabolik dekompansasyon (DKA, HHD), cerrahi, gebelik veya diyabet komplikasyonlarının ilerlemesi gibi durumlarda hiç vakit kaybedilmeden bazal bolus insülin tedavisine başlanmalıdır.</a:t>
            </a:r>
          </a:p>
          <a:p>
            <a:pPr eaLnBrk="1" hangingPunct="1"/>
            <a:r>
              <a:rPr lang="tr-TR" altLang="tr-TR" sz="2000" smtClean="0"/>
              <a:t>Yukarıdaki durumlar dışında, tip 2 diyabette insülin tedavisine başlarken öncelikle bazal insülin tercih edilir.</a:t>
            </a:r>
          </a:p>
          <a:p>
            <a:pPr eaLnBrk="1" hangingPunct="1"/>
            <a:r>
              <a:rPr lang="tr-TR" altLang="tr-TR" sz="2000" smtClean="0"/>
              <a:t>İnsülin ihtiyacı yüksek bazı hastalarda başlangıçtan itibaren ikinci bir doz bazal insülin kullanılması veya günde 2 doz hazır karışım insan veya analog bifazik insülin tedavisi uygulanması gerekebilir.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Başlık 1"/>
          <p:cNvSpPr>
            <a:spLocks noGrp="1"/>
          </p:cNvSpPr>
          <p:nvPr>
            <p:ph type="title"/>
          </p:nvPr>
        </p:nvSpPr>
        <p:spPr/>
        <p:txBody>
          <a:bodyPr/>
          <a:lstStyle/>
          <a:p>
            <a:pPr eaLnBrk="1" hangingPunct="1"/>
            <a:endParaRPr lang="tr-TR" altLang="tr-TR" smtClean="0"/>
          </a:p>
        </p:txBody>
      </p:sp>
      <p:sp>
        <p:nvSpPr>
          <p:cNvPr id="74754" name="İçerik Yer Tutucusu 2"/>
          <p:cNvSpPr>
            <a:spLocks noGrp="1"/>
          </p:cNvSpPr>
          <p:nvPr>
            <p:ph idx="1"/>
          </p:nvPr>
        </p:nvSpPr>
        <p:spPr/>
        <p:txBody>
          <a:bodyPr/>
          <a:lstStyle/>
          <a:p>
            <a:pPr eaLnBrk="1" hangingPunct="1"/>
            <a:r>
              <a:rPr lang="tr-TR" altLang="tr-TR" sz="2400" smtClean="0"/>
              <a:t>Bazal insülin olarak gece NPH veya gece, akşam ya da sabah uzun etkili analog (glargin veya detemir) insülin 0.1-0.2 IU/kg dozunda başlanır. </a:t>
            </a:r>
          </a:p>
          <a:p>
            <a:pPr eaLnBrk="1" hangingPunct="1"/>
            <a:r>
              <a:rPr lang="tr-TR" altLang="tr-TR" sz="2400" smtClean="0"/>
              <a:t>Bazal insülinin yetersiz kaldığı seçilmiş hastalarda kısa etkili analoglar sadece postprandiyal kan şekeri yüksekliği olan öğünlerde kullanılarak glisemik kontrol sağlanabilir.</a:t>
            </a:r>
          </a:p>
          <a:p>
            <a:pPr eaLnBrk="1" hangingPunct="1"/>
            <a:r>
              <a:rPr lang="tr-TR" altLang="tr-TR" sz="2400" smtClean="0"/>
              <a:t>APG≤120 mg/dl olana kadar 3 günde bir 2 IU artırılır (APG &gt;180 mg/dl ise 4 IU artırılır).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Başlık 1"/>
          <p:cNvSpPr>
            <a:spLocks noGrp="1"/>
          </p:cNvSpPr>
          <p:nvPr>
            <p:ph type="title"/>
          </p:nvPr>
        </p:nvSpPr>
        <p:spPr/>
        <p:txBody>
          <a:bodyPr/>
          <a:lstStyle/>
          <a:p>
            <a:pPr eaLnBrk="1" hangingPunct="1"/>
            <a:endParaRPr lang="tr-TR" altLang="tr-TR" smtClean="0"/>
          </a:p>
        </p:txBody>
      </p:sp>
      <p:sp>
        <p:nvSpPr>
          <p:cNvPr id="75778" name="İçerik Yer Tutucusu 2"/>
          <p:cNvSpPr>
            <a:spLocks noGrp="1"/>
          </p:cNvSpPr>
          <p:nvPr>
            <p:ph idx="1"/>
          </p:nvPr>
        </p:nvSpPr>
        <p:spPr/>
        <p:txBody>
          <a:bodyPr/>
          <a:lstStyle/>
          <a:p>
            <a:pPr eaLnBrk="1" hangingPunct="1"/>
            <a:r>
              <a:rPr lang="tr-TR" altLang="tr-TR" sz="2000" smtClean="0"/>
              <a:t>Hipoglisemi olursa veya gece insülin kullanan hastalarda APG &lt;70 mg/dl ise insülin dozu 4 IU azaltılır (insülin dozu 60 IU’den fazla ise %10 azaltılır). Ayrıca koroner sorunu olan, demanslı veya yaşlı hastalarda APG &lt;100 mg/dl ise gece veya akşam insülin dozları azatılmalıdır.</a:t>
            </a:r>
          </a:p>
          <a:p>
            <a:pPr eaLnBrk="1" hangingPunct="1"/>
            <a:r>
              <a:rPr lang="tr-TR" altLang="tr-TR" sz="2000" smtClean="0"/>
              <a:t>Bazal insülin gereksinimi yüksek (&gt;0.5 IU/kg) olan hastalarda bazal-bolus insülin rejimine geçilmesi tercih edilmelidir.</a:t>
            </a:r>
          </a:p>
          <a:p>
            <a:pPr eaLnBrk="1" hangingPunct="1"/>
            <a:r>
              <a:rPr lang="en-US" altLang="tr-TR" sz="2000" smtClean="0"/>
              <a:t>Bazal insülin tedavisine başlandıktan 3 ay sonra A1C &gt;%7 ise öğle,</a:t>
            </a:r>
            <a:r>
              <a:rPr lang="tr-TR" altLang="tr-TR" sz="2000" smtClean="0"/>
              <a:t> akşam ya da gece PG ölçümüne göre 4 IU hızlı/kısa etkili insülin başlanır, akşam PG≤120 mg/dl (ya da gece PG ≤140 mg/dl) olana kadar 3 günde bir 2 IU artırılır.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Başlık 1"/>
          <p:cNvSpPr>
            <a:spLocks noGrp="1"/>
          </p:cNvSpPr>
          <p:nvPr>
            <p:ph type="title"/>
          </p:nvPr>
        </p:nvSpPr>
        <p:spPr/>
        <p:txBody>
          <a:bodyPr/>
          <a:lstStyle/>
          <a:p>
            <a:pPr eaLnBrk="1" hangingPunct="1"/>
            <a:endParaRPr lang="tr-TR" altLang="tr-TR" smtClean="0"/>
          </a:p>
        </p:txBody>
      </p:sp>
      <p:sp>
        <p:nvSpPr>
          <p:cNvPr id="76802" name="İçerik Yer Tutucusu 2"/>
          <p:cNvSpPr>
            <a:spLocks noGrp="1"/>
          </p:cNvSpPr>
          <p:nvPr>
            <p:ph idx="1"/>
          </p:nvPr>
        </p:nvSpPr>
        <p:spPr/>
        <p:txBody>
          <a:bodyPr/>
          <a:lstStyle/>
          <a:p>
            <a:pPr eaLnBrk="1" hangingPunct="1"/>
            <a:r>
              <a:rPr lang="tr-TR" altLang="tr-TR" sz="1800" smtClean="0"/>
              <a:t>3 ay sonra A1C &gt;%7 (&gt;53 mmol/mol) veya bireysel hedefe ulaşılamamış ise 2. doz bazal insülin eklenebilir Alternatif olarak 2.st tokluk PG düzeyine göre hızlı etkili analog (aspart, glulisin veya lispro) insülin injeksiyonlarının sayısı artırılabilir.</a:t>
            </a:r>
          </a:p>
          <a:p>
            <a:pPr eaLnBrk="1" hangingPunct="1"/>
            <a:r>
              <a:rPr lang="tr-TR" altLang="tr-TR" sz="1800" smtClean="0"/>
              <a:t>Özellikle hızlı/kısa etkili insülinler kullanıldığında insülin salgılatıcı ilaçlar (sulfonilüre veya glinid) kesilmelidir.</a:t>
            </a:r>
          </a:p>
          <a:p>
            <a:pPr eaLnBrk="1" hangingPunct="1"/>
            <a:r>
              <a:rPr lang="tr-TR" altLang="tr-TR" sz="1800" smtClean="0"/>
              <a:t>İnsülin tedavisi ile birlikte mümkünse insülin duyarlılaştırıcı metformin verilmesi tercih edilmelidir. İntensif insülin tedavisi ile birlikte pioglitazon kullanılması, ödem ve konjestif kalp yetersizliği riskini artırır. Bununla beraber, çok yüksek doz insülin gerektiren hastalarda insülin direnci kırılana kadar, kısa bir dönem (6-12 ay) için, insülin tedavisine pioglitazon eklenebilir. Bu grup hastaların yakından takip edilmesi gereklidir.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Başlık 1"/>
          <p:cNvSpPr>
            <a:spLocks noGrp="1"/>
          </p:cNvSpPr>
          <p:nvPr>
            <p:ph type="title"/>
          </p:nvPr>
        </p:nvSpPr>
        <p:spPr/>
        <p:txBody>
          <a:bodyPr/>
          <a:lstStyle/>
          <a:p>
            <a:pPr eaLnBrk="1" hangingPunct="1"/>
            <a:endParaRPr lang="tr-TR" altLang="tr-TR" smtClean="0"/>
          </a:p>
        </p:txBody>
      </p:sp>
      <p:sp>
        <p:nvSpPr>
          <p:cNvPr id="77826" name="İçerik Yer Tutucusu 2"/>
          <p:cNvSpPr>
            <a:spLocks noGrp="1"/>
          </p:cNvSpPr>
          <p:nvPr>
            <p:ph idx="1"/>
          </p:nvPr>
        </p:nvSpPr>
        <p:spPr/>
        <p:txBody>
          <a:bodyPr/>
          <a:lstStyle/>
          <a:p>
            <a:pPr eaLnBrk="1" hangingPunct="1"/>
            <a:endParaRPr lang="tr-TR" altLang="tr-TR" smtClean="0"/>
          </a:p>
        </p:txBody>
      </p:sp>
      <p:pic>
        <p:nvPicPr>
          <p:cNvPr id="77827" name="Picture 2"/>
          <p:cNvPicPr>
            <a:picLocks noChangeAspect="1" noChangeArrowheads="1"/>
          </p:cNvPicPr>
          <p:nvPr/>
        </p:nvPicPr>
        <p:blipFill>
          <a:blip r:embed="rId2"/>
          <a:srcRect/>
          <a:stretch>
            <a:fillRect/>
          </a:stretch>
        </p:blipFill>
        <p:spPr bwMode="auto">
          <a:xfrm>
            <a:off x="1588" y="0"/>
            <a:ext cx="9142412"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endParaRPr lang="tr-TR" smtClean="0"/>
          </a:p>
        </p:txBody>
      </p:sp>
      <p:sp>
        <p:nvSpPr>
          <p:cNvPr id="20482" name="Rectangle 3"/>
          <p:cNvSpPr>
            <a:spLocks noGrp="1" noChangeArrowheads="1"/>
          </p:cNvSpPr>
          <p:nvPr>
            <p:ph type="body" idx="1"/>
          </p:nvPr>
        </p:nvSpPr>
        <p:spPr/>
        <p:txBody>
          <a:bodyPr/>
          <a:lstStyle/>
          <a:p>
            <a:pPr eaLnBrk="1" hangingPunct="1"/>
            <a:r>
              <a:rPr lang="tr-TR" altLang="tr-TR" sz="2400" smtClean="0"/>
              <a:t>6. Daha önce IFG veya IGT saptanan bireyler</a:t>
            </a:r>
          </a:p>
          <a:p>
            <a:pPr eaLnBrk="1" hangingPunct="1"/>
            <a:r>
              <a:rPr lang="tr-TR" altLang="tr-TR" sz="2400" smtClean="0"/>
              <a:t>7. Polikistik over sendromu (PKOS) olan kadınlar</a:t>
            </a:r>
            <a:endParaRPr lang="tr-TR" altLang="tr-TR" sz="2400" smtClean="0">
              <a:latin typeface="Arial" charset="0"/>
            </a:endParaRPr>
          </a:p>
          <a:p>
            <a:pPr eaLnBrk="1" hangingPunct="1">
              <a:buClr>
                <a:srgbClr val="CC0000"/>
              </a:buClr>
            </a:pPr>
            <a:r>
              <a:rPr lang="tr-TR" altLang="tr-TR" sz="2400" smtClean="0">
                <a:solidFill>
                  <a:srgbClr val="000000"/>
                </a:solidFill>
              </a:rPr>
              <a:t>8. İnsülin direnci ile ilgili klinik hastalığı veya bulguları (akantozis nigrikans) bulunan kişiler</a:t>
            </a:r>
          </a:p>
          <a:p>
            <a:pPr eaLnBrk="1" hangingPunct="1">
              <a:buClr>
                <a:srgbClr val="CC0000"/>
              </a:buClr>
            </a:pPr>
            <a:r>
              <a:rPr lang="tr-TR" altLang="tr-TR" sz="2400" smtClean="0">
                <a:solidFill>
                  <a:srgbClr val="000000"/>
                </a:solidFill>
              </a:rPr>
              <a:t>9. Koroner, periferik veya serebral vasküler hastalığı bulunanlar</a:t>
            </a:r>
            <a:endParaRPr lang="tr-TR" altLang="tr-TR" sz="2400" smtClean="0">
              <a:solidFill>
                <a:srgbClr val="000000"/>
              </a:solidFill>
              <a:latin typeface="Arial" charset="0"/>
            </a:endParaRPr>
          </a:p>
          <a:p>
            <a:pPr eaLnBrk="1" hangingPunct="1">
              <a:buClr>
                <a:srgbClr val="CC0000"/>
              </a:buClr>
            </a:pPr>
            <a:r>
              <a:rPr lang="tr-TR" altLang="tr-TR" sz="2400" smtClean="0">
                <a:solidFill>
                  <a:srgbClr val="000000"/>
                </a:solidFill>
              </a:rPr>
              <a:t>10. Düşük doğum tartılı doğan kişiler</a:t>
            </a:r>
            <a:endParaRPr lang="tr-TR" sz="24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Başlık 1"/>
          <p:cNvSpPr>
            <a:spLocks noGrp="1"/>
          </p:cNvSpPr>
          <p:nvPr>
            <p:ph type="title"/>
          </p:nvPr>
        </p:nvSpPr>
        <p:spPr/>
        <p:txBody>
          <a:bodyPr/>
          <a:lstStyle/>
          <a:p>
            <a:pPr eaLnBrk="1" hangingPunct="1"/>
            <a:r>
              <a:rPr lang="tr-TR" altLang="tr-TR" sz="4000" b="1" smtClean="0"/>
              <a:t>TEMD ÖNERİLERİ</a:t>
            </a:r>
            <a:endParaRPr lang="tr-TR" altLang="tr-TR" smtClean="0"/>
          </a:p>
        </p:txBody>
      </p:sp>
      <p:sp>
        <p:nvSpPr>
          <p:cNvPr id="78850" name="İçerik Yer Tutucusu 2"/>
          <p:cNvSpPr>
            <a:spLocks noGrp="1"/>
          </p:cNvSpPr>
          <p:nvPr>
            <p:ph idx="1"/>
          </p:nvPr>
        </p:nvSpPr>
        <p:spPr/>
        <p:txBody>
          <a:bodyPr/>
          <a:lstStyle/>
          <a:p>
            <a:pPr eaLnBrk="1" hangingPunct="1"/>
            <a:r>
              <a:rPr lang="tr-TR" altLang="tr-TR" sz="1400" smtClean="0"/>
              <a:t>Yeni tanı almış tip 2 diyabetli hastalarda yaşam tarzı düzenlemeleri ile birlikte, herhangi bir kontrendikasyon yoksa metformin başlanmalıdır.</a:t>
            </a:r>
          </a:p>
          <a:p>
            <a:pPr eaLnBrk="1" hangingPunct="1"/>
            <a:r>
              <a:rPr lang="tr-TR" altLang="tr-TR" sz="1400" smtClean="0"/>
              <a:t>Tanıda A1C &gt;%10 (&gt;86 mmol/mol) olan ve hiperglisemik semptomları bulunan hastalarda, yaşam tarzı düzenlemeleri ile birlikte öncelikle insulin tedavisi tercih edilmelidir.</a:t>
            </a:r>
          </a:p>
          <a:p>
            <a:pPr eaLnBrk="1" hangingPunct="1"/>
            <a:r>
              <a:rPr lang="tr-TR" altLang="tr-TR" sz="1400" smtClean="0"/>
              <a:t>Glisemik kontrol hedefleri hastayı hipoglisemi riskine sokmayacak şekilde bireysel olarak belirlenmelidir.</a:t>
            </a:r>
          </a:p>
          <a:p>
            <a:pPr lvl="1" eaLnBrk="1" hangingPunct="1"/>
            <a:r>
              <a:rPr lang="tr-TR" altLang="tr-TR" sz="1400" smtClean="0"/>
              <a:t>Hastaların büyük çoğunluğu için ideal A1C hedefi (≤%6.5; ≤48 mmol/mol) benimsenmelidir.</a:t>
            </a:r>
          </a:p>
          <a:p>
            <a:pPr lvl="1" eaLnBrk="1" hangingPunct="1"/>
            <a:r>
              <a:rPr lang="tr-TR" altLang="tr-TR" sz="1400" smtClean="0"/>
              <a:t>Metformine rağmen A1C %6.5-7 (48-53 mmol/mol) ise yaşam tarzı düzenlemeleri gözden geçirilmelidir.</a:t>
            </a:r>
          </a:p>
          <a:p>
            <a:pPr lvl="1" eaLnBrk="1" hangingPunct="1"/>
            <a:r>
              <a:rPr lang="tr-TR" altLang="tr-TR" sz="1400" smtClean="0"/>
              <a:t>İlk 3 ay sonunda yaşam tarzı değişiklikleri ve metformine rağmen yeterli glisemik kontrol sağlanamazsa tedaviye ikinci bir ilaç; A1C %7.1-8.5 (54-69 mmol/mol) ise farklı bir gruptan OAD; A1C &gt;%8.5 (&gt;69 mmol/mol) ise insulin eklenmelidir [Sınıf D, ortak görüşe dayalı kanıt (2-5)].</a:t>
            </a:r>
          </a:p>
          <a:p>
            <a:pPr lvl="1" eaLnBrk="1" hangingPunct="1"/>
            <a:r>
              <a:rPr lang="es-ES" altLang="tr-TR" sz="1400" smtClean="0"/>
              <a:t>Hastaya </a:t>
            </a:r>
            <a:r>
              <a:rPr lang="tr-TR" altLang="tr-TR" sz="1400" smtClean="0"/>
              <a:t>ö</a:t>
            </a:r>
            <a:r>
              <a:rPr lang="es-ES" altLang="tr-TR" sz="1400" smtClean="0"/>
              <a:t>zg</a:t>
            </a:r>
            <a:r>
              <a:rPr lang="tr-TR" altLang="tr-TR" sz="1400" smtClean="0"/>
              <a:t>ü</a:t>
            </a:r>
            <a:r>
              <a:rPr lang="es-ES" altLang="tr-TR" sz="1400" smtClean="0"/>
              <a:t> olarak belirlenen A1C hedefine 6-12 ay i</a:t>
            </a:r>
            <a:r>
              <a:rPr lang="tr-TR" altLang="tr-TR" sz="1400" smtClean="0"/>
              <a:t>ç</a:t>
            </a:r>
            <a:r>
              <a:rPr lang="es-ES" altLang="tr-TR" sz="1400" smtClean="0"/>
              <a:t>inde ulaşılması icin</a:t>
            </a:r>
            <a:r>
              <a:rPr lang="tr-TR" altLang="tr-TR" sz="1400" smtClean="0"/>
              <a:t> uygun zamanda gerekli tedavi değişiklikleri ve doz düzenlemeleri yapılmalıdır.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Başlık 1"/>
          <p:cNvSpPr>
            <a:spLocks noGrp="1"/>
          </p:cNvSpPr>
          <p:nvPr>
            <p:ph type="title"/>
          </p:nvPr>
        </p:nvSpPr>
        <p:spPr/>
        <p:txBody>
          <a:bodyPr/>
          <a:lstStyle/>
          <a:p>
            <a:pPr eaLnBrk="1" hangingPunct="1"/>
            <a:endParaRPr lang="tr-TR" altLang="tr-TR" smtClean="0"/>
          </a:p>
        </p:txBody>
      </p:sp>
      <p:sp>
        <p:nvSpPr>
          <p:cNvPr id="79874" name="İçerik Yer Tutucusu 2"/>
          <p:cNvSpPr>
            <a:spLocks noGrp="1"/>
          </p:cNvSpPr>
          <p:nvPr>
            <p:ph idx="1"/>
          </p:nvPr>
        </p:nvSpPr>
        <p:spPr/>
        <p:txBody>
          <a:bodyPr/>
          <a:lstStyle/>
          <a:p>
            <a:pPr eaLnBrk="1" hangingPunct="1"/>
            <a:r>
              <a:rPr lang="tr-TR" altLang="tr-TR" sz="1500" smtClean="0"/>
              <a:t>Tip 2 diyabetli hastalarda farmakolojik tedavi secimi hipergliseminin derecesine, diyabet suresine, ilaçların özelliklerine, mevcut diyabet komplikasyonlarına, eşlik eden diğer hastalıklara, hastanın yaşam beklentisine ve hastanın tercihine bağlı olarak her hasta için bireysel bazda yapılmalıdır</a:t>
            </a:r>
          </a:p>
          <a:p>
            <a:pPr eaLnBrk="1" hangingPunct="1"/>
            <a:r>
              <a:rPr lang="es-ES" altLang="tr-TR" sz="1500" smtClean="0"/>
              <a:t>Tip 2 diyabetli hastalarda araya giren ve insulin ihtiyacını artıran (infeksiyon,</a:t>
            </a:r>
            <a:r>
              <a:rPr lang="tr-TR" altLang="tr-TR" sz="1500" smtClean="0"/>
              <a:t> hastalık, ağır insulin direnci, DKA, HHD, cerrahi, gebelik veya diyabet komplikasyonlarının ilerlemesi vb. gibi) durumlarda hiç vakit kaybedilmeden bazal-bolus insulin tedavisine başlanmalıdır.</a:t>
            </a:r>
          </a:p>
          <a:p>
            <a:pPr eaLnBrk="1" hangingPunct="1"/>
            <a:r>
              <a:rPr lang="tr-TR" altLang="tr-TR" sz="1500" smtClean="0"/>
              <a:t>Yukarıdaki durumlar dışında, tip 2 diyabette insulin tedavisine başlarken öncelikle bazal insulin (NPH/uzun etkili analog) tercih edilir. İnsulin ihtiyacı yüksek bazı hastalarda gunde 2 doz hazır karışım insulin tedavisi de kullanılabilir.</a:t>
            </a:r>
          </a:p>
          <a:p>
            <a:pPr eaLnBrk="1" hangingPunct="1"/>
            <a:r>
              <a:rPr lang="tr-TR" altLang="tr-TR" sz="1500" smtClean="0"/>
              <a:t>Bazal insulin uygulanan hastalarda semptomatik hipoglisemi ve gece hipoglisemi riski biraz daha düşük olduğu için; hipoglisemi riski yüksek olan hastalarda NPH yerine uzun etkili insulin analogları tercih edilebilir.</a:t>
            </a:r>
          </a:p>
          <a:p>
            <a:pPr eaLnBrk="1" hangingPunct="1"/>
            <a:endParaRPr lang="tr-TR" altLang="tr-TR" sz="15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Başlık 1"/>
          <p:cNvSpPr>
            <a:spLocks noGrp="1"/>
          </p:cNvSpPr>
          <p:nvPr>
            <p:ph type="title"/>
          </p:nvPr>
        </p:nvSpPr>
        <p:spPr/>
        <p:txBody>
          <a:bodyPr/>
          <a:lstStyle/>
          <a:p>
            <a:pPr eaLnBrk="1" hangingPunct="1"/>
            <a:endParaRPr lang="tr-TR" altLang="tr-TR" smtClean="0"/>
          </a:p>
        </p:txBody>
      </p:sp>
      <p:sp>
        <p:nvSpPr>
          <p:cNvPr id="80898" name="İçerik Yer Tutucusu 2"/>
          <p:cNvSpPr>
            <a:spLocks noGrp="1"/>
          </p:cNvSpPr>
          <p:nvPr>
            <p:ph idx="1"/>
          </p:nvPr>
        </p:nvSpPr>
        <p:spPr/>
        <p:txBody>
          <a:bodyPr/>
          <a:lstStyle/>
          <a:p>
            <a:pPr eaLnBrk="1" hangingPunct="1"/>
            <a:r>
              <a:rPr lang="tr-TR" altLang="tr-TR" sz="1500" smtClean="0"/>
              <a:t>PPG kontrolu sağlamak icin aşağıdaki ilaclar kullanılabilir (ilaclar alfabetik sıra ile dizilmiştir):</a:t>
            </a:r>
          </a:p>
          <a:p>
            <a:pPr lvl="1" eaLnBrk="1" hangingPunct="1"/>
            <a:r>
              <a:rPr lang="tr-TR" altLang="tr-TR" sz="1500" smtClean="0"/>
              <a:t>AGİ </a:t>
            </a:r>
          </a:p>
          <a:p>
            <a:pPr lvl="1" eaLnBrk="1" hangingPunct="1"/>
            <a:r>
              <a:rPr lang="tr-TR" altLang="tr-TR" sz="1500" smtClean="0"/>
              <a:t>DPP4-İ </a:t>
            </a:r>
          </a:p>
          <a:p>
            <a:pPr lvl="1" eaLnBrk="1" hangingPunct="1"/>
            <a:r>
              <a:rPr lang="tr-TR" altLang="tr-TR" sz="1500" smtClean="0"/>
              <a:t>Glinidler </a:t>
            </a:r>
          </a:p>
          <a:p>
            <a:pPr lvl="1" eaLnBrk="1" hangingPunct="1"/>
            <a:r>
              <a:rPr lang="pt-BR" altLang="tr-TR" sz="1500" smtClean="0"/>
              <a:t>GLP-1A </a:t>
            </a:r>
            <a:endParaRPr lang="tr-TR" altLang="tr-TR" sz="1500" smtClean="0"/>
          </a:p>
          <a:p>
            <a:pPr lvl="1" eaLnBrk="1" hangingPunct="1"/>
            <a:r>
              <a:rPr lang="tr-TR" altLang="tr-TR" sz="1500" smtClean="0"/>
              <a:t>Hazır karışım insulin analogları </a:t>
            </a:r>
          </a:p>
          <a:p>
            <a:pPr lvl="1" eaLnBrk="1" hangingPunct="1"/>
            <a:r>
              <a:rPr lang="tr-TR" altLang="tr-TR" sz="1500" smtClean="0"/>
              <a:t>Hızlı etkili insulin analogları</a:t>
            </a:r>
          </a:p>
          <a:p>
            <a:pPr lvl="1" eaLnBrk="1" hangingPunct="1"/>
            <a:r>
              <a:rPr lang="tr-TR" altLang="tr-TR" sz="1500" smtClean="0"/>
              <a:t>Sulfonilureler </a:t>
            </a:r>
          </a:p>
          <a:p>
            <a:pPr lvl="1" eaLnBrk="1" hangingPunct="1"/>
            <a:r>
              <a:rPr lang="tr-TR" altLang="tr-TR" sz="1500" smtClean="0"/>
              <a:t>Pioglitazon </a:t>
            </a:r>
          </a:p>
          <a:p>
            <a:pPr eaLnBrk="1" hangingPunct="1"/>
            <a:r>
              <a:rPr lang="tr-TR" altLang="tr-TR" sz="1500" smtClean="0"/>
              <a:t>İnsulin veya insulin salgılatıcı ilaç kullanmakta olan tip 2 diyabetli bireyler hipoglisemi riski acısından değerlendirilmeli, ilaca bağlı hipoglisemiden korunmak için bilgilendirilmeli, hipoglisemiye sebep olabilecek risk faktörleri belirlenerek tedavi edilmelidir.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Başlık 1"/>
          <p:cNvSpPr>
            <a:spLocks noGrp="1"/>
          </p:cNvSpPr>
          <p:nvPr>
            <p:ph type="title"/>
          </p:nvPr>
        </p:nvSpPr>
        <p:spPr/>
        <p:txBody>
          <a:bodyPr/>
          <a:lstStyle/>
          <a:p>
            <a:pPr eaLnBrk="1" hangingPunct="1"/>
            <a:endParaRPr lang="tr-TR" smtClean="0"/>
          </a:p>
        </p:txBody>
      </p:sp>
      <p:sp>
        <p:nvSpPr>
          <p:cNvPr id="81922" name="İçerik Yer Tutucusu 2"/>
          <p:cNvSpPr>
            <a:spLocks noGrp="1"/>
          </p:cNvSpPr>
          <p:nvPr>
            <p:ph idx="1"/>
          </p:nvPr>
        </p:nvSpPr>
        <p:spPr/>
        <p:txBody>
          <a:bodyPr/>
          <a:lstStyle/>
          <a:p>
            <a:pPr eaLnBrk="1" hangingPunct="1"/>
            <a:endParaRPr lang="tr-TR" smtClean="0"/>
          </a:p>
        </p:txBody>
      </p:sp>
      <p:pic>
        <p:nvPicPr>
          <p:cNvPr id="8192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Başlık 1"/>
          <p:cNvSpPr>
            <a:spLocks noGrp="1"/>
          </p:cNvSpPr>
          <p:nvPr>
            <p:ph type="title" idx="4294967295"/>
          </p:nvPr>
        </p:nvSpPr>
        <p:spPr/>
        <p:txBody>
          <a:bodyPr/>
          <a:lstStyle/>
          <a:p>
            <a:pPr eaLnBrk="1" hangingPunct="1"/>
            <a:r>
              <a:rPr lang="tr-TR" altLang="tr-TR" sz="3200" b="1" smtClean="0"/>
              <a:t>LABORATUVAR İNCELEMELERİ VE RUTİN İZLEM</a:t>
            </a:r>
          </a:p>
        </p:txBody>
      </p:sp>
      <p:sp>
        <p:nvSpPr>
          <p:cNvPr id="82946" name="İçerik Yer Tutucusu 2"/>
          <p:cNvSpPr>
            <a:spLocks noGrp="1"/>
          </p:cNvSpPr>
          <p:nvPr>
            <p:ph idx="4294967295"/>
          </p:nvPr>
        </p:nvSpPr>
        <p:spPr/>
        <p:txBody>
          <a:bodyPr/>
          <a:lstStyle/>
          <a:p>
            <a:pPr eaLnBrk="1" hangingPunct="1"/>
            <a:r>
              <a:rPr lang="tr-TR" altLang="tr-TR" sz="2400" smtClean="0"/>
              <a:t>A1C: 3-6 Ayda bir</a:t>
            </a:r>
          </a:p>
          <a:p>
            <a:pPr eaLnBrk="1" hangingPunct="1"/>
            <a:r>
              <a:rPr lang="tr-TR" altLang="tr-TR" sz="2400" smtClean="0"/>
              <a:t>Açlık lipid profili: Yılda bir </a:t>
            </a:r>
          </a:p>
          <a:p>
            <a:pPr eaLnBrk="1" hangingPunct="1"/>
            <a:r>
              <a:rPr lang="tr-TR" altLang="tr-TR" sz="2400" smtClean="0"/>
              <a:t>Mikroalbuminüri (üriner albumin ekskresyonu: UAE): Tip 1 diyabette tanıdan 5 yıl sonra veya pubertede, tip 2 diyabette tanıda ve daha sonra her yıl bakılmalıdır. Sabah ilk (veya spot) idrarda albumin/kreatinin oranı tercih edilmelidir. </a:t>
            </a:r>
          </a:p>
          <a:p>
            <a:pPr eaLnBrk="1" hangingPunct="1"/>
            <a:r>
              <a:rPr lang="tr-TR" altLang="tr-TR" sz="2400" smtClean="0"/>
              <a:t>Serum kreatinin: Erişkinde (çocukta proteinüri varsa) yılda bir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Başlık 1"/>
          <p:cNvSpPr>
            <a:spLocks noGrp="1"/>
          </p:cNvSpPr>
          <p:nvPr>
            <p:ph type="title" idx="4294967295"/>
          </p:nvPr>
        </p:nvSpPr>
        <p:spPr/>
        <p:txBody>
          <a:bodyPr/>
          <a:lstStyle/>
          <a:p>
            <a:pPr eaLnBrk="1" hangingPunct="1"/>
            <a:endParaRPr lang="tr-TR" altLang="tr-TR" smtClean="0"/>
          </a:p>
        </p:txBody>
      </p:sp>
      <p:sp>
        <p:nvSpPr>
          <p:cNvPr id="83970" name="İçerik Yer Tutucusu 2"/>
          <p:cNvSpPr>
            <a:spLocks noGrp="1"/>
          </p:cNvSpPr>
          <p:nvPr>
            <p:ph idx="4294967295"/>
          </p:nvPr>
        </p:nvSpPr>
        <p:spPr/>
        <p:txBody>
          <a:bodyPr/>
          <a:lstStyle/>
          <a:p>
            <a:pPr eaLnBrk="1" hangingPunct="1"/>
            <a:endParaRPr lang="tr-TR" altLang="tr-TR" smtClean="0"/>
          </a:p>
        </p:txBody>
      </p:sp>
      <p:pic>
        <p:nvPicPr>
          <p:cNvPr id="83971" name="Picture 2"/>
          <p:cNvPicPr>
            <a:picLocks noChangeAspect="1" noChangeArrowheads="1"/>
          </p:cNvPicPr>
          <p:nvPr/>
        </p:nvPicPr>
        <p:blipFill>
          <a:blip r:embed="rId2"/>
          <a:srcRect/>
          <a:stretch>
            <a:fillRect/>
          </a:stretch>
        </p:blipFill>
        <p:spPr bwMode="auto">
          <a:xfrm>
            <a:off x="457200" y="1295400"/>
            <a:ext cx="8229600" cy="48768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Başlık 1"/>
          <p:cNvSpPr>
            <a:spLocks noGrp="1"/>
          </p:cNvSpPr>
          <p:nvPr>
            <p:ph type="title" idx="4294967295"/>
          </p:nvPr>
        </p:nvSpPr>
        <p:spPr/>
        <p:txBody>
          <a:bodyPr/>
          <a:lstStyle/>
          <a:p>
            <a:pPr eaLnBrk="1" hangingPunct="1"/>
            <a:endParaRPr lang="tr-TR" altLang="tr-TR" smtClean="0"/>
          </a:p>
        </p:txBody>
      </p:sp>
      <p:sp>
        <p:nvSpPr>
          <p:cNvPr id="84994" name="İçerik Yer Tutucusu 2"/>
          <p:cNvSpPr>
            <a:spLocks noGrp="1"/>
          </p:cNvSpPr>
          <p:nvPr>
            <p:ph idx="4294967295"/>
          </p:nvPr>
        </p:nvSpPr>
        <p:spPr/>
        <p:txBody>
          <a:bodyPr/>
          <a:lstStyle/>
          <a:p>
            <a:pPr eaLnBrk="1" hangingPunct="1"/>
            <a:r>
              <a:rPr lang="tr-TR" altLang="tr-TR" sz="2400" smtClean="0"/>
              <a:t>TSH</a:t>
            </a:r>
            <a:r>
              <a:rPr lang="tr-TR" altLang="tr-TR" sz="2400" smtClean="0">
                <a:latin typeface="Arial" charset="0"/>
              </a:rPr>
              <a:t>, </a:t>
            </a:r>
            <a:r>
              <a:rPr lang="tr-TR" altLang="tr-TR" sz="2400" smtClean="0"/>
              <a:t>serbest-T4. Tip 1 diyabette Anti-TPO</a:t>
            </a:r>
            <a:r>
              <a:rPr lang="tr-TR" altLang="tr-TR" sz="2400" smtClean="0">
                <a:latin typeface="Arial" charset="0"/>
              </a:rPr>
              <a:t> ve </a:t>
            </a:r>
            <a:r>
              <a:rPr lang="tr-TR" altLang="tr-TR" sz="2400" smtClean="0"/>
              <a:t>Anti-Tg</a:t>
            </a:r>
            <a:r>
              <a:rPr lang="tr-TR" altLang="tr-TR" sz="2400" smtClean="0">
                <a:latin typeface="Arial" charset="0"/>
              </a:rPr>
              <a:t>. </a:t>
            </a:r>
            <a:r>
              <a:rPr lang="tr-TR" altLang="tr-TR" sz="2400" smtClean="0"/>
              <a:t>1-2 yılda bir ya da tiroid hastalığına ilişkin semptom oluştuğunda</a:t>
            </a:r>
            <a:r>
              <a:rPr lang="tr-TR" altLang="tr-TR" sz="2400" smtClean="0">
                <a:latin typeface="Arial" charset="0"/>
              </a:rPr>
              <a:t> </a:t>
            </a:r>
            <a:r>
              <a:rPr lang="tr-TR" altLang="tr-TR" sz="2400" smtClean="0"/>
              <a:t>tekrarlanmalıdır.</a:t>
            </a:r>
          </a:p>
          <a:p>
            <a:pPr eaLnBrk="1" hangingPunct="1"/>
            <a:r>
              <a:rPr lang="tr-TR" altLang="tr-TR" sz="2400" smtClean="0"/>
              <a:t>Erişkinde EKG: Her yıl</a:t>
            </a:r>
          </a:p>
          <a:p>
            <a:pPr eaLnBrk="1" hangingPunct="1"/>
            <a:r>
              <a:rPr lang="tr-TR" altLang="tr-TR" sz="2400" smtClean="0"/>
              <a:t>İdrar incelemesi (keton, protein, sediment): Her vizitte </a:t>
            </a:r>
          </a:p>
          <a:p>
            <a:pPr eaLnBrk="1" hangingPunct="1"/>
            <a:r>
              <a:rPr lang="tr-TR" altLang="tr-TR" sz="2400" smtClean="0"/>
              <a:t>Tip 1 diyabetli çocuk ve gençlerde gluten enteropatisine ilişkin antikorlar araştırılmalı</a:t>
            </a:r>
            <a:r>
              <a:rPr lang="tr-TR" altLang="tr-TR" sz="2400" smtClean="0">
                <a:latin typeface="Arial"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Başlık 1"/>
          <p:cNvSpPr>
            <a:spLocks noGrp="1"/>
          </p:cNvSpPr>
          <p:nvPr>
            <p:ph type="title" idx="4294967295"/>
          </p:nvPr>
        </p:nvSpPr>
        <p:spPr/>
        <p:txBody>
          <a:bodyPr/>
          <a:lstStyle/>
          <a:p>
            <a:pPr eaLnBrk="1" hangingPunct="1"/>
            <a:r>
              <a:rPr lang="tr-TR" altLang="tr-TR" b="1" smtClean="0"/>
              <a:t>GLİSEMİK KONTROL</a:t>
            </a:r>
          </a:p>
        </p:txBody>
      </p:sp>
      <p:sp>
        <p:nvSpPr>
          <p:cNvPr id="86018" name="İçerik Yer Tutucusu 2"/>
          <p:cNvSpPr>
            <a:spLocks noGrp="1"/>
          </p:cNvSpPr>
          <p:nvPr>
            <p:ph idx="4294967295"/>
          </p:nvPr>
        </p:nvSpPr>
        <p:spPr/>
        <p:txBody>
          <a:bodyPr/>
          <a:lstStyle/>
          <a:p>
            <a:pPr eaLnBrk="1" hangingPunct="1"/>
            <a:r>
              <a:rPr lang="tr-TR" altLang="tr-TR" sz="2000" smtClean="0"/>
              <a:t>Evde kan glukoz ölçümü (SMBG)</a:t>
            </a:r>
          </a:p>
          <a:p>
            <a:pPr lvl="1" eaLnBrk="1" hangingPunct="1"/>
            <a:r>
              <a:rPr lang="tr-TR" altLang="tr-TR" sz="2000" smtClean="0">
                <a:latin typeface="Arial" charset="0"/>
              </a:rPr>
              <a:t>B</a:t>
            </a:r>
            <a:r>
              <a:rPr lang="tr-TR" altLang="tr-TR" sz="2000" smtClean="0"/>
              <a:t>azal-bolus insülin tedavisi altındaki tip 1 diyabetliler, gebeler, insülin pompası kullanan diyabetliler ve kontrolsüz tip 2 diyabetlilerde her gün 3-4 kez; diğer tip 2 diyabetlilerde haftada 3-4 kez)</a:t>
            </a:r>
          </a:p>
          <a:p>
            <a:pPr lvl="1" eaLnBrk="1" hangingPunct="1"/>
            <a:r>
              <a:rPr lang="tr-TR" altLang="tr-TR" sz="2000" smtClean="0"/>
              <a:t>	Tokluk glisemi (PPG): Açlık ve öğün öncesi glukoz düzeyleri kontrol altında olduğu halde, A1C hedefine ulaşılamayan diyabetlilerde, tokluk glisemisini düzenlemeye yönelik beslenme ve ilaç tedavisi uygulayan diyabetlilerde ölçülmelidir. </a:t>
            </a:r>
          </a:p>
          <a:p>
            <a:pPr lvl="1" eaLnBrk="1" hangingPunct="1"/>
            <a:r>
              <a:rPr lang="tr-TR" altLang="tr-TR" sz="2000" smtClean="0"/>
              <a:t>	SMBG sonuçlarına göre TBT ve insülin/ilaç doz ayarlamaları öğretilmelidir.</a:t>
            </a:r>
          </a:p>
          <a:p>
            <a:pPr lvl="1" eaLnBrk="1" hangingPunct="1"/>
            <a:r>
              <a:rPr lang="tr-TR" altLang="tr-TR" sz="2000" smtClean="0"/>
              <a:t>	SMBG tekniği düzenli olarak gözden geçirilmeli</a:t>
            </a:r>
            <a:r>
              <a:rPr lang="tr-TR" altLang="tr-TR" sz="2000" smtClean="0">
                <a:latin typeface="Arial"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Başlık 1"/>
          <p:cNvSpPr>
            <a:spLocks noGrp="1"/>
          </p:cNvSpPr>
          <p:nvPr>
            <p:ph type="title" idx="4294967295"/>
          </p:nvPr>
        </p:nvSpPr>
        <p:spPr/>
        <p:txBody>
          <a:bodyPr/>
          <a:lstStyle/>
          <a:p>
            <a:pPr eaLnBrk="1" hangingPunct="1"/>
            <a:endParaRPr lang="tr-TR" altLang="tr-TR" smtClean="0"/>
          </a:p>
        </p:txBody>
      </p:sp>
      <p:sp>
        <p:nvSpPr>
          <p:cNvPr id="88066" name="İçerik Yer Tutucusu 2"/>
          <p:cNvSpPr>
            <a:spLocks noGrp="1"/>
          </p:cNvSpPr>
          <p:nvPr>
            <p:ph idx="4294967295"/>
          </p:nvPr>
        </p:nvSpPr>
        <p:spPr/>
        <p:txBody>
          <a:bodyPr/>
          <a:lstStyle/>
          <a:p>
            <a:pPr eaLnBrk="1" hangingPunct="1"/>
            <a:r>
              <a:rPr lang="tr-TR" altLang="tr-TR" sz="1700" smtClean="0"/>
              <a:t>Günde 1-2 doz insülin veya OAD kullanan ya da TBT (diyet) ile izlenen diyabetlilerde glisemik hedeflere ulaşmakta SMBG yararlıdır. Tip 2 diyabetlilerde SMBG sıklığı ve zamanlaması konusunda görüş birliği yoktur.</a:t>
            </a:r>
          </a:p>
          <a:p>
            <a:pPr eaLnBrk="1" hangingPunct="1"/>
            <a:r>
              <a:rPr lang="tr-TR" altLang="tr-TR" sz="1700" smtClean="0"/>
              <a:t>Postprandiyal glisemik hedeflere ulaşmak için SMBG’den yararlanılabilir.</a:t>
            </a:r>
          </a:p>
          <a:p>
            <a:pPr eaLnBrk="1" hangingPunct="1"/>
            <a:r>
              <a:rPr lang="tr-TR" altLang="tr-TR" sz="1700" smtClean="0"/>
              <a:t>Hastaya SMBG eğitimi verilmeli ve SMBG tekniği ve ölçüm sonuçlarını tedaviye yansıtabilme kabiliyeti rutin olarak gözden geçirilmelidir.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tr-TR" smtClean="0"/>
          </a:p>
        </p:txBody>
      </p:sp>
      <p:sp>
        <p:nvSpPr>
          <p:cNvPr id="97283" name="Rectangle 3"/>
          <p:cNvSpPr>
            <a:spLocks noGrp="1" noChangeArrowheads="1"/>
          </p:cNvSpPr>
          <p:nvPr>
            <p:ph type="body" idx="1"/>
          </p:nvPr>
        </p:nvSpPr>
        <p:spPr/>
        <p:txBody>
          <a:bodyPr/>
          <a:lstStyle/>
          <a:p>
            <a:pPr eaLnBrk="1" hangingPunct="1"/>
            <a:r>
              <a:rPr lang="tr-TR" altLang="tr-TR" sz="2400" smtClean="0"/>
              <a:t>Uzun dönem glukoz kontrolü (A1C)</a:t>
            </a:r>
          </a:p>
          <a:p>
            <a:pPr lvl="1" eaLnBrk="1" hangingPunct="1"/>
            <a:r>
              <a:rPr lang="tr-TR" altLang="tr-TR" sz="2400" smtClean="0"/>
              <a:t>	A1C tip 1 diyabetli ve insülin kullanan tip 2 diyabetli hastalarda 3 ayda bir, diğer tip 2 diyabetli hastalarda 3-6 ayda bir ölçülmeli </a:t>
            </a:r>
          </a:p>
          <a:p>
            <a:pPr lvl="1" eaLnBrk="1" hangingPunct="1"/>
            <a:r>
              <a:rPr lang="tr-TR" altLang="tr-TR" sz="2400" smtClean="0"/>
              <a:t>A1C sonucu SMBG ile birlikte değerlendirilmelidir.</a:t>
            </a:r>
            <a:endParaRPr lang="tr-TR"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p:cNvSpPr>
            <a:spLocks noGrp="1"/>
          </p:cNvSpPr>
          <p:nvPr>
            <p:ph type="title"/>
          </p:nvPr>
        </p:nvSpPr>
        <p:spPr/>
        <p:txBody>
          <a:bodyPr/>
          <a:lstStyle/>
          <a:p>
            <a:pPr eaLnBrk="1" hangingPunct="1"/>
            <a:endParaRPr lang="tr-TR" altLang="tr-TR" smtClean="0"/>
          </a:p>
        </p:txBody>
      </p:sp>
      <p:sp>
        <p:nvSpPr>
          <p:cNvPr id="21506" name="İçerik Yer Tutucusu 2"/>
          <p:cNvSpPr>
            <a:spLocks noGrp="1"/>
          </p:cNvSpPr>
          <p:nvPr>
            <p:ph idx="1"/>
          </p:nvPr>
        </p:nvSpPr>
        <p:spPr/>
        <p:txBody>
          <a:bodyPr/>
          <a:lstStyle/>
          <a:p>
            <a:pPr eaLnBrk="1" hangingPunct="1">
              <a:buClr>
                <a:srgbClr val="CC0000"/>
              </a:buClr>
            </a:pPr>
            <a:r>
              <a:rPr lang="tr-TR" altLang="tr-TR" sz="2400" smtClean="0">
                <a:solidFill>
                  <a:srgbClr val="000000"/>
                </a:solidFill>
              </a:rPr>
              <a:t>11. Sedanter yaşam süren veya fizik aktivitesi düşük olan kişiler</a:t>
            </a:r>
          </a:p>
          <a:p>
            <a:pPr eaLnBrk="1" hangingPunct="1">
              <a:buClr>
                <a:srgbClr val="CC0000"/>
              </a:buClr>
            </a:pPr>
            <a:r>
              <a:rPr lang="tr-TR" altLang="tr-TR" sz="2400" smtClean="0">
                <a:solidFill>
                  <a:srgbClr val="000000"/>
                </a:solidFill>
              </a:rPr>
              <a:t>12. Doymuş yağlardan zengin ve posa miktarı düşük beslenme alışkanlıkları olanlar</a:t>
            </a:r>
          </a:p>
          <a:p>
            <a:pPr eaLnBrk="1" hangingPunct="1">
              <a:buClr>
                <a:srgbClr val="CC0000"/>
              </a:buClr>
            </a:pPr>
            <a:r>
              <a:rPr lang="tr-TR" altLang="tr-TR" sz="2400" smtClean="0">
                <a:solidFill>
                  <a:srgbClr val="000000"/>
                </a:solidFill>
              </a:rPr>
              <a:t>13. Şizofreni hastaları ve atipik antipsikotik ilaç kullanan kişiler</a:t>
            </a:r>
          </a:p>
          <a:p>
            <a:pPr eaLnBrk="1" hangingPunct="1">
              <a:buClr>
                <a:srgbClr val="CC0000"/>
              </a:buClr>
            </a:pPr>
            <a:r>
              <a:rPr lang="tr-TR" altLang="tr-TR" sz="2400" smtClean="0">
                <a:solidFill>
                  <a:srgbClr val="000000"/>
                </a:solidFill>
              </a:rPr>
              <a:t>14. Solid organ (özellikle renal) transplantasyon yapılmış hastalar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Başlık 1"/>
          <p:cNvSpPr>
            <a:spLocks noGrp="1"/>
          </p:cNvSpPr>
          <p:nvPr>
            <p:ph type="title" idx="4294967295"/>
          </p:nvPr>
        </p:nvSpPr>
        <p:spPr/>
        <p:txBody>
          <a:bodyPr/>
          <a:lstStyle/>
          <a:p>
            <a:pPr eaLnBrk="1" hangingPunct="1"/>
            <a:endParaRPr lang="tr-TR" altLang="tr-TR" smtClean="0"/>
          </a:p>
        </p:txBody>
      </p:sp>
      <p:sp>
        <p:nvSpPr>
          <p:cNvPr id="89090" name="İçerik Yer Tutucusu 2"/>
          <p:cNvSpPr>
            <a:spLocks noGrp="1"/>
          </p:cNvSpPr>
          <p:nvPr>
            <p:ph idx="4294967295"/>
          </p:nvPr>
        </p:nvSpPr>
        <p:spPr/>
        <p:txBody>
          <a:bodyPr/>
          <a:lstStyle/>
          <a:p>
            <a:pPr eaLnBrk="1" hangingPunct="1"/>
            <a:r>
              <a:rPr lang="tr-TR" altLang="tr-TR" sz="2000" b="1" smtClean="0"/>
              <a:t>KAN BASINCI (KB) KONTROLÜ</a:t>
            </a:r>
            <a:endParaRPr lang="tr-TR" altLang="tr-TR" sz="2000" smtClean="0"/>
          </a:p>
          <a:p>
            <a:pPr eaLnBrk="1" hangingPunct="1"/>
            <a:r>
              <a:rPr lang="tr-TR" altLang="tr-TR" sz="2000" b="1" smtClean="0"/>
              <a:t>LİPİD PROFİLİ</a:t>
            </a:r>
            <a:endParaRPr lang="tr-TR" altLang="tr-TR" sz="2000" smtClean="0">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Başlık 1"/>
          <p:cNvSpPr>
            <a:spLocks noGrp="1"/>
          </p:cNvSpPr>
          <p:nvPr>
            <p:ph type="title" idx="4294967295"/>
          </p:nvPr>
        </p:nvSpPr>
        <p:spPr/>
        <p:txBody>
          <a:bodyPr/>
          <a:lstStyle/>
          <a:p>
            <a:pPr eaLnBrk="1" hangingPunct="1"/>
            <a:r>
              <a:rPr lang="tr-TR" altLang="tr-TR" b="1" smtClean="0"/>
              <a:t>KOMPLİKASYONLAR</a:t>
            </a:r>
          </a:p>
        </p:txBody>
      </p:sp>
      <p:sp>
        <p:nvSpPr>
          <p:cNvPr id="90114" name="İçerik Yer Tutucusu 2"/>
          <p:cNvSpPr>
            <a:spLocks noGrp="1"/>
          </p:cNvSpPr>
          <p:nvPr>
            <p:ph idx="4294967295"/>
          </p:nvPr>
        </p:nvSpPr>
        <p:spPr>
          <a:xfrm>
            <a:off x="609600" y="1752600"/>
            <a:ext cx="8001000" cy="4267200"/>
          </a:xfrm>
        </p:spPr>
        <p:txBody>
          <a:bodyPr/>
          <a:lstStyle/>
          <a:p>
            <a:pPr eaLnBrk="1" hangingPunct="1"/>
            <a:r>
              <a:rPr lang="tr-TR" sz="1600" b="1" smtClean="0"/>
              <a:t>KORONER ARTER HASTALIĞINI ÖNLEME</a:t>
            </a:r>
          </a:p>
          <a:p>
            <a:pPr lvl="1" eaLnBrk="1" hangingPunct="1"/>
            <a:r>
              <a:rPr lang="tr-TR" sz="1600" smtClean="0"/>
              <a:t>Anti-trombosit (anti-agregan) tedavi</a:t>
            </a:r>
          </a:p>
          <a:p>
            <a:pPr lvl="2" eaLnBrk="1" hangingPunct="1"/>
            <a:r>
              <a:rPr lang="tr-TR" sz="1600" smtClean="0"/>
              <a:t>Diyabet ve makrovasküler hastalığı bulunan tüm erişkinlerde sekonder koruyucu olarak aspirin (80-150 mg/gün) kullanılmalıdır.</a:t>
            </a:r>
          </a:p>
          <a:p>
            <a:pPr lvl="2" eaLnBrk="1" hangingPunct="1"/>
            <a:r>
              <a:rPr lang="tr-TR" sz="1600" smtClean="0"/>
              <a:t>10 yıllık KV riski yüksek (&gt;%10) olan diyabetli bireylerde primer koruma olarak aspirin 80-150 mg/dl kullanılmalıdır. En az bir ek risk faktörü (ailesinde KVH öyküsü ya da kendisinde HT, dislipidemi veya mikroalbuminüri, sigara kullanımı) olan &gt;50 yaş erkekler ve &gt;60 yaş kadınlar KV riski yüksek kişilerdir </a:t>
            </a:r>
          </a:p>
          <a:p>
            <a:pPr lvl="2" eaLnBrk="1" hangingPunct="1"/>
            <a:r>
              <a:rPr lang="tr-TR" sz="1600" smtClean="0"/>
              <a:t>21 yaşın altındaki diyabetlilere aspirin verilmemelidir (Reye sendromu riski!).</a:t>
            </a:r>
          </a:p>
          <a:p>
            <a:pPr lvl="2" eaLnBrk="1" hangingPunct="1"/>
            <a:r>
              <a:rPr lang="tr-TR" sz="1600" smtClean="0"/>
              <a:t>30 yaşın altındaki kişilerde aspirinin koruyucu rolü araştırılmamıştır. </a:t>
            </a:r>
            <a:endParaRPr lang="tr-TR" sz="1600" smtClean="0">
              <a:latin typeface="Arial" charset="0"/>
            </a:endParaRPr>
          </a:p>
          <a:p>
            <a:pPr lvl="1" eaLnBrk="1" hangingPunct="1"/>
            <a:r>
              <a:rPr lang="tr-TR" sz="1600" smtClean="0"/>
              <a:t>	</a:t>
            </a:r>
            <a:r>
              <a:rPr lang="tr-TR" altLang="tr-TR" sz="1600" smtClean="0"/>
              <a:t>Sigarayı bırakma</a:t>
            </a:r>
            <a:endParaRPr lang="tr-TR" sz="16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Başlık 1"/>
          <p:cNvSpPr>
            <a:spLocks noGrp="1"/>
          </p:cNvSpPr>
          <p:nvPr>
            <p:ph type="title" idx="4294967295"/>
          </p:nvPr>
        </p:nvSpPr>
        <p:spPr/>
        <p:txBody>
          <a:bodyPr/>
          <a:lstStyle/>
          <a:p>
            <a:pPr eaLnBrk="1" hangingPunct="1"/>
            <a:endParaRPr lang="tr-TR" altLang="tr-TR" smtClean="0"/>
          </a:p>
        </p:txBody>
      </p:sp>
      <p:sp>
        <p:nvSpPr>
          <p:cNvPr id="91138" name="İçerik Yer Tutucusu 2"/>
          <p:cNvSpPr>
            <a:spLocks noGrp="1"/>
          </p:cNvSpPr>
          <p:nvPr>
            <p:ph idx="4294967295"/>
          </p:nvPr>
        </p:nvSpPr>
        <p:spPr>
          <a:xfrm>
            <a:off x="611188" y="1700213"/>
            <a:ext cx="8001000" cy="4267200"/>
          </a:xfrm>
        </p:spPr>
        <p:txBody>
          <a:bodyPr/>
          <a:lstStyle/>
          <a:p>
            <a:pPr eaLnBrk="1" hangingPunct="1"/>
            <a:r>
              <a:rPr lang="tr-TR" altLang="tr-TR" sz="2000" b="1" smtClean="0"/>
              <a:t>DİYABETİK NEFROPATİ</a:t>
            </a:r>
          </a:p>
          <a:p>
            <a:pPr lvl="1" eaLnBrk="1" hangingPunct="1"/>
            <a:r>
              <a:rPr lang="tr-TR" altLang="tr-TR" sz="1300" smtClean="0"/>
              <a:t>Genel öneri; Glisemi ve KB kontrolü sağlanmalıdır.</a:t>
            </a:r>
          </a:p>
          <a:p>
            <a:pPr lvl="1" eaLnBrk="1" hangingPunct="1"/>
            <a:r>
              <a:rPr lang="tr-TR" altLang="tr-TR" sz="1300" smtClean="0"/>
              <a:t>Tarama;</a:t>
            </a:r>
          </a:p>
          <a:p>
            <a:pPr lvl="2" eaLnBrk="1" hangingPunct="1"/>
            <a:r>
              <a:rPr lang="tr-TR" altLang="tr-TR" sz="1300" smtClean="0"/>
              <a:t>1. Mikroalbuminüri (UAE):</a:t>
            </a:r>
          </a:p>
          <a:p>
            <a:pPr lvl="3" eaLnBrk="1" hangingPunct="1"/>
            <a:r>
              <a:rPr lang="tr-TR" altLang="tr-TR" sz="1300" smtClean="0"/>
              <a:t>Diyabet süresi 5 yıldan fazla olan tip 1 diyabetlilerde,</a:t>
            </a:r>
          </a:p>
          <a:p>
            <a:pPr lvl="3" eaLnBrk="1" hangingPunct="1"/>
            <a:r>
              <a:rPr lang="tr-TR" altLang="tr-TR" sz="1300" smtClean="0"/>
              <a:t>Tüm tip 2 diyabetlilerde yılda bir ölçülmelidir.</a:t>
            </a:r>
          </a:p>
          <a:p>
            <a:pPr lvl="2" eaLnBrk="1" hangingPunct="1"/>
            <a:r>
              <a:rPr lang="tr-TR" altLang="tr-TR" sz="1300" smtClean="0"/>
              <a:t>2. Serum kreatinin yılda bir ölçülerek eGFR hesaplanmalıdır.</a:t>
            </a:r>
          </a:p>
          <a:p>
            <a:pPr eaLnBrk="1" hangingPunct="1"/>
            <a:r>
              <a:rPr lang="tr-TR" altLang="tr-TR" sz="2000" b="1" smtClean="0"/>
              <a:t>DİYABETİK RETİNOPATİ</a:t>
            </a:r>
          </a:p>
          <a:p>
            <a:pPr lvl="1" eaLnBrk="1" hangingPunct="1"/>
            <a:r>
              <a:rPr lang="tr-TR" altLang="tr-TR" sz="1300" smtClean="0"/>
              <a:t>Genel öneri; Optimal glisemi ve KB kontrolü sağlanmalıdır.</a:t>
            </a:r>
          </a:p>
          <a:p>
            <a:pPr lvl="1" eaLnBrk="1" hangingPunct="1"/>
            <a:r>
              <a:rPr lang="tr-TR" altLang="tr-TR" sz="1300" smtClean="0"/>
              <a:t>Tarama ve izlem</a:t>
            </a:r>
          </a:p>
          <a:p>
            <a:pPr lvl="2" eaLnBrk="1" hangingPunct="1"/>
            <a:r>
              <a:rPr lang="tr-TR" altLang="tr-TR" sz="1300" smtClean="0"/>
              <a:t>Tip 1 diyabette tanıdan 5 yıl sonra veya puberteden itibaren, tip 2 diyabette tanıdan itibaren yılda bir göz dibi muayenesi yapılmalıdır.</a:t>
            </a:r>
          </a:p>
          <a:p>
            <a:pPr lvl="2" eaLnBrk="1" hangingPunct="1"/>
            <a:r>
              <a:rPr lang="tr-TR" altLang="tr-TR" sz="1300" smtClean="0"/>
              <a:t>Gebelik planlayan diyabetli kadında gebelikten önce göz dibi ve gerekirse diğer muayeneler, ilk trimesterde ve sonra gerektiği sıklıkta kontroller yapılmalıdır.</a:t>
            </a:r>
          </a:p>
          <a:p>
            <a:pPr lvl="2" eaLnBrk="1" hangingPunct="1"/>
            <a:r>
              <a:rPr lang="tr-TR" altLang="tr-TR" sz="1300" smtClean="0"/>
              <a:t>Maküla ödemi, ileri non-proliferatif retinopati veya proliferatif retinopatili hastanın oftalmoloğa sevk edilmesi gereklidir.</a:t>
            </a:r>
          </a:p>
          <a:p>
            <a:pPr eaLnBrk="1" hangingPunct="1"/>
            <a:r>
              <a:rPr lang="tr-TR" altLang="tr-TR" sz="2000" b="1" smtClean="0"/>
              <a:t>DİYABETİK AYAK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Başlık 1"/>
          <p:cNvSpPr>
            <a:spLocks noGrp="1"/>
          </p:cNvSpPr>
          <p:nvPr>
            <p:ph type="title" idx="4294967295"/>
          </p:nvPr>
        </p:nvSpPr>
        <p:spPr/>
        <p:txBody>
          <a:bodyPr/>
          <a:lstStyle/>
          <a:p>
            <a:pPr eaLnBrk="1" hangingPunct="1"/>
            <a:endParaRPr lang="tr-TR" altLang="tr-TR" smtClean="0"/>
          </a:p>
        </p:txBody>
      </p:sp>
      <p:sp>
        <p:nvSpPr>
          <p:cNvPr id="92162" name="İçerik Yer Tutucusu 2"/>
          <p:cNvSpPr>
            <a:spLocks noGrp="1"/>
          </p:cNvSpPr>
          <p:nvPr>
            <p:ph idx="4294967295"/>
          </p:nvPr>
        </p:nvSpPr>
        <p:spPr/>
        <p:txBody>
          <a:bodyPr/>
          <a:lstStyle/>
          <a:p>
            <a:pPr eaLnBrk="1" hangingPunct="1"/>
            <a:r>
              <a:rPr lang="tr-TR" altLang="tr-TR" smtClean="0"/>
              <a:t>Tip 1 ve tip 2 diyabetli tüm hastalara diş ve diş eti hastalıkları hakında bilgi verilmeli ve yılda bir diş hekimi kontrolü önerilmelidir. </a:t>
            </a:r>
          </a:p>
          <a:p>
            <a:pPr eaLnBrk="1" hangingPunct="1"/>
            <a:r>
              <a:rPr lang="tr-TR" altLang="tr-TR" smtClean="0"/>
              <a:t>Ayrıca tüm diyabetli hastalara aşı uygulamaları ve zamanlaması konusunda bilgi verilmelidir.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tr-TR" b="1" smtClean="0"/>
              <a:t>KAYNAKLAR</a:t>
            </a:r>
          </a:p>
        </p:txBody>
      </p:sp>
      <p:sp>
        <p:nvSpPr>
          <p:cNvPr id="95234" name="Rectangle 3"/>
          <p:cNvSpPr>
            <a:spLocks noGrp="1" noChangeArrowheads="1"/>
          </p:cNvSpPr>
          <p:nvPr>
            <p:ph type="body" idx="1"/>
          </p:nvPr>
        </p:nvSpPr>
        <p:spPr/>
        <p:txBody>
          <a:bodyPr/>
          <a:lstStyle/>
          <a:p>
            <a:pPr>
              <a:lnSpc>
                <a:spcPct val="90000"/>
              </a:lnSpc>
            </a:pPr>
            <a:r>
              <a:rPr lang="tr-TR" sz="2400" smtClean="0"/>
              <a:t>DM ve komplikasyonlarının tanı, tedavi ve izlem klavuzu 2014, TEMD</a:t>
            </a:r>
          </a:p>
          <a:p>
            <a:pPr>
              <a:lnSpc>
                <a:spcPct val="90000"/>
              </a:lnSpc>
            </a:pPr>
            <a:r>
              <a:rPr lang="tr-TR" sz="2400" smtClean="0"/>
              <a:t>Diyabet tanı ve tedavi rehberi 2013, Türkiye Diyabet Formu</a:t>
            </a:r>
          </a:p>
          <a:p>
            <a:pPr>
              <a:lnSpc>
                <a:spcPct val="90000"/>
              </a:lnSpc>
            </a:pPr>
            <a:r>
              <a:rPr lang="tr-TR" sz="2400" smtClean="0"/>
              <a:t>Aile Hekimligi Uygulamasında Diyabetes Mellitus Yönetimi ve Insülin Tedavisi Baslama, Prof.Dr. Halil Önder Ersöz</a:t>
            </a:r>
          </a:p>
          <a:p>
            <a:pPr>
              <a:lnSpc>
                <a:spcPct val="90000"/>
              </a:lnSpc>
            </a:pPr>
            <a:r>
              <a:rPr lang="tr-TR" sz="2400" smtClean="0"/>
              <a:t>Birinci Basamakta Diyabet Yönetimi:Tanı ve Tedavide Temel İlkeler, Güncel Bilgiler ile Günlük Pratiğimizden Uygulama Örnekleri, Doç. Dr Dilek TOPRAK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1066800" y="0"/>
            <a:ext cx="6784975" cy="1143000"/>
          </a:xfrm>
        </p:spPr>
        <p:txBody>
          <a:bodyPr/>
          <a:lstStyle/>
          <a:p>
            <a:pPr eaLnBrk="1" hangingPunct="1"/>
            <a:r>
              <a:rPr lang="tr-TR" altLang="tr-TR" sz="4000" b="1" smtClean="0">
                <a:solidFill>
                  <a:schemeClr val="tx1"/>
                </a:solidFill>
              </a:rPr>
              <a:t>DİYABET TEDAVİSİ</a:t>
            </a:r>
          </a:p>
        </p:txBody>
      </p:sp>
      <p:graphicFrame>
        <p:nvGraphicFramePr>
          <p:cNvPr id="2" name="Diyagram 1"/>
          <p:cNvGraphicFramePr/>
          <p:nvPr/>
        </p:nvGraphicFramePr>
        <p:xfrm>
          <a:off x="251520" y="1841500"/>
          <a:ext cx="8640960" cy="4195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p:nvPr>
        </p:nvSpPr>
        <p:spPr/>
        <p:txBody>
          <a:bodyPr/>
          <a:lstStyle/>
          <a:p>
            <a:pPr eaLnBrk="1" hangingPunct="1"/>
            <a:r>
              <a:rPr lang="tr-TR" altLang="tr-TR" b="1" smtClean="0"/>
              <a:t>EĞİTİM</a:t>
            </a:r>
          </a:p>
        </p:txBody>
      </p:sp>
      <p:sp>
        <p:nvSpPr>
          <p:cNvPr id="24578" name="İçerik Yer Tutucusu 2"/>
          <p:cNvSpPr>
            <a:spLocks noGrp="1"/>
          </p:cNvSpPr>
          <p:nvPr>
            <p:ph idx="1"/>
          </p:nvPr>
        </p:nvSpPr>
        <p:spPr/>
        <p:txBody>
          <a:bodyPr/>
          <a:lstStyle/>
          <a:p>
            <a:pPr eaLnBrk="1" hangingPunct="1"/>
            <a:r>
              <a:rPr lang="tr-TR" altLang="tr-TR" sz="2400" smtClean="0"/>
              <a:t>Tip 1 diyabetli hasta;</a:t>
            </a:r>
          </a:p>
          <a:p>
            <a:pPr lvl="1" eaLnBrk="1" hangingPunct="1"/>
            <a:r>
              <a:rPr lang="tr-TR" altLang="tr-TR" sz="2400" smtClean="0"/>
              <a:t>Neyi ne zaman yiyeceğini,</a:t>
            </a:r>
          </a:p>
          <a:p>
            <a:pPr lvl="1" eaLnBrk="1" hangingPunct="1"/>
            <a:r>
              <a:rPr lang="tr-TR" altLang="tr-TR" sz="2400" smtClean="0"/>
              <a:t>Egzersiz esnasında ve sonrasında ne yapacağını,</a:t>
            </a:r>
          </a:p>
          <a:p>
            <a:pPr lvl="1" eaLnBrk="1" hangingPunct="1"/>
            <a:r>
              <a:rPr lang="tr-TR" altLang="tr-TR" sz="2400" smtClean="0"/>
              <a:t>Günde 4-8 defa evde glukoz ölçümü (SMBG) yapmayı,</a:t>
            </a:r>
          </a:p>
          <a:p>
            <a:pPr lvl="1" eaLnBrk="1" hangingPunct="1"/>
            <a:r>
              <a:rPr lang="tr-TR" altLang="tr-TR" sz="2400" smtClean="0"/>
              <a:t>Günde 2-5 kez insülin injeksiyonu yapmayı,</a:t>
            </a:r>
          </a:p>
          <a:p>
            <a:pPr lvl="1" eaLnBrk="1" hangingPunct="1"/>
            <a:r>
              <a:rPr lang="tr-TR" altLang="tr-TR" sz="2400" smtClean="0"/>
              <a:t>Hipoglisemi belirtileri ve tedavisini,</a:t>
            </a:r>
          </a:p>
          <a:p>
            <a:pPr lvl="1" eaLnBrk="1" hangingPunct="1"/>
            <a:r>
              <a:rPr lang="tr-TR" altLang="tr-TR" sz="2400" smtClean="0"/>
              <a:t>Gereğinde glukagon injeksiyonu yapmayı,</a:t>
            </a:r>
          </a:p>
        </p:txBody>
      </p:sp>
    </p:spTree>
  </p:cSld>
  <p:clrMapOvr>
    <a:masterClrMapping/>
  </p:clrMapOvr>
</p:sld>
</file>

<file path=ppt/theme/theme1.xml><?xml version="1.0" encoding="utf-8"?>
<a:theme xmlns:a="http://schemas.openxmlformats.org/drawingml/2006/main" name="Tema1">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690</TotalTime>
  <Words>4001</Words>
  <Application>Microsoft Office PowerPoint</Application>
  <PresentationFormat>Ekran Gösterisi (4:3)</PresentationFormat>
  <Paragraphs>334</Paragraphs>
  <Slides>74</Slides>
  <Notes>2</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Tema1</vt:lpstr>
      <vt:lpstr>BİRİNCİ BASAMAKTA  DİYABET TEDAVİSİ</vt:lpstr>
      <vt:lpstr>Sunum planı</vt:lpstr>
      <vt:lpstr>Diabetes mellitus</vt:lpstr>
      <vt:lpstr>Erişkinlerde tip 2 diyabet taraması ve tanılama şeması</vt:lpstr>
      <vt:lpstr>Risk grupları</vt:lpstr>
      <vt:lpstr>PowerPoint Sunusu</vt:lpstr>
      <vt:lpstr>PowerPoint Sunusu</vt:lpstr>
      <vt:lpstr>DİYABET TEDAVİSİ</vt:lpstr>
      <vt:lpstr>EĞİTİM</vt:lpstr>
      <vt:lpstr>PowerPoint Sunusu</vt:lpstr>
      <vt:lpstr>PowerPoint Sunusu</vt:lpstr>
      <vt:lpstr>PowerPoint Sunusu</vt:lpstr>
      <vt:lpstr>DİYABETTE TIBBİ BESLENME TEDAVİSİ</vt:lpstr>
      <vt:lpstr>PowerPoint Sunusu</vt:lpstr>
      <vt:lpstr>DİYABETTE EGZERSİZ VE FİZİK AKTİVİTE</vt:lpstr>
      <vt:lpstr>PowerPoint Sunusu</vt:lpstr>
      <vt:lpstr>PowerPoint Sunusu</vt:lpstr>
      <vt:lpstr>İNSÜLİN SALGILATICI (SEKRETOGOG) İLAÇLAR</vt:lpstr>
      <vt:lpstr>İNSÜLİN DUYARLILAŞTIRICI (SENSITIZER) İLAÇLAR</vt:lpstr>
      <vt:lpstr>ALFA GLUKOZİDAZ İNHİBİTÖRLERİ (AGİ)</vt:lpstr>
      <vt:lpstr>İNSÜLİNOMİMETİK İLAÇLAR</vt:lpstr>
      <vt:lpstr>PowerPoint Sunusu</vt:lpstr>
      <vt:lpstr>PowerPoint Sunusu</vt:lpstr>
      <vt:lpstr>İNSÜLİN TEDAVİSİ İLKELERİ</vt:lpstr>
      <vt:lpstr>PowerPoint Sunusu</vt:lpstr>
      <vt:lpstr>PowerPoint Sunusu</vt:lpstr>
      <vt:lpstr>İNSÜLİN PREPARATLARI</vt:lpstr>
      <vt:lpstr>İNSÜLİN TEDAVİSİNİN KOMPLİKASYONLARI</vt:lpstr>
      <vt:lpstr>İNSÜLİN TEDAVİ PROTOKOLLERİ</vt:lpstr>
      <vt:lpstr>PowerPoint Sunusu</vt:lpstr>
      <vt:lpstr>PowerPoint Sunusu</vt:lpstr>
      <vt:lpstr>PowerPoint Sunusu</vt:lpstr>
      <vt:lpstr>İNSÜLİN DOZUNUN HESAPLANMASI VE AYARLANMASI</vt:lpstr>
      <vt:lpstr>PowerPoint Sunusu</vt:lpstr>
      <vt:lpstr>PowerPoint Sunusu</vt:lpstr>
      <vt:lpstr>PowerPoint Sunusu</vt:lpstr>
      <vt:lpstr>PowerPoint Sunusu</vt:lpstr>
      <vt:lpstr>TEMD TİP 2 DM TEDAVİ ALGORİTMASI - GLİSEMİK KONTROL HEDEFLERİ</vt:lpstr>
      <vt:lpstr>PowerPoint Sunusu</vt:lpstr>
      <vt:lpstr>PowerPoint Sunusu</vt:lpstr>
      <vt:lpstr>GLİSEMİK HEDEFLER</vt:lpstr>
      <vt:lpstr>DİĞER YAŞ GRUPLARINDA GLİSEMİK KONTROL HEDEFLERİ</vt:lpstr>
      <vt:lpstr>PowerPoint Sunusu</vt:lpstr>
      <vt:lpstr>TEMD TİP 2 DM TEDAVİ ALGORİTMASI - TEDAVİ SEÇİMİ - Birinci basamak tedavi</vt:lpstr>
      <vt:lpstr>PowerPoint Sunusu</vt:lpstr>
      <vt:lpstr>PowerPoint Sunusu</vt:lpstr>
      <vt:lpstr>TEMD TİP 2 DM TEDAVİ ALGORİTMASI - TEDAVİ SEÇİMİ - İkinci basamak tedavi</vt:lpstr>
      <vt:lpstr>PowerPoint Sunusu</vt:lpstr>
      <vt:lpstr>PowerPoint Sunusu</vt:lpstr>
      <vt:lpstr>PowerPoint Sunusu</vt:lpstr>
      <vt:lpstr>PowerPoint Sunusu</vt:lpstr>
      <vt:lpstr>TEMD TİP 2 DM TEDAVİ ALGORİTMASI - TEDAVİ SEÇİMİ - Üşüncü basamak tedavi</vt:lpstr>
      <vt:lpstr>PowerPoint Sunusu</vt:lpstr>
      <vt:lpstr>PowerPoint Sunusu</vt:lpstr>
      <vt:lpstr>TEMD TİP 2 DM TEDAVİ ALGORİTMASI - İNSÜLİN TEDAVİSİ</vt:lpstr>
      <vt:lpstr>PowerPoint Sunusu</vt:lpstr>
      <vt:lpstr>PowerPoint Sunusu</vt:lpstr>
      <vt:lpstr>PowerPoint Sunusu</vt:lpstr>
      <vt:lpstr>PowerPoint Sunusu</vt:lpstr>
      <vt:lpstr>TEMD ÖNERİLERİ</vt:lpstr>
      <vt:lpstr>PowerPoint Sunusu</vt:lpstr>
      <vt:lpstr>PowerPoint Sunusu</vt:lpstr>
      <vt:lpstr>PowerPoint Sunusu</vt:lpstr>
      <vt:lpstr>LABORATUVAR İNCELEMELERİ VE RUTİN İZLEM</vt:lpstr>
      <vt:lpstr>PowerPoint Sunusu</vt:lpstr>
      <vt:lpstr>PowerPoint Sunusu</vt:lpstr>
      <vt:lpstr>GLİSEMİK KONTROL</vt:lpstr>
      <vt:lpstr>PowerPoint Sunusu</vt:lpstr>
      <vt:lpstr>PowerPoint Sunusu</vt:lpstr>
      <vt:lpstr>PowerPoint Sunusu</vt:lpstr>
      <vt:lpstr>KOMPLİKASYONLAR</vt:lpstr>
      <vt:lpstr>PowerPoint Sunusu</vt:lpstr>
      <vt:lpstr>PowerPoint Sunusu</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BİRİNCİ BASAMAKTA  DİYABETE YAKLAŞIM</dc:title>
  <dc:creator>yurtseverler</dc:creator>
  <cp:lastModifiedBy>yurtseverler</cp:lastModifiedBy>
  <cp:revision>20</cp:revision>
  <dcterms:created xsi:type="dcterms:W3CDTF">2014-12-28T21:41:33Z</dcterms:created>
  <dcterms:modified xsi:type="dcterms:W3CDTF">2015-01-13T21:30:25Z</dcterms:modified>
</cp:coreProperties>
</file>