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83" r:id="rId8"/>
    <p:sldId id="261" r:id="rId9"/>
    <p:sldId id="262" r:id="rId10"/>
    <p:sldId id="267" r:id="rId11"/>
    <p:sldId id="263" r:id="rId12"/>
    <p:sldId id="264" r:id="rId13"/>
    <p:sldId id="265" r:id="rId14"/>
    <p:sldId id="268" r:id="rId15"/>
    <p:sldId id="270" r:id="rId16"/>
    <p:sldId id="271" r:id="rId17"/>
    <p:sldId id="272" r:id="rId18"/>
    <p:sldId id="273" r:id="rId19"/>
    <p:sldId id="274" r:id="rId20"/>
    <p:sldId id="275" r:id="rId21"/>
    <p:sldId id="276" r:id="rId22"/>
    <p:sldId id="279" r:id="rId23"/>
    <p:sldId id="277" r:id="rId24"/>
    <p:sldId id="278" r:id="rId25"/>
    <p:sldId id="280"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902" autoAdjust="0"/>
  </p:normalViewPr>
  <p:slideViewPr>
    <p:cSldViewPr snapToGrid="0">
      <p:cViewPr varScale="1">
        <p:scale>
          <a:sx n="79" d="100"/>
          <a:sy n="79" d="100"/>
        </p:scale>
        <p:origin x="7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9A859B-6185-77A9-5519-8B44A6E5463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8256221-7B13-5F4B-6E76-807ADE9348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14B6ED4-DA5D-5D67-BAF8-D61FD6EF8BB8}"/>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5" name="Alt Bilgi Yer Tutucusu 4">
            <a:extLst>
              <a:ext uri="{FF2B5EF4-FFF2-40B4-BE49-F238E27FC236}">
                <a16:creationId xmlns:a16="http://schemas.microsoft.com/office/drawing/2014/main" id="{6F785522-1D11-DB0D-7850-72BABE61F7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5402A0-E509-A478-AAFA-50CDB71FEFB3}"/>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52743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B55E82-88D0-15BC-8187-221C2941A47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D0E282A-6D05-5F85-47C6-5E85B2E1609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F0F2F9-87FC-C49D-CF48-EF3C1ED2BE62}"/>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5" name="Alt Bilgi Yer Tutucusu 4">
            <a:extLst>
              <a:ext uri="{FF2B5EF4-FFF2-40B4-BE49-F238E27FC236}">
                <a16:creationId xmlns:a16="http://schemas.microsoft.com/office/drawing/2014/main" id="{5EFFCE52-AD25-8C37-BE68-6F2B62023D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0725E50-C6E0-6124-718F-7B9C79E1CFC1}"/>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5540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D0DE2EB-CB1D-8D87-0F81-86712F88E29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3E7CA02-DB4B-803A-D5C3-6386DD3F196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D927C1-1B6C-5BD6-088C-69214F8BCB4C}"/>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5" name="Alt Bilgi Yer Tutucusu 4">
            <a:extLst>
              <a:ext uri="{FF2B5EF4-FFF2-40B4-BE49-F238E27FC236}">
                <a16:creationId xmlns:a16="http://schemas.microsoft.com/office/drawing/2014/main" id="{FCEF246B-07B1-0786-8EA5-E57456F3A0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514B101-4EA0-B149-4452-9C4401729E74}"/>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317313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35B9DA-FED3-67A8-E986-812459B78B5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6DD3973-41BF-7C7E-E0C4-18E6FDF15BD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8F59D3F-CDC7-9B9C-E939-E04BC89ABC4B}"/>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5" name="Alt Bilgi Yer Tutucusu 4">
            <a:extLst>
              <a:ext uri="{FF2B5EF4-FFF2-40B4-BE49-F238E27FC236}">
                <a16:creationId xmlns:a16="http://schemas.microsoft.com/office/drawing/2014/main" id="{F408C6A1-718E-68DB-6659-A552C7EA61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33BABC7-D0EF-7D5B-15F4-DE055DE8B790}"/>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109966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F69ADB-DCB9-265E-6420-BF4F23892B1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D5901D0-8502-D227-F30D-D5D813D000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36952C5-8B4B-1AB6-7732-532DF7743426}"/>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5" name="Alt Bilgi Yer Tutucusu 4">
            <a:extLst>
              <a:ext uri="{FF2B5EF4-FFF2-40B4-BE49-F238E27FC236}">
                <a16:creationId xmlns:a16="http://schemas.microsoft.com/office/drawing/2014/main" id="{2CAF8291-2188-454E-64A6-F178A4647E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8FEE5B4-1681-E00D-4CC9-D1A686073CDE}"/>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2609045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2026D4-456A-AF21-C360-0BC281B69A6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BF822BB-FE48-F227-3A72-744F6EF3C45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682D927-1AB1-E076-0922-AE86C8CFC6C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B12A1D9-4198-D4A2-867F-81A335F76D65}"/>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6" name="Alt Bilgi Yer Tutucusu 5">
            <a:extLst>
              <a:ext uri="{FF2B5EF4-FFF2-40B4-BE49-F238E27FC236}">
                <a16:creationId xmlns:a16="http://schemas.microsoft.com/office/drawing/2014/main" id="{3B51B2F5-C913-05E1-F9DB-CDAAFBDBD05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00D88DD-3A5B-3E92-9B51-EB9E85798820}"/>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264430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820613-2510-D69A-7D2A-492E046FBC6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6D5BB00-01BD-1D69-01FC-C8FAF5E388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E2B0158-1827-4FF4-1557-A0E6D6AD28F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A0F964E-4FA7-6ED3-30BE-F7D002F30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C5DE621-FDE2-47B5-B3FD-3CB50904836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85A77E7-2D36-DF23-20F2-B77394217DA2}"/>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8" name="Alt Bilgi Yer Tutucusu 7">
            <a:extLst>
              <a:ext uri="{FF2B5EF4-FFF2-40B4-BE49-F238E27FC236}">
                <a16:creationId xmlns:a16="http://schemas.microsoft.com/office/drawing/2014/main" id="{8F279823-7698-5086-30C4-DD12DBA0F93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277339F-AA49-64EE-ECD8-11A39196911B}"/>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1085743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910394-813B-395D-093B-1F9920049E5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DC1D2FF-1E4E-E293-9CA3-C99CA61DD21C}"/>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4" name="Alt Bilgi Yer Tutucusu 3">
            <a:extLst>
              <a:ext uri="{FF2B5EF4-FFF2-40B4-BE49-F238E27FC236}">
                <a16:creationId xmlns:a16="http://schemas.microsoft.com/office/drawing/2014/main" id="{6B7F91AE-119E-6090-4A13-1654CE31BE4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6574DED-60CA-EC06-D5AE-3BA72D12AABC}"/>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319356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42405C4-D829-B189-0287-D645B18E6040}"/>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3" name="Alt Bilgi Yer Tutucusu 2">
            <a:extLst>
              <a:ext uri="{FF2B5EF4-FFF2-40B4-BE49-F238E27FC236}">
                <a16:creationId xmlns:a16="http://schemas.microsoft.com/office/drawing/2014/main" id="{020AF929-48EC-743B-4A81-A7945511650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D396FC6-5CE4-A1F5-5C30-AE2A276F8F8C}"/>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333257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44EA49-2763-737B-6D27-DD162A0985E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7E76E9D-617D-1AF3-675E-FEBBCCA611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1446DDF-AA27-30DD-558C-EF97BE6B8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F181C65-6352-1E7F-F3F2-E2D42F5F537F}"/>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6" name="Alt Bilgi Yer Tutucusu 5">
            <a:extLst>
              <a:ext uri="{FF2B5EF4-FFF2-40B4-BE49-F238E27FC236}">
                <a16:creationId xmlns:a16="http://schemas.microsoft.com/office/drawing/2014/main" id="{551B31C0-BBC6-BFCD-4087-EA20DD25B8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1D1EA48-CCD5-0527-0E93-B735C1DFD5A1}"/>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3890389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C76117-7680-C97D-697F-B77750E79AC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41E4AA2-2C39-FDDC-86DE-B544198115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53848F6-A06C-D4EE-6AD3-ED20CED0F3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EE5D27C-D2AC-D711-5603-B9E803A46505}"/>
              </a:ext>
            </a:extLst>
          </p:cNvPr>
          <p:cNvSpPr>
            <a:spLocks noGrp="1"/>
          </p:cNvSpPr>
          <p:nvPr>
            <p:ph type="dt" sz="half" idx="10"/>
          </p:nvPr>
        </p:nvSpPr>
        <p:spPr/>
        <p:txBody>
          <a:bodyPr/>
          <a:lstStyle/>
          <a:p>
            <a:fld id="{D2A22899-20E9-4D33-BD4A-53EE3BF127E2}" type="datetimeFigureOut">
              <a:rPr lang="tr-TR" smtClean="0"/>
              <a:t>9.01.2023</a:t>
            </a:fld>
            <a:endParaRPr lang="tr-TR"/>
          </a:p>
        </p:txBody>
      </p:sp>
      <p:sp>
        <p:nvSpPr>
          <p:cNvPr id="6" name="Alt Bilgi Yer Tutucusu 5">
            <a:extLst>
              <a:ext uri="{FF2B5EF4-FFF2-40B4-BE49-F238E27FC236}">
                <a16:creationId xmlns:a16="http://schemas.microsoft.com/office/drawing/2014/main" id="{1B78355C-D0B1-012E-0AFD-EE007B90732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57EB0EC-B298-3FE1-8D05-EF7C7CE95383}"/>
              </a:ext>
            </a:extLst>
          </p:cNvPr>
          <p:cNvSpPr>
            <a:spLocks noGrp="1"/>
          </p:cNvSpPr>
          <p:nvPr>
            <p:ph type="sldNum" sz="quarter" idx="12"/>
          </p:nvPr>
        </p:nvSpPr>
        <p:spPr/>
        <p:txBody>
          <a:bodyPr/>
          <a:lstStyle/>
          <a:p>
            <a:fld id="{9E894255-06B5-4961-8381-C201273D79BB}" type="slidenum">
              <a:rPr lang="tr-TR" smtClean="0"/>
              <a:t>‹#›</a:t>
            </a:fld>
            <a:endParaRPr lang="tr-TR"/>
          </a:p>
        </p:txBody>
      </p:sp>
    </p:spTree>
    <p:extLst>
      <p:ext uri="{BB962C8B-B14F-4D97-AF65-F5344CB8AC3E}">
        <p14:creationId xmlns:p14="http://schemas.microsoft.com/office/powerpoint/2010/main" val="2858209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55EBDBC-0E1E-AA23-7C29-EF3D63131E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D9FE4EB-FA12-9326-D54D-6D680D0A0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AE2DFE3-F656-A515-7771-CC7364A727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22899-20E9-4D33-BD4A-53EE3BF127E2}" type="datetimeFigureOut">
              <a:rPr lang="tr-TR" smtClean="0"/>
              <a:t>9.01.2023</a:t>
            </a:fld>
            <a:endParaRPr lang="tr-TR"/>
          </a:p>
        </p:txBody>
      </p:sp>
      <p:sp>
        <p:nvSpPr>
          <p:cNvPr id="5" name="Alt Bilgi Yer Tutucusu 4">
            <a:extLst>
              <a:ext uri="{FF2B5EF4-FFF2-40B4-BE49-F238E27FC236}">
                <a16:creationId xmlns:a16="http://schemas.microsoft.com/office/drawing/2014/main" id="{D1C1A703-0EC2-5E60-B46A-DA0081A927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86077C2-C367-9AB1-DBF5-1AA38BBC40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94255-06B5-4961-8381-C201273D79BB}" type="slidenum">
              <a:rPr lang="tr-TR" smtClean="0"/>
              <a:t>‹#›</a:t>
            </a:fld>
            <a:endParaRPr lang="tr-TR"/>
          </a:p>
        </p:txBody>
      </p:sp>
    </p:spTree>
    <p:extLst>
      <p:ext uri="{BB962C8B-B14F-4D97-AF65-F5344CB8AC3E}">
        <p14:creationId xmlns:p14="http://schemas.microsoft.com/office/powerpoint/2010/main" val="284580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60041CD6-B84C-3192-2AD8-1143923B4F8F}"/>
              </a:ext>
            </a:extLst>
          </p:cNvPr>
          <p:cNvPicPr>
            <a:picLocks noChangeAspect="1"/>
          </p:cNvPicPr>
          <p:nvPr/>
        </p:nvPicPr>
        <p:blipFill>
          <a:blip r:embed="rId2"/>
          <a:stretch>
            <a:fillRect/>
          </a:stretch>
        </p:blipFill>
        <p:spPr>
          <a:xfrm>
            <a:off x="801298" y="0"/>
            <a:ext cx="10589404" cy="4756825"/>
          </a:xfrm>
          <a:prstGeom prst="rect">
            <a:avLst/>
          </a:prstGeom>
        </p:spPr>
      </p:pic>
      <p:sp>
        <p:nvSpPr>
          <p:cNvPr id="8" name="Metin kutusu 7">
            <a:extLst>
              <a:ext uri="{FF2B5EF4-FFF2-40B4-BE49-F238E27FC236}">
                <a16:creationId xmlns:a16="http://schemas.microsoft.com/office/drawing/2014/main" id="{93D332BA-1962-7A03-5E85-88F1EF6E09C0}"/>
              </a:ext>
            </a:extLst>
          </p:cNvPr>
          <p:cNvSpPr txBox="1"/>
          <p:nvPr/>
        </p:nvSpPr>
        <p:spPr>
          <a:xfrm>
            <a:off x="7684464" y="5556022"/>
            <a:ext cx="3706238" cy="923330"/>
          </a:xfrm>
          <a:prstGeom prst="rect">
            <a:avLst/>
          </a:prstGeom>
          <a:noFill/>
        </p:spPr>
        <p:txBody>
          <a:bodyPr wrap="square" rtlCol="0">
            <a:spAutoFit/>
          </a:bodyPr>
          <a:lstStyle/>
          <a:p>
            <a:pPr algn="ctr"/>
            <a:r>
              <a:rPr lang="tr-TR" dirty="0"/>
              <a:t>Araş. Gör. Dr. Can Deniz Atalay</a:t>
            </a:r>
          </a:p>
          <a:p>
            <a:pPr algn="ctr"/>
            <a:r>
              <a:rPr lang="tr-TR" dirty="0" err="1"/>
              <a:t>Ktü</a:t>
            </a:r>
            <a:r>
              <a:rPr lang="tr-TR" dirty="0"/>
              <a:t> Aile Hekimliği ABD</a:t>
            </a:r>
          </a:p>
          <a:p>
            <a:pPr algn="ctr"/>
            <a:r>
              <a:rPr lang="tr-TR" dirty="0"/>
              <a:t>27.12.2022</a:t>
            </a:r>
          </a:p>
        </p:txBody>
      </p:sp>
    </p:spTree>
    <p:extLst>
      <p:ext uri="{BB962C8B-B14F-4D97-AF65-F5344CB8AC3E}">
        <p14:creationId xmlns:p14="http://schemas.microsoft.com/office/powerpoint/2010/main" val="174353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8AA5DA-33AD-8DCC-0535-44AFC997E701}"/>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DC5271A6-4B43-CBE1-AE51-9D3D3A627D4D}"/>
              </a:ext>
            </a:extLst>
          </p:cNvPr>
          <p:cNvSpPr>
            <a:spLocks noGrp="1"/>
          </p:cNvSpPr>
          <p:nvPr>
            <p:ph idx="1"/>
          </p:nvPr>
        </p:nvSpPr>
        <p:spPr/>
        <p:txBody>
          <a:bodyPr>
            <a:normAutofit/>
          </a:bodyPr>
          <a:lstStyle/>
          <a:p>
            <a:pPr>
              <a:spcBef>
                <a:spcPts val="2400"/>
              </a:spcBef>
            </a:pP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Bu analizde;</a:t>
            </a:r>
          </a:p>
          <a:p>
            <a:pPr>
              <a:spcBef>
                <a:spcPts val="2400"/>
              </a:spcBef>
            </a:pP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r>
              <a:rPr lang="tr-TR" sz="2400" b="1"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genel yanıt verenler</a:t>
            </a: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8 tedavi haftasının en az 6'sında </a:t>
            </a:r>
          </a:p>
          <a:p>
            <a:pPr>
              <a:spcBef>
                <a:spcPts val="2400"/>
              </a:spcBef>
            </a:pP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r>
              <a:rPr lang="tr-TR" sz="2400" b="1"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sürekli yanıt verenler</a:t>
            </a: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ise</a:t>
            </a:r>
            <a:r>
              <a:rPr lang="tr-TR" sz="2400" dirty="0">
                <a:solidFill>
                  <a:srgbClr val="212121"/>
                </a:solidFill>
                <a:latin typeface="Calibri" panose="020F0502020204030204" pitchFamily="34" charset="0"/>
                <a:ea typeface="Calibri" panose="020F0502020204030204" pitchFamily="34" charset="0"/>
                <a:cs typeface="Calibri" panose="020F0502020204030204" pitchFamily="34" charset="0"/>
              </a:rPr>
              <a:t> </a:t>
            </a: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son 4 tedavi haftasının en az 3'ünde yanıt veren </a:t>
            </a:r>
            <a:r>
              <a:rPr lang="tr-TR" sz="2400" b="0" i="0" dirty="0">
                <a:solidFill>
                  <a:srgbClr val="212121"/>
                </a:solidFill>
                <a:effectLst/>
                <a:ea typeface="Calibri" panose="020F0502020204030204" pitchFamily="34" charset="0"/>
                <a:cs typeface="Calibri" panose="020F0502020204030204" pitchFamily="34" charset="0"/>
              </a:rPr>
              <a:t>kriterlerini karşılayan genel yanıt verenler olarak tanımlandı.</a:t>
            </a:r>
          </a:p>
          <a:p>
            <a:pPr>
              <a:spcBef>
                <a:spcPts val="2400"/>
              </a:spcBef>
            </a:pPr>
            <a:r>
              <a:rPr lang="tr-TR" sz="2400" b="0" i="0" dirty="0">
                <a:solidFill>
                  <a:srgbClr val="212121"/>
                </a:solidFill>
                <a:effectLst/>
              </a:rPr>
              <a:t>Katılımcılardan, randomizasyondan önceki 2 haftadan, randomizasyondan sonraki 20. haftanın sonuna kadar, 22 hafta boyunca her gün bir dışkı günlüğü tutmaları istendi. </a:t>
            </a:r>
            <a:endParaRPr lang="tr-TR" sz="24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3042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DF4F21-09F3-F826-DECD-465BD47B4CDC}"/>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6307DE47-7A06-F809-8E08-C8795BE385BF}"/>
              </a:ext>
            </a:extLst>
          </p:cNvPr>
          <p:cNvSpPr>
            <a:spLocks noGrp="1"/>
          </p:cNvSpPr>
          <p:nvPr>
            <p:ph idx="1"/>
          </p:nvPr>
        </p:nvSpPr>
        <p:spPr/>
        <p:txBody>
          <a:bodyPr>
            <a:normAutofit/>
          </a:bodyPr>
          <a:lstStyle/>
          <a:p>
            <a:r>
              <a:rPr lang="tr-TR" sz="2600" b="1" i="0" dirty="0">
                <a:solidFill>
                  <a:srgbClr val="212121"/>
                </a:solidFill>
                <a:effectLst/>
                <a:ea typeface="Calibri Light" panose="020F0302020204030204" pitchFamily="34" charset="0"/>
                <a:cs typeface="Calibri Light" panose="020F0302020204030204" pitchFamily="34" charset="0"/>
              </a:rPr>
              <a:t>Birincil sonuç; </a:t>
            </a:r>
          </a:p>
          <a:p>
            <a:pPr marL="0" indent="0">
              <a:buNone/>
            </a:pPr>
            <a:r>
              <a:rPr lang="tr-TR" sz="2600" i="0" dirty="0">
                <a:solidFill>
                  <a:srgbClr val="212121"/>
                </a:solidFill>
                <a:effectLst/>
                <a:ea typeface="Calibri Light" panose="020F0302020204030204" pitchFamily="34" charset="0"/>
                <a:cs typeface="Calibri Light" panose="020F0302020204030204" pitchFamily="34" charset="0"/>
              </a:rPr>
              <a:t>   »8 </a:t>
            </a:r>
            <a:r>
              <a:rPr lang="tr-TR" sz="2600" b="0" i="0" dirty="0">
                <a:solidFill>
                  <a:srgbClr val="212121"/>
                </a:solidFill>
                <a:effectLst/>
                <a:ea typeface="Calibri Light" panose="020F0302020204030204" pitchFamily="34" charset="0"/>
                <a:cs typeface="Calibri Light" panose="020F0302020204030204" pitchFamily="34" charset="0"/>
              </a:rPr>
              <a:t>haftalık tedavi süresi boyunca sürekli yanıt verenlerin oranı</a:t>
            </a:r>
          </a:p>
          <a:p>
            <a:endParaRPr lang="tr-TR" dirty="0"/>
          </a:p>
        </p:txBody>
      </p:sp>
    </p:spTree>
    <p:extLst>
      <p:ext uri="{BB962C8B-B14F-4D97-AF65-F5344CB8AC3E}">
        <p14:creationId xmlns:p14="http://schemas.microsoft.com/office/powerpoint/2010/main" val="2001413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99BE83-2B17-BA42-2F3D-840256DE3A1B}"/>
              </a:ext>
            </a:extLst>
          </p:cNvPr>
          <p:cNvSpPr>
            <a:spLocks noGrp="1"/>
          </p:cNvSpPr>
          <p:nvPr>
            <p:ph type="title"/>
          </p:nvPr>
        </p:nvSpPr>
        <p:spPr>
          <a:xfrm>
            <a:off x="838200" y="0"/>
            <a:ext cx="10515600" cy="1325563"/>
          </a:xfrm>
        </p:spPr>
        <p:txBody>
          <a:bodyPr/>
          <a:lstStyle/>
          <a:p>
            <a:r>
              <a:rPr lang="tr-TR" dirty="0"/>
              <a:t>METOT</a:t>
            </a:r>
          </a:p>
        </p:txBody>
      </p:sp>
      <p:sp>
        <p:nvSpPr>
          <p:cNvPr id="3" name="İçerik Yer Tutucusu 2">
            <a:extLst>
              <a:ext uri="{FF2B5EF4-FFF2-40B4-BE49-F238E27FC236}">
                <a16:creationId xmlns:a16="http://schemas.microsoft.com/office/drawing/2014/main" id="{55F24D77-A870-6D83-569D-5731098DC8DE}"/>
              </a:ext>
            </a:extLst>
          </p:cNvPr>
          <p:cNvSpPr>
            <a:spLocks noGrp="1"/>
          </p:cNvSpPr>
          <p:nvPr>
            <p:ph idx="1"/>
          </p:nvPr>
        </p:nvSpPr>
        <p:spPr>
          <a:xfrm>
            <a:off x="772357" y="1393794"/>
            <a:ext cx="10884023" cy="4880546"/>
          </a:xfrm>
        </p:spPr>
        <p:txBody>
          <a:bodyPr>
            <a:normAutofit/>
          </a:bodyPr>
          <a:lstStyle/>
          <a:p>
            <a:r>
              <a:rPr lang="tr-TR" sz="2800" b="1" i="0" dirty="0">
                <a:solidFill>
                  <a:srgbClr val="212121"/>
                </a:solidFill>
                <a:effectLst/>
                <a:ea typeface="Calibri Light" panose="020F0302020204030204" pitchFamily="34" charset="0"/>
                <a:cs typeface="Calibri Light" panose="020F0302020204030204" pitchFamily="34" charset="0"/>
              </a:rPr>
              <a:t>İkincil sonuçlar;</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1 ila 8. haftalar boyunca genel yanıt verenlerin oranını; </a:t>
            </a:r>
          </a:p>
          <a:p>
            <a:pPr marL="0" indent="0">
              <a:buNone/>
            </a:pPr>
            <a:r>
              <a:rPr lang="tr-TR" sz="2300" b="0" i="0" dirty="0">
                <a:solidFill>
                  <a:srgbClr val="212121"/>
                </a:solidFill>
                <a:effectLst/>
                <a:ea typeface="Calibri Light" panose="020F0302020204030204" pitchFamily="34" charset="0"/>
                <a:cs typeface="Calibri Light" panose="020F0302020204030204" pitchFamily="34" charset="0"/>
              </a:rPr>
              <a:t>   »12 takip haftasının en az 9 haftasında yanıt verenlerin oranı; </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1 ila 20. haftalar arasında haftalık yanıt verenlerin oranı; </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»1-8 ve 9-20. haftalar boyunca başlangıca göre haftalık ortalama </a:t>
            </a:r>
            <a:r>
              <a:rPr lang="tr-TR" sz="2300" b="0" i="0" dirty="0" err="1">
                <a:solidFill>
                  <a:srgbClr val="212121"/>
                </a:solidFill>
                <a:effectLst/>
                <a:ea typeface="Calibri Light" panose="020F0302020204030204" pitchFamily="34" charset="0"/>
                <a:cs typeface="Calibri Light" panose="020F0302020204030204" pitchFamily="34" charset="0"/>
              </a:rPr>
              <a:t>CSBM'lerin</a:t>
            </a: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değişimi; </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»1-8. haftalar boyunca haftalık ortalama </a:t>
            </a:r>
            <a:r>
              <a:rPr lang="tr-TR" sz="2300" b="0" i="0" dirty="0" err="1">
                <a:solidFill>
                  <a:srgbClr val="212121"/>
                </a:solidFill>
                <a:effectLst/>
                <a:ea typeface="Calibri Light" panose="020F0302020204030204" pitchFamily="34" charset="0"/>
                <a:cs typeface="Calibri Light" panose="020F0302020204030204" pitchFamily="34" charset="0"/>
              </a:rPr>
              <a:t>SBM'lerin</a:t>
            </a:r>
            <a:r>
              <a:rPr lang="tr-TR" sz="2300" b="0" i="0" dirty="0">
                <a:solidFill>
                  <a:srgbClr val="212121"/>
                </a:solidFill>
                <a:effectLst/>
                <a:ea typeface="Calibri Light" panose="020F0302020204030204" pitchFamily="34" charset="0"/>
                <a:cs typeface="Calibri Light" panose="020F0302020204030204" pitchFamily="34" charset="0"/>
              </a:rPr>
              <a:t> değişimi;</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 1-8. haftalar boyunca </a:t>
            </a:r>
            <a:r>
              <a:rPr lang="tr-TR" sz="2300" b="0" i="0" dirty="0" err="1">
                <a:solidFill>
                  <a:srgbClr val="212121"/>
                </a:solidFill>
                <a:effectLst/>
                <a:ea typeface="Calibri Light" panose="020F0302020204030204" pitchFamily="34" charset="0"/>
                <a:cs typeface="Calibri Light" panose="020F0302020204030204" pitchFamily="34" charset="0"/>
              </a:rPr>
              <a:t>SBM’lerindeki</a:t>
            </a: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Bristol Dışkı Formu Ölçeği (BSFS) skorunun ve ortalama ıkınma skorundaki değişiklik; </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4. ve 8. haftalarda Kabızlık Yaşam Kalitesi Anketi (PAC-QOL) skorundaki değişim; </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diğer tedavileri kullanan hastaların oranı;</a:t>
            </a:r>
          </a:p>
          <a:p>
            <a:pPr marL="0" indent="0">
              <a:buNone/>
            </a:pPr>
            <a:r>
              <a:rPr lang="tr-TR" sz="2300" dirty="0">
                <a:solidFill>
                  <a:srgbClr val="212121"/>
                </a:solidFill>
                <a:ea typeface="Calibri Light" panose="020F0302020204030204" pitchFamily="34" charset="0"/>
                <a:cs typeface="Calibri Light" panose="020F0302020204030204" pitchFamily="34" charset="0"/>
              </a:rPr>
              <a:t>   </a:t>
            </a:r>
            <a:r>
              <a:rPr lang="tr-TR" sz="2300" b="0" i="0" dirty="0">
                <a:solidFill>
                  <a:srgbClr val="212121"/>
                </a:solidFill>
                <a:effectLst/>
                <a:ea typeface="Calibri Light" panose="020F0302020204030204" pitchFamily="34" charset="0"/>
                <a:cs typeface="Calibri Light" panose="020F0302020204030204" pitchFamily="34" charset="0"/>
              </a:rPr>
              <a:t>»1-8 ve 9-20. haftalarda kullanılan diğer tedavilerin haftalık ortalama sıklığı.</a:t>
            </a:r>
          </a:p>
          <a:p>
            <a:endParaRPr lang="tr-TR" dirty="0"/>
          </a:p>
        </p:txBody>
      </p:sp>
    </p:spTree>
    <p:extLst>
      <p:ext uri="{BB962C8B-B14F-4D97-AF65-F5344CB8AC3E}">
        <p14:creationId xmlns:p14="http://schemas.microsoft.com/office/powerpoint/2010/main" val="417833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DF79C7-F462-E773-6A33-095B21A02838}"/>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5141A6B-655B-931C-3E30-F607C0DD7AF2}"/>
              </a:ext>
            </a:extLst>
          </p:cNvPr>
          <p:cNvSpPr>
            <a:spLocks noGrp="1"/>
          </p:cNvSpPr>
          <p:nvPr>
            <p:ph idx="1"/>
          </p:nvPr>
        </p:nvSpPr>
        <p:spPr/>
        <p:txBody>
          <a:bodyPr>
            <a:normAutofit/>
          </a:bodyPr>
          <a:lstStyle/>
          <a:p>
            <a:r>
              <a:rPr lang="tr-TR" sz="2600" b="0" i="0" dirty="0">
                <a:solidFill>
                  <a:srgbClr val="212121"/>
                </a:solidFill>
                <a:effectLst/>
                <a:latin typeface="Calibri "/>
              </a:rPr>
              <a:t>Tüm istatistiksel analizler, SAS sürüm 9.4 (SAS </a:t>
            </a:r>
            <a:r>
              <a:rPr lang="tr-TR" sz="2600" b="0" i="0" dirty="0" err="1">
                <a:solidFill>
                  <a:srgbClr val="212121"/>
                </a:solidFill>
                <a:effectLst/>
                <a:latin typeface="Calibri "/>
              </a:rPr>
              <a:t>Institute</a:t>
            </a:r>
            <a:r>
              <a:rPr lang="tr-TR" sz="2600" b="0" i="0" dirty="0">
                <a:solidFill>
                  <a:srgbClr val="212121"/>
                </a:solidFill>
                <a:effectLst/>
                <a:latin typeface="Calibri "/>
              </a:rPr>
              <a:t> </a:t>
            </a:r>
            <a:r>
              <a:rPr lang="tr-TR" sz="2600" b="0" i="0" dirty="0" err="1">
                <a:solidFill>
                  <a:srgbClr val="212121"/>
                </a:solidFill>
                <a:effectLst/>
                <a:latin typeface="Calibri "/>
              </a:rPr>
              <a:t>Inc</a:t>
            </a:r>
            <a:r>
              <a:rPr lang="tr-TR" sz="2600" b="0" i="0" dirty="0">
                <a:solidFill>
                  <a:srgbClr val="212121"/>
                </a:solidFill>
                <a:effectLst/>
                <a:latin typeface="Calibri "/>
              </a:rPr>
              <a:t>.) kullanılarak yapıldı ve 2 taraflı p değeri 0.05'ten küçük, anlamlı </a:t>
            </a:r>
            <a:r>
              <a:rPr lang="tr-TR" sz="2600" dirty="0">
                <a:solidFill>
                  <a:srgbClr val="212121"/>
                </a:solidFill>
                <a:latin typeface="Calibri "/>
              </a:rPr>
              <a:t>olarak </a:t>
            </a:r>
            <a:r>
              <a:rPr lang="tr-TR" sz="2600" b="0" i="0" dirty="0">
                <a:solidFill>
                  <a:srgbClr val="212121"/>
                </a:solidFill>
                <a:effectLst/>
                <a:latin typeface="Calibri "/>
              </a:rPr>
              <a:t>kabul edildi.</a:t>
            </a:r>
            <a:endParaRPr lang="tr-TR" sz="2600" dirty="0">
              <a:latin typeface="Calibri "/>
            </a:endParaRPr>
          </a:p>
        </p:txBody>
      </p:sp>
    </p:spTree>
    <p:extLst>
      <p:ext uri="{BB962C8B-B14F-4D97-AF65-F5344CB8AC3E}">
        <p14:creationId xmlns:p14="http://schemas.microsoft.com/office/powerpoint/2010/main" val="236463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8BB229-F857-3F45-8E4E-E82AE2D80961}"/>
              </a:ext>
            </a:extLst>
          </p:cNvPr>
          <p:cNvSpPr>
            <a:spLocks noGrp="1"/>
          </p:cNvSpPr>
          <p:nvPr>
            <p:ph type="title"/>
          </p:nvPr>
        </p:nvSpPr>
        <p:spPr>
          <a:xfrm>
            <a:off x="5418306" y="0"/>
            <a:ext cx="1867711" cy="623887"/>
          </a:xfrm>
        </p:spPr>
        <p:txBody>
          <a:bodyPr>
            <a:normAutofit/>
          </a:bodyPr>
          <a:lstStyle/>
          <a:p>
            <a:r>
              <a:rPr lang="tr-TR" sz="2800" dirty="0"/>
              <a:t>SONUÇLAR</a:t>
            </a:r>
          </a:p>
        </p:txBody>
      </p:sp>
      <p:pic>
        <p:nvPicPr>
          <p:cNvPr id="5" name="Resim 4">
            <a:extLst>
              <a:ext uri="{FF2B5EF4-FFF2-40B4-BE49-F238E27FC236}">
                <a16:creationId xmlns:a16="http://schemas.microsoft.com/office/drawing/2014/main" id="{E64D5338-9250-8CE7-52F2-02CB24D119DD}"/>
              </a:ext>
            </a:extLst>
          </p:cNvPr>
          <p:cNvPicPr>
            <a:picLocks noChangeAspect="1"/>
          </p:cNvPicPr>
          <p:nvPr/>
        </p:nvPicPr>
        <p:blipFill>
          <a:blip r:embed="rId2"/>
          <a:stretch>
            <a:fillRect/>
          </a:stretch>
        </p:blipFill>
        <p:spPr>
          <a:xfrm>
            <a:off x="1346268" y="623887"/>
            <a:ext cx="9810750" cy="6096000"/>
          </a:xfrm>
          <a:prstGeom prst="rect">
            <a:avLst/>
          </a:prstGeom>
        </p:spPr>
      </p:pic>
    </p:spTree>
    <p:extLst>
      <p:ext uri="{BB962C8B-B14F-4D97-AF65-F5344CB8AC3E}">
        <p14:creationId xmlns:p14="http://schemas.microsoft.com/office/powerpoint/2010/main" val="729458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FECCD9-A0DC-48BE-95B6-EFF36A5FEA88}"/>
              </a:ext>
            </a:extLst>
          </p:cNvPr>
          <p:cNvSpPr>
            <a:spLocks noGrp="1"/>
          </p:cNvSpPr>
          <p:nvPr>
            <p:ph type="title"/>
          </p:nvPr>
        </p:nvSpPr>
        <p:spPr/>
        <p:txBody>
          <a:bodyPr/>
          <a:lstStyle/>
          <a:p>
            <a:endParaRPr lang="tr-TR"/>
          </a:p>
        </p:txBody>
      </p:sp>
      <p:pic>
        <p:nvPicPr>
          <p:cNvPr id="10" name="İçerik Yer Tutucusu 9">
            <a:extLst>
              <a:ext uri="{FF2B5EF4-FFF2-40B4-BE49-F238E27FC236}">
                <a16:creationId xmlns:a16="http://schemas.microsoft.com/office/drawing/2014/main" id="{282E27F8-2A54-FF63-A39E-8B87309460A0}"/>
              </a:ext>
            </a:extLst>
          </p:cNvPr>
          <p:cNvPicPr>
            <a:picLocks noGrp="1" noChangeAspect="1"/>
          </p:cNvPicPr>
          <p:nvPr>
            <p:ph idx="1"/>
          </p:nvPr>
        </p:nvPicPr>
        <p:blipFill>
          <a:blip r:embed="rId2"/>
          <a:stretch>
            <a:fillRect/>
          </a:stretch>
        </p:blipFill>
        <p:spPr>
          <a:xfrm>
            <a:off x="760945" y="372252"/>
            <a:ext cx="10878871" cy="6016220"/>
          </a:xfrm>
        </p:spPr>
      </p:pic>
      <p:sp>
        <p:nvSpPr>
          <p:cNvPr id="14" name="Dikdörtgen: Köşeleri Yuvarlatılmış 13">
            <a:extLst>
              <a:ext uri="{FF2B5EF4-FFF2-40B4-BE49-F238E27FC236}">
                <a16:creationId xmlns:a16="http://schemas.microsoft.com/office/drawing/2014/main" id="{59EE00F5-332D-ABBF-5819-EEE0D99FD623}"/>
              </a:ext>
            </a:extLst>
          </p:cNvPr>
          <p:cNvSpPr/>
          <p:nvPr/>
        </p:nvSpPr>
        <p:spPr>
          <a:xfrm>
            <a:off x="922923" y="1723843"/>
            <a:ext cx="10515600" cy="30252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tr-TR"/>
          </a:p>
        </p:txBody>
      </p:sp>
      <p:pic>
        <p:nvPicPr>
          <p:cNvPr id="3" name="Resim 2">
            <a:extLst>
              <a:ext uri="{FF2B5EF4-FFF2-40B4-BE49-F238E27FC236}">
                <a16:creationId xmlns:a16="http://schemas.microsoft.com/office/drawing/2014/main" id="{7242768C-69B0-6CBC-93CC-B08E935E8791}"/>
              </a:ext>
            </a:extLst>
          </p:cNvPr>
          <p:cNvPicPr>
            <a:picLocks noChangeAspect="1"/>
          </p:cNvPicPr>
          <p:nvPr/>
        </p:nvPicPr>
        <p:blipFill>
          <a:blip r:embed="rId3"/>
          <a:stretch>
            <a:fillRect/>
          </a:stretch>
        </p:blipFill>
        <p:spPr>
          <a:xfrm>
            <a:off x="916371" y="2219902"/>
            <a:ext cx="10528705" cy="317019"/>
          </a:xfrm>
          <a:prstGeom prst="rect">
            <a:avLst/>
          </a:prstGeom>
        </p:spPr>
      </p:pic>
      <p:pic>
        <p:nvPicPr>
          <p:cNvPr id="4" name="Resim 3">
            <a:extLst>
              <a:ext uri="{FF2B5EF4-FFF2-40B4-BE49-F238E27FC236}">
                <a16:creationId xmlns:a16="http://schemas.microsoft.com/office/drawing/2014/main" id="{85B7733D-5DE7-D348-1CB1-3E23E0AFDFCA}"/>
              </a:ext>
            </a:extLst>
          </p:cNvPr>
          <p:cNvPicPr>
            <a:picLocks noChangeAspect="1"/>
          </p:cNvPicPr>
          <p:nvPr/>
        </p:nvPicPr>
        <p:blipFill>
          <a:blip r:embed="rId4"/>
          <a:stretch>
            <a:fillRect/>
          </a:stretch>
        </p:blipFill>
        <p:spPr>
          <a:xfrm>
            <a:off x="909819" y="2536921"/>
            <a:ext cx="10528705" cy="317019"/>
          </a:xfrm>
          <a:prstGeom prst="rect">
            <a:avLst/>
          </a:prstGeom>
        </p:spPr>
      </p:pic>
      <p:pic>
        <p:nvPicPr>
          <p:cNvPr id="5" name="Resim 4">
            <a:extLst>
              <a:ext uri="{FF2B5EF4-FFF2-40B4-BE49-F238E27FC236}">
                <a16:creationId xmlns:a16="http://schemas.microsoft.com/office/drawing/2014/main" id="{0DA58CEA-A0E5-24E7-9D5A-A43939947284}"/>
              </a:ext>
            </a:extLst>
          </p:cNvPr>
          <p:cNvPicPr>
            <a:picLocks noChangeAspect="1"/>
          </p:cNvPicPr>
          <p:nvPr/>
        </p:nvPicPr>
        <p:blipFill>
          <a:blip r:embed="rId4"/>
          <a:stretch>
            <a:fillRect/>
          </a:stretch>
        </p:blipFill>
        <p:spPr>
          <a:xfrm>
            <a:off x="909818" y="2851861"/>
            <a:ext cx="10528705" cy="513909"/>
          </a:xfrm>
          <a:prstGeom prst="rect">
            <a:avLst/>
          </a:prstGeom>
        </p:spPr>
      </p:pic>
      <p:pic>
        <p:nvPicPr>
          <p:cNvPr id="7" name="Resim 6">
            <a:extLst>
              <a:ext uri="{FF2B5EF4-FFF2-40B4-BE49-F238E27FC236}">
                <a16:creationId xmlns:a16="http://schemas.microsoft.com/office/drawing/2014/main" id="{5D147D2F-991E-BF95-8B3D-6DF11AF52D68}"/>
              </a:ext>
            </a:extLst>
          </p:cNvPr>
          <p:cNvPicPr>
            <a:picLocks noChangeAspect="1"/>
          </p:cNvPicPr>
          <p:nvPr/>
        </p:nvPicPr>
        <p:blipFill>
          <a:blip r:embed="rId4"/>
          <a:stretch>
            <a:fillRect/>
          </a:stretch>
        </p:blipFill>
        <p:spPr>
          <a:xfrm>
            <a:off x="922923" y="3333721"/>
            <a:ext cx="10528705" cy="1057977"/>
          </a:xfrm>
          <a:prstGeom prst="rect">
            <a:avLst/>
          </a:prstGeom>
        </p:spPr>
      </p:pic>
      <p:pic>
        <p:nvPicPr>
          <p:cNvPr id="8" name="Resim 7">
            <a:extLst>
              <a:ext uri="{FF2B5EF4-FFF2-40B4-BE49-F238E27FC236}">
                <a16:creationId xmlns:a16="http://schemas.microsoft.com/office/drawing/2014/main" id="{533AD9FC-0689-B0A8-27EC-7E46720E0C37}"/>
              </a:ext>
            </a:extLst>
          </p:cNvPr>
          <p:cNvPicPr>
            <a:picLocks noChangeAspect="1"/>
          </p:cNvPicPr>
          <p:nvPr/>
        </p:nvPicPr>
        <p:blipFill>
          <a:blip r:embed="rId4"/>
          <a:stretch>
            <a:fillRect/>
          </a:stretch>
        </p:blipFill>
        <p:spPr>
          <a:xfrm>
            <a:off x="909817" y="4391697"/>
            <a:ext cx="10528705" cy="791097"/>
          </a:xfrm>
          <a:prstGeom prst="rect">
            <a:avLst/>
          </a:prstGeom>
        </p:spPr>
      </p:pic>
      <p:pic>
        <p:nvPicPr>
          <p:cNvPr id="9" name="Resim 8">
            <a:extLst>
              <a:ext uri="{FF2B5EF4-FFF2-40B4-BE49-F238E27FC236}">
                <a16:creationId xmlns:a16="http://schemas.microsoft.com/office/drawing/2014/main" id="{F04172D1-11C4-5D31-1668-B47758ADF34F}"/>
              </a:ext>
            </a:extLst>
          </p:cNvPr>
          <p:cNvPicPr>
            <a:picLocks noChangeAspect="1"/>
          </p:cNvPicPr>
          <p:nvPr/>
        </p:nvPicPr>
        <p:blipFill>
          <a:blip r:embed="rId4"/>
          <a:stretch>
            <a:fillRect/>
          </a:stretch>
        </p:blipFill>
        <p:spPr>
          <a:xfrm>
            <a:off x="922923" y="5138359"/>
            <a:ext cx="10528705" cy="791097"/>
          </a:xfrm>
          <a:prstGeom prst="rect">
            <a:avLst/>
          </a:prstGeom>
        </p:spPr>
      </p:pic>
      <p:pic>
        <p:nvPicPr>
          <p:cNvPr id="11" name="Resim 10">
            <a:extLst>
              <a:ext uri="{FF2B5EF4-FFF2-40B4-BE49-F238E27FC236}">
                <a16:creationId xmlns:a16="http://schemas.microsoft.com/office/drawing/2014/main" id="{CB800087-3036-7105-D7BD-4F210E6A42E1}"/>
              </a:ext>
            </a:extLst>
          </p:cNvPr>
          <p:cNvPicPr>
            <a:picLocks noChangeAspect="1"/>
          </p:cNvPicPr>
          <p:nvPr/>
        </p:nvPicPr>
        <p:blipFill>
          <a:blip r:embed="rId4"/>
          <a:stretch>
            <a:fillRect/>
          </a:stretch>
        </p:blipFill>
        <p:spPr>
          <a:xfrm>
            <a:off x="936029" y="5929455"/>
            <a:ext cx="10528705" cy="563420"/>
          </a:xfrm>
          <a:prstGeom prst="rect">
            <a:avLst/>
          </a:prstGeom>
        </p:spPr>
      </p:pic>
    </p:spTree>
    <p:extLst>
      <p:ext uri="{BB962C8B-B14F-4D97-AF65-F5344CB8AC3E}">
        <p14:creationId xmlns:p14="http://schemas.microsoft.com/office/powerpoint/2010/main" val="16799934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9664C77B-F0D6-1FA6-3833-F38C61351E9B}"/>
              </a:ext>
            </a:extLst>
          </p:cNvPr>
          <p:cNvPicPr>
            <a:picLocks noGrp="1" noChangeAspect="1"/>
          </p:cNvPicPr>
          <p:nvPr>
            <p:ph idx="1"/>
          </p:nvPr>
        </p:nvPicPr>
        <p:blipFill>
          <a:blip r:embed="rId2"/>
          <a:stretch>
            <a:fillRect/>
          </a:stretch>
        </p:blipFill>
        <p:spPr>
          <a:xfrm>
            <a:off x="617635" y="899859"/>
            <a:ext cx="11153693" cy="5058282"/>
          </a:xfrm>
        </p:spPr>
      </p:pic>
      <p:pic>
        <p:nvPicPr>
          <p:cNvPr id="2" name="Resim 1">
            <a:extLst>
              <a:ext uri="{FF2B5EF4-FFF2-40B4-BE49-F238E27FC236}">
                <a16:creationId xmlns:a16="http://schemas.microsoft.com/office/drawing/2014/main" id="{57BCFE68-C528-338E-8EC0-14F35B1E89D8}"/>
              </a:ext>
            </a:extLst>
          </p:cNvPr>
          <p:cNvPicPr>
            <a:picLocks noChangeAspect="1"/>
          </p:cNvPicPr>
          <p:nvPr/>
        </p:nvPicPr>
        <p:blipFill>
          <a:blip r:embed="rId3"/>
          <a:stretch>
            <a:fillRect/>
          </a:stretch>
        </p:blipFill>
        <p:spPr>
          <a:xfrm>
            <a:off x="617635" y="1935805"/>
            <a:ext cx="10956730" cy="2016376"/>
          </a:xfrm>
          <a:prstGeom prst="rect">
            <a:avLst/>
          </a:prstGeom>
        </p:spPr>
      </p:pic>
      <p:pic>
        <p:nvPicPr>
          <p:cNvPr id="4" name="Resim 3">
            <a:extLst>
              <a:ext uri="{FF2B5EF4-FFF2-40B4-BE49-F238E27FC236}">
                <a16:creationId xmlns:a16="http://schemas.microsoft.com/office/drawing/2014/main" id="{4FD6CD86-C199-0A89-75DE-29655DD548CC}"/>
              </a:ext>
            </a:extLst>
          </p:cNvPr>
          <p:cNvPicPr>
            <a:picLocks noChangeAspect="1"/>
          </p:cNvPicPr>
          <p:nvPr/>
        </p:nvPicPr>
        <p:blipFill>
          <a:blip r:embed="rId3"/>
          <a:stretch>
            <a:fillRect/>
          </a:stretch>
        </p:blipFill>
        <p:spPr>
          <a:xfrm>
            <a:off x="617635" y="3871609"/>
            <a:ext cx="10956730" cy="2086532"/>
          </a:xfrm>
          <a:prstGeom prst="rect">
            <a:avLst/>
          </a:prstGeom>
        </p:spPr>
      </p:pic>
      <p:pic>
        <p:nvPicPr>
          <p:cNvPr id="7" name="Resim 6">
            <a:extLst>
              <a:ext uri="{FF2B5EF4-FFF2-40B4-BE49-F238E27FC236}">
                <a16:creationId xmlns:a16="http://schemas.microsoft.com/office/drawing/2014/main" id="{65A19D90-9994-8A35-0E01-15EE95358971}"/>
              </a:ext>
            </a:extLst>
          </p:cNvPr>
          <p:cNvPicPr>
            <a:picLocks noChangeAspect="1"/>
          </p:cNvPicPr>
          <p:nvPr/>
        </p:nvPicPr>
        <p:blipFill>
          <a:blip r:embed="rId3"/>
          <a:stretch>
            <a:fillRect/>
          </a:stretch>
        </p:blipFill>
        <p:spPr>
          <a:xfrm>
            <a:off x="617635" y="880445"/>
            <a:ext cx="10956730" cy="1123453"/>
          </a:xfrm>
          <a:prstGeom prst="rect">
            <a:avLst/>
          </a:prstGeom>
        </p:spPr>
      </p:pic>
    </p:spTree>
    <p:extLst>
      <p:ext uri="{BB962C8B-B14F-4D97-AF65-F5344CB8AC3E}">
        <p14:creationId xmlns:p14="http://schemas.microsoft.com/office/powerpoint/2010/main" val="393985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265FABF1-07F7-774A-138A-DCDD5934FF71}"/>
              </a:ext>
            </a:extLst>
          </p:cNvPr>
          <p:cNvPicPr>
            <a:picLocks noChangeAspect="1"/>
          </p:cNvPicPr>
          <p:nvPr/>
        </p:nvPicPr>
        <p:blipFill>
          <a:blip r:embed="rId2"/>
          <a:stretch>
            <a:fillRect/>
          </a:stretch>
        </p:blipFill>
        <p:spPr>
          <a:xfrm>
            <a:off x="2430617" y="320445"/>
            <a:ext cx="7330766" cy="6217109"/>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514674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FBEBDE-77E3-464F-6690-847981B9A9AF}"/>
              </a:ext>
            </a:extLst>
          </p:cNvPr>
          <p:cNvSpPr>
            <a:spLocks noGrp="1"/>
          </p:cNvSpPr>
          <p:nvPr>
            <p:ph type="title"/>
          </p:nvPr>
        </p:nvSpPr>
        <p:spPr>
          <a:xfrm>
            <a:off x="838199" y="121933"/>
            <a:ext cx="10515600" cy="1325563"/>
          </a:xfrm>
        </p:spPr>
        <p:txBody>
          <a:bodyPr>
            <a:normAutofit/>
          </a:bodyPr>
          <a:lstStyle/>
          <a:p>
            <a:r>
              <a:rPr lang="tr-TR" sz="3200" dirty="0"/>
              <a:t>Advers olaylar</a:t>
            </a:r>
          </a:p>
        </p:txBody>
      </p:sp>
      <p:pic>
        <p:nvPicPr>
          <p:cNvPr id="7" name="İçerik Yer Tutucusu 6">
            <a:extLst>
              <a:ext uri="{FF2B5EF4-FFF2-40B4-BE49-F238E27FC236}">
                <a16:creationId xmlns:a16="http://schemas.microsoft.com/office/drawing/2014/main" id="{6C9B522F-103A-77B3-EAAE-FE31AC47B45C}"/>
              </a:ext>
            </a:extLst>
          </p:cNvPr>
          <p:cNvPicPr>
            <a:picLocks noGrp="1" noChangeAspect="1"/>
          </p:cNvPicPr>
          <p:nvPr>
            <p:ph idx="1"/>
          </p:nvPr>
        </p:nvPicPr>
        <p:blipFill>
          <a:blip r:embed="rId2"/>
          <a:stretch>
            <a:fillRect/>
          </a:stretch>
        </p:blipFill>
        <p:spPr>
          <a:xfrm>
            <a:off x="625316" y="1690688"/>
            <a:ext cx="10941367" cy="3989491"/>
          </a:xfrm>
        </p:spPr>
      </p:pic>
    </p:spTree>
    <p:extLst>
      <p:ext uri="{BB962C8B-B14F-4D97-AF65-F5344CB8AC3E}">
        <p14:creationId xmlns:p14="http://schemas.microsoft.com/office/powerpoint/2010/main" val="2748271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7016AC-BE24-6FAC-DD2E-94B4C9A1E811}"/>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AFE00746-BD57-2910-F285-934D3F08F77B}"/>
              </a:ext>
            </a:extLst>
          </p:cNvPr>
          <p:cNvSpPr>
            <a:spLocks noGrp="1"/>
          </p:cNvSpPr>
          <p:nvPr>
            <p:ph idx="1"/>
          </p:nvPr>
        </p:nvSpPr>
        <p:spPr/>
        <p:txBody>
          <a:bodyPr>
            <a:normAutofit/>
          </a:bodyPr>
          <a:lstStyle/>
          <a:p>
            <a:pPr>
              <a:lnSpc>
                <a:spcPct val="100000"/>
              </a:lnSpc>
              <a:spcBef>
                <a:spcPts val="2400"/>
              </a:spcBef>
            </a:pPr>
            <a:r>
              <a:rPr lang="tr-TR" sz="2400" b="0" i="0" dirty="0">
                <a:solidFill>
                  <a:srgbClr val="000000"/>
                </a:solidFill>
                <a:effectLst/>
                <a:latin typeface="Calibri "/>
              </a:rPr>
              <a:t>Bu çalışma, 8 haftalık EA tedavisinin, kronik şiddetli fonksiyonel kabızlığı olan kadınlarda semptomları hafifletmek için birçok olumlu etkiye sahip olduğunu göstermiştir.</a:t>
            </a:r>
          </a:p>
          <a:p>
            <a:pPr>
              <a:lnSpc>
                <a:spcPct val="100000"/>
              </a:lnSpc>
              <a:spcBef>
                <a:spcPts val="2400"/>
              </a:spcBef>
            </a:pPr>
            <a:r>
              <a:rPr lang="tr-TR" sz="2400" dirty="0">
                <a:solidFill>
                  <a:srgbClr val="000000"/>
                </a:solidFill>
                <a:latin typeface="Calibri "/>
              </a:rPr>
              <a:t>Tedavinin ilk 8 haftalık kısmında </a:t>
            </a:r>
            <a:r>
              <a:rPr lang="tr-TR" sz="2400" b="0" i="0" dirty="0" err="1">
                <a:solidFill>
                  <a:srgbClr val="000000"/>
                </a:solidFill>
                <a:effectLst/>
                <a:latin typeface="Calibri "/>
              </a:rPr>
              <a:t>CSBM’lerin</a:t>
            </a:r>
            <a:r>
              <a:rPr lang="tr-TR" sz="2400" b="0" i="0" dirty="0">
                <a:solidFill>
                  <a:srgbClr val="000000"/>
                </a:solidFill>
                <a:effectLst/>
                <a:latin typeface="Calibri "/>
              </a:rPr>
              <a:t> geri kazanılmasında sürekli yanıt verenlerin EA grubunda SA grubuna göre %16,2’lik daha yüksek oranda fark vardı. </a:t>
            </a:r>
          </a:p>
          <a:p>
            <a:pPr>
              <a:lnSpc>
                <a:spcPct val="100000"/>
              </a:lnSpc>
              <a:spcBef>
                <a:spcPts val="2400"/>
              </a:spcBef>
            </a:pPr>
            <a:r>
              <a:rPr lang="tr-TR" sz="2400" b="0" i="0" dirty="0">
                <a:solidFill>
                  <a:srgbClr val="000000"/>
                </a:solidFill>
                <a:effectLst/>
                <a:latin typeface="Calibri "/>
              </a:rPr>
              <a:t>Ayrıca 12 haftalık </a:t>
            </a:r>
            <a:r>
              <a:rPr lang="tr-TR" sz="2400" b="0" i="0" dirty="0" err="1">
                <a:solidFill>
                  <a:srgbClr val="000000"/>
                </a:solidFill>
                <a:effectLst/>
                <a:latin typeface="Calibri "/>
              </a:rPr>
              <a:t>takiptede</a:t>
            </a:r>
            <a:r>
              <a:rPr lang="tr-TR" sz="2400" b="0" i="0" dirty="0">
                <a:solidFill>
                  <a:srgbClr val="000000"/>
                </a:solidFill>
                <a:effectLst/>
                <a:latin typeface="Calibri "/>
              </a:rPr>
              <a:t> 9 haftadan fazla haftalık yanıt verenlerin oranı EA grubunda %38,1, SA grubunda %11,3 olup, iki grup arasındaki fark %23,9'dur. Bu nedenle EA, kadınlarda kronik kabızlığın yönetimi için etkili bir alternatif olabilir ve etkinlik tedavi olmaksızın 12 hafta sürebilir.</a:t>
            </a:r>
            <a:endParaRPr lang="tr-TR" sz="2400" dirty="0">
              <a:latin typeface="Calibri "/>
            </a:endParaRPr>
          </a:p>
        </p:txBody>
      </p:sp>
    </p:spTree>
    <p:extLst>
      <p:ext uri="{BB962C8B-B14F-4D97-AF65-F5344CB8AC3E}">
        <p14:creationId xmlns:p14="http://schemas.microsoft.com/office/powerpoint/2010/main" val="325051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42FF46-146C-1C06-A272-6018F562EB8A}"/>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FE36219C-EEEC-73E4-8529-92DF57CEEFAA}"/>
              </a:ext>
            </a:extLst>
          </p:cNvPr>
          <p:cNvSpPr>
            <a:spLocks noGrp="1"/>
          </p:cNvSpPr>
          <p:nvPr>
            <p:ph idx="1"/>
          </p:nvPr>
        </p:nvSpPr>
        <p:spPr/>
        <p:txBody>
          <a:bodyPr>
            <a:normAutofit/>
          </a:bodyPr>
          <a:lstStyle/>
          <a:p>
            <a:pPr>
              <a:spcBef>
                <a:spcPts val="2400"/>
              </a:spcBef>
            </a:pPr>
            <a:r>
              <a:rPr lang="tr-TR" sz="2400" b="0" i="0" dirty="0">
                <a:solidFill>
                  <a:srgbClr val="212121"/>
                </a:solidFill>
                <a:effectLst/>
              </a:rPr>
              <a:t>Kronik kabızlık, azal</a:t>
            </a:r>
            <a:r>
              <a:rPr lang="tr-TR" sz="2400" dirty="0">
                <a:solidFill>
                  <a:srgbClr val="212121"/>
                </a:solidFill>
              </a:rPr>
              <a:t>mış</a:t>
            </a:r>
            <a:r>
              <a:rPr lang="tr-TR" sz="2400" b="0" i="0" dirty="0">
                <a:solidFill>
                  <a:srgbClr val="212121"/>
                </a:solidFill>
                <a:effectLst/>
              </a:rPr>
              <a:t> bağırsak hareketleri, aşırı ıkınma, sert dışkı ve/veya eksik tahliye duyguları ile kendini gösteren yaygın bir </a:t>
            </a:r>
            <a:r>
              <a:rPr lang="tr-TR" sz="2400" b="0" i="0" dirty="0" err="1">
                <a:solidFill>
                  <a:srgbClr val="212121"/>
                </a:solidFill>
                <a:effectLst/>
              </a:rPr>
              <a:t>gastrointestinal</a:t>
            </a:r>
            <a:r>
              <a:rPr lang="tr-TR" sz="2400" b="0" i="0" dirty="0">
                <a:solidFill>
                  <a:srgbClr val="212121"/>
                </a:solidFill>
                <a:effectLst/>
              </a:rPr>
              <a:t> bozukluktur.</a:t>
            </a:r>
          </a:p>
          <a:p>
            <a:pPr>
              <a:spcBef>
                <a:spcPts val="2400"/>
              </a:spcBef>
            </a:pPr>
            <a:r>
              <a:rPr lang="tr-TR" sz="2400" b="0" i="0" dirty="0">
                <a:solidFill>
                  <a:srgbClr val="212121"/>
                </a:solidFill>
                <a:effectLst/>
              </a:rPr>
              <a:t>Kronik </a:t>
            </a:r>
            <a:r>
              <a:rPr lang="tr-TR" sz="2400" b="0" i="0" dirty="0" err="1">
                <a:solidFill>
                  <a:srgbClr val="212121"/>
                </a:solidFill>
                <a:effectLst/>
              </a:rPr>
              <a:t>idiyopatik</a:t>
            </a:r>
            <a:r>
              <a:rPr lang="tr-TR" sz="2400" b="0" i="0" dirty="0">
                <a:solidFill>
                  <a:srgbClr val="212121"/>
                </a:solidFill>
                <a:effectLst/>
              </a:rPr>
              <a:t> konstipasyonun küresel prevalansı yaklaşık %14 .</a:t>
            </a:r>
          </a:p>
          <a:p>
            <a:pPr>
              <a:spcBef>
                <a:spcPts val="2400"/>
              </a:spcBef>
            </a:pPr>
            <a:r>
              <a:rPr lang="tr-TR" sz="2400" b="0" i="0" dirty="0">
                <a:solidFill>
                  <a:srgbClr val="212121"/>
                </a:solidFill>
                <a:effectLst/>
              </a:rPr>
              <a:t>Çeşitli araştırmalar, kadınlarda kabızlık prevalansının aynı yaştaki erkeklere göre iki kattan fazla olduğunu bulmuştur.</a:t>
            </a:r>
            <a:endParaRPr lang="tr-TR" sz="2400" dirty="0">
              <a:solidFill>
                <a:srgbClr val="212121"/>
              </a:solidFill>
            </a:endParaRPr>
          </a:p>
          <a:p>
            <a:pPr>
              <a:spcBef>
                <a:spcPts val="2400"/>
              </a:spcBef>
            </a:pPr>
            <a:r>
              <a:rPr lang="tr-TR" sz="2400" b="0" i="0" dirty="0">
                <a:solidFill>
                  <a:srgbClr val="212121"/>
                </a:solidFill>
                <a:effectLst/>
              </a:rPr>
              <a:t>Kabızlığı olan kadınlarda ek olarak aşırı aktif mesane ve üriner inkontinans gibi alt üriner sistem semptomları da genellikle hastalığa eşlik eder.</a:t>
            </a:r>
            <a:endParaRPr lang="tr-TR" sz="2400" dirty="0"/>
          </a:p>
        </p:txBody>
      </p:sp>
    </p:spTree>
    <p:extLst>
      <p:ext uri="{BB962C8B-B14F-4D97-AF65-F5344CB8AC3E}">
        <p14:creationId xmlns:p14="http://schemas.microsoft.com/office/powerpoint/2010/main" val="1289897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6A4804-9DDF-49C4-0BAD-E7252FB8260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E6467247-D242-8C02-2A8D-91FB5784D1C7}"/>
              </a:ext>
            </a:extLst>
          </p:cNvPr>
          <p:cNvSpPr>
            <a:spLocks noGrp="1"/>
          </p:cNvSpPr>
          <p:nvPr>
            <p:ph idx="1"/>
          </p:nvPr>
        </p:nvSpPr>
        <p:spPr>
          <a:xfrm>
            <a:off x="838200" y="1825625"/>
            <a:ext cx="10408920" cy="4351338"/>
          </a:xfrm>
        </p:spPr>
        <p:txBody>
          <a:bodyPr>
            <a:normAutofit/>
          </a:bodyPr>
          <a:lstStyle/>
          <a:p>
            <a:pPr>
              <a:lnSpc>
                <a:spcPct val="100000"/>
              </a:lnSpc>
              <a:spcBef>
                <a:spcPts val="2400"/>
              </a:spcBef>
            </a:pPr>
            <a:r>
              <a:rPr lang="tr-TR" sz="2400" dirty="0"/>
              <a:t>Bilinen kadarıyla, bu akupunkturun kronik kabızlığı olan </a:t>
            </a:r>
            <a:r>
              <a:rPr lang="tr-TR" sz="2400" u="sng" dirty="0"/>
              <a:t>kadınlar</a:t>
            </a:r>
            <a:r>
              <a:rPr lang="tr-TR" sz="2400" dirty="0"/>
              <a:t> için etkinliğini değerlendiren ilk çalışmadır.</a:t>
            </a:r>
          </a:p>
          <a:p>
            <a:pPr>
              <a:lnSpc>
                <a:spcPct val="100000"/>
              </a:lnSpc>
              <a:spcBef>
                <a:spcPts val="2400"/>
              </a:spcBef>
            </a:pPr>
            <a:r>
              <a:rPr lang="tr-TR" sz="2400" dirty="0"/>
              <a:t>Kronik kabızlık için şimdiye kadar daha çok farmasötik ilaçlarla yapılan çalışmalar mevcuttur.</a:t>
            </a:r>
          </a:p>
          <a:p>
            <a:pPr>
              <a:lnSpc>
                <a:spcPct val="100000"/>
              </a:lnSpc>
              <a:spcBef>
                <a:spcPts val="2400"/>
              </a:spcBef>
            </a:pPr>
            <a:r>
              <a:rPr lang="tr-TR" sz="2400" dirty="0"/>
              <a:t>1346 Hastayla (% 80.8 kadın hasta) yapılan bir çalışmada, 12 haftalık 3mg ve 6mg </a:t>
            </a:r>
            <a:r>
              <a:rPr lang="tr-TR" sz="2400" dirty="0" err="1"/>
              <a:t>plekanatid</a:t>
            </a:r>
            <a:r>
              <a:rPr lang="tr-TR" sz="2400" dirty="0"/>
              <a:t> tedavisinden sonra plasebo ile tedavi edilen grupta % 10.2'ye kıyasla, sürekli yanıt verenlerin yüzdeleri sırasıyla %21 ve %19.5 idi.</a:t>
            </a:r>
          </a:p>
        </p:txBody>
      </p:sp>
    </p:spTree>
    <p:extLst>
      <p:ext uri="{BB962C8B-B14F-4D97-AF65-F5344CB8AC3E}">
        <p14:creationId xmlns:p14="http://schemas.microsoft.com/office/powerpoint/2010/main" val="2518992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859997-FB51-5C6D-5A76-B4FF4A1FF28F}"/>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F5DCD369-F413-E2A3-23B6-A812C1C08DC3}"/>
              </a:ext>
            </a:extLst>
          </p:cNvPr>
          <p:cNvSpPr>
            <a:spLocks noGrp="1"/>
          </p:cNvSpPr>
          <p:nvPr>
            <p:ph idx="1"/>
          </p:nvPr>
        </p:nvSpPr>
        <p:spPr>
          <a:xfrm>
            <a:off x="838200" y="1825625"/>
            <a:ext cx="10043160" cy="4351338"/>
          </a:xfrm>
        </p:spPr>
        <p:txBody>
          <a:bodyPr>
            <a:normAutofit/>
          </a:bodyPr>
          <a:lstStyle/>
          <a:p>
            <a:pPr>
              <a:lnSpc>
                <a:spcPct val="100000"/>
              </a:lnSpc>
              <a:spcBef>
                <a:spcPts val="3000"/>
              </a:spcBef>
            </a:pPr>
            <a:r>
              <a:rPr lang="tr-TR" sz="2400" dirty="0"/>
              <a:t>483 Hastayla (% 91.5 kadın) yapılan çalışmada, 12 haftalık günde bir kez 145 µg </a:t>
            </a:r>
            <a:r>
              <a:rPr lang="tr-TR" sz="2400" dirty="0" err="1"/>
              <a:t>linaklotidden</a:t>
            </a:r>
            <a:r>
              <a:rPr lang="tr-TR" sz="2400" dirty="0"/>
              <a:t> sonra hastaların % 15.7'si genel yanıt veren kriterleri karşıladı.</a:t>
            </a:r>
          </a:p>
          <a:p>
            <a:pPr>
              <a:lnSpc>
                <a:spcPct val="100000"/>
              </a:lnSpc>
              <a:spcBef>
                <a:spcPts val="3000"/>
              </a:spcBef>
            </a:pPr>
            <a:r>
              <a:rPr lang="tr-TR" sz="2400" dirty="0"/>
              <a:t>Bu analizde, 8 haftalık EA tedavisinden sonra, genel yanıt verenlerin yüzdesi % 24,8 ve sürekli yanıt verenlerin yüzdesi% 24,3 idi. Bu oranlar, mevcut çalışma ile önceki farmasötik denemeler arasındaki doğrudan karşılaştırma için uygun olmasa da, </a:t>
            </a:r>
            <a:r>
              <a:rPr lang="tr-TR" sz="2400" dirty="0" err="1"/>
              <a:t>plekanatid</a:t>
            </a:r>
            <a:r>
              <a:rPr lang="tr-TR" sz="2400" dirty="0"/>
              <a:t> ve </a:t>
            </a:r>
            <a:r>
              <a:rPr lang="tr-TR" sz="2400" dirty="0" err="1"/>
              <a:t>linaklotid</a:t>
            </a:r>
            <a:r>
              <a:rPr lang="tr-TR" sz="2400" dirty="0"/>
              <a:t> çalışmalarından daha yüksek görünmektedir.</a:t>
            </a:r>
          </a:p>
          <a:p>
            <a:pPr>
              <a:lnSpc>
                <a:spcPct val="100000"/>
              </a:lnSpc>
              <a:spcBef>
                <a:spcPts val="2400"/>
              </a:spcBef>
            </a:pPr>
            <a:endParaRPr lang="tr-TR" sz="2400" dirty="0"/>
          </a:p>
        </p:txBody>
      </p:sp>
    </p:spTree>
    <p:extLst>
      <p:ext uri="{BB962C8B-B14F-4D97-AF65-F5344CB8AC3E}">
        <p14:creationId xmlns:p14="http://schemas.microsoft.com/office/powerpoint/2010/main" val="1015161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4837C4-6080-1C06-2B9C-DED769D00C1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937EA70C-90D4-24B7-8ECD-6F487D73AE7F}"/>
              </a:ext>
            </a:extLst>
          </p:cNvPr>
          <p:cNvSpPr>
            <a:spLocks noGrp="1"/>
          </p:cNvSpPr>
          <p:nvPr>
            <p:ph idx="1"/>
          </p:nvPr>
        </p:nvSpPr>
        <p:spPr/>
        <p:txBody>
          <a:bodyPr>
            <a:normAutofit lnSpcReduction="10000"/>
          </a:bodyPr>
          <a:lstStyle/>
          <a:p>
            <a:pPr>
              <a:lnSpc>
                <a:spcPct val="100000"/>
              </a:lnSpc>
              <a:spcBef>
                <a:spcPts val="1800"/>
              </a:spcBef>
            </a:pPr>
            <a:r>
              <a:rPr lang="tr-TR" sz="2400" dirty="0"/>
              <a:t>Ek olarak, bu analizde </a:t>
            </a:r>
            <a:r>
              <a:rPr lang="tr-TR" sz="2400" dirty="0" err="1"/>
              <a:t>EA'nın</a:t>
            </a:r>
            <a:r>
              <a:rPr lang="tr-TR" sz="2400" dirty="0"/>
              <a:t> kronik şiddetli fonksiyonel kabızlığı olan kadın hastalarda haftalık </a:t>
            </a:r>
            <a:r>
              <a:rPr lang="tr-TR" sz="2400" dirty="0" err="1"/>
              <a:t>CSBM’leri</a:t>
            </a:r>
            <a:r>
              <a:rPr lang="tr-TR" sz="2400" dirty="0"/>
              <a:t> artırmada ve yaşam kalitesini iyileştirmede de etkili olduğu bulundu.</a:t>
            </a:r>
          </a:p>
          <a:p>
            <a:pPr>
              <a:lnSpc>
                <a:spcPct val="100000"/>
              </a:lnSpc>
              <a:spcBef>
                <a:spcPts val="1800"/>
              </a:spcBef>
            </a:pPr>
            <a:r>
              <a:rPr lang="tr-TR" sz="2400" dirty="0"/>
              <a:t>Ortalama haftalık </a:t>
            </a:r>
            <a:r>
              <a:rPr lang="tr-TR" sz="2400" dirty="0" err="1"/>
              <a:t>CSBM'lerin</a:t>
            </a:r>
            <a:r>
              <a:rPr lang="tr-TR" sz="2400" dirty="0"/>
              <a:t> EA grubundaki taban çizgisinden değişimi, 1-8. Haftalarda </a:t>
            </a:r>
            <a:r>
              <a:rPr lang="tr-TR" sz="2400" b="1" dirty="0"/>
              <a:t>1.7 </a:t>
            </a:r>
            <a:r>
              <a:rPr lang="tr-TR" sz="2400" dirty="0"/>
              <a:t>ve 9-20. Haftalarda </a:t>
            </a:r>
            <a:r>
              <a:rPr lang="tr-TR" sz="2400" b="1" dirty="0"/>
              <a:t>1.9 </a:t>
            </a:r>
            <a:r>
              <a:rPr lang="tr-TR" sz="2400" dirty="0"/>
              <a:t>idi. </a:t>
            </a:r>
          </a:p>
          <a:p>
            <a:pPr>
              <a:lnSpc>
                <a:spcPct val="100000"/>
              </a:lnSpc>
              <a:spcBef>
                <a:spcPts val="1800"/>
              </a:spcBef>
            </a:pPr>
            <a:r>
              <a:rPr lang="tr-TR" sz="2400" dirty="0"/>
              <a:t>Önceki farmasötik çalışmalarda, 12 haftalık 2 mg </a:t>
            </a:r>
            <a:r>
              <a:rPr lang="tr-TR" sz="2400" dirty="0" err="1"/>
              <a:t>prukaloprid</a:t>
            </a:r>
            <a:r>
              <a:rPr lang="tr-TR" sz="2400" dirty="0"/>
              <a:t> tedavisinden sonra ortalama haftalık </a:t>
            </a:r>
            <a:r>
              <a:rPr lang="tr-TR" sz="2400" dirty="0" err="1"/>
              <a:t>CSBM’lerindeki</a:t>
            </a:r>
            <a:r>
              <a:rPr lang="tr-TR" sz="2400" dirty="0"/>
              <a:t> değişiklik </a:t>
            </a:r>
            <a:r>
              <a:rPr lang="tr-TR" sz="2400" b="1" dirty="0"/>
              <a:t>1.6</a:t>
            </a:r>
            <a:r>
              <a:rPr lang="tr-TR" sz="2400" dirty="0"/>
              <a:t> ile </a:t>
            </a:r>
            <a:r>
              <a:rPr lang="tr-TR" sz="2400" b="1" dirty="0"/>
              <a:t>2.6</a:t>
            </a:r>
            <a:r>
              <a:rPr lang="tr-TR" sz="2400" dirty="0"/>
              <a:t> arasında değişmekteydi.</a:t>
            </a:r>
          </a:p>
          <a:p>
            <a:pPr>
              <a:lnSpc>
                <a:spcPct val="100000"/>
              </a:lnSpc>
              <a:spcBef>
                <a:spcPts val="1800"/>
              </a:spcBef>
            </a:pPr>
            <a:r>
              <a:rPr lang="tr-TR" sz="2400" dirty="0" err="1"/>
              <a:t>Prukalopridin</a:t>
            </a:r>
            <a:r>
              <a:rPr lang="tr-TR" sz="2400" dirty="0"/>
              <a:t> faydaları, önceki tüm bu çalışmalarda takip sürelerinin olmamasıyla sınırlıydı. Oysa bu analizin sonuçları, EA etkilerinin 8 haftalık tedaviden sonra 12 hafta daha sürebileceğini göstermektedir.</a:t>
            </a:r>
          </a:p>
        </p:txBody>
      </p:sp>
    </p:spTree>
    <p:extLst>
      <p:ext uri="{BB962C8B-B14F-4D97-AF65-F5344CB8AC3E}">
        <p14:creationId xmlns:p14="http://schemas.microsoft.com/office/powerpoint/2010/main" val="736531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08EC12-FB79-360E-1715-A83F97803FBD}"/>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93D1DA25-94A7-0D19-7C0F-DC9EE7859689}"/>
              </a:ext>
            </a:extLst>
          </p:cNvPr>
          <p:cNvSpPr>
            <a:spLocks noGrp="1"/>
          </p:cNvSpPr>
          <p:nvPr>
            <p:ph idx="1"/>
          </p:nvPr>
        </p:nvSpPr>
        <p:spPr/>
        <p:txBody>
          <a:bodyPr>
            <a:normAutofit/>
          </a:bodyPr>
          <a:lstStyle/>
          <a:p>
            <a:pPr>
              <a:lnSpc>
                <a:spcPct val="100000"/>
              </a:lnSpc>
              <a:spcBef>
                <a:spcPts val="1800"/>
              </a:spcBef>
            </a:pPr>
            <a:r>
              <a:rPr lang="tr-TR" sz="2400" dirty="0"/>
              <a:t>Bu çalışmada genel PAC-QOL skorundaki değişim EA ve SA gruplarında sırasıyla 0.9 ve 0.6 idi.(p </a:t>
            </a:r>
            <a:r>
              <a:rPr lang="tr-TR" sz="2400" b="0" i="0" dirty="0">
                <a:solidFill>
                  <a:srgbClr val="000000"/>
                </a:solidFill>
                <a:effectLst/>
              </a:rPr>
              <a:t>&lt;0,001)</a:t>
            </a:r>
            <a:endParaRPr lang="tr-TR" sz="2400" dirty="0"/>
          </a:p>
          <a:p>
            <a:pPr>
              <a:lnSpc>
                <a:spcPct val="100000"/>
              </a:lnSpc>
              <a:spcBef>
                <a:spcPts val="1800"/>
              </a:spcBef>
            </a:pPr>
            <a:r>
              <a:rPr lang="tr-TR" sz="2400" dirty="0"/>
              <a:t>Çok merkezli, randomize, plasebo kontrollü bir çalışmada 2 mg ve 4 mg </a:t>
            </a:r>
            <a:r>
              <a:rPr lang="tr-TR" sz="2400" dirty="0" err="1"/>
              <a:t>prukalopridin</a:t>
            </a:r>
            <a:r>
              <a:rPr lang="tr-TR" sz="2400" dirty="0"/>
              <a:t> laksatiflerden memnun olmayan şiddetli kronik konstipasyonu olan 713 hastanın (%90,8 kadın) yaşam kalitesi üzerindeki etkinliği değerlendirilmiş olup 12. Haftada toplam PAC-QOL skorunun değişimi 2 mg, 4 mg ve plasebo grubunda sırasıyla 0.38, 0.65 ve 0.66 idi. </a:t>
            </a:r>
          </a:p>
          <a:p>
            <a:pPr>
              <a:lnSpc>
                <a:spcPct val="100000"/>
              </a:lnSpc>
              <a:spcBef>
                <a:spcPts val="1800"/>
              </a:spcBef>
            </a:pPr>
            <a:r>
              <a:rPr lang="tr-TR" sz="2400" dirty="0" err="1"/>
              <a:t>SBM’leri</a:t>
            </a:r>
            <a:r>
              <a:rPr lang="tr-TR" sz="2400" dirty="0"/>
              <a:t>, dışkı kıvamı ve ıkınmanın yanı sıra yan etkiler de dahil olmak üzere diğer ikincil sonuçların analizleri, kronik kabızlığı olan kadınlarda </a:t>
            </a:r>
            <a:r>
              <a:rPr lang="tr-TR" sz="2400" dirty="0" err="1"/>
              <a:t>EA'nın</a:t>
            </a:r>
            <a:r>
              <a:rPr lang="tr-TR" sz="2400" dirty="0"/>
              <a:t> etkinliğini ve güvenliğini desteklemektedir.</a:t>
            </a:r>
          </a:p>
        </p:txBody>
      </p:sp>
    </p:spTree>
    <p:extLst>
      <p:ext uri="{BB962C8B-B14F-4D97-AF65-F5344CB8AC3E}">
        <p14:creationId xmlns:p14="http://schemas.microsoft.com/office/powerpoint/2010/main" val="2275739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1B68E2-B57A-5493-85E1-FFDB520A8C4F}"/>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AC54E521-130F-E400-A677-6E3D214C9B92}"/>
              </a:ext>
            </a:extLst>
          </p:cNvPr>
          <p:cNvSpPr>
            <a:spLocks noGrp="1"/>
          </p:cNvSpPr>
          <p:nvPr>
            <p:ph idx="1"/>
          </p:nvPr>
        </p:nvSpPr>
        <p:spPr/>
        <p:txBody>
          <a:bodyPr>
            <a:normAutofit/>
          </a:bodyPr>
          <a:lstStyle/>
          <a:p>
            <a:pPr>
              <a:lnSpc>
                <a:spcPct val="100000"/>
              </a:lnSpc>
              <a:spcBef>
                <a:spcPts val="2400"/>
              </a:spcBef>
            </a:pPr>
            <a:r>
              <a:rPr lang="tr-TR" sz="2400" b="0" i="0" dirty="0">
                <a:solidFill>
                  <a:srgbClr val="000000"/>
                </a:solidFill>
                <a:effectLst/>
              </a:rPr>
              <a:t>Akupunktur etkileri, akupunkturun insan vücudu üzerindeki hem biyolojik hem de psikolojik etkilerinden kaynaklanabilir. </a:t>
            </a:r>
          </a:p>
          <a:p>
            <a:pPr>
              <a:lnSpc>
                <a:spcPct val="100000"/>
              </a:lnSpc>
              <a:spcBef>
                <a:spcPts val="2400"/>
              </a:spcBef>
            </a:pPr>
            <a:r>
              <a:rPr lang="tr-TR" sz="2400" b="0" i="0" dirty="0">
                <a:solidFill>
                  <a:srgbClr val="000000"/>
                </a:solidFill>
                <a:effectLst/>
              </a:rPr>
              <a:t>Hastaların bir tedaviyi kabul etme kararı ve sağlık hizmeti sunucularının bir tedaviyi önerme kararı genellikle sadece tedavinin etkinliğine değil, aynı zamanda ekonomik maliyetlere de bağlıdır. </a:t>
            </a:r>
            <a:r>
              <a:rPr lang="tr-TR" sz="2400" b="0" i="0" dirty="0" err="1">
                <a:solidFill>
                  <a:srgbClr val="000000"/>
                </a:solidFill>
                <a:effectLst/>
              </a:rPr>
              <a:t>EA'nın</a:t>
            </a:r>
            <a:r>
              <a:rPr lang="tr-TR" sz="2400" b="0" i="0" dirty="0">
                <a:solidFill>
                  <a:srgbClr val="000000"/>
                </a:solidFill>
                <a:effectLst/>
              </a:rPr>
              <a:t> 28 seansının toplam maliyeti (her seans için 80 ABD Doları) farmasötik müdahalelerden çok daha pahalı gibi görünse de , tedavisiz 12 haftalık takip sırasında kabızlık semptomlarındaki kalıcı iyileşmelerle kanıtlanan uzun süreli faydalar, EA tedavisinin uygun maliyetli olduğunu gösterir. </a:t>
            </a:r>
            <a:endParaRPr lang="tr-TR" sz="2400" dirty="0"/>
          </a:p>
        </p:txBody>
      </p:sp>
    </p:spTree>
    <p:extLst>
      <p:ext uri="{BB962C8B-B14F-4D97-AF65-F5344CB8AC3E}">
        <p14:creationId xmlns:p14="http://schemas.microsoft.com/office/powerpoint/2010/main" val="2492740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8623EA-DDD4-AA71-BD59-3B235C6FB2E7}"/>
              </a:ext>
            </a:extLst>
          </p:cNvPr>
          <p:cNvSpPr>
            <a:spLocks noGrp="1"/>
          </p:cNvSpPr>
          <p:nvPr>
            <p:ph type="title"/>
          </p:nvPr>
        </p:nvSpPr>
        <p:spPr/>
        <p:txBody>
          <a:bodyPr/>
          <a:lstStyle/>
          <a:p>
            <a:r>
              <a:rPr lang="tr-TR" dirty="0"/>
              <a:t>SONUÇLAR</a:t>
            </a:r>
          </a:p>
        </p:txBody>
      </p:sp>
      <p:sp>
        <p:nvSpPr>
          <p:cNvPr id="3" name="İçerik Yer Tutucusu 2">
            <a:extLst>
              <a:ext uri="{FF2B5EF4-FFF2-40B4-BE49-F238E27FC236}">
                <a16:creationId xmlns:a16="http://schemas.microsoft.com/office/drawing/2014/main" id="{38F32104-5BBB-BD82-943A-80C7AEE6B015}"/>
              </a:ext>
            </a:extLst>
          </p:cNvPr>
          <p:cNvSpPr>
            <a:spLocks noGrp="1"/>
          </p:cNvSpPr>
          <p:nvPr>
            <p:ph idx="1"/>
          </p:nvPr>
        </p:nvSpPr>
        <p:spPr/>
        <p:txBody>
          <a:bodyPr>
            <a:normAutofit/>
          </a:bodyPr>
          <a:lstStyle/>
          <a:p>
            <a:pPr>
              <a:lnSpc>
                <a:spcPct val="100000"/>
              </a:lnSpc>
            </a:pPr>
            <a:r>
              <a:rPr lang="tr-TR" sz="2400" b="0" i="0" dirty="0">
                <a:solidFill>
                  <a:srgbClr val="000000"/>
                </a:solidFill>
                <a:effectLst/>
                <a:latin typeface="Calibri "/>
              </a:rPr>
              <a:t>8 haftalık EA tedavisi, ciddi fonksiyonel kabızlığı olan kadınlarda bağırsak hareketinin kendiliğindenliğini ve bütünlüğünü önemli ölçüde iyileştirdi ve etki, tedavi kesildikten sonra 12 hafta boyunca devam edebildi. EA güvenlidir ve kronik şiddetli fonksiyonel kabızlığı olan kadınların tedavisi için umut verici bir alternatif olarak görünüyor.</a:t>
            </a:r>
            <a:endParaRPr lang="tr-TR" sz="2400" dirty="0">
              <a:latin typeface="Calibri "/>
            </a:endParaRPr>
          </a:p>
        </p:txBody>
      </p:sp>
    </p:spTree>
    <p:extLst>
      <p:ext uri="{BB962C8B-B14F-4D97-AF65-F5344CB8AC3E}">
        <p14:creationId xmlns:p14="http://schemas.microsoft.com/office/powerpoint/2010/main" val="3312405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27E57A-77D2-CE55-6A30-EC1EA120323E}"/>
              </a:ext>
            </a:extLst>
          </p:cNvPr>
          <p:cNvSpPr>
            <a:spLocks noGrp="1"/>
          </p:cNvSpPr>
          <p:nvPr>
            <p:ph type="title"/>
          </p:nvPr>
        </p:nvSpPr>
        <p:spPr>
          <a:xfrm>
            <a:off x="3725694" y="2091447"/>
            <a:ext cx="4591456" cy="1556426"/>
          </a:xfrm>
        </p:spPr>
        <p:txBody>
          <a:bodyPr>
            <a:normAutofit/>
          </a:bodyPr>
          <a:lstStyle/>
          <a:p>
            <a:r>
              <a:rPr lang="tr-TR" dirty="0">
                <a:latin typeface="Algerian" panose="04020705040A02060702" pitchFamily="82" charset="0"/>
              </a:rPr>
              <a:t> </a:t>
            </a:r>
            <a:r>
              <a:rPr lang="tr-TR" sz="4800" dirty="0">
                <a:latin typeface="Algerian" panose="04020705040A02060702" pitchFamily="82" charset="0"/>
              </a:rPr>
              <a:t>TEŞEKKÜRLER</a:t>
            </a:r>
          </a:p>
        </p:txBody>
      </p:sp>
    </p:spTree>
    <p:extLst>
      <p:ext uri="{BB962C8B-B14F-4D97-AF65-F5344CB8AC3E}">
        <p14:creationId xmlns:p14="http://schemas.microsoft.com/office/powerpoint/2010/main" val="280479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20FA3D-6562-A4B9-8CC4-AE455D966641}"/>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0B0D32F-2D33-8760-9F47-FEE60810F069}"/>
              </a:ext>
            </a:extLst>
          </p:cNvPr>
          <p:cNvSpPr>
            <a:spLocks noGrp="1"/>
          </p:cNvSpPr>
          <p:nvPr>
            <p:ph idx="1"/>
          </p:nvPr>
        </p:nvSpPr>
        <p:spPr/>
        <p:txBody>
          <a:bodyPr>
            <a:normAutofit/>
          </a:bodyPr>
          <a:lstStyle/>
          <a:p>
            <a:pPr>
              <a:spcBef>
                <a:spcPts val="2400"/>
              </a:spcBef>
            </a:pPr>
            <a:r>
              <a:rPr lang="tr-TR" sz="2400" b="0" i="0" dirty="0">
                <a:solidFill>
                  <a:srgbClr val="212121"/>
                </a:solidFill>
                <a:effectLst/>
              </a:rPr>
              <a:t>Kronik kabızlığı olan her hasta için ortalama yıllık toplam sağlık hizmeti maliyetinin 7522 dolar olduğu ve kadınların reçetesiz ve alternatif tıp tedavilerini kullanma olasılıklarının daha yüksek olduğu bildirilmiştir.</a:t>
            </a:r>
          </a:p>
          <a:p>
            <a:pPr>
              <a:spcBef>
                <a:spcPts val="2400"/>
              </a:spcBef>
            </a:pPr>
            <a:r>
              <a:rPr lang="tr-TR" sz="2400" b="0" i="0" dirty="0">
                <a:solidFill>
                  <a:srgbClr val="212121"/>
                </a:solidFill>
                <a:effectLst/>
              </a:rPr>
              <a:t>Bu cinsiyet farkının potansiyel nedenleri bilinmemekle birlikte fizyolojik </a:t>
            </a:r>
            <a:r>
              <a:rPr lang="tr-TR" sz="2400" b="0" i="0" dirty="0" err="1">
                <a:solidFill>
                  <a:srgbClr val="212121"/>
                </a:solidFill>
                <a:effectLst/>
              </a:rPr>
              <a:t>hormonal</a:t>
            </a:r>
            <a:r>
              <a:rPr lang="tr-TR" sz="2400" b="0" i="0" dirty="0">
                <a:solidFill>
                  <a:srgbClr val="212121"/>
                </a:solidFill>
                <a:effectLst/>
              </a:rPr>
              <a:t> farklılıkları içerebilir.</a:t>
            </a:r>
          </a:p>
          <a:p>
            <a:pPr>
              <a:spcBef>
                <a:spcPts val="2400"/>
              </a:spcBef>
            </a:pPr>
            <a:r>
              <a:rPr lang="tr-TR" sz="2400" b="0" i="0" dirty="0">
                <a:solidFill>
                  <a:srgbClr val="212121"/>
                </a:solidFill>
                <a:effectLst/>
              </a:rPr>
              <a:t>Kronik kabızlığın konvansiyonel tedavileri, uyarıcı ve ozmotik ilaçları içerir, ancak etkinlik ve güvenlik endişeleri nedeniyle hastaların yaklaşık %50'si bu farmakolojik tedavilerden memnun kalmamıştır.</a:t>
            </a:r>
            <a:endParaRPr lang="tr-TR" sz="2400" dirty="0">
              <a:solidFill>
                <a:srgbClr val="212121"/>
              </a:solidFill>
            </a:endParaRPr>
          </a:p>
        </p:txBody>
      </p:sp>
    </p:spTree>
    <p:extLst>
      <p:ext uri="{BB962C8B-B14F-4D97-AF65-F5344CB8AC3E}">
        <p14:creationId xmlns:p14="http://schemas.microsoft.com/office/powerpoint/2010/main" val="337368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89A2E5-0193-D135-13C8-14F56E619812}"/>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5B1523D0-8F18-39BB-518F-1B153FCE3BF6}"/>
              </a:ext>
            </a:extLst>
          </p:cNvPr>
          <p:cNvSpPr>
            <a:spLocks noGrp="1"/>
          </p:cNvSpPr>
          <p:nvPr>
            <p:ph idx="1"/>
          </p:nvPr>
        </p:nvSpPr>
        <p:spPr/>
        <p:txBody>
          <a:bodyPr>
            <a:normAutofit/>
          </a:bodyPr>
          <a:lstStyle/>
          <a:p>
            <a:pPr>
              <a:spcBef>
                <a:spcPts val="2400"/>
              </a:spcBef>
            </a:pPr>
            <a:r>
              <a:rPr lang="tr-TR" sz="2400" dirty="0"/>
              <a:t>Ortaya çıkan kanıtlar, akupunkturun kronik kabızlığı olan hastalarda haftalık </a:t>
            </a:r>
            <a:r>
              <a:rPr lang="tr-TR" sz="2400" dirty="0" err="1"/>
              <a:t>spontan</a:t>
            </a:r>
            <a:r>
              <a:rPr lang="tr-TR" sz="2400" dirty="0"/>
              <a:t> bağırsak hareketlerini (</a:t>
            </a:r>
            <a:r>
              <a:rPr lang="tr-TR" sz="2400" dirty="0" err="1"/>
              <a:t>CSBMs</a:t>
            </a:r>
            <a:r>
              <a:rPr lang="tr-TR" sz="2400" dirty="0"/>
              <a:t>) artırabileceğini, kabızlık semptomlarını azaltabileceğini ve yaşam kalitesini iyileştirebileceğini göstermektedir. </a:t>
            </a:r>
          </a:p>
          <a:p>
            <a:pPr>
              <a:spcBef>
                <a:spcPts val="2400"/>
              </a:spcBef>
            </a:pPr>
            <a:r>
              <a:rPr lang="tr-TR" sz="2400" b="0" i="0" dirty="0">
                <a:solidFill>
                  <a:srgbClr val="212121"/>
                </a:solidFill>
                <a:effectLst/>
              </a:rPr>
              <a:t>Ancak, kadın hastaların akupunkturdan fayda sağlayıp sağlayamayacaklarını değerlendiren çalışmalar azdır.</a:t>
            </a:r>
          </a:p>
          <a:p>
            <a:pPr>
              <a:spcBef>
                <a:spcPts val="2400"/>
              </a:spcBef>
            </a:pPr>
            <a:r>
              <a:rPr lang="tr-TR" sz="2400" b="0" i="0" dirty="0">
                <a:solidFill>
                  <a:srgbClr val="212121"/>
                </a:solidFill>
                <a:effectLst/>
              </a:rPr>
              <a:t>Bu çalışma, akupunkturun kronik şiddetli fonksiyonel kabızlığı olan kadın alt grubundaki etkinliğine odaklandı.</a:t>
            </a:r>
            <a:endParaRPr lang="tr-TR" sz="2400" dirty="0"/>
          </a:p>
        </p:txBody>
      </p:sp>
    </p:spTree>
    <p:extLst>
      <p:ext uri="{BB962C8B-B14F-4D97-AF65-F5344CB8AC3E}">
        <p14:creationId xmlns:p14="http://schemas.microsoft.com/office/powerpoint/2010/main" val="3071304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62A7D3-E8D3-C854-C748-93D84BA53FD1}"/>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C8A9182-DE29-7298-BF75-CD8BE2943C59}"/>
              </a:ext>
            </a:extLst>
          </p:cNvPr>
          <p:cNvSpPr>
            <a:spLocks noGrp="1"/>
          </p:cNvSpPr>
          <p:nvPr>
            <p:ph idx="1"/>
          </p:nvPr>
        </p:nvSpPr>
        <p:spPr/>
        <p:txBody>
          <a:bodyPr>
            <a:normAutofit/>
          </a:bodyPr>
          <a:lstStyle/>
          <a:p>
            <a:r>
              <a:rPr lang="tr-TR" sz="2400" b="0" i="0" dirty="0">
                <a:solidFill>
                  <a:srgbClr val="212121"/>
                </a:solidFill>
                <a:effectLst/>
              </a:rPr>
              <a:t>Önceki çalışmanın bulgularını genişletmek için, kronik şiddetli fonksiyonel kabızlığı olan kadınlarda </a:t>
            </a:r>
            <a:r>
              <a:rPr lang="tr-TR" sz="2400" b="0" i="0" dirty="0" err="1">
                <a:solidFill>
                  <a:srgbClr val="212121"/>
                </a:solidFill>
                <a:effectLst/>
              </a:rPr>
              <a:t>elektroakupunkturun</a:t>
            </a:r>
            <a:r>
              <a:rPr lang="tr-TR" sz="2400" b="0" i="0" dirty="0">
                <a:solidFill>
                  <a:srgbClr val="212121"/>
                </a:solidFill>
                <a:effectLst/>
              </a:rPr>
              <a:t> (EA) etkinliğini ve güvenliğini spesifik olarak değerlendirmek için bir alt grup veri analizi yapıldı.</a:t>
            </a:r>
            <a:endParaRPr lang="tr-TR" sz="2400" dirty="0"/>
          </a:p>
        </p:txBody>
      </p:sp>
    </p:spTree>
    <p:extLst>
      <p:ext uri="{BB962C8B-B14F-4D97-AF65-F5344CB8AC3E}">
        <p14:creationId xmlns:p14="http://schemas.microsoft.com/office/powerpoint/2010/main" val="2187536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9FDF58-9685-2588-2A6F-0ED68157A939}"/>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6E73A742-9CA2-D238-4574-0DEFA793020F}"/>
              </a:ext>
            </a:extLst>
          </p:cNvPr>
          <p:cNvSpPr>
            <a:spLocks noGrp="1"/>
          </p:cNvSpPr>
          <p:nvPr>
            <p:ph idx="1"/>
          </p:nvPr>
        </p:nvSpPr>
        <p:spPr/>
        <p:txBody>
          <a:bodyPr>
            <a:normAutofit/>
          </a:bodyPr>
          <a:lstStyle/>
          <a:p>
            <a:pPr>
              <a:spcBef>
                <a:spcPts val="1800"/>
              </a:spcBef>
            </a:pP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Akupunktur kabızlık çalışması, Çin'deki 15 hastanede yürütülen çok merkezli, randomize, sahte akupunktur (SA) kontrollü bir çalışmaydı.</a:t>
            </a:r>
          </a:p>
          <a:p>
            <a:pPr>
              <a:spcBef>
                <a:spcPts val="1800"/>
              </a:spcBef>
            </a:pPr>
            <a:r>
              <a:rPr lang="tr-TR"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8 Ekim 2012 ile 4 Mayıs 2014 tarihleri ​​arasında kronik şiddetli fonksiyonel kabızlığı olan toplam 1075 hasta EA ve SA grubuna rastgele ayrıldı.</a:t>
            </a:r>
          </a:p>
          <a:p>
            <a:pPr>
              <a:spcBef>
                <a:spcPts val="1800"/>
              </a:spcBef>
            </a:pPr>
            <a:r>
              <a:rPr lang="tr-TR" sz="2400" b="0" i="0" dirty="0">
                <a:solidFill>
                  <a:srgbClr val="212121"/>
                </a:solidFill>
                <a:effectLst/>
              </a:rPr>
              <a:t>Çalışmaya EA grubunda 536 hasta (415 kadın, %77,4), SA grubunda 539 hasta (407 kadın, %75,5) dahil edildi ve 54 hasta çalışma sırasında ayrıldı.</a:t>
            </a:r>
            <a:endParaRPr lang="tr-TR" sz="2400" dirty="0">
              <a:solidFill>
                <a:srgbClr val="212121"/>
              </a:solidFill>
              <a:ea typeface="Calibri" panose="020F0502020204030204" pitchFamily="34" charset="0"/>
              <a:cs typeface="Calibri" panose="020F0502020204030204" pitchFamily="34" charset="0"/>
            </a:endParaRPr>
          </a:p>
          <a:p>
            <a:pPr>
              <a:spcBef>
                <a:spcPts val="1800"/>
              </a:spcBef>
            </a:pPr>
            <a:r>
              <a:rPr lang="tr-TR" sz="2400" b="0" i="0" dirty="0">
                <a:solidFill>
                  <a:srgbClr val="212121"/>
                </a:solidFill>
                <a:effectLst/>
              </a:rPr>
              <a:t>2 haftalık tarama periyodundan sonra, geleneksel akupunktur noktalarına (bilateral ST25, SP14 ve ST37) 28 seans EA veya SA ile 8 haftalık tedavi uygulandı. </a:t>
            </a:r>
            <a:endParaRPr lang="tr-TR" sz="24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4905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A1B2EB23-2F63-8BDA-38B7-80D2692FF1C1}"/>
              </a:ext>
            </a:extLst>
          </p:cNvPr>
          <p:cNvPicPr>
            <a:picLocks noGrp="1" noChangeAspect="1"/>
          </p:cNvPicPr>
          <p:nvPr>
            <p:ph idx="1"/>
          </p:nvPr>
        </p:nvPicPr>
        <p:blipFill>
          <a:blip r:embed="rId2"/>
          <a:stretch>
            <a:fillRect/>
          </a:stretch>
        </p:blipFill>
        <p:spPr>
          <a:xfrm>
            <a:off x="1606417" y="1004735"/>
            <a:ext cx="8979166" cy="4848529"/>
          </a:xfrm>
        </p:spPr>
      </p:pic>
    </p:spTree>
    <p:extLst>
      <p:ext uri="{BB962C8B-B14F-4D97-AF65-F5344CB8AC3E}">
        <p14:creationId xmlns:p14="http://schemas.microsoft.com/office/powerpoint/2010/main" val="864343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450BA6-B6E8-2974-9EEF-A87621122E00}"/>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671DDDC0-AB17-6E83-13CB-1BEF6050BAD1}"/>
              </a:ext>
            </a:extLst>
          </p:cNvPr>
          <p:cNvSpPr>
            <a:spLocks noGrp="1"/>
          </p:cNvSpPr>
          <p:nvPr>
            <p:ph idx="1"/>
          </p:nvPr>
        </p:nvSpPr>
        <p:spPr/>
        <p:txBody>
          <a:bodyPr>
            <a:normAutofit/>
          </a:bodyPr>
          <a:lstStyle/>
          <a:p>
            <a:pPr>
              <a:spcBef>
                <a:spcPts val="2400"/>
              </a:spcBef>
            </a:pPr>
            <a:r>
              <a:rPr lang="tr-TR" sz="2400" b="0" i="0" dirty="0">
                <a:solidFill>
                  <a:srgbClr val="212121"/>
                </a:solidFill>
                <a:effectLst/>
                <a:latin typeface="Calibri "/>
              </a:rPr>
              <a:t>Katılımcılar 12 hafta boyunca takip edildi.</a:t>
            </a:r>
          </a:p>
          <a:p>
            <a:pPr>
              <a:spcBef>
                <a:spcPts val="2400"/>
              </a:spcBef>
            </a:pPr>
            <a:r>
              <a:rPr lang="tr-TR" sz="2400" dirty="0">
                <a:latin typeface="Calibri "/>
              </a:rPr>
              <a:t>Tanı, kronik fonksiyonel kabızlık için Roma III kriterlerine dayanıyordu ve şiddetli kabızlık; sert dışkı, sık sık zorlanma ve eksik tahliye hissi ile haftada iki veya daha az CSBM(tam </a:t>
            </a:r>
            <a:r>
              <a:rPr lang="tr-TR" sz="2400" dirty="0" err="1">
                <a:latin typeface="Calibri "/>
              </a:rPr>
              <a:t>spontan</a:t>
            </a:r>
            <a:r>
              <a:rPr lang="tr-TR" sz="2400" dirty="0">
                <a:latin typeface="Calibri "/>
              </a:rPr>
              <a:t> bağırsak hareketleri) olarak tanımlandı. </a:t>
            </a:r>
          </a:p>
          <a:p>
            <a:pPr>
              <a:spcBef>
                <a:spcPts val="2400"/>
              </a:spcBef>
            </a:pPr>
            <a:r>
              <a:rPr lang="tr-TR" sz="2400" b="1" dirty="0" err="1">
                <a:latin typeface="Calibri "/>
              </a:rPr>
              <a:t>Spontan</a:t>
            </a:r>
            <a:r>
              <a:rPr lang="tr-TR" sz="2400" b="1" dirty="0">
                <a:latin typeface="Calibri "/>
              </a:rPr>
              <a:t> barsak hareketleri (SBM) </a:t>
            </a:r>
            <a:r>
              <a:rPr lang="tr-TR" sz="2400" dirty="0">
                <a:latin typeface="Calibri "/>
              </a:rPr>
              <a:t>manuel yöntem veya ilaç kullanılmadan tahliye, </a:t>
            </a:r>
            <a:r>
              <a:rPr lang="tr-TR" sz="2400" b="1" dirty="0">
                <a:latin typeface="Calibri "/>
              </a:rPr>
              <a:t>tam </a:t>
            </a:r>
            <a:r>
              <a:rPr lang="tr-TR" sz="2400" b="1" dirty="0" err="1">
                <a:latin typeface="Calibri "/>
              </a:rPr>
              <a:t>spontan</a:t>
            </a:r>
            <a:r>
              <a:rPr lang="tr-TR" sz="2400" b="1" dirty="0">
                <a:latin typeface="Calibri "/>
              </a:rPr>
              <a:t> barsak hareketi (CSBM) </a:t>
            </a:r>
            <a:r>
              <a:rPr lang="tr-TR" sz="2400" dirty="0">
                <a:latin typeface="Calibri "/>
              </a:rPr>
              <a:t>ise eksik tahliye hissi olmadan SBM olarak tanımlandı.</a:t>
            </a:r>
          </a:p>
        </p:txBody>
      </p:sp>
    </p:spTree>
    <p:extLst>
      <p:ext uri="{BB962C8B-B14F-4D97-AF65-F5344CB8AC3E}">
        <p14:creationId xmlns:p14="http://schemas.microsoft.com/office/powerpoint/2010/main" val="104702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A2F3D3-B383-527A-2B0D-C37237DC897E}"/>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0252AE6C-7DA9-58FD-1F6C-7639198F7765}"/>
              </a:ext>
            </a:extLst>
          </p:cNvPr>
          <p:cNvSpPr>
            <a:spLocks noGrp="1"/>
          </p:cNvSpPr>
          <p:nvPr>
            <p:ph idx="1"/>
          </p:nvPr>
        </p:nvSpPr>
        <p:spPr/>
        <p:txBody>
          <a:bodyPr/>
          <a:lstStyle/>
          <a:p>
            <a:pPr>
              <a:lnSpc>
                <a:spcPct val="110000"/>
              </a:lnSpc>
              <a:spcBef>
                <a:spcPts val="2400"/>
              </a:spcBef>
            </a:pPr>
            <a:r>
              <a:rPr lang="tr-TR" sz="2400" b="0" i="0" dirty="0">
                <a:solidFill>
                  <a:srgbClr val="212121"/>
                </a:solidFill>
                <a:effectLst/>
              </a:rPr>
              <a:t>Bu çalışmada, kronik şiddetli fonksiyonel kabızlığı olan sadece kadın hastalarda (%76) </a:t>
            </a:r>
            <a:r>
              <a:rPr lang="tr-TR" sz="2400" b="0" i="0" dirty="0" err="1">
                <a:solidFill>
                  <a:srgbClr val="212121"/>
                </a:solidFill>
                <a:effectLst/>
              </a:rPr>
              <a:t>EA'nın</a:t>
            </a:r>
            <a:r>
              <a:rPr lang="tr-TR" sz="2400" b="0" i="0" dirty="0">
                <a:solidFill>
                  <a:srgbClr val="212121"/>
                </a:solidFill>
                <a:effectLst/>
              </a:rPr>
              <a:t> etkinliği değerlendirildi.</a:t>
            </a:r>
          </a:p>
          <a:p>
            <a:pPr>
              <a:lnSpc>
                <a:spcPct val="110000"/>
              </a:lnSpc>
              <a:spcBef>
                <a:spcPts val="2400"/>
              </a:spcBef>
            </a:pPr>
            <a:r>
              <a:rPr lang="tr-TR" sz="2400" b="0" i="0" dirty="0">
                <a:solidFill>
                  <a:srgbClr val="212121"/>
                </a:solidFill>
                <a:effectLst/>
              </a:rPr>
              <a:t>Bu kılavuza göre </a:t>
            </a:r>
            <a:r>
              <a:rPr lang="tr-TR" sz="2400" b="1" i="0" dirty="0">
                <a:solidFill>
                  <a:srgbClr val="212121"/>
                </a:solidFill>
                <a:effectLst/>
              </a:rPr>
              <a:t>haftalık yanıt verenler, </a:t>
            </a:r>
            <a:r>
              <a:rPr lang="tr-TR" sz="2400" b="0" i="0" dirty="0">
                <a:solidFill>
                  <a:srgbClr val="212121"/>
                </a:solidFill>
                <a:effectLst/>
              </a:rPr>
              <a:t>haftada en az 3 </a:t>
            </a:r>
            <a:r>
              <a:rPr lang="tr-TR" sz="2400" b="0" i="0" dirty="0" err="1">
                <a:solidFill>
                  <a:srgbClr val="212121"/>
                </a:solidFill>
                <a:effectLst/>
              </a:rPr>
              <a:t>CSBM'ye</a:t>
            </a:r>
            <a:r>
              <a:rPr lang="tr-TR" sz="2400" b="0" i="0" dirty="0">
                <a:solidFill>
                  <a:srgbClr val="212121"/>
                </a:solidFill>
                <a:effectLst/>
              </a:rPr>
              <a:t> ulaşan ve aynı zamanda başlangıca kıyasla haftada en az 1 </a:t>
            </a:r>
            <a:r>
              <a:rPr lang="tr-TR" sz="2400" b="0" i="0" dirty="0" err="1">
                <a:solidFill>
                  <a:srgbClr val="212121"/>
                </a:solidFill>
                <a:effectLst/>
              </a:rPr>
              <a:t>CSBM'lik</a:t>
            </a:r>
            <a:r>
              <a:rPr lang="tr-TR" sz="2400" b="0" i="0" dirty="0">
                <a:solidFill>
                  <a:srgbClr val="212121"/>
                </a:solidFill>
                <a:effectLst/>
              </a:rPr>
              <a:t> bir artış elde eden hastalar olarak tanımlandı.</a:t>
            </a:r>
            <a:endParaRPr lang="tr-TR" sz="2400" dirty="0"/>
          </a:p>
          <a:p>
            <a:endParaRPr lang="tr-TR" b="0" i="0" dirty="0">
              <a:solidFill>
                <a:srgbClr val="212121"/>
              </a:solidFill>
              <a:effectLst/>
              <a:latin typeface="Cambria" panose="02040503050406030204" pitchFamily="18" charset="0"/>
            </a:endParaRPr>
          </a:p>
          <a:p>
            <a:endParaRPr lang="tr-TR" dirty="0"/>
          </a:p>
        </p:txBody>
      </p:sp>
    </p:spTree>
    <p:extLst>
      <p:ext uri="{BB962C8B-B14F-4D97-AF65-F5344CB8AC3E}">
        <p14:creationId xmlns:p14="http://schemas.microsoft.com/office/powerpoint/2010/main" val="17434108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1305</Words>
  <Application>Microsoft Office PowerPoint</Application>
  <PresentationFormat>Geniş ekran</PresentationFormat>
  <Paragraphs>79</Paragraphs>
  <Slides>26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Algerian</vt:lpstr>
      <vt:lpstr>Arial</vt:lpstr>
      <vt:lpstr>Calibri</vt:lpstr>
      <vt:lpstr>Calibri </vt:lpstr>
      <vt:lpstr>Calibri Light</vt:lpstr>
      <vt:lpstr>Cambria</vt:lpstr>
      <vt:lpstr>Office Teması</vt:lpstr>
      <vt:lpstr>PowerPoint Sunusu</vt:lpstr>
      <vt:lpstr>GİRİŞ</vt:lpstr>
      <vt:lpstr>GİRİŞ</vt:lpstr>
      <vt:lpstr>GİRİŞ</vt:lpstr>
      <vt:lpstr>GİRİŞ</vt:lpstr>
      <vt:lpstr>METOT</vt:lpstr>
      <vt:lpstr>PowerPoint Sunusu</vt:lpstr>
      <vt:lpstr>METOT</vt:lpstr>
      <vt:lpstr>METOT</vt:lpstr>
      <vt:lpstr>METOT</vt:lpstr>
      <vt:lpstr>METOT</vt:lpstr>
      <vt:lpstr>METOT</vt:lpstr>
      <vt:lpstr>METOT</vt:lpstr>
      <vt:lpstr>SONUÇLAR</vt:lpstr>
      <vt:lpstr>PowerPoint Sunusu</vt:lpstr>
      <vt:lpstr>PowerPoint Sunusu</vt:lpstr>
      <vt:lpstr>PowerPoint Sunusu</vt:lpstr>
      <vt:lpstr>Advers olaylar</vt:lpstr>
      <vt:lpstr>TARTIŞMA</vt:lpstr>
      <vt:lpstr>TARTIŞMA</vt:lpstr>
      <vt:lpstr>TARTIŞMA</vt:lpstr>
      <vt:lpstr>TARTIŞMA</vt:lpstr>
      <vt:lpstr>TARTIŞMA</vt:lpstr>
      <vt:lpstr>TARTIŞMA</vt:lpstr>
      <vt:lpstr>SONUÇLAR</vt:lpstr>
      <vt:lpstr> 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can deniz atalay</dc:creator>
  <cp:lastModifiedBy>can deniz atalay</cp:lastModifiedBy>
  <cp:revision>24</cp:revision>
  <dcterms:created xsi:type="dcterms:W3CDTF">2022-12-02T14:48:04Z</dcterms:created>
  <dcterms:modified xsi:type="dcterms:W3CDTF">2023-01-09T08:23:09Z</dcterms:modified>
</cp:coreProperties>
</file>