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6" r:id="rId2"/>
    <p:sldId id="314" r:id="rId3"/>
    <p:sldId id="257" r:id="rId4"/>
    <p:sldId id="286" r:id="rId5"/>
    <p:sldId id="308" r:id="rId6"/>
    <p:sldId id="287" r:id="rId7"/>
    <p:sldId id="309" r:id="rId8"/>
    <p:sldId id="264" r:id="rId9"/>
    <p:sldId id="310" r:id="rId10"/>
    <p:sldId id="315" r:id="rId11"/>
    <p:sldId id="288" r:id="rId12"/>
    <p:sldId id="289" r:id="rId13"/>
    <p:sldId id="290" r:id="rId14"/>
    <p:sldId id="292" r:id="rId15"/>
    <p:sldId id="293" r:id="rId16"/>
    <p:sldId id="295" r:id="rId17"/>
    <p:sldId id="296" r:id="rId18"/>
    <p:sldId id="300" r:id="rId19"/>
    <p:sldId id="311" r:id="rId20"/>
    <p:sldId id="305" r:id="rId21"/>
    <p:sldId id="297" r:id="rId22"/>
    <p:sldId id="306" r:id="rId23"/>
    <p:sldId id="298" r:id="rId24"/>
    <p:sldId id="312" r:id="rId25"/>
    <p:sldId id="299" r:id="rId26"/>
    <p:sldId id="301" r:id="rId27"/>
    <p:sldId id="302" r:id="rId28"/>
    <p:sldId id="316" r:id="rId29"/>
    <p:sldId id="303" r:id="rId30"/>
    <p:sldId id="317" r:id="rId31"/>
    <p:sldId id="304" r:id="rId32"/>
    <p:sldId id="307" r:id="rId33"/>
    <p:sldId id="313" r:id="rId3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330" y="-9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DC756-820F-4929-B9F7-90A160513E41}" type="datetimeFigureOut">
              <a:rPr lang="tr-TR" smtClean="0"/>
              <a:pPr/>
              <a:t>12.12.2019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26B6D4-9032-40C4-AC96-B0CA5B4B9D4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7347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479E7-5F63-4B34-9BA7-5CD72BFDCCE7}" type="datetimeFigureOut">
              <a:rPr lang="tr-TR" smtClean="0"/>
              <a:pPr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4473-E603-41D5-A6CC-7BDD82CAB5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8727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479E7-5F63-4B34-9BA7-5CD72BFDCCE7}" type="datetimeFigureOut">
              <a:rPr lang="tr-TR" smtClean="0"/>
              <a:pPr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4473-E603-41D5-A6CC-7BDD82CAB5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7998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479E7-5F63-4B34-9BA7-5CD72BFDCCE7}" type="datetimeFigureOut">
              <a:rPr lang="tr-TR" smtClean="0"/>
              <a:pPr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4473-E603-41D5-A6CC-7BDD82CAB5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3857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479E7-5F63-4B34-9BA7-5CD72BFDCCE7}" type="datetimeFigureOut">
              <a:rPr lang="tr-TR" smtClean="0"/>
              <a:pPr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4473-E603-41D5-A6CC-7BDD82CAB5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0337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479E7-5F63-4B34-9BA7-5CD72BFDCCE7}" type="datetimeFigureOut">
              <a:rPr lang="tr-TR" smtClean="0"/>
              <a:pPr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4473-E603-41D5-A6CC-7BDD82CAB5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3041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479E7-5F63-4B34-9BA7-5CD72BFDCCE7}" type="datetimeFigureOut">
              <a:rPr lang="tr-TR" smtClean="0"/>
              <a:pPr/>
              <a:t>12.12.2019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4473-E603-41D5-A6CC-7BDD82CAB5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1902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479E7-5F63-4B34-9BA7-5CD72BFDCCE7}" type="datetimeFigureOut">
              <a:rPr lang="tr-TR" smtClean="0"/>
              <a:pPr/>
              <a:t>12.12.2019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4473-E603-41D5-A6CC-7BDD82CAB5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3033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479E7-5F63-4B34-9BA7-5CD72BFDCCE7}" type="datetimeFigureOut">
              <a:rPr lang="tr-TR" smtClean="0"/>
              <a:pPr/>
              <a:t>12.12.2019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4473-E603-41D5-A6CC-7BDD82CAB5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0597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479E7-5F63-4B34-9BA7-5CD72BFDCCE7}" type="datetimeFigureOut">
              <a:rPr lang="tr-TR" smtClean="0"/>
              <a:pPr/>
              <a:t>12.12.2019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4473-E603-41D5-A6CC-7BDD82CAB5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125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479E7-5F63-4B34-9BA7-5CD72BFDCCE7}" type="datetimeFigureOut">
              <a:rPr lang="tr-TR" smtClean="0"/>
              <a:pPr/>
              <a:t>12.12.2019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4473-E603-41D5-A6CC-7BDD82CAB5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9942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479E7-5F63-4B34-9BA7-5CD72BFDCCE7}" type="datetimeFigureOut">
              <a:rPr lang="tr-TR" smtClean="0"/>
              <a:pPr/>
              <a:t>12.12.2019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4473-E603-41D5-A6CC-7BDD82CAB5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6556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479E7-5F63-4B34-9BA7-5CD72BFDCCE7}" type="datetimeFigureOut">
              <a:rPr lang="tr-TR" smtClean="0"/>
              <a:pPr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54473-E603-41D5-A6CC-7BDD82CAB5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5539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ctrTitle"/>
          </p:nvPr>
        </p:nvSpPr>
        <p:spPr>
          <a:xfrm>
            <a:off x="1142976" y="2143116"/>
            <a:ext cx="6858000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sz="4400" b="1" dirty="0" smtClean="0"/>
              <a:t>YAŞLI ERİŞKİNLERDE YÜKSEK DOZ İNFLUENZA AŞISININ ETKİNLİĞİ VE GÜVENİLİRLİĞİ:</a:t>
            </a:r>
            <a:br>
              <a:rPr lang="tr-TR" sz="4400" b="1" dirty="0" smtClean="0"/>
            </a:br>
            <a:r>
              <a:rPr lang="tr-TR" sz="4400" b="1" dirty="0" smtClean="0"/>
              <a:t/>
            </a:r>
            <a:br>
              <a:rPr lang="tr-TR" sz="4400" b="1" dirty="0" smtClean="0"/>
            </a:br>
            <a:r>
              <a:rPr lang="tr-TR" sz="4200" b="1" dirty="0" smtClean="0"/>
              <a:t>SİSTEMATİK DERLEME </a:t>
            </a:r>
            <a:br>
              <a:rPr lang="tr-TR" sz="4200" b="1" dirty="0" smtClean="0"/>
            </a:br>
            <a:r>
              <a:rPr lang="tr-TR" sz="4200" b="1" dirty="0" smtClean="0"/>
              <a:t>VE </a:t>
            </a:r>
            <a:br>
              <a:rPr lang="tr-TR" sz="4200" b="1" dirty="0" smtClean="0"/>
            </a:br>
            <a:r>
              <a:rPr lang="tr-TR" sz="4200" b="1" dirty="0" smtClean="0"/>
              <a:t>META-ANALİZ</a:t>
            </a:r>
            <a:endParaRPr lang="tr-TR" sz="4200" b="1" dirty="0"/>
          </a:p>
        </p:txBody>
      </p:sp>
      <p:sp>
        <p:nvSpPr>
          <p:cNvPr id="2" name="Alt Başlık 1"/>
          <p:cNvSpPr>
            <a:spLocks noGrp="1"/>
          </p:cNvSpPr>
          <p:nvPr>
            <p:ph type="subTitle" idx="1"/>
          </p:nvPr>
        </p:nvSpPr>
        <p:spPr>
          <a:xfrm>
            <a:off x="3995936" y="5085184"/>
            <a:ext cx="5436096" cy="1235536"/>
          </a:xfrm>
        </p:spPr>
        <p:txBody>
          <a:bodyPr>
            <a:normAutofit fontScale="70000" lnSpcReduction="20000"/>
          </a:bodyPr>
          <a:lstStyle/>
          <a:p>
            <a:endParaRPr lang="tr-TR" dirty="0" smtClean="0"/>
          </a:p>
          <a:p>
            <a:r>
              <a:rPr lang="tr-TR" dirty="0" smtClean="0"/>
              <a:t>ARŞ. GÖR. BÜŞRA </a:t>
            </a:r>
            <a:r>
              <a:rPr lang="tr-TR" dirty="0" smtClean="0"/>
              <a:t>ULUDAĞ</a:t>
            </a:r>
          </a:p>
          <a:p>
            <a:r>
              <a:rPr lang="tr-TR" dirty="0" smtClean="0"/>
              <a:t>KTÜ Tıp Fakültesi Aile Hekimliği Anabilim Dalı</a:t>
            </a:r>
          </a:p>
          <a:p>
            <a:endParaRPr lang="tr-TR" dirty="0"/>
          </a:p>
          <a:p>
            <a:r>
              <a:rPr lang="tr-TR" dirty="0" smtClean="0"/>
              <a:t>10.12.2019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836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910" y="1214422"/>
            <a:ext cx="7886700" cy="4351338"/>
          </a:xfrm>
        </p:spPr>
        <p:txBody>
          <a:bodyPr/>
          <a:lstStyle/>
          <a:p>
            <a:pPr algn="l"/>
            <a:r>
              <a:rPr lang="tr-TR" sz="2600" dirty="0" smtClean="0"/>
              <a:t>Temel sonuç ölçüsü </a:t>
            </a:r>
            <a:r>
              <a:rPr lang="tr-TR" sz="2600" dirty="0" err="1" smtClean="0"/>
              <a:t>laboratuvarda</a:t>
            </a:r>
            <a:r>
              <a:rPr lang="tr-TR" sz="2600" dirty="0" smtClean="0"/>
              <a:t> onaylanmış </a:t>
            </a:r>
            <a:r>
              <a:rPr lang="tr-TR" sz="2600" dirty="0" err="1" smtClean="0"/>
              <a:t>influenza</a:t>
            </a:r>
            <a:r>
              <a:rPr lang="tr-TR" sz="2600" dirty="0" smtClean="0"/>
              <a:t> enfeksiyonu idi.</a:t>
            </a:r>
          </a:p>
          <a:p>
            <a:pPr algn="l"/>
            <a:endParaRPr lang="tr-TR" sz="2600" dirty="0" smtClean="0"/>
          </a:p>
          <a:p>
            <a:pPr algn="l"/>
            <a:r>
              <a:rPr lang="tr-TR" sz="2600" dirty="0" smtClean="0"/>
              <a:t>İkincil sonuçlar </a:t>
            </a:r>
            <a:r>
              <a:rPr lang="tr-TR" sz="2600" dirty="0" err="1" smtClean="0"/>
              <a:t>influenza</a:t>
            </a:r>
            <a:r>
              <a:rPr lang="tr-TR" sz="2600" dirty="0" smtClean="0"/>
              <a:t> ile ilişkili yatış,ölümler ve bağışıklık tepkisi (</a:t>
            </a:r>
            <a:r>
              <a:rPr lang="tr-TR" sz="2600" dirty="0" err="1" smtClean="0"/>
              <a:t>immünojeniklik</a:t>
            </a:r>
            <a:r>
              <a:rPr lang="tr-TR" sz="2600" dirty="0" smtClean="0"/>
              <a:t> ve </a:t>
            </a:r>
            <a:r>
              <a:rPr lang="tr-TR" sz="2600" dirty="0" err="1" smtClean="0"/>
              <a:t>seroproteksiyon</a:t>
            </a:r>
            <a:r>
              <a:rPr lang="tr-TR" sz="2600" dirty="0" smtClean="0"/>
              <a:t>) idi.</a:t>
            </a:r>
          </a:p>
          <a:p>
            <a:pPr algn="l"/>
            <a:endParaRPr lang="tr-TR" sz="2600" dirty="0" smtClean="0"/>
          </a:p>
          <a:p>
            <a:pPr algn="l"/>
            <a:r>
              <a:rPr lang="tr-TR" sz="2600" dirty="0" err="1" smtClean="0"/>
              <a:t>Bağışıklamanın</a:t>
            </a:r>
            <a:r>
              <a:rPr lang="tr-TR" sz="2600" dirty="0" smtClean="0"/>
              <a:t> ardından ciddi olumsuz olaylar güvenlik sonuçları olarak dahil edildi.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28650" y="1357298"/>
            <a:ext cx="7886700" cy="5000660"/>
          </a:xfrm>
        </p:spPr>
        <p:txBody>
          <a:bodyPr>
            <a:normAutofit/>
          </a:bodyPr>
          <a:lstStyle/>
          <a:p>
            <a:pPr algn="l"/>
            <a:r>
              <a:rPr lang="tr-TR" sz="2400" dirty="0" smtClean="0"/>
              <a:t>Model olarak </a:t>
            </a:r>
            <a:r>
              <a:rPr lang="tr-TR" sz="2400" dirty="0" err="1" smtClean="0"/>
              <a:t>Cochrane</a:t>
            </a:r>
            <a:r>
              <a:rPr lang="tr-TR" sz="2400" dirty="0" smtClean="0"/>
              <a:t> Çok Hassas Arama Stratejisi ile her veritabanı için hazırlanan bireyselleştirilmiş arama stratejilerini kullanarak </a:t>
            </a:r>
            <a:r>
              <a:rPr lang="tr-TR" sz="2400" dirty="0" err="1" smtClean="0"/>
              <a:t>Medline</a:t>
            </a:r>
            <a:r>
              <a:rPr lang="tr-TR" sz="2400" dirty="0" smtClean="0"/>
              <a:t> (</a:t>
            </a:r>
            <a:r>
              <a:rPr lang="tr-TR" sz="2400" dirty="0" err="1" smtClean="0"/>
              <a:t>Ovid</a:t>
            </a:r>
            <a:r>
              <a:rPr lang="tr-TR" sz="2400" dirty="0" smtClean="0"/>
              <a:t>), EMBASE (</a:t>
            </a:r>
            <a:r>
              <a:rPr lang="tr-TR" sz="2400" dirty="0" err="1" smtClean="0"/>
              <a:t>Ovid</a:t>
            </a:r>
            <a:r>
              <a:rPr lang="tr-TR" sz="2400" dirty="0" smtClean="0"/>
              <a:t>) ve </a:t>
            </a:r>
            <a:r>
              <a:rPr lang="tr-TR" sz="2400" dirty="0" err="1" smtClean="0"/>
              <a:t>Cochrane</a:t>
            </a:r>
            <a:r>
              <a:rPr lang="tr-TR" sz="2400" dirty="0" smtClean="0"/>
              <a:t> Library (</a:t>
            </a:r>
            <a:r>
              <a:rPr lang="tr-TR" sz="2400" dirty="0" err="1" smtClean="0"/>
              <a:t>Wiley</a:t>
            </a:r>
            <a:r>
              <a:rPr lang="tr-TR" sz="2400" dirty="0" smtClean="0"/>
              <a:t>) 'i araştırdık ve planlanan, devam eden ya da yakın zamanda tamamlananları bulmak için önceki 5 yıl boyunca Dünya Konferansı Örgütü'nün Uluslararası Klinik Araştırmalar Kayıt Platformunu araştırdık fakat yüksek doz </a:t>
            </a:r>
            <a:r>
              <a:rPr lang="tr-TR" sz="2400" dirty="0" err="1" smtClean="0"/>
              <a:t>influenza</a:t>
            </a:r>
            <a:r>
              <a:rPr lang="tr-TR" sz="2400" dirty="0" smtClean="0"/>
              <a:t> aşısı denemeleri yayınlanmamıştı .</a:t>
            </a:r>
          </a:p>
          <a:p>
            <a:pPr algn="l"/>
            <a:endParaRPr lang="tr-TR" sz="2400" dirty="0" smtClean="0"/>
          </a:p>
          <a:p>
            <a:pPr algn="l"/>
            <a:r>
              <a:rPr lang="tr-TR" sz="2400" dirty="0" smtClean="0"/>
              <a:t>Dahil edilen çalışmaların referans listeleri, ilgili alıntılar için elle arandı. Dil, yayın tarihi veya yayın durumu kısıtlamaları getirilmedi.Referans yönetimi yapıldı. </a:t>
            </a:r>
            <a:endParaRPr lang="tr-TR" sz="2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910" y="857232"/>
            <a:ext cx="7886700" cy="5143536"/>
          </a:xfrm>
        </p:spPr>
        <p:txBody>
          <a:bodyPr>
            <a:normAutofit lnSpcReduction="10000"/>
          </a:bodyPr>
          <a:lstStyle/>
          <a:p>
            <a:r>
              <a:rPr lang="tr-TR" sz="2600" dirty="0" smtClean="0"/>
              <a:t>Standart ve pilot tarama formlarını kullanarak çalışma taraması ve seçiminde 2 aşamalı bir süreç kullandık.</a:t>
            </a:r>
          </a:p>
          <a:p>
            <a:endParaRPr lang="tr-TR" sz="2600" dirty="0" smtClean="0"/>
          </a:p>
          <a:p>
            <a:r>
              <a:rPr lang="tr-TR" sz="2600" dirty="0" smtClean="0"/>
              <a:t>İki araştırmacı, bağımsız bir çalışmayı, çalışmaların dahil edilme kriterlerini karşılayıp karşılamadığını belirlemek için arama sonuçlarının başlıklarını ve özetlerini taradı.</a:t>
            </a:r>
          </a:p>
          <a:p>
            <a:endParaRPr lang="tr-TR" sz="2600" dirty="0" smtClean="0"/>
          </a:p>
          <a:p>
            <a:r>
              <a:rPr lang="tr-TR" sz="2600" dirty="0" err="1" smtClean="0"/>
              <a:t>İçerilen</a:t>
            </a:r>
            <a:r>
              <a:rPr lang="tr-TR" sz="2600" dirty="0" smtClean="0"/>
              <a:t> veya belirlenmeyen çalışmaların tam metni, önceden belirlenen dahil etme ve hariç tutma kriterlerine atıfta bulunarak bağımsız olarak incelendi.</a:t>
            </a:r>
          </a:p>
          <a:p>
            <a:endParaRPr lang="tr-TR" sz="2600" dirty="0" smtClean="0"/>
          </a:p>
          <a:p>
            <a:r>
              <a:rPr lang="tr-TR" sz="2600" dirty="0" smtClean="0"/>
              <a:t>Araştırmacılar arasındaki tutarsızlıklar gerektiğinde üçüncü bir araştırmacıyla görüşülerek oy birliği ile çözüldü.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910" y="571480"/>
            <a:ext cx="7886700" cy="531973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400" dirty="0" smtClean="0"/>
          </a:p>
          <a:p>
            <a:r>
              <a:rPr lang="tr-TR" sz="2400" dirty="0" smtClean="0"/>
              <a:t>Çıkarılan veriler, kayıtlı hasta popülasyonunun demografisini, müdahaleleri, çalışma sonuçlarını ve finansman kaynaklarını içermiştir. </a:t>
            </a:r>
          </a:p>
          <a:p>
            <a:endParaRPr lang="tr-TR" dirty="0" smtClean="0"/>
          </a:p>
          <a:p>
            <a:r>
              <a:rPr lang="tr-TR" sz="2400" dirty="0" err="1" smtClean="0"/>
              <a:t>Cochrane</a:t>
            </a:r>
            <a:r>
              <a:rPr lang="tr-TR" sz="2400" dirty="0" smtClean="0"/>
              <a:t> </a:t>
            </a:r>
            <a:r>
              <a:rPr lang="tr-TR" sz="2400" dirty="0" err="1" smtClean="0"/>
              <a:t>Collaboration’ın</a:t>
            </a:r>
            <a:r>
              <a:rPr lang="tr-TR" sz="2400" dirty="0" smtClean="0"/>
              <a:t> Önyargı Riski Aracı'nı kullanarak iç geçerliliği değerlendirdik. Ayrıca, her çalışma için fon kaynaklarını ve bunun sonuç ölçütleri üzerindeki potansiyel etkisini değerlendirdik .</a:t>
            </a:r>
          </a:p>
          <a:p>
            <a:endParaRPr lang="tr-TR" sz="2400" dirty="0" smtClean="0"/>
          </a:p>
          <a:p>
            <a:r>
              <a:rPr lang="tr-TR" sz="2400" dirty="0" smtClean="0"/>
              <a:t>Duyarlılık analizlerine rehberlik etmek ve farklılık kaynaklarını araştırmak için önyargı değerlendirme riskinden bilgiler kullandık.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000" b="1" u="sng" dirty="0" smtClean="0"/>
              <a:t/>
            </a:r>
            <a:br>
              <a:rPr lang="tr-TR" sz="3000" b="1" u="sng" dirty="0" smtClean="0"/>
            </a:br>
            <a:endParaRPr lang="tr-TR" sz="3000" b="1" u="sng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 smtClean="0"/>
              <a:t>65 yaşın üzerindeki yetişkinlerde standart doz </a:t>
            </a:r>
            <a:r>
              <a:rPr lang="tr-TR" sz="2600" dirty="0" err="1" smtClean="0"/>
              <a:t>influenza</a:t>
            </a:r>
            <a:r>
              <a:rPr lang="tr-TR" sz="2600" dirty="0" smtClean="0"/>
              <a:t> aşısına göre yüksek doz </a:t>
            </a:r>
            <a:r>
              <a:rPr lang="tr-TR" sz="2600" dirty="0" err="1" smtClean="0"/>
              <a:t>influenza</a:t>
            </a:r>
            <a:r>
              <a:rPr lang="tr-TR" sz="2600" dirty="0" smtClean="0"/>
              <a:t> aşısının etki tahminlerini belirlemek için alt grup analizleri yapılmıştır.</a:t>
            </a:r>
          </a:p>
          <a:p>
            <a:endParaRPr lang="tr-TR" sz="2600" dirty="0" smtClean="0"/>
          </a:p>
          <a:p>
            <a:r>
              <a:rPr lang="tr-TR" sz="2600" dirty="0" smtClean="0"/>
              <a:t>Analizler dahil edilen çalışmaların sayısına,uygun sonuçların ve değişkenlerin mevcudiyetine bağlıydı.</a:t>
            </a:r>
            <a:endParaRPr lang="tr-TR" sz="2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/>
              <a:t>3. Bulgular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28650" y="1428736"/>
            <a:ext cx="7886700" cy="4748227"/>
          </a:xfrm>
        </p:spPr>
        <p:txBody>
          <a:bodyPr>
            <a:normAutofit/>
          </a:bodyPr>
          <a:lstStyle/>
          <a:p>
            <a:r>
              <a:rPr lang="tr-TR" sz="2400" dirty="0" smtClean="0"/>
              <a:t>Elektronik ve el aramalarından tespit edilen 2955 alıntıdan 101 ila 31.803 hasta ve bir refakatçi kâğıdıyla 7 farklı çalışma yaptık .</a:t>
            </a:r>
          </a:p>
          <a:p>
            <a:r>
              <a:rPr lang="tr-TR" sz="2400" dirty="0" smtClean="0"/>
              <a:t>Denemeler 2006 ve 2014 arasında hepsi hakemli dergilerde yayınlanmıştır.</a:t>
            </a:r>
          </a:p>
          <a:p>
            <a:r>
              <a:rPr lang="tr-TR" sz="2400" dirty="0" smtClean="0"/>
              <a:t>Denemelerin çoğu Kuzey Amerika'dan yayınlanmıştı ve popülasyonlar, ayaktan tedavi edilebilen tıbben stabil olan yetişkinlerdi. Fakat </a:t>
            </a:r>
            <a:r>
              <a:rPr lang="tr-TR" sz="2400" dirty="0" err="1" smtClean="0"/>
              <a:t>Nace</a:t>
            </a:r>
            <a:r>
              <a:rPr lang="tr-TR" sz="2400" dirty="0" smtClean="0"/>
              <a:t> ve arkadaşlarının denemelerinde </a:t>
            </a:r>
            <a:r>
              <a:rPr lang="tr-TR" sz="2400" dirty="0" err="1" smtClean="0"/>
              <a:t>populasyon</a:t>
            </a:r>
            <a:r>
              <a:rPr lang="tr-TR" sz="2400" dirty="0" smtClean="0"/>
              <a:t> uzun süredir bakım evinde kalan zayıf kimselerdi.</a:t>
            </a:r>
          </a:p>
          <a:p>
            <a:r>
              <a:rPr lang="tr-TR" sz="2400" dirty="0" smtClean="0"/>
              <a:t>Çalışmaya katılan hastaların yaş ortalaması 72 ile 87 arasında değişmekteydi. Dört denemenin belirsiz önyargı riski olduğu ve üç denemenin de yanlılık riski olduğu kabul edildi.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857364"/>
            <a:ext cx="8643998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758254"/>
            <a:ext cx="4714908" cy="552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785795"/>
            <a:ext cx="5143536" cy="557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000" b="1" u="sng" dirty="0" smtClean="0"/>
              <a:t>3.1. Birincil bulgular</a:t>
            </a:r>
            <a:r>
              <a:rPr lang="tr-TR" sz="3600" b="1" u="sng" dirty="0" smtClean="0"/>
              <a:t/>
            </a:r>
            <a:br>
              <a:rPr lang="tr-TR" sz="3600" b="1" u="sng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tr-TR" sz="2600" dirty="0" smtClean="0"/>
              <a:t>41.141 hasta ile yapılan iki çalışma, laboratuvar onaylı </a:t>
            </a:r>
            <a:r>
              <a:rPr lang="tr-TR" sz="2600" dirty="0" err="1" smtClean="0"/>
              <a:t>influenza</a:t>
            </a:r>
            <a:r>
              <a:rPr lang="tr-TR" sz="2600" dirty="0" smtClean="0"/>
              <a:t> vakalarını bildirmiştir; Standart doz aşı grubuna kıyasla, yüksek dozlu aşı grubundaki onaylanmış </a:t>
            </a:r>
            <a:r>
              <a:rPr lang="tr-TR" sz="2600" dirty="0" err="1" smtClean="0"/>
              <a:t>influenza</a:t>
            </a:r>
            <a:r>
              <a:rPr lang="tr-TR" sz="2600" dirty="0" smtClean="0"/>
              <a:t> vakaları için standart doza kıyasla, yüksek doz grubunda aşı etkinliği  % 24 daha büyüktü.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80728"/>
            <a:ext cx="8280920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819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500174"/>
            <a:ext cx="8014166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2910" y="500042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tr-TR" b="1" u="sng" dirty="0" smtClean="0"/>
              <a:t>3.2. İkincil bulgular</a:t>
            </a:r>
            <a:r>
              <a:rPr lang="tr-TR" sz="5400" b="1" u="sng" dirty="0" smtClean="0"/>
              <a:t/>
            </a:r>
            <a:br>
              <a:rPr lang="tr-TR" sz="5400" b="1" u="sng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910" y="1142984"/>
            <a:ext cx="7886700" cy="5143536"/>
          </a:xfrm>
        </p:spPr>
        <p:txBody>
          <a:bodyPr>
            <a:normAutofit fontScale="92500"/>
          </a:bodyPr>
          <a:lstStyle/>
          <a:p>
            <a:pPr algn="l" fontAlgn="t">
              <a:buNone/>
            </a:pPr>
            <a:endParaRPr lang="tr-TR" dirty="0" smtClean="0"/>
          </a:p>
          <a:p>
            <a:pPr algn="l"/>
            <a:r>
              <a:rPr lang="tr-TR" sz="2400" dirty="0" err="1" smtClean="0"/>
              <a:t>İnfluenza</a:t>
            </a:r>
            <a:r>
              <a:rPr lang="tr-TR" sz="2400" dirty="0" smtClean="0"/>
              <a:t> ilişkili yatış ve ölümlerin hiçbiri ikincil sonuçlara dahil edilmemiştir.</a:t>
            </a:r>
          </a:p>
          <a:p>
            <a:pPr algn="l"/>
            <a:r>
              <a:rPr lang="tr-TR" sz="2400" dirty="0" smtClean="0"/>
              <a:t>İmmünojeniklik açısından değerlendirilen hasta alt grubunda (n = 18,215) ; </a:t>
            </a:r>
          </a:p>
          <a:p>
            <a:pPr algn="l"/>
            <a:r>
              <a:rPr lang="tr-TR" sz="2400" dirty="0" smtClean="0"/>
              <a:t>Aşıdaki H1 bileşeni için geometrik ortalama </a:t>
            </a:r>
            <a:r>
              <a:rPr lang="tr-TR" sz="2400" dirty="0" err="1" smtClean="0"/>
              <a:t>titresinde</a:t>
            </a:r>
            <a:r>
              <a:rPr lang="tr-TR" sz="2400" dirty="0" smtClean="0"/>
              <a:t> birleştirilmiş ortalama fark 86.2'dir(Tablo 2).</a:t>
            </a:r>
            <a:br>
              <a:rPr lang="tr-TR" sz="2400" dirty="0" smtClean="0"/>
            </a:br>
            <a:r>
              <a:rPr lang="tr-TR" sz="2400" dirty="0" smtClean="0"/>
              <a:t>Aşının H3 bileşeni için değerlendirilen 18,323 hasta için geometrik ortalama </a:t>
            </a:r>
            <a:r>
              <a:rPr lang="tr-TR" sz="2400" dirty="0" err="1" smtClean="0"/>
              <a:t>titresinde</a:t>
            </a:r>
            <a:r>
              <a:rPr lang="tr-TR" sz="2400" dirty="0" smtClean="0"/>
              <a:t> toplanmış ortalama fark 183,2 </a:t>
            </a:r>
          </a:p>
          <a:p>
            <a:pPr algn="l"/>
            <a:r>
              <a:rPr lang="tr-TR" sz="2400" dirty="0" smtClean="0"/>
              <a:t>Aşının B bileşeni için değerlendirilen 18,214 hasta için  geometrik ortalama </a:t>
            </a:r>
            <a:r>
              <a:rPr lang="tr-TR" sz="2400" dirty="0" err="1" smtClean="0"/>
              <a:t>titresinde</a:t>
            </a:r>
            <a:r>
              <a:rPr lang="tr-TR" sz="2400" dirty="0" smtClean="0"/>
              <a:t> ortalama fark 24.7 idi.</a:t>
            </a:r>
          </a:p>
          <a:p>
            <a:pPr algn="l"/>
            <a:r>
              <a:rPr lang="tr-TR" sz="2400" dirty="0" err="1" smtClean="0"/>
              <a:t>Cate</a:t>
            </a:r>
            <a:r>
              <a:rPr lang="tr-TR" sz="2400" dirty="0" smtClean="0"/>
              <a:t> ve arkadaşlarının yaptığı çalışma serum anti-</a:t>
            </a:r>
            <a:r>
              <a:rPr lang="tr-TR" sz="2400" dirty="0" err="1" smtClean="0"/>
              <a:t>neuraminidase</a:t>
            </a:r>
            <a:r>
              <a:rPr lang="tr-TR" sz="2400" dirty="0" smtClean="0"/>
              <a:t> (NA) </a:t>
            </a:r>
            <a:r>
              <a:rPr lang="tr-TR" sz="2400" dirty="0" err="1" smtClean="0"/>
              <a:t>titrelerini</a:t>
            </a:r>
            <a:r>
              <a:rPr lang="tr-TR" sz="2400" dirty="0" smtClean="0"/>
              <a:t> değerlendiren tek çalışmaydı. Dahil edilen 414 birey için yüksek doz aşı, hem N1 hem de N2 antijenleri için yüksek doz grubunda daha yüksek geometrik ortalama </a:t>
            </a:r>
            <a:r>
              <a:rPr lang="tr-TR" sz="2400" dirty="0" err="1" smtClean="0"/>
              <a:t>titresi</a:t>
            </a:r>
            <a:r>
              <a:rPr lang="tr-TR" sz="2400" dirty="0" smtClean="0"/>
              <a:t> ile sonuçlandı.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3350" y="1928802"/>
            <a:ext cx="8358246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910" y="857232"/>
            <a:ext cx="7886700" cy="478634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tr-TR" sz="2800" b="1" dirty="0" err="1" smtClean="0"/>
              <a:t>Seroproteksiyon</a:t>
            </a:r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600" dirty="0" smtClean="0"/>
              <a:t>Aşının H1 bileşeni için, 17.099 hastanın bir alt grubu </a:t>
            </a:r>
            <a:r>
              <a:rPr lang="tr-TR" sz="2600" dirty="0" err="1" smtClean="0"/>
              <a:t>seroproteksiyon</a:t>
            </a:r>
            <a:r>
              <a:rPr lang="tr-TR" sz="2600" dirty="0" smtClean="0"/>
              <a:t> için değerlendirildi; yüksek dozlu aşı alıcıları için toplam risk oranı 1.09'du (Tablo 2). Aşı H3 bileşeni için değerlendirilen 17, 997 hastada yüksek doz alıcıları için toplam risk oranı 1.03 ve aşı B bileşeni için değerlendirilen 17,995 hastada toplam risk oranı 1.14 idi.</a:t>
            </a:r>
          </a:p>
          <a:p>
            <a:pPr algn="l"/>
            <a:endParaRPr lang="tr-TR" sz="2800" dirty="0" smtClean="0"/>
          </a:p>
          <a:p>
            <a:r>
              <a:rPr lang="tr-TR" sz="2800" b="1" dirty="0" smtClean="0"/>
              <a:t>Güvenlik </a:t>
            </a:r>
            <a:r>
              <a:rPr lang="tr-TR" sz="2800" dirty="0" smtClean="0"/>
              <a:t>- </a:t>
            </a:r>
            <a:r>
              <a:rPr lang="tr-TR" sz="2600" dirty="0" smtClean="0"/>
              <a:t>Dahil edilen çalışmaların hiçbiri, yüksek dozda veya standart dozlu aşı gruplarında aşıya bağlı ölüm, </a:t>
            </a:r>
            <a:r>
              <a:rPr lang="tr-TR" sz="2600" dirty="0" err="1" smtClean="0"/>
              <a:t>Guillain</a:t>
            </a:r>
            <a:r>
              <a:rPr lang="tr-TR" sz="2600" dirty="0" smtClean="0"/>
              <a:t>-</a:t>
            </a:r>
            <a:r>
              <a:rPr lang="tr-TR" sz="2600" dirty="0" err="1" smtClean="0"/>
              <a:t>Barré</a:t>
            </a:r>
            <a:r>
              <a:rPr lang="tr-TR" sz="2600" dirty="0" smtClean="0"/>
              <a:t> Sendromu veya anafilaksi vakası bildirmemiştir. Bir çalışmada, araştırmacı tarafından aşı ile ilgili olduğu düşünülen standart doz grubundaki bir </a:t>
            </a:r>
            <a:r>
              <a:rPr lang="tr-TR" sz="2600" dirty="0" err="1" smtClean="0"/>
              <a:t>Bell</a:t>
            </a:r>
            <a:r>
              <a:rPr lang="tr-TR" sz="2600" dirty="0" smtClean="0"/>
              <a:t> Paralizi vakası bildirildi.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000" b="1" u="sng" dirty="0" smtClean="0"/>
              <a:t>3.3. İkincil sonuçlar için alt grup analizi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tr-TR" sz="2600" dirty="0" smtClean="0"/>
              <a:t>Hem </a:t>
            </a:r>
            <a:r>
              <a:rPr lang="tr-TR" sz="2600" dirty="0" err="1" smtClean="0"/>
              <a:t>immünojenite</a:t>
            </a:r>
            <a:r>
              <a:rPr lang="tr-TR" sz="2600" dirty="0" smtClean="0"/>
              <a:t> hem de </a:t>
            </a:r>
            <a:r>
              <a:rPr lang="tr-TR" sz="2600" dirty="0" err="1" smtClean="0"/>
              <a:t>seroproteksiyon</a:t>
            </a:r>
            <a:r>
              <a:rPr lang="tr-TR" sz="2600" dirty="0" smtClean="0"/>
              <a:t> için karşılaştırmalarda anlamlı istatistiksel </a:t>
            </a:r>
            <a:r>
              <a:rPr lang="tr-TR" sz="2600" dirty="0" err="1" smtClean="0"/>
              <a:t>heterojenite</a:t>
            </a:r>
            <a:r>
              <a:rPr lang="tr-TR" sz="2600" dirty="0" smtClean="0"/>
              <a:t> tespit ettik. </a:t>
            </a:r>
          </a:p>
          <a:p>
            <a:pPr algn="l"/>
            <a:r>
              <a:rPr lang="tr-TR" sz="2600" dirty="0" err="1" smtClean="0"/>
              <a:t>İmmünojenite</a:t>
            </a:r>
            <a:r>
              <a:rPr lang="tr-TR" sz="2600" dirty="0" smtClean="0"/>
              <a:t> için fon kaynağı ile yapılan alt grup analizi, endüstri destekli çalışmaların yüksek doz ve standart doz aşı alıcıları arasında, endüstri dışı sponsorlu çalışmalarda gözlenen farklılıklardan daha büyük ortalama farkları göstermekte ; bununla birlikte, her iki alt gruptaki etkinin yönü, bütün aşı bileşenlerinde yüksek dozlu aşı alıcılarını önemli ölçüde desteklemektedir.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tr-TR" sz="2600" dirty="0" err="1" smtClean="0"/>
              <a:t>Seroproteksiyonun</a:t>
            </a:r>
            <a:r>
              <a:rPr lang="tr-TR" sz="2600" dirty="0" smtClean="0"/>
              <a:t> sonuç ölçüsü için fon kaynağı ile alt grup analizi, alt grupların H1 bileşenine göre istatistiksel olarak farklı olduğunu gösterdi; Endüstri tarafından desteklenmeyen denemeler, hem H3 hem de B aşı bileşenleri için yüksek doz ve standart doz grupları arasında </a:t>
            </a:r>
            <a:r>
              <a:rPr lang="tr-TR" sz="2600" dirty="0" err="1" smtClean="0"/>
              <a:t>seroproteksiyon</a:t>
            </a:r>
            <a:r>
              <a:rPr lang="tr-TR" sz="2600" dirty="0" smtClean="0"/>
              <a:t> açısından bir fark göstermedi.</a:t>
            </a:r>
            <a:endParaRPr lang="tr-TR" sz="26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14348" y="1142984"/>
            <a:ext cx="7886700" cy="4351338"/>
          </a:xfrm>
        </p:spPr>
        <p:txBody>
          <a:bodyPr>
            <a:noAutofit/>
          </a:bodyPr>
          <a:lstStyle/>
          <a:p>
            <a:pPr algn="l"/>
            <a:r>
              <a:rPr lang="tr-TR" sz="2600" dirty="0" smtClean="0"/>
              <a:t>Hasta popülasyonuna göre alt grup analizinde H1 bileşeni için, zayıf popülasyonda yüksek doz ve standart doz </a:t>
            </a:r>
            <a:r>
              <a:rPr lang="tr-TR" sz="2600" dirty="0" err="1" smtClean="0"/>
              <a:t>influenza</a:t>
            </a:r>
            <a:r>
              <a:rPr lang="tr-TR" sz="2600" dirty="0" smtClean="0"/>
              <a:t> aşısı arasında bir fark göstermezken, tıbbi olarak stabil alt grupta anlamlı bir fark gözlendi. </a:t>
            </a:r>
          </a:p>
          <a:p>
            <a:pPr algn="l"/>
            <a:endParaRPr lang="tr-TR" sz="2600" dirty="0" smtClean="0"/>
          </a:p>
          <a:p>
            <a:pPr algn="l"/>
            <a:r>
              <a:rPr lang="tr-TR" sz="2600" dirty="0" smtClean="0"/>
              <a:t>Hasta popülasyonuyla yapılan alt grup analizi, hem H3 hem de B aşı bileşenleri için her iki alt grupta yüksek doz aşı lehinde olmasına rağmen tıbbi olarak stabil ve zayıf popülasyonlar arasında </a:t>
            </a:r>
            <a:r>
              <a:rPr lang="tr-TR" sz="2600" dirty="0" err="1" smtClean="0"/>
              <a:t>seroproteksiyonda</a:t>
            </a:r>
            <a:r>
              <a:rPr lang="tr-TR" sz="2600" dirty="0" smtClean="0"/>
              <a:t> önemli bir fark gösterdi.</a:t>
            </a:r>
            <a:endParaRPr lang="tr-TR" sz="26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/>
              <a:t>4. Tartışma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28650" y="1428736"/>
            <a:ext cx="7886700" cy="5072097"/>
          </a:xfrm>
        </p:spPr>
        <p:txBody>
          <a:bodyPr>
            <a:normAutofit/>
          </a:bodyPr>
          <a:lstStyle/>
          <a:p>
            <a:pPr algn="l"/>
            <a:r>
              <a:rPr lang="tr-TR" sz="2400" dirty="0" smtClean="0"/>
              <a:t>Laboratuar onaylı hastalığın </a:t>
            </a:r>
            <a:r>
              <a:rPr lang="tr-TR" sz="2400" dirty="0" err="1" smtClean="0"/>
              <a:t>primer</a:t>
            </a:r>
            <a:r>
              <a:rPr lang="tr-TR" sz="2400" dirty="0" smtClean="0"/>
              <a:t> sonucunu değerlendiren iki çalışmada, yüksek doz </a:t>
            </a:r>
            <a:r>
              <a:rPr lang="tr-TR" sz="2400" dirty="0" err="1" smtClean="0"/>
              <a:t>influenza</a:t>
            </a:r>
            <a:r>
              <a:rPr lang="tr-TR" sz="2400" dirty="0" smtClean="0"/>
              <a:t> aşısının, standart doz </a:t>
            </a:r>
            <a:r>
              <a:rPr lang="tr-TR" sz="2400" dirty="0" err="1" smtClean="0"/>
              <a:t>influenza</a:t>
            </a:r>
            <a:r>
              <a:rPr lang="tr-TR" sz="2400" dirty="0" smtClean="0"/>
              <a:t> aşısına kıyasla laboratuar onaylı </a:t>
            </a:r>
            <a:r>
              <a:rPr lang="tr-TR" sz="2400" dirty="0" err="1" smtClean="0"/>
              <a:t>influenza</a:t>
            </a:r>
            <a:r>
              <a:rPr lang="tr-TR" sz="2400" dirty="0" smtClean="0"/>
              <a:t> riskinde % 24 azalma ile ilişkili olduğu bulundu.</a:t>
            </a:r>
          </a:p>
          <a:p>
            <a:pPr algn="l"/>
            <a:endParaRPr lang="tr-TR" sz="2400" dirty="0" smtClean="0"/>
          </a:p>
          <a:p>
            <a:pPr algn="l"/>
            <a:r>
              <a:rPr lang="tr-TR" sz="2400" dirty="0" smtClean="0"/>
              <a:t>İmmünojeniklik ve </a:t>
            </a:r>
            <a:r>
              <a:rPr lang="tr-TR" sz="2400" dirty="0" err="1" smtClean="0"/>
              <a:t>seroproteksiyon</a:t>
            </a:r>
            <a:r>
              <a:rPr lang="tr-TR" sz="2400" dirty="0" smtClean="0"/>
              <a:t> yüksek doz </a:t>
            </a:r>
            <a:r>
              <a:rPr lang="tr-TR" sz="2400" dirty="0" err="1" smtClean="0"/>
              <a:t>influenza</a:t>
            </a:r>
            <a:r>
              <a:rPr lang="tr-TR" sz="2400" dirty="0" smtClean="0"/>
              <a:t> aşısı grubunda standart doz grubuna göre daha fazlaydı. Standart doz aşı grubunda gözlemlenen bir protokol tanımlı güvenlik sonucu (</a:t>
            </a:r>
            <a:r>
              <a:rPr lang="tr-TR" sz="2400" dirty="0" err="1" smtClean="0"/>
              <a:t>Bell’s</a:t>
            </a:r>
            <a:r>
              <a:rPr lang="tr-TR" sz="2400" dirty="0" smtClean="0"/>
              <a:t> </a:t>
            </a:r>
            <a:r>
              <a:rPr lang="tr-TR" sz="2400" dirty="0" err="1" smtClean="0"/>
              <a:t>Palsy</a:t>
            </a:r>
            <a:r>
              <a:rPr lang="tr-TR" sz="2400" dirty="0" smtClean="0"/>
              <a:t>) vardı.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910" y="1428736"/>
            <a:ext cx="7886700" cy="4351338"/>
          </a:xfrm>
        </p:spPr>
        <p:txBody>
          <a:bodyPr/>
          <a:lstStyle/>
          <a:p>
            <a:pPr algn="l"/>
            <a:r>
              <a:rPr lang="tr-TR" sz="2400" dirty="0" smtClean="0"/>
              <a:t>Bu sistematik derlemede, yüksek dozlu aşının yararı belirlenmeden önce ele alınması gereken kanıt boşlukları vurgulanmaktadır.</a:t>
            </a:r>
            <a:br>
              <a:rPr lang="tr-TR" sz="2400" dirty="0" smtClean="0"/>
            </a:br>
            <a:r>
              <a:rPr lang="tr-TR" sz="2400" dirty="0" err="1" smtClean="0"/>
              <a:t>Diaz</a:t>
            </a:r>
            <a:r>
              <a:rPr lang="tr-TR" sz="2400" dirty="0" smtClean="0"/>
              <a:t> ve arkadaşlarının aşı etkinliği tahminleri sağlayan iki çalışması, ortalama 73 yaşında olan ayaktan , tıbbi olarak stabil popülasyonlarda yapıldı. </a:t>
            </a:r>
            <a:br>
              <a:rPr lang="tr-TR" sz="2400" dirty="0" smtClean="0"/>
            </a:br>
            <a:endParaRPr lang="tr-TR" sz="2400" dirty="0" smtClean="0"/>
          </a:p>
          <a:p>
            <a:pPr algn="l"/>
            <a:r>
              <a:rPr lang="tr-TR" sz="2400" dirty="0" smtClean="0"/>
              <a:t>Bağışıklık sistemi baskılanmış yaşlı erişkinlerde yüksek doz </a:t>
            </a:r>
            <a:r>
              <a:rPr lang="tr-TR" sz="2400" dirty="0" err="1" smtClean="0"/>
              <a:t>influenza</a:t>
            </a:r>
            <a:r>
              <a:rPr lang="tr-TR" sz="2400" dirty="0" smtClean="0"/>
              <a:t> aşısının etkinliğine dair kanıt yoktur.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28650" y="857232"/>
            <a:ext cx="7886700" cy="5319731"/>
          </a:xfrm>
        </p:spPr>
        <p:txBody>
          <a:bodyPr>
            <a:normAutofit/>
          </a:bodyPr>
          <a:lstStyle/>
          <a:p>
            <a:pPr algn="l"/>
            <a:r>
              <a:rPr lang="tr-TR" sz="2400" dirty="0" err="1" smtClean="0"/>
              <a:t>İnfluenza</a:t>
            </a:r>
            <a:r>
              <a:rPr lang="tr-TR" sz="2400" dirty="0" smtClean="0"/>
              <a:t> ile ilgili hastaneye yatış ve ölümler önemli klinik sonuçlar olmasına rağmen, bu sistematik derlemede hiçbir denemeye dahil edilmemişlerdir. Kanada'da her yıl tahmini olarak 12.200 </a:t>
            </a:r>
            <a:r>
              <a:rPr lang="tr-TR" sz="2400" dirty="0" err="1" smtClean="0"/>
              <a:t>influenza</a:t>
            </a:r>
            <a:r>
              <a:rPr lang="tr-TR" sz="2400" dirty="0" smtClean="0"/>
              <a:t> ile ilgili hastane girişinin olduğu göz önüne alındığında, bu karar mercileri için immünojeniklik ölçütlerinden daha alakalı bir sonuç olabilir.</a:t>
            </a:r>
          </a:p>
          <a:p>
            <a:pPr algn="l"/>
            <a:endParaRPr lang="tr-TR" sz="2400" dirty="0" smtClean="0"/>
          </a:p>
          <a:p>
            <a:pPr algn="l"/>
            <a:r>
              <a:rPr lang="tr-TR" sz="2400" dirty="0" smtClean="0"/>
              <a:t>Bu sistematik derlemenin güçlü yönleri arasında, birden fazla alıntı veritabanının ve deneme kayıtlarının aranması ve gri literatürün el aranması dahil olmak üzere kapsamlı arama metodolojisi bulunmaktadır.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4000" b="1" dirty="0" smtClean="0"/>
              <a:t>GİRİŞ</a:t>
            </a:r>
            <a:endParaRPr lang="tr-TR" sz="40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Wingdings" panose="05000000000000000000" pitchFamily="2" charset="2"/>
              <a:buChar char="§"/>
            </a:pPr>
            <a:r>
              <a:rPr lang="tr-TR" sz="2600" dirty="0" err="1" smtClean="0"/>
              <a:t>İnfluenza</a:t>
            </a:r>
            <a:r>
              <a:rPr lang="tr-TR" sz="2600" dirty="0" smtClean="0"/>
              <a:t> enfeksiyonu yüksek </a:t>
            </a:r>
            <a:r>
              <a:rPr lang="tr-TR" sz="2600" dirty="0" err="1" smtClean="0"/>
              <a:t>morbidite</a:t>
            </a:r>
            <a:r>
              <a:rPr lang="tr-TR" sz="2600" dirty="0" smtClean="0"/>
              <a:t> ve </a:t>
            </a:r>
            <a:r>
              <a:rPr lang="tr-TR" sz="2600" dirty="0" err="1" smtClean="0"/>
              <a:t>mortaliteye</a:t>
            </a:r>
            <a:r>
              <a:rPr lang="tr-TR" sz="2600" dirty="0" smtClean="0"/>
              <a:t> sahiptir; Kanada'da, yıllık bazda </a:t>
            </a:r>
            <a:r>
              <a:rPr lang="tr-TR" sz="2600" dirty="0" err="1" smtClean="0"/>
              <a:t>influenza</a:t>
            </a:r>
            <a:r>
              <a:rPr lang="tr-TR" sz="2600" dirty="0" smtClean="0"/>
              <a:t> ilişkili ortalama 4000 ölüm ve 12.200 hastane başvurularının olduğu tahmin edilmektedir. 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tr-TR" sz="2600" dirty="0" smtClean="0"/>
              <a:t>Mevsimsel </a:t>
            </a:r>
            <a:r>
              <a:rPr lang="tr-TR" sz="2600" dirty="0" err="1" smtClean="0"/>
              <a:t>influenza</a:t>
            </a:r>
            <a:r>
              <a:rPr lang="tr-TR" sz="2600" dirty="0" smtClean="0"/>
              <a:t> enfeksiyonu ile ilişkili ciddi sonuç riski yaşla birlikte artar ve 65 yaşın üzerindeki yetişkinler, Kanada'da </a:t>
            </a:r>
            <a:r>
              <a:rPr lang="tr-TR" sz="2600" dirty="0" err="1" smtClean="0"/>
              <a:t>influenza</a:t>
            </a:r>
            <a:r>
              <a:rPr lang="tr-TR" sz="2600" dirty="0" smtClean="0"/>
              <a:t> ile ilişkili hastaneye yatış ve ölümlerin çoğunu oluşturur.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tr-TR" sz="2600" dirty="0" err="1" smtClean="0"/>
              <a:t>İnfluenzaya</a:t>
            </a:r>
            <a:r>
              <a:rPr lang="tr-TR" sz="2600" dirty="0" smtClean="0"/>
              <a:t> karşı aşılama, her yıl hedeflenen yüksek riskli yaşlı popülasyonda önleme stratejisi olarak önerilmektedir. 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60847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tr-TR" sz="2400" dirty="0" smtClean="0"/>
              <a:t>Sistematik derlememizin sınırlılıkları vardı.</a:t>
            </a:r>
            <a:br>
              <a:rPr lang="tr-TR" sz="2400" dirty="0" smtClean="0"/>
            </a:br>
            <a:r>
              <a:rPr lang="tr-TR" sz="2400" dirty="0" smtClean="0"/>
              <a:t>Çalışma tasarımı sırasında klinik ve metodolojik heterojenliği sınırlandırma girişimleri olmasına rağmen, hem </a:t>
            </a:r>
            <a:r>
              <a:rPr lang="tr-TR" sz="2400" dirty="0" err="1" smtClean="0"/>
              <a:t>immünojeniklik</a:t>
            </a:r>
            <a:r>
              <a:rPr lang="tr-TR" sz="2400" dirty="0" smtClean="0"/>
              <a:t> hem de </a:t>
            </a:r>
            <a:r>
              <a:rPr lang="tr-TR" sz="2400" dirty="0" err="1" smtClean="0"/>
              <a:t>seroproteksiyon</a:t>
            </a:r>
            <a:r>
              <a:rPr lang="tr-TR" sz="2400" dirty="0" smtClean="0"/>
              <a:t> için ikincil sonuçlarda yapılan tahminlerde yüksek derecede istatistiksel </a:t>
            </a:r>
            <a:r>
              <a:rPr lang="tr-TR" sz="2400" dirty="0" err="1" smtClean="0"/>
              <a:t>heterojenite</a:t>
            </a:r>
            <a:r>
              <a:rPr lang="tr-TR" sz="2400" dirty="0" smtClean="0"/>
              <a:t> gözlenmiştir.</a:t>
            </a:r>
            <a:br>
              <a:rPr lang="tr-TR" sz="2400" dirty="0" smtClean="0"/>
            </a:br>
            <a:r>
              <a:rPr lang="tr-TR" sz="2400" dirty="0" smtClean="0"/>
              <a:t>Bu </a:t>
            </a:r>
            <a:r>
              <a:rPr lang="tr-TR" sz="2400" dirty="0" err="1" smtClean="0"/>
              <a:t>heterojenite</a:t>
            </a:r>
            <a:r>
              <a:rPr lang="tr-TR" sz="2400" dirty="0" smtClean="0"/>
              <a:t>, kısmen hasta popülasyonunun alt grup analizi ile açıklanmıştır.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910" y="785794"/>
            <a:ext cx="7886700" cy="5214974"/>
          </a:xfrm>
        </p:spPr>
        <p:txBody>
          <a:bodyPr>
            <a:normAutofit lnSpcReduction="10000"/>
          </a:bodyPr>
          <a:lstStyle/>
          <a:p>
            <a:r>
              <a:rPr lang="tr-TR" sz="2400" dirty="0" err="1" smtClean="0"/>
              <a:t>İnfluenza</a:t>
            </a:r>
            <a:r>
              <a:rPr lang="tr-TR" sz="2400" dirty="0" smtClean="0"/>
              <a:t> enfeksiyonunun önemli bir özelliği, </a:t>
            </a:r>
            <a:r>
              <a:rPr lang="tr-TR" sz="2400" dirty="0" err="1" smtClean="0"/>
              <a:t>virüsdeki</a:t>
            </a:r>
            <a:r>
              <a:rPr lang="tr-TR" sz="2400" dirty="0" smtClean="0"/>
              <a:t> genetik değişiklikler veya dolaşımdaki </a:t>
            </a:r>
            <a:r>
              <a:rPr lang="tr-TR" sz="2400" dirty="0" err="1" smtClean="0"/>
              <a:t>suşlardaki</a:t>
            </a:r>
            <a:r>
              <a:rPr lang="tr-TR" sz="2400" dirty="0" smtClean="0"/>
              <a:t> değişiklikler nedeniyle ciddiyetindeki yıldan yıla değişkenliğidir.</a:t>
            </a:r>
          </a:p>
          <a:p>
            <a:endParaRPr lang="tr-TR" sz="2400" dirty="0" smtClean="0"/>
          </a:p>
          <a:p>
            <a:r>
              <a:rPr lang="tr-TR" sz="2400" dirty="0" err="1" smtClean="0"/>
              <a:t>İnfluenza</a:t>
            </a:r>
            <a:r>
              <a:rPr lang="tr-TR" sz="2400" dirty="0" smtClean="0"/>
              <a:t> aşılarındaki yıllık mevsimsel farklılıklar, havuzda yapılan tahminlerde görülen heterojenliğe katkıda bulunabilir; ancak, üst üste binen aşı mevsimiyle ilgili sadece iki çalışma olduğundan, yıla göre alt grup analizi yapılamamıştır.</a:t>
            </a:r>
          </a:p>
          <a:p>
            <a:endParaRPr lang="tr-TR" sz="2400" dirty="0" smtClean="0"/>
          </a:p>
          <a:p>
            <a:r>
              <a:rPr lang="tr-TR" sz="2400" dirty="0" smtClean="0"/>
              <a:t>İki </a:t>
            </a:r>
            <a:r>
              <a:rPr lang="tr-TR" sz="2400" dirty="0" err="1" smtClean="0"/>
              <a:t>influenza</a:t>
            </a:r>
            <a:r>
              <a:rPr lang="tr-TR" sz="2400" dirty="0" smtClean="0"/>
              <a:t> mevsimini kapsayan bir çalışmada, yazarlar, yüksek doz </a:t>
            </a:r>
            <a:r>
              <a:rPr lang="tr-TR" sz="2400" dirty="0" err="1" smtClean="0"/>
              <a:t>influenza</a:t>
            </a:r>
            <a:r>
              <a:rPr lang="tr-TR" sz="2400" dirty="0" smtClean="0"/>
              <a:t> aşısının, 2012 aşı </a:t>
            </a:r>
            <a:r>
              <a:rPr lang="tr-TR" sz="2400" dirty="0" err="1" smtClean="0"/>
              <a:t>influenza</a:t>
            </a:r>
            <a:r>
              <a:rPr lang="tr-TR" sz="2400" dirty="0" smtClean="0"/>
              <a:t> mevsiminde H1 bileşeni hariç tüm </a:t>
            </a:r>
            <a:r>
              <a:rPr lang="tr-TR" sz="2400" dirty="0" err="1" smtClean="0"/>
              <a:t>suşlar</a:t>
            </a:r>
            <a:r>
              <a:rPr lang="tr-TR" sz="2400" dirty="0" smtClean="0"/>
              <a:t> için üstün tepkiler verdiğini, yıllık aşıda yer alan </a:t>
            </a:r>
            <a:r>
              <a:rPr lang="tr-TR" sz="2400" dirty="0" err="1" smtClean="0"/>
              <a:t>suşlardaki</a:t>
            </a:r>
            <a:r>
              <a:rPr lang="tr-TR" sz="2400" dirty="0" smtClean="0"/>
              <a:t> farklılıkların daha fazla kanıt sağlayabileceğini bildirdi. </a:t>
            </a:r>
            <a:endParaRPr lang="tr-TR" sz="24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/>
              <a:t>5. Sonuçlar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28650" y="1428736"/>
            <a:ext cx="7886700" cy="4748227"/>
          </a:xfrm>
        </p:spPr>
        <p:txBody>
          <a:bodyPr>
            <a:normAutofit lnSpcReduction="10000"/>
          </a:bodyPr>
          <a:lstStyle/>
          <a:p>
            <a:pPr algn="l"/>
            <a:r>
              <a:rPr lang="tr-TR" sz="2400" dirty="0" smtClean="0"/>
              <a:t>65 yaşın üzerindeki ayaktan, tıbbi olarak stabil hastalarda yüksek doz üç değerlikli, etkisizleştirilmiş </a:t>
            </a:r>
            <a:r>
              <a:rPr lang="tr-TR" sz="2400" dirty="0" err="1" smtClean="0"/>
              <a:t>influenza</a:t>
            </a:r>
            <a:r>
              <a:rPr lang="tr-TR" sz="2400" dirty="0" smtClean="0"/>
              <a:t> aşısının, standart doz aşıya kıyasla, </a:t>
            </a:r>
            <a:r>
              <a:rPr lang="tr-TR" sz="2400" dirty="0" err="1" smtClean="0"/>
              <a:t>laboratuvar</a:t>
            </a:r>
            <a:r>
              <a:rPr lang="tr-TR" sz="2400" dirty="0" smtClean="0"/>
              <a:t> onaylı </a:t>
            </a:r>
            <a:r>
              <a:rPr lang="tr-TR" sz="2400" dirty="0" err="1" smtClean="0"/>
              <a:t>influenza</a:t>
            </a:r>
            <a:r>
              <a:rPr lang="tr-TR" sz="2400" dirty="0" smtClean="0"/>
              <a:t> enfeksiyonu oranlarının azaltılmış olduğuna ilişkin sınırlı kanıt vardır.</a:t>
            </a:r>
          </a:p>
          <a:p>
            <a:pPr algn="l"/>
            <a:r>
              <a:rPr lang="tr-TR" sz="2400" dirty="0" smtClean="0"/>
              <a:t>Genel etki, </a:t>
            </a:r>
            <a:r>
              <a:rPr lang="tr-TR" sz="2400" dirty="0" err="1" smtClean="0"/>
              <a:t>influenza</a:t>
            </a:r>
            <a:r>
              <a:rPr lang="tr-TR" sz="2400" dirty="0" smtClean="0"/>
              <a:t> enfeksiyonuna karşı etkinliği gösteren ve klinik olarak ilgili sonuçlar için kanıt bulunmadığı için belirsizliğini korumaktadır.</a:t>
            </a:r>
          </a:p>
          <a:p>
            <a:pPr algn="l"/>
            <a:r>
              <a:rPr lang="tr-TR" sz="2400" dirty="0" smtClean="0"/>
              <a:t>Bu üstünlüğün gerçek dünya ortamlarında devam edip etmediğini göstermek için daha uzun süreli pragmatik çalışmalar gerekecektir.</a:t>
            </a:r>
          </a:p>
          <a:p>
            <a:pPr algn="l"/>
            <a:r>
              <a:rPr lang="tr-TR" sz="2800" b="1" u="sng" dirty="0" smtClean="0"/>
              <a:t>Finansman</a:t>
            </a: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>Bu araştırma finansmandan belirli bir hibe almadı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Akış Çizelgesi: Delikli Teyp"/>
          <p:cNvSpPr/>
          <p:nvPr/>
        </p:nvSpPr>
        <p:spPr>
          <a:xfrm>
            <a:off x="1643042" y="1357298"/>
            <a:ext cx="5715040" cy="364333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dirty="0" smtClean="0"/>
              <a:t>DİNLEDİĞİNİZ İÇİN TEŞEKKÜR EDERİM.</a:t>
            </a:r>
            <a:endParaRPr lang="tr-T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000108"/>
            <a:ext cx="8086754" cy="5715040"/>
          </a:xfrm>
        </p:spPr>
        <p:txBody>
          <a:bodyPr>
            <a:noAutofit/>
          </a:bodyPr>
          <a:lstStyle/>
          <a:p>
            <a:pPr algn="l"/>
            <a:r>
              <a:rPr lang="tr-TR" sz="2600" dirty="0" err="1" smtClean="0"/>
              <a:t>İnfluenza</a:t>
            </a:r>
            <a:r>
              <a:rPr lang="tr-TR" sz="2600" dirty="0" smtClean="0"/>
              <a:t> aşısı etkinliğinin 65 yaşın üzerindeki yetişkinlerde, 18-64 yaş arası sağlıklı yetişkinlere göre daha düşük olduğuna dair kanıtlar vardır.</a:t>
            </a:r>
          </a:p>
          <a:p>
            <a:pPr algn="l"/>
            <a:endParaRPr lang="tr-TR" sz="2600" dirty="0" smtClean="0"/>
          </a:p>
          <a:p>
            <a:pPr algn="l"/>
            <a:r>
              <a:rPr lang="tr-TR" sz="2600" dirty="0" smtClean="0"/>
              <a:t>Son meta-analizde </a:t>
            </a:r>
            <a:r>
              <a:rPr lang="tr-TR" sz="2600" dirty="0" err="1" smtClean="0"/>
              <a:t>influenza</a:t>
            </a:r>
            <a:r>
              <a:rPr lang="tr-TR" sz="2600" dirty="0" smtClean="0"/>
              <a:t> aşısı; yaşlı yetişkinlerde %49 oranında etki gösterirken, sağlıklı genç yetişkinler için bu oran %59‘dur.</a:t>
            </a:r>
          </a:p>
          <a:p>
            <a:pPr algn="l"/>
            <a:endParaRPr lang="tr-TR" sz="2600" dirty="0" smtClean="0"/>
          </a:p>
          <a:p>
            <a:pPr algn="l"/>
            <a:r>
              <a:rPr lang="tr-TR" sz="2600" dirty="0" smtClean="0"/>
              <a:t> </a:t>
            </a:r>
            <a:r>
              <a:rPr lang="tr-TR" sz="2600" dirty="0" err="1" smtClean="0"/>
              <a:t>İnfluenza</a:t>
            </a:r>
            <a:r>
              <a:rPr lang="tr-TR" sz="2600" dirty="0" smtClean="0"/>
              <a:t> aşısı etkinliğindeki bu azalma kısmen, yetişkinlerin yaşı arttıkça </a:t>
            </a:r>
            <a:r>
              <a:rPr lang="tr-TR" sz="2600" dirty="0" err="1" smtClean="0"/>
              <a:t>influenza</a:t>
            </a:r>
            <a:r>
              <a:rPr lang="tr-TR" sz="2600" dirty="0" smtClean="0"/>
              <a:t> </a:t>
            </a:r>
            <a:r>
              <a:rPr lang="tr-TR" sz="2600" dirty="0" err="1" smtClean="0"/>
              <a:t>immünizasyonuna</a:t>
            </a:r>
            <a:r>
              <a:rPr lang="tr-TR" sz="2600" dirty="0" smtClean="0"/>
              <a:t> karşı </a:t>
            </a:r>
            <a:r>
              <a:rPr lang="tr-TR" sz="2600" dirty="0" err="1" smtClean="0"/>
              <a:t>immün</a:t>
            </a:r>
            <a:r>
              <a:rPr lang="tr-TR" sz="2600" dirty="0" smtClean="0"/>
              <a:t> cevapta bir azalma ile açıklanabilir.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910" y="1142984"/>
            <a:ext cx="7886700" cy="4351338"/>
          </a:xfrm>
        </p:spPr>
        <p:txBody>
          <a:bodyPr/>
          <a:lstStyle/>
          <a:p>
            <a:pPr algn="l"/>
            <a:r>
              <a:rPr lang="tr-TR" sz="2600" dirty="0" err="1" smtClean="0"/>
              <a:t>İnfluenza</a:t>
            </a:r>
            <a:r>
              <a:rPr lang="tr-TR" sz="2600" dirty="0" smtClean="0"/>
              <a:t> aşının etkinliği, dolaşımdaki virüs </a:t>
            </a:r>
            <a:r>
              <a:rPr lang="tr-TR" sz="2600" dirty="0" err="1" smtClean="0"/>
              <a:t>suşları</a:t>
            </a:r>
            <a:r>
              <a:rPr lang="tr-TR" sz="2600" dirty="0" smtClean="0"/>
              <a:t> ile aşıda bulunan antijenler arasındaki eşleşmeye bağlı olduğundan, </a:t>
            </a:r>
            <a:r>
              <a:rPr lang="tr-TR" sz="2600" dirty="0" err="1" smtClean="0"/>
              <a:t>influenza</a:t>
            </a:r>
            <a:r>
              <a:rPr lang="tr-TR" sz="2600" dirty="0" smtClean="0"/>
              <a:t> aşıları yıllık olarak güncellenmeli ve uygulanmalıdır. </a:t>
            </a:r>
          </a:p>
          <a:p>
            <a:pPr algn="l"/>
            <a:endParaRPr lang="tr-TR" sz="2600" dirty="0" smtClean="0"/>
          </a:p>
          <a:p>
            <a:pPr algn="l"/>
            <a:r>
              <a:rPr lang="tr-TR" sz="2600" dirty="0" smtClean="0"/>
              <a:t>Etkililik ayrıca aşı alıcısının </a:t>
            </a:r>
            <a:r>
              <a:rPr lang="tr-TR" sz="2600" dirty="0" err="1" smtClean="0"/>
              <a:t>immün</a:t>
            </a:r>
            <a:r>
              <a:rPr lang="tr-TR" sz="2600" dirty="0" smtClean="0"/>
              <a:t> tepkisine de bağlıdır ve kullanılan </a:t>
            </a:r>
            <a:r>
              <a:rPr lang="tr-TR" sz="2600" dirty="0" err="1" smtClean="0"/>
              <a:t>influenza</a:t>
            </a:r>
            <a:r>
              <a:rPr lang="tr-TR" sz="2600" dirty="0" smtClean="0"/>
              <a:t> aşılarının etkinliğini arttırmak için </a:t>
            </a:r>
            <a:r>
              <a:rPr lang="tr-TR" sz="2600" dirty="0" err="1" smtClean="0"/>
              <a:t>adjuvanların</a:t>
            </a:r>
            <a:r>
              <a:rPr lang="tr-TR" sz="2600" dirty="0" smtClean="0"/>
              <a:t> eklenmesi, aşıların </a:t>
            </a:r>
            <a:r>
              <a:rPr lang="tr-TR" sz="2600" dirty="0" err="1" smtClean="0"/>
              <a:t>intramüsküler</a:t>
            </a:r>
            <a:r>
              <a:rPr lang="tr-TR" sz="2600" dirty="0" smtClean="0"/>
              <a:t> standart dışındaki yollardan uygulanması veya </a:t>
            </a:r>
            <a:r>
              <a:rPr lang="tr-TR" sz="2600" dirty="0" err="1" smtClean="0"/>
              <a:t>inaktive</a:t>
            </a:r>
            <a:r>
              <a:rPr lang="tr-TR" sz="2600" dirty="0" smtClean="0"/>
              <a:t> edilmiş form yerine canlı zayıflatılmış </a:t>
            </a:r>
            <a:r>
              <a:rPr lang="tr-TR" sz="2600" dirty="0" err="1" smtClean="0"/>
              <a:t>influenza</a:t>
            </a:r>
            <a:r>
              <a:rPr lang="tr-TR" sz="2600" dirty="0" smtClean="0"/>
              <a:t> aşısının kullanılması gibi birkaç yöntem önerilmiştir.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910" y="1000108"/>
            <a:ext cx="7886700" cy="4351338"/>
          </a:xfrm>
        </p:spPr>
        <p:txBody>
          <a:bodyPr>
            <a:noAutofit/>
          </a:bodyPr>
          <a:lstStyle/>
          <a:p>
            <a:pPr algn="l"/>
            <a:r>
              <a:rPr lang="tr-TR" sz="2600" dirty="0" smtClean="0"/>
              <a:t>Yaşlılarda antikor yanıtını arttırmak için başka bir strateji, yüksek doz </a:t>
            </a:r>
            <a:r>
              <a:rPr lang="tr-TR" sz="2600" dirty="0" err="1" smtClean="0"/>
              <a:t>influenza</a:t>
            </a:r>
            <a:r>
              <a:rPr lang="tr-TR" sz="2600" dirty="0" smtClean="0"/>
              <a:t> aşılarının kullanılması olmuştur.</a:t>
            </a:r>
          </a:p>
          <a:p>
            <a:pPr algn="l"/>
            <a:endParaRPr lang="tr-TR" sz="2600" dirty="0" smtClean="0"/>
          </a:p>
          <a:p>
            <a:pPr algn="l"/>
            <a:r>
              <a:rPr lang="tr-TR" sz="2600" dirty="0" smtClean="0"/>
              <a:t>Bu aşılar, daha güçlü bir bağışıklık tepkisi sağlamak için standart doz aşıdan (standart doz aşılarda 15µ</a:t>
            </a:r>
            <a:r>
              <a:rPr lang="tr-TR" sz="2600" dirty="0" err="1" smtClean="0"/>
              <a:t>g'ye</a:t>
            </a:r>
            <a:r>
              <a:rPr lang="tr-TR" sz="2600" dirty="0" smtClean="0"/>
              <a:t> kıyasla tipik olarak </a:t>
            </a:r>
            <a:r>
              <a:rPr lang="tr-TR" sz="2600" dirty="0" err="1" smtClean="0"/>
              <a:t>suş</a:t>
            </a:r>
            <a:r>
              <a:rPr lang="tr-TR" sz="2600" dirty="0" smtClean="0"/>
              <a:t> başına 60µg </a:t>
            </a:r>
            <a:r>
              <a:rPr lang="tr-TR" sz="2600" dirty="0" err="1" smtClean="0"/>
              <a:t>hemaglutinin</a:t>
            </a:r>
            <a:r>
              <a:rPr lang="tr-TR" sz="2600" dirty="0" smtClean="0"/>
              <a:t>) daha yüksek </a:t>
            </a:r>
            <a:r>
              <a:rPr lang="tr-TR" sz="2600" dirty="0" err="1" smtClean="0"/>
              <a:t>influenza</a:t>
            </a:r>
            <a:r>
              <a:rPr lang="tr-TR" sz="2600" dirty="0" smtClean="0"/>
              <a:t> virüs antijeni içermektedir.</a:t>
            </a:r>
          </a:p>
          <a:p>
            <a:pPr algn="l"/>
            <a:endParaRPr lang="tr-TR" sz="2600" dirty="0" smtClean="0"/>
          </a:p>
          <a:p>
            <a:pPr algn="l"/>
            <a:r>
              <a:rPr lang="tr-TR" sz="2600" dirty="0" smtClean="0"/>
              <a:t>Serumdaki antikor artışının aşı etkinliğindeki artışla ilişkili olması beklenmektedir.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910" y="1214422"/>
            <a:ext cx="7886700" cy="4351338"/>
          </a:xfrm>
        </p:spPr>
        <p:txBody>
          <a:bodyPr/>
          <a:lstStyle/>
          <a:p>
            <a:r>
              <a:rPr lang="tr-TR" sz="2600" dirty="0" smtClean="0"/>
              <a:t>Yüksek doz </a:t>
            </a:r>
            <a:r>
              <a:rPr lang="tr-TR" sz="2600" dirty="0" err="1" smtClean="0"/>
              <a:t>influenza</a:t>
            </a:r>
            <a:r>
              <a:rPr lang="tr-TR" sz="2600" dirty="0" smtClean="0"/>
              <a:t> aşısının aşı etkinliğini yaşlı erişkinlerde standart doz aşı ile karşılaştıran daha önceki bir sistematik derlemede bulunulmamıştır.</a:t>
            </a:r>
          </a:p>
          <a:p>
            <a:endParaRPr lang="tr-TR" sz="2600" dirty="0" smtClean="0"/>
          </a:p>
          <a:p>
            <a:r>
              <a:rPr lang="tr-TR" sz="2600" dirty="0" smtClean="0"/>
              <a:t>Bu sistematik derlemenin amacı, 65 yaşın üzerindeki yetişkinlerde yüksek doz üç değerlikli </a:t>
            </a:r>
            <a:r>
              <a:rPr lang="tr-TR" sz="2600" dirty="0" err="1" smtClean="0"/>
              <a:t>inaktive</a:t>
            </a:r>
            <a:r>
              <a:rPr lang="tr-TR" sz="2600" dirty="0" smtClean="0"/>
              <a:t> edilmiş </a:t>
            </a:r>
            <a:r>
              <a:rPr lang="tr-TR" sz="2600" dirty="0" err="1" smtClean="0"/>
              <a:t>influenza</a:t>
            </a:r>
            <a:r>
              <a:rPr lang="tr-TR" sz="2600" dirty="0" smtClean="0"/>
              <a:t> aşısı ile standart doz üç değerlikli </a:t>
            </a:r>
            <a:r>
              <a:rPr lang="tr-TR" sz="2600" dirty="0" err="1" smtClean="0"/>
              <a:t>influenza</a:t>
            </a:r>
            <a:r>
              <a:rPr lang="tr-TR" sz="2600" dirty="0" smtClean="0"/>
              <a:t> aşısını karşılaştıran </a:t>
            </a:r>
            <a:r>
              <a:rPr lang="tr-TR" sz="2600" dirty="0" err="1" smtClean="0"/>
              <a:t>prospektif</a:t>
            </a:r>
            <a:r>
              <a:rPr lang="tr-TR" sz="2600" dirty="0" smtClean="0"/>
              <a:t> </a:t>
            </a:r>
            <a:r>
              <a:rPr lang="tr-TR" sz="2600" dirty="0" err="1" smtClean="0"/>
              <a:t>randomize</a:t>
            </a:r>
            <a:r>
              <a:rPr lang="tr-TR" sz="2600" dirty="0" smtClean="0"/>
              <a:t> kontrollü çalışmalardan elde edilen verileri tanımlamak, eleştirel olarak değerlendirmek ve meta-analiz etmektir.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/>
              <a:t>2. METOD</a:t>
            </a:r>
            <a:endParaRPr lang="tr-TR" sz="40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 smtClean="0"/>
              <a:t>Sistematik inceleme, Sistematik İncelemeler için </a:t>
            </a:r>
            <a:r>
              <a:rPr lang="tr-TR" sz="2600" dirty="0" err="1" smtClean="0"/>
              <a:t>Cochrane</a:t>
            </a:r>
            <a:r>
              <a:rPr lang="tr-TR" sz="2600" dirty="0" smtClean="0"/>
              <a:t> El Kitabında ana hatları çizilen ve Sistematik İncelemeler ve Meta-Analizler (PRISMA) kriterleri için Tercih Edilen Raporlama Öğeleri kullanılarak yapılmıştır.</a:t>
            </a:r>
          </a:p>
          <a:p>
            <a:endParaRPr lang="tr-TR" sz="2600" dirty="0" smtClean="0"/>
          </a:p>
          <a:p>
            <a:r>
              <a:rPr lang="tr-TR" sz="2600" dirty="0" smtClean="0"/>
              <a:t>Çalışma protokolü </a:t>
            </a:r>
            <a:r>
              <a:rPr lang="tr-TR" sz="2600" dirty="0" err="1" smtClean="0"/>
              <a:t>PROSPERO'ya</a:t>
            </a:r>
            <a:r>
              <a:rPr lang="tr-TR" sz="2600" dirty="0" smtClean="0"/>
              <a:t>(Uluslararası sistematik gözden geçirme kayıtları) kaydedilmiştir.</a:t>
            </a:r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11313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910" y="1142984"/>
            <a:ext cx="7886700" cy="3929090"/>
          </a:xfrm>
        </p:spPr>
        <p:txBody>
          <a:bodyPr>
            <a:normAutofit/>
          </a:bodyPr>
          <a:lstStyle/>
          <a:p>
            <a:pPr algn="l"/>
            <a:r>
              <a:rPr lang="tr-TR" sz="2600" dirty="0" smtClean="0"/>
              <a:t>Çalışmada sadece 65 yaşın üzerindeki erişkinlerin </a:t>
            </a:r>
            <a:r>
              <a:rPr lang="tr-TR" sz="2600" dirty="0" err="1" smtClean="0"/>
              <a:t>randomize</a:t>
            </a:r>
            <a:r>
              <a:rPr lang="tr-TR" sz="2600" dirty="0" smtClean="0"/>
              <a:t> kontrollü çalışmalarını dahil ettik. </a:t>
            </a:r>
          </a:p>
          <a:p>
            <a:pPr algn="l"/>
            <a:endParaRPr lang="tr-TR" sz="2600" dirty="0" smtClean="0"/>
          </a:p>
          <a:p>
            <a:pPr algn="l"/>
            <a:r>
              <a:rPr lang="tr-TR" sz="2600" dirty="0" smtClean="0"/>
              <a:t>Birincil araştırma sorusu şuydu: '' 65 yaş üzerindeki erişkinlerde, </a:t>
            </a:r>
            <a:r>
              <a:rPr lang="tr-TR" sz="2600" dirty="0" err="1" smtClean="0"/>
              <a:t>laboratuvarda</a:t>
            </a:r>
            <a:r>
              <a:rPr lang="tr-TR" sz="2600" dirty="0" smtClean="0"/>
              <a:t> doğrulanmış </a:t>
            </a:r>
            <a:r>
              <a:rPr lang="tr-TR" sz="2600" dirty="0" err="1" smtClean="0"/>
              <a:t>influenza</a:t>
            </a:r>
            <a:r>
              <a:rPr lang="tr-TR" sz="2600" dirty="0" smtClean="0"/>
              <a:t> enfeksiyonlarının önlenmesi, </a:t>
            </a:r>
            <a:r>
              <a:rPr lang="tr-TR" sz="2600" dirty="0" err="1" smtClean="0"/>
              <a:t>influenza</a:t>
            </a:r>
            <a:r>
              <a:rPr lang="tr-TR" sz="2600" dirty="0" smtClean="0"/>
              <a:t> ile ilişkili hastaneye yatışlar, </a:t>
            </a:r>
            <a:r>
              <a:rPr lang="tr-TR" sz="2600" dirty="0" err="1" smtClean="0"/>
              <a:t>influenzaya</a:t>
            </a:r>
            <a:r>
              <a:rPr lang="tr-TR" sz="2600" dirty="0" smtClean="0"/>
              <a:t> bağlı ölümlerin önlenmesiyle ilgili standart doz aşıya kıyasla yüksek doz </a:t>
            </a:r>
            <a:r>
              <a:rPr lang="tr-TR" sz="2600" dirty="0" err="1" smtClean="0"/>
              <a:t>influenza</a:t>
            </a:r>
            <a:r>
              <a:rPr lang="tr-TR" sz="2600" dirty="0" smtClean="0"/>
              <a:t> aşısı ve ciddi olumsuz olaylar nelerdir? </a:t>
            </a:r>
            <a:r>
              <a:rPr lang="tr-TR" sz="2800" dirty="0" smtClean="0"/>
              <a:t>”</a:t>
            </a:r>
          </a:p>
          <a:p>
            <a:endParaRPr lang="tr-TR" sz="26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1195</TotalTime>
  <Words>1427</Words>
  <Application>Microsoft Office PowerPoint</Application>
  <PresentationFormat>Ekran Gösterisi (4:3)</PresentationFormat>
  <Paragraphs>105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33</vt:i4>
      </vt:variant>
    </vt:vector>
  </HeadingPairs>
  <TitlesOfParts>
    <vt:vector size="34" baseType="lpstr">
      <vt:lpstr>Office Teması</vt:lpstr>
      <vt:lpstr> YAŞLI ERİŞKİNLERDE YÜKSEK DOZ İNFLUENZA AŞISININ ETKİNLİĞİ VE GÜVENİLİRLİĞİ:  SİSTEMATİK DERLEME  VE  META-ANALİZ</vt:lpstr>
      <vt:lpstr>PowerPoint Sunusu</vt:lpstr>
      <vt:lpstr>GİRİŞ</vt:lpstr>
      <vt:lpstr>PowerPoint Sunusu</vt:lpstr>
      <vt:lpstr>PowerPoint Sunusu</vt:lpstr>
      <vt:lpstr>PowerPoint Sunusu</vt:lpstr>
      <vt:lpstr>PowerPoint Sunusu</vt:lpstr>
      <vt:lpstr>2. METOD</vt:lpstr>
      <vt:lpstr>PowerPoint Sunusu</vt:lpstr>
      <vt:lpstr>PowerPoint Sunusu</vt:lpstr>
      <vt:lpstr> </vt:lpstr>
      <vt:lpstr>PowerPoint Sunusu</vt:lpstr>
      <vt:lpstr> </vt:lpstr>
      <vt:lpstr> </vt:lpstr>
      <vt:lpstr>3. Bulgular </vt:lpstr>
      <vt:lpstr>PowerPoint Sunusu</vt:lpstr>
      <vt:lpstr>PowerPoint Sunusu</vt:lpstr>
      <vt:lpstr>PowerPoint Sunusu</vt:lpstr>
      <vt:lpstr>3.1. Birincil bulgular </vt:lpstr>
      <vt:lpstr>PowerPoint Sunusu</vt:lpstr>
      <vt:lpstr>3.2. İkincil bulgular  </vt:lpstr>
      <vt:lpstr>PowerPoint Sunusu</vt:lpstr>
      <vt:lpstr>PowerPoint Sunusu</vt:lpstr>
      <vt:lpstr>3.3. İkincil sonuçlar için alt grup analizi </vt:lpstr>
      <vt:lpstr>PowerPoint Sunusu</vt:lpstr>
      <vt:lpstr>PowerPoint Sunusu</vt:lpstr>
      <vt:lpstr>4. Tartışma </vt:lpstr>
      <vt:lpstr>PowerPoint Sunusu</vt:lpstr>
      <vt:lpstr>PowerPoint Sunusu</vt:lpstr>
      <vt:lpstr>PowerPoint Sunusu</vt:lpstr>
      <vt:lpstr>PowerPoint Sunusu</vt:lpstr>
      <vt:lpstr>5. Sonuçlar 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ss</dc:creator>
  <cp:lastModifiedBy>Win7</cp:lastModifiedBy>
  <cp:revision>92</cp:revision>
  <dcterms:created xsi:type="dcterms:W3CDTF">2019-11-10T10:40:54Z</dcterms:created>
  <dcterms:modified xsi:type="dcterms:W3CDTF">2019-12-12T12:06:07Z</dcterms:modified>
</cp:coreProperties>
</file>