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15" r:id="rId3"/>
    <p:sldId id="316" r:id="rId4"/>
    <p:sldId id="310" r:id="rId5"/>
    <p:sldId id="257" r:id="rId6"/>
    <p:sldId id="266" r:id="rId7"/>
    <p:sldId id="260" r:id="rId8"/>
    <p:sldId id="262" r:id="rId9"/>
    <p:sldId id="264" r:id="rId10"/>
    <p:sldId id="267" r:id="rId11"/>
    <p:sldId id="318" r:id="rId12"/>
    <p:sldId id="270" r:id="rId13"/>
    <p:sldId id="271" r:id="rId14"/>
    <p:sldId id="275" r:id="rId15"/>
    <p:sldId id="276" r:id="rId16"/>
    <p:sldId id="272" r:id="rId17"/>
    <p:sldId id="273" r:id="rId18"/>
    <p:sldId id="274" r:id="rId19"/>
    <p:sldId id="278" r:id="rId20"/>
    <p:sldId id="307" r:id="rId21"/>
    <p:sldId id="308" r:id="rId22"/>
    <p:sldId id="314" r:id="rId23"/>
    <p:sldId id="279" r:id="rId24"/>
    <p:sldId id="281" r:id="rId25"/>
    <p:sldId id="283" r:id="rId26"/>
    <p:sldId id="287" r:id="rId27"/>
    <p:sldId id="337" r:id="rId28"/>
    <p:sldId id="338" r:id="rId29"/>
    <p:sldId id="342" r:id="rId30"/>
    <p:sldId id="282" r:id="rId31"/>
    <p:sldId id="284" r:id="rId32"/>
    <p:sldId id="286" r:id="rId33"/>
    <p:sldId id="285" r:id="rId34"/>
    <p:sldId id="277" r:id="rId35"/>
    <p:sldId id="288" r:id="rId36"/>
    <p:sldId id="289" r:id="rId37"/>
    <p:sldId id="320" r:id="rId38"/>
    <p:sldId id="321" r:id="rId39"/>
    <p:sldId id="322" r:id="rId40"/>
    <p:sldId id="324" r:id="rId41"/>
    <p:sldId id="325" r:id="rId42"/>
    <p:sldId id="326" r:id="rId43"/>
    <p:sldId id="327" r:id="rId44"/>
    <p:sldId id="328" r:id="rId45"/>
    <p:sldId id="329" r:id="rId46"/>
    <p:sldId id="330" r:id="rId47"/>
    <p:sldId id="331" r:id="rId48"/>
    <p:sldId id="332" r:id="rId49"/>
    <p:sldId id="333" r:id="rId50"/>
    <p:sldId id="293" r:id="rId51"/>
    <p:sldId id="334" r:id="rId52"/>
    <p:sldId id="335" r:id="rId53"/>
    <p:sldId id="290" r:id="rId54"/>
    <p:sldId id="291" r:id="rId55"/>
    <p:sldId id="292" r:id="rId56"/>
    <p:sldId id="294" r:id="rId57"/>
    <p:sldId id="295" r:id="rId58"/>
    <p:sldId id="296" r:id="rId59"/>
    <p:sldId id="300" r:id="rId60"/>
    <p:sldId id="302" r:id="rId61"/>
    <p:sldId id="311" r:id="rId62"/>
    <p:sldId id="341" r:id="rId63"/>
    <p:sldId id="340" r:id="rId64"/>
    <p:sldId id="304" r:id="rId65"/>
    <p:sldId id="336" r:id="rId6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21" autoAdjust="0"/>
    <p:restoredTop sz="94624" autoAdjust="0"/>
  </p:normalViewPr>
  <p:slideViewPr>
    <p:cSldViewPr>
      <p:cViewPr varScale="1">
        <p:scale>
          <a:sx n="87" d="100"/>
          <a:sy n="87" d="100"/>
        </p:scale>
        <p:origin x="-1344" y="-84"/>
      </p:cViewPr>
      <p:guideLst>
        <p:guide orient="horz" pos="2160"/>
        <p:guide pos="2880"/>
      </p:guideLst>
    </p:cSldViewPr>
  </p:slideViewPr>
  <p:outlineViewPr>
    <p:cViewPr>
      <p:scale>
        <a:sx n="33" d="100"/>
        <a:sy n="33" d="100"/>
      </p:scale>
      <p:origin x="0" y="2427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Başlık"/>
          <p:cNvSpPr>
            <a:spLocks noGrp="1"/>
          </p:cNvSpPr>
          <p:nvPr>
            <p:ph type="ctrTitle"/>
          </p:nvPr>
        </p:nvSpPr>
        <p:spPr>
          <a:xfrm>
            <a:off x="381000" y="4853411"/>
            <a:ext cx="8458200" cy="1222375"/>
          </a:xfrm>
        </p:spPr>
        <p:txBody>
          <a:bodyPr anchor="t"/>
          <a:lstStyle/>
          <a:p>
            <a:r>
              <a:rPr lang="tr-TR" smtClean="0"/>
              <a:t>Asıl başlık stili için tıklatın</a:t>
            </a:r>
            <a:endParaRPr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15 Veri Yer Tutucusu"/>
          <p:cNvSpPr>
            <a:spLocks noGrp="1"/>
          </p:cNvSpPr>
          <p:nvPr>
            <p:ph type="dt" sz="half" idx="10"/>
          </p:nvPr>
        </p:nvSpPr>
        <p:spPr/>
        <p:txBody>
          <a:bodyPr/>
          <a:lstStyle>
            <a:lvl1pPr>
              <a:defRPr/>
            </a:lvl1pPr>
          </a:lstStyle>
          <a:p>
            <a:pPr>
              <a:defRPr/>
            </a:pPr>
            <a:fld id="{AE7C8E83-021D-4711-89A9-8ACC6657D6F8}" type="datetimeFigureOut">
              <a:rPr lang="tr-TR"/>
              <a:pPr>
                <a:defRPr/>
              </a:pPr>
              <a:t>24.02.2015</a:t>
            </a:fld>
            <a:endParaRPr lang="tr-TR"/>
          </a:p>
        </p:txBody>
      </p:sp>
      <p:sp>
        <p:nvSpPr>
          <p:cNvPr id="6" name="1 Altbilgi Yer Tutucusu"/>
          <p:cNvSpPr>
            <a:spLocks noGrp="1"/>
          </p:cNvSpPr>
          <p:nvPr>
            <p:ph type="ftr" sz="quarter" idx="11"/>
          </p:nvPr>
        </p:nvSpPr>
        <p:spPr/>
        <p:txBody>
          <a:bodyPr/>
          <a:lstStyle>
            <a:lvl1pPr>
              <a:defRPr/>
            </a:lvl1pPr>
          </a:lstStyle>
          <a:p>
            <a:pPr>
              <a:defRPr/>
            </a:pPr>
            <a:endParaRPr lang="tr-TR"/>
          </a:p>
        </p:txBody>
      </p:sp>
      <p:sp>
        <p:nvSpPr>
          <p:cNvPr id="7" name="14 Slayt Numarası Yer Tutucusu"/>
          <p:cNvSpPr>
            <a:spLocks noGrp="1"/>
          </p:cNvSpPr>
          <p:nvPr>
            <p:ph type="sldNum" sz="quarter" idx="12"/>
          </p:nvPr>
        </p:nvSpPr>
        <p:spPr>
          <a:xfrm>
            <a:off x="8229600" y="6473825"/>
            <a:ext cx="758825" cy="247650"/>
          </a:xfrm>
        </p:spPr>
        <p:txBody>
          <a:bodyPr/>
          <a:lstStyle>
            <a:lvl1pPr>
              <a:defRPr/>
            </a:lvl1pPr>
          </a:lstStyle>
          <a:p>
            <a:pPr>
              <a:defRPr/>
            </a:pPr>
            <a:fld id="{010D2CF4-3221-4030-9EEA-E54B2C83FFFF}"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fld id="{02EF5E6C-BB46-4F3D-BEF8-2B52EBDC5514}" type="datetimeFigureOut">
              <a:rPr lang="tr-TR"/>
              <a:pPr>
                <a:defRPr/>
              </a:pPr>
              <a:t>24.02.2015</a:t>
            </a:fld>
            <a:endParaRPr lang="tr-TR"/>
          </a:p>
        </p:txBody>
      </p:sp>
      <p:sp>
        <p:nvSpPr>
          <p:cNvPr id="5" name="2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F4A2FD1C-7FC2-443C-B52F-C2FEB457F14B}"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D58DFC8E-4DF8-4175-9CDF-D455A2D2FF21}" type="datetimeFigureOut">
              <a:rPr lang="tr-TR"/>
              <a:pPr>
                <a:defRPr/>
              </a:pPr>
              <a:t>24.02.2015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4BD0864-5680-4D31-A41E-6315BC792753}"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42913" y="103188"/>
            <a:ext cx="8243887" cy="131445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456113"/>
          </a:xfrm>
        </p:spPr>
        <p:txBody>
          <a:bodyPr>
            <a:normAutofit/>
          </a:bodyPr>
          <a:lstStyle/>
          <a:p>
            <a:pPr lvl="0"/>
            <a:endParaRPr lang="tr-TR" noProof="0" smtClean="0"/>
          </a:p>
        </p:txBody>
      </p:sp>
      <p:sp>
        <p:nvSpPr>
          <p:cNvPr id="4" name="Rectangle 47"/>
          <p:cNvSpPr>
            <a:spLocks noGrp="1" noChangeArrowheads="1"/>
          </p:cNvSpPr>
          <p:nvPr>
            <p:ph type="dt" sz="half" idx="10"/>
          </p:nvPr>
        </p:nvSpPr>
        <p:spPr/>
        <p:txBody>
          <a:bodyPr/>
          <a:lstStyle>
            <a:lvl1pPr>
              <a:defRPr/>
            </a:lvl1pPr>
          </a:lstStyle>
          <a:p>
            <a:pPr>
              <a:defRPr/>
            </a:pPr>
            <a:endParaRPr lang="tr-TR"/>
          </a:p>
        </p:txBody>
      </p:sp>
      <p:sp>
        <p:nvSpPr>
          <p:cNvPr id="5" name="Rectangle 48"/>
          <p:cNvSpPr>
            <a:spLocks noGrp="1" noChangeArrowheads="1"/>
          </p:cNvSpPr>
          <p:nvPr>
            <p:ph type="ftr" sz="quarter" idx="11"/>
          </p:nvPr>
        </p:nvSpPr>
        <p:spPr/>
        <p:txBody>
          <a:bodyPr/>
          <a:lstStyle>
            <a:lvl1pPr>
              <a:defRPr/>
            </a:lvl1pPr>
          </a:lstStyle>
          <a:p>
            <a:pPr>
              <a:defRPr/>
            </a:pPr>
            <a:endParaRPr lang="tr-TR"/>
          </a:p>
        </p:txBody>
      </p:sp>
      <p:sp>
        <p:nvSpPr>
          <p:cNvPr id="6" name="Rectangle 49"/>
          <p:cNvSpPr>
            <a:spLocks noGrp="1" noChangeArrowheads="1"/>
          </p:cNvSpPr>
          <p:nvPr>
            <p:ph type="sldNum" sz="quarter" idx="12"/>
          </p:nvPr>
        </p:nvSpPr>
        <p:spPr/>
        <p:txBody>
          <a:bodyPr/>
          <a:lstStyle>
            <a:lvl1pPr>
              <a:defRPr/>
            </a:lvl1pPr>
          </a:lstStyle>
          <a:p>
            <a:pPr>
              <a:defRPr/>
            </a:pPr>
            <a:fld id="{66514393-7DC0-406C-A400-3E4087327C60}"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42913" y="103188"/>
            <a:ext cx="8243887" cy="5953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7"/>
          <p:cNvSpPr>
            <a:spLocks noGrp="1" noChangeArrowheads="1"/>
          </p:cNvSpPr>
          <p:nvPr>
            <p:ph type="dt" sz="half" idx="10"/>
          </p:nvPr>
        </p:nvSpPr>
        <p:spPr/>
        <p:txBody>
          <a:bodyPr/>
          <a:lstStyle>
            <a:lvl1pPr>
              <a:defRPr/>
            </a:lvl1pPr>
          </a:lstStyle>
          <a:p>
            <a:pPr>
              <a:defRPr/>
            </a:pPr>
            <a:endParaRPr lang="tr-TR"/>
          </a:p>
        </p:txBody>
      </p:sp>
      <p:sp>
        <p:nvSpPr>
          <p:cNvPr id="4" name="Rectangle 48"/>
          <p:cNvSpPr>
            <a:spLocks noGrp="1" noChangeArrowheads="1"/>
          </p:cNvSpPr>
          <p:nvPr>
            <p:ph type="ftr" sz="quarter" idx="11"/>
          </p:nvPr>
        </p:nvSpPr>
        <p:spPr/>
        <p:txBody>
          <a:bodyPr/>
          <a:lstStyle>
            <a:lvl1pPr>
              <a:defRPr/>
            </a:lvl1pPr>
          </a:lstStyle>
          <a:p>
            <a:pPr>
              <a:defRPr/>
            </a:pPr>
            <a:endParaRPr lang="tr-TR"/>
          </a:p>
        </p:txBody>
      </p:sp>
      <p:sp>
        <p:nvSpPr>
          <p:cNvPr id="5" name="Rectangle 49"/>
          <p:cNvSpPr>
            <a:spLocks noGrp="1" noChangeArrowheads="1"/>
          </p:cNvSpPr>
          <p:nvPr>
            <p:ph type="sldNum" sz="quarter" idx="12"/>
          </p:nvPr>
        </p:nvSpPr>
        <p:spPr/>
        <p:txBody>
          <a:bodyPr/>
          <a:lstStyle>
            <a:lvl1pPr>
              <a:defRPr/>
            </a:lvl1pPr>
          </a:lstStyle>
          <a:p>
            <a:pPr>
              <a:defRPr/>
            </a:pPr>
            <a:fld id="{6AD8544F-1EBD-4905-8A9E-90900B4BF2A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lang="tr-TR" smtClean="0"/>
              <a:t>Asıl başlık stili için tıklatın</a:t>
            </a:r>
            <a:endParaRPr lang="en-US"/>
          </a:p>
        </p:txBody>
      </p:sp>
      <p:sp>
        <p:nvSpPr>
          <p:cNvPr id="27" name="26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232CBC55-550A-4104-914E-B5D17413B5CF}" type="datetimeFigureOut">
              <a:rPr lang="tr-TR"/>
              <a:pPr>
                <a:defRPr/>
              </a:pPr>
              <a:t>24.02.2015</a:t>
            </a:fld>
            <a:endParaRPr lang="tr-TR"/>
          </a:p>
        </p:txBody>
      </p:sp>
      <p:sp>
        <p:nvSpPr>
          <p:cNvPr id="5" name="18 Altbilgi Yer Tutucusu"/>
          <p:cNvSpPr>
            <a:spLocks noGrp="1"/>
          </p:cNvSpPr>
          <p:nvPr>
            <p:ph type="ftr" sz="quarter" idx="11"/>
          </p:nvPr>
        </p:nvSpPr>
        <p:spPr>
          <a:xfrm>
            <a:off x="3581400" y="76200"/>
            <a:ext cx="2895600" cy="288925"/>
          </a:xfrm>
        </p:spPr>
        <p:txBody>
          <a:bodyPr/>
          <a:lstStyle>
            <a:lvl1pPr>
              <a:defRPr/>
            </a:lvl1pPr>
          </a:lstStyle>
          <a:p>
            <a:pPr>
              <a:defRPr/>
            </a:pPr>
            <a:endParaRPr lang="tr-TR"/>
          </a:p>
        </p:txBody>
      </p:sp>
      <p:sp>
        <p:nvSpPr>
          <p:cNvPr id="6" name="15 Slayt Numarası Yer Tutucusu"/>
          <p:cNvSpPr>
            <a:spLocks noGrp="1"/>
          </p:cNvSpPr>
          <p:nvPr>
            <p:ph type="sldNum" sz="quarter" idx="12"/>
          </p:nvPr>
        </p:nvSpPr>
        <p:spPr>
          <a:xfrm>
            <a:off x="8229600" y="6473825"/>
            <a:ext cx="758825" cy="247650"/>
          </a:xfrm>
        </p:spPr>
        <p:txBody>
          <a:bodyPr/>
          <a:lstStyle>
            <a:lvl1pPr>
              <a:defRPr/>
            </a:lvl1pPr>
          </a:lstStyle>
          <a:p>
            <a:pPr>
              <a:defRPr/>
            </a:pPr>
            <a:fld id="{A1A5E3A5-9EEB-453B-9D60-8994B9132B56}"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lang="tr-TR" smtClean="0"/>
              <a:t>Asıl başlık stili için tıklatın</a:t>
            </a:r>
            <a:endParaRPr lang="en-US"/>
          </a:p>
        </p:txBody>
      </p:sp>
      <p:sp>
        <p:nvSpPr>
          <p:cNvPr id="5" name="18 Veri Yer Tutucusu"/>
          <p:cNvSpPr>
            <a:spLocks noGrp="1"/>
          </p:cNvSpPr>
          <p:nvPr>
            <p:ph type="dt" sz="half" idx="10"/>
          </p:nvPr>
        </p:nvSpPr>
        <p:spPr/>
        <p:txBody>
          <a:bodyPr/>
          <a:lstStyle>
            <a:lvl1pPr>
              <a:defRPr/>
            </a:lvl1pPr>
          </a:lstStyle>
          <a:p>
            <a:pPr>
              <a:defRPr/>
            </a:pPr>
            <a:fld id="{FD96A303-BB94-4047-A638-B6903997B4EB}" type="datetimeFigureOut">
              <a:rPr lang="tr-TR"/>
              <a:pPr>
                <a:defRPr/>
              </a:pPr>
              <a:t>24.02.2015</a:t>
            </a:fld>
            <a:endParaRPr lang="tr-TR"/>
          </a:p>
        </p:txBody>
      </p:sp>
      <p:sp>
        <p:nvSpPr>
          <p:cNvPr id="7" name="10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9210B355-F990-4B4D-93A7-D5DF99337B9E}"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0 Veri Yer Tutucusu"/>
          <p:cNvSpPr>
            <a:spLocks noGrp="1"/>
          </p:cNvSpPr>
          <p:nvPr>
            <p:ph type="dt" sz="half" idx="10"/>
          </p:nvPr>
        </p:nvSpPr>
        <p:spPr/>
        <p:txBody>
          <a:bodyPr/>
          <a:lstStyle>
            <a:lvl1pPr>
              <a:defRPr/>
            </a:lvl1pPr>
          </a:lstStyle>
          <a:p>
            <a:pPr>
              <a:defRPr/>
            </a:pPr>
            <a:fld id="{6CD546CE-075E-49FD-966C-1E382A023E78}" type="datetimeFigureOut">
              <a:rPr lang="tr-TR"/>
              <a:pPr>
                <a:defRPr/>
              </a:pPr>
              <a:t>24.02.2015</a:t>
            </a:fld>
            <a:endParaRPr lang="tr-TR"/>
          </a:p>
        </p:txBody>
      </p:sp>
      <p:sp>
        <p:nvSpPr>
          <p:cNvPr id="6" name="2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AB42BF78-F981-45CE-BDE8-F7849C7D484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7"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Başlık"/>
          <p:cNvSpPr>
            <a:spLocks noGrp="1"/>
          </p:cNvSpPr>
          <p:nvPr>
            <p:ph type="title"/>
          </p:nvPr>
        </p:nvSpPr>
        <p:spPr>
          <a:xfrm>
            <a:off x="304800" y="5410200"/>
            <a:ext cx="8610600" cy="882650"/>
          </a:xfrm>
        </p:spPr>
        <p:txBody>
          <a:bodyPr/>
          <a:lstStyle>
            <a:lvl1pPr>
              <a:defRPr/>
            </a:lvl1pPr>
          </a:lstStyle>
          <a:p>
            <a:r>
              <a:rPr lang="tr-TR" smtClean="0"/>
              <a:t>Asıl başlık stili için tıklatın</a:t>
            </a:r>
            <a:endParaRPr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fld id="{AFB2A5C6-D0E4-47A4-9F14-C80BA35145CA}" type="datetimeFigureOut">
              <a:rPr lang="tr-TR"/>
              <a:pPr>
                <a:defRPr/>
              </a:pPr>
              <a:t>24.02.2015</a:t>
            </a:fld>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a:xfrm>
            <a:off x="8229600" y="6477000"/>
            <a:ext cx="762000" cy="247650"/>
          </a:xfrm>
        </p:spPr>
        <p:txBody>
          <a:bodyPr/>
          <a:lstStyle>
            <a:lvl1pPr>
              <a:defRPr/>
            </a:lvl1pPr>
          </a:lstStyle>
          <a:p>
            <a:pPr>
              <a:defRPr/>
            </a:pPr>
            <a:fld id="{537D1A3B-472D-47FE-858F-4B8377A5B26E}"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3" name="10 Veri Yer Tutucusu"/>
          <p:cNvSpPr>
            <a:spLocks noGrp="1"/>
          </p:cNvSpPr>
          <p:nvPr>
            <p:ph type="dt" sz="half" idx="10"/>
          </p:nvPr>
        </p:nvSpPr>
        <p:spPr/>
        <p:txBody>
          <a:bodyPr/>
          <a:lstStyle>
            <a:lvl1pPr>
              <a:defRPr/>
            </a:lvl1pPr>
          </a:lstStyle>
          <a:p>
            <a:pPr>
              <a:defRPr/>
            </a:pPr>
            <a:fld id="{B9CC03E7-CBD5-4EBD-A5E8-88B5516342B1}" type="datetimeFigureOut">
              <a:rPr lang="tr-TR"/>
              <a:pPr>
                <a:defRPr/>
              </a:pPr>
              <a:t>24.02.2015</a:t>
            </a:fld>
            <a:endParaRPr lang="tr-TR"/>
          </a:p>
        </p:txBody>
      </p:sp>
      <p:sp>
        <p:nvSpPr>
          <p:cNvPr id="4" name="2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84292CD4-4240-4C72-B675-8E714C45EE0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2 Veri Yer Tutucusu"/>
          <p:cNvSpPr>
            <a:spLocks noGrp="1"/>
          </p:cNvSpPr>
          <p:nvPr>
            <p:ph type="dt" sz="half" idx="10"/>
          </p:nvPr>
        </p:nvSpPr>
        <p:spPr/>
        <p:txBody>
          <a:bodyPr/>
          <a:lstStyle>
            <a:lvl1pPr>
              <a:defRPr/>
            </a:lvl1pPr>
          </a:lstStyle>
          <a:p>
            <a:pPr>
              <a:defRPr/>
            </a:pPr>
            <a:fld id="{FAE8355F-DB7E-42DD-87A1-02819E517715}" type="datetimeFigureOut">
              <a:rPr lang="tr-TR"/>
              <a:pPr>
                <a:defRPr/>
              </a:pPr>
              <a:t>24.02.2015</a:t>
            </a:fld>
            <a:endParaRPr lang="tr-TR"/>
          </a:p>
        </p:txBody>
      </p:sp>
      <p:sp>
        <p:nvSpPr>
          <p:cNvPr id="3" name="23 Altbilgi Yer Tutucusu"/>
          <p:cNvSpPr>
            <a:spLocks noGrp="1"/>
          </p:cNvSpPr>
          <p:nvPr>
            <p:ph type="ftr" sz="quarter" idx="11"/>
          </p:nvPr>
        </p:nvSpPr>
        <p:spPr/>
        <p:txBody>
          <a:bodyPr/>
          <a:lstStyle>
            <a:lvl1pPr>
              <a:defRPr/>
            </a:lvl1pPr>
          </a:lstStyle>
          <a:p>
            <a:pPr>
              <a:defRPr/>
            </a:pPr>
            <a:endParaRPr lang="tr-TR"/>
          </a:p>
        </p:txBody>
      </p:sp>
      <p:sp>
        <p:nvSpPr>
          <p:cNvPr id="4" name="6 Slayt Numarası Yer Tutucusu"/>
          <p:cNvSpPr>
            <a:spLocks noGrp="1"/>
          </p:cNvSpPr>
          <p:nvPr>
            <p:ph type="sldNum" sz="quarter" idx="12"/>
          </p:nvPr>
        </p:nvSpPr>
        <p:spPr/>
        <p:txBody>
          <a:bodyPr/>
          <a:lstStyle>
            <a:lvl1pPr>
              <a:defRPr/>
            </a:lvl1pPr>
          </a:lstStyle>
          <a:p>
            <a:pPr>
              <a:defRPr/>
            </a:pPr>
            <a:fld id="{1C2BC185-33ED-4B57-B0E8-AB1EDE8A30D2}"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Başlık"/>
          <p:cNvSpPr>
            <a:spLocks noGrp="1"/>
          </p:cNvSpPr>
          <p:nvPr>
            <p:ph type="title"/>
          </p:nvPr>
        </p:nvSpPr>
        <p:spPr>
          <a:xfrm>
            <a:off x="457200" y="5486400"/>
            <a:ext cx="8458200" cy="520700"/>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24 Veri Yer Tutucusu"/>
          <p:cNvSpPr>
            <a:spLocks noGrp="1"/>
          </p:cNvSpPr>
          <p:nvPr>
            <p:ph type="dt" sz="half" idx="10"/>
          </p:nvPr>
        </p:nvSpPr>
        <p:spPr/>
        <p:txBody>
          <a:bodyPr/>
          <a:lstStyle>
            <a:lvl1pPr>
              <a:defRPr/>
            </a:lvl1pPr>
          </a:lstStyle>
          <a:p>
            <a:pPr>
              <a:defRPr/>
            </a:pPr>
            <a:fld id="{5C82B804-B0D5-4611-B4F5-BD7F1F936A59}" type="datetimeFigureOut">
              <a:rPr lang="tr-TR"/>
              <a:pPr>
                <a:defRPr/>
              </a:pPr>
              <a:t>24.02.2015</a:t>
            </a:fld>
            <a:endParaRPr lang="tr-TR"/>
          </a:p>
        </p:txBody>
      </p:sp>
      <p:sp>
        <p:nvSpPr>
          <p:cNvPr id="7" name="28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a:lvl1pPr>
          </a:lstStyle>
          <a:p>
            <a:pPr>
              <a:defRPr/>
            </a:pPr>
            <a:fld id="{39554E7E-0135-4672-8CC4-7FBC84861A99}"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7" name="16 Başlık"/>
          <p:cNvSpPr>
            <a:spLocks noGrp="1"/>
          </p:cNvSpPr>
          <p:nvPr>
            <p:ph type="title"/>
          </p:nvPr>
        </p:nvSpPr>
        <p:spPr>
          <a:xfrm>
            <a:off x="381000" y="4993760"/>
            <a:ext cx="5867400" cy="522288"/>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6 Veri Yer Tutucusu"/>
          <p:cNvSpPr>
            <a:spLocks noGrp="1"/>
          </p:cNvSpPr>
          <p:nvPr>
            <p:ph type="dt" sz="half" idx="10"/>
          </p:nvPr>
        </p:nvSpPr>
        <p:spPr/>
        <p:txBody>
          <a:bodyPr/>
          <a:lstStyle>
            <a:lvl1pPr>
              <a:defRPr/>
            </a:lvl1pPr>
          </a:lstStyle>
          <a:p>
            <a:pPr>
              <a:defRPr/>
            </a:pPr>
            <a:fld id="{E7AFB4B4-7C92-4BA2-B0D1-4FE14FFC3AE0}" type="datetimeFigureOut">
              <a:rPr lang="tr-TR"/>
              <a:pPr>
                <a:defRPr/>
              </a:pPr>
              <a:t>24.02.2015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30 Slayt Numarası Yer Tutucusu"/>
          <p:cNvSpPr>
            <a:spLocks noGrp="1"/>
          </p:cNvSpPr>
          <p:nvPr>
            <p:ph type="sldNum" sz="quarter" idx="12"/>
          </p:nvPr>
        </p:nvSpPr>
        <p:spPr/>
        <p:txBody>
          <a:bodyPr/>
          <a:lstStyle>
            <a:lvl1pPr>
              <a:defRPr/>
            </a:lvl1pPr>
          </a:lstStyle>
          <a:p>
            <a:pPr>
              <a:defRPr/>
            </a:pPr>
            <a:fld id="{78D06E7B-C9AA-4A77-89BB-BFA25829926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7 Metin Yer Tutucusu"/>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E307EAB6-3EFE-4B3F-A0CB-A183B90BC633}" type="datetimeFigureOut">
              <a:rPr lang="tr-TR"/>
              <a:pPr>
                <a:defRPr/>
              </a:pPr>
              <a:t>24.02.2015</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E071CAB1-7475-437D-B83B-F294E61DA36A}" type="slidenum">
              <a:rPr lang="tr-TR"/>
              <a:pPr>
                <a:defRPr/>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lang="tr-TR" smtClean="0"/>
              <a:t>Asıl başlık stili için tıklatın</a:t>
            </a:r>
            <a:endParaRPr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57" r:id="rId4"/>
    <p:sldLayoutId id="2147483761" r:id="rId5"/>
    <p:sldLayoutId id="2147483756" r:id="rId6"/>
    <p:sldLayoutId id="2147483762" r:id="rId7"/>
    <p:sldLayoutId id="2147483763" r:id="rId8"/>
    <p:sldLayoutId id="2147483764" r:id="rId9"/>
    <p:sldLayoutId id="2147483755" r:id="rId10"/>
    <p:sldLayoutId id="2147483765" r:id="rId11"/>
    <p:sldLayoutId id="2147483766" r:id="rId12"/>
    <p:sldLayoutId id="2147483767" r:id="rId13"/>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www.sb.gov.tr/TR/belge/1-5940/gebelerde-demir-destek-programi-uygulumasi-" TargetMode="External"/><Relationship Id="rId2" Type="http://schemas.openxmlformats.org/officeDocument/2006/relationships/hyperlink" Target="http://www.thd.org.tr/thdData/userfiles/file/Demir%20eks%2026_04_2011%5b1%5d.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81000" y="1142985"/>
            <a:ext cx="8458200" cy="3000395"/>
          </a:xfrm>
        </p:spPr>
        <p:txBody>
          <a:bodyPr/>
          <a:lstStyle/>
          <a:p>
            <a:pPr eaLnBrk="1" fontAlgn="auto" hangingPunct="1">
              <a:spcAft>
                <a:spcPts val="0"/>
              </a:spcAft>
              <a:defRPr/>
            </a:pPr>
            <a:r>
              <a:rPr lang="tr-TR" sz="4400" dirty="0" smtClean="0">
                <a:solidFill>
                  <a:srgbClr val="C00000"/>
                </a:solidFill>
              </a:rPr>
              <a:t/>
            </a:r>
            <a:br>
              <a:rPr lang="tr-TR" sz="4400" dirty="0" smtClean="0">
                <a:solidFill>
                  <a:srgbClr val="C00000"/>
                </a:solidFill>
              </a:rPr>
            </a:br>
            <a:r>
              <a:rPr lang="tr-TR" sz="4400" dirty="0" smtClean="0">
                <a:solidFill>
                  <a:srgbClr val="C00000"/>
                </a:solidFill>
              </a:rPr>
              <a:t>            </a:t>
            </a:r>
            <a:r>
              <a:rPr lang="tr-TR" sz="4400" dirty="0" err="1" smtClean="0">
                <a:solidFill>
                  <a:srgbClr val="C00000"/>
                </a:solidFill>
              </a:rPr>
              <a:t>demİR</a:t>
            </a:r>
            <a:r>
              <a:rPr lang="tr-TR" sz="4400" dirty="0" smtClean="0">
                <a:solidFill>
                  <a:srgbClr val="C00000"/>
                </a:solidFill>
              </a:rPr>
              <a:t> EKSİKLİĞİ ANEMİSİ</a:t>
            </a:r>
            <a:endParaRPr lang="tr-TR" sz="4400" dirty="0">
              <a:solidFill>
                <a:srgbClr val="C00000"/>
              </a:solidFill>
            </a:endParaRPr>
          </a:p>
        </p:txBody>
      </p:sp>
      <p:sp>
        <p:nvSpPr>
          <p:cNvPr id="3" name="2 Alt Başlık"/>
          <p:cNvSpPr>
            <a:spLocks noGrp="1"/>
          </p:cNvSpPr>
          <p:nvPr>
            <p:ph type="subTitle" idx="1"/>
          </p:nvPr>
        </p:nvSpPr>
        <p:spPr>
          <a:xfrm>
            <a:off x="381000" y="3886200"/>
            <a:ext cx="8458200" cy="1257300"/>
          </a:xfrm>
        </p:spPr>
        <p:txBody>
          <a:bodyPr>
            <a:normAutofit/>
          </a:bodyPr>
          <a:lstStyle/>
          <a:p>
            <a:pPr eaLnBrk="1" fontAlgn="auto" hangingPunct="1">
              <a:spcAft>
                <a:spcPts val="0"/>
              </a:spcAft>
              <a:buFont typeface="Wingdings 2"/>
              <a:buNone/>
              <a:defRPr/>
            </a:pPr>
            <a:r>
              <a:rPr lang="tr-TR" dirty="0" smtClean="0">
                <a:latin typeface="+mj-lt"/>
              </a:rPr>
              <a:t>                                  KTÜ TIP FAKÜLTESİ AİLE HEKİMLİĞİ ABD </a:t>
            </a:r>
          </a:p>
          <a:p>
            <a:pPr eaLnBrk="1" fontAlgn="auto" hangingPunct="1">
              <a:spcAft>
                <a:spcPts val="0"/>
              </a:spcAft>
              <a:buFont typeface="Wingdings 2"/>
              <a:buNone/>
              <a:defRPr/>
            </a:pPr>
            <a:r>
              <a:rPr lang="tr-TR" dirty="0" smtClean="0">
                <a:latin typeface="+mj-lt"/>
              </a:rPr>
              <a:t>                                                      </a:t>
            </a:r>
            <a:r>
              <a:rPr lang="tr-TR" dirty="0" err="1" smtClean="0">
                <a:latin typeface="+mj-lt"/>
              </a:rPr>
              <a:t>Dr.Makbule</a:t>
            </a:r>
            <a:r>
              <a:rPr lang="tr-TR" dirty="0" smtClean="0">
                <a:latin typeface="+mj-lt"/>
              </a:rPr>
              <a:t> Nurdan Özkaya</a:t>
            </a:r>
            <a:endParaRPr lang="tr-TR" dirty="0">
              <a:latin typeface="+mj-lt"/>
            </a:endParaRPr>
          </a:p>
        </p:txBody>
      </p:sp>
      <p:sp>
        <p:nvSpPr>
          <p:cNvPr id="4" name="Metin kutusu 3"/>
          <p:cNvSpPr txBox="1"/>
          <p:nvPr/>
        </p:nvSpPr>
        <p:spPr>
          <a:xfrm>
            <a:off x="7020272" y="5449996"/>
            <a:ext cx="1338828" cy="369332"/>
          </a:xfrm>
          <a:prstGeom prst="rect">
            <a:avLst/>
          </a:prstGeom>
          <a:noFill/>
        </p:spPr>
        <p:txBody>
          <a:bodyPr wrap="none" rtlCol="0">
            <a:spAutoFit/>
          </a:bodyPr>
          <a:lstStyle/>
          <a:p>
            <a:r>
              <a:rPr lang="tr-TR" dirty="0" smtClean="0"/>
              <a:t>24.02.2015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2950" y="158750"/>
            <a:ext cx="7924800" cy="500063"/>
          </a:xfrm>
        </p:spPr>
        <p:txBody>
          <a:bodyPr>
            <a:noAutofit/>
          </a:bodyPr>
          <a:lstStyle/>
          <a:p>
            <a:pPr eaLnBrk="1" fontAlgn="auto" hangingPunct="1">
              <a:spcAft>
                <a:spcPts val="0"/>
              </a:spcAft>
              <a:defRPr/>
            </a:pPr>
            <a:r>
              <a:rPr lang="tr-TR" b="1" dirty="0" smtClean="0">
                <a:solidFill>
                  <a:srgbClr val="990000"/>
                </a:solidFill>
                <a:effectLst/>
              </a:rPr>
              <a:t>Normal eritrosit değerleri</a:t>
            </a:r>
          </a:p>
        </p:txBody>
      </p:sp>
      <p:graphicFrame>
        <p:nvGraphicFramePr>
          <p:cNvPr id="8393" name="Group 201"/>
          <p:cNvGraphicFramePr>
            <a:graphicFrameLocks noGrp="1"/>
          </p:cNvGraphicFramePr>
          <p:nvPr>
            <p:ph idx="1"/>
          </p:nvPr>
        </p:nvGraphicFramePr>
        <p:xfrm>
          <a:off x="496888" y="852488"/>
          <a:ext cx="8229600" cy="5816600"/>
        </p:xfrm>
        <a:graphic>
          <a:graphicData uri="http://schemas.openxmlformats.org/drawingml/2006/table">
            <a:tbl>
              <a:tblPr/>
              <a:tblGrid>
                <a:gridCol w="4114800"/>
                <a:gridCol w="4114800"/>
              </a:tblGrid>
              <a:tr h="808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990000"/>
                          </a:solidFill>
                          <a:effectLst/>
                          <a:latin typeface="+mn-lt"/>
                        </a:rPr>
                        <a:t>Hemoglobin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Erkek    13-17g/</a:t>
                      </a:r>
                      <a:r>
                        <a:rPr kumimoji="0" lang="tr-TR" sz="2000" b="1" i="0" u="none" strike="noStrike" cap="none" normalizeH="0" baseline="0" dirty="0" err="1" smtClean="0">
                          <a:ln>
                            <a:noFill/>
                          </a:ln>
                          <a:solidFill>
                            <a:srgbClr val="0000FF"/>
                          </a:solidFill>
                          <a:effectLst/>
                          <a:latin typeface="+mn-lt"/>
                        </a:rPr>
                        <a:t>dl</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Kadın     12-16 g/</a:t>
                      </a:r>
                      <a:r>
                        <a:rPr kumimoji="0" lang="tr-TR" sz="2000" b="1" i="0" u="none" strike="noStrike" cap="none" normalizeH="0" baseline="0" dirty="0" err="1" smtClean="0">
                          <a:ln>
                            <a:noFill/>
                          </a:ln>
                          <a:solidFill>
                            <a:srgbClr val="0000FF"/>
                          </a:solidFill>
                          <a:effectLst/>
                          <a:latin typeface="+mn-lt"/>
                        </a:rPr>
                        <a:t>dl</a:t>
                      </a:r>
                      <a:endParaRPr kumimoji="0" lang="tr-TR" sz="2000" b="1" i="0" u="none" strike="noStrike" cap="none" normalizeH="0" baseline="0" dirty="0" smtClean="0">
                        <a:ln>
                          <a:noFill/>
                        </a:ln>
                        <a:solidFill>
                          <a:srgbClr val="0000FF"/>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80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990000"/>
                          </a:solidFill>
                          <a:effectLst/>
                          <a:latin typeface="+mn-lt"/>
                        </a:rPr>
                        <a:t>Hematokrit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Erkek    %40-52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Kadın     %36-42</a:t>
                      </a:r>
                      <a:endParaRPr kumimoji="0" lang="tr-TR" sz="2000" b="1"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808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990000"/>
                          </a:solidFill>
                          <a:effectLst/>
                          <a:latin typeface="+mn-lt"/>
                        </a:rPr>
                        <a:t>Eritrosit sayısı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Erkek     4.5-6x10e6/</a:t>
                      </a:r>
                      <a:r>
                        <a:rPr kumimoji="0" lang="el-GR" sz="2000" b="1" i="0" u="none" strike="noStrike" cap="none" normalizeH="0" baseline="0" smtClean="0">
                          <a:ln>
                            <a:noFill/>
                          </a:ln>
                          <a:solidFill>
                            <a:srgbClr val="0000FF"/>
                          </a:solidFill>
                          <a:effectLst/>
                          <a:latin typeface="+mn-lt"/>
                        </a:rPr>
                        <a:t>μ</a:t>
                      </a:r>
                      <a:r>
                        <a:rPr kumimoji="0" lang="tr-TR" sz="2000" b="1" i="0" u="none" strike="noStrike" cap="none" normalizeH="0" baseline="0" smtClean="0">
                          <a:ln>
                            <a:noFill/>
                          </a:ln>
                          <a:solidFill>
                            <a:srgbClr val="0000FF"/>
                          </a:solidFill>
                          <a:effectLst/>
                          <a:latin typeface="+mn-lt"/>
                        </a:rPr>
                        <a:t>l</a:t>
                      </a:r>
                      <a:endParaRPr kumimoji="0" lang="tr-TR" sz="2000" b="1" i="0" u="sng" strike="noStrike" cap="none" normalizeH="0" baseline="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Kadın     4.0-5.5x10e6/</a:t>
                      </a:r>
                      <a:r>
                        <a:rPr kumimoji="0" lang="el-GR" sz="2000" b="1" i="0" u="none" strike="noStrike" cap="none" normalizeH="0" baseline="0" smtClean="0">
                          <a:ln>
                            <a:noFill/>
                          </a:ln>
                          <a:solidFill>
                            <a:srgbClr val="0000FF"/>
                          </a:solidFill>
                          <a:effectLst/>
                          <a:latin typeface="+mn-lt"/>
                        </a:rPr>
                        <a:t>μ</a:t>
                      </a:r>
                      <a:r>
                        <a:rPr kumimoji="0" lang="tr-TR" sz="2000" b="1" i="0" u="none" strike="noStrike" cap="none" normalizeH="0" baseline="0" smtClean="0">
                          <a:ln>
                            <a:noFill/>
                          </a:ln>
                          <a:solidFill>
                            <a:srgbClr val="0000FF"/>
                          </a:solidFill>
                          <a:effectLst/>
                          <a:latin typeface="+mn-lt"/>
                        </a:rPr>
                        <a:t>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530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990000"/>
                          </a:solidFill>
                          <a:effectLst/>
                          <a:latin typeface="+mn-lt"/>
                        </a:rPr>
                        <a:t>MCV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80-99 femtolitre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530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990000"/>
                          </a:solidFill>
                          <a:effectLst/>
                          <a:latin typeface="+mn-lt"/>
                        </a:rPr>
                        <a:t>MCH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30-34 pigogram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530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990000"/>
                          </a:solidFill>
                          <a:effectLst/>
                          <a:latin typeface="+mn-lt"/>
                        </a:rPr>
                        <a:t>MCHC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30-36 g/dl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990000"/>
                          </a:solidFill>
                          <a:effectLst/>
                          <a:latin typeface="+mn-lt"/>
                        </a:rPr>
                        <a:t>Eritrosit volüm dağılımı (RDW)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%12-14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1071563">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tr-TR" sz="2400" b="1" i="0" u="none" strike="noStrike" cap="none" normalizeH="0" baseline="0" smtClean="0">
                          <a:ln>
                            <a:noFill/>
                          </a:ln>
                          <a:solidFill>
                            <a:srgbClr val="990000"/>
                          </a:solidFill>
                          <a:effectLst/>
                          <a:latin typeface="+mn-lt"/>
                        </a:rPr>
                        <a:t>Retikülosit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%0.5-1.5 :Erkek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%0.5-2.5 :Bayan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rgbClr val="0000FF"/>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CBCF"/>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92" name="Group 1000"/>
          <p:cNvGraphicFramePr>
            <a:graphicFrameLocks noGrp="1"/>
          </p:cNvGraphicFramePr>
          <p:nvPr/>
        </p:nvGraphicFramePr>
        <p:xfrm>
          <a:off x="1295400" y="1066800"/>
          <a:ext cx="7499350" cy="5613400"/>
        </p:xfrm>
        <a:graphic>
          <a:graphicData uri="http://schemas.openxmlformats.org/drawingml/2006/table">
            <a:tbl>
              <a:tblPr/>
              <a:tblGrid>
                <a:gridCol w="1071563"/>
                <a:gridCol w="1071562"/>
                <a:gridCol w="1071563"/>
                <a:gridCol w="1069975"/>
                <a:gridCol w="1071562"/>
                <a:gridCol w="1071563"/>
                <a:gridCol w="1071562"/>
              </a:tblGrid>
              <a:tr h="431800">
                <a:tc rowSpan="2">
                  <a:txBody>
                    <a:bodyPr/>
                    <a:lstStyle/>
                    <a:p>
                      <a:pPr marL="8255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p>
                      <a:pPr marL="8255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2000" b="1" i="0" u="none" strike="noStrike" cap="none" normalizeH="0" baseline="0" smtClean="0">
                          <a:ln>
                            <a:noFill/>
                          </a:ln>
                          <a:solidFill>
                            <a:schemeClr val="tx2"/>
                          </a:solidFill>
                          <a:effectLst/>
                          <a:latin typeface="Franklin Gothic Book"/>
                        </a:rPr>
                        <a:t>Yaş</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gridSpan="2">
                  <a:txBody>
                    <a:bodyPr/>
                    <a:lstStyle/>
                    <a:p>
                      <a:pPr marL="8255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800" b="1" i="0" u="none" strike="noStrike" cap="none" normalizeH="0" baseline="0" smtClean="0">
                          <a:ln>
                            <a:noFill/>
                          </a:ln>
                          <a:solidFill>
                            <a:schemeClr val="tx2"/>
                          </a:solidFill>
                          <a:effectLst/>
                          <a:latin typeface="Franklin Gothic Book"/>
                        </a:rPr>
                        <a:t>Hb(g/dl)</a:t>
                      </a:r>
                      <a:r>
                        <a:rPr kumimoji="0" lang="tr-TR" sz="1400" b="1" i="0" u="none" strike="noStrike" cap="none" normalizeH="0" baseline="0" smtClean="0">
                          <a:ln>
                            <a:noFill/>
                          </a:ln>
                          <a:solidFill>
                            <a:schemeClr val="tx2"/>
                          </a:solidFill>
                          <a:effectLst/>
                          <a:latin typeface="Franklin Gothic Book"/>
                        </a:rPr>
                        <a:t>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hMerge="1">
                  <a:txBody>
                    <a:bodyPr/>
                    <a:lstStyle/>
                    <a:p>
                      <a:endParaRPr lang="tr-TR"/>
                    </a:p>
                  </a:txBody>
                  <a:tcPr/>
                </a:tc>
                <a:tc gridSpan="2">
                  <a:txBody>
                    <a:bodyPr/>
                    <a:lstStyle/>
                    <a:p>
                      <a:pPr marL="8255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800" b="1" i="0" u="none" strike="noStrike" cap="none" normalizeH="0" baseline="0" smtClean="0">
                          <a:ln>
                            <a:noFill/>
                          </a:ln>
                          <a:solidFill>
                            <a:schemeClr val="tx2"/>
                          </a:solidFill>
                          <a:effectLst/>
                          <a:latin typeface="Franklin Gothic Book"/>
                        </a:rPr>
                        <a:t>Htc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hMerge="1">
                  <a:txBody>
                    <a:bodyPr/>
                    <a:lstStyle/>
                    <a:p>
                      <a:endParaRPr lang="tr-TR"/>
                    </a:p>
                  </a:txBody>
                  <a:tcPr/>
                </a:tc>
                <a:tc gridSpan="2">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800" b="1" i="0" u="none" strike="noStrike" cap="none" normalizeH="0" baseline="0" smtClean="0">
                          <a:ln>
                            <a:noFill/>
                          </a:ln>
                          <a:solidFill>
                            <a:schemeClr val="tx2"/>
                          </a:solidFill>
                          <a:effectLst/>
                          <a:latin typeface="Franklin Gothic Book"/>
                        </a:rPr>
                        <a:t>MCV (μ3)</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hMerge="1">
                  <a:txBody>
                    <a:bodyPr/>
                    <a:lstStyle/>
                    <a:p>
                      <a:endParaRPr lang="tr-TR"/>
                    </a:p>
                  </a:txBody>
                  <a:tcPr/>
                </a:tc>
              </a:tr>
              <a:tr h="431800">
                <a:tc vMerge="1">
                  <a:txBody>
                    <a:bodyPr/>
                    <a:lstStyle/>
                    <a:p>
                      <a:endParaRPr lang="tr-TR"/>
                    </a:p>
                  </a:txBody>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Ortalama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Alt Sınır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Ortalama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Alt Sınır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Ortalama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Alt Sınır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593725">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6 ay-   2 yaş</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12.5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11.0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37</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33</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77</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70</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593725">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2-4yaş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12.5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11.0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38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34</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79</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73</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593725">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5-7yaş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11.5</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39</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35</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81</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75</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593725">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8-11yaş</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13.5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12.0</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40</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36</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83</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76</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593725">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12-14 yaş </a:t>
                      </a:r>
                      <a:r>
                        <a:rPr kumimoji="0" lang="tr-TR" sz="1400" b="1" i="0" u="none" strike="noStrike" cap="none" normalizeH="0" baseline="0" smtClean="0">
                          <a:ln>
                            <a:noFill/>
                          </a:ln>
                          <a:solidFill>
                            <a:srgbClr val="FF0000"/>
                          </a:solidFill>
                          <a:effectLst/>
                          <a:latin typeface="Franklin Gothic Book"/>
                        </a:rPr>
                        <a:t>kız</a:t>
                      </a: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13.5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12.0</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41</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36</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85</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78</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593725">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12-14 yaş </a:t>
                      </a:r>
                      <a:r>
                        <a:rPr kumimoji="0" lang="tr-TR" sz="1400" b="1" i="0" u="none" strike="noStrike" cap="none" normalizeH="0" baseline="0" smtClean="0">
                          <a:ln>
                            <a:noFill/>
                          </a:ln>
                          <a:solidFill>
                            <a:srgbClr val="FF0000"/>
                          </a:solidFill>
                          <a:effectLst/>
                          <a:latin typeface="Franklin Gothic Book"/>
                        </a:rPr>
                        <a:t>erkek</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14.0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12.5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43</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37</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84</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77</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593725">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15-17 yaş </a:t>
                      </a:r>
                      <a:r>
                        <a:rPr kumimoji="0" lang="tr-TR" sz="1400" b="1" i="0" u="none" strike="noStrike" cap="none" normalizeH="0" baseline="0" smtClean="0">
                          <a:ln>
                            <a:noFill/>
                          </a:ln>
                          <a:solidFill>
                            <a:srgbClr val="FF0000"/>
                          </a:solidFill>
                          <a:effectLst/>
                          <a:latin typeface="Franklin Gothic Book"/>
                        </a:rPr>
                        <a:t>kız</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14.0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12.0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41</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36</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87</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79</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593725">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15-17 yaş </a:t>
                      </a:r>
                      <a:r>
                        <a:rPr kumimoji="0" lang="tr-TR" sz="1400" b="1" i="0" u="none" strike="noStrike" cap="none" normalizeH="0" baseline="0" smtClean="0">
                          <a:ln>
                            <a:noFill/>
                          </a:ln>
                          <a:solidFill>
                            <a:srgbClr val="FF0000"/>
                          </a:solidFill>
                          <a:effectLst/>
                          <a:latin typeface="Franklin Gothic Book"/>
                        </a:rPr>
                        <a:t>erkek</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15.0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13.0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46</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38</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86</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tr-TR" sz="1400" b="1" i="0" u="none" strike="noStrike" cap="none" normalizeH="0" baseline="0" smtClean="0">
                          <a:ln>
                            <a:noFill/>
                          </a:ln>
                          <a:solidFill>
                            <a:schemeClr val="tx2"/>
                          </a:solidFill>
                          <a:effectLst/>
                          <a:latin typeface="Franklin Gothic Book"/>
                        </a:rPr>
                        <a:t>78</a:t>
                      </a:r>
                    </a:p>
                    <a:p>
                      <a:pPr marL="8255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tr-TR" sz="1400" b="1" i="0" u="none" strike="noStrike" cap="none" normalizeH="0" baseline="0" smtClean="0">
                        <a:ln>
                          <a:noFill/>
                        </a:ln>
                        <a:solidFill>
                          <a:schemeClr val="tx2"/>
                        </a:solidFill>
                        <a:effectLst/>
                        <a:latin typeface="Franklin Gothic Book"/>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bl>
          </a:graphicData>
        </a:graphic>
      </p:graphicFrame>
      <p:sp>
        <p:nvSpPr>
          <p:cNvPr id="25687" name="Rectangle 997"/>
          <p:cNvSpPr>
            <a:spLocks noGrp="1"/>
          </p:cNvSpPr>
          <p:nvPr>
            <p:ph type="title" idx="4294967295"/>
          </p:nvPr>
        </p:nvSpPr>
        <p:spPr bwMode="auto">
          <a:xfrm>
            <a:off x="1295400" y="274638"/>
            <a:ext cx="7467600" cy="563562"/>
          </a:xfrm>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sz="1700" b="1" cap="none" smtClean="0">
                <a:effectLst/>
              </a:rPr>
              <a:t>Yaşa ve Cinse Göre Ortalama ve -2SD Hb Değerleri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1"/>
          </p:nvPr>
        </p:nvSpPr>
        <p:spPr>
          <a:xfrm>
            <a:off x="323850" y="1341438"/>
            <a:ext cx="8820150" cy="4895850"/>
          </a:xfrm>
        </p:spPr>
        <p:txBody>
          <a:bodyPr/>
          <a:lstStyle/>
          <a:p>
            <a:pPr eaLnBrk="1" hangingPunct="1">
              <a:lnSpc>
                <a:spcPct val="180000"/>
              </a:lnSpc>
              <a:buClr>
                <a:srgbClr val="FF0000"/>
              </a:buClr>
            </a:pPr>
            <a:r>
              <a:rPr lang="tr-TR" sz="2000" b="1" smtClean="0">
                <a:solidFill>
                  <a:srgbClr val="006600"/>
                </a:solidFill>
              </a:rPr>
              <a:t>Hemoglobinin yaş ve cinse göre normal kabul edilen değerlerin altında olmasına anemi denir</a:t>
            </a:r>
          </a:p>
          <a:p>
            <a:pPr eaLnBrk="1" hangingPunct="1">
              <a:lnSpc>
                <a:spcPct val="180000"/>
              </a:lnSpc>
              <a:buClr>
                <a:srgbClr val="FF0000"/>
              </a:buClr>
            </a:pPr>
            <a:r>
              <a:rPr lang="tr-TR" sz="2000" b="1" smtClean="0">
                <a:solidFill>
                  <a:srgbClr val="0000FF"/>
                </a:solidFill>
              </a:rPr>
              <a:t>Bir hastalık değil birçok hastalığın oluşturduğu</a:t>
            </a:r>
          </a:p>
          <a:p>
            <a:pPr eaLnBrk="1" hangingPunct="1">
              <a:lnSpc>
                <a:spcPct val="180000"/>
              </a:lnSpc>
              <a:buFontTx/>
              <a:buNone/>
            </a:pPr>
            <a:r>
              <a:rPr lang="tr-TR" sz="2000" b="1" smtClean="0">
                <a:solidFill>
                  <a:srgbClr val="0000FF"/>
                </a:solidFill>
              </a:rPr>
              <a:t>   klinik belirtilerden veya bulgulardan birisi olarak düşünülmelidir</a:t>
            </a:r>
          </a:p>
          <a:p>
            <a:pPr eaLnBrk="1" hangingPunct="1">
              <a:lnSpc>
                <a:spcPct val="180000"/>
              </a:lnSpc>
              <a:buClr>
                <a:srgbClr val="FF0000"/>
              </a:buClr>
            </a:pPr>
            <a:r>
              <a:rPr lang="tr-TR" sz="2000" b="1" smtClean="0">
                <a:solidFill>
                  <a:srgbClr val="0000FF"/>
                </a:solidFill>
              </a:rPr>
              <a:t>Aneminin varlığının gösterilmesinin ardından mutlaka nedeninin de aydınlatılması gerekir.  </a:t>
            </a:r>
          </a:p>
          <a:p>
            <a:pPr eaLnBrk="1" hangingPunct="1">
              <a:lnSpc>
                <a:spcPct val="180000"/>
              </a:lnSpc>
              <a:buFontTx/>
              <a:buNone/>
            </a:pPr>
            <a:endParaRPr lang="tr-TR" sz="2000" b="1" smtClean="0">
              <a:solidFill>
                <a:srgbClr val="FF0000"/>
              </a:solidFill>
            </a:endParaRPr>
          </a:p>
        </p:txBody>
      </p:sp>
      <p:sp>
        <p:nvSpPr>
          <p:cNvPr id="26626" name="Rectangle 3"/>
          <p:cNvSpPr>
            <a:spLocks noChangeArrowheads="1"/>
          </p:cNvSpPr>
          <p:nvPr/>
        </p:nvSpPr>
        <p:spPr bwMode="auto">
          <a:xfrm>
            <a:off x="900113" y="-242888"/>
            <a:ext cx="3259137" cy="1189038"/>
          </a:xfrm>
          <a:prstGeom prst="rect">
            <a:avLst/>
          </a:prstGeom>
          <a:noFill/>
          <a:ln w="9525">
            <a:noFill/>
            <a:miter lim="800000"/>
            <a:headEnd/>
            <a:tailEnd/>
          </a:ln>
        </p:spPr>
        <p:txBody>
          <a:bodyPr>
            <a:spAutoFit/>
          </a:bodyPr>
          <a:lstStyle/>
          <a:p>
            <a:pPr>
              <a:lnSpc>
                <a:spcPct val="180000"/>
              </a:lnSpc>
              <a:spcBef>
                <a:spcPct val="20000"/>
              </a:spcBef>
              <a:buClr>
                <a:schemeClr val="accent1"/>
              </a:buClr>
              <a:buSzPct val="70000"/>
            </a:pPr>
            <a:r>
              <a:rPr lang="tr-TR" sz="4000" b="1">
                <a:solidFill>
                  <a:srgbClr val="990000"/>
                </a:solidFill>
              </a:rPr>
              <a:t>Anemi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idx="1"/>
          </p:nvPr>
        </p:nvSpPr>
        <p:spPr>
          <a:xfrm>
            <a:off x="323850" y="0"/>
            <a:ext cx="8820150" cy="6237288"/>
          </a:xfrm>
        </p:spPr>
        <p:txBody>
          <a:bodyPr/>
          <a:lstStyle/>
          <a:p>
            <a:pPr eaLnBrk="1" hangingPunct="1">
              <a:lnSpc>
                <a:spcPct val="180000"/>
              </a:lnSpc>
              <a:buFontTx/>
              <a:buNone/>
            </a:pPr>
            <a:r>
              <a:rPr lang="tr-TR" sz="3600" b="1" smtClean="0">
                <a:solidFill>
                  <a:srgbClr val="990000"/>
                </a:solidFill>
              </a:rPr>
              <a:t>Anemi</a:t>
            </a:r>
          </a:p>
          <a:p>
            <a:pPr eaLnBrk="1" hangingPunct="1">
              <a:lnSpc>
                <a:spcPct val="250000"/>
              </a:lnSpc>
              <a:buFontTx/>
              <a:buNone/>
            </a:pPr>
            <a:r>
              <a:rPr lang="tr-TR" sz="2400" smtClean="0">
                <a:solidFill>
                  <a:srgbClr val="000099"/>
                </a:solidFill>
              </a:rPr>
              <a:t>Dünya Sağlık Örgütü’nün tanımlamasına göre anemi:</a:t>
            </a:r>
          </a:p>
          <a:p>
            <a:pPr eaLnBrk="1" hangingPunct="1">
              <a:lnSpc>
                <a:spcPct val="250000"/>
              </a:lnSpc>
            </a:pPr>
            <a:r>
              <a:rPr lang="tr-TR" sz="2400" smtClean="0">
                <a:solidFill>
                  <a:srgbClr val="000099"/>
                </a:solidFill>
              </a:rPr>
              <a:t>&gt;15 yaş  erkekte hemoglobin&lt;13g/dl   </a:t>
            </a:r>
          </a:p>
          <a:p>
            <a:pPr eaLnBrk="1" hangingPunct="1">
              <a:lnSpc>
                <a:spcPct val="250000"/>
              </a:lnSpc>
            </a:pPr>
            <a:r>
              <a:rPr lang="tr-TR" sz="2400" smtClean="0">
                <a:solidFill>
                  <a:srgbClr val="000099"/>
                </a:solidFill>
              </a:rPr>
              <a:t>&gt;15 yaş  </a:t>
            </a:r>
            <a:r>
              <a:rPr lang="de-DE" sz="2400" smtClean="0">
                <a:solidFill>
                  <a:srgbClr val="000099"/>
                </a:solidFill>
              </a:rPr>
              <a:t>kadında </a:t>
            </a:r>
            <a:r>
              <a:rPr lang="tr-TR" sz="2400" smtClean="0">
                <a:solidFill>
                  <a:srgbClr val="000099"/>
                </a:solidFill>
              </a:rPr>
              <a:t>hemoglobin&lt;</a:t>
            </a:r>
            <a:r>
              <a:rPr lang="de-DE" sz="2400" smtClean="0">
                <a:solidFill>
                  <a:srgbClr val="000099"/>
                </a:solidFill>
              </a:rPr>
              <a:t>12 g/dl</a:t>
            </a:r>
            <a:r>
              <a:rPr lang="tr-TR" sz="2400" smtClean="0">
                <a:solidFill>
                  <a:srgbClr val="000099"/>
                </a:solidFill>
              </a:rPr>
              <a:t> </a:t>
            </a:r>
          </a:p>
          <a:p>
            <a:pPr eaLnBrk="1" hangingPunct="1">
              <a:lnSpc>
                <a:spcPct val="250000"/>
              </a:lnSpc>
            </a:pPr>
            <a:r>
              <a:rPr lang="tr-TR" sz="2400" smtClean="0">
                <a:solidFill>
                  <a:srgbClr val="000099"/>
                </a:solidFill>
              </a:rPr>
              <a:t>G</a:t>
            </a:r>
            <a:r>
              <a:rPr lang="de-DE" sz="2400" smtClean="0">
                <a:solidFill>
                  <a:srgbClr val="000099"/>
                </a:solidFill>
              </a:rPr>
              <a:t>ebelerde </a:t>
            </a:r>
            <a:r>
              <a:rPr lang="tr-TR" sz="2400" smtClean="0">
                <a:solidFill>
                  <a:srgbClr val="000099"/>
                </a:solidFill>
              </a:rPr>
              <a:t>hemoglobin&lt;</a:t>
            </a:r>
            <a:r>
              <a:rPr lang="de-DE" sz="2400" smtClean="0">
                <a:solidFill>
                  <a:srgbClr val="000099"/>
                </a:solidFill>
              </a:rPr>
              <a:t>11 g/</a:t>
            </a:r>
            <a:r>
              <a:rPr lang="tr-TR" sz="2400" smtClean="0">
                <a:solidFill>
                  <a:srgbClr val="000099"/>
                </a:solidFill>
              </a:rPr>
              <a:t>dl</a:t>
            </a:r>
            <a:endParaRPr lang="de-DE" sz="2400" smtClean="0">
              <a:solidFill>
                <a:srgbClr val="000099"/>
              </a:solidFill>
            </a:endParaRPr>
          </a:p>
          <a:p>
            <a:pPr eaLnBrk="1" hangingPunct="1">
              <a:buFontTx/>
              <a:buNone/>
            </a:pPr>
            <a:endParaRPr lang="tr-TR" sz="2400" b="1" smtClean="0">
              <a:solidFill>
                <a:srgbClr val="0000FF"/>
              </a:solidFill>
            </a:endParaRPr>
          </a:p>
          <a:p>
            <a:pPr eaLnBrk="1" hangingPunct="1">
              <a:lnSpc>
                <a:spcPct val="180000"/>
              </a:lnSpc>
              <a:buFontTx/>
              <a:buNone/>
            </a:pPr>
            <a:endParaRPr lang="tr-TR" sz="2400" b="1" smtClean="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0"/>
            <a:ext cx="8243887" cy="782638"/>
          </a:xfrm>
        </p:spPr>
        <p:txBody>
          <a:bodyPr/>
          <a:lstStyle/>
          <a:p>
            <a:pPr eaLnBrk="1" fontAlgn="auto" hangingPunct="1">
              <a:spcAft>
                <a:spcPts val="0"/>
              </a:spcAft>
              <a:defRPr/>
            </a:pPr>
            <a:r>
              <a:rPr lang="tr-TR" sz="2200" b="1" dirty="0" err="1" smtClean="0">
                <a:solidFill>
                  <a:srgbClr val="990000"/>
                </a:solidFill>
                <a:effectLst/>
              </a:rPr>
              <a:t>AnemİLerİN</a:t>
            </a:r>
            <a:r>
              <a:rPr lang="tr-TR" sz="2200" b="1" dirty="0" smtClean="0">
                <a:solidFill>
                  <a:srgbClr val="990000"/>
                </a:solidFill>
                <a:effectLst/>
              </a:rPr>
              <a:t> </a:t>
            </a:r>
            <a:r>
              <a:rPr lang="tr-TR" sz="2200" b="1" dirty="0" err="1" smtClean="0">
                <a:solidFill>
                  <a:srgbClr val="990000"/>
                </a:solidFill>
                <a:effectLst/>
              </a:rPr>
              <a:t>patofİzyolojİlerİne</a:t>
            </a:r>
            <a:r>
              <a:rPr lang="tr-TR" sz="2200" b="1" dirty="0" smtClean="0">
                <a:solidFill>
                  <a:srgbClr val="990000"/>
                </a:solidFill>
                <a:effectLst/>
              </a:rPr>
              <a:t> göre </a:t>
            </a:r>
            <a:r>
              <a:rPr lang="tr-TR" sz="2200" b="1" dirty="0" err="1" smtClean="0">
                <a:solidFill>
                  <a:srgbClr val="990000"/>
                </a:solidFill>
                <a:effectLst/>
              </a:rPr>
              <a:t>sInIflandIrIlmasI</a:t>
            </a:r>
            <a:endParaRPr lang="tr-TR" sz="2200" b="1" dirty="0" smtClean="0">
              <a:solidFill>
                <a:srgbClr val="990000"/>
              </a:solidFill>
              <a:effectLst/>
            </a:endParaRPr>
          </a:p>
        </p:txBody>
      </p:sp>
      <p:graphicFrame>
        <p:nvGraphicFramePr>
          <p:cNvPr id="16415" name="Group 31"/>
          <p:cNvGraphicFramePr>
            <a:graphicFrameLocks noGrp="1"/>
          </p:cNvGraphicFramePr>
          <p:nvPr>
            <p:ph idx="1"/>
          </p:nvPr>
        </p:nvGraphicFramePr>
        <p:xfrm>
          <a:off x="457200" y="981075"/>
          <a:ext cx="8229600" cy="5632450"/>
        </p:xfrm>
        <a:graphic>
          <a:graphicData uri="http://schemas.openxmlformats.org/drawingml/2006/table">
            <a:tbl>
              <a:tblPr/>
              <a:tblGrid>
                <a:gridCol w="4114800"/>
                <a:gridCol w="4114800"/>
              </a:tblGrid>
              <a:tr h="53279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8000"/>
                          </a:solidFill>
                          <a:effectLst/>
                          <a:latin typeface="+mn-lt"/>
                        </a:rPr>
                        <a:t>A.Yapım eksikliği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1.</a:t>
                      </a:r>
                      <a:r>
                        <a:rPr kumimoji="0" lang="tr-TR" sz="1600" b="1" i="0" u="none" strike="noStrike" cap="none" normalizeH="0" baseline="0" dirty="0" err="1" smtClean="0">
                          <a:ln>
                            <a:noFill/>
                          </a:ln>
                          <a:solidFill>
                            <a:srgbClr val="FF0000"/>
                          </a:solidFill>
                          <a:effectLst/>
                          <a:latin typeface="+mn-lt"/>
                        </a:rPr>
                        <a:t>Eritropoietin</a:t>
                      </a:r>
                      <a:r>
                        <a:rPr kumimoji="0" lang="tr-TR" sz="1600" b="1" i="0" u="none" strike="noStrike" cap="none" normalizeH="0" baseline="0" dirty="0" smtClean="0">
                          <a:ln>
                            <a:noFill/>
                          </a:ln>
                          <a:solidFill>
                            <a:srgbClr val="FF0000"/>
                          </a:solidFill>
                          <a:effectLst/>
                          <a:latin typeface="+mn-lt"/>
                        </a:rPr>
                        <a:t> eksikliği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smtClean="0">
                          <a:ln>
                            <a:noFill/>
                          </a:ln>
                          <a:solidFill>
                            <a:srgbClr val="0000FF"/>
                          </a:solidFill>
                          <a:effectLst/>
                          <a:latin typeface="+mn-lt"/>
                        </a:rPr>
                        <a:t>KBY</a:t>
                      </a:r>
                      <a:endParaRPr kumimoji="0" lang="tr-TR" sz="1600" b="1" i="0" u="none" strike="noStrike" cap="none" normalizeH="0" baseline="0" dirty="0" smtClean="0">
                        <a:ln>
                          <a:noFill/>
                        </a:ln>
                        <a:solidFill>
                          <a:srgbClr val="FF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2.Kök hücre veya Kİ hasarı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err="1" smtClean="0">
                          <a:ln>
                            <a:noFill/>
                          </a:ln>
                          <a:solidFill>
                            <a:srgbClr val="0000FF"/>
                          </a:solidFill>
                          <a:effectLst/>
                          <a:latin typeface="+mn-lt"/>
                        </a:rPr>
                        <a:t>Aplastik</a:t>
                      </a:r>
                      <a:r>
                        <a:rPr kumimoji="0" lang="tr-TR" sz="1600" b="1" i="0" u="none" strike="noStrike" cap="none" normalizeH="0" baseline="0" dirty="0" smtClean="0">
                          <a:ln>
                            <a:noFill/>
                          </a:ln>
                          <a:solidFill>
                            <a:srgbClr val="0000FF"/>
                          </a:solidFill>
                          <a:effectLst/>
                          <a:latin typeface="+mn-lt"/>
                        </a:rPr>
                        <a:t> anemi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PNH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Myelofibroz</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Myelofitizis</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Pure</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red</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cell</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aplazi</a:t>
                      </a:r>
                      <a:r>
                        <a:rPr kumimoji="0" lang="tr-TR" sz="1600" b="1" i="0" u="none" strike="noStrike" cap="none" normalizeH="0" baseline="0" dirty="0" smtClean="0">
                          <a:ln>
                            <a:noFill/>
                          </a:ln>
                          <a:solidFill>
                            <a:srgbClr val="0000FF"/>
                          </a:solidFill>
                          <a:effectLst/>
                          <a:latin typeface="+mn-lt"/>
                        </a:rPr>
                        <a:t>   </a:t>
                      </a:r>
                      <a:endParaRPr kumimoji="0" lang="tr-TR" sz="1600" b="1" i="0" u="none" strike="noStrike" cap="none" normalizeH="0" baseline="0" dirty="0" smtClean="0">
                        <a:ln>
                          <a:noFill/>
                        </a:ln>
                        <a:solidFill>
                          <a:srgbClr val="FF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3.DNA sentez hasarı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smtClean="0">
                          <a:ln>
                            <a:noFill/>
                          </a:ln>
                          <a:solidFill>
                            <a:srgbClr val="0000FF"/>
                          </a:solidFill>
                          <a:effectLst/>
                          <a:latin typeface="+mn-lt"/>
                        </a:rPr>
                        <a:t>MDS, B12 </a:t>
                      </a:r>
                      <a:r>
                        <a:rPr kumimoji="0" lang="tr-TR" sz="1600" b="1" i="0" u="none" strike="noStrike" cap="none" normalizeH="0" baseline="0" dirty="0" err="1" smtClean="0">
                          <a:ln>
                            <a:noFill/>
                          </a:ln>
                          <a:solidFill>
                            <a:srgbClr val="0000FF"/>
                          </a:solidFill>
                          <a:effectLst/>
                          <a:latin typeface="+mn-lt"/>
                        </a:rPr>
                        <a:t>eks</a:t>
                      </a:r>
                      <a:r>
                        <a:rPr kumimoji="0" lang="tr-TR" sz="1600" b="1" i="0" u="none" strike="noStrike" cap="none" normalizeH="0" baseline="0" dirty="0" smtClean="0">
                          <a:ln>
                            <a:noFill/>
                          </a:ln>
                          <a:solidFill>
                            <a:srgbClr val="0000FF"/>
                          </a:solidFill>
                          <a:effectLst/>
                          <a:latin typeface="+mn-lt"/>
                        </a:rPr>
                        <a:t>, F asit </a:t>
                      </a:r>
                      <a:r>
                        <a:rPr kumimoji="0" lang="tr-TR" sz="1600" b="1" i="0" u="none" strike="noStrike" cap="none" normalizeH="0" baseline="0" dirty="0" err="1" smtClean="0">
                          <a:ln>
                            <a:noFill/>
                          </a:ln>
                          <a:solidFill>
                            <a:srgbClr val="0000FF"/>
                          </a:solidFill>
                          <a:effectLst/>
                          <a:latin typeface="+mn-lt"/>
                        </a:rPr>
                        <a:t>eks</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Kemoterapi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4.Hem sentezi </a:t>
                      </a:r>
                      <a:r>
                        <a:rPr kumimoji="0" lang="tr-TR" sz="1600" b="1" i="0" u="none" strike="noStrike" cap="none" normalizeH="0" baseline="0" dirty="0" err="1" smtClean="0">
                          <a:ln>
                            <a:noFill/>
                          </a:ln>
                          <a:solidFill>
                            <a:srgbClr val="FF0000"/>
                          </a:solidFill>
                          <a:effectLst/>
                          <a:latin typeface="+mn-lt"/>
                        </a:rPr>
                        <a:t>defekti</a:t>
                      </a:r>
                      <a:endParaRPr kumimoji="0" lang="tr-TR" sz="1600" b="1" i="0" u="none" strike="noStrike" cap="none" normalizeH="0" baseline="0" dirty="0" smtClean="0">
                        <a:ln>
                          <a:noFill/>
                        </a:ln>
                        <a:solidFill>
                          <a:srgbClr val="FF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err="1" smtClean="0">
                          <a:ln>
                            <a:noFill/>
                          </a:ln>
                          <a:solidFill>
                            <a:srgbClr val="0000FF"/>
                          </a:solidFill>
                          <a:effectLst/>
                          <a:latin typeface="+mn-lt"/>
                        </a:rPr>
                        <a:t>Fe</a:t>
                      </a:r>
                      <a:r>
                        <a:rPr kumimoji="0" lang="tr-TR" sz="1600" b="1" i="0" u="none" strike="noStrike" cap="none" normalizeH="0" baseline="0" dirty="0" smtClean="0">
                          <a:ln>
                            <a:noFill/>
                          </a:ln>
                          <a:solidFill>
                            <a:srgbClr val="0000FF"/>
                          </a:solidFill>
                          <a:effectLst/>
                          <a:latin typeface="+mn-lt"/>
                        </a:rPr>
                        <a:t> eksikliği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Sideroblastik</a:t>
                      </a:r>
                      <a:r>
                        <a:rPr kumimoji="0" lang="tr-TR" sz="1600" b="1" i="0" u="none" strike="noStrike" cap="none" normalizeH="0" baseline="0" dirty="0" smtClean="0">
                          <a:ln>
                            <a:noFill/>
                          </a:ln>
                          <a:solidFill>
                            <a:srgbClr val="0000FF"/>
                          </a:solidFill>
                          <a:effectLst/>
                          <a:latin typeface="+mn-lt"/>
                        </a:rPr>
                        <a:t> anemi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KHA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5.</a:t>
                      </a:r>
                      <a:r>
                        <a:rPr kumimoji="0" lang="tr-TR" sz="1600" b="1" i="0" u="none" strike="noStrike" cap="none" normalizeH="0" baseline="0" dirty="0" err="1" smtClean="0">
                          <a:ln>
                            <a:noFill/>
                          </a:ln>
                          <a:solidFill>
                            <a:srgbClr val="FF0000"/>
                          </a:solidFill>
                          <a:effectLst/>
                          <a:latin typeface="+mn-lt"/>
                        </a:rPr>
                        <a:t>Globulin</a:t>
                      </a:r>
                      <a:r>
                        <a:rPr kumimoji="0" lang="tr-TR" sz="1600" b="1" i="0" u="none" strike="noStrike" cap="none" normalizeH="0" baseline="0" dirty="0" smtClean="0">
                          <a:ln>
                            <a:noFill/>
                          </a:ln>
                          <a:solidFill>
                            <a:srgbClr val="FF0000"/>
                          </a:solidFill>
                          <a:effectLst/>
                          <a:latin typeface="+mn-lt"/>
                        </a:rPr>
                        <a:t> zincir sentez </a:t>
                      </a:r>
                      <a:r>
                        <a:rPr kumimoji="0" lang="tr-TR" sz="1600" b="1" i="0" u="none" strike="noStrike" cap="none" normalizeH="0" baseline="0" dirty="0" err="1" smtClean="0">
                          <a:ln>
                            <a:noFill/>
                          </a:ln>
                          <a:solidFill>
                            <a:srgbClr val="FF0000"/>
                          </a:solidFill>
                          <a:effectLst/>
                          <a:latin typeface="+mn-lt"/>
                        </a:rPr>
                        <a:t>defekti</a:t>
                      </a:r>
                      <a:endParaRPr kumimoji="0" lang="tr-TR" sz="1600" b="1" i="0" u="none" strike="noStrike" cap="none" normalizeH="0" baseline="0" dirty="0" smtClean="0">
                        <a:ln>
                          <a:noFill/>
                        </a:ln>
                        <a:solidFill>
                          <a:srgbClr val="FF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err="1" smtClean="0">
                          <a:ln>
                            <a:noFill/>
                          </a:ln>
                          <a:solidFill>
                            <a:srgbClr val="0000FF"/>
                          </a:solidFill>
                          <a:effectLst/>
                          <a:latin typeface="+mn-lt"/>
                        </a:rPr>
                        <a:t>Talasemi</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FAD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8000"/>
                          </a:solidFill>
                          <a:effectLst/>
                          <a:latin typeface="+mn-lt"/>
                        </a:rPr>
                        <a:t>B.Yıkım- kayıp fazlalığı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1.Kanamalar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2.</a:t>
                      </a:r>
                      <a:r>
                        <a:rPr kumimoji="0" lang="tr-TR" sz="1600" b="1" i="0" u="none" strike="noStrike" cap="none" normalizeH="0" baseline="0" dirty="0" err="1" smtClean="0">
                          <a:ln>
                            <a:noFill/>
                          </a:ln>
                          <a:solidFill>
                            <a:srgbClr val="FF0000"/>
                          </a:solidFill>
                          <a:effectLst/>
                          <a:latin typeface="+mn-lt"/>
                        </a:rPr>
                        <a:t>Hipersplenizm</a:t>
                      </a:r>
                      <a:endParaRPr kumimoji="0" lang="tr-TR" sz="1600" b="1" i="0" u="none" strike="noStrike" cap="none" normalizeH="0" baseline="0" dirty="0" smtClean="0">
                        <a:ln>
                          <a:noFill/>
                        </a:ln>
                        <a:solidFill>
                          <a:srgbClr val="FF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3.</a:t>
                      </a:r>
                      <a:r>
                        <a:rPr kumimoji="0" lang="tr-TR" sz="1600" b="1" i="0" u="none" strike="noStrike" cap="none" normalizeH="0" baseline="0" dirty="0" err="1" smtClean="0">
                          <a:ln>
                            <a:noFill/>
                          </a:ln>
                          <a:solidFill>
                            <a:srgbClr val="FF0000"/>
                          </a:solidFill>
                          <a:effectLst/>
                          <a:latin typeface="+mn-lt"/>
                        </a:rPr>
                        <a:t>Hemoliz</a:t>
                      </a:r>
                      <a:endParaRPr kumimoji="0" lang="tr-TR" sz="1600" b="1" i="0" u="none" strike="noStrike" cap="none" normalizeH="0" baseline="0" dirty="0" smtClean="0">
                        <a:ln>
                          <a:noFill/>
                        </a:ln>
                        <a:solidFill>
                          <a:srgbClr val="FF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err="1" smtClean="0">
                          <a:ln>
                            <a:noFill/>
                          </a:ln>
                          <a:solidFill>
                            <a:srgbClr val="000000"/>
                          </a:solidFill>
                          <a:effectLst/>
                          <a:latin typeface="+mn-lt"/>
                        </a:rPr>
                        <a:t>Ekstraeritrosit</a:t>
                      </a:r>
                      <a:endParaRPr kumimoji="0" lang="tr-TR" sz="1600" b="1" i="0" u="none" strike="noStrike" cap="none" normalizeH="0" baseline="0" dirty="0" smtClean="0">
                        <a:ln>
                          <a:noFill/>
                        </a:ln>
                        <a:solidFill>
                          <a:srgbClr val="00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Antikorlar </a:t>
                      </a:r>
                      <a:r>
                        <a:rPr kumimoji="0" lang="tr-TR" sz="1400" b="1" i="0" u="none" strike="noStrike" cap="none" normalizeH="0" baseline="0" dirty="0" smtClean="0">
                          <a:ln>
                            <a:noFill/>
                          </a:ln>
                          <a:solidFill>
                            <a:srgbClr val="0000FF"/>
                          </a:solidFill>
                          <a:effectLst/>
                          <a:latin typeface="+mn-lt"/>
                        </a:rPr>
                        <a:t>(</a:t>
                      </a:r>
                      <a:r>
                        <a:rPr kumimoji="0" lang="tr-TR" sz="1400" b="1" i="0" u="none" strike="noStrike" cap="none" normalizeH="0" baseline="0" dirty="0" err="1" smtClean="0">
                          <a:ln>
                            <a:noFill/>
                          </a:ln>
                          <a:solidFill>
                            <a:srgbClr val="0000FF"/>
                          </a:solidFill>
                          <a:effectLst/>
                          <a:latin typeface="+mn-lt"/>
                        </a:rPr>
                        <a:t>IgG</a:t>
                      </a:r>
                      <a:r>
                        <a:rPr kumimoji="0" lang="tr-TR" sz="14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IgM</a:t>
                      </a:r>
                      <a:r>
                        <a:rPr kumimoji="0" lang="tr-TR" sz="1400" b="1" i="0" u="none" strike="noStrike" cap="none" normalizeH="0" baseline="0" dirty="0" smtClean="0">
                          <a:ln>
                            <a:noFill/>
                          </a:ln>
                          <a:solidFill>
                            <a:srgbClr val="0000FF"/>
                          </a:solidFill>
                          <a:effectLst/>
                          <a:latin typeface="+mn-l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İlaçlar </a:t>
                      </a:r>
                      <a:r>
                        <a:rPr kumimoji="0" lang="tr-TR" sz="1400" b="1" i="0" u="none" strike="noStrike" cap="none" normalizeH="0" baseline="0" dirty="0" smtClean="0">
                          <a:ln>
                            <a:noFill/>
                          </a:ln>
                          <a:solidFill>
                            <a:srgbClr val="0000FF"/>
                          </a:solidFill>
                          <a:effectLst/>
                          <a:latin typeface="+mn-lt"/>
                        </a:rPr>
                        <a:t>(penisilin,kinin, alfa md)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Travma </a:t>
                      </a:r>
                      <a:r>
                        <a:rPr kumimoji="0" lang="tr-TR" sz="1400" b="1" i="0" u="none" strike="noStrike" cap="none" normalizeH="0" baseline="0" dirty="0" smtClean="0">
                          <a:ln>
                            <a:noFill/>
                          </a:ln>
                          <a:solidFill>
                            <a:srgbClr val="0000FF"/>
                          </a:solidFill>
                          <a:effectLst/>
                          <a:latin typeface="+mn-lt"/>
                        </a:rPr>
                        <a:t>(MAHA, </a:t>
                      </a:r>
                      <a:r>
                        <a:rPr kumimoji="0" lang="tr-TR" sz="1400" b="1" i="0" u="none" strike="noStrike" cap="none" normalizeH="0" baseline="0" dirty="0" err="1" smtClean="0">
                          <a:ln>
                            <a:noFill/>
                          </a:ln>
                          <a:solidFill>
                            <a:srgbClr val="0000FF"/>
                          </a:solidFill>
                          <a:effectLst/>
                          <a:latin typeface="+mn-lt"/>
                        </a:rPr>
                        <a:t>valv</a:t>
                      </a:r>
                      <a:r>
                        <a:rPr kumimoji="0" lang="tr-TR" sz="14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replasmanı</a:t>
                      </a:r>
                      <a:r>
                        <a:rPr kumimoji="0" lang="tr-TR" sz="1400" b="1" i="0" u="none" strike="noStrike" cap="none" normalizeH="0" baseline="0" dirty="0" smtClean="0">
                          <a:ln>
                            <a:noFill/>
                          </a:ln>
                          <a:solidFill>
                            <a:srgbClr val="0000FF"/>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Enfeksiyonlar </a:t>
                      </a:r>
                      <a:r>
                        <a:rPr kumimoji="0" lang="tr-TR" sz="1400" b="1" i="0" u="none" strike="noStrike" cap="none" normalizeH="0" baseline="0" dirty="0" smtClean="0">
                          <a:ln>
                            <a:noFill/>
                          </a:ln>
                          <a:solidFill>
                            <a:srgbClr val="0000FF"/>
                          </a:solidFill>
                          <a:effectLst/>
                          <a:latin typeface="+mn-lt"/>
                        </a:rPr>
                        <a:t>(malarya)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00"/>
                          </a:solidFill>
                          <a:effectLst/>
                          <a:latin typeface="+mn-lt"/>
                        </a:rPr>
                        <a:t>İntraeritrositer</a:t>
                      </a:r>
                      <a:endParaRPr kumimoji="0" lang="tr-TR" sz="1600" b="1" i="0" u="none" strike="noStrike" cap="none" normalizeH="0" baseline="0" dirty="0" smtClean="0">
                        <a:ln>
                          <a:noFill/>
                        </a:ln>
                        <a:solidFill>
                          <a:srgbClr val="00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Enzim </a:t>
                      </a:r>
                      <a:r>
                        <a:rPr kumimoji="0" lang="tr-TR" sz="1600" b="1" i="0" u="none" strike="noStrike" cap="none" normalizeH="0" baseline="0" dirty="0" err="1" smtClean="0">
                          <a:ln>
                            <a:noFill/>
                          </a:ln>
                          <a:solidFill>
                            <a:srgbClr val="0000FF"/>
                          </a:solidFill>
                          <a:effectLst/>
                          <a:latin typeface="+mn-lt"/>
                        </a:rPr>
                        <a:t>defektleri</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400" b="1" i="0" u="none" strike="noStrike" cap="none" normalizeH="0" baseline="0" dirty="0" smtClean="0">
                          <a:ln>
                            <a:noFill/>
                          </a:ln>
                          <a:solidFill>
                            <a:srgbClr val="0000FF"/>
                          </a:solidFill>
                          <a:effectLst/>
                          <a:latin typeface="+mn-lt"/>
                        </a:rPr>
                        <a:t>G6PDH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rgbClr val="0000FF"/>
                          </a:solidFill>
                          <a:effectLst/>
                          <a:latin typeface="+mn-lt"/>
                        </a:rPr>
                        <a:t>    </a:t>
                      </a:r>
                      <a:r>
                        <a:rPr kumimoji="0" lang="tr-TR" sz="16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Piruvat</a:t>
                      </a:r>
                      <a:r>
                        <a:rPr kumimoji="0" lang="tr-TR" sz="14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kinaz</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Membran</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defektleri</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Herediter</a:t>
                      </a:r>
                      <a:r>
                        <a:rPr kumimoji="0" lang="tr-TR" sz="14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sferositoz</a:t>
                      </a:r>
                      <a:endParaRPr kumimoji="0" lang="tr-TR" sz="14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Eliptositoz</a:t>
                      </a:r>
                      <a:endParaRPr kumimoji="0" lang="tr-TR" sz="14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Hemoglobin </a:t>
                      </a:r>
                      <a:r>
                        <a:rPr kumimoji="0" lang="tr-TR" sz="1600" b="1" i="0" u="none" strike="noStrike" cap="none" normalizeH="0" baseline="0" dirty="0" err="1" smtClean="0">
                          <a:ln>
                            <a:noFill/>
                          </a:ln>
                          <a:solidFill>
                            <a:srgbClr val="0000FF"/>
                          </a:solidFill>
                          <a:effectLst/>
                          <a:latin typeface="+mn-lt"/>
                        </a:rPr>
                        <a:t>defektleri</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Hgb</a:t>
                      </a:r>
                      <a:r>
                        <a:rPr kumimoji="0" lang="tr-TR" sz="1400" b="1" i="0" u="none" strike="noStrike" cap="none" normalizeH="0" baseline="0" dirty="0" smtClean="0">
                          <a:ln>
                            <a:noFill/>
                          </a:ln>
                          <a:solidFill>
                            <a:srgbClr val="0000FF"/>
                          </a:solidFill>
                          <a:effectLst/>
                          <a:latin typeface="+mn-lt"/>
                        </a:rPr>
                        <a:t> 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Talasemi</a:t>
                      </a:r>
                      <a:endParaRPr kumimoji="0" lang="tr-TR" sz="1400" b="1" i="0" u="none" strike="noStrike" cap="none" normalizeH="0" baseline="0" dirty="0" smtClean="0">
                        <a:ln>
                          <a:noFill/>
                        </a:ln>
                        <a:solidFill>
                          <a:srgbClr val="FF000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EBFF"/>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442913" y="0"/>
            <a:ext cx="8701087" cy="571500"/>
          </a:xfrm>
        </p:spPr>
        <p:txBody>
          <a:bodyPr>
            <a:noAutofit/>
          </a:bodyPr>
          <a:lstStyle/>
          <a:p>
            <a:pPr eaLnBrk="1" fontAlgn="auto" hangingPunct="1">
              <a:spcAft>
                <a:spcPts val="0"/>
              </a:spcAft>
              <a:defRPr/>
            </a:pPr>
            <a:r>
              <a:rPr lang="tr-TR" sz="2400" b="1" dirty="0" smtClean="0">
                <a:solidFill>
                  <a:srgbClr val="990000"/>
                </a:solidFill>
                <a:effectLst/>
              </a:rPr>
              <a:t/>
            </a:r>
            <a:br>
              <a:rPr lang="tr-TR" sz="2400" b="1" dirty="0" smtClean="0">
                <a:solidFill>
                  <a:srgbClr val="990000"/>
                </a:solidFill>
                <a:effectLst/>
              </a:rPr>
            </a:br>
            <a:r>
              <a:rPr lang="tr-TR" sz="2400" b="1" dirty="0" err="1" smtClean="0">
                <a:solidFill>
                  <a:srgbClr val="990000"/>
                </a:solidFill>
                <a:effectLst/>
              </a:rPr>
              <a:t>Anemİlerİn</a:t>
            </a:r>
            <a:r>
              <a:rPr lang="tr-TR" sz="2400" b="1" dirty="0" smtClean="0">
                <a:solidFill>
                  <a:srgbClr val="990000"/>
                </a:solidFill>
                <a:effectLst/>
              </a:rPr>
              <a:t> </a:t>
            </a:r>
            <a:r>
              <a:rPr lang="tr-TR" sz="2400" b="1" dirty="0" err="1" smtClean="0">
                <a:solidFill>
                  <a:srgbClr val="990000"/>
                </a:solidFill>
                <a:effectLst/>
              </a:rPr>
              <a:t>morfolojİlerİne</a:t>
            </a:r>
            <a:r>
              <a:rPr lang="tr-TR" sz="2400" b="1" dirty="0" smtClean="0">
                <a:solidFill>
                  <a:srgbClr val="990000"/>
                </a:solidFill>
                <a:effectLst/>
              </a:rPr>
              <a:t> göre sINIFLANDIRILMASI</a:t>
            </a:r>
          </a:p>
        </p:txBody>
      </p:sp>
      <p:graphicFrame>
        <p:nvGraphicFramePr>
          <p:cNvPr id="18473" name="Group 41"/>
          <p:cNvGraphicFramePr>
            <a:graphicFrameLocks noGrp="1"/>
          </p:cNvGraphicFramePr>
          <p:nvPr>
            <p:ph idx="4294967295"/>
          </p:nvPr>
        </p:nvGraphicFramePr>
        <p:xfrm>
          <a:off x="468313" y="681038"/>
          <a:ext cx="8229600" cy="5927725"/>
        </p:xfrm>
        <a:graphic>
          <a:graphicData uri="http://schemas.openxmlformats.org/drawingml/2006/table">
            <a:tbl>
              <a:tblPr/>
              <a:tblGrid>
                <a:gridCol w="8229600"/>
              </a:tblGrid>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8000"/>
                          </a:solidFill>
                          <a:effectLst/>
                          <a:latin typeface="+mn-lt"/>
                        </a:rPr>
                        <a:t>A.</a:t>
                      </a:r>
                      <a:r>
                        <a:rPr kumimoji="0" lang="tr-TR" sz="1600" b="1" i="0" u="none" strike="noStrike" cap="none" normalizeH="0" baseline="0" dirty="0" err="1" smtClean="0">
                          <a:ln>
                            <a:noFill/>
                          </a:ln>
                          <a:solidFill>
                            <a:srgbClr val="008000"/>
                          </a:solidFill>
                          <a:effectLst/>
                          <a:latin typeface="+mn-lt"/>
                        </a:rPr>
                        <a:t>Mikrositer</a:t>
                      </a:r>
                      <a:r>
                        <a:rPr kumimoji="0" lang="tr-TR" sz="1600" b="1" i="0" u="none" strike="noStrike" cap="none" normalizeH="0" baseline="0" dirty="0" smtClean="0">
                          <a:ln>
                            <a:noFill/>
                          </a:ln>
                          <a:solidFill>
                            <a:srgbClr val="008000"/>
                          </a:solidFill>
                          <a:effectLst/>
                          <a:latin typeface="+mn-lt"/>
                        </a:rPr>
                        <a:t> anemiler (MCV &lt;80 </a:t>
                      </a:r>
                      <a:r>
                        <a:rPr kumimoji="0" lang="tr-TR" sz="1600" b="1" i="0" u="none" strike="noStrike" cap="none" normalizeH="0" baseline="0" dirty="0" err="1" smtClean="0">
                          <a:ln>
                            <a:noFill/>
                          </a:ln>
                          <a:solidFill>
                            <a:srgbClr val="008000"/>
                          </a:solidFill>
                          <a:effectLst/>
                          <a:latin typeface="+mn-lt"/>
                        </a:rPr>
                        <a:t>fl</a:t>
                      </a:r>
                      <a:r>
                        <a:rPr kumimoji="0" lang="tr-TR" sz="1600" b="1" i="0" u="none" strike="noStrike" cap="none" normalizeH="0" baseline="0" dirty="0" smtClean="0">
                          <a:ln>
                            <a:noFill/>
                          </a:ln>
                          <a:solidFill>
                            <a:srgbClr val="008000"/>
                          </a:solidFill>
                          <a:effectLst/>
                          <a:latin typeface="+mn-l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rPr>
                        <a:t>   </a:t>
                      </a:r>
                      <a:r>
                        <a:rPr kumimoji="0" lang="tr-TR" sz="2400" b="0" i="0" u="none" strike="noStrike" cap="none" normalizeH="0" baseline="0" dirty="0" smtClean="0">
                          <a:ln>
                            <a:noFill/>
                          </a:ln>
                          <a:solidFill>
                            <a:schemeClr val="tx1"/>
                          </a:solidFill>
                          <a:effectLst/>
                          <a:latin typeface="+mn-lt"/>
                        </a:rPr>
                        <a:t> </a:t>
                      </a:r>
                      <a:r>
                        <a:rPr kumimoji="0" lang="tr-TR" sz="2400" b="1" i="0" u="none" strike="noStrike" cap="none" normalizeH="0" baseline="0" dirty="0" smtClean="0">
                          <a:ln>
                            <a:noFill/>
                          </a:ln>
                          <a:solidFill>
                            <a:srgbClr val="FF0000"/>
                          </a:solidFill>
                          <a:effectLst/>
                          <a:latin typeface="+mn-lt"/>
                        </a:rPr>
                        <a:t>1.</a:t>
                      </a:r>
                      <a:r>
                        <a:rPr kumimoji="0" lang="tr-TR" sz="2400" b="1" i="0" u="none" strike="noStrike" cap="none" normalizeH="0" baseline="0" dirty="0" err="1" smtClean="0">
                          <a:ln>
                            <a:noFill/>
                          </a:ln>
                          <a:solidFill>
                            <a:srgbClr val="FF0000"/>
                          </a:solidFill>
                          <a:effectLst/>
                          <a:latin typeface="+mn-lt"/>
                        </a:rPr>
                        <a:t>Fe</a:t>
                      </a:r>
                      <a:r>
                        <a:rPr kumimoji="0" lang="tr-TR" sz="2400" b="1" i="0" u="none" strike="noStrike" cap="none" normalizeH="0" baseline="0" dirty="0" smtClean="0">
                          <a:ln>
                            <a:noFill/>
                          </a:ln>
                          <a:solidFill>
                            <a:srgbClr val="FF0000"/>
                          </a:solidFill>
                          <a:effectLst/>
                          <a:latin typeface="+mn-lt"/>
                        </a:rPr>
                        <a:t> eksikliği  </a:t>
                      </a: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smtClean="0">
                          <a:ln>
                            <a:noFill/>
                          </a:ln>
                          <a:solidFill>
                            <a:srgbClr val="0000FF"/>
                          </a:solidFill>
                          <a:effectLst/>
                          <a:latin typeface="+mn-lt"/>
                        </a:rPr>
                        <a:t>4.</a:t>
                      </a:r>
                      <a:r>
                        <a:rPr kumimoji="0" lang="tr-TR" sz="1600" b="1" i="0" u="none" strike="noStrike" cap="none" normalizeH="0" baseline="0" dirty="0" err="1" smtClean="0">
                          <a:ln>
                            <a:noFill/>
                          </a:ln>
                          <a:solidFill>
                            <a:srgbClr val="0000FF"/>
                          </a:solidFill>
                          <a:effectLst/>
                          <a:latin typeface="+mn-lt"/>
                        </a:rPr>
                        <a:t>Talasemiler</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2.Kronik hastalık anemisi                       5.Kurşun </a:t>
                      </a:r>
                      <a:r>
                        <a:rPr kumimoji="0" lang="tr-TR" sz="1600" b="1" i="0" u="none" strike="noStrike" cap="none" normalizeH="0" baseline="0" dirty="0" err="1" smtClean="0">
                          <a:ln>
                            <a:noFill/>
                          </a:ln>
                          <a:solidFill>
                            <a:srgbClr val="0000FF"/>
                          </a:solidFill>
                          <a:effectLst/>
                          <a:latin typeface="+mn-lt"/>
                        </a:rPr>
                        <a:t>intoksikasyonu</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3.</a:t>
                      </a:r>
                      <a:r>
                        <a:rPr kumimoji="0" lang="tr-TR" sz="1600" b="1" i="0" u="none" strike="noStrike" cap="none" normalizeH="0" baseline="0" dirty="0" err="1" smtClean="0">
                          <a:ln>
                            <a:noFill/>
                          </a:ln>
                          <a:solidFill>
                            <a:srgbClr val="0000FF"/>
                          </a:solidFill>
                          <a:effectLst/>
                          <a:latin typeface="+mn-lt"/>
                        </a:rPr>
                        <a:t>Herediter</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sideroblastik</a:t>
                      </a:r>
                      <a:r>
                        <a:rPr kumimoji="0" lang="tr-TR" sz="1600" b="1" i="0" u="none" strike="noStrike" cap="none" normalizeH="0" baseline="0" dirty="0" smtClean="0">
                          <a:ln>
                            <a:noFill/>
                          </a:ln>
                          <a:solidFill>
                            <a:srgbClr val="0000FF"/>
                          </a:solidFill>
                          <a:effectLst/>
                          <a:latin typeface="+mn-lt"/>
                        </a:rPr>
                        <a:t> anemiler        6.</a:t>
                      </a:r>
                      <a:r>
                        <a:rPr kumimoji="0" lang="tr-TR" sz="1600" b="1" i="0" u="none" strike="noStrike" cap="none" normalizeH="0" baseline="0" dirty="0" err="1" smtClean="0">
                          <a:ln>
                            <a:noFill/>
                          </a:ln>
                          <a:solidFill>
                            <a:srgbClr val="0000FF"/>
                          </a:solidFill>
                          <a:effectLst/>
                          <a:latin typeface="+mn-lt"/>
                        </a:rPr>
                        <a:t>HgbC</a:t>
                      </a:r>
                      <a:r>
                        <a:rPr kumimoji="0" lang="tr-TR" sz="1600" b="1" i="0" u="none" strike="noStrike" cap="none" normalizeH="0" baseline="0" dirty="0" smtClean="0">
                          <a:ln>
                            <a:noFill/>
                          </a:ln>
                          <a:solidFill>
                            <a:srgbClr val="0000FF"/>
                          </a:solidFill>
                          <a:effectLst/>
                          <a:latin typeface="+mn-lt"/>
                        </a:rPr>
                        <a:t>,E,D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084"/>
                    </a:solidFill>
                  </a:tcPr>
                </a:tc>
              </a:tr>
              <a:tr h="17280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8000"/>
                          </a:solidFill>
                          <a:effectLst/>
                          <a:latin typeface="+mn-lt"/>
                        </a:rPr>
                        <a:t>B.</a:t>
                      </a:r>
                      <a:r>
                        <a:rPr kumimoji="0" lang="tr-TR" sz="1600" b="1" i="0" u="none" strike="noStrike" cap="none" normalizeH="0" baseline="0" dirty="0" err="1" smtClean="0">
                          <a:ln>
                            <a:noFill/>
                          </a:ln>
                          <a:solidFill>
                            <a:srgbClr val="008000"/>
                          </a:solidFill>
                          <a:effectLst/>
                          <a:latin typeface="+mn-lt"/>
                        </a:rPr>
                        <a:t>Normositer</a:t>
                      </a:r>
                      <a:r>
                        <a:rPr kumimoji="0" lang="tr-TR" sz="1600" b="1" i="0" u="none" strike="noStrike" cap="none" normalizeH="0" baseline="0" dirty="0" smtClean="0">
                          <a:ln>
                            <a:noFill/>
                          </a:ln>
                          <a:solidFill>
                            <a:srgbClr val="008000"/>
                          </a:solidFill>
                          <a:effectLst/>
                          <a:latin typeface="+mn-lt"/>
                        </a:rPr>
                        <a:t> anemiler (MCV 80-100 </a:t>
                      </a:r>
                      <a:r>
                        <a:rPr kumimoji="0" lang="tr-TR" sz="1600" b="1" i="0" u="none" strike="noStrike" cap="none" normalizeH="0" baseline="0" dirty="0" err="1" smtClean="0">
                          <a:ln>
                            <a:noFill/>
                          </a:ln>
                          <a:solidFill>
                            <a:srgbClr val="008000"/>
                          </a:solidFill>
                          <a:effectLst/>
                          <a:latin typeface="+mn-lt"/>
                        </a:rPr>
                        <a:t>fl</a:t>
                      </a:r>
                      <a:r>
                        <a:rPr kumimoji="0" lang="tr-TR" sz="1600" b="1" i="0" u="none" strike="noStrike" cap="none" normalizeH="0" baseline="0" dirty="0" smtClean="0">
                          <a:ln>
                            <a:noFill/>
                          </a:ln>
                          <a:solidFill>
                            <a:srgbClr val="008000"/>
                          </a:solidFill>
                          <a:effectLst/>
                          <a:latin typeface="+mn-l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rPr>
                        <a:t>    </a:t>
                      </a:r>
                      <a:r>
                        <a:rPr kumimoji="0" lang="tr-TR" sz="1600" b="1" i="0" u="none" strike="noStrike" cap="none" normalizeH="0" baseline="0" dirty="0" smtClean="0">
                          <a:ln>
                            <a:noFill/>
                          </a:ln>
                          <a:solidFill>
                            <a:srgbClr val="0000FF"/>
                          </a:solidFill>
                          <a:effectLst/>
                          <a:latin typeface="+mn-lt"/>
                        </a:rPr>
                        <a:t>1.Kan kaybı                                           5.Endokrin hastalıklar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2.Plazma volüm artışı                          6.KHA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3.</a:t>
                      </a:r>
                      <a:r>
                        <a:rPr kumimoji="0" lang="tr-TR" sz="1600" b="1" i="0" u="none" strike="noStrike" cap="none" normalizeH="0" baseline="0" dirty="0" err="1" smtClean="0">
                          <a:ln>
                            <a:noFill/>
                          </a:ln>
                          <a:solidFill>
                            <a:srgbClr val="0000FF"/>
                          </a:solidFill>
                          <a:effectLst/>
                          <a:latin typeface="+mn-lt"/>
                        </a:rPr>
                        <a:t>Hemoliz</a:t>
                      </a:r>
                      <a:r>
                        <a:rPr kumimoji="0" lang="tr-TR" sz="1600" b="1" i="0" u="none" strike="noStrike" cap="none" normalizeH="0" baseline="0" dirty="0" smtClean="0">
                          <a:ln>
                            <a:noFill/>
                          </a:ln>
                          <a:solidFill>
                            <a:srgbClr val="0000FF"/>
                          </a:solidFill>
                          <a:effectLst/>
                          <a:latin typeface="+mn-lt"/>
                        </a:rPr>
                        <a:t>                                             7.KBY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4.Kemik iliği </a:t>
                      </a:r>
                      <a:r>
                        <a:rPr kumimoji="0" lang="tr-TR" sz="1600" b="1" i="0" u="none" strike="noStrike" cap="none" normalizeH="0" baseline="0" dirty="0" err="1" smtClean="0">
                          <a:ln>
                            <a:noFill/>
                          </a:ln>
                          <a:solidFill>
                            <a:srgbClr val="0000FF"/>
                          </a:solidFill>
                          <a:effectLst/>
                          <a:latin typeface="+mn-lt"/>
                        </a:rPr>
                        <a:t>infiltrasyonları</a:t>
                      </a:r>
                      <a:r>
                        <a:rPr kumimoji="0" lang="tr-TR" sz="1600" b="1" i="0" u="none" strike="noStrike" cap="none" normalizeH="0" baseline="0" dirty="0" smtClean="0">
                          <a:ln>
                            <a:noFill/>
                          </a:ln>
                          <a:solidFill>
                            <a:srgbClr val="0000FF"/>
                          </a:solidFill>
                          <a:effectLst/>
                          <a:latin typeface="+mn-lt"/>
                        </a:rPr>
                        <a:t>                8.Kronik KC hastalıkları</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C1FF"/>
                    </a:solidFill>
                  </a:tcPr>
                </a:tc>
              </a:tr>
              <a:tr h="25837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8000"/>
                          </a:solidFill>
                          <a:effectLst/>
                          <a:latin typeface="+mn-lt"/>
                        </a:rPr>
                        <a:t>C.</a:t>
                      </a:r>
                      <a:r>
                        <a:rPr kumimoji="0" lang="tr-TR" sz="1600" b="1" i="0" u="none" strike="noStrike" cap="none" normalizeH="0" baseline="0" dirty="0" err="1" smtClean="0">
                          <a:ln>
                            <a:noFill/>
                          </a:ln>
                          <a:solidFill>
                            <a:srgbClr val="008000"/>
                          </a:solidFill>
                          <a:effectLst/>
                          <a:latin typeface="+mn-lt"/>
                        </a:rPr>
                        <a:t>Makrositer</a:t>
                      </a:r>
                      <a:r>
                        <a:rPr kumimoji="0" lang="tr-TR" sz="1600" b="1" i="0" u="none" strike="noStrike" cap="none" normalizeH="0" baseline="0" dirty="0" smtClean="0">
                          <a:ln>
                            <a:noFill/>
                          </a:ln>
                          <a:solidFill>
                            <a:srgbClr val="008000"/>
                          </a:solidFill>
                          <a:effectLst/>
                          <a:latin typeface="+mn-lt"/>
                        </a:rPr>
                        <a:t> anemiler (MCV&gt; 100 </a:t>
                      </a:r>
                      <a:r>
                        <a:rPr kumimoji="0" lang="tr-TR" sz="1600" b="1" i="0" u="none" strike="noStrike" cap="none" normalizeH="0" baseline="0" dirty="0" err="1" smtClean="0">
                          <a:ln>
                            <a:noFill/>
                          </a:ln>
                          <a:solidFill>
                            <a:srgbClr val="008000"/>
                          </a:solidFill>
                          <a:effectLst/>
                          <a:latin typeface="+mn-lt"/>
                        </a:rPr>
                        <a:t>fl</a:t>
                      </a:r>
                      <a:r>
                        <a:rPr kumimoji="0" lang="tr-TR" sz="1600" b="1" i="0" u="none" strike="noStrike" cap="none" normalizeH="0" baseline="0" dirty="0" smtClean="0">
                          <a:ln>
                            <a:noFill/>
                          </a:ln>
                          <a:solidFill>
                            <a:srgbClr val="008000"/>
                          </a:solidFill>
                          <a:effectLst/>
                          <a:latin typeface="+mn-l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rPr>
                        <a:t>   </a:t>
                      </a:r>
                      <a:r>
                        <a:rPr kumimoji="0" lang="tr-TR" sz="1600" b="1" i="0" u="none" strike="noStrike" cap="none" normalizeH="0" baseline="0" dirty="0" err="1" smtClean="0">
                          <a:ln>
                            <a:noFill/>
                          </a:ln>
                          <a:solidFill>
                            <a:srgbClr val="0000FF"/>
                          </a:solidFill>
                          <a:effectLst/>
                          <a:latin typeface="+mn-lt"/>
                        </a:rPr>
                        <a:t>Megaloblastik</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Nonmegaloblastik</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1.B12 eksikliği                                     1.</a:t>
                      </a:r>
                      <a:r>
                        <a:rPr kumimoji="0" lang="tr-TR" sz="1600" b="1" i="0" u="none" strike="noStrike" cap="none" normalizeH="0" baseline="0" dirty="0" err="1" smtClean="0">
                          <a:ln>
                            <a:noFill/>
                          </a:ln>
                          <a:solidFill>
                            <a:srgbClr val="0000FF"/>
                          </a:solidFill>
                          <a:effectLst/>
                          <a:latin typeface="+mn-lt"/>
                        </a:rPr>
                        <a:t>Retikülositoz</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2.</a:t>
                      </a:r>
                      <a:r>
                        <a:rPr kumimoji="0" lang="tr-TR" sz="1600" b="1" i="0" u="none" strike="noStrike" cap="none" normalizeH="0" baseline="0" dirty="0" err="1" smtClean="0">
                          <a:ln>
                            <a:noFill/>
                          </a:ln>
                          <a:solidFill>
                            <a:srgbClr val="0000FF"/>
                          </a:solidFill>
                          <a:effectLst/>
                          <a:latin typeface="+mn-lt"/>
                        </a:rPr>
                        <a:t>Folik</a:t>
                      </a:r>
                      <a:r>
                        <a:rPr kumimoji="0" lang="tr-TR" sz="1600" b="1" i="0" u="none" strike="noStrike" cap="none" normalizeH="0" baseline="0" dirty="0" smtClean="0">
                          <a:ln>
                            <a:noFill/>
                          </a:ln>
                          <a:solidFill>
                            <a:srgbClr val="0000FF"/>
                          </a:solidFill>
                          <a:effectLst/>
                          <a:latin typeface="+mn-lt"/>
                        </a:rPr>
                        <a:t> asit eksikliği                             2.Kronik alkolizm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3.Kemoterapi                                       3.KC hastalığı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4.MDS                                                  4.</a:t>
                      </a:r>
                      <a:r>
                        <a:rPr kumimoji="0" lang="tr-TR" sz="1600" b="1" i="0" u="none" strike="noStrike" cap="none" normalizeH="0" baseline="0" dirty="0" err="1" smtClean="0">
                          <a:ln>
                            <a:noFill/>
                          </a:ln>
                          <a:solidFill>
                            <a:srgbClr val="0000FF"/>
                          </a:solidFill>
                          <a:effectLst/>
                          <a:latin typeface="+mn-lt"/>
                        </a:rPr>
                        <a:t>Aplastik</a:t>
                      </a:r>
                      <a:r>
                        <a:rPr kumimoji="0" lang="tr-TR" sz="1600" b="1" i="0" u="none" strike="noStrike" cap="none" normalizeH="0" baseline="0" dirty="0" smtClean="0">
                          <a:ln>
                            <a:noFill/>
                          </a:ln>
                          <a:solidFill>
                            <a:srgbClr val="0000FF"/>
                          </a:solidFill>
                          <a:effectLst/>
                          <a:latin typeface="+mn-lt"/>
                        </a:rPr>
                        <a:t> anemi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600" b="1" i="0" u="none" strike="noStrike" cap="none" normalizeH="0" baseline="0" dirty="0" smtClean="0">
                          <a:ln>
                            <a:noFill/>
                          </a:ln>
                          <a:solidFill>
                            <a:srgbClr val="0000FF"/>
                          </a:solidFill>
                          <a:effectLst/>
                          <a:latin typeface="+mn-lt"/>
                        </a:rPr>
                        <a:t>   5.CDA                                                   5.MDS</a:t>
                      </a:r>
                      <a:r>
                        <a:rPr kumimoji="0" lang="tr-TR" sz="1600" b="0" i="0" u="none" strike="noStrike" cap="none" normalizeH="0" baseline="0" dirty="0" smtClean="0">
                          <a:ln>
                            <a:noFill/>
                          </a:ln>
                          <a:solidFill>
                            <a:schemeClr val="tx1"/>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6.Akut </a:t>
                      </a:r>
                      <a:r>
                        <a:rPr kumimoji="0" lang="tr-TR" sz="1600" b="1" i="0" u="none" strike="noStrike" cap="none" normalizeH="0" baseline="0" dirty="0" err="1" smtClean="0">
                          <a:ln>
                            <a:noFill/>
                          </a:ln>
                          <a:solidFill>
                            <a:srgbClr val="0000FF"/>
                          </a:solidFill>
                          <a:effectLst/>
                          <a:latin typeface="+mn-lt"/>
                        </a:rPr>
                        <a:t>eritrolösemi</a:t>
                      </a:r>
                      <a:r>
                        <a:rPr kumimoji="0" lang="tr-TR" sz="1600" b="1" i="0" u="none" strike="noStrike" cap="none" normalizeH="0" baseline="0" dirty="0" smtClean="0">
                          <a:ln>
                            <a:noFill/>
                          </a:ln>
                          <a:solidFill>
                            <a:srgbClr val="0000FF"/>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7.</a:t>
                      </a:r>
                      <a:r>
                        <a:rPr kumimoji="0" lang="tr-TR" sz="1600" b="1" i="0" u="none" strike="noStrike" cap="none" normalizeH="0" baseline="0" dirty="0" err="1" smtClean="0">
                          <a:ln>
                            <a:noFill/>
                          </a:ln>
                          <a:solidFill>
                            <a:srgbClr val="0000FF"/>
                          </a:solidFill>
                          <a:effectLst/>
                          <a:latin typeface="+mn-lt"/>
                        </a:rPr>
                        <a:t>Revers</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transcriptaz</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inh</a:t>
                      </a:r>
                      <a:r>
                        <a:rPr kumimoji="0" lang="tr-TR" sz="1200" b="1" i="0" u="none" strike="noStrike" cap="none" normalizeH="0" baseline="0" dirty="0" smtClean="0">
                          <a:ln>
                            <a:noFill/>
                          </a:ln>
                          <a:solidFill>
                            <a:srgbClr val="0000FF"/>
                          </a:solidFill>
                          <a:effectLst/>
                          <a:latin typeface="+mn-lt"/>
                        </a:rPr>
                        <a:t>.(AIDS de kullanılır)</a:t>
                      </a:r>
                      <a:endParaRPr kumimoji="0" lang="tr-TR" sz="12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4E1E2"/>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tr-TR" sz="4000" b="1" dirty="0" err="1" smtClean="0">
                <a:solidFill>
                  <a:srgbClr val="990000"/>
                </a:solidFill>
                <a:effectLst/>
              </a:rPr>
              <a:t>AnemİLİ</a:t>
            </a:r>
            <a:r>
              <a:rPr lang="tr-TR" sz="4000" b="1" dirty="0" smtClean="0">
                <a:solidFill>
                  <a:srgbClr val="990000"/>
                </a:solidFill>
                <a:effectLst/>
              </a:rPr>
              <a:t> hastaya </a:t>
            </a:r>
            <a:r>
              <a:rPr lang="tr-TR" sz="4000" b="1" dirty="0" err="1" smtClean="0">
                <a:solidFill>
                  <a:srgbClr val="990000"/>
                </a:solidFill>
                <a:effectLst/>
              </a:rPr>
              <a:t>yaklaşIm</a:t>
            </a:r>
            <a:endParaRPr lang="tr-TR" sz="4000" b="1" dirty="0" smtClean="0">
              <a:solidFill>
                <a:srgbClr val="990000"/>
              </a:solidFill>
              <a:effectLst/>
            </a:endParaRPr>
          </a:p>
        </p:txBody>
      </p:sp>
      <p:sp>
        <p:nvSpPr>
          <p:cNvPr id="30722" name="Rectangle 3"/>
          <p:cNvSpPr>
            <a:spLocks noGrp="1" noChangeArrowheads="1"/>
          </p:cNvSpPr>
          <p:nvPr>
            <p:ph type="body" idx="1"/>
          </p:nvPr>
        </p:nvSpPr>
        <p:spPr/>
        <p:txBody>
          <a:bodyPr/>
          <a:lstStyle/>
          <a:p>
            <a:pPr eaLnBrk="1" hangingPunct="1">
              <a:lnSpc>
                <a:spcPct val="160000"/>
              </a:lnSpc>
              <a:buFontTx/>
              <a:buNone/>
            </a:pPr>
            <a:r>
              <a:rPr lang="tr-TR" sz="2400" b="1" smtClean="0">
                <a:solidFill>
                  <a:srgbClr val="0000FF"/>
                </a:solidFill>
              </a:rPr>
              <a:t>1.Öykü </a:t>
            </a:r>
            <a:r>
              <a:rPr lang="tr-TR" sz="1800" b="1" smtClean="0">
                <a:solidFill>
                  <a:srgbClr val="006600"/>
                </a:solidFill>
              </a:rPr>
              <a:t>(aile öyküsü, aneminin başlangıç  zamanı, transfüzyon,</a:t>
            </a:r>
          </a:p>
          <a:p>
            <a:pPr eaLnBrk="1" hangingPunct="1">
              <a:lnSpc>
                <a:spcPct val="160000"/>
              </a:lnSpc>
              <a:buFontTx/>
              <a:buNone/>
            </a:pPr>
            <a:r>
              <a:rPr lang="tr-TR" sz="1800" b="1" smtClean="0">
                <a:solidFill>
                  <a:srgbClr val="006600"/>
                </a:solidFill>
              </a:rPr>
              <a:t>             kanama,muhtemel altta yatan hastalığa ait bulgular,</a:t>
            </a:r>
          </a:p>
          <a:p>
            <a:pPr eaLnBrk="1" hangingPunct="1">
              <a:lnSpc>
                <a:spcPct val="160000"/>
              </a:lnSpc>
              <a:buFontTx/>
              <a:buNone/>
            </a:pPr>
            <a:r>
              <a:rPr lang="tr-TR" sz="1800" b="1" smtClean="0">
                <a:solidFill>
                  <a:srgbClr val="006600"/>
                </a:solidFill>
              </a:rPr>
              <a:t>             Kullandıkları ilaçlar, alkol, beslenme, meslek, kilo kaybı…)</a:t>
            </a:r>
          </a:p>
          <a:p>
            <a:pPr eaLnBrk="1" hangingPunct="1">
              <a:lnSpc>
                <a:spcPct val="280000"/>
              </a:lnSpc>
              <a:buFontTx/>
              <a:buNone/>
            </a:pPr>
            <a:r>
              <a:rPr lang="tr-TR" sz="2400" b="1" smtClean="0">
                <a:solidFill>
                  <a:srgbClr val="0000FF"/>
                </a:solidFill>
              </a:rPr>
              <a:t>2.Fizik muayene</a:t>
            </a:r>
            <a:r>
              <a:rPr lang="tr-TR" sz="1800" b="1" smtClean="0">
                <a:solidFill>
                  <a:srgbClr val="0000FF"/>
                </a:solidFill>
              </a:rPr>
              <a:t> </a:t>
            </a:r>
            <a:r>
              <a:rPr lang="tr-TR" sz="1600" b="1" smtClean="0">
                <a:solidFill>
                  <a:srgbClr val="006600"/>
                </a:solidFill>
              </a:rPr>
              <a:t>(genel görünüm, göz, baş-boyun, kardiyak,Karın, lenf)</a:t>
            </a:r>
          </a:p>
          <a:p>
            <a:pPr eaLnBrk="1" hangingPunct="1">
              <a:lnSpc>
                <a:spcPct val="280000"/>
              </a:lnSpc>
              <a:buFontTx/>
              <a:buNone/>
            </a:pPr>
            <a:r>
              <a:rPr lang="tr-TR" sz="2400" b="1" smtClean="0">
                <a:solidFill>
                  <a:srgbClr val="0000FF"/>
                </a:solidFill>
              </a:rPr>
              <a:t>3.Laboratuvar: </a:t>
            </a:r>
            <a:r>
              <a:rPr lang="tr-TR" sz="1800" b="1" smtClean="0">
                <a:solidFill>
                  <a:srgbClr val="19680C"/>
                </a:solidFill>
              </a:rPr>
              <a:t>Tam kan sayımı, PY-retilülosit, uygun  testler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57250" y="214313"/>
            <a:ext cx="7781925" cy="642937"/>
          </a:xfrm>
        </p:spPr>
        <p:txBody>
          <a:bodyPr>
            <a:noAutofit/>
          </a:bodyPr>
          <a:lstStyle/>
          <a:p>
            <a:pPr eaLnBrk="1" fontAlgn="auto" hangingPunct="1">
              <a:spcAft>
                <a:spcPts val="0"/>
              </a:spcAft>
              <a:defRPr/>
            </a:pPr>
            <a:r>
              <a:rPr lang="tr-TR" sz="4000" b="1" dirty="0" err="1" smtClean="0">
                <a:solidFill>
                  <a:srgbClr val="990000"/>
                </a:solidFill>
                <a:effectLst/>
              </a:rPr>
              <a:t>Anemİ</a:t>
            </a:r>
            <a:r>
              <a:rPr lang="tr-TR" sz="4000" b="1" dirty="0" smtClean="0">
                <a:solidFill>
                  <a:srgbClr val="990000"/>
                </a:solidFill>
                <a:effectLst/>
              </a:rPr>
              <a:t> semptom-</a:t>
            </a:r>
            <a:r>
              <a:rPr lang="tr-TR" sz="4000" b="1" dirty="0" err="1" smtClean="0">
                <a:solidFill>
                  <a:srgbClr val="990000"/>
                </a:solidFill>
                <a:effectLst/>
              </a:rPr>
              <a:t>bulgularI</a:t>
            </a:r>
            <a:endParaRPr lang="tr-TR" sz="4000" b="1" dirty="0" smtClean="0">
              <a:solidFill>
                <a:srgbClr val="990000"/>
              </a:solidFill>
              <a:effectLst/>
            </a:endParaRPr>
          </a:p>
        </p:txBody>
      </p:sp>
      <p:graphicFrame>
        <p:nvGraphicFramePr>
          <p:cNvPr id="69668" name="Group 36"/>
          <p:cNvGraphicFramePr>
            <a:graphicFrameLocks noGrp="1"/>
          </p:cNvGraphicFramePr>
          <p:nvPr>
            <p:ph idx="1"/>
          </p:nvPr>
        </p:nvGraphicFramePr>
        <p:xfrm>
          <a:off x="323850" y="3017838"/>
          <a:ext cx="8229600" cy="3840162"/>
        </p:xfrm>
        <a:graphic>
          <a:graphicData uri="http://schemas.openxmlformats.org/drawingml/2006/table">
            <a:tbl>
              <a:tblPr/>
              <a:tblGrid>
                <a:gridCol w="8229600"/>
              </a:tblGrid>
              <a:tr h="143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99"/>
                          </a:solidFill>
                          <a:effectLst/>
                          <a:latin typeface="Franklin Gothic Book"/>
                          <a:cs typeface="Arial" charset="0"/>
                        </a:rPr>
                        <a:t>Akut gelişen anemilerde Hgb&lt;10 olduğunda semptomatik iken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99"/>
                          </a:solidFill>
                          <a:effectLst/>
                          <a:latin typeface="Franklin Gothic Book"/>
                          <a:cs typeface="Arial" charset="0"/>
                        </a:rPr>
                        <a:t>Kronik anemilerde kompansasyon mekanizmalarından dolayı ancak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99"/>
                          </a:solidFill>
                          <a:effectLst/>
                          <a:latin typeface="Franklin Gothic Book"/>
                          <a:cs typeface="Arial" charset="0"/>
                        </a:rPr>
                        <a:t>Hgb&lt;7-8 g/dl olduğunda semptomlar ortaya çıkar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EC6"/>
                    </a:solidFill>
                  </a:tcPr>
                </a:tc>
              </a:tr>
              <a:tr h="2408238">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tr-TR" sz="2000" b="1" i="0" u="none" strike="noStrike" cap="none" normalizeH="0" baseline="0" smtClean="0">
                          <a:ln>
                            <a:noFill/>
                          </a:ln>
                          <a:solidFill>
                            <a:srgbClr val="990000"/>
                          </a:solidFill>
                          <a:effectLst/>
                          <a:latin typeface="Franklin Gothic Book"/>
                          <a:cs typeface="Arial" charset="0"/>
                        </a:rPr>
                        <a:t>Kompansasyon mekanizmaları</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Franklin Gothic Book"/>
                          <a:cs typeface="Arial" charset="0"/>
                        </a:rPr>
                        <a:t>1.Kalp debisi artışı                 6-Anaerobik glikolizde artma</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Franklin Gothic Book"/>
                          <a:cs typeface="Arial" charset="0"/>
                        </a:rPr>
                        <a:t>2.Plazma volüm artışı               7-VEGF-angiogenez artışı</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Franklin Gothic Book"/>
                          <a:cs typeface="Arial" charset="0"/>
                        </a:rPr>
                        <a:t>3.Solunum sayısında artma</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Franklin Gothic Book"/>
                          <a:cs typeface="Arial" charset="0"/>
                        </a:rPr>
                        <a:t>4.Eritrosit 2-3 DPG düzeyinde artış</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Franklin Gothic Book"/>
                          <a:cs typeface="Arial" charset="0"/>
                        </a:rPr>
                        <a:t>5.EPO düzeyinde artış</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F090"/>
                    </a:solidFill>
                  </a:tcPr>
                </a:tc>
              </a:tr>
            </a:tbl>
          </a:graphicData>
        </a:graphic>
      </p:graphicFrame>
      <p:sp>
        <p:nvSpPr>
          <p:cNvPr id="31754" name="Rectangle 21"/>
          <p:cNvSpPr>
            <a:spLocks noChangeArrowheads="1"/>
          </p:cNvSpPr>
          <p:nvPr/>
        </p:nvSpPr>
        <p:spPr bwMode="auto">
          <a:xfrm>
            <a:off x="395288" y="908050"/>
            <a:ext cx="8207375" cy="2070100"/>
          </a:xfrm>
          <a:prstGeom prst="rect">
            <a:avLst/>
          </a:prstGeom>
          <a:solidFill>
            <a:schemeClr val="folHlink"/>
          </a:solidFill>
          <a:ln w="9525">
            <a:solidFill>
              <a:schemeClr val="tx1"/>
            </a:solidFill>
            <a:miter lim="800000"/>
            <a:headEnd/>
            <a:tailEnd/>
          </a:ln>
        </p:spPr>
        <p:txBody>
          <a:bodyPr wrap="none" anchor="ctr"/>
          <a:lstStyle/>
          <a:p>
            <a:pPr>
              <a:lnSpc>
                <a:spcPct val="140000"/>
              </a:lnSpc>
            </a:pPr>
            <a:r>
              <a:rPr lang="tr-TR" sz="2000" b="1">
                <a:solidFill>
                  <a:srgbClr val="006600"/>
                </a:solidFill>
                <a:latin typeface="Franklin Gothic Book"/>
              </a:rPr>
              <a:t>1.Aneminin derecesine                          </a:t>
            </a:r>
          </a:p>
          <a:p>
            <a:pPr>
              <a:lnSpc>
                <a:spcPct val="140000"/>
              </a:lnSpc>
            </a:pPr>
            <a:r>
              <a:rPr lang="tr-TR" sz="2000" b="1">
                <a:solidFill>
                  <a:srgbClr val="006600"/>
                </a:solidFill>
                <a:latin typeface="Franklin Gothic Book"/>
              </a:rPr>
              <a:t>2.Aneminin gelişme hızı</a:t>
            </a:r>
          </a:p>
          <a:p>
            <a:pPr>
              <a:lnSpc>
                <a:spcPct val="140000"/>
              </a:lnSpc>
            </a:pPr>
            <a:r>
              <a:rPr lang="tr-TR" sz="2000" b="1">
                <a:solidFill>
                  <a:srgbClr val="006600"/>
                </a:solidFill>
                <a:latin typeface="Franklin Gothic Book"/>
              </a:rPr>
              <a:t>3.Hastanın kalp-Akc işlevine                  </a:t>
            </a:r>
          </a:p>
          <a:p>
            <a:pPr>
              <a:lnSpc>
                <a:spcPct val="140000"/>
              </a:lnSpc>
            </a:pPr>
            <a:r>
              <a:rPr lang="tr-TR" sz="2000" b="1">
                <a:solidFill>
                  <a:srgbClr val="006600"/>
                </a:solidFill>
                <a:latin typeface="Franklin Gothic Book"/>
              </a:rPr>
              <a:t>4.Hastanın yaşına</a:t>
            </a:r>
          </a:p>
          <a:p>
            <a:pPr>
              <a:lnSpc>
                <a:spcPct val="140000"/>
              </a:lnSpc>
            </a:pPr>
            <a:r>
              <a:rPr lang="tr-TR" sz="2000" b="1">
                <a:solidFill>
                  <a:srgbClr val="006600"/>
                </a:solidFill>
                <a:latin typeface="Franklin Gothic Book"/>
              </a:rPr>
              <a:t>5.Anemiye neden olan altta yatan hastalığa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625" y="214313"/>
            <a:ext cx="8139113" cy="1000125"/>
          </a:xfrm>
        </p:spPr>
        <p:txBody>
          <a:bodyPr>
            <a:normAutofit fontScale="90000"/>
          </a:bodyPr>
          <a:lstStyle/>
          <a:p>
            <a:pPr eaLnBrk="1" fontAlgn="auto" hangingPunct="1">
              <a:spcAft>
                <a:spcPts val="0"/>
              </a:spcAft>
              <a:defRPr/>
            </a:pPr>
            <a:r>
              <a:rPr lang="tr-TR" sz="3200" b="1" dirty="0" smtClean="0">
                <a:solidFill>
                  <a:srgbClr val="990000"/>
                </a:solidFill>
                <a:effectLst/>
              </a:rPr>
              <a:t>ANEMİLERİN TANISINDA KULLANILAN LABORATUVAR TESTLERİ</a:t>
            </a:r>
          </a:p>
        </p:txBody>
      </p:sp>
      <p:graphicFrame>
        <p:nvGraphicFramePr>
          <p:cNvPr id="10349" name="Group 109"/>
          <p:cNvGraphicFramePr>
            <a:graphicFrameLocks noGrp="1"/>
          </p:cNvGraphicFramePr>
          <p:nvPr>
            <p:ph idx="1"/>
          </p:nvPr>
        </p:nvGraphicFramePr>
        <p:xfrm>
          <a:off x="857250" y="1714500"/>
          <a:ext cx="7272338" cy="4894263"/>
        </p:xfrm>
        <a:graphic>
          <a:graphicData uri="http://schemas.openxmlformats.org/drawingml/2006/table">
            <a:tbl>
              <a:tblPr/>
              <a:tblGrid>
                <a:gridCol w="3527425"/>
                <a:gridCol w="3744912"/>
              </a:tblGrid>
              <a:tr h="24145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990000"/>
                          </a:solidFill>
                          <a:effectLst/>
                          <a:latin typeface="+mn-lt"/>
                        </a:rPr>
                        <a:t>1-Tam kan sayımı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Eritrosit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Hemoglobin-</a:t>
                      </a:r>
                      <a:r>
                        <a:rPr kumimoji="0" lang="tr-TR" sz="2000" b="1" i="0" u="none" strike="noStrike" cap="none" normalizeH="0" baseline="0" dirty="0" err="1" smtClean="0">
                          <a:ln>
                            <a:noFill/>
                          </a:ln>
                          <a:solidFill>
                            <a:srgbClr val="0000FF"/>
                          </a:solidFill>
                          <a:effectLst/>
                          <a:latin typeface="+mn-lt"/>
                        </a:rPr>
                        <a:t>Hematokrit</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Lökosit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r>
                        <a:rPr kumimoji="0" lang="tr-TR" sz="2000" b="1" i="0" u="none" strike="noStrike" cap="none" normalizeH="0" baseline="0" dirty="0" err="1" smtClean="0">
                          <a:ln>
                            <a:noFill/>
                          </a:ln>
                          <a:solidFill>
                            <a:srgbClr val="0000FF"/>
                          </a:solidFill>
                          <a:effectLst/>
                          <a:latin typeface="+mn-lt"/>
                        </a:rPr>
                        <a:t>Trombosit</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tx1"/>
                          </a:solidFill>
                          <a:effectLst/>
                          <a:latin typeface="+mn-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D8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990000"/>
                          </a:solidFill>
                          <a:effectLst/>
                          <a:latin typeface="+mn-lt"/>
                        </a:rPr>
                        <a:t>3-Eritrosit morfolojisi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   Hücre boyutu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   Hemoglobin içeriği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   Anizositoz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   Eritrosit şekli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   Polikromazi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6A8"/>
                    </a:solidFill>
                  </a:tcPr>
                </a:tc>
              </a:tr>
              <a:tr h="83569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990000"/>
                          </a:solidFill>
                          <a:effectLst/>
                          <a:latin typeface="+mn-lt"/>
                        </a:rPr>
                        <a:t>2-Eritrosit indeksleri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   MCV</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   MCH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   MCHC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   RDW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B4C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CC0000"/>
                          </a:solidFill>
                          <a:effectLst/>
                          <a:latin typeface="+mn-lt"/>
                        </a:rPr>
                        <a:t>4-Retikülosit sayımı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7E8"/>
                    </a:solidFill>
                  </a:tcPr>
                </a:tc>
              </a:tr>
              <a:tr h="1643980">
                <a:tc v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990000"/>
                          </a:solidFill>
                          <a:effectLst/>
                          <a:latin typeface="+mn-lt"/>
                        </a:rPr>
                        <a:t>5-Diğer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Demir destek çalışmaları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B12- </a:t>
                      </a:r>
                      <a:r>
                        <a:rPr kumimoji="0" lang="tr-TR" sz="2000" b="1" i="0" u="none" strike="noStrike" cap="none" normalizeH="0" baseline="0" dirty="0" err="1" smtClean="0">
                          <a:ln>
                            <a:noFill/>
                          </a:ln>
                          <a:solidFill>
                            <a:srgbClr val="0000FF"/>
                          </a:solidFill>
                          <a:effectLst/>
                          <a:latin typeface="+mn-lt"/>
                        </a:rPr>
                        <a:t>folik</a:t>
                      </a:r>
                      <a:r>
                        <a:rPr kumimoji="0" lang="tr-TR" sz="2000" b="1" i="0" u="none" strike="noStrike" cap="none" normalizeH="0" baseline="0" dirty="0" smtClean="0">
                          <a:ln>
                            <a:noFill/>
                          </a:ln>
                          <a:solidFill>
                            <a:srgbClr val="0000FF"/>
                          </a:solidFill>
                          <a:effectLst/>
                          <a:latin typeface="+mn-lt"/>
                        </a:rPr>
                        <a:t> asit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KİA-B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BAF9F"/>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tr-TR" sz="4000" b="1" dirty="0" smtClean="0">
                <a:solidFill>
                  <a:srgbClr val="990000"/>
                </a:solidFill>
                <a:effectLst/>
              </a:rPr>
              <a:t>DEMİR EKSİKLİĞİ ANEMİSİ</a:t>
            </a:r>
          </a:p>
        </p:txBody>
      </p:sp>
      <p:sp>
        <p:nvSpPr>
          <p:cNvPr id="33794" name="Rectangle 3"/>
          <p:cNvSpPr>
            <a:spLocks noGrp="1" noChangeArrowheads="1"/>
          </p:cNvSpPr>
          <p:nvPr>
            <p:ph type="body" idx="1"/>
          </p:nvPr>
        </p:nvSpPr>
        <p:spPr>
          <a:xfrm>
            <a:off x="457200" y="1600200"/>
            <a:ext cx="8507413" cy="4456113"/>
          </a:xfrm>
        </p:spPr>
        <p:txBody>
          <a:bodyPr/>
          <a:lstStyle/>
          <a:p>
            <a:pPr eaLnBrk="1" hangingPunct="1">
              <a:lnSpc>
                <a:spcPct val="150000"/>
              </a:lnSpc>
              <a:buFont typeface="Wingdings" pitchFamily="2" charset="2"/>
              <a:buChar char="Ø"/>
            </a:pPr>
            <a:r>
              <a:rPr lang="tr-TR" sz="2000" b="1" smtClean="0">
                <a:solidFill>
                  <a:srgbClr val="000099"/>
                </a:solidFill>
              </a:rPr>
              <a:t>Dünyada en sık rastlanan anemi</a:t>
            </a:r>
          </a:p>
          <a:p>
            <a:pPr eaLnBrk="1" hangingPunct="1">
              <a:lnSpc>
                <a:spcPct val="150000"/>
              </a:lnSpc>
              <a:buFont typeface="Wingdings" pitchFamily="2" charset="2"/>
              <a:buChar char="Ø"/>
            </a:pPr>
            <a:r>
              <a:rPr lang="tr-TR" sz="2000" b="1" smtClean="0">
                <a:solidFill>
                  <a:srgbClr val="000099"/>
                </a:solidFill>
              </a:rPr>
              <a:t>Dünya nüfusunun %10-30’da demir eksikliği vardır</a:t>
            </a:r>
          </a:p>
          <a:p>
            <a:pPr eaLnBrk="1" hangingPunct="1">
              <a:lnSpc>
                <a:spcPct val="150000"/>
              </a:lnSpc>
              <a:buFont typeface="Wingdings" pitchFamily="2" charset="2"/>
              <a:buChar char="Ø"/>
            </a:pPr>
            <a:r>
              <a:rPr lang="tr-TR" sz="2000" b="1" smtClean="0">
                <a:solidFill>
                  <a:srgbClr val="000099"/>
                </a:solidFill>
              </a:rPr>
              <a:t>Kadınlarda (%9-12), Gebelerde daha sık,  Erkeklerde (%2) nadir</a:t>
            </a:r>
          </a:p>
          <a:p>
            <a:pPr eaLnBrk="1" hangingPunct="1">
              <a:lnSpc>
                <a:spcPct val="150000"/>
              </a:lnSpc>
              <a:buFont typeface="Wingdings" pitchFamily="2" charset="2"/>
              <a:buChar char="Ø"/>
            </a:pPr>
            <a:r>
              <a:rPr lang="tr-TR" altLang="zh-CN" sz="2000" b="1" smtClean="0">
                <a:solidFill>
                  <a:srgbClr val="000099"/>
                </a:solidFill>
                <a:cs typeface="华文楷体"/>
              </a:rPr>
              <a:t>Gıda ile alınan demirin %10-15 kadarı duedonum ve proksimal jejenumdan  emilir.</a:t>
            </a:r>
          </a:p>
          <a:p>
            <a:pPr eaLnBrk="1" hangingPunct="1">
              <a:lnSpc>
                <a:spcPct val="150000"/>
              </a:lnSpc>
              <a:buFont typeface="Wingdings" pitchFamily="2" charset="2"/>
              <a:buChar char="Ø"/>
            </a:pPr>
            <a:r>
              <a:rPr lang="tr-TR" altLang="zh-CN" sz="2000" b="1" smtClean="0">
                <a:solidFill>
                  <a:srgbClr val="000099"/>
                </a:solidFill>
                <a:cs typeface="华文楷体"/>
              </a:rPr>
              <a:t>Günlük ihtiyaç : Erkek ve postmenapoz kadın 1 mg,</a:t>
            </a:r>
          </a:p>
          <a:p>
            <a:pPr eaLnBrk="1" hangingPunct="1">
              <a:lnSpc>
                <a:spcPct val="150000"/>
              </a:lnSpc>
              <a:buFont typeface="Wingdings" pitchFamily="2" charset="2"/>
              <a:buChar char="Ø"/>
            </a:pPr>
            <a:r>
              <a:rPr lang="tr-TR" altLang="zh-CN" sz="2000" b="1" smtClean="0">
                <a:solidFill>
                  <a:srgbClr val="000099"/>
                </a:solidFill>
                <a:cs typeface="华文楷体"/>
              </a:rPr>
              <a:t>Mens çağı ve emziren kadın 2 mg, Gebelerde 3-4 mg</a:t>
            </a:r>
          </a:p>
          <a:p>
            <a:pPr eaLnBrk="1" hangingPunct="1">
              <a:lnSpc>
                <a:spcPct val="150000"/>
              </a:lnSpc>
              <a:buFont typeface="Wingdings" pitchFamily="2" charset="2"/>
              <a:buChar char="Ø"/>
            </a:pPr>
            <a:r>
              <a:rPr lang="tr-TR" altLang="zh-CN" sz="2000" b="1" smtClean="0">
                <a:solidFill>
                  <a:srgbClr val="000099"/>
                </a:solidFill>
                <a:cs typeface="华文楷体"/>
              </a:rPr>
              <a:t>Vücut toplam demiri erkeklerde 50mg/kg; bayanlarda 40mg/kg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tr-TR" cap="none" smtClean="0">
                <a:effectLst/>
              </a:rPr>
              <a:t>AMAÇ</a:t>
            </a:r>
          </a:p>
        </p:txBody>
      </p:sp>
      <p:sp>
        <p:nvSpPr>
          <p:cNvPr id="16386" name="Rectangle 3"/>
          <p:cNvSpPr>
            <a:spLocks noGrp="1"/>
          </p:cNvSpPr>
          <p:nvPr>
            <p:ph type="body" idx="4294967295"/>
          </p:nvPr>
        </p:nvSpPr>
        <p:spPr/>
        <p:txBody>
          <a:bodyPr/>
          <a:lstStyle/>
          <a:p>
            <a:r>
              <a:rPr lang="tr-TR" smtClean="0"/>
              <a:t>Demir eksikliği anemisi tanı ve tedavisi hakkında bilgi ve beceri kazandırmaktır.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2 İçerik Yer Tutucusu"/>
          <p:cNvSpPr>
            <a:spLocks noGrp="1"/>
          </p:cNvSpPr>
          <p:nvPr>
            <p:ph idx="1"/>
          </p:nvPr>
        </p:nvSpPr>
        <p:spPr>
          <a:xfrm>
            <a:off x="304800" y="1143000"/>
            <a:ext cx="8686800" cy="5500688"/>
          </a:xfrm>
        </p:spPr>
        <p:txBody>
          <a:bodyPr/>
          <a:lstStyle/>
          <a:p>
            <a:pPr eaLnBrk="1" hangingPunct="1"/>
            <a:r>
              <a:rPr lang="tr-TR" sz="1600" smtClean="0">
                <a:latin typeface="Franklin Gothic Medium" pitchFamily="34" charset="0"/>
              </a:rPr>
              <a:t>Saf halde gümüşsü beyaz renkli bir metal olan demir (Fe), dünyadaki metaller içinde en bol bulunanların ikincisidir.Yeryüzünün çekirdeği, büyük miktarda metal demirden yapılmıştır. Ancak, yeryüzü kabuğunda demir, öteki maddelerle tepkimeye girmiş durumdadır.</a:t>
            </a:r>
          </a:p>
          <a:p>
            <a:pPr eaLnBrk="1" hangingPunct="1"/>
            <a:r>
              <a:rPr lang="tr-TR" sz="1600" smtClean="0">
                <a:latin typeface="Franklin Gothic Medium" pitchFamily="34" charset="0"/>
              </a:rPr>
              <a:t>İnsanlarda en büyük demir yüzdesi, kırmızı kan hücrelerinde bulunur. Hemoglobinin temel bölümlerinden birini oluşturur.</a:t>
            </a:r>
          </a:p>
          <a:p>
            <a:pPr eaLnBrk="1" hangingPunct="1"/>
            <a:r>
              <a:rPr lang="tr-TR" sz="1600" smtClean="0">
                <a:latin typeface="Franklin Gothic Medium" pitchFamily="34" charset="0"/>
              </a:rPr>
              <a:t>Demirin kimyasal simgesi olan </a:t>
            </a:r>
            <a:r>
              <a:rPr lang="tr-TR" sz="1600" b="1" smtClean="0">
                <a:latin typeface="Franklin Gothic Medium" pitchFamily="34" charset="0"/>
              </a:rPr>
              <a:t>Fe</a:t>
            </a:r>
            <a:r>
              <a:rPr lang="tr-TR" sz="1600" smtClean="0">
                <a:latin typeface="Franklin Gothic Medium" pitchFamily="34" charset="0"/>
              </a:rPr>
              <a:t>, latince “demir” anlamına gelen</a:t>
            </a:r>
            <a:r>
              <a:rPr lang="tr-TR" sz="1600" b="1" smtClean="0">
                <a:latin typeface="Franklin Gothic Medium" pitchFamily="34" charset="0"/>
              </a:rPr>
              <a:t> ferrum</a:t>
            </a:r>
            <a:r>
              <a:rPr lang="tr-TR" sz="1600" smtClean="0">
                <a:latin typeface="Franklin Gothic Medium" pitchFamily="34" charset="0"/>
              </a:rPr>
              <a:t>’ dan türetilmiştir. Ergime noktası          1538 ° C</a:t>
            </a:r>
            <a:br>
              <a:rPr lang="tr-TR" sz="1600" smtClean="0">
                <a:latin typeface="Franklin Gothic Medium" pitchFamily="34" charset="0"/>
              </a:rPr>
            </a:br>
            <a:r>
              <a:rPr lang="tr-TR" sz="1600" smtClean="0">
                <a:latin typeface="Franklin Gothic Medium" pitchFamily="34" charset="0"/>
              </a:rPr>
              <a:t>Kaynama noktası      2861 ° C</a:t>
            </a:r>
          </a:p>
        </p:txBody>
      </p:sp>
      <p:pic>
        <p:nvPicPr>
          <p:cNvPr id="34818" name="Picture 2" descr="C:\Users\win 7\Desktop\87427.jpg"/>
          <p:cNvPicPr>
            <a:picLocks noChangeAspect="1" noChangeArrowheads="1"/>
          </p:cNvPicPr>
          <p:nvPr/>
        </p:nvPicPr>
        <p:blipFill>
          <a:blip r:embed="rId2"/>
          <a:srcRect/>
          <a:stretch>
            <a:fillRect/>
          </a:stretch>
        </p:blipFill>
        <p:spPr bwMode="auto">
          <a:xfrm>
            <a:off x="500063" y="4143375"/>
            <a:ext cx="2212975" cy="2571750"/>
          </a:xfrm>
          <a:prstGeom prst="rect">
            <a:avLst/>
          </a:prstGeom>
          <a:noFill/>
          <a:ln w="9525">
            <a:noFill/>
            <a:miter lim="800000"/>
            <a:headEnd/>
            <a:tailEnd/>
          </a:ln>
        </p:spPr>
      </p:pic>
      <p:pic>
        <p:nvPicPr>
          <p:cNvPr id="34819" name="Picture 4" descr="C:\Users\win 7\Desktop\A_r_Z_rhl_Osmanl_Sipahisi.jpg"/>
          <p:cNvPicPr>
            <a:picLocks noChangeAspect="1" noChangeArrowheads="1"/>
          </p:cNvPicPr>
          <p:nvPr/>
        </p:nvPicPr>
        <p:blipFill>
          <a:blip r:embed="rId3"/>
          <a:srcRect/>
          <a:stretch>
            <a:fillRect/>
          </a:stretch>
        </p:blipFill>
        <p:spPr bwMode="auto">
          <a:xfrm>
            <a:off x="3071813" y="4143375"/>
            <a:ext cx="2928937" cy="2500313"/>
          </a:xfrm>
          <a:prstGeom prst="rect">
            <a:avLst/>
          </a:prstGeom>
          <a:noFill/>
          <a:ln w="9525">
            <a:noFill/>
            <a:miter lim="800000"/>
            <a:headEnd/>
            <a:tailEnd/>
          </a:ln>
        </p:spPr>
      </p:pic>
      <p:pic>
        <p:nvPicPr>
          <p:cNvPr id="34820" name="Picture 2" descr="C:\Users\win 7\Desktop\idil_imamoglu_0011.jpg"/>
          <p:cNvPicPr>
            <a:picLocks noChangeAspect="1" noChangeArrowheads="1"/>
          </p:cNvPicPr>
          <p:nvPr/>
        </p:nvPicPr>
        <p:blipFill>
          <a:blip r:embed="rId4"/>
          <a:srcRect/>
          <a:stretch>
            <a:fillRect/>
          </a:stretch>
        </p:blipFill>
        <p:spPr bwMode="auto">
          <a:xfrm>
            <a:off x="6084888" y="4076700"/>
            <a:ext cx="2771775"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457200"/>
            <a:ext cx="8686800" cy="757222"/>
          </a:xfrm>
        </p:spPr>
        <p:txBody>
          <a:bodyPr/>
          <a:lstStyle/>
          <a:p>
            <a:pPr eaLnBrk="1" fontAlgn="auto" hangingPunct="1">
              <a:spcAft>
                <a:spcPts val="0"/>
              </a:spcAft>
              <a:defRPr/>
            </a:pPr>
            <a:r>
              <a:rPr lang="tr-TR" dirty="0" smtClean="0"/>
              <a:t>İnsan vücudunda </a:t>
            </a:r>
            <a:r>
              <a:rPr lang="tr-TR" dirty="0" err="1" smtClean="0"/>
              <a:t>demİR</a:t>
            </a:r>
            <a:endParaRPr lang="tr-TR" dirty="0"/>
          </a:p>
        </p:txBody>
      </p:sp>
      <p:sp>
        <p:nvSpPr>
          <p:cNvPr id="35842" name="2 İçerik Yer Tutucusu"/>
          <p:cNvSpPr>
            <a:spLocks noGrp="1"/>
          </p:cNvSpPr>
          <p:nvPr>
            <p:ph idx="1"/>
          </p:nvPr>
        </p:nvSpPr>
        <p:spPr>
          <a:xfrm>
            <a:off x="304800" y="1285875"/>
            <a:ext cx="8686800" cy="5429250"/>
          </a:xfrm>
        </p:spPr>
        <p:txBody>
          <a:bodyPr/>
          <a:lstStyle/>
          <a:p>
            <a:pPr eaLnBrk="1" hangingPunct="1"/>
            <a:r>
              <a:rPr lang="tr-TR" sz="2000" smtClean="0"/>
              <a:t>Demir, bakır ve kalsiyum gibi bazı minerallerin emilimi, eritrositlerin ve çeşitli enzimlerin üretimi için gereklidir.</a:t>
            </a:r>
          </a:p>
          <a:p>
            <a:pPr eaLnBrk="1" hangingPunct="1"/>
            <a:endParaRPr lang="tr-TR" sz="2000" smtClean="0"/>
          </a:p>
          <a:p>
            <a:pPr eaLnBrk="1" hangingPunct="1"/>
            <a:r>
              <a:rPr lang="tr-TR" sz="2000" smtClean="0"/>
              <a:t>Organizmada hemoglobin, miyoglobin ve solunum enzimlerinde bulunur.</a:t>
            </a:r>
          </a:p>
          <a:p>
            <a:pPr eaLnBrk="1" hangingPunct="1"/>
            <a:endParaRPr lang="tr-TR" sz="2000" smtClean="0"/>
          </a:p>
          <a:p>
            <a:pPr eaLnBrk="1" hangingPunct="1"/>
            <a:r>
              <a:rPr lang="tr-TR" sz="2000" smtClean="0"/>
              <a:t>Bitkiler demiri topraktan, hayvan ve insan organizması da bitkilerden alır.</a:t>
            </a:r>
          </a:p>
          <a:p>
            <a:pPr eaLnBrk="1" hangingPunct="1">
              <a:lnSpc>
                <a:spcPct val="150000"/>
              </a:lnSpc>
              <a:buFont typeface="Wingdings" pitchFamily="2" charset="2"/>
              <a:buChar char="Ø"/>
            </a:pPr>
            <a:r>
              <a:rPr lang="tr-TR" altLang="zh-CN" sz="2000" b="1" smtClean="0">
                <a:solidFill>
                  <a:srgbClr val="000099"/>
                </a:solidFill>
                <a:cs typeface="华文楷体"/>
              </a:rPr>
              <a:t>Günlük ihtiyaç : Erkek ve postmenapoz kadın 1 mg,</a:t>
            </a:r>
          </a:p>
          <a:p>
            <a:pPr eaLnBrk="1" hangingPunct="1">
              <a:lnSpc>
                <a:spcPct val="150000"/>
              </a:lnSpc>
              <a:buFont typeface="Wingdings" pitchFamily="2" charset="2"/>
              <a:buChar char="Ø"/>
            </a:pPr>
            <a:r>
              <a:rPr lang="tr-TR" altLang="zh-CN" sz="2000" b="1" smtClean="0">
                <a:solidFill>
                  <a:srgbClr val="000099"/>
                </a:solidFill>
                <a:cs typeface="华文楷体"/>
              </a:rPr>
              <a:t>Mens çağı ve emziren kadın 2 mg, Gebelerde 3-4 mg</a:t>
            </a:r>
          </a:p>
          <a:p>
            <a:pPr eaLnBrk="1" hangingPunct="1">
              <a:buFont typeface="Wingdings 2" pitchFamily="18" charset="2"/>
              <a:buNone/>
            </a:pPr>
            <a:endParaRPr lang="tr-TR" sz="2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tr-TR" cap="none" smtClean="0">
                <a:effectLst/>
              </a:rPr>
              <a:t>BESİNLERDE DEMİR</a:t>
            </a:r>
          </a:p>
        </p:txBody>
      </p:sp>
      <p:sp>
        <p:nvSpPr>
          <p:cNvPr id="36866" name="Rectangle 3"/>
          <p:cNvSpPr>
            <a:spLocks noGrp="1"/>
          </p:cNvSpPr>
          <p:nvPr>
            <p:ph type="body" idx="4294967295"/>
          </p:nvPr>
        </p:nvSpPr>
        <p:spPr/>
        <p:txBody>
          <a:bodyPr/>
          <a:lstStyle/>
          <a:p>
            <a:pPr eaLnBrk="1" hangingPunct="1"/>
            <a:r>
              <a:rPr lang="tr-TR" sz="2000" smtClean="0"/>
              <a:t>Demir için en iyi kaynaklar </a:t>
            </a:r>
          </a:p>
          <a:p>
            <a:pPr lvl="1" eaLnBrk="1" hangingPunct="1"/>
            <a:r>
              <a:rPr lang="tr-TR" sz="2000" smtClean="0"/>
              <a:t>karaciğer, böbrek, kalp, </a:t>
            </a:r>
          </a:p>
          <a:p>
            <a:pPr lvl="1" eaLnBrk="1" hangingPunct="1"/>
            <a:r>
              <a:rPr lang="tr-TR" sz="2000" smtClean="0"/>
              <a:t>sakatatlar, </a:t>
            </a:r>
          </a:p>
          <a:p>
            <a:pPr lvl="1" eaLnBrk="1" hangingPunct="1"/>
            <a:r>
              <a:rPr lang="tr-TR" sz="2000" smtClean="0"/>
              <a:t>yumurta sarısı, </a:t>
            </a:r>
          </a:p>
          <a:p>
            <a:pPr lvl="1" eaLnBrk="1" hangingPunct="1"/>
            <a:r>
              <a:rPr lang="tr-TR" sz="2000" smtClean="0"/>
              <a:t>balık, istiridye, </a:t>
            </a:r>
          </a:p>
          <a:p>
            <a:pPr lvl="1" eaLnBrk="1" hangingPunct="1"/>
            <a:r>
              <a:rPr lang="tr-TR" sz="2000" smtClean="0"/>
              <a:t>fasulye, ıspanak, buğday ve yulaf unu, </a:t>
            </a:r>
          </a:p>
          <a:p>
            <a:pPr lvl="1" eaLnBrk="1" hangingPunct="1"/>
            <a:r>
              <a:rPr lang="tr-TR" sz="2000" smtClean="0"/>
              <a:t>hurma, ceviz, fındık, kuru kayısı ve pekmezdir.</a:t>
            </a:r>
          </a:p>
          <a:p>
            <a:pPr eaLnBrk="1" hangingPunct="1"/>
            <a:r>
              <a:rPr lang="tr-TR" sz="2000" smtClean="0"/>
              <a:t>Besinlerde </a:t>
            </a:r>
            <a:r>
              <a:rPr lang="tr-TR" sz="2000" b="1" smtClean="0">
                <a:solidFill>
                  <a:srgbClr val="C00000"/>
                </a:solidFill>
              </a:rPr>
              <a:t>Fe 3+ </a:t>
            </a:r>
            <a:r>
              <a:rPr lang="tr-TR" sz="2000" smtClean="0"/>
              <a:t>şeklinde bulunur.</a:t>
            </a:r>
          </a:p>
        </p:txBody>
      </p:sp>
      <p:pic>
        <p:nvPicPr>
          <p:cNvPr id="36867" name="Picture 2" descr="C:\Users\win 7\Desktop\ramazanda_yumurta_tuketimi13432020970_h906483.jpg"/>
          <p:cNvPicPr>
            <a:picLocks noChangeAspect="1" noChangeArrowheads="1"/>
          </p:cNvPicPr>
          <p:nvPr/>
        </p:nvPicPr>
        <p:blipFill>
          <a:blip r:embed="rId2"/>
          <a:srcRect/>
          <a:stretch>
            <a:fillRect/>
          </a:stretch>
        </p:blipFill>
        <p:spPr bwMode="auto">
          <a:xfrm>
            <a:off x="500063" y="4857750"/>
            <a:ext cx="2000250" cy="1614488"/>
          </a:xfrm>
          <a:prstGeom prst="rect">
            <a:avLst/>
          </a:prstGeom>
          <a:noFill/>
          <a:ln w="9525">
            <a:noFill/>
            <a:miter lim="800000"/>
            <a:headEnd/>
            <a:tailEnd/>
          </a:ln>
        </p:spPr>
      </p:pic>
      <p:pic>
        <p:nvPicPr>
          <p:cNvPr id="36868" name="Picture 3" descr="C:\Users\win 7\Desktop\indir.jpg"/>
          <p:cNvPicPr>
            <a:picLocks noChangeAspect="1" noChangeArrowheads="1"/>
          </p:cNvPicPr>
          <p:nvPr/>
        </p:nvPicPr>
        <p:blipFill>
          <a:blip r:embed="rId3"/>
          <a:srcRect/>
          <a:stretch>
            <a:fillRect/>
          </a:stretch>
        </p:blipFill>
        <p:spPr bwMode="auto">
          <a:xfrm>
            <a:off x="2643188" y="4857750"/>
            <a:ext cx="2143125" cy="1600200"/>
          </a:xfrm>
          <a:prstGeom prst="rect">
            <a:avLst/>
          </a:prstGeom>
          <a:noFill/>
          <a:ln w="9525">
            <a:noFill/>
            <a:miter lim="800000"/>
            <a:headEnd/>
            <a:tailEnd/>
          </a:ln>
        </p:spPr>
      </p:pic>
      <p:pic>
        <p:nvPicPr>
          <p:cNvPr id="36869" name="Picture 4" descr="C:\Users\win 7\Desktop\images.jpg"/>
          <p:cNvPicPr>
            <a:picLocks noChangeAspect="1" noChangeArrowheads="1"/>
          </p:cNvPicPr>
          <p:nvPr/>
        </p:nvPicPr>
        <p:blipFill>
          <a:blip r:embed="rId4"/>
          <a:srcRect/>
          <a:stretch>
            <a:fillRect/>
          </a:stretch>
        </p:blipFill>
        <p:spPr bwMode="auto">
          <a:xfrm>
            <a:off x="4857750" y="4929188"/>
            <a:ext cx="1928813" cy="1379537"/>
          </a:xfrm>
          <a:prstGeom prst="rect">
            <a:avLst/>
          </a:prstGeom>
          <a:noFill/>
          <a:ln w="9525">
            <a:noFill/>
            <a:miter lim="800000"/>
            <a:headEnd/>
            <a:tailEnd/>
          </a:ln>
        </p:spPr>
      </p:pic>
      <p:pic>
        <p:nvPicPr>
          <p:cNvPr id="36870" name="Picture 6" descr="C:\Users\win 7\Desktop\images (2).jpg"/>
          <p:cNvPicPr>
            <a:picLocks noChangeAspect="1" noChangeArrowheads="1"/>
          </p:cNvPicPr>
          <p:nvPr/>
        </p:nvPicPr>
        <p:blipFill>
          <a:blip r:embed="rId5"/>
          <a:srcRect/>
          <a:stretch>
            <a:fillRect/>
          </a:stretch>
        </p:blipFill>
        <p:spPr bwMode="auto">
          <a:xfrm>
            <a:off x="6858000" y="4929188"/>
            <a:ext cx="2066925" cy="14097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442913" y="103188"/>
            <a:ext cx="8243887" cy="877887"/>
          </a:xfrm>
        </p:spPr>
        <p:txBody>
          <a:bodyPr/>
          <a:lstStyle/>
          <a:p>
            <a:pPr eaLnBrk="1" fontAlgn="auto" hangingPunct="1">
              <a:spcAft>
                <a:spcPts val="0"/>
              </a:spcAft>
              <a:defRPr/>
            </a:pPr>
            <a:r>
              <a:rPr lang="tr-TR" sz="4000" b="1" dirty="0" err="1" smtClean="0">
                <a:solidFill>
                  <a:srgbClr val="800000"/>
                </a:solidFill>
                <a:effectLst/>
              </a:rPr>
              <a:t>Demİr</a:t>
            </a:r>
            <a:r>
              <a:rPr lang="tr-TR" sz="4000" b="1" dirty="0" smtClean="0">
                <a:solidFill>
                  <a:srgbClr val="800000"/>
                </a:solidFill>
                <a:effectLst/>
              </a:rPr>
              <a:t>  </a:t>
            </a:r>
            <a:r>
              <a:rPr lang="tr-TR" sz="4000" b="1" dirty="0" err="1" smtClean="0">
                <a:solidFill>
                  <a:srgbClr val="800000"/>
                </a:solidFill>
                <a:effectLst/>
              </a:rPr>
              <a:t>emİlİmİ</a:t>
            </a:r>
            <a:endParaRPr lang="tr-TR" sz="4000" b="1" dirty="0" smtClean="0">
              <a:solidFill>
                <a:srgbClr val="800000"/>
              </a:solidFill>
              <a:effectLst/>
            </a:endParaRPr>
          </a:p>
        </p:txBody>
      </p:sp>
      <p:pic>
        <p:nvPicPr>
          <p:cNvPr id="37890" name="Picture 4"/>
          <p:cNvPicPr>
            <a:picLocks noGrp="1" noChangeAspect="1" noChangeArrowheads="1"/>
          </p:cNvPicPr>
          <p:nvPr>
            <p:ph idx="1"/>
          </p:nvPr>
        </p:nvPicPr>
        <p:blipFill>
          <a:blip r:embed="rId2"/>
          <a:srcRect b="8688"/>
          <a:stretch>
            <a:fillRect/>
          </a:stretch>
        </p:blipFill>
        <p:spPr>
          <a:xfrm>
            <a:off x="971550" y="1052513"/>
            <a:ext cx="4464050" cy="4360862"/>
          </a:xfrm>
        </p:spPr>
      </p:pic>
      <p:sp>
        <p:nvSpPr>
          <p:cNvPr id="37892" name="Text Box 9"/>
          <p:cNvSpPr txBox="1">
            <a:spLocks noChangeArrowheads="1"/>
          </p:cNvSpPr>
          <p:nvPr/>
        </p:nvSpPr>
        <p:spPr bwMode="auto">
          <a:xfrm>
            <a:off x="5364163" y="1484313"/>
            <a:ext cx="3455987" cy="708025"/>
          </a:xfrm>
          <a:prstGeom prst="rect">
            <a:avLst/>
          </a:prstGeom>
          <a:noFill/>
          <a:ln w="9525">
            <a:noFill/>
            <a:miter lim="800000"/>
            <a:headEnd/>
            <a:tailEnd/>
          </a:ln>
        </p:spPr>
        <p:txBody>
          <a:bodyPr>
            <a:spAutoFit/>
          </a:bodyPr>
          <a:lstStyle/>
          <a:p>
            <a:pPr>
              <a:spcBef>
                <a:spcPct val="50000"/>
              </a:spcBef>
            </a:pPr>
            <a:r>
              <a:rPr lang="tr-TR" sz="2000">
                <a:solidFill>
                  <a:srgbClr val="800000"/>
                </a:solidFill>
                <a:latin typeface="Franklin Gothic Book"/>
              </a:rPr>
              <a:t>Mide asidi:</a:t>
            </a:r>
            <a:r>
              <a:rPr lang="tr-TR" sz="2000">
                <a:latin typeface="Franklin Gothic Book"/>
              </a:rPr>
              <a:t> </a:t>
            </a:r>
            <a:r>
              <a:rPr lang="tr-TR" sz="2000">
                <a:solidFill>
                  <a:srgbClr val="000099"/>
                </a:solidFill>
                <a:latin typeface="Franklin Gothic Book"/>
              </a:rPr>
              <a:t>Demirin çözünür halde kalmasını sağlar</a:t>
            </a:r>
          </a:p>
        </p:txBody>
      </p:sp>
      <p:sp>
        <p:nvSpPr>
          <p:cNvPr id="37893" name="Text Box 10"/>
          <p:cNvSpPr txBox="1">
            <a:spLocks noChangeArrowheads="1"/>
          </p:cNvSpPr>
          <p:nvPr/>
        </p:nvSpPr>
        <p:spPr bwMode="auto">
          <a:xfrm>
            <a:off x="5508625" y="2420938"/>
            <a:ext cx="3455988" cy="1016000"/>
          </a:xfrm>
          <a:prstGeom prst="rect">
            <a:avLst/>
          </a:prstGeom>
          <a:noFill/>
          <a:ln w="9525">
            <a:noFill/>
            <a:miter lim="800000"/>
            <a:headEnd/>
            <a:tailEnd/>
          </a:ln>
        </p:spPr>
        <p:txBody>
          <a:bodyPr>
            <a:spAutoFit/>
          </a:bodyPr>
          <a:lstStyle/>
          <a:p>
            <a:pPr>
              <a:spcBef>
                <a:spcPct val="50000"/>
              </a:spcBef>
            </a:pPr>
            <a:r>
              <a:rPr lang="tr-TR" sz="2000">
                <a:solidFill>
                  <a:srgbClr val="800000"/>
                </a:solidFill>
                <a:latin typeface="Franklin Gothic Book"/>
              </a:rPr>
              <a:t>C vitamini:</a:t>
            </a:r>
            <a:r>
              <a:rPr lang="tr-TR" sz="2000">
                <a:solidFill>
                  <a:srgbClr val="000099"/>
                </a:solidFill>
                <a:latin typeface="Franklin Gothic Book"/>
              </a:rPr>
              <a:t> DCYTB=Ferriredüktaz kofaktörüdür</a:t>
            </a:r>
          </a:p>
        </p:txBody>
      </p:sp>
      <p:sp>
        <p:nvSpPr>
          <p:cNvPr id="37894" name="Text Box 11"/>
          <p:cNvSpPr txBox="1">
            <a:spLocks noChangeArrowheads="1"/>
          </p:cNvSpPr>
          <p:nvPr/>
        </p:nvSpPr>
        <p:spPr bwMode="auto">
          <a:xfrm>
            <a:off x="5580063" y="3573463"/>
            <a:ext cx="3313112" cy="984250"/>
          </a:xfrm>
          <a:prstGeom prst="rect">
            <a:avLst/>
          </a:prstGeom>
          <a:noFill/>
          <a:ln w="9525">
            <a:noFill/>
            <a:miter lim="800000"/>
            <a:headEnd/>
            <a:tailEnd/>
          </a:ln>
        </p:spPr>
        <p:txBody>
          <a:bodyPr>
            <a:spAutoFit/>
          </a:bodyPr>
          <a:lstStyle/>
          <a:p>
            <a:pPr>
              <a:lnSpc>
                <a:spcPct val="80000"/>
              </a:lnSpc>
              <a:spcBef>
                <a:spcPct val="50000"/>
              </a:spcBef>
            </a:pPr>
            <a:r>
              <a:rPr lang="tr-TR" sz="2000">
                <a:solidFill>
                  <a:srgbClr val="800000"/>
                </a:solidFill>
                <a:latin typeface="Franklin Gothic Book"/>
              </a:rPr>
              <a:t>Bakır:  </a:t>
            </a:r>
            <a:r>
              <a:rPr lang="tr-TR" sz="2000">
                <a:solidFill>
                  <a:srgbClr val="000099"/>
                </a:solidFill>
                <a:latin typeface="Franklin Gothic Book"/>
              </a:rPr>
              <a:t>Hephaestin=Ferroksidaz</a:t>
            </a:r>
          </a:p>
          <a:p>
            <a:pPr>
              <a:lnSpc>
                <a:spcPct val="80000"/>
              </a:lnSpc>
              <a:spcBef>
                <a:spcPct val="50000"/>
              </a:spcBef>
            </a:pPr>
            <a:r>
              <a:rPr lang="tr-TR" sz="2000">
                <a:solidFill>
                  <a:srgbClr val="000099"/>
                </a:solidFill>
                <a:latin typeface="Franklin Gothic Book"/>
              </a:rPr>
              <a:t>Yapısında bulunur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214313"/>
            <a:ext cx="8243887" cy="928687"/>
          </a:xfrm>
        </p:spPr>
        <p:txBody>
          <a:bodyPr/>
          <a:lstStyle/>
          <a:p>
            <a:pPr eaLnBrk="1" fontAlgn="auto" hangingPunct="1">
              <a:spcAft>
                <a:spcPts val="0"/>
              </a:spcAft>
              <a:defRPr/>
            </a:pPr>
            <a:r>
              <a:rPr lang="tr-TR" sz="4000" b="1" dirty="0" err="1" smtClean="0">
                <a:solidFill>
                  <a:srgbClr val="990000"/>
                </a:solidFill>
                <a:effectLst/>
              </a:rPr>
              <a:t>Demİr</a:t>
            </a:r>
            <a:r>
              <a:rPr lang="tr-TR" sz="4000" b="1" dirty="0" smtClean="0">
                <a:solidFill>
                  <a:srgbClr val="990000"/>
                </a:solidFill>
                <a:effectLst/>
              </a:rPr>
              <a:t> </a:t>
            </a:r>
            <a:r>
              <a:rPr lang="tr-TR" sz="4000" b="1" dirty="0" err="1" smtClean="0">
                <a:solidFill>
                  <a:srgbClr val="990000"/>
                </a:solidFill>
                <a:effectLst/>
              </a:rPr>
              <a:t>eksİklİğİnİn</a:t>
            </a:r>
            <a:r>
              <a:rPr lang="tr-TR" sz="4000" b="1" dirty="0" smtClean="0">
                <a:solidFill>
                  <a:srgbClr val="990000"/>
                </a:solidFill>
                <a:effectLst/>
              </a:rPr>
              <a:t> </a:t>
            </a:r>
            <a:r>
              <a:rPr lang="tr-TR" sz="4000" b="1" dirty="0" err="1" smtClean="0">
                <a:solidFill>
                  <a:srgbClr val="990000"/>
                </a:solidFill>
                <a:effectLst/>
              </a:rPr>
              <a:t>sebeplerİ</a:t>
            </a:r>
            <a:endParaRPr lang="tr-TR" sz="4000" b="1" dirty="0" smtClean="0">
              <a:solidFill>
                <a:srgbClr val="990000"/>
              </a:solidFill>
              <a:effectLst/>
            </a:endParaRPr>
          </a:p>
        </p:txBody>
      </p:sp>
      <p:graphicFrame>
        <p:nvGraphicFramePr>
          <p:cNvPr id="27679" name="Group 31"/>
          <p:cNvGraphicFramePr>
            <a:graphicFrameLocks noGrp="1"/>
          </p:cNvGraphicFramePr>
          <p:nvPr>
            <p:ph idx="1"/>
          </p:nvPr>
        </p:nvGraphicFramePr>
        <p:xfrm>
          <a:off x="468313" y="1268413"/>
          <a:ext cx="8435975" cy="4876800"/>
        </p:xfrm>
        <a:graphic>
          <a:graphicData uri="http://schemas.openxmlformats.org/drawingml/2006/table">
            <a:tbl>
              <a:tblPr/>
              <a:tblGrid>
                <a:gridCol w="4217987"/>
                <a:gridCol w="4217988"/>
              </a:tblGrid>
              <a:tr h="4456113">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tr-TR" sz="2000" b="1" i="0" u="none" strike="noStrike" cap="none" normalizeH="0" baseline="0" dirty="0" smtClean="0">
                          <a:ln>
                            <a:noFill/>
                          </a:ln>
                          <a:solidFill>
                            <a:srgbClr val="E22E10"/>
                          </a:solidFill>
                          <a:effectLst/>
                          <a:latin typeface="+mn-lt"/>
                        </a:rPr>
                        <a:t>1.Yetersiz demir alımı</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mn-lt"/>
                        </a:rPr>
                        <a:t>   </a:t>
                      </a:r>
                      <a:r>
                        <a:rPr kumimoji="0" lang="tr-TR" sz="1800" b="1" i="0" u="none" strike="noStrike" cap="none" normalizeH="0" baseline="0" dirty="0" smtClean="0">
                          <a:ln>
                            <a:noFill/>
                          </a:ln>
                          <a:solidFill>
                            <a:srgbClr val="0000FF"/>
                          </a:solidFill>
                          <a:effectLst/>
                          <a:latin typeface="+mn-lt"/>
                        </a:rPr>
                        <a:t>Diyet</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2000" b="1" i="0" u="none" strike="noStrike" cap="none" normalizeH="0" baseline="0" dirty="0" smtClean="0">
                          <a:ln>
                            <a:noFill/>
                          </a:ln>
                          <a:solidFill>
                            <a:srgbClr val="E22E10"/>
                          </a:solidFill>
                          <a:effectLst/>
                          <a:latin typeface="+mn-lt"/>
                        </a:rPr>
                        <a:t>2-Demir emiliminde azalma</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mn-lt"/>
                        </a:rPr>
                        <a:t>   </a:t>
                      </a:r>
                      <a:r>
                        <a:rPr kumimoji="0" lang="tr-TR" sz="1800" b="1" i="0" u="none" strike="noStrike" cap="none" normalizeH="0" baseline="0" dirty="0" err="1" smtClean="0">
                          <a:ln>
                            <a:noFill/>
                          </a:ln>
                          <a:solidFill>
                            <a:srgbClr val="0000FF"/>
                          </a:solidFill>
                          <a:effectLst/>
                          <a:latin typeface="+mn-lt"/>
                        </a:rPr>
                        <a:t>Aklorhidri</a:t>
                      </a:r>
                      <a:endParaRPr kumimoji="0" lang="tr-TR" sz="18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Gastrik</a:t>
                      </a:r>
                      <a:r>
                        <a:rPr kumimoji="0" lang="tr-TR" sz="1800" b="1" i="0" u="none" strike="noStrike" cap="none" normalizeH="0" baseline="0" dirty="0" smtClean="0">
                          <a:ln>
                            <a:noFill/>
                          </a:ln>
                          <a:solidFill>
                            <a:srgbClr val="0000FF"/>
                          </a:solidFill>
                          <a:effectLst/>
                          <a:latin typeface="+mn-lt"/>
                        </a:rPr>
                        <a:t> rezeksiyon</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Gluten</a:t>
                      </a: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enteropatisi</a:t>
                      </a:r>
                      <a:endParaRPr kumimoji="0" lang="tr-TR" sz="18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Malabsorbsiyon</a:t>
                      </a:r>
                      <a:endParaRPr kumimoji="0" lang="tr-TR" sz="18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2000" b="1" i="0" u="none" strike="noStrike" cap="none" normalizeH="0" baseline="0" dirty="0" smtClean="0">
                          <a:ln>
                            <a:noFill/>
                          </a:ln>
                          <a:solidFill>
                            <a:srgbClr val="E22E10"/>
                          </a:solidFill>
                          <a:effectLst/>
                          <a:latin typeface="+mn-lt"/>
                        </a:rPr>
                        <a:t>3-Demir ihtiyacında artma</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mn-lt"/>
                        </a:rPr>
                        <a:t>   </a:t>
                      </a:r>
                      <a:r>
                        <a:rPr kumimoji="0" lang="tr-TR" sz="1800" b="1" i="0" u="none" strike="noStrike" cap="none" normalizeH="0" baseline="0" dirty="0" smtClean="0">
                          <a:ln>
                            <a:noFill/>
                          </a:ln>
                          <a:solidFill>
                            <a:srgbClr val="0000FF"/>
                          </a:solidFill>
                          <a:effectLst/>
                          <a:latin typeface="+mn-lt"/>
                        </a:rPr>
                        <a:t>Süt çocukluğu</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Gebelik</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Emzirme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mn-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5E47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E22E10"/>
                          </a:solidFill>
                          <a:effectLst/>
                          <a:latin typeface="+mn-lt"/>
                        </a:rPr>
                        <a:t>4-Demir kaybında artış</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E22E10"/>
                          </a:solidFill>
                          <a:effectLst/>
                          <a:latin typeface="+mn-lt"/>
                        </a:rPr>
                        <a:t>   </a:t>
                      </a:r>
                      <a:r>
                        <a:rPr kumimoji="0" lang="tr-TR" sz="1800" b="1" i="0" u="none" strike="noStrike" cap="none" normalizeH="0" baseline="0" dirty="0" err="1" smtClean="0">
                          <a:ln>
                            <a:noFill/>
                          </a:ln>
                          <a:solidFill>
                            <a:srgbClr val="0000FF"/>
                          </a:solidFill>
                          <a:effectLst/>
                          <a:latin typeface="+mn-lt"/>
                        </a:rPr>
                        <a:t>Gastrointestinal</a:t>
                      </a:r>
                      <a:r>
                        <a:rPr kumimoji="0" lang="tr-TR" sz="1800" b="1" i="0" u="none" strike="noStrike" cap="none" normalizeH="0" baseline="0" dirty="0" smtClean="0">
                          <a:ln>
                            <a:noFill/>
                          </a:ln>
                          <a:solidFill>
                            <a:srgbClr val="0000FF"/>
                          </a:solidFill>
                          <a:effectLst/>
                          <a:latin typeface="+mn-lt"/>
                        </a:rPr>
                        <a:t> kanamalar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Neoplazm</a:t>
                      </a:r>
                      <a:endParaRPr kumimoji="0" lang="tr-TR" sz="18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Aspirin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Ülser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İnflamatuar</a:t>
                      </a:r>
                      <a:r>
                        <a:rPr kumimoji="0" lang="tr-TR" sz="1800" b="1" i="0" u="none" strike="noStrike" cap="none" normalizeH="0" baseline="0" dirty="0" smtClean="0">
                          <a:ln>
                            <a:noFill/>
                          </a:ln>
                          <a:solidFill>
                            <a:srgbClr val="0000FF"/>
                          </a:solidFill>
                          <a:effectLst/>
                          <a:latin typeface="+mn-lt"/>
                        </a:rPr>
                        <a:t> Barsak </a:t>
                      </a:r>
                      <a:r>
                        <a:rPr kumimoji="0" lang="tr-TR" sz="1800" b="1" i="0" u="none" strike="noStrike" cap="none" normalizeH="0" baseline="0" dirty="0" err="1" smtClean="0">
                          <a:ln>
                            <a:noFill/>
                          </a:ln>
                          <a:solidFill>
                            <a:srgbClr val="0000FF"/>
                          </a:solidFill>
                          <a:effectLst/>
                          <a:latin typeface="+mn-lt"/>
                        </a:rPr>
                        <a:t>Hast</a:t>
                      </a:r>
                      <a:r>
                        <a:rPr kumimoji="0" lang="tr-TR" sz="1800" b="1" i="0" u="none" strike="noStrike" cap="none" normalizeH="0" baseline="0" dirty="0" smtClean="0">
                          <a:ln>
                            <a:noFill/>
                          </a:ln>
                          <a:solidFill>
                            <a:srgbClr val="0000FF"/>
                          </a:solidFill>
                          <a:effectLst/>
                          <a:latin typeface="+mn-l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Divertikülit</a:t>
                      </a:r>
                      <a:endParaRPr kumimoji="0" lang="tr-TR" sz="18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Hemoroid</a:t>
                      </a:r>
                      <a:endParaRPr kumimoji="0" lang="tr-TR" sz="18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İnfeksiyon</a:t>
                      </a:r>
                      <a:r>
                        <a:rPr kumimoji="0" lang="tr-TR" sz="1800" b="1" i="0" u="none" strike="noStrike" cap="none" normalizeH="0" baseline="0" dirty="0" smtClean="0">
                          <a:ln>
                            <a:noFill/>
                          </a:ln>
                          <a:solidFill>
                            <a:srgbClr val="0000FF"/>
                          </a:solidFill>
                          <a:effectLst/>
                          <a:latin typeface="+mn-lt"/>
                        </a:rPr>
                        <a:t>:Kancalı kurtlar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Aşırı </a:t>
                      </a:r>
                      <a:r>
                        <a:rPr kumimoji="0" lang="tr-TR" sz="1800" b="1" i="0" u="none" strike="noStrike" cap="none" normalizeH="0" baseline="0" dirty="0" err="1" smtClean="0">
                          <a:ln>
                            <a:noFill/>
                          </a:ln>
                          <a:solidFill>
                            <a:srgbClr val="0000FF"/>
                          </a:solidFill>
                          <a:effectLst/>
                          <a:latin typeface="+mn-lt"/>
                        </a:rPr>
                        <a:t>mensturel</a:t>
                      </a:r>
                      <a:r>
                        <a:rPr kumimoji="0" lang="tr-TR" sz="1800" b="1" i="0" u="none" strike="noStrike" cap="none" normalizeH="0" baseline="0" dirty="0" smtClean="0">
                          <a:ln>
                            <a:noFill/>
                          </a:ln>
                          <a:solidFill>
                            <a:srgbClr val="0000FF"/>
                          </a:solidFill>
                          <a:effectLst/>
                          <a:latin typeface="+mn-lt"/>
                        </a:rPr>
                        <a:t> kanama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Hemodiyaliz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Hemoglobinüri</a:t>
                      </a:r>
                      <a:r>
                        <a:rPr kumimoji="0" lang="tr-TR" sz="1800" b="1" i="0" u="none" strike="noStrike" cap="none" normalizeH="0" baseline="0" dirty="0" smtClean="0">
                          <a:ln>
                            <a:noFill/>
                          </a:ln>
                          <a:solidFill>
                            <a:srgbClr val="0000FF"/>
                          </a:solidFill>
                          <a:effectLst/>
                          <a:latin typeface="+mn-lt"/>
                        </a:rPr>
                        <a:t> (PNH)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Sık kan bağışı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E22E10"/>
                          </a:solidFill>
                          <a:effectLst/>
                          <a:latin typeface="+mn-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5E478"/>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 y="142875"/>
            <a:ext cx="8243888" cy="885825"/>
          </a:xfrm>
        </p:spPr>
        <p:txBody>
          <a:bodyPr/>
          <a:lstStyle/>
          <a:p>
            <a:pPr eaLnBrk="1" fontAlgn="auto" hangingPunct="1">
              <a:spcAft>
                <a:spcPts val="0"/>
              </a:spcAft>
              <a:defRPr/>
            </a:pPr>
            <a:r>
              <a:rPr lang="tr-TR" sz="2800" b="1" dirty="0" err="1" smtClean="0">
                <a:solidFill>
                  <a:srgbClr val="990000"/>
                </a:solidFill>
                <a:effectLst/>
              </a:rPr>
              <a:t>Demİr</a:t>
            </a:r>
            <a:r>
              <a:rPr lang="tr-TR" sz="2800" b="1" dirty="0" smtClean="0">
                <a:solidFill>
                  <a:srgbClr val="990000"/>
                </a:solidFill>
                <a:effectLst/>
              </a:rPr>
              <a:t> </a:t>
            </a:r>
            <a:r>
              <a:rPr lang="tr-TR" sz="2800" b="1" dirty="0" err="1" smtClean="0">
                <a:solidFill>
                  <a:srgbClr val="990000"/>
                </a:solidFill>
                <a:effectLst/>
              </a:rPr>
              <a:t>eksİklİğİ</a:t>
            </a:r>
            <a:r>
              <a:rPr lang="tr-TR" sz="2800" b="1" dirty="0" smtClean="0">
                <a:solidFill>
                  <a:srgbClr val="990000"/>
                </a:solidFill>
                <a:effectLst/>
              </a:rPr>
              <a:t> </a:t>
            </a:r>
            <a:r>
              <a:rPr lang="tr-TR" sz="2800" b="1" dirty="0" err="1" smtClean="0">
                <a:solidFill>
                  <a:srgbClr val="990000"/>
                </a:solidFill>
                <a:effectLst/>
              </a:rPr>
              <a:t>Anemİsİnİn</a:t>
            </a:r>
            <a:r>
              <a:rPr lang="tr-TR" sz="2800" b="1" dirty="0" smtClean="0">
                <a:solidFill>
                  <a:srgbClr val="990000"/>
                </a:solidFill>
                <a:effectLst/>
              </a:rPr>
              <a:t> </a:t>
            </a:r>
            <a:r>
              <a:rPr lang="tr-TR" sz="2800" b="1" dirty="0" err="1" smtClean="0">
                <a:solidFill>
                  <a:srgbClr val="990000"/>
                </a:solidFill>
                <a:effectLst/>
              </a:rPr>
              <a:t>Klİnİk</a:t>
            </a:r>
            <a:r>
              <a:rPr lang="tr-TR" sz="2800" b="1" dirty="0" smtClean="0">
                <a:solidFill>
                  <a:srgbClr val="990000"/>
                </a:solidFill>
                <a:effectLst/>
              </a:rPr>
              <a:t> </a:t>
            </a:r>
            <a:r>
              <a:rPr lang="tr-TR" sz="2800" b="1" dirty="0" err="1" smtClean="0">
                <a:solidFill>
                  <a:srgbClr val="990000"/>
                </a:solidFill>
                <a:effectLst/>
              </a:rPr>
              <a:t>Özellİklerİ</a:t>
            </a:r>
            <a:endParaRPr lang="tr-TR" sz="2800" b="1" dirty="0" smtClean="0">
              <a:solidFill>
                <a:srgbClr val="990000"/>
              </a:solidFill>
              <a:effectLst/>
            </a:endParaRPr>
          </a:p>
        </p:txBody>
      </p:sp>
      <p:graphicFrame>
        <p:nvGraphicFramePr>
          <p:cNvPr id="28732" name="Group 60"/>
          <p:cNvGraphicFramePr>
            <a:graphicFrameLocks noGrp="1"/>
          </p:cNvGraphicFramePr>
          <p:nvPr>
            <p:ph idx="1"/>
          </p:nvPr>
        </p:nvGraphicFramePr>
        <p:xfrm>
          <a:off x="457200" y="1125538"/>
          <a:ext cx="8229600" cy="5421312"/>
        </p:xfrm>
        <a:graphic>
          <a:graphicData uri="http://schemas.openxmlformats.org/drawingml/2006/table">
            <a:tbl>
              <a:tblPr/>
              <a:tblGrid>
                <a:gridCol w="4114800"/>
                <a:gridCol w="4114800"/>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990000"/>
                          </a:solidFill>
                          <a:effectLst/>
                          <a:latin typeface="+mn-lt"/>
                        </a:rPr>
                        <a:t>Semptomlar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5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990000"/>
                          </a:solidFill>
                          <a:effectLst/>
                          <a:latin typeface="+mn-lt"/>
                        </a:rPr>
                        <a:t>Bulgular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54"/>
                    </a:solidFill>
                  </a:tcPr>
                </a:tc>
              </a:tr>
              <a:tr h="181768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Azalmış efor kapasitesi</a:t>
                      </a:r>
                    </a:p>
                    <a:p>
                      <a:pPr marL="0" marR="0" lvl="0" indent="0" algn="l" defTabSz="914400" rtl="0" eaLnBrk="1" fontAlgn="base" latinLnBrk="0" hangingPunct="1">
                        <a:lnSpc>
                          <a:spcPct val="25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Halsizlik</a:t>
                      </a:r>
                    </a:p>
                    <a:p>
                      <a:pPr marL="0" marR="0" lvl="0" indent="0" algn="l" defTabSz="914400" rtl="0" eaLnBrk="1" fontAlgn="base" latinLnBrk="0" hangingPunct="1">
                        <a:lnSpc>
                          <a:spcPct val="25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Yorgunluk</a:t>
                      </a:r>
                    </a:p>
                    <a:p>
                      <a:pPr marL="0" marR="0" lvl="0" indent="0" algn="l" defTabSz="914400" rtl="0" eaLnBrk="1" fontAlgn="base" latinLnBrk="0" hangingPunct="1">
                        <a:lnSpc>
                          <a:spcPct val="25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Çarpıntı</a:t>
                      </a:r>
                    </a:p>
                    <a:p>
                      <a:pPr marL="0" marR="0" lvl="0" indent="0" algn="l" defTabSz="914400" rtl="0" eaLnBrk="1" fontAlgn="base" latinLnBrk="0" hangingPunct="1">
                        <a:lnSpc>
                          <a:spcPct val="25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Baş dönmesi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CBC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Solukluk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Taşikardi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Belirgin kalp tepe atımı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Kalpte sistolik üfürüm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CBCF"/>
                    </a:solidFill>
                  </a:tcPr>
                </a:tc>
              </a:tr>
              <a:tr h="2851150">
                <a:tc v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Demir eksikliğine özgü</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Kaşık tırnak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r>
                        <a:rPr kumimoji="0" lang="tr-TR" sz="2000" b="1" i="0" u="none" strike="noStrike" cap="none" normalizeH="0" baseline="0" dirty="0" err="1" smtClean="0">
                          <a:ln>
                            <a:noFill/>
                          </a:ln>
                          <a:solidFill>
                            <a:srgbClr val="0000FF"/>
                          </a:solidFill>
                          <a:effectLst/>
                          <a:latin typeface="+mn-lt"/>
                        </a:rPr>
                        <a:t>Glossit</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Ağız kenarında çatlaklar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r>
                        <a:rPr kumimoji="0" lang="tr-TR" sz="2000" b="1" i="0" u="none" strike="noStrike" cap="none" normalizeH="0" baseline="0" dirty="0" err="1" smtClean="0">
                          <a:ln>
                            <a:noFill/>
                          </a:ln>
                          <a:solidFill>
                            <a:srgbClr val="0000FF"/>
                          </a:solidFill>
                          <a:effectLst/>
                          <a:latin typeface="+mn-lt"/>
                        </a:rPr>
                        <a:t>Disfaji</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r>
                        <a:rPr kumimoji="0" lang="tr-TR" sz="2000" b="1" i="0" u="none" strike="noStrike" cap="none" normalizeH="0" baseline="0" dirty="0" err="1" smtClean="0">
                          <a:ln>
                            <a:noFill/>
                          </a:ln>
                          <a:solidFill>
                            <a:srgbClr val="0000FF"/>
                          </a:solidFill>
                          <a:effectLst/>
                          <a:latin typeface="+mn-lt"/>
                        </a:rPr>
                        <a:t>Pika</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CBCF"/>
                    </a:solidFill>
                  </a:tcPr>
                </a:tc>
              </a:tr>
            </a:tbl>
          </a:graphicData>
        </a:graphic>
      </p:graphicFrame>
      <p:pic>
        <p:nvPicPr>
          <p:cNvPr id="40980" name="Picture 20" descr="indir (1)"/>
          <p:cNvPicPr>
            <a:picLocks noChangeAspect="1" noChangeArrowheads="1"/>
          </p:cNvPicPr>
          <p:nvPr/>
        </p:nvPicPr>
        <p:blipFill>
          <a:blip r:embed="rId2"/>
          <a:srcRect/>
          <a:stretch>
            <a:fillRect/>
          </a:stretch>
        </p:blipFill>
        <p:spPr bwMode="auto">
          <a:xfrm>
            <a:off x="2195513" y="2708275"/>
            <a:ext cx="1800225" cy="23764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p:cNvSpPr>
          <p:nvPr>
            <p:ph type="body" sz="half" idx="4294967295"/>
          </p:nvPr>
        </p:nvSpPr>
        <p:spPr>
          <a:xfrm>
            <a:off x="304800" y="1554163"/>
            <a:ext cx="4267200" cy="4525962"/>
          </a:xfrm>
        </p:spPr>
        <p:txBody>
          <a:bodyPr/>
          <a:lstStyle/>
          <a:p>
            <a:endParaRPr lang="tr-TR" sz="2800" smtClean="0"/>
          </a:p>
        </p:txBody>
      </p:sp>
      <p:sp>
        <p:nvSpPr>
          <p:cNvPr id="41989" name="Rectangle 5"/>
          <p:cNvSpPr>
            <a:spLocks noGrp="1"/>
          </p:cNvSpPr>
          <p:nvPr>
            <p:ph type="body" sz="half" idx="4294967295"/>
          </p:nvPr>
        </p:nvSpPr>
        <p:spPr>
          <a:xfrm>
            <a:off x="4724400" y="1554163"/>
            <a:ext cx="4267200" cy="4525962"/>
          </a:xfrm>
        </p:spPr>
        <p:txBody>
          <a:bodyPr/>
          <a:lstStyle/>
          <a:p>
            <a:endParaRPr lang="tr-TR" sz="2800" smtClean="0"/>
          </a:p>
        </p:txBody>
      </p:sp>
      <p:pic>
        <p:nvPicPr>
          <p:cNvPr id="41986" name="Picture 3" descr="IDA3"/>
          <p:cNvPicPr>
            <a:picLocks noGrp="1" noChangeAspect="1" noChangeArrowheads="1"/>
          </p:cNvPicPr>
          <p:nvPr>
            <p:ph idx="1"/>
          </p:nvPr>
        </p:nvPicPr>
        <p:blipFill>
          <a:blip r:embed="rId2"/>
          <a:srcRect/>
          <a:stretch>
            <a:fillRect/>
          </a:stretch>
        </p:blipFill>
        <p:spPr>
          <a:xfrm>
            <a:off x="323850" y="1557338"/>
            <a:ext cx="4032250" cy="4392612"/>
          </a:xfrm>
        </p:spPr>
      </p:pic>
      <p:pic>
        <p:nvPicPr>
          <p:cNvPr id="41990" name="Picture 6" descr="images (1)"/>
          <p:cNvPicPr>
            <a:picLocks noChangeAspect="1" noChangeArrowheads="1"/>
          </p:cNvPicPr>
          <p:nvPr/>
        </p:nvPicPr>
        <p:blipFill>
          <a:blip r:embed="rId3"/>
          <a:srcRect/>
          <a:stretch>
            <a:fillRect/>
          </a:stretch>
        </p:blipFill>
        <p:spPr bwMode="auto">
          <a:xfrm>
            <a:off x="4716463" y="1557338"/>
            <a:ext cx="4176712" cy="4464050"/>
          </a:xfrm>
          <a:prstGeom prst="rect">
            <a:avLst/>
          </a:prstGeom>
          <a:noFill/>
        </p:spPr>
      </p:pic>
      <p:sp>
        <p:nvSpPr>
          <p:cNvPr id="41992" name="Rectangle 8"/>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tr-TR" sz="3200" cap="none" smtClean="0">
                <a:effectLst/>
              </a:rPr>
              <a:t>KOILONYCHIA                    ANGULER CHEİLİTİS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tr-TR" cap="none" smtClean="0">
                <a:effectLst/>
              </a:rPr>
              <a:t>PİKA</a:t>
            </a:r>
          </a:p>
        </p:txBody>
      </p:sp>
      <p:sp>
        <p:nvSpPr>
          <p:cNvPr id="96259" name="Rectangle 3"/>
          <p:cNvSpPr>
            <a:spLocks noGrp="1"/>
          </p:cNvSpPr>
          <p:nvPr>
            <p:ph type="body" idx="4294967295"/>
          </p:nvPr>
        </p:nvSpPr>
        <p:spPr/>
        <p:txBody>
          <a:bodyPr/>
          <a:lstStyle/>
          <a:p>
            <a:endParaRPr lang="tr-TR" smtClean="0"/>
          </a:p>
        </p:txBody>
      </p:sp>
      <p:pic>
        <p:nvPicPr>
          <p:cNvPr id="96261" name="Picture 5" descr="toprak"/>
          <p:cNvPicPr>
            <a:picLocks noChangeAspect="1" noChangeArrowheads="1"/>
          </p:cNvPicPr>
          <p:nvPr/>
        </p:nvPicPr>
        <p:blipFill>
          <a:blip r:embed="rId2"/>
          <a:srcRect/>
          <a:stretch>
            <a:fillRect/>
          </a:stretch>
        </p:blipFill>
        <p:spPr bwMode="auto">
          <a:xfrm>
            <a:off x="395288" y="1557338"/>
            <a:ext cx="8001000" cy="46609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tr-TR" b="1" cap="none" smtClean="0">
                <a:effectLst/>
              </a:rPr>
              <a:t>   TANI</a:t>
            </a:r>
          </a:p>
        </p:txBody>
      </p:sp>
      <p:sp>
        <p:nvSpPr>
          <p:cNvPr id="97283" name="Rectangle 3"/>
          <p:cNvSpPr>
            <a:spLocks noGrp="1"/>
          </p:cNvSpPr>
          <p:nvPr>
            <p:ph type="body" idx="4294967295"/>
          </p:nvPr>
        </p:nvSpPr>
        <p:spPr/>
        <p:txBody>
          <a:bodyPr/>
          <a:lstStyle/>
          <a:p>
            <a:r>
              <a:rPr lang="tr-TR" sz="1400" smtClean="0"/>
              <a:t>Demir eksikliğinin serum göstergeleri düşük ferritin, düşük demir, artmış total demir bağlama kapasitesi, artmış eritrosit protoporfirini ve artmış transferrin bağlayan reseptörlerdir. Serum ferritini demir eksikliğini gösteren en güçlü testdir. Tanı için sınır değeri 12-15 mg/L olarak belirlenmiştir. Bu değer eşlik eden hastalık yoksa geçerlidir. Eğer eşlik eden kronik hastalık varsa sınır değer  &gt; 50mg/L dir.</a:t>
            </a:r>
          </a:p>
          <a:p>
            <a:endParaRPr lang="tr-TR" sz="1400" smtClean="0"/>
          </a:p>
          <a:p>
            <a:endParaRPr lang="tr-TR" sz="1400" smtClean="0"/>
          </a:p>
          <a:p>
            <a:endParaRPr lang="tr-TR" sz="1400" smtClean="0"/>
          </a:p>
        </p:txBody>
      </p:sp>
      <p:pic>
        <p:nvPicPr>
          <p:cNvPr id="97286" name="Picture 6"/>
          <p:cNvPicPr>
            <a:picLocks noChangeAspect="1" noChangeArrowheads="1"/>
          </p:cNvPicPr>
          <p:nvPr/>
        </p:nvPicPr>
        <p:blipFill>
          <a:blip r:embed="rId2"/>
          <a:srcRect/>
          <a:stretch>
            <a:fillRect/>
          </a:stretch>
        </p:blipFill>
        <p:spPr bwMode="auto">
          <a:xfrm>
            <a:off x="1042988" y="2565400"/>
            <a:ext cx="6480175" cy="408781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idx="4294967295"/>
          </p:nvPr>
        </p:nvSpPr>
        <p:spPr bwMode="auto">
          <a:xfrm>
            <a:off x="250825" y="260350"/>
            <a:ext cx="8686800" cy="838200"/>
          </a:xfrm>
          <a:noFill/>
        </p:spPr>
        <p:txBody>
          <a:bodyPr wrap="square" lIns="91440" tIns="45720" rIns="91440" bIns="45720" numCol="1" anchorCtr="0" compatLnSpc="1">
            <a:prstTxWarp prst="textNoShape">
              <a:avLst/>
            </a:prstTxWarp>
          </a:bodyPr>
          <a:lstStyle/>
          <a:p>
            <a:r>
              <a:rPr lang="tr-TR" cap="none" smtClean="0">
                <a:effectLst/>
              </a:rPr>
              <a:t>    TANI</a:t>
            </a:r>
          </a:p>
        </p:txBody>
      </p:sp>
      <p:sp>
        <p:nvSpPr>
          <p:cNvPr id="101379" name="Rectangle 3"/>
          <p:cNvSpPr>
            <a:spLocks noGrp="1"/>
          </p:cNvSpPr>
          <p:nvPr>
            <p:ph type="body" idx="4294967295"/>
          </p:nvPr>
        </p:nvSpPr>
        <p:spPr>
          <a:xfrm>
            <a:off x="323850" y="1196975"/>
            <a:ext cx="8686800" cy="419100"/>
          </a:xfrm>
        </p:spPr>
        <p:txBody>
          <a:bodyPr/>
          <a:lstStyle/>
          <a:p>
            <a:pPr>
              <a:lnSpc>
                <a:spcPct val="80000"/>
              </a:lnSpc>
            </a:pPr>
            <a:r>
              <a:rPr lang="tr-TR" sz="1400" smtClean="0"/>
              <a:t>Aşağıdaki testlerin klinik bulgular ve hemogram DEA düşündürüyor, fakat ferritin düzeyi normal veya yüksek ise yapılması önerilir.</a:t>
            </a:r>
          </a:p>
        </p:txBody>
      </p:sp>
      <p:pic>
        <p:nvPicPr>
          <p:cNvPr id="101380" name="Picture 4"/>
          <p:cNvPicPr>
            <a:picLocks noChangeAspect="1" noChangeArrowheads="1"/>
          </p:cNvPicPr>
          <p:nvPr/>
        </p:nvPicPr>
        <p:blipFill>
          <a:blip r:embed="rId2"/>
          <a:srcRect/>
          <a:stretch>
            <a:fillRect/>
          </a:stretch>
        </p:blipFill>
        <p:spPr bwMode="auto">
          <a:xfrm>
            <a:off x="684213" y="1700213"/>
            <a:ext cx="8064500" cy="502126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tr-TR" cap="none" smtClean="0">
                <a:effectLst/>
              </a:rPr>
              <a:t>ÖĞRENİM HEDEFLERİ</a:t>
            </a:r>
          </a:p>
        </p:txBody>
      </p:sp>
      <p:sp>
        <p:nvSpPr>
          <p:cNvPr id="17410" name="Rectangle 3"/>
          <p:cNvSpPr>
            <a:spLocks noGrp="1"/>
          </p:cNvSpPr>
          <p:nvPr>
            <p:ph type="body" idx="4294967295"/>
          </p:nvPr>
        </p:nvSpPr>
        <p:spPr/>
        <p:txBody>
          <a:bodyPr/>
          <a:lstStyle/>
          <a:p>
            <a:r>
              <a:rPr lang="tr-TR" smtClean="0"/>
              <a:t>Demir eksikliği anemisi bulgularını saptayabilmek</a:t>
            </a:r>
          </a:p>
          <a:p>
            <a:r>
              <a:rPr lang="tr-TR" smtClean="0"/>
              <a:t>Demir eksikliğinin ayırıcı tanısını yapabilmek</a:t>
            </a:r>
          </a:p>
          <a:p>
            <a:r>
              <a:rPr lang="tr-TR" smtClean="0"/>
              <a:t>Demir eksikliği anemisi tedavisini planlayabilmek ve uygulayabilmek</a:t>
            </a:r>
          </a:p>
          <a:p>
            <a:endParaRPr lang="tr-TR" smtClean="0"/>
          </a:p>
          <a:p>
            <a:endParaRPr lang="tr-TR"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86" name="Group 62"/>
          <p:cNvGraphicFramePr>
            <a:graphicFrameLocks noGrp="1"/>
          </p:cNvGraphicFramePr>
          <p:nvPr>
            <p:ph/>
          </p:nvPr>
        </p:nvGraphicFramePr>
        <p:xfrm>
          <a:off x="250825" y="908050"/>
          <a:ext cx="8713788" cy="5405438"/>
        </p:xfrm>
        <a:graphic>
          <a:graphicData uri="http://schemas.openxmlformats.org/drawingml/2006/table">
            <a:tbl>
              <a:tblPr/>
              <a:tblGrid>
                <a:gridCol w="3268663"/>
                <a:gridCol w="2032000"/>
                <a:gridCol w="1816100"/>
                <a:gridCol w="1597025"/>
              </a:tblGrid>
              <a:tr h="433388">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800000"/>
                          </a:solidFill>
                          <a:effectLst/>
                          <a:latin typeface="+mj-lt"/>
                        </a:rPr>
                        <a:t>DEMİR EKSİKLİĞİ GELİŞİM BASAMAKLARI</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AE7E8"/>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smtClean="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err="1" smtClean="0">
                          <a:ln>
                            <a:noFill/>
                          </a:ln>
                          <a:solidFill>
                            <a:srgbClr val="800000"/>
                          </a:solidFill>
                          <a:effectLst/>
                          <a:latin typeface="+mj-lt"/>
                        </a:rPr>
                        <a:t>Stage</a:t>
                      </a:r>
                      <a:r>
                        <a:rPr kumimoji="0" lang="tr-TR" sz="1600" b="1" i="0" u="none" strike="noStrike" cap="none" normalizeH="0" baseline="0" dirty="0" smtClean="0">
                          <a:ln>
                            <a:noFill/>
                          </a:ln>
                          <a:solidFill>
                            <a:srgbClr val="800000"/>
                          </a:solidFill>
                          <a:effectLst/>
                          <a:latin typeface="+mj-lt"/>
                        </a:rPr>
                        <a:t> 1:</a:t>
                      </a:r>
                      <a:r>
                        <a:rPr kumimoji="0" lang="tr-TR" sz="1600" b="1" i="0" u="none" strike="noStrike" cap="none" normalizeH="0" baseline="0" dirty="0" err="1" smtClean="0">
                          <a:ln>
                            <a:noFill/>
                          </a:ln>
                          <a:solidFill>
                            <a:srgbClr val="800000"/>
                          </a:solidFill>
                          <a:effectLst/>
                          <a:latin typeface="+mj-lt"/>
                        </a:rPr>
                        <a:t>Prelatent</a:t>
                      </a:r>
                      <a:endParaRPr kumimoji="0" lang="tr-TR" sz="1600" b="1" i="0" u="none" strike="noStrike" cap="none" normalizeH="0" baseline="0" dirty="0" smtClean="0">
                        <a:ln>
                          <a:noFill/>
                        </a:ln>
                        <a:solidFill>
                          <a:srgbClr val="800000"/>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err="1" smtClean="0">
                          <a:ln>
                            <a:noFill/>
                          </a:ln>
                          <a:solidFill>
                            <a:srgbClr val="800000"/>
                          </a:solidFill>
                          <a:effectLst/>
                          <a:latin typeface="+mj-lt"/>
                        </a:rPr>
                        <a:t>Depletion</a:t>
                      </a:r>
                      <a:endParaRPr kumimoji="0" lang="tr-TR" sz="1600" b="1" i="0" u="none" strike="noStrike" cap="none" normalizeH="0" baseline="0" dirty="0" smtClean="0">
                        <a:ln>
                          <a:noFill/>
                        </a:ln>
                        <a:solidFill>
                          <a:srgbClr val="800000"/>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err="1" smtClean="0">
                          <a:ln>
                            <a:noFill/>
                          </a:ln>
                          <a:solidFill>
                            <a:srgbClr val="800000"/>
                          </a:solidFill>
                          <a:effectLst/>
                          <a:latin typeface="+mj-lt"/>
                        </a:rPr>
                        <a:t>Stage</a:t>
                      </a:r>
                      <a:r>
                        <a:rPr kumimoji="0" lang="tr-TR" sz="1600" b="1" i="0" u="none" strike="noStrike" cap="none" normalizeH="0" baseline="0" dirty="0" smtClean="0">
                          <a:ln>
                            <a:noFill/>
                          </a:ln>
                          <a:solidFill>
                            <a:srgbClr val="800000"/>
                          </a:solidFill>
                          <a:effectLst/>
                          <a:latin typeface="+mj-lt"/>
                        </a:rPr>
                        <a:t> 2:</a:t>
                      </a:r>
                      <a:r>
                        <a:rPr kumimoji="0" lang="tr-TR" sz="1600" b="1" i="0" u="none" strike="noStrike" cap="none" normalizeH="0" baseline="0" dirty="0" err="1" smtClean="0">
                          <a:ln>
                            <a:noFill/>
                          </a:ln>
                          <a:solidFill>
                            <a:srgbClr val="800000"/>
                          </a:solidFill>
                          <a:effectLst/>
                          <a:latin typeface="+mj-lt"/>
                        </a:rPr>
                        <a:t>Latent</a:t>
                      </a:r>
                      <a:endParaRPr kumimoji="0" lang="tr-TR" sz="1600" b="1" i="0" u="none" strike="noStrike" cap="none" normalizeH="0" baseline="0" dirty="0" smtClean="0">
                        <a:ln>
                          <a:noFill/>
                        </a:ln>
                        <a:solidFill>
                          <a:srgbClr val="800000"/>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err="1" smtClean="0">
                          <a:ln>
                            <a:noFill/>
                          </a:ln>
                          <a:solidFill>
                            <a:srgbClr val="800000"/>
                          </a:solidFill>
                          <a:effectLst/>
                          <a:latin typeface="+mj-lt"/>
                        </a:rPr>
                        <a:t>Deficiency</a:t>
                      </a:r>
                      <a:endParaRPr kumimoji="0" lang="tr-TR" sz="1600" b="1" i="0" u="none" strike="noStrike" cap="none" normalizeH="0" baseline="0" dirty="0" smtClean="0">
                        <a:ln>
                          <a:noFill/>
                        </a:ln>
                        <a:solidFill>
                          <a:srgbClr val="800000"/>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800000"/>
                          </a:solidFill>
                          <a:effectLst/>
                          <a:latin typeface="+mj-lt"/>
                        </a:rPr>
                        <a:t>Stage 3:Anemi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800000"/>
                          </a:solidFill>
                          <a:effectLst/>
                          <a:latin typeface="+mj-lt"/>
                        </a:rPr>
                        <a:t> IDA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Kİ Demir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Azalmış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Yok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Yok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Serum Ferritin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Azalmış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&lt;15mg/l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&lt;15mg/l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smtClean="0">
                        <a:ln>
                          <a:noFill/>
                        </a:ln>
                        <a:solidFill>
                          <a:srgbClr val="CC0000"/>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Transferrin satürasyonu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&lt;16%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&lt;16%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err="1" smtClean="0">
                          <a:ln>
                            <a:noFill/>
                          </a:ln>
                          <a:solidFill>
                            <a:srgbClr val="006600"/>
                          </a:solidFill>
                          <a:effectLst/>
                          <a:latin typeface="+mj-lt"/>
                        </a:rPr>
                        <a:t>Erirosit</a:t>
                      </a:r>
                      <a:r>
                        <a:rPr kumimoji="0" lang="tr-TR" sz="1600" b="1" i="0" u="none" strike="noStrike" cap="none" normalizeH="0" baseline="0" dirty="0" smtClean="0">
                          <a:ln>
                            <a:noFill/>
                          </a:ln>
                          <a:solidFill>
                            <a:srgbClr val="006600"/>
                          </a:solidFill>
                          <a:effectLst/>
                          <a:latin typeface="+mj-lt"/>
                        </a:rPr>
                        <a:t> serbest </a:t>
                      </a:r>
                      <a:r>
                        <a:rPr kumimoji="0" lang="tr-TR" sz="1600" b="1" i="0" u="none" strike="noStrike" cap="none" normalizeH="0" baseline="0" dirty="0" err="1" smtClean="0">
                          <a:ln>
                            <a:noFill/>
                          </a:ln>
                          <a:solidFill>
                            <a:srgbClr val="006600"/>
                          </a:solidFill>
                          <a:effectLst/>
                          <a:latin typeface="+mj-lt"/>
                        </a:rPr>
                        <a:t>Protoporfirin</a:t>
                      </a:r>
                      <a:endParaRPr kumimoji="0" lang="tr-TR" sz="1600" b="1" i="0" u="none" strike="noStrike" cap="none" normalizeH="0" baseline="0" dirty="0" smtClean="0">
                        <a:ln>
                          <a:noFill/>
                        </a:ln>
                        <a:solidFill>
                          <a:srgbClr val="006600"/>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Artmış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Artmış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Transferrin Reseptör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Artmış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Artmış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Retikülosit Hemoglobin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Azalmış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Azalmış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Hemoglobin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Azalmış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MCV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Azalmış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Semptom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Bazı hastalarda halsizlik, güçsüzlük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rgbClr val="CC0000"/>
                          </a:solidFill>
                          <a:effectLst/>
                          <a:latin typeface="+mj-lt"/>
                        </a:rPr>
                        <a:t>Tipik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tr-TR" sz="2400" b="1" dirty="0" err="1" smtClean="0">
                <a:solidFill>
                  <a:srgbClr val="CC0000"/>
                </a:solidFill>
                <a:effectLst/>
              </a:rPr>
              <a:t>Demİr</a:t>
            </a:r>
            <a:r>
              <a:rPr lang="tr-TR" sz="2400" b="1" dirty="0" smtClean="0">
                <a:solidFill>
                  <a:srgbClr val="CC0000"/>
                </a:solidFill>
                <a:effectLst/>
              </a:rPr>
              <a:t> </a:t>
            </a:r>
            <a:r>
              <a:rPr lang="tr-TR" sz="2400" b="1" dirty="0" err="1" smtClean="0">
                <a:solidFill>
                  <a:srgbClr val="CC0000"/>
                </a:solidFill>
                <a:effectLst/>
              </a:rPr>
              <a:t>eksİklİğİ</a:t>
            </a:r>
            <a:r>
              <a:rPr lang="tr-TR" sz="2400" b="1" dirty="0" smtClean="0">
                <a:solidFill>
                  <a:srgbClr val="CC0000"/>
                </a:solidFill>
                <a:effectLst/>
              </a:rPr>
              <a:t> </a:t>
            </a:r>
            <a:r>
              <a:rPr lang="tr-TR" sz="2400" b="1" dirty="0" err="1" smtClean="0">
                <a:solidFill>
                  <a:srgbClr val="CC0000"/>
                </a:solidFill>
                <a:effectLst/>
              </a:rPr>
              <a:t>anemİsİnİn</a:t>
            </a:r>
            <a:r>
              <a:rPr lang="tr-TR" sz="2400" b="1" dirty="0" smtClean="0">
                <a:solidFill>
                  <a:srgbClr val="CC0000"/>
                </a:solidFill>
                <a:effectLst/>
              </a:rPr>
              <a:t> </a:t>
            </a:r>
            <a:r>
              <a:rPr lang="tr-TR" sz="2400" b="1" dirty="0" err="1" smtClean="0">
                <a:solidFill>
                  <a:srgbClr val="CC0000"/>
                </a:solidFill>
                <a:effectLst/>
              </a:rPr>
              <a:t>laboratuvar</a:t>
            </a:r>
            <a:r>
              <a:rPr lang="tr-TR" sz="2400" b="1" dirty="0" smtClean="0">
                <a:solidFill>
                  <a:srgbClr val="CC0000"/>
                </a:solidFill>
                <a:effectLst/>
              </a:rPr>
              <a:t> </a:t>
            </a:r>
            <a:r>
              <a:rPr lang="tr-TR" sz="2400" b="1" dirty="0" err="1" smtClean="0">
                <a:solidFill>
                  <a:srgbClr val="CC0000"/>
                </a:solidFill>
                <a:effectLst/>
              </a:rPr>
              <a:t>bulgularI</a:t>
            </a:r>
            <a:endParaRPr lang="tr-TR" sz="2400" b="1" dirty="0" smtClean="0">
              <a:solidFill>
                <a:srgbClr val="CC0000"/>
              </a:solidFill>
              <a:effectLst/>
            </a:endParaRPr>
          </a:p>
        </p:txBody>
      </p:sp>
      <p:graphicFrame>
        <p:nvGraphicFramePr>
          <p:cNvPr id="75812" name="Group 36"/>
          <p:cNvGraphicFramePr>
            <a:graphicFrameLocks noGrp="1"/>
          </p:cNvGraphicFramePr>
          <p:nvPr>
            <p:ph idx="1"/>
          </p:nvPr>
        </p:nvGraphicFramePr>
        <p:xfrm>
          <a:off x="457200" y="1600200"/>
          <a:ext cx="8435975" cy="4932363"/>
        </p:xfrm>
        <a:graphic>
          <a:graphicData uri="http://schemas.openxmlformats.org/drawingml/2006/table">
            <a:tbl>
              <a:tblPr/>
              <a:tblGrid>
                <a:gridCol w="4217988"/>
                <a:gridCol w="4217987"/>
              </a:tblGrid>
              <a:tr h="182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CC0000"/>
                          </a:solidFill>
                          <a:effectLst/>
                          <a:latin typeface="+mn-lt"/>
                        </a:rPr>
                        <a:t>Tam kan sayımı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r>
                        <a:rPr kumimoji="0" lang="tr-TR" sz="2000" b="1" i="0" u="none" strike="noStrike" cap="none" normalizeH="0" baseline="0" dirty="0" err="1" smtClean="0">
                          <a:ln>
                            <a:noFill/>
                          </a:ln>
                          <a:solidFill>
                            <a:srgbClr val="0000FF"/>
                          </a:solidFill>
                          <a:effectLst/>
                          <a:latin typeface="+mn-lt"/>
                        </a:rPr>
                        <a:t>Mikrositer</a:t>
                      </a:r>
                      <a:r>
                        <a:rPr kumimoji="0" lang="tr-TR" sz="2000" b="1" i="0" u="none" strike="noStrike" cap="none" normalizeH="0" baseline="0" dirty="0" smtClean="0">
                          <a:ln>
                            <a:noFill/>
                          </a:ln>
                          <a:solidFill>
                            <a:srgbClr val="0000FF"/>
                          </a:solidFill>
                          <a:effectLst/>
                          <a:latin typeface="+mn-lt"/>
                        </a:rPr>
                        <a:t> anemi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MCV, MCH, MCHC düşük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RDW yüksek</a:t>
                      </a:r>
                      <a:endParaRPr kumimoji="0" lang="tr-TR" sz="2800" b="0" i="0" u="none" strike="noStrike" cap="none" normalizeH="0" baseline="0" dirty="0" smtClean="0">
                        <a:ln>
                          <a:noFill/>
                        </a:ln>
                        <a:solidFill>
                          <a:srgbClr val="0000FF"/>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CC0000"/>
                          </a:solidFill>
                          <a:effectLst/>
                          <a:latin typeface="+mn-lt"/>
                        </a:rPr>
                        <a:t>Demir indeksleri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CC0000"/>
                          </a:solidFill>
                          <a:effectLst/>
                          <a:latin typeface="+mn-lt"/>
                        </a:rPr>
                        <a:t>   </a:t>
                      </a:r>
                      <a:r>
                        <a:rPr kumimoji="0" lang="tr-TR" sz="2000" b="1" i="0" u="none" strike="noStrike" cap="none" normalizeH="0" baseline="0" dirty="0" smtClean="0">
                          <a:ln>
                            <a:noFill/>
                          </a:ln>
                          <a:solidFill>
                            <a:srgbClr val="000099"/>
                          </a:solidFill>
                          <a:effectLst/>
                          <a:latin typeface="+mn-lt"/>
                        </a:rPr>
                        <a:t>Demir düşük, FEBK artmış</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99"/>
                          </a:solidFill>
                          <a:effectLst/>
                          <a:latin typeface="+mn-lt"/>
                        </a:rPr>
                        <a:t>   </a:t>
                      </a:r>
                      <a:r>
                        <a:rPr kumimoji="0" lang="tr-TR" sz="2000" b="1" i="0" u="none" strike="noStrike" cap="none" normalizeH="0" baseline="0" dirty="0" err="1" smtClean="0">
                          <a:ln>
                            <a:noFill/>
                          </a:ln>
                          <a:solidFill>
                            <a:srgbClr val="000099"/>
                          </a:solidFill>
                          <a:effectLst/>
                          <a:latin typeface="+mn-lt"/>
                        </a:rPr>
                        <a:t>Transferrin</a:t>
                      </a:r>
                      <a:r>
                        <a:rPr kumimoji="0" lang="tr-TR" sz="2000" b="1" i="0" u="none" strike="noStrike" cap="none" normalizeH="0" baseline="0" dirty="0" smtClean="0">
                          <a:ln>
                            <a:noFill/>
                          </a:ln>
                          <a:solidFill>
                            <a:srgbClr val="000099"/>
                          </a:solidFill>
                          <a:effectLst/>
                          <a:latin typeface="+mn-lt"/>
                        </a:rPr>
                        <a:t> </a:t>
                      </a:r>
                      <a:r>
                        <a:rPr kumimoji="0" lang="tr-TR" sz="2000" b="1" i="0" u="none" strike="noStrike" cap="none" normalizeH="0" baseline="0" dirty="0" err="1" smtClean="0">
                          <a:ln>
                            <a:noFill/>
                          </a:ln>
                          <a:solidFill>
                            <a:srgbClr val="000099"/>
                          </a:solidFill>
                          <a:effectLst/>
                          <a:latin typeface="+mn-lt"/>
                        </a:rPr>
                        <a:t>satürasy</a:t>
                      </a:r>
                      <a:r>
                        <a:rPr kumimoji="0" lang="tr-TR" sz="2000" b="1" i="0" u="none" strike="noStrike" cap="none" normalizeH="0" baseline="0" dirty="0" smtClean="0">
                          <a:ln>
                            <a:noFill/>
                          </a:ln>
                          <a:solidFill>
                            <a:srgbClr val="000099"/>
                          </a:solidFill>
                          <a:effectLst/>
                          <a:latin typeface="+mn-lt"/>
                        </a:rPr>
                        <a:t> düşük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99"/>
                          </a:solidFill>
                          <a:effectLst/>
                          <a:latin typeface="+mn-lt"/>
                        </a:rPr>
                        <a:t>     &lt;%10 </a:t>
                      </a:r>
                      <a:r>
                        <a:rPr kumimoji="0" lang="tr-TR" sz="2000" b="1" i="0" u="none" strike="noStrike" cap="none" normalizeH="0" baseline="0" dirty="0" err="1" smtClean="0">
                          <a:ln>
                            <a:noFill/>
                          </a:ln>
                          <a:solidFill>
                            <a:srgbClr val="000099"/>
                          </a:solidFill>
                          <a:effectLst/>
                          <a:latin typeface="+mn-lt"/>
                        </a:rPr>
                        <a:t>Fe</a:t>
                      </a:r>
                      <a:r>
                        <a:rPr kumimoji="0" lang="tr-TR" sz="2000" b="1" i="0" u="none" strike="noStrike" cap="none" normalizeH="0" baseline="0" dirty="0" smtClean="0">
                          <a:ln>
                            <a:noFill/>
                          </a:ln>
                          <a:solidFill>
                            <a:srgbClr val="000099"/>
                          </a:solidFill>
                          <a:effectLst/>
                          <a:latin typeface="+mn-lt"/>
                        </a:rPr>
                        <a:t> </a:t>
                      </a:r>
                      <a:r>
                        <a:rPr kumimoji="0" lang="tr-TR" sz="2000" b="1" i="0" u="none" strike="noStrike" cap="none" normalizeH="0" baseline="0" dirty="0" err="1" smtClean="0">
                          <a:ln>
                            <a:noFill/>
                          </a:ln>
                          <a:solidFill>
                            <a:srgbClr val="000099"/>
                          </a:solidFill>
                          <a:effectLst/>
                          <a:latin typeface="+mn-lt"/>
                        </a:rPr>
                        <a:t>eks</a:t>
                      </a:r>
                      <a:endParaRPr kumimoji="0" lang="tr-TR" sz="2000" b="1" i="0" u="none" strike="noStrike" cap="none" normalizeH="0" baseline="0" dirty="0" smtClean="0">
                        <a:ln>
                          <a:noFill/>
                        </a:ln>
                        <a:solidFill>
                          <a:srgbClr val="000099"/>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99"/>
                          </a:solidFill>
                          <a:effectLst/>
                          <a:latin typeface="+mn-lt"/>
                        </a:rPr>
                        <a:t>     %10-30 KHA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99"/>
                          </a:solidFill>
                          <a:effectLst/>
                          <a:latin typeface="+mn-lt"/>
                        </a:rPr>
                        <a:t>   </a:t>
                      </a:r>
                      <a:r>
                        <a:rPr kumimoji="0" lang="tr-TR" sz="2000" b="1" i="0" u="none" strike="noStrike" cap="none" normalizeH="0" baseline="0" dirty="0" err="1" smtClean="0">
                          <a:ln>
                            <a:noFill/>
                          </a:ln>
                          <a:solidFill>
                            <a:srgbClr val="000099"/>
                          </a:solidFill>
                          <a:effectLst/>
                          <a:latin typeface="+mn-lt"/>
                        </a:rPr>
                        <a:t>Ferritin</a:t>
                      </a:r>
                      <a:endParaRPr kumimoji="0" lang="tr-TR" sz="2000" b="1" i="0" u="none" strike="noStrike" cap="none" normalizeH="0" baseline="0" dirty="0" smtClean="0">
                        <a:ln>
                          <a:noFill/>
                        </a:ln>
                        <a:solidFill>
                          <a:srgbClr val="000099"/>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99"/>
                          </a:solidFill>
                          <a:effectLst/>
                          <a:latin typeface="+mn-lt"/>
                        </a:rPr>
                        <a:t>      &lt;15-30 </a:t>
                      </a:r>
                      <a:r>
                        <a:rPr kumimoji="0" lang="tr-TR" sz="2000" b="1" i="0" u="none" strike="noStrike" cap="none" normalizeH="0" baseline="0" dirty="0" err="1" smtClean="0">
                          <a:ln>
                            <a:noFill/>
                          </a:ln>
                          <a:solidFill>
                            <a:srgbClr val="000099"/>
                          </a:solidFill>
                          <a:effectLst/>
                          <a:latin typeface="+mn-lt"/>
                        </a:rPr>
                        <a:t>fe</a:t>
                      </a:r>
                      <a:r>
                        <a:rPr kumimoji="0" lang="tr-TR" sz="2000" b="1" i="0" u="none" strike="noStrike" cap="none" normalizeH="0" baseline="0" dirty="0" smtClean="0">
                          <a:ln>
                            <a:noFill/>
                          </a:ln>
                          <a:solidFill>
                            <a:srgbClr val="000099"/>
                          </a:solidFill>
                          <a:effectLst/>
                          <a:latin typeface="+mn-lt"/>
                        </a:rPr>
                        <a:t> </a:t>
                      </a:r>
                      <a:r>
                        <a:rPr kumimoji="0" lang="tr-TR" sz="2000" b="1" i="0" u="none" strike="noStrike" cap="none" normalizeH="0" baseline="0" dirty="0" err="1" smtClean="0">
                          <a:ln>
                            <a:noFill/>
                          </a:ln>
                          <a:solidFill>
                            <a:srgbClr val="000099"/>
                          </a:solidFill>
                          <a:effectLst/>
                          <a:latin typeface="+mn-lt"/>
                        </a:rPr>
                        <a:t>eksiklği</a:t>
                      </a:r>
                      <a:endParaRPr kumimoji="0" lang="tr-TR" sz="2000" b="1" i="0" u="none" strike="noStrike" cap="none" normalizeH="0" baseline="0" dirty="0" smtClean="0">
                        <a:ln>
                          <a:noFill/>
                        </a:ln>
                        <a:solidFill>
                          <a:srgbClr val="000099"/>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99"/>
                          </a:solidFill>
                          <a:effectLst/>
                          <a:latin typeface="+mn-lt"/>
                        </a:rPr>
                        <a:t>      30-150 </a:t>
                      </a:r>
                      <a:r>
                        <a:rPr kumimoji="0" lang="tr-TR" sz="2000" b="1" i="0" u="none" strike="noStrike" cap="none" normalizeH="0" baseline="0" dirty="0" err="1" smtClean="0">
                          <a:ln>
                            <a:noFill/>
                          </a:ln>
                          <a:solidFill>
                            <a:srgbClr val="000099"/>
                          </a:solidFill>
                          <a:effectLst/>
                          <a:latin typeface="+mn-lt"/>
                        </a:rPr>
                        <a:t>İnflms</a:t>
                      </a:r>
                      <a:r>
                        <a:rPr kumimoji="0" lang="tr-TR" sz="2000" b="1" i="0" u="none" strike="noStrike" cap="none" normalizeH="0" baseline="0" dirty="0" smtClean="0">
                          <a:ln>
                            <a:noFill/>
                          </a:ln>
                          <a:solidFill>
                            <a:srgbClr val="000099"/>
                          </a:solidFill>
                          <a:effectLst/>
                          <a:latin typeface="+mn-lt"/>
                        </a:rPr>
                        <a:t> + </a:t>
                      </a:r>
                      <a:r>
                        <a:rPr kumimoji="0" lang="tr-TR" sz="2000" b="1" i="0" u="none" strike="noStrike" cap="none" normalizeH="0" baseline="0" dirty="0" err="1" smtClean="0">
                          <a:ln>
                            <a:noFill/>
                          </a:ln>
                          <a:solidFill>
                            <a:srgbClr val="000099"/>
                          </a:solidFill>
                          <a:effectLst/>
                          <a:latin typeface="+mn-lt"/>
                        </a:rPr>
                        <a:t>Fe</a:t>
                      </a:r>
                      <a:r>
                        <a:rPr kumimoji="0" lang="tr-TR" sz="2000" b="1" i="0" u="none" strike="noStrike" cap="none" normalizeH="0" baseline="0" dirty="0" smtClean="0">
                          <a:ln>
                            <a:noFill/>
                          </a:ln>
                          <a:solidFill>
                            <a:srgbClr val="000099"/>
                          </a:solidFill>
                          <a:effectLst/>
                          <a:latin typeface="+mn-lt"/>
                        </a:rPr>
                        <a:t> </a:t>
                      </a:r>
                      <a:r>
                        <a:rPr kumimoji="0" lang="tr-TR" sz="2000" b="1" i="0" u="none" strike="noStrike" cap="none" normalizeH="0" baseline="0" dirty="0" err="1" smtClean="0">
                          <a:ln>
                            <a:noFill/>
                          </a:ln>
                          <a:solidFill>
                            <a:srgbClr val="000099"/>
                          </a:solidFill>
                          <a:effectLst/>
                          <a:latin typeface="+mn-lt"/>
                        </a:rPr>
                        <a:t>eks</a:t>
                      </a:r>
                      <a:endParaRPr kumimoji="0" lang="tr-TR" sz="2000" b="1" i="0" u="none" strike="noStrike" cap="none" normalizeH="0" baseline="0" dirty="0" smtClean="0">
                        <a:ln>
                          <a:noFill/>
                        </a:ln>
                        <a:solidFill>
                          <a:srgbClr val="000099"/>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99"/>
                          </a:solidFill>
                          <a:effectLst/>
                          <a:latin typeface="+mn-lt"/>
                        </a:rPr>
                        <a:t>   Eritrosit serbest </a:t>
                      </a:r>
                      <a:r>
                        <a:rPr kumimoji="0" lang="tr-TR" sz="2000" b="1" i="0" u="none" strike="noStrike" cap="none" normalizeH="0" baseline="0" dirty="0" err="1" smtClean="0">
                          <a:ln>
                            <a:noFill/>
                          </a:ln>
                          <a:solidFill>
                            <a:srgbClr val="000099"/>
                          </a:solidFill>
                          <a:effectLst/>
                          <a:latin typeface="+mn-lt"/>
                        </a:rPr>
                        <a:t>protporf</a:t>
                      </a:r>
                      <a:endParaRPr kumimoji="0" lang="tr-TR" sz="2000" b="1" i="0" u="none" strike="noStrike" cap="none" normalizeH="0" baseline="0" dirty="0" smtClean="0">
                        <a:ln>
                          <a:noFill/>
                        </a:ln>
                        <a:solidFill>
                          <a:srgbClr val="000099"/>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99"/>
                          </a:solidFill>
                          <a:effectLst/>
                          <a:latin typeface="+mn-lt"/>
                        </a:rPr>
                        <a:t>   Serum </a:t>
                      </a:r>
                      <a:r>
                        <a:rPr kumimoji="0" lang="tr-TR" sz="2000" b="1" i="0" u="none" strike="noStrike" cap="none" normalizeH="0" baseline="0" dirty="0" err="1" smtClean="0">
                          <a:ln>
                            <a:noFill/>
                          </a:ln>
                          <a:solidFill>
                            <a:srgbClr val="000099"/>
                          </a:solidFill>
                          <a:effectLst/>
                          <a:latin typeface="+mn-lt"/>
                        </a:rPr>
                        <a:t>Transferrin</a:t>
                      </a:r>
                      <a:r>
                        <a:rPr kumimoji="0" lang="tr-TR" sz="2000" b="1" i="0" u="none" strike="noStrike" cap="none" normalizeH="0" baseline="0" dirty="0" smtClean="0">
                          <a:ln>
                            <a:noFill/>
                          </a:ln>
                          <a:solidFill>
                            <a:srgbClr val="000099"/>
                          </a:solidFill>
                          <a:effectLst/>
                          <a:latin typeface="+mn-lt"/>
                        </a:rPr>
                        <a:t> </a:t>
                      </a:r>
                      <a:r>
                        <a:rPr kumimoji="0" lang="tr-TR" sz="2000" b="1" i="0" u="none" strike="noStrike" cap="none" normalizeH="0" baseline="0" dirty="0" err="1" smtClean="0">
                          <a:ln>
                            <a:noFill/>
                          </a:ln>
                          <a:solidFill>
                            <a:srgbClr val="000099"/>
                          </a:solidFill>
                          <a:effectLst/>
                          <a:latin typeface="+mn-lt"/>
                        </a:rPr>
                        <a:t>resp</a:t>
                      </a:r>
                      <a:r>
                        <a:rPr kumimoji="0" lang="tr-TR" sz="2000" b="1" i="0" u="none" strike="noStrike" cap="none" normalizeH="0" baseline="0" dirty="0" smtClean="0">
                          <a:ln>
                            <a:noFill/>
                          </a:ln>
                          <a:solidFill>
                            <a:srgbClr val="000099"/>
                          </a:solidFill>
                          <a:effectLst/>
                          <a:latin typeface="+mn-lt"/>
                        </a:rPr>
                        <a:t> </a:t>
                      </a:r>
                      <a:r>
                        <a:rPr kumimoji="0" lang="tr-TR" sz="2000" b="1" i="0" u="none" strike="noStrike" cap="none" normalizeH="0" baseline="0" dirty="0" err="1" smtClean="0">
                          <a:ln>
                            <a:noFill/>
                          </a:ln>
                          <a:solidFill>
                            <a:srgbClr val="000099"/>
                          </a:solidFill>
                          <a:effectLst/>
                          <a:latin typeface="+mn-lt"/>
                        </a:rPr>
                        <a:t>yüks</a:t>
                      </a:r>
                      <a:endParaRPr kumimoji="0" lang="tr-TR" sz="2000" b="1" i="0" u="none" strike="noStrike" cap="none" normalizeH="0" baseline="0" dirty="0" smtClean="0">
                        <a:ln>
                          <a:noFill/>
                        </a:ln>
                        <a:solidFill>
                          <a:srgbClr val="000099"/>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99"/>
                          </a:solidFill>
                          <a:effectLst/>
                          <a:latin typeface="+mn-lt"/>
                        </a:rPr>
                        <a:t>   </a:t>
                      </a:r>
                      <a:r>
                        <a:rPr kumimoji="0" lang="tr-TR" altLang="zh-CN" sz="2000" b="1" i="0" u="none" strike="noStrike" cap="none" normalizeH="0" baseline="0" dirty="0" err="1" smtClean="0">
                          <a:ln>
                            <a:noFill/>
                          </a:ln>
                          <a:solidFill>
                            <a:srgbClr val="000099"/>
                          </a:solidFill>
                          <a:effectLst/>
                          <a:latin typeface="+mn-lt"/>
                        </a:rPr>
                        <a:t>sTfR</a:t>
                      </a:r>
                      <a:r>
                        <a:rPr kumimoji="0" lang="tr-TR" altLang="zh-CN" sz="2000" b="1" i="0" u="none" strike="noStrike" cap="none" normalizeH="0" baseline="0" dirty="0" smtClean="0">
                          <a:ln>
                            <a:noFill/>
                          </a:ln>
                          <a:solidFill>
                            <a:srgbClr val="000099"/>
                          </a:solidFill>
                          <a:effectLst/>
                          <a:latin typeface="+mn-lt"/>
                        </a:rPr>
                        <a:t>/ </a:t>
                      </a:r>
                      <a:r>
                        <a:rPr kumimoji="0" lang="tr-TR" altLang="zh-CN" sz="2000" b="1" i="0" u="none" strike="noStrike" cap="none" normalizeH="0" baseline="0" dirty="0" err="1" smtClean="0">
                          <a:ln>
                            <a:noFill/>
                          </a:ln>
                          <a:solidFill>
                            <a:srgbClr val="000099"/>
                          </a:solidFill>
                          <a:effectLst/>
                          <a:latin typeface="+mn-lt"/>
                        </a:rPr>
                        <a:t>Ferritin</a:t>
                      </a:r>
                      <a:r>
                        <a:rPr kumimoji="0" lang="tr-TR" altLang="zh-CN" sz="2000" b="1" i="0" u="none" strike="noStrike" cap="none" normalizeH="0" baseline="0" dirty="0" smtClean="0">
                          <a:ln>
                            <a:noFill/>
                          </a:ln>
                          <a:solidFill>
                            <a:srgbClr val="000099"/>
                          </a:solidFill>
                          <a:effectLst/>
                          <a:latin typeface="+mn-lt"/>
                        </a:rPr>
                        <a:t> &gt;5</a:t>
                      </a:r>
                      <a:r>
                        <a:rPr kumimoji="0" lang="tr-TR" altLang="zh-CN" sz="2800" b="0" i="0" u="none" strike="noStrike" cap="none" normalizeH="0" baseline="0" dirty="0" smtClean="0">
                          <a:ln>
                            <a:noFill/>
                          </a:ln>
                          <a:solidFill>
                            <a:schemeClr val="tx1"/>
                          </a:solidFill>
                          <a:effectLst/>
                          <a:latin typeface="+mn-lt"/>
                        </a:rPr>
                        <a:t> </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CC0000"/>
                          </a:solidFill>
                          <a:effectLst/>
                          <a:latin typeface="+mn-lt"/>
                        </a:rPr>
                        <a:t>Kemik iliği demir boyası</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rgbClr val="CC000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EE64"/>
                    </a:solidFill>
                  </a:tcPr>
                </a:tc>
              </a:tr>
              <a:tr h="2522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err="1" smtClean="0">
                          <a:ln>
                            <a:noFill/>
                          </a:ln>
                          <a:solidFill>
                            <a:srgbClr val="CC0000"/>
                          </a:solidFill>
                          <a:effectLst/>
                          <a:latin typeface="+mn-lt"/>
                        </a:rPr>
                        <a:t>Periferik</a:t>
                      </a:r>
                      <a:r>
                        <a:rPr kumimoji="0" lang="tr-TR" sz="2000" b="1" i="0" u="none" strike="noStrike" cap="none" normalizeH="0" baseline="0" dirty="0" smtClean="0">
                          <a:ln>
                            <a:noFill/>
                          </a:ln>
                          <a:solidFill>
                            <a:srgbClr val="CC0000"/>
                          </a:solidFill>
                          <a:effectLst/>
                          <a:latin typeface="+mn-lt"/>
                        </a:rPr>
                        <a:t> Yayma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CC0000"/>
                          </a:solidFill>
                          <a:effectLst/>
                          <a:latin typeface="+mn-lt"/>
                        </a:rPr>
                        <a:t>  </a:t>
                      </a:r>
                      <a:r>
                        <a:rPr kumimoji="0" lang="tr-TR" sz="2000" b="1" i="0" u="none" strike="noStrike" cap="none" normalizeH="0" baseline="0" dirty="0" err="1" smtClean="0">
                          <a:ln>
                            <a:noFill/>
                          </a:ln>
                          <a:solidFill>
                            <a:srgbClr val="0000FF"/>
                          </a:solidFill>
                          <a:effectLst/>
                          <a:latin typeface="+mn-lt"/>
                        </a:rPr>
                        <a:t>Hipokrom</a:t>
                      </a:r>
                      <a:r>
                        <a:rPr kumimoji="0" lang="tr-TR" sz="2000" b="1" i="0" u="none" strike="noStrike" cap="none" normalizeH="0" baseline="0" dirty="0" smtClean="0">
                          <a:ln>
                            <a:noFill/>
                          </a:ln>
                          <a:solidFill>
                            <a:srgbClr val="0000FF"/>
                          </a:solidFill>
                          <a:effectLst/>
                          <a:latin typeface="+mn-lt"/>
                        </a:rPr>
                        <a:t>, </a:t>
                      </a:r>
                      <a:r>
                        <a:rPr kumimoji="0" lang="tr-TR" sz="2000" b="1" i="0" u="none" strike="noStrike" cap="none" normalizeH="0" baseline="0" dirty="0" err="1" smtClean="0">
                          <a:ln>
                            <a:noFill/>
                          </a:ln>
                          <a:solidFill>
                            <a:srgbClr val="0000FF"/>
                          </a:solidFill>
                          <a:effectLst/>
                          <a:latin typeface="+mn-lt"/>
                        </a:rPr>
                        <a:t>mikrositer</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r>
                        <a:rPr kumimoji="0" lang="tr-TR" sz="2000" b="1" i="0" u="none" strike="noStrike" cap="none" normalizeH="0" baseline="0" dirty="0" err="1" smtClean="0">
                          <a:ln>
                            <a:noFill/>
                          </a:ln>
                          <a:solidFill>
                            <a:srgbClr val="0000FF"/>
                          </a:solidFill>
                          <a:effectLst/>
                          <a:latin typeface="+mn-lt"/>
                        </a:rPr>
                        <a:t>Anizositoz</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Kalem hücreleri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r>
                        <a:rPr kumimoji="0" lang="tr-TR" sz="2000" b="1" i="0" u="none" strike="noStrike" cap="none" normalizeH="0" baseline="0" dirty="0" err="1" smtClean="0">
                          <a:ln>
                            <a:noFill/>
                          </a:ln>
                          <a:solidFill>
                            <a:srgbClr val="0000FF"/>
                          </a:solidFill>
                          <a:effectLst/>
                          <a:latin typeface="+mn-lt"/>
                        </a:rPr>
                        <a:t>Poikilositoz</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r>
                        <a:rPr kumimoji="0" lang="tr-TR" sz="2000" b="1" i="0" u="none" strike="noStrike" cap="none" normalizeH="0" baseline="0" dirty="0" err="1" smtClean="0">
                          <a:ln>
                            <a:noFill/>
                          </a:ln>
                          <a:solidFill>
                            <a:srgbClr val="0000FF"/>
                          </a:solidFill>
                          <a:effectLst/>
                          <a:latin typeface="+mn-lt"/>
                        </a:rPr>
                        <a:t>Target</a:t>
                      </a:r>
                      <a:r>
                        <a:rPr kumimoji="0" lang="tr-TR" sz="2000" b="1" i="0" u="none" strike="noStrike" cap="none" normalizeH="0" baseline="0" dirty="0" smtClean="0">
                          <a:ln>
                            <a:noFill/>
                          </a:ln>
                          <a:solidFill>
                            <a:srgbClr val="0000FF"/>
                          </a:solidFill>
                          <a:effectLst/>
                          <a:latin typeface="+mn-lt"/>
                        </a:rPr>
                        <a:t>  hücreleri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err="1" smtClean="0">
                          <a:ln>
                            <a:noFill/>
                          </a:ln>
                          <a:solidFill>
                            <a:srgbClr val="0000FF"/>
                          </a:solidFill>
                          <a:effectLst/>
                          <a:latin typeface="+mn-lt"/>
                        </a:rPr>
                        <a:t>Retikülosit</a:t>
                      </a:r>
                      <a:r>
                        <a:rPr kumimoji="0" lang="tr-TR" sz="2000" b="1" i="0" u="none" strike="noStrike" cap="none" normalizeH="0" baseline="0" dirty="0" smtClean="0">
                          <a:ln>
                            <a:noFill/>
                          </a:ln>
                          <a:solidFill>
                            <a:srgbClr val="0000FF"/>
                          </a:solidFill>
                          <a:effectLst/>
                          <a:latin typeface="+mn-lt"/>
                        </a:rPr>
                        <a:t>:Normal-düşük</a:t>
                      </a:r>
                      <a:endParaRPr kumimoji="0" lang="tr-TR" sz="2000" b="1" i="0" u="none" strike="noStrike" cap="none" normalizeH="0" baseline="0" dirty="0" smtClean="0">
                        <a:ln>
                          <a:noFill/>
                        </a:ln>
                        <a:solidFill>
                          <a:srgbClr val="CC0000"/>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C578"/>
                    </a:solidFill>
                  </a:tcPr>
                </a:tc>
                <a:tc vMerge="1">
                  <a:txBody>
                    <a:bodyPr/>
                    <a:lstStyle/>
                    <a:p>
                      <a:endParaRPr lang="tr-TR"/>
                    </a:p>
                  </a:txBody>
                  <a:tcPr/>
                </a:tc>
              </a:tr>
            </a:tbl>
          </a:graphicData>
        </a:graphic>
      </p:graphicFrame>
      <p:sp>
        <p:nvSpPr>
          <p:cNvPr id="29709" name="Line 33"/>
          <p:cNvSpPr>
            <a:spLocks noChangeShapeType="1"/>
          </p:cNvSpPr>
          <p:nvPr/>
        </p:nvSpPr>
        <p:spPr bwMode="auto">
          <a:xfrm flipV="1">
            <a:off x="8604250" y="4581525"/>
            <a:ext cx="0" cy="215900"/>
          </a:xfrm>
          <a:prstGeom prst="line">
            <a:avLst/>
          </a:prstGeom>
          <a:noFill/>
          <a:ln w="9525">
            <a:solidFill>
              <a:srgbClr val="000099"/>
            </a:solidFill>
            <a:round/>
            <a:headEnd/>
            <a:tailEnd type="triangle" w="med" len="med"/>
          </a:ln>
        </p:spPr>
        <p:txBody>
          <a:bodyPr/>
          <a:lstStyle/>
          <a:p>
            <a:pPr fontAlgn="auto">
              <a:spcBef>
                <a:spcPts val="0"/>
              </a:spcBef>
              <a:spcAft>
                <a:spcPts val="0"/>
              </a:spcAft>
              <a:defRPr/>
            </a:pPr>
            <a:endParaRPr lang="tr-TR">
              <a:latin typeface="+mj-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1236"/>
          <p:cNvPicPr>
            <a:picLocks noChangeAspect="1" noChangeArrowheads="1"/>
          </p:cNvPicPr>
          <p:nvPr/>
        </p:nvPicPr>
        <p:blipFill>
          <a:blip r:embed="rId2"/>
          <a:srcRect/>
          <a:stretch>
            <a:fillRect/>
          </a:stretch>
        </p:blipFill>
        <p:spPr bwMode="auto">
          <a:xfrm>
            <a:off x="0" y="620713"/>
            <a:ext cx="7092950" cy="5616575"/>
          </a:xfrm>
          <a:prstGeom prst="rect">
            <a:avLst/>
          </a:prstGeom>
          <a:noFill/>
          <a:ln w="9525">
            <a:noFill/>
            <a:miter lim="800000"/>
            <a:headEnd/>
            <a:tailEnd/>
          </a:ln>
        </p:spPr>
      </p:pic>
      <p:sp>
        <p:nvSpPr>
          <p:cNvPr id="45058" name="Text Box 3"/>
          <p:cNvSpPr txBox="1">
            <a:spLocks noChangeArrowheads="1"/>
          </p:cNvSpPr>
          <p:nvPr/>
        </p:nvSpPr>
        <p:spPr bwMode="auto">
          <a:xfrm>
            <a:off x="7164388" y="388938"/>
            <a:ext cx="2268537" cy="7870825"/>
          </a:xfrm>
          <a:prstGeom prst="rect">
            <a:avLst/>
          </a:prstGeom>
          <a:noFill/>
          <a:ln w="9525">
            <a:noFill/>
            <a:miter lim="800000"/>
            <a:headEnd/>
            <a:tailEnd/>
          </a:ln>
        </p:spPr>
        <p:txBody>
          <a:bodyPr>
            <a:spAutoFit/>
          </a:bodyPr>
          <a:lstStyle/>
          <a:p>
            <a:pPr>
              <a:lnSpc>
                <a:spcPct val="250000"/>
              </a:lnSpc>
              <a:spcBef>
                <a:spcPct val="50000"/>
              </a:spcBef>
            </a:pPr>
            <a:r>
              <a:rPr lang="tr-TR" sz="2000" b="1">
                <a:solidFill>
                  <a:srgbClr val="990000"/>
                </a:solidFill>
                <a:latin typeface="Franklin Gothic Book"/>
              </a:rPr>
              <a:t>Hipokromi</a:t>
            </a:r>
          </a:p>
          <a:p>
            <a:pPr>
              <a:lnSpc>
                <a:spcPct val="250000"/>
              </a:lnSpc>
              <a:spcBef>
                <a:spcPct val="50000"/>
              </a:spcBef>
            </a:pPr>
            <a:r>
              <a:rPr lang="tr-TR" sz="2000" b="1">
                <a:solidFill>
                  <a:srgbClr val="990000"/>
                </a:solidFill>
                <a:latin typeface="Franklin Gothic Book"/>
              </a:rPr>
              <a:t>Mikrositoz</a:t>
            </a:r>
          </a:p>
          <a:p>
            <a:pPr>
              <a:lnSpc>
                <a:spcPct val="250000"/>
              </a:lnSpc>
              <a:spcBef>
                <a:spcPct val="50000"/>
              </a:spcBef>
            </a:pPr>
            <a:r>
              <a:rPr lang="tr-TR" sz="2000" b="1">
                <a:solidFill>
                  <a:srgbClr val="990000"/>
                </a:solidFill>
                <a:latin typeface="Franklin Gothic Book"/>
              </a:rPr>
              <a:t>Anizositoz</a:t>
            </a:r>
          </a:p>
          <a:p>
            <a:pPr>
              <a:lnSpc>
                <a:spcPct val="250000"/>
              </a:lnSpc>
              <a:spcBef>
                <a:spcPct val="50000"/>
              </a:spcBef>
            </a:pPr>
            <a:r>
              <a:rPr lang="tr-TR" sz="2000" b="1">
                <a:solidFill>
                  <a:srgbClr val="990000"/>
                </a:solidFill>
                <a:latin typeface="Franklin Gothic Book"/>
              </a:rPr>
              <a:t>Poikilositoz</a:t>
            </a:r>
          </a:p>
          <a:p>
            <a:pPr>
              <a:lnSpc>
                <a:spcPct val="230000"/>
              </a:lnSpc>
              <a:spcBef>
                <a:spcPct val="50000"/>
              </a:spcBef>
            </a:pPr>
            <a:r>
              <a:rPr lang="tr-TR" sz="2000" b="1">
                <a:solidFill>
                  <a:srgbClr val="990000"/>
                </a:solidFill>
                <a:latin typeface="Franklin Gothic Book"/>
              </a:rPr>
              <a:t>Kalem hücre</a:t>
            </a:r>
          </a:p>
          <a:p>
            <a:pPr>
              <a:lnSpc>
                <a:spcPct val="230000"/>
              </a:lnSpc>
              <a:spcBef>
                <a:spcPct val="50000"/>
              </a:spcBef>
            </a:pPr>
            <a:r>
              <a:rPr lang="tr-TR" sz="2000" b="1">
                <a:solidFill>
                  <a:srgbClr val="990000"/>
                </a:solidFill>
                <a:latin typeface="Franklin Gothic Book"/>
              </a:rPr>
              <a:t>Target hücre</a:t>
            </a:r>
          </a:p>
          <a:p>
            <a:pPr>
              <a:lnSpc>
                <a:spcPct val="250000"/>
              </a:lnSpc>
              <a:spcBef>
                <a:spcPct val="50000"/>
              </a:spcBef>
            </a:pPr>
            <a:endParaRPr lang="tr-TR" sz="2000">
              <a:latin typeface="Franklin Gothic Book"/>
            </a:endParaRPr>
          </a:p>
          <a:p>
            <a:pPr>
              <a:lnSpc>
                <a:spcPct val="250000"/>
              </a:lnSpc>
              <a:spcBef>
                <a:spcPct val="50000"/>
              </a:spcBef>
            </a:pPr>
            <a:endParaRPr lang="tr-TR">
              <a:latin typeface="Franklin Gothic Book"/>
            </a:endParaRPr>
          </a:p>
          <a:p>
            <a:pPr>
              <a:lnSpc>
                <a:spcPct val="250000"/>
              </a:lnSpc>
              <a:spcBef>
                <a:spcPct val="50000"/>
              </a:spcBef>
            </a:pPr>
            <a:endParaRPr lang="tr-TR">
              <a:latin typeface="Franklin Gothic Book"/>
            </a:endParaRPr>
          </a:p>
        </p:txBody>
      </p:sp>
      <p:sp>
        <p:nvSpPr>
          <p:cNvPr id="45059" name="Line 6"/>
          <p:cNvSpPr>
            <a:spLocks noChangeShapeType="1"/>
          </p:cNvSpPr>
          <p:nvPr/>
        </p:nvSpPr>
        <p:spPr bwMode="auto">
          <a:xfrm flipH="1">
            <a:off x="4932363" y="981075"/>
            <a:ext cx="2232025" cy="2016125"/>
          </a:xfrm>
          <a:prstGeom prst="line">
            <a:avLst/>
          </a:prstGeom>
          <a:noFill/>
          <a:ln w="9525">
            <a:solidFill>
              <a:schemeClr val="tx1"/>
            </a:solidFill>
            <a:round/>
            <a:headEnd/>
            <a:tailEnd type="triangle" w="med" len="med"/>
          </a:ln>
        </p:spPr>
        <p:txBody>
          <a:bodyPr/>
          <a:lstStyle/>
          <a:p>
            <a:endParaRPr lang="tr-TR"/>
          </a:p>
        </p:txBody>
      </p:sp>
      <p:sp>
        <p:nvSpPr>
          <p:cNvPr id="45060" name="Line 7"/>
          <p:cNvSpPr>
            <a:spLocks noChangeShapeType="1"/>
          </p:cNvSpPr>
          <p:nvPr/>
        </p:nvSpPr>
        <p:spPr bwMode="auto">
          <a:xfrm flipH="1">
            <a:off x="6372225" y="1916113"/>
            <a:ext cx="863600" cy="576262"/>
          </a:xfrm>
          <a:prstGeom prst="line">
            <a:avLst/>
          </a:prstGeom>
          <a:noFill/>
          <a:ln w="9525">
            <a:solidFill>
              <a:schemeClr val="tx1"/>
            </a:solidFill>
            <a:round/>
            <a:headEnd/>
            <a:tailEnd type="triangle" w="med" len="med"/>
          </a:ln>
        </p:spPr>
        <p:txBody>
          <a:bodyPr/>
          <a:lstStyle/>
          <a:p>
            <a:endParaRPr lang="tr-TR"/>
          </a:p>
        </p:txBody>
      </p:sp>
      <p:sp>
        <p:nvSpPr>
          <p:cNvPr id="45061" name="Line 8"/>
          <p:cNvSpPr>
            <a:spLocks noChangeShapeType="1"/>
          </p:cNvSpPr>
          <p:nvPr/>
        </p:nvSpPr>
        <p:spPr bwMode="auto">
          <a:xfrm flipH="1">
            <a:off x="6227763" y="2781300"/>
            <a:ext cx="1008062" cy="863600"/>
          </a:xfrm>
          <a:prstGeom prst="line">
            <a:avLst/>
          </a:prstGeom>
          <a:noFill/>
          <a:ln w="9525">
            <a:solidFill>
              <a:schemeClr val="tx1"/>
            </a:solidFill>
            <a:round/>
            <a:headEnd/>
            <a:tailEnd type="triangle" w="med" len="med"/>
          </a:ln>
        </p:spPr>
        <p:txBody>
          <a:bodyPr/>
          <a:lstStyle/>
          <a:p>
            <a:endParaRPr lang="tr-TR"/>
          </a:p>
        </p:txBody>
      </p:sp>
      <p:sp>
        <p:nvSpPr>
          <p:cNvPr id="45062" name="Line 9"/>
          <p:cNvSpPr>
            <a:spLocks noChangeShapeType="1"/>
          </p:cNvSpPr>
          <p:nvPr/>
        </p:nvSpPr>
        <p:spPr bwMode="auto">
          <a:xfrm flipH="1">
            <a:off x="6300788" y="3644900"/>
            <a:ext cx="935037" cy="720725"/>
          </a:xfrm>
          <a:prstGeom prst="line">
            <a:avLst/>
          </a:prstGeom>
          <a:noFill/>
          <a:ln w="9525">
            <a:solidFill>
              <a:schemeClr val="tx1"/>
            </a:solidFill>
            <a:round/>
            <a:headEnd/>
            <a:tailEnd type="triangle" w="med" len="med"/>
          </a:ln>
        </p:spPr>
        <p:txBody>
          <a:bodyPr/>
          <a:lstStyle/>
          <a:p>
            <a:endParaRPr lang="tr-TR"/>
          </a:p>
        </p:txBody>
      </p:sp>
      <p:sp>
        <p:nvSpPr>
          <p:cNvPr id="45063" name="Line 10"/>
          <p:cNvSpPr>
            <a:spLocks noChangeShapeType="1"/>
          </p:cNvSpPr>
          <p:nvPr/>
        </p:nvSpPr>
        <p:spPr bwMode="auto">
          <a:xfrm flipH="1" flipV="1">
            <a:off x="2411413" y="2997200"/>
            <a:ext cx="4824412" cy="1511300"/>
          </a:xfrm>
          <a:prstGeom prst="line">
            <a:avLst/>
          </a:prstGeom>
          <a:noFill/>
          <a:ln w="9525">
            <a:solidFill>
              <a:schemeClr val="tx1"/>
            </a:solidFill>
            <a:round/>
            <a:headEnd/>
            <a:tailEnd type="triangle" w="med" len="med"/>
          </a:ln>
        </p:spPr>
        <p:txBody>
          <a:bodyPr/>
          <a:lstStyle/>
          <a:p>
            <a:endParaRPr lang="tr-TR"/>
          </a:p>
        </p:txBody>
      </p:sp>
      <p:sp>
        <p:nvSpPr>
          <p:cNvPr id="45064" name="Line 11"/>
          <p:cNvSpPr>
            <a:spLocks noChangeShapeType="1"/>
          </p:cNvSpPr>
          <p:nvPr/>
        </p:nvSpPr>
        <p:spPr bwMode="auto">
          <a:xfrm flipH="1" flipV="1">
            <a:off x="3492500" y="2205038"/>
            <a:ext cx="3743325" cy="3168650"/>
          </a:xfrm>
          <a:prstGeom prst="line">
            <a:avLst/>
          </a:prstGeom>
          <a:noFill/>
          <a:ln w="9525">
            <a:solidFill>
              <a:schemeClr val="tx1"/>
            </a:solidFill>
            <a:round/>
            <a:headEnd/>
            <a:tailEnd type="triangle" w="med" len="med"/>
          </a:ln>
        </p:spPr>
        <p:txBody>
          <a:bodyPr/>
          <a:lstStyle/>
          <a:p>
            <a:endParaRPr lang="tr-TR"/>
          </a:p>
        </p:txBody>
      </p:sp>
      <p:sp>
        <p:nvSpPr>
          <p:cNvPr id="45065" name="Text Box 12"/>
          <p:cNvSpPr txBox="1">
            <a:spLocks noChangeArrowheads="1"/>
          </p:cNvSpPr>
          <p:nvPr/>
        </p:nvSpPr>
        <p:spPr bwMode="auto">
          <a:xfrm>
            <a:off x="250825" y="188913"/>
            <a:ext cx="8569325" cy="457200"/>
          </a:xfrm>
          <a:prstGeom prst="rect">
            <a:avLst/>
          </a:prstGeom>
          <a:noFill/>
          <a:ln w="9525">
            <a:noFill/>
            <a:miter lim="800000"/>
            <a:headEnd/>
            <a:tailEnd/>
          </a:ln>
        </p:spPr>
        <p:txBody>
          <a:bodyPr>
            <a:spAutoFit/>
          </a:bodyPr>
          <a:lstStyle/>
          <a:p>
            <a:pPr>
              <a:spcBef>
                <a:spcPct val="50000"/>
              </a:spcBef>
            </a:pPr>
            <a:r>
              <a:rPr lang="tr-TR" sz="2400" b="1">
                <a:solidFill>
                  <a:srgbClr val="990000"/>
                </a:solidFill>
                <a:latin typeface="Franklin Gothic Book"/>
              </a:rPr>
              <a:t>Demir eksikliği anemsisinde periferik yayma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1" name="Picture 2" descr="ida"/>
          <p:cNvPicPr>
            <a:picLocks noChangeAspect="1" noChangeArrowheads="1"/>
          </p:cNvPicPr>
          <p:nvPr/>
        </p:nvPicPr>
        <p:blipFill>
          <a:blip r:embed="rId2"/>
          <a:srcRect/>
          <a:stretch>
            <a:fillRect/>
          </a:stretch>
        </p:blipFill>
        <p:spPr bwMode="auto">
          <a:xfrm>
            <a:off x="762000" y="1371600"/>
            <a:ext cx="7620000" cy="5003800"/>
          </a:xfrm>
          <a:prstGeom prst="rect">
            <a:avLst/>
          </a:prstGeom>
          <a:noFill/>
          <a:ln w="9525">
            <a:solidFill>
              <a:schemeClr val="accent1"/>
            </a:solidFill>
            <a:miter lim="800000"/>
            <a:headEnd/>
            <a:tailEnd/>
          </a:ln>
        </p:spPr>
      </p:pic>
      <p:sp>
        <p:nvSpPr>
          <p:cNvPr id="55299" name="Rectangle 3"/>
          <p:cNvSpPr>
            <a:spLocks noGrp="1" noChangeArrowheads="1"/>
          </p:cNvSpPr>
          <p:nvPr>
            <p:ph type="title"/>
          </p:nvPr>
        </p:nvSpPr>
        <p:spPr>
          <a:xfrm>
            <a:off x="533400" y="152400"/>
            <a:ext cx="8153400" cy="914400"/>
          </a:xfrm>
        </p:spPr>
        <p:txBody>
          <a:bodyPr/>
          <a:lstStyle/>
          <a:p>
            <a:pPr eaLnBrk="1" fontAlgn="auto" hangingPunct="1">
              <a:spcAft>
                <a:spcPts val="0"/>
              </a:spcAft>
              <a:defRPr/>
            </a:pPr>
            <a:r>
              <a:rPr lang="tr-TR" b="1" dirty="0" err="1" smtClean="0">
                <a:solidFill>
                  <a:srgbClr val="CC0000"/>
                </a:solidFill>
              </a:rPr>
              <a:t>Mİkrosİtİk</a:t>
            </a:r>
            <a:r>
              <a:rPr lang="tr-TR" b="1" dirty="0" smtClean="0">
                <a:solidFill>
                  <a:srgbClr val="CC0000"/>
                </a:solidFill>
              </a:rPr>
              <a:t> </a:t>
            </a:r>
            <a:r>
              <a:rPr lang="tr-TR" b="1" dirty="0" err="1" smtClean="0">
                <a:solidFill>
                  <a:srgbClr val="CC0000"/>
                </a:solidFill>
              </a:rPr>
              <a:t>Anemİ</a:t>
            </a:r>
            <a:endParaRPr lang="en-US" b="1" dirty="0" smtClean="0">
              <a:solidFill>
                <a:srgbClr val="CC0000"/>
              </a:solidFill>
            </a:endParaRPr>
          </a:p>
        </p:txBody>
      </p:sp>
      <p:sp>
        <p:nvSpPr>
          <p:cNvPr id="55300" name="Rectangle 4"/>
          <p:cNvSpPr>
            <a:spLocks noChangeArrowheads="1"/>
          </p:cNvSpPr>
          <p:nvPr/>
        </p:nvSpPr>
        <p:spPr bwMode="auto">
          <a:xfrm>
            <a:off x="4800600" y="4305300"/>
            <a:ext cx="1905000" cy="304800"/>
          </a:xfrm>
          <a:prstGeom prst="rect">
            <a:avLst/>
          </a:prstGeom>
          <a:noFill/>
          <a:ln w="38100">
            <a:solidFill>
              <a:schemeClr val="accent1"/>
            </a:solidFill>
            <a:miter lim="800000"/>
            <a:headEnd/>
            <a:tailEnd/>
          </a:ln>
        </p:spPr>
        <p:txBody>
          <a:bodyPr wrap="none" anchor="ctr"/>
          <a:lstStyle/>
          <a:p>
            <a:endParaRPr lang="tr-TR">
              <a:latin typeface="Franklin Gothic Book"/>
            </a:endParaRPr>
          </a:p>
        </p:txBody>
      </p:sp>
      <p:sp>
        <p:nvSpPr>
          <p:cNvPr id="55301" name="Rectangle 5"/>
          <p:cNvSpPr>
            <a:spLocks noChangeArrowheads="1"/>
          </p:cNvSpPr>
          <p:nvPr/>
        </p:nvSpPr>
        <p:spPr bwMode="auto">
          <a:xfrm>
            <a:off x="4800600" y="3771900"/>
            <a:ext cx="1905000" cy="304800"/>
          </a:xfrm>
          <a:prstGeom prst="rect">
            <a:avLst/>
          </a:prstGeom>
          <a:noFill/>
          <a:ln w="38100">
            <a:solidFill>
              <a:schemeClr val="accent1"/>
            </a:solidFill>
            <a:miter lim="800000"/>
            <a:headEnd/>
            <a:tailEnd/>
          </a:ln>
        </p:spPr>
        <p:txBody>
          <a:bodyPr wrap="none" anchor="ctr"/>
          <a:lstStyle/>
          <a:p>
            <a:endParaRPr lang="tr-TR">
              <a:latin typeface="Franklin Gothic Book"/>
            </a:endParaRPr>
          </a:p>
        </p:txBody>
      </p:sp>
      <p:sp>
        <p:nvSpPr>
          <p:cNvPr id="55302" name="Line 6"/>
          <p:cNvSpPr>
            <a:spLocks noChangeShapeType="1"/>
          </p:cNvSpPr>
          <p:nvPr/>
        </p:nvSpPr>
        <p:spPr bwMode="auto">
          <a:xfrm>
            <a:off x="1981200" y="4572000"/>
            <a:ext cx="0" cy="1371600"/>
          </a:xfrm>
          <a:prstGeom prst="line">
            <a:avLst/>
          </a:prstGeom>
          <a:noFill/>
          <a:ln w="9525">
            <a:solidFill>
              <a:schemeClr val="accent1"/>
            </a:solidFill>
            <a:round/>
            <a:headEnd/>
            <a:tailEnd type="triangle" w="med" len="med"/>
          </a:ln>
        </p:spPr>
        <p:txBody>
          <a:bodyPr wrap="none" anchor="ctr"/>
          <a:lstStyle/>
          <a:p>
            <a:endParaRPr lang="tr-TR"/>
          </a:p>
        </p:txBody>
      </p:sp>
      <p:sp>
        <p:nvSpPr>
          <p:cNvPr id="55303" name="Line 7"/>
          <p:cNvSpPr>
            <a:spLocks noChangeShapeType="1"/>
          </p:cNvSpPr>
          <p:nvPr/>
        </p:nvSpPr>
        <p:spPr bwMode="auto">
          <a:xfrm rot="3625240" flipV="1">
            <a:off x="2725738" y="3276600"/>
            <a:ext cx="1260475" cy="2473325"/>
          </a:xfrm>
          <a:prstGeom prst="line">
            <a:avLst/>
          </a:prstGeom>
          <a:noFill/>
          <a:ln w="9525">
            <a:solidFill>
              <a:schemeClr val="accent1"/>
            </a:solidFill>
            <a:round/>
            <a:headEnd/>
            <a:tailEnd type="triangle" w="med" len="med"/>
          </a:ln>
        </p:spPr>
        <p:txBody>
          <a:bodyPr wrap="none" anchor="ctr"/>
          <a:lstStyle/>
          <a:p>
            <a:endParaRPr lang="tr-TR"/>
          </a:p>
        </p:txBody>
      </p:sp>
      <p:sp>
        <p:nvSpPr>
          <p:cNvPr id="46088" name="Text Box 8"/>
          <p:cNvSpPr txBox="1">
            <a:spLocks noChangeArrowheads="1"/>
          </p:cNvSpPr>
          <p:nvPr/>
        </p:nvSpPr>
        <p:spPr bwMode="auto">
          <a:xfrm>
            <a:off x="7092950" y="5876925"/>
            <a:ext cx="1582738" cy="366713"/>
          </a:xfrm>
          <a:prstGeom prst="rect">
            <a:avLst/>
          </a:prstGeom>
          <a:noFill/>
          <a:ln w="9525">
            <a:noFill/>
            <a:miter lim="800000"/>
            <a:headEnd/>
            <a:tailEnd/>
          </a:ln>
          <a:effectLst/>
        </p:spPr>
        <p:txBody>
          <a:bodyPr>
            <a:spAutoFit/>
          </a:bodyPr>
          <a:lstStyle/>
          <a:p>
            <a:endParaRPr lang="tr-TR"/>
          </a:p>
        </p:txBody>
      </p:sp>
      <p:sp>
        <p:nvSpPr>
          <p:cNvPr id="46089" name="Text Box 9"/>
          <p:cNvSpPr txBox="1">
            <a:spLocks noChangeArrowheads="1"/>
          </p:cNvSpPr>
          <p:nvPr/>
        </p:nvSpPr>
        <p:spPr bwMode="auto">
          <a:xfrm>
            <a:off x="6948488" y="5661025"/>
            <a:ext cx="1460500" cy="641350"/>
          </a:xfrm>
          <a:prstGeom prst="rect">
            <a:avLst/>
          </a:prstGeom>
          <a:noFill/>
          <a:ln w="9525">
            <a:noFill/>
            <a:miter lim="800000"/>
            <a:headEnd/>
            <a:tailEnd/>
          </a:ln>
          <a:effectLst/>
        </p:spPr>
        <p:txBody>
          <a:bodyPr>
            <a:spAutoFit/>
          </a:bodyPr>
          <a:lstStyle/>
          <a:p>
            <a:r>
              <a:rPr lang="tr-TR">
                <a:solidFill>
                  <a:schemeClr val="hlink"/>
                </a:solidFill>
              </a:rPr>
              <a:t>MENTZER İNDEXİ:16.2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up)">
                                      <p:cBhvr>
                                        <p:cTn id="7" dur="500"/>
                                        <p:tgtEl>
                                          <p:spTgt spid="553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wipe(up)">
                                      <p:cBhvr>
                                        <p:cTn id="12" dur="500"/>
                                        <p:tgtEl>
                                          <p:spTgt spid="553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302"/>
                                        </p:tgtEl>
                                        <p:attrNameLst>
                                          <p:attrName>style.visibility</p:attrName>
                                        </p:attrNameLst>
                                      </p:cBhvr>
                                      <p:to>
                                        <p:strVal val="visible"/>
                                      </p:to>
                                    </p:set>
                                    <p:animEffect transition="in" filter="wipe(up)">
                                      <p:cBhvr>
                                        <p:cTn id="17" dur="500"/>
                                        <p:tgtEl>
                                          <p:spTgt spid="553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5303"/>
                                        </p:tgtEl>
                                        <p:attrNameLst>
                                          <p:attrName>style.visibility</p:attrName>
                                        </p:attrNameLst>
                                      </p:cBhvr>
                                      <p:to>
                                        <p:strVal val="visible"/>
                                      </p:to>
                                    </p:set>
                                    <p:animEffect transition="in" filter="wipe(up)">
                                      <p:cBhvr>
                                        <p:cTn id="22" dur="500"/>
                                        <p:tgtEl>
                                          <p:spTgt spid="5530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5299"/>
                                        </p:tgtEl>
                                        <p:attrNameLst>
                                          <p:attrName>style.visibility</p:attrName>
                                        </p:attrNameLst>
                                      </p:cBhvr>
                                      <p:to>
                                        <p:strVal val="visible"/>
                                      </p:to>
                                    </p:set>
                                    <p:anim calcmode="lin" valueType="num">
                                      <p:cBhvr additive="base">
                                        <p:cTn id="27" dur="500" fill="hold"/>
                                        <p:tgtEl>
                                          <p:spTgt spid="55299"/>
                                        </p:tgtEl>
                                        <p:attrNameLst>
                                          <p:attrName>ppt_x</p:attrName>
                                        </p:attrNameLst>
                                      </p:cBhvr>
                                      <p:tavLst>
                                        <p:tav tm="0">
                                          <p:val>
                                            <p:strVal val="0-#ppt_w/2"/>
                                          </p:val>
                                        </p:tav>
                                        <p:tav tm="100000">
                                          <p:val>
                                            <p:strVal val="#ppt_x"/>
                                          </p:val>
                                        </p:tav>
                                      </p:tavLst>
                                    </p:anim>
                                    <p:anim calcmode="lin" valueType="num">
                                      <p:cBhvr additive="base">
                                        <p:cTn id="28" dur="500" fill="hold"/>
                                        <p:tgtEl>
                                          <p:spTgt spid="552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1" grpId="0" animBg="1"/>
      <p:bldP spid="55302" grpId="0" animBg="1"/>
      <p:bldP spid="5530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
          <p:cNvSpPr txBox="1">
            <a:spLocks noChangeArrowheads="1"/>
          </p:cNvSpPr>
          <p:nvPr/>
        </p:nvSpPr>
        <p:spPr bwMode="auto">
          <a:xfrm>
            <a:off x="2627313" y="476250"/>
            <a:ext cx="3887787" cy="400050"/>
          </a:xfrm>
          <a:prstGeom prst="rect">
            <a:avLst/>
          </a:prstGeom>
          <a:solidFill>
            <a:srgbClr val="E8F18F"/>
          </a:solidFill>
          <a:ln w="9525">
            <a:noFill/>
            <a:miter lim="800000"/>
            <a:headEnd/>
            <a:tailEnd/>
          </a:ln>
        </p:spPr>
        <p:txBody>
          <a:bodyPr>
            <a:spAutoFit/>
          </a:bodyPr>
          <a:lstStyle/>
          <a:p>
            <a:pPr>
              <a:spcBef>
                <a:spcPct val="50000"/>
              </a:spcBef>
            </a:pPr>
            <a:r>
              <a:rPr lang="tr-TR" sz="2000">
                <a:latin typeface="Franklin Gothic Book"/>
              </a:rPr>
              <a:t>   </a:t>
            </a:r>
            <a:r>
              <a:rPr lang="tr-TR" sz="2000" b="1">
                <a:solidFill>
                  <a:srgbClr val="990000"/>
                </a:solidFill>
                <a:latin typeface="Franklin Gothic Book"/>
              </a:rPr>
              <a:t>MİKROSİTER ANEMİ</a:t>
            </a:r>
          </a:p>
        </p:txBody>
      </p:sp>
      <p:sp>
        <p:nvSpPr>
          <p:cNvPr id="47106" name="Line 5"/>
          <p:cNvSpPr>
            <a:spLocks noChangeShapeType="1"/>
          </p:cNvSpPr>
          <p:nvPr/>
        </p:nvSpPr>
        <p:spPr bwMode="auto">
          <a:xfrm>
            <a:off x="4356100" y="908050"/>
            <a:ext cx="0" cy="431800"/>
          </a:xfrm>
          <a:prstGeom prst="line">
            <a:avLst/>
          </a:prstGeom>
          <a:noFill/>
          <a:ln w="28575">
            <a:solidFill>
              <a:srgbClr val="990000"/>
            </a:solidFill>
            <a:round/>
            <a:headEnd/>
            <a:tailEnd type="triangle" w="med" len="med"/>
          </a:ln>
        </p:spPr>
        <p:txBody>
          <a:bodyPr/>
          <a:lstStyle/>
          <a:p>
            <a:endParaRPr lang="tr-TR"/>
          </a:p>
        </p:txBody>
      </p:sp>
      <p:sp>
        <p:nvSpPr>
          <p:cNvPr id="47107" name="Text Box 6"/>
          <p:cNvSpPr txBox="1">
            <a:spLocks noChangeArrowheads="1"/>
          </p:cNvSpPr>
          <p:nvPr/>
        </p:nvSpPr>
        <p:spPr bwMode="auto">
          <a:xfrm>
            <a:off x="2916238" y="1341438"/>
            <a:ext cx="3168650" cy="708025"/>
          </a:xfrm>
          <a:prstGeom prst="rect">
            <a:avLst/>
          </a:prstGeom>
          <a:solidFill>
            <a:srgbClr val="E8F18F"/>
          </a:solidFill>
          <a:ln w="9525">
            <a:noFill/>
            <a:miter lim="800000"/>
            <a:headEnd/>
            <a:tailEnd/>
          </a:ln>
        </p:spPr>
        <p:txBody>
          <a:bodyPr>
            <a:spAutoFit/>
          </a:bodyPr>
          <a:lstStyle/>
          <a:p>
            <a:pPr algn="ctr">
              <a:spcBef>
                <a:spcPct val="50000"/>
              </a:spcBef>
            </a:pPr>
            <a:r>
              <a:rPr lang="tr-TR" sz="2000">
                <a:latin typeface="Franklin Gothic Book"/>
              </a:rPr>
              <a:t>    </a:t>
            </a:r>
            <a:r>
              <a:rPr lang="tr-TR" sz="2000">
                <a:solidFill>
                  <a:srgbClr val="0000FF"/>
                </a:solidFill>
                <a:latin typeface="Franklin Gothic Book"/>
              </a:rPr>
              <a:t>Tam kan sayımı-PY-Retikülosit FERRİTİN</a:t>
            </a:r>
          </a:p>
        </p:txBody>
      </p:sp>
      <p:sp>
        <p:nvSpPr>
          <p:cNvPr id="47108" name="Text Box 8"/>
          <p:cNvSpPr txBox="1">
            <a:spLocks noChangeArrowheads="1"/>
          </p:cNvSpPr>
          <p:nvPr/>
        </p:nvSpPr>
        <p:spPr bwMode="auto">
          <a:xfrm>
            <a:off x="900113" y="3644900"/>
            <a:ext cx="1439862" cy="1016000"/>
          </a:xfrm>
          <a:prstGeom prst="rect">
            <a:avLst/>
          </a:prstGeom>
          <a:solidFill>
            <a:srgbClr val="D9B3FF"/>
          </a:solidFill>
          <a:ln w="9525">
            <a:noFill/>
            <a:miter lim="800000"/>
            <a:headEnd/>
            <a:tailEnd/>
          </a:ln>
        </p:spPr>
        <p:txBody>
          <a:bodyPr>
            <a:spAutoFit/>
          </a:bodyPr>
          <a:lstStyle/>
          <a:p>
            <a:pPr>
              <a:spcBef>
                <a:spcPct val="50000"/>
              </a:spcBef>
            </a:pPr>
            <a:r>
              <a:rPr lang="tr-TR" sz="2000" b="1">
                <a:solidFill>
                  <a:srgbClr val="006600"/>
                </a:solidFill>
                <a:latin typeface="Franklin Gothic Book"/>
              </a:rPr>
              <a:t>Demir eksikliği anemisi</a:t>
            </a:r>
          </a:p>
        </p:txBody>
      </p:sp>
      <p:sp>
        <p:nvSpPr>
          <p:cNvPr id="47109" name="Line 10"/>
          <p:cNvSpPr>
            <a:spLocks noChangeShapeType="1"/>
          </p:cNvSpPr>
          <p:nvPr/>
        </p:nvSpPr>
        <p:spPr bwMode="auto">
          <a:xfrm>
            <a:off x="1547813" y="4868863"/>
            <a:ext cx="0" cy="360362"/>
          </a:xfrm>
          <a:prstGeom prst="line">
            <a:avLst/>
          </a:prstGeom>
          <a:noFill/>
          <a:ln w="28575">
            <a:solidFill>
              <a:srgbClr val="990000"/>
            </a:solidFill>
            <a:round/>
            <a:headEnd/>
            <a:tailEnd type="triangle" w="med" len="med"/>
          </a:ln>
        </p:spPr>
        <p:txBody>
          <a:bodyPr/>
          <a:lstStyle/>
          <a:p>
            <a:endParaRPr lang="tr-TR"/>
          </a:p>
        </p:txBody>
      </p:sp>
      <p:sp>
        <p:nvSpPr>
          <p:cNvPr id="47110" name="Text Box 11"/>
          <p:cNvSpPr txBox="1">
            <a:spLocks noChangeArrowheads="1"/>
          </p:cNvSpPr>
          <p:nvPr/>
        </p:nvSpPr>
        <p:spPr bwMode="auto">
          <a:xfrm>
            <a:off x="684213" y="5300663"/>
            <a:ext cx="1727200" cy="396875"/>
          </a:xfrm>
          <a:prstGeom prst="rect">
            <a:avLst/>
          </a:prstGeom>
          <a:solidFill>
            <a:srgbClr val="E8F18F"/>
          </a:solidFill>
          <a:ln w="9525">
            <a:noFill/>
            <a:miter lim="800000"/>
            <a:headEnd/>
            <a:tailEnd/>
          </a:ln>
        </p:spPr>
        <p:txBody>
          <a:bodyPr>
            <a:spAutoFit/>
          </a:bodyPr>
          <a:lstStyle/>
          <a:p>
            <a:pPr>
              <a:spcBef>
                <a:spcPct val="50000"/>
              </a:spcBef>
            </a:pPr>
            <a:r>
              <a:rPr lang="tr-TR" sz="2000" b="1">
                <a:solidFill>
                  <a:srgbClr val="0000FF"/>
                </a:solidFill>
                <a:latin typeface="Franklin Gothic Book"/>
              </a:rPr>
              <a:t>Etiyoloji ara</a:t>
            </a:r>
          </a:p>
        </p:txBody>
      </p:sp>
      <p:sp>
        <p:nvSpPr>
          <p:cNvPr id="47111" name="Text Box 13"/>
          <p:cNvSpPr txBox="1">
            <a:spLocks noChangeArrowheads="1"/>
          </p:cNvSpPr>
          <p:nvPr/>
        </p:nvSpPr>
        <p:spPr bwMode="auto">
          <a:xfrm>
            <a:off x="971550" y="2420938"/>
            <a:ext cx="1368425" cy="400050"/>
          </a:xfrm>
          <a:prstGeom prst="rect">
            <a:avLst/>
          </a:prstGeom>
          <a:solidFill>
            <a:srgbClr val="E8F18F"/>
          </a:solidFill>
          <a:ln w="9525">
            <a:noFill/>
            <a:miter lim="800000"/>
            <a:headEnd/>
            <a:tailEnd/>
          </a:ln>
        </p:spPr>
        <p:txBody>
          <a:bodyPr>
            <a:spAutoFit/>
          </a:bodyPr>
          <a:lstStyle/>
          <a:p>
            <a:pPr>
              <a:spcBef>
                <a:spcPct val="50000"/>
              </a:spcBef>
            </a:pPr>
            <a:r>
              <a:rPr lang="tr-TR" sz="2000" b="1">
                <a:solidFill>
                  <a:srgbClr val="0000FF"/>
                </a:solidFill>
                <a:latin typeface="Franklin Gothic Book"/>
              </a:rPr>
              <a:t>Düşük</a:t>
            </a:r>
          </a:p>
        </p:txBody>
      </p:sp>
      <p:sp>
        <p:nvSpPr>
          <p:cNvPr id="47112" name="Line 14"/>
          <p:cNvSpPr>
            <a:spLocks noChangeShapeType="1"/>
          </p:cNvSpPr>
          <p:nvPr/>
        </p:nvSpPr>
        <p:spPr bwMode="auto">
          <a:xfrm>
            <a:off x="1547813" y="2924175"/>
            <a:ext cx="0" cy="647700"/>
          </a:xfrm>
          <a:prstGeom prst="line">
            <a:avLst/>
          </a:prstGeom>
          <a:noFill/>
          <a:ln w="28575">
            <a:solidFill>
              <a:srgbClr val="990000"/>
            </a:solidFill>
            <a:round/>
            <a:headEnd/>
            <a:tailEnd type="triangle" w="med" len="med"/>
          </a:ln>
        </p:spPr>
        <p:txBody>
          <a:bodyPr/>
          <a:lstStyle/>
          <a:p>
            <a:endParaRPr lang="tr-TR"/>
          </a:p>
        </p:txBody>
      </p:sp>
      <p:sp>
        <p:nvSpPr>
          <p:cNvPr id="47113" name="Line 16"/>
          <p:cNvSpPr>
            <a:spLocks noChangeShapeType="1"/>
          </p:cNvSpPr>
          <p:nvPr/>
        </p:nvSpPr>
        <p:spPr bwMode="auto">
          <a:xfrm flipH="1">
            <a:off x="2051050" y="2000250"/>
            <a:ext cx="2878138" cy="349250"/>
          </a:xfrm>
          <a:prstGeom prst="line">
            <a:avLst/>
          </a:prstGeom>
          <a:noFill/>
          <a:ln w="28575">
            <a:solidFill>
              <a:srgbClr val="990000"/>
            </a:solidFill>
            <a:round/>
            <a:headEnd/>
            <a:tailEnd type="triangle" w="med" len="med"/>
          </a:ln>
        </p:spPr>
        <p:txBody>
          <a:bodyPr/>
          <a:lstStyle/>
          <a:p>
            <a:endParaRPr lang="tr-TR"/>
          </a:p>
        </p:txBody>
      </p:sp>
      <p:sp>
        <p:nvSpPr>
          <p:cNvPr id="47114" name="Text Box 17"/>
          <p:cNvSpPr txBox="1">
            <a:spLocks noChangeArrowheads="1"/>
          </p:cNvSpPr>
          <p:nvPr/>
        </p:nvSpPr>
        <p:spPr bwMode="auto">
          <a:xfrm>
            <a:off x="4932363" y="2276475"/>
            <a:ext cx="2735262" cy="400050"/>
          </a:xfrm>
          <a:prstGeom prst="rect">
            <a:avLst/>
          </a:prstGeom>
          <a:solidFill>
            <a:srgbClr val="E8F18F"/>
          </a:solidFill>
          <a:ln w="9525">
            <a:noFill/>
            <a:miter lim="800000"/>
            <a:headEnd/>
            <a:tailEnd/>
          </a:ln>
        </p:spPr>
        <p:txBody>
          <a:bodyPr>
            <a:spAutoFit/>
          </a:bodyPr>
          <a:lstStyle/>
          <a:p>
            <a:pPr>
              <a:spcBef>
                <a:spcPct val="50000"/>
              </a:spcBef>
            </a:pPr>
            <a:r>
              <a:rPr lang="tr-TR" sz="2000" b="1">
                <a:solidFill>
                  <a:srgbClr val="0000FF"/>
                </a:solidFill>
                <a:latin typeface="Franklin Gothic Book"/>
              </a:rPr>
              <a:t>Normal/Yüksek</a:t>
            </a:r>
          </a:p>
        </p:txBody>
      </p:sp>
      <p:sp>
        <p:nvSpPr>
          <p:cNvPr id="47115" name="Text Box 19"/>
          <p:cNvSpPr txBox="1">
            <a:spLocks noChangeArrowheads="1"/>
          </p:cNvSpPr>
          <p:nvPr/>
        </p:nvSpPr>
        <p:spPr bwMode="auto">
          <a:xfrm>
            <a:off x="3348038" y="3141663"/>
            <a:ext cx="2016125" cy="733425"/>
          </a:xfrm>
          <a:prstGeom prst="rect">
            <a:avLst/>
          </a:prstGeom>
          <a:solidFill>
            <a:srgbClr val="E8F18F"/>
          </a:solidFill>
          <a:ln w="9525">
            <a:noFill/>
            <a:miter lim="800000"/>
            <a:headEnd/>
            <a:tailEnd/>
          </a:ln>
        </p:spPr>
        <p:txBody>
          <a:bodyPr>
            <a:spAutoFit/>
          </a:bodyPr>
          <a:lstStyle/>
          <a:p>
            <a:pPr>
              <a:lnSpc>
                <a:spcPct val="80000"/>
              </a:lnSpc>
              <a:spcBef>
                <a:spcPct val="50000"/>
              </a:spcBef>
            </a:pPr>
            <a:r>
              <a:rPr lang="tr-TR" sz="2000" b="1">
                <a:solidFill>
                  <a:srgbClr val="0000FF"/>
                </a:solidFill>
                <a:latin typeface="Franklin Gothic Book"/>
              </a:rPr>
              <a:t>Fe düşük</a:t>
            </a:r>
          </a:p>
          <a:p>
            <a:pPr>
              <a:lnSpc>
                <a:spcPct val="80000"/>
              </a:lnSpc>
              <a:spcBef>
                <a:spcPct val="50000"/>
              </a:spcBef>
            </a:pPr>
            <a:r>
              <a:rPr lang="tr-TR" sz="2000" b="1">
                <a:solidFill>
                  <a:srgbClr val="0000FF"/>
                </a:solidFill>
                <a:latin typeface="Franklin Gothic Book"/>
              </a:rPr>
              <a:t>FeBK Düşük/N</a:t>
            </a:r>
          </a:p>
        </p:txBody>
      </p:sp>
      <p:sp>
        <p:nvSpPr>
          <p:cNvPr id="47116" name="Line 22"/>
          <p:cNvSpPr>
            <a:spLocks noChangeShapeType="1"/>
          </p:cNvSpPr>
          <p:nvPr/>
        </p:nvSpPr>
        <p:spPr bwMode="auto">
          <a:xfrm>
            <a:off x="4140200" y="3860800"/>
            <a:ext cx="0" cy="647700"/>
          </a:xfrm>
          <a:prstGeom prst="line">
            <a:avLst/>
          </a:prstGeom>
          <a:noFill/>
          <a:ln w="28575">
            <a:solidFill>
              <a:srgbClr val="990000"/>
            </a:solidFill>
            <a:round/>
            <a:headEnd/>
            <a:tailEnd type="triangle" w="med" len="med"/>
          </a:ln>
        </p:spPr>
        <p:txBody>
          <a:bodyPr/>
          <a:lstStyle/>
          <a:p>
            <a:endParaRPr lang="tr-TR"/>
          </a:p>
        </p:txBody>
      </p:sp>
      <p:sp>
        <p:nvSpPr>
          <p:cNvPr id="47117" name="Text Box 23"/>
          <p:cNvSpPr txBox="1">
            <a:spLocks noChangeArrowheads="1"/>
          </p:cNvSpPr>
          <p:nvPr/>
        </p:nvSpPr>
        <p:spPr bwMode="auto">
          <a:xfrm>
            <a:off x="3492500" y="4508500"/>
            <a:ext cx="1295400" cy="1006475"/>
          </a:xfrm>
          <a:prstGeom prst="rect">
            <a:avLst/>
          </a:prstGeom>
          <a:solidFill>
            <a:srgbClr val="D9B3FF"/>
          </a:solidFill>
          <a:ln w="9525">
            <a:noFill/>
            <a:miter lim="800000"/>
            <a:headEnd/>
            <a:tailEnd/>
          </a:ln>
        </p:spPr>
        <p:txBody>
          <a:bodyPr>
            <a:spAutoFit/>
          </a:bodyPr>
          <a:lstStyle/>
          <a:p>
            <a:pPr>
              <a:spcBef>
                <a:spcPct val="50000"/>
              </a:spcBef>
            </a:pPr>
            <a:r>
              <a:rPr lang="tr-TR" sz="2000" b="1">
                <a:solidFill>
                  <a:srgbClr val="006600"/>
                </a:solidFill>
                <a:latin typeface="Franklin Gothic Book"/>
              </a:rPr>
              <a:t>Kronik Hastalık Anemisi</a:t>
            </a:r>
          </a:p>
        </p:txBody>
      </p:sp>
      <p:sp>
        <p:nvSpPr>
          <p:cNvPr id="47118" name="Line 53"/>
          <p:cNvSpPr>
            <a:spLocks noChangeShapeType="1"/>
          </p:cNvSpPr>
          <p:nvPr/>
        </p:nvSpPr>
        <p:spPr bwMode="auto">
          <a:xfrm>
            <a:off x="5072063" y="2000250"/>
            <a:ext cx="1516062" cy="276225"/>
          </a:xfrm>
          <a:prstGeom prst="line">
            <a:avLst/>
          </a:prstGeom>
          <a:noFill/>
          <a:ln w="28575">
            <a:solidFill>
              <a:srgbClr val="990000"/>
            </a:solidFill>
            <a:round/>
            <a:headEnd/>
            <a:tailEnd type="triangle" w="med" len="med"/>
          </a:ln>
        </p:spPr>
        <p:txBody>
          <a:bodyPr/>
          <a:lstStyle/>
          <a:p>
            <a:endParaRPr lang="tr-TR"/>
          </a:p>
        </p:txBody>
      </p:sp>
      <p:sp>
        <p:nvSpPr>
          <p:cNvPr id="47119" name="Line 54"/>
          <p:cNvSpPr>
            <a:spLocks noChangeShapeType="1"/>
          </p:cNvSpPr>
          <p:nvPr/>
        </p:nvSpPr>
        <p:spPr bwMode="auto">
          <a:xfrm flipH="1">
            <a:off x="4284663" y="2781300"/>
            <a:ext cx="574675" cy="287338"/>
          </a:xfrm>
          <a:prstGeom prst="line">
            <a:avLst/>
          </a:prstGeom>
          <a:noFill/>
          <a:ln w="28575">
            <a:solidFill>
              <a:srgbClr val="990000"/>
            </a:solidFill>
            <a:round/>
            <a:headEnd/>
            <a:tailEnd type="triangle" w="med" len="med"/>
          </a:ln>
        </p:spPr>
        <p:txBody>
          <a:bodyPr/>
          <a:lstStyle/>
          <a:p>
            <a:endParaRPr lang="tr-TR"/>
          </a:p>
        </p:txBody>
      </p:sp>
      <p:sp>
        <p:nvSpPr>
          <p:cNvPr id="47120" name="Text Box 55"/>
          <p:cNvSpPr txBox="1">
            <a:spLocks noChangeArrowheads="1"/>
          </p:cNvSpPr>
          <p:nvPr/>
        </p:nvSpPr>
        <p:spPr bwMode="auto">
          <a:xfrm>
            <a:off x="6084888" y="3141663"/>
            <a:ext cx="2447925" cy="733425"/>
          </a:xfrm>
          <a:prstGeom prst="rect">
            <a:avLst/>
          </a:prstGeom>
          <a:solidFill>
            <a:srgbClr val="E8F18F"/>
          </a:solidFill>
          <a:ln w="9525">
            <a:noFill/>
            <a:miter lim="800000"/>
            <a:headEnd/>
            <a:tailEnd/>
          </a:ln>
        </p:spPr>
        <p:txBody>
          <a:bodyPr>
            <a:spAutoFit/>
          </a:bodyPr>
          <a:lstStyle/>
          <a:p>
            <a:pPr>
              <a:lnSpc>
                <a:spcPct val="80000"/>
              </a:lnSpc>
              <a:spcBef>
                <a:spcPct val="50000"/>
              </a:spcBef>
            </a:pPr>
            <a:r>
              <a:rPr lang="tr-TR" sz="2000" b="1">
                <a:solidFill>
                  <a:srgbClr val="0000FF"/>
                </a:solidFill>
                <a:latin typeface="Franklin Gothic Book"/>
              </a:rPr>
              <a:t>Fe normal</a:t>
            </a:r>
          </a:p>
          <a:p>
            <a:pPr>
              <a:lnSpc>
                <a:spcPct val="80000"/>
              </a:lnSpc>
              <a:spcBef>
                <a:spcPct val="50000"/>
              </a:spcBef>
            </a:pPr>
            <a:r>
              <a:rPr lang="tr-TR" sz="2000" b="1">
                <a:solidFill>
                  <a:srgbClr val="0000FF"/>
                </a:solidFill>
                <a:latin typeface="Franklin Gothic Book"/>
              </a:rPr>
              <a:t>FeBK N</a:t>
            </a:r>
          </a:p>
        </p:txBody>
      </p:sp>
      <p:sp>
        <p:nvSpPr>
          <p:cNvPr id="47121" name="Line 56"/>
          <p:cNvSpPr>
            <a:spLocks noChangeShapeType="1"/>
          </p:cNvSpPr>
          <p:nvPr/>
        </p:nvSpPr>
        <p:spPr bwMode="auto">
          <a:xfrm>
            <a:off x="6732588" y="2781300"/>
            <a:ext cx="0" cy="360363"/>
          </a:xfrm>
          <a:prstGeom prst="line">
            <a:avLst/>
          </a:prstGeom>
          <a:noFill/>
          <a:ln w="28575">
            <a:solidFill>
              <a:srgbClr val="990000"/>
            </a:solidFill>
            <a:round/>
            <a:headEnd/>
            <a:tailEnd type="triangle" w="med" len="med"/>
          </a:ln>
        </p:spPr>
        <p:txBody>
          <a:bodyPr/>
          <a:lstStyle/>
          <a:p>
            <a:endParaRPr lang="tr-TR"/>
          </a:p>
        </p:txBody>
      </p:sp>
      <p:sp>
        <p:nvSpPr>
          <p:cNvPr id="47122" name="Line 59"/>
          <p:cNvSpPr>
            <a:spLocks noChangeShapeType="1"/>
          </p:cNvSpPr>
          <p:nvPr/>
        </p:nvSpPr>
        <p:spPr bwMode="auto">
          <a:xfrm flipH="1">
            <a:off x="5651500" y="3933825"/>
            <a:ext cx="1008063" cy="574675"/>
          </a:xfrm>
          <a:prstGeom prst="line">
            <a:avLst/>
          </a:prstGeom>
          <a:noFill/>
          <a:ln w="28575">
            <a:solidFill>
              <a:srgbClr val="990000"/>
            </a:solidFill>
            <a:round/>
            <a:headEnd/>
            <a:tailEnd type="triangle" w="med" len="med"/>
          </a:ln>
        </p:spPr>
        <p:txBody>
          <a:bodyPr/>
          <a:lstStyle/>
          <a:p>
            <a:endParaRPr lang="tr-TR"/>
          </a:p>
        </p:txBody>
      </p:sp>
      <p:sp>
        <p:nvSpPr>
          <p:cNvPr id="47123" name="Line 60"/>
          <p:cNvSpPr>
            <a:spLocks noChangeShapeType="1"/>
          </p:cNvSpPr>
          <p:nvPr/>
        </p:nvSpPr>
        <p:spPr bwMode="auto">
          <a:xfrm>
            <a:off x="7092950" y="3933825"/>
            <a:ext cx="574675" cy="574675"/>
          </a:xfrm>
          <a:prstGeom prst="line">
            <a:avLst/>
          </a:prstGeom>
          <a:noFill/>
          <a:ln w="28575">
            <a:solidFill>
              <a:srgbClr val="990000"/>
            </a:solidFill>
            <a:round/>
            <a:headEnd/>
            <a:tailEnd type="triangle" w="med" len="med"/>
          </a:ln>
        </p:spPr>
        <p:txBody>
          <a:bodyPr/>
          <a:lstStyle/>
          <a:p>
            <a:endParaRPr lang="tr-TR"/>
          </a:p>
        </p:txBody>
      </p:sp>
      <p:sp>
        <p:nvSpPr>
          <p:cNvPr id="47124" name="Text Box 61"/>
          <p:cNvSpPr txBox="1">
            <a:spLocks noChangeArrowheads="1"/>
          </p:cNvSpPr>
          <p:nvPr/>
        </p:nvSpPr>
        <p:spPr bwMode="auto">
          <a:xfrm>
            <a:off x="5003800" y="4508500"/>
            <a:ext cx="1944688" cy="1077913"/>
          </a:xfrm>
          <a:prstGeom prst="rect">
            <a:avLst/>
          </a:prstGeom>
          <a:solidFill>
            <a:srgbClr val="D9B3FF"/>
          </a:solidFill>
          <a:ln w="9525">
            <a:noFill/>
            <a:miter lim="800000"/>
            <a:headEnd/>
            <a:tailEnd/>
          </a:ln>
        </p:spPr>
        <p:txBody>
          <a:bodyPr>
            <a:spAutoFit/>
          </a:bodyPr>
          <a:lstStyle/>
          <a:p>
            <a:pPr>
              <a:spcBef>
                <a:spcPct val="50000"/>
              </a:spcBef>
            </a:pPr>
            <a:r>
              <a:rPr lang="tr-TR" sz="2000" b="1">
                <a:solidFill>
                  <a:srgbClr val="0000FF"/>
                </a:solidFill>
                <a:latin typeface="Franklin Gothic Book"/>
              </a:rPr>
              <a:t>Hgb elektroforezi</a:t>
            </a:r>
          </a:p>
          <a:p>
            <a:pPr>
              <a:lnSpc>
                <a:spcPct val="70000"/>
              </a:lnSpc>
              <a:spcBef>
                <a:spcPct val="50000"/>
              </a:spcBef>
            </a:pPr>
            <a:r>
              <a:rPr lang="tr-TR" sz="2000" b="1">
                <a:solidFill>
                  <a:srgbClr val="006600"/>
                </a:solidFill>
                <a:latin typeface="Franklin Gothic Book"/>
              </a:rPr>
              <a:t>Talasemi</a:t>
            </a:r>
          </a:p>
        </p:txBody>
      </p:sp>
      <p:sp>
        <p:nvSpPr>
          <p:cNvPr id="47125" name="Text Box 62"/>
          <p:cNvSpPr txBox="1">
            <a:spLocks noChangeArrowheads="1"/>
          </p:cNvSpPr>
          <p:nvPr/>
        </p:nvSpPr>
        <p:spPr bwMode="auto">
          <a:xfrm>
            <a:off x="7272338" y="4508500"/>
            <a:ext cx="1871662" cy="1108075"/>
          </a:xfrm>
          <a:prstGeom prst="rect">
            <a:avLst/>
          </a:prstGeom>
          <a:solidFill>
            <a:srgbClr val="D9B3FF"/>
          </a:solidFill>
          <a:ln w="9525">
            <a:noFill/>
            <a:miter lim="800000"/>
            <a:headEnd/>
            <a:tailEnd/>
          </a:ln>
        </p:spPr>
        <p:txBody>
          <a:bodyPr>
            <a:spAutoFit/>
          </a:bodyPr>
          <a:lstStyle/>
          <a:p>
            <a:pPr>
              <a:lnSpc>
                <a:spcPct val="90000"/>
              </a:lnSpc>
              <a:spcBef>
                <a:spcPct val="50000"/>
              </a:spcBef>
            </a:pPr>
            <a:r>
              <a:rPr lang="tr-TR" sz="2000" b="1">
                <a:solidFill>
                  <a:srgbClr val="0000FF"/>
                </a:solidFill>
                <a:latin typeface="Franklin Gothic Book"/>
              </a:rPr>
              <a:t>KİA-B</a:t>
            </a:r>
          </a:p>
          <a:p>
            <a:pPr>
              <a:lnSpc>
                <a:spcPct val="70000"/>
              </a:lnSpc>
              <a:spcBef>
                <a:spcPct val="50000"/>
              </a:spcBef>
            </a:pPr>
            <a:r>
              <a:rPr lang="tr-TR" sz="2000" b="1">
                <a:solidFill>
                  <a:srgbClr val="006600"/>
                </a:solidFill>
                <a:latin typeface="Franklin Gothic Book"/>
              </a:rPr>
              <a:t>Sideroblastik</a:t>
            </a:r>
          </a:p>
          <a:p>
            <a:pPr>
              <a:lnSpc>
                <a:spcPct val="70000"/>
              </a:lnSpc>
              <a:spcBef>
                <a:spcPct val="50000"/>
              </a:spcBef>
            </a:pPr>
            <a:r>
              <a:rPr lang="tr-TR" sz="2000" b="1">
                <a:solidFill>
                  <a:srgbClr val="006600"/>
                </a:solidFill>
                <a:latin typeface="Franklin Gothic Book"/>
              </a:rPr>
              <a:t>Anemi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539750" y="765175"/>
            <a:ext cx="8172450" cy="1025525"/>
          </a:xfrm>
        </p:spPr>
        <p:txBody>
          <a:bodyPr>
            <a:normAutofit fontScale="90000"/>
          </a:bodyPr>
          <a:lstStyle/>
          <a:p>
            <a:pPr eaLnBrk="1" fontAlgn="auto" hangingPunct="1">
              <a:spcAft>
                <a:spcPts val="0"/>
              </a:spcAft>
              <a:defRPr/>
            </a:pPr>
            <a:r>
              <a:rPr lang="tr-TR" sz="2000" b="1" dirty="0" smtClean="0">
                <a:solidFill>
                  <a:srgbClr val="800000"/>
                </a:solidFill>
                <a:latin typeface="+mn-lt"/>
              </a:rPr>
              <a:t>Demir eksikliğinin </a:t>
            </a:r>
            <a:r>
              <a:rPr lang="tr-TR" sz="2000" b="1" dirty="0" err="1" smtClean="0">
                <a:solidFill>
                  <a:srgbClr val="800000"/>
                </a:solidFill>
                <a:latin typeface="+mn-lt"/>
              </a:rPr>
              <a:t>primer</a:t>
            </a:r>
            <a:r>
              <a:rPr lang="tr-TR" sz="2000" b="1" dirty="0" smtClean="0">
                <a:solidFill>
                  <a:srgbClr val="800000"/>
                </a:solidFill>
                <a:latin typeface="+mn-lt"/>
              </a:rPr>
              <a:t> nedeni </a:t>
            </a:r>
            <a:r>
              <a:rPr lang="tr-TR" sz="2000" b="1" dirty="0" err="1" smtClean="0">
                <a:solidFill>
                  <a:srgbClr val="800000"/>
                </a:solidFill>
                <a:latin typeface="+mn-lt"/>
              </a:rPr>
              <a:t>teSPİt</a:t>
            </a:r>
            <a:r>
              <a:rPr lang="tr-TR" sz="2000" b="1" dirty="0" smtClean="0">
                <a:solidFill>
                  <a:srgbClr val="800000"/>
                </a:solidFill>
                <a:latin typeface="+mn-lt"/>
              </a:rPr>
              <a:t> edilip uygun şeklide </a:t>
            </a:r>
            <a:br>
              <a:rPr lang="tr-TR" sz="2000" b="1" dirty="0" smtClean="0">
                <a:solidFill>
                  <a:srgbClr val="800000"/>
                </a:solidFill>
                <a:latin typeface="+mn-lt"/>
              </a:rPr>
            </a:br>
            <a:r>
              <a:rPr lang="tr-TR" sz="2000" b="1" dirty="0" smtClean="0">
                <a:solidFill>
                  <a:srgbClr val="800000"/>
                </a:solidFill>
                <a:latin typeface="+mn-lt"/>
              </a:rPr>
              <a:t/>
            </a:r>
            <a:br>
              <a:rPr lang="tr-TR" sz="2000" b="1" dirty="0" smtClean="0">
                <a:solidFill>
                  <a:srgbClr val="800000"/>
                </a:solidFill>
                <a:latin typeface="+mn-lt"/>
              </a:rPr>
            </a:br>
            <a:r>
              <a:rPr lang="tr-TR" sz="2000" b="1" dirty="0" smtClean="0">
                <a:solidFill>
                  <a:srgbClr val="800000"/>
                </a:solidFill>
                <a:latin typeface="+mn-lt"/>
              </a:rPr>
              <a:t>tedavi edilmelidir. (GGK, GİS endoskopisi)</a:t>
            </a:r>
            <a:br>
              <a:rPr lang="tr-TR" sz="2000" b="1" dirty="0" smtClean="0">
                <a:solidFill>
                  <a:srgbClr val="800000"/>
                </a:solidFill>
                <a:latin typeface="+mn-lt"/>
              </a:rPr>
            </a:br>
            <a:endParaRPr lang="tr-TR" sz="2000" b="1" dirty="0" smtClean="0">
              <a:solidFill>
                <a:srgbClr val="800000"/>
              </a:solidFill>
              <a:latin typeface="+mn-lt"/>
            </a:endParaRPr>
          </a:p>
        </p:txBody>
      </p:sp>
      <p:pic>
        <p:nvPicPr>
          <p:cNvPr id="48130" name="Picture 3"/>
          <p:cNvPicPr>
            <a:picLocks noGrp="1" noChangeAspect="1" noChangeArrowheads="1"/>
          </p:cNvPicPr>
          <p:nvPr>
            <p:ph type="body" idx="1"/>
          </p:nvPr>
        </p:nvPicPr>
        <p:blipFill>
          <a:blip r:embed="rId2"/>
          <a:srcRect/>
          <a:stretch>
            <a:fillRect/>
          </a:stretch>
        </p:blipFill>
        <p:spPr>
          <a:xfrm>
            <a:off x="827088" y="1773238"/>
            <a:ext cx="6707187" cy="492442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tr-TR" sz="3200" b="1" dirty="0" err="1" smtClean="0">
                <a:solidFill>
                  <a:srgbClr val="990000"/>
                </a:solidFill>
                <a:effectLst/>
              </a:rPr>
              <a:t>Demİr</a:t>
            </a:r>
            <a:r>
              <a:rPr lang="tr-TR" sz="3200" b="1" dirty="0" smtClean="0">
                <a:solidFill>
                  <a:srgbClr val="990000"/>
                </a:solidFill>
                <a:effectLst/>
              </a:rPr>
              <a:t> </a:t>
            </a:r>
            <a:r>
              <a:rPr lang="tr-TR" sz="3200" b="1" dirty="0" err="1" smtClean="0">
                <a:solidFill>
                  <a:srgbClr val="990000"/>
                </a:solidFill>
                <a:effectLst/>
              </a:rPr>
              <a:t>eksİklİğİ</a:t>
            </a:r>
            <a:r>
              <a:rPr lang="tr-TR" sz="3200" b="1" dirty="0" smtClean="0">
                <a:solidFill>
                  <a:srgbClr val="990000"/>
                </a:solidFill>
                <a:effectLst/>
              </a:rPr>
              <a:t> </a:t>
            </a:r>
            <a:r>
              <a:rPr lang="tr-TR" sz="3200" b="1" dirty="0" err="1" smtClean="0">
                <a:solidFill>
                  <a:srgbClr val="990000"/>
                </a:solidFill>
                <a:effectLst/>
              </a:rPr>
              <a:t>anemİsinİn</a:t>
            </a:r>
            <a:r>
              <a:rPr lang="tr-TR" sz="3200" b="1" dirty="0" smtClean="0">
                <a:solidFill>
                  <a:srgbClr val="990000"/>
                </a:solidFill>
                <a:effectLst/>
              </a:rPr>
              <a:t> </a:t>
            </a:r>
            <a:r>
              <a:rPr lang="tr-TR" sz="3200" b="1" dirty="0" err="1" smtClean="0">
                <a:solidFill>
                  <a:srgbClr val="990000"/>
                </a:solidFill>
                <a:effectLst/>
              </a:rPr>
              <a:t>tedavİsİ</a:t>
            </a:r>
            <a:endParaRPr lang="tr-TR" sz="3200" b="1" dirty="0" smtClean="0">
              <a:solidFill>
                <a:srgbClr val="990000"/>
              </a:solidFill>
              <a:effectLst/>
            </a:endParaRPr>
          </a:p>
        </p:txBody>
      </p:sp>
      <p:sp>
        <p:nvSpPr>
          <p:cNvPr id="49154" name="Rectangle 3"/>
          <p:cNvSpPr>
            <a:spLocks noGrp="1" noChangeArrowheads="1"/>
          </p:cNvSpPr>
          <p:nvPr>
            <p:ph type="body" idx="1"/>
          </p:nvPr>
        </p:nvSpPr>
        <p:spPr>
          <a:xfrm>
            <a:off x="323850" y="1773238"/>
            <a:ext cx="7343775" cy="4175125"/>
          </a:xfrm>
        </p:spPr>
        <p:txBody>
          <a:bodyPr/>
          <a:lstStyle/>
          <a:p>
            <a:pPr eaLnBrk="1" hangingPunct="1">
              <a:lnSpc>
                <a:spcPct val="170000"/>
              </a:lnSpc>
              <a:buFont typeface="Wingdings" pitchFamily="2" charset="2"/>
              <a:buChar char="Ø"/>
            </a:pPr>
            <a:r>
              <a:rPr lang="tr-TR" sz="2000" b="1" smtClean="0">
                <a:solidFill>
                  <a:srgbClr val="000099"/>
                </a:solidFill>
              </a:rPr>
              <a:t>Oral tedavi tercih edilir</a:t>
            </a:r>
          </a:p>
          <a:p>
            <a:pPr eaLnBrk="1" hangingPunct="1">
              <a:lnSpc>
                <a:spcPct val="170000"/>
              </a:lnSpc>
              <a:buFont typeface="Wingdings 2" pitchFamily="18" charset="2"/>
              <a:buNone/>
            </a:pPr>
            <a:r>
              <a:rPr lang="tr-TR" sz="2000" b="1" smtClean="0">
                <a:solidFill>
                  <a:srgbClr val="000099"/>
                </a:solidFill>
              </a:rPr>
              <a:t>    </a:t>
            </a:r>
            <a:r>
              <a:rPr lang="tr-TR" b="1" smtClean="0">
                <a:solidFill>
                  <a:srgbClr val="FF0000"/>
                </a:solidFill>
              </a:rPr>
              <a:t>+2 </a:t>
            </a:r>
            <a:r>
              <a:rPr lang="tr-TR" sz="2000" b="1" smtClean="0">
                <a:solidFill>
                  <a:srgbClr val="000099"/>
                </a:solidFill>
              </a:rPr>
              <a:t>değerlikli demir 150-200mg/gün</a:t>
            </a:r>
          </a:p>
          <a:p>
            <a:pPr eaLnBrk="1" hangingPunct="1">
              <a:lnSpc>
                <a:spcPct val="170000"/>
              </a:lnSpc>
              <a:buFont typeface="Wingdings 2" pitchFamily="18" charset="2"/>
              <a:buNone/>
            </a:pPr>
            <a:r>
              <a:rPr lang="tr-TR" sz="2000" b="1" smtClean="0">
                <a:solidFill>
                  <a:srgbClr val="000099"/>
                </a:solidFill>
              </a:rPr>
              <a:t>    Aç- yemeklerle 1 saat ara ile,ilaçlarla 2 saat ara ile   </a:t>
            </a:r>
          </a:p>
          <a:p>
            <a:pPr eaLnBrk="1" hangingPunct="1">
              <a:lnSpc>
                <a:spcPct val="170000"/>
              </a:lnSpc>
              <a:buFont typeface="Wingdings" pitchFamily="2" charset="2"/>
              <a:buChar char="Ø"/>
            </a:pPr>
            <a:r>
              <a:rPr lang="tr-TR" sz="2000" b="1" smtClean="0">
                <a:solidFill>
                  <a:srgbClr val="000099"/>
                </a:solidFill>
              </a:rPr>
              <a:t>Tedaviye Hgb normale döndükten sonra </a:t>
            </a:r>
            <a:r>
              <a:rPr lang="tr-TR" sz="2000" b="1" smtClean="0">
                <a:solidFill>
                  <a:srgbClr val="FF0000"/>
                </a:solidFill>
              </a:rPr>
              <a:t>6-12 ay daha </a:t>
            </a:r>
          </a:p>
          <a:p>
            <a:pPr eaLnBrk="1" hangingPunct="1">
              <a:lnSpc>
                <a:spcPct val="170000"/>
              </a:lnSpc>
              <a:buFont typeface="Wingdings 2" pitchFamily="18" charset="2"/>
              <a:buNone/>
            </a:pPr>
            <a:r>
              <a:rPr lang="tr-TR" sz="2000" b="1" smtClean="0">
                <a:solidFill>
                  <a:srgbClr val="000099"/>
                </a:solidFill>
              </a:rPr>
              <a:t>     veya </a:t>
            </a:r>
            <a:r>
              <a:rPr lang="tr-TR" altLang="zh-CN" sz="2000" b="1" smtClean="0">
                <a:solidFill>
                  <a:srgbClr val="000099"/>
                </a:solidFill>
                <a:cs typeface="华文楷体"/>
              </a:rPr>
              <a:t>ferritin &gt;50 olana kadar devam edilir.</a:t>
            </a:r>
          </a:p>
          <a:p>
            <a:pPr eaLnBrk="1" hangingPunct="1">
              <a:lnSpc>
                <a:spcPct val="170000"/>
              </a:lnSpc>
              <a:buFont typeface="Wingdings" pitchFamily="2" charset="2"/>
              <a:buChar char="Ø"/>
            </a:pPr>
            <a:endParaRPr lang="tr-TR" sz="2000" b="1" smtClean="0">
              <a:solidFill>
                <a:srgbClr val="000099"/>
              </a:solidFill>
            </a:endParaRPr>
          </a:p>
          <a:p>
            <a:pPr eaLnBrk="1" hangingPunct="1">
              <a:lnSpc>
                <a:spcPct val="170000"/>
              </a:lnSpc>
              <a:buFont typeface="Wingdings" pitchFamily="2" charset="2"/>
              <a:buChar char="Ø"/>
            </a:pPr>
            <a:endParaRPr lang="tr-TR" sz="2000" b="1" smtClean="0">
              <a:solidFill>
                <a:srgbClr val="00009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a:t>
            </a:r>
          </a:p>
        </p:txBody>
      </p:sp>
      <p:sp>
        <p:nvSpPr>
          <p:cNvPr id="50178" name="Rectangle 3"/>
          <p:cNvSpPr>
            <a:spLocks noGrp="1"/>
          </p:cNvSpPr>
          <p:nvPr>
            <p:ph type="body" idx="4294967295"/>
          </p:nvPr>
        </p:nvSpPr>
        <p:spPr>
          <a:solidFill>
            <a:schemeClr val="bg1"/>
          </a:solidFill>
          <a:ln>
            <a:solidFill>
              <a:srgbClr val="00ADDC"/>
            </a:solidFill>
          </a:ln>
        </p:spPr>
        <p:txBody>
          <a:bodyPr/>
          <a:lstStyle/>
          <a:p>
            <a:pPr marL="365125" indent="-282575" eaLnBrk="1" hangingPunct="1">
              <a:lnSpc>
                <a:spcPct val="140000"/>
              </a:lnSpc>
            </a:pPr>
            <a:r>
              <a:rPr lang="tr-TR" smtClean="0"/>
              <a:t>Oral demir tedavisi:</a:t>
            </a:r>
          </a:p>
          <a:p>
            <a:pPr marL="639763" lvl="1" indent="-236538" eaLnBrk="1" hangingPunct="1">
              <a:lnSpc>
                <a:spcPct val="140000"/>
              </a:lnSpc>
            </a:pPr>
            <a:r>
              <a:rPr lang="tr-TR" smtClean="0"/>
              <a:t>Çocuklarda;</a:t>
            </a:r>
          </a:p>
          <a:p>
            <a:pPr lvl="2" eaLnBrk="1" hangingPunct="1">
              <a:lnSpc>
                <a:spcPct val="140000"/>
              </a:lnSpc>
            </a:pPr>
            <a:r>
              <a:rPr lang="tr-TR" smtClean="0"/>
              <a:t>Beslenme</a:t>
            </a:r>
          </a:p>
          <a:p>
            <a:pPr lvl="3" eaLnBrk="1" hangingPunct="1">
              <a:lnSpc>
                <a:spcPct val="120000"/>
              </a:lnSpc>
            </a:pPr>
            <a:r>
              <a:rPr lang="tr-TR" smtClean="0"/>
              <a:t>6 ay anne sütü,</a:t>
            </a:r>
          </a:p>
          <a:p>
            <a:pPr lvl="3" eaLnBrk="1" hangingPunct="1">
              <a:lnSpc>
                <a:spcPct val="120000"/>
              </a:lnSpc>
            </a:pPr>
            <a:r>
              <a:rPr lang="tr-TR" smtClean="0"/>
              <a:t>6 aydan sonra demirden zengin gıdalar,</a:t>
            </a:r>
          </a:p>
          <a:p>
            <a:pPr lvl="3" eaLnBrk="1" hangingPunct="1">
              <a:lnSpc>
                <a:spcPct val="120000"/>
              </a:lnSpc>
            </a:pPr>
            <a:r>
              <a:rPr lang="tr-TR" smtClean="0"/>
              <a:t>İnek sütü 1 yaşından sonra ve &lt;500 ml/gün,</a:t>
            </a:r>
          </a:p>
          <a:p>
            <a:pPr lvl="3" eaLnBrk="1" hangingPunct="1">
              <a:lnSpc>
                <a:spcPct val="120000"/>
              </a:lnSpc>
            </a:pPr>
            <a:r>
              <a:rPr lang="tr-TR" smtClean="0"/>
              <a:t>Çay verilmemeli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bwMode="auto">
          <a:solidFill>
            <a:schemeClr val="bg1"/>
          </a:solidFill>
          <a:ln>
            <a:solidFill>
              <a:srgbClr val="00CCFF"/>
            </a:solidFill>
            <a:miter lim="800000"/>
            <a:headEnd/>
            <a:tailEnd/>
          </a:ln>
        </p:spPr>
        <p:txBody>
          <a:bodyPr wrap="square" lIns="91440" tIns="45720" rIns="91440" bIns="45720" numCol="1" anchorCtr="0" compatLnSpc="1">
            <a:prstTxWarp prst="textNoShape">
              <a:avLst/>
            </a:prstTxWarp>
          </a:bodyPr>
          <a:lstStyle/>
          <a:p>
            <a:pPr algn="ctr"/>
            <a:r>
              <a:rPr lang="tr-TR" cap="none" smtClean="0">
                <a:effectLst/>
              </a:rPr>
              <a:t>Tedavi</a:t>
            </a:r>
          </a:p>
        </p:txBody>
      </p:sp>
      <p:sp>
        <p:nvSpPr>
          <p:cNvPr id="51202" name="Rectangle 3"/>
          <p:cNvSpPr>
            <a:spLocks noGrp="1"/>
          </p:cNvSpPr>
          <p:nvPr>
            <p:ph type="body" idx="4294967295"/>
          </p:nvPr>
        </p:nvSpPr>
        <p:spPr>
          <a:solidFill>
            <a:schemeClr val="bg1"/>
          </a:solidFill>
          <a:ln>
            <a:solidFill>
              <a:srgbClr val="00CCFF"/>
            </a:solidFill>
          </a:ln>
        </p:spPr>
        <p:txBody>
          <a:bodyPr/>
          <a:lstStyle/>
          <a:p>
            <a:pPr>
              <a:lnSpc>
                <a:spcPct val="140000"/>
              </a:lnSpc>
            </a:pPr>
            <a:r>
              <a:rPr lang="tr-TR" smtClean="0"/>
              <a:t>Oral demir tedavisi:</a:t>
            </a:r>
          </a:p>
          <a:p>
            <a:pPr lvl="1">
              <a:lnSpc>
                <a:spcPct val="140000"/>
              </a:lnSpc>
            </a:pPr>
            <a:r>
              <a:rPr lang="tr-TR" smtClean="0"/>
              <a:t>Çocuklarda;</a:t>
            </a:r>
          </a:p>
          <a:p>
            <a:pPr lvl="2" eaLnBrk="1" hangingPunct="1">
              <a:lnSpc>
                <a:spcPct val="140000"/>
              </a:lnSpc>
            </a:pPr>
            <a:r>
              <a:rPr lang="tr-TR" smtClean="0"/>
              <a:t>İlaç:</a:t>
            </a:r>
          </a:p>
          <a:p>
            <a:pPr lvl="3">
              <a:lnSpc>
                <a:spcPct val="140000"/>
              </a:lnSpc>
            </a:pPr>
            <a:r>
              <a:rPr lang="tr-TR" smtClean="0"/>
              <a:t>Aneminin derinliğine göre, </a:t>
            </a:r>
          </a:p>
          <a:p>
            <a:pPr lvl="4">
              <a:lnSpc>
                <a:spcPct val="140000"/>
              </a:lnSpc>
            </a:pPr>
            <a:r>
              <a:rPr lang="tr-TR" smtClean="0"/>
              <a:t>3-6 mg/kg/gün elementer demir (ferröz sülfat)</a:t>
            </a:r>
          </a:p>
          <a:p>
            <a:pPr lvl="4">
              <a:lnSpc>
                <a:spcPct val="140000"/>
              </a:lnSpc>
            </a:pPr>
            <a:r>
              <a:rPr lang="tr-TR" smtClean="0"/>
              <a:t>Günlük toplam doz iki veya üçe bölünerek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solidFill>
            <a:schemeClr val="bg1"/>
          </a:solidFill>
          <a:ln>
            <a:solidFill>
              <a:srgbClr val="00CCFF"/>
            </a:solidFill>
            <a:miter lim="800000"/>
            <a:headEnd/>
            <a:tailEnd/>
          </a:ln>
        </p:spPr>
        <p:txBody>
          <a:bodyPr wrap="square" lIns="91440" tIns="45720" rIns="91440" bIns="45720" numCol="1" anchorCtr="0" compatLnSpc="1">
            <a:prstTxWarp prst="textNoShape">
              <a:avLst/>
            </a:prstTxWarp>
          </a:bodyPr>
          <a:lstStyle/>
          <a:p>
            <a:pPr algn="ctr"/>
            <a:r>
              <a:rPr lang="tr-TR" cap="none" smtClean="0">
                <a:effectLst/>
              </a:rPr>
              <a:t>Tedavi</a:t>
            </a:r>
          </a:p>
        </p:txBody>
      </p:sp>
      <p:sp>
        <p:nvSpPr>
          <p:cNvPr id="52226" name="Rectangle 3"/>
          <p:cNvSpPr>
            <a:spLocks noGrp="1"/>
          </p:cNvSpPr>
          <p:nvPr>
            <p:ph type="body" idx="4294967295"/>
          </p:nvPr>
        </p:nvSpPr>
        <p:spPr>
          <a:solidFill>
            <a:schemeClr val="bg1"/>
          </a:solidFill>
          <a:ln>
            <a:solidFill>
              <a:srgbClr val="00CCFF"/>
            </a:solidFill>
          </a:ln>
        </p:spPr>
        <p:txBody>
          <a:bodyPr/>
          <a:lstStyle/>
          <a:p>
            <a:pPr marL="365125" indent="-282575">
              <a:lnSpc>
                <a:spcPct val="140000"/>
              </a:lnSpc>
            </a:pPr>
            <a:r>
              <a:rPr lang="tr-TR" sz="2800" smtClean="0"/>
              <a:t>Oral demir tedavisi:</a:t>
            </a:r>
          </a:p>
          <a:p>
            <a:pPr marL="639763" lvl="1" indent="-236538">
              <a:lnSpc>
                <a:spcPct val="140000"/>
              </a:lnSpc>
            </a:pPr>
            <a:r>
              <a:rPr lang="tr-TR" sz="2400" b="1" smtClean="0"/>
              <a:t>Gebelerde</a:t>
            </a:r>
            <a:r>
              <a:rPr lang="tr-TR" sz="2400" smtClean="0"/>
              <a:t>;</a:t>
            </a:r>
          </a:p>
          <a:p>
            <a:pPr marL="885825" lvl="2"/>
            <a:r>
              <a:rPr lang="tr-TR" sz="2000" smtClean="0"/>
              <a:t>Anemisi </a:t>
            </a:r>
            <a:r>
              <a:rPr lang="tr-TR" sz="2000" u="sng" smtClean="0"/>
              <a:t>olmayan</a:t>
            </a:r>
            <a:r>
              <a:rPr lang="tr-TR" sz="2000" smtClean="0"/>
              <a:t> gebelere 15-30 mg/gün elementer demir verilebilir.</a:t>
            </a:r>
          </a:p>
          <a:p>
            <a:pPr marL="885825" lvl="2"/>
            <a:r>
              <a:rPr lang="tr-TR" sz="2000" smtClean="0"/>
              <a:t>Anemisi olan gebeler normal kadınlar gibi tedavi edilir.</a:t>
            </a:r>
          </a:p>
          <a:p>
            <a:pPr marL="885825" lvl="2"/>
            <a:r>
              <a:rPr lang="tr-TR" sz="2000" smtClean="0"/>
              <a:t>Gebelikte aneminin tanımlanması şu şekilde olmalıdır:</a:t>
            </a:r>
          </a:p>
          <a:p>
            <a:pPr marL="1096963" lvl="3" indent="-173038"/>
            <a:r>
              <a:rPr lang="tr-TR" sz="1800" smtClean="0"/>
              <a:t>1. trimester- hemoglobin &lt; 11g/dl</a:t>
            </a:r>
          </a:p>
          <a:p>
            <a:pPr marL="1096963" lvl="3" indent="-173038"/>
            <a:r>
              <a:rPr lang="tr-TR" sz="1800" smtClean="0"/>
              <a:t>2. trimester- hemoglobin &lt; 10,4 g/dl</a:t>
            </a:r>
          </a:p>
          <a:p>
            <a:pPr marL="1096963" lvl="3" indent="-173038"/>
            <a:r>
              <a:rPr lang="tr-TR" sz="1800" smtClean="0"/>
              <a:t>3. trimester- hemoglobin &lt; 11g/dl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4589" y="481821"/>
            <a:ext cx="5857642" cy="565223"/>
          </a:xfrm>
        </p:spPr>
        <p:txBody>
          <a:bodyPr>
            <a:noAutofit/>
          </a:bodyPr>
          <a:lstStyle/>
          <a:p>
            <a:pPr eaLnBrk="1" fontAlgn="auto" hangingPunct="1">
              <a:spcAft>
                <a:spcPts val="0"/>
              </a:spcAft>
              <a:defRPr/>
            </a:pPr>
            <a:r>
              <a:rPr lang="tr-TR" sz="4000" b="1" dirty="0" smtClean="0">
                <a:solidFill>
                  <a:srgbClr val="990000"/>
                </a:solidFill>
                <a:latin typeface="+mn-lt"/>
              </a:rPr>
              <a:t/>
            </a:r>
            <a:br>
              <a:rPr lang="tr-TR" sz="4000" b="1" dirty="0" smtClean="0">
                <a:solidFill>
                  <a:srgbClr val="990000"/>
                </a:solidFill>
                <a:latin typeface="+mn-lt"/>
              </a:rPr>
            </a:br>
            <a:r>
              <a:rPr lang="tr-TR" sz="4000" b="1" dirty="0" smtClean="0">
                <a:solidFill>
                  <a:srgbClr val="990000"/>
                </a:solidFill>
                <a:latin typeface="+mn-lt"/>
              </a:rPr>
              <a:t>HEMATOPOEZ</a:t>
            </a:r>
            <a:br>
              <a:rPr lang="tr-TR" sz="4000" b="1" dirty="0" smtClean="0">
                <a:solidFill>
                  <a:srgbClr val="990000"/>
                </a:solidFill>
                <a:latin typeface="+mn-lt"/>
              </a:rPr>
            </a:br>
            <a:endParaRPr lang="tr-TR" sz="4000" dirty="0">
              <a:latin typeface="+mn-lt"/>
            </a:endParaRPr>
          </a:p>
        </p:txBody>
      </p:sp>
      <p:sp>
        <p:nvSpPr>
          <p:cNvPr id="18436" name="Rectangle 4"/>
          <p:cNvSpPr>
            <a:spLocks noGrp="1"/>
          </p:cNvSpPr>
          <p:nvPr>
            <p:ph type="body" sz="half" idx="4294967295"/>
          </p:nvPr>
        </p:nvSpPr>
        <p:spPr>
          <a:xfrm>
            <a:off x="304800" y="1554163"/>
            <a:ext cx="4267200" cy="4525962"/>
          </a:xfrm>
        </p:spPr>
        <p:txBody>
          <a:bodyPr/>
          <a:lstStyle/>
          <a:p>
            <a:endParaRPr lang="tr-TR" sz="2400" smtClean="0"/>
          </a:p>
        </p:txBody>
      </p:sp>
      <p:sp>
        <p:nvSpPr>
          <p:cNvPr id="18437" name="Rectangle 5"/>
          <p:cNvSpPr>
            <a:spLocks noGrp="1"/>
          </p:cNvSpPr>
          <p:nvPr>
            <p:ph type="body" sz="half" idx="4294967295"/>
          </p:nvPr>
        </p:nvSpPr>
        <p:spPr>
          <a:xfrm>
            <a:off x="4724400" y="1554163"/>
            <a:ext cx="4267200" cy="4525962"/>
          </a:xfrm>
        </p:spPr>
        <p:txBody>
          <a:bodyPr/>
          <a:lstStyle/>
          <a:p>
            <a:r>
              <a:rPr lang="tr-TR" sz="1600" smtClean="0"/>
              <a:t>Kan üretimine “ </a:t>
            </a:r>
            <a:r>
              <a:rPr lang="tr-TR" sz="1600" b="1" smtClean="0"/>
              <a:t>Hematopoesis</a:t>
            </a:r>
            <a:r>
              <a:rPr lang="tr-TR" sz="1600" smtClean="0"/>
              <a:t>” adı verilir. Kan normalde yassı kemiklerde üretilir. Buna “ </a:t>
            </a:r>
            <a:r>
              <a:rPr lang="tr-TR" sz="1600" b="1" smtClean="0"/>
              <a:t>medüller hematopoiesis</a:t>
            </a:r>
            <a:r>
              <a:rPr lang="tr-TR" sz="1600" smtClean="0"/>
              <a:t>” adı verilir. Bazı durumlarda kan kemik iliği dışında karaciğer ve dalak gibi organlarda üretilebilir . Bu duruma da “ </a:t>
            </a:r>
            <a:r>
              <a:rPr lang="tr-TR" sz="1600" b="1" smtClean="0"/>
              <a:t>ekstra medüller hematopoiesis</a:t>
            </a:r>
            <a:r>
              <a:rPr lang="tr-TR" sz="1600" smtClean="0"/>
              <a:t>” adı verilir. </a:t>
            </a:r>
          </a:p>
          <a:p>
            <a:r>
              <a:rPr lang="tr-TR" sz="1600" smtClean="0"/>
              <a:t>Kanın üretimi daha embriyo döneminde  başlar. İlk olarak “vitellus kesesi” nde başlar. Bu üretim 3.ay gibi sonlanır.</a:t>
            </a:r>
          </a:p>
          <a:p>
            <a:r>
              <a:rPr lang="tr-TR" sz="1600" smtClean="0"/>
              <a:t>Hemen 1.aydan itibaren kan üretimi karaciğer ve dalağa kayar. Doğumdan itibaren üretim uzun ve yassı kemiklerde olur. Erişkin bir kişide30 yaşından sonra üretim yassı kemiklere kayar.</a:t>
            </a:r>
          </a:p>
        </p:txBody>
      </p:sp>
      <p:pic>
        <p:nvPicPr>
          <p:cNvPr id="18434" name="Picture 2" descr="Image1"/>
          <p:cNvPicPr>
            <a:picLocks noGrp="1" noChangeAspect="1" noChangeArrowheads="1"/>
          </p:cNvPicPr>
          <p:nvPr>
            <p:ph idx="1"/>
          </p:nvPr>
        </p:nvPicPr>
        <p:blipFill>
          <a:blip r:embed="rId2"/>
          <a:srcRect/>
          <a:stretch>
            <a:fillRect/>
          </a:stretch>
        </p:blipFill>
        <p:spPr>
          <a:xfrm>
            <a:off x="323850" y="1557338"/>
            <a:ext cx="4248150" cy="4856162"/>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a:t>
            </a:r>
          </a:p>
        </p:txBody>
      </p:sp>
      <p:sp>
        <p:nvSpPr>
          <p:cNvPr id="53250" name="Rectangle 3"/>
          <p:cNvSpPr>
            <a:spLocks noGrp="1"/>
          </p:cNvSpPr>
          <p:nvPr>
            <p:ph type="body" idx="4294967295"/>
          </p:nvPr>
        </p:nvSpPr>
        <p:spPr>
          <a:solidFill>
            <a:schemeClr val="bg1"/>
          </a:solidFill>
          <a:ln>
            <a:solidFill>
              <a:srgbClr val="00ADDC"/>
            </a:solidFill>
          </a:ln>
        </p:spPr>
        <p:txBody>
          <a:bodyPr/>
          <a:lstStyle/>
          <a:p>
            <a:pPr marL="365125" indent="-282575" eaLnBrk="1" hangingPunct="1">
              <a:lnSpc>
                <a:spcPct val="120000"/>
              </a:lnSpc>
            </a:pPr>
            <a:r>
              <a:rPr lang="tr-TR" smtClean="0"/>
              <a:t>Oral demir tedavisi:</a:t>
            </a:r>
          </a:p>
          <a:p>
            <a:pPr marL="639763" lvl="1" indent="-236538">
              <a:lnSpc>
                <a:spcPct val="120000"/>
              </a:lnSpc>
            </a:pPr>
            <a:r>
              <a:rPr lang="tr-TR" smtClean="0"/>
              <a:t>Tahammülsüzlük;</a:t>
            </a:r>
          </a:p>
          <a:p>
            <a:pPr lvl="2"/>
            <a:r>
              <a:rPr lang="tr-TR" smtClean="0"/>
              <a:t>Bulantı, </a:t>
            </a:r>
          </a:p>
          <a:p>
            <a:pPr lvl="2"/>
            <a:r>
              <a:rPr lang="tr-TR" smtClean="0"/>
              <a:t>Kusma, </a:t>
            </a:r>
          </a:p>
          <a:p>
            <a:pPr lvl="2"/>
            <a:r>
              <a:rPr lang="tr-TR" smtClean="0"/>
              <a:t>Hazımsızlık,</a:t>
            </a:r>
          </a:p>
          <a:p>
            <a:pPr lvl="2"/>
            <a:r>
              <a:rPr lang="tr-TR" smtClean="0"/>
              <a:t>Kabızlık, </a:t>
            </a:r>
          </a:p>
          <a:p>
            <a:pPr lvl="2"/>
            <a:r>
              <a:rPr lang="tr-TR" smtClean="0"/>
              <a:t>İshal,</a:t>
            </a:r>
          </a:p>
          <a:p>
            <a:pPr lvl="2"/>
            <a:r>
              <a:rPr lang="tr-TR" smtClean="0"/>
              <a:t>Koyu renk dışkı,</a:t>
            </a:r>
          </a:p>
          <a:p>
            <a:pPr lvl="2"/>
            <a:r>
              <a:rPr lang="tr-TR" smtClean="0"/>
              <a:t>Dişleri koyu renge boyama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a:t>
            </a:r>
          </a:p>
        </p:txBody>
      </p:sp>
      <p:sp>
        <p:nvSpPr>
          <p:cNvPr id="54274" name="Rectangle 3"/>
          <p:cNvSpPr>
            <a:spLocks noGrp="1"/>
          </p:cNvSpPr>
          <p:nvPr>
            <p:ph type="body" idx="4294967295"/>
          </p:nvPr>
        </p:nvSpPr>
        <p:spPr>
          <a:solidFill>
            <a:schemeClr val="bg1"/>
          </a:solidFill>
          <a:ln>
            <a:solidFill>
              <a:srgbClr val="00ADDC"/>
            </a:solidFill>
          </a:ln>
        </p:spPr>
        <p:txBody>
          <a:bodyPr/>
          <a:lstStyle/>
          <a:p>
            <a:pPr marL="365125" indent="-282575" eaLnBrk="1" hangingPunct="1"/>
            <a:r>
              <a:rPr lang="tr-TR" smtClean="0"/>
              <a:t>Oral demir tedavisi:</a:t>
            </a:r>
          </a:p>
          <a:p>
            <a:pPr marL="639763" lvl="1" indent="-236538"/>
            <a:r>
              <a:rPr lang="tr-TR" smtClean="0"/>
              <a:t>Tahammülsüzlük;</a:t>
            </a:r>
          </a:p>
          <a:p>
            <a:pPr lvl="2"/>
            <a:r>
              <a:rPr lang="tr-TR" smtClean="0"/>
              <a:t>Düşük dozla başla,</a:t>
            </a:r>
          </a:p>
          <a:p>
            <a:pPr lvl="2"/>
            <a:r>
              <a:rPr lang="tr-TR" smtClean="0"/>
              <a:t>4-5 gün içinde giderek dozu arttır,</a:t>
            </a:r>
          </a:p>
          <a:p>
            <a:pPr lvl="2"/>
            <a:r>
              <a:rPr lang="tr-TR" smtClean="0"/>
              <a:t>Bölünmüş dozlarda veya </a:t>
            </a:r>
          </a:p>
          <a:p>
            <a:pPr lvl="2"/>
            <a:r>
              <a:rPr lang="tr-TR" smtClean="0"/>
              <a:t>En düşük dozda veya </a:t>
            </a:r>
          </a:p>
          <a:p>
            <a:pPr lvl="2"/>
            <a:r>
              <a:rPr lang="tr-TR" smtClean="0"/>
              <a:t>Gıdalarla ver</a:t>
            </a:r>
          </a:p>
          <a:p>
            <a:pPr lvl="3"/>
            <a:r>
              <a:rPr lang="tr-TR" smtClean="0"/>
              <a:t>Meyve suyu veya su ile seyrelterek</a:t>
            </a:r>
          </a:p>
          <a:p>
            <a:pPr lvl="3"/>
            <a:r>
              <a:rPr lang="tr-TR" smtClean="0"/>
              <a:t>Asitli meyve suları veya C vitamini emilimi artırır.</a:t>
            </a:r>
          </a:p>
          <a:p>
            <a:pPr lvl="2"/>
            <a:r>
              <a:rPr lang="tr-TR" smtClean="0"/>
              <a:t>Bir pipet ile dilin arkasına ver (koyu renk)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a:t>
            </a:r>
          </a:p>
        </p:txBody>
      </p:sp>
      <p:sp>
        <p:nvSpPr>
          <p:cNvPr id="55298" name="Rectangle 3"/>
          <p:cNvSpPr>
            <a:spLocks noGrp="1"/>
          </p:cNvSpPr>
          <p:nvPr>
            <p:ph type="body" idx="4294967295"/>
          </p:nvPr>
        </p:nvSpPr>
        <p:spPr>
          <a:solidFill>
            <a:schemeClr val="bg1"/>
          </a:solidFill>
          <a:ln>
            <a:solidFill>
              <a:srgbClr val="00ADDC"/>
            </a:solidFill>
          </a:ln>
        </p:spPr>
        <p:txBody>
          <a:bodyPr/>
          <a:lstStyle/>
          <a:p>
            <a:pPr marL="365125" indent="-282575"/>
            <a:r>
              <a:rPr lang="tr-TR" smtClean="0"/>
              <a:t>Oral demir tedavisi:</a:t>
            </a:r>
          </a:p>
          <a:p>
            <a:pPr marL="639763" lvl="1" indent="-236538"/>
            <a:r>
              <a:rPr lang="tr-TR" smtClean="0"/>
              <a:t>Demir emilimi, </a:t>
            </a:r>
          </a:p>
          <a:p>
            <a:pPr lvl="2"/>
            <a:r>
              <a:rPr lang="tr-TR" smtClean="0"/>
              <a:t>Antiasitler, </a:t>
            </a:r>
          </a:p>
          <a:p>
            <a:pPr lvl="2"/>
            <a:r>
              <a:rPr lang="tr-TR" smtClean="0"/>
              <a:t>Proton pompa inhibitörleri,</a:t>
            </a:r>
          </a:p>
          <a:p>
            <a:pPr lvl="2"/>
            <a:r>
              <a:rPr lang="tr-TR" smtClean="0"/>
              <a:t>Histamin 2 reseptör antagonistleri,</a:t>
            </a:r>
          </a:p>
          <a:p>
            <a:pPr lvl="2"/>
            <a:r>
              <a:rPr lang="tr-TR" smtClean="0"/>
              <a:t>Multivitaminler,</a:t>
            </a:r>
          </a:p>
          <a:p>
            <a:pPr lvl="2"/>
            <a:r>
              <a:rPr lang="tr-TR" smtClean="0"/>
              <a:t>Alüminyum,</a:t>
            </a:r>
          </a:p>
          <a:p>
            <a:pPr lvl="2"/>
            <a:r>
              <a:rPr lang="tr-TR" smtClean="0"/>
              <a:t>Magnezyum, </a:t>
            </a:r>
          </a:p>
          <a:p>
            <a:pPr lvl="2"/>
            <a:r>
              <a:rPr lang="tr-TR" smtClean="0"/>
              <a:t>Kalsiyum veya </a:t>
            </a:r>
          </a:p>
          <a:p>
            <a:pPr lvl="2"/>
            <a:r>
              <a:rPr lang="tr-TR" smtClean="0"/>
              <a:t>Çinko ile alınıca azalır.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a:t>
            </a:r>
          </a:p>
        </p:txBody>
      </p:sp>
      <p:sp>
        <p:nvSpPr>
          <p:cNvPr id="56322" name="Rectangle 3"/>
          <p:cNvSpPr>
            <a:spLocks noGrp="1"/>
          </p:cNvSpPr>
          <p:nvPr>
            <p:ph type="body" idx="4294967295"/>
          </p:nvPr>
        </p:nvSpPr>
        <p:spPr>
          <a:solidFill>
            <a:schemeClr val="bg1"/>
          </a:solidFill>
          <a:ln>
            <a:solidFill>
              <a:srgbClr val="00ADDC"/>
            </a:solidFill>
          </a:ln>
        </p:spPr>
        <p:txBody>
          <a:bodyPr/>
          <a:lstStyle/>
          <a:p>
            <a:pPr marL="365125" indent="-282575"/>
            <a:r>
              <a:rPr lang="tr-TR" smtClean="0"/>
              <a:t>Oral demir tedavisi:</a:t>
            </a:r>
          </a:p>
          <a:p>
            <a:pPr marL="639763" lvl="1" indent="-236538"/>
            <a:r>
              <a:rPr lang="tr-TR" smtClean="0"/>
              <a:t>Demir;</a:t>
            </a:r>
          </a:p>
          <a:p>
            <a:pPr lvl="2"/>
            <a:r>
              <a:rPr lang="tr-TR" smtClean="0"/>
              <a:t>Bifosfonatlar, </a:t>
            </a:r>
          </a:p>
          <a:p>
            <a:pPr lvl="2"/>
            <a:r>
              <a:rPr lang="tr-TR" smtClean="0"/>
              <a:t>Tetrasiklin,</a:t>
            </a:r>
          </a:p>
          <a:p>
            <a:pPr lvl="2"/>
            <a:r>
              <a:rPr lang="tr-TR" smtClean="0"/>
              <a:t>Kinolon, </a:t>
            </a:r>
          </a:p>
          <a:p>
            <a:pPr lvl="2"/>
            <a:r>
              <a:rPr lang="tr-TR" smtClean="0"/>
              <a:t>Levodopa, </a:t>
            </a:r>
          </a:p>
          <a:p>
            <a:pPr lvl="2"/>
            <a:r>
              <a:rPr lang="tr-TR" smtClean="0"/>
              <a:t>Metildopa, </a:t>
            </a:r>
          </a:p>
          <a:p>
            <a:pPr lvl="2"/>
            <a:r>
              <a:rPr lang="tr-TR" smtClean="0"/>
              <a:t>Levotiroksin, </a:t>
            </a:r>
          </a:p>
          <a:p>
            <a:pPr lvl="2"/>
            <a:r>
              <a:rPr lang="tr-TR" smtClean="0"/>
              <a:t>Penisillamin gibi ilaçların emilimini azaltır.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idx="4294967295"/>
          </p:nvPr>
        </p:nvSpPr>
        <p:spPr bwMode="auto">
          <a:solidFill>
            <a:schemeClr val="bg1"/>
          </a:solidFill>
          <a:ln>
            <a:solidFill>
              <a:srgbClr val="00CCFF"/>
            </a:solidFill>
            <a:miter lim="800000"/>
            <a:headEnd/>
            <a:tailEnd/>
          </a:ln>
        </p:spPr>
        <p:txBody>
          <a:bodyPr wrap="square" lIns="91440" tIns="45720" rIns="91440" bIns="45720" numCol="1" anchorCtr="0" compatLnSpc="1">
            <a:prstTxWarp prst="textNoShape">
              <a:avLst/>
            </a:prstTxWarp>
          </a:bodyPr>
          <a:lstStyle/>
          <a:p>
            <a:pPr algn="ctr"/>
            <a:r>
              <a:rPr lang="tr-TR" cap="none" smtClean="0">
                <a:effectLst/>
              </a:rPr>
              <a:t>Tedavi</a:t>
            </a:r>
          </a:p>
        </p:txBody>
      </p:sp>
      <p:sp>
        <p:nvSpPr>
          <p:cNvPr id="57346" name="Rectangle 3"/>
          <p:cNvSpPr>
            <a:spLocks noGrp="1"/>
          </p:cNvSpPr>
          <p:nvPr>
            <p:ph type="body" idx="4294967295"/>
          </p:nvPr>
        </p:nvSpPr>
        <p:spPr>
          <a:xfrm>
            <a:off x="304800" y="1554163"/>
            <a:ext cx="8515350" cy="4827587"/>
          </a:xfrm>
          <a:solidFill>
            <a:schemeClr val="bg1"/>
          </a:solidFill>
          <a:ln>
            <a:solidFill>
              <a:srgbClr val="00CCFF"/>
            </a:solidFill>
          </a:ln>
        </p:spPr>
        <p:txBody>
          <a:bodyPr/>
          <a:lstStyle/>
          <a:p>
            <a:pPr marL="365125" indent="-282575"/>
            <a:r>
              <a:rPr lang="tr-TR" smtClean="0"/>
              <a:t>Ferröz (Fe++) demir tercih edilmeli</a:t>
            </a:r>
          </a:p>
          <a:p>
            <a:pPr marL="639763" lvl="1" indent="-236538"/>
            <a:r>
              <a:rPr lang="tr-TR" smtClean="0"/>
              <a:t>Emilimi daha iyi</a:t>
            </a:r>
          </a:p>
          <a:p>
            <a:pPr marL="639763" lvl="1" indent="-236538"/>
            <a:r>
              <a:rPr lang="tr-TR" smtClean="0"/>
              <a:t>Daha etkili</a:t>
            </a:r>
          </a:p>
          <a:p>
            <a:pPr marL="639763" lvl="1" indent="-236538"/>
            <a:r>
              <a:rPr lang="tr-TR" smtClean="0"/>
              <a:t>Daha ucuz</a:t>
            </a:r>
          </a:p>
          <a:p>
            <a:pPr marL="639763" lvl="1" indent="-236538"/>
            <a:r>
              <a:rPr lang="tr-TR" smtClean="0"/>
              <a:t>Ama yan etkileri daha fazla</a:t>
            </a:r>
          </a:p>
          <a:p>
            <a:pPr marL="885825" lvl="2"/>
            <a:r>
              <a:rPr lang="tr-TR" smtClean="0"/>
              <a:t>GİS-Tolerasyonu az</a:t>
            </a:r>
          </a:p>
          <a:p>
            <a:pPr marL="365125" indent="-282575"/>
            <a:r>
              <a:rPr lang="tr-TR" smtClean="0"/>
              <a:t>Tolere edilemiyorsa</a:t>
            </a:r>
          </a:p>
          <a:p>
            <a:pPr marL="639763" lvl="1" indent="-236538"/>
            <a:r>
              <a:rPr lang="tr-TR" smtClean="0"/>
              <a:t>Enterik formlar</a:t>
            </a:r>
          </a:p>
          <a:p>
            <a:pPr marL="639763" lvl="1" indent="-236538"/>
            <a:r>
              <a:rPr lang="tr-TR" smtClean="0"/>
              <a:t>Ferrik (Fe+++) demir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bwMode="auto">
          <a:solidFill>
            <a:schemeClr val="bg1"/>
          </a:solidFill>
          <a:ln>
            <a:solidFill>
              <a:srgbClr val="00CCFF"/>
            </a:solidFill>
            <a:miter lim="800000"/>
            <a:headEnd/>
            <a:tailEnd/>
          </a:ln>
        </p:spPr>
        <p:txBody>
          <a:bodyPr wrap="square" lIns="91440" tIns="45720" rIns="91440" bIns="45720" numCol="1" anchorCtr="0" compatLnSpc="1">
            <a:prstTxWarp prst="textNoShape">
              <a:avLst/>
            </a:prstTxWarp>
          </a:bodyPr>
          <a:lstStyle/>
          <a:p>
            <a:pPr algn="ctr"/>
            <a:r>
              <a:rPr lang="tr-TR" cap="none" smtClean="0">
                <a:effectLst/>
              </a:rPr>
              <a:t>Tedavi</a:t>
            </a:r>
          </a:p>
        </p:txBody>
      </p:sp>
      <p:pic>
        <p:nvPicPr>
          <p:cNvPr id="58370" name="Picture 4"/>
          <p:cNvPicPr>
            <a:picLocks noChangeAspect="1" noChangeArrowheads="1"/>
          </p:cNvPicPr>
          <p:nvPr/>
        </p:nvPicPr>
        <p:blipFill>
          <a:blip r:embed="rId2"/>
          <a:srcRect/>
          <a:stretch>
            <a:fillRect/>
          </a:stretch>
        </p:blipFill>
        <p:spPr bwMode="auto">
          <a:xfrm>
            <a:off x="1524000" y="1905000"/>
            <a:ext cx="7094538"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idx="4294967295"/>
          </p:nvPr>
        </p:nvSpPr>
        <p:spPr bwMode="auto">
          <a:solidFill>
            <a:schemeClr val="bg1"/>
          </a:solidFill>
          <a:ln>
            <a:solidFill>
              <a:srgbClr val="00CCFF"/>
            </a:solidFill>
            <a:miter lim="800000"/>
            <a:headEnd/>
            <a:tailEnd/>
          </a:ln>
        </p:spPr>
        <p:txBody>
          <a:bodyPr wrap="square" lIns="91440" tIns="45720" rIns="91440" bIns="45720" numCol="1" anchorCtr="0" compatLnSpc="1">
            <a:prstTxWarp prst="textNoShape">
              <a:avLst/>
            </a:prstTxWarp>
          </a:bodyPr>
          <a:lstStyle/>
          <a:p>
            <a:pPr algn="ctr"/>
            <a:r>
              <a:rPr lang="tr-TR" cap="none" smtClean="0">
                <a:effectLst/>
              </a:rPr>
              <a:t>Tedavi</a:t>
            </a:r>
          </a:p>
        </p:txBody>
      </p:sp>
      <p:sp>
        <p:nvSpPr>
          <p:cNvPr id="59394" name="Rectangle 3"/>
          <p:cNvSpPr>
            <a:spLocks noGrp="1"/>
          </p:cNvSpPr>
          <p:nvPr>
            <p:ph type="body" idx="4294967295"/>
          </p:nvPr>
        </p:nvSpPr>
        <p:spPr>
          <a:solidFill>
            <a:schemeClr val="bg1"/>
          </a:solidFill>
          <a:ln>
            <a:solidFill>
              <a:srgbClr val="00CCFF"/>
            </a:solidFill>
          </a:ln>
        </p:spPr>
        <p:txBody>
          <a:bodyPr/>
          <a:lstStyle/>
          <a:p>
            <a:pPr marL="365125" indent="-282575"/>
            <a:r>
              <a:rPr lang="tr-TR" smtClean="0"/>
              <a:t>Oral demir preparatları:</a:t>
            </a:r>
          </a:p>
          <a:p>
            <a:pPr marL="639763" lvl="1" indent="-236538"/>
            <a:r>
              <a:rPr lang="tr-TR" smtClean="0"/>
              <a:t>FERRO SANOL Damla</a:t>
            </a:r>
          </a:p>
          <a:p>
            <a:pPr marL="885825" lvl="2"/>
            <a:r>
              <a:rPr lang="tr-TR" smtClean="0"/>
              <a:t>Ferro glisin sülfat (Demir II)</a:t>
            </a:r>
          </a:p>
          <a:p>
            <a:pPr marL="885825" lvl="2"/>
            <a:r>
              <a:rPr lang="tr-TR" smtClean="0"/>
              <a:t>170mg/ml</a:t>
            </a:r>
          </a:p>
          <a:p>
            <a:pPr marL="885825" lvl="2"/>
            <a:r>
              <a:rPr lang="tr-TR" smtClean="0"/>
              <a:t>30ml’lik</a:t>
            </a:r>
          </a:p>
          <a:p>
            <a:pPr marL="639763" lvl="1" indent="-236538"/>
            <a:r>
              <a:rPr lang="tr-TR" smtClean="0"/>
              <a:t>MALTOFER Oral Solüsyon </a:t>
            </a:r>
          </a:p>
          <a:p>
            <a:pPr marL="885825" lvl="2"/>
            <a:r>
              <a:rPr lang="tr-TR" smtClean="0"/>
              <a:t>Demir (III) Hidroksit Polimaltoz </a:t>
            </a:r>
          </a:p>
          <a:p>
            <a:pPr marL="885825" lvl="2"/>
            <a:r>
              <a:rPr lang="tr-TR" smtClean="0"/>
              <a:t>100mg/5ml</a:t>
            </a:r>
          </a:p>
          <a:p>
            <a:pPr marL="885825" lvl="2"/>
            <a:r>
              <a:rPr lang="tr-TR" smtClean="0"/>
              <a:t>20 adet 5 ml’lik oral flakon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idx="4294967295"/>
          </p:nvPr>
        </p:nvSpPr>
        <p:spPr bwMode="auto">
          <a:solidFill>
            <a:schemeClr val="bg1"/>
          </a:solidFill>
          <a:ln>
            <a:solidFill>
              <a:srgbClr val="00CCFF"/>
            </a:solidFill>
            <a:miter lim="800000"/>
            <a:headEnd/>
            <a:tailEnd/>
          </a:ln>
        </p:spPr>
        <p:txBody>
          <a:bodyPr wrap="square" lIns="91440" tIns="45720" rIns="91440" bIns="45720" numCol="1" anchorCtr="0" compatLnSpc="1">
            <a:prstTxWarp prst="textNoShape">
              <a:avLst/>
            </a:prstTxWarp>
          </a:bodyPr>
          <a:lstStyle/>
          <a:p>
            <a:pPr algn="ctr"/>
            <a:r>
              <a:rPr lang="tr-TR" cap="none" smtClean="0">
                <a:effectLst/>
              </a:rPr>
              <a:t>Tedavi</a:t>
            </a:r>
          </a:p>
        </p:txBody>
      </p:sp>
      <p:sp>
        <p:nvSpPr>
          <p:cNvPr id="60418" name="Rectangle 3"/>
          <p:cNvSpPr>
            <a:spLocks noGrp="1"/>
          </p:cNvSpPr>
          <p:nvPr>
            <p:ph type="body" idx="4294967295"/>
          </p:nvPr>
        </p:nvSpPr>
        <p:spPr>
          <a:solidFill>
            <a:schemeClr val="bg1"/>
          </a:solidFill>
          <a:ln>
            <a:solidFill>
              <a:srgbClr val="00CCFF"/>
            </a:solidFill>
          </a:ln>
        </p:spPr>
        <p:txBody>
          <a:bodyPr/>
          <a:lstStyle/>
          <a:p>
            <a:pPr marL="365125" indent="-282575"/>
            <a:r>
              <a:rPr lang="tr-TR" smtClean="0"/>
              <a:t>Oral demir preparatları:</a:t>
            </a:r>
          </a:p>
          <a:p>
            <a:pPr marL="639763" lvl="1" indent="-236538"/>
            <a:r>
              <a:rPr lang="tr-TR" smtClean="0"/>
              <a:t>FERRO SANOL Duodenal Kapsül</a:t>
            </a:r>
          </a:p>
          <a:p>
            <a:pPr marL="885825" lvl="2"/>
            <a:r>
              <a:rPr lang="tr-TR" smtClean="0"/>
              <a:t>Ferro glisin sülfat (Demir II)</a:t>
            </a:r>
          </a:p>
          <a:p>
            <a:pPr marL="885825" lvl="2"/>
            <a:r>
              <a:rPr lang="tr-TR" smtClean="0"/>
              <a:t>100 mg /kapsül</a:t>
            </a:r>
          </a:p>
          <a:p>
            <a:pPr marL="885825" lvl="2"/>
            <a:r>
              <a:rPr lang="tr-TR" smtClean="0"/>
              <a:t>20 kapsül</a:t>
            </a:r>
          </a:p>
          <a:p>
            <a:pPr marL="639763" lvl="1" indent="-236538"/>
            <a:r>
              <a:rPr lang="tr-TR" smtClean="0"/>
              <a:t>MALTOFER FOL Tablet</a:t>
            </a:r>
          </a:p>
          <a:p>
            <a:pPr marL="885825" lvl="2"/>
            <a:r>
              <a:rPr lang="tr-TR" smtClean="0"/>
              <a:t>Demir III Hidroksit Polimaltoz ve Folik Asit </a:t>
            </a:r>
          </a:p>
          <a:p>
            <a:pPr marL="885825" lvl="2"/>
            <a:r>
              <a:rPr lang="tr-TR" smtClean="0"/>
              <a:t>100 mg + Vitamin B9 (Folik asit) 0.35 mg/tablet</a:t>
            </a:r>
          </a:p>
          <a:p>
            <a:pPr marL="885825" lvl="2"/>
            <a:r>
              <a:rPr lang="tr-TR" smtClean="0"/>
              <a:t>30 tablet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Tedaviye Cevap</a:t>
            </a:r>
          </a:p>
        </p:txBody>
      </p:sp>
      <p:sp>
        <p:nvSpPr>
          <p:cNvPr id="61442" name="Rectangle 3"/>
          <p:cNvSpPr>
            <a:spLocks noGrp="1"/>
          </p:cNvSpPr>
          <p:nvPr>
            <p:ph type="body" idx="4294967295"/>
          </p:nvPr>
        </p:nvSpPr>
        <p:spPr>
          <a:solidFill>
            <a:schemeClr val="bg1"/>
          </a:solidFill>
          <a:ln>
            <a:solidFill>
              <a:srgbClr val="00ADDC"/>
            </a:solidFill>
          </a:ln>
        </p:spPr>
        <p:txBody>
          <a:bodyPr/>
          <a:lstStyle/>
          <a:p>
            <a:pPr marL="365125" indent="-282575"/>
            <a:r>
              <a:rPr lang="tr-TR" sz="2800" smtClean="0"/>
              <a:t>Oral demir tedavisi:</a:t>
            </a:r>
          </a:p>
          <a:p>
            <a:pPr lvl="2" eaLnBrk="1" hangingPunct="1">
              <a:lnSpc>
                <a:spcPct val="150000"/>
              </a:lnSpc>
            </a:pPr>
            <a:r>
              <a:rPr lang="tr-TR" sz="2000" smtClean="0"/>
              <a:t>İlk düzelen </a:t>
            </a:r>
            <a:r>
              <a:rPr lang="tr-TR" sz="2000" u="sng" smtClean="0"/>
              <a:t>halsizlik-yorgunluk</a:t>
            </a:r>
          </a:p>
          <a:p>
            <a:pPr lvl="2" eaLnBrk="1" hangingPunct="1">
              <a:lnSpc>
                <a:spcPct val="150000"/>
              </a:lnSpc>
            </a:pPr>
            <a:r>
              <a:rPr lang="tr-TR" sz="2000" smtClean="0"/>
              <a:t>İlk laboratuar bulgusu </a:t>
            </a:r>
            <a:r>
              <a:rPr lang="tr-TR" sz="2000" u="sng" smtClean="0"/>
              <a:t>retikulositoz (5-7 gün sonra)</a:t>
            </a:r>
            <a:endParaRPr lang="tr-TR" sz="2000" smtClean="0"/>
          </a:p>
          <a:p>
            <a:pPr lvl="2">
              <a:lnSpc>
                <a:spcPct val="150000"/>
              </a:lnSpc>
            </a:pPr>
            <a:r>
              <a:rPr lang="tr-TR" sz="2000" smtClean="0"/>
              <a:t>Hb </a:t>
            </a:r>
            <a:r>
              <a:rPr lang="tr-TR" sz="2000" u="sng" smtClean="0"/>
              <a:t>2-4 hafta</a:t>
            </a:r>
            <a:r>
              <a:rPr lang="tr-TR" sz="2000" smtClean="0"/>
              <a:t> içinde </a:t>
            </a:r>
            <a:r>
              <a:rPr lang="tr-TR" sz="2000" u="sng" smtClean="0"/>
              <a:t>1-2 g/dl</a:t>
            </a:r>
            <a:r>
              <a:rPr lang="tr-TR" sz="2000" smtClean="0"/>
              <a:t> artar.</a:t>
            </a:r>
          </a:p>
          <a:p>
            <a:pPr lvl="2">
              <a:lnSpc>
                <a:spcPct val="150000"/>
              </a:lnSpc>
            </a:pPr>
            <a:r>
              <a:rPr lang="tr-TR" sz="2000" smtClean="0"/>
              <a:t>Tedavinin başlanmasından </a:t>
            </a:r>
            <a:r>
              <a:rPr lang="tr-TR" sz="2000" u="sng" smtClean="0"/>
              <a:t>2-4 hafta</a:t>
            </a:r>
            <a:r>
              <a:rPr lang="tr-TR" sz="2000" smtClean="0"/>
              <a:t> sonra hemogram istenmelidir.</a:t>
            </a:r>
          </a:p>
          <a:p>
            <a:pPr lvl="2">
              <a:lnSpc>
                <a:spcPct val="150000"/>
              </a:lnSpc>
            </a:pPr>
            <a:r>
              <a:rPr lang="tr-TR" sz="2000" smtClean="0"/>
              <a:t>Anemi </a:t>
            </a:r>
            <a:r>
              <a:rPr lang="tr-TR" sz="2000" u="sng" smtClean="0"/>
              <a:t>2-4 ay</a:t>
            </a:r>
            <a:r>
              <a:rPr lang="tr-TR" sz="2000" smtClean="0"/>
              <a:t> içinde düzelir.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Tedaviye Cevap</a:t>
            </a:r>
          </a:p>
        </p:txBody>
      </p:sp>
      <p:sp>
        <p:nvSpPr>
          <p:cNvPr id="62466" name="Rectangle 3"/>
          <p:cNvSpPr>
            <a:spLocks noGrp="1"/>
          </p:cNvSpPr>
          <p:nvPr>
            <p:ph type="body" idx="4294967295"/>
          </p:nvPr>
        </p:nvSpPr>
        <p:spPr>
          <a:solidFill>
            <a:schemeClr val="bg1"/>
          </a:solidFill>
          <a:ln>
            <a:solidFill>
              <a:srgbClr val="00ADDC"/>
            </a:solidFill>
          </a:ln>
        </p:spPr>
        <p:txBody>
          <a:bodyPr/>
          <a:lstStyle/>
          <a:p>
            <a:pPr marL="365125" indent="-282575" eaLnBrk="1" hangingPunct="1">
              <a:lnSpc>
                <a:spcPct val="190000"/>
              </a:lnSpc>
            </a:pPr>
            <a:r>
              <a:rPr lang="tr-TR" sz="2800" smtClean="0"/>
              <a:t>MCV:Genellikle </a:t>
            </a:r>
            <a:r>
              <a:rPr lang="tr-TR" sz="2800" u="sng" smtClean="0"/>
              <a:t>3 ay</a:t>
            </a:r>
            <a:r>
              <a:rPr lang="tr-TR" sz="2800" smtClean="0"/>
              <a:t> sonra normale döner.</a:t>
            </a:r>
            <a:endParaRPr lang="tr-TR" sz="2800" u="sng" smtClean="0"/>
          </a:p>
          <a:p>
            <a:pPr marL="365125" indent="-282575" eaLnBrk="1" hangingPunct="1">
              <a:lnSpc>
                <a:spcPct val="190000"/>
              </a:lnSpc>
            </a:pPr>
            <a:r>
              <a:rPr lang="tr-TR" sz="2800" smtClean="0"/>
              <a:t>En son düzelen </a:t>
            </a:r>
            <a:r>
              <a:rPr lang="tr-TR" sz="2800" u="sng" smtClean="0"/>
              <a:t>Ferritin</a:t>
            </a:r>
            <a:r>
              <a:rPr lang="tr-TR" sz="2800" smtClean="0"/>
              <a:t> (</a:t>
            </a:r>
            <a:r>
              <a:rPr lang="tr-TR" sz="2800" u="sng" smtClean="0"/>
              <a:t>6-9 ayda</a:t>
            </a:r>
            <a:r>
              <a:rPr lang="tr-TR" sz="2800" smtClean="0"/>
              <a:t>)</a:t>
            </a:r>
          </a:p>
          <a:p>
            <a:pPr marL="365125" indent="-282575">
              <a:lnSpc>
                <a:spcPct val="190000"/>
              </a:lnSpc>
            </a:pPr>
            <a:r>
              <a:rPr lang="tr-TR" sz="2800" smtClean="0"/>
              <a:t>Demir metabolizması testleri, tedavi bittikten en az </a:t>
            </a:r>
            <a:r>
              <a:rPr lang="tr-TR" sz="2800" u="sng" smtClean="0"/>
              <a:t>8 gün</a:t>
            </a:r>
            <a:r>
              <a:rPr lang="tr-TR" sz="2800" smtClean="0"/>
              <a:t> sonra yapılmalıdır.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sz="4000" b="1" dirty="0" smtClean="0">
                <a:solidFill>
                  <a:srgbClr val="8C202D"/>
                </a:solidFill>
                <a:effectLst/>
              </a:rPr>
              <a:t>HEMATOPOEZ</a:t>
            </a:r>
            <a:endParaRPr lang="tr-TR" sz="4000" dirty="0"/>
          </a:p>
        </p:txBody>
      </p:sp>
      <p:pic>
        <p:nvPicPr>
          <p:cNvPr id="19458" name="Picture 4"/>
          <p:cNvPicPr>
            <a:picLocks noGrp="1" noChangeAspect="1" noChangeArrowheads="1"/>
          </p:cNvPicPr>
          <p:nvPr>
            <p:ph idx="1"/>
          </p:nvPr>
        </p:nvPicPr>
        <p:blipFill>
          <a:blip r:embed="rId2"/>
          <a:srcRect l="15976" r="16264" b="3488"/>
          <a:stretch>
            <a:fillRect/>
          </a:stretch>
        </p:blipFill>
        <p:spPr>
          <a:xfrm>
            <a:off x="714375" y="1285875"/>
            <a:ext cx="7643813" cy="479425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3 Metin kutusu"/>
          <p:cNvSpPr txBox="1">
            <a:spLocks noChangeArrowheads="1"/>
          </p:cNvSpPr>
          <p:nvPr/>
        </p:nvSpPr>
        <p:spPr bwMode="auto">
          <a:xfrm>
            <a:off x="1116013" y="620713"/>
            <a:ext cx="6769100" cy="6002337"/>
          </a:xfrm>
          <a:prstGeom prst="rect">
            <a:avLst/>
          </a:prstGeom>
          <a:noFill/>
          <a:ln w="9525">
            <a:noFill/>
            <a:miter lim="800000"/>
            <a:headEnd/>
            <a:tailEnd/>
          </a:ln>
        </p:spPr>
        <p:txBody>
          <a:bodyPr>
            <a:spAutoFit/>
          </a:bodyPr>
          <a:lstStyle/>
          <a:p>
            <a:pPr>
              <a:lnSpc>
                <a:spcPct val="200000"/>
              </a:lnSpc>
            </a:pPr>
            <a:r>
              <a:rPr lang="tr-TR" sz="2400" b="1">
                <a:solidFill>
                  <a:srgbClr val="C00000"/>
                </a:solidFill>
                <a:latin typeface="Franklin Gothic Book"/>
              </a:rPr>
              <a:t>DEMİR PROFLAKSİSİ </a:t>
            </a:r>
            <a:r>
              <a:rPr lang="tr-TR" sz="2400" b="1">
                <a:solidFill>
                  <a:srgbClr val="000099"/>
                </a:solidFill>
                <a:latin typeface="Franklin Gothic Book"/>
              </a:rPr>
              <a:t> </a:t>
            </a:r>
            <a:endParaRPr lang="tr-TR" sz="2400">
              <a:solidFill>
                <a:srgbClr val="000099"/>
              </a:solidFill>
              <a:latin typeface="Franklin Gothic Book"/>
            </a:endParaRPr>
          </a:p>
          <a:p>
            <a:pPr>
              <a:lnSpc>
                <a:spcPct val="200000"/>
              </a:lnSpc>
            </a:pPr>
            <a:r>
              <a:rPr lang="tr-TR" sz="2400">
                <a:solidFill>
                  <a:srgbClr val="000099"/>
                </a:solidFill>
                <a:latin typeface="Franklin Gothic Book"/>
              </a:rPr>
              <a:t>1-İnfantlar</a:t>
            </a:r>
          </a:p>
          <a:p>
            <a:pPr>
              <a:lnSpc>
                <a:spcPct val="200000"/>
              </a:lnSpc>
            </a:pPr>
            <a:r>
              <a:rPr lang="tr-TR" sz="2400">
                <a:solidFill>
                  <a:srgbClr val="000099"/>
                </a:solidFill>
                <a:latin typeface="Franklin Gothic Book"/>
              </a:rPr>
              <a:t>2-Adölesan</a:t>
            </a:r>
          </a:p>
          <a:p>
            <a:pPr>
              <a:lnSpc>
                <a:spcPct val="200000"/>
              </a:lnSpc>
            </a:pPr>
            <a:r>
              <a:rPr lang="tr-TR" sz="2400">
                <a:solidFill>
                  <a:srgbClr val="000099"/>
                </a:solidFill>
                <a:latin typeface="Franklin Gothic Book"/>
              </a:rPr>
              <a:t>3-Gebeler</a:t>
            </a:r>
          </a:p>
          <a:p>
            <a:pPr>
              <a:lnSpc>
                <a:spcPct val="200000"/>
              </a:lnSpc>
            </a:pPr>
            <a:r>
              <a:rPr lang="tr-TR" sz="2400">
                <a:solidFill>
                  <a:srgbClr val="000099"/>
                </a:solidFill>
                <a:latin typeface="Franklin Gothic Book"/>
              </a:rPr>
              <a:t>4-Düzenli kan donörleri</a:t>
            </a:r>
          </a:p>
          <a:p>
            <a:pPr>
              <a:lnSpc>
                <a:spcPct val="200000"/>
              </a:lnSpc>
            </a:pPr>
            <a:r>
              <a:rPr lang="tr-TR" sz="2400">
                <a:solidFill>
                  <a:srgbClr val="000099"/>
                </a:solidFill>
                <a:latin typeface="Franklin Gothic Book"/>
              </a:rPr>
              <a:t>5-Menorajili bayanlar</a:t>
            </a:r>
          </a:p>
          <a:p>
            <a:pPr>
              <a:lnSpc>
                <a:spcPct val="200000"/>
              </a:lnSpc>
            </a:pPr>
            <a:r>
              <a:rPr lang="tr-TR" sz="2400">
                <a:solidFill>
                  <a:srgbClr val="000099"/>
                </a:solidFill>
                <a:latin typeface="Franklin Gothic Book"/>
              </a:rPr>
              <a:t>6-Sürekli yüksek doz aspirin kullananlar</a:t>
            </a:r>
          </a:p>
          <a:p>
            <a:pPr>
              <a:lnSpc>
                <a:spcPct val="200000"/>
              </a:lnSpc>
            </a:pPr>
            <a:endParaRPr lang="tr-TR" sz="2400">
              <a:solidFill>
                <a:srgbClr val="000099"/>
              </a:solidFill>
              <a:latin typeface="Franklin Gothic Book"/>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Proflaksi</a:t>
            </a:r>
          </a:p>
        </p:txBody>
      </p:sp>
      <p:sp>
        <p:nvSpPr>
          <p:cNvPr id="64514" name="Rectangle 3"/>
          <p:cNvSpPr>
            <a:spLocks noGrp="1"/>
          </p:cNvSpPr>
          <p:nvPr>
            <p:ph type="body" idx="4294967295"/>
          </p:nvPr>
        </p:nvSpPr>
        <p:spPr>
          <a:solidFill>
            <a:schemeClr val="bg1"/>
          </a:solidFill>
          <a:ln>
            <a:solidFill>
              <a:srgbClr val="00ADDC"/>
            </a:solidFill>
          </a:ln>
        </p:spPr>
        <p:txBody>
          <a:bodyPr/>
          <a:lstStyle/>
          <a:p>
            <a:pPr marL="365125" indent="-282575" eaLnBrk="1" hangingPunct="1"/>
            <a:r>
              <a:rPr lang="tr-TR" smtClean="0"/>
              <a:t>1 yaşa kadar;</a:t>
            </a:r>
          </a:p>
          <a:p>
            <a:pPr marL="365125" indent="-282575" eaLnBrk="1" hangingPunct="1">
              <a:buFont typeface="Wingdings 2" pitchFamily="18" charset="2"/>
              <a:buNone/>
            </a:pPr>
            <a:endParaRPr lang="en-US" smtClean="0"/>
          </a:p>
          <a:p>
            <a:pPr marL="639763" lvl="1" indent="-236538" eaLnBrk="1" hangingPunct="1"/>
            <a:r>
              <a:rPr lang="en-US" smtClean="0"/>
              <a:t>Term</a:t>
            </a:r>
            <a:r>
              <a:rPr lang="tr-TR" smtClean="0"/>
              <a:t> bebekte</a:t>
            </a:r>
          </a:p>
          <a:p>
            <a:pPr lvl="2" eaLnBrk="1" hangingPunct="1"/>
            <a:r>
              <a:rPr lang="en-US" smtClean="0"/>
              <a:t>&gt;4 ay 1 mg/kg/gün</a:t>
            </a:r>
          </a:p>
          <a:p>
            <a:pPr marL="365125" indent="-282575" eaLnBrk="1" hangingPunct="1"/>
            <a:endParaRPr lang="tr-TR" smtClean="0"/>
          </a:p>
          <a:p>
            <a:pPr marL="639763" lvl="1" indent="-236538" eaLnBrk="1" hangingPunct="1"/>
            <a:r>
              <a:rPr lang="tr-TR" smtClean="0"/>
              <a:t>Preterm veya  </a:t>
            </a:r>
            <a:r>
              <a:rPr lang="en-US" smtClean="0">
                <a:cs typeface="Arial" charset="0"/>
              </a:rPr>
              <a:t>&lt;</a:t>
            </a:r>
            <a:r>
              <a:rPr lang="tr-TR" smtClean="0"/>
              <a:t>2500gr doğum ağırlıklı bebekte</a:t>
            </a:r>
          </a:p>
          <a:p>
            <a:pPr lvl="2" eaLnBrk="1" hangingPunct="1"/>
            <a:r>
              <a:rPr lang="tr-TR" smtClean="0"/>
              <a:t>&gt;2 ay 2 mg/kg/gün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tr-TR" cap="none" smtClean="0">
                <a:effectLst/>
              </a:rPr>
              <a:t>GEBELERDE PROFİLAKSİ</a:t>
            </a:r>
          </a:p>
        </p:txBody>
      </p:sp>
      <p:sp>
        <p:nvSpPr>
          <p:cNvPr id="91139" name="Rectangle 3"/>
          <p:cNvSpPr>
            <a:spLocks noGrp="1"/>
          </p:cNvSpPr>
          <p:nvPr>
            <p:ph type="body" idx="4294967295"/>
          </p:nvPr>
        </p:nvSpPr>
        <p:spPr/>
        <p:txBody>
          <a:bodyPr/>
          <a:lstStyle/>
          <a:p>
            <a:pPr>
              <a:lnSpc>
                <a:spcPct val="80000"/>
              </a:lnSpc>
              <a:buFont typeface="Wingdings 2" pitchFamily="18" charset="2"/>
              <a:buNone/>
            </a:pPr>
            <a:endParaRPr lang="tr-TR" sz="1400" smtClean="0"/>
          </a:p>
          <a:p>
            <a:pPr>
              <a:lnSpc>
                <a:spcPct val="80000"/>
              </a:lnSpc>
            </a:pPr>
            <a:r>
              <a:rPr lang="tr-TR" sz="1600" smtClean="0"/>
              <a:t>Gebelere Demir Destek Programı (GDDP) kapsamında;</a:t>
            </a:r>
          </a:p>
          <a:p>
            <a:pPr>
              <a:lnSpc>
                <a:spcPct val="80000"/>
              </a:lnSpc>
            </a:pPr>
            <a:r>
              <a:rPr lang="tr-TR" sz="1600" smtClean="0"/>
              <a:t>a. </a:t>
            </a:r>
            <a:r>
              <a:rPr lang="tr-TR" sz="1800" smtClean="0"/>
              <a:t>Günlük </a:t>
            </a:r>
            <a:r>
              <a:rPr lang="tr-TR" sz="1800" b="1" smtClean="0"/>
              <a:t>40-60 mg elementer demir</a:t>
            </a:r>
            <a:r>
              <a:rPr lang="tr-TR" sz="1800" smtClean="0"/>
              <a:t> verilecektir. Uygulamada </a:t>
            </a:r>
            <a:r>
              <a:rPr lang="tr-TR" sz="1800" b="1" smtClean="0"/>
              <a:t>Kalsiyum, Magnezyum gibi demir emilimini engelleyen maddeleri içermeyen tablet, draje, solüsyon, şurup, vb </a:t>
            </a:r>
            <a:r>
              <a:rPr lang="tr-TR" sz="1800" smtClean="0"/>
              <a:t>formundaki preparatlar tercih edilecektir.</a:t>
            </a:r>
          </a:p>
          <a:p>
            <a:pPr>
              <a:lnSpc>
                <a:spcPct val="80000"/>
              </a:lnSpc>
            </a:pPr>
            <a:r>
              <a:rPr lang="tr-TR" sz="1800" smtClean="0"/>
              <a:t>e. Demir desteği uygulaması; Ek-2’de yer alan rehber içeriği esas alınarak </a:t>
            </a:r>
            <a:r>
              <a:rPr lang="tr-TR" sz="1800" b="1" smtClean="0"/>
              <a:t>gebeliğin 4. ayının başından (ikinci trimestr) itibaren gebelik süresince altı ay ve doğum sonrası üç ay olmak üzere toplam dokuz ay</a:t>
            </a:r>
            <a:r>
              <a:rPr lang="tr-TR" sz="1800" smtClean="0"/>
              <a:t> süreyle, elementer demir ihtiva eden uygun demir preparatı kullanılarak yapılacaktır.</a:t>
            </a:r>
          </a:p>
          <a:p>
            <a:pPr>
              <a:lnSpc>
                <a:spcPct val="80000"/>
              </a:lnSpc>
            </a:pPr>
            <a:r>
              <a:rPr lang="tr-TR" sz="1800" smtClean="0"/>
              <a:t>f. Klinik ve/veya laboratuvar olarak anemi (palmar ve konjonktival solukluk, Hb 11gr/dl’den az ) tespit edilen gebeler: anemi tedavi protokolü uygulanarak izlenecek, devam eden anemi bulguları için sevk edilecektir.</a:t>
            </a:r>
            <a:br>
              <a:rPr lang="tr-TR" sz="1800" smtClean="0"/>
            </a:br>
            <a:endParaRPr lang="tr-TR" sz="1800" smtClean="0"/>
          </a:p>
          <a:p>
            <a:pPr>
              <a:lnSpc>
                <a:spcPct val="80000"/>
              </a:lnSpc>
            </a:pPr>
            <a:endParaRPr lang="tr-TR" sz="600" b="1" smtClean="0"/>
          </a:p>
          <a:p>
            <a:pPr>
              <a:lnSpc>
                <a:spcPct val="80000"/>
              </a:lnSpc>
            </a:pPr>
            <a:r>
              <a:rPr lang="tr-TR" sz="1600" b="1" smtClean="0"/>
              <a:t>Gebelerde Demir Destek Programı Uygulaması Genelgesi 2007 / 6</a:t>
            </a:r>
          </a:p>
          <a:p>
            <a:pPr>
              <a:lnSpc>
                <a:spcPct val="80000"/>
              </a:lnSpc>
            </a:pPr>
            <a:endParaRPr lang="tr-TR" sz="1600" smtClean="0"/>
          </a:p>
          <a:p>
            <a:pPr>
              <a:lnSpc>
                <a:spcPct val="80000"/>
              </a:lnSpc>
            </a:pPr>
            <a:endParaRPr lang="tr-TR" sz="16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bwMode="auto">
          <a:xfrm>
            <a:off x="428625" y="214313"/>
            <a:ext cx="8243888" cy="1314450"/>
          </a:xfrm>
        </p:spPr>
        <p:txBody>
          <a:bodyPr wrap="square" lIns="91440" tIns="45720" rIns="91440" bIns="45720" numCol="1" anchorCtr="0" compatLnSpc="1">
            <a:prstTxWarp prst="textNoShape">
              <a:avLst/>
            </a:prstTxWarp>
          </a:bodyPr>
          <a:lstStyle/>
          <a:p>
            <a:pPr eaLnBrk="1" hangingPunct="1"/>
            <a:r>
              <a:rPr lang="tr-TR" sz="3200" b="1" cap="none" smtClean="0">
                <a:solidFill>
                  <a:srgbClr val="990000"/>
                </a:solidFill>
                <a:effectLst/>
                <a:latin typeface="Franklin Gothic Book"/>
              </a:rPr>
              <a:t>TEDAVİYE CEVAPSIZLIK NEDENLERİ</a:t>
            </a:r>
          </a:p>
        </p:txBody>
      </p:sp>
      <p:sp>
        <p:nvSpPr>
          <p:cNvPr id="65538" name="Rectangle 3"/>
          <p:cNvSpPr>
            <a:spLocks noGrp="1" noChangeArrowheads="1"/>
          </p:cNvSpPr>
          <p:nvPr>
            <p:ph type="body" idx="1"/>
          </p:nvPr>
        </p:nvSpPr>
        <p:spPr>
          <a:xfrm>
            <a:off x="395288" y="1484313"/>
            <a:ext cx="7848600" cy="4752975"/>
          </a:xfrm>
        </p:spPr>
        <p:txBody>
          <a:bodyPr/>
          <a:lstStyle/>
          <a:p>
            <a:pPr eaLnBrk="1" hangingPunct="1">
              <a:lnSpc>
                <a:spcPct val="200000"/>
              </a:lnSpc>
              <a:buFontTx/>
              <a:buNone/>
            </a:pPr>
            <a:r>
              <a:rPr lang="tr-TR" sz="2000" b="1" smtClean="0">
                <a:solidFill>
                  <a:srgbClr val="0000FF"/>
                </a:solidFill>
              </a:rPr>
              <a:t>1.Tanı ?</a:t>
            </a:r>
          </a:p>
          <a:p>
            <a:pPr eaLnBrk="1" hangingPunct="1">
              <a:lnSpc>
                <a:spcPct val="200000"/>
              </a:lnSpc>
              <a:buFontTx/>
              <a:buNone/>
            </a:pPr>
            <a:r>
              <a:rPr lang="tr-TR" sz="2000" b="1" smtClean="0">
                <a:solidFill>
                  <a:srgbClr val="0000FF"/>
                </a:solidFill>
              </a:rPr>
              <a:t>2.Hasta ilacı aldı mı ?</a:t>
            </a:r>
          </a:p>
          <a:p>
            <a:pPr eaLnBrk="1" hangingPunct="1">
              <a:lnSpc>
                <a:spcPct val="200000"/>
              </a:lnSpc>
              <a:buFontTx/>
              <a:buNone/>
            </a:pPr>
            <a:r>
              <a:rPr lang="tr-TR" sz="2000" b="1" smtClean="0">
                <a:solidFill>
                  <a:srgbClr val="0000FF"/>
                </a:solidFill>
              </a:rPr>
              <a:t>3.İlaç doğru kullanıldı mı?</a:t>
            </a:r>
          </a:p>
          <a:p>
            <a:pPr eaLnBrk="1" hangingPunct="1">
              <a:lnSpc>
                <a:spcPct val="200000"/>
              </a:lnSpc>
              <a:buFontTx/>
              <a:buNone/>
            </a:pPr>
            <a:r>
              <a:rPr lang="tr-TR" sz="2000" b="1" smtClean="0">
                <a:solidFill>
                  <a:srgbClr val="0000FF"/>
                </a:solidFill>
              </a:rPr>
              <a:t>4.Kayıp devam ediyor mu?</a:t>
            </a:r>
          </a:p>
          <a:p>
            <a:pPr eaLnBrk="1" hangingPunct="1">
              <a:lnSpc>
                <a:spcPct val="200000"/>
              </a:lnSpc>
              <a:buFontTx/>
              <a:buNone/>
            </a:pPr>
            <a:r>
              <a:rPr lang="tr-TR" sz="2000" b="1" smtClean="0">
                <a:solidFill>
                  <a:srgbClr val="0000FF"/>
                </a:solidFill>
              </a:rPr>
              <a:t>5.Absorbsiyon kusuru var mı?</a:t>
            </a:r>
          </a:p>
          <a:p>
            <a:pPr eaLnBrk="1" hangingPunct="1">
              <a:lnSpc>
                <a:spcPct val="200000"/>
              </a:lnSpc>
              <a:buFontTx/>
              <a:buNone/>
            </a:pPr>
            <a:r>
              <a:rPr lang="tr-TR" sz="2000" b="1" smtClean="0">
                <a:solidFill>
                  <a:srgbClr val="0000FF"/>
                </a:solidFill>
              </a:rPr>
              <a:t>6.Beraberinde diğer anemi nedenleri?</a:t>
            </a:r>
          </a:p>
          <a:p>
            <a:pPr eaLnBrk="1" hangingPunct="1">
              <a:lnSpc>
                <a:spcPct val="140000"/>
              </a:lnSpc>
              <a:buFontTx/>
              <a:buNone/>
            </a:pPr>
            <a:endParaRPr lang="tr-TR" sz="2800" b="1" smtClean="0">
              <a:solidFill>
                <a:srgbClr val="990000"/>
              </a:solidFill>
            </a:endParaRPr>
          </a:p>
          <a:p>
            <a:pPr eaLnBrk="1" hangingPunct="1">
              <a:lnSpc>
                <a:spcPct val="140000"/>
              </a:lnSpc>
              <a:buFontTx/>
              <a:buNone/>
            </a:pPr>
            <a:endParaRPr lang="tr-TR" sz="2800" b="1" smtClean="0">
              <a:solidFill>
                <a:srgbClr val="99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idx="4294967295"/>
          </p:nvPr>
        </p:nvSpPr>
        <p:spPr/>
        <p:txBody>
          <a:bodyPr/>
          <a:lstStyle/>
          <a:p>
            <a:pPr eaLnBrk="1" fontAlgn="auto" hangingPunct="1">
              <a:spcAft>
                <a:spcPts val="0"/>
              </a:spcAft>
              <a:defRPr/>
            </a:pPr>
            <a:r>
              <a:rPr lang="tr-TR" dirty="0" err="1" smtClean="0">
                <a:solidFill>
                  <a:srgbClr val="C00000"/>
                </a:solidFill>
                <a:effectLst/>
              </a:rPr>
              <a:t>Absorbsiyon</a:t>
            </a:r>
            <a:r>
              <a:rPr lang="tr-TR" dirty="0" smtClean="0">
                <a:solidFill>
                  <a:srgbClr val="C00000"/>
                </a:solidFill>
                <a:effectLst/>
              </a:rPr>
              <a:t> </a:t>
            </a:r>
            <a:r>
              <a:rPr lang="tr-TR" dirty="0" err="1" smtClean="0">
                <a:solidFill>
                  <a:srgbClr val="C00000"/>
                </a:solidFill>
                <a:effectLst/>
              </a:rPr>
              <a:t>bozukuluğu</a:t>
            </a:r>
            <a:r>
              <a:rPr lang="tr-TR" dirty="0" smtClean="0">
                <a:solidFill>
                  <a:srgbClr val="C00000"/>
                </a:solidFill>
                <a:effectLst/>
              </a:rPr>
              <a:t> var MI?</a:t>
            </a:r>
          </a:p>
        </p:txBody>
      </p:sp>
      <p:sp>
        <p:nvSpPr>
          <p:cNvPr id="66562" name="2 İçerik Yer Tutucusu"/>
          <p:cNvSpPr>
            <a:spLocks noGrp="1"/>
          </p:cNvSpPr>
          <p:nvPr>
            <p:ph idx="4294967295"/>
          </p:nvPr>
        </p:nvSpPr>
        <p:spPr/>
        <p:txBody>
          <a:bodyPr/>
          <a:lstStyle/>
          <a:p>
            <a:pPr eaLnBrk="1" hangingPunct="1">
              <a:lnSpc>
                <a:spcPct val="200000"/>
              </a:lnSpc>
              <a:buFontTx/>
              <a:buNone/>
            </a:pPr>
            <a:r>
              <a:rPr lang="tr-TR" altLang="zh-CN" sz="2000" b="1" smtClean="0">
                <a:solidFill>
                  <a:srgbClr val="000099"/>
                </a:solidFill>
                <a:cs typeface="华文楷体"/>
              </a:rPr>
              <a:t>Oral 100mg elementer demir verildikten sonra 1 veya 2. saatte </a:t>
            </a:r>
          </a:p>
          <a:p>
            <a:pPr eaLnBrk="1" hangingPunct="1">
              <a:lnSpc>
                <a:spcPct val="200000"/>
              </a:lnSpc>
              <a:buFontTx/>
              <a:buNone/>
            </a:pPr>
            <a:r>
              <a:rPr lang="tr-TR" altLang="zh-CN" sz="2000" b="1" smtClean="0">
                <a:solidFill>
                  <a:srgbClr val="000099"/>
                </a:solidFill>
                <a:cs typeface="华文楷体"/>
              </a:rPr>
              <a:t>serum Fe 50Mikrogr/dl’den daha az artıyorsa  malabsorbsiyon </a:t>
            </a:r>
          </a:p>
          <a:p>
            <a:pPr eaLnBrk="1" hangingPunct="1">
              <a:lnSpc>
                <a:spcPct val="200000"/>
              </a:lnSpc>
              <a:buFontTx/>
              <a:buNone/>
            </a:pPr>
            <a:r>
              <a:rPr lang="tr-TR" altLang="zh-CN" sz="2000" b="1" smtClean="0">
                <a:solidFill>
                  <a:srgbClr val="000099"/>
                </a:solidFill>
                <a:cs typeface="华文楷体"/>
              </a:rPr>
              <a:t>vardır denir ve parenteral demir uygulanır.</a:t>
            </a:r>
          </a:p>
          <a:p>
            <a:pPr eaLnBrk="1" hangingPunct="1">
              <a:lnSpc>
                <a:spcPct val="200000"/>
              </a:lnSpc>
            </a:pPr>
            <a:endParaRPr lang="tr-TR" sz="2000" smtClean="0">
              <a:solidFill>
                <a:srgbClr val="000099"/>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type="body" idx="4294967295"/>
          </p:nvPr>
        </p:nvSpPr>
        <p:spPr>
          <a:xfrm>
            <a:off x="395288" y="404813"/>
            <a:ext cx="8229600" cy="5903912"/>
          </a:xfrm>
        </p:spPr>
        <p:txBody>
          <a:bodyPr/>
          <a:lstStyle/>
          <a:p>
            <a:pPr eaLnBrk="1" hangingPunct="1">
              <a:lnSpc>
                <a:spcPct val="130000"/>
              </a:lnSpc>
              <a:buFontTx/>
              <a:buNone/>
            </a:pPr>
            <a:r>
              <a:rPr lang="tr-TR" b="1" smtClean="0">
                <a:solidFill>
                  <a:srgbClr val="990000"/>
                </a:solidFill>
              </a:rPr>
              <a:t>Parenteral tedavi</a:t>
            </a:r>
          </a:p>
          <a:p>
            <a:pPr eaLnBrk="1" hangingPunct="1">
              <a:lnSpc>
                <a:spcPct val="130000"/>
              </a:lnSpc>
              <a:buFontTx/>
              <a:buNone/>
            </a:pPr>
            <a:r>
              <a:rPr lang="tr-TR" sz="2000" b="1" smtClean="0">
                <a:solidFill>
                  <a:srgbClr val="0000FF"/>
                </a:solidFill>
              </a:rPr>
              <a:t>1-Oral tedaviye cevapsız </a:t>
            </a:r>
          </a:p>
          <a:p>
            <a:pPr eaLnBrk="1" hangingPunct="1">
              <a:lnSpc>
                <a:spcPct val="130000"/>
              </a:lnSpc>
              <a:buFontTx/>
              <a:buNone/>
            </a:pPr>
            <a:r>
              <a:rPr lang="tr-TR" sz="2000" b="1" smtClean="0">
                <a:solidFill>
                  <a:srgbClr val="0000FF"/>
                </a:solidFill>
              </a:rPr>
              <a:t>2-Oral tedaviyi tolere edemeyen hastalar</a:t>
            </a:r>
          </a:p>
          <a:p>
            <a:pPr eaLnBrk="1" hangingPunct="1">
              <a:lnSpc>
                <a:spcPct val="130000"/>
              </a:lnSpc>
              <a:buFontTx/>
              <a:buNone/>
            </a:pPr>
            <a:r>
              <a:rPr lang="tr-TR" sz="2000" b="1" smtClean="0">
                <a:solidFill>
                  <a:srgbClr val="0000FF"/>
                </a:solidFill>
              </a:rPr>
              <a:t>3-Kayıp fazla olan (aşırı kanama, anjiodisplazi…)  </a:t>
            </a:r>
          </a:p>
          <a:p>
            <a:pPr eaLnBrk="1" hangingPunct="1">
              <a:lnSpc>
                <a:spcPct val="130000"/>
              </a:lnSpc>
              <a:buFontTx/>
              <a:buNone/>
            </a:pPr>
            <a:r>
              <a:rPr lang="tr-TR" sz="2000" b="1" smtClean="0">
                <a:solidFill>
                  <a:srgbClr val="0000FF"/>
                </a:solidFill>
              </a:rPr>
              <a:t>4-EPO kullanan hemodiyaliz</a:t>
            </a:r>
          </a:p>
          <a:p>
            <a:pPr eaLnBrk="1" hangingPunct="1">
              <a:lnSpc>
                <a:spcPct val="130000"/>
              </a:lnSpc>
              <a:buFontTx/>
              <a:buNone/>
            </a:pPr>
            <a:endParaRPr lang="tr-TR" sz="2000" b="1" smtClean="0">
              <a:solidFill>
                <a:srgbClr val="0000FF"/>
              </a:solidFill>
            </a:endParaRPr>
          </a:p>
          <a:p>
            <a:pPr eaLnBrk="1" hangingPunct="1">
              <a:lnSpc>
                <a:spcPct val="130000"/>
              </a:lnSpc>
              <a:buFontTx/>
              <a:buNone/>
            </a:pPr>
            <a:r>
              <a:rPr lang="tr-TR" altLang="zh-CN" sz="2000" b="1" smtClean="0">
                <a:solidFill>
                  <a:srgbClr val="C00000"/>
                </a:solidFill>
                <a:cs typeface="华文楷体"/>
              </a:rPr>
              <a:t>Parenteral doz: </a:t>
            </a:r>
          </a:p>
          <a:p>
            <a:pPr eaLnBrk="1" hangingPunct="1">
              <a:lnSpc>
                <a:spcPct val="130000"/>
              </a:lnSpc>
              <a:buFontTx/>
              <a:buNone/>
            </a:pPr>
            <a:r>
              <a:rPr lang="tr-TR" altLang="zh-CN" sz="2000" b="1" smtClean="0">
                <a:solidFill>
                  <a:srgbClr val="000099"/>
                </a:solidFill>
                <a:cs typeface="华文楷体"/>
              </a:rPr>
              <a:t>Kilo x Eksilen Hg x 2.4 + Depo (bayan 500mg, erkek  1000mg)</a:t>
            </a:r>
          </a:p>
          <a:p>
            <a:pPr eaLnBrk="1" hangingPunct="1">
              <a:lnSpc>
                <a:spcPct val="130000"/>
              </a:lnSpc>
              <a:buFontTx/>
              <a:buNone/>
            </a:pPr>
            <a:r>
              <a:rPr lang="tr-TR" altLang="zh-CN" sz="2000" b="1" smtClean="0">
                <a:solidFill>
                  <a:srgbClr val="000099"/>
                </a:solidFill>
                <a:cs typeface="华文楷体"/>
              </a:rPr>
              <a:t>Ampul: 100-200 mg derin im enjeksiyon</a:t>
            </a:r>
          </a:p>
          <a:p>
            <a:pPr eaLnBrk="1" hangingPunct="1">
              <a:buFontTx/>
              <a:buNone/>
            </a:pPr>
            <a:r>
              <a:rPr lang="tr-TR" altLang="zh-CN" b="1" smtClean="0">
                <a:solidFill>
                  <a:srgbClr val="FF0000"/>
                </a:solidFill>
                <a:cs typeface="华文楷体"/>
              </a:rPr>
              <a:t>Venofer:</a:t>
            </a:r>
            <a:r>
              <a:rPr lang="tr-TR" altLang="zh-CN" sz="2000" smtClean="0">
                <a:solidFill>
                  <a:srgbClr val="FF0000"/>
                </a:solidFill>
                <a:cs typeface="华文楷体"/>
              </a:rPr>
              <a:t> </a:t>
            </a:r>
            <a:r>
              <a:rPr lang="tr-TR" altLang="zh-CN" sz="1600" smtClean="0">
                <a:solidFill>
                  <a:srgbClr val="000099"/>
                </a:solidFill>
                <a:cs typeface="华文楷体"/>
              </a:rPr>
              <a:t>(Demir sukroz) </a:t>
            </a:r>
            <a:r>
              <a:rPr lang="tr-TR" sz="1600" smtClean="0">
                <a:solidFill>
                  <a:srgbClr val="000099"/>
                </a:solidFill>
              </a:rPr>
              <a:t>2700mg/5 ml- 20 mg/ml demir içerir) </a:t>
            </a:r>
          </a:p>
          <a:p>
            <a:pPr eaLnBrk="1" hangingPunct="1">
              <a:buFontTx/>
              <a:buNone/>
            </a:pPr>
            <a:r>
              <a:rPr lang="tr-TR" sz="1600" smtClean="0">
                <a:solidFill>
                  <a:srgbClr val="000099"/>
                </a:solidFill>
              </a:rPr>
              <a:t>                   İlk gün 2.5 ml/100ccSF 60-90 dk</a:t>
            </a:r>
          </a:p>
          <a:p>
            <a:pPr eaLnBrk="1" hangingPunct="1">
              <a:buFontTx/>
              <a:buNone/>
            </a:pPr>
            <a:r>
              <a:rPr lang="tr-TR" sz="1600" smtClean="0">
                <a:solidFill>
                  <a:srgbClr val="000099"/>
                </a:solidFill>
              </a:rPr>
              <a:t>                  Sonraki gün 5ml/100ccSF 60-90 dk</a:t>
            </a:r>
          </a:p>
          <a:p>
            <a:pPr eaLnBrk="1" hangingPunct="1">
              <a:buFontTx/>
              <a:buNone/>
            </a:pPr>
            <a:r>
              <a:rPr lang="tr-TR" sz="1600" smtClean="0">
                <a:solidFill>
                  <a:srgbClr val="000099"/>
                </a:solidFill>
              </a:rPr>
              <a:t>                  Haftada 2x5 ml</a:t>
            </a:r>
          </a:p>
          <a:p>
            <a:pPr eaLnBrk="1" hangingPunct="1">
              <a:lnSpc>
                <a:spcPct val="130000"/>
              </a:lnSpc>
              <a:buFontTx/>
              <a:buNone/>
            </a:pPr>
            <a:endParaRPr lang="tr-TR" altLang="zh-CN" sz="2000" b="1" smtClean="0">
              <a:cs typeface="华文楷体"/>
            </a:endParaRPr>
          </a:p>
          <a:p>
            <a:pPr eaLnBrk="1" hangingPunct="1">
              <a:lnSpc>
                <a:spcPct val="130000"/>
              </a:lnSpc>
              <a:buFontTx/>
              <a:buNone/>
            </a:pPr>
            <a:endParaRPr lang="tr-TR" sz="2000" b="1" smtClean="0">
              <a:solidFill>
                <a:srgbClr val="0000FF"/>
              </a:solidFill>
            </a:endParaRPr>
          </a:p>
          <a:p>
            <a:pPr eaLnBrk="1" hangingPunct="1">
              <a:lnSpc>
                <a:spcPct val="130000"/>
              </a:lnSpc>
              <a:buFontTx/>
              <a:buNone/>
            </a:pPr>
            <a:endParaRPr lang="tr-TR" altLang="zh-CN" sz="2000" b="1" smtClean="0">
              <a:cs typeface="华文楷体"/>
            </a:endParaRPr>
          </a:p>
          <a:p>
            <a:pPr eaLnBrk="1" hangingPunct="1">
              <a:lnSpc>
                <a:spcPct val="130000"/>
              </a:lnSpc>
              <a:buFontTx/>
              <a:buNone/>
            </a:pPr>
            <a:endParaRPr lang="tr-TR" sz="2000" b="1" smtClean="0">
              <a:solidFill>
                <a:srgbClr val="0000FF"/>
              </a:solidFill>
            </a:endParaRPr>
          </a:p>
          <a:p>
            <a:pPr eaLnBrk="1" hangingPunct="1">
              <a:lnSpc>
                <a:spcPct val="130000"/>
              </a:lnSpc>
              <a:buFontTx/>
              <a:buNone/>
            </a:pPr>
            <a:endParaRPr lang="tr-TR" sz="2000" b="1" smtClean="0">
              <a:solidFill>
                <a:srgbClr val="990000"/>
              </a:solidFill>
            </a:endParaRPr>
          </a:p>
          <a:p>
            <a:pPr eaLnBrk="1" hangingPunct="1">
              <a:lnSpc>
                <a:spcPct val="130000"/>
              </a:lnSpc>
            </a:pPr>
            <a:endParaRPr lang="tr-TR" sz="20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274638"/>
            <a:ext cx="8229600" cy="1354137"/>
          </a:xfrm>
        </p:spPr>
        <p:txBody>
          <a:bodyPr rtlCol="0">
            <a:normAutofit fontScale="90000"/>
          </a:bodyPr>
          <a:lstStyle/>
          <a:p>
            <a:pPr eaLnBrk="1" fontAlgn="auto" hangingPunct="1">
              <a:lnSpc>
                <a:spcPct val="150000"/>
              </a:lnSpc>
              <a:spcAft>
                <a:spcPts val="0"/>
              </a:spcAft>
              <a:defRPr/>
            </a:pPr>
            <a:r>
              <a:rPr lang="tr-TR" sz="4000" b="1" dirty="0" smtClean="0">
                <a:solidFill>
                  <a:srgbClr val="800000"/>
                </a:solidFill>
                <a:effectLst/>
              </a:rPr>
              <a:t>İNFLAMASYONA BAĞLI ANEMİ</a:t>
            </a:r>
            <a:r>
              <a:rPr lang="tr-TR" sz="3200" b="1" dirty="0" smtClean="0">
                <a:solidFill>
                  <a:srgbClr val="800000"/>
                </a:solidFill>
                <a:effectLst/>
              </a:rPr>
              <a:t/>
            </a:r>
            <a:br>
              <a:rPr lang="tr-TR" sz="3200" b="1" dirty="0" smtClean="0">
                <a:solidFill>
                  <a:srgbClr val="800000"/>
                </a:solidFill>
                <a:effectLst/>
              </a:rPr>
            </a:br>
            <a:endParaRPr lang="tr-TR" sz="2700" b="1" dirty="0" smtClean="0">
              <a:solidFill>
                <a:srgbClr val="C00000"/>
              </a:solidFill>
              <a:effectLst/>
            </a:endParaRPr>
          </a:p>
        </p:txBody>
      </p:sp>
      <p:sp>
        <p:nvSpPr>
          <p:cNvPr id="40963" name="Rectangle 3"/>
          <p:cNvSpPr>
            <a:spLocks noGrp="1" noChangeArrowheads="1"/>
          </p:cNvSpPr>
          <p:nvPr>
            <p:ph type="body" idx="4294967295"/>
          </p:nvPr>
        </p:nvSpPr>
        <p:spPr>
          <a:xfrm>
            <a:off x="250825" y="1268413"/>
            <a:ext cx="8374063" cy="4679950"/>
          </a:xfrm>
        </p:spPr>
        <p:txBody>
          <a:bodyPr>
            <a:normAutofit/>
          </a:bodyPr>
          <a:lstStyle/>
          <a:p>
            <a:pPr algn="ctr" eaLnBrk="1" fontAlgn="auto" hangingPunct="1">
              <a:lnSpc>
                <a:spcPct val="160000"/>
              </a:lnSpc>
              <a:spcAft>
                <a:spcPts val="0"/>
              </a:spcAft>
              <a:buFontTx/>
              <a:buNone/>
              <a:defRPr/>
            </a:pPr>
            <a:endParaRPr lang="tr-TR" sz="2800" dirty="0" smtClean="0">
              <a:solidFill>
                <a:srgbClr val="000058"/>
              </a:solidFill>
              <a:latin typeface="+mj-lt"/>
            </a:endParaRPr>
          </a:p>
          <a:p>
            <a:pPr algn="ctr" eaLnBrk="1" fontAlgn="auto" hangingPunct="1">
              <a:lnSpc>
                <a:spcPct val="190000"/>
              </a:lnSpc>
              <a:spcAft>
                <a:spcPts val="0"/>
              </a:spcAft>
              <a:buFontTx/>
              <a:buNone/>
              <a:defRPr/>
            </a:pPr>
            <a:r>
              <a:rPr lang="tr-TR" sz="2800" b="1" dirty="0" smtClean="0">
                <a:solidFill>
                  <a:srgbClr val="C00000"/>
                </a:solidFill>
                <a:latin typeface="+mj-lt"/>
              </a:rPr>
              <a:t>KRONİK HASTALIK ANEMİSİ</a:t>
            </a:r>
          </a:p>
          <a:p>
            <a:pPr eaLnBrk="1" fontAlgn="auto" hangingPunct="1">
              <a:lnSpc>
                <a:spcPct val="190000"/>
              </a:lnSpc>
              <a:spcAft>
                <a:spcPts val="0"/>
              </a:spcAft>
              <a:buFontTx/>
              <a:buNone/>
              <a:defRPr/>
            </a:pPr>
            <a:r>
              <a:rPr lang="tr-TR" sz="2800" b="1" dirty="0" smtClean="0">
                <a:solidFill>
                  <a:srgbClr val="C00000"/>
                </a:solidFill>
                <a:latin typeface="+mj-lt"/>
              </a:rPr>
              <a:t>                  </a:t>
            </a:r>
            <a:r>
              <a:rPr lang="tr-TR" sz="1400" b="1" dirty="0" smtClean="0">
                <a:solidFill>
                  <a:srgbClr val="C00000"/>
                </a:solidFill>
                <a:latin typeface="+mj-lt"/>
              </a:rPr>
              <a:t>VE</a:t>
            </a:r>
          </a:p>
          <a:p>
            <a:pPr algn="ctr" eaLnBrk="1" fontAlgn="auto" hangingPunct="1">
              <a:lnSpc>
                <a:spcPct val="190000"/>
              </a:lnSpc>
              <a:spcAft>
                <a:spcPts val="0"/>
              </a:spcAft>
              <a:buFontTx/>
              <a:buNone/>
              <a:defRPr/>
            </a:pPr>
            <a:r>
              <a:rPr lang="tr-TR" sz="2800" b="1" dirty="0" smtClean="0">
                <a:solidFill>
                  <a:srgbClr val="C00000"/>
                </a:solidFill>
                <a:latin typeface="+mj-lt"/>
              </a:rPr>
              <a:t>KRİTİK HASTALIK ANEMİSİ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274638"/>
            <a:ext cx="8229600" cy="1354137"/>
          </a:xfrm>
        </p:spPr>
        <p:txBody>
          <a:bodyPr rtlCol="0">
            <a:noAutofit/>
          </a:bodyPr>
          <a:lstStyle/>
          <a:p>
            <a:pPr eaLnBrk="1" fontAlgn="auto" hangingPunct="1">
              <a:lnSpc>
                <a:spcPct val="150000"/>
              </a:lnSpc>
              <a:spcAft>
                <a:spcPts val="0"/>
              </a:spcAft>
              <a:defRPr/>
            </a:pPr>
            <a:r>
              <a:rPr lang="tr-TR" sz="4000" b="1" dirty="0" smtClean="0">
                <a:solidFill>
                  <a:srgbClr val="800000"/>
                </a:solidFill>
                <a:effectLst/>
              </a:rPr>
              <a:t>KRONİK HASTALIK ANEMİSİ</a:t>
            </a:r>
          </a:p>
        </p:txBody>
      </p:sp>
      <p:sp>
        <p:nvSpPr>
          <p:cNvPr id="69634" name="Rectangle 3"/>
          <p:cNvSpPr>
            <a:spLocks noGrp="1" noChangeArrowheads="1"/>
          </p:cNvSpPr>
          <p:nvPr>
            <p:ph type="body" idx="4294967295"/>
          </p:nvPr>
        </p:nvSpPr>
        <p:spPr>
          <a:xfrm>
            <a:off x="323850" y="1428750"/>
            <a:ext cx="8374063" cy="5024438"/>
          </a:xfrm>
        </p:spPr>
        <p:txBody>
          <a:bodyPr/>
          <a:lstStyle/>
          <a:p>
            <a:pPr eaLnBrk="1" hangingPunct="1">
              <a:lnSpc>
                <a:spcPct val="160000"/>
              </a:lnSpc>
              <a:buFontTx/>
              <a:buNone/>
            </a:pPr>
            <a:r>
              <a:rPr lang="tr-TR" sz="2000" b="1" smtClean="0">
                <a:solidFill>
                  <a:srgbClr val="000058"/>
                </a:solidFill>
              </a:rPr>
              <a:t>Çeşitli sistemik iflamatuar hadiselere bağlı olarak ortaya çıkan, </a:t>
            </a:r>
          </a:p>
          <a:p>
            <a:pPr eaLnBrk="1" hangingPunct="1">
              <a:lnSpc>
                <a:spcPct val="160000"/>
              </a:lnSpc>
              <a:buFontTx/>
              <a:buNone/>
            </a:pPr>
            <a:r>
              <a:rPr lang="tr-TR" sz="2000" smtClean="0">
                <a:solidFill>
                  <a:srgbClr val="000058"/>
                </a:solidFill>
              </a:rPr>
              <a:t>        (enfeksiyon, romatolojik hastalık, kanser) </a:t>
            </a:r>
          </a:p>
          <a:p>
            <a:pPr eaLnBrk="1" hangingPunct="1">
              <a:lnSpc>
                <a:spcPct val="160000"/>
              </a:lnSpc>
              <a:buFontTx/>
              <a:buNone/>
            </a:pPr>
            <a:r>
              <a:rPr lang="tr-TR" sz="2000" b="1" smtClean="0">
                <a:solidFill>
                  <a:srgbClr val="000058"/>
                </a:solidFill>
              </a:rPr>
              <a:t>Patogenezi multifaktöryel,</a:t>
            </a:r>
          </a:p>
          <a:p>
            <a:pPr eaLnBrk="1" hangingPunct="1">
              <a:lnSpc>
                <a:spcPct val="160000"/>
              </a:lnSpc>
              <a:buFontTx/>
              <a:buNone/>
            </a:pPr>
            <a:r>
              <a:rPr lang="tr-TR" sz="2000" b="1" smtClean="0">
                <a:solidFill>
                  <a:srgbClr val="000058"/>
                </a:solidFill>
              </a:rPr>
              <a:t>Sıklıkla normositer-1/3 olguda mikrositer,</a:t>
            </a:r>
          </a:p>
          <a:p>
            <a:pPr eaLnBrk="1" hangingPunct="1">
              <a:lnSpc>
                <a:spcPct val="160000"/>
              </a:lnSpc>
              <a:buFontTx/>
              <a:buNone/>
            </a:pPr>
            <a:r>
              <a:rPr lang="tr-TR" sz="2000" smtClean="0">
                <a:solidFill>
                  <a:srgbClr val="000058"/>
                </a:solidFill>
              </a:rPr>
              <a:t>     (Başlangıç döneminde normositer, ileri dönemlerde mikrositer)</a:t>
            </a:r>
          </a:p>
          <a:p>
            <a:pPr eaLnBrk="1" hangingPunct="1">
              <a:lnSpc>
                <a:spcPct val="160000"/>
              </a:lnSpc>
              <a:buFontTx/>
              <a:buNone/>
            </a:pPr>
            <a:r>
              <a:rPr lang="tr-TR" sz="2000" b="1" smtClean="0">
                <a:solidFill>
                  <a:srgbClr val="000058"/>
                </a:solidFill>
              </a:rPr>
              <a:t>Nonprogresif bir anemidir.</a:t>
            </a:r>
          </a:p>
          <a:p>
            <a:pPr eaLnBrk="1" hangingPunct="1">
              <a:lnSpc>
                <a:spcPct val="160000"/>
              </a:lnSpc>
              <a:buFontTx/>
              <a:buNone/>
            </a:pPr>
            <a:r>
              <a:rPr lang="tr-TR" sz="2000" b="1" smtClean="0">
                <a:solidFill>
                  <a:srgbClr val="000058"/>
                </a:solidFill>
              </a:rPr>
              <a:t>    </a:t>
            </a:r>
            <a:r>
              <a:rPr lang="tr-TR" sz="2000" smtClean="0">
                <a:solidFill>
                  <a:srgbClr val="000058"/>
                </a:solidFill>
              </a:rPr>
              <a:t>(Hemoglobin 7-11 g/dl arasında değişir, genellikle 9-</a:t>
            </a:r>
            <a:r>
              <a:rPr lang="tr-TR" sz="2000" b="1" smtClean="0">
                <a:solidFill>
                  <a:srgbClr val="000099"/>
                </a:solidFill>
              </a:rPr>
              <a:t>10</a:t>
            </a:r>
            <a:r>
              <a:rPr lang="tr-TR" sz="2000" smtClean="0">
                <a:solidFill>
                  <a:srgbClr val="000058"/>
                </a:solidFill>
              </a:rPr>
              <a:t>g/dl civarındadır)</a:t>
            </a:r>
          </a:p>
          <a:p>
            <a:pPr eaLnBrk="1" hangingPunct="1">
              <a:lnSpc>
                <a:spcPct val="190000"/>
              </a:lnSpc>
              <a:buFontTx/>
              <a:buNone/>
            </a:pPr>
            <a:endParaRPr lang="tr-TR" sz="2000" smtClean="0">
              <a:solidFill>
                <a:srgbClr val="000058"/>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395288" y="476250"/>
            <a:ext cx="8229600" cy="865188"/>
          </a:xfrm>
        </p:spPr>
        <p:txBody>
          <a:bodyPr>
            <a:normAutofit fontScale="90000"/>
          </a:bodyPr>
          <a:lstStyle/>
          <a:p>
            <a:pPr eaLnBrk="1" fontAlgn="auto" hangingPunct="1">
              <a:spcAft>
                <a:spcPts val="0"/>
              </a:spcAft>
              <a:defRPr/>
            </a:pPr>
            <a:r>
              <a:rPr lang="tr-TR" b="1" smtClean="0">
                <a:solidFill>
                  <a:srgbClr val="680000"/>
                </a:solidFill>
                <a:effectLst/>
                <a:latin typeface="Comic Sans MS" pitchFamily="66" charset="0"/>
              </a:rPr>
              <a:t/>
            </a:r>
            <a:br>
              <a:rPr lang="tr-TR" b="1" smtClean="0">
                <a:solidFill>
                  <a:srgbClr val="680000"/>
                </a:solidFill>
                <a:effectLst/>
                <a:latin typeface="Comic Sans MS" pitchFamily="66" charset="0"/>
              </a:rPr>
            </a:br>
            <a:r>
              <a:rPr lang="tr-TR" b="1" smtClean="0">
                <a:solidFill>
                  <a:srgbClr val="680000"/>
                </a:solidFill>
                <a:effectLst/>
                <a:latin typeface="Comic Sans MS" pitchFamily="66" charset="0"/>
              </a:rPr>
              <a:t/>
            </a:r>
            <a:br>
              <a:rPr lang="tr-TR" b="1" smtClean="0">
                <a:solidFill>
                  <a:srgbClr val="680000"/>
                </a:solidFill>
                <a:effectLst/>
                <a:latin typeface="Comic Sans MS" pitchFamily="66" charset="0"/>
              </a:rPr>
            </a:br>
            <a:endParaRPr lang="tr-TR" b="1" smtClean="0">
              <a:solidFill>
                <a:srgbClr val="680000"/>
              </a:solidFill>
              <a:effectLst/>
              <a:latin typeface="Comic Sans MS" pitchFamily="66" charset="0"/>
            </a:endParaRPr>
          </a:p>
        </p:txBody>
      </p:sp>
      <p:sp>
        <p:nvSpPr>
          <p:cNvPr id="41987" name="Rectangle 3"/>
          <p:cNvSpPr>
            <a:spLocks noGrp="1" noChangeArrowheads="1"/>
          </p:cNvSpPr>
          <p:nvPr>
            <p:ph type="body" idx="4294967295"/>
          </p:nvPr>
        </p:nvSpPr>
        <p:spPr>
          <a:xfrm>
            <a:off x="428625" y="785813"/>
            <a:ext cx="8424863" cy="5256212"/>
          </a:xfrm>
        </p:spPr>
        <p:txBody>
          <a:bodyPr>
            <a:normAutofit/>
          </a:bodyPr>
          <a:lstStyle/>
          <a:p>
            <a:pPr eaLnBrk="1" fontAlgn="auto" hangingPunct="1">
              <a:lnSpc>
                <a:spcPct val="200000"/>
              </a:lnSpc>
              <a:spcAft>
                <a:spcPts val="0"/>
              </a:spcAft>
              <a:buFontTx/>
              <a:buNone/>
              <a:defRPr/>
            </a:pPr>
            <a:r>
              <a:rPr lang="tr-TR" sz="2400" b="1" dirty="0" smtClean="0">
                <a:solidFill>
                  <a:srgbClr val="800000"/>
                </a:solidFill>
                <a:latin typeface="+mj-lt"/>
              </a:rPr>
              <a:t>KRİTİK HASTALIK ANEMİSİ</a:t>
            </a:r>
          </a:p>
          <a:p>
            <a:pPr eaLnBrk="1" fontAlgn="auto" hangingPunct="1">
              <a:lnSpc>
                <a:spcPct val="200000"/>
              </a:lnSpc>
              <a:spcAft>
                <a:spcPts val="0"/>
              </a:spcAft>
              <a:buFontTx/>
              <a:buNone/>
              <a:defRPr/>
            </a:pPr>
            <a:r>
              <a:rPr lang="tr-TR" sz="2400" b="1" dirty="0" smtClean="0">
                <a:solidFill>
                  <a:srgbClr val="000058"/>
                </a:solidFill>
                <a:latin typeface="+mj-lt"/>
              </a:rPr>
              <a:t>KHA  akut varyantı </a:t>
            </a:r>
          </a:p>
          <a:p>
            <a:pPr eaLnBrk="1" fontAlgn="auto" hangingPunct="1">
              <a:lnSpc>
                <a:spcPct val="200000"/>
              </a:lnSpc>
              <a:spcAft>
                <a:spcPts val="0"/>
              </a:spcAft>
              <a:buFontTx/>
              <a:buNone/>
              <a:defRPr/>
            </a:pPr>
            <a:r>
              <a:rPr lang="tr-TR" sz="2400" b="1" dirty="0" smtClean="0">
                <a:solidFill>
                  <a:srgbClr val="000058"/>
                </a:solidFill>
                <a:latin typeface="+mj-lt"/>
              </a:rPr>
              <a:t>Akut </a:t>
            </a:r>
            <a:r>
              <a:rPr lang="tr-TR" sz="2400" b="1" dirty="0" err="1" smtClean="0">
                <a:solidFill>
                  <a:srgbClr val="000058"/>
                </a:solidFill>
                <a:latin typeface="+mj-lt"/>
              </a:rPr>
              <a:t>inflamatuar</a:t>
            </a:r>
            <a:r>
              <a:rPr lang="tr-TR" sz="2400" b="1" dirty="0" smtClean="0">
                <a:solidFill>
                  <a:srgbClr val="000058"/>
                </a:solidFill>
                <a:latin typeface="+mj-lt"/>
              </a:rPr>
              <a:t> hadiselerde</a:t>
            </a:r>
          </a:p>
          <a:p>
            <a:pPr eaLnBrk="1" fontAlgn="auto" hangingPunct="1">
              <a:lnSpc>
                <a:spcPct val="200000"/>
              </a:lnSpc>
              <a:spcAft>
                <a:spcPts val="0"/>
              </a:spcAft>
              <a:buFontTx/>
              <a:buNone/>
              <a:defRPr/>
            </a:pPr>
            <a:r>
              <a:rPr lang="tr-TR" sz="2400" b="1" dirty="0" smtClean="0">
                <a:solidFill>
                  <a:srgbClr val="000058"/>
                </a:solidFill>
                <a:latin typeface="+mj-lt"/>
              </a:rPr>
              <a:t>     </a:t>
            </a:r>
            <a:r>
              <a:rPr lang="tr-TR" sz="2400" dirty="0" err="1" smtClean="0">
                <a:solidFill>
                  <a:srgbClr val="000058"/>
                </a:solidFill>
                <a:latin typeface="+mj-lt"/>
              </a:rPr>
              <a:t>Sepsis</a:t>
            </a:r>
            <a:r>
              <a:rPr lang="tr-TR" sz="2400" dirty="0" smtClean="0">
                <a:solidFill>
                  <a:srgbClr val="000058"/>
                </a:solidFill>
                <a:latin typeface="+mj-lt"/>
              </a:rPr>
              <a:t>, Cerrahi, majör travma, </a:t>
            </a:r>
            <a:r>
              <a:rPr lang="tr-TR" sz="2400" dirty="0" err="1" smtClean="0">
                <a:solidFill>
                  <a:srgbClr val="000058"/>
                </a:solidFill>
                <a:latin typeface="+mj-lt"/>
              </a:rPr>
              <a:t>myokard</a:t>
            </a:r>
            <a:r>
              <a:rPr lang="tr-TR" sz="2400" dirty="0" smtClean="0">
                <a:solidFill>
                  <a:srgbClr val="000058"/>
                </a:solidFill>
                <a:latin typeface="+mj-lt"/>
              </a:rPr>
              <a:t> </a:t>
            </a:r>
            <a:r>
              <a:rPr lang="tr-TR" sz="2400" dirty="0" err="1" smtClean="0">
                <a:solidFill>
                  <a:srgbClr val="000058"/>
                </a:solidFill>
                <a:latin typeface="+mj-lt"/>
              </a:rPr>
              <a:t>infarktüsü</a:t>
            </a:r>
            <a:r>
              <a:rPr lang="tr-TR" sz="2400" dirty="0" smtClean="0">
                <a:solidFill>
                  <a:srgbClr val="000058"/>
                </a:solidFill>
                <a:latin typeface="+mj-lt"/>
              </a:rPr>
              <a:t> </a:t>
            </a:r>
          </a:p>
          <a:p>
            <a:pPr eaLnBrk="1" fontAlgn="auto" hangingPunct="1">
              <a:lnSpc>
                <a:spcPct val="200000"/>
              </a:lnSpc>
              <a:spcAft>
                <a:spcPts val="0"/>
              </a:spcAft>
              <a:buFontTx/>
              <a:buNone/>
              <a:defRPr/>
            </a:pPr>
            <a:r>
              <a:rPr lang="tr-TR" sz="2400" b="1" dirty="0" err="1" smtClean="0">
                <a:solidFill>
                  <a:srgbClr val="000058"/>
                </a:solidFill>
                <a:latin typeface="+mj-lt"/>
              </a:rPr>
              <a:t>Patofizyoloji</a:t>
            </a:r>
            <a:r>
              <a:rPr lang="tr-TR" sz="2400" b="1" dirty="0" smtClean="0">
                <a:solidFill>
                  <a:srgbClr val="000058"/>
                </a:solidFill>
                <a:latin typeface="+mj-lt"/>
              </a:rPr>
              <a:t>  aynı</a:t>
            </a:r>
          </a:p>
          <a:p>
            <a:pPr eaLnBrk="1" fontAlgn="auto" hangingPunct="1">
              <a:lnSpc>
                <a:spcPct val="200000"/>
              </a:lnSpc>
              <a:spcAft>
                <a:spcPts val="0"/>
              </a:spcAft>
              <a:buFontTx/>
              <a:buNone/>
              <a:defRPr/>
            </a:pPr>
            <a:endParaRPr lang="tr-TR" sz="2400" b="1" dirty="0" smtClean="0">
              <a:solidFill>
                <a:srgbClr val="000058"/>
              </a:solidFill>
              <a:latin typeface="+mj-lt"/>
            </a:endParaRPr>
          </a:p>
          <a:p>
            <a:pPr eaLnBrk="1" fontAlgn="auto" hangingPunct="1">
              <a:lnSpc>
                <a:spcPct val="200000"/>
              </a:lnSpc>
              <a:spcAft>
                <a:spcPts val="0"/>
              </a:spcAft>
              <a:buFontTx/>
              <a:buNone/>
              <a:defRPr/>
            </a:pPr>
            <a:endParaRPr lang="tr-TR" sz="2400" dirty="0" smtClean="0">
              <a:solidFill>
                <a:srgbClr val="000058"/>
              </a:solidFill>
              <a:latin typeface="+mj-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body" idx="4294967295"/>
          </p:nvPr>
        </p:nvSpPr>
        <p:spPr>
          <a:xfrm>
            <a:off x="539750" y="1700213"/>
            <a:ext cx="8424863" cy="4824412"/>
          </a:xfrm>
        </p:spPr>
        <p:txBody>
          <a:bodyPr/>
          <a:lstStyle/>
          <a:p>
            <a:pPr eaLnBrk="1" hangingPunct="1">
              <a:lnSpc>
                <a:spcPct val="200000"/>
              </a:lnSpc>
              <a:buFontTx/>
              <a:buNone/>
            </a:pPr>
            <a:r>
              <a:rPr lang="tr-TR" sz="2000" b="1" smtClean="0">
                <a:solidFill>
                  <a:srgbClr val="000058"/>
                </a:solidFill>
              </a:rPr>
              <a:t>Anemi semptom ve bulguları genellikle görülmez.</a:t>
            </a:r>
          </a:p>
          <a:p>
            <a:pPr eaLnBrk="1" hangingPunct="1">
              <a:lnSpc>
                <a:spcPct val="200000"/>
              </a:lnSpc>
              <a:buFontTx/>
              <a:buNone/>
            </a:pPr>
            <a:r>
              <a:rPr lang="tr-TR" sz="2000" b="1" smtClean="0">
                <a:solidFill>
                  <a:srgbClr val="000058"/>
                </a:solidFill>
              </a:rPr>
              <a:t>          Hemoglobin 9-10g/dl </a:t>
            </a:r>
          </a:p>
          <a:p>
            <a:pPr eaLnBrk="1" hangingPunct="1">
              <a:lnSpc>
                <a:spcPct val="150000"/>
              </a:lnSpc>
              <a:spcBef>
                <a:spcPts val="1200"/>
              </a:spcBef>
              <a:buFontTx/>
              <a:buNone/>
            </a:pPr>
            <a:r>
              <a:rPr lang="tr-TR" sz="1200" smtClean="0">
                <a:solidFill>
                  <a:srgbClr val="000058"/>
                </a:solidFill>
              </a:rPr>
              <a:t>                           2/3 Normositer,  1/3 Mikrositer     </a:t>
            </a:r>
          </a:p>
          <a:p>
            <a:pPr eaLnBrk="1" hangingPunct="1">
              <a:lnSpc>
                <a:spcPct val="150000"/>
              </a:lnSpc>
              <a:spcBef>
                <a:spcPts val="1200"/>
              </a:spcBef>
              <a:buFontTx/>
              <a:buNone/>
            </a:pPr>
            <a:r>
              <a:rPr lang="tr-TR" sz="1800" smtClean="0">
                <a:solidFill>
                  <a:srgbClr val="000058"/>
                </a:solidFill>
              </a:rPr>
              <a:t>            Akut faz reaktanları artmış: Fibrinojen, CRP, ESR</a:t>
            </a:r>
          </a:p>
          <a:p>
            <a:pPr eaLnBrk="1" hangingPunct="1">
              <a:lnSpc>
                <a:spcPct val="150000"/>
              </a:lnSpc>
              <a:spcBef>
                <a:spcPts val="1200"/>
              </a:spcBef>
              <a:buFontTx/>
              <a:buNone/>
            </a:pPr>
            <a:r>
              <a:rPr lang="tr-TR" sz="2000" b="1" smtClean="0">
                <a:solidFill>
                  <a:srgbClr val="000058"/>
                </a:solidFill>
              </a:rPr>
              <a:t>          Uzun dönemde gelişen anemi</a:t>
            </a:r>
          </a:p>
          <a:p>
            <a:pPr eaLnBrk="1" hangingPunct="1">
              <a:lnSpc>
                <a:spcPct val="200000"/>
              </a:lnSpc>
              <a:buFontTx/>
              <a:buNone/>
            </a:pPr>
            <a:r>
              <a:rPr lang="tr-TR" sz="2000" b="1" smtClean="0">
                <a:solidFill>
                  <a:srgbClr val="000058"/>
                </a:solidFill>
              </a:rPr>
              <a:t>          Kompansasyon meknizmaları</a:t>
            </a:r>
          </a:p>
          <a:p>
            <a:pPr eaLnBrk="1" hangingPunct="1">
              <a:lnSpc>
                <a:spcPct val="200000"/>
              </a:lnSpc>
              <a:buFontTx/>
              <a:buNone/>
            </a:pPr>
            <a:r>
              <a:rPr lang="tr-TR" sz="2000" b="1" smtClean="0">
                <a:solidFill>
                  <a:srgbClr val="000058"/>
                </a:solidFill>
              </a:rPr>
              <a:t>Altta yatan hastalığa ait semptom ve bulgular vardır.</a:t>
            </a:r>
          </a:p>
        </p:txBody>
      </p:sp>
      <p:sp>
        <p:nvSpPr>
          <p:cNvPr id="5" name="Rectangle 2"/>
          <p:cNvSpPr txBox="1">
            <a:spLocks noChangeArrowheads="1"/>
          </p:cNvSpPr>
          <p:nvPr/>
        </p:nvSpPr>
        <p:spPr>
          <a:xfrm>
            <a:off x="468313" y="620713"/>
            <a:ext cx="8243887" cy="720725"/>
          </a:xfrm>
          <a:prstGeom prst="rect">
            <a:avLst/>
          </a:prstGeom>
        </p:spPr>
        <p:txBody>
          <a:bodyPr anchor="ctr">
            <a:normAutofit/>
          </a:bodyPr>
          <a:lstStyle/>
          <a:p>
            <a:pPr fontAlgn="auto">
              <a:spcBef>
                <a:spcPts val="0"/>
              </a:spcBef>
              <a:spcAft>
                <a:spcPts val="0"/>
              </a:spcAft>
              <a:defRPr/>
            </a:pPr>
            <a:r>
              <a:rPr lang="tr-TR" sz="3200" b="1" dirty="0" err="1">
                <a:solidFill>
                  <a:srgbClr val="800000"/>
                </a:solidFill>
                <a:latin typeface="+mj-lt"/>
                <a:ea typeface="+mj-ea"/>
                <a:cs typeface="+mj-cs"/>
              </a:rPr>
              <a:t>İnflamasyona</a:t>
            </a:r>
            <a:r>
              <a:rPr lang="tr-TR" sz="3200" b="1" dirty="0">
                <a:solidFill>
                  <a:srgbClr val="800000"/>
                </a:solidFill>
                <a:latin typeface="+mj-lt"/>
                <a:ea typeface="+mj-ea"/>
                <a:cs typeface="+mj-cs"/>
              </a:rPr>
              <a:t> bağlı anemi-Klinik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1500" y="214313"/>
            <a:ext cx="8243888" cy="1100137"/>
          </a:xfrm>
        </p:spPr>
        <p:txBody>
          <a:bodyPr>
            <a:noAutofit/>
          </a:bodyPr>
          <a:lstStyle/>
          <a:p>
            <a:pPr eaLnBrk="1" fontAlgn="auto" hangingPunct="1">
              <a:spcAft>
                <a:spcPts val="0"/>
              </a:spcAft>
              <a:defRPr/>
            </a:pPr>
            <a:r>
              <a:rPr lang="tr-TR" altLang="en-US" b="1" dirty="0" smtClean="0">
                <a:solidFill>
                  <a:srgbClr val="990000"/>
                </a:solidFill>
                <a:effectLst/>
              </a:rPr>
              <a:t>ERİTROPOEZ İÇİN GEREKLİ ELEMANLAR</a:t>
            </a:r>
            <a:endParaRPr lang="en-US" altLang="en-US" b="1" dirty="0" smtClean="0">
              <a:solidFill>
                <a:srgbClr val="990000"/>
              </a:solidFill>
              <a:effectLst/>
            </a:endParaRPr>
          </a:p>
        </p:txBody>
      </p:sp>
      <p:sp>
        <p:nvSpPr>
          <p:cNvPr id="10243" name="Rectangle 3"/>
          <p:cNvSpPr>
            <a:spLocks noGrp="1" noChangeArrowheads="1"/>
          </p:cNvSpPr>
          <p:nvPr>
            <p:ph type="body" idx="1"/>
          </p:nvPr>
        </p:nvSpPr>
        <p:spPr>
          <a:xfrm>
            <a:off x="539750" y="1500188"/>
            <a:ext cx="8229600" cy="4643437"/>
          </a:xfrm>
        </p:spPr>
        <p:txBody>
          <a:bodyPr>
            <a:normAutofit lnSpcReduction="10000"/>
          </a:bodyPr>
          <a:lstStyle/>
          <a:p>
            <a:pPr eaLnBrk="1" fontAlgn="auto" hangingPunct="1">
              <a:lnSpc>
                <a:spcPct val="170000"/>
              </a:lnSpc>
              <a:spcAft>
                <a:spcPts val="0"/>
              </a:spcAft>
              <a:buFont typeface="Wingdings 2"/>
              <a:buChar char=""/>
              <a:defRPr/>
            </a:pPr>
            <a:r>
              <a:rPr lang="en-US" altLang="en-US" sz="2400" b="1" dirty="0" smtClean="0">
                <a:solidFill>
                  <a:srgbClr val="0000FF"/>
                </a:solidFill>
              </a:rPr>
              <a:t>1. Erythropoietin</a:t>
            </a:r>
          </a:p>
          <a:p>
            <a:pPr eaLnBrk="1" fontAlgn="auto" hangingPunct="1">
              <a:lnSpc>
                <a:spcPct val="170000"/>
              </a:lnSpc>
              <a:spcAft>
                <a:spcPts val="0"/>
              </a:spcAft>
              <a:buFont typeface="Wingdings 2"/>
              <a:buChar char=""/>
              <a:defRPr/>
            </a:pPr>
            <a:r>
              <a:rPr lang="en-US" altLang="en-US" sz="2400" b="1" dirty="0" smtClean="0">
                <a:solidFill>
                  <a:srgbClr val="0000FF"/>
                </a:solidFill>
              </a:rPr>
              <a:t>2. </a:t>
            </a:r>
            <a:r>
              <a:rPr lang="tr-TR" altLang="en-US" sz="2400" b="1" dirty="0" smtClean="0">
                <a:solidFill>
                  <a:srgbClr val="0000FF"/>
                </a:solidFill>
              </a:rPr>
              <a:t>Demir</a:t>
            </a:r>
            <a:endParaRPr lang="en-US" altLang="en-US" sz="2400" b="1" dirty="0" smtClean="0">
              <a:solidFill>
                <a:srgbClr val="0000FF"/>
              </a:solidFill>
            </a:endParaRPr>
          </a:p>
          <a:p>
            <a:pPr eaLnBrk="1" fontAlgn="auto" hangingPunct="1">
              <a:lnSpc>
                <a:spcPct val="170000"/>
              </a:lnSpc>
              <a:spcAft>
                <a:spcPts val="0"/>
              </a:spcAft>
              <a:buFont typeface="Wingdings 2"/>
              <a:buChar char=""/>
              <a:defRPr/>
            </a:pPr>
            <a:r>
              <a:rPr lang="en-US" altLang="en-US" sz="2400" b="1" dirty="0" smtClean="0">
                <a:solidFill>
                  <a:srgbClr val="0000FF"/>
                </a:solidFill>
              </a:rPr>
              <a:t>3. Vitamin B</a:t>
            </a:r>
            <a:r>
              <a:rPr lang="en-US" altLang="en-US" sz="2400" b="1" baseline="-25000" dirty="0" smtClean="0">
                <a:solidFill>
                  <a:srgbClr val="0000FF"/>
                </a:solidFill>
              </a:rPr>
              <a:t>12</a:t>
            </a:r>
            <a:r>
              <a:rPr lang="en-US" altLang="en-US" sz="2400" b="1" dirty="0" smtClean="0">
                <a:solidFill>
                  <a:srgbClr val="0000FF"/>
                </a:solidFill>
              </a:rPr>
              <a:t> </a:t>
            </a:r>
            <a:r>
              <a:rPr lang="en-US" altLang="en-US" sz="1800" b="1" dirty="0" smtClean="0">
                <a:solidFill>
                  <a:srgbClr val="0000FF"/>
                </a:solidFill>
              </a:rPr>
              <a:t>(</a:t>
            </a:r>
            <a:r>
              <a:rPr lang="en-US" altLang="en-US" sz="1800" b="1" dirty="0" err="1" smtClean="0">
                <a:solidFill>
                  <a:srgbClr val="0000FF"/>
                </a:solidFill>
              </a:rPr>
              <a:t>cyanocobalamin</a:t>
            </a:r>
            <a:r>
              <a:rPr lang="en-US" altLang="en-US" sz="1800" b="1" dirty="0" smtClean="0">
                <a:solidFill>
                  <a:srgbClr val="0000FF"/>
                </a:solidFill>
              </a:rPr>
              <a:t>)</a:t>
            </a:r>
          </a:p>
          <a:p>
            <a:pPr eaLnBrk="1" fontAlgn="auto" hangingPunct="1">
              <a:lnSpc>
                <a:spcPct val="170000"/>
              </a:lnSpc>
              <a:spcAft>
                <a:spcPts val="0"/>
              </a:spcAft>
              <a:buFont typeface="Wingdings 2"/>
              <a:buChar char=""/>
              <a:defRPr/>
            </a:pPr>
            <a:r>
              <a:rPr lang="en-US" altLang="en-US" sz="2400" b="1" dirty="0" smtClean="0">
                <a:solidFill>
                  <a:srgbClr val="0000FF"/>
                </a:solidFill>
              </a:rPr>
              <a:t>4. Folic Acid (</a:t>
            </a:r>
            <a:r>
              <a:rPr lang="en-US" altLang="en-US" sz="2400" b="1" dirty="0" err="1" smtClean="0">
                <a:solidFill>
                  <a:srgbClr val="0000FF"/>
                </a:solidFill>
              </a:rPr>
              <a:t>folate</a:t>
            </a:r>
            <a:r>
              <a:rPr lang="en-US" altLang="en-US" sz="2400" b="1" dirty="0" smtClean="0">
                <a:solidFill>
                  <a:srgbClr val="0000FF"/>
                </a:solidFill>
              </a:rPr>
              <a:t>)</a:t>
            </a:r>
          </a:p>
          <a:p>
            <a:pPr eaLnBrk="1" fontAlgn="auto" hangingPunct="1">
              <a:lnSpc>
                <a:spcPct val="170000"/>
              </a:lnSpc>
              <a:spcAft>
                <a:spcPts val="0"/>
              </a:spcAft>
              <a:buFont typeface="Wingdings 2"/>
              <a:buChar char=""/>
              <a:defRPr/>
            </a:pPr>
            <a:r>
              <a:rPr lang="en-US" altLang="en-US" sz="2400" b="1" dirty="0" smtClean="0">
                <a:solidFill>
                  <a:srgbClr val="0000FF"/>
                </a:solidFill>
              </a:rPr>
              <a:t>5. Ascorbic acid (Vitamin C)</a:t>
            </a:r>
          </a:p>
          <a:p>
            <a:pPr eaLnBrk="1" fontAlgn="auto" hangingPunct="1">
              <a:lnSpc>
                <a:spcPct val="170000"/>
              </a:lnSpc>
              <a:spcAft>
                <a:spcPts val="0"/>
              </a:spcAft>
              <a:buFont typeface="Wingdings 2"/>
              <a:buChar char=""/>
              <a:defRPr/>
            </a:pPr>
            <a:r>
              <a:rPr lang="en-US" altLang="en-US" sz="2400" b="1" dirty="0" smtClean="0">
                <a:solidFill>
                  <a:srgbClr val="0000FF"/>
                </a:solidFill>
              </a:rPr>
              <a:t>6. Pyridoxine (Vitamin B</a:t>
            </a:r>
            <a:r>
              <a:rPr lang="en-US" altLang="en-US" sz="2400" b="1" baseline="-25000" dirty="0" smtClean="0">
                <a:solidFill>
                  <a:srgbClr val="0000FF"/>
                </a:solidFill>
              </a:rPr>
              <a:t>6</a:t>
            </a:r>
            <a:r>
              <a:rPr lang="en-US" altLang="en-US" sz="2400" b="1" dirty="0" smtClean="0">
                <a:solidFill>
                  <a:srgbClr val="0000FF"/>
                </a:solidFill>
              </a:rPr>
              <a:t>)</a:t>
            </a:r>
          </a:p>
          <a:p>
            <a:pPr eaLnBrk="1" fontAlgn="auto" hangingPunct="1">
              <a:lnSpc>
                <a:spcPct val="170000"/>
              </a:lnSpc>
              <a:spcAft>
                <a:spcPts val="0"/>
              </a:spcAft>
              <a:buFont typeface="Wingdings 2"/>
              <a:buChar char=""/>
              <a:defRPr/>
            </a:pPr>
            <a:r>
              <a:rPr lang="en-US" altLang="en-US" sz="2400" b="1" dirty="0" smtClean="0">
                <a:solidFill>
                  <a:srgbClr val="0000FF"/>
                </a:solidFill>
              </a:rPr>
              <a:t>7. Amino acids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a:xfrm>
            <a:off x="395288" y="836613"/>
            <a:ext cx="8496300" cy="5832475"/>
          </a:xfrm>
        </p:spPr>
        <p:txBody>
          <a:bodyPr>
            <a:normAutofit lnSpcReduction="10000"/>
          </a:bodyPr>
          <a:lstStyle/>
          <a:p>
            <a:pPr eaLnBrk="1" fontAlgn="auto" hangingPunct="1">
              <a:lnSpc>
                <a:spcPct val="160000"/>
              </a:lnSpc>
              <a:spcAft>
                <a:spcPts val="0"/>
              </a:spcAft>
              <a:buFontTx/>
              <a:buNone/>
              <a:defRPr/>
            </a:pPr>
            <a:r>
              <a:rPr lang="tr-TR" sz="2200" dirty="0" err="1" smtClean="0">
                <a:solidFill>
                  <a:srgbClr val="000058"/>
                </a:solidFill>
              </a:rPr>
              <a:t>İnflamatuar</a:t>
            </a:r>
            <a:r>
              <a:rPr lang="tr-TR" sz="2200" dirty="0" smtClean="0">
                <a:solidFill>
                  <a:srgbClr val="000058"/>
                </a:solidFill>
              </a:rPr>
              <a:t> bir hastalığı bilinen veya </a:t>
            </a:r>
            <a:r>
              <a:rPr lang="tr-TR" sz="2200" dirty="0" err="1" smtClean="0">
                <a:solidFill>
                  <a:srgbClr val="000058"/>
                </a:solidFill>
              </a:rPr>
              <a:t>inflamasyon</a:t>
            </a:r>
            <a:r>
              <a:rPr lang="tr-TR" sz="2200" dirty="0" smtClean="0">
                <a:solidFill>
                  <a:srgbClr val="000058"/>
                </a:solidFill>
              </a:rPr>
              <a:t> bulguları olan </a:t>
            </a:r>
          </a:p>
          <a:p>
            <a:pPr eaLnBrk="1" fontAlgn="auto" hangingPunct="1">
              <a:lnSpc>
                <a:spcPct val="160000"/>
              </a:lnSpc>
              <a:spcAft>
                <a:spcPts val="0"/>
              </a:spcAft>
              <a:buFontTx/>
              <a:buNone/>
              <a:defRPr/>
            </a:pPr>
            <a:r>
              <a:rPr lang="tr-TR" sz="2200" dirty="0" smtClean="0">
                <a:solidFill>
                  <a:srgbClr val="000058"/>
                </a:solidFill>
              </a:rPr>
              <a:t>hastalarda </a:t>
            </a:r>
            <a:r>
              <a:rPr lang="tr-TR" sz="2200" dirty="0" err="1" smtClean="0">
                <a:solidFill>
                  <a:srgbClr val="000058"/>
                </a:solidFill>
              </a:rPr>
              <a:t>normositer</a:t>
            </a:r>
            <a:r>
              <a:rPr lang="tr-TR" sz="2200" dirty="0" smtClean="0">
                <a:solidFill>
                  <a:srgbClr val="000058"/>
                </a:solidFill>
              </a:rPr>
              <a:t>-</a:t>
            </a:r>
            <a:r>
              <a:rPr lang="tr-TR" sz="2200" dirty="0" err="1" smtClean="0">
                <a:solidFill>
                  <a:srgbClr val="000058"/>
                </a:solidFill>
              </a:rPr>
              <a:t>mikrositer</a:t>
            </a:r>
            <a:r>
              <a:rPr lang="tr-TR" sz="2200" dirty="0" smtClean="0">
                <a:solidFill>
                  <a:srgbClr val="000058"/>
                </a:solidFill>
              </a:rPr>
              <a:t> anemi varsa İBA düşünülmeli                                                        </a:t>
            </a:r>
          </a:p>
          <a:p>
            <a:pPr eaLnBrk="1" fontAlgn="auto" hangingPunct="1">
              <a:lnSpc>
                <a:spcPct val="160000"/>
              </a:lnSpc>
              <a:spcAft>
                <a:spcPts val="0"/>
              </a:spcAft>
              <a:buFontTx/>
              <a:buNone/>
              <a:defRPr/>
            </a:pPr>
            <a:r>
              <a:rPr lang="tr-TR" sz="2600" b="1" dirty="0" smtClean="0">
                <a:solidFill>
                  <a:srgbClr val="FF0000"/>
                </a:solidFill>
              </a:rPr>
              <a:t>Aşağıdaki kriterlerin varlığında tanı doğrulanır</a:t>
            </a:r>
          </a:p>
          <a:p>
            <a:pPr eaLnBrk="1" fontAlgn="auto" hangingPunct="1">
              <a:lnSpc>
                <a:spcPct val="160000"/>
              </a:lnSpc>
              <a:spcAft>
                <a:spcPts val="0"/>
              </a:spcAft>
              <a:buFontTx/>
              <a:buNone/>
              <a:defRPr/>
            </a:pPr>
            <a:r>
              <a:rPr lang="tr-TR" sz="2200" b="1" dirty="0" smtClean="0">
                <a:solidFill>
                  <a:srgbClr val="000058"/>
                </a:solidFill>
              </a:rPr>
              <a:t>1-Düşük serum demir (&lt;50 </a:t>
            </a:r>
            <a:r>
              <a:rPr lang="tr-TR" sz="2200" b="1" dirty="0" err="1" smtClean="0">
                <a:solidFill>
                  <a:srgbClr val="000058"/>
                </a:solidFill>
              </a:rPr>
              <a:t>mikrog</a:t>
            </a:r>
            <a:r>
              <a:rPr lang="tr-TR" sz="2200" b="1" dirty="0" smtClean="0">
                <a:solidFill>
                  <a:srgbClr val="000058"/>
                </a:solidFill>
              </a:rPr>
              <a:t>/</a:t>
            </a:r>
            <a:r>
              <a:rPr lang="tr-TR" sz="2200" b="1" dirty="0" err="1" smtClean="0">
                <a:solidFill>
                  <a:srgbClr val="000058"/>
                </a:solidFill>
              </a:rPr>
              <a:t>dl</a:t>
            </a:r>
            <a:r>
              <a:rPr lang="tr-TR" sz="2200" b="1" dirty="0" smtClean="0">
                <a:solidFill>
                  <a:srgbClr val="000058"/>
                </a:solidFill>
              </a:rPr>
              <a:t>)</a:t>
            </a:r>
          </a:p>
          <a:p>
            <a:pPr eaLnBrk="1" fontAlgn="auto" hangingPunct="1">
              <a:lnSpc>
                <a:spcPct val="160000"/>
              </a:lnSpc>
              <a:spcAft>
                <a:spcPts val="0"/>
              </a:spcAft>
              <a:buFontTx/>
              <a:buNone/>
              <a:defRPr/>
            </a:pPr>
            <a:r>
              <a:rPr lang="tr-TR" sz="2200" b="1" dirty="0" smtClean="0">
                <a:solidFill>
                  <a:srgbClr val="000058"/>
                </a:solidFill>
              </a:rPr>
              <a:t>2-Normal yada düşük </a:t>
            </a:r>
            <a:r>
              <a:rPr lang="tr-TR" sz="2200" b="1" dirty="0" err="1" smtClean="0">
                <a:solidFill>
                  <a:srgbClr val="000058"/>
                </a:solidFill>
              </a:rPr>
              <a:t>transferrin</a:t>
            </a:r>
            <a:r>
              <a:rPr lang="tr-TR" sz="2200" b="1" dirty="0" smtClean="0">
                <a:solidFill>
                  <a:srgbClr val="000058"/>
                </a:solidFill>
              </a:rPr>
              <a:t> </a:t>
            </a:r>
            <a:r>
              <a:rPr lang="tr-TR" sz="2200" b="1" dirty="0" err="1" smtClean="0">
                <a:solidFill>
                  <a:srgbClr val="000058"/>
                </a:solidFill>
              </a:rPr>
              <a:t>satürasyonu</a:t>
            </a:r>
            <a:endParaRPr lang="tr-TR" sz="2200" b="1" dirty="0" smtClean="0">
              <a:solidFill>
                <a:srgbClr val="000058"/>
              </a:solidFill>
            </a:endParaRPr>
          </a:p>
          <a:p>
            <a:pPr eaLnBrk="1" fontAlgn="auto" hangingPunct="1">
              <a:lnSpc>
                <a:spcPct val="160000"/>
              </a:lnSpc>
              <a:spcAft>
                <a:spcPts val="0"/>
              </a:spcAft>
              <a:buFontTx/>
              <a:buNone/>
              <a:defRPr/>
            </a:pPr>
            <a:r>
              <a:rPr lang="tr-TR" sz="2200" b="1" dirty="0" smtClean="0">
                <a:solidFill>
                  <a:srgbClr val="000058"/>
                </a:solidFill>
              </a:rPr>
              <a:t>3-Normal yada yüksek </a:t>
            </a:r>
            <a:r>
              <a:rPr lang="tr-TR" sz="2200" b="1" dirty="0" err="1" smtClean="0">
                <a:solidFill>
                  <a:srgbClr val="000058"/>
                </a:solidFill>
              </a:rPr>
              <a:t>ferritin</a:t>
            </a:r>
            <a:endParaRPr lang="tr-TR" sz="2200" b="1" dirty="0" smtClean="0">
              <a:solidFill>
                <a:srgbClr val="000058"/>
              </a:solidFill>
            </a:endParaRPr>
          </a:p>
          <a:p>
            <a:pPr eaLnBrk="1" fontAlgn="auto" hangingPunct="1">
              <a:lnSpc>
                <a:spcPct val="160000"/>
              </a:lnSpc>
              <a:spcAft>
                <a:spcPts val="0"/>
              </a:spcAft>
              <a:buFontTx/>
              <a:buNone/>
              <a:defRPr/>
            </a:pPr>
            <a:r>
              <a:rPr lang="tr-TR" sz="2200" b="1" dirty="0" smtClean="0">
                <a:solidFill>
                  <a:srgbClr val="000058"/>
                </a:solidFill>
              </a:rPr>
              <a:t>4-EPO normal veya anemi ile orantısız artmış</a:t>
            </a:r>
          </a:p>
          <a:p>
            <a:pPr eaLnBrk="1" fontAlgn="auto" hangingPunct="1">
              <a:lnSpc>
                <a:spcPct val="160000"/>
              </a:lnSpc>
              <a:spcAft>
                <a:spcPts val="0"/>
              </a:spcAft>
              <a:buFontTx/>
              <a:buNone/>
              <a:defRPr/>
            </a:pPr>
            <a:r>
              <a:rPr lang="tr-TR" sz="2200" b="1" dirty="0" smtClean="0">
                <a:solidFill>
                  <a:srgbClr val="000058"/>
                </a:solidFill>
              </a:rPr>
              <a:t>5-Düşük </a:t>
            </a:r>
            <a:r>
              <a:rPr lang="tr-TR" sz="2200" b="1" dirty="0" err="1" smtClean="0">
                <a:solidFill>
                  <a:srgbClr val="000058"/>
                </a:solidFill>
              </a:rPr>
              <a:t>retikülosit</a:t>
            </a:r>
            <a:r>
              <a:rPr lang="tr-TR" sz="2200" b="1" dirty="0" smtClean="0">
                <a:solidFill>
                  <a:srgbClr val="000058"/>
                </a:solidFill>
              </a:rPr>
              <a:t> cevabı</a:t>
            </a:r>
          </a:p>
          <a:p>
            <a:pPr eaLnBrk="1" fontAlgn="auto" hangingPunct="1">
              <a:lnSpc>
                <a:spcPct val="160000"/>
              </a:lnSpc>
              <a:spcAft>
                <a:spcPts val="0"/>
              </a:spcAft>
              <a:buFontTx/>
              <a:buNone/>
              <a:defRPr/>
            </a:pPr>
            <a:r>
              <a:rPr lang="tr-TR" sz="2200" b="1" dirty="0" smtClean="0">
                <a:solidFill>
                  <a:srgbClr val="000058"/>
                </a:solidFill>
              </a:rPr>
              <a:t>6-Akut faz </a:t>
            </a:r>
            <a:r>
              <a:rPr lang="tr-TR" sz="2200" b="1" dirty="0" err="1" smtClean="0">
                <a:solidFill>
                  <a:srgbClr val="000058"/>
                </a:solidFill>
              </a:rPr>
              <a:t>reaktanları</a:t>
            </a:r>
            <a:r>
              <a:rPr lang="tr-TR" sz="2200" b="1" dirty="0" smtClean="0">
                <a:solidFill>
                  <a:srgbClr val="000058"/>
                </a:solidFill>
              </a:rPr>
              <a:t> artmış (ESR, CRP)</a:t>
            </a:r>
          </a:p>
          <a:p>
            <a:pPr eaLnBrk="1" fontAlgn="auto" hangingPunct="1">
              <a:lnSpc>
                <a:spcPct val="160000"/>
              </a:lnSpc>
              <a:spcAft>
                <a:spcPts val="0"/>
              </a:spcAft>
              <a:buFontTx/>
              <a:buNone/>
              <a:defRPr/>
            </a:pPr>
            <a:r>
              <a:rPr lang="tr-TR" sz="2200" b="1" dirty="0" smtClean="0">
                <a:solidFill>
                  <a:srgbClr val="000058"/>
                </a:solidFill>
              </a:rPr>
              <a:t>  </a:t>
            </a:r>
          </a:p>
        </p:txBody>
      </p:sp>
      <p:sp>
        <p:nvSpPr>
          <p:cNvPr id="48131" name="Rectangle 2"/>
          <p:cNvSpPr>
            <a:spLocks noGrp="1" noChangeArrowheads="1"/>
          </p:cNvSpPr>
          <p:nvPr>
            <p:ph type="title" idx="4294967295"/>
          </p:nvPr>
        </p:nvSpPr>
        <p:spPr>
          <a:xfrm>
            <a:off x="468313" y="188913"/>
            <a:ext cx="8243887" cy="719137"/>
          </a:xfrm>
        </p:spPr>
        <p:txBody>
          <a:bodyPr/>
          <a:lstStyle/>
          <a:p>
            <a:pPr eaLnBrk="1" fontAlgn="auto" hangingPunct="1">
              <a:spcAft>
                <a:spcPts val="0"/>
              </a:spcAft>
              <a:defRPr/>
            </a:pPr>
            <a:r>
              <a:rPr lang="tr-TR" sz="3200" b="1" dirty="0" err="1" smtClean="0">
                <a:solidFill>
                  <a:srgbClr val="800000"/>
                </a:solidFill>
                <a:effectLst/>
              </a:rPr>
              <a:t>İnflamasyona</a:t>
            </a:r>
            <a:r>
              <a:rPr lang="tr-TR" sz="3200" b="1" dirty="0" smtClean="0">
                <a:solidFill>
                  <a:srgbClr val="800000"/>
                </a:solidFill>
                <a:effectLst/>
              </a:rPr>
              <a:t> </a:t>
            </a:r>
            <a:r>
              <a:rPr lang="tr-TR" sz="3200" b="1" dirty="0" err="1" smtClean="0">
                <a:solidFill>
                  <a:srgbClr val="800000"/>
                </a:solidFill>
                <a:effectLst/>
              </a:rPr>
              <a:t>bağlI</a:t>
            </a:r>
            <a:r>
              <a:rPr lang="tr-TR" sz="3200" b="1" dirty="0" smtClean="0">
                <a:solidFill>
                  <a:srgbClr val="800000"/>
                </a:solidFill>
                <a:effectLst/>
              </a:rPr>
              <a:t> </a:t>
            </a:r>
            <a:r>
              <a:rPr lang="tr-TR" sz="3200" b="1" dirty="0" err="1" smtClean="0">
                <a:solidFill>
                  <a:srgbClr val="800000"/>
                </a:solidFill>
                <a:effectLst/>
              </a:rPr>
              <a:t>anemİ</a:t>
            </a:r>
            <a:r>
              <a:rPr lang="tr-TR" sz="3200" b="1" dirty="0" smtClean="0">
                <a:solidFill>
                  <a:srgbClr val="800000"/>
                </a:solidFill>
                <a:effectLst/>
              </a:rPr>
              <a:t>-</a:t>
            </a:r>
            <a:r>
              <a:rPr lang="tr-TR" sz="3200" b="1" dirty="0" err="1" smtClean="0">
                <a:solidFill>
                  <a:srgbClr val="800000"/>
                </a:solidFill>
                <a:effectLst/>
              </a:rPr>
              <a:t>TanI</a:t>
            </a:r>
            <a:endParaRPr lang="tr-TR" sz="3200" b="1" dirty="0" smtClean="0">
              <a:solidFill>
                <a:srgbClr val="800000"/>
              </a:solidFill>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C:\Users\win 7\Desktop\Yeni Klasör\543428_572025316186998_1537953567_n.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sz="5000" cap="none" smtClean="0">
                <a:effectLst/>
              </a:rPr>
              <a:t>Ayırıcı Tanı</a:t>
            </a:r>
            <a:endParaRPr lang="tr-TR" cap="none" smtClean="0">
              <a:effectLst/>
            </a:endParaRPr>
          </a:p>
        </p:txBody>
      </p:sp>
      <p:sp>
        <p:nvSpPr>
          <p:cNvPr id="100355" name="Rectangle 3"/>
          <p:cNvSpPr>
            <a:spLocks noGrp="1"/>
          </p:cNvSpPr>
          <p:nvPr>
            <p:ph type="body" idx="4294967295"/>
          </p:nvPr>
        </p:nvSpPr>
        <p:spPr>
          <a:xfrm>
            <a:off x="304800" y="1925638"/>
            <a:ext cx="8686800" cy="4154487"/>
          </a:xfrm>
          <a:solidFill>
            <a:schemeClr val="bg1"/>
          </a:solidFill>
          <a:ln>
            <a:solidFill>
              <a:srgbClr val="00ADDC"/>
            </a:solidFill>
          </a:ln>
        </p:spPr>
        <p:txBody>
          <a:bodyPr/>
          <a:lstStyle/>
          <a:p>
            <a:pPr marL="365125" indent="-282575" eaLnBrk="1" hangingPunct="1"/>
            <a:endParaRPr lang="tr-TR" smtClean="0"/>
          </a:p>
          <a:p>
            <a:pPr marL="365125" indent="-282575" eaLnBrk="1" hangingPunct="1"/>
            <a:r>
              <a:rPr lang="tr-TR" smtClean="0"/>
              <a:t>Kronik hastalık anemisi</a:t>
            </a:r>
          </a:p>
          <a:p>
            <a:pPr marL="365125" indent="-282575" eaLnBrk="1" hangingPunct="1"/>
            <a:endParaRPr lang="tr-TR" smtClean="0"/>
          </a:p>
          <a:p>
            <a:pPr marL="365125" indent="-282575" eaLnBrk="1" hangingPunct="1"/>
            <a:endParaRPr lang="tr-TR" smtClean="0"/>
          </a:p>
          <a:p>
            <a:pPr marL="365125" indent="-282575" eaLnBrk="1" hangingPunct="1"/>
            <a:r>
              <a:rPr lang="tr-TR" smtClean="0"/>
              <a:t>Talasemi taşıyıcılığı</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idx="4294967295"/>
          </p:nvPr>
        </p:nvSpPr>
        <p:spPr bwMode="auto">
          <a:xfrm>
            <a:off x="827088" y="188913"/>
            <a:ext cx="7499350" cy="990600"/>
          </a:xfrm>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sz="3700" cap="none" smtClean="0">
                <a:effectLst/>
              </a:rPr>
              <a:t>Ayırıcı Tanı</a:t>
            </a:r>
            <a:endParaRPr lang="tr-TR" cap="none" smtClean="0">
              <a:effectLst/>
            </a:endParaRPr>
          </a:p>
        </p:txBody>
      </p:sp>
      <p:graphicFrame>
        <p:nvGraphicFramePr>
          <p:cNvPr id="99331" name="Group 3"/>
          <p:cNvGraphicFramePr>
            <a:graphicFrameLocks noGrp="1"/>
          </p:cNvGraphicFramePr>
          <p:nvPr/>
        </p:nvGraphicFramePr>
        <p:xfrm>
          <a:off x="827088" y="1268413"/>
          <a:ext cx="7543800" cy="5314950"/>
        </p:xfrm>
        <a:graphic>
          <a:graphicData uri="http://schemas.openxmlformats.org/drawingml/2006/table">
            <a:tbl>
              <a:tblPr/>
              <a:tblGrid>
                <a:gridCol w="1587500"/>
                <a:gridCol w="1430337"/>
                <a:gridCol w="1508125"/>
                <a:gridCol w="1509713"/>
                <a:gridCol w="1508125"/>
              </a:tblGrid>
              <a:tr h="8334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smtClean="0">
                        <a:ln>
                          <a:noFill/>
                        </a:ln>
                        <a:solidFill>
                          <a:schemeClr val="tx2"/>
                        </a:solidFill>
                        <a:effectLst/>
                        <a:latin typeface="Franklin Gothic Book"/>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2"/>
                          </a:solidFill>
                          <a:effectLst/>
                          <a:latin typeface="Franklin Gothic Book"/>
                        </a:rPr>
                        <a:t>Demir eksikliği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2"/>
                          </a:solidFill>
                          <a:effectLst/>
                          <a:latin typeface="Franklin Gothic Book"/>
                        </a:rPr>
                        <a:t>anemisi</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2"/>
                          </a:solidFill>
                          <a:effectLst/>
                          <a:latin typeface="Franklin Gothic Book"/>
                        </a:rPr>
                        <a:t>Talasemi</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2"/>
                          </a:solidFill>
                          <a:effectLst/>
                          <a:latin typeface="Franklin Gothic Book"/>
                        </a:rPr>
                        <a:t>Kronik hastalık anemisi</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r h="542925">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rgbClr val="000000"/>
                        </a:solidFill>
                        <a:effectLst/>
                        <a:latin typeface="Franklin Gothic Book"/>
                      </a:endParaRPr>
                    </a:p>
                  </a:txBody>
                  <a:tcPr marT="45714" marB="45714"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Franklin Gothic Book"/>
                        </a:rPr>
                        <a:t>Beta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Franklin Gothic Book"/>
                        </a:rPr>
                        <a:t>Alfa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rgbClr val="000000"/>
                        </a:solidFill>
                        <a:effectLst/>
                        <a:latin typeface="Franklin Gothic Book"/>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584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Franklin Gothic Book"/>
                        </a:rPr>
                        <a:t>Hemoglobin </a:t>
                      </a:r>
                      <a:r>
                        <a:rPr kumimoji="0" lang="tr-TR" sz="1600" b="0" i="0" u="none" strike="noStrike" cap="none" normalizeH="0" baseline="0" smtClean="0">
                          <a:ln>
                            <a:noFill/>
                          </a:ln>
                          <a:solidFill>
                            <a:srgbClr val="000000"/>
                          </a:solidFill>
                          <a:effectLst/>
                          <a:latin typeface="Franklin Gothic Book"/>
                        </a:rPr>
                        <a:t>(g/dl)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3-10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9-11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10-12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8-11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Franklin Gothic Book"/>
                        </a:rPr>
                        <a:t>Serum demir</a:t>
                      </a:r>
                      <a:endParaRPr kumimoji="0" lang="tr-TR" sz="1600" b="0" i="0" u="none" strike="noStrike" cap="none" normalizeH="0" baseline="0" smtClean="0">
                        <a:ln>
                          <a:noFill/>
                        </a:ln>
                        <a:solidFill>
                          <a:srgbClr val="000000"/>
                        </a:solidFill>
                        <a:effectLst/>
                        <a:latin typeface="Franklin Gothic Book"/>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Düşük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Düşük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584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Franklin Gothic Book"/>
                        </a:rPr>
                        <a:t>TDBK   </a:t>
                      </a:r>
                      <a:r>
                        <a:rPr kumimoji="0" lang="tr-TR" sz="1600" b="0" i="0" u="none" strike="noStrike" cap="none" normalizeH="0" baseline="0" smtClean="0">
                          <a:ln>
                            <a:noFill/>
                          </a:ln>
                          <a:solidFill>
                            <a:srgbClr val="000000"/>
                          </a:solidFill>
                          <a:effectLst/>
                          <a:latin typeface="Franklin Gothic Book"/>
                        </a:rPr>
                        <a:t>(SDBK)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Normal/ 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Normal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Düşük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Franklin Gothic Book"/>
                        </a:rPr>
                        <a:t>Serum ferritin</a:t>
                      </a:r>
                      <a:endParaRPr kumimoji="0" lang="tr-TR" sz="1600" b="0" i="0" u="none" strike="noStrike" cap="none" normalizeH="0" baseline="0" smtClean="0">
                        <a:ln>
                          <a:noFill/>
                        </a:ln>
                        <a:solidFill>
                          <a:srgbClr val="000000"/>
                        </a:solidFill>
                        <a:effectLst/>
                        <a:latin typeface="Franklin Gothic Book"/>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Düşük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Normal/ 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700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Franklin Gothic Book"/>
                        </a:rPr>
                        <a:t>Transferrin saturasyonu</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smtClean="0">
                        <a:ln>
                          <a:noFill/>
                        </a:ln>
                        <a:solidFill>
                          <a:srgbClr val="000000"/>
                        </a:solidFill>
                        <a:effectLst/>
                        <a:latin typeface="Franklin Gothic Book"/>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Düşük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rgbClr val="000000"/>
                        </a:solidFill>
                        <a:effectLst/>
                        <a:latin typeface="Franklin Gothic Book"/>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Normal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rgbClr val="000000"/>
                        </a:solidFill>
                        <a:effectLst/>
                        <a:latin typeface="Franklin Gothic Book"/>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Normal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Franklin Gothic Book"/>
                        </a:rPr>
                        <a:t>Normal/ Düşük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700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Franklin Gothic Book"/>
                        </a:rPr>
                        <a:t>Mentzer indeksi </a:t>
                      </a:r>
                      <a:r>
                        <a:rPr kumimoji="0" lang="tr-TR" sz="1600" b="0" i="0" u="none" strike="noStrike" cap="none" normalizeH="0" baseline="0" smtClean="0">
                          <a:ln>
                            <a:noFill/>
                          </a:ln>
                          <a:solidFill>
                            <a:srgbClr val="000000"/>
                          </a:solidFill>
                          <a:effectLst/>
                          <a:latin typeface="Franklin Gothic Book"/>
                        </a:rPr>
                        <a:t>(MCV/RBC)</a:t>
                      </a:r>
                      <a:r>
                        <a:rPr kumimoji="0" lang="tr-TR" sz="1600" b="1" i="0" u="none" strike="noStrike" cap="none" normalizeH="0" baseline="0" smtClean="0">
                          <a:ln>
                            <a:noFill/>
                          </a:ln>
                          <a:solidFill>
                            <a:srgbClr val="000000"/>
                          </a:solidFill>
                          <a:effectLst/>
                          <a:latin typeface="Franklin Gothic Book"/>
                        </a:rPr>
                        <a:t>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2"/>
                        </a:solidFill>
                        <a:effectLst/>
                        <a:latin typeface="Franklin Gothic Book"/>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2"/>
                          </a:solidFill>
                          <a:effectLst/>
                          <a:latin typeface="Franklin Gothic Book"/>
                        </a:rPr>
                        <a:t>&gt;13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rgbClr val="000000"/>
                        </a:solidFill>
                        <a:effectLst/>
                        <a:latin typeface="Franklin Gothic Book"/>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2"/>
                        </a:solidFill>
                        <a:effectLst/>
                        <a:latin typeface="Franklin Gothic Book"/>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2"/>
                          </a:solidFill>
                          <a:effectLst/>
                          <a:latin typeface="Franklin Gothic Book"/>
                        </a:rPr>
                        <a:t>&lt;13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rgbClr val="000000"/>
                        </a:solidFill>
                        <a:effectLst/>
                        <a:latin typeface="Franklin Gothic Book"/>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rgbClr val="000000"/>
                        </a:solidFill>
                        <a:effectLst/>
                        <a:latin typeface="Franklin Gothic Book"/>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4 Metin kutusu"/>
          <p:cNvSpPr txBox="1">
            <a:spLocks noChangeArrowheads="1"/>
          </p:cNvSpPr>
          <p:nvPr/>
        </p:nvSpPr>
        <p:spPr bwMode="auto">
          <a:xfrm>
            <a:off x="2987675" y="765175"/>
            <a:ext cx="3384550" cy="461963"/>
          </a:xfrm>
          <a:prstGeom prst="rect">
            <a:avLst/>
          </a:prstGeom>
          <a:solidFill>
            <a:srgbClr val="F9C7BD"/>
          </a:solidFill>
          <a:ln w="3175">
            <a:solidFill>
              <a:srgbClr val="0070C0"/>
            </a:solidFill>
            <a:miter lim="800000"/>
            <a:headEnd/>
            <a:tailEnd/>
          </a:ln>
        </p:spPr>
        <p:txBody>
          <a:bodyPr>
            <a:spAutoFit/>
          </a:bodyPr>
          <a:lstStyle/>
          <a:p>
            <a:pPr algn="ctr"/>
            <a:r>
              <a:rPr lang="tr-TR" sz="2400" b="1">
                <a:solidFill>
                  <a:srgbClr val="C00000"/>
                </a:solidFill>
                <a:latin typeface="Franklin Gothic Book"/>
              </a:rPr>
              <a:t>ANEMİ</a:t>
            </a:r>
          </a:p>
        </p:txBody>
      </p:sp>
      <p:sp>
        <p:nvSpPr>
          <p:cNvPr id="79874" name="5 Metin kutusu"/>
          <p:cNvSpPr txBox="1">
            <a:spLocks noChangeArrowheads="1"/>
          </p:cNvSpPr>
          <p:nvPr/>
        </p:nvSpPr>
        <p:spPr bwMode="auto">
          <a:xfrm>
            <a:off x="2987675" y="1412875"/>
            <a:ext cx="3384550" cy="646113"/>
          </a:xfrm>
          <a:prstGeom prst="rect">
            <a:avLst/>
          </a:prstGeom>
          <a:solidFill>
            <a:srgbClr val="F9C7BD"/>
          </a:solidFill>
          <a:ln w="9525">
            <a:solidFill>
              <a:srgbClr val="0070C0"/>
            </a:solidFill>
            <a:miter lim="800000"/>
            <a:headEnd/>
            <a:tailEnd/>
          </a:ln>
        </p:spPr>
        <p:txBody>
          <a:bodyPr>
            <a:spAutoFit/>
          </a:bodyPr>
          <a:lstStyle/>
          <a:p>
            <a:pPr algn="ctr"/>
            <a:r>
              <a:rPr lang="tr-TR" b="1">
                <a:solidFill>
                  <a:srgbClr val="000058"/>
                </a:solidFill>
                <a:latin typeface="Franklin Gothic Book"/>
              </a:rPr>
              <a:t>Biyokimyasal-Klinik</a:t>
            </a:r>
          </a:p>
          <a:p>
            <a:pPr algn="ctr"/>
            <a:r>
              <a:rPr lang="tr-TR" b="1">
                <a:solidFill>
                  <a:srgbClr val="000058"/>
                </a:solidFill>
                <a:latin typeface="Franklin Gothic Book"/>
              </a:rPr>
              <a:t>İnflamasyon Bulguları</a:t>
            </a:r>
          </a:p>
        </p:txBody>
      </p:sp>
      <p:sp>
        <p:nvSpPr>
          <p:cNvPr id="79875" name="6 Metin kutusu"/>
          <p:cNvSpPr txBox="1">
            <a:spLocks noChangeArrowheads="1"/>
          </p:cNvSpPr>
          <p:nvPr/>
        </p:nvSpPr>
        <p:spPr bwMode="auto">
          <a:xfrm>
            <a:off x="2987675" y="2205038"/>
            <a:ext cx="3384550" cy="369887"/>
          </a:xfrm>
          <a:prstGeom prst="rect">
            <a:avLst/>
          </a:prstGeom>
          <a:solidFill>
            <a:srgbClr val="F9C7BD"/>
          </a:solidFill>
          <a:ln w="9525">
            <a:solidFill>
              <a:srgbClr val="0070C0"/>
            </a:solidFill>
            <a:miter lim="800000"/>
            <a:headEnd/>
            <a:tailEnd/>
          </a:ln>
        </p:spPr>
        <p:txBody>
          <a:bodyPr>
            <a:spAutoFit/>
          </a:bodyPr>
          <a:lstStyle/>
          <a:p>
            <a:r>
              <a:rPr lang="tr-TR" b="1">
                <a:solidFill>
                  <a:srgbClr val="000058"/>
                </a:solidFill>
                <a:latin typeface="Franklin Gothic Book"/>
              </a:rPr>
              <a:t>Transferrin Satsyn &lt;%16</a:t>
            </a:r>
          </a:p>
        </p:txBody>
      </p:sp>
      <p:sp>
        <p:nvSpPr>
          <p:cNvPr id="79876" name="7 Metin kutusu"/>
          <p:cNvSpPr txBox="1">
            <a:spLocks noChangeArrowheads="1"/>
          </p:cNvSpPr>
          <p:nvPr/>
        </p:nvSpPr>
        <p:spPr bwMode="auto">
          <a:xfrm>
            <a:off x="468313" y="3141663"/>
            <a:ext cx="2159000" cy="368300"/>
          </a:xfrm>
          <a:prstGeom prst="rect">
            <a:avLst/>
          </a:prstGeom>
          <a:solidFill>
            <a:srgbClr val="F9C7BD"/>
          </a:solidFill>
          <a:ln w="9525">
            <a:solidFill>
              <a:srgbClr val="0070C0"/>
            </a:solidFill>
            <a:miter lim="800000"/>
            <a:headEnd/>
            <a:tailEnd/>
          </a:ln>
        </p:spPr>
        <p:txBody>
          <a:bodyPr>
            <a:spAutoFit/>
          </a:bodyPr>
          <a:lstStyle/>
          <a:p>
            <a:r>
              <a:rPr lang="tr-TR">
                <a:solidFill>
                  <a:srgbClr val="000058"/>
                </a:solidFill>
                <a:latin typeface="Franklin Gothic Book"/>
              </a:rPr>
              <a:t>Ferritin &lt;30ng/ml</a:t>
            </a:r>
          </a:p>
        </p:txBody>
      </p:sp>
      <p:sp>
        <p:nvSpPr>
          <p:cNvPr id="79877" name="8 Metin kutusu"/>
          <p:cNvSpPr txBox="1">
            <a:spLocks noChangeArrowheads="1"/>
          </p:cNvSpPr>
          <p:nvPr/>
        </p:nvSpPr>
        <p:spPr bwMode="auto">
          <a:xfrm>
            <a:off x="3203575" y="3068638"/>
            <a:ext cx="2952750" cy="369887"/>
          </a:xfrm>
          <a:prstGeom prst="rect">
            <a:avLst/>
          </a:prstGeom>
          <a:solidFill>
            <a:srgbClr val="F9C7BD"/>
          </a:solidFill>
          <a:ln w="9525">
            <a:solidFill>
              <a:srgbClr val="0070C0"/>
            </a:solidFill>
            <a:miter lim="800000"/>
            <a:headEnd/>
            <a:tailEnd/>
          </a:ln>
        </p:spPr>
        <p:txBody>
          <a:bodyPr>
            <a:spAutoFit/>
          </a:bodyPr>
          <a:lstStyle/>
          <a:p>
            <a:r>
              <a:rPr lang="tr-TR">
                <a:solidFill>
                  <a:srgbClr val="000058"/>
                </a:solidFill>
                <a:latin typeface="Franklin Gothic Book"/>
              </a:rPr>
              <a:t>Ferritin 30-150ng/ml</a:t>
            </a:r>
          </a:p>
        </p:txBody>
      </p:sp>
      <p:sp>
        <p:nvSpPr>
          <p:cNvPr id="79878" name="9 Metin kutusu"/>
          <p:cNvSpPr txBox="1">
            <a:spLocks noChangeArrowheads="1"/>
          </p:cNvSpPr>
          <p:nvPr/>
        </p:nvSpPr>
        <p:spPr bwMode="auto">
          <a:xfrm>
            <a:off x="6588125" y="3068638"/>
            <a:ext cx="2376488" cy="369887"/>
          </a:xfrm>
          <a:prstGeom prst="rect">
            <a:avLst/>
          </a:prstGeom>
          <a:solidFill>
            <a:srgbClr val="F9C7BD"/>
          </a:solidFill>
          <a:ln w="9525">
            <a:solidFill>
              <a:srgbClr val="0070C0"/>
            </a:solidFill>
            <a:miter lim="800000"/>
            <a:headEnd/>
            <a:tailEnd/>
          </a:ln>
        </p:spPr>
        <p:txBody>
          <a:bodyPr>
            <a:spAutoFit/>
          </a:bodyPr>
          <a:lstStyle/>
          <a:p>
            <a:r>
              <a:rPr lang="tr-TR">
                <a:solidFill>
                  <a:srgbClr val="000058"/>
                </a:solidFill>
                <a:latin typeface="Franklin Gothic Book"/>
              </a:rPr>
              <a:t>Ferritin &gt;150ng/ml</a:t>
            </a:r>
          </a:p>
        </p:txBody>
      </p:sp>
      <p:sp>
        <p:nvSpPr>
          <p:cNvPr id="79879" name="10 Metin kutusu"/>
          <p:cNvSpPr txBox="1">
            <a:spLocks noChangeArrowheads="1"/>
          </p:cNvSpPr>
          <p:nvPr/>
        </p:nvSpPr>
        <p:spPr bwMode="auto">
          <a:xfrm>
            <a:off x="2484438" y="4292600"/>
            <a:ext cx="2447925" cy="369888"/>
          </a:xfrm>
          <a:prstGeom prst="rect">
            <a:avLst/>
          </a:prstGeom>
          <a:solidFill>
            <a:srgbClr val="F9C7BD"/>
          </a:solidFill>
          <a:ln w="9525">
            <a:solidFill>
              <a:srgbClr val="0070C0"/>
            </a:solidFill>
            <a:miter lim="800000"/>
            <a:headEnd/>
            <a:tailEnd/>
          </a:ln>
        </p:spPr>
        <p:txBody>
          <a:bodyPr>
            <a:spAutoFit/>
          </a:bodyPr>
          <a:lstStyle/>
          <a:p>
            <a:r>
              <a:rPr lang="tr-TR">
                <a:solidFill>
                  <a:srgbClr val="000058"/>
                </a:solidFill>
                <a:latin typeface="Franklin Gothic Book"/>
              </a:rPr>
              <a:t>sTfR/log ferritin &gt;2</a:t>
            </a:r>
          </a:p>
        </p:txBody>
      </p:sp>
      <p:sp>
        <p:nvSpPr>
          <p:cNvPr id="79880" name="11 Metin kutusu"/>
          <p:cNvSpPr txBox="1">
            <a:spLocks noChangeArrowheads="1"/>
          </p:cNvSpPr>
          <p:nvPr/>
        </p:nvSpPr>
        <p:spPr bwMode="auto">
          <a:xfrm>
            <a:off x="5219700" y="4292600"/>
            <a:ext cx="2447925" cy="369888"/>
          </a:xfrm>
          <a:prstGeom prst="rect">
            <a:avLst/>
          </a:prstGeom>
          <a:solidFill>
            <a:srgbClr val="F9C7BD"/>
          </a:solidFill>
          <a:ln w="9525">
            <a:solidFill>
              <a:srgbClr val="0070C0"/>
            </a:solidFill>
            <a:miter lim="800000"/>
            <a:headEnd/>
            <a:tailEnd/>
          </a:ln>
        </p:spPr>
        <p:txBody>
          <a:bodyPr>
            <a:spAutoFit/>
          </a:bodyPr>
          <a:lstStyle/>
          <a:p>
            <a:r>
              <a:rPr lang="tr-TR">
                <a:solidFill>
                  <a:srgbClr val="000058"/>
                </a:solidFill>
                <a:latin typeface="Franklin Gothic Book"/>
              </a:rPr>
              <a:t>sTfR/log ferritin &lt;1</a:t>
            </a:r>
          </a:p>
        </p:txBody>
      </p:sp>
      <p:sp>
        <p:nvSpPr>
          <p:cNvPr id="79881" name="12 Metin kutusu"/>
          <p:cNvSpPr txBox="1">
            <a:spLocks noChangeArrowheads="1"/>
          </p:cNvSpPr>
          <p:nvPr/>
        </p:nvSpPr>
        <p:spPr bwMode="auto">
          <a:xfrm>
            <a:off x="3203575" y="3716338"/>
            <a:ext cx="2952750" cy="369887"/>
          </a:xfrm>
          <a:prstGeom prst="rect">
            <a:avLst/>
          </a:prstGeom>
          <a:solidFill>
            <a:srgbClr val="F9C7BD"/>
          </a:solidFill>
          <a:ln w="9525">
            <a:solidFill>
              <a:srgbClr val="0070C0"/>
            </a:solidFill>
            <a:miter lim="800000"/>
            <a:headEnd/>
            <a:tailEnd/>
          </a:ln>
        </p:spPr>
        <p:txBody>
          <a:bodyPr>
            <a:spAutoFit/>
          </a:bodyPr>
          <a:lstStyle/>
          <a:p>
            <a:pPr algn="ctr"/>
            <a:r>
              <a:rPr lang="tr-TR">
                <a:solidFill>
                  <a:srgbClr val="000058"/>
                </a:solidFill>
                <a:latin typeface="Franklin Gothic Book"/>
              </a:rPr>
              <a:t>Serum sTfR  analizi </a:t>
            </a:r>
          </a:p>
        </p:txBody>
      </p:sp>
      <p:sp>
        <p:nvSpPr>
          <p:cNvPr id="79882" name="13 Metin kutusu"/>
          <p:cNvSpPr txBox="1">
            <a:spLocks noChangeArrowheads="1"/>
          </p:cNvSpPr>
          <p:nvPr/>
        </p:nvSpPr>
        <p:spPr bwMode="auto">
          <a:xfrm>
            <a:off x="539750" y="5300663"/>
            <a:ext cx="1511300" cy="923925"/>
          </a:xfrm>
          <a:prstGeom prst="rect">
            <a:avLst/>
          </a:prstGeom>
          <a:solidFill>
            <a:srgbClr val="F9C7BD"/>
          </a:solidFill>
          <a:ln w="9525">
            <a:solidFill>
              <a:srgbClr val="0070C0"/>
            </a:solidFill>
            <a:miter lim="800000"/>
            <a:headEnd/>
            <a:tailEnd/>
          </a:ln>
        </p:spPr>
        <p:txBody>
          <a:bodyPr>
            <a:spAutoFit/>
          </a:bodyPr>
          <a:lstStyle/>
          <a:p>
            <a:pPr algn="ctr"/>
            <a:r>
              <a:rPr lang="tr-TR" b="1">
                <a:solidFill>
                  <a:srgbClr val="000058"/>
                </a:solidFill>
                <a:latin typeface="Franklin Gothic Book"/>
              </a:rPr>
              <a:t>Demir eksikliği</a:t>
            </a:r>
          </a:p>
          <a:p>
            <a:pPr algn="ctr"/>
            <a:r>
              <a:rPr lang="tr-TR" b="1">
                <a:solidFill>
                  <a:srgbClr val="000058"/>
                </a:solidFill>
                <a:latin typeface="Franklin Gothic Book"/>
              </a:rPr>
              <a:t>Anemisi</a:t>
            </a:r>
          </a:p>
        </p:txBody>
      </p:sp>
      <p:sp>
        <p:nvSpPr>
          <p:cNvPr id="79883" name="14 Metin kutusu"/>
          <p:cNvSpPr txBox="1">
            <a:spLocks noChangeArrowheads="1"/>
          </p:cNvSpPr>
          <p:nvPr/>
        </p:nvSpPr>
        <p:spPr bwMode="auto">
          <a:xfrm>
            <a:off x="2555875" y="5300663"/>
            <a:ext cx="3168650" cy="923925"/>
          </a:xfrm>
          <a:prstGeom prst="rect">
            <a:avLst/>
          </a:prstGeom>
          <a:solidFill>
            <a:srgbClr val="F9C7BD"/>
          </a:solidFill>
          <a:ln w="9525">
            <a:solidFill>
              <a:srgbClr val="0070C0"/>
            </a:solidFill>
            <a:miter lim="800000"/>
            <a:headEnd/>
            <a:tailEnd/>
          </a:ln>
        </p:spPr>
        <p:txBody>
          <a:bodyPr>
            <a:spAutoFit/>
          </a:bodyPr>
          <a:lstStyle/>
          <a:p>
            <a:pPr algn="ctr"/>
            <a:r>
              <a:rPr lang="tr-TR" b="1">
                <a:solidFill>
                  <a:srgbClr val="000058"/>
                </a:solidFill>
                <a:latin typeface="Franklin Gothic Book"/>
              </a:rPr>
              <a:t>Demir eksikliği +</a:t>
            </a:r>
          </a:p>
          <a:p>
            <a:pPr algn="ctr"/>
            <a:r>
              <a:rPr lang="tr-TR" b="1">
                <a:solidFill>
                  <a:srgbClr val="000058"/>
                </a:solidFill>
                <a:latin typeface="Franklin Gothic Book"/>
              </a:rPr>
              <a:t>İnflamasyona</a:t>
            </a:r>
          </a:p>
          <a:p>
            <a:pPr algn="ctr"/>
            <a:r>
              <a:rPr lang="tr-TR" b="1">
                <a:solidFill>
                  <a:srgbClr val="000058"/>
                </a:solidFill>
                <a:latin typeface="Franklin Gothic Book"/>
              </a:rPr>
              <a:t>Bağlı Anemi</a:t>
            </a:r>
          </a:p>
        </p:txBody>
      </p:sp>
      <p:sp>
        <p:nvSpPr>
          <p:cNvPr id="79884" name="15 Metin kutusu"/>
          <p:cNvSpPr txBox="1">
            <a:spLocks noChangeArrowheads="1"/>
          </p:cNvSpPr>
          <p:nvPr/>
        </p:nvSpPr>
        <p:spPr bwMode="auto">
          <a:xfrm>
            <a:off x="6588125" y="5373688"/>
            <a:ext cx="2305050" cy="922337"/>
          </a:xfrm>
          <a:prstGeom prst="rect">
            <a:avLst/>
          </a:prstGeom>
          <a:solidFill>
            <a:srgbClr val="F9C7BD"/>
          </a:solidFill>
          <a:ln w="9525">
            <a:solidFill>
              <a:srgbClr val="0070C0"/>
            </a:solidFill>
            <a:miter lim="800000"/>
            <a:headEnd/>
            <a:tailEnd/>
          </a:ln>
        </p:spPr>
        <p:txBody>
          <a:bodyPr>
            <a:spAutoFit/>
          </a:bodyPr>
          <a:lstStyle/>
          <a:p>
            <a:pPr algn="ctr"/>
            <a:r>
              <a:rPr lang="tr-TR" b="1">
                <a:solidFill>
                  <a:srgbClr val="000058"/>
                </a:solidFill>
                <a:latin typeface="Franklin Gothic Book"/>
              </a:rPr>
              <a:t>İnflamasyona</a:t>
            </a:r>
          </a:p>
          <a:p>
            <a:pPr algn="ctr"/>
            <a:r>
              <a:rPr lang="tr-TR" b="1">
                <a:solidFill>
                  <a:srgbClr val="000058"/>
                </a:solidFill>
                <a:latin typeface="Franklin Gothic Book"/>
              </a:rPr>
              <a:t>Bağlı </a:t>
            </a:r>
          </a:p>
          <a:p>
            <a:pPr algn="ctr"/>
            <a:r>
              <a:rPr lang="tr-TR" b="1">
                <a:solidFill>
                  <a:srgbClr val="000058"/>
                </a:solidFill>
                <a:latin typeface="Franklin Gothic Book"/>
              </a:rPr>
              <a:t>Anemi</a:t>
            </a:r>
          </a:p>
        </p:txBody>
      </p:sp>
      <p:cxnSp>
        <p:nvCxnSpPr>
          <p:cNvPr id="18" name="17 Düz Ok Bağlayıcısı"/>
          <p:cNvCxnSpPr>
            <a:stCxn id="79873" idx="2"/>
            <a:endCxn id="79874" idx="0"/>
          </p:cNvCxnSpPr>
          <p:nvPr/>
        </p:nvCxnSpPr>
        <p:spPr>
          <a:xfrm rot="5400000">
            <a:off x="4587875" y="1319213"/>
            <a:ext cx="185737"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Düz Ok Bağlayıcısı"/>
          <p:cNvCxnSpPr>
            <a:stCxn id="79874" idx="2"/>
            <a:endCxn id="79875" idx="0"/>
          </p:cNvCxnSpPr>
          <p:nvPr/>
        </p:nvCxnSpPr>
        <p:spPr>
          <a:xfrm rot="5400000">
            <a:off x="4608512" y="2132013"/>
            <a:ext cx="144463"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Düz Ok Bağlayıcısı"/>
          <p:cNvCxnSpPr>
            <a:stCxn id="79875" idx="2"/>
            <a:endCxn id="79877" idx="0"/>
          </p:cNvCxnSpPr>
          <p:nvPr/>
        </p:nvCxnSpPr>
        <p:spPr>
          <a:xfrm rot="5400000">
            <a:off x="4433094" y="2821781"/>
            <a:ext cx="4953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Düz Bağlayıcı"/>
          <p:cNvCxnSpPr/>
          <p:nvPr/>
        </p:nvCxnSpPr>
        <p:spPr>
          <a:xfrm>
            <a:off x="1403350" y="2781300"/>
            <a:ext cx="64087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27 Düz Ok Bağlayıcısı"/>
          <p:cNvCxnSpPr/>
          <p:nvPr/>
        </p:nvCxnSpPr>
        <p:spPr>
          <a:xfrm rot="5400000">
            <a:off x="1223962" y="2960688"/>
            <a:ext cx="360363"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35 Düz Ok Bağlayıcısı"/>
          <p:cNvCxnSpPr>
            <a:stCxn id="79877" idx="2"/>
            <a:endCxn id="79881" idx="0"/>
          </p:cNvCxnSpPr>
          <p:nvPr/>
        </p:nvCxnSpPr>
        <p:spPr>
          <a:xfrm rot="5400000">
            <a:off x="4541044" y="3577431"/>
            <a:ext cx="2794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43 Düz Ok Bağlayıcısı"/>
          <p:cNvCxnSpPr/>
          <p:nvPr/>
        </p:nvCxnSpPr>
        <p:spPr>
          <a:xfrm rot="5400000">
            <a:off x="576263" y="4400550"/>
            <a:ext cx="1655762"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48 Düz Ok Bağlayıcısı"/>
          <p:cNvCxnSpPr>
            <a:stCxn id="79880" idx="2"/>
          </p:cNvCxnSpPr>
          <p:nvPr/>
        </p:nvCxnSpPr>
        <p:spPr>
          <a:xfrm rot="16200000" flipH="1">
            <a:off x="6484938" y="4621213"/>
            <a:ext cx="638175" cy="7207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59 Düz Ok Bağlayıcısı"/>
          <p:cNvCxnSpPr/>
          <p:nvPr/>
        </p:nvCxnSpPr>
        <p:spPr>
          <a:xfrm rot="16200000" flipH="1">
            <a:off x="7686675" y="2906713"/>
            <a:ext cx="287338" cy="365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Düz Ok Bağlayıcısı"/>
          <p:cNvCxnSpPr>
            <a:stCxn id="79878" idx="2"/>
            <a:endCxn id="79884" idx="0"/>
          </p:cNvCxnSpPr>
          <p:nvPr/>
        </p:nvCxnSpPr>
        <p:spPr>
          <a:xfrm rot="5400000">
            <a:off x="6790531" y="4388644"/>
            <a:ext cx="1935163" cy="349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65 Düz Ok Bağlayıcısı"/>
          <p:cNvCxnSpPr/>
          <p:nvPr/>
        </p:nvCxnSpPr>
        <p:spPr>
          <a:xfrm rot="5400000">
            <a:off x="3744119" y="4185444"/>
            <a:ext cx="2159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67 Düz Ok Bağlayıcısı"/>
          <p:cNvCxnSpPr/>
          <p:nvPr/>
        </p:nvCxnSpPr>
        <p:spPr>
          <a:xfrm rot="5400000">
            <a:off x="5544344" y="4185444"/>
            <a:ext cx="2159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69 Düz Ok Bağlayıcısı"/>
          <p:cNvCxnSpPr/>
          <p:nvPr/>
        </p:nvCxnSpPr>
        <p:spPr>
          <a:xfrm rot="5400000">
            <a:off x="3528219" y="4976019"/>
            <a:ext cx="6477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9898" name="71 Metin kutusu"/>
          <p:cNvSpPr txBox="1">
            <a:spLocks noChangeArrowheads="1"/>
          </p:cNvSpPr>
          <p:nvPr/>
        </p:nvSpPr>
        <p:spPr bwMode="auto">
          <a:xfrm>
            <a:off x="179388" y="188913"/>
            <a:ext cx="8785225" cy="400050"/>
          </a:xfrm>
          <a:prstGeom prst="rect">
            <a:avLst/>
          </a:prstGeom>
          <a:noFill/>
          <a:ln w="9525">
            <a:noFill/>
            <a:miter lim="800000"/>
            <a:headEnd/>
            <a:tailEnd/>
          </a:ln>
        </p:spPr>
        <p:txBody>
          <a:bodyPr>
            <a:spAutoFit/>
          </a:bodyPr>
          <a:lstStyle/>
          <a:p>
            <a:r>
              <a:rPr lang="tr-TR" sz="2000" b="1">
                <a:solidFill>
                  <a:srgbClr val="680000"/>
                </a:solidFill>
                <a:latin typeface="Franklin Gothic Book"/>
              </a:rPr>
              <a:t>İnflmasyona bağlı anemi-Demir eksikliği anemisi ayırıcı tanı algoritma</a:t>
            </a:r>
          </a:p>
        </p:txBody>
      </p:sp>
      <p:sp>
        <p:nvSpPr>
          <p:cNvPr id="79899" name="29 Metin kutusu"/>
          <p:cNvSpPr txBox="1">
            <a:spLocks noChangeArrowheads="1"/>
          </p:cNvSpPr>
          <p:nvPr/>
        </p:nvSpPr>
        <p:spPr bwMode="auto">
          <a:xfrm>
            <a:off x="323850" y="765175"/>
            <a:ext cx="2376488" cy="1630363"/>
          </a:xfrm>
          <a:prstGeom prst="rect">
            <a:avLst/>
          </a:prstGeom>
          <a:solidFill>
            <a:srgbClr val="FFED9F"/>
          </a:solidFill>
          <a:ln w="9525">
            <a:solidFill>
              <a:schemeClr val="accent1"/>
            </a:solidFill>
            <a:miter lim="800000"/>
            <a:headEnd/>
            <a:tailEnd/>
          </a:ln>
        </p:spPr>
        <p:txBody>
          <a:bodyPr>
            <a:spAutoFit/>
          </a:bodyPr>
          <a:lstStyle/>
          <a:p>
            <a:endParaRPr lang="tr-TR" sz="1600">
              <a:solidFill>
                <a:srgbClr val="000058"/>
              </a:solidFill>
              <a:latin typeface="Franklin Gothic Book"/>
            </a:endParaRPr>
          </a:p>
          <a:p>
            <a:r>
              <a:rPr lang="tr-TR" sz="2000" b="1">
                <a:solidFill>
                  <a:srgbClr val="680000"/>
                </a:solidFill>
                <a:latin typeface="Franklin Gothic Book"/>
              </a:rPr>
              <a:t>İBA+DEA</a:t>
            </a:r>
          </a:p>
          <a:p>
            <a:r>
              <a:rPr lang="tr-TR" sz="1600">
                <a:solidFill>
                  <a:srgbClr val="000058"/>
                </a:solidFill>
                <a:latin typeface="Franklin Gothic Book"/>
              </a:rPr>
              <a:t>Eritrositlerde daha belirgin bir mikrositoz, Şiddetli anemi</a:t>
            </a:r>
          </a:p>
          <a:p>
            <a:endParaRPr lang="tr-TR" sz="1600">
              <a:latin typeface="Franklin Gothic Book"/>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tr-TR" cap="none" smtClean="0">
                <a:effectLst/>
              </a:rPr>
              <a:t>KAYNAKLAR</a:t>
            </a:r>
          </a:p>
        </p:txBody>
      </p:sp>
      <p:sp>
        <p:nvSpPr>
          <p:cNvPr id="92163" name="Rectangle 3"/>
          <p:cNvSpPr>
            <a:spLocks noGrp="1"/>
          </p:cNvSpPr>
          <p:nvPr>
            <p:ph type="body" idx="4294967295"/>
          </p:nvPr>
        </p:nvSpPr>
        <p:spPr/>
        <p:txBody>
          <a:bodyPr/>
          <a:lstStyle/>
          <a:p>
            <a:r>
              <a:rPr lang="tr-TR" sz="1600" smtClean="0">
                <a:hlinkClick r:id="rId2"/>
              </a:rPr>
              <a:t>http://www.thd.org.tr/thdData/userfiles/file/Demir%20eks%2026_04_2011%5B1%5D.pdf</a:t>
            </a:r>
            <a:endParaRPr lang="tr-TR" sz="1600" smtClean="0"/>
          </a:p>
          <a:p>
            <a:endParaRPr lang="tr-TR" sz="1600" smtClean="0"/>
          </a:p>
          <a:p>
            <a:r>
              <a:rPr lang="tr-TR" sz="1600" smtClean="0">
                <a:hlinkClick r:id="rId3"/>
              </a:rPr>
              <a:t>http://www.sb.gov.tr/TR/belge/1-5940/gebelerde-demir-destek-programi-uygulumasi-</a:t>
            </a:r>
            <a:r>
              <a:rPr lang="tr-TR" sz="1600" smtClean="0"/>
              <a:t>genelgesi-20-.html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title"/>
          </p:nvPr>
        </p:nvSpPr>
        <p:spPr bwMode="auto">
          <a:xfrm>
            <a:off x="457200" y="285728"/>
            <a:ext cx="8686800" cy="707886"/>
          </a:xfrm>
          <a:solidFill>
            <a:srgbClr val="E8F18F"/>
          </a:solidFill>
          <a:ln>
            <a:miter lim="800000"/>
            <a:headEnd/>
            <a:tailEnd/>
          </a:ln>
        </p:spPr>
        <p:txBody>
          <a:bodyPr wrap="square">
            <a:spAutoFit/>
          </a:bodyPr>
          <a:lstStyle/>
          <a:p>
            <a:pPr eaLnBrk="1" fontAlgn="auto" hangingPunct="1">
              <a:spcBef>
                <a:spcPct val="50000"/>
              </a:spcBef>
              <a:spcAft>
                <a:spcPts val="0"/>
              </a:spcAft>
              <a:defRPr/>
            </a:pPr>
            <a:r>
              <a:rPr lang="tr-TR" sz="4000" b="1" dirty="0" err="1" smtClean="0">
                <a:solidFill>
                  <a:srgbClr val="990000"/>
                </a:solidFill>
              </a:rPr>
              <a:t>Eritropoietin</a:t>
            </a:r>
            <a:endParaRPr lang="tr-TR" sz="4000" b="1" dirty="0">
              <a:solidFill>
                <a:srgbClr val="990000"/>
              </a:solidFill>
            </a:endParaRPr>
          </a:p>
        </p:txBody>
      </p:sp>
      <p:pic>
        <p:nvPicPr>
          <p:cNvPr id="21506" name="Picture 15"/>
          <p:cNvPicPr>
            <a:picLocks noGrp="1" noChangeAspect="1" noChangeArrowheads="1"/>
          </p:cNvPicPr>
          <p:nvPr>
            <p:ph idx="1"/>
          </p:nvPr>
        </p:nvPicPr>
        <p:blipFill>
          <a:blip r:embed="rId2"/>
          <a:srcRect/>
          <a:stretch>
            <a:fillRect/>
          </a:stretch>
        </p:blipFill>
        <p:spPr>
          <a:xfrm>
            <a:off x="323850" y="1412875"/>
            <a:ext cx="3960813" cy="4525963"/>
          </a:xfrm>
        </p:spPr>
      </p:pic>
      <p:pic>
        <p:nvPicPr>
          <p:cNvPr id="21508" name="Picture 4" descr="indir"/>
          <p:cNvPicPr>
            <a:picLocks noChangeAspect="1" noChangeArrowheads="1"/>
          </p:cNvPicPr>
          <p:nvPr/>
        </p:nvPicPr>
        <p:blipFill>
          <a:blip r:embed="rId3"/>
          <a:srcRect/>
          <a:stretch>
            <a:fillRect/>
          </a:stretch>
        </p:blipFill>
        <p:spPr bwMode="auto">
          <a:xfrm>
            <a:off x="4500563" y="1341438"/>
            <a:ext cx="4175125" cy="46085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750" y="204788"/>
            <a:ext cx="8243888" cy="708025"/>
          </a:xfrm>
        </p:spPr>
        <p:txBody>
          <a:bodyPr>
            <a:spAutoFit/>
          </a:bodyPr>
          <a:lstStyle/>
          <a:p>
            <a:pPr eaLnBrk="1" fontAlgn="auto" hangingPunct="1">
              <a:spcAft>
                <a:spcPts val="0"/>
              </a:spcAft>
              <a:tabLst>
                <a:tab pos="4686300" algn="l"/>
              </a:tabLst>
              <a:defRPr/>
            </a:pPr>
            <a:r>
              <a:rPr lang="tr-TR" sz="4000" b="1" dirty="0" smtClean="0">
                <a:solidFill>
                  <a:srgbClr val="990000"/>
                </a:solidFill>
                <a:effectLst/>
                <a:latin typeface="+mn-lt"/>
              </a:rPr>
              <a:t>HEMOGLOBİN</a:t>
            </a:r>
            <a:endParaRPr lang="en-US" sz="4000" b="1" dirty="0" smtClean="0">
              <a:solidFill>
                <a:srgbClr val="990000"/>
              </a:solidFill>
              <a:effectLst/>
              <a:latin typeface="+mn-lt"/>
            </a:endParaRPr>
          </a:p>
        </p:txBody>
      </p:sp>
      <p:pic>
        <p:nvPicPr>
          <p:cNvPr id="22530" name="Picture 4"/>
          <p:cNvPicPr>
            <a:picLocks noChangeAspect="1" noChangeArrowheads="1"/>
          </p:cNvPicPr>
          <p:nvPr/>
        </p:nvPicPr>
        <p:blipFill>
          <a:blip r:embed="rId2"/>
          <a:srcRect l="443" t="12268" r="775" b="16081"/>
          <a:stretch>
            <a:fillRect/>
          </a:stretch>
        </p:blipFill>
        <p:spPr bwMode="auto">
          <a:xfrm>
            <a:off x="1331913" y="1628775"/>
            <a:ext cx="6848475" cy="3724275"/>
          </a:xfrm>
          <a:prstGeom prst="rect">
            <a:avLst/>
          </a:prstGeom>
          <a:noFill/>
          <a:ln w="9525">
            <a:noFill/>
            <a:miter lim="800000"/>
            <a:headEnd/>
            <a:tailEnd/>
          </a:ln>
        </p:spPr>
      </p:pic>
      <p:sp>
        <p:nvSpPr>
          <p:cNvPr id="22531" name="Text Box 5"/>
          <p:cNvSpPr txBox="1">
            <a:spLocks noChangeArrowheads="1"/>
          </p:cNvSpPr>
          <p:nvPr/>
        </p:nvSpPr>
        <p:spPr bwMode="auto">
          <a:xfrm>
            <a:off x="2124075" y="908050"/>
            <a:ext cx="1871663" cy="457200"/>
          </a:xfrm>
          <a:prstGeom prst="rect">
            <a:avLst/>
          </a:prstGeom>
          <a:solidFill>
            <a:srgbClr val="E8F18F"/>
          </a:solidFill>
          <a:ln w="9525">
            <a:noFill/>
            <a:miter lim="800000"/>
            <a:headEnd/>
            <a:tailEnd/>
          </a:ln>
        </p:spPr>
        <p:txBody>
          <a:bodyPr>
            <a:spAutoFit/>
          </a:bodyPr>
          <a:lstStyle/>
          <a:p>
            <a:pPr>
              <a:spcBef>
                <a:spcPct val="50000"/>
              </a:spcBef>
            </a:pPr>
            <a:r>
              <a:rPr lang="tr-TR" sz="2400" b="1">
                <a:solidFill>
                  <a:srgbClr val="990000"/>
                </a:solidFill>
                <a:latin typeface="Franklin Gothic Book"/>
              </a:rPr>
              <a:t> GLOBİN</a:t>
            </a:r>
          </a:p>
        </p:txBody>
      </p:sp>
      <p:sp>
        <p:nvSpPr>
          <p:cNvPr id="22532" name="Text Box 6"/>
          <p:cNvSpPr txBox="1">
            <a:spLocks noChangeArrowheads="1"/>
          </p:cNvSpPr>
          <p:nvPr/>
        </p:nvSpPr>
        <p:spPr bwMode="auto">
          <a:xfrm>
            <a:off x="3995738" y="908050"/>
            <a:ext cx="1296987" cy="519113"/>
          </a:xfrm>
          <a:prstGeom prst="rect">
            <a:avLst/>
          </a:prstGeom>
          <a:noFill/>
          <a:ln w="9525">
            <a:noFill/>
            <a:miter lim="800000"/>
            <a:headEnd/>
            <a:tailEnd/>
          </a:ln>
        </p:spPr>
        <p:txBody>
          <a:bodyPr>
            <a:spAutoFit/>
          </a:bodyPr>
          <a:lstStyle/>
          <a:p>
            <a:pPr>
              <a:spcBef>
                <a:spcPct val="50000"/>
              </a:spcBef>
            </a:pPr>
            <a:r>
              <a:rPr lang="tr-TR">
                <a:latin typeface="Franklin Gothic Book"/>
              </a:rPr>
              <a:t>       </a:t>
            </a:r>
            <a:r>
              <a:rPr lang="tr-TR" sz="2800" b="1">
                <a:latin typeface="Franklin Gothic Book"/>
              </a:rPr>
              <a:t>+</a:t>
            </a:r>
          </a:p>
        </p:txBody>
      </p:sp>
      <p:sp>
        <p:nvSpPr>
          <p:cNvPr id="22533" name="Text Box 7"/>
          <p:cNvSpPr txBox="1">
            <a:spLocks noChangeArrowheads="1"/>
          </p:cNvSpPr>
          <p:nvPr/>
        </p:nvSpPr>
        <p:spPr bwMode="auto">
          <a:xfrm>
            <a:off x="5724525" y="908050"/>
            <a:ext cx="1439863" cy="457200"/>
          </a:xfrm>
          <a:prstGeom prst="rect">
            <a:avLst/>
          </a:prstGeom>
          <a:solidFill>
            <a:srgbClr val="E8F18F"/>
          </a:solidFill>
          <a:ln w="9525">
            <a:noFill/>
            <a:miter lim="800000"/>
            <a:headEnd/>
            <a:tailEnd/>
          </a:ln>
        </p:spPr>
        <p:txBody>
          <a:bodyPr>
            <a:spAutoFit/>
          </a:bodyPr>
          <a:lstStyle/>
          <a:p>
            <a:pPr>
              <a:spcBef>
                <a:spcPct val="50000"/>
              </a:spcBef>
            </a:pPr>
            <a:r>
              <a:rPr lang="tr-TR" sz="2400" b="1">
                <a:solidFill>
                  <a:srgbClr val="990000"/>
                </a:solidFill>
                <a:latin typeface="Franklin Gothic Book"/>
              </a:rPr>
              <a:t>HEM</a:t>
            </a:r>
          </a:p>
        </p:txBody>
      </p:sp>
      <p:sp>
        <p:nvSpPr>
          <p:cNvPr id="22534" name="Text Box 8"/>
          <p:cNvSpPr txBox="1">
            <a:spLocks noChangeArrowheads="1"/>
          </p:cNvSpPr>
          <p:nvPr/>
        </p:nvSpPr>
        <p:spPr bwMode="auto">
          <a:xfrm>
            <a:off x="250825" y="5589588"/>
            <a:ext cx="8713788" cy="763587"/>
          </a:xfrm>
          <a:prstGeom prst="rect">
            <a:avLst/>
          </a:prstGeom>
          <a:solidFill>
            <a:srgbClr val="E6F084"/>
          </a:solidFill>
          <a:ln w="9525">
            <a:noFill/>
            <a:miter lim="800000"/>
            <a:headEnd/>
            <a:tailEnd/>
          </a:ln>
        </p:spPr>
        <p:txBody>
          <a:bodyPr>
            <a:spAutoFit/>
          </a:bodyPr>
          <a:lstStyle/>
          <a:p>
            <a:pPr>
              <a:spcBef>
                <a:spcPct val="50000"/>
              </a:spcBef>
            </a:pPr>
            <a:r>
              <a:rPr lang="tr-TR" sz="2000" b="1">
                <a:solidFill>
                  <a:srgbClr val="0000FF"/>
                </a:solidFill>
                <a:latin typeface="Franklin Gothic Book"/>
              </a:rPr>
              <a:t>İçerdiği Globin zincire göre Hgb adlandırılır: HgbA, A2, F, H, Barts</a:t>
            </a:r>
          </a:p>
          <a:p>
            <a:pPr>
              <a:spcBef>
                <a:spcPct val="50000"/>
              </a:spcBef>
            </a:pPr>
            <a:r>
              <a:rPr lang="tr-TR" sz="1600">
                <a:solidFill>
                  <a:srgbClr val="0000FF"/>
                </a:solidFill>
                <a:latin typeface="Franklin Gothic Book"/>
              </a:rPr>
              <a:t>Her bir globülin zinciri bir hem-bir Oksijen molekülü taşır; Hgb tetrameri 4 O2 taşır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b="12665"/>
          <a:stretch>
            <a:fillRect/>
          </a:stretch>
        </p:blipFill>
        <p:spPr bwMode="auto">
          <a:xfrm>
            <a:off x="571500" y="1214438"/>
            <a:ext cx="7929563" cy="5429250"/>
          </a:xfrm>
          <a:prstGeom prst="rect">
            <a:avLst/>
          </a:prstGeom>
          <a:noFill/>
          <a:ln w="9525">
            <a:noFill/>
            <a:miter lim="800000"/>
            <a:headEnd/>
            <a:tailEnd/>
          </a:ln>
        </p:spPr>
      </p:pic>
      <p:sp>
        <p:nvSpPr>
          <p:cNvPr id="9219" name="2 Metin kutusu"/>
          <p:cNvSpPr txBox="1">
            <a:spLocks noChangeArrowheads="1"/>
          </p:cNvSpPr>
          <p:nvPr/>
        </p:nvSpPr>
        <p:spPr bwMode="auto">
          <a:xfrm>
            <a:off x="1116013" y="404813"/>
            <a:ext cx="6911975" cy="708025"/>
          </a:xfrm>
          <a:prstGeom prst="rect">
            <a:avLst/>
          </a:prstGeom>
          <a:noFill/>
          <a:ln w="9525">
            <a:noFill/>
            <a:miter lim="800000"/>
            <a:headEnd/>
            <a:tailEnd/>
          </a:ln>
        </p:spPr>
        <p:txBody>
          <a:bodyPr>
            <a:spAutoFit/>
          </a:bodyPr>
          <a:lstStyle/>
          <a:p>
            <a:pPr fontAlgn="auto">
              <a:spcBef>
                <a:spcPts val="0"/>
              </a:spcBef>
              <a:spcAft>
                <a:spcPts val="0"/>
              </a:spcAft>
              <a:defRPr/>
            </a:pPr>
            <a:r>
              <a:rPr lang="tr-TR" sz="4000" b="1" dirty="0">
                <a:solidFill>
                  <a:srgbClr val="800000"/>
                </a:solidFill>
                <a:latin typeface="+mj-lt"/>
                <a:cs typeface="+mn-cs"/>
              </a:rPr>
              <a:t>HEMOGLOBİN  TÜRLERİ</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394</TotalTime>
  <Words>2413</Words>
  <Application>Microsoft Office PowerPoint</Application>
  <PresentationFormat>Ekran Gösterisi (4:3)</PresentationFormat>
  <Paragraphs>684</Paragraphs>
  <Slides>65</Slides>
  <Notes>0</Notes>
  <HiddenSlides>0</HiddenSlides>
  <MMClips>0</MMClips>
  <ScaleCrop>false</ScaleCrop>
  <HeadingPairs>
    <vt:vector size="4" baseType="variant">
      <vt:variant>
        <vt:lpstr>Tema</vt:lpstr>
      </vt:variant>
      <vt:variant>
        <vt:i4>1</vt:i4>
      </vt:variant>
      <vt:variant>
        <vt:lpstr>Slayt Başlıkları</vt:lpstr>
      </vt:variant>
      <vt:variant>
        <vt:i4>65</vt:i4>
      </vt:variant>
    </vt:vector>
  </HeadingPairs>
  <TitlesOfParts>
    <vt:vector size="66" baseType="lpstr">
      <vt:lpstr>Gezinti</vt:lpstr>
      <vt:lpstr>             demİR EKSİKLİĞİ ANEMİSİ</vt:lpstr>
      <vt:lpstr>AMAÇ</vt:lpstr>
      <vt:lpstr>ÖĞRENİM HEDEFLERİ</vt:lpstr>
      <vt:lpstr> HEMATOPOEZ </vt:lpstr>
      <vt:lpstr>HEMATOPOEZ</vt:lpstr>
      <vt:lpstr>ERİTROPOEZ İÇİN GEREKLİ ELEMANLAR</vt:lpstr>
      <vt:lpstr>Eritropoietin</vt:lpstr>
      <vt:lpstr>HEMOGLOBİN</vt:lpstr>
      <vt:lpstr>PowerPoint Sunusu</vt:lpstr>
      <vt:lpstr>Normal eritrosit değerleri</vt:lpstr>
      <vt:lpstr>Yaşa ve Cinse Göre Ortalama ve -2SD Hb Değerleri</vt:lpstr>
      <vt:lpstr>PowerPoint Sunusu</vt:lpstr>
      <vt:lpstr>PowerPoint Sunusu</vt:lpstr>
      <vt:lpstr>AnemİLerİN patofİzyolojİlerİne göre sInIflandIrIlmasI</vt:lpstr>
      <vt:lpstr> Anemİlerİn morfolojİlerİne göre sINIFLANDIRILMASI</vt:lpstr>
      <vt:lpstr>AnemİLİ hastaya yaklaşIm</vt:lpstr>
      <vt:lpstr>Anemİ semptom-bulgularI</vt:lpstr>
      <vt:lpstr>ANEMİLERİN TANISINDA KULLANILAN LABORATUVAR TESTLERİ</vt:lpstr>
      <vt:lpstr>DEMİR EKSİKLİĞİ ANEMİSİ</vt:lpstr>
      <vt:lpstr>PowerPoint Sunusu</vt:lpstr>
      <vt:lpstr>İnsan vücudunda demİR</vt:lpstr>
      <vt:lpstr>BESİNLERDE DEMİR</vt:lpstr>
      <vt:lpstr>Demİr  emİlİmİ</vt:lpstr>
      <vt:lpstr>Demİr eksİklİğİnİn sebeplerİ</vt:lpstr>
      <vt:lpstr>Demİr eksİklİğİ Anemİsİnİn Klİnİk Özellİklerİ</vt:lpstr>
      <vt:lpstr>KOILONYCHIA                    ANGULER CHEİLİTİS</vt:lpstr>
      <vt:lpstr>PİKA</vt:lpstr>
      <vt:lpstr>   TANI</vt:lpstr>
      <vt:lpstr>    TANI</vt:lpstr>
      <vt:lpstr>PowerPoint Sunusu</vt:lpstr>
      <vt:lpstr>Demİr eksİklİğİ anemİsİnİn laboratuvar bulgularI</vt:lpstr>
      <vt:lpstr>PowerPoint Sunusu</vt:lpstr>
      <vt:lpstr>Mİkrosİtİk Anemİ</vt:lpstr>
      <vt:lpstr>PowerPoint Sunusu</vt:lpstr>
      <vt:lpstr>Demir eksikliğinin primer nedeni teSPİt edilip uygun şeklide   tedavi edilmelidir. (GGK, GİS endoskopisi) </vt:lpstr>
      <vt:lpstr>Demİr eksİklİğİ anemİsinİn tedavİsİ</vt:lpstr>
      <vt:lpstr>Tedavi</vt:lpstr>
      <vt:lpstr>Tedavi</vt:lpstr>
      <vt:lpstr>Tedavi</vt:lpstr>
      <vt:lpstr>Tedavi</vt:lpstr>
      <vt:lpstr>Tedavi</vt:lpstr>
      <vt:lpstr>Tedavi</vt:lpstr>
      <vt:lpstr>Tedavi</vt:lpstr>
      <vt:lpstr>Tedavi</vt:lpstr>
      <vt:lpstr>Tedavi</vt:lpstr>
      <vt:lpstr>Tedavi</vt:lpstr>
      <vt:lpstr>Tedavi</vt:lpstr>
      <vt:lpstr>Tedaviye Cevap</vt:lpstr>
      <vt:lpstr>Tedaviye Cevap</vt:lpstr>
      <vt:lpstr>PowerPoint Sunusu</vt:lpstr>
      <vt:lpstr>Proflaksi</vt:lpstr>
      <vt:lpstr>GEBELERDE PROFİLAKSİ</vt:lpstr>
      <vt:lpstr>TEDAVİYE CEVAPSIZLIK NEDENLERİ</vt:lpstr>
      <vt:lpstr>Absorbsiyon bozukuluğu var MI?</vt:lpstr>
      <vt:lpstr>PowerPoint Sunusu</vt:lpstr>
      <vt:lpstr>İNFLAMASYONA BAĞLI ANEMİ </vt:lpstr>
      <vt:lpstr>KRONİK HASTALIK ANEMİSİ</vt:lpstr>
      <vt:lpstr>  </vt:lpstr>
      <vt:lpstr>PowerPoint Sunusu</vt:lpstr>
      <vt:lpstr>İnflamasyona bağlI anemİ-TanI</vt:lpstr>
      <vt:lpstr>PowerPoint Sunusu</vt:lpstr>
      <vt:lpstr>Ayırıcı Tanı</vt:lpstr>
      <vt:lpstr>Ayırıcı Tanı</vt:lpstr>
      <vt:lpstr>PowerPoint Sunusu</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demİR EKSİKLİĞİ ANEMİSİ</dc:title>
  <dc:creator>win 7</dc:creator>
  <cp:lastModifiedBy>Win7</cp:lastModifiedBy>
  <cp:revision>156</cp:revision>
  <dcterms:created xsi:type="dcterms:W3CDTF">2015-02-22T21:37:43Z</dcterms:created>
  <dcterms:modified xsi:type="dcterms:W3CDTF">2015-02-24T12:57:44Z</dcterms:modified>
</cp:coreProperties>
</file>