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5" r:id="rId3"/>
    <p:sldId id="260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309" r:id="rId13"/>
    <p:sldId id="272" r:id="rId14"/>
    <p:sldId id="273" r:id="rId15"/>
    <p:sldId id="275" r:id="rId16"/>
    <p:sldId id="310" r:id="rId17"/>
    <p:sldId id="276" r:id="rId18"/>
    <p:sldId id="277" r:id="rId19"/>
    <p:sldId id="279" r:id="rId20"/>
    <p:sldId id="281" r:id="rId21"/>
    <p:sldId id="282" r:id="rId22"/>
    <p:sldId id="283" r:id="rId23"/>
    <p:sldId id="284" r:id="rId24"/>
    <p:sldId id="316" r:id="rId25"/>
    <p:sldId id="285" r:id="rId26"/>
    <p:sldId id="288" r:id="rId27"/>
    <p:sldId id="292" r:id="rId28"/>
    <p:sldId id="298" r:id="rId29"/>
    <p:sldId id="313" r:id="rId30"/>
    <p:sldId id="315" r:id="rId31"/>
    <p:sldId id="299" r:id="rId32"/>
    <p:sldId id="301" r:id="rId33"/>
    <p:sldId id="302" r:id="rId34"/>
    <p:sldId id="311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00C63F-78B6-9445-8341-95728F5FD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910B298-6A93-8541-982E-E43BCF09C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17DE19-28B9-3448-AA02-3879DB54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2F35AF-78E6-B24A-9626-C2802208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E66A31-39D9-0844-8183-2CC691F1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36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0E1566-9430-AA40-8628-D7212BEC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870DDB6-688A-994E-A1F7-DF7807E2C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B8C413-BE74-7B4E-BFB9-D62E1E82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2C5FDF-327B-C045-95B7-748D3F31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DD2D59-3119-FC41-B470-FC48D815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97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07798F9-5C82-D744-8DD6-B2A3C0B41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AD63DE-1B6E-2346-AB68-C0DDDDC8F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BD593A-33DF-AE46-925A-BC53770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D101FD-A702-DB40-95AA-EA837D99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35FC83-D494-0146-AF83-D1A09369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6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9F2403-99A2-9047-9C7A-AC61A7DB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6FF192-9270-564F-B03B-399F44C7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0A724F-8471-A042-8F62-525E56C8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8CB21A-0BD5-BA41-BBB5-53FA67D7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4CC27B-00F2-DD45-A41B-651297FC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01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99F119-F486-BC46-9C93-C156E66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8A9A05-988F-0441-816C-F3E64E28D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D3D569-570F-804D-9688-681134F5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E7F090-8EDA-C940-89DF-AEE29589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3665A1-A99B-0049-B68B-CCE4EF88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4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36DB71-7DC6-BD4A-AF35-1906C4A8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0F23A6-AECE-224B-992D-CBB40389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129F024-F747-D94E-8155-817974639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D1C7B9-543C-4241-9250-3C29463D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9D41B6-7686-0144-8E99-52060C19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235CC9-6407-6C4F-9642-5D184930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49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AE7D74-28FE-5D45-BC5F-69E20F8D1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A9C282D-E074-4A42-B687-41F6C8A2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953034A-B476-2C4B-8DA3-94B5619C6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D9F165-9780-7A49-9772-EBC7C5A70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D37F289-2AFF-AD46-8099-C5C41027E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13323D-1D61-9E4F-AD52-9645C7DF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F714332-935C-4D4C-8E39-CDED9D04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2FCC222-C873-1D4A-9671-15EE6672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76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C3D0AA-2E3E-814E-BF17-0C4E74F6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7EDEB57-8878-0044-A9D1-7C4EB744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4878059-CE38-4B49-8AC8-8F554DBB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365B91-EB39-4F4D-A63E-41B49624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06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F15AD0D-2A0E-F44D-8A3A-66623F83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705CB04-2C7A-B943-AA28-9DCBA7A9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08B9D8-B684-D740-92C3-9D476B7A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27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D0BA4B-E960-9B4C-B98F-5AF1AEA0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661618-A4B1-214D-8135-962B1F4C8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0B00CC9-B9CB-E440-883F-13556FDC5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BE8CAA-0BFC-1E47-8C58-BEC8E8E5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DC16E8-B9F9-E340-8962-F3524F20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45286A-E5A6-2D4A-9E0F-AA9F7F10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29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C010C2-7EDF-2B4F-A02E-1BCD19B8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CAF5C9E-E2B9-3E44-829B-D20F42A05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C244B1-980F-214D-A135-023682268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B9D4B6-1669-9D4E-A0F6-9E5BD43C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1E9356-F168-8241-A5AD-D648414E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FB4EB0-FC5B-8140-AD88-8268C0A0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08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DC705BB-D771-EA47-BF80-70C4C544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8C0954-C985-724B-80BB-7BEF09F54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94CB3F-9822-A541-9B59-5C6AA52C9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A03E-E1DB-C546-B52C-276A6251C430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90BADE-DCC1-8D4B-8D91-70E507EA3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9874D-909F-4549-AE78-522283C67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D449-6282-0943-AC7E-5AC9393B1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32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28453C8-2716-4F45-BC14-4083E8855F9A}"/>
              </a:ext>
            </a:extLst>
          </p:cNvPr>
          <p:cNvSpPr txBox="1"/>
          <p:nvPr/>
        </p:nvSpPr>
        <p:spPr>
          <a:xfrm>
            <a:off x="4921966" y="233282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F60B46A1-84EB-7942-969F-0E31A590B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80" y="367273"/>
            <a:ext cx="9838754" cy="57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0FD166-C402-ED41-BA21-9FEBF0A5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55" y="440643"/>
            <a:ext cx="10515600" cy="724473"/>
          </a:xfrm>
        </p:spPr>
        <p:txBody>
          <a:bodyPr>
            <a:normAutofit fontScale="90000"/>
          </a:bodyPr>
          <a:lstStyle/>
          <a:p>
            <a:r>
              <a:rPr lang="tr-TR" sz="5400" b="1"/>
              <a:t>                        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8B28CA-A125-2B49-A789-56CFC93E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3" y="1326939"/>
            <a:ext cx="11759036" cy="55850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>
              <a:effectLst/>
            </a:endParaRP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Ülke çapında , 2 haftalık periyodda 118 GP  (71 Hollandalı ve 47 </a:t>
            </a: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Belçikalı)’a ait kayıt formunda  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22294 hasta teması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ait kayıt dönüşü oldu. </a:t>
            </a: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Tüm konsültasyon temas tipi sadece  Hollandalı GP’e  kayıtlıydı.</a:t>
            </a:r>
            <a:br>
              <a:rPr lang="tr-TR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(14862 Hollandalı hasta teması : 10477 konsültasyonlar (% 70.5))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8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84634-F377-2B41-A240-DCCAF840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10"/>
            <a:ext cx="10515600" cy="938564"/>
          </a:xfrm>
        </p:spPr>
        <p:txBody>
          <a:bodyPr/>
          <a:lstStyle/>
          <a:p>
            <a:r>
              <a:rPr lang="tr-TR"/>
              <a:t> 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F48909-4C67-C94E-9AE6-6141D363E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0088"/>
            <a:ext cx="12191999" cy="5509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Göğüs ağrısı : insidans</a:t>
            </a:r>
          </a:p>
          <a:p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Birinci basamağa başvuran 22294 kişide 281'inde göğüs ağrısı vardı. </a:t>
            </a:r>
          </a:p>
          <a:p>
            <a:pPr marL="0" indent="0">
              <a:buNone/>
            </a:pP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göğüs ağrısı insidansı % 1.26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idi 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(Hollanda'da% 1,08 ve Belçika'da% 1,63, p &lt;0.0005).</a:t>
            </a: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 başına göğüs ağrısı insidansı, GP başına toplam konsültasyonların % </a:t>
            </a: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0,0 ila % 6,62'si arasında değişmiştir.</a:t>
            </a:r>
          </a:p>
          <a:p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 başına ortalama insidans 1,32 (± SD 1,20, SEM 0,11), medyan 0,95 </a:t>
            </a: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(tablo 1). </a:t>
            </a:r>
          </a:p>
          <a:p>
            <a:pPr marL="0" indent="0">
              <a:buNone/>
            </a:pPr>
            <a:endParaRPr lang="tr-TR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1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 = ortalamanın standart hatası (standard error of mean) = standart hata </a:t>
            </a:r>
            <a:r>
              <a:rPr lang="tr-TR" sz="11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tr-TR" sz="1100">
                <a:latin typeface="Arial" panose="020B0604020202020204" pitchFamily="34" charset="0"/>
                <a:cs typeface="Arial" panose="020B0604020202020204" pitchFamily="34" charset="0"/>
              </a:rPr>
              <a:t>SD =  Standart Sapma </a:t>
            </a:r>
            <a:endParaRPr lang="tr-TR" sz="1100">
              <a:effectLst/>
            </a:endParaRPr>
          </a:p>
          <a:p>
            <a:endParaRPr lang="tr-TR">
              <a:effectLst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87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C095EE-8FCF-DA46-A856-1357CC8A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C827B9-4DBE-A14D-8650-002BE10B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5" y="1933506"/>
            <a:ext cx="12557357" cy="4351338"/>
          </a:xfrm>
        </p:spPr>
        <p:txBody>
          <a:bodyPr>
            <a:normAutofit/>
          </a:bodyPr>
          <a:lstStyle/>
          <a:p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Göğüs ağrısı kadınlarda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daha fazla meydana geldi(p = 0,03) .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kadın vaka 158/279  (% 56,6)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 ortalama yaş 54,4]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erkek vaka 121/279 (% 43,4)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ortalama yaş 53.0].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İki vakada cinsiyet bilinmiyordu (şekil 1).</a:t>
            </a:r>
            <a:b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5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69E222-31AD-DF40-A015-E1F3ACB0C3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/>
          <a:lstStyle/>
          <a:p>
            <a:r>
              <a:rPr lang="tr-TR"/>
              <a:t>                              </a:t>
            </a:r>
          </a:p>
        </p:txBody>
      </p:sp>
      <p:pic>
        <p:nvPicPr>
          <p:cNvPr id="8" name="Resim 8">
            <a:extLst>
              <a:ext uri="{FF2B5EF4-FFF2-40B4-BE49-F238E27FC236}">
                <a16:creationId xmlns:a16="http://schemas.microsoft.com/office/drawing/2014/main" id="{3315DB95-6FAC-5548-8AA0-C689F37B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74" y="194187"/>
            <a:ext cx="6952252" cy="521065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09C37B1-478E-804B-86F0-33647D9FA771}"/>
              </a:ext>
            </a:extLst>
          </p:cNvPr>
          <p:cNvSpPr txBox="1"/>
          <p:nvPr/>
        </p:nvSpPr>
        <p:spPr>
          <a:xfrm>
            <a:off x="5180881" y="251621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A2A845E-6FE5-B548-8CE4-85D7C8F20FFE}"/>
              </a:ext>
            </a:extLst>
          </p:cNvPr>
          <p:cNvSpPr txBox="1"/>
          <p:nvPr/>
        </p:nvSpPr>
        <p:spPr>
          <a:xfrm>
            <a:off x="269702" y="5685333"/>
            <a:ext cx="11608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>
                <a:effectLst/>
              </a:rPr>
              <a:t>Şekil 1 : </a:t>
            </a:r>
            <a:r>
              <a:rPr lang="tr-TR">
                <a:effectLst/>
              </a:rPr>
              <a:t> Göğüs ağrısı olan hastalar arasında yaş ve cinsiyetin frekans histogramı (n = 279, iki vaka eksik). </a:t>
            </a:r>
          </a:p>
          <a:p>
            <a:pPr algn="l"/>
            <a:r>
              <a:rPr lang="tr-TR" b="1">
                <a:effectLst/>
              </a:rPr>
              <a:t>Göğüs ağrısı olan 281 hasta</a:t>
            </a:r>
            <a:r>
              <a:rPr lang="tr-TR">
                <a:effectLst/>
              </a:rPr>
              <a:t>nın 121’i </a:t>
            </a:r>
            <a:r>
              <a:rPr lang="tr-TR" b="1">
                <a:effectLst/>
              </a:rPr>
              <a:t>(% 43.1) erkek (ortalama yaş 54.4)  </a:t>
            </a:r>
            <a:r>
              <a:rPr lang="tr-TR">
                <a:effectLst/>
              </a:rPr>
              <a:t>,</a:t>
            </a:r>
            <a:r>
              <a:rPr lang="tr-TR" b="1">
                <a:effectLst/>
              </a:rPr>
              <a:t> </a:t>
            </a:r>
            <a:r>
              <a:rPr lang="tr-TR">
                <a:effectLst/>
              </a:rPr>
              <a:t>158'i</a:t>
            </a:r>
            <a:r>
              <a:rPr lang="tr-TR" b="1">
                <a:effectLst/>
              </a:rPr>
              <a:t> (% 56.2) kadındı (ortalama yaş 53.0 yıl)</a:t>
            </a:r>
            <a:r>
              <a:rPr lang="tr-TR">
                <a:effectLst/>
              </a:rPr>
              <a:t>, </a:t>
            </a:r>
          </a:p>
          <a:p>
            <a:pPr algn="l"/>
            <a:r>
              <a:rPr lang="tr-TR">
                <a:effectLst/>
              </a:rPr>
              <a:t>iki vakada cinsiyet bilinmiyordu.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3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50C33A-83B8-B749-877F-6204A0460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703263"/>
          </a:xfrm>
        </p:spPr>
        <p:txBody>
          <a:bodyPr/>
          <a:lstStyle/>
          <a:p>
            <a:r>
              <a:rPr lang="tr-TR"/>
              <a:t>                              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F8772A7-052A-AD4F-BB79-3C322CF5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39" y="343549"/>
            <a:ext cx="8128000" cy="458395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E503E2B-812E-5B4E-95E2-1189137002D7}"/>
              </a:ext>
            </a:extLst>
          </p:cNvPr>
          <p:cNvSpPr txBox="1"/>
          <p:nvPr/>
        </p:nvSpPr>
        <p:spPr>
          <a:xfrm>
            <a:off x="938564" y="5447994"/>
            <a:ext cx="1036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GP başına göğüs ağrısı insidansı, GP başına toplam konsültasyonların% 0.0 ila% 6.62'si arasında değişmiştir (</a:t>
            </a:r>
            <a:r>
              <a:rPr lang="tr-TR" b="1">
                <a:effectLst/>
              </a:rPr>
              <a:t>GP başına ortalama insidans 1.32  (± SD 1.20) , medyan 0.95)</a:t>
            </a:r>
            <a:r>
              <a:rPr lang="tr-TR">
                <a:effectLst/>
              </a:rPr>
              <a:t>. GPs, Genel pratisyen hekimler.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00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3661BB-0311-0A4A-B180-8041F5F4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702"/>
            <a:ext cx="10515600" cy="724474"/>
          </a:xfrm>
        </p:spPr>
        <p:txBody>
          <a:bodyPr/>
          <a:lstStyle/>
          <a:p>
            <a:r>
              <a:rPr lang="tr-TR"/>
              <a:t>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460C72-4F1E-3040-8F38-B56E40C2A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03" y="1771685"/>
            <a:ext cx="11672732" cy="4798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GP'lerin sunumdaki ilk değerlendirmesinde ön tanılar:</a:t>
            </a:r>
            <a:endParaRPr lang="tr-TR" sz="3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kas-iskelet sistemi kökenli(% 26.1) en sık ön tanıydı.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psikolojik şikayetler hiperventilasyon sendromu (% 17.0),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kardiyak iskemik hastalık (% 14.5) 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gastrointestinal orijinli (% 11.2) .</a:t>
            </a:r>
          </a:p>
          <a:p>
            <a:pPr marL="0" indent="0">
              <a:buNone/>
            </a:pP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87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52E42-B7E0-204D-BB1B-2196974C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76" y="246456"/>
            <a:ext cx="10515600" cy="1325563"/>
          </a:xfrm>
        </p:spPr>
        <p:txBody>
          <a:bodyPr/>
          <a:lstStyle/>
          <a:p>
            <a:r>
              <a:rPr lang="tr-TR"/>
              <a:t>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9D9093-8D64-2644-AAAC-377A4EFC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5"/>
            <a:ext cx="12557357" cy="4351338"/>
          </a:xfrm>
        </p:spPr>
        <p:txBody>
          <a:bodyPr>
            <a:normAutofit/>
          </a:bodyPr>
          <a:lstStyle/>
          <a:p>
            <a:r>
              <a:rPr lang="tr-TR" b="1">
                <a:effectLst/>
              </a:rPr>
              <a:t>En sık spesifik ICPC kodlu ön tanıları L04</a:t>
            </a:r>
            <a:r>
              <a:rPr lang="tr-TR">
                <a:effectLst/>
              </a:rPr>
              <a:t> "</a:t>
            </a:r>
            <a:r>
              <a:rPr lang="tr-TR" b="1">
                <a:effectLst/>
              </a:rPr>
              <a:t>Göğüs duvarı ile ilgili şikayetler</a:t>
            </a:r>
            <a:r>
              <a:rPr lang="tr-TR">
                <a:effectLst/>
              </a:rPr>
              <a:t>" (</a:t>
            </a:r>
            <a:r>
              <a:rPr lang="tr-TR" b="1">
                <a:effectLst/>
              </a:rPr>
              <a:t>% 16,7</a:t>
            </a:r>
            <a:r>
              <a:rPr lang="tr-TR">
                <a:effectLst/>
              </a:rPr>
              <a:t>), olarak kaydedildi . Diğerleri : </a:t>
            </a:r>
          </a:p>
          <a:p>
            <a:pPr marL="0" indent="0">
              <a:buNone/>
            </a:pPr>
            <a:r>
              <a:rPr lang="tr-TR">
                <a:effectLst/>
              </a:rPr>
              <a:t>R98 "hiperventilasyon sendromu (% 7,1),</a:t>
            </a:r>
          </a:p>
          <a:p>
            <a:pPr marL="0" indent="0">
              <a:buNone/>
            </a:pPr>
            <a:r>
              <a:rPr lang="tr-TR">
                <a:effectLst/>
              </a:rPr>
              <a:t>L99.06 "kostokondrit" (% 6.0), </a:t>
            </a:r>
          </a:p>
          <a:p>
            <a:pPr marL="0" indent="0">
              <a:buNone/>
            </a:pPr>
            <a:r>
              <a:rPr lang="tr-TR">
                <a:effectLst/>
              </a:rPr>
              <a:t>D84 "reflü / özefajit ", </a:t>
            </a: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K74" iskemik kalp hastalığı ", </a:t>
            </a:r>
          </a:p>
          <a:p>
            <a:pPr marL="0" indent="0">
              <a:buNone/>
            </a:pPr>
            <a:r>
              <a:rPr lang="tr-TR">
                <a:effectLst/>
              </a:rPr>
              <a:t>K74.01"kararsız anjina"ve daha fazla belirtilmeyen psikolojik bozukluk (her biri% 5).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531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8B5ED-A9EA-8B47-8AC4-D9249935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686"/>
          </a:xfrm>
        </p:spPr>
        <p:txBody>
          <a:bodyPr/>
          <a:lstStyle/>
          <a:p>
            <a:r>
              <a:rPr lang="tr-TR"/>
              <a:t>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46107C-1967-1348-9C50-66A987F8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71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/>
              <a:t>Hayatı tehdit eden hastalıklar</a:t>
            </a:r>
            <a:r>
              <a:rPr lang="tr-TR" sz="3200" b="1">
                <a:effectLst/>
              </a:rPr>
              <a:t> ön tanısı </a:t>
            </a:r>
            <a:r>
              <a:rPr lang="tr-TR" sz="3200">
                <a:effectLst/>
              </a:rPr>
              <a:t>alan</a:t>
            </a:r>
            <a:r>
              <a:rPr lang="tr-TR" sz="3200" b="1">
                <a:effectLst/>
              </a:rPr>
              <a:t> 48 vaka (% 17.1)</a:t>
            </a:r>
            <a:r>
              <a:rPr lang="tr-TR" sz="3200">
                <a:effectLst/>
              </a:rPr>
              <a:t> şu şekilde etiketlendi: </a:t>
            </a:r>
          </a:p>
          <a:p>
            <a:r>
              <a:rPr lang="tr-TR" sz="3200" b="1">
                <a:effectLst/>
              </a:rPr>
              <a:t>7 vaka (% 2,5) şüpheli pulmoner emboli .</a:t>
            </a:r>
            <a:endParaRPr lang="tr-TR" sz="3200" b="1"/>
          </a:p>
          <a:p>
            <a:r>
              <a:rPr lang="tr-TR" sz="3200" b="1">
                <a:effectLst/>
              </a:rPr>
              <a:t>40 vaka (% 14,2) kardiyak iskemik kökenli</a:t>
            </a:r>
            <a:r>
              <a:rPr lang="tr-TR" sz="3200">
                <a:effectLst/>
              </a:rPr>
              <a:t>. (6'sı stabil olarak etiketlendi, 34 vakada unstabil olduğu şüpheli kalp hastalığı veya miyokard enfarktüsü olarak kaydedildi)</a:t>
            </a:r>
          </a:p>
          <a:p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80284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7D28CE-FC8C-A142-ADB3-8E9DA13B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872"/>
          </a:xfrm>
        </p:spPr>
        <p:txBody>
          <a:bodyPr/>
          <a:lstStyle/>
          <a:p>
            <a:r>
              <a:rPr lang="tr-TR"/>
              <a:t>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9F856A-7127-914E-919D-9AE9C44B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63" y="1434817"/>
            <a:ext cx="12168984" cy="532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123/281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göğüs ağrısı vakasında (% 43,8), ek tanı testi yapıldı</a:t>
            </a:r>
            <a:r>
              <a:rPr lang="tr-TR" sz="3200" u="sng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(toplam 164 test)  :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81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28,8) EKG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21,0) venöz kan numuneler,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(% 2,8) bakım noktası (PoC) testi ( CRP, D-dimer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tr-TR" sz="3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göğüs röntgeni, 1 göğüs CT , 3 egzersiz testleri, 24 saatlik kan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basıncı testleri ve 1  abdominal ultrason.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İki vakada, dil altı nitrogliserin tanı testi olarak kullanıldı (şekil 2 ve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tablo 2)</a:t>
            </a: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3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EBBB9E-F966-8F43-B126-74773C01D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7480"/>
          </a:xfrm>
        </p:spPr>
        <p:txBody>
          <a:bodyPr/>
          <a:lstStyle/>
          <a:p>
            <a:r>
              <a:rPr lang="tr-TR"/>
              <a:t> 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2E1D95-574A-874F-A0DA-01E4A543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09" y="798321"/>
            <a:ext cx="12406324" cy="57576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 sz="3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103/281 </a:t>
            </a:r>
            <a:r>
              <a:rPr lang="tr-TR" sz="3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40.2) göğüs ağrısı olan hasta </a:t>
            </a:r>
            <a:r>
              <a:rPr lang="tr-TR" sz="3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 tarafından </a:t>
            </a:r>
            <a:r>
              <a:rPr lang="tr-TR" sz="35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sevk edildi.</a:t>
            </a:r>
          </a:p>
          <a:p>
            <a:endParaRPr lang="tr-TR" sz="35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16/281(% 5,7) koroner bakıma </a:t>
            </a:r>
            <a:endParaRPr lang="tr-TR" sz="3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35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24/281 (% 8,5) başka bir acil servise ( toplam acil sevki % 14.2)</a:t>
            </a:r>
          </a:p>
          <a:p>
            <a:endParaRPr lang="tr-TR" sz="3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5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3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0/281 (% 21,4) başka bir gün ikinci basamağa </a:t>
            </a:r>
          </a:p>
          <a:p>
            <a:endParaRPr lang="tr-TR" sz="35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13/281 'ü bilinmeyen bir bölüme sevk edildi (tablo 2). </a:t>
            </a:r>
          </a:p>
          <a:p>
            <a:endParaRPr lang="tr-TR" sz="35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5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Belçikalı pratisyen hekimler (% 49) Hollanda pratisyenlerinden daha yüksek sevk oranına sahipti (% 34, p = 0.01).</a:t>
            </a:r>
            <a:endParaRPr lang="tr-TR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5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80B88B0-B7A9-6C4F-AF91-D4743CB3EE57}"/>
              </a:ext>
            </a:extLst>
          </p:cNvPr>
          <p:cNvSpPr txBox="1"/>
          <p:nvPr/>
        </p:nvSpPr>
        <p:spPr>
          <a:xfrm flipH="1">
            <a:off x="7422217" y="4780342"/>
            <a:ext cx="3603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Arş Gör.Dr.Rıfat BEKAR </a:t>
            </a:r>
          </a:p>
          <a:p>
            <a:pPr algn="l"/>
            <a:r>
              <a:rPr lang="tr-TR"/>
              <a:t>KTÜ AİLE HEKİMLİĞİ ANA BİLİM DALI</a:t>
            </a:r>
          </a:p>
          <a:p>
            <a:pPr algn="l"/>
            <a:r>
              <a:rPr lang="tr-TR"/>
              <a:t>28.01.2021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AB068AE-9479-8A43-9290-17E9A9607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7" y="1790826"/>
            <a:ext cx="11337874" cy="11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A1D672-D87E-2148-B194-71D83BEA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 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50C4C3-133E-7E4D-BFEA-8F72A52E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54" y="1857989"/>
            <a:ext cx="12147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az 1 ay sonra takipte </a:t>
            </a:r>
            <a:endParaRPr lang="tr-TR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281 göğüs ağrısı vakasından 263'üne kesin kayıt koyuldu.</a:t>
            </a:r>
            <a:endParaRPr lang="tr-TR" sz="3200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32/263 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12,2)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hastaneye yatırıldı.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(13 vaka 24 saatten azdı).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İlk değerlendirmeden 18 gün sonra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hasta öldü .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hasta doğrudan pratisyen hekim tarafından acil bir ortama sevk edilmişti,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 ön tanı hem de kesin tanı miyokard enfarktüsüydü.</a:t>
            </a: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03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3A1FCF-166B-0B43-8C7B-353D52AB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11"/>
            <a:ext cx="10515600" cy="647285"/>
          </a:xfrm>
        </p:spPr>
        <p:txBody>
          <a:bodyPr>
            <a:normAutofit fontScale="90000"/>
          </a:bodyPr>
          <a:lstStyle/>
          <a:p>
            <a:r>
              <a:rPr lang="tr-TR"/>
              <a:t> 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CF2DFA-FA05-3141-843F-303BB9B66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6" y="884625"/>
            <a:ext cx="12181212" cy="6038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Takip süresi boyunca 348 ek tanı testi yapıldı  </a:t>
            </a: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(180 hasta için )</a:t>
            </a:r>
          </a:p>
          <a:p>
            <a:pPr marL="0" indent="0">
              <a:buNone/>
            </a:pPr>
            <a:endParaRPr lang="tr-TR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83/263 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31.6) vaka hiç test yapılmadan kesin tanı </a:t>
            </a: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ondu.</a:t>
            </a:r>
          </a:p>
          <a:p>
            <a:pPr marL="0" indent="0">
              <a:buNone/>
            </a:pPr>
            <a:endParaRPr lang="tr-TR" b="1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Yapılan testler : 105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39,9) EKG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88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33,4) kan testi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33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12,5) göğüs </a:t>
            </a:r>
          </a:p>
          <a:p>
            <a:pPr marL="0" indent="0">
              <a:buNone/>
            </a:pP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Röntgen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32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12,2) kardiyak EKO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27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10,3) efor EKG’si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tr-TR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 (% 5,3) koroner anjiyografi, 10 (% 3,8) koroner arter BT taramaları, </a:t>
            </a: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Akciğer embolisine yönelik 7 (% 2,7) BT taraması, </a:t>
            </a:r>
            <a:br>
              <a:rPr lang="tr-TR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(% 2,7) ambulant ritim kayıtları (holter izleme) ve</a:t>
            </a:r>
            <a:br>
              <a:rPr lang="tr-TR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(% 2.3) gastroskopi (daha fazla ayrıntı için şekil 2 ve tablo 2'ye bakın).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0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EA903-3BC2-1542-843A-7E64F527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957C72-4331-BD4C-AFAF-323BD4D9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76" y="183641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Ayrıca,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diğer sekiz görüntüleme tekniği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uygulandı: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dört tanı amaçlı ilaç tedavisinin başlatılması veya değiştirilmesi,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iki psikiyatrik test,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iki abdominal ultrason muayenesi,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tek foton emisyonlu bilgisayarlı tomografi (SPECT) taraması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iki spirometri yapıldı.</a:t>
            </a:r>
            <a:b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83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68D3D9-42B5-A540-B080-78CC5EBC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448"/>
          </a:xfrm>
        </p:spPr>
        <p:txBody>
          <a:bodyPr/>
          <a:lstStyle/>
          <a:p>
            <a:r>
              <a:rPr lang="tr-TR"/>
              <a:t>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E7B6A7-8FF5-BB44-8463-9D7287A0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>
                <a:effectLst/>
              </a:rPr>
              <a:t>283 hastanın 263 ‘üne kesin tanı kondu : </a:t>
            </a:r>
          </a:p>
          <a:p>
            <a:r>
              <a:rPr lang="tr-TR" b="1"/>
              <a:t>E</a:t>
            </a:r>
            <a:r>
              <a:rPr lang="tr-TR" b="1">
                <a:effectLst/>
              </a:rPr>
              <a:t>n sık kesin tanı : kas-iskelet kökenli (vakaların% 33,1'i)</a:t>
            </a:r>
            <a:r>
              <a:rPr lang="tr-TR">
                <a:effectLst/>
              </a:rPr>
              <a:t>, </a:t>
            </a:r>
          </a:p>
          <a:p>
            <a:r>
              <a:rPr lang="tr-TR">
                <a:effectLst/>
              </a:rPr>
              <a:t> hiperventilasyon sendromu dahil psikolojik şikayetler (% 17.1)</a:t>
            </a:r>
          </a:p>
          <a:p>
            <a:r>
              <a:rPr lang="tr-TR">
                <a:effectLst/>
              </a:rPr>
              <a:t>gastrointestinal hastalık (% 13.2) (tablo 2)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591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31F7E3-1D3E-8547-8152-034B8D5A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                             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A02FC-C620-9F40-9277-33899F76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12" y="1782473"/>
            <a:ext cx="10515600" cy="4351338"/>
          </a:xfrm>
        </p:spPr>
        <p:txBody>
          <a:bodyPr/>
          <a:lstStyle/>
          <a:p>
            <a:r>
              <a:rPr lang="tr-TR" b="1">
                <a:effectLst/>
              </a:rPr>
              <a:t>En sık görülen spesifik - ICPC kodlu - kesin tanı</a:t>
            </a:r>
            <a:br>
              <a:rPr lang="tr-TR" b="1"/>
            </a:br>
            <a:r>
              <a:rPr lang="tr-TR" b="1">
                <a:effectLst/>
              </a:rPr>
              <a:t>L04 "göğüs duvarı ile ilgili şikayetler" (% 25,6), ‘di. </a:t>
            </a:r>
          </a:p>
          <a:p>
            <a:r>
              <a:rPr lang="tr-TR" b="1"/>
              <a:t>Diğerleri:</a:t>
            </a:r>
            <a:endParaRPr lang="tr-TR" b="1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R98 "hiperventilasyon sendromu" (% 8,2), </a:t>
            </a:r>
            <a:br>
              <a:rPr lang="tr-TR"/>
            </a:br>
            <a:r>
              <a:rPr lang="tr-TR">
                <a:effectLst/>
              </a:rPr>
              <a:t>D84 "reflü / özofajit" (% 6,4) ve </a:t>
            </a:r>
            <a:br>
              <a:rPr lang="tr-TR"/>
            </a:br>
            <a:r>
              <a:rPr lang="tr-TR">
                <a:effectLst/>
              </a:rPr>
              <a:t>L99.06 "kostokondrit" (% 5.0). </a:t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709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EB7C14-DBF6-A74C-9779-965C746B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753"/>
          </a:xfrm>
        </p:spPr>
        <p:txBody>
          <a:bodyPr/>
          <a:lstStyle/>
          <a:p>
            <a:r>
              <a:rPr lang="tr-TR"/>
              <a:t>                               </a:t>
            </a:r>
            <a:r>
              <a:rPr lang="tr-TR" sz="4400" b="1">
                <a:solidFill>
                  <a:schemeClr val="bg1">
                    <a:lumMod val="75000"/>
                  </a:schemeClr>
                </a:solidFill>
              </a:rPr>
              <a:t>BULGULAR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1FE7A4-9F62-9540-A4FA-6E903C56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4" y="1629004"/>
            <a:ext cx="12115045" cy="5048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200" b="1">
              <a:effectLst/>
            </a:endParaRPr>
          </a:p>
          <a:p>
            <a:pPr marL="0" indent="0">
              <a:buNone/>
            </a:pPr>
            <a:r>
              <a:rPr lang="tr-TR" sz="3200">
                <a:effectLst/>
              </a:rPr>
              <a:t>22/263  kesin tanı </a:t>
            </a:r>
            <a:r>
              <a:rPr lang="tr-TR" sz="3200" b="1"/>
              <a:t>hayatı</a:t>
            </a:r>
            <a:r>
              <a:rPr lang="tr-TR" sz="3200" b="1">
                <a:effectLst/>
              </a:rPr>
              <a:t> tehdit edici </a:t>
            </a:r>
            <a:r>
              <a:rPr lang="tr-TR" sz="3200">
                <a:effectLst/>
              </a:rPr>
              <a:t>olarak kabul edildi </a:t>
            </a:r>
            <a:r>
              <a:rPr lang="tr-TR" sz="3200" b="1">
                <a:effectLst/>
              </a:rPr>
              <a:t>(% 8.4)</a:t>
            </a:r>
            <a:r>
              <a:rPr lang="tr-TR">
                <a:effectLst/>
              </a:rPr>
              <a:t>.</a:t>
            </a:r>
          </a:p>
          <a:p>
            <a:pPr marL="0" indent="0">
              <a:buNone/>
            </a:pPr>
            <a:r>
              <a:rPr lang="tr-TR" sz="3200"/>
              <a:t>Bunların dağılımı : </a:t>
            </a:r>
            <a:endParaRPr lang="tr-TR" sz="3200">
              <a:effectLst/>
            </a:endParaRPr>
          </a:p>
          <a:p>
            <a:r>
              <a:rPr lang="tr-TR" b="1">
                <a:effectLst/>
              </a:rPr>
              <a:t>21  vaka kardiyak iskemi</a:t>
            </a:r>
            <a:r>
              <a:rPr lang="tr-TR">
                <a:effectLst/>
              </a:rPr>
              <a:t> (5 hastaya miyokardiyal enfarktüs teşhisi konmuştur)</a:t>
            </a:r>
          </a:p>
          <a:p>
            <a:pPr marL="0" indent="0">
              <a:buNone/>
            </a:pPr>
            <a:r>
              <a:rPr lang="tr-TR"/>
              <a:t>             17 (%6,5) kararsız kardiak hastalık veya miyokard enfarktüsü</a:t>
            </a:r>
          </a:p>
          <a:p>
            <a:pPr marL="0" indent="0">
              <a:buNone/>
            </a:pPr>
            <a:r>
              <a:rPr lang="tr-TR"/>
              <a:t>                4 stabil koroner hst.  </a:t>
            </a:r>
          </a:p>
          <a:p>
            <a:r>
              <a:rPr lang="tr-TR">
                <a:effectLst/>
              </a:rPr>
              <a:t> </a:t>
            </a:r>
            <a:r>
              <a:rPr lang="tr-TR" b="1"/>
              <a:t>1 vaka </a:t>
            </a:r>
            <a:r>
              <a:rPr lang="tr-TR" b="1">
                <a:effectLst/>
              </a:rPr>
              <a:t>pulmoner emboli</a:t>
            </a:r>
            <a:r>
              <a:rPr lang="tr-TR">
                <a:effectLst/>
              </a:rPr>
              <a:t> vakası kaydedildi (% 0.38) </a:t>
            </a: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02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3EB62511-A29B-B943-8841-99900C863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7" y="147897"/>
            <a:ext cx="6386735" cy="541866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AD61D08-945A-FB4A-A7E0-78C5CD21E2B8}"/>
              </a:ext>
            </a:extLst>
          </p:cNvPr>
          <p:cNvSpPr txBox="1"/>
          <p:nvPr/>
        </p:nvSpPr>
        <p:spPr>
          <a:xfrm>
            <a:off x="194817" y="5933458"/>
            <a:ext cx="1064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A299A50-2556-0F4F-A53E-1D659036E39B}"/>
              </a:ext>
            </a:extLst>
          </p:cNvPr>
          <p:cNvSpPr txBox="1"/>
          <p:nvPr/>
        </p:nvSpPr>
        <p:spPr>
          <a:xfrm>
            <a:off x="6915176" y="463889"/>
            <a:ext cx="5276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TABLO 3</a:t>
            </a:r>
            <a:r>
              <a:rPr lang="tr-TR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Ön ve kesin tanılar arasındaki benzerlik derecesi</a:t>
            </a:r>
          </a:p>
          <a:p>
            <a:pPr algn="l"/>
            <a:endParaRPr lang="tr-TR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algn="l"/>
            <a:r>
              <a:rPr lang="tr-TR">
                <a:solidFill>
                  <a:srgbClr val="3C4043"/>
                </a:solidFill>
                <a:latin typeface="Roboto" panose="02000000000000000000" pitchFamily="2" charset="0"/>
              </a:rPr>
              <a:t>% 23.1 vakanın ön ve kesin tanılar arasında </a:t>
            </a:r>
          </a:p>
          <a:p>
            <a:pPr algn="l"/>
            <a:r>
              <a:rPr lang="tr-TR">
                <a:solidFill>
                  <a:srgbClr val="3C4043"/>
                </a:solidFill>
                <a:latin typeface="Roboto" panose="02000000000000000000" pitchFamily="2" charset="0"/>
              </a:rPr>
              <a:t>‘büyük fark’ vardı.</a:t>
            </a:r>
          </a:p>
          <a:p>
            <a:pPr algn="l"/>
            <a:endParaRPr lang="tr-TR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algn="l"/>
            <a:endParaRPr lang="tr-TR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algn="l"/>
            <a:r>
              <a:rPr lang="tr-TR">
                <a:solidFill>
                  <a:srgbClr val="3C4043"/>
                </a:solidFill>
                <a:latin typeface="Roboto" panose="02000000000000000000" pitchFamily="2" charset="0"/>
              </a:rPr>
              <a:t>2 vakada ilk değerlendirmede  hayatı tehdit etmeyen  hastalık ön tanısı almışken , </a:t>
            </a:r>
          </a:p>
          <a:p>
            <a:pPr algn="l"/>
            <a:r>
              <a:rPr lang="tr-TR">
                <a:solidFill>
                  <a:srgbClr val="3C4043"/>
                </a:solidFill>
                <a:latin typeface="Roboto" panose="02000000000000000000" pitchFamily="2" charset="0"/>
              </a:rPr>
              <a:t>Hayatı tehdit eden hastalık kesin tanısı kondu </a:t>
            </a:r>
          </a:p>
        </p:txBody>
      </p:sp>
    </p:spTree>
    <p:extLst>
      <p:ext uri="{BB962C8B-B14F-4D97-AF65-F5344CB8AC3E}">
        <p14:creationId xmlns:p14="http://schemas.microsoft.com/office/powerpoint/2010/main" val="662648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EE590D-626E-C448-8CDC-4EDFCA5E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991"/>
          </a:xfrm>
        </p:spPr>
        <p:txBody>
          <a:bodyPr/>
          <a:lstStyle/>
          <a:p>
            <a:r>
              <a:rPr lang="tr-TR"/>
              <a:t>                             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DAFD29-FABF-254B-9278-274875D8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11" y="1413241"/>
            <a:ext cx="10515600" cy="5426418"/>
          </a:xfrm>
        </p:spPr>
        <p:txBody>
          <a:bodyPr>
            <a:normAutofit/>
          </a:bodyPr>
          <a:lstStyle/>
          <a:p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öğüs ağrısının en sık rastlanan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ön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kesin tanı nedenleri 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göğüs duvarı ile ilgili şikayetler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idi.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Göğüs ağrısının altta yatan diğer sık nedenleri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hiperventilasyon sendromu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reflü veya özofajit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kostokondrittir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Birinci basamakta göğüs ağrısı olan hastaların</a:t>
            </a:r>
          </a:p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8,4'ünde yaşamı tehdit eden hastalıklar bulundu.</a:t>
            </a:r>
          </a:p>
          <a:p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Kesin bir tanı olarak  AKS % 6,5 oranında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gerçekleşti.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996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FBC0F7-AF9D-4D4A-8844-A451D137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33"/>
          </a:xfrm>
        </p:spPr>
        <p:txBody>
          <a:bodyPr>
            <a:normAutofit fontScale="90000"/>
          </a:bodyPr>
          <a:lstStyle/>
          <a:p>
            <a:r>
              <a:rPr lang="tr-TR"/>
              <a:t>                              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TARTIŞMA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01303E-E429-954A-840B-436D5DB0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80" y="1305360"/>
            <a:ext cx="10515600" cy="5307749"/>
          </a:xfrm>
        </p:spPr>
        <p:txBody>
          <a:bodyPr>
            <a:normAutofit/>
          </a:bodyPr>
          <a:lstStyle/>
          <a:p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Tüm göğüs ağrısı vakalarının% 23.1'inde,(65 vaka) 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ön ve kesin tanılar arasında büyük bir fark bulundu.</a:t>
            </a: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Bununla birlikte, yaşamı tehdit eden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iki kesin tanı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başlangıçta </a:t>
            </a: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hayatı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tehdit edici olarak </a:t>
            </a:r>
          </a:p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değerlendirilmemişti.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Vakaların 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68.7'sinde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ön ve kesin tanıların ICPC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kodlaması tam olarak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eşitti veya 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ICPC kodlaması,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teşhis sonuçlarından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minimal fark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vardı.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70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30B81830-BC14-FA4C-A3FF-B15DF238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7087" cy="599808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6CD492D8-854C-F948-9E5A-B400118BAE19}"/>
              </a:ext>
            </a:extLst>
          </p:cNvPr>
          <p:cNvSpPr txBox="1"/>
          <p:nvPr/>
        </p:nvSpPr>
        <p:spPr>
          <a:xfrm>
            <a:off x="8706003" y="234864"/>
            <a:ext cx="30530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>
                <a:effectLst/>
              </a:rPr>
              <a:t>Şekil 2</a:t>
            </a:r>
          </a:p>
          <a:p>
            <a:pPr algn="l"/>
            <a:r>
              <a:rPr lang="tr-TR"/>
              <a:t>Vakaların sayısal dağılımında:</a:t>
            </a:r>
            <a:br>
              <a:rPr lang="tr-TR"/>
            </a:br>
            <a:r>
              <a:rPr lang="tr-TR">
                <a:effectLst/>
              </a:rPr>
              <a:t>Göğüs ağrısı olan 281 hastada teşhis süreci. </a:t>
            </a:r>
          </a:p>
          <a:p>
            <a:pPr algn="l"/>
            <a:r>
              <a:rPr lang="tr-TR">
                <a:effectLst/>
              </a:rPr>
              <a:t>263 hastada kesin kayıt tamamlandı.</a:t>
            </a:r>
          </a:p>
          <a:p>
            <a:pPr algn="l"/>
            <a:endParaRPr lang="tr-TR"/>
          </a:p>
          <a:p>
            <a:pPr algn="l"/>
            <a:r>
              <a:rPr lang="tr-TR" b="1"/>
              <a:t>Baslangıçta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 123 vakaya ek tanı testi yapıldı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96 kardiak ön tanısı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48 hayatı tehdit eden hastalık ön tanısı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40 hasta acil sevk edildi</a:t>
            </a:r>
          </a:p>
          <a:p>
            <a:pPr algn="l"/>
            <a:endParaRPr lang="tr-TR"/>
          </a:p>
          <a:p>
            <a:pPr algn="l"/>
            <a:r>
              <a:rPr lang="tr-TR" b="1"/>
              <a:t>Takipte</a:t>
            </a:r>
            <a:r>
              <a:rPr lang="tr-TR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32 hasta yatışı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180 hastaya 348  test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45 kardiak kesin tanısı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r-TR"/>
              <a:t>22 hayatı tehdit eden </a:t>
            </a:r>
          </a:p>
          <a:p>
            <a:pPr algn="l"/>
            <a:r>
              <a:rPr lang="tr-TR"/>
              <a:t>Hastalık kesin tanısı kondu</a:t>
            </a:r>
          </a:p>
          <a:p>
            <a:pPr algn="l"/>
            <a:r>
              <a:rPr lang="tr-TR"/>
              <a:t>61 Vakada ön-kesin tanılar </a:t>
            </a:r>
          </a:p>
          <a:p>
            <a:pPr algn="l"/>
            <a:r>
              <a:rPr lang="tr-TR"/>
              <a:t>Arasında büyük fark vardı.</a:t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98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7F1F81-CB46-DE40-9C51-7B7C45EE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/>
              <a:t>                         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7F7B65F-9A73-C548-8F09-05C78FA1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72" y="1938541"/>
            <a:ext cx="10515600" cy="4351338"/>
          </a:xfrm>
        </p:spPr>
        <p:txBody>
          <a:bodyPr>
            <a:normAutofit/>
          </a:bodyPr>
          <a:lstStyle/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Birinci basamakta , genel pratisyenler, yeni başlayan göğüs ağrısı ile başvuran önemli sayıda hasta ile karşı karşıyadır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 pratisyenler için hem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yaşamı tehdit eden nedenleri hafif vakalardan ayırıcı tanısını yapmak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hem de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gözden kaçan durumları ve aşırı sevkleri en aza indirgemek 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temel öneme sahiptir.</a:t>
            </a: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13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993D2F36-2456-0344-9923-87E2C1AF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5667" cy="675335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92855B6-73C1-0048-B051-D1D98ACE4BF4}"/>
              </a:ext>
            </a:extLst>
          </p:cNvPr>
          <p:cNvSpPr txBox="1"/>
          <p:nvPr/>
        </p:nvSpPr>
        <p:spPr>
          <a:xfrm>
            <a:off x="7584041" y="194186"/>
            <a:ext cx="455258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TABLO 2</a:t>
            </a:r>
          </a:p>
          <a:p>
            <a:pPr algn="l"/>
            <a:r>
              <a:rPr lang="tr-TR"/>
              <a:t>Ön ve kesin tanıların, sevklerin , testlerin organ sistemine göre dağılımında ; </a:t>
            </a:r>
          </a:p>
          <a:p>
            <a:pPr algn="l"/>
            <a:endParaRPr lang="tr-TR"/>
          </a:p>
          <a:p>
            <a:pPr algn="l"/>
            <a:r>
              <a:rPr lang="tr-TR" sz="1400"/>
              <a:t>Toplam 281 göğüs ağrılı hasta geldi ( %1,26)</a:t>
            </a:r>
          </a:p>
          <a:p>
            <a:pPr algn="l"/>
            <a:r>
              <a:rPr lang="tr-TR" sz="1400"/>
              <a:t>%40,2 si sevk edildi </a:t>
            </a:r>
          </a:p>
          <a:p>
            <a:pPr algn="l"/>
            <a:r>
              <a:rPr lang="tr-TR" sz="1400"/>
              <a:t>%17.7 hayatı tehdit edici olarak ön tanıda  işaretlendi </a:t>
            </a:r>
          </a:p>
          <a:p>
            <a:pPr algn="l"/>
            <a:r>
              <a:rPr lang="tr-TR" sz="1400"/>
              <a:t>%14.2 si acil olarak sevk yapıldı.</a:t>
            </a:r>
          </a:p>
          <a:p>
            <a:pPr algn="l"/>
            <a:endParaRPr lang="tr-TR" sz="1400"/>
          </a:p>
          <a:p>
            <a:pPr algn="l"/>
            <a:endParaRPr lang="tr-TR" sz="1400"/>
          </a:p>
          <a:p>
            <a:pPr algn="l"/>
            <a:r>
              <a:rPr lang="tr-TR" sz="1400"/>
              <a:t>İlk değerlendirmede 164 test yapıldı</a:t>
            </a:r>
          </a:p>
          <a:p>
            <a:pPr algn="l"/>
            <a:r>
              <a:rPr lang="tr-TR" sz="1400"/>
              <a:t>Sonraki günlerde toplam 348 test yapıldı </a:t>
            </a:r>
          </a:p>
          <a:p>
            <a:pPr algn="l"/>
            <a:endParaRPr lang="tr-TR" sz="1400"/>
          </a:p>
          <a:p>
            <a:pPr algn="l"/>
            <a:r>
              <a:rPr lang="tr-TR" sz="1400"/>
              <a:t>30 gün sonrası kesin tanılar da</a:t>
            </a:r>
          </a:p>
          <a:p>
            <a:pPr algn="l"/>
            <a:r>
              <a:rPr lang="tr-TR" sz="1400"/>
              <a:t>% 8,4 hayatı tehdit edici hastalık   tanısı aldı</a:t>
            </a:r>
          </a:p>
        </p:txBody>
      </p:sp>
    </p:spTree>
    <p:extLst>
      <p:ext uri="{BB962C8B-B14F-4D97-AF65-F5344CB8AC3E}">
        <p14:creationId xmlns:p14="http://schemas.microsoft.com/office/powerpoint/2010/main" val="689803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00B1F8-8EE6-5945-BF62-3FA35F39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81"/>
          </a:xfrm>
        </p:spPr>
        <p:txBody>
          <a:bodyPr>
            <a:normAutofit fontScale="90000"/>
          </a:bodyPr>
          <a:lstStyle/>
          <a:p>
            <a:r>
              <a:rPr lang="tr-TR"/>
              <a:t>                               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TARTIŞMA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CA44FE-1D9B-4148-98CD-BF60AF14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1" y="1175904"/>
            <a:ext cx="11543275" cy="5458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üçlülükler ve zayıflıklar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çalışma, en</a:t>
            </a:r>
            <a:r>
              <a:rPr lang="tr-TR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büyük güç olan birinci basamakta yapılmıştır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 çalışma, ön tanı, kesin tanı ve aradaki süreç hakkında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bilgiler içermektedir.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hastalar arasında olası kaçırılmış iskemik kalp hastalığı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vakalarını dışlayamayız çünkü altın standart olarak troponin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ölçümlerini kullanan hiçbir uzman paneli çalışma protokolünün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parçası değildi.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571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EC8C0E-30E1-044F-AF8B-FABF98CA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73441"/>
          </a:xfrm>
        </p:spPr>
        <p:txBody>
          <a:bodyPr>
            <a:normAutofit fontScale="90000"/>
          </a:bodyPr>
          <a:lstStyle/>
          <a:p>
            <a:r>
              <a:rPr lang="tr-TR"/>
              <a:t>                               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TARTIŞMA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C4F2B7-83C4-F041-BDED-F3FF6023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43" y="1195915"/>
            <a:ext cx="11661945" cy="53509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3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Sonuç Göğüs ağrısı olan önemli sayıda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hasta, öncelikle pratisyen hekimlerine başvurur.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yandan, bu vakaların% 91,6'sında yaşamı tehdit eden bir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durumun olmadığı ve göğüs ağrısı durumunda kararsız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iskemik kalp hastalığının konsültasyon öncesi olasılığının% </a:t>
            </a:r>
          </a:p>
          <a:p>
            <a:pPr marL="0" indent="0">
              <a:buNone/>
            </a:pP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6,5'ten fazla olmadığı söylenebilir.</a:t>
            </a:r>
          </a:p>
          <a:p>
            <a:endParaRPr lang="tr-TR" sz="32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365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8666EE-BF8D-2C42-865E-74AD6400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76"/>
            <a:ext cx="10515600" cy="702898"/>
          </a:xfrm>
        </p:spPr>
        <p:txBody>
          <a:bodyPr/>
          <a:lstStyle/>
          <a:p>
            <a:r>
              <a:rPr lang="tr-TR"/>
              <a:t>                               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4EB7DF-50A1-1D4C-AADD-1656E5C3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27" y="841475"/>
            <a:ext cx="11922297" cy="5877950"/>
          </a:xfrm>
        </p:spPr>
        <p:txBody>
          <a:bodyPr>
            <a:noAutofit/>
          </a:bodyPr>
          <a:lstStyle/>
          <a:p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Birinci basamakta </a:t>
            </a: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başvuruların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1.26'sı göğüs ağrısı ile ilgilidir.</a:t>
            </a: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AKS'den en az % 38,1'inde en azından geçici olarak şüpheleniliyor, 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512 toplam tanısal test yapıldı, 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40,2'si  sevk edildi , 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14,2 acil servis</a:t>
            </a:r>
            <a:r>
              <a:rPr lang="tr-TR" sz="2800">
                <a:latin typeface="Arial" panose="020B0604020202020204" pitchFamily="34" charset="0"/>
                <a:cs typeface="Arial" panose="020B0604020202020204" pitchFamily="34" charset="0"/>
              </a:rPr>
              <a:t> sevk)</a:t>
            </a: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ön tanı  % 38,1 ACS , % 17.1'de hayatı tehdit eden hastalık olarak kaydedildi. 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kesin teşhislerin % 8.4'ünde yaşamı tehdit eden hastalıklardı.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% 6,5 ‘ i Akut koroner sendrom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du. </a:t>
            </a:r>
          </a:p>
          <a:p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61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B325E8-C647-B647-9CCD-D029ADFA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75"/>
            <a:ext cx="10515600" cy="853931"/>
          </a:xfrm>
        </p:spPr>
        <p:txBody>
          <a:bodyPr/>
          <a:lstStyle/>
          <a:p>
            <a:r>
              <a:rPr lang="tr-TR"/>
              <a:t>                               </a:t>
            </a:r>
            <a:r>
              <a:rPr lang="tr-TR">
                <a:solidFill>
                  <a:schemeClr val="bg1">
                    <a:lumMod val="75000"/>
                  </a:schemeClr>
                </a:solidFill>
              </a:rPr>
              <a:t>SONUÇLAR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3C1283-837E-B140-929C-772A0386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268"/>
            <a:ext cx="10515600" cy="4968695"/>
          </a:xfrm>
        </p:spPr>
        <p:txBody>
          <a:bodyPr>
            <a:normAutofit/>
          </a:bodyPr>
          <a:lstStyle/>
          <a:p>
            <a:r>
              <a:rPr lang="tr-TR" sz="3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GP’ ler ilk değerlendirmede muhtemelen tedbirli</a:t>
            </a:r>
          </a:p>
          <a:p>
            <a:pPr marL="0" indent="0">
              <a:buNone/>
            </a:pPr>
            <a:r>
              <a:rPr lang="tr-TR" sz="3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davranarak öncelikle ciddi hastalıkları düşündüler. </a:t>
            </a:r>
          </a:p>
          <a:p>
            <a:pPr marL="0" indent="0">
              <a:buNone/>
            </a:pPr>
            <a:endParaRPr lang="tr-TR" sz="36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600" b="1" u="sng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Gelecekte</a:t>
            </a:r>
            <a:r>
              <a:rPr lang="tr-TR" sz="3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birinci basamak sağlık hizmetinin bu zorlu alanında verimliliği artırmak için </a:t>
            </a:r>
            <a:r>
              <a:rPr lang="tr-TR" sz="3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güvenli tahmin kuralları</a:t>
            </a:r>
            <a:r>
              <a:rPr lang="tr-TR" sz="3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ndan ve / veya </a:t>
            </a:r>
            <a:r>
              <a:rPr lang="tr-TR" sz="36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hızlı erişilebilir testler</a:t>
            </a:r>
            <a:r>
              <a:rPr lang="tr-TR" sz="36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 faydalanılabilir.</a:t>
            </a:r>
            <a:br>
              <a:rPr lang="tr-TR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0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4A23FB-9D5A-6245-8B48-9F98A3CC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701"/>
            <a:ext cx="10515600" cy="1325563"/>
          </a:xfrm>
        </p:spPr>
        <p:txBody>
          <a:bodyPr/>
          <a:lstStyle/>
          <a:p>
            <a:r>
              <a:rPr lang="tr-TR"/>
              <a:t>                                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739A4A-BE1B-AF48-8AB0-21CA7F13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84" y="1851517"/>
            <a:ext cx="10515600" cy="4351338"/>
          </a:xfrm>
        </p:spPr>
        <p:txBody>
          <a:bodyPr>
            <a:normAutofit lnSpcReduction="10000"/>
          </a:bodyPr>
          <a:lstStyle/>
          <a:p>
            <a:endParaRPr lang="tr-TR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çalışma aracılığıyla, Hollanda ve Belçika'da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birinci basamakta göğüs ağrısı insidansı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nı incelenmesi amaçlanmış.</a:t>
            </a:r>
          </a:p>
          <a:p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Ayrıca ACS’nun  </a:t>
            </a: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genel pratisyenler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tarafından geçici olarak değerlendirildiği göreceli vaka sayısı, yapılan tanısal testlerin sayısı ve türleri, genel sevk oranı,  sunumdaki ön tanıları,  30 gün sonraki kesin tanıların ,ön tanıların ve kesin tanıların karşılaştırılması</a:t>
            </a: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 amaçlanmıştır.</a:t>
            </a: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51BDAF-107F-444E-8906-1B1B03A6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41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800" b="1"/>
              <a:t>                             </a:t>
            </a:r>
            <a:r>
              <a:rPr lang="tr-TR" sz="5400" b="1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944F5D-823E-954E-BD1E-2DBE8D2A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46" y="1575064"/>
            <a:ext cx="10706514" cy="4580323"/>
          </a:xfrm>
        </p:spPr>
        <p:txBody>
          <a:bodyPr>
            <a:noAutofit/>
          </a:bodyPr>
          <a:lstStyle/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Hollanda ve Belçika da  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birinci basamakta göğüs ağrısı oluşumu üzerine </a:t>
            </a:r>
            <a:r>
              <a:rPr lang="tr-TR" sz="3200" b="1">
                <a:latin typeface="Arial" panose="020B0604020202020204" pitchFamily="34" charset="0"/>
                <a:cs typeface="Arial" panose="020B0604020202020204" pitchFamily="34" charset="0"/>
              </a:rPr>
              <a:t>prospektif</a:t>
            </a: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çalışma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yapıldı.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 pratisyenler katılım için e-posta ile davet edildiler.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atılımcı genel pratisyenlerin tüm hasta temasları (Danışmalar, ev ziyaretleri ve telefon danışmaları )    </a:t>
            </a:r>
          </a:p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haftalık dönemde gündüz vakti Belçika’da Ağustos ve Aralık 2015 , Hollanda’da Nisan ve Haziran 2016 tarihleri  arasında kaydedildi.</a:t>
            </a:r>
            <a:b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8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D95B99-B343-0C44-91FB-16BC6C67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/>
              <a:t>                                 </a:t>
            </a:r>
            <a:r>
              <a:rPr lang="tr-TR" sz="4400">
                <a:solidFill>
                  <a:schemeClr val="bg1">
                    <a:lumMod val="75000"/>
                  </a:schemeClr>
                </a:solidFill>
              </a:rPr>
              <a:t>METOD</a:t>
            </a:r>
            <a:endParaRPr lang="tr-TR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6D7BCD0-4821-814A-901B-76DFA9902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56" y="1771684"/>
            <a:ext cx="1206254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Dahil edilme şartları : </a:t>
            </a: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Sternumda veya göğüs ön duvarında ağrılı, rahatsız edici, havasızlık veya darlık hissi olarak tanımlanan yeni bir göğüs ağrısı atağı olan hastalar , </a:t>
            </a: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Koroner arter hastalığı öyküsü olan hastalarda yeni göğüs ağrısı epizodları dahil edildi.</a:t>
            </a:r>
          </a:p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şağıdaki ek konular , genel pratisyen hekimleri tarafından ilk değerlendirmede kaydedildi :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Temas türü, ACS’nin değerlendirilmesi, değerlendirmede veya değerlendirmeden hemen sonra ek teşhis testleri, ön tanı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sevk politikası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2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702410-5CED-DD46-A23D-20A35343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/>
              <a:t>                                 </a:t>
            </a:r>
            <a:r>
              <a:rPr lang="tr-TR" sz="4400">
                <a:solidFill>
                  <a:schemeClr val="bg1">
                    <a:lumMod val="75000"/>
                  </a:schemeClr>
                </a:solidFill>
              </a:rPr>
              <a:t>METOD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D42705-27CD-1B41-9C25-CB292415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1" y="1789665"/>
            <a:ext cx="12330807" cy="4351338"/>
          </a:xfrm>
        </p:spPr>
        <p:txBody>
          <a:bodyPr>
            <a:normAutofit/>
          </a:bodyPr>
          <a:lstStyle/>
          <a:p>
            <a:r>
              <a:rPr lang="tr-TR">
                <a:effectLst/>
              </a:rPr>
              <a:t>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gün sonra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:Kesin tanılar , ilk değerlendirme sonrası uygulanmış tanı testleri ,Hastanede yatış (süresi) ve ölümler kaydedildi.</a:t>
            </a:r>
          </a:p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ve kesin tanılar, 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uluslararası birinci basamak sağlık sınıflandırması (ICPC) kodlama sistemi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kullanılarak sınıflandırıldı.</a:t>
            </a:r>
            <a:r>
              <a:rPr lang="tr-TR">
                <a:solidFill>
                  <a:srgbClr val="3397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tr-TR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Ön ve kesin tanılar arasındaki  uyuşmazlıklar 3 grupta sınıflandırıldı</a:t>
            </a:r>
          </a:p>
          <a:p>
            <a:pPr marL="0" indent="0" algn="l">
              <a:buNone/>
            </a:pPr>
            <a:r>
              <a:rPr lang="tr-TR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"eşit" ( aynı ICPC kodu),</a:t>
            </a:r>
          </a:p>
          <a:p>
            <a:pPr marL="0" indent="0" algn="l">
              <a:buNone/>
            </a:pPr>
            <a:r>
              <a:rPr lang="tr-TR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"küçük fark" (ICPC kodundaki küçük fark) ve</a:t>
            </a:r>
          </a:p>
          <a:p>
            <a:pPr marL="0" indent="0" algn="l">
              <a:buNone/>
            </a:pPr>
            <a:r>
              <a:rPr lang="tr-TR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"büyük fark"  (ICPC kodunda büyük fark ) 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1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018EB-929D-1744-B132-70C991C0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/>
              <a:t>                               </a:t>
            </a:r>
            <a:r>
              <a:rPr lang="tr-TR" sz="4400">
                <a:solidFill>
                  <a:schemeClr val="bg1">
                    <a:lumMod val="75000"/>
                  </a:schemeClr>
                </a:solidFill>
              </a:rPr>
              <a:t>METOD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9715D6-FF19-174E-BFEF-C3809A1B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Ayrıca , tüm tanılar ‘hayatı tehdit eden hastalık’ veya ‘</a:t>
            </a:r>
            <a:r>
              <a:rPr lang="tr-TR" sz="3200">
                <a:latin typeface="Arial" panose="020B0604020202020204" pitchFamily="34" charset="0"/>
                <a:cs typeface="Arial" panose="020B0604020202020204" pitchFamily="34" charset="0"/>
              </a:rPr>
              <a:t>hayatı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tehdit etmeyen hastalık’ olarak sınıflandırıldı.</a:t>
            </a:r>
          </a:p>
          <a:p>
            <a:r>
              <a:rPr lang="tr-TR" sz="32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Hayatı tehdit eden hastalıklar</a:t>
            </a:r>
            <a:r>
              <a:rPr lang="tr-TR" sz="32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kardiyak iskemik hastalık, pulmoner emboli, aort anevrizması, pnömotoraks, majör kanama, akut yaşamı tehdit eden abdominal hastalık ve ventriküler ritim bozuklukları olarak tanımlandı.</a:t>
            </a:r>
            <a:endParaRPr lang="tr-TR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63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ABF0FA-FB23-DF4D-A5C5-752434AA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/>
              <a:t>                              </a:t>
            </a:r>
            <a:r>
              <a:rPr lang="tr-TR" sz="4400">
                <a:solidFill>
                  <a:schemeClr val="bg1">
                    <a:lumMod val="75000"/>
                  </a:schemeClr>
                </a:solidFill>
              </a:rPr>
              <a:t>METOD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0A0870-6CD7-EE4A-A614-340B4A5B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6" y="1857989"/>
            <a:ext cx="10515600" cy="4351338"/>
          </a:xfrm>
        </p:spPr>
        <p:txBody>
          <a:bodyPr>
            <a:normAutofit/>
          </a:bodyPr>
          <a:lstStyle/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Tüm istatistiksel analizler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SPSS 23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kullanılarak hesaplandı.</a:t>
            </a: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Gruplar arasındaki orantı farklılıkları, </a:t>
            </a:r>
            <a:r>
              <a:rPr lang="el-G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χ2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Fisher's exact  test 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kullanılarak doğrulandı,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Uygun görülen durumlarda . </a:t>
            </a:r>
            <a:r>
              <a:rPr lang="tr-TR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değeri 0.05'in altında</a:t>
            </a:r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ise farklar anlamlı kabul edildi.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çalışma Leuven Üniversite Hastanesi ve Maastricht Üniversitesi Etik İnceleme Kurulları tarafından onaylanmıştır.</a:t>
            </a: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4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34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Office Teması</vt:lpstr>
      <vt:lpstr>PowerPoint Sunusu</vt:lpstr>
      <vt:lpstr>PowerPoint Sunusu</vt:lpstr>
      <vt:lpstr>                         GİRİŞ</vt:lpstr>
      <vt:lpstr>                                GİRİŞ</vt:lpstr>
      <vt:lpstr>                             METOD</vt:lpstr>
      <vt:lpstr>                                 METOD</vt:lpstr>
      <vt:lpstr>                                 METOD</vt:lpstr>
      <vt:lpstr>                               METOD</vt:lpstr>
      <vt:lpstr>                              METOD</vt:lpstr>
      <vt:lpstr>                         BULGULAR</vt:lpstr>
      <vt:lpstr>                                BULGULAR</vt:lpstr>
      <vt:lpstr>                             BULGULAR</vt:lpstr>
      <vt:lpstr>                              </vt:lpstr>
      <vt:lpstr>                               </vt:lpstr>
      <vt:lpstr>                               BULGULAR</vt:lpstr>
      <vt:lpstr>                             BULGULAR</vt:lpstr>
      <vt:lpstr>                               BULGULAR</vt:lpstr>
      <vt:lpstr>                            BULGULAR</vt:lpstr>
      <vt:lpstr>                                BULGULAR</vt:lpstr>
      <vt:lpstr>                                BULGULAR</vt:lpstr>
      <vt:lpstr>                                BULGULAR</vt:lpstr>
      <vt:lpstr>                               BULGULAR</vt:lpstr>
      <vt:lpstr>                             BULGULAR</vt:lpstr>
      <vt:lpstr>                             BULGULAR</vt:lpstr>
      <vt:lpstr>                               BULGULAR</vt:lpstr>
      <vt:lpstr>PowerPoint Sunusu</vt:lpstr>
      <vt:lpstr>                              TARTIŞMA</vt:lpstr>
      <vt:lpstr>                               TARTIŞMA</vt:lpstr>
      <vt:lpstr>PowerPoint Sunusu</vt:lpstr>
      <vt:lpstr>PowerPoint Sunusu</vt:lpstr>
      <vt:lpstr>                                TARTIŞMA</vt:lpstr>
      <vt:lpstr>                                TARTIŞMA</vt:lpstr>
      <vt:lpstr>                               SONUÇLAR</vt:lpstr>
      <vt:lpstr>                               SONUÇLAR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tabletexceltr@hotmail.com</dc:creator>
  <cp:lastModifiedBy>tabletexceltr@hotmail.com</cp:lastModifiedBy>
  <cp:revision>17</cp:revision>
  <dcterms:created xsi:type="dcterms:W3CDTF">2021-01-28T19:24:04Z</dcterms:created>
  <dcterms:modified xsi:type="dcterms:W3CDTF">2021-02-08T22:45:19Z</dcterms:modified>
</cp:coreProperties>
</file>