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1"/>
  </p:notesMasterIdLst>
  <p:sldIdLst>
    <p:sldId id="256" r:id="rId2"/>
    <p:sldId id="257" r:id="rId3"/>
    <p:sldId id="764" r:id="rId4"/>
    <p:sldId id="765" r:id="rId5"/>
    <p:sldId id="766" r:id="rId6"/>
    <p:sldId id="262" r:id="rId7"/>
    <p:sldId id="282" r:id="rId8"/>
    <p:sldId id="287" r:id="rId9"/>
    <p:sldId id="285" r:id="rId10"/>
    <p:sldId id="259" r:id="rId11"/>
    <p:sldId id="288" r:id="rId12"/>
    <p:sldId id="769" r:id="rId13"/>
    <p:sldId id="294" r:id="rId14"/>
    <p:sldId id="295" r:id="rId15"/>
    <p:sldId id="783" r:id="rId16"/>
    <p:sldId id="283" r:id="rId17"/>
    <p:sldId id="772" r:id="rId18"/>
    <p:sldId id="770" r:id="rId19"/>
    <p:sldId id="771" r:id="rId20"/>
    <p:sldId id="260" r:id="rId21"/>
    <p:sldId id="289" r:id="rId22"/>
    <p:sldId id="296" r:id="rId23"/>
    <p:sldId id="292" r:id="rId24"/>
    <p:sldId id="291" r:id="rId25"/>
    <p:sldId id="683" r:id="rId26"/>
    <p:sldId id="773" r:id="rId27"/>
    <p:sldId id="774" r:id="rId28"/>
    <p:sldId id="684" r:id="rId29"/>
    <p:sldId id="685" r:id="rId30"/>
    <p:sldId id="686" r:id="rId31"/>
    <p:sldId id="776" r:id="rId32"/>
    <p:sldId id="687" r:id="rId33"/>
    <p:sldId id="261" r:id="rId34"/>
    <p:sldId id="688" r:id="rId35"/>
    <p:sldId id="691" r:id="rId36"/>
    <p:sldId id="690" r:id="rId37"/>
    <p:sldId id="258" r:id="rId38"/>
    <p:sldId id="695" r:id="rId39"/>
    <p:sldId id="777" r:id="rId40"/>
    <p:sldId id="696" r:id="rId41"/>
    <p:sldId id="697" r:id="rId42"/>
    <p:sldId id="698" r:id="rId43"/>
    <p:sldId id="692" r:id="rId44"/>
    <p:sldId id="693" r:id="rId45"/>
    <p:sldId id="694" r:id="rId46"/>
    <p:sldId id="263" r:id="rId47"/>
    <p:sldId id="264" r:id="rId48"/>
    <p:sldId id="699" r:id="rId49"/>
    <p:sldId id="700" r:id="rId50"/>
    <p:sldId id="701" r:id="rId51"/>
    <p:sldId id="741" r:id="rId52"/>
    <p:sldId id="705" r:id="rId53"/>
    <p:sldId id="742" r:id="rId54"/>
    <p:sldId id="704" r:id="rId55"/>
    <p:sldId id="702" r:id="rId56"/>
    <p:sldId id="265" r:id="rId57"/>
    <p:sldId id="709" r:id="rId58"/>
    <p:sldId id="710" r:id="rId59"/>
    <p:sldId id="708" r:id="rId60"/>
    <p:sldId id="706" r:id="rId61"/>
    <p:sldId id="778" r:id="rId62"/>
    <p:sldId id="707" r:id="rId63"/>
    <p:sldId id="266" r:id="rId64"/>
    <p:sldId id="713" r:id="rId65"/>
    <p:sldId id="714" r:id="rId66"/>
    <p:sldId id="715" r:id="rId67"/>
    <p:sldId id="716" r:id="rId68"/>
    <p:sldId id="718" r:id="rId69"/>
    <p:sldId id="784" r:id="rId70"/>
    <p:sldId id="719" r:id="rId71"/>
    <p:sldId id="717" r:id="rId72"/>
    <p:sldId id="712" r:id="rId73"/>
    <p:sldId id="267" r:id="rId74"/>
    <p:sldId id="721" r:id="rId75"/>
    <p:sldId id="722" r:id="rId76"/>
    <p:sldId id="780" r:id="rId77"/>
    <p:sldId id="763" r:id="rId78"/>
    <p:sldId id="723" r:id="rId79"/>
    <p:sldId id="744" r:id="rId80"/>
    <p:sldId id="745" r:id="rId81"/>
    <p:sldId id="743" r:id="rId82"/>
    <p:sldId id="720" r:id="rId83"/>
    <p:sldId id="270" r:id="rId84"/>
    <p:sldId id="747" r:id="rId85"/>
    <p:sldId id="749" r:id="rId86"/>
    <p:sldId id="748" r:id="rId87"/>
    <p:sldId id="746" r:id="rId88"/>
    <p:sldId id="751" r:id="rId89"/>
    <p:sldId id="752" r:id="rId90"/>
    <p:sldId id="753" r:id="rId91"/>
    <p:sldId id="755" r:id="rId92"/>
    <p:sldId id="757" r:id="rId93"/>
    <p:sldId id="756" r:id="rId94"/>
    <p:sldId id="781" r:id="rId95"/>
    <p:sldId id="786" r:id="rId96"/>
    <p:sldId id="759" r:id="rId97"/>
    <p:sldId id="762" r:id="rId98"/>
    <p:sldId id="272" r:id="rId99"/>
    <p:sldId id="767" r:id="rId10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-PC" initials="H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27" autoAdjust="0"/>
    <p:restoredTop sz="84906" autoAdjust="0"/>
  </p:normalViewPr>
  <p:slideViewPr>
    <p:cSldViewPr>
      <p:cViewPr varScale="1">
        <p:scale>
          <a:sx n="99" d="100"/>
          <a:sy n="99" d="100"/>
        </p:scale>
        <p:origin x="-19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47D26-A19E-402E-B2F0-6496D04D8393}" type="datetimeFigureOut">
              <a:rPr lang="tr-TR" smtClean="0"/>
              <a:t>18.02.2020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7D19A-87D8-4A7B-BF61-6EC2F06DD6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851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eference.medscape.com/drug/benzocaine-343361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reference.medscape.com/drug/omnicef-cefdinir-342502" TargetMode="External"/><Relationship Id="rId7" Type="http://schemas.openxmlformats.org/officeDocument/2006/relationships/hyperlink" Target="https://www.uptodate.com/contents/acute-otitis-media-in-children-treatment?search=acute%20otitis%20media%20children&amp;source=search_result&amp;selectedTitle=1~150&amp;usage_type=default&amp;display_rank=1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uptodate.com/contents/azithromycin-systemic-pediatric-drug-information?search=acute%20otitis%20media%20children&amp;topicRef=12937&amp;source=see_link#F7983293" TargetMode="External"/><Relationship Id="rId5" Type="http://schemas.openxmlformats.org/officeDocument/2006/relationships/hyperlink" Target="http://reference.medscape.com/drug/ceftin-zinacef-cefuroxime-342500" TargetMode="External"/><Relationship Id="rId4" Type="http://schemas.openxmlformats.org/officeDocument/2006/relationships/hyperlink" Target="http://reference.medscape.com/drug/vantin-cefpodoxime-342498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Pürülan</a:t>
            </a:r>
            <a:r>
              <a:rPr lang="tr-TR" dirty="0"/>
              <a:t> akıntılı perfore kulak zarı</a:t>
            </a:r>
            <a:r>
              <a:rPr lang="tr-TR" dirty="0">
                <a:sym typeface="Wingdings" panose="05000000000000000000" pitchFamily="2" charset="2"/>
              </a:rPr>
              <a:t> en iyi tanı koydurucudur.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7D19A-87D8-4A7B-BF61-6EC2F06DD606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6107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Okul çağındaki çocuklarda (5 ile 12 yaş) 81 soğuk algınlığı ile ilgili </a:t>
            </a:r>
            <a:r>
              <a:rPr lang="tr-TR" dirty="0" err="1"/>
              <a:t>prospektif</a:t>
            </a:r>
            <a:r>
              <a:rPr lang="tr-TR" dirty="0"/>
              <a:t> bir çalışmada, ebeveynler hastalığın ilk 10 günü boyunca belirti ve semptomlar kaydetmiştir. Belirti ve semptomlar arasında </a:t>
            </a:r>
            <a:r>
              <a:rPr lang="tr-TR" b="1" dirty="0"/>
              <a:t>öksürük, hapşırma, ateş , burun tıkanıklığı, burun akıntısı ve baş ağrısı </a:t>
            </a:r>
            <a:r>
              <a:rPr lang="tr-TR" dirty="0"/>
              <a:t>bildirilmiştir.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7D19A-87D8-4A7B-BF61-6EC2F06DD606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2110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mtClean="0"/>
              <a:t>Nazal dekonjestan; &gt;2 yaş iliadin pediatrik</a:t>
            </a:r>
            <a:r>
              <a:rPr lang="tr-TR" baseline="0" smtClean="0"/>
              <a:t> sprey ( max5 gün)</a:t>
            </a:r>
          </a:p>
          <a:p>
            <a:r>
              <a:rPr lang="tr-TR" baseline="0" smtClean="0"/>
              <a:t>Oral dekonjestan ;  psödoefedrin,fenilproponolamin, fenilefrin (Sudafed 30 mg şurup </a:t>
            </a:r>
            <a:r>
              <a:rPr lang="tr-TR" baseline="0" smtClean="0">
                <a:sym typeface="Wingdings" panose="05000000000000000000" pitchFamily="2" charset="2"/>
              </a:rPr>
              <a:t> &gt;6 yaşta verilebilir.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7D19A-87D8-4A7B-BF61-6EC2F06DD606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3205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konjunktivit,farenjit,kuru öksürük gibi ÜSYİ bulgularına benzer bulguların aniden gelişmesi ile kendini gösterir.</a:t>
            </a:r>
          </a:p>
          <a:p>
            <a:r>
              <a:rPr lang="tr-TR"/>
              <a:t>İnfluenzayı ÜSYE’den ayırt eden belirtiler yüksek ateş ve beraberinde miyalji, baş ağrısı ve halsizliğin olmasıdır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7D19A-87D8-4A7B-BF61-6EC2F06DD606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1286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mtClean="0"/>
              <a:t>RT-PCR:</a:t>
            </a:r>
            <a:r>
              <a:rPr lang="tr-TR" baseline="0" smtClean="0"/>
              <a:t> Real time polimeraz zincir reaksiyonu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7D19A-87D8-4A7B-BF61-6EC2F06DD606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411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KKH: </a:t>
            </a:r>
            <a:r>
              <a:rPr lang="tr-TR" dirty="0" err="1"/>
              <a:t>konjenital</a:t>
            </a:r>
            <a:r>
              <a:rPr lang="tr-TR" dirty="0"/>
              <a:t> kalp hastalığı</a:t>
            </a:r>
          </a:p>
          <a:p>
            <a:r>
              <a:rPr lang="tr-TR" dirty="0" err="1"/>
              <a:t>Palivizumab</a:t>
            </a:r>
            <a:r>
              <a:rPr lang="tr-TR" dirty="0"/>
              <a:t> ; RSV sezonu boyunca 30 günde 1 kez 15mg/kg IM, 5 veya daha az sayıda verilir</a:t>
            </a:r>
          </a:p>
          <a:p>
            <a:endParaRPr lang="tr-TR" dirty="0"/>
          </a:p>
          <a:p>
            <a:r>
              <a:rPr lang="tr-TR" dirty="0"/>
              <a:t>32-35 hafta arasında doğan çocuklarda yalnızca 90 güne dek veya en çok 3 doz </a:t>
            </a:r>
            <a:r>
              <a:rPr lang="tr-TR" dirty="0" err="1"/>
              <a:t>profilaksi</a:t>
            </a:r>
            <a:r>
              <a:rPr lang="tr-TR" dirty="0"/>
              <a:t> gerekir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7D19A-87D8-4A7B-BF61-6EC2F06DD606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4796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mtClean="0"/>
              <a:t>Artmış beyaz küre sayısı</a:t>
            </a:r>
            <a:r>
              <a:rPr lang="tr-TR" sz="1100" smtClean="0"/>
              <a:t>(20.000-50.000/mm3) </a:t>
            </a:r>
            <a:r>
              <a:rPr lang="tr-TR" smtClean="0"/>
              <a:t>ve mutlak lenfositoz</a:t>
            </a:r>
          </a:p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7D19A-87D8-4A7B-BF61-6EC2F06DD606}" type="slidenum">
              <a:rPr lang="tr-TR" smtClean="0"/>
              <a:t>67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6659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İdrar kültürü (ALTIN STANDART)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Uygun koşullarda alınmış idrar kültüründe anlamlı sayıda bakteri görülmesi  ile tanı konur.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7D19A-87D8-4A7B-BF61-6EC2F06DD606}" type="slidenum">
              <a:rPr lang="tr-TR" smtClean="0"/>
              <a:t>90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0515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E. </a:t>
            </a:r>
            <a:r>
              <a:rPr lang="tr-TR" dirty="0" err="1"/>
              <a:t>Colinin</a:t>
            </a:r>
            <a:r>
              <a:rPr lang="tr-TR" dirty="0"/>
              <a:t> </a:t>
            </a:r>
            <a:r>
              <a:rPr lang="tr-TR" dirty="0" err="1"/>
              <a:t>amoksisilin</a:t>
            </a:r>
            <a:r>
              <a:rPr lang="tr-TR" dirty="0"/>
              <a:t> ve </a:t>
            </a:r>
            <a:r>
              <a:rPr lang="tr-TR" dirty="0" err="1"/>
              <a:t>ampisiline</a:t>
            </a:r>
            <a:r>
              <a:rPr lang="tr-TR" dirty="0"/>
              <a:t> direnç oranı yüksek olduğu için ampirik tedavide önerilmez (</a:t>
            </a:r>
            <a:r>
              <a:rPr lang="tr-TR" dirty="0" err="1"/>
              <a:t>uptodate</a:t>
            </a:r>
            <a:r>
              <a:rPr lang="tr-TR" dirty="0"/>
              <a:t>)</a:t>
            </a:r>
          </a:p>
          <a:p>
            <a:r>
              <a:rPr lang="tr-TR" dirty="0"/>
              <a:t>Yüksek ateş veya yan ağrısı olanlarda böbrek tutulum riski yüksektir.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7D19A-87D8-4A7B-BF61-6EC2F06DD606}" type="slidenum">
              <a:rPr lang="tr-TR" smtClean="0"/>
              <a:t>93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3897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Pürülan</a:t>
            </a:r>
            <a:r>
              <a:rPr lang="tr-TR" dirty="0"/>
              <a:t> akıntılı perfore kulak zarı</a:t>
            </a:r>
            <a:r>
              <a:rPr lang="tr-TR" dirty="0">
                <a:sym typeface="Wingdings" panose="05000000000000000000" pitchFamily="2" charset="2"/>
              </a:rPr>
              <a:t> en iyi tanı koydurucudur.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7D19A-87D8-4A7B-BF61-6EC2F06DD606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6107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Topikal</a:t>
            </a:r>
            <a:r>
              <a:rPr lang="tr-TR" dirty="0"/>
              <a:t> </a:t>
            </a:r>
            <a:r>
              <a:rPr lang="tr-TR" dirty="0" err="1">
                <a:hlinkClick r:id="rId3"/>
              </a:rPr>
              <a:t>benzokain</a:t>
            </a:r>
            <a:r>
              <a:rPr lang="tr-TR" dirty="0"/>
              <a:t> preparatları ile </a:t>
            </a:r>
            <a:r>
              <a:rPr lang="tr-TR" dirty="0" err="1"/>
              <a:t>topikal</a:t>
            </a:r>
            <a:r>
              <a:rPr lang="tr-TR" dirty="0"/>
              <a:t> ağrı kontrolü yapılabilir.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Parasetamol</a:t>
            </a:r>
            <a:r>
              <a:rPr lang="tr-TR" dirty="0"/>
              <a:t> 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 4-6 saatte bir 10 ila 15 mg / kg / doz (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Society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2008; 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Kliegman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2011; AAP [</a:t>
            </a:r>
            <a:r>
              <a:rPr lang="tr-T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Sullivan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2011]); 24 saat içinde 5 dozu aşmayın; maksimum günlük doz: 75 mg / kg / 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gün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4.000 mg / </a:t>
            </a:r>
            <a:r>
              <a:rPr lang="tr-T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günü</a:t>
            </a:r>
            <a:r>
              <a:rPr lang="tr-T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geçmemelidir .</a:t>
            </a:r>
            <a:endParaRPr lang="tr-TR" dirty="0"/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/>
              <a:t>https://www.uptodate.com/contents/ibuprofen-pediatric-drug-information?search=acute%20otitis%20media%20children&amp;topicRef=5959&amp;source=see_link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7D19A-87D8-4A7B-BF61-6EC2F06DD606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2303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 2. veya 3. kuşak </a:t>
            </a:r>
            <a:r>
              <a:rPr lang="tr-TR" dirty="0" err="1"/>
              <a:t>sefalosporinler</a:t>
            </a:r>
            <a:endParaRPr lang="tr-TR" dirty="0"/>
          </a:p>
          <a:p>
            <a:pPr lvl="1"/>
            <a:r>
              <a:rPr lang="tr-TR" dirty="0" err="1">
                <a:hlinkClick r:id="rId3"/>
              </a:rPr>
              <a:t>Sefdinir</a:t>
            </a:r>
            <a:r>
              <a:rPr lang="tr-TR" dirty="0"/>
              <a:t> 14 mg / kg / gün</a:t>
            </a:r>
          </a:p>
          <a:p>
            <a:pPr lvl="1"/>
            <a:r>
              <a:rPr lang="tr-TR" dirty="0" err="1">
                <a:hlinkClick r:id="rId4"/>
              </a:rPr>
              <a:t>Sefpodoksim</a:t>
            </a:r>
            <a:r>
              <a:rPr lang="tr-TR" dirty="0"/>
              <a:t> 10 mg / kg / gün</a:t>
            </a:r>
          </a:p>
          <a:p>
            <a:pPr lvl="1"/>
            <a:r>
              <a:rPr lang="tr-TR" dirty="0"/>
              <a:t> </a:t>
            </a:r>
            <a:r>
              <a:rPr lang="tr-TR" dirty="0" err="1">
                <a:hlinkClick r:id="rId5"/>
              </a:rPr>
              <a:t>Sefuroksim</a:t>
            </a:r>
            <a:r>
              <a:rPr lang="tr-TR" dirty="0"/>
              <a:t> 30 mg / kg / gün </a:t>
            </a:r>
          </a:p>
          <a:p>
            <a:endParaRPr lang="tr-TR" dirty="0"/>
          </a:p>
          <a:p>
            <a:r>
              <a:rPr lang="tr-TR" dirty="0" err="1">
                <a:hlinkClick r:id="rId6"/>
              </a:rPr>
              <a:t>Azitromizin</a:t>
            </a:r>
            <a:r>
              <a:rPr lang="tr-TR" dirty="0">
                <a:hlinkClick r:id="rId6"/>
              </a:rPr>
              <a:t> dozu https://www.uptodate.com/contents/azithromycin-systemic-pediatric-drug-information?search=acute%20otitis%20media%20children&amp;topicRef=12937&amp;source=see_link#F7983293</a:t>
            </a:r>
            <a:endParaRPr lang="tr-TR" dirty="0"/>
          </a:p>
          <a:p>
            <a:r>
              <a:rPr lang="tr-TR" dirty="0" err="1">
                <a:hlinkClick r:id="rId7"/>
              </a:rPr>
              <a:t>Klaritromisin</a:t>
            </a:r>
            <a:r>
              <a:rPr lang="tr-TR" dirty="0">
                <a:hlinkClick r:id="rId7"/>
              </a:rPr>
              <a:t> dozu https://www.uptodate.com/contents/acute-otitis-media-in-children-treatment?search=acute%20otitis%20media%20children&amp;source=search_result&amp;selectedTitle=1~150&amp;usage_type=default&amp;display_rank=1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7D19A-87D8-4A7B-BF61-6EC2F06DD606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5872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/>
              <a:t>Konjuge pnömokok ve influenza aşılarının rutin kullanımından sonra AOM insidansı ve cerrahi olarak tedavi edilme gereksinimi azalmıştır. </a:t>
            </a:r>
          </a:p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7D19A-87D8-4A7B-BF61-6EC2F06DD606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4029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smtClean="0"/>
              <a:t>Altı ay içinde 3, bir yıl içinde 4 ya da daha çok sayıda AOM saptanması </a:t>
            </a:r>
            <a:r>
              <a:rPr lang="tr-TR" sz="1400" smtClean="0">
                <a:sym typeface="Wingdings" panose="05000000000000000000" pitchFamily="2" charset="2"/>
              </a:rPr>
              <a:t> rekürren</a:t>
            </a:r>
            <a:r>
              <a:rPr lang="tr-TR" sz="1400" baseline="0" smtClean="0">
                <a:sym typeface="Wingdings" panose="05000000000000000000" pitchFamily="2" charset="2"/>
              </a:rPr>
              <a:t> AOM dır. Özellikle 3 yaş altında kognitif fonksionlarda bozulmaya yol açtığı için oldukça önemlidir.Antibiyotik profilaksisi, parasentez ve ventilasyon tüpü takılması, adenoidektomi açısından değerlendirilmelidir.</a:t>
            </a:r>
            <a:endParaRPr lang="tr-TR" sz="1400" smtClean="0"/>
          </a:p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7D19A-87D8-4A7B-BF61-6EC2F06DD606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1407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Herpes</a:t>
            </a:r>
            <a:r>
              <a:rPr lang="tr-TR" dirty="0"/>
              <a:t> ve </a:t>
            </a:r>
            <a:r>
              <a:rPr lang="tr-TR" dirty="0" err="1"/>
              <a:t>coxaki</a:t>
            </a:r>
            <a:r>
              <a:rPr lang="tr-TR" dirty="0"/>
              <a:t> </a:t>
            </a:r>
            <a:r>
              <a:rPr lang="tr-TR" dirty="0" err="1"/>
              <a:t>veziküler</a:t>
            </a:r>
            <a:r>
              <a:rPr lang="tr-TR" dirty="0"/>
              <a:t> farenjit etkenidir.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7D19A-87D8-4A7B-BF61-6EC2F06DD606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7784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39ECF4A-4CB9-493A-A2ED-73C128E76161}" type="slidenum">
              <a:rPr lang="tr-TR" altLang="tr-TR"/>
              <a:pPr>
                <a:spcBef>
                  <a:spcPct val="0"/>
                </a:spcBef>
              </a:pPr>
              <a:t>24</a:t>
            </a:fld>
            <a:endParaRPr lang="tr-TR" altLang="tr-T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xmlns="" id="{62E2815D-49EF-4BBB-A757-3485782118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E2D7FB-8BFE-4247-8560-B4EFA0FA762E}" type="slidenum">
              <a:rPr lang="tr-TR" altLang="tr-TR" smtClean="0"/>
              <a:pPr>
                <a:spcBef>
                  <a:spcPct val="0"/>
                </a:spcBef>
              </a:pPr>
              <a:t>25</a:t>
            </a:fld>
            <a:endParaRPr lang="tr-TR" altLang="tr-TR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xmlns="" id="{03FC2538-5C93-4F35-A7A8-E72CF19A04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xmlns="" id="{DDC62F61-BEE8-4E45-B457-C9BD6310B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7E4AA7A-8EAD-44E1-BEF9-4905C501AB62}" type="datetimeFigureOut">
              <a:rPr lang="tr-TR" smtClean="0"/>
              <a:t>18.02.2020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33663612-2B39-4281-A0DA-00D74D591C69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4AA7A-8EAD-44E1-BEF9-4905C501AB62}" type="datetimeFigureOut">
              <a:rPr lang="tr-TR" smtClean="0"/>
              <a:t>18.02.2020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63612-2B39-4281-A0DA-00D74D591C69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4AA7A-8EAD-44E1-BEF9-4905C501AB62}" type="datetimeFigureOut">
              <a:rPr lang="tr-TR" smtClean="0"/>
              <a:t>18.02.2020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63612-2B39-4281-A0DA-00D74D591C69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4AA7A-8EAD-44E1-BEF9-4905C501AB62}" type="datetimeFigureOut">
              <a:rPr lang="tr-TR" smtClean="0"/>
              <a:t>18.02.2020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63612-2B39-4281-A0DA-00D74D591C69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4AA7A-8EAD-44E1-BEF9-4905C501AB62}" type="datetimeFigureOut">
              <a:rPr lang="tr-TR" smtClean="0"/>
              <a:t>18.02.2020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63612-2B39-4281-A0DA-00D74D591C69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4AA7A-8EAD-44E1-BEF9-4905C501AB62}" type="datetimeFigureOut">
              <a:rPr lang="tr-TR" smtClean="0"/>
              <a:t>18.02.2020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63612-2B39-4281-A0DA-00D74D591C69}" type="slidenum">
              <a:rPr lang="tr-TR" smtClean="0"/>
              <a:t>‹#›</a:t>
            </a:fld>
            <a:endParaRPr lang="tr-T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4AA7A-8EAD-44E1-BEF9-4905C501AB62}" type="datetimeFigureOut">
              <a:rPr lang="tr-TR" smtClean="0"/>
              <a:t>18.02.2020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63612-2B39-4281-A0DA-00D74D591C69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4AA7A-8EAD-44E1-BEF9-4905C501AB62}" type="datetimeFigureOut">
              <a:rPr lang="tr-TR" smtClean="0"/>
              <a:t>18.02.2020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63612-2B39-4281-A0DA-00D74D591C69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4AA7A-8EAD-44E1-BEF9-4905C501AB62}" type="datetimeFigureOut">
              <a:rPr lang="tr-TR" smtClean="0"/>
              <a:t>18.02.2020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63612-2B39-4281-A0DA-00D74D591C69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7E4AA7A-8EAD-44E1-BEF9-4905C501AB62}" type="datetimeFigureOut">
              <a:rPr lang="tr-TR" smtClean="0"/>
              <a:t>18.02.2020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33663612-2B39-4281-A0DA-00D74D591C69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7E4AA7A-8EAD-44E1-BEF9-4905C501AB62}" type="datetimeFigureOut">
              <a:rPr lang="tr-TR" smtClean="0"/>
              <a:t>18.02.2020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33663612-2B39-4281-A0DA-00D74D591C69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7E4AA7A-8EAD-44E1-BEF9-4905C501AB62}" type="datetimeFigureOut">
              <a:rPr lang="tr-TR" smtClean="0"/>
              <a:t>18.02.2020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3663612-2B39-4281-A0DA-00D74D591C69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eference.medscape.com/drug/advil-motrin-ibuprofen-34328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eference.medscape.com/drug/rocephin-ceftriaxone-342510" TargetMode="External"/><Relationship Id="rId2" Type="http://schemas.openxmlformats.org/officeDocument/2006/relationships/hyperlink" Target="http://reference.medscape.com/drug/amoxil-moxatag-amoxicillin-342473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cefuroxime-pediatric-drug-information?search=urinary+infections+in+children&amp;topicRef=5991&amp;source=see_lin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ptodate.com/contents/urinary-tract-infections-in-infants-older-than-one-month-and-young-children-acute-management-imaging-and-prognosis?search=urinary%20tract%20infection%20children&amp;source=search_result&amp;selectedTitle=1~150&amp;usage_type=default&amp;display_rank=1" TargetMode="External"/><Relationship Id="rId5" Type="http://schemas.openxmlformats.org/officeDocument/2006/relationships/hyperlink" Target="https://www.uptodate.com/contents/ampicillin-pediatric-drug-information?search=urinary+infections+in+children&amp;topicRef=5991&amp;source=see_link" TargetMode="External"/><Relationship Id="rId4" Type="http://schemas.openxmlformats.org/officeDocument/2006/relationships/hyperlink" Target="https://www.uptodate.com/contents/amoxicillin-pediatric-drug-information?search=urinary+infections+in+children&amp;topicRef=5991&amp;source=see_link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ptodate.com/contents/trimethoprim-sulfamethoxazole-co-trimoxazole-pediatric-drug-information?search=urinary%20tract%20infection%20children&amp;topicRef=5991&amp;source=see_link#F154900" TargetMode="External"/><Relationship Id="rId2" Type="http://schemas.openxmlformats.org/officeDocument/2006/relationships/hyperlink" Target="https://www.uptodate.com/contents/urinary-tract-infections-in-infants-older-than-one-month-and-young-children-acute-management-imaging-and-prognosis?search=urinary%20tract%20infection%20children&amp;source=search_result&amp;selectedTitle=1~150&amp;usage_type=default&amp;display_rank=1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ptodate.com/contents/urinary-tract-infections-in-infants-older-than-one-month-and-young-children-acute-management-imaging-and-prognosis?search=urinary%20infections%20in%20children&amp;source=search_result&amp;selectedTitle=1~150&amp;usage_type=default&amp;display_rank=1#H8" TargetMode="External"/><Relationship Id="rId3" Type="http://schemas.openxmlformats.org/officeDocument/2006/relationships/hyperlink" Target="https://www.uptodate.com/contents/treatment-and-prevention-of-streptococcal-pharyngitis?search=pharyngitis%20children&amp;source=search_result&amp;selectedTitle=2~150&amp;usage_type=default&amp;display_rank=2#H1615325577" TargetMode="External"/><Relationship Id="rId7" Type="http://schemas.openxmlformats.org/officeDocument/2006/relationships/hyperlink" Target="https://www.uptodate.com/contents/seasonal-influenza-in-children-clinical-features-and-diagnosis?search=influenza&amp;source=search_result&amp;selectedTitle=1~150&amp;usage_type=default&amp;display_rank=1#H17" TargetMode="External"/><Relationship Id="rId2" Type="http://schemas.openxmlformats.org/officeDocument/2006/relationships/hyperlink" Target="https://www.guneskitabevi.com/Lange-Aile-Hekimligi-Ayaktan-Tedavi-ve-Korunma,PR-36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ptodate.com/contents/the-common-cold-in-children-management-and-prevention?search=acute%20rhinosinusitis&amp;topicRef=5978&amp;source=see_link#H199065641" TargetMode="External"/><Relationship Id="rId5" Type="http://schemas.openxmlformats.org/officeDocument/2006/relationships/hyperlink" Target="https://www.uptodate.com/contents/the-common-cold-in-children-clinical-features-and-diagnosis?search=acute%20rhinosinusitis&amp;source=search_result&amp;selectedTitle=7~142&amp;usage_type=default&amp;display_rank=7#H199066638" TargetMode="External"/><Relationship Id="rId4" Type="http://schemas.openxmlformats.org/officeDocument/2006/relationships/hyperlink" Target="https://www.uptodate.com/contents/complications-of-streptococcal-tonsillopharyngitis?sectionName=NONSUPPURATIVE%20COMPLICATIONS&amp;search=pharyngitis%20children&amp;topicRef=5971&amp;anchor=H2&amp;source=see_link#H2" TargetMode="External"/><Relationship Id="rId9" Type="http://schemas.openxmlformats.org/officeDocument/2006/relationships/hyperlink" Target="https://www.uptodate.com/contents/urinary-tract-infections-in-infants-and-children-older-than-one-month-clinical-features-and-diagnosis?search=urinary%20infections%20in%20children&amp;source=search_result&amp;selectedTitle=3~150&amp;usage_type=default&amp;display_rank=3" TargetMode="Externa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259632" y="1916832"/>
            <a:ext cx="6629400" cy="1210079"/>
          </a:xfrm>
        </p:spPr>
        <p:txBody>
          <a:bodyPr/>
          <a:lstStyle/>
          <a:p>
            <a:r>
              <a:rPr lang="tr-TR" sz="3600" b="1" dirty="0">
                <a:solidFill>
                  <a:schemeClr val="bg2">
                    <a:lumMod val="50000"/>
                  </a:schemeClr>
                </a:solidFill>
              </a:rPr>
              <a:t>ÇOCUKLARDA SIK GÖRÜLEN ENFEKSİYONLAR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5076056" y="4077072"/>
            <a:ext cx="2880320" cy="1524000"/>
          </a:xfrm>
        </p:spPr>
        <p:txBody>
          <a:bodyPr>
            <a:normAutofit/>
          </a:bodyPr>
          <a:lstStyle/>
          <a:p>
            <a:r>
              <a:rPr lang="tr-TR" sz="1400" dirty="0"/>
              <a:t>ARAŞ. GÖR. DR BÜŞRA ULUDAĞ</a:t>
            </a:r>
          </a:p>
          <a:p>
            <a:r>
              <a:rPr lang="tr-TR" sz="1400" dirty="0"/>
              <a:t>KTÜ TIP FAKÜLTESİ AİLE HEKİMLİĞİ</a:t>
            </a:r>
          </a:p>
          <a:p>
            <a:r>
              <a:rPr lang="tr-TR" sz="1400"/>
              <a:t>18.02.2020</a:t>
            </a:r>
            <a:endParaRPr lang="tr-TR" sz="1400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0458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667202"/>
          </a:xfrm>
        </p:spPr>
        <p:txBody>
          <a:bodyPr>
            <a:normAutofit fontScale="90000"/>
          </a:bodyPr>
          <a:lstStyle/>
          <a:p>
            <a:r>
              <a:rPr lang="tr-TR" dirty="0"/>
              <a:t/>
            </a:r>
            <a:br>
              <a:rPr lang="tr-TR" dirty="0"/>
            </a:br>
            <a:r>
              <a:rPr lang="tr-TR" dirty="0"/>
              <a:t> 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13"/>
          </p:nvPr>
        </p:nvSpPr>
        <p:spPr>
          <a:xfrm>
            <a:off x="2267744" y="4918753"/>
            <a:ext cx="1908212" cy="4343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b="1" dirty="0"/>
              <a:t>AOM</a:t>
            </a:r>
          </a:p>
        </p:txBody>
      </p:sp>
      <p:sp>
        <p:nvSpPr>
          <p:cNvPr id="6" name="Oval Belirtme Çizgisi 5"/>
          <p:cNvSpPr/>
          <p:nvPr/>
        </p:nvSpPr>
        <p:spPr>
          <a:xfrm>
            <a:off x="827584" y="646187"/>
            <a:ext cx="6408712" cy="374441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600" dirty="0"/>
              <a:t>*Önceden ÜSYE varlığı</a:t>
            </a:r>
          </a:p>
          <a:p>
            <a:pPr algn="ctr"/>
            <a:r>
              <a:rPr lang="tr-TR" sz="2600" dirty="0"/>
              <a:t>*Ateş </a:t>
            </a:r>
          </a:p>
          <a:p>
            <a:pPr algn="ctr"/>
            <a:r>
              <a:rPr lang="tr-TR" sz="2600" dirty="0"/>
              <a:t>*Kulak ağrısı</a:t>
            </a:r>
          </a:p>
          <a:p>
            <a:pPr algn="ctr"/>
            <a:r>
              <a:rPr lang="tr-TR" sz="2600" dirty="0"/>
              <a:t>*Bombe, </a:t>
            </a:r>
            <a:r>
              <a:rPr lang="tr-TR" sz="2600" dirty="0" err="1"/>
              <a:t>hareketsiz,soluk</a:t>
            </a:r>
            <a:r>
              <a:rPr lang="tr-TR" sz="2600" dirty="0"/>
              <a:t> </a:t>
            </a:r>
            <a:r>
              <a:rPr lang="tr-TR" sz="2600" dirty="0" err="1"/>
              <a:t>gri,sarı</a:t>
            </a:r>
            <a:r>
              <a:rPr lang="tr-TR" sz="2600" dirty="0"/>
              <a:t> veya kırmızı renkli kulak zarı</a:t>
            </a:r>
          </a:p>
          <a:p>
            <a:pPr algn="ctr"/>
            <a:r>
              <a:rPr lang="tr-TR" sz="2600" b="1" dirty="0"/>
              <a:t>*</a:t>
            </a:r>
            <a:r>
              <a:rPr lang="tr-TR" sz="2600" b="1" dirty="0" err="1"/>
              <a:t>Pürülan</a:t>
            </a:r>
            <a:r>
              <a:rPr lang="tr-TR" sz="2600" b="1" dirty="0"/>
              <a:t> akıntılı perfore kulak zarı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18874685-9057-4BD3-99D3-C65841641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4485251"/>
            <a:ext cx="3610372" cy="176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8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Tedavi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3040" y="2119256"/>
            <a:ext cx="6196405" cy="3974039"/>
          </a:xfrm>
        </p:spPr>
        <p:txBody>
          <a:bodyPr>
            <a:normAutofit/>
          </a:bodyPr>
          <a:lstStyle/>
          <a:p>
            <a:r>
              <a:rPr lang="tr-TR" dirty="0" err="1"/>
              <a:t>Semptomatik</a:t>
            </a:r>
            <a:r>
              <a:rPr lang="tr-TR" dirty="0"/>
              <a:t> </a:t>
            </a:r>
          </a:p>
          <a:p>
            <a:pPr lvl="1"/>
            <a:r>
              <a:rPr lang="tr-TR" dirty="0"/>
              <a:t>Ağrı ve ateş kontrolü</a:t>
            </a:r>
          </a:p>
          <a:p>
            <a:pPr lvl="2"/>
            <a:r>
              <a:rPr lang="tr-TR" u="sng" dirty="0" err="1">
                <a:solidFill>
                  <a:srgbClr val="FF0000"/>
                </a:solidFill>
              </a:rPr>
              <a:t>Parasetamol</a:t>
            </a:r>
            <a:r>
              <a:rPr lang="tr-TR" u="sng" dirty="0">
                <a:solidFill>
                  <a:srgbClr val="FF0000"/>
                </a:solidFill>
              </a:rPr>
              <a:t> </a:t>
            </a:r>
          </a:p>
          <a:p>
            <a:pPr marL="1051560" lvl="3" indent="0">
              <a:buNone/>
            </a:pPr>
            <a:r>
              <a:rPr lang="tr-TR" dirty="0"/>
              <a:t>10mg/kg/doz, oral 4-6 doz/gün  </a:t>
            </a:r>
            <a:r>
              <a:rPr lang="tr-TR" sz="1400" dirty="0"/>
              <a:t>(4-6 saat ara ile)</a:t>
            </a:r>
            <a:r>
              <a:rPr lang="tr-TR" dirty="0"/>
              <a:t> </a:t>
            </a:r>
          </a:p>
          <a:p>
            <a:pPr marL="1051560" lvl="3" indent="0">
              <a:buNone/>
            </a:pPr>
            <a:r>
              <a:rPr lang="tr-TR" dirty="0"/>
              <a:t>             </a:t>
            </a:r>
          </a:p>
          <a:p>
            <a:pPr lvl="2"/>
            <a:r>
              <a:rPr lang="tr-TR" u="sng" dirty="0" err="1">
                <a:solidFill>
                  <a:srgbClr val="FF0000"/>
                </a:solidFill>
                <a:hlinkClick r:id="rId3"/>
              </a:rPr>
              <a:t>İbuprofen</a:t>
            </a:r>
            <a:endParaRPr lang="tr-TR" u="sng" dirty="0">
              <a:solidFill>
                <a:srgbClr val="FF0000"/>
              </a:solidFill>
            </a:endParaRPr>
          </a:p>
          <a:p>
            <a:pPr marL="1051560" lvl="3" indent="0">
              <a:buNone/>
            </a:pPr>
            <a:r>
              <a:rPr lang="tr-TR" dirty="0"/>
              <a:t> 5-10 mg/kg/doz, </a:t>
            </a:r>
            <a:r>
              <a:rPr lang="tr-TR" dirty="0" err="1"/>
              <a:t>max</a:t>
            </a:r>
            <a:r>
              <a:rPr lang="tr-TR" dirty="0"/>
              <a:t> 40 mg /kg/gün </a:t>
            </a:r>
            <a:r>
              <a:rPr lang="tr-TR" sz="1400" dirty="0"/>
              <a:t>(6-8 saat ara ile)</a:t>
            </a:r>
            <a:endParaRPr lang="tr-TR" dirty="0"/>
          </a:p>
          <a:p>
            <a:pPr marL="1051560" lvl="3" indent="0">
              <a:buNone/>
            </a:pP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AC857951-DD6B-4B66-AD1F-468535282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2420888"/>
            <a:ext cx="1539261" cy="80811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9E9F3F9B-593E-4594-91B0-067DEACA3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3933056"/>
            <a:ext cx="832101" cy="145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4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Ne zaman antibiyotik?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tr-TR" sz="2000" dirty="0"/>
              <a:t>&gt;6 ay şiddetli AOM bulguları</a:t>
            </a:r>
          </a:p>
          <a:p>
            <a:pPr>
              <a:lnSpc>
                <a:spcPct val="150000"/>
              </a:lnSpc>
            </a:pPr>
            <a:r>
              <a:rPr lang="tr-TR" sz="2000" dirty="0"/>
              <a:t>≥ 48 saat &gt;39°C ateş</a:t>
            </a:r>
          </a:p>
          <a:p>
            <a:pPr>
              <a:lnSpc>
                <a:spcPct val="150000"/>
              </a:lnSpc>
            </a:pPr>
            <a:r>
              <a:rPr lang="tr-TR" sz="2000" i="1" dirty="0"/>
              <a:t>6 ay – 2 yaş </a:t>
            </a:r>
            <a:r>
              <a:rPr lang="tr-TR" sz="2000" dirty="0" err="1"/>
              <a:t>bilateral</a:t>
            </a:r>
            <a:r>
              <a:rPr lang="tr-TR" sz="2000" dirty="0"/>
              <a:t> AOM</a:t>
            </a:r>
          </a:p>
          <a:p>
            <a:pPr>
              <a:lnSpc>
                <a:spcPct val="150000"/>
              </a:lnSpc>
            </a:pPr>
            <a:r>
              <a:rPr lang="tr-TR" sz="2000" i="1" dirty="0"/>
              <a:t>6 ay – 2 yaş </a:t>
            </a:r>
            <a:r>
              <a:rPr lang="tr-TR" sz="2000" dirty="0" err="1"/>
              <a:t>unilateral</a:t>
            </a:r>
            <a:r>
              <a:rPr lang="tr-TR" sz="2000" dirty="0"/>
              <a:t> AOM </a:t>
            </a:r>
            <a:r>
              <a:rPr lang="tr-TR" sz="2000" i="1" dirty="0"/>
              <a:t>aile gözlem yapamayacaksa</a:t>
            </a:r>
          </a:p>
          <a:p>
            <a:pPr>
              <a:lnSpc>
                <a:spcPct val="150000"/>
              </a:lnSpc>
            </a:pPr>
            <a:r>
              <a:rPr lang="tr-TR" sz="2000" i="1" dirty="0"/>
              <a:t>&gt;2 yaş </a:t>
            </a:r>
            <a:r>
              <a:rPr lang="tr-TR" sz="2000" dirty="0"/>
              <a:t>şiddetli AOM</a:t>
            </a:r>
          </a:p>
          <a:p>
            <a:pPr>
              <a:lnSpc>
                <a:spcPct val="150000"/>
              </a:lnSpc>
            </a:pPr>
            <a:r>
              <a:rPr lang="tr-TR" sz="2000" dirty="0"/>
              <a:t>Gözlem altına alınan çocuklarda 48-72 saat içinde kötüleşme</a:t>
            </a:r>
            <a:endParaRPr lang="tr-TR" sz="2000" i="1" dirty="0"/>
          </a:p>
          <a:p>
            <a:pPr>
              <a:lnSpc>
                <a:spcPct val="150000"/>
              </a:lnSpc>
            </a:pP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38174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14816" y="1236845"/>
            <a:ext cx="2939521" cy="820208"/>
          </a:xfrm>
        </p:spPr>
        <p:txBody>
          <a:bodyPr/>
          <a:lstStyle/>
          <a:p>
            <a:r>
              <a:rPr lang="tr-TR"/>
              <a:t>ORAL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quarter" idx="3"/>
          </p:nvPr>
        </p:nvSpPr>
        <p:spPr>
          <a:xfrm>
            <a:off x="4584706" y="1234093"/>
            <a:ext cx="2944368" cy="822960"/>
          </a:xfrm>
        </p:spPr>
        <p:txBody>
          <a:bodyPr/>
          <a:lstStyle/>
          <a:p>
            <a:r>
              <a:rPr lang="tr-TR"/>
              <a:t>INTRAMUSKULER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8C20E91D-7F97-48CA-B3AC-513668DACE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31640" y="4149079"/>
            <a:ext cx="3227832" cy="2711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err="1">
                <a:hlinkClick r:id="rId2"/>
              </a:rPr>
              <a:t>Amoksisilin</a:t>
            </a:r>
            <a:r>
              <a:rPr lang="tr-TR" dirty="0"/>
              <a:t> </a:t>
            </a:r>
          </a:p>
          <a:p>
            <a:r>
              <a:rPr lang="tr-TR" sz="2000" dirty="0"/>
              <a:t>80-90 mg / kg / gün </a:t>
            </a:r>
            <a:r>
              <a:rPr lang="tr-TR" sz="2000" dirty="0" smtClean="0"/>
              <a:t>PO</a:t>
            </a:r>
          </a:p>
          <a:p>
            <a:pPr marL="0" indent="0">
              <a:buNone/>
            </a:pPr>
            <a:r>
              <a:rPr lang="tr-TR" sz="2000" dirty="0"/>
              <a:t> </a:t>
            </a:r>
            <a:r>
              <a:rPr lang="tr-TR" sz="2000" dirty="0" smtClean="0"/>
              <a:t>      </a:t>
            </a:r>
            <a:r>
              <a:rPr lang="tr-TR" sz="1600" dirty="0" smtClean="0"/>
              <a:t>(</a:t>
            </a:r>
            <a:r>
              <a:rPr lang="tr-TR" sz="1600" dirty="0" err="1" smtClean="0"/>
              <a:t>max</a:t>
            </a:r>
            <a:r>
              <a:rPr lang="tr-TR" sz="1600" dirty="0" smtClean="0"/>
              <a:t> 3gr/gün) </a:t>
            </a:r>
            <a:endParaRPr lang="tr-TR" sz="200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14"/>
          </p:nvPr>
        </p:nvSpPr>
        <p:spPr>
          <a:xfrm>
            <a:off x="4645150" y="4221087"/>
            <a:ext cx="3599258" cy="180020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tr-TR" dirty="0" err="1">
                <a:hlinkClick r:id="rId3"/>
              </a:rPr>
              <a:t>Seftriakson</a:t>
            </a:r>
            <a:r>
              <a:rPr lang="tr-TR" dirty="0"/>
              <a:t> </a:t>
            </a:r>
          </a:p>
          <a:p>
            <a:r>
              <a:rPr lang="tr-TR" dirty="0"/>
              <a:t>50 mg / kg / gün IM </a:t>
            </a:r>
            <a:r>
              <a:rPr lang="tr-TR" dirty="0" smtClean="0"/>
              <a:t>tek doz </a:t>
            </a:r>
          </a:p>
          <a:p>
            <a:pPr marL="0" indent="0">
              <a:buNone/>
            </a:pPr>
            <a:r>
              <a:rPr lang="tr-TR" dirty="0"/>
              <a:t>  </a:t>
            </a:r>
            <a:r>
              <a:rPr lang="tr-TR" sz="1900" dirty="0"/>
              <a:t>(</a:t>
            </a:r>
            <a:r>
              <a:rPr lang="tr-TR" sz="1900" dirty="0" err="1" smtClean="0"/>
              <a:t>max</a:t>
            </a:r>
            <a:r>
              <a:rPr lang="tr-TR" sz="1900" dirty="0" smtClean="0"/>
              <a:t> </a:t>
            </a:r>
            <a:r>
              <a:rPr lang="tr-TR" sz="1900" dirty="0"/>
              <a:t>1 g / gün)</a:t>
            </a:r>
          </a:p>
          <a:p>
            <a:pPr lvl="2"/>
            <a:r>
              <a:rPr lang="tr-TR" dirty="0"/>
              <a:t>antibiyotik PO alamayan çocuklar ve uyum sorunları olan hastalar için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57053"/>
            <a:ext cx="1697762" cy="172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04864"/>
            <a:ext cx="1241588" cy="186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40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823CA13-733C-4569-8D18-8E7E948AC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797" y="1052736"/>
            <a:ext cx="6196405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800" b="1" dirty="0">
                <a:solidFill>
                  <a:schemeClr val="tx2"/>
                </a:solidFill>
              </a:rPr>
              <a:t>Penisilin </a:t>
            </a:r>
            <a:r>
              <a:rPr lang="tr-TR" sz="2800" b="1" dirty="0" err="1">
                <a:solidFill>
                  <a:schemeClr val="tx2"/>
                </a:solidFill>
              </a:rPr>
              <a:t>allerjisi</a:t>
            </a:r>
            <a:r>
              <a:rPr lang="tr-TR" sz="2800" b="1" dirty="0">
                <a:solidFill>
                  <a:schemeClr val="tx2"/>
                </a:solidFill>
              </a:rPr>
              <a:t> varsa;</a:t>
            </a:r>
          </a:p>
          <a:p>
            <a:r>
              <a:rPr lang="tr-TR" dirty="0" err="1"/>
              <a:t>Makrolid</a:t>
            </a:r>
            <a:endParaRPr lang="tr-TR" dirty="0"/>
          </a:p>
          <a:p>
            <a:pPr lvl="1"/>
            <a:endParaRPr lang="tr-TR" dirty="0"/>
          </a:p>
          <a:p>
            <a:pPr lvl="1"/>
            <a:r>
              <a:rPr lang="tr-TR" dirty="0" err="1"/>
              <a:t>Klaritromisin</a:t>
            </a:r>
            <a:r>
              <a:rPr lang="tr-TR" dirty="0"/>
              <a:t> </a:t>
            </a:r>
          </a:p>
          <a:p>
            <a:pPr lvl="2"/>
            <a:r>
              <a:rPr lang="tr-TR" sz="1800" dirty="0"/>
              <a:t>15 mg/kg/gün oral 2x1 </a:t>
            </a:r>
            <a:r>
              <a:rPr lang="tr-TR" sz="1400" dirty="0"/>
              <a:t>(maksimum 1 g / gün)</a:t>
            </a:r>
          </a:p>
          <a:p>
            <a:pPr lvl="2"/>
            <a:endParaRPr lang="tr-TR" sz="1400" dirty="0"/>
          </a:p>
          <a:p>
            <a:pPr lvl="2"/>
            <a:endParaRPr lang="tr-TR" sz="1400" dirty="0"/>
          </a:p>
          <a:p>
            <a:pPr lvl="2"/>
            <a:endParaRPr lang="tr-TR" sz="1400" dirty="0"/>
          </a:p>
          <a:p>
            <a:pPr lvl="2"/>
            <a:endParaRPr lang="tr-TR" sz="1400" dirty="0"/>
          </a:p>
          <a:p>
            <a:pPr lvl="1"/>
            <a:r>
              <a:rPr lang="tr-TR" dirty="0" err="1"/>
              <a:t>Azitromisin</a:t>
            </a:r>
            <a:r>
              <a:rPr lang="tr-TR" dirty="0"/>
              <a:t> </a:t>
            </a:r>
          </a:p>
          <a:p>
            <a:pPr lvl="2"/>
            <a:r>
              <a:rPr lang="tr-TR" dirty="0"/>
              <a:t>Beş gün tedavi; </a:t>
            </a:r>
          </a:p>
          <a:p>
            <a:pPr lvl="2"/>
            <a:r>
              <a:rPr lang="tr-TR" dirty="0"/>
              <a:t>1. günde bir kez 10 mg / kg </a:t>
            </a:r>
            <a:r>
              <a:rPr lang="tr-TR" sz="1100" dirty="0"/>
              <a:t>(</a:t>
            </a:r>
            <a:r>
              <a:rPr lang="tr-TR" sz="1100" dirty="0" err="1"/>
              <a:t>max</a:t>
            </a:r>
            <a:r>
              <a:rPr lang="tr-TR" sz="1100" dirty="0"/>
              <a:t> 500 mg / doz)</a:t>
            </a:r>
          </a:p>
          <a:p>
            <a:pPr lvl="2"/>
            <a:r>
              <a:rPr lang="tr-TR" smtClean="0"/>
              <a:t>2-5</a:t>
            </a:r>
            <a:r>
              <a:rPr lang="tr-TR" dirty="0"/>
              <a:t>. günlerde 5 mg /kg/gün 1x1 </a:t>
            </a:r>
            <a:r>
              <a:rPr lang="tr-TR" sz="1100" dirty="0"/>
              <a:t>(</a:t>
            </a:r>
            <a:r>
              <a:rPr lang="tr-TR" sz="1100" dirty="0" err="1"/>
              <a:t>max</a:t>
            </a:r>
            <a:r>
              <a:rPr lang="tr-TR" sz="1100" dirty="0"/>
              <a:t> 250 mg / doz).</a:t>
            </a:r>
          </a:p>
          <a:p>
            <a:pPr marL="0" indent="0">
              <a:buNone/>
            </a:pPr>
            <a:endParaRPr lang="tr-TR" sz="2800" b="1" dirty="0">
              <a:solidFill>
                <a:schemeClr val="tx2"/>
              </a:solidFill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D7C162F6-6F7A-43C9-834A-F11F73D89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1985087"/>
            <a:ext cx="1080120" cy="1371905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6D016E41-7177-434D-9C2D-9C18259CE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933056"/>
            <a:ext cx="937989" cy="14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6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CDC22A6-501D-480E-8242-DB4FBD365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6E33F81-BA82-4646-9E40-EC38F1E79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2800" b="1" dirty="0">
                <a:solidFill>
                  <a:schemeClr val="tx2"/>
                </a:solidFill>
              </a:rPr>
              <a:t>Tedavi süresi;</a:t>
            </a:r>
          </a:p>
          <a:p>
            <a:pPr>
              <a:lnSpc>
                <a:spcPct val="150000"/>
              </a:lnSpc>
            </a:pPr>
            <a:r>
              <a:rPr lang="tr-TR" dirty="0"/>
              <a:t>&lt;2 yaş ve şiddetli AOM olanlarda 10 gün </a:t>
            </a:r>
          </a:p>
          <a:p>
            <a:pPr>
              <a:lnSpc>
                <a:spcPct val="150000"/>
              </a:lnSpc>
            </a:pPr>
            <a:r>
              <a:rPr lang="tr-TR" dirty="0"/>
              <a:t>Diğer hastalarda 7 gün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2594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Korunma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15616" y="2119257"/>
            <a:ext cx="6768752" cy="360381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tr-TR" dirty="0" err="1"/>
              <a:t>Konjuge</a:t>
            </a:r>
            <a:r>
              <a:rPr lang="tr-TR" dirty="0"/>
              <a:t> </a:t>
            </a:r>
            <a:r>
              <a:rPr lang="tr-TR" dirty="0" err="1"/>
              <a:t>pnömokok</a:t>
            </a:r>
            <a:r>
              <a:rPr lang="tr-TR" dirty="0"/>
              <a:t> ve </a:t>
            </a:r>
            <a:r>
              <a:rPr lang="tr-TR" dirty="0" err="1"/>
              <a:t>influenza</a:t>
            </a:r>
            <a:r>
              <a:rPr lang="tr-TR" dirty="0"/>
              <a:t> aşılarının yapılması</a:t>
            </a:r>
          </a:p>
          <a:p>
            <a:pPr>
              <a:lnSpc>
                <a:spcPct val="150000"/>
              </a:lnSpc>
            </a:pPr>
            <a:r>
              <a:rPr lang="tr-TR" dirty="0"/>
              <a:t>Anne sütü ile beslenme (en az 6 ay) </a:t>
            </a:r>
          </a:p>
          <a:p>
            <a:pPr>
              <a:lnSpc>
                <a:spcPct val="150000"/>
              </a:lnSpc>
            </a:pPr>
            <a:r>
              <a:rPr lang="tr-TR" dirty="0"/>
              <a:t>Evde ve taşıtlarda sigara içilmemesi </a:t>
            </a:r>
          </a:p>
          <a:p>
            <a:pPr>
              <a:lnSpc>
                <a:spcPct val="150000"/>
              </a:lnSpc>
            </a:pPr>
            <a:r>
              <a:rPr lang="tr-TR" dirty="0"/>
              <a:t>Süt çocuklarının yatarak beslenmemesi, beslenirken yaklaşık 45 derecelik açıyla tutulması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3194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/>
              <a:t>Komplikasyonlar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3040" y="2119256"/>
            <a:ext cx="6196405" cy="38300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dirty="0"/>
              <a:t>Kronik orta kulak enfeksiyonu</a:t>
            </a:r>
          </a:p>
          <a:p>
            <a:pPr>
              <a:lnSpc>
                <a:spcPct val="150000"/>
              </a:lnSpc>
            </a:pPr>
            <a:r>
              <a:rPr lang="tr-TR" dirty="0"/>
              <a:t>Akut </a:t>
            </a:r>
            <a:r>
              <a:rPr lang="tr-TR" dirty="0" err="1"/>
              <a:t>mastoid</a:t>
            </a:r>
            <a:r>
              <a:rPr lang="tr-TR" dirty="0"/>
              <a:t> enfeksiyonu</a:t>
            </a:r>
          </a:p>
          <a:p>
            <a:pPr>
              <a:lnSpc>
                <a:spcPct val="150000"/>
              </a:lnSpc>
            </a:pPr>
            <a:r>
              <a:rPr lang="tr-TR" smtClean="0"/>
              <a:t>Fasial paralizi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 err="1"/>
              <a:t>Periost</a:t>
            </a:r>
            <a:r>
              <a:rPr lang="tr-TR" dirty="0"/>
              <a:t> altı apse</a:t>
            </a:r>
          </a:p>
          <a:p>
            <a:pPr>
              <a:lnSpc>
                <a:spcPct val="150000"/>
              </a:lnSpc>
            </a:pPr>
            <a:r>
              <a:rPr lang="tr-TR" dirty="0"/>
              <a:t>Menenjit </a:t>
            </a:r>
          </a:p>
          <a:p>
            <a:pPr>
              <a:lnSpc>
                <a:spcPct val="150000"/>
              </a:lnSpc>
            </a:pPr>
            <a:r>
              <a:rPr lang="tr-TR" dirty="0"/>
              <a:t>Beyin apsesi </a:t>
            </a:r>
          </a:p>
        </p:txBody>
      </p:sp>
    </p:spTree>
    <p:extLst>
      <p:ext uri="{BB962C8B-B14F-4D97-AF65-F5344CB8AC3E}">
        <p14:creationId xmlns:p14="http://schemas.microsoft.com/office/powerpoint/2010/main" val="59430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/>
              <a:t>Sevk Kriterleri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3040" y="2119256"/>
            <a:ext cx="6196405" cy="368600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tr-TR" dirty="0"/>
              <a:t>Kulak zarı </a:t>
            </a:r>
            <a:r>
              <a:rPr lang="tr-TR" dirty="0" err="1"/>
              <a:t>perforasyonu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/>
              <a:t>T</a:t>
            </a:r>
            <a:r>
              <a:rPr lang="tr-TR" smtClean="0"/>
              <a:t>edavi </a:t>
            </a:r>
            <a:r>
              <a:rPr lang="tr-TR" dirty="0"/>
              <a:t>başlanmasından 48-72 saat sonra bulguların gerilememesi</a:t>
            </a:r>
          </a:p>
          <a:p>
            <a:pPr>
              <a:lnSpc>
                <a:spcPct val="150000"/>
              </a:lnSpc>
            </a:pPr>
            <a:r>
              <a:rPr lang="tr-TR" dirty="0"/>
              <a:t>Altı ay içinde 3, bir yıl içinde 4 ya da daha çok sayıda AOM saptanması</a:t>
            </a:r>
          </a:p>
          <a:p>
            <a:pPr>
              <a:lnSpc>
                <a:spcPct val="150000"/>
              </a:lnSpc>
            </a:pPr>
            <a:r>
              <a:rPr lang="tr-TR" dirty="0"/>
              <a:t>Komplikasyon gelişmesi</a:t>
            </a:r>
          </a:p>
          <a:p>
            <a:pPr>
              <a:lnSpc>
                <a:spcPct val="150000"/>
              </a:lnSpc>
            </a:pPr>
            <a:r>
              <a:rPr lang="tr-TR" dirty="0"/>
              <a:t>Tedavinin başlangıcından 6 hafta sonra işitme azlığının sürmesi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AF76BBFF-5EDD-434C-8095-02DFF75D6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899119"/>
            <a:ext cx="1469263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7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53CC8FBA-0A26-467D-B735-20426E66B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620688"/>
            <a:ext cx="6624735" cy="561662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950894"/>
            <a:ext cx="379888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88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1057662"/>
              </p:ext>
            </p:extLst>
          </p:nvPr>
        </p:nvGraphicFramePr>
        <p:xfrm>
          <a:off x="1187624" y="1268760"/>
          <a:ext cx="6624736" cy="328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r>
                        <a:rPr lang="tr-TR" dirty="0"/>
                        <a:t>ÜSYE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ASYE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DİĞER VİRAL ENF.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DÖKÜNTÜLÜ</a:t>
                      </a:r>
                      <a:r>
                        <a:rPr lang="tr-TR" baseline="0" dirty="0"/>
                        <a:t> HASTALIKLAR</a:t>
                      </a:r>
                      <a:endParaRPr lang="tr-TR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1674">
                <a:tc>
                  <a:txBody>
                    <a:bodyPr/>
                    <a:lstStyle/>
                    <a:p>
                      <a:r>
                        <a:rPr lang="tr-TR" dirty="0"/>
                        <a:t>*</a:t>
                      </a:r>
                      <a:r>
                        <a:rPr lang="tr-TR" dirty="0" err="1"/>
                        <a:t>Otitis</a:t>
                      </a:r>
                      <a:r>
                        <a:rPr lang="tr-TR" baseline="0" dirty="0"/>
                        <a:t> </a:t>
                      </a:r>
                      <a:r>
                        <a:rPr lang="tr-TR" baseline="0" dirty="0" err="1"/>
                        <a:t>media</a:t>
                      </a:r>
                      <a:endParaRPr lang="tr-TR" baseline="0" dirty="0"/>
                    </a:p>
                    <a:p>
                      <a:r>
                        <a:rPr lang="tr-TR" baseline="0"/>
                        <a:t>*Tonsillofarenjit</a:t>
                      </a:r>
                      <a:endParaRPr lang="tr-TR" baseline="0" dirty="0"/>
                    </a:p>
                    <a:p>
                      <a:r>
                        <a:rPr lang="tr-TR" baseline="0" dirty="0"/>
                        <a:t>*Soğuk algınlığı</a:t>
                      </a:r>
                    </a:p>
                    <a:p>
                      <a:r>
                        <a:rPr lang="tr-TR" baseline="0" dirty="0"/>
                        <a:t>*</a:t>
                      </a:r>
                      <a:r>
                        <a:rPr lang="tr-TR" baseline="0" dirty="0" err="1"/>
                        <a:t>influenza</a:t>
                      </a:r>
                      <a:endParaRPr lang="tr-TR" baseline="0" dirty="0"/>
                    </a:p>
                    <a:p>
                      <a:endParaRPr lang="tr-TR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*</a:t>
                      </a:r>
                      <a:r>
                        <a:rPr lang="tr-TR" dirty="0" err="1"/>
                        <a:t>Krup</a:t>
                      </a:r>
                      <a:endParaRPr lang="tr-TR" dirty="0"/>
                    </a:p>
                    <a:p>
                      <a:r>
                        <a:rPr lang="tr-TR" dirty="0"/>
                        <a:t>*</a:t>
                      </a:r>
                      <a:r>
                        <a:rPr lang="tr-TR" dirty="0" err="1"/>
                        <a:t>Bronsiyolit</a:t>
                      </a:r>
                      <a:endParaRPr lang="tr-TR" dirty="0"/>
                    </a:p>
                    <a:p>
                      <a:r>
                        <a:rPr lang="tr-TR" dirty="0"/>
                        <a:t>*Boğmaca</a:t>
                      </a:r>
                    </a:p>
                    <a:p>
                      <a:r>
                        <a:rPr lang="tr-TR" dirty="0"/>
                        <a:t>*</a:t>
                      </a:r>
                      <a:r>
                        <a:rPr lang="tr-TR" dirty="0" err="1"/>
                        <a:t>Pnömoni</a:t>
                      </a:r>
                      <a:endParaRPr lang="tr-TR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*</a:t>
                      </a:r>
                      <a:r>
                        <a:rPr lang="tr-TR" dirty="0" err="1"/>
                        <a:t>Enfeksiyoz</a:t>
                      </a:r>
                      <a:r>
                        <a:rPr lang="tr-TR" baseline="0" dirty="0"/>
                        <a:t> </a:t>
                      </a:r>
                      <a:r>
                        <a:rPr lang="tr-TR" baseline="0" dirty="0" err="1"/>
                        <a:t>mononükleoz</a:t>
                      </a:r>
                      <a:endParaRPr lang="tr-TR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*Kızamık</a:t>
                      </a:r>
                    </a:p>
                    <a:p>
                      <a:r>
                        <a:rPr lang="tr-TR" dirty="0"/>
                        <a:t>*Kızamıkçık</a:t>
                      </a:r>
                    </a:p>
                    <a:p>
                      <a:r>
                        <a:rPr lang="tr-TR" dirty="0"/>
                        <a:t>*Kabakulak</a:t>
                      </a:r>
                    </a:p>
                    <a:p>
                      <a:r>
                        <a:rPr lang="tr-TR" dirty="0"/>
                        <a:t>*Kızıl</a:t>
                      </a:r>
                    </a:p>
                    <a:p>
                      <a:r>
                        <a:rPr lang="tr-TR" dirty="0"/>
                        <a:t>*Suç</a:t>
                      </a:r>
                      <a:r>
                        <a:rPr lang="tr-TR" baseline="0" dirty="0"/>
                        <a:t>içeği</a:t>
                      </a:r>
                    </a:p>
                    <a:p>
                      <a:r>
                        <a:rPr lang="tr-TR" baseline="0" dirty="0"/>
                        <a:t>*5.hastalık </a:t>
                      </a:r>
                    </a:p>
                    <a:p>
                      <a:r>
                        <a:rPr lang="tr-TR" baseline="0" dirty="0"/>
                        <a:t>*6.hastalık</a:t>
                      </a:r>
                    </a:p>
                    <a:p>
                      <a:r>
                        <a:rPr lang="tr-TR" baseline="0" dirty="0"/>
                        <a:t>*El ayak ağız hastalığı</a:t>
                      </a:r>
                      <a:endParaRPr lang="tr-TR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88641"/>
              </p:ext>
            </p:extLst>
          </p:nvPr>
        </p:nvGraphicFramePr>
        <p:xfrm>
          <a:off x="1187624" y="4581127"/>
          <a:ext cx="662473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2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082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082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08032">
                <a:tc>
                  <a:txBody>
                    <a:bodyPr/>
                    <a:lstStyle/>
                    <a:p>
                      <a:r>
                        <a:rPr lang="tr-TR" dirty="0"/>
                        <a:t>  GASTROENTERİT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İDRAR YOLU         </a:t>
                      </a:r>
                    </a:p>
                    <a:p>
                      <a:r>
                        <a:rPr lang="tr-TR" baseline="0" dirty="0"/>
                        <a:t>  </a:t>
                      </a:r>
                      <a:r>
                        <a:rPr lang="tr-TR" dirty="0"/>
                        <a:t>ENFEKSİYONU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       NEDENİ BİLİNMEYEN ATEŞ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506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ÜSYE-TONSİLLOFARENJİT</a:t>
            </a: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r-TR" dirty="0"/>
              <a:t>Farenjitlerin büyük çoğunluğunda etken virüsler</a:t>
            </a:r>
          </a:p>
          <a:p>
            <a:endParaRPr lang="tr-TR" dirty="0"/>
          </a:p>
          <a:p>
            <a:r>
              <a:rPr lang="tr-TR" dirty="0"/>
              <a:t>En sık </a:t>
            </a:r>
            <a:r>
              <a:rPr lang="tr-TR" dirty="0" err="1"/>
              <a:t>adenovirüs</a:t>
            </a:r>
            <a:r>
              <a:rPr lang="tr-TR" dirty="0"/>
              <a:t>   </a:t>
            </a:r>
            <a:r>
              <a:rPr lang="tr-TR" sz="1800" dirty="0"/>
              <a:t>(</a:t>
            </a:r>
            <a:r>
              <a:rPr lang="tr-TR" sz="1800" dirty="0" err="1"/>
              <a:t>faringokonjuktival</a:t>
            </a:r>
            <a:r>
              <a:rPr lang="tr-TR" sz="1800" dirty="0"/>
              <a:t> ateş)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3748"/>
            <a:ext cx="3529845" cy="272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15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75656" y="1340768"/>
            <a:ext cx="6196405" cy="4320480"/>
          </a:xfrm>
        </p:spPr>
        <p:txBody>
          <a:bodyPr>
            <a:normAutofit/>
          </a:bodyPr>
          <a:lstStyle/>
          <a:p>
            <a:r>
              <a:rPr lang="tr-TR"/>
              <a:t>Ayrıca;</a:t>
            </a:r>
          </a:p>
          <a:p>
            <a:pPr lvl="1"/>
            <a:r>
              <a:rPr lang="tr-TR" sz="2400"/>
              <a:t>A grubu beta hemolitik streptokok (%25)</a:t>
            </a:r>
          </a:p>
          <a:p>
            <a:pPr lvl="1"/>
            <a:r>
              <a:rPr lang="tr-TR" sz="2400"/>
              <a:t>Herpes virüs</a:t>
            </a:r>
          </a:p>
          <a:p>
            <a:pPr lvl="1"/>
            <a:r>
              <a:rPr lang="tr-TR" sz="2400"/>
              <a:t>Coxakie</a:t>
            </a:r>
          </a:p>
          <a:p>
            <a:pPr lvl="1"/>
            <a:r>
              <a:rPr lang="tr-TR" sz="2400"/>
              <a:t>Enfeksiyoz mononükleoz</a:t>
            </a:r>
          </a:p>
          <a:p>
            <a:pPr lvl="1"/>
            <a:r>
              <a:rPr lang="tr-TR" sz="2400"/>
              <a:t>N.Gonore </a:t>
            </a:r>
          </a:p>
          <a:p>
            <a:pPr lvl="2"/>
            <a:r>
              <a:rPr lang="tr-TR" sz="2400"/>
              <a:t>İstismar akılda tutulmalı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3613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Belirti ve Bulgular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06450C8A-8EAE-418A-8AE4-932C2DC93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tr-TR" sz="3600" b="1">
                <a:solidFill>
                  <a:schemeClr val="bg2">
                    <a:lumMod val="50000"/>
                  </a:schemeClr>
                </a:solidFill>
              </a:rPr>
              <a:t>                        </a:t>
            </a:r>
            <a:r>
              <a:rPr lang="tr-TR" sz="3000" b="1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tr-TR" sz="3000" b="1" u="sng">
                <a:solidFill>
                  <a:schemeClr val="bg2">
                    <a:lumMod val="50000"/>
                  </a:schemeClr>
                </a:solidFill>
              </a:rPr>
              <a:t>AGBHS</a:t>
            </a:r>
            <a:r>
              <a:rPr lang="tr-TR" sz="3000" b="1">
                <a:solidFill>
                  <a:schemeClr val="bg2">
                    <a:lumMod val="50000"/>
                  </a:schemeClr>
                </a:solidFill>
              </a:rPr>
              <a:t>           </a:t>
            </a:r>
            <a:r>
              <a:rPr lang="tr-TR" sz="3000" b="1" u="sng" dirty="0" err="1">
                <a:solidFill>
                  <a:schemeClr val="bg2">
                    <a:lumMod val="50000"/>
                  </a:schemeClr>
                </a:solidFill>
              </a:rPr>
              <a:t>Viral</a:t>
            </a:r>
            <a:endParaRPr lang="tr-TR" sz="3000" b="1" u="sng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tr-TR" dirty="0">
                <a:solidFill>
                  <a:schemeClr val="accent1"/>
                </a:solidFill>
              </a:rPr>
              <a:t>Burun akıntısı</a:t>
            </a:r>
            <a:r>
              <a:rPr lang="tr-TR" dirty="0"/>
              <a:t>                   yok                    var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tr-TR" dirty="0">
                <a:solidFill>
                  <a:schemeClr val="accent1"/>
                </a:solidFill>
              </a:rPr>
              <a:t>Öksürük  </a:t>
            </a:r>
            <a:r>
              <a:rPr lang="tr-TR" dirty="0"/>
              <a:t>                           yok                   var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tr-TR" dirty="0">
                <a:solidFill>
                  <a:schemeClr val="accent1"/>
                </a:solidFill>
              </a:rPr>
              <a:t>Ses kalınlığı</a:t>
            </a:r>
            <a:r>
              <a:rPr lang="tr-TR" dirty="0"/>
              <a:t>                       yok                   var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tr-TR" dirty="0" err="1">
                <a:solidFill>
                  <a:schemeClr val="accent1"/>
                </a:solidFill>
              </a:rPr>
              <a:t>Stridor</a:t>
            </a:r>
            <a:r>
              <a:rPr lang="tr-TR" dirty="0">
                <a:solidFill>
                  <a:schemeClr val="accent1"/>
                </a:solidFill>
              </a:rPr>
              <a:t>  </a:t>
            </a:r>
            <a:r>
              <a:rPr lang="tr-TR" dirty="0"/>
              <a:t>                              yok                   var, yok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tr-TR" dirty="0" err="1">
                <a:solidFill>
                  <a:schemeClr val="accent1"/>
                </a:solidFill>
              </a:rPr>
              <a:t>Konjuktivit</a:t>
            </a:r>
            <a:r>
              <a:rPr lang="tr-TR" dirty="0"/>
              <a:t>                         yok                    var, yok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tr-TR" dirty="0"/>
              <a:t>Karın ağrısı ,kusma          </a:t>
            </a:r>
            <a:r>
              <a:rPr lang="tr-TR" dirty="0">
                <a:solidFill>
                  <a:schemeClr val="accent4">
                    <a:lumMod val="50000"/>
                  </a:schemeClr>
                </a:solidFill>
              </a:rPr>
              <a:t>var                     var, yok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tr-TR" dirty="0"/>
              <a:t>GAS ile temas                   </a:t>
            </a:r>
            <a:r>
              <a:rPr lang="tr-TR" dirty="0">
                <a:solidFill>
                  <a:schemeClr val="accent4">
                    <a:lumMod val="50000"/>
                  </a:schemeClr>
                </a:solidFill>
              </a:rPr>
              <a:t>var                     yok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tr-TR" dirty="0"/>
              <a:t>Boğaz ağrısı                      </a:t>
            </a:r>
            <a:r>
              <a:rPr lang="tr-TR" dirty="0">
                <a:solidFill>
                  <a:schemeClr val="accent4">
                    <a:lumMod val="50000"/>
                  </a:schemeClr>
                </a:solidFill>
              </a:rPr>
              <a:t>Var                     var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tr-TR" dirty="0"/>
              <a:t>Baş ağrısı  </a:t>
            </a:r>
            <a:r>
              <a:rPr lang="tr-TR" dirty="0">
                <a:solidFill>
                  <a:schemeClr val="accent4">
                    <a:lumMod val="50000"/>
                  </a:schemeClr>
                </a:solidFill>
              </a:rPr>
              <a:t>                        var                     var, yok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3761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87134"/>
            <a:ext cx="8352928" cy="36038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tr-TR" altLang="tr-TR" sz="2800">
                <a:latin typeface="Arial" charset="0"/>
              </a:rPr>
              <a:t>	</a:t>
            </a:r>
            <a:r>
              <a:rPr lang="tr-TR" altLang="tr-TR" sz="2600">
                <a:latin typeface="Arial" charset="0"/>
              </a:rPr>
              <a:t>Faringeal hiperemi 		</a:t>
            </a:r>
          </a:p>
          <a:p>
            <a:pPr>
              <a:buFont typeface="Wingdings" pitchFamily="2" charset="2"/>
              <a:buNone/>
            </a:pPr>
            <a:r>
              <a:rPr lang="tr-TR" altLang="tr-TR" sz="2600">
                <a:latin typeface="Arial" charset="0"/>
              </a:rPr>
              <a:t>	Tonsillerde hiperemi 		         Bakteriyel</a:t>
            </a:r>
          </a:p>
          <a:p>
            <a:pPr>
              <a:buFont typeface="Wingdings" pitchFamily="2" charset="2"/>
              <a:buNone/>
            </a:pPr>
            <a:r>
              <a:rPr lang="tr-TR" altLang="tr-TR" sz="2600">
                <a:latin typeface="Arial" charset="0"/>
              </a:rPr>
              <a:t>	Tonsillerde hipertrofi 	         	      Tonsillofarenjit </a:t>
            </a:r>
          </a:p>
          <a:p>
            <a:pPr>
              <a:buFont typeface="Wingdings" pitchFamily="2" charset="2"/>
              <a:buNone/>
            </a:pPr>
            <a:r>
              <a:rPr lang="tr-TR" altLang="tr-TR" sz="2600">
                <a:latin typeface="Arial" charset="0"/>
              </a:rPr>
              <a:t>	Gri-beyaz eksüda</a:t>
            </a:r>
          </a:p>
          <a:p>
            <a:pPr>
              <a:buFont typeface="Wingdings" pitchFamily="2" charset="2"/>
              <a:buNone/>
            </a:pPr>
            <a:r>
              <a:rPr lang="tr-TR" altLang="tr-TR" sz="2600">
                <a:latin typeface="Arial" charset="0"/>
              </a:rPr>
              <a:t>	Servikal LAP</a:t>
            </a:r>
          </a:p>
          <a:p>
            <a:pPr>
              <a:buFont typeface="Wingdings" pitchFamily="2" charset="2"/>
              <a:buNone/>
            </a:pPr>
            <a:r>
              <a:rPr lang="tr-TR" altLang="tr-TR" sz="2600">
                <a:latin typeface="Arial" charset="0"/>
              </a:rPr>
              <a:t>	Yumuşak damakta peteşiler</a:t>
            </a:r>
            <a:r>
              <a:rPr lang="tr-TR" altLang="tr-TR" sz="2800">
                <a:latin typeface="Arial" charset="0"/>
              </a:rPr>
              <a:t> </a:t>
            </a:r>
          </a:p>
        </p:txBody>
      </p:sp>
      <p:sp>
        <p:nvSpPr>
          <p:cNvPr id="7" name="AutoShape 4"/>
          <p:cNvSpPr>
            <a:spLocks/>
          </p:cNvSpPr>
          <p:nvPr/>
        </p:nvSpPr>
        <p:spPr bwMode="auto">
          <a:xfrm>
            <a:off x="5162552" y="1844824"/>
            <a:ext cx="381000" cy="3352800"/>
          </a:xfrm>
          <a:prstGeom prst="rightBrace">
            <a:avLst>
              <a:gd name="adj1" fmla="val 7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600">
              <a:latin typeface="Arial Black" pitchFamily="34" charset="0"/>
            </a:endParaRPr>
          </a:p>
        </p:txBody>
      </p:sp>
      <p:sp>
        <p:nvSpPr>
          <p:cNvPr id="9" name="Başlık 1"/>
          <p:cNvSpPr>
            <a:spLocks noGrp="1"/>
          </p:cNvSpPr>
          <p:nvPr>
            <p:ph type="title"/>
          </p:nvPr>
        </p:nvSpPr>
        <p:spPr>
          <a:xfrm>
            <a:off x="1151974" y="620688"/>
            <a:ext cx="6965245" cy="1027242"/>
          </a:xfrm>
        </p:spPr>
        <p:txBody>
          <a:bodyPr/>
          <a:lstStyle/>
          <a:p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1448847E-D3B8-43AE-A0E5-07D0A9122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3923138"/>
            <a:ext cx="2088232" cy="200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2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00213"/>
            <a:ext cx="9144000" cy="388937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tr-TR" altLang="tr-TR" sz="2600" b="1"/>
              <a:t>	</a:t>
            </a:r>
            <a:r>
              <a:rPr lang="tr-TR" altLang="tr-TR" sz="2600" b="1">
                <a:solidFill>
                  <a:schemeClr val="hlink"/>
                </a:solidFill>
              </a:rPr>
              <a:t>	</a:t>
            </a:r>
            <a:r>
              <a:rPr lang="tr-TR" altLang="tr-TR" sz="2600" b="1"/>
              <a:t>	</a:t>
            </a:r>
            <a:r>
              <a:rPr lang="tr-TR" altLang="tr-TR" sz="2600"/>
              <a:t>								</a:t>
            </a:r>
            <a:r>
              <a:rPr lang="tr-TR" altLang="tr-TR" sz="2600">
                <a:latin typeface="Arial" charset="0"/>
              </a:rPr>
              <a:t>Ateş			     Bakteriyel tonsillofarenjit?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tr-TR" altLang="tr-TR" sz="2600">
                <a:latin typeface="Arial" charset="0"/>
              </a:rPr>
              <a:t>		Bulantı-Kusma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tr-TR" altLang="tr-TR" sz="2600">
                <a:latin typeface="Arial" charset="0"/>
              </a:rPr>
              <a:t>		Boğaz ağrısı                Eşlik eden servikal LAP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tr-TR" altLang="tr-TR" sz="2600">
                <a:latin typeface="Arial" charset="0"/>
              </a:rPr>
              <a:t>		Baş ağrısı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tr-TR" altLang="tr-TR" sz="2600">
                <a:latin typeface="Arial" charset="0"/>
              </a:rPr>
              <a:t>		</a:t>
            </a:r>
            <a:r>
              <a:rPr lang="tr-TR" altLang="tr-TR" sz="2600" i="1">
                <a:solidFill>
                  <a:schemeClr val="tx2"/>
                </a:solidFill>
                <a:latin typeface="Arial" charset="0"/>
              </a:rPr>
              <a:t>Burun akıntısı YOK     </a:t>
            </a:r>
            <a:r>
              <a:rPr lang="tr-TR" altLang="tr-TR" sz="2600">
                <a:latin typeface="Arial" charset="0"/>
              </a:rPr>
              <a:t>AGBHS olasılığı yüksek 	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tr-TR" altLang="tr-TR" sz="2600" i="1">
                <a:solidFill>
                  <a:schemeClr val="tx2"/>
                </a:solidFill>
                <a:latin typeface="Arial" charset="0"/>
              </a:rPr>
              <a:t>          Öksürük YOK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tr-TR" altLang="tr-TR" sz="2600" b="1">
                <a:latin typeface="Arial" charset="0"/>
              </a:rPr>
              <a:t>						</a:t>
            </a:r>
            <a:r>
              <a:rPr lang="tr-TR" altLang="tr-TR" sz="2600" b="1"/>
              <a:t>     	</a:t>
            </a:r>
          </a:p>
        </p:txBody>
      </p:sp>
      <p:sp>
        <p:nvSpPr>
          <p:cNvPr id="51203" name="AutoShape 4"/>
          <p:cNvSpPr>
            <a:spLocks/>
          </p:cNvSpPr>
          <p:nvPr/>
        </p:nvSpPr>
        <p:spPr bwMode="auto">
          <a:xfrm>
            <a:off x="3903980" y="1973263"/>
            <a:ext cx="381000" cy="3352800"/>
          </a:xfrm>
          <a:prstGeom prst="rightBrace">
            <a:avLst>
              <a:gd name="adj1" fmla="val 7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600">
              <a:latin typeface="Arial Black" pitchFamily="34" charset="0"/>
            </a:endParaRPr>
          </a:p>
        </p:txBody>
      </p:sp>
      <p:sp>
        <p:nvSpPr>
          <p:cNvPr id="51204" name="AutoShape 5"/>
          <p:cNvSpPr>
            <a:spLocks noChangeArrowheads="1"/>
          </p:cNvSpPr>
          <p:nvPr/>
        </p:nvSpPr>
        <p:spPr bwMode="auto">
          <a:xfrm>
            <a:off x="6010275" y="3649663"/>
            <a:ext cx="485775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600">
              <a:latin typeface="Arial Black" pitchFamily="34" charset="0"/>
            </a:endParaRPr>
          </a:p>
        </p:txBody>
      </p:sp>
      <p:sp>
        <p:nvSpPr>
          <p:cNvPr id="51205" name="AutoShape 6"/>
          <p:cNvSpPr>
            <a:spLocks noChangeArrowheads="1"/>
          </p:cNvSpPr>
          <p:nvPr/>
        </p:nvSpPr>
        <p:spPr bwMode="auto">
          <a:xfrm>
            <a:off x="6009005" y="2662238"/>
            <a:ext cx="485775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1600">
              <a:latin typeface="Arial Black" pitchFamily="34" charset="0"/>
            </a:endParaRPr>
          </a:p>
        </p:txBody>
      </p:sp>
      <p:sp>
        <p:nvSpPr>
          <p:cNvPr id="51206" name="Rectangle 7"/>
          <p:cNvSpPr>
            <a:spLocks noChangeArrowheads="1"/>
          </p:cNvSpPr>
          <p:nvPr/>
        </p:nvSpPr>
        <p:spPr bwMode="auto">
          <a:xfrm>
            <a:off x="1019175" y="765175"/>
            <a:ext cx="8124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tr-TR" altLang="tr-TR" sz="280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96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3">
            <a:extLst>
              <a:ext uri="{FF2B5EF4-FFF2-40B4-BE49-F238E27FC236}">
                <a16:creationId xmlns:a16="http://schemas.microsoft.com/office/drawing/2014/main" xmlns="" id="{0CA4DD11-536A-4FC9-8928-A74C290AD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785813"/>
            <a:ext cx="6019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16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Klinik ve epidemiyolojik özellikler</a:t>
            </a:r>
          </a:p>
        </p:txBody>
      </p:sp>
      <p:sp>
        <p:nvSpPr>
          <p:cNvPr id="75779" name="Line 4">
            <a:extLst>
              <a:ext uri="{FF2B5EF4-FFF2-40B4-BE49-F238E27FC236}">
                <a16:creationId xmlns:a16="http://schemas.microsoft.com/office/drawing/2014/main" xmlns="" id="{4545C008-B188-42B3-9929-848B79C91B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99792" y="1238249"/>
            <a:ext cx="304800" cy="5334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r-TR" dirty="0"/>
          </a:p>
        </p:txBody>
      </p:sp>
      <p:sp>
        <p:nvSpPr>
          <p:cNvPr id="75780" name="Text Box 5">
            <a:extLst>
              <a:ext uri="{FF2B5EF4-FFF2-40B4-BE49-F238E27FC236}">
                <a16:creationId xmlns:a16="http://schemas.microsoft.com/office/drawing/2014/main" xmlns="" id="{4E91ABE3-2478-4C51-8234-4C6B9B750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889" y="1838759"/>
            <a:ext cx="30600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1600" dirty="0">
                <a:latin typeface="Arial Black" panose="020B0A04020102020204" pitchFamily="34" charset="0"/>
              </a:rPr>
              <a:t>Grup A streptokok düşündürmüyor (</a:t>
            </a:r>
            <a:r>
              <a:rPr lang="tr-TR" altLang="tr-TR" sz="1600" dirty="0" err="1">
                <a:latin typeface="Arial Black" panose="020B0A04020102020204" pitchFamily="34" charset="0"/>
              </a:rPr>
              <a:t>viral</a:t>
            </a:r>
            <a:r>
              <a:rPr lang="tr-TR" altLang="tr-TR" sz="1600" dirty="0"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75781" name="Line 6">
            <a:extLst>
              <a:ext uri="{FF2B5EF4-FFF2-40B4-BE49-F238E27FC236}">
                <a16:creationId xmlns:a16="http://schemas.microsoft.com/office/drawing/2014/main" xmlns="" id="{5C0AC53F-59E5-428E-B8CA-348EAEAC7AF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3768" y="2423534"/>
            <a:ext cx="0" cy="5334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r-TR" dirty="0"/>
          </a:p>
        </p:txBody>
      </p:sp>
      <p:sp>
        <p:nvSpPr>
          <p:cNvPr id="75782" name="Text Box 7">
            <a:extLst>
              <a:ext uri="{FF2B5EF4-FFF2-40B4-BE49-F238E27FC236}">
                <a16:creationId xmlns:a16="http://schemas.microsoft.com/office/drawing/2014/main" xmlns="" id="{3361BEE5-4898-4FF9-8E49-78E27A687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631" y="2978712"/>
            <a:ext cx="25202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1600" dirty="0" err="1">
                <a:latin typeface="Arial Black" panose="020B0A04020102020204" pitchFamily="34" charset="0"/>
              </a:rPr>
              <a:t>Semptomatik</a:t>
            </a:r>
            <a:r>
              <a:rPr lang="tr-TR" altLang="tr-TR" sz="1600" dirty="0">
                <a:latin typeface="Arial Black" panose="020B0A04020102020204" pitchFamily="34" charset="0"/>
              </a:rPr>
              <a:t> tedavi</a:t>
            </a:r>
          </a:p>
        </p:txBody>
      </p:sp>
      <p:sp>
        <p:nvSpPr>
          <p:cNvPr id="75783" name="Line 8">
            <a:extLst>
              <a:ext uri="{FF2B5EF4-FFF2-40B4-BE49-F238E27FC236}">
                <a16:creationId xmlns:a16="http://schemas.microsoft.com/office/drawing/2014/main" xmlns="" id="{3FF39F53-3CBE-4991-B036-44EF3099A0C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2120" y="1191059"/>
            <a:ext cx="360040" cy="5334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r-TR"/>
          </a:p>
        </p:txBody>
      </p:sp>
      <p:sp>
        <p:nvSpPr>
          <p:cNvPr id="75784" name="Text Box 9">
            <a:extLst>
              <a:ext uri="{FF2B5EF4-FFF2-40B4-BE49-F238E27FC236}">
                <a16:creationId xmlns:a16="http://schemas.microsoft.com/office/drawing/2014/main" xmlns="" id="{04A7746F-165B-46B2-BE57-5D7FC3580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760" y="1801973"/>
            <a:ext cx="4038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1600" dirty="0">
                <a:latin typeface="Arial Black" panose="020B0A04020102020204" pitchFamily="34" charset="0"/>
              </a:rPr>
              <a:t>Grup A streptokok düşündürüyor</a:t>
            </a:r>
          </a:p>
        </p:txBody>
      </p:sp>
      <p:sp>
        <p:nvSpPr>
          <p:cNvPr id="75785" name="Text Box 13">
            <a:extLst>
              <a:ext uri="{FF2B5EF4-FFF2-40B4-BE49-F238E27FC236}">
                <a16:creationId xmlns:a16="http://schemas.microsoft.com/office/drawing/2014/main" xmlns="" id="{A09BD2BB-AB68-4F6F-A365-D9E7BE45F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2736827"/>
            <a:ext cx="19297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1600" dirty="0">
                <a:latin typeface="Arial Black" panose="020B0A04020102020204" pitchFamily="34" charset="0"/>
              </a:rPr>
              <a:t>Hızlı antijen testi</a:t>
            </a:r>
          </a:p>
        </p:txBody>
      </p:sp>
      <p:sp>
        <p:nvSpPr>
          <p:cNvPr id="75786" name="Line 14">
            <a:extLst>
              <a:ext uri="{FF2B5EF4-FFF2-40B4-BE49-F238E27FC236}">
                <a16:creationId xmlns:a16="http://schemas.microsoft.com/office/drawing/2014/main" xmlns="" id="{B2F00074-B62D-4E12-ABD5-0E826E61CCB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8224" y="2204865"/>
            <a:ext cx="0" cy="519286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r-TR"/>
          </a:p>
        </p:txBody>
      </p:sp>
      <p:sp>
        <p:nvSpPr>
          <p:cNvPr id="12" name="Line 6">
            <a:extLst>
              <a:ext uri="{FF2B5EF4-FFF2-40B4-BE49-F238E27FC236}">
                <a16:creationId xmlns:a16="http://schemas.microsoft.com/office/drawing/2014/main" xmlns="" id="{510F0C50-4F18-4F3C-AEF9-A7C148275B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08103" y="3300568"/>
            <a:ext cx="473643" cy="235831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r-TR" dirty="0"/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xmlns="" id="{4C95E4DA-6876-48FA-A930-B8D52D385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976" y="3443469"/>
            <a:ext cx="19297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1600" dirty="0">
                <a:latin typeface="Arial Black" panose="020B0A04020102020204" pitchFamily="34" charset="0"/>
              </a:rPr>
              <a:t>(-)</a:t>
            </a:r>
          </a:p>
        </p:txBody>
      </p:sp>
      <p:sp>
        <p:nvSpPr>
          <p:cNvPr id="14" name="Line 6">
            <a:extLst>
              <a:ext uri="{FF2B5EF4-FFF2-40B4-BE49-F238E27FC236}">
                <a16:creationId xmlns:a16="http://schemas.microsoft.com/office/drawing/2014/main" xmlns="" id="{7E897B03-48C6-4468-8617-ABC3C2ADEF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2255" y="3307099"/>
            <a:ext cx="473644" cy="235831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r-TR" dirty="0"/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xmlns="" id="{49D91F23-EEBD-4620-BF5A-648CF1BD7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060" y="3449684"/>
            <a:ext cx="19297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1600" dirty="0">
                <a:latin typeface="Arial Black" panose="020B0A04020102020204" pitchFamily="34" charset="0"/>
              </a:rPr>
              <a:t>(+)</a:t>
            </a:r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xmlns="" id="{A3E4022D-A8DF-4C6A-BDEA-AE756D8602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6320" y="3785823"/>
            <a:ext cx="3500" cy="338554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r-TR" dirty="0"/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xmlns="" id="{533EB8C1-F98B-4776-9273-09534F7C7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887" y="4100140"/>
            <a:ext cx="19297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1600" dirty="0">
                <a:latin typeface="Arial Black" panose="020B0A04020102020204" pitchFamily="34" charset="0"/>
              </a:rPr>
              <a:t>Kültür gönder</a:t>
            </a: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xmlns="" id="{771327FE-C621-4038-899C-B6F1745EF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8824" y="3977029"/>
            <a:ext cx="19297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1600" dirty="0">
                <a:latin typeface="Arial Black" panose="020B0A04020102020204" pitchFamily="34" charset="0"/>
              </a:rPr>
              <a:t>Antibiyotik başla</a:t>
            </a:r>
          </a:p>
        </p:txBody>
      </p:sp>
      <p:sp>
        <p:nvSpPr>
          <p:cNvPr id="19" name="Line 6">
            <a:extLst>
              <a:ext uri="{FF2B5EF4-FFF2-40B4-BE49-F238E27FC236}">
                <a16:creationId xmlns:a16="http://schemas.microsoft.com/office/drawing/2014/main" xmlns="" id="{DFBC2711-2D8C-46CA-AE74-C6D3AFF1EA37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7445" y="3734086"/>
            <a:ext cx="3500" cy="338554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r-TR" dirty="0"/>
          </a:p>
        </p:txBody>
      </p:sp>
      <p:sp>
        <p:nvSpPr>
          <p:cNvPr id="20" name="Line 6">
            <a:extLst>
              <a:ext uri="{FF2B5EF4-FFF2-40B4-BE49-F238E27FC236}">
                <a16:creationId xmlns:a16="http://schemas.microsoft.com/office/drawing/2014/main" xmlns="" id="{7F510236-C128-4BFD-8CFE-1E34191E55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3968" y="4406928"/>
            <a:ext cx="473643" cy="235831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r-TR" dirty="0"/>
          </a:p>
        </p:txBody>
      </p:sp>
      <p:sp>
        <p:nvSpPr>
          <p:cNvPr id="21" name="Line 6">
            <a:extLst>
              <a:ext uri="{FF2B5EF4-FFF2-40B4-BE49-F238E27FC236}">
                <a16:creationId xmlns:a16="http://schemas.microsoft.com/office/drawing/2014/main" xmlns="" id="{D1F7A6D4-F528-4512-BD3D-6622AF2D061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2119" y="4422811"/>
            <a:ext cx="473642" cy="235831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r-TR" dirty="0"/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xmlns="" id="{DB551B4B-7C7F-48E9-AB5B-FA0206B45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226" y="4610993"/>
            <a:ext cx="19297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1600" dirty="0">
                <a:latin typeface="Arial Black" panose="020B0A04020102020204" pitchFamily="34" charset="0"/>
              </a:rPr>
              <a:t>(-)</a:t>
            </a: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xmlns="" id="{9A842589-1374-4089-AA5A-F7FA45B2C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861" y="4575180"/>
            <a:ext cx="19297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1600" dirty="0">
                <a:latin typeface="Arial Black" panose="020B0A04020102020204" pitchFamily="34" charset="0"/>
              </a:rPr>
              <a:t>(+)</a:t>
            </a:r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xmlns="" id="{62F9FECB-6CA6-4967-95D5-11A4DCD9C1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9348" y="4984335"/>
            <a:ext cx="3500" cy="338554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r-TR" dirty="0"/>
          </a:p>
        </p:txBody>
      </p:sp>
      <p:sp>
        <p:nvSpPr>
          <p:cNvPr id="25" name="Line 6">
            <a:extLst>
              <a:ext uri="{FF2B5EF4-FFF2-40B4-BE49-F238E27FC236}">
                <a16:creationId xmlns:a16="http://schemas.microsoft.com/office/drawing/2014/main" xmlns="" id="{316EFE8D-DEF5-48BE-87E4-1BE551124D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4711" y="4949547"/>
            <a:ext cx="3500" cy="338554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tr-TR" dirty="0"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xmlns="" id="{66A7E449-DBFB-4AE4-8101-CD0ABC347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505" y="5351013"/>
            <a:ext cx="16816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1600" dirty="0" err="1">
                <a:latin typeface="Arial Black" panose="020B0A04020102020204" pitchFamily="34" charset="0"/>
              </a:rPr>
              <a:t>Semptomatik</a:t>
            </a:r>
            <a:r>
              <a:rPr lang="tr-TR" altLang="tr-TR" sz="1600" dirty="0">
                <a:latin typeface="Arial Black" panose="020B0A04020102020204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1600" dirty="0">
                <a:latin typeface="Arial Black" panose="020B0A04020102020204" pitchFamily="34" charset="0"/>
              </a:rPr>
              <a:t>tedavi</a:t>
            </a:r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xmlns="" id="{96E40719-97A1-4F80-A3E9-2922FA508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927" y="5374553"/>
            <a:ext cx="19297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tr-TR" altLang="tr-TR" sz="1600" dirty="0">
                <a:latin typeface="Arial Black" panose="020B0A04020102020204" pitchFamily="34" charset="0"/>
              </a:rPr>
              <a:t>Antibiyotik başla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Tedavi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sz="2800" b="1" dirty="0" err="1">
                <a:solidFill>
                  <a:schemeClr val="tx2"/>
                </a:solidFill>
              </a:rPr>
              <a:t>Semptomatik</a:t>
            </a:r>
            <a:r>
              <a:rPr lang="tr-TR" sz="2800" b="1" dirty="0">
                <a:solidFill>
                  <a:schemeClr val="tx2"/>
                </a:solidFill>
              </a:rPr>
              <a:t> tedavi;</a:t>
            </a:r>
          </a:p>
          <a:p>
            <a:pPr>
              <a:lnSpc>
                <a:spcPct val="150000"/>
              </a:lnSpc>
            </a:pPr>
            <a:r>
              <a:rPr lang="tr-TR" b="1" dirty="0" err="1"/>
              <a:t>Parasetamol</a:t>
            </a:r>
            <a:endParaRPr lang="tr-TR" b="1" dirty="0"/>
          </a:p>
          <a:p>
            <a:pPr lvl="1">
              <a:lnSpc>
                <a:spcPct val="150000"/>
              </a:lnSpc>
            </a:pPr>
            <a:r>
              <a:rPr lang="tr-TR" dirty="0"/>
              <a:t>10 mg/kg/doz, </a:t>
            </a:r>
            <a:r>
              <a:rPr lang="tr-TR" sz="2000" dirty="0"/>
              <a:t>4-6 saat ara ile </a:t>
            </a:r>
          </a:p>
          <a:p>
            <a:pPr marL="365760" lvl="1" indent="0">
              <a:lnSpc>
                <a:spcPct val="150000"/>
              </a:lnSpc>
              <a:buNone/>
            </a:pPr>
            <a:r>
              <a:rPr lang="tr-TR" sz="1800" dirty="0"/>
              <a:t>(</a:t>
            </a:r>
            <a:r>
              <a:rPr lang="tr-TR" sz="1800" dirty="0" err="1"/>
              <a:t>max</a:t>
            </a:r>
            <a:r>
              <a:rPr lang="tr-TR" sz="1800" dirty="0"/>
              <a:t> 75 mg/ kg/gün ,4.000 mg /gün)</a:t>
            </a:r>
          </a:p>
          <a:p>
            <a:pPr>
              <a:lnSpc>
                <a:spcPct val="150000"/>
              </a:lnSpc>
            </a:pPr>
            <a:r>
              <a:rPr lang="tr-TR" b="1" dirty="0" err="1"/>
              <a:t>İbuprofen</a:t>
            </a:r>
            <a:endParaRPr lang="tr-TR" b="1" dirty="0"/>
          </a:p>
          <a:p>
            <a:pPr lvl="1">
              <a:lnSpc>
                <a:spcPct val="150000"/>
              </a:lnSpc>
            </a:pPr>
            <a:r>
              <a:rPr lang="tr-TR" dirty="0"/>
              <a:t>5-10 mg/kg/doz, </a:t>
            </a:r>
            <a:r>
              <a:rPr lang="tr-TR" sz="2000" dirty="0"/>
              <a:t>6-8 saat ara ile </a:t>
            </a:r>
          </a:p>
          <a:p>
            <a:pPr marL="365760" lvl="1" indent="0">
              <a:lnSpc>
                <a:spcPct val="150000"/>
              </a:lnSpc>
              <a:buNone/>
            </a:pPr>
            <a:r>
              <a:rPr lang="tr-TR" sz="1800" dirty="0"/>
              <a:t>(</a:t>
            </a:r>
            <a:r>
              <a:rPr lang="tr-TR" sz="1800" dirty="0" err="1"/>
              <a:t>max</a:t>
            </a:r>
            <a:r>
              <a:rPr lang="tr-TR" sz="1800" dirty="0"/>
              <a:t> 40 mg/kg/gün)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89462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6965245" cy="1202485"/>
          </a:xfrm>
        </p:spPr>
        <p:txBody>
          <a:bodyPr/>
          <a:lstStyle/>
          <a:p>
            <a:r>
              <a:rPr lang="tr-TR"/>
              <a:t>Kimlere antibiyotik??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3040" y="1772816"/>
            <a:ext cx="6196405" cy="4248472"/>
          </a:xfrm>
        </p:spPr>
        <p:txBody>
          <a:bodyPr>
            <a:normAutofit lnSpcReduction="10000"/>
          </a:bodyPr>
          <a:lstStyle/>
          <a:p>
            <a:r>
              <a:rPr lang="tr-TR" b="1" dirty="0" err="1"/>
              <a:t>Modifiye</a:t>
            </a:r>
            <a:r>
              <a:rPr lang="tr-TR" b="1" dirty="0"/>
              <a:t> </a:t>
            </a:r>
            <a:r>
              <a:rPr lang="tr-TR" b="1" dirty="0" err="1"/>
              <a:t>Centor</a:t>
            </a:r>
            <a:r>
              <a:rPr lang="tr-TR" b="1" dirty="0"/>
              <a:t> (</a:t>
            </a:r>
            <a:r>
              <a:rPr lang="tr-TR" b="1" dirty="0" err="1"/>
              <a:t>McIsacc</a:t>
            </a:r>
            <a:r>
              <a:rPr lang="tr-TR" b="1" dirty="0"/>
              <a:t>) Kriterleri</a:t>
            </a:r>
            <a:r>
              <a:rPr lang="tr-TR" dirty="0"/>
              <a:t>;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Ateş &gt;38  </a:t>
            </a:r>
            <a:r>
              <a:rPr lang="tr-TR" dirty="0">
                <a:sym typeface="Wingdings" panose="05000000000000000000" pitchFamily="2" charset="2"/>
              </a:rPr>
              <a:t>  1</a:t>
            </a:r>
            <a:endParaRPr lang="tr-TR" dirty="0"/>
          </a:p>
          <a:p>
            <a:pPr lvl="1">
              <a:lnSpc>
                <a:spcPct val="150000"/>
              </a:lnSpc>
            </a:pPr>
            <a:r>
              <a:rPr lang="tr-TR" dirty="0"/>
              <a:t>Öksürük olmaması  </a:t>
            </a:r>
            <a:r>
              <a:rPr lang="tr-TR" dirty="0">
                <a:sym typeface="Wingdings" panose="05000000000000000000" pitchFamily="2" charset="2"/>
              </a:rPr>
              <a:t>  1</a:t>
            </a:r>
            <a:endParaRPr lang="tr-TR" dirty="0"/>
          </a:p>
          <a:p>
            <a:pPr lvl="1">
              <a:lnSpc>
                <a:spcPct val="150000"/>
              </a:lnSpc>
            </a:pPr>
            <a:r>
              <a:rPr lang="tr-TR" dirty="0" err="1"/>
              <a:t>Tonsillalarda</a:t>
            </a:r>
            <a:r>
              <a:rPr lang="tr-TR" dirty="0"/>
              <a:t> </a:t>
            </a:r>
            <a:r>
              <a:rPr lang="tr-TR" dirty="0" err="1"/>
              <a:t>eksüda</a:t>
            </a:r>
            <a:r>
              <a:rPr lang="tr-TR" dirty="0"/>
              <a:t>  </a:t>
            </a:r>
            <a:r>
              <a:rPr lang="tr-TR" dirty="0">
                <a:sym typeface="Wingdings" panose="05000000000000000000" pitchFamily="2" charset="2"/>
              </a:rPr>
              <a:t>  1</a:t>
            </a:r>
            <a:endParaRPr lang="tr-TR" dirty="0"/>
          </a:p>
          <a:p>
            <a:pPr lvl="1">
              <a:lnSpc>
                <a:spcPct val="150000"/>
              </a:lnSpc>
            </a:pPr>
            <a:r>
              <a:rPr lang="tr-TR" dirty="0"/>
              <a:t>Ön </a:t>
            </a:r>
            <a:r>
              <a:rPr lang="tr-TR" dirty="0" err="1"/>
              <a:t>servikalde</a:t>
            </a:r>
            <a:r>
              <a:rPr lang="tr-TR" dirty="0"/>
              <a:t> ağrılı LAP  </a:t>
            </a:r>
            <a:r>
              <a:rPr lang="tr-TR" dirty="0">
                <a:sym typeface="Wingdings" panose="05000000000000000000" pitchFamily="2" charset="2"/>
              </a:rPr>
              <a:t>  1</a:t>
            </a:r>
            <a:endParaRPr lang="tr-TR" dirty="0"/>
          </a:p>
          <a:p>
            <a:pPr lvl="1">
              <a:lnSpc>
                <a:spcPct val="150000"/>
              </a:lnSpc>
            </a:pPr>
            <a:r>
              <a:rPr lang="tr-TR" dirty="0"/>
              <a:t>5-15 yaş  </a:t>
            </a:r>
            <a:r>
              <a:rPr lang="tr-TR" dirty="0">
                <a:sym typeface="Wingdings" panose="05000000000000000000" pitchFamily="2" charset="2"/>
              </a:rPr>
              <a:t>  1</a:t>
            </a:r>
            <a:endParaRPr lang="tr-TR" dirty="0"/>
          </a:p>
          <a:p>
            <a:pPr lvl="1">
              <a:lnSpc>
                <a:spcPct val="150000"/>
              </a:lnSpc>
            </a:pPr>
            <a:r>
              <a:rPr lang="tr-TR" dirty="0"/>
              <a:t>15-44 yaş  </a:t>
            </a:r>
            <a:r>
              <a:rPr lang="tr-TR" dirty="0">
                <a:sym typeface="Wingdings" panose="05000000000000000000" pitchFamily="2" charset="2"/>
              </a:rPr>
              <a:t>  0</a:t>
            </a:r>
            <a:endParaRPr lang="tr-TR" dirty="0"/>
          </a:p>
          <a:p>
            <a:pPr lvl="1">
              <a:lnSpc>
                <a:spcPct val="150000"/>
              </a:lnSpc>
            </a:pPr>
            <a:r>
              <a:rPr lang="tr-TR" dirty="0">
                <a:latin typeface="Brush Script MT"/>
              </a:rPr>
              <a:t>≥ </a:t>
            </a:r>
            <a:r>
              <a:rPr lang="tr-TR" dirty="0"/>
              <a:t>44yaş  </a:t>
            </a:r>
            <a:r>
              <a:rPr lang="tr-TR" dirty="0">
                <a:sym typeface="Wingdings" panose="05000000000000000000" pitchFamily="2" charset="2"/>
              </a:rPr>
              <a:t>  -1</a:t>
            </a: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6" name="Yuvarlatılmış Dikdörtgen 5"/>
          <p:cNvSpPr/>
          <p:nvPr/>
        </p:nvSpPr>
        <p:spPr>
          <a:xfrm>
            <a:off x="6084168" y="2204864"/>
            <a:ext cx="2304256" cy="36004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>
                <a:solidFill>
                  <a:schemeClr val="tx1"/>
                </a:solidFill>
              </a:rPr>
              <a:t>0-1 Puan: </a:t>
            </a:r>
            <a:r>
              <a:rPr lang="tr-TR" sz="2000">
                <a:solidFill>
                  <a:schemeClr val="tx1"/>
                </a:solidFill>
              </a:rPr>
              <a:t>Teste gerek yok</a:t>
            </a:r>
          </a:p>
          <a:p>
            <a:pPr algn="ctr"/>
            <a:r>
              <a:rPr lang="tr-TR" sz="2000" b="1">
                <a:solidFill>
                  <a:schemeClr val="tx1"/>
                </a:solidFill>
              </a:rPr>
              <a:t>2-3 Puan: </a:t>
            </a:r>
            <a:r>
              <a:rPr lang="tr-TR" sz="2000">
                <a:solidFill>
                  <a:schemeClr val="tx1"/>
                </a:solidFill>
              </a:rPr>
              <a:t>Test yapılmalı</a:t>
            </a:r>
          </a:p>
          <a:p>
            <a:pPr algn="ctr"/>
            <a:r>
              <a:rPr lang="tr-TR" sz="2000" b="1">
                <a:solidFill>
                  <a:schemeClr val="tx1"/>
                </a:solidFill>
              </a:rPr>
              <a:t>4-5 puan: </a:t>
            </a:r>
            <a:r>
              <a:rPr lang="tr-TR" sz="2000">
                <a:solidFill>
                  <a:schemeClr val="tx1"/>
                </a:solidFill>
              </a:rPr>
              <a:t>Ampirik tedavi başlanmalı</a:t>
            </a:r>
          </a:p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962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7569D4A4-5493-42FE-9256-4C37B5FC8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11" y="1844824"/>
            <a:ext cx="7134225" cy="2722240"/>
          </a:xfrm>
          <a:prstGeom prst="rect">
            <a:avLst/>
          </a:prstGeom>
        </p:spPr>
      </p:pic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7B3B815E-061E-4E5F-95B3-00400004D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692696"/>
            <a:ext cx="6196405" cy="54726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sz="3000"/>
              <a:t>   </a:t>
            </a:r>
            <a:r>
              <a:rPr lang="tr-TR" sz="3000" b="1">
                <a:solidFill>
                  <a:schemeClr val="tx2"/>
                </a:solidFill>
              </a:rPr>
              <a:t>Antibiyotik;   </a:t>
            </a:r>
          </a:p>
          <a:p>
            <a:pPr marL="0" indent="0">
              <a:buNone/>
            </a:pPr>
            <a:r>
              <a:rPr lang="tr-TR" sz="3000" b="1">
                <a:solidFill>
                  <a:schemeClr val="tx2"/>
                </a:solidFill>
              </a:rPr>
              <a:t>        </a:t>
            </a:r>
            <a:endParaRPr lang="tr-TR" sz="3000" b="1" dirty="0">
              <a:solidFill>
                <a:schemeClr val="tx2"/>
              </a:solidFill>
            </a:endParaRPr>
          </a:p>
          <a:p>
            <a:r>
              <a:rPr lang="tr-TR"/>
              <a:t>İlk seçenek; </a:t>
            </a:r>
            <a:r>
              <a:rPr lang="tr-TR" dirty="0"/>
              <a:t>penisilin </a:t>
            </a:r>
            <a:r>
              <a:rPr lang="tr-TR"/>
              <a:t>ve amoksisilin</a:t>
            </a:r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/>
          </a:p>
          <a:p>
            <a:endParaRPr lang="tr-TR"/>
          </a:p>
          <a:p>
            <a:r>
              <a:rPr lang="tr-TR"/>
              <a:t>İlaç </a:t>
            </a:r>
            <a:r>
              <a:rPr lang="tr-TR" dirty="0" err="1"/>
              <a:t>intoleransı</a:t>
            </a:r>
            <a:r>
              <a:rPr lang="tr-TR" dirty="0"/>
              <a:t> veya </a:t>
            </a:r>
            <a:r>
              <a:rPr lang="tr-TR"/>
              <a:t>alerji varlığında;</a:t>
            </a:r>
          </a:p>
          <a:p>
            <a:pPr lvl="1"/>
            <a:r>
              <a:rPr lang="tr-TR"/>
              <a:t>dar spektrumlu sefalosporinler</a:t>
            </a:r>
          </a:p>
          <a:p>
            <a:pPr lvl="1"/>
            <a:r>
              <a:rPr lang="tr-TR"/>
              <a:t>klindamisin </a:t>
            </a:r>
          </a:p>
          <a:p>
            <a:pPr lvl="1"/>
            <a:r>
              <a:rPr lang="tr-TR"/>
              <a:t>makrolidler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9182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492C65AA-6538-40D4-93D8-5AC8BDDA1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847725"/>
            <a:ext cx="71437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1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AMAÇ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23728" y="2276872"/>
            <a:ext cx="4693136" cy="3603812"/>
          </a:xfrm>
        </p:spPr>
        <p:txBody>
          <a:bodyPr/>
          <a:lstStyle/>
          <a:p>
            <a:pPr algn="ctr"/>
            <a:r>
              <a:rPr lang="tr-TR" dirty="0"/>
              <a:t>Çocuklarda sık görülen solunum ve idrar yolu enfeksiyonları hakkında bilgi vermek</a:t>
            </a:r>
          </a:p>
        </p:txBody>
      </p:sp>
    </p:spTree>
    <p:extLst>
      <p:ext uri="{BB962C8B-B14F-4D97-AF65-F5344CB8AC3E}">
        <p14:creationId xmlns:p14="http://schemas.microsoft.com/office/powerpoint/2010/main" val="192642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EA9F373-1E2B-4C43-89B1-3C9939CA0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Komplikasyonlar</a:t>
            </a:r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xmlns="" id="{93872B18-1F05-4277-AF00-E3075B7BE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2059" y="1876445"/>
            <a:ext cx="2939521" cy="370584"/>
          </a:xfrm>
        </p:spPr>
        <p:txBody>
          <a:bodyPr>
            <a:normAutofit lnSpcReduction="10000"/>
          </a:bodyPr>
          <a:lstStyle/>
          <a:p>
            <a:r>
              <a:rPr lang="tr-TR" smtClean="0"/>
              <a:t>NON-SÜPÜRATİF </a:t>
            </a:r>
            <a:r>
              <a:rPr lang="tr-TR" dirty="0"/>
              <a:t>KOMP.</a:t>
            </a:r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xmlns="" id="{80D4D1B3-D409-4430-835F-4B889533D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28615" y="1885898"/>
            <a:ext cx="2944368" cy="370584"/>
          </a:xfrm>
        </p:spPr>
        <p:txBody>
          <a:bodyPr>
            <a:normAutofit lnSpcReduction="10000"/>
          </a:bodyPr>
          <a:lstStyle/>
          <a:p>
            <a:r>
              <a:rPr lang="tr-TR" dirty="0"/>
              <a:t>SÜPÜRATİF KOMP.</a:t>
            </a:r>
          </a:p>
        </p:txBody>
      </p:sp>
      <p:sp>
        <p:nvSpPr>
          <p:cNvPr id="8" name="İçerik Yer Tutucusu 7">
            <a:extLst>
              <a:ext uri="{FF2B5EF4-FFF2-40B4-BE49-F238E27FC236}">
                <a16:creationId xmlns:a16="http://schemas.microsoft.com/office/drawing/2014/main" xmlns="" id="{84DA4868-86F1-44D5-9936-0D170E09F2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03648" y="2256482"/>
            <a:ext cx="3077932" cy="398083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tr-TR" dirty="0"/>
              <a:t>Akut </a:t>
            </a:r>
            <a:r>
              <a:rPr lang="tr-TR" dirty="0" err="1"/>
              <a:t>romatizmal</a:t>
            </a:r>
            <a:r>
              <a:rPr lang="tr-TR" dirty="0"/>
              <a:t> ateş (ARA)</a:t>
            </a:r>
          </a:p>
          <a:p>
            <a:pPr>
              <a:lnSpc>
                <a:spcPct val="170000"/>
              </a:lnSpc>
            </a:pPr>
            <a:r>
              <a:rPr lang="tr-TR" dirty="0" err="1"/>
              <a:t>Poststreptokokal</a:t>
            </a:r>
            <a:r>
              <a:rPr lang="tr-TR" dirty="0"/>
              <a:t> reaktif </a:t>
            </a:r>
            <a:r>
              <a:rPr lang="tr-TR" dirty="0" err="1"/>
              <a:t>artrit</a:t>
            </a:r>
            <a:r>
              <a:rPr lang="tr-TR" dirty="0"/>
              <a:t> </a:t>
            </a:r>
          </a:p>
          <a:p>
            <a:pPr>
              <a:lnSpc>
                <a:spcPct val="170000"/>
              </a:lnSpc>
            </a:pPr>
            <a:r>
              <a:rPr lang="tr-TR" dirty="0"/>
              <a:t>Kızıl </a:t>
            </a:r>
          </a:p>
          <a:p>
            <a:pPr>
              <a:lnSpc>
                <a:spcPct val="170000"/>
              </a:lnSpc>
            </a:pPr>
            <a:r>
              <a:rPr lang="tr-TR" dirty="0" err="1"/>
              <a:t>Streptokoksik</a:t>
            </a:r>
            <a:r>
              <a:rPr lang="tr-TR" dirty="0"/>
              <a:t> </a:t>
            </a:r>
            <a:r>
              <a:rPr lang="tr-TR" dirty="0" err="1"/>
              <a:t>toksik</a:t>
            </a:r>
            <a:r>
              <a:rPr lang="tr-TR" dirty="0"/>
              <a:t> şok sendromu</a:t>
            </a:r>
          </a:p>
          <a:p>
            <a:pPr>
              <a:lnSpc>
                <a:spcPct val="170000"/>
              </a:lnSpc>
            </a:pPr>
            <a:r>
              <a:rPr lang="tr-TR" dirty="0"/>
              <a:t>APSGN</a:t>
            </a:r>
          </a:p>
          <a:p>
            <a:pPr>
              <a:lnSpc>
                <a:spcPct val="170000"/>
              </a:lnSpc>
            </a:pPr>
            <a:r>
              <a:rPr lang="tr-TR" dirty="0"/>
              <a:t>A grubu streptokoklarla ilişkili Pediatrik </a:t>
            </a:r>
            <a:r>
              <a:rPr lang="tr-TR" dirty="0" err="1"/>
              <a:t>otoimmün</a:t>
            </a:r>
            <a:r>
              <a:rPr lang="tr-TR" dirty="0"/>
              <a:t> </a:t>
            </a:r>
            <a:r>
              <a:rPr lang="tr-TR" dirty="0" err="1"/>
              <a:t>nöropsikiyatrik</a:t>
            </a:r>
            <a:r>
              <a:rPr lang="tr-TR" dirty="0"/>
              <a:t> bozukluk (PANDAS)</a:t>
            </a:r>
          </a:p>
          <a:p>
            <a:endParaRPr lang="tr-TR" dirty="0"/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xmlns="" id="{C0DD62EE-D0A6-49BB-B17F-D753500F7AE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04048" y="2256482"/>
            <a:ext cx="2886206" cy="347677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tr-TR" err="1"/>
              <a:t>Tonsillofaringeal</a:t>
            </a:r>
            <a:r>
              <a:rPr lang="tr-TR"/>
              <a:t> </a:t>
            </a:r>
            <a:r>
              <a:rPr lang="tr-TR" smtClean="0"/>
              <a:t>apse</a:t>
            </a:r>
            <a:endParaRPr lang="tr-TR" dirty="0"/>
          </a:p>
          <a:p>
            <a:pPr>
              <a:lnSpc>
                <a:spcPct val="170000"/>
              </a:lnSpc>
            </a:pPr>
            <a:r>
              <a:rPr lang="tr-TR" dirty="0" err="1"/>
              <a:t>Otitis</a:t>
            </a:r>
            <a:r>
              <a:rPr lang="tr-TR" dirty="0"/>
              <a:t> </a:t>
            </a:r>
            <a:r>
              <a:rPr lang="tr-TR" dirty="0" err="1"/>
              <a:t>media</a:t>
            </a:r>
            <a:endParaRPr lang="tr-TR" dirty="0"/>
          </a:p>
          <a:p>
            <a:pPr>
              <a:lnSpc>
                <a:spcPct val="170000"/>
              </a:lnSpc>
            </a:pPr>
            <a:r>
              <a:rPr lang="tr-TR" dirty="0"/>
              <a:t>Sinüzit</a:t>
            </a:r>
          </a:p>
          <a:p>
            <a:pPr>
              <a:lnSpc>
                <a:spcPct val="170000"/>
              </a:lnSpc>
            </a:pPr>
            <a:r>
              <a:rPr lang="tr-TR" dirty="0" err="1"/>
              <a:t>Nekrotizan</a:t>
            </a:r>
            <a:r>
              <a:rPr lang="tr-TR" dirty="0"/>
              <a:t> </a:t>
            </a:r>
            <a:r>
              <a:rPr lang="tr-TR" dirty="0" err="1"/>
              <a:t>fasiit</a:t>
            </a:r>
            <a:r>
              <a:rPr lang="tr-TR" dirty="0"/>
              <a:t> </a:t>
            </a:r>
          </a:p>
          <a:p>
            <a:pPr>
              <a:lnSpc>
                <a:spcPct val="170000"/>
              </a:lnSpc>
            </a:pPr>
            <a:r>
              <a:rPr lang="tr-TR" dirty="0" err="1"/>
              <a:t>Streptokokal</a:t>
            </a:r>
            <a:r>
              <a:rPr lang="tr-TR" dirty="0"/>
              <a:t> </a:t>
            </a:r>
            <a:r>
              <a:rPr lang="tr-TR" dirty="0" err="1"/>
              <a:t>bakteriyemi</a:t>
            </a:r>
            <a:r>
              <a:rPr lang="tr-TR" dirty="0"/>
              <a:t> </a:t>
            </a:r>
          </a:p>
          <a:p>
            <a:pPr>
              <a:lnSpc>
                <a:spcPct val="170000"/>
              </a:lnSpc>
            </a:pPr>
            <a:r>
              <a:rPr lang="tr-TR" dirty="0"/>
              <a:t>Menenjit veya beyin apsesi</a:t>
            </a:r>
          </a:p>
          <a:p>
            <a:pPr>
              <a:lnSpc>
                <a:spcPct val="170000"/>
              </a:lnSpc>
            </a:pPr>
            <a:r>
              <a:rPr lang="tr-TR" dirty="0" err="1"/>
              <a:t>Jugular</a:t>
            </a:r>
            <a:r>
              <a:rPr lang="tr-TR" dirty="0"/>
              <a:t> </a:t>
            </a:r>
            <a:r>
              <a:rPr lang="tr-TR" dirty="0" err="1"/>
              <a:t>ven</a:t>
            </a:r>
            <a:r>
              <a:rPr lang="tr-TR" dirty="0"/>
              <a:t> septik </a:t>
            </a:r>
            <a:r>
              <a:rPr lang="tr-TR" dirty="0" err="1"/>
              <a:t>tromboflebiti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019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Sevk Kriterleri</a:t>
            </a: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tr-TR" dirty="0" err="1"/>
              <a:t>Retrofarengeal</a:t>
            </a:r>
            <a:r>
              <a:rPr lang="tr-TR" dirty="0"/>
              <a:t> ya da </a:t>
            </a:r>
            <a:r>
              <a:rPr lang="tr-TR" dirty="0" err="1"/>
              <a:t>peritonsiller</a:t>
            </a:r>
            <a:r>
              <a:rPr lang="tr-TR" dirty="0"/>
              <a:t> apse</a:t>
            </a:r>
          </a:p>
          <a:p>
            <a:pPr>
              <a:lnSpc>
                <a:spcPct val="150000"/>
              </a:lnSpc>
            </a:pPr>
            <a:r>
              <a:rPr lang="tr-TR" dirty="0"/>
              <a:t>Tedaviye </a:t>
            </a:r>
            <a:r>
              <a:rPr lang="tr-TR" dirty="0" err="1"/>
              <a:t>yanıtsızlık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48-72 saatte ateşin düşmemesi ve belirtilerin sürmesi</a:t>
            </a:r>
          </a:p>
          <a:p>
            <a:pPr>
              <a:lnSpc>
                <a:spcPct val="150000"/>
              </a:lnSpc>
            </a:pPr>
            <a:r>
              <a:rPr lang="tr-TR" dirty="0"/>
              <a:t>Komplikasyon gelişmesi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5802E8F3-52AB-4A40-A316-7DE9306D8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869199"/>
            <a:ext cx="1465666" cy="109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9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0F1847D-235E-422D-9844-E9F944585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ÜSYE-SOĞUK ALGINLIĞI</a:t>
            </a:r>
            <a:br>
              <a:rPr lang="tr-TR" dirty="0"/>
            </a:br>
            <a:r>
              <a:rPr lang="tr-TR" dirty="0"/>
              <a:t>(Akut </a:t>
            </a:r>
            <a:r>
              <a:rPr lang="tr-TR" dirty="0" err="1"/>
              <a:t>Viral</a:t>
            </a:r>
            <a:r>
              <a:rPr lang="tr-TR" dirty="0"/>
              <a:t> </a:t>
            </a:r>
            <a:r>
              <a:rPr lang="tr-TR" dirty="0" err="1"/>
              <a:t>Rinosinüzit</a:t>
            </a:r>
            <a:r>
              <a:rPr lang="tr-TR" dirty="0"/>
              <a:t>)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D8FAC0D3-2DA2-468F-BE29-240F998E5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/>
              <a:t>Süt çocuklarındaki </a:t>
            </a:r>
            <a:r>
              <a:rPr lang="tr-TR"/>
              <a:t>enfeksiyonların </a:t>
            </a:r>
            <a:r>
              <a:rPr lang="tr-TR">
                <a:latin typeface="Brush Script MT"/>
              </a:rPr>
              <a:t>~</a:t>
            </a:r>
            <a:r>
              <a:rPr lang="tr-TR"/>
              <a:t>¾’ünden sorumlu</a:t>
            </a:r>
          </a:p>
          <a:p>
            <a:endParaRPr lang="tr-TR"/>
          </a:p>
          <a:p>
            <a:r>
              <a:rPr lang="tr-TR"/>
              <a:t>Etkenler;</a:t>
            </a:r>
          </a:p>
          <a:p>
            <a:pPr lvl="1"/>
            <a:r>
              <a:rPr lang="tr-TR"/>
              <a:t>En sık rinovirüs (%50)</a:t>
            </a:r>
            <a:endParaRPr lang="tr-TR" dirty="0"/>
          </a:p>
          <a:p>
            <a:pPr lvl="1"/>
            <a:r>
              <a:rPr lang="tr-TR"/>
              <a:t>Coronavirüse (%10) </a:t>
            </a:r>
          </a:p>
          <a:p>
            <a:pPr lvl="1"/>
            <a:r>
              <a:rPr lang="tr-TR"/>
              <a:t>RSV</a:t>
            </a:r>
          </a:p>
          <a:p>
            <a:pPr lvl="1"/>
            <a:r>
              <a:rPr lang="tr-TR"/>
              <a:t>Adenovirüs</a:t>
            </a:r>
          </a:p>
          <a:p>
            <a:pPr lvl="1"/>
            <a:r>
              <a:rPr lang="tr-TR"/>
              <a:t>İnfluenza</a:t>
            </a:r>
          </a:p>
          <a:p>
            <a:pPr lvl="1"/>
            <a:r>
              <a:rPr lang="tr-TR"/>
              <a:t>Parainfluenza</a:t>
            </a:r>
            <a:endParaRPr lang="tr-TR" dirty="0"/>
          </a:p>
          <a:p>
            <a:endParaRPr lang="tr-TR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CB97610D-271F-4FC2-A92F-6FFD6D3EE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4365104"/>
            <a:ext cx="2736726" cy="158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5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Belirti ve Bulgular</a:t>
            </a:r>
          </a:p>
        </p:txBody>
      </p:sp>
      <p:pic>
        <p:nvPicPr>
          <p:cNvPr id="3" name="İçerik Yer Tutucusu 2">
            <a:extLst>
              <a:ext uri="{FF2B5EF4-FFF2-40B4-BE49-F238E27FC236}">
                <a16:creationId xmlns:a16="http://schemas.microsoft.com/office/drawing/2014/main" xmlns="" id="{AEDC0F7E-223A-445B-9EC9-E5E4E1FC9AF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782205" y="2934275"/>
            <a:ext cx="3200677" cy="2127688"/>
          </a:xfrm>
          <a:prstGeom prst="rect">
            <a:avLst/>
          </a:prstGeom>
        </p:spPr>
      </p:pic>
      <p:sp>
        <p:nvSpPr>
          <p:cNvPr id="6" name="Oval Belirtme Çizgisi 5"/>
          <p:cNvSpPr/>
          <p:nvPr/>
        </p:nvSpPr>
        <p:spPr>
          <a:xfrm>
            <a:off x="1043608" y="2204864"/>
            <a:ext cx="3168352" cy="31683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*Boğaz ağrısı veya kaşıntısı</a:t>
            </a:r>
          </a:p>
          <a:p>
            <a:pPr algn="ctr"/>
            <a:r>
              <a:rPr lang="tr-TR" dirty="0"/>
              <a:t>*Nazal </a:t>
            </a:r>
            <a:r>
              <a:rPr lang="tr-TR" dirty="0" err="1"/>
              <a:t>konjesyon</a:t>
            </a:r>
            <a:r>
              <a:rPr lang="tr-TR" dirty="0"/>
              <a:t> veya obstrüksiyon</a:t>
            </a:r>
          </a:p>
          <a:p>
            <a:pPr algn="ctr"/>
            <a:r>
              <a:rPr lang="tr-TR" dirty="0"/>
              <a:t>*4. veya 5. günlerde başlayan öksürük(%30’unda)</a:t>
            </a:r>
          </a:p>
        </p:txBody>
      </p:sp>
    </p:spTree>
    <p:extLst>
      <p:ext uri="{BB962C8B-B14F-4D97-AF65-F5344CB8AC3E}">
        <p14:creationId xmlns:p14="http://schemas.microsoft.com/office/powerpoint/2010/main" val="42099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xmlns="" id="{D464D7B0-D3C6-4755-84F5-4F57C5536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980728"/>
            <a:ext cx="6196405" cy="4742341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chemeClr val="bg2">
                    <a:lumMod val="50000"/>
                  </a:schemeClr>
                </a:solidFill>
              </a:rPr>
              <a:t>Bebeklerde</a:t>
            </a:r>
            <a:r>
              <a:rPr lang="tr-TR" dirty="0"/>
              <a:t> ;</a:t>
            </a:r>
          </a:p>
          <a:p>
            <a:pPr lvl="1"/>
            <a:r>
              <a:rPr lang="tr-TR" dirty="0"/>
              <a:t>Ateş ve burun akıntısı(en sık)</a:t>
            </a:r>
          </a:p>
          <a:p>
            <a:pPr lvl="1"/>
            <a:r>
              <a:rPr lang="tr-TR" dirty="0"/>
              <a:t>B</a:t>
            </a:r>
            <a:r>
              <a:rPr lang="tr-TR" smtClean="0"/>
              <a:t>eslenme </a:t>
            </a:r>
            <a:r>
              <a:rPr lang="tr-TR" dirty="0"/>
              <a:t>güçlüğü</a:t>
            </a:r>
          </a:p>
          <a:p>
            <a:pPr lvl="1"/>
            <a:r>
              <a:rPr lang="tr-TR" dirty="0"/>
              <a:t>İştah azalması </a:t>
            </a:r>
          </a:p>
          <a:p>
            <a:pPr lvl="1"/>
            <a:r>
              <a:rPr lang="tr-TR" dirty="0"/>
              <a:t>Huzursuzluk</a:t>
            </a:r>
          </a:p>
          <a:p>
            <a:pPr marL="0" indent="0">
              <a:buNone/>
            </a:pPr>
            <a:endParaRPr lang="tr-TR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tr-TR" b="1" dirty="0">
                <a:solidFill>
                  <a:schemeClr val="bg2">
                    <a:lumMod val="50000"/>
                  </a:schemeClr>
                </a:solidFill>
              </a:rPr>
              <a:t>Çocuklarda</a:t>
            </a:r>
            <a:r>
              <a:rPr lang="tr-TR" dirty="0"/>
              <a:t>;</a:t>
            </a:r>
          </a:p>
          <a:p>
            <a:pPr lvl="1"/>
            <a:r>
              <a:rPr lang="tr-TR" dirty="0"/>
              <a:t>Burun tıkanıklığı</a:t>
            </a:r>
          </a:p>
          <a:p>
            <a:pPr lvl="1"/>
            <a:r>
              <a:rPr lang="tr-TR" dirty="0"/>
              <a:t>Burun akıntısı</a:t>
            </a:r>
          </a:p>
          <a:p>
            <a:pPr lvl="1"/>
            <a:r>
              <a:rPr lang="tr-TR" dirty="0"/>
              <a:t>Hapşırma </a:t>
            </a:r>
          </a:p>
          <a:p>
            <a:pPr lvl="1"/>
            <a:r>
              <a:rPr lang="tr-TR" dirty="0"/>
              <a:t>Öksürük </a:t>
            </a:r>
          </a:p>
          <a:p>
            <a:endParaRPr lang="tr-TR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03D150D1-6233-4ACD-8E7C-485DD2A85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805"/>
          <a:stretch/>
        </p:blipFill>
        <p:spPr>
          <a:xfrm>
            <a:off x="4546797" y="3573016"/>
            <a:ext cx="1952997" cy="169354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AC628831-18D5-4699-8263-4BD0E8E52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1196752"/>
            <a:ext cx="2609850" cy="16935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0A093F6D-6E40-4810-AE5D-DC589512C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4013829"/>
            <a:ext cx="1529916" cy="203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8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0E4D1B0-66C4-4678-9F67-FED066BD2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548680"/>
            <a:ext cx="6965245" cy="1202485"/>
          </a:xfrm>
        </p:spPr>
        <p:txBody>
          <a:bodyPr/>
          <a:lstStyle/>
          <a:p>
            <a:r>
              <a:rPr lang="tr-TR" dirty="0"/>
              <a:t>Tedavi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6854F77-CDDD-464B-BF48-C9E0783DE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1700808"/>
            <a:ext cx="6196405" cy="424847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tr-TR" b="1" dirty="0"/>
              <a:t>1-Destekleyici tedavi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Yeterli </a:t>
            </a:r>
            <a:r>
              <a:rPr lang="tr-TR" dirty="0" err="1"/>
              <a:t>hidrasyon</a:t>
            </a:r>
            <a:endParaRPr lang="tr-TR" dirty="0"/>
          </a:p>
          <a:p>
            <a:pPr lvl="1">
              <a:lnSpc>
                <a:spcPct val="150000"/>
              </a:lnSpc>
            </a:pPr>
            <a:r>
              <a:rPr lang="tr-TR" dirty="0"/>
              <a:t>Sıcak sıvıların tüketilmesi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Nazal </a:t>
            </a:r>
            <a:r>
              <a:rPr lang="tr-TR" dirty="0" err="1"/>
              <a:t>kaviteye</a:t>
            </a:r>
            <a:r>
              <a:rPr lang="tr-TR" dirty="0"/>
              <a:t> serum fizyolojik uygulanması</a:t>
            </a:r>
          </a:p>
          <a:p>
            <a:pPr>
              <a:lnSpc>
                <a:spcPct val="150000"/>
              </a:lnSpc>
            </a:pPr>
            <a:endParaRPr lang="tr-TR" dirty="0"/>
          </a:p>
          <a:p>
            <a:pPr>
              <a:lnSpc>
                <a:spcPct val="150000"/>
              </a:lnSpc>
            </a:pPr>
            <a:r>
              <a:rPr lang="tr-TR" b="1"/>
              <a:t>2-Semptomatik </a:t>
            </a:r>
            <a:r>
              <a:rPr lang="tr-TR" b="1" smtClean="0"/>
              <a:t>tedavi</a:t>
            </a:r>
            <a:endParaRPr lang="tr-TR" dirty="0"/>
          </a:p>
          <a:p>
            <a:pPr lvl="1">
              <a:lnSpc>
                <a:spcPct val="150000"/>
              </a:lnSpc>
            </a:pPr>
            <a:r>
              <a:rPr lang="tr-TR" err="1"/>
              <a:t>Parasetamol</a:t>
            </a:r>
            <a:r>
              <a:rPr lang="tr-TR"/>
              <a:t> 10 mg/kg/doz, 4-6 saat ara ile </a:t>
            </a:r>
            <a:endParaRPr lang="tr-TR" dirty="0"/>
          </a:p>
          <a:p>
            <a:pPr lvl="1">
              <a:lnSpc>
                <a:spcPct val="150000"/>
              </a:lnSpc>
            </a:pPr>
            <a:r>
              <a:rPr lang="tr-TR" smtClean="0"/>
              <a:t>&gt;2 yaş ; Oral </a:t>
            </a:r>
            <a:r>
              <a:rPr lang="tr-TR"/>
              <a:t>veya </a:t>
            </a:r>
            <a:r>
              <a:rPr lang="tr-TR" smtClean="0"/>
              <a:t>nazal dekonjestanlar</a:t>
            </a:r>
            <a:endParaRPr lang="tr-TR" dirty="0"/>
          </a:p>
          <a:p>
            <a:pPr lvl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3563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215C293-A766-43EA-A6A9-799DC7E88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/>
            </a:r>
            <a:br>
              <a:rPr lang="tr-TR" dirty="0"/>
            </a:br>
            <a:r>
              <a:rPr lang="tr-TR" dirty="0"/>
              <a:t>KOMPLİKASYONLAR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43B89B9-E778-4493-A97A-2A10E76FE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520" y="2132856"/>
            <a:ext cx="3108960" cy="3181951"/>
          </a:xfrm>
        </p:spPr>
        <p:txBody>
          <a:bodyPr>
            <a:normAutofit/>
          </a:bodyPr>
          <a:lstStyle/>
          <a:p>
            <a:endParaRPr lang="tr-TR" dirty="0"/>
          </a:p>
          <a:p>
            <a:r>
              <a:rPr lang="tr-TR" dirty="0"/>
              <a:t>Akut </a:t>
            </a:r>
            <a:r>
              <a:rPr lang="tr-TR" dirty="0" err="1"/>
              <a:t>otitis</a:t>
            </a:r>
            <a:r>
              <a:rPr lang="tr-TR" dirty="0"/>
              <a:t> </a:t>
            </a:r>
            <a:r>
              <a:rPr lang="tr-TR" dirty="0" err="1"/>
              <a:t>media</a:t>
            </a:r>
            <a:endParaRPr lang="tr-TR" dirty="0"/>
          </a:p>
          <a:p>
            <a:pPr marL="0" indent="0">
              <a:buNone/>
            </a:pPr>
            <a:endParaRPr lang="tr-TR" dirty="0"/>
          </a:p>
          <a:p>
            <a:r>
              <a:rPr lang="tr-TR" dirty="0"/>
              <a:t>Astım alevlenmesi</a:t>
            </a:r>
          </a:p>
          <a:p>
            <a:endParaRPr lang="tr-TR" dirty="0"/>
          </a:p>
          <a:p>
            <a:r>
              <a:rPr lang="tr-TR" dirty="0"/>
              <a:t>Sinüzit</a:t>
            </a:r>
          </a:p>
        </p:txBody>
      </p:sp>
    </p:spTree>
    <p:extLst>
      <p:ext uri="{BB962C8B-B14F-4D97-AF65-F5344CB8AC3E}">
        <p14:creationId xmlns:p14="http://schemas.microsoft.com/office/powerpoint/2010/main" val="5989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ÜSYE-İNFLUENZA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Kendiliğinden sınırlanan bir </a:t>
            </a:r>
            <a:r>
              <a:rPr lang="tr-TR"/>
              <a:t>hastalık </a:t>
            </a:r>
          </a:p>
          <a:p>
            <a:r>
              <a:rPr lang="tr-TR"/>
              <a:t>Başlıca sekeli pnömoni</a:t>
            </a:r>
            <a:endParaRPr lang="tr-TR" dirty="0"/>
          </a:p>
          <a:p>
            <a:endParaRPr lang="tr-TR" dirty="0"/>
          </a:p>
          <a:p>
            <a:r>
              <a:rPr lang="tr-TR" dirty="0"/>
              <a:t>Özellikle &lt;2 yaş çocuklarda ve astım dahil kronik hastalığı olanlarda ciddi hastalık ve nadiren ölüme </a:t>
            </a:r>
            <a:r>
              <a:rPr lang="tr-TR"/>
              <a:t>yol açabilir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5817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C57D93D-8FAC-465C-B9F3-DC3352E6A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Belirti ve Bulgular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6E0B267-96CA-4E49-A21B-F4F48077F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 err="1">
                <a:solidFill>
                  <a:schemeClr val="bg2">
                    <a:lumMod val="50000"/>
                  </a:schemeClr>
                </a:solidFill>
              </a:rPr>
              <a:t>İnfant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ve küçük çocuklarda; </a:t>
            </a:r>
          </a:p>
          <a:p>
            <a:pPr lvl="1"/>
            <a:r>
              <a:rPr lang="tr-TR" dirty="0"/>
              <a:t>Ateş </a:t>
            </a:r>
          </a:p>
          <a:p>
            <a:pPr lvl="1"/>
            <a:r>
              <a:rPr lang="tr-TR" dirty="0"/>
              <a:t>Öksürük</a:t>
            </a:r>
          </a:p>
          <a:p>
            <a:endParaRPr lang="tr-TR" dirty="0"/>
          </a:p>
          <a:p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Daha büyük çocuklarda ve </a:t>
            </a:r>
            <a:r>
              <a:rPr lang="tr-TR" dirty="0" err="1">
                <a:solidFill>
                  <a:schemeClr val="bg2">
                    <a:lumMod val="50000"/>
                  </a:schemeClr>
                </a:solidFill>
              </a:rPr>
              <a:t>adolesanlarda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; </a:t>
            </a:r>
          </a:p>
          <a:p>
            <a:pPr lvl="1"/>
            <a:r>
              <a:rPr lang="tr-TR" dirty="0" err="1"/>
              <a:t>Konjunktivit</a:t>
            </a:r>
            <a:endParaRPr lang="tr-TR" dirty="0"/>
          </a:p>
          <a:p>
            <a:pPr lvl="1"/>
            <a:r>
              <a:rPr lang="tr-TR" dirty="0"/>
              <a:t>Farenjit                   gibi ÜSYİ bulgularına benzer</a:t>
            </a:r>
          </a:p>
          <a:p>
            <a:pPr lvl="1"/>
            <a:r>
              <a:rPr lang="tr-TR" dirty="0"/>
              <a:t>Kuru öksürük         bulguların aniden gelişmesi </a:t>
            </a:r>
          </a:p>
        </p:txBody>
      </p:sp>
      <p:sp>
        <p:nvSpPr>
          <p:cNvPr id="4" name="Sağ Ayraç 3"/>
          <p:cNvSpPr/>
          <p:nvPr/>
        </p:nvSpPr>
        <p:spPr>
          <a:xfrm>
            <a:off x="3779912" y="4077072"/>
            <a:ext cx="360040" cy="11521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204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43608" y="1412776"/>
            <a:ext cx="6965245" cy="1202485"/>
          </a:xfrm>
        </p:spPr>
        <p:txBody>
          <a:bodyPr>
            <a:normAutofit/>
          </a:bodyPr>
          <a:lstStyle/>
          <a:p>
            <a:r>
              <a:rPr lang="tr-TR" sz="2400" b="1" smtClean="0">
                <a:solidFill>
                  <a:schemeClr val="tx2"/>
                </a:solidFill>
              </a:rPr>
              <a:t>İnfluenzayı </a:t>
            </a:r>
            <a:r>
              <a:rPr lang="tr-TR" sz="2400" b="1">
                <a:solidFill>
                  <a:schemeClr val="tx2"/>
                </a:solidFill>
              </a:rPr>
              <a:t>nasıl ayırt edelim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28027" y="2615969"/>
            <a:ext cx="6196405" cy="3603812"/>
          </a:xfrm>
        </p:spPr>
        <p:txBody>
          <a:bodyPr/>
          <a:lstStyle/>
          <a:p>
            <a:pPr marL="0" indent="0" algn="ctr">
              <a:buNone/>
            </a:pPr>
            <a:r>
              <a:rPr lang="tr-TR" dirty="0"/>
              <a:t>                         </a:t>
            </a:r>
            <a:r>
              <a:rPr lang="tr-TR" dirty="0" err="1"/>
              <a:t>miyalji</a:t>
            </a:r>
            <a:endParaRPr lang="tr-TR" dirty="0"/>
          </a:p>
          <a:p>
            <a:pPr marL="0" indent="0" algn="ctr">
              <a:buNone/>
            </a:pPr>
            <a:r>
              <a:rPr lang="tr-TR" dirty="0"/>
              <a:t>yüksek ateş     +   baş ağrısı </a:t>
            </a:r>
          </a:p>
          <a:p>
            <a:pPr marL="0" indent="0" algn="ctr">
              <a:buNone/>
            </a:pPr>
            <a:r>
              <a:rPr lang="tr-TR" dirty="0"/>
              <a:t>                             halsizlik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4210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HEDEF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75656" y="1916832"/>
            <a:ext cx="6196405" cy="3744416"/>
          </a:xfrm>
        </p:spPr>
        <p:txBody>
          <a:bodyPr>
            <a:noAutofit/>
          </a:bodyPr>
          <a:lstStyle/>
          <a:p>
            <a:r>
              <a:rPr lang="tr-TR" sz="1800" b="1" dirty="0"/>
              <a:t>Solunum yolu enfeksiyonları</a:t>
            </a:r>
          </a:p>
          <a:p>
            <a:pPr lvl="1"/>
            <a:r>
              <a:rPr lang="tr-TR" sz="1800" dirty="0"/>
              <a:t>Akut </a:t>
            </a:r>
            <a:r>
              <a:rPr lang="tr-TR" sz="1800" dirty="0" err="1"/>
              <a:t>otitis</a:t>
            </a:r>
            <a:r>
              <a:rPr lang="tr-TR" sz="1800" dirty="0"/>
              <a:t> </a:t>
            </a:r>
            <a:r>
              <a:rPr lang="tr-TR" sz="1800" dirty="0" err="1"/>
              <a:t>medianın</a:t>
            </a:r>
            <a:r>
              <a:rPr lang="tr-TR" sz="1800" dirty="0"/>
              <a:t> klinik bulgularını sayabilmek </a:t>
            </a:r>
          </a:p>
          <a:p>
            <a:pPr lvl="1"/>
            <a:r>
              <a:rPr lang="tr-TR" sz="1800" dirty="0"/>
              <a:t>Akut </a:t>
            </a:r>
            <a:r>
              <a:rPr lang="tr-TR" sz="1800" dirty="0" err="1"/>
              <a:t>otitis</a:t>
            </a:r>
            <a:r>
              <a:rPr lang="tr-TR" sz="1800" dirty="0"/>
              <a:t> </a:t>
            </a:r>
            <a:r>
              <a:rPr lang="tr-TR" sz="1800" dirty="0" err="1"/>
              <a:t>medianın</a:t>
            </a:r>
            <a:r>
              <a:rPr lang="tr-TR" sz="1800" dirty="0"/>
              <a:t> risk faktörlerini sayabilmek</a:t>
            </a:r>
          </a:p>
          <a:p>
            <a:pPr lvl="1"/>
            <a:r>
              <a:rPr lang="tr-TR" sz="1800" dirty="0"/>
              <a:t>Akut </a:t>
            </a:r>
            <a:r>
              <a:rPr lang="tr-TR" sz="1800" dirty="0" err="1"/>
              <a:t>otitis</a:t>
            </a:r>
            <a:r>
              <a:rPr lang="tr-TR" sz="1800" dirty="0"/>
              <a:t> </a:t>
            </a:r>
            <a:r>
              <a:rPr lang="tr-TR" sz="1800" dirty="0" err="1"/>
              <a:t>medianın</a:t>
            </a:r>
            <a:r>
              <a:rPr lang="tr-TR" sz="1800" dirty="0"/>
              <a:t> tedavisini planlayabilmek</a:t>
            </a:r>
          </a:p>
          <a:p>
            <a:pPr lvl="1"/>
            <a:r>
              <a:rPr lang="tr-TR" sz="1800"/>
              <a:t>Tonsillofarenjtte </a:t>
            </a:r>
            <a:r>
              <a:rPr lang="tr-TR" sz="1800" dirty="0" err="1"/>
              <a:t>viral</a:t>
            </a:r>
            <a:r>
              <a:rPr lang="tr-TR" sz="1800" dirty="0"/>
              <a:t>-bakteriyel enfeksiyon arasındaki 4 farkı sayabilmek</a:t>
            </a:r>
          </a:p>
          <a:p>
            <a:pPr lvl="1"/>
            <a:r>
              <a:rPr lang="tr-TR" sz="1800"/>
              <a:t>Tonsillofarenjitin </a:t>
            </a:r>
            <a:r>
              <a:rPr lang="tr-TR" sz="1800" dirty="0"/>
              <a:t>klinik bulgularını sayabilmek </a:t>
            </a:r>
          </a:p>
          <a:p>
            <a:pPr lvl="1"/>
            <a:r>
              <a:rPr lang="tr-TR" sz="1800"/>
              <a:t>Tonsillofarenjitin </a:t>
            </a:r>
            <a:r>
              <a:rPr lang="tr-TR" sz="1800" dirty="0"/>
              <a:t>komplikasyonlarını sayabilmek</a:t>
            </a:r>
          </a:p>
          <a:p>
            <a:pPr lvl="1"/>
            <a:r>
              <a:rPr lang="tr-TR" sz="1800"/>
              <a:t>Tonsillofarenjitin </a:t>
            </a:r>
            <a:r>
              <a:rPr lang="tr-TR" sz="1800" dirty="0"/>
              <a:t>tedavisini düzenleyebilmek</a:t>
            </a:r>
          </a:p>
          <a:p>
            <a:pPr lvl="1"/>
            <a:r>
              <a:rPr lang="tr-TR" sz="1800" dirty="0"/>
              <a:t>Akut </a:t>
            </a:r>
            <a:r>
              <a:rPr lang="tr-TR" sz="1800" dirty="0" err="1"/>
              <a:t>viral</a:t>
            </a:r>
            <a:r>
              <a:rPr lang="tr-TR" sz="1800" dirty="0"/>
              <a:t> </a:t>
            </a:r>
            <a:r>
              <a:rPr lang="tr-TR" sz="1800" dirty="0" err="1"/>
              <a:t>rinosinüzitin</a:t>
            </a:r>
            <a:r>
              <a:rPr lang="tr-TR" sz="1800" dirty="0"/>
              <a:t> klinik bulgularını sayabilmek</a:t>
            </a:r>
          </a:p>
          <a:p>
            <a:pPr lvl="1"/>
            <a:r>
              <a:rPr lang="tr-TR" sz="1800" dirty="0"/>
              <a:t>Akut </a:t>
            </a:r>
            <a:r>
              <a:rPr lang="tr-TR" sz="1800" dirty="0" err="1"/>
              <a:t>viral</a:t>
            </a:r>
            <a:r>
              <a:rPr lang="tr-TR" sz="1800" dirty="0"/>
              <a:t> </a:t>
            </a:r>
            <a:r>
              <a:rPr lang="tr-TR" sz="1800" dirty="0" err="1"/>
              <a:t>rinosinüzitin</a:t>
            </a:r>
            <a:r>
              <a:rPr lang="tr-TR" sz="1800" dirty="0"/>
              <a:t> tedavisini düzenleyebilmek</a:t>
            </a:r>
          </a:p>
          <a:p>
            <a:endParaRPr lang="tr-TR" sz="1800" dirty="0"/>
          </a:p>
          <a:p>
            <a:endParaRPr lang="tr-TR" sz="1800" dirty="0"/>
          </a:p>
          <a:p>
            <a:endParaRPr lang="tr-TR" sz="1800" dirty="0"/>
          </a:p>
          <a:p>
            <a:endParaRPr lang="tr-TR" sz="1800" dirty="0"/>
          </a:p>
          <a:p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220201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95E9E20D-7727-4F9E-A614-CDBD68F5D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3" y="1340768"/>
            <a:ext cx="734481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2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F0C713F-58BB-44DA-B188-16AB85ACF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419C5B1-555A-477C-961B-E2BF3B730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2204863"/>
            <a:ext cx="6196405" cy="3518205"/>
          </a:xfrm>
        </p:spPr>
        <p:txBody>
          <a:bodyPr>
            <a:normAutofit lnSpcReduction="10000"/>
          </a:bodyPr>
          <a:lstStyle/>
          <a:p>
            <a:r>
              <a:rPr lang="tr-TR" dirty="0"/>
              <a:t>Tanı; klinik bulgular ile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/>
              <a:t>Hızlı antijen testi tanıda                   kullanılabilir</a:t>
            </a:r>
          </a:p>
          <a:p>
            <a:pPr marL="365760" lvl="1" indent="0">
              <a:buNone/>
            </a:pPr>
            <a:r>
              <a:rPr lang="tr-TR" dirty="0"/>
              <a:t>negatif olması tanıyı ekarte </a:t>
            </a:r>
          </a:p>
          <a:p>
            <a:pPr marL="365760" lvl="1" indent="0">
              <a:buNone/>
            </a:pPr>
            <a:r>
              <a:rPr lang="tr-TR" dirty="0"/>
              <a:t>ettirmez (duyarlılığı %20-70)</a:t>
            </a:r>
          </a:p>
          <a:p>
            <a:endParaRPr lang="tr-TR" dirty="0"/>
          </a:p>
          <a:p>
            <a:r>
              <a:rPr lang="tr-TR" dirty="0"/>
              <a:t>RT-PCR tanıda daha güvenilir           (duyarlılığı %86-100)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B577D91C-36FF-40A2-B7FC-BE682D9DA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2996952"/>
            <a:ext cx="1359253" cy="169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0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2C2C99C-5422-4722-B1B9-4CEE3D5F9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377" y="916772"/>
            <a:ext cx="6965245" cy="1202485"/>
          </a:xfrm>
        </p:spPr>
        <p:txBody>
          <a:bodyPr/>
          <a:lstStyle/>
          <a:p>
            <a:r>
              <a:rPr lang="tr-TR" dirty="0"/>
              <a:t>Tedavi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8F9C3EBB-6F24-4A30-84C9-939B7C255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2119256"/>
            <a:ext cx="6196405" cy="3758015"/>
          </a:xfrm>
        </p:spPr>
        <p:txBody>
          <a:bodyPr>
            <a:normAutofit/>
          </a:bodyPr>
          <a:lstStyle/>
          <a:p>
            <a:r>
              <a:rPr lang="tr-TR" dirty="0" err="1"/>
              <a:t>Nöraminidaz</a:t>
            </a:r>
            <a:r>
              <a:rPr lang="tr-TR" dirty="0"/>
              <a:t> inhibitörleri </a:t>
            </a:r>
          </a:p>
          <a:p>
            <a:pPr lvl="1"/>
            <a:r>
              <a:rPr lang="tr-TR" dirty="0" err="1"/>
              <a:t>Oseltamivir</a:t>
            </a:r>
            <a:endParaRPr lang="tr-TR" dirty="0"/>
          </a:p>
          <a:p>
            <a:pPr lvl="2"/>
            <a:r>
              <a:rPr lang="tr-TR" dirty="0">
                <a:latin typeface="Brush Script MT"/>
              </a:rPr>
              <a:t>≥ </a:t>
            </a:r>
            <a:r>
              <a:rPr lang="tr-TR" dirty="0"/>
              <a:t>15 günlük </a:t>
            </a:r>
            <a:r>
              <a:rPr lang="tr-TR" dirty="0">
                <a:sym typeface="Wingdings" panose="05000000000000000000" pitchFamily="2" charset="2"/>
              </a:rPr>
              <a:t></a:t>
            </a:r>
            <a:r>
              <a:rPr lang="tr-TR" dirty="0"/>
              <a:t> 3 mg/kg dozda 2x1 oral</a:t>
            </a:r>
          </a:p>
          <a:p>
            <a:pPr lvl="1"/>
            <a:r>
              <a:rPr lang="tr-TR" dirty="0" err="1"/>
              <a:t>Zanamivir</a:t>
            </a:r>
            <a:endParaRPr lang="tr-TR" dirty="0"/>
          </a:p>
          <a:p>
            <a:pPr lvl="2"/>
            <a:r>
              <a:rPr lang="tr-TR" dirty="0">
                <a:latin typeface="Brush Script MT"/>
              </a:rPr>
              <a:t>≥ </a:t>
            </a:r>
            <a:r>
              <a:rPr lang="tr-TR" dirty="0"/>
              <a:t>7 yaş  </a:t>
            </a:r>
          </a:p>
          <a:p>
            <a:pPr lvl="2"/>
            <a:r>
              <a:rPr lang="tr-TR" dirty="0" err="1"/>
              <a:t>İnhaler</a:t>
            </a:r>
            <a:r>
              <a:rPr lang="tr-TR" dirty="0"/>
              <a:t> yolla 2x1</a:t>
            </a:r>
          </a:p>
          <a:p>
            <a:pPr lvl="2"/>
            <a:endParaRPr lang="tr-TR" dirty="0"/>
          </a:p>
          <a:p>
            <a:r>
              <a:rPr lang="tr-TR" dirty="0"/>
              <a:t>Tedavi 5 gün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2688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64E96F8-F25E-4D1D-8527-5818CF91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Komplikasyonlar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80A64ECE-16D0-4477-9C03-D7A11A990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/>
              <a:t>En sık</a:t>
            </a:r>
          </a:p>
          <a:p>
            <a:pPr lvl="1"/>
            <a:r>
              <a:rPr lang="tr-TR"/>
              <a:t>Otitis </a:t>
            </a:r>
            <a:r>
              <a:rPr lang="tr-TR" err="1"/>
              <a:t>media</a:t>
            </a:r>
            <a:r>
              <a:rPr lang="tr-TR"/>
              <a:t> </a:t>
            </a:r>
          </a:p>
          <a:p>
            <a:pPr lvl="1"/>
            <a:r>
              <a:rPr lang="tr-TR"/>
              <a:t>Pnömoni</a:t>
            </a:r>
            <a:endParaRPr lang="tr-TR" dirty="0"/>
          </a:p>
          <a:p>
            <a:endParaRPr lang="tr-TR" dirty="0"/>
          </a:p>
          <a:p>
            <a:r>
              <a:rPr lang="tr-TR" sz="2000" dirty="0" err="1"/>
              <a:t>Ensefalopati</a:t>
            </a:r>
            <a:endParaRPr lang="tr-TR" sz="2000" dirty="0"/>
          </a:p>
          <a:p>
            <a:r>
              <a:rPr lang="tr-TR" sz="2000" dirty="0" err="1"/>
              <a:t>Transvers</a:t>
            </a:r>
            <a:r>
              <a:rPr lang="tr-TR" sz="2000" dirty="0"/>
              <a:t> </a:t>
            </a:r>
            <a:r>
              <a:rPr lang="tr-TR" sz="2000" dirty="0" err="1"/>
              <a:t>myelit</a:t>
            </a:r>
            <a:endParaRPr lang="tr-TR" sz="2000" dirty="0"/>
          </a:p>
          <a:p>
            <a:r>
              <a:rPr lang="tr-TR" sz="2000" dirty="0" err="1"/>
              <a:t>Myozit</a:t>
            </a:r>
            <a:r>
              <a:rPr lang="tr-TR" sz="2000" dirty="0"/>
              <a:t>                            nadir  olarak görülür. </a:t>
            </a:r>
          </a:p>
          <a:p>
            <a:r>
              <a:rPr lang="tr-TR" sz="2000" dirty="0" err="1"/>
              <a:t>Miyokardit</a:t>
            </a:r>
            <a:endParaRPr lang="tr-TR" sz="2000" dirty="0"/>
          </a:p>
          <a:p>
            <a:r>
              <a:rPr lang="tr-TR" sz="2000" dirty="0" err="1"/>
              <a:t>Perikardit</a:t>
            </a:r>
            <a:endParaRPr lang="tr-TR" sz="2000" dirty="0"/>
          </a:p>
          <a:p>
            <a:r>
              <a:rPr lang="tr-TR" sz="2000" dirty="0"/>
              <a:t>Reye </a:t>
            </a:r>
            <a:r>
              <a:rPr lang="tr-TR" sz="2000" dirty="0" err="1"/>
              <a:t>send</a:t>
            </a:r>
            <a:r>
              <a:rPr lang="tr-TR" sz="2000" dirty="0"/>
              <a:t>.</a:t>
            </a:r>
          </a:p>
          <a:p>
            <a:endParaRPr lang="tr-TR" dirty="0"/>
          </a:p>
        </p:txBody>
      </p:sp>
      <p:sp>
        <p:nvSpPr>
          <p:cNvPr id="4" name="Sağ Ayraç 3">
            <a:extLst>
              <a:ext uri="{FF2B5EF4-FFF2-40B4-BE49-F238E27FC236}">
                <a16:creationId xmlns:a16="http://schemas.microsoft.com/office/drawing/2014/main" xmlns="" id="{D945D67E-C213-4DD9-A7F8-397633B7A4B3}"/>
              </a:ext>
            </a:extLst>
          </p:cNvPr>
          <p:cNvSpPr/>
          <p:nvPr/>
        </p:nvSpPr>
        <p:spPr>
          <a:xfrm>
            <a:off x="3419872" y="3356992"/>
            <a:ext cx="720080" cy="2136129"/>
          </a:xfrm>
          <a:prstGeom prst="rightBrac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698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B54BB5B7-6C0C-4597-8903-B55686836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Korunma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4F6678F5-6D4E-4100-902D-0CAC63161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En etkin yol aşı</a:t>
            </a:r>
          </a:p>
          <a:p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&gt;6 ay olan her çocuğa yılda bir kez  </a:t>
            </a:r>
          </a:p>
          <a:p>
            <a:pPr>
              <a:lnSpc>
                <a:spcPct val="150000"/>
              </a:lnSpc>
            </a:pPr>
            <a:r>
              <a:rPr lang="tr-TR" dirty="0"/>
              <a:t>6 ay-8 yaş arasındaki çocuklarda ilk aşılamada 1 ay ara ile 2 doz aşı </a:t>
            </a:r>
          </a:p>
          <a:p>
            <a:pPr>
              <a:lnSpc>
                <a:spcPct val="150000"/>
              </a:lnSpc>
            </a:pPr>
            <a:r>
              <a:rPr lang="tr-TR" dirty="0"/>
              <a:t>&gt;9 yaş ve daha önce aşılanmış ise tek doz aşı yeterli</a:t>
            </a:r>
          </a:p>
        </p:txBody>
      </p:sp>
    </p:spTree>
    <p:extLst>
      <p:ext uri="{BB962C8B-B14F-4D97-AF65-F5344CB8AC3E}">
        <p14:creationId xmlns:p14="http://schemas.microsoft.com/office/powerpoint/2010/main" val="30643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FC91C89-AA9C-4B6A-878D-313818C1D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797" y="1382364"/>
            <a:ext cx="6196405" cy="3918843"/>
          </a:xfrm>
        </p:spPr>
        <p:txBody>
          <a:bodyPr>
            <a:normAutofit fontScale="92500" lnSpcReduction="20000"/>
          </a:bodyPr>
          <a:lstStyle/>
          <a:p>
            <a:endParaRPr lang="tr-TR" dirty="0"/>
          </a:p>
          <a:p>
            <a:r>
              <a:rPr lang="tr-TR" dirty="0"/>
              <a:t>6-35 ay aşı dozu; 0,25 ml</a:t>
            </a:r>
          </a:p>
          <a:p>
            <a:endParaRPr lang="tr-TR" dirty="0"/>
          </a:p>
          <a:p>
            <a:r>
              <a:rPr lang="tr-TR" dirty="0"/>
              <a:t>&gt;36 ay aşı dozu; 0,5 ml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dirty="0" err="1"/>
              <a:t>Antiviral</a:t>
            </a:r>
            <a:r>
              <a:rPr lang="tr-TR" dirty="0"/>
              <a:t> ilaçlarla </a:t>
            </a:r>
            <a:r>
              <a:rPr lang="tr-TR" dirty="0" err="1"/>
              <a:t>kemoprofilaksi</a:t>
            </a:r>
            <a:r>
              <a:rPr lang="tr-TR" dirty="0"/>
              <a:t> </a:t>
            </a:r>
            <a:r>
              <a:rPr lang="tr-TR" dirty="0" err="1"/>
              <a:t>influenzadan</a:t>
            </a:r>
            <a:r>
              <a:rPr lang="tr-TR" dirty="0"/>
              <a:t> kaynaklanan komplikasyon riskini azaltabilir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6CD36095-EFBE-4E1C-A2AF-3A0A0DAB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671003"/>
            <a:ext cx="3037785" cy="167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8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ALT SOLUNUM YOLU ENFEKSİYONLARI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33" y="2780928"/>
            <a:ext cx="2685223" cy="297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324" y="2780928"/>
            <a:ext cx="2957513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7773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tr-TR" sz="3200" dirty="0"/>
              <a:t/>
            </a:r>
            <a:br>
              <a:rPr lang="tr-TR" sz="3200" dirty="0"/>
            </a:br>
            <a:r>
              <a:rPr lang="tr-TR" dirty="0"/>
              <a:t>ASYE-KRUP</a:t>
            </a:r>
            <a:r>
              <a:rPr lang="tr-TR" sz="3200" dirty="0"/>
              <a:t/>
            </a:r>
            <a:br>
              <a:rPr lang="tr-TR" sz="3200" dirty="0"/>
            </a:br>
            <a:endParaRPr lang="tr-TR" sz="3200" dirty="0"/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14"/>
          </p:nvPr>
        </p:nvSpPr>
        <p:spPr>
          <a:xfrm>
            <a:off x="4211960" y="2119313"/>
            <a:ext cx="3651880" cy="36052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dirty="0" err="1"/>
              <a:t>İnfant</a:t>
            </a:r>
            <a:r>
              <a:rPr lang="tr-TR" dirty="0"/>
              <a:t> ve 6 yaşından küçük çocukların hastalığı</a:t>
            </a:r>
          </a:p>
          <a:p>
            <a:pPr>
              <a:lnSpc>
                <a:spcPct val="150000"/>
              </a:lnSpc>
            </a:pPr>
            <a:r>
              <a:rPr lang="tr-TR" dirty="0"/>
              <a:t>En sık 7ay – 3 yaş </a:t>
            </a:r>
          </a:p>
          <a:p>
            <a:pPr>
              <a:lnSpc>
                <a:spcPct val="150000"/>
              </a:lnSpc>
            </a:pPr>
            <a:r>
              <a:rPr lang="tr-TR" dirty="0"/>
              <a:t>Erkeklerde daha sık</a:t>
            </a:r>
          </a:p>
          <a:p>
            <a:endParaRPr lang="tr-TR" dirty="0"/>
          </a:p>
        </p:txBody>
      </p:sp>
      <p:sp>
        <p:nvSpPr>
          <p:cNvPr id="6" name="Oval Belirtme Çizgisi 5"/>
          <p:cNvSpPr/>
          <p:nvPr/>
        </p:nvSpPr>
        <p:spPr>
          <a:xfrm>
            <a:off x="1331640" y="2132856"/>
            <a:ext cx="2520280" cy="26642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mtClean="0"/>
              <a:t>Havlar </a:t>
            </a:r>
            <a:r>
              <a:rPr lang="tr-TR"/>
              <a:t>tarzda </a:t>
            </a:r>
            <a:r>
              <a:rPr lang="tr-TR" smtClean="0"/>
              <a:t>öksürük</a:t>
            </a:r>
          </a:p>
          <a:p>
            <a:pPr algn="ctr"/>
            <a:endParaRPr lang="tr-TR"/>
          </a:p>
          <a:p>
            <a:pPr algn="ctr"/>
            <a:r>
              <a:rPr lang="tr-TR" smtClean="0"/>
              <a:t>İnspiratuvar </a:t>
            </a:r>
            <a:r>
              <a:rPr lang="tr-TR"/>
              <a:t>stridor</a:t>
            </a:r>
            <a:endParaRPr lang="tr-TR" dirty="0"/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3545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1463040" y="1268760"/>
            <a:ext cx="6196405" cy="445430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tr-TR" dirty="0"/>
              <a:t>Klinik bulguların çoğu havayollarında oluşan ödemin tıkanıklığa sebep olması sonucu oluşmakta</a:t>
            </a:r>
          </a:p>
          <a:p>
            <a:pPr>
              <a:lnSpc>
                <a:spcPct val="150000"/>
              </a:lnSpc>
            </a:pP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Etken sıklıkla virüsler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En </a:t>
            </a:r>
            <a:r>
              <a:rPr lang="tr-TR"/>
              <a:t>sık </a:t>
            </a:r>
            <a:r>
              <a:rPr lang="tr-TR" dirty="0" err="1"/>
              <a:t>P</a:t>
            </a:r>
            <a:r>
              <a:rPr lang="tr-TR" smtClean="0"/>
              <a:t>arainfluenza </a:t>
            </a:r>
            <a:endParaRPr lang="tr-TR" dirty="0"/>
          </a:p>
          <a:p>
            <a:pPr lvl="1">
              <a:lnSpc>
                <a:spcPct val="150000"/>
              </a:lnSpc>
            </a:pPr>
            <a:r>
              <a:rPr lang="tr-TR"/>
              <a:t>Ayrıca </a:t>
            </a:r>
            <a:r>
              <a:rPr lang="tr-TR" dirty="0" err="1"/>
              <a:t>A</a:t>
            </a:r>
            <a:r>
              <a:rPr lang="tr-TR" smtClean="0"/>
              <a:t>denovirüs</a:t>
            </a:r>
            <a:r>
              <a:rPr lang="tr-TR" dirty="0"/>
              <a:t>, RSV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Nadiren M. </a:t>
            </a:r>
            <a:r>
              <a:rPr lang="tr-TR" dirty="0" err="1"/>
              <a:t>pnömonia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3964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Belirti ve Bulgular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/>
              <a:t>H</a:t>
            </a:r>
            <a:r>
              <a:rPr lang="tr-TR" smtClean="0"/>
              <a:t>avlar </a:t>
            </a:r>
            <a:r>
              <a:rPr lang="tr-TR" dirty="0"/>
              <a:t>tarzda veya boğulurcasına öksürük</a:t>
            </a:r>
          </a:p>
          <a:p>
            <a:endParaRPr lang="tr-TR" dirty="0"/>
          </a:p>
          <a:p>
            <a:r>
              <a:rPr lang="tr-TR" dirty="0" err="1"/>
              <a:t>İnspiratuvar</a:t>
            </a:r>
            <a:r>
              <a:rPr lang="tr-TR" dirty="0"/>
              <a:t> </a:t>
            </a:r>
            <a:r>
              <a:rPr lang="tr-TR" dirty="0" err="1"/>
              <a:t>stridor</a:t>
            </a:r>
            <a:endParaRPr lang="tr-TR" dirty="0"/>
          </a:p>
          <a:p>
            <a:endParaRPr lang="tr-TR" dirty="0"/>
          </a:p>
          <a:p>
            <a:r>
              <a:rPr lang="tr-TR" dirty="0"/>
              <a:t>Hafif orta şiddette solunum güçlüğü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7992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75656" y="1484784"/>
            <a:ext cx="6196405" cy="4176464"/>
          </a:xfrm>
        </p:spPr>
        <p:txBody>
          <a:bodyPr>
            <a:normAutofit/>
          </a:bodyPr>
          <a:lstStyle/>
          <a:p>
            <a:pPr lvl="1"/>
            <a:r>
              <a:rPr lang="tr-TR" sz="1800"/>
              <a:t>İnfluenza enfeksiyonunun klinik </a:t>
            </a:r>
            <a:r>
              <a:rPr lang="tr-TR" sz="1800" dirty="0"/>
              <a:t>bulgularını sayabilmek</a:t>
            </a:r>
          </a:p>
          <a:p>
            <a:pPr lvl="1"/>
            <a:r>
              <a:rPr lang="tr-TR" sz="1800"/>
              <a:t>İnfluenza enfeksiyonunun </a:t>
            </a:r>
            <a:r>
              <a:rPr lang="tr-TR" sz="1800" dirty="0"/>
              <a:t>tedavisini planlayabilmek</a:t>
            </a:r>
          </a:p>
          <a:p>
            <a:pPr lvl="1"/>
            <a:r>
              <a:rPr lang="tr-TR" sz="1800" dirty="0" err="1"/>
              <a:t>Pnömoninin</a:t>
            </a:r>
            <a:r>
              <a:rPr lang="tr-TR" sz="1800" dirty="0"/>
              <a:t> klinik bulgularını sayabilmek</a:t>
            </a:r>
          </a:p>
          <a:p>
            <a:pPr marL="662940" lvl="2" indent="-342900"/>
            <a:r>
              <a:rPr lang="tr-TR" sz="1800" dirty="0" err="1"/>
              <a:t>Pnömoni</a:t>
            </a:r>
            <a:r>
              <a:rPr lang="tr-TR" sz="1800" dirty="0"/>
              <a:t> tedavisini planlayabilmek</a:t>
            </a:r>
          </a:p>
          <a:p>
            <a:pPr marL="662940" lvl="2" indent="-342900"/>
            <a:r>
              <a:rPr lang="tr-TR" sz="1800" dirty="0" err="1"/>
              <a:t>Pnömoninin</a:t>
            </a:r>
            <a:r>
              <a:rPr lang="tr-TR" sz="1800" dirty="0"/>
              <a:t> sevk kriterlerini sayabilmek</a:t>
            </a:r>
          </a:p>
          <a:p>
            <a:pPr marL="662940" lvl="2" indent="-342900"/>
            <a:r>
              <a:rPr lang="tr-TR" sz="1800" dirty="0" err="1"/>
              <a:t>Krup</a:t>
            </a:r>
            <a:r>
              <a:rPr lang="tr-TR" sz="1800" dirty="0"/>
              <a:t> klinik bulgularını sayabilmek</a:t>
            </a:r>
          </a:p>
          <a:p>
            <a:pPr marL="662940" lvl="2" indent="-342900"/>
            <a:r>
              <a:rPr lang="tr-TR" sz="1800" dirty="0" err="1"/>
              <a:t>Krup</a:t>
            </a:r>
            <a:r>
              <a:rPr lang="tr-TR" sz="1800" dirty="0"/>
              <a:t> tedavisini planlayabilmek</a:t>
            </a:r>
          </a:p>
          <a:p>
            <a:pPr marL="662940" lvl="2" indent="-342900"/>
            <a:endParaRPr lang="tr-TR" sz="1800" dirty="0"/>
          </a:p>
          <a:p>
            <a:r>
              <a:rPr lang="tr-TR" sz="1800" b="1"/>
              <a:t>İdrar  yolu </a:t>
            </a:r>
            <a:r>
              <a:rPr lang="tr-TR" sz="1800" b="1" dirty="0"/>
              <a:t>enfeksiyonları </a:t>
            </a:r>
          </a:p>
          <a:p>
            <a:pPr lvl="1"/>
            <a:r>
              <a:rPr lang="tr-TR" sz="1800" dirty="0"/>
              <a:t>K</a:t>
            </a:r>
            <a:r>
              <a:rPr lang="tr-TR" sz="1800"/>
              <a:t>linik </a:t>
            </a:r>
            <a:r>
              <a:rPr lang="tr-TR" sz="1800" dirty="0"/>
              <a:t>bulgularını sayabilmek </a:t>
            </a:r>
          </a:p>
          <a:p>
            <a:pPr lvl="1"/>
            <a:r>
              <a:rPr lang="tr-TR" sz="1800" dirty="0"/>
              <a:t>T</a:t>
            </a:r>
            <a:r>
              <a:rPr lang="tr-TR" sz="1800"/>
              <a:t>edavisini </a:t>
            </a:r>
            <a:r>
              <a:rPr lang="tr-TR" sz="1800" dirty="0"/>
              <a:t>planlayabilmek</a:t>
            </a:r>
          </a:p>
          <a:p>
            <a:pPr lvl="1"/>
            <a:r>
              <a:rPr lang="tr-TR" sz="1800" dirty="0"/>
              <a:t>S</a:t>
            </a:r>
            <a:r>
              <a:rPr lang="tr-TR" sz="1800"/>
              <a:t>evk </a:t>
            </a:r>
            <a:r>
              <a:rPr lang="tr-TR" sz="1800" dirty="0"/>
              <a:t>kriterlerini sayabilmek</a:t>
            </a:r>
          </a:p>
          <a:p>
            <a:pPr lvl="1"/>
            <a:endParaRPr lang="tr-TR" sz="1600" dirty="0"/>
          </a:p>
          <a:p>
            <a:endParaRPr lang="tr-TR" dirty="0"/>
          </a:p>
          <a:p>
            <a:pPr marL="365760" lvl="1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4883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75656" y="2348880"/>
            <a:ext cx="6196405" cy="3603812"/>
          </a:xfrm>
        </p:spPr>
        <p:txBody>
          <a:bodyPr/>
          <a:lstStyle/>
          <a:p>
            <a:r>
              <a:rPr lang="tr-TR" dirty="0"/>
              <a:t>Bulgular ilk 2 gün içinde </a:t>
            </a:r>
            <a:r>
              <a:rPr lang="tr-TR"/>
              <a:t>en şiddetli</a:t>
            </a:r>
          </a:p>
          <a:p>
            <a:endParaRPr lang="tr-TR"/>
          </a:p>
          <a:p>
            <a:r>
              <a:rPr lang="tr-TR"/>
              <a:t>Geceleri </a:t>
            </a:r>
            <a:r>
              <a:rPr lang="tr-TR" dirty="0"/>
              <a:t>gündüze oranla </a:t>
            </a:r>
            <a:r>
              <a:rPr lang="tr-TR"/>
              <a:t>daha kötü</a:t>
            </a:r>
          </a:p>
          <a:p>
            <a:endParaRPr lang="tr-TR"/>
          </a:p>
          <a:p>
            <a:r>
              <a:rPr lang="tr-TR"/>
              <a:t>Birkaç </a:t>
            </a:r>
            <a:r>
              <a:rPr lang="tr-TR" dirty="0"/>
              <a:t>gün </a:t>
            </a:r>
            <a:r>
              <a:rPr lang="tr-TR"/>
              <a:t>içinde düzelir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119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832" y="2132856"/>
            <a:ext cx="339743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İçerik Yer Tutucusu 6"/>
          <p:cNvSpPr>
            <a:spLocks noGrp="1"/>
          </p:cNvSpPr>
          <p:nvPr>
            <p:ph sz="quarter" idx="14"/>
          </p:nvPr>
        </p:nvSpPr>
        <p:spPr>
          <a:xfrm>
            <a:off x="1259632" y="1268760"/>
            <a:ext cx="3200400" cy="4685332"/>
          </a:xfrm>
        </p:spPr>
        <p:txBody>
          <a:bodyPr/>
          <a:lstStyle/>
          <a:p>
            <a:r>
              <a:rPr lang="tr-TR" dirty="0"/>
              <a:t>AC </a:t>
            </a:r>
            <a:r>
              <a:rPr lang="tr-TR" dirty="0" err="1"/>
              <a:t>grafisi</a:t>
            </a:r>
            <a:r>
              <a:rPr lang="tr-TR" dirty="0"/>
              <a:t> genellikle normal</a:t>
            </a:r>
          </a:p>
          <a:p>
            <a:endParaRPr lang="tr-TR" dirty="0"/>
          </a:p>
          <a:p>
            <a:r>
              <a:rPr lang="tr-TR" dirty="0"/>
              <a:t>Boyun ön-arka yumuşak doku </a:t>
            </a:r>
            <a:r>
              <a:rPr lang="tr-TR" dirty="0" err="1"/>
              <a:t>grafisinde</a:t>
            </a:r>
            <a:r>
              <a:rPr lang="tr-TR" dirty="0"/>
              <a:t> </a:t>
            </a:r>
            <a:r>
              <a:rPr lang="tr-TR" dirty="0" err="1"/>
              <a:t>subglottik</a:t>
            </a:r>
            <a:r>
              <a:rPr lang="tr-TR" dirty="0"/>
              <a:t> daralmaya bağlı </a:t>
            </a:r>
            <a:r>
              <a:rPr lang="tr-TR" i="1" dirty="0">
                <a:solidFill>
                  <a:schemeClr val="tx2"/>
                </a:solidFill>
              </a:rPr>
              <a:t>‘kalem ucu işareti’ </a:t>
            </a:r>
            <a:r>
              <a:rPr lang="tr-TR" dirty="0"/>
              <a:t>görülebilir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4348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Tedavi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43608" y="2119257"/>
            <a:ext cx="7128792" cy="3603812"/>
          </a:xfrm>
        </p:spPr>
        <p:txBody>
          <a:bodyPr/>
          <a:lstStyle/>
          <a:p>
            <a:r>
              <a:rPr lang="tr-TR"/>
              <a:t>Temel </a:t>
            </a:r>
            <a:r>
              <a:rPr lang="tr-TR" dirty="0"/>
              <a:t>tedavi </a:t>
            </a:r>
            <a:r>
              <a:rPr lang="tr-TR"/>
              <a:t>soğuk-nemli </a:t>
            </a:r>
            <a:r>
              <a:rPr lang="tr-TR" smtClean="0"/>
              <a:t>hava </a:t>
            </a:r>
            <a:r>
              <a:rPr lang="tr-TR" sz="2000" smtClean="0"/>
              <a:t>(etkinliği kanıtlanmamış</a:t>
            </a:r>
            <a:r>
              <a:rPr lang="tr-TR" sz="2000" dirty="0"/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84984"/>
            <a:ext cx="380047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59409"/>
            <a:ext cx="1728192" cy="22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82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0,6 mg/</a:t>
            </a:r>
            <a:r>
              <a:rPr lang="tr-TR" dirty="0" err="1"/>
              <a:t>kg,tek</a:t>
            </a:r>
            <a:r>
              <a:rPr lang="tr-TR" dirty="0"/>
              <a:t> doz, IM </a:t>
            </a:r>
            <a:r>
              <a:rPr lang="tr-TR" dirty="0" err="1"/>
              <a:t>deksametazon</a:t>
            </a:r>
            <a:endParaRPr lang="tr-TR" dirty="0"/>
          </a:p>
          <a:p>
            <a:pPr lvl="1"/>
            <a:r>
              <a:rPr lang="tr-TR" dirty="0"/>
              <a:t> Bulguların şiddetini azaltmakta</a:t>
            </a:r>
          </a:p>
          <a:p>
            <a:endParaRPr lang="tr-TR" dirty="0"/>
          </a:p>
          <a:p>
            <a:pPr lvl="1"/>
            <a:r>
              <a:rPr lang="tr-TR" dirty="0" err="1"/>
              <a:t>Deksametazonun</a:t>
            </a:r>
            <a:r>
              <a:rPr lang="tr-TR" dirty="0"/>
              <a:t> etkisi verildikten 6 saat sonra başladığı için çocuk </a:t>
            </a:r>
            <a:r>
              <a:rPr lang="tr-TR" i="1" dirty="0"/>
              <a:t>eve gönderilmeden tek doz </a:t>
            </a:r>
            <a:r>
              <a:rPr lang="tr-TR" i="1" dirty="0" err="1"/>
              <a:t>rasemik</a:t>
            </a:r>
            <a:r>
              <a:rPr lang="tr-TR" i="1" dirty="0"/>
              <a:t> epinefrin</a:t>
            </a:r>
            <a:r>
              <a:rPr lang="tr-TR" dirty="0"/>
              <a:t>(</a:t>
            </a:r>
            <a:r>
              <a:rPr lang="tr-TR" sz="1800" dirty="0"/>
              <a:t>%2.25 ‘</a:t>
            </a:r>
            <a:r>
              <a:rPr lang="tr-TR" sz="1800" dirty="0" err="1"/>
              <a:t>lik</a:t>
            </a:r>
            <a:r>
              <a:rPr lang="tr-TR" sz="1800" dirty="0"/>
              <a:t> adrenalinden 0.5 ml+3 ml SF, </a:t>
            </a:r>
            <a:r>
              <a:rPr lang="tr-TR" sz="1800" dirty="0" err="1"/>
              <a:t>nebul</a:t>
            </a:r>
            <a:r>
              <a:rPr lang="tr-TR" sz="1800" dirty="0"/>
              <a:t>) </a:t>
            </a:r>
            <a:r>
              <a:rPr lang="tr-TR" dirty="0"/>
              <a:t>verilebilir</a:t>
            </a:r>
          </a:p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09913"/>
            <a:ext cx="1944216" cy="145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93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Sevk Kriterleri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tr-TR" dirty="0"/>
              <a:t>Yüksek ateş</a:t>
            </a:r>
          </a:p>
          <a:p>
            <a:pPr>
              <a:lnSpc>
                <a:spcPct val="150000"/>
              </a:lnSpc>
            </a:pPr>
            <a:r>
              <a:rPr lang="tr-TR" dirty="0" err="1"/>
              <a:t>Toksik</a:t>
            </a:r>
            <a:r>
              <a:rPr lang="tr-TR" dirty="0"/>
              <a:t> görünüm</a:t>
            </a:r>
          </a:p>
          <a:p>
            <a:pPr>
              <a:lnSpc>
                <a:spcPct val="150000"/>
              </a:lnSpc>
            </a:pPr>
            <a:r>
              <a:rPr lang="tr-TR" dirty="0"/>
              <a:t>Kötüleşen </a:t>
            </a:r>
            <a:r>
              <a:rPr lang="tr-TR" dirty="0" err="1"/>
              <a:t>stridor</a:t>
            </a:r>
            <a:r>
              <a:rPr lang="tr-TR" dirty="0"/>
              <a:t>                             </a:t>
            </a:r>
          </a:p>
          <a:p>
            <a:pPr>
              <a:lnSpc>
                <a:spcPct val="150000"/>
              </a:lnSpc>
            </a:pPr>
            <a:r>
              <a:rPr lang="tr-TR" dirty="0"/>
              <a:t>Solunum güçlüğü                  </a:t>
            </a:r>
          </a:p>
          <a:p>
            <a:pPr>
              <a:lnSpc>
                <a:spcPct val="150000"/>
              </a:lnSpc>
            </a:pPr>
            <a:r>
              <a:rPr lang="tr-TR" dirty="0" err="1"/>
              <a:t>Siyanoz</a:t>
            </a:r>
            <a:r>
              <a:rPr lang="tr-TR" dirty="0"/>
              <a:t> ve solukluk</a:t>
            </a:r>
          </a:p>
          <a:p>
            <a:pPr>
              <a:lnSpc>
                <a:spcPct val="150000"/>
              </a:lnSpc>
            </a:pPr>
            <a:r>
              <a:rPr lang="tr-TR" dirty="0" err="1"/>
              <a:t>Hipoksi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Huzursuzluk ya da letarji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307CF83B-E794-4F89-97C0-1D1B6F303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3021573"/>
            <a:ext cx="2056315" cy="153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8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Komplikasyonlar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3041" y="2119257"/>
            <a:ext cx="5773256" cy="360381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tr-TR" dirty="0" err="1"/>
              <a:t>Viral</a:t>
            </a:r>
            <a:r>
              <a:rPr lang="tr-TR" dirty="0"/>
              <a:t> </a:t>
            </a:r>
            <a:r>
              <a:rPr lang="tr-TR" dirty="0" err="1"/>
              <a:t>pnömoni</a:t>
            </a:r>
            <a:r>
              <a:rPr lang="tr-TR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tr-TR" dirty="0" err="1"/>
              <a:t>Otitis</a:t>
            </a:r>
            <a:r>
              <a:rPr lang="tr-TR" dirty="0"/>
              <a:t> </a:t>
            </a:r>
            <a:r>
              <a:rPr lang="tr-TR" dirty="0" err="1"/>
              <a:t>media</a:t>
            </a:r>
            <a:r>
              <a:rPr lang="tr-TR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tr-TR" dirty="0"/>
              <a:t>Bakteriyel </a:t>
            </a:r>
            <a:r>
              <a:rPr lang="tr-TR" dirty="0" err="1"/>
              <a:t>trakeit</a:t>
            </a:r>
            <a:r>
              <a:rPr lang="tr-TR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tr-TR" dirty="0"/>
              <a:t>Nadiren ölüm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4977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ASYE-BRONŞİYOLİT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tr-TR" dirty="0"/>
              <a:t>En </a:t>
            </a:r>
            <a:r>
              <a:rPr lang="tr-TR"/>
              <a:t>sık ilk 2 yaşta </a:t>
            </a:r>
          </a:p>
          <a:p>
            <a:endParaRPr lang="tr-TR" dirty="0"/>
          </a:p>
          <a:p>
            <a:r>
              <a:rPr lang="tr-TR" dirty="0"/>
              <a:t>Pik yaşı yaklaşık </a:t>
            </a:r>
            <a:r>
              <a:rPr lang="tr-TR"/>
              <a:t>6 ay</a:t>
            </a:r>
            <a:endParaRPr lang="tr-TR" dirty="0"/>
          </a:p>
          <a:p>
            <a:endParaRPr lang="tr-TR" dirty="0"/>
          </a:p>
          <a:p>
            <a:r>
              <a:rPr lang="tr-TR" dirty="0"/>
              <a:t>En sık </a:t>
            </a:r>
            <a:r>
              <a:rPr lang="tr-TR"/>
              <a:t>etken RSV</a:t>
            </a:r>
            <a:endParaRPr lang="tr-TR" dirty="0"/>
          </a:p>
        </p:txBody>
      </p:sp>
      <p:sp>
        <p:nvSpPr>
          <p:cNvPr id="5" name="Oval Belirtme Çizgisi 4"/>
          <p:cNvSpPr/>
          <p:nvPr/>
        </p:nvSpPr>
        <p:spPr>
          <a:xfrm>
            <a:off x="1043608" y="2204864"/>
            <a:ext cx="3168352" cy="31683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mtClean="0"/>
              <a:t>*</a:t>
            </a:r>
            <a:r>
              <a:rPr lang="tr-TR" dirty="0"/>
              <a:t>Hışıltı</a:t>
            </a:r>
          </a:p>
          <a:p>
            <a:pPr algn="ctr"/>
            <a:r>
              <a:rPr lang="tr-TR" dirty="0"/>
              <a:t>*Öksürük</a:t>
            </a:r>
          </a:p>
          <a:p>
            <a:pPr algn="ctr"/>
            <a:r>
              <a:rPr lang="tr-TR" dirty="0"/>
              <a:t>*</a:t>
            </a:r>
            <a:r>
              <a:rPr lang="tr-TR" dirty="0" err="1"/>
              <a:t>Dispne</a:t>
            </a:r>
            <a:endParaRPr lang="tr-TR" dirty="0"/>
          </a:p>
          <a:p>
            <a:pPr algn="ctr"/>
            <a:r>
              <a:rPr lang="tr-TR" dirty="0"/>
              <a:t>*</a:t>
            </a:r>
            <a:r>
              <a:rPr lang="tr-TR" dirty="0" err="1"/>
              <a:t>Takipne</a:t>
            </a:r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A00A3EAA-649D-4409-B1CD-F6923D94C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798" y="4503618"/>
            <a:ext cx="2235522" cy="17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5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Belirti ve Bulgular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3040" y="2119256"/>
            <a:ext cx="6196405" cy="375801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tr-TR" sz="2200" dirty="0"/>
              <a:t>İlk bulgular burun akıntısı, öksürük, hafif ateş</a:t>
            </a:r>
          </a:p>
          <a:p>
            <a:pPr>
              <a:lnSpc>
                <a:spcPct val="150000"/>
              </a:lnSpc>
              <a:defRPr/>
            </a:pPr>
            <a:r>
              <a:rPr lang="tr-TR" sz="2200" dirty="0"/>
              <a:t>Huzursuzluk, beslenme güçlüğü, kusma</a:t>
            </a:r>
          </a:p>
          <a:p>
            <a:pPr>
              <a:lnSpc>
                <a:spcPct val="150000"/>
              </a:lnSpc>
              <a:defRPr/>
            </a:pPr>
            <a:r>
              <a:rPr lang="tr-TR" sz="2200" smtClean="0"/>
              <a:t>Konjuktivit</a:t>
            </a:r>
            <a:r>
              <a:rPr lang="tr-TR" sz="2200" dirty="0"/>
              <a:t>, </a:t>
            </a:r>
            <a:r>
              <a:rPr lang="tr-TR" sz="2200" dirty="0" err="1"/>
              <a:t>otit</a:t>
            </a:r>
            <a:r>
              <a:rPr lang="tr-TR" sz="2200" dirty="0"/>
              <a:t> ve farenjit </a:t>
            </a:r>
          </a:p>
          <a:p>
            <a:pPr>
              <a:lnSpc>
                <a:spcPct val="150000"/>
              </a:lnSpc>
              <a:defRPr/>
            </a:pPr>
            <a:r>
              <a:rPr lang="tr-TR" sz="2200" dirty="0"/>
              <a:t>Ağır vakalarda </a:t>
            </a:r>
            <a:r>
              <a:rPr lang="tr-TR" sz="2200" dirty="0" err="1"/>
              <a:t>siyanoz</a:t>
            </a:r>
            <a:r>
              <a:rPr lang="tr-TR" sz="2200" dirty="0"/>
              <a:t> ve </a:t>
            </a:r>
            <a:r>
              <a:rPr lang="tr-TR" sz="2200" dirty="0" err="1"/>
              <a:t>apne</a:t>
            </a:r>
            <a:endParaRPr lang="tr-TR" sz="2200" dirty="0"/>
          </a:p>
          <a:p>
            <a:pPr>
              <a:lnSpc>
                <a:spcPct val="150000"/>
              </a:lnSpc>
              <a:defRPr/>
            </a:pPr>
            <a:endParaRPr lang="tr-TR" sz="2200" dirty="0"/>
          </a:p>
          <a:p>
            <a:pPr>
              <a:lnSpc>
                <a:spcPct val="150000"/>
              </a:lnSpc>
              <a:defRPr/>
            </a:pPr>
            <a:r>
              <a:rPr lang="tr-TR" sz="2200" dirty="0"/>
              <a:t>Muayenede ; akciğerlerde dinlemekle uzamış </a:t>
            </a:r>
            <a:r>
              <a:rPr lang="tr-TR" sz="2200" dirty="0" err="1"/>
              <a:t>ekspiryum</a:t>
            </a:r>
            <a:r>
              <a:rPr lang="tr-TR" sz="2200" dirty="0"/>
              <a:t> fazı ve yaygın hışıltı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3177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Tedavi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altLang="tr-TR" sz="2200" dirty="0"/>
              <a:t>Spesifik bir </a:t>
            </a:r>
            <a:r>
              <a:rPr lang="tr-TR" altLang="tr-TR" sz="2200"/>
              <a:t>tedavi yok</a:t>
            </a:r>
          </a:p>
          <a:p>
            <a:endParaRPr lang="tr-TR" altLang="tr-TR" sz="2200" dirty="0">
              <a:solidFill>
                <a:srgbClr val="FF0000"/>
              </a:solidFill>
            </a:endParaRPr>
          </a:p>
          <a:p>
            <a:r>
              <a:rPr lang="tr-TR" altLang="tr-TR" sz="2200" dirty="0"/>
              <a:t>Destek tedavisi </a:t>
            </a:r>
            <a:r>
              <a:rPr lang="tr-TR" altLang="tr-TR" sz="2200"/>
              <a:t>; </a:t>
            </a:r>
          </a:p>
          <a:p>
            <a:pPr lvl="1"/>
            <a:r>
              <a:rPr lang="tr-TR" altLang="tr-TR" sz="2000"/>
              <a:t>Oksijen  </a:t>
            </a:r>
          </a:p>
          <a:p>
            <a:pPr lvl="1"/>
            <a:r>
              <a:rPr lang="tr-TR" altLang="tr-TR" sz="2000"/>
              <a:t>Hidrasyon </a:t>
            </a:r>
            <a:endParaRPr lang="tr-TR" altLang="tr-TR" sz="2000" dirty="0"/>
          </a:p>
          <a:p>
            <a:endParaRPr lang="tr-TR" altLang="tr-TR" sz="2200" dirty="0"/>
          </a:p>
          <a:p>
            <a:r>
              <a:rPr lang="tr-TR" altLang="tr-TR" sz="2200" dirty="0"/>
              <a:t>Hafif </a:t>
            </a:r>
            <a:r>
              <a:rPr lang="tr-TR" altLang="tr-TR" sz="2200"/>
              <a:t>dereceli hastalık </a:t>
            </a:r>
            <a:r>
              <a:rPr lang="tr-TR" altLang="tr-TR" sz="2200">
                <a:sym typeface="Wingdings" panose="05000000000000000000" pitchFamily="2" charset="2"/>
              </a:rPr>
              <a:t></a:t>
            </a:r>
            <a:r>
              <a:rPr lang="tr-TR" altLang="tr-TR" sz="2200"/>
              <a:t> </a:t>
            </a:r>
            <a:r>
              <a:rPr lang="tr-TR" altLang="tr-TR" sz="2200" dirty="0"/>
              <a:t>evde </a:t>
            </a:r>
            <a:r>
              <a:rPr lang="tr-TR" altLang="tr-TR" sz="2200"/>
              <a:t>tedavi </a:t>
            </a:r>
          </a:p>
          <a:p>
            <a:r>
              <a:rPr lang="tr-TR" altLang="tr-TR" sz="2200"/>
              <a:t>Orta </a:t>
            </a:r>
            <a:r>
              <a:rPr lang="tr-TR" altLang="tr-TR" sz="2200" dirty="0"/>
              <a:t>ve ağır dereceli </a:t>
            </a:r>
            <a:r>
              <a:rPr lang="tr-TR" altLang="tr-TR" sz="2200"/>
              <a:t>hastalık </a:t>
            </a:r>
            <a:r>
              <a:rPr lang="tr-TR" altLang="tr-TR" sz="2200">
                <a:sym typeface="Wingdings" panose="05000000000000000000" pitchFamily="2" charset="2"/>
              </a:rPr>
              <a:t> </a:t>
            </a:r>
            <a:r>
              <a:rPr lang="tr-TR" altLang="tr-TR" sz="2200"/>
              <a:t>hastaneye sevk </a:t>
            </a:r>
            <a:endParaRPr lang="tr-TR" altLang="tr-TR" sz="2200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4843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52"/>
          <a:stretch/>
        </p:blipFill>
        <p:spPr bwMode="auto">
          <a:xfrm>
            <a:off x="1115616" y="908720"/>
            <a:ext cx="668122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şağı Ok 5"/>
          <p:cNvSpPr/>
          <p:nvPr/>
        </p:nvSpPr>
        <p:spPr>
          <a:xfrm rot="19478652">
            <a:off x="5070873" y="3590836"/>
            <a:ext cx="305971" cy="8262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şağı Ok 7"/>
          <p:cNvSpPr/>
          <p:nvPr/>
        </p:nvSpPr>
        <p:spPr>
          <a:xfrm rot="2005881">
            <a:off x="6646376" y="3581149"/>
            <a:ext cx="307505" cy="8262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Çapraz Köşeli Dikdörtgen 6"/>
          <p:cNvSpPr/>
          <p:nvPr/>
        </p:nvSpPr>
        <p:spPr>
          <a:xfrm>
            <a:off x="4472454" y="4509120"/>
            <a:ext cx="3384376" cy="663458"/>
          </a:xfrm>
          <a:prstGeom prst="round2Diag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>
                <a:solidFill>
                  <a:schemeClr val="tx1"/>
                </a:solidFill>
              </a:rPr>
              <a:t>Hastaneye sevk edilmeli</a:t>
            </a:r>
          </a:p>
        </p:txBody>
      </p:sp>
    </p:spTree>
    <p:extLst>
      <p:ext uri="{BB962C8B-B14F-4D97-AF65-F5344CB8AC3E}">
        <p14:creationId xmlns:p14="http://schemas.microsoft.com/office/powerpoint/2010/main" val="48856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>
                <a:solidFill>
                  <a:schemeClr val="bg2">
                    <a:lumMod val="25000"/>
                  </a:schemeClr>
                </a:solidFill>
              </a:rPr>
              <a:t>ÜST SOLUNUM YOLU ENFEKSİYONLARI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20888"/>
            <a:ext cx="3579324" cy="115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69683"/>
            <a:ext cx="2975794" cy="189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54561"/>
            <a:ext cx="3921498" cy="189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5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Korunma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1463040" y="2119256"/>
            <a:ext cx="6196405" cy="38300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dirty="0"/>
              <a:t>Yüksek riskli </a:t>
            </a:r>
            <a:r>
              <a:rPr lang="tr-TR" dirty="0" err="1"/>
              <a:t>infantların</a:t>
            </a:r>
            <a:r>
              <a:rPr lang="tr-TR" dirty="0"/>
              <a:t> </a:t>
            </a:r>
            <a:r>
              <a:rPr lang="tr-TR" dirty="0" err="1"/>
              <a:t>RSV’den</a:t>
            </a:r>
            <a:r>
              <a:rPr lang="tr-TR" dirty="0"/>
              <a:t> korunması için </a:t>
            </a:r>
            <a:r>
              <a:rPr lang="tr-TR" u="sng" dirty="0" err="1"/>
              <a:t>palivizumab</a:t>
            </a:r>
            <a:r>
              <a:rPr lang="tr-TR" dirty="0"/>
              <a:t> kullanılmakta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AF53C373-B958-4AD9-B37A-DC120F0CF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4034267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3040" y="1700808"/>
            <a:ext cx="6196405" cy="4320480"/>
          </a:xfrm>
        </p:spPr>
        <p:txBody>
          <a:bodyPr>
            <a:normAutofit fontScale="92500" lnSpcReduction="10000"/>
          </a:bodyPr>
          <a:lstStyle/>
          <a:p>
            <a:r>
              <a:rPr lang="tr-TR" sz="2600" b="1" dirty="0" err="1">
                <a:solidFill>
                  <a:schemeClr val="tx2"/>
                </a:solidFill>
              </a:rPr>
              <a:t>Palivizumab</a:t>
            </a:r>
            <a:r>
              <a:rPr lang="tr-TR" sz="2600" b="1" dirty="0">
                <a:solidFill>
                  <a:schemeClr val="tx2"/>
                </a:solidFill>
              </a:rPr>
              <a:t> </a:t>
            </a:r>
            <a:r>
              <a:rPr lang="tr-TR" sz="2600" b="1" dirty="0" err="1">
                <a:solidFill>
                  <a:schemeClr val="tx2"/>
                </a:solidFill>
              </a:rPr>
              <a:t>profilaksi</a:t>
            </a:r>
            <a:r>
              <a:rPr lang="tr-TR" sz="2600" b="1" dirty="0">
                <a:solidFill>
                  <a:schemeClr val="tx2"/>
                </a:solidFill>
              </a:rPr>
              <a:t> </a:t>
            </a:r>
            <a:r>
              <a:rPr lang="tr-TR" sz="2600" b="1" dirty="0" err="1">
                <a:solidFill>
                  <a:schemeClr val="tx2"/>
                </a:solidFill>
              </a:rPr>
              <a:t>endikasyonları</a:t>
            </a:r>
            <a:r>
              <a:rPr lang="tr-TR" sz="2600" b="1" dirty="0">
                <a:solidFill>
                  <a:schemeClr val="tx2"/>
                </a:solidFill>
              </a:rPr>
              <a:t>;</a:t>
            </a:r>
          </a:p>
          <a:p>
            <a:endParaRPr lang="tr-TR" b="1" dirty="0">
              <a:solidFill>
                <a:schemeClr val="tx2"/>
              </a:solidFill>
            </a:endParaRPr>
          </a:p>
          <a:p>
            <a:pPr lvl="1">
              <a:lnSpc>
                <a:spcPct val="150000"/>
              </a:lnSpc>
            </a:pPr>
            <a:r>
              <a:rPr lang="tr-TR" dirty="0" err="1"/>
              <a:t>Kr</a:t>
            </a:r>
            <a:r>
              <a:rPr lang="tr-TR" dirty="0"/>
              <a:t>. AC has. olan ve son 6 ay içinde tıbbi tedavi almış &lt;2 yaş çocuklar</a:t>
            </a:r>
          </a:p>
          <a:p>
            <a:pPr lvl="1">
              <a:lnSpc>
                <a:spcPct val="150000"/>
              </a:lnSpc>
            </a:pPr>
            <a:r>
              <a:rPr lang="tr-TR" dirty="0" err="1"/>
              <a:t>Siyanotik</a:t>
            </a:r>
            <a:r>
              <a:rPr lang="tr-TR" dirty="0"/>
              <a:t> veya komplike KKH varsa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≤ 28 hafta doğmuş çocuklar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29-32 haftada doğmuş &lt;6 ay çocuklar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32-35 hafta arasında </a:t>
            </a:r>
            <a:r>
              <a:rPr lang="tr-TR" dirty="0">
                <a:latin typeface="Brush Script MT"/>
              </a:rPr>
              <a:t>≥</a:t>
            </a:r>
            <a:r>
              <a:rPr lang="tr-TR" dirty="0"/>
              <a:t>2</a:t>
            </a:r>
            <a:r>
              <a:rPr lang="tr-TR" dirty="0">
                <a:latin typeface="Brush Script MT"/>
              </a:rPr>
              <a:t> </a:t>
            </a:r>
            <a:r>
              <a:rPr lang="tr-TR" dirty="0"/>
              <a:t>risk faktörüne sahip çocuklar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0727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3040" y="1124744"/>
            <a:ext cx="6196405" cy="4598325"/>
          </a:xfrm>
        </p:spPr>
        <p:txBody>
          <a:bodyPr>
            <a:normAutofit/>
          </a:bodyPr>
          <a:lstStyle/>
          <a:p>
            <a:r>
              <a:rPr lang="tr-TR" sz="2600" b="1" dirty="0">
                <a:solidFill>
                  <a:schemeClr val="tx2"/>
                </a:solidFill>
              </a:rPr>
              <a:t>RSV risk faktörleri</a:t>
            </a:r>
          </a:p>
          <a:p>
            <a:endParaRPr lang="tr-TR" sz="2600" b="1" dirty="0">
              <a:solidFill>
                <a:schemeClr val="tx2"/>
              </a:solidFill>
            </a:endParaRPr>
          </a:p>
          <a:p>
            <a:pPr lvl="1">
              <a:lnSpc>
                <a:spcPct val="150000"/>
              </a:lnSpc>
            </a:pPr>
            <a:r>
              <a:rPr lang="tr-TR" sz="2400" dirty="0"/>
              <a:t>Kreşte bakılma</a:t>
            </a:r>
          </a:p>
          <a:p>
            <a:pPr lvl="1">
              <a:lnSpc>
                <a:spcPct val="150000"/>
              </a:lnSpc>
            </a:pPr>
            <a:r>
              <a:rPr lang="tr-TR" sz="2400" dirty="0"/>
              <a:t>Okul çağında kardeşi olma</a:t>
            </a:r>
          </a:p>
          <a:p>
            <a:pPr lvl="1">
              <a:lnSpc>
                <a:spcPct val="150000"/>
              </a:lnSpc>
            </a:pPr>
            <a:r>
              <a:rPr lang="tr-TR" sz="2400" dirty="0"/>
              <a:t>Çevresel hava kirliliğine </a:t>
            </a:r>
            <a:r>
              <a:rPr lang="tr-TR" sz="2400" dirty="0" err="1"/>
              <a:t>maruziyet</a:t>
            </a:r>
            <a:endParaRPr lang="tr-TR" sz="2400" dirty="0"/>
          </a:p>
          <a:p>
            <a:pPr lvl="1">
              <a:lnSpc>
                <a:spcPct val="150000"/>
              </a:lnSpc>
            </a:pPr>
            <a:r>
              <a:rPr lang="tr-TR" sz="2400" dirty="0"/>
              <a:t>Havayollarının </a:t>
            </a:r>
            <a:r>
              <a:rPr lang="tr-TR" sz="2400" dirty="0" err="1"/>
              <a:t>konjenital</a:t>
            </a:r>
            <a:r>
              <a:rPr lang="tr-TR" sz="2400" dirty="0"/>
              <a:t> anomalileri</a:t>
            </a:r>
          </a:p>
          <a:p>
            <a:pPr lvl="1">
              <a:lnSpc>
                <a:spcPct val="150000"/>
              </a:lnSpc>
            </a:pPr>
            <a:r>
              <a:rPr lang="tr-TR" sz="2400" dirty="0"/>
              <a:t>Şiddetli </a:t>
            </a:r>
            <a:r>
              <a:rPr lang="tr-TR" sz="2400" dirty="0" err="1"/>
              <a:t>nöromüsküler</a:t>
            </a:r>
            <a:r>
              <a:rPr lang="tr-TR" sz="2400" dirty="0"/>
              <a:t> hastalık</a:t>
            </a:r>
          </a:p>
        </p:txBody>
      </p:sp>
    </p:spTree>
    <p:extLst>
      <p:ext uri="{BB962C8B-B14F-4D97-AF65-F5344CB8AC3E}">
        <p14:creationId xmlns:p14="http://schemas.microsoft.com/office/powerpoint/2010/main" val="151988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ASYE-BOĞMACA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Aşılanmamış </a:t>
            </a:r>
            <a:r>
              <a:rPr lang="tr-TR" dirty="0" err="1"/>
              <a:t>infantlarda</a:t>
            </a:r>
            <a:r>
              <a:rPr lang="tr-TR" dirty="0"/>
              <a:t> ve son aşılamadan </a:t>
            </a:r>
            <a:r>
              <a:rPr lang="tr-TR"/>
              <a:t>5-10 yıl sonra </a:t>
            </a:r>
            <a:r>
              <a:rPr lang="tr-TR" dirty="0"/>
              <a:t>bağışıklığın yok olmasına bağlı olarak </a:t>
            </a:r>
            <a:r>
              <a:rPr lang="tr-TR"/>
              <a:t>erişkinlerde sık</a:t>
            </a:r>
          </a:p>
          <a:p>
            <a:endParaRPr lang="tr-TR" dirty="0"/>
          </a:p>
          <a:p>
            <a:r>
              <a:rPr lang="tr-TR" dirty="0"/>
              <a:t>&lt;6 ay bebeklerde </a:t>
            </a:r>
            <a:r>
              <a:rPr lang="tr-TR" dirty="0" err="1"/>
              <a:t>morbidite</a:t>
            </a:r>
            <a:r>
              <a:rPr lang="tr-TR" dirty="0"/>
              <a:t> </a:t>
            </a:r>
            <a:r>
              <a:rPr lang="tr-TR"/>
              <a:t>daha fazla</a:t>
            </a:r>
          </a:p>
          <a:p>
            <a:endParaRPr lang="tr-TR" dirty="0"/>
          </a:p>
          <a:p>
            <a:r>
              <a:rPr lang="tr-TR"/>
              <a:t>En </a:t>
            </a:r>
            <a:r>
              <a:rPr lang="tr-TR" dirty="0"/>
              <a:t>sık </a:t>
            </a:r>
            <a:r>
              <a:rPr lang="tr-TR"/>
              <a:t>etken </a:t>
            </a:r>
            <a:r>
              <a:rPr lang="tr-TR" err="1"/>
              <a:t>B</a:t>
            </a:r>
            <a:r>
              <a:rPr lang="tr-TR" smtClean="0"/>
              <a:t>ordotella </a:t>
            </a:r>
            <a:r>
              <a:rPr lang="tr-TR"/>
              <a:t>P</a:t>
            </a:r>
            <a:r>
              <a:rPr lang="tr-TR" smtClean="0"/>
              <a:t>ertusis</a:t>
            </a:r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9427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Belirti ve bulgular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31640" y="2020067"/>
            <a:ext cx="6196405" cy="42926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dirty="0"/>
              <a:t>Hastalığın toplam süresi 6-10 hafta</a:t>
            </a:r>
          </a:p>
          <a:p>
            <a:pPr>
              <a:lnSpc>
                <a:spcPct val="150000"/>
              </a:lnSpc>
            </a:pPr>
            <a:r>
              <a:rPr lang="tr-TR" dirty="0"/>
              <a:t>Klinik hastalık 3 farklı evrede değerlendirilir </a:t>
            </a:r>
          </a:p>
          <a:p>
            <a:pPr lvl="1">
              <a:lnSpc>
                <a:spcPct val="150000"/>
              </a:lnSpc>
            </a:pPr>
            <a:r>
              <a:rPr lang="tr-TR" b="1" dirty="0" err="1">
                <a:solidFill>
                  <a:schemeClr val="accent2"/>
                </a:solidFill>
              </a:rPr>
              <a:t>Kataral</a:t>
            </a:r>
            <a:r>
              <a:rPr lang="tr-TR" b="1" dirty="0">
                <a:solidFill>
                  <a:schemeClr val="accent2"/>
                </a:solidFill>
              </a:rPr>
              <a:t> dönem (1-2 hafta)</a:t>
            </a:r>
          </a:p>
          <a:p>
            <a:pPr lvl="1">
              <a:lnSpc>
                <a:spcPct val="150000"/>
              </a:lnSpc>
            </a:pPr>
            <a:r>
              <a:rPr lang="tr-TR" b="1" dirty="0" err="1">
                <a:solidFill>
                  <a:schemeClr val="accent2"/>
                </a:solidFill>
              </a:rPr>
              <a:t>Paroksismal</a:t>
            </a:r>
            <a:r>
              <a:rPr lang="tr-TR" b="1" dirty="0">
                <a:solidFill>
                  <a:schemeClr val="accent2"/>
                </a:solidFill>
              </a:rPr>
              <a:t> dönem (2-4 hafta veya daha uzun)</a:t>
            </a:r>
          </a:p>
          <a:p>
            <a:pPr lvl="1">
              <a:lnSpc>
                <a:spcPct val="150000"/>
              </a:lnSpc>
            </a:pPr>
            <a:r>
              <a:rPr lang="tr-TR" b="1" dirty="0">
                <a:solidFill>
                  <a:schemeClr val="accent2"/>
                </a:solidFill>
              </a:rPr>
              <a:t>İyileşme dönemi (1-2 hafta)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AC1A17B7-7075-4943-82BE-A34410D92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348" y="817582"/>
            <a:ext cx="1921257" cy="215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3040" y="1340768"/>
            <a:ext cx="6196405" cy="4382301"/>
          </a:xfrm>
        </p:spPr>
        <p:txBody>
          <a:bodyPr>
            <a:normAutofit/>
          </a:bodyPr>
          <a:lstStyle/>
          <a:p>
            <a:r>
              <a:rPr lang="tr-TR" err="1">
                <a:solidFill>
                  <a:srgbClr val="FF0000"/>
                </a:solidFill>
              </a:rPr>
              <a:t>Kataral</a:t>
            </a:r>
            <a:r>
              <a:rPr lang="tr-TR">
                <a:solidFill>
                  <a:srgbClr val="FF0000"/>
                </a:solidFill>
              </a:rPr>
              <a:t> </a:t>
            </a:r>
            <a:r>
              <a:rPr lang="tr-TR" smtClean="0">
                <a:solidFill>
                  <a:srgbClr val="FF0000"/>
                </a:solidFill>
              </a:rPr>
              <a:t>dönem</a:t>
            </a:r>
            <a:r>
              <a:rPr lang="tr-TR" smtClean="0"/>
              <a:t>  </a:t>
            </a:r>
            <a:endParaRPr lang="tr-TR" dirty="0"/>
          </a:p>
          <a:p>
            <a:pPr lvl="1"/>
            <a:r>
              <a:rPr lang="tr-TR" dirty="0"/>
              <a:t>Burun akıntısı , gözlerde yaşarma</a:t>
            </a:r>
          </a:p>
          <a:p>
            <a:pPr lvl="1"/>
            <a:r>
              <a:rPr lang="tr-TR" dirty="0"/>
              <a:t>Hafif öksürük ve hafif ateş</a:t>
            </a:r>
          </a:p>
          <a:p>
            <a:pPr lvl="1"/>
            <a:r>
              <a:rPr lang="tr-TR" dirty="0"/>
              <a:t>En </a:t>
            </a:r>
            <a:r>
              <a:rPr lang="tr-TR"/>
              <a:t>bulaştırıcı </a:t>
            </a:r>
            <a:r>
              <a:rPr lang="tr-TR" smtClean="0"/>
              <a:t>dönem</a:t>
            </a:r>
          </a:p>
          <a:p>
            <a:pPr lvl="1"/>
            <a:endParaRPr lang="tr-TR" dirty="0"/>
          </a:p>
          <a:p>
            <a:r>
              <a:rPr lang="tr-TR" dirty="0" err="1">
                <a:solidFill>
                  <a:srgbClr val="FF0000"/>
                </a:solidFill>
              </a:rPr>
              <a:t>Paroksismal</a:t>
            </a:r>
            <a:r>
              <a:rPr lang="tr-TR" dirty="0">
                <a:solidFill>
                  <a:srgbClr val="FF0000"/>
                </a:solidFill>
              </a:rPr>
              <a:t> dönem</a:t>
            </a:r>
          </a:p>
          <a:p>
            <a:pPr lvl="1"/>
            <a:r>
              <a:rPr lang="tr-TR" dirty="0"/>
              <a:t>Öksürük sayı ve şiddetinde artış+</a:t>
            </a:r>
          </a:p>
          <a:p>
            <a:pPr lvl="1"/>
            <a:r>
              <a:rPr lang="tr-TR" dirty="0"/>
              <a:t>Bir </a:t>
            </a:r>
            <a:r>
              <a:rPr lang="tr-TR" dirty="0" err="1"/>
              <a:t>ekspirasyon</a:t>
            </a:r>
            <a:r>
              <a:rPr lang="tr-TR" dirty="0"/>
              <a:t> süresinde 5-10 kuvvetli öksürük ardından kuvvetli bir </a:t>
            </a:r>
            <a:r>
              <a:rPr lang="tr-TR" dirty="0" err="1"/>
              <a:t>inspirasyon</a:t>
            </a:r>
            <a:r>
              <a:rPr lang="tr-TR" dirty="0"/>
              <a:t> ve dar bir alandan geçen havanın çıkardığı ses--</a:t>
            </a:r>
            <a:r>
              <a:rPr lang="tr-TR" b="1" dirty="0" err="1"/>
              <a:t>whooping</a:t>
            </a:r>
            <a:endParaRPr lang="tr-TR" b="1" dirty="0"/>
          </a:p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764704"/>
            <a:ext cx="157321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99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>
                <a:solidFill>
                  <a:srgbClr val="FF0000"/>
                </a:solidFill>
              </a:rPr>
              <a:t>İyileşme dönemi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Öksürük nöbetleri, sesli nefes alma, kusma sıklığı ve şiddeti giderek azalır 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Bazı hastalarda üst solunum yolu enfeksiyonunu izleyen </a:t>
            </a:r>
            <a:r>
              <a:rPr lang="tr-TR" dirty="0" err="1"/>
              <a:t>paroksismal</a:t>
            </a:r>
            <a:r>
              <a:rPr lang="tr-TR" dirty="0"/>
              <a:t> öksürük nöbetleri aylarca ve hatta yıllarca devam edebilir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9147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Tanı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tr-TR" smtClean="0"/>
              <a:t>Klinik bulgular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Altın standart tanı yöntemi; kültür</a:t>
            </a:r>
          </a:p>
          <a:p>
            <a:endParaRPr lang="tr-T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861048"/>
            <a:ext cx="1854225" cy="168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37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Tedavi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&lt;6 ay </a:t>
            </a:r>
            <a:r>
              <a:rPr lang="tr-TR" dirty="0">
                <a:sym typeface="Wingdings" panose="05000000000000000000" pitchFamily="2" charset="2"/>
              </a:rPr>
              <a:t> Yatarak tedavi</a:t>
            </a:r>
          </a:p>
          <a:p>
            <a:endParaRPr lang="tr-TR" dirty="0">
              <a:sym typeface="Wingdings" panose="05000000000000000000" pitchFamily="2" charset="2"/>
            </a:endParaRPr>
          </a:p>
          <a:p>
            <a:r>
              <a:rPr lang="tr-TR" dirty="0"/>
              <a:t>Başlıca tedavi; </a:t>
            </a:r>
          </a:p>
          <a:p>
            <a:pPr lvl="1"/>
            <a:r>
              <a:rPr lang="tr-TR" dirty="0" err="1"/>
              <a:t>Hidrasyon</a:t>
            </a:r>
            <a:r>
              <a:rPr lang="tr-TR" dirty="0"/>
              <a:t>  </a:t>
            </a:r>
          </a:p>
          <a:p>
            <a:pPr lvl="1"/>
            <a:r>
              <a:rPr lang="tr-TR" dirty="0"/>
              <a:t>Oksijen </a:t>
            </a:r>
          </a:p>
        </p:txBody>
      </p:sp>
    </p:spTree>
    <p:extLst>
      <p:ext uri="{BB962C8B-B14F-4D97-AF65-F5344CB8AC3E}">
        <p14:creationId xmlns:p14="http://schemas.microsoft.com/office/powerpoint/2010/main" val="36370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0B6F4651-A747-4514-A18D-CB71CC71A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1412776"/>
            <a:ext cx="6196405" cy="446449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tr-TR" dirty="0" err="1"/>
              <a:t>Kataral</a:t>
            </a:r>
            <a:r>
              <a:rPr lang="tr-TR" dirty="0"/>
              <a:t> fazda verilen antibiyotikler hastalık süresini kısaltabilir</a:t>
            </a:r>
          </a:p>
          <a:p>
            <a:pPr>
              <a:lnSpc>
                <a:spcPct val="150000"/>
              </a:lnSpc>
            </a:pP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Tedavide </a:t>
            </a:r>
            <a:r>
              <a:rPr lang="tr-TR" dirty="0" err="1"/>
              <a:t>azitromisin</a:t>
            </a:r>
            <a:r>
              <a:rPr lang="tr-TR" dirty="0"/>
              <a:t> veya </a:t>
            </a:r>
            <a:r>
              <a:rPr lang="tr-TR" dirty="0" err="1"/>
              <a:t>eritromisin</a:t>
            </a:r>
            <a:r>
              <a:rPr lang="tr-TR" dirty="0"/>
              <a:t> önerilmekte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&gt;1 ay </a:t>
            </a:r>
            <a:r>
              <a:rPr lang="tr-TR" dirty="0" smtClean="0">
                <a:sym typeface="Wingdings" panose="05000000000000000000" pitchFamily="2" charset="2"/>
              </a:rPr>
              <a:t></a:t>
            </a:r>
            <a:r>
              <a:rPr lang="tr-TR" dirty="0" smtClean="0"/>
              <a:t> </a:t>
            </a:r>
            <a:r>
              <a:rPr lang="tr-TR" dirty="0" err="1"/>
              <a:t>klaritromisin</a:t>
            </a:r>
            <a:endParaRPr lang="tr-TR" dirty="0"/>
          </a:p>
          <a:p>
            <a:pPr lvl="1">
              <a:lnSpc>
                <a:spcPct val="150000"/>
              </a:lnSpc>
            </a:pPr>
            <a:r>
              <a:rPr lang="tr-TR" dirty="0"/>
              <a:t>&gt;2 ay </a:t>
            </a:r>
            <a:r>
              <a:rPr lang="tr-TR" dirty="0" smtClean="0">
                <a:sym typeface="Wingdings" panose="05000000000000000000" pitchFamily="2" charset="2"/>
              </a:rPr>
              <a:t>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smtClean="0">
                <a:sym typeface="Wingdings" panose="05000000000000000000" pitchFamily="2" charset="2"/>
              </a:rPr>
              <a:t>TMP-SMX</a:t>
            </a:r>
            <a:r>
              <a:rPr lang="tr-TR" dirty="0" smtClean="0"/>
              <a:t> </a:t>
            </a:r>
            <a:r>
              <a:rPr lang="tr-TR" dirty="0"/>
              <a:t>alternatif olarak kullanılabilir.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5922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/>
              <a:t>ÜSYE-AKUT OTİTİS MEDİA</a:t>
            </a: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1463040" y="1916832"/>
            <a:ext cx="6196405" cy="3806237"/>
          </a:xfrm>
        </p:spPr>
        <p:txBody>
          <a:bodyPr>
            <a:normAutofit fontScale="92500" lnSpcReduction="20000"/>
          </a:bodyPr>
          <a:lstStyle/>
          <a:p>
            <a:endParaRPr lang="tr-TR" dirty="0">
              <a:sym typeface="Wingdings" panose="05000000000000000000" pitchFamily="2" charset="2"/>
            </a:endParaRPr>
          </a:p>
          <a:p>
            <a:r>
              <a:rPr lang="tr-TR" dirty="0">
                <a:sym typeface="Wingdings" panose="05000000000000000000" pitchFamily="2" charset="2"/>
              </a:rPr>
              <a:t>Çocuklarda antibiyotik reçete edilmesinin en sık nedeni</a:t>
            </a:r>
          </a:p>
          <a:p>
            <a:endParaRPr lang="tr-TR" dirty="0">
              <a:sym typeface="Wingdings" panose="05000000000000000000" pitchFamily="2" charset="2"/>
            </a:endParaRPr>
          </a:p>
          <a:p>
            <a:r>
              <a:rPr lang="tr-TR" dirty="0">
                <a:sym typeface="Wingdings" panose="05000000000000000000" pitchFamily="2" charset="2"/>
              </a:rPr>
              <a:t>Çocuklarda </a:t>
            </a:r>
            <a:r>
              <a:rPr lang="tr-TR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östaki borusunun pozisyonu ve uzunluğu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nedeniyle</a:t>
            </a:r>
            <a:r>
              <a:rPr lang="tr-TR" dirty="0">
                <a:sym typeface="Wingdings" panose="05000000000000000000" pitchFamily="2" charset="2"/>
              </a:rPr>
              <a:t> orta kulakta bakteriyel enfeksiyon gelişme riski yüksek</a:t>
            </a:r>
          </a:p>
          <a:p>
            <a:endParaRPr lang="tr-TR" dirty="0">
              <a:sym typeface="Wingdings" panose="05000000000000000000" pitchFamily="2" charset="2"/>
            </a:endParaRPr>
          </a:p>
          <a:p>
            <a:r>
              <a:rPr lang="tr-TR" dirty="0">
                <a:sym typeface="Wingdings" panose="05000000000000000000" pitchFamily="2" charset="2"/>
              </a:rPr>
              <a:t>En sık: </a:t>
            </a:r>
          </a:p>
          <a:p>
            <a:pPr lvl="1"/>
            <a:r>
              <a:rPr lang="tr-TR" dirty="0" err="1">
                <a:sym typeface="Wingdings" panose="05000000000000000000" pitchFamily="2" charset="2"/>
              </a:rPr>
              <a:t>Strep</a:t>
            </a:r>
            <a:r>
              <a:rPr lang="tr-TR" dirty="0">
                <a:sym typeface="Wingdings" panose="05000000000000000000" pitchFamily="2" charset="2"/>
              </a:rPr>
              <a:t>. </a:t>
            </a:r>
            <a:r>
              <a:rPr lang="tr-TR" dirty="0" err="1">
                <a:sym typeface="Wingdings" panose="05000000000000000000" pitchFamily="2" charset="2"/>
              </a:rPr>
              <a:t>Pnömonia</a:t>
            </a:r>
            <a:r>
              <a:rPr lang="tr-TR" dirty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tr-TR" dirty="0">
                <a:sym typeface="Wingdings" panose="05000000000000000000" pitchFamily="2" charset="2"/>
              </a:rPr>
              <a:t>H. </a:t>
            </a:r>
            <a:r>
              <a:rPr lang="tr-TR" dirty="0" err="1">
                <a:sym typeface="Wingdings" panose="05000000000000000000" pitchFamily="2" charset="2"/>
              </a:rPr>
              <a:t>İnfluenza</a:t>
            </a:r>
            <a:r>
              <a:rPr lang="tr-TR" dirty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tr-TR" dirty="0" err="1">
                <a:sym typeface="Wingdings" panose="05000000000000000000" pitchFamily="2" charset="2"/>
              </a:rPr>
              <a:t>Moraxella</a:t>
            </a:r>
            <a:r>
              <a:rPr lang="tr-TR" dirty="0">
                <a:sym typeface="Wingdings" panose="05000000000000000000" pitchFamily="2" charset="2"/>
              </a:rPr>
              <a:t> </a:t>
            </a:r>
            <a:r>
              <a:rPr lang="tr-TR" dirty="0" err="1">
                <a:sym typeface="Wingdings" panose="05000000000000000000" pitchFamily="2" charset="2"/>
              </a:rPr>
              <a:t>Catarhalis</a:t>
            </a:r>
            <a:endParaRPr lang="tr-TR" dirty="0">
              <a:sym typeface="Wingdings" panose="05000000000000000000" pitchFamily="2" charset="2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1692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59632" y="1052736"/>
            <a:ext cx="6912768" cy="5112568"/>
          </a:xfrm>
        </p:spPr>
        <p:txBody>
          <a:bodyPr>
            <a:normAutofit fontScale="92500" lnSpcReduction="20000"/>
          </a:bodyPr>
          <a:lstStyle/>
          <a:p>
            <a:r>
              <a:rPr lang="tr-TR" sz="2800" b="1" dirty="0">
                <a:solidFill>
                  <a:schemeClr val="tx2"/>
                </a:solidFill>
              </a:rPr>
              <a:t>Bir boğmaca salgını sırasında;</a:t>
            </a:r>
          </a:p>
          <a:p>
            <a:pPr lvl="1">
              <a:lnSpc>
                <a:spcPct val="160000"/>
              </a:lnSpc>
            </a:pPr>
            <a:r>
              <a:rPr lang="tr-TR" sz="2400" dirty="0" err="1"/>
              <a:t>Yenidoğanlara</a:t>
            </a:r>
            <a:r>
              <a:rPr lang="tr-TR" sz="2400" dirty="0"/>
              <a:t> 4. haftada ilk doz aşıları yapılmalı</a:t>
            </a:r>
          </a:p>
          <a:p>
            <a:pPr lvl="2">
              <a:lnSpc>
                <a:spcPct val="160000"/>
              </a:lnSpc>
            </a:pPr>
            <a:r>
              <a:rPr lang="tr-TR" sz="2200" dirty="0"/>
              <a:t>6,10,14. haftalarda doz tekrarlanmalı</a:t>
            </a:r>
          </a:p>
          <a:p>
            <a:pPr lvl="1">
              <a:lnSpc>
                <a:spcPct val="160000"/>
              </a:lnSpc>
            </a:pPr>
            <a:r>
              <a:rPr lang="tr-TR" sz="2400" dirty="0"/>
              <a:t>7 yaşından küçük;</a:t>
            </a:r>
          </a:p>
          <a:p>
            <a:pPr lvl="2">
              <a:lnSpc>
                <a:spcPct val="160000"/>
              </a:lnSpc>
            </a:pPr>
            <a:r>
              <a:rPr lang="tr-TR" sz="2200" dirty="0"/>
              <a:t>Eksik aşılı </a:t>
            </a:r>
            <a:r>
              <a:rPr lang="tr-TR" sz="2200" dirty="0">
                <a:sym typeface="Wingdings" panose="05000000000000000000" pitchFamily="2" charset="2"/>
              </a:rPr>
              <a:t></a:t>
            </a:r>
            <a:r>
              <a:rPr lang="tr-TR" sz="2200" dirty="0"/>
              <a:t>aşıları minimum aralıklarla tamamlanmalı </a:t>
            </a:r>
          </a:p>
          <a:p>
            <a:pPr lvl="2">
              <a:lnSpc>
                <a:spcPct val="160000"/>
              </a:lnSpc>
            </a:pPr>
            <a:r>
              <a:rPr lang="tr-TR" sz="2200" dirty="0"/>
              <a:t>Aşısı tam </a:t>
            </a:r>
            <a:r>
              <a:rPr lang="tr-TR" sz="2200" dirty="0">
                <a:sym typeface="Wingdings" panose="05000000000000000000" pitchFamily="2" charset="2"/>
              </a:rPr>
              <a:t> </a:t>
            </a:r>
            <a:r>
              <a:rPr lang="tr-TR" sz="2200" dirty="0"/>
              <a:t>son 3  yıl içinde aşı yapılmamışsa </a:t>
            </a:r>
            <a:r>
              <a:rPr lang="tr-TR" sz="2200" dirty="0" err="1"/>
              <a:t>rapel</a:t>
            </a:r>
            <a:r>
              <a:rPr lang="tr-TR" sz="2200" dirty="0"/>
              <a:t> doz yapılmalı</a:t>
            </a:r>
          </a:p>
          <a:p>
            <a:pPr lvl="1">
              <a:lnSpc>
                <a:spcPct val="160000"/>
              </a:lnSpc>
            </a:pPr>
            <a:r>
              <a:rPr lang="tr-TR" sz="2400" dirty="0"/>
              <a:t>Aşılanmamış veya </a:t>
            </a:r>
            <a:r>
              <a:rPr lang="tr-TR" sz="2400" dirty="0" err="1"/>
              <a:t>rapel</a:t>
            </a:r>
            <a:r>
              <a:rPr lang="tr-TR" sz="2400" dirty="0"/>
              <a:t> doz yapılmamış büyük çocuk ve erişkinlere ise </a:t>
            </a:r>
            <a:r>
              <a:rPr lang="tr-TR" sz="2400" dirty="0" err="1"/>
              <a:t>Tdap</a:t>
            </a:r>
            <a:r>
              <a:rPr lang="tr-TR" sz="2400" dirty="0"/>
              <a:t> yapılmalı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259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Komplikasyonlar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tr-TR" dirty="0" err="1"/>
              <a:t>Pnömoni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Nöbet</a:t>
            </a:r>
          </a:p>
          <a:p>
            <a:pPr>
              <a:lnSpc>
                <a:spcPct val="150000"/>
              </a:lnSpc>
            </a:pPr>
            <a:r>
              <a:rPr lang="tr-TR" smtClean="0"/>
              <a:t>Ensefalopati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 err="1"/>
              <a:t>Subdural</a:t>
            </a:r>
            <a:r>
              <a:rPr lang="tr-TR" dirty="0"/>
              <a:t> kanama</a:t>
            </a:r>
          </a:p>
          <a:p>
            <a:pPr>
              <a:lnSpc>
                <a:spcPct val="150000"/>
              </a:lnSpc>
            </a:pPr>
            <a:r>
              <a:rPr lang="tr-TR" dirty="0" err="1"/>
              <a:t>Konjuktival</a:t>
            </a:r>
            <a:r>
              <a:rPr lang="tr-TR" dirty="0"/>
              <a:t> kanama </a:t>
            </a:r>
          </a:p>
          <a:p>
            <a:pPr>
              <a:lnSpc>
                <a:spcPct val="150000"/>
              </a:lnSpc>
            </a:pPr>
            <a:r>
              <a:rPr lang="tr-TR" dirty="0"/>
              <a:t>Ölüm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523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Korunma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tr-TR" dirty="0"/>
              <a:t>Aşılama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 2,4,6. Ay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18. Ayda ve ilköğretim 1. sınıfta </a:t>
            </a:r>
            <a:r>
              <a:rPr lang="tr-TR" dirty="0" err="1"/>
              <a:t>rapel</a:t>
            </a:r>
            <a:endParaRPr lang="tr-TR" dirty="0"/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81B4EC7C-6053-40A9-8037-82190411D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4083692"/>
            <a:ext cx="2984212" cy="186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5781233" cy="1202485"/>
          </a:xfrm>
        </p:spPr>
        <p:txBody>
          <a:bodyPr/>
          <a:lstStyle/>
          <a:p>
            <a:r>
              <a:rPr lang="tr-TR"/>
              <a:t>ASYE-PNÖMONİ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13"/>
          </p:nvPr>
        </p:nvSpPr>
        <p:spPr>
          <a:xfrm>
            <a:off x="1298448" y="2121406"/>
            <a:ext cx="3200400" cy="404389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</a:pPr>
            <a:r>
              <a:rPr lang="tr-TR" dirty="0"/>
              <a:t>En sık etken virüsler</a:t>
            </a:r>
          </a:p>
          <a:p>
            <a:pPr>
              <a:lnSpc>
                <a:spcPct val="170000"/>
              </a:lnSpc>
            </a:pPr>
            <a:r>
              <a:rPr lang="tr-TR" dirty="0"/>
              <a:t>&lt;20 gün </a:t>
            </a:r>
            <a:r>
              <a:rPr lang="tr-TR" dirty="0" err="1"/>
              <a:t>yenidoğan</a:t>
            </a:r>
            <a:endParaRPr lang="tr-TR" dirty="0"/>
          </a:p>
          <a:p>
            <a:pPr lvl="1"/>
            <a:r>
              <a:rPr lang="tr-TR" dirty="0"/>
              <a:t>B grubu </a:t>
            </a:r>
            <a:r>
              <a:rPr lang="tr-TR" dirty="0" err="1"/>
              <a:t>strep</a:t>
            </a:r>
            <a:r>
              <a:rPr lang="tr-TR" dirty="0"/>
              <a:t>, </a:t>
            </a:r>
          </a:p>
          <a:p>
            <a:pPr lvl="1"/>
            <a:r>
              <a:rPr lang="tr-TR" dirty="0" err="1"/>
              <a:t>E.coli</a:t>
            </a:r>
            <a:endParaRPr lang="tr-TR" dirty="0"/>
          </a:p>
          <a:p>
            <a:pPr lvl="1"/>
            <a:r>
              <a:rPr lang="tr-TR" dirty="0" err="1"/>
              <a:t>Listeria</a:t>
            </a:r>
            <a:endParaRPr lang="tr-TR" dirty="0"/>
          </a:p>
          <a:p>
            <a:pPr lvl="1"/>
            <a:endParaRPr lang="tr-TR" dirty="0"/>
          </a:p>
          <a:p>
            <a:r>
              <a:rPr lang="tr-TR" dirty="0"/>
              <a:t>3 hf-3 ay; </a:t>
            </a:r>
          </a:p>
          <a:p>
            <a:pPr lvl="1"/>
            <a:r>
              <a:rPr lang="tr-TR" dirty="0"/>
              <a:t>C. </a:t>
            </a:r>
            <a:r>
              <a:rPr lang="tr-TR" dirty="0" err="1"/>
              <a:t>Trachomatis</a:t>
            </a:r>
            <a:endParaRPr lang="tr-TR" dirty="0"/>
          </a:p>
          <a:p>
            <a:pPr lvl="1"/>
            <a:r>
              <a:rPr lang="tr-TR" dirty="0"/>
              <a:t>RSV</a:t>
            </a:r>
          </a:p>
          <a:p>
            <a:pPr lvl="1"/>
            <a:r>
              <a:rPr lang="tr-TR" dirty="0" err="1"/>
              <a:t>Parainf</a:t>
            </a:r>
            <a:r>
              <a:rPr lang="tr-TR" dirty="0"/>
              <a:t>.</a:t>
            </a:r>
          </a:p>
          <a:p>
            <a:pPr lvl="1"/>
            <a:r>
              <a:rPr lang="tr-TR" dirty="0" err="1"/>
              <a:t>B.pertusis</a:t>
            </a:r>
            <a:endParaRPr lang="tr-TR" dirty="0"/>
          </a:p>
          <a:p>
            <a:pPr lvl="1"/>
            <a:r>
              <a:rPr lang="tr-TR" dirty="0" err="1"/>
              <a:t>S.Pnömonia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4"/>
          </p:nvPr>
        </p:nvSpPr>
        <p:spPr>
          <a:xfrm>
            <a:off x="4644008" y="2780928"/>
            <a:ext cx="3200400" cy="3317180"/>
          </a:xfrm>
        </p:spPr>
        <p:txBody>
          <a:bodyPr/>
          <a:lstStyle/>
          <a:p>
            <a:r>
              <a:rPr lang="tr-TR" dirty="0"/>
              <a:t>4ay-4 yaş;</a:t>
            </a:r>
          </a:p>
          <a:p>
            <a:pPr lvl="1"/>
            <a:r>
              <a:rPr lang="tr-TR" dirty="0"/>
              <a:t>RSV</a:t>
            </a:r>
          </a:p>
          <a:p>
            <a:pPr lvl="1"/>
            <a:r>
              <a:rPr lang="tr-TR" dirty="0" err="1" smtClean="0"/>
              <a:t>Parainfluenza</a:t>
            </a:r>
            <a:endParaRPr lang="tr-TR" dirty="0"/>
          </a:p>
          <a:p>
            <a:pPr lvl="1"/>
            <a:r>
              <a:rPr lang="tr-TR" dirty="0" err="1"/>
              <a:t>İnfluenza</a:t>
            </a:r>
            <a:endParaRPr lang="tr-TR" dirty="0"/>
          </a:p>
          <a:p>
            <a:pPr lvl="1"/>
            <a:r>
              <a:rPr lang="tr-TR" dirty="0" err="1"/>
              <a:t>Rinovirüs</a:t>
            </a:r>
            <a:endParaRPr lang="tr-TR" dirty="0"/>
          </a:p>
          <a:p>
            <a:pPr lvl="1"/>
            <a:endParaRPr lang="tr-TR" dirty="0"/>
          </a:p>
          <a:p>
            <a:r>
              <a:rPr lang="tr-TR" dirty="0"/>
              <a:t>5-15 yaş ; </a:t>
            </a:r>
          </a:p>
          <a:p>
            <a:pPr lvl="1"/>
            <a:r>
              <a:rPr lang="tr-TR" dirty="0"/>
              <a:t>M. </a:t>
            </a:r>
            <a:r>
              <a:rPr lang="tr-TR" dirty="0" err="1"/>
              <a:t>pnömonia</a:t>
            </a:r>
            <a:endParaRPr lang="tr-TR" dirty="0"/>
          </a:p>
          <a:p>
            <a:endParaRPr lang="tr-TR" dirty="0"/>
          </a:p>
        </p:txBody>
      </p:sp>
      <p:sp>
        <p:nvSpPr>
          <p:cNvPr id="5" name="Oval Belirtme Çizgisi 4"/>
          <p:cNvSpPr/>
          <p:nvPr/>
        </p:nvSpPr>
        <p:spPr>
          <a:xfrm>
            <a:off x="6516216" y="764704"/>
            <a:ext cx="1800200" cy="17281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*Ateş</a:t>
            </a:r>
          </a:p>
          <a:p>
            <a:pPr algn="ctr"/>
            <a:r>
              <a:rPr lang="tr-TR" dirty="0"/>
              <a:t>*Akut solunum bulguları</a:t>
            </a:r>
          </a:p>
          <a:p>
            <a:pPr algn="ctr"/>
            <a:r>
              <a:rPr lang="tr-TR" dirty="0"/>
              <a:t>*</a:t>
            </a:r>
            <a:r>
              <a:rPr lang="tr-TR" dirty="0" err="1"/>
              <a:t>Takipne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4315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Belirti ve Bulgular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Öksürük</a:t>
            </a:r>
          </a:p>
          <a:p>
            <a:r>
              <a:rPr lang="tr-TR" dirty="0"/>
              <a:t>Ateş</a:t>
            </a:r>
          </a:p>
          <a:p>
            <a:r>
              <a:rPr lang="tr-TR" dirty="0" err="1"/>
              <a:t>Takipne</a:t>
            </a:r>
            <a:endParaRPr lang="tr-TR" dirty="0"/>
          </a:p>
          <a:p>
            <a:r>
              <a:rPr lang="tr-TR" dirty="0" err="1"/>
              <a:t>Subkostal</a:t>
            </a:r>
            <a:r>
              <a:rPr lang="tr-TR" dirty="0"/>
              <a:t> ya da </a:t>
            </a:r>
            <a:r>
              <a:rPr lang="tr-TR" dirty="0" err="1"/>
              <a:t>interkostal</a:t>
            </a:r>
            <a:r>
              <a:rPr lang="tr-TR" dirty="0"/>
              <a:t> çekilmeler</a:t>
            </a:r>
          </a:p>
          <a:p>
            <a:r>
              <a:rPr lang="tr-TR" dirty="0"/>
              <a:t>Burun kanadı solunumu</a:t>
            </a:r>
          </a:p>
          <a:p>
            <a:r>
              <a:rPr lang="tr-TR" dirty="0"/>
              <a:t>Hırıltı</a:t>
            </a:r>
          </a:p>
          <a:p>
            <a:r>
              <a:rPr lang="tr-TR" dirty="0"/>
              <a:t>Solunum seslerinde azalma</a:t>
            </a:r>
          </a:p>
        </p:txBody>
      </p:sp>
    </p:spTree>
    <p:extLst>
      <p:ext uri="{BB962C8B-B14F-4D97-AF65-F5344CB8AC3E}">
        <p14:creationId xmlns:p14="http://schemas.microsoft.com/office/powerpoint/2010/main" val="255561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71600" y="533688"/>
            <a:ext cx="6965245" cy="1202485"/>
          </a:xfrm>
        </p:spPr>
        <p:txBody>
          <a:bodyPr/>
          <a:lstStyle/>
          <a:p>
            <a:r>
              <a:rPr lang="tr-TR" dirty="0"/>
              <a:t>Tanı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3040" y="1628800"/>
            <a:ext cx="6196405" cy="446449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tr-TR" dirty="0"/>
              <a:t>En önemli iki belirti </a:t>
            </a:r>
          </a:p>
          <a:p>
            <a:pPr lvl="1">
              <a:lnSpc>
                <a:spcPct val="160000"/>
              </a:lnSpc>
            </a:pPr>
            <a:r>
              <a:rPr lang="tr-TR" dirty="0" err="1"/>
              <a:t>T</a:t>
            </a:r>
            <a:r>
              <a:rPr lang="tr-TR" smtClean="0"/>
              <a:t>akipne </a:t>
            </a:r>
            <a:endParaRPr lang="tr-TR" dirty="0"/>
          </a:p>
          <a:p>
            <a:pPr lvl="1">
              <a:lnSpc>
                <a:spcPct val="160000"/>
              </a:lnSpc>
            </a:pPr>
            <a:r>
              <a:rPr lang="tr-TR" dirty="0" err="1"/>
              <a:t>R</a:t>
            </a:r>
            <a:r>
              <a:rPr lang="tr-TR" smtClean="0"/>
              <a:t>etraksiyon</a:t>
            </a:r>
            <a:endParaRPr lang="tr-TR" dirty="0"/>
          </a:p>
          <a:p>
            <a:pPr>
              <a:lnSpc>
                <a:spcPct val="160000"/>
              </a:lnSpc>
            </a:pPr>
            <a:r>
              <a:rPr lang="tr-TR" dirty="0"/>
              <a:t>Solunum sayısı;</a:t>
            </a:r>
          </a:p>
          <a:p>
            <a:pPr lvl="1">
              <a:lnSpc>
                <a:spcPct val="160000"/>
              </a:lnSpc>
            </a:pPr>
            <a:r>
              <a:rPr lang="tr-TR" dirty="0"/>
              <a:t>0-2 ay için &gt;60/</a:t>
            </a:r>
            <a:r>
              <a:rPr lang="tr-TR" dirty="0" err="1"/>
              <a:t>dk</a:t>
            </a:r>
            <a:endParaRPr lang="tr-TR" dirty="0"/>
          </a:p>
          <a:p>
            <a:pPr lvl="1">
              <a:lnSpc>
                <a:spcPct val="160000"/>
              </a:lnSpc>
            </a:pPr>
            <a:r>
              <a:rPr lang="tr-TR" dirty="0"/>
              <a:t>2 ay-1 yaş için &gt;50/</a:t>
            </a:r>
            <a:r>
              <a:rPr lang="tr-TR" dirty="0" err="1"/>
              <a:t>dk</a:t>
            </a:r>
            <a:endParaRPr lang="tr-TR" dirty="0"/>
          </a:p>
          <a:p>
            <a:pPr lvl="1">
              <a:lnSpc>
                <a:spcPct val="160000"/>
              </a:lnSpc>
            </a:pPr>
            <a:r>
              <a:rPr lang="tr-TR" dirty="0"/>
              <a:t>1-5 yaş için &gt;40/</a:t>
            </a:r>
            <a:r>
              <a:rPr lang="tr-TR" dirty="0" err="1"/>
              <a:t>dk</a:t>
            </a:r>
            <a:endParaRPr lang="tr-TR" dirty="0"/>
          </a:p>
          <a:p>
            <a:pPr lvl="1">
              <a:lnSpc>
                <a:spcPct val="160000"/>
              </a:lnSpc>
            </a:pPr>
            <a:r>
              <a:rPr lang="tr-TR" dirty="0"/>
              <a:t>&gt;5 yaş için &gt;30 /</a:t>
            </a:r>
            <a:r>
              <a:rPr lang="tr-TR" dirty="0" err="1"/>
              <a:t>dk</a:t>
            </a:r>
            <a:endParaRPr lang="tr-TR" dirty="0"/>
          </a:p>
          <a:p>
            <a:pPr>
              <a:lnSpc>
                <a:spcPct val="160000"/>
              </a:lnSpc>
            </a:pPr>
            <a:r>
              <a:rPr lang="tr-TR" dirty="0"/>
              <a:t>Ayaktan tedavi edilebilecek çocuklarda AC </a:t>
            </a:r>
            <a:r>
              <a:rPr lang="tr-TR" dirty="0" err="1"/>
              <a:t>grafisi</a:t>
            </a:r>
            <a:r>
              <a:rPr lang="tr-TR" dirty="0"/>
              <a:t> rutin gerekli değil 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7198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7D509BAF-E5AD-4135-B649-F84F1320A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432" y="1844824"/>
            <a:ext cx="6849545" cy="282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0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Yer Tutucusu 6">
            <a:extLst>
              <a:ext uri="{FF2B5EF4-FFF2-40B4-BE49-F238E27FC236}">
                <a16:creationId xmlns:a16="http://schemas.microsoft.com/office/drawing/2014/main" xmlns="" id="{6A44BE7D-5EFE-4F6B-82A4-C790E1F7E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132" y="3857466"/>
            <a:ext cx="2651246" cy="903690"/>
          </a:xfrm>
        </p:spPr>
        <p:txBody>
          <a:bodyPr>
            <a:normAutofit fontScale="92500"/>
          </a:bodyPr>
          <a:lstStyle/>
          <a:p>
            <a:r>
              <a:rPr lang="tr-TR" dirty="0" err="1"/>
              <a:t>Staph</a:t>
            </a:r>
            <a:r>
              <a:rPr lang="tr-TR" dirty="0"/>
              <a:t>. </a:t>
            </a:r>
            <a:r>
              <a:rPr lang="tr-TR" dirty="0" err="1"/>
              <a:t>Aureus</a:t>
            </a:r>
            <a:r>
              <a:rPr lang="tr-TR" dirty="0"/>
              <a:t> </a:t>
            </a:r>
            <a:r>
              <a:rPr lang="tr-TR" dirty="0" err="1"/>
              <a:t>Pnömonisi</a:t>
            </a:r>
            <a:r>
              <a:rPr lang="tr-TR" dirty="0"/>
              <a:t>(</a:t>
            </a:r>
            <a:r>
              <a:rPr lang="tr-TR" dirty="0" err="1"/>
              <a:t>pnömatosel</a:t>
            </a:r>
            <a:r>
              <a:rPr lang="tr-TR" dirty="0"/>
              <a:t>)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20DA285E-45CD-4D74-8D72-920083F95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040" y="1399513"/>
            <a:ext cx="2448272" cy="2779712"/>
          </a:xfrm>
          <a:prstGeom prst="rect">
            <a:avLst/>
          </a:prstGeom>
        </p:spPr>
      </p:pic>
      <p:sp>
        <p:nvSpPr>
          <p:cNvPr id="8" name="Metin Yer Tutucusu 7">
            <a:extLst>
              <a:ext uri="{FF2B5EF4-FFF2-40B4-BE49-F238E27FC236}">
                <a16:creationId xmlns:a16="http://schemas.microsoft.com/office/drawing/2014/main" xmlns="" id="{A14D222A-388C-4C8A-871E-3E82A0876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99555" y="3861048"/>
            <a:ext cx="2179398" cy="618110"/>
          </a:xfrm>
        </p:spPr>
        <p:txBody>
          <a:bodyPr>
            <a:normAutofit fontScale="70000" lnSpcReduction="20000"/>
          </a:bodyPr>
          <a:lstStyle/>
          <a:p>
            <a:r>
              <a:rPr lang="tr-TR" dirty="0"/>
              <a:t>M. </a:t>
            </a:r>
            <a:r>
              <a:rPr lang="tr-TR" dirty="0" err="1"/>
              <a:t>Pnömonia</a:t>
            </a:r>
            <a:r>
              <a:rPr lang="tr-TR" dirty="0"/>
              <a:t> </a:t>
            </a:r>
            <a:r>
              <a:rPr lang="tr-TR" dirty="0" err="1"/>
              <a:t>pnömonisi</a:t>
            </a:r>
            <a:r>
              <a:rPr lang="tr-TR" dirty="0"/>
              <a:t> (yama tarzı </a:t>
            </a:r>
            <a:r>
              <a:rPr lang="tr-TR" dirty="0" err="1"/>
              <a:t>alveolar</a:t>
            </a:r>
            <a:r>
              <a:rPr lang="tr-TR" dirty="0"/>
              <a:t> </a:t>
            </a:r>
            <a:r>
              <a:rPr lang="tr-TR" dirty="0" err="1"/>
              <a:t>infiltrasyon</a:t>
            </a:r>
            <a:r>
              <a:rPr lang="tr-TR" dirty="0"/>
              <a:t>)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F2499588-A53F-4684-9E8C-2924C5C541F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71992" y="1399513"/>
            <a:ext cx="2362970" cy="2779712"/>
          </a:xfrm>
          <a:prstGeom prst="rect">
            <a:avLst/>
          </a:prstGeom>
        </p:spPr>
      </p:pic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xmlns="" id="{69A6A6A6-B968-47C0-B417-A0C717AF6F7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32130" y="4259099"/>
            <a:ext cx="2448272" cy="523923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   </a:t>
            </a:r>
            <a:r>
              <a:rPr lang="tr-TR" dirty="0" err="1">
                <a:solidFill>
                  <a:schemeClr val="tx2"/>
                </a:solidFill>
              </a:rPr>
              <a:t>Viral</a:t>
            </a:r>
            <a:r>
              <a:rPr lang="tr-TR" dirty="0">
                <a:solidFill>
                  <a:schemeClr val="tx2"/>
                </a:solidFill>
              </a:rPr>
              <a:t> </a:t>
            </a:r>
            <a:r>
              <a:rPr lang="tr-TR" dirty="0" err="1">
                <a:solidFill>
                  <a:schemeClr val="tx2"/>
                </a:solidFill>
              </a:rPr>
              <a:t>Pnömoni</a:t>
            </a:r>
            <a:endParaRPr lang="tr-TR" dirty="0">
              <a:solidFill>
                <a:schemeClr val="tx2"/>
              </a:solidFill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282854A6-0DC9-430F-A428-9B7F71E91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555" y="1584776"/>
            <a:ext cx="2179397" cy="20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Tedavi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YD’lar</a:t>
            </a:r>
            <a:r>
              <a:rPr lang="tr-TR" dirty="0"/>
              <a:t> hastanede </a:t>
            </a:r>
            <a:r>
              <a:rPr lang="tr-TR"/>
              <a:t>tedavi edilmeli</a:t>
            </a:r>
            <a:endParaRPr lang="tr-TR" dirty="0"/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00F3DC4C-41AF-487E-86F5-A3E2988F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985460"/>
            <a:ext cx="7306266" cy="187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1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EE66A75-7A0E-43B6-B174-E205E8D55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7E50446B-331A-4E15-A22D-E4DE12DFC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817582"/>
            <a:ext cx="7590859" cy="498768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572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395520" y="818958"/>
            <a:ext cx="6965245" cy="1202485"/>
          </a:xfrm>
        </p:spPr>
        <p:txBody>
          <a:bodyPr/>
          <a:lstStyle/>
          <a:p>
            <a:r>
              <a:rPr lang="tr-TR" dirty="0"/>
              <a:t>Risk Faktörleri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2819606" y="1798309"/>
            <a:ext cx="4117072" cy="2749903"/>
          </a:xfrm>
        </p:spPr>
        <p:txBody>
          <a:bodyPr/>
          <a:lstStyle/>
          <a:p>
            <a:r>
              <a:rPr lang="tr-TR" dirty="0"/>
              <a:t>Çocuğun kreşte bakılması</a:t>
            </a:r>
          </a:p>
          <a:p>
            <a:r>
              <a:rPr lang="tr-TR" dirty="0"/>
              <a:t>Tütün </a:t>
            </a:r>
            <a:r>
              <a:rPr lang="tr-TR" dirty="0" err="1"/>
              <a:t>maruziyeti</a:t>
            </a:r>
            <a:endParaRPr lang="tr-TR" dirty="0"/>
          </a:p>
          <a:p>
            <a:r>
              <a:rPr lang="tr-TR" dirty="0"/>
              <a:t>Hava kirliliğine </a:t>
            </a:r>
            <a:r>
              <a:rPr lang="tr-TR" dirty="0" err="1"/>
              <a:t>maruziyet</a:t>
            </a:r>
            <a:endParaRPr lang="tr-TR" dirty="0"/>
          </a:p>
          <a:p>
            <a:r>
              <a:rPr lang="tr-TR" dirty="0"/>
              <a:t>Emzik kullanımı </a:t>
            </a:r>
          </a:p>
          <a:p>
            <a:r>
              <a:rPr lang="tr-TR" dirty="0"/>
              <a:t>Yoksulluk</a:t>
            </a:r>
          </a:p>
          <a:p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7278B7D3-62FE-4841-9CA4-67C08ABDE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381" y="1855416"/>
            <a:ext cx="878751" cy="141734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1E331048-B507-424F-8A92-D2D1FBCD3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986" y="4540607"/>
            <a:ext cx="2002420" cy="110700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47A4CCF6-A92B-4662-AE77-B81BBB6AF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76" y="1175855"/>
            <a:ext cx="1761170" cy="99095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BFF45AC0-2255-46B6-850A-CA74E61A6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61767">
            <a:off x="5441242" y="4292846"/>
            <a:ext cx="2484690" cy="130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9145DD9-095F-4B92-A8E4-5C0EBCD15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316481E5-3FE9-4CFE-AECC-6ABF310DB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620688"/>
            <a:ext cx="7615769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7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9BD2689-B60A-4CA9-9971-A69E14A54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Sevk Kriterleri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28CAB0C-C24C-42C7-8235-D3DB67948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2119256"/>
            <a:ext cx="6196405" cy="3921161"/>
          </a:xfrm>
        </p:spPr>
        <p:txBody>
          <a:bodyPr>
            <a:normAutofit fontScale="85000" lnSpcReduction="10000"/>
          </a:bodyPr>
          <a:lstStyle/>
          <a:p>
            <a:pPr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dirty="0" err="1"/>
              <a:t>Pnömonisi</a:t>
            </a:r>
            <a:r>
              <a:rPr lang="tr-TR" dirty="0"/>
              <a:t> olan 0-2 aylık bebekler 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dirty="0"/>
              <a:t>Ağır ve çok ağır </a:t>
            </a:r>
            <a:r>
              <a:rPr lang="tr-TR" dirty="0" err="1"/>
              <a:t>pnömonisi</a:t>
            </a:r>
            <a:r>
              <a:rPr lang="tr-TR" dirty="0"/>
              <a:t> olan her yaştaki çocuklar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dirty="0"/>
              <a:t>Tedavinin ilk 2-4 günü içerisinde bulgularda düzelme olmayan ya da kötüleşme olan hastalar</a:t>
            </a:r>
          </a:p>
          <a:p>
            <a:pPr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tr-TR" dirty="0"/>
              <a:t>Akciğer </a:t>
            </a:r>
            <a:r>
              <a:rPr lang="tr-TR" dirty="0" err="1"/>
              <a:t>grafisi</a:t>
            </a:r>
            <a:r>
              <a:rPr lang="tr-TR" dirty="0"/>
              <a:t> çekilebiliyorsa; çoklu </a:t>
            </a:r>
            <a:r>
              <a:rPr lang="tr-TR" dirty="0" err="1"/>
              <a:t>lober</a:t>
            </a:r>
            <a:r>
              <a:rPr lang="tr-TR" dirty="0"/>
              <a:t> tutulum, apse, </a:t>
            </a:r>
            <a:r>
              <a:rPr lang="tr-TR" dirty="0" err="1"/>
              <a:t>pnömatosel,plevral</a:t>
            </a:r>
            <a:r>
              <a:rPr lang="tr-TR" dirty="0"/>
              <a:t> </a:t>
            </a:r>
            <a:r>
              <a:rPr lang="tr-TR" dirty="0" err="1"/>
              <a:t>efüzyon</a:t>
            </a:r>
            <a:r>
              <a:rPr lang="tr-TR" dirty="0"/>
              <a:t> ya da radyolojik bulgularda kötüleşmesi olan çocuklar 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C3BB3A0A-C40B-4824-93D1-715652DAA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1021882"/>
            <a:ext cx="1469263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Korunma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1463040" y="1988840"/>
            <a:ext cx="6196405" cy="405157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tr-TR" dirty="0"/>
              <a:t>Tek etkin korunma şekli aşı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Çocuklar H.inf. Tip B, S. </a:t>
            </a:r>
            <a:r>
              <a:rPr lang="tr-TR" dirty="0" err="1"/>
              <a:t>Pneumonia</a:t>
            </a:r>
            <a:r>
              <a:rPr lang="tr-TR" dirty="0"/>
              <a:t> ve boğmacaya karşı aşılanmalı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6 aydan büyük çocuklar yıllık olarak </a:t>
            </a:r>
            <a:r>
              <a:rPr lang="tr-TR" dirty="0" err="1"/>
              <a:t>influenzaya</a:t>
            </a:r>
            <a:r>
              <a:rPr lang="tr-TR" dirty="0"/>
              <a:t> karşı aşılanmalı</a:t>
            </a:r>
          </a:p>
          <a:p>
            <a:pPr>
              <a:lnSpc>
                <a:spcPct val="150000"/>
              </a:lnSpc>
            </a:pPr>
            <a:r>
              <a:rPr lang="tr-TR" dirty="0"/>
              <a:t>Beslenme bozukluğu önlenmeli</a:t>
            </a:r>
          </a:p>
          <a:p>
            <a:pPr>
              <a:lnSpc>
                <a:spcPct val="150000"/>
              </a:lnSpc>
            </a:pPr>
            <a:r>
              <a:rPr lang="tr-TR" dirty="0"/>
              <a:t>Başta sigara olmak üzere ev içi ve dışı hava kirliliği engellenmeli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9623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11218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chemeClr val="tx2"/>
                </a:solidFill>
              </a:rPr>
              <a:t>İDRAR YOLU ENFEKSİYONLARI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3"/>
          </p:nvPr>
        </p:nvSpPr>
        <p:spPr>
          <a:xfrm>
            <a:off x="1076477" y="2062892"/>
            <a:ext cx="3672407" cy="39775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İYE sıklığı yaş ve cinsiyete göre farklılıklar göstermekte</a:t>
            </a:r>
          </a:p>
          <a:p>
            <a:pPr>
              <a:lnSpc>
                <a:spcPct val="120000"/>
              </a:lnSpc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Sıklık;</a:t>
            </a:r>
          </a:p>
          <a:p>
            <a:pPr lvl="1">
              <a:lnSpc>
                <a:spcPct val="120000"/>
              </a:lnSpc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Kızlarda % 3-5</a:t>
            </a:r>
          </a:p>
          <a:p>
            <a:pPr lvl="1">
              <a:lnSpc>
                <a:spcPct val="120000"/>
              </a:lnSpc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Erkeklerde %1’dir</a:t>
            </a:r>
          </a:p>
          <a:p>
            <a:pPr lvl="1">
              <a:lnSpc>
                <a:spcPct val="120000"/>
              </a:lnSpc>
              <a:buNone/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Sıklık yaşa göre değişir;</a:t>
            </a:r>
          </a:p>
          <a:p>
            <a:pPr lvl="1">
              <a:lnSpc>
                <a:spcPct val="120000"/>
              </a:lnSpc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İlk 3 ayda E &gt; K</a:t>
            </a:r>
          </a:p>
          <a:p>
            <a:pPr lvl="1">
              <a:lnSpc>
                <a:spcPct val="120000"/>
              </a:lnSpc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İlk 3 aydan sonra kızlarda sık olup E/K:1/10’dur.</a:t>
            </a:r>
          </a:p>
          <a:p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4696AB0F-9C77-44C5-8438-7BD8102CAFC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932040" y="2403803"/>
            <a:ext cx="3024510" cy="303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1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şlık 9">
            <a:extLst>
              <a:ext uri="{FF2B5EF4-FFF2-40B4-BE49-F238E27FC236}">
                <a16:creationId xmlns:a16="http://schemas.microsoft.com/office/drawing/2014/main" xmlns="" id="{E44B799F-1BF0-47BF-BB67-0B32E830E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Etyoloji</a:t>
            </a:r>
            <a:endParaRPr lang="tr-TR" dirty="0"/>
          </a:p>
        </p:txBody>
      </p:sp>
      <p:sp>
        <p:nvSpPr>
          <p:cNvPr id="8" name="İçerik Yer Tutucusu 7">
            <a:extLst>
              <a:ext uri="{FF2B5EF4-FFF2-40B4-BE49-F238E27FC236}">
                <a16:creationId xmlns:a16="http://schemas.microsoft.com/office/drawing/2014/main" xmlns="" id="{59024278-F471-46EF-A4EF-61B5679448D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b="1">
                <a:cs typeface="Times New Roman" panose="02020603050405020304" pitchFamily="18" charset="0"/>
              </a:rPr>
              <a:t>Temel </a:t>
            </a:r>
            <a:r>
              <a:rPr lang="tr-TR">
                <a:cs typeface="Times New Roman" panose="02020603050405020304" pitchFamily="18" charset="0"/>
              </a:rPr>
              <a:t> olarak </a:t>
            </a:r>
            <a:r>
              <a:rPr lang="tr-TR" dirty="0" err="1">
                <a:cs typeface="Times New Roman" panose="02020603050405020304" pitchFamily="18" charset="0"/>
              </a:rPr>
              <a:t>periüretral</a:t>
            </a:r>
            <a:r>
              <a:rPr lang="tr-TR" dirty="0">
                <a:cs typeface="Times New Roman" panose="02020603050405020304" pitchFamily="18" charset="0"/>
              </a:rPr>
              <a:t> bölgeyi </a:t>
            </a:r>
            <a:r>
              <a:rPr lang="tr-TR" dirty="0" err="1">
                <a:cs typeface="Times New Roman" panose="02020603050405020304" pitchFamily="18" charset="0"/>
              </a:rPr>
              <a:t>kolonize</a:t>
            </a:r>
            <a:r>
              <a:rPr lang="tr-TR" dirty="0">
                <a:cs typeface="Times New Roman" panose="02020603050405020304" pitchFamily="18" charset="0"/>
              </a:rPr>
              <a:t> eden barsak   bakterilerinin </a:t>
            </a:r>
            <a:r>
              <a:rPr lang="tr-TR" b="1" err="1">
                <a:cs typeface="Times New Roman" panose="02020603050405020304" pitchFamily="18" charset="0"/>
              </a:rPr>
              <a:t>asendan</a:t>
            </a:r>
            <a:r>
              <a:rPr lang="tr-TR">
                <a:cs typeface="Times New Roman" panose="02020603050405020304" pitchFamily="18" charset="0"/>
              </a:rPr>
              <a:t>  yol </a:t>
            </a:r>
            <a:r>
              <a:rPr lang="tr-TR" dirty="0">
                <a:cs typeface="Times New Roman" panose="02020603050405020304" pitchFamily="18" charset="0"/>
              </a:rPr>
              <a:t>ile </a:t>
            </a:r>
            <a:r>
              <a:rPr lang="tr-TR" dirty="0" err="1">
                <a:cs typeface="Times New Roman" panose="02020603050405020304" pitchFamily="18" charset="0"/>
              </a:rPr>
              <a:t>üriner</a:t>
            </a:r>
            <a:r>
              <a:rPr lang="tr-TR" dirty="0">
                <a:cs typeface="Times New Roman" panose="02020603050405020304" pitchFamily="18" charset="0"/>
              </a:rPr>
              <a:t> sisteme ulaşmaları </a:t>
            </a:r>
            <a:r>
              <a:rPr lang="tr-TR">
                <a:cs typeface="Times New Roman" panose="02020603050405020304" pitchFamily="18" charset="0"/>
              </a:rPr>
              <a:t>ile oluşmakta </a:t>
            </a:r>
            <a:endParaRPr lang="tr-TR" dirty="0">
              <a:cs typeface="Times New Roman" panose="02020603050405020304" pitchFamily="18" charset="0"/>
            </a:endParaRPr>
          </a:p>
          <a:p>
            <a:pPr>
              <a:defRPr/>
            </a:pPr>
            <a:endParaRPr lang="tr-TR" dirty="0"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xmlns="" id="{CD31FA12-0E5D-479E-9ABD-268E3D9F132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997572" y="2924944"/>
            <a:ext cx="2847980" cy="161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0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61F03658-C5E4-430F-8F5D-B56CCCE1A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797" y="1268760"/>
            <a:ext cx="6196405" cy="482453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tr-TR" dirty="0">
                <a:cs typeface="Times New Roman" pitchFamily="18" charset="0"/>
              </a:rPr>
              <a:t>Akut </a:t>
            </a:r>
            <a:r>
              <a:rPr lang="tr-TR" dirty="0" err="1">
                <a:cs typeface="Times New Roman" pitchFamily="18" charset="0"/>
              </a:rPr>
              <a:t>İYE’de</a:t>
            </a:r>
            <a:r>
              <a:rPr lang="tr-TR" dirty="0">
                <a:cs typeface="Times New Roman" pitchFamily="18" charset="0"/>
              </a:rPr>
              <a:t> E. </a:t>
            </a:r>
            <a:r>
              <a:rPr lang="tr-TR" dirty="0" err="1">
                <a:cs typeface="Times New Roman" pitchFamily="18" charset="0"/>
              </a:rPr>
              <a:t>Coli</a:t>
            </a:r>
            <a:r>
              <a:rPr lang="tr-TR" dirty="0">
                <a:cs typeface="Times New Roman" pitchFamily="18" charset="0"/>
              </a:rPr>
              <a:t> ilk sırada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tr-TR" dirty="0">
                <a:cs typeface="Times New Roman" pitchFamily="18" charset="0"/>
              </a:rPr>
              <a:t>İlk </a:t>
            </a:r>
            <a:r>
              <a:rPr lang="tr-TR" dirty="0" err="1">
                <a:cs typeface="Times New Roman" pitchFamily="18" charset="0"/>
              </a:rPr>
              <a:t>İYE’lerin</a:t>
            </a:r>
            <a:r>
              <a:rPr lang="tr-TR" dirty="0">
                <a:cs typeface="Times New Roman" pitchFamily="18" charset="0"/>
              </a:rPr>
              <a:t> %90’ından</a:t>
            </a:r>
          </a:p>
          <a:p>
            <a:pPr lvl="1">
              <a:lnSpc>
                <a:spcPct val="150000"/>
              </a:lnSpc>
              <a:buFont typeface="Arial" charset="0"/>
              <a:buChar char="•"/>
            </a:pPr>
            <a:r>
              <a:rPr lang="tr-TR" dirty="0">
                <a:cs typeface="Times New Roman" pitchFamily="18" charset="0"/>
              </a:rPr>
              <a:t>Tekrarlayan </a:t>
            </a:r>
            <a:r>
              <a:rPr lang="tr-TR" dirty="0" err="1">
                <a:cs typeface="Times New Roman" pitchFamily="18" charset="0"/>
              </a:rPr>
              <a:t>İYE’lerin</a:t>
            </a:r>
            <a:r>
              <a:rPr lang="tr-TR" dirty="0">
                <a:cs typeface="Times New Roman" pitchFamily="18" charset="0"/>
              </a:rPr>
              <a:t> %75-90’ından sorumlu</a:t>
            </a:r>
          </a:p>
          <a:p>
            <a:pPr>
              <a:lnSpc>
                <a:spcPct val="150000"/>
              </a:lnSpc>
            </a:pPr>
            <a:endParaRPr lang="tr-TR" dirty="0"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tr-TR" dirty="0">
                <a:cs typeface="Times New Roman" pitchFamily="18" charset="0"/>
              </a:rPr>
              <a:t>Daha az sıklıkla </a:t>
            </a:r>
          </a:p>
          <a:p>
            <a:pPr lvl="1">
              <a:lnSpc>
                <a:spcPct val="150000"/>
              </a:lnSpc>
            </a:pPr>
            <a:r>
              <a:rPr lang="tr-TR" dirty="0" err="1">
                <a:cs typeface="Times New Roman" pitchFamily="18" charset="0"/>
              </a:rPr>
              <a:t>Klebsiella</a:t>
            </a:r>
            <a:endParaRPr lang="tr-TR" dirty="0">
              <a:cs typeface="Times New Roman" pitchFamily="18" charset="0"/>
            </a:endParaRPr>
          </a:p>
          <a:p>
            <a:pPr lvl="1">
              <a:lnSpc>
                <a:spcPct val="150000"/>
              </a:lnSpc>
            </a:pPr>
            <a:r>
              <a:rPr lang="tr-TR" dirty="0" err="1">
                <a:cs typeface="Times New Roman" pitchFamily="18" charset="0"/>
              </a:rPr>
              <a:t>Proteus</a:t>
            </a:r>
            <a:endParaRPr lang="tr-TR" dirty="0">
              <a:cs typeface="Times New Roman" pitchFamily="18" charset="0"/>
            </a:endParaRPr>
          </a:p>
          <a:p>
            <a:pPr lvl="1">
              <a:lnSpc>
                <a:spcPct val="150000"/>
              </a:lnSpc>
            </a:pPr>
            <a:r>
              <a:rPr lang="tr-TR" dirty="0" err="1">
                <a:cs typeface="Times New Roman" pitchFamily="18" charset="0"/>
              </a:rPr>
              <a:t>Enterekok</a:t>
            </a:r>
            <a:endParaRPr lang="tr-TR" dirty="0">
              <a:cs typeface="Times New Roman" pitchFamily="18" charset="0"/>
            </a:endParaRPr>
          </a:p>
          <a:p>
            <a:pPr lvl="1">
              <a:lnSpc>
                <a:spcPct val="150000"/>
              </a:lnSpc>
            </a:pPr>
            <a:r>
              <a:rPr lang="tr-TR" dirty="0" err="1">
                <a:cs typeface="Times New Roman" pitchFamily="18" charset="0"/>
              </a:rPr>
              <a:t>Yenidoğanda</a:t>
            </a:r>
            <a:r>
              <a:rPr lang="tr-TR" dirty="0">
                <a:cs typeface="Times New Roman" pitchFamily="18" charset="0"/>
              </a:rPr>
              <a:t> B grubu streptokok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1346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6">
            <a:extLst>
              <a:ext uri="{FF2B5EF4-FFF2-40B4-BE49-F238E27FC236}">
                <a16:creationId xmlns:a16="http://schemas.microsoft.com/office/drawing/2014/main" xmlns="" id="{6FE92CC0-9707-497A-ADA6-41F8B5619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Risk Faktörleri</a:t>
            </a:r>
          </a:p>
        </p:txBody>
      </p:sp>
      <p:sp>
        <p:nvSpPr>
          <p:cNvPr id="8" name="İçerik Yer Tutucusu 7">
            <a:extLst>
              <a:ext uri="{FF2B5EF4-FFF2-40B4-BE49-F238E27FC236}">
                <a16:creationId xmlns:a16="http://schemas.microsoft.com/office/drawing/2014/main" xmlns="" id="{E96E3825-A2D5-4B85-B7E0-3E0DD546E6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98448" y="2121406"/>
            <a:ext cx="3200400" cy="3919011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50000"/>
              </a:lnSpc>
            </a:pPr>
            <a:r>
              <a:rPr lang="tr-TR" sz="2000" dirty="0">
                <a:cs typeface="Times New Roman" pitchFamily="18" charset="0"/>
              </a:rPr>
              <a:t>Kız çocuk</a:t>
            </a:r>
          </a:p>
          <a:p>
            <a:pPr lvl="1">
              <a:lnSpc>
                <a:spcPct val="150000"/>
              </a:lnSpc>
            </a:pPr>
            <a:r>
              <a:rPr lang="tr-TR" sz="2000" dirty="0" err="1">
                <a:cs typeface="Times New Roman" pitchFamily="18" charset="0"/>
              </a:rPr>
              <a:t>Labial</a:t>
            </a:r>
            <a:r>
              <a:rPr lang="tr-TR" sz="2000" dirty="0">
                <a:cs typeface="Times New Roman" pitchFamily="18" charset="0"/>
              </a:rPr>
              <a:t> adezyon</a:t>
            </a:r>
          </a:p>
          <a:p>
            <a:pPr lvl="1">
              <a:lnSpc>
                <a:spcPct val="150000"/>
              </a:lnSpc>
            </a:pPr>
            <a:r>
              <a:rPr lang="tr-TR" sz="2000" dirty="0" err="1">
                <a:cs typeface="Times New Roman" pitchFamily="18" charset="0"/>
              </a:rPr>
              <a:t>Fimozis</a:t>
            </a:r>
            <a:r>
              <a:rPr lang="tr-TR" sz="2000" dirty="0">
                <a:cs typeface="Times New Roman" pitchFamily="18" charset="0"/>
              </a:rPr>
              <a:t>/</a:t>
            </a:r>
            <a:r>
              <a:rPr lang="tr-TR" sz="2000" dirty="0" err="1">
                <a:cs typeface="Times New Roman" pitchFamily="18" charset="0"/>
              </a:rPr>
              <a:t>Prepisyum</a:t>
            </a:r>
            <a:endParaRPr lang="tr-TR" sz="2000" dirty="0">
              <a:cs typeface="Times New Roman" pitchFamily="18" charset="0"/>
            </a:endParaRPr>
          </a:p>
          <a:p>
            <a:pPr lvl="1">
              <a:lnSpc>
                <a:spcPct val="150000"/>
              </a:lnSpc>
            </a:pPr>
            <a:r>
              <a:rPr lang="tr-TR" sz="2000" dirty="0" err="1">
                <a:cs typeface="Times New Roman" pitchFamily="18" charset="0"/>
              </a:rPr>
              <a:t>Konstipasyon</a:t>
            </a:r>
            <a:endParaRPr lang="tr-TR" sz="2000" dirty="0">
              <a:cs typeface="Times New Roman" pitchFamily="18" charset="0"/>
            </a:endParaRPr>
          </a:p>
          <a:p>
            <a:pPr lvl="1">
              <a:lnSpc>
                <a:spcPct val="150000"/>
              </a:lnSpc>
            </a:pPr>
            <a:r>
              <a:rPr lang="tr-TR" sz="2000" dirty="0">
                <a:cs typeface="Times New Roman" pitchFamily="18" charset="0"/>
              </a:rPr>
              <a:t>Arkadan öne temizleme</a:t>
            </a:r>
          </a:p>
          <a:p>
            <a:pPr lvl="1">
              <a:lnSpc>
                <a:spcPct val="150000"/>
              </a:lnSpc>
            </a:pPr>
            <a:r>
              <a:rPr lang="tr-TR" sz="2000" dirty="0">
                <a:cs typeface="Times New Roman" pitchFamily="18" charset="0"/>
              </a:rPr>
              <a:t>Dışkı </a:t>
            </a:r>
            <a:r>
              <a:rPr lang="tr-TR" sz="2000" dirty="0" err="1">
                <a:cs typeface="Times New Roman" pitchFamily="18" charset="0"/>
              </a:rPr>
              <a:t>kontaminasyonu</a:t>
            </a:r>
            <a:endParaRPr lang="tr-TR" sz="2000" dirty="0">
              <a:cs typeface="Times New Roman" pitchFamily="18" charset="0"/>
            </a:endParaRPr>
          </a:p>
          <a:p>
            <a:pPr lvl="1">
              <a:lnSpc>
                <a:spcPct val="150000"/>
              </a:lnSpc>
            </a:pPr>
            <a:r>
              <a:rPr lang="tr-TR" sz="2000" dirty="0">
                <a:cs typeface="Times New Roman" pitchFamily="18" charset="0"/>
              </a:rPr>
              <a:t>Anne sütü almayan bebek</a:t>
            </a:r>
          </a:p>
          <a:p>
            <a:endParaRPr lang="tr-TR" dirty="0"/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xmlns="" id="{93A3DF02-4167-4F18-85C9-FC6AFC9D7EB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63440" y="2119312"/>
            <a:ext cx="3200400" cy="3757959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150000"/>
              </a:lnSpc>
            </a:pPr>
            <a:r>
              <a:rPr lang="tr-TR" sz="2000" dirty="0">
                <a:cs typeface="Times New Roman" pitchFamily="18" charset="0"/>
              </a:rPr>
              <a:t>Cinsel aktivite-taciz</a:t>
            </a:r>
          </a:p>
          <a:p>
            <a:pPr lvl="1">
              <a:lnSpc>
                <a:spcPct val="150000"/>
              </a:lnSpc>
            </a:pPr>
            <a:r>
              <a:rPr lang="tr-TR" sz="2000" dirty="0">
                <a:cs typeface="Times New Roman" pitchFamily="18" charset="0"/>
              </a:rPr>
              <a:t>Sıkı elbise/iç giysi</a:t>
            </a:r>
          </a:p>
          <a:p>
            <a:pPr lvl="1">
              <a:lnSpc>
                <a:spcPct val="150000"/>
              </a:lnSpc>
            </a:pPr>
            <a:r>
              <a:rPr lang="tr-TR" sz="2000" dirty="0" err="1">
                <a:cs typeface="Times New Roman" pitchFamily="18" charset="0"/>
              </a:rPr>
              <a:t>Nörojenik</a:t>
            </a:r>
            <a:r>
              <a:rPr lang="tr-TR" sz="2000" dirty="0">
                <a:cs typeface="Times New Roman" pitchFamily="18" charset="0"/>
              </a:rPr>
              <a:t> mesane/İşeme </a:t>
            </a:r>
            <a:r>
              <a:rPr lang="tr-TR" sz="2000" dirty="0" err="1">
                <a:cs typeface="Times New Roman" pitchFamily="18" charset="0"/>
              </a:rPr>
              <a:t>disfonksiyonu</a:t>
            </a:r>
            <a:r>
              <a:rPr lang="tr-TR" sz="2000" dirty="0">
                <a:cs typeface="Times New Roman" pitchFamily="18" charset="0"/>
              </a:rPr>
              <a:t>/İdrar tutma</a:t>
            </a:r>
          </a:p>
          <a:p>
            <a:pPr lvl="1">
              <a:lnSpc>
                <a:spcPct val="150000"/>
              </a:lnSpc>
            </a:pPr>
            <a:r>
              <a:rPr lang="tr-TR" sz="2000" dirty="0" err="1">
                <a:cs typeface="Times New Roman" pitchFamily="18" charset="0"/>
              </a:rPr>
              <a:t>Üriner</a:t>
            </a:r>
            <a:r>
              <a:rPr lang="tr-TR" sz="2000" dirty="0">
                <a:cs typeface="Times New Roman" pitchFamily="18" charset="0"/>
              </a:rPr>
              <a:t> taş</a:t>
            </a:r>
          </a:p>
          <a:p>
            <a:pPr lvl="1">
              <a:lnSpc>
                <a:spcPct val="150000"/>
              </a:lnSpc>
            </a:pPr>
            <a:r>
              <a:rPr lang="tr-TR" sz="2000" dirty="0">
                <a:cs typeface="Times New Roman" pitchFamily="18" charset="0"/>
              </a:rPr>
              <a:t>Obstrüksiyon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5904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xmlns="" id="{8E7A0C24-E4F4-40FC-95E6-946FBBB11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Belirti ve Bulgular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4F926BDA-93DD-464F-98E4-6A434295011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tr-TR" b="1" dirty="0"/>
              <a:t>&lt;2 yaş;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Ateş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Huzursuzluk 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Beslenememe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Kötü kokulu idrar 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Kusma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İshal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xmlns="" id="{C68D3FC2-3F69-48D6-9BA1-01918857527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436095" y="1948611"/>
            <a:ext cx="2243885" cy="149667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D1553916-BA2D-479C-9FEE-C590B954A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3730081"/>
            <a:ext cx="1863002" cy="22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6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E5A6902-9226-45B6-88EC-5A9209072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216" y="1268760"/>
            <a:ext cx="6196405" cy="3921161"/>
          </a:xfrm>
        </p:spPr>
        <p:txBody>
          <a:bodyPr>
            <a:normAutofit fontScale="92500" lnSpcReduction="10000"/>
          </a:bodyPr>
          <a:lstStyle/>
          <a:p>
            <a:r>
              <a:rPr lang="tr-TR" b="1" dirty="0"/>
              <a:t>Daha büyük çocuklarda;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Ateş</a:t>
            </a:r>
          </a:p>
          <a:p>
            <a:pPr lvl="1">
              <a:lnSpc>
                <a:spcPct val="150000"/>
              </a:lnSpc>
            </a:pPr>
            <a:r>
              <a:rPr lang="tr-TR" dirty="0" err="1"/>
              <a:t>Dizüri</a:t>
            </a:r>
            <a:endParaRPr lang="tr-TR" dirty="0"/>
          </a:p>
          <a:p>
            <a:pPr lvl="1">
              <a:lnSpc>
                <a:spcPct val="150000"/>
              </a:lnSpc>
            </a:pPr>
            <a:r>
              <a:rPr lang="tr-TR" dirty="0" err="1"/>
              <a:t>İnkontinans</a:t>
            </a:r>
            <a:endParaRPr lang="tr-TR" dirty="0"/>
          </a:p>
          <a:p>
            <a:pPr lvl="1">
              <a:lnSpc>
                <a:spcPct val="150000"/>
              </a:lnSpc>
            </a:pPr>
            <a:r>
              <a:rPr lang="tr-TR" dirty="0" err="1"/>
              <a:t>Makroskopik</a:t>
            </a:r>
            <a:r>
              <a:rPr lang="tr-TR" dirty="0"/>
              <a:t> </a:t>
            </a:r>
            <a:r>
              <a:rPr lang="tr-TR" dirty="0" err="1"/>
              <a:t>hematüri</a:t>
            </a:r>
            <a:endParaRPr lang="tr-TR" dirty="0"/>
          </a:p>
          <a:p>
            <a:pPr lvl="1">
              <a:lnSpc>
                <a:spcPct val="150000"/>
              </a:lnSpc>
            </a:pPr>
            <a:r>
              <a:rPr lang="tr-TR" dirty="0"/>
              <a:t>Karın ağrısı</a:t>
            </a:r>
          </a:p>
          <a:p>
            <a:pPr lvl="1">
              <a:lnSpc>
                <a:spcPct val="150000"/>
              </a:lnSpc>
            </a:pPr>
            <a:r>
              <a:rPr lang="tr-TR" dirty="0" err="1"/>
              <a:t>Suprapubik</a:t>
            </a:r>
            <a:r>
              <a:rPr lang="tr-TR" dirty="0"/>
              <a:t> hassasiyet </a:t>
            </a:r>
          </a:p>
          <a:p>
            <a:pPr lvl="1">
              <a:lnSpc>
                <a:spcPct val="150000"/>
              </a:lnSpc>
            </a:pPr>
            <a:r>
              <a:rPr lang="tr-TR" dirty="0" err="1"/>
              <a:t>Kostovertebral</a:t>
            </a:r>
            <a:r>
              <a:rPr lang="tr-TR" dirty="0"/>
              <a:t> açı hassasiyeti</a:t>
            </a:r>
          </a:p>
          <a:p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xmlns="" id="{665BCFF0-8D3F-4A61-B23B-EF26CA093AB5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652120" y="1412776"/>
            <a:ext cx="981075" cy="13716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D7A3533F-2D20-4FA2-8512-024FBB839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3645024"/>
            <a:ext cx="1520957" cy="11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A16F8AE-29D0-426C-946D-E6B709DDC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A7262916-72AA-4942-B330-9AC2E9710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2119256"/>
            <a:ext cx="6709360" cy="3921161"/>
          </a:xfrm>
        </p:spPr>
        <p:txBody>
          <a:bodyPr>
            <a:normAutofit fontScale="92500"/>
          </a:bodyPr>
          <a:lstStyle/>
          <a:p>
            <a:r>
              <a:rPr lang="tr-TR" b="1" dirty="0"/>
              <a:t>FM;</a:t>
            </a:r>
          </a:p>
          <a:p>
            <a:pPr lvl="1">
              <a:lnSpc>
                <a:spcPct val="150000"/>
              </a:lnSpc>
            </a:pPr>
            <a:r>
              <a:rPr lang="tr-TR" dirty="0" err="1"/>
              <a:t>Kostovertebral</a:t>
            </a:r>
            <a:r>
              <a:rPr lang="tr-TR" dirty="0"/>
              <a:t> açı hassasiyeti</a:t>
            </a:r>
          </a:p>
          <a:p>
            <a:pPr lvl="1">
              <a:lnSpc>
                <a:spcPct val="150000"/>
              </a:lnSpc>
            </a:pPr>
            <a:r>
              <a:rPr lang="tr-TR" dirty="0" err="1"/>
              <a:t>Palpasyonda</a:t>
            </a:r>
            <a:r>
              <a:rPr lang="tr-TR" dirty="0"/>
              <a:t> karın hassasiyeti</a:t>
            </a:r>
          </a:p>
          <a:p>
            <a:pPr lvl="1">
              <a:lnSpc>
                <a:spcPct val="150000"/>
              </a:lnSpc>
            </a:pPr>
            <a:r>
              <a:rPr lang="tr-TR" dirty="0" err="1"/>
              <a:t>Palpasyonda</a:t>
            </a:r>
            <a:r>
              <a:rPr lang="tr-TR" dirty="0"/>
              <a:t> </a:t>
            </a:r>
            <a:r>
              <a:rPr lang="tr-TR" dirty="0" err="1"/>
              <a:t>suprapubik</a:t>
            </a:r>
            <a:r>
              <a:rPr lang="tr-TR" dirty="0"/>
              <a:t> hassasiyet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Ele gelen mesane</a:t>
            </a:r>
          </a:p>
          <a:p>
            <a:pPr marL="365760" lvl="1" indent="-92710">
              <a:lnSpc>
                <a:spcPct val="150000"/>
              </a:lnSpc>
            </a:pPr>
            <a:r>
              <a:rPr lang="tr-TR" dirty="0">
                <a:cs typeface="Times New Roman" pitchFamily="18" charset="0"/>
              </a:rPr>
              <a:t>   Dış </a:t>
            </a:r>
            <a:r>
              <a:rPr lang="tr-TR" dirty="0" err="1">
                <a:cs typeface="Times New Roman" pitchFamily="18" charset="0"/>
              </a:rPr>
              <a:t>genital</a:t>
            </a:r>
            <a:r>
              <a:rPr lang="tr-TR" dirty="0">
                <a:cs typeface="Times New Roman" pitchFamily="18" charset="0"/>
              </a:rPr>
              <a:t> organların muayenesi </a:t>
            </a:r>
            <a:r>
              <a:rPr lang="tr-TR" sz="1700" dirty="0">
                <a:cs typeface="Times New Roman" pitchFamily="18" charset="0"/>
              </a:rPr>
              <a:t>(</a:t>
            </a:r>
            <a:r>
              <a:rPr lang="tr-TR" sz="1700" dirty="0" err="1"/>
              <a:t>Vajinit</a:t>
            </a:r>
            <a:r>
              <a:rPr lang="tr-TR" sz="1700" dirty="0"/>
              <a:t>, </a:t>
            </a:r>
            <a:r>
              <a:rPr lang="tr-TR" sz="1700" dirty="0" err="1"/>
              <a:t>Labial</a:t>
            </a:r>
            <a:r>
              <a:rPr lang="tr-TR" sz="1700" dirty="0"/>
              <a:t> </a:t>
            </a:r>
            <a:r>
              <a:rPr lang="tr-TR" sz="1700" dirty="0" err="1"/>
              <a:t>adhezyon</a:t>
            </a:r>
            <a:r>
              <a:rPr lang="tr-TR" sz="1700" dirty="0"/>
              <a:t>, Lokal </a:t>
            </a:r>
            <a:r>
              <a:rPr lang="tr-TR" sz="1700" dirty="0" err="1"/>
              <a:t>irritasyon</a:t>
            </a:r>
            <a:r>
              <a:rPr lang="tr-TR" sz="1700" dirty="0"/>
              <a:t> )</a:t>
            </a:r>
          </a:p>
          <a:p>
            <a:pPr marL="365760" lvl="1" indent="-92710">
              <a:lnSpc>
                <a:spcPct val="150000"/>
              </a:lnSpc>
            </a:pPr>
            <a:r>
              <a:rPr lang="tr-TR" dirty="0"/>
              <a:t>  Büyüme geriliği</a:t>
            </a:r>
          </a:p>
          <a:p>
            <a:pPr marL="0" indent="-92710">
              <a:lnSpc>
                <a:spcPct val="90000"/>
              </a:lnSpc>
            </a:pPr>
            <a:endParaRPr lang="tr-TR" sz="1800" dirty="0">
              <a:latin typeface="Arial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5641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667202"/>
          </a:xfrm>
        </p:spPr>
        <p:txBody>
          <a:bodyPr>
            <a:normAutofit fontScale="90000"/>
          </a:bodyPr>
          <a:lstStyle/>
          <a:p>
            <a:r>
              <a:rPr lang="tr-TR"/>
              <a:t>Belirti ve Bulgular </a:t>
            </a:r>
          </a:p>
        </p:txBody>
      </p:sp>
      <p:pic>
        <p:nvPicPr>
          <p:cNvPr id="2" name="İçerik Yer Tutucusu 1">
            <a:extLst>
              <a:ext uri="{FF2B5EF4-FFF2-40B4-BE49-F238E27FC236}">
                <a16:creationId xmlns:a16="http://schemas.microsoft.com/office/drawing/2014/main" xmlns="" id="{1DD96C97-4623-40F9-A798-206FDE3E4CA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859868" y="2420888"/>
            <a:ext cx="3200400" cy="2448272"/>
          </a:xfrm>
          <a:prstGeom prst="rect">
            <a:avLst/>
          </a:prstGeom>
        </p:spPr>
      </p:pic>
      <p:sp>
        <p:nvSpPr>
          <p:cNvPr id="7" name="İçerik Yer Tutucusu 6"/>
          <p:cNvSpPr>
            <a:spLocks noGrp="1"/>
          </p:cNvSpPr>
          <p:nvPr>
            <p:ph sz="quarter" idx="14"/>
          </p:nvPr>
        </p:nvSpPr>
        <p:spPr>
          <a:xfrm>
            <a:off x="1331640" y="1844824"/>
            <a:ext cx="3384376" cy="3879701"/>
          </a:xfrm>
        </p:spPr>
        <p:txBody>
          <a:bodyPr>
            <a:normAutofit/>
          </a:bodyPr>
          <a:lstStyle/>
          <a:p>
            <a:r>
              <a:rPr lang="tr-TR" b="1" smtClean="0"/>
              <a:t>Kulak ağrısı </a:t>
            </a:r>
            <a:r>
              <a:rPr lang="tr-TR" dirty="0"/>
              <a:t>en karakteristik bulgu</a:t>
            </a:r>
          </a:p>
          <a:p>
            <a:endParaRPr lang="tr-TR" dirty="0"/>
          </a:p>
          <a:p>
            <a:r>
              <a:rPr lang="tr-TR" dirty="0"/>
              <a:t>Konuşamayan küçük çocuklar etkilenen kulaklarını tutabilir, çekebilir veya ovuşturabilir</a:t>
            </a:r>
          </a:p>
        </p:txBody>
      </p:sp>
    </p:spTree>
    <p:extLst>
      <p:ext uri="{BB962C8B-B14F-4D97-AF65-F5344CB8AC3E}">
        <p14:creationId xmlns:p14="http://schemas.microsoft.com/office/powerpoint/2010/main" val="387371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58A2A28-7183-41B8-8E7F-DE5B4C2A1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1340768"/>
            <a:ext cx="6196405" cy="4536503"/>
          </a:xfrm>
        </p:spPr>
        <p:txBody>
          <a:bodyPr>
            <a:normAutofit fontScale="92500" lnSpcReduction="20000"/>
          </a:bodyPr>
          <a:lstStyle/>
          <a:p>
            <a:r>
              <a:rPr lang="tr-T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Laboratuar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İdrar incelemesi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Dipstick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testi (tam idrar tahlili-TİT;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strip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İdrar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mikroskopisi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İdrar kültürü </a:t>
            </a:r>
            <a:r>
              <a:rPr lang="tr-TR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(altın standart)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kan (Beyaz küre yüksekliği)</a:t>
            </a:r>
          </a:p>
          <a:p>
            <a:pPr>
              <a:lnSpc>
                <a:spcPct val="150000"/>
              </a:lnSpc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Biyokimya (CRP yüksekliği)</a:t>
            </a:r>
          </a:p>
          <a:p>
            <a:pPr>
              <a:lnSpc>
                <a:spcPct val="150000"/>
              </a:lnSpc>
            </a:pP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Sedim 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procalcitonin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tr-TR" dirty="0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1A9026D2-977F-4706-BBCC-D74AFFCAF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774083"/>
            <a:ext cx="1495117" cy="137274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D8683CFA-E653-4817-82FE-6841DEC88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948" y="1700808"/>
            <a:ext cx="1465061" cy="100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87EA7B7-348C-4B12-9606-70CB5A62D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377" y="620688"/>
            <a:ext cx="6965245" cy="1202485"/>
          </a:xfrm>
        </p:spPr>
        <p:txBody>
          <a:bodyPr/>
          <a:lstStyle/>
          <a:p>
            <a:r>
              <a:rPr lang="tr-TR" dirty="0"/>
              <a:t>Tedavi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C4EDDD9-93E3-4B80-B05B-ADB8D3170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155" y="1628800"/>
            <a:ext cx="6965245" cy="424847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tr-TR" dirty="0"/>
              <a:t>Çoğu ayaktan tedavi edilebilir. </a:t>
            </a:r>
          </a:p>
          <a:p>
            <a:pPr>
              <a:lnSpc>
                <a:spcPct val="150000"/>
              </a:lnSpc>
            </a:pPr>
            <a:r>
              <a:rPr lang="tr-TR" i="1" dirty="0"/>
              <a:t>Yüksek İYE olasılığı </a:t>
            </a:r>
            <a:r>
              <a:rPr lang="tr-TR" dirty="0"/>
              <a:t>olan çocuklarda uygun idrar toplanmasından hemen sonra </a:t>
            </a:r>
            <a:r>
              <a:rPr lang="tr-TR" i="1" dirty="0"/>
              <a:t>ampirik </a:t>
            </a:r>
            <a:r>
              <a:rPr lang="tr-TR" i="1" dirty="0" err="1"/>
              <a:t>antimikrobiyal</a:t>
            </a:r>
            <a:r>
              <a:rPr lang="tr-TR" i="1" dirty="0"/>
              <a:t> tedavi</a:t>
            </a:r>
            <a:r>
              <a:rPr lang="tr-TR" dirty="0"/>
              <a:t> başlanmalı 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Özellikle yüksek ateş (özellikle&gt; 39 ° C ), 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Kötü  görünüm</a:t>
            </a:r>
          </a:p>
          <a:p>
            <a:pPr lvl="1">
              <a:lnSpc>
                <a:spcPct val="150000"/>
              </a:lnSpc>
            </a:pPr>
            <a:r>
              <a:rPr lang="tr-TR" dirty="0" err="1"/>
              <a:t>Kostovertebral</a:t>
            </a:r>
            <a:r>
              <a:rPr lang="tr-TR" dirty="0"/>
              <a:t> açı hassasiyeti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Bilinen bağışıklık yetersizliği </a:t>
            </a:r>
          </a:p>
          <a:p>
            <a:pPr lvl="1">
              <a:lnSpc>
                <a:spcPct val="150000"/>
              </a:lnSpc>
            </a:pPr>
            <a:r>
              <a:rPr lang="tr-TR" dirty="0"/>
              <a:t>Bilinen ürolojik anormallik olan küçük çocuklarda 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6546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A8CE297-4180-4282-A676-60D58DB5F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5136C32-AAFE-4C8C-97B6-EA52A8C47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Başlanılan ampirik tedavi </a:t>
            </a:r>
            <a:r>
              <a:rPr lang="tr-TR" dirty="0" err="1"/>
              <a:t>E.Coli’ye</a:t>
            </a:r>
            <a:r>
              <a:rPr lang="tr-TR" dirty="0"/>
              <a:t> etkili olmalı</a:t>
            </a:r>
          </a:p>
          <a:p>
            <a:endParaRPr lang="tr-TR" dirty="0"/>
          </a:p>
          <a:p>
            <a:r>
              <a:rPr lang="tr-TR" dirty="0"/>
              <a:t>Kesin tedavi; idrar kültürü ve duyarlılıklarının sonuçlarına dayanır 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2095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B3C7360-963A-408B-BF52-CB8D792C8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1124744"/>
            <a:ext cx="6840760" cy="5400600"/>
          </a:xfrm>
        </p:spPr>
        <p:txBody>
          <a:bodyPr>
            <a:normAutofit fontScale="92500" lnSpcReduction="20000"/>
          </a:bodyPr>
          <a:lstStyle/>
          <a:p>
            <a:r>
              <a:rPr lang="tr-TR" dirty="0" err="1"/>
              <a:t>Genitoüriner</a:t>
            </a:r>
            <a:r>
              <a:rPr lang="tr-TR" dirty="0"/>
              <a:t> anormallikleri olmayan çocuklarda İYE tedavisinde </a:t>
            </a:r>
            <a:r>
              <a:rPr lang="tr-TR" dirty="0">
                <a:solidFill>
                  <a:srgbClr val="FF0000"/>
                </a:solidFill>
              </a:rPr>
              <a:t>ilk</a:t>
            </a:r>
            <a:r>
              <a:rPr lang="tr-TR" dirty="0"/>
              <a:t> basamak oral ajan olarak </a:t>
            </a:r>
            <a:r>
              <a:rPr lang="tr-TR" u="sng" dirty="0" err="1">
                <a:solidFill>
                  <a:srgbClr val="FF0000"/>
                </a:solidFill>
              </a:rPr>
              <a:t>sefalosporin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/>
              <a:t>önerilmekte</a:t>
            </a:r>
          </a:p>
          <a:p>
            <a:endParaRPr lang="tr-TR" dirty="0"/>
          </a:p>
          <a:p>
            <a:pPr lvl="1"/>
            <a:r>
              <a:rPr lang="tr-TR" dirty="0"/>
              <a:t>Böbrek tutulumu olasılığı yüksek ise;</a:t>
            </a:r>
          </a:p>
          <a:p>
            <a:pPr lvl="2"/>
            <a:r>
              <a:rPr lang="tr-TR" dirty="0"/>
              <a:t>2. kuşak </a:t>
            </a:r>
            <a:r>
              <a:rPr lang="tr-TR" sz="1700" dirty="0"/>
              <a:t>(</a:t>
            </a:r>
            <a:r>
              <a:rPr lang="tr-TR" sz="1700" dirty="0" err="1"/>
              <a:t>örn</a:t>
            </a:r>
            <a:r>
              <a:rPr lang="tr-TR" sz="1700" dirty="0"/>
              <a:t>. </a:t>
            </a:r>
            <a:r>
              <a:rPr lang="tr-TR" sz="17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Sefuroksim</a:t>
            </a:r>
            <a:r>
              <a:rPr lang="tr-TR" sz="1700" dirty="0"/>
              <a:t> ) </a:t>
            </a:r>
            <a:r>
              <a:rPr lang="tr-TR" dirty="0"/>
              <a:t>veya 3.kuşak </a:t>
            </a:r>
            <a:r>
              <a:rPr lang="tr-TR" dirty="0" err="1"/>
              <a:t>sefalosporin</a:t>
            </a:r>
            <a:r>
              <a:rPr lang="tr-TR" dirty="0"/>
              <a:t> </a:t>
            </a:r>
            <a:r>
              <a:rPr lang="tr-TR" sz="1700" dirty="0"/>
              <a:t>(</a:t>
            </a:r>
            <a:r>
              <a:rPr lang="tr-TR" sz="1700" dirty="0" err="1"/>
              <a:t>örn</a:t>
            </a:r>
            <a:r>
              <a:rPr lang="tr-TR" sz="1700" dirty="0"/>
              <a:t>. </a:t>
            </a:r>
            <a:r>
              <a:rPr lang="tr-TR" sz="1700" dirty="0" err="1"/>
              <a:t>Sefiksim</a:t>
            </a:r>
            <a:r>
              <a:rPr lang="tr-TR" sz="1700" dirty="0"/>
              <a:t>) </a:t>
            </a:r>
          </a:p>
          <a:p>
            <a:pPr lvl="2"/>
            <a:endParaRPr lang="tr-TR" dirty="0"/>
          </a:p>
          <a:p>
            <a:pPr lvl="1"/>
            <a:r>
              <a:rPr lang="tr-TR" dirty="0"/>
              <a:t>Böbrek tutulumu riski düşük ise;</a:t>
            </a:r>
          </a:p>
          <a:p>
            <a:pPr lvl="2"/>
            <a:r>
              <a:rPr lang="tr-TR" dirty="0"/>
              <a:t>1.kuşak </a:t>
            </a:r>
            <a:r>
              <a:rPr lang="tr-TR" dirty="0" err="1"/>
              <a:t>sefalosporinler</a:t>
            </a:r>
            <a:r>
              <a:rPr lang="tr-TR" dirty="0"/>
              <a:t> </a:t>
            </a:r>
            <a:r>
              <a:rPr lang="tr-TR" sz="1700" dirty="0"/>
              <a:t>(</a:t>
            </a:r>
            <a:r>
              <a:rPr lang="tr-TR" sz="1700" dirty="0" err="1"/>
              <a:t>Sefaleksin</a:t>
            </a:r>
            <a:r>
              <a:rPr lang="tr-TR" sz="1700" dirty="0"/>
              <a:t>, </a:t>
            </a:r>
            <a:r>
              <a:rPr lang="tr-TR" sz="1700" dirty="0" err="1"/>
              <a:t>sefadroksil</a:t>
            </a:r>
            <a:r>
              <a:rPr lang="tr-TR" sz="1700" dirty="0"/>
              <a:t>, </a:t>
            </a:r>
            <a:r>
              <a:rPr lang="tr-TR" sz="1700" dirty="0" err="1"/>
              <a:t>sefazolin</a:t>
            </a:r>
            <a:r>
              <a:rPr lang="tr-TR" sz="1700" dirty="0"/>
              <a:t>, </a:t>
            </a:r>
            <a:r>
              <a:rPr lang="tr-TR" sz="1700" dirty="0" err="1"/>
              <a:t>sefalotin</a:t>
            </a:r>
            <a:r>
              <a:rPr lang="tr-TR" sz="1700" dirty="0"/>
              <a:t>)</a:t>
            </a:r>
          </a:p>
          <a:p>
            <a:endParaRPr lang="tr-TR" dirty="0"/>
          </a:p>
          <a:p>
            <a:r>
              <a:rPr lang="tr-TR" dirty="0" err="1"/>
              <a:t>Enterokok</a:t>
            </a:r>
            <a:r>
              <a:rPr lang="tr-TR" dirty="0"/>
              <a:t> enfeksiyonundan şüpheleniliyorsa </a:t>
            </a:r>
            <a:r>
              <a:rPr lang="tr-TR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amoksisilin</a:t>
            </a:r>
            <a:r>
              <a:rPr lang="tr-TR" dirty="0"/>
              <a:t> veya </a:t>
            </a:r>
            <a:r>
              <a:rPr lang="tr-TR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ampisilin</a:t>
            </a:r>
            <a:r>
              <a:rPr lang="tr-TR" dirty="0"/>
              <a:t> ilave edilmeli</a:t>
            </a:r>
          </a:p>
          <a:p>
            <a:pPr marL="640080" lvl="2" indent="0">
              <a:buNone/>
            </a:pPr>
            <a:endParaRPr lang="tr-TR" sz="900" dirty="0" smtClean="0">
              <a:solidFill>
                <a:schemeClr val="tx2">
                  <a:lumMod val="20000"/>
                  <a:lumOff val="80000"/>
                </a:schemeClr>
              </a:solidFill>
              <a:hlinkClick r:id="rId6"/>
            </a:endParaRPr>
          </a:p>
          <a:p>
            <a:pPr marL="640080" lvl="2" indent="0">
              <a:buNone/>
            </a:pPr>
            <a:endParaRPr lang="tr-TR" sz="900" dirty="0">
              <a:solidFill>
                <a:schemeClr val="tx2">
                  <a:lumMod val="20000"/>
                  <a:lumOff val="80000"/>
                </a:schemeClr>
              </a:solidFill>
              <a:hlinkClick r:id="rId6"/>
            </a:endParaRPr>
          </a:p>
          <a:p>
            <a:pPr marL="640080" lvl="2" indent="0">
              <a:buNone/>
            </a:pPr>
            <a:r>
              <a:rPr lang="tr-TR" sz="1100" dirty="0" smtClean="0">
                <a:solidFill>
                  <a:schemeClr val="tx2">
                    <a:lumMod val="20000"/>
                    <a:lumOff val="80000"/>
                  </a:schemeClr>
                </a:solidFill>
                <a:hlinkClick r:id="rId6"/>
              </a:rPr>
              <a:t>www.uptodate.com/contents/urinary-tract-infections-in-infants-older-than-one-month-and-young-children-acute-management-  </a:t>
            </a:r>
            <a:r>
              <a:rPr lang="tr-TR" sz="1100" dirty="0" err="1" smtClean="0">
                <a:solidFill>
                  <a:schemeClr val="tx2">
                    <a:lumMod val="20000"/>
                    <a:lumOff val="80000"/>
                  </a:schemeClr>
                </a:solidFill>
                <a:hlinkClick r:id="rId6"/>
              </a:rPr>
              <a:t>imaging-and-prognosis?search</a:t>
            </a:r>
            <a:r>
              <a:rPr lang="tr-TR" sz="1100" dirty="0" smtClean="0">
                <a:solidFill>
                  <a:schemeClr val="tx2">
                    <a:lumMod val="20000"/>
                    <a:lumOff val="80000"/>
                  </a:schemeClr>
                </a:solidFill>
                <a:hlinkClick r:id="rId6"/>
              </a:rPr>
              <a:t>=urinary%20tract%20infection%20children&amp;source=</a:t>
            </a:r>
            <a:r>
              <a:rPr lang="tr-TR" sz="1100" dirty="0" err="1" smtClean="0">
                <a:solidFill>
                  <a:schemeClr val="tx2">
                    <a:lumMod val="20000"/>
                    <a:lumOff val="80000"/>
                  </a:schemeClr>
                </a:solidFill>
                <a:hlinkClick r:id="rId6"/>
              </a:rPr>
              <a:t>search_result&amp;selectedTitle</a:t>
            </a:r>
            <a:r>
              <a:rPr lang="tr-TR" sz="1100" dirty="0" smtClean="0">
                <a:solidFill>
                  <a:schemeClr val="tx2">
                    <a:lumMod val="20000"/>
                    <a:lumOff val="80000"/>
                  </a:schemeClr>
                </a:solidFill>
                <a:hlinkClick r:id="rId6"/>
              </a:rPr>
              <a:t>=1~150&amp;usage_type=</a:t>
            </a:r>
            <a:r>
              <a:rPr lang="tr-TR" sz="1100" dirty="0" err="1" smtClean="0">
                <a:solidFill>
                  <a:schemeClr val="tx2">
                    <a:lumMod val="20000"/>
                    <a:lumOff val="80000"/>
                  </a:schemeClr>
                </a:solidFill>
                <a:hlinkClick r:id="rId6"/>
              </a:rPr>
              <a:t>default&amp;display_rank</a:t>
            </a:r>
            <a:r>
              <a:rPr lang="tr-TR" sz="1100" dirty="0" smtClean="0">
                <a:solidFill>
                  <a:schemeClr val="tx2">
                    <a:lumMod val="20000"/>
                    <a:lumOff val="80000"/>
                  </a:schemeClr>
                </a:solidFill>
                <a:hlinkClick r:id="rId6"/>
              </a:rPr>
              <a:t>=1</a:t>
            </a:r>
            <a:endParaRPr lang="tr-TR" sz="11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6699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3040" y="2119256"/>
            <a:ext cx="6853376" cy="4262072"/>
          </a:xfrm>
        </p:spPr>
        <p:txBody>
          <a:bodyPr>
            <a:normAutofit fontScale="92500" lnSpcReduction="10000"/>
          </a:bodyPr>
          <a:lstStyle/>
          <a:p>
            <a:r>
              <a:rPr lang="tr-TR" u="sng" dirty="0"/>
              <a:t>Oral </a:t>
            </a:r>
          </a:p>
          <a:p>
            <a:pPr lvl="1">
              <a:lnSpc>
                <a:spcPct val="150000"/>
              </a:lnSpc>
            </a:pPr>
            <a:r>
              <a:rPr lang="tr-TR" sz="2400" dirty="0"/>
              <a:t>-</a:t>
            </a:r>
            <a:r>
              <a:rPr lang="tr-TR" sz="2400" dirty="0" err="1"/>
              <a:t>Sefiksim</a:t>
            </a:r>
            <a:r>
              <a:rPr lang="tr-TR" sz="2400" dirty="0"/>
              <a:t> 8 </a:t>
            </a:r>
            <a:r>
              <a:rPr lang="tr-TR" sz="2400" dirty="0" smtClean="0"/>
              <a:t>mg/kg/gün</a:t>
            </a:r>
            <a:endParaRPr lang="tr-TR" sz="2400" dirty="0"/>
          </a:p>
          <a:p>
            <a:pPr lvl="1">
              <a:lnSpc>
                <a:spcPct val="150000"/>
              </a:lnSpc>
            </a:pPr>
            <a:r>
              <a:rPr lang="tr-TR" sz="2400" dirty="0"/>
              <a:t>-</a:t>
            </a:r>
            <a:r>
              <a:rPr lang="tr-TR" sz="2400" dirty="0" err="1"/>
              <a:t>Sefdinir</a:t>
            </a:r>
            <a:r>
              <a:rPr lang="tr-TR" sz="2400" dirty="0"/>
              <a:t> 14 </a:t>
            </a:r>
            <a:r>
              <a:rPr lang="tr-TR" sz="2400" dirty="0" smtClean="0"/>
              <a:t>mg/kg/gün</a:t>
            </a:r>
            <a:endParaRPr lang="tr-TR" sz="2400" dirty="0"/>
          </a:p>
          <a:p>
            <a:pPr lvl="1">
              <a:lnSpc>
                <a:spcPct val="150000"/>
              </a:lnSpc>
            </a:pPr>
            <a:r>
              <a:rPr lang="tr-TR" sz="2400" dirty="0" smtClean="0"/>
              <a:t>-</a:t>
            </a:r>
            <a:r>
              <a:rPr lang="tr-TR" sz="2400" dirty="0"/>
              <a:t>TMP-SMX </a:t>
            </a:r>
            <a:r>
              <a:rPr lang="tr-TR" sz="2400" dirty="0" smtClean="0"/>
              <a:t> 8 mg/kg/gün</a:t>
            </a:r>
          </a:p>
          <a:p>
            <a:pPr lvl="1"/>
            <a:endParaRPr lang="tr-TR" dirty="0"/>
          </a:p>
          <a:p>
            <a:pPr lvl="7"/>
            <a:endParaRPr lang="tr-TR" sz="1000" dirty="0" smtClean="0">
              <a:solidFill>
                <a:schemeClr val="tx2">
                  <a:lumMod val="20000"/>
                  <a:lumOff val="80000"/>
                </a:schemeClr>
              </a:solidFill>
              <a:hlinkClick r:id="rId2"/>
            </a:endParaRPr>
          </a:p>
          <a:p>
            <a:pPr lvl="7"/>
            <a:endParaRPr lang="tr-TR" sz="1000" dirty="0">
              <a:solidFill>
                <a:schemeClr val="tx2">
                  <a:lumMod val="20000"/>
                  <a:lumOff val="80000"/>
                </a:schemeClr>
              </a:solidFill>
              <a:hlinkClick r:id="rId2"/>
            </a:endParaRPr>
          </a:p>
          <a:p>
            <a:pPr lvl="7"/>
            <a:endParaRPr lang="tr-TR" sz="1000" dirty="0" smtClean="0">
              <a:solidFill>
                <a:schemeClr val="tx2">
                  <a:lumMod val="20000"/>
                  <a:lumOff val="80000"/>
                </a:schemeClr>
              </a:solidFill>
              <a:hlinkClick r:id="rId2"/>
            </a:endParaRPr>
          </a:p>
          <a:p>
            <a:pPr lvl="7"/>
            <a:endParaRPr lang="tr-TR" sz="1000" dirty="0">
              <a:solidFill>
                <a:schemeClr val="tx2">
                  <a:lumMod val="20000"/>
                  <a:lumOff val="80000"/>
                </a:schemeClr>
              </a:solidFill>
              <a:hlinkClick r:id="rId2"/>
            </a:endParaRPr>
          </a:p>
          <a:p>
            <a:pPr lvl="6"/>
            <a:r>
              <a:rPr lang="tr-TR" sz="1000" dirty="0" smtClean="0">
                <a:solidFill>
                  <a:schemeClr val="tx2">
                    <a:lumMod val="20000"/>
                    <a:lumOff val="80000"/>
                  </a:schemeClr>
                </a:solidFill>
                <a:hlinkClick r:id="rId2"/>
              </a:rPr>
              <a:t>www.uptodate.com/contents/urinary-tract-infections-in-infants-older-than-one-month-and-young-children-acute-management-imaging-and-prognosis?search=urinary%20tract%20infection%20children&amp;source=search_result&amp;selectedTitle=1~150&amp;usage_type=default&amp;display_rank=1</a:t>
            </a:r>
            <a:endParaRPr lang="tr-TR" sz="1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6"/>
            <a:r>
              <a:rPr lang="tr-TR" sz="1000" dirty="0" smtClean="0">
                <a:hlinkClick r:id="rId3"/>
              </a:rPr>
              <a:t>www.uptodate.com/contents/trimethoprim-sulfamethoxazole-co-trimoxazole-pediatric-drug-information?search=urinary%20tract%20infection%20children&amp;topicRef=5991&amp;source=see_link#F154900</a:t>
            </a:r>
            <a:endParaRPr lang="tr-TR" sz="1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251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xmlns="" id="{70DDEB4C-730F-4F83-85B9-93A14FD00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693264"/>
            <a:ext cx="7141314" cy="34714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884" y="5805264"/>
            <a:ext cx="379888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3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4014192-C7BE-44CA-8089-74C778043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0E647B02-3A66-416A-86DD-F53D454D9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/>
              <a:t>Tedavi </a:t>
            </a:r>
            <a:r>
              <a:rPr lang="tr-TR" dirty="0"/>
              <a:t>süresi çocuğun yaşına ve </a:t>
            </a:r>
            <a:r>
              <a:rPr lang="tr-TR"/>
              <a:t>kliniğine bağlı</a:t>
            </a:r>
            <a:endParaRPr lang="tr-TR" dirty="0"/>
          </a:p>
          <a:p>
            <a:endParaRPr lang="tr-TR" dirty="0"/>
          </a:p>
          <a:p>
            <a:r>
              <a:rPr lang="tr-TR" err="1"/>
              <a:t>Febril</a:t>
            </a:r>
            <a:r>
              <a:rPr lang="tr-TR"/>
              <a:t> çocuklar </a:t>
            </a:r>
            <a:r>
              <a:rPr lang="tr-TR">
                <a:sym typeface="Wingdings" panose="05000000000000000000" pitchFamily="2" charset="2"/>
              </a:rPr>
              <a:t></a:t>
            </a:r>
            <a:r>
              <a:rPr lang="tr-TR"/>
              <a:t> </a:t>
            </a:r>
            <a:r>
              <a:rPr lang="tr-TR" dirty="0"/>
              <a:t>genellikle 10 </a:t>
            </a:r>
            <a:r>
              <a:rPr lang="tr-TR"/>
              <a:t>gün </a:t>
            </a:r>
            <a:endParaRPr lang="tr-TR" dirty="0"/>
          </a:p>
          <a:p>
            <a:endParaRPr lang="tr-TR" dirty="0"/>
          </a:p>
          <a:p>
            <a:r>
              <a:rPr lang="tr-TR" dirty="0" err="1"/>
              <a:t>Afebril</a:t>
            </a:r>
            <a:r>
              <a:rPr lang="tr-TR" dirty="0"/>
              <a:t> </a:t>
            </a:r>
            <a:r>
              <a:rPr lang="tr-TR"/>
              <a:t>çocuklar </a:t>
            </a:r>
            <a:r>
              <a:rPr lang="tr-TR">
                <a:sym typeface="Wingdings" panose="05000000000000000000" pitchFamily="2" charset="2"/>
              </a:rPr>
              <a:t> </a:t>
            </a:r>
            <a:r>
              <a:rPr lang="tr-TR"/>
              <a:t>genellikle 3-5 gün  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4122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80D77A5-EEA1-42FB-840F-A1AEE388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377" y="533688"/>
            <a:ext cx="6965245" cy="1202485"/>
          </a:xfrm>
        </p:spPr>
        <p:txBody>
          <a:bodyPr/>
          <a:lstStyle/>
          <a:p>
            <a:r>
              <a:rPr lang="tr-TR" dirty="0"/>
              <a:t>Sevk Kriterleri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F37E8A42-0952-4E6A-85F7-515B48052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024" y="1556792"/>
            <a:ext cx="6564422" cy="4680520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tr-TR" b="1" dirty="0" err="1">
                <a:cs typeface="Times New Roman" panose="02020603050405020304" pitchFamily="18" charset="0"/>
                <a:sym typeface="Wingdings" panose="05000000000000000000" pitchFamily="2" charset="2"/>
              </a:rPr>
              <a:t>Parenteral</a:t>
            </a:r>
            <a:r>
              <a:rPr lang="tr-TR" b="1" dirty="0">
                <a:cs typeface="Times New Roman" panose="02020603050405020304" pitchFamily="18" charset="0"/>
                <a:sym typeface="Wingdings" panose="05000000000000000000" pitchFamily="2" charset="2"/>
              </a:rPr>
              <a:t> tedavi :</a:t>
            </a:r>
            <a:endParaRPr lang="tr-TR" b="1" dirty="0">
              <a:cs typeface="Times New Roman" panose="02020603050405020304" pitchFamily="18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tr-TR" sz="2200" dirty="0">
                <a:cs typeface="Times New Roman" panose="02020603050405020304" pitchFamily="18" charset="0"/>
              </a:rPr>
              <a:t>Üç aydan küçük ve/veya  Komplike </a:t>
            </a:r>
            <a:r>
              <a:rPr lang="tr-TR" sz="2200" dirty="0" err="1">
                <a:cs typeface="Times New Roman" panose="02020603050405020304" pitchFamily="18" charset="0"/>
              </a:rPr>
              <a:t>İYE’li</a:t>
            </a:r>
            <a:r>
              <a:rPr lang="tr-TR" sz="2200" dirty="0">
                <a:cs typeface="Times New Roman" panose="02020603050405020304" pitchFamily="18" charset="0"/>
              </a:rPr>
              <a:t> hastalar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tr-TR" sz="2200" dirty="0">
                <a:cs typeface="Times New Roman" panose="02020603050405020304" pitchFamily="18" charset="0"/>
              </a:rPr>
              <a:t>Oral tedavi ile iyileşme sağlanamayan çocuklar</a:t>
            </a:r>
          </a:p>
          <a:p>
            <a:pPr marL="685800" lvl="2" indent="0">
              <a:buNone/>
            </a:pPr>
            <a:r>
              <a:rPr lang="tr-TR" sz="2200" dirty="0"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tr-TR" b="1" dirty="0" err="1">
                <a:cs typeface="Times New Roman" panose="02020603050405020304" pitchFamily="18" charset="0"/>
              </a:rPr>
              <a:t>Atipik</a:t>
            </a:r>
            <a:r>
              <a:rPr lang="tr-TR" b="1" dirty="0">
                <a:cs typeface="Times New Roman" panose="02020603050405020304" pitchFamily="18" charset="0"/>
              </a:rPr>
              <a:t> İYE </a:t>
            </a:r>
            <a:r>
              <a:rPr lang="tr-TR" sz="2000" dirty="0">
                <a:cs typeface="Times New Roman" panose="02020603050405020304" pitchFamily="18" charset="0"/>
              </a:rPr>
              <a:t>(Ağır hastalık,  Septisemi, Zayıf idrar akımı, Batında/mesanede </a:t>
            </a:r>
            <a:r>
              <a:rPr lang="tr-TR" sz="2000" dirty="0" err="1">
                <a:cs typeface="Times New Roman" panose="02020603050405020304" pitchFamily="18" charset="0"/>
              </a:rPr>
              <a:t>kitle,Kreatinin</a:t>
            </a:r>
            <a:r>
              <a:rPr lang="tr-TR" sz="2000" dirty="0">
                <a:cs typeface="Times New Roman" panose="02020603050405020304" pitchFamily="18" charset="0"/>
              </a:rPr>
              <a:t> artışı, Tedaviye 48 saatte yanıt olmaması)</a:t>
            </a:r>
          </a:p>
          <a:p>
            <a:pPr lvl="1"/>
            <a:endParaRPr lang="tr-TR" dirty="0">
              <a:cs typeface="Times New Roman" panose="02020603050405020304" pitchFamily="18" charset="0"/>
            </a:endParaRPr>
          </a:p>
          <a:p>
            <a:pPr lvl="1">
              <a:lnSpc>
                <a:spcPct val="160000"/>
              </a:lnSpc>
            </a:pPr>
            <a:r>
              <a:rPr lang="tr-TR" b="1" dirty="0">
                <a:cs typeface="Times New Roman" panose="02020603050405020304" pitchFamily="18" charset="0"/>
              </a:rPr>
              <a:t>Ayaktan takip eksikliği</a:t>
            </a:r>
          </a:p>
          <a:p>
            <a:pPr lvl="1">
              <a:lnSpc>
                <a:spcPct val="160000"/>
              </a:lnSpc>
            </a:pPr>
            <a:r>
              <a:rPr lang="tr-TR" b="1" dirty="0"/>
              <a:t>Yaş &lt;2 ay</a:t>
            </a:r>
          </a:p>
          <a:p>
            <a:pPr lvl="1">
              <a:lnSpc>
                <a:spcPct val="160000"/>
              </a:lnSpc>
            </a:pPr>
            <a:r>
              <a:rPr lang="tr-TR" b="1" dirty="0"/>
              <a:t>Klinik </a:t>
            </a:r>
            <a:r>
              <a:rPr lang="tr-TR" b="1" dirty="0" err="1"/>
              <a:t>ürosepsis</a:t>
            </a:r>
            <a:endParaRPr lang="tr-TR" b="1" dirty="0"/>
          </a:p>
          <a:p>
            <a:pPr lvl="1">
              <a:lnSpc>
                <a:spcPct val="160000"/>
              </a:lnSpc>
            </a:pPr>
            <a:r>
              <a:rPr lang="tr-TR" b="1" dirty="0"/>
              <a:t>Bağışıklık sistemi baskılanmış hasta </a:t>
            </a:r>
          </a:p>
          <a:p>
            <a:pPr lvl="1">
              <a:lnSpc>
                <a:spcPct val="160000"/>
              </a:lnSpc>
            </a:pPr>
            <a:r>
              <a:rPr lang="tr-TR" b="1" dirty="0"/>
              <a:t>Oral ilaç tedavisine tahammül edilememesi</a:t>
            </a:r>
          </a:p>
          <a:p>
            <a:pPr lvl="1"/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61DEE849-025A-4657-8147-36E926110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947" y="859414"/>
            <a:ext cx="1469263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5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Kaynaklar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tr-TR" dirty="0" err="1">
                <a:solidFill>
                  <a:schemeClr val="tx2"/>
                </a:solidFill>
                <a:hlinkClick r:id="rId2"/>
              </a:rPr>
              <a:t>Lange</a:t>
            </a:r>
            <a:r>
              <a:rPr lang="tr-TR" dirty="0">
                <a:solidFill>
                  <a:schemeClr val="tx2"/>
                </a:solidFill>
                <a:hlinkClick r:id="rId2"/>
              </a:rPr>
              <a:t> Aile Hekimliği Ayaktan Tedavi ve Korunma</a:t>
            </a:r>
          </a:p>
          <a:p>
            <a:r>
              <a:rPr lang="tr-TR" dirty="0">
                <a:solidFill>
                  <a:schemeClr val="tx2"/>
                </a:solidFill>
                <a:hlinkClick r:id="rId2"/>
              </a:rPr>
              <a:t>Birinci Basamağa Yönelik Tanı ve Tedavi Rehberi 2012</a:t>
            </a:r>
          </a:p>
          <a:p>
            <a:r>
              <a:rPr lang="tr-TR" dirty="0">
                <a:solidFill>
                  <a:schemeClr val="tx2"/>
                </a:solidFill>
                <a:hlinkClick r:id="rId3"/>
              </a:rPr>
              <a:t>https://www.uptodate.com/contents/treatment-and-prevention-of-streptococcal-pharyngitis?search=pharyngitis%20children&amp;source=search_result&amp;selectedTitle=2~150&amp;usage_type=default&amp;display_rank=2#H1615325577</a:t>
            </a:r>
            <a:endParaRPr lang="tr-TR" dirty="0">
              <a:solidFill>
                <a:schemeClr val="tx2"/>
              </a:solidFill>
            </a:endParaRPr>
          </a:p>
          <a:p>
            <a:r>
              <a:rPr lang="tr-TR" dirty="0">
                <a:solidFill>
                  <a:schemeClr val="tx2"/>
                </a:solidFill>
                <a:hlinkClick r:id="rId4"/>
              </a:rPr>
              <a:t>https://www.uptodate.com/contents/complications-of-streptococcal-tonsillopharyngitis?sectionName=NONSUPPURATIVE%20COMPLICATIONS&amp;search=pharyngitis%20children&amp;topicRef=5971&amp;anchor=H2&amp;source=see_link#H2</a:t>
            </a:r>
            <a:endParaRPr lang="tr-TR" dirty="0">
              <a:solidFill>
                <a:schemeClr val="tx2"/>
              </a:solidFill>
            </a:endParaRPr>
          </a:p>
          <a:p>
            <a:r>
              <a:rPr lang="tr-TR" dirty="0">
                <a:solidFill>
                  <a:schemeClr val="tx2"/>
                </a:solidFill>
                <a:hlinkClick r:id="rId5"/>
              </a:rPr>
              <a:t>https://www.uptodate.com/contents/the-common-cold-in-children-clinical-features-and-diagnosis?search=acute%20rhinosinusitis&amp;source=search_result&amp;selectedTitle=7~142&amp;usage_type=default&amp;display_rank=7#H199066638</a:t>
            </a:r>
            <a:endParaRPr lang="tr-TR" dirty="0">
              <a:solidFill>
                <a:schemeClr val="tx2"/>
              </a:solidFill>
            </a:endParaRPr>
          </a:p>
          <a:p>
            <a:r>
              <a:rPr lang="tr-TR" dirty="0">
                <a:solidFill>
                  <a:schemeClr val="tx2"/>
                </a:solidFill>
                <a:hlinkClick r:id="rId6"/>
              </a:rPr>
              <a:t>https://www.uptodate.com/contents/the-common-cold-in-children-management-and-prevention?search=acute%20rhinosinusitis&amp;topicRef=5978&amp;source=see_link#H199065641</a:t>
            </a:r>
            <a:endParaRPr lang="tr-TR" dirty="0">
              <a:solidFill>
                <a:schemeClr val="tx2"/>
              </a:solidFill>
            </a:endParaRPr>
          </a:p>
          <a:p>
            <a:r>
              <a:rPr lang="tr-TR" dirty="0">
                <a:solidFill>
                  <a:schemeClr val="tx2"/>
                </a:solidFill>
                <a:hlinkClick r:id="rId7"/>
              </a:rPr>
              <a:t>https://www.uptodate.com/contents/seasonal-influenza-in-children-clinical-features-and-diagnosis?search=influenza&amp;source=search_result&amp;selectedTitle=1~150&amp;usage_type=default&amp;display_rank=1#H17</a:t>
            </a:r>
            <a:endParaRPr lang="tr-TR" dirty="0">
              <a:solidFill>
                <a:schemeClr val="tx2"/>
              </a:solidFill>
            </a:endParaRPr>
          </a:p>
          <a:p>
            <a:r>
              <a:rPr lang="tr-TR" dirty="0">
                <a:solidFill>
                  <a:schemeClr val="tx2"/>
                </a:solidFill>
                <a:hlinkClick r:id="rId8"/>
              </a:rPr>
              <a:t>https://www.uptodate.com/contents/urinary-tract-infections-in-infants-older-than-one-month-and-young-children-acute-management-imaging-and-prognosis?search=urinary%20infections%20in%20children&amp;source=search_result&amp;selectedTitle=1~150&amp;usage_type=default&amp;display_rank=1#H8</a:t>
            </a:r>
            <a:endParaRPr lang="tr-TR" dirty="0">
              <a:solidFill>
                <a:schemeClr val="tx2"/>
              </a:solidFill>
            </a:endParaRPr>
          </a:p>
          <a:p>
            <a:r>
              <a:rPr lang="tr-TR" dirty="0">
                <a:solidFill>
                  <a:schemeClr val="tx2"/>
                </a:solidFill>
                <a:hlinkClick r:id="rId9"/>
              </a:rPr>
              <a:t>https://www.uptodate.com/contents/urinary-tract-infections-in-infants-and-children-older-than-one-month-clinical-features-and-diagnosis?search=urinary%20infections%20in%20children&amp;source=search_result&amp;selectedTitle=3~150&amp;usage_type=default&amp;display_rank=3</a:t>
            </a:r>
            <a:endParaRPr lang="tr-T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0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4400" b="1" dirty="0"/>
          </a:p>
        </p:txBody>
      </p:sp>
      <p:sp>
        <p:nvSpPr>
          <p:cNvPr id="4" name="Yatay Kaydırma 3"/>
          <p:cNvSpPr/>
          <p:nvPr/>
        </p:nvSpPr>
        <p:spPr>
          <a:xfrm>
            <a:off x="1547664" y="2348880"/>
            <a:ext cx="6192688" cy="2160240"/>
          </a:xfrm>
          <a:prstGeom prst="horizontalScroll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/>
              <a:t>TEŞEKKÜR EDERİM</a:t>
            </a: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447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aptiye">
  <a:themeElements>
    <a:clrScheme name="Raptiye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Raptiye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ptiy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1675</TotalTime>
  <Words>2565</Words>
  <Application>Microsoft Office PowerPoint</Application>
  <PresentationFormat>Ekran Gösterisi (4:3)</PresentationFormat>
  <Paragraphs>733</Paragraphs>
  <Slides>99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99</vt:i4>
      </vt:variant>
    </vt:vector>
  </HeadingPairs>
  <TitlesOfParts>
    <vt:vector size="100" baseType="lpstr">
      <vt:lpstr>Raptiye</vt:lpstr>
      <vt:lpstr>ÇOCUKLARDA SIK GÖRÜLEN ENFEKSİYONLAR</vt:lpstr>
      <vt:lpstr>PowerPoint Sunusu</vt:lpstr>
      <vt:lpstr>AMAÇ</vt:lpstr>
      <vt:lpstr>HEDEF</vt:lpstr>
      <vt:lpstr>PowerPoint Sunusu</vt:lpstr>
      <vt:lpstr>ÜST SOLUNUM YOLU ENFEKSİYONLARI</vt:lpstr>
      <vt:lpstr>ÜSYE-AKUT OTİTİS MEDİA</vt:lpstr>
      <vt:lpstr>Risk Faktörleri</vt:lpstr>
      <vt:lpstr>Belirti ve Bulgular </vt:lpstr>
      <vt:lpstr>  </vt:lpstr>
      <vt:lpstr>Tedavi</vt:lpstr>
      <vt:lpstr>Ne zaman antibiyotik?</vt:lpstr>
      <vt:lpstr>PowerPoint Sunusu</vt:lpstr>
      <vt:lpstr>PowerPoint Sunusu</vt:lpstr>
      <vt:lpstr>PowerPoint Sunusu</vt:lpstr>
      <vt:lpstr>Korunma </vt:lpstr>
      <vt:lpstr>Komplikasyonlar</vt:lpstr>
      <vt:lpstr>Sevk Kriterleri</vt:lpstr>
      <vt:lpstr>PowerPoint Sunusu</vt:lpstr>
      <vt:lpstr>ÜSYE-TONSİLLOFARENJİT</vt:lpstr>
      <vt:lpstr>PowerPoint Sunusu</vt:lpstr>
      <vt:lpstr>Belirti ve Bulgular</vt:lpstr>
      <vt:lpstr>PowerPoint Sunusu</vt:lpstr>
      <vt:lpstr>PowerPoint Sunusu</vt:lpstr>
      <vt:lpstr>PowerPoint Sunusu</vt:lpstr>
      <vt:lpstr>Tedavi</vt:lpstr>
      <vt:lpstr>Kimlere antibiyotik??</vt:lpstr>
      <vt:lpstr>PowerPoint Sunusu</vt:lpstr>
      <vt:lpstr>PowerPoint Sunusu</vt:lpstr>
      <vt:lpstr>Komplikasyonlar</vt:lpstr>
      <vt:lpstr>Sevk Kriterleri</vt:lpstr>
      <vt:lpstr>ÜSYE-SOĞUK ALGINLIĞI (Akut Viral Rinosinüzit)</vt:lpstr>
      <vt:lpstr>Belirti ve Bulgular</vt:lpstr>
      <vt:lpstr>PowerPoint Sunusu</vt:lpstr>
      <vt:lpstr>Tedavi</vt:lpstr>
      <vt:lpstr> KOMPLİKASYONLAR </vt:lpstr>
      <vt:lpstr>ÜSYE-İNFLUENZA</vt:lpstr>
      <vt:lpstr>Belirti ve Bulgular</vt:lpstr>
      <vt:lpstr>İnfluenzayı nasıl ayırt edelim</vt:lpstr>
      <vt:lpstr>PowerPoint Sunusu</vt:lpstr>
      <vt:lpstr>Tanı</vt:lpstr>
      <vt:lpstr>Tedavi</vt:lpstr>
      <vt:lpstr>Komplikasyonlar</vt:lpstr>
      <vt:lpstr>Korunma</vt:lpstr>
      <vt:lpstr>PowerPoint Sunusu</vt:lpstr>
      <vt:lpstr>ALT SOLUNUM YOLU ENFEKSİYONLARI</vt:lpstr>
      <vt:lpstr> ASYE-KRUP </vt:lpstr>
      <vt:lpstr>PowerPoint Sunusu</vt:lpstr>
      <vt:lpstr>Belirti ve Bulgular</vt:lpstr>
      <vt:lpstr>PowerPoint Sunusu</vt:lpstr>
      <vt:lpstr>PowerPoint Sunusu</vt:lpstr>
      <vt:lpstr>Tedavi</vt:lpstr>
      <vt:lpstr>PowerPoint Sunusu</vt:lpstr>
      <vt:lpstr>Sevk Kriterleri</vt:lpstr>
      <vt:lpstr>Komplikasyonlar</vt:lpstr>
      <vt:lpstr>ASYE-BRONŞİYOLİT</vt:lpstr>
      <vt:lpstr>Belirti ve Bulgular</vt:lpstr>
      <vt:lpstr>Tedavi</vt:lpstr>
      <vt:lpstr>PowerPoint Sunusu</vt:lpstr>
      <vt:lpstr>Korunma</vt:lpstr>
      <vt:lpstr>PowerPoint Sunusu</vt:lpstr>
      <vt:lpstr>PowerPoint Sunusu</vt:lpstr>
      <vt:lpstr>ASYE-BOĞMACA</vt:lpstr>
      <vt:lpstr>Belirti ve bulgular</vt:lpstr>
      <vt:lpstr>PowerPoint Sunusu</vt:lpstr>
      <vt:lpstr>PowerPoint Sunusu</vt:lpstr>
      <vt:lpstr>Tanı</vt:lpstr>
      <vt:lpstr>Tedavi</vt:lpstr>
      <vt:lpstr>PowerPoint Sunusu</vt:lpstr>
      <vt:lpstr>PowerPoint Sunusu</vt:lpstr>
      <vt:lpstr>Komplikasyonlar</vt:lpstr>
      <vt:lpstr>Korunma</vt:lpstr>
      <vt:lpstr>ASYE-PNÖMONİ</vt:lpstr>
      <vt:lpstr>Belirti ve Bulgular</vt:lpstr>
      <vt:lpstr>Tanı</vt:lpstr>
      <vt:lpstr>PowerPoint Sunusu</vt:lpstr>
      <vt:lpstr>PowerPoint Sunusu</vt:lpstr>
      <vt:lpstr>Tedavi</vt:lpstr>
      <vt:lpstr>PowerPoint Sunusu</vt:lpstr>
      <vt:lpstr>PowerPoint Sunusu</vt:lpstr>
      <vt:lpstr>Sevk Kriterleri</vt:lpstr>
      <vt:lpstr>Korunma</vt:lpstr>
      <vt:lpstr>İDRAR YOLU ENFEKSİYONLARI</vt:lpstr>
      <vt:lpstr>Etyoloji</vt:lpstr>
      <vt:lpstr>PowerPoint Sunusu</vt:lpstr>
      <vt:lpstr>Risk Faktörleri</vt:lpstr>
      <vt:lpstr>Belirti ve Bulgular</vt:lpstr>
      <vt:lpstr>PowerPoint Sunusu</vt:lpstr>
      <vt:lpstr>Tanı</vt:lpstr>
      <vt:lpstr>PowerPoint Sunusu</vt:lpstr>
      <vt:lpstr>Tedavi</vt:lpstr>
      <vt:lpstr>PowerPoint Sunusu</vt:lpstr>
      <vt:lpstr>PowerPoint Sunusu</vt:lpstr>
      <vt:lpstr>PowerPoint Sunusu</vt:lpstr>
      <vt:lpstr>PowerPoint Sunusu</vt:lpstr>
      <vt:lpstr>PowerPoint Sunusu</vt:lpstr>
      <vt:lpstr>Sevk Kriterleri</vt:lpstr>
      <vt:lpstr>Kaynaklar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ÇOCUKLARDA SIK GÖRÜLEN ENFEKSİYONLAR</dc:title>
  <dc:creator>Win7</dc:creator>
  <cp:lastModifiedBy>Win7</cp:lastModifiedBy>
  <cp:revision>155</cp:revision>
  <dcterms:created xsi:type="dcterms:W3CDTF">2020-01-03T11:53:05Z</dcterms:created>
  <dcterms:modified xsi:type="dcterms:W3CDTF">2020-02-18T09:38:24Z</dcterms:modified>
</cp:coreProperties>
</file>