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86" r:id="rId10"/>
    <p:sldId id="28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7" d="100"/>
          <a:sy n="67" d="100"/>
        </p:scale>
        <p:origin x="548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A17E2-695E-4075-9F21-B9CD58CDA16E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5E31A-02A5-4C45-8CE3-704357CA3B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46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Evre 4 ve 5 yatış gerektirir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5E31A-02A5-4C45-8CE3-704357CA3BB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8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9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6" y="1792226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41BFE11-D62B-4F21-ACE7-8B261102712F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7" y="3227834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2" y="295731"/>
            <a:ext cx="838199" cy="767687"/>
          </a:xfrm>
        </p:spPr>
        <p:txBody>
          <a:bodyPr/>
          <a:lstStyle/>
          <a:p>
            <a:fld id="{64CD082B-773E-45E4-864B-C4993EDF81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26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5536665"/>
            <a:ext cx="8825659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E11-D62B-4F21-ACE7-8B261102712F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082B-773E-45E4-864B-C4993EDF81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19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E11-D62B-4F21-ACE7-8B261102712F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082B-773E-45E4-864B-C4993EDF81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53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7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9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8453907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029201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E11-D62B-4F21-ACE7-8B261102712F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082B-773E-45E4-864B-C4993EDF81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88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E11-D62B-4F21-ACE7-8B261102712F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082B-773E-45E4-864B-C4993EDF81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4490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6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2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2" y="3179765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4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E11-D62B-4F21-ACE7-8B261102712F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082B-773E-45E4-864B-C4993EDF81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9572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6" y="4532846"/>
            <a:ext cx="30504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3" y="5109105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7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3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E11-D62B-4F21-ACE7-8B261102712F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40"/>
            <a:ext cx="3644283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082B-773E-45E4-864B-C4993EDF81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7182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41" y="6391840"/>
            <a:ext cx="990599" cy="304799"/>
          </a:xfrm>
        </p:spPr>
        <p:txBody>
          <a:bodyPr/>
          <a:lstStyle/>
          <a:p>
            <a:fld id="{441BFE11-D62B-4F21-ACE7-8B261102712F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082B-773E-45E4-864B-C4993EDF81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891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6" y="1278467"/>
            <a:ext cx="1409965" cy="4748590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6" y="1278467"/>
            <a:ext cx="6256025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6" y="6391840"/>
            <a:ext cx="992135" cy="304799"/>
          </a:xfrm>
        </p:spPr>
        <p:txBody>
          <a:bodyPr/>
          <a:lstStyle/>
          <a:p>
            <a:fld id="{441BFE11-D62B-4F21-ACE7-8B261102712F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082B-773E-45E4-864B-C4993EDF81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82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825659" cy="34163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E11-D62B-4F21-ACE7-8B261102712F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082B-773E-45E4-864B-C4993EDF81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22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1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E11-D62B-4F21-ACE7-8B261102712F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082B-773E-45E4-864B-C4993EDF81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698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2"/>
            <a:ext cx="4825159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4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E11-D62B-4F21-ACE7-8B261102712F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082B-773E-45E4-864B-C4993EDF81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754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4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4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3179764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E11-D62B-4F21-ACE7-8B261102712F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082B-773E-45E4-864B-C4993EDF81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87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E11-D62B-4F21-ACE7-8B261102712F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082B-773E-45E4-864B-C4993EDF81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09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E11-D62B-4F21-ACE7-8B261102712F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082B-773E-45E4-864B-C4993EDF81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780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5" y="1447800"/>
            <a:ext cx="5190067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2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E11-D62B-4F21-ACE7-8B261102712F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082B-773E-45E4-864B-C4993EDF81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10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5"/>
            <a:ext cx="3865135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FE11-D62B-4F21-ACE7-8B261102712F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D082B-773E-45E4-864B-C4993EDF81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036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5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41BFE11-D62B-4F21-ACE7-8B261102712F}" type="datetimeFigureOut">
              <a:rPr lang="tr-TR" smtClean="0"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4CD082B-773E-45E4-864B-C4993EDF81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977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723B02-0AAB-4F6E-BA41-8ED99D559D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Resim 3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F97D30FC-8F0D-432D-85B7-39E63D788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2025" r="3104" b="2611"/>
          <a:stretch/>
        </p:blipFill>
        <p:spPr>
          <a:xfrm>
            <a:off x="1183541" y="1113063"/>
            <a:ext cx="6323350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733054A1-88D3-4317-BDFF-EAD1E048D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0777" y="1113066"/>
            <a:ext cx="3382297" cy="3281957"/>
          </a:xfrm>
        </p:spPr>
        <p:txBody>
          <a:bodyPr>
            <a:normAutofit/>
          </a:bodyPr>
          <a:lstStyle/>
          <a:p>
            <a:endParaRPr lang="tr-TR">
              <a:solidFill>
                <a:srgbClr val="EBEBEB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7C4BF32-797E-4962-89BA-28F246D6F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0773" y="4591665"/>
            <a:ext cx="3382298" cy="11501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 sz="1400" b="1"/>
              <a:t>Arş. Gör. Dr. Esranur AKBULUT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 sz="1400" b="1"/>
              <a:t>KTÜ Tıp Fakültesi Aile Hekimliği AD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tr-TR" sz="1400" b="1"/>
              <a:t>24.04.2018</a:t>
            </a:r>
          </a:p>
        </p:txBody>
      </p:sp>
    </p:spTree>
    <p:extLst>
      <p:ext uri="{BB962C8B-B14F-4D97-AF65-F5344CB8AC3E}">
        <p14:creationId xmlns:p14="http://schemas.microsoft.com/office/powerpoint/2010/main" val="1335926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75838-7FA2-4AAF-9C77-E34C3B4AD9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6B0C47-1CFB-42F6-B66C-063C5B601F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595C3956-50CD-4DC7-8E0A-2D799DB50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32" y="1177173"/>
            <a:ext cx="6892736" cy="44975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85B938-6BC7-4B98-9953-B70B364657B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9780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739C597-E10E-4514-B312-8F032E92D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Metod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23C9B5-0B72-4D40-BC45-99B279A33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err="1"/>
              <a:t>Mortalite</a:t>
            </a:r>
            <a:r>
              <a:rPr lang="tr-TR" sz="2400" b="1" dirty="0"/>
              <a:t> analizi</a:t>
            </a:r>
          </a:p>
          <a:p>
            <a:r>
              <a:rPr lang="tr-TR" dirty="0"/>
              <a:t>Hastaların </a:t>
            </a:r>
            <a:r>
              <a:rPr lang="tr-TR" dirty="0" err="1"/>
              <a:t>mortalite</a:t>
            </a:r>
            <a:r>
              <a:rPr lang="tr-TR" dirty="0"/>
              <a:t> analizi Ulusal Ölüm Belgesi Veri Tabanı (www.obs.gov.tr) kullanılarak kimlik numaraları ile değerlendirildi. </a:t>
            </a:r>
          </a:p>
          <a:p>
            <a:r>
              <a:rPr lang="tr-TR" dirty="0"/>
              <a:t>30 günlük, 90 günlük ve 1-5 yıllık </a:t>
            </a:r>
            <a:r>
              <a:rPr lang="tr-TR" dirty="0" err="1"/>
              <a:t>mortalite</a:t>
            </a:r>
            <a:r>
              <a:rPr lang="tr-TR" dirty="0"/>
              <a:t> olarak sınıflandırıldı.</a:t>
            </a:r>
          </a:p>
          <a:p>
            <a:r>
              <a:rPr lang="tr-TR" dirty="0" err="1"/>
              <a:t>Pnömoni</a:t>
            </a:r>
            <a:r>
              <a:rPr lang="tr-TR" dirty="0"/>
              <a:t> tanısı aldıktan sonra 30 gün içinde ölümle sonuçlanan durum kısa süreli </a:t>
            </a:r>
            <a:r>
              <a:rPr lang="tr-TR" dirty="0" err="1"/>
              <a:t>mortalite</a:t>
            </a:r>
            <a:r>
              <a:rPr lang="tr-TR" dirty="0"/>
              <a:t>; daha uzun süreli takip sonucu </a:t>
            </a:r>
            <a:r>
              <a:rPr lang="tr-TR" dirty="0" err="1"/>
              <a:t>mortalite</a:t>
            </a:r>
            <a:r>
              <a:rPr lang="tr-TR" dirty="0"/>
              <a:t> ile sonuçlanma durumu ise uzun süreli </a:t>
            </a:r>
            <a:r>
              <a:rPr lang="tr-TR" dirty="0" err="1"/>
              <a:t>mortalite</a:t>
            </a:r>
            <a:r>
              <a:rPr lang="tr-TR" dirty="0"/>
              <a:t> olarak tanımlandı.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6710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04261DC-AFC6-4F31-97A1-72DED7C1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Metod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847187-F0F8-476D-A79D-E39F9E881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/>
              <a:t>İstatistiksel analiz</a:t>
            </a:r>
          </a:p>
          <a:p>
            <a:r>
              <a:rPr lang="tr-TR" dirty="0"/>
              <a:t>Hastanede yatan hastalarda  </a:t>
            </a:r>
            <a:r>
              <a:rPr lang="tr-TR" dirty="0" err="1"/>
              <a:t>mortalite</a:t>
            </a:r>
            <a:r>
              <a:rPr lang="tr-TR" dirty="0"/>
              <a:t>, </a:t>
            </a:r>
            <a:r>
              <a:rPr lang="tr-TR" dirty="0" err="1"/>
              <a:t>Student</a:t>
            </a:r>
            <a:r>
              <a:rPr lang="tr-TR" dirty="0"/>
              <a:t> t-testi ve ki-kare testleri kullanılarak değerlendirildi. </a:t>
            </a:r>
          </a:p>
          <a:p>
            <a:r>
              <a:rPr lang="tr-TR" dirty="0"/>
              <a:t>Hayatta kalma eğrileri Kaplan </a:t>
            </a:r>
            <a:r>
              <a:rPr lang="tr-TR" dirty="0" err="1"/>
              <a:t>Meier</a:t>
            </a:r>
            <a:r>
              <a:rPr lang="tr-TR" dirty="0"/>
              <a:t> yöntemi ile oluşturuldu.</a:t>
            </a:r>
          </a:p>
          <a:p>
            <a:r>
              <a:rPr lang="tr-TR" dirty="0" err="1"/>
              <a:t>Cox'un</a:t>
            </a:r>
            <a:r>
              <a:rPr lang="tr-TR" dirty="0"/>
              <a:t> orantısal riskler modeli </a:t>
            </a:r>
            <a:r>
              <a:rPr lang="tr-TR" dirty="0" err="1"/>
              <a:t>mortalitenin</a:t>
            </a:r>
            <a:r>
              <a:rPr lang="tr-TR" dirty="0"/>
              <a:t> olası belirleyicilerini belirlemek için kullanıldı.</a:t>
            </a:r>
          </a:p>
          <a:p>
            <a:r>
              <a:rPr lang="tr-TR" dirty="0"/>
              <a:t>p değeri ≤0.05 anlamlı kabul edildi.</a:t>
            </a:r>
          </a:p>
        </p:txBody>
      </p:sp>
    </p:spTree>
    <p:extLst>
      <p:ext uri="{BB962C8B-B14F-4D97-AF65-F5344CB8AC3E}">
        <p14:creationId xmlns:p14="http://schemas.microsoft.com/office/powerpoint/2010/main" val="4267437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1193BD1-4CF8-49A9-946F-173133F8B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4237D3-B385-4898-84F4-0554CF44C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Çalışmaya dahil edilen 785 hastanın % 68'i erkek</a:t>
            </a:r>
          </a:p>
          <a:p>
            <a:r>
              <a:rPr lang="tr-TR" dirty="0"/>
              <a:t>Yaş ortalaması 67</a:t>
            </a:r>
          </a:p>
          <a:p>
            <a:r>
              <a:rPr lang="tr-TR" dirty="0"/>
              <a:t>Öksürük, balgam ve ateş en sık görülen semptomlardı</a:t>
            </a:r>
          </a:p>
          <a:p>
            <a:r>
              <a:rPr lang="tr-TR" dirty="0"/>
              <a:t>Hastaların % 82’sinin en az bir ek hastalığı mevcuttu (KOAH, astım, </a:t>
            </a:r>
            <a:r>
              <a:rPr lang="tr-TR" dirty="0" err="1"/>
              <a:t>konjestif</a:t>
            </a:r>
            <a:r>
              <a:rPr lang="tr-TR" dirty="0"/>
              <a:t> kalp yetmezliği, koroner kalp hastalığı, DM, </a:t>
            </a:r>
            <a:r>
              <a:rPr lang="tr-TR" dirty="0" err="1"/>
              <a:t>malignite</a:t>
            </a:r>
            <a:r>
              <a:rPr lang="tr-TR" dirty="0"/>
              <a:t>, kronik böbrek hastalığı, kronik karaciğer hastalığı ve SVO)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588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D6FEA4D-E826-4A8A-81B1-655822C4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 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1E9AE7-6F14-455A-8FF1-64A261F5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Ortalama PSI ve CURB-65 skorları sırasıyla 99.1 ± 35.9  ve 2.16 ± 0.98  idi.</a:t>
            </a:r>
          </a:p>
          <a:p>
            <a:r>
              <a:rPr lang="tr-TR" dirty="0"/>
              <a:t>Radyolojik bulgu olarak hastaların % 73'ünde </a:t>
            </a:r>
            <a:r>
              <a:rPr lang="tr-TR" dirty="0" err="1"/>
              <a:t>alveolar</a:t>
            </a:r>
            <a:r>
              <a:rPr lang="tr-TR" dirty="0"/>
              <a:t> konsolidasyon ve %21'inde </a:t>
            </a:r>
            <a:r>
              <a:rPr lang="tr-TR" dirty="0" err="1"/>
              <a:t>plevral</a:t>
            </a:r>
            <a:r>
              <a:rPr lang="tr-TR" dirty="0"/>
              <a:t> </a:t>
            </a:r>
            <a:r>
              <a:rPr lang="tr-TR" dirty="0" err="1"/>
              <a:t>efüzyon</a:t>
            </a:r>
            <a:r>
              <a:rPr lang="tr-TR" dirty="0"/>
              <a:t>, % 29'unda </a:t>
            </a:r>
            <a:r>
              <a:rPr lang="tr-TR" dirty="0" err="1"/>
              <a:t>multilober</a:t>
            </a:r>
            <a:r>
              <a:rPr lang="tr-TR" dirty="0"/>
              <a:t> </a:t>
            </a:r>
            <a:r>
              <a:rPr lang="tr-TR" dirty="0" err="1"/>
              <a:t>infiltrasyon</a:t>
            </a:r>
            <a:r>
              <a:rPr lang="tr-TR" dirty="0"/>
              <a:t> saptandı    (Tablo 1)</a:t>
            </a:r>
          </a:p>
          <a:p>
            <a:r>
              <a:rPr lang="tr-TR" dirty="0"/>
              <a:t>Ortalama takip süresi 61.2 ± 11.8 ay idi. Bu dönemde 428 (% 54.5) hasta kaybedildi ve tüm hastaların ortalama sağ kalımı 50.1 ± 4.2 aydı.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337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4091D54B-59AB-4A5E-8E9E-0421BD66D4F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B8144315-1C5A-4185-A952-25D98D303D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4723B02-0AAB-4F6E-BA41-8ED99D559D9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4" name="İçerik Yer Tutucusu 4" descr="ekran görüntüsü, metin içeren bir resim&#10;&#10;Çok yüksek güvenilirlikle oluşturulmuş açıklama">
            <a:extLst>
              <a:ext uri="{FF2B5EF4-FFF2-40B4-BE49-F238E27FC236}">
                <a16:creationId xmlns:a16="http://schemas.microsoft.com/office/drawing/2014/main" id="{CA5612A3-DCA8-4267-9BCE-AEF93E087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01" y="835863"/>
            <a:ext cx="7382596" cy="51862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Unvan 1">
            <a:extLst>
              <a:ext uri="{FF2B5EF4-FFF2-40B4-BE49-F238E27FC236}">
                <a16:creationId xmlns:a16="http://schemas.microsoft.com/office/drawing/2014/main" id="{D6444440-35CF-42DB-83B1-F0ACF56D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81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3">
            <a:extLst>
              <a:ext uri="{FF2B5EF4-FFF2-40B4-BE49-F238E27FC236}">
                <a16:creationId xmlns:a16="http://schemas.microsoft.com/office/drawing/2014/main" id="{3ECC4D1C-E1C7-4901-A10B-E7B4EB6F664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C485557-E744-401B-A251-3650FAEEAD8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35AAE73-6A85-4224-AE61-E48E900C80A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8DB600D-803F-4523-BE05-47AAEDAAFB0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E9F0B71-A8CE-407E-982D-C21053D864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7C661810-D461-4214-A635-30A7D17140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E836F8F6-2547-4173-998A-34BE09D57B2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143DE54-7BFF-4B29-8566-DF80EE4CCB0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4" name="İçerik Yer Tutucusu 4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4ABB15BB-C216-4AA2-B05C-3876BEE74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90348"/>
            <a:ext cx="4588968" cy="2466569"/>
          </a:xfrm>
          <a:prstGeom prst="rect">
            <a:avLst/>
          </a:prstGeom>
        </p:spPr>
      </p:pic>
      <p:pic>
        <p:nvPicPr>
          <p:cNvPr id="5" name="İçerik Yer Tutucusu 8" descr="harita, metin içeren bir resim&#10;&#10;Çok yüksek güvenilirlikle oluşturulmuş açıklama">
            <a:extLst>
              <a:ext uri="{FF2B5EF4-FFF2-40B4-BE49-F238E27FC236}">
                <a16:creationId xmlns:a16="http://schemas.microsoft.com/office/drawing/2014/main" id="{5BC9478C-2509-4FD6-A37B-6335BA91E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32" y="147754"/>
            <a:ext cx="4349580" cy="4073352"/>
          </a:xfrm>
          <a:prstGeom prst="rect">
            <a:avLst/>
          </a:prstGeom>
        </p:spPr>
      </p:pic>
      <p:sp>
        <p:nvSpPr>
          <p:cNvPr id="36" name="Rectangle 32">
            <a:extLst>
              <a:ext uri="{FF2B5EF4-FFF2-40B4-BE49-F238E27FC236}">
                <a16:creationId xmlns:a16="http://schemas.microsoft.com/office/drawing/2014/main" id="{ED6475A3-FF98-4FA0-B527-600EBA9BD6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04CDC523-4A79-4121-AFBB-AAFFCE755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tr-TR"/>
              <a:t>Sonuç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B7C20F-9321-46D2-8560-535794FB8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>
                <a:solidFill>
                  <a:schemeClr val="bg1"/>
                </a:solidFill>
              </a:rPr>
              <a:t>Tüm nedenlere bağlı mortalite oranları:</a:t>
            </a:r>
          </a:p>
          <a:p>
            <a:r>
              <a:rPr lang="tr-TR">
                <a:solidFill>
                  <a:schemeClr val="bg1"/>
                </a:solidFill>
              </a:rPr>
              <a:t>30 günlük mortalite %9,2</a:t>
            </a:r>
          </a:p>
          <a:p>
            <a:r>
              <a:rPr lang="tr-TR">
                <a:solidFill>
                  <a:schemeClr val="bg1"/>
                </a:solidFill>
              </a:rPr>
              <a:t>90 günlük mortalite  % 16.8 </a:t>
            </a:r>
          </a:p>
          <a:p>
            <a:r>
              <a:rPr lang="tr-TR">
                <a:solidFill>
                  <a:schemeClr val="bg1"/>
                </a:solidFill>
              </a:rPr>
              <a:t>Başvuru sonrası 1-5 yıl arasında  kümülatif  ölüm yüzdesi sırayla % 29.9, % 7.7, % 42.8, % 57.7 ve% 74.8 idi.</a:t>
            </a:r>
          </a:p>
          <a:p>
            <a:endParaRPr lang="tr-T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8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CBBFA54-48E1-4A19-B4D2-0BB42025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15CDEC-65EC-4462-823D-2A321110C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Kısa dönem </a:t>
            </a:r>
            <a:r>
              <a:rPr lang="tr-TR" b="1" dirty="0" err="1"/>
              <a:t>mortalite</a:t>
            </a:r>
            <a:endParaRPr lang="tr-TR" b="1" dirty="0"/>
          </a:p>
          <a:p>
            <a:r>
              <a:rPr lang="tr-TR" dirty="0"/>
              <a:t>Ölüm riski, yüksek PSI skorları, CURB-65 skorları ve </a:t>
            </a:r>
            <a:r>
              <a:rPr lang="tr-TR" dirty="0" err="1"/>
              <a:t>Charlson</a:t>
            </a:r>
            <a:r>
              <a:rPr lang="tr-TR" dirty="0"/>
              <a:t> </a:t>
            </a:r>
            <a:r>
              <a:rPr lang="tr-TR" dirty="0" err="1"/>
              <a:t>komorbidite</a:t>
            </a:r>
            <a:r>
              <a:rPr lang="tr-TR" dirty="0"/>
              <a:t> skoru olanlarda artmıştı.</a:t>
            </a:r>
          </a:p>
          <a:p>
            <a:r>
              <a:rPr lang="tr-TR" dirty="0"/>
              <a:t>Sigara içme durumu ve sigara içme yükü (paket / yıl) kısa dönem sonuçları etkilemedi.</a:t>
            </a:r>
          </a:p>
          <a:p>
            <a:r>
              <a:rPr lang="tr-TR" dirty="0"/>
              <a:t>Temel laboratuvar parametreleri arasında düşük </a:t>
            </a:r>
            <a:r>
              <a:rPr lang="tr-TR" dirty="0" err="1"/>
              <a:t>hematokrit</a:t>
            </a:r>
            <a:r>
              <a:rPr lang="tr-TR" dirty="0"/>
              <a:t> seviyeleri ve yüksek BUN / albümin oranları 30 günlük </a:t>
            </a:r>
            <a:r>
              <a:rPr lang="tr-TR" dirty="0" err="1"/>
              <a:t>mortalite</a:t>
            </a:r>
            <a:r>
              <a:rPr lang="tr-TR" dirty="0"/>
              <a:t> için öngörücüydü. </a:t>
            </a:r>
          </a:p>
          <a:p>
            <a:r>
              <a:rPr lang="tr-TR" dirty="0" err="1"/>
              <a:t>Plevral</a:t>
            </a:r>
            <a:r>
              <a:rPr lang="tr-TR" dirty="0"/>
              <a:t> </a:t>
            </a:r>
            <a:r>
              <a:rPr lang="tr-TR" dirty="0" err="1"/>
              <a:t>efüzyon</a:t>
            </a:r>
            <a:r>
              <a:rPr lang="tr-TR" dirty="0"/>
              <a:t> ve </a:t>
            </a:r>
            <a:r>
              <a:rPr lang="tr-TR" dirty="0" err="1"/>
              <a:t>multilobar</a:t>
            </a:r>
            <a:r>
              <a:rPr lang="tr-TR" dirty="0"/>
              <a:t> tutulum varlığında daha kötü kısa dönem sonuçları görülmüştür (p ​​&lt;0.05) </a:t>
            </a:r>
          </a:p>
        </p:txBody>
      </p:sp>
    </p:spTree>
    <p:extLst>
      <p:ext uri="{BB962C8B-B14F-4D97-AF65-F5344CB8AC3E}">
        <p14:creationId xmlns:p14="http://schemas.microsoft.com/office/powerpoint/2010/main" val="2490547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26CC95-D85C-43E9-80E6-32653F1E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F9CB0E-57B9-402B-B62D-D8F4A5D3F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Uzun dönem </a:t>
            </a:r>
            <a:r>
              <a:rPr lang="tr-TR" b="1" dirty="0" err="1"/>
              <a:t>mortalite</a:t>
            </a:r>
            <a:endParaRPr lang="tr-TR" b="1" dirty="0"/>
          </a:p>
          <a:p>
            <a:r>
              <a:rPr lang="tr-TR" dirty="0"/>
              <a:t>Klinik başladıktan sonra 30 günden uzun süre sağ kalan 713 hastada uzun süreli </a:t>
            </a:r>
            <a:r>
              <a:rPr lang="tr-TR" dirty="0" err="1"/>
              <a:t>mortalite</a:t>
            </a:r>
            <a:r>
              <a:rPr lang="tr-TR" dirty="0"/>
              <a:t> değerlendirildi. Ortalama </a:t>
            </a:r>
            <a:r>
              <a:rPr lang="tr-TR" dirty="0" err="1"/>
              <a:t>sağkalım</a:t>
            </a:r>
            <a:r>
              <a:rPr lang="tr-TR" dirty="0"/>
              <a:t> 62.8 ay idi</a:t>
            </a:r>
          </a:p>
          <a:p>
            <a:r>
              <a:rPr lang="tr-TR" dirty="0"/>
              <a:t>Erkek cinsiyet, ileri yaş, sigara içme durumu </a:t>
            </a:r>
            <a:r>
              <a:rPr lang="tr-TR" dirty="0" err="1"/>
              <a:t>mortalite</a:t>
            </a:r>
            <a:r>
              <a:rPr lang="tr-TR" dirty="0"/>
              <a:t> ile ilişkili parametrelerdi (p &lt;0.05). </a:t>
            </a:r>
          </a:p>
          <a:p>
            <a:r>
              <a:rPr lang="tr-TR" dirty="0"/>
              <a:t>Geç </a:t>
            </a:r>
            <a:r>
              <a:rPr lang="tr-TR" dirty="0" err="1"/>
              <a:t>mortalite</a:t>
            </a:r>
            <a:r>
              <a:rPr lang="tr-TR" dirty="0"/>
              <a:t> hızı </a:t>
            </a:r>
            <a:r>
              <a:rPr lang="tr-TR" dirty="0" err="1"/>
              <a:t>Charlson</a:t>
            </a:r>
            <a:r>
              <a:rPr lang="tr-TR" dirty="0"/>
              <a:t> </a:t>
            </a:r>
            <a:r>
              <a:rPr lang="tr-TR" dirty="0" err="1"/>
              <a:t>komorbidite</a:t>
            </a:r>
            <a:r>
              <a:rPr lang="tr-TR" dirty="0"/>
              <a:t> skoru yüksek olan ve ateşi olmayan hastalarda yüksekti.</a:t>
            </a:r>
          </a:p>
          <a:p>
            <a:r>
              <a:rPr lang="tr-TR" dirty="0"/>
              <a:t>Başlangıçtaki laboratuvar parametreleri arasında, daha düşük ALT seviyeleri ve daha yüksek BUN / albümin oranları uzun süreli </a:t>
            </a:r>
            <a:r>
              <a:rPr lang="tr-TR" dirty="0" err="1"/>
              <a:t>mortalitenin</a:t>
            </a:r>
            <a:r>
              <a:rPr lang="tr-TR" dirty="0"/>
              <a:t> artmasını öngören faktörlerdi.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3910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61F655-345C-4AD8-85BC-913D875232C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3780CE-2BE5-46F6-97B2-60DF30217ED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233DC0E-DE6C-4FB6-A529-51B162641AB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70477F-E451-4BC3-863F-0E2FC572884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FBA05C-D740-40CE-9A7D-9E5A715AEA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4A81DE1-E2BC-4A31-99EE-71350421B0E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DE8183D-5757-4D73-A338-62BDD88E49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6ACD5FC-CAFE-48EB-B765-60EED2E052F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4" name="İçerik Yer Tutucusu 9" descr="metin içeren bir resim&#10;&#10;Çok yüksek güvenilirlikle oluşturulmuş açıklama">
            <a:extLst>
              <a:ext uri="{FF2B5EF4-FFF2-40B4-BE49-F238E27FC236}">
                <a16:creationId xmlns:a16="http://schemas.microsoft.com/office/drawing/2014/main" id="{A568F0A4-DD1A-4E0A-9055-37594B6DF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761" y="93807"/>
            <a:ext cx="3468599" cy="667038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33B405-D785-4738-B1C0-6A0AA5E982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D5310A68-96EE-408F-BF73-88952C7E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endParaRPr lang="tr-TR">
              <a:solidFill>
                <a:srgbClr val="EBEBEB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9A50F7-7908-4C81-8909-553ADBAA9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endParaRPr lang="tr-TR" dirty="0">
              <a:solidFill>
                <a:srgbClr val="FFFFFF"/>
              </a:solidFill>
            </a:endParaRPr>
          </a:p>
          <a:p>
            <a:r>
              <a:rPr lang="tr-TR" dirty="0">
                <a:solidFill>
                  <a:srgbClr val="FFFFFF"/>
                </a:solidFill>
              </a:rPr>
              <a:t>PSI ve CURB-65 skorları uzun süreli </a:t>
            </a:r>
            <a:r>
              <a:rPr lang="tr-TR" dirty="0" err="1">
                <a:solidFill>
                  <a:srgbClr val="FFFFFF"/>
                </a:solidFill>
              </a:rPr>
              <a:t>mortalite</a:t>
            </a:r>
            <a:r>
              <a:rPr lang="tr-TR" dirty="0">
                <a:solidFill>
                  <a:srgbClr val="FFFFFF"/>
                </a:solidFill>
              </a:rPr>
              <a:t> ile ilişkili bulundu        (Tablo 3)</a:t>
            </a:r>
          </a:p>
          <a:p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3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D9A6FF6-43B1-4051-AA8A-C67DF991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74D612-97D3-4A3F-82DA-27DD296A0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Toplum kökenli </a:t>
            </a:r>
            <a:r>
              <a:rPr lang="tr-TR" dirty="0" err="1"/>
              <a:t>pnömoni</a:t>
            </a:r>
            <a:r>
              <a:rPr lang="tr-TR" dirty="0"/>
              <a:t> (TKP) sık görülen, </a:t>
            </a:r>
            <a:r>
              <a:rPr lang="tr-TR" dirty="0" err="1"/>
              <a:t>morbidite</a:t>
            </a:r>
            <a:r>
              <a:rPr lang="tr-TR" dirty="0"/>
              <a:t> ve </a:t>
            </a:r>
            <a:r>
              <a:rPr lang="tr-TR" dirty="0" err="1"/>
              <a:t>mortaliteye</a:t>
            </a:r>
            <a:r>
              <a:rPr lang="tr-TR" dirty="0"/>
              <a:t> neden olan maliyetli bir sağlık sorunudur.</a:t>
            </a:r>
          </a:p>
          <a:p>
            <a:r>
              <a:rPr lang="tr-TR" dirty="0"/>
              <a:t> ABD’de ölüm nedenlerinde 7. sırada</a:t>
            </a:r>
          </a:p>
          <a:p>
            <a:r>
              <a:rPr lang="tr-TR" dirty="0"/>
              <a:t>Hastanede yatan hastalarda </a:t>
            </a:r>
            <a:r>
              <a:rPr lang="tr-TR" dirty="0" err="1"/>
              <a:t>TKP'den</a:t>
            </a:r>
            <a:r>
              <a:rPr lang="tr-TR" dirty="0"/>
              <a:t> ölüm oranı %10</a:t>
            </a:r>
          </a:p>
          <a:p>
            <a:r>
              <a:rPr lang="tr-TR" dirty="0" err="1"/>
              <a:t>Komorbidite</a:t>
            </a:r>
            <a:r>
              <a:rPr lang="tr-TR" dirty="0"/>
              <a:t> durumlarından bağımsız olarak TKP den ölüm oranı %17-40</a:t>
            </a:r>
          </a:p>
          <a:p>
            <a:r>
              <a:rPr lang="tr-TR" dirty="0"/>
              <a:t>Uzun dönem </a:t>
            </a:r>
            <a:r>
              <a:rPr lang="tr-TR" dirty="0" err="1"/>
              <a:t>prognostik</a:t>
            </a:r>
            <a:r>
              <a:rPr lang="tr-TR" dirty="0"/>
              <a:t> faktörler ileri yaş, erkek cinsiyet, siyah ırk, </a:t>
            </a:r>
            <a:r>
              <a:rPr lang="tr-TR" dirty="0" err="1"/>
              <a:t>pnömoni</a:t>
            </a:r>
            <a:r>
              <a:rPr lang="tr-TR" dirty="0"/>
              <a:t> ile ilişkili sağlık hizmetleri ve kronik </a:t>
            </a:r>
            <a:r>
              <a:rPr lang="tr-TR" dirty="0" err="1"/>
              <a:t>komorbid</a:t>
            </a:r>
            <a:r>
              <a:rPr lang="tr-TR" dirty="0"/>
              <a:t> hastalıklar</a:t>
            </a:r>
          </a:p>
        </p:txBody>
      </p:sp>
    </p:spTree>
    <p:extLst>
      <p:ext uri="{BB962C8B-B14F-4D97-AF65-F5344CB8AC3E}">
        <p14:creationId xmlns:p14="http://schemas.microsoft.com/office/powerpoint/2010/main" val="2403317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61F655-345C-4AD8-85BC-913D875232C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3780CE-2BE5-46F6-97B2-60DF30217ED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233DC0E-DE6C-4FB6-A529-51B162641AB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70477F-E451-4BC3-863F-0E2FC572884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FBA05C-D740-40CE-9A7D-9E5A715AEA3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4A81DE1-E2BC-4A31-99EE-71350421B0E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DE8183D-5757-4D73-A338-62BDD88E49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6ACD5FC-CAFE-48EB-B765-60EED2E052F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4" name="İçerik Yer Tutucusu 4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2CBA7553-325E-4B0C-8A5E-1345B3582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07" y="1447625"/>
            <a:ext cx="6391533" cy="39627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33B405-D785-4738-B1C0-6A0AA5E982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EA4CF3A3-6D06-41D2-98D1-FA383D42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EBEBEB"/>
                </a:solidFill>
              </a:rPr>
              <a:t>Sonuç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799725-C53C-4DF4-B749-846C18D2E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5" y="2120900"/>
            <a:ext cx="3531936" cy="389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FFFF"/>
                </a:solidFill>
              </a:rPr>
              <a:t>Uzun süreli </a:t>
            </a:r>
            <a:r>
              <a:rPr lang="tr-TR" b="1" dirty="0" err="1">
                <a:solidFill>
                  <a:srgbClr val="FFFFFF"/>
                </a:solidFill>
              </a:rPr>
              <a:t>mortaliteyi</a:t>
            </a:r>
            <a:r>
              <a:rPr lang="tr-TR" b="1" dirty="0">
                <a:solidFill>
                  <a:srgbClr val="FFFFFF"/>
                </a:solidFill>
              </a:rPr>
              <a:t> öngören bağımsız faktörler </a:t>
            </a:r>
          </a:p>
          <a:p>
            <a:pPr lvl="1"/>
            <a:r>
              <a:rPr lang="tr-TR" dirty="0">
                <a:solidFill>
                  <a:srgbClr val="FFFFFF"/>
                </a:solidFill>
              </a:rPr>
              <a:t>İleri yaş </a:t>
            </a:r>
          </a:p>
          <a:p>
            <a:pPr lvl="1"/>
            <a:r>
              <a:rPr lang="tr-TR" dirty="0" err="1">
                <a:solidFill>
                  <a:srgbClr val="FFFFFF"/>
                </a:solidFill>
              </a:rPr>
              <a:t>Charlson</a:t>
            </a:r>
            <a:r>
              <a:rPr lang="tr-TR" dirty="0">
                <a:solidFill>
                  <a:srgbClr val="FFFFFF"/>
                </a:solidFill>
              </a:rPr>
              <a:t> </a:t>
            </a:r>
            <a:r>
              <a:rPr lang="tr-TR" dirty="0" err="1">
                <a:solidFill>
                  <a:srgbClr val="FFFFFF"/>
                </a:solidFill>
              </a:rPr>
              <a:t>komorbidite</a:t>
            </a:r>
            <a:r>
              <a:rPr lang="tr-TR" dirty="0">
                <a:solidFill>
                  <a:srgbClr val="FFFFFF"/>
                </a:solidFill>
              </a:rPr>
              <a:t> skoru</a:t>
            </a:r>
          </a:p>
          <a:p>
            <a:pPr lvl="1"/>
            <a:r>
              <a:rPr lang="tr-TR" dirty="0">
                <a:solidFill>
                  <a:srgbClr val="FFFFFF"/>
                </a:solidFill>
              </a:rPr>
              <a:t> Ateş olmaması</a:t>
            </a:r>
          </a:p>
          <a:p>
            <a:pPr lvl="1"/>
            <a:r>
              <a:rPr lang="tr-TR" dirty="0">
                <a:solidFill>
                  <a:srgbClr val="FFFFFF"/>
                </a:solidFill>
              </a:rPr>
              <a:t>Yüksek BUN / albümin oranları </a:t>
            </a:r>
          </a:p>
          <a:p>
            <a:pPr lvl="1"/>
            <a:r>
              <a:rPr lang="tr-TR" dirty="0">
                <a:solidFill>
                  <a:srgbClr val="FFFFFF"/>
                </a:solidFill>
              </a:rPr>
              <a:t>Düşük ALT düzeyleri  </a:t>
            </a:r>
          </a:p>
        </p:txBody>
      </p:sp>
    </p:spTree>
    <p:extLst>
      <p:ext uri="{BB962C8B-B14F-4D97-AF65-F5344CB8AC3E}">
        <p14:creationId xmlns:p14="http://schemas.microsoft.com/office/powerpoint/2010/main" val="2842445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BE31947-E7F1-46EC-A901-256F340B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0F394C-0B72-46DE-9339-E5DD6740A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çalışma </a:t>
            </a:r>
            <a:r>
              <a:rPr lang="tr-TR" dirty="0" err="1"/>
              <a:t>pnömoniyi</a:t>
            </a:r>
            <a:r>
              <a:rPr lang="tr-TR" dirty="0"/>
              <a:t> takiben artan </a:t>
            </a:r>
            <a:r>
              <a:rPr lang="tr-TR" dirty="0" err="1"/>
              <a:t>mortalite</a:t>
            </a:r>
            <a:r>
              <a:rPr lang="tr-TR" dirty="0"/>
              <a:t> oranlarını doğrulamaktadır.</a:t>
            </a:r>
          </a:p>
          <a:p>
            <a:r>
              <a:rPr lang="tr-TR" dirty="0"/>
              <a:t>Kısa süreli </a:t>
            </a:r>
            <a:r>
              <a:rPr lang="tr-TR" dirty="0" err="1"/>
              <a:t>mortalite</a:t>
            </a:r>
            <a:r>
              <a:rPr lang="tr-TR" dirty="0"/>
              <a:t> açısından PSI ve CURB-65 skorlarının yanı sıra yüksek serum BUN / albümin oranları ve radyolojik </a:t>
            </a:r>
            <a:r>
              <a:rPr lang="tr-TR" dirty="0" err="1"/>
              <a:t>multilobar</a:t>
            </a:r>
            <a:r>
              <a:rPr lang="tr-TR" dirty="0"/>
              <a:t> tutulum daha kötü </a:t>
            </a:r>
            <a:r>
              <a:rPr lang="tr-TR" dirty="0" err="1"/>
              <a:t>prognozun</a:t>
            </a:r>
            <a:r>
              <a:rPr lang="tr-TR" dirty="0"/>
              <a:t> anlamlı öngörücüsü olarak bulundu.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4945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86F372F-011D-4232-BFD5-362520EB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5D495F-8B67-4F11-8AB6-389A86777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Uzun süreli </a:t>
            </a:r>
            <a:r>
              <a:rPr lang="tr-TR" dirty="0" err="1"/>
              <a:t>mortalite</a:t>
            </a:r>
            <a:r>
              <a:rPr lang="tr-TR" dirty="0"/>
              <a:t> için yaş, </a:t>
            </a:r>
            <a:r>
              <a:rPr lang="tr-TR" dirty="0" err="1"/>
              <a:t>Charlson</a:t>
            </a:r>
            <a:r>
              <a:rPr lang="tr-TR" dirty="0"/>
              <a:t> </a:t>
            </a:r>
            <a:r>
              <a:rPr lang="tr-TR" dirty="0" err="1"/>
              <a:t>komorbidite</a:t>
            </a:r>
            <a:r>
              <a:rPr lang="tr-TR" dirty="0"/>
              <a:t> skoru, ateş olmaması, daha yüksek BUN / albümin oranları ve daha düşük ALT düzeyleri olarak bağımsız belirleyiciler ortaya çıktı.</a:t>
            </a:r>
          </a:p>
          <a:p>
            <a:r>
              <a:rPr lang="tr-TR" dirty="0"/>
              <a:t>Uzun dönem sonuçların öngörücüsü olarak belirlenen BUN / albümin oranları ve ALT seviyeleri ilk kez bu büyük çalışmayla tanımlanmıştır.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6052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54C5EAE-4C31-4005-824F-2E3DEF74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B06F3A-8975-4D46-A4F7-EB51D54CB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TKP tanılı yatan hastaların 30 günlük </a:t>
            </a:r>
            <a:r>
              <a:rPr lang="tr-TR" dirty="0" err="1"/>
              <a:t>mortalitesi</a:t>
            </a:r>
            <a:r>
              <a:rPr lang="tr-TR" dirty="0"/>
              <a:t>, bu çalışma ile yaklaşık olarak % 8.7- %12 </a:t>
            </a:r>
          </a:p>
          <a:p>
            <a:r>
              <a:rPr lang="tr-TR" dirty="0"/>
              <a:t>Bir yıllık </a:t>
            </a:r>
            <a:r>
              <a:rPr lang="tr-TR" dirty="0" err="1"/>
              <a:t>mortalite</a:t>
            </a:r>
            <a:r>
              <a:rPr lang="tr-TR" dirty="0"/>
              <a:t> % 17 - %40,9 </a:t>
            </a:r>
          </a:p>
          <a:p>
            <a:r>
              <a:rPr lang="tr-TR" dirty="0"/>
              <a:t>İki yıllık, üç yıllık ve beş yıllık </a:t>
            </a:r>
            <a:r>
              <a:rPr lang="tr-TR" dirty="0" err="1"/>
              <a:t>mortaliteler</a:t>
            </a:r>
            <a:r>
              <a:rPr lang="tr-TR" dirty="0"/>
              <a:t> sırayla % 27, % 31 ve % 43 olarak bildirilmiştir.</a:t>
            </a:r>
          </a:p>
        </p:txBody>
      </p:sp>
    </p:spTree>
    <p:extLst>
      <p:ext uri="{BB962C8B-B14F-4D97-AF65-F5344CB8AC3E}">
        <p14:creationId xmlns:p14="http://schemas.microsoft.com/office/powerpoint/2010/main" val="2837670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1D3D945-BB72-40F7-9B17-7BD3A0E4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08A9FE-3B41-4268-91D4-322F0EA51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Klinikte ateşin yokluğunun </a:t>
            </a:r>
            <a:r>
              <a:rPr lang="tr-TR" dirty="0" err="1"/>
              <a:t>mortalite</a:t>
            </a:r>
            <a:r>
              <a:rPr lang="tr-TR" dirty="0"/>
              <a:t> üzerinde önemli bir etkisi olduğu bulunmuştur.</a:t>
            </a:r>
          </a:p>
          <a:p>
            <a:r>
              <a:rPr lang="tr-TR" dirty="0"/>
              <a:t>Daha yüksek solunum hızları daha şiddetli </a:t>
            </a:r>
            <a:r>
              <a:rPr lang="tr-TR" dirty="0" err="1"/>
              <a:t>pnömoni</a:t>
            </a:r>
            <a:r>
              <a:rPr lang="tr-TR" dirty="0"/>
              <a:t> ile ilişkili olabileceği bildirilmiştir.</a:t>
            </a:r>
          </a:p>
          <a:p>
            <a:r>
              <a:rPr lang="tr-TR" dirty="0" err="1"/>
              <a:t>Charlson</a:t>
            </a:r>
            <a:r>
              <a:rPr lang="tr-TR" dirty="0"/>
              <a:t> skorunun uzun süreli </a:t>
            </a:r>
            <a:r>
              <a:rPr lang="tr-TR" dirty="0" err="1"/>
              <a:t>mortalitenin</a:t>
            </a:r>
            <a:r>
              <a:rPr lang="tr-TR" dirty="0"/>
              <a:t> bağımsız bir öngörücüsü olduğu ayrıca kısa vadeli sonuçların da bir göstergesi olduğu bulunmuştur.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0937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3AA30C-523D-48F0-A498-1E30E2FD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DCE0D1-7B44-45DB-8E24-A7A0AE8D8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çalışmada BUN / albümin oranı ilk kez uzun süreli </a:t>
            </a:r>
            <a:r>
              <a:rPr lang="tr-TR" dirty="0" err="1"/>
              <a:t>prognozun</a:t>
            </a:r>
            <a:r>
              <a:rPr lang="tr-TR" dirty="0"/>
              <a:t> bir öngörücüsü olarak tanımlanmaktadır.</a:t>
            </a:r>
          </a:p>
          <a:p>
            <a:r>
              <a:rPr lang="tr-TR" dirty="0"/>
              <a:t>Daha önce yapılan çalışmalar anormal karaciğer fonksiyon testlerinin, özellikle de </a:t>
            </a:r>
            <a:r>
              <a:rPr lang="tr-TR" dirty="0" err="1"/>
              <a:t>ALT’nin</a:t>
            </a:r>
            <a:r>
              <a:rPr lang="tr-TR" dirty="0"/>
              <a:t> artmış olmasının hastane yatışlarında </a:t>
            </a:r>
            <a:r>
              <a:rPr lang="tr-TR" dirty="0" err="1"/>
              <a:t>mortaliteyi</a:t>
            </a:r>
            <a:r>
              <a:rPr lang="tr-TR" dirty="0"/>
              <a:t> artırdığını göstermiştir. Ancak, bu çalışmada karaciğer fonksiyon testleri ve kısa süreli </a:t>
            </a:r>
            <a:r>
              <a:rPr lang="tr-TR" dirty="0" err="1"/>
              <a:t>sağkalım</a:t>
            </a:r>
            <a:r>
              <a:rPr lang="tr-TR" dirty="0"/>
              <a:t> arasında böyle bir ilişki tespit edilmedi. Tersine, daha yüksek ALT düzeyinin uzun süreli </a:t>
            </a:r>
            <a:r>
              <a:rPr lang="tr-TR" dirty="0" err="1"/>
              <a:t>sağkalım</a:t>
            </a:r>
            <a:r>
              <a:rPr lang="tr-TR" dirty="0"/>
              <a:t> için koruyucu olduğu gözlendi.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4881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72A6538-9E2A-4FC4-9784-298132CC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Kısıtlılıklar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FA29A8-D4EE-4C6A-B7EF-BE15ED4F0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Retrospektif çalışma olması</a:t>
            </a:r>
          </a:p>
          <a:p>
            <a:r>
              <a:rPr lang="tr-TR" dirty="0"/>
              <a:t>Ölüm nedeninin analizinin yapılamaması</a:t>
            </a:r>
          </a:p>
          <a:p>
            <a:r>
              <a:rPr lang="tr-TR" dirty="0"/>
              <a:t>Ayaktan ve YBÜ de takip edilen hastaların çalışmaya dahil edilmemesi</a:t>
            </a:r>
          </a:p>
        </p:txBody>
      </p:sp>
    </p:spTree>
    <p:extLst>
      <p:ext uri="{BB962C8B-B14F-4D97-AF65-F5344CB8AC3E}">
        <p14:creationId xmlns:p14="http://schemas.microsoft.com/office/powerpoint/2010/main" val="3857709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5B9B694-19E4-46A8-9E36-5B010DF4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5A33B2-36DF-42A6-95ED-A14FDB781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İyi belgelenmiş bir veri tabanına sahip geniş bir çalışma örneği olması ise çalışmanın güçlü yanıdır.</a:t>
            </a:r>
          </a:p>
          <a:p>
            <a:r>
              <a:rPr lang="tr-TR" dirty="0"/>
              <a:t>Sonuç olarak, TKP için hastaneye yatış sonrası uzun süreli </a:t>
            </a:r>
            <a:r>
              <a:rPr lang="tr-TR" dirty="0" err="1"/>
              <a:t>mortalite</a:t>
            </a:r>
            <a:r>
              <a:rPr lang="tr-TR" dirty="0"/>
              <a:t> oranı yüksektir. </a:t>
            </a:r>
          </a:p>
          <a:p>
            <a:r>
              <a:rPr lang="tr-TR" dirty="0"/>
              <a:t>İleri yaş, yüksek </a:t>
            </a:r>
            <a:r>
              <a:rPr lang="tr-TR" dirty="0" err="1"/>
              <a:t>Charlson</a:t>
            </a:r>
            <a:r>
              <a:rPr lang="tr-TR" dirty="0"/>
              <a:t> skoru, artmış solunum hızı ve düşük ateşi olan hastalarda geç </a:t>
            </a:r>
            <a:r>
              <a:rPr lang="tr-TR" dirty="0" err="1"/>
              <a:t>mortalite</a:t>
            </a:r>
            <a:r>
              <a:rPr lang="tr-TR" dirty="0"/>
              <a:t> riski anlamlı derecede artmıştır.</a:t>
            </a:r>
          </a:p>
          <a:p>
            <a:r>
              <a:rPr lang="tr-TR" dirty="0"/>
              <a:t>BUN / albümin oranları ve ALT seviyeleri </a:t>
            </a:r>
            <a:r>
              <a:rPr lang="tr-TR" dirty="0" err="1"/>
              <a:t>sağkalımın</a:t>
            </a:r>
            <a:r>
              <a:rPr lang="tr-TR" dirty="0"/>
              <a:t> anlamlı belirleyicileridir. Bu tür hasta alt grupları için ek müdahaleler ve daha yakın izlem gerekli olacaktır.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673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C0A942C-31B0-4C28-8DAA-6A6A50AB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DC32FB-0430-444D-8E5A-C46788608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çalışmanın amacı hastanede yatan hastalarda </a:t>
            </a:r>
            <a:r>
              <a:rPr lang="tr-TR" dirty="0" err="1"/>
              <a:t>TKP’nin</a:t>
            </a:r>
            <a:r>
              <a:rPr lang="tr-TR" dirty="0"/>
              <a:t> kısa ve uzun dönem sonuçlarını araştırmak ve </a:t>
            </a:r>
            <a:r>
              <a:rPr lang="tr-TR" dirty="0" err="1"/>
              <a:t>mortalitenin</a:t>
            </a:r>
            <a:r>
              <a:rPr lang="tr-TR" dirty="0"/>
              <a:t> </a:t>
            </a:r>
            <a:r>
              <a:rPr lang="tr-TR" dirty="0" err="1"/>
              <a:t>prediktif</a:t>
            </a:r>
            <a:r>
              <a:rPr lang="tr-TR" dirty="0"/>
              <a:t> faktörlerini tanımlamaktır.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606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470B502-3749-467F-8F0B-7B3DF2B3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Metod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2AC3F5-1119-48FC-AF42-48A157C1E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Retrospektif, çok merkezli, gözlemsel bir </a:t>
            </a:r>
            <a:r>
              <a:rPr lang="tr-TR" dirty="0" err="1"/>
              <a:t>kohort</a:t>
            </a:r>
            <a:r>
              <a:rPr lang="tr-TR" dirty="0"/>
              <a:t> çalışması </a:t>
            </a:r>
          </a:p>
          <a:p>
            <a:r>
              <a:rPr lang="tr-TR" dirty="0"/>
              <a:t>Türkiye’de sekiz hastanede gerçekleştirilmiştir (7 üniversite hastanesi ve 1 eğitim ve araştırma hastanesi) </a:t>
            </a:r>
          </a:p>
          <a:p>
            <a:r>
              <a:rPr lang="tr-TR" dirty="0"/>
              <a:t>2011-2013 yılları arasında hastanede yatan TKP tanılı hastalar çalışmaya dahil edildi.</a:t>
            </a:r>
          </a:p>
          <a:p>
            <a:r>
              <a:rPr lang="tr-TR" dirty="0"/>
              <a:t>Veriler Türk </a:t>
            </a:r>
            <a:r>
              <a:rPr lang="tr-TR" dirty="0" err="1"/>
              <a:t>Toraks</a:t>
            </a:r>
            <a:r>
              <a:rPr lang="tr-TR" dirty="0"/>
              <a:t> Derneği </a:t>
            </a:r>
            <a:r>
              <a:rPr lang="tr-TR" dirty="0" err="1"/>
              <a:t>pnömoni</a:t>
            </a:r>
            <a:r>
              <a:rPr lang="tr-TR" dirty="0"/>
              <a:t> veri tabanından elde edildi.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015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EC8FBC9-F840-4D17-9DF6-8ACF8956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Metod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32F818-959D-4050-8BEF-47C5D092B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Akciğer </a:t>
            </a:r>
            <a:r>
              <a:rPr lang="tr-TR" dirty="0" err="1"/>
              <a:t>grafisinde</a:t>
            </a:r>
            <a:r>
              <a:rPr lang="tr-TR" dirty="0"/>
              <a:t>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infiltrasyon</a:t>
            </a:r>
            <a:r>
              <a:rPr lang="tr-TR" dirty="0"/>
              <a:t> saptanan, öksürük, </a:t>
            </a:r>
            <a:r>
              <a:rPr lang="tr-TR" dirty="0" err="1"/>
              <a:t>pürülan</a:t>
            </a:r>
            <a:r>
              <a:rPr lang="tr-TR" dirty="0"/>
              <a:t> balgam, </a:t>
            </a:r>
            <a:r>
              <a:rPr lang="tr-TR" dirty="0" err="1"/>
              <a:t>plöretik</a:t>
            </a:r>
            <a:r>
              <a:rPr lang="tr-TR" dirty="0"/>
              <a:t> göğüs ağrısı, nefes darlığı, ateş veya </a:t>
            </a:r>
            <a:r>
              <a:rPr lang="tr-TR" dirty="0" err="1"/>
              <a:t>oskültasyon</a:t>
            </a:r>
            <a:r>
              <a:rPr lang="tr-TR" dirty="0"/>
              <a:t> bulgusu olan olgular TKP tanısı almışlardır.</a:t>
            </a:r>
          </a:p>
          <a:p>
            <a:r>
              <a:rPr lang="tr-TR" dirty="0"/>
              <a:t>Kimlik numarası kayıtlı olmayan hastalar, ayaktan tedavi gören hastalar ve 18 yaş altı hastalar çalışmaya dahil edilmedi.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756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A932F9F-4A2A-4056-A873-09ABF7003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Metod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22A484-15B2-441E-B314-2300F1885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Demografik özellikler, semptomlar, fizik muayene bulguları, </a:t>
            </a:r>
            <a:r>
              <a:rPr lang="tr-TR" dirty="0" err="1"/>
              <a:t>vital</a:t>
            </a:r>
            <a:r>
              <a:rPr lang="tr-TR" dirty="0"/>
              <a:t> bulgular, sigara içme durumu ve </a:t>
            </a:r>
            <a:r>
              <a:rPr lang="tr-TR" dirty="0" err="1"/>
              <a:t>komorbidite</a:t>
            </a:r>
            <a:r>
              <a:rPr lang="tr-TR" dirty="0"/>
              <a:t> durumları kaydedildi. </a:t>
            </a:r>
          </a:p>
          <a:p>
            <a:r>
              <a:rPr lang="tr-TR" dirty="0"/>
              <a:t>Her hasta için </a:t>
            </a:r>
            <a:r>
              <a:rPr lang="tr-TR" dirty="0" err="1"/>
              <a:t>Charlson</a:t>
            </a:r>
            <a:r>
              <a:rPr lang="tr-TR" dirty="0"/>
              <a:t> </a:t>
            </a:r>
            <a:r>
              <a:rPr lang="tr-TR" dirty="0" err="1"/>
              <a:t>komorbidite</a:t>
            </a:r>
            <a:r>
              <a:rPr lang="tr-TR" dirty="0"/>
              <a:t> skoru hesaplandı. </a:t>
            </a:r>
          </a:p>
        </p:txBody>
      </p:sp>
    </p:spTree>
    <p:extLst>
      <p:ext uri="{BB962C8B-B14F-4D97-AF65-F5344CB8AC3E}">
        <p14:creationId xmlns:p14="http://schemas.microsoft.com/office/powerpoint/2010/main" val="351445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5A3D25D-AC79-4C22-B476-A83973F8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Charlson</a:t>
            </a:r>
            <a:r>
              <a:rPr lang="tr-TR" dirty="0"/>
              <a:t> </a:t>
            </a:r>
            <a:r>
              <a:rPr lang="tr-TR" dirty="0" err="1"/>
              <a:t>comorbidity</a:t>
            </a:r>
            <a:r>
              <a:rPr lang="tr-TR" dirty="0"/>
              <a:t> </a:t>
            </a:r>
            <a:r>
              <a:rPr lang="tr-TR" dirty="0" err="1"/>
              <a:t>index</a:t>
            </a:r>
            <a:endParaRPr lang="tr-TR" dirty="0"/>
          </a:p>
        </p:txBody>
      </p:sp>
      <p:pic>
        <p:nvPicPr>
          <p:cNvPr id="9" name="İçerik Yer Tutucusu 8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17D88CEE-F678-4B66-9763-01287BE2C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9" y="2617076"/>
            <a:ext cx="6891236" cy="2900856"/>
          </a:xfr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E4933C4-60A4-4443-B4BF-1EE8688AD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4" y="3384547"/>
            <a:ext cx="19051" cy="88905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489B69F2-F29E-4C2A-8240-88C9894DA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38" y="4640227"/>
            <a:ext cx="4476980" cy="20257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9805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F85E98D-A773-4E97-AFCB-74599C6B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Metod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DEBB5D-25AE-4865-AFA7-92D6DEC3F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Laboratuvar </a:t>
            </a:r>
            <a:r>
              <a:rPr lang="tr-TR" dirty="0">
                <a:sym typeface="Wingdings" panose="05000000000000000000" pitchFamily="2" charset="2"/>
              </a:rPr>
              <a:t>B</a:t>
            </a:r>
            <a:r>
              <a:rPr lang="tr-TR" dirty="0"/>
              <a:t>eyaz kan hücresi (WBC), plazma </a:t>
            </a:r>
            <a:r>
              <a:rPr lang="tr-TR" dirty="0" err="1"/>
              <a:t>glukozu</a:t>
            </a:r>
            <a:r>
              <a:rPr lang="tr-TR" dirty="0"/>
              <a:t>, BUN, ALT, albümin ve C-reaktif protein (CRP) parametreleri değerlendirildi. BUN/albümin oranları hesaplandı.</a:t>
            </a:r>
          </a:p>
          <a:p>
            <a:r>
              <a:rPr lang="tr-TR" dirty="0"/>
              <a:t>Akciğer </a:t>
            </a:r>
            <a:r>
              <a:rPr lang="tr-TR" dirty="0" err="1"/>
              <a:t>grafi</a:t>
            </a:r>
            <a:r>
              <a:rPr lang="tr-TR" dirty="0"/>
              <a:t> bulguları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A</a:t>
            </a:r>
            <a:r>
              <a:rPr lang="tr-TR" dirty="0" err="1"/>
              <a:t>lveolar</a:t>
            </a:r>
            <a:r>
              <a:rPr lang="tr-TR" dirty="0"/>
              <a:t> konsolidasyon, </a:t>
            </a:r>
            <a:r>
              <a:rPr lang="tr-TR" dirty="0" err="1"/>
              <a:t>interstisyel</a:t>
            </a:r>
            <a:r>
              <a:rPr lang="tr-TR" dirty="0"/>
              <a:t> </a:t>
            </a:r>
            <a:r>
              <a:rPr lang="tr-TR" dirty="0" err="1"/>
              <a:t>patern</a:t>
            </a:r>
            <a:r>
              <a:rPr lang="tr-TR" dirty="0"/>
              <a:t>, </a:t>
            </a:r>
            <a:r>
              <a:rPr lang="tr-TR" dirty="0" err="1"/>
              <a:t>plevral</a:t>
            </a:r>
            <a:r>
              <a:rPr lang="tr-TR" dirty="0"/>
              <a:t> </a:t>
            </a:r>
            <a:r>
              <a:rPr lang="tr-TR" dirty="0" err="1"/>
              <a:t>efüzyon</a:t>
            </a:r>
            <a:r>
              <a:rPr lang="tr-TR" dirty="0"/>
              <a:t>, </a:t>
            </a:r>
            <a:r>
              <a:rPr lang="tr-TR" dirty="0" err="1"/>
              <a:t>lober</a:t>
            </a:r>
            <a:r>
              <a:rPr lang="tr-TR" dirty="0"/>
              <a:t> veya </a:t>
            </a:r>
            <a:r>
              <a:rPr lang="tr-TR" dirty="0" err="1"/>
              <a:t>multilober</a:t>
            </a:r>
            <a:r>
              <a:rPr lang="tr-TR" dirty="0"/>
              <a:t> tutulum değerlendirildi.</a:t>
            </a:r>
          </a:p>
          <a:p>
            <a:r>
              <a:rPr lang="tr-TR" dirty="0"/>
              <a:t> CURB-65 skoru (</a:t>
            </a:r>
            <a:r>
              <a:rPr lang="tr-TR" dirty="0" err="1"/>
              <a:t>konfüzyon</a:t>
            </a:r>
            <a:r>
              <a:rPr lang="tr-TR" dirty="0"/>
              <a:t>, üremi, solunum hızı, düşük kan basıncı, 65 yaş ve üstü) ve PSI (</a:t>
            </a:r>
            <a:r>
              <a:rPr lang="tr-TR" dirty="0" err="1"/>
              <a:t>pnömoni</a:t>
            </a:r>
            <a:r>
              <a:rPr lang="tr-TR" dirty="0"/>
              <a:t> şiddet indeksi) skoru kaydedildi.</a:t>
            </a:r>
          </a:p>
        </p:txBody>
      </p:sp>
    </p:spTree>
    <p:extLst>
      <p:ext uri="{BB962C8B-B14F-4D97-AF65-F5344CB8AC3E}">
        <p14:creationId xmlns:p14="http://schemas.microsoft.com/office/powerpoint/2010/main" val="229237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F78DAAE-B0C3-49A3-8AB1-AD2FF0E368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A8A81D-3338-4B0F-A26F-A3D259D276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3DFC55EB-BDA7-474D-9AF3-FE76A625E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71" y="2505316"/>
            <a:ext cx="8179858" cy="18473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155665-7CE2-4939-AE5E-020DC1D207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2872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Medy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696</TotalTime>
  <Words>1131</Words>
  <Application>Microsoft Office PowerPoint</Application>
  <PresentationFormat>Geniş ekran</PresentationFormat>
  <Paragraphs>103</Paragraphs>
  <Slides>27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Wingdings</vt:lpstr>
      <vt:lpstr>Wingdings 3</vt:lpstr>
      <vt:lpstr>İyon Toplantı Odası</vt:lpstr>
      <vt:lpstr>PowerPoint Sunusu</vt:lpstr>
      <vt:lpstr>Giriş </vt:lpstr>
      <vt:lpstr>Amaç </vt:lpstr>
      <vt:lpstr>Metod </vt:lpstr>
      <vt:lpstr>Metod </vt:lpstr>
      <vt:lpstr>Metod </vt:lpstr>
      <vt:lpstr>Charlson comorbidity index</vt:lpstr>
      <vt:lpstr>Metod </vt:lpstr>
      <vt:lpstr>PowerPoint Sunusu</vt:lpstr>
      <vt:lpstr>PowerPoint Sunusu</vt:lpstr>
      <vt:lpstr>Metod </vt:lpstr>
      <vt:lpstr>Metod </vt:lpstr>
      <vt:lpstr>Bulgular </vt:lpstr>
      <vt:lpstr>Bulgular  </vt:lpstr>
      <vt:lpstr>PowerPoint Sunusu</vt:lpstr>
      <vt:lpstr>Sonuç </vt:lpstr>
      <vt:lpstr>Sonuç </vt:lpstr>
      <vt:lpstr>Sonuç </vt:lpstr>
      <vt:lpstr>PowerPoint Sunusu</vt:lpstr>
      <vt:lpstr>Sonuç </vt:lpstr>
      <vt:lpstr>Tartışma </vt:lpstr>
      <vt:lpstr>Tartışma </vt:lpstr>
      <vt:lpstr>Tartışma </vt:lpstr>
      <vt:lpstr>Tartışma </vt:lpstr>
      <vt:lpstr>Tartışma </vt:lpstr>
      <vt:lpstr>Kısıtlılıklar </vt:lpstr>
      <vt:lpstr>Özet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esranur0609@gmail.com</dc:creator>
  <cp:lastModifiedBy>esranur0609@gmail.com</cp:lastModifiedBy>
  <cp:revision>63</cp:revision>
  <dcterms:created xsi:type="dcterms:W3CDTF">2018-04-16T11:02:51Z</dcterms:created>
  <dcterms:modified xsi:type="dcterms:W3CDTF">2018-04-24T08:48:34Z</dcterms:modified>
</cp:coreProperties>
</file>