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87"/>
  </p:notesMasterIdLst>
  <p:sldIdLst>
    <p:sldId id="256" r:id="rId2"/>
    <p:sldId id="299" r:id="rId3"/>
    <p:sldId id="300" r:id="rId4"/>
    <p:sldId id="301" r:id="rId5"/>
    <p:sldId id="361" r:id="rId6"/>
    <p:sldId id="362" r:id="rId7"/>
    <p:sldId id="363" r:id="rId8"/>
    <p:sldId id="364" r:id="rId9"/>
    <p:sldId id="365" r:id="rId10"/>
    <p:sldId id="366" r:id="rId11"/>
    <p:sldId id="302" r:id="rId12"/>
    <p:sldId id="304" r:id="rId13"/>
    <p:sldId id="292" r:id="rId14"/>
    <p:sldId id="305" r:id="rId15"/>
    <p:sldId id="306" r:id="rId16"/>
    <p:sldId id="307" r:id="rId17"/>
    <p:sldId id="309" r:id="rId18"/>
    <p:sldId id="310" r:id="rId19"/>
    <p:sldId id="311" r:id="rId20"/>
    <p:sldId id="335" r:id="rId21"/>
    <p:sldId id="337" r:id="rId22"/>
    <p:sldId id="338" r:id="rId23"/>
    <p:sldId id="339" r:id="rId24"/>
    <p:sldId id="312" r:id="rId25"/>
    <p:sldId id="313" r:id="rId26"/>
    <p:sldId id="314" r:id="rId27"/>
    <p:sldId id="315" r:id="rId28"/>
    <p:sldId id="316" r:id="rId29"/>
    <p:sldId id="325" r:id="rId30"/>
    <p:sldId id="326" r:id="rId31"/>
    <p:sldId id="320" r:id="rId32"/>
    <p:sldId id="321" r:id="rId33"/>
    <p:sldId id="322" r:id="rId34"/>
    <p:sldId id="257" r:id="rId35"/>
    <p:sldId id="259" r:id="rId36"/>
    <p:sldId id="261" r:id="rId37"/>
    <p:sldId id="265" r:id="rId38"/>
    <p:sldId id="262" r:id="rId39"/>
    <p:sldId id="263" r:id="rId40"/>
    <p:sldId id="264" r:id="rId41"/>
    <p:sldId id="266" r:id="rId42"/>
    <p:sldId id="328" r:id="rId43"/>
    <p:sldId id="269" r:id="rId44"/>
    <p:sldId id="270" r:id="rId45"/>
    <p:sldId id="271" r:id="rId46"/>
    <p:sldId id="273" r:id="rId47"/>
    <p:sldId id="275" r:id="rId48"/>
    <p:sldId id="279" r:id="rId49"/>
    <p:sldId id="281" r:id="rId50"/>
    <p:sldId id="282" r:id="rId51"/>
    <p:sldId id="283" r:id="rId52"/>
    <p:sldId id="284" r:id="rId53"/>
    <p:sldId id="289" r:id="rId54"/>
    <p:sldId id="294" r:id="rId55"/>
    <p:sldId id="293" r:id="rId56"/>
    <p:sldId id="295" r:id="rId57"/>
    <p:sldId id="296" r:id="rId58"/>
    <p:sldId id="297" r:id="rId59"/>
    <p:sldId id="329" r:id="rId60"/>
    <p:sldId id="341" r:id="rId61"/>
    <p:sldId id="342" r:id="rId62"/>
    <p:sldId id="343" r:id="rId63"/>
    <p:sldId id="330" r:id="rId64"/>
    <p:sldId id="331" r:id="rId65"/>
    <p:sldId id="359" r:id="rId66"/>
    <p:sldId id="332" r:id="rId67"/>
    <p:sldId id="333" r:id="rId68"/>
    <p:sldId id="344" r:id="rId69"/>
    <p:sldId id="345" r:id="rId70"/>
    <p:sldId id="346" r:id="rId71"/>
    <p:sldId id="347" r:id="rId72"/>
    <p:sldId id="348" r:id="rId73"/>
    <p:sldId id="350" r:id="rId74"/>
    <p:sldId id="351" r:id="rId75"/>
    <p:sldId id="352" r:id="rId76"/>
    <p:sldId id="353" r:id="rId77"/>
    <p:sldId id="354" r:id="rId78"/>
    <p:sldId id="355" r:id="rId79"/>
    <p:sldId id="356" r:id="rId80"/>
    <p:sldId id="357" r:id="rId81"/>
    <p:sldId id="358" r:id="rId82"/>
    <p:sldId id="360" r:id="rId83"/>
    <p:sldId id="368" r:id="rId84"/>
    <p:sldId id="369" r:id="rId85"/>
    <p:sldId id="370"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BBB12-C732-4C80-9006-CD610FA1FDB6}" type="datetimeFigureOut">
              <a:rPr lang="tr-TR" smtClean="0"/>
              <a:t>9.10.2023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1D05B-B895-48CC-B46B-330E16F08BE8}" type="slidenum">
              <a:rPr lang="tr-TR" smtClean="0"/>
              <a:t>‹#›</a:t>
            </a:fld>
            <a:endParaRPr lang="tr-TR"/>
          </a:p>
        </p:txBody>
      </p:sp>
    </p:spTree>
    <p:extLst>
      <p:ext uri="{BB962C8B-B14F-4D97-AF65-F5344CB8AC3E}">
        <p14:creationId xmlns:p14="http://schemas.microsoft.com/office/powerpoint/2010/main" val="2672434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Dağılımı: simetrik, </a:t>
            </a:r>
            <a:r>
              <a:rPr lang="tr-TR" dirty="0" err="1"/>
              <a:t>dermatomal</a:t>
            </a:r>
            <a:r>
              <a:rPr lang="tr-TR" dirty="0"/>
              <a:t>. çam ağacı benzeri,</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Kıvamı: yumuşak-sert, ısı artışı, </a:t>
            </a:r>
            <a:r>
              <a:rPr lang="tr-TR" dirty="0" err="1"/>
              <a:t>fluktuasyon</a:t>
            </a:r>
            <a:r>
              <a:rPr lang="tr-TR"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endParaRPr lang="tr-TR" dirty="0"/>
          </a:p>
        </p:txBody>
      </p:sp>
      <p:sp>
        <p:nvSpPr>
          <p:cNvPr id="4" name="Slayt Numarası Yer Tutucusu 3"/>
          <p:cNvSpPr>
            <a:spLocks noGrp="1"/>
          </p:cNvSpPr>
          <p:nvPr>
            <p:ph type="sldNum" sz="quarter" idx="5"/>
          </p:nvPr>
        </p:nvSpPr>
        <p:spPr/>
        <p:txBody>
          <a:bodyPr/>
          <a:lstStyle/>
          <a:p>
            <a:fld id="{FAA1D05B-B895-48CC-B46B-330E16F08BE8}" type="slidenum">
              <a:rPr lang="tr-TR" smtClean="0"/>
              <a:t>10</a:t>
            </a:fld>
            <a:endParaRPr lang="tr-TR"/>
          </a:p>
        </p:txBody>
      </p:sp>
    </p:spTree>
    <p:extLst>
      <p:ext uri="{BB962C8B-B14F-4D97-AF65-F5344CB8AC3E}">
        <p14:creationId xmlns:p14="http://schemas.microsoft.com/office/powerpoint/2010/main" val="1467682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gerçek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prekanseröz</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lezyonlardır. Bu lezyonlarda histopatolojik olarak displazi veya in </a:t>
            </a:r>
            <a:r>
              <a:rPr lang="tr-TR" sz="1800" kern="100" dirty="0" err="1">
                <a:effectLst/>
                <a:latin typeface="Calibri" panose="020F0502020204030204" pitchFamily="34" charset="0"/>
                <a:ea typeface="Calibri" panose="020F0502020204030204" pitchFamily="34" charset="0"/>
                <a:cs typeface="Times New Roman" panose="02020603050405020304" pitchFamily="18" charset="0"/>
              </a:rPr>
              <a:t>situ</a:t>
            </a:r>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karsinom izlenmekte olup SHK gelişimine doğrudan öncülük ederler.</a:t>
            </a:r>
          </a:p>
          <a:p>
            <a:endParaRPr lang="tr-TR" dirty="0"/>
          </a:p>
        </p:txBody>
      </p:sp>
      <p:sp>
        <p:nvSpPr>
          <p:cNvPr id="4" name="Slayt Numarası Yer Tutucusu 3"/>
          <p:cNvSpPr>
            <a:spLocks noGrp="1"/>
          </p:cNvSpPr>
          <p:nvPr>
            <p:ph type="sldNum" sz="quarter" idx="5"/>
          </p:nvPr>
        </p:nvSpPr>
        <p:spPr/>
        <p:txBody>
          <a:bodyPr/>
          <a:lstStyle/>
          <a:p>
            <a:fld id="{FAA1D05B-B895-48CC-B46B-330E16F08BE8}" type="slidenum">
              <a:rPr lang="tr-TR" smtClean="0"/>
              <a:t>35</a:t>
            </a:fld>
            <a:endParaRPr lang="tr-TR"/>
          </a:p>
        </p:txBody>
      </p:sp>
    </p:spTree>
    <p:extLst>
      <p:ext uri="{BB962C8B-B14F-4D97-AF65-F5344CB8AC3E}">
        <p14:creationId xmlns:p14="http://schemas.microsoft.com/office/powerpoint/2010/main" val="3753829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kern="100" dirty="0">
                <a:effectLst/>
                <a:ea typeface="Calibri" panose="020F0502020204030204" pitchFamily="34" charset="0"/>
                <a:cs typeface="Calibri" panose="020F0502020204030204" pitchFamily="34" charset="0"/>
              </a:rPr>
              <a:t>Solar keratoz/</a:t>
            </a:r>
            <a:r>
              <a:rPr lang="tr-TR" kern="100" dirty="0" err="1">
                <a:effectLst/>
                <a:ea typeface="Calibri" panose="020F0502020204030204" pitchFamily="34" charset="0"/>
                <a:cs typeface="Calibri" panose="020F0502020204030204" pitchFamily="34" charset="0"/>
              </a:rPr>
              <a:t>senil</a:t>
            </a:r>
            <a:r>
              <a:rPr lang="tr-TR" kern="100" dirty="0">
                <a:effectLst/>
                <a:ea typeface="Calibri" panose="020F0502020204030204" pitchFamily="34" charset="0"/>
                <a:cs typeface="Calibri" panose="020F0502020204030204" pitchFamily="34" charset="0"/>
              </a:rPr>
              <a:t> keratoz olarak da adlandırılır</a:t>
            </a:r>
          </a:p>
          <a:p>
            <a:endParaRPr lang="tr-TR" dirty="0"/>
          </a:p>
        </p:txBody>
      </p:sp>
      <p:sp>
        <p:nvSpPr>
          <p:cNvPr id="4" name="Slayt Numarası Yer Tutucusu 3"/>
          <p:cNvSpPr>
            <a:spLocks noGrp="1"/>
          </p:cNvSpPr>
          <p:nvPr>
            <p:ph type="sldNum" sz="quarter" idx="5"/>
          </p:nvPr>
        </p:nvSpPr>
        <p:spPr/>
        <p:txBody>
          <a:bodyPr/>
          <a:lstStyle/>
          <a:p>
            <a:fld id="{FAA1D05B-B895-48CC-B46B-330E16F08BE8}" type="slidenum">
              <a:rPr lang="tr-TR" smtClean="0"/>
              <a:t>36</a:t>
            </a:fld>
            <a:endParaRPr lang="tr-TR"/>
          </a:p>
        </p:txBody>
      </p:sp>
    </p:spTree>
    <p:extLst>
      <p:ext uri="{BB962C8B-B14F-4D97-AF65-F5344CB8AC3E}">
        <p14:creationId xmlns:p14="http://schemas.microsoft.com/office/powerpoint/2010/main" val="4175924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Bazı olgularda ilk lezyon gelişiminden sonraki 10 yıl içinde bir veya daha fazla yeni BCC gelişebilir</a:t>
            </a:r>
          </a:p>
          <a:p>
            <a:endParaRPr lang="tr-TR" dirty="0"/>
          </a:p>
        </p:txBody>
      </p:sp>
      <p:sp>
        <p:nvSpPr>
          <p:cNvPr id="4" name="Slayt Numarası Yer Tutucusu 3"/>
          <p:cNvSpPr>
            <a:spLocks noGrp="1"/>
          </p:cNvSpPr>
          <p:nvPr>
            <p:ph type="sldNum" sz="quarter" idx="5"/>
          </p:nvPr>
        </p:nvSpPr>
        <p:spPr/>
        <p:txBody>
          <a:bodyPr/>
          <a:lstStyle/>
          <a:p>
            <a:fld id="{FAA1D05B-B895-48CC-B46B-330E16F08BE8}" type="slidenum">
              <a:rPr lang="tr-TR" smtClean="0"/>
              <a:t>63</a:t>
            </a:fld>
            <a:endParaRPr lang="tr-TR"/>
          </a:p>
        </p:txBody>
      </p:sp>
    </p:spTree>
    <p:extLst>
      <p:ext uri="{BB962C8B-B14F-4D97-AF65-F5344CB8AC3E}">
        <p14:creationId xmlns:p14="http://schemas.microsoft.com/office/powerpoint/2010/main" val="655279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Erkeklerde sık görülme nedeni, erkeklerin kadınlara kıyasla güneş ve kimyasal maddelere daha fazla maruz kalmaları</a:t>
            </a:r>
          </a:p>
          <a:p>
            <a:endParaRPr lang="tr-TR" dirty="0"/>
          </a:p>
        </p:txBody>
      </p:sp>
      <p:sp>
        <p:nvSpPr>
          <p:cNvPr id="4" name="Slayt Numarası Yer Tutucusu 3"/>
          <p:cNvSpPr>
            <a:spLocks noGrp="1"/>
          </p:cNvSpPr>
          <p:nvPr>
            <p:ph type="sldNum" sz="quarter" idx="5"/>
          </p:nvPr>
        </p:nvSpPr>
        <p:spPr/>
        <p:txBody>
          <a:bodyPr/>
          <a:lstStyle/>
          <a:p>
            <a:fld id="{FAA1D05B-B895-48CC-B46B-330E16F08BE8}" type="slidenum">
              <a:rPr lang="tr-TR" smtClean="0"/>
              <a:t>68</a:t>
            </a:fld>
            <a:endParaRPr lang="tr-TR"/>
          </a:p>
        </p:txBody>
      </p:sp>
    </p:spTree>
    <p:extLst>
      <p:ext uri="{BB962C8B-B14F-4D97-AF65-F5344CB8AC3E}">
        <p14:creationId xmlns:p14="http://schemas.microsoft.com/office/powerpoint/2010/main" val="3995515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Deri tipi: Açık tenli, sarışın, çillenmesi olan ve güneş yanığına eğilimli kişilerde daha çok gözlenir.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KMN: konjenital </a:t>
            </a:r>
            <a:r>
              <a:rPr lang="tr-TR" dirty="0" err="1"/>
              <a:t>melanositik</a:t>
            </a:r>
            <a:r>
              <a:rPr lang="tr-TR" dirty="0"/>
              <a:t> </a:t>
            </a:r>
            <a:r>
              <a:rPr lang="tr-TR" dirty="0" err="1"/>
              <a:t>nevüs</a:t>
            </a:r>
            <a:endParaRPr lang="tr-TR" dirty="0"/>
          </a:p>
          <a:p>
            <a:endParaRPr lang="tr-TR" dirty="0"/>
          </a:p>
        </p:txBody>
      </p:sp>
      <p:sp>
        <p:nvSpPr>
          <p:cNvPr id="4" name="Slayt Numarası Yer Tutucusu 3"/>
          <p:cNvSpPr>
            <a:spLocks noGrp="1"/>
          </p:cNvSpPr>
          <p:nvPr>
            <p:ph type="sldNum" sz="quarter" idx="5"/>
          </p:nvPr>
        </p:nvSpPr>
        <p:spPr/>
        <p:txBody>
          <a:bodyPr/>
          <a:lstStyle/>
          <a:p>
            <a:fld id="{FAA1D05B-B895-48CC-B46B-330E16F08BE8}" type="slidenum">
              <a:rPr lang="tr-TR" smtClean="0"/>
              <a:t>73</a:t>
            </a:fld>
            <a:endParaRPr lang="tr-TR"/>
          </a:p>
        </p:txBody>
      </p:sp>
    </p:spTree>
    <p:extLst>
      <p:ext uri="{BB962C8B-B14F-4D97-AF65-F5344CB8AC3E}">
        <p14:creationId xmlns:p14="http://schemas.microsoft.com/office/powerpoint/2010/main" val="198790514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14533175-5818-48E7-A5B9-FF35CE30EE1C}" type="datetimeFigureOut">
              <a:rPr lang="tr-TR" smtClean="0"/>
              <a:t>9.10.2023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73154F7D-F28E-415F-B847-1949A282B8B3}" type="slidenum">
              <a:rPr lang="tr-TR" smtClean="0"/>
              <a:t>‹#›</a:t>
            </a:fld>
            <a:endParaRPr lang="tr-TR"/>
          </a:p>
        </p:txBody>
      </p:sp>
    </p:spTree>
    <p:extLst>
      <p:ext uri="{BB962C8B-B14F-4D97-AF65-F5344CB8AC3E}">
        <p14:creationId xmlns:p14="http://schemas.microsoft.com/office/powerpoint/2010/main" val="1113982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4533175-5818-48E7-A5B9-FF35CE30EE1C}" type="datetimeFigureOut">
              <a:rPr lang="tr-TR" smtClean="0"/>
              <a:t>9.10.2023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3154F7D-F28E-415F-B847-1949A282B8B3}" type="slidenum">
              <a:rPr lang="tr-TR" smtClean="0"/>
              <a:t>‹#›</a:t>
            </a:fld>
            <a:endParaRPr lang="tr-TR"/>
          </a:p>
        </p:txBody>
      </p:sp>
    </p:spTree>
    <p:extLst>
      <p:ext uri="{BB962C8B-B14F-4D97-AF65-F5344CB8AC3E}">
        <p14:creationId xmlns:p14="http://schemas.microsoft.com/office/powerpoint/2010/main" val="1558024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4533175-5818-48E7-A5B9-FF35CE30EE1C}" type="datetimeFigureOut">
              <a:rPr lang="tr-TR" smtClean="0"/>
              <a:t>9.10.2023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3154F7D-F28E-415F-B847-1949A282B8B3}" type="slidenum">
              <a:rPr lang="tr-TR" smtClean="0"/>
              <a:t>‹#›</a:t>
            </a:fld>
            <a:endParaRPr lang="tr-TR"/>
          </a:p>
        </p:txBody>
      </p:sp>
    </p:spTree>
    <p:extLst>
      <p:ext uri="{BB962C8B-B14F-4D97-AF65-F5344CB8AC3E}">
        <p14:creationId xmlns:p14="http://schemas.microsoft.com/office/powerpoint/2010/main" val="1613823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4533175-5818-48E7-A5B9-FF35CE30EE1C}" type="datetimeFigureOut">
              <a:rPr lang="tr-TR" smtClean="0"/>
              <a:t>9.10.2023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3154F7D-F28E-415F-B847-1949A282B8B3}" type="slidenum">
              <a:rPr lang="tr-TR" smtClean="0"/>
              <a:t>‹#›</a:t>
            </a:fld>
            <a:endParaRPr lang="tr-TR"/>
          </a:p>
        </p:txBody>
      </p:sp>
    </p:spTree>
    <p:extLst>
      <p:ext uri="{BB962C8B-B14F-4D97-AF65-F5344CB8AC3E}">
        <p14:creationId xmlns:p14="http://schemas.microsoft.com/office/powerpoint/2010/main" val="3272964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tr-TR"/>
              <a:t>Asıl başlık stilini düzenlemek için tıklayın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a:xfrm>
            <a:off x="8593667" y="6272784"/>
            <a:ext cx="2644309" cy="365125"/>
          </a:xfrm>
        </p:spPr>
        <p:txBody>
          <a:bodyPr/>
          <a:lstStyle/>
          <a:p>
            <a:fld id="{14533175-5818-48E7-A5B9-FF35CE30EE1C}" type="datetimeFigureOut">
              <a:rPr lang="tr-TR" smtClean="0"/>
              <a:t>9.10.2023</a:t>
            </a:fld>
            <a:endParaRPr lang="tr-TR"/>
          </a:p>
        </p:txBody>
      </p:sp>
      <p:sp>
        <p:nvSpPr>
          <p:cNvPr id="5" name="Footer Placeholder 4"/>
          <p:cNvSpPr>
            <a:spLocks noGrp="1"/>
          </p:cNvSpPr>
          <p:nvPr>
            <p:ph type="ftr" sz="quarter" idx="11"/>
          </p:nvPr>
        </p:nvSpPr>
        <p:spPr>
          <a:xfrm>
            <a:off x="2182708" y="6272784"/>
            <a:ext cx="6327648" cy="365125"/>
          </a:xfrm>
        </p:spPr>
        <p:txBody>
          <a:bodyPr/>
          <a:lstStyle/>
          <a:p>
            <a:endParaRPr lang="tr-TR"/>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73154F7D-F28E-415F-B847-1949A282B8B3}" type="slidenum">
              <a:rPr lang="tr-TR" smtClean="0"/>
              <a:t>‹#›</a:t>
            </a:fld>
            <a:endParaRPr lang="tr-TR"/>
          </a:p>
        </p:txBody>
      </p:sp>
    </p:spTree>
    <p:extLst>
      <p:ext uri="{BB962C8B-B14F-4D97-AF65-F5344CB8AC3E}">
        <p14:creationId xmlns:p14="http://schemas.microsoft.com/office/powerpoint/2010/main" val="1995566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4533175-5818-48E7-A5B9-FF35CE30EE1C}" type="datetimeFigureOut">
              <a:rPr lang="tr-TR" smtClean="0"/>
              <a:t>9.10.2023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3154F7D-F28E-415F-B847-1949A282B8B3}" type="slidenum">
              <a:rPr lang="tr-TR" smtClean="0"/>
              <a:t>‹#›</a:t>
            </a:fld>
            <a:endParaRPr lang="tr-TR"/>
          </a:p>
        </p:txBody>
      </p:sp>
    </p:spTree>
    <p:extLst>
      <p:ext uri="{BB962C8B-B14F-4D97-AF65-F5344CB8AC3E}">
        <p14:creationId xmlns:p14="http://schemas.microsoft.com/office/powerpoint/2010/main" val="2884334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14533175-5818-48E7-A5B9-FF35CE30EE1C}" type="datetimeFigureOut">
              <a:rPr lang="tr-TR" smtClean="0"/>
              <a:t>9.10.2023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3154F7D-F28E-415F-B847-1949A282B8B3}" type="slidenum">
              <a:rPr lang="tr-TR" smtClean="0"/>
              <a:t>‹#›</a:t>
            </a:fld>
            <a:endParaRPr lang="tr-TR"/>
          </a:p>
        </p:txBody>
      </p:sp>
    </p:spTree>
    <p:extLst>
      <p:ext uri="{BB962C8B-B14F-4D97-AF65-F5344CB8AC3E}">
        <p14:creationId xmlns:p14="http://schemas.microsoft.com/office/powerpoint/2010/main" val="2868570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14533175-5818-48E7-A5B9-FF35CE30EE1C}" type="datetimeFigureOut">
              <a:rPr lang="tr-TR" smtClean="0"/>
              <a:t>9.10.2023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73154F7D-F28E-415F-B847-1949A282B8B3}" type="slidenum">
              <a:rPr lang="tr-TR" smtClean="0"/>
              <a:t>‹#›</a:t>
            </a:fld>
            <a:endParaRPr lang="tr-TR"/>
          </a:p>
        </p:txBody>
      </p:sp>
    </p:spTree>
    <p:extLst>
      <p:ext uri="{BB962C8B-B14F-4D97-AF65-F5344CB8AC3E}">
        <p14:creationId xmlns:p14="http://schemas.microsoft.com/office/powerpoint/2010/main" val="1579962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533175-5818-48E7-A5B9-FF35CE30EE1C}" type="datetimeFigureOut">
              <a:rPr lang="tr-TR" smtClean="0"/>
              <a:t>9.10.2023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73154F7D-F28E-415F-B847-1949A282B8B3}" type="slidenum">
              <a:rPr lang="tr-TR" smtClean="0"/>
              <a:t>‹#›</a:t>
            </a:fld>
            <a:endParaRPr lang="tr-TR"/>
          </a:p>
        </p:txBody>
      </p:sp>
    </p:spTree>
    <p:extLst>
      <p:ext uri="{BB962C8B-B14F-4D97-AF65-F5344CB8AC3E}">
        <p14:creationId xmlns:p14="http://schemas.microsoft.com/office/powerpoint/2010/main" val="920068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tr-TR"/>
              <a:t>Asıl başlık stilini düzenlemek için tıklayın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4533175-5818-48E7-A5B9-FF35CE30EE1C}" type="datetimeFigureOut">
              <a:rPr lang="tr-TR" smtClean="0"/>
              <a:t>9.10.2023</a:t>
            </a:fld>
            <a:endParaRPr lang="tr-TR"/>
          </a:p>
        </p:txBody>
      </p:sp>
      <p:sp>
        <p:nvSpPr>
          <p:cNvPr id="6" name="Footer Placeholder 5"/>
          <p:cNvSpPr>
            <a:spLocks noGrp="1"/>
          </p:cNvSpPr>
          <p:nvPr>
            <p:ph type="ftr" sz="quarter" idx="11"/>
          </p:nvPr>
        </p:nvSpPr>
        <p:spPr/>
        <p:txBody>
          <a:bodyPr/>
          <a:lstStyle/>
          <a:p>
            <a:endParaRPr lang="tr-TR"/>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73154F7D-F28E-415F-B847-1949A282B8B3}" type="slidenum">
              <a:rPr lang="tr-TR" smtClean="0"/>
              <a:t>‹#›</a:t>
            </a:fld>
            <a:endParaRPr lang="tr-TR"/>
          </a:p>
        </p:txBody>
      </p:sp>
    </p:spTree>
    <p:extLst>
      <p:ext uri="{BB962C8B-B14F-4D97-AF65-F5344CB8AC3E}">
        <p14:creationId xmlns:p14="http://schemas.microsoft.com/office/powerpoint/2010/main" val="993924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4533175-5818-48E7-A5B9-FF35CE30EE1C}" type="datetimeFigureOut">
              <a:rPr lang="tr-TR" smtClean="0"/>
              <a:t>9.10.2023</a:t>
            </a:fld>
            <a:endParaRPr lang="tr-TR"/>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73154F7D-F28E-415F-B847-1949A282B8B3}" type="slidenum">
              <a:rPr lang="tr-TR" smtClean="0"/>
              <a:t>‹#›</a:t>
            </a:fld>
            <a:endParaRPr lang="tr-TR"/>
          </a:p>
        </p:txBody>
      </p:sp>
    </p:spTree>
    <p:extLst>
      <p:ext uri="{BB962C8B-B14F-4D97-AF65-F5344CB8AC3E}">
        <p14:creationId xmlns:p14="http://schemas.microsoft.com/office/powerpoint/2010/main" val="234444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14533175-5818-48E7-A5B9-FF35CE30EE1C}" type="datetimeFigureOut">
              <a:rPr lang="tr-TR" smtClean="0"/>
              <a:t>9.10.2023</a:t>
            </a:fld>
            <a:endParaRPr lang="tr-TR"/>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tr-TR"/>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73154F7D-F28E-415F-B847-1949A282B8B3}" type="slidenum">
              <a:rPr lang="tr-TR" smtClean="0"/>
              <a:t>‹#›</a:t>
            </a:fld>
            <a:endParaRPr lang="tr-TR"/>
          </a:p>
        </p:txBody>
      </p:sp>
    </p:spTree>
    <p:extLst>
      <p:ext uri="{BB962C8B-B14F-4D97-AF65-F5344CB8AC3E}">
        <p14:creationId xmlns:p14="http://schemas.microsoft.com/office/powerpoint/2010/main" val="222977575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56.png"/></Relationships>
</file>

<file path=ppt/slides/_rels/slide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58.png"/></Relationships>
</file>

<file path=ppt/slides/_rels/slide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1234E23-4DA6-2512-2E23-21D2FE1AD2E9}"/>
              </a:ext>
            </a:extLst>
          </p:cNvPr>
          <p:cNvSpPr>
            <a:spLocks noGrp="1"/>
          </p:cNvSpPr>
          <p:nvPr>
            <p:ph type="ctrTitle"/>
          </p:nvPr>
        </p:nvSpPr>
        <p:spPr>
          <a:xfrm>
            <a:off x="1051560" y="1432223"/>
            <a:ext cx="9966960" cy="2956897"/>
          </a:xfrm>
        </p:spPr>
        <p:txBody>
          <a:bodyPr/>
          <a:lstStyle/>
          <a:p>
            <a:pPr algn="ctr"/>
            <a:r>
              <a:rPr lang="tr-TR" sz="6600" dirty="0" err="1"/>
              <a:t>DERinin</a:t>
            </a:r>
            <a:r>
              <a:rPr lang="tr-TR" sz="6600" dirty="0"/>
              <a:t> </a:t>
            </a:r>
            <a:r>
              <a:rPr lang="tr-TR" sz="6600" dirty="0" err="1"/>
              <a:t>benign</a:t>
            </a:r>
            <a:r>
              <a:rPr lang="tr-TR" sz="6600" dirty="0"/>
              <a:t>, </a:t>
            </a:r>
            <a:r>
              <a:rPr lang="tr-TR" sz="6600" dirty="0" err="1"/>
              <a:t>premalign</a:t>
            </a:r>
            <a:r>
              <a:rPr lang="tr-TR" sz="6600" dirty="0"/>
              <a:t> ve </a:t>
            </a:r>
            <a:r>
              <a:rPr lang="tr-TR" sz="6600" dirty="0" err="1"/>
              <a:t>malign</a:t>
            </a:r>
            <a:r>
              <a:rPr lang="tr-TR" sz="6600" dirty="0"/>
              <a:t> </a:t>
            </a:r>
            <a:r>
              <a:rPr lang="tr-TR" sz="6600" dirty="0" err="1"/>
              <a:t>leyzonları</a:t>
            </a:r>
            <a:endParaRPr lang="tr-TR" sz="6600" dirty="0"/>
          </a:p>
        </p:txBody>
      </p:sp>
      <p:sp>
        <p:nvSpPr>
          <p:cNvPr id="3" name="Alt Başlık 2">
            <a:extLst>
              <a:ext uri="{FF2B5EF4-FFF2-40B4-BE49-F238E27FC236}">
                <a16:creationId xmlns:a16="http://schemas.microsoft.com/office/drawing/2014/main" id="{26F41470-3236-F749-EC7D-32E7FF34A39B}"/>
              </a:ext>
            </a:extLst>
          </p:cNvPr>
          <p:cNvSpPr>
            <a:spLocks noGrp="1"/>
          </p:cNvSpPr>
          <p:nvPr>
            <p:ph type="subTitle" idx="1"/>
          </p:nvPr>
        </p:nvSpPr>
        <p:spPr>
          <a:xfrm>
            <a:off x="3585680" y="4389119"/>
            <a:ext cx="5375439" cy="1426053"/>
          </a:xfrm>
        </p:spPr>
        <p:txBody>
          <a:bodyPr/>
          <a:lstStyle/>
          <a:p>
            <a:pPr algn="ctr"/>
            <a:r>
              <a:rPr lang="tr-TR" dirty="0"/>
              <a:t>Araş. Gör. Dr. Kübra ŞENTÜRK</a:t>
            </a:r>
          </a:p>
          <a:p>
            <a:pPr algn="ctr"/>
            <a:r>
              <a:rPr lang="tr-TR" dirty="0"/>
              <a:t>KTÜ Tıp Fakültesi Aile Hekimliği ABD</a:t>
            </a:r>
          </a:p>
          <a:p>
            <a:pPr algn="ctr"/>
            <a:r>
              <a:rPr lang="tr-TR" dirty="0"/>
              <a:t>10.10.2023</a:t>
            </a:r>
          </a:p>
        </p:txBody>
      </p:sp>
    </p:spTree>
    <p:extLst>
      <p:ext uri="{BB962C8B-B14F-4D97-AF65-F5344CB8AC3E}">
        <p14:creationId xmlns:p14="http://schemas.microsoft.com/office/powerpoint/2010/main" val="1622385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şlık 8">
            <a:extLst>
              <a:ext uri="{FF2B5EF4-FFF2-40B4-BE49-F238E27FC236}">
                <a16:creationId xmlns:a16="http://schemas.microsoft.com/office/drawing/2014/main" id="{BF735BB1-08D6-DFCA-EC76-BA9D2EB51450}"/>
              </a:ext>
            </a:extLst>
          </p:cNvPr>
          <p:cNvSpPr>
            <a:spLocks noGrp="1"/>
          </p:cNvSpPr>
          <p:nvPr>
            <p:ph type="title"/>
          </p:nvPr>
        </p:nvSpPr>
        <p:spPr/>
        <p:txBody>
          <a:bodyPr/>
          <a:lstStyle/>
          <a:p>
            <a:pPr algn="ctr"/>
            <a:r>
              <a:rPr lang="tr-TR" dirty="0"/>
              <a:t>Deri </a:t>
            </a:r>
            <a:r>
              <a:rPr lang="tr-TR" dirty="0" err="1"/>
              <a:t>leyzonlarının</a:t>
            </a:r>
            <a:r>
              <a:rPr lang="tr-TR" dirty="0"/>
              <a:t> tanısal özellikleri</a:t>
            </a:r>
          </a:p>
        </p:txBody>
      </p:sp>
      <p:sp>
        <p:nvSpPr>
          <p:cNvPr id="10" name="Metin Yer Tutucusu 9">
            <a:extLst>
              <a:ext uri="{FF2B5EF4-FFF2-40B4-BE49-F238E27FC236}">
                <a16:creationId xmlns:a16="http://schemas.microsoft.com/office/drawing/2014/main" id="{48EBAF18-5051-A643-0607-FEFC386832E5}"/>
              </a:ext>
            </a:extLst>
          </p:cNvPr>
          <p:cNvSpPr>
            <a:spLocks noGrp="1"/>
          </p:cNvSpPr>
          <p:nvPr>
            <p:ph type="body" idx="1"/>
          </p:nvPr>
        </p:nvSpPr>
        <p:spPr>
          <a:xfrm>
            <a:off x="1066799" y="2048256"/>
            <a:ext cx="7378557" cy="640080"/>
          </a:xfrm>
        </p:spPr>
        <p:txBody>
          <a:bodyPr>
            <a:normAutofit fontScale="85000" lnSpcReduction="20000"/>
          </a:bodyPr>
          <a:lstStyle/>
          <a:p>
            <a:endParaRPr lang="tr-TR" b="1" dirty="0"/>
          </a:p>
          <a:p>
            <a:r>
              <a:rPr lang="tr-TR" sz="2400" b="1" dirty="0" err="1">
                <a:solidFill>
                  <a:srgbClr val="FF0000"/>
                </a:solidFill>
              </a:rPr>
              <a:t>Leyzonu</a:t>
            </a:r>
            <a:r>
              <a:rPr lang="tr-TR" sz="2400" b="1" dirty="0">
                <a:solidFill>
                  <a:srgbClr val="FF0000"/>
                </a:solidFill>
              </a:rPr>
              <a:t> tanımlarken:</a:t>
            </a:r>
          </a:p>
          <a:p>
            <a:endParaRPr lang="tr-TR" dirty="0"/>
          </a:p>
        </p:txBody>
      </p:sp>
      <p:sp>
        <p:nvSpPr>
          <p:cNvPr id="8" name="İçerik Yer Tutucusu 7">
            <a:extLst>
              <a:ext uri="{FF2B5EF4-FFF2-40B4-BE49-F238E27FC236}">
                <a16:creationId xmlns:a16="http://schemas.microsoft.com/office/drawing/2014/main" id="{5E009A5D-7048-4E55-C57E-054A6B4F1D6A}"/>
              </a:ext>
            </a:extLst>
          </p:cNvPr>
          <p:cNvSpPr>
            <a:spLocks noGrp="1"/>
          </p:cNvSpPr>
          <p:nvPr>
            <p:ph sz="half" idx="2"/>
          </p:nvPr>
        </p:nvSpPr>
        <p:spPr/>
        <p:txBody>
          <a:bodyPr>
            <a:normAutofit/>
          </a:bodyPr>
          <a:lstStyle/>
          <a:p>
            <a:endParaRPr lang="tr-TR" dirty="0"/>
          </a:p>
          <a:p>
            <a:r>
              <a:rPr lang="tr-TR" dirty="0"/>
              <a:t>Dağılımı</a:t>
            </a:r>
          </a:p>
          <a:p>
            <a:r>
              <a:rPr lang="tr-TR" dirty="0"/>
              <a:t>Gruplaşma özelliği</a:t>
            </a:r>
          </a:p>
          <a:p>
            <a:r>
              <a:rPr lang="tr-TR" dirty="0"/>
              <a:t>Renkleri</a:t>
            </a:r>
          </a:p>
          <a:p>
            <a:r>
              <a:rPr lang="tr-TR" dirty="0"/>
              <a:t>Şekli</a:t>
            </a:r>
          </a:p>
        </p:txBody>
      </p:sp>
      <p:sp>
        <p:nvSpPr>
          <p:cNvPr id="12" name="İçerik Yer Tutucusu 11">
            <a:extLst>
              <a:ext uri="{FF2B5EF4-FFF2-40B4-BE49-F238E27FC236}">
                <a16:creationId xmlns:a16="http://schemas.microsoft.com/office/drawing/2014/main" id="{5D013FA7-4062-039A-C661-56EF5B3E2ECF}"/>
              </a:ext>
            </a:extLst>
          </p:cNvPr>
          <p:cNvSpPr>
            <a:spLocks noGrp="1"/>
          </p:cNvSpPr>
          <p:nvPr>
            <p:ph sz="quarter" idx="4"/>
          </p:nvPr>
        </p:nvSpPr>
        <p:spPr/>
        <p:txBody>
          <a:bodyPr>
            <a:normAutofit/>
          </a:bodyPr>
          <a:lstStyle/>
          <a:p>
            <a:endParaRPr lang="tr-TR" dirty="0"/>
          </a:p>
          <a:p>
            <a:r>
              <a:rPr lang="tr-TR" dirty="0"/>
              <a:t>Sayısı </a:t>
            </a:r>
          </a:p>
          <a:p>
            <a:r>
              <a:rPr lang="tr-TR" dirty="0"/>
              <a:t>Kıvam</a:t>
            </a:r>
          </a:p>
          <a:p>
            <a:r>
              <a:rPr lang="tr-TR" dirty="0"/>
              <a:t>Boyutu</a:t>
            </a:r>
          </a:p>
          <a:p>
            <a:r>
              <a:rPr lang="tr-TR" dirty="0"/>
              <a:t>Kenar özellikleri</a:t>
            </a:r>
          </a:p>
          <a:p>
            <a:endParaRPr lang="tr-TR" dirty="0"/>
          </a:p>
        </p:txBody>
      </p:sp>
    </p:spTree>
    <p:extLst>
      <p:ext uri="{BB962C8B-B14F-4D97-AF65-F5344CB8AC3E}">
        <p14:creationId xmlns:p14="http://schemas.microsoft.com/office/powerpoint/2010/main" val="1506531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6B59ADE-028C-F433-D8FA-DD9BD6AF27E8}"/>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4E060180-6E75-E0A5-D6DB-28708091EB4B}"/>
              </a:ext>
            </a:extLst>
          </p:cNvPr>
          <p:cNvSpPr>
            <a:spLocks noGrp="1"/>
          </p:cNvSpPr>
          <p:nvPr>
            <p:ph idx="1"/>
          </p:nvPr>
        </p:nvSpPr>
        <p:spPr/>
        <p:txBody>
          <a:bodyPr/>
          <a:lstStyle/>
          <a:p>
            <a:r>
              <a:rPr lang="tr-TR" b="1" dirty="0">
                <a:cs typeface="Calibri" panose="020F0502020204030204" pitchFamily="34" charset="0"/>
              </a:rPr>
              <a:t>Foto yaşlanma</a:t>
            </a:r>
            <a:r>
              <a:rPr lang="tr-TR" dirty="0">
                <a:cs typeface="Calibri" panose="020F0502020204030204" pitchFamily="34" charset="0"/>
              </a:rPr>
              <a:t>: UV ışınlarının sürekli </a:t>
            </a:r>
          </a:p>
          <a:p>
            <a:pPr marL="0" indent="0">
              <a:buNone/>
            </a:pPr>
            <a:r>
              <a:rPr lang="tr-TR" dirty="0">
                <a:cs typeface="Calibri" panose="020F0502020204030204" pitchFamily="34" charset="0"/>
              </a:rPr>
              <a:t>  maruziyeti ile morfolojik, histolojik, biyokimyasal </a:t>
            </a:r>
          </a:p>
          <a:p>
            <a:pPr marL="0" indent="0">
              <a:buNone/>
            </a:pPr>
            <a:r>
              <a:rPr lang="tr-TR" dirty="0">
                <a:cs typeface="Calibri" panose="020F0502020204030204" pitchFamily="34" charset="0"/>
              </a:rPr>
              <a:t>  ve fizyolojik değişiklikler yaratması</a:t>
            </a:r>
          </a:p>
          <a:p>
            <a:pPr marL="0" indent="0">
              <a:buNone/>
            </a:pPr>
            <a:endParaRPr lang="tr-TR" dirty="0">
              <a:latin typeface="Calibri" panose="020F0502020204030204" pitchFamily="34" charset="0"/>
              <a:cs typeface="Calibri" panose="020F0502020204030204" pitchFamily="34" charset="0"/>
            </a:endParaRPr>
          </a:p>
          <a:p>
            <a:r>
              <a:rPr lang="tr-TR" dirty="0">
                <a:cs typeface="Calibri" panose="020F0502020204030204" pitchFamily="34" charset="0"/>
              </a:rPr>
              <a:t>Foto yaşlanma; kırışıklıklar, </a:t>
            </a:r>
            <a:r>
              <a:rPr lang="tr-TR" dirty="0" err="1">
                <a:cs typeface="Calibri" panose="020F0502020204030204" pitchFamily="34" charset="0"/>
              </a:rPr>
              <a:t>aktinik</a:t>
            </a:r>
            <a:r>
              <a:rPr lang="tr-TR" dirty="0">
                <a:cs typeface="Calibri" panose="020F0502020204030204" pitchFamily="34" charset="0"/>
              </a:rPr>
              <a:t> keratoz, </a:t>
            </a:r>
          </a:p>
          <a:p>
            <a:pPr marL="0" indent="0">
              <a:buNone/>
            </a:pPr>
            <a:r>
              <a:rPr lang="tr-TR" dirty="0">
                <a:cs typeface="Calibri" panose="020F0502020204030204" pitchFamily="34" charset="0"/>
              </a:rPr>
              <a:t>  atrofi, pigmentasyon bozuklukları ve </a:t>
            </a:r>
          </a:p>
          <a:p>
            <a:pPr marL="0" indent="0">
              <a:buNone/>
            </a:pPr>
            <a:r>
              <a:rPr lang="tr-TR" dirty="0">
                <a:cs typeface="Calibri" panose="020F0502020204030204" pitchFamily="34" charset="0"/>
              </a:rPr>
              <a:t>  </a:t>
            </a:r>
            <a:r>
              <a:rPr lang="tr-TR" dirty="0" err="1">
                <a:cs typeface="Calibri" panose="020F0502020204030204" pitchFamily="34" charset="0"/>
              </a:rPr>
              <a:t>premaling</a:t>
            </a:r>
            <a:r>
              <a:rPr lang="tr-TR" dirty="0">
                <a:cs typeface="Calibri" panose="020F0502020204030204" pitchFamily="34" charset="0"/>
              </a:rPr>
              <a:t> </a:t>
            </a:r>
            <a:r>
              <a:rPr lang="tr-TR" dirty="0" err="1">
                <a:cs typeface="Calibri" panose="020F0502020204030204" pitchFamily="34" charset="0"/>
              </a:rPr>
              <a:t>leyzonlara</a:t>
            </a:r>
            <a:r>
              <a:rPr lang="tr-TR" dirty="0">
                <a:cs typeface="Calibri" panose="020F0502020204030204" pitchFamily="34" charset="0"/>
              </a:rPr>
              <a:t> neden olur</a:t>
            </a:r>
          </a:p>
          <a:p>
            <a:pPr marL="0" indent="0">
              <a:buNone/>
            </a:pPr>
            <a:endParaRPr lang="tr-TR" dirty="0">
              <a:cs typeface="Calibri" panose="020F0502020204030204" pitchFamily="34" charset="0"/>
            </a:endParaRPr>
          </a:p>
          <a:p>
            <a:r>
              <a:rPr lang="tr-TR" altLang="tr-TR" sz="2000" dirty="0">
                <a:cs typeface="Calibri" panose="020F0502020204030204" pitchFamily="34" charset="0"/>
              </a:rPr>
              <a:t>Cilt kanserinden korunmak için</a:t>
            </a:r>
            <a:r>
              <a:rPr lang="tr-TR" altLang="tr-TR" sz="2000" dirty="0">
                <a:solidFill>
                  <a:srgbClr val="CC0000"/>
                </a:solidFill>
                <a:cs typeface="Calibri" panose="020F0502020204030204" pitchFamily="34" charset="0"/>
              </a:rPr>
              <a:t> “GÜNEŞTEN KORUNMA”</a:t>
            </a:r>
            <a:r>
              <a:rPr lang="tr-TR" altLang="tr-TR" sz="2000" dirty="0">
                <a:cs typeface="Calibri" panose="020F0502020204030204" pitchFamily="34" charset="0"/>
              </a:rPr>
              <a:t> kampanyaları</a:t>
            </a:r>
            <a:endParaRPr lang="tr-TR" dirty="0">
              <a:cs typeface="Calibri" panose="020F0502020204030204" pitchFamily="34" charset="0"/>
            </a:endParaRPr>
          </a:p>
        </p:txBody>
      </p:sp>
      <p:pic>
        <p:nvPicPr>
          <p:cNvPr id="5" name="Resim 4">
            <a:extLst>
              <a:ext uri="{FF2B5EF4-FFF2-40B4-BE49-F238E27FC236}">
                <a16:creationId xmlns:a16="http://schemas.microsoft.com/office/drawing/2014/main" id="{70B650A5-6C26-4349-762F-309D4965F37F}"/>
              </a:ext>
            </a:extLst>
          </p:cNvPr>
          <p:cNvPicPr>
            <a:picLocks noChangeAspect="1"/>
          </p:cNvPicPr>
          <p:nvPr/>
        </p:nvPicPr>
        <p:blipFill>
          <a:blip r:embed="rId2"/>
          <a:stretch>
            <a:fillRect/>
          </a:stretch>
        </p:blipFill>
        <p:spPr>
          <a:xfrm>
            <a:off x="7836928" y="938362"/>
            <a:ext cx="3371850" cy="4095750"/>
          </a:xfrm>
          <a:prstGeom prst="rect">
            <a:avLst/>
          </a:prstGeom>
        </p:spPr>
      </p:pic>
    </p:spTree>
    <p:extLst>
      <p:ext uri="{BB962C8B-B14F-4D97-AF65-F5344CB8AC3E}">
        <p14:creationId xmlns:p14="http://schemas.microsoft.com/office/powerpoint/2010/main" val="4223766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6788FF3-25AD-3567-ADBB-1083EB2677B3}"/>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2DCA72E3-8051-5404-4E86-3BE0646F8742}"/>
              </a:ext>
            </a:extLst>
          </p:cNvPr>
          <p:cNvSpPr>
            <a:spLocks noGrp="1"/>
          </p:cNvSpPr>
          <p:nvPr>
            <p:ph idx="1"/>
          </p:nvPr>
        </p:nvSpPr>
        <p:spPr/>
        <p:txBody>
          <a:bodyPr/>
          <a:lstStyle/>
          <a:p>
            <a:r>
              <a:rPr lang="tr-TR" dirty="0"/>
              <a:t>SLIP,   SLOP,   SLAP   </a:t>
            </a:r>
            <a:r>
              <a:rPr lang="tr-TR" dirty="0" err="1"/>
              <a:t>and</a:t>
            </a:r>
            <a:r>
              <a:rPr lang="tr-TR" dirty="0"/>
              <a:t>   WRAP</a:t>
            </a:r>
          </a:p>
          <a:p>
            <a:pPr marL="0" indent="0">
              <a:buNone/>
            </a:pPr>
            <a:r>
              <a:rPr lang="tr-TR" dirty="0"/>
              <a:t>                KAMPANYASI</a:t>
            </a:r>
          </a:p>
          <a:p>
            <a:pPr marL="0" indent="0">
              <a:buNone/>
            </a:pPr>
            <a:endParaRPr lang="tr-TR" dirty="0"/>
          </a:p>
          <a:p>
            <a:pPr marL="0" indent="0">
              <a:buNone/>
            </a:pPr>
            <a:endParaRPr lang="tr-TR" dirty="0"/>
          </a:p>
          <a:p>
            <a:r>
              <a:rPr lang="tr-TR" altLang="tr-TR" sz="2000" dirty="0"/>
              <a:t>Çocuklarda güneşten korunma önlemlerinin </a:t>
            </a:r>
          </a:p>
          <a:p>
            <a:pPr marL="0" indent="0">
              <a:buNone/>
            </a:pPr>
            <a:r>
              <a:rPr lang="tr-TR" altLang="tr-TR" sz="2000" dirty="0"/>
              <a:t>deri kanseri gelişimini %78 oranında önlediği </a:t>
            </a:r>
          </a:p>
          <a:p>
            <a:pPr marL="0" indent="0">
              <a:buNone/>
            </a:pPr>
            <a:r>
              <a:rPr lang="tr-TR" altLang="tr-TR" sz="2000" dirty="0"/>
              <a:t>gösterilmiş</a:t>
            </a:r>
          </a:p>
          <a:p>
            <a:pPr marL="0" indent="0">
              <a:buNone/>
            </a:pPr>
            <a:endParaRPr lang="tr-TR" dirty="0"/>
          </a:p>
        </p:txBody>
      </p:sp>
      <p:pic>
        <p:nvPicPr>
          <p:cNvPr id="4" name="İçerik Yer Tutucusu 4">
            <a:extLst>
              <a:ext uri="{FF2B5EF4-FFF2-40B4-BE49-F238E27FC236}">
                <a16:creationId xmlns:a16="http://schemas.microsoft.com/office/drawing/2014/main" id="{5962B6FC-B0D9-9715-3E16-0E63157073C8}"/>
              </a:ext>
            </a:extLst>
          </p:cNvPr>
          <p:cNvPicPr>
            <a:picLocks noChangeAspect="1"/>
          </p:cNvPicPr>
          <p:nvPr/>
        </p:nvPicPr>
        <p:blipFill>
          <a:blip r:embed="rId2"/>
          <a:stretch>
            <a:fillRect/>
          </a:stretch>
        </p:blipFill>
        <p:spPr>
          <a:xfrm>
            <a:off x="6780943" y="606175"/>
            <a:ext cx="4787758" cy="5592493"/>
          </a:xfrm>
          <a:prstGeom prst="rect">
            <a:avLst/>
          </a:prstGeom>
        </p:spPr>
      </p:pic>
    </p:spTree>
    <p:extLst>
      <p:ext uri="{BB962C8B-B14F-4D97-AF65-F5344CB8AC3E}">
        <p14:creationId xmlns:p14="http://schemas.microsoft.com/office/powerpoint/2010/main" val="3971527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9B316C-FA4C-1837-02C2-FAC61C459ADF}"/>
              </a:ext>
            </a:extLst>
          </p:cNvPr>
          <p:cNvSpPr>
            <a:spLocks noGrp="1"/>
          </p:cNvSpPr>
          <p:nvPr>
            <p:ph type="title"/>
          </p:nvPr>
        </p:nvSpPr>
        <p:spPr/>
        <p:txBody>
          <a:bodyPr/>
          <a:lstStyle/>
          <a:p>
            <a:r>
              <a:rPr lang="tr-TR" dirty="0" err="1"/>
              <a:t>Bening</a:t>
            </a:r>
            <a:r>
              <a:rPr lang="tr-TR" dirty="0"/>
              <a:t> dermatolojik tümörler</a:t>
            </a:r>
          </a:p>
        </p:txBody>
      </p:sp>
      <p:sp>
        <p:nvSpPr>
          <p:cNvPr id="3" name="İçerik Yer Tutucusu 2">
            <a:extLst>
              <a:ext uri="{FF2B5EF4-FFF2-40B4-BE49-F238E27FC236}">
                <a16:creationId xmlns:a16="http://schemas.microsoft.com/office/drawing/2014/main" id="{CD8B678A-D93A-3B13-946B-5E7E3E7D8236}"/>
              </a:ext>
            </a:extLst>
          </p:cNvPr>
          <p:cNvSpPr>
            <a:spLocks noGrp="1"/>
          </p:cNvSpPr>
          <p:nvPr>
            <p:ph idx="1"/>
          </p:nvPr>
        </p:nvSpPr>
        <p:spPr/>
        <p:txBody>
          <a:bodyPr/>
          <a:lstStyle/>
          <a:p>
            <a:r>
              <a:rPr lang="tr-TR" dirty="0" err="1"/>
              <a:t>Seboreik</a:t>
            </a:r>
            <a:r>
              <a:rPr lang="tr-TR" dirty="0"/>
              <a:t> Keratoz (SK)</a:t>
            </a:r>
          </a:p>
          <a:p>
            <a:r>
              <a:rPr lang="tr-TR" dirty="0" err="1"/>
              <a:t>Keratoakantom</a:t>
            </a:r>
            <a:r>
              <a:rPr lang="tr-TR" dirty="0"/>
              <a:t> (KA) </a:t>
            </a:r>
          </a:p>
          <a:p>
            <a:r>
              <a:rPr lang="tr-TR" dirty="0" err="1"/>
              <a:t>Akrokorkon</a:t>
            </a:r>
            <a:endParaRPr lang="tr-TR" dirty="0"/>
          </a:p>
          <a:p>
            <a:r>
              <a:rPr lang="tr-TR" dirty="0"/>
              <a:t>Lipom</a:t>
            </a:r>
          </a:p>
          <a:p>
            <a:r>
              <a:rPr lang="tr-TR" dirty="0"/>
              <a:t>Edinsel </a:t>
            </a:r>
            <a:r>
              <a:rPr lang="tr-TR" dirty="0" err="1"/>
              <a:t>Melanositik</a:t>
            </a:r>
            <a:r>
              <a:rPr lang="tr-TR" dirty="0"/>
              <a:t> </a:t>
            </a:r>
            <a:r>
              <a:rPr lang="tr-TR" dirty="0" err="1"/>
              <a:t>Nevüs</a:t>
            </a:r>
            <a:r>
              <a:rPr lang="tr-TR" dirty="0"/>
              <a:t> (EMN)</a:t>
            </a:r>
          </a:p>
          <a:p>
            <a:r>
              <a:rPr lang="tr-TR" dirty="0"/>
              <a:t>Displastik </a:t>
            </a:r>
            <a:r>
              <a:rPr lang="tr-TR" dirty="0" err="1"/>
              <a:t>Nevüs</a:t>
            </a:r>
            <a:r>
              <a:rPr lang="tr-TR" dirty="0"/>
              <a:t> (DN)</a:t>
            </a:r>
          </a:p>
          <a:p>
            <a:r>
              <a:rPr lang="tr-TR" dirty="0" err="1"/>
              <a:t>Piyojenik</a:t>
            </a:r>
            <a:r>
              <a:rPr lang="tr-TR" dirty="0"/>
              <a:t> Granüloma (PG)</a:t>
            </a:r>
          </a:p>
        </p:txBody>
      </p:sp>
    </p:spTree>
    <p:extLst>
      <p:ext uri="{BB962C8B-B14F-4D97-AF65-F5344CB8AC3E}">
        <p14:creationId xmlns:p14="http://schemas.microsoft.com/office/powerpoint/2010/main" val="1309091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CF77D9F-DAD1-4D10-BE7C-E8DFD9BEBC75}"/>
              </a:ext>
            </a:extLst>
          </p:cNvPr>
          <p:cNvSpPr>
            <a:spLocks noGrp="1"/>
          </p:cNvSpPr>
          <p:nvPr>
            <p:ph type="title"/>
          </p:nvPr>
        </p:nvSpPr>
        <p:spPr/>
        <p:txBody>
          <a:bodyPr/>
          <a:lstStyle/>
          <a:p>
            <a:r>
              <a:rPr lang="tr-TR" dirty="0" err="1"/>
              <a:t>Seboreik</a:t>
            </a:r>
            <a:r>
              <a:rPr lang="tr-TR" dirty="0"/>
              <a:t> keratoz (</a:t>
            </a:r>
            <a:r>
              <a:rPr lang="tr-TR" dirty="0" err="1"/>
              <a:t>sk</a:t>
            </a:r>
            <a:r>
              <a:rPr lang="tr-TR" dirty="0"/>
              <a:t>)</a:t>
            </a:r>
          </a:p>
        </p:txBody>
      </p:sp>
      <p:sp>
        <p:nvSpPr>
          <p:cNvPr id="3" name="İçerik Yer Tutucusu 2">
            <a:extLst>
              <a:ext uri="{FF2B5EF4-FFF2-40B4-BE49-F238E27FC236}">
                <a16:creationId xmlns:a16="http://schemas.microsoft.com/office/drawing/2014/main" id="{23C96600-1C89-CE70-B7FE-E1DB0D400EE8}"/>
              </a:ext>
            </a:extLst>
          </p:cNvPr>
          <p:cNvSpPr>
            <a:spLocks noGrp="1"/>
          </p:cNvSpPr>
          <p:nvPr>
            <p:ph idx="1"/>
          </p:nvPr>
        </p:nvSpPr>
        <p:spPr/>
        <p:txBody>
          <a:bodyPr/>
          <a:lstStyle/>
          <a:p>
            <a:r>
              <a:rPr lang="tr-TR" dirty="0" err="1"/>
              <a:t>Benign</a:t>
            </a:r>
            <a:r>
              <a:rPr lang="tr-TR" dirty="0"/>
              <a:t> karakterli epidermal bir tümör</a:t>
            </a:r>
          </a:p>
          <a:p>
            <a:pPr marL="0" indent="0">
              <a:buNone/>
            </a:pPr>
            <a:r>
              <a:rPr lang="tr-TR" b="1" dirty="0"/>
              <a:t>Epidemiyoloji: </a:t>
            </a:r>
          </a:p>
          <a:p>
            <a:r>
              <a:rPr lang="tr-TR" dirty="0"/>
              <a:t>Tüm ırklarda erkek ve kadınlarda görülürler</a:t>
            </a:r>
          </a:p>
          <a:p>
            <a:r>
              <a:rPr lang="tr-TR" dirty="0"/>
              <a:t>Yaşla birlikte görülme sıklığı ve sayısı  </a:t>
            </a:r>
          </a:p>
          <a:p>
            <a:r>
              <a:rPr lang="tr-TR" dirty="0"/>
              <a:t>60 </a:t>
            </a:r>
            <a:r>
              <a:rPr lang="tr-TR" b="1" i="0" u="none" strike="noStrike" dirty="0">
                <a:solidFill>
                  <a:srgbClr val="353535"/>
                </a:solidFill>
                <a:effectLst/>
                <a:latin typeface="Poppins" panose="00000500000000000000" pitchFamily="2" charset="-94"/>
              </a:rPr>
              <a:t>≥</a:t>
            </a:r>
            <a:r>
              <a:rPr lang="tr-TR" dirty="0"/>
              <a:t> yaş %90’nından fazlasında bir veya daha fazla SK bulunmakta</a:t>
            </a:r>
          </a:p>
          <a:p>
            <a:pPr marL="0" indent="0">
              <a:buNone/>
            </a:pPr>
            <a:r>
              <a:rPr lang="tr-TR" b="1" dirty="0"/>
              <a:t>Etiyoloji ve patogenez</a:t>
            </a:r>
            <a:r>
              <a:rPr lang="tr-TR" dirty="0"/>
              <a:t>: </a:t>
            </a:r>
          </a:p>
          <a:p>
            <a:r>
              <a:rPr lang="tr-TR" dirty="0"/>
              <a:t>Kesin nedeni bilinmemekte </a:t>
            </a:r>
          </a:p>
          <a:p>
            <a:r>
              <a:rPr lang="tr-TR" dirty="0"/>
              <a:t>Güneş yanığı veya dermatiti takiben oluşabilir</a:t>
            </a:r>
          </a:p>
          <a:p>
            <a:r>
              <a:rPr lang="tr-TR" dirty="0"/>
              <a:t>Bazı yayınlarda HPV de suçlanmakta</a:t>
            </a:r>
          </a:p>
        </p:txBody>
      </p:sp>
      <p:sp>
        <p:nvSpPr>
          <p:cNvPr id="5" name="Ok: Aşağı 4">
            <a:extLst>
              <a:ext uri="{FF2B5EF4-FFF2-40B4-BE49-F238E27FC236}">
                <a16:creationId xmlns:a16="http://schemas.microsoft.com/office/drawing/2014/main" id="{F4F4D660-C48E-7802-BD0D-88785059E787}"/>
              </a:ext>
            </a:extLst>
          </p:cNvPr>
          <p:cNvSpPr/>
          <p:nvPr/>
        </p:nvSpPr>
        <p:spPr>
          <a:xfrm rot="10800000">
            <a:off x="5880242" y="3429000"/>
            <a:ext cx="215758" cy="318500"/>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868951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CF77D9F-DAD1-4D10-BE7C-E8DFD9BEBC75}"/>
              </a:ext>
            </a:extLst>
          </p:cNvPr>
          <p:cNvSpPr>
            <a:spLocks noGrp="1"/>
          </p:cNvSpPr>
          <p:nvPr>
            <p:ph type="title"/>
          </p:nvPr>
        </p:nvSpPr>
        <p:spPr/>
        <p:txBody>
          <a:bodyPr/>
          <a:lstStyle/>
          <a:p>
            <a:r>
              <a:rPr lang="tr-TR" dirty="0" err="1"/>
              <a:t>Seboreik</a:t>
            </a:r>
            <a:r>
              <a:rPr lang="tr-TR" dirty="0"/>
              <a:t> keratoz</a:t>
            </a:r>
          </a:p>
        </p:txBody>
      </p:sp>
      <p:sp>
        <p:nvSpPr>
          <p:cNvPr id="3" name="İçerik Yer Tutucusu 2">
            <a:extLst>
              <a:ext uri="{FF2B5EF4-FFF2-40B4-BE49-F238E27FC236}">
                <a16:creationId xmlns:a16="http://schemas.microsoft.com/office/drawing/2014/main" id="{23C96600-1C89-CE70-B7FE-E1DB0D400EE8}"/>
              </a:ext>
            </a:extLst>
          </p:cNvPr>
          <p:cNvSpPr>
            <a:spLocks noGrp="1"/>
          </p:cNvSpPr>
          <p:nvPr>
            <p:ph idx="1"/>
          </p:nvPr>
        </p:nvSpPr>
        <p:spPr/>
        <p:txBody>
          <a:bodyPr/>
          <a:lstStyle/>
          <a:p>
            <a:pPr marL="0" indent="0">
              <a:buNone/>
            </a:pPr>
            <a:r>
              <a:rPr lang="tr-TR" b="1" dirty="0"/>
              <a:t>Klinik:</a:t>
            </a:r>
          </a:p>
          <a:p>
            <a:r>
              <a:rPr lang="tr-TR" dirty="0"/>
              <a:t>Avuç içleri, ayak tabanları ve mukozalar hariç tüm vücutta</a:t>
            </a:r>
          </a:p>
          <a:p>
            <a:pPr>
              <a:lnSpc>
                <a:spcPct val="100000"/>
              </a:lnSpc>
            </a:pPr>
            <a:r>
              <a:rPr lang="tr-TR" dirty="0"/>
              <a:t>Bir mm ile birkaç cm arasında, tek veya çok sayıda, deriden kabarık, üzeri düz veya </a:t>
            </a:r>
            <a:r>
              <a:rPr lang="tr-TR" dirty="0" err="1"/>
              <a:t>verriköz</a:t>
            </a:r>
            <a:r>
              <a:rPr lang="tr-TR" dirty="0"/>
              <a:t>, deri üzerine yapışmış gibi yağlı görünümlü </a:t>
            </a:r>
            <a:r>
              <a:rPr lang="tr-TR" dirty="0" err="1"/>
              <a:t>papül</a:t>
            </a:r>
            <a:r>
              <a:rPr lang="tr-TR" dirty="0"/>
              <a:t> veya plaklar şeklinde</a:t>
            </a:r>
          </a:p>
          <a:p>
            <a:pPr>
              <a:lnSpc>
                <a:spcPct val="100000"/>
              </a:lnSpc>
            </a:pPr>
            <a:r>
              <a:rPr lang="tr-TR" dirty="0"/>
              <a:t>Ten rengi, sarı, gri, açık kahverengi, </a:t>
            </a:r>
          </a:p>
          <a:p>
            <a:pPr marL="0" indent="0">
              <a:lnSpc>
                <a:spcPct val="100000"/>
              </a:lnSpc>
              <a:buNone/>
            </a:pPr>
            <a:r>
              <a:rPr lang="tr-TR" dirty="0"/>
              <a:t>   koyu kahverengi, siyah veya karışık renklerde </a:t>
            </a:r>
          </a:p>
          <a:p>
            <a:r>
              <a:rPr lang="tr-TR" dirty="0"/>
              <a:t>Semptom yoktur</a:t>
            </a:r>
          </a:p>
        </p:txBody>
      </p:sp>
      <p:pic>
        <p:nvPicPr>
          <p:cNvPr id="4" name="Picture 2">
            <a:extLst>
              <a:ext uri="{FF2B5EF4-FFF2-40B4-BE49-F238E27FC236}">
                <a16:creationId xmlns:a16="http://schemas.microsoft.com/office/drawing/2014/main" id="{A1367445-5776-511E-22CD-1F42D3AB03C4}"/>
              </a:ext>
            </a:extLst>
          </p:cNvPr>
          <p:cNvPicPr>
            <a:picLocks noChangeAspect="1"/>
          </p:cNvPicPr>
          <p:nvPr/>
        </p:nvPicPr>
        <p:blipFill>
          <a:blip r:embed="rId2"/>
          <a:stretch>
            <a:fillRect/>
          </a:stretch>
        </p:blipFill>
        <p:spPr>
          <a:xfrm>
            <a:off x="7109718" y="3739792"/>
            <a:ext cx="5404206" cy="3739999"/>
          </a:xfrm>
          <a:prstGeom prst="rect">
            <a:avLst/>
          </a:prstGeom>
        </p:spPr>
      </p:pic>
    </p:spTree>
    <p:extLst>
      <p:ext uri="{BB962C8B-B14F-4D97-AF65-F5344CB8AC3E}">
        <p14:creationId xmlns:p14="http://schemas.microsoft.com/office/powerpoint/2010/main" val="1733230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CF77D9F-DAD1-4D10-BE7C-E8DFD9BEBC75}"/>
              </a:ext>
            </a:extLst>
          </p:cNvPr>
          <p:cNvSpPr>
            <a:spLocks noGrp="1"/>
          </p:cNvSpPr>
          <p:nvPr>
            <p:ph type="title"/>
          </p:nvPr>
        </p:nvSpPr>
        <p:spPr/>
        <p:txBody>
          <a:bodyPr/>
          <a:lstStyle/>
          <a:p>
            <a:r>
              <a:rPr lang="tr-TR" dirty="0" err="1"/>
              <a:t>Seboreik</a:t>
            </a:r>
            <a:r>
              <a:rPr lang="tr-TR" dirty="0"/>
              <a:t> keratoz</a:t>
            </a:r>
          </a:p>
        </p:txBody>
      </p:sp>
      <p:sp>
        <p:nvSpPr>
          <p:cNvPr id="3" name="İçerik Yer Tutucusu 2">
            <a:extLst>
              <a:ext uri="{FF2B5EF4-FFF2-40B4-BE49-F238E27FC236}">
                <a16:creationId xmlns:a16="http://schemas.microsoft.com/office/drawing/2014/main" id="{23C96600-1C89-CE70-B7FE-E1DB0D400EE8}"/>
              </a:ext>
            </a:extLst>
          </p:cNvPr>
          <p:cNvSpPr>
            <a:spLocks noGrp="1"/>
          </p:cNvSpPr>
          <p:nvPr>
            <p:ph idx="1"/>
          </p:nvPr>
        </p:nvSpPr>
        <p:spPr/>
        <p:txBody>
          <a:bodyPr>
            <a:normAutofit/>
          </a:bodyPr>
          <a:lstStyle/>
          <a:p>
            <a:pPr marL="0" indent="0">
              <a:buNone/>
            </a:pPr>
            <a:r>
              <a:rPr lang="tr-TR" b="1" dirty="0"/>
              <a:t>Tanı: </a:t>
            </a:r>
          </a:p>
          <a:p>
            <a:r>
              <a:rPr lang="tr-TR" dirty="0"/>
              <a:t>Genellikle klinik olarak tanı konulur</a:t>
            </a:r>
          </a:p>
          <a:p>
            <a:r>
              <a:rPr lang="tr-TR" dirty="0"/>
              <a:t>Yüzeyindeki foliküler </a:t>
            </a:r>
            <a:r>
              <a:rPr lang="tr-TR" dirty="0" err="1"/>
              <a:t>keratotik</a:t>
            </a:r>
            <a:r>
              <a:rPr lang="tr-TR" dirty="0"/>
              <a:t> tıkaçlar ve deriye adeta yapıştırılmış hissi veren</a:t>
            </a:r>
          </a:p>
          <a:p>
            <a:pPr marL="0" indent="0">
              <a:buNone/>
            </a:pPr>
            <a:r>
              <a:rPr lang="tr-TR" dirty="0"/>
              <a:t> görüntüsü </a:t>
            </a:r>
            <a:r>
              <a:rPr lang="tr-TR" dirty="0" err="1"/>
              <a:t>SK’u</a:t>
            </a:r>
            <a:r>
              <a:rPr lang="tr-TR" dirty="0"/>
              <a:t> diğer pigmente lezyonlardan ayırmada önemli</a:t>
            </a:r>
          </a:p>
          <a:p>
            <a:r>
              <a:rPr lang="tr-TR" dirty="0"/>
              <a:t>Atipik lezyonlarda </a:t>
            </a:r>
            <a:r>
              <a:rPr lang="tr-TR" dirty="0" err="1"/>
              <a:t>malign</a:t>
            </a:r>
            <a:r>
              <a:rPr lang="tr-TR" dirty="0"/>
              <a:t> </a:t>
            </a:r>
            <a:r>
              <a:rPr lang="tr-TR" dirty="0" err="1"/>
              <a:t>melanomdan</a:t>
            </a:r>
            <a:r>
              <a:rPr lang="tr-TR" dirty="0"/>
              <a:t> ayırım zor </a:t>
            </a:r>
          </a:p>
          <a:p>
            <a:r>
              <a:rPr lang="tr-TR" dirty="0"/>
              <a:t>Gerekli olduğu durumlarda histopatolojik inceleme yapılmalı</a:t>
            </a:r>
          </a:p>
          <a:p>
            <a:pPr marL="0" indent="0">
              <a:buNone/>
            </a:pPr>
            <a:r>
              <a:rPr lang="tr-TR" b="1" dirty="0"/>
              <a:t>Tedavi: </a:t>
            </a:r>
          </a:p>
          <a:p>
            <a:r>
              <a:rPr lang="tr-TR" dirty="0"/>
              <a:t>Tedavi gerekli olmasa da kozmetik açıdan tedavi talepleri olmakta </a:t>
            </a:r>
          </a:p>
          <a:p>
            <a:r>
              <a:rPr lang="tr-TR" dirty="0" err="1"/>
              <a:t>Kriyoterapi</a:t>
            </a:r>
            <a:r>
              <a:rPr lang="tr-TR" dirty="0"/>
              <a:t> uygulanır</a:t>
            </a:r>
          </a:p>
        </p:txBody>
      </p:sp>
      <p:pic>
        <p:nvPicPr>
          <p:cNvPr id="4" name="Picture 2">
            <a:extLst>
              <a:ext uri="{FF2B5EF4-FFF2-40B4-BE49-F238E27FC236}">
                <a16:creationId xmlns:a16="http://schemas.microsoft.com/office/drawing/2014/main" id="{CAF0C02C-E845-B361-8869-4002ABDE6C67}"/>
              </a:ext>
            </a:extLst>
          </p:cNvPr>
          <p:cNvPicPr>
            <a:picLocks noChangeAspect="1"/>
          </p:cNvPicPr>
          <p:nvPr/>
        </p:nvPicPr>
        <p:blipFill>
          <a:blip r:embed="rId2"/>
          <a:stretch>
            <a:fillRect/>
          </a:stretch>
        </p:blipFill>
        <p:spPr>
          <a:xfrm>
            <a:off x="7027524" y="-51370"/>
            <a:ext cx="4839128" cy="3010328"/>
          </a:xfrm>
          <a:prstGeom prst="rect">
            <a:avLst/>
          </a:prstGeom>
        </p:spPr>
      </p:pic>
    </p:spTree>
    <p:extLst>
      <p:ext uri="{BB962C8B-B14F-4D97-AF65-F5344CB8AC3E}">
        <p14:creationId xmlns:p14="http://schemas.microsoft.com/office/powerpoint/2010/main" val="1295488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CF8E90-9F68-8527-731B-D21AA24D5B6F}"/>
              </a:ext>
            </a:extLst>
          </p:cNvPr>
          <p:cNvSpPr>
            <a:spLocks noGrp="1"/>
          </p:cNvSpPr>
          <p:nvPr>
            <p:ph type="title"/>
          </p:nvPr>
        </p:nvSpPr>
        <p:spPr/>
        <p:txBody>
          <a:bodyPr/>
          <a:lstStyle/>
          <a:p>
            <a:r>
              <a:rPr lang="tr-TR" dirty="0" err="1"/>
              <a:t>Keratoakantom</a:t>
            </a:r>
            <a:r>
              <a:rPr lang="tr-TR" dirty="0"/>
              <a:t> (</a:t>
            </a:r>
            <a:r>
              <a:rPr lang="tr-TR" dirty="0" err="1"/>
              <a:t>ka</a:t>
            </a:r>
            <a:r>
              <a:rPr lang="tr-TR" dirty="0"/>
              <a:t>)</a:t>
            </a:r>
          </a:p>
        </p:txBody>
      </p:sp>
      <p:sp>
        <p:nvSpPr>
          <p:cNvPr id="3" name="İçerik Yer Tutucusu 2">
            <a:extLst>
              <a:ext uri="{FF2B5EF4-FFF2-40B4-BE49-F238E27FC236}">
                <a16:creationId xmlns:a16="http://schemas.microsoft.com/office/drawing/2014/main" id="{DB9668FF-7309-669F-BA3D-69A85ED513BF}"/>
              </a:ext>
            </a:extLst>
          </p:cNvPr>
          <p:cNvSpPr>
            <a:spLocks noGrp="1"/>
          </p:cNvSpPr>
          <p:nvPr>
            <p:ph idx="1"/>
          </p:nvPr>
        </p:nvSpPr>
        <p:spPr/>
        <p:txBody>
          <a:bodyPr>
            <a:normAutofit/>
          </a:bodyPr>
          <a:lstStyle/>
          <a:p>
            <a:r>
              <a:rPr lang="tr-TR" dirty="0"/>
              <a:t>Bazı yazarlarca </a:t>
            </a:r>
            <a:r>
              <a:rPr lang="tr-TR" dirty="0" err="1"/>
              <a:t>benign</a:t>
            </a:r>
            <a:r>
              <a:rPr lang="tr-TR" dirty="0"/>
              <a:t>, bazılarınca da </a:t>
            </a:r>
            <a:r>
              <a:rPr lang="tr-TR" dirty="0" err="1"/>
              <a:t>skuamöz</a:t>
            </a:r>
            <a:r>
              <a:rPr lang="tr-TR" dirty="0"/>
              <a:t> hücreli kanser öncüsü </a:t>
            </a:r>
          </a:p>
          <a:p>
            <a:endParaRPr lang="tr-TR" dirty="0"/>
          </a:p>
          <a:p>
            <a:pPr marL="0" indent="0">
              <a:buNone/>
            </a:pPr>
            <a:r>
              <a:rPr lang="tr-TR" b="1" dirty="0"/>
              <a:t>Epidemiyoloji: </a:t>
            </a:r>
          </a:p>
          <a:p>
            <a:r>
              <a:rPr lang="tr-TR" dirty="0"/>
              <a:t>Açık tenlilerde, 60 </a:t>
            </a:r>
            <a:r>
              <a:rPr lang="tr-TR" b="1" i="0" u="none" strike="noStrike" dirty="0">
                <a:solidFill>
                  <a:srgbClr val="353535"/>
                </a:solidFill>
                <a:effectLst/>
                <a:latin typeface="Poppins" panose="00000500000000000000" pitchFamily="2" charset="-94"/>
              </a:rPr>
              <a:t>≥</a:t>
            </a:r>
            <a:r>
              <a:rPr lang="tr-TR" dirty="0"/>
              <a:t> yaş ve erkeklerde daha sık</a:t>
            </a:r>
          </a:p>
          <a:p>
            <a:endParaRPr lang="tr-TR" dirty="0"/>
          </a:p>
          <a:p>
            <a:pPr marL="0" indent="0">
              <a:buNone/>
            </a:pPr>
            <a:r>
              <a:rPr lang="tr-TR" b="1" dirty="0"/>
              <a:t>Etiyoloji ve patogenez: </a:t>
            </a:r>
          </a:p>
          <a:p>
            <a:r>
              <a:rPr lang="tr-TR" dirty="0"/>
              <a:t>Tam olarak bilinememekte</a:t>
            </a:r>
          </a:p>
          <a:p>
            <a:r>
              <a:rPr lang="tr-TR" dirty="0"/>
              <a:t>Güneş gören yerlerde ve ileri yaşta görülmesi </a:t>
            </a:r>
          </a:p>
          <a:p>
            <a:pPr marL="0" indent="0">
              <a:buNone/>
            </a:pPr>
            <a:r>
              <a:rPr lang="tr-TR" dirty="0"/>
              <a:t> nedeni ile güneş hasarı neden olabilir</a:t>
            </a:r>
          </a:p>
        </p:txBody>
      </p:sp>
      <p:pic>
        <p:nvPicPr>
          <p:cNvPr id="4" name="Picture 2">
            <a:extLst>
              <a:ext uri="{FF2B5EF4-FFF2-40B4-BE49-F238E27FC236}">
                <a16:creationId xmlns:a16="http://schemas.microsoft.com/office/drawing/2014/main" id="{D8C2EAB4-E823-118F-0311-932CCC885B6B}"/>
              </a:ext>
            </a:extLst>
          </p:cNvPr>
          <p:cNvPicPr>
            <a:picLocks noChangeAspect="1"/>
          </p:cNvPicPr>
          <p:nvPr/>
        </p:nvPicPr>
        <p:blipFill>
          <a:blip r:embed="rId2"/>
          <a:stretch>
            <a:fillRect/>
          </a:stretch>
        </p:blipFill>
        <p:spPr>
          <a:xfrm>
            <a:off x="7489859" y="2568540"/>
            <a:ext cx="4397341" cy="4859248"/>
          </a:xfrm>
          <a:prstGeom prst="rect">
            <a:avLst/>
          </a:prstGeom>
        </p:spPr>
      </p:pic>
    </p:spTree>
    <p:extLst>
      <p:ext uri="{BB962C8B-B14F-4D97-AF65-F5344CB8AC3E}">
        <p14:creationId xmlns:p14="http://schemas.microsoft.com/office/powerpoint/2010/main" val="1231283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93C7D76-652E-522F-5A17-0C24FDD9581A}"/>
              </a:ext>
            </a:extLst>
          </p:cNvPr>
          <p:cNvSpPr>
            <a:spLocks noGrp="1"/>
          </p:cNvSpPr>
          <p:nvPr>
            <p:ph type="title"/>
          </p:nvPr>
        </p:nvSpPr>
        <p:spPr/>
        <p:txBody>
          <a:bodyPr/>
          <a:lstStyle/>
          <a:p>
            <a:r>
              <a:rPr lang="tr-TR" dirty="0" err="1"/>
              <a:t>Keratoakantom</a:t>
            </a:r>
            <a:endParaRPr lang="tr-TR" dirty="0"/>
          </a:p>
        </p:txBody>
      </p:sp>
      <p:sp>
        <p:nvSpPr>
          <p:cNvPr id="3" name="İçerik Yer Tutucusu 2">
            <a:extLst>
              <a:ext uri="{FF2B5EF4-FFF2-40B4-BE49-F238E27FC236}">
                <a16:creationId xmlns:a16="http://schemas.microsoft.com/office/drawing/2014/main" id="{1C476190-A695-F156-4A25-049480C70CE3}"/>
              </a:ext>
            </a:extLst>
          </p:cNvPr>
          <p:cNvSpPr>
            <a:spLocks noGrp="1"/>
          </p:cNvSpPr>
          <p:nvPr>
            <p:ph idx="1"/>
          </p:nvPr>
        </p:nvSpPr>
        <p:spPr/>
        <p:txBody>
          <a:bodyPr/>
          <a:lstStyle/>
          <a:p>
            <a:pPr marL="0" indent="0">
              <a:buNone/>
            </a:pPr>
            <a:r>
              <a:rPr lang="tr-TR" b="1" dirty="0"/>
              <a:t>Klinik: </a:t>
            </a:r>
          </a:p>
          <a:p>
            <a:r>
              <a:rPr lang="tr-TR" dirty="0"/>
              <a:t>Yüz, boyun, el sırtı, ön kol gibi güneş hasarı </a:t>
            </a:r>
          </a:p>
          <a:p>
            <a:pPr marL="0" indent="0">
              <a:buNone/>
            </a:pPr>
            <a:r>
              <a:rPr lang="tr-TR" dirty="0"/>
              <a:t> olan deride ortaya çıkar</a:t>
            </a:r>
          </a:p>
          <a:p>
            <a:r>
              <a:rPr lang="tr-TR" dirty="0"/>
              <a:t>Lezyon başlangıçta sert iyi sınırlı bir nodül şeklinde</a:t>
            </a:r>
          </a:p>
          <a:p>
            <a:r>
              <a:rPr lang="tr-TR" dirty="0"/>
              <a:t>Birkaç hafta içinde hızla büyüyerek 1-2 cm çapa ulaşır. Nodülün ortası</a:t>
            </a:r>
          </a:p>
          <a:p>
            <a:pPr marL="0" indent="0">
              <a:buNone/>
            </a:pPr>
            <a:r>
              <a:rPr lang="tr-TR" dirty="0"/>
              <a:t>zamanla krater şeklinde çöker ve içi tıkaç şeklinde </a:t>
            </a:r>
            <a:r>
              <a:rPr lang="tr-TR" dirty="0" err="1"/>
              <a:t>keratotik</a:t>
            </a:r>
            <a:r>
              <a:rPr lang="tr-TR" dirty="0"/>
              <a:t> bir materyal ile dolar</a:t>
            </a:r>
          </a:p>
          <a:p>
            <a:r>
              <a:rPr lang="tr-TR" dirty="0"/>
              <a:t>Tümör deri renginde ya da eritemli görünümde olabilir</a:t>
            </a:r>
          </a:p>
          <a:p>
            <a:r>
              <a:rPr lang="tr-TR" dirty="0"/>
              <a:t>Lezyon üzerindeki deri parlaktır ve ince damarlar gözlenir</a:t>
            </a:r>
          </a:p>
        </p:txBody>
      </p:sp>
      <p:pic>
        <p:nvPicPr>
          <p:cNvPr id="4" name="Picture 2">
            <a:extLst>
              <a:ext uri="{FF2B5EF4-FFF2-40B4-BE49-F238E27FC236}">
                <a16:creationId xmlns:a16="http://schemas.microsoft.com/office/drawing/2014/main" id="{FD3DBF7B-84F4-9B5C-E7F6-EBB2C7E83FA1}"/>
              </a:ext>
            </a:extLst>
          </p:cNvPr>
          <p:cNvPicPr>
            <a:picLocks noChangeAspect="1"/>
          </p:cNvPicPr>
          <p:nvPr/>
        </p:nvPicPr>
        <p:blipFill>
          <a:blip r:embed="rId2"/>
          <a:stretch>
            <a:fillRect/>
          </a:stretch>
        </p:blipFill>
        <p:spPr>
          <a:xfrm>
            <a:off x="7198243" y="-53164"/>
            <a:ext cx="4837814" cy="3482164"/>
          </a:xfrm>
          <a:prstGeom prst="rect">
            <a:avLst/>
          </a:prstGeom>
        </p:spPr>
      </p:pic>
    </p:spTree>
    <p:extLst>
      <p:ext uri="{BB962C8B-B14F-4D97-AF65-F5344CB8AC3E}">
        <p14:creationId xmlns:p14="http://schemas.microsoft.com/office/powerpoint/2010/main" val="3837122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CBFF89F-35E5-594B-D21C-64436B07DDA5}"/>
              </a:ext>
            </a:extLst>
          </p:cNvPr>
          <p:cNvSpPr>
            <a:spLocks noGrp="1"/>
          </p:cNvSpPr>
          <p:nvPr>
            <p:ph type="title"/>
          </p:nvPr>
        </p:nvSpPr>
        <p:spPr/>
        <p:txBody>
          <a:bodyPr/>
          <a:lstStyle/>
          <a:p>
            <a:r>
              <a:rPr lang="tr-TR" dirty="0" err="1"/>
              <a:t>Keratoakantom</a:t>
            </a:r>
            <a:endParaRPr lang="tr-TR" dirty="0"/>
          </a:p>
        </p:txBody>
      </p:sp>
      <p:sp>
        <p:nvSpPr>
          <p:cNvPr id="3" name="İçerik Yer Tutucusu 2">
            <a:extLst>
              <a:ext uri="{FF2B5EF4-FFF2-40B4-BE49-F238E27FC236}">
                <a16:creationId xmlns:a16="http://schemas.microsoft.com/office/drawing/2014/main" id="{F8729AAB-6431-BB9E-1B62-FCC729B84CB5}"/>
              </a:ext>
            </a:extLst>
          </p:cNvPr>
          <p:cNvSpPr>
            <a:spLocks noGrp="1"/>
          </p:cNvSpPr>
          <p:nvPr>
            <p:ph idx="1"/>
          </p:nvPr>
        </p:nvSpPr>
        <p:spPr/>
        <p:txBody>
          <a:bodyPr/>
          <a:lstStyle/>
          <a:p>
            <a:pPr marL="0" indent="0">
              <a:buNone/>
            </a:pPr>
            <a:r>
              <a:rPr lang="tr-TR" b="1" dirty="0"/>
              <a:t>Tedavi ve </a:t>
            </a:r>
            <a:r>
              <a:rPr lang="tr-TR" b="1" dirty="0" err="1"/>
              <a:t>prognoz</a:t>
            </a:r>
            <a:r>
              <a:rPr lang="tr-TR" b="1" dirty="0"/>
              <a:t>: </a:t>
            </a:r>
          </a:p>
          <a:p>
            <a:r>
              <a:rPr lang="tr-TR" dirty="0"/>
              <a:t>SCC’ den ayırt edilemediği durumda cerrahi eksizyon  </a:t>
            </a:r>
          </a:p>
          <a:p>
            <a:r>
              <a:rPr lang="tr-TR" dirty="0"/>
              <a:t>SCC bulguları olmadığı sürece selim bir seyir izler</a:t>
            </a:r>
          </a:p>
        </p:txBody>
      </p:sp>
    </p:spTree>
    <p:extLst>
      <p:ext uri="{BB962C8B-B14F-4D97-AF65-F5344CB8AC3E}">
        <p14:creationId xmlns:p14="http://schemas.microsoft.com/office/powerpoint/2010/main" val="1655878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9B44CEC-003B-34BB-41EB-1E6E9982FE51}"/>
              </a:ext>
            </a:extLst>
          </p:cNvPr>
          <p:cNvSpPr>
            <a:spLocks noGrp="1"/>
          </p:cNvSpPr>
          <p:nvPr>
            <p:ph type="title"/>
          </p:nvPr>
        </p:nvSpPr>
        <p:spPr/>
        <p:txBody>
          <a:bodyPr/>
          <a:lstStyle/>
          <a:p>
            <a:r>
              <a:rPr lang="tr-TR" dirty="0"/>
              <a:t>amaç</a:t>
            </a:r>
          </a:p>
        </p:txBody>
      </p:sp>
      <p:sp>
        <p:nvSpPr>
          <p:cNvPr id="3" name="İçerik Yer Tutucusu 2">
            <a:extLst>
              <a:ext uri="{FF2B5EF4-FFF2-40B4-BE49-F238E27FC236}">
                <a16:creationId xmlns:a16="http://schemas.microsoft.com/office/drawing/2014/main" id="{9B2699A6-8AF1-DA6B-9401-A7F4E4E495AC}"/>
              </a:ext>
            </a:extLst>
          </p:cNvPr>
          <p:cNvSpPr>
            <a:spLocks noGrp="1"/>
          </p:cNvSpPr>
          <p:nvPr>
            <p:ph idx="1"/>
          </p:nvPr>
        </p:nvSpPr>
        <p:spPr/>
        <p:txBody>
          <a:bodyPr/>
          <a:lstStyle/>
          <a:p>
            <a:r>
              <a:rPr lang="tr-TR" dirty="0"/>
              <a:t>Deri lezyonlarının tanısal özellikleri hakkında bilgi vermek</a:t>
            </a:r>
          </a:p>
          <a:p>
            <a:r>
              <a:rPr lang="tr-TR" dirty="0"/>
              <a:t>Derinin sık görülen </a:t>
            </a:r>
            <a:r>
              <a:rPr lang="tr-TR" dirty="0" err="1"/>
              <a:t>benign</a:t>
            </a:r>
            <a:r>
              <a:rPr lang="tr-TR" dirty="0"/>
              <a:t>, </a:t>
            </a:r>
            <a:r>
              <a:rPr lang="tr-TR" dirty="0" err="1"/>
              <a:t>premalign</a:t>
            </a:r>
            <a:r>
              <a:rPr lang="tr-TR" dirty="0"/>
              <a:t> ve </a:t>
            </a:r>
            <a:r>
              <a:rPr lang="tr-TR" dirty="0" err="1"/>
              <a:t>malign</a:t>
            </a:r>
            <a:r>
              <a:rPr lang="tr-TR" dirty="0"/>
              <a:t> </a:t>
            </a:r>
            <a:r>
              <a:rPr lang="tr-TR" dirty="0" err="1"/>
              <a:t>leyzonları</a:t>
            </a:r>
            <a:r>
              <a:rPr lang="tr-TR" dirty="0"/>
              <a:t> hakkında bilgi vermek</a:t>
            </a:r>
          </a:p>
        </p:txBody>
      </p:sp>
    </p:spTree>
    <p:extLst>
      <p:ext uri="{BB962C8B-B14F-4D97-AF65-F5344CB8AC3E}">
        <p14:creationId xmlns:p14="http://schemas.microsoft.com/office/powerpoint/2010/main" val="3564680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0F2876-7015-6A0E-5170-3925677971E9}"/>
              </a:ext>
            </a:extLst>
          </p:cNvPr>
          <p:cNvSpPr>
            <a:spLocks noGrp="1"/>
          </p:cNvSpPr>
          <p:nvPr>
            <p:ph type="title"/>
          </p:nvPr>
        </p:nvSpPr>
        <p:spPr/>
        <p:txBody>
          <a:bodyPr/>
          <a:lstStyle/>
          <a:p>
            <a:r>
              <a:rPr lang="tr-TR" dirty="0" err="1"/>
              <a:t>akrokordon</a:t>
            </a:r>
            <a:endParaRPr lang="tr-TR" dirty="0"/>
          </a:p>
        </p:txBody>
      </p:sp>
      <p:sp>
        <p:nvSpPr>
          <p:cNvPr id="3" name="İçerik Yer Tutucusu 2">
            <a:extLst>
              <a:ext uri="{FF2B5EF4-FFF2-40B4-BE49-F238E27FC236}">
                <a16:creationId xmlns:a16="http://schemas.microsoft.com/office/drawing/2014/main" id="{75B5461B-37BA-BEF2-C1B4-1C428A22B124}"/>
              </a:ext>
            </a:extLst>
          </p:cNvPr>
          <p:cNvSpPr>
            <a:spLocks noGrp="1"/>
          </p:cNvSpPr>
          <p:nvPr>
            <p:ph idx="1"/>
          </p:nvPr>
        </p:nvSpPr>
        <p:spPr/>
        <p:txBody>
          <a:bodyPr/>
          <a:lstStyle/>
          <a:p>
            <a:r>
              <a:rPr lang="tr-TR" b="0" i="0" dirty="0">
                <a:solidFill>
                  <a:srgbClr val="09142A"/>
                </a:solidFill>
                <a:effectLst/>
              </a:rPr>
              <a:t>Yaygın, küçük ve tipik olarak saplı </a:t>
            </a:r>
            <a:r>
              <a:rPr lang="tr-TR" dirty="0" err="1">
                <a:solidFill>
                  <a:srgbClr val="09142A"/>
                </a:solidFill>
              </a:rPr>
              <a:t>benign</a:t>
            </a:r>
            <a:r>
              <a:rPr lang="tr-TR" b="0" i="0" dirty="0">
                <a:solidFill>
                  <a:srgbClr val="09142A"/>
                </a:solidFill>
                <a:effectLst/>
              </a:rPr>
              <a:t> </a:t>
            </a:r>
            <a:r>
              <a:rPr lang="tr-TR" b="0" i="0" dirty="0" err="1">
                <a:solidFill>
                  <a:srgbClr val="09142A"/>
                </a:solidFill>
                <a:effectLst/>
              </a:rPr>
              <a:t>neoplazm</a:t>
            </a:r>
            <a:endParaRPr lang="tr-TR" b="0" i="0" dirty="0">
              <a:solidFill>
                <a:srgbClr val="09142A"/>
              </a:solidFill>
              <a:effectLst/>
            </a:endParaRPr>
          </a:p>
          <a:p>
            <a:r>
              <a:rPr lang="tr-TR" b="1" i="0" dirty="0">
                <a:solidFill>
                  <a:srgbClr val="FF0000"/>
                </a:solidFill>
                <a:effectLst/>
              </a:rPr>
              <a:t>metabolik sendromla </a:t>
            </a:r>
            <a:r>
              <a:rPr lang="tr-TR" b="0" i="0" dirty="0">
                <a:solidFill>
                  <a:srgbClr val="09142A"/>
                </a:solidFill>
                <a:effectLst/>
              </a:rPr>
              <a:t>ilişkili ?</a:t>
            </a:r>
            <a:endParaRPr lang="tr-TR" dirty="0">
              <a:solidFill>
                <a:srgbClr val="09142A"/>
              </a:solidFill>
            </a:endParaRPr>
          </a:p>
          <a:p>
            <a:pPr marL="0" indent="0">
              <a:buNone/>
            </a:pPr>
            <a:r>
              <a:rPr lang="tr-TR" b="1" dirty="0"/>
              <a:t>Epidemiyoloji:</a:t>
            </a:r>
            <a:r>
              <a:rPr lang="tr-TR" b="1" i="0" dirty="0">
                <a:solidFill>
                  <a:srgbClr val="09142A"/>
                </a:solidFill>
                <a:effectLst/>
              </a:rPr>
              <a:t> </a:t>
            </a:r>
          </a:p>
          <a:p>
            <a:r>
              <a:rPr lang="tr-TR" b="0" i="0" dirty="0">
                <a:solidFill>
                  <a:srgbClr val="09142A"/>
                </a:solidFill>
                <a:effectLst/>
              </a:rPr>
              <a:t>Yetişkinlerin %25</a:t>
            </a:r>
            <a:r>
              <a:rPr lang="tr-TR" dirty="0">
                <a:solidFill>
                  <a:srgbClr val="09142A"/>
                </a:solidFill>
              </a:rPr>
              <a:t>-</a:t>
            </a:r>
            <a:r>
              <a:rPr lang="tr-TR" b="0" i="0" dirty="0">
                <a:solidFill>
                  <a:srgbClr val="09142A"/>
                </a:solidFill>
                <a:effectLst/>
              </a:rPr>
              <a:t>46 ‘</a:t>
            </a:r>
            <a:r>
              <a:rPr lang="tr-TR" b="0" i="0" dirty="0" err="1">
                <a:solidFill>
                  <a:srgbClr val="09142A"/>
                </a:solidFill>
                <a:effectLst/>
              </a:rPr>
              <a:t>sında</a:t>
            </a:r>
            <a:r>
              <a:rPr lang="tr-TR" b="0" i="0" dirty="0">
                <a:solidFill>
                  <a:srgbClr val="09142A"/>
                </a:solidFill>
                <a:effectLst/>
              </a:rPr>
              <a:t> görülürler, yaşla ve hamilelikte </a:t>
            </a:r>
          </a:p>
          <a:p>
            <a:endParaRPr lang="tr-TR" b="0" i="0" dirty="0">
              <a:solidFill>
                <a:srgbClr val="09142A"/>
              </a:solidFill>
              <a:effectLst/>
            </a:endParaRPr>
          </a:p>
          <a:p>
            <a:pPr marL="0" indent="0">
              <a:buNone/>
            </a:pPr>
            <a:r>
              <a:rPr lang="tr-TR" b="1" dirty="0">
                <a:solidFill>
                  <a:srgbClr val="09142A"/>
                </a:solidFill>
              </a:rPr>
              <a:t>Klinik: </a:t>
            </a:r>
          </a:p>
          <a:p>
            <a:r>
              <a:rPr lang="tr-TR" dirty="0">
                <a:solidFill>
                  <a:srgbClr val="09142A"/>
                </a:solidFill>
              </a:rPr>
              <a:t>G</a:t>
            </a:r>
            <a:r>
              <a:rPr lang="tr-TR" b="0" i="0" dirty="0">
                <a:solidFill>
                  <a:srgbClr val="09142A"/>
                </a:solidFill>
                <a:effectLst/>
              </a:rPr>
              <a:t>enellikle ten renginde veya kahverengimsi renkte,  2-5 mm boyutunda</a:t>
            </a:r>
          </a:p>
          <a:p>
            <a:r>
              <a:rPr lang="tr-TR" b="0" i="0" dirty="0">
                <a:solidFill>
                  <a:srgbClr val="09142A"/>
                </a:solidFill>
                <a:effectLst/>
              </a:rPr>
              <a:t>En yaygın yerler, cilt tahrişinin nedensel bir faktör olabileceği cilt kıvrımları</a:t>
            </a:r>
          </a:p>
          <a:p>
            <a:pPr marL="0" indent="0">
              <a:buNone/>
            </a:pPr>
            <a:r>
              <a:rPr lang="tr-TR" b="0" i="0" dirty="0">
                <a:solidFill>
                  <a:srgbClr val="09142A"/>
                </a:solidFill>
                <a:effectLst/>
              </a:rPr>
              <a:t> (boyun, koltuk altı, kasık vb.)</a:t>
            </a:r>
          </a:p>
          <a:p>
            <a:endParaRPr lang="tr-TR" dirty="0"/>
          </a:p>
        </p:txBody>
      </p:sp>
      <p:pic>
        <p:nvPicPr>
          <p:cNvPr id="5" name="Picture 2">
            <a:extLst>
              <a:ext uri="{FF2B5EF4-FFF2-40B4-BE49-F238E27FC236}">
                <a16:creationId xmlns:a16="http://schemas.microsoft.com/office/drawing/2014/main" id="{43BF5034-0957-6AE8-987E-E402092B563E}"/>
              </a:ext>
            </a:extLst>
          </p:cNvPr>
          <p:cNvPicPr>
            <a:picLocks noChangeAspect="1"/>
          </p:cNvPicPr>
          <p:nvPr/>
        </p:nvPicPr>
        <p:blipFill>
          <a:blip r:embed="rId2"/>
          <a:stretch>
            <a:fillRect/>
          </a:stretch>
        </p:blipFill>
        <p:spPr>
          <a:xfrm>
            <a:off x="8661115" y="-174661"/>
            <a:ext cx="3832262" cy="4345969"/>
          </a:xfrm>
          <a:prstGeom prst="rect">
            <a:avLst/>
          </a:prstGeom>
        </p:spPr>
      </p:pic>
      <p:sp>
        <p:nvSpPr>
          <p:cNvPr id="6" name="Ok: Aşağı 5">
            <a:extLst>
              <a:ext uri="{FF2B5EF4-FFF2-40B4-BE49-F238E27FC236}">
                <a16:creationId xmlns:a16="http://schemas.microsoft.com/office/drawing/2014/main" id="{4DB25BA4-C838-80A3-C8B9-D512910908B2}"/>
              </a:ext>
            </a:extLst>
          </p:cNvPr>
          <p:cNvSpPr/>
          <p:nvPr/>
        </p:nvSpPr>
        <p:spPr>
          <a:xfrm rot="10800000">
            <a:off x="8291244" y="3349375"/>
            <a:ext cx="215758" cy="318500"/>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057503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0F2876-7015-6A0E-5170-3925677971E9}"/>
              </a:ext>
            </a:extLst>
          </p:cNvPr>
          <p:cNvSpPr>
            <a:spLocks noGrp="1"/>
          </p:cNvSpPr>
          <p:nvPr>
            <p:ph type="title"/>
          </p:nvPr>
        </p:nvSpPr>
        <p:spPr/>
        <p:txBody>
          <a:bodyPr/>
          <a:lstStyle/>
          <a:p>
            <a:r>
              <a:rPr lang="tr-TR" dirty="0" err="1"/>
              <a:t>akrokordon</a:t>
            </a:r>
            <a:endParaRPr lang="tr-TR" dirty="0"/>
          </a:p>
        </p:txBody>
      </p:sp>
      <p:sp>
        <p:nvSpPr>
          <p:cNvPr id="3" name="İçerik Yer Tutucusu 2">
            <a:extLst>
              <a:ext uri="{FF2B5EF4-FFF2-40B4-BE49-F238E27FC236}">
                <a16:creationId xmlns:a16="http://schemas.microsoft.com/office/drawing/2014/main" id="{75B5461B-37BA-BEF2-C1B4-1C428A22B124}"/>
              </a:ext>
            </a:extLst>
          </p:cNvPr>
          <p:cNvSpPr>
            <a:spLocks noGrp="1"/>
          </p:cNvSpPr>
          <p:nvPr>
            <p:ph idx="1"/>
          </p:nvPr>
        </p:nvSpPr>
        <p:spPr/>
        <p:txBody>
          <a:bodyPr/>
          <a:lstStyle/>
          <a:p>
            <a:pPr marL="0" indent="0">
              <a:buNone/>
            </a:pPr>
            <a:r>
              <a:rPr lang="tr-TR" b="1" dirty="0"/>
              <a:t>Tanı: </a:t>
            </a:r>
          </a:p>
          <a:p>
            <a:r>
              <a:rPr lang="tr-TR" dirty="0">
                <a:solidFill>
                  <a:srgbClr val="09142A"/>
                </a:solidFill>
              </a:rPr>
              <a:t>L</a:t>
            </a:r>
            <a:r>
              <a:rPr lang="tr-TR" b="0" i="0" dirty="0">
                <a:solidFill>
                  <a:srgbClr val="09142A"/>
                </a:solidFill>
                <a:effectLst/>
              </a:rPr>
              <a:t>ezyonların görünümüne ve konumuna dayanmakta</a:t>
            </a:r>
          </a:p>
          <a:p>
            <a:r>
              <a:rPr lang="tr-TR" b="0" i="0" dirty="0" err="1">
                <a:solidFill>
                  <a:srgbClr val="09142A"/>
                </a:solidFill>
                <a:effectLst/>
              </a:rPr>
              <a:t>Nörofibromlardan</a:t>
            </a:r>
            <a:r>
              <a:rPr lang="tr-TR" b="0" i="0" dirty="0">
                <a:solidFill>
                  <a:srgbClr val="09142A"/>
                </a:solidFill>
                <a:effectLst/>
              </a:rPr>
              <a:t>, </a:t>
            </a:r>
            <a:r>
              <a:rPr lang="tr-TR" b="0" i="0" dirty="0" err="1">
                <a:solidFill>
                  <a:srgbClr val="09142A"/>
                </a:solidFill>
                <a:effectLst/>
              </a:rPr>
              <a:t>seboreik</a:t>
            </a:r>
            <a:r>
              <a:rPr lang="tr-TR" b="0" i="0" dirty="0">
                <a:solidFill>
                  <a:srgbClr val="09142A"/>
                </a:solidFill>
                <a:effectLst/>
              </a:rPr>
              <a:t> keratozlardan ve saplı </a:t>
            </a:r>
            <a:r>
              <a:rPr lang="tr-TR" b="0" i="0" dirty="0" err="1">
                <a:solidFill>
                  <a:srgbClr val="09142A"/>
                </a:solidFill>
                <a:effectLst/>
              </a:rPr>
              <a:t>nevüslerden</a:t>
            </a:r>
            <a:r>
              <a:rPr lang="tr-TR" b="0" i="0" dirty="0">
                <a:solidFill>
                  <a:srgbClr val="09142A"/>
                </a:solidFill>
                <a:effectLst/>
              </a:rPr>
              <a:t> ayırt edilmeli</a:t>
            </a:r>
          </a:p>
          <a:p>
            <a:r>
              <a:rPr lang="tr-TR" b="0" i="0" dirty="0">
                <a:solidFill>
                  <a:srgbClr val="09142A"/>
                </a:solidFill>
                <a:effectLst/>
              </a:rPr>
              <a:t>Bazal veya </a:t>
            </a:r>
            <a:r>
              <a:rPr lang="tr-TR" b="0" i="0" dirty="0" err="1">
                <a:solidFill>
                  <a:srgbClr val="09142A"/>
                </a:solidFill>
                <a:effectLst/>
              </a:rPr>
              <a:t>skuamöz</a:t>
            </a:r>
            <a:r>
              <a:rPr lang="tr-TR" b="0" i="0" dirty="0">
                <a:solidFill>
                  <a:srgbClr val="09142A"/>
                </a:solidFill>
                <a:effectLst/>
              </a:rPr>
              <a:t> hücreli karsinom olduğu tespit edilen </a:t>
            </a:r>
            <a:r>
              <a:rPr lang="tr-TR" dirty="0" err="1">
                <a:solidFill>
                  <a:srgbClr val="09142A"/>
                </a:solidFill>
              </a:rPr>
              <a:t>leyzonlara</a:t>
            </a:r>
            <a:r>
              <a:rPr lang="tr-TR" b="0" i="0" dirty="0">
                <a:solidFill>
                  <a:srgbClr val="09142A"/>
                </a:solidFill>
                <a:effectLst/>
              </a:rPr>
              <a:t> ilişkin kanıt az</a:t>
            </a:r>
          </a:p>
          <a:p>
            <a:endParaRPr lang="tr-TR" b="0" i="0" dirty="0">
              <a:solidFill>
                <a:srgbClr val="09142A"/>
              </a:solidFill>
              <a:effectLst/>
            </a:endParaRPr>
          </a:p>
          <a:p>
            <a:pPr marL="0" indent="0">
              <a:buNone/>
            </a:pPr>
            <a:r>
              <a:rPr lang="tr-TR" b="1" i="0" dirty="0">
                <a:solidFill>
                  <a:srgbClr val="09142A"/>
                </a:solidFill>
                <a:effectLst/>
              </a:rPr>
              <a:t>Tedavi:</a:t>
            </a:r>
          </a:p>
          <a:p>
            <a:r>
              <a:rPr lang="tr-TR" dirty="0" err="1">
                <a:solidFill>
                  <a:srgbClr val="09142A"/>
                </a:solidFill>
              </a:rPr>
              <a:t>K</a:t>
            </a:r>
            <a:r>
              <a:rPr lang="tr-TR" b="0" i="0" dirty="0" err="1">
                <a:solidFill>
                  <a:srgbClr val="09142A"/>
                </a:solidFill>
                <a:effectLst/>
              </a:rPr>
              <a:t>riyocerrahi</a:t>
            </a:r>
            <a:r>
              <a:rPr lang="tr-TR" b="0" i="0" dirty="0">
                <a:solidFill>
                  <a:srgbClr val="09142A"/>
                </a:solidFill>
                <a:effectLst/>
              </a:rPr>
              <a:t>, </a:t>
            </a:r>
            <a:r>
              <a:rPr lang="tr-TR" dirty="0">
                <a:solidFill>
                  <a:srgbClr val="09142A"/>
                </a:solidFill>
              </a:rPr>
              <a:t>eksizyon</a:t>
            </a:r>
          </a:p>
          <a:p>
            <a:pPr marL="0" indent="0">
              <a:buNone/>
            </a:pPr>
            <a:endParaRPr lang="tr-TR" dirty="0"/>
          </a:p>
        </p:txBody>
      </p:sp>
    </p:spTree>
    <p:extLst>
      <p:ext uri="{BB962C8B-B14F-4D97-AF65-F5344CB8AC3E}">
        <p14:creationId xmlns:p14="http://schemas.microsoft.com/office/powerpoint/2010/main" val="4293385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5564302-FA32-EB7E-1B6C-1B0D47730BA7}"/>
              </a:ext>
            </a:extLst>
          </p:cNvPr>
          <p:cNvSpPr>
            <a:spLocks noGrp="1"/>
          </p:cNvSpPr>
          <p:nvPr>
            <p:ph type="title"/>
          </p:nvPr>
        </p:nvSpPr>
        <p:spPr/>
        <p:txBody>
          <a:bodyPr/>
          <a:lstStyle/>
          <a:p>
            <a:r>
              <a:rPr lang="tr-TR" dirty="0"/>
              <a:t>lipom</a:t>
            </a:r>
          </a:p>
        </p:txBody>
      </p:sp>
      <p:sp>
        <p:nvSpPr>
          <p:cNvPr id="3" name="İçerik Yer Tutucusu 2">
            <a:extLst>
              <a:ext uri="{FF2B5EF4-FFF2-40B4-BE49-F238E27FC236}">
                <a16:creationId xmlns:a16="http://schemas.microsoft.com/office/drawing/2014/main" id="{4AA5C4D9-FAAA-D8CE-AD11-5863C38137D2}"/>
              </a:ext>
            </a:extLst>
          </p:cNvPr>
          <p:cNvSpPr>
            <a:spLocks noGrp="1"/>
          </p:cNvSpPr>
          <p:nvPr>
            <p:ph idx="1"/>
          </p:nvPr>
        </p:nvSpPr>
        <p:spPr/>
        <p:txBody>
          <a:bodyPr>
            <a:normAutofit/>
          </a:bodyPr>
          <a:lstStyle/>
          <a:p>
            <a:r>
              <a:rPr lang="tr-TR" dirty="0">
                <a:solidFill>
                  <a:srgbClr val="09142A"/>
                </a:solidFill>
              </a:rPr>
              <a:t>İn</a:t>
            </a:r>
            <a:r>
              <a:rPr lang="tr-TR" b="0" i="0" dirty="0">
                <a:solidFill>
                  <a:srgbClr val="09142A"/>
                </a:solidFill>
                <a:effectLst/>
              </a:rPr>
              <a:t>ce fibröz bir kapsülle çevrelenmiş, yavaş büyüyen, iyi huylu mezenkimal tümör</a:t>
            </a:r>
          </a:p>
          <a:p>
            <a:r>
              <a:rPr lang="tr-TR" b="0" i="0" dirty="0">
                <a:solidFill>
                  <a:srgbClr val="09142A"/>
                </a:solidFill>
                <a:effectLst/>
              </a:rPr>
              <a:t>Genellikle asemptomatik ancak travma nedeniyle tahriş olabilir</a:t>
            </a:r>
          </a:p>
          <a:p>
            <a:pPr marL="0" indent="0">
              <a:buNone/>
            </a:pPr>
            <a:r>
              <a:rPr lang="tr-TR" b="1" dirty="0">
                <a:solidFill>
                  <a:srgbClr val="09142A"/>
                </a:solidFill>
              </a:rPr>
              <a:t>E</a:t>
            </a:r>
            <a:r>
              <a:rPr lang="tr-TR" b="1" i="0" dirty="0">
                <a:solidFill>
                  <a:srgbClr val="09142A"/>
                </a:solidFill>
                <a:effectLst/>
              </a:rPr>
              <a:t>pidemiyoloji:</a:t>
            </a:r>
          </a:p>
          <a:p>
            <a:r>
              <a:rPr lang="tr-TR" dirty="0">
                <a:solidFill>
                  <a:srgbClr val="09142A"/>
                </a:solidFill>
              </a:rPr>
              <a:t>Prevalansları </a:t>
            </a:r>
            <a:r>
              <a:rPr lang="tr-TR" b="0" i="0" dirty="0">
                <a:solidFill>
                  <a:srgbClr val="09142A"/>
                </a:solidFill>
                <a:effectLst/>
              </a:rPr>
              <a:t>%1</a:t>
            </a:r>
          </a:p>
          <a:p>
            <a:endParaRPr lang="tr-TR" b="0" i="0" dirty="0">
              <a:solidFill>
                <a:srgbClr val="09142A"/>
              </a:solidFill>
              <a:effectLst/>
            </a:endParaRPr>
          </a:p>
          <a:p>
            <a:pPr marL="0" indent="0">
              <a:buNone/>
            </a:pPr>
            <a:r>
              <a:rPr lang="tr-TR" b="1" dirty="0">
                <a:solidFill>
                  <a:srgbClr val="09142A"/>
                </a:solidFill>
              </a:rPr>
              <a:t>Klinik:</a:t>
            </a:r>
          </a:p>
          <a:p>
            <a:r>
              <a:rPr lang="tr-TR" b="0" i="0" dirty="0">
                <a:solidFill>
                  <a:srgbClr val="09142A"/>
                </a:solidFill>
                <a:effectLst/>
              </a:rPr>
              <a:t>Lipomlar, üstteki derinin altında kolaylıkla hareket edebilen</a:t>
            </a:r>
          </a:p>
          <a:p>
            <a:pPr marL="0" indent="0">
              <a:buNone/>
            </a:pPr>
            <a:r>
              <a:rPr lang="tr-TR" b="0" i="0" dirty="0">
                <a:solidFill>
                  <a:srgbClr val="09142A"/>
                </a:solidFill>
                <a:effectLst/>
              </a:rPr>
              <a:t> yumuşak, ten renginde nodüller</a:t>
            </a:r>
            <a:endParaRPr lang="tr-TR" b="1" i="0" dirty="0">
              <a:solidFill>
                <a:srgbClr val="09142A"/>
              </a:solidFill>
              <a:effectLst/>
            </a:endParaRPr>
          </a:p>
          <a:p>
            <a:r>
              <a:rPr lang="tr-TR" dirty="0">
                <a:solidFill>
                  <a:srgbClr val="09142A"/>
                </a:solidFill>
              </a:rPr>
              <a:t>K</a:t>
            </a:r>
            <a:r>
              <a:rPr lang="tr-TR" b="0" i="0" dirty="0">
                <a:solidFill>
                  <a:srgbClr val="09142A"/>
                </a:solidFill>
                <a:effectLst/>
              </a:rPr>
              <a:t>linik olarak diğer tümörlerden ayırt edilmeli</a:t>
            </a:r>
          </a:p>
        </p:txBody>
      </p:sp>
      <p:pic>
        <p:nvPicPr>
          <p:cNvPr id="4" name="Picture 2">
            <a:extLst>
              <a:ext uri="{FF2B5EF4-FFF2-40B4-BE49-F238E27FC236}">
                <a16:creationId xmlns:a16="http://schemas.microsoft.com/office/drawing/2014/main" id="{11E64193-A7DB-C839-6E29-3E70D40E09EA}"/>
              </a:ext>
            </a:extLst>
          </p:cNvPr>
          <p:cNvPicPr>
            <a:picLocks noChangeAspect="1"/>
          </p:cNvPicPr>
          <p:nvPr/>
        </p:nvPicPr>
        <p:blipFill>
          <a:blip r:embed="rId2"/>
          <a:stretch>
            <a:fillRect/>
          </a:stretch>
        </p:blipFill>
        <p:spPr>
          <a:xfrm>
            <a:off x="8729609" y="2763747"/>
            <a:ext cx="3462391" cy="4050791"/>
          </a:xfrm>
          <a:prstGeom prst="rect">
            <a:avLst/>
          </a:prstGeom>
        </p:spPr>
      </p:pic>
    </p:spTree>
    <p:extLst>
      <p:ext uri="{BB962C8B-B14F-4D97-AF65-F5344CB8AC3E}">
        <p14:creationId xmlns:p14="http://schemas.microsoft.com/office/powerpoint/2010/main" val="2691823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5564302-FA32-EB7E-1B6C-1B0D47730BA7}"/>
              </a:ext>
            </a:extLst>
          </p:cNvPr>
          <p:cNvSpPr>
            <a:spLocks noGrp="1"/>
          </p:cNvSpPr>
          <p:nvPr>
            <p:ph type="title"/>
          </p:nvPr>
        </p:nvSpPr>
        <p:spPr/>
        <p:txBody>
          <a:bodyPr/>
          <a:lstStyle/>
          <a:p>
            <a:r>
              <a:rPr lang="tr-TR" dirty="0"/>
              <a:t>lipom</a:t>
            </a:r>
          </a:p>
        </p:txBody>
      </p:sp>
      <p:sp>
        <p:nvSpPr>
          <p:cNvPr id="3" name="İçerik Yer Tutucusu 2">
            <a:extLst>
              <a:ext uri="{FF2B5EF4-FFF2-40B4-BE49-F238E27FC236}">
                <a16:creationId xmlns:a16="http://schemas.microsoft.com/office/drawing/2014/main" id="{4AA5C4D9-FAAA-D8CE-AD11-5863C38137D2}"/>
              </a:ext>
            </a:extLst>
          </p:cNvPr>
          <p:cNvSpPr>
            <a:spLocks noGrp="1"/>
          </p:cNvSpPr>
          <p:nvPr>
            <p:ph idx="1"/>
          </p:nvPr>
        </p:nvSpPr>
        <p:spPr/>
        <p:txBody>
          <a:bodyPr>
            <a:normAutofit lnSpcReduction="10000"/>
          </a:bodyPr>
          <a:lstStyle/>
          <a:p>
            <a:pPr marL="0" indent="0">
              <a:buNone/>
            </a:pPr>
            <a:r>
              <a:rPr lang="tr-TR" b="1" i="0" dirty="0">
                <a:solidFill>
                  <a:srgbClr val="09142A"/>
                </a:solidFill>
                <a:effectLst/>
              </a:rPr>
              <a:t>Ayırıcı tanı:</a:t>
            </a:r>
          </a:p>
          <a:p>
            <a:r>
              <a:rPr lang="tr-TR" b="0" i="0" dirty="0">
                <a:solidFill>
                  <a:srgbClr val="09142A"/>
                </a:solidFill>
                <a:effectLst/>
              </a:rPr>
              <a:t>Malignite için risk faktörleri:</a:t>
            </a:r>
          </a:p>
          <a:p>
            <a:pPr lvl="1"/>
            <a:r>
              <a:rPr lang="tr-TR" b="1" i="0" u="none" strike="noStrike" dirty="0">
                <a:solidFill>
                  <a:srgbClr val="353535"/>
                </a:solidFill>
                <a:effectLst/>
              </a:rPr>
              <a:t>≥ </a:t>
            </a:r>
            <a:r>
              <a:rPr lang="tr-TR" b="0" i="0" dirty="0">
                <a:solidFill>
                  <a:srgbClr val="09142A"/>
                </a:solidFill>
                <a:effectLst/>
              </a:rPr>
              <a:t>10 cm</a:t>
            </a:r>
          </a:p>
          <a:p>
            <a:pPr lvl="1"/>
            <a:r>
              <a:rPr lang="tr-TR" b="0" i="0" dirty="0">
                <a:solidFill>
                  <a:srgbClr val="09142A"/>
                </a:solidFill>
                <a:effectLst/>
              </a:rPr>
              <a:t>ileri yaş </a:t>
            </a:r>
          </a:p>
          <a:p>
            <a:pPr lvl="1"/>
            <a:r>
              <a:rPr lang="tr-TR" b="0" i="0" dirty="0">
                <a:solidFill>
                  <a:srgbClr val="09142A"/>
                </a:solidFill>
                <a:effectLst/>
              </a:rPr>
              <a:t>hızlı büyüme </a:t>
            </a:r>
          </a:p>
          <a:p>
            <a:pPr lvl="1"/>
            <a:r>
              <a:rPr lang="tr-TR" b="0" i="0" dirty="0">
                <a:solidFill>
                  <a:srgbClr val="09142A"/>
                </a:solidFill>
                <a:effectLst/>
              </a:rPr>
              <a:t>uyluk lokalizasyonu </a:t>
            </a:r>
          </a:p>
          <a:p>
            <a:pPr lvl="1"/>
            <a:r>
              <a:rPr lang="tr-TR" b="0" i="0" dirty="0">
                <a:solidFill>
                  <a:srgbClr val="09142A"/>
                </a:solidFill>
                <a:effectLst/>
              </a:rPr>
              <a:t>muayenede sert veya sabit bir his</a:t>
            </a:r>
          </a:p>
          <a:p>
            <a:r>
              <a:rPr lang="tr-TR" b="0" i="0" dirty="0">
                <a:solidFill>
                  <a:srgbClr val="09142A"/>
                </a:solidFill>
                <a:effectLst/>
              </a:rPr>
              <a:t>Maligniteyi düşündürecek lezyonlar BT veya kontrastlı MR ile görüntülenmeli</a:t>
            </a:r>
          </a:p>
          <a:p>
            <a:pPr marL="0" indent="0">
              <a:buNone/>
            </a:pPr>
            <a:r>
              <a:rPr lang="tr-TR" b="1" i="0" dirty="0">
                <a:solidFill>
                  <a:srgbClr val="09142A"/>
                </a:solidFill>
                <a:effectLst/>
              </a:rPr>
              <a:t>Tedavi:</a:t>
            </a:r>
          </a:p>
          <a:p>
            <a:r>
              <a:rPr lang="tr-TR" b="0" i="0" dirty="0">
                <a:solidFill>
                  <a:srgbClr val="09142A"/>
                </a:solidFill>
                <a:effectLst/>
              </a:rPr>
              <a:t>Hastalar genellikle kozmetik kaygılar veya çevre dokuların sıkışmasına bağlı semptomlarla başvurur</a:t>
            </a:r>
          </a:p>
          <a:p>
            <a:r>
              <a:rPr lang="tr-TR" b="0" i="0" dirty="0">
                <a:solidFill>
                  <a:srgbClr val="09142A"/>
                </a:solidFill>
                <a:effectLst/>
              </a:rPr>
              <a:t>Tek bir insizyon veya </a:t>
            </a:r>
            <a:r>
              <a:rPr lang="tr-TR" b="0" i="0" dirty="0" err="1">
                <a:solidFill>
                  <a:srgbClr val="09142A"/>
                </a:solidFill>
                <a:effectLst/>
              </a:rPr>
              <a:t>punch</a:t>
            </a:r>
            <a:r>
              <a:rPr lang="tr-TR" b="0" i="0" dirty="0">
                <a:solidFill>
                  <a:srgbClr val="09142A"/>
                </a:solidFill>
                <a:effectLst/>
              </a:rPr>
              <a:t> eksizyon</a:t>
            </a:r>
            <a:endParaRPr lang="tr-TR" dirty="0">
              <a:solidFill>
                <a:srgbClr val="09142A"/>
              </a:solidFill>
            </a:endParaRPr>
          </a:p>
          <a:p>
            <a:endParaRPr lang="tr-TR" b="0" i="0" dirty="0">
              <a:solidFill>
                <a:srgbClr val="09142A"/>
              </a:solidFill>
              <a:effectLst/>
              <a:latin typeface="Roboto" panose="02000000000000000000" pitchFamily="2" charset="0"/>
            </a:endParaRPr>
          </a:p>
          <a:p>
            <a:endParaRPr lang="tr-TR" dirty="0"/>
          </a:p>
        </p:txBody>
      </p:sp>
    </p:spTree>
    <p:extLst>
      <p:ext uri="{BB962C8B-B14F-4D97-AF65-F5344CB8AC3E}">
        <p14:creationId xmlns:p14="http://schemas.microsoft.com/office/powerpoint/2010/main" val="224288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D19F0EE-AF34-2948-523B-64E91AAD478F}"/>
              </a:ext>
            </a:extLst>
          </p:cNvPr>
          <p:cNvSpPr>
            <a:spLocks noGrp="1"/>
          </p:cNvSpPr>
          <p:nvPr>
            <p:ph type="title"/>
          </p:nvPr>
        </p:nvSpPr>
        <p:spPr/>
        <p:txBody>
          <a:bodyPr/>
          <a:lstStyle/>
          <a:p>
            <a:r>
              <a:rPr lang="tr-TR" dirty="0"/>
              <a:t>Edinsel </a:t>
            </a:r>
            <a:r>
              <a:rPr lang="tr-TR" dirty="0" err="1"/>
              <a:t>melanositik</a:t>
            </a:r>
            <a:r>
              <a:rPr lang="tr-TR" dirty="0"/>
              <a:t> </a:t>
            </a:r>
            <a:r>
              <a:rPr lang="tr-TR" dirty="0" err="1"/>
              <a:t>nevüs</a:t>
            </a:r>
            <a:r>
              <a:rPr lang="tr-TR" dirty="0"/>
              <a:t> (</a:t>
            </a:r>
            <a:r>
              <a:rPr lang="tr-TR" dirty="0" err="1"/>
              <a:t>emn</a:t>
            </a:r>
            <a:r>
              <a:rPr lang="tr-TR" dirty="0"/>
              <a:t>)</a:t>
            </a:r>
          </a:p>
        </p:txBody>
      </p:sp>
      <p:sp>
        <p:nvSpPr>
          <p:cNvPr id="3" name="İçerik Yer Tutucusu 2">
            <a:extLst>
              <a:ext uri="{FF2B5EF4-FFF2-40B4-BE49-F238E27FC236}">
                <a16:creationId xmlns:a16="http://schemas.microsoft.com/office/drawing/2014/main" id="{D7938828-5BDE-712E-32AD-F1123258744C}"/>
              </a:ext>
            </a:extLst>
          </p:cNvPr>
          <p:cNvSpPr>
            <a:spLocks noGrp="1"/>
          </p:cNvSpPr>
          <p:nvPr>
            <p:ph idx="1"/>
          </p:nvPr>
        </p:nvSpPr>
        <p:spPr/>
        <p:txBody>
          <a:bodyPr/>
          <a:lstStyle/>
          <a:p>
            <a:r>
              <a:rPr lang="tr-TR" dirty="0"/>
              <a:t>İyi sınırlı, yuvarlak veya oval melanositlerin lokal çoğalmasına bağlı iyi huylu deri lezyonu</a:t>
            </a:r>
          </a:p>
          <a:p>
            <a:endParaRPr lang="tr-TR" dirty="0"/>
          </a:p>
          <a:p>
            <a:pPr marL="0" indent="0">
              <a:buNone/>
            </a:pPr>
            <a:r>
              <a:rPr lang="tr-TR" b="1" dirty="0"/>
              <a:t>Epidemiyoloji: </a:t>
            </a:r>
          </a:p>
          <a:p>
            <a:r>
              <a:rPr lang="tr-TR" dirty="0"/>
              <a:t>Doğumdan sonra ortaya çıkarlar</a:t>
            </a:r>
          </a:p>
          <a:p>
            <a:r>
              <a:rPr lang="tr-TR" dirty="0"/>
              <a:t>Simetrik olarak yavaşça büyürler ve stabil hale geçerler</a:t>
            </a:r>
          </a:p>
          <a:p>
            <a:r>
              <a:rPr lang="tr-TR" dirty="0"/>
              <a:t>Erken çocukluk döneminde sayıları az</a:t>
            </a:r>
          </a:p>
          <a:p>
            <a:r>
              <a:rPr lang="tr-TR" dirty="0"/>
              <a:t>Sonraki dönemlerde artar ve </a:t>
            </a:r>
            <a:r>
              <a:rPr lang="tr-TR" dirty="0" err="1"/>
              <a:t>nevüs</a:t>
            </a:r>
            <a:r>
              <a:rPr lang="tr-TR" dirty="0"/>
              <a:t> sayısı üçüncü dekatta pik yapar</a:t>
            </a:r>
          </a:p>
          <a:p>
            <a:r>
              <a:rPr lang="tr-TR" dirty="0"/>
              <a:t>Takip eden yaşlarda progresif olarak azalır</a:t>
            </a:r>
          </a:p>
          <a:p>
            <a:endParaRPr lang="tr-TR" dirty="0"/>
          </a:p>
        </p:txBody>
      </p:sp>
    </p:spTree>
    <p:extLst>
      <p:ext uri="{BB962C8B-B14F-4D97-AF65-F5344CB8AC3E}">
        <p14:creationId xmlns:p14="http://schemas.microsoft.com/office/powerpoint/2010/main" val="1700955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CC148A-6F9D-1596-9A95-8ECED73DC9D2}"/>
              </a:ext>
            </a:extLst>
          </p:cNvPr>
          <p:cNvSpPr>
            <a:spLocks noGrp="1"/>
          </p:cNvSpPr>
          <p:nvPr>
            <p:ph type="title"/>
          </p:nvPr>
        </p:nvSpPr>
        <p:spPr/>
        <p:txBody>
          <a:bodyPr/>
          <a:lstStyle/>
          <a:p>
            <a:r>
              <a:rPr lang="tr-TR" dirty="0"/>
              <a:t>Edinsel </a:t>
            </a:r>
            <a:r>
              <a:rPr lang="tr-TR" dirty="0" err="1"/>
              <a:t>melanositik</a:t>
            </a:r>
            <a:r>
              <a:rPr lang="tr-TR" dirty="0"/>
              <a:t> </a:t>
            </a:r>
            <a:r>
              <a:rPr lang="tr-TR" dirty="0" err="1"/>
              <a:t>nevüs</a:t>
            </a:r>
            <a:endParaRPr lang="tr-TR" dirty="0"/>
          </a:p>
        </p:txBody>
      </p:sp>
      <p:sp>
        <p:nvSpPr>
          <p:cNvPr id="3" name="İçerik Yer Tutucusu 2">
            <a:extLst>
              <a:ext uri="{FF2B5EF4-FFF2-40B4-BE49-F238E27FC236}">
                <a16:creationId xmlns:a16="http://schemas.microsoft.com/office/drawing/2014/main" id="{EFC98F1A-B30A-B0F2-74E7-86D7B5015D57}"/>
              </a:ext>
            </a:extLst>
          </p:cNvPr>
          <p:cNvSpPr>
            <a:spLocks noGrp="1"/>
          </p:cNvSpPr>
          <p:nvPr>
            <p:ph idx="1"/>
          </p:nvPr>
        </p:nvSpPr>
        <p:spPr>
          <a:xfrm>
            <a:off x="1069848" y="2093976"/>
            <a:ext cx="10058400" cy="4050792"/>
          </a:xfrm>
        </p:spPr>
        <p:txBody>
          <a:bodyPr/>
          <a:lstStyle/>
          <a:p>
            <a:pPr marL="0" indent="0">
              <a:buNone/>
            </a:pPr>
            <a:r>
              <a:rPr lang="tr-TR" b="1" dirty="0"/>
              <a:t>Etiyoloji ve patogenez: </a:t>
            </a:r>
          </a:p>
          <a:p>
            <a:r>
              <a:rPr lang="tr-TR" dirty="0" err="1"/>
              <a:t>Nevüs</a:t>
            </a:r>
            <a:r>
              <a:rPr lang="tr-TR" dirty="0"/>
              <a:t> hücrelerinin lokal çoğalmasının kesin nedeni bilinmemekle birlikte; genetik</a:t>
            </a:r>
          </a:p>
          <a:p>
            <a:pPr marL="0" indent="0">
              <a:buNone/>
            </a:pPr>
            <a:r>
              <a:rPr lang="tr-TR" dirty="0"/>
              <a:t> faktörler, güneş maruziyeti ve bağışıklık suçlanmakta</a:t>
            </a:r>
          </a:p>
          <a:p>
            <a:r>
              <a:rPr lang="tr-TR" dirty="0"/>
              <a:t>Prevalansı yaş, ırk, genetik ve çevresel faktörlerle ilişkili</a:t>
            </a:r>
          </a:p>
          <a:p>
            <a:endParaRPr lang="tr-TR" dirty="0"/>
          </a:p>
          <a:p>
            <a:pPr marL="0" indent="0">
              <a:buNone/>
            </a:pPr>
            <a:r>
              <a:rPr lang="tr-TR" b="1" dirty="0"/>
              <a:t>Patoloji ve klinik</a:t>
            </a:r>
            <a:r>
              <a:rPr lang="tr-TR" dirty="0"/>
              <a:t>: </a:t>
            </a:r>
          </a:p>
          <a:p>
            <a:r>
              <a:rPr lang="tr-TR" dirty="0" err="1"/>
              <a:t>Melanositik</a:t>
            </a:r>
            <a:r>
              <a:rPr lang="tr-TR" dirty="0"/>
              <a:t> </a:t>
            </a:r>
            <a:r>
              <a:rPr lang="tr-TR" dirty="0" err="1"/>
              <a:t>nevüslerde</a:t>
            </a:r>
            <a:r>
              <a:rPr lang="tr-TR" dirty="0"/>
              <a:t> histopatolojik olarak melanositler epidermis, </a:t>
            </a:r>
          </a:p>
          <a:p>
            <a:pPr marL="0" indent="0">
              <a:buNone/>
            </a:pPr>
            <a:r>
              <a:rPr lang="tr-TR" dirty="0" err="1"/>
              <a:t>dermis</a:t>
            </a:r>
            <a:r>
              <a:rPr lang="tr-TR" dirty="0"/>
              <a:t> veya her ikisi içinde lokalize olabilir</a:t>
            </a:r>
          </a:p>
          <a:p>
            <a:r>
              <a:rPr lang="tr-TR" dirty="0"/>
              <a:t>Buna göre </a:t>
            </a:r>
            <a:r>
              <a:rPr lang="tr-TR" dirty="0" err="1"/>
              <a:t>EMN’ler</a:t>
            </a:r>
            <a:r>
              <a:rPr lang="tr-TR" dirty="0"/>
              <a:t> 3 grupta sınıflandırılır</a:t>
            </a:r>
          </a:p>
        </p:txBody>
      </p:sp>
    </p:spTree>
    <p:extLst>
      <p:ext uri="{BB962C8B-B14F-4D97-AF65-F5344CB8AC3E}">
        <p14:creationId xmlns:p14="http://schemas.microsoft.com/office/powerpoint/2010/main" val="600069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CC148A-6F9D-1596-9A95-8ECED73DC9D2}"/>
              </a:ext>
            </a:extLst>
          </p:cNvPr>
          <p:cNvSpPr>
            <a:spLocks noGrp="1"/>
          </p:cNvSpPr>
          <p:nvPr>
            <p:ph type="title"/>
          </p:nvPr>
        </p:nvSpPr>
        <p:spPr/>
        <p:txBody>
          <a:bodyPr/>
          <a:lstStyle/>
          <a:p>
            <a:r>
              <a:rPr lang="tr-TR" dirty="0"/>
              <a:t>Edinsel </a:t>
            </a:r>
            <a:r>
              <a:rPr lang="tr-TR" dirty="0" err="1"/>
              <a:t>melanositik</a:t>
            </a:r>
            <a:r>
              <a:rPr lang="tr-TR" dirty="0"/>
              <a:t> </a:t>
            </a:r>
            <a:r>
              <a:rPr lang="tr-TR" dirty="0" err="1"/>
              <a:t>nevüs</a:t>
            </a:r>
            <a:endParaRPr lang="tr-TR" dirty="0"/>
          </a:p>
        </p:txBody>
      </p:sp>
      <p:sp>
        <p:nvSpPr>
          <p:cNvPr id="3" name="İçerik Yer Tutucusu 2">
            <a:extLst>
              <a:ext uri="{FF2B5EF4-FFF2-40B4-BE49-F238E27FC236}">
                <a16:creationId xmlns:a16="http://schemas.microsoft.com/office/drawing/2014/main" id="{EFC98F1A-B30A-B0F2-74E7-86D7B5015D57}"/>
              </a:ext>
            </a:extLst>
          </p:cNvPr>
          <p:cNvSpPr>
            <a:spLocks noGrp="1"/>
          </p:cNvSpPr>
          <p:nvPr>
            <p:ph idx="1"/>
          </p:nvPr>
        </p:nvSpPr>
        <p:spPr>
          <a:xfrm>
            <a:off x="1069848" y="2172779"/>
            <a:ext cx="10058400" cy="4050792"/>
          </a:xfrm>
        </p:spPr>
        <p:txBody>
          <a:bodyPr>
            <a:normAutofit lnSpcReduction="10000"/>
          </a:bodyPr>
          <a:lstStyle/>
          <a:p>
            <a:pPr marL="0" indent="0">
              <a:buNone/>
            </a:pPr>
            <a:r>
              <a:rPr lang="tr-TR" b="1" dirty="0" err="1"/>
              <a:t>Junctional</a:t>
            </a:r>
            <a:r>
              <a:rPr lang="tr-TR" b="1" dirty="0"/>
              <a:t> </a:t>
            </a:r>
            <a:r>
              <a:rPr lang="tr-TR" b="1" dirty="0" err="1"/>
              <a:t>melanositik</a:t>
            </a:r>
            <a:r>
              <a:rPr lang="tr-TR" b="1" dirty="0"/>
              <a:t> </a:t>
            </a:r>
            <a:r>
              <a:rPr lang="tr-TR" b="1" dirty="0" err="1"/>
              <a:t>nevüsler</a:t>
            </a:r>
            <a:r>
              <a:rPr lang="tr-TR" b="1" dirty="0"/>
              <a:t>: </a:t>
            </a:r>
            <a:r>
              <a:rPr lang="tr-TR" dirty="0"/>
              <a:t>Çapları 1-5 mm arasında değişen, </a:t>
            </a:r>
          </a:p>
          <a:p>
            <a:pPr marL="0" indent="0">
              <a:buNone/>
            </a:pPr>
            <a:r>
              <a:rPr lang="tr-TR" dirty="0"/>
              <a:t>üzerleri genellikle kılsız, renkleri açık kahverengiden koyu kahverengi </a:t>
            </a:r>
          </a:p>
          <a:p>
            <a:pPr marL="0" indent="0">
              <a:buNone/>
            </a:pPr>
            <a:r>
              <a:rPr lang="tr-TR" dirty="0"/>
              <a:t>siyaha kadar değişen iyi sınırlı, simetrik, yuvarlak ya da oval lezyonlar</a:t>
            </a:r>
          </a:p>
          <a:p>
            <a:pPr marL="0" indent="0">
              <a:buNone/>
            </a:pPr>
            <a:r>
              <a:rPr lang="tr-TR" b="1" dirty="0"/>
              <a:t>Bileşik (</a:t>
            </a:r>
            <a:r>
              <a:rPr lang="tr-TR" b="1" dirty="0" err="1"/>
              <a:t>kompaund</a:t>
            </a:r>
            <a:r>
              <a:rPr lang="tr-TR" b="1" dirty="0"/>
              <a:t>) </a:t>
            </a:r>
            <a:r>
              <a:rPr lang="tr-TR" b="1" dirty="0" err="1"/>
              <a:t>melanositik</a:t>
            </a:r>
            <a:r>
              <a:rPr lang="tr-TR" b="1" dirty="0"/>
              <a:t> </a:t>
            </a:r>
            <a:r>
              <a:rPr lang="tr-TR" b="1" dirty="0" err="1"/>
              <a:t>nevüsler</a:t>
            </a:r>
            <a:r>
              <a:rPr lang="tr-TR" b="1" dirty="0"/>
              <a:t>: </a:t>
            </a:r>
            <a:r>
              <a:rPr lang="tr-TR" dirty="0" err="1"/>
              <a:t>Junctional</a:t>
            </a:r>
            <a:r>
              <a:rPr lang="tr-TR" dirty="0"/>
              <a:t> </a:t>
            </a:r>
            <a:r>
              <a:rPr lang="tr-TR" dirty="0" err="1"/>
              <a:t>nevüslere</a:t>
            </a:r>
            <a:r>
              <a:rPr lang="tr-TR" dirty="0"/>
              <a:t> </a:t>
            </a:r>
          </a:p>
          <a:p>
            <a:pPr marL="0" indent="0">
              <a:buNone/>
            </a:pPr>
            <a:r>
              <a:rPr lang="tr-TR" dirty="0"/>
              <a:t>kıyasla daha açık kahverengi tonda ya da deri renginde deriden</a:t>
            </a:r>
          </a:p>
          <a:p>
            <a:pPr marL="0" indent="0">
              <a:buNone/>
            </a:pPr>
            <a:r>
              <a:rPr lang="tr-TR" dirty="0"/>
              <a:t>kabarık, yüzeyi düz veya </a:t>
            </a:r>
            <a:r>
              <a:rPr lang="tr-TR" dirty="0" err="1"/>
              <a:t>verrüköz</a:t>
            </a:r>
            <a:r>
              <a:rPr lang="tr-TR" dirty="0"/>
              <a:t>, </a:t>
            </a:r>
            <a:r>
              <a:rPr lang="tr-TR" dirty="0" err="1"/>
              <a:t>uniform</a:t>
            </a:r>
            <a:r>
              <a:rPr lang="tr-TR" dirty="0"/>
              <a:t> yuvarlak, </a:t>
            </a:r>
          </a:p>
          <a:p>
            <a:pPr marL="0" indent="0">
              <a:buNone/>
            </a:pPr>
            <a:r>
              <a:rPr lang="tr-TR" dirty="0"/>
              <a:t>oval ve simetrik olan, üzerlerinde kıl bulunabilen lezyonlar</a:t>
            </a:r>
          </a:p>
          <a:p>
            <a:pPr marL="0" indent="0">
              <a:buNone/>
            </a:pPr>
            <a:r>
              <a:rPr lang="tr-TR" b="1" dirty="0"/>
              <a:t>Dermal </a:t>
            </a:r>
            <a:r>
              <a:rPr lang="tr-TR" b="1" dirty="0" err="1"/>
              <a:t>melanositik</a:t>
            </a:r>
            <a:r>
              <a:rPr lang="tr-TR" b="1" dirty="0"/>
              <a:t> </a:t>
            </a:r>
            <a:r>
              <a:rPr lang="tr-TR" b="1" dirty="0" err="1"/>
              <a:t>nevüsler</a:t>
            </a:r>
            <a:r>
              <a:rPr lang="tr-TR" b="1" dirty="0"/>
              <a:t>: </a:t>
            </a:r>
            <a:r>
              <a:rPr lang="tr-TR" dirty="0"/>
              <a:t>Keskin sınırlı, deri renginde </a:t>
            </a:r>
          </a:p>
          <a:p>
            <a:pPr marL="0" indent="0">
              <a:buNone/>
            </a:pPr>
            <a:r>
              <a:rPr lang="tr-TR" dirty="0"/>
              <a:t>veya soluk eritemli, kubbe şekilli </a:t>
            </a:r>
            <a:r>
              <a:rPr lang="tr-TR" dirty="0" err="1"/>
              <a:t>papüler</a:t>
            </a:r>
            <a:r>
              <a:rPr lang="tr-TR" dirty="0"/>
              <a:t> lezyonlar</a:t>
            </a:r>
          </a:p>
          <a:p>
            <a:pPr marL="0" indent="0">
              <a:buNone/>
            </a:pPr>
            <a:r>
              <a:rPr lang="tr-TR" dirty="0" err="1"/>
              <a:t>Polipoid</a:t>
            </a:r>
            <a:r>
              <a:rPr lang="tr-TR" dirty="0"/>
              <a:t> veya </a:t>
            </a:r>
            <a:r>
              <a:rPr lang="tr-TR" dirty="0" err="1"/>
              <a:t>pedinküle</a:t>
            </a:r>
            <a:r>
              <a:rPr lang="tr-TR" dirty="0"/>
              <a:t> olabilir</a:t>
            </a:r>
          </a:p>
        </p:txBody>
      </p:sp>
      <p:pic>
        <p:nvPicPr>
          <p:cNvPr id="4" name="Picture 2">
            <a:extLst>
              <a:ext uri="{FF2B5EF4-FFF2-40B4-BE49-F238E27FC236}">
                <a16:creationId xmlns:a16="http://schemas.microsoft.com/office/drawing/2014/main" id="{96F5DF83-3F3D-982E-A9E3-AE62C6CE5A3A}"/>
              </a:ext>
            </a:extLst>
          </p:cNvPr>
          <p:cNvPicPr>
            <a:picLocks noChangeAspect="1"/>
          </p:cNvPicPr>
          <p:nvPr/>
        </p:nvPicPr>
        <p:blipFill>
          <a:blip r:embed="rId2"/>
          <a:stretch>
            <a:fillRect/>
          </a:stretch>
        </p:blipFill>
        <p:spPr>
          <a:xfrm>
            <a:off x="9469347" y="-28769"/>
            <a:ext cx="3363075" cy="2573882"/>
          </a:xfrm>
          <a:prstGeom prst="rect">
            <a:avLst/>
          </a:prstGeom>
        </p:spPr>
      </p:pic>
      <p:pic>
        <p:nvPicPr>
          <p:cNvPr id="5" name="Picture 2">
            <a:extLst>
              <a:ext uri="{FF2B5EF4-FFF2-40B4-BE49-F238E27FC236}">
                <a16:creationId xmlns:a16="http://schemas.microsoft.com/office/drawing/2014/main" id="{09216D80-DDDA-D36B-E180-76BA5464CB12}"/>
              </a:ext>
            </a:extLst>
          </p:cNvPr>
          <p:cNvPicPr>
            <a:picLocks noChangeAspect="1"/>
          </p:cNvPicPr>
          <p:nvPr/>
        </p:nvPicPr>
        <p:blipFill>
          <a:blip r:embed="rId3"/>
          <a:stretch>
            <a:fillRect/>
          </a:stretch>
        </p:blipFill>
        <p:spPr>
          <a:xfrm>
            <a:off x="9469347" y="2049079"/>
            <a:ext cx="3302499" cy="2714946"/>
          </a:xfrm>
          <a:prstGeom prst="rect">
            <a:avLst/>
          </a:prstGeom>
        </p:spPr>
      </p:pic>
      <p:pic>
        <p:nvPicPr>
          <p:cNvPr id="6" name="Picture 2">
            <a:extLst>
              <a:ext uri="{FF2B5EF4-FFF2-40B4-BE49-F238E27FC236}">
                <a16:creationId xmlns:a16="http://schemas.microsoft.com/office/drawing/2014/main" id="{D6FCA84F-8B46-221D-4D87-A2727F4C4721}"/>
              </a:ext>
            </a:extLst>
          </p:cNvPr>
          <p:cNvPicPr>
            <a:picLocks noChangeAspect="1"/>
          </p:cNvPicPr>
          <p:nvPr/>
        </p:nvPicPr>
        <p:blipFill>
          <a:blip r:embed="rId4"/>
          <a:stretch>
            <a:fillRect/>
          </a:stretch>
        </p:blipFill>
        <p:spPr>
          <a:xfrm>
            <a:off x="9469347" y="4312888"/>
            <a:ext cx="3626777" cy="2869246"/>
          </a:xfrm>
          <a:prstGeom prst="rect">
            <a:avLst/>
          </a:prstGeom>
        </p:spPr>
      </p:pic>
    </p:spTree>
    <p:extLst>
      <p:ext uri="{BB962C8B-B14F-4D97-AF65-F5344CB8AC3E}">
        <p14:creationId xmlns:p14="http://schemas.microsoft.com/office/powerpoint/2010/main" val="3722822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CC148A-6F9D-1596-9A95-8ECED73DC9D2}"/>
              </a:ext>
            </a:extLst>
          </p:cNvPr>
          <p:cNvSpPr>
            <a:spLocks noGrp="1"/>
          </p:cNvSpPr>
          <p:nvPr>
            <p:ph type="title"/>
          </p:nvPr>
        </p:nvSpPr>
        <p:spPr/>
        <p:txBody>
          <a:bodyPr/>
          <a:lstStyle/>
          <a:p>
            <a:r>
              <a:rPr lang="tr-TR" dirty="0"/>
              <a:t>Edinsel </a:t>
            </a:r>
            <a:r>
              <a:rPr lang="tr-TR" dirty="0" err="1"/>
              <a:t>melanositik</a:t>
            </a:r>
            <a:r>
              <a:rPr lang="tr-TR" dirty="0"/>
              <a:t> </a:t>
            </a:r>
            <a:r>
              <a:rPr lang="tr-TR" dirty="0" err="1"/>
              <a:t>nevüs</a:t>
            </a:r>
            <a:endParaRPr lang="tr-TR" dirty="0"/>
          </a:p>
        </p:txBody>
      </p:sp>
      <p:sp>
        <p:nvSpPr>
          <p:cNvPr id="3" name="İçerik Yer Tutucusu 2">
            <a:extLst>
              <a:ext uri="{FF2B5EF4-FFF2-40B4-BE49-F238E27FC236}">
                <a16:creationId xmlns:a16="http://schemas.microsoft.com/office/drawing/2014/main" id="{EFC98F1A-B30A-B0F2-74E7-86D7B5015D57}"/>
              </a:ext>
            </a:extLst>
          </p:cNvPr>
          <p:cNvSpPr>
            <a:spLocks noGrp="1"/>
          </p:cNvSpPr>
          <p:nvPr>
            <p:ph idx="1"/>
          </p:nvPr>
        </p:nvSpPr>
        <p:spPr/>
        <p:txBody>
          <a:bodyPr/>
          <a:lstStyle/>
          <a:p>
            <a:pPr marL="0" indent="0">
              <a:buNone/>
            </a:pPr>
            <a:r>
              <a:rPr lang="tr-TR" b="1" dirty="0"/>
              <a:t>Ayırıcı tanı: </a:t>
            </a:r>
          </a:p>
          <a:p>
            <a:r>
              <a:rPr lang="tr-TR" dirty="0"/>
              <a:t>Seyri ve klinik görünümü ile tanı koymak genellikle kolay</a:t>
            </a:r>
          </a:p>
          <a:p>
            <a:r>
              <a:rPr lang="tr-TR" dirty="0"/>
              <a:t>Melanoma şüphesi bulunan lezyonlarda </a:t>
            </a:r>
            <a:r>
              <a:rPr lang="tr-TR" dirty="0" err="1"/>
              <a:t>dermatoskopik</a:t>
            </a:r>
            <a:r>
              <a:rPr lang="tr-TR" dirty="0"/>
              <a:t> ve histopatolojik inceleme gerekli</a:t>
            </a:r>
          </a:p>
          <a:p>
            <a:endParaRPr lang="tr-TR" dirty="0"/>
          </a:p>
          <a:p>
            <a:pPr marL="0" indent="0">
              <a:buNone/>
            </a:pPr>
            <a:r>
              <a:rPr lang="tr-TR" b="1" dirty="0"/>
              <a:t>Tedavi ve </a:t>
            </a:r>
            <a:r>
              <a:rPr lang="tr-TR" b="1" dirty="0" err="1"/>
              <a:t>prognoz</a:t>
            </a:r>
            <a:r>
              <a:rPr lang="tr-TR" dirty="0"/>
              <a:t>: </a:t>
            </a:r>
          </a:p>
          <a:p>
            <a:r>
              <a:rPr lang="tr-TR" dirty="0"/>
              <a:t>Atipik bulgular göstermeyen </a:t>
            </a:r>
            <a:r>
              <a:rPr lang="tr-TR" dirty="0" err="1"/>
              <a:t>EMN’lerin</a:t>
            </a:r>
            <a:r>
              <a:rPr lang="tr-TR" dirty="0"/>
              <a:t> eksizyonuna gerek yok</a:t>
            </a:r>
          </a:p>
          <a:p>
            <a:r>
              <a:rPr lang="tr-TR" dirty="0" err="1"/>
              <a:t>Melanom</a:t>
            </a:r>
            <a:r>
              <a:rPr lang="tr-TR" dirty="0"/>
              <a:t> şüphesi, atipik bulguların varlığında ya da kozmetik nedenler ile eksizyon yapılabilir</a:t>
            </a:r>
          </a:p>
          <a:p>
            <a:r>
              <a:rPr lang="tr-TR" dirty="0"/>
              <a:t>Eksize edilen </a:t>
            </a:r>
            <a:r>
              <a:rPr lang="tr-TR" dirty="0" err="1"/>
              <a:t>nevüslerin</a:t>
            </a:r>
            <a:r>
              <a:rPr lang="tr-TR" dirty="0"/>
              <a:t> mutlaka histopatolojik incelemesi yapılmalı</a:t>
            </a:r>
          </a:p>
        </p:txBody>
      </p:sp>
    </p:spTree>
    <p:extLst>
      <p:ext uri="{BB962C8B-B14F-4D97-AF65-F5344CB8AC3E}">
        <p14:creationId xmlns:p14="http://schemas.microsoft.com/office/powerpoint/2010/main" val="4267412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CC148A-6F9D-1596-9A95-8ECED73DC9D2}"/>
              </a:ext>
            </a:extLst>
          </p:cNvPr>
          <p:cNvSpPr>
            <a:spLocks noGrp="1"/>
          </p:cNvSpPr>
          <p:nvPr>
            <p:ph type="title"/>
          </p:nvPr>
        </p:nvSpPr>
        <p:spPr/>
        <p:txBody>
          <a:bodyPr/>
          <a:lstStyle/>
          <a:p>
            <a:r>
              <a:rPr lang="tr-TR" dirty="0"/>
              <a:t>displastik </a:t>
            </a:r>
            <a:r>
              <a:rPr lang="tr-TR" dirty="0" err="1"/>
              <a:t>nevüs</a:t>
            </a:r>
            <a:endParaRPr lang="tr-TR" dirty="0"/>
          </a:p>
        </p:txBody>
      </p:sp>
      <p:sp>
        <p:nvSpPr>
          <p:cNvPr id="3" name="İçerik Yer Tutucusu 2">
            <a:extLst>
              <a:ext uri="{FF2B5EF4-FFF2-40B4-BE49-F238E27FC236}">
                <a16:creationId xmlns:a16="http://schemas.microsoft.com/office/drawing/2014/main" id="{EFC98F1A-B30A-B0F2-74E7-86D7B5015D57}"/>
              </a:ext>
            </a:extLst>
          </p:cNvPr>
          <p:cNvSpPr>
            <a:spLocks noGrp="1"/>
          </p:cNvSpPr>
          <p:nvPr>
            <p:ph idx="1"/>
          </p:nvPr>
        </p:nvSpPr>
        <p:spPr/>
        <p:txBody>
          <a:bodyPr/>
          <a:lstStyle/>
          <a:p>
            <a:r>
              <a:rPr lang="tr-TR" dirty="0"/>
              <a:t>Displastik </a:t>
            </a:r>
            <a:r>
              <a:rPr lang="tr-TR" dirty="0" err="1"/>
              <a:t>nevüs</a:t>
            </a:r>
            <a:r>
              <a:rPr lang="tr-TR" dirty="0"/>
              <a:t> (DN) </a:t>
            </a:r>
            <a:r>
              <a:rPr lang="tr-TR" dirty="0" err="1"/>
              <a:t>akiz</a:t>
            </a:r>
            <a:r>
              <a:rPr lang="tr-TR" dirty="0"/>
              <a:t>, sıklıkla düzensiz sınırlı, histolojik olarak yapısal</a:t>
            </a:r>
          </a:p>
          <a:p>
            <a:pPr marL="0" indent="0">
              <a:buNone/>
            </a:pPr>
            <a:r>
              <a:rPr lang="tr-TR" dirty="0"/>
              <a:t>ve/veya sitolojik </a:t>
            </a:r>
            <a:r>
              <a:rPr lang="tr-TR" dirty="0" err="1"/>
              <a:t>atipi</a:t>
            </a:r>
            <a:r>
              <a:rPr lang="tr-TR" dirty="0"/>
              <a:t> gösteren </a:t>
            </a:r>
            <a:r>
              <a:rPr lang="tr-TR" dirty="0" err="1"/>
              <a:t>melanositik</a:t>
            </a:r>
            <a:r>
              <a:rPr lang="tr-TR" dirty="0"/>
              <a:t> lezyonlar</a:t>
            </a:r>
          </a:p>
          <a:p>
            <a:r>
              <a:rPr lang="tr-TR" dirty="0" err="1"/>
              <a:t>Melanom</a:t>
            </a:r>
            <a:r>
              <a:rPr lang="tr-TR" dirty="0"/>
              <a:t> açısından yüksek riskli olduklarından önemli</a:t>
            </a:r>
          </a:p>
          <a:p>
            <a:endParaRPr lang="tr-TR" dirty="0"/>
          </a:p>
          <a:p>
            <a:pPr marL="0" indent="0">
              <a:buNone/>
            </a:pPr>
            <a:r>
              <a:rPr lang="tr-TR" b="1" dirty="0"/>
              <a:t>Epidemiyoloji: </a:t>
            </a:r>
          </a:p>
          <a:p>
            <a:r>
              <a:rPr lang="tr-TR" dirty="0"/>
              <a:t>Prevalansı %2-53 </a:t>
            </a:r>
          </a:p>
          <a:p>
            <a:r>
              <a:rPr lang="tr-TR" dirty="0"/>
              <a:t>Melanoma öyküsü olanlarda oran %34-59 </a:t>
            </a:r>
          </a:p>
        </p:txBody>
      </p:sp>
    </p:spTree>
    <p:extLst>
      <p:ext uri="{BB962C8B-B14F-4D97-AF65-F5344CB8AC3E}">
        <p14:creationId xmlns:p14="http://schemas.microsoft.com/office/powerpoint/2010/main" val="4197518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CC148A-6F9D-1596-9A95-8ECED73DC9D2}"/>
              </a:ext>
            </a:extLst>
          </p:cNvPr>
          <p:cNvSpPr>
            <a:spLocks noGrp="1"/>
          </p:cNvSpPr>
          <p:nvPr>
            <p:ph type="title"/>
          </p:nvPr>
        </p:nvSpPr>
        <p:spPr/>
        <p:txBody>
          <a:bodyPr/>
          <a:lstStyle/>
          <a:p>
            <a:r>
              <a:rPr lang="tr-TR" dirty="0"/>
              <a:t>displastik </a:t>
            </a:r>
            <a:r>
              <a:rPr lang="tr-TR" dirty="0" err="1"/>
              <a:t>nevüs</a:t>
            </a:r>
            <a:endParaRPr lang="tr-TR" dirty="0"/>
          </a:p>
        </p:txBody>
      </p:sp>
      <p:sp>
        <p:nvSpPr>
          <p:cNvPr id="3" name="İçerik Yer Tutucusu 2">
            <a:extLst>
              <a:ext uri="{FF2B5EF4-FFF2-40B4-BE49-F238E27FC236}">
                <a16:creationId xmlns:a16="http://schemas.microsoft.com/office/drawing/2014/main" id="{EFC98F1A-B30A-B0F2-74E7-86D7B5015D57}"/>
              </a:ext>
            </a:extLst>
          </p:cNvPr>
          <p:cNvSpPr>
            <a:spLocks noGrp="1"/>
          </p:cNvSpPr>
          <p:nvPr>
            <p:ph idx="1"/>
          </p:nvPr>
        </p:nvSpPr>
        <p:spPr/>
        <p:txBody>
          <a:bodyPr/>
          <a:lstStyle/>
          <a:p>
            <a:pPr marL="0" indent="0">
              <a:buNone/>
            </a:pPr>
            <a:r>
              <a:rPr lang="tr-TR" b="1" dirty="0"/>
              <a:t>Klinik</a:t>
            </a:r>
            <a:r>
              <a:rPr lang="tr-TR" dirty="0"/>
              <a:t>: </a:t>
            </a:r>
          </a:p>
          <a:p>
            <a:r>
              <a:rPr lang="tr-TR" dirty="0"/>
              <a:t>Çapları 5 mm’den büyük, düzensiz sınırlı</a:t>
            </a:r>
          </a:p>
          <a:p>
            <a:r>
              <a:rPr lang="tr-TR" dirty="0"/>
              <a:t>Açık ve/veya pembe ile kahverengi renkli</a:t>
            </a:r>
          </a:p>
          <a:p>
            <a:r>
              <a:rPr lang="tr-TR" dirty="0"/>
              <a:t>Bazen </a:t>
            </a:r>
            <a:r>
              <a:rPr lang="tr-TR" dirty="0" err="1"/>
              <a:t>eritematöz</a:t>
            </a:r>
            <a:r>
              <a:rPr lang="tr-TR" dirty="0"/>
              <a:t> bir </a:t>
            </a:r>
            <a:r>
              <a:rPr lang="tr-TR" dirty="0" err="1"/>
              <a:t>makülle</a:t>
            </a:r>
            <a:r>
              <a:rPr lang="tr-TR" dirty="0"/>
              <a:t> çevrili</a:t>
            </a:r>
          </a:p>
          <a:p>
            <a:r>
              <a:rPr lang="tr-TR" dirty="0"/>
              <a:t>Vücudun herhangi bir yerinde görülebilir</a:t>
            </a:r>
          </a:p>
          <a:p>
            <a:r>
              <a:rPr lang="tr-TR" dirty="0"/>
              <a:t>Sayıları 1-2 taneden </a:t>
            </a:r>
            <a:r>
              <a:rPr lang="tr-TR" dirty="0" err="1"/>
              <a:t>yüzlerceye</a:t>
            </a:r>
            <a:r>
              <a:rPr lang="tr-TR" dirty="0"/>
              <a:t> kadar değişebilir</a:t>
            </a:r>
          </a:p>
          <a:p>
            <a:r>
              <a:rPr lang="tr-TR" dirty="0"/>
              <a:t>Multipl renk, </a:t>
            </a:r>
            <a:r>
              <a:rPr lang="tr-TR" dirty="0" err="1"/>
              <a:t>maküler</a:t>
            </a:r>
            <a:r>
              <a:rPr lang="tr-TR" dirty="0"/>
              <a:t> ve </a:t>
            </a:r>
            <a:r>
              <a:rPr lang="tr-TR" dirty="0" err="1"/>
              <a:t>papüler</a:t>
            </a:r>
            <a:r>
              <a:rPr lang="tr-TR" dirty="0"/>
              <a:t> komponentlerin varlığı (sahanda yumurta veya hedef şekilli görünüm)</a:t>
            </a:r>
          </a:p>
        </p:txBody>
      </p:sp>
      <p:pic>
        <p:nvPicPr>
          <p:cNvPr id="4" name="Picture 2">
            <a:extLst>
              <a:ext uri="{FF2B5EF4-FFF2-40B4-BE49-F238E27FC236}">
                <a16:creationId xmlns:a16="http://schemas.microsoft.com/office/drawing/2014/main" id="{CE78D6BB-4ABB-4560-04F8-5C131B67EFC0}"/>
              </a:ext>
            </a:extLst>
          </p:cNvPr>
          <p:cNvPicPr>
            <a:picLocks noChangeAspect="1"/>
          </p:cNvPicPr>
          <p:nvPr/>
        </p:nvPicPr>
        <p:blipFill>
          <a:blip r:embed="rId2"/>
          <a:stretch>
            <a:fillRect/>
          </a:stretch>
        </p:blipFill>
        <p:spPr>
          <a:xfrm>
            <a:off x="7572054" y="17208"/>
            <a:ext cx="4315147" cy="4174647"/>
          </a:xfrm>
          <a:prstGeom prst="rect">
            <a:avLst/>
          </a:prstGeom>
        </p:spPr>
      </p:pic>
    </p:spTree>
    <p:extLst>
      <p:ext uri="{BB962C8B-B14F-4D97-AF65-F5344CB8AC3E}">
        <p14:creationId xmlns:p14="http://schemas.microsoft.com/office/powerpoint/2010/main" val="2234048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004681A-3920-2A88-3E78-3923F49EC8CA}"/>
              </a:ext>
            </a:extLst>
          </p:cNvPr>
          <p:cNvSpPr>
            <a:spLocks noGrp="1"/>
          </p:cNvSpPr>
          <p:nvPr>
            <p:ph type="title"/>
          </p:nvPr>
        </p:nvSpPr>
        <p:spPr/>
        <p:txBody>
          <a:bodyPr/>
          <a:lstStyle/>
          <a:p>
            <a:r>
              <a:rPr lang="tr-TR" dirty="0"/>
              <a:t>Sunum planı</a:t>
            </a:r>
          </a:p>
        </p:txBody>
      </p:sp>
      <p:sp>
        <p:nvSpPr>
          <p:cNvPr id="3" name="İçerik Yer Tutucusu 2">
            <a:extLst>
              <a:ext uri="{FF2B5EF4-FFF2-40B4-BE49-F238E27FC236}">
                <a16:creationId xmlns:a16="http://schemas.microsoft.com/office/drawing/2014/main" id="{20E8B5D7-D72F-4864-B478-D4A9283D1A5C}"/>
              </a:ext>
            </a:extLst>
          </p:cNvPr>
          <p:cNvSpPr>
            <a:spLocks noGrp="1"/>
          </p:cNvSpPr>
          <p:nvPr>
            <p:ph idx="1"/>
          </p:nvPr>
        </p:nvSpPr>
        <p:spPr/>
        <p:txBody>
          <a:bodyPr>
            <a:normAutofit/>
          </a:bodyPr>
          <a:lstStyle/>
          <a:p>
            <a:r>
              <a:rPr lang="tr-TR" b="1" dirty="0"/>
              <a:t>Deri </a:t>
            </a:r>
            <a:r>
              <a:rPr lang="tr-TR" b="1" dirty="0" err="1"/>
              <a:t>leyzonlarının</a:t>
            </a:r>
            <a:r>
              <a:rPr lang="tr-TR" b="1" dirty="0"/>
              <a:t> tanısal özellikleri</a:t>
            </a:r>
          </a:p>
          <a:p>
            <a:r>
              <a:rPr lang="tr-TR" b="1" dirty="0"/>
              <a:t>Dermatolojik </a:t>
            </a:r>
            <a:r>
              <a:rPr lang="tr-TR" b="1" dirty="0" err="1"/>
              <a:t>Benign</a:t>
            </a:r>
            <a:r>
              <a:rPr lang="tr-TR" b="1" dirty="0"/>
              <a:t> tümörler</a:t>
            </a:r>
          </a:p>
          <a:p>
            <a:pPr marL="274320" lvl="1" indent="0">
              <a:buNone/>
            </a:pPr>
            <a:r>
              <a:rPr lang="tr-TR" i="1" dirty="0" err="1">
                <a:cs typeface="Calibri" panose="020F0502020204030204" pitchFamily="34" charset="0"/>
              </a:rPr>
              <a:t>Seboreik</a:t>
            </a:r>
            <a:r>
              <a:rPr lang="tr-TR" i="1" dirty="0">
                <a:cs typeface="Calibri" panose="020F0502020204030204" pitchFamily="34" charset="0"/>
              </a:rPr>
              <a:t> Keratoz, </a:t>
            </a:r>
            <a:r>
              <a:rPr lang="tr-TR" i="1" dirty="0" err="1">
                <a:cs typeface="Calibri" panose="020F0502020204030204" pitchFamily="34" charset="0"/>
              </a:rPr>
              <a:t>Keratoakantom</a:t>
            </a:r>
            <a:r>
              <a:rPr lang="tr-TR" i="1" dirty="0">
                <a:cs typeface="Calibri" panose="020F0502020204030204" pitchFamily="34" charset="0"/>
              </a:rPr>
              <a:t>, </a:t>
            </a:r>
            <a:r>
              <a:rPr lang="tr-TR" i="1" dirty="0" err="1">
                <a:cs typeface="Calibri" panose="020F0502020204030204" pitchFamily="34" charset="0"/>
              </a:rPr>
              <a:t>Akrokordon</a:t>
            </a:r>
            <a:r>
              <a:rPr lang="tr-TR" i="1" dirty="0">
                <a:cs typeface="Calibri" panose="020F0502020204030204" pitchFamily="34" charset="0"/>
              </a:rPr>
              <a:t>, Lipom, Edinsel </a:t>
            </a:r>
            <a:r>
              <a:rPr lang="tr-TR" i="1" dirty="0" err="1">
                <a:cs typeface="Calibri" panose="020F0502020204030204" pitchFamily="34" charset="0"/>
              </a:rPr>
              <a:t>Melanositik</a:t>
            </a:r>
            <a:r>
              <a:rPr lang="tr-TR" i="1" dirty="0">
                <a:cs typeface="Calibri" panose="020F0502020204030204" pitchFamily="34" charset="0"/>
              </a:rPr>
              <a:t> </a:t>
            </a:r>
            <a:r>
              <a:rPr lang="tr-TR" i="1" dirty="0" err="1">
                <a:cs typeface="Calibri" panose="020F0502020204030204" pitchFamily="34" charset="0"/>
              </a:rPr>
              <a:t>Nevüs</a:t>
            </a:r>
            <a:r>
              <a:rPr lang="tr-TR" i="1" dirty="0">
                <a:cs typeface="Calibri" panose="020F0502020204030204" pitchFamily="34" charset="0"/>
              </a:rPr>
              <a:t>, Dis</a:t>
            </a:r>
            <a:r>
              <a:rPr lang="tr-TR" i="1" dirty="0"/>
              <a:t>plastik </a:t>
            </a:r>
            <a:r>
              <a:rPr lang="tr-TR" i="1" dirty="0" err="1"/>
              <a:t>Nevüs</a:t>
            </a:r>
            <a:r>
              <a:rPr lang="tr-TR" i="1" dirty="0"/>
              <a:t>, </a:t>
            </a:r>
            <a:r>
              <a:rPr lang="tr-TR" i="1" dirty="0" err="1">
                <a:cs typeface="Calibri" panose="020F0502020204030204" pitchFamily="34" charset="0"/>
              </a:rPr>
              <a:t>Piyojenik</a:t>
            </a:r>
            <a:r>
              <a:rPr lang="tr-TR" i="1" dirty="0">
                <a:cs typeface="Calibri" panose="020F0502020204030204" pitchFamily="34" charset="0"/>
              </a:rPr>
              <a:t> Granüloma</a:t>
            </a:r>
          </a:p>
          <a:p>
            <a:pPr marL="274320" lvl="1" indent="0">
              <a:buNone/>
            </a:pPr>
            <a:endParaRPr lang="tr-TR" b="1" dirty="0"/>
          </a:p>
          <a:p>
            <a:r>
              <a:rPr lang="tr-TR" b="1" dirty="0"/>
              <a:t>Dermatolojik </a:t>
            </a:r>
            <a:r>
              <a:rPr lang="tr-TR" b="1" dirty="0" err="1"/>
              <a:t>Premalign</a:t>
            </a:r>
            <a:r>
              <a:rPr lang="tr-TR" b="1" dirty="0"/>
              <a:t> tümörler </a:t>
            </a:r>
          </a:p>
          <a:p>
            <a:pPr marL="274320" lvl="1" indent="0">
              <a:buNone/>
            </a:pPr>
            <a:r>
              <a:rPr lang="tr-TR" i="1" dirty="0" err="1">
                <a:effectLst/>
                <a:ea typeface="Calibri" panose="020F0502020204030204" pitchFamily="34" charset="0"/>
                <a:cs typeface="Times New Roman" panose="02020603050405020304" pitchFamily="18" charset="0"/>
              </a:rPr>
              <a:t>Aktinik</a:t>
            </a:r>
            <a:r>
              <a:rPr lang="tr-TR" i="1" dirty="0">
                <a:effectLst/>
                <a:ea typeface="Calibri" panose="020F0502020204030204" pitchFamily="34" charset="0"/>
                <a:cs typeface="Times New Roman" panose="02020603050405020304" pitchFamily="18" charset="0"/>
              </a:rPr>
              <a:t> Keratoz, </a:t>
            </a:r>
            <a:r>
              <a:rPr lang="tr-TR" i="1" dirty="0" err="1">
                <a:ea typeface="Calibri" panose="020F0502020204030204" pitchFamily="34" charset="0"/>
                <a:cs typeface="Times New Roman" panose="02020603050405020304" pitchFamily="18" charset="0"/>
              </a:rPr>
              <a:t>L</a:t>
            </a:r>
            <a:r>
              <a:rPr lang="tr-TR" i="1" dirty="0" err="1">
                <a:effectLst/>
                <a:ea typeface="Calibri" panose="020F0502020204030204" pitchFamily="34" charset="0"/>
                <a:cs typeface="Times New Roman" panose="02020603050405020304" pitchFamily="18" charset="0"/>
              </a:rPr>
              <a:t>ökoplaki</a:t>
            </a:r>
            <a:r>
              <a:rPr lang="tr-TR" i="1" dirty="0">
                <a:ea typeface="Calibri" panose="020F0502020204030204" pitchFamily="34" charset="0"/>
                <a:cs typeface="Times New Roman" panose="02020603050405020304" pitchFamily="18" charset="0"/>
              </a:rPr>
              <a:t>, </a:t>
            </a:r>
            <a:r>
              <a:rPr lang="tr-TR" i="1" dirty="0" err="1">
                <a:ea typeface="Calibri" panose="020F0502020204030204" pitchFamily="34" charset="0"/>
                <a:cs typeface="Times New Roman" panose="02020603050405020304" pitchFamily="18" charset="0"/>
              </a:rPr>
              <a:t>E</a:t>
            </a:r>
            <a:r>
              <a:rPr lang="tr-TR" i="1" dirty="0" err="1">
                <a:effectLst/>
                <a:ea typeface="Calibri" panose="020F0502020204030204" pitchFamily="34" charset="0"/>
                <a:cs typeface="Times New Roman" panose="02020603050405020304" pitchFamily="18" charset="0"/>
              </a:rPr>
              <a:t>ritroplaki</a:t>
            </a:r>
            <a:r>
              <a:rPr lang="tr-TR" i="1" dirty="0">
                <a:ea typeface="Calibri" panose="020F0502020204030204" pitchFamily="34" charset="0"/>
                <a:cs typeface="Times New Roman" panose="02020603050405020304" pitchFamily="18" charset="0"/>
              </a:rPr>
              <a:t>, </a:t>
            </a:r>
            <a:r>
              <a:rPr lang="tr-TR" i="1" dirty="0" err="1">
                <a:ea typeface="Calibri" panose="020F0502020204030204" pitchFamily="34" charset="0"/>
                <a:cs typeface="Times New Roman" panose="02020603050405020304" pitchFamily="18" charset="0"/>
              </a:rPr>
              <a:t>Queyrat</a:t>
            </a:r>
            <a:r>
              <a:rPr lang="tr-TR" i="1" dirty="0">
                <a:ea typeface="Calibri" panose="020F0502020204030204" pitchFamily="34" charset="0"/>
                <a:cs typeface="Times New Roman" panose="02020603050405020304" pitchFamily="18" charset="0"/>
              </a:rPr>
              <a:t> </a:t>
            </a:r>
            <a:r>
              <a:rPr lang="tr-TR" i="1" dirty="0" err="1">
                <a:ea typeface="Calibri" panose="020F0502020204030204" pitchFamily="34" charset="0"/>
                <a:cs typeface="Times New Roman" panose="02020603050405020304" pitchFamily="18" charset="0"/>
              </a:rPr>
              <a:t>Eritroplazisi</a:t>
            </a:r>
            <a:r>
              <a:rPr lang="tr-TR" i="1" dirty="0">
                <a:ea typeface="Calibri" panose="020F0502020204030204" pitchFamily="34" charset="0"/>
                <a:cs typeface="Times New Roman" panose="02020603050405020304" pitchFamily="18" charset="0"/>
              </a:rPr>
              <a:t>, </a:t>
            </a:r>
            <a:r>
              <a:rPr lang="tr-TR" i="1" dirty="0" err="1">
                <a:effectLst/>
                <a:ea typeface="Calibri" panose="020F0502020204030204" pitchFamily="34" charset="0"/>
                <a:cs typeface="Times New Roman" panose="02020603050405020304" pitchFamily="18" charset="0"/>
              </a:rPr>
              <a:t>Bowen</a:t>
            </a:r>
            <a:r>
              <a:rPr lang="tr-TR" i="1" dirty="0">
                <a:effectLst/>
                <a:ea typeface="Calibri" panose="020F0502020204030204" pitchFamily="34" charset="0"/>
                <a:cs typeface="Times New Roman" panose="02020603050405020304" pitchFamily="18" charset="0"/>
              </a:rPr>
              <a:t> </a:t>
            </a:r>
            <a:r>
              <a:rPr lang="tr-TR" i="1" dirty="0" err="1">
                <a:ea typeface="Calibri" panose="020F0502020204030204" pitchFamily="34" charset="0"/>
                <a:cs typeface="Times New Roman" panose="02020603050405020304" pitchFamily="18" charset="0"/>
              </a:rPr>
              <a:t>Papüllozu</a:t>
            </a:r>
            <a:endParaRPr lang="tr-TR" i="1" dirty="0">
              <a:effectLst/>
              <a:ea typeface="Calibri" panose="020F0502020204030204" pitchFamily="34" charset="0"/>
              <a:cs typeface="Times New Roman" panose="02020603050405020304" pitchFamily="18" charset="0"/>
            </a:endParaRPr>
          </a:p>
          <a:p>
            <a:pPr marL="274320" lvl="1" indent="0">
              <a:buNone/>
            </a:pPr>
            <a:endParaRPr lang="tr-TR" b="1" dirty="0">
              <a:effectLst/>
              <a:ea typeface="Calibri" panose="020F0502020204030204" pitchFamily="34" charset="0"/>
              <a:cs typeface="Times New Roman" panose="02020603050405020304" pitchFamily="18" charset="0"/>
            </a:endParaRPr>
          </a:p>
          <a:p>
            <a:r>
              <a:rPr lang="tr-TR" b="1" dirty="0"/>
              <a:t>Dermatolojik </a:t>
            </a:r>
            <a:r>
              <a:rPr lang="tr-TR" b="1" dirty="0" err="1"/>
              <a:t>Maling</a:t>
            </a:r>
            <a:r>
              <a:rPr lang="tr-TR" b="1" dirty="0"/>
              <a:t> tümörler </a:t>
            </a:r>
          </a:p>
          <a:p>
            <a:pPr marL="274320" lvl="1" indent="0">
              <a:buNone/>
            </a:pPr>
            <a:r>
              <a:rPr lang="tr-TR" i="1" dirty="0"/>
              <a:t>Bazal hücreli karsinom, </a:t>
            </a:r>
            <a:r>
              <a:rPr lang="tr-TR" i="1" dirty="0" err="1"/>
              <a:t>Skuamöz</a:t>
            </a:r>
            <a:r>
              <a:rPr lang="tr-TR" i="1" dirty="0"/>
              <a:t> hücreli karsinom, </a:t>
            </a:r>
            <a:r>
              <a:rPr lang="tr-TR" i="1" dirty="0" err="1"/>
              <a:t>Malign</a:t>
            </a:r>
            <a:r>
              <a:rPr lang="tr-TR" i="1" dirty="0"/>
              <a:t> </a:t>
            </a:r>
            <a:r>
              <a:rPr lang="tr-TR" i="1" dirty="0" err="1"/>
              <a:t>Melanom</a:t>
            </a:r>
            <a:endParaRPr lang="tr-TR" i="1" dirty="0"/>
          </a:p>
        </p:txBody>
      </p:sp>
    </p:spTree>
    <p:extLst>
      <p:ext uri="{BB962C8B-B14F-4D97-AF65-F5344CB8AC3E}">
        <p14:creationId xmlns:p14="http://schemas.microsoft.com/office/powerpoint/2010/main" val="989861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CC148A-6F9D-1596-9A95-8ECED73DC9D2}"/>
              </a:ext>
            </a:extLst>
          </p:cNvPr>
          <p:cNvSpPr>
            <a:spLocks noGrp="1"/>
          </p:cNvSpPr>
          <p:nvPr>
            <p:ph type="title"/>
          </p:nvPr>
        </p:nvSpPr>
        <p:spPr>
          <a:xfrm>
            <a:off x="1069848" y="433261"/>
            <a:ext cx="10058400" cy="1609344"/>
          </a:xfrm>
        </p:spPr>
        <p:txBody>
          <a:bodyPr/>
          <a:lstStyle/>
          <a:p>
            <a:r>
              <a:rPr lang="tr-TR" dirty="0"/>
              <a:t>displastik </a:t>
            </a:r>
            <a:r>
              <a:rPr lang="tr-TR" dirty="0" err="1"/>
              <a:t>nevüs</a:t>
            </a:r>
            <a:endParaRPr lang="tr-TR" dirty="0"/>
          </a:p>
        </p:txBody>
      </p:sp>
      <p:sp>
        <p:nvSpPr>
          <p:cNvPr id="3" name="İçerik Yer Tutucusu 2">
            <a:extLst>
              <a:ext uri="{FF2B5EF4-FFF2-40B4-BE49-F238E27FC236}">
                <a16:creationId xmlns:a16="http://schemas.microsoft.com/office/drawing/2014/main" id="{EFC98F1A-B30A-B0F2-74E7-86D7B5015D57}"/>
              </a:ext>
            </a:extLst>
          </p:cNvPr>
          <p:cNvSpPr>
            <a:spLocks noGrp="1"/>
          </p:cNvSpPr>
          <p:nvPr>
            <p:ph idx="1"/>
          </p:nvPr>
        </p:nvSpPr>
        <p:spPr/>
        <p:txBody>
          <a:bodyPr>
            <a:normAutofit lnSpcReduction="10000"/>
          </a:bodyPr>
          <a:lstStyle/>
          <a:p>
            <a:pPr marL="0" indent="0">
              <a:buNone/>
            </a:pPr>
            <a:r>
              <a:rPr lang="tr-TR" b="1" dirty="0"/>
              <a:t>Ayırıcı tanı: </a:t>
            </a:r>
          </a:p>
          <a:p>
            <a:r>
              <a:rPr lang="tr-TR" dirty="0"/>
              <a:t>Tanıda </a:t>
            </a:r>
            <a:r>
              <a:rPr lang="tr-TR" dirty="0" err="1"/>
              <a:t>dermatoskopik</a:t>
            </a:r>
            <a:r>
              <a:rPr lang="tr-TR" dirty="0"/>
              <a:t> inceleme önemli </a:t>
            </a:r>
          </a:p>
          <a:p>
            <a:r>
              <a:rPr lang="tr-TR" dirty="0" err="1"/>
              <a:t>Malign</a:t>
            </a:r>
            <a:r>
              <a:rPr lang="tr-TR" dirty="0"/>
              <a:t> lezyon şüphesi varsa total eksizyon </a:t>
            </a:r>
          </a:p>
          <a:p>
            <a:pPr marL="0" indent="0">
              <a:buNone/>
            </a:pPr>
            <a:r>
              <a:rPr lang="tr-TR" dirty="0"/>
              <a:t>ve histopatolojik inceme</a:t>
            </a:r>
          </a:p>
          <a:p>
            <a:endParaRPr lang="tr-TR" dirty="0"/>
          </a:p>
          <a:p>
            <a:pPr marL="0" indent="0">
              <a:buNone/>
            </a:pPr>
            <a:r>
              <a:rPr lang="tr-TR" b="1" dirty="0"/>
              <a:t>Tedavi ve </a:t>
            </a:r>
            <a:r>
              <a:rPr lang="tr-TR" b="1" dirty="0" err="1"/>
              <a:t>prognoz</a:t>
            </a:r>
            <a:r>
              <a:rPr lang="tr-TR" b="1" dirty="0"/>
              <a:t>: </a:t>
            </a:r>
          </a:p>
          <a:p>
            <a:r>
              <a:rPr lang="tr-TR" dirty="0"/>
              <a:t>Hızlı büyüme, yüzey düzensizlikleri, renk değişiklikleri gibi faktörler </a:t>
            </a:r>
            <a:r>
              <a:rPr lang="tr-TR" dirty="0" err="1"/>
              <a:t>melanom</a:t>
            </a:r>
            <a:r>
              <a:rPr lang="tr-TR" dirty="0"/>
              <a:t> açısından şüpheli</a:t>
            </a:r>
          </a:p>
          <a:p>
            <a:r>
              <a:rPr lang="tr-TR" dirty="0" err="1"/>
              <a:t>DN’ler</a:t>
            </a:r>
            <a:r>
              <a:rPr lang="tr-TR" dirty="0"/>
              <a:t> düzenli aralarla takip edilmeli</a:t>
            </a:r>
          </a:p>
          <a:p>
            <a:r>
              <a:rPr lang="tr-TR" dirty="0" err="1"/>
              <a:t>Melanom</a:t>
            </a:r>
            <a:r>
              <a:rPr lang="tr-TR" dirty="0"/>
              <a:t> şüphesi bulunan her lezyonun eksize edilip histopatolojik incelenmeli</a:t>
            </a:r>
          </a:p>
        </p:txBody>
      </p:sp>
      <p:pic>
        <p:nvPicPr>
          <p:cNvPr id="4" name="Picture 2">
            <a:extLst>
              <a:ext uri="{FF2B5EF4-FFF2-40B4-BE49-F238E27FC236}">
                <a16:creationId xmlns:a16="http://schemas.microsoft.com/office/drawing/2014/main" id="{DDBD524A-CD95-C5D8-A628-8269FAB3A09F}"/>
              </a:ext>
            </a:extLst>
          </p:cNvPr>
          <p:cNvPicPr>
            <a:picLocks noChangeAspect="1"/>
          </p:cNvPicPr>
          <p:nvPr/>
        </p:nvPicPr>
        <p:blipFill>
          <a:blip r:embed="rId2"/>
          <a:stretch>
            <a:fillRect/>
          </a:stretch>
        </p:blipFill>
        <p:spPr>
          <a:xfrm>
            <a:off x="7828908" y="0"/>
            <a:ext cx="4363092" cy="4130211"/>
          </a:xfrm>
          <a:prstGeom prst="rect">
            <a:avLst/>
          </a:prstGeom>
        </p:spPr>
      </p:pic>
    </p:spTree>
    <p:extLst>
      <p:ext uri="{BB962C8B-B14F-4D97-AF65-F5344CB8AC3E}">
        <p14:creationId xmlns:p14="http://schemas.microsoft.com/office/powerpoint/2010/main" val="1344921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DCDBE7-7A98-78EC-66C3-4D242F6E7191}"/>
              </a:ext>
            </a:extLst>
          </p:cNvPr>
          <p:cNvSpPr>
            <a:spLocks noGrp="1"/>
          </p:cNvSpPr>
          <p:nvPr>
            <p:ph type="title"/>
          </p:nvPr>
        </p:nvSpPr>
        <p:spPr/>
        <p:txBody>
          <a:bodyPr/>
          <a:lstStyle/>
          <a:p>
            <a:r>
              <a:rPr lang="tr-TR" dirty="0" err="1"/>
              <a:t>Pyojenik</a:t>
            </a:r>
            <a:r>
              <a:rPr lang="tr-TR" dirty="0"/>
              <a:t> granüloma (</a:t>
            </a:r>
            <a:r>
              <a:rPr lang="tr-TR" dirty="0" err="1"/>
              <a:t>pg</a:t>
            </a:r>
            <a:r>
              <a:rPr lang="tr-TR" dirty="0"/>
              <a:t>)</a:t>
            </a:r>
          </a:p>
        </p:txBody>
      </p:sp>
      <p:sp>
        <p:nvSpPr>
          <p:cNvPr id="3" name="İçerik Yer Tutucusu 2">
            <a:extLst>
              <a:ext uri="{FF2B5EF4-FFF2-40B4-BE49-F238E27FC236}">
                <a16:creationId xmlns:a16="http://schemas.microsoft.com/office/drawing/2014/main" id="{FB52EF3E-480F-A600-5D00-5A60EC7FA981}"/>
              </a:ext>
            </a:extLst>
          </p:cNvPr>
          <p:cNvSpPr>
            <a:spLocks noGrp="1"/>
          </p:cNvSpPr>
          <p:nvPr>
            <p:ph idx="1"/>
          </p:nvPr>
        </p:nvSpPr>
        <p:spPr/>
        <p:txBody>
          <a:bodyPr>
            <a:normAutofit lnSpcReduction="10000"/>
          </a:bodyPr>
          <a:lstStyle/>
          <a:p>
            <a:r>
              <a:rPr lang="tr-TR" dirty="0"/>
              <a:t>Kapiller kan damarlarının reaktif proliferasyonu </a:t>
            </a:r>
          </a:p>
          <a:p>
            <a:pPr marL="0" indent="0">
              <a:buNone/>
            </a:pPr>
            <a:r>
              <a:rPr lang="tr-TR" dirty="0"/>
              <a:t>ile ortaya çıkan </a:t>
            </a:r>
            <a:r>
              <a:rPr lang="tr-TR" dirty="0" err="1"/>
              <a:t>benign</a:t>
            </a:r>
            <a:r>
              <a:rPr lang="tr-TR" dirty="0"/>
              <a:t> </a:t>
            </a:r>
            <a:r>
              <a:rPr lang="tr-TR" dirty="0" err="1"/>
              <a:t>leyzon</a:t>
            </a:r>
            <a:endParaRPr lang="tr-TR" dirty="0"/>
          </a:p>
          <a:p>
            <a:endParaRPr lang="tr-TR" dirty="0"/>
          </a:p>
          <a:p>
            <a:pPr marL="0" indent="0">
              <a:buNone/>
            </a:pPr>
            <a:r>
              <a:rPr lang="tr-TR" b="1" dirty="0"/>
              <a:t>Epidemiyoloji: </a:t>
            </a:r>
          </a:p>
          <a:p>
            <a:r>
              <a:rPr lang="tr-TR" dirty="0"/>
              <a:t>Tüm ırklarda gözlenir</a:t>
            </a:r>
          </a:p>
          <a:p>
            <a:r>
              <a:rPr lang="tr-TR" dirty="0"/>
              <a:t>Hamilelik ile ilişkisi nedeniyle kadınlarda daha sık</a:t>
            </a:r>
          </a:p>
          <a:p>
            <a:endParaRPr lang="tr-TR" dirty="0"/>
          </a:p>
          <a:p>
            <a:pPr marL="0" indent="0">
              <a:buNone/>
            </a:pPr>
            <a:r>
              <a:rPr lang="tr-TR" b="1" dirty="0"/>
              <a:t>Etiyoloji ve patogenez: </a:t>
            </a:r>
          </a:p>
          <a:p>
            <a:r>
              <a:rPr lang="tr-TR" dirty="0"/>
              <a:t>Tam nedeni bilinmese de travma (iğne batması gibi), enfeksiyon, </a:t>
            </a:r>
            <a:r>
              <a:rPr lang="tr-TR" dirty="0" err="1"/>
              <a:t>hormonal</a:t>
            </a:r>
            <a:r>
              <a:rPr lang="tr-TR" dirty="0"/>
              <a:t> (hamilelik gibi), ilaçlar (oral </a:t>
            </a:r>
            <a:r>
              <a:rPr lang="tr-TR" dirty="0" err="1"/>
              <a:t>retinoid</a:t>
            </a:r>
            <a:r>
              <a:rPr lang="tr-TR" dirty="0"/>
              <a:t> gibi), viral infeksiyonlar etken olabilmekte </a:t>
            </a:r>
          </a:p>
        </p:txBody>
      </p:sp>
      <p:pic>
        <p:nvPicPr>
          <p:cNvPr id="4" name="Picture 2">
            <a:extLst>
              <a:ext uri="{FF2B5EF4-FFF2-40B4-BE49-F238E27FC236}">
                <a16:creationId xmlns:a16="http://schemas.microsoft.com/office/drawing/2014/main" id="{3D31DA3D-226F-E666-1E57-5CB1E566662E}"/>
              </a:ext>
            </a:extLst>
          </p:cNvPr>
          <p:cNvPicPr>
            <a:picLocks noChangeAspect="1"/>
          </p:cNvPicPr>
          <p:nvPr/>
        </p:nvPicPr>
        <p:blipFill>
          <a:blip r:embed="rId2"/>
          <a:stretch>
            <a:fillRect/>
          </a:stretch>
        </p:blipFill>
        <p:spPr>
          <a:xfrm>
            <a:off x="8096037" y="-51372"/>
            <a:ext cx="4246152" cy="3814487"/>
          </a:xfrm>
          <a:prstGeom prst="rect">
            <a:avLst/>
          </a:prstGeom>
        </p:spPr>
      </p:pic>
    </p:spTree>
    <p:extLst>
      <p:ext uri="{BB962C8B-B14F-4D97-AF65-F5344CB8AC3E}">
        <p14:creationId xmlns:p14="http://schemas.microsoft.com/office/powerpoint/2010/main" val="2978192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DCDBE7-7A98-78EC-66C3-4D242F6E7191}"/>
              </a:ext>
            </a:extLst>
          </p:cNvPr>
          <p:cNvSpPr>
            <a:spLocks noGrp="1"/>
          </p:cNvSpPr>
          <p:nvPr>
            <p:ph type="title"/>
          </p:nvPr>
        </p:nvSpPr>
        <p:spPr/>
        <p:txBody>
          <a:bodyPr/>
          <a:lstStyle/>
          <a:p>
            <a:r>
              <a:rPr lang="tr-TR" dirty="0" err="1"/>
              <a:t>Pyojenik</a:t>
            </a:r>
            <a:r>
              <a:rPr lang="tr-TR" dirty="0"/>
              <a:t> granüloma (</a:t>
            </a:r>
            <a:r>
              <a:rPr lang="tr-TR" dirty="0" err="1"/>
              <a:t>pg</a:t>
            </a:r>
            <a:r>
              <a:rPr lang="tr-TR" dirty="0"/>
              <a:t>)</a:t>
            </a:r>
          </a:p>
        </p:txBody>
      </p:sp>
      <p:sp>
        <p:nvSpPr>
          <p:cNvPr id="3" name="İçerik Yer Tutucusu 2">
            <a:extLst>
              <a:ext uri="{FF2B5EF4-FFF2-40B4-BE49-F238E27FC236}">
                <a16:creationId xmlns:a16="http://schemas.microsoft.com/office/drawing/2014/main" id="{FB52EF3E-480F-A600-5D00-5A60EC7FA981}"/>
              </a:ext>
            </a:extLst>
          </p:cNvPr>
          <p:cNvSpPr>
            <a:spLocks noGrp="1"/>
          </p:cNvSpPr>
          <p:nvPr>
            <p:ph idx="1"/>
          </p:nvPr>
        </p:nvSpPr>
        <p:spPr/>
        <p:txBody>
          <a:bodyPr/>
          <a:lstStyle/>
          <a:p>
            <a:pPr marL="0" indent="0">
              <a:buNone/>
            </a:pPr>
            <a:r>
              <a:rPr lang="tr-TR" b="1" dirty="0"/>
              <a:t>Klinik: </a:t>
            </a:r>
          </a:p>
          <a:p>
            <a:r>
              <a:rPr lang="tr-TR" dirty="0"/>
              <a:t>Ağrısız kırmızı, kahverengimsi kırmızı veya </a:t>
            </a:r>
          </a:p>
          <a:p>
            <a:pPr marL="0" indent="0">
              <a:buNone/>
            </a:pPr>
            <a:r>
              <a:rPr lang="tr-TR" dirty="0"/>
              <a:t>mavi-siyah bir nokta olarak ortaya çıkar</a:t>
            </a:r>
          </a:p>
          <a:p>
            <a:r>
              <a:rPr lang="tr-TR" dirty="0"/>
              <a:t>Birkaç gün ile hafta boyunca, 1-2 cm’lik boyuta kadar hızla büyür</a:t>
            </a:r>
          </a:p>
          <a:p>
            <a:r>
              <a:rPr lang="tr-TR" dirty="0"/>
              <a:t>Ahududu veya kıyılmış et benzeri bir yüzeye sahip</a:t>
            </a:r>
          </a:p>
          <a:p>
            <a:r>
              <a:rPr lang="tr-TR" dirty="0"/>
              <a:t>Genellikle kolayca kanar</a:t>
            </a:r>
          </a:p>
          <a:p>
            <a:r>
              <a:rPr lang="tr-TR" dirty="0"/>
              <a:t>Sıklıkla tektir, nadiren çok sayıda </a:t>
            </a:r>
          </a:p>
          <a:p>
            <a:r>
              <a:rPr lang="tr-TR" dirty="0"/>
              <a:t>En sık baş, boyun, üst gövde, eller ve ayaklarda bulunur</a:t>
            </a:r>
          </a:p>
        </p:txBody>
      </p:sp>
      <p:pic>
        <p:nvPicPr>
          <p:cNvPr id="4" name="Picture 2">
            <a:extLst>
              <a:ext uri="{FF2B5EF4-FFF2-40B4-BE49-F238E27FC236}">
                <a16:creationId xmlns:a16="http://schemas.microsoft.com/office/drawing/2014/main" id="{47944793-B377-67E6-3F48-8C587228EB7B}"/>
              </a:ext>
            </a:extLst>
          </p:cNvPr>
          <p:cNvPicPr>
            <a:picLocks noChangeAspect="1"/>
          </p:cNvPicPr>
          <p:nvPr/>
        </p:nvPicPr>
        <p:blipFill>
          <a:blip r:embed="rId2"/>
          <a:stretch>
            <a:fillRect/>
          </a:stretch>
        </p:blipFill>
        <p:spPr>
          <a:xfrm>
            <a:off x="7911101" y="20343"/>
            <a:ext cx="4280900" cy="3408658"/>
          </a:xfrm>
          <a:prstGeom prst="rect">
            <a:avLst/>
          </a:prstGeom>
        </p:spPr>
      </p:pic>
    </p:spTree>
    <p:extLst>
      <p:ext uri="{BB962C8B-B14F-4D97-AF65-F5344CB8AC3E}">
        <p14:creationId xmlns:p14="http://schemas.microsoft.com/office/powerpoint/2010/main" val="150328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DCDBE7-7A98-78EC-66C3-4D242F6E7191}"/>
              </a:ext>
            </a:extLst>
          </p:cNvPr>
          <p:cNvSpPr>
            <a:spLocks noGrp="1"/>
          </p:cNvSpPr>
          <p:nvPr>
            <p:ph type="title"/>
          </p:nvPr>
        </p:nvSpPr>
        <p:spPr/>
        <p:txBody>
          <a:bodyPr/>
          <a:lstStyle/>
          <a:p>
            <a:r>
              <a:rPr lang="tr-TR" dirty="0" err="1"/>
              <a:t>Pyojenik</a:t>
            </a:r>
            <a:r>
              <a:rPr lang="tr-TR" dirty="0"/>
              <a:t> granüloma (</a:t>
            </a:r>
            <a:r>
              <a:rPr lang="tr-TR" dirty="0" err="1"/>
              <a:t>pg</a:t>
            </a:r>
            <a:r>
              <a:rPr lang="tr-TR" dirty="0"/>
              <a:t>)</a:t>
            </a:r>
          </a:p>
        </p:txBody>
      </p:sp>
      <p:sp>
        <p:nvSpPr>
          <p:cNvPr id="3" name="İçerik Yer Tutucusu 2">
            <a:extLst>
              <a:ext uri="{FF2B5EF4-FFF2-40B4-BE49-F238E27FC236}">
                <a16:creationId xmlns:a16="http://schemas.microsoft.com/office/drawing/2014/main" id="{FB52EF3E-480F-A600-5D00-5A60EC7FA981}"/>
              </a:ext>
            </a:extLst>
          </p:cNvPr>
          <p:cNvSpPr>
            <a:spLocks noGrp="1"/>
          </p:cNvSpPr>
          <p:nvPr>
            <p:ph idx="1"/>
          </p:nvPr>
        </p:nvSpPr>
        <p:spPr/>
        <p:txBody>
          <a:bodyPr/>
          <a:lstStyle/>
          <a:p>
            <a:pPr marL="0" indent="0">
              <a:buNone/>
            </a:pPr>
            <a:r>
              <a:rPr lang="tr-TR" b="1" dirty="0"/>
              <a:t>Ayırıcı tanı</a:t>
            </a:r>
            <a:r>
              <a:rPr lang="tr-TR" dirty="0"/>
              <a:t>: </a:t>
            </a:r>
          </a:p>
          <a:p>
            <a:r>
              <a:rPr lang="tr-TR" dirty="0" err="1"/>
              <a:t>Melanom</a:t>
            </a:r>
            <a:r>
              <a:rPr lang="tr-TR" dirty="0"/>
              <a:t>, </a:t>
            </a:r>
            <a:r>
              <a:rPr lang="tr-TR" dirty="0" err="1"/>
              <a:t>Kaposi</a:t>
            </a:r>
            <a:r>
              <a:rPr lang="tr-TR" dirty="0"/>
              <a:t> sarkomu, BCC ile ayırıcı tanı yapılabilir</a:t>
            </a:r>
          </a:p>
          <a:p>
            <a:endParaRPr lang="tr-TR" dirty="0"/>
          </a:p>
          <a:p>
            <a:pPr marL="0" indent="0">
              <a:buNone/>
            </a:pPr>
            <a:r>
              <a:rPr lang="tr-TR" b="1" dirty="0"/>
              <a:t>Tedavi ve </a:t>
            </a:r>
            <a:r>
              <a:rPr lang="tr-TR" b="1" dirty="0" err="1"/>
              <a:t>prognoz</a:t>
            </a:r>
            <a:r>
              <a:rPr lang="tr-TR" dirty="0"/>
              <a:t>:</a:t>
            </a:r>
          </a:p>
          <a:p>
            <a:r>
              <a:rPr lang="tr-TR" dirty="0"/>
              <a:t>Cerrahi eksizyon, küretaj, elektro koterizasyon, </a:t>
            </a:r>
            <a:r>
              <a:rPr lang="tr-TR" dirty="0" err="1"/>
              <a:t>kriyoterapi</a:t>
            </a:r>
            <a:r>
              <a:rPr lang="tr-TR" dirty="0"/>
              <a:t>, lazer</a:t>
            </a:r>
          </a:p>
          <a:p>
            <a:r>
              <a:rPr lang="tr-TR" dirty="0"/>
              <a:t>Etken ilaç varlığında ilaç tedavisi kesilince genellikle kaybolur</a:t>
            </a:r>
          </a:p>
          <a:p>
            <a:r>
              <a:rPr lang="tr-TR" dirty="0"/>
              <a:t>Tedaviden sonra nüks görülebilir. Bu durumda </a:t>
            </a:r>
            <a:r>
              <a:rPr lang="tr-TR" dirty="0" err="1"/>
              <a:t>dermisi</a:t>
            </a:r>
            <a:r>
              <a:rPr lang="tr-TR" dirty="0"/>
              <a:t> de içerecek şekilde eksizyon yapılmalı</a:t>
            </a:r>
          </a:p>
        </p:txBody>
      </p:sp>
    </p:spTree>
    <p:extLst>
      <p:ext uri="{BB962C8B-B14F-4D97-AF65-F5344CB8AC3E}">
        <p14:creationId xmlns:p14="http://schemas.microsoft.com/office/powerpoint/2010/main" val="581213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8297976-2206-534E-0C33-3E98ACC9DF84}"/>
              </a:ext>
            </a:extLst>
          </p:cNvPr>
          <p:cNvSpPr>
            <a:spLocks noGrp="1"/>
          </p:cNvSpPr>
          <p:nvPr>
            <p:ph type="title"/>
          </p:nvPr>
        </p:nvSpPr>
        <p:spPr/>
        <p:txBody>
          <a:bodyPr/>
          <a:lstStyle/>
          <a:p>
            <a:r>
              <a:rPr lang="tr-TR" dirty="0" err="1"/>
              <a:t>Premalign</a:t>
            </a:r>
            <a:r>
              <a:rPr lang="tr-TR" dirty="0"/>
              <a:t> dermatolojik </a:t>
            </a:r>
            <a:r>
              <a:rPr lang="tr-TR" dirty="0" err="1"/>
              <a:t>leyzonlar</a:t>
            </a:r>
            <a:endParaRPr lang="tr-TR" dirty="0"/>
          </a:p>
        </p:txBody>
      </p:sp>
      <p:sp>
        <p:nvSpPr>
          <p:cNvPr id="3" name="İçerik Yer Tutucusu 2">
            <a:extLst>
              <a:ext uri="{FF2B5EF4-FFF2-40B4-BE49-F238E27FC236}">
                <a16:creationId xmlns:a16="http://schemas.microsoft.com/office/drawing/2014/main" id="{EEB798E6-23B0-36E3-9511-F6AF09E3CEAA}"/>
              </a:ext>
            </a:extLst>
          </p:cNvPr>
          <p:cNvSpPr>
            <a:spLocks noGrp="1"/>
          </p:cNvSpPr>
          <p:nvPr>
            <p:ph idx="1"/>
          </p:nvPr>
        </p:nvSpPr>
        <p:spPr/>
        <p:txBody>
          <a:bodyPr>
            <a:normAutofit/>
          </a:bodyPr>
          <a:lstStyle/>
          <a:p>
            <a:r>
              <a:rPr lang="tr-TR" dirty="0">
                <a:effectLst/>
                <a:ea typeface="Calibri" panose="020F0502020204030204" pitchFamily="34" charset="0"/>
                <a:cs typeface="Calibri" panose="020F0502020204030204" pitchFamily="34" charset="0"/>
              </a:rPr>
              <a:t>"</a:t>
            </a:r>
            <a:r>
              <a:rPr lang="tr-TR" dirty="0" err="1">
                <a:effectLst/>
                <a:ea typeface="Calibri" panose="020F0502020204030204" pitchFamily="34" charset="0"/>
                <a:cs typeface="Calibri" panose="020F0502020204030204" pitchFamily="34" charset="0"/>
              </a:rPr>
              <a:t>Premalign</a:t>
            </a:r>
            <a:r>
              <a:rPr lang="tr-TR" dirty="0">
                <a:effectLst/>
                <a:ea typeface="Calibri" panose="020F0502020204030204" pitchFamily="34" charset="0"/>
                <a:cs typeface="Calibri" panose="020F0502020204030204" pitchFamily="34" charset="0"/>
              </a:rPr>
              <a:t>" ya da "</a:t>
            </a:r>
            <a:r>
              <a:rPr lang="tr-TR" dirty="0" err="1">
                <a:effectLst/>
                <a:ea typeface="Calibri" panose="020F0502020204030204" pitchFamily="34" charset="0"/>
                <a:cs typeface="Calibri" panose="020F0502020204030204" pitchFamily="34" charset="0"/>
              </a:rPr>
              <a:t>prekanseröz</a:t>
            </a:r>
            <a:r>
              <a:rPr lang="tr-TR" dirty="0">
                <a:effectLst/>
                <a:ea typeface="Calibri" panose="020F0502020204030204" pitchFamily="34" charset="0"/>
                <a:cs typeface="Calibri" panose="020F0502020204030204" pitchFamily="34" charset="0"/>
              </a:rPr>
              <a:t>" terimleri, tedavi edilmediği takdirde invaziv </a:t>
            </a:r>
            <a:r>
              <a:rPr lang="tr-TR" dirty="0" err="1">
                <a:effectLst/>
                <a:ea typeface="Calibri" panose="020F0502020204030204" pitchFamily="34" charset="0"/>
                <a:cs typeface="Calibri" panose="020F0502020204030204" pitchFamily="34" charset="0"/>
              </a:rPr>
              <a:t>skuamöz</a:t>
            </a:r>
            <a:r>
              <a:rPr lang="tr-TR" dirty="0">
                <a:effectLst/>
                <a:ea typeface="Calibri" panose="020F0502020204030204" pitchFamily="34" charset="0"/>
                <a:cs typeface="Calibri" panose="020F0502020204030204" pitchFamily="34" charset="0"/>
              </a:rPr>
              <a:t> hücreli karsinoma (SCC)'ya ilerleme potansiyeli olan bir dizi klinik ve histolojik lezyonu tanımlamakta</a:t>
            </a:r>
          </a:p>
          <a:p>
            <a:r>
              <a:rPr lang="tr-TR" dirty="0" err="1">
                <a:cs typeface="Calibri" panose="020F0502020204030204" pitchFamily="34" charset="0"/>
              </a:rPr>
              <a:t>Prekanseröz</a:t>
            </a:r>
            <a:r>
              <a:rPr lang="tr-TR" dirty="0">
                <a:cs typeface="Calibri" panose="020F0502020204030204" pitchFamily="34" charset="0"/>
              </a:rPr>
              <a:t> lezyonlar; </a:t>
            </a:r>
          </a:p>
          <a:p>
            <a:pPr lvl="1"/>
            <a:r>
              <a:rPr lang="tr-TR" dirty="0">
                <a:cs typeface="Calibri" panose="020F0502020204030204" pitchFamily="34" charset="0"/>
              </a:rPr>
              <a:t>nükleer </a:t>
            </a:r>
            <a:r>
              <a:rPr lang="tr-TR" dirty="0" err="1">
                <a:cs typeface="Calibri" panose="020F0502020204030204" pitchFamily="34" charset="0"/>
              </a:rPr>
              <a:t>pleomorfizm</a:t>
            </a:r>
            <a:endParaRPr lang="tr-TR" dirty="0">
              <a:cs typeface="Calibri" panose="020F0502020204030204" pitchFamily="34" charset="0"/>
            </a:endParaRPr>
          </a:p>
          <a:p>
            <a:pPr lvl="1"/>
            <a:r>
              <a:rPr lang="tr-TR" dirty="0">
                <a:cs typeface="Calibri" panose="020F0502020204030204" pitchFamily="34" charset="0"/>
              </a:rPr>
              <a:t>mitotik hızda artma</a:t>
            </a:r>
          </a:p>
          <a:p>
            <a:pPr lvl="1"/>
            <a:r>
              <a:rPr lang="tr-TR" dirty="0">
                <a:cs typeface="Calibri" panose="020F0502020204030204" pitchFamily="34" charset="0"/>
              </a:rPr>
              <a:t>anormal mitotik figürler</a:t>
            </a:r>
          </a:p>
          <a:p>
            <a:pPr lvl="1"/>
            <a:r>
              <a:rPr lang="tr-TR" dirty="0">
                <a:cs typeface="Calibri" panose="020F0502020204030204" pitchFamily="34" charset="0"/>
              </a:rPr>
              <a:t>anormal farklılaşma </a:t>
            </a:r>
          </a:p>
          <a:p>
            <a:pPr marL="0" indent="0">
              <a:buNone/>
            </a:pPr>
            <a:r>
              <a:rPr lang="tr-TR" dirty="0">
                <a:cs typeface="Calibri" panose="020F0502020204030204" pitchFamily="34" charset="0"/>
              </a:rPr>
              <a:t>gibi invaziv kanserlerde görülen histopatolojik değişikliklerin birçoğunu  göstermelerine rağmen, buradaki değişiklikler epidermiste sınırlı kalmakta</a:t>
            </a:r>
            <a:endParaRPr lang="tr-TR" dirty="0">
              <a:effectLs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8027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8573D1D-A795-9F3D-FFB6-DEE38EF81792}"/>
              </a:ext>
            </a:extLst>
          </p:cNvPr>
          <p:cNvSpPr>
            <a:spLocks noGrp="1"/>
          </p:cNvSpPr>
          <p:nvPr>
            <p:ph type="title"/>
          </p:nvPr>
        </p:nvSpPr>
        <p:spPr/>
        <p:txBody>
          <a:bodyPr/>
          <a:lstStyle/>
          <a:p>
            <a:r>
              <a:rPr lang="tr-TR" dirty="0" err="1"/>
              <a:t>Premalign</a:t>
            </a:r>
            <a:r>
              <a:rPr lang="tr-TR" dirty="0"/>
              <a:t> dermatolojik </a:t>
            </a:r>
            <a:r>
              <a:rPr lang="tr-TR" dirty="0" err="1"/>
              <a:t>leyzonlar</a:t>
            </a:r>
            <a:endParaRPr lang="tr-TR" dirty="0"/>
          </a:p>
        </p:txBody>
      </p:sp>
      <p:sp>
        <p:nvSpPr>
          <p:cNvPr id="3" name="İçerik Yer Tutucusu 2">
            <a:extLst>
              <a:ext uri="{FF2B5EF4-FFF2-40B4-BE49-F238E27FC236}">
                <a16:creationId xmlns:a16="http://schemas.microsoft.com/office/drawing/2014/main" id="{D7C3EE71-0E49-86C5-DC7F-1728C026C219}"/>
              </a:ext>
            </a:extLst>
          </p:cNvPr>
          <p:cNvSpPr>
            <a:spLocks noGrp="1"/>
          </p:cNvSpPr>
          <p:nvPr>
            <p:ph idx="1"/>
          </p:nvPr>
        </p:nvSpPr>
        <p:spPr/>
        <p:txBody>
          <a:bodyPr>
            <a:normAutofit/>
          </a:bodyPr>
          <a:lstStyle/>
          <a:p>
            <a:r>
              <a:rPr lang="tr-TR" b="1" dirty="0" err="1">
                <a:effectLst/>
                <a:ea typeface="Calibri" panose="020F0502020204030204" pitchFamily="34" charset="0"/>
                <a:cs typeface="Times New Roman" panose="02020603050405020304" pitchFamily="18" charset="0"/>
              </a:rPr>
              <a:t>Aktinik</a:t>
            </a:r>
            <a:r>
              <a:rPr lang="tr-TR" b="1" dirty="0">
                <a:effectLst/>
                <a:ea typeface="Calibri" panose="020F0502020204030204" pitchFamily="34" charset="0"/>
                <a:cs typeface="Times New Roman" panose="02020603050405020304" pitchFamily="18" charset="0"/>
              </a:rPr>
              <a:t> keratoz</a:t>
            </a:r>
          </a:p>
          <a:p>
            <a:r>
              <a:rPr lang="tr-TR" b="1" dirty="0" err="1">
                <a:ea typeface="Calibri" panose="020F0502020204030204" pitchFamily="34" charset="0"/>
                <a:cs typeface="Times New Roman" panose="02020603050405020304" pitchFamily="18" charset="0"/>
              </a:rPr>
              <a:t>L</a:t>
            </a:r>
            <a:r>
              <a:rPr lang="tr-TR" b="1" dirty="0" err="1">
                <a:effectLst/>
                <a:ea typeface="Calibri" panose="020F0502020204030204" pitchFamily="34" charset="0"/>
                <a:cs typeface="Times New Roman" panose="02020603050405020304" pitchFamily="18" charset="0"/>
              </a:rPr>
              <a:t>ökoplaki</a:t>
            </a:r>
            <a:endParaRPr lang="tr-TR" b="1" dirty="0">
              <a:effectLst/>
              <a:ea typeface="Calibri" panose="020F0502020204030204" pitchFamily="34" charset="0"/>
              <a:cs typeface="Times New Roman" panose="02020603050405020304" pitchFamily="18" charset="0"/>
            </a:endParaRPr>
          </a:p>
          <a:p>
            <a:r>
              <a:rPr lang="tr-TR" b="1" dirty="0" err="1">
                <a:ea typeface="Calibri" panose="020F0502020204030204" pitchFamily="34" charset="0"/>
                <a:cs typeface="Times New Roman" panose="02020603050405020304" pitchFamily="18" charset="0"/>
              </a:rPr>
              <a:t>E</a:t>
            </a:r>
            <a:r>
              <a:rPr lang="tr-TR" b="1" dirty="0" err="1">
                <a:effectLst/>
                <a:ea typeface="Calibri" panose="020F0502020204030204" pitchFamily="34" charset="0"/>
                <a:cs typeface="Times New Roman" panose="02020603050405020304" pitchFamily="18" charset="0"/>
              </a:rPr>
              <a:t>ritroplaki</a:t>
            </a:r>
            <a:r>
              <a:rPr lang="tr-TR" b="1" dirty="0">
                <a:effectLst/>
                <a:ea typeface="Calibri" panose="020F0502020204030204" pitchFamily="34" charset="0"/>
                <a:cs typeface="Times New Roman" panose="02020603050405020304" pitchFamily="18" charset="0"/>
              </a:rPr>
              <a:t> </a:t>
            </a:r>
          </a:p>
          <a:p>
            <a:r>
              <a:rPr lang="tr-TR" b="1" dirty="0" err="1">
                <a:effectLst/>
                <a:ea typeface="Calibri" panose="020F0502020204030204" pitchFamily="34" charset="0"/>
                <a:cs typeface="Times New Roman" panose="02020603050405020304" pitchFamily="18" charset="0"/>
              </a:rPr>
              <a:t>Bowen</a:t>
            </a:r>
            <a:r>
              <a:rPr lang="tr-TR" b="1" dirty="0">
                <a:effectLst/>
                <a:ea typeface="Calibri" panose="020F0502020204030204" pitchFamily="34" charset="0"/>
                <a:cs typeface="Times New Roman" panose="02020603050405020304" pitchFamily="18" charset="0"/>
              </a:rPr>
              <a:t> </a:t>
            </a:r>
            <a:r>
              <a:rPr lang="tr-TR" b="1" dirty="0" err="1">
                <a:ea typeface="Calibri" panose="020F0502020204030204" pitchFamily="34" charset="0"/>
                <a:cs typeface="Times New Roman" panose="02020603050405020304" pitchFamily="18" charset="0"/>
              </a:rPr>
              <a:t>papüllozu</a:t>
            </a:r>
            <a:endParaRPr lang="tr-TR" b="1" dirty="0">
              <a:effectLst/>
              <a:ea typeface="Calibri" panose="020F0502020204030204" pitchFamily="34" charset="0"/>
              <a:cs typeface="Times New Roman" panose="02020603050405020304" pitchFamily="18" charset="0"/>
            </a:endParaRPr>
          </a:p>
          <a:p>
            <a:r>
              <a:rPr lang="tr-TR" b="1" dirty="0" err="1">
                <a:ea typeface="Calibri" panose="020F0502020204030204" pitchFamily="34" charset="0"/>
                <a:cs typeface="Times New Roman" panose="02020603050405020304" pitchFamily="18" charset="0"/>
              </a:rPr>
              <a:t>Queyrat</a:t>
            </a:r>
            <a:r>
              <a:rPr lang="tr-TR" b="1" dirty="0">
                <a:ea typeface="Calibri" panose="020F0502020204030204" pitchFamily="34" charset="0"/>
                <a:cs typeface="Times New Roman" panose="02020603050405020304" pitchFamily="18" charset="0"/>
              </a:rPr>
              <a:t> </a:t>
            </a:r>
            <a:r>
              <a:rPr lang="tr-TR" b="1" dirty="0" err="1">
                <a:ea typeface="Calibri" panose="020F0502020204030204" pitchFamily="34" charset="0"/>
                <a:cs typeface="Times New Roman" panose="02020603050405020304" pitchFamily="18" charset="0"/>
              </a:rPr>
              <a:t>eritroplazisi</a:t>
            </a:r>
            <a:endParaRPr lang="tr-TR" b="1" dirty="0">
              <a:effectLst/>
              <a:ea typeface="Calibri" panose="020F0502020204030204" pitchFamily="34" charset="0"/>
              <a:cs typeface="Times New Roman" panose="02020603050405020304" pitchFamily="18" charset="0"/>
            </a:endParaRPr>
          </a:p>
          <a:p>
            <a:r>
              <a:rPr lang="tr-TR" dirty="0" err="1">
                <a:effectLst/>
                <a:ea typeface="Calibri" panose="020F0502020204030204" pitchFamily="34" charset="0"/>
                <a:cs typeface="Times New Roman" panose="02020603050405020304" pitchFamily="18" charset="0"/>
              </a:rPr>
              <a:t>Paget</a:t>
            </a:r>
            <a:r>
              <a:rPr lang="tr-TR" dirty="0">
                <a:effectLst/>
                <a:ea typeface="Calibri" panose="020F0502020204030204" pitchFamily="34" charset="0"/>
                <a:cs typeface="Times New Roman" panose="02020603050405020304" pitchFamily="18" charset="0"/>
              </a:rPr>
              <a:t> hastalığı</a:t>
            </a:r>
          </a:p>
          <a:p>
            <a:r>
              <a:rPr lang="tr-TR" dirty="0">
                <a:effectLst/>
                <a:ea typeface="Calibri" panose="020F0502020204030204" pitchFamily="34" charset="0"/>
                <a:cs typeface="Times New Roman" panose="02020603050405020304" pitchFamily="18" charset="0"/>
              </a:rPr>
              <a:t>arsenik keratozu </a:t>
            </a:r>
          </a:p>
          <a:p>
            <a:r>
              <a:rPr lang="tr-TR" dirty="0">
                <a:effectLst/>
                <a:ea typeface="Calibri" panose="020F0502020204030204" pitchFamily="34" charset="0"/>
                <a:cs typeface="Times New Roman" panose="02020603050405020304" pitchFamily="18" charset="0"/>
              </a:rPr>
              <a:t>katran keratozu </a:t>
            </a:r>
          </a:p>
          <a:p>
            <a:r>
              <a:rPr lang="tr-TR" dirty="0">
                <a:effectLst/>
                <a:ea typeface="Calibri" panose="020F0502020204030204" pitchFamily="34" charset="0"/>
                <a:cs typeface="Times New Roman" panose="02020603050405020304" pitchFamily="18" charset="0"/>
              </a:rPr>
              <a:t>radyasyon keratozu </a:t>
            </a:r>
            <a:endParaRPr lang="tr-TR" dirty="0"/>
          </a:p>
        </p:txBody>
      </p:sp>
    </p:spTree>
    <p:extLst>
      <p:ext uri="{BB962C8B-B14F-4D97-AF65-F5344CB8AC3E}">
        <p14:creationId xmlns:p14="http://schemas.microsoft.com/office/powerpoint/2010/main" val="1738745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EC43BCA-0256-EFEF-9674-007107B1029F}"/>
              </a:ext>
            </a:extLst>
          </p:cNvPr>
          <p:cNvSpPr>
            <a:spLocks noGrp="1"/>
          </p:cNvSpPr>
          <p:nvPr>
            <p:ph type="title"/>
          </p:nvPr>
        </p:nvSpPr>
        <p:spPr/>
        <p:txBody>
          <a:bodyPr/>
          <a:lstStyle/>
          <a:p>
            <a:r>
              <a:rPr lang="tr-TR" dirty="0" err="1"/>
              <a:t>Aktinik</a:t>
            </a:r>
            <a:r>
              <a:rPr lang="tr-TR" dirty="0"/>
              <a:t> keratoz</a:t>
            </a:r>
          </a:p>
        </p:txBody>
      </p:sp>
      <p:sp>
        <p:nvSpPr>
          <p:cNvPr id="3" name="İçerik Yer Tutucusu 2">
            <a:extLst>
              <a:ext uri="{FF2B5EF4-FFF2-40B4-BE49-F238E27FC236}">
                <a16:creationId xmlns:a16="http://schemas.microsoft.com/office/drawing/2014/main" id="{C6A23C8F-7519-3594-7701-C594592E3ABC}"/>
              </a:ext>
            </a:extLst>
          </p:cNvPr>
          <p:cNvSpPr>
            <a:spLocks noGrp="1"/>
          </p:cNvSpPr>
          <p:nvPr>
            <p:ph idx="1"/>
          </p:nvPr>
        </p:nvSpPr>
        <p:spPr/>
        <p:txBody>
          <a:bodyPr>
            <a:noAutofit/>
          </a:bodyPr>
          <a:lstStyle/>
          <a:p>
            <a:pPr>
              <a:lnSpc>
                <a:spcPct val="100000"/>
              </a:lnSpc>
              <a:spcBef>
                <a:spcPts val="600"/>
              </a:spcBef>
              <a:spcAft>
                <a:spcPts val="800"/>
              </a:spcAft>
            </a:pPr>
            <a:r>
              <a:rPr lang="tr-TR" kern="100" dirty="0">
                <a:ea typeface="Calibri" panose="020F0502020204030204" pitchFamily="34" charset="0"/>
                <a:cs typeface="Calibri" panose="020F0502020204030204" pitchFamily="34" charset="0"/>
              </a:rPr>
              <a:t>E</a:t>
            </a:r>
            <a:r>
              <a:rPr lang="tr-TR" kern="100" dirty="0">
                <a:effectLst/>
                <a:ea typeface="Calibri" panose="020F0502020204030204" pitchFamily="34" charset="0"/>
                <a:cs typeface="Calibri" panose="020F0502020204030204" pitchFamily="34" charset="0"/>
              </a:rPr>
              <a:t>pidermiste sınırlı atipik keratinositlerin </a:t>
            </a:r>
          </a:p>
          <a:p>
            <a:pPr marL="0" indent="0">
              <a:lnSpc>
                <a:spcPct val="100000"/>
              </a:lnSpc>
              <a:spcBef>
                <a:spcPts val="600"/>
              </a:spcBef>
              <a:spcAft>
                <a:spcPts val="800"/>
              </a:spcAft>
              <a:buNone/>
            </a:pPr>
            <a:r>
              <a:rPr lang="tr-TR" kern="100" dirty="0">
                <a:effectLst/>
                <a:ea typeface="Calibri" panose="020F0502020204030204" pitchFamily="34" charset="0"/>
                <a:cs typeface="Calibri" panose="020F0502020204030204" pitchFamily="34" charset="0"/>
              </a:rPr>
              <a:t>izlendiği </a:t>
            </a:r>
            <a:r>
              <a:rPr lang="tr-TR" kern="100" dirty="0" err="1">
                <a:effectLst/>
                <a:ea typeface="Calibri" panose="020F0502020204030204" pitchFamily="34" charset="0"/>
                <a:cs typeface="Calibri" panose="020F0502020204030204" pitchFamily="34" charset="0"/>
              </a:rPr>
              <a:t>prekanserōz</a:t>
            </a:r>
            <a:r>
              <a:rPr lang="tr-TR" kern="100" dirty="0">
                <a:effectLst/>
                <a:ea typeface="Calibri" panose="020F0502020204030204" pitchFamily="34" charset="0"/>
                <a:cs typeface="Calibri" panose="020F0502020204030204" pitchFamily="34" charset="0"/>
              </a:rPr>
              <a:t> lezyon</a:t>
            </a:r>
          </a:p>
          <a:p>
            <a:pPr marL="0" indent="0">
              <a:lnSpc>
                <a:spcPct val="100000"/>
              </a:lnSpc>
              <a:spcAft>
                <a:spcPts val="800"/>
              </a:spcAft>
              <a:buNone/>
            </a:pPr>
            <a:r>
              <a:rPr lang="tr-TR" b="1" kern="100" dirty="0">
                <a:effectLst/>
                <a:ea typeface="Calibri" panose="020F0502020204030204" pitchFamily="34" charset="0"/>
                <a:cs typeface="Calibri" panose="020F0502020204030204" pitchFamily="34" charset="0"/>
              </a:rPr>
              <a:t>Epidemiyoloji:</a:t>
            </a:r>
          </a:p>
          <a:p>
            <a:pPr>
              <a:lnSpc>
                <a:spcPct val="100000"/>
              </a:lnSpc>
            </a:pPr>
            <a:r>
              <a:rPr lang="tr-TR" dirty="0">
                <a:ea typeface="Calibri" panose="020F0502020204030204" pitchFamily="34" charset="0"/>
                <a:cs typeface="Calibri" panose="020F0502020204030204" pitchFamily="34" charset="0"/>
              </a:rPr>
              <a:t>A</a:t>
            </a:r>
            <a:r>
              <a:rPr lang="tr-TR" dirty="0">
                <a:effectLst/>
                <a:ea typeface="Calibri" panose="020F0502020204030204" pitchFamily="34" charset="0"/>
                <a:cs typeface="Calibri" panose="020F0502020204030204" pitchFamily="34" charset="0"/>
              </a:rPr>
              <a:t>çık tenlilerde ve ekvatora yakın bölgelerde daha sık</a:t>
            </a:r>
          </a:p>
          <a:p>
            <a:pPr>
              <a:lnSpc>
                <a:spcPct val="100000"/>
              </a:lnSpc>
            </a:pPr>
            <a:r>
              <a:rPr lang="tr-TR" dirty="0">
                <a:effectLst/>
                <a:ea typeface="Calibri" panose="020F0502020204030204" pitchFamily="34" charset="0"/>
                <a:cs typeface="Calibri" panose="020F0502020204030204" pitchFamily="34" charset="0"/>
              </a:rPr>
              <a:t>Avrupa ve ABD’de </a:t>
            </a:r>
            <a:r>
              <a:rPr lang="tr-TR" b="0" i="0" dirty="0">
                <a:solidFill>
                  <a:srgbClr val="040C28"/>
                </a:solidFill>
                <a:effectLst/>
                <a:cs typeface="Calibri" panose="020F0502020204030204" pitchFamily="34" charset="0"/>
              </a:rPr>
              <a:t>≥</a:t>
            </a:r>
            <a:r>
              <a:rPr lang="tr-TR" dirty="0">
                <a:effectLst/>
                <a:ea typeface="Calibri" panose="020F0502020204030204" pitchFamily="34" charset="0"/>
                <a:cs typeface="Calibri" panose="020F0502020204030204" pitchFamily="34" charset="0"/>
              </a:rPr>
              <a:t> 70 yaş insidansı %100'e yakın</a:t>
            </a:r>
          </a:p>
          <a:p>
            <a:pPr>
              <a:lnSpc>
                <a:spcPct val="100000"/>
              </a:lnSpc>
            </a:pPr>
            <a:r>
              <a:rPr lang="tr-TR" dirty="0">
                <a:effectLst/>
                <a:ea typeface="Calibri" panose="020F0502020204030204" pitchFamily="34" charset="0"/>
                <a:cs typeface="Calibri" panose="020F0502020204030204" pitchFamily="34" charset="0"/>
              </a:rPr>
              <a:t>Genellikle 40 yaşından sonra oluşmaya başlar ve yaş ilerledikçe artar</a:t>
            </a:r>
          </a:p>
          <a:p>
            <a:pPr>
              <a:lnSpc>
                <a:spcPct val="100000"/>
              </a:lnSpc>
            </a:pPr>
            <a:r>
              <a:rPr lang="tr-TR" dirty="0">
                <a:effectLst/>
                <a:ea typeface="Calibri" panose="020F0502020204030204" pitchFamily="34" charset="0"/>
                <a:cs typeface="Calibri" panose="020F0502020204030204" pitchFamily="34" charset="0"/>
              </a:rPr>
              <a:t>Orta yaşta kadınlarda daha sık görülürken, ileri yaşlarda erkeklerde </a:t>
            </a:r>
            <a:r>
              <a:rPr lang="tr-TR" dirty="0">
                <a:ea typeface="Calibri" panose="020F0502020204030204" pitchFamily="34" charset="0"/>
                <a:cs typeface="Calibri" panose="020F0502020204030204" pitchFamily="34" charset="0"/>
              </a:rPr>
              <a:t>daha sık</a:t>
            </a:r>
            <a:endParaRPr lang="tr-TR" dirty="0">
              <a:cs typeface="Calibri" panose="020F0502020204030204" pitchFamily="34" charset="0"/>
            </a:endParaRPr>
          </a:p>
        </p:txBody>
      </p:sp>
      <p:pic>
        <p:nvPicPr>
          <p:cNvPr id="4" name="Picture 2">
            <a:extLst>
              <a:ext uri="{FF2B5EF4-FFF2-40B4-BE49-F238E27FC236}">
                <a16:creationId xmlns:a16="http://schemas.microsoft.com/office/drawing/2014/main" id="{503D5F07-7BB9-B80B-0E4B-3E622CD76222}"/>
              </a:ext>
            </a:extLst>
          </p:cNvPr>
          <p:cNvPicPr>
            <a:picLocks noChangeAspect="1"/>
          </p:cNvPicPr>
          <p:nvPr/>
        </p:nvPicPr>
        <p:blipFill>
          <a:blip r:embed="rId3"/>
          <a:stretch>
            <a:fillRect/>
          </a:stretch>
        </p:blipFill>
        <p:spPr>
          <a:xfrm>
            <a:off x="7787811" y="-51371"/>
            <a:ext cx="4177158" cy="3791164"/>
          </a:xfrm>
          <a:prstGeom prst="rect">
            <a:avLst/>
          </a:prstGeom>
        </p:spPr>
      </p:pic>
    </p:spTree>
    <p:extLst>
      <p:ext uri="{BB962C8B-B14F-4D97-AF65-F5344CB8AC3E}">
        <p14:creationId xmlns:p14="http://schemas.microsoft.com/office/powerpoint/2010/main" val="1884168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855437-4852-540A-9866-394FEDC643F8}"/>
              </a:ext>
            </a:extLst>
          </p:cNvPr>
          <p:cNvSpPr>
            <a:spLocks noGrp="1"/>
          </p:cNvSpPr>
          <p:nvPr>
            <p:ph type="title"/>
          </p:nvPr>
        </p:nvSpPr>
        <p:spPr/>
        <p:txBody>
          <a:bodyPr/>
          <a:lstStyle/>
          <a:p>
            <a:r>
              <a:rPr lang="tr-TR" dirty="0" err="1"/>
              <a:t>Aktinik</a:t>
            </a:r>
            <a:r>
              <a:rPr lang="tr-TR" dirty="0"/>
              <a:t> keratoz</a:t>
            </a:r>
          </a:p>
        </p:txBody>
      </p:sp>
      <p:sp>
        <p:nvSpPr>
          <p:cNvPr id="3" name="İçerik Yer Tutucusu 2">
            <a:extLst>
              <a:ext uri="{FF2B5EF4-FFF2-40B4-BE49-F238E27FC236}">
                <a16:creationId xmlns:a16="http://schemas.microsoft.com/office/drawing/2014/main" id="{34F345E1-B56C-B4D5-DBAC-6C3B5CF7BFF6}"/>
              </a:ext>
            </a:extLst>
          </p:cNvPr>
          <p:cNvSpPr>
            <a:spLocks noGrp="1"/>
          </p:cNvSpPr>
          <p:nvPr>
            <p:ph idx="1"/>
          </p:nvPr>
        </p:nvSpPr>
        <p:spPr/>
        <p:txBody>
          <a:bodyPr/>
          <a:lstStyle/>
          <a:p>
            <a:pPr marL="0" indent="0">
              <a:lnSpc>
                <a:spcPct val="107000"/>
              </a:lnSpc>
              <a:spcAft>
                <a:spcPts val="800"/>
              </a:spcAft>
              <a:buNone/>
            </a:pPr>
            <a:r>
              <a:rPr lang="tr-TR" b="1" kern="100" dirty="0">
                <a:effectLst/>
                <a:ea typeface="Calibri" panose="020F0502020204030204" pitchFamily="34" charset="0"/>
                <a:cs typeface="Times New Roman" panose="02020603050405020304" pitchFamily="18" charset="0"/>
              </a:rPr>
              <a:t>Etiyoloji ve Patogenez:</a:t>
            </a:r>
          </a:p>
          <a:p>
            <a:pPr>
              <a:lnSpc>
                <a:spcPct val="107000"/>
              </a:lnSpc>
              <a:spcBef>
                <a:spcPts val="0"/>
              </a:spcBef>
              <a:spcAft>
                <a:spcPts val="800"/>
              </a:spcAft>
            </a:pPr>
            <a:r>
              <a:rPr lang="tr-TR" dirty="0">
                <a:cs typeface="Calibri" panose="020F0502020204030204" pitchFamily="34" charset="0"/>
              </a:rPr>
              <a:t>Kısa dalga boylu ultraviyole (UV) B’nin deride neden </a:t>
            </a:r>
          </a:p>
          <a:p>
            <a:pPr marL="0" indent="0">
              <a:lnSpc>
                <a:spcPct val="107000"/>
              </a:lnSpc>
              <a:spcBef>
                <a:spcPts val="0"/>
              </a:spcBef>
              <a:spcAft>
                <a:spcPts val="800"/>
              </a:spcAft>
              <a:buNone/>
            </a:pPr>
            <a:r>
              <a:rPr lang="tr-TR" dirty="0">
                <a:cs typeface="Calibri" panose="020F0502020204030204" pitchFamily="34" charset="0"/>
              </a:rPr>
              <a:t>   olduğu DNA hasarına bağlı </a:t>
            </a:r>
          </a:p>
          <a:p>
            <a:pPr marL="0" indent="0">
              <a:lnSpc>
                <a:spcPct val="107000"/>
              </a:lnSpc>
              <a:spcBef>
                <a:spcPts val="0"/>
              </a:spcBef>
              <a:spcAft>
                <a:spcPts val="800"/>
              </a:spcAft>
              <a:buNone/>
            </a:pPr>
            <a:endParaRPr lang="tr-TR" b="1" kern="100" dirty="0">
              <a:effectLst/>
              <a:ea typeface="Calibri" panose="020F0502020204030204" pitchFamily="34" charset="0"/>
              <a:cs typeface="Calibri" panose="020F0502020204030204" pitchFamily="34" charset="0"/>
            </a:endParaRPr>
          </a:p>
          <a:p>
            <a:pPr>
              <a:lnSpc>
                <a:spcPct val="107000"/>
              </a:lnSpc>
              <a:spcAft>
                <a:spcPts val="800"/>
              </a:spcAft>
            </a:pPr>
            <a:r>
              <a:rPr lang="tr-TR" kern="100" dirty="0">
                <a:ea typeface="Calibri" panose="020F0502020204030204" pitchFamily="34" charset="0"/>
                <a:cs typeface="Calibri" panose="020F0502020204030204" pitchFamily="34" charset="0"/>
              </a:rPr>
              <a:t>İl</a:t>
            </a:r>
            <a:r>
              <a:rPr lang="tr-TR" kern="100" dirty="0">
                <a:effectLst/>
                <a:ea typeface="Calibri" panose="020F0502020204030204" pitchFamily="34" charset="0"/>
                <a:cs typeface="Calibri" panose="020F0502020204030204" pitchFamily="34" charset="0"/>
              </a:rPr>
              <a:t>eri yaş, UVB maruziyeti, </a:t>
            </a:r>
            <a:r>
              <a:rPr lang="tr-TR" kern="100" dirty="0" err="1">
                <a:effectLst/>
                <a:ea typeface="Calibri" panose="020F0502020204030204" pitchFamily="34" charset="0"/>
                <a:cs typeface="Calibri" panose="020F0502020204030204" pitchFamily="34" charset="0"/>
              </a:rPr>
              <a:t>immunsupresyon</a:t>
            </a:r>
            <a:r>
              <a:rPr lang="tr-TR" kern="100" dirty="0">
                <a:effectLst/>
                <a:ea typeface="Calibri" panose="020F0502020204030204" pitchFamily="34" charset="0"/>
                <a:cs typeface="Calibri" panose="020F0502020204030204" pitchFamily="34" charset="0"/>
              </a:rPr>
              <a:t>, </a:t>
            </a:r>
            <a:r>
              <a:rPr lang="tr-TR" kern="100" dirty="0" err="1">
                <a:effectLst/>
                <a:ea typeface="Calibri" panose="020F0502020204030204" pitchFamily="34" charset="0"/>
                <a:cs typeface="Calibri" panose="020F0502020204030204" pitchFamily="34" charset="0"/>
              </a:rPr>
              <a:t>non-melanom</a:t>
            </a:r>
            <a:r>
              <a:rPr lang="tr-TR" kern="100" dirty="0">
                <a:effectLst/>
                <a:ea typeface="Calibri" panose="020F0502020204030204" pitchFamily="34" charset="0"/>
                <a:cs typeface="Calibri" panose="020F0502020204030204" pitchFamily="34" charset="0"/>
              </a:rPr>
              <a:t> deri kanseri öyküsü, </a:t>
            </a:r>
            <a:r>
              <a:rPr lang="tr-TR" kern="100" dirty="0" err="1">
                <a:effectLst/>
                <a:ea typeface="Calibri" panose="020F0502020204030204" pitchFamily="34" charset="0"/>
                <a:cs typeface="Calibri" panose="020F0502020204030204" pitchFamily="34" charset="0"/>
              </a:rPr>
              <a:t>solid</a:t>
            </a:r>
            <a:r>
              <a:rPr lang="tr-TR" kern="100" dirty="0">
                <a:effectLst/>
                <a:ea typeface="Calibri" panose="020F0502020204030204" pitchFamily="34" charset="0"/>
                <a:cs typeface="Calibri" panose="020F0502020204030204" pitchFamily="34" charset="0"/>
              </a:rPr>
              <a:t> organ transplantasyonu ve </a:t>
            </a:r>
            <a:r>
              <a:rPr lang="tr-TR" kern="100" dirty="0" err="1">
                <a:effectLst/>
                <a:ea typeface="Calibri" panose="020F0502020204030204" pitchFamily="34" charset="0"/>
                <a:cs typeface="Calibri" panose="020F0502020204030204" pitchFamily="34" charset="0"/>
              </a:rPr>
              <a:t>Li-Fraumeni</a:t>
            </a:r>
            <a:r>
              <a:rPr lang="tr-TR" kern="100" dirty="0">
                <a:effectLst/>
                <a:ea typeface="Calibri" panose="020F0502020204030204" pitchFamily="34" charset="0"/>
                <a:cs typeface="Calibri" panose="020F0502020204030204" pitchFamily="34" charset="0"/>
              </a:rPr>
              <a:t> sendromu, </a:t>
            </a:r>
            <a:r>
              <a:rPr lang="tr-TR" kern="100" dirty="0" err="1">
                <a:effectLst/>
                <a:ea typeface="Calibri" panose="020F0502020204030204" pitchFamily="34" charset="0"/>
                <a:cs typeface="Calibri" panose="020F0502020204030204" pitchFamily="34" charset="0"/>
              </a:rPr>
              <a:t>okulokutanōz</a:t>
            </a:r>
            <a:r>
              <a:rPr lang="tr-TR" kern="100" dirty="0">
                <a:effectLst/>
                <a:ea typeface="Calibri" panose="020F0502020204030204" pitchFamily="34" charset="0"/>
                <a:cs typeface="Calibri" panose="020F0502020204030204" pitchFamily="34" charset="0"/>
              </a:rPr>
              <a:t> </a:t>
            </a:r>
            <a:r>
              <a:rPr lang="tr-TR" kern="100" dirty="0" err="1">
                <a:effectLst/>
                <a:ea typeface="Calibri" panose="020F0502020204030204" pitchFamily="34" charset="0"/>
                <a:cs typeface="Calibri" panose="020F0502020204030204" pitchFamily="34" charset="0"/>
              </a:rPr>
              <a:t>albinizm</a:t>
            </a:r>
            <a:r>
              <a:rPr lang="tr-TR" kern="100" dirty="0">
                <a:ea typeface="Calibri" panose="020F0502020204030204" pitchFamily="34" charset="0"/>
                <a:cs typeface="Calibri" panose="020F0502020204030204" pitchFamily="34" charset="0"/>
              </a:rPr>
              <a:t> </a:t>
            </a:r>
            <a:r>
              <a:rPr lang="tr-TR" kern="100" dirty="0">
                <a:effectLst/>
                <a:ea typeface="Calibri" panose="020F0502020204030204" pitchFamily="34" charset="0"/>
                <a:cs typeface="Calibri" panose="020F0502020204030204" pitchFamily="34" charset="0"/>
              </a:rPr>
              <a:t>gibi </a:t>
            </a:r>
            <a:r>
              <a:rPr lang="tr-TR" kern="100" dirty="0" err="1">
                <a:effectLst/>
                <a:ea typeface="Calibri" panose="020F0502020204030204" pitchFamily="34" charset="0"/>
                <a:cs typeface="Calibri" panose="020F0502020204030204" pitchFamily="34" charset="0"/>
              </a:rPr>
              <a:t>fotosensitivite</a:t>
            </a:r>
            <a:r>
              <a:rPr lang="tr-TR" kern="100" dirty="0">
                <a:effectLst/>
                <a:ea typeface="Calibri" panose="020F0502020204030204" pitchFamily="34" charset="0"/>
                <a:cs typeface="Calibri" panose="020F0502020204030204" pitchFamily="34" charset="0"/>
              </a:rPr>
              <a:t> ile seyreden </a:t>
            </a:r>
            <a:r>
              <a:rPr lang="tr-TR" kern="100" dirty="0" err="1">
                <a:effectLst/>
                <a:ea typeface="Calibri" panose="020F0502020204030204" pitchFamily="34" charset="0"/>
                <a:cs typeface="Calibri" panose="020F0502020204030204" pitchFamily="34" charset="0"/>
              </a:rPr>
              <a:t>dermatozlarda</a:t>
            </a:r>
            <a:r>
              <a:rPr lang="tr-TR" kern="100" dirty="0">
                <a:effectLst/>
                <a:ea typeface="Calibri" panose="020F0502020204030204" pitchFamily="34" charset="0"/>
                <a:cs typeface="Calibri" panose="020F0502020204030204" pitchFamily="34" charset="0"/>
              </a:rPr>
              <a:t> daha sık ortaya çıkar</a:t>
            </a:r>
          </a:p>
          <a:p>
            <a:endParaRPr lang="tr-TR" dirty="0"/>
          </a:p>
        </p:txBody>
      </p:sp>
      <p:pic>
        <p:nvPicPr>
          <p:cNvPr id="4" name="Picture 2">
            <a:extLst>
              <a:ext uri="{FF2B5EF4-FFF2-40B4-BE49-F238E27FC236}">
                <a16:creationId xmlns:a16="http://schemas.microsoft.com/office/drawing/2014/main" id="{DB9A8823-7773-2EEE-F1CC-7BA23F8863D9}"/>
              </a:ext>
            </a:extLst>
          </p:cNvPr>
          <p:cNvPicPr>
            <a:picLocks noChangeAspect="1"/>
          </p:cNvPicPr>
          <p:nvPr/>
        </p:nvPicPr>
        <p:blipFill>
          <a:blip r:embed="rId2"/>
          <a:stretch>
            <a:fillRect/>
          </a:stretch>
        </p:blipFill>
        <p:spPr>
          <a:xfrm>
            <a:off x="7777536" y="-51371"/>
            <a:ext cx="4586983" cy="3698697"/>
          </a:xfrm>
          <a:prstGeom prst="rect">
            <a:avLst/>
          </a:prstGeom>
        </p:spPr>
      </p:pic>
    </p:spTree>
    <p:extLst>
      <p:ext uri="{BB962C8B-B14F-4D97-AF65-F5344CB8AC3E}">
        <p14:creationId xmlns:p14="http://schemas.microsoft.com/office/powerpoint/2010/main" val="3625796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855437-4852-540A-9866-394FEDC643F8}"/>
              </a:ext>
            </a:extLst>
          </p:cNvPr>
          <p:cNvSpPr>
            <a:spLocks noGrp="1"/>
          </p:cNvSpPr>
          <p:nvPr>
            <p:ph type="title"/>
          </p:nvPr>
        </p:nvSpPr>
        <p:spPr/>
        <p:txBody>
          <a:bodyPr/>
          <a:lstStyle/>
          <a:p>
            <a:r>
              <a:rPr lang="tr-TR" dirty="0" err="1"/>
              <a:t>Aktinik</a:t>
            </a:r>
            <a:r>
              <a:rPr lang="tr-TR" dirty="0"/>
              <a:t> keratoz</a:t>
            </a:r>
          </a:p>
        </p:txBody>
      </p:sp>
      <p:sp>
        <p:nvSpPr>
          <p:cNvPr id="3" name="İçerik Yer Tutucusu 2">
            <a:extLst>
              <a:ext uri="{FF2B5EF4-FFF2-40B4-BE49-F238E27FC236}">
                <a16:creationId xmlns:a16="http://schemas.microsoft.com/office/drawing/2014/main" id="{34F345E1-B56C-B4D5-DBAC-6C3B5CF7BFF6}"/>
              </a:ext>
            </a:extLst>
          </p:cNvPr>
          <p:cNvSpPr>
            <a:spLocks noGrp="1"/>
          </p:cNvSpPr>
          <p:nvPr>
            <p:ph idx="1"/>
          </p:nvPr>
        </p:nvSpPr>
        <p:spPr/>
        <p:txBody>
          <a:bodyPr>
            <a:normAutofit/>
          </a:bodyPr>
          <a:lstStyle/>
          <a:p>
            <a:pPr marL="0" indent="0">
              <a:lnSpc>
                <a:spcPct val="107000"/>
              </a:lnSpc>
              <a:spcAft>
                <a:spcPts val="800"/>
              </a:spcAft>
              <a:buNone/>
            </a:pPr>
            <a:r>
              <a:rPr lang="tr-TR" b="1" kern="100" dirty="0">
                <a:effectLst/>
                <a:ea typeface="Calibri" panose="020F0502020204030204" pitchFamily="34" charset="0"/>
                <a:cs typeface="Times New Roman" panose="02020603050405020304" pitchFamily="18" charset="0"/>
              </a:rPr>
              <a:t>Klinik ve Laboratuvar</a:t>
            </a:r>
          </a:p>
          <a:p>
            <a:pPr>
              <a:lnSpc>
                <a:spcPct val="107000"/>
              </a:lnSpc>
              <a:spcBef>
                <a:spcPts val="0"/>
              </a:spcBef>
            </a:pPr>
            <a:r>
              <a:rPr lang="tr-TR" dirty="0">
                <a:cs typeface="Calibri" panose="020F0502020204030204" pitchFamily="34" charset="0"/>
              </a:rPr>
              <a:t>Uzun süreli kontrolsüz güneşe maruziyetine bağlı</a:t>
            </a:r>
          </a:p>
          <a:p>
            <a:pPr marL="0" indent="0">
              <a:lnSpc>
                <a:spcPct val="107000"/>
              </a:lnSpc>
              <a:spcBef>
                <a:spcPts val="0"/>
              </a:spcBef>
              <a:buNone/>
            </a:pPr>
            <a:r>
              <a:rPr lang="tr-TR" dirty="0">
                <a:cs typeface="Calibri" panose="020F0502020204030204" pitchFamily="34" charset="0"/>
              </a:rPr>
              <a:t>   olarak en çok güneş gören bölgelerde görülür:</a:t>
            </a:r>
          </a:p>
          <a:p>
            <a:pPr marL="0" indent="0">
              <a:lnSpc>
                <a:spcPct val="107000"/>
              </a:lnSpc>
              <a:spcBef>
                <a:spcPts val="0"/>
              </a:spcBef>
              <a:buNone/>
            </a:pPr>
            <a:endParaRPr lang="tr-TR" dirty="0">
              <a:cs typeface="Calibri" panose="020F0502020204030204" pitchFamily="34" charset="0"/>
            </a:endParaRPr>
          </a:p>
          <a:p>
            <a:pPr>
              <a:lnSpc>
                <a:spcPct val="107000"/>
              </a:lnSpc>
              <a:spcBef>
                <a:spcPts val="0"/>
              </a:spcBef>
              <a:spcAft>
                <a:spcPts val="800"/>
              </a:spcAft>
            </a:pPr>
            <a:r>
              <a:rPr lang="tr-TR" kern="100" dirty="0">
                <a:effectLst/>
                <a:ea typeface="Calibri" panose="020F0502020204030204" pitchFamily="34" charset="0"/>
                <a:cs typeface="Calibri" panose="020F0502020204030204" pitchFamily="34" charset="0"/>
              </a:rPr>
              <a:t>Yüz, el sırtı, ön kol ve saçlı deride birkaç mm ile birkaç </a:t>
            </a:r>
            <a:r>
              <a:rPr lang="tr-TR" kern="100" dirty="0">
                <a:ea typeface="Calibri" panose="020F0502020204030204" pitchFamily="34" charset="0"/>
                <a:cs typeface="Calibri" panose="020F0502020204030204" pitchFamily="34" charset="0"/>
              </a:rPr>
              <a:t>cm</a:t>
            </a:r>
            <a:r>
              <a:rPr lang="tr-TR" kern="100" dirty="0">
                <a:effectLst/>
                <a:ea typeface="Calibri" panose="020F0502020204030204" pitchFamily="34" charset="0"/>
                <a:cs typeface="Calibri" panose="020F0502020204030204" pitchFamily="34" charset="0"/>
              </a:rPr>
              <a:t> çaplarında, sarı-beyaz renkli </a:t>
            </a:r>
            <a:r>
              <a:rPr lang="tr-TR" kern="100" dirty="0" err="1">
                <a:effectLst/>
                <a:ea typeface="Calibri" panose="020F0502020204030204" pitchFamily="34" charset="0"/>
                <a:cs typeface="Calibri" panose="020F0502020204030204" pitchFamily="34" charset="0"/>
              </a:rPr>
              <a:t>skuamlı</a:t>
            </a:r>
            <a:r>
              <a:rPr lang="tr-TR" kern="100" dirty="0">
                <a:effectLst/>
                <a:ea typeface="Calibri" panose="020F0502020204030204" pitchFamily="34" charset="0"/>
                <a:cs typeface="Calibri" panose="020F0502020204030204" pitchFamily="34" charset="0"/>
              </a:rPr>
              <a:t>, palpasyonla pürüzlü his veren </a:t>
            </a:r>
            <a:r>
              <a:rPr lang="tr-TR" kern="100" dirty="0" err="1">
                <a:effectLst/>
                <a:ea typeface="Calibri" panose="020F0502020204030204" pitchFamily="34" charset="0"/>
                <a:cs typeface="Calibri" panose="020F0502020204030204" pitchFamily="34" charset="0"/>
              </a:rPr>
              <a:t>papüller</a:t>
            </a:r>
            <a:r>
              <a:rPr lang="tr-TR" kern="100" dirty="0">
                <a:effectLst/>
                <a:ea typeface="Calibri" panose="020F0502020204030204" pitchFamily="34" charset="0"/>
                <a:cs typeface="Calibri" panose="020F0502020204030204" pitchFamily="34" charset="0"/>
              </a:rPr>
              <a:t> </a:t>
            </a:r>
          </a:p>
          <a:p>
            <a:pPr>
              <a:lnSpc>
                <a:spcPct val="107000"/>
              </a:lnSpc>
              <a:spcAft>
                <a:spcPts val="800"/>
              </a:spcAft>
            </a:pPr>
            <a:r>
              <a:rPr lang="tr-TR" kern="100" dirty="0">
                <a:effectLst/>
                <a:ea typeface="Calibri" panose="020F0502020204030204" pitchFamily="34" charset="0"/>
                <a:cs typeface="Calibri" panose="020F0502020204030204" pitchFamily="34" charset="0"/>
              </a:rPr>
              <a:t>Genellikle lezyon sayısı birden fazla</a:t>
            </a:r>
          </a:p>
          <a:p>
            <a:pPr>
              <a:lnSpc>
                <a:spcPct val="107000"/>
              </a:lnSpc>
              <a:spcBef>
                <a:spcPts val="0"/>
              </a:spcBef>
              <a:spcAft>
                <a:spcPts val="800"/>
              </a:spcAft>
            </a:pPr>
            <a:r>
              <a:rPr lang="tr-TR" kern="100" dirty="0">
                <a:effectLst/>
                <a:ea typeface="Calibri" panose="020F0502020204030204" pitchFamily="34" charset="0"/>
                <a:cs typeface="Calibri" panose="020F0502020204030204" pitchFamily="34" charset="0"/>
              </a:rPr>
              <a:t>Zeminde </a:t>
            </a:r>
            <a:r>
              <a:rPr lang="tr-TR" kern="100" dirty="0" err="1">
                <a:effectLst/>
                <a:ea typeface="Calibri" panose="020F0502020204030204" pitchFamily="34" charset="0"/>
                <a:cs typeface="Calibri" panose="020F0502020204030204" pitchFamily="34" charset="0"/>
              </a:rPr>
              <a:t>telenjiyektazi</a:t>
            </a:r>
            <a:r>
              <a:rPr lang="tr-TR" kern="100" dirty="0">
                <a:effectLst/>
                <a:ea typeface="Calibri" panose="020F0502020204030204" pitchFamily="34" charset="0"/>
                <a:cs typeface="Calibri" panose="020F0502020204030204" pitchFamily="34" charset="0"/>
              </a:rPr>
              <a:t>, pigmentasyon değişiklikleri ve deri atrofisinin izlendiği </a:t>
            </a:r>
            <a:r>
              <a:rPr lang="tr-TR" kern="100" dirty="0" err="1">
                <a:effectLst/>
                <a:ea typeface="Calibri" panose="020F0502020204030204" pitchFamily="34" charset="0"/>
                <a:cs typeface="Calibri" panose="020F0502020204030204" pitchFamily="34" charset="0"/>
              </a:rPr>
              <a:t>fotoyaşlanma</a:t>
            </a:r>
            <a:r>
              <a:rPr lang="tr-TR" kern="100" dirty="0">
                <a:effectLst/>
                <a:ea typeface="Calibri" panose="020F0502020204030204" pitchFamily="34" charset="0"/>
                <a:cs typeface="Calibri" panose="020F0502020204030204" pitchFamily="34" charset="0"/>
              </a:rPr>
              <a:t> bulguları eşlik eder</a:t>
            </a:r>
          </a:p>
          <a:p>
            <a:endParaRPr lang="tr-TR" dirty="0"/>
          </a:p>
        </p:txBody>
      </p:sp>
      <p:pic>
        <p:nvPicPr>
          <p:cNvPr id="4" name="Picture 2">
            <a:extLst>
              <a:ext uri="{FF2B5EF4-FFF2-40B4-BE49-F238E27FC236}">
                <a16:creationId xmlns:a16="http://schemas.microsoft.com/office/drawing/2014/main" id="{984BBD2A-8B4F-AA7D-EFBE-7F380A5972D8}"/>
              </a:ext>
            </a:extLst>
          </p:cNvPr>
          <p:cNvPicPr>
            <a:picLocks noChangeAspect="1"/>
          </p:cNvPicPr>
          <p:nvPr/>
        </p:nvPicPr>
        <p:blipFill>
          <a:blip r:embed="rId2"/>
          <a:stretch>
            <a:fillRect/>
          </a:stretch>
        </p:blipFill>
        <p:spPr>
          <a:xfrm>
            <a:off x="7205609" y="0"/>
            <a:ext cx="4986391" cy="3192079"/>
          </a:xfrm>
          <a:prstGeom prst="rect">
            <a:avLst/>
          </a:prstGeom>
        </p:spPr>
      </p:pic>
    </p:spTree>
    <p:extLst>
      <p:ext uri="{BB962C8B-B14F-4D97-AF65-F5344CB8AC3E}">
        <p14:creationId xmlns:p14="http://schemas.microsoft.com/office/powerpoint/2010/main" val="12746285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855437-4852-540A-9866-394FEDC643F8}"/>
              </a:ext>
            </a:extLst>
          </p:cNvPr>
          <p:cNvSpPr>
            <a:spLocks noGrp="1"/>
          </p:cNvSpPr>
          <p:nvPr>
            <p:ph type="title"/>
          </p:nvPr>
        </p:nvSpPr>
        <p:spPr/>
        <p:txBody>
          <a:bodyPr/>
          <a:lstStyle/>
          <a:p>
            <a:r>
              <a:rPr lang="tr-TR" dirty="0" err="1"/>
              <a:t>Aktinik</a:t>
            </a:r>
            <a:r>
              <a:rPr lang="tr-TR" dirty="0"/>
              <a:t> keratoz</a:t>
            </a:r>
          </a:p>
        </p:txBody>
      </p:sp>
      <p:sp>
        <p:nvSpPr>
          <p:cNvPr id="3" name="İçerik Yer Tutucusu 2">
            <a:extLst>
              <a:ext uri="{FF2B5EF4-FFF2-40B4-BE49-F238E27FC236}">
                <a16:creationId xmlns:a16="http://schemas.microsoft.com/office/drawing/2014/main" id="{34F345E1-B56C-B4D5-DBAC-6C3B5CF7BFF6}"/>
              </a:ext>
            </a:extLst>
          </p:cNvPr>
          <p:cNvSpPr>
            <a:spLocks noGrp="1"/>
          </p:cNvSpPr>
          <p:nvPr>
            <p:ph idx="1"/>
          </p:nvPr>
        </p:nvSpPr>
        <p:spPr/>
        <p:txBody>
          <a:bodyPr/>
          <a:lstStyle/>
          <a:p>
            <a:pPr>
              <a:lnSpc>
                <a:spcPct val="107000"/>
              </a:lnSpc>
              <a:spcAft>
                <a:spcPts val="800"/>
              </a:spcAft>
            </a:pPr>
            <a:r>
              <a:rPr lang="tr-TR" kern="100" dirty="0">
                <a:effectLst/>
                <a:ea typeface="Calibri" panose="020F0502020204030204" pitchFamily="34" charset="0"/>
                <a:cs typeface="Times New Roman" panose="02020603050405020304" pitchFamily="18" charset="0"/>
              </a:rPr>
              <a:t>Klasik </a:t>
            </a:r>
            <a:r>
              <a:rPr lang="tr-TR" kern="100" dirty="0" err="1">
                <a:effectLst/>
                <a:ea typeface="Calibri" panose="020F0502020204030204" pitchFamily="34" charset="0"/>
                <a:cs typeface="Times New Roman" panose="02020603050405020304" pitchFamily="18" charset="0"/>
              </a:rPr>
              <a:t>aktinik</a:t>
            </a:r>
            <a:r>
              <a:rPr lang="tr-TR" kern="100" dirty="0">
                <a:effectLst/>
                <a:ea typeface="Calibri" panose="020F0502020204030204" pitchFamily="34" charset="0"/>
                <a:cs typeface="Times New Roman" panose="02020603050405020304" pitchFamily="18" charset="0"/>
              </a:rPr>
              <a:t> keratoz dışında 5 farklı alt tipi tanımlanmış</a:t>
            </a:r>
            <a:endParaRPr lang="tr-TR" b="1" kern="100" dirty="0">
              <a:effectLst/>
              <a:ea typeface="Calibri" panose="020F0502020204030204" pitchFamily="34" charset="0"/>
              <a:cs typeface="Times New Roman" panose="02020603050405020304" pitchFamily="18" charset="0"/>
            </a:endParaRPr>
          </a:p>
          <a:p>
            <a:pPr marL="0" indent="0">
              <a:lnSpc>
                <a:spcPct val="100000"/>
              </a:lnSpc>
              <a:spcAft>
                <a:spcPts val="800"/>
              </a:spcAft>
              <a:buNone/>
            </a:pPr>
            <a:r>
              <a:rPr lang="tr-TR" b="1" kern="100" dirty="0">
                <a:effectLst/>
                <a:ea typeface="Calibri" panose="020F0502020204030204" pitchFamily="34" charset="0"/>
                <a:cs typeface="Times New Roman" panose="02020603050405020304" pitchFamily="18" charset="0"/>
              </a:rPr>
              <a:t>Hipertrofik</a:t>
            </a:r>
            <a:r>
              <a:rPr lang="tr-TR" kern="100" dirty="0">
                <a:effectLst/>
                <a:ea typeface="Calibri" panose="020F0502020204030204" pitchFamily="34" charset="0"/>
                <a:cs typeface="Times New Roman" panose="02020603050405020304" pitchFamily="18" charset="0"/>
              </a:rPr>
              <a:t>: Zeminde </a:t>
            </a:r>
            <a:r>
              <a:rPr lang="tr-TR" kern="100" dirty="0" err="1">
                <a:effectLst/>
                <a:ea typeface="Calibri" panose="020F0502020204030204" pitchFamily="34" charset="0"/>
                <a:cs typeface="Times New Roman" panose="02020603050405020304" pitchFamily="18" charset="0"/>
              </a:rPr>
              <a:t>eritemin</a:t>
            </a:r>
            <a:r>
              <a:rPr lang="tr-TR" kern="100" dirty="0">
                <a:effectLst/>
                <a:ea typeface="Calibri" panose="020F0502020204030204" pitchFamily="34" charset="0"/>
                <a:cs typeface="Times New Roman" panose="02020603050405020304" pitchFamily="18" charset="0"/>
              </a:rPr>
              <a:t> bulunduğu, </a:t>
            </a:r>
            <a:r>
              <a:rPr lang="tr-TR" kern="100" dirty="0" err="1">
                <a:effectLst/>
                <a:ea typeface="Calibri" panose="020F0502020204030204" pitchFamily="34" charset="0"/>
                <a:cs typeface="Times New Roman" panose="02020603050405020304" pitchFamily="18" charset="0"/>
              </a:rPr>
              <a:t>skuamın</a:t>
            </a:r>
            <a:r>
              <a:rPr lang="tr-TR" kern="100" dirty="0">
                <a:effectLst/>
                <a:ea typeface="Calibri" panose="020F0502020204030204" pitchFamily="34" charset="0"/>
                <a:cs typeface="Times New Roman" panose="02020603050405020304" pitchFamily="18" charset="0"/>
              </a:rPr>
              <a:t> belirgin olduğu deriden kabarık olabilen, inspeksiyonla kolayca fark edilen lezyonlar</a:t>
            </a:r>
            <a:endParaRPr lang="tr-TR" kern="100" dirty="0">
              <a:ea typeface="Calibri" panose="020F0502020204030204" pitchFamily="34" charset="0"/>
              <a:cs typeface="Times New Roman" panose="02020603050405020304" pitchFamily="18" charset="0"/>
            </a:endParaRPr>
          </a:p>
          <a:p>
            <a:pPr>
              <a:lnSpc>
                <a:spcPct val="100000"/>
              </a:lnSpc>
              <a:spcAft>
                <a:spcPts val="800"/>
              </a:spcAft>
            </a:pPr>
            <a:r>
              <a:rPr lang="tr-TR" kern="100" dirty="0">
                <a:effectLst/>
                <a:ea typeface="Calibri" panose="020F0502020204030204" pitchFamily="34" charset="0"/>
                <a:cs typeface="Times New Roman" panose="02020603050405020304" pitchFamily="18" charset="0"/>
              </a:rPr>
              <a:t>Bu lezyonlarda invaziv SCC riski </a:t>
            </a:r>
          </a:p>
          <a:p>
            <a:pPr marL="0" indent="0">
              <a:buNone/>
            </a:pPr>
            <a:r>
              <a:rPr lang="tr-TR" b="1" dirty="0">
                <a:effectLst/>
                <a:ea typeface="Calibri" panose="020F0502020204030204" pitchFamily="34" charset="0"/>
                <a:cs typeface="Times New Roman" panose="02020603050405020304" pitchFamily="18" charset="0"/>
              </a:rPr>
              <a:t>Pigmente</a:t>
            </a:r>
            <a:r>
              <a:rPr lang="tr-TR" dirty="0">
                <a:effectLst/>
                <a:ea typeface="Calibri" panose="020F0502020204030204" pitchFamily="34" charset="0"/>
                <a:cs typeface="Times New Roman" panose="02020603050405020304" pitchFamily="18" charset="0"/>
              </a:rPr>
              <a:t>: Zeminde </a:t>
            </a:r>
            <a:r>
              <a:rPr lang="tr-TR" dirty="0" err="1">
                <a:effectLst/>
                <a:ea typeface="Calibri" panose="020F0502020204030204" pitchFamily="34" charset="0"/>
                <a:cs typeface="Times New Roman" panose="02020603050405020304" pitchFamily="18" charset="0"/>
              </a:rPr>
              <a:t>eritem</a:t>
            </a:r>
            <a:r>
              <a:rPr lang="tr-TR" dirty="0">
                <a:effectLst/>
                <a:ea typeface="Calibri" panose="020F0502020204030204" pitchFamily="34" charset="0"/>
                <a:cs typeface="Times New Roman" panose="02020603050405020304" pitchFamily="18" charset="0"/>
              </a:rPr>
              <a:t> bulunmaz, </a:t>
            </a:r>
            <a:r>
              <a:rPr lang="tr-TR" dirty="0" err="1">
                <a:effectLst/>
                <a:ea typeface="Calibri" panose="020F0502020204030204" pitchFamily="34" charset="0"/>
                <a:cs typeface="Times New Roman" panose="02020603050405020304" pitchFamily="18" charset="0"/>
              </a:rPr>
              <a:t>skuam</a:t>
            </a:r>
            <a:r>
              <a:rPr lang="tr-TR" dirty="0">
                <a:effectLst/>
                <a:ea typeface="Calibri" panose="020F0502020204030204" pitchFamily="34" charset="0"/>
                <a:cs typeface="Times New Roman" panose="02020603050405020304" pitchFamily="18" charset="0"/>
              </a:rPr>
              <a:t> daha azdır ve lezyonlar pigmente görünümde</a:t>
            </a:r>
          </a:p>
          <a:p>
            <a:r>
              <a:rPr lang="tr-TR" dirty="0">
                <a:effectLst/>
                <a:ea typeface="Calibri" panose="020F0502020204030204" pitchFamily="34" charset="0"/>
                <a:cs typeface="Times New Roman" panose="02020603050405020304" pitchFamily="18" charset="0"/>
              </a:rPr>
              <a:t>Bu lezyonları </a:t>
            </a:r>
            <a:r>
              <a:rPr lang="tr-TR" dirty="0" err="1">
                <a:effectLst/>
                <a:ea typeface="Calibri" panose="020F0502020204030204" pitchFamily="34" charset="0"/>
                <a:cs typeface="Times New Roman" panose="02020603050405020304" pitchFamily="18" charset="0"/>
              </a:rPr>
              <a:t>lentigo</a:t>
            </a:r>
            <a:r>
              <a:rPr lang="tr-TR" dirty="0">
                <a:effectLst/>
                <a:ea typeface="Calibri" panose="020F0502020204030204" pitchFamily="34" charset="0"/>
                <a:cs typeface="Times New Roman" panose="02020603050405020304" pitchFamily="18" charset="0"/>
              </a:rPr>
              <a:t> </a:t>
            </a:r>
            <a:r>
              <a:rPr lang="tr-TR" dirty="0" err="1">
                <a:effectLst/>
                <a:ea typeface="Calibri" panose="020F0502020204030204" pitchFamily="34" charset="0"/>
                <a:cs typeface="Times New Roman" panose="02020603050405020304" pitchFamily="18" charset="0"/>
              </a:rPr>
              <a:t>malignadan</a:t>
            </a:r>
            <a:r>
              <a:rPr lang="tr-TR" dirty="0">
                <a:effectLst/>
                <a:ea typeface="Calibri" panose="020F0502020204030204" pitchFamily="34" charset="0"/>
                <a:cs typeface="Times New Roman" panose="02020603050405020304" pitchFamily="18" charset="0"/>
              </a:rPr>
              <a:t> klinik ve </a:t>
            </a:r>
            <a:r>
              <a:rPr lang="tr-TR" dirty="0" err="1">
                <a:effectLst/>
                <a:ea typeface="Calibri" panose="020F0502020204030204" pitchFamily="34" charset="0"/>
                <a:cs typeface="Times New Roman" panose="02020603050405020304" pitchFamily="18" charset="0"/>
              </a:rPr>
              <a:t>dermoskopik</a:t>
            </a:r>
            <a:r>
              <a:rPr lang="tr-TR" dirty="0">
                <a:effectLst/>
                <a:ea typeface="Calibri" panose="020F0502020204030204" pitchFamily="34" charset="0"/>
                <a:cs typeface="Times New Roman" panose="02020603050405020304" pitchFamily="18" charset="0"/>
              </a:rPr>
              <a:t> olarak ayırt etmek güç </a:t>
            </a:r>
          </a:p>
          <a:p>
            <a:endParaRPr lang="tr-TR" dirty="0"/>
          </a:p>
        </p:txBody>
      </p:sp>
      <p:sp>
        <p:nvSpPr>
          <p:cNvPr id="4" name="Ok: Aşağı 3">
            <a:extLst>
              <a:ext uri="{FF2B5EF4-FFF2-40B4-BE49-F238E27FC236}">
                <a16:creationId xmlns:a16="http://schemas.microsoft.com/office/drawing/2014/main" id="{046533A1-A929-3E70-7112-5338881CF63B}"/>
              </a:ext>
            </a:extLst>
          </p:cNvPr>
          <p:cNvSpPr/>
          <p:nvPr/>
        </p:nvSpPr>
        <p:spPr>
          <a:xfrm rot="10800000">
            <a:off x="5229545" y="3585680"/>
            <a:ext cx="215758" cy="318500"/>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151596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3E8DD33-857B-27B4-42EB-AA7939359175}"/>
              </a:ext>
            </a:extLst>
          </p:cNvPr>
          <p:cNvSpPr>
            <a:spLocks noGrp="1"/>
          </p:cNvSpPr>
          <p:nvPr>
            <p:ph type="title"/>
          </p:nvPr>
        </p:nvSpPr>
        <p:spPr/>
        <p:txBody>
          <a:bodyPr/>
          <a:lstStyle/>
          <a:p>
            <a:r>
              <a:rPr lang="tr-TR" dirty="0"/>
              <a:t>Neden birinci basamak?</a:t>
            </a:r>
          </a:p>
        </p:txBody>
      </p:sp>
      <p:sp>
        <p:nvSpPr>
          <p:cNvPr id="3" name="İçerik Yer Tutucusu 2">
            <a:extLst>
              <a:ext uri="{FF2B5EF4-FFF2-40B4-BE49-F238E27FC236}">
                <a16:creationId xmlns:a16="http://schemas.microsoft.com/office/drawing/2014/main" id="{01A6B953-86FC-B3F9-E90D-A2BE3343AE58}"/>
              </a:ext>
            </a:extLst>
          </p:cNvPr>
          <p:cNvSpPr>
            <a:spLocks noGrp="1"/>
          </p:cNvSpPr>
          <p:nvPr>
            <p:ph idx="1"/>
          </p:nvPr>
        </p:nvSpPr>
        <p:spPr>
          <a:xfrm>
            <a:off x="1069848" y="2121408"/>
            <a:ext cx="10058400" cy="4050792"/>
          </a:xfrm>
        </p:spPr>
        <p:txBody>
          <a:bodyPr/>
          <a:lstStyle/>
          <a:p>
            <a:r>
              <a:rPr lang="tr-TR" dirty="0">
                <a:cs typeface="Calibri" panose="020F0502020204030204" pitchFamily="34" charset="0"/>
              </a:rPr>
              <a:t>Deri hastalıkları birinci basamak hekimlerinin sık karşılaştığı hastalık gruplarından</a:t>
            </a:r>
          </a:p>
          <a:p>
            <a:r>
              <a:rPr lang="tr-TR" dirty="0">
                <a:cs typeface="Calibri" panose="020F0502020204030204" pitchFamily="34" charset="0"/>
              </a:rPr>
              <a:t>Yapılan bir çalışmada 5 yıllık dönemde birinci basamak hastalarının %21’i deri hastalıkları nedeniyle başvurmuş</a:t>
            </a:r>
          </a:p>
          <a:p>
            <a:r>
              <a:rPr lang="tr-TR" dirty="0">
                <a:cs typeface="Calibri" panose="020F0502020204030204" pitchFamily="34" charset="0"/>
              </a:rPr>
              <a:t>En sık görülen deri hastalıkları ise viral siğiller ve egzamadan sonra </a:t>
            </a:r>
            <a:r>
              <a:rPr lang="tr-TR" b="1" dirty="0" err="1">
                <a:cs typeface="Calibri" panose="020F0502020204030204" pitchFamily="34" charset="0"/>
              </a:rPr>
              <a:t>benign</a:t>
            </a:r>
            <a:r>
              <a:rPr lang="tr-TR" b="1" dirty="0">
                <a:cs typeface="Calibri" panose="020F0502020204030204" pitchFamily="34" charset="0"/>
              </a:rPr>
              <a:t> deri tümörleri</a:t>
            </a:r>
          </a:p>
          <a:p>
            <a:r>
              <a:rPr lang="tr-TR" dirty="0">
                <a:cs typeface="Calibri" panose="020F0502020204030204" pitchFamily="34" charset="0"/>
              </a:rPr>
              <a:t>Birinci basamak hekimleri, hastanın sağlık sistemi ile ilk temas noktası olduğundan; sık görülen dermatolojik hastalıkları tanıyabilmeli ve gerektiğinde tedavi düzenleyebilmeli, sevkini sağlayabilmeli </a:t>
            </a:r>
          </a:p>
          <a:p>
            <a:endParaRPr lang="tr-TR" dirty="0"/>
          </a:p>
        </p:txBody>
      </p:sp>
      <p:pic>
        <p:nvPicPr>
          <p:cNvPr id="5" name="Resim 4">
            <a:extLst>
              <a:ext uri="{FF2B5EF4-FFF2-40B4-BE49-F238E27FC236}">
                <a16:creationId xmlns:a16="http://schemas.microsoft.com/office/drawing/2014/main" id="{1DAE7D1B-8483-B1B3-262E-AA5B91A3B2A2}"/>
              </a:ext>
            </a:extLst>
          </p:cNvPr>
          <p:cNvPicPr>
            <a:picLocks noChangeAspect="1"/>
          </p:cNvPicPr>
          <p:nvPr/>
        </p:nvPicPr>
        <p:blipFill>
          <a:blip r:embed="rId2"/>
          <a:stretch>
            <a:fillRect/>
          </a:stretch>
        </p:blipFill>
        <p:spPr>
          <a:xfrm>
            <a:off x="10273836" y="4500081"/>
            <a:ext cx="1918164" cy="2357919"/>
          </a:xfrm>
          <a:prstGeom prst="rect">
            <a:avLst/>
          </a:prstGeom>
        </p:spPr>
      </p:pic>
    </p:spTree>
    <p:extLst>
      <p:ext uri="{BB962C8B-B14F-4D97-AF65-F5344CB8AC3E}">
        <p14:creationId xmlns:p14="http://schemas.microsoft.com/office/powerpoint/2010/main" val="1964080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855437-4852-540A-9866-394FEDC643F8}"/>
              </a:ext>
            </a:extLst>
          </p:cNvPr>
          <p:cNvSpPr>
            <a:spLocks noGrp="1"/>
          </p:cNvSpPr>
          <p:nvPr>
            <p:ph type="title"/>
          </p:nvPr>
        </p:nvSpPr>
        <p:spPr/>
        <p:txBody>
          <a:bodyPr/>
          <a:lstStyle/>
          <a:p>
            <a:r>
              <a:rPr lang="tr-TR" dirty="0" err="1"/>
              <a:t>Aktinik</a:t>
            </a:r>
            <a:r>
              <a:rPr lang="tr-TR" dirty="0"/>
              <a:t> keratoz</a:t>
            </a:r>
          </a:p>
        </p:txBody>
      </p:sp>
      <p:sp>
        <p:nvSpPr>
          <p:cNvPr id="3" name="İçerik Yer Tutucusu 2">
            <a:extLst>
              <a:ext uri="{FF2B5EF4-FFF2-40B4-BE49-F238E27FC236}">
                <a16:creationId xmlns:a16="http://schemas.microsoft.com/office/drawing/2014/main" id="{34F345E1-B56C-B4D5-DBAC-6C3B5CF7BFF6}"/>
              </a:ext>
            </a:extLst>
          </p:cNvPr>
          <p:cNvSpPr>
            <a:spLocks noGrp="1"/>
          </p:cNvSpPr>
          <p:nvPr>
            <p:ph idx="1"/>
          </p:nvPr>
        </p:nvSpPr>
        <p:spPr/>
        <p:txBody>
          <a:bodyPr>
            <a:normAutofit/>
          </a:bodyPr>
          <a:lstStyle/>
          <a:p>
            <a:pPr marL="0" indent="0">
              <a:lnSpc>
                <a:spcPct val="107000"/>
              </a:lnSpc>
              <a:spcBef>
                <a:spcPts val="0"/>
              </a:spcBef>
              <a:spcAft>
                <a:spcPts val="800"/>
              </a:spcAft>
              <a:buNone/>
            </a:pPr>
            <a:r>
              <a:rPr lang="tr-TR" b="1" kern="100" dirty="0">
                <a:effectLst/>
                <a:ea typeface="Calibri" panose="020F0502020204030204" pitchFamily="34" charset="0"/>
                <a:cs typeface="Times New Roman" panose="02020603050405020304" pitchFamily="18" charset="0"/>
              </a:rPr>
              <a:t>Atrofik</a:t>
            </a:r>
            <a:r>
              <a:rPr lang="tr-TR" kern="100" dirty="0">
                <a:effectLst/>
                <a:ea typeface="Calibri" panose="020F0502020204030204" pitchFamily="34" charset="0"/>
                <a:cs typeface="Times New Roman" panose="02020603050405020304" pitchFamily="18" charset="0"/>
              </a:rPr>
              <a:t>: </a:t>
            </a:r>
            <a:r>
              <a:rPr lang="tr-TR" kern="100" dirty="0" err="1">
                <a:effectLst/>
                <a:ea typeface="Calibri" panose="020F0502020204030204" pitchFamily="34" charset="0"/>
                <a:cs typeface="Times New Roman" panose="02020603050405020304" pitchFamily="18" charset="0"/>
              </a:rPr>
              <a:t>Skuamı</a:t>
            </a:r>
            <a:r>
              <a:rPr lang="tr-TR" kern="100" dirty="0">
                <a:effectLst/>
                <a:ea typeface="Calibri" panose="020F0502020204030204" pitchFamily="34" charset="0"/>
                <a:cs typeface="Times New Roman" panose="02020603050405020304" pitchFamily="18" charset="0"/>
              </a:rPr>
              <a:t> daha az olan düz, kırmızı </a:t>
            </a:r>
            <a:r>
              <a:rPr lang="tr-TR" kern="100" dirty="0" err="1">
                <a:effectLst/>
                <a:ea typeface="Calibri" panose="020F0502020204030204" pitchFamily="34" charset="0"/>
                <a:cs typeface="Times New Roman" panose="02020603050405020304" pitchFamily="18" charset="0"/>
              </a:rPr>
              <a:t>maküler</a:t>
            </a:r>
            <a:r>
              <a:rPr lang="tr-TR" kern="100" dirty="0">
                <a:effectLst/>
                <a:ea typeface="Calibri" panose="020F0502020204030204" pitchFamily="34" charset="0"/>
                <a:cs typeface="Times New Roman" panose="02020603050405020304" pitchFamily="18" charset="0"/>
              </a:rPr>
              <a:t> lezyonlar</a:t>
            </a:r>
          </a:p>
          <a:p>
            <a:pPr marL="0" indent="0">
              <a:lnSpc>
                <a:spcPct val="107000"/>
              </a:lnSpc>
              <a:spcBef>
                <a:spcPts val="0"/>
              </a:spcBef>
              <a:spcAft>
                <a:spcPts val="800"/>
              </a:spcAft>
              <a:buNone/>
            </a:pPr>
            <a:r>
              <a:rPr lang="tr-TR" kern="100" dirty="0">
                <a:effectLst/>
                <a:ea typeface="Calibri" panose="020F0502020204030204" pitchFamily="34" charset="0"/>
                <a:cs typeface="Times New Roman" panose="02020603050405020304" pitchFamily="18" charset="0"/>
              </a:rPr>
              <a:t>Klinik olarak fark edilmesi zor</a:t>
            </a:r>
          </a:p>
          <a:p>
            <a:pPr marL="0" indent="0">
              <a:lnSpc>
                <a:spcPct val="107000"/>
              </a:lnSpc>
              <a:spcBef>
                <a:spcPts val="0"/>
              </a:spcBef>
              <a:spcAft>
                <a:spcPts val="800"/>
              </a:spcAft>
              <a:buNone/>
            </a:pPr>
            <a:endParaRPr lang="tr-TR" kern="100" dirty="0">
              <a:effectLst/>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tr-TR" b="1" kern="100" dirty="0">
                <a:effectLst/>
                <a:ea typeface="Calibri" panose="020F0502020204030204" pitchFamily="34" charset="0"/>
                <a:cs typeface="Times New Roman" panose="02020603050405020304" pitchFamily="18" charset="0"/>
              </a:rPr>
              <a:t>Kutanöz </a:t>
            </a:r>
            <a:r>
              <a:rPr lang="tr-TR" b="1" kern="100" dirty="0" err="1">
                <a:effectLst/>
                <a:ea typeface="Calibri" panose="020F0502020204030204" pitchFamily="34" charset="0"/>
                <a:cs typeface="Times New Roman" panose="02020603050405020304" pitchFamily="18" charset="0"/>
              </a:rPr>
              <a:t>horn</a:t>
            </a:r>
            <a:r>
              <a:rPr lang="tr-TR" b="1" kern="100" dirty="0">
                <a:effectLst/>
                <a:ea typeface="Calibri" panose="020F0502020204030204" pitchFamily="34" charset="0"/>
                <a:cs typeface="Times New Roman" panose="02020603050405020304" pitchFamily="18" charset="0"/>
              </a:rPr>
              <a:t> (</a:t>
            </a:r>
            <a:r>
              <a:rPr lang="tr-TR" b="1" kern="100" dirty="0" err="1">
                <a:effectLst/>
                <a:ea typeface="Calibri" panose="020F0502020204030204" pitchFamily="34" charset="0"/>
                <a:cs typeface="Times New Roman" panose="02020603050405020304" pitchFamily="18" charset="0"/>
              </a:rPr>
              <a:t>kornu</a:t>
            </a:r>
            <a:r>
              <a:rPr lang="tr-TR" b="1" kern="100" dirty="0">
                <a:effectLst/>
                <a:ea typeface="Calibri" panose="020F0502020204030204" pitchFamily="34" charset="0"/>
                <a:cs typeface="Times New Roman" panose="02020603050405020304" pitchFamily="18" charset="0"/>
              </a:rPr>
              <a:t> </a:t>
            </a:r>
            <a:r>
              <a:rPr lang="tr-TR" b="1" kern="100" dirty="0" err="1">
                <a:effectLst/>
                <a:ea typeface="Calibri" panose="020F0502020204030204" pitchFamily="34" charset="0"/>
                <a:cs typeface="Times New Roman" panose="02020603050405020304" pitchFamily="18" charset="0"/>
              </a:rPr>
              <a:t>kutaneum</a:t>
            </a:r>
            <a:r>
              <a:rPr lang="tr-TR" b="1" kern="100" dirty="0">
                <a:effectLst/>
                <a:ea typeface="Calibri" panose="020F0502020204030204" pitchFamily="34" charset="0"/>
                <a:cs typeface="Times New Roman" panose="02020603050405020304" pitchFamily="18" charset="0"/>
              </a:rPr>
              <a:t>:</a:t>
            </a:r>
            <a:r>
              <a:rPr lang="tr-TR" kern="100" dirty="0">
                <a:effectLst/>
                <a:ea typeface="Calibri" panose="020F0502020204030204" pitchFamily="34" charset="0"/>
                <a:cs typeface="Times New Roman" panose="02020603050405020304" pitchFamily="18" charset="0"/>
              </a:rPr>
              <a:t> </a:t>
            </a:r>
            <a:r>
              <a:rPr lang="tr-TR" kern="100" dirty="0" err="1">
                <a:effectLst/>
                <a:ea typeface="Calibri" panose="020F0502020204030204" pitchFamily="34" charset="0"/>
                <a:cs typeface="Times New Roman" panose="02020603050405020304" pitchFamily="18" charset="0"/>
              </a:rPr>
              <a:t>Aktinik</a:t>
            </a:r>
            <a:r>
              <a:rPr lang="tr-TR" kern="100" dirty="0">
                <a:effectLst/>
                <a:ea typeface="Calibri" panose="020F0502020204030204" pitchFamily="34" charset="0"/>
                <a:cs typeface="Times New Roman" panose="02020603050405020304" pitchFamily="18" charset="0"/>
              </a:rPr>
              <a:t> keratozun </a:t>
            </a:r>
          </a:p>
          <a:p>
            <a:pPr marL="0" indent="0">
              <a:lnSpc>
                <a:spcPct val="107000"/>
              </a:lnSpc>
              <a:spcBef>
                <a:spcPts val="0"/>
              </a:spcBef>
              <a:spcAft>
                <a:spcPts val="800"/>
              </a:spcAft>
              <a:buNone/>
            </a:pPr>
            <a:r>
              <a:rPr lang="tr-TR" kern="100" dirty="0">
                <a:effectLst/>
                <a:ea typeface="Calibri" panose="020F0502020204030204" pitchFamily="34" charset="0"/>
                <a:cs typeface="Times New Roman" panose="02020603050405020304" pitchFamily="18" charset="0"/>
              </a:rPr>
              <a:t>üzerinde boynuzsu çıkıntı gelişen klinik form </a:t>
            </a:r>
          </a:p>
          <a:p>
            <a:pPr marL="0" indent="0">
              <a:lnSpc>
                <a:spcPct val="107000"/>
              </a:lnSpc>
              <a:spcBef>
                <a:spcPts val="0"/>
              </a:spcBef>
              <a:spcAft>
                <a:spcPts val="800"/>
              </a:spcAft>
              <a:buNone/>
            </a:pPr>
            <a:endParaRPr lang="tr-TR" kern="100" dirty="0">
              <a:effectLst/>
              <a:ea typeface="Calibri" panose="020F0502020204030204" pitchFamily="34" charset="0"/>
              <a:cs typeface="Times New Roman" panose="02020603050405020304" pitchFamily="18" charset="0"/>
            </a:endParaRPr>
          </a:p>
          <a:p>
            <a:pPr marL="0" indent="0">
              <a:buNone/>
            </a:pPr>
            <a:r>
              <a:rPr lang="tr-TR" b="1" dirty="0" err="1">
                <a:effectLst/>
                <a:ea typeface="Calibri" panose="020F0502020204030204" pitchFamily="34" charset="0"/>
                <a:cs typeface="Times New Roman" panose="02020603050405020304" pitchFamily="18" charset="0"/>
              </a:rPr>
              <a:t>Aktinik</a:t>
            </a:r>
            <a:r>
              <a:rPr lang="tr-TR" b="1" dirty="0">
                <a:effectLst/>
                <a:ea typeface="Calibri" panose="020F0502020204030204" pitchFamily="34" charset="0"/>
                <a:cs typeface="Times New Roman" panose="02020603050405020304" pitchFamily="18" charset="0"/>
              </a:rPr>
              <a:t> </a:t>
            </a:r>
            <a:r>
              <a:rPr lang="tr-TR" b="1" dirty="0" err="1">
                <a:effectLst/>
                <a:ea typeface="Calibri" panose="020F0502020204030204" pitchFamily="34" charset="0"/>
                <a:cs typeface="Times New Roman" panose="02020603050405020304" pitchFamily="18" charset="0"/>
              </a:rPr>
              <a:t>keilit</a:t>
            </a:r>
            <a:r>
              <a:rPr lang="tr-TR" b="1" dirty="0">
                <a:effectLst/>
                <a:ea typeface="Calibri" panose="020F0502020204030204" pitchFamily="34" charset="0"/>
                <a:cs typeface="Times New Roman" panose="02020603050405020304" pitchFamily="18" charset="0"/>
              </a:rPr>
              <a:t>:</a:t>
            </a:r>
            <a:r>
              <a:rPr lang="tr-TR" dirty="0">
                <a:effectLst/>
                <a:ea typeface="Calibri" panose="020F0502020204030204" pitchFamily="34" charset="0"/>
                <a:cs typeface="Times New Roman" panose="02020603050405020304" pitchFamily="18" charset="0"/>
              </a:rPr>
              <a:t> Alt dudakta yerleşen AK lezyonu </a:t>
            </a:r>
            <a:endParaRPr lang="tr-TR" dirty="0"/>
          </a:p>
        </p:txBody>
      </p:sp>
      <p:pic>
        <p:nvPicPr>
          <p:cNvPr id="4" name="Picture 2">
            <a:extLst>
              <a:ext uri="{FF2B5EF4-FFF2-40B4-BE49-F238E27FC236}">
                <a16:creationId xmlns:a16="http://schemas.microsoft.com/office/drawing/2014/main" id="{27962628-3931-0B09-D970-FC57E13681DF}"/>
              </a:ext>
            </a:extLst>
          </p:cNvPr>
          <p:cNvPicPr>
            <a:picLocks noChangeAspect="1"/>
          </p:cNvPicPr>
          <p:nvPr/>
        </p:nvPicPr>
        <p:blipFill>
          <a:blip r:embed="rId2"/>
          <a:stretch>
            <a:fillRect/>
          </a:stretch>
        </p:blipFill>
        <p:spPr>
          <a:xfrm>
            <a:off x="8188504" y="4035071"/>
            <a:ext cx="4124646" cy="2907587"/>
          </a:xfrm>
          <a:prstGeom prst="rect">
            <a:avLst/>
          </a:prstGeom>
        </p:spPr>
      </p:pic>
      <p:pic>
        <p:nvPicPr>
          <p:cNvPr id="5" name="Picture 2">
            <a:extLst>
              <a:ext uri="{FF2B5EF4-FFF2-40B4-BE49-F238E27FC236}">
                <a16:creationId xmlns:a16="http://schemas.microsoft.com/office/drawing/2014/main" id="{C1A8E469-A170-1891-0841-21D5AB8307C3}"/>
              </a:ext>
            </a:extLst>
          </p:cNvPr>
          <p:cNvPicPr>
            <a:picLocks noChangeAspect="1"/>
          </p:cNvPicPr>
          <p:nvPr/>
        </p:nvPicPr>
        <p:blipFill>
          <a:blip r:embed="rId3"/>
          <a:stretch>
            <a:fillRect/>
          </a:stretch>
        </p:blipFill>
        <p:spPr>
          <a:xfrm>
            <a:off x="8270696" y="0"/>
            <a:ext cx="3798014" cy="3827329"/>
          </a:xfrm>
          <a:prstGeom prst="rect">
            <a:avLst/>
          </a:prstGeom>
        </p:spPr>
      </p:pic>
    </p:spTree>
    <p:extLst>
      <p:ext uri="{BB962C8B-B14F-4D97-AF65-F5344CB8AC3E}">
        <p14:creationId xmlns:p14="http://schemas.microsoft.com/office/powerpoint/2010/main" val="28572038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9904A14-0128-2E9A-A395-DB03EC443127}"/>
              </a:ext>
            </a:extLst>
          </p:cNvPr>
          <p:cNvSpPr>
            <a:spLocks noGrp="1"/>
          </p:cNvSpPr>
          <p:nvPr>
            <p:ph type="title"/>
          </p:nvPr>
        </p:nvSpPr>
        <p:spPr/>
        <p:txBody>
          <a:bodyPr/>
          <a:lstStyle/>
          <a:p>
            <a:r>
              <a:rPr lang="tr-TR" dirty="0" err="1"/>
              <a:t>Aktinik</a:t>
            </a:r>
            <a:r>
              <a:rPr lang="tr-TR" dirty="0"/>
              <a:t> keratoz</a:t>
            </a:r>
          </a:p>
        </p:txBody>
      </p:sp>
      <p:sp>
        <p:nvSpPr>
          <p:cNvPr id="3" name="İçerik Yer Tutucusu 2">
            <a:extLst>
              <a:ext uri="{FF2B5EF4-FFF2-40B4-BE49-F238E27FC236}">
                <a16:creationId xmlns:a16="http://schemas.microsoft.com/office/drawing/2014/main" id="{30EC0811-D648-9026-E2A6-585587EB8319}"/>
              </a:ext>
            </a:extLst>
          </p:cNvPr>
          <p:cNvSpPr>
            <a:spLocks noGrp="1"/>
          </p:cNvSpPr>
          <p:nvPr>
            <p:ph idx="1"/>
          </p:nvPr>
        </p:nvSpPr>
        <p:spPr/>
        <p:txBody>
          <a:bodyPr/>
          <a:lstStyle/>
          <a:p>
            <a:pPr marL="0" indent="0">
              <a:lnSpc>
                <a:spcPct val="107000"/>
              </a:lnSpc>
              <a:spcAft>
                <a:spcPts val="800"/>
              </a:spcAft>
              <a:buNone/>
            </a:pPr>
            <a:r>
              <a:rPr lang="tr-TR" b="1" kern="100" dirty="0">
                <a:effectLst/>
                <a:ea typeface="Calibri" panose="020F0502020204030204" pitchFamily="34" charset="0"/>
                <a:cs typeface="Times New Roman" panose="02020603050405020304" pitchFamily="18" charset="0"/>
              </a:rPr>
              <a:t>Tanı:</a:t>
            </a:r>
            <a:endParaRPr lang="tr-TR" kern="100" dirty="0">
              <a:effectLst/>
              <a:ea typeface="Calibri" panose="020F0502020204030204" pitchFamily="34" charset="0"/>
              <a:cs typeface="Times New Roman" panose="02020603050405020304" pitchFamily="18" charset="0"/>
            </a:endParaRPr>
          </a:p>
          <a:p>
            <a:pPr>
              <a:lnSpc>
                <a:spcPct val="107000"/>
              </a:lnSpc>
              <a:spcAft>
                <a:spcPts val="800"/>
              </a:spcAft>
            </a:pPr>
            <a:r>
              <a:rPr lang="tr-TR" kern="100" dirty="0">
                <a:ea typeface="Calibri" panose="020F0502020204030204" pitchFamily="34" charset="0"/>
                <a:cs typeface="Times New Roman" panose="02020603050405020304" pitchFamily="18" charset="0"/>
              </a:rPr>
              <a:t>T</a:t>
            </a:r>
            <a:r>
              <a:rPr lang="tr-TR" kern="100" dirty="0">
                <a:effectLst/>
                <a:ea typeface="Calibri" panose="020F0502020204030204" pitchFamily="34" charset="0"/>
                <a:cs typeface="Times New Roman" panose="02020603050405020304" pitchFamily="18" charset="0"/>
              </a:rPr>
              <a:t>anısı genellikle klinik olarak konur</a:t>
            </a:r>
          </a:p>
          <a:p>
            <a:pPr>
              <a:lnSpc>
                <a:spcPct val="107000"/>
              </a:lnSpc>
              <a:spcAft>
                <a:spcPts val="800"/>
              </a:spcAft>
            </a:pPr>
            <a:r>
              <a:rPr lang="tr-TR" kern="100" dirty="0">
                <a:effectLst/>
                <a:ea typeface="Calibri" panose="020F0502020204030204" pitchFamily="34" charset="0"/>
                <a:cs typeface="Times New Roman" panose="02020603050405020304" pitchFamily="18" charset="0"/>
              </a:rPr>
              <a:t>Dermatolojik muayene sırasında inspeksiyonun yanı sıra deri yüzeyinin </a:t>
            </a:r>
            <a:r>
              <a:rPr lang="tr-TR" kern="100" dirty="0" err="1">
                <a:effectLst/>
                <a:ea typeface="Calibri" panose="020F0502020204030204" pitchFamily="34" charset="0"/>
                <a:cs typeface="Times New Roman" panose="02020603050405020304" pitchFamily="18" charset="0"/>
              </a:rPr>
              <a:t>palpe</a:t>
            </a:r>
            <a:r>
              <a:rPr lang="tr-TR" kern="100" dirty="0">
                <a:effectLst/>
                <a:ea typeface="Calibri" panose="020F0502020204030204" pitchFamily="34" charset="0"/>
                <a:cs typeface="Times New Roman" panose="02020603050405020304" pitchFamily="18" charset="0"/>
              </a:rPr>
              <a:t> edilmesi, bu lezyonların daha kolay tanınabilmesine olanak sağlar</a:t>
            </a:r>
          </a:p>
          <a:p>
            <a:pPr>
              <a:lnSpc>
                <a:spcPct val="107000"/>
              </a:lnSpc>
              <a:spcAft>
                <a:spcPts val="800"/>
              </a:spcAft>
            </a:pPr>
            <a:r>
              <a:rPr lang="tr-TR" kern="100" dirty="0">
                <a:effectLst/>
                <a:ea typeface="Calibri" panose="020F0502020204030204" pitchFamily="34" charset="0"/>
                <a:cs typeface="Times New Roman" panose="02020603050405020304" pitchFamily="18" charset="0"/>
              </a:rPr>
              <a:t>Klinik ve </a:t>
            </a:r>
            <a:r>
              <a:rPr lang="tr-TR" kern="100" dirty="0" err="1">
                <a:effectLst/>
                <a:ea typeface="Calibri" panose="020F0502020204030204" pitchFamily="34" charset="0"/>
                <a:cs typeface="Times New Roman" panose="02020603050405020304" pitchFamily="18" charset="0"/>
              </a:rPr>
              <a:t>dermatoskopik</a:t>
            </a:r>
            <a:r>
              <a:rPr lang="tr-TR" kern="100" dirty="0">
                <a:effectLst/>
                <a:ea typeface="Calibri" panose="020F0502020204030204" pitchFamily="34" charset="0"/>
                <a:cs typeface="Times New Roman" panose="02020603050405020304" pitchFamily="18" charset="0"/>
              </a:rPr>
              <a:t> olarak </a:t>
            </a:r>
            <a:r>
              <a:rPr lang="tr-TR" kern="100" dirty="0" err="1">
                <a:effectLst/>
                <a:ea typeface="Calibri" panose="020F0502020204030204" pitchFamily="34" charset="0"/>
                <a:cs typeface="Times New Roman" panose="02020603050405020304" pitchFamily="18" charset="0"/>
              </a:rPr>
              <a:t>lentigo</a:t>
            </a:r>
            <a:r>
              <a:rPr lang="tr-TR" kern="100" dirty="0">
                <a:effectLst/>
                <a:ea typeface="Calibri" panose="020F0502020204030204" pitchFamily="34" charset="0"/>
                <a:cs typeface="Times New Roman" panose="02020603050405020304" pitchFamily="18" charset="0"/>
              </a:rPr>
              <a:t> </a:t>
            </a:r>
            <a:r>
              <a:rPr lang="tr-TR" kern="100" dirty="0" err="1">
                <a:effectLst/>
                <a:ea typeface="Calibri" panose="020F0502020204030204" pitchFamily="34" charset="0"/>
                <a:cs typeface="Times New Roman" panose="02020603050405020304" pitchFamily="18" charset="0"/>
              </a:rPr>
              <a:t>maligna</a:t>
            </a:r>
            <a:r>
              <a:rPr lang="tr-TR" kern="100" dirty="0">
                <a:effectLst/>
                <a:ea typeface="Calibri" panose="020F0502020204030204" pitchFamily="34" charset="0"/>
                <a:cs typeface="Times New Roman" panose="02020603050405020304" pitchFamily="18" charset="0"/>
              </a:rPr>
              <a:t> ile ayırım yapılamayan pigmente tip </a:t>
            </a:r>
            <a:r>
              <a:rPr lang="tr-TR" kern="100" dirty="0" err="1">
                <a:effectLst/>
                <a:ea typeface="Calibri" panose="020F0502020204030204" pitchFamily="34" charset="0"/>
                <a:cs typeface="Times New Roman" panose="02020603050405020304" pitchFamily="18" charset="0"/>
              </a:rPr>
              <a:t>aktinik</a:t>
            </a:r>
            <a:r>
              <a:rPr lang="tr-TR" kern="100" dirty="0">
                <a:effectLst/>
                <a:ea typeface="Calibri" panose="020F0502020204030204" pitchFamily="34" charset="0"/>
                <a:cs typeface="Times New Roman" panose="02020603050405020304" pitchFamily="18" charset="0"/>
              </a:rPr>
              <a:t> keratozlarda altın standart tanı yöntemi histopatolojik inceleme</a:t>
            </a:r>
          </a:p>
          <a:p>
            <a:pPr>
              <a:lnSpc>
                <a:spcPct val="107000"/>
              </a:lnSpc>
              <a:spcAft>
                <a:spcPts val="800"/>
              </a:spcAft>
            </a:pP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Tree>
    <p:extLst>
      <p:ext uri="{BB962C8B-B14F-4D97-AF65-F5344CB8AC3E}">
        <p14:creationId xmlns:p14="http://schemas.microsoft.com/office/powerpoint/2010/main" val="246843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36BCEA-FD44-502D-826C-EADB8367BEB4}"/>
              </a:ext>
            </a:extLst>
          </p:cNvPr>
          <p:cNvSpPr>
            <a:spLocks noGrp="1"/>
          </p:cNvSpPr>
          <p:nvPr>
            <p:ph type="title"/>
          </p:nvPr>
        </p:nvSpPr>
        <p:spPr/>
        <p:txBody>
          <a:bodyPr/>
          <a:lstStyle/>
          <a:p>
            <a:r>
              <a:rPr lang="tr-TR" dirty="0" err="1"/>
              <a:t>Aktinik</a:t>
            </a:r>
            <a:r>
              <a:rPr lang="tr-TR" dirty="0"/>
              <a:t> keratoz</a:t>
            </a:r>
          </a:p>
        </p:txBody>
      </p:sp>
      <p:sp>
        <p:nvSpPr>
          <p:cNvPr id="3" name="İçerik Yer Tutucusu 2">
            <a:extLst>
              <a:ext uri="{FF2B5EF4-FFF2-40B4-BE49-F238E27FC236}">
                <a16:creationId xmlns:a16="http://schemas.microsoft.com/office/drawing/2014/main" id="{DDC0AD95-EB7D-46E1-FD0A-4ACE650AB2CF}"/>
              </a:ext>
            </a:extLst>
          </p:cNvPr>
          <p:cNvSpPr>
            <a:spLocks noGrp="1"/>
          </p:cNvSpPr>
          <p:nvPr>
            <p:ph idx="1"/>
          </p:nvPr>
        </p:nvSpPr>
        <p:spPr/>
        <p:txBody>
          <a:bodyPr/>
          <a:lstStyle/>
          <a:p>
            <a:pPr marL="0" indent="0">
              <a:lnSpc>
                <a:spcPct val="107000"/>
              </a:lnSpc>
              <a:spcAft>
                <a:spcPts val="800"/>
              </a:spcAft>
              <a:buNone/>
            </a:pPr>
            <a:r>
              <a:rPr lang="tr-TR" sz="2000" b="1" kern="100" dirty="0">
                <a:effectLst/>
                <a:ea typeface="Calibri" panose="020F0502020204030204" pitchFamily="34" charset="0"/>
                <a:cs typeface="Times New Roman" panose="02020603050405020304" pitchFamily="18" charset="0"/>
              </a:rPr>
              <a:t>Seyir ve </a:t>
            </a:r>
            <a:r>
              <a:rPr lang="tr-TR" sz="2000" b="1" kern="100" dirty="0" err="1">
                <a:effectLst/>
                <a:ea typeface="Calibri" panose="020F0502020204030204" pitchFamily="34" charset="0"/>
                <a:cs typeface="Times New Roman" panose="02020603050405020304" pitchFamily="18" charset="0"/>
              </a:rPr>
              <a:t>Prognoz</a:t>
            </a:r>
            <a:r>
              <a:rPr lang="tr-TR" sz="2000" b="1" kern="100" dirty="0">
                <a:effectLst/>
                <a:ea typeface="Calibri" panose="020F0502020204030204" pitchFamily="34" charset="0"/>
                <a:cs typeface="Times New Roman" panose="02020603050405020304" pitchFamily="18" charset="0"/>
              </a:rPr>
              <a:t>:</a:t>
            </a:r>
          </a:p>
          <a:p>
            <a:pPr>
              <a:lnSpc>
                <a:spcPct val="107000"/>
              </a:lnSpc>
              <a:spcAft>
                <a:spcPts val="800"/>
              </a:spcAft>
            </a:pPr>
            <a:r>
              <a:rPr lang="tr-TR" sz="2000" kern="100" dirty="0">
                <a:effectLst/>
                <a:ea typeface="Calibri" panose="020F0502020204030204" pitchFamily="34" charset="0"/>
                <a:cs typeface="Times New Roman" panose="02020603050405020304" pitchFamily="18" charset="0"/>
              </a:rPr>
              <a:t>Lezyonlar kendiliğinden gerileyebilir, stabil kalabilir veya invaziv </a:t>
            </a:r>
            <a:r>
              <a:rPr lang="tr-TR" kern="100" dirty="0" err="1">
                <a:ea typeface="Calibri" panose="020F0502020204030204" pitchFamily="34" charset="0"/>
                <a:cs typeface="Times New Roman" panose="02020603050405020304" pitchFamily="18" charset="0"/>
              </a:rPr>
              <a:t>SCC’ye</a:t>
            </a:r>
            <a:r>
              <a:rPr lang="tr-TR" sz="2000" kern="100" dirty="0">
                <a:effectLst/>
                <a:ea typeface="Calibri" panose="020F0502020204030204" pitchFamily="34" charset="0"/>
                <a:cs typeface="Times New Roman" panose="02020603050405020304" pitchFamily="18" charset="0"/>
              </a:rPr>
              <a:t> ilerleyebilir</a:t>
            </a:r>
          </a:p>
          <a:p>
            <a:pPr>
              <a:lnSpc>
                <a:spcPct val="107000"/>
              </a:lnSpc>
              <a:spcAft>
                <a:spcPts val="800"/>
              </a:spcAft>
            </a:pPr>
            <a:r>
              <a:rPr lang="tr-TR" sz="2000" kern="100" dirty="0">
                <a:effectLst/>
                <a:ea typeface="Calibri" panose="020F0502020204030204" pitchFamily="34" charset="0"/>
                <a:cs typeface="Times New Roman" panose="02020603050405020304" pitchFamily="18" charset="0"/>
              </a:rPr>
              <a:t>Çok sayıda </a:t>
            </a:r>
            <a:r>
              <a:rPr lang="tr-TR" sz="2000" kern="100" dirty="0" err="1">
                <a:effectLst/>
                <a:ea typeface="Calibri" panose="020F0502020204030204" pitchFamily="34" charset="0"/>
                <a:cs typeface="Times New Roman" panose="02020603050405020304" pitchFamily="18" charset="0"/>
              </a:rPr>
              <a:t>aktinik</a:t>
            </a:r>
            <a:r>
              <a:rPr lang="tr-TR" sz="2000" kern="100" dirty="0">
                <a:effectLst/>
                <a:ea typeface="Calibri" panose="020F0502020204030204" pitchFamily="34" charset="0"/>
                <a:cs typeface="Times New Roman" panose="02020603050405020304" pitchFamily="18" charset="0"/>
              </a:rPr>
              <a:t> keratoz, </a:t>
            </a:r>
            <a:r>
              <a:rPr lang="tr-TR" sz="2000" kern="100" dirty="0" err="1">
                <a:effectLst/>
                <a:ea typeface="Calibri" panose="020F0502020204030204" pitchFamily="34" charset="0"/>
                <a:cs typeface="Times New Roman" panose="02020603050405020304" pitchFamily="18" charset="0"/>
              </a:rPr>
              <a:t>non-melanom</a:t>
            </a:r>
            <a:r>
              <a:rPr lang="tr-TR" sz="2000" kern="100" dirty="0">
                <a:ea typeface="Calibri" panose="020F0502020204030204" pitchFamily="34" charset="0"/>
                <a:cs typeface="Times New Roman" panose="02020603050405020304" pitchFamily="18" charset="0"/>
              </a:rPr>
              <a:t> deri kanseri öyküsü, ileri güneş hasarı ve </a:t>
            </a:r>
            <a:r>
              <a:rPr lang="tr-TR" sz="2000" kern="100" dirty="0">
                <a:effectLst/>
                <a:ea typeface="Calibri" panose="020F0502020204030204" pitchFamily="34" charset="0"/>
                <a:cs typeface="Times New Roman" panose="02020603050405020304" pitchFamily="18" charset="0"/>
              </a:rPr>
              <a:t> </a:t>
            </a:r>
            <a:r>
              <a:rPr lang="tr-TR" sz="2000" kern="100" dirty="0" err="1">
                <a:effectLst/>
                <a:ea typeface="Calibri" panose="020F0502020204030204" pitchFamily="34" charset="0"/>
                <a:cs typeface="Times New Roman" panose="02020603050405020304" pitchFamily="18" charset="0"/>
              </a:rPr>
              <a:t>immünsüprese</a:t>
            </a:r>
            <a:r>
              <a:rPr lang="tr-TR" sz="2000" kern="100" dirty="0">
                <a:effectLst/>
                <a:ea typeface="Calibri" panose="020F0502020204030204" pitchFamily="34" charset="0"/>
                <a:cs typeface="Times New Roman" panose="02020603050405020304" pitchFamily="18" charset="0"/>
              </a:rPr>
              <a:t> hastalar SCC gelişimi açısından yüksek riskli</a:t>
            </a:r>
          </a:p>
          <a:p>
            <a:pPr>
              <a:lnSpc>
                <a:spcPct val="107000"/>
              </a:lnSpc>
              <a:spcAft>
                <a:spcPts val="800"/>
              </a:spcAft>
            </a:pPr>
            <a:r>
              <a:rPr lang="tr-TR" sz="2000" kern="100" dirty="0">
                <a:effectLst/>
                <a:ea typeface="Calibri" panose="020F0502020204030204" pitchFamily="34" charset="0"/>
                <a:cs typeface="Times New Roman" panose="02020603050405020304" pitchFamily="18" charset="0"/>
              </a:rPr>
              <a:t>Klinik olarak SCC şüphesi bulunan lezyonlardan </a:t>
            </a:r>
            <a:r>
              <a:rPr lang="tr-TR" sz="2000" dirty="0">
                <a:effectLst/>
                <a:ea typeface="Calibri" panose="020F0502020204030204" pitchFamily="34" charset="0"/>
                <a:cs typeface="Times New Roman" panose="02020603050405020304" pitchFamily="18" charset="0"/>
              </a:rPr>
              <a:t>biyopsi alınmalı</a:t>
            </a:r>
            <a:endParaRPr lang="tr-TR" dirty="0"/>
          </a:p>
          <a:p>
            <a:endParaRPr lang="tr-TR" dirty="0"/>
          </a:p>
        </p:txBody>
      </p:sp>
    </p:spTree>
    <p:extLst>
      <p:ext uri="{BB962C8B-B14F-4D97-AF65-F5344CB8AC3E}">
        <p14:creationId xmlns:p14="http://schemas.microsoft.com/office/powerpoint/2010/main" val="28573706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9904A14-0128-2E9A-A395-DB03EC443127}"/>
              </a:ext>
            </a:extLst>
          </p:cNvPr>
          <p:cNvSpPr>
            <a:spLocks noGrp="1"/>
          </p:cNvSpPr>
          <p:nvPr>
            <p:ph type="title"/>
          </p:nvPr>
        </p:nvSpPr>
        <p:spPr/>
        <p:txBody>
          <a:bodyPr/>
          <a:lstStyle/>
          <a:p>
            <a:r>
              <a:rPr lang="tr-TR" dirty="0" err="1"/>
              <a:t>Aktinik</a:t>
            </a:r>
            <a:r>
              <a:rPr lang="tr-TR" dirty="0"/>
              <a:t> keratoz</a:t>
            </a:r>
          </a:p>
        </p:txBody>
      </p:sp>
      <p:sp>
        <p:nvSpPr>
          <p:cNvPr id="3" name="İçerik Yer Tutucusu 2">
            <a:extLst>
              <a:ext uri="{FF2B5EF4-FFF2-40B4-BE49-F238E27FC236}">
                <a16:creationId xmlns:a16="http://schemas.microsoft.com/office/drawing/2014/main" id="{30EC0811-D648-9026-E2A6-585587EB8319}"/>
              </a:ext>
            </a:extLst>
          </p:cNvPr>
          <p:cNvSpPr>
            <a:spLocks noGrp="1"/>
          </p:cNvSpPr>
          <p:nvPr>
            <p:ph idx="1"/>
          </p:nvPr>
        </p:nvSpPr>
        <p:spPr/>
        <p:txBody>
          <a:bodyPr>
            <a:normAutofit/>
          </a:bodyPr>
          <a:lstStyle/>
          <a:p>
            <a:pPr marL="0" indent="0">
              <a:buNone/>
            </a:pPr>
            <a:r>
              <a:rPr lang="tr-TR" b="1" dirty="0">
                <a:cs typeface="Calibri" panose="020F0502020204030204" pitchFamily="34" charset="0"/>
              </a:rPr>
              <a:t>Tedavi:</a:t>
            </a:r>
          </a:p>
          <a:p>
            <a:r>
              <a:rPr lang="tr-TR" dirty="0" err="1">
                <a:effectLst/>
                <a:ea typeface="Calibri" panose="020F0502020204030204" pitchFamily="34" charset="0"/>
                <a:cs typeface="Times New Roman" panose="02020603050405020304" pitchFamily="18" charset="0"/>
              </a:rPr>
              <a:t>Aktinik</a:t>
            </a:r>
            <a:r>
              <a:rPr lang="tr-TR" dirty="0">
                <a:effectLst/>
                <a:ea typeface="Calibri" panose="020F0502020204030204" pitchFamily="34" charset="0"/>
                <a:cs typeface="Times New Roman" panose="02020603050405020304" pitchFamily="18" charset="0"/>
              </a:rPr>
              <a:t> keratoz tanısı konan hastalar </a:t>
            </a:r>
            <a:r>
              <a:rPr lang="tr-TR" dirty="0">
                <a:solidFill>
                  <a:srgbClr val="FF0000"/>
                </a:solidFill>
                <a:effectLst/>
                <a:ea typeface="Calibri" panose="020F0502020204030204" pitchFamily="34" charset="0"/>
                <a:cs typeface="Times New Roman" panose="02020603050405020304" pitchFamily="18" charset="0"/>
              </a:rPr>
              <a:t>güneşten korunma </a:t>
            </a:r>
            <a:r>
              <a:rPr lang="tr-TR" dirty="0">
                <a:effectLst/>
                <a:ea typeface="Calibri" panose="020F0502020204030204" pitchFamily="34" charset="0"/>
                <a:cs typeface="Times New Roman" panose="02020603050405020304" pitchFamily="18" charset="0"/>
              </a:rPr>
              <a:t>önemli</a:t>
            </a:r>
          </a:p>
          <a:p>
            <a:r>
              <a:rPr lang="tr-TR" dirty="0">
                <a:effectLst/>
                <a:ea typeface="Calibri" panose="020F0502020204030204" pitchFamily="34" charset="0"/>
                <a:cs typeface="Times New Roman" panose="02020603050405020304" pitchFamily="18" charset="0"/>
              </a:rPr>
              <a:t>Güneşten korunma ile yeni lezyon çıkışının önlenmesi yanında, eski lezyonlard</a:t>
            </a:r>
            <a:r>
              <a:rPr lang="tr-TR" dirty="0">
                <a:ea typeface="Calibri" panose="020F0502020204030204" pitchFamily="34" charset="0"/>
                <a:cs typeface="Times New Roman" panose="02020603050405020304" pitchFamily="18" charset="0"/>
              </a:rPr>
              <a:t>a </a:t>
            </a:r>
            <a:r>
              <a:rPr lang="tr-TR" dirty="0">
                <a:effectLst/>
                <a:ea typeface="Calibri" panose="020F0502020204030204" pitchFamily="34" charset="0"/>
                <a:cs typeface="Times New Roman" panose="02020603050405020304" pitchFamily="18" charset="0"/>
              </a:rPr>
              <a:t>da kısmi bir gerileme sağlanabilmekte</a:t>
            </a:r>
          </a:p>
          <a:p>
            <a:r>
              <a:rPr lang="tr-TR" dirty="0">
                <a:effectLst/>
                <a:ea typeface="Calibri" panose="020F0502020204030204" pitchFamily="34" charset="0"/>
                <a:cs typeface="Times New Roman" panose="02020603050405020304" pitchFamily="18" charset="0"/>
              </a:rPr>
              <a:t>Tek lezyonda elektrokoagülasyon, küretaj, </a:t>
            </a:r>
            <a:r>
              <a:rPr lang="tr-TR" dirty="0" err="1">
                <a:effectLst/>
                <a:ea typeface="Calibri" panose="020F0502020204030204" pitchFamily="34" charset="0"/>
                <a:cs typeface="Times New Roman" panose="02020603050405020304" pitchFamily="18" charset="0"/>
              </a:rPr>
              <a:t>kriyoterapi</a:t>
            </a:r>
            <a:endParaRPr lang="tr-TR" dirty="0">
              <a:effectLst/>
              <a:ea typeface="Calibri" panose="020F0502020204030204" pitchFamily="34" charset="0"/>
              <a:cs typeface="Times New Roman" panose="02020603050405020304" pitchFamily="18" charset="0"/>
            </a:endParaRPr>
          </a:p>
          <a:p>
            <a:r>
              <a:rPr lang="tr-TR" dirty="0">
                <a:effectLst/>
                <a:ea typeface="Calibri" panose="020F0502020204030204" pitchFamily="34" charset="0"/>
                <a:cs typeface="Times New Roman" panose="02020603050405020304" pitchFamily="18" charset="0"/>
              </a:rPr>
              <a:t>Çok sayıda lezyonu olan hastalarda ise topikal 5-fluorourasil, topikal diklofenak jel, % 5 </a:t>
            </a:r>
            <a:r>
              <a:rPr lang="tr-TR" dirty="0" err="1">
                <a:effectLst/>
                <a:ea typeface="Calibri" panose="020F0502020204030204" pitchFamily="34" charset="0"/>
                <a:cs typeface="Times New Roman" panose="02020603050405020304" pitchFamily="18" charset="0"/>
              </a:rPr>
              <a:t>imikimod</a:t>
            </a:r>
            <a:r>
              <a:rPr lang="tr-TR" dirty="0">
                <a:effectLst/>
                <a:ea typeface="Calibri" panose="020F0502020204030204" pitchFamily="34" charset="0"/>
                <a:cs typeface="Times New Roman" panose="02020603050405020304" pitchFamily="18" charset="0"/>
              </a:rPr>
              <a:t>, </a:t>
            </a:r>
            <a:r>
              <a:rPr lang="tr-TR" dirty="0" err="1">
                <a:effectLst/>
                <a:ea typeface="Calibri" panose="020F0502020204030204" pitchFamily="34" charset="0"/>
                <a:cs typeface="Times New Roman" panose="02020603050405020304" pitchFamily="18" charset="0"/>
              </a:rPr>
              <a:t>ingenol</a:t>
            </a:r>
            <a:r>
              <a:rPr lang="tr-TR" dirty="0">
                <a:effectLst/>
                <a:ea typeface="Calibri" panose="020F0502020204030204" pitchFamily="34" charset="0"/>
                <a:cs typeface="Times New Roman" panose="02020603050405020304" pitchFamily="18" charset="0"/>
              </a:rPr>
              <a:t> </a:t>
            </a:r>
            <a:r>
              <a:rPr lang="tr-TR" dirty="0" err="1">
                <a:effectLst/>
                <a:ea typeface="Calibri" panose="020F0502020204030204" pitchFamily="34" charset="0"/>
                <a:cs typeface="Times New Roman" panose="02020603050405020304" pitchFamily="18" charset="0"/>
              </a:rPr>
              <a:t>mebutat</a:t>
            </a:r>
            <a:r>
              <a:rPr lang="tr-TR" dirty="0">
                <a:effectLst/>
                <a:ea typeface="Calibri" panose="020F0502020204030204" pitchFamily="34" charset="0"/>
                <a:cs typeface="Times New Roman" panose="02020603050405020304" pitchFamily="18" charset="0"/>
              </a:rPr>
              <a:t> jel, topikal retino</a:t>
            </a:r>
            <a:r>
              <a:rPr lang="tr-TR" dirty="0">
                <a:ea typeface="Calibri" panose="020F0502020204030204" pitchFamily="34" charset="0"/>
                <a:cs typeface="Times New Roman" panose="02020603050405020304" pitchFamily="18" charset="0"/>
              </a:rPr>
              <a:t>ik</a:t>
            </a:r>
            <a:r>
              <a:rPr lang="tr-TR" dirty="0">
                <a:effectLst/>
                <a:ea typeface="Calibri" panose="020F0502020204030204" pitchFamily="34" charset="0"/>
                <a:cs typeface="Times New Roman" panose="02020603050405020304" pitchFamily="18" charset="0"/>
              </a:rPr>
              <a:t> asitler, fotodinamik tedavi, CO2 lazer gibi yöntemler tek başına ya da kombine bir şekilde </a:t>
            </a:r>
          </a:p>
          <a:p>
            <a:r>
              <a:rPr lang="tr-TR" dirty="0">
                <a:effectLst/>
                <a:ea typeface="Calibri" panose="020F0502020204030204" pitchFamily="34" charset="0"/>
                <a:cs typeface="Times New Roman" panose="02020603050405020304" pitchFamily="18" charset="0"/>
              </a:rPr>
              <a:t>Çok sayıda lezyonu olan yüksek riskli hastalarda oral </a:t>
            </a:r>
            <a:r>
              <a:rPr lang="tr-TR" dirty="0" err="1">
                <a:effectLst/>
                <a:ea typeface="Calibri" panose="020F0502020204030204" pitchFamily="34" charset="0"/>
                <a:cs typeface="Times New Roman" panose="02020603050405020304" pitchFamily="18" charset="0"/>
              </a:rPr>
              <a:t>retinoidler</a:t>
            </a:r>
            <a:r>
              <a:rPr lang="tr-TR" dirty="0">
                <a:effectLst/>
                <a:ea typeface="Calibri" panose="020F0502020204030204" pitchFamily="34" charset="0"/>
                <a:cs typeface="Times New Roman" panose="02020603050405020304" pitchFamily="18" charset="0"/>
              </a:rPr>
              <a:t> ile </a:t>
            </a:r>
            <a:r>
              <a:rPr lang="tr-TR" dirty="0" err="1">
                <a:effectLst/>
                <a:ea typeface="Calibri" panose="020F0502020204030204" pitchFamily="34" charset="0"/>
                <a:cs typeface="Times New Roman" panose="02020603050405020304" pitchFamily="18" charset="0"/>
              </a:rPr>
              <a:t>kemoprofilaksi</a:t>
            </a:r>
            <a:r>
              <a:rPr lang="tr-TR" dirty="0">
                <a:effectLst/>
                <a:ea typeface="Calibri" panose="020F0502020204030204" pitchFamily="34" charset="0"/>
                <a:cs typeface="Times New Roman" panose="02020603050405020304" pitchFamily="18" charset="0"/>
              </a:rPr>
              <a:t> </a:t>
            </a:r>
            <a:endParaRPr lang="tr-TR" dirty="0"/>
          </a:p>
        </p:txBody>
      </p:sp>
    </p:spTree>
    <p:extLst>
      <p:ext uri="{BB962C8B-B14F-4D97-AF65-F5344CB8AC3E}">
        <p14:creationId xmlns:p14="http://schemas.microsoft.com/office/powerpoint/2010/main" val="8508837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12426C-0761-5F6F-EB81-DFBC2A9DAAE1}"/>
              </a:ext>
            </a:extLst>
          </p:cNvPr>
          <p:cNvSpPr>
            <a:spLocks noGrp="1"/>
          </p:cNvSpPr>
          <p:nvPr>
            <p:ph type="title"/>
          </p:nvPr>
        </p:nvSpPr>
        <p:spPr/>
        <p:txBody>
          <a:bodyPr/>
          <a:lstStyle/>
          <a:p>
            <a:r>
              <a:rPr lang="tr-TR" dirty="0" err="1"/>
              <a:t>lökoplaki</a:t>
            </a:r>
            <a:endParaRPr lang="tr-TR" dirty="0"/>
          </a:p>
        </p:txBody>
      </p:sp>
      <p:sp>
        <p:nvSpPr>
          <p:cNvPr id="3" name="İçerik Yer Tutucusu 2">
            <a:extLst>
              <a:ext uri="{FF2B5EF4-FFF2-40B4-BE49-F238E27FC236}">
                <a16:creationId xmlns:a16="http://schemas.microsoft.com/office/drawing/2014/main" id="{10620C04-5025-94E5-A062-BD494F74310C}"/>
              </a:ext>
            </a:extLst>
          </p:cNvPr>
          <p:cNvSpPr>
            <a:spLocks noGrp="1"/>
          </p:cNvSpPr>
          <p:nvPr>
            <p:ph idx="1"/>
          </p:nvPr>
        </p:nvSpPr>
        <p:spPr/>
        <p:txBody>
          <a:bodyPr>
            <a:normAutofit/>
          </a:bodyPr>
          <a:lstStyle/>
          <a:p>
            <a:r>
              <a:rPr lang="tr-TR" dirty="0">
                <a:effectLst/>
                <a:ea typeface="Calibri" panose="020F0502020204030204" pitchFamily="34" charset="0"/>
                <a:cs typeface="Calibri" panose="020F0502020204030204" pitchFamily="34" charset="0"/>
              </a:rPr>
              <a:t>Oral ve </a:t>
            </a:r>
            <a:r>
              <a:rPr lang="tr-TR" dirty="0" err="1">
                <a:effectLst/>
                <a:ea typeface="Calibri" panose="020F0502020204030204" pitchFamily="34" charset="0"/>
                <a:cs typeface="Calibri" panose="020F0502020204030204" pitchFamily="34" charset="0"/>
              </a:rPr>
              <a:t>genital</a:t>
            </a:r>
            <a:r>
              <a:rPr lang="tr-TR" dirty="0">
                <a:effectLst/>
                <a:ea typeface="Calibri" panose="020F0502020204030204" pitchFamily="34" charset="0"/>
                <a:cs typeface="Calibri" panose="020F0502020204030204" pitchFamily="34" charset="0"/>
              </a:rPr>
              <a:t> mukozada yerleşim gösteren beyaz plaklarla karakterize, klinik ve patolojik olarak başka nedenlerin dışlandığı </a:t>
            </a:r>
            <a:r>
              <a:rPr lang="tr-TR" dirty="0" err="1">
                <a:effectLst/>
                <a:ea typeface="Calibri" panose="020F0502020204030204" pitchFamily="34" charset="0"/>
                <a:cs typeface="Calibri" panose="020F0502020204030204" pitchFamily="34" charset="0"/>
              </a:rPr>
              <a:t>prekanseröz</a:t>
            </a:r>
            <a:r>
              <a:rPr lang="tr-TR" dirty="0">
                <a:effectLst/>
                <a:ea typeface="Calibri" panose="020F0502020204030204" pitchFamily="34" charset="0"/>
                <a:cs typeface="Calibri" panose="020F0502020204030204" pitchFamily="34" charset="0"/>
              </a:rPr>
              <a:t> lezyonlar</a:t>
            </a:r>
            <a:endParaRPr lang="tr-TR" dirty="0">
              <a:ea typeface="Calibri" panose="020F0502020204030204" pitchFamily="34" charset="0"/>
              <a:cs typeface="Calibri" panose="020F0502020204030204" pitchFamily="34" charset="0"/>
            </a:endParaRPr>
          </a:p>
          <a:p>
            <a:endParaRPr lang="tr-TR" dirty="0">
              <a:effectLst/>
              <a:ea typeface="Calibri" panose="020F0502020204030204" pitchFamily="34" charset="0"/>
              <a:cs typeface="Calibri" panose="020F0502020204030204" pitchFamily="34" charset="0"/>
            </a:endParaRPr>
          </a:p>
          <a:p>
            <a:pPr marL="0" indent="0">
              <a:lnSpc>
                <a:spcPct val="107000"/>
              </a:lnSpc>
              <a:spcAft>
                <a:spcPts val="800"/>
              </a:spcAft>
              <a:buNone/>
            </a:pPr>
            <a:r>
              <a:rPr lang="tr-TR" b="1" kern="100" dirty="0">
                <a:effectLst/>
                <a:ea typeface="Calibri" panose="020F0502020204030204" pitchFamily="34" charset="0"/>
                <a:cs typeface="Calibri" panose="020F0502020204030204" pitchFamily="34" charset="0"/>
              </a:rPr>
              <a:t>Epidemiyoloji:</a:t>
            </a:r>
          </a:p>
          <a:p>
            <a:pPr>
              <a:lnSpc>
                <a:spcPct val="107000"/>
              </a:lnSpc>
              <a:spcAft>
                <a:spcPts val="800"/>
              </a:spcAft>
            </a:pPr>
            <a:r>
              <a:rPr lang="tr-TR" kern="100" dirty="0">
                <a:ea typeface="Calibri" panose="020F0502020204030204" pitchFamily="34" charset="0"/>
                <a:cs typeface="Calibri" panose="020F0502020204030204" pitchFamily="34" charset="0"/>
              </a:rPr>
              <a:t>P</a:t>
            </a:r>
            <a:r>
              <a:rPr lang="tr-TR" kern="100" dirty="0">
                <a:effectLst/>
                <a:ea typeface="Calibri" panose="020F0502020204030204" pitchFamily="34" charset="0"/>
                <a:cs typeface="Calibri" panose="020F0502020204030204" pitchFamily="34" charset="0"/>
              </a:rPr>
              <a:t>revalansı %1-5</a:t>
            </a:r>
          </a:p>
          <a:p>
            <a:pPr>
              <a:lnSpc>
                <a:spcPct val="107000"/>
              </a:lnSpc>
              <a:spcAft>
                <a:spcPts val="800"/>
              </a:spcAft>
            </a:pPr>
            <a:r>
              <a:rPr lang="tr-TR" b="0" i="0" dirty="0">
                <a:solidFill>
                  <a:srgbClr val="040C28"/>
                </a:solidFill>
                <a:effectLst/>
                <a:cs typeface="Calibri" panose="020F0502020204030204" pitchFamily="34" charset="0"/>
              </a:rPr>
              <a:t>≥ </a:t>
            </a:r>
            <a:r>
              <a:rPr lang="tr-TR" b="0" i="0" kern="100" dirty="0">
                <a:solidFill>
                  <a:srgbClr val="040C28"/>
                </a:solidFill>
                <a:cs typeface="Calibri" panose="020F0502020204030204" pitchFamily="34" charset="0"/>
              </a:rPr>
              <a:t>50</a:t>
            </a:r>
            <a:r>
              <a:rPr lang="tr-TR" kern="100" dirty="0">
                <a:effectLst/>
                <a:ea typeface="Calibri" panose="020F0502020204030204" pitchFamily="34" charset="0"/>
                <a:cs typeface="Calibri" panose="020F0502020204030204" pitchFamily="34" charset="0"/>
              </a:rPr>
              <a:t> yaş </a:t>
            </a:r>
            <a:r>
              <a:rPr lang="tr-TR" kern="100" dirty="0">
                <a:ea typeface="Calibri" panose="020F0502020204030204" pitchFamily="34" charset="0"/>
                <a:cs typeface="Calibri" panose="020F0502020204030204" pitchFamily="34" charset="0"/>
              </a:rPr>
              <a:t>daha sık</a:t>
            </a:r>
            <a:endParaRPr lang="tr-TR" kern="100" dirty="0">
              <a:effectLst/>
              <a:ea typeface="Calibri" panose="020F0502020204030204" pitchFamily="34" charset="0"/>
              <a:cs typeface="Calibri" panose="020F0502020204030204" pitchFamily="34" charset="0"/>
            </a:endParaRPr>
          </a:p>
          <a:p>
            <a:pPr>
              <a:lnSpc>
                <a:spcPct val="107000"/>
              </a:lnSpc>
              <a:spcAft>
                <a:spcPts val="800"/>
              </a:spcAft>
            </a:pPr>
            <a:r>
              <a:rPr lang="tr-TR" kern="100" dirty="0">
                <a:effectLst/>
                <a:ea typeface="Calibri" panose="020F0502020204030204" pitchFamily="34" charset="0"/>
                <a:cs typeface="Calibri" panose="020F0502020204030204" pitchFamily="34" charset="0"/>
              </a:rPr>
              <a:t>Erkeklerde daha sık</a:t>
            </a:r>
          </a:p>
          <a:p>
            <a:pPr marL="0" indent="0">
              <a:lnSpc>
                <a:spcPct val="107000"/>
              </a:lnSpc>
              <a:spcAft>
                <a:spcPts val="800"/>
              </a:spcAft>
              <a:buNone/>
            </a:pP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pic>
        <p:nvPicPr>
          <p:cNvPr id="4" name="Picture 2">
            <a:extLst>
              <a:ext uri="{FF2B5EF4-FFF2-40B4-BE49-F238E27FC236}">
                <a16:creationId xmlns:a16="http://schemas.microsoft.com/office/drawing/2014/main" id="{CA81D2CD-71D5-59EB-04E0-C03F2DEB22F2}"/>
              </a:ext>
            </a:extLst>
          </p:cNvPr>
          <p:cNvPicPr>
            <a:picLocks noChangeAspect="1"/>
          </p:cNvPicPr>
          <p:nvPr/>
        </p:nvPicPr>
        <p:blipFill>
          <a:blip r:embed="rId2"/>
          <a:stretch>
            <a:fillRect/>
          </a:stretch>
        </p:blipFill>
        <p:spPr>
          <a:xfrm>
            <a:off x="7397392" y="2827560"/>
            <a:ext cx="4710273" cy="3872929"/>
          </a:xfrm>
          <a:prstGeom prst="rect">
            <a:avLst/>
          </a:prstGeom>
        </p:spPr>
      </p:pic>
    </p:spTree>
    <p:extLst>
      <p:ext uri="{BB962C8B-B14F-4D97-AF65-F5344CB8AC3E}">
        <p14:creationId xmlns:p14="http://schemas.microsoft.com/office/powerpoint/2010/main" val="33484021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12426C-0761-5F6F-EB81-DFBC2A9DAAE1}"/>
              </a:ext>
            </a:extLst>
          </p:cNvPr>
          <p:cNvSpPr>
            <a:spLocks noGrp="1"/>
          </p:cNvSpPr>
          <p:nvPr>
            <p:ph type="title"/>
          </p:nvPr>
        </p:nvSpPr>
        <p:spPr/>
        <p:txBody>
          <a:bodyPr/>
          <a:lstStyle/>
          <a:p>
            <a:r>
              <a:rPr lang="tr-TR" dirty="0" err="1"/>
              <a:t>lökoplaki</a:t>
            </a:r>
            <a:endParaRPr lang="tr-TR" dirty="0"/>
          </a:p>
        </p:txBody>
      </p:sp>
      <p:sp>
        <p:nvSpPr>
          <p:cNvPr id="3" name="İçerik Yer Tutucusu 2">
            <a:extLst>
              <a:ext uri="{FF2B5EF4-FFF2-40B4-BE49-F238E27FC236}">
                <a16:creationId xmlns:a16="http://schemas.microsoft.com/office/drawing/2014/main" id="{10620C04-5025-94E5-A062-BD494F74310C}"/>
              </a:ext>
            </a:extLst>
          </p:cNvPr>
          <p:cNvSpPr>
            <a:spLocks noGrp="1"/>
          </p:cNvSpPr>
          <p:nvPr>
            <p:ph idx="1"/>
          </p:nvPr>
        </p:nvSpPr>
        <p:spPr/>
        <p:txBody>
          <a:bodyPr/>
          <a:lstStyle/>
          <a:p>
            <a:pPr marL="0" indent="0">
              <a:lnSpc>
                <a:spcPct val="107000"/>
              </a:lnSpc>
              <a:spcAft>
                <a:spcPts val="800"/>
              </a:spcAft>
              <a:buNone/>
            </a:pPr>
            <a:r>
              <a:rPr lang="tr-TR" sz="2000" b="1" kern="100" dirty="0">
                <a:effectLst/>
                <a:ea typeface="Calibri" panose="020F0502020204030204" pitchFamily="34" charset="0"/>
                <a:cs typeface="Times New Roman" panose="02020603050405020304" pitchFamily="18" charset="0"/>
              </a:rPr>
              <a:t>Etiyoloji ve Patogenez:</a:t>
            </a:r>
          </a:p>
          <a:p>
            <a:pPr>
              <a:lnSpc>
                <a:spcPct val="107000"/>
              </a:lnSpc>
              <a:spcAft>
                <a:spcPts val="800"/>
              </a:spcAft>
            </a:pPr>
            <a:r>
              <a:rPr lang="tr-TR" sz="2000" kern="100" dirty="0">
                <a:effectLst/>
                <a:ea typeface="Calibri" panose="020F0502020204030204" pitchFamily="34" charset="0"/>
                <a:cs typeface="Times New Roman" panose="02020603050405020304" pitchFamily="18" charset="0"/>
              </a:rPr>
              <a:t>Etiyolojide en çok suçlanan ajanlar sigara ve diğer tütün ürünleri</a:t>
            </a:r>
          </a:p>
          <a:p>
            <a:pPr>
              <a:lnSpc>
                <a:spcPct val="107000"/>
              </a:lnSpc>
              <a:spcAft>
                <a:spcPts val="800"/>
              </a:spcAft>
            </a:pPr>
            <a:r>
              <a:rPr lang="tr-TR" sz="2000" kern="100" dirty="0">
                <a:effectLst/>
                <a:ea typeface="Calibri" panose="020F0502020204030204" pitchFamily="34" charset="0"/>
                <a:cs typeface="Times New Roman" panose="02020603050405020304" pitchFamily="18" charset="0"/>
              </a:rPr>
              <a:t>Kronik mekanik, termal ve kimyasal travmalar, alkol kullanımı, kötü ağız hijyeni ve HPV enfeksiyonları da etiyolojide sorumlu</a:t>
            </a:r>
          </a:p>
          <a:p>
            <a:endParaRPr lang="tr-TR" dirty="0"/>
          </a:p>
        </p:txBody>
      </p:sp>
    </p:spTree>
    <p:extLst>
      <p:ext uri="{BB962C8B-B14F-4D97-AF65-F5344CB8AC3E}">
        <p14:creationId xmlns:p14="http://schemas.microsoft.com/office/powerpoint/2010/main" val="36683968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12426C-0761-5F6F-EB81-DFBC2A9DAAE1}"/>
              </a:ext>
            </a:extLst>
          </p:cNvPr>
          <p:cNvSpPr>
            <a:spLocks noGrp="1"/>
          </p:cNvSpPr>
          <p:nvPr>
            <p:ph type="title"/>
          </p:nvPr>
        </p:nvSpPr>
        <p:spPr/>
        <p:txBody>
          <a:bodyPr/>
          <a:lstStyle/>
          <a:p>
            <a:r>
              <a:rPr lang="tr-TR" dirty="0" err="1"/>
              <a:t>lökoplaki</a:t>
            </a:r>
            <a:endParaRPr lang="tr-TR" dirty="0"/>
          </a:p>
        </p:txBody>
      </p:sp>
      <p:sp>
        <p:nvSpPr>
          <p:cNvPr id="3" name="İçerik Yer Tutucusu 2">
            <a:extLst>
              <a:ext uri="{FF2B5EF4-FFF2-40B4-BE49-F238E27FC236}">
                <a16:creationId xmlns:a16="http://schemas.microsoft.com/office/drawing/2014/main" id="{10620C04-5025-94E5-A062-BD494F74310C}"/>
              </a:ext>
            </a:extLst>
          </p:cNvPr>
          <p:cNvSpPr>
            <a:spLocks noGrp="1"/>
          </p:cNvSpPr>
          <p:nvPr>
            <p:ph idx="1"/>
          </p:nvPr>
        </p:nvSpPr>
        <p:spPr>
          <a:xfrm>
            <a:off x="1069848" y="2093976"/>
            <a:ext cx="10058400" cy="4050792"/>
          </a:xfrm>
        </p:spPr>
        <p:txBody>
          <a:bodyPr>
            <a:normAutofit/>
          </a:bodyPr>
          <a:lstStyle/>
          <a:p>
            <a:pPr marL="0" indent="0">
              <a:lnSpc>
                <a:spcPct val="107000"/>
              </a:lnSpc>
              <a:spcAft>
                <a:spcPts val="800"/>
              </a:spcAft>
              <a:buNone/>
            </a:pPr>
            <a:r>
              <a:rPr lang="tr-TR" sz="2000" b="1" kern="100" dirty="0">
                <a:effectLst/>
                <a:ea typeface="Calibri" panose="020F0502020204030204" pitchFamily="34" charset="0"/>
                <a:cs typeface="Times New Roman" panose="02020603050405020304" pitchFamily="18" charset="0"/>
              </a:rPr>
              <a:t>Klinik:</a:t>
            </a:r>
          </a:p>
          <a:p>
            <a:pPr>
              <a:spcBef>
                <a:spcPts val="0"/>
              </a:spcBef>
            </a:pPr>
            <a:r>
              <a:rPr lang="tr-TR" sz="2000" dirty="0">
                <a:effectLst/>
                <a:ea typeface="Calibri" panose="020F0502020204030204" pitchFamily="34" charset="0"/>
                <a:cs typeface="Times New Roman" panose="02020603050405020304" pitchFamily="18" charset="0"/>
              </a:rPr>
              <a:t>Genellikle ağızda, normal görünümlü mukoza üzerinde, </a:t>
            </a:r>
          </a:p>
          <a:p>
            <a:pPr marL="0" indent="0">
              <a:spcBef>
                <a:spcPts val="0"/>
              </a:spcBef>
              <a:buNone/>
            </a:pPr>
            <a:r>
              <a:rPr lang="tr-TR" dirty="0">
                <a:ea typeface="Calibri" panose="020F0502020204030204" pitchFamily="34" charset="0"/>
                <a:cs typeface="Times New Roman" panose="02020603050405020304" pitchFamily="18" charset="0"/>
              </a:rPr>
              <a:t>  </a:t>
            </a:r>
            <a:r>
              <a:rPr lang="tr-TR" sz="2000" dirty="0">
                <a:effectLst/>
                <a:ea typeface="Calibri" panose="020F0502020204030204" pitchFamily="34" charset="0"/>
                <a:cs typeface="Times New Roman" panose="02020603050405020304" pitchFamily="18" charset="0"/>
              </a:rPr>
              <a:t>keskin sınırlı, </a:t>
            </a:r>
            <a:r>
              <a:rPr lang="tr-TR" sz="2000" dirty="0" err="1">
                <a:effectLst/>
                <a:ea typeface="Calibri" panose="020F0502020204030204" pitchFamily="34" charset="0"/>
                <a:cs typeface="Times New Roman" panose="02020603050405020304" pitchFamily="18" charset="0"/>
              </a:rPr>
              <a:t>soliter</a:t>
            </a:r>
            <a:r>
              <a:rPr lang="tr-TR" sz="2000" dirty="0">
                <a:effectLst/>
                <a:ea typeface="Calibri" panose="020F0502020204030204" pitchFamily="34" charset="0"/>
                <a:cs typeface="Times New Roman" panose="02020603050405020304" pitchFamily="18" charset="0"/>
              </a:rPr>
              <a:t>, mukozaya yapışık, beyaz plaklar şeklinde</a:t>
            </a:r>
          </a:p>
          <a:p>
            <a:r>
              <a:rPr lang="tr-TR" sz="2000" dirty="0">
                <a:effectLst/>
                <a:ea typeface="Calibri" panose="020F0502020204030204" pitchFamily="34" charset="0"/>
                <a:cs typeface="Times New Roman" panose="02020603050405020304" pitchFamily="18" charset="0"/>
              </a:rPr>
              <a:t>Kaldırılmaya çalışınca kolayca kanar</a:t>
            </a:r>
          </a:p>
          <a:p>
            <a:r>
              <a:rPr lang="tr-TR" sz="2000" dirty="0">
                <a:effectLst/>
                <a:ea typeface="Calibri" panose="020F0502020204030204" pitchFamily="34" charset="0"/>
                <a:cs typeface="Times New Roman" panose="02020603050405020304" pitchFamily="18" charset="0"/>
              </a:rPr>
              <a:t>Genellikle asemptomatik olan bu lezyonlar en sık dudak </a:t>
            </a:r>
            <a:r>
              <a:rPr lang="tr-TR" sz="2000" dirty="0" err="1">
                <a:effectLst/>
                <a:ea typeface="Calibri" panose="020F0502020204030204" pitchFamily="34" charset="0"/>
                <a:cs typeface="Times New Roman" panose="02020603050405020304" pitchFamily="18" charset="0"/>
              </a:rPr>
              <a:t>komissürleri</a:t>
            </a:r>
            <a:r>
              <a:rPr lang="tr-TR" sz="2000" dirty="0">
                <a:effectLst/>
                <a:ea typeface="Calibri" panose="020F0502020204030204" pitchFamily="34" charset="0"/>
                <a:cs typeface="Times New Roman" panose="02020603050405020304" pitchFamily="18" charset="0"/>
              </a:rPr>
              <a:t> ve yanak mukozası yerleşimli</a:t>
            </a:r>
          </a:p>
          <a:p>
            <a:r>
              <a:rPr lang="tr-TR" sz="2000" dirty="0">
                <a:effectLst/>
                <a:ea typeface="Calibri" panose="020F0502020204030204" pitchFamily="34" charset="0"/>
                <a:cs typeface="Times New Roman" panose="02020603050405020304" pitchFamily="18" charset="0"/>
              </a:rPr>
              <a:t>Ağız tabanı, dil, dudaklar ve </a:t>
            </a:r>
            <a:r>
              <a:rPr lang="tr-TR" sz="2000" dirty="0" err="1">
                <a:effectLst/>
                <a:ea typeface="Calibri" panose="020F0502020204030204" pitchFamily="34" charset="0"/>
                <a:cs typeface="Times New Roman" panose="02020603050405020304" pitchFamily="18" charset="0"/>
              </a:rPr>
              <a:t>vermilyon</a:t>
            </a:r>
            <a:r>
              <a:rPr lang="tr-TR" sz="2000" dirty="0">
                <a:effectLst/>
                <a:ea typeface="Calibri" panose="020F0502020204030204" pitchFamily="34" charset="0"/>
                <a:cs typeface="Times New Roman" panose="02020603050405020304" pitchFamily="18" charset="0"/>
              </a:rPr>
              <a:t> yerleşimli </a:t>
            </a:r>
            <a:r>
              <a:rPr lang="tr-TR" sz="2000" dirty="0" err="1">
                <a:effectLst/>
                <a:ea typeface="Calibri" panose="020F0502020204030204" pitchFamily="34" charset="0"/>
                <a:cs typeface="Times New Roman" panose="02020603050405020304" pitchFamily="18" charset="0"/>
              </a:rPr>
              <a:t>lökopilakiler</a:t>
            </a:r>
            <a:r>
              <a:rPr lang="tr-TR" sz="2000" dirty="0">
                <a:effectLst/>
                <a:ea typeface="Calibri" panose="020F0502020204030204" pitchFamily="34" charset="0"/>
                <a:cs typeface="Times New Roman" panose="02020603050405020304" pitchFamily="18" charset="0"/>
              </a:rPr>
              <a:t> malignite açısından yüksek riskli</a:t>
            </a:r>
          </a:p>
          <a:p>
            <a:r>
              <a:rPr lang="tr-TR" sz="2000" kern="100" dirty="0" err="1">
                <a:effectLst/>
                <a:ea typeface="Calibri" panose="020F0502020204030204" pitchFamily="34" charset="0"/>
                <a:cs typeface="Times New Roman" panose="02020603050405020304" pitchFamily="18" charset="0"/>
              </a:rPr>
              <a:t>Vulvar</a:t>
            </a:r>
            <a:r>
              <a:rPr lang="tr-TR" sz="2000" kern="100" dirty="0">
                <a:effectLst/>
                <a:ea typeface="Calibri" panose="020F0502020204030204" pitchFamily="34" charset="0"/>
                <a:cs typeface="Times New Roman" panose="02020603050405020304" pitchFamily="18" charset="0"/>
              </a:rPr>
              <a:t> </a:t>
            </a:r>
            <a:r>
              <a:rPr lang="tr-TR" sz="2000" kern="100" dirty="0" err="1">
                <a:effectLst/>
                <a:ea typeface="Calibri" panose="020F0502020204030204" pitchFamily="34" charset="0"/>
                <a:cs typeface="Times New Roman" panose="02020603050405020304" pitchFamily="18" charset="0"/>
              </a:rPr>
              <a:t>lökoplaki</a:t>
            </a:r>
            <a:r>
              <a:rPr lang="tr-TR" sz="2000" kern="100" dirty="0">
                <a:effectLst/>
                <a:ea typeface="Calibri" panose="020F0502020204030204" pitchFamily="34" charset="0"/>
                <a:cs typeface="Times New Roman" panose="02020603050405020304" pitchFamily="18" charset="0"/>
              </a:rPr>
              <a:t> daha çok postmenopozal kadınlarda; </a:t>
            </a:r>
            <a:r>
              <a:rPr lang="tr-TR" kern="100" dirty="0">
                <a:ea typeface="Calibri" panose="020F0502020204030204" pitchFamily="34" charset="0"/>
                <a:cs typeface="Times New Roman" panose="02020603050405020304" pitchFamily="18" charset="0"/>
              </a:rPr>
              <a:t>g</a:t>
            </a:r>
            <a:r>
              <a:rPr lang="tr-TR" sz="2000" kern="100" dirty="0">
                <a:effectLst/>
                <a:ea typeface="Calibri" panose="020F0502020204030204" pitchFamily="34" charset="0"/>
                <a:cs typeface="Times New Roman" panose="02020603050405020304" pitchFamily="18" charset="0"/>
              </a:rPr>
              <a:t>ri-beyaz renkte, </a:t>
            </a:r>
            <a:r>
              <a:rPr lang="tr-TR" sz="2000" kern="100" dirty="0" err="1">
                <a:effectLst/>
                <a:ea typeface="Calibri" panose="020F0502020204030204" pitchFamily="34" charset="0"/>
                <a:cs typeface="Times New Roman" panose="02020603050405020304" pitchFamily="18" charset="0"/>
              </a:rPr>
              <a:t>hiperkerarotik</a:t>
            </a:r>
            <a:r>
              <a:rPr lang="tr-TR" sz="2000" kern="100" dirty="0">
                <a:effectLst/>
                <a:ea typeface="Calibri" panose="020F0502020204030204" pitchFamily="34" charset="0"/>
                <a:cs typeface="Times New Roman" panose="02020603050405020304" pitchFamily="18" charset="0"/>
              </a:rPr>
              <a:t>, kaşıntılı plaklar</a:t>
            </a:r>
          </a:p>
          <a:p>
            <a:endParaRPr lang="tr-TR" dirty="0"/>
          </a:p>
        </p:txBody>
      </p:sp>
      <p:pic>
        <p:nvPicPr>
          <p:cNvPr id="5" name="Picture 2">
            <a:extLst>
              <a:ext uri="{FF2B5EF4-FFF2-40B4-BE49-F238E27FC236}">
                <a16:creationId xmlns:a16="http://schemas.microsoft.com/office/drawing/2014/main" id="{6564192E-CAC9-FDFC-1D08-7DE123FEA54D}"/>
              </a:ext>
            </a:extLst>
          </p:cNvPr>
          <p:cNvPicPr>
            <a:picLocks noChangeAspect="1"/>
          </p:cNvPicPr>
          <p:nvPr/>
        </p:nvPicPr>
        <p:blipFill>
          <a:blip r:embed="rId2"/>
          <a:stretch>
            <a:fillRect/>
          </a:stretch>
        </p:blipFill>
        <p:spPr>
          <a:xfrm>
            <a:off x="8774129" y="-102742"/>
            <a:ext cx="3130195" cy="3821987"/>
          </a:xfrm>
          <a:prstGeom prst="rect">
            <a:avLst/>
          </a:prstGeom>
        </p:spPr>
      </p:pic>
    </p:spTree>
    <p:extLst>
      <p:ext uri="{BB962C8B-B14F-4D97-AF65-F5344CB8AC3E}">
        <p14:creationId xmlns:p14="http://schemas.microsoft.com/office/powerpoint/2010/main" val="31792209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12426C-0761-5F6F-EB81-DFBC2A9DAAE1}"/>
              </a:ext>
            </a:extLst>
          </p:cNvPr>
          <p:cNvSpPr>
            <a:spLocks noGrp="1"/>
          </p:cNvSpPr>
          <p:nvPr>
            <p:ph type="title"/>
          </p:nvPr>
        </p:nvSpPr>
        <p:spPr/>
        <p:txBody>
          <a:bodyPr/>
          <a:lstStyle/>
          <a:p>
            <a:r>
              <a:rPr lang="tr-TR" dirty="0" err="1"/>
              <a:t>lökoplaki</a:t>
            </a:r>
            <a:endParaRPr lang="tr-TR" dirty="0"/>
          </a:p>
        </p:txBody>
      </p:sp>
      <p:sp>
        <p:nvSpPr>
          <p:cNvPr id="3" name="İçerik Yer Tutucusu 2">
            <a:extLst>
              <a:ext uri="{FF2B5EF4-FFF2-40B4-BE49-F238E27FC236}">
                <a16:creationId xmlns:a16="http://schemas.microsoft.com/office/drawing/2014/main" id="{10620C04-5025-94E5-A062-BD494F74310C}"/>
              </a:ext>
            </a:extLst>
          </p:cNvPr>
          <p:cNvSpPr>
            <a:spLocks noGrp="1"/>
          </p:cNvSpPr>
          <p:nvPr>
            <p:ph idx="1"/>
          </p:nvPr>
        </p:nvSpPr>
        <p:spPr/>
        <p:txBody>
          <a:bodyPr>
            <a:normAutofit/>
          </a:bodyPr>
          <a:lstStyle/>
          <a:p>
            <a:pPr marL="0" indent="0">
              <a:lnSpc>
                <a:spcPct val="107000"/>
              </a:lnSpc>
              <a:spcAft>
                <a:spcPts val="800"/>
              </a:spcAft>
              <a:buNone/>
            </a:pPr>
            <a:r>
              <a:rPr lang="tr-TR" b="1" kern="100" dirty="0">
                <a:effectLst/>
                <a:ea typeface="Calibri" panose="020F0502020204030204" pitchFamily="34" charset="0"/>
                <a:cs typeface="Times New Roman" panose="02020603050405020304" pitchFamily="18" charset="0"/>
              </a:rPr>
              <a:t>Seyir ve </a:t>
            </a:r>
            <a:r>
              <a:rPr lang="tr-TR" b="1" kern="100" dirty="0" err="1">
                <a:effectLst/>
                <a:ea typeface="Calibri" panose="020F0502020204030204" pitchFamily="34" charset="0"/>
                <a:cs typeface="Times New Roman" panose="02020603050405020304" pitchFamily="18" charset="0"/>
              </a:rPr>
              <a:t>Prognoz</a:t>
            </a:r>
            <a:r>
              <a:rPr lang="tr-TR" b="1" kern="100" dirty="0">
                <a:effectLst/>
                <a:ea typeface="Calibri" panose="020F0502020204030204" pitchFamily="34" charset="0"/>
                <a:cs typeface="Times New Roman" panose="02020603050405020304" pitchFamily="18" charset="0"/>
              </a:rPr>
              <a:t>:</a:t>
            </a:r>
            <a:endParaRPr lang="tr-TR" kern="100" dirty="0">
              <a:effectLst/>
              <a:ea typeface="Calibri" panose="020F0502020204030204" pitchFamily="34" charset="0"/>
              <a:cs typeface="Times New Roman" panose="02020603050405020304" pitchFamily="18" charset="0"/>
            </a:endParaRPr>
          </a:p>
          <a:p>
            <a:pPr>
              <a:lnSpc>
                <a:spcPct val="107000"/>
              </a:lnSpc>
              <a:spcAft>
                <a:spcPts val="800"/>
              </a:spcAft>
            </a:pPr>
            <a:r>
              <a:rPr lang="tr-TR" dirty="0">
                <a:effectLst/>
                <a:ea typeface="Calibri" panose="020F0502020204030204" pitchFamily="34" charset="0"/>
                <a:cs typeface="Times New Roman" panose="02020603050405020304" pitchFamily="18" charset="0"/>
              </a:rPr>
              <a:t>Tüm </a:t>
            </a:r>
            <a:r>
              <a:rPr lang="tr-TR" dirty="0" err="1">
                <a:effectLst/>
                <a:ea typeface="Calibri" panose="020F0502020204030204" pitchFamily="34" charset="0"/>
                <a:cs typeface="Times New Roman" panose="02020603050405020304" pitchFamily="18" charset="0"/>
              </a:rPr>
              <a:t>lökoplakiler</a:t>
            </a:r>
            <a:r>
              <a:rPr lang="tr-TR" dirty="0">
                <a:effectLst/>
                <a:ea typeface="Calibri" panose="020F0502020204030204" pitchFamily="34" charset="0"/>
                <a:cs typeface="Times New Roman" panose="02020603050405020304" pitchFamily="18" charset="0"/>
              </a:rPr>
              <a:t> göz önüne alındığında lezyonların %10-25'inde displastik değişiklik</a:t>
            </a:r>
            <a:endParaRPr lang="tr-TR" dirty="0">
              <a:ea typeface="Calibri" panose="020F0502020204030204" pitchFamily="34" charset="0"/>
              <a:cs typeface="Times New Roman" panose="02020603050405020304" pitchFamily="18" charset="0"/>
            </a:endParaRPr>
          </a:p>
          <a:p>
            <a:pPr>
              <a:lnSpc>
                <a:spcPct val="107000"/>
              </a:lnSpc>
              <a:spcAft>
                <a:spcPts val="800"/>
              </a:spcAft>
            </a:pPr>
            <a:endParaRPr lang="tr-TR" b="1" kern="100" dirty="0">
              <a:effectLst/>
              <a:ea typeface="Calibri" panose="020F0502020204030204" pitchFamily="34" charset="0"/>
              <a:cs typeface="Times New Roman" panose="02020603050405020304" pitchFamily="18" charset="0"/>
            </a:endParaRPr>
          </a:p>
          <a:p>
            <a:r>
              <a:rPr lang="tr-TR" dirty="0" err="1">
                <a:effectLst/>
                <a:ea typeface="Calibri" panose="020F0502020204030204" pitchFamily="34" charset="0"/>
                <a:cs typeface="Times New Roman" panose="02020603050405020304" pitchFamily="18" charset="0"/>
              </a:rPr>
              <a:t>Malign</a:t>
            </a:r>
            <a:r>
              <a:rPr lang="tr-TR" dirty="0">
                <a:effectLst/>
                <a:ea typeface="Calibri" panose="020F0502020204030204" pitchFamily="34" charset="0"/>
                <a:cs typeface="Times New Roman" panose="02020603050405020304" pitchFamily="18" charset="0"/>
              </a:rPr>
              <a:t> transformasyon riski homojen </a:t>
            </a:r>
            <a:r>
              <a:rPr lang="tr-TR" dirty="0" err="1">
                <a:effectLst/>
                <a:ea typeface="Calibri" panose="020F0502020204030204" pitchFamily="34" charset="0"/>
                <a:cs typeface="Times New Roman" panose="02020603050405020304" pitchFamily="18" charset="0"/>
              </a:rPr>
              <a:t>lökoplakide</a:t>
            </a:r>
            <a:r>
              <a:rPr lang="tr-TR" dirty="0">
                <a:effectLst/>
                <a:ea typeface="Calibri" panose="020F0502020204030204" pitchFamily="34" charset="0"/>
                <a:cs typeface="Times New Roman" panose="02020603050405020304" pitchFamily="18" charset="0"/>
              </a:rPr>
              <a:t> %1-7, </a:t>
            </a:r>
            <a:r>
              <a:rPr lang="tr-TR" dirty="0" err="1">
                <a:effectLst/>
                <a:ea typeface="Calibri" panose="020F0502020204030204" pitchFamily="34" charset="0"/>
                <a:cs typeface="Times New Roman" panose="02020603050405020304" pitchFamily="18" charset="0"/>
              </a:rPr>
              <a:t>eritrolökoplakide</a:t>
            </a:r>
            <a:r>
              <a:rPr lang="tr-TR" dirty="0">
                <a:effectLst/>
                <a:ea typeface="Calibri" panose="020F0502020204030204" pitchFamily="34" charset="0"/>
                <a:cs typeface="Times New Roman" panose="02020603050405020304" pitchFamily="18" charset="0"/>
              </a:rPr>
              <a:t> %18-47, </a:t>
            </a:r>
            <a:r>
              <a:rPr lang="tr-TR" dirty="0" err="1">
                <a:effectLst/>
                <a:ea typeface="Calibri" panose="020F0502020204030204" pitchFamily="34" charset="0"/>
                <a:cs typeface="Times New Roman" panose="02020603050405020304" pitchFamily="18" charset="0"/>
              </a:rPr>
              <a:t>verrüköz</a:t>
            </a:r>
            <a:r>
              <a:rPr lang="tr-TR" dirty="0">
                <a:effectLst/>
                <a:ea typeface="Calibri" panose="020F0502020204030204" pitchFamily="34" charset="0"/>
                <a:cs typeface="Times New Roman" panose="02020603050405020304" pitchFamily="18" charset="0"/>
              </a:rPr>
              <a:t> proliferatif </a:t>
            </a:r>
            <a:r>
              <a:rPr lang="tr-TR" dirty="0" err="1">
                <a:effectLst/>
                <a:ea typeface="Calibri" panose="020F0502020204030204" pitchFamily="34" charset="0"/>
                <a:cs typeface="Times New Roman" panose="02020603050405020304" pitchFamily="18" charset="0"/>
              </a:rPr>
              <a:t>lökoplakide</a:t>
            </a:r>
            <a:r>
              <a:rPr lang="tr-TR" dirty="0">
                <a:effectLst/>
                <a:ea typeface="Calibri" panose="020F0502020204030204" pitchFamily="34" charset="0"/>
                <a:cs typeface="Times New Roman" panose="02020603050405020304" pitchFamily="18" charset="0"/>
              </a:rPr>
              <a:t> ise %60-100</a:t>
            </a:r>
          </a:p>
          <a:p>
            <a:pPr>
              <a:lnSpc>
                <a:spcPct val="107000"/>
              </a:lnSpc>
              <a:spcAft>
                <a:spcPts val="800"/>
              </a:spcAft>
            </a:pPr>
            <a:endParaRPr lang="tr-TR"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40355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12426C-0761-5F6F-EB81-DFBC2A9DAAE1}"/>
              </a:ext>
            </a:extLst>
          </p:cNvPr>
          <p:cNvSpPr>
            <a:spLocks noGrp="1"/>
          </p:cNvSpPr>
          <p:nvPr>
            <p:ph type="title"/>
          </p:nvPr>
        </p:nvSpPr>
        <p:spPr/>
        <p:txBody>
          <a:bodyPr/>
          <a:lstStyle/>
          <a:p>
            <a:r>
              <a:rPr lang="tr-TR" dirty="0" err="1"/>
              <a:t>lökoplaki</a:t>
            </a:r>
            <a:endParaRPr lang="tr-TR" dirty="0"/>
          </a:p>
        </p:txBody>
      </p:sp>
      <p:sp>
        <p:nvSpPr>
          <p:cNvPr id="3" name="İçerik Yer Tutucusu 2">
            <a:extLst>
              <a:ext uri="{FF2B5EF4-FFF2-40B4-BE49-F238E27FC236}">
                <a16:creationId xmlns:a16="http://schemas.microsoft.com/office/drawing/2014/main" id="{10620C04-5025-94E5-A062-BD494F74310C}"/>
              </a:ext>
            </a:extLst>
          </p:cNvPr>
          <p:cNvSpPr>
            <a:spLocks noGrp="1"/>
          </p:cNvSpPr>
          <p:nvPr>
            <p:ph idx="1"/>
          </p:nvPr>
        </p:nvSpPr>
        <p:spPr/>
        <p:txBody>
          <a:bodyPr>
            <a:normAutofit/>
          </a:bodyPr>
          <a:lstStyle/>
          <a:p>
            <a:pPr marL="0" indent="0">
              <a:buNone/>
            </a:pPr>
            <a:r>
              <a:rPr lang="tr-TR" b="1" dirty="0">
                <a:cs typeface="Calibri" panose="020F0502020204030204" pitchFamily="34" charset="0"/>
              </a:rPr>
              <a:t>Tedavi</a:t>
            </a:r>
          </a:p>
          <a:p>
            <a:r>
              <a:rPr lang="tr-TR" dirty="0">
                <a:effectLst/>
                <a:ea typeface="Calibri" panose="020F0502020204030204" pitchFamily="34" charset="0"/>
                <a:cs typeface="Times New Roman" panose="02020603050405020304" pitchFamily="18" charset="0"/>
              </a:rPr>
              <a:t>Displazi görülmeyen veya hafif displazi izlenen lezyonlarda tedavi yaklaşımında lezyonun yerleşim yeri önemli</a:t>
            </a:r>
          </a:p>
          <a:p>
            <a:r>
              <a:rPr lang="tr-TR" dirty="0">
                <a:effectLst/>
                <a:ea typeface="Calibri" panose="020F0502020204030204" pitchFamily="34" charset="0"/>
                <a:cs typeface="Times New Roman" panose="02020603050405020304" pitchFamily="18" charset="0"/>
              </a:rPr>
              <a:t>Yanak mukozası, üst dudak mukozası ve sert damak, düşük riskli bölgeler olup, bu bölgelerdeki lezyonların tedavisinde sigara, tütün ürünleri ve kronik travma gibi tetikleyici faktörlerden kaçınılması beraberinde hastanın yakın takibi gerekir</a:t>
            </a:r>
          </a:p>
          <a:p>
            <a:r>
              <a:rPr lang="tr-TR" dirty="0">
                <a:effectLst/>
                <a:ea typeface="Calibri" panose="020F0502020204030204" pitchFamily="34" charset="0"/>
                <a:cs typeface="Times New Roman" panose="02020603050405020304" pitchFamily="18" charset="0"/>
              </a:rPr>
              <a:t>Bu lezyonların önemli bir kısmı tetikleyici faktörler ortadan kalkınca </a:t>
            </a:r>
            <a:r>
              <a:rPr lang="tr-TR" dirty="0" err="1">
                <a:effectLst/>
                <a:ea typeface="Calibri" panose="020F0502020204030204" pitchFamily="34" charset="0"/>
                <a:cs typeface="Times New Roman" panose="02020603050405020304" pitchFamily="18" charset="0"/>
              </a:rPr>
              <a:t>spontan</a:t>
            </a:r>
            <a:r>
              <a:rPr lang="tr-TR" dirty="0">
                <a:effectLst/>
                <a:ea typeface="Calibri" panose="020F0502020204030204" pitchFamily="34" charset="0"/>
                <a:cs typeface="Times New Roman" panose="02020603050405020304" pitchFamily="18" charset="0"/>
              </a:rPr>
              <a:t> gerileme gösterir</a:t>
            </a:r>
            <a:endParaRPr lang="tr-TR" dirty="0"/>
          </a:p>
        </p:txBody>
      </p:sp>
    </p:spTree>
    <p:extLst>
      <p:ext uri="{BB962C8B-B14F-4D97-AF65-F5344CB8AC3E}">
        <p14:creationId xmlns:p14="http://schemas.microsoft.com/office/powerpoint/2010/main" val="1300327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12426C-0761-5F6F-EB81-DFBC2A9DAAE1}"/>
              </a:ext>
            </a:extLst>
          </p:cNvPr>
          <p:cNvSpPr>
            <a:spLocks noGrp="1"/>
          </p:cNvSpPr>
          <p:nvPr>
            <p:ph type="title"/>
          </p:nvPr>
        </p:nvSpPr>
        <p:spPr/>
        <p:txBody>
          <a:bodyPr/>
          <a:lstStyle/>
          <a:p>
            <a:r>
              <a:rPr lang="tr-TR" dirty="0" err="1"/>
              <a:t>lökoplaki</a:t>
            </a:r>
            <a:endParaRPr lang="tr-TR" dirty="0"/>
          </a:p>
        </p:txBody>
      </p:sp>
      <p:sp>
        <p:nvSpPr>
          <p:cNvPr id="3" name="İçerik Yer Tutucusu 2">
            <a:extLst>
              <a:ext uri="{FF2B5EF4-FFF2-40B4-BE49-F238E27FC236}">
                <a16:creationId xmlns:a16="http://schemas.microsoft.com/office/drawing/2014/main" id="{10620C04-5025-94E5-A062-BD494F74310C}"/>
              </a:ext>
            </a:extLst>
          </p:cNvPr>
          <p:cNvSpPr>
            <a:spLocks noGrp="1"/>
          </p:cNvSpPr>
          <p:nvPr>
            <p:ph idx="1"/>
          </p:nvPr>
        </p:nvSpPr>
        <p:spPr/>
        <p:txBody>
          <a:bodyPr/>
          <a:lstStyle/>
          <a:p>
            <a:pPr marL="0" indent="0">
              <a:buNone/>
            </a:pPr>
            <a:r>
              <a:rPr lang="tr-TR" b="1" dirty="0">
                <a:cs typeface="Calibri" panose="020F0502020204030204" pitchFamily="34" charset="0"/>
              </a:rPr>
              <a:t>Tedavi</a:t>
            </a:r>
          </a:p>
          <a:p>
            <a:r>
              <a:rPr lang="tr-TR" kern="100" dirty="0">
                <a:effectLst/>
                <a:ea typeface="Calibri" panose="020F0502020204030204" pitchFamily="34" charset="0"/>
                <a:cs typeface="Times New Roman" panose="02020603050405020304" pitchFamily="18" charset="0"/>
              </a:rPr>
              <a:t>Orta ve şiddetli displazi gösteren lezyonlar mutlaka tedavi edilmeli</a:t>
            </a:r>
          </a:p>
          <a:p>
            <a:r>
              <a:rPr lang="tr-TR" kern="100" dirty="0">
                <a:effectLst/>
                <a:ea typeface="Calibri" panose="020F0502020204030204" pitchFamily="34" charset="0"/>
                <a:cs typeface="Times New Roman" panose="02020603050405020304" pitchFamily="18" charset="0"/>
              </a:rPr>
              <a:t>Tedavide cerrahi eksizyon, </a:t>
            </a:r>
            <a:r>
              <a:rPr lang="tr-TR" kern="100" dirty="0" err="1">
                <a:effectLst/>
                <a:ea typeface="Calibri" panose="020F0502020204030204" pitchFamily="34" charset="0"/>
                <a:cs typeface="Times New Roman" panose="02020603050405020304" pitchFamily="18" charset="0"/>
              </a:rPr>
              <a:t>kriyoterapi</a:t>
            </a:r>
            <a:r>
              <a:rPr lang="tr-TR" kern="100" dirty="0">
                <a:effectLst/>
                <a:ea typeface="Calibri" panose="020F0502020204030204" pitchFamily="34" charset="0"/>
                <a:cs typeface="Times New Roman" panose="02020603050405020304" pitchFamily="18" charset="0"/>
              </a:rPr>
              <a:t>, </a:t>
            </a:r>
            <a:r>
              <a:rPr lang="tr-TR" kern="100" dirty="0" err="1">
                <a:effectLst/>
                <a:ea typeface="Calibri" panose="020F0502020204030204" pitchFamily="34" charset="0"/>
                <a:cs typeface="Times New Roman" panose="02020603050405020304" pitchFamily="18" charset="0"/>
              </a:rPr>
              <a:t>elektrokoterizasyon</a:t>
            </a:r>
            <a:r>
              <a:rPr lang="tr-TR" kern="100" dirty="0">
                <a:effectLst/>
                <a:ea typeface="Calibri" panose="020F0502020204030204" pitchFamily="34" charset="0"/>
                <a:cs typeface="Times New Roman" panose="02020603050405020304" pitchFamily="18" charset="0"/>
              </a:rPr>
              <a:t>, lazer ablasyon gibi </a:t>
            </a:r>
            <a:r>
              <a:rPr lang="tr-TR" kern="100" dirty="0" err="1">
                <a:effectLst/>
                <a:ea typeface="Calibri" panose="020F0502020204030204" pitchFamily="34" charset="0"/>
                <a:cs typeface="Times New Roman" panose="02020603050405020304" pitchFamily="18" charset="0"/>
              </a:rPr>
              <a:t>ablativ</a:t>
            </a:r>
            <a:r>
              <a:rPr lang="tr-TR" kern="100" dirty="0">
                <a:effectLst/>
                <a:ea typeface="Calibri" panose="020F0502020204030204" pitchFamily="34" charset="0"/>
                <a:cs typeface="Times New Roman" panose="02020603050405020304" pitchFamily="18" charset="0"/>
              </a:rPr>
              <a:t> yöntemler veya topikal ya da sistemik </a:t>
            </a:r>
            <a:r>
              <a:rPr lang="tr-TR" kern="100" dirty="0" err="1">
                <a:effectLst/>
                <a:ea typeface="Calibri" panose="020F0502020204030204" pitchFamily="34" charset="0"/>
                <a:cs typeface="Times New Roman" panose="02020603050405020304" pitchFamily="18" charset="0"/>
              </a:rPr>
              <a:t>izotretinoin</a:t>
            </a:r>
            <a:endParaRPr lang="tr-TR" kern="100" dirty="0">
              <a:effectLst/>
              <a:ea typeface="Calibri" panose="020F0502020204030204" pitchFamily="34" charset="0"/>
              <a:cs typeface="Times New Roman" panose="02020603050405020304" pitchFamily="18" charset="0"/>
            </a:endParaRPr>
          </a:p>
          <a:p>
            <a:r>
              <a:rPr lang="tr-TR" kern="100" dirty="0">
                <a:effectLst/>
                <a:ea typeface="Calibri" panose="020F0502020204030204" pitchFamily="34" charset="0"/>
                <a:cs typeface="Times New Roman" panose="02020603050405020304" pitchFamily="18" charset="0"/>
              </a:rPr>
              <a:t>Dudak ve </a:t>
            </a:r>
            <a:r>
              <a:rPr lang="tr-TR" kern="100" dirty="0" err="1">
                <a:effectLst/>
                <a:ea typeface="Calibri" panose="020F0502020204030204" pitchFamily="34" charset="0"/>
                <a:cs typeface="Times New Roman" panose="02020603050405020304" pitchFamily="18" charset="0"/>
              </a:rPr>
              <a:t>genital</a:t>
            </a:r>
            <a:r>
              <a:rPr lang="tr-TR" kern="100" dirty="0">
                <a:effectLst/>
                <a:ea typeface="Calibri" panose="020F0502020204030204" pitchFamily="34" charset="0"/>
                <a:cs typeface="Times New Roman" panose="02020603050405020304" pitchFamily="18" charset="0"/>
              </a:rPr>
              <a:t> mukoza lezyonlarının tedavisinde topikal 5-flourourasil</a:t>
            </a:r>
          </a:p>
          <a:p>
            <a:endParaRPr lang="tr-TR" kern="100" dirty="0">
              <a:effectLst/>
              <a:ea typeface="Calibri" panose="020F0502020204030204" pitchFamily="34" charset="0"/>
              <a:cs typeface="Times New Roman" panose="02020603050405020304" pitchFamily="18" charset="0"/>
            </a:endParaRPr>
          </a:p>
          <a:p>
            <a:r>
              <a:rPr lang="tr-TR" kern="100" dirty="0">
                <a:effectLst/>
                <a:ea typeface="Calibri" panose="020F0502020204030204" pitchFamily="34" charset="0"/>
                <a:cs typeface="Times New Roman" panose="02020603050405020304" pitchFamily="18" charset="0"/>
              </a:rPr>
              <a:t>Tedavi sonrası klinik olarak lezyon tamamen gerilediği durumda bile </a:t>
            </a:r>
            <a:r>
              <a:rPr lang="tr-TR" b="1" kern="100" dirty="0" err="1">
                <a:effectLst/>
                <a:ea typeface="Calibri" panose="020F0502020204030204" pitchFamily="34" charset="0"/>
                <a:cs typeface="Times New Roman" panose="02020603050405020304" pitchFamily="18" charset="0"/>
              </a:rPr>
              <a:t>rekürrens</a:t>
            </a:r>
            <a:r>
              <a:rPr lang="tr-TR" b="1" kern="100" dirty="0">
                <a:effectLst/>
                <a:ea typeface="Calibri" panose="020F0502020204030204" pitchFamily="34" charset="0"/>
                <a:cs typeface="Times New Roman" panose="02020603050405020304" pitchFamily="18" charset="0"/>
              </a:rPr>
              <a:t> oranları %10-30</a:t>
            </a:r>
          </a:p>
          <a:p>
            <a:r>
              <a:rPr lang="tr-TR" kern="100" dirty="0">
                <a:effectLst/>
                <a:ea typeface="Calibri" panose="020F0502020204030204" pitchFamily="34" charset="0"/>
                <a:cs typeface="Times New Roman" panose="02020603050405020304" pitchFamily="18" charset="0"/>
              </a:rPr>
              <a:t>Bu nedenle hastalar tedavi sonrası </a:t>
            </a:r>
            <a:r>
              <a:rPr lang="tr-TR" b="1" kern="100" dirty="0">
                <a:effectLst/>
                <a:ea typeface="Calibri" panose="020F0502020204030204" pitchFamily="34" charset="0"/>
                <a:cs typeface="Times New Roman" panose="02020603050405020304" pitchFamily="18" charset="0"/>
              </a:rPr>
              <a:t>hayat boyu düzenli olarak izlenmeli</a:t>
            </a:r>
          </a:p>
          <a:p>
            <a:endParaRPr lang="tr-TR" dirty="0"/>
          </a:p>
        </p:txBody>
      </p:sp>
    </p:spTree>
    <p:extLst>
      <p:ext uri="{BB962C8B-B14F-4D97-AF65-F5344CB8AC3E}">
        <p14:creationId xmlns:p14="http://schemas.microsoft.com/office/powerpoint/2010/main" val="3750868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913118-C15B-EB04-CA5E-C79795402F8D}"/>
              </a:ext>
            </a:extLst>
          </p:cNvPr>
          <p:cNvSpPr>
            <a:spLocks noGrp="1"/>
          </p:cNvSpPr>
          <p:nvPr>
            <p:ph type="title"/>
          </p:nvPr>
        </p:nvSpPr>
        <p:spPr/>
        <p:txBody>
          <a:bodyPr/>
          <a:lstStyle/>
          <a:p>
            <a:pPr algn="ctr"/>
            <a:r>
              <a:rPr lang="tr-TR" dirty="0"/>
              <a:t>Deri </a:t>
            </a:r>
            <a:r>
              <a:rPr lang="tr-TR" dirty="0" err="1"/>
              <a:t>leyzonlarının</a:t>
            </a:r>
            <a:r>
              <a:rPr lang="tr-TR" dirty="0"/>
              <a:t> tanısal özellikleri</a:t>
            </a:r>
          </a:p>
        </p:txBody>
      </p:sp>
      <p:sp>
        <p:nvSpPr>
          <p:cNvPr id="4" name="Metin Yer Tutucusu 3">
            <a:extLst>
              <a:ext uri="{FF2B5EF4-FFF2-40B4-BE49-F238E27FC236}">
                <a16:creationId xmlns:a16="http://schemas.microsoft.com/office/drawing/2014/main" id="{3372CE1C-0736-E3C0-03F4-66E1C4ACFB72}"/>
              </a:ext>
            </a:extLst>
          </p:cNvPr>
          <p:cNvSpPr>
            <a:spLocks noGrp="1"/>
          </p:cNvSpPr>
          <p:nvPr>
            <p:ph type="body" idx="1"/>
          </p:nvPr>
        </p:nvSpPr>
        <p:spPr/>
        <p:txBody>
          <a:bodyPr/>
          <a:lstStyle/>
          <a:p>
            <a:r>
              <a:rPr lang="tr-TR" altLang="tr-TR" sz="2000" dirty="0" err="1">
                <a:solidFill>
                  <a:srgbClr val="FF0000"/>
                </a:solidFill>
              </a:rPr>
              <a:t>Makül</a:t>
            </a:r>
            <a:r>
              <a:rPr lang="tr-TR" altLang="tr-TR" sz="2000" dirty="0">
                <a:solidFill>
                  <a:srgbClr val="FF0000"/>
                </a:solidFill>
              </a:rPr>
              <a:t> </a:t>
            </a:r>
            <a:endParaRPr lang="tr-TR" dirty="0"/>
          </a:p>
        </p:txBody>
      </p:sp>
      <p:sp>
        <p:nvSpPr>
          <p:cNvPr id="5" name="İçerik Yer Tutucusu 4">
            <a:extLst>
              <a:ext uri="{FF2B5EF4-FFF2-40B4-BE49-F238E27FC236}">
                <a16:creationId xmlns:a16="http://schemas.microsoft.com/office/drawing/2014/main" id="{FB041341-A18A-F1F6-1C40-E17C6195F3CA}"/>
              </a:ext>
            </a:extLst>
          </p:cNvPr>
          <p:cNvSpPr>
            <a:spLocks noGrp="1"/>
          </p:cNvSpPr>
          <p:nvPr>
            <p:ph sz="half" idx="2"/>
          </p:nvPr>
        </p:nvSpPr>
        <p:spPr>
          <a:xfrm>
            <a:off x="1069848" y="2743200"/>
            <a:ext cx="4754880" cy="3811712"/>
          </a:xfrm>
        </p:spPr>
        <p:txBody>
          <a:bodyPr>
            <a:normAutofit/>
          </a:bodyPr>
          <a:lstStyle/>
          <a:p>
            <a:r>
              <a:rPr lang="tr-TR" altLang="tr-TR" dirty="0">
                <a:cs typeface="Arial" panose="020B0604020202020204" pitchFamily="34" charset="0"/>
              </a:rPr>
              <a:t>Derinin yüzeyini, düzeyini, kıvamını etkilemeyen &lt; 1 cm, renk değişikliği</a:t>
            </a:r>
          </a:p>
          <a:p>
            <a:pPr marL="0" indent="0">
              <a:buNone/>
            </a:pPr>
            <a:endParaRPr lang="tr-TR" altLang="tr-TR" b="1" dirty="0">
              <a:solidFill>
                <a:srgbClr val="FF0000"/>
              </a:solidFill>
              <a:cs typeface="Arial" panose="020B0604020202020204" pitchFamily="34" charset="0"/>
            </a:endParaRPr>
          </a:p>
          <a:p>
            <a:pPr marL="0" indent="0">
              <a:buNone/>
            </a:pPr>
            <a:endParaRPr lang="tr-TR" altLang="tr-TR" b="1" dirty="0">
              <a:solidFill>
                <a:srgbClr val="FF0000"/>
              </a:solidFill>
              <a:cs typeface="Arial" panose="020B0604020202020204" pitchFamily="34" charset="0"/>
            </a:endParaRPr>
          </a:p>
          <a:p>
            <a:pPr marL="0" indent="0">
              <a:buNone/>
            </a:pPr>
            <a:endParaRPr lang="tr-TR" altLang="tr-TR" b="1" dirty="0">
              <a:solidFill>
                <a:srgbClr val="FF0000"/>
              </a:solidFill>
              <a:cs typeface="Arial" panose="020B0604020202020204" pitchFamily="34" charset="0"/>
            </a:endParaRPr>
          </a:p>
          <a:p>
            <a:pPr marL="0" indent="0">
              <a:buNone/>
            </a:pPr>
            <a:endParaRPr lang="tr-TR" altLang="tr-TR" b="1" dirty="0">
              <a:solidFill>
                <a:srgbClr val="FF0000"/>
              </a:solidFill>
              <a:cs typeface="Arial" panose="020B0604020202020204" pitchFamily="34" charset="0"/>
            </a:endParaRPr>
          </a:p>
          <a:p>
            <a:pPr marL="0" indent="0">
              <a:buNone/>
            </a:pPr>
            <a:endParaRPr lang="tr-TR" altLang="tr-TR" b="1" dirty="0">
              <a:solidFill>
                <a:srgbClr val="FF0000"/>
              </a:solidFill>
              <a:cs typeface="Arial" panose="020B0604020202020204" pitchFamily="34" charset="0"/>
            </a:endParaRPr>
          </a:p>
          <a:p>
            <a:pPr marL="0" indent="0">
              <a:buNone/>
            </a:pPr>
            <a:r>
              <a:rPr lang="tr-TR" altLang="tr-TR" b="1" dirty="0" err="1">
                <a:solidFill>
                  <a:srgbClr val="FF0000"/>
                </a:solidFill>
                <a:cs typeface="Arial" panose="020B0604020202020204" pitchFamily="34" charset="0"/>
              </a:rPr>
              <a:t>Patch</a:t>
            </a:r>
            <a:r>
              <a:rPr lang="tr-TR" altLang="tr-TR" b="1" dirty="0">
                <a:solidFill>
                  <a:srgbClr val="FF0000"/>
                </a:solidFill>
                <a:cs typeface="Arial" panose="020B0604020202020204" pitchFamily="34" charset="0"/>
              </a:rPr>
              <a:t> </a:t>
            </a:r>
          </a:p>
          <a:p>
            <a:r>
              <a:rPr lang="tr-TR" altLang="tr-TR" dirty="0">
                <a:cs typeface="Arial" panose="020B0604020202020204" pitchFamily="34" charset="0"/>
              </a:rPr>
              <a:t>&gt; 1 cm </a:t>
            </a:r>
            <a:r>
              <a:rPr lang="tr-TR" altLang="tr-TR" dirty="0" err="1">
                <a:cs typeface="Arial" panose="020B0604020202020204" pitchFamily="34" charset="0"/>
              </a:rPr>
              <a:t>makül</a:t>
            </a:r>
            <a:endParaRPr lang="tr-TR" altLang="tr-TR" dirty="0">
              <a:cs typeface="Arial" panose="020B0604020202020204" pitchFamily="34" charset="0"/>
            </a:endParaRPr>
          </a:p>
          <a:p>
            <a:pPr marL="0" indent="0">
              <a:buNone/>
            </a:pPr>
            <a:endParaRPr lang="tr-TR" dirty="0"/>
          </a:p>
        </p:txBody>
      </p:sp>
      <p:sp>
        <p:nvSpPr>
          <p:cNvPr id="6" name="Metin Yer Tutucusu 5">
            <a:extLst>
              <a:ext uri="{FF2B5EF4-FFF2-40B4-BE49-F238E27FC236}">
                <a16:creationId xmlns:a16="http://schemas.microsoft.com/office/drawing/2014/main" id="{37B9E903-265C-C3FB-E860-2A0853EE071D}"/>
              </a:ext>
            </a:extLst>
          </p:cNvPr>
          <p:cNvSpPr>
            <a:spLocks noGrp="1"/>
          </p:cNvSpPr>
          <p:nvPr>
            <p:ph type="body" sz="quarter" idx="3"/>
          </p:nvPr>
        </p:nvSpPr>
        <p:spPr/>
        <p:txBody>
          <a:bodyPr/>
          <a:lstStyle/>
          <a:p>
            <a:r>
              <a:rPr lang="tr-TR" altLang="tr-TR" sz="2000" dirty="0" err="1">
                <a:solidFill>
                  <a:srgbClr val="FF0000"/>
                </a:solidFill>
              </a:rPr>
              <a:t>Papül</a:t>
            </a:r>
            <a:endParaRPr lang="tr-TR" dirty="0"/>
          </a:p>
        </p:txBody>
      </p:sp>
      <p:sp>
        <p:nvSpPr>
          <p:cNvPr id="7" name="İçerik Yer Tutucusu 6">
            <a:extLst>
              <a:ext uri="{FF2B5EF4-FFF2-40B4-BE49-F238E27FC236}">
                <a16:creationId xmlns:a16="http://schemas.microsoft.com/office/drawing/2014/main" id="{19D226D4-C013-AE5A-2CF3-E0404061C7C4}"/>
              </a:ext>
            </a:extLst>
          </p:cNvPr>
          <p:cNvSpPr>
            <a:spLocks noGrp="1"/>
          </p:cNvSpPr>
          <p:nvPr>
            <p:ph sz="quarter" idx="4"/>
          </p:nvPr>
        </p:nvSpPr>
        <p:spPr/>
        <p:txBody>
          <a:bodyPr>
            <a:normAutofit/>
          </a:bodyPr>
          <a:lstStyle/>
          <a:p>
            <a:r>
              <a:rPr lang="tr-TR" altLang="tr-TR" dirty="0">
                <a:cs typeface="Arial" panose="020B0604020202020204" pitchFamily="34" charset="0"/>
              </a:rPr>
              <a:t>Katı (</a:t>
            </a:r>
            <a:r>
              <a:rPr lang="tr-TR" altLang="tr-TR" dirty="0" err="1">
                <a:cs typeface="Arial" panose="020B0604020202020204" pitchFamily="34" charset="0"/>
              </a:rPr>
              <a:t>solid</a:t>
            </a:r>
            <a:r>
              <a:rPr lang="tr-TR" altLang="tr-TR" dirty="0">
                <a:cs typeface="Arial" panose="020B0604020202020204" pitchFamily="34" charset="0"/>
              </a:rPr>
              <a:t>) içerikli küçük kabarıklık</a:t>
            </a:r>
          </a:p>
          <a:p>
            <a:r>
              <a:rPr lang="tr-TR" altLang="tr-TR" dirty="0">
                <a:cs typeface="Arial" panose="020B0604020202020204" pitchFamily="34" charset="0"/>
              </a:rPr>
              <a:t> &lt; 0.5 cm</a:t>
            </a:r>
          </a:p>
          <a:p>
            <a:endParaRPr lang="tr-TR" dirty="0"/>
          </a:p>
        </p:txBody>
      </p:sp>
      <p:pic>
        <p:nvPicPr>
          <p:cNvPr id="8" name="Picture 7">
            <a:extLst>
              <a:ext uri="{FF2B5EF4-FFF2-40B4-BE49-F238E27FC236}">
                <a16:creationId xmlns:a16="http://schemas.microsoft.com/office/drawing/2014/main" id="{5688CA2A-2022-4076-B60C-69DF3C56D5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102" y="3583728"/>
            <a:ext cx="4171309" cy="193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4648B9C2-CB08-51AA-CCC1-09CBFEAAE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3542" y="3745803"/>
            <a:ext cx="4397339" cy="169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19145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12426C-0761-5F6F-EB81-DFBC2A9DAAE1}"/>
              </a:ext>
            </a:extLst>
          </p:cNvPr>
          <p:cNvSpPr>
            <a:spLocks noGrp="1"/>
          </p:cNvSpPr>
          <p:nvPr>
            <p:ph type="title"/>
          </p:nvPr>
        </p:nvSpPr>
        <p:spPr/>
        <p:txBody>
          <a:bodyPr/>
          <a:lstStyle/>
          <a:p>
            <a:r>
              <a:rPr lang="tr-TR" dirty="0" err="1"/>
              <a:t>eritroplaki</a:t>
            </a:r>
            <a:endParaRPr lang="tr-TR" dirty="0"/>
          </a:p>
        </p:txBody>
      </p:sp>
      <p:sp>
        <p:nvSpPr>
          <p:cNvPr id="3" name="İçerik Yer Tutucusu 2">
            <a:extLst>
              <a:ext uri="{FF2B5EF4-FFF2-40B4-BE49-F238E27FC236}">
                <a16:creationId xmlns:a16="http://schemas.microsoft.com/office/drawing/2014/main" id="{10620C04-5025-94E5-A062-BD494F74310C}"/>
              </a:ext>
            </a:extLst>
          </p:cNvPr>
          <p:cNvSpPr>
            <a:spLocks noGrp="1"/>
          </p:cNvSpPr>
          <p:nvPr>
            <p:ph idx="1"/>
          </p:nvPr>
        </p:nvSpPr>
        <p:spPr/>
        <p:txBody>
          <a:bodyPr>
            <a:normAutofit lnSpcReduction="10000"/>
          </a:bodyPr>
          <a:lstStyle/>
          <a:p>
            <a:pPr>
              <a:spcBef>
                <a:spcPts val="0"/>
              </a:spcBef>
            </a:pPr>
            <a:r>
              <a:rPr lang="tr-TR" dirty="0">
                <a:effectLst/>
                <a:ea typeface="Calibri" panose="020F0502020204030204" pitchFamily="34" charset="0"/>
                <a:cs typeface="Times New Roman" panose="02020603050405020304" pitchFamily="18" charset="0"/>
              </a:rPr>
              <a:t>Oral ve </a:t>
            </a:r>
            <a:r>
              <a:rPr lang="tr-TR" dirty="0" err="1">
                <a:effectLst/>
                <a:ea typeface="Calibri" panose="020F0502020204030204" pitchFamily="34" charset="0"/>
                <a:cs typeface="Times New Roman" panose="02020603050405020304" pitchFamily="18" charset="0"/>
              </a:rPr>
              <a:t>genital</a:t>
            </a:r>
            <a:r>
              <a:rPr lang="tr-TR" dirty="0">
                <a:effectLst/>
                <a:ea typeface="Calibri" panose="020F0502020204030204" pitchFamily="34" charset="0"/>
                <a:cs typeface="Times New Roman" panose="02020603050405020304" pitchFamily="18" charset="0"/>
              </a:rPr>
              <a:t> mukozada yerleşim gösteren, </a:t>
            </a:r>
          </a:p>
          <a:p>
            <a:pPr marL="0" indent="0">
              <a:spcBef>
                <a:spcPts val="0"/>
              </a:spcBef>
              <a:buNone/>
            </a:pPr>
            <a:r>
              <a:rPr lang="tr-TR" dirty="0">
                <a:effectLst/>
                <a:ea typeface="Calibri" panose="020F0502020204030204" pitchFamily="34" charset="0"/>
                <a:cs typeface="Times New Roman" panose="02020603050405020304" pitchFamily="18" charset="0"/>
              </a:rPr>
              <a:t>kırmızı ve kadifemsi yüzeyi olan </a:t>
            </a:r>
            <a:r>
              <a:rPr lang="tr-TR" dirty="0" err="1">
                <a:effectLst/>
                <a:ea typeface="Calibri" panose="020F0502020204030204" pitchFamily="34" charset="0"/>
                <a:cs typeface="Times New Roman" panose="02020603050405020304" pitchFamily="18" charset="0"/>
              </a:rPr>
              <a:t>premalign</a:t>
            </a:r>
            <a:r>
              <a:rPr lang="tr-TR" dirty="0">
                <a:effectLst/>
                <a:ea typeface="Calibri" panose="020F0502020204030204" pitchFamily="34" charset="0"/>
                <a:cs typeface="Times New Roman" panose="02020603050405020304" pitchFamily="18" charset="0"/>
              </a:rPr>
              <a:t> plaklar</a:t>
            </a:r>
          </a:p>
          <a:p>
            <a:endParaRPr lang="tr-TR" dirty="0">
              <a:effectLst/>
              <a:ea typeface="Calibri" panose="020F0502020204030204" pitchFamily="34" charset="0"/>
              <a:cs typeface="Times New Roman" panose="02020603050405020304" pitchFamily="18" charset="0"/>
            </a:endParaRPr>
          </a:p>
          <a:p>
            <a:pPr marL="0" indent="0">
              <a:lnSpc>
                <a:spcPct val="107000"/>
              </a:lnSpc>
              <a:spcAft>
                <a:spcPts val="800"/>
              </a:spcAft>
              <a:buNone/>
            </a:pPr>
            <a:r>
              <a:rPr lang="tr-TR" b="1" kern="100" dirty="0">
                <a:effectLst/>
                <a:ea typeface="Calibri" panose="020F0502020204030204" pitchFamily="34" charset="0"/>
                <a:cs typeface="Times New Roman" panose="02020603050405020304" pitchFamily="18" charset="0"/>
              </a:rPr>
              <a:t>Epidemiyoloji:</a:t>
            </a:r>
          </a:p>
          <a:p>
            <a:pPr>
              <a:lnSpc>
                <a:spcPct val="107000"/>
              </a:lnSpc>
              <a:spcAft>
                <a:spcPts val="800"/>
              </a:spcAft>
            </a:pPr>
            <a:r>
              <a:rPr lang="tr-TR" kern="100" dirty="0">
                <a:ea typeface="Calibri" panose="020F0502020204030204" pitchFamily="34" charset="0"/>
                <a:cs typeface="Times New Roman" panose="02020603050405020304" pitchFamily="18" charset="0"/>
              </a:rPr>
              <a:t>P</a:t>
            </a:r>
            <a:r>
              <a:rPr lang="tr-TR" kern="100" dirty="0">
                <a:effectLst/>
                <a:ea typeface="Calibri" panose="020F0502020204030204" pitchFamily="34" charset="0"/>
                <a:cs typeface="Times New Roman" panose="02020603050405020304" pitchFamily="18" charset="0"/>
              </a:rPr>
              <a:t>revalansı 20-830/100.000. Genellikle 60 yaşından sonra ortaya çıkar</a:t>
            </a:r>
          </a:p>
          <a:p>
            <a:pPr>
              <a:lnSpc>
                <a:spcPct val="107000"/>
              </a:lnSpc>
              <a:spcAft>
                <a:spcPts val="800"/>
              </a:spcAft>
            </a:pPr>
            <a:r>
              <a:rPr lang="tr-TR" kern="100" dirty="0">
                <a:effectLst/>
                <a:ea typeface="Calibri" panose="020F0502020204030204" pitchFamily="34" charset="0"/>
                <a:cs typeface="Times New Roman" panose="02020603050405020304" pitchFamily="18" charset="0"/>
              </a:rPr>
              <a:t>Her iki cinsiyette eşit sıklıkta</a:t>
            </a:r>
          </a:p>
          <a:p>
            <a:pPr marL="0" indent="0">
              <a:lnSpc>
                <a:spcPct val="107000"/>
              </a:lnSpc>
              <a:spcAft>
                <a:spcPts val="800"/>
              </a:spcAft>
              <a:buNone/>
            </a:pPr>
            <a:r>
              <a:rPr lang="tr-TR" b="1" kern="100" dirty="0">
                <a:effectLst/>
                <a:ea typeface="Calibri" panose="020F0502020204030204" pitchFamily="34" charset="0"/>
                <a:cs typeface="Times New Roman" panose="02020603050405020304" pitchFamily="18" charset="0"/>
              </a:rPr>
              <a:t>Etiyoloji ve Patogenez:</a:t>
            </a:r>
          </a:p>
          <a:p>
            <a:r>
              <a:rPr lang="tr-TR" dirty="0">
                <a:effectLst/>
                <a:ea typeface="Calibri" panose="020F0502020204030204" pitchFamily="34" charset="0"/>
                <a:cs typeface="Times New Roman" panose="02020603050405020304" pitchFamily="18" charset="0"/>
              </a:rPr>
              <a:t>Etiyolojide tütün ürünleri ve kronik travmalar, HPV enfeksiyonları ve alkol suçlanmakta</a:t>
            </a:r>
            <a:endParaRPr lang="tr-TR" dirty="0"/>
          </a:p>
        </p:txBody>
      </p:sp>
      <p:pic>
        <p:nvPicPr>
          <p:cNvPr id="4" name="Picture 2">
            <a:extLst>
              <a:ext uri="{FF2B5EF4-FFF2-40B4-BE49-F238E27FC236}">
                <a16:creationId xmlns:a16="http://schemas.microsoft.com/office/drawing/2014/main" id="{3437EEB2-824F-36D9-11FB-F10ED08B7C62}"/>
              </a:ext>
            </a:extLst>
          </p:cNvPr>
          <p:cNvPicPr>
            <a:picLocks noChangeAspect="1"/>
          </p:cNvPicPr>
          <p:nvPr/>
        </p:nvPicPr>
        <p:blipFill>
          <a:blip r:embed="rId2"/>
          <a:stretch>
            <a:fillRect/>
          </a:stretch>
        </p:blipFill>
        <p:spPr>
          <a:xfrm>
            <a:off x="7284378" y="87227"/>
            <a:ext cx="4907622" cy="3570373"/>
          </a:xfrm>
          <a:prstGeom prst="rect">
            <a:avLst/>
          </a:prstGeom>
        </p:spPr>
      </p:pic>
    </p:spTree>
    <p:extLst>
      <p:ext uri="{BB962C8B-B14F-4D97-AF65-F5344CB8AC3E}">
        <p14:creationId xmlns:p14="http://schemas.microsoft.com/office/powerpoint/2010/main" val="10936278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12426C-0761-5F6F-EB81-DFBC2A9DAAE1}"/>
              </a:ext>
            </a:extLst>
          </p:cNvPr>
          <p:cNvSpPr>
            <a:spLocks noGrp="1"/>
          </p:cNvSpPr>
          <p:nvPr>
            <p:ph type="title"/>
          </p:nvPr>
        </p:nvSpPr>
        <p:spPr/>
        <p:txBody>
          <a:bodyPr/>
          <a:lstStyle/>
          <a:p>
            <a:r>
              <a:rPr lang="tr-TR" dirty="0" err="1"/>
              <a:t>eritroplaki</a:t>
            </a:r>
            <a:endParaRPr lang="tr-TR" dirty="0"/>
          </a:p>
        </p:txBody>
      </p:sp>
      <p:sp>
        <p:nvSpPr>
          <p:cNvPr id="3" name="İçerik Yer Tutucusu 2">
            <a:extLst>
              <a:ext uri="{FF2B5EF4-FFF2-40B4-BE49-F238E27FC236}">
                <a16:creationId xmlns:a16="http://schemas.microsoft.com/office/drawing/2014/main" id="{10620C04-5025-94E5-A062-BD494F74310C}"/>
              </a:ext>
            </a:extLst>
          </p:cNvPr>
          <p:cNvSpPr>
            <a:spLocks noGrp="1"/>
          </p:cNvSpPr>
          <p:nvPr>
            <p:ph idx="1"/>
          </p:nvPr>
        </p:nvSpPr>
        <p:spPr/>
        <p:txBody>
          <a:bodyPr>
            <a:normAutofit/>
          </a:bodyPr>
          <a:lstStyle/>
          <a:p>
            <a:pPr marL="0" indent="0">
              <a:lnSpc>
                <a:spcPct val="107000"/>
              </a:lnSpc>
              <a:spcAft>
                <a:spcPts val="800"/>
              </a:spcAft>
              <a:buNone/>
            </a:pPr>
            <a:r>
              <a:rPr lang="tr-TR" b="1" kern="100" dirty="0">
                <a:effectLst/>
                <a:ea typeface="Calibri" panose="020F0502020204030204" pitchFamily="34" charset="0"/>
                <a:cs typeface="Times New Roman" panose="02020603050405020304" pitchFamily="18" charset="0"/>
              </a:rPr>
              <a:t>Klinik ve Laboratuvar:</a:t>
            </a:r>
          </a:p>
          <a:p>
            <a:r>
              <a:rPr lang="tr-TR" dirty="0">
                <a:effectLst/>
                <a:ea typeface="Calibri" panose="020F0502020204030204" pitchFamily="34" charset="0"/>
                <a:cs typeface="Times New Roman" panose="02020603050405020304" pitchFamily="18" charset="0"/>
              </a:rPr>
              <a:t>Ağız içinde alt ve üst damak, </a:t>
            </a:r>
            <a:r>
              <a:rPr lang="tr-TR" dirty="0" err="1">
                <a:effectLst/>
                <a:ea typeface="Calibri" panose="020F0502020204030204" pitchFamily="34" charset="0"/>
                <a:cs typeface="Times New Roman" panose="02020603050405020304" pitchFamily="18" charset="0"/>
              </a:rPr>
              <a:t>bukkal</a:t>
            </a:r>
            <a:r>
              <a:rPr lang="tr-TR" dirty="0">
                <a:effectLst/>
                <a:ea typeface="Calibri" panose="020F0502020204030204" pitchFamily="34" charset="0"/>
                <a:cs typeface="Times New Roman" panose="02020603050405020304" pitchFamily="18" charset="0"/>
              </a:rPr>
              <a:t> mukoza yerleşimi sık</a:t>
            </a:r>
          </a:p>
          <a:p>
            <a:r>
              <a:rPr lang="tr-TR" dirty="0">
                <a:effectLst/>
                <a:ea typeface="Calibri" panose="020F0502020204030204" pitchFamily="34" charset="0"/>
                <a:cs typeface="Times New Roman" panose="02020603050405020304" pitchFamily="18" charset="0"/>
              </a:rPr>
              <a:t>En sık homojen, parlak kırmızı ve kadifemsi yüzeyli, yumuşak, keskin sınırlı, asemptomatik plaklar şeklinde </a:t>
            </a:r>
          </a:p>
          <a:p>
            <a:r>
              <a:rPr lang="tr-TR" dirty="0">
                <a:effectLst/>
                <a:ea typeface="Calibri" panose="020F0502020204030204" pitchFamily="34" charset="0"/>
                <a:cs typeface="Times New Roman" panose="02020603050405020304" pitchFamily="18" charset="0"/>
              </a:rPr>
              <a:t>Genellikle çapı 1,5 cm üzerinde ve tek sayıda</a:t>
            </a:r>
          </a:p>
          <a:p>
            <a:r>
              <a:rPr lang="tr-TR" dirty="0" err="1">
                <a:effectLst/>
                <a:ea typeface="Calibri" panose="020F0502020204030204" pitchFamily="34" charset="0"/>
                <a:cs typeface="Times New Roman" panose="02020603050405020304" pitchFamily="18" charset="0"/>
              </a:rPr>
              <a:t>Eritroplakide</a:t>
            </a:r>
            <a:r>
              <a:rPr lang="tr-TR" dirty="0">
                <a:effectLst/>
                <a:ea typeface="Calibri" panose="020F0502020204030204" pitchFamily="34" charset="0"/>
                <a:cs typeface="Times New Roman" panose="02020603050405020304" pitchFamily="18" charset="0"/>
              </a:rPr>
              <a:t> lezyonların %90'ında displazi, in </a:t>
            </a:r>
            <a:r>
              <a:rPr lang="tr-TR" dirty="0" err="1">
                <a:effectLst/>
                <a:ea typeface="Calibri" panose="020F0502020204030204" pitchFamily="34" charset="0"/>
                <a:cs typeface="Times New Roman" panose="02020603050405020304" pitchFamily="18" charset="0"/>
              </a:rPr>
              <a:t>situ</a:t>
            </a:r>
            <a:r>
              <a:rPr lang="tr-TR" dirty="0">
                <a:effectLst/>
                <a:ea typeface="Calibri" panose="020F0502020204030204" pitchFamily="34" charset="0"/>
                <a:cs typeface="Times New Roman" panose="02020603050405020304" pitchFamily="18" charset="0"/>
              </a:rPr>
              <a:t> karsinom veya invaziv SCC gelişir</a:t>
            </a:r>
            <a:endParaRPr lang="tr-TR" dirty="0"/>
          </a:p>
        </p:txBody>
      </p:sp>
    </p:spTree>
    <p:extLst>
      <p:ext uri="{BB962C8B-B14F-4D97-AF65-F5344CB8AC3E}">
        <p14:creationId xmlns:p14="http://schemas.microsoft.com/office/powerpoint/2010/main" val="3324597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12426C-0761-5F6F-EB81-DFBC2A9DAAE1}"/>
              </a:ext>
            </a:extLst>
          </p:cNvPr>
          <p:cNvSpPr>
            <a:spLocks noGrp="1"/>
          </p:cNvSpPr>
          <p:nvPr>
            <p:ph type="title"/>
          </p:nvPr>
        </p:nvSpPr>
        <p:spPr/>
        <p:txBody>
          <a:bodyPr/>
          <a:lstStyle/>
          <a:p>
            <a:r>
              <a:rPr lang="tr-TR" dirty="0" err="1"/>
              <a:t>eritroplaki</a:t>
            </a:r>
            <a:endParaRPr lang="tr-TR" dirty="0"/>
          </a:p>
        </p:txBody>
      </p:sp>
      <p:sp>
        <p:nvSpPr>
          <p:cNvPr id="3" name="İçerik Yer Tutucusu 2">
            <a:extLst>
              <a:ext uri="{FF2B5EF4-FFF2-40B4-BE49-F238E27FC236}">
                <a16:creationId xmlns:a16="http://schemas.microsoft.com/office/drawing/2014/main" id="{10620C04-5025-94E5-A062-BD494F74310C}"/>
              </a:ext>
            </a:extLst>
          </p:cNvPr>
          <p:cNvSpPr>
            <a:spLocks noGrp="1"/>
          </p:cNvSpPr>
          <p:nvPr>
            <p:ph idx="1"/>
          </p:nvPr>
        </p:nvSpPr>
        <p:spPr/>
        <p:txBody>
          <a:bodyPr/>
          <a:lstStyle/>
          <a:p>
            <a:pPr marL="0" indent="0">
              <a:lnSpc>
                <a:spcPct val="107000"/>
              </a:lnSpc>
              <a:spcAft>
                <a:spcPts val="800"/>
              </a:spcAft>
              <a:buNone/>
            </a:pPr>
            <a:r>
              <a:rPr lang="tr-TR" b="1" kern="100" dirty="0">
                <a:effectLst/>
                <a:ea typeface="Calibri" panose="020F0502020204030204" pitchFamily="34" charset="0"/>
                <a:cs typeface="Times New Roman" panose="02020603050405020304" pitchFamily="18" charset="0"/>
              </a:rPr>
              <a:t>Seyir ve </a:t>
            </a:r>
            <a:r>
              <a:rPr lang="tr-TR" b="1" kern="100" dirty="0" err="1">
                <a:effectLst/>
                <a:ea typeface="Calibri" panose="020F0502020204030204" pitchFamily="34" charset="0"/>
                <a:cs typeface="Times New Roman" panose="02020603050405020304" pitchFamily="18" charset="0"/>
              </a:rPr>
              <a:t>Prognoz</a:t>
            </a:r>
            <a:r>
              <a:rPr lang="tr-TR" b="1" kern="100" dirty="0">
                <a:effectLst/>
                <a:ea typeface="Calibri" panose="020F0502020204030204" pitchFamily="34" charset="0"/>
                <a:cs typeface="Times New Roman" panose="02020603050405020304" pitchFamily="18" charset="0"/>
              </a:rPr>
              <a:t>:</a:t>
            </a:r>
          </a:p>
          <a:p>
            <a:pPr>
              <a:lnSpc>
                <a:spcPct val="107000"/>
              </a:lnSpc>
              <a:spcAft>
                <a:spcPts val="800"/>
              </a:spcAft>
            </a:pPr>
            <a:r>
              <a:rPr lang="tr-TR" kern="100" dirty="0" err="1">
                <a:effectLst/>
                <a:ea typeface="Calibri" panose="020F0502020204030204" pitchFamily="34" charset="0"/>
                <a:cs typeface="Times New Roman" panose="02020603050405020304" pitchFamily="18" charset="0"/>
              </a:rPr>
              <a:t>Lökoplakilerden</a:t>
            </a:r>
            <a:r>
              <a:rPr lang="tr-TR" kern="100" dirty="0">
                <a:effectLst/>
                <a:ea typeface="Calibri" panose="020F0502020204030204" pitchFamily="34" charset="0"/>
                <a:cs typeface="Times New Roman" panose="02020603050405020304" pitchFamily="18" charset="0"/>
              </a:rPr>
              <a:t> çok daha seyrek görülmesine rağmen </a:t>
            </a:r>
            <a:r>
              <a:rPr lang="tr-TR" kern="100" dirty="0" err="1">
                <a:effectLst/>
                <a:ea typeface="Calibri" panose="020F0502020204030204" pitchFamily="34" charset="0"/>
                <a:cs typeface="Times New Roman" panose="02020603050405020304" pitchFamily="18" charset="0"/>
              </a:rPr>
              <a:t>malign</a:t>
            </a:r>
            <a:r>
              <a:rPr lang="tr-TR" kern="100" dirty="0">
                <a:effectLst/>
                <a:ea typeface="Calibri" panose="020F0502020204030204" pitchFamily="34" charset="0"/>
                <a:cs typeface="Times New Roman" panose="02020603050405020304" pitchFamily="18" charset="0"/>
              </a:rPr>
              <a:t> potansiyeli daha </a:t>
            </a:r>
          </a:p>
          <a:p>
            <a:pPr>
              <a:lnSpc>
                <a:spcPct val="107000"/>
              </a:lnSpc>
              <a:spcAft>
                <a:spcPts val="800"/>
              </a:spcAft>
            </a:pPr>
            <a:r>
              <a:rPr lang="tr-TR" kern="100" dirty="0">
                <a:effectLst/>
                <a:ea typeface="Calibri" panose="020F0502020204030204" pitchFamily="34" charset="0"/>
                <a:cs typeface="Times New Roman" panose="02020603050405020304" pitchFamily="18" charset="0"/>
              </a:rPr>
              <a:t>Olguların %80'i invaziv </a:t>
            </a:r>
            <a:r>
              <a:rPr lang="tr-TR" kern="100" dirty="0" err="1">
                <a:ea typeface="Calibri" panose="020F0502020204030204" pitchFamily="34" charset="0"/>
                <a:cs typeface="Times New Roman" panose="02020603050405020304" pitchFamily="18" charset="0"/>
              </a:rPr>
              <a:t>SCC’ye</a:t>
            </a:r>
            <a:r>
              <a:rPr lang="tr-TR" kern="100" dirty="0">
                <a:effectLst/>
                <a:ea typeface="Calibri" panose="020F0502020204030204" pitchFamily="34" charset="0"/>
                <a:cs typeface="Times New Roman" panose="02020603050405020304" pitchFamily="18" charset="0"/>
              </a:rPr>
              <a:t> ilerler</a:t>
            </a:r>
          </a:p>
          <a:p>
            <a:pPr marL="0" indent="0">
              <a:lnSpc>
                <a:spcPct val="107000"/>
              </a:lnSpc>
              <a:spcAft>
                <a:spcPts val="800"/>
              </a:spcAft>
              <a:buNone/>
            </a:pPr>
            <a:r>
              <a:rPr lang="tr-TR" b="1" kern="100" dirty="0">
                <a:effectLst/>
                <a:ea typeface="Calibri" panose="020F0502020204030204" pitchFamily="34" charset="0"/>
                <a:cs typeface="Times New Roman" panose="02020603050405020304" pitchFamily="18" charset="0"/>
              </a:rPr>
              <a:t>Tedavi:</a:t>
            </a:r>
          </a:p>
          <a:p>
            <a:pPr>
              <a:lnSpc>
                <a:spcPct val="107000"/>
              </a:lnSpc>
              <a:spcAft>
                <a:spcPts val="800"/>
              </a:spcAft>
            </a:pPr>
            <a:r>
              <a:rPr lang="tr-TR" kern="100" dirty="0">
                <a:effectLst/>
                <a:ea typeface="Calibri" panose="020F0502020204030204" pitchFamily="34" charset="0"/>
                <a:cs typeface="Times New Roman" panose="02020603050405020304" pitchFamily="18" charset="0"/>
              </a:rPr>
              <a:t>Cerrahi eksizyon</a:t>
            </a:r>
          </a:p>
          <a:p>
            <a:pPr>
              <a:lnSpc>
                <a:spcPct val="107000"/>
              </a:lnSpc>
              <a:spcAft>
                <a:spcPts val="800"/>
              </a:spcAft>
            </a:pPr>
            <a:r>
              <a:rPr lang="tr-TR" kern="100" dirty="0">
                <a:effectLst/>
                <a:ea typeface="Calibri" panose="020F0502020204030204" pitchFamily="34" charset="0"/>
                <a:cs typeface="Times New Roman" panose="02020603050405020304" pitchFamily="18" charset="0"/>
              </a:rPr>
              <a:t>Hastalar tedavi sorasında nüks açısından periyodik olarak izlenmeli</a:t>
            </a:r>
          </a:p>
          <a:p>
            <a:endParaRPr lang="tr-TR" dirty="0"/>
          </a:p>
        </p:txBody>
      </p:sp>
      <p:sp>
        <p:nvSpPr>
          <p:cNvPr id="4" name="Ok: Aşağı 3">
            <a:extLst>
              <a:ext uri="{FF2B5EF4-FFF2-40B4-BE49-F238E27FC236}">
                <a16:creationId xmlns:a16="http://schemas.microsoft.com/office/drawing/2014/main" id="{8BF05899-810B-89C2-D218-F361AD3C73EA}"/>
              </a:ext>
            </a:extLst>
          </p:cNvPr>
          <p:cNvSpPr/>
          <p:nvPr/>
        </p:nvSpPr>
        <p:spPr>
          <a:xfrm rot="10800000">
            <a:off x="10654300" y="2712376"/>
            <a:ext cx="215758" cy="318500"/>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7138618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12426C-0761-5F6F-EB81-DFBC2A9DAAE1}"/>
              </a:ext>
            </a:extLst>
          </p:cNvPr>
          <p:cNvSpPr>
            <a:spLocks noGrp="1"/>
          </p:cNvSpPr>
          <p:nvPr>
            <p:ph type="title"/>
          </p:nvPr>
        </p:nvSpPr>
        <p:spPr/>
        <p:txBody>
          <a:bodyPr/>
          <a:lstStyle/>
          <a:p>
            <a:r>
              <a:rPr lang="tr-TR" dirty="0" err="1"/>
              <a:t>Queyrat</a:t>
            </a:r>
            <a:r>
              <a:rPr lang="tr-TR" dirty="0"/>
              <a:t> </a:t>
            </a:r>
            <a:r>
              <a:rPr lang="tr-TR" dirty="0" err="1"/>
              <a:t>eritroplazisi</a:t>
            </a:r>
            <a:endParaRPr lang="tr-TR" dirty="0"/>
          </a:p>
        </p:txBody>
      </p:sp>
      <p:sp>
        <p:nvSpPr>
          <p:cNvPr id="3" name="İçerik Yer Tutucusu 2">
            <a:extLst>
              <a:ext uri="{FF2B5EF4-FFF2-40B4-BE49-F238E27FC236}">
                <a16:creationId xmlns:a16="http://schemas.microsoft.com/office/drawing/2014/main" id="{10620C04-5025-94E5-A062-BD494F74310C}"/>
              </a:ext>
            </a:extLst>
          </p:cNvPr>
          <p:cNvSpPr>
            <a:spLocks noGrp="1"/>
          </p:cNvSpPr>
          <p:nvPr>
            <p:ph idx="1"/>
          </p:nvPr>
        </p:nvSpPr>
        <p:spPr/>
        <p:txBody>
          <a:bodyPr>
            <a:noAutofit/>
          </a:bodyPr>
          <a:lstStyle/>
          <a:p>
            <a:pPr>
              <a:lnSpc>
                <a:spcPct val="107000"/>
              </a:lnSpc>
              <a:spcAft>
                <a:spcPts val="800"/>
              </a:spcAft>
            </a:pPr>
            <a:r>
              <a:rPr lang="tr-TR" kern="100" dirty="0">
                <a:effectLst/>
                <a:ea typeface="Calibri" panose="020F0502020204030204" pitchFamily="34" charset="0"/>
                <a:cs typeface="Times New Roman" panose="02020603050405020304" pitchFamily="18" charset="0"/>
              </a:rPr>
              <a:t>Penis yerleşimli in </a:t>
            </a:r>
            <a:r>
              <a:rPr lang="tr-TR" kern="100" dirty="0" err="1">
                <a:effectLst/>
                <a:ea typeface="Calibri" panose="020F0502020204030204" pitchFamily="34" charset="0"/>
                <a:cs typeface="Times New Roman" panose="02020603050405020304" pitchFamily="18" charset="0"/>
              </a:rPr>
              <a:t>situ</a:t>
            </a:r>
            <a:r>
              <a:rPr lang="tr-TR" kern="100" dirty="0">
                <a:effectLst/>
                <a:ea typeface="Calibri" panose="020F0502020204030204" pitchFamily="34" charset="0"/>
                <a:cs typeface="Times New Roman" panose="02020603050405020304" pitchFamily="18" charset="0"/>
              </a:rPr>
              <a:t> </a:t>
            </a:r>
            <a:r>
              <a:rPr lang="tr-TR" kern="100" dirty="0">
                <a:ea typeface="Calibri" panose="020F0502020204030204" pitchFamily="34" charset="0"/>
                <a:cs typeface="Times New Roman" panose="02020603050405020304" pitchFamily="18" charset="0"/>
              </a:rPr>
              <a:t>SCC</a:t>
            </a:r>
            <a:endParaRPr lang="tr-TR" kern="100" dirty="0">
              <a:effectLst/>
              <a:ea typeface="Calibri" panose="020F0502020204030204" pitchFamily="34" charset="0"/>
              <a:cs typeface="Times New Roman" panose="02020603050405020304" pitchFamily="18" charset="0"/>
            </a:endParaRPr>
          </a:p>
          <a:p>
            <a:pPr marL="0" indent="0">
              <a:lnSpc>
                <a:spcPct val="107000"/>
              </a:lnSpc>
              <a:spcAft>
                <a:spcPts val="800"/>
              </a:spcAft>
              <a:buNone/>
            </a:pPr>
            <a:r>
              <a:rPr lang="tr-TR" b="1" kern="100" dirty="0">
                <a:effectLst/>
                <a:ea typeface="Calibri" panose="020F0502020204030204" pitchFamily="34" charset="0"/>
                <a:cs typeface="Times New Roman" panose="02020603050405020304" pitchFamily="18" charset="0"/>
              </a:rPr>
              <a:t>Epidemiyoloji:</a:t>
            </a:r>
          </a:p>
          <a:p>
            <a:pPr>
              <a:lnSpc>
                <a:spcPct val="107000"/>
              </a:lnSpc>
              <a:spcAft>
                <a:spcPts val="800"/>
              </a:spcAft>
            </a:pPr>
            <a:r>
              <a:rPr lang="tr-TR" kern="100" dirty="0">
                <a:ea typeface="Calibri" panose="020F0502020204030204" pitchFamily="34" charset="0"/>
                <a:cs typeface="Times New Roman" panose="02020603050405020304" pitchFamily="18" charset="0"/>
              </a:rPr>
              <a:t>İ</a:t>
            </a:r>
            <a:r>
              <a:rPr lang="tr-TR" kern="100" dirty="0">
                <a:effectLst/>
                <a:ea typeface="Calibri" panose="020F0502020204030204" pitchFamily="34" charset="0"/>
                <a:cs typeface="Times New Roman" panose="02020603050405020304" pitchFamily="18" charset="0"/>
              </a:rPr>
              <a:t>nsidansı 100.000’de 1'den daha düşüktür </a:t>
            </a:r>
          </a:p>
          <a:p>
            <a:pPr>
              <a:lnSpc>
                <a:spcPct val="107000"/>
              </a:lnSpc>
              <a:spcAft>
                <a:spcPts val="800"/>
              </a:spcAft>
            </a:pPr>
            <a:r>
              <a:rPr lang="tr-TR" kern="100" dirty="0">
                <a:effectLst/>
                <a:ea typeface="Calibri" panose="020F0502020204030204" pitchFamily="34" charset="0"/>
                <a:cs typeface="Times New Roman" panose="02020603050405020304" pitchFamily="18" charset="0"/>
              </a:rPr>
              <a:t>Sıklığı 4 ve 5. dekattan sonra artmakta</a:t>
            </a:r>
          </a:p>
          <a:p>
            <a:pPr marL="0" indent="0">
              <a:lnSpc>
                <a:spcPct val="107000"/>
              </a:lnSpc>
              <a:spcAft>
                <a:spcPts val="800"/>
              </a:spcAft>
              <a:buNone/>
            </a:pPr>
            <a:r>
              <a:rPr lang="tr-TR" b="1" kern="100" dirty="0">
                <a:effectLst/>
                <a:ea typeface="Calibri" panose="020F0502020204030204" pitchFamily="34" charset="0"/>
                <a:cs typeface="Times New Roman" panose="02020603050405020304" pitchFamily="18" charset="0"/>
              </a:rPr>
              <a:t>Etiyoloji ve Patogenez:</a:t>
            </a:r>
          </a:p>
          <a:p>
            <a:pPr>
              <a:lnSpc>
                <a:spcPct val="107000"/>
              </a:lnSpc>
              <a:spcAft>
                <a:spcPts val="800"/>
              </a:spcAft>
            </a:pPr>
            <a:r>
              <a:rPr lang="tr-TR" kern="100" dirty="0">
                <a:effectLst/>
                <a:ea typeface="Calibri" panose="020F0502020204030204" pitchFamily="34" charset="0"/>
                <a:cs typeface="Times New Roman" panose="02020603050405020304" pitchFamily="18" charset="0"/>
              </a:rPr>
              <a:t>Etiyolojide HPV 8, 16, 18 suçlanmakta. Özellikle sünnetsiz erkeklerde daha sık gözlenir</a:t>
            </a:r>
          </a:p>
        </p:txBody>
      </p:sp>
    </p:spTree>
    <p:extLst>
      <p:ext uri="{BB962C8B-B14F-4D97-AF65-F5344CB8AC3E}">
        <p14:creationId xmlns:p14="http://schemas.microsoft.com/office/powerpoint/2010/main" val="12295756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A0133CA-73DD-A15C-FA3E-6A9DCDBDEDD7}"/>
              </a:ext>
            </a:extLst>
          </p:cNvPr>
          <p:cNvSpPr>
            <a:spLocks noGrp="1"/>
          </p:cNvSpPr>
          <p:nvPr>
            <p:ph type="title"/>
          </p:nvPr>
        </p:nvSpPr>
        <p:spPr/>
        <p:txBody>
          <a:bodyPr/>
          <a:lstStyle/>
          <a:p>
            <a:r>
              <a:rPr lang="tr-TR" dirty="0" err="1"/>
              <a:t>Queyrat</a:t>
            </a:r>
            <a:r>
              <a:rPr lang="tr-TR" dirty="0"/>
              <a:t> </a:t>
            </a:r>
            <a:r>
              <a:rPr lang="tr-TR" dirty="0" err="1"/>
              <a:t>eritroplazisi</a:t>
            </a:r>
            <a:endParaRPr lang="tr-TR" dirty="0"/>
          </a:p>
        </p:txBody>
      </p:sp>
      <p:sp>
        <p:nvSpPr>
          <p:cNvPr id="3" name="İçerik Yer Tutucusu 2">
            <a:extLst>
              <a:ext uri="{FF2B5EF4-FFF2-40B4-BE49-F238E27FC236}">
                <a16:creationId xmlns:a16="http://schemas.microsoft.com/office/drawing/2014/main" id="{96BAD981-7947-02B1-36F9-A14895B339A4}"/>
              </a:ext>
            </a:extLst>
          </p:cNvPr>
          <p:cNvSpPr>
            <a:spLocks noGrp="1"/>
          </p:cNvSpPr>
          <p:nvPr>
            <p:ph idx="1"/>
          </p:nvPr>
        </p:nvSpPr>
        <p:spPr/>
        <p:txBody>
          <a:bodyPr>
            <a:normAutofit/>
          </a:bodyPr>
          <a:lstStyle/>
          <a:p>
            <a:pPr marL="0" indent="0">
              <a:lnSpc>
                <a:spcPct val="107000"/>
              </a:lnSpc>
              <a:spcAft>
                <a:spcPts val="800"/>
              </a:spcAft>
              <a:buNone/>
            </a:pPr>
            <a:r>
              <a:rPr lang="tr-TR" b="1" kern="100" dirty="0">
                <a:effectLst/>
                <a:ea typeface="Calibri" panose="020F0502020204030204" pitchFamily="34" charset="0"/>
                <a:cs typeface="Times New Roman" panose="02020603050405020304" pitchFamily="18" charset="0"/>
              </a:rPr>
              <a:t>Klinik:</a:t>
            </a:r>
          </a:p>
          <a:p>
            <a:r>
              <a:rPr lang="tr-TR" dirty="0" err="1">
                <a:effectLst/>
                <a:ea typeface="Calibri" panose="020F0502020204030204" pitchFamily="34" charset="0"/>
                <a:cs typeface="Times New Roman" panose="02020603050405020304" pitchFamily="18" charset="0"/>
              </a:rPr>
              <a:t>Glans</a:t>
            </a:r>
            <a:r>
              <a:rPr lang="tr-TR" dirty="0">
                <a:effectLst/>
                <a:ea typeface="Calibri" panose="020F0502020204030204" pitchFamily="34" charset="0"/>
                <a:cs typeface="Times New Roman" panose="02020603050405020304" pitchFamily="18" charset="0"/>
              </a:rPr>
              <a:t> penis ve vulvada yerleşim gösterir</a:t>
            </a:r>
          </a:p>
          <a:p>
            <a:r>
              <a:rPr lang="tr-TR" dirty="0">
                <a:effectLst/>
                <a:ea typeface="Calibri" panose="020F0502020204030204" pitchFamily="34" charset="0"/>
                <a:cs typeface="Times New Roman" panose="02020603050405020304" pitchFamily="18" charset="0"/>
              </a:rPr>
              <a:t>Parlak kırmızı, nemli, yumuşak, hafif kabarık plaklar şeklinde</a:t>
            </a:r>
          </a:p>
          <a:p>
            <a:r>
              <a:rPr lang="tr-TR" dirty="0">
                <a:effectLst/>
                <a:ea typeface="Calibri" panose="020F0502020204030204" pitchFamily="34" charset="0"/>
                <a:cs typeface="Times New Roman" panose="02020603050405020304" pitchFamily="18" charset="0"/>
              </a:rPr>
              <a:t>Histopatolojik incelemede in </a:t>
            </a:r>
            <a:r>
              <a:rPr lang="tr-TR" dirty="0" err="1">
                <a:effectLst/>
                <a:ea typeface="Calibri" panose="020F0502020204030204" pitchFamily="34" charset="0"/>
                <a:cs typeface="Times New Roman" panose="02020603050405020304" pitchFamily="18" charset="0"/>
              </a:rPr>
              <a:t>situ</a:t>
            </a:r>
            <a:r>
              <a:rPr lang="tr-TR" dirty="0">
                <a:effectLst/>
                <a:ea typeface="Calibri" panose="020F0502020204030204" pitchFamily="34" charset="0"/>
                <a:cs typeface="Times New Roman" panose="02020603050405020304" pitchFamily="18" charset="0"/>
              </a:rPr>
              <a:t> karsinom bulguları saptanır</a:t>
            </a:r>
            <a:endParaRPr lang="tr-TR" b="1" kern="100" dirty="0">
              <a:effectLst/>
              <a:ea typeface="Calibri" panose="020F0502020204030204" pitchFamily="34" charset="0"/>
              <a:cs typeface="Times New Roman" panose="02020603050405020304" pitchFamily="18" charset="0"/>
            </a:endParaRPr>
          </a:p>
          <a:p>
            <a:endParaRPr lang="tr-TR" dirty="0"/>
          </a:p>
        </p:txBody>
      </p:sp>
      <p:pic>
        <p:nvPicPr>
          <p:cNvPr id="4" name="Picture 2">
            <a:extLst>
              <a:ext uri="{FF2B5EF4-FFF2-40B4-BE49-F238E27FC236}">
                <a16:creationId xmlns:a16="http://schemas.microsoft.com/office/drawing/2014/main" id="{A58E6344-11DC-8134-9A7A-058AAC327981}"/>
              </a:ext>
            </a:extLst>
          </p:cNvPr>
          <p:cNvPicPr>
            <a:picLocks noChangeAspect="1"/>
          </p:cNvPicPr>
          <p:nvPr/>
        </p:nvPicPr>
        <p:blipFill>
          <a:blip r:embed="rId2"/>
          <a:stretch>
            <a:fillRect/>
          </a:stretch>
        </p:blipFill>
        <p:spPr>
          <a:xfrm>
            <a:off x="8548099" y="0"/>
            <a:ext cx="3643901" cy="4448710"/>
          </a:xfrm>
          <a:prstGeom prst="rect">
            <a:avLst/>
          </a:prstGeom>
        </p:spPr>
      </p:pic>
    </p:spTree>
    <p:extLst>
      <p:ext uri="{BB962C8B-B14F-4D97-AF65-F5344CB8AC3E}">
        <p14:creationId xmlns:p14="http://schemas.microsoft.com/office/powerpoint/2010/main" val="30943394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A0133CA-73DD-A15C-FA3E-6A9DCDBDEDD7}"/>
              </a:ext>
            </a:extLst>
          </p:cNvPr>
          <p:cNvSpPr>
            <a:spLocks noGrp="1"/>
          </p:cNvSpPr>
          <p:nvPr>
            <p:ph type="title"/>
          </p:nvPr>
        </p:nvSpPr>
        <p:spPr/>
        <p:txBody>
          <a:bodyPr/>
          <a:lstStyle/>
          <a:p>
            <a:r>
              <a:rPr lang="tr-TR" dirty="0" err="1"/>
              <a:t>Queyrat</a:t>
            </a:r>
            <a:r>
              <a:rPr lang="tr-TR" dirty="0"/>
              <a:t> </a:t>
            </a:r>
            <a:r>
              <a:rPr lang="tr-TR" dirty="0" err="1"/>
              <a:t>eritroplazisi</a:t>
            </a:r>
            <a:endParaRPr lang="tr-TR" dirty="0"/>
          </a:p>
        </p:txBody>
      </p:sp>
      <p:sp>
        <p:nvSpPr>
          <p:cNvPr id="3" name="İçerik Yer Tutucusu 2">
            <a:extLst>
              <a:ext uri="{FF2B5EF4-FFF2-40B4-BE49-F238E27FC236}">
                <a16:creationId xmlns:a16="http://schemas.microsoft.com/office/drawing/2014/main" id="{96BAD981-7947-02B1-36F9-A14895B339A4}"/>
              </a:ext>
            </a:extLst>
          </p:cNvPr>
          <p:cNvSpPr>
            <a:spLocks noGrp="1"/>
          </p:cNvSpPr>
          <p:nvPr>
            <p:ph idx="1"/>
          </p:nvPr>
        </p:nvSpPr>
        <p:spPr/>
        <p:txBody>
          <a:bodyPr/>
          <a:lstStyle/>
          <a:p>
            <a:pPr marL="0" indent="0">
              <a:lnSpc>
                <a:spcPct val="107000"/>
              </a:lnSpc>
              <a:spcAft>
                <a:spcPts val="800"/>
              </a:spcAft>
              <a:buNone/>
            </a:pPr>
            <a:r>
              <a:rPr lang="tr-TR" sz="2000" b="1" kern="100" dirty="0">
                <a:effectLst/>
                <a:ea typeface="Calibri" panose="020F0502020204030204" pitchFamily="34" charset="0"/>
                <a:cs typeface="Times New Roman" panose="02020603050405020304" pitchFamily="18" charset="0"/>
              </a:rPr>
              <a:t>Seyir ve </a:t>
            </a:r>
            <a:r>
              <a:rPr lang="tr-TR" sz="2000" b="1" kern="100" dirty="0" err="1">
                <a:effectLst/>
                <a:ea typeface="Calibri" panose="020F0502020204030204" pitchFamily="34" charset="0"/>
                <a:cs typeface="Times New Roman" panose="02020603050405020304" pitchFamily="18" charset="0"/>
              </a:rPr>
              <a:t>Prognoz</a:t>
            </a:r>
            <a:r>
              <a:rPr lang="tr-TR" sz="2000" b="1" kern="100" dirty="0">
                <a:effectLst/>
                <a:ea typeface="Calibri" panose="020F0502020204030204" pitchFamily="34" charset="0"/>
                <a:cs typeface="Times New Roman" panose="02020603050405020304" pitchFamily="18" charset="0"/>
              </a:rPr>
              <a:t>:</a:t>
            </a:r>
          </a:p>
          <a:p>
            <a:pPr>
              <a:lnSpc>
                <a:spcPct val="107000"/>
              </a:lnSpc>
              <a:spcAft>
                <a:spcPts val="800"/>
              </a:spcAft>
            </a:pPr>
            <a:r>
              <a:rPr lang="tr-TR" kern="100" dirty="0">
                <a:ea typeface="Calibri" panose="020F0502020204030204" pitchFamily="34" charset="0"/>
                <a:cs typeface="Times New Roman" panose="02020603050405020304" pitchFamily="18" charset="0"/>
              </a:rPr>
              <a:t>İ</a:t>
            </a:r>
            <a:r>
              <a:rPr lang="tr-TR" sz="2000" kern="100" dirty="0">
                <a:effectLst/>
                <a:ea typeface="Calibri" panose="020F0502020204030204" pitchFamily="34" charset="0"/>
                <a:cs typeface="Times New Roman" panose="02020603050405020304" pitchFamily="18" charset="0"/>
              </a:rPr>
              <a:t>nvaziv karsinom gelişme riski</a:t>
            </a:r>
            <a:r>
              <a:rPr lang="tr-TR" kern="100" dirty="0">
                <a:ea typeface="Calibri" panose="020F0502020204030204" pitchFamily="34" charset="0"/>
                <a:cs typeface="Times New Roman" panose="02020603050405020304" pitchFamily="18" charset="0"/>
              </a:rPr>
              <a:t> </a:t>
            </a:r>
            <a:r>
              <a:rPr lang="tr-TR" sz="2000" kern="100" dirty="0" err="1">
                <a:effectLst/>
                <a:ea typeface="Calibri" panose="020F0502020204030204" pitchFamily="34" charset="0"/>
                <a:cs typeface="Times New Roman" panose="02020603050405020304" pitchFamily="18" charset="0"/>
              </a:rPr>
              <a:t>nongenital</a:t>
            </a:r>
            <a:r>
              <a:rPr lang="tr-TR" sz="2000" kern="100" dirty="0">
                <a:effectLst/>
                <a:ea typeface="Calibri" panose="020F0502020204030204" pitchFamily="34" charset="0"/>
                <a:cs typeface="Times New Roman" panose="02020603050405020304" pitchFamily="18" charset="0"/>
              </a:rPr>
              <a:t> in </a:t>
            </a:r>
            <a:r>
              <a:rPr lang="tr-TR" sz="2000" kern="100" dirty="0" err="1">
                <a:effectLst/>
                <a:ea typeface="Calibri" panose="020F0502020204030204" pitchFamily="34" charset="0"/>
                <a:cs typeface="Times New Roman" panose="02020603050405020304" pitchFamily="18" charset="0"/>
              </a:rPr>
              <a:t>situ</a:t>
            </a:r>
            <a:r>
              <a:rPr lang="tr-TR" sz="2000" kern="100" dirty="0">
                <a:effectLst/>
                <a:ea typeface="Calibri" panose="020F0502020204030204" pitchFamily="34" charset="0"/>
                <a:cs typeface="Times New Roman" panose="02020603050405020304" pitchFamily="18" charset="0"/>
              </a:rPr>
              <a:t> karsinomlardan daha yüksek </a:t>
            </a:r>
          </a:p>
          <a:p>
            <a:pPr>
              <a:lnSpc>
                <a:spcPct val="107000"/>
              </a:lnSpc>
              <a:spcAft>
                <a:spcPts val="800"/>
              </a:spcAft>
            </a:pPr>
            <a:r>
              <a:rPr lang="tr-TR" sz="2000" kern="100" dirty="0">
                <a:effectLst/>
                <a:ea typeface="Calibri" panose="020F0502020204030204" pitchFamily="34" charset="0"/>
                <a:cs typeface="Times New Roman" panose="02020603050405020304" pitchFamily="18" charset="0"/>
              </a:rPr>
              <a:t>Gelişen maligniteler hem daha agresif, hem de daha sık metastaz yapar</a:t>
            </a:r>
            <a:endParaRPr lang="tr-TR" sz="2000" b="1" kern="100" dirty="0">
              <a:effectLst/>
              <a:ea typeface="Calibri" panose="020F0502020204030204" pitchFamily="34" charset="0"/>
              <a:cs typeface="Times New Roman" panose="02020603050405020304" pitchFamily="18" charset="0"/>
            </a:endParaRPr>
          </a:p>
          <a:p>
            <a:pPr marL="0" indent="0">
              <a:lnSpc>
                <a:spcPct val="107000"/>
              </a:lnSpc>
              <a:spcAft>
                <a:spcPts val="800"/>
              </a:spcAft>
              <a:buNone/>
            </a:pPr>
            <a:r>
              <a:rPr lang="tr-TR" sz="2000" b="1" kern="100" dirty="0">
                <a:effectLst/>
                <a:ea typeface="Calibri" panose="020F0502020204030204" pitchFamily="34" charset="0"/>
                <a:cs typeface="Times New Roman" panose="02020603050405020304" pitchFamily="18" charset="0"/>
              </a:rPr>
              <a:t>Tedavi:</a:t>
            </a:r>
          </a:p>
          <a:p>
            <a:pPr>
              <a:lnSpc>
                <a:spcPct val="107000"/>
              </a:lnSpc>
              <a:spcAft>
                <a:spcPts val="800"/>
              </a:spcAft>
            </a:pPr>
            <a:r>
              <a:rPr lang="tr-TR" sz="2000" kern="100" dirty="0">
                <a:effectLst/>
                <a:ea typeface="Calibri" panose="020F0502020204030204" pitchFamily="34" charset="0"/>
                <a:cs typeface="Times New Roman" panose="02020603050405020304" pitchFamily="18" charset="0"/>
              </a:rPr>
              <a:t>Tedavide cerrahi eksizyon, lazer ablasyon gibi </a:t>
            </a:r>
            <a:r>
              <a:rPr lang="tr-TR" sz="2000" kern="100" dirty="0" err="1">
                <a:effectLst/>
                <a:ea typeface="Calibri" panose="020F0502020204030204" pitchFamily="34" charset="0"/>
                <a:cs typeface="Times New Roman" panose="02020603050405020304" pitchFamily="18" charset="0"/>
              </a:rPr>
              <a:t>ablativ</a:t>
            </a:r>
            <a:r>
              <a:rPr lang="tr-TR" sz="2000" kern="100" dirty="0">
                <a:effectLst/>
                <a:ea typeface="Calibri" panose="020F0502020204030204" pitchFamily="34" charset="0"/>
                <a:cs typeface="Times New Roman" panose="02020603050405020304" pitchFamily="18" charset="0"/>
              </a:rPr>
              <a:t> yöntemler veya topikal 5-flourourasil, </a:t>
            </a:r>
            <a:r>
              <a:rPr lang="tr-TR" sz="2000" kern="100" dirty="0" err="1">
                <a:effectLst/>
                <a:ea typeface="Calibri" panose="020F0502020204030204" pitchFamily="34" charset="0"/>
                <a:cs typeface="Times New Roman" panose="02020603050405020304" pitchFamily="18" charset="0"/>
              </a:rPr>
              <a:t>imikimod</a:t>
            </a:r>
            <a:r>
              <a:rPr lang="tr-TR" sz="2000" kern="100" dirty="0">
                <a:effectLst/>
                <a:ea typeface="Calibri" panose="020F0502020204030204" pitchFamily="34" charset="0"/>
                <a:cs typeface="Times New Roman" panose="02020603050405020304" pitchFamily="18" charset="0"/>
              </a:rPr>
              <a:t> krem</a:t>
            </a:r>
          </a:p>
          <a:p>
            <a:endParaRPr lang="tr-TR" dirty="0"/>
          </a:p>
        </p:txBody>
      </p:sp>
    </p:spTree>
    <p:extLst>
      <p:ext uri="{BB962C8B-B14F-4D97-AF65-F5344CB8AC3E}">
        <p14:creationId xmlns:p14="http://schemas.microsoft.com/office/powerpoint/2010/main" val="37879909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0964F03-AE8F-B406-DBDB-68C88887C738}"/>
              </a:ext>
            </a:extLst>
          </p:cNvPr>
          <p:cNvSpPr>
            <a:spLocks noGrp="1"/>
          </p:cNvSpPr>
          <p:nvPr>
            <p:ph type="title"/>
          </p:nvPr>
        </p:nvSpPr>
        <p:spPr/>
        <p:txBody>
          <a:bodyPr/>
          <a:lstStyle/>
          <a:p>
            <a:r>
              <a:rPr lang="tr-TR" dirty="0" err="1"/>
              <a:t>Bowenoid</a:t>
            </a:r>
            <a:r>
              <a:rPr lang="tr-TR" dirty="0"/>
              <a:t> </a:t>
            </a:r>
            <a:r>
              <a:rPr lang="tr-TR" dirty="0" err="1"/>
              <a:t>papüllöz</a:t>
            </a:r>
            <a:endParaRPr lang="tr-TR" dirty="0"/>
          </a:p>
        </p:txBody>
      </p:sp>
      <p:sp>
        <p:nvSpPr>
          <p:cNvPr id="3" name="İçerik Yer Tutucusu 2">
            <a:extLst>
              <a:ext uri="{FF2B5EF4-FFF2-40B4-BE49-F238E27FC236}">
                <a16:creationId xmlns:a16="http://schemas.microsoft.com/office/drawing/2014/main" id="{849CB714-AF28-E342-211F-54E1E53EBFF4}"/>
              </a:ext>
            </a:extLst>
          </p:cNvPr>
          <p:cNvSpPr>
            <a:spLocks noGrp="1"/>
          </p:cNvSpPr>
          <p:nvPr>
            <p:ph idx="1"/>
          </p:nvPr>
        </p:nvSpPr>
        <p:spPr/>
        <p:txBody>
          <a:bodyPr>
            <a:normAutofit/>
          </a:bodyPr>
          <a:lstStyle/>
          <a:p>
            <a:r>
              <a:rPr lang="tr-TR" dirty="0" err="1">
                <a:effectLst/>
                <a:ea typeface="Calibri" panose="020F0502020204030204" pitchFamily="34" charset="0"/>
                <a:cs typeface="Times New Roman" panose="02020603050405020304" pitchFamily="18" charset="0"/>
              </a:rPr>
              <a:t>Anogenital</a:t>
            </a:r>
            <a:r>
              <a:rPr lang="tr-TR" dirty="0">
                <a:effectLst/>
                <a:ea typeface="Calibri" panose="020F0502020204030204" pitchFamily="34" charset="0"/>
                <a:cs typeface="Times New Roman" panose="02020603050405020304" pitchFamily="18" charset="0"/>
              </a:rPr>
              <a:t> bölgede </a:t>
            </a:r>
            <a:r>
              <a:rPr lang="tr-TR" dirty="0" err="1">
                <a:effectLst/>
                <a:ea typeface="Calibri" panose="020F0502020204030204" pitchFamily="34" charset="0"/>
                <a:cs typeface="Times New Roman" panose="02020603050405020304" pitchFamily="18" charset="0"/>
              </a:rPr>
              <a:t>papüler</a:t>
            </a:r>
            <a:r>
              <a:rPr lang="tr-TR" dirty="0">
                <a:effectLst/>
                <a:ea typeface="Calibri" panose="020F0502020204030204" pitchFamily="34" charset="0"/>
                <a:cs typeface="Times New Roman" panose="02020603050405020304" pitchFamily="18" charset="0"/>
              </a:rPr>
              <a:t> lezyonlar şeklinde ortaya çıkan </a:t>
            </a:r>
            <a:r>
              <a:rPr lang="tr-TR" dirty="0" err="1">
                <a:effectLst/>
                <a:ea typeface="Calibri" panose="020F0502020204030204" pitchFamily="34" charset="0"/>
                <a:cs typeface="Times New Roman" panose="02020603050405020304" pitchFamily="18" charset="0"/>
              </a:rPr>
              <a:t>premalign</a:t>
            </a:r>
            <a:r>
              <a:rPr lang="tr-TR" dirty="0">
                <a:effectLst/>
                <a:ea typeface="Calibri" panose="020F0502020204030204" pitchFamily="34" charset="0"/>
                <a:cs typeface="Times New Roman" panose="02020603050405020304" pitchFamily="18" charset="0"/>
              </a:rPr>
              <a:t> lezyon</a:t>
            </a:r>
          </a:p>
          <a:p>
            <a:pPr marL="0" indent="0">
              <a:buNone/>
            </a:pPr>
            <a:r>
              <a:rPr lang="tr-TR" b="1" kern="100" dirty="0">
                <a:effectLst/>
                <a:ea typeface="Calibri" panose="020F0502020204030204" pitchFamily="34" charset="0"/>
                <a:cs typeface="Times New Roman" panose="02020603050405020304" pitchFamily="18" charset="0"/>
              </a:rPr>
              <a:t>Epidemiyoloji </a:t>
            </a:r>
          </a:p>
          <a:p>
            <a:pPr>
              <a:lnSpc>
                <a:spcPct val="107000"/>
              </a:lnSpc>
              <a:spcAft>
                <a:spcPts val="800"/>
              </a:spcAft>
            </a:pPr>
            <a:r>
              <a:rPr lang="tr-TR" kern="100" dirty="0">
                <a:effectLst/>
                <a:ea typeface="Calibri" panose="020F0502020204030204" pitchFamily="34" charset="0"/>
                <a:cs typeface="Times New Roman" panose="02020603050405020304" pitchFamily="18" charset="0"/>
              </a:rPr>
              <a:t>Toplumda 5/100.000 sıklıkta görüldüğü tahmin edilmekle beraber, klinik olarak </a:t>
            </a:r>
            <a:r>
              <a:rPr lang="tr-TR" kern="100" dirty="0" err="1">
                <a:effectLst/>
                <a:ea typeface="Calibri" panose="020F0502020204030204" pitchFamily="34" charset="0"/>
                <a:cs typeface="Times New Roman" panose="02020603050405020304" pitchFamily="18" charset="0"/>
              </a:rPr>
              <a:t>genital</a:t>
            </a:r>
            <a:r>
              <a:rPr lang="tr-TR" kern="100" dirty="0">
                <a:effectLst/>
                <a:ea typeface="Calibri" panose="020F0502020204030204" pitchFamily="34" charset="0"/>
                <a:cs typeface="Times New Roman" panose="02020603050405020304" pitchFamily="18" charset="0"/>
              </a:rPr>
              <a:t> </a:t>
            </a:r>
            <a:r>
              <a:rPr lang="tr-TR" kern="100" dirty="0" err="1">
                <a:effectLst/>
                <a:ea typeface="Calibri" panose="020F0502020204030204" pitchFamily="34" charset="0"/>
                <a:cs typeface="Times New Roman" panose="02020603050405020304" pitchFamily="18" charset="0"/>
              </a:rPr>
              <a:t>verrü</a:t>
            </a:r>
            <a:r>
              <a:rPr lang="tr-TR" kern="100" dirty="0">
                <a:effectLst/>
                <a:ea typeface="Calibri" panose="020F0502020204030204" pitchFamily="34" charset="0"/>
                <a:cs typeface="Times New Roman" panose="02020603050405020304" pitchFamily="18" charset="0"/>
              </a:rPr>
              <a:t> ile ilişkili olduğundan, gerçek sıklığı tam olarak bilinememekte</a:t>
            </a:r>
          </a:p>
          <a:p>
            <a:pPr>
              <a:lnSpc>
                <a:spcPct val="107000"/>
              </a:lnSpc>
              <a:spcAft>
                <a:spcPts val="800"/>
              </a:spcAft>
            </a:pPr>
            <a:r>
              <a:rPr lang="tr-TR" kern="100" dirty="0">
                <a:effectLst/>
                <a:ea typeface="Calibri" panose="020F0502020204030204" pitchFamily="34" charset="0"/>
                <a:cs typeface="Times New Roman" panose="02020603050405020304" pitchFamily="18" charset="0"/>
              </a:rPr>
              <a:t>Cinsel olarak aktif gençlerde özellikle 3. dekatta en sıktır. Her iki cinsiyette de ortaya çıkabilir</a:t>
            </a:r>
          </a:p>
          <a:p>
            <a:pPr marL="0" indent="0">
              <a:lnSpc>
                <a:spcPct val="107000"/>
              </a:lnSpc>
              <a:spcAft>
                <a:spcPts val="800"/>
              </a:spcAft>
              <a:buNone/>
            </a:pPr>
            <a:r>
              <a:rPr lang="tr-TR" b="1" kern="100" dirty="0">
                <a:effectLst/>
                <a:ea typeface="Calibri" panose="020F0502020204030204" pitchFamily="34" charset="0"/>
                <a:cs typeface="Times New Roman" panose="02020603050405020304" pitchFamily="18" charset="0"/>
              </a:rPr>
              <a:t>Etiyoloji</a:t>
            </a:r>
          </a:p>
          <a:p>
            <a:r>
              <a:rPr lang="tr-TR" dirty="0">
                <a:effectLst/>
                <a:ea typeface="Calibri" panose="020F0502020204030204" pitchFamily="34" charset="0"/>
                <a:cs typeface="Times New Roman" panose="02020603050405020304" pitchFamily="18" charset="0"/>
              </a:rPr>
              <a:t>Erken genellikle HPV 16, 18</a:t>
            </a:r>
            <a:endParaRPr lang="tr-TR" dirty="0"/>
          </a:p>
        </p:txBody>
      </p:sp>
    </p:spTree>
    <p:extLst>
      <p:ext uri="{BB962C8B-B14F-4D97-AF65-F5344CB8AC3E}">
        <p14:creationId xmlns:p14="http://schemas.microsoft.com/office/powerpoint/2010/main" val="3379535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0964F03-AE8F-B406-DBDB-68C88887C738}"/>
              </a:ext>
            </a:extLst>
          </p:cNvPr>
          <p:cNvSpPr>
            <a:spLocks noGrp="1"/>
          </p:cNvSpPr>
          <p:nvPr>
            <p:ph type="title"/>
          </p:nvPr>
        </p:nvSpPr>
        <p:spPr/>
        <p:txBody>
          <a:bodyPr/>
          <a:lstStyle/>
          <a:p>
            <a:r>
              <a:rPr lang="tr-TR" dirty="0" err="1"/>
              <a:t>Bowenoid</a:t>
            </a:r>
            <a:r>
              <a:rPr lang="tr-TR" dirty="0"/>
              <a:t> </a:t>
            </a:r>
            <a:r>
              <a:rPr lang="tr-TR" dirty="0" err="1"/>
              <a:t>papüllöz</a:t>
            </a:r>
            <a:endParaRPr lang="tr-TR" dirty="0"/>
          </a:p>
        </p:txBody>
      </p:sp>
      <p:sp>
        <p:nvSpPr>
          <p:cNvPr id="3" name="İçerik Yer Tutucusu 2">
            <a:extLst>
              <a:ext uri="{FF2B5EF4-FFF2-40B4-BE49-F238E27FC236}">
                <a16:creationId xmlns:a16="http://schemas.microsoft.com/office/drawing/2014/main" id="{849CB714-AF28-E342-211F-54E1E53EBFF4}"/>
              </a:ext>
            </a:extLst>
          </p:cNvPr>
          <p:cNvSpPr>
            <a:spLocks noGrp="1"/>
          </p:cNvSpPr>
          <p:nvPr>
            <p:ph idx="1"/>
          </p:nvPr>
        </p:nvSpPr>
        <p:spPr/>
        <p:txBody>
          <a:bodyPr>
            <a:normAutofit/>
          </a:bodyPr>
          <a:lstStyle/>
          <a:p>
            <a:pPr marL="0" indent="0">
              <a:lnSpc>
                <a:spcPct val="107000"/>
              </a:lnSpc>
              <a:spcAft>
                <a:spcPts val="800"/>
              </a:spcAft>
              <a:buNone/>
            </a:pPr>
            <a:r>
              <a:rPr lang="tr-TR" b="1" kern="100" dirty="0">
                <a:effectLst/>
                <a:ea typeface="Calibri" panose="020F0502020204030204" pitchFamily="34" charset="0"/>
                <a:cs typeface="Times New Roman" panose="02020603050405020304" pitchFamily="18" charset="0"/>
              </a:rPr>
              <a:t>Klinik ve Laboratuvar:</a:t>
            </a:r>
          </a:p>
          <a:p>
            <a:pPr>
              <a:lnSpc>
                <a:spcPct val="107000"/>
              </a:lnSpc>
              <a:spcBef>
                <a:spcPts val="0"/>
              </a:spcBef>
              <a:spcAft>
                <a:spcPts val="600"/>
              </a:spcAft>
            </a:pPr>
            <a:r>
              <a:rPr lang="tr-TR" kern="100" dirty="0" err="1">
                <a:effectLst/>
                <a:ea typeface="Calibri" panose="020F0502020204030204" pitchFamily="34" charset="0"/>
                <a:cs typeface="Times New Roman" panose="02020603050405020304" pitchFamily="18" charset="0"/>
              </a:rPr>
              <a:t>Anogenital</a:t>
            </a:r>
            <a:r>
              <a:rPr lang="tr-TR" kern="100" dirty="0">
                <a:effectLst/>
                <a:ea typeface="Calibri" panose="020F0502020204030204" pitchFamily="34" charset="0"/>
                <a:cs typeface="Times New Roman" panose="02020603050405020304" pitchFamily="18" charset="0"/>
              </a:rPr>
              <a:t> bölge ve kasıkta küçük </a:t>
            </a:r>
            <a:r>
              <a:rPr lang="tr-TR" kern="100" dirty="0" err="1">
                <a:effectLst/>
                <a:ea typeface="Calibri" panose="020F0502020204030204" pitchFamily="34" charset="0"/>
                <a:cs typeface="Times New Roman" panose="02020603050405020304" pitchFamily="18" charset="0"/>
              </a:rPr>
              <a:t>likenoid</a:t>
            </a:r>
            <a:r>
              <a:rPr lang="tr-TR" kern="100" dirty="0">
                <a:effectLst/>
                <a:ea typeface="Calibri" panose="020F0502020204030204" pitchFamily="34" charset="0"/>
                <a:cs typeface="Times New Roman" panose="02020603050405020304" pitchFamily="18" charset="0"/>
              </a:rPr>
              <a:t> </a:t>
            </a:r>
            <a:r>
              <a:rPr lang="tr-TR" kern="100" dirty="0" err="1">
                <a:effectLst/>
                <a:ea typeface="Calibri" panose="020F0502020204030204" pitchFamily="34" charset="0"/>
                <a:cs typeface="Times New Roman" panose="02020603050405020304" pitchFamily="18" charset="0"/>
              </a:rPr>
              <a:t>papüller</a:t>
            </a:r>
            <a:r>
              <a:rPr lang="tr-TR" kern="100" dirty="0">
                <a:effectLst/>
                <a:ea typeface="Calibri" panose="020F0502020204030204" pitchFamily="34" charset="0"/>
                <a:cs typeface="Times New Roman" panose="02020603050405020304" pitchFamily="18" charset="0"/>
              </a:rPr>
              <a:t> şeklinde </a:t>
            </a:r>
          </a:p>
          <a:p>
            <a:pPr marL="0" indent="0">
              <a:lnSpc>
                <a:spcPct val="107000"/>
              </a:lnSpc>
              <a:spcBef>
                <a:spcPts val="0"/>
              </a:spcBef>
              <a:spcAft>
                <a:spcPts val="600"/>
              </a:spcAft>
              <a:buNone/>
            </a:pPr>
            <a:r>
              <a:rPr lang="tr-TR" kern="100" dirty="0">
                <a:effectLst/>
                <a:ea typeface="Calibri" panose="020F0502020204030204" pitchFamily="34" charset="0"/>
                <a:cs typeface="Times New Roman" panose="02020603050405020304" pitchFamily="18" charset="0"/>
              </a:rPr>
              <a:t>   görülebileceği gibi düz, kırmızı kahverengi renkte, birleşmeye </a:t>
            </a:r>
          </a:p>
          <a:p>
            <a:pPr marL="0" indent="0">
              <a:lnSpc>
                <a:spcPct val="107000"/>
              </a:lnSpc>
              <a:spcBef>
                <a:spcPts val="0"/>
              </a:spcBef>
              <a:spcAft>
                <a:spcPts val="600"/>
              </a:spcAft>
              <a:buNone/>
            </a:pPr>
            <a:r>
              <a:rPr lang="tr-TR" kern="100" dirty="0">
                <a:effectLst/>
                <a:ea typeface="Calibri" panose="020F0502020204030204" pitchFamily="34" charset="0"/>
                <a:cs typeface="Times New Roman" panose="02020603050405020304" pitchFamily="18" charset="0"/>
              </a:rPr>
              <a:t>   meyilli daha büyük </a:t>
            </a:r>
            <a:r>
              <a:rPr lang="tr-TR" kern="100" dirty="0" err="1">
                <a:effectLst/>
                <a:ea typeface="Calibri" panose="020F0502020204030204" pitchFamily="34" charset="0"/>
                <a:cs typeface="Times New Roman" panose="02020603050405020304" pitchFamily="18" charset="0"/>
              </a:rPr>
              <a:t>papüller</a:t>
            </a:r>
            <a:r>
              <a:rPr lang="tr-TR" kern="100" dirty="0">
                <a:effectLst/>
                <a:ea typeface="Calibri" panose="020F0502020204030204" pitchFamily="34" charset="0"/>
                <a:cs typeface="Times New Roman" panose="02020603050405020304" pitchFamily="18" charset="0"/>
              </a:rPr>
              <a:t> şeklinde de izlenebilir</a:t>
            </a:r>
          </a:p>
          <a:p>
            <a:pPr>
              <a:lnSpc>
                <a:spcPct val="107000"/>
              </a:lnSpc>
              <a:spcAft>
                <a:spcPts val="800"/>
              </a:spcAft>
            </a:pPr>
            <a:r>
              <a:rPr lang="tr-TR" kern="100" dirty="0">
                <a:effectLst/>
                <a:ea typeface="Calibri" panose="020F0502020204030204" pitchFamily="34" charset="0"/>
                <a:cs typeface="Times New Roman" panose="02020603050405020304" pitchFamily="18" charset="0"/>
              </a:rPr>
              <a:t>Tek ya da çok sayıda olabilir </a:t>
            </a:r>
          </a:p>
          <a:p>
            <a:pPr>
              <a:lnSpc>
                <a:spcPct val="107000"/>
              </a:lnSpc>
              <a:spcAft>
                <a:spcPts val="800"/>
              </a:spcAft>
            </a:pPr>
            <a:r>
              <a:rPr lang="tr-TR" kern="100" dirty="0" err="1">
                <a:effectLst/>
                <a:ea typeface="Calibri" panose="020F0502020204030204" pitchFamily="34" charset="0"/>
                <a:cs typeface="Times New Roman" panose="02020603050405020304" pitchFamily="18" charset="0"/>
              </a:rPr>
              <a:t>Genital</a:t>
            </a:r>
            <a:r>
              <a:rPr lang="tr-TR" kern="100" dirty="0">
                <a:effectLst/>
                <a:ea typeface="Calibri" panose="020F0502020204030204" pitchFamily="34" charset="0"/>
                <a:cs typeface="Times New Roman" panose="02020603050405020304" pitchFamily="18" charset="0"/>
              </a:rPr>
              <a:t> </a:t>
            </a:r>
            <a:r>
              <a:rPr lang="tr-TR" kern="100" dirty="0" err="1">
                <a:effectLst/>
                <a:ea typeface="Calibri" panose="020F0502020204030204" pitchFamily="34" charset="0"/>
                <a:cs typeface="Times New Roman" panose="02020603050405020304" pitchFamily="18" charset="0"/>
              </a:rPr>
              <a:t>verrükalardan</a:t>
            </a:r>
            <a:r>
              <a:rPr lang="tr-TR" kern="100" dirty="0">
                <a:effectLst/>
                <a:ea typeface="Calibri" panose="020F0502020204030204" pitchFamily="34" charset="0"/>
                <a:cs typeface="Times New Roman" panose="02020603050405020304" pitchFamily="18" charset="0"/>
              </a:rPr>
              <a:t> klinik olarak ayırımı mümkün değil</a:t>
            </a:r>
          </a:p>
          <a:p>
            <a:pPr>
              <a:lnSpc>
                <a:spcPct val="107000"/>
              </a:lnSpc>
              <a:spcAft>
                <a:spcPts val="800"/>
              </a:spcAft>
            </a:pPr>
            <a:r>
              <a:rPr lang="tr-TR" kern="100" dirty="0">
                <a:effectLst/>
                <a:ea typeface="Calibri" panose="020F0502020204030204" pitchFamily="34" charset="0"/>
                <a:cs typeface="Times New Roman" panose="02020603050405020304" pitchFamily="18" charset="0"/>
              </a:rPr>
              <a:t>Bu nedenle tedaviye dirençli </a:t>
            </a:r>
            <a:r>
              <a:rPr lang="tr-TR" kern="100" dirty="0" err="1">
                <a:effectLst/>
                <a:ea typeface="Calibri" panose="020F0502020204030204" pitchFamily="34" charset="0"/>
                <a:cs typeface="Times New Roman" panose="02020603050405020304" pitchFamily="18" charset="0"/>
              </a:rPr>
              <a:t>verrüka</a:t>
            </a:r>
            <a:r>
              <a:rPr lang="tr-TR" kern="100" dirty="0">
                <a:effectLst/>
                <a:ea typeface="Calibri" panose="020F0502020204030204" pitchFamily="34" charset="0"/>
                <a:cs typeface="Times New Roman" panose="02020603050405020304" pitchFamily="18" charset="0"/>
              </a:rPr>
              <a:t> benzeri lezyonlardan biyopsi alınarak histopatolojik inceleme yapılmalı</a:t>
            </a:r>
            <a:endParaRPr lang="tr-TR" dirty="0"/>
          </a:p>
        </p:txBody>
      </p:sp>
      <p:pic>
        <p:nvPicPr>
          <p:cNvPr id="4" name="Picture 2">
            <a:extLst>
              <a:ext uri="{FF2B5EF4-FFF2-40B4-BE49-F238E27FC236}">
                <a16:creationId xmlns:a16="http://schemas.microsoft.com/office/drawing/2014/main" id="{8D2A6032-72A9-716C-7226-8EA344208613}"/>
              </a:ext>
            </a:extLst>
          </p:cNvPr>
          <p:cNvPicPr>
            <a:picLocks noChangeAspect="1"/>
          </p:cNvPicPr>
          <p:nvPr/>
        </p:nvPicPr>
        <p:blipFill>
          <a:blip r:embed="rId2"/>
          <a:stretch>
            <a:fillRect/>
          </a:stretch>
        </p:blipFill>
        <p:spPr>
          <a:xfrm>
            <a:off x="8681662" y="-41302"/>
            <a:ext cx="3510338" cy="4325420"/>
          </a:xfrm>
          <a:prstGeom prst="rect">
            <a:avLst/>
          </a:prstGeom>
        </p:spPr>
      </p:pic>
    </p:spTree>
    <p:extLst>
      <p:ext uri="{BB962C8B-B14F-4D97-AF65-F5344CB8AC3E}">
        <p14:creationId xmlns:p14="http://schemas.microsoft.com/office/powerpoint/2010/main" val="42128547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0964F03-AE8F-B406-DBDB-68C88887C738}"/>
              </a:ext>
            </a:extLst>
          </p:cNvPr>
          <p:cNvSpPr>
            <a:spLocks noGrp="1"/>
          </p:cNvSpPr>
          <p:nvPr>
            <p:ph type="title"/>
          </p:nvPr>
        </p:nvSpPr>
        <p:spPr/>
        <p:txBody>
          <a:bodyPr/>
          <a:lstStyle/>
          <a:p>
            <a:r>
              <a:rPr lang="tr-TR" dirty="0" err="1"/>
              <a:t>Bowenoid</a:t>
            </a:r>
            <a:r>
              <a:rPr lang="tr-TR" dirty="0"/>
              <a:t> </a:t>
            </a:r>
            <a:r>
              <a:rPr lang="tr-TR" dirty="0" err="1"/>
              <a:t>papüllöz</a:t>
            </a:r>
            <a:endParaRPr lang="tr-TR" dirty="0"/>
          </a:p>
        </p:txBody>
      </p:sp>
      <p:sp>
        <p:nvSpPr>
          <p:cNvPr id="3" name="İçerik Yer Tutucusu 2">
            <a:extLst>
              <a:ext uri="{FF2B5EF4-FFF2-40B4-BE49-F238E27FC236}">
                <a16:creationId xmlns:a16="http://schemas.microsoft.com/office/drawing/2014/main" id="{849CB714-AF28-E342-211F-54E1E53EBFF4}"/>
              </a:ext>
            </a:extLst>
          </p:cNvPr>
          <p:cNvSpPr>
            <a:spLocks noGrp="1"/>
          </p:cNvSpPr>
          <p:nvPr>
            <p:ph idx="1"/>
          </p:nvPr>
        </p:nvSpPr>
        <p:spPr/>
        <p:txBody>
          <a:bodyPr>
            <a:normAutofit/>
          </a:bodyPr>
          <a:lstStyle/>
          <a:p>
            <a:pPr marL="0" indent="0">
              <a:lnSpc>
                <a:spcPct val="107000"/>
              </a:lnSpc>
              <a:spcAft>
                <a:spcPts val="800"/>
              </a:spcAft>
              <a:buNone/>
            </a:pPr>
            <a:r>
              <a:rPr lang="tr-TR" b="1" kern="100" dirty="0">
                <a:effectLst/>
                <a:ea typeface="Calibri" panose="020F0502020204030204" pitchFamily="34" charset="0"/>
                <a:cs typeface="Times New Roman" panose="02020603050405020304" pitchFamily="18" charset="0"/>
              </a:rPr>
              <a:t>Seyir ve </a:t>
            </a:r>
            <a:r>
              <a:rPr lang="tr-TR" b="1" kern="100" dirty="0" err="1">
                <a:effectLst/>
                <a:ea typeface="Calibri" panose="020F0502020204030204" pitchFamily="34" charset="0"/>
                <a:cs typeface="Times New Roman" panose="02020603050405020304" pitchFamily="18" charset="0"/>
              </a:rPr>
              <a:t>Prognoz</a:t>
            </a:r>
            <a:r>
              <a:rPr lang="tr-TR" b="1" kern="100" dirty="0">
                <a:effectLst/>
                <a:ea typeface="Calibri" panose="020F0502020204030204" pitchFamily="34" charset="0"/>
                <a:cs typeface="Times New Roman" panose="02020603050405020304" pitchFamily="18" charset="0"/>
              </a:rPr>
              <a:t>:</a:t>
            </a:r>
          </a:p>
          <a:p>
            <a:pPr>
              <a:lnSpc>
                <a:spcPct val="107000"/>
              </a:lnSpc>
              <a:spcAft>
                <a:spcPts val="800"/>
              </a:spcAft>
            </a:pPr>
            <a:r>
              <a:rPr lang="tr-TR" kern="100" dirty="0">
                <a:effectLst/>
                <a:ea typeface="Calibri" panose="020F0502020204030204" pitchFamily="34" charset="0"/>
                <a:cs typeface="Times New Roman" panose="02020603050405020304" pitchFamily="18" charset="0"/>
              </a:rPr>
              <a:t>Lezyonların çoğu zamanla regrese olur. </a:t>
            </a:r>
            <a:r>
              <a:rPr lang="tr-TR" kern="100" dirty="0">
                <a:ea typeface="Calibri" panose="020F0502020204030204" pitchFamily="34" charset="0"/>
                <a:cs typeface="Times New Roman" panose="02020603050405020304" pitchFamily="18" charset="0"/>
              </a:rPr>
              <a:t>İ</a:t>
            </a:r>
            <a:r>
              <a:rPr lang="tr-TR" kern="100" dirty="0">
                <a:effectLst/>
                <a:ea typeface="Calibri" panose="020F0502020204030204" pitchFamily="34" charset="0"/>
                <a:cs typeface="Times New Roman" panose="02020603050405020304" pitchFamily="18" charset="0"/>
              </a:rPr>
              <a:t>nvaziv SCC gelişme riski tam olarak bilinmemekle birlikte oldukça nadir</a:t>
            </a:r>
          </a:p>
          <a:p>
            <a:pPr>
              <a:lnSpc>
                <a:spcPct val="107000"/>
              </a:lnSpc>
              <a:spcAft>
                <a:spcPts val="800"/>
              </a:spcAft>
            </a:pPr>
            <a:r>
              <a:rPr lang="tr-TR" b="1" kern="100" dirty="0">
                <a:effectLst/>
                <a:ea typeface="Calibri" panose="020F0502020204030204" pitchFamily="34" charset="0"/>
                <a:cs typeface="Times New Roman" panose="02020603050405020304" pitchFamily="18" charset="0"/>
              </a:rPr>
              <a:t>Tüm hastalar eşlik edebilecek </a:t>
            </a:r>
            <a:r>
              <a:rPr lang="tr-TR" b="1" kern="100" dirty="0" err="1">
                <a:effectLst/>
                <a:ea typeface="Calibri" panose="020F0502020204030204" pitchFamily="34" charset="0"/>
                <a:cs typeface="Times New Roman" panose="02020603050405020304" pitchFamily="18" charset="0"/>
              </a:rPr>
              <a:t>anogenital</a:t>
            </a:r>
            <a:r>
              <a:rPr lang="tr-TR" b="1" kern="100" dirty="0">
                <a:effectLst/>
                <a:ea typeface="Calibri" panose="020F0502020204030204" pitchFamily="34" charset="0"/>
                <a:cs typeface="Times New Roman" panose="02020603050405020304" pitchFamily="18" charset="0"/>
              </a:rPr>
              <a:t> </a:t>
            </a:r>
            <a:r>
              <a:rPr lang="tr-TR" b="1" kern="100" dirty="0" err="1">
                <a:effectLst/>
                <a:ea typeface="Calibri" panose="020F0502020204030204" pitchFamily="34" charset="0"/>
                <a:cs typeface="Times New Roman" panose="02020603050405020304" pitchFamily="18" charset="0"/>
              </a:rPr>
              <a:t>malign</a:t>
            </a:r>
            <a:r>
              <a:rPr lang="tr-TR" b="1" kern="100" dirty="0">
                <a:effectLst/>
                <a:ea typeface="Calibri" panose="020F0502020204030204" pitchFamily="34" charset="0"/>
                <a:cs typeface="Times New Roman" panose="02020603050405020304" pitchFamily="18" charset="0"/>
              </a:rPr>
              <a:t> ve </a:t>
            </a:r>
            <a:r>
              <a:rPr lang="tr-TR" b="1" kern="100" dirty="0" err="1">
                <a:effectLst/>
                <a:ea typeface="Calibri" panose="020F0502020204030204" pitchFamily="34" charset="0"/>
                <a:cs typeface="Times New Roman" panose="02020603050405020304" pitchFamily="18" charset="0"/>
              </a:rPr>
              <a:t>premalign</a:t>
            </a:r>
            <a:r>
              <a:rPr lang="tr-TR" b="1" kern="100" dirty="0">
                <a:effectLst/>
                <a:ea typeface="Calibri" panose="020F0502020204030204" pitchFamily="34" charset="0"/>
                <a:cs typeface="Times New Roman" panose="02020603050405020304" pitchFamily="18" charset="0"/>
              </a:rPr>
              <a:t> lezyonlar açısından anal sitoloji ve </a:t>
            </a:r>
            <a:r>
              <a:rPr lang="tr-TR" b="1" kern="100" dirty="0" err="1">
                <a:effectLst/>
                <a:ea typeface="Calibri" panose="020F0502020204030204" pitchFamily="34" charset="0"/>
                <a:cs typeface="Times New Roman" panose="02020603050405020304" pitchFamily="18" charset="0"/>
              </a:rPr>
              <a:t>anoskopi</a:t>
            </a:r>
            <a:r>
              <a:rPr lang="tr-TR" b="1" kern="100" dirty="0">
                <a:effectLst/>
                <a:ea typeface="Calibri" panose="020F0502020204030204" pitchFamily="34" charset="0"/>
                <a:cs typeface="Times New Roman" panose="02020603050405020304" pitchFamily="18" charset="0"/>
              </a:rPr>
              <a:t> ile değerlendirilmeli, kadın hastalarda servikal </a:t>
            </a:r>
            <a:r>
              <a:rPr lang="tr-TR" b="1" kern="100" dirty="0" err="1">
                <a:effectLst/>
                <a:ea typeface="Calibri" panose="020F0502020204030204" pitchFamily="34" charset="0"/>
                <a:cs typeface="Times New Roman" panose="02020603050405020304" pitchFamily="18" charset="0"/>
              </a:rPr>
              <a:t>intraepitelyal</a:t>
            </a:r>
            <a:r>
              <a:rPr lang="tr-TR" b="1" kern="100" dirty="0">
                <a:effectLst/>
                <a:ea typeface="Calibri" panose="020F0502020204030204" pitchFamily="34" charset="0"/>
                <a:cs typeface="Times New Roman" panose="02020603050405020304" pitchFamily="18" charset="0"/>
              </a:rPr>
              <a:t> neoplazi taraması yapılmalı</a:t>
            </a:r>
          </a:p>
          <a:p>
            <a:pPr marL="0" indent="0">
              <a:lnSpc>
                <a:spcPct val="107000"/>
              </a:lnSpc>
              <a:spcAft>
                <a:spcPts val="800"/>
              </a:spcAft>
              <a:buNone/>
            </a:pPr>
            <a:r>
              <a:rPr lang="tr-TR" b="1" kern="100" dirty="0">
                <a:effectLst/>
                <a:ea typeface="Calibri" panose="020F0502020204030204" pitchFamily="34" charset="0"/>
                <a:cs typeface="Times New Roman" panose="02020603050405020304" pitchFamily="18" charset="0"/>
              </a:rPr>
              <a:t>Tedavi:</a:t>
            </a:r>
          </a:p>
          <a:p>
            <a:r>
              <a:rPr lang="tr-TR" dirty="0" err="1">
                <a:effectLst/>
                <a:ea typeface="Calibri" panose="020F0502020204030204" pitchFamily="34" charset="0"/>
                <a:cs typeface="Times New Roman" panose="02020603050405020304" pitchFamily="18" charset="0"/>
              </a:rPr>
              <a:t>Kriyoterapi</a:t>
            </a:r>
            <a:r>
              <a:rPr lang="tr-TR" dirty="0">
                <a:effectLst/>
                <a:ea typeface="Calibri" panose="020F0502020204030204" pitchFamily="34" charset="0"/>
                <a:cs typeface="Times New Roman" panose="02020603050405020304" pitchFamily="18" charset="0"/>
              </a:rPr>
              <a:t>, elektrokoter, CO2 lazer gibi </a:t>
            </a:r>
            <a:r>
              <a:rPr lang="tr-TR" dirty="0" err="1">
                <a:effectLst/>
                <a:ea typeface="Calibri" panose="020F0502020204030204" pitchFamily="34" charset="0"/>
                <a:cs typeface="Times New Roman" panose="02020603050405020304" pitchFamily="18" charset="0"/>
              </a:rPr>
              <a:t>ablativ</a:t>
            </a:r>
            <a:r>
              <a:rPr lang="tr-TR" dirty="0">
                <a:effectLst/>
                <a:ea typeface="Calibri" panose="020F0502020204030204" pitchFamily="34" charset="0"/>
                <a:cs typeface="Times New Roman" panose="02020603050405020304" pitchFamily="18" charset="0"/>
              </a:rPr>
              <a:t> yöntemler veya topikal %5 </a:t>
            </a:r>
            <a:r>
              <a:rPr lang="tr-TR" dirty="0" err="1">
                <a:effectLst/>
                <a:ea typeface="Calibri" panose="020F0502020204030204" pitchFamily="34" charset="0"/>
                <a:cs typeface="Times New Roman" panose="02020603050405020304" pitchFamily="18" charset="0"/>
              </a:rPr>
              <a:t>imikimod</a:t>
            </a:r>
            <a:r>
              <a:rPr lang="tr-TR" dirty="0">
                <a:effectLst/>
                <a:ea typeface="Calibri" panose="020F0502020204030204" pitchFamily="34" charset="0"/>
                <a:cs typeface="Times New Roman" panose="02020603050405020304" pitchFamily="18" charset="0"/>
              </a:rPr>
              <a:t> ve 5-fluorourasil krem</a:t>
            </a:r>
          </a:p>
        </p:txBody>
      </p:sp>
    </p:spTree>
    <p:extLst>
      <p:ext uri="{BB962C8B-B14F-4D97-AF65-F5344CB8AC3E}">
        <p14:creationId xmlns:p14="http://schemas.microsoft.com/office/powerpoint/2010/main" val="42702552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092CC4-8915-0351-221F-B59671AC3BAC}"/>
              </a:ext>
            </a:extLst>
          </p:cNvPr>
          <p:cNvSpPr>
            <a:spLocks noGrp="1"/>
          </p:cNvSpPr>
          <p:nvPr>
            <p:ph type="title"/>
          </p:nvPr>
        </p:nvSpPr>
        <p:spPr/>
        <p:txBody>
          <a:bodyPr/>
          <a:lstStyle/>
          <a:p>
            <a:r>
              <a:rPr lang="tr-TR" dirty="0" err="1"/>
              <a:t>Malign</a:t>
            </a:r>
            <a:r>
              <a:rPr lang="tr-TR" dirty="0"/>
              <a:t> dermatolojik tümörler</a:t>
            </a:r>
          </a:p>
        </p:txBody>
      </p:sp>
      <p:sp>
        <p:nvSpPr>
          <p:cNvPr id="3" name="İçerik Yer Tutucusu 2">
            <a:extLst>
              <a:ext uri="{FF2B5EF4-FFF2-40B4-BE49-F238E27FC236}">
                <a16:creationId xmlns:a16="http://schemas.microsoft.com/office/drawing/2014/main" id="{76ABA3F9-1336-ECD4-BAC2-305DE55C4241}"/>
              </a:ext>
            </a:extLst>
          </p:cNvPr>
          <p:cNvSpPr>
            <a:spLocks noGrp="1"/>
          </p:cNvSpPr>
          <p:nvPr>
            <p:ph idx="1"/>
          </p:nvPr>
        </p:nvSpPr>
        <p:spPr/>
        <p:txBody>
          <a:bodyPr>
            <a:normAutofit/>
          </a:bodyPr>
          <a:lstStyle/>
          <a:p>
            <a:r>
              <a:rPr lang="tr-TR" dirty="0" err="1"/>
              <a:t>Melanom</a:t>
            </a:r>
            <a:r>
              <a:rPr lang="tr-TR" dirty="0"/>
              <a:t> ve </a:t>
            </a:r>
            <a:r>
              <a:rPr lang="tr-TR" dirty="0" err="1"/>
              <a:t>melanom</a:t>
            </a:r>
            <a:r>
              <a:rPr lang="tr-TR" dirty="0"/>
              <a:t> dışı deri kanserleri olarak iki gruba ayrılır</a:t>
            </a:r>
          </a:p>
          <a:p>
            <a:endParaRPr lang="tr-TR" dirty="0"/>
          </a:p>
          <a:p>
            <a:r>
              <a:rPr lang="tr-TR" dirty="0" err="1"/>
              <a:t>Melanom</a:t>
            </a:r>
            <a:r>
              <a:rPr lang="tr-TR" dirty="0"/>
              <a:t> dışı deri kanserleri </a:t>
            </a:r>
            <a:r>
              <a:rPr lang="tr-TR" dirty="0" err="1"/>
              <a:t>melanomlara</a:t>
            </a:r>
            <a:r>
              <a:rPr lang="tr-TR" dirty="0"/>
              <a:t> göre </a:t>
            </a:r>
            <a:r>
              <a:rPr lang="tr-TR" b="1" dirty="0"/>
              <a:t>20 kat sık</a:t>
            </a:r>
          </a:p>
          <a:p>
            <a:r>
              <a:rPr lang="tr-TR" dirty="0" err="1"/>
              <a:t>Melanom</a:t>
            </a:r>
            <a:r>
              <a:rPr lang="tr-TR" dirty="0"/>
              <a:t> dışı kanserlerin %99 ‘unu bazal hücreli karsinom ve </a:t>
            </a:r>
            <a:r>
              <a:rPr lang="tr-TR" dirty="0" err="1"/>
              <a:t>skuamoz</a:t>
            </a:r>
            <a:r>
              <a:rPr lang="tr-TR" dirty="0"/>
              <a:t> hücreli karsinom oluşturur </a:t>
            </a:r>
          </a:p>
          <a:p>
            <a:pPr lvl="1"/>
            <a:r>
              <a:rPr lang="tr-TR" dirty="0"/>
              <a:t>%75’ini BCC</a:t>
            </a:r>
          </a:p>
          <a:p>
            <a:pPr lvl="1"/>
            <a:r>
              <a:rPr lang="tr-TR" dirty="0"/>
              <a:t>%25’ini SCC</a:t>
            </a:r>
          </a:p>
          <a:p>
            <a:endParaRPr lang="tr-TR" dirty="0"/>
          </a:p>
        </p:txBody>
      </p:sp>
    </p:spTree>
    <p:extLst>
      <p:ext uri="{BB962C8B-B14F-4D97-AF65-F5344CB8AC3E}">
        <p14:creationId xmlns:p14="http://schemas.microsoft.com/office/powerpoint/2010/main" val="3354322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913118-C15B-EB04-CA5E-C79795402F8D}"/>
              </a:ext>
            </a:extLst>
          </p:cNvPr>
          <p:cNvSpPr>
            <a:spLocks noGrp="1"/>
          </p:cNvSpPr>
          <p:nvPr>
            <p:ph type="title"/>
          </p:nvPr>
        </p:nvSpPr>
        <p:spPr/>
        <p:txBody>
          <a:bodyPr/>
          <a:lstStyle/>
          <a:p>
            <a:pPr algn="ctr"/>
            <a:r>
              <a:rPr lang="tr-TR" dirty="0"/>
              <a:t>Deri </a:t>
            </a:r>
            <a:r>
              <a:rPr lang="tr-TR" dirty="0" err="1"/>
              <a:t>leyzonlarının</a:t>
            </a:r>
            <a:r>
              <a:rPr lang="tr-TR" dirty="0"/>
              <a:t> tanısal özellikleri</a:t>
            </a:r>
          </a:p>
        </p:txBody>
      </p:sp>
      <p:sp>
        <p:nvSpPr>
          <p:cNvPr id="4" name="Metin Yer Tutucusu 3">
            <a:extLst>
              <a:ext uri="{FF2B5EF4-FFF2-40B4-BE49-F238E27FC236}">
                <a16:creationId xmlns:a16="http://schemas.microsoft.com/office/drawing/2014/main" id="{2D552AB4-890E-B424-4DC6-31CD0B3BFB16}"/>
              </a:ext>
            </a:extLst>
          </p:cNvPr>
          <p:cNvSpPr>
            <a:spLocks noGrp="1"/>
          </p:cNvSpPr>
          <p:nvPr>
            <p:ph type="body" idx="1"/>
          </p:nvPr>
        </p:nvSpPr>
        <p:spPr/>
        <p:txBody>
          <a:bodyPr/>
          <a:lstStyle/>
          <a:p>
            <a:r>
              <a:rPr lang="tr-TR" altLang="tr-TR" sz="2000" dirty="0">
                <a:solidFill>
                  <a:srgbClr val="FF0000"/>
                </a:solidFill>
              </a:rPr>
              <a:t>Plak</a:t>
            </a:r>
            <a:endParaRPr lang="tr-TR" dirty="0"/>
          </a:p>
        </p:txBody>
      </p:sp>
      <p:sp>
        <p:nvSpPr>
          <p:cNvPr id="5" name="İçerik Yer Tutucusu 4">
            <a:extLst>
              <a:ext uri="{FF2B5EF4-FFF2-40B4-BE49-F238E27FC236}">
                <a16:creationId xmlns:a16="http://schemas.microsoft.com/office/drawing/2014/main" id="{9BF0A06E-2CD8-9355-E8A5-AAD89C7F77CC}"/>
              </a:ext>
            </a:extLst>
          </p:cNvPr>
          <p:cNvSpPr>
            <a:spLocks noGrp="1"/>
          </p:cNvSpPr>
          <p:nvPr>
            <p:ph sz="half" idx="2"/>
          </p:nvPr>
        </p:nvSpPr>
        <p:spPr/>
        <p:txBody>
          <a:bodyPr/>
          <a:lstStyle/>
          <a:p>
            <a:r>
              <a:rPr lang="tr-TR" altLang="tr-TR" dirty="0">
                <a:cs typeface="Arial" panose="020B0604020202020204" pitchFamily="34" charset="0"/>
              </a:rPr>
              <a:t>Deriden hafif kabarık; plato benzeri  </a:t>
            </a:r>
          </a:p>
          <a:p>
            <a:r>
              <a:rPr lang="tr-TR" altLang="tr-TR" dirty="0">
                <a:cs typeface="Arial" panose="020B0604020202020204" pitchFamily="34" charset="0"/>
              </a:rPr>
              <a:t>&gt; 0.5 cm</a:t>
            </a:r>
          </a:p>
          <a:p>
            <a:endParaRPr lang="tr-TR" dirty="0"/>
          </a:p>
        </p:txBody>
      </p:sp>
      <p:sp>
        <p:nvSpPr>
          <p:cNvPr id="6" name="Metin Yer Tutucusu 5">
            <a:extLst>
              <a:ext uri="{FF2B5EF4-FFF2-40B4-BE49-F238E27FC236}">
                <a16:creationId xmlns:a16="http://schemas.microsoft.com/office/drawing/2014/main" id="{43FF33FF-5763-3E8D-5567-2BE88A04D4B4}"/>
              </a:ext>
            </a:extLst>
          </p:cNvPr>
          <p:cNvSpPr>
            <a:spLocks noGrp="1"/>
          </p:cNvSpPr>
          <p:nvPr>
            <p:ph type="body" sz="quarter" idx="3"/>
          </p:nvPr>
        </p:nvSpPr>
        <p:spPr/>
        <p:txBody>
          <a:bodyPr/>
          <a:lstStyle/>
          <a:p>
            <a:r>
              <a:rPr lang="tr-TR" altLang="tr-TR" sz="2000" dirty="0">
                <a:solidFill>
                  <a:srgbClr val="FF0000"/>
                </a:solidFill>
              </a:rPr>
              <a:t>Nodül</a:t>
            </a:r>
            <a:endParaRPr lang="tr-TR" dirty="0"/>
          </a:p>
        </p:txBody>
      </p:sp>
      <p:sp>
        <p:nvSpPr>
          <p:cNvPr id="7" name="İçerik Yer Tutucusu 6">
            <a:extLst>
              <a:ext uri="{FF2B5EF4-FFF2-40B4-BE49-F238E27FC236}">
                <a16:creationId xmlns:a16="http://schemas.microsoft.com/office/drawing/2014/main" id="{1C1D1FCC-22F1-F6CC-9469-5C5B1CE26ADB}"/>
              </a:ext>
            </a:extLst>
          </p:cNvPr>
          <p:cNvSpPr>
            <a:spLocks noGrp="1"/>
          </p:cNvSpPr>
          <p:nvPr>
            <p:ph sz="quarter" idx="4"/>
          </p:nvPr>
        </p:nvSpPr>
        <p:spPr/>
        <p:txBody>
          <a:bodyPr/>
          <a:lstStyle/>
          <a:p>
            <a:r>
              <a:rPr lang="tr-TR" altLang="tr-TR" dirty="0">
                <a:cs typeface="Arial" panose="020B0604020202020204" pitchFamily="34" charset="0"/>
              </a:rPr>
              <a:t>&gt; 0.5 cm, </a:t>
            </a:r>
            <a:r>
              <a:rPr lang="tr-TR" altLang="tr-TR" dirty="0" err="1">
                <a:cs typeface="Arial" panose="020B0604020202020204" pitchFamily="34" charset="0"/>
              </a:rPr>
              <a:t>palpabl</a:t>
            </a:r>
            <a:r>
              <a:rPr lang="tr-TR" altLang="tr-TR" dirty="0">
                <a:cs typeface="Arial" panose="020B0604020202020204" pitchFamily="34" charset="0"/>
              </a:rPr>
              <a:t>, yuvarlak veya </a:t>
            </a:r>
            <a:r>
              <a:rPr lang="tr-TR" altLang="tr-TR" dirty="0" err="1">
                <a:cs typeface="Arial" panose="020B0604020202020204" pitchFamily="34" charset="0"/>
              </a:rPr>
              <a:t>elipsoid</a:t>
            </a:r>
            <a:r>
              <a:rPr lang="tr-TR" altLang="tr-TR" dirty="0">
                <a:cs typeface="Arial" panose="020B0604020202020204" pitchFamily="34" charset="0"/>
              </a:rPr>
              <a:t> </a:t>
            </a:r>
            <a:r>
              <a:rPr lang="tr-TR" altLang="tr-TR" dirty="0" err="1">
                <a:cs typeface="Arial" panose="020B0604020202020204" pitchFamily="34" charset="0"/>
              </a:rPr>
              <a:t>solid</a:t>
            </a:r>
            <a:endParaRPr lang="tr-TR" altLang="tr-TR" dirty="0">
              <a:cs typeface="Arial" panose="020B0604020202020204" pitchFamily="34" charset="0"/>
            </a:endParaRPr>
          </a:p>
          <a:p>
            <a:r>
              <a:rPr lang="tr-TR" altLang="tr-TR" dirty="0" err="1">
                <a:cs typeface="Arial" panose="020B0604020202020204" pitchFamily="34" charset="0"/>
              </a:rPr>
              <a:t>Papülden</a:t>
            </a:r>
            <a:r>
              <a:rPr lang="tr-TR" altLang="tr-TR" dirty="0">
                <a:cs typeface="Arial" panose="020B0604020202020204" pitchFamily="34" charset="0"/>
              </a:rPr>
              <a:t> farkı derinlik ve büyüklüğü</a:t>
            </a:r>
          </a:p>
          <a:p>
            <a:pPr marL="0" indent="0" eaLnBrk="1" hangingPunct="1">
              <a:buNone/>
            </a:pPr>
            <a:r>
              <a:rPr lang="tr-TR" altLang="tr-TR" dirty="0">
                <a:cs typeface="Arial" panose="020B0604020202020204" pitchFamily="34" charset="0"/>
              </a:rPr>
              <a:t> </a:t>
            </a:r>
          </a:p>
          <a:p>
            <a:endParaRPr lang="tr-TR" dirty="0"/>
          </a:p>
        </p:txBody>
      </p:sp>
      <p:pic>
        <p:nvPicPr>
          <p:cNvPr id="8" name="Picture 7">
            <a:extLst>
              <a:ext uri="{FF2B5EF4-FFF2-40B4-BE49-F238E27FC236}">
                <a16:creationId xmlns:a16="http://schemas.microsoft.com/office/drawing/2014/main" id="{A9E91B56-2CBF-3DA2-B689-9030A0053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599" y="4068564"/>
            <a:ext cx="4754879" cy="230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a:extLst>
              <a:ext uri="{FF2B5EF4-FFF2-40B4-BE49-F238E27FC236}">
                <a16:creationId xmlns:a16="http://schemas.microsoft.com/office/drawing/2014/main" id="{BD1477C8-3330-BC93-81AA-8C074FF6A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7360" y="4068565"/>
            <a:ext cx="4754879" cy="231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48806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F9DD1D2-119F-9C5A-801C-17E24F11790C}"/>
              </a:ext>
            </a:extLst>
          </p:cNvPr>
          <p:cNvSpPr>
            <a:spLocks noGrp="1"/>
          </p:cNvSpPr>
          <p:nvPr>
            <p:ph type="title"/>
          </p:nvPr>
        </p:nvSpPr>
        <p:spPr/>
        <p:txBody>
          <a:bodyPr/>
          <a:lstStyle/>
          <a:p>
            <a:pPr algn="ctr"/>
            <a:r>
              <a:rPr lang="tr-TR" dirty="0" err="1"/>
              <a:t>Melanom</a:t>
            </a:r>
            <a:r>
              <a:rPr lang="tr-TR" dirty="0"/>
              <a:t> dışı deri kanserleri</a:t>
            </a:r>
            <a:br>
              <a:rPr lang="tr-TR" dirty="0"/>
            </a:br>
            <a:r>
              <a:rPr lang="tr-TR" dirty="0"/>
              <a:t>risk faktörleri</a:t>
            </a:r>
          </a:p>
        </p:txBody>
      </p:sp>
      <p:sp>
        <p:nvSpPr>
          <p:cNvPr id="3" name="İçerik Yer Tutucusu 2">
            <a:extLst>
              <a:ext uri="{FF2B5EF4-FFF2-40B4-BE49-F238E27FC236}">
                <a16:creationId xmlns:a16="http://schemas.microsoft.com/office/drawing/2014/main" id="{E3352175-F9B5-1E0E-871B-B583BAA49BDA}"/>
              </a:ext>
            </a:extLst>
          </p:cNvPr>
          <p:cNvSpPr>
            <a:spLocks noGrp="1"/>
          </p:cNvSpPr>
          <p:nvPr>
            <p:ph idx="1"/>
          </p:nvPr>
        </p:nvSpPr>
        <p:spPr/>
        <p:txBody>
          <a:bodyPr>
            <a:normAutofit/>
          </a:bodyPr>
          <a:lstStyle/>
          <a:p>
            <a:pPr marL="0" indent="0">
              <a:buNone/>
            </a:pPr>
            <a:r>
              <a:rPr lang="tr-TR" b="1" dirty="0"/>
              <a:t>Deri tipi: </a:t>
            </a:r>
          </a:p>
          <a:p>
            <a:r>
              <a:rPr lang="tr-TR" dirty="0"/>
              <a:t>Açık tenli, sarı veya kızıl saçlı, mavi gözlü veya kolay bronzlaşamayan kişilerde daha sık</a:t>
            </a:r>
          </a:p>
          <a:p>
            <a:pPr marL="0" indent="0">
              <a:buNone/>
            </a:pPr>
            <a:r>
              <a:rPr lang="tr-TR" b="1" dirty="0"/>
              <a:t>Güneş teması</a:t>
            </a:r>
            <a:r>
              <a:rPr lang="tr-TR" dirty="0"/>
              <a:t>: </a:t>
            </a:r>
          </a:p>
          <a:p>
            <a:r>
              <a:rPr lang="tr-TR" dirty="0"/>
              <a:t>Güneş ışığı spektrumu içinde bulunan UV teması çok önemli</a:t>
            </a:r>
          </a:p>
          <a:p>
            <a:r>
              <a:rPr lang="tr-TR" dirty="0"/>
              <a:t>BCC için, çocukluk döneminde, aralıklı ve yoğun olarak UV ile karşılaşma</a:t>
            </a:r>
          </a:p>
          <a:p>
            <a:r>
              <a:rPr lang="tr-TR" dirty="0"/>
              <a:t>Güneş ışınlarının teması ile yaşla birlikte kronik olarak deride birikici UV etkisine bağlı olarak da SCC riski  </a:t>
            </a:r>
          </a:p>
          <a:p>
            <a:r>
              <a:rPr lang="tr-TR" dirty="0"/>
              <a:t>Mesleki olarak, özellikle güneş altında çalışılanlarda (çiftçi, inşaat işçileri, vb.) sık</a:t>
            </a:r>
          </a:p>
          <a:p>
            <a:r>
              <a:rPr lang="tr-TR" dirty="0"/>
              <a:t>Solaryum ve fototerapi de riski  </a:t>
            </a:r>
          </a:p>
        </p:txBody>
      </p:sp>
      <p:sp>
        <p:nvSpPr>
          <p:cNvPr id="4" name="Ok: Aşağı 3">
            <a:extLst>
              <a:ext uri="{FF2B5EF4-FFF2-40B4-BE49-F238E27FC236}">
                <a16:creationId xmlns:a16="http://schemas.microsoft.com/office/drawing/2014/main" id="{26D9231A-19A1-359E-5A4D-E8A4E569D6D0}"/>
              </a:ext>
            </a:extLst>
          </p:cNvPr>
          <p:cNvSpPr/>
          <p:nvPr/>
        </p:nvSpPr>
        <p:spPr>
          <a:xfrm rot="10800000">
            <a:off x="4387064" y="4828853"/>
            <a:ext cx="215758" cy="318500"/>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Ok: Aşağı 4">
            <a:extLst>
              <a:ext uri="{FF2B5EF4-FFF2-40B4-BE49-F238E27FC236}">
                <a16:creationId xmlns:a16="http://schemas.microsoft.com/office/drawing/2014/main" id="{D120913D-565A-CAFC-E05D-07352ECEC70B}"/>
              </a:ext>
            </a:extLst>
          </p:cNvPr>
          <p:cNvSpPr/>
          <p:nvPr/>
        </p:nvSpPr>
        <p:spPr>
          <a:xfrm rot="10800000">
            <a:off x="5065159" y="5661059"/>
            <a:ext cx="215758" cy="318500"/>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1388837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5315CF-26F8-2E8B-E05B-F68F00B061C2}"/>
              </a:ext>
            </a:extLst>
          </p:cNvPr>
          <p:cNvSpPr>
            <a:spLocks noGrp="1"/>
          </p:cNvSpPr>
          <p:nvPr>
            <p:ph type="title"/>
          </p:nvPr>
        </p:nvSpPr>
        <p:spPr/>
        <p:txBody>
          <a:bodyPr/>
          <a:lstStyle/>
          <a:p>
            <a:pPr algn="ctr"/>
            <a:r>
              <a:rPr lang="tr-TR" dirty="0" err="1"/>
              <a:t>Melanom</a:t>
            </a:r>
            <a:r>
              <a:rPr lang="tr-TR" dirty="0"/>
              <a:t> dışı deri kanserleri</a:t>
            </a:r>
            <a:br>
              <a:rPr lang="tr-TR" dirty="0"/>
            </a:br>
            <a:r>
              <a:rPr lang="tr-TR" dirty="0"/>
              <a:t>risk faktörleri</a:t>
            </a:r>
          </a:p>
        </p:txBody>
      </p:sp>
      <p:sp>
        <p:nvSpPr>
          <p:cNvPr id="3" name="İçerik Yer Tutucusu 2">
            <a:extLst>
              <a:ext uri="{FF2B5EF4-FFF2-40B4-BE49-F238E27FC236}">
                <a16:creationId xmlns:a16="http://schemas.microsoft.com/office/drawing/2014/main" id="{E29C0368-1B15-579D-0A7E-E773927F8241}"/>
              </a:ext>
            </a:extLst>
          </p:cNvPr>
          <p:cNvSpPr>
            <a:spLocks noGrp="1"/>
          </p:cNvSpPr>
          <p:nvPr>
            <p:ph idx="1"/>
          </p:nvPr>
        </p:nvSpPr>
        <p:spPr/>
        <p:txBody>
          <a:bodyPr/>
          <a:lstStyle/>
          <a:p>
            <a:pPr marL="0" indent="0">
              <a:buNone/>
            </a:pPr>
            <a:r>
              <a:rPr lang="tr-TR" b="1" dirty="0"/>
              <a:t>Genetik hastalıklar</a:t>
            </a:r>
            <a:r>
              <a:rPr lang="tr-TR" dirty="0"/>
              <a:t>: </a:t>
            </a:r>
          </a:p>
          <a:p>
            <a:r>
              <a:rPr lang="tr-TR" dirty="0" err="1"/>
              <a:t>Kseroderma</a:t>
            </a:r>
            <a:r>
              <a:rPr lang="tr-TR" dirty="0"/>
              <a:t> </a:t>
            </a:r>
            <a:r>
              <a:rPr lang="tr-TR" dirty="0" err="1"/>
              <a:t>pigmentosum</a:t>
            </a:r>
            <a:r>
              <a:rPr lang="tr-TR" dirty="0"/>
              <a:t>, </a:t>
            </a:r>
            <a:r>
              <a:rPr lang="tr-TR" dirty="0" err="1"/>
              <a:t>epidermodisplazia</a:t>
            </a:r>
            <a:r>
              <a:rPr lang="tr-TR" dirty="0"/>
              <a:t> </a:t>
            </a:r>
            <a:r>
              <a:rPr lang="tr-TR" dirty="0" err="1"/>
              <a:t>verrusiformis</a:t>
            </a:r>
            <a:r>
              <a:rPr lang="tr-TR" dirty="0"/>
              <a:t> gibi hastalıklarda erken yaşlardan itibaren BCC, SCC ve </a:t>
            </a:r>
            <a:r>
              <a:rPr lang="tr-TR" dirty="0" err="1"/>
              <a:t>Melanom</a:t>
            </a:r>
            <a:r>
              <a:rPr lang="tr-TR" dirty="0"/>
              <a:t> gelişebilir</a:t>
            </a:r>
          </a:p>
          <a:p>
            <a:endParaRPr lang="tr-TR" dirty="0"/>
          </a:p>
          <a:p>
            <a:pPr marL="0" indent="0">
              <a:buNone/>
            </a:pPr>
            <a:r>
              <a:rPr lang="tr-TR" b="1" dirty="0" err="1"/>
              <a:t>İmmünosüpresyon</a:t>
            </a:r>
            <a:r>
              <a:rPr lang="tr-TR" b="1" dirty="0"/>
              <a:t>: </a:t>
            </a:r>
          </a:p>
          <a:p>
            <a:r>
              <a:rPr lang="tr-TR" dirty="0"/>
              <a:t>Organ transplantasyonu, </a:t>
            </a:r>
            <a:r>
              <a:rPr lang="tr-TR" dirty="0" err="1"/>
              <a:t>immünosüpresif</a:t>
            </a:r>
            <a:r>
              <a:rPr lang="tr-TR" dirty="0"/>
              <a:t> ilaç kullanımı vb.</a:t>
            </a:r>
          </a:p>
          <a:p>
            <a:endParaRPr lang="tr-TR" dirty="0"/>
          </a:p>
          <a:p>
            <a:pPr marL="0" indent="0">
              <a:buNone/>
            </a:pPr>
            <a:r>
              <a:rPr lang="tr-TR" b="1" dirty="0"/>
              <a:t>Kimyasal karsinojenler: </a:t>
            </a:r>
          </a:p>
          <a:p>
            <a:r>
              <a:rPr lang="tr-TR" dirty="0"/>
              <a:t>Arsenik BCC ve SCC için; zift, katran, kurum, aromatik hidrokarbonlar gibi maddeler ise SCC için risk faktörü</a:t>
            </a:r>
          </a:p>
        </p:txBody>
      </p:sp>
    </p:spTree>
    <p:extLst>
      <p:ext uri="{BB962C8B-B14F-4D97-AF65-F5344CB8AC3E}">
        <p14:creationId xmlns:p14="http://schemas.microsoft.com/office/powerpoint/2010/main" val="23383906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70C10C-A867-0EC6-5115-BE3EDD29EBE5}"/>
              </a:ext>
            </a:extLst>
          </p:cNvPr>
          <p:cNvSpPr>
            <a:spLocks noGrp="1"/>
          </p:cNvSpPr>
          <p:nvPr>
            <p:ph type="title"/>
          </p:nvPr>
        </p:nvSpPr>
        <p:spPr/>
        <p:txBody>
          <a:bodyPr/>
          <a:lstStyle/>
          <a:p>
            <a:pPr algn="ctr"/>
            <a:r>
              <a:rPr lang="tr-TR" dirty="0" err="1"/>
              <a:t>Melanom</a:t>
            </a:r>
            <a:r>
              <a:rPr lang="tr-TR" dirty="0"/>
              <a:t> dışı deri kanserleri</a:t>
            </a:r>
            <a:br>
              <a:rPr lang="tr-TR" dirty="0"/>
            </a:br>
            <a:r>
              <a:rPr lang="tr-TR" dirty="0"/>
              <a:t>risk faktörleri</a:t>
            </a:r>
          </a:p>
        </p:txBody>
      </p:sp>
      <p:sp>
        <p:nvSpPr>
          <p:cNvPr id="3" name="İçerik Yer Tutucusu 2">
            <a:extLst>
              <a:ext uri="{FF2B5EF4-FFF2-40B4-BE49-F238E27FC236}">
                <a16:creationId xmlns:a16="http://schemas.microsoft.com/office/drawing/2014/main" id="{7C19FEBF-EB46-4CDE-9C0A-86D240DD00AE}"/>
              </a:ext>
            </a:extLst>
          </p:cNvPr>
          <p:cNvSpPr>
            <a:spLocks noGrp="1"/>
          </p:cNvSpPr>
          <p:nvPr>
            <p:ph idx="1"/>
          </p:nvPr>
        </p:nvSpPr>
        <p:spPr/>
        <p:txBody>
          <a:bodyPr/>
          <a:lstStyle/>
          <a:p>
            <a:pPr marL="0" indent="0">
              <a:buNone/>
            </a:pPr>
            <a:r>
              <a:rPr lang="tr-TR" b="1" dirty="0" err="1"/>
              <a:t>Skatris</a:t>
            </a:r>
            <a:r>
              <a:rPr lang="tr-TR" b="1" dirty="0"/>
              <a:t> ve uzun süreli inflamasyon: </a:t>
            </a:r>
          </a:p>
          <a:p>
            <a:r>
              <a:rPr lang="tr-TR" dirty="0"/>
              <a:t>Yanık </a:t>
            </a:r>
            <a:r>
              <a:rPr lang="tr-TR" dirty="0" err="1"/>
              <a:t>skarı</a:t>
            </a:r>
            <a:r>
              <a:rPr lang="tr-TR" dirty="0"/>
              <a:t>, sinüsler, </a:t>
            </a:r>
            <a:r>
              <a:rPr lang="tr-TR" dirty="0" err="1"/>
              <a:t>diskoid</a:t>
            </a:r>
            <a:r>
              <a:rPr lang="tr-TR" dirty="0"/>
              <a:t> lupus </a:t>
            </a:r>
            <a:r>
              <a:rPr lang="tr-TR" dirty="0" err="1"/>
              <a:t>eritematosus</a:t>
            </a:r>
            <a:r>
              <a:rPr lang="tr-TR" dirty="0"/>
              <a:t>, lupus vulgaris, </a:t>
            </a:r>
            <a:r>
              <a:rPr lang="tr-TR" dirty="0" err="1"/>
              <a:t>vb</a:t>
            </a:r>
            <a:r>
              <a:rPr lang="tr-TR" dirty="0"/>
              <a:t> varlığında SCC  </a:t>
            </a:r>
          </a:p>
          <a:p>
            <a:endParaRPr lang="tr-TR" dirty="0"/>
          </a:p>
          <a:p>
            <a:pPr marL="0" indent="0">
              <a:buNone/>
            </a:pPr>
            <a:r>
              <a:rPr lang="tr-TR" b="1" dirty="0"/>
              <a:t>Diğer</a:t>
            </a:r>
            <a:r>
              <a:rPr lang="tr-TR" dirty="0"/>
              <a:t>: </a:t>
            </a:r>
          </a:p>
          <a:p>
            <a:r>
              <a:rPr lang="tr-TR" dirty="0"/>
              <a:t>HPV, röntgen ışınları ve uzun süreli tekrarlayan sıcak uygulamaları özellikle SCC </a:t>
            </a:r>
          </a:p>
          <a:p>
            <a:endParaRPr lang="tr-TR" dirty="0"/>
          </a:p>
          <a:p>
            <a:r>
              <a:rPr lang="tr-TR" b="1" dirty="0"/>
              <a:t>Gelişim süresi açısından değerlendirildiğinde; SCC aylar, BCC ise yıllar süren gelişim süresine sahip</a:t>
            </a:r>
          </a:p>
        </p:txBody>
      </p:sp>
      <p:sp>
        <p:nvSpPr>
          <p:cNvPr id="4" name="Ok: Aşağı 3">
            <a:extLst>
              <a:ext uri="{FF2B5EF4-FFF2-40B4-BE49-F238E27FC236}">
                <a16:creationId xmlns:a16="http://schemas.microsoft.com/office/drawing/2014/main" id="{8E41AAEB-B5CE-0DB9-440F-5B749B86966F}"/>
              </a:ext>
            </a:extLst>
          </p:cNvPr>
          <p:cNvSpPr/>
          <p:nvPr/>
        </p:nvSpPr>
        <p:spPr>
          <a:xfrm rot="10800000">
            <a:off x="11014273" y="2510245"/>
            <a:ext cx="215758" cy="318500"/>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8042861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E82215-B17F-8069-5364-CA3D3518FEF4}"/>
              </a:ext>
            </a:extLst>
          </p:cNvPr>
          <p:cNvSpPr>
            <a:spLocks noGrp="1"/>
          </p:cNvSpPr>
          <p:nvPr>
            <p:ph type="title"/>
          </p:nvPr>
        </p:nvSpPr>
        <p:spPr/>
        <p:txBody>
          <a:bodyPr/>
          <a:lstStyle/>
          <a:p>
            <a:r>
              <a:rPr lang="tr-TR" dirty="0"/>
              <a:t>Bazal hücreli karsinom (</a:t>
            </a:r>
            <a:r>
              <a:rPr lang="tr-TR" dirty="0" err="1"/>
              <a:t>bcc</a:t>
            </a:r>
            <a:r>
              <a:rPr lang="tr-TR" dirty="0"/>
              <a:t>)</a:t>
            </a:r>
          </a:p>
        </p:txBody>
      </p:sp>
      <p:sp>
        <p:nvSpPr>
          <p:cNvPr id="3" name="İçerik Yer Tutucusu 2">
            <a:extLst>
              <a:ext uri="{FF2B5EF4-FFF2-40B4-BE49-F238E27FC236}">
                <a16:creationId xmlns:a16="http://schemas.microsoft.com/office/drawing/2014/main" id="{7B3AFEF0-D7F1-9E83-92E8-E9CD7F30D23E}"/>
              </a:ext>
            </a:extLst>
          </p:cNvPr>
          <p:cNvSpPr>
            <a:spLocks noGrp="1"/>
          </p:cNvSpPr>
          <p:nvPr>
            <p:ph idx="1"/>
          </p:nvPr>
        </p:nvSpPr>
        <p:spPr/>
        <p:txBody>
          <a:bodyPr/>
          <a:lstStyle/>
          <a:p>
            <a:r>
              <a:rPr lang="tr-TR" dirty="0"/>
              <a:t>BCC en sık görülen malignite</a:t>
            </a:r>
          </a:p>
          <a:p>
            <a:r>
              <a:rPr lang="tr-TR" dirty="0"/>
              <a:t>Genellikle orta ve ileri yaşta, açık tenli erkeklerde daha sık </a:t>
            </a:r>
          </a:p>
          <a:p>
            <a:r>
              <a:rPr lang="tr-TR" dirty="0"/>
              <a:t>Tümör genellikle yüze (%85) ve özellikle de buruna yerleşir</a:t>
            </a:r>
          </a:p>
          <a:p>
            <a:r>
              <a:rPr lang="tr-TR" dirty="0"/>
              <a:t>Sıklıkla tek lezyon</a:t>
            </a:r>
          </a:p>
          <a:p>
            <a:r>
              <a:rPr lang="tr-TR" dirty="0"/>
              <a:t>Metastaz son derece nadir</a:t>
            </a:r>
          </a:p>
        </p:txBody>
      </p:sp>
    </p:spTree>
    <p:extLst>
      <p:ext uri="{BB962C8B-B14F-4D97-AF65-F5344CB8AC3E}">
        <p14:creationId xmlns:p14="http://schemas.microsoft.com/office/powerpoint/2010/main" val="39570266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E82215-B17F-8069-5364-CA3D3518FEF4}"/>
              </a:ext>
            </a:extLst>
          </p:cNvPr>
          <p:cNvSpPr>
            <a:spLocks noGrp="1"/>
          </p:cNvSpPr>
          <p:nvPr>
            <p:ph type="title"/>
          </p:nvPr>
        </p:nvSpPr>
        <p:spPr/>
        <p:txBody>
          <a:bodyPr/>
          <a:lstStyle/>
          <a:p>
            <a:r>
              <a:rPr lang="tr-TR" dirty="0"/>
              <a:t>Bazal hücreli karsinom</a:t>
            </a:r>
          </a:p>
        </p:txBody>
      </p:sp>
      <p:sp>
        <p:nvSpPr>
          <p:cNvPr id="3" name="İçerik Yer Tutucusu 2">
            <a:extLst>
              <a:ext uri="{FF2B5EF4-FFF2-40B4-BE49-F238E27FC236}">
                <a16:creationId xmlns:a16="http://schemas.microsoft.com/office/drawing/2014/main" id="{7B3AFEF0-D7F1-9E83-92E8-E9CD7F30D23E}"/>
              </a:ext>
            </a:extLst>
          </p:cNvPr>
          <p:cNvSpPr>
            <a:spLocks noGrp="1"/>
          </p:cNvSpPr>
          <p:nvPr>
            <p:ph idx="1"/>
          </p:nvPr>
        </p:nvSpPr>
        <p:spPr/>
        <p:txBody>
          <a:bodyPr>
            <a:normAutofit/>
          </a:bodyPr>
          <a:lstStyle/>
          <a:p>
            <a:pPr marL="0" indent="0">
              <a:buNone/>
            </a:pPr>
            <a:r>
              <a:rPr lang="tr-TR" b="1" dirty="0" err="1"/>
              <a:t>Nodülo</a:t>
            </a:r>
            <a:r>
              <a:rPr lang="tr-TR" b="1" dirty="0"/>
              <a:t>-ülseratif tip:</a:t>
            </a:r>
          </a:p>
          <a:p>
            <a:r>
              <a:rPr lang="tr-TR" dirty="0"/>
              <a:t>Olguların yarısından fazlası </a:t>
            </a:r>
          </a:p>
          <a:p>
            <a:r>
              <a:rPr lang="tr-TR" dirty="0"/>
              <a:t>En sık burun, göz iç </a:t>
            </a:r>
            <a:r>
              <a:rPr lang="tr-TR" dirty="0" err="1"/>
              <a:t>kantusu</a:t>
            </a:r>
            <a:r>
              <a:rPr lang="tr-TR" dirty="0"/>
              <a:t> ve alın</a:t>
            </a:r>
          </a:p>
          <a:p>
            <a:r>
              <a:rPr lang="tr-TR" dirty="0"/>
              <a:t>Yılları bulan yavaş bir seyirle büyür</a:t>
            </a:r>
          </a:p>
          <a:p>
            <a:r>
              <a:rPr lang="tr-TR" dirty="0"/>
              <a:t>Oval, yuvarlak veya kubbe şeklinde; palpasyonla yumuşak</a:t>
            </a:r>
          </a:p>
          <a:p>
            <a:r>
              <a:rPr lang="tr-TR" dirty="0"/>
              <a:t>Yüzeyi ince bir epitelle kaplıdır; </a:t>
            </a:r>
          </a:p>
          <a:p>
            <a:pPr marL="0" indent="0">
              <a:buNone/>
            </a:pPr>
            <a:r>
              <a:rPr lang="tr-TR" dirty="0"/>
              <a:t> bu nedenle parlaktır ve </a:t>
            </a:r>
            <a:r>
              <a:rPr lang="tr-TR" dirty="0" err="1"/>
              <a:t>telenjiyektaziler</a:t>
            </a:r>
            <a:r>
              <a:rPr lang="tr-TR" dirty="0"/>
              <a:t> gözlenir</a:t>
            </a:r>
          </a:p>
        </p:txBody>
      </p:sp>
      <p:pic>
        <p:nvPicPr>
          <p:cNvPr id="4" name="Picture 2">
            <a:extLst>
              <a:ext uri="{FF2B5EF4-FFF2-40B4-BE49-F238E27FC236}">
                <a16:creationId xmlns:a16="http://schemas.microsoft.com/office/drawing/2014/main" id="{40FE8EEE-A978-33E2-BBF0-A07A968798BB}"/>
              </a:ext>
            </a:extLst>
          </p:cNvPr>
          <p:cNvPicPr>
            <a:picLocks noChangeAspect="1"/>
          </p:cNvPicPr>
          <p:nvPr/>
        </p:nvPicPr>
        <p:blipFill>
          <a:blip r:embed="rId2"/>
          <a:stretch>
            <a:fillRect/>
          </a:stretch>
        </p:blipFill>
        <p:spPr>
          <a:xfrm>
            <a:off x="8170847" y="4146804"/>
            <a:ext cx="3918484" cy="2985516"/>
          </a:xfrm>
          <a:prstGeom prst="rect">
            <a:avLst/>
          </a:prstGeom>
        </p:spPr>
      </p:pic>
      <p:pic>
        <p:nvPicPr>
          <p:cNvPr id="5" name="Picture 2">
            <a:extLst>
              <a:ext uri="{FF2B5EF4-FFF2-40B4-BE49-F238E27FC236}">
                <a16:creationId xmlns:a16="http://schemas.microsoft.com/office/drawing/2014/main" id="{B23ABE5D-1DDE-94ED-1219-387CF7112AA1}"/>
              </a:ext>
            </a:extLst>
          </p:cNvPr>
          <p:cNvPicPr>
            <a:picLocks noChangeAspect="1"/>
          </p:cNvPicPr>
          <p:nvPr/>
        </p:nvPicPr>
        <p:blipFill>
          <a:blip r:embed="rId3"/>
          <a:stretch>
            <a:fillRect/>
          </a:stretch>
        </p:blipFill>
        <p:spPr>
          <a:xfrm>
            <a:off x="7762374" y="340255"/>
            <a:ext cx="4429626" cy="3307720"/>
          </a:xfrm>
          <a:prstGeom prst="rect">
            <a:avLst/>
          </a:prstGeom>
        </p:spPr>
      </p:pic>
    </p:spTree>
    <p:extLst>
      <p:ext uri="{BB962C8B-B14F-4D97-AF65-F5344CB8AC3E}">
        <p14:creationId xmlns:p14="http://schemas.microsoft.com/office/powerpoint/2010/main" val="31200532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D586FB4-AD3A-D8FE-AE8A-16C286356FC4}"/>
              </a:ext>
            </a:extLst>
          </p:cNvPr>
          <p:cNvSpPr>
            <a:spLocks noGrp="1"/>
          </p:cNvSpPr>
          <p:nvPr>
            <p:ph type="title"/>
          </p:nvPr>
        </p:nvSpPr>
        <p:spPr/>
        <p:txBody>
          <a:bodyPr/>
          <a:lstStyle/>
          <a:p>
            <a:r>
              <a:rPr lang="tr-TR" dirty="0"/>
              <a:t>Bazal hücreli karsinom</a:t>
            </a:r>
          </a:p>
        </p:txBody>
      </p:sp>
      <p:sp>
        <p:nvSpPr>
          <p:cNvPr id="3" name="İçerik Yer Tutucusu 2">
            <a:extLst>
              <a:ext uri="{FF2B5EF4-FFF2-40B4-BE49-F238E27FC236}">
                <a16:creationId xmlns:a16="http://schemas.microsoft.com/office/drawing/2014/main" id="{419CB58A-124D-743F-BC4A-E8CF41840D5D}"/>
              </a:ext>
            </a:extLst>
          </p:cNvPr>
          <p:cNvSpPr>
            <a:spLocks noGrp="1"/>
          </p:cNvSpPr>
          <p:nvPr>
            <p:ph idx="1"/>
          </p:nvPr>
        </p:nvSpPr>
        <p:spPr/>
        <p:txBody>
          <a:bodyPr/>
          <a:lstStyle/>
          <a:p>
            <a:pPr marL="0" indent="0">
              <a:buNone/>
            </a:pPr>
            <a:r>
              <a:rPr lang="tr-TR" b="1" dirty="0"/>
              <a:t>Yüzeysel tip:</a:t>
            </a:r>
          </a:p>
          <a:p>
            <a:r>
              <a:rPr lang="tr-TR" dirty="0"/>
              <a:t>İkinci en sık görülen tip</a:t>
            </a:r>
          </a:p>
          <a:p>
            <a:r>
              <a:rPr lang="tr-TR" dirty="0"/>
              <a:t>Soluk eritemli, kenarları deriden kalkık, keskin sınırlı </a:t>
            </a:r>
          </a:p>
          <a:p>
            <a:pPr marL="0" indent="0">
              <a:buNone/>
            </a:pPr>
            <a:r>
              <a:rPr lang="tr-TR" dirty="0"/>
              <a:t>ve infiltre bir plak şeklinde</a:t>
            </a:r>
          </a:p>
          <a:p>
            <a:r>
              <a:rPr lang="tr-TR" dirty="0"/>
              <a:t>Lezyonun kenarlarında toplu iğne başı büyüklüğünde, incimsi parlak </a:t>
            </a:r>
            <a:r>
              <a:rPr lang="tr-TR" dirty="0" err="1"/>
              <a:t>papüller</a:t>
            </a:r>
            <a:r>
              <a:rPr lang="tr-TR" dirty="0"/>
              <a:t> bulunabilir</a:t>
            </a:r>
          </a:p>
          <a:p>
            <a:r>
              <a:rPr lang="tr-TR" dirty="0"/>
              <a:t>Diğer </a:t>
            </a:r>
            <a:r>
              <a:rPr lang="tr-TR" dirty="0" err="1"/>
              <a:t>BCC’lerden</a:t>
            </a:r>
            <a:r>
              <a:rPr lang="tr-TR" dirty="0"/>
              <a:t> farklı olarak, sıklıkla gövdeye yerleşir</a:t>
            </a:r>
          </a:p>
          <a:p>
            <a:endParaRPr lang="tr-TR" dirty="0"/>
          </a:p>
        </p:txBody>
      </p:sp>
      <p:pic>
        <p:nvPicPr>
          <p:cNvPr id="4" name="Picture 2">
            <a:extLst>
              <a:ext uri="{FF2B5EF4-FFF2-40B4-BE49-F238E27FC236}">
                <a16:creationId xmlns:a16="http://schemas.microsoft.com/office/drawing/2014/main" id="{BC59423C-C8C4-475B-7CCB-ABAA764DF703}"/>
              </a:ext>
            </a:extLst>
          </p:cNvPr>
          <p:cNvPicPr>
            <a:picLocks noChangeAspect="1"/>
          </p:cNvPicPr>
          <p:nvPr/>
        </p:nvPicPr>
        <p:blipFill>
          <a:blip r:embed="rId2"/>
          <a:stretch>
            <a:fillRect/>
          </a:stretch>
        </p:blipFill>
        <p:spPr>
          <a:xfrm>
            <a:off x="8200725" y="0"/>
            <a:ext cx="4134986" cy="3599848"/>
          </a:xfrm>
          <a:prstGeom prst="rect">
            <a:avLst/>
          </a:prstGeom>
        </p:spPr>
      </p:pic>
      <p:pic>
        <p:nvPicPr>
          <p:cNvPr id="5" name="Picture 2">
            <a:extLst>
              <a:ext uri="{FF2B5EF4-FFF2-40B4-BE49-F238E27FC236}">
                <a16:creationId xmlns:a16="http://schemas.microsoft.com/office/drawing/2014/main" id="{9C79E609-0A10-2BB3-4D5E-2EC47DCD2D97}"/>
              </a:ext>
            </a:extLst>
          </p:cNvPr>
          <p:cNvPicPr>
            <a:picLocks noChangeAspect="1"/>
          </p:cNvPicPr>
          <p:nvPr/>
        </p:nvPicPr>
        <p:blipFill>
          <a:blip r:embed="rId3"/>
          <a:stretch>
            <a:fillRect/>
          </a:stretch>
        </p:blipFill>
        <p:spPr>
          <a:xfrm>
            <a:off x="8306601" y="4225490"/>
            <a:ext cx="3753853" cy="2855896"/>
          </a:xfrm>
          <a:prstGeom prst="rect">
            <a:avLst/>
          </a:prstGeom>
        </p:spPr>
      </p:pic>
    </p:spTree>
    <p:extLst>
      <p:ext uri="{BB962C8B-B14F-4D97-AF65-F5344CB8AC3E}">
        <p14:creationId xmlns:p14="http://schemas.microsoft.com/office/powerpoint/2010/main" val="39390151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E82215-B17F-8069-5364-CA3D3518FEF4}"/>
              </a:ext>
            </a:extLst>
          </p:cNvPr>
          <p:cNvSpPr>
            <a:spLocks noGrp="1"/>
          </p:cNvSpPr>
          <p:nvPr>
            <p:ph type="title"/>
          </p:nvPr>
        </p:nvSpPr>
        <p:spPr/>
        <p:txBody>
          <a:bodyPr/>
          <a:lstStyle/>
          <a:p>
            <a:r>
              <a:rPr lang="tr-TR" dirty="0"/>
              <a:t>Bazal hücreli karsinom</a:t>
            </a:r>
          </a:p>
        </p:txBody>
      </p:sp>
      <p:sp>
        <p:nvSpPr>
          <p:cNvPr id="3" name="İçerik Yer Tutucusu 2">
            <a:extLst>
              <a:ext uri="{FF2B5EF4-FFF2-40B4-BE49-F238E27FC236}">
                <a16:creationId xmlns:a16="http://schemas.microsoft.com/office/drawing/2014/main" id="{7B3AFEF0-D7F1-9E83-92E8-E9CD7F30D23E}"/>
              </a:ext>
            </a:extLst>
          </p:cNvPr>
          <p:cNvSpPr>
            <a:spLocks noGrp="1"/>
          </p:cNvSpPr>
          <p:nvPr>
            <p:ph idx="1"/>
          </p:nvPr>
        </p:nvSpPr>
        <p:spPr/>
        <p:txBody>
          <a:bodyPr/>
          <a:lstStyle/>
          <a:p>
            <a:pPr marL="0" indent="0">
              <a:buNone/>
            </a:pPr>
            <a:r>
              <a:rPr lang="tr-TR" b="1" dirty="0"/>
              <a:t>Pigmente tip:</a:t>
            </a:r>
          </a:p>
          <a:p>
            <a:r>
              <a:rPr lang="tr-TR" dirty="0"/>
              <a:t>Kahverengi/mavi/siyah renkli</a:t>
            </a:r>
          </a:p>
          <a:p>
            <a:r>
              <a:rPr lang="tr-TR" dirty="0"/>
              <a:t>Klinik görünümü </a:t>
            </a:r>
            <a:r>
              <a:rPr lang="tr-TR" dirty="0" err="1"/>
              <a:t>nodülo</a:t>
            </a:r>
            <a:r>
              <a:rPr lang="tr-TR" dirty="0"/>
              <a:t>-ülseratif veya yüzeysel tipe benzer</a:t>
            </a:r>
          </a:p>
          <a:p>
            <a:endParaRPr lang="tr-TR" dirty="0"/>
          </a:p>
          <a:p>
            <a:pPr marL="0" indent="0">
              <a:buNone/>
            </a:pPr>
            <a:r>
              <a:rPr lang="tr-TR" b="1" dirty="0"/>
              <a:t>Sklerozan (</a:t>
            </a:r>
            <a:r>
              <a:rPr lang="tr-TR" b="1" dirty="0" err="1"/>
              <a:t>Morfea’ya</a:t>
            </a:r>
            <a:r>
              <a:rPr lang="tr-TR" b="1" dirty="0"/>
              <a:t> benzer) tip:</a:t>
            </a:r>
          </a:p>
          <a:p>
            <a:r>
              <a:rPr lang="tr-TR" dirty="0"/>
              <a:t>En az görülen, </a:t>
            </a:r>
            <a:r>
              <a:rPr lang="tr-TR" dirty="0" err="1"/>
              <a:t>prognozu</a:t>
            </a:r>
            <a:r>
              <a:rPr lang="tr-TR" dirty="0"/>
              <a:t> en kötü tip</a:t>
            </a:r>
          </a:p>
          <a:p>
            <a:r>
              <a:rPr lang="tr-TR" dirty="0"/>
              <a:t>Lezyonlar genellikle yüz ve gövdenin üst bölümünde</a:t>
            </a:r>
          </a:p>
          <a:p>
            <a:r>
              <a:rPr lang="tr-TR" dirty="0"/>
              <a:t>Görünümü nedeni ile </a:t>
            </a:r>
            <a:r>
              <a:rPr lang="tr-TR" dirty="0" err="1"/>
              <a:t>morfea</a:t>
            </a:r>
            <a:r>
              <a:rPr lang="tr-TR" dirty="0"/>
              <a:t> plağına veya </a:t>
            </a:r>
            <a:r>
              <a:rPr lang="tr-TR" dirty="0" err="1"/>
              <a:t>skar</a:t>
            </a:r>
            <a:r>
              <a:rPr lang="tr-TR" dirty="0"/>
              <a:t> dokusuna benzer</a:t>
            </a:r>
          </a:p>
          <a:p>
            <a:r>
              <a:rPr lang="tr-TR" dirty="0"/>
              <a:t>Tek, düzensiz sınırlı, beyaz veya pembe renkte bir plak şeklinde</a:t>
            </a:r>
          </a:p>
        </p:txBody>
      </p:sp>
      <p:pic>
        <p:nvPicPr>
          <p:cNvPr id="4" name="Picture 2">
            <a:extLst>
              <a:ext uri="{FF2B5EF4-FFF2-40B4-BE49-F238E27FC236}">
                <a16:creationId xmlns:a16="http://schemas.microsoft.com/office/drawing/2014/main" id="{78578BA2-DD05-6197-08C0-74F3D42F49B1}"/>
              </a:ext>
            </a:extLst>
          </p:cNvPr>
          <p:cNvPicPr>
            <a:picLocks noChangeAspect="1"/>
          </p:cNvPicPr>
          <p:nvPr/>
        </p:nvPicPr>
        <p:blipFill>
          <a:blip r:embed="rId2"/>
          <a:stretch>
            <a:fillRect/>
          </a:stretch>
        </p:blipFill>
        <p:spPr>
          <a:xfrm>
            <a:off x="8373979" y="107322"/>
            <a:ext cx="3885398" cy="3321678"/>
          </a:xfrm>
          <a:prstGeom prst="rect">
            <a:avLst/>
          </a:prstGeom>
        </p:spPr>
      </p:pic>
      <p:pic>
        <p:nvPicPr>
          <p:cNvPr id="5" name="Picture 2">
            <a:extLst>
              <a:ext uri="{FF2B5EF4-FFF2-40B4-BE49-F238E27FC236}">
                <a16:creationId xmlns:a16="http://schemas.microsoft.com/office/drawing/2014/main" id="{1712E2BA-2ACD-C479-5CE2-6806FC258DE2}"/>
              </a:ext>
            </a:extLst>
          </p:cNvPr>
          <p:cNvPicPr>
            <a:picLocks noChangeAspect="1"/>
          </p:cNvPicPr>
          <p:nvPr/>
        </p:nvPicPr>
        <p:blipFill>
          <a:blip r:embed="rId3"/>
          <a:stretch>
            <a:fillRect/>
          </a:stretch>
        </p:blipFill>
        <p:spPr>
          <a:xfrm>
            <a:off x="8980370" y="3456432"/>
            <a:ext cx="3352800" cy="3401568"/>
          </a:xfrm>
          <a:prstGeom prst="rect">
            <a:avLst/>
          </a:prstGeom>
        </p:spPr>
      </p:pic>
    </p:spTree>
    <p:extLst>
      <p:ext uri="{BB962C8B-B14F-4D97-AF65-F5344CB8AC3E}">
        <p14:creationId xmlns:p14="http://schemas.microsoft.com/office/powerpoint/2010/main" val="5438910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E82215-B17F-8069-5364-CA3D3518FEF4}"/>
              </a:ext>
            </a:extLst>
          </p:cNvPr>
          <p:cNvSpPr>
            <a:spLocks noGrp="1"/>
          </p:cNvSpPr>
          <p:nvPr>
            <p:ph type="title"/>
          </p:nvPr>
        </p:nvSpPr>
        <p:spPr>
          <a:xfrm>
            <a:off x="1069848" y="433262"/>
            <a:ext cx="10058400" cy="1609344"/>
          </a:xfrm>
        </p:spPr>
        <p:txBody>
          <a:bodyPr/>
          <a:lstStyle/>
          <a:p>
            <a:r>
              <a:rPr lang="tr-TR" dirty="0"/>
              <a:t>Bazal hücreli karsinom</a:t>
            </a:r>
          </a:p>
        </p:txBody>
      </p:sp>
      <p:sp>
        <p:nvSpPr>
          <p:cNvPr id="3" name="İçerik Yer Tutucusu 2">
            <a:extLst>
              <a:ext uri="{FF2B5EF4-FFF2-40B4-BE49-F238E27FC236}">
                <a16:creationId xmlns:a16="http://schemas.microsoft.com/office/drawing/2014/main" id="{7B3AFEF0-D7F1-9E83-92E8-E9CD7F30D23E}"/>
              </a:ext>
            </a:extLst>
          </p:cNvPr>
          <p:cNvSpPr>
            <a:spLocks noGrp="1"/>
          </p:cNvSpPr>
          <p:nvPr>
            <p:ph idx="1"/>
          </p:nvPr>
        </p:nvSpPr>
        <p:spPr/>
        <p:txBody>
          <a:bodyPr/>
          <a:lstStyle/>
          <a:p>
            <a:pPr marL="0" indent="0">
              <a:buNone/>
            </a:pPr>
            <a:r>
              <a:rPr lang="tr-TR" b="1" dirty="0"/>
              <a:t>Tedavi:</a:t>
            </a:r>
          </a:p>
          <a:p>
            <a:r>
              <a:rPr lang="tr-TR" dirty="0"/>
              <a:t>Hastanın yaşı, tümörün yerleşim yeri, diğer yaşamsal/kozmetik öneme sahip organlara göre konumu, tümörün büyüklüğü ve derinliği gibi faktörler dikkate alınır</a:t>
            </a:r>
          </a:p>
          <a:p>
            <a:endParaRPr lang="tr-TR" dirty="0"/>
          </a:p>
          <a:p>
            <a:r>
              <a:rPr lang="tr-TR" dirty="0"/>
              <a:t>Tedavi amacı ile cerrahi eksizyon, </a:t>
            </a:r>
            <a:r>
              <a:rPr lang="tr-TR" dirty="0" err="1"/>
              <a:t>kriyoterapi</a:t>
            </a:r>
            <a:r>
              <a:rPr lang="tr-TR" dirty="0"/>
              <a:t>, </a:t>
            </a:r>
            <a:r>
              <a:rPr lang="tr-TR" dirty="0" err="1"/>
              <a:t>elektrocerrahi</a:t>
            </a:r>
            <a:r>
              <a:rPr lang="tr-TR" dirty="0"/>
              <a:t>, radyoterapi, CO2 lazer gibi seçenekler kullanılabilir</a:t>
            </a:r>
          </a:p>
        </p:txBody>
      </p:sp>
    </p:spTree>
    <p:extLst>
      <p:ext uri="{BB962C8B-B14F-4D97-AF65-F5344CB8AC3E}">
        <p14:creationId xmlns:p14="http://schemas.microsoft.com/office/powerpoint/2010/main" val="15636459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31F365-306A-4FD8-9F4B-54FE6E3F2710}"/>
              </a:ext>
            </a:extLst>
          </p:cNvPr>
          <p:cNvSpPr>
            <a:spLocks noGrp="1"/>
          </p:cNvSpPr>
          <p:nvPr>
            <p:ph type="title"/>
          </p:nvPr>
        </p:nvSpPr>
        <p:spPr/>
        <p:txBody>
          <a:bodyPr/>
          <a:lstStyle/>
          <a:p>
            <a:r>
              <a:rPr lang="tr-TR" dirty="0" err="1"/>
              <a:t>Skuamoz</a:t>
            </a:r>
            <a:r>
              <a:rPr lang="tr-TR" dirty="0"/>
              <a:t> hücreli karsinom (</a:t>
            </a:r>
            <a:r>
              <a:rPr lang="tr-TR" dirty="0" err="1"/>
              <a:t>scc</a:t>
            </a:r>
            <a:r>
              <a:rPr lang="tr-TR" dirty="0"/>
              <a:t>)</a:t>
            </a:r>
          </a:p>
        </p:txBody>
      </p:sp>
      <p:sp>
        <p:nvSpPr>
          <p:cNvPr id="3" name="İçerik Yer Tutucusu 2">
            <a:extLst>
              <a:ext uri="{FF2B5EF4-FFF2-40B4-BE49-F238E27FC236}">
                <a16:creationId xmlns:a16="http://schemas.microsoft.com/office/drawing/2014/main" id="{126936DD-19A0-15FB-D2AF-62ABD2B518FB}"/>
              </a:ext>
            </a:extLst>
          </p:cNvPr>
          <p:cNvSpPr>
            <a:spLocks noGrp="1"/>
          </p:cNvSpPr>
          <p:nvPr>
            <p:ph idx="1"/>
          </p:nvPr>
        </p:nvSpPr>
        <p:spPr/>
        <p:txBody>
          <a:bodyPr/>
          <a:lstStyle/>
          <a:p>
            <a:endParaRPr lang="tr-TR" dirty="0"/>
          </a:p>
          <a:p>
            <a:r>
              <a:rPr lang="tr-TR" dirty="0"/>
              <a:t>SCC: açık deri rengi, güneş ve/veya kimyasal madde maruziyeti, eşlik eden hastalıklar, kullanılan ilaçlar, meslek gibi birçok faktöre bağlı </a:t>
            </a:r>
          </a:p>
          <a:p>
            <a:r>
              <a:rPr lang="tr-TR" dirty="0"/>
              <a:t>Orta ve ileri yaştaki erkeklerde daha sık</a:t>
            </a:r>
          </a:p>
          <a:p>
            <a:r>
              <a:rPr lang="tr-TR" dirty="0"/>
              <a:t>Lezyonlar deri ve mukozaya yerleşebilir</a:t>
            </a:r>
          </a:p>
          <a:p>
            <a:r>
              <a:rPr lang="tr-TR" dirty="0"/>
              <a:t>İnvazyon ve metastaz yapabilir</a:t>
            </a:r>
          </a:p>
        </p:txBody>
      </p:sp>
      <p:pic>
        <p:nvPicPr>
          <p:cNvPr id="4" name="Picture 2">
            <a:extLst>
              <a:ext uri="{FF2B5EF4-FFF2-40B4-BE49-F238E27FC236}">
                <a16:creationId xmlns:a16="http://schemas.microsoft.com/office/drawing/2014/main" id="{C215E1CB-0021-F620-D7D9-886C06F5EAD3}"/>
              </a:ext>
            </a:extLst>
          </p:cNvPr>
          <p:cNvPicPr>
            <a:picLocks noChangeAspect="1"/>
          </p:cNvPicPr>
          <p:nvPr/>
        </p:nvPicPr>
        <p:blipFill>
          <a:blip r:embed="rId3"/>
          <a:stretch>
            <a:fillRect/>
          </a:stretch>
        </p:blipFill>
        <p:spPr>
          <a:xfrm>
            <a:off x="7777537" y="3226085"/>
            <a:ext cx="4226103" cy="3775342"/>
          </a:xfrm>
          <a:prstGeom prst="rect">
            <a:avLst/>
          </a:prstGeom>
        </p:spPr>
      </p:pic>
    </p:spTree>
    <p:extLst>
      <p:ext uri="{BB962C8B-B14F-4D97-AF65-F5344CB8AC3E}">
        <p14:creationId xmlns:p14="http://schemas.microsoft.com/office/powerpoint/2010/main" val="15815766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31F365-306A-4FD8-9F4B-54FE6E3F2710}"/>
              </a:ext>
            </a:extLst>
          </p:cNvPr>
          <p:cNvSpPr>
            <a:spLocks noGrp="1"/>
          </p:cNvSpPr>
          <p:nvPr>
            <p:ph type="title"/>
          </p:nvPr>
        </p:nvSpPr>
        <p:spPr/>
        <p:txBody>
          <a:bodyPr/>
          <a:lstStyle/>
          <a:p>
            <a:r>
              <a:rPr lang="tr-TR" dirty="0" err="1"/>
              <a:t>Skuamoz</a:t>
            </a:r>
            <a:r>
              <a:rPr lang="tr-TR" dirty="0"/>
              <a:t> hücreli karsinom (</a:t>
            </a:r>
            <a:r>
              <a:rPr lang="tr-TR" dirty="0" err="1"/>
              <a:t>scc</a:t>
            </a:r>
            <a:r>
              <a:rPr lang="tr-TR" dirty="0"/>
              <a:t>)</a:t>
            </a:r>
          </a:p>
        </p:txBody>
      </p:sp>
      <p:sp>
        <p:nvSpPr>
          <p:cNvPr id="3" name="İçerik Yer Tutucusu 2">
            <a:extLst>
              <a:ext uri="{FF2B5EF4-FFF2-40B4-BE49-F238E27FC236}">
                <a16:creationId xmlns:a16="http://schemas.microsoft.com/office/drawing/2014/main" id="{126936DD-19A0-15FB-D2AF-62ABD2B518FB}"/>
              </a:ext>
            </a:extLst>
          </p:cNvPr>
          <p:cNvSpPr>
            <a:spLocks noGrp="1"/>
          </p:cNvSpPr>
          <p:nvPr>
            <p:ph idx="1"/>
          </p:nvPr>
        </p:nvSpPr>
        <p:spPr/>
        <p:txBody>
          <a:bodyPr/>
          <a:lstStyle/>
          <a:p>
            <a:pPr marL="0" indent="0">
              <a:buNone/>
            </a:pPr>
            <a:r>
              <a:rPr lang="tr-TR" b="1" dirty="0" err="1"/>
              <a:t>İntraepidermal</a:t>
            </a:r>
            <a:r>
              <a:rPr lang="tr-TR" b="1" dirty="0"/>
              <a:t> SCC: </a:t>
            </a:r>
          </a:p>
          <a:p>
            <a:r>
              <a:rPr lang="tr-TR" dirty="0"/>
              <a:t>Tümör hücreleri sadece epidermisle sınırlı olup </a:t>
            </a:r>
            <a:r>
              <a:rPr lang="tr-TR" dirty="0" err="1"/>
              <a:t>dermise</a:t>
            </a:r>
            <a:r>
              <a:rPr lang="tr-TR" dirty="0"/>
              <a:t> </a:t>
            </a:r>
            <a:r>
              <a:rPr lang="tr-TR" dirty="0" err="1"/>
              <a:t>invaze</a:t>
            </a:r>
            <a:r>
              <a:rPr lang="tr-TR" dirty="0"/>
              <a:t> olmamışsa </a:t>
            </a:r>
            <a:r>
              <a:rPr lang="tr-TR" dirty="0" err="1"/>
              <a:t>intraepidermal</a:t>
            </a:r>
            <a:r>
              <a:rPr lang="tr-TR" dirty="0"/>
              <a:t> veya </a:t>
            </a:r>
            <a:r>
              <a:rPr lang="tr-TR" dirty="0" err="1"/>
              <a:t>insitu</a:t>
            </a:r>
            <a:r>
              <a:rPr lang="tr-TR" dirty="0"/>
              <a:t> SCC olarak tanımlanır</a:t>
            </a:r>
          </a:p>
          <a:p>
            <a:endParaRPr lang="tr-TR" dirty="0"/>
          </a:p>
          <a:p>
            <a:pPr marL="0" indent="0">
              <a:buNone/>
            </a:pPr>
            <a:r>
              <a:rPr lang="tr-TR" b="1" dirty="0"/>
              <a:t>İnvaziv SCC: </a:t>
            </a:r>
          </a:p>
          <a:p>
            <a:r>
              <a:rPr lang="tr-TR" dirty="0"/>
              <a:t>Normal görünümlü deri ya da </a:t>
            </a:r>
            <a:r>
              <a:rPr lang="tr-TR" dirty="0" err="1"/>
              <a:t>premalign</a:t>
            </a:r>
            <a:r>
              <a:rPr lang="tr-TR" dirty="0"/>
              <a:t> lezyonlar üzerinde gelişir</a:t>
            </a:r>
          </a:p>
          <a:p>
            <a:r>
              <a:rPr lang="tr-TR" dirty="0"/>
              <a:t>Sıklıkla, güneş gören deri bölgelerinde ortaya çıkar (dudak, yanak, kulak, el sırtı gibi) </a:t>
            </a:r>
          </a:p>
          <a:p>
            <a:r>
              <a:rPr lang="tr-TR" dirty="0"/>
              <a:t>Dudak yerleşimli lezyonlar sıklıkla (%90) alt dudak yerleşimli</a:t>
            </a:r>
          </a:p>
          <a:p>
            <a:r>
              <a:rPr lang="tr-TR" dirty="0"/>
              <a:t>Dudak lezyonları genellikle </a:t>
            </a:r>
            <a:r>
              <a:rPr lang="tr-TR" dirty="0" err="1"/>
              <a:t>aktinik</a:t>
            </a:r>
            <a:r>
              <a:rPr lang="tr-TR" dirty="0"/>
              <a:t> </a:t>
            </a:r>
            <a:r>
              <a:rPr lang="tr-TR" dirty="0" err="1"/>
              <a:t>keilit</a:t>
            </a:r>
            <a:r>
              <a:rPr lang="tr-TR" dirty="0"/>
              <a:t> veya </a:t>
            </a:r>
            <a:r>
              <a:rPr lang="tr-TR" dirty="0" err="1"/>
              <a:t>lökoplaki</a:t>
            </a:r>
            <a:r>
              <a:rPr lang="tr-TR" dirty="0"/>
              <a:t> zemininde gelişir</a:t>
            </a:r>
          </a:p>
          <a:p>
            <a:endParaRPr lang="tr-TR" dirty="0"/>
          </a:p>
        </p:txBody>
      </p:sp>
    </p:spTree>
    <p:extLst>
      <p:ext uri="{BB962C8B-B14F-4D97-AF65-F5344CB8AC3E}">
        <p14:creationId xmlns:p14="http://schemas.microsoft.com/office/powerpoint/2010/main" val="1345184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913118-C15B-EB04-CA5E-C79795402F8D}"/>
              </a:ext>
            </a:extLst>
          </p:cNvPr>
          <p:cNvSpPr>
            <a:spLocks noGrp="1"/>
          </p:cNvSpPr>
          <p:nvPr>
            <p:ph type="title"/>
          </p:nvPr>
        </p:nvSpPr>
        <p:spPr/>
        <p:txBody>
          <a:bodyPr/>
          <a:lstStyle/>
          <a:p>
            <a:pPr algn="ctr"/>
            <a:r>
              <a:rPr lang="tr-TR" dirty="0"/>
              <a:t>Deri </a:t>
            </a:r>
            <a:r>
              <a:rPr lang="tr-TR" dirty="0" err="1"/>
              <a:t>leyzonlarının</a:t>
            </a:r>
            <a:r>
              <a:rPr lang="tr-TR" dirty="0"/>
              <a:t> tanısal özellikleri</a:t>
            </a:r>
          </a:p>
        </p:txBody>
      </p:sp>
      <p:sp>
        <p:nvSpPr>
          <p:cNvPr id="4" name="Metin Yer Tutucusu 3">
            <a:extLst>
              <a:ext uri="{FF2B5EF4-FFF2-40B4-BE49-F238E27FC236}">
                <a16:creationId xmlns:a16="http://schemas.microsoft.com/office/drawing/2014/main" id="{503C5012-70D4-FAE7-EE41-03A53C862181}"/>
              </a:ext>
            </a:extLst>
          </p:cNvPr>
          <p:cNvSpPr>
            <a:spLocks noGrp="1"/>
          </p:cNvSpPr>
          <p:nvPr>
            <p:ph type="body" idx="1"/>
          </p:nvPr>
        </p:nvSpPr>
        <p:spPr/>
        <p:txBody>
          <a:bodyPr/>
          <a:lstStyle/>
          <a:p>
            <a:r>
              <a:rPr lang="tr-TR" altLang="tr-TR" sz="2000" dirty="0">
                <a:solidFill>
                  <a:srgbClr val="FF0000"/>
                </a:solidFill>
              </a:rPr>
              <a:t>Vezikül</a:t>
            </a:r>
            <a:endParaRPr lang="tr-TR" dirty="0"/>
          </a:p>
        </p:txBody>
      </p:sp>
      <p:sp>
        <p:nvSpPr>
          <p:cNvPr id="5" name="İçerik Yer Tutucusu 4">
            <a:extLst>
              <a:ext uri="{FF2B5EF4-FFF2-40B4-BE49-F238E27FC236}">
                <a16:creationId xmlns:a16="http://schemas.microsoft.com/office/drawing/2014/main" id="{6E4E756C-D318-8260-9EE1-9D2A5E8B2C92}"/>
              </a:ext>
            </a:extLst>
          </p:cNvPr>
          <p:cNvSpPr>
            <a:spLocks noGrp="1"/>
          </p:cNvSpPr>
          <p:nvPr>
            <p:ph sz="half" idx="2"/>
          </p:nvPr>
        </p:nvSpPr>
        <p:spPr>
          <a:xfrm>
            <a:off x="1069848" y="2743200"/>
            <a:ext cx="4754880" cy="3630168"/>
          </a:xfrm>
        </p:spPr>
        <p:txBody>
          <a:bodyPr>
            <a:normAutofit/>
          </a:bodyPr>
          <a:lstStyle/>
          <a:p>
            <a:r>
              <a:rPr lang="tr-TR" altLang="tr-TR" dirty="0">
                <a:cs typeface="Arial" panose="020B0604020202020204" pitchFamily="34" charset="0"/>
              </a:rPr>
              <a:t>Berrak veya hemorajik sıvı içeren     &lt; 0.5 cm kabarıklık</a:t>
            </a:r>
          </a:p>
          <a:p>
            <a:pPr marL="0" indent="0">
              <a:buNone/>
            </a:pPr>
            <a:endParaRPr lang="tr-TR" altLang="tr-TR" dirty="0">
              <a:cs typeface="Arial" panose="020B0604020202020204" pitchFamily="34" charset="0"/>
            </a:endParaRPr>
          </a:p>
          <a:p>
            <a:pPr marL="0" indent="0">
              <a:buNone/>
            </a:pPr>
            <a:endParaRPr lang="tr-TR" altLang="tr-TR" dirty="0">
              <a:cs typeface="Arial" panose="020B0604020202020204" pitchFamily="34" charset="0"/>
            </a:endParaRPr>
          </a:p>
          <a:p>
            <a:pPr marL="0" indent="0">
              <a:buNone/>
            </a:pPr>
            <a:endParaRPr lang="tr-TR" altLang="tr-TR" dirty="0">
              <a:cs typeface="Arial" panose="020B0604020202020204" pitchFamily="34" charset="0"/>
            </a:endParaRPr>
          </a:p>
          <a:p>
            <a:pPr marL="0" indent="0">
              <a:buNone/>
            </a:pPr>
            <a:endParaRPr lang="tr-TR" altLang="tr-TR" dirty="0">
              <a:cs typeface="Arial" panose="020B0604020202020204" pitchFamily="34" charset="0"/>
            </a:endParaRPr>
          </a:p>
          <a:p>
            <a:pPr marL="0" indent="0">
              <a:buNone/>
            </a:pPr>
            <a:endParaRPr lang="tr-TR" altLang="tr-TR" dirty="0">
              <a:cs typeface="Arial" panose="020B0604020202020204" pitchFamily="34" charset="0"/>
            </a:endParaRPr>
          </a:p>
          <a:p>
            <a:pPr marL="0" indent="0">
              <a:buNone/>
            </a:pPr>
            <a:r>
              <a:rPr lang="tr-TR" altLang="tr-TR" sz="2000" b="1" dirty="0" err="1">
                <a:solidFill>
                  <a:srgbClr val="FF0000"/>
                </a:solidFill>
              </a:rPr>
              <a:t>Bül</a:t>
            </a:r>
            <a:r>
              <a:rPr lang="tr-TR" altLang="tr-TR" sz="2000" b="1" dirty="0">
                <a:solidFill>
                  <a:srgbClr val="FF0000"/>
                </a:solidFill>
              </a:rPr>
              <a:t> </a:t>
            </a:r>
          </a:p>
          <a:p>
            <a:r>
              <a:rPr lang="tr-TR" altLang="tr-TR" dirty="0">
                <a:cs typeface="Arial" panose="020B0604020202020204" pitchFamily="34" charset="0"/>
              </a:rPr>
              <a:t>&gt; 0.5 cm’den büyük vezikül</a:t>
            </a:r>
          </a:p>
          <a:p>
            <a:pPr marL="0" indent="0">
              <a:buNone/>
            </a:pPr>
            <a:endParaRPr lang="tr-TR" altLang="tr-TR" b="1" dirty="0">
              <a:cs typeface="Arial" panose="020B0604020202020204" pitchFamily="34" charset="0"/>
            </a:endParaRPr>
          </a:p>
          <a:p>
            <a:endParaRPr lang="tr-TR" dirty="0"/>
          </a:p>
        </p:txBody>
      </p:sp>
      <p:sp>
        <p:nvSpPr>
          <p:cNvPr id="6" name="Metin Yer Tutucusu 5">
            <a:extLst>
              <a:ext uri="{FF2B5EF4-FFF2-40B4-BE49-F238E27FC236}">
                <a16:creationId xmlns:a16="http://schemas.microsoft.com/office/drawing/2014/main" id="{A8AAEF22-FE44-D59D-324D-D92CBACB8D12}"/>
              </a:ext>
            </a:extLst>
          </p:cNvPr>
          <p:cNvSpPr>
            <a:spLocks noGrp="1"/>
          </p:cNvSpPr>
          <p:nvPr>
            <p:ph type="body" sz="quarter" idx="3"/>
          </p:nvPr>
        </p:nvSpPr>
        <p:spPr/>
        <p:txBody>
          <a:bodyPr/>
          <a:lstStyle/>
          <a:p>
            <a:r>
              <a:rPr lang="tr-TR" altLang="tr-TR" sz="2000" dirty="0">
                <a:solidFill>
                  <a:srgbClr val="FF0000"/>
                </a:solidFill>
              </a:rPr>
              <a:t>Püstül</a:t>
            </a:r>
            <a:endParaRPr lang="tr-TR" dirty="0"/>
          </a:p>
        </p:txBody>
      </p:sp>
      <p:sp>
        <p:nvSpPr>
          <p:cNvPr id="7" name="İçerik Yer Tutucusu 6">
            <a:extLst>
              <a:ext uri="{FF2B5EF4-FFF2-40B4-BE49-F238E27FC236}">
                <a16:creationId xmlns:a16="http://schemas.microsoft.com/office/drawing/2014/main" id="{A72ACFCA-A47E-E362-59E4-3AF425AA1B94}"/>
              </a:ext>
            </a:extLst>
          </p:cNvPr>
          <p:cNvSpPr>
            <a:spLocks noGrp="1"/>
          </p:cNvSpPr>
          <p:nvPr>
            <p:ph sz="quarter" idx="4"/>
          </p:nvPr>
        </p:nvSpPr>
        <p:spPr/>
        <p:txBody>
          <a:bodyPr>
            <a:normAutofit/>
          </a:bodyPr>
          <a:lstStyle/>
          <a:p>
            <a:r>
              <a:rPr lang="tr-TR" altLang="tr-TR" dirty="0" err="1">
                <a:cs typeface="Arial" panose="020B0604020202020204" pitchFamily="34" charset="0"/>
              </a:rPr>
              <a:t>Pürülan</a:t>
            </a:r>
            <a:r>
              <a:rPr lang="tr-TR" altLang="tr-TR" dirty="0">
                <a:cs typeface="Arial" panose="020B0604020202020204" pitchFamily="34" charset="0"/>
              </a:rPr>
              <a:t> materyal içeren küçük kabarıklık</a:t>
            </a:r>
          </a:p>
          <a:p>
            <a:pPr marL="0" indent="0" eaLnBrk="1" hangingPunct="1">
              <a:buNone/>
            </a:pPr>
            <a:r>
              <a:rPr lang="tr-TR" altLang="tr-TR" dirty="0">
                <a:cs typeface="Arial" panose="020B0604020202020204" pitchFamily="34" charset="0"/>
              </a:rPr>
              <a:t> </a:t>
            </a:r>
            <a:endParaRPr lang="tr-TR" dirty="0"/>
          </a:p>
        </p:txBody>
      </p:sp>
      <p:pic>
        <p:nvPicPr>
          <p:cNvPr id="8" name="Picture 9">
            <a:extLst>
              <a:ext uri="{FF2B5EF4-FFF2-40B4-BE49-F238E27FC236}">
                <a16:creationId xmlns:a16="http://schemas.microsoft.com/office/drawing/2014/main" id="{A60BCD60-7C21-0424-5C2D-BDAAEB9C97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699" y="3608166"/>
            <a:ext cx="4411894" cy="165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AC59716-5DE4-D0A5-9561-E0197C235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6145" y="3608166"/>
            <a:ext cx="4436381" cy="165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74622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31F365-306A-4FD8-9F4B-54FE6E3F2710}"/>
              </a:ext>
            </a:extLst>
          </p:cNvPr>
          <p:cNvSpPr>
            <a:spLocks noGrp="1"/>
          </p:cNvSpPr>
          <p:nvPr>
            <p:ph type="title"/>
          </p:nvPr>
        </p:nvSpPr>
        <p:spPr/>
        <p:txBody>
          <a:bodyPr/>
          <a:lstStyle/>
          <a:p>
            <a:r>
              <a:rPr lang="tr-TR" dirty="0" err="1"/>
              <a:t>Skuamoz</a:t>
            </a:r>
            <a:r>
              <a:rPr lang="tr-TR" dirty="0"/>
              <a:t> hücreli karsinom (</a:t>
            </a:r>
            <a:r>
              <a:rPr lang="tr-TR" dirty="0" err="1"/>
              <a:t>scc</a:t>
            </a:r>
            <a:r>
              <a:rPr lang="tr-TR" dirty="0"/>
              <a:t>)</a:t>
            </a:r>
          </a:p>
        </p:txBody>
      </p:sp>
      <p:sp>
        <p:nvSpPr>
          <p:cNvPr id="3" name="İçerik Yer Tutucusu 2">
            <a:extLst>
              <a:ext uri="{FF2B5EF4-FFF2-40B4-BE49-F238E27FC236}">
                <a16:creationId xmlns:a16="http://schemas.microsoft.com/office/drawing/2014/main" id="{126936DD-19A0-15FB-D2AF-62ABD2B518FB}"/>
              </a:ext>
            </a:extLst>
          </p:cNvPr>
          <p:cNvSpPr>
            <a:spLocks noGrp="1"/>
          </p:cNvSpPr>
          <p:nvPr>
            <p:ph idx="1"/>
          </p:nvPr>
        </p:nvSpPr>
        <p:spPr/>
        <p:txBody>
          <a:bodyPr/>
          <a:lstStyle/>
          <a:p>
            <a:pPr marL="0" indent="0">
              <a:buNone/>
            </a:pPr>
            <a:r>
              <a:rPr lang="tr-TR" dirty="0"/>
              <a:t>Klinik olarak;</a:t>
            </a:r>
          </a:p>
          <a:p>
            <a:r>
              <a:rPr lang="tr-TR" dirty="0"/>
              <a:t>Kenarları belirgin olmayan, sert, deri renginde veya eritemli, küçük </a:t>
            </a:r>
            <a:r>
              <a:rPr lang="tr-TR" dirty="0" err="1"/>
              <a:t>keratotik</a:t>
            </a:r>
            <a:r>
              <a:rPr lang="tr-TR" dirty="0"/>
              <a:t> bir </a:t>
            </a:r>
            <a:r>
              <a:rPr lang="tr-TR" dirty="0" err="1"/>
              <a:t>papül</a:t>
            </a:r>
            <a:r>
              <a:rPr lang="tr-TR" dirty="0"/>
              <a:t> veya nodül şeklinde başlar</a:t>
            </a:r>
          </a:p>
          <a:p>
            <a:r>
              <a:rPr lang="tr-TR" dirty="0"/>
              <a:t>Lezyon genellikle solar hasarlı deri üzerinde gelişir</a:t>
            </a:r>
          </a:p>
          <a:p>
            <a:r>
              <a:rPr lang="tr-TR" dirty="0"/>
              <a:t>SCC seyri hızlıdır ve </a:t>
            </a:r>
            <a:r>
              <a:rPr lang="tr-TR" dirty="0" err="1"/>
              <a:t>hasarlandırıcı</a:t>
            </a:r>
            <a:endParaRPr lang="tr-TR" dirty="0"/>
          </a:p>
          <a:p>
            <a:r>
              <a:rPr lang="tr-TR" dirty="0"/>
              <a:t>Tümör hücreleri derine doğru ilerler; </a:t>
            </a:r>
          </a:p>
          <a:p>
            <a:pPr marL="0" indent="0">
              <a:buNone/>
            </a:pPr>
            <a:r>
              <a:rPr lang="tr-TR" dirty="0"/>
              <a:t>kıkırdak ve kemik dokuyu da </a:t>
            </a:r>
            <a:r>
              <a:rPr lang="tr-TR" dirty="0" err="1"/>
              <a:t>invaze</a:t>
            </a:r>
            <a:r>
              <a:rPr lang="tr-TR" dirty="0"/>
              <a:t> ederek büyür</a:t>
            </a:r>
          </a:p>
        </p:txBody>
      </p:sp>
      <p:pic>
        <p:nvPicPr>
          <p:cNvPr id="4" name="Picture 2">
            <a:extLst>
              <a:ext uri="{FF2B5EF4-FFF2-40B4-BE49-F238E27FC236}">
                <a16:creationId xmlns:a16="http://schemas.microsoft.com/office/drawing/2014/main" id="{60B5C885-5E7E-D47D-8B74-D9CFCB995468}"/>
              </a:ext>
            </a:extLst>
          </p:cNvPr>
          <p:cNvPicPr>
            <a:picLocks noChangeAspect="1"/>
          </p:cNvPicPr>
          <p:nvPr/>
        </p:nvPicPr>
        <p:blipFill>
          <a:blip r:embed="rId2"/>
          <a:stretch>
            <a:fillRect/>
          </a:stretch>
        </p:blipFill>
        <p:spPr>
          <a:xfrm>
            <a:off x="8222751" y="2969231"/>
            <a:ext cx="3969249" cy="3888769"/>
          </a:xfrm>
          <a:prstGeom prst="rect">
            <a:avLst/>
          </a:prstGeom>
        </p:spPr>
      </p:pic>
    </p:spTree>
    <p:extLst>
      <p:ext uri="{BB962C8B-B14F-4D97-AF65-F5344CB8AC3E}">
        <p14:creationId xmlns:p14="http://schemas.microsoft.com/office/powerpoint/2010/main" val="42755093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31F365-306A-4FD8-9F4B-54FE6E3F2710}"/>
              </a:ext>
            </a:extLst>
          </p:cNvPr>
          <p:cNvSpPr>
            <a:spLocks noGrp="1"/>
          </p:cNvSpPr>
          <p:nvPr>
            <p:ph type="title"/>
          </p:nvPr>
        </p:nvSpPr>
        <p:spPr/>
        <p:txBody>
          <a:bodyPr/>
          <a:lstStyle/>
          <a:p>
            <a:r>
              <a:rPr lang="tr-TR" dirty="0" err="1"/>
              <a:t>Skuamoz</a:t>
            </a:r>
            <a:r>
              <a:rPr lang="tr-TR" dirty="0"/>
              <a:t> hücreli karsinom (</a:t>
            </a:r>
            <a:r>
              <a:rPr lang="tr-TR" dirty="0" err="1"/>
              <a:t>scc</a:t>
            </a:r>
            <a:r>
              <a:rPr lang="tr-TR" dirty="0"/>
              <a:t>)</a:t>
            </a:r>
          </a:p>
        </p:txBody>
      </p:sp>
      <p:sp>
        <p:nvSpPr>
          <p:cNvPr id="3" name="İçerik Yer Tutucusu 2">
            <a:extLst>
              <a:ext uri="{FF2B5EF4-FFF2-40B4-BE49-F238E27FC236}">
                <a16:creationId xmlns:a16="http://schemas.microsoft.com/office/drawing/2014/main" id="{126936DD-19A0-15FB-D2AF-62ABD2B518FB}"/>
              </a:ext>
            </a:extLst>
          </p:cNvPr>
          <p:cNvSpPr>
            <a:spLocks noGrp="1"/>
          </p:cNvSpPr>
          <p:nvPr>
            <p:ph idx="1"/>
          </p:nvPr>
        </p:nvSpPr>
        <p:spPr/>
        <p:txBody>
          <a:bodyPr/>
          <a:lstStyle/>
          <a:p>
            <a:r>
              <a:rPr lang="tr-TR" dirty="0"/>
              <a:t>Metastaz oranı %2-4</a:t>
            </a:r>
          </a:p>
          <a:p>
            <a:r>
              <a:rPr lang="tr-TR" dirty="0"/>
              <a:t>Tümör lenfatik yayılımla lenf bezlerine, nadiren de iç organlara (en sık AC) metastaz yapabilir</a:t>
            </a:r>
          </a:p>
          <a:p>
            <a:r>
              <a:rPr lang="tr-TR" dirty="0"/>
              <a:t>AK üzerinden gelişen </a:t>
            </a:r>
            <a:r>
              <a:rPr lang="tr-TR" dirty="0" err="1"/>
              <a:t>SCC’lerde</a:t>
            </a:r>
            <a:r>
              <a:rPr lang="tr-TR" dirty="0"/>
              <a:t> metastaz oranı daha düşük</a:t>
            </a:r>
          </a:p>
          <a:p>
            <a:endParaRPr lang="tr-TR" dirty="0"/>
          </a:p>
          <a:p>
            <a:r>
              <a:rPr lang="tr-TR" b="1" dirty="0"/>
              <a:t>Metastaz oranı yüksek olgular:</a:t>
            </a:r>
          </a:p>
          <a:p>
            <a:pPr lvl="1"/>
            <a:r>
              <a:rPr lang="tr-TR" dirty="0"/>
              <a:t>Ağız içi, alt dudak, </a:t>
            </a:r>
            <a:r>
              <a:rPr lang="tr-TR" dirty="0" err="1"/>
              <a:t>genital</a:t>
            </a:r>
            <a:r>
              <a:rPr lang="tr-TR" dirty="0"/>
              <a:t> bölge ve kulak yerleşimli</a:t>
            </a:r>
          </a:p>
          <a:p>
            <a:pPr lvl="1"/>
            <a:r>
              <a:rPr lang="tr-TR" dirty="0" err="1"/>
              <a:t>Osteomyelit</a:t>
            </a:r>
            <a:r>
              <a:rPr lang="tr-TR" dirty="0"/>
              <a:t>, lupus vulgaris gibi ülserlerde</a:t>
            </a:r>
          </a:p>
          <a:p>
            <a:pPr lvl="1"/>
            <a:r>
              <a:rPr lang="tr-TR" dirty="0"/>
              <a:t>Yanık </a:t>
            </a:r>
            <a:r>
              <a:rPr lang="tr-TR" dirty="0" err="1"/>
              <a:t>skarları</a:t>
            </a:r>
            <a:r>
              <a:rPr lang="tr-TR" dirty="0"/>
              <a:t>, radyoterapi </a:t>
            </a:r>
            <a:r>
              <a:rPr lang="tr-TR" dirty="0" err="1"/>
              <a:t>skarları</a:t>
            </a:r>
            <a:r>
              <a:rPr lang="tr-TR" dirty="0"/>
              <a:t> üzerinde </a:t>
            </a:r>
          </a:p>
          <a:p>
            <a:pPr lvl="1"/>
            <a:r>
              <a:rPr lang="tr-TR" dirty="0"/>
              <a:t>Organ transplantasyonu gibi </a:t>
            </a:r>
            <a:r>
              <a:rPr lang="tr-TR" dirty="0" err="1"/>
              <a:t>immünsüprese</a:t>
            </a:r>
            <a:r>
              <a:rPr lang="tr-TR" dirty="0"/>
              <a:t> olgularda</a:t>
            </a:r>
          </a:p>
        </p:txBody>
      </p:sp>
    </p:spTree>
    <p:extLst>
      <p:ext uri="{BB962C8B-B14F-4D97-AF65-F5344CB8AC3E}">
        <p14:creationId xmlns:p14="http://schemas.microsoft.com/office/powerpoint/2010/main" val="27556443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31F365-306A-4FD8-9F4B-54FE6E3F2710}"/>
              </a:ext>
            </a:extLst>
          </p:cNvPr>
          <p:cNvSpPr>
            <a:spLocks noGrp="1"/>
          </p:cNvSpPr>
          <p:nvPr>
            <p:ph type="title"/>
          </p:nvPr>
        </p:nvSpPr>
        <p:spPr/>
        <p:txBody>
          <a:bodyPr/>
          <a:lstStyle/>
          <a:p>
            <a:r>
              <a:rPr lang="tr-TR" dirty="0" err="1"/>
              <a:t>Skuamoz</a:t>
            </a:r>
            <a:r>
              <a:rPr lang="tr-TR" dirty="0"/>
              <a:t> hücreli karsinom (</a:t>
            </a:r>
            <a:r>
              <a:rPr lang="tr-TR" dirty="0" err="1"/>
              <a:t>scc</a:t>
            </a:r>
            <a:r>
              <a:rPr lang="tr-TR" dirty="0"/>
              <a:t>)</a:t>
            </a:r>
          </a:p>
        </p:txBody>
      </p:sp>
      <p:sp>
        <p:nvSpPr>
          <p:cNvPr id="3" name="İçerik Yer Tutucusu 2">
            <a:extLst>
              <a:ext uri="{FF2B5EF4-FFF2-40B4-BE49-F238E27FC236}">
                <a16:creationId xmlns:a16="http://schemas.microsoft.com/office/drawing/2014/main" id="{126936DD-19A0-15FB-D2AF-62ABD2B518FB}"/>
              </a:ext>
            </a:extLst>
          </p:cNvPr>
          <p:cNvSpPr>
            <a:spLocks noGrp="1"/>
          </p:cNvSpPr>
          <p:nvPr>
            <p:ph idx="1"/>
          </p:nvPr>
        </p:nvSpPr>
        <p:spPr/>
        <p:txBody>
          <a:bodyPr/>
          <a:lstStyle/>
          <a:p>
            <a:pPr marL="0" indent="0">
              <a:buNone/>
            </a:pPr>
            <a:r>
              <a:rPr lang="tr-TR" b="1" dirty="0"/>
              <a:t>Tedavi:</a:t>
            </a:r>
          </a:p>
          <a:p>
            <a:r>
              <a:rPr lang="tr-TR" dirty="0"/>
              <a:t>Hasta yaşı ve diğer komorbiditeler göz önüne alınmalı</a:t>
            </a:r>
          </a:p>
          <a:p>
            <a:r>
              <a:rPr lang="tr-TR" dirty="0"/>
              <a:t>Tümörün yerleşim yeri, genişliği, invazyonu, diferansiyasyon derecesi ve metastaz durumu birlikte değerlendirilerek tedavi planı yapılır</a:t>
            </a:r>
          </a:p>
          <a:p>
            <a:r>
              <a:rPr lang="tr-TR" dirty="0"/>
              <a:t>Cerrahi eksizyon, </a:t>
            </a:r>
            <a:r>
              <a:rPr lang="tr-TR" dirty="0" err="1"/>
              <a:t>kriyoterapi</a:t>
            </a:r>
            <a:r>
              <a:rPr lang="tr-TR" dirty="0"/>
              <a:t>, radyoterapi, kemoterapi</a:t>
            </a:r>
          </a:p>
        </p:txBody>
      </p:sp>
      <p:pic>
        <p:nvPicPr>
          <p:cNvPr id="4" name="Picture 2">
            <a:extLst>
              <a:ext uri="{FF2B5EF4-FFF2-40B4-BE49-F238E27FC236}">
                <a16:creationId xmlns:a16="http://schemas.microsoft.com/office/drawing/2014/main" id="{093260ED-4A2A-6617-BCB7-A7FF45872747}"/>
              </a:ext>
            </a:extLst>
          </p:cNvPr>
          <p:cNvPicPr>
            <a:picLocks noChangeAspect="1"/>
          </p:cNvPicPr>
          <p:nvPr/>
        </p:nvPicPr>
        <p:blipFill>
          <a:blip r:embed="rId2"/>
          <a:stretch>
            <a:fillRect/>
          </a:stretch>
        </p:blipFill>
        <p:spPr>
          <a:xfrm>
            <a:off x="7983020" y="3429000"/>
            <a:ext cx="4208980" cy="3428999"/>
          </a:xfrm>
          <a:prstGeom prst="rect">
            <a:avLst/>
          </a:prstGeom>
        </p:spPr>
      </p:pic>
    </p:spTree>
    <p:extLst>
      <p:ext uri="{BB962C8B-B14F-4D97-AF65-F5344CB8AC3E}">
        <p14:creationId xmlns:p14="http://schemas.microsoft.com/office/powerpoint/2010/main" val="20969559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39B08E-6214-93F9-1888-381B1FAAE39F}"/>
              </a:ext>
            </a:extLst>
          </p:cNvPr>
          <p:cNvSpPr>
            <a:spLocks noGrp="1"/>
          </p:cNvSpPr>
          <p:nvPr>
            <p:ph type="title"/>
          </p:nvPr>
        </p:nvSpPr>
        <p:spPr/>
        <p:txBody>
          <a:bodyPr/>
          <a:lstStyle/>
          <a:p>
            <a:r>
              <a:rPr lang="tr-TR" dirty="0" err="1"/>
              <a:t>Maling</a:t>
            </a:r>
            <a:r>
              <a:rPr lang="tr-TR" dirty="0"/>
              <a:t> </a:t>
            </a:r>
            <a:r>
              <a:rPr lang="tr-TR" dirty="0" err="1"/>
              <a:t>melanom</a:t>
            </a:r>
            <a:endParaRPr lang="tr-TR" dirty="0"/>
          </a:p>
        </p:txBody>
      </p:sp>
      <p:sp>
        <p:nvSpPr>
          <p:cNvPr id="3" name="İçerik Yer Tutucusu 2">
            <a:extLst>
              <a:ext uri="{FF2B5EF4-FFF2-40B4-BE49-F238E27FC236}">
                <a16:creationId xmlns:a16="http://schemas.microsoft.com/office/drawing/2014/main" id="{FC7CAF21-8891-54A1-5AF1-7A4082155C8E}"/>
              </a:ext>
            </a:extLst>
          </p:cNvPr>
          <p:cNvSpPr>
            <a:spLocks noGrp="1"/>
          </p:cNvSpPr>
          <p:nvPr>
            <p:ph idx="1"/>
          </p:nvPr>
        </p:nvSpPr>
        <p:spPr/>
        <p:txBody>
          <a:bodyPr>
            <a:normAutofit/>
          </a:bodyPr>
          <a:lstStyle/>
          <a:p>
            <a:r>
              <a:rPr lang="tr-TR" dirty="0"/>
              <a:t>Melanositlerden köken alan, </a:t>
            </a:r>
            <a:r>
              <a:rPr lang="tr-TR" b="1" dirty="0">
                <a:solidFill>
                  <a:srgbClr val="FF0000"/>
                </a:solidFill>
              </a:rPr>
              <a:t>derinin en </a:t>
            </a:r>
            <a:r>
              <a:rPr lang="tr-TR" b="1" dirty="0" err="1">
                <a:solidFill>
                  <a:srgbClr val="FF0000"/>
                </a:solidFill>
              </a:rPr>
              <a:t>malign</a:t>
            </a:r>
            <a:r>
              <a:rPr lang="tr-TR" b="1" dirty="0">
                <a:solidFill>
                  <a:srgbClr val="FF0000"/>
                </a:solidFill>
              </a:rPr>
              <a:t> </a:t>
            </a:r>
            <a:r>
              <a:rPr lang="tr-TR" dirty="0"/>
              <a:t>tümörü</a:t>
            </a:r>
          </a:p>
          <a:p>
            <a:r>
              <a:rPr lang="tr-TR" dirty="0"/>
              <a:t>İnvazyon ve metastaz gelişimi hızlı; </a:t>
            </a:r>
            <a:r>
              <a:rPr lang="tr-TR" b="1" dirty="0">
                <a:solidFill>
                  <a:srgbClr val="FF0000"/>
                </a:solidFill>
              </a:rPr>
              <a:t>mortalite oranı yüksek</a:t>
            </a:r>
          </a:p>
          <a:p>
            <a:endParaRPr lang="tr-TR" dirty="0"/>
          </a:p>
          <a:p>
            <a:r>
              <a:rPr lang="tr-TR" dirty="0"/>
              <a:t>Etiyoloji ve patogenezde birçok faktör suçlanmakta:</a:t>
            </a:r>
          </a:p>
          <a:p>
            <a:pPr lvl="1"/>
            <a:r>
              <a:rPr lang="tr-TR" dirty="0"/>
              <a:t>Genetik yatkınlık </a:t>
            </a:r>
          </a:p>
          <a:p>
            <a:pPr lvl="1"/>
            <a:r>
              <a:rPr lang="tr-TR" dirty="0"/>
              <a:t>Deri tipi</a:t>
            </a:r>
          </a:p>
          <a:p>
            <a:pPr lvl="1"/>
            <a:r>
              <a:rPr lang="tr-TR" dirty="0"/>
              <a:t>UV maruziyeti</a:t>
            </a:r>
          </a:p>
          <a:p>
            <a:pPr lvl="1"/>
            <a:r>
              <a:rPr lang="tr-TR" dirty="0"/>
              <a:t>Ailede, özgeçmişte </a:t>
            </a:r>
            <a:r>
              <a:rPr lang="tr-TR" dirty="0" err="1"/>
              <a:t>melanom</a:t>
            </a:r>
            <a:r>
              <a:rPr lang="tr-TR" dirty="0"/>
              <a:t> öyküsü</a:t>
            </a:r>
          </a:p>
          <a:p>
            <a:pPr lvl="1"/>
            <a:r>
              <a:rPr lang="tr-TR" dirty="0"/>
              <a:t>DN veya KMN varlığı</a:t>
            </a:r>
          </a:p>
          <a:p>
            <a:pPr lvl="1"/>
            <a:r>
              <a:rPr lang="tr-TR" dirty="0" err="1"/>
              <a:t>İmmünsupresyon</a:t>
            </a:r>
            <a:endParaRPr lang="tr-TR" dirty="0"/>
          </a:p>
        </p:txBody>
      </p:sp>
      <p:pic>
        <p:nvPicPr>
          <p:cNvPr id="5" name="Picture 2">
            <a:extLst>
              <a:ext uri="{FF2B5EF4-FFF2-40B4-BE49-F238E27FC236}">
                <a16:creationId xmlns:a16="http://schemas.microsoft.com/office/drawing/2014/main" id="{2348E015-2003-ADE9-5090-4A78A22B9F7A}"/>
              </a:ext>
            </a:extLst>
          </p:cNvPr>
          <p:cNvPicPr>
            <a:picLocks noChangeAspect="1"/>
          </p:cNvPicPr>
          <p:nvPr/>
        </p:nvPicPr>
        <p:blipFill>
          <a:blip r:embed="rId3"/>
          <a:stretch>
            <a:fillRect/>
          </a:stretch>
        </p:blipFill>
        <p:spPr>
          <a:xfrm>
            <a:off x="7736440" y="3437134"/>
            <a:ext cx="4364234" cy="3420866"/>
          </a:xfrm>
          <a:prstGeom prst="rect">
            <a:avLst/>
          </a:prstGeom>
        </p:spPr>
      </p:pic>
    </p:spTree>
    <p:extLst>
      <p:ext uri="{BB962C8B-B14F-4D97-AF65-F5344CB8AC3E}">
        <p14:creationId xmlns:p14="http://schemas.microsoft.com/office/powerpoint/2010/main" val="26450407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39B08E-6214-93F9-1888-381B1FAAE39F}"/>
              </a:ext>
            </a:extLst>
          </p:cNvPr>
          <p:cNvSpPr>
            <a:spLocks noGrp="1"/>
          </p:cNvSpPr>
          <p:nvPr>
            <p:ph type="title"/>
          </p:nvPr>
        </p:nvSpPr>
        <p:spPr/>
        <p:txBody>
          <a:bodyPr/>
          <a:lstStyle/>
          <a:p>
            <a:r>
              <a:rPr lang="tr-TR" dirty="0" err="1"/>
              <a:t>Maling</a:t>
            </a:r>
            <a:r>
              <a:rPr lang="tr-TR" dirty="0"/>
              <a:t> </a:t>
            </a:r>
            <a:r>
              <a:rPr lang="tr-TR" dirty="0" err="1"/>
              <a:t>melanom</a:t>
            </a:r>
            <a:endParaRPr lang="tr-TR" dirty="0"/>
          </a:p>
        </p:txBody>
      </p:sp>
      <p:sp>
        <p:nvSpPr>
          <p:cNvPr id="3" name="İçerik Yer Tutucusu 2">
            <a:extLst>
              <a:ext uri="{FF2B5EF4-FFF2-40B4-BE49-F238E27FC236}">
                <a16:creationId xmlns:a16="http://schemas.microsoft.com/office/drawing/2014/main" id="{FC7CAF21-8891-54A1-5AF1-7A4082155C8E}"/>
              </a:ext>
            </a:extLst>
          </p:cNvPr>
          <p:cNvSpPr>
            <a:spLocks noGrp="1"/>
          </p:cNvSpPr>
          <p:nvPr>
            <p:ph idx="1"/>
          </p:nvPr>
        </p:nvSpPr>
        <p:spPr/>
        <p:txBody>
          <a:bodyPr/>
          <a:lstStyle/>
          <a:p>
            <a:pPr marL="0" indent="0">
              <a:buNone/>
            </a:pPr>
            <a:r>
              <a:rPr lang="tr-TR" b="1" dirty="0"/>
              <a:t>ABCDE kuralı: </a:t>
            </a:r>
          </a:p>
          <a:p>
            <a:r>
              <a:rPr lang="tr-TR" b="1" dirty="0" err="1"/>
              <a:t>A</a:t>
            </a:r>
            <a:r>
              <a:rPr lang="tr-TR" dirty="0" err="1"/>
              <a:t>symmetry</a:t>
            </a:r>
            <a:r>
              <a:rPr lang="tr-TR" dirty="0"/>
              <a:t> (asimetri): Lezyon dikey veya yatay çizgi ile ikiye ayrıldığında parçaların eşit olmaması</a:t>
            </a:r>
          </a:p>
          <a:p>
            <a:r>
              <a:rPr lang="tr-TR" b="1" dirty="0" err="1"/>
              <a:t>B</a:t>
            </a:r>
            <a:r>
              <a:rPr lang="tr-TR" dirty="0" err="1"/>
              <a:t>order</a:t>
            </a:r>
            <a:r>
              <a:rPr lang="tr-TR" dirty="0"/>
              <a:t> (kenar): Girintili, çıkıntılı, çentikli ve keskin kenar</a:t>
            </a:r>
          </a:p>
          <a:p>
            <a:r>
              <a:rPr lang="tr-TR" b="1" dirty="0" err="1"/>
              <a:t>C</a:t>
            </a:r>
            <a:r>
              <a:rPr lang="tr-TR" dirty="0" err="1"/>
              <a:t>olor</a:t>
            </a:r>
            <a:r>
              <a:rPr lang="tr-TR" dirty="0"/>
              <a:t> (renk): Kahverenginin tüm tonları, siyah, gri, çelik mavisi, kırmızı, beyaz gibi farklı renklerin bir arada olması</a:t>
            </a:r>
          </a:p>
          <a:p>
            <a:r>
              <a:rPr lang="tr-TR" b="1" dirty="0" err="1"/>
              <a:t>D</a:t>
            </a:r>
            <a:r>
              <a:rPr lang="tr-TR" dirty="0" err="1"/>
              <a:t>iameter</a:t>
            </a:r>
            <a:r>
              <a:rPr lang="tr-TR" dirty="0"/>
              <a:t> (çap): Lezyon çapının 6 mm’den büyük olması</a:t>
            </a:r>
          </a:p>
          <a:p>
            <a:r>
              <a:rPr lang="tr-TR" b="1" dirty="0" err="1"/>
              <a:t>E</a:t>
            </a:r>
            <a:r>
              <a:rPr lang="tr-TR" dirty="0" err="1"/>
              <a:t>levation</a:t>
            </a:r>
            <a:r>
              <a:rPr lang="tr-TR" dirty="0"/>
              <a:t> (E1) (yükseklik): Lezyonun deriden kabarık olması</a:t>
            </a:r>
          </a:p>
          <a:p>
            <a:r>
              <a:rPr lang="tr-TR" b="1" dirty="0" err="1"/>
              <a:t>E</a:t>
            </a:r>
            <a:r>
              <a:rPr lang="tr-TR" dirty="0" err="1"/>
              <a:t>nlargement</a:t>
            </a:r>
            <a:r>
              <a:rPr lang="tr-TR" dirty="0"/>
              <a:t> (E2) (genişleme): Lezyonun hızla büyüme eğiliminde olması</a:t>
            </a:r>
          </a:p>
        </p:txBody>
      </p:sp>
    </p:spTree>
    <p:extLst>
      <p:ext uri="{BB962C8B-B14F-4D97-AF65-F5344CB8AC3E}">
        <p14:creationId xmlns:p14="http://schemas.microsoft.com/office/powerpoint/2010/main" val="21325045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39B08E-6214-93F9-1888-381B1FAAE39F}"/>
              </a:ext>
            </a:extLst>
          </p:cNvPr>
          <p:cNvSpPr>
            <a:spLocks noGrp="1"/>
          </p:cNvSpPr>
          <p:nvPr>
            <p:ph type="title"/>
          </p:nvPr>
        </p:nvSpPr>
        <p:spPr/>
        <p:txBody>
          <a:bodyPr/>
          <a:lstStyle/>
          <a:p>
            <a:r>
              <a:rPr lang="tr-TR" dirty="0" err="1"/>
              <a:t>Maling</a:t>
            </a:r>
            <a:r>
              <a:rPr lang="tr-TR" dirty="0"/>
              <a:t> </a:t>
            </a:r>
            <a:r>
              <a:rPr lang="tr-TR" dirty="0" err="1"/>
              <a:t>melanom</a:t>
            </a:r>
            <a:endParaRPr lang="tr-TR" dirty="0"/>
          </a:p>
        </p:txBody>
      </p:sp>
      <p:sp>
        <p:nvSpPr>
          <p:cNvPr id="3" name="İçerik Yer Tutucusu 2">
            <a:extLst>
              <a:ext uri="{FF2B5EF4-FFF2-40B4-BE49-F238E27FC236}">
                <a16:creationId xmlns:a16="http://schemas.microsoft.com/office/drawing/2014/main" id="{FC7CAF21-8891-54A1-5AF1-7A4082155C8E}"/>
              </a:ext>
            </a:extLst>
          </p:cNvPr>
          <p:cNvSpPr>
            <a:spLocks noGrp="1"/>
          </p:cNvSpPr>
          <p:nvPr>
            <p:ph idx="1"/>
          </p:nvPr>
        </p:nvSpPr>
        <p:spPr/>
        <p:txBody>
          <a:bodyPr/>
          <a:lstStyle/>
          <a:p>
            <a:pPr marL="0" indent="0">
              <a:buNone/>
            </a:pPr>
            <a:r>
              <a:rPr lang="tr-TR" b="1" dirty="0" err="1"/>
              <a:t>Lentigo</a:t>
            </a:r>
            <a:r>
              <a:rPr lang="tr-TR" b="1" dirty="0"/>
              <a:t> </a:t>
            </a:r>
            <a:r>
              <a:rPr lang="tr-TR" b="1" dirty="0" err="1"/>
              <a:t>malign</a:t>
            </a:r>
            <a:r>
              <a:rPr lang="tr-TR" b="1" dirty="0"/>
              <a:t> </a:t>
            </a:r>
            <a:r>
              <a:rPr lang="tr-TR" b="1" dirty="0" err="1"/>
              <a:t>melanom</a:t>
            </a:r>
            <a:r>
              <a:rPr lang="tr-TR" b="1" dirty="0"/>
              <a:t>: </a:t>
            </a:r>
          </a:p>
          <a:p>
            <a:r>
              <a:rPr lang="tr-TR" dirty="0"/>
              <a:t>Sıklıkla ileri yaşlarda (60-70 yaş) ortaya çıkar</a:t>
            </a:r>
          </a:p>
          <a:p>
            <a:r>
              <a:rPr lang="tr-TR" dirty="0"/>
              <a:t>En sık yüzde </a:t>
            </a:r>
            <a:r>
              <a:rPr lang="tr-TR" dirty="0" err="1"/>
              <a:t>malar</a:t>
            </a:r>
            <a:r>
              <a:rPr lang="tr-TR" dirty="0"/>
              <a:t> alanlarda; önkol ve ellerin </a:t>
            </a:r>
            <a:r>
              <a:rPr lang="tr-TR" dirty="0" err="1"/>
              <a:t>dorsal</a:t>
            </a:r>
            <a:r>
              <a:rPr lang="tr-TR" dirty="0"/>
              <a:t> yüzeylerinde ve boyunda</a:t>
            </a:r>
          </a:p>
          <a:p>
            <a:r>
              <a:rPr lang="tr-TR" dirty="0"/>
              <a:t>Lezyon asimetrik, düzensiz sınırlı, düzensiz şekilde bronz, kahverengi ve siyah renk dağılımı olan bir </a:t>
            </a:r>
            <a:r>
              <a:rPr lang="tr-TR" dirty="0" err="1"/>
              <a:t>makül</a:t>
            </a:r>
            <a:r>
              <a:rPr lang="tr-TR" dirty="0"/>
              <a:t> şeklinde başlar</a:t>
            </a:r>
          </a:p>
          <a:p>
            <a:r>
              <a:rPr lang="tr-TR" dirty="0"/>
              <a:t>Yıllarca (5-20 yıl) yatay büyüme gösterir</a:t>
            </a:r>
          </a:p>
        </p:txBody>
      </p:sp>
      <p:pic>
        <p:nvPicPr>
          <p:cNvPr id="4" name="Picture 2">
            <a:extLst>
              <a:ext uri="{FF2B5EF4-FFF2-40B4-BE49-F238E27FC236}">
                <a16:creationId xmlns:a16="http://schemas.microsoft.com/office/drawing/2014/main" id="{C55889C5-44F2-F91D-2658-E40DB228128D}"/>
              </a:ext>
            </a:extLst>
          </p:cNvPr>
          <p:cNvPicPr>
            <a:picLocks noChangeAspect="1"/>
          </p:cNvPicPr>
          <p:nvPr/>
        </p:nvPicPr>
        <p:blipFill>
          <a:blip r:embed="rId2"/>
          <a:stretch>
            <a:fillRect/>
          </a:stretch>
        </p:blipFill>
        <p:spPr>
          <a:xfrm>
            <a:off x="7222732" y="3832259"/>
            <a:ext cx="5041187" cy="3431569"/>
          </a:xfrm>
          <a:prstGeom prst="rect">
            <a:avLst/>
          </a:prstGeom>
        </p:spPr>
      </p:pic>
    </p:spTree>
    <p:extLst>
      <p:ext uri="{BB962C8B-B14F-4D97-AF65-F5344CB8AC3E}">
        <p14:creationId xmlns:p14="http://schemas.microsoft.com/office/powerpoint/2010/main" val="4901634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39B08E-6214-93F9-1888-381B1FAAE39F}"/>
              </a:ext>
            </a:extLst>
          </p:cNvPr>
          <p:cNvSpPr>
            <a:spLocks noGrp="1"/>
          </p:cNvSpPr>
          <p:nvPr>
            <p:ph type="title"/>
          </p:nvPr>
        </p:nvSpPr>
        <p:spPr/>
        <p:txBody>
          <a:bodyPr/>
          <a:lstStyle/>
          <a:p>
            <a:r>
              <a:rPr lang="tr-TR" dirty="0" err="1"/>
              <a:t>Maling</a:t>
            </a:r>
            <a:r>
              <a:rPr lang="tr-TR" dirty="0"/>
              <a:t> </a:t>
            </a:r>
            <a:r>
              <a:rPr lang="tr-TR" dirty="0" err="1"/>
              <a:t>melanom</a:t>
            </a:r>
            <a:endParaRPr lang="tr-TR" dirty="0"/>
          </a:p>
        </p:txBody>
      </p:sp>
      <p:sp>
        <p:nvSpPr>
          <p:cNvPr id="3" name="İçerik Yer Tutucusu 2">
            <a:extLst>
              <a:ext uri="{FF2B5EF4-FFF2-40B4-BE49-F238E27FC236}">
                <a16:creationId xmlns:a16="http://schemas.microsoft.com/office/drawing/2014/main" id="{FC7CAF21-8891-54A1-5AF1-7A4082155C8E}"/>
              </a:ext>
            </a:extLst>
          </p:cNvPr>
          <p:cNvSpPr>
            <a:spLocks noGrp="1"/>
          </p:cNvSpPr>
          <p:nvPr>
            <p:ph idx="1"/>
          </p:nvPr>
        </p:nvSpPr>
        <p:spPr>
          <a:xfrm>
            <a:off x="1069848" y="2093976"/>
            <a:ext cx="10058400" cy="4050792"/>
          </a:xfrm>
        </p:spPr>
        <p:txBody>
          <a:bodyPr/>
          <a:lstStyle/>
          <a:p>
            <a:pPr marL="0" indent="0">
              <a:buNone/>
            </a:pPr>
            <a:r>
              <a:rPr lang="tr-TR" b="1" dirty="0"/>
              <a:t>Yüzeysel yayılan </a:t>
            </a:r>
            <a:r>
              <a:rPr lang="tr-TR" b="1" dirty="0" err="1"/>
              <a:t>melanom</a:t>
            </a:r>
            <a:r>
              <a:rPr lang="tr-TR" b="1" dirty="0"/>
              <a:t>: </a:t>
            </a:r>
          </a:p>
          <a:p>
            <a:r>
              <a:rPr lang="tr-TR" dirty="0"/>
              <a:t>Beyaz ırkta en sık (%57) gözlenen </a:t>
            </a:r>
            <a:r>
              <a:rPr lang="tr-TR" dirty="0" err="1"/>
              <a:t>melanom</a:t>
            </a:r>
            <a:r>
              <a:rPr lang="tr-TR" dirty="0"/>
              <a:t> </a:t>
            </a:r>
          </a:p>
          <a:p>
            <a:r>
              <a:rPr lang="tr-TR" dirty="0"/>
              <a:t>30-50 yaşları arasında sık</a:t>
            </a:r>
          </a:p>
          <a:p>
            <a:r>
              <a:rPr lang="tr-TR" dirty="0" err="1"/>
              <a:t>Lentigo</a:t>
            </a:r>
            <a:r>
              <a:rPr lang="tr-TR" dirty="0"/>
              <a:t> </a:t>
            </a:r>
            <a:r>
              <a:rPr lang="tr-TR" dirty="0" err="1"/>
              <a:t>malignanın</a:t>
            </a:r>
            <a:r>
              <a:rPr lang="tr-TR" dirty="0"/>
              <a:t> tersine kapalı alanlarda gözlenir</a:t>
            </a:r>
          </a:p>
          <a:p>
            <a:r>
              <a:rPr lang="tr-TR" dirty="0"/>
              <a:t>Erkeklerde en sık gövdede, kadınlarda ise bacaklarda yerleşir </a:t>
            </a:r>
          </a:p>
          <a:p>
            <a:r>
              <a:rPr lang="tr-TR" dirty="0"/>
              <a:t>ABCDE kuralının en iyi uygulanabildiği </a:t>
            </a:r>
            <a:r>
              <a:rPr lang="tr-TR" dirty="0" err="1"/>
              <a:t>melanom</a:t>
            </a:r>
            <a:r>
              <a:rPr lang="tr-TR" dirty="0"/>
              <a:t> tipidir: </a:t>
            </a:r>
          </a:p>
          <a:p>
            <a:r>
              <a:rPr lang="tr-TR" dirty="0"/>
              <a:t>Lezyonun kenarları girintili çıkıntılı, keskin sınırlı</a:t>
            </a:r>
          </a:p>
          <a:p>
            <a:r>
              <a:rPr lang="tr-TR" dirty="0"/>
              <a:t>Üzerinde pembe, gri, mavi ve beyaz, koyu kahve ve siyah renkler bir arada bulunur</a:t>
            </a:r>
          </a:p>
        </p:txBody>
      </p:sp>
      <p:pic>
        <p:nvPicPr>
          <p:cNvPr id="5" name="Picture 2">
            <a:extLst>
              <a:ext uri="{FF2B5EF4-FFF2-40B4-BE49-F238E27FC236}">
                <a16:creationId xmlns:a16="http://schemas.microsoft.com/office/drawing/2014/main" id="{D65887C0-B23A-8744-1089-AFEEBF022F24}"/>
              </a:ext>
            </a:extLst>
          </p:cNvPr>
          <p:cNvPicPr>
            <a:picLocks noChangeAspect="1"/>
          </p:cNvPicPr>
          <p:nvPr/>
        </p:nvPicPr>
        <p:blipFill>
          <a:blip r:embed="rId2"/>
          <a:stretch>
            <a:fillRect/>
          </a:stretch>
        </p:blipFill>
        <p:spPr>
          <a:xfrm>
            <a:off x="7572054" y="-122971"/>
            <a:ext cx="4619946" cy="3551972"/>
          </a:xfrm>
          <a:prstGeom prst="rect">
            <a:avLst/>
          </a:prstGeom>
        </p:spPr>
      </p:pic>
    </p:spTree>
    <p:extLst>
      <p:ext uri="{BB962C8B-B14F-4D97-AF65-F5344CB8AC3E}">
        <p14:creationId xmlns:p14="http://schemas.microsoft.com/office/powerpoint/2010/main" val="9659979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39B08E-6214-93F9-1888-381B1FAAE39F}"/>
              </a:ext>
            </a:extLst>
          </p:cNvPr>
          <p:cNvSpPr>
            <a:spLocks noGrp="1"/>
          </p:cNvSpPr>
          <p:nvPr>
            <p:ph type="title"/>
          </p:nvPr>
        </p:nvSpPr>
        <p:spPr>
          <a:xfrm>
            <a:off x="1069848" y="433261"/>
            <a:ext cx="10058400" cy="1609344"/>
          </a:xfrm>
        </p:spPr>
        <p:txBody>
          <a:bodyPr/>
          <a:lstStyle/>
          <a:p>
            <a:r>
              <a:rPr lang="tr-TR" dirty="0" err="1"/>
              <a:t>Maling</a:t>
            </a:r>
            <a:r>
              <a:rPr lang="tr-TR" dirty="0"/>
              <a:t> </a:t>
            </a:r>
            <a:r>
              <a:rPr lang="tr-TR" dirty="0" err="1"/>
              <a:t>melanom</a:t>
            </a:r>
            <a:endParaRPr lang="tr-TR" dirty="0"/>
          </a:p>
        </p:txBody>
      </p:sp>
      <p:sp>
        <p:nvSpPr>
          <p:cNvPr id="3" name="İçerik Yer Tutucusu 2">
            <a:extLst>
              <a:ext uri="{FF2B5EF4-FFF2-40B4-BE49-F238E27FC236}">
                <a16:creationId xmlns:a16="http://schemas.microsoft.com/office/drawing/2014/main" id="{FC7CAF21-8891-54A1-5AF1-7A4082155C8E}"/>
              </a:ext>
            </a:extLst>
          </p:cNvPr>
          <p:cNvSpPr>
            <a:spLocks noGrp="1"/>
          </p:cNvSpPr>
          <p:nvPr>
            <p:ph idx="1"/>
          </p:nvPr>
        </p:nvSpPr>
        <p:spPr/>
        <p:txBody>
          <a:bodyPr/>
          <a:lstStyle/>
          <a:p>
            <a:pPr marL="0" indent="0">
              <a:buNone/>
            </a:pPr>
            <a:r>
              <a:rPr lang="tr-TR" b="1" dirty="0" err="1"/>
              <a:t>Akral</a:t>
            </a:r>
            <a:r>
              <a:rPr lang="tr-TR" b="1" dirty="0"/>
              <a:t> </a:t>
            </a:r>
            <a:r>
              <a:rPr lang="tr-TR" b="1" dirty="0" err="1"/>
              <a:t>lentijinöz</a:t>
            </a:r>
            <a:r>
              <a:rPr lang="tr-TR" b="1" dirty="0"/>
              <a:t> </a:t>
            </a:r>
            <a:r>
              <a:rPr lang="tr-TR" b="1" dirty="0" err="1"/>
              <a:t>melanom</a:t>
            </a:r>
            <a:r>
              <a:rPr lang="tr-TR" b="1" dirty="0"/>
              <a:t>: </a:t>
            </a:r>
          </a:p>
          <a:p>
            <a:r>
              <a:rPr lang="tr-TR" dirty="0"/>
              <a:t>Beyaz ırkta gözlenen </a:t>
            </a:r>
            <a:r>
              <a:rPr lang="tr-TR" dirty="0" err="1"/>
              <a:t>melanomların</a:t>
            </a:r>
            <a:r>
              <a:rPr lang="tr-TR" dirty="0"/>
              <a:t> içinde %4-5 </a:t>
            </a:r>
          </a:p>
          <a:p>
            <a:r>
              <a:rPr lang="tr-TR" dirty="0"/>
              <a:t>El içi, ayak tabanı ve tırnak yatağına yerleşimli</a:t>
            </a:r>
          </a:p>
          <a:p>
            <a:r>
              <a:rPr lang="tr-TR" dirty="0"/>
              <a:t>Erkeklerde ve 60 yaş üzerinde daha sık</a:t>
            </a:r>
          </a:p>
          <a:p>
            <a:r>
              <a:rPr lang="tr-TR" dirty="0"/>
              <a:t>En sık ayak tabanı yerleşimli</a:t>
            </a:r>
          </a:p>
          <a:p>
            <a:r>
              <a:rPr lang="tr-TR" dirty="0"/>
              <a:t>Birkaç mm’den 5 cm’ye kadar değişen büyüklükte düzensiz sınırlı, içinde mavi, beyaz renklerin bulunduğu kahverengi, siyah renkte, </a:t>
            </a:r>
            <a:r>
              <a:rPr lang="tr-TR" dirty="0" err="1"/>
              <a:t>makül</a:t>
            </a:r>
            <a:r>
              <a:rPr lang="tr-TR" dirty="0"/>
              <a:t>, plak veya tümöral kitle şeklinde</a:t>
            </a:r>
          </a:p>
        </p:txBody>
      </p:sp>
      <p:pic>
        <p:nvPicPr>
          <p:cNvPr id="4" name="Picture 2">
            <a:extLst>
              <a:ext uri="{FF2B5EF4-FFF2-40B4-BE49-F238E27FC236}">
                <a16:creationId xmlns:a16="http://schemas.microsoft.com/office/drawing/2014/main" id="{BCBD38A6-D7F9-97D1-B757-8AB92DD41FFE}"/>
              </a:ext>
            </a:extLst>
          </p:cNvPr>
          <p:cNvPicPr>
            <a:picLocks noChangeAspect="1"/>
          </p:cNvPicPr>
          <p:nvPr/>
        </p:nvPicPr>
        <p:blipFill>
          <a:blip r:embed="rId2"/>
          <a:stretch>
            <a:fillRect/>
          </a:stretch>
        </p:blipFill>
        <p:spPr>
          <a:xfrm>
            <a:off x="7777537" y="-51371"/>
            <a:ext cx="4334053" cy="3881064"/>
          </a:xfrm>
          <a:prstGeom prst="rect">
            <a:avLst/>
          </a:prstGeom>
        </p:spPr>
      </p:pic>
    </p:spTree>
    <p:extLst>
      <p:ext uri="{BB962C8B-B14F-4D97-AF65-F5344CB8AC3E}">
        <p14:creationId xmlns:p14="http://schemas.microsoft.com/office/powerpoint/2010/main" val="14648944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39B08E-6214-93F9-1888-381B1FAAE39F}"/>
              </a:ext>
            </a:extLst>
          </p:cNvPr>
          <p:cNvSpPr>
            <a:spLocks noGrp="1"/>
          </p:cNvSpPr>
          <p:nvPr>
            <p:ph type="title"/>
          </p:nvPr>
        </p:nvSpPr>
        <p:spPr>
          <a:xfrm>
            <a:off x="1069848" y="381890"/>
            <a:ext cx="10058400" cy="1609344"/>
          </a:xfrm>
        </p:spPr>
        <p:txBody>
          <a:bodyPr/>
          <a:lstStyle/>
          <a:p>
            <a:r>
              <a:rPr lang="tr-TR" dirty="0" err="1"/>
              <a:t>Maling</a:t>
            </a:r>
            <a:r>
              <a:rPr lang="tr-TR" dirty="0"/>
              <a:t> </a:t>
            </a:r>
            <a:r>
              <a:rPr lang="tr-TR" dirty="0" err="1"/>
              <a:t>melanom</a:t>
            </a:r>
            <a:endParaRPr lang="tr-TR" dirty="0"/>
          </a:p>
        </p:txBody>
      </p:sp>
      <p:sp>
        <p:nvSpPr>
          <p:cNvPr id="3" name="İçerik Yer Tutucusu 2">
            <a:extLst>
              <a:ext uri="{FF2B5EF4-FFF2-40B4-BE49-F238E27FC236}">
                <a16:creationId xmlns:a16="http://schemas.microsoft.com/office/drawing/2014/main" id="{FC7CAF21-8891-54A1-5AF1-7A4082155C8E}"/>
              </a:ext>
            </a:extLst>
          </p:cNvPr>
          <p:cNvSpPr>
            <a:spLocks noGrp="1"/>
          </p:cNvSpPr>
          <p:nvPr>
            <p:ph idx="1"/>
          </p:nvPr>
        </p:nvSpPr>
        <p:spPr/>
        <p:txBody>
          <a:bodyPr/>
          <a:lstStyle/>
          <a:p>
            <a:pPr marL="0" indent="0">
              <a:buNone/>
            </a:pPr>
            <a:r>
              <a:rPr lang="tr-TR" b="1" dirty="0"/>
              <a:t>Nodüler </a:t>
            </a:r>
            <a:r>
              <a:rPr lang="tr-TR" b="1" dirty="0" err="1"/>
              <a:t>Melanom</a:t>
            </a:r>
            <a:r>
              <a:rPr lang="tr-TR" b="1" dirty="0"/>
              <a:t>: </a:t>
            </a:r>
          </a:p>
          <a:p>
            <a:r>
              <a:rPr lang="tr-TR" dirty="0"/>
              <a:t>Bütün </a:t>
            </a:r>
            <a:r>
              <a:rPr lang="tr-TR" dirty="0" err="1"/>
              <a:t>melanomlar</a:t>
            </a:r>
            <a:r>
              <a:rPr lang="tr-TR" dirty="0"/>
              <a:t> içinde ikinci sıklıkta (%21) görülen, </a:t>
            </a:r>
            <a:r>
              <a:rPr lang="tr-TR" b="1" dirty="0"/>
              <a:t>en kötü prognozlu</a:t>
            </a:r>
          </a:p>
          <a:p>
            <a:r>
              <a:rPr lang="tr-TR" dirty="0"/>
              <a:t>Erkeklerde 2 kat sık</a:t>
            </a:r>
          </a:p>
          <a:p>
            <a:r>
              <a:rPr lang="tr-TR" dirty="0"/>
              <a:t>Sıklıkla 40-60 yaşlarında ortaya çıkar</a:t>
            </a:r>
          </a:p>
          <a:p>
            <a:r>
              <a:rPr lang="tr-TR" dirty="0"/>
              <a:t>Genellikle gövde veya ekstremitelerde yerleşim gösterir</a:t>
            </a:r>
          </a:p>
          <a:p>
            <a:r>
              <a:rPr lang="tr-TR" dirty="0"/>
              <a:t>Lezyon yaban mersini görünümünde, koyu mavi, siyah veya gri renkte bir nodül şeklinde</a:t>
            </a:r>
          </a:p>
          <a:p>
            <a:r>
              <a:rPr lang="tr-TR" dirty="0"/>
              <a:t>Yuvarlak, oval, keskin sınırlı, kubbe şeklinde, </a:t>
            </a:r>
            <a:r>
              <a:rPr lang="tr-TR" dirty="0" err="1"/>
              <a:t>polipoid</a:t>
            </a:r>
            <a:r>
              <a:rPr lang="tr-TR" dirty="0"/>
              <a:t> veya saplı görünümde olabilir</a:t>
            </a:r>
          </a:p>
        </p:txBody>
      </p:sp>
      <p:pic>
        <p:nvPicPr>
          <p:cNvPr id="4" name="Picture 2">
            <a:extLst>
              <a:ext uri="{FF2B5EF4-FFF2-40B4-BE49-F238E27FC236}">
                <a16:creationId xmlns:a16="http://schemas.microsoft.com/office/drawing/2014/main" id="{C5698F9A-DCBC-23A2-12B1-9A5204C2E56A}"/>
              </a:ext>
            </a:extLst>
          </p:cNvPr>
          <p:cNvPicPr>
            <a:picLocks noChangeAspect="1"/>
          </p:cNvPicPr>
          <p:nvPr/>
        </p:nvPicPr>
        <p:blipFill>
          <a:blip r:embed="rId2"/>
          <a:stretch>
            <a:fillRect/>
          </a:stretch>
        </p:blipFill>
        <p:spPr>
          <a:xfrm>
            <a:off x="8270696" y="0"/>
            <a:ext cx="3799156" cy="2527443"/>
          </a:xfrm>
          <a:prstGeom prst="rect">
            <a:avLst/>
          </a:prstGeom>
        </p:spPr>
      </p:pic>
    </p:spTree>
    <p:extLst>
      <p:ext uri="{BB962C8B-B14F-4D97-AF65-F5344CB8AC3E}">
        <p14:creationId xmlns:p14="http://schemas.microsoft.com/office/powerpoint/2010/main" val="3472854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39B08E-6214-93F9-1888-381B1FAAE39F}"/>
              </a:ext>
            </a:extLst>
          </p:cNvPr>
          <p:cNvSpPr>
            <a:spLocks noGrp="1"/>
          </p:cNvSpPr>
          <p:nvPr>
            <p:ph type="title"/>
          </p:nvPr>
        </p:nvSpPr>
        <p:spPr/>
        <p:txBody>
          <a:bodyPr/>
          <a:lstStyle/>
          <a:p>
            <a:r>
              <a:rPr lang="tr-TR" dirty="0" err="1"/>
              <a:t>Maling</a:t>
            </a:r>
            <a:r>
              <a:rPr lang="tr-TR" dirty="0"/>
              <a:t> </a:t>
            </a:r>
            <a:r>
              <a:rPr lang="tr-TR" dirty="0" err="1"/>
              <a:t>melanom</a:t>
            </a:r>
            <a:endParaRPr lang="tr-TR" dirty="0"/>
          </a:p>
        </p:txBody>
      </p:sp>
      <p:sp>
        <p:nvSpPr>
          <p:cNvPr id="3" name="İçerik Yer Tutucusu 2">
            <a:extLst>
              <a:ext uri="{FF2B5EF4-FFF2-40B4-BE49-F238E27FC236}">
                <a16:creationId xmlns:a16="http://schemas.microsoft.com/office/drawing/2014/main" id="{FC7CAF21-8891-54A1-5AF1-7A4082155C8E}"/>
              </a:ext>
            </a:extLst>
          </p:cNvPr>
          <p:cNvSpPr>
            <a:spLocks noGrp="1"/>
          </p:cNvSpPr>
          <p:nvPr>
            <p:ph idx="1"/>
          </p:nvPr>
        </p:nvSpPr>
        <p:spPr/>
        <p:txBody>
          <a:bodyPr/>
          <a:lstStyle/>
          <a:p>
            <a:pPr marL="0" indent="0">
              <a:buNone/>
            </a:pPr>
            <a:r>
              <a:rPr lang="tr-TR" b="1" dirty="0"/>
              <a:t>Tanı:</a:t>
            </a:r>
          </a:p>
          <a:p>
            <a:r>
              <a:rPr lang="tr-TR" dirty="0" err="1"/>
              <a:t>Melanom</a:t>
            </a:r>
            <a:r>
              <a:rPr lang="tr-TR" dirty="0"/>
              <a:t> tanısı için klinik muayene, </a:t>
            </a:r>
            <a:r>
              <a:rPr lang="tr-TR" dirty="0" err="1"/>
              <a:t>dermatoskopik</a:t>
            </a:r>
            <a:r>
              <a:rPr lang="tr-TR" dirty="0"/>
              <a:t> ve histopatolojik inceleme</a:t>
            </a:r>
          </a:p>
          <a:p>
            <a:r>
              <a:rPr lang="tr-TR" dirty="0"/>
              <a:t>Bölgesel metastazlar daha çok o alanı direne eden lenf bezlerine olur</a:t>
            </a:r>
          </a:p>
          <a:p>
            <a:r>
              <a:rPr lang="tr-TR" dirty="0"/>
              <a:t>Ancak, erkenden bölgesel lenf bezlerini atlayarak uzak metastazlara neden olabilir (</a:t>
            </a:r>
            <a:r>
              <a:rPr lang="tr-TR" dirty="0" err="1"/>
              <a:t>hematojen</a:t>
            </a:r>
            <a:r>
              <a:rPr lang="tr-TR" dirty="0"/>
              <a:t> yolla metastaz)</a:t>
            </a:r>
          </a:p>
          <a:p>
            <a:r>
              <a:rPr lang="tr-TR" dirty="0"/>
              <a:t>Uzak metastazlar sıklıkla akciğer, karaciğer, beyin, kemik ve bağırsaklarda gözlenir</a:t>
            </a:r>
          </a:p>
        </p:txBody>
      </p:sp>
    </p:spTree>
    <p:extLst>
      <p:ext uri="{BB962C8B-B14F-4D97-AF65-F5344CB8AC3E}">
        <p14:creationId xmlns:p14="http://schemas.microsoft.com/office/powerpoint/2010/main" val="518680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913118-C15B-EB04-CA5E-C79795402F8D}"/>
              </a:ext>
            </a:extLst>
          </p:cNvPr>
          <p:cNvSpPr>
            <a:spLocks noGrp="1"/>
          </p:cNvSpPr>
          <p:nvPr>
            <p:ph type="title"/>
          </p:nvPr>
        </p:nvSpPr>
        <p:spPr/>
        <p:txBody>
          <a:bodyPr/>
          <a:lstStyle/>
          <a:p>
            <a:pPr algn="ctr"/>
            <a:r>
              <a:rPr lang="tr-TR" dirty="0"/>
              <a:t>Deri </a:t>
            </a:r>
            <a:r>
              <a:rPr lang="tr-TR" dirty="0" err="1"/>
              <a:t>leyzonlarının</a:t>
            </a:r>
            <a:r>
              <a:rPr lang="tr-TR" dirty="0"/>
              <a:t> tanısal özellikleri</a:t>
            </a:r>
          </a:p>
        </p:txBody>
      </p:sp>
      <p:sp>
        <p:nvSpPr>
          <p:cNvPr id="4" name="Metin Yer Tutucusu 3">
            <a:extLst>
              <a:ext uri="{FF2B5EF4-FFF2-40B4-BE49-F238E27FC236}">
                <a16:creationId xmlns:a16="http://schemas.microsoft.com/office/drawing/2014/main" id="{DA113F50-4B1E-4D79-4B73-3B4A34E6169B}"/>
              </a:ext>
            </a:extLst>
          </p:cNvPr>
          <p:cNvSpPr>
            <a:spLocks noGrp="1"/>
          </p:cNvSpPr>
          <p:nvPr>
            <p:ph type="body" idx="1"/>
          </p:nvPr>
        </p:nvSpPr>
        <p:spPr/>
        <p:txBody>
          <a:bodyPr/>
          <a:lstStyle/>
          <a:p>
            <a:r>
              <a:rPr lang="tr-TR" altLang="tr-TR" sz="2000" dirty="0">
                <a:solidFill>
                  <a:srgbClr val="FF0000"/>
                </a:solidFill>
              </a:rPr>
              <a:t>Ülser</a:t>
            </a:r>
            <a:endParaRPr lang="tr-TR" dirty="0"/>
          </a:p>
        </p:txBody>
      </p:sp>
      <p:sp>
        <p:nvSpPr>
          <p:cNvPr id="5" name="İçerik Yer Tutucusu 4">
            <a:extLst>
              <a:ext uri="{FF2B5EF4-FFF2-40B4-BE49-F238E27FC236}">
                <a16:creationId xmlns:a16="http://schemas.microsoft.com/office/drawing/2014/main" id="{B835D931-EA93-A3EB-9569-BD2D4F64FB53}"/>
              </a:ext>
            </a:extLst>
          </p:cNvPr>
          <p:cNvSpPr>
            <a:spLocks noGrp="1"/>
          </p:cNvSpPr>
          <p:nvPr>
            <p:ph sz="half" idx="2"/>
          </p:nvPr>
        </p:nvSpPr>
        <p:spPr/>
        <p:txBody>
          <a:bodyPr/>
          <a:lstStyle/>
          <a:p>
            <a:pPr>
              <a:spcBef>
                <a:spcPct val="0"/>
              </a:spcBef>
            </a:pPr>
            <a:r>
              <a:rPr lang="tr-TR" altLang="tr-TR" sz="2000" dirty="0">
                <a:cs typeface="Arial" panose="020B0604020202020204" pitchFamily="34" charset="0"/>
              </a:rPr>
              <a:t>Epidermisin tamamı ve en azından </a:t>
            </a:r>
            <a:r>
              <a:rPr lang="tr-TR" altLang="tr-TR" sz="2000" dirty="0" err="1">
                <a:cs typeface="Arial" panose="020B0604020202020204" pitchFamily="34" charset="0"/>
              </a:rPr>
              <a:t>dermisin</a:t>
            </a:r>
            <a:r>
              <a:rPr lang="tr-TR" altLang="tr-TR" sz="2000" dirty="0">
                <a:cs typeface="Arial" panose="020B0604020202020204" pitchFamily="34" charset="0"/>
              </a:rPr>
              <a:t> bir kısmı veya derin dokuların kaybı</a:t>
            </a:r>
          </a:p>
          <a:p>
            <a:endParaRPr lang="tr-TR" dirty="0"/>
          </a:p>
        </p:txBody>
      </p:sp>
      <p:sp>
        <p:nvSpPr>
          <p:cNvPr id="6" name="Metin Yer Tutucusu 5">
            <a:extLst>
              <a:ext uri="{FF2B5EF4-FFF2-40B4-BE49-F238E27FC236}">
                <a16:creationId xmlns:a16="http://schemas.microsoft.com/office/drawing/2014/main" id="{4B1486CB-61A6-91D7-E1EF-098BEB317E7E}"/>
              </a:ext>
            </a:extLst>
          </p:cNvPr>
          <p:cNvSpPr>
            <a:spLocks noGrp="1"/>
          </p:cNvSpPr>
          <p:nvPr>
            <p:ph type="body" sz="quarter" idx="3"/>
          </p:nvPr>
        </p:nvSpPr>
        <p:spPr/>
        <p:txBody>
          <a:bodyPr/>
          <a:lstStyle/>
          <a:p>
            <a:r>
              <a:rPr lang="tr-TR" altLang="tr-TR" sz="2000" dirty="0">
                <a:solidFill>
                  <a:srgbClr val="FF0000"/>
                </a:solidFill>
              </a:rPr>
              <a:t>Atrofi</a:t>
            </a:r>
            <a:endParaRPr lang="tr-TR" dirty="0"/>
          </a:p>
        </p:txBody>
      </p:sp>
      <p:sp>
        <p:nvSpPr>
          <p:cNvPr id="7" name="İçerik Yer Tutucusu 6">
            <a:extLst>
              <a:ext uri="{FF2B5EF4-FFF2-40B4-BE49-F238E27FC236}">
                <a16:creationId xmlns:a16="http://schemas.microsoft.com/office/drawing/2014/main" id="{600CBA10-FAB0-B690-255B-99E2A139BB1B}"/>
              </a:ext>
            </a:extLst>
          </p:cNvPr>
          <p:cNvSpPr>
            <a:spLocks noGrp="1"/>
          </p:cNvSpPr>
          <p:nvPr>
            <p:ph sz="quarter" idx="4"/>
          </p:nvPr>
        </p:nvSpPr>
        <p:spPr/>
        <p:txBody>
          <a:bodyPr/>
          <a:lstStyle/>
          <a:p>
            <a:pPr>
              <a:spcBef>
                <a:spcPct val="0"/>
              </a:spcBef>
            </a:pPr>
            <a:r>
              <a:rPr lang="tr-TR" altLang="tr-TR" sz="2000" dirty="0">
                <a:cs typeface="Arial" panose="020B0604020202020204" pitchFamily="34" charset="0"/>
              </a:rPr>
              <a:t>Epidermal; sigara kağıdı benzeri ince transparan kırışıklık</a:t>
            </a:r>
          </a:p>
          <a:p>
            <a:pPr>
              <a:spcBef>
                <a:spcPct val="0"/>
              </a:spcBef>
            </a:pPr>
            <a:r>
              <a:rPr lang="tr-TR" altLang="tr-TR" sz="2000" dirty="0">
                <a:cs typeface="Arial" panose="020B0604020202020204" pitchFamily="34" charset="0"/>
              </a:rPr>
              <a:t>Dermal; çökme</a:t>
            </a:r>
          </a:p>
          <a:p>
            <a:endParaRPr lang="tr-TR" dirty="0"/>
          </a:p>
        </p:txBody>
      </p:sp>
      <p:pic>
        <p:nvPicPr>
          <p:cNvPr id="8" name="Picture 8">
            <a:extLst>
              <a:ext uri="{FF2B5EF4-FFF2-40B4-BE49-F238E27FC236}">
                <a16:creationId xmlns:a16="http://schemas.microsoft.com/office/drawing/2014/main" id="{66798055-C899-640D-0082-0E0FBF988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180" y="4179938"/>
            <a:ext cx="4660186" cy="204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2C84B094-0BC0-BB33-765C-CC862DD1D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795" y="4179938"/>
            <a:ext cx="4910439" cy="204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6997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39B08E-6214-93F9-1888-381B1FAAE39F}"/>
              </a:ext>
            </a:extLst>
          </p:cNvPr>
          <p:cNvSpPr>
            <a:spLocks noGrp="1"/>
          </p:cNvSpPr>
          <p:nvPr>
            <p:ph type="title"/>
          </p:nvPr>
        </p:nvSpPr>
        <p:spPr/>
        <p:txBody>
          <a:bodyPr/>
          <a:lstStyle/>
          <a:p>
            <a:r>
              <a:rPr lang="tr-TR" dirty="0" err="1"/>
              <a:t>Maling</a:t>
            </a:r>
            <a:r>
              <a:rPr lang="tr-TR" dirty="0"/>
              <a:t> </a:t>
            </a:r>
            <a:r>
              <a:rPr lang="tr-TR" dirty="0" err="1"/>
              <a:t>melanom</a:t>
            </a:r>
            <a:endParaRPr lang="tr-TR" dirty="0"/>
          </a:p>
        </p:txBody>
      </p:sp>
      <p:sp>
        <p:nvSpPr>
          <p:cNvPr id="3" name="İçerik Yer Tutucusu 2">
            <a:extLst>
              <a:ext uri="{FF2B5EF4-FFF2-40B4-BE49-F238E27FC236}">
                <a16:creationId xmlns:a16="http://schemas.microsoft.com/office/drawing/2014/main" id="{FC7CAF21-8891-54A1-5AF1-7A4082155C8E}"/>
              </a:ext>
            </a:extLst>
          </p:cNvPr>
          <p:cNvSpPr>
            <a:spLocks noGrp="1"/>
          </p:cNvSpPr>
          <p:nvPr>
            <p:ph idx="1"/>
          </p:nvPr>
        </p:nvSpPr>
        <p:spPr/>
        <p:txBody>
          <a:bodyPr/>
          <a:lstStyle/>
          <a:p>
            <a:pPr marL="0" indent="0">
              <a:buNone/>
            </a:pPr>
            <a:r>
              <a:rPr lang="tr-TR" b="1" dirty="0" err="1"/>
              <a:t>Prognoz</a:t>
            </a:r>
            <a:r>
              <a:rPr lang="tr-TR" dirty="0"/>
              <a:t>:</a:t>
            </a:r>
          </a:p>
          <a:p>
            <a:r>
              <a:rPr lang="tr-TR" dirty="0"/>
              <a:t>Tümör kalınlığı &lt;1 mm olan kişilerde genellikle yaşam süresi normal insanlar gibi</a:t>
            </a:r>
          </a:p>
          <a:p>
            <a:r>
              <a:rPr lang="tr-TR" dirty="0"/>
              <a:t>Kalın tümörler hem nüks hem de metastaz açısından yüksek riskli </a:t>
            </a:r>
          </a:p>
          <a:p>
            <a:r>
              <a:rPr lang="tr-TR" dirty="0"/>
              <a:t>Ölümlerin çoğunluğu beyin metastazına bağlı</a:t>
            </a:r>
          </a:p>
          <a:p>
            <a:r>
              <a:rPr lang="tr-TR" dirty="0"/>
              <a:t>Baş, boyun, el içi ve ayak tabanı yerleşimleri diğer bölgelere kıyasla daha kötü prognozlu</a:t>
            </a:r>
          </a:p>
          <a:p>
            <a:r>
              <a:rPr lang="tr-TR" dirty="0"/>
              <a:t>Erkek hastalarda </a:t>
            </a:r>
            <a:r>
              <a:rPr lang="tr-TR" dirty="0" err="1"/>
              <a:t>prognoz</a:t>
            </a:r>
            <a:r>
              <a:rPr lang="tr-TR" dirty="0"/>
              <a:t> daha kötü</a:t>
            </a:r>
          </a:p>
          <a:p>
            <a:r>
              <a:rPr lang="tr-TR" dirty="0"/>
              <a:t>Yaşla doğru orantılı olarak </a:t>
            </a:r>
            <a:r>
              <a:rPr lang="tr-TR" dirty="0" err="1"/>
              <a:t>prognoz</a:t>
            </a:r>
            <a:r>
              <a:rPr lang="tr-TR" dirty="0"/>
              <a:t> kötüleşir</a:t>
            </a:r>
          </a:p>
        </p:txBody>
      </p:sp>
    </p:spTree>
    <p:extLst>
      <p:ext uri="{BB962C8B-B14F-4D97-AF65-F5344CB8AC3E}">
        <p14:creationId xmlns:p14="http://schemas.microsoft.com/office/powerpoint/2010/main" val="22019061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F00D75-1DAF-B8A1-6BBA-2C1D8D022E34}"/>
              </a:ext>
            </a:extLst>
          </p:cNvPr>
          <p:cNvSpPr>
            <a:spLocks noGrp="1"/>
          </p:cNvSpPr>
          <p:nvPr>
            <p:ph type="title"/>
          </p:nvPr>
        </p:nvSpPr>
        <p:spPr/>
        <p:txBody>
          <a:bodyPr/>
          <a:lstStyle/>
          <a:p>
            <a:r>
              <a:rPr lang="tr-TR" dirty="0" err="1"/>
              <a:t>Maling</a:t>
            </a:r>
            <a:r>
              <a:rPr lang="tr-TR" dirty="0"/>
              <a:t> </a:t>
            </a:r>
            <a:r>
              <a:rPr lang="tr-TR" dirty="0" err="1"/>
              <a:t>melanom</a:t>
            </a:r>
            <a:endParaRPr lang="tr-TR" dirty="0"/>
          </a:p>
        </p:txBody>
      </p:sp>
      <p:sp>
        <p:nvSpPr>
          <p:cNvPr id="3" name="İçerik Yer Tutucusu 2">
            <a:extLst>
              <a:ext uri="{FF2B5EF4-FFF2-40B4-BE49-F238E27FC236}">
                <a16:creationId xmlns:a16="http://schemas.microsoft.com/office/drawing/2014/main" id="{B7826CFB-466E-3EB3-85C5-A15CE70479CB}"/>
              </a:ext>
            </a:extLst>
          </p:cNvPr>
          <p:cNvSpPr>
            <a:spLocks noGrp="1"/>
          </p:cNvSpPr>
          <p:nvPr>
            <p:ph idx="1"/>
          </p:nvPr>
        </p:nvSpPr>
        <p:spPr/>
        <p:txBody>
          <a:bodyPr/>
          <a:lstStyle/>
          <a:p>
            <a:pPr marL="0" indent="0">
              <a:buNone/>
            </a:pPr>
            <a:r>
              <a:rPr lang="tr-TR" b="1" dirty="0"/>
              <a:t>Tedavi:</a:t>
            </a:r>
          </a:p>
          <a:p>
            <a:r>
              <a:rPr lang="tr-TR" dirty="0"/>
              <a:t>Tümörün kalınlığına göre seçilir</a:t>
            </a:r>
          </a:p>
          <a:p>
            <a:r>
              <a:rPr lang="tr-TR" dirty="0"/>
              <a:t>Tümör derinliğine göre çevreden 1-2 cm normal deri ile birlikte cerrahi eksizyon yapılır</a:t>
            </a:r>
          </a:p>
          <a:p>
            <a:r>
              <a:rPr lang="tr-TR" dirty="0"/>
              <a:t>Daha ileri evredeki hastalara palyatif cerrahi ve RT, KT </a:t>
            </a:r>
          </a:p>
        </p:txBody>
      </p:sp>
    </p:spTree>
    <p:extLst>
      <p:ext uri="{BB962C8B-B14F-4D97-AF65-F5344CB8AC3E}">
        <p14:creationId xmlns:p14="http://schemas.microsoft.com/office/powerpoint/2010/main" val="32954748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D188DDD-388E-45F9-AE74-C1F5A87D6F44}"/>
              </a:ext>
            </a:extLst>
          </p:cNvPr>
          <p:cNvSpPr>
            <a:spLocks noGrp="1"/>
          </p:cNvSpPr>
          <p:nvPr>
            <p:ph type="title"/>
          </p:nvPr>
        </p:nvSpPr>
        <p:spPr/>
        <p:txBody>
          <a:bodyPr/>
          <a:lstStyle/>
          <a:p>
            <a:r>
              <a:rPr lang="tr-TR" dirty="0"/>
              <a:t>kaynaklar</a:t>
            </a:r>
          </a:p>
        </p:txBody>
      </p:sp>
      <p:sp>
        <p:nvSpPr>
          <p:cNvPr id="3" name="İçerik Yer Tutucusu 2">
            <a:extLst>
              <a:ext uri="{FF2B5EF4-FFF2-40B4-BE49-F238E27FC236}">
                <a16:creationId xmlns:a16="http://schemas.microsoft.com/office/drawing/2014/main" id="{F3C75C8B-7D9F-8D09-F818-67535AD804C4}"/>
              </a:ext>
            </a:extLst>
          </p:cNvPr>
          <p:cNvSpPr>
            <a:spLocks noGrp="1"/>
          </p:cNvSpPr>
          <p:nvPr>
            <p:ph idx="1"/>
          </p:nvPr>
        </p:nvSpPr>
        <p:spPr/>
        <p:txBody>
          <a:bodyPr/>
          <a:lstStyle/>
          <a:p>
            <a:r>
              <a:rPr lang="tr-TR" dirty="0"/>
              <a:t>Temel Dermatoloji 1. Baskı, </a:t>
            </a:r>
            <a:r>
              <a:rPr lang="tr-TR" dirty="0" err="1"/>
              <a:t>Premalign</a:t>
            </a:r>
            <a:r>
              <a:rPr lang="tr-TR" dirty="0"/>
              <a:t> Deri </a:t>
            </a:r>
            <a:r>
              <a:rPr lang="tr-TR" dirty="0" err="1"/>
              <a:t>Leyzonları</a:t>
            </a:r>
            <a:r>
              <a:rPr lang="tr-TR" dirty="0"/>
              <a:t> s:687-695</a:t>
            </a:r>
          </a:p>
          <a:p>
            <a:r>
              <a:rPr lang="tr-TR" dirty="0" err="1"/>
              <a:t>Rakel</a:t>
            </a:r>
            <a:r>
              <a:rPr lang="tr-TR" dirty="0"/>
              <a:t> Aile Hekimliği 9. Baskı, </a:t>
            </a:r>
            <a:r>
              <a:rPr lang="tr-TR" dirty="0" err="1"/>
              <a:t>Benign</a:t>
            </a:r>
            <a:r>
              <a:rPr lang="tr-TR" dirty="0"/>
              <a:t> Oluşumlar s: 773-775, </a:t>
            </a:r>
            <a:r>
              <a:rPr lang="tr-TR" dirty="0" err="1"/>
              <a:t>Premalign</a:t>
            </a:r>
            <a:r>
              <a:rPr lang="tr-TR" dirty="0"/>
              <a:t> ve </a:t>
            </a:r>
            <a:r>
              <a:rPr lang="tr-TR" dirty="0" err="1"/>
              <a:t>Malign</a:t>
            </a:r>
            <a:r>
              <a:rPr lang="tr-TR" dirty="0"/>
              <a:t> Deri </a:t>
            </a:r>
            <a:r>
              <a:rPr lang="tr-TR" dirty="0" err="1"/>
              <a:t>Leyzonları</a:t>
            </a:r>
            <a:r>
              <a:rPr lang="tr-TR" dirty="0"/>
              <a:t> s:775-781</a:t>
            </a:r>
          </a:p>
          <a:p>
            <a:r>
              <a:rPr lang="tr-TR" dirty="0"/>
              <a:t>Dermatoloji Atlası 2. Baskı, Epidermal Selim </a:t>
            </a:r>
            <a:r>
              <a:rPr lang="tr-TR" dirty="0" err="1"/>
              <a:t>Tumörler</a:t>
            </a:r>
            <a:r>
              <a:rPr lang="tr-TR" dirty="0"/>
              <a:t>, Epidermal </a:t>
            </a:r>
            <a:r>
              <a:rPr lang="tr-TR" dirty="0" err="1"/>
              <a:t>Prekanseröz</a:t>
            </a:r>
            <a:r>
              <a:rPr lang="tr-TR" dirty="0"/>
              <a:t> </a:t>
            </a:r>
            <a:r>
              <a:rPr lang="tr-TR" dirty="0" err="1"/>
              <a:t>Leyzonlar</a:t>
            </a:r>
            <a:r>
              <a:rPr lang="tr-TR" dirty="0"/>
              <a:t> ve İn-</a:t>
            </a:r>
            <a:r>
              <a:rPr lang="tr-TR" dirty="0" err="1"/>
              <a:t>situ</a:t>
            </a:r>
            <a:r>
              <a:rPr lang="tr-TR" dirty="0"/>
              <a:t> Maligniteler</a:t>
            </a:r>
          </a:p>
          <a:p>
            <a:r>
              <a:rPr lang="tr-TR" dirty="0"/>
              <a:t>Deri Tümörleri, </a:t>
            </a:r>
            <a:r>
              <a:rPr lang="tr-TR" dirty="0" err="1"/>
              <a:t>Prof.Dr</a:t>
            </a:r>
            <a:r>
              <a:rPr lang="tr-TR" dirty="0"/>
              <a:t>. Ülker Gül, Sağlık Bilimleri Üniversitesi Deri Ve Zührevi Hastalıklar, 2021</a:t>
            </a:r>
          </a:p>
          <a:p>
            <a:r>
              <a:rPr lang="tr-TR" dirty="0"/>
              <a:t>Türkiye Klinikleri Aile Hekimliği, Aile Hekimliğinde Sık Görülen Dermatolojik </a:t>
            </a:r>
            <a:r>
              <a:rPr lang="tr-TR" dirty="0" err="1"/>
              <a:t>Leyzonlara</a:t>
            </a:r>
            <a:r>
              <a:rPr lang="tr-TR" dirty="0"/>
              <a:t> Yaklaşım, Deri Kanserleri, Deride Renk Değişikliği, Benler s:86-88</a:t>
            </a:r>
          </a:p>
          <a:p>
            <a:r>
              <a:rPr lang="tr-TR" dirty="0"/>
              <a:t>Epitelyal </a:t>
            </a:r>
            <a:r>
              <a:rPr lang="tr-TR" dirty="0" err="1"/>
              <a:t>Prekanseröz</a:t>
            </a:r>
            <a:r>
              <a:rPr lang="tr-TR" dirty="0"/>
              <a:t> </a:t>
            </a:r>
            <a:r>
              <a:rPr lang="tr-TR" dirty="0" err="1"/>
              <a:t>Leyzonlar</a:t>
            </a:r>
            <a:r>
              <a:rPr lang="tr-TR" dirty="0"/>
              <a:t>, Mustafa Kemal </a:t>
            </a:r>
            <a:r>
              <a:rPr lang="tr-TR" dirty="0" err="1"/>
              <a:t>Üniv</a:t>
            </a:r>
            <a:r>
              <a:rPr lang="tr-TR" dirty="0"/>
              <a:t> Tıp </a:t>
            </a:r>
            <a:r>
              <a:rPr lang="tr-TR" dirty="0" err="1"/>
              <a:t>Derg</a:t>
            </a:r>
            <a:r>
              <a:rPr lang="tr-TR" dirty="0"/>
              <a:t> 2016; 7(28): 46-55</a:t>
            </a:r>
          </a:p>
        </p:txBody>
      </p:sp>
    </p:spTree>
    <p:extLst>
      <p:ext uri="{BB962C8B-B14F-4D97-AF65-F5344CB8AC3E}">
        <p14:creationId xmlns:p14="http://schemas.microsoft.com/office/powerpoint/2010/main" val="29131085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46A64AD-8295-62CD-6B44-BB49CF2EDFD0}"/>
              </a:ext>
            </a:extLst>
          </p:cNvPr>
          <p:cNvSpPr>
            <a:spLocks noGrp="1"/>
          </p:cNvSpPr>
          <p:nvPr>
            <p:ph type="title"/>
          </p:nvPr>
        </p:nvSpPr>
        <p:spPr>
          <a:xfrm>
            <a:off x="1069848" y="433261"/>
            <a:ext cx="10058400" cy="1609344"/>
          </a:xfrm>
        </p:spPr>
        <p:txBody>
          <a:bodyPr/>
          <a:lstStyle/>
          <a:p>
            <a:endParaRPr lang="tr-TR" dirty="0"/>
          </a:p>
        </p:txBody>
      </p:sp>
      <p:pic>
        <p:nvPicPr>
          <p:cNvPr id="6" name="İçerik Yer Tutucusu 5">
            <a:extLst>
              <a:ext uri="{FF2B5EF4-FFF2-40B4-BE49-F238E27FC236}">
                <a16:creationId xmlns:a16="http://schemas.microsoft.com/office/drawing/2014/main" id="{FE47C637-119F-6BEA-89CD-B163C6E3AC10}"/>
              </a:ext>
            </a:extLst>
          </p:cNvPr>
          <p:cNvPicPr>
            <a:picLocks noGrp="1" noChangeAspect="1"/>
          </p:cNvPicPr>
          <p:nvPr>
            <p:ph idx="1"/>
          </p:nvPr>
        </p:nvPicPr>
        <p:blipFill>
          <a:blip r:embed="rId2"/>
          <a:stretch>
            <a:fillRect/>
          </a:stretch>
        </p:blipFill>
        <p:spPr>
          <a:xfrm>
            <a:off x="375384" y="505180"/>
            <a:ext cx="5439789" cy="3399000"/>
          </a:xfrm>
        </p:spPr>
      </p:pic>
      <p:pic>
        <p:nvPicPr>
          <p:cNvPr id="4" name="Picture 2">
            <a:extLst>
              <a:ext uri="{FF2B5EF4-FFF2-40B4-BE49-F238E27FC236}">
                <a16:creationId xmlns:a16="http://schemas.microsoft.com/office/drawing/2014/main" id="{BE12A06D-FE8E-229E-9EAE-042ADBA14823}"/>
              </a:ext>
            </a:extLst>
          </p:cNvPr>
          <p:cNvPicPr>
            <a:picLocks noChangeAspect="1"/>
          </p:cNvPicPr>
          <p:nvPr/>
        </p:nvPicPr>
        <p:blipFill>
          <a:blip r:embed="rId3"/>
          <a:stretch>
            <a:fillRect/>
          </a:stretch>
        </p:blipFill>
        <p:spPr>
          <a:xfrm>
            <a:off x="252095" y="126498"/>
            <a:ext cx="6374738" cy="5562177"/>
          </a:xfrm>
          <a:prstGeom prst="rect">
            <a:avLst/>
          </a:prstGeom>
        </p:spPr>
      </p:pic>
      <p:pic>
        <p:nvPicPr>
          <p:cNvPr id="9" name="Resim 8">
            <a:extLst>
              <a:ext uri="{FF2B5EF4-FFF2-40B4-BE49-F238E27FC236}">
                <a16:creationId xmlns:a16="http://schemas.microsoft.com/office/drawing/2014/main" id="{3749F06A-5DAC-4E2C-32D9-9A4A7CB78FE0}"/>
              </a:ext>
            </a:extLst>
          </p:cNvPr>
          <p:cNvPicPr>
            <a:picLocks noChangeAspect="1"/>
          </p:cNvPicPr>
          <p:nvPr/>
        </p:nvPicPr>
        <p:blipFill>
          <a:blip r:embed="rId4"/>
          <a:stretch>
            <a:fillRect/>
          </a:stretch>
        </p:blipFill>
        <p:spPr>
          <a:xfrm>
            <a:off x="6626833" y="880232"/>
            <a:ext cx="5075432" cy="3136963"/>
          </a:xfrm>
          <a:prstGeom prst="rect">
            <a:avLst/>
          </a:prstGeom>
        </p:spPr>
      </p:pic>
      <p:pic>
        <p:nvPicPr>
          <p:cNvPr id="10" name="Picture 2">
            <a:extLst>
              <a:ext uri="{FF2B5EF4-FFF2-40B4-BE49-F238E27FC236}">
                <a16:creationId xmlns:a16="http://schemas.microsoft.com/office/drawing/2014/main" id="{5B32E694-89CE-D9C9-B082-B9AD2B7D990C}"/>
              </a:ext>
            </a:extLst>
          </p:cNvPr>
          <p:cNvPicPr>
            <a:picLocks noChangeAspect="1"/>
          </p:cNvPicPr>
          <p:nvPr/>
        </p:nvPicPr>
        <p:blipFill>
          <a:blip r:embed="rId5"/>
          <a:stretch>
            <a:fillRect/>
          </a:stretch>
        </p:blipFill>
        <p:spPr>
          <a:xfrm>
            <a:off x="6557584" y="332003"/>
            <a:ext cx="5634416" cy="4998845"/>
          </a:xfrm>
          <a:prstGeom prst="rect">
            <a:avLst/>
          </a:prstGeom>
        </p:spPr>
      </p:pic>
    </p:spTree>
    <p:extLst>
      <p:ext uri="{BB962C8B-B14F-4D97-AF65-F5344CB8AC3E}">
        <p14:creationId xmlns:p14="http://schemas.microsoft.com/office/powerpoint/2010/main" val="124154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E41517-6E66-DD57-158F-C4EFF6CC4509}"/>
              </a:ext>
            </a:extLst>
          </p:cNvPr>
          <p:cNvSpPr>
            <a:spLocks noGrp="1"/>
          </p:cNvSpPr>
          <p:nvPr>
            <p:ph type="title"/>
          </p:nvPr>
        </p:nvSpPr>
        <p:spPr/>
        <p:txBody>
          <a:bodyPr/>
          <a:lstStyle/>
          <a:p>
            <a:endParaRPr lang="tr-TR" dirty="0"/>
          </a:p>
        </p:txBody>
      </p:sp>
      <p:pic>
        <p:nvPicPr>
          <p:cNvPr id="6" name="Resim 5">
            <a:extLst>
              <a:ext uri="{FF2B5EF4-FFF2-40B4-BE49-F238E27FC236}">
                <a16:creationId xmlns:a16="http://schemas.microsoft.com/office/drawing/2014/main" id="{A7B7C78B-E291-BA37-4A7D-42BB18EFDE62}"/>
              </a:ext>
            </a:extLst>
          </p:cNvPr>
          <p:cNvPicPr>
            <a:picLocks noChangeAspect="1"/>
          </p:cNvPicPr>
          <p:nvPr/>
        </p:nvPicPr>
        <p:blipFill>
          <a:blip r:embed="rId2"/>
          <a:stretch>
            <a:fillRect/>
          </a:stretch>
        </p:blipFill>
        <p:spPr>
          <a:xfrm>
            <a:off x="578778" y="873098"/>
            <a:ext cx="5517222" cy="3090775"/>
          </a:xfrm>
          <a:prstGeom prst="rect">
            <a:avLst/>
          </a:prstGeom>
        </p:spPr>
      </p:pic>
      <p:pic>
        <p:nvPicPr>
          <p:cNvPr id="9" name="Picture 2">
            <a:extLst>
              <a:ext uri="{FF2B5EF4-FFF2-40B4-BE49-F238E27FC236}">
                <a16:creationId xmlns:a16="http://schemas.microsoft.com/office/drawing/2014/main" id="{06307286-5781-ED67-3547-403F5CBD744E}"/>
              </a:ext>
            </a:extLst>
          </p:cNvPr>
          <p:cNvPicPr>
            <a:picLocks noGrp="1" noChangeAspect="1"/>
          </p:cNvPicPr>
          <p:nvPr>
            <p:ph idx="1"/>
          </p:nvPr>
        </p:nvPicPr>
        <p:blipFill>
          <a:blip r:embed="rId3"/>
          <a:stretch>
            <a:fillRect/>
          </a:stretch>
        </p:blipFill>
        <p:spPr>
          <a:xfrm>
            <a:off x="497923" y="270519"/>
            <a:ext cx="6023707" cy="4931596"/>
          </a:xfrm>
          <a:prstGeom prst="rect">
            <a:avLst/>
          </a:prstGeom>
        </p:spPr>
      </p:pic>
      <p:pic>
        <p:nvPicPr>
          <p:cNvPr id="12" name="Resim 11">
            <a:extLst>
              <a:ext uri="{FF2B5EF4-FFF2-40B4-BE49-F238E27FC236}">
                <a16:creationId xmlns:a16="http://schemas.microsoft.com/office/drawing/2014/main" id="{86D79443-C335-6EC5-D48B-AC98FD1C0DD6}"/>
              </a:ext>
            </a:extLst>
          </p:cNvPr>
          <p:cNvPicPr>
            <a:picLocks noChangeAspect="1"/>
          </p:cNvPicPr>
          <p:nvPr/>
        </p:nvPicPr>
        <p:blipFill>
          <a:blip r:embed="rId4"/>
          <a:stretch>
            <a:fillRect/>
          </a:stretch>
        </p:blipFill>
        <p:spPr>
          <a:xfrm>
            <a:off x="6667925" y="873097"/>
            <a:ext cx="4945297" cy="2965173"/>
          </a:xfrm>
          <a:prstGeom prst="rect">
            <a:avLst/>
          </a:prstGeom>
        </p:spPr>
      </p:pic>
      <p:pic>
        <p:nvPicPr>
          <p:cNvPr id="13" name="Picture 2">
            <a:extLst>
              <a:ext uri="{FF2B5EF4-FFF2-40B4-BE49-F238E27FC236}">
                <a16:creationId xmlns:a16="http://schemas.microsoft.com/office/drawing/2014/main" id="{BD4B67B2-8AC5-1644-714B-DA3783046BF2}"/>
              </a:ext>
            </a:extLst>
          </p:cNvPr>
          <p:cNvPicPr>
            <a:picLocks noChangeAspect="1"/>
          </p:cNvPicPr>
          <p:nvPr/>
        </p:nvPicPr>
        <p:blipFill>
          <a:blip r:embed="rId5"/>
          <a:stretch>
            <a:fillRect/>
          </a:stretch>
        </p:blipFill>
        <p:spPr>
          <a:xfrm>
            <a:off x="6667925" y="484632"/>
            <a:ext cx="5270642" cy="4216670"/>
          </a:xfrm>
          <a:prstGeom prst="rect">
            <a:avLst/>
          </a:prstGeom>
        </p:spPr>
      </p:pic>
    </p:spTree>
    <p:extLst>
      <p:ext uri="{BB962C8B-B14F-4D97-AF65-F5344CB8AC3E}">
        <p14:creationId xmlns:p14="http://schemas.microsoft.com/office/powerpoint/2010/main" val="159289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A4D5CDD-6C1A-C888-32E8-88FFE419C267}"/>
              </a:ext>
            </a:extLst>
          </p:cNvPr>
          <p:cNvSpPr>
            <a:spLocks noGrp="1"/>
          </p:cNvSpPr>
          <p:nvPr>
            <p:ph type="title"/>
          </p:nvPr>
        </p:nvSpPr>
        <p:spPr/>
        <p:txBody>
          <a:bodyPr/>
          <a:lstStyle/>
          <a:p>
            <a:endParaRPr lang="tr-TR" dirty="0"/>
          </a:p>
        </p:txBody>
      </p:sp>
      <p:pic>
        <p:nvPicPr>
          <p:cNvPr id="6" name="Resim 5">
            <a:extLst>
              <a:ext uri="{FF2B5EF4-FFF2-40B4-BE49-F238E27FC236}">
                <a16:creationId xmlns:a16="http://schemas.microsoft.com/office/drawing/2014/main" id="{3795750F-D76F-9DC6-ADA1-8E8ECFCF4CC5}"/>
              </a:ext>
            </a:extLst>
          </p:cNvPr>
          <p:cNvPicPr>
            <a:picLocks noChangeAspect="1"/>
          </p:cNvPicPr>
          <p:nvPr/>
        </p:nvPicPr>
        <p:blipFill>
          <a:blip r:embed="rId2"/>
          <a:stretch>
            <a:fillRect/>
          </a:stretch>
        </p:blipFill>
        <p:spPr>
          <a:xfrm>
            <a:off x="523977" y="803540"/>
            <a:ext cx="5027542" cy="3006013"/>
          </a:xfrm>
          <a:prstGeom prst="rect">
            <a:avLst/>
          </a:prstGeom>
        </p:spPr>
      </p:pic>
      <p:pic>
        <p:nvPicPr>
          <p:cNvPr id="9" name="Picture 2">
            <a:extLst>
              <a:ext uri="{FF2B5EF4-FFF2-40B4-BE49-F238E27FC236}">
                <a16:creationId xmlns:a16="http://schemas.microsoft.com/office/drawing/2014/main" id="{5C7DBB66-4E9F-F6AE-815D-3B0EFD3C3D0C}"/>
              </a:ext>
            </a:extLst>
          </p:cNvPr>
          <p:cNvPicPr>
            <a:picLocks noGrp="1" noChangeAspect="1"/>
          </p:cNvPicPr>
          <p:nvPr>
            <p:ph idx="1"/>
          </p:nvPr>
        </p:nvPicPr>
        <p:blipFill>
          <a:blip r:embed="rId3"/>
          <a:stretch>
            <a:fillRect/>
          </a:stretch>
        </p:blipFill>
        <p:spPr>
          <a:xfrm>
            <a:off x="297945" y="303086"/>
            <a:ext cx="5479605" cy="5049749"/>
          </a:xfrm>
          <a:prstGeom prst="rect">
            <a:avLst/>
          </a:prstGeom>
        </p:spPr>
      </p:pic>
      <p:pic>
        <p:nvPicPr>
          <p:cNvPr id="12" name="Resim 11">
            <a:extLst>
              <a:ext uri="{FF2B5EF4-FFF2-40B4-BE49-F238E27FC236}">
                <a16:creationId xmlns:a16="http://schemas.microsoft.com/office/drawing/2014/main" id="{64C071EC-DBCD-3353-8F1E-98B5FAEDF565}"/>
              </a:ext>
            </a:extLst>
          </p:cNvPr>
          <p:cNvPicPr>
            <a:picLocks noChangeAspect="1"/>
          </p:cNvPicPr>
          <p:nvPr/>
        </p:nvPicPr>
        <p:blipFill>
          <a:blip r:embed="rId4"/>
          <a:stretch>
            <a:fillRect/>
          </a:stretch>
        </p:blipFill>
        <p:spPr>
          <a:xfrm>
            <a:off x="6236413" y="867189"/>
            <a:ext cx="4910147" cy="2942364"/>
          </a:xfrm>
          <a:prstGeom prst="rect">
            <a:avLst/>
          </a:prstGeom>
        </p:spPr>
      </p:pic>
      <p:pic>
        <p:nvPicPr>
          <p:cNvPr id="13" name="Picture 2">
            <a:extLst>
              <a:ext uri="{FF2B5EF4-FFF2-40B4-BE49-F238E27FC236}">
                <a16:creationId xmlns:a16="http://schemas.microsoft.com/office/drawing/2014/main" id="{76D8C52F-D2C0-30E8-F81B-D097F6A32A8A}"/>
              </a:ext>
            </a:extLst>
          </p:cNvPr>
          <p:cNvPicPr>
            <a:picLocks noChangeAspect="1"/>
          </p:cNvPicPr>
          <p:nvPr/>
        </p:nvPicPr>
        <p:blipFill>
          <a:blip r:embed="rId5"/>
          <a:stretch>
            <a:fillRect/>
          </a:stretch>
        </p:blipFill>
        <p:spPr>
          <a:xfrm>
            <a:off x="6096000" y="303085"/>
            <a:ext cx="5328863" cy="4875089"/>
          </a:xfrm>
          <a:prstGeom prst="rect">
            <a:avLst/>
          </a:prstGeom>
        </p:spPr>
      </p:pic>
    </p:spTree>
    <p:extLst>
      <p:ext uri="{BB962C8B-B14F-4D97-AF65-F5344CB8AC3E}">
        <p14:creationId xmlns:p14="http://schemas.microsoft.com/office/powerpoint/2010/main" val="140546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8B5805-9FFF-802B-5D63-8774B9A4BA4C}"/>
              </a:ext>
            </a:extLst>
          </p:cNvPr>
          <p:cNvSpPr>
            <a:spLocks noGrp="1"/>
          </p:cNvSpPr>
          <p:nvPr>
            <p:ph type="title"/>
          </p:nvPr>
        </p:nvSpPr>
        <p:spPr/>
        <p:txBody>
          <a:bodyPr/>
          <a:lstStyle/>
          <a:p>
            <a:pPr algn="ctr"/>
            <a:r>
              <a:rPr lang="tr-TR" dirty="0"/>
              <a:t>Deri </a:t>
            </a:r>
            <a:r>
              <a:rPr lang="tr-TR" dirty="0" err="1"/>
              <a:t>leyzonlarının</a:t>
            </a:r>
            <a:r>
              <a:rPr lang="tr-TR" dirty="0"/>
              <a:t> tanısal özellikleri</a:t>
            </a:r>
          </a:p>
        </p:txBody>
      </p:sp>
      <p:sp>
        <p:nvSpPr>
          <p:cNvPr id="3" name="Metin Yer Tutucusu 2">
            <a:extLst>
              <a:ext uri="{FF2B5EF4-FFF2-40B4-BE49-F238E27FC236}">
                <a16:creationId xmlns:a16="http://schemas.microsoft.com/office/drawing/2014/main" id="{F22500E2-5FE2-24FA-8E16-6DCFC78F2A19}"/>
              </a:ext>
            </a:extLst>
          </p:cNvPr>
          <p:cNvSpPr>
            <a:spLocks noGrp="1"/>
          </p:cNvSpPr>
          <p:nvPr>
            <p:ph type="body" idx="1"/>
          </p:nvPr>
        </p:nvSpPr>
        <p:spPr/>
        <p:txBody>
          <a:bodyPr/>
          <a:lstStyle/>
          <a:p>
            <a:r>
              <a:rPr lang="tr-TR" altLang="tr-TR" sz="2000" dirty="0" err="1">
                <a:solidFill>
                  <a:srgbClr val="FF0000"/>
                </a:solidFill>
              </a:rPr>
              <a:t>Telanjiektazi</a:t>
            </a:r>
            <a:endParaRPr lang="tr-TR" dirty="0"/>
          </a:p>
        </p:txBody>
      </p:sp>
      <p:sp>
        <p:nvSpPr>
          <p:cNvPr id="4" name="İçerik Yer Tutucusu 3">
            <a:extLst>
              <a:ext uri="{FF2B5EF4-FFF2-40B4-BE49-F238E27FC236}">
                <a16:creationId xmlns:a16="http://schemas.microsoft.com/office/drawing/2014/main" id="{5F093BA6-D8FD-E97C-080F-996744F217B9}"/>
              </a:ext>
            </a:extLst>
          </p:cNvPr>
          <p:cNvSpPr>
            <a:spLocks noGrp="1"/>
          </p:cNvSpPr>
          <p:nvPr>
            <p:ph sz="half" idx="2"/>
          </p:nvPr>
        </p:nvSpPr>
        <p:spPr/>
        <p:txBody>
          <a:bodyPr/>
          <a:lstStyle/>
          <a:p>
            <a:r>
              <a:rPr lang="tr-TR" altLang="tr-TR" sz="2000" dirty="0">
                <a:cs typeface="Arial" panose="020B0604020202020204" pitchFamily="34" charset="0"/>
              </a:rPr>
              <a:t>Genişlemiş </a:t>
            </a:r>
            <a:r>
              <a:rPr lang="tr-TR" altLang="tr-TR" sz="2000" dirty="0" err="1">
                <a:cs typeface="Arial" panose="020B0604020202020204" pitchFamily="34" charset="0"/>
              </a:rPr>
              <a:t>yüzeyel</a:t>
            </a:r>
            <a:r>
              <a:rPr lang="tr-TR" altLang="tr-TR" sz="2000" dirty="0">
                <a:cs typeface="Arial" panose="020B0604020202020204" pitchFamily="34" charset="0"/>
              </a:rPr>
              <a:t> kan damarları</a:t>
            </a:r>
          </a:p>
          <a:p>
            <a:endParaRPr lang="tr-TR" dirty="0"/>
          </a:p>
        </p:txBody>
      </p:sp>
      <p:sp>
        <p:nvSpPr>
          <p:cNvPr id="5" name="Metin Yer Tutucusu 4">
            <a:extLst>
              <a:ext uri="{FF2B5EF4-FFF2-40B4-BE49-F238E27FC236}">
                <a16:creationId xmlns:a16="http://schemas.microsoft.com/office/drawing/2014/main" id="{38BF6416-D6D1-B805-41C1-A3EF53C02379}"/>
              </a:ext>
            </a:extLst>
          </p:cNvPr>
          <p:cNvSpPr>
            <a:spLocks noGrp="1"/>
          </p:cNvSpPr>
          <p:nvPr>
            <p:ph type="body" sz="quarter" idx="3"/>
          </p:nvPr>
        </p:nvSpPr>
        <p:spPr/>
        <p:txBody>
          <a:bodyPr/>
          <a:lstStyle/>
          <a:p>
            <a:r>
              <a:rPr lang="tr-TR" altLang="tr-TR" sz="2000" dirty="0">
                <a:solidFill>
                  <a:srgbClr val="FF0000"/>
                </a:solidFill>
              </a:rPr>
              <a:t>Kist</a:t>
            </a:r>
            <a:endParaRPr lang="tr-TR" dirty="0"/>
          </a:p>
        </p:txBody>
      </p:sp>
      <p:sp>
        <p:nvSpPr>
          <p:cNvPr id="6" name="İçerik Yer Tutucusu 5">
            <a:extLst>
              <a:ext uri="{FF2B5EF4-FFF2-40B4-BE49-F238E27FC236}">
                <a16:creationId xmlns:a16="http://schemas.microsoft.com/office/drawing/2014/main" id="{9C1BFF67-BDE8-494D-AF74-2EC2291D4913}"/>
              </a:ext>
            </a:extLst>
          </p:cNvPr>
          <p:cNvSpPr>
            <a:spLocks noGrp="1"/>
          </p:cNvSpPr>
          <p:nvPr>
            <p:ph sz="quarter" idx="4"/>
          </p:nvPr>
        </p:nvSpPr>
        <p:spPr/>
        <p:txBody>
          <a:bodyPr/>
          <a:lstStyle/>
          <a:p>
            <a:pPr>
              <a:spcBef>
                <a:spcPct val="0"/>
              </a:spcBef>
            </a:pPr>
            <a:r>
              <a:rPr lang="tr-TR" altLang="tr-TR" sz="2000" dirty="0">
                <a:cs typeface="Arial" panose="020B0604020202020204" pitchFamily="34" charset="0"/>
              </a:rPr>
              <a:t>Sıvı veya yarı katı materyal içeren lümene sahip nodül</a:t>
            </a:r>
          </a:p>
          <a:p>
            <a:pPr>
              <a:spcBef>
                <a:spcPct val="0"/>
              </a:spcBef>
            </a:pPr>
            <a:endParaRPr lang="tr-TR" altLang="tr-TR" sz="2000" dirty="0">
              <a:latin typeface="Arial" panose="020B0604020202020204" pitchFamily="34" charset="0"/>
              <a:cs typeface="Arial" panose="020B0604020202020204" pitchFamily="34" charset="0"/>
            </a:endParaRPr>
          </a:p>
          <a:p>
            <a:endParaRPr lang="tr-TR" dirty="0"/>
          </a:p>
        </p:txBody>
      </p:sp>
      <p:pic>
        <p:nvPicPr>
          <p:cNvPr id="7" name="Picture 7" descr="telanjiektazi">
            <a:extLst>
              <a:ext uri="{FF2B5EF4-FFF2-40B4-BE49-F238E27FC236}">
                <a16:creationId xmlns:a16="http://schemas.microsoft.com/office/drawing/2014/main" id="{F71D5CA1-7A95-4651-2DFA-B05D529694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490" y="3657600"/>
            <a:ext cx="3309991" cy="237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FE9954B5-1186-B22C-DB35-5BE48084A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001" y="3657600"/>
            <a:ext cx="5581347" cy="230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94658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ahta Yazı">
  <a:themeElements>
    <a:clrScheme name="Tahta Yazı">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Tahta Yazı">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ahta Yazı">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Tahta Yazı</Template>
  <TotalTime>8396</TotalTime>
  <Words>4251</Words>
  <Application>Microsoft Office PowerPoint</Application>
  <PresentationFormat>Geniş ekran</PresentationFormat>
  <Paragraphs>650</Paragraphs>
  <Slides>85</Slides>
  <Notes>6</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85</vt:i4>
      </vt:variant>
    </vt:vector>
  </HeadingPairs>
  <TitlesOfParts>
    <vt:vector size="93" baseType="lpstr">
      <vt:lpstr>Arial</vt:lpstr>
      <vt:lpstr>Calibri</vt:lpstr>
      <vt:lpstr>Poppins</vt:lpstr>
      <vt:lpstr>Roboto</vt:lpstr>
      <vt:lpstr>Rockwell</vt:lpstr>
      <vt:lpstr>Rockwell Condensed</vt:lpstr>
      <vt:lpstr>Wingdings</vt:lpstr>
      <vt:lpstr>Tahta Yazı</vt:lpstr>
      <vt:lpstr>DERinin benign, premalign ve malign leyzonları</vt:lpstr>
      <vt:lpstr>amaç</vt:lpstr>
      <vt:lpstr>Sunum planı</vt:lpstr>
      <vt:lpstr>Neden birinci basamak?</vt:lpstr>
      <vt:lpstr>Deri leyzonlarının tanısal özellikleri</vt:lpstr>
      <vt:lpstr>Deri leyzonlarının tanısal özellikleri</vt:lpstr>
      <vt:lpstr>Deri leyzonlarının tanısal özellikleri</vt:lpstr>
      <vt:lpstr>Deri leyzonlarının tanısal özellikleri</vt:lpstr>
      <vt:lpstr>Deri leyzonlarının tanısal özellikleri</vt:lpstr>
      <vt:lpstr>Deri leyzonlarının tanısal özellikleri</vt:lpstr>
      <vt:lpstr>PowerPoint Sunusu</vt:lpstr>
      <vt:lpstr>PowerPoint Sunusu</vt:lpstr>
      <vt:lpstr>Bening dermatolojik tümörler</vt:lpstr>
      <vt:lpstr>Seboreik keratoz (sk)</vt:lpstr>
      <vt:lpstr>Seboreik keratoz</vt:lpstr>
      <vt:lpstr>Seboreik keratoz</vt:lpstr>
      <vt:lpstr>Keratoakantom (ka)</vt:lpstr>
      <vt:lpstr>Keratoakantom</vt:lpstr>
      <vt:lpstr>Keratoakantom</vt:lpstr>
      <vt:lpstr>akrokordon</vt:lpstr>
      <vt:lpstr>akrokordon</vt:lpstr>
      <vt:lpstr>lipom</vt:lpstr>
      <vt:lpstr>lipom</vt:lpstr>
      <vt:lpstr>Edinsel melanositik nevüs (emn)</vt:lpstr>
      <vt:lpstr>Edinsel melanositik nevüs</vt:lpstr>
      <vt:lpstr>Edinsel melanositik nevüs</vt:lpstr>
      <vt:lpstr>Edinsel melanositik nevüs</vt:lpstr>
      <vt:lpstr>displastik nevüs</vt:lpstr>
      <vt:lpstr>displastik nevüs</vt:lpstr>
      <vt:lpstr>displastik nevüs</vt:lpstr>
      <vt:lpstr>Pyojenik granüloma (pg)</vt:lpstr>
      <vt:lpstr>Pyojenik granüloma (pg)</vt:lpstr>
      <vt:lpstr>Pyojenik granüloma (pg)</vt:lpstr>
      <vt:lpstr>Premalign dermatolojik leyzonlar</vt:lpstr>
      <vt:lpstr>Premalign dermatolojik leyzonlar</vt:lpstr>
      <vt:lpstr>Aktinik keratoz</vt:lpstr>
      <vt:lpstr>Aktinik keratoz</vt:lpstr>
      <vt:lpstr>Aktinik keratoz</vt:lpstr>
      <vt:lpstr>Aktinik keratoz</vt:lpstr>
      <vt:lpstr>Aktinik keratoz</vt:lpstr>
      <vt:lpstr>Aktinik keratoz</vt:lpstr>
      <vt:lpstr>Aktinik keratoz</vt:lpstr>
      <vt:lpstr>Aktinik keratoz</vt:lpstr>
      <vt:lpstr>lökoplaki</vt:lpstr>
      <vt:lpstr>lökoplaki</vt:lpstr>
      <vt:lpstr>lökoplaki</vt:lpstr>
      <vt:lpstr>lökoplaki</vt:lpstr>
      <vt:lpstr>lökoplaki</vt:lpstr>
      <vt:lpstr>lökoplaki</vt:lpstr>
      <vt:lpstr>eritroplaki</vt:lpstr>
      <vt:lpstr>eritroplaki</vt:lpstr>
      <vt:lpstr>eritroplaki</vt:lpstr>
      <vt:lpstr>Queyrat eritroplazisi</vt:lpstr>
      <vt:lpstr>Queyrat eritroplazisi</vt:lpstr>
      <vt:lpstr>Queyrat eritroplazisi</vt:lpstr>
      <vt:lpstr>Bowenoid papüllöz</vt:lpstr>
      <vt:lpstr>Bowenoid papüllöz</vt:lpstr>
      <vt:lpstr>Bowenoid papüllöz</vt:lpstr>
      <vt:lpstr>Malign dermatolojik tümörler</vt:lpstr>
      <vt:lpstr>Melanom dışı deri kanserleri risk faktörleri</vt:lpstr>
      <vt:lpstr>Melanom dışı deri kanserleri risk faktörleri</vt:lpstr>
      <vt:lpstr>Melanom dışı deri kanserleri risk faktörleri</vt:lpstr>
      <vt:lpstr>Bazal hücreli karsinom (bcc)</vt:lpstr>
      <vt:lpstr>Bazal hücreli karsinom</vt:lpstr>
      <vt:lpstr>Bazal hücreli karsinom</vt:lpstr>
      <vt:lpstr>Bazal hücreli karsinom</vt:lpstr>
      <vt:lpstr>Bazal hücreli karsinom</vt:lpstr>
      <vt:lpstr>Skuamoz hücreli karsinom (scc)</vt:lpstr>
      <vt:lpstr>Skuamoz hücreli karsinom (scc)</vt:lpstr>
      <vt:lpstr>Skuamoz hücreli karsinom (scc)</vt:lpstr>
      <vt:lpstr>Skuamoz hücreli karsinom (scc)</vt:lpstr>
      <vt:lpstr>Skuamoz hücreli karsinom (scc)</vt:lpstr>
      <vt:lpstr>Maling melanom</vt:lpstr>
      <vt:lpstr>Maling melanom</vt:lpstr>
      <vt:lpstr>Maling melanom</vt:lpstr>
      <vt:lpstr>Maling melanom</vt:lpstr>
      <vt:lpstr>Maling melanom</vt:lpstr>
      <vt:lpstr>Maling melanom</vt:lpstr>
      <vt:lpstr>Maling melanom</vt:lpstr>
      <vt:lpstr>Maling melanom</vt:lpstr>
      <vt:lpstr>Maling melanom</vt:lpstr>
      <vt:lpstr>kaynaklar</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DERMATOLOJİK PREMALİGN  LEZYONLAR</dc:title>
  <dc:creator>KÜBRA ŞENTÜRK</dc:creator>
  <cp:lastModifiedBy>kubrasenturk@365center.net</cp:lastModifiedBy>
  <cp:revision>68</cp:revision>
  <dcterms:created xsi:type="dcterms:W3CDTF">2023-10-02T11:19:31Z</dcterms:created>
  <dcterms:modified xsi:type="dcterms:W3CDTF">2023-10-09T19:58:46Z</dcterms:modified>
</cp:coreProperties>
</file>