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82" r:id="rId9"/>
    <p:sldId id="264" r:id="rId10"/>
    <p:sldId id="265" r:id="rId11"/>
    <p:sldId id="266" r:id="rId12"/>
    <p:sldId id="283" r:id="rId13"/>
    <p:sldId id="267" r:id="rId14"/>
    <p:sldId id="268" r:id="rId15"/>
    <p:sldId id="269" r:id="rId16"/>
    <p:sldId id="271" r:id="rId17"/>
    <p:sldId id="270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866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9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827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565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5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733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650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028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48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88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95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74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47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60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38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879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3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7D7775-12B5-4C9B-832E-63C90FBF7B75}" type="datetimeFigureOut">
              <a:rPr lang="tr-TR" smtClean="0"/>
              <a:t>16.2.2016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2511D2B-AE39-46C7-863C-B7A1C02B1A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877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43891" y="3036069"/>
            <a:ext cx="9414452" cy="1771458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/>
              <a:t>FAZLA KİLO VE KAHVALTI ALIŞKANLIKLARI İLE ÇOCUK MİZACININ İLİŞKİSİ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560618" y="5313988"/>
            <a:ext cx="7197726" cy="1405467"/>
          </a:xfrm>
        </p:spPr>
        <p:txBody>
          <a:bodyPr/>
          <a:lstStyle/>
          <a:p>
            <a:r>
              <a:rPr lang="tr-TR" dirty="0" smtClean="0"/>
              <a:t>DR. CEYHUN YURTSEVER</a:t>
            </a:r>
          </a:p>
          <a:p>
            <a:r>
              <a:rPr lang="tr-TR" dirty="0" smtClean="0"/>
              <a:t>KTÜ TIP FAKÜLTESİ AİLE HEKİMLİĞİ ABD</a:t>
            </a:r>
          </a:p>
          <a:p>
            <a:r>
              <a:rPr lang="tr-TR" dirty="0" smtClean="0"/>
              <a:t>16.02.2016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667" y="269817"/>
            <a:ext cx="7948901" cy="251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2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 – 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85. ve 95. </a:t>
            </a:r>
            <a:r>
              <a:rPr lang="tr-TR" dirty="0" err="1" smtClean="0"/>
              <a:t>persentil</a:t>
            </a:r>
            <a:r>
              <a:rPr lang="tr-TR" dirty="0" smtClean="0"/>
              <a:t> </a:t>
            </a:r>
            <a:r>
              <a:rPr lang="tr-TR" dirty="0" smtClean="0"/>
              <a:t>fazla kilo ve </a:t>
            </a:r>
            <a:r>
              <a:rPr lang="tr-TR" dirty="0" err="1" smtClean="0"/>
              <a:t>obezite</a:t>
            </a:r>
            <a:r>
              <a:rPr lang="tr-TR" dirty="0" smtClean="0"/>
              <a:t> için sınır </a:t>
            </a:r>
            <a:r>
              <a:rPr lang="tr-TR" dirty="0" smtClean="0"/>
              <a:t>olarak </a:t>
            </a:r>
            <a:r>
              <a:rPr lang="tr-TR" dirty="0" smtClean="0"/>
              <a:t>belirlendi</a:t>
            </a:r>
          </a:p>
          <a:p>
            <a:r>
              <a:rPr lang="tr-TR" dirty="0" smtClean="0"/>
              <a:t>Fazla kilo </a:t>
            </a:r>
            <a:r>
              <a:rPr lang="tr-TR" dirty="0"/>
              <a:t>ve </a:t>
            </a:r>
            <a:r>
              <a:rPr lang="tr-TR" dirty="0" err="1" smtClean="0"/>
              <a:t>obezite</a:t>
            </a:r>
            <a:r>
              <a:rPr lang="tr-TR" dirty="0" smtClean="0"/>
              <a:t> bir </a:t>
            </a:r>
            <a:r>
              <a:rPr lang="tr-TR" dirty="0" smtClean="0"/>
              <a:t>kategoride </a:t>
            </a:r>
            <a:r>
              <a:rPr lang="tr-TR" dirty="0" smtClean="0"/>
              <a:t>birleştirildi.</a:t>
            </a:r>
          </a:p>
          <a:p>
            <a:r>
              <a:rPr lang="tr-TR" dirty="0" smtClean="0"/>
              <a:t>Zayıf çocuklar </a:t>
            </a:r>
            <a:r>
              <a:rPr lang="tr-TR" dirty="0"/>
              <a:t>normal kilolu kategorisine dahil edildi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Kahvaltı yapma "Her </a:t>
            </a:r>
            <a:r>
              <a:rPr lang="tr-TR" dirty="0"/>
              <a:t>gün", </a:t>
            </a:r>
            <a:r>
              <a:rPr lang="tr-TR" dirty="0" smtClean="0"/>
              <a:t>"haftada 4 - </a:t>
            </a:r>
            <a:r>
              <a:rPr lang="tr-TR" dirty="0"/>
              <a:t>6 </a:t>
            </a:r>
            <a:r>
              <a:rPr lang="tr-TR" dirty="0" smtClean="0"/>
              <a:t>gün" </a:t>
            </a:r>
            <a:r>
              <a:rPr lang="tr-TR" dirty="0"/>
              <a:t>ve </a:t>
            </a:r>
            <a:r>
              <a:rPr lang="tr-TR" dirty="0" smtClean="0"/>
              <a:t>"haftada 0 – 3 gün" şeklinde üç gruba ayrıldı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89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 – MİZAÇ TESPİTİ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Mizaç ölçümü</a:t>
            </a:r>
          </a:p>
          <a:p>
            <a:pPr lvl="1"/>
            <a:r>
              <a:rPr lang="tr-TR" dirty="0"/>
              <a:t>12 </a:t>
            </a:r>
            <a:r>
              <a:rPr lang="tr-TR" dirty="0" smtClean="0"/>
              <a:t>maddeden oluşan Duygusallık</a:t>
            </a:r>
            <a:r>
              <a:rPr lang="tr-TR" dirty="0"/>
              <a:t>, Aktivite ve Sosyallik Anketi (EAS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24 maddeden oluşan Çocuk </a:t>
            </a:r>
            <a:r>
              <a:rPr lang="tr-TR" dirty="0"/>
              <a:t>Davranış Kontrol </a:t>
            </a:r>
            <a:r>
              <a:rPr lang="tr-TR" dirty="0" smtClean="0"/>
              <a:t>Listesi ile yapıldı</a:t>
            </a:r>
          </a:p>
          <a:p>
            <a:r>
              <a:rPr lang="tr-TR" dirty="0"/>
              <a:t>Mizaç; </a:t>
            </a:r>
            <a:r>
              <a:rPr lang="tr-TR" dirty="0" err="1" smtClean="0"/>
              <a:t>dışsallaştırıcı</a:t>
            </a:r>
            <a:r>
              <a:rPr lang="tr-TR" dirty="0" smtClean="0"/>
              <a:t> (saldırgan), içe kapanık </a:t>
            </a:r>
            <a:r>
              <a:rPr lang="tr-TR" dirty="0"/>
              <a:t>ve </a:t>
            </a:r>
            <a:r>
              <a:rPr lang="tr-TR" dirty="0" smtClean="0"/>
              <a:t>sosyal </a:t>
            </a:r>
            <a:r>
              <a:rPr lang="tr-TR" dirty="0"/>
              <a:t>mizaç olarak değerlendirildi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139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83" y="104118"/>
            <a:ext cx="11506198" cy="6615335"/>
          </a:xfrm>
        </p:spPr>
      </p:pic>
    </p:spTree>
    <p:extLst>
      <p:ext uri="{BB962C8B-B14F-4D97-AF65-F5344CB8AC3E}">
        <p14:creationId xmlns:p14="http://schemas.microsoft.com/office/powerpoint/2010/main" val="3866174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 – DEĞİŞKENLER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Çalışmada ortak </a:t>
            </a:r>
            <a:r>
              <a:rPr lang="tr-TR" dirty="0" smtClean="0"/>
              <a:t>değişkenler</a:t>
            </a:r>
          </a:p>
          <a:p>
            <a:pPr lvl="1"/>
            <a:r>
              <a:rPr lang="tr-TR" dirty="0" smtClean="0"/>
              <a:t>Cinsiyet</a:t>
            </a:r>
            <a:endParaRPr lang="tr-TR" dirty="0"/>
          </a:p>
          <a:p>
            <a:pPr lvl="1"/>
            <a:r>
              <a:rPr lang="tr-TR" dirty="0" smtClean="0"/>
              <a:t>Evde çocuk sayısı</a:t>
            </a:r>
            <a:endParaRPr lang="tr-TR" dirty="0"/>
          </a:p>
          <a:p>
            <a:pPr lvl="1"/>
            <a:r>
              <a:rPr lang="tr-TR" dirty="0" err="1"/>
              <a:t>Maternal</a:t>
            </a:r>
            <a:r>
              <a:rPr lang="tr-TR" dirty="0"/>
              <a:t> BMI,</a:t>
            </a:r>
          </a:p>
          <a:p>
            <a:pPr lvl="1"/>
            <a:r>
              <a:rPr lang="tr-TR" dirty="0" smtClean="0"/>
              <a:t>Anne ve </a:t>
            </a:r>
            <a:r>
              <a:rPr lang="tr-TR" dirty="0"/>
              <a:t>baba </a:t>
            </a:r>
            <a:r>
              <a:rPr lang="tr-TR" dirty="0" smtClean="0"/>
              <a:t>eğitim düzeyi,</a:t>
            </a:r>
            <a:endParaRPr lang="tr-TR" dirty="0"/>
          </a:p>
          <a:p>
            <a:pPr lvl="1"/>
            <a:r>
              <a:rPr lang="tr-TR" dirty="0"/>
              <a:t>Hamilelik sırasında annenin medeni </a:t>
            </a:r>
            <a:r>
              <a:rPr lang="tr-TR" dirty="0" smtClean="0"/>
              <a:t>durumu,</a:t>
            </a:r>
            <a:endParaRPr lang="tr-TR" dirty="0"/>
          </a:p>
          <a:p>
            <a:pPr lvl="1"/>
            <a:r>
              <a:rPr lang="tr-TR" dirty="0" smtClean="0"/>
              <a:t>Çocuk beş </a:t>
            </a:r>
            <a:r>
              <a:rPr lang="tr-TR" dirty="0"/>
              <a:t>yaşındaydı </a:t>
            </a:r>
            <a:r>
              <a:rPr lang="tr-TR" dirty="0" smtClean="0"/>
              <a:t>annede </a:t>
            </a:r>
            <a:r>
              <a:rPr lang="tr-TR" dirty="0" err="1" smtClean="0"/>
              <a:t>anksiyete</a:t>
            </a:r>
            <a:r>
              <a:rPr lang="tr-TR" dirty="0" smtClean="0"/>
              <a:t> </a:t>
            </a:r>
            <a:r>
              <a:rPr lang="tr-TR" dirty="0"/>
              <a:t>yada depresyon </a:t>
            </a:r>
            <a:r>
              <a:rPr lang="tr-TR" dirty="0" smtClean="0"/>
              <a:t>(Hopkins Belirti </a:t>
            </a:r>
            <a:r>
              <a:rPr lang="tr-TR" dirty="0"/>
              <a:t>Tarama Listesi-8 (SCL-8</a:t>
            </a:r>
            <a:r>
              <a:rPr lang="tr-TR" dirty="0" smtClean="0"/>
              <a:t>))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5898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58093" y="526473"/>
            <a:ext cx="2736271" cy="3422072"/>
          </a:xfrm>
        </p:spPr>
        <p:txBody>
          <a:bodyPr/>
          <a:lstStyle/>
          <a:p>
            <a:r>
              <a:rPr lang="tr-TR" dirty="0" smtClean="0"/>
              <a:t>Sonuçlar – tanımlayıcı istatistik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874" y="152401"/>
            <a:ext cx="8301232" cy="6525490"/>
          </a:xfrm>
        </p:spPr>
      </p:pic>
    </p:spTree>
    <p:extLst>
      <p:ext uri="{BB962C8B-B14F-4D97-AF65-F5344CB8AC3E}">
        <p14:creationId xmlns:p14="http://schemas.microsoft.com/office/powerpoint/2010/main" val="218284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Sonuçlar – tanımlayıcı istatistik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41" y="2618509"/>
            <a:ext cx="9794143" cy="393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8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SONUÇLAR – KİLO VE KAHVALTI YAPMA İLE MİZAÇ İLİŞKİSİ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mizaç </a:t>
            </a:r>
            <a:r>
              <a:rPr lang="tr-TR" dirty="0" smtClean="0"/>
              <a:t>kategorileri ile </a:t>
            </a:r>
            <a:r>
              <a:rPr lang="tr-TR" dirty="0"/>
              <a:t>normal </a:t>
            </a:r>
            <a:r>
              <a:rPr lang="tr-TR" dirty="0" smtClean="0"/>
              <a:t>/ </a:t>
            </a:r>
            <a:r>
              <a:rPr lang="tr-TR" dirty="0"/>
              <a:t>düşük </a:t>
            </a:r>
            <a:r>
              <a:rPr lang="tr-TR" dirty="0" smtClean="0"/>
              <a:t>kilo ve fazla kilo / </a:t>
            </a:r>
            <a:r>
              <a:rPr lang="tr-TR" dirty="0" err="1" smtClean="0"/>
              <a:t>obezite</a:t>
            </a:r>
            <a:r>
              <a:rPr lang="tr-TR" dirty="0" smtClean="0"/>
              <a:t> grupları arasında </a:t>
            </a:r>
            <a:r>
              <a:rPr lang="tr-TR" dirty="0"/>
              <a:t>ilişkili bulunmuştur</a:t>
            </a:r>
            <a:r>
              <a:rPr lang="tr-TR" dirty="0" smtClean="0"/>
              <a:t>.</a:t>
            </a:r>
          </a:p>
          <a:p>
            <a:r>
              <a:rPr lang="tr-TR" dirty="0"/>
              <a:t>Toplamda </a:t>
            </a:r>
            <a:r>
              <a:rPr lang="tr-TR" dirty="0" smtClean="0"/>
              <a:t>fazla kilo ile </a:t>
            </a:r>
          </a:p>
          <a:p>
            <a:pPr lvl="1"/>
            <a:r>
              <a:rPr lang="tr-TR" dirty="0" smtClean="0"/>
              <a:t>dışa dönük </a:t>
            </a:r>
            <a:r>
              <a:rPr lang="tr-TR" dirty="0"/>
              <a:t>(p = 0.025) ve </a:t>
            </a:r>
            <a:endParaRPr lang="tr-TR" dirty="0" smtClean="0"/>
          </a:p>
          <a:p>
            <a:pPr lvl="1"/>
            <a:r>
              <a:rPr lang="tr-TR" dirty="0" smtClean="0"/>
              <a:t>sosyal </a:t>
            </a:r>
            <a:r>
              <a:rPr lang="tr-TR" dirty="0"/>
              <a:t>mizaç </a:t>
            </a:r>
            <a:r>
              <a:rPr lang="tr-TR" dirty="0" smtClean="0"/>
              <a:t>(</a:t>
            </a:r>
            <a:r>
              <a:rPr lang="tr-TR" dirty="0"/>
              <a:t>p = 0.026) arasında </a:t>
            </a:r>
            <a:r>
              <a:rPr lang="tr-TR" dirty="0" smtClean="0"/>
              <a:t>anlamlı </a:t>
            </a:r>
            <a:r>
              <a:rPr lang="tr-TR" dirty="0"/>
              <a:t>bir </a:t>
            </a:r>
            <a:r>
              <a:rPr lang="tr-TR" dirty="0" smtClean="0"/>
              <a:t>ilişki vardı</a:t>
            </a:r>
          </a:p>
          <a:p>
            <a:pPr lvl="1"/>
            <a:r>
              <a:rPr lang="tr-TR" dirty="0"/>
              <a:t>ama içselleştirme </a:t>
            </a:r>
            <a:r>
              <a:rPr lang="tr-TR" dirty="0" smtClean="0"/>
              <a:t>ile anlamlı </a:t>
            </a:r>
            <a:r>
              <a:rPr lang="tr-TR" dirty="0"/>
              <a:t>bir ilişki </a:t>
            </a:r>
            <a:r>
              <a:rPr lang="tr-TR" dirty="0" smtClean="0"/>
              <a:t>yoktu. (p </a:t>
            </a:r>
            <a:r>
              <a:rPr lang="tr-TR" dirty="0"/>
              <a:t>= 0.064</a:t>
            </a:r>
            <a:r>
              <a:rPr lang="tr-TR" dirty="0" smtClean="0"/>
              <a:t>)</a:t>
            </a:r>
          </a:p>
          <a:p>
            <a:r>
              <a:rPr lang="tr-TR" dirty="0" smtClean="0"/>
              <a:t>Saldırgan mizaç </a:t>
            </a:r>
            <a:r>
              <a:rPr lang="tr-TR" dirty="0" smtClean="0"/>
              <a:t>çocuğun fazla kilolu olma oranını 1.16 kat arttırmaktaydı. Değişkenler düzeltildiğinde bu oran 1.22 ye çıkmaktaydı.</a:t>
            </a:r>
          </a:p>
          <a:p>
            <a:r>
              <a:rPr lang="tr-TR" dirty="0" smtClean="0"/>
              <a:t>İçe kapanık mizaç </a:t>
            </a:r>
            <a:r>
              <a:rPr lang="tr-TR" dirty="0"/>
              <a:t>0.86 </a:t>
            </a:r>
            <a:r>
              <a:rPr lang="tr-TR" dirty="0" err="1" smtClean="0"/>
              <a:t>oranlarınında</a:t>
            </a:r>
            <a:r>
              <a:rPr lang="tr-TR" dirty="0" smtClean="0"/>
              <a:t> fazla </a:t>
            </a:r>
            <a:r>
              <a:rPr lang="tr-TR" dirty="0" smtClean="0"/>
              <a:t>kiloyu azaltmaktaydı. </a:t>
            </a:r>
            <a:r>
              <a:rPr lang="tr-TR" dirty="0" smtClean="0"/>
              <a:t>Değişkenlerin düzeltilmesiyle bu oran 0.82 ye düşmekte.</a:t>
            </a:r>
          </a:p>
          <a:p>
            <a:r>
              <a:rPr lang="tr-TR" dirty="0" smtClean="0"/>
              <a:t>Saldırgan ve içe kapanık mizaç </a:t>
            </a:r>
            <a:r>
              <a:rPr lang="tr-TR" dirty="0" smtClean="0"/>
              <a:t>için normal aralıkta olmak fazla kilo </a:t>
            </a:r>
            <a:r>
              <a:rPr lang="tr-TR" dirty="0"/>
              <a:t>ile ilişkili değildi</a:t>
            </a:r>
            <a:r>
              <a:rPr lang="tr-TR" dirty="0" smtClean="0"/>
              <a:t>.</a:t>
            </a:r>
          </a:p>
          <a:p>
            <a:r>
              <a:rPr lang="tr-TR" dirty="0"/>
              <a:t>İlginç şekilde, sosyallik mizacında normal aralıkta olmak çocuklarda fazla kilo ile anlamlı şekilde ilişkiliydi ve 1.18 kat arttırmaktaydı. (değişkenler düzeltildiğinde 1.16)</a:t>
            </a:r>
          </a:p>
          <a:p>
            <a:r>
              <a:rPr lang="tr-TR" dirty="0"/>
              <a:t>Ancak yüksek sosyallik fazla kiloyla ilişkili değildi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8830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98" y="720436"/>
            <a:ext cx="11610780" cy="5712437"/>
          </a:xfrm>
        </p:spPr>
      </p:pic>
    </p:spTree>
    <p:extLst>
      <p:ext uri="{BB962C8B-B14F-4D97-AF65-F5344CB8AC3E}">
        <p14:creationId xmlns:p14="http://schemas.microsoft.com/office/powerpoint/2010/main" val="1862679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Toplamda, kahvaltı yapma sıklığı ile </a:t>
            </a:r>
          </a:p>
          <a:p>
            <a:pPr lvl="1"/>
            <a:r>
              <a:rPr lang="tr-TR" dirty="0" smtClean="0"/>
              <a:t>Saldırgan </a:t>
            </a:r>
            <a:r>
              <a:rPr lang="tr-TR" dirty="0" smtClean="0"/>
              <a:t>(p </a:t>
            </a:r>
            <a:r>
              <a:rPr lang="tr-TR" dirty="0"/>
              <a:t>= 0.000) ve </a:t>
            </a:r>
            <a:endParaRPr lang="tr-TR" dirty="0" smtClean="0"/>
          </a:p>
          <a:p>
            <a:pPr lvl="1"/>
            <a:r>
              <a:rPr lang="tr-TR" dirty="0" smtClean="0"/>
              <a:t>İçe kapanık (p </a:t>
            </a:r>
            <a:r>
              <a:rPr lang="tr-TR" dirty="0"/>
              <a:t>= 0.005</a:t>
            </a:r>
            <a:r>
              <a:rPr lang="tr-TR" dirty="0" smtClean="0"/>
              <a:t>) mizaç </a:t>
            </a:r>
            <a:r>
              <a:rPr lang="tr-TR" dirty="0"/>
              <a:t>kategorileri </a:t>
            </a:r>
            <a:r>
              <a:rPr lang="tr-TR" dirty="0" smtClean="0"/>
              <a:t>arasında </a:t>
            </a:r>
            <a:r>
              <a:rPr lang="tr-TR" dirty="0"/>
              <a:t>anlamlı bir ilişki </a:t>
            </a:r>
            <a:r>
              <a:rPr lang="tr-TR" dirty="0" smtClean="0"/>
              <a:t>belirlendi.</a:t>
            </a:r>
          </a:p>
          <a:p>
            <a:pPr lvl="1"/>
            <a:r>
              <a:rPr lang="tr-TR" dirty="0" smtClean="0"/>
              <a:t>Sosyallik ile ilişki yoktu (</a:t>
            </a:r>
            <a:r>
              <a:rPr lang="tr-TR" dirty="0"/>
              <a:t>p = 0.368</a:t>
            </a:r>
            <a:r>
              <a:rPr lang="tr-TR" dirty="0" smtClean="0"/>
              <a:t>).</a:t>
            </a:r>
          </a:p>
          <a:p>
            <a:r>
              <a:rPr lang="tr-TR" dirty="0" smtClean="0"/>
              <a:t>Her gün kahvaltı yapanlarla karşılaştırıldığında, </a:t>
            </a:r>
          </a:p>
          <a:p>
            <a:pPr lvl="1"/>
            <a:r>
              <a:rPr lang="tr-TR" dirty="0" smtClean="0"/>
              <a:t>Yüksek </a:t>
            </a:r>
            <a:r>
              <a:rPr lang="tr-TR" dirty="0" smtClean="0"/>
              <a:t>saldırgan mizaç </a:t>
            </a:r>
            <a:r>
              <a:rPr lang="tr-TR" dirty="0" smtClean="0"/>
              <a:t>haftada 0-3 kez kahvaltı yapma oranını neredeyse 2 kat, haftada 4-6 kez kahvaltı yapma oranını 1.65 kat arttırıyordu. (değişkenler düzeltilince bu oranlar 1.57, 1.43 oldu)</a:t>
            </a:r>
          </a:p>
          <a:p>
            <a:pPr lvl="1"/>
            <a:r>
              <a:rPr lang="tr-TR" dirty="0" smtClean="0"/>
              <a:t>Yüksek </a:t>
            </a:r>
            <a:r>
              <a:rPr lang="tr-TR" dirty="0" smtClean="0"/>
              <a:t>içe kapanık </a:t>
            </a:r>
            <a:r>
              <a:rPr lang="tr-TR" dirty="0" smtClean="0"/>
              <a:t>mizaç </a:t>
            </a:r>
            <a:r>
              <a:rPr lang="tr-TR" dirty="0"/>
              <a:t>haftada 4-6 kez kahvaltı yapma </a:t>
            </a:r>
            <a:r>
              <a:rPr lang="tr-TR" dirty="0" smtClean="0"/>
              <a:t>oranını 1.47 kat arttırırken </a:t>
            </a:r>
            <a:r>
              <a:rPr lang="tr-TR" dirty="0"/>
              <a:t>haftada 0-3 kez kahvaltı yapma oranını </a:t>
            </a:r>
            <a:r>
              <a:rPr lang="tr-TR" dirty="0" smtClean="0"/>
              <a:t>değiştirmiyordu. (Değişkenlerin düzeltilmesi sonrası ikisi de anlamlı olmuyordu)</a:t>
            </a:r>
          </a:p>
          <a:p>
            <a:pPr lvl="1"/>
            <a:r>
              <a:rPr lang="tr-TR" dirty="0" smtClean="0"/>
              <a:t>Normal aralıktaki </a:t>
            </a:r>
            <a:r>
              <a:rPr lang="tr-TR" dirty="0" smtClean="0"/>
              <a:t>içe kapanık </a:t>
            </a:r>
            <a:r>
              <a:rPr lang="tr-TR" dirty="0" smtClean="0"/>
              <a:t>mizaç ise her ikisini de anlamlı olarak yükseltiyordu (1.43, 1.26). </a:t>
            </a:r>
            <a:r>
              <a:rPr lang="tr-TR" dirty="0"/>
              <a:t>(Değişkenlerin düzeltilmesi sonrası ikisi de anlamlı olmuyordu)</a:t>
            </a:r>
          </a:p>
        </p:txBody>
      </p:sp>
    </p:spTree>
    <p:extLst>
      <p:ext uri="{BB962C8B-B14F-4D97-AF65-F5344CB8AC3E}">
        <p14:creationId xmlns:p14="http://schemas.microsoft.com/office/powerpoint/2010/main" val="3138096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11" y="609600"/>
            <a:ext cx="11825389" cy="5490360"/>
          </a:xfrm>
        </p:spPr>
      </p:pic>
    </p:spTree>
    <p:extLst>
      <p:ext uri="{BB962C8B-B14F-4D97-AF65-F5344CB8AC3E}">
        <p14:creationId xmlns:p14="http://schemas.microsoft.com/office/powerpoint/2010/main" val="148038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</a:t>
            </a:r>
            <a:r>
              <a:rPr lang="tr-TR" dirty="0" smtClean="0"/>
              <a:t>çağında fazla kilo </a:t>
            </a:r>
            <a:r>
              <a:rPr lang="tr-TR" dirty="0"/>
              <a:t>ve </a:t>
            </a:r>
            <a:r>
              <a:rPr lang="tr-TR" dirty="0" err="1"/>
              <a:t>obezite</a:t>
            </a:r>
            <a:r>
              <a:rPr lang="tr-TR" dirty="0"/>
              <a:t> 21. yüzyılın en büyük küresel halk </a:t>
            </a:r>
            <a:r>
              <a:rPr lang="tr-TR" dirty="0" smtClean="0"/>
              <a:t>sağlığı mücadeleleri arasında</a:t>
            </a:r>
          </a:p>
          <a:p>
            <a:r>
              <a:rPr lang="tr-TR" dirty="0"/>
              <a:t>2013 yılında, beş yaşın altındaki 42 milyonun üzerinde çocuk kilolu veya </a:t>
            </a:r>
            <a:r>
              <a:rPr lang="tr-TR" dirty="0" err="1" smtClean="0"/>
              <a:t>obez</a:t>
            </a:r>
            <a:endParaRPr lang="tr-TR" dirty="0" smtClean="0"/>
          </a:p>
          <a:p>
            <a:r>
              <a:rPr lang="tr-TR" dirty="0" smtClean="0"/>
              <a:t>Yaş ve cinsiyete bağlı VKİ ye göre </a:t>
            </a:r>
          </a:p>
          <a:p>
            <a:pPr lvl="1"/>
            <a:r>
              <a:rPr lang="tr-TR" dirty="0" smtClean="0"/>
              <a:t>85. - 95. </a:t>
            </a:r>
            <a:r>
              <a:rPr lang="tr-TR" dirty="0" err="1" smtClean="0"/>
              <a:t>persentil</a:t>
            </a:r>
            <a:r>
              <a:rPr lang="tr-TR" dirty="0" smtClean="0"/>
              <a:t> </a:t>
            </a:r>
            <a:r>
              <a:rPr lang="tr-TR" dirty="0" smtClean="0"/>
              <a:t>fazla </a:t>
            </a:r>
            <a:r>
              <a:rPr lang="tr-TR" dirty="0"/>
              <a:t>kilolu </a:t>
            </a:r>
            <a:endParaRPr lang="tr-TR" dirty="0" smtClean="0"/>
          </a:p>
          <a:p>
            <a:pPr lvl="1"/>
            <a:r>
              <a:rPr lang="tr-TR" dirty="0" smtClean="0"/>
              <a:t>95. </a:t>
            </a:r>
            <a:r>
              <a:rPr lang="tr-TR" dirty="0" err="1" smtClean="0"/>
              <a:t>persentil</a:t>
            </a:r>
            <a:r>
              <a:rPr lang="tr-TR" dirty="0" smtClean="0"/>
              <a:t> </a:t>
            </a:r>
            <a:r>
              <a:rPr lang="tr-TR" dirty="0" smtClean="0"/>
              <a:t>üzeri </a:t>
            </a:r>
            <a:r>
              <a:rPr lang="tr-TR" dirty="0" err="1" smtClean="0"/>
              <a:t>obez</a:t>
            </a:r>
            <a:endParaRPr lang="tr-TR" dirty="0" smtClean="0"/>
          </a:p>
          <a:p>
            <a:r>
              <a:rPr lang="tr-TR" dirty="0"/>
              <a:t>Fazla kilolu veya </a:t>
            </a:r>
            <a:r>
              <a:rPr lang="tr-TR" dirty="0" err="1"/>
              <a:t>obez</a:t>
            </a:r>
            <a:r>
              <a:rPr lang="tr-TR" dirty="0"/>
              <a:t> olan çocukların astım, diyabet, depresyon </a:t>
            </a:r>
            <a:r>
              <a:rPr lang="tr-TR" dirty="0" smtClean="0"/>
              <a:t>da </a:t>
            </a:r>
            <a:r>
              <a:rPr lang="tr-TR" dirty="0"/>
              <a:t>dahil olmak üzere zihinsel ve bedensel sağlık </a:t>
            </a:r>
            <a:r>
              <a:rPr lang="tr-TR" dirty="0" smtClean="0"/>
              <a:t>sorunları, </a:t>
            </a:r>
            <a:r>
              <a:rPr lang="tr-TR" dirty="0"/>
              <a:t>damgalanma </a:t>
            </a:r>
            <a:r>
              <a:rPr lang="tr-TR" dirty="0" smtClean="0"/>
              <a:t>ve alay </a:t>
            </a:r>
            <a:r>
              <a:rPr lang="tr-TR" dirty="0"/>
              <a:t>edilme </a:t>
            </a:r>
            <a:r>
              <a:rPr lang="tr-TR" dirty="0" smtClean="0"/>
              <a:t>riski var</a:t>
            </a:r>
          </a:p>
          <a:p>
            <a:r>
              <a:rPr lang="tr-TR" dirty="0"/>
              <a:t>Dahası, çocukluk </a:t>
            </a:r>
            <a:r>
              <a:rPr lang="tr-TR" dirty="0" smtClean="0"/>
              <a:t>çağındak</a:t>
            </a:r>
            <a:r>
              <a:rPr lang="tr-TR" dirty="0"/>
              <a:t>i</a:t>
            </a:r>
            <a:r>
              <a:rPr lang="tr-TR" dirty="0" smtClean="0"/>
              <a:t> </a:t>
            </a:r>
            <a:r>
              <a:rPr lang="tr-TR" dirty="0" err="1" smtClean="0"/>
              <a:t>obezite</a:t>
            </a:r>
            <a:r>
              <a:rPr lang="tr-TR" dirty="0" smtClean="0"/>
              <a:t> yetişkinlikte de </a:t>
            </a:r>
            <a:r>
              <a:rPr lang="tr-TR" dirty="0" err="1" smtClean="0"/>
              <a:t>obezite</a:t>
            </a:r>
            <a:r>
              <a:rPr lang="tr-TR" dirty="0" smtClean="0"/>
              <a:t> </a:t>
            </a:r>
            <a:r>
              <a:rPr lang="tr-TR" dirty="0"/>
              <a:t>riskini artırır.</a:t>
            </a:r>
          </a:p>
        </p:txBody>
      </p:sp>
    </p:spTree>
    <p:extLst>
      <p:ext uri="{BB962C8B-B14F-4D97-AF65-F5344CB8AC3E}">
        <p14:creationId xmlns:p14="http://schemas.microsoft.com/office/powerpoint/2010/main" val="1681060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çalışmanın, 5 yaşında çocuk mizacının düşük oranda mevcut fazla kiloyla, orta düzeyde de günlük kahvaltı alışkanlığıyla ilişkili olduğunu göstermiştir.</a:t>
            </a:r>
            <a:endParaRPr lang="en-US" dirty="0"/>
          </a:p>
          <a:p>
            <a:r>
              <a:rPr lang="tr-TR" dirty="0" smtClean="0"/>
              <a:t>Yüksek </a:t>
            </a:r>
            <a:r>
              <a:rPr lang="tr-TR" dirty="0" smtClean="0"/>
              <a:t>saldırgan mizaçtaki </a:t>
            </a:r>
            <a:r>
              <a:rPr lang="tr-TR" dirty="0" smtClean="0"/>
              <a:t>çocukların günlük kahvaltı yapmamada yüksek oranlarının yanı sıra fazla kilolu olma oranları da yüksektir.</a:t>
            </a:r>
            <a:endParaRPr lang="en-US" dirty="0"/>
          </a:p>
          <a:p>
            <a:r>
              <a:rPr lang="tr-TR" dirty="0" smtClean="0"/>
              <a:t>Yüksek </a:t>
            </a:r>
            <a:r>
              <a:rPr lang="tr-TR" dirty="0" smtClean="0"/>
              <a:t>içe kapanık </a:t>
            </a:r>
            <a:r>
              <a:rPr lang="tr-TR" dirty="0" smtClean="0"/>
              <a:t>mizaçta ki çocukların kilolu olmaya çok yatkın olmadıkları fakat günlük kahvaltı yapmama oranlarının yüksek olduğu görülmüştür.</a:t>
            </a:r>
            <a:endParaRPr lang="en-US" dirty="0"/>
          </a:p>
          <a:p>
            <a:r>
              <a:rPr lang="tr-TR" dirty="0" smtClean="0"/>
              <a:t>Ortalama </a:t>
            </a:r>
            <a:r>
              <a:rPr lang="tr-TR" dirty="0" smtClean="0"/>
              <a:t>sosyallik puanlarına sahip çocuklar fazla kilolu olmaya daha </a:t>
            </a:r>
            <a:r>
              <a:rPr lang="tr-TR" dirty="0" smtClean="0"/>
              <a:t>eğilimliydi, </a:t>
            </a:r>
            <a:r>
              <a:rPr lang="tr-TR" dirty="0" smtClean="0"/>
              <a:t>az yada çok olanlarda böyle bir ilişki yoktu.</a:t>
            </a:r>
          </a:p>
          <a:p>
            <a:r>
              <a:rPr lang="tr-TR" dirty="0" smtClean="0"/>
              <a:t>Sosyallik puanıyla kahvaltı alışkanlığı arasında ilişki yoktu.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534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 genel 5 yaş popülasyonunda fazla kilo için mizaca bağlı risk faktörleri ile ilgili (özellikle </a:t>
            </a:r>
            <a:r>
              <a:rPr lang="tr-TR" dirty="0" smtClean="0"/>
              <a:t>saldırgan mizaç </a:t>
            </a:r>
            <a:r>
              <a:rPr lang="tr-TR" dirty="0" smtClean="0"/>
              <a:t>açısından) önemli bilgiler ortaya koymuştur.</a:t>
            </a:r>
          </a:p>
          <a:p>
            <a:r>
              <a:rPr lang="tr-TR" dirty="0"/>
              <a:t>Bu yaş grubundaki </a:t>
            </a:r>
            <a:r>
              <a:rPr lang="tr-TR" dirty="0" smtClean="0"/>
              <a:t>önceki </a:t>
            </a:r>
            <a:r>
              <a:rPr lang="tr-TR" dirty="0"/>
              <a:t>çalışmalar mizaç / davranış </a:t>
            </a:r>
            <a:r>
              <a:rPr lang="tr-TR" dirty="0" smtClean="0"/>
              <a:t>ve fazla kilo arasında </a:t>
            </a:r>
            <a:r>
              <a:rPr lang="tr-TR" dirty="0"/>
              <a:t>hiçbir </a:t>
            </a:r>
            <a:r>
              <a:rPr lang="tr-TR" dirty="0" smtClean="0"/>
              <a:t>ilişki bulamamıştı.</a:t>
            </a:r>
          </a:p>
          <a:p>
            <a:endParaRPr lang="tr-TR" dirty="0"/>
          </a:p>
          <a:p>
            <a:r>
              <a:rPr lang="tr-TR" dirty="0" smtClean="0"/>
              <a:t>Fazla kilo ile ilişkili olan </a:t>
            </a:r>
            <a:r>
              <a:rPr lang="tr-TR" dirty="0" smtClean="0"/>
              <a:t>ortalama </a:t>
            </a:r>
            <a:r>
              <a:rPr lang="tr-TR" dirty="0" smtClean="0"/>
              <a:t>sosyallik puanları </a:t>
            </a:r>
            <a:r>
              <a:rPr lang="tr-TR" dirty="0"/>
              <a:t>ile ilgili </a:t>
            </a:r>
            <a:r>
              <a:rPr lang="tr-TR" dirty="0" smtClean="0"/>
              <a:t>bulgular </a:t>
            </a:r>
            <a:r>
              <a:rPr lang="tr-TR" dirty="0"/>
              <a:t>kabarma ve dışadönüklüğün aşırı kilo alımı ve fazla kiloyla ilişkisi olduğunu </a:t>
            </a:r>
            <a:r>
              <a:rPr lang="tr-TR" dirty="0" smtClean="0"/>
              <a:t>gösteren önceki bulgularla büyük oranda uyumlu</a:t>
            </a:r>
          </a:p>
          <a:p>
            <a:r>
              <a:rPr lang="tr-TR" dirty="0" smtClean="0"/>
              <a:t>Sosyallikte fazla puana </a:t>
            </a:r>
            <a:r>
              <a:rPr lang="tr-TR" dirty="0"/>
              <a:t>sahip </a:t>
            </a:r>
            <a:r>
              <a:rPr lang="tr-TR" dirty="0" smtClean="0"/>
              <a:t>olanlar aktivitelerinin çok olmasından dolayı düşük ağırlıklara sahip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983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Fazla kilo </a:t>
            </a:r>
            <a:r>
              <a:rPr lang="tr-TR" dirty="0"/>
              <a:t>ile </a:t>
            </a:r>
            <a:r>
              <a:rPr lang="tr-TR" dirty="0" smtClean="0"/>
              <a:t>saldırgan</a:t>
            </a:r>
            <a:r>
              <a:rPr lang="tr-TR" dirty="0" smtClean="0"/>
              <a:t> </a:t>
            </a:r>
            <a:r>
              <a:rPr lang="tr-TR" dirty="0" smtClean="0"/>
              <a:t>mizaç ilişkisini açıklayabilecek </a:t>
            </a:r>
            <a:r>
              <a:rPr lang="tr-TR" dirty="0"/>
              <a:t>çeşitli mekanizmalar vardır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Saldırgan </a:t>
            </a:r>
            <a:r>
              <a:rPr lang="tr-TR" dirty="0" smtClean="0"/>
              <a:t>mizacın </a:t>
            </a:r>
            <a:r>
              <a:rPr lang="tr-TR" dirty="0" smtClean="0"/>
              <a:t>altta </a:t>
            </a:r>
            <a:r>
              <a:rPr lang="tr-TR" dirty="0"/>
              <a:t>yatan en önemli özelliklerinden biri, </a:t>
            </a:r>
            <a:r>
              <a:rPr lang="tr-TR" dirty="0" smtClean="0"/>
              <a:t>öz-düzenlemedir (eksikliği) (kendi </a:t>
            </a:r>
            <a:r>
              <a:rPr lang="tr-TR" dirty="0"/>
              <a:t>duygu ve davranışlarını </a:t>
            </a:r>
            <a:r>
              <a:rPr lang="tr-TR" dirty="0" smtClean="0"/>
              <a:t>düzenleme yeteneği)</a:t>
            </a:r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yetenek erken bebeklik döneminden itibaren </a:t>
            </a:r>
            <a:r>
              <a:rPr lang="tr-TR" dirty="0" smtClean="0"/>
              <a:t>mevcuttur </a:t>
            </a:r>
            <a:r>
              <a:rPr lang="tr-TR" dirty="0"/>
              <a:t>ve çocuk geliştikçe </a:t>
            </a:r>
            <a:r>
              <a:rPr lang="tr-TR" dirty="0" smtClean="0"/>
              <a:t>evrilir.</a:t>
            </a:r>
          </a:p>
          <a:p>
            <a:r>
              <a:rPr lang="tr-TR" dirty="0"/>
              <a:t>Çocuklarda özdenetim eksikliği önemli etkilere sahiptir; </a:t>
            </a:r>
            <a:r>
              <a:rPr lang="tr-TR" dirty="0" smtClean="0"/>
              <a:t>bu </a:t>
            </a:r>
            <a:r>
              <a:rPr lang="tr-TR" dirty="0"/>
              <a:t>tür çocuklar </a:t>
            </a:r>
            <a:r>
              <a:rPr lang="tr-TR" dirty="0" smtClean="0"/>
              <a:t>üzgün </a:t>
            </a:r>
            <a:r>
              <a:rPr lang="tr-TR" dirty="0"/>
              <a:t>olduğunda kendilerini </a:t>
            </a:r>
            <a:r>
              <a:rPr lang="tr-TR" dirty="0" smtClean="0"/>
              <a:t>yatıştırmada, sıkıldıklarında </a:t>
            </a:r>
            <a:r>
              <a:rPr lang="tr-TR" dirty="0"/>
              <a:t>kendilerini </a:t>
            </a:r>
            <a:r>
              <a:rPr lang="tr-TR" dirty="0" smtClean="0"/>
              <a:t>eğlendirmede sorun yaşar.</a:t>
            </a:r>
          </a:p>
          <a:p>
            <a:r>
              <a:rPr lang="tr-TR" dirty="0"/>
              <a:t>Nitekim, son zamanlarda </a:t>
            </a:r>
            <a:r>
              <a:rPr lang="tr-TR" dirty="0" smtClean="0"/>
              <a:t>yayınlar, özdenetimin </a:t>
            </a:r>
            <a:r>
              <a:rPr lang="tr-TR" dirty="0"/>
              <a:t>iki </a:t>
            </a:r>
            <a:r>
              <a:rPr lang="tr-TR" dirty="0" smtClean="0"/>
              <a:t>yönü olan dikkat </a:t>
            </a:r>
            <a:r>
              <a:rPr lang="tr-TR" dirty="0"/>
              <a:t>ve </a:t>
            </a:r>
            <a:r>
              <a:rPr lang="tr-TR" dirty="0" smtClean="0"/>
              <a:t>azmin, </a:t>
            </a:r>
            <a:r>
              <a:rPr lang="tr-TR" dirty="0"/>
              <a:t>fazla </a:t>
            </a:r>
            <a:r>
              <a:rPr lang="tr-TR" dirty="0" smtClean="0"/>
              <a:t>kilolu </a:t>
            </a:r>
            <a:r>
              <a:rPr lang="tr-TR" dirty="0"/>
              <a:t>çocuklarda zayıf olduğunu gösterdi</a:t>
            </a:r>
            <a:r>
              <a:rPr lang="tr-TR" dirty="0" smtClean="0"/>
              <a:t>.</a:t>
            </a:r>
          </a:p>
          <a:p>
            <a:r>
              <a:rPr lang="tr-TR" dirty="0"/>
              <a:t>Bu mizaç özellikleri </a:t>
            </a:r>
            <a:r>
              <a:rPr lang="tr-TR" dirty="0" smtClean="0"/>
              <a:t>çocukların hızlı doyuran aynı zamanda </a:t>
            </a:r>
            <a:r>
              <a:rPr lang="tr-TR" dirty="0" err="1" smtClean="0"/>
              <a:t>obezojenik</a:t>
            </a:r>
            <a:r>
              <a:rPr lang="tr-TR" dirty="0" smtClean="0"/>
              <a:t> olan, tatlılar ve atıştırmalıklar gibi lezzetli besinlere başvurma riskini artırır.</a:t>
            </a:r>
          </a:p>
        </p:txBody>
      </p:sp>
    </p:spTree>
    <p:extLst>
      <p:ext uri="{BB962C8B-B14F-4D97-AF65-F5344CB8AC3E}">
        <p14:creationId xmlns:p14="http://schemas.microsoft.com/office/powerpoint/2010/main" val="244349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 mizacı </a:t>
            </a:r>
            <a:r>
              <a:rPr lang="tr-TR" dirty="0" smtClean="0"/>
              <a:t>ile </a:t>
            </a:r>
            <a:r>
              <a:rPr lang="tr-TR" dirty="0"/>
              <a:t>fazla </a:t>
            </a:r>
            <a:r>
              <a:rPr lang="tr-TR" dirty="0" smtClean="0"/>
              <a:t>kilo </a:t>
            </a:r>
            <a:r>
              <a:rPr lang="tr-TR" dirty="0"/>
              <a:t>arasındaki ilişkiyi açıklamak için </a:t>
            </a:r>
            <a:r>
              <a:rPr lang="tr-TR" dirty="0" smtClean="0"/>
              <a:t>önerilen diğer </a:t>
            </a:r>
            <a:r>
              <a:rPr lang="tr-TR" dirty="0"/>
              <a:t>bir </a:t>
            </a:r>
            <a:r>
              <a:rPr lang="tr-TR" dirty="0" smtClean="0"/>
              <a:t>mekanizma ebeveynin çocuğun huysuzluklarını yatıştırmak için besinleri kullanmasıdır.</a:t>
            </a:r>
          </a:p>
          <a:p>
            <a:r>
              <a:rPr lang="tr-TR" dirty="0" smtClean="0"/>
              <a:t>Saldırgan mizaca </a:t>
            </a:r>
            <a:r>
              <a:rPr lang="tr-TR" dirty="0" smtClean="0"/>
              <a:t>sahip çocukların anneleri çocuklara daha erken katı gıdalar sunmakta ve şekerli yiyecek ve içeceklere daha sık izin vermektedir.</a:t>
            </a:r>
          </a:p>
          <a:p>
            <a:r>
              <a:rPr lang="tr-TR" dirty="0" smtClean="0"/>
              <a:t>Çocuğu yatıştırmak için besleme sadece kalori alımını arttırmaz, </a:t>
            </a:r>
            <a:r>
              <a:rPr lang="tr-TR" dirty="0"/>
              <a:t>bunun </a:t>
            </a:r>
            <a:r>
              <a:rPr lang="tr-TR" dirty="0" smtClean="0"/>
              <a:t>yanında çocuğun </a:t>
            </a:r>
            <a:r>
              <a:rPr lang="tr-TR" dirty="0"/>
              <a:t>gıda </a:t>
            </a:r>
            <a:r>
              <a:rPr lang="tr-TR" dirty="0" smtClean="0"/>
              <a:t>alımını kendi </a:t>
            </a:r>
            <a:r>
              <a:rPr lang="tr-TR" dirty="0"/>
              <a:t>kendini </a:t>
            </a:r>
            <a:r>
              <a:rPr lang="tr-TR" dirty="0" smtClean="0"/>
              <a:t>düzenlemesini </a:t>
            </a:r>
            <a:r>
              <a:rPr lang="tr-TR" dirty="0"/>
              <a:t>bozabilir.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8970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Kahvaltı alışkanlıkları </a:t>
            </a:r>
            <a:r>
              <a:rPr lang="tr-TR" dirty="0"/>
              <a:t>ile </a:t>
            </a:r>
            <a:r>
              <a:rPr lang="tr-TR" dirty="0"/>
              <a:t>saldırgan </a:t>
            </a:r>
            <a:r>
              <a:rPr lang="tr-TR" dirty="0" smtClean="0"/>
              <a:t>mizaç ilişkisini açıklama </a:t>
            </a:r>
            <a:r>
              <a:rPr lang="tr-TR" dirty="0"/>
              <a:t>açısından, </a:t>
            </a:r>
            <a:r>
              <a:rPr lang="tr-TR" dirty="0" smtClean="0"/>
              <a:t>karşılaştırılabilecek çalışmalar bulunmamakta.</a:t>
            </a:r>
          </a:p>
          <a:p>
            <a:r>
              <a:rPr lang="tr-TR" dirty="0"/>
              <a:t>Bu konu şimdiye kadar sadece </a:t>
            </a:r>
            <a:r>
              <a:rPr lang="tr-TR" dirty="0" smtClean="0"/>
              <a:t>gençlerde </a:t>
            </a:r>
            <a:r>
              <a:rPr lang="tr-TR" dirty="0"/>
              <a:t>ve ergenlerde incelenmiştir.</a:t>
            </a:r>
          </a:p>
        </p:txBody>
      </p:sp>
    </p:spTree>
    <p:extLst>
      <p:ext uri="{BB962C8B-B14F-4D97-AF65-F5344CB8AC3E}">
        <p14:creationId xmlns:p14="http://schemas.microsoft.com/office/powerpoint/2010/main" val="845327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 </a:t>
            </a:r>
            <a:r>
              <a:rPr lang="tr-TR" dirty="0"/>
              <a:t>bir kez daha çocuklarda </a:t>
            </a:r>
            <a:r>
              <a:rPr lang="tr-TR" dirty="0" smtClean="0"/>
              <a:t>fazla kilo ve </a:t>
            </a:r>
            <a:r>
              <a:rPr lang="tr-TR" dirty="0"/>
              <a:t>yeme alışkanlıkları </a:t>
            </a:r>
            <a:r>
              <a:rPr lang="tr-TR" dirty="0" smtClean="0"/>
              <a:t>için </a:t>
            </a:r>
            <a:r>
              <a:rPr lang="tr-TR" dirty="0" smtClean="0"/>
              <a:t>saldırgan </a:t>
            </a:r>
            <a:r>
              <a:rPr lang="tr-TR" dirty="0" smtClean="0"/>
              <a:t>mizacın </a:t>
            </a:r>
            <a:r>
              <a:rPr lang="tr-TR" dirty="0"/>
              <a:t>önemini ortaya koymaktadır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Çocuk kilo gelişiminde 5-7 yaş arası yağlanmanın artması nedeniyle </a:t>
            </a:r>
            <a:r>
              <a:rPr lang="tr-TR" dirty="0"/>
              <a:t>gelecek </a:t>
            </a:r>
            <a:r>
              <a:rPr lang="tr-TR" dirty="0" smtClean="0"/>
              <a:t>çalışmaların bu </a:t>
            </a:r>
            <a:r>
              <a:rPr lang="tr-TR" dirty="0"/>
              <a:t>dönemde ağırlık durumu ve </a:t>
            </a:r>
            <a:r>
              <a:rPr lang="tr-TR" dirty="0" smtClean="0"/>
              <a:t>değişimi için </a:t>
            </a:r>
            <a:r>
              <a:rPr lang="tr-TR" dirty="0"/>
              <a:t>mizaç belirleyicilerini </a:t>
            </a:r>
            <a:r>
              <a:rPr lang="tr-TR" dirty="0" smtClean="0"/>
              <a:t>araştırması gerekmekte.</a:t>
            </a:r>
          </a:p>
          <a:p>
            <a:r>
              <a:rPr lang="tr-TR" dirty="0"/>
              <a:t>Gıda tüketiminin sadece davranışsal önlemlere ek olarak, </a:t>
            </a:r>
            <a:r>
              <a:rPr lang="tr-TR" dirty="0" smtClean="0"/>
              <a:t>gıda </a:t>
            </a:r>
            <a:r>
              <a:rPr lang="tr-TR" dirty="0"/>
              <a:t>ve besin tercihleri, </a:t>
            </a:r>
            <a:r>
              <a:rPr lang="tr-TR" dirty="0" smtClean="0"/>
              <a:t>iştah, </a:t>
            </a:r>
            <a:r>
              <a:rPr lang="tr-TR" dirty="0"/>
              <a:t>ödüllendirme duyarlılığı, yeme bozuklukları, </a:t>
            </a:r>
            <a:r>
              <a:rPr lang="tr-TR" dirty="0" smtClean="0"/>
              <a:t>yeme stilleri ile </a:t>
            </a:r>
            <a:r>
              <a:rPr lang="tr-TR" dirty="0"/>
              <a:t>ilgili konuların yanı sıra </a:t>
            </a:r>
            <a:r>
              <a:rPr lang="tr-TR" dirty="0" smtClean="0"/>
              <a:t>yiyerek elde edilen memnuniyet araştırılmalıdır.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19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çocukluk </a:t>
            </a:r>
            <a:r>
              <a:rPr lang="tr-TR" dirty="0" smtClean="0"/>
              <a:t>dönemindeki </a:t>
            </a:r>
            <a:r>
              <a:rPr lang="tr-TR" dirty="0"/>
              <a:t>fazla kilo </a:t>
            </a:r>
            <a:r>
              <a:rPr lang="tr-TR" dirty="0" smtClean="0"/>
              <a:t>için beslenmeyle alakalı </a:t>
            </a:r>
            <a:r>
              <a:rPr lang="tr-TR" dirty="0"/>
              <a:t>risk faktörleri </a:t>
            </a:r>
            <a:r>
              <a:rPr lang="tr-TR" dirty="0" smtClean="0"/>
              <a:t>arasında</a:t>
            </a:r>
          </a:p>
          <a:p>
            <a:pPr lvl="1"/>
            <a:r>
              <a:rPr lang="tr-TR" dirty="0"/>
              <a:t>kahvaltı </a:t>
            </a:r>
            <a:r>
              <a:rPr lang="tr-TR" dirty="0" smtClean="0"/>
              <a:t>atlama</a:t>
            </a:r>
          </a:p>
          <a:p>
            <a:pPr lvl="1"/>
            <a:r>
              <a:rPr lang="tr-TR" dirty="0" smtClean="0"/>
              <a:t>meyve </a:t>
            </a:r>
            <a:r>
              <a:rPr lang="tr-TR" dirty="0"/>
              <a:t>ve sebze </a:t>
            </a:r>
            <a:r>
              <a:rPr lang="tr-TR" dirty="0" smtClean="0"/>
              <a:t>tüketiminde azlık</a:t>
            </a:r>
            <a:endParaRPr lang="tr-TR" dirty="0"/>
          </a:p>
          <a:p>
            <a:pPr lvl="1"/>
            <a:r>
              <a:rPr lang="tr-TR" dirty="0" smtClean="0"/>
              <a:t>şekerleme</a:t>
            </a:r>
            <a:r>
              <a:rPr lang="tr-TR" dirty="0"/>
              <a:t>, alkolsüz içecekler, meyve suları ve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/>
              <a:t>tüketimini </a:t>
            </a:r>
            <a:r>
              <a:rPr lang="tr-TR" dirty="0" smtClean="0"/>
              <a:t>artış</a:t>
            </a:r>
          </a:p>
          <a:p>
            <a:r>
              <a:rPr lang="tr-TR" dirty="0"/>
              <a:t>Kahvaltı yapmak günün </a:t>
            </a:r>
            <a:r>
              <a:rPr lang="tr-TR" dirty="0" smtClean="0"/>
              <a:t>başında </a:t>
            </a:r>
            <a:r>
              <a:rPr lang="tr-TR" dirty="0"/>
              <a:t>çocuğa temel </a:t>
            </a:r>
            <a:r>
              <a:rPr lang="tr-TR" dirty="0" smtClean="0"/>
              <a:t>aktiviteler </a:t>
            </a:r>
            <a:r>
              <a:rPr lang="tr-TR" dirty="0"/>
              <a:t>ve okulda bilişsel performans için gerekli </a:t>
            </a:r>
            <a:r>
              <a:rPr lang="tr-TR" dirty="0" smtClean="0"/>
              <a:t>olan önemli </a:t>
            </a:r>
            <a:r>
              <a:rPr lang="tr-TR" dirty="0"/>
              <a:t>besinleri </a:t>
            </a:r>
            <a:r>
              <a:rPr lang="tr-TR" dirty="0" smtClean="0"/>
              <a:t>sağlar.</a:t>
            </a:r>
          </a:p>
          <a:p>
            <a:r>
              <a:rPr lang="tr-TR" dirty="0" smtClean="0"/>
              <a:t>Ayrıca</a:t>
            </a:r>
            <a:r>
              <a:rPr lang="tr-TR" dirty="0"/>
              <a:t>, kahvaltı yapmamak </a:t>
            </a:r>
            <a:r>
              <a:rPr lang="tr-TR" dirty="0" smtClean="0"/>
              <a:t>mide </a:t>
            </a:r>
            <a:r>
              <a:rPr lang="tr-TR" dirty="0"/>
              <a:t>kazıntısını yol açar ve sonraki öğünde </a:t>
            </a:r>
            <a:r>
              <a:rPr lang="tr-TR" dirty="0" smtClean="0"/>
              <a:t>çocukları aşırı yemeye eğilimli yapar.</a:t>
            </a:r>
            <a:endParaRPr lang="tr-TR" dirty="0"/>
          </a:p>
          <a:p>
            <a:r>
              <a:rPr lang="tr-TR" dirty="0"/>
              <a:t>Çocuk kahvaltı tüketiminin belirleyicileri nadiren incelenmiştir</a:t>
            </a:r>
            <a:r>
              <a:rPr lang="tr-TR" dirty="0" smtClean="0"/>
              <a:t>.</a:t>
            </a:r>
          </a:p>
          <a:p>
            <a:r>
              <a:rPr lang="tr-TR" dirty="0"/>
              <a:t>Ancak, ebeveynlerin eğitim düzeyi </a:t>
            </a:r>
            <a:r>
              <a:rPr lang="tr-TR" dirty="0" smtClean="0"/>
              <a:t>ve </a:t>
            </a:r>
            <a:r>
              <a:rPr lang="tr-TR" dirty="0"/>
              <a:t>sosyoekonomik </a:t>
            </a:r>
            <a:r>
              <a:rPr lang="tr-TR" dirty="0" smtClean="0"/>
              <a:t>durumu </a:t>
            </a:r>
            <a:r>
              <a:rPr lang="tr-TR" dirty="0"/>
              <a:t>çocuk ve ergenlerde kahvaltı </a:t>
            </a:r>
            <a:r>
              <a:rPr lang="tr-TR" dirty="0" smtClean="0"/>
              <a:t>atlamanın </a:t>
            </a:r>
            <a:r>
              <a:rPr lang="tr-TR" dirty="0"/>
              <a:t>bir göstergesi olarak tespit edilmiştir.</a:t>
            </a:r>
          </a:p>
        </p:txBody>
      </p:sp>
    </p:spTree>
    <p:extLst>
      <p:ext uri="{BB962C8B-B14F-4D97-AF65-F5344CB8AC3E}">
        <p14:creationId xmlns:p14="http://schemas.microsoft.com/office/powerpoint/2010/main" val="85964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Çocuklarda fazla kilo için (</a:t>
            </a:r>
            <a:r>
              <a:rPr lang="tr-TR" dirty="0"/>
              <a:t>düzensiz yeme alışkanlıkları için ve </a:t>
            </a:r>
            <a:r>
              <a:rPr lang="tr-TR" dirty="0" err="1"/>
              <a:t>obezojenik</a:t>
            </a:r>
            <a:r>
              <a:rPr lang="tr-TR" dirty="0"/>
              <a:t> gıdaların tüketimi </a:t>
            </a:r>
            <a:r>
              <a:rPr lang="tr-TR" dirty="0" smtClean="0"/>
              <a:t>için) </a:t>
            </a:r>
            <a:r>
              <a:rPr lang="tr-TR" dirty="0"/>
              <a:t>birçok risk </a:t>
            </a:r>
            <a:r>
              <a:rPr lang="tr-TR" dirty="0" smtClean="0"/>
              <a:t>faktörleri tespit </a:t>
            </a:r>
            <a:r>
              <a:rPr lang="tr-TR" dirty="0"/>
              <a:t>edilmiştir.</a:t>
            </a:r>
          </a:p>
          <a:p>
            <a:pPr lvl="1"/>
            <a:r>
              <a:rPr lang="tr-TR" dirty="0"/>
              <a:t>en </a:t>
            </a:r>
            <a:r>
              <a:rPr lang="tr-TR" dirty="0" smtClean="0"/>
              <a:t>önemlisi ebeveynlerin eğitim durumu, geliri </a:t>
            </a:r>
            <a:r>
              <a:rPr lang="tr-TR" dirty="0"/>
              <a:t>ve çocuğun mahalle koşulları </a:t>
            </a:r>
            <a:r>
              <a:rPr lang="tr-TR" dirty="0" smtClean="0"/>
              <a:t>gibi </a:t>
            </a:r>
            <a:r>
              <a:rPr lang="tr-TR" dirty="0"/>
              <a:t>çevre </a:t>
            </a:r>
            <a:r>
              <a:rPr lang="tr-TR" dirty="0" smtClean="0"/>
              <a:t>koşulları</a:t>
            </a:r>
          </a:p>
          <a:p>
            <a:r>
              <a:rPr lang="tr-TR" dirty="0"/>
              <a:t>Ancak, ailelerin çocuk beslenmesinde kontrolü olmasına rağmen, </a:t>
            </a:r>
            <a:r>
              <a:rPr lang="tr-TR" dirty="0" smtClean="0"/>
              <a:t>küçük </a:t>
            </a:r>
            <a:r>
              <a:rPr lang="tr-TR" dirty="0"/>
              <a:t>çocuklar </a:t>
            </a:r>
            <a:r>
              <a:rPr lang="tr-TR" dirty="0" smtClean="0"/>
              <a:t>bile ebeveynlerin seçtiği gıdaları reddetme ve bunun yerine kendi seçtiklerini edinme imkanına sahip</a:t>
            </a:r>
          </a:p>
          <a:p>
            <a:r>
              <a:rPr lang="tr-TR" dirty="0"/>
              <a:t>Bu mücadelede, mizaç ve davranış sorunları açısından çocuğun özellikleri </a:t>
            </a:r>
            <a:r>
              <a:rPr lang="tr-TR" dirty="0" smtClean="0"/>
              <a:t>rol oynamakta</a:t>
            </a:r>
            <a:endParaRPr lang="tr-TR" dirty="0"/>
          </a:p>
          <a:p>
            <a:r>
              <a:rPr lang="tr-TR" dirty="0" smtClean="0"/>
              <a:t>Mizaç; </a:t>
            </a:r>
            <a:r>
              <a:rPr lang="tr-TR" dirty="0"/>
              <a:t>duygusal, </a:t>
            </a:r>
            <a:r>
              <a:rPr lang="tr-TR" dirty="0" err="1"/>
              <a:t>dikkatsel</a:t>
            </a:r>
            <a:r>
              <a:rPr lang="tr-TR" dirty="0"/>
              <a:t> ve </a:t>
            </a:r>
            <a:r>
              <a:rPr lang="tr-TR" dirty="0" err="1"/>
              <a:t>motorik</a:t>
            </a:r>
            <a:r>
              <a:rPr lang="tr-TR" dirty="0"/>
              <a:t> yanıtları </a:t>
            </a:r>
            <a:r>
              <a:rPr lang="tr-TR" dirty="0" smtClean="0"/>
              <a:t>kapsayan, </a:t>
            </a:r>
            <a:r>
              <a:rPr lang="tr-TR" dirty="0"/>
              <a:t>biyolojik temelli ve </a:t>
            </a:r>
            <a:r>
              <a:rPr lang="tr-TR" dirty="0" smtClean="0"/>
              <a:t>istikrarlı bir kendi </a:t>
            </a:r>
            <a:r>
              <a:rPr lang="tr-TR" dirty="0"/>
              <a:t>kendini düzenleme ve </a:t>
            </a:r>
            <a:r>
              <a:rPr lang="tr-TR" dirty="0" smtClean="0"/>
              <a:t>tepki </a:t>
            </a:r>
            <a:r>
              <a:rPr lang="tr-TR" dirty="0" err="1" smtClean="0"/>
              <a:t>paterni</a:t>
            </a:r>
            <a:endParaRPr lang="tr-TR" dirty="0" smtClean="0"/>
          </a:p>
          <a:p>
            <a:r>
              <a:rPr lang="tr-TR" dirty="0"/>
              <a:t>Mizaç doğumda mevcuttur, ancak </a:t>
            </a:r>
            <a:r>
              <a:rPr lang="tr-TR" dirty="0" smtClean="0"/>
              <a:t>çocuk </a:t>
            </a:r>
            <a:r>
              <a:rPr lang="tr-TR" dirty="0"/>
              <a:t>büyüdükçe </a:t>
            </a:r>
            <a:r>
              <a:rPr lang="tr-TR" dirty="0" smtClean="0"/>
              <a:t>gelişir </a:t>
            </a:r>
            <a:r>
              <a:rPr lang="tr-TR" dirty="0"/>
              <a:t>ve </a:t>
            </a:r>
            <a:r>
              <a:rPr lang="tr-TR" dirty="0" smtClean="0"/>
              <a:t>farklılaşır ve </a:t>
            </a:r>
            <a:r>
              <a:rPr lang="tr-TR" dirty="0"/>
              <a:t>aynı zamanda </a:t>
            </a:r>
            <a:r>
              <a:rPr lang="tr-TR" dirty="0" smtClean="0"/>
              <a:t>yaşam deneyimlerinden etkilenir ve şekillenir.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18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mizacın </a:t>
            </a:r>
            <a:r>
              <a:rPr lang="tr-TR" dirty="0"/>
              <a:t>tipik boyutları </a:t>
            </a:r>
            <a:endParaRPr lang="tr-TR" dirty="0" smtClean="0"/>
          </a:p>
          <a:p>
            <a:pPr lvl="1"/>
            <a:r>
              <a:rPr lang="tr-TR" dirty="0" smtClean="0"/>
              <a:t>içselleştirilmiş negatif duygusallık (örneğin</a:t>
            </a:r>
            <a:r>
              <a:rPr lang="tr-TR" dirty="0"/>
              <a:t>, korkulu ve üzgün) </a:t>
            </a:r>
            <a:endParaRPr lang="tr-TR" dirty="0" smtClean="0"/>
          </a:p>
          <a:p>
            <a:pPr lvl="1"/>
            <a:r>
              <a:rPr lang="tr-TR" dirty="0" smtClean="0"/>
              <a:t>dışsallaştırılmış negatif duygusallık (</a:t>
            </a:r>
            <a:r>
              <a:rPr lang="tr-TR" dirty="0"/>
              <a:t>örneğin, saldırgan ve itaatsiz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dışa dönüklük </a:t>
            </a:r>
            <a:r>
              <a:rPr lang="tr-TR" dirty="0"/>
              <a:t>ve kabarma da </a:t>
            </a:r>
            <a:r>
              <a:rPr lang="tr-TR" dirty="0" smtClean="0"/>
              <a:t>denilen pozitif duygusallık (örneğin</a:t>
            </a:r>
            <a:r>
              <a:rPr lang="tr-TR" dirty="0"/>
              <a:t>, sosyal ve aktif</a:t>
            </a:r>
            <a:r>
              <a:rPr lang="tr-TR" dirty="0" smtClean="0"/>
              <a:t>)</a:t>
            </a:r>
          </a:p>
          <a:p>
            <a:r>
              <a:rPr lang="tr-TR" dirty="0"/>
              <a:t>Kavramsal olarak, davranışsal sorunlar ve mizaç arasında güçlü bir örtüşme vardır</a:t>
            </a:r>
          </a:p>
        </p:txBody>
      </p:sp>
    </p:spTree>
    <p:extLst>
      <p:ext uri="{BB962C8B-B14F-4D97-AF65-F5344CB8AC3E}">
        <p14:creationId xmlns:p14="http://schemas.microsoft.com/office/powerpoint/2010/main" val="95259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Ebeveynlerin çocukları üzerinde </a:t>
            </a:r>
            <a:r>
              <a:rPr lang="tr-TR" dirty="0"/>
              <a:t>besleme kontrolü olmasına rağmen, </a:t>
            </a:r>
            <a:r>
              <a:rPr lang="tr-TR" dirty="0" smtClean="0"/>
              <a:t>gıda, </a:t>
            </a:r>
            <a:r>
              <a:rPr lang="tr-TR" dirty="0"/>
              <a:t>gıda miktarı ve beslenme </a:t>
            </a:r>
            <a:r>
              <a:rPr lang="tr-TR" dirty="0" smtClean="0"/>
              <a:t>zamanlaması seçimleri çocuğun mizacından etkilenir, bu </a:t>
            </a:r>
            <a:r>
              <a:rPr lang="tr-TR" dirty="0"/>
              <a:t>da </a:t>
            </a:r>
            <a:r>
              <a:rPr lang="tr-TR" dirty="0" smtClean="0"/>
              <a:t>çocuğun iştahı, </a:t>
            </a:r>
            <a:r>
              <a:rPr lang="tr-TR" dirty="0"/>
              <a:t>gıda tercihleri ve erken gelen </a:t>
            </a:r>
            <a:r>
              <a:rPr lang="tr-TR" dirty="0" smtClean="0"/>
              <a:t>istek </a:t>
            </a:r>
            <a:r>
              <a:rPr lang="tr-TR" dirty="0"/>
              <a:t>ile ilişkilidir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Çalışmalar; </a:t>
            </a:r>
            <a:r>
              <a:rPr lang="tr-TR" dirty="0" err="1"/>
              <a:t>dürtüsel</a:t>
            </a:r>
            <a:r>
              <a:rPr lang="tr-TR" dirty="0"/>
              <a:t>, duygusal, </a:t>
            </a:r>
            <a:r>
              <a:rPr lang="tr-TR" dirty="0" smtClean="0"/>
              <a:t>rol yapıcı </a:t>
            </a:r>
            <a:r>
              <a:rPr lang="tr-TR" dirty="0"/>
              <a:t>(</a:t>
            </a:r>
            <a:r>
              <a:rPr lang="tr-TR" dirty="0" err="1"/>
              <a:t>dışsallaştırıcı</a:t>
            </a:r>
            <a:r>
              <a:rPr lang="tr-TR" dirty="0"/>
              <a:t> mizaç) </a:t>
            </a:r>
            <a:r>
              <a:rPr lang="tr-TR" dirty="0" smtClean="0"/>
              <a:t>mizaç </a:t>
            </a:r>
            <a:r>
              <a:rPr lang="tr-TR" dirty="0"/>
              <a:t>özellikleri </a:t>
            </a:r>
            <a:r>
              <a:rPr lang="tr-TR" dirty="0" smtClean="0"/>
              <a:t>olan çocukların</a:t>
            </a:r>
          </a:p>
          <a:p>
            <a:pPr lvl="1"/>
            <a:r>
              <a:rPr lang="tr-TR" dirty="0"/>
              <a:t>daha kısa bir süre için anne </a:t>
            </a:r>
            <a:r>
              <a:rPr lang="tr-TR" dirty="0" smtClean="0"/>
              <a:t>sütü aldığını</a:t>
            </a:r>
          </a:p>
          <a:p>
            <a:pPr lvl="1"/>
            <a:r>
              <a:rPr lang="tr-TR" dirty="0" smtClean="0"/>
              <a:t>Daha erken ek gıdalara geçtiğini</a:t>
            </a:r>
          </a:p>
          <a:p>
            <a:pPr lvl="1"/>
            <a:r>
              <a:rPr lang="tr-TR" dirty="0"/>
              <a:t>daha fazla karbonhidrat </a:t>
            </a:r>
            <a:r>
              <a:rPr lang="tr-TR" dirty="0" smtClean="0"/>
              <a:t>tükettiğini</a:t>
            </a:r>
          </a:p>
          <a:p>
            <a:pPr lvl="1"/>
            <a:r>
              <a:rPr lang="tr-TR" dirty="0" smtClean="0"/>
              <a:t>Geceleri daha </a:t>
            </a:r>
            <a:r>
              <a:rPr lang="tr-TR" dirty="0"/>
              <a:t>sık </a:t>
            </a:r>
            <a:r>
              <a:rPr lang="tr-TR" dirty="0" smtClean="0"/>
              <a:t>tatlı </a:t>
            </a:r>
            <a:r>
              <a:rPr lang="tr-TR" dirty="0"/>
              <a:t>içecekler </a:t>
            </a:r>
            <a:r>
              <a:rPr lang="tr-TR" dirty="0" smtClean="0"/>
              <a:t>aldığını</a:t>
            </a:r>
          </a:p>
          <a:p>
            <a:pPr lvl="1"/>
            <a:r>
              <a:rPr lang="tr-TR" dirty="0" smtClean="0"/>
              <a:t>Gün boyunca </a:t>
            </a:r>
            <a:r>
              <a:rPr lang="tr-TR" dirty="0"/>
              <a:t>daha fazla </a:t>
            </a:r>
            <a:r>
              <a:rPr lang="tr-TR" dirty="0" smtClean="0"/>
              <a:t>tatlı </a:t>
            </a:r>
            <a:r>
              <a:rPr lang="tr-TR" dirty="0"/>
              <a:t>ve tatlı içecekler </a:t>
            </a:r>
            <a:r>
              <a:rPr lang="tr-TR" dirty="0" smtClean="0"/>
              <a:t>aldığını göstermiş</a:t>
            </a:r>
          </a:p>
        </p:txBody>
      </p:sp>
    </p:spTree>
    <p:extLst>
      <p:ext uri="{BB962C8B-B14F-4D97-AF65-F5344CB8AC3E}">
        <p14:creationId xmlns:p14="http://schemas.microsoft.com/office/powerpoint/2010/main" val="78702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Yine yapılan önceki çalışmalarda da içe kapanık mizaç ile şekerli yiyecek ve içecekleri tüketme arasında yüksek olasılıkla bir ilişki olduğu gösterilmiş</a:t>
            </a:r>
          </a:p>
          <a:p>
            <a:r>
              <a:rPr lang="tr-TR" dirty="0" smtClean="0"/>
              <a:t>Bu </a:t>
            </a:r>
            <a:r>
              <a:rPr lang="tr-TR" dirty="0"/>
              <a:t>bulgular annelerin sadece çocuğun beslenme ihtiyaçlarını sağlamak için değil, aynı zamanda </a:t>
            </a:r>
            <a:r>
              <a:rPr lang="tr-TR" dirty="0" smtClean="0"/>
              <a:t>çocuğun </a:t>
            </a:r>
            <a:r>
              <a:rPr lang="tr-TR" dirty="0"/>
              <a:t>olumsuz </a:t>
            </a:r>
            <a:r>
              <a:rPr lang="tr-TR" dirty="0" smtClean="0"/>
              <a:t>duygularını </a:t>
            </a:r>
            <a:r>
              <a:rPr lang="tr-TR" dirty="0"/>
              <a:t>yatıştırmak </a:t>
            </a:r>
            <a:r>
              <a:rPr lang="tr-TR" dirty="0" smtClean="0"/>
              <a:t>içinde beslenmeyi kullandığını göstermekte</a:t>
            </a:r>
          </a:p>
          <a:p>
            <a:r>
              <a:rPr lang="tr-TR" dirty="0"/>
              <a:t>Çocuk </a:t>
            </a:r>
            <a:r>
              <a:rPr lang="tr-TR" dirty="0" smtClean="0"/>
              <a:t>mizacı ile beslenme </a:t>
            </a:r>
            <a:r>
              <a:rPr lang="tr-TR" dirty="0"/>
              <a:t>alışkanlıkları </a:t>
            </a:r>
            <a:r>
              <a:rPr lang="tr-TR" dirty="0" smtClean="0"/>
              <a:t>arasında ilişkili </a:t>
            </a:r>
            <a:r>
              <a:rPr lang="tr-TR" dirty="0"/>
              <a:t>olup </a:t>
            </a:r>
            <a:r>
              <a:rPr lang="tr-TR" dirty="0" smtClean="0"/>
              <a:t>olmadığı da </a:t>
            </a:r>
            <a:r>
              <a:rPr lang="tr-TR" dirty="0"/>
              <a:t>şimdiye kadar </a:t>
            </a:r>
            <a:r>
              <a:rPr lang="tr-TR" dirty="0" smtClean="0"/>
              <a:t>çalışılmamıştır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03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çalışmanın amacı</a:t>
            </a:r>
          </a:p>
          <a:p>
            <a:r>
              <a:rPr lang="tr-TR" dirty="0"/>
              <a:t>beş yaşındaki çocuklardan oluşan büyük bir örneklemde çocuklardaki fazla kilo ve kahvaltı alışkanlıkları ile çocuk mizacı ilişkisini incelemek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995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 – çalışma dizaynı ve katılımcılar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Hamile kadınlar çocukları 5 yaşına gelene kadar takip edilmiş</a:t>
            </a:r>
          </a:p>
          <a:p>
            <a:r>
              <a:rPr lang="tr-TR" dirty="0" smtClean="0"/>
              <a:t>17409 katılımcı mevcuttu</a:t>
            </a:r>
          </a:p>
          <a:p>
            <a:r>
              <a:rPr lang="tr-TR" dirty="0"/>
              <a:t>Çalışma 1999 yılından 2008 yılına kadar hamile kadınların </a:t>
            </a:r>
            <a:r>
              <a:rPr lang="tr-TR" dirty="0" smtClean="0"/>
              <a:t>alındığı </a:t>
            </a:r>
            <a:r>
              <a:rPr lang="tr-TR" dirty="0"/>
              <a:t>Norveç Halk Sağlığı Enstitüsü tarafından yapılan Norveç Anne ve Çocuk </a:t>
            </a:r>
            <a:r>
              <a:rPr lang="tr-TR" dirty="0" err="1" smtClean="0"/>
              <a:t>Kohort</a:t>
            </a:r>
            <a:r>
              <a:rPr lang="tr-TR" dirty="0" smtClean="0"/>
              <a:t> </a:t>
            </a:r>
            <a:r>
              <a:rPr lang="tr-TR" dirty="0"/>
              <a:t>Çalışması (MOBA</a:t>
            </a:r>
            <a:r>
              <a:rPr lang="tr-TR" dirty="0" smtClean="0"/>
              <a:t>)</a:t>
            </a:r>
          </a:p>
          <a:p>
            <a:r>
              <a:rPr lang="tr-TR" dirty="0" smtClean="0"/>
              <a:t>Gebeliğin 17. haftasında ilk USG ile çalışmaya davet edildi.</a:t>
            </a:r>
          </a:p>
          <a:p>
            <a:r>
              <a:rPr lang="tr-TR" dirty="0" smtClean="0"/>
              <a:t>Katılım oranı % 42,7 oldu.</a:t>
            </a:r>
          </a:p>
          <a:p>
            <a:r>
              <a:rPr lang="tr-TR" dirty="0"/>
              <a:t>Gebelik sırasında üç </a:t>
            </a:r>
            <a:r>
              <a:rPr lang="tr-TR" dirty="0" smtClean="0"/>
              <a:t>doğumdan </a:t>
            </a:r>
            <a:r>
              <a:rPr lang="tr-TR" dirty="0"/>
              <a:t>sonra dört anket vardı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Anketler çocuk, annesi ve </a:t>
            </a:r>
            <a:r>
              <a:rPr lang="tr-TR" dirty="0"/>
              <a:t>babası ile ilgili </a:t>
            </a:r>
            <a:r>
              <a:rPr lang="tr-TR" dirty="0" smtClean="0"/>
              <a:t>sorular </a:t>
            </a:r>
            <a:r>
              <a:rPr lang="tr-TR" dirty="0"/>
              <a:t>içeriyordu.</a:t>
            </a:r>
          </a:p>
        </p:txBody>
      </p:sp>
    </p:spTree>
    <p:extLst>
      <p:ext uri="{BB962C8B-B14F-4D97-AF65-F5344CB8AC3E}">
        <p14:creationId xmlns:p14="http://schemas.microsoft.com/office/powerpoint/2010/main" val="3457060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Gökyüzü</Template>
  <TotalTime>903</TotalTime>
  <Words>1474</Words>
  <Application>Microsoft Office PowerPoint</Application>
  <PresentationFormat>Geniş ekran</PresentationFormat>
  <Paragraphs>126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Gökyüzü</vt:lpstr>
      <vt:lpstr>FAZLA KİLO VE KAHVALTI ALIŞKANLIKLARI İLE ÇOCUK MİZACININ İLİŞKİSİ</vt:lpstr>
      <vt:lpstr>GİRİŞ</vt:lpstr>
      <vt:lpstr>GİRİŞ</vt:lpstr>
      <vt:lpstr>GİRİŞ</vt:lpstr>
      <vt:lpstr>GİRİŞ</vt:lpstr>
      <vt:lpstr>GİRİŞ</vt:lpstr>
      <vt:lpstr>GİRİŞ</vt:lpstr>
      <vt:lpstr>GİRİŞ</vt:lpstr>
      <vt:lpstr>Metot – çalışma dizaynı ve katılımcılar</vt:lpstr>
      <vt:lpstr>Metot – sonuçlar</vt:lpstr>
      <vt:lpstr>METOT – MİZAÇ TESPİTİ</vt:lpstr>
      <vt:lpstr>PowerPoint Sunusu</vt:lpstr>
      <vt:lpstr>METOT – DEĞİŞKENLER</vt:lpstr>
      <vt:lpstr>Sonuçlar – tanımlayıcı istatistik</vt:lpstr>
      <vt:lpstr>Sonuçlar – tanımlayıcı istatistik</vt:lpstr>
      <vt:lpstr>SONUÇLAR – KİLO VE KAHVALTI YAPMA İLE MİZAÇ İLİŞKİSİ</vt:lpstr>
      <vt:lpstr>PowerPoint Sunusu</vt:lpstr>
      <vt:lpstr>PowerPoint Sunusu</vt:lpstr>
      <vt:lpstr>PowerPoint Sunusu</vt:lpstr>
      <vt:lpstr>TARTIŞMA</vt:lpstr>
      <vt:lpstr>TARTIŞMA</vt:lpstr>
      <vt:lpstr>TARTIŞMA</vt:lpstr>
      <vt:lpstr>TARTIŞMA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FAZLA KİLO VE KAHVALTI ALIŞKANLIKLARI İLE ÇOCUK MİZACININ İLİŞKİSİ: 5 YILLIK TOPLUM ÇALIŞMASI</dc:title>
  <dc:creator>CEYHUN YURTSEVER</dc:creator>
  <cp:lastModifiedBy>CEYHUN YURTSEVER</cp:lastModifiedBy>
  <cp:revision>48</cp:revision>
  <dcterms:created xsi:type="dcterms:W3CDTF">2016-02-13T10:19:02Z</dcterms:created>
  <dcterms:modified xsi:type="dcterms:W3CDTF">2016-02-16T10:57:28Z</dcterms:modified>
</cp:coreProperties>
</file>