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7"/>
  </p:notesMasterIdLst>
  <p:sldIdLst>
    <p:sldId id="256" r:id="rId2"/>
    <p:sldId id="325" r:id="rId3"/>
    <p:sldId id="326" r:id="rId4"/>
    <p:sldId id="334" r:id="rId5"/>
    <p:sldId id="257" r:id="rId6"/>
    <p:sldId id="258" r:id="rId7"/>
    <p:sldId id="259" r:id="rId8"/>
    <p:sldId id="327" r:id="rId9"/>
    <p:sldId id="260" r:id="rId10"/>
    <p:sldId id="318" r:id="rId11"/>
    <p:sldId id="330" r:id="rId12"/>
    <p:sldId id="262" r:id="rId13"/>
    <p:sldId id="328" r:id="rId14"/>
    <p:sldId id="331" r:id="rId15"/>
    <p:sldId id="263" r:id="rId16"/>
    <p:sldId id="264" r:id="rId17"/>
    <p:sldId id="265" r:id="rId18"/>
    <p:sldId id="332" r:id="rId19"/>
    <p:sldId id="266" r:id="rId20"/>
    <p:sldId id="268" r:id="rId21"/>
    <p:sldId id="333" r:id="rId22"/>
    <p:sldId id="269" r:id="rId23"/>
    <p:sldId id="321" r:id="rId24"/>
    <p:sldId id="322" r:id="rId25"/>
    <p:sldId id="271" r:id="rId26"/>
    <p:sldId id="272" r:id="rId27"/>
    <p:sldId id="273" r:id="rId28"/>
    <p:sldId id="274" r:id="rId29"/>
    <p:sldId id="275" r:id="rId30"/>
    <p:sldId id="276" r:id="rId31"/>
    <p:sldId id="277" r:id="rId32"/>
    <p:sldId id="278" r:id="rId33"/>
    <p:sldId id="279" r:id="rId34"/>
    <p:sldId id="280" r:id="rId35"/>
    <p:sldId id="323" r:id="rId36"/>
    <p:sldId id="282" r:id="rId37"/>
    <p:sldId id="283" r:id="rId38"/>
    <p:sldId id="284" r:id="rId39"/>
    <p:sldId id="285" r:id="rId40"/>
    <p:sldId id="286" r:id="rId41"/>
    <p:sldId id="287" r:id="rId42"/>
    <p:sldId id="288" r:id="rId43"/>
    <p:sldId id="289" r:id="rId44"/>
    <p:sldId id="290" r:id="rId45"/>
    <p:sldId id="336" r:id="rId46"/>
    <p:sldId id="291" r:id="rId47"/>
    <p:sldId id="292" r:id="rId48"/>
    <p:sldId id="293" r:id="rId49"/>
    <p:sldId id="294" r:id="rId50"/>
    <p:sldId id="295" r:id="rId51"/>
    <p:sldId id="296" r:id="rId52"/>
    <p:sldId id="337" r:id="rId53"/>
    <p:sldId id="297" r:id="rId54"/>
    <p:sldId id="338" r:id="rId55"/>
    <p:sldId id="298" r:id="rId56"/>
    <p:sldId id="299" r:id="rId57"/>
    <p:sldId id="300" r:id="rId58"/>
    <p:sldId id="301" r:id="rId59"/>
    <p:sldId id="303" r:id="rId60"/>
    <p:sldId id="339" r:id="rId61"/>
    <p:sldId id="308" r:id="rId62"/>
    <p:sldId id="309" r:id="rId63"/>
    <p:sldId id="310" r:id="rId64"/>
    <p:sldId id="311" r:id="rId65"/>
    <p:sldId id="313" r:id="rId66"/>
    <p:sldId id="314" r:id="rId67"/>
    <p:sldId id="382" r:id="rId68"/>
    <p:sldId id="315" r:id="rId69"/>
    <p:sldId id="316" r:id="rId70"/>
    <p:sldId id="341" r:id="rId71"/>
    <p:sldId id="317" r:id="rId72"/>
    <p:sldId id="324" r:id="rId73"/>
    <p:sldId id="342" r:id="rId74"/>
    <p:sldId id="343" r:id="rId75"/>
    <p:sldId id="344" r:id="rId76"/>
    <p:sldId id="345" r:id="rId77"/>
    <p:sldId id="329" r:id="rId78"/>
    <p:sldId id="346" r:id="rId79"/>
    <p:sldId id="347" r:id="rId80"/>
    <p:sldId id="348" r:id="rId81"/>
    <p:sldId id="349" r:id="rId82"/>
    <p:sldId id="350" r:id="rId83"/>
    <p:sldId id="351" r:id="rId84"/>
    <p:sldId id="352" r:id="rId85"/>
    <p:sldId id="353" r:id="rId86"/>
    <p:sldId id="354" r:id="rId87"/>
    <p:sldId id="355" r:id="rId88"/>
    <p:sldId id="356" r:id="rId89"/>
    <p:sldId id="357" r:id="rId90"/>
    <p:sldId id="358" r:id="rId91"/>
    <p:sldId id="359" r:id="rId92"/>
    <p:sldId id="360" r:id="rId93"/>
    <p:sldId id="366" r:id="rId94"/>
    <p:sldId id="361" r:id="rId95"/>
    <p:sldId id="367" r:id="rId96"/>
    <p:sldId id="362" r:id="rId97"/>
    <p:sldId id="363" r:id="rId98"/>
    <p:sldId id="364" r:id="rId99"/>
    <p:sldId id="365" r:id="rId100"/>
    <p:sldId id="379" r:id="rId101"/>
    <p:sldId id="368" r:id="rId102"/>
    <p:sldId id="369" r:id="rId103"/>
    <p:sldId id="370" r:id="rId104"/>
    <p:sldId id="371" r:id="rId105"/>
    <p:sldId id="372" r:id="rId106"/>
    <p:sldId id="373" r:id="rId107"/>
    <p:sldId id="374" r:id="rId108"/>
    <p:sldId id="375" r:id="rId109"/>
    <p:sldId id="385" r:id="rId110"/>
    <p:sldId id="377" r:id="rId111"/>
    <p:sldId id="376" r:id="rId112"/>
    <p:sldId id="380" r:id="rId113"/>
    <p:sldId id="381" r:id="rId114"/>
    <p:sldId id="383" r:id="rId115"/>
    <p:sldId id="378" r:id="rId116"/>
  </p:sldIdLst>
  <p:sldSz cx="12192000" cy="6858000"/>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47" autoAdjust="0"/>
    <p:restoredTop sz="86740" autoAdjust="0"/>
  </p:normalViewPr>
  <p:slideViewPr>
    <p:cSldViewPr snapToGrid="0">
      <p:cViewPr varScale="1">
        <p:scale>
          <a:sx n="91" d="100"/>
          <a:sy n="91" d="100"/>
        </p:scale>
        <p:origin x="-324"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0E41524B-2F86-4490-AD73-69A68DD5737F}" type="datetimeFigureOut">
              <a:rPr lang="tr-TR"/>
              <a:pPr>
                <a:defRPr/>
              </a:pPr>
              <a:t>10/16/2018</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E10808D5-1E40-4974-B389-87AC4B6F69A5}"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ayt Resmi Yer Tutucusu 1"/>
          <p:cNvSpPr>
            <a:spLocks noGrp="1" noRot="1" noChangeAspect="1"/>
          </p:cNvSpPr>
          <p:nvPr>
            <p:ph type="sldImg"/>
          </p:nvPr>
        </p:nvSpPr>
        <p:spPr bwMode="auto">
          <a:noFill/>
          <a:ln>
            <a:solidFill>
              <a:srgbClr val="000000"/>
            </a:solidFill>
            <a:miter lim="800000"/>
            <a:headEnd/>
            <a:tailEnd/>
          </a:ln>
        </p:spPr>
      </p:sp>
      <p:sp>
        <p:nvSpPr>
          <p:cNvPr id="19458" name="Not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tr-TR" smtClean="0"/>
              <a:t>Aile hekimleri hastalarını doğumdan ölüme, yaşamın her döneminde, cinsiyet ve hastalık ayrımı yapmaksızın, kapsamlı ve sürekli takip etmekle yükümlü olup; bireylerin ihtiyaçları doğrultusunda sağlık ve hastalık durumlarında uygun danışmanlık ve tedavi hizmeti vermektedir.</a:t>
            </a:r>
            <a:endParaRPr lang="en-US" smtClean="0"/>
          </a:p>
          <a:p>
            <a:pPr>
              <a:spcBef>
                <a:spcPct val="0"/>
              </a:spcBef>
            </a:pPr>
            <a:endParaRPr lang="en-US" smtClean="0"/>
          </a:p>
          <a:p>
            <a:pPr>
              <a:spcBef>
                <a:spcPct val="0"/>
              </a:spcBef>
            </a:pPr>
            <a:r>
              <a:rPr lang="tr-TR" smtClean="0"/>
              <a:t>Tüm sağlık çalışanlarında olduğu gibi hekimlerin de, meslek etiği ilkeleri ve güncel bilimsel kurallara uyma durumunun yanı sıra, topluma sunduğu sağlık hizmetinin her aşamasında, mevcut yasal düzenlemeleri bilme ve bunlara uyma sorumluluğuna sahiptir. </a:t>
            </a:r>
          </a:p>
          <a:p>
            <a:pPr>
              <a:spcBef>
                <a:spcPct val="0"/>
              </a:spcBef>
            </a:pPr>
            <a:endParaRPr lang="tr-TR" smtClean="0"/>
          </a:p>
          <a:p>
            <a:pPr>
              <a:spcBef>
                <a:spcPct val="0"/>
              </a:spcBef>
            </a:pPr>
            <a:endParaRPr lang="tr-TR" smtClean="0"/>
          </a:p>
        </p:txBody>
      </p:sp>
      <p:sp>
        <p:nvSpPr>
          <p:cNvPr id="19459"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D31CC07-E281-43CA-B4C8-AB24AF449C57}" type="slidenum">
              <a:rPr lang="tr-TR">
                <a:cs typeface="Arial" charset="0"/>
              </a:rPr>
              <a:pPr fontAlgn="base">
                <a:spcBef>
                  <a:spcPct val="0"/>
                </a:spcBef>
                <a:spcAft>
                  <a:spcPct val="0"/>
                </a:spcAft>
              </a:pPr>
              <a:t>5</a:t>
            </a:fld>
            <a:endParaRPr lang="tr-TR">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ayt Resmi Yer Tutucusu 1"/>
          <p:cNvSpPr>
            <a:spLocks noGrp="1" noRot="1" noChangeAspect="1"/>
          </p:cNvSpPr>
          <p:nvPr>
            <p:ph type="sldImg"/>
          </p:nvPr>
        </p:nvSpPr>
        <p:spPr bwMode="auto">
          <a:noFill/>
          <a:ln>
            <a:solidFill>
              <a:srgbClr val="000000"/>
            </a:solidFill>
            <a:miter lim="800000"/>
            <a:headEnd/>
            <a:tailEnd/>
          </a:ln>
        </p:spPr>
      </p:sp>
      <p:sp>
        <p:nvSpPr>
          <p:cNvPr id="66562" name="Not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tr-TR" smtClean="0"/>
              <a:t> ‘Hastanın hayatını kurtarmanın veya sağlığını korumanın mümkün olmadığı durumlarda ızdırabını azaltmaya veya dindirmeye çalışma zorunluluğu mevcuttur.’</a:t>
            </a:r>
          </a:p>
          <a:p>
            <a:pPr>
              <a:spcBef>
                <a:spcPct val="0"/>
              </a:spcBef>
            </a:pPr>
            <a:endParaRPr lang="tr-TR" smtClean="0"/>
          </a:p>
        </p:txBody>
      </p:sp>
      <p:sp>
        <p:nvSpPr>
          <p:cNvPr id="66563"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C1309D-85CD-45E1-8087-934CCB2DF03F}" type="slidenum">
              <a:rPr lang="tr-TR">
                <a:cs typeface="Arial" charset="0"/>
              </a:rPr>
              <a:pPr fontAlgn="base">
                <a:spcBef>
                  <a:spcPct val="0"/>
                </a:spcBef>
                <a:spcAft>
                  <a:spcPct val="0"/>
                </a:spcAft>
              </a:pPr>
              <a:t>42</a:t>
            </a:fld>
            <a:endParaRPr lang="tr-TR">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ayt Resmi Yer Tutucusu 1"/>
          <p:cNvSpPr>
            <a:spLocks noGrp="1" noRot="1" noChangeAspect="1"/>
          </p:cNvSpPr>
          <p:nvPr>
            <p:ph type="sldImg"/>
          </p:nvPr>
        </p:nvSpPr>
        <p:spPr bwMode="auto">
          <a:noFill/>
          <a:ln>
            <a:solidFill>
              <a:srgbClr val="000000"/>
            </a:solidFill>
            <a:miter lim="800000"/>
            <a:headEnd/>
            <a:tailEnd/>
          </a:ln>
        </p:spPr>
      </p:sp>
      <p:sp>
        <p:nvSpPr>
          <p:cNvPr id="76802" name="Not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tr-TR" smtClean="0"/>
              <a:t>Bu bilirkişi, şikayet edilen hekimin tıp bilimine uygun olup olmadığı ve ilgili sorumluluk alanını ihlal etmediği yönünde araştıracağından sıklıkla yine hekim olmak zorundadır. </a:t>
            </a:r>
          </a:p>
          <a:p>
            <a:pPr>
              <a:spcBef>
                <a:spcPct val="0"/>
              </a:spcBef>
            </a:pPr>
            <a:endParaRPr lang="tr-TR" smtClean="0"/>
          </a:p>
        </p:txBody>
      </p:sp>
      <p:sp>
        <p:nvSpPr>
          <p:cNvPr id="76803"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E9DCFF-F351-4CB1-B769-CB8716BD0DD8}" type="slidenum">
              <a:rPr lang="tr-TR">
                <a:cs typeface="Arial" charset="0"/>
              </a:rPr>
              <a:pPr fontAlgn="base">
                <a:spcBef>
                  <a:spcPct val="0"/>
                </a:spcBef>
                <a:spcAft>
                  <a:spcPct val="0"/>
                </a:spcAft>
              </a:pPr>
              <a:t>51</a:t>
            </a:fld>
            <a:endParaRPr lang="tr-TR">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ayt Resmi Yer Tutucusu 1"/>
          <p:cNvSpPr>
            <a:spLocks noGrp="1" noRot="1" noChangeAspect="1"/>
          </p:cNvSpPr>
          <p:nvPr>
            <p:ph type="sldImg"/>
          </p:nvPr>
        </p:nvSpPr>
        <p:spPr bwMode="auto">
          <a:noFill/>
          <a:ln>
            <a:solidFill>
              <a:srgbClr val="000000"/>
            </a:solidFill>
            <a:miter lim="800000"/>
            <a:headEnd/>
            <a:tailEnd/>
          </a:ln>
        </p:spPr>
      </p:sp>
      <p:sp>
        <p:nvSpPr>
          <p:cNvPr id="21506" name="Not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21507"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BA83A37-37BD-4242-A8A5-06BBB00B2AF8}" type="slidenum">
              <a:rPr lang="tr-TR">
                <a:cs typeface="Arial" charset="0"/>
              </a:rPr>
              <a:pPr fontAlgn="base">
                <a:spcBef>
                  <a:spcPct val="0"/>
                </a:spcBef>
                <a:spcAft>
                  <a:spcPct val="0"/>
                </a:spcAft>
              </a:pPr>
              <a:t>6</a:t>
            </a:fld>
            <a:endParaRPr lang="tr-TR">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ayt Resmi Yer Tutucusu 1"/>
          <p:cNvSpPr>
            <a:spLocks noGrp="1" noRot="1" noChangeAspect="1"/>
          </p:cNvSpPr>
          <p:nvPr>
            <p:ph type="sldImg"/>
          </p:nvPr>
        </p:nvSpPr>
        <p:spPr bwMode="auto">
          <a:noFill/>
          <a:ln>
            <a:solidFill>
              <a:srgbClr val="000000"/>
            </a:solidFill>
            <a:miter lim="800000"/>
            <a:headEnd/>
            <a:tailEnd/>
          </a:ln>
        </p:spPr>
      </p:sp>
      <p:sp>
        <p:nvSpPr>
          <p:cNvPr id="27650" name="Not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27651"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EA719B5-3CAC-4E8C-AE43-002D37518022}" type="slidenum">
              <a:rPr lang="tr-TR">
                <a:cs typeface="Arial" charset="0"/>
              </a:rPr>
              <a:pPr fontAlgn="base">
                <a:spcBef>
                  <a:spcPct val="0"/>
                </a:spcBef>
                <a:spcAft>
                  <a:spcPct val="0"/>
                </a:spcAft>
              </a:pPr>
              <a:t>11</a:t>
            </a:fld>
            <a:endParaRPr lang="tr-TR">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ayt Resmi Yer Tutucusu 1"/>
          <p:cNvSpPr>
            <a:spLocks noGrp="1" noRot="1" noChangeAspect="1"/>
          </p:cNvSpPr>
          <p:nvPr>
            <p:ph type="sldImg"/>
          </p:nvPr>
        </p:nvSpPr>
        <p:spPr bwMode="auto">
          <a:noFill/>
          <a:ln>
            <a:solidFill>
              <a:srgbClr val="000000"/>
            </a:solidFill>
            <a:miter lim="800000"/>
            <a:headEnd/>
            <a:tailEnd/>
          </a:ln>
        </p:spPr>
      </p:sp>
      <p:sp>
        <p:nvSpPr>
          <p:cNvPr id="31746" name="Not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31747"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97BF1E-CD47-401F-8328-7FA600E33AEF}" type="slidenum">
              <a:rPr lang="tr-TR">
                <a:cs typeface="Arial" charset="0"/>
              </a:rPr>
              <a:pPr fontAlgn="base">
                <a:spcBef>
                  <a:spcPct val="0"/>
                </a:spcBef>
                <a:spcAft>
                  <a:spcPct val="0"/>
                </a:spcAft>
              </a:pPr>
              <a:t>14</a:t>
            </a:fld>
            <a:endParaRPr lang="tr-TR">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ayt Resmi Yer Tutucusu 1"/>
          <p:cNvSpPr>
            <a:spLocks noGrp="1" noRot="1" noChangeAspect="1"/>
          </p:cNvSpPr>
          <p:nvPr>
            <p:ph type="sldImg"/>
          </p:nvPr>
        </p:nvSpPr>
        <p:spPr bwMode="auto">
          <a:noFill/>
          <a:ln>
            <a:solidFill>
              <a:srgbClr val="000000"/>
            </a:solidFill>
            <a:miter lim="800000"/>
            <a:headEnd/>
            <a:tailEnd/>
          </a:ln>
        </p:spPr>
      </p:sp>
      <p:sp>
        <p:nvSpPr>
          <p:cNvPr id="36866" name="Not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36867"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57BDB7-40DC-4444-B410-6AB456B9ED3E}" type="slidenum">
              <a:rPr lang="tr-TR">
                <a:cs typeface="Arial" charset="0"/>
              </a:rPr>
              <a:pPr fontAlgn="base">
                <a:spcBef>
                  <a:spcPct val="0"/>
                </a:spcBef>
                <a:spcAft>
                  <a:spcPct val="0"/>
                </a:spcAft>
              </a:pPr>
              <a:t>18</a:t>
            </a:fld>
            <a:endParaRPr lang="tr-TR">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ayt Resmi Yer Tutucusu 1"/>
          <p:cNvSpPr>
            <a:spLocks noGrp="1" noRot="1" noChangeAspect="1"/>
          </p:cNvSpPr>
          <p:nvPr>
            <p:ph type="sldImg"/>
          </p:nvPr>
        </p:nvSpPr>
        <p:spPr bwMode="auto">
          <a:noFill/>
          <a:ln>
            <a:solidFill>
              <a:srgbClr val="000000"/>
            </a:solidFill>
            <a:miter lim="800000"/>
            <a:headEnd/>
            <a:tailEnd/>
          </a:ln>
        </p:spPr>
      </p:sp>
      <p:sp>
        <p:nvSpPr>
          <p:cNvPr id="48130" name="Not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tr-TR" smtClean="0"/>
              <a:t>Hekimin hasta hekim ilişkisinde edindiği her türlü bilgi mesleki sır kapsamına girer ve kişisel bilgiler ancak hastanın izni ile paylaşılabilir. </a:t>
            </a:r>
          </a:p>
          <a:p>
            <a:pPr>
              <a:spcBef>
                <a:spcPct val="0"/>
              </a:spcBef>
            </a:pPr>
            <a:endParaRPr lang="tr-TR" smtClean="0"/>
          </a:p>
        </p:txBody>
      </p:sp>
      <p:sp>
        <p:nvSpPr>
          <p:cNvPr id="48131"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C4C513-BA3C-4A42-93A4-56464511081B}" type="slidenum">
              <a:rPr lang="tr-TR">
                <a:cs typeface="Arial" charset="0"/>
              </a:rPr>
              <a:pPr fontAlgn="base">
                <a:spcBef>
                  <a:spcPct val="0"/>
                </a:spcBef>
                <a:spcAft>
                  <a:spcPct val="0"/>
                </a:spcAft>
              </a:pPr>
              <a:t>28</a:t>
            </a:fld>
            <a:endParaRPr lang="tr-TR">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ayt Resmi Yer Tutucusu 1"/>
          <p:cNvSpPr>
            <a:spLocks noGrp="1" noRot="1" noChangeAspect="1"/>
          </p:cNvSpPr>
          <p:nvPr>
            <p:ph type="sldImg"/>
          </p:nvPr>
        </p:nvSpPr>
        <p:spPr bwMode="auto">
          <a:noFill/>
          <a:ln>
            <a:solidFill>
              <a:srgbClr val="000000"/>
            </a:solidFill>
            <a:miter lim="800000"/>
            <a:headEnd/>
            <a:tailEnd/>
          </a:ln>
        </p:spPr>
      </p:sp>
      <p:sp>
        <p:nvSpPr>
          <p:cNvPr id="51202" name="Not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tr-TR" smtClean="0"/>
              <a:t>denilerek bilgi vermenin usülü belirlenmiştir.</a:t>
            </a:r>
          </a:p>
          <a:p>
            <a:pPr>
              <a:spcBef>
                <a:spcPct val="0"/>
              </a:spcBef>
            </a:pPr>
            <a:endParaRPr lang="tr-TR" smtClean="0"/>
          </a:p>
        </p:txBody>
      </p:sp>
      <p:sp>
        <p:nvSpPr>
          <p:cNvPr id="51203"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C2C663B-7D50-43F8-8A09-1E609EB8BBA0}" type="slidenum">
              <a:rPr lang="tr-TR">
                <a:cs typeface="Arial" charset="0"/>
              </a:rPr>
              <a:pPr fontAlgn="base">
                <a:spcBef>
                  <a:spcPct val="0"/>
                </a:spcBef>
                <a:spcAft>
                  <a:spcPct val="0"/>
                </a:spcAft>
              </a:pPr>
              <a:t>30</a:t>
            </a:fld>
            <a:endParaRPr lang="tr-TR">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ayt Resmi Yer Tutucusu 1"/>
          <p:cNvSpPr>
            <a:spLocks noGrp="1" noRot="1" noChangeAspect="1"/>
          </p:cNvSpPr>
          <p:nvPr>
            <p:ph type="sldImg"/>
          </p:nvPr>
        </p:nvSpPr>
        <p:spPr bwMode="auto">
          <a:noFill/>
          <a:ln>
            <a:solidFill>
              <a:srgbClr val="000000"/>
            </a:solidFill>
            <a:miter lim="800000"/>
            <a:headEnd/>
            <a:tailEnd/>
          </a:ln>
        </p:spPr>
      </p:sp>
      <p:sp>
        <p:nvSpPr>
          <p:cNvPr id="55298" name="Not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tr-TR" smtClean="0"/>
              <a:t>Tıp etiği gereği hekimin, hastanın özerkliğine ve kendi geleceğini belirleme hakkına saygı göstermesini gerektirir.</a:t>
            </a:r>
          </a:p>
          <a:p>
            <a:pPr>
              <a:spcBef>
                <a:spcPct val="0"/>
              </a:spcBef>
            </a:pPr>
            <a:r>
              <a:rPr lang="tr-TR" smtClean="0"/>
              <a:t>Bu nedenle hekimin hastayı hastalığı ve tedavi yöntemleri konusunda bilgilendirmesi önemlidir. </a:t>
            </a:r>
          </a:p>
          <a:p>
            <a:pPr>
              <a:spcBef>
                <a:spcPct val="0"/>
              </a:spcBef>
            </a:pPr>
            <a:endParaRPr lang="tr-TR" smtClean="0"/>
          </a:p>
        </p:txBody>
      </p:sp>
      <p:sp>
        <p:nvSpPr>
          <p:cNvPr id="55299"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C454501-76D2-47D1-95EB-F418FEDDC0F2}" type="slidenum">
              <a:rPr lang="tr-TR">
                <a:cs typeface="Arial" charset="0"/>
              </a:rPr>
              <a:pPr fontAlgn="base">
                <a:spcBef>
                  <a:spcPct val="0"/>
                </a:spcBef>
                <a:spcAft>
                  <a:spcPct val="0"/>
                </a:spcAft>
              </a:pPr>
              <a:t>33</a:t>
            </a:fld>
            <a:endParaRPr lang="tr-TR">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ayt Resmi Yer Tutucusu 1"/>
          <p:cNvSpPr>
            <a:spLocks noGrp="1" noRot="1" noChangeAspect="1"/>
          </p:cNvSpPr>
          <p:nvPr>
            <p:ph type="sldImg"/>
          </p:nvPr>
        </p:nvSpPr>
        <p:spPr bwMode="auto">
          <a:noFill/>
          <a:ln>
            <a:solidFill>
              <a:srgbClr val="000000"/>
            </a:solidFill>
            <a:miter lim="800000"/>
            <a:headEnd/>
            <a:tailEnd/>
          </a:ln>
        </p:spPr>
      </p:sp>
      <p:sp>
        <p:nvSpPr>
          <p:cNvPr id="58370" name="Not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tr-TR" smtClean="0"/>
              <a:t>Hastanın kararını bilmenin mümkün olmadığı durumlarda ise, bu kararın sağlık çalışanları tarafından verilmesi gerekebilir.</a:t>
            </a:r>
          </a:p>
          <a:p>
            <a:pPr>
              <a:spcBef>
                <a:spcPct val="0"/>
              </a:spcBef>
            </a:pPr>
            <a:endParaRPr lang="tr-TR" smtClean="0"/>
          </a:p>
        </p:txBody>
      </p:sp>
      <p:sp>
        <p:nvSpPr>
          <p:cNvPr id="58371"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3E11026-1D84-45D6-BF8F-CE71ABA0A9C3}" type="slidenum">
              <a:rPr lang="tr-TR">
                <a:cs typeface="Arial" charset="0"/>
              </a:rPr>
              <a:pPr fontAlgn="base">
                <a:spcBef>
                  <a:spcPct val="0"/>
                </a:spcBef>
                <a:spcAft>
                  <a:spcPct val="0"/>
                </a:spcAft>
              </a:pPr>
              <a:t>35</a:t>
            </a:fld>
            <a:endParaRPr lang="tr-TR">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extLst>
          </p:cNvPr>
          <p:cNvSpPr>
            <a:spLocks noGrp="1"/>
          </p:cNvSpPr>
          <p:nvPr>
            <p:ph type="dt" sz="half" idx="10"/>
          </p:nvPr>
        </p:nvSpPr>
        <p:spPr/>
        <p:txBody>
          <a:bodyPr/>
          <a:lstStyle>
            <a:lvl1pPr>
              <a:defRPr/>
            </a:lvl1pPr>
          </a:lstStyle>
          <a:p>
            <a:pPr>
              <a:defRPr/>
            </a:pPr>
            <a:fld id="{87A82257-859D-4001-9C8B-88A4941AA68F}" type="datetimeFigureOut">
              <a:rPr lang="tr-TR"/>
              <a:pPr>
                <a:defRPr/>
              </a:pPr>
              <a:t>10/16/2018</a:t>
            </a:fld>
            <a:endParaRPr lang="tr-TR"/>
          </a:p>
        </p:txBody>
      </p:sp>
      <p:sp>
        <p:nvSpPr>
          <p:cNvPr id="5" name="Alt Bilgi Yer Tutucusu 4">
            <a:extLst>
              <a:ext uri="{FF2B5EF4-FFF2-40B4-BE49-F238E27FC236}"/>
            </a:extLst>
          </p:cNvPr>
          <p:cNvSpPr>
            <a:spLocks noGrp="1"/>
          </p:cNvSpPr>
          <p:nvPr>
            <p:ph type="ftr" sz="quarter" idx="11"/>
          </p:nvPr>
        </p:nvSpPr>
        <p:spPr/>
        <p:txBody>
          <a:bodyPr/>
          <a:lstStyle>
            <a:lvl1pPr>
              <a:defRPr/>
            </a:lvl1pPr>
          </a:lstStyle>
          <a:p>
            <a:pPr>
              <a:defRPr/>
            </a:pPr>
            <a:endParaRPr lang="tr-TR"/>
          </a:p>
        </p:txBody>
      </p:sp>
      <p:sp>
        <p:nvSpPr>
          <p:cNvPr id="6" name="Slayt Numarası Yer Tutucusu 5">
            <a:extLst>
              <a:ext uri="{FF2B5EF4-FFF2-40B4-BE49-F238E27FC236}"/>
            </a:extLst>
          </p:cNvPr>
          <p:cNvSpPr>
            <a:spLocks noGrp="1"/>
          </p:cNvSpPr>
          <p:nvPr>
            <p:ph type="sldNum" sz="quarter" idx="12"/>
          </p:nvPr>
        </p:nvSpPr>
        <p:spPr/>
        <p:txBody>
          <a:bodyPr/>
          <a:lstStyle>
            <a:lvl1pPr>
              <a:defRPr/>
            </a:lvl1pPr>
          </a:lstStyle>
          <a:p>
            <a:pPr>
              <a:defRPr/>
            </a:pPr>
            <a:fld id="{4827CBB7-A3FD-4DF7-A977-7625F7E6070C}"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extLst>
          </p:cNvPr>
          <p:cNvSpPr>
            <a:spLocks noGrp="1"/>
          </p:cNvSpPr>
          <p:nvPr>
            <p:ph type="dt" sz="half" idx="10"/>
          </p:nvPr>
        </p:nvSpPr>
        <p:spPr/>
        <p:txBody>
          <a:bodyPr/>
          <a:lstStyle>
            <a:lvl1pPr>
              <a:defRPr/>
            </a:lvl1pPr>
          </a:lstStyle>
          <a:p>
            <a:pPr>
              <a:defRPr/>
            </a:pPr>
            <a:fld id="{BD247A04-A8C3-4865-89CF-9791F0301EFB}" type="datetimeFigureOut">
              <a:rPr lang="tr-TR"/>
              <a:pPr>
                <a:defRPr/>
              </a:pPr>
              <a:t>10/16/2018</a:t>
            </a:fld>
            <a:endParaRPr lang="tr-TR"/>
          </a:p>
        </p:txBody>
      </p:sp>
      <p:sp>
        <p:nvSpPr>
          <p:cNvPr id="5" name="Alt Bilgi Yer Tutucusu 4">
            <a:extLst>
              <a:ext uri="{FF2B5EF4-FFF2-40B4-BE49-F238E27FC236}"/>
            </a:extLst>
          </p:cNvPr>
          <p:cNvSpPr>
            <a:spLocks noGrp="1"/>
          </p:cNvSpPr>
          <p:nvPr>
            <p:ph type="ftr" sz="quarter" idx="11"/>
          </p:nvPr>
        </p:nvSpPr>
        <p:spPr/>
        <p:txBody>
          <a:bodyPr/>
          <a:lstStyle>
            <a:lvl1pPr>
              <a:defRPr/>
            </a:lvl1pPr>
          </a:lstStyle>
          <a:p>
            <a:pPr>
              <a:defRPr/>
            </a:pPr>
            <a:endParaRPr lang="tr-TR"/>
          </a:p>
        </p:txBody>
      </p:sp>
      <p:sp>
        <p:nvSpPr>
          <p:cNvPr id="6" name="Slayt Numarası Yer Tutucusu 5">
            <a:extLst>
              <a:ext uri="{FF2B5EF4-FFF2-40B4-BE49-F238E27FC236}"/>
            </a:extLst>
          </p:cNvPr>
          <p:cNvSpPr>
            <a:spLocks noGrp="1"/>
          </p:cNvSpPr>
          <p:nvPr>
            <p:ph type="sldNum" sz="quarter" idx="12"/>
          </p:nvPr>
        </p:nvSpPr>
        <p:spPr/>
        <p:txBody>
          <a:bodyPr/>
          <a:lstStyle>
            <a:lvl1pPr>
              <a:defRPr/>
            </a:lvl1pPr>
          </a:lstStyle>
          <a:p>
            <a:pPr>
              <a:defRPr/>
            </a:pPr>
            <a:fld id="{877C06F0-A829-4BF3-86C6-0C3915FC3096}"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extLst>
          </p:cNvPr>
          <p:cNvSpPr>
            <a:spLocks noGrp="1"/>
          </p:cNvSpPr>
          <p:nvPr>
            <p:ph type="dt" sz="half" idx="10"/>
          </p:nvPr>
        </p:nvSpPr>
        <p:spPr/>
        <p:txBody>
          <a:bodyPr/>
          <a:lstStyle>
            <a:lvl1pPr>
              <a:defRPr/>
            </a:lvl1pPr>
          </a:lstStyle>
          <a:p>
            <a:pPr>
              <a:defRPr/>
            </a:pPr>
            <a:fld id="{00A45F82-1926-498F-9B06-DF64DE6BDE6A}" type="datetimeFigureOut">
              <a:rPr lang="tr-TR"/>
              <a:pPr>
                <a:defRPr/>
              </a:pPr>
              <a:t>10/16/2018</a:t>
            </a:fld>
            <a:endParaRPr lang="tr-TR"/>
          </a:p>
        </p:txBody>
      </p:sp>
      <p:sp>
        <p:nvSpPr>
          <p:cNvPr id="5" name="Alt Bilgi Yer Tutucusu 4">
            <a:extLst>
              <a:ext uri="{FF2B5EF4-FFF2-40B4-BE49-F238E27FC236}"/>
            </a:extLst>
          </p:cNvPr>
          <p:cNvSpPr>
            <a:spLocks noGrp="1"/>
          </p:cNvSpPr>
          <p:nvPr>
            <p:ph type="ftr" sz="quarter" idx="11"/>
          </p:nvPr>
        </p:nvSpPr>
        <p:spPr/>
        <p:txBody>
          <a:bodyPr/>
          <a:lstStyle>
            <a:lvl1pPr>
              <a:defRPr/>
            </a:lvl1pPr>
          </a:lstStyle>
          <a:p>
            <a:pPr>
              <a:defRPr/>
            </a:pPr>
            <a:endParaRPr lang="tr-TR"/>
          </a:p>
        </p:txBody>
      </p:sp>
      <p:sp>
        <p:nvSpPr>
          <p:cNvPr id="6" name="Slayt Numarası Yer Tutucusu 5">
            <a:extLst>
              <a:ext uri="{FF2B5EF4-FFF2-40B4-BE49-F238E27FC236}"/>
            </a:extLst>
          </p:cNvPr>
          <p:cNvSpPr>
            <a:spLocks noGrp="1"/>
          </p:cNvSpPr>
          <p:nvPr>
            <p:ph type="sldNum" sz="quarter" idx="12"/>
          </p:nvPr>
        </p:nvSpPr>
        <p:spPr/>
        <p:txBody>
          <a:bodyPr/>
          <a:lstStyle>
            <a:lvl1pPr>
              <a:defRPr/>
            </a:lvl1pPr>
          </a:lstStyle>
          <a:p>
            <a:pPr>
              <a:defRPr/>
            </a:pPr>
            <a:fld id="{4D7489EC-9A8E-4B4A-8B22-E2F9CF94E492}"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extLst>
          </p:cNvPr>
          <p:cNvSpPr>
            <a:spLocks noGrp="1"/>
          </p:cNvSpPr>
          <p:nvPr>
            <p:ph type="dt" sz="half" idx="10"/>
          </p:nvPr>
        </p:nvSpPr>
        <p:spPr/>
        <p:txBody>
          <a:bodyPr/>
          <a:lstStyle>
            <a:lvl1pPr>
              <a:defRPr/>
            </a:lvl1pPr>
          </a:lstStyle>
          <a:p>
            <a:pPr>
              <a:defRPr/>
            </a:pPr>
            <a:fld id="{BB1CF6B8-B016-45A6-B8C5-B5F12974DE35}" type="datetimeFigureOut">
              <a:rPr lang="tr-TR"/>
              <a:pPr>
                <a:defRPr/>
              </a:pPr>
              <a:t>10/16/2018</a:t>
            </a:fld>
            <a:endParaRPr lang="tr-TR"/>
          </a:p>
        </p:txBody>
      </p:sp>
      <p:sp>
        <p:nvSpPr>
          <p:cNvPr id="5" name="Alt Bilgi Yer Tutucusu 4">
            <a:extLst>
              <a:ext uri="{FF2B5EF4-FFF2-40B4-BE49-F238E27FC236}"/>
            </a:extLst>
          </p:cNvPr>
          <p:cNvSpPr>
            <a:spLocks noGrp="1"/>
          </p:cNvSpPr>
          <p:nvPr>
            <p:ph type="ftr" sz="quarter" idx="11"/>
          </p:nvPr>
        </p:nvSpPr>
        <p:spPr/>
        <p:txBody>
          <a:bodyPr/>
          <a:lstStyle>
            <a:lvl1pPr>
              <a:defRPr/>
            </a:lvl1pPr>
          </a:lstStyle>
          <a:p>
            <a:pPr>
              <a:defRPr/>
            </a:pPr>
            <a:endParaRPr lang="tr-TR"/>
          </a:p>
        </p:txBody>
      </p:sp>
      <p:sp>
        <p:nvSpPr>
          <p:cNvPr id="6" name="Slayt Numarası Yer Tutucusu 5">
            <a:extLst>
              <a:ext uri="{FF2B5EF4-FFF2-40B4-BE49-F238E27FC236}"/>
            </a:extLst>
          </p:cNvPr>
          <p:cNvSpPr>
            <a:spLocks noGrp="1"/>
          </p:cNvSpPr>
          <p:nvPr>
            <p:ph type="sldNum" sz="quarter" idx="12"/>
          </p:nvPr>
        </p:nvSpPr>
        <p:spPr/>
        <p:txBody>
          <a:bodyPr/>
          <a:lstStyle>
            <a:lvl1pPr>
              <a:defRPr/>
            </a:lvl1pPr>
          </a:lstStyle>
          <a:p>
            <a:pPr>
              <a:defRPr/>
            </a:pPr>
            <a:fld id="{046B98B3-C77B-487D-9081-803AF28749B7}"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extLst>
          </p:cNvPr>
          <p:cNvSpPr>
            <a:spLocks noGrp="1"/>
          </p:cNvSpPr>
          <p:nvPr>
            <p:ph type="dt" sz="half" idx="10"/>
          </p:nvPr>
        </p:nvSpPr>
        <p:spPr/>
        <p:txBody>
          <a:bodyPr/>
          <a:lstStyle>
            <a:lvl1pPr>
              <a:defRPr/>
            </a:lvl1pPr>
          </a:lstStyle>
          <a:p>
            <a:pPr>
              <a:defRPr/>
            </a:pPr>
            <a:fld id="{F0AC4F15-2B85-4DF2-87D7-27D10D265162}" type="datetimeFigureOut">
              <a:rPr lang="tr-TR"/>
              <a:pPr>
                <a:defRPr/>
              </a:pPr>
              <a:t>10/16/2018</a:t>
            </a:fld>
            <a:endParaRPr lang="tr-TR"/>
          </a:p>
        </p:txBody>
      </p:sp>
      <p:sp>
        <p:nvSpPr>
          <p:cNvPr id="5" name="Alt Bilgi Yer Tutucusu 4">
            <a:extLst>
              <a:ext uri="{FF2B5EF4-FFF2-40B4-BE49-F238E27FC236}"/>
            </a:extLst>
          </p:cNvPr>
          <p:cNvSpPr>
            <a:spLocks noGrp="1"/>
          </p:cNvSpPr>
          <p:nvPr>
            <p:ph type="ftr" sz="quarter" idx="11"/>
          </p:nvPr>
        </p:nvSpPr>
        <p:spPr/>
        <p:txBody>
          <a:bodyPr/>
          <a:lstStyle>
            <a:lvl1pPr>
              <a:defRPr/>
            </a:lvl1pPr>
          </a:lstStyle>
          <a:p>
            <a:pPr>
              <a:defRPr/>
            </a:pPr>
            <a:endParaRPr lang="tr-TR"/>
          </a:p>
        </p:txBody>
      </p:sp>
      <p:sp>
        <p:nvSpPr>
          <p:cNvPr id="6" name="Slayt Numarası Yer Tutucusu 5">
            <a:extLst>
              <a:ext uri="{FF2B5EF4-FFF2-40B4-BE49-F238E27FC236}"/>
            </a:extLst>
          </p:cNvPr>
          <p:cNvSpPr>
            <a:spLocks noGrp="1"/>
          </p:cNvSpPr>
          <p:nvPr>
            <p:ph type="sldNum" sz="quarter" idx="12"/>
          </p:nvPr>
        </p:nvSpPr>
        <p:spPr/>
        <p:txBody>
          <a:bodyPr/>
          <a:lstStyle>
            <a:lvl1pPr>
              <a:defRPr/>
            </a:lvl1pPr>
          </a:lstStyle>
          <a:p>
            <a:pPr>
              <a:defRPr/>
            </a:pPr>
            <a:fld id="{1B56CE8B-F42A-4E80-9DA6-90B73D0A875F}"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3">
            <a:extLst>
              <a:ext uri="{FF2B5EF4-FFF2-40B4-BE49-F238E27FC236}"/>
            </a:extLst>
          </p:cNvPr>
          <p:cNvSpPr>
            <a:spLocks noGrp="1"/>
          </p:cNvSpPr>
          <p:nvPr>
            <p:ph type="dt" sz="half" idx="10"/>
          </p:nvPr>
        </p:nvSpPr>
        <p:spPr/>
        <p:txBody>
          <a:bodyPr/>
          <a:lstStyle>
            <a:lvl1pPr>
              <a:defRPr/>
            </a:lvl1pPr>
          </a:lstStyle>
          <a:p>
            <a:pPr>
              <a:defRPr/>
            </a:pPr>
            <a:fld id="{E8062038-AD47-464B-BD5F-5E758845E0E8}" type="datetimeFigureOut">
              <a:rPr lang="tr-TR"/>
              <a:pPr>
                <a:defRPr/>
              </a:pPr>
              <a:t>10/16/2018</a:t>
            </a:fld>
            <a:endParaRPr lang="tr-TR"/>
          </a:p>
        </p:txBody>
      </p:sp>
      <p:sp>
        <p:nvSpPr>
          <p:cNvPr id="6" name="Alt Bilgi Yer Tutucusu 4">
            <a:extLst>
              <a:ext uri="{FF2B5EF4-FFF2-40B4-BE49-F238E27FC236}"/>
            </a:extLst>
          </p:cNvPr>
          <p:cNvSpPr>
            <a:spLocks noGrp="1"/>
          </p:cNvSpPr>
          <p:nvPr>
            <p:ph type="ftr" sz="quarter" idx="11"/>
          </p:nvPr>
        </p:nvSpPr>
        <p:spPr/>
        <p:txBody>
          <a:bodyPr/>
          <a:lstStyle>
            <a:lvl1pPr>
              <a:defRPr/>
            </a:lvl1pPr>
          </a:lstStyle>
          <a:p>
            <a:pPr>
              <a:defRPr/>
            </a:pPr>
            <a:endParaRPr lang="tr-TR"/>
          </a:p>
        </p:txBody>
      </p:sp>
      <p:sp>
        <p:nvSpPr>
          <p:cNvPr id="7" name="Slayt Numarası Yer Tutucusu 5">
            <a:extLst>
              <a:ext uri="{FF2B5EF4-FFF2-40B4-BE49-F238E27FC236}"/>
            </a:extLst>
          </p:cNvPr>
          <p:cNvSpPr>
            <a:spLocks noGrp="1"/>
          </p:cNvSpPr>
          <p:nvPr>
            <p:ph type="sldNum" sz="quarter" idx="12"/>
          </p:nvPr>
        </p:nvSpPr>
        <p:spPr/>
        <p:txBody>
          <a:bodyPr/>
          <a:lstStyle>
            <a:lvl1pPr>
              <a:defRPr/>
            </a:lvl1pPr>
          </a:lstStyle>
          <a:p>
            <a:pPr>
              <a:defRPr/>
            </a:pPr>
            <a:fld id="{B4ACC8C5-6353-40B7-930A-105018A022A3}"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3">
            <a:extLst>
              <a:ext uri="{FF2B5EF4-FFF2-40B4-BE49-F238E27FC236}"/>
            </a:extLst>
          </p:cNvPr>
          <p:cNvSpPr>
            <a:spLocks noGrp="1"/>
          </p:cNvSpPr>
          <p:nvPr>
            <p:ph type="dt" sz="half" idx="10"/>
          </p:nvPr>
        </p:nvSpPr>
        <p:spPr/>
        <p:txBody>
          <a:bodyPr/>
          <a:lstStyle>
            <a:lvl1pPr>
              <a:defRPr/>
            </a:lvl1pPr>
          </a:lstStyle>
          <a:p>
            <a:pPr>
              <a:defRPr/>
            </a:pPr>
            <a:fld id="{49ABE856-43BB-4E87-A963-09D4EE1595FB}" type="datetimeFigureOut">
              <a:rPr lang="tr-TR"/>
              <a:pPr>
                <a:defRPr/>
              </a:pPr>
              <a:t>10/16/2018</a:t>
            </a:fld>
            <a:endParaRPr lang="tr-TR"/>
          </a:p>
        </p:txBody>
      </p:sp>
      <p:sp>
        <p:nvSpPr>
          <p:cNvPr id="8" name="Alt Bilgi Yer Tutucusu 4">
            <a:extLst>
              <a:ext uri="{FF2B5EF4-FFF2-40B4-BE49-F238E27FC236}"/>
            </a:extLst>
          </p:cNvPr>
          <p:cNvSpPr>
            <a:spLocks noGrp="1"/>
          </p:cNvSpPr>
          <p:nvPr>
            <p:ph type="ftr" sz="quarter" idx="11"/>
          </p:nvPr>
        </p:nvSpPr>
        <p:spPr/>
        <p:txBody>
          <a:bodyPr/>
          <a:lstStyle>
            <a:lvl1pPr>
              <a:defRPr/>
            </a:lvl1pPr>
          </a:lstStyle>
          <a:p>
            <a:pPr>
              <a:defRPr/>
            </a:pPr>
            <a:endParaRPr lang="tr-TR"/>
          </a:p>
        </p:txBody>
      </p:sp>
      <p:sp>
        <p:nvSpPr>
          <p:cNvPr id="9" name="Slayt Numarası Yer Tutucusu 5">
            <a:extLst>
              <a:ext uri="{FF2B5EF4-FFF2-40B4-BE49-F238E27FC236}"/>
            </a:extLst>
          </p:cNvPr>
          <p:cNvSpPr>
            <a:spLocks noGrp="1"/>
          </p:cNvSpPr>
          <p:nvPr>
            <p:ph type="sldNum" sz="quarter" idx="12"/>
          </p:nvPr>
        </p:nvSpPr>
        <p:spPr/>
        <p:txBody>
          <a:bodyPr/>
          <a:lstStyle>
            <a:lvl1pPr>
              <a:defRPr/>
            </a:lvl1pPr>
          </a:lstStyle>
          <a:p>
            <a:pPr>
              <a:defRPr/>
            </a:pPr>
            <a:fld id="{E00E200D-C0F2-45E7-8CA3-E475CB7C4202}"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a:lstStyle/>
          <a:p>
            <a:r>
              <a:rPr lang="tr-TR"/>
              <a:t>Asıl başlık stilini düzenlemek için tıklayın</a:t>
            </a:r>
          </a:p>
        </p:txBody>
      </p:sp>
      <p:sp>
        <p:nvSpPr>
          <p:cNvPr id="3" name="Veri Yer Tutucusu 3">
            <a:extLst>
              <a:ext uri="{FF2B5EF4-FFF2-40B4-BE49-F238E27FC236}"/>
            </a:extLst>
          </p:cNvPr>
          <p:cNvSpPr>
            <a:spLocks noGrp="1"/>
          </p:cNvSpPr>
          <p:nvPr>
            <p:ph type="dt" sz="half" idx="10"/>
          </p:nvPr>
        </p:nvSpPr>
        <p:spPr/>
        <p:txBody>
          <a:bodyPr/>
          <a:lstStyle>
            <a:lvl1pPr>
              <a:defRPr/>
            </a:lvl1pPr>
          </a:lstStyle>
          <a:p>
            <a:pPr>
              <a:defRPr/>
            </a:pPr>
            <a:fld id="{05D7A44B-572E-4A7E-88C6-551964D5FC11}" type="datetimeFigureOut">
              <a:rPr lang="tr-TR"/>
              <a:pPr>
                <a:defRPr/>
              </a:pPr>
              <a:t>10/16/2018</a:t>
            </a:fld>
            <a:endParaRPr lang="tr-TR"/>
          </a:p>
        </p:txBody>
      </p:sp>
      <p:sp>
        <p:nvSpPr>
          <p:cNvPr id="4" name="Alt Bilgi Yer Tutucusu 4">
            <a:extLst>
              <a:ext uri="{FF2B5EF4-FFF2-40B4-BE49-F238E27FC236}"/>
            </a:extLst>
          </p:cNvPr>
          <p:cNvSpPr>
            <a:spLocks noGrp="1"/>
          </p:cNvSpPr>
          <p:nvPr>
            <p:ph type="ftr" sz="quarter" idx="11"/>
          </p:nvPr>
        </p:nvSpPr>
        <p:spPr/>
        <p:txBody>
          <a:bodyPr/>
          <a:lstStyle>
            <a:lvl1pPr>
              <a:defRPr/>
            </a:lvl1pPr>
          </a:lstStyle>
          <a:p>
            <a:pPr>
              <a:defRPr/>
            </a:pPr>
            <a:endParaRPr lang="tr-TR"/>
          </a:p>
        </p:txBody>
      </p:sp>
      <p:sp>
        <p:nvSpPr>
          <p:cNvPr id="5" name="Slayt Numarası Yer Tutucusu 5">
            <a:extLst>
              <a:ext uri="{FF2B5EF4-FFF2-40B4-BE49-F238E27FC236}"/>
            </a:extLst>
          </p:cNvPr>
          <p:cNvSpPr>
            <a:spLocks noGrp="1"/>
          </p:cNvSpPr>
          <p:nvPr>
            <p:ph type="sldNum" sz="quarter" idx="12"/>
          </p:nvPr>
        </p:nvSpPr>
        <p:spPr/>
        <p:txBody>
          <a:bodyPr/>
          <a:lstStyle>
            <a:lvl1pPr>
              <a:defRPr/>
            </a:lvl1pPr>
          </a:lstStyle>
          <a:p>
            <a:pPr>
              <a:defRPr/>
            </a:pPr>
            <a:fld id="{8315294A-50CC-438E-8A8F-25DDF4DD7F0B}"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a:extLst>
              <a:ext uri="{FF2B5EF4-FFF2-40B4-BE49-F238E27FC236}"/>
            </a:extLst>
          </p:cNvPr>
          <p:cNvSpPr>
            <a:spLocks noGrp="1"/>
          </p:cNvSpPr>
          <p:nvPr>
            <p:ph type="dt" sz="half" idx="10"/>
          </p:nvPr>
        </p:nvSpPr>
        <p:spPr/>
        <p:txBody>
          <a:bodyPr/>
          <a:lstStyle>
            <a:lvl1pPr>
              <a:defRPr/>
            </a:lvl1pPr>
          </a:lstStyle>
          <a:p>
            <a:pPr>
              <a:defRPr/>
            </a:pPr>
            <a:fld id="{595E7A1E-4AA9-4047-9E26-503B4B958BEC}" type="datetimeFigureOut">
              <a:rPr lang="tr-TR"/>
              <a:pPr>
                <a:defRPr/>
              </a:pPr>
              <a:t>10/16/2018</a:t>
            </a:fld>
            <a:endParaRPr lang="tr-TR"/>
          </a:p>
        </p:txBody>
      </p:sp>
      <p:sp>
        <p:nvSpPr>
          <p:cNvPr id="3" name="Alt Bilgi Yer Tutucusu 4">
            <a:extLst>
              <a:ext uri="{FF2B5EF4-FFF2-40B4-BE49-F238E27FC236}"/>
            </a:extLst>
          </p:cNvPr>
          <p:cNvSpPr>
            <a:spLocks noGrp="1"/>
          </p:cNvSpPr>
          <p:nvPr>
            <p:ph type="ftr" sz="quarter" idx="11"/>
          </p:nvPr>
        </p:nvSpPr>
        <p:spPr/>
        <p:txBody>
          <a:bodyPr/>
          <a:lstStyle>
            <a:lvl1pPr>
              <a:defRPr/>
            </a:lvl1pPr>
          </a:lstStyle>
          <a:p>
            <a:pPr>
              <a:defRPr/>
            </a:pPr>
            <a:endParaRPr lang="tr-TR"/>
          </a:p>
        </p:txBody>
      </p:sp>
      <p:sp>
        <p:nvSpPr>
          <p:cNvPr id="4" name="Slayt Numarası Yer Tutucusu 5">
            <a:extLst>
              <a:ext uri="{FF2B5EF4-FFF2-40B4-BE49-F238E27FC236}"/>
            </a:extLst>
          </p:cNvPr>
          <p:cNvSpPr>
            <a:spLocks noGrp="1"/>
          </p:cNvSpPr>
          <p:nvPr>
            <p:ph type="sldNum" sz="quarter" idx="12"/>
          </p:nvPr>
        </p:nvSpPr>
        <p:spPr/>
        <p:txBody>
          <a:bodyPr/>
          <a:lstStyle>
            <a:lvl1pPr>
              <a:defRPr/>
            </a:lvl1pPr>
          </a:lstStyle>
          <a:p>
            <a:pPr>
              <a:defRPr/>
            </a:pPr>
            <a:fld id="{7717B986-2421-49D1-99D5-1A3E41A0BA95}"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3">
            <a:extLst>
              <a:ext uri="{FF2B5EF4-FFF2-40B4-BE49-F238E27FC236}"/>
            </a:extLst>
          </p:cNvPr>
          <p:cNvSpPr>
            <a:spLocks noGrp="1"/>
          </p:cNvSpPr>
          <p:nvPr>
            <p:ph type="dt" sz="half" idx="10"/>
          </p:nvPr>
        </p:nvSpPr>
        <p:spPr/>
        <p:txBody>
          <a:bodyPr/>
          <a:lstStyle>
            <a:lvl1pPr>
              <a:defRPr/>
            </a:lvl1pPr>
          </a:lstStyle>
          <a:p>
            <a:pPr>
              <a:defRPr/>
            </a:pPr>
            <a:fld id="{8FFBC6CA-6645-4263-B30E-E6173B947589}" type="datetimeFigureOut">
              <a:rPr lang="tr-TR"/>
              <a:pPr>
                <a:defRPr/>
              </a:pPr>
              <a:t>10/16/2018</a:t>
            </a:fld>
            <a:endParaRPr lang="tr-TR"/>
          </a:p>
        </p:txBody>
      </p:sp>
      <p:sp>
        <p:nvSpPr>
          <p:cNvPr id="6" name="Alt Bilgi Yer Tutucusu 4">
            <a:extLst>
              <a:ext uri="{FF2B5EF4-FFF2-40B4-BE49-F238E27FC236}"/>
            </a:extLst>
          </p:cNvPr>
          <p:cNvSpPr>
            <a:spLocks noGrp="1"/>
          </p:cNvSpPr>
          <p:nvPr>
            <p:ph type="ftr" sz="quarter" idx="11"/>
          </p:nvPr>
        </p:nvSpPr>
        <p:spPr/>
        <p:txBody>
          <a:bodyPr/>
          <a:lstStyle>
            <a:lvl1pPr>
              <a:defRPr/>
            </a:lvl1pPr>
          </a:lstStyle>
          <a:p>
            <a:pPr>
              <a:defRPr/>
            </a:pPr>
            <a:endParaRPr lang="tr-TR"/>
          </a:p>
        </p:txBody>
      </p:sp>
      <p:sp>
        <p:nvSpPr>
          <p:cNvPr id="7" name="Slayt Numarası Yer Tutucusu 5">
            <a:extLst>
              <a:ext uri="{FF2B5EF4-FFF2-40B4-BE49-F238E27FC236}"/>
            </a:extLst>
          </p:cNvPr>
          <p:cNvSpPr>
            <a:spLocks noGrp="1"/>
          </p:cNvSpPr>
          <p:nvPr>
            <p:ph type="sldNum" sz="quarter" idx="12"/>
          </p:nvPr>
        </p:nvSpPr>
        <p:spPr/>
        <p:txBody>
          <a:bodyPr/>
          <a:lstStyle>
            <a:lvl1pPr>
              <a:defRPr/>
            </a:lvl1pPr>
          </a:lstStyle>
          <a:p>
            <a:pPr>
              <a:defRPr/>
            </a:pPr>
            <a:fld id="{6FAAA3B8-966F-414D-BBB4-C55DDEF0D3A3}"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a:extLst>
              <a:ext uri="{FF2B5EF4-FFF2-40B4-BE49-F238E27FC236}"/>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3">
            <a:extLst>
              <a:ext uri="{FF2B5EF4-FFF2-40B4-BE49-F238E27FC236}"/>
            </a:extLst>
          </p:cNvPr>
          <p:cNvSpPr>
            <a:spLocks noGrp="1"/>
          </p:cNvSpPr>
          <p:nvPr>
            <p:ph type="dt" sz="half" idx="10"/>
          </p:nvPr>
        </p:nvSpPr>
        <p:spPr/>
        <p:txBody>
          <a:bodyPr/>
          <a:lstStyle>
            <a:lvl1pPr>
              <a:defRPr/>
            </a:lvl1pPr>
          </a:lstStyle>
          <a:p>
            <a:pPr>
              <a:defRPr/>
            </a:pPr>
            <a:fld id="{F5D8AF07-FD34-4F2B-804D-185962E5217A}" type="datetimeFigureOut">
              <a:rPr lang="tr-TR"/>
              <a:pPr>
                <a:defRPr/>
              </a:pPr>
              <a:t>10/16/2018</a:t>
            </a:fld>
            <a:endParaRPr lang="tr-TR"/>
          </a:p>
        </p:txBody>
      </p:sp>
      <p:sp>
        <p:nvSpPr>
          <p:cNvPr id="6" name="Alt Bilgi Yer Tutucusu 4">
            <a:extLst>
              <a:ext uri="{FF2B5EF4-FFF2-40B4-BE49-F238E27FC236}"/>
            </a:extLst>
          </p:cNvPr>
          <p:cNvSpPr>
            <a:spLocks noGrp="1"/>
          </p:cNvSpPr>
          <p:nvPr>
            <p:ph type="ftr" sz="quarter" idx="11"/>
          </p:nvPr>
        </p:nvSpPr>
        <p:spPr/>
        <p:txBody>
          <a:bodyPr/>
          <a:lstStyle>
            <a:lvl1pPr>
              <a:defRPr/>
            </a:lvl1pPr>
          </a:lstStyle>
          <a:p>
            <a:pPr>
              <a:defRPr/>
            </a:pPr>
            <a:endParaRPr lang="tr-TR"/>
          </a:p>
        </p:txBody>
      </p:sp>
      <p:sp>
        <p:nvSpPr>
          <p:cNvPr id="7" name="Slayt Numarası Yer Tutucusu 5">
            <a:extLst>
              <a:ext uri="{FF2B5EF4-FFF2-40B4-BE49-F238E27FC236}"/>
            </a:extLst>
          </p:cNvPr>
          <p:cNvSpPr>
            <a:spLocks noGrp="1"/>
          </p:cNvSpPr>
          <p:nvPr>
            <p:ph type="sldNum" sz="quarter" idx="12"/>
          </p:nvPr>
        </p:nvSpPr>
        <p:spPr/>
        <p:txBody>
          <a:bodyPr/>
          <a:lstStyle>
            <a:lvl1pPr>
              <a:defRPr/>
            </a:lvl1pPr>
          </a:lstStyle>
          <a:p>
            <a:pPr>
              <a:defRPr/>
            </a:pPr>
            <a:fld id="{E7E45122-DE1D-4594-9B0B-6A5E4FDA1B57}"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stilini düzenlemek için tıklayın</a:t>
            </a:r>
          </a:p>
        </p:txBody>
      </p:sp>
      <p:sp>
        <p:nvSpPr>
          <p:cNvPr id="1027" name="Metin Yer Tutucusu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Veri Yer Tutucusu 3">
            <a:extLst>
              <a:ext uri="{FF2B5EF4-FFF2-40B4-BE49-F238E27FC236}"/>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8B16EBB4-6740-4ACC-8E2B-B5E796236783}" type="datetimeFigureOut">
              <a:rPr lang="tr-TR"/>
              <a:pPr>
                <a:defRPr/>
              </a:pPr>
              <a:t>10/16/2018</a:t>
            </a:fld>
            <a:endParaRPr lang="tr-TR"/>
          </a:p>
        </p:txBody>
      </p:sp>
      <p:sp>
        <p:nvSpPr>
          <p:cNvPr id="5" name="Alt Bilgi Yer Tutucusu 4">
            <a:extLst>
              <a:ext uri="{FF2B5EF4-FFF2-40B4-BE49-F238E27FC236}"/>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Slayt Numarası Yer Tutucusu 5">
            <a:extLst>
              <a:ext uri="{FF2B5EF4-FFF2-40B4-BE49-F238E27FC236}"/>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8B9E683-1697-4005-BCE0-C909DAC6A270}"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defRPr>
      </a:lvl2pPr>
      <a:lvl3pPr algn="l" rtl="0" fontAlgn="base">
        <a:lnSpc>
          <a:spcPct val="90000"/>
        </a:lnSpc>
        <a:spcBef>
          <a:spcPct val="0"/>
        </a:spcBef>
        <a:spcAft>
          <a:spcPct val="0"/>
        </a:spcAft>
        <a:defRPr sz="4400">
          <a:solidFill>
            <a:schemeClr val="tx1"/>
          </a:solidFill>
          <a:latin typeface="Calibri Light"/>
        </a:defRPr>
      </a:lvl3pPr>
      <a:lvl4pPr algn="l" rtl="0" fontAlgn="base">
        <a:lnSpc>
          <a:spcPct val="90000"/>
        </a:lnSpc>
        <a:spcBef>
          <a:spcPct val="0"/>
        </a:spcBef>
        <a:spcAft>
          <a:spcPct val="0"/>
        </a:spcAft>
        <a:defRPr sz="4400">
          <a:solidFill>
            <a:schemeClr val="tx1"/>
          </a:solidFill>
          <a:latin typeface="Calibri Light"/>
        </a:defRPr>
      </a:lvl4pPr>
      <a:lvl5pPr algn="l" rtl="0" fontAlgn="base">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ctrTitle"/>
          </p:nvPr>
        </p:nvSpPr>
        <p:spPr/>
        <p:txBody>
          <a:bodyPr rtlCol="0">
            <a:normAutofit/>
          </a:bodyPr>
          <a:lstStyle/>
          <a:p>
            <a:pPr fontAlgn="auto">
              <a:spcAft>
                <a:spcPts val="0"/>
              </a:spcAft>
              <a:defRPr/>
            </a:pPr>
            <a:r>
              <a:rPr lang="tr-TR" dirty="0">
                <a:latin typeface="+mn-lt"/>
              </a:rPr>
              <a:t>Aile hekimliğinde yasalar ve yasal konular</a:t>
            </a:r>
          </a:p>
        </p:txBody>
      </p:sp>
      <p:sp>
        <p:nvSpPr>
          <p:cNvPr id="14338" name="Alt Başlık 2"/>
          <p:cNvSpPr>
            <a:spLocks noGrp="1"/>
          </p:cNvSpPr>
          <p:nvPr>
            <p:ph type="subTitle" idx="1"/>
          </p:nvPr>
        </p:nvSpPr>
        <p:spPr>
          <a:xfrm>
            <a:off x="1524000" y="3827463"/>
            <a:ext cx="9144000" cy="1655762"/>
          </a:xfrm>
        </p:spPr>
        <p:txBody>
          <a:bodyPr/>
          <a:lstStyle/>
          <a:p>
            <a:r>
              <a:rPr lang="tr-TR" sz="2800" smtClean="0"/>
              <a:t>Ktü Tıp Fakültesi Aile Hekimliği AD</a:t>
            </a:r>
          </a:p>
          <a:p>
            <a:r>
              <a:rPr lang="tr-TR" sz="2800" smtClean="0"/>
              <a:t>Araş. Gör. Dr. Hatice Çavuş</a:t>
            </a:r>
          </a:p>
          <a:p>
            <a:r>
              <a:rPr lang="tr-TR" sz="2800" smtClean="0"/>
              <a:t>09.10.2018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rmAutofit/>
          </a:bodyPr>
          <a:lstStyle/>
          <a:p>
            <a:pPr fontAlgn="auto">
              <a:spcAft>
                <a:spcPts val="0"/>
              </a:spcAft>
              <a:defRPr/>
            </a:pPr>
            <a:r>
              <a:rPr lang="tr-TR" sz="3600" dirty="0">
                <a:latin typeface="+mn-lt"/>
              </a:rPr>
              <a:t> Tıbbı Uygulama Hataları </a:t>
            </a:r>
          </a:p>
        </p:txBody>
      </p:sp>
      <p:sp>
        <p:nvSpPr>
          <p:cNvPr id="3" name="İçerik Yer Tutucusu 2">
            <a:extLst>
              <a:ext uri="{FF2B5EF4-FFF2-40B4-BE49-F238E27FC236}"/>
            </a:extLst>
          </p:cNvPr>
          <p:cNvSpPr>
            <a:spLocks noGrp="1"/>
          </p:cNvSpPr>
          <p:nvPr>
            <p:ph idx="1"/>
          </p:nvPr>
        </p:nvSpPr>
        <p:spPr>
          <a:xfrm>
            <a:off x="838200" y="1570038"/>
            <a:ext cx="10515600" cy="4606925"/>
          </a:xfrm>
        </p:spPr>
        <p:txBody>
          <a:bodyPr rtlCol="0">
            <a:normAutofit fontScale="77500" lnSpcReduction="20000"/>
          </a:bodyPr>
          <a:lstStyle/>
          <a:p>
            <a:pPr marL="0" indent="0" fontAlgn="auto">
              <a:spcAft>
                <a:spcPts val="0"/>
              </a:spcAft>
              <a:buFont typeface="Arial" panose="020B0604020202020204" pitchFamily="34" charset="0"/>
              <a:buNone/>
              <a:defRPr/>
            </a:pPr>
            <a:r>
              <a:rPr lang="tr-TR" dirty="0"/>
              <a:t>   </a:t>
            </a:r>
            <a:r>
              <a:rPr lang="tr-TR" sz="3100" b="1" dirty="0"/>
              <a:t>H</a:t>
            </a:r>
            <a:r>
              <a:rPr lang="en-US" sz="3100" b="1" dirty="0" err="1"/>
              <a:t>asta</a:t>
            </a:r>
            <a:r>
              <a:rPr lang="en-US" sz="3100" b="1" dirty="0"/>
              <a:t> </a:t>
            </a:r>
            <a:r>
              <a:rPr lang="en-US" sz="3100" b="1" dirty="0" err="1"/>
              <a:t>ve</a:t>
            </a:r>
            <a:r>
              <a:rPr lang="en-US" sz="3100" b="1" dirty="0"/>
              <a:t> </a:t>
            </a:r>
            <a:r>
              <a:rPr lang="en-US" sz="3100" b="1" dirty="0" err="1"/>
              <a:t>yakınlarının</a:t>
            </a:r>
            <a:r>
              <a:rPr lang="en-US" sz="3100" b="1" dirty="0"/>
              <a:t> </a:t>
            </a:r>
            <a:r>
              <a:rPr lang="en-US" sz="3100" b="1" dirty="0" err="1"/>
              <a:t>hekime</a:t>
            </a:r>
            <a:r>
              <a:rPr lang="en-US" sz="3100" b="1" dirty="0"/>
              <a:t> </a:t>
            </a:r>
            <a:r>
              <a:rPr lang="en-US" sz="3100" b="1" dirty="0" err="1"/>
              <a:t>en</a:t>
            </a:r>
            <a:r>
              <a:rPr lang="en-US" sz="3100" b="1" dirty="0"/>
              <a:t> </a:t>
            </a:r>
            <a:r>
              <a:rPr lang="en-US" sz="3100" b="1" dirty="0" err="1"/>
              <a:t>çok</a:t>
            </a:r>
            <a:r>
              <a:rPr lang="en-US" sz="3100" b="1" dirty="0"/>
              <a:t> </a:t>
            </a:r>
            <a:r>
              <a:rPr lang="en-US" sz="3100" b="1" dirty="0" err="1"/>
              <a:t>dava</a:t>
            </a:r>
            <a:r>
              <a:rPr lang="en-US" sz="3100" b="1" dirty="0"/>
              <a:t> </a:t>
            </a:r>
            <a:r>
              <a:rPr lang="en-US" sz="3100" b="1" dirty="0" err="1"/>
              <a:t>açma</a:t>
            </a:r>
            <a:r>
              <a:rPr lang="en-US" sz="3100" b="1" dirty="0"/>
              <a:t> </a:t>
            </a:r>
            <a:r>
              <a:rPr lang="en-US" sz="3100" b="1" dirty="0" err="1"/>
              <a:t>nedenleri</a:t>
            </a:r>
            <a:r>
              <a:rPr lang="en-US" sz="3100" b="1" dirty="0"/>
              <a:t>;</a:t>
            </a:r>
          </a:p>
          <a:p>
            <a:pPr fontAlgn="auto">
              <a:spcAft>
                <a:spcPts val="0"/>
              </a:spcAft>
              <a:buFont typeface="Arial" panose="020B0604020202020204" pitchFamily="34" charset="0"/>
              <a:buChar char="•"/>
              <a:defRPr/>
            </a:pPr>
            <a:endParaRPr lang="tr-TR" sz="3100" dirty="0"/>
          </a:p>
          <a:p>
            <a:pPr fontAlgn="auto">
              <a:spcAft>
                <a:spcPts val="0"/>
              </a:spcAft>
              <a:buFont typeface="Arial" panose="020B0604020202020204" pitchFamily="34" charset="0"/>
              <a:buChar char="•"/>
              <a:defRPr/>
            </a:pPr>
            <a:r>
              <a:rPr lang="en-US" sz="3100" dirty="0" err="1"/>
              <a:t>Hastanın</a:t>
            </a:r>
            <a:r>
              <a:rPr lang="en-US" sz="3100" dirty="0"/>
              <a:t> </a:t>
            </a:r>
            <a:r>
              <a:rPr lang="en-US" sz="3100" dirty="0" err="1"/>
              <a:t>işlev</a:t>
            </a:r>
            <a:r>
              <a:rPr lang="en-US" sz="3100" dirty="0"/>
              <a:t> </a:t>
            </a:r>
            <a:r>
              <a:rPr lang="en-US" sz="3100" dirty="0" err="1"/>
              <a:t>durumuna</a:t>
            </a:r>
            <a:r>
              <a:rPr lang="en-US" sz="3100" dirty="0"/>
              <a:t> </a:t>
            </a:r>
            <a:r>
              <a:rPr lang="en-US" sz="3100" dirty="0" err="1"/>
              <a:t>dikkat</a:t>
            </a:r>
            <a:r>
              <a:rPr lang="en-US" sz="3100" dirty="0"/>
              <a:t> </a:t>
            </a:r>
            <a:r>
              <a:rPr lang="en-US" sz="3100" dirty="0" err="1"/>
              <a:t>etmemesi</a:t>
            </a:r>
            <a:r>
              <a:rPr lang="en-US" sz="3100" dirty="0"/>
              <a:t> </a:t>
            </a:r>
            <a:endParaRPr lang="tr-TR" sz="3100" dirty="0"/>
          </a:p>
          <a:p>
            <a:pPr fontAlgn="auto">
              <a:spcAft>
                <a:spcPts val="0"/>
              </a:spcAft>
              <a:buFont typeface="Arial" panose="020B0604020202020204" pitchFamily="34" charset="0"/>
              <a:buChar char="•"/>
              <a:defRPr/>
            </a:pPr>
            <a:r>
              <a:rPr lang="tr-TR" sz="3100" dirty="0"/>
              <a:t>K</a:t>
            </a:r>
            <a:r>
              <a:rPr lang="en-US" sz="3100" dirty="0" err="1"/>
              <a:t>abalık</a:t>
            </a:r>
            <a:r>
              <a:rPr lang="en-US" sz="3100" dirty="0"/>
              <a:t> </a:t>
            </a:r>
            <a:r>
              <a:rPr lang="en-US" sz="3100" dirty="0" err="1"/>
              <a:t>yapması</a:t>
            </a:r>
            <a:endParaRPr lang="tr-TR" sz="3100" dirty="0"/>
          </a:p>
          <a:p>
            <a:pPr fontAlgn="auto">
              <a:spcAft>
                <a:spcPts val="0"/>
              </a:spcAft>
              <a:buFont typeface="Arial" panose="020B0604020202020204" pitchFamily="34" charset="0"/>
              <a:buChar char="•"/>
              <a:defRPr/>
            </a:pPr>
            <a:r>
              <a:rPr lang="tr-TR" sz="3100" dirty="0"/>
              <a:t>A</a:t>
            </a:r>
            <a:r>
              <a:rPr lang="en-US" sz="3100" dirty="0"/>
              <a:t>lay </a:t>
            </a:r>
            <a:r>
              <a:rPr lang="en-US" sz="3100" dirty="0" err="1"/>
              <a:t>etmesi</a:t>
            </a:r>
            <a:endParaRPr lang="tr-TR" sz="3100" dirty="0"/>
          </a:p>
          <a:p>
            <a:pPr fontAlgn="auto">
              <a:spcAft>
                <a:spcPts val="0"/>
              </a:spcAft>
              <a:buFont typeface="Arial" panose="020B0604020202020204" pitchFamily="34" charset="0"/>
              <a:buChar char="•"/>
              <a:defRPr/>
            </a:pPr>
            <a:r>
              <a:rPr lang="tr-TR" sz="3100" dirty="0"/>
              <a:t>A</a:t>
            </a:r>
            <a:r>
              <a:rPr lang="en-US" sz="3100" dirty="0" err="1"/>
              <a:t>randığında</a:t>
            </a:r>
            <a:r>
              <a:rPr lang="en-US" sz="3100" dirty="0"/>
              <a:t> </a:t>
            </a:r>
            <a:r>
              <a:rPr lang="en-US" sz="3100" dirty="0" err="1"/>
              <a:t>ulaşılamamış</a:t>
            </a:r>
            <a:r>
              <a:rPr lang="en-US" sz="3100" dirty="0"/>
              <a:t> </a:t>
            </a:r>
            <a:r>
              <a:rPr lang="en-US" sz="3100" dirty="0" err="1"/>
              <a:t>olması</a:t>
            </a:r>
            <a:r>
              <a:rPr lang="en-US" sz="3100" dirty="0"/>
              <a:t> </a:t>
            </a:r>
            <a:endParaRPr lang="tr-TR" sz="3100" dirty="0"/>
          </a:p>
          <a:p>
            <a:pPr fontAlgn="auto">
              <a:spcAft>
                <a:spcPts val="0"/>
              </a:spcAft>
              <a:buFont typeface="Arial" panose="020B0604020202020204" pitchFamily="34" charset="0"/>
              <a:buChar char="•"/>
              <a:defRPr/>
            </a:pPr>
            <a:r>
              <a:rPr lang="tr-TR" sz="3100" dirty="0"/>
              <a:t>R</a:t>
            </a:r>
            <a:r>
              <a:rPr lang="en-US" sz="3100" dirty="0" err="1"/>
              <a:t>andevuya</a:t>
            </a:r>
            <a:r>
              <a:rPr lang="en-US" sz="3100" dirty="0"/>
              <a:t> </a:t>
            </a:r>
            <a:r>
              <a:rPr lang="en-US" sz="3100" dirty="0" err="1"/>
              <a:t>gelmemesi</a:t>
            </a:r>
            <a:endParaRPr lang="tr-TR" sz="3100" dirty="0"/>
          </a:p>
          <a:p>
            <a:pPr fontAlgn="auto">
              <a:spcAft>
                <a:spcPts val="0"/>
              </a:spcAft>
              <a:buFont typeface="Arial" panose="020B0604020202020204" pitchFamily="34" charset="0"/>
              <a:buChar char="•"/>
              <a:defRPr/>
            </a:pPr>
            <a:r>
              <a:rPr lang="tr-TR" sz="3100" dirty="0"/>
              <a:t>G</a:t>
            </a:r>
            <a:r>
              <a:rPr lang="en-US" sz="3100" dirty="0" err="1"/>
              <a:t>ereksiz</a:t>
            </a:r>
            <a:r>
              <a:rPr lang="en-US" sz="3100" dirty="0"/>
              <a:t> </a:t>
            </a:r>
            <a:r>
              <a:rPr lang="en-US" sz="3100" dirty="0" err="1"/>
              <a:t>veya</a:t>
            </a:r>
            <a:r>
              <a:rPr lang="en-US" sz="3100" dirty="0"/>
              <a:t> </a:t>
            </a:r>
            <a:r>
              <a:rPr lang="en-US" sz="3100" dirty="0" err="1"/>
              <a:t>zarar</a:t>
            </a:r>
            <a:r>
              <a:rPr lang="en-US" sz="3100" dirty="0"/>
              <a:t> </a:t>
            </a:r>
            <a:r>
              <a:rPr lang="en-US" sz="3100" dirty="0" err="1"/>
              <a:t>nedeniyle</a:t>
            </a:r>
            <a:r>
              <a:rPr lang="en-US" sz="3100" dirty="0"/>
              <a:t> </a:t>
            </a:r>
            <a:r>
              <a:rPr lang="en-US" sz="3100" dirty="0" err="1"/>
              <a:t>başka</a:t>
            </a:r>
            <a:r>
              <a:rPr lang="en-US" sz="3100" dirty="0"/>
              <a:t> </a:t>
            </a:r>
            <a:r>
              <a:rPr lang="en-US" sz="3100" dirty="0" err="1"/>
              <a:t>bir</a:t>
            </a:r>
            <a:r>
              <a:rPr lang="en-US" sz="3100" dirty="0"/>
              <a:t> </a:t>
            </a:r>
            <a:r>
              <a:rPr lang="en-US" sz="3100" dirty="0" err="1"/>
              <a:t>doktora</a:t>
            </a:r>
            <a:r>
              <a:rPr lang="en-US" sz="3100" dirty="0"/>
              <a:t> </a:t>
            </a:r>
            <a:r>
              <a:rPr lang="en-US" sz="3100" dirty="0" err="1"/>
              <a:t>sevk</a:t>
            </a:r>
            <a:r>
              <a:rPr lang="en-US" sz="3100" dirty="0"/>
              <a:t> </a:t>
            </a:r>
            <a:r>
              <a:rPr lang="en-US" sz="3100" dirty="0" err="1"/>
              <a:t>etmesi</a:t>
            </a:r>
            <a:r>
              <a:rPr lang="en-US" sz="3100" dirty="0"/>
              <a:t> </a:t>
            </a:r>
            <a:endParaRPr lang="tr-TR" sz="3100" dirty="0"/>
          </a:p>
          <a:p>
            <a:pPr fontAlgn="auto">
              <a:spcAft>
                <a:spcPts val="0"/>
              </a:spcAft>
              <a:buFont typeface="Arial" panose="020B0604020202020204" pitchFamily="34" charset="0"/>
              <a:buChar char="•"/>
              <a:defRPr/>
            </a:pPr>
            <a:r>
              <a:rPr lang="tr-TR" sz="3100" dirty="0"/>
              <a:t>Ü</a:t>
            </a:r>
            <a:r>
              <a:rPr lang="en-US" sz="3100" dirty="0" err="1"/>
              <a:t>çüncü</a:t>
            </a:r>
            <a:r>
              <a:rPr lang="en-US" sz="3100" dirty="0"/>
              <a:t> </a:t>
            </a:r>
            <a:r>
              <a:rPr lang="en-US" sz="3100" dirty="0" err="1"/>
              <a:t>sahıslara</a:t>
            </a:r>
            <a:r>
              <a:rPr lang="en-US" sz="3100" dirty="0"/>
              <a:t> </a:t>
            </a:r>
            <a:r>
              <a:rPr lang="en-US" sz="3100" dirty="0" err="1"/>
              <a:t>mesleki</a:t>
            </a:r>
            <a:r>
              <a:rPr lang="en-US" sz="3100" dirty="0"/>
              <a:t> </a:t>
            </a:r>
            <a:r>
              <a:rPr lang="en-US" sz="3100" dirty="0" err="1"/>
              <a:t>yetki</a:t>
            </a:r>
            <a:r>
              <a:rPr lang="en-US" sz="3100" dirty="0"/>
              <a:t> </a:t>
            </a:r>
            <a:r>
              <a:rPr lang="en-US" sz="3100" dirty="0" err="1"/>
              <a:t>dışı</a:t>
            </a:r>
            <a:r>
              <a:rPr lang="en-US" sz="3100" dirty="0"/>
              <a:t> </a:t>
            </a:r>
            <a:r>
              <a:rPr lang="en-US" sz="3100" dirty="0" err="1"/>
              <a:t>bilgi</a:t>
            </a:r>
            <a:r>
              <a:rPr lang="en-US" sz="3100" dirty="0"/>
              <a:t> </a:t>
            </a:r>
            <a:r>
              <a:rPr lang="en-US" sz="3100" dirty="0" err="1"/>
              <a:t>verilmesi</a:t>
            </a:r>
            <a:endParaRPr lang="tr-TR" sz="3100" dirty="0"/>
          </a:p>
          <a:p>
            <a:pPr fontAlgn="auto">
              <a:spcAft>
                <a:spcPts val="0"/>
              </a:spcAft>
              <a:buFont typeface="Arial" panose="020B0604020202020204" pitchFamily="34" charset="0"/>
              <a:buChar char="•"/>
              <a:defRPr/>
            </a:pPr>
            <a:r>
              <a:rPr lang="tr-TR" sz="3100" dirty="0"/>
              <a:t>Ü</a:t>
            </a:r>
            <a:r>
              <a:rPr lang="en-US" sz="3100" dirty="0"/>
              <a:t>c</a:t>
            </a:r>
            <a:r>
              <a:rPr lang="tr-TR" sz="3100" dirty="0"/>
              <a:t>r</a:t>
            </a:r>
            <a:r>
              <a:rPr lang="en-US" sz="3100" dirty="0" err="1"/>
              <a:t>etinin</a:t>
            </a:r>
            <a:r>
              <a:rPr lang="en-US" sz="3100" dirty="0"/>
              <a:t> </a:t>
            </a:r>
            <a:r>
              <a:rPr lang="en-US" sz="3100" dirty="0" err="1"/>
              <a:t>yüksek</a:t>
            </a:r>
            <a:r>
              <a:rPr lang="en-US" sz="3100" dirty="0"/>
              <a:t> </a:t>
            </a:r>
            <a:r>
              <a:rPr lang="en-US" sz="3100" dirty="0" err="1"/>
              <a:t>olması</a:t>
            </a:r>
            <a:endParaRPr lang="tr-TR" sz="3100" dirty="0"/>
          </a:p>
          <a:p>
            <a:pPr fontAlgn="auto">
              <a:spcAft>
                <a:spcPts val="0"/>
              </a:spcAft>
              <a:buFont typeface="Arial" panose="020B0604020202020204" pitchFamily="34" charset="0"/>
              <a:buChar char="•"/>
              <a:defRPr/>
            </a:pPr>
            <a:r>
              <a:rPr lang="tr-TR" sz="3100" dirty="0"/>
              <a:t>B</a:t>
            </a:r>
            <a:r>
              <a:rPr lang="en-US" sz="3100" dirty="0" err="1"/>
              <a:t>eklenmedik</a:t>
            </a:r>
            <a:r>
              <a:rPr lang="en-US" sz="3100" dirty="0"/>
              <a:t> </a:t>
            </a:r>
            <a:r>
              <a:rPr lang="en-US" sz="3100" dirty="0" err="1"/>
              <a:t>ölüm</a:t>
            </a:r>
            <a:r>
              <a:rPr lang="en-US" sz="3100" dirty="0"/>
              <a:t> </a:t>
            </a:r>
            <a:r>
              <a:rPr lang="en-US" sz="3100" dirty="0" err="1"/>
              <a:t>veya</a:t>
            </a:r>
            <a:r>
              <a:rPr lang="en-US" sz="3100" dirty="0"/>
              <a:t> </a:t>
            </a:r>
            <a:r>
              <a:rPr lang="en-US" sz="3100" dirty="0" err="1"/>
              <a:t>fonksiyonel</a:t>
            </a:r>
            <a:r>
              <a:rPr lang="en-US" sz="3100" dirty="0"/>
              <a:t> </a:t>
            </a:r>
            <a:r>
              <a:rPr lang="en-US" sz="3100" dirty="0" err="1"/>
              <a:t>bozukluğun</a:t>
            </a:r>
            <a:r>
              <a:rPr lang="en-US" sz="3100" dirty="0"/>
              <a:t> </a:t>
            </a:r>
            <a:r>
              <a:rPr lang="en-US" sz="3100" dirty="0" err="1"/>
              <a:t>ortaya</a:t>
            </a:r>
            <a:r>
              <a:rPr lang="en-US" sz="3100" dirty="0"/>
              <a:t> </a:t>
            </a:r>
            <a:r>
              <a:rPr lang="en-US" sz="3100" dirty="0" err="1"/>
              <a:t>çıkması</a:t>
            </a:r>
            <a:r>
              <a:rPr lang="en-US" sz="3100" dirty="0"/>
              <a:t> </a:t>
            </a:r>
            <a:endParaRPr lang="tr-TR" sz="3100" dirty="0"/>
          </a:p>
          <a:p>
            <a:pPr fontAlgn="auto">
              <a:spcAft>
                <a:spcPts val="0"/>
              </a:spcAft>
              <a:buFont typeface="Arial" panose="020B0604020202020204" pitchFamily="34" charset="0"/>
              <a:buChar char="•"/>
              <a:defRPr/>
            </a:pPr>
            <a:r>
              <a:rPr lang="tr-TR" sz="3100" dirty="0"/>
              <a:t>E</a:t>
            </a:r>
            <a:r>
              <a:rPr lang="en-US" sz="3100" dirty="0" err="1"/>
              <a:t>tkili</a:t>
            </a:r>
            <a:r>
              <a:rPr lang="en-US" sz="3100" dirty="0"/>
              <a:t> </a:t>
            </a:r>
            <a:r>
              <a:rPr lang="en-US" sz="3100" dirty="0" err="1"/>
              <a:t>iletişim</a:t>
            </a:r>
            <a:r>
              <a:rPr lang="en-US" sz="3100" dirty="0"/>
              <a:t> </a:t>
            </a:r>
            <a:r>
              <a:rPr lang="en-US" sz="3100" dirty="0" err="1"/>
              <a:t>dili</a:t>
            </a:r>
            <a:r>
              <a:rPr lang="en-US" sz="3100" dirty="0"/>
              <a:t> </a:t>
            </a:r>
            <a:r>
              <a:rPr lang="en-US" sz="3100" dirty="0" err="1"/>
              <a:t>kullanılmaması</a:t>
            </a:r>
            <a:r>
              <a:rPr lang="en-US" sz="3100" dirty="0"/>
              <a:t> </a:t>
            </a:r>
            <a:endParaRPr lang="tr-TR" sz="3100"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rmAutofit/>
          </a:bodyPr>
          <a:lstStyle/>
          <a:p>
            <a:pPr fontAlgn="auto">
              <a:spcAft>
                <a:spcPts val="0"/>
              </a:spcAft>
              <a:defRPr/>
            </a:pPr>
            <a:r>
              <a:rPr lang="tr-TR" sz="3600" dirty="0">
                <a:latin typeface="+mn-lt"/>
              </a:rPr>
              <a:t>Aile hekimliğinde yasalar ve yasal konular</a:t>
            </a:r>
          </a:p>
        </p:txBody>
      </p:sp>
      <p:sp>
        <p:nvSpPr>
          <p:cNvPr id="133122" name="İçerik Yer Tutucusu 2"/>
          <p:cNvSpPr>
            <a:spLocks noGrp="1"/>
          </p:cNvSpPr>
          <p:nvPr>
            <p:ph idx="1"/>
          </p:nvPr>
        </p:nvSpPr>
        <p:spPr/>
        <p:txBody>
          <a:bodyPr/>
          <a:lstStyle/>
          <a:p>
            <a:r>
              <a:rPr lang="tr-TR" smtClean="0"/>
              <a:t>Aile hekimliğinde zor durumlar ve yasal boyutu</a:t>
            </a:r>
          </a:p>
          <a:p>
            <a:r>
              <a:rPr lang="tr-TR" smtClean="0"/>
              <a:t>Palyatif / yaşam sonu bakım </a:t>
            </a:r>
          </a:p>
          <a:p>
            <a:r>
              <a:rPr lang="tr-TR" smtClean="0"/>
              <a:t>Tıbbi uygulama hatalarında izlenen yasal süreç</a:t>
            </a:r>
          </a:p>
          <a:p>
            <a:r>
              <a:rPr lang="tr-TR" smtClean="0"/>
              <a:t>Cezai sorumluluk açısından aile hekimliği uzmanlarını ilgilendiren kanun maddeleri</a:t>
            </a:r>
          </a:p>
          <a:p>
            <a:r>
              <a:rPr lang="tr-TR" smtClean="0"/>
              <a:t>Ülkemizde bilirkişilik yapılanması</a:t>
            </a:r>
          </a:p>
          <a:p>
            <a:r>
              <a:rPr lang="tr-TR" b="1" smtClean="0"/>
              <a:t>Beyaz kod uygulaması</a:t>
            </a:r>
          </a:p>
          <a:p>
            <a:endParaRPr lang="tr-TR" b="1" smtClean="0"/>
          </a:p>
          <a:p>
            <a:endParaRPr lang="tr-TR" smtClean="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0" y="3175"/>
            <a:ext cx="5614988"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34147" name="Picture 10"/>
          <p:cNvPicPr>
            <a:picLocks noGrp="1" noRot="1" noChangeAspect="1" noMove="1" noResize="1" noEditPoints="1" noAdjustHandles="1" noChangeArrowheads="1" noChangeShapeType="1" noCrop="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2" name="Unvan 1">
            <a:extLst>
              <a:ext uri="{FF2B5EF4-FFF2-40B4-BE49-F238E27FC236}"/>
            </a:extLst>
          </p:cNvPr>
          <p:cNvSpPr>
            <a:spLocks noGrp="1"/>
          </p:cNvSpPr>
          <p:nvPr>
            <p:ph type="title"/>
          </p:nvPr>
        </p:nvSpPr>
        <p:spPr>
          <a:xfrm>
            <a:off x="5853113" y="346075"/>
            <a:ext cx="4978400" cy="1454150"/>
          </a:xfrm>
        </p:spPr>
        <p:txBody>
          <a:bodyPr rtlCol="0">
            <a:normAutofit/>
          </a:bodyPr>
          <a:lstStyle/>
          <a:p>
            <a:pPr fontAlgn="auto">
              <a:spcAft>
                <a:spcPts val="0"/>
              </a:spcAft>
              <a:defRPr/>
            </a:pPr>
            <a:r>
              <a:rPr lang="tr-TR" sz="3600" dirty="0">
                <a:solidFill>
                  <a:srgbClr val="000000"/>
                </a:solidFill>
                <a:latin typeface="+mn-lt"/>
              </a:rPr>
              <a:t>  Beyaz kod </a:t>
            </a:r>
          </a:p>
        </p:txBody>
      </p:sp>
      <p:sp>
        <p:nvSpPr>
          <p:cNvPr id="13" name="Freeform 62">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34152" name="İçerik Yer Tutucusu 3"/>
          <p:cNvPicPr>
            <a:picLocks noGrp="1" noChangeAspect="1"/>
          </p:cNvPicPr>
          <p:nvPr/>
        </p:nvPicPr>
        <p:blipFill>
          <a:blip r:embed="rId3"/>
          <a:srcRect/>
          <a:stretch>
            <a:fillRect/>
          </a:stretch>
        </p:blipFill>
        <p:spPr bwMode="auto">
          <a:xfrm>
            <a:off x="852488" y="1628775"/>
            <a:ext cx="2814637" cy="3621088"/>
          </a:xfrm>
          <a:prstGeom prst="rect">
            <a:avLst/>
          </a:prstGeom>
          <a:noFill/>
          <a:ln w="9525">
            <a:noFill/>
            <a:miter lim="800000"/>
            <a:headEnd/>
            <a:tailEnd/>
          </a:ln>
        </p:spPr>
      </p:pic>
      <p:sp>
        <p:nvSpPr>
          <p:cNvPr id="134153" name="İçerik Yer Tutucusu 2"/>
          <p:cNvSpPr>
            <a:spLocks noGrp="1"/>
          </p:cNvSpPr>
          <p:nvPr>
            <p:ph idx="1"/>
          </p:nvPr>
        </p:nvSpPr>
        <p:spPr>
          <a:xfrm>
            <a:off x="5737225" y="1628775"/>
            <a:ext cx="5330825" cy="4432300"/>
          </a:xfrm>
        </p:spPr>
        <p:txBody>
          <a:bodyPr anchor="ctr"/>
          <a:lstStyle/>
          <a:p>
            <a:r>
              <a:rPr lang="tr-TR" sz="2400" smtClean="0">
                <a:solidFill>
                  <a:srgbClr val="000000"/>
                </a:solidFill>
              </a:rPr>
              <a:t>Hastanede hasta , hasta yakını ve çalışanların başına gelebilecek hırsızlık, fiziksel saldırı ve cinsel taciz durumlarında güvenlik personelinin en hızlı biçimde durumdan haberdar edilmesi ve olay yerine yönlendirilmesini sağlamaktır.</a:t>
            </a:r>
          </a:p>
          <a:p>
            <a:endParaRPr lang="tr-TR" sz="2400" smtClean="0">
              <a:solidFill>
                <a:srgbClr val="000000"/>
              </a:solidFill>
            </a:endParaRPr>
          </a:p>
          <a:p>
            <a:r>
              <a:rPr lang="tr-TR" sz="2400" smtClean="0">
                <a:solidFill>
                  <a:srgbClr val="000000"/>
                </a:solidFill>
              </a:rPr>
              <a:t>Olayın muhatabı veya görgü tanığı 1111 no’lu acil durum telefonundan arayarak ‘Beyaz Kod …… poliklinik/servis/kat ‘ cümlesini 2 kez tekrarlar.</a:t>
            </a:r>
          </a:p>
          <a:p>
            <a:endParaRPr lang="tr-TR" sz="2000" smtClean="0">
              <a:solidFill>
                <a:srgbClr val="000000"/>
              </a:solidFill>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a:xfrm>
            <a:off x="649288" y="628650"/>
            <a:ext cx="5126037" cy="1677988"/>
          </a:xfrm>
        </p:spPr>
        <p:txBody>
          <a:bodyPr rtlCol="0">
            <a:normAutofit/>
          </a:bodyPr>
          <a:lstStyle/>
          <a:p>
            <a:pPr fontAlgn="auto">
              <a:spcAft>
                <a:spcPts val="0"/>
              </a:spcAft>
              <a:defRPr/>
            </a:pPr>
            <a:r>
              <a:rPr lang="tr-TR" sz="3600" dirty="0">
                <a:latin typeface="+mn-lt"/>
              </a:rPr>
              <a:t>  Beyaz kod </a:t>
            </a:r>
          </a:p>
        </p:txBody>
      </p:sp>
      <p:sp>
        <p:nvSpPr>
          <p:cNvPr id="135171" name="İçerik Yer Tutucusu 2"/>
          <p:cNvSpPr>
            <a:spLocks noGrp="1"/>
          </p:cNvSpPr>
          <p:nvPr>
            <p:ph idx="1"/>
          </p:nvPr>
        </p:nvSpPr>
        <p:spPr>
          <a:xfrm>
            <a:off x="649288" y="2438400"/>
            <a:ext cx="5126037" cy="3786188"/>
          </a:xfrm>
        </p:spPr>
        <p:txBody>
          <a:bodyPr/>
          <a:lstStyle/>
          <a:p>
            <a:r>
              <a:rPr lang="tr-TR" sz="2600" smtClean="0"/>
              <a:t>Ekip üyeleri ve güvenlik görevlisi olay yerine en geç 3 dakika içerisinde intikal etmelidir.</a:t>
            </a:r>
          </a:p>
        </p:txBody>
      </p:sp>
      <p:pic>
        <p:nvPicPr>
          <p:cNvPr id="135172" name="İçerik Yer Tutucusu 3"/>
          <p:cNvPicPr>
            <a:picLocks noGrp="1" noChangeAspect="1"/>
          </p:cNvPicPr>
          <p:nvPr/>
        </p:nvPicPr>
        <p:blipFill>
          <a:blip r:embed="rId2"/>
          <a:srcRect l="935" r="1144" b="-2"/>
          <a:stretch>
            <a:fillRect/>
          </a:stretch>
        </p:blipFill>
        <p:spPr bwMode="auto">
          <a:xfrm>
            <a:off x="6219825" y="1085850"/>
            <a:ext cx="4465638" cy="4559300"/>
          </a:xfrm>
          <a:prstGeom prst="rect">
            <a:avLst/>
          </a:prstGeom>
          <a:noFill/>
          <a:ln w="9525">
            <a:noFill/>
            <a:miter lim="800000"/>
            <a:headEnd/>
            <a:tailEnd/>
          </a:ln>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a:xfrm>
            <a:off x="725488" y="1296988"/>
            <a:ext cx="10515600" cy="1325562"/>
          </a:xfrm>
        </p:spPr>
        <p:txBody>
          <a:bodyPr rtlCol="0">
            <a:normAutofit/>
          </a:bodyPr>
          <a:lstStyle/>
          <a:p>
            <a:pPr fontAlgn="auto">
              <a:spcAft>
                <a:spcPts val="0"/>
              </a:spcAft>
              <a:defRPr/>
            </a:pPr>
            <a:r>
              <a:rPr lang="tr-TR" sz="3600" dirty="0">
                <a:latin typeface="+mn-lt"/>
              </a:rPr>
              <a:t>  Beyaz kod </a:t>
            </a:r>
          </a:p>
        </p:txBody>
      </p:sp>
      <p:sp>
        <p:nvSpPr>
          <p:cNvPr id="136194" name="İçerik Yer Tutucusu 2"/>
          <p:cNvSpPr>
            <a:spLocks noGrp="1"/>
          </p:cNvSpPr>
          <p:nvPr>
            <p:ph idx="1"/>
          </p:nvPr>
        </p:nvSpPr>
        <p:spPr>
          <a:xfrm>
            <a:off x="838200" y="3289300"/>
            <a:ext cx="10515600" cy="2887663"/>
          </a:xfrm>
        </p:spPr>
        <p:txBody>
          <a:bodyPr/>
          <a:lstStyle/>
          <a:p>
            <a:r>
              <a:rPr lang="tr-TR" sz="2600" smtClean="0"/>
              <a:t>Ekip üyeleri yönetim kademesini acilen bilgilendirir. </a:t>
            </a:r>
          </a:p>
          <a:p>
            <a:r>
              <a:rPr lang="tr-TR" sz="2600" smtClean="0"/>
              <a:t>Olay yerini ve delilleri muhafaza eder, genel kolluk kuvvetlerine bilgi verir (155 polis imdat) ve destek ister. </a:t>
            </a:r>
          </a:p>
          <a:p>
            <a:r>
              <a:rPr lang="tr-TR" sz="2600" smtClean="0"/>
              <a:t>Olay yeri kamera kayıtları gerektiğinde veya adli mercilerin talep etmesi durumunda vermek üzere yedeklenir.</a:t>
            </a:r>
          </a:p>
          <a:p>
            <a:endParaRPr lang="tr-TR" smtClean="0"/>
          </a:p>
        </p:txBody>
      </p:sp>
      <p:pic>
        <p:nvPicPr>
          <p:cNvPr id="136195" name="İçerik Yer Tutucusu 3"/>
          <p:cNvPicPr>
            <a:picLocks noGrp="1" noChangeAspect="1"/>
          </p:cNvPicPr>
          <p:nvPr/>
        </p:nvPicPr>
        <p:blipFill>
          <a:blip r:embed="rId2"/>
          <a:srcRect/>
          <a:stretch>
            <a:fillRect/>
          </a:stretch>
        </p:blipFill>
        <p:spPr bwMode="auto">
          <a:xfrm>
            <a:off x="6867525" y="1146175"/>
            <a:ext cx="2857500" cy="2143125"/>
          </a:xfrm>
          <a:prstGeom prst="rect">
            <a:avLst/>
          </a:prstGeom>
          <a:noFill/>
          <a:ln w="9525">
            <a:noFill/>
            <a:miter lim="800000"/>
            <a:headEnd/>
            <a:tailEnd/>
          </a:ln>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a:xfrm>
            <a:off x="1041400" y="681038"/>
            <a:ext cx="10515600" cy="1325562"/>
          </a:xfrm>
        </p:spPr>
        <p:txBody>
          <a:bodyPr rtlCol="0">
            <a:normAutofit/>
          </a:bodyPr>
          <a:lstStyle/>
          <a:p>
            <a:pPr fontAlgn="auto">
              <a:spcAft>
                <a:spcPts val="0"/>
              </a:spcAft>
              <a:defRPr/>
            </a:pPr>
            <a:r>
              <a:rPr lang="tr-TR" sz="3600" dirty="0">
                <a:latin typeface="+mn-lt"/>
              </a:rPr>
              <a:t>Beyaz Kod</a:t>
            </a:r>
          </a:p>
        </p:txBody>
      </p:sp>
      <p:sp>
        <p:nvSpPr>
          <p:cNvPr id="137218" name="İçerik Yer Tutucusu 2"/>
          <p:cNvSpPr>
            <a:spLocks noGrp="1"/>
          </p:cNvSpPr>
          <p:nvPr>
            <p:ph idx="1"/>
          </p:nvPr>
        </p:nvSpPr>
        <p:spPr/>
        <p:txBody>
          <a:bodyPr/>
          <a:lstStyle/>
          <a:p>
            <a:endParaRPr lang="tr-TR" sz="2600" smtClean="0"/>
          </a:p>
          <a:p>
            <a:endParaRPr lang="tr-TR" sz="2600" smtClean="0"/>
          </a:p>
          <a:p>
            <a:r>
              <a:rPr lang="tr-TR" sz="2600" smtClean="0"/>
              <a:t>Güvenlik personeli olay mahallindeki suç aletlerini dokunulmadan muhafaza eder, gerekli ise bölgeyi  güvenlik şeridi ile çembere alır ve oradaki güvenliği artırarak en iyi şekilde koruma sağlar.</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a:xfrm>
            <a:off x="838200" y="949325"/>
            <a:ext cx="10515600" cy="1325563"/>
          </a:xfrm>
        </p:spPr>
        <p:txBody>
          <a:bodyPr rtlCol="0">
            <a:normAutofit/>
          </a:bodyPr>
          <a:lstStyle/>
          <a:p>
            <a:pPr fontAlgn="auto">
              <a:spcAft>
                <a:spcPts val="0"/>
              </a:spcAft>
              <a:defRPr/>
            </a:pPr>
            <a:r>
              <a:rPr lang="tr-TR" dirty="0"/>
              <a:t> </a:t>
            </a:r>
            <a:r>
              <a:rPr lang="tr-TR" sz="3600" dirty="0">
                <a:latin typeface="+mn-lt"/>
              </a:rPr>
              <a:t>Beyaz kod</a:t>
            </a:r>
          </a:p>
        </p:txBody>
      </p:sp>
      <p:sp>
        <p:nvSpPr>
          <p:cNvPr id="138242" name="İçerik Yer Tutucusu 2"/>
          <p:cNvSpPr>
            <a:spLocks noGrp="1"/>
          </p:cNvSpPr>
          <p:nvPr>
            <p:ph idx="1"/>
          </p:nvPr>
        </p:nvSpPr>
        <p:spPr/>
        <p:txBody>
          <a:bodyPr/>
          <a:lstStyle/>
          <a:p>
            <a:pPr marL="0" indent="0">
              <a:buFont typeface="Arial" charset="0"/>
              <a:buNone/>
            </a:pPr>
            <a:endParaRPr lang="tr-TR" smtClean="0"/>
          </a:p>
          <a:p>
            <a:pPr marL="0" indent="0">
              <a:buFont typeface="Arial" charset="0"/>
              <a:buNone/>
            </a:pPr>
            <a:endParaRPr lang="tr-TR" sz="2600" smtClean="0"/>
          </a:p>
          <a:p>
            <a:pPr marL="0" indent="0">
              <a:buFont typeface="Arial" charset="0"/>
              <a:buNone/>
            </a:pPr>
            <a:r>
              <a:rPr lang="tr-TR" sz="2600" smtClean="0"/>
              <a:t>Güvenlik personeli ve ekip üyeleri genel kolluk kuvvetleri bölgeye intikal ettikten sonra kolluk kuvvetlerine yardımcı olur, olayları ilgili kişilere gördüğü kadarıyla aktarır, gerekirse savcılıkta ifade verir ve şahitlik yapar.</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rmAutofit/>
          </a:bodyPr>
          <a:lstStyle/>
          <a:p>
            <a:pPr fontAlgn="auto">
              <a:spcAft>
                <a:spcPts val="0"/>
              </a:spcAft>
              <a:defRPr/>
            </a:pPr>
            <a:r>
              <a:rPr lang="tr-TR" dirty="0"/>
              <a:t> </a:t>
            </a:r>
            <a:r>
              <a:rPr lang="tr-TR" sz="2600" dirty="0">
                <a:latin typeface="+mn-lt"/>
              </a:rPr>
              <a:t>Beyaz kod </a:t>
            </a:r>
          </a:p>
        </p:txBody>
      </p:sp>
      <p:sp>
        <p:nvSpPr>
          <p:cNvPr id="139266" name="İçerik Yer Tutucusu 2"/>
          <p:cNvSpPr>
            <a:spLocks noGrp="1"/>
          </p:cNvSpPr>
          <p:nvPr>
            <p:ph idx="1"/>
          </p:nvPr>
        </p:nvSpPr>
        <p:spPr/>
        <p:txBody>
          <a:bodyPr/>
          <a:lstStyle/>
          <a:p>
            <a:r>
              <a:rPr lang="tr-TR" sz="2600" smtClean="0"/>
              <a:t>Hastaneye ait tüm çıkışlar güvenlik görevlileri tarafından kontrol edilir ve gerekli durumlarda giriş ve çıkışlar kapatılır.</a:t>
            </a:r>
          </a:p>
        </p:txBody>
      </p:sp>
      <p:pic>
        <p:nvPicPr>
          <p:cNvPr id="139267" name="İçerik Yer Tutucusu 3"/>
          <p:cNvPicPr>
            <a:picLocks noGrp="1" noChangeAspect="1"/>
          </p:cNvPicPr>
          <p:nvPr/>
        </p:nvPicPr>
        <p:blipFill>
          <a:blip r:embed="rId2"/>
          <a:srcRect/>
          <a:stretch>
            <a:fillRect/>
          </a:stretch>
        </p:blipFill>
        <p:spPr bwMode="auto">
          <a:xfrm>
            <a:off x="1470025" y="3071813"/>
            <a:ext cx="2919413" cy="3378200"/>
          </a:xfrm>
          <a:prstGeom prst="rect">
            <a:avLst/>
          </a:prstGeom>
          <a:noFill/>
          <a:ln w="9525">
            <a:noFill/>
            <a:miter lim="800000"/>
            <a:headEnd/>
            <a:tailEnd/>
          </a:ln>
        </p:spPr>
      </p:pic>
      <p:pic>
        <p:nvPicPr>
          <p:cNvPr id="139268" name="Resim 4"/>
          <p:cNvPicPr>
            <a:picLocks noChangeAspect="1"/>
          </p:cNvPicPr>
          <p:nvPr/>
        </p:nvPicPr>
        <p:blipFill>
          <a:blip r:embed="rId3"/>
          <a:srcRect/>
          <a:stretch>
            <a:fillRect/>
          </a:stretch>
        </p:blipFill>
        <p:spPr bwMode="auto">
          <a:xfrm>
            <a:off x="5702300" y="3071813"/>
            <a:ext cx="3194050" cy="3541712"/>
          </a:xfrm>
          <a:prstGeom prst="rect">
            <a:avLst/>
          </a:prstGeom>
          <a:noFill/>
          <a:ln w="9525">
            <a:noFill/>
            <a:miter lim="800000"/>
            <a:headEnd/>
            <a:tailEnd/>
          </a:ln>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rmAutofit/>
          </a:bodyPr>
          <a:lstStyle/>
          <a:p>
            <a:pPr fontAlgn="auto">
              <a:spcAft>
                <a:spcPts val="0"/>
              </a:spcAft>
              <a:defRPr/>
            </a:pPr>
            <a:r>
              <a:rPr lang="tr-TR" dirty="0"/>
              <a:t> </a:t>
            </a:r>
            <a:r>
              <a:rPr lang="tr-TR" sz="3600" dirty="0">
                <a:latin typeface="+mn-lt"/>
              </a:rPr>
              <a:t>Beyaz kod </a:t>
            </a:r>
          </a:p>
        </p:txBody>
      </p:sp>
      <p:sp>
        <p:nvSpPr>
          <p:cNvPr id="140290" name="İçerik Yer Tutucusu 2"/>
          <p:cNvSpPr>
            <a:spLocks noGrp="1"/>
          </p:cNvSpPr>
          <p:nvPr>
            <p:ph idx="1"/>
          </p:nvPr>
        </p:nvSpPr>
        <p:spPr/>
        <p:txBody>
          <a:bodyPr/>
          <a:lstStyle/>
          <a:p>
            <a:endParaRPr lang="tr-TR" smtClean="0"/>
          </a:p>
          <a:p>
            <a:r>
              <a:rPr lang="tr-TR" sz="2600" smtClean="0"/>
              <a:t>Olaydan haberdar edilen Beyaz Kod Ekibi, olaya maruz kalan personele gerekli bilgilendirmeleri yapar ve psikolojik destek sağlar.</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a:xfrm>
            <a:off x="838200" y="52388"/>
            <a:ext cx="10515600" cy="1325562"/>
          </a:xfrm>
        </p:spPr>
        <p:txBody>
          <a:bodyPr rtlCol="0">
            <a:normAutofit/>
          </a:bodyPr>
          <a:lstStyle/>
          <a:p>
            <a:pPr fontAlgn="auto">
              <a:spcAft>
                <a:spcPts val="0"/>
              </a:spcAft>
              <a:defRPr/>
            </a:pPr>
            <a:r>
              <a:rPr lang="tr-TR" dirty="0"/>
              <a:t> </a:t>
            </a:r>
            <a:r>
              <a:rPr lang="tr-TR" sz="3600" dirty="0">
                <a:latin typeface="+mn-lt"/>
              </a:rPr>
              <a:t>Beyaz kod:</a:t>
            </a:r>
          </a:p>
        </p:txBody>
      </p:sp>
      <p:sp>
        <p:nvSpPr>
          <p:cNvPr id="3" name="İçerik Yer Tutucusu 2">
            <a:extLst>
              <a:ext uri="{FF2B5EF4-FFF2-40B4-BE49-F238E27FC236}"/>
            </a:extLst>
          </p:cNvPr>
          <p:cNvSpPr>
            <a:spLocks noGrp="1"/>
          </p:cNvSpPr>
          <p:nvPr>
            <p:ph idx="1"/>
          </p:nvPr>
        </p:nvSpPr>
        <p:spPr>
          <a:xfrm>
            <a:off x="838200" y="871538"/>
            <a:ext cx="10515600" cy="5305425"/>
          </a:xfrm>
        </p:spPr>
        <p:txBody>
          <a:bodyPr rtlCol="0">
            <a:normAutofit fontScale="85000" lnSpcReduction="20000"/>
          </a:bodyPr>
          <a:lstStyle/>
          <a:p>
            <a:pPr fontAlgn="auto">
              <a:spcAft>
                <a:spcPts val="0"/>
              </a:spcAft>
              <a:buFont typeface="Arial" panose="020B0604020202020204" pitchFamily="34" charset="0"/>
              <a:buChar char="•"/>
              <a:defRPr/>
            </a:pPr>
            <a:endParaRPr lang="tr-TR" b="1" dirty="0"/>
          </a:p>
          <a:p>
            <a:pPr fontAlgn="auto">
              <a:spcAft>
                <a:spcPts val="0"/>
              </a:spcAft>
              <a:buFont typeface="Arial" panose="020B0604020202020204" pitchFamily="34" charset="0"/>
              <a:buChar char="•"/>
              <a:defRPr/>
            </a:pPr>
            <a:r>
              <a:rPr lang="tr-TR" dirty="0"/>
              <a:t>Beyaz koda maruz kalan hasta/ hasta yakını/personel için beyaz kod ekibi tarafından </a:t>
            </a:r>
            <a:r>
              <a:rPr lang="tr-TR" b="1" dirty="0"/>
              <a:t>Beyaz Kod Kayıt Formu </a:t>
            </a:r>
            <a:r>
              <a:rPr lang="tr-TR" dirty="0"/>
              <a:t>doldurulur.</a:t>
            </a:r>
            <a:endParaRPr lang="tr-TR" b="1" dirty="0"/>
          </a:p>
          <a:p>
            <a:pPr fontAlgn="auto">
              <a:spcAft>
                <a:spcPts val="0"/>
              </a:spcAft>
              <a:buFont typeface="Arial" panose="020B0604020202020204" pitchFamily="34" charset="0"/>
              <a:buChar char="•"/>
              <a:defRPr/>
            </a:pPr>
            <a:r>
              <a:rPr lang="tr-TR" dirty="0"/>
              <a:t>Olayın olduğu tarih ve saat,</a:t>
            </a:r>
          </a:p>
          <a:p>
            <a:pPr fontAlgn="auto">
              <a:spcAft>
                <a:spcPts val="0"/>
              </a:spcAft>
              <a:buFont typeface="Arial" panose="020B0604020202020204" pitchFamily="34" charset="0"/>
              <a:buChar char="•"/>
              <a:defRPr/>
            </a:pPr>
            <a:r>
              <a:rPr lang="tr-TR" dirty="0"/>
              <a:t>olayın olduğu yer, </a:t>
            </a:r>
          </a:p>
          <a:p>
            <a:pPr fontAlgn="auto">
              <a:spcAft>
                <a:spcPts val="0"/>
              </a:spcAft>
              <a:buFont typeface="Arial" panose="020B0604020202020204" pitchFamily="34" charset="0"/>
              <a:buChar char="•"/>
              <a:defRPr/>
            </a:pPr>
            <a:r>
              <a:rPr lang="tr-TR" dirty="0"/>
              <a:t> olay anında yapılan iş, </a:t>
            </a:r>
          </a:p>
          <a:p>
            <a:pPr fontAlgn="auto">
              <a:spcAft>
                <a:spcPts val="0"/>
              </a:spcAft>
              <a:buFont typeface="Arial" panose="020B0604020202020204" pitchFamily="34" charset="0"/>
              <a:buChar char="•"/>
              <a:defRPr/>
            </a:pPr>
            <a:r>
              <a:rPr lang="tr-TR" dirty="0"/>
              <a:t>olayın başlama nedeni, </a:t>
            </a:r>
          </a:p>
          <a:p>
            <a:pPr fontAlgn="auto">
              <a:spcAft>
                <a:spcPts val="0"/>
              </a:spcAft>
              <a:buFont typeface="Arial" panose="020B0604020202020204" pitchFamily="34" charset="0"/>
              <a:buChar char="•"/>
              <a:defRPr/>
            </a:pPr>
            <a:r>
              <a:rPr lang="tr-TR" dirty="0"/>
              <a:t>olayın oluş şekli, </a:t>
            </a:r>
          </a:p>
          <a:p>
            <a:pPr fontAlgn="auto">
              <a:spcAft>
                <a:spcPts val="0"/>
              </a:spcAft>
              <a:buFont typeface="Arial" panose="020B0604020202020204" pitchFamily="34" charset="0"/>
              <a:buChar char="•"/>
              <a:defRPr/>
            </a:pPr>
            <a:r>
              <a:rPr lang="tr-TR" dirty="0"/>
              <a:t>olayda varsa kullanılan nesne, </a:t>
            </a:r>
          </a:p>
          <a:p>
            <a:pPr fontAlgn="auto">
              <a:spcAft>
                <a:spcPts val="0"/>
              </a:spcAft>
              <a:buFont typeface="Arial" panose="020B0604020202020204" pitchFamily="34" charset="0"/>
              <a:buChar char="•"/>
              <a:defRPr/>
            </a:pPr>
            <a:r>
              <a:rPr lang="tr-TR" dirty="0"/>
              <a:t>çevrede oluşan olumsuzluklar, </a:t>
            </a:r>
          </a:p>
          <a:p>
            <a:pPr fontAlgn="auto">
              <a:spcAft>
                <a:spcPts val="0"/>
              </a:spcAft>
              <a:buFont typeface="Arial" panose="020B0604020202020204" pitchFamily="34" charset="0"/>
              <a:buChar char="•"/>
              <a:defRPr/>
            </a:pPr>
            <a:r>
              <a:rPr lang="tr-TR" dirty="0"/>
              <a:t>olaya karışanların yaş, cinsiyetleri, varsa kişisel bilgileri, </a:t>
            </a:r>
          </a:p>
          <a:p>
            <a:pPr fontAlgn="auto">
              <a:spcAft>
                <a:spcPts val="0"/>
              </a:spcAft>
              <a:buFont typeface="Arial" panose="020B0604020202020204" pitchFamily="34" charset="0"/>
              <a:buChar char="•"/>
              <a:defRPr/>
            </a:pPr>
            <a:r>
              <a:rPr lang="tr-TR" dirty="0"/>
              <a:t>olayı görenlerin kişisel ve iletişim bilgilerini kapsayan Beyaz Kod Kayıt Formu</a:t>
            </a:r>
          </a:p>
          <a:p>
            <a:pPr fontAlgn="auto">
              <a:spcAft>
                <a:spcPts val="0"/>
              </a:spcAft>
              <a:buFont typeface="Arial" panose="020B0604020202020204" pitchFamily="34" charset="0"/>
              <a:buChar char="•"/>
              <a:defRPr/>
            </a:pPr>
            <a:endParaRPr lang="tr-TR" dirty="0"/>
          </a:p>
          <a:p>
            <a:pPr marL="0" indent="0" fontAlgn="auto">
              <a:spcAft>
                <a:spcPts val="0"/>
              </a:spcAft>
              <a:buFont typeface="Arial" panose="020B0604020202020204" pitchFamily="34" charset="0"/>
              <a:buNone/>
              <a:defRPr/>
            </a:pPr>
            <a:r>
              <a:rPr lang="tr-TR" dirty="0"/>
              <a:t>    İcra Kurulu </a:t>
            </a:r>
            <a:r>
              <a:rPr lang="tr-TR" dirty="0" err="1"/>
              <a:t>Direktörü’nün</a:t>
            </a:r>
            <a:r>
              <a:rPr lang="tr-TR" dirty="0"/>
              <a:t> onayından sonra kalite yönetim birimine gönderilir.</a:t>
            </a:r>
          </a:p>
          <a:p>
            <a:pPr fontAlgn="auto">
              <a:spcAft>
                <a:spcPts val="0"/>
              </a:spcAft>
              <a:buFont typeface="Arial" panose="020B0604020202020204" pitchFamily="34" charset="0"/>
              <a:buChar char="•"/>
              <a:defRPr/>
            </a:pPr>
            <a:endParaRPr lang="tr-TR"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7" name="İçerik Yer Tutucusu 3"/>
          <p:cNvPicPr>
            <a:picLocks noGrp="1" noChangeAspect="1"/>
          </p:cNvPicPr>
          <p:nvPr>
            <p:ph idx="1"/>
          </p:nvPr>
        </p:nvPicPr>
        <p:blipFill>
          <a:blip r:embed="rId2"/>
          <a:srcRect l="33513" t="23936" r="35248" b="13733"/>
          <a:stretch>
            <a:fillRect/>
          </a:stretch>
        </p:blipFill>
        <p:spPr>
          <a:xfrm>
            <a:off x="1998663" y="0"/>
            <a:ext cx="8866187" cy="7159625"/>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a:xfrm>
            <a:off x="838200" y="309563"/>
            <a:ext cx="10515600" cy="1325562"/>
          </a:xfrm>
        </p:spPr>
        <p:txBody>
          <a:bodyPr rtlCol="0">
            <a:normAutofit fontScale="90000"/>
          </a:bodyPr>
          <a:lstStyle/>
          <a:p>
            <a:pPr fontAlgn="auto">
              <a:spcAft>
                <a:spcPts val="0"/>
              </a:spcAft>
              <a:defRPr/>
            </a:pPr>
            <a:r>
              <a:rPr lang="tr-TR" sz="3600" dirty="0"/>
              <a:t/>
            </a:r>
            <a:br>
              <a:rPr lang="tr-TR" sz="3600" dirty="0"/>
            </a:br>
            <a:r>
              <a:rPr lang="tr-TR" sz="3600" dirty="0"/>
              <a:t/>
            </a:r>
            <a:br>
              <a:rPr lang="tr-TR" sz="3600" dirty="0"/>
            </a:br>
            <a:r>
              <a:rPr lang="tr-TR" sz="4000" dirty="0">
                <a:latin typeface="+mn-lt"/>
              </a:rPr>
              <a:t>Aile Hekimliğinde Zor Durumlar ve Yasal Boyutu</a:t>
            </a:r>
            <a:r>
              <a:rPr lang="tr-TR" sz="3600" b="1" dirty="0"/>
              <a:t/>
            </a:r>
            <a:br>
              <a:rPr lang="tr-TR" sz="3600" b="1" dirty="0"/>
            </a:br>
            <a:endParaRPr lang="tr-TR" sz="3600" b="1" dirty="0"/>
          </a:p>
        </p:txBody>
      </p:sp>
      <p:sp>
        <p:nvSpPr>
          <p:cNvPr id="3" name="İçerik Yer Tutucusu 2">
            <a:extLst>
              <a:ext uri="{FF2B5EF4-FFF2-40B4-BE49-F238E27FC236}"/>
            </a:extLst>
          </p:cNvPr>
          <p:cNvSpPr>
            <a:spLocks noGrp="1"/>
          </p:cNvSpPr>
          <p:nvPr>
            <p:ph idx="1"/>
          </p:nvPr>
        </p:nvSpPr>
        <p:spPr/>
        <p:txBody>
          <a:bodyPr rtlCol="0">
            <a:normAutofit/>
          </a:bodyPr>
          <a:lstStyle/>
          <a:p>
            <a:pPr fontAlgn="auto">
              <a:spcAft>
                <a:spcPts val="0"/>
              </a:spcAft>
              <a:buFont typeface="Arial" panose="020B0604020202020204" pitchFamily="34" charset="0"/>
              <a:buChar char="•"/>
              <a:defRPr/>
            </a:pPr>
            <a:endParaRPr lang="tr-TR" sz="3600" b="1" dirty="0"/>
          </a:p>
          <a:p>
            <a:pPr fontAlgn="auto">
              <a:spcAft>
                <a:spcPts val="0"/>
              </a:spcAft>
              <a:buFont typeface="Arial" panose="020B0604020202020204" pitchFamily="34" charset="0"/>
              <a:buChar char="•"/>
              <a:defRPr/>
            </a:pPr>
            <a:r>
              <a:rPr lang="tr-TR" dirty="0"/>
              <a:t>Tıbbı Uygulama Hataları </a:t>
            </a:r>
          </a:p>
          <a:p>
            <a:pPr fontAlgn="auto">
              <a:spcAft>
                <a:spcPts val="0"/>
              </a:spcAft>
              <a:buFont typeface="Arial" panose="020B0604020202020204" pitchFamily="34" charset="0"/>
              <a:buChar char="•"/>
              <a:defRPr/>
            </a:pPr>
            <a:r>
              <a:rPr lang="tr-TR" b="1" dirty="0"/>
              <a:t>Raporlar </a:t>
            </a:r>
          </a:p>
          <a:p>
            <a:pPr fontAlgn="auto">
              <a:spcAft>
                <a:spcPts val="0"/>
              </a:spcAft>
              <a:buFont typeface="Arial" panose="020B0604020202020204" pitchFamily="34" charset="0"/>
              <a:buChar char="•"/>
              <a:defRPr/>
            </a:pPr>
            <a:r>
              <a:rPr lang="tr-TR" dirty="0"/>
              <a:t>Geleneksel ve Tamamlayıcı Tıp Uygulamaları </a:t>
            </a:r>
          </a:p>
          <a:p>
            <a:pPr fontAlgn="auto">
              <a:spcAft>
                <a:spcPts val="0"/>
              </a:spcAft>
              <a:buFont typeface="Arial" panose="020B0604020202020204" pitchFamily="34" charset="0"/>
              <a:buChar char="•"/>
              <a:defRPr/>
            </a:pPr>
            <a:r>
              <a:rPr lang="tr-TR" dirty="0"/>
              <a:t>İletişim </a:t>
            </a:r>
          </a:p>
          <a:p>
            <a:pPr marL="0" indent="0" fontAlgn="auto">
              <a:spcAft>
                <a:spcPts val="0"/>
              </a:spcAft>
              <a:buFont typeface="Arial" panose="020B0604020202020204" pitchFamily="34" charset="0"/>
              <a:buNone/>
              <a:defRPr/>
            </a:pPr>
            <a:endParaRPr lang="tr-TR" dirty="0"/>
          </a:p>
          <a:p>
            <a:pPr fontAlgn="auto">
              <a:spcAft>
                <a:spcPts val="0"/>
              </a:spcAft>
              <a:buFont typeface="Arial" panose="020B0604020202020204" pitchFamily="34" charset="0"/>
              <a:buChar char="•"/>
              <a:defRPr/>
            </a:pPr>
            <a:endParaRPr lang="tr-TR"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rmAutofit/>
          </a:bodyPr>
          <a:lstStyle/>
          <a:p>
            <a:pPr fontAlgn="auto">
              <a:spcAft>
                <a:spcPts val="0"/>
              </a:spcAft>
              <a:defRPr/>
            </a:pPr>
            <a:r>
              <a:rPr lang="tr-TR" sz="3600" dirty="0">
                <a:latin typeface="+mn-lt"/>
              </a:rPr>
              <a:t>  Beyaz kod </a:t>
            </a:r>
          </a:p>
        </p:txBody>
      </p:sp>
      <p:sp>
        <p:nvSpPr>
          <p:cNvPr id="143362" name="İçerik Yer Tutucusu 2"/>
          <p:cNvSpPr>
            <a:spLocks noGrp="1"/>
          </p:cNvSpPr>
          <p:nvPr>
            <p:ph idx="1"/>
          </p:nvPr>
        </p:nvSpPr>
        <p:spPr/>
        <p:txBody>
          <a:bodyPr/>
          <a:lstStyle/>
          <a:p>
            <a:r>
              <a:rPr lang="tr-TR" sz="2600" smtClean="0"/>
              <a:t>Olay adli makamlara hastane yönetimi tarafından intikal ettirilir. </a:t>
            </a:r>
          </a:p>
          <a:p>
            <a:endParaRPr lang="tr-TR" sz="2600" smtClean="0"/>
          </a:p>
          <a:p>
            <a:r>
              <a:rPr lang="tr-TR" sz="2600" smtClean="0"/>
              <a:t>Bu durum, güvenlik ihlaline maruz kalan kişinin şikayetçi olmasını gerektirmemektedir.</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rmAutofit/>
          </a:bodyPr>
          <a:lstStyle/>
          <a:p>
            <a:pPr fontAlgn="auto">
              <a:spcAft>
                <a:spcPts val="0"/>
              </a:spcAft>
              <a:defRPr/>
            </a:pPr>
            <a:r>
              <a:rPr lang="tr-TR" sz="3600" dirty="0">
                <a:latin typeface="+mn-lt"/>
              </a:rPr>
              <a:t>  Beyaz kod</a:t>
            </a:r>
          </a:p>
        </p:txBody>
      </p:sp>
      <p:sp>
        <p:nvSpPr>
          <p:cNvPr id="3" name="İçerik Yer Tutucusu 2">
            <a:extLst>
              <a:ext uri="{FF2B5EF4-FFF2-40B4-BE49-F238E27FC236}"/>
            </a:extLst>
          </p:cNvPr>
          <p:cNvSpPr>
            <a:spLocks noGrp="1"/>
          </p:cNvSpPr>
          <p:nvPr>
            <p:ph idx="1"/>
          </p:nvPr>
        </p:nvSpPr>
        <p:spPr/>
        <p:txBody>
          <a:bodyPr rtlCol="0">
            <a:normAutofit/>
          </a:bodyPr>
          <a:lstStyle/>
          <a:p>
            <a:pPr fontAlgn="auto">
              <a:spcAft>
                <a:spcPts val="0"/>
              </a:spcAft>
              <a:buFont typeface="Arial" panose="020B0604020202020204" pitchFamily="34" charset="0"/>
              <a:buChar char="•"/>
              <a:defRPr/>
            </a:pPr>
            <a:endParaRPr lang="tr-TR" sz="2600" dirty="0"/>
          </a:p>
          <a:p>
            <a:pPr fontAlgn="auto">
              <a:spcAft>
                <a:spcPts val="0"/>
              </a:spcAft>
              <a:buFont typeface="Arial" panose="020B0604020202020204" pitchFamily="34" charset="0"/>
              <a:buChar char="•"/>
              <a:defRPr/>
            </a:pPr>
            <a:r>
              <a:rPr lang="tr-TR" sz="2600" dirty="0"/>
              <a:t>Sağlık çalışanları, sağlık hizmeti sunumu esnasında şiddete uğraması halinde, </a:t>
            </a:r>
            <a:r>
              <a:rPr lang="tr-TR" sz="2600" b="1" dirty="0"/>
              <a:t>acil verilmesi gereken hizmetler dışında </a:t>
            </a:r>
            <a:r>
              <a:rPr lang="tr-TR" sz="2600" dirty="0"/>
              <a:t>hizmetten çekilme talebinde bulunabilir.</a:t>
            </a:r>
          </a:p>
          <a:p>
            <a:pPr marL="0" indent="0" fontAlgn="auto">
              <a:spcAft>
                <a:spcPts val="0"/>
              </a:spcAft>
              <a:buFont typeface="Arial" panose="020B0604020202020204" pitchFamily="34" charset="0"/>
              <a:buNone/>
              <a:defRPr/>
            </a:pPr>
            <a:endParaRPr lang="tr-TR" sz="2600" dirty="0"/>
          </a:p>
          <a:p>
            <a:pPr fontAlgn="auto">
              <a:spcAft>
                <a:spcPts val="0"/>
              </a:spcAft>
              <a:buFont typeface="Arial" panose="020B0604020202020204" pitchFamily="34" charset="0"/>
              <a:buChar char="•"/>
              <a:defRPr/>
            </a:pPr>
            <a:endParaRPr lang="tr-TR"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09" name="İçerik Yer Tutucusu 3"/>
          <p:cNvPicPr>
            <a:picLocks noGrp="1" noChangeAspect="1"/>
          </p:cNvPicPr>
          <p:nvPr>
            <p:ph idx="1"/>
          </p:nvPr>
        </p:nvPicPr>
        <p:blipFill>
          <a:blip r:embed="rId2"/>
          <a:srcRect l="13217" t="18234" r="38052" b="5489"/>
          <a:stretch>
            <a:fillRect/>
          </a:stretch>
        </p:blipFill>
        <p:spPr>
          <a:xfrm>
            <a:off x="1350963" y="688975"/>
            <a:ext cx="8313737" cy="5562600"/>
          </a:xfrm>
          <a:solidFill>
            <a:schemeClr val="bg1"/>
          </a:solidFill>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3" name="İçerik Yer Tutucusu 3"/>
          <p:cNvPicPr>
            <a:picLocks noGrp="1" noChangeAspect="1"/>
          </p:cNvPicPr>
          <p:nvPr>
            <p:ph idx="1"/>
          </p:nvPr>
        </p:nvPicPr>
        <p:blipFill>
          <a:blip r:embed="rId2"/>
          <a:srcRect l="12259" t="15364" r="40974" b="9193"/>
          <a:stretch>
            <a:fillRect/>
          </a:stretch>
        </p:blipFill>
        <p:spPr>
          <a:xfrm>
            <a:off x="1092200" y="147638"/>
            <a:ext cx="10236200" cy="6511925"/>
          </a:xfrm>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7" name="İçerik Yer Tutucusu 3"/>
          <p:cNvPicPr>
            <a:picLocks noGrp="1" noChangeAspect="1"/>
          </p:cNvPicPr>
          <p:nvPr>
            <p:ph idx="1"/>
          </p:nvPr>
        </p:nvPicPr>
        <p:blipFill>
          <a:blip r:embed="rId2"/>
          <a:srcRect l="27075" t="9666" r="24248" b="44768"/>
          <a:stretch>
            <a:fillRect/>
          </a:stretch>
        </p:blipFill>
        <p:spPr>
          <a:xfrm>
            <a:off x="1503363" y="350838"/>
            <a:ext cx="9447212" cy="6156325"/>
          </a:xfrm>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rmAutofit/>
          </a:bodyPr>
          <a:lstStyle/>
          <a:p>
            <a:pPr fontAlgn="auto">
              <a:spcAft>
                <a:spcPts val="0"/>
              </a:spcAft>
              <a:defRPr/>
            </a:pPr>
            <a:r>
              <a:rPr lang="tr-TR" dirty="0"/>
              <a:t> </a:t>
            </a:r>
            <a:r>
              <a:rPr lang="tr-TR" sz="3600" dirty="0">
                <a:latin typeface="+mn-lt"/>
              </a:rPr>
              <a:t>Kaynaklar:</a:t>
            </a:r>
          </a:p>
        </p:txBody>
      </p:sp>
      <p:sp>
        <p:nvSpPr>
          <p:cNvPr id="148482" name="İçerik Yer Tutucusu 2"/>
          <p:cNvSpPr>
            <a:spLocks noGrp="1"/>
          </p:cNvSpPr>
          <p:nvPr>
            <p:ph idx="1"/>
          </p:nvPr>
        </p:nvSpPr>
        <p:spPr/>
        <p:txBody>
          <a:bodyPr/>
          <a:lstStyle/>
          <a:p>
            <a:r>
              <a:rPr lang="tr-TR" sz="2600" smtClean="0"/>
              <a:t>Demirdağ, S., Ünlüoğlu, İ., Katkıcı, U. (2016). Aile Hekimliğinde Yasalar ve Yasal Konular. Akademi Yayınevi</a:t>
            </a:r>
          </a:p>
          <a:p>
            <a:r>
              <a:rPr lang="tr-TR" sz="2600" smtClean="0"/>
              <a:t>Tümer A.R., Aile Hekimliği Uzmanlığında ‘Hukuki Sorumluluklar’</a:t>
            </a:r>
          </a:p>
          <a:p>
            <a:r>
              <a:rPr lang="tr-TR" sz="2600" smtClean="0"/>
              <a:t>http://hastane.ege.edu.tr/GenelUyumEgitimi/files/Beyaz%20Kod.ppt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a:xfrm>
            <a:off x="1036638" y="255588"/>
            <a:ext cx="3322637" cy="850900"/>
          </a:xfrm>
        </p:spPr>
        <p:txBody>
          <a:bodyPr rtlCol="0">
            <a:normAutofit fontScale="90000"/>
          </a:bodyPr>
          <a:lstStyle/>
          <a:p>
            <a:pPr fontAlgn="auto">
              <a:spcAft>
                <a:spcPts val="0"/>
              </a:spcAft>
              <a:defRPr/>
            </a:pPr>
            <a:r>
              <a:rPr lang="tr-TR" dirty="0"/>
              <a:t/>
            </a:r>
            <a:br>
              <a:rPr lang="tr-TR" dirty="0"/>
            </a:br>
            <a:r>
              <a:rPr lang="en-US" sz="4000" dirty="0" err="1">
                <a:latin typeface="+mn-lt"/>
              </a:rPr>
              <a:t>Raporlar</a:t>
            </a:r>
            <a:r>
              <a:rPr lang="en-US" sz="4000" dirty="0">
                <a:latin typeface="+mn-lt"/>
              </a:rPr>
              <a:t>:</a:t>
            </a:r>
            <a:r>
              <a:rPr lang="en-US" dirty="0"/>
              <a:t/>
            </a:r>
            <a:br>
              <a:rPr lang="en-US" dirty="0"/>
            </a:br>
            <a:endParaRPr lang="tr-TR" dirty="0"/>
          </a:p>
        </p:txBody>
      </p:sp>
      <p:sp>
        <p:nvSpPr>
          <p:cNvPr id="3" name="İçerik Yer Tutucusu 2">
            <a:extLst>
              <a:ext uri="{FF2B5EF4-FFF2-40B4-BE49-F238E27FC236}"/>
            </a:extLst>
          </p:cNvPr>
          <p:cNvSpPr>
            <a:spLocks noGrp="1"/>
          </p:cNvSpPr>
          <p:nvPr>
            <p:ph idx="1"/>
          </p:nvPr>
        </p:nvSpPr>
        <p:spPr>
          <a:xfrm>
            <a:off x="809625" y="1287463"/>
            <a:ext cx="10799763" cy="4916487"/>
          </a:xfrm>
        </p:spPr>
        <p:txBody>
          <a:bodyPr rtlCol="0">
            <a:normAutofit/>
          </a:bodyPr>
          <a:lstStyle/>
          <a:p>
            <a:pPr fontAlgn="auto">
              <a:spcAft>
                <a:spcPts val="0"/>
              </a:spcAft>
              <a:buFont typeface="Arial" panose="020B0604020202020204" pitchFamily="34" charset="0"/>
              <a:buChar char="•"/>
              <a:defRPr/>
            </a:pPr>
            <a:r>
              <a:rPr lang="en-US" sz="2600" dirty="0" err="1"/>
              <a:t>Hekimler</a:t>
            </a:r>
            <a:r>
              <a:rPr lang="tr-TR" sz="2600" dirty="0"/>
              <a:t>;</a:t>
            </a:r>
          </a:p>
          <a:p>
            <a:pPr marL="0" indent="0" fontAlgn="auto">
              <a:spcAft>
                <a:spcPts val="0"/>
              </a:spcAft>
              <a:buFont typeface="Arial" panose="020B0604020202020204" pitchFamily="34" charset="0"/>
              <a:buNone/>
              <a:defRPr/>
            </a:pPr>
            <a:r>
              <a:rPr lang="tr-TR" sz="2600" dirty="0"/>
              <a:t>  -</a:t>
            </a:r>
            <a:r>
              <a:rPr lang="en-US" sz="2600" dirty="0" err="1"/>
              <a:t>lezyonların</a:t>
            </a:r>
            <a:r>
              <a:rPr lang="en-US" sz="2600" dirty="0"/>
              <a:t> </a:t>
            </a:r>
            <a:r>
              <a:rPr lang="en-US" sz="2600" dirty="0" err="1"/>
              <a:t>niteliği</a:t>
            </a:r>
            <a:r>
              <a:rPr lang="en-US" sz="2600" dirty="0"/>
              <a:t>,</a:t>
            </a:r>
            <a:endParaRPr lang="tr-TR" sz="2600" dirty="0"/>
          </a:p>
          <a:p>
            <a:pPr marL="0" indent="0" fontAlgn="auto">
              <a:spcAft>
                <a:spcPts val="0"/>
              </a:spcAft>
              <a:buFont typeface="Arial" panose="020B0604020202020204" pitchFamily="34" charset="0"/>
              <a:buNone/>
              <a:defRPr/>
            </a:pPr>
            <a:r>
              <a:rPr lang="tr-TR" sz="2600" dirty="0"/>
              <a:t>  -</a:t>
            </a:r>
            <a:r>
              <a:rPr lang="en-US" sz="2600" dirty="0" err="1"/>
              <a:t>meydana</a:t>
            </a:r>
            <a:r>
              <a:rPr lang="en-US" sz="2600" dirty="0"/>
              <a:t> </a:t>
            </a:r>
            <a:r>
              <a:rPr lang="en-US" sz="2600" dirty="0" err="1"/>
              <a:t>geliş</a:t>
            </a:r>
            <a:r>
              <a:rPr lang="en-US" sz="2600" dirty="0"/>
              <a:t> </a:t>
            </a:r>
            <a:r>
              <a:rPr lang="en-US" sz="2600" dirty="0" err="1"/>
              <a:t>durumu</a:t>
            </a:r>
            <a:r>
              <a:rPr lang="en-US" sz="2600" dirty="0"/>
              <a:t> </a:t>
            </a:r>
            <a:r>
              <a:rPr lang="en-US" sz="2600" dirty="0" err="1"/>
              <a:t>gibi</a:t>
            </a:r>
            <a:r>
              <a:rPr lang="en-US" sz="2600" dirty="0"/>
              <a:t> </a:t>
            </a:r>
            <a:r>
              <a:rPr lang="en-US" sz="2600" dirty="0" err="1"/>
              <a:t>konularda</a:t>
            </a:r>
            <a:r>
              <a:rPr lang="en-US" sz="2600" dirty="0"/>
              <a:t> </a:t>
            </a:r>
            <a:r>
              <a:rPr lang="en-US" sz="2600" dirty="0" err="1"/>
              <a:t>bilirk</a:t>
            </a:r>
            <a:r>
              <a:rPr lang="tr-TR" sz="2600" dirty="0"/>
              <a:t>i</a:t>
            </a:r>
            <a:r>
              <a:rPr lang="en-US" sz="2600" dirty="0" err="1"/>
              <a:t>şi</a:t>
            </a:r>
            <a:r>
              <a:rPr lang="tr-TR" sz="2600" dirty="0"/>
              <a:t> </a:t>
            </a:r>
            <a:r>
              <a:rPr lang="en-US" sz="2600" dirty="0" err="1"/>
              <a:t>konumunda</a:t>
            </a:r>
            <a:r>
              <a:rPr lang="en-US" sz="2600" dirty="0"/>
              <a:t> </a:t>
            </a:r>
            <a:r>
              <a:rPr lang="en-US" sz="2600" dirty="0" err="1"/>
              <a:t>olması</a:t>
            </a:r>
            <a:r>
              <a:rPr lang="en-US" sz="2600" dirty="0"/>
              <a:t> </a:t>
            </a:r>
            <a:endParaRPr lang="tr-TR" sz="2600" dirty="0"/>
          </a:p>
          <a:p>
            <a:pPr marL="0" indent="0" fontAlgn="auto">
              <a:spcAft>
                <a:spcPts val="0"/>
              </a:spcAft>
              <a:buFont typeface="Arial" panose="020B0604020202020204" pitchFamily="34" charset="0"/>
              <a:buNone/>
              <a:defRPr/>
            </a:pPr>
            <a:r>
              <a:rPr lang="tr-TR" sz="2600" dirty="0"/>
              <a:t>   </a:t>
            </a:r>
            <a:r>
              <a:rPr lang="en-US" sz="2600" dirty="0" err="1"/>
              <a:t>nedeniyle</a:t>
            </a:r>
            <a:r>
              <a:rPr lang="en-US" sz="2600" dirty="0"/>
              <a:t>; </a:t>
            </a:r>
            <a:r>
              <a:rPr lang="en-US" sz="2600" dirty="0" err="1"/>
              <a:t>sıklıkla</a:t>
            </a:r>
            <a:r>
              <a:rPr lang="en-US" sz="2600" dirty="0"/>
              <a:t> </a:t>
            </a:r>
            <a:r>
              <a:rPr lang="tr-TR" sz="2600" b="1" dirty="0"/>
              <a:t>‘</a:t>
            </a:r>
            <a:r>
              <a:rPr lang="en-US" sz="2600" b="1" dirty="0" err="1"/>
              <a:t>hekim</a:t>
            </a:r>
            <a:r>
              <a:rPr lang="tr-TR" sz="2600" b="1" dirty="0"/>
              <a:t> </a:t>
            </a:r>
            <a:r>
              <a:rPr lang="en-US" sz="2600" b="1" dirty="0" err="1"/>
              <a:t>raporu</a:t>
            </a:r>
            <a:r>
              <a:rPr lang="tr-TR" sz="2600" b="1" dirty="0"/>
              <a:t>’</a:t>
            </a:r>
            <a:r>
              <a:rPr lang="en-US" sz="2600" b="1" dirty="0"/>
              <a:t> </a:t>
            </a:r>
            <a:r>
              <a:rPr lang="en-US" sz="2600" dirty="0" err="1"/>
              <a:t>vermektedir</a:t>
            </a:r>
            <a:r>
              <a:rPr lang="en-US" sz="2600" dirty="0"/>
              <a:t>.</a:t>
            </a:r>
            <a:endParaRPr lang="tr-TR" sz="2600" dirty="0"/>
          </a:p>
          <a:p>
            <a:pPr marL="0" indent="0" fontAlgn="auto">
              <a:spcAft>
                <a:spcPts val="0"/>
              </a:spcAft>
              <a:buFont typeface="Arial" panose="020B0604020202020204" pitchFamily="34" charset="0"/>
              <a:buNone/>
              <a:defRPr/>
            </a:pPr>
            <a:endParaRPr lang="en-US" sz="2600" dirty="0"/>
          </a:p>
          <a:p>
            <a:pPr fontAlgn="auto">
              <a:spcAft>
                <a:spcPts val="0"/>
              </a:spcAft>
              <a:buFont typeface="Arial" panose="020B0604020202020204" pitchFamily="34" charset="0"/>
              <a:buChar char="•"/>
              <a:defRPr/>
            </a:pPr>
            <a:r>
              <a:rPr lang="en-US" sz="2600" dirty="0"/>
              <a:t>“</a:t>
            </a:r>
            <a:r>
              <a:rPr lang="tr-TR" sz="2600" dirty="0"/>
              <a:t>R</a:t>
            </a:r>
            <a:r>
              <a:rPr lang="en-US" sz="2600" dirty="0" err="1"/>
              <a:t>esmi</a:t>
            </a:r>
            <a:r>
              <a:rPr lang="en-US" sz="2600" dirty="0"/>
              <a:t>“ </a:t>
            </a:r>
            <a:r>
              <a:rPr lang="en-US" sz="2600" dirty="0" err="1"/>
              <a:t>belge</a:t>
            </a:r>
            <a:r>
              <a:rPr lang="en-US" sz="2600" dirty="0"/>
              <a:t> </a:t>
            </a:r>
            <a:r>
              <a:rPr lang="en-US" sz="2600" dirty="0" err="1"/>
              <a:t>kapsamında</a:t>
            </a:r>
            <a:r>
              <a:rPr lang="en-US" sz="2600" dirty="0"/>
              <a:t> </a:t>
            </a:r>
            <a:r>
              <a:rPr lang="en-US" sz="2600" dirty="0" err="1"/>
              <a:t>değerlendirilen</a:t>
            </a:r>
            <a:r>
              <a:rPr lang="en-US" sz="2600" dirty="0"/>
              <a:t> </a:t>
            </a:r>
            <a:r>
              <a:rPr lang="en-US" sz="2600" dirty="0" err="1"/>
              <a:t>sağlık</a:t>
            </a:r>
            <a:r>
              <a:rPr lang="en-US" sz="2600" dirty="0"/>
              <a:t> </a:t>
            </a:r>
            <a:r>
              <a:rPr lang="en-US" sz="2600" dirty="0" err="1"/>
              <a:t>ve</a:t>
            </a:r>
            <a:r>
              <a:rPr lang="en-US" sz="2600" dirty="0"/>
              <a:t> </a:t>
            </a:r>
            <a:r>
              <a:rPr lang="en-US" sz="2600" dirty="0" err="1"/>
              <a:t>istirahat</a:t>
            </a:r>
            <a:r>
              <a:rPr lang="en-US" sz="2600" dirty="0"/>
              <a:t> </a:t>
            </a:r>
            <a:r>
              <a:rPr lang="en-US" sz="2600" dirty="0" err="1"/>
              <a:t>raporlarının</a:t>
            </a:r>
            <a:r>
              <a:rPr lang="en-US" sz="2600" dirty="0"/>
              <a:t> </a:t>
            </a:r>
            <a:r>
              <a:rPr lang="en-US" sz="2600" b="1" dirty="0" err="1"/>
              <a:t>gerçeğe</a:t>
            </a:r>
            <a:r>
              <a:rPr lang="en-US" sz="2600" b="1" dirty="0"/>
              <a:t> </a:t>
            </a:r>
            <a:r>
              <a:rPr lang="en-US" sz="2600" b="1" dirty="0" err="1"/>
              <a:t>aykırı</a:t>
            </a:r>
            <a:r>
              <a:rPr lang="en-US" sz="2600" b="1" dirty="0"/>
              <a:t> </a:t>
            </a:r>
            <a:r>
              <a:rPr lang="en-US" sz="2600" b="1" dirty="0" err="1"/>
              <a:t>olarak</a:t>
            </a:r>
            <a:r>
              <a:rPr lang="en-US" sz="2600" dirty="0"/>
              <a:t>, </a:t>
            </a:r>
            <a:r>
              <a:rPr lang="en-US" sz="2600" b="1" dirty="0" err="1"/>
              <a:t>hatır</a:t>
            </a:r>
            <a:r>
              <a:rPr lang="en-US" sz="2600" b="1" dirty="0"/>
              <a:t> </a:t>
            </a:r>
            <a:r>
              <a:rPr lang="en-US" sz="2600" b="1" dirty="0" err="1"/>
              <a:t>için</a:t>
            </a:r>
            <a:r>
              <a:rPr lang="en-US" sz="2600" dirty="0"/>
              <a:t>, </a:t>
            </a:r>
            <a:r>
              <a:rPr lang="en-US" sz="2600" b="1" dirty="0"/>
              <a:t>para </a:t>
            </a:r>
            <a:r>
              <a:rPr lang="en-US" sz="2600" b="1" dirty="0" err="1"/>
              <a:t>için</a:t>
            </a:r>
            <a:r>
              <a:rPr lang="en-US" sz="2600" dirty="0"/>
              <a:t>, </a:t>
            </a:r>
            <a:r>
              <a:rPr lang="en-US" sz="2600" b="1" dirty="0" err="1"/>
              <a:t>çıkar</a:t>
            </a:r>
            <a:r>
              <a:rPr lang="en-US" sz="2600" b="1" dirty="0"/>
              <a:t> </a:t>
            </a:r>
            <a:r>
              <a:rPr lang="en-US" sz="2600" b="1" dirty="0" err="1"/>
              <a:t>için</a:t>
            </a:r>
            <a:r>
              <a:rPr lang="en-US" sz="2600" dirty="0"/>
              <a:t> </a:t>
            </a:r>
            <a:r>
              <a:rPr lang="en-US" sz="2600" dirty="0" err="1"/>
              <a:t>ver</a:t>
            </a:r>
            <a:r>
              <a:rPr lang="tr-TR" sz="2600" dirty="0"/>
              <a:t>il</a:t>
            </a:r>
            <a:r>
              <a:rPr lang="en-US" sz="2600" dirty="0" err="1"/>
              <a:t>mesi</a:t>
            </a:r>
            <a:r>
              <a:rPr lang="en-US" sz="2600" dirty="0"/>
              <a:t> </a:t>
            </a:r>
            <a:r>
              <a:rPr lang="en-US" sz="2600" dirty="0" err="1"/>
              <a:t>durumunda</a:t>
            </a:r>
            <a:r>
              <a:rPr lang="en-US" sz="2600" dirty="0"/>
              <a:t> </a:t>
            </a:r>
            <a:r>
              <a:rPr lang="en-US" sz="2600" dirty="0" err="1"/>
              <a:t>yasalar</a:t>
            </a:r>
            <a:r>
              <a:rPr lang="en-US" sz="2600" dirty="0"/>
              <a:t> </a:t>
            </a:r>
            <a:r>
              <a:rPr lang="en-US" sz="2600" dirty="0" err="1"/>
              <a:t>gereği</a:t>
            </a:r>
            <a:r>
              <a:rPr lang="en-US" sz="2600" dirty="0"/>
              <a:t> </a:t>
            </a:r>
            <a:r>
              <a:rPr lang="en-US" sz="2600" dirty="0" err="1"/>
              <a:t>ceza</a:t>
            </a:r>
            <a:r>
              <a:rPr lang="tr-TR" sz="2600" dirty="0"/>
              <a:t> uygulanır.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rmAutofit/>
          </a:bodyPr>
          <a:lstStyle/>
          <a:p>
            <a:pPr fontAlgn="auto">
              <a:spcAft>
                <a:spcPts val="0"/>
              </a:spcAft>
              <a:defRPr/>
            </a:pPr>
            <a:r>
              <a:rPr lang="tr-TR" sz="3600" dirty="0">
                <a:latin typeface="+mn-lt"/>
              </a:rPr>
              <a:t>  </a:t>
            </a:r>
            <a:r>
              <a:rPr lang="en-US" sz="3600" dirty="0" err="1">
                <a:latin typeface="+mn-lt"/>
              </a:rPr>
              <a:t>Raporlar</a:t>
            </a:r>
            <a:r>
              <a:rPr lang="en-US" sz="3600" dirty="0">
                <a:latin typeface="+mn-lt"/>
              </a:rPr>
              <a:t>:</a:t>
            </a:r>
            <a:endParaRPr lang="tr-TR" sz="3600" dirty="0">
              <a:latin typeface="+mn-lt"/>
            </a:endParaRPr>
          </a:p>
        </p:txBody>
      </p:sp>
      <p:sp>
        <p:nvSpPr>
          <p:cNvPr id="29698" name="İçerik Yer Tutucusu 2"/>
          <p:cNvSpPr>
            <a:spLocks noGrp="1"/>
          </p:cNvSpPr>
          <p:nvPr>
            <p:ph idx="1"/>
          </p:nvPr>
        </p:nvSpPr>
        <p:spPr/>
        <p:txBody>
          <a:bodyPr/>
          <a:lstStyle/>
          <a:p>
            <a:endParaRPr lang="tr-TR" sz="2600" smtClean="0"/>
          </a:p>
          <a:p>
            <a:r>
              <a:rPr lang="en-US" sz="2600" smtClean="0"/>
              <a:t>Türk Ceza Kanunu’</a:t>
            </a:r>
            <a:r>
              <a:rPr lang="tr-TR" sz="2600" smtClean="0"/>
              <a:t>na </a:t>
            </a:r>
            <a:r>
              <a:rPr lang="en-US" sz="2600" smtClean="0"/>
              <a:t>göre 3 yıldan 8 yıla kadar hapis cezası ile cezalandırılır. </a:t>
            </a:r>
            <a:endParaRPr lang="tr-TR" sz="2600" smtClean="0"/>
          </a:p>
          <a:p>
            <a:endParaRPr lang="tr-TR" sz="2600" smtClean="0"/>
          </a:p>
          <a:p>
            <a:r>
              <a:rPr lang="en-US" sz="2600" smtClean="0"/>
              <a:t>Türk Tabipler Birliği Disiplin Yönetmeliği</a:t>
            </a:r>
            <a:r>
              <a:rPr lang="tr-TR" sz="2600" smtClean="0"/>
              <a:t>’nde</a:t>
            </a:r>
            <a:r>
              <a:rPr lang="en-US" sz="2600" smtClean="0"/>
              <a:t> ‘gerçeğe uymay</a:t>
            </a:r>
            <a:r>
              <a:rPr lang="tr-TR" sz="2600" smtClean="0"/>
              <a:t>a</a:t>
            </a:r>
            <a:r>
              <a:rPr lang="en-US" sz="2600" smtClean="0"/>
              <a:t>n rapor ve /veya belge vermek’ işlemi </a:t>
            </a:r>
            <a:r>
              <a:rPr lang="tr-TR" sz="2600" smtClean="0"/>
              <a:t>‘</a:t>
            </a:r>
            <a:r>
              <a:rPr lang="en-US" sz="2600" smtClean="0"/>
              <a:t>Geçici Olarak Meslekten Alıkoyma Cezas</a:t>
            </a:r>
            <a:r>
              <a:rPr lang="tr-TR" sz="2600" smtClean="0"/>
              <a:t>ı’ </a:t>
            </a:r>
            <a:r>
              <a:rPr lang="en-US" sz="2600" smtClean="0"/>
              <a:t>alacak davranışlar  içerisinde yer almaktadır. </a:t>
            </a:r>
          </a:p>
          <a:p>
            <a:endParaRPr lang="en-US" smtClean="0"/>
          </a:p>
          <a:p>
            <a:endParaRPr lang="tr-TR"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a:xfrm>
            <a:off x="838200" y="309563"/>
            <a:ext cx="10515600" cy="1325562"/>
          </a:xfrm>
        </p:spPr>
        <p:txBody>
          <a:bodyPr rtlCol="0">
            <a:normAutofit fontScale="90000"/>
          </a:bodyPr>
          <a:lstStyle/>
          <a:p>
            <a:pPr fontAlgn="auto">
              <a:spcAft>
                <a:spcPts val="0"/>
              </a:spcAft>
              <a:defRPr/>
            </a:pPr>
            <a:r>
              <a:rPr lang="tr-TR" sz="3600" dirty="0"/>
              <a:t/>
            </a:r>
            <a:br>
              <a:rPr lang="tr-TR" sz="3600" dirty="0"/>
            </a:br>
            <a:r>
              <a:rPr lang="tr-TR" sz="3600" dirty="0"/>
              <a:t/>
            </a:r>
            <a:br>
              <a:rPr lang="tr-TR" sz="3600" dirty="0"/>
            </a:br>
            <a:r>
              <a:rPr lang="tr-TR" sz="4000" dirty="0">
                <a:latin typeface="+mn-lt"/>
              </a:rPr>
              <a:t>Aile Hekimliğinde Zor Durumlar ve Yasal Boyutu</a:t>
            </a:r>
            <a:r>
              <a:rPr lang="tr-TR" sz="3600" b="1" dirty="0"/>
              <a:t/>
            </a:r>
            <a:br>
              <a:rPr lang="tr-TR" sz="3600" b="1" dirty="0"/>
            </a:br>
            <a:endParaRPr lang="tr-TR" sz="3600" b="1" dirty="0"/>
          </a:p>
        </p:txBody>
      </p:sp>
      <p:sp>
        <p:nvSpPr>
          <p:cNvPr id="3" name="İçerik Yer Tutucusu 2">
            <a:extLst>
              <a:ext uri="{FF2B5EF4-FFF2-40B4-BE49-F238E27FC236}"/>
            </a:extLst>
          </p:cNvPr>
          <p:cNvSpPr>
            <a:spLocks noGrp="1"/>
          </p:cNvSpPr>
          <p:nvPr>
            <p:ph idx="1"/>
          </p:nvPr>
        </p:nvSpPr>
        <p:spPr/>
        <p:txBody>
          <a:bodyPr rtlCol="0">
            <a:normAutofit/>
          </a:bodyPr>
          <a:lstStyle/>
          <a:p>
            <a:pPr fontAlgn="auto">
              <a:spcAft>
                <a:spcPts val="0"/>
              </a:spcAft>
              <a:buFont typeface="Arial" panose="020B0604020202020204" pitchFamily="34" charset="0"/>
              <a:buChar char="•"/>
              <a:defRPr/>
            </a:pPr>
            <a:endParaRPr lang="tr-TR" sz="3600" b="1" dirty="0"/>
          </a:p>
          <a:p>
            <a:pPr fontAlgn="auto">
              <a:spcAft>
                <a:spcPts val="0"/>
              </a:spcAft>
              <a:buFont typeface="Arial" panose="020B0604020202020204" pitchFamily="34" charset="0"/>
              <a:buChar char="•"/>
              <a:defRPr/>
            </a:pPr>
            <a:r>
              <a:rPr lang="tr-TR" dirty="0"/>
              <a:t>Tıbbı Uygulama Hataları </a:t>
            </a:r>
          </a:p>
          <a:p>
            <a:pPr fontAlgn="auto">
              <a:spcAft>
                <a:spcPts val="0"/>
              </a:spcAft>
              <a:buFont typeface="Arial" panose="020B0604020202020204" pitchFamily="34" charset="0"/>
              <a:buChar char="•"/>
              <a:defRPr/>
            </a:pPr>
            <a:r>
              <a:rPr lang="tr-TR" dirty="0"/>
              <a:t>Raporlar </a:t>
            </a:r>
          </a:p>
          <a:p>
            <a:pPr fontAlgn="auto">
              <a:spcAft>
                <a:spcPts val="0"/>
              </a:spcAft>
              <a:buFont typeface="Arial" panose="020B0604020202020204" pitchFamily="34" charset="0"/>
              <a:buChar char="•"/>
              <a:defRPr/>
            </a:pPr>
            <a:r>
              <a:rPr lang="tr-TR" b="1" dirty="0"/>
              <a:t>Geleneksel ve Tamamlayıcı Tıp Uygulamaları </a:t>
            </a:r>
          </a:p>
          <a:p>
            <a:pPr fontAlgn="auto">
              <a:spcAft>
                <a:spcPts val="0"/>
              </a:spcAft>
              <a:buFont typeface="Arial" panose="020B0604020202020204" pitchFamily="34" charset="0"/>
              <a:buChar char="•"/>
              <a:defRPr/>
            </a:pPr>
            <a:r>
              <a:rPr lang="tr-TR" dirty="0"/>
              <a:t>İletişim </a:t>
            </a:r>
          </a:p>
          <a:p>
            <a:pPr marL="0" indent="0" fontAlgn="auto">
              <a:spcAft>
                <a:spcPts val="0"/>
              </a:spcAft>
              <a:buFont typeface="Arial" panose="020B0604020202020204" pitchFamily="34" charset="0"/>
              <a:buNone/>
              <a:defRPr/>
            </a:pPr>
            <a:endParaRPr lang="tr-TR" dirty="0"/>
          </a:p>
          <a:p>
            <a:pPr fontAlgn="auto">
              <a:spcAft>
                <a:spcPts val="0"/>
              </a:spcAft>
              <a:buFont typeface="Arial" panose="020B0604020202020204" pitchFamily="34" charset="0"/>
              <a:buChar char="•"/>
              <a:defRPr/>
            </a:pPr>
            <a:endParaRPr lang="tr-T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a:xfrm>
            <a:off x="838200" y="273050"/>
            <a:ext cx="10515600" cy="1325563"/>
          </a:xfrm>
        </p:spPr>
        <p:txBody>
          <a:bodyPr rtlCol="0">
            <a:normAutofit fontScale="90000"/>
          </a:bodyPr>
          <a:lstStyle/>
          <a:p>
            <a:pPr fontAlgn="auto">
              <a:spcAft>
                <a:spcPts val="0"/>
              </a:spcAft>
              <a:defRPr/>
            </a:pPr>
            <a:r>
              <a:rPr lang="tr-TR" dirty="0"/>
              <a:t/>
            </a:r>
            <a:br>
              <a:rPr lang="tr-TR" dirty="0"/>
            </a:br>
            <a:r>
              <a:rPr lang="tr-TR" dirty="0"/>
              <a:t/>
            </a:r>
            <a:br>
              <a:rPr lang="tr-TR" dirty="0"/>
            </a:br>
            <a:r>
              <a:rPr lang="tr-TR" sz="4000" dirty="0">
                <a:latin typeface="+mn-lt"/>
              </a:rPr>
              <a:t>Geleneksel ve Tamamlayıcı Tıp Uygulamaları</a:t>
            </a:r>
            <a:r>
              <a:rPr lang="tr-TR" sz="4000" b="1" dirty="0">
                <a:latin typeface="+mn-lt"/>
              </a:rPr>
              <a:t/>
            </a:r>
            <a:br>
              <a:rPr lang="tr-TR" sz="4000" b="1" dirty="0">
                <a:latin typeface="+mn-lt"/>
              </a:rPr>
            </a:br>
            <a:endParaRPr lang="tr-TR" sz="4000" b="1" dirty="0">
              <a:latin typeface="+mn-lt"/>
            </a:endParaRPr>
          </a:p>
        </p:txBody>
      </p:sp>
      <p:sp>
        <p:nvSpPr>
          <p:cNvPr id="32770" name="İçerik Yer Tutucusu 2"/>
          <p:cNvSpPr>
            <a:spLocks noGrp="1"/>
          </p:cNvSpPr>
          <p:nvPr>
            <p:ph idx="1"/>
          </p:nvPr>
        </p:nvSpPr>
        <p:spPr/>
        <p:txBody>
          <a:bodyPr/>
          <a:lstStyle/>
          <a:p>
            <a:r>
              <a:rPr lang="tr-TR" sz="2600" smtClean="0"/>
              <a:t>Kullanımı giderek artmaktadır.</a:t>
            </a:r>
          </a:p>
          <a:p>
            <a:endParaRPr lang="tr-TR" sz="2600" smtClean="0"/>
          </a:p>
          <a:p>
            <a:r>
              <a:rPr lang="tr-TR" sz="2600" smtClean="0"/>
              <a:t>Klasik tıp uygulamaları ile geleneksel yöntemler kesiştiğinde,</a:t>
            </a:r>
          </a:p>
          <a:p>
            <a:r>
              <a:rPr lang="tr-TR" sz="2600" smtClean="0"/>
              <a:t>Hastanın kanıta dayalı tıbbın desteklemediği uygulamaları tercih etmesi hasta- hekim arasında çatışmaya neden olmaktadır. </a:t>
            </a:r>
          </a:p>
          <a:p>
            <a:endParaRPr lang="tr-TR" sz="2600" smtClean="0"/>
          </a:p>
          <a:p>
            <a:r>
              <a:rPr lang="tr-TR" sz="2600" smtClean="0"/>
              <a:t>Geleneksel tıp uygulamalarını kullanan hastalar sıklıkla bunu hekiminden saklamaktadır.</a:t>
            </a:r>
          </a:p>
          <a:p>
            <a:endParaRPr lang="tr-TR" smtClean="0"/>
          </a:p>
          <a:p>
            <a:endParaRPr lang="tr-TR" smtClean="0"/>
          </a:p>
          <a:p>
            <a:endParaRPr lang="tr-TR" smtClean="0"/>
          </a:p>
          <a:p>
            <a:endParaRPr lang="en-US" smtClean="0"/>
          </a:p>
          <a:p>
            <a:endParaRPr lang="tr-TR"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rmAutofit/>
          </a:bodyPr>
          <a:lstStyle/>
          <a:p>
            <a:pPr fontAlgn="auto">
              <a:spcAft>
                <a:spcPts val="0"/>
              </a:spcAft>
              <a:defRPr/>
            </a:pPr>
            <a:r>
              <a:rPr lang="tr-TR" dirty="0"/>
              <a:t/>
            </a:r>
            <a:br>
              <a:rPr lang="tr-TR" dirty="0"/>
            </a:br>
            <a:r>
              <a:rPr lang="tr-TR" dirty="0"/>
              <a:t> </a:t>
            </a:r>
            <a:r>
              <a:rPr lang="tr-TR" sz="3600" dirty="0">
                <a:latin typeface="+mn-lt"/>
              </a:rPr>
              <a:t>Geleneksel ve Tamamlayıcı Tıp Uygulamaları</a:t>
            </a:r>
            <a:endParaRPr lang="tr-TR" sz="3600" b="1" dirty="0">
              <a:latin typeface="+mn-lt"/>
            </a:endParaRPr>
          </a:p>
        </p:txBody>
      </p:sp>
      <p:sp>
        <p:nvSpPr>
          <p:cNvPr id="33794" name="İçerik Yer Tutucusu 2"/>
          <p:cNvSpPr>
            <a:spLocks noGrp="1"/>
          </p:cNvSpPr>
          <p:nvPr>
            <p:ph idx="1"/>
          </p:nvPr>
        </p:nvSpPr>
        <p:spPr/>
        <p:txBody>
          <a:bodyPr/>
          <a:lstStyle/>
          <a:p>
            <a:endParaRPr lang="tr-TR" smtClean="0"/>
          </a:p>
          <a:p>
            <a:r>
              <a:rPr lang="tr-TR" sz="2600" smtClean="0"/>
              <a:t>Bunu önlemek için hastaların geleneksel tıp uygulamalarını kullanma durumunu onları yargılamaksızın sorgulanmalı,</a:t>
            </a:r>
          </a:p>
          <a:p>
            <a:endParaRPr lang="tr-TR" sz="2600" smtClean="0"/>
          </a:p>
          <a:p>
            <a:r>
              <a:rPr lang="tr-TR" sz="2600" smtClean="0"/>
              <a:t>Bu yöntemler konusunda hekim bilgilerini geliştirerek yararlı ve zararlıyı ayırt ederek hastasını bilgilendirmeli, ona danışmanlık vermelidir. </a:t>
            </a:r>
          </a:p>
          <a:p>
            <a:endParaRPr lang="tr-TR" smtClean="0"/>
          </a:p>
          <a:p>
            <a:endParaRPr lang="tr-TR" smtClean="0"/>
          </a:p>
          <a:p>
            <a:endParaRPr lang="tr-TR"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a:xfrm>
            <a:off x="593725" y="334963"/>
            <a:ext cx="10515600" cy="1004887"/>
          </a:xfrm>
        </p:spPr>
        <p:txBody>
          <a:bodyPr rtlCol="0">
            <a:normAutofit/>
          </a:bodyPr>
          <a:lstStyle/>
          <a:p>
            <a:pPr fontAlgn="auto">
              <a:spcAft>
                <a:spcPts val="0"/>
              </a:spcAft>
              <a:defRPr/>
            </a:pPr>
            <a:r>
              <a:rPr lang="tr-TR" sz="3600" dirty="0">
                <a:latin typeface="+mn-lt"/>
              </a:rPr>
              <a:t>Geleneksel ve Tamamlayıcı Tıp Uygulamaları</a:t>
            </a:r>
            <a:endParaRPr lang="tr-TR" sz="3600" b="1" dirty="0">
              <a:latin typeface="+mn-lt"/>
            </a:endParaRPr>
          </a:p>
        </p:txBody>
      </p:sp>
      <p:sp>
        <p:nvSpPr>
          <p:cNvPr id="3" name="İçerik Yer Tutucusu 2">
            <a:extLst>
              <a:ext uri="{FF2B5EF4-FFF2-40B4-BE49-F238E27FC236}"/>
            </a:extLst>
          </p:cNvPr>
          <p:cNvSpPr>
            <a:spLocks noGrp="1"/>
          </p:cNvSpPr>
          <p:nvPr>
            <p:ph idx="1"/>
          </p:nvPr>
        </p:nvSpPr>
        <p:spPr>
          <a:xfrm>
            <a:off x="593725" y="1457325"/>
            <a:ext cx="11049000" cy="5248275"/>
          </a:xfrm>
        </p:spPr>
        <p:txBody>
          <a:bodyPr rtlCol="0">
            <a:normAutofit fontScale="85000" lnSpcReduction="10000"/>
          </a:bodyPr>
          <a:lstStyle/>
          <a:p>
            <a:pPr fontAlgn="auto">
              <a:spcAft>
                <a:spcPts val="0"/>
              </a:spcAft>
              <a:buFont typeface="Arial" panose="020B0604020202020204" pitchFamily="34" charset="0"/>
              <a:buChar char="•"/>
              <a:defRPr/>
            </a:pPr>
            <a:r>
              <a:rPr lang="tr-TR" dirty="0"/>
              <a:t>Klasik tıp ile geleneksel tıp uygulamaları ‘entegre’ bir sağlık hizmetine dönüşmüştür. </a:t>
            </a:r>
          </a:p>
          <a:p>
            <a:pPr fontAlgn="auto">
              <a:spcAft>
                <a:spcPts val="0"/>
              </a:spcAft>
              <a:buFont typeface="Arial" panose="020B0604020202020204" pitchFamily="34" charset="0"/>
              <a:buChar char="•"/>
              <a:defRPr/>
            </a:pPr>
            <a:endParaRPr lang="tr-TR" dirty="0"/>
          </a:p>
          <a:p>
            <a:pPr fontAlgn="auto">
              <a:spcAft>
                <a:spcPts val="0"/>
              </a:spcAft>
              <a:buFont typeface="Arial" panose="020B0604020202020204" pitchFamily="34" charset="0"/>
              <a:buChar char="•"/>
              <a:defRPr/>
            </a:pPr>
            <a:r>
              <a:rPr lang="tr-TR" dirty="0"/>
              <a:t>Geleneksel tıp uygulama yöntemlerini belirlemek</a:t>
            </a:r>
          </a:p>
          <a:p>
            <a:pPr fontAlgn="auto">
              <a:spcAft>
                <a:spcPts val="0"/>
              </a:spcAft>
              <a:buFont typeface="Arial" panose="020B0604020202020204" pitchFamily="34" charset="0"/>
              <a:buChar char="•"/>
              <a:defRPr/>
            </a:pPr>
            <a:r>
              <a:rPr lang="tr-TR" dirty="0"/>
              <a:t>Bu yöntemleri uygulayacak kişilerin eğitimi ve yetkilendirilmesi</a:t>
            </a:r>
          </a:p>
          <a:p>
            <a:pPr fontAlgn="auto">
              <a:spcAft>
                <a:spcPts val="0"/>
              </a:spcAft>
              <a:buFont typeface="Arial" panose="020B0604020202020204" pitchFamily="34" charset="0"/>
              <a:buChar char="•"/>
              <a:defRPr/>
            </a:pPr>
            <a:r>
              <a:rPr lang="tr-TR" dirty="0"/>
              <a:t>Bu yöntemlerin uygulanacağı sağlık kuruluşlarının çalışma usul ve esaslarını düzenlemek</a:t>
            </a:r>
          </a:p>
          <a:p>
            <a:pPr fontAlgn="auto">
              <a:spcAft>
                <a:spcPts val="0"/>
              </a:spcAft>
              <a:buFont typeface="Arial" panose="020B0604020202020204" pitchFamily="34" charset="0"/>
              <a:buChar char="•"/>
              <a:defRPr/>
            </a:pPr>
            <a:endParaRPr lang="tr-TR" dirty="0"/>
          </a:p>
          <a:p>
            <a:pPr fontAlgn="auto">
              <a:spcAft>
                <a:spcPts val="0"/>
              </a:spcAft>
              <a:buFont typeface="Arial" panose="020B0604020202020204" pitchFamily="34" charset="0"/>
              <a:buChar char="•"/>
              <a:defRPr/>
            </a:pPr>
            <a:r>
              <a:rPr lang="tr-TR" dirty="0"/>
              <a:t>‘Geleneksel ve Tamamlayıcı Tıp Uygulamaları Yönetmeliği’ Ekim 2014 tarihinde resmi gazetede yayınlanmıştır. </a:t>
            </a:r>
          </a:p>
          <a:p>
            <a:pPr fontAlgn="auto">
              <a:spcAft>
                <a:spcPts val="0"/>
              </a:spcAft>
              <a:buFont typeface="Arial" panose="020B0604020202020204" pitchFamily="34" charset="0"/>
              <a:buChar char="•"/>
              <a:defRPr/>
            </a:pPr>
            <a:endParaRPr lang="tr-TR" dirty="0"/>
          </a:p>
          <a:p>
            <a:pPr fontAlgn="auto">
              <a:spcAft>
                <a:spcPts val="0"/>
              </a:spcAft>
              <a:buFont typeface="Arial" panose="020B0604020202020204" pitchFamily="34" charset="0"/>
              <a:buChar char="•"/>
              <a:defRPr/>
            </a:pPr>
            <a:r>
              <a:rPr lang="tr-TR" dirty="0"/>
              <a:t>Uygulamalar, ancak Bakanlık’ça yetkilendirilmiş ünite ile, uygulama merkezlerinde </a:t>
            </a:r>
          </a:p>
          <a:p>
            <a:pPr marL="0" indent="0" fontAlgn="auto">
              <a:spcAft>
                <a:spcPts val="0"/>
              </a:spcAft>
              <a:buFont typeface="Arial" panose="020B0604020202020204" pitchFamily="34" charset="0"/>
              <a:buNone/>
              <a:defRPr/>
            </a:pPr>
            <a:r>
              <a:rPr lang="tr-TR" dirty="0"/>
              <a:t>    ve ilgili alanda ‘uygulama sertifikası’ bulunan hekimler tarafından yapılabilmektedir.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a:xfrm>
            <a:off x="838200" y="309563"/>
            <a:ext cx="10515600" cy="1325562"/>
          </a:xfrm>
        </p:spPr>
        <p:txBody>
          <a:bodyPr rtlCol="0">
            <a:noAutofit/>
          </a:bodyPr>
          <a:lstStyle/>
          <a:p>
            <a:pPr fontAlgn="auto">
              <a:spcAft>
                <a:spcPts val="0"/>
              </a:spcAft>
              <a:defRPr/>
            </a:pPr>
            <a:r>
              <a:rPr lang="tr-TR" sz="3600" dirty="0">
                <a:latin typeface="+mn-lt"/>
              </a:rPr>
              <a:t/>
            </a:r>
            <a:br>
              <a:rPr lang="tr-TR" sz="3600" dirty="0">
                <a:latin typeface="+mn-lt"/>
              </a:rPr>
            </a:br>
            <a:r>
              <a:rPr lang="tr-TR" sz="3600" dirty="0">
                <a:latin typeface="+mn-lt"/>
              </a:rPr>
              <a:t/>
            </a:r>
            <a:br>
              <a:rPr lang="tr-TR" sz="3600" dirty="0">
                <a:latin typeface="+mn-lt"/>
              </a:rPr>
            </a:br>
            <a:r>
              <a:rPr lang="tr-TR" sz="3600" dirty="0">
                <a:latin typeface="+mn-lt"/>
              </a:rPr>
              <a:t>Aile Hekimliğinde Zor Durumlar ve Yasal Boyutu</a:t>
            </a:r>
            <a:r>
              <a:rPr lang="tr-TR" sz="3600" b="1" dirty="0">
                <a:latin typeface="+mn-lt"/>
              </a:rPr>
              <a:t/>
            </a:r>
            <a:br>
              <a:rPr lang="tr-TR" sz="3600" b="1" dirty="0">
                <a:latin typeface="+mn-lt"/>
              </a:rPr>
            </a:br>
            <a:endParaRPr lang="tr-TR" sz="3600" b="1" dirty="0">
              <a:latin typeface="+mn-lt"/>
            </a:endParaRPr>
          </a:p>
        </p:txBody>
      </p:sp>
      <p:sp>
        <p:nvSpPr>
          <p:cNvPr id="3" name="İçerik Yer Tutucusu 2">
            <a:extLst>
              <a:ext uri="{FF2B5EF4-FFF2-40B4-BE49-F238E27FC236}"/>
            </a:extLst>
          </p:cNvPr>
          <p:cNvSpPr>
            <a:spLocks noGrp="1"/>
          </p:cNvSpPr>
          <p:nvPr>
            <p:ph idx="1"/>
          </p:nvPr>
        </p:nvSpPr>
        <p:spPr/>
        <p:txBody>
          <a:bodyPr rtlCol="0">
            <a:normAutofit/>
          </a:bodyPr>
          <a:lstStyle/>
          <a:p>
            <a:pPr marL="0" indent="0" fontAlgn="auto">
              <a:spcAft>
                <a:spcPts val="0"/>
              </a:spcAft>
              <a:buFont typeface="Arial" panose="020B0604020202020204" pitchFamily="34" charset="0"/>
              <a:buNone/>
              <a:defRPr/>
            </a:pPr>
            <a:endParaRPr lang="tr-TR" sz="3600" b="1" dirty="0"/>
          </a:p>
          <a:p>
            <a:pPr fontAlgn="auto">
              <a:spcAft>
                <a:spcPts val="0"/>
              </a:spcAft>
              <a:buFont typeface="Arial" panose="020B0604020202020204" pitchFamily="34" charset="0"/>
              <a:buChar char="•"/>
              <a:defRPr/>
            </a:pPr>
            <a:r>
              <a:rPr lang="tr-TR" dirty="0"/>
              <a:t>Tıbbı Uygulama Hataları </a:t>
            </a:r>
          </a:p>
          <a:p>
            <a:pPr fontAlgn="auto">
              <a:spcAft>
                <a:spcPts val="0"/>
              </a:spcAft>
              <a:buFont typeface="Arial" panose="020B0604020202020204" pitchFamily="34" charset="0"/>
              <a:buChar char="•"/>
              <a:defRPr/>
            </a:pPr>
            <a:r>
              <a:rPr lang="tr-TR" dirty="0"/>
              <a:t>Raporlar </a:t>
            </a:r>
          </a:p>
          <a:p>
            <a:pPr fontAlgn="auto">
              <a:spcAft>
                <a:spcPts val="0"/>
              </a:spcAft>
              <a:buFont typeface="Arial" panose="020B0604020202020204" pitchFamily="34" charset="0"/>
              <a:buChar char="•"/>
              <a:defRPr/>
            </a:pPr>
            <a:r>
              <a:rPr lang="tr-TR" dirty="0"/>
              <a:t>Geleneksel ve Tamamlayıcı Tıp Uygulamaları </a:t>
            </a:r>
          </a:p>
          <a:p>
            <a:pPr fontAlgn="auto">
              <a:spcAft>
                <a:spcPts val="0"/>
              </a:spcAft>
              <a:buFont typeface="Arial" panose="020B0604020202020204" pitchFamily="34" charset="0"/>
              <a:buChar char="•"/>
              <a:defRPr/>
            </a:pPr>
            <a:r>
              <a:rPr lang="tr-TR" b="1" dirty="0"/>
              <a:t>İletişim </a:t>
            </a:r>
          </a:p>
          <a:p>
            <a:pPr marL="0" indent="0" fontAlgn="auto">
              <a:spcAft>
                <a:spcPts val="0"/>
              </a:spcAft>
              <a:buFont typeface="Arial" panose="020B0604020202020204" pitchFamily="34" charset="0"/>
              <a:buNone/>
              <a:defRPr/>
            </a:pPr>
            <a:endParaRPr lang="tr-TR" dirty="0"/>
          </a:p>
          <a:p>
            <a:pPr fontAlgn="auto">
              <a:spcAft>
                <a:spcPts val="0"/>
              </a:spcAft>
              <a:buFont typeface="Arial" panose="020B0604020202020204" pitchFamily="34" charset="0"/>
              <a:buChar char="•"/>
              <a:defRPr/>
            </a:pPr>
            <a:endParaRPr lang="tr-T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rmAutofit fontScale="90000"/>
          </a:bodyPr>
          <a:lstStyle/>
          <a:p>
            <a:pPr fontAlgn="auto">
              <a:spcAft>
                <a:spcPts val="0"/>
              </a:spcAft>
              <a:defRPr/>
            </a:pPr>
            <a:r>
              <a:rPr lang="tr-TR" dirty="0"/>
              <a:t/>
            </a:r>
            <a:br>
              <a:rPr lang="tr-TR" dirty="0"/>
            </a:br>
            <a:r>
              <a:rPr lang="tr-TR" sz="4000" dirty="0">
                <a:latin typeface="+mn-lt"/>
              </a:rPr>
              <a:t>İletişim</a:t>
            </a:r>
            <a:r>
              <a:rPr lang="tr-TR" dirty="0"/>
              <a:t/>
            </a:r>
            <a:br>
              <a:rPr lang="tr-TR" dirty="0"/>
            </a:br>
            <a:endParaRPr lang="tr-TR" dirty="0"/>
          </a:p>
        </p:txBody>
      </p:sp>
      <p:sp>
        <p:nvSpPr>
          <p:cNvPr id="3" name="İçerik Yer Tutucusu 2">
            <a:extLst>
              <a:ext uri="{FF2B5EF4-FFF2-40B4-BE49-F238E27FC236}"/>
            </a:extLst>
          </p:cNvPr>
          <p:cNvSpPr>
            <a:spLocks noGrp="1"/>
          </p:cNvSpPr>
          <p:nvPr>
            <p:ph idx="1"/>
          </p:nvPr>
        </p:nvSpPr>
        <p:spPr/>
        <p:txBody>
          <a:bodyPr rtlCol="0">
            <a:normAutofit/>
          </a:bodyPr>
          <a:lstStyle/>
          <a:p>
            <a:pPr fontAlgn="auto">
              <a:spcAft>
                <a:spcPts val="0"/>
              </a:spcAft>
              <a:buFont typeface="Arial" panose="020B0604020202020204" pitchFamily="34" charset="0"/>
              <a:buChar char="•"/>
              <a:defRPr/>
            </a:pPr>
            <a:r>
              <a:rPr lang="tr-TR" sz="2600" dirty="0"/>
              <a:t>Zor bir durumla karşılaşıldığında, insan doğası gereği farklı tiplerde reaksiyon verebilir.</a:t>
            </a:r>
          </a:p>
          <a:p>
            <a:pPr marL="0" indent="0" fontAlgn="auto">
              <a:spcAft>
                <a:spcPts val="0"/>
              </a:spcAft>
              <a:buFont typeface="Arial" panose="020B0604020202020204" pitchFamily="34" charset="0"/>
              <a:buNone/>
              <a:defRPr/>
            </a:pPr>
            <a:endParaRPr lang="tr-TR" sz="2600" dirty="0"/>
          </a:p>
          <a:p>
            <a:pPr fontAlgn="auto">
              <a:spcAft>
                <a:spcPts val="0"/>
              </a:spcAft>
              <a:buFont typeface="Arial" panose="020B0604020202020204" pitchFamily="34" charset="0"/>
              <a:buChar char="•"/>
              <a:defRPr/>
            </a:pPr>
            <a:r>
              <a:rPr lang="tr-TR" sz="2600" dirty="0"/>
              <a:t>Günümüzde hasta ile hekim arasındaki iletişim konusunda en önemli sorunlardan birini oluşturan, iyi yönetilmesi gereken;</a:t>
            </a:r>
          </a:p>
          <a:p>
            <a:pPr fontAlgn="auto">
              <a:spcAft>
                <a:spcPts val="0"/>
              </a:spcAft>
              <a:buFont typeface="Arial" panose="020B0604020202020204" pitchFamily="34" charset="0"/>
              <a:buChar char="•"/>
              <a:defRPr/>
            </a:pPr>
            <a:r>
              <a:rPr lang="tr-TR" sz="2600" dirty="0"/>
              <a:t>Öfke, saldırganlık ve şiddete başvurma …</a:t>
            </a:r>
          </a:p>
          <a:p>
            <a:pPr fontAlgn="auto">
              <a:spcAft>
                <a:spcPts val="0"/>
              </a:spcAft>
              <a:buFont typeface="Arial" panose="020B0604020202020204" pitchFamily="34" charset="0"/>
              <a:buChar char="•"/>
              <a:defRPr/>
            </a:pPr>
            <a:endParaRPr lang="tr-TR" sz="2600" dirty="0"/>
          </a:p>
          <a:p>
            <a:pPr fontAlgn="auto">
              <a:spcAft>
                <a:spcPts val="0"/>
              </a:spcAft>
              <a:buFont typeface="Arial" panose="020B0604020202020204" pitchFamily="34" charset="0"/>
              <a:buChar char="•"/>
              <a:defRPr/>
            </a:pPr>
            <a:r>
              <a:rPr lang="tr-TR" sz="2600" dirty="0"/>
              <a:t>Hekim, saldırgan ve şiddete meyilli hastayı iletişime açık hale getirebilmek için uygun ortamı sağlamalıdır. </a:t>
            </a:r>
          </a:p>
          <a:p>
            <a:pPr fontAlgn="auto">
              <a:spcAft>
                <a:spcPts val="0"/>
              </a:spcAft>
              <a:buFont typeface="Arial" panose="020B0604020202020204" pitchFamily="34" charset="0"/>
              <a:buChar char="•"/>
              <a:defRPr/>
            </a:pPr>
            <a:endParaRPr lang="tr-TR" dirty="0"/>
          </a:p>
          <a:p>
            <a:pPr fontAlgn="auto">
              <a:spcAft>
                <a:spcPts val="0"/>
              </a:spcAft>
              <a:buFont typeface="Arial" panose="020B0604020202020204" pitchFamily="34" charset="0"/>
              <a:buChar char="•"/>
              <a:defRPr/>
            </a:pPr>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rmAutofit/>
          </a:bodyPr>
          <a:lstStyle/>
          <a:p>
            <a:pPr fontAlgn="auto">
              <a:spcAft>
                <a:spcPts val="0"/>
              </a:spcAft>
              <a:defRPr/>
            </a:pPr>
            <a:r>
              <a:rPr lang="tr-TR" sz="3600" dirty="0">
                <a:latin typeface="+mn-lt"/>
              </a:rPr>
              <a:t>Aile hekimliğinde yasalar ve yasal konular</a:t>
            </a:r>
          </a:p>
        </p:txBody>
      </p:sp>
      <p:sp>
        <p:nvSpPr>
          <p:cNvPr id="15362" name="İçerik Yer Tutucusu 2"/>
          <p:cNvSpPr>
            <a:spLocks noGrp="1"/>
          </p:cNvSpPr>
          <p:nvPr>
            <p:ph idx="1"/>
          </p:nvPr>
        </p:nvSpPr>
        <p:spPr/>
        <p:txBody>
          <a:bodyPr/>
          <a:lstStyle/>
          <a:p>
            <a:r>
              <a:rPr lang="tr-TR" sz="2600" smtClean="0"/>
              <a:t>Amaç:</a:t>
            </a:r>
          </a:p>
          <a:p>
            <a:endParaRPr lang="tr-TR" sz="2600" smtClean="0"/>
          </a:p>
          <a:p>
            <a:r>
              <a:rPr lang="tr-TR" sz="2600" smtClean="0"/>
              <a:t>Aile hekimliğinde yasalar ve yasal konular hakkında bilgi vermek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rmAutofit/>
          </a:bodyPr>
          <a:lstStyle/>
          <a:p>
            <a:pPr fontAlgn="auto">
              <a:spcAft>
                <a:spcPts val="0"/>
              </a:spcAft>
              <a:defRPr/>
            </a:pPr>
            <a:r>
              <a:rPr lang="tr-TR" b="1" dirty="0"/>
              <a:t>  </a:t>
            </a:r>
            <a:r>
              <a:rPr lang="tr-TR" sz="3600" dirty="0">
                <a:latin typeface="+mn-lt"/>
              </a:rPr>
              <a:t>İletişim</a:t>
            </a:r>
          </a:p>
        </p:txBody>
      </p:sp>
      <p:sp>
        <p:nvSpPr>
          <p:cNvPr id="3" name="İçerik Yer Tutucusu 2">
            <a:extLst>
              <a:ext uri="{FF2B5EF4-FFF2-40B4-BE49-F238E27FC236}"/>
            </a:extLst>
          </p:cNvPr>
          <p:cNvSpPr>
            <a:spLocks noGrp="1"/>
          </p:cNvSpPr>
          <p:nvPr>
            <p:ph idx="1"/>
          </p:nvPr>
        </p:nvSpPr>
        <p:spPr>
          <a:xfrm>
            <a:off x="838200" y="1809750"/>
            <a:ext cx="10515600" cy="4351338"/>
          </a:xfrm>
        </p:spPr>
        <p:txBody>
          <a:bodyPr rtlCol="0">
            <a:normAutofit fontScale="92500" lnSpcReduction="10000"/>
          </a:bodyPr>
          <a:lstStyle/>
          <a:p>
            <a:pPr fontAlgn="auto">
              <a:spcAft>
                <a:spcPts val="0"/>
              </a:spcAft>
              <a:buFont typeface="Arial" panose="020B0604020202020204" pitchFamily="34" charset="0"/>
              <a:buChar char="•"/>
              <a:defRPr/>
            </a:pPr>
            <a:r>
              <a:rPr lang="tr-TR" b="1" u="sng" dirty="0"/>
              <a:t>‘Bilgilendirilmiş onam’ </a:t>
            </a:r>
            <a:r>
              <a:rPr lang="tr-TR" dirty="0"/>
              <a:t>; iki yönlü bir iletişim olup sadece kağıt parçası üzerindeki imzadan ibaret değildir. </a:t>
            </a:r>
          </a:p>
          <a:p>
            <a:pPr fontAlgn="auto">
              <a:spcAft>
                <a:spcPts val="0"/>
              </a:spcAft>
              <a:buFont typeface="Arial" panose="020B0604020202020204" pitchFamily="34" charset="0"/>
              <a:buChar char="•"/>
              <a:defRPr/>
            </a:pPr>
            <a:endParaRPr lang="tr-TR" dirty="0"/>
          </a:p>
          <a:p>
            <a:pPr fontAlgn="auto">
              <a:spcAft>
                <a:spcPts val="0"/>
              </a:spcAft>
              <a:buFont typeface="Arial" panose="020B0604020202020204" pitchFamily="34" charset="0"/>
              <a:buChar char="•"/>
              <a:defRPr/>
            </a:pPr>
            <a:r>
              <a:rPr lang="tr-TR" dirty="0"/>
              <a:t>Hekimin hastalarını tanıları, </a:t>
            </a:r>
          </a:p>
          <a:p>
            <a:pPr fontAlgn="auto">
              <a:spcAft>
                <a:spcPts val="0"/>
              </a:spcAft>
              <a:buFont typeface="Arial" panose="020B0604020202020204" pitchFamily="34" charset="0"/>
              <a:buChar char="•"/>
              <a:defRPr/>
            </a:pPr>
            <a:r>
              <a:rPr lang="tr-TR" dirty="0"/>
              <a:t>Farklı tedavi seçenekleri; bunların getireceği risk ve yararlar </a:t>
            </a:r>
          </a:p>
          <a:p>
            <a:pPr fontAlgn="auto">
              <a:spcAft>
                <a:spcPts val="0"/>
              </a:spcAft>
              <a:buFont typeface="Arial" panose="020B0604020202020204" pitchFamily="34" charset="0"/>
              <a:buChar char="•"/>
              <a:defRPr/>
            </a:pPr>
            <a:endParaRPr lang="tr-TR" dirty="0"/>
          </a:p>
          <a:p>
            <a:pPr fontAlgn="auto">
              <a:spcAft>
                <a:spcPts val="0"/>
              </a:spcAft>
              <a:buFont typeface="Arial" panose="020B0604020202020204" pitchFamily="34" charset="0"/>
              <a:buChar char="•"/>
              <a:defRPr/>
            </a:pPr>
            <a:r>
              <a:rPr lang="tr-TR" dirty="0"/>
              <a:t>Hasta bu konuları açıkça anladığında, seçim yapmasına izin verilir ve hekim de bu kararlara saygı gösterme durumundadır. </a:t>
            </a:r>
          </a:p>
          <a:p>
            <a:pPr fontAlgn="auto">
              <a:spcAft>
                <a:spcPts val="0"/>
              </a:spcAft>
              <a:buFont typeface="Arial" panose="020B0604020202020204" pitchFamily="34" charset="0"/>
              <a:buChar char="•"/>
              <a:defRPr/>
            </a:pPr>
            <a:endParaRPr lang="tr-TR" dirty="0"/>
          </a:p>
          <a:p>
            <a:pPr fontAlgn="auto">
              <a:spcAft>
                <a:spcPts val="0"/>
              </a:spcAft>
              <a:buFont typeface="Arial" panose="020B0604020202020204" pitchFamily="34" charset="0"/>
              <a:buChar char="•"/>
              <a:defRPr/>
            </a:pPr>
            <a:r>
              <a:rPr lang="tr-TR" dirty="0"/>
              <a:t>Bilgilendirilmiş onamın alınması kadar </a:t>
            </a:r>
            <a:r>
              <a:rPr lang="tr-TR" dirty="0" err="1"/>
              <a:t>dokümente</a:t>
            </a:r>
            <a:r>
              <a:rPr lang="tr-TR" dirty="0"/>
              <a:t> edilmesi de önemlidir.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rmAutofit/>
          </a:bodyPr>
          <a:lstStyle/>
          <a:p>
            <a:pPr fontAlgn="auto">
              <a:spcAft>
                <a:spcPts val="0"/>
              </a:spcAft>
              <a:defRPr/>
            </a:pPr>
            <a:r>
              <a:rPr lang="tr-TR" sz="3600" dirty="0">
                <a:latin typeface="+mn-lt"/>
              </a:rPr>
              <a:t>Aile hekimliğinde yasalar ve yasal konular</a:t>
            </a:r>
          </a:p>
        </p:txBody>
      </p:sp>
      <p:sp>
        <p:nvSpPr>
          <p:cNvPr id="39938" name="İçerik Yer Tutucusu 2"/>
          <p:cNvSpPr>
            <a:spLocks noGrp="1"/>
          </p:cNvSpPr>
          <p:nvPr>
            <p:ph idx="1"/>
          </p:nvPr>
        </p:nvSpPr>
        <p:spPr/>
        <p:txBody>
          <a:bodyPr/>
          <a:lstStyle/>
          <a:p>
            <a:r>
              <a:rPr lang="tr-TR" smtClean="0"/>
              <a:t>Aile hekimliğinde zor durumlar ve yasal boyutu</a:t>
            </a:r>
          </a:p>
          <a:p>
            <a:r>
              <a:rPr lang="tr-TR" b="1" smtClean="0"/>
              <a:t>Palyatif / yaşam sonu bakım </a:t>
            </a:r>
          </a:p>
          <a:p>
            <a:r>
              <a:rPr lang="tr-TR" smtClean="0"/>
              <a:t>Tıbbi uygulama hatalarında izlenen yasal süreç</a:t>
            </a:r>
          </a:p>
          <a:p>
            <a:r>
              <a:rPr lang="tr-TR" smtClean="0"/>
              <a:t>Cezai sorumluluk açısından aile hekimliği uzmanlarını ilgilendiren kanun maddeleri</a:t>
            </a:r>
          </a:p>
          <a:p>
            <a:r>
              <a:rPr lang="tr-TR" smtClean="0"/>
              <a:t>Ülkemizde bilirkişilik yapılanması</a:t>
            </a:r>
          </a:p>
          <a:p>
            <a:r>
              <a:rPr lang="tr-TR" smtClean="0"/>
              <a:t>Beyaz kod uygulaması</a:t>
            </a:r>
          </a:p>
          <a:p>
            <a:endParaRPr lang="tr-TR" smtClean="0"/>
          </a:p>
          <a:p>
            <a:endParaRPr lang="tr-TR"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a:xfrm>
            <a:off x="838200" y="0"/>
            <a:ext cx="10515600" cy="1155700"/>
          </a:xfrm>
        </p:spPr>
        <p:txBody>
          <a:bodyPr rtlCol="0">
            <a:normAutofit/>
          </a:bodyPr>
          <a:lstStyle/>
          <a:p>
            <a:pPr fontAlgn="auto">
              <a:spcAft>
                <a:spcPts val="0"/>
              </a:spcAft>
              <a:defRPr/>
            </a:pPr>
            <a:r>
              <a:rPr lang="tr-TR" sz="3600" dirty="0">
                <a:latin typeface="+mn-lt"/>
              </a:rPr>
              <a:t>Palyatif / Yaşam sonu bakım </a:t>
            </a:r>
          </a:p>
        </p:txBody>
      </p:sp>
      <p:sp>
        <p:nvSpPr>
          <p:cNvPr id="3" name="İçerik Yer Tutucusu 2">
            <a:extLst>
              <a:ext uri="{FF2B5EF4-FFF2-40B4-BE49-F238E27FC236}"/>
            </a:extLst>
          </p:cNvPr>
          <p:cNvSpPr>
            <a:spLocks noGrp="1"/>
          </p:cNvSpPr>
          <p:nvPr>
            <p:ph idx="1"/>
          </p:nvPr>
        </p:nvSpPr>
        <p:spPr>
          <a:xfrm>
            <a:off x="838200" y="1155700"/>
            <a:ext cx="10515600" cy="5337175"/>
          </a:xfrm>
        </p:spPr>
        <p:txBody>
          <a:bodyPr rtlCol="0">
            <a:noAutofit/>
          </a:bodyPr>
          <a:lstStyle/>
          <a:p>
            <a:pPr fontAlgn="auto">
              <a:spcAft>
                <a:spcPts val="0"/>
              </a:spcAft>
              <a:buFont typeface="Arial" panose="020B0604020202020204" pitchFamily="34" charset="0"/>
              <a:buChar char="•"/>
              <a:defRPr/>
            </a:pPr>
            <a:r>
              <a:rPr lang="tr-TR" sz="2600" dirty="0"/>
              <a:t>Palyatif bakım; </a:t>
            </a:r>
          </a:p>
          <a:p>
            <a:pPr marL="0" indent="0" fontAlgn="auto">
              <a:spcAft>
                <a:spcPts val="0"/>
              </a:spcAft>
              <a:buFont typeface="Arial" panose="020B0604020202020204" pitchFamily="34" charset="0"/>
              <a:buNone/>
              <a:defRPr/>
            </a:pPr>
            <a:r>
              <a:rPr lang="tr-TR" sz="2600" dirty="0"/>
              <a:t>  Yaşamı tehdit eden hastalığa bağlı olarak ortaya çıkan problemlerle </a:t>
            </a:r>
          </a:p>
          <a:p>
            <a:pPr marL="0" indent="0" fontAlgn="auto">
              <a:spcAft>
                <a:spcPts val="0"/>
              </a:spcAft>
              <a:buFont typeface="Arial" panose="020B0604020202020204" pitchFamily="34" charset="0"/>
              <a:buNone/>
              <a:defRPr/>
            </a:pPr>
            <a:r>
              <a:rPr lang="tr-TR" sz="2600" dirty="0"/>
              <a:t>  karşılaşan hasta ve ailede; </a:t>
            </a:r>
          </a:p>
          <a:p>
            <a:pPr marL="0" indent="0" fontAlgn="auto">
              <a:spcAft>
                <a:spcPts val="0"/>
              </a:spcAft>
              <a:buFont typeface="Arial" panose="020B0604020202020204" pitchFamily="34" charset="0"/>
              <a:buNone/>
              <a:defRPr/>
            </a:pPr>
            <a:endParaRPr lang="tr-TR" sz="2600" dirty="0"/>
          </a:p>
          <a:p>
            <a:pPr fontAlgn="auto">
              <a:spcAft>
                <a:spcPts val="0"/>
              </a:spcAft>
              <a:buFont typeface="Arial" panose="020B0604020202020204" pitchFamily="34" charset="0"/>
              <a:buChar char="•"/>
              <a:defRPr/>
            </a:pPr>
            <a:r>
              <a:rPr lang="tr-TR" sz="2600" dirty="0"/>
              <a:t>ağrı ve diğer problemler,</a:t>
            </a:r>
          </a:p>
          <a:p>
            <a:pPr fontAlgn="auto">
              <a:spcAft>
                <a:spcPts val="0"/>
              </a:spcAft>
              <a:buFont typeface="Arial" panose="020B0604020202020204" pitchFamily="34" charset="0"/>
              <a:buChar char="•"/>
              <a:defRPr/>
            </a:pPr>
            <a:r>
              <a:rPr lang="tr-TR" sz="2600" dirty="0"/>
              <a:t>erken tanıma  </a:t>
            </a:r>
          </a:p>
          <a:p>
            <a:pPr fontAlgn="auto">
              <a:spcAft>
                <a:spcPts val="0"/>
              </a:spcAft>
              <a:buFont typeface="Arial" panose="020B0604020202020204" pitchFamily="34" charset="0"/>
              <a:buChar char="•"/>
              <a:defRPr/>
            </a:pPr>
            <a:r>
              <a:rPr lang="tr-TR" sz="2600" dirty="0"/>
              <a:t>ayrıntılı bir değerlendirme </a:t>
            </a:r>
          </a:p>
          <a:p>
            <a:pPr fontAlgn="auto">
              <a:spcAft>
                <a:spcPts val="0"/>
              </a:spcAft>
              <a:buFont typeface="Arial" panose="020B0604020202020204" pitchFamily="34" charset="0"/>
              <a:buChar char="•"/>
              <a:defRPr/>
            </a:pPr>
            <a:r>
              <a:rPr lang="tr-TR" sz="2600" dirty="0"/>
              <a:t>fiziksel, </a:t>
            </a:r>
            <a:r>
              <a:rPr lang="tr-TR" sz="2600" dirty="0" err="1"/>
              <a:t>psikososyal</a:t>
            </a:r>
            <a:r>
              <a:rPr lang="tr-TR" sz="2600" dirty="0"/>
              <a:t> ve ruhsal gereksinimlerin karşılanması </a:t>
            </a:r>
          </a:p>
          <a:p>
            <a:pPr fontAlgn="auto">
              <a:spcAft>
                <a:spcPts val="0"/>
              </a:spcAft>
              <a:buFont typeface="Arial" panose="020B0604020202020204" pitchFamily="34" charset="0"/>
              <a:buChar char="•"/>
              <a:defRPr/>
            </a:pPr>
            <a:r>
              <a:rPr lang="tr-TR" sz="2600" dirty="0"/>
              <a:t>acı çekmenin </a:t>
            </a:r>
            <a:r>
              <a:rPr lang="tr-TR" sz="2600" b="1" dirty="0"/>
              <a:t>önlenmesi</a:t>
            </a:r>
            <a:r>
              <a:rPr lang="tr-TR" sz="2600" dirty="0"/>
              <a:t> ve </a:t>
            </a:r>
            <a:r>
              <a:rPr lang="tr-TR" sz="2600" b="1" dirty="0"/>
              <a:t>hafifletilmesine </a:t>
            </a:r>
            <a:r>
              <a:rPr lang="tr-TR" sz="2600" dirty="0"/>
              <a:t>yönelik uygulamalar</a:t>
            </a:r>
          </a:p>
          <a:p>
            <a:pPr fontAlgn="auto">
              <a:spcAft>
                <a:spcPts val="0"/>
              </a:spcAft>
              <a:buFont typeface="Arial" panose="020B0604020202020204" pitchFamily="34" charset="0"/>
              <a:buChar char="•"/>
              <a:defRPr/>
            </a:pPr>
            <a:r>
              <a:rPr lang="tr-TR" sz="2600" dirty="0"/>
              <a:t>yaşam kalitesini geliştirmenin amaçlandığı bir yaklaşım’ </a:t>
            </a:r>
          </a:p>
          <a:p>
            <a:pPr marL="0" indent="0" fontAlgn="auto">
              <a:spcAft>
                <a:spcPts val="0"/>
              </a:spcAft>
              <a:buFont typeface="Arial" panose="020B0604020202020204" pitchFamily="34" charset="0"/>
              <a:buNone/>
              <a:defRPr/>
            </a:pPr>
            <a:r>
              <a:rPr lang="tr-TR" sz="2600" dirty="0"/>
              <a:t>   (WHO;2015)</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rmAutofit/>
          </a:bodyPr>
          <a:lstStyle/>
          <a:p>
            <a:pPr fontAlgn="auto">
              <a:spcAft>
                <a:spcPts val="0"/>
              </a:spcAft>
              <a:defRPr/>
            </a:pPr>
            <a:r>
              <a:rPr lang="tr-TR" sz="3600" dirty="0">
                <a:latin typeface="+mn-lt"/>
              </a:rPr>
              <a:t>  Palyatif / Yaşam sonu bakım </a:t>
            </a:r>
          </a:p>
        </p:txBody>
      </p:sp>
      <p:sp>
        <p:nvSpPr>
          <p:cNvPr id="41986" name="İçerik Yer Tutucusu 2"/>
          <p:cNvSpPr>
            <a:spLocks noGrp="1"/>
          </p:cNvSpPr>
          <p:nvPr>
            <p:ph idx="1"/>
          </p:nvPr>
        </p:nvSpPr>
        <p:spPr/>
        <p:txBody>
          <a:bodyPr/>
          <a:lstStyle/>
          <a:p>
            <a:r>
              <a:rPr lang="tr-TR" sz="2600" smtClean="0"/>
              <a:t>Aktif yaşam desteği sağlar.</a:t>
            </a:r>
          </a:p>
          <a:p>
            <a:r>
              <a:rPr lang="tr-TR" sz="2600" smtClean="0"/>
              <a:t>Ölümü hızlandırma ya da erteleme amacı taşımaz. </a:t>
            </a:r>
          </a:p>
          <a:p>
            <a:endParaRPr lang="tr-TR" sz="2600" smtClean="0"/>
          </a:p>
          <a:p>
            <a:r>
              <a:rPr lang="tr-TR" sz="2600" smtClean="0"/>
              <a:t>Önceden küratif tedavilerin sonlandırılmasından sonra uygulanırken, </a:t>
            </a:r>
          </a:p>
          <a:p>
            <a:r>
              <a:rPr lang="tr-TR" sz="2600" smtClean="0"/>
              <a:t>Günümüzde yaşamı tehdit eden hastalıklara tanının konulmasıyla, tedavi edici yaklaşımlara ek olarak ve eş zamanlı uygulanmaktadır.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rmAutofit fontScale="90000"/>
          </a:bodyPr>
          <a:lstStyle/>
          <a:p>
            <a:pPr fontAlgn="auto">
              <a:spcAft>
                <a:spcPts val="0"/>
              </a:spcAft>
              <a:defRPr/>
            </a:pPr>
            <a:r>
              <a:rPr lang="tr-TR" dirty="0"/>
              <a:t/>
            </a:r>
            <a:br>
              <a:rPr lang="tr-TR" dirty="0"/>
            </a:br>
            <a:r>
              <a:rPr lang="tr-TR" dirty="0"/>
              <a:t> </a:t>
            </a:r>
            <a:r>
              <a:rPr lang="tr-TR" sz="4000" dirty="0">
                <a:latin typeface="+mn-lt"/>
              </a:rPr>
              <a:t>Palyatif / Yaşam sonu bakım </a:t>
            </a:r>
            <a:r>
              <a:rPr lang="tr-TR" dirty="0"/>
              <a:t/>
            </a:r>
            <a:br>
              <a:rPr lang="tr-TR" dirty="0"/>
            </a:br>
            <a:r>
              <a:rPr lang="tr-TR" sz="3300" dirty="0">
                <a:latin typeface="+mn-lt"/>
              </a:rPr>
              <a:t> Palyatif bakımda temel ilkeler:</a:t>
            </a:r>
            <a:r>
              <a:rPr lang="tr-TR" dirty="0"/>
              <a:t/>
            </a:r>
            <a:br>
              <a:rPr lang="tr-TR" dirty="0"/>
            </a:br>
            <a:endParaRPr lang="tr-TR" dirty="0"/>
          </a:p>
        </p:txBody>
      </p:sp>
      <p:sp>
        <p:nvSpPr>
          <p:cNvPr id="3" name="İçerik Yer Tutucusu 2">
            <a:extLst>
              <a:ext uri="{FF2B5EF4-FFF2-40B4-BE49-F238E27FC236}"/>
            </a:extLst>
          </p:cNvPr>
          <p:cNvSpPr>
            <a:spLocks noGrp="1"/>
          </p:cNvSpPr>
          <p:nvPr>
            <p:ph idx="1"/>
          </p:nvPr>
        </p:nvSpPr>
        <p:spPr/>
        <p:txBody>
          <a:bodyPr rtlCol="0">
            <a:normAutofit fontScale="92500"/>
          </a:bodyPr>
          <a:lstStyle/>
          <a:p>
            <a:pPr fontAlgn="auto">
              <a:spcAft>
                <a:spcPts val="0"/>
              </a:spcAft>
              <a:buFont typeface="Arial" panose="020B0604020202020204" pitchFamily="34" charset="0"/>
              <a:buChar char="•"/>
              <a:defRPr/>
            </a:pPr>
            <a:r>
              <a:rPr lang="tr-TR" dirty="0"/>
              <a:t>Hasta ve ailesi ile açık bir iletişimin sürdürülmesi </a:t>
            </a:r>
          </a:p>
          <a:p>
            <a:pPr fontAlgn="auto">
              <a:spcAft>
                <a:spcPts val="0"/>
              </a:spcAft>
              <a:buFont typeface="Arial" panose="020B0604020202020204" pitchFamily="34" charset="0"/>
              <a:buChar char="•"/>
              <a:defRPr/>
            </a:pPr>
            <a:r>
              <a:rPr lang="tr-TR" dirty="0"/>
              <a:t>Hastalar ve ailenin isteklerine karşı saygılı ve duyarlı yaklaşım </a:t>
            </a:r>
          </a:p>
          <a:p>
            <a:pPr fontAlgn="auto">
              <a:spcAft>
                <a:spcPts val="0"/>
              </a:spcAft>
              <a:buFont typeface="Arial" panose="020B0604020202020204" pitchFamily="34" charset="0"/>
              <a:buChar char="•"/>
              <a:defRPr/>
            </a:pPr>
            <a:r>
              <a:rPr lang="tr-TR" dirty="0"/>
              <a:t>Hasta ve ailesinin bilgilendirilmesi</a:t>
            </a:r>
          </a:p>
          <a:p>
            <a:pPr fontAlgn="auto">
              <a:spcAft>
                <a:spcPts val="0"/>
              </a:spcAft>
              <a:buFont typeface="Arial" panose="020B0604020202020204" pitchFamily="34" charset="0"/>
              <a:buChar char="•"/>
              <a:defRPr/>
            </a:pPr>
            <a:r>
              <a:rPr lang="tr-TR" dirty="0"/>
              <a:t>Hastaların durumu ve hastalık evresine uygun hasta merkezli karar verme </a:t>
            </a:r>
          </a:p>
          <a:p>
            <a:pPr fontAlgn="auto">
              <a:spcAft>
                <a:spcPts val="0"/>
              </a:spcAft>
              <a:buFont typeface="Arial" panose="020B0604020202020204" pitchFamily="34" charset="0"/>
              <a:buChar char="•"/>
              <a:defRPr/>
            </a:pPr>
            <a:r>
              <a:rPr lang="tr-TR" dirty="0"/>
              <a:t>Hastanın ağrı ve diğer fiziksel belirtilerini hafifletmek </a:t>
            </a:r>
          </a:p>
          <a:p>
            <a:pPr fontAlgn="auto">
              <a:spcAft>
                <a:spcPts val="0"/>
              </a:spcAft>
              <a:buFont typeface="Arial" panose="020B0604020202020204" pitchFamily="34" charset="0"/>
              <a:buChar char="•"/>
              <a:defRPr/>
            </a:pPr>
            <a:r>
              <a:rPr lang="tr-TR" dirty="0"/>
              <a:t>Hastanın duygusal ve davranışsal gereksinimlerinin ortaya konulması</a:t>
            </a:r>
          </a:p>
          <a:p>
            <a:pPr fontAlgn="auto">
              <a:spcAft>
                <a:spcPts val="0"/>
              </a:spcAft>
              <a:buFont typeface="Arial" panose="020B0604020202020204" pitchFamily="34" charset="0"/>
              <a:buChar char="•"/>
              <a:defRPr/>
            </a:pPr>
            <a:r>
              <a:rPr lang="tr-TR" dirty="0"/>
              <a:t>Aileler için sosyal, psikolojik ve dini destek sağlanması</a:t>
            </a:r>
          </a:p>
          <a:p>
            <a:pPr fontAlgn="auto">
              <a:spcAft>
                <a:spcPts val="0"/>
              </a:spcAft>
              <a:buFont typeface="Arial" panose="020B0604020202020204" pitchFamily="34" charset="0"/>
              <a:buChar char="•"/>
              <a:defRPr/>
            </a:pPr>
            <a:r>
              <a:rPr lang="tr-TR" dirty="0"/>
              <a:t>Ölüm sırasında bakım</a:t>
            </a:r>
          </a:p>
          <a:p>
            <a:pPr fontAlgn="auto">
              <a:spcAft>
                <a:spcPts val="0"/>
              </a:spcAft>
              <a:buFont typeface="Arial" panose="020B0604020202020204" pitchFamily="34" charset="0"/>
              <a:buChar char="•"/>
              <a:defRPr/>
            </a:pPr>
            <a:r>
              <a:rPr lang="tr-TR" dirty="0"/>
              <a:t>Ailelerin yas döneminde fonksiyonel kalmasının sağlamak</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a:xfrm>
            <a:off x="838200" y="334963"/>
            <a:ext cx="10515600" cy="1490662"/>
          </a:xfrm>
        </p:spPr>
        <p:txBody>
          <a:bodyPr rtlCol="0">
            <a:normAutofit/>
          </a:bodyPr>
          <a:lstStyle/>
          <a:p>
            <a:pPr fontAlgn="auto">
              <a:spcAft>
                <a:spcPts val="0"/>
              </a:spcAft>
              <a:defRPr/>
            </a:pPr>
            <a:r>
              <a:rPr lang="tr-TR" sz="3600" dirty="0">
                <a:latin typeface="+mn-lt"/>
              </a:rPr>
              <a:t>Palyatif / Yaşam sonu bakım </a:t>
            </a:r>
            <a:r>
              <a:rPr lang="tr-TR" dirty="0"/>
              <a:t/>
            </a:r>
            <a:br>
              <a:rPr lang="tr-TR" dirty="0"/>
            </a:br>
            <a:r>
              <a:rPr lang="tr-TR" sz="3000" dirty="0">
                <a:latin typeface="+mn-lt"/>
              </a:rPr>
              <a:t>Yaşam Sonu Bakım </a:t>
            </a:r>
          </a:p>
        </p:txBody>
      </p:sp>
      <p:sp>
        <p:nvSpPr>
          <p:cNvPr id="3" name="İçerik Yer Tutucusu 2">
            <a:extLst>
              <a:ext uri="{FF2B5EF4-FFF2-40B4-BE49-F238E27FC236}"/>
            </a:extLst>
          </p:cNvPr>
          <p:cNvSpPr>
            <a:spLocks noGrp="1"/>
          </p:cNvSpPr>
          <p:nvPr>
            <p:ph idx="1"/>
          </p:nvPr>
        </p:nvSpPr>
        <p:spPr>
          <a:xfrm>
            <a:off x="676275" y="1825625"/>
            <a:ext cx="11139488" cy="4351338"/>
          </a:xfrm>
        </p:spPr>
        <p:txBody>
          <a:bodyPr rtlCol="0">
            <a:normAutofit/>
          </a:bodyPr>
          <a:lstStyle/>
          <a:p>
            <a:pPr fontAlgn="auto">
              <a:spcAft>
                <a:spcPts val="0"/>
              </a:spcAft>
              <a:buFont typeface="Arial" panose="020B0604020202020204" pitchFamily="34" charset="0"/>
              <a:buChar char="•"/>
              <a:defRPr/>
            </a:pPr>
            <a:r>
              <a:rPr lang="tr-TR" sz="2600" dirty="0"/>
              <a:t>Terminal evre:</a:t>
            </a:r>
          </a:p>
          <a:p>
            <a:pPr marL="0" indent="0" fontAlgn="auto">
              <a:spcAft>
                <a:spcPts val="0"/>
              </a:spcAft>
              <a:buFont typeface="Arial" panose="020B0604020202020204" pitchFamily="34" charset="0"/>
              <a:buNone/>
              <a:defRPr/>
            </a:pPr>
            <a:r>
              <a:rPr lang="tr-TR" sz="2600" dirty="0"/>
              <a:t>   Yaşam fonksiyonlarının belirli bir süre içinde sonlanmasının beklendiği   </a:t>
            </a:r>
          </a:p>
          <a:p>
            <a:pPr marL="0" indent="0" fontAlgn="auto">
              <a:spcAft>
                <a:spcPts val="0"/>
              </a:spcAft>
              <a:buFont typeface="Arial" panose="020B0604020202020204" pitchFamily="34" charset="0"/>
              <a:buNone/>
              <a:defRPr/>
            </a:pPr>
            <a:r>
              <a:rPr lang="tr-TR" sz="2600" dirty="0"/>
              <a:t>   döneme denir.</a:t>
            </a:r>
          </a:p>
          <a:p>
            <a:pPr fontAlgn="auto">
              <a:spcAft>
                <a:spcPts val="0"/>
              </a:spcAft>
              <a:buFont typeface="Arial" panose="020B0604020202020204" pitchFamily="34" charset="0"/>
              <a:buChar char="•"/>
              <a:defRPr/>
            </a:pPr>
            <a:endParaRPr lang="tr-TR" sz="2600" dirty="0"/>
          </a:p>
          <a:p>
            <a:pPr fontAlgn="auto">
              <a:spcAft>
                <a:spcPts val="0"/>
              </a:spcAft>
              <a:buFont typeface="Arial" panose="020B0604020202020204" pitchFamily="34" charset="0"/>
              <a:buChar char="•"/>
              <a:defRPr/>
            </a:pPr>
            <a:r>
              <a:rPr lang="tr-TR" sz="2600" dirty="0"/>
              <a:t>Bu süreçteki hastaların gereksinimlerini karşılamak,</a:t>
            </a:r>
          </a:p>
          <a:p>
            <a:pPr marL="0" indent="0" fontAlgn="auto">
              <a:spcAft>
                <a:spcPts val="0"/>
              </a:spcAft>
              <a:buFont typeface="Arial" panose="020B0604020202020204" pitchFamily="34" charset="0"/>
              <a:buNone/>
              <a:defRPr/>
            </a:pPr>
            <a:r>
              <a:rPr lang="tr-TR" sz="2600" dirty="0"/>
              <a:t>   daha iyi bir yaşam sürdürmeyi amaçlayan faaliyetler  </a:t>
            </a:r>
          </a:p>
          <a:p>
            <a:pPr marL="0" indent="0" fontAlgn="auto">
              <a:spcAft>
                <a:spcPts val="0"/>
              </a:spcAft>
              <a:buFont typeface="Arial" panose="020B0604020202020204" pitchFamily="34" charset="0"/>
              <a:buNone/>
              <a:defRPr/>
            </a:pPr>
            <a:endParaRPr lang="tr-TR" sz="2600" dirty="0"/>
          </a:p>
          <a:p>
            <a:pPr fontAlgn="auto">
              <a:spcAft>
                <a:spcPts val="0"/>
              </a:spcAft>
              <a:buFont typeface="Arial" panose="020B0604020202020204" pitchFamily="34" charset="0"/>
              <a:buChar char="•"/>
              <a:defRPr/>
            </a:pPr>
            <a:r>
              <a:rPr lang="tr-TR" sz="2600" dirty="0"/>
              <a:t>Yaşam sonu bakım palyatif bakımın bir parçasıdır. </a:t>
            </a:r>
          </a:p>
          <a:p>
            <a:pPr fontAlgn="auto">
              <a:spcAft>
                <a:spcPts val="0"/>
              </a:spcAft>
              <a:buFont typeface="Arial" panose="020B0604020202020204" pitchFamily="34" charset="0"/>
              <a:buChar char="•"/>
              <a:defRPr/>
            </a:pPr>
            <a:endParaRPr lang="tr-TR" dirty="0"/>
          </a:p>
          <a:p>
            <a:pPr fontAlgn="auto">
              <a:spcAft>
                <a:spcPts val="0"/>
              </a:spcAft>
              <a:buFont typeface="Arial" panose="020B0604020202020204" pitchFamily="34" charset="0"/>
              <a:buChar char="•"/>
              <a:defRPr/>
            </a:pPr>
            <a:endParaRPr lang="tr-T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a:xfrm>
            <a:off x="838200" y="334963"/>
            <a:ext cx="10515600" cy="1325562"/>
          </a:xfrm>
        </p:spPr>
        <p:txBody>
          <a:bodyPr rtlCol="0">
            <a:normAutofit/>
          </a:bodyPr>
          <a:lstStyle/>
          <a:p>
            <a:pPr fontAlgn="auto">
              <a:spcAft>
                <a:spcPts val="0"/>
              </a:spcAft>
              <a:defRPr/>
            </a:pPr>
            <a:r>
              <a:rPr lang="tr-TR" dirty="0"/>
              <a:t>  </a:t>
            </a:r>
            <a:r>
              <a:rPr lang="tr-TR" sz="3600" dirty="0">
                <a:latin typeface="+mn-lt"/>
              </a:rPr>
              <a:t>Palyatif / Yaşam sonu bakım </a:t>
            </a:r>
            <a:br>
              <a:rPr lang="tr-TR" sz="3600" dirty="0">
                <a:latin typeface="+mn-lt"/>
              </a:rPr>
            </a:br>
            <a:r>
              <a:rPr lang="tr-TR" sz="3600" dirty="0">
                <a:latin typeface="+mn-lt"/>
              </a:rPr>
              <a:t>   </a:t>
            </a:r>
            <a:r>
              <a:rPr lang="tr-TR" sz="3000" dirty="0">
                <a:latin typeface="+mn-lt"/>
              </a:rPr>
              <a:t>Etik ve yasal konular </a:t>
            </a:r>
          </a:p>
        </p:txBody>
      </p:sp>
      <p:sp>
        <p:nvSpPr>
          <p:cNvPr id="3" name="İçerik Yer Tutucusu 2">
            <a:extLst>
              <a:ext uri="{FF2B5EF4-FFF2-40B4-BE49-F238E27FC236}"/>
            </a:extLst>
          </p:cNvPr>
          <p:cNvSpPr>
            <a:spLocks noGrp="1"/>
          </p:cNvSpPr>
          <p:nvPr>
            <p:ph idx="1"/>
          </p:nvPr>
        </p:nvSpPr>
        <p:spPr/>
        <p:txBody>
          <a:bodyPr rtlCol="0">
            <a:normAutofit/>
          </a:bodyPr>
          <a:lstStyle/>
          <a:p>
            <a:pPr fontAlgn="auto">
              <a:spcAft>
                <a:spcPts val="0"/>
              </a:spcAft>
              <a:buFont typeface="Arial" panose="020B0604020202020204" pitchFamily="34" charset="0"/>
              <a:buChar char="•"/>
              <a:defRPr/>
            </a:pPr>
            <a:endParaRPr lang="tr-TR" dirty="0"/>
          </a:p>
          <a:p>
            <a:pPr fontAlgn="auto">
              <a:spcAft>
                <a:spcPts val="0"/>
              </a:spcAft>
              <a:buFont typeface="Arial" panose="020B0604020202020204" pitchFamily="34" charset="0"/>
              <a:buChar char="•"/>
              <a:defRPr/>
            </a:pPr>
            <a:r>
              <a:rPr lang="tr-TR" sz="2600" dirty="0"/>
              <a:t>Palyatif bakım ve yaşam sonu bakım planı oluşturulurken;</a:t>
            </a:r>
          </a:p>
          <a:p>
            <a:pPr marL="0" indent="0" fontAlgn="auto">
              <a:spcAft>
                <a:spcPts val="0"/>
              </a:spcAft>
              <a:buFont typeface="Arial" panose="020B0604020202020204" pitchFamily="34" charset="0"/>
              <a:buNone/>
              <a:defRPr/>
            </a:pPr>
            <a:r>
              <a:rPr lang="tr-TR" sz="2600" dirty="0"/>
              <a:t>   -medikal bakım standartları doğrultusunda, </a:t>
            </a:r>
          </a:p>
          <a:p>
            <a:pPr marL="0" indent="0" fontAlgn="auto">
              <a:spcAft>
                <a:spcPts val="0"/>
              </a:spcAft>
              <a:buFont typeface="Arial" panose="020B0604020202020204" pitchFamily="34" charset="0"/>
              <a:buNone/>
              <a:defRPr/>
            </a:pPr>
            <a:r>
              <a:rPr lang="tr-TR" sz="2600" dirty="0"/>
              <a:t>   -kanunların elverdiği ölçüde hastanın hedefleri, tercihleri ve </a:t>
            </a:r>
          </a:p>
          <a:p>
            <a:pPr marL="0" indent="0" fontAlgn="auto">
              <a:spcAft>
                <a:spcPts val="0"/>
              </a:spcAft>
              <a:buFont typeface="Arial" panose="020B0604020202020204" pitchFamily="34" charset="0"/>
              <a:buNone/>
              <a:defRPr/>
            </a:pPr>
            <a:r>
              <a:rPr lang="tr-TR" sz="2600" dirty="0"/>
              <a:t>    seçimlerine saygı duyulmalıdır.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a:xfrm>
            <a:off x="838200" y="0"/>
            <a:ext cx="10515600" cy="1325563"/>
          </a:xfrm>
        </p:spPr>
        <p:txBody>
          <a:bodyPr rtlCol="0">
            <a:normAutofit/>
          </a:bodyPr>
          <a:lstStyle/>
          <a:p>
            <a:pPr fontAlgn="auto">
              <a:spcAft>
                <a:spcPts val="0"/>
              </a:spcAft>
              <a:defRPr/>
            </a:pPr>
            <a:r>
              <a:rPr lang="tr-TR" dirty="0"/>
              <a:t>  </a:t>
            </a:r>
            <a:r>
              <a:rPr lang="tr-TR" sz="3600" dirty="0">
                <a:latin typeface="+mn-lt"/>
              </a:rPr>
              <a:t>Palyatif / Yaşam sonu bakım </a:t>
            </a:r>
            <a:br>
              <a:rPr lang="tr-TR" sz="3600" dirty="0">
                <a:latin typeface="+mn-lt"/>
              </a:rPr>
            </a:br>
            <a:r>
              <a:rPr lang="tr-TR" sz="3600" dirty="0">
                <a:latin typeface="+mn-lt"/>
              </a:rPr>
              <a:t>  </a:t>
            </a:r>
            <a:r>
              <a:rPr lang="tr-TR" sz="3000" dirty="0">
                <a:latin typeface="+mn-lt"/>
              </a:rPr>
              <a:t>Etik ve yasal konular   </a:t>
            </a:r>
          </a:p>
        </p:txBody>
      </p:sp>
      <p:sp>
        <p:nvSpPr>
          <p:cNvPr id="3" name="İçerik Yer Tutucusu 2">
            <a:extLst>
              <a:ext uri="{FF2B5EF4-FFF2-40B4-BE49-F238E27FC236}"/>
            </a:extLst>
          </p:cNvPr>
          <p:cNvSpPr>
            <a:spLocks noGrp="1"/>
          </p:cNvSpPr>
          <p:nvPr>
            <p:ph idx="1"/>
          </p:nvPr>
        </p:nvSpPr>
        <p:spPr>
          <a:xfrm>
            <a:off x="838200" y="1582738"/>
            <a:ext cx="10515600" cy="5018087"/>
          </a:xfrm>
        </p:spPr>
        <p:txBody>
          <a:bodyPr rtlCol="0">
            <a:normAutofit fontScale="85000" lnSpcReduction="20000"/>
          </a:bodyPr>
          <a:lstStyle/>
          <a:p>
            <a:pPr marL="0" indent="0" fontAlgn="auto">
              <a:spcAft>
                <a:spcPts val="0"/>
              </a:spcAft>
              <a:buFont typeface="Arial" panose="020B0604020202020204" pitchFamily="34" charset="0"/>
              <a:buNone/>
              <a:defRPr/>
            </a:pPr>
            <a:r>
              <a:rPr lang="tr-TR" dirty="0"/>
              <a:t>   </a:t>
            </a:r>
            <a:r>
              <a:rPr lang="tr-TR" sz="3100" b="1" dirty="0"/>
              <a:t>Palyatif bakım ve yaşam sonu bakımına ilişkin yasal sorunlar:</a:t>
            </a:r>
          </a:p>
          <a:p>
            <a:pPr fontAlgn="auto">
              <a:spcAft>
                <a:spcPts val="0"/>
              </a:spcAft>
              <a:buFont typeface="Arial" panose="020B0604020202020204" pitchFamily="34" charset="0"/>
              <a:buChar char="•"/>
              <a:defRPr/>
            </a:pPr>
            <a:r>
              <a:rPr lang="tr-TR" sz="3100" dirty="0"/>
              <a:t>mahremiyet, </a:t>
            </a:r>
          </a:p>
          <a:p>
            <a:pPr fontAlgn="auto">
              <a:spcAft>
                <a:spcPts val="0"/>
              </a:spcAft>
              <a:buFont typeface="Arial" panose="020B0604020202020204" pitchFamily="34" charset="0"/>
              <a:buChar char="•"/>
              <a:defRPr/>
            </a:pPr>
            <a:r>
              <a:rPr lang="tr-TR" sz="3100" dirty="0"/>
              <a:t>hastanın ve ailenin bilgilendirilmesi, </a:t>
            </a:r>
          </a:p>
          <a:p>
            <a:pPr fontAlgn="auto">
              <a:spcAft>
                <a:spcPts val="0"/>
              </a:spcAft>
              <a:buFont typeface="Arial" panose="020B0604020202020204" pitchFamily="34" charset="0"/>
              <a:buChar char="•"/>
              <a:defRPr/>
            </a:pPr>
            <a:r>
              <a:rPr lang="tr-TR" sz="3100" dirty="0"/>
              <a:t>aydınlatılmış onam, </a:t>
            </a:r>
          </a:p>
          <a:p>
            <a:pPr fontAlgn="auto">
              <a:spcAft>
                <a:spcPts val="0"/>
              </a:spcAft>
              <a:buFont typeface="Arial" panose="020B0604020202020204" pitchFamily="34" charset="0"/>
              <a:buChar char="•"/>
              <a:defRPr/>
            </a:pPr>
            <a:r>
              <a:rPr lang="tr-TR" sz="3100" dirty="0"/>
              <a:t>tedavinin esirgenmesi ve tedaviyi durdurma, </a:t>
            </a:r>
          </a:p>
          <a:p>
            <a:pPr fontAlgn="auto">
              <a:spcAft>
                <a:spcPts val="0"/>
              </a:spcAft>
              <a:buFont typeface="Arial" panose="020B0604020202020204" pitchFamily="34" charset="0"/>
              <a:buChar char="•"/>
              <a:defRPr/>
            </a:pPr>
            <a:r>
              <a:rPr lang="tr-TR" sz="3100" dirty="0"/>
              <a:t>tedavi reddi, </a:t>
            </a:r>
          </a:p>
          <a:p>
            <a:pPr fontAlgn="auto">
              <a:spcAft>
                <a:spcPts val="0"/>
              </a:spcAft>
              <a:buFont typeface="Arial" panose="020B0604020202020204" pitchFamily="34" charset="0"/>
              <a:buChar char="•"/>
              <a:defRPr/>
            </a:pPr>
            <a:r>
              <a:rPr lang="tr-TR" sz="3100" dirty="0"/>
              <a:t>boşuna tedavi, </a:t>
            </a:r>
          </a:p>
          <a:p>
            <a:pPr fontAlgn="auto">
              <a:spcAft>
                <a:spcPts val="0"/>
              </a:spcAft>
              <a:buFont typeface="Arial" panose="020B0604020202020204" pitchFamily="34" charset="0"/>
              <a:buChar char="•"/>
              <a:defRPr/>
            </a:pPr>
            <a:r>
              <a:rPr lang="tr-TR" sz="3100" dirty="0"/>
              <a:t>karar verme kapasitesi ve ileri direktifler,</a:t>
            </a:r>
          </a:p>
          <a:p>
            <a:pPr fontAlgn="auto">
              <a:spcAft>
                <a:spcPts val="0"/>
              </a:spcAft>
              <a:buFont typeface="Arial" panose="020B0604020202020204" pitchFamily="34" charset="0"/>
              <a:buChar char="•"/>
              <a:defRPr/>
            </a:pPr>
            <a:r>
              <a:rPr lang="tr-TR" sz="3100" dirty="0" err="1"/>
              <a:t>resusitasyon</a:t>
            </a:r>
            <a:r>
              <a:rPr lang="tr-TR" sz="3100" dirty="0"/>
              <a:t> yapmama kararı, </a:t>
            </a:r>
          </a:p>
          <a:p>
            <a:pPr fontAlgn="auto">
              <a:spcAft>
                <a:spcPts val="0"/>
              </a:spcAft>
              <a:buFont typeface="Arial" panose="020B0604020202020204" pitchFamily="34" charset="0"/>
              <a:buChar char="•"/>
              <a:defRPr/>
            </a:pPr>
            <a:r>
              <a:rPr lang="tr-TR" sz="3100" dirty="0"/>
              <a:t>derin </a:t>
            </a:r>
            <a:r>
              <a:rPr lang="tr-TR" sz="3100" dirty="0" err="1"/>
              <a:t>sedasyon</a:t>
            </a:r>
            <a:r>
              <a:rPr lang="tr-TR" sz="3100" dirty="0"/>
              <a:t> ve analjezi, </a:t>
            </a:r>
          </a:p>
          <a:p>
            <a:pPr fontAlgn="auto">
              <a:spcAft>
                <a:spcPts val="0"/>
              </a:spcAft>
              <a:buFont typeface="Arial" panose="020B0604020202020204" pitchFamily="34" charset="0"/>
              <a:buChar char="•"/>
              <a:defRPr/>
            </a:pPr>
            <a:r>
              <a:rPr lang="tr-TR" sz="3100" dirty="0"/>
              <a:t>ötenazi, </a:t>
            </a:r>
          </a:p>
          <a:p>
            <a:pPr fontAlgn="auto">
              <a:spcAft>
                <a:spcPts val="0"/>
              </a:spcAft>
              <a:buFont typeface="Arial" panose="020B0604020202020204" pitchFamily="34" charset="0"/>
              <a:buChar char="•"/>
              <a:defRPr/>
            </a:pPr>
            <a:r>
              <a:rPr lang="tr-TR" sz="3100" dirty="0"/>
              <a:t>din ve maneviyat konuları </a:t>
            </a:r>
          </a:p>
          <a:p>
            <a:pPr fontAlgn="auto">
              <a:spcAft>
                <a:spcPts val="0"/>
              </a:spcAft>
              <a:buFont typeface="Arial" panose="020B0604020202020204" pitchFamily="34" charset="0"/>
              <a:buChar char="•"/>
              <a:defRPr/>
            </a:pPr>
            <a:endParaRPr lang="tr-T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rmAutofit/>
          </a:bodyPr>
          <a:lstStyle/>
          <a:p>
            <a:pPr fontAlgn="auto">
              <a:spcAft>
                <a:spcPts val="0"/>
              </a:spcAft>
              <a:defRPr/>
            </a:pPr>
            <a:r>
              <a:rPr lang="tr-TR" sz="3600" dirty="0">
                <a:latin typeface="+mn-lt"/>
              </a:rPr>
              <a:t> Palyatif / Yaşam sonu bakım </a:t>
            </a:r>
            <a:br>
              <a:rPr lang="tr-TR" sz="3600" dirty="0">
                <a:latin typeface="+mn-lt"/>
              </a:rPr>
            </a:br>
            <a:r>
              <a:rPr lang="tr-TR" sz="3600" dirty="0">
                <a:latin typeface="+mn-lt"/>
              </a:rPr>
              <a:t> </a:t>
            </a:r>
            <a:r>
              <a:rPr lang="tr-TR" sz="3000" dirty="0">
                <a:latin typeface="+mn-lt"/>
              </a:rPr>
              <a:t>Etik ve yasal konular </a:t>
            </a:r>
          </a:p>
        </p:txBody>
      </p:sp>
      <p:sp>
        <p:nvSpPr>
          <p:cNvPr id="3" name="İçerik Yer Tutucusu 2">
            <a:extLst>
              <a:ext uri="{FF2B5EF4-FFF2-40B4-BE49-F238E27FC236}"/>
            </a:extLst>
          </p:cNvPr>
          <p:cNvSpPr>
            <a:spLocks noGrp="1"/>
          </p:cNvSpPr>
          <p:nvPr>
            <p:ph idx="1"/>
          </p:nvPr>
        </p:nvSpPr>
        <p:spPr/>
        <p:txBody>
          <a:bodyPr rtlCol="0">
            <a:normAutofit/>
          </a:bodyPr>
          <a:lstStyle/>
          <a:p>
            <a:pPr fontAlgn="auto">
              <a:spcAft>
                <a:spcPts val="0"/>
              </a:spcAft>
              <a:buFont typeface="Arial" panose="020B0604020202020204" pitchFamily="34" charset="0"/>
              <a:buChar char="•"/>
              <a:defRPr/>
            </a:pPr>
            <a:r>
              <a:rPr lang="tr-TR" sz="2600" b="1" dirty="0"/>
              <a:t>Mahremiyet: </a:t>
            </a:r>
          </a:p>
          <a:p>
            <a:pPr fontAlgn="auto">
              <a:spcAft>
                <a:spcPts val="0"/>
              </a:spcAft>
              <a:buFont typeface="Arial" panose="020B0604020202020204" pitchFamily="34" charset="0"/>
              <a:buChar char="•"/>
              <a:defRPr/>
            </a:pPr>
            <a:r>
              <a:rPr lang="tr-TR" sz="2600" dirty="0"/>
              <a:t>Türkiye Cumhuriyeti Anayasa’sı Madde 20:</a:t>
            </a:r>
          </a:p>
          <a:p>
            <a:pPr marL="0" indent="0" fontAlgn="auto">
              <a:spcAft>
                <a:spcPts val="0"/>
              </a:spcAft>
              <a:buFont typeface="Arial" panose="020B0604020202020204" pitchFamily="34" charset="0"/>
              <a:buNone/>
              <a:defRPr/>
            </a:pPr>
            <a:r>
              <a:rPr lang="tr-TR" sz="2600" dirty="0"/>
              <a:t>    Herkes, kendisiyle ilgili kişisel verilerin korunmasını isteme hakkına sahiptir.</a:t>
            </a:r>
          </a:p>
          <a:p>
            <a:pPr fontAlgn="auto">
              <a:spcAft>
                <a:spcPts val="0"/>
              </a:spcAft>
              <a:buFont typeface="Arial" panose="020B0604020202020204" pitchFamily="34" charset="0"/>
              <a:buChar char="•"/>
              <a:defRPr/>
            </a:pPr>
            <a:endParaRPr lang="tr-TR" sz="2600" dirty="0"/>
          </a:p>
          <a:p>
            <a:pPr fontAlgn="auto">
              <a:spcAft>
                <a:spcPts val="0"/>
              </a:spcAft>
              <a:buFont typeface="Arial" panose="020B0604020202020204" pitchFamily="34" charset="0"/>
              <a:buChar char="•"/>
              <a:defRPr/>
            </a:pPr>
            <a:r>
              <a:rPr lang="tr-TR" sz="2600" dirty="0"/>
              <a:t>Kişisel verilerin hukuka aykırı olarak kaydedilmesi, verilmesi, yayılması, ele geçirilmesi suçtur. </a:t>
            </a:r>
          </a:p>
          <a:p>
            <a:pPr fontAlgn="auto">
              <a:spcAft>
                <a:spcPts val="0"/>
              </a:spcAft>
              <a:buFont typeface="Arial" panose="020B0604020202020204" pitchFamily="34" charset="0"/>
              <a:buChar char="•"/>
              <a:defRPr/>
            </a:pPr>
            <a:endParaRPr lang="tr-TR" sz="2600" dirty="0"/>
          </a:p>
          <a:p>
            <a:pPr fontAlgn="auto">
              <a:spcAft>
                <a:spcPts val="0"/>
              </a:spcAft>
              <a:buFont typeface="Arial" panose="020B0604020202020204" pitchFamily="34" charset="0"/>
              <a:buChar char="•"/>
              <a:defRPr/>
            </a:pPr>
            <a:r>
              <a:rPr lang="tr-TR" sz="2600" dirty="0"/>
              <a:t>Suçun belli bir meslek ve sanatın sağladığı kolaylıktan yararlanmak suretiyle işlenmesi halinde, verilecek ceza yarı oranında artırılır.(TCA)</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rmAutofit/>
          </a:bodyPr>
          <a:lstStyle/>
          <a:p>
            <a:pPr fontAlgn="auto">
              <a:spcAft>
                <a:spcPts val="0"/>
              </a:spcAft>
              <a:defRPr/>
            </a:pPr>
            <a:r>
              <a:rPr lang="tr-TR" sz="3600" dirty="0">
                <a:latin typeface="+mn-lt"/>
              </a:rPr>
              <a:t>Palyatif / Yaşam sonu bakım </a:t>
            </a:r>
            <a:br>
              <a:rPr lang="tr-TR" sz="3600" dirty="0">
                <a:latin typeface="+mn-lt"/>
              </a:rPr>
            </a:br>
            <a:r>
              <a:rPr lang="tr-TR" sz="3600" dirty="0">
                <a:latin typeface="+mn-lt"/>
              </a:rPr>
              <a:t> </a:t>
            </a:r>
            <a:r>
              <a:rPr lang="tr-TR" sz="3000" dirty="0">
                <a:latin typeface="+mn-lt"/>
              </a:rPr>
              <a:t>Etik ve yasal konular </a:t>
            </a:r>
          </a:p>
        </p:txBody>
      </p:sp>
      <p:sp>
        <p:nvSpPr>
          <p:cNvPr id="3" name="İçerik Yer Tutucusu 2">
            <a:extLst>
              <a:ext uri="{FF2B5EF4-FFF2-40B4-BE49-F238E27FC236}"/>
            </a:extLst>
          </p:cNvPr>
          <p:cNvSpPr>
            <a:spLocks noGrp="1"/>
          </p:cNvSpPr>
          <p:nvPr>
            <p:ph idx="1"/>
          </p:nvPr>
        </p:nvSpPr>
        <p:spPr>
          <a:xfrm>
            <a:off x="838200" y="1825625"/>
            <a:ext cx="10515600" cy="4776788"/>
          </a:xfrm>
        </p:spPr>
        <p:txBody>
          <a:bodyPr rtlCol="0">
            <a:normAutofit fontScale="77500" lnSpcReduction="20000"/>
          </a:bodyPr>
          <a:lstStyle/>
          <a:p>
            <a:pPr fontAlgn="auto">
              <a:spcAft>
                <a:spcPts val="0"/>
              </a:spcAft>
              <a:buFont typeface="Arial" panose="020B0604020202020204" pitchFamily="34" charset="0"/>
              <a:buChar char="•"/>
              <a:defRPr/>
            </a:pPr>
            <a:r>
              <a:rPr lang="tr-TR" sz="3100" b="1" dirty="0"/>
              <a:t>Hastanın Bilgilendirilmesi:</a:t>
            </a:r>
          </a:p>
          <a:p>
            <a:pPr fontAlgn="auto">
              <a:spcAft>
                <a:spcPts val="0"/>
              </a:spcAft>
              <a:buFont typeface="Arial" panose="020B0604020202020204" pitchFamily="34" charset="0"/>
              <a:buChar char="•"/>
              <a:defRPr/>
            </a:pPr>
            <a:endParaRPr lang="tr-TR" sz="3100" dirty="0"/>
          </a:p>
          <a:p>
            <a:pPr fontAlgn="auto">
              <a:spcAft>
                <a:spcPts val="0"/>
              </a:spcAft>
              <a:buFont typeface="Arial" panose="020B0604020202020204" pitchFamily="34" charset="0"/>
              <a:buChar char="•"/>
              <a:defRPr/>
            </a:pPr>
            <a:r>
              <a:rPr lang="tr-TR" sz="3100" dirty="0"/>
              <a:t>Hasta Hakları Yönetmeliği(HHY) Madde 15:</a:t>
            </a:r>
          </a:p>
          <a:p>
            <a:pPr marL="0" indent="0" fontAlgn="auto">
              <a:spcAft>
                <a:spcPts val="0"/>
              </a:spcAft>
              <a:buFont typeface="Arial" panose="020B0604020202020204" pitchFamily="34" charset="0"/>
              <a:buNone/>
              <a:defRPr/>
            </a:pPr>
            <a:r>
              <a:rPr lang="tr-TR" sz="3100" dirty="0"/>
              <a:t>   </a:t>
            </a:r>
          </a:p>
          <a:p>
            <a:pPr fontAlgn="auto">
              <a:spcAft>
                <a:spcPts val="0"/>
              </a:spcAft>
              <a:buFont typeface="Arial" panose="020B0604020202020204" pitchFamily="34" charset="0"/>
              <a:buChar char="•"/>
              <a:defRPr/>
            </a:pPr>
            <a:r>
              <a:rPr lang="tr-TR" sz="3100" dirty="0"/>
              <a:t>‘Hasta; </a:t>
            </a:r>
          </a:p>
          <a:p>
            <a:pPr marL="0" indent="0" fontAlgn="auto">
              <a:spcAft>
                <a:spcPts val="0"/>
              </a:spcAft>
              <a:buFont typeface="Arial" panose="020B0604020202020204" pitchFamily="34" charset="0"/>
              <a:buNone/>
              <a:defRPr/>
            </a:pPr>
            <a:r>
              <a:rPr lang="tr-TR" sz="3100" dirty="0"/>
              <a:t>   -sağlık durumu, </a:t>
            </a:r>
          </a:p>
          <a:p>
            <a:pPr marL="0" indent="0" fontAlgn="auto">
              <a:spcAft>
                <a:spcPts val="0"/>
              </a:spcAft>
              <a:buFont typeface="Arial" panose="020B0604020202020204" pitchFamily="34" charset="0"/>
              <a:buNone/>
              <a:defRPr/>
            </a:pPr>
            <a:r>
              <a:rPr lang="tr-TR" sz="3100" dirty="0"/>
              <a:t>   -kendisine uygulanacak tıbbı işlemleri, </a:t>
            </a:r>
          </a:p>
          <a:p>
            <a:pPr marL="0" indent="0" fontAlgn="auto">
              <a:spcAft>
                <a:spcPts val="0"/>
              </a:spcAft>
              <a:buFont typeface="Arial" panose="020B0604020202020204" pitchFamily="34" charset="0"/>
              <a:buNone/>
              <a:defRPr/>
            </a:pPr>
            <a:r>
              <a:rPr lang="tr-TR" sz="3100" dirty="0"/>
              <a:t>   -bunların faydaları ve muhtemel sakıncaları, </a:t>
            </a:r>
          </a:p>
          <a:p>
            <a:pPr marL="0" indent="0" fontAlgn="auto">
              <a:spcAft>
                <a:spcPts val="0"/>
              </a:spcAft>
              <a:buFont typeface="Arial" panose="020B0604020202020204" pitchFamily="34" charset="0"/>
              <a:buNone/>
              <a:defRPr/>
            </a:pPr>
            <a:r>
              <a:rPr lang="tr-TR" sz="3100" dirty="0"/>
              <a:t>   -alternatif tıbbı müdahale </a:t>
            </a:r>
            <a:r>
              <a:rPr lang="tr-TR" sz="3100" dirty="0" err="1"/>
              <a:t>usülleri</a:t>
            </a:r>
            <a:r>
              <a:rPr lang="tr-TR" sz="3100" dirty="0"/>
              <a:t>, </a:t>
            </a:r>
          </a:p>
          <a:p>
            <a:pPr marL="0" indent="0" fontAlgn="auto">
              <a:spcAft>
                <a:spcPts val="0"/>
              </a:spcAft>
              <a:buFont typeface="Arial" panose="020B0604020202020204" pitchFamily="34" charset="0"/>
              <a:buNone/>
              <a:defRPr/>
            </a:pPr>
            <a:r>
              <a:rPr lang="tr-TR" sz="3100" dirty="0"/>
              <a:t>   -tedavinin kabul edilmemesi halinde ortaya çıkabilecek muhtemel sonuçları,</a:t>
            </a:r>
          </a:p>
          <a:p>
            <a:pPr marL="0" indent="0" fontAlgn="auto">
              <a:spcAft>
                <a:spcPts val="0"/>
              </a:spcAft>
              <a:buFont typeface="Arial" panose="020B0604020202020204" pitchFamily="34" charset="0"/>
              <a:buNone/>
              <a:defRPr/>
            </a:pPr>
            <a:r>
              <a:rPr lang="tr-TR" sz="3100" dirty="0"/>
              <a:t>   -hastalığın seyri ve neticeleri konusunda sözlü veya yazılı olarak bilgi istemek </a:t>
            </a:r>
          </a:p>
          <a:p>
            <a:pPr marL="0" indent="0" fontAlgn="auto">
              <a:spcAft>
                <a:spcPts val="0"/>
              </a:spcAft>
              <a:buFont typeface="Arial" panose="020B0604020202020204" pitchFamily="34" charset="0"/>
              <a:buNone/>
              <a:defRPr/>
            </a:pPr>
            <a:r>
              <a:rPr lang="tr-TR" sz="3100" dirty="0"/>
              <a:t>    hakkına sahiptir.’</a:t>
            </a:r>
          </a:p>
          <a:p>
            <a:pPr fontAlgn="auto">
              <a:spcAft>
                <a:spcPts val="0"/>
              </a:spcAft>
              <a:buFont typeface="Arial" panose="020B0604020202020204" pitchFamily="34" charset="0"/>
              <a:buChar char="•"/>
              <a:defRPr/>
            </a:pPr>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rmAutofit/>
          </a:bodyPr>
          <a:lstStyle/>
          <a:p>
            <a:pPr fontAlgn="auto">
              <a:spcAft>
                <a:spcPts val="0"/>
              </a:spcAft>
              <a:defRPr/>
            </a:pPr>
            <a:r>
              <a:rPr lang="tr-TR" sz="3600" dirty="0">
                <a:latin typeface="+mn-lt"/>
              </a:rPr>
              <a:t>Aile hekimliğinde yasalar ve yasal konular</a:t>
            </a:r>
          </a:p>
        </p:txBody>
      </p:sp>
      <p:sp>
        <p:nvSpPr>
          <p:cNvPr id="3" name="İçerik Yer Tutucusu 2">
            <a:extLst>
              <a:ext uri="{FF2B5EF4-FFF2-40B4-BE49-F238E27FC236}"/>
            </a:extLst>
          </p:cNvPr>
          <p:cNvSpPr>
            <a:spLocks noGrp="1"/>
          </p:cNvSpPr>
          <p:nvPr>
            <p:ph idx="1"/>
          </p:nvPr>
        </p:nvSpPr>
        <p:spPr/>
        <p:txBody>
          <a:bodyPr rtlCol="0">
            <a:normAutofit/>
          </a:bodyPr>
          <a:lstStyle/>
          <a:p>
            <a:pPr marL="0" indent="0" fontAlgn="auto">
              <a:spcAft>
                <a:spcPts val="0"/>
              </a:spcAft>
              <a:buFont typeface="Arial" panose="020B0604020202020204" pitchFamily="34" charset="0"/>
              <a:buNone/>
              <a:defRPr/>
            </a:pPr>
            <a:r>
              <a:rPr lang="tr-TR" dirty="0"/>
              <a:t>   </a:t>
            </a:r>
            <a:r>
              <a:rPr lang="tr-TR" sz="2600" dirty="0"/>
              <a:t>Öğrenim hedefleri:</a:t>
            </a:r>
          </a:p>
          <a:p>
            <a:pPr marL="0" indent="0" fontAlgn="auto">
              <a:spcAft>
                <a:spcPts val="0"/>
              </a:spcAft>
              <a:buFont typeface="Arial" panose="020B0604020202020204" pitchFamily="34" charset="0"/>
              <a:buNone/>
              <a:defRPr/>
            </a:pPr>
            <a:endParaRPr lang="tr-TR" sz="2600" dirty="0"/>
          </a:p>
          <a:p>
            <a:pPr fontAlgn="auto">
              <a:spcAft>
                <a:spcPts val="0"/>
              </a:spcAft>
              <a:buFont typeface="Arial" panose="020B0604020202020204" pitchFamily="34" charset="0"/>
              <a:buChar char="•"/>
              <a:defRPr/>
            </a:pPr>
            <a:r>
              <a:rPr lang="tr-TR" sz="2600" dirty="0"/>
              <a:t>Aile hekimliğindeki zor durumları sayabilmek</a:t>
            </a:r>
          </a:p>
          <a:p>
            <a:pPr fontAlgn="auto">
              <a:spcAft>
                <a:spcPts val="0"/>
              </a:spcAft>
              <a:buFont typeface="Arial" panose="020B0604020202020204" pitchFamily="34" charset="0"/>
              <a:buChar char="•"/>
              <a:defRPr/>
            </a:pPr>
            <a:r>
              <a:rPr lang="tr-TR" sz="2600" dirty="0"/>
              <a:t>Palyatif ve yaşam sonu bakımı açıklayabilmek </a:t>
            </a:r>
          </a:p>
          <a:p>
            <a:pPr fontAlgn="auto">
              <a:spcAft>
                <a:spcPts val="0"/>
              </a:spcAft>
              <a:buFont typeface="Arial" panose="020B0604020202020204" pitchFamily="34" charset="0"/>
              <a:buChar char="•"/>
              <a:defRPr/>
            </a:pPr>
            <a:r>
              <a:rPr lang="tr-TR" sz="2600" dirty="0"/>
              <a:t>Tıbbi uygulama hatalarında izlenen yasal süreçleri açıklayabilmek</a:t>
            </a:r>
          </a:p>
          <a:p>
            <a:pPr fontAlgn="auto">
              <a:spcAft>
                <a:spcPts val="0"/>
              </a:spcAft>
              <a:buFont typeface="Arial" panose="020B0604020202020204" pitchFamily="34" charset="0"/>
              <a:buChar char="•"/>
              <a:defRPr/>
            </a:pPr>
            <a:r>
              <a:rPr lang="tr-TR" sz="2600" dirty="0"/>
              <a:t>Cezai sorumluluk açısından aile hekimliği uzmanlarını ilgilendiren kanun maddelerini sayabilmek </a:t>
            </a:r>
          </a:p>
          <a:p>
            <a:pPr fontAlgn="auto">
              <a:spcAft>
                <a:spcPts val="0"/>
              </a:spcAft>
              <a:buFont typeface="Arial" panose="020B0604020202020204" pitchFamily="34" charset="0"/>
              <a:buChar char="•"/>
              <a:defRPr/>
            </a:pPr>
            <a:r>
              <a:rPr lang="tr-TR" sz="2600" dirty="0"/>
              <a:t>Ülkemizde bilirkişilik yapılanması sayabilmek </a:t>
            </a:r>
          </a:p>
          <a:p>
            <a:pPr fontAlgn="auto">
              <a:spcAft>
                <a:spcPts val="0"/>
              </a:spcAft>
              <a:buFont typeface="Arial" panose="020B0604020202020204" pitchFamily="34" charset="0"/>
              <a:buChar char="•"/>
              <a:defRPr/>
            </a:pPr>
            <a:r>
              <a:rPr lang="tr-TR" sz="2600" dirty="0"/>
              <a:t>Beyaz kodu açıklayabilmek</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rmAutofit/>
          </a:bodyPr>
          <a:lstStyle/>
          <a:p>
            <a:pPr fontAlgn="auto">
              <a:spcAft>
                <a:spcPts val="0"/>
              </a:spcAft>
              <a:defRPr/>
            </a:pPr>
            <a:r>
              <a:rPr lang="tr-TR" sz="3600" dirty="0">
                <a:latin typeface="+mn-lt"/>
              </a:rPr>
              <a:t> Palyatif / Yaşam sonu bakım </a:t>
            </a:r>
            <a:br>
              <a:rPr lang="tr-TR" sz="3600" dirty="0">
                <a:latin typeface="+mn-lt"/>
              </a:rPr>
            </a:br>
            <a:r>
              <a:rPr lang="tr-TR" sz="3000" dirty="0">
                <a:latin typeface="+mn-lt"/>
              </a:rPr>
              <a:t> Etik ve yasal konular </a:t>
            </a:r>
          </a:p>
        </p:txBody>
      </p:sp>
      <p:sp>
        <p:nvSpPr>
          <p:cNvPr id="3" name="İçerik Yer Tutucusu 2">
            <a:extLst>
              <a:ext uri="{FF2B5EF4-FFF2-40B4-BE49-F238E27FC236}"/>
            </a:extLst>
          </p:cNvPr>
          <p:cNvSpPr>
            <a:spLocks noGrp="1"/>
          </p:cNvSpPr>
          <p:nvPr>
            <p:ph idx="1"/>
          </p:nvPr>
        </p:nvSpPr>
        <p:spPr/>
        <p:txBody>
          <a:bodyPr rtlCol="0">
            <a:normAutofit fontScale="92500" lnSpcReduction="10000"/>
          </a:bodyPr>
          <a:lstStyle/>
          <a:p>
            <a:pPr fontAlgn="auto">
              <a:spcAft>
                <a:spcPts val="0"/>
              </a:spcAft>
              <a:buFont typeface="Arial" panose="020B0604020202020204" pitchFamily="34" charset="0"/>
              <a:buChar char="•"/>
              <a:defRPr/>
            </a:pPr>
            <a:r>
              <a:rPr lang="tr-TR" sz="2600" b="1" dirty="0"/>
              <a:t>Hastanın Bilgilendirilmesi</a:t>
            </a:r>
          </a:p>
          <a:p>
            <a:pPr fontAlgn="auto">
              <a:spcAft>
                <a:spcPts val="0"/>
              </a:spcAft>
              <a:buFont typeface="Arial" panose="020B0604020202020204" pitchFamily="34" charset="0"/>
              <a:buChar char="•"/>
              <a:defRPr/>
            </a:pPr>
            <a:endParaRPr lang="tr-TR" sz="2600" b="1" dirty="0"/>
          </a:p>
          <a:p>
            <a:pPr fontAlgn="auto">
              <a:spcAft>
                <a:spcPts val="0"/>
              </a:spcAft>
              <a:buFont typeface="Arial" panose="020B0604020202020204" pitchFamily="34" charset="0"/>
              <a:buChar char="•"/>
              <a:defRPr/>
            </a:pPr>
            <a:r>
              <a:rPr lang="tr-TR" sz="2600" dirty="0"/>
              <a:t>HHY Madde 18 </a:t>
            </a:r>
            <a:endParaRPr lang="en-US" sz="2600" dirty="0"/>
          </a:p>
          <a:p>
            <a:pPr marL="0" indent="0" fontAlgn="auto">
              <a:spcAft>
                <a:spcPts val="0"/>
              </a:spcAft>
              <a:buFont typeface="Arial" panose="020B0604020202020204" pitchFamily="34" charset="0"/>
              <a:buNone/>
              <a:defRPr/>
            </a:pPr>
            <a:endParaRPr lang="en-US" sz="2600" dirty="0"/>
          </a:p>
          <a:p>
            <a:pPr marL="0" indent="0" algn="just" fontAlgn="auto">
              <a:spcAft>
                <a:spcPts val="0"/>
              </a:spcAft>
              <a:buFont typeface="Arial" panose="020B0604020202020204" pitchFamily="34" charset="0"/>
              <a:buNone/>
              <a:defRPr/>
            </a:pPr>
            <a:r>
              <a:rPr lang="tr-TR" sz="2600" dirty="0"/>
              <a:t>‘Bilgi;</a:t>
            </a:r>
          </a:p>
          <a:p>
            <a:pPr marL="0" indent="0" algn="just" fontAlgn="auto">
              <a:spcAft>
                <a:spcPts val="0"/>
              </a:spcAft>
              <a:buFont typeface="Arial" panose="020B0604020202020204" pitchFamily="34" charset="0"/>
              <a:buNone/>
              <a:defRPr/>
            </a:pPr>
            <a:r>
              <a:rPr lang="tr-TR" sz="2600" dirty="0"/>
              <a:t>-gerektiğinde tercüman kullanılarak, </a:t>
            </a:r>
          </a:p>
          <a:p>
            <a:pPr marL="0" indent="0" algn="just" fontAlgn="auto">
              <a:spcAft>
                <a:spcPts val="0"/>
              </a:spcAft>
              <a:buFont typeface="Arial" panose="020B0604020202020204" pitchFamily="34" charset="0"/>
              <a:buNone/>
              <a:defRPr/>
            </a:pPr>
            <a:r>
              <a:rPr lang="tr-TR" sz="2600" dirty="0"/>
              <a:t>-hastanın anlayabileceği şekilde, </a:t>
            </a:r>
          </a:p>
          <a:p>
            <a:pPr marL="0" indent="0" algn="just" fontAlgn="auto">
              <a:spcAft>
                <a:spcPts val="0"/>
              </a:spcAft>
              <a:buFont typeface="Arial" panose="020B0604020202020204" pitchFamily="34" charset="0"/>
              <a:buNone/>
              <a:defRPr/>
            </a:pPr>
            <a:r>
              <a:rPr lang="tr-TR" sz="2600" dirty="0"/>
              <a:t>-tıbbi terimler mümkün olduğunca kullanılmadan, </a:t>
            </a:r>
          </a:p>
          <a:p>
            <a:pPr marL="0" indent="0" algn="just" fontAlgn="auto">
              <a:spcAft>
                <a:spcPts val="0"/>
              </a:spcAft>
              <a:buFont typeface="Arial" panose="020B0604020202020204" pitchFamily="34" charset="0"/>
              <a:buNone/>
              <a:defRPr/>
            </a:pPr>
            <a:r>
              <a:rPr lang="tr-TR" sz="2600" dirty="0"/>
              <a:t>-tereddüt ve şüpheye yer verilmeden ve </a:t>
            </a:r>
          </a:p>
          <a:p>
            <a:pPr marL="0" indent="0" algn="just" fontAlgn="auto">
              <a:spcAft>
                <a:spcPts val="0"/>
              </a:spcAft>
              <a:buFont typeface="Arial" panose="020B0604020202020204" pitchFamily="34" charset="0"/>
              <a:buNone/>
              <a:defRPr/>
            </a:pPr>
            <a:r>
              <a:rPr lang="tr-TR" sz="2600" dirty="0"/>
              <a:t>-hastanın ruhi durumuna uygun ve nazik bir ifade ile verilir.’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rmAutofit/>
          </a:bodyPr>
          <a:lstStyle/>
          <a:p>
            <a:pPr fontAlgn="auto">
              <a:spcAft>
                <a:spcPts val="0"/>
              </a:spcAft>
              <a:defRPr/>
            </a:pPr>
            <a:r>
              <a:rPr lang="tr-TR" dirty="0"/>
              <a:t> </a:t>
            </a:r>
            <a:r>
              <a:rPr lang="tr-TR" sz="3600" dirty="0">
                <a:latin typeface="+mn-lt"/>
              </a:rPr>
              <a:t>Palyatif / Yaşam sonu bakım </a:t>
            </a:r>
            <a:br>
              <a:rPr lang="tr-TR" sz="3600" dirty="0">
                <a:latin typeface="+mn-lt"/>
              </a:rPr>
            </a:br>
            <a:r>
              <a:rPr lang="tr-TR" sz="3600" dirty="0">
                <a:latin typeface="+mn-lt"/>
              </a:rPr>
              <a:t> </a:t>
            </a:r>
            <a:r>
              <a:rPr lang="tr-TR" sz="3000" dirty="0">
                <a:latin typeface="+mn-lt"/>
              </a:rPr>
              <a:t>Etik ve yasal konular </a:t>
            </a:r>
          </a:p>
        </p:txBody>
      </p:sp>
      <p:sp>
        <p:nvSpPr>
          <p:cNvPr id="3" name="İçerik Yer Tutucusu 2">
            <a:extLst>
              <a:ext uri="{FF2B5EF4-FFF2-40B4-BE49-F238E27FC236}"/>
            </a:extLst>
          </p:cNvPr>
          <p:cNvSpPr>
            <a:spLocks noGrp="1"/>
          </p:cNvSpPr>
          <p:nvPr>
            <p:ph idx="1"/>
          </p:nvPr>
        </p:nvSpPr>
        <p:spPr>
          <a:xfrm>
            <a:off x="838200" y="1825625"/>
            <a:ext cx="10515600" cy="4667250"/>
          </a:xfrm>
        </p:spPr>
        <p:txBody>
          <a:bodyPr rtlCol="0">
            <a:normAutofit fontScale="70000" lnSpcReduction="20000"/>
          </a:bodyPr>
          <a:lstStyle/>
          <a:p>
            <a:pPr fontAlgn="auto">
              <a:spcAft>
                <a:spcPts val="0"/>
              </a:spcAft>
              <a:buFont typeface="Arial" panose="020B0604020202020204" pitchFamily="34" charset="0"/>
              <a:buChar char="•"/>
              <a:defRPr/>
            </a:pPr>
            <a:r>
              <a:rPr lang="tr-TR" sz="3400" b="1" dirty="0"/>
              <a:t>Ailenin Bilgilendirilmesi:</a:t>
            </a:r>
          </a:p>
          <a:p>
            <a:pPr fontAlgn="auto">
              <a:spcAft>
                <a:spcPts val="0"/>
              </a:spcAft>
              <a:buFont typeface="Arial" panose="020B0604020202020204" pitchFamily="34" charset="0"/>
              <a:buChar char="•"/>
              <a:defRPr/>
            </a:pPr>
            <a:endParaRPr lang="tr-TR" sz="3400" b="1" dirty="0"/>
          </a:p>
          <a:p>
            <a:pPr fontAlgn="auto">
              <a:spcAft>
                <a:spcPts val="0"/>
              </a:spcAft>
              <a:buFont typeface="Arial" panose="020B0604020202020204" pitchFamily="34" charset="0"/>
              <a:buChar char="•"/>
              <a:defRPr/>
            </a:pPr>
            <a:r>
              <a:rPr lang="tr-TR" sz="3400" dirty="0"/>
              <a:t>Palyatif bakım bütüncül anlayışın bir parçası olarak hasta yakınlarının da bakımını içermektedir. </a:t>
            </a:r>
          </a:p>
          <a:p>
            <a:pPr fontAlgn="auto">
              <a:spcAft>
                <a:spcPts val="0"/>
              </a:spcAft>
              <a:buFont typeface="Arial" panose="020B0604020202020204" pitchFamily="34" charset="0"/>
              <a:buChar char="•"/>
              <a:defRPr/>
            </a:pPr>
            <a:endParaRPr lang="tr-TR" sz="3400" dirty="0"/>
          </a:p>
          <a:p>
            <a:pPr fontAlgn="auto">
              <a:spcAft>
                <a:spcPts val="0"/>
              </a:spcAft>
              <a:buFont typeface="Arial" panose="020B0604020202020204" pitchFamily="34" charset="0"/>
              <a:buChar char="•"/>
              <a:defRPr/>
            </a:pPr>
            <a:r>
              <a:rPr lang="tr-TR" sz="3400" dirty="0"/>
              <a:t>Hastanın aksi yönde bir talebinin bulunmaması halinde ailesi bilgilendirilebilir. </a:t>
            </a:r>
          </a:p>
          <a:p>
            <a:pPr fontAlgn="auto">
              <a:spcAft>
                <a:spcPts val="0"/>
              </a:spcAft>
              <a:buFont typeface="Arial" panose="020B0604020202020204" pitchFamily="34" charset="0"/>
              <a:buChar char="•"/>
              <a:defRPr/>
            </a:pPr>
            <a:endParaRPr lang="tr-TR" sz="3400" dirty="0"/>
          </a:p>
          <a:p>
            <a:pPr fontAlgn="auto">
              <a:spcAft>
                <a:spcPts val="0"/>
              </a:spcAft>
              <a:buFont typeface="Arial" panose="020B0604020202020204" pitchFamily="34" charset="0"/>
              <a:buChar char="•"/>
              <a:defRPr/>
            </a:pPr>
            <a:r>
              <a:rPr lang="tr-TR" sz="3400" dirty="0"/>
              <a:t>Hasta, sağlık durumu hakkında bilgi almak üzere bir başkasına yetki verebilir. </a:t>
            </a:r>
          </a:p>
          <a:p>
            <a:pPr marL="0" indent="0" fontAlgn="auto">
              <a:spcAft>
                <a:spcPts val="0"/>
              </a:spcAft>
              <a:buFont typeface="Arial" panose="020B0604020202020204" pitchFamily="34" charset="0"/>
              <a:buNone/>
              <a:defRPr/>
            </a:pPr>
            <a:endParaRPr lang="tr-TR" sz="3400" dirty="0"/>
          </a:p>
          <a:p>
            <a:pPr fontAlgn="auto">
              <a:spcAft>
                <a:spcPts val="0"/>
              </a:spcAft>
              <a:buFont typeface="Arial" panose="020B0604020202020204" pitchFamily="34" charset="0"/>
              <a:buChar char="•"/>
              <a:defRPr/>
            </a:pPr>
            <a:r>
              <a:rPr lang="tr-TR" sz="3400" dirty="0"/>
              <a:t>Karar verme yeterliliği olmayan veya kısıtlı olan hastalarda bilgilendirme, uygun vekile yapılır.(HHY, Madde15)</a:t>
            </a:r>
          </a:p>
          <a:p>
            <a:pPr fontAlgn="auto">
              <a:spcAft>
                <a:spcPts val="0"/>
              </a:spcAft>
              <a:buFont typeface="Arial" panose="020B0604020202020204" pitchFamily="34" charset="0"/>
              <a:buChar char="•"/>
              <a:defRPr/>
            </a:pPr>
            <a:endParaRPr lang="tr-T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rmAutofit/>
          </a:bodyPr>
          <a:lstStyle/>
          <a:p>
            <a:pPr fontAlgn="auto">
              <a:spcAft>
                <a:spcPts val="0"/>
              </a:spcAft>
              <a:defRPr/>
            </a:pPr>
            <a:r>
              <a:rPr lang="tr-TR" sz="3600" dirty="0">
                <a:latin typeface="+mn-lt"/>
              </a:rPr>
              <a:t> Palyatif / Yaşam sonu bakım </a:t>
            </a:r>
            <a:br>
              <a:rPr lang="tr-TR" sz="3600" dirty="0">
                <a:latin typeface="+mn-lt"/>
              </a:rPr>
            </a:br>
            <a:r>
              <a:rPr lang="tr-TR" sz="3000" dirty="0">
                <a:latin typeface="+mn-lt"/>
              </a:rPr>
              <a:t> Etik ve yasal konular </a:t>
            </a:r>
          </a:p>
        </p:txBody>
      </p:sp>
      <p:sp>
        <p:nvSpPr>
          <p:cNvPr id="53250" name="İçerik Yer Tutucusu 2"/>
          <p:cNvSpPr>
            <a:spLocks noGrp="1"/>
          </p:cNvSpPr>
          <p:nvPr>
            <p:ph idx="1"/>
          </p:nvPr>
        </p:nvSpPr>
        <p:spPr/>
        <p:txBody>
          <a:bodyPr/>
          <a:lstStyle/>
          <a:p>
            <a:r>
              <a:rPr lang="tr-TR" sz="2600" b="1" smtClean="0"/>
              <a:t>Ailenin Bilgilendirilmesi:</a:t>
            </a:r>
          </a:p>
          <a:p>
            <a:endParaRPr lang="tr-TR" sz="2600" smtClean="0"/>
          </a:p>
          <a:p>
            <a:r>
              <a:rPr lang="tr-TR" sz="2600" smtClean="0"/>
              <a:t>Aile bireyleri tarafından hastanın hastalığı hakkında bilgilendirilmesinin istenmemesi sık karşılaşılan bir durumdur. </a:t>
            </a:r>
          </a:p>
          <a:p>
            <a:endParaRPr lang="tr-TR" sz="2600" smtClean="0"/>
          </a:p>
          <a:p>
            <a:r>
              <a:rPr lang="tr-TR" sz="2600" smtClean="0"/>
              <a:t>Bilgiyi kimin bilip kimin bilmeyeceğine ve aynı zamanda ne kadarını bilmek isteyeceğine karar vermenin kontrolü hastaya bırakılmalıdır.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rmAutofit/>
          </a:bodyPr>
          <a:lstStyle/>
          <a:p>
            <a:pPr fontAlgn="auto">
              <a:spcAft>
                <a:spcPts val="0"/>
              </a:spcAft>
              <a:defRPr/>
            </a:pPr>
            <a:r>
              <a:rPr lang="tr-TR" sz="3600" dirty="0">
                <a:latin typeface="+mn-lt"/>
              </a:rPr>
              <a:t> Palyatif / Yaşam sonu bakım </a:t>
            </a:r>
            <a:br>
              <a:rPr lang="tr-TR" sz="3600" dirty="0">
                <a:latin typeface="+mn-lt"/>
              </a:rPr>
            </a:br>
            <a:r>
              <a:rPr lang="tr-TR" sz="3000" dirty="0">
                <a:latin typeface="+mn-lt"/>
              </a:rPr>
              <a:t> Etik ve yasal konular </a:t>
            </a:r>
          </a:p>
        </p:txBody>
      </p:sp>
      <p:sp>
        <p:nvSpPr>
          <p:cNvPr id="3" name="İçerik Yer Tutucusu 2">
            <a:extLst>
              <a:ext uri="{FF2B5EF4-FFF2-40B4-BE49-F238E27FC236}"/>
            </a:extLst>
          </p:cNvPr>
          <p:cNvSpPr>
            <a:spLocks noGrp="1"/>
          </p:cNvSpPr>
          <p:nvPr>
            <p:ph idx="1"/>
          </p:nvPr>
        </p:nvSpPr>
        <p:spPr/>
        <p:txBody>
          <a:bodyPr rtlCol="0">
            <a:normAutofit/>
          </a:bodyPr>
          <a:lstStyle/>
          <a:p>
            <a:pPr fontAlgn="auto">
              <a:spcAft>
                <a:spcPts val="0"/>
              </a:spcAft>
              <a:buFont typeface="Arial" panose="020B0604020202020204" pitchFamily="34" charset="0"/>
              <a:buChar char="•"/>
              <a:defRPr/>
            </a:pPr>
            <a:r>
              <a:rPr lang="tr-TR" sz="2600" b="1" dirty="0"/>
              <a:t>Aydınlatılmış Onam: </a:t>
            </a:r>
          </a:p>
          <a:p>
            <a:pPr fontAlgn="auto">
              <a:spcAft>
                <a:spcPts val="0"/>
              </a:spcAft>
              <a:buFont typeface="Arial" panose="020B0604020202020204" pitchFamily="34" charset="0"/>
              <a:buChar char="•"/>
              <a:defRPr/>
            </a:pPr>
            <a:endParaRPr lang="tr-TR" sz="2600" b="1" dirty="0"/>
          </a:p>
          <a:p>
            <a:pPr fontAlgn="auto">
              <a:spcAft>
                <a:spcPts val="0"/>
              </a:spcAft>
              <a:buFont typeface="Arial" panose="020B0604020202020204" pitchFamily="34" charset="0"/>
              <a:buChar char="•"/>
              <a:defRPr/>
            </a:pPr>
            <a:r>
              <a:rPr lang="tr-TR" sz="2600" dirty="0"/>
              <a:t>Aydınlatılmış terimi:</a:t>
            </a:r>
          </a:p>
          <a:p>
            <a:pPr marL="0" indent="0" fontAlgn="auto">
              <a:spcAft>
                <a:spcPts val="0"/>
              </a:spcAft>
              <a:buFont typeface="Arial" panose="020B0604020202020204" pitchFamily="34" charset="0"/>
              <a:buNone/>
              <a:defRPr/>
            </a:pPr>
            <a:r>
              <a:rPr lang="tr-TR" sz="2600" dirty="0"/>
              <a:t>  -yapılacak müdahale konusunda hastaya bilgi vermek ve </a:t>
            </a:r>
          </a:p>
          <a:p>
            <a:pPr marL="0" indent="0" fontAlgn="auto">
              <a:spcAft>
                <a:spcPts val="0"/>
              </a:spcAft>
              <a:buFont typeface="Arial" panose="020B0604020202020204" pitchFamily="34" charset="0"/>
              <a:buNone/>
              <a:defRPr/>
            </a:pPr>
            <a:r>
              <a:rPr lang="tr-TR" sz="2600" dirty="0"/>
              <a:t>  -hastanın ne için onay verdiğinin farkında olması şeklinde </a:t>
            </a:r>
          </a:p>
          <a:p>
            <a:pPr marL="0" indent="0" fontAlgn="auto">
              <a:spcAft>
                <a:spcPts val="0"/>
              </a:spcAft>
              <a:buFont typeface="Arial" panose="020B0604020202020204" pitchFamily="34" charset="0"/>
              <a:buNone/>
              <a:defRPr/>
            </a:pPr>
            <a:r>
              <a:rPr lang="tr-TR" sz="2600" dirty="0"/>
              <a:t>   tanımlanmaktadır.</a:t>
            </a:r>
          </a:p>
          <a:p>
            <a:pPr marL="0" indent="0" fontAlgn="auto">
              <a:spcAft>
                <a:spcPts val="0"/>
              </a:spcAft>
              <a:buFont typeface="Arial" panose="020B0604020202020204" pitchFamily="34" charset="0"/>
              <a:buNone/>
              <a:defRPr/>
            </a:pPr>
            <a:endParaRPr lang="tr-TR" sz="2600" dirty="0"/>
          </a:p>
          <a:p>
            <a:pPr fontAlgn="auto">
              <a:spcAft>
                <a:spcPts val="0"/>
              </a:spcAft>
              <a:buFont typeface="Arial" panose="020B0604020202020204" pitchFamily="34" charset="0"/>
              <a:buChar char="•"/>
              <a:defRPr/>
            </a:pPr>
            <a:r>
              <a:rPr lang="tr-TR" sz="2600" dirty="0"/>
              <a:t>Her tıbbi uygulama için ayrı ayrı aydınlatılmış onam alınmalıdır.</a:t>
            </a:r>
          </a:p>
          <a:p>
            <a:pPr marL="0" indent="0" fontAlgn="auto">
              <a:spcAft>
                <a:spcPts val="0"/>
              </a:spcAft>
              <a:buFont typeface="Arial" panose="020B0604020202020204" pitchFamily="34" charset="0"/>
              <a:buNone/>
              <a:defRPr/>
            </a:pPr>
            <a:endParaRPr lang="tr-TR" dirty="0"/>
          </a:p>
          <a:p>
            <a:pPr marL="0" indent="0" fontAlgn="auto">
              <a:spcAft>
                <a:spcPts val="0"/>
              </a:spcAft>
              <a:buFont typeface="Arial" panose="020B0604020202020204" pitchFamily="34" charset="0"/>
              <a:buNone/>
              <a:defRPr/>
            </a:pPr>
            <a:endParaRPr lang="tr-TR" dirty="0"/>
          </a:p>
          <a:p>
            <a:pPr fontAlgn="auto">
              <a:spcAft>
                <a:spcPts val="0"/>
              </a:spcAft>
              <a:buFont typeface="Arial" panose="020B0604020202020204" pitchFamily="34" charset="0"/>
              <a:buChar char="•"/>
              <a:defRPr/>
            </a:pPr>
            <a:endParaRPr lang="tr-T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a:xfrm>
            <a:off x="838200" y="17463"/>
            <a:ext cx="10515600" cy="1325562"/>
          </a:xfrm>
        </p:spPr>
        <p:txBody>
          <a:bodyPr rtlCol="0">
            <a:normAutofit/>
          </a:bodyPr>
          <a:lstStyle/>
          <a:p>
            <a:pPr fontAlgn="auto">
              <a:spcAft>
                <a:spcPts val="0"/>
              </a:spcAft>
              <a:defRPr/>
            </a:pPr>
            <a:r>
              <a:rPr lang="tr-TR" dirty="0"/>
              <a:t> </a:t>
            </a:r>
            <a:r>
              <a:rPr lang="tr-TR" sz="3600" dirty="0">
                <a:latin typeface="+mn-lt"/>
              </a:rPr>
              <a:t>Palyatif / Yaşam sonu bakım </a:t>
            </a:r>
            <a:br>
              <a:rPr lang="tr-TR" sz="3600" dirty="0">
                <a:latin typeface="+mn-lt"/>
              </a:rPr>
            </a:br>
            <a:r>
              <a:rPr lang="tr-TR" sz="3600" dirty="0">
                <a:latin typeface="+mn-lt"/>
              </a:rPr>
              <a:t> </a:t>
            </a:r>
            <a:r>
              <a:rPr lang="tr-TR" sz="3000" dirty="0">
                <a:latin typeface="+mn-lt"/>
              </a:rPr>
              <a:t>Etik ve yasal konular</a:t>
            </a:r>
          </a:p>
        </p:txBody>
      </p:sp>
      <p:sp>
        <p:nvSpPr>
          <p:cNvPr id="3" name="İçerik Yer Tutucusu 2">
            <a:extLst>
              <a:ext uri="{FF2B5EF4-FFF2-40B4-BE49-F238E27FC236}"/>
            </a:extLst>
          </p:cNvPr>
          <p:cNvSpPr>
            <a:spLocks noGrp="1"/>
          </p:cNvSpPr>
          <p:nvPr>
            <p:ph idx="1"/>
          </p:nvPr>
        </p:nvSpPr>
        <p:spPr>
          <a:xfrm>
            <a:off x="838200" y="1343025"/>
            <a:ext cx="10515600" cy="5351463"/>
          </a:xfrm>
        </p:spPr>
        <p:txBody>
          <a:bodyPr rtlCol="0">
            <a:normAutofit fontScale="85000" lnSpcReduction="20000"/>
          </a:bodyPr>
          <a:lstStyle/>
          <a:p>
            <a:pPr fontAlgn="auto">
              <a:spcAft>
                <a:spcPts val="0"/>
              </a:spcAft>
              <a:buFont typeface="Arial" panose="020B0604020202020204" pitchFamily="34" charset="0"/>
              <a:buChar char="•"/>
              <a:defRPr/>
            </a:pPr>
            <a:r>
              <a:rPr lang="tr-TR" b="1" dirty="0"/>
              <a:t>Aydınlatılmış Onam: </a:t>
            </a:r>
          </a:p>
          <a:p>
            <a:pPr fontAlgn="auto">
              <a:spcAft>
                <a:spcPts val="0"/>
              </a:spcAft>
              <a:buFont typeface="Arial" panose="020B0604020202020204" pitchFamily="34" charset="0"/>
              <a:buChar char="•"/>
              <a:defRPr/>
            </a:pPr>
            <a:endParaRPr lang="tr-TR" b="1" dirty="0"/>
          </a:p>
          <a:p>
            <a:pPr fontAlgn="auto">
              <a:spcAft>
                <a:spcPts val="0"/>
              </a:spcAft>
              <a:buFont typeface="Arial" panose="020B0604020202020204" pitchFamily="34" charset="0"/>
              <a:buChar char="•"/>
              <a:defRPr/>
            </a:pPr>
            <a:r>
              <a:rPr lang="tr-TR" dirty="0"/>
              <a:t>TCA Madde 17:</a:t>
            </a:r>
          </a:p>
          <a:p>
            <a:pPr marL="0" indent="0" fontAlgn="auto">
              <a:spcAft>
                <a:spcPts val="0"/>
              </a:spcAft>
              <a:buFont typeface="Arial" panose="020B0604020202020204" pitchFamily="34" charset="0"/>
              <a:buNone/>
              <a:defRPr/>
            </a:pPr>
            <a:r>
              <a:rPr lang="tr-TR" dirty="0"/>
              <a:t>  ‘Tıbbi zorunluluklar ve kanunda yazılı haller dışında kişinin vücut </a:t>
            </a:r>
          </a:p>
          <a:p>
            <a:pPr marL="0" indent="0" fontAlgn="auto">
              <a:spcAft>
                <a:spcPts val="0"/>
              </a:spcAft>
              <a:buFont typeface="Arial" panose="020B0604020202020204" pitchFamily="34" charset="0"/>
              <a:buNone/>
              <a:defRPr/>
            </a:pPr>
            <a:r>
              <a:rPr lang="tr-TR" dirty="0"/>
              <a:t>   bütünlüğüne dokunulamaz; rızası olmadan bilimsel ve tıbbi deneylere tabi </a:t>
            </a:r>
          </a:p>
          <a:p>
            <a:pPr marL="0" indent="0" fontAlgn="auto">
              <a:spcAft>
                <a:spcPts val="0"/>
              </a:spcAft>
              <a:buFont typeface="Arial" panose="020B0604020202020204" pitchFamily="34" charset="0"/>
              <a:buNone/>
              <a:defRPr/>
            </a:pPr>
            <a:r>
              <a:rPr lang="tr-TR" dirty="0"/>
              <a:t>   tutulamaz.’</a:t>
            </a:r>
          </a:p>
          <a:p>
            <a:pPr marL="0" indent="0" fontAlgn="auto">
              <a:spcAft>
                <a:spcPts val="0"/>
              </a:spcAft>
              <a:buFont typeface="Arial" panose="020B0604020202020204" pitchFamily="34" charset="0"/>
              <a:buNone/>
              <a:defRPr/>
            </a:pPr>
            <a:endParaRPr lang="tr-TR" dirty="0"/>
          </a:p>
          <a:p>
            <a:pPr fontAlgn="auto">
              <a:spcAft>
                <a:spcPts val="0"/>
              </a:spcAft>
              <a:buFont typeface="Arial" panose="020B0604020202020204" pitchFamily="34" charset="0"/>
              <a:buChar char="•"/>
              <a:defRPr/>
            </a:pPr>
            <a:r>
              <a:rPr lang="tr-TR" dirty="0"/>
              <a:t>HHY Madde 22:</a:t>
            </a:r>
          </a:p>
          <a:p>
            <a:pPr marL="0" indent="0" fontAlgn="auto">
              <a:spcAft>
                <a:spcPts val="0"/>
              </a:spcAft>
              <a:buFont typeface="Arial" panose="020B0604020202020204" pitchFamily="34" charset="0"/>
              <a:buNone/>
              <a:defRPr/>
            </a:pPr>
            <a:r>
              <a:rPr lang="tr-TR" dirty="0"/>
              <a:t>   ‘Kanunda gösterilen istisnalar hariç olmak üzere, kimse, rızası olmaksızın ve </a:t>
            </a:r>
          </a:p>
          <a:p>
            <a:pPr marL="0" indent="0" fontAlgn="auto">
              <a:spcAft>
                <a:spcPts val="0"/>
              </a:spcAft>
              <a:buFont typeface="Arial" panose="020B0604020202020204" pitchFamily="34" charset="0"/>
              <a:buNone/>
              <a:defRPr/>
            </a:pPr>
            <a:r>
              <a:rPr lang="tr-TR" dirty="0"/>
              <a:t>    verdiği rızaya uygun olmayan bir şekilde tıbbi muameleye tabi tutulamaz.’ </a:t>
            </a:r>
          </a:p>
          <a:p>
            <a:pPr fontAlgn="auto">
              <a:spcAft>
                <a:spcPts val="0"/>
              </a:spcAft>
              <a:buFont typeface="Arial" panose="020B0604020202020204" pitchFamily="34" charset="0"/>
              <a:buChar char="•"/>
              <a:defRPr/>
            </a:pPr>
            <a:endParaRPr lang="tr-TR" dirty="0"/>
          </a:p>
          <a:p>
            <a:pPr fontAlgn="auto">
              <a:spcAft>
                <a:spcPts val="0"/>
              </a:spcAft>
              <a:buFont typeface="Arial" panose="020B0604020202020204" pitchFamily="34" charset="0"/>
              <a:buChar char="•"/>
              <a:defRPr/>
            </a:pPr>
            <a:r>
              <a:rPr lang="tr-TR" dirty="0"/>
              <a:t>HHY Madde 31:</a:t>
            </a:r>
          </a:p>
          <a:p>
            <a:pPr marL="0" indent="0" fontAlgn="auto">
              <a:spcAft>
                <a:spcPts val="0"/>
              </a:spcAft>
              <a:buFont typeface="Arial" panose="020B0604020202020204" pitchFamily="34" charset="0"/>
              <a:buNone/>
              <a:defRPr/>
            </a:pPr>
            <a:r>
              <a:rPr lang="tr-TR" dirty="0"/>
              <a:t>  ‘Rıza alınırken hastanın veya yasal temsilcisinin tıbbi müdahalenin konusu ve </a:t>
            </a:r>
          </a:p>
          <a:p>
            <a:pPr marL="0" indent="0" fontAlgn="auto">
              <a:spcAft>
                <a:spcPts val="0"/>
              </a:spcAft>
              <a:buFont typeface="Arial" panose="020B0604020202020204" pitchFamily="34" charset="0"/>
              <a:buNone/>
              <a:defRPr/>
            </a:pPr>
            <a:r>
              <a:rPr lang="tr-TR" dirty="0"/>
              <a:t>   sonuçları hakkında bilgilendirilip aydınlatılması esastır’.</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rmAutofit/>
          </a:bodyPr>
          <a:lstStyle/>
          <a:p>
            <a:pPr fontAlgn="auto">
              <a:spcAft>
                <a:spcPts val="0"/>
              </a:spcAft>
              <a:defRPr/>
            </a:pPr>
            <a:r>
              <a:rPr lang="tr-TR" dirty="0"/>
              <a:t> </a:t>
            </a:r>
            <a:r>
              <a:rPr lang="tr-TR" sz="3600" dirty="0">
                <a:latin typeface="+mn-lt"/>
              </a:rPr>
              <a:t>Palyatif / Yaşam sonu bakım </a:t>
            </a:r>
            <a:br>
              <a:rPr lang="tr-TR" sz="3600" dirty="0">
                <a:latin typeface="+mn-lt"/>
              </a:rPr>
            </a:br>
            <a:r>
              <a:rPr lang="tr-TR" sz="3600" dirty="0">
                <a:latin typeface="+mn-lt"/>
              </a:rPr>
              <a:t> </a:t>
            </a:r>
            <a:r>
              <a:rPr lang="tr-TR" sz="3000" dirty="0">
                <a:latin typeface="+mn-lt"/>
              </a:rPr>
              <a:t>Etik ve yasal konular</a:t>
            </a:r>
          </a:p>
        </p:txBody>
      </p:sp>
      <p:sp>
        <p:nvSpPr>
          <p:cNvPr id="3" name="İçerik Yer Tutucusu 2">
            <a:extLst>
              <a:ext uri="{FF2B5EF4-FFF2-40B4-BE49-F238E27FC236}"/>
            </a:extLst>
          </p:cNvPr>
          <p:cNvSpPr>
            <a:spLocks noGrp="1"/>
          </p:cNvSpPr>
          <p:nvPr>
            <p:ph idx="1"/>
          </p:nvPr>
        </p:nvSpPr>
        <p:spPr>
          <a:xfrm>
            <a:off x="838200" y="1825625"/>
            <a:ext cx="10515600" cy="5032375"/>
          </a:xfrm>
        </p:spPr>
        <p:txBody>
          <a:bodyPr rtlCol="0">
            <a:normAutofit fontScale="40000" lnSpcReduction="20000"/>
          </a:bodyPr>
          <a:lstStyle/>
          <a:p>
            <a:pPr fontAlgn="auto">
              <a:spcAft>
                <a:spcPts val="0"/>
              </a:spcAft>
              <a:buFont typeface="Arial" panose="020B0604020202020204" pitchFamily="34" charset="0"/>
              <a:buChar char="•"/>
              <a:defRPr/>
            </a:pPr>
            <a:r>
              <a:rPr lang="tr-TR" sz="6000" b="1" dirty="0"/>
              <a:t>Tedavinin esirgenmesi ve durdurulması</a:t>
            </a:r>
            <a:r>
              <a:rPr lang="tr-TR" sz="6000" dirty="0"/>
              <a:t>:</a:t>
            </a:r>
          </a:p>
          <a:p>
            <a:pPr fontAlgn="auto">
              <a:spcAft>
                <a:spcPts val="0"/>
              </a:spcAft>
              <a:buFont typeface="Arial" panose="020B0604020202020204" pitchFamily="34" charset="0"/>
              <a:buChar char="•"/>
              <a:defRPr/>
            </a:pPr>
            <a:endParaRPr lang="tr-TR" sz="6000" dirty="0"/>
          </a:p>
          <a:p>
            <a:pPr fontAlgn="auto">
              <a:spcAft>
                <a:spcPts val="0"/>
              </a:spcAft>
              <a:buFont typeface="Arial" panose="020B0604020202020204" pitchFamily="34" charset="0"/>
              <a:buChar char="•"/>
              <a:defRPr/>
            </a:pPr>
            <a:r>
              <a:rPr lang="tr-TR" sz="6000" dirty="0"/>
              <a:t>Karar verme yeterliliğine sahip olan hasta tarafından yaşam desteğinin </a:t>
            </a:r>
          </a:p>
          <a:p>
            <a:pPr marL="0" indent="0" fontAlgn="auto">
              <a:spcAft>
                <a:spcPts val="0"/>
              </a:spcAft>
              <a:buFont typeface="Arial" panose="020B0604020202020204" pitchFamily="34" charset="0"/>
              <a:buNone/>
              <a:defRPr/>
            </a:pPr>
            <a:r>
              <a:rPr lang="tr-TR" sz="6000" dirty="0"/>
              <a:t>    sınırlandırılması kararı verilebilir.</a:t>
            </a:r>
          </a:p>
          <a:p>
            <a:pPr fontAlgn="auto">
              <a:spcAft>
                <a:spcPts val="0"/>
              </a:spcAft>
              <a:buFont typeface="Arial" panose="020B0604020202020204" pitchFamily="34" charset="0"/>
              <a:buChar char="•"/>
              <a:defRPr/>
            </a:pPr>
            <a:endParaRPr lang="tr-TR" sz="6000" dirty="0"/>
          </a:p>
          <a:p>
            <a:pPr fontAlgn="auto">
              <a:spcAft>
                <a:spcPts val="0"/>
              </a:spcAft>
              <a:buFont typeface="Arial" panose="020B0604020202020204" pitchFamily="34" charset="0"/>
              <a:buChar char="•"/>
              <a:defRPr/>
            </a:pPr>
            <a:r>
              <a:rPr lang="tr-TR" sz="6000" dirty="0"/>
              <a:t>Karar verme yeterliliği olmayan hastalarda ise hastanın vekili olan bir yakını veya </a:t>
            </a:r>
          </a:p>
          <a:p>
            <a:pPr marL="0" indent="0" fontAlgn="auto">
              <a:spcAft>
                <a:spcPts val="0"/>
              </a:spcAft>
              <a:buFont typeface="Arial" panose="020B0604020202020204" pitchFamily="34" charset="0"/>
              <a:buNone/>
              <a:defRPr/>
            </a:pPr>
            <a:r>
              <a:rPr lang="tr-TR" sz="6000" dirty="0"/>
              <a:t>    bu yeterliliği kaybetmeden önce verdiği ileri direktifler dikkate alınmalıdır.</a:t>
            </a:r>
          </a:p>
          <a:p>
            <a:pPr fontAlgn="auto">
              <a:spcAft>
                <a:spcPts val="0"/>
              </a:spcAft>
              <a:buFont typeface="Arial" panose="020B0604020202020204" pitchFamily="34" charset="0"/>
              <a:buChar char="•"/>
              <a:defRPr/>
            </a:pPr>
            <a:endParaRPr lang="tr-TR" sz="6000" dirty="0"/>
          </a:p>
          <a:p>
            <a:pPr fontAlgn="auto">
              <a:spcAft>
                <a:spcPts val="0"/>
              </a:spcAft>
              <a:buFont typeface="Arial" panose="020B0604020202020204" pitchFamily="34" charset="0"/>
              <a:buChar char="•"/>
              <a:defRPr/>
            </a:pPr>
            <a:r>
              <a:rPr lang="tr-TR" sz="6000" dirty="0"/>
              <a:t>Tedavinin esirgenmesi ve durdurulması hastaların bakımının devam etmeyeceği anlamına gelmez.</a:t>
            </a:r>
          </a:p>
          <a:p>
            <a:pPr fontAlgn="auto">
              <a:spcAft>
                <a:spcPts val="0"/>
              </a:spcAft>
              <a:buFont typeface="Arial" panose="020B0604020202020204" pitchFamily="34" charset="0"/>
              <a:buChar char="•"/>
              <a:defRPr/>
            </a:pPr>
            <a:endParaRPr lang="tr-TR" sz="6000" dirty="0"/>
          </a:p>
          <a:p>
            <a:pPr fontAlgn="auto">
              <a:spcAft>
                <a:spcPts val="0"/>
              </a:spcAft>
              <a:buFont typeface="Arial" panose="020B0604020202020204" pitchFamily="34" charset="0"/>
              <a:buChar char="•"/>
              <a:defRPr/>
            </a:pPr>
            <a:r>
              <a:rPr lang="tr-TR" sz="6000" dirty="0"/>
              <a:t>Palyatif bakım ilkelerine uygun şekilde bakım verilmeye devam edilmelidir. </a:t>
            </a:r>
          </a:p>
          <a:p>
            <a:pPr fontAlgn="auto">
              <a:spcAft>
                <a:spcPts val="0"/>
              </a:spcAft>
              <a:buFont typeface="Arial" panose="020B0604020202020204" pitchFamily="34" charset="0"/>
              <a:buChar char="•"/>
              <a:defRPr/>
            </a:pPr>
            <a:endParaRPr lang="tr-T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a:xfrm>
            <a:off x="838200" y="257175"/>
            <a:ext cx="10515600" cy="1325563"/>
          </a:xfrm>
        </p:spPr>
        <p:txBody>
          <a:bodyPr rtlCol="0">
            <a:normAutofit/>
          </a:bodyPr>
          <a:lstStyle/>
          <a:p>
            <a:pPr fontAlgn="auto">
              <a:spcAft>
                <a:spcPts val="0"/>
              </a:spcAft>
              <a:defRPr/>
            </a:pPr>
            <a:r>
              <a:rPr lang="tr-TR" dirty="0"/>
              <a:t> </a:t>
            </a:r>
            <a:r>
              <a:rPr lang="tr-TR" sz="3600" dirty="0">
                <a:latin typeface="+mn-lt"/>
              </a:rPr>
              <a:t>Palyatif / Yaşam sonu bakım </a:t>
            </a:r>
            <a:br>
              <a:rPr lang="tr-TR" sz="3600" dirty="0">
                <a:latin typeface="+mn-lt"/>
              </a:rPr>
            </a:br>
            <a:r>
              <a:rPr lang="tr-TR" sz="3000" dirty="0">
                <a:latin typeface="+mn-lt"/>
              </a:rPr>
              <a:t> Etik ve yasal konular</a:t>
            </a:r>
          </a:p>
        </p:txBody>
      </p:sp>
      <p:sp>
        <p:nvSpPr>
          <p:cNvPr id="3" name="İçerik Yer Tutucusu 2">
            <a:extLst>
              <a:ext uri="{FF2B5EF4-FFF2-40B4-BE49-F238E27FC236}"/>
            </a:extLst>
          </p:cNvPr>
          <p:cNvSpPr>
            <a:spLocks noGrp="1"/>
          </p:cNvSpPr>
          <p:nvPr>
            <p:ph idx="1"/>
          </p:nvPr>
        </p:nvSpPr>
        <p:spPr>
          <a:xfrm>
            <a:off x="788988" y="1582738"/>
            <a:ext cx="10515600" cy="4351337"/>
          </a:xfrm>
        </p:spPr>
        <p:txBody>
          <a:bodyPr rtlCol="0">
            <a:noAutofit/>
          </a:bodyPr>
          <a:lstStyle/>
          <a:p>
            <a:pPr fontAlgn="auto">
              <a:spcAft>
                <a:spcPts val="0"/>
              </a:spcAft>
              <a:buFont typeface="Arial" panose="020B0604020202020204" pitchFamily="34" charset="0"/>
              <a:buChar char="•"/>
              <a:defRPr/>
            </a:pPr>
            <a:r>
              <a:rPr lang="tr-TR" sz="2500" b="1" dirty="0"/>
              <a:t>Tedavi reddi:</a:t>
            </a:r>
          </a:p>
          <a:p>
            <a:pPr fontAlgn="auto">
              <a:spcAft>
                <a:spcPts val="0"/>
              </a:spcAft>
              <a:buFont typeface="Arial" panose="020B0604020202020204" pitchFamily="34" charset="0"/>
              <a:buChar char="•"/>
              <a:defRPr/>
            </a:pPr>
            <a:endParaRPr lang="tr-TR" sz="2500" b="1" dirty="0"/>
          </a:p>
          <a:p>
            <a:pPr fontAlgn="auto">
              <a:spcAft>
                <a:spcPts val="0"/>
              </a:spcAft>
              <a:buFont typeface="Arial" panose="020B0604020202020204" pitchFamily="34" charset="0"/>
              <a:buChar char="•"/>
              <a:defRPr/>
            </a:pPr>
            <a:r>
              <a:rPr lang="tr-TR" sz="2500" dirty="0"/>
              <a:t>Karar verme yetisine sahip hastaların tedaviyi reddetme hakkı bulunmaktadır. </a:t>
            </a:r>
          </a:p>
          <a:p>
            <a:pPr fontAlgn="auto">
              <a:spcAft>
                <a:spcPts val="0"/>
              </a:spcAft>
              <a:buFont typeface="Arial" panose="020B0604020202020204" pitchFamily="34" charset="0"/>
              <a:buChar char="•"/>
              <a:defRPr/>
            </a:pPr>
            <a:endParaRPr lang="tr-TR" sz="2500" dirty="0"/>
          </a:p>
          <a:p>
            <a:pPr fontAlgn="auto">
              <a:spcAft>
                <a:spcPts val="0"/>
              </a:spcAft>
              <a:buFont typeface="Arial" panose="020B0604020202020204" pitchFamily="34" charset="0"/>
              <a:buChar char="•"/>
              <a:defRPr/>
            </a:pPr>
            <a:r>
              <a:rPr lang="tr-TR" sz="2500" dirty="0"/>
              <a:t>Bu hak karar verme yetisi olmayan hastalarda yasal vasisi tarafından uygulanır. </a:t>
            </a:r>
          </a:p>
          <a:p>
            <a:pPr fontAlgn="auto">
              <a:spcAft>
                <a:spcPts val="0"/>
              </a:spcAft>
              <a:buFont typeface="Arial" panose="020B0604020202020204" pitchFamily="34" charset="0"/>
              <a:buChar char="•"/>
              <a:defRPr/>
            </a:pPr>
            <a:endParaRPr lang="tr-TR" sz="2500" dirty="0"/>
          </a:p>
          <a:p>
            <a:pPr fontAlgn="auto">
              <a:spcAft>
                <a:spcPts val="0"/>
              </a:spcAft>
              <a:buFont typeface="Arial" panose="020B0604020202020204" pitchFamily="34" charset="0"/>
              <a:buChar char="•"/>
              <a:defRPr/>
            </a:pPr>
            <a:r>
              <a:rPr lang="tr-TR" sz="2500" dirty="0"/>
              <a:t>İnsan Hakları ve </a:t>
            </a:r>
            <a:r>
              <a:rPr lang="tr-TR" sz="2500" dirty="0" err="1"/>
              <a:t>Biyotip</a:t>
            </a:r>
            <a:r>
              <a:rPr lang="tr-TR" sz="2500" dirty="0"/>
              <a:t> Sözleşmesi’nde;</a:t>
            </a:r>
          </a:p>
          <a:p>
            <a:pPr marL="0" indent="0" fontAlgn="auto">
              <a:spcAft>
                <a:spcPts val="0"/>
              </a:spcAft>
              <a:buFont typeface="Arial" panose="020B0604020202020204" pitchFamily="34" charset="0"/>
              <a:buNone/>
              <a:defRPr/>
            </a:pPr>
            <a:r>
              <a:rPr lang="tr-TR" sz="2500" dirty="0"/>
              <a:t>  ‘Sağlık alanında herhangi bir müdahale, ilgili kişinin bu müdahaleye özgürce </a:t>
            </a:r>
          </a:p>
          <a:p>
            <a:pPr marL="0" indent="0" fontAlgn="auto">
              <a:spcAft>
                <a:spcPts val="0"/>
              </a:spcAft>
              <a:buFont typeface="Arial" panose="020B0604020202020204" pitchFamily="34" charset="0"/>
              <a:buNone/>
              <a:defRPr/>
            </a:pPr>
            <a:r>
              <a:rPr lang="tr-TR" sz="2500" dirty="0"/>
              <a:t>  ve bilgilendirilmiş bir şekilde muvafakat etmesinden sonra yapılabilir. </a:t>
            </a:r>
          </a:p>
          <a:p>
            <a:pPr marL="0" indent="0" fontAlgn="auto">
              <a:spcAft>
                <a:spcPts val="0"/>
              </a:spcAft>
              <a:buFont typeface="Arial" panose="020B0604020202020204" pitchFamily="34" charset="0"/>
              <a:buNone/>
              <a:defRPr/>
            </a:pPr>
            <a:r>
              <a:rPr lang="tr-TR" sz="2500" dirty="0"/>
              <a:t>  İlgili kişi, muvafakatini her zaman, serbestçe geri çekebilir</a:t>
            </a:r>
            <a:r>
              <a:rPr lang="tr-TR" sz="2600" dirty="0"/>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rmAutofit/>
          </a:bodyPr>
          <a:lstStyle/>
          <a:p>
            <a:pPr fontAlgn="auto">
              <a:spcAft>
                <a:spcPts val="0"/>
              </a:spcAft>
              <a:defRPr/>
            </a:pPr>
            <a:r>
              <a:rPr lang="tr-TR" sz="3000" dirty="0"/>
              <a:t> </a:t>
            </a:r>
            <a:r>
              <a:rPr lang="tr-TR" sz="3000" dirty="0">
                <a:latin typeface="+mn-lt"/>
              </a:rPr>
              <a:t>Palyatif / Yaşam sonu bakım </a:t>
            </a:r>
            <a:br>
              <a:rPr lang="tr-TR" sz="3000" dirty="0">
                <a:latin typeface="+mn-lt"/>
              </a:rPr>
            </a:br>
            <a:r>
              <a:rPr lang="tr-TR" sz="3000" dirty="0">
                <a:latin typeface="+mn-lt"/>
              </a:rPr>
              <a:t> Etik ve yasal konular</a:t>
            </a:r>
          </a:p>
        </p:txBody>
      </p:sp>
      <p:sp>
        <p:nvSpPr>
          <p:cNvPr id="3" name="İçerik Yer Tutucusu 2">
            <a:extLst>
              <a:ext uri="{FF2B5EF4-FFF2-40B4-BE49-F238E27FC236}"/>
            </a:extLst>
          </p:cNvPr>
          <p:cNvSpPr>
            <a:spLocks noGrp="1"/>
          </p:cNvSpPr>
          <p:nvPr>
            <p:ph idx="1"/>
          </p:nvPr>
        </p:nvSpPr>
        <p:spPr>
          <a:xfrm>
            <a:off x="838200" y="1825625"/>
            <a:ext cx="10755313" cy="4351338"/>
          </a:xfrm>
        </p:spPr>
        <p:txBody>
          <a:bodyPr rtlCol="0">
            <a:normAutofit fontScale="92500" lnSpcReduction="20000"/>
          </a:bodyPr>
          <a:lstStyle/>
          <a:p>
            <a:pPr fontAlgn="auto">
              <a:spcAft>
                <a:spcPts val="0"/>
              </a:spcAft>
              <a:buFont typeface="Arial" panose="020B0604020202020204" pitchFamily="34" charset="0"/>
              <a:buChar char="•"/>
              <a:defRPr/>
            </a:pPr>
            <a:r>
              <a:rPr lang="tr-TR" b="1" dirty="0"/>
              <a:t>Tedavi reddi:</a:t>
            </a:r>
          </a:p>
          <a:p>
            <a:pPr fontAlgn="auto">
              <a:spcAft>
                <a:spcPts val="0"/>
              </a:spcAft>
              <a:buFont typeface="Arial" panose="020B0604020202020204" pitchFamily="34" charset="0"/>
              <a:buChar char="•"/>
              <a:defRPr/>
            </a:pPr>
            <a:endParaRPr lang="tr-TR" b="1" dirty="0"/>
          </a:p>
          <a:p>
            <a:pPr fontAlgn="auto">
              <a:spcAft>
                <a:spcPts val="0"/>
              </a:spcAft>
              <a:buFont typeface="Arial" panose="020B0604020202020204" pitchFamily="34" charset="0"/>
              <a:buChar char="•"/>
              <a:defRPr/>
            </a:pPr>
            <a:r>
              <a:rPr lang="tr-TR" dirty="0"/>
              <a:t>HHY Madde 25:</a:t>
            </a:r>
          </a:p>
          <a:p>
            <a:pPr fontAlgn="auto">
              <a:spcAft>
                <a:spcPts val="0"/>
              </a:spcAft>
              <a:buFont typeface="Arial" panose="020B0604020202020204" pitchFamily="34" charset="0"/>
              <a:buChar char="•"/>
              <a:defRPr/>
            </a:pPr>
            <a:endParaRPr lang="tr-TR" dirty="0"/>
          </a:p>
          <a:p>
            <a:pPr marL="0" indent="0" fontAlgn="auto">
              <a:spcAft>
                <a:spcPts val="0"/>
              </a:spcAft>
              <a:buFont typeface="Arial" panose="020B0604020202020204" pitchFamily="34" charset="0"/>
              <a:buNone/>
              <a:defRPr/>
            </a:pPr>
            <a:r>
              <a:rPr lang="tr-TR" dirty="0"/>
              <a:t>  ‘Kanunen zorunlu olan haller dışında ve doğabilecek olumsuz sonuçların sorumluluğu hastaya ait olmak üzere; </a:t>
            </a:r>
          </a:p>
          <a:p>
            <a:pPr marL="0" indent="0" fontAlgn="auto">
              <a:spcAft>
                <a:spcPts val="0"/>
              </a:spcAft>
              <a:buFont typeface="Arial" panose="020B0604020202020204" pitchFamily="34" charset="0"/>
              <a:buNone/>
              <a:defRPr/>
            </a:pPr>
            <a:r>
              <a:rPr lang="tr-TR" dirty="0"/>
              <a:t>   hasta kendisine uygulanması planlanan veya uygulanmakta olan tedaviyi reddetmek veya durdurulmasını istemek hakkına sahiptir.’ </a:t>
            </a:r>
          </a:p>
          <a:p>
            <a:pPr marL="0" indent="0" fontAlgn="auto">
              <a:spcAft>
                <a:spcPts val="0"/>
              </a:spcAft>
              <a:buFont typeface="Arial" panose="020B0604020202020204" pitchFamily="34" charset="0"/>
              <a:buNone/>
              <a:defRPr/>
            </a:pPr>
            <a:endParaRPr lang="tr-TR" dirty="0"/>
          </a:p>
          <a:p>
            <a:pPr fontAlgn="auto">
              <a:spcAft>
                <a:spcPts val="0"/>
              </a:spcAft>
              <a:buFont typeface="Arial" panose="020B0604020202020204" pitchFamily="34" charset="0"/>
              <a:buChar char="•"/>
              <a:defRPr/>
            </a:pPr>
            <a:r>
              <a:rPr lang="tr-TR" dirty="0"/>
              <a:t>Hasta veya yakınlarını mutlaka ayrıntılı olarak bilgilendirilmeli ve bu taleplerini yazılı olarak belgelendirilmelidir.</a:t>
            </a:r>
          </a:p>
          <a:p>
            <a:pPr fontAlgn="auto">
              <a:spcAft>
                <a:spcPts val="0"/>
              </a:spcAft>
              <a:buFont typeface="Arial" panose="020B0604020202020204" pitchFamily="34" charset="0"/>
              <a:buChar char="•"/>
              <a:defRPr/>
            </a:pPr>
            <a:endParaRPr lang="tr-T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a:xfrm>
            <a:off x="635000" y="327025"/>
            <a:ext cx="10515600" cy="1325563"/>
          </a:xfrm>
        </p:spPr>
        <p:txBody>
          <a:bodyPr rtlCol="0">
            <a:normAutofit/>
          </a:bodyPr>
          <a:lstStyle/>
          <a:p>
            <a:pPr fontAlgn="auto">
              <a:spcAft>
                <a:spcPts val="0"/>
              </a:spcAft>
              <a:defRPr/>
            </a:pPr>
            <a:r>
              <a:rPr lang="tr-TR" dirty="0"/>
              <a:t> </a:t>
            </a:r>
            <a:r>
              <a:rPr lang="tr-TR" sz="3600" dirty="0">
                <a:latin typeface="+mn-lt"/>
              </a:rPr>
              <a:t>Palyatif / Yaşam sonu bakım </a:t>
            </a:r>
            <a:br>
              <a:rPr lang="tr-TR" sz="3600" dirty="0">
                <a:latin typeface="+mn-lt"/>
              </a:rPr>
            </a:br>
            <a:r>
              <a:rPr lang="tr-TR" sz="3000" dirty="0">
                <a:latin typeface="+mn-lt"/>
              </a:rPr>
              <a:t> Etik ve yasal konular</a:t>
            </a:r>
          </a:p>
        </p:txBody>
      </p:sp>
      <p:sp>
        <p:nvSpPr>
          <p:cNvPr id="3" name="İçerik Yer Tutucusu 2">
            <a:extLst>
              <a:ext uri="{FF2B5EF4-FFF2-40B4-BE49-F238E27FC236}"/>
            </a:extLst>
          </p:cNvPr>
          <p:cNvSpPr>
            <a:spLocks noGrp="1"/>
          </p:cNvSpPr>
          <p:nvPr>
            <p:ph idx="1"/>
          </p:nvPr>
        </p:nvSpPr>
        <p:spPr>
          <a:xfrm>
            <a:off x="635000" y="1825625"/>
            <a:ext cx="10880725" cy="4351338"/>
          </a:xfrm>
        </p:spPr>
        <p:txBody>
          <a:bodyPr rtlCol="0">
            <a:normAutofit/>
          </a:bodyPr>
          <a:lstStyle/>
          <a:p>
            <a:pPr fontAlgn="auto">
              <a:spcAft>
                <a:spcPts val="0"/>
              </a:spcAft>
              <a:buFont typeface="Arial" panose="020B0604020202020204" pitchFamily="34" charset="0"/>
              <a:buChar char="•"/>
              <a:defRPr/>
            </a:pPr>
            <a:r>
              <a:rPr lang="tr-TR" sz="2600" b="1" dirty="0"/>
              <a:t>Boşuna tedavi:</a:t>
            </a:r>
          </a:p>
          <a:p>
            <a:pPr fontAlgn="auto">
              <a:spcAft>
                <a:spcPts val="0"/>
              </a:spcAft>
              <a:buFont typeface="Arial" panose="020B0604020202020204" pitchFamily="34" charset="0"/>
              <a:buChar char="•"/>
              <a:defRPr/>
            </a:pPr>
            <a:endParaRPr lang="tr-TR" sz="2600" b="1" dirty="0"/>
          </a:p>
          <a:p>
            <a:pPr fontAlgn="auto">
              <a:spcAft>
                <a:spcPts val="0"/>
              </a:spcAft>
              <a:buFont typeface="Arial" panose="020B0604020202020204" pitchFamily="34" charset="0"/>
              <a:buChar char="•"/>
              <a:defRPr/>
            </a:pPr>
            <a:r>
              <a:rPr lang="tr-TR" sz="2600" dirty="0"/>
              <a:t>Boşuna tedavinin hiçbir objektif standardı bulunmamaktadır.</a:t>
            </a:r>
          </a:p>
          <a:p>
            <a:pPr marL="0" indent="0" fontAlgn="auto">
              <a:spcAft>
                <a:spcPts val="0"/>
              </a:spcAft>
              <a:buFont typeface="Arial" panose="020B0604020202020204" pitchFamily="34" charset="0"/>
              <a:buNone/>
              <a:defRPr/>
            </a:pPr>
            <a:endParaRPr lang="tr-TR" sz="2600" dirty="0"/>
          </a:p>
          <a:p>
            <a:pPr fontAlgn="auto">
              <a:spcAft>
                <a:spcPts val="0"/>
              </a:spcAft>
              <a:buFont typeface="Arial" panose="020B0604020202020204" pitchFamily="34" charset="0"/>
              <a:buChar char="•"/>
              <a:defRPr/>
            </a:pPr>
            <a:r>
              <a:rPr lang="tr-TR" sz="2600" dirty="0"/>
              <a:t>Palyatif bakım hastalarının hastanede yatak işgali;</a:t>
            </a:r>
          </a:p>
          <a:p>
            <a:pPr marL="0" indent="0" fontAlgn="auto">
              <a:spcAft>
                <a:spcPts val="0"/>
              </a:spcAft>
              <a:buFont typeface="Arial" panose="020B0604020202020204" pitchFamily="34" charset="0"/>
              <a:buNone/>
              <a:defRPr/>
            </a:pPr>
            <a:r>
              <a:rPr lang="tr-TR" sz="2600" dirty="0"/>
              <a:t>  -tedavi edilebilir hastalıkları olan hastaların yaşam şanslarını azaltmakta, </a:t>
            </a:r>
          </a:p>
          <a:p>
            <a:pPr marL="0" indent="0" fontAlgn="auto">
              <a:spcAft>
                <a:spcPts val="0"/>
              </a:spcAft>
              <a:buFont typeface="Arial" panose="020B0604020202020204" pitchFamily="34" charset="0"/>
              <a:buNone/>
              <a:defRPr/>
            </a:pPr>
            <a:r>
              <a:rPr lang="tr-TR" sz="2600" dirty="0"/>
              <a:t>  -personel ve hastane olanaklarının etkin kullanımını önlemektedir. </a:t>
            </a:r>
          </a:p>
          <a:p>
            <a:pPr fontAlgn="auto">
              <a:spcAft>
                <a:spcPts val="0"/>
              </a:spcAft>
              <a:buFont typeface="Arial" panose="020B0604020202020204" pitchFamily="34" charset="0"/>
              <a:buChar char="•"/>
              <a:defRPr/>
            </a:pPr>
            <a:endParaRPr lang="tr-T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a:xfrm>
            <a:off x="838200" y="290513"/>
            <a:ext cx="10515600" cy="887412"/>
          </a:xfrm>
        </p:spPr>
        <p:txBody>
          <a:bodyPr rtlCol="0">
            <a:normAutofit fontScale="90000"/>
          </a:bodyPr>
          <a:lstStyle/>
          <a:p>
            <a:pPr fontAlgn="auto">
              <a:spcAft>
                <a:spcPts val="0"/>
              </a:spcAft>
              <a:defRPr/>
            </a:pPr>
            <a:r>
              <a:rPr lang="tr-TR" dirty="0"/>
              <a:t> </a:t>
            </a:r>
            <a:r>
              <a:rPr lang="tr-TR" sz="4000" dirty="0">
                <a:latin typeface="+mn-lt"/>
              </a:rPr>
              <a:t>Palyatif / Yaşam sonu bakım </a:t>
            </a:r>
            <a:r>
              <a:rPr lang="tr-TR" dirty="0">
                <a:latin typeface="+mn-lt"/>
              </a:rPr>
              <a:t/>
            </a:r>
            <a:br>
              <a:rPr lang="tr-TR" dirty="0">
                <a:latin typeface="+mn-lt"/>
              </a:rPr>
            </a:br>
            <a:r>
              <a:rPr lang="tr-TR" sz="3400" dirty="0">
                <a:latin typeface="+mn-lt"/>
              </a:rPr>
              <a:t>  </a:t>
            </a:r>
            <a:r>
              <a:rPr lang="tr-TR" sz="3300" dirty="0">
                <a:latin typeface="+mn-lt"/>
              </a:rPr>
              <a:t>Etik ve yasal konular</a:t>
            </a:r>
          </a:p>
        </p:txBody>
      </p:sp>
      <p:sp>
        <p:nvSpPr>
          <p:cNvPr id="3" name="İçerik Yer Tutucusu 2">
            <a:extLst>
              <a:ext uri="{FF2B5EF4-FFF2-40B4-BE49-F238E27FC236}"/>
            </a:extLst>
          </p:cNvPr>
          <p:cNvSpPr>
            <a:spLocks noGrp="1"/>
          </p:cNvSpPr>
          <p:nvPr>
            <p:ph idx="1"/>
          </p:nvPr>
        </p:nvSpPr>
        <p:spPr>
          <a:xfrm>
            <a:off x="838200" y="1177925"/>
            <a:ext cx="10515600" cy="5680075"/>
          </a:xfrm>
        </p:spPr>
        <p:txBody>
          <a:bodyPr rtlCol="0">
            <a:normAutofit fontScale="77500" lnSpcReduction="20000"/>
          </a:bodyPr>
          <a:lstStyle/>
          <a:p>
            <a:pPr fontAlgn="auto">
              <a:spcAft>
                <a:spcPts val="0"/>
              </a:spcAft>
              <a:buFont typeface="Arial" panose="020B0604020202020204" pitchFamily="34" charset="0"/>
              <a:buChar char="•"/>
              <a:defRPr/>
            </a:pPr>
            <a:endParaRPr lang="tr-TR" sz="3100" b="1" dirty="0"/>
          </a:p>
          <a:p>
            <a:pPr fontAlgn="auto">
              <a:spcAft>
                <a:spcPts val="0"/>
              </a:spcAft>
              <a:buFont typeface="Arial" panose="020B0604020202020204" pitchFamily="34" charset="0"/>
              <a:buChar char="•"/>
              <a:defRPr/>
            </a:pPr>
            <a:r>
              <a:rPr lang="tr-TR" sz="3100" b="1" dirty="0"/>
              <a:t>Karar verme kapasitesi ve ileri direktifler: </a:t>
            </a:r>
          </a:p>
          <a:p>
            <a:pPr fontAlgn="auto">
              <a:spcAft>
                <a:spcPts val="0"/>
              </a:spcAft>
              <a:buFont typeface="Arial" panose="020B0604020202020204" pitchFamily="34" charset="0"/>
              <a:buChar char="•"/>
              <a:defRPr/>
            </a:pPr>
            <a:endParaRPr lang="tr-TR" sz="3100" b="1" dirty="0"/>
          </a:p>
          <a:p>
            <a:pPr fontAlgn="auto">
              <a:spcAft>
                <a:spcPts val="0"/>
              </a:spcAft>
              <a:buFont typeface="Arial" panose="020B0604020202020204" pitchFamily="34" charset="0"/>
              <a:buChar char="•"/>
              <a:defRPr/>
            </a:pPr>
            <a:r>
              <a:rPr lang="tr-TR" sz="3100" dirty="0" err="1"/>
              <a:t>Mental</a:t>
            </a:r>
            <a:r>
              <a:rPr lang="tr-TR" sz="3100" dirty="0"/>
              <a:t> olarak yetersiz görülen hastalar için ilk yapılması gereken hastanın kendi kararlarını alıp alamayacağının belirlenmesidir. </a:t>
            </a:r>
          </a:p>
          <a:p>
            <a:pPr fontAlgn="auto">
              <a:spcAft>
                <a:spcPts val="0"/>
              </a:spcAft>
              <a:buFont typeface="Arial" panose="020B0604020202020204" pitchFamily="34" charset="0"/>
              <a:buChar char="•"/>
              <a:defRPr/>
            </a:pPr>
            <a:endParaRPr lang="tr-TR" sz="3100" dirty="0"/>
          </a:p>
          <a:p>
            <a:pPr fontAlgn="auto">
              <a:spcAft>
                <a:spcPts val="0"/>
              </a:spcAft>
              <a:buFont typeface="Arial" panose="020B0604020202020204" pitchFamily="34" charset="0"/>
              <a:buChar char="•"/>
              <a:defRPr/>
            </a:pPr>
            <a:r>
              <a:rPr lang="tr-TR" sz="3100" dirty="0"/>
              <a:t>Kendi hakkında karar veremiyorsa, kendi bakımı hakkında daha önce direktif verip vermediğine bakılır.</a:t>
            </a:r>
          </a:p>
          <a:p>
            <a:pPr fontAlgn="auto">
              <a:spcAft>
                <a:spcPts val="0"/>
              </a:spcAft>
              <a:buFont typeface="Arial" panose="020B0604020202020204" pitchFamily="34" charset="0"/>
              <a:buChar char="•"/>
              <a:defRPr/>
            </a:pPr>
            <a:endParaRPr lang="tr-TR" sz="3100" dirty="0"/>
          </a:p>
          <a:p>
            <a:pPr fontAlgn="auto">
              <a:spcAft>
                <a:spcPts val="0"/>
              </a:spcAft>
              <a:buFont typeface="Arial" panose="020B0604020202020204" pitchFamily="34" charset="0"/>
              <a:buChar char="•"/>
              <a:defRPr/>
            </a:pPr>
            <a:r>
              <a:rPr lang="tr-TR" sz="3100" dirty="0"/>
              <a:t>İleri direktifler, karar verme yetisinin ortadan kalkacağı durumlar için önceden istek bildirme şeklinde tanımlanabilir. </a:t>
            </a:r>
          </a:p>
          <a:p>
            <a:pPr fontAlgn="auto">
              <a:spcAft>
                <a:spcPts val="0"/>
              </a:spcAft>
              <a:buFont typeface="Arial" panose="020B0604020202020204" pitchFamily="34" charset="0"/>
              <a:buChar char="•"/>
              <a:defRPr/>
            </a:pPr>
            <a:endParaRPr lang="tr-TR" sz="3100" dirty="0"/>
          </a:p>
          <a:p>
            <a:pPr fontAlgn="auto">
              <a:spcAft>
                <a:spcPts val="0"/>
              </a:spcAft>
              <a:buFont typeface="Arial" panose="020B0604020202020204" pitchFamily="34" charset="0"/>
              <a:buChar char="•"/>
              <a:defRPr/>
            </a:pPr>
            <a:r>
              <a:rPr lang="tr-TR" sz="3100" dirty="0"/>
              <a:t>İnsan Hakları ve </a:t>
            </a:r>
            <a:r>
              <a:rPr lang="tr-TR" sz="3100" dirty="0" err="1"/>
              <a:t>Biyotip</a:t>
            </a:r>
            <a:r>
              <a:rPr lang="tr-TR" sz="3100" dirty="0"/>
              <a:t> Sözleşmesi’nin 9. madde:</a:t>
            </a:r>
          </a:p>
          <a:p>
            <a:pPr marL="0" indent="0" fontAlgn="auto">
              <a:spcAft>
                <a:spcPts val="0"/>
              </a:spcAft>
              <a:buFont typeface="Arial" panose="020B0604020202020204" pitchFamily="34" charset="0"/>
              <a:buNone/>
              <a:defRPr/>
            </a:pPr>
            <a:r>
              <a:rPr lang="tr-TR" sz="3100" dirty="0"/>
              <a:t>  ‘Müdahale sırasında isteğini açıklayabilecek durumda bulunmayan bir hastanın, tıbbi müdahale ile ilgili olarak önceden açıklamış olduğu istekleri göz önüne alınmalıdır.’ </a:t>
            </a:r>
          </a:p>
          <a:p>
            <a:pPr fontAlgn="auto">
              <a:spcAft>
                <a:spcPts val="0"/>
              </a:spcAft>
              <a:buFont typeface="Arial" panose="020B0604020202020204" pitchFamily="34" charset="0"/>
              <a:buChar char="•"/>
              <a:defRPr/>
            </a:pPr>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rmAutofit/>
          </a:bodyPr>
          <a:lstStyle/>
          <a:p>
            <a:pPr fontAlgn="auto">
              <a:spcAft>
                <a:spcPts val="0"/>
              </a:spcAft>
              <a:defRPr/>
            </a:pPr>
            <a:r>
              <a:rPr lang="tr-TR" sz="3600" dirty="0">
                <a:latin typeface="+mn-lt"/>
              </a:rPr>
              <a:t>Aile hekimliğinde yasalar ve yasal konular</a:t>
            </a:r>
          </a:p>
        </p:txBody>
      </p:sp>
      <p:sp>
        <p:nvSpPr>
          <p:cNvPr id="17410" name="İçerik Yer Tutucusu 2"/>
          <p:cNvSpPr>
            <a:spLocks noGrp="1"/>
          </p:cNvSpPr>
          <p:nvPr>
            <p:ph idx="1"/>
          </p:nvPr>
        </p:nvSpPr>
        <p:spPr/>
        <p:txBody>
          <a:bodyPr/>
          <a:lstStyle/>
          <a:p>
            <a:r>
              <a:rPr lang="tr-TR" sz="2600" b="1" smtClean="0"/>
              <a:t>Aile hekimliğinde zor durumlar ve yasal boyutu</a:t>
            </a:r>
          </a:p>
          <a:p>
            <a:r>
              <a:rPr lang="tr-TR" sz="2600" smtClean="0"/>
              <a:t>Palyatif / yaşam sonu bakım </a:t>
            </a:r>
          </a:p>
          <a:p>
            <a:r>
              <a:rPr lang="tr-TR" sz="2600" smtClean="0"/>
              <a:t>Tıbbi uygulama hatalarında izlenen yasal süreç</a:t>
            </a:r>
          </a:p>
          <a:p>
            <a:r>
              <a:rPr lang="tr-TR" sz="2600" smtClean="0"/>
              <a:t>Cezai sorumluluk açısından aile hekimliği uzmanlarını ilgilendiren kanun maddeleri</a:t>
            </a:r>
          </a:p>
          <a:p>
            <a:r>
              <a:rPr lang="tr-TR" sz="2600" smtClean="0"/>
              <a:t>Ülkemizde bilirkişilik yapılanması</a:t>
            </a:r>
          </a:p>
          <a:p>
            <a:r>
              <a:rPr lang="tr-TR" sz="2600" smtClean="0"/>
              <a:t>Beyaz kod uygulaması</a:t>
            </a:r>
          </a:p>
          <a:p>
            <a:endParaRPr lang="tr-TR"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a:xfrm>
            <a:off x="838200" y="212725"/>
            <a:ext cx="10515600" cy="1325563"/>
          </a:xfrm>
        </p:spPr>
        <p:txBody>
          <a:bodyPr rtlCol="0">
            <a:normAutofit/>
          </a:bodyPr>
          <a:lstStyle/>
          <a:p>
            <a:pPr fontAlgn="auto">
              <a:spcAft>
                <a:spcPts val="0"/>
              </a:spcAft>
              <a:defRPr/>
            </a:pPr>
            <a:r>
              <a:rPr lang="tr-TR" dirty="0"/>
              <a:t> </a:t>
            </a:r>
            <a:r>
              <a:rPr lang="tr-TR" sz="3600" dirty="0">
                <a:latin typeface="+mn-lt"/>
              </a:rPr>
              <a:t>Palyatif / Yaşam sonu bakım </a:t>
            </a:r>
            <a:br>
              <a:rPr lang="tr-TR" sz="3600" dirty="0">
                <a:latin typeface="+mn-lt"/>
              </a:rPr>
            </a:br>
            <a:r>
              <a:rPr lang="tr-TR" sz="3600" dirty="0">
                <a:latin typeface="+mn-lt"/>
              </a:rPr>
              <a:t> </a:t>
            </a:r>
            <a:r>
              <a:rPr lang="tr-TR" sz="3000" dirty="0">
                <a:latin typeface="+mn-lt"/>
              </a:rPr>
              <a:t>Etik ve yasal konular</a:t>
            </a:r>
          </a:p>
        </p:txBody>
      </p:sp>
      <p:sp>
        <p:nvSpPr>
          <p:cNvPr id="3" name="İçerik Yer Tutucusu 2">
            <a:extLst>
              <a:ext uri="{FF2B5EF4-FFF2-40B4-BE49-F238E27FC236}"/>
            </a:extLst>
          </p:cNvPr>
          <p:cNvSpPr>
            <a:spLocks noGrp="1"/>
          </p:cNvSpPr>
          <p:nvPr>
            <p:ph idx="1"/>
          </p:nvPr>
        </p:nvSpPr>
        <p:spPr>
          <a:xfrm>
            <a:off x="939800" y="1538288"/>
            <a:ext cx="10515600" cy="4351337"/>
          </a:xfrm>
        </p:spPr>
        <p:txBody>
          <a:bodyPr rtlCol="0">
            <a:noAutofit/>
          </a:bodyPr>
          <a:lstStyle/>
          <a:p>
            <a:pPr fontAlgn="auto">
              <a:spcAft>
                <a:spcPts val="0"/>
              </a:spcAft>
              <a:buFont typeface="Arial" panose="020B0604020202020204" pitchFamily="34" charset="0"/>
              <a:buChar char="•"/>
              <a:defRPr/>
            </a:pPr>
            <a:r>
              <a:rPr lang="tr-TR" sz="2600" b="1" dirty="0"/>
              <a:t>Din ve maneviyat:</a:t>
            </a:r>
          </a:p>
          <a:p>
            <a:pPr marL="0" indent="0" fontAlgn="auto">
              <a:spcAft>
                <a:spcPts val="0"/>
              </a:spcAft>
              <a:buFont typeface="Arial" panose="020B0604020202020204" pitchFamily="34" charset="0"/>
              <a:buNone/>
              <a:defRPr/>
            </a:pPr>
            <a:endParaRPr lang="tr-TR" sz="2600" dirty="0"/>
          </a:p>
          <a:p>
            <a:pPr fontAlgn="auto">
              <a:spcAft>
                <a:spcPts val="0"/>
              </a:spcAft>
              <a:buFont typeface="Arial" panose="020B0604020202020204" pitchFamily="34" charset="0"/>
              <a:buChar char="•"/>
              <a:defRPr/>
            </a:pPr>
            <a:r>
              <a:rPr lang="tr-TR" sz="2600" dirty="0"/>
              <a:t>TCA 24. Madde:</a:t>
            </a:r>
          </a:p>
          <a:p>
            <a:pPr marL="0" indent="0" fontAlgn="auto">
              <a:spcAft>
                <a:spcPts val="0"/>
              </a:spcAft>
              <a:buFont typeface="Arial" panose="020B0604020202020204" pitchFamily="34" charset="0"/>
              <a:buNone/>
              <a:defRPr/>
            </a:pPr>
            <a:r>
              <a:rPr lang="tr-TR" sz="2600" dirty="0"/>
              <a:t>  ‘Herkes, vicdan, dini inanç ve kanaat hürriyetine sahiptir.’ </a:t>
            </a:r>
          </a:p>
          <a:p>
            <a:pPr marL="0" indent="0" fontAlgn="auto">
              <a:spcAft>
                <a:spcPts val="0"/>
              </a:spcAft>
              <a:buFont typeface="Arial" panose="020B0604020202020204" pitchFamily="34" charset="0"/>
              <a:buNone/>
              <a:defRPr/>
            </a:pPr>
            <a:endParaRPr lang="tr-TR" sz="2600" dirty="0"/>
          </a:p>
          <a:p>
            <a:pPr fontAlgn="auto">
              <a:spcAft>
                <a:spcPts val="0"/>
              </a:spcAft>
              <a:buFont typeface="Arial" panose="020B0604020202020204" pitchFamily="34" charset="0"/>
              <a:buChar char="•"/>
              <a:defRPr/>
            </a:pPr>
            <a:r>
              <a:rPr lang="tr-TR" sz="2600" dirty="0"/>
              <a:t>HHY Madde 38:</a:t>
            </a:r>
          </a:p>
          <a:p>
            <a:pPr marL="0" indent="0" fontAlgn="auto">
              <a:spcAft>
                <a:spcPts val="0"/>
              </a:spcAft>
              <a:buFont typeface="Arial" panose="020B0604020202020204" pitchFamily="34" charset="0"/>
              <a:buNone/>
              <a:defRPr/>
            </a:pPr>
            <a:r>
              <a:rPr lang="tr-TR" sz="2600" dirty="0"/>
              <a:t> ‘Sağlık kurum ve kuruluşlarının imkanları ölçüsünde hastalara dini vecibelerini serbestçe yerine getirebilmeleri için gereken tedbirler alınır ve dini inançlarına uygun olan din görevlisi davet edilir.’</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rmAutofit/>
          </a:bodyPr>
          <a:lstStyle/>
          <a:p>
            <a:pPr fontAlgn="auto">
              <a:spcAft>
                <a:spcPts val="0"/>
              </a:spcAft>
              <a:defRPr/>
            </a:pPr>
            <a:r>
              <a:rPr lang="tr-TR" dirty="0"/>
              <a:t> </a:t>
            </a:r>
            <a:r>
              <a:rPr lang="tr-TR" sz="3600" dirty="0">
                <a:latin typeface="+mn-lt"/>
              </a:rPr>
              <a:t>Palyatif / Yaşam sonu bakım </a:t>
            </a:r>
            <a:br>
              <a:rPr lang="tr-TR" sz="3600" dirty="0">
                <a:latin typeface="+mn-lt"/>
              </a:rPr>
            </a:br>
            <a:r>
              <a:rPr lang="tr-TR" sz="3000" dirty="0">
                <a:latin typeface="+mn-lt"/>
              </a:rPr>
              <a:t> Etik ve yasal konular</a:t>
            </a:r>
          </a:p>
        </p:txBody>
      </p:sp>
      <p:sp>
        <p:nvSpPr>
          <p:cNvPr id="64514" name="İçerik Yer Tutucusu 2"/>
          <p:cNvSpPr>
            <a:spLocks noGrp="1"/>
          </p:cNvSpPr>
          <p:nvPr>
            <p:ph idx="1"/>
          </p:nvPr>
        </p:nvSpPr>
        <p:spPr/>
        <p:txBody>
          <a:bodyPr/>
          <a:lstStyle/>
          <a:p>
            <a:r>
              <a:rPr lang="tr-TR" sz="2600" b="1" smtClean="0"/>
              <a:t>Resusitasyon yapmama kararı:</a:t>
            </a:r>
          </a:p>
          <a:p>
            <a:endParaRPr lang="tr-TR" sz="2600" b="1" smtClean="0"/>
          </a:p>
          <a:p>
            <a:r>
              <a:rPr lang="tr-TR" sz="2600" smtClean="0"/>
              <a:t>‘resusitasyon yapmama – do not ressusciate(DNR)</a:t>
            </a:r>
          </a:p>
          <a:p>
            <a:endParaRPr lang="tr-TR" sz="2600" smtClean="0"/>
          </a:p>
          <a:p>
            <a:r>
              <a:rPr lang="tr-TR" sz="2600" smtClean="0"/>
              <a:t>Türkiye Cumhuriyeti yasalarına göre DNR kabul edilemez, uygulanması suçtur ve cezai yaptırım gerektir.</a:t>
            </a:r>
          </a:p>
          <a:p>
            <a:endParaRPr lang="tr-TR" sz="2600" smtClean="0"/>
          </a:p>
          <a:p>
            <a:r>
              <a:rPr lang="tr-TR" sz="2600" smtClean="0"/>
              <a:t>Hasta ve yakınları tarafından talep edilen DNR yasalar karşısında hekimleri ikilemde bırakan, çözülmesi gereken etik ve yasal sorunlardan biridir. </a:t>
            </a:r>
          </a:p>
          <a:p>
            <a:endParaRPr lang="tr-TR"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rmAutofit/>
          </a:bodyPr>
          <a:lstStyle/>
          <a:p>
            <a:pPr fontAlgn="auto">
              <a:spcAft>
                <a:spcPts val="0"/>
              </a:spcAft>
              <a:defRPr/>
            </a:pPr>
            <a:r>
              <a:rPr lang="tr-TR" sz="3600" dirty="0">
                <a:latin typeface="+mn-lt"/>
              </a:rPr>
              <a:t> Palyatif / Yaşam sonu bakım </a:t>
            </a:r>
            <a:br>
              <a:rPr lang="tr-TR" sz="3600" dirty="0">
                <a:latin typeface="+mn-lt"/>
              </a:rPr>
            </a:br>
            <a:r>
              <a:rPr lang="tr-TR" sz="3000" dirty="0">
                <a:latin typeface="+mn-lt"/>
              </a:rPr>
              <a:t> Etik ve yasal konular</a:t>
            </a:r>
          </a:p>
        </p:txBody>
      </p:sp>
      <p:sp>
        <p:nvSpPr>
          <p:cNvPr id="3" name="İçerik Yer Tutucusu 2">
            <a:extLst>
              <a:ext uri="{FF2B5EF4-FFF2-40B4-BE49-F238E27FC236}"/>
            </a:extLst>
          </p:cNvPr>
          <p:cNvSpPr>
            <a:spLocks noGrp="1"/>
          </p:cNvSpPr>
          <p:nvPr>
            <p:ph idx="1"/>
          </p:nvPr>
        </p:nvSpPr>
        <p:spPr/>
        <p:txBody>
          <a:bodyPr rtlCol="0">
            <a:normAutofit/>
          </a:bodyPr>
          <a:lstStyle/>
          <a:p>
            <a:pPr fontAlgn="auto">
              <a:spcAft>
                <a:spcPts val="0"/>
              </a:spcAft>
              <a:buFont typeface="Arial" panose="020B0604020202020204" pitchFamily="34" charset="0"/>
              <a:buChar char="•"/>
              <a:defRPr/>
            </a:pPr>
            <a:r>
              <a:rPr lang="tr-TR" sz="2600" b="1" dirty="0"/>
              <a:t>Derin </a:t>
            </a:r>
            <a:r>
              <a:rPr lang="tr-TR" sz="2600" b="1" dirty="0" err="1"/>
              <a:t>sedasyon</a:t>
            </a:r>
            <a:r>
              <a:rPr lang="tr-TR" sz="2600" b="1" dirty="0"/>
              <a:t> ve analjezi:</a:t>
            </a:r>
            <a:endParaRPr lang="tr-TR" sz="2600" dirty="0"/>
          </a:p>
          <a:p>
            <a:pPr fontAlgn="auto">
              <a:spcAft>
                <a:spcPts val="0"/>
              </a:spcAft>
              <a:buFont typeface="Arial" panose="020B0604020202020204" pitchFamily="34" charset="0"/>
              <a:buChar char="•"/>
              <a:defRPr/>
            </a:pPr>
            <a:endParaRPr lang="tr-TR" sz="2600" dirty="0"/>
          </a:p>
          <a:p>
            <a:pPr fontAlgn="auto">
              <a:spcAft>
                <a:spcPts val="0"/>
              </a:spcAft>
              <a:buFont typeface="Arial" panose="020B0604020202020204" pitchFamily="34" charset="0"/>
              <a:buChar char="•"/>
              <a:defRPr/>
            </a:pPr>
            <a:r>
              <a:rPr lang="tr-TR" sz="2600" dirty="0"/>
              <a:t>HHY Madde 14:</a:t>
            </a:r>
          </a:p>
          <a:p>
            <a:pPr marL="0" indent="0" fontAlgn="auto">
              <a:spcAft>
                <a:spcPts val="0"/>
              </a:spcAft>
              <a:buFont typeface="Arial" panose="020B0604020202020204" pitchFamily="34" charset="0"/>
              <a:buNone/>
              <a:defRPr/>
            </a:pPr>
            <a:r>
              <a:rPr lang="tr-TR" sz="2600" dirty="0"/>
              <a:t> ‘Palyatif bakımda asıl amaç, ağrının tamamen ortadan kaldırılması olup eğer bu sağlanamıyor ise, ağrının </a:t>
            </a:r>
            <a:r>
              <a:rPr lang="tr-TR" sz="2600" dirty="0" err="1"/>
              <a:t>tolere</a:t>
            </a:r>
            <a:r>
              <a:rPr lang="tr-TR" sz="2600" dirty="0"/>
              <a:t> edilebilecek seviyeye indirilmesi planlanmalı ve agresif ağrı tedavisi son ana kadar uygulanmalıdır.’</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rmAutofit/>
          </a:bodyPr>
          <a:lstStyle/>
          <a:p>
            <a:pPr fontAlgn="auto">
              <a:spcAft>
                <a:spcPts val="0"/>
              </a:spcAft>
              <a:defRPr/>
            </a:pPr>
            <a:r>
              <a:rPr lang="tr-TR" dirty="0"/>
              <a:t> </a:t>
            </a:r>
            <a:r>
              <a:rPr lang="tr-TR" sz="3600" dirty="0">
                <a:latin typeface="+mn-lt"/>
              </a:rPr>
              <a:t>Palyatif / Yaşam sonu bakım </a:t>
            </a:r>
            <a:br>
              <a:rPr lang="tr-TR" sz="3600" dirty="0">
                <a:latin typeface="+mn-lt"/>
              </a:rPr>
            </a:br>
            <a:r>
              <a:rPr lang="tr-TR" sz="3600" dirty="0">
                <a:latin typeface="+mn-lt"/>
              </a:rPr>
              <a:t> </a:t>
            </a:r>
            <a:r>
              <a:rPr lang="tr-TR" sz="3000" dirty="0">
                <a:latin typeface="+mn-lt"/>
              </a:rPr>
              <a:t>Etik ve yasal konular</a:t>
            </a:r>
          </a:p>
        </p:txBody>
      </p:sp>
      <p:sp>
        <p:nvSpPr>
          <p:cNvPr id="3" name="İçerik Yer Tutucusu 2">
            <a:extLst>
              <a:ext uri="{FF2B5EF4-FFF2-40B4-BE49-F238E27FC236}"/>
            </a:extLst>
          </p:cNvPr>
          <p:cNvSpPr>
            <a:spLocks noGrp="1"/>
          </p:cNvSpPr>
          <p:nvPr>
            <p:ph idx="1"/>
          </p:nvPr>
        </p:nvSpPr>
        <p:spPr>
          <a:xfrm>
            <a:off x="838200" y="1825625"/>
            <a:ext cx="10515600" cy="4905375"/>
          </a:xfrm>
        </p:spPr>
        <p:txBody>
          <a:bodyPr rtlCol="0">
            <a:normAutofit fontScale="77500" lnSpcReduction="20000"/>
          </a:bodyPr>
          <a:lstStyle/>
          <a:p>
            <a:pPr fontAlgn="auto">
              <a:spcAft>
                <a:spcPts val="0"/>
              </a:spcAft>
              <a:buFont typeface="Arial" panose="020B0604020202020204" pitchFamily="34" charset="0"/>
              <a:buChar char="•"/>
              <a:defRPr/>
            </a:pPr>
            <a:r>
              <a:rPr lang="tr-TR" sz="3100" b="1" dirty="0"/>
              <a:t>Hekim destekli intihar ve ötenazi:</a:t>
            </a:r>
          </a:p>
          <a:p>
            <a:pPr fontAlgn="auto">
              <a:spcAft>
                <a:spcPts val="0"/>
              </a:spcAft>
              <a:buFont typeface="Arial" panose="020B0604020202020204" pitchFamily="34" charset="0"/>
              <a:buChar char="•"/>
              <a:defRPr/>
            </a:pPr>
            <a:endParaRPr lang="tr-TR" sz="3100" b="1" dirty="0"/>
          </a:p>
          <a:p>
            <a:pPr fontAlgn="auto">
              <a:spcAft>
                <a:spcPts val="0"/>
              </a:spcAft>
              <a:buFont typeface="Arial" panose="020B0604020202020204" pitchFamily="34" charset="0"/>
              <a:buChar char="•"/>
              <a:defRPr/>
            </a:pPr>
            <a:r>
              <a:rPr lang="tr-TR" sz="3100" dirty="0"/>
              <a:t>Yaşama hakkı, insan haklarının temelini oluşturur ve dokunulmaz haklardan sayılmaktadır.</a:t>
            </a:r>
          </a:p>
          <a:p>
            <a:pPr fontAlgn="auto">
              <a:spcAft>
                <a:spcPts val="0"/>
              </a:spcAft>
              <a:buFont typeface="Arial" panose="020B0604020202020204" pitchFamily="34" charset="0"/>
              <a:buChar char="•"/>
              <a:defRPr/>
            </a:pPr>
            <a:endParaRPr lang="tr-TR" sz="3100" dirty="0"/>
          </a:p>
          <a:p>
            <a:pPr fontAlgn="auto">
              <a:spcAft>
                <a:spcPts val="0"/>
              </a:spcAft>
              <a:buFont typeface="Arial" panose="020B0604020202020204" pitchFamily="34" charset="0"/>
              <a:buChar char="•"/>
              <a:defRPr/>
            </a:pPr>
            <a:r>
              <a:rPr lang="tr-TR" sz="3100" dirty="0" err="1"/>
              <a:t>TCA’sı</a:t>
            </a:r>
            <a:r>
              <a:rPr lang="tr-TR" sz="3100" dirty="0"/>
              <a:t> Madde 17:</a:t>
            </a:r>
          </a:p>
          <a:p>
            <a:pPr marL="0" indent="0" fontAlgn="auto">
              <a:spcAft>
                <a:spcPts val="0"/>
              </a:spcAft>
              <a:buFont typeface="Arial" panose="020B0604020202020204" pitchFamily="34" charset="0"/>
              <a:buNone/>
              <a:defRPr/>
            </a:pPr>
            <a:r>
              <a:rPr lang="tr-TR" sz="3100" dirty="0"/>
              <a:t> ‘Herkesin yaşama, maddi ve manevi varlığını koruma ve geliştirme hakkına sahiptir.'</a:t>
            </a:r>
          </a:p>
          <a:p>
            <a:pPr fontAlgn="auto">
              <a:spcAft>
                <a:spcPts val="0"/>
              </a:spcAft>
              <a:buFont typeface="Arial" panose="020B0604020202020204" pitchFamily="34" charset="0"/>
              <a:buChar char="•"/>
              <a:defRPr/>
            </a:pPr>
            <a:endParaRPr lang="tr-TR" sz="3100" dirty="0"/>
          </a:p>
          <a:p>
            <a:pPr fontAlgn="auto">
              <a:spcAft>
                <a:spcPts val="0"/>
              </a:spcAft>
              <a:buFont typeface="Arial" panose="020B0604020202020204" pitchFamily="34" charset="0"/>
              <a:buChar char="•"/>
              <a:defRPr/>
            </a:pPr>
            <a:r>
              <a:rPr lang="tr-TR" sz="3100" dirty="0"/>
              <a:t>HHY Madde 13:</a:t>
            </a:r>
          </a:p>
          <a:p>
            <a:pPr marL="0" indent="0" fontAlgn="auto">
              <a:spcAft>
                <a:spcPts val="0"/>
              </a:spcAft>
              <a:buFont typeface="Arial" panose="020B0604020202020204" pitchFamily="34" charset="0"/>
              <a:buNone/>
              <a:defRPr/>
            </a:pPr>
            <a:r>
              <a:rPr lang="tr-TR" sz="3100" dirty="0"/>
              <a:t> ‘Ötenazi </a:t>
            </a:r>
            <a:r>
              <a:rPr lang="tr-TR" sz="3100" dirty="0" err="1"/>
              <a:t>yasaktır.Tıbbı</a:t>
            </a:r>
            <a:r>
              <a:rPr lang="tr-TR" sz="3100" dirty="0"/>
              <a:t> gereklerden bahisle veya her ne sebeple olursa olsun, hayat </a:t>
            </a:r>
          </a:p>
          <a:p>
            <a:pPr marL="0" indent="0" fontAlgn="auto">
              <a:spcAft>
                <a:spcPts val="0"/>
              </a:spcAft>
              <a:buFont typeface="Arial" panose="020B0604020202020204" pitchFamily="34" charset="0"/>
              <a:buNone/>
              <a:defRPr/>
            </a:pPr>
            <a:r>
              <a:rPr lang="tr-TR" sz="3100" dirty="0"/>
              <a:t>  hakkından vazgeçilemez. </a:t>
            </a:r>
          </a:p>
          <a:p>
            <a:pPr marL="0" indent="0" fontAlgn="auto">
              <a:spcAft>
                <a:spcPts val="0"/>
              </a:spcAft>
              <a:buFont typeface="Arial" panose="020B0604020202020204" pitchFamily="34" charset="0"/>
              <a:buNone/>
              <a:defRPr/>
            </a:pPr>
            <a:r>
              <a:rPr lang="tr-TR" sz="3100" dirty="0"/>
              <a:t>  Kendisinin veya bir başkasının talebi olsa dahi, kimsenin hayatına son verilemez.’</a:t>
            </a:r>
          </a:p>
          <a:p>
            <a:pPr fontAlgn="auto">
              <a:spcAft>
                <a:spcPts val="0"/>
              </a:spcAft>
              <a:buFont typeface="Arial" panose="020B0604020202020204" pitchFamily="34" charset="0"/>
              <a:buChar char="•"/>
              <a:defRPr/>
            </a:pPr>
            <a:endParaRPr lang="tr-T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rmAutofit/>
          </a:bodyPr>
          <a:lstStyle/>
          <a:p>
            <a:pPr fontAlgn="auto">
              <a:spcAft>
                <a:spcPts val="0"/>
              </a:spcAft>
              <a:defRPr/>
            </a:pPr>
            <a:r>
              <a:rPr lang="tr-TR" dirty="0"/>
              <a:t> </a:t>
            </a:r>
            <a:r>
              <a:rPr lang="tr-TR" sz="3600" dirty="0">
                <a:latin typeface="+mn-lt"/>
              </a:rPr>
              <a:t>Palyatif / Yaşam sonu bakım </a:t>
            </a:r>
            <a:br>
              <a:rPr lang="tr-TR" sz="3600" dirty="0">
                <a:latin typeface="+mn-lt"/>
              </a:rPr>
            </a:br>
            <a:r>
              <a:rPr lang="tr-TR" sz="3600" dirty="0">
                <a:latin typeface="+mn-lt"/>
              </a:rPr>
              <a:t> </a:t>
            </a:r>
            <a:r>
              <a:rPr lang="tr-TR" sz="3000" dirty="0">
                <a:latin typeface="+mn-lt"/>
              </a:rPr>
              <a:t>Etik ve yasal konular</a:t>
            </a:r>
          </a:p>
        </p:txBody>
      </p:sp>
      <p:sp>
        <p:nvSpPr>
          <p:cNvPr id="68610" name="İçerik Yer Tutucusu 2"/>
          <p:cNvSpPr>
            <a:spLocks noGrp="1"/>
          </p:cNvSpPr>
          <p:nvPr>
            <p:ph idx="1"/>
          </p:nvPr>
        </p:nvSpPr>
        <p:spPr/>
        <p:txBody>
          <a:bodyPr/>
          <a:lstStyle/>
          <a:p>
            <a:r>
              <a:rPr lang="tr-TR" sz="2600" b="1" smtClean="0"/>
              <a:t>Çocuk hastalarda palyatif bakımda yasal sorunlar:</a:t>
            </a:r>
          </a:p>
          <a:p>
            <a:endParaRPr lang="tr-TR" sz="2600" b="1" smtClean="0"/>
          </a:p>
          <a:p>
            <a:r>
              <a:rPr lang="tr-TR" sz="2600" smtClean="0"/>
              <a:t>Sağlık çalışanları çocuk hastalarda da erişkin hastalarla aynı etik yükümlülüklere sahiptir. </a:t>
            </a:r>
          </a:p>
          <a:p>
            <a:endParaRPr lang="tr-TR" sz="2600" smtClean="0"/>
          </a:p>
          <a:p>
            <a:r>
              <a:rPr lang="tr-TR" sz="2600" smtClean="0"/>
              <a:t>Savunmasız yapılarından dolayı çocuk hastalar risklere karşı korunma ve bireysel haklarının sağlanması bakımından ayrı bir özen gerektirmektedir.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rmAutofit/>
          </a:bodyPr>
          <a:lstStyle/>
          <a:p>
            <a:pPr fontAlgn="auto">
              <a:spcAft>
                <a:spcPts val="0"/>
              </a:spcAft>
              <a:defRPr/>
            </a:pPr>
            <a:r>
              <a:rPr lang="tr-TR" sz="3600" dirty="0">
                <a:latin typeface="+mn-lt"/>
              </a:rPr>
              <a:t>Aile hekimliğinde yasalar ve yasal konular</a:t>
            </a:r>
          </a:p>
        </p:txBody>
      </p:sp>
      <p:sp>
        <p:nvSpPr>
          <p:cNvPr id="69634" name="İçerik Yer Tutucusu 2"/>
          <p:cNvSpPr>
            <a:spLocks noGrp="1"/>
          </p:cNvSpPr>
          <p:nvPr>
            <p:ph idx="1"/>
          </p:nvPr>
        </p:nvSpPr>
        <p:spPr/>
        <p:txBody>
          <a:bodyPr/>
          <a:lstStyle/>
          <a:p>
            <a:r>
              <a:rPr lang="tr-TR" smtClean="0"/>
              <a:t>Aile hekimliğinde zor durumlar ve yasal boyutu</a:t>
            </a:r>
          </a:p>
          <a:p>
            <a:r>
              <a:rPr lang="tr-TR" smtClean="0"/>
              <a:t>Palyatif / yaşam sonu bakım </a:t>
            </a:r>
          </a:p>
          <a:p>
            <a:r>
              <a:rPr lang="tr-TR" b="1" smtClean="0"/>
              <a:t>Tıbbi uygulama hatalarında izlenen yasal süreç</a:t>
            </a:r>
          </a:p>
          <a:p>
            <a:r>
              <a:rPr lang="tr-TR" smtClean="0"/>
              <a:t>Cezai sorumluluk açısından aile hekimliği uzmanlarını ilgilendiren kanun maddeleri</a:t>
            </a:r>
          </a:p>
          <a:p>
            <a:r>
              <a:rPr lang="tr-TR" smtClean="0"/>
              <a:t>Ülkemizde bilirkişilik yapılanması</a:t>
            </a:r>
          </a:p>
          <a:p>
            <a:r>
              <a:rPr lang="tr-TR" smtClean="0"/>
              <a:t>Beyaz kod uygulaması</a:t>
            </a:r>
          </a:p>
          <a:p>
            <a:endParaRPr lang="tr-TR" smtClean="0"/>
          </a:p>
          <a:p>
            <a:endParaRPr lang="tr-TR"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Autofit/>
          </a:bodyPr>
          <a:lstStyle/>
          <a:p>
            <a:pPr fontAlgn="auto">
              <a:spcAft>
                <a:spcPts val="0"/>
              </a:spcAft>
              <a:defRPr/>
            </a:pPr>
            <a:r>
              <a:rPr lang="tr-TR" sz="3600" dirty="0">
                <a:latin typeface="+mn-lt"/>
              </a:rPr>
              <a:t/>
            </a:r>
            <a:br>
              <a:rPr lang="tr-TR" sz="3600" dirty="0">
                <a:latin typeface="+mn-lt"/>
              </a:rPr>
            </a:br>
            <a:r>
              <a:rPr lang="tr-TR" sz="3600" dirty="0">
                <a:latin typeface="+mn-lt"/>
              </a:rPr>
              <a:t/>
            </a:r>
            <a:br>
              <a:rPr lang="tr-TR" sz="3600" dirty="0">
                <a:latin typeface="+mn-lt"/>
              </a:rPr>
            </a:br>
            <a:r>
              <a:rPr lang="tr-TR" sz="3600" dirty="0">
                <a:latin typeface="+mn-lt"/>
              </a:rPr>
              <a:t> Tıbbı uygulama hatalarında izlenen yasal süreç:</a:t>
            </a:r>
            <a:br>
              <a:rPr lang="tr-TR" sz="3600" dirty="0">
                <a:latin typeface="+mn-lt"/>
              </a:rPr>
            </a:br>
            <a:endParaRPr lang="tr-TR" sz="3600" dirty="0">
              <a:latin typeface="+mn-lt"/>
            </a:endParaRPr>
          </a:p>
        </p:txBody>
      </p:sp>
      <p:sp>
        <p:nvSpPr>
          <p:cNvPr id="70658" name="İçerik Yer Tutucusu 2"/>
          <p:cNvSpPr>
            <a:spLocks noGrp="1"/>
          </p:cNvSpPr>
          <p:nvPr>
            <p:ph idx="1"/>
          </p:nvPr>
        </p:nvSpPr>
        <p:spPr/>
        <p:txBody>
          <a:bodyPr/>
          <a:lstStyle/>
          <a:p>
            <a:endParaRPr lang="tr-TR" smtClean="0"/>
          </a:p>
          <a:p>
            <a:r>
              <a:rPr lang="tr-TR" sz="2600" smtClean="0"/>
              <a:t>Ülkemizde tıbbi uygulama hata iddiası olduğunda, iddia sahibi hasta ve yakını 4 sorumluluk hakkına başvurabilir. </a:t>
            </a:r>
          </a:p>
          <a:p>
            <a:endParaRPr lang="tr-TR" sz="2600" smtClean="0"/>
          </a:p>
          <a:p>
            <a:r>
              <a:rPr lang="tr-TR" sz="2600" smtClean="0"/>
              <a:t>1.Cezai sorumluluk:</a:t>
            </a:r>
          </a:p>
          <a:p>
            <a:r>
              <a:rPr lang="tr-TR" sz="2600" smtClean="0"/>
              <a:t>2.Hukuki (Tazminat) sorumluluk:</a:t>
            </a:r>
          </a:p>
          <a:p>
            <a:r>
              <a:rPr lang="tr-TR" sz="2600" smtClean="0"/>
              <a:t>3.İdari sorumluluk:</a:t>
            </a:r>
          </a:p>
          <a:p>
            <a:r>
              <a:rPr lang="tr-TR" sz="2600" smtClean="0"/>
              <a:t>4.Mesleki sorumluluk:</a:t>
            </a:r>
          </a:p>
          <a:p>
            <a:endParaRPr lang="tr-TR" smtClean="0"/>
          </a:p>
          <a:p>
            <a:endParaRPr lang="tr-TR"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rmAutofit/>
          </a:bodyPr>
          <a:lstStyle/>
          <a:p>
            <a:pPr fontAlgn="auto">
              <a:spcAft>
                <a:spcPts val="0"/>
              </a:spcAft>
              <a:defRPr/>
            </a:pPr>
            <a:r>
              <a:rPr lang="tr-TR" dirty="0"/>
              <a:t/>
            </a:r>
            <a:br>
              <a:rPr lang="tr-TR" dirty="0"/>
            </a:br>
            <a:r>
              <a:rPr lang="tr-TR" dirty="0"/>
              <a:t> </a:t>
            </a:r>
            <a:r>
              <a:rPr lang="tr-TR" sz="4000" dirty="0">
                <a:latin typeface="+mn-lt"/>
              </a:rPr>
              <a:t>Tıbbı uygulama hatalarında izlenen yasal süreç:</a:t>
            </a:r>
          </a:p>
        </p:txBody>
      </p:sp>
      <p:sp>
        <p:nvSpPr>
          <p:cNvPr id="3" name="İçerik Yer Tutucusu 2">
            <a:extLst>
              <a:ext uri="{FF2B5EF4-FFF2-40B4-BE49-F238E27FC236}"/>
            </a:extLst>
          </p:cNvPr>
          <p:cNvSpPr>
            <a:spLocks noGrp="1"/>
          </p:cNvSpPr>
          <p:nvPr>
            <p:ph idx="1"/>
          </p:nvPr>
        </p:nvSpPr>
        <p:spPr/>
        <p:txBody>
          <a:bodyPr rtlCol="0">
            <a:normAutofit fontScale="92500" lnSpcReduction="10000"/>
          </a:bodyPr>
          <a:lstStyle/>
          <a:p>
            <a:pPr fontAlgn="auto">
              <a:spcAft>
                <a:spcPts val="0"/>
              </a:spcAft>
              <a:buFont typeface="Arial" panose="020B0604020202020204" pitchFamily="34" charset="0"/>
              <a:buChar char="•"/>
              <a:defRPr/>
            </a:pPr>
            <a:r>
              <a:rPr lang="tr-TR" b="1" dirty="0"/>
              <a:t>1.Cezai Sorumluluk:</a:t>
            </a:r>
          </a:p>
          <a:p>
            <a:pPr fontAlgn="auto">
              <a:spcAft>
                <a:spcPts val="0"/>
              </a:spcAft>
              <a:buFont typeface="Arial" panose="020B0604020202020204" pitchFamily="34" charset="0"/>
              <a:buChar char="•"/>
              <a:defRPr/>
            </a:pPr>
            <a:endParaRPr lang="tr-TR" b="1" dirty="0"/>
          </a:p>
          <a:p>
            <a:pPr fontAlgn="auto">
              <a:spcAft>
                <a:spcPts val="0"/>
              </a:spcAft>
              <a:buFont typeface="Arial" panose="020B0604020202020204" pitchFamily="34" charset="0"/>
              <a:buChar char="•"/>
              <a:defRPr/>
            </a:pPr>
            <a:r>
              <a:rPr lang="tr-TR" dirty="0"/>
              <a:t>Hasta veya hasta yakını iddia ettiği ‘Tıbbi uygulama hata’ eylemi ile zarara uğradığını belirterek Cumhuriyet Savcılıklarına dilekçe verebilir. </a:t>
            </a:r>
          </a:p>
          <a:p>
            <a:pPr fontAlgn="auto">
              <a:spcAft>
                <a:spcPts val="0"/>
              </a:spcAft>
              <a:buFont typeface="Arial" panose="020B0604020202020204" pitchFamily="34" charset="0"/>
              <a:buChar char="•"/>
              <a:defRPr/>
            </a:pPr>
            <a:endParaRPr lang="tr-TR" dirty="0"/>
          </a:p>
          <a:p>
            <a:pPr fontAlgn="auto">
              <a:spcAft>
                <a:spcPts val="0"/>
              </a:spcAft>
              <a:buFont typeface="Arial" panose="020B0604020202020204" pitchFamily="34" charset="0"/>
              <a:buChar char="•"/>
              <a:defRPr/>
            </a:pPr>
            <a:r>
              <a:rPr lang="tr-TR" dirty="0"/>
              <a:t>Bu şikayeti takiben Cumhuriyet Savcılarının, iddia edilen eylemin Ceza Kanununa aykırı bir eylemi içerip içermediğini inceleme ve aykırı bir eylem var ise dava açma hakkı vermektedir. </a:t>
            </a:r>
          </a:p>
          <a:p>
            <a:pPr fontAlgn="auto">
              <a:spcAft>
                <a:spcPts val="0"/>
              </a:spcAft>
              <a:buFont typeface="Arial" panose="020B0604020202020204" pitchFamily="34" charset="0"/>
              <a:buChar char="•"/>
              <a:defRPr/>
            </a:pPr>
            <a:endParaRPr lang="tr-TR" dirty="0"/>
          </a:p>
          <a:p>
            <a:pPr fontAlgn="auto">
              <a:spcAft>
                <a:spcPts val="0"/>
              </a:spcAft>
              <a:buFont typeface="Arial" panose="020B0604020202020204" pitchFamily="34" charset="0"/>
              <a:buChar char="•"/>
              <a:defRPr/>
            </a:pPr>
            <a:r>
              <a:rPr lang="tr-TR" dirty="0"/>
              <a:t>Bu inceleme aşamasında Cumhuriyet Savcıları sıklıkla Bilirkişi görüşüne ihtiyaç duyarlar.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rmAutofit/>
          </a:bodyPr>
          <a:lstStyle/>
          <a:p>
            <a:pPr fontAlgn="auto">
              <a:spcAft>
                <a:spcPts val="0"/>
              </a:spcAft>
              <a:defRPr/>
            </a:pPr>
            <a:r>
              <a:rPr lang="tr-TR" sz="3600" dirty="0">
                <a:latin typeface="+mn-lt"/>
              </a:rPr>
              <a:t> Tıbbı uygulama hatalarında izlenen yasal süreç:</a:t>
            </a:r>
          </a:p>
        </p:txBody>
      </p:sp>
      <p:sp>
        <p:nvSpPr>
          <p:cNvPr id="72706" name="İçerik Yer Tutucusu 2"/>
          <p:cNvSpPr>
            <a:spLocks noGrp="1"/>
          </p:cNvSpPr>
          <p:nvPr>
            <p:ph idx="1"/>
          </p:nvPr>
        </p:nvSpPr>
        <p:spPr/>
        <p:txBody>
          <a:bodyPr/>
          <a:lstStyle/>
          <a:p>
            <a:r>
              <a:rPr lang="tr-TR" sz="2600" b="1" smtClean="0"/>
              <a:t>2.Hukuki (Tazminat) Sorumluluğu:</a:t>
            </a:r>
          </a:p>
          <a:p>
            <a:endParaRPr lang="tr-TR" sz="2600" b="1" smtClean="0"/>
          </a:p>
          <a:p>
            <a:r>
              <a:rPr lang="tr-TR" sz="2600" smtClean="0"/>
              <a:t>Hasta veya hasta yakını iddia ettiği ‘Tıbbi uygulama hata’ eylemi ile maddi ve manevi zarara uğradığını belirterek Hukuk Mahkemesine dava açabilir. </a:t>
            </a:r>
          </a:p>
          <a:p>
            <a:endParaRPr lang="tr-TR" sz="2600" smtClean="0"/>
          </a:p>
          <a:p>
            <a:r>
              <a:rPr lang="tr-TR" sz="2600" smtClean="0"/>
              <a:t>Bu aşamada mahkeme kişinin, zarara uğrayıp uğramadığını ve zarar ile hekimin eylemi arasında bir ilişkinin olup olmadığı tespiti amacıyla ‘Bilirkişi’ görüşüne ihtiyaç duyar.</a:t>
            </a:r>
          </a:p>
          <a:p>
            <a:endParaRPr lang="tr-TR"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rmAutofit/>
          </a:bodyPr>
          <a:lstStyle/>
          <a:p>
            <a:pPr fontAlgn="auto">
              <a:spcAft>
                <a:spcPts val="0"/>
              </a:spcAft>
              <a:defRPr/>
            </a:pPr>
            <a:r>
              <a:rPr lang="tr-TR" dirty="0"/>
              <a:t/>
            </a:r>
            <a:br>
              <a:rPr lang="tr-TR" dirty="0"/>
            </a:br>
            <a:r>
              <a:rPr lang="tr-TR" sz="3600" dirty="0">
                <a:latin typeface="+mn-lt"/>
              </a:rPr>
              <a:t> Tıbbı uygulama hatalarında izlenen yasal süreç:</a:t>
            </a:r>
          </a:p>
        </p:txBody>
      </p:sp>
      <p:sp>
        <p:nvSpPr>
          <p:cNvPr id="3" name="İçerik Yer Tutucusu 2">
            <a:extLst>
              <a:ext uri="{FF2B5EF4-FFF2-40B4-BE49-F238E27FC236}"/>
            </a:extLst>
          </p:cNvPr>
          <p:cNvSpPr>
            <a:spLocks noGrp="1"/>
          </p:cNvSpPr>
          <p:nvPr>
            <p:ph idx="1"/>
          </p:nvPr>
        </p:nvSpPr>
        <p:spPr>
          <a:xfrm>
            <a:off x="838200" y="1690688"/>
            <a:ext cx="10515600" cy="4351337"/>
          </a:xfrm>
        </p:spPr>
        <p:txBody>
          <a:bodyPr rtlCol="0">
            <a:normAutofit fontScale="92500" lnSpcReduction="20000"/>
          </a:bodyPr>
          <a:lstStyle/>
          <a:p>
            <a:pPr fontAlgn="auto">
              <a:spcAft>
                <a:spcPts val="0"/>
              </a:spcAft>
              <a:buFont typeface="Arial" panose="020B0604020202020204" pitchFamily="34" charset="0"/>
              <a:buChar char="•"/>
              <a:defRPr/>
            </a:pPr>
            <a:endParaRPr lang="tr-TR" b="1" dirty="0"/>
          </a:p>
          <a:p>
            <a:pPr fontAlgn="auto">
              <a:spcAft>
                <a:spcPts val="0"/>
              </a:spcAft>
              <a:buFont typeface="Arial" panose="020B0604020202020204" pitchFamily="34" charset="0"/>
              <a:buChar char="•"/>
              <a:defRPr/>
            </a:pPr>
            <a:r>
              <a:rPr lang="tr-TR" b="1" dirty="0"/>
              <a:t>3.İdari sorumluluk:</a:t>
            </a:r>
          </a:p>
          <a:p>
            <a:pPr fontAlgn="auto">
              <a:spcAft>
                <a:spcPts val="0"/>
              </a:spcAft>
              <a:buFont typeface="Arial" panose="020B0604020202020204" pitchFamily="34" charset="0"/>
              <a:buChar char="•"/>
              <a:defRPr/>
            </a:pPr>
            <a:endParaRPr lang="tr-TR" b="1" dirty="0"/>
          </a:p>
          <a:p>
            <a:pPr fontAlgn="auto">
              <a:spcAft>
                <a:spcPts val="0"/>
              </a:spcAft>
              <a:buFont typeface="Arial" panose="020B0604020202020204" pitchFamily="34" charset="0"/>
              <a:buChar char="•"/>
              <a:defRPr/>
            </a:pPr>
            <a:r>
              <a:rPr lang="tr-TR" dirty="0"/>
              <a:t>Hasta veya hasta yakını iddia ettiği ‘Tıbbi uygulama hata’ eylemi ile maddi ve manevi zarara uğradığını belirterek, hekimin çalıştığı kuruma hekimi şikayet edebilir.</a:t>
            </a:r>
          </a:p>
          <a:p>
            <a:pPr fontAlgn="auto">
              <a:spcAft>
                <a:spcPts val="0"/>
              </a:spcAft>
              <a:buFont typeface="Arial" panose="020B0604020202020204" pitchFamily="34" charset="0"/>
              <a:buChar char="•"/>
              <a:defRPr/>
            </a:pPr>
            <a:endParaRPr lang="tr-TR" dirty="0"/>
          </a:p>
          <a:p>
            <a:pPr fontAlgn="auto">
              <a:spcAft>
                <a:spcPts val="0"/>
              </a:spcAft>
              <a:buFont typeface="Arial" panose="020B0604020202020204" pitchFamily="34" charset="0"/>
              <a:buChar char="•"/>
              <a:defRPr/>
            </a:pPr>
            <a:r>
              <a:rPr lang="tr-TR" dirty="0"/>
              <a:t>Aile Hekimi Uzmanları açısından bu şikayet mercii Sağlık Müdürlüğü olmakla birlikte, </a:t>
            </a:r>
            <a:r>
              <a:rPr lang="tr-TR" b="1" dirty="0"/>
              <a:t>Kaymakamlık, Valilik, Sağlık Bakanlığı </a:t>
            </a:r>
            <a:r>
              <a:rPr lang="tr-TR" dirty="0"/>
              <a:t>da idari sorumluluğun ihlalinin araştırılması açısından başvurulabilen kurumlardır.</a:t>
            </a:r>
          </a:p>
          <a:p>
            <a:pPr fontAlgn="auto">
              <a:spcAft>
                <a:spcPts val="0"/>
              </a:spcAft>
              <a:buFont typeface="Arial" panose="020B0604020202020204" pitchFamily="34" charset="0"/>
              <a:buChar char="•"/>
              <a:defRPr/>
            </a:pPr>
            <a:endParaRPr lang="tr-TR" dirty="0"/>
          </a:p>
          <a:p>
            <a:pPr fontAlgn="auto">
              <a:spcAft>
                <a:spcPts val="0"/>
              </a:spcAft>
              <a:buFont typeface="Arial" panose="020B0604020202020204" pitchFamily="34" charset="0"/>
              <a:buChar char="•"/>
              <a:defRPr/>
            </a:pPr>
            <a:r>
              <a:rPr lang="tr-TR" dirty="0"/>
              <a:t>İlgili kurum ‘Bilirkişi’ görüşüne ihtiyaç duyar.</a:t>
            </a:r>
          </a:p>
          <a:p>
            <a:pPr fontAlgn="auto">
              <a:spcAft>
                <a:spcPts val="0"/>
              </a:spcAft>
              <a:buFont typeface="Arial" panose="020B0604020202020204" pitchFamily="34" charset="0"/>
              <a:buChar char="•"/>
              <a:defRPr/>
            </a:pPr>
            <a:endParaRPr lang="tr-TR" dirty="0"/>
          </a:p>
          <a:p>
            <a:pPr fontAlgn="auto">
              <a:spcAft>
                <a:spcPts val="0"/>
              </a:spcAft>
              <a:buFont typeface="Arial" panose="020B0604020202020204" pitchFamily="34" charset="0"/>
              <a:buChar char="•"/>
              <a:defRPr/>
            </a:pPr>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rmAutofit/>
          </a:bodyPr>
          <a:lstStyle/>
          <a:p>
            <a:pPr fontAlgn="auto">
              <a:spcAft>
                <a:spcPts val="0"/>
              </a:spcAft>
              <a:defRPr/>
            </a:pPr>
            <a:r>
              <a:rPr lang="tr-TR" sz="3600" dirty="0">
                <a:latin typeface="+mn-lt"/>
              </a:rPr>
              <a:t>Aile Hekimliğinde Zor Durumlar ve Yasal Boyutu</a:t>
            </a:r>
          </a:p>
        </p:txBody>
      </p:sp>
      <p:sp>
        <p:nvSpPr>
          <p:cNvPr id="18434" name="İçerik Yer Tutucusu 2"/>
          <p:cNvSpPr>
            <a:spLocks noGrp="1"/>
          </p:cNvSpPr>
          <p:nvPr>
            <p:ph idx="1"/>
          </p:nvPr>
        </p:nvSpPr>
        <p:spPr/>
        <p:txBody>
          <a:bodyPr/>
          <a:lstStyle/>
          <a:p>
            <a:r>
              <a:rPr lang="tr-TR" sz="2600" smtClean="0"/>
              <a:t>Aile hekim</a:t>
            </a:r>
            <a:r>
              <a:rPr lang="en-US" sz="2600" smtClean="0"/>
              <a:t>liği tanımı ve yükümlülükleri</a:t>
            </a:r>
          </a:p>
          <a:p>
            <a:pPr lvl="1"/>
            <a:r>
              <a:rPr lang="en-US" smtClean="0"/>
              <a:t>Doğumdan ölüme</a:t>
            </a:r>
          </a:p>
          <a:p>
            <a:pPr lvl="1"/>
            <a:r>
              <a:rPr lang="tr-TR" smtClean="0"/>
              <a:t>Cinsiyet ve hastalık ayrımı yapmaksızın</a:t>
            </a:r>
            <a:endParaRPr lang="en-US" smtClean="0"/>
          </a:p>
          <a:p>
            <a:pPr lvl="1"/>
            <a:r>
              <a:rPr lang="en-US" smtClean="0"/>
              <a:t>Kapsamlı</a:t>
            </a:r>
          </a:p>
          <a:p>
            <a:pPr lvl="1"/>
            <a:r>
              <a:rPr lang="en-US" smtClean="0"/>
              <a:t>Sürekli </a:t>
            </a:r>
          </a:p>
          <a:p>
            <a:pPr lvl="1"/>
            <a:r>
              <a:rPr lang="en-US" smtClean="0"/>
              <a:t>Danışmanlık ve tedavi</a:t>
            </a:r>
          </a:p>
          <a:p>
            <a:pPr lvl="1"/>
            <a:endParaRPr lang="en-US" smtClean="0"/>
          </a:p>
          <a:p>
            <a:r>
              <a:rPr lang="en-US" sz="2600" smtClean="0"/>
              <a:t>M</a:t>
            </a:r>
            <a:r>
              <a:rPr lang="tr-TR" sz="2600" smtClean="0"/>
              <a:t>eslek etiği ilkeleri </a:t>
            </a:r>
            <a:endParaRPr lang="en-US" sz="2600" smtClean="0"/>
          </a:p>
          <a:p>
            <a:r>
              <a:rPr lang="en-US" sz="2600" smtClean="0"/>
              <a:t>Yasal </a:t>
            </a:r>
            <a:r>
              <a:rPr lang="tr-TR" sz="2600" smtClean="0"/>
              <a:t>düzenlemeleri bilme ve uyma sorumluluğu</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rmAutofit/>
          </a:bodyPr>
          <a:lstStyle/>
          <a:p>
            <a:pPr fontAlgn="auto">
              <a:spcAft>
                <a:spcPts val="0"/>
              </a:spcAft>
              <a:defRPr/>
            </a:pPr>
            <a:r>
              <a:rPr lang="tr-TR" sz="3600" dirty="0">
                <a:latin typeface="+mn-lt"/>
              </a:rPr>
              <a:t> Tıbbı uygulama hatalarında izlenen yasal süreç:</a:t>
            </a:r>
          </a:p>
        </p:txBody>
      </p:sp>
      <p:sp>
        <p:nvSpPr>
          <p:cNvPr id="3" name="İçerik Yer Tutucusu 2">
            <a:extLst>
              <a:ext uri="{FF2B5EF4-FFF2-40B4-BE49-F238E27FC236}"/>
            </a:extLst>
          </p:cNvPr>
          <p:cNvSpPr>
            <a:spLocks noGrp="1"/>
          </p:cNvSpPr>
          <p:nvPr>
            <p:ph idx="1"/>
          </p:nvPr>
        </p:nvSpPr>
        <p:spPr/>
        <p:txBody>
          <a:bodyPr rtlCol="0">
            <a:normAutofit/>
          </a:bodyPr>
          <a:lstStyle/>
          <a:p>
            <a:pPr fontAlgn="auto">
              <a:spcAft>
                <a:spcPts val="0"/>
              </a:spcAft>
              <a:buFont typeface="Arial" panose="020B0604020202020204" pitchFamily="34" charset="0"/>
              <a:buChar char="•"/>
              <a:defRPr/>
            </a:pPr>
            <a:r>
              <a:rPr lang="tr-TR" sz="2600" b="1" dirty="0"/>
              <a:t>4.Mesleki Sorumluluk:</a:t>
            </a:r>
          </a:p>
          <a:p>
            <a:pPr marL="0" indent="0" fontAlgn="auto">
              <a:spcAft>
                <a:spcPts val="0"/>
              </a:spcAft>
              <a:buFont typeface="Arial" panose="020B0604020202020204" pitchFamily="34" charset="0"/>
              <a:buNone/>
              <a:defRPr/>
            </a:pPr>
            <a:endParaRPr lang="tr-TR" sz="2600" b="1" dirty="0"/>
          </a:p>
          <a:p>
            <a:pPr fontAlgn="auto">
              <a:spcAft>
                <a:spcPts val="0"/>
              </a:spcAft>
              <a:buFont typeface="Arial" panose="020B0604020202020204" pitchFamily="34" charset="0"/>
              <a:buChar char="•"/>
              <a:defRPr/>
            </a:pPr>
            <a:r>
              <a:rPr lang="tr-TR" sz="2600" dirty="0"/>
              <a:t>Hasta veya hasta yakını iddia ettiği ‘Tıbbi uygulama hata’ eylemi ile maddi ve manevi zarara uğradığını belirterek hekimin çalıştığı bölgedeki Tabip Odasına başvurarak hekimi şikayet edebilir.</a:t>
            </a:r>
          </a:p>
          <a:p>
            <a:pPr fontAlgn="auto">
              <a:spcAft>
                <a:spcPts val="0"/>
              </a:spcAft>
              <a:buFont typeface="Arial" panose="020B0604020202020204" pitchFamily="34" charset="0"/>
              <a:buChar char="•"/>
              <a:defRPr/>
            </a:pPr>
            <a:r>
              <a:rPr lang="tr-TR" sz="2600" dirty="0"/>
              <a:t> </a:t>
            </a:r>
          </a:p>
          <a:p>
            <a:pPr fontAlgn="auto">
              <a:spcAft>
                <a:spcPts val="0"/>
              </a:spcAft>
              <a:buFont typeface="Arial" panose="020B0604020202020204" pitchFamily="34" charset="0"/>
              <a:buChar char="•"/>
              <a:defRPr/>
            </a:pPr>
            <a:r>
              <a:rPr lang="tr-TR" sz="2600" dirty="0"/>
              <a:t>Tabip Odaları kendisine yapılan başvuruyu incelemek açısından bir ‘Bilirkişi’ görüşüne ihtiyaç duyar.</a:t>
            </a:r>
          </a:p>
          <a:p>
            <a:pPr fontAlgn="auto">
              <a:spcAft>
                <a:spcPts val="0"/>
              </a:spcAft>
              <a:buFont typeface="Arial" panose="020B0604020202020204" pitchFamily="34" charset="0"/>
              <a:buChar char="•"/>
              <a:defRPr/>
            </a:pPr>
            <a:endParaRPr lang="tr-T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rmAutofit/>
          </a:bodyPr>
          <a:lstStyle/>
          <a:p>
            <a:pPr fontAlgn="auto">
              <a:spcAft>
                <a:spcPts val="0"/>
              </a:spcAft>
              <a:defRPr/>
            </a:pPr>
            <a:r>
              <a:rPr lang="tr-TR" dirty="0"/>
              <a:t/>
            </a:r>
            <a:br>
              <a:rPr lang="tr-TR" dirty="0"/>
            </a:br>
            <a:r>
              <a:rPr lang="tr-TR" dirty="0"/>
              <a:t>  </a:t>
            </a:r>
            <a:r>
              <a:rPr lang="tr-TR" sz="3600" dirty="0">
                <a:latin typeface="+mn-lt"/>
              </a:rPr>
              <a:t>Tıbbı uygulama hatalarında izlenen yasal süreç:</a:t>
            </a:r>
          </a:p>
        </p:txBody>
      </p:sp>
      <p:sp>
        <p:nvSpPr>
          <p:cNvPr id="75778" name="İçerik Yer Tutucusu 2"/>
          <p:cNvSpPr>
            <a:spLocks noGrp="1"/>
          </p:cNvSpPr>
          <p:nvPr>
            <p:ph idx="1"/>
          </p:nvPr>
        </p:nvSpPr>
        <p:spPr/>
        <p:txBody>
          <a:bodyPr/>
          <a:lstStyle/>
          <a:p>
            <a:endParaRPr lang="tr-TR" smtClean="0"/>
          </a:p>
          <a:p>
            <a:r>
              <a:rPr lang="tr-TR" sz="2600" smtClean="0"/>
              <a:t>Hasta veya hasta yakını iddia ettiği ‘Tıbbi uygulama hata’ iddiası ile zarara uğradığını belirterek, hekimin sorumluluk alanı olan dört sahada hekimin cezalandırılması talebini iletebilir. </a:t>
            </a:r>
          </a:p>
          <a:p>
            <a:endParaRPr lang="tr-TR" sz="2600" smtClean="0"/>
          </a:p>
          <a:p>
            <a:r>
              <a:rPr lang="tr-TR" sz="2600" smtClean="0"/>
              <a:t>Her dört alanda da hekimin iddia edilen eyleminin sorumluluk alanlarını ihlal edip etmediğini denetleyen ‘bilirkişiye’ ihtiyaç duyulur.</a:t>
            </a:r>
          </a:p>
          <a:p>
            <a:endParaRPr lang="tr-TR" smtClean="0"/>
          </a:p>
          <a:p>
            <a:endParaRPr lang="tr-TR"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rmAutofit/>
          </a:bodyPr>
          <a:lstStyle/>
          <a:p>
            <a:pPr fontAlgn="auto">
              <a:spcAft>
                <a:spcPts val="0"/>
              </a:spcAft>
              <a:defRPr/>
            </a:pPr>
            <a:r>
              <a:rPr lang="tr-TR" sz="3600" dirty="0">
                <a:latin typeface="+mn-lt"/>
              </a:rPr>
              <a:t>Aile hekimliğinde yasalar ve yasal konular</a:t>
            </a:r>
          </a:p>
        </p:txBody>
      </p:sp>
      <p:sp>
        <p:nvSpPr>
          <p:cNvPr id="77826" name="İçerik Yer Tutucusu 2"/>
          <p:cNvSpPr>
            <a:spLocks noGrp="1"/>
          </p:cNvSpPr>
          <p:nvPr>
            <p:ph idx="1"/>
          </p:nvPr>
        </p:nvSpPr>
        <p:spPr/>
        <p:txBody>
          <a:bodyPr/>
          <a:lstStyle/>
          <a:p>
            <a:r>
              <a:rPr lang="tr-TR" smtClean="0"/>
              <a:t>Aile hekimliğinde zor durumlar ve yasal boyutu</a:t>
            </a:r>
          </a:p>
          <a:p>
            <a:r>
              <a:rPr lang="tr-TR" smtClean="0"/>
              <a:t>Palyatif / yaşam sonu bakım </a:t>
            </a:r>
          </a:p>
          <a:p>
            <a:r>
              <a:rPr lang="tr-TR" smtClean="0"/>
              <a:t>Tıbbi uygulama hatalarında izlenen yasal süreç</a:t>
            </a:r>
          </a:p>
          <a:p>
            <a:r>
              <a:rPr lang="tr-TR" b="1" smtClean="0"/>
              <a:t>Cezai sorumluluk açısından aile hekimliği uzmanlarını ilgilendiren kanun maddeleri</a:t>
            </a:r>
          </a:p>
          <a:p>
            <a:r>
              <a:rPr lang="tr-TR" smtClean="0"/>
              <a:t>Ülkemizde bilirkişilik yapılanması</a:t>
            </a:r>
          </a:p>
          <a:p>
            <a:r>
              <a:rPr lang="tr-TR" smtClean="0"/>
              <a:t>Beyaz kod uygulaması</a:t>
            </a:r>
          </a:p>
          <a:p>
            <a:endParaRPr lang="tr-TR" smtClean="0"/>
          </a:p>
          <a:p>
            <a:endParaRPr lang="tr-TR"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a:xfrm>
            <a:off x="838200" y="500063"/>
            <a:ext cx="10515600" cy="1325562"/>
          </a:xfrm>
        </p:spPr>
        <p:txBody>
          <a:bodyPr rtlCol="0">
            <a:normAutofit fontScale="90000"/>
          </a:bodyPr>
          <a:lstStyle/>
          <a:p>
            <a:pPr fontAlgn="auto">
              <a:spcAft>
                <a:spcPts val="0"/>
              </a:spcAft>
              <a:defRPr/>
            </a:pPr>
            <a:r>
              <a:rPr lang="tr-TR" sz="4000" dirty="0">
                <a:latin typeface="+mn-lt"/>
              </a:rPr>
              <a:t/>
            </a:r>
            <a:br>
              <a:rPr lang="tr-TR" sz="4000" dirty="0">
                <a:latin typeface="+mn-lt"/>
              </a:rPr>
            </a:br>
            <a:r>
              <a:rPr lang="tr-TR" sz="4000" dirty="0">
                <a:latin typeface="+mn-lt"/>
              </a:rPr>
              <a:t>Cezai sorumluluk açısından aile hekimliği uzmanlarını ilgilendiren kanun maddeleri:</a:t>
            </a:r>
            <a:r>
              <a:rPr lang="tr-TR" dirty="0"/>
              <a:t/>
            </a:r>
            <a:br>
              <a:rPr lang="tr-TR" dirty="0"/>
            </a:br>
            <a:endParaRPr lang="tr-TR" dirty="0"/>
          </a:p>
        </p:txBody>
      </p:sp>
      <p:sp>
        <p:nvSpPr>
          <p:cNvPr id="3" name="İçerik Yer Tutucusu 2">
            <a:extLst>
              <a:ext uri="{FF2B5EF4-FFF2-40B4-BE49-F238E27FC236}"/>
            </a:extLst>
          </p:cNvPr>
          <p:cNvSpPr>
            <a:spLocks noGrp="1"/>
          </p:cNvSpPr>
          <p:nvPr>
            <p:ph idx="1"/>
          </p:nvPr>
        </p:nvSpPr>
        <p:spPr/>
        <p:txBody>
          <a:bodyPr rtlCol="0">
            <a:normAutofit/>
          </a:bodyPr>
          <a:lstStyle/>
          <a:p>
            <a:pPr fontAlgn="auto">
              <a:spcAft>
                <a:spcPts val="0"/>
              </a:spcAft>
              <a:buFont typeface="Arial" panose="020B0604020202020204" pitchFamily="34" charset="0"/>
              <a:buChar char="•"/>
              <a:defRPr/>
            </a:pPr>
            <a:endParaRPr lang="tr-TR" sz="2600" dirty="0"/>
          </a:p>
          <a:p>
            <a:pPr fontAlgn="auto">
              <a:spcAft>
                <a:spcPts val="0"/>
              </a:spcAft>
              <a:buFont typeface="Arial" panose="020B0604020202020204" pitchFamily="34" charset="0"/>
              <a:buChar char="•"/>
              <a:defRPr/>
            </a:pPr>
            <a:r>
              <a:rPr lang="tr-TR" sz="2600" dirty="0"/>
              <a:t>01.03.1926 yılında İtalyan Ceza Kanunundan çevrilip Türk toplumuna </a:t>
            </a:r>
          </a:p>
          <a:p>
            <a:pPr marL="0" indent="0" fontAlgn="auto">
              <a:spcAft>
                <a:spcPts val="0"/>
              </a:spcAft>
              <a:buFont typeface="Arial" panose="020B0604020202020204" pitchFamily="34" charset="0"/>
              <a:buNone/>
              <a:defRPr/>
            </a:pPr>
            <a:r>
              <a:rPr lang="tr-TR" sz="2600" dirty="0"/>
              <a:t>   uyarlanan 765 sayılı Türk Ceza Kanunu 79 yıldır yürürlükte iken,</a:t>
            </a:r>
          </a:p>
          <a:p>
            <a:pPr marL="0" indent="0" fontAlgn="auto">
              <a:spcAft>
                <a:spcPts val="0"/>
              </a:spcAft>
              <a:buFont typeface="Arial" panose="020B0604020202020204" pitchFamily="34" charset="0"/>
              <a:buNone/>
              <a:defRPr/>
            </a:pPr>
            <a:r>
              <a:rPr lang="tr-TR" sz="2600" dirty="0"/>
              <a:t>   5237 sayılı yeni </a:t>
            </a:r>
            <a:r>
              <a:rPr lang="tr-TR" sz="2600" b="1" dirty="0"/>
              <a:t>Türk Ceza Kanunu 1 Haziran 2005 </a:t>
            </a:r>
            <a:r>
              <a:rPr lang="tr-TR" sz="2600" dirty="0"/>
              <a:t>tarihinde yürürlüğe </a:t>
            </a:r>
          </a:p>
          <a:p>
            <a:pPr marL="0" indent="0" fontAlgn="auto">
              <a:spcAft>
                <a:spcPts val="0"/>
              </a:spcAft>
              <a:buFont typeface="Arial" panose="020B0604020202020204" pitchFamily="34" charset="0"/>
              <a:buNone/>
              <a:defRPr/>
            </a:pPr>
            <a:r>
              <a:rPr lang="tr-TR" sz="2600" dirty="0"/>
              <a:t>    girmesine karar verilmiştir.</a:t>
            </a:r>
          </a:p>
          <a:p>
            <a:pPr fontAlgn="auto">
              <a:spcAft>
                <a:spcPts val="0"/>
              </a:spcAft>
              <a:buFont typeface="Arial" panose="020B0604020202020204" pitchFamily="34" charset="0"/>
              <a:buChar char="•"/>
              <a:defRPr/>
            </a:pPr>
            <a:endParaRPr lang="tr-T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a:xfrm>
            <a:off x="838200" y="200025"/>
            <a:ext cx="10515600" cy="1325563"/>
          </a:xfrm>
        </p:spPr>
        <p:txBody>
          <a:bodyPr rtlCol="0">
            <a:noAutofit/>
          </a:bodyPr>
          <a:lstStyle/>
          <a:p>
            <a:pPr fontAlgn="auto">
              <a:spcAft>
                <a:spcPts val="0"/>
              </a:spcAft>
              <a:defRPr/>
            </a:pPr>
            <a:r>
              <a:rPr lang="tr-TR" sz="3600" dirty="0">
                <a:latin typeface="+mn-lt"/>
              </a:rPr>
              <a:t/>
            </a:r>
            <a:br>
              <a:rPr lang="tr-TR" sz="3600" dirty="0">
                <a:latin typeface="+mn-lt"/>
              </a:rPr>
            </a:br>
            <a:r>
              <a:rPr lang="tr-TR" sz="3600" dirty="0">
                <a:latin typeface="+mn-lt"/>
              </a:rPr>
              <a:t>Cezai sorumluluk açısından aile hekimliği uzmanlarını ilgilendiren kanun maddeleri:</a:t>
            </a:r>
          </a:p>
        </p:txBody>
      </p:sp>
      <p:sp>
        <p:nvSpPr>
          <p:cNvPr id="3" name="İçerik Yer Tutucusu 2">
            <a:extLst>
              <a:ext uri="{FF2B5EF4-FFF2-40B4-BE49-F238E27FC236}"/>
            </a:extLst>
          </p:cNvPr>
          <p:cNvSpPr>
            <a:spLocks noGrp="1"/>
          </p:cNvSpPr>
          <p:nvPr>
            <p:ph idx="1"/>
          </p:nvPr>
        </p:nvSpPr>
        <p:spPr/>
        <p:txBody>
          <a:bodyPr rtlCol="0">
            <a:normAutofit/>
          </a:bodyPr>
          <a:lstStyle/>
          <a:p>
            <a:pPr fontAlgn="auto">
              <a:spcAft>
                <a:spcPts val="0"/>
              </a:spcAft>
              <a:buFont typeface="Arial" panose="020B0604020202020204" pitchFamily="34" charset="0"/>
              <a:buChar char="•"/>
              <a:defRPr/>
            </a:pPr>
            <a:endParaRPr lang="tr-TR" b="1" dirty="0"/>
          </a:p>
          <a:p>
            <a:pPr marL="0" indent="0" fontAlgn="auto">
              <a:spcAft>
                <a:spcPts val="0"/>
              </a:spcAft>
              <a:buFont typeface="Arial" panose="020B0604020202020204" pitchFamily="34" charset="0"/>
              <a:buNone/>
              <a:defRPr/>
            </a:pPr>
            <a:r>
              <a:rPr lang="tr-TR" b="1" dirty="0"/>
              <a:t>A: Kamu idaresinin güvenilirliği ve işleyişine karşı suçlar:</a:t>
            </a:r>
          </a:p>
          <a:p>
            <a:pPr marL="0" indent="0" fontAlgn="auto">
              <a:spcAft>
                <a:spcPts val="0"/>
              </a:spcAft>
              <a:buFont typeface="Arial" panose="020B0604020202020204" pitchFamily="34" charset="0"/>
              <a:buNone/>
              <a:defRPr/>
            </a:pPr>
            <a:r>
              <a:rPr lang="tr-TR" dirty="0"/>
              <a:t>B: Kişiye karşı suçlar:</a:t>
            </a:r>
          </a:p>
          <a:p>
            <a:pPr marL="0" indent="0" fontAlgn="auto">
              <a:spcAft>
                <a:spcPts val="0"/>
              </a:spcAft>
              <a:buFont typeface="Arial" panose="020B0604020202020204" pitchFamily="34" charset="0"/>
              <a:buNone/>
              <a:defRPr/>
            </a:pPr>
            <a:r>
              <a:rPr lang="tr-TR" dirty="0"/>
              <a:t>C: Çocuk düşürtme, düşürme veya kısırlaştırma:</a:t>
            </a:r>
          </a:p>
          <a:p>
            <a:pPr marL="0" indent="0" fontAlgn="auto">
              <a:spcAft>
                <a:spcPts val="0"/>
              </a:spcAft>
              <a:buFont typeface="Arial" panose="020B0604020202020204" pitchFamily="34" charset="0"/>
              <a:buNone/>
              <a:defRPr/>
            </a:pPr>
            <a:r>
              <a:rPr lang="tr-TR" dirty="0"/>
              <a:t>D: </a:t>
            </a:r>
            <a:r>
              <a:rPr lang="tr-TR" dirty="0" err="1"/>
              <a:t>Genital</a:t>
            </a:r>
            <a:r>
              <a:rPr lang="tr-TR" dirty="0"/>
              <a:t> muayene:</a:t>
            </a:r>
          </a:p>
          <a:p>
            <a:pPr marL="0" indent="0" fontAlgn="auto">
              <a:spcAft>
                <a:spcPts val="0"/>
              </a:spcAft>
              <a:buFont typeface="Arial" panose="020B0604020202020204" pitchFamily="34" charset="0"/>
              <a:buNone/>
              <a:defRPr/>
            </a:pPr>
            <a:r>
              <a:rPr lang="tr-TR" dirty="0"/>
              <a:t>E: Suçu bildirmeme:</a:t>
            </a:r>
          </a:p>
          <a:p>
            <a:pPr fontAlgn="auto">
              <a:spcAft>
                <a:spcPts val="0"/>
              </a:spcAft>
              <a:buFont typeface="Arial" panose="020B0604020202020204" pitchFamily="34" charset="0"/>
              <a:buChar char="•"/>
              <a:defRPr/>
            </a:pPr>
            <a:endParaRPr lang="tr-TR" b="1"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Autofit/>
          </a:bodyPr>
          <a:lstStyle/>
          <a:p>
            <a:pPr fontAlgn="auto">
              <a:spcAft>
                <a:spcPts val="0"/>
              </a:spcAft>
              <a:defRPr/>
            </a:pPr>
            <a:r>
              <a:rPr lang="tr-TR" sz="3600" dirty="0">
                <a:latin typeface="+mn-lt"/>
              </a:rPr>
              <a:t>Cezai sorumluluk açısından aile hekimliği uzmanlarını ilgilendiren kanun maddeleri:</a:t>
            </a:r>
          </a:p>
        </p:txBody>
      </p:sp>
      <p:sp>
        <p:nvSpPr>
          <p:cNvPr id="3" name="İçerik Yer Tutucusu 2">
            <a:extLst>
              <a:ext uri="{FF2B5EF4-FFF2-40B4-BE49-F238E27FC236}"/>
            </a:extLst>
          </p:cNvPr>
          <p:cNvSpPr>
            <a:spLocks noGrp="1"/>
          </p:cNvSpPr>
          <p:nvPr>
            <p:ph idx="1"/>
          </p:nvPr>
        </p:nvSpPr>
        <p:spPr/>
        <p:txBody>
          <a:bodyPr rtlCol="0">
            <a:normAutofit fontScale="92500" lnSpcReduction="10000"/>
          </a:bodyPr>
          <a:lstStyle/>
          <a:p>
            <a:pPr fontAlgn="auto">
              <a:spcAft>
                <a:spcPts val="0"/>
              </a:spcAft>
              <a:buFont typeface="Arial" panose="020B0604020202020204" pitchFamily="34" charset="0"/>
              <a:buChar char="•"/>
              <a:defRPr/>
            </a:pPr>
            <a:r>
              <a:rPr lang="tr-TR" b="1" dirty="0"/>
              <a:t>A:Kamu idaresinin güvenilirliği ve işleyişine karşı suçlar:</a:t>
            </a:r>
          </a:p>
          <a:p>
            <a:pPr fontAlgn="auto">
              <a:spcAft>
                <a:spcPts val="0"/>
              </a:spcAft>
              <a:buFont typeface="Arial" panose="020B0604020202020204" pitchFamily="34" charset="0"/>
              <a:buChar char="•"/>
              <a:defRPr/>
            </a:pPr>
            <a:endParaRPr lang="tr-TR" b="1" dirty="0"/>
          </a:p>
          <a:p>
            <a:pPr fontAlgn="auto">
              <a:spcAft>
                <a:spcPts val="0"/>
              </a:spcAft>
              <a:buFont typeface="Arial" panose="020B0604020202020204" pitchFamily="34" charset="0"/>
              <a:buChar char="•"/>
              <a:defRPr/>
            </a:pPr>
            <a:r>
              <a:rPr lang="tr-TR" dirty="0"/>
              <a:t>Aile hekimliği uzmanları kamu görevlisi statüsündedir.</a:t>
            </a:r>
          </a:p>
          <a:p>
            <a:pPr fontAlgn="auto">
              <a:spcAft>
                <a:spcPts val="0"/>
              </a:spcAft>
              <a:buFont typeface="Arial" panose="020B0604020202020204" pitchFamily="34" charset="0"/>
              <a:buChar char="•"/>
              <a:defRPr/>
            </a:pPr>
            <a:endParaRPr lang="tr-TR" dirty="0"/>
          </a:p>
          <a:p>
            <a:pPr fontAlgn="auto">
              <a:spcAft>
                <a:spcPts val="0"/>
              </a:spcAft>
              <a:buFont typeface="Arial" panose="020B0604020202020204" pitchFamily="34" charset="0"/>
              <a:buChar char="•"/>
              <a:defRPr/>
            </a:pPr>
            <a:r>
              <a:rPr lang="tr-TR" dirty="0"/>
              <a:t>Bu nedenle memurları ilgilendiren tüm kanun maddelerinden aynı oranda sorumludurlar.</a:t>
            </a:r>
          </a:p>
          <a:p>
            <a:pPr fontAlgn="auto">
              <a:spcAft>
                <a:spcPts val="0"/>
              </a:spcAft>
              <a:buFont typeface="Arial" panose="020B0604020202020204" pitchFamily="34" charset="0"/>
              <a:buChar char="•"/>
              <a:defRPr/>
            </a:pPr>
            <a:endParaRPr lang="tr-TR" dirty="0"/>
          </a:p>
          <a:p>
            <a:pPr fontAlgn="auto">
              <a:spcAft>
                <a:spcPts val="0"/>
              </a:spcAft>
              <a:buFont typeface="Arial" panose="020B0604020202020204" pitchFamily="34" charset="0"/>
              <a:buChar char="•"/>
              <a:defRPr/>
            </a:pPr>
            <a:r>
              <a:rPr lang="tr-TR" dirty="0"/>
              <a:t>Yüksek sağlık Şurasında 1995- 2000 yılları arasında ‘Memurluk mesleğine karşı suç’ işlediği iddiası ile değerlendirilen hekimler tüm olguların %5,2’sini oluşturmaktadır.</a:t>
            </a:r>
          </a:p>
          <a:p>
            <a:pPr fontAlgn="auto">
              <a:spcAft>
                <a:spcPts val="0"/>
              </a:spcAft>
              <a:buFont typeface="Arial" panose="020B0604020202020204" pitchFamily="34" charset="0"/>
              <a:buChar char="•"/>
              <a:defRPr/>
            </a:pPr>
            <a:endParaRPr lang="tr-T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rmAutofit fontScale="90000"/>
          </a:bodyPr>
          <a:lstStyle/>
          <a:p>
            <a:pPr fontAlgn="auto">
              <a:spcAft>
                <a:spcPts val="0"/>
              </a:spcAft>
              <a:defRPr/>
            </a:pPr>
            <a:r>
              <a:rPr lang="tr-TR" sz="3300" dirty="0"/>
              <a:t/>
            </a:r>
            <a:br>
              <a:rPr lang="tr-TR" sz="3300" dirty="0"/>
            </a:br>
            <a:r>
              <a:rPr lang="tr-TR" sz="3300" dirty="0"/>
              <a:t/>
            </a:r>
            <a:br>
              <a:rPr lang="tr-TR" sz="3300" dirty="0"/>
            </a:br>
            <a:r>
              <a:rPr lang="tr-TR" sz="4000" dirty="0">
                <a:latin typeface="+mn-lt"/>
              </a:rPr>
              <a:t/>
            </a:r>
            <a:br>
              <a:rPr lang="tr-TR" sz="4000" dirty="0">
                <a:latin typeface="+mn-lt"/>
              </a:rPr>
            </a:br>
            <a:r>
              <a:rPr lang="tr-TR" sz="4000" dirty="0">
                <a:latin typeface="+mn-lt"/>
              </a:rPr>
              <a:t>Cezai sorumluluk açısından aile hekimliği uzmanlarını ilgilendiren kanun maddeleri:</a:t>
            </a:r>
            <a:r>
              <a:rPr lang="tr-TR" sz="3300" dirty="0"/>
              <a:t/>
            </a:r>
            <a:br>
              <a:rPr lang="tr-TR" sz="3300" dirty="0"/>
            </a:br>
            <a:r>
              <a:rPr lang="tr-TR" b="1" dirty="0"/>
              <a:t/>
            </a:r>
            <a:br>
              <a:rPr lang="tr-TR" b="1" dirty="0"/>
            </a:br>
            <a:r>
              <a:rPr lang="tr-TR" dirty="0"/>
              <a:t/>
            </a:r>
            <a:br>
              <a:rPr lang="tr-TR" dirty="0"/>
            </a:br>
            <a:endParaRPr lang="tr-TR" dirty="0"/>
          </a:p>
        </p:txBody>
      </p:sp>
      <p:sp>
        <p:nvSpPr>
          <p:cNvPr id="3" name="İçerik Yer Tutucusu 2">
            <a:extLst>
              <a:ext uri="{FF2B5EF4-FFF2-40B4-BE49-F238E27FC236}"/>
            </a:extLst>
          </p:cNvPr>
          <p:cNvSpPr>
            <a:spLocks noGrp="1"/>
          </p:cNvSpPr>
          <p:nvPr>
            <p:ph idx="1"/>
          </p:nvPr>
        </p:nvSpPr>
        <p:spPr/>
        <p:txBody>
          <a:bodyPr rtlCol="0">
            <a:normAutofit/>
          </a:bodyPr>
          <a:lstStyle/>
          <a:p>
            <a:pPr marL="0" indent="0" fontAlgn="auto">
              <a:spcAft>
                <a:spcPts val="0"/>
              </a:spcAft>
              <a:buFont typeface="Arial" panose="020B0604020202020204" pitchFamily="34" charset="0"/>
              <a:buNone/>
              <a:defRPr/>
            </a:pPr>
            <a:r>
              <a:rPr lang="tr-TR" sz="2600" b="1" dirty="0"/>
              <a:t>A:Kamu idaresinin güvenilirliği ve işleyişine karşı suçlar:</a:t>
            </a:r>
          </a:p>
          <a:p>
            <a:pPr marL="0" indent="0" fontAlgn="auto">
              <a:spcAft>
                <a:spcPts val="0"/>
              </a:spcAft>
              <a:buFont typeface="Arial" panose="020B0604020202020204" pitchFamily="34" charset="0"/>
              <a:buNone/>
              <a:defRPr/>
            </a:pPr>
            <a:endParaRPr lang="tr-TR" sz="2600" dirty="0"/>
          </a:p>
          <a:p>
            <a:pPr fontAlgn="auto">
              <a:spcAft>
                <a:spcPts val="0"/>
              </a:spcAft>
              <a:buFont typeface="Arial" panose="020B0604020202020204" pitchFamily="34" charset="0"/>
              <a:buChar char="•"/>
              <a:defRPr/>
            </a:pPr>
            <a:r>
              <a:rPr lang="tr-TR" sz="2600" dirty="0"/>
              <a:t>Kamuda çalışan hekimler ile ilgili özellikli kanun maddeleri;</a:t>
            </a:r>
          </a:p>
          <a:p>
            <a:pPr fontAlgn="auto">
              <a:spcAft>
                <a:spcPts val="0"/>
              </a:spcAft>
              <a:buFont typeface="Arial" panose="020B0604020202020204" pitchFamily="34" charset="0"/>
              <a:buChar char="•"/>
              <a:defRPr/>
            </a:pPr>
            <a:endParaRPr lang="tr-TR" sz="2600" dirty="0"/>
          </a:p>
          <a:p>
            <a:pPr marL="0" indent="0" fontAlgn="auto">
              <a:spcAft>
                <a:spcPts val="0"/>
              </a:spcAft>
              <a:buFont typeface="Arial" panose="020B0604020202020204" pitchFamily="34" charset="0"/>
              <a:buNone/>
              <a:defRPr/>
            </a:pPr>
            <a:r>
              <a:rPr lang="tr-TR" sz="2600" dirty="0"/>
              <a:t>-İrtikap Suçları(TCK Madde 250)</a:t>
            </a:r>
          </a:p>
          <a:p>
            <a:pPr marL="0" indent="0" fontAlgn="auto">
              <a:spcAft>
                <a:spcPts val="0"/>
              </a:spcAft>
              <a:buFont typeface="Arial" panose="020B0604020202020204" pitchFamily="34" charset="0"/>
              <a:buNone/>
              <a:defRPr/>
            </a:pPr>
            <a:r>
              <a:rPr lang="tr-TR" sz="2600" dirty="0"/>
              <a:t>-Rüşvet(TCK Madde252)</a:t>
            </a:r>
          </a:p>
          <a:p>
            <a:pPr marL="0" indent="0" fontAlgn="auto">
              <a:spcAft>
                <a:spcPts val="0"/>
              </a:spcAft>
              <a:buFont typeface="Arial" panose="020B0604020202020204" pitchFamily="34" charset="0"/>
              <a:buNone/>
              <a:defRPr/>
            </a:pPr>
            <a:r>
              <a:rPr lang="tr-TR" sz="2600" dirty="0"/>
              <a:t>-Görevi Kötüye Kullanma (TCK Madde 257) </a:t>
            </a:r>
          </a:p>
          <a:p>
            <a:pPr marL="0" indent="0" fontAlgn="auto">
              <a:spcAft>
                <a:spcPts val="0"/>
              </a:spcAft>
              <a:buFont typeface="Arial" panose="020B0604020202020204" pitchFamily="34" charset="0"/>
              <a:buNone/>
              <a:defRPr/>
            </a:pPr>
            <a:r>
              <a:rPr lang="tr-TR" dirty="0"/>
              <a:t>  </a:t>
            </a:r>
          </a:p>
          <a:p>
            <a:pPr marL="0" indent="0" fontAlgn="auto">
              <a:spcAft>
                <a:spcPts val="0"/>
              </a:spcAft>
              <a:buFont typeface="Arial" panose="020B0604020202020204" pitchFamily="34" charset="0"/>
              <a:buNone/>
              <a:defRPr/>
            </a:pPr>
            <a:endParaRPr lang="tr-T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rmAutofit/>
          </a:bodyPr>
          <a:lstStyle/>
          <a:p>
            <a:pPr fontAlgn="auto">
              <a:spcAft>
                <a:spcPts val="0"/>
              </a:spcAft>
              <a:defRPr/>
            </a:pPr>
            <a:r>
              <a:rPr lang="tr-TR" sz="3600" dirty="0">
                <a:latin typeface="+mn-lt"/>
              </a:rPr>
              <a:t>Cezai sorumluluk açısından aile hekimliği uzmanlarını ilgilendiren kanun maddeleri:</a:t>
            </a:r>
          </a:p>
        </p:txBody>
      </p:sp>
      <p:sp>
        <p:nvSpPr>
          <p:cNvPr id="3" name="İçerik Yer Tutucusu 2">
            <a:extLst>
              <a:ext uri="{FF2B5EF4-FFF2-40B4-BE49-F238E27FC236}"/>
            </a:extLst>
          </p:cNvPr>
          <p:cNvSpPr>
            <a:spLocks noGrp="1"/>
          </p:cNvSpPr>
          <p:nvPr>
            <p:ph idx="1"/>
          </p:nvPr>
        </p:nvSpPr>
        <p:spPr/>
        <p:txBody>
          <a:bodyPr rtlCol="0">
            <a:normAutofit/>
          </a:bodyPr>
          <a:lstStyle/>
          <a:p>
            <a:pPr fontAlgn="auto">
              <a:spcAft>
                <a:spcPts val="0"/>
              </a:spcAft>
              <a:buFont typeface="Arial" panose="020B0604020202020204" pitchFamily="34" charset="0"/>
              <a:buChar char="•"/>
              <a:defRPr/>
            </a:pPr>
            <a:r>
              <a:rPr lang="tr-TR" sz="2600" b="1" dirty="0"/>
              <a:t>A:Kamu idaresinin güvenilirliği ve işleyişine karşı suçlar:</a:t>
            </a:r>
          </a:p>
          <a:p>
            <a:pPr marL="0" indent="0" fontAlgn="auto">
              <a:spcAft>
                <a:spcPts val="0"/>
              </a:spcAft>
              <a:buFont typeface="Arial" panose="020B0604020202020204" pitchFamily="34" charset="0"/>
              <a:buNone/>
              <a:defRPr/>
            </a:pPr>
            <a:r>
              <a:rPr lang="tr-TR" sz="2600" b="1" dirty="0"/>
              <a:t>   İrtikap:</a:t>
            </a:r>
            <a:endParaRPr lang="tr-TR" sz="2600" dirty="0"/>
          </a:p>
          <a:p>
            <a:pPr fontAlgn="auto">
              <a:spcAft>
                <a:spcPts val="0"/>
              </a:spcAft>
              <a:buFont typeface="Arial" panose="020B0604020202020204" pitchFamily="34" charset="0"/>
              <a:buChar char="•"/>
              <a:defRPr/>
            </a:pPr>
            <a:r>
              <a:rPr lang="tr-TR" sz="2600" dirty="0"/>
              <a:t>Görevinin sağladığı nüfusu kötüye kullanmak suretiyle kendisine veya başkasına yarar sağlanmasına veya bu yolda vaatte bulunulması durumudur.</a:t>
            </a:r>
          </a:p>
          <a:p>
            <a:pPr fontAlgn="auto">
              <a:spcAft>
                <a:spcPts val="0"/>
              </a:spcAft>
              <a:buFont typeface="Arial" panose="020B0604020202020204" pitchFamily="34" charset="0"/>
              <a:buChar char="•"/>
              <a:defRPr/>
            </a:pPr>
            <a:endParaRPr lang="tr-TR" sz="2600" dirty="0"/>
          </a:p>
          <a:p>
            <a:pPr fontAlgn="auto">
              <a:spcAft>
                <a:spcPts val="0"/>
              </a:spcAft>
              <a:buFont typeface="Arial" panose="020B0604020202020204" pitchFamily="34" charset="0"/>
              <a:buChar char="•"/>
              <a:defRPr/>
            </a:pPr>
            <a:r>
              <a:rPr lang="tr-TR" sz="2600" dirty="0"/>
              <a:t>İrtikap ne yazık ki hekimlik mesleğinde karşılaştığımız yüz kızartıcı durumlardandır.</a:t>
            </a:r>
          </a:p>
          <a:p>
            <a:pPr marL="0" indent="0" fontAlgn="auto">
              <a:spcAft>
                <a:spcPts val="0"/>
              </a:spcAft>
              <a:buFont typeface="Arial" panose="020B0604020202020204" pitchFamily="34" charset="0"/>
              <a:buNone/>
              <a:defRPr/>
            </a:pPr>
            <a:endParaRPr lang="tr-TR" dirty="0"/>
          </a:p>
          <a:p>
            <a:pPr marL="0" indent="0" fontAlgn="auto">
              <a:spcAft>
                <a:spcPts val="0"/>
              </a:spcAft>
              <a:buFont typeface="Arial" panose="020B0604020202020204" pitchFamily="34" charset="0"/>
              <a:buNone/>
              <a:defRPr/>
            </a:pPr>
            <a:endParaRPr lang="tr-TR" dirty="0"/>
          </a:p>
          <a:p>
            <a:pPr fontAlgn="auto">
              <a:spcAft>
                <a:spcPts val="0"/>
              </a:spcAft>
              <a:buFont typeface="Arial" panose="020B0604020202020204" pitchFamily="34" charset="0"/>
              <a:buChar char="•"/>
              <a:defRPr/>
            </a:pPr>
            <a:endParaRPr lang="tr-TR" dirty="0"/>
          </a:p>
          <a:p>
            <a:pPr fontAlgn="auto">
              <a:spcAft>
                <a:spcPts val="0"/>
              </a:spcAft>
              <a:buFont typeface="Arial" panose="020B0604020202020204" pitchFamily="34" charset="0"/>
              <a:buChar char="•"/>
              <a:defRPr/>
            </a:pPr>
            <a:endParaRPr lang="tr-T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a:xfrm>
            <a:off x="838200" y="20638"/>
            <a:ext cx="10515600" cy="1009650"/>
          </a:xfrm>
        </p:spPr>
        <p:txBody>
          <a:bodyPr rtlCol="0">
            <a:noAutofit/>
          </a:bodyPr>
          <a:lstStyle/>
          <a:p>
            <a:pPr fontAlgn="auto">
              <a:spcAft>
                <a:spcPts val="0"/>
              </a:spcAft>
              <a:defRPr/>
            </a:pPr>
            <a:r>
              <a:rPr lang="tr-TR" sz="3600" dirty="0">
                <a:latin typeface="+mn-lt"/>
              </a:rPr>
              <a:t/>
            </a:r>
            <a:br>
              <a:rPr lang="tr-TR" sz="3600" dirty="0">
                <a:latin typeface="+mn-lt"/>
              </a:rPr>
            </a:br>
            <a:r>
              <a:rPr lang="tr-TR" sz="3600" dirty="0">
                <a:latin typeface="+mn-lt"/>
              </a:rPr>
              <a:t>Cezai sorumluluk açısından aile hekimliği uzmanlarını ilgilendiren kanun maddeleri:</a:t>
            </a:r>
          </a:p>
        </p:txBody>
      </p:sp>
      <p:sp>
        <p:nvSpPr>
          <p:cNvPr id="3" name="İçerik Yer Tutucusu 2">
            <a:extLst>
              <a:ext uri="{FF2B5EF4-FFF2-40B4-BE49-F238E27FC236}"/>
            </a:extLst>
          </p:cNvPr>
          <p:cNvSpPr>
            <a:spLocks noGrp="1"/>
          </p:cNvSpPr>
          <p:nvPr>
            <p:ph idx="1"/>
          </p:nvPr>
        </p:nvSpPr>
        <p:spPr>
          <a:xfrm>
            <a:off x="838200" y="1498600"/>
            <a:ext cx="10515600" cy="5207000"/>
          </a:xfrm>
        </p:spPr>
        <p:txBody>
          <a:bodyPr rtlCol="0">
            <a:normAutofit fontScale="85000" lnSpcReduction="20000"/>
          </a:bodyPr>
          <a:lstStyle/>
          <a:p>
            <a:pPr fontAlgn="auto">
              <a:spcAft>
                <a:spcPts val="0"/>
              </a:spcAft>
              <a:buFont typeface="Arial" panose="020B0604020202020204" pitchFamily="34" charset="0"/>
              <a:buChar char="•"/>
              <a:defRPr/>
            </a:pPr>
            <a:r>
              <a:rPr lang="tr-TR" b="1" dirty="0"/>
              <a:t>A:Kamu idaresinin güvenilirliği ve işleyişine karşı suçlar:</a:t>
            </a:r>
          </a:p>
          <a:p>
            <a:pPr marL="0" indent="0" fontAlgn="auto">
              <a:spcAft>
                <a:spcPts val="0"/>
              </a:spcAft>
              <a:buFont typeface="Arial" panose="020B0604020202020204" pitchFamily="34" charset="0"/>
              <a:buNone/>
              <a:defRPr/>
            </a:pPr>
            <a:r>
              <a:rPr lang="tr-TR" b="1" dirty="0"/>
              <a:t>    İrtikap:</a:t>
            </a:r>
          </a:p>
          <a:p>
            <a:pPr marL="0" indent="0" fontAlgn="auto">
              <a:spcAft>
                <a:spcPts val="0"/>
              </a:spcAft>
              <a:buFont typeface="Arial" panose="020B0604020202020204" pitchFamily="34" charset="0"/>
              <a:buNone/>
              <a:defRPr/>
            </a:pPr>
            <a:r>
              <a:rPr lang="tr-TR" dirty="0"/>
              <a:t>    İki başlık altında inceleyebiliriz.</a:t>
            </a:r>
          </a:p>
          <a:p>
            <a:pPr marL="0" indent="0" fontAlgn="auto">
              <a:spcAft>
                <a:spcPts val="0"/>
              </a:spcAft>
              <a:buFont typeface="Arial" panose="020B0604020202020204" pitchFamily="34" charset="0"/>
              <a:buNone/>
              <a:defRPr/>
            </a:pPr>
            <a:endParaRPr lang="tr-TR" dirty="0"/>
          </a:p>
          <a:p>
            <a:pPr marL="0" indent="0" fontAlgn="auto">
              <a:spcAft>
                <a:spcPts val="0"/>
              </a:spcAft>
              <a:buFont typeface="Arial" panose="020B0604020202020204" pitchFamily="34" charset="0"/>
              <a:buNone/>
              <a:defRPr/>
            </a:pPr>
            <a:r>
              <a:rPr lang="tr-TR" b="1" dirty="0"/>
              <a:t>   a)İcbar;</a:t>
            </a:r>
          </a:p>
          <a:p>
            <a:pPr marL="0" indent="0" fontAlgn="auto">
              <a:spcAft>
                <a:spcPts val="0"/>
              </a:spcAft>
              <a:buFont typeface="Arial" panose="020B0604020202020204" pitchFamily="34" charset="0"/>
              <a:buNone/>
              <a:defRPr/>
            </a:pPr>
            <a:r>
              <a:rPr lang="tr-TR" dirty="0"/>
              <a:t>     ‘Birine istemediği bir işi zorla yaptırmak, zorlamak, zorunda bırakmak’ </a:t>
            </a:r>
          </a:p>
          <a:p>
            <a:pPr marL="0" indent="0" fontAlgn="auto">
              <a:spcAft>
                <a:spcPts val="0"/>
              </a:spcAft>
              <a:buFont typeface="Arial" panose="020B0604020202020204" pitchFamily="34" charset="0"/>
              <a:buNone/>
              <a:defRPr/>
            </a:pPr>
            <a:r>
              <a:rPr lang="tr-TR" dirty="0"/>
              <a:t>     -Bıçak parası, yatak parası.. ile talep edilen maddi ve ya manevi kazanç… </a:t>
            </a:r>
          </a:p>
          <a:p>
            <a:pPr marL="0" indent="0" fontAlgn="auto">
              <a:spcAft>
                <a:spcPts val="0"/>
              </a:spcAft>
              <a:buFont typeface="Arial" panose="020B0604020202020204" pitchFamily="34" charset="0"/>
              <a:buNone/>
              <a:defRPr/>
            </a:pPr>
            <a:r>
              <a:rPr lang="tr-TR" b="1" dirty="0"/>
              <a:t>   </a:t>
            </a:r>
          </a:p>
          <a:p>
            <a:pPr marL="0" indent="0" fontAlgn="auto">
              <a:spcAft>
                <a:spcPts val="0"/>
              </a:spcAft>
              <a:buFont typeface="Arial" panose="020B0604020202020204" pitchFamily="34" charset="0"/>
              <a:buNone/>
              <a:defRPr/>
            </a:pPr>
            <a:r>
              <a:rPr lang="tr-TR" b="1" dirty="0"/>
              <a:t>   b)İkna;</a:t>
            </a:r>
          </a:p>
          <a:p>
            <a:pPr marL="0" indent="0" fontAlgn="auto">
              <a:spcAft>
                <a:spcPts val="0"/>
              </a:spcAft>
              <a:buFont typeface="Arial" panose="020B0604020202020204" pitchFamily="34" charset="0"/>
              <a:buNone/>
              <a:defRPr/>
            </a:pPr>
            <a:r>
              <a:rPr lang="tr-TR" dirty="0"/>
              <a:t>     ‘İnsanlara akılcı ve simgesel yollarla bir fikir, tutum veya eylemin benimsetilmesi’</a:t>
            </a:r>
          </a:p>
          <a:p>
            <a:pPr marL="0" indent="0" fontAlgn="auto">
              <a:spcAft>
                <a:spcPts val="0"/>
              </a:spcAft>
              <a:buFont typeface="Arial" panose="020B0604020202020204" pitchFamily="34" charset="0"/>
              <a:buNone/>
              <a:defRPr/>
            </a:pPr>
            <a:r>
              <a:rPr lang="tr-TR" dirty="0"/>
              <a:t>     -Anlaşmalı olunan görüntüleme merkezine hasta gönderilmesi veya eczane veya </a:t>
            </a:r>
          </a:p>
          <a:p>
            <a:pPr marL="0" indent="0" fontAlgn="auto">
              <a:spcAft>
                <a:spcPts val="0"/>
              </a:spcAft>
              <a:buFont typeface="Arial" panose="020B0604020202020204" pitchFamily="34" charset="0"/>
              <a:buNone/>
              <a:defRPr/>
            </a:pPr>
            <a:r>
              <a:rPr lang="tr-TR" dirty="0"/>
              <a:t>     medikal ile anlaşma yapılması</a:t>
            </a:r>
          </a:p>
          <a:p>
            <a:pPr marL="0" indent="0" fontAlgn="auto">
              <a:spcAft>
                <a:spcPts val="0"/>
              </a:spcAft>
              <a:buFont typeface="Arial" panose="020B0604020202020204" pitchFamily="34" charset="0"/>
              <a:buNone/>
              <a:defRPr/>
            </a:pPr>
            <a:r>
              <a:rPr lang="tr-TR" dirty="0"/>
              <a:t>    </a:t>
            </a:r>
          </a:p>
          <a:p>
            <a:pPr marL="0" indent="0" fontAlgn="auto">
              <a:spcAft>
                <a:spcPts val="0"/>
              </a:spcAft>
              <a:buFont typeface="Arial" panose="020B0604020202020204" pitchFamily="34" charset="0"/>
              <a:buNone/>
              <a:defRPr/>
            </a:pPr>
            <a:endParaRPr lang="tr-TR" dirty="0"/>
          </a:p>
          <a:p>
            <a:pPr marL="0" indent="0" fontAlgn="auto">
              <a:spcAft>
                <a:spcPts val="0"/>
              </a:spcAft>
              <a:buFont typeface="Arial" panose="020B0604020202020204" pitchFamily="34" charset="0"/>
              <a:buNone/>
              <a:defRPr/>
            </a:pPr>
            <a:endParaRPr lang="tr-T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a:xfrm>
            <a:off x="838200" y="228600"/>
            <a:ext cx="10515600" cy="1325563"/>
          </a:xfrm>
        </p:spPr>
        <p:txBody>
          <a:bodyPr rtlCol="0">
            <a:normAutofit/>
          </a:bodyPr>
          <a:lstStyle/>
          <a:p>
            <a:pPr fontAlgn="auto">
              <a:spcAft>
                <a:spcPts val="0"/>
              </a:spcAft>
              <a:defRPr/>
            </a:pPr>
            <a:r>
              <a:rPr lang="tr-TR" sz="3600" dirty="0">
                <a:latin typeface="+mn-lt"/>
              </a:rPr>
              <a:t>Cezai sorumluluk açısından aile hekimliği uzmanlarını ilgilendiren kanun maddeleri:</a:t>
            </a:r>
          </a:p>
        </p:txBody>
      </p:sp>
      <p:sp>
        <p:nvSpPr>
          <p:cNvPr id="3" name="İçerik Yer Tutucusu 2">
            <a:extLst>
              <a:ext uri="{FF2B5EF4-FFF2-40B4-BE49-F238E27FC236}"/>
            </a:extLst>
          </p:cNvPr>
          <p:cNvSpPr>
            <a:spLocks noGrp="1"/>
          </p:cNvSpPr>
          <p:nvPr>
            <p:ph idx="1"/>
          </p:nvPr>
        </p:nvSpPr>
        <p:spPr>
          <a:xfrm>
            <a:off x="838200" y="1825625"/>
            <a:ext cx="10515600" cy="4803775"/>
          </a:xfrm>
        </p:spPr>
        <p:txBody>
          <a:bodyPr rtlCol="0">
            <a:normAutofit fontScale="92500" lnSpcReduction="20000"/>
          </a:bodyPr>
          <a:lstStyle/>
          <a:p>
            <a:pPr fontAlgn="auto">
              <a:spcAft>
                <a:spcPts val="0"/>
              </a:spcAft>
              <a:buFont typeface="Arial" panose="020B0604020202020204" pitchFamily="34" charset="0"/>
              <a:buChar char="•"/>
              <a:defRPr/>
            </a:pPr>
            <a:r>
              <a:rPr lang="tr-TR" b="1" dirty="0"/>
              <a:t>A:Kamu idaresinin güvenilirliği ve işleyişine karşı suçlar: </a:t>
            </a:r>
          </a:p>
          <a:p>
            <a:pPr marL="0" indent="0" fontAlgn="auto">
              <a:spcAft>
                <a:spcPts val="0"/>
              </a:spcAft>
              <a:buFont typeface="Arial" panose="020B0604020202020204" pitchFamily="34" charset="0"/>
              <a:buNone/>
              <a:defRPr/>
            </a:pPr>
            <a:r>
              <a:rPr lang="tr-TR" b="1" dirty="0"/>
              <a:t>   Rüşvet:</a:t>
            </a:r>
          </a:p>
          <a:p>
            <a:pPr marL="0" indent="0" fontAlgn="auto">
              <a:spcAft>
                <a:spcPts val="0"/>
              </a:spcAft>
              <a:buFont typeface="Arial" panose="020B0604020202020204" pitchFamily="34" charset="0"/>
              <a:buNone/>
              <a:defRPr/>
            </a:pPr>
            <a:endParaRPr lang="tr-TR" b="1" dirty="0"/>
          </a:p>
          <a:p>
            <a:pPr fontAlgn="auto">
              <a:spcAft>
                <a:spcPts val="0"/>
              </a:spcAft>
              <a:buFont typeface="Arial" panose="020B0604020202020204" pitchFamily="34" charset="0"/>
              <a:buChar char="•"/>
              <a:defRPr/>
            </a:pPr>
            <a:r>
              <a:rPr lang="tr-TR" dirty="0"/>
              <a:t>Rüşvet, bir kamu görevlisinin, görevinin gereklerine aykırı olarak bir işi </a:t>
            </a:r>
          </a:p>
          <a:p>
            <a:pPr marL="0" indent="0" fontAlgn="auto">
              <a:spcAft>
                <a:spcPts val="0"/>
              </a:spcAft>
              <a:buFont typeface="Arial" panose="020B0604020202020204" pitchFamily="34" charset="0"/>
              <a:buNone/>
              <a:defRPr/>
            </a:pPr>
            <a:r>
              <a:rPr lang="tr-TR" dirty="0"/>
              <a:t>   yapması veya yapmaması için kişiyle vardığı anlaşma çerçevesinde bir yarar </a:t>
            </a:r>
          </a:p>
          <a:p>
            <a:pPr marL="0" indent="0" fontAlgn="auto">
              <a:spcAft>
                <a:spcPts val="0"/>
              </a:spcAft>
              <a:buFont typeface="Arial" panose="020B0604020202020204" pitchFamily="34" charset="0"/>
              <a:buNone/>
              <a:defRPr/>
            </a:pPr>
            <a:r>
              <a:rPr lang="tr-TR" dirty="0"/>
              <a:t>   sağlamasıdır. </a:t>
            </a:r>
          </a:p>
          <a:p>
            <a:pPr marL="0" indent="0" fontAlgn="auto">
              <a:spcAft>
                <a:spcPts val="0"/>
              </a:spcAft>
              <a:buFont typeface="Arial" panose="020B0604020202020204" pitchFamily="34" charset="0"/>
              <a:buNone/>
              <a:defRPr/>
            </a:pPr>
            <a:endParaRPr lang="tr-TR" dirty="0"/>
          </a:p>
          <a:p>
            <a:pPr fontAlgn="auto">
              <a:spcAft>
                <a:spcPts val="0"/>
              </a:spcAft>
              <a:buFont typeface="Arial" panose="020B0604020202020204" pitchFamily="34" charset="0"/>
              <a:buChar char="•"/>
              <a:defRPr/>
            </a:pPr>
            <a:r>
              <a:rPr lang="tr-TR" dirty="0"/>
              <a:t>İrtikap ve rüşvet arasında ciddi fark vardır.</a:t>
            </a:r>
          </a:p>
          <a:p>
            <a:pPr fontAlgn="auto">
              <a:spcAft>
                <a:spcPts val="0"/>
              </a:spcAft>
              <a:buFont typeface="Arial" panose="020B0604020202020204" pitchFamily="34" charset="0"/>
              <a:buChar char="•"/>
              <a:defRPr/>
            </a:pPr>
            <a:endParaRPr lang="tr-TR" dirty="0"/>
          </a:p>
          <a:p>
            <a:pPr fontAlgn="auto">
              <a:spcAft>
                <a:spcPts val="0"/>
              </a:spcAft>
              <a:buFont typeface="Arial" panose="020B0604020202020204" pitchFamily="34" charset="0"/>
              <a:buChar char="•"/>
              <a:defRPr/>
            </a:pPr>
            <a:r>
              <a:rPr lang="tr-TR" dirty="0"/>
              <a:t>İrtikapta bir taraf istememekte ancak rüşvette her iki tarafta yapılan yasal </a:t>
            </a:r>
          </a:p>
          <a:p>
            <a:pPr marL="0" indent="0" fontAlgn="auto">
              <a:spcAft>
                <a:spcPts val="0"/>
              </a:spcAft>
              <a:buFont typeface="Arial" panose="020B0604020202020204" pitchFamily="34" charset="0"/>
              <a:buNone/>
              <a:defRPr/>
            </a:pPr>
            <a:r>
              <a:rPr lang="tr-TR" dirty="0"/>
              <a:t>   olmayan işlemden memnundur.</a:t>
            </a:r>
          </a:p>
          <a:p>
            <a:pPr marL="0" indent="0" fontAlgn="auto">
              <a:spcAft>
                <a:spcPts val="0"/>
              </a:spcAft>
              <a:buFont typeface="Arial" panose="020B0604020202020204" pitchFamily="34" charset="0"/>
              <a:buNone/>
              <a:defRPr/>
            </a:pPr>
            <a:endParaRPr lang="tr-TR" dirty="0"/>
          </a:p>
          <a:p>
            <a:pPr marL="0" indent="0" fontAlgn="auto">
              <a:spcAft>
                <a:spcPts val="0"/>
              </a:spcAft>
              <a:buFont typeface="Arial" panose="020B0604020202020204" pitchFamily="34" charset="0"/>
              <a:buNone/>
              <a:defRPr/>
            </a:pPr>
            <a:endParaRPr lang="tr-TR" b="1" dirty="0"/>
          </a:p>
          <a:p>
            <a:pPr fontAlgn="auto">
              <a:spcAft>
                <a:spcPts val="0"/>
              </a:spcAft>
              <a:buFont typeface="Arial" panose="020B0604020202020204" pitchFamily="34" charset="0"/>
              <a:buChar char="•"/>
              <a:defRPr/>
            </a:pPr>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a:xfrm>
            <a:off x="825500" y="309563"/>
            <a:ext cx="10515600" cy="1325562"/>
          </a:xfrm>
        </p:spPr>
        <p:txBody>
          <a:bodyPr rtlCol="0">
            <a:normAutofit fontScale="90000"/>
          </a:bodyPr>
          <a:lstStyle/>
          <a:p>
            <a:pPr fontAlgn="auto">
              <a:spcAft>
                <a:spcPts val="0"/>
              </a:spcAft>
              <a:defRPr/>
            </a:pPr>
            <a:r>
              <a:rPr lang="tr-TR" sz="3600" dirty="0"/>
              <a:t/>
            </a:r>
            <a:br>
              <a:rPr lang="tr-TR" sz="3600" dirty="0"/>
            </a:br>
            <a:r>
              <a:rPr lang="tr-TR" sz="3600" dirty="0"/>
              <a:t/>
            </a:r>
            <a:br>
              <a:rPr lang="tr-TR" sz="3600" dirty="0"/>
            </a:br>
            <a:r>
              <a:rPr lang="tr-TR" sz="4000" dirty="0">
                <a:latin typeface="+mn-lt"/>
              </a:rPr>
              <a:t>Aile Hekimliğinde Zor Durumlar ve Yasal Boyutu</a:t>
            </a:r>
            <a:r>
              <a:rPr lang="tr-TR" sz="3600" b="1" dirty="0"/>
              <a:t/>
            </a:r>
            <a:br>
              <a:rPr lang="tr-TR" sz="3600" b="1" dirty="0"/>
            </a:br>
            <a:endParaRPr lang="tr-TR" sz="3600" b="1" dirty="0"/>
          </a:p>
        </p:txBody>
      </p:sp>
      <p:sp>
        <p:nvSpPr>
          <p:cNvPr id="3" name="İçerik Yer Tutucusu 2">
            <a:extLst>
              <a:ext uri="{FF2B5EF4-FFF2-40B4-BE49-F238E27FC236}"/>
            </a:extLst>
          </p:cNvPr>
          <p:cNvSpPr>
            <a:spLocks noGrp="1"/>
          </p:cNvSpPr>
          <p:nvPr>
            <p:ph idx="1"/>
          </p:nvPr>
        </p:nvSpPr>
        <p:spPr/>
        <p:txBody>
          <a:bodyPr rtlCol="0">
            <a:normAutofit/>
          </a:bodyPr>
          <a:lstStyle/>
          <a:p>
            <a:pPr fontAlgn="auto">
              <a:spcAft>
                <a:spcPts val="0"/>
              </a:spcAft>
              <a:buFont typeface="Arial" panose="020B0604020202020204" pitchFamily="34" charset="0"/>
              <a:buChar char="•"/>
              <a:defRPr/>
            </a:pPr>
            <a:endParaRPr lang="tr-TR" sz="3600" b="1" dirty="0"/>
          </a:p>
          <a:p>
            <a:pPr fontAlgn="auto">
              <a:spcAft>
                <a:spcPts val="0"/>
              </a:spcAft>
              <a:buFont typeface="Arial" panose="020B0604020202020204" pitchFamily="34" charset="0"/>
              <a:buChar char="•"/>
              <a:defRPr/>
            </a:pPr>
            <a:r>
              <a:rPr lang="tr-TR" b="1" dirty="0"/>
              <a:t>Tıbbı Uygulama Hataları </a:t>
            </a:r>
          </a:p>
          <a:p>
            <a:pPr fontAlgn="auto">
              <a:spcAft>
                <a:spcPts val="0"/>
              </a:spcAft>
              <a:buFont typeface="Arial" panose="020B0604020202020204" pitchFamily="34" charset="0"/>
              <a:buChar char="•"/>
              <a:defRPr/>
            </a:pPr>
            <a:r>
              <a:rPr lang="tr-TR" dirty="0"/>
              <a:t>Raporlar </a:t>
            </a:r>
          </a:p>
          <a:p>
            <a:pPr fontAlgn="auto">
              <a:spcAft>
                <a:spcPts val="0"/>
              </a:spcAft>
              <a:buFont typeface="Arial" panose="020B0604020202020204" pitchFamily="34" charset="0"/>
              <a:buChar char="•"/>
              <a:defRPr/>
            </a:pPr>
            <a:r>
              <a:rPr lang="tr-TR" dirty="0"/>
              <a:t>Geleneksel ve Tamamlayıcı Tıp Uygulamaları </a:t>
            </a:r>
          </a:p>
          <a:p>
            <a:pPr fontAlgn="auto">
              <a:spcAft>
                <a:spcPts val="0"/>
              </a:spcAft>
              <a:buFont typeface="Arial" panose="020B0604020202020204" pitchFamily="34" charset="0"/>
              <a:buChar char="•"/>
              <a:defRPr/>
            </a:pPr>
            <a:r>
              <a:rPr lang="tr-TR" dirty="0"/>
              <a:t>İletişim </a:t>
            </a:r>
          </a:p>
          <a:p>
            <a:pPr marL="0" indent="0" fontAlgn="auto">
              <a:spcAft>
                <a:spcPts val="0"/>
              </a:spcAft>
              <a:buFont typeface="Arial" panose="020B0604020202020204" pitchFamily="34" charset="0"/>
              <a:buNone/>
              <a:defRPr/>
            </a:pPr>
            <a:endParaRPr lang="tr-TR" dirty="0"/>
          </a:p>
          <a:p>
            <a:pPr fontAlgn="auto">
              <a:spcAft>
                <a:spcPts val="0"/>
              </a:spcAft>
              <a:buFont typeface="Arial" panose="020B0604020202020204" pitchFamily="34" charset="0"/>
              <a:buChar char="•"/>
              <a:defRPr/>
            </a:pPr>
            <a:endParaRPr lang="tr-T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rmAutofit/>
          </a:bodyPr>
          <a:lstStyle/>
          <a:p>
            <a:pPr fontAlgn="auto">
              <a:spcAft>
                <a:spcPts val="0"/>
              </a:spcAft>
              <a:defRPr/>
            </a:pPr>
            <a:r>
              <a:rPr lang="tr-TR" sz="3600" dirty="0">
                <a:latin typeface="+mn-lt"/>
              </a:rPr>
              <a:t>Cezai sorumluluk açısından aile hekimliği uzmanlarını ilgilendiren kanun maddeleri:</a:t>
            </a:r>
          </a:p>
        </p:txBody>
      </p:sp>
      <p:sp>
        <p:nvSpPr>
          <p:cNvPr id="3" name="İçerik Yer Tutucusu 2">
            <a:extLst>
              <a:ext uri="{FF2B5EF4-FFF2-40B4-BE49-F238E27FC236}"/>
            </a:extLst>
          </p:cNvPr>
          <p:cNvSpPr>
            <a:spLocks noGrp="1"/>
          </p:cNvSpPr>
          <p:nvPr>
            <p:ph idx="1"/>
          </p:nvPr>
        </p:nvSpPr>
        <p:spPr/>
        <p:txBody>
          <a:bodyPr rtlCol="0">
            <a:normAutofit/>
          </a:bodyPr>
          <a:lstStyle/>
          <a:p>
            <a:pPr fontAlgn="auto">
              <a:spcAft>
                <a:spcPts val="0"/>
              </a:spcAft>
              <a:buFont typeface="Arial" panose="020B0604020202020204" pitchFamily="34" charset="0"/>
              <a:buChar char="•"/>
              <a:defRPr/>
            </a:pPr>
            <a:r>
              <a:rPr lang="tr-TR" sz="2600" b="1" dirty="0"/>
              <a:t>A:Kamu idaresinin güvenilirliği ve işleyişine karşı suçlar: </a:t>
            </a:r>
          </a:p>
          <a:p>
            <a:pPr marL="0" indent="0" fontAlgn="auto">
              <a:spcAft>
                <a:spcPts val="0"/>
              </a:spcAft>
              <a:buFont typeface="Arial" panose="020B0604020202020204" pitchFamily="34" charset="0"/>
              <a:buNone/>
              <a:defRPr/>
            </a:pPr>
            <a:r>
              <a:rPr lang="tr-TR" sz="2600" b="1" dirty="0"/>
              <a:t>   Rüşvet:</a:t>
            </a:r>
          </a:p>
          <a:p>
            <a:pPr fontAlgn="auto">
              <a:spcAft>
                <a:spcPts val="0"/>
              </a:spcAft>
              <a:buFont typeface="Arial" panose="020B0604020202020204" pitchFamily="34" charset="0"/>
              <a:buChar char="•"/>
              <a:defRPr/>
            </a:pPr>
            <a:endParaRPr lang="tr-TR" sz="2600" dirty="0"/>
          </a:p>
          <a:p>
            <a:pPr marL="0" indent="0" fontAlgn="auto">
              <a:spcAft>
                <a:spcPts val="0"/>
              </a:spcAft>
              <a:buFont typeface="Arial" panose="020B0604020202020204" pitchFamily="34" charset="0"/>
              <a:buNone/>
              <a:defRPr/>
            </a:pPr>
            <a:r>
              <a:rPr lang="tr-TR" sz="2600" dirty="0"/>
              <a:t>  -Maddi veya manevi bir kazanç sonucunda haksız rapor verme, reçete </a:t>
            </a:r>
          </a:p>
          <a:p>
            <a:pPr marL="0" indent="0" fontAlgn="auto">
              <a:spcAft>
                <a:spcPts val="0"/>
              </a:spcAft>
              <a:buFont typeface="Arial" panose="020B0604020202020204" pitchFamily="34" charset="0"/>
              <a:buNone/>
              <a:defRPr/>
            </a:pPr>
            <a:r>
              <a:rPr lang="tr-TR" sz="2600" dirty="0"/>
              <a:t>   üzerinde tahrifat yaparak haksız kazanç elde etme </a:t>
            </a:r>
          </a:p>
          <a:p>
            <a:pPr fontAlgn="auto">
              <a:spcAft>
                <a:spcPts val="0"/>
              </a:spcAft>
              <a:buFont typeface="Arial" panose="020B0604020202020204" pitchFamily="34" charset="0"/>
              <a:buChar char="•"/>
              <a:defRPr/>
            </a:pPr>
            <a:endParaRPr lang="tr-TR"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Autofit/>
          </a:bodyPr>
          <a:lstStyle/>
          <a:p>
            <a:pPr fontAlgn="auto">
              <a:spcAft>
                <a:spcPts val="0"/>
              </a:spcAft>
              <a:defRPr/>
            </a:pPr>
            <a:r>
              <a:rPr lang="tr-TR" sz="3600" dirty="0">
                <a:latin typeface="+mn-lt"/>
              </a:rPr>
              <a:t>Cezai sorumluluk açısından aile hekimliği uzmanlarını ilgilendiren kanun maddeleri:</a:t>
            </a:r>
          </a:p>
        </p:txBody>
      </p:sp>
      <p:sp>
        <p:nvSpPr>
          <p:cNvPr id="3" name="İçerik Yer Tutucusu 2">
            <a:extLst>
              <a:ext uri="{FF2B5EF4-FFF2-40B4-BE49-F238E27FC236}"/>
            </a:extLst>
          </p:cNvPr>
          <p:cNvSpPr>
            <a:spLocks noGrp="1"/>
          </p:cNvSpPr>
          <p:nvPr>
            <p:ph idx="1"/>
          </p:nvPr>
        </p:nvSpPr>
        <p:spPr/>
        <p:txBody>
          <a:bodyPr rtlCol="0">
            <a:normAutofit fontScale="92500"/>
          </a:bodyPr>
          <a:lstStyle/>
          <a:p>
            <a:pPr fontAlgn="auto">
              <a:spcAft>
                <a:spcPts val="0"/>
              </a:spcAft>
              <a:buFont typeface="Arial" panose="020B0604020202020204" pitchFamily="34" charset="0"/>
              <a:buChar char="•"/>
              <a:defRPr/>
            </a:pPr>
            <a:r>
              <a:rPr lang="tr-TR" b="1" dirty="0"/>
              <a:t>A:Kamu idaresinin güvenilirliği ve işleyişine karşı suçlar: </a:t>
            </a:r>
          </a:p>
          <a:p>
            <a:pPr marL="0" indent="0" fontAlgn="auto">
              <a:spcAft>
                <a:spcPts val="0"/>
              </a:spcAft>
              <a:buFont typeface="Arial" panose="020B0604020202020204" pitchFamily="34" charset="0"/>
              <a:buNone/>
              <a:defRPr/>
            </a:pPr>
            <a:r>
              <a:rPr lang="tr-TR" b="1" dirty="0"/>
              <a:t>   Görevi kötüye kullanma:</a:t>
            </a:r>
          </a:p>
          <a:p>
            <a:pPr marL="0" indent="0" fontAlgn="auto">
              <a:spcAft>
                <a:spcPts val="0"/>
              </a:spcAft>
              <a:buFont typeface="Arial" panose="020B0604020202020204" pitchFamily="34" charset="0"/>
              <a:buNone/>
              <a:defRPr/>
            </a:pPr>
            <a:endParaRPr lang="tr-TR" b="1" dirty="0"/>
          </a:p>
          <a:p>
            <a:pPr marL="0" indent="0" fontAlgn="auto">
              <a:spcAft>
                <a:spcPts val="0"/>
              </a:spcAft>
              <a:buFont typeface="Arial" panose="020B0604020202020204" pitchFamily="34" charset="0"/>
              <a:buNone/>
              <a:defRPr/>
            </a:pPr>
            <a:r>
              <a:rPr lang="tr-TR" dirty="0"/>
              <a:t>  -Kanunda ayrıca suç olarak tanımlanan haller dışında;</a:t>
            </a:r>
          </a:p>
          <a:p>
            <a:pPr marL="0" indent="0" fontAlgn="auto">
              <a:spcAft>
                <a:spcPts val="0"/>
              </a:spcAft>
              <a:buFont typeface="Arial" panose="020B0604020202020204" pitchFamily="34" charset="0"/>
              <a:buNone/>
              <a:defRPr/>
            </a:pPr>
            <a:r>
              <a:rPr lang="tr-TR" i="1" dirty="0"/>
              <a:t> </a:t>
            </a:r>
            <a:r>
              <a:rPr lang="tr-TR" b="1" i="1" dirty="0"/>
              <a:t> görevinin gereklerine aykırı hareket etmek </a:t>
            </a:r>
            <a:r>
              <a:rPr lang="tr-TR" dirty="0"/>
              <a:t>veya </a:t>
            </a:r>
          </a:p>
          <a:p>
            <a:pPr marL="0" indent="0" fontAlgn="auto">
              <a:spcAft>
                <a:spcPts val="0"/>
              </a:spcAft>
              <a:buFont typeface="Arial" panose="020B0604020202020204" pitchFamily="34" charset="0"/>
              <a:buNone/>
              <a:defRPr/>
            </a:pPr>
            <a:r>
              <a:rPr lang="tr-TR" b="1" i="1" dirty="0"/>
              <a:t>  görevinin gereklerini yapmakta ihmal veya gecikme göstermek</a:t>
            </a:r>
            <a:r>
              <a:rPr lang="tr-TR" dirty="0"/>
              <a:t> suretiyle, </a:t>
            </a:r>
          </a:p>
          <a:p>
            <a:pPr marL="0" indent="0" fontAlgn="auto">
              <a:spcAft>
                <a:spcPts val="0"/>
              </a:spcAft>
              <a:buFont typeface="Arial" panose="020B0604020202020204" pitchFamily="34" charset="0"/>
              <a:buNone/>
              <a:defRPr/>
            </a:pPr>
            <a:r>
              <a:rPr lang="tr-TR" dirty="0"/>
              <a:t>  kişilerin mağduriyetine veya kamunun zararına neden olma ya da kişilere </a:t>
            </a:r>
          </a:p>
          <a:p>
            <a:pPr marL="0" indent="0" fontAlgn="auto">
              <a:spcAft>
                <a:spcPts val="0"/>
              </a:spcAft>
              <a:buFont typeface="Arial" panose="020B0604020202020204" pitchFamily="34" charset="0"/>
              <a:buNone/>
              <a:defRPr/>
            </a:pPr>
            <a:r>
              <a:rPr lang="tr-TR" dirty="0"/>
              <a:t>  haksız bir kazanç sağlama durumudur.</a:t>
            </a:r>
            <a:endParaRPr lang="tr-TR" b="1" dirty="0"/>
          </a:p>
          <a:p>
            <a:pPr marL="0" indent="0" fontAlgn="auto">
              <a:spcAft>
                <a:spcPts val="0"/>
              </a:spcAft>
              <a:buFont typeface="Arial" panose="020B0604020202020204" pitchFamily="34" charset="0"/>
              <a:buNone/>
              <a:defRPr/>
            </a:pPr>
            <a:endParaRPr lang="tr-TR" b="1" dirty="0"/>
          </a:p>
          <a:p>
            <a:pPr marL="0" indent="0" fontAlgn="auto">
              <a:spcAft>
                <a:spcPts val="0"/>
              </a:spcAft>
              <a:buFont typeface="Arial" panose="020B0604020202020204" pitchFamily="34" charset="0"/>
              <a:buNone/>
              <a:defRPr/>
            </a:pPr>
            <a:endParaRPr lang="tr-T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a:xfrm>
            <a:off x="838200" y="304800"/>
            <a:ext cx="10515600" cy="1325563"/>
          </a:xfrm>
        </p:spPr>
        <p:txBody>
          <a:bodyPr rtlCol="0">
            <a:noAutofit/>
          </a:bodyPr>
          <a:lstStyle/>
          <a:p>
            <a:pPr fontAlgn="auto">
              <a:spcAft>
                <a:spcPts val="0"/>
              </a:spcAft>
              <a:defRPr/>
            </a:pPr>
            <a:r>
              <a:rPr lang="tr-TR" sz="3600" dirty="0">
                <a:latin typeface="+mn-lt"/>
              </a:rPr>
              <a:t>Cezai sorumluluk açısından aile hekimliği uzmanlarını ilgilendiren kanun maddeleri:</a:t>
            </a:r>
          </a:p>
        </p:txBody>
      </p:sp>
      <p:sp>
        <p:nvSpPr>
          <p:cNvPr id="3" name="İçerik Yer Tutucusu 2">
            <a:extLst>
              <a:ext uri="{FF2B5EF4-FFF2-40B4-BE49-F238E27FC236}"/>
            </a:extLst>
          </p:cNvPr>
          <p:cNvSpPr>
            <a:spLocks noGrp="1"/>
          </p:cNvSpPr>
          <p:nvPr>
            <p:ph idx="1"/>
          </p:nvPr>
        </p:nvSpPr>
        <p:spPr/>
        <p:txBody>
          <a:bodyPr rtlCol="0">
            <a:normAutofit/>
          </a:bodyPr>
          <a:lstStyle/>
          <a:p>
            <a:pPr fontAlgn="auto">
              <a:spcAft>
                <a:spcPts val="0"/>
              </a:spcAft>
              <a:buFont typeface="Arial" panose="020B0604020202020204" pitchFamily="34" charset="0"/>
              <a:buChar char="•"/>
              <a:defRPr/>
            </a:pPr>
            <a:r>
              <a:rPr lang="tr-TR" sz="2600" b="1" dirty="0"/>
              <a:t>A:Kamu idaresinin güvenilirliği ve işleyişine karşı suçlar: </a:t>
            </a:r>
          </a:p>
          <a:p>
            <a:pPr marL="0" indent="0" fontAlgn="auto">
              <a:spcAft>
                <a:spcPts val="0"/>
              </a:spcAft>
              <a:buFont typeface="Arial" panose="020B0604020202020204" pitchFamily="34" charset="0"/>
              <a:buNone/>
              <a:defRPr/>
            </a:pPr>
            <a:r>
              <a:rPr lang="tr-TR" sz="2600" b="1" dirty="0"/>
              <a:t>  Görevi kötüye kullanma:</a:t>
            </a:r>
            <a:endParaRPr lang="tr-TR" sz="2600" dirty="0"/>
          </a:p>
          <a:p>
            <a:pPr fontAlgn="auto">
              <a:spcAft>
                <a:spcPts val="0"/>
              </a:spcAft>
              <a:buFont typeface="Arial" panose="020B0604020202020204" pitchFamily="34" charset="0"/>
              <a:buChar char="•"/>
              <a:defRPr/>
            </a:pPr>
            <a:endParaRPr lang="tr-TR" sz="2600" dirty="0"/>
          </a:p>
          <a:p>
            <a:pPr fontAlgn="auto">
              <a:spcAft>
                <a:spcPts val="0"/>
              </a:spcAft>
              <a:buFont typeface="Arial" panose="020B0604020202020204" pitchFamily="34" charset="0"/>
              <a:buChar char="•"/>
              <a:defRPr/>
            </a:pPr>
            <a:r>
              <a:rPr lang="tr-TR" sz="2600" dirty="0"/>
              <a:t>TCK ile devlet memurlarından;</a:t>
            </a:r>
          </a:p>
          <a:p>
            <a:pPr marL="0" indent="0" fontAlgn="auto">
              <a:spcAft>
                <a:spcPts val="0"/>
              </a:spcAft>
              <a:buFont typeface="Arial" panose="020B0604020202020204" pitchFamily="34" charset="0"/>
              <a:buNone/>
              <a:defRPr/>
            </a:pPr>
            <a:r>
              <a:rPr lang="tr-TR" sz="2600" dirty="0"/>
              <a:t>  -yapmakla zorunlu bulundukları kamu görevlerini,</a:t>
            </a:r>
          </a:p>
          <a:p>
            <a:pPr marL="0" indent="0" fontAlgn="auto">
              <a:spcAft>
                <a:spcPts val="0"/>
              </a:spcAft>
              <a:buFont typeface="Arial" panose="020B0604020202020204" pitchFamily="34" charset="0"/>
              <a:buNone/>
              <a:defRPr/>
            </a:pPr>
            <a:r>
              <a:rPr lang="tr-TR" sz="2600" dirty="0"/>
              <a:t>  -amirin kanuna uygun emirlerini,</a:t>
            </a:r>
          </a:p>
          <a:p>
            <a:pPr marL="0" indent="0" fontAlgn="auto">
              <a:spcAft>
                <a:spcPts val="0"/>
              </a:spcAft>
              <a:buFont typeface="Arial" panose="020B0604020202020204" pitchFamily="34" charset="0"/>
              <a:buNone/>
              <a:defRPr/>
            </a:pPr>
            <a:r>
              <a:rPr lang="tr-TR" sz="2600" dirty="0"/>
              <a:t>  -zamanında ,</a:t>
            </a:r>
          </a:p>
          <a:p>
            <a:pPr marL="0" indent="0" fontAlgn="auto">
              <a:spcAft>
                <a:spcPts val="0"/>
              </a:spcAft>
              <a:buFont typeface="Arial" panose="020B0604020202020204" pitchFamily="34" charset="0"/>
              <a:buNone/>
              <a:defRPr/>
            </a:pPr>
            <a:r>
              <a:rPr lang="tr-TR" sz="2600" dirty="0"/>
              <a:t>  -noksansız yapmaları istenmiş,</a:t>
            </a:r>
          </a:p>
          <a:p>
            <a:pPr marL="0" indent="0" fontAlgn="auto">
              <a:spcAft>
                <a:spcPts val="0"/>
              </a:spcAft>
              <a:buFont typeface="Arial" panose="020B0604020202020204" pitchFamily="34" charset="0"/>
              <a:buNone/>
              <a:defRPr/>
            </a:pPr>
            <a:r>
              <a:rPr lang="tr-TR" sz="2600" dirty="0"/>
              <a:t>  -vazifelerini yapmama veya geç yapmaları suç sayılmıştır.</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rmAutofit/>
          </a:bodyPr>
          <a:lstStyle/>
          <a:p>
            <a:pPr fontAlgn="auto">
              <a:spcAft>
                <a:spcPts val="0"/>
              </a:spcAft>
              <a:defRPr/>
            </a:pPr>
            <a:r>
              <a:rPr lang="tr-TR" sz="3600" dirty="0">
                <a:latin typeface="+mn-lt"/>
              </a:rPr>
              <a:t>Cezai sorumluluk açısından aile hekimliği uzmanlarını ilgilendiren kanun maddeleri:</a:t>
            </a:r>
          </a:p>
        </p:txBody>
      </p:sp>
      <p:sp>
        <p:nvSpPr>
          <p:cNvPr id="3" name="İçerik Yer Tutucusu 2">
            <a:extLst>
              <a:ext uri="{FF2B5EF4-FFF2-40B4-BE49-F238E27FC236}"/>
            </a:extLst>
          </p:cNvPr>
          <p:cNvSpPr>
            <a:spLocks noGrp="1"/>
          </p:cNvSpPr>
          <p:nvPr>
            <p:ph idx="1"/>
          </p:nvPr>
        </p:nvSpPr>
        <p:spPr/>
        <p:txBody>
          <a:bodyPr rtlCol="0">
            <a:normAutofit fontScale="92500" lnSpcReduction="20000"/>
          </a:bodyPr>
          <a:lstStyle/>
          <a:p>
            <a:pPr fontAlgn="auto">
              <a:spcAft>
                <a:spcPts val="0"/>
              </a:spcAft>
              <a:buFont typeface="Arial" panose="020B0604020202020204" pitchFamily="34" charset="0"/>
              <a:buChar char="•"/>
              <a:defRPr/>
            </a:pPr>
            <a:r>
              <a:rPr lang="tr-TR" b="1" dirty="0"/>
              <a:t>A:Kamu idaresinin güvenilirliği ve işleyişine karşı suçlar: </a:t>
            </a:r>
          </a:p>
          <a:p>
            <a:pPr marL="0" indent="0" fontAlgn="auto">
              <a:spcAft>
                <a:spcPts val="0"/>
              </a:spcAft>
              <a:buFont typeface="Arial" panose="020B0604020202020204" pitchFamily="34" charset="0"/>
              <a:buNone/>
              <a:defRPr/>
            </a:pPr>
            <a:r>
              <a:rPr lang="tr-TR" b="1" dirty="0"/>
              <a:t> </a:t>
            </a:r>
          </a:p>
          <a:p>
            <a:pPr fontAlgn="auto">
              <a:spcAft>
                <a:spcPts val="0"/>
              </a:spcAft>
              <a:buFont typeface="Arial" panose="020B0604020202020204" pitchFamily="34" charset="0"/>
              <a:buChar char="•"/>
              <a:defRPr/>
            </a:pPr>
            <a:r>
              <a:rPr lang="tr-TR" b="1" dirty="0"/>
              <a:t>Görevi kötüye kullanma kapsamında;</a:t>
            </a:r>
          </a:p>
          <a:p>
            <a:pPr fontAlgn="auto">
              <a:spcAft>
                <a:spcPts val="0"/>
              </a:spcAft>
              <a:buFont typeface="Arial" panose="020B0604020202020204" pitchFamily="34" charset="0"/>
              <a:buChar char="•"/>
              <a:defRPr/>
            </a:pPr>
            <a:endParaRPr lang="tr-TR" b="1" dirty="0"/>
          </a:p>
          <a:p>
            <a:pPr fontAlgn="auto">
              <a:spcAft>
                <a:spcPts val="0"/>
              </a:spcAft>
              <a:buFont typeface="Arial" panose="020B0604020202020204" pitchFamily="34" charset="0"/>
              <a:buChar char="•"/>
              <a:defRPr/>
            </a:pPr>
            <a:r>
              <a:rPr lang="tr-TR" dirty="0"/>
              <a:t>Göreve sarhoş gelmek, görev yerinde alkollü içki içmek</a:t>
            </a:r>
          </a:p>
          <a:p>
            <a:pPr fontAlgn="auto">
              <a:spcAft>
                <a:spcPts val="0"/>
              </a:spcAft>
              <a:buFont typeface="Arial" panose="020B0604020202020204" pitchFamily="34" charset="0"/>
              <a:buChar char="•"/>
              <a:defRPr/>
            </a:pPr>
            <a:r>
              <a:rPr lang="tr-TR" dirty="0"/>
              <a:t>Nöbete gitmeme, özellikle adli nöbetlerde gösterilen lakaytlıklar</a:t>
            </a:r>
          </a:p>
          <a:p>
            <a:pPr fontAlgn="auto">
              <a:spcAft>
                <a:spcPts val="0"/>
              </a:spcAft>
              <a:buFont typeface="Arial" panose="020B0604020202020204" pitchFamily="34" charset="0"/>
              <a:buChar char="•"/>
              <a:defRPr/>
            </a:pPr>
            <a:r>
              <a:rPr lang="tr-TR" dirty="0"/>
              <a:t>Çalışma saatleri ile ilgili durumlar</a:t>
            </a:r>
          </a:p>
          <a:p>
            <a:pPr fontAlgn="auto">
              <a:spcAft>
                <a:spcPts val="0"/>
              </a:spcAft>
              <a:buFont typeface="Arial" panose="020B0604020202020204" pitchFamily="34" charset="0"/>
              <a:buChar char="•"/>
              <a:defRPr/>
            </a:pPr>
            <a:r>
              <a:rPr lang="tr-TR" dirty="0"/>
              <a:t>Adli vakalarda yapılan hatalar, adli rapor yazımında, adli ölü muayene ve otopsi işlemlerinde ortaya çıkan uygunsuz durumlar</a:t>
            </a:r>
          </a:p>
          <a:p>
            <a:pPr fontAlgn="auto">
              <a:spcAft>
                <a:spcPts val="0"/>
              </a:spcAft>
              <a:buFont typeface="Arial" panose="020B0604020202020204" pitchFamily="34" charset="0"/>
              <a:buChar char="•"/>
              <a:defRPr/>
            </a:pPr>
            <a:r>
              <a:rPr lang="tr-TR" b="1" dirty="0"/>
              <a:t>Hastayı görmeden ilaç yazma </a:t>
            </a:r>
          </a:p>
          <a:p>
            <a:pPr marL="0" indent="0" fontAlgn="auto">
              <a:spcAft>
                <a:spcPts val="0"/>
              </a:spcAft>
              <a:buFont typeface="Arial" panose="020B0604020202020204" pitchFamily="34" charset="0"/>
              <a:buNone/>
              <a:defRPr/>
            </a:pPr>
            <a:r>
              <a:rPr lang="tr-TR" dirty="0"/>
              <a:t>   </a:t>
            </a:r>
          </a:p>
          <a:p>
            <a:pPr marL="0" indent="0" fontAlgn="auto">
              <a:spcAft>
                <a:spcPts val="0"/>
              </a:spcAft>
              <a:buFont typeface="Arial" panose="020B0604020202020204" pitchFamily="34" charset="0"/>
              <a:buNone/>
              <a:defRPr/>
            </a:pPr>
            <a:endParaRPr lang="tr-TR" dirty="0"/>
          </a:p>
          <a:p>
            <a:pPr fontAlgn="auto">
              <a:spcAft>
                <a:spcPts val="0"/>
              </a:spcAft>
              <a:buFont typeface="Arial" panose="020B0604020202020204" pitchFamily="34" charset="0"/>
              <a:buChar char="•"/>
              <a:defRPr/>
            </a:pPr>
            <a:endParaRPr lang="tr-TR"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rmAutofit/>
          </a:bodyPr>
          <a:lstStyle/>
          <a:p>
            <a:pPr fontAlgn="auto">
              <a:spcAft>
                <a:spcPts val="0"/>
              </a:spcAft>
              <a:defRPr/>
            </a:pPr>
            <a:r>
              <a:rPr lang="tr-TR" sz="3600" dirty="0">
                <a:latin typeface="+mn-lt"/>
              </a:rPr>
              <a:t>Cezai sorumluluk açısından aile hekimliği uzmanlarını ilgilendiren kanun maddeleri:</a:t>
            </a:r>
          </a:p>
        </p:txBody>
      </p:sp>
      <p:sp>
        <p:nvSpPr>
          <p:cNvPr id="3" name="İçerik Yer Tutucusu 2">
            <a:extLst>
              <a:ext uri="{FF2B5EF4-FFF2-40B4-BE49-F238E27FC236}"/>
            </a:extLst>
          </p:cNvPr>
          <p:cNvSpPr>
            <a:spLocks noGrp="1"/>
          </p:cNvSpPr>
          <p:nvPr>
            <p:ph idx="1"/>
          </p:nvPr>
        </p:nvSpPr>
        <p:spPr>
          <a:xfrm>
            <a:off x="754063" y="1735138"/>
            <a:ext cx="10515600" cy="4757737"/>
          </a:xfrm>
        </p:spPr>
        <p:txBody>
          <a:bodyPr rtlCol="0">
            <a:normAutofit fontScale="92500" lnSpcReduction="10000"/>
          </a:bodyPr>
          <a:lstStyle/>
          <a:p>
            <a:pPr fontAlgn="auto">
              <a:spcAft>
                <a:spcPts val="0"/>
              </a:spcAft>
              <a:buFont typeface="Arial" panose="020B0604020202020204" pitchFamily="34" charset="0"/>
              <a:buChar char="•"/>
              <a:defRPr/>
            </a:pPr>
            <a:r>
              <a:rPr lang="tr-TR" b="1" dirty="0"/>
              <a:t>A:Kamu idaresinin güvenilirliği ve işleyişine karşı suçlar: </a:t>
            </a:r>
          </a:p>
          <a:p>
            <a:pPr marL="0" indent="0" fontAlgn="auto">
              <a:spcAft>
                <a:spcPts val="0"/>
              </a:spcAft>
              <a:buFont typeface="Arial" panose="020B0604020202020204" pitchFamily="34" charset="0"/>
              <a:buNone/>
              <a:defRPr/>
            </a:pPr>
            <a:r>
              <a:rPr lang="tr-TR" b="1" dirty="0"/>
              <a:t>   Görevi kötüye kullanma:</a:t>
            </a:r>
          </a:p>
          <a:p>
            <a:pPr marL="0" indent="0" fontAlgn="auto">
              <a:spcAft>
                <a:spcPts val="0"/>
              </a:spcAft>
              <a:buFont typeface="Arial" panose="020B0604020202020204" pitchFamily="34" charset="0"/>
              <a:buNone/>
              <a:defRPr/>
            </a:pPr>
            <a:endParaRPr lang="tr-TR" dirty="0"/>
          </a:p>
          <a:p>
            <a:pPr fontAlgn="auto">
              <a:spcAft>
                <a:spcPts val="0"/>
              </a:spcAft>
              <a:buFont typeface="Arial" panose="020B0604020202020204" pitchFamily="34" charset="0"/>
              <a:buChar char="•"/>
              <a:defRPr/>
            </a:pPr>
            <a:r>
              <a:rPr lang="tr-TR" dirty="0"/>
              <a:t>Aile </a:t>
            </a:r>
            <a:r>
              <a:rPr lang="tr-TR" dirty="0" err="1"/>
              <a:t>hekimleri</a:t>
            </a:r>
            <a:r>
              <a:rPr lang="tr-TR" dirty="0" err="1">
                <a:sym typeface="Wingdings" panose="05000000000000000000" pitchFamily="2" charset="2"/>
              </a:rPr>
              <a:t></a:t>
            </a:r>
            <a:r>
              <a:rPr lang="tr-TR" dirty="0" err="1"/>
              <a:t>Kronik</a:t>
            </a:r>
            <a:r>
              <a:rPr lang="tr-TR" dirty="0"/>
              <a:t> hastalık takibi</a:t>
            </a:r>
          </a:p>
          <a:p>
            <a:pPr fontAlgn="auto">
              <a:spcAft>
                <a:spcPts val="0"/>
              </a:spcAft>
              <a:buFont typeface="Arial" panose="020B0604020202020204" pitchFamily="34" charset="0"/>
              <a:buChar char="•"/>
              <a:defRPr/>
            </a:pPr>
            <a:endParaRPr lang="tr-TR" dirty="0"/>
          </a:p>
          <a:p>
            <a:pPr fontAlgn="auto">
              <a:spcAft>
                <a:spcPts val="0"/>
              </a:spcAft>
              <a:buFont typeface="Arial" panose="020B0604020202020204" pitchFamily="34" charset="0"/>
              <a:buChar char="•"/>
              <a:defRPr/>
            </a:pPr>
            <a:r>
              <a:rPr lang="tr-TR" dirty="0"/>
              <a:t>Türk Ceza Kanunu içerisinde;</a:t>
            </a:r>
          </a:p>
          <a:p>
            <a:pPr fontAlgn="auto">
              <a:spcAft>
                <a:spcPts val="0"/>
              </a:spcAft>
              <a:buFont typeface="Arial" panose="020B0604020202020204" pitchFamily="34" charset="0"/>
              <a:buChar char="•"/>
              <a:defRPr/>
            </a:pPr>
            <a:r>
              <a:rPr lang="tr-TR" dirty="0"/>
              <a:t>Hastayı görmeden ilaç yazılmayacağı konusunda açık bir madde mevcut değildir, </a:t>
            </a:r>
          </a:p>
          <a:p>
            <a:pPr fontAlgn="auto">
              <a:spcAft>
                <a:spcPts val="0"/>
              </a:spcAft>
              <a:buFont typeface="Arial" panose="020B0604020202020204" pitchFamily="34" charset="0"/>
              <a:buChar char="•"/>
              <a:defRPr/>
            </a:pPr>
            <a:r>
              <a:rPr lang="tr-TR" dirty="0"/>
              <a:t>Ancak Yargıtay’ın değişik tarihlerde verdiği kararlar, hastanın muayene edilmeden ilacının yazılmasının açık olarak </a:t>
            </a:r>
            <a:r>
              <a:rPr lang="tr-TR" b="1" dirty="0"/>
              <a:t>Görevi Kötüye Kullanma</a:t>
            </a:r>
            <a:r>
              <a:rPr lang="tr-TR" dirty="0"/>
              <a:t> kapsamında değerlendirileceğini belirtmiştir.</a:t>
            </a:r>
          </a:p>
          <a:p>
            <a:pPr fontAlgn="auto">
              <a:spcAft>
                <a:spcPts val="0"/>
              </a:spcAft>
              <a:buFont typeface="Arial" panose="020B0604020202020204" pitchFamily="34" charset="0"/>
              <a:buChar char="•"/>
              <a:defRPr/>
            </a:pPr>
            <a:endParaRPr lang="tr-T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rmAutofit/>
          </a:bodyPr>
          <a:lstStyle/>
          <a:p>
            <a:pPr fontAlgn="auto">
              <a:spcAft>
                <a:spcPts val="0"/>
              </a:spcAft>
              <a:defRPr/>
            </a:pPr>
            <a:r>
              <a:rPr lang="tr-TR" sz="3600" dirty="0">
                <a:latin typeface="+mn-lt"/>
              </a:rPr>
              <a:t>Cezai sorumluluk açısından aile hekimliği uzmanlarını ilgilendiren kanun maddeleri:</a:t>
            </a:r>
          </a:p>
        </p:txBody>
      </p:sp>
      <p:sp>
        <p:nvSpPr>
          <p:cNvPr id="3" name="İçerik Yer Tutucusu 2">
            <a:extLst>
              <a:ext uri="{FF2B5EF4-FFF2-40B4-BE49-F238E27FC236}"/>
            </a:extLst>
          </p:cNvPr>
          <p:cNvSpPr>
            <a:spLocks noGrp="1"/>
          </p:cNvSpPr>
          <p:nvPr>
            <p:ph idx="1"/>
          </p:nvPr>
        </p:nvSpPr>
        <p:spPr/>
        <p:txBody>
          <a:bodyPr rtlCol="0">
            <a:normAutofit/>
          </a:bodyPr>
          <a:lstStyle/>
          <a:p>
            <a:pPr marL="0" indent="0" fontAlgn="auto">
              <a:spcAft>
                <a:spcPts val="0"/>
              </a:spcAft>
              <a:buFont typeface="Arial" panose="020B0604020202020204" pitchFamily="34" charset="0"/>
              <a:buNone/>
              <a:defRPr/>
            </a:pPr>
            <a:r>
              <a:rPr lang="tr-TR" sz="2600" b="1" dirty="0"/>
              <a:t>B)Kişiye karşı suçlar:</a:t>
            </a:r>
          </a:p>
          <a:p>
            <a:pPr marL="0" indent="0" fontAlgn="auto">
              <a:spcAft>
                <a:spcPts val="0"/>
              </a:spcAft>
              <a:buFont typeface="Arial" panose="020B0604020202020204" pitchFamily="34" charset="0"/>
              <a:buNone/>
              <a:defRPr/>
            </a:pPr>
            <a:r>
              <a:rPr lang="tr-TR" sz="2600" dirty="0"/>
              <a:t> -Hayata Karşı Suçlar’ </a:t>
            </a:r>
          </a:p>
          <a:p>
            <a:pPr marL="0" indent="0" fontAlgn="auto">
              <a:spcAft>
                <a:spcPts val="0"/>
              </a:spcAft>
              <a:buFont typeface="Arial" panose="020B0604020202020204" pitchFamily="34" charset="0"/>
              <a:buNone/>
              <a:defRPr/>
            </a:pPr>
            <a:r>
              <a:rPr lang="tr-TR" sz="2600" dirty="0"/>
              <a:t> -Vücut Dokunulmazlığına Karşı Suçlar’ </a:t>
            </a:r>
          </a:p>
          <a:p>
            <a:pPr marL="0" indent="0" fontAlgn="auto">
              <a:spcAft>
                <a:spcPts val="0"/>
              </a:spcAft>
              <a:buFont typeface="Arial" panose="020B0604020202020204" pitchFamily="34" charset="0"/>
              <a:buNone/>
              <a:defRPr/>
            </a:pPr>
            <a:r>
              <a:rPr lang="tr-TR" sz="2600" b="1" dirty="0"/>
              <a:t>  Kast:</a:t>
            </a:r>
          </a:p>
          <a:p>
            <a:pPr marL="0" indent="0" fontAlgn="auto">
              <a:spcAft>
                <a:spcPts val="0"/>
              </a:spcAft>
              <a:buFont typeface="Arial" panose="020B0604020202020204" pitchFamily="34" charset="0"/>
              <a:buNone/>
              <a:defRPr/>
            </a:pPr>
            <a:endParaRPr lang="tr-TR" sz="2600" dirty="0"/>
          </a:p>
          <a:p>
            <a:pPr fontAlgn="auto">
              <a:spcAft>
                <a:spcPts val="0"/>
              </a:spcAft>
              <a:buFont typeface="Arial" panose="020B0604020202020204" pitchFamily="34" charset="0"/>
              <a:buChar char="•"/>
              <a:defRPr/>
            </a:pPr>
            <a:r>
              <a:rPr lang="tr-TR" sz="2600" dirty="0"/>
              <a:t>1)Suçun oluşması kastın varlığına bağlıdır.</a:t>
            </a:r>
          </a:p>
          <a:p>
            <a:pPr marL="0" indent="0" fontAlgn="auto">
              <a:spcAft>
                <a:spcPts val="0"/>
              </a:spcAft>
              <a:buFont typeface="Arial" panose="020B0604020202020204" pitchFamily="34" charset="0"/>
              <a:buNone/>
              <a:defRPr/>
            </a:pPr>
            <a:r>
              <a:rPr lang="tr-TR" sz="2600" dirty="0"/>
              <a:t>  - Kast, suçun kanuni tanımındaki unsurların bilerek veya istenerek </a:t>
            </a:r>
          </a:p>
          <a:p>
            <a:pPr marL="0" indent="0" fontAlgn="auto">
              <a:spcAft>
                <a:spcPts val="0"/>
              </a:spcAft>
              <a:buFont typeface="Arial" panose="020B0604020202020204" pitchFamily="34" charset="0"/>
              <a:buNone/>
              <a:defRPr/>
            </a:pPr>
            <a:r>
              <a:rPr lang="tr-TR" sz="2600" dirty="0"/>
              <a:t>    gerçekleştirilmesidir.</a:t>
            </a:r>
          </a:p>
          <a:p>
            <a:pPr fontAlgn="auto">
              <a:spcAft>
                <a:spcPts val="0"/>
              </a:spcAft>
              <a:buFont typeface="Arial" panose="020B0604020202020204" pitchFamily="34" charset="0"/>
              <a:buChar char="•"/>
              <a:defRPr/>
            </a:pPr>
            <a:endParaRPr lang="tr-TR"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rmAutofit/>
          </a:bodyPr>
          <a:lstStyle/>
          <a:p>
            <a:pPr fontAlgn="auto">
              <a:spcAft>
                <a:spcPts val="0"/>
              </a:spcAft>
              <a:defRPr/>
            </a:pPr>
            <a:r>
              <a:rPr lang="tr-TR" sz="3600" dirty="0">
                <a:latin typeface="+mn-lt"/>
              </a:rPr>
              <a:t>Cezai sorumluluk açısından aile hekimliği uzmanlarını ilgilendiren kanun maddeleri:</a:t>
            </a:r>
          </a:p>
        </p:txBody>
      </p:sp>
      <p:sp>
        <p:nvSpPr>
          <p:cNvPr id="92162" name="İçerik Yer Tutucusu 2"/>
          <p:cNvSpPr>
            <a:spLocks noGrp="1"/>
          </p:cNvSpPr>
          <p:nvPr>
            <p:ph idx="1"/>
          </p:nvPr>
        </p:nvSpPr>
        <p:spPr>
          <a:xfrm>
            <a:off x="838200" y="1865313"/>
            <a:ext cx="10515600" cy="4667250"/>
          </a:xfrm>
        </p:spPr>
        <p:txBody>
          <a:bodyPr/>
          <a:lstStyle/>
          <a:p>
            <a:r>
              <a:rPr lang="tr-TR" sz="2600" b="1" smtClean="0"/>
              <a:t>B)Kişiye karşı suçlar:</a:t>
            </a:r>
          </a:p>
          <a:p>
            <a:r>
              <a:rPr lang="tr-TR" sz="2600" b="1" smtClean="0"/>
              <a:t>Kast:</a:t>
            </a:r>
          </a:p>
          <a:p>
            <a:r>
              <a:rPr lang="tr-TR" sz="2600" smtClean="0"/>
              <a:t>Kasıt eylemine yakın olarak 2005 yılında yürürlüğe giren TCK ile ‘Olası Kast’ kavramı ortaya çıkmıştır.</a:t>
            </a:r>
          </a:p>
          <a:p>
            <a:endParaRPr lang="tr-TR" sz="2600" smtClean="0"/>
          </a:p>
          <a:p>
            <a:r>
              <a:rPr lang="tr-TR" sz="2600" smtClean="0"/>
              <a:t>Kişinin, suçun kanuni tanımındaki unsurların gerçekleşebileceğini öngörmesine rağmen, fiili işlemesi halinde </a:t>
            </a:r>
            <a:r>
              <a:rPr lang="tr-TR" sz="2600" b="1" i="1" smtClean="0"/>
              <a:t>olası kast </a:t>
            </a:r>
            <a:r>
              <a:rPr lang="tr-TR" sz="2600" smtClean="0"/>
              <a:t>vardır.</a:t>
            </a:r>
          </a:p>
          <a:p>
            <a:endParaRPr lang="tr-TR" sz="2600" smtClean="0"/>
          </a:p>
          <a:p>
            <a:endParaRPr lang="tr-TR" sz="2600" b="1" smtClean="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rmAutofit/>
          </a:bodyPr>
          <a:lstStyle/>
          <a:p>
            <a:pPr fontAlgn="auto">
              <a:spcAft>
                <a:spcPts val="0"/>
              </a:spcAft>
              <a:defRPr/>
            </a:pPr>
            <a:r>
              <a:rPr lang="tr-TR" sz="3600" dirty="0">
                <a:latin typeface="+mn-lt"/>
              </a:rPr>
              <a:t>Cezai sorumluluk açısından aile hekimliği uzmanlarını ilgilendiren kanun maddeleri:</a:t>
            </a:r>
          </a:p>
        </p:txBody>
      </p:sp>
      <p:sp>
        <p:nvSpPr>
          <p:cNvPr id="3" name="İçerik Yer Tutucusu 2">
            <a:extLst>
              <a:ext uri="{FF2B5EF4-FFF2-40B4-BE49-F238E27FC236}"/>
            </a:extLst>
          </p:cNvPr>
          <p:cNvSpPr>
            <a:spLocks noGrp="1"/>
          </p:cNvSpPr>
          <p:nvPr>
            <p:ph idx="1"/>
          </p:nvPr>
        </p:nvSpPr>
        <p:spPr>
          <a:xfrm>
            <a:off x="838200" y="1825625"/>
            <a:ext cx="10515600" cy="4900613"/>
          </a:xfrm>
        </p:spPr>
        <p:txBody>
          <a:bodyPr rtlCol="0">
            <a:normAutofit fontScale="92500" lnSpcReduction="10000"/>
          </a:bodyPr>
          <a:lstStyle/>
          <a:p>
            <a:pPr fontAlgn="auto">
              <a:spcAft>
                <a:spcPts val="0"/>
              </a:spcAft>
              <a:buFont typeface="Arial" panose="020B0604020202020204" pitchFamily="34" charset="0"/>
              <a:buChar char="•"/>
              <a:defRPr/>
            </a:pPr>
            <a:r>
              <a:rPr lang="tr-TR" sz="2600" b="1" dirty="0"/>
              <a:t>B)Kişiye karşı suçlar:</a:t>
            </a:r>
          </a:p>
          <a:p>
            <a:pPr fontAlgn="auto">
              <a:spcAft>
                <a:spcPts val="0"/>
              </a:spcAft>
              <a:buFont typeface="Arial" panose="020B0604020202020204" pitchFamily="34" charset="0"/>
              <a:buChar char="•"/>
              <a:defRPr/>
            </a:pPr>
            <a:r>
              <a:rPr lang="tr-TR" sz="2600" b="1" dirty="0"/>
              <a:t>Kast:</a:t>
            </a:r>
          </a:p>
          <a:p>
            <a:pPr fontAlgn="auto">
              <a:spcAft>
                <a:spcPts val="0"/>
              </a:spcAft>
              <a:buFont typeface="Arial" panose="020B0604020202020204" pitchFamily="34" charset="0"/>
              <a:buChar char="•"/>
              <a:defRPr/>
            </a:pPr>
            <a:r>
              <a:rPr lang="tr-TR" sz="2600" dirty="0"/>
              <a:t>Ötenazi,</a:t>
            </a:r>
          </a:p>
          <a:p>
            <a:pPr fontAlgn="auto">
              <a:spcAft>
                <a:spcPts val="0"/>
              </a:spcAft>
              <a:buFontTx/>
              <a:buChar char="-"/>
              <a:defRPr/>
            </a:pPr>
            <a:r>
              <a:rPr lang="tr-TR" sz="2600" dirty="0" err="1"/>
              <a:t>Malformasyonlu</a:t>
            </a:r>
            <a:r>
              <a:rPr lang="tr-TR" sz="2600" dirty="0"/>
              <a:t> ya da düşük doğum ağırlıklı yeni doğanların ölüme terk </a:t>
            </a:r>
          </a:p>
          <a:p>
            <a:pPr marL="0" indent="0" fontAlgn="auto">
              <a:spcAft>
                <a:spcPts val="0"/>
              </a:spcAft>
              <a:buFont typeface="Arial" panose="020B0604020202020204" pitchFamily="34" charset="0"/>
              <a:buNone/>
              <a:defRPr/>
            </a:pPr>
            <a:r>
              <a:rPr lang="tr-TR" sz="2600" dirty="0"/>
              <a:t>   edilmesi,</a:t>
            </a:r>
          </a:p>
          <a:p>
            <a:pPr marL="0" indent="0" fontAlgn="auto">
              <a:spcAft>
                <a:spcPts val="0"/>
              </a:spcAft>
              <a:buFont typeface="Arial" panose="020B0604020202020204" pitchFamily="34" charset="0"/>
              <a:buNone/>
              <a:defRPr/>
            </a:pPr>
            <a:r>
              <a:rPr lang="tr-TR" sz="2600" dirty="0"/>
              <a:t>   durumları kasıtlı adam öldürme olarak değerlendirmektedir.</a:t>
            </a:r>
          </a:p>
          <a:p>
            <a:pPr fontAlgn="auto">
              <a:spcAft>
                <a:spcPts val="0"/>
              </a:spcAft>
              <a:buFont typeface="Arial" panose="020B0604020202020204" pitchFamily="34" charset="0"/>
              <a:buChar char="•"/>
              <a:defRPr/>
            </a:pPr>
            <a:endParaRPr lang="tr-TR" sz="2600" b="1" dirty="0"/>
          </a:p>
          <a:p>
            <a:pPr fontAlgn="auto">
              <a:spcAft>
                <a:spcPts val="0"/>
              </a:spcAft>
              <a:buFont typeface="Arial" panose="020B0604020202020204" pitchFamily="34" charset="0"/>
              <a:buChar char="•"/>
              <a:defRPr/>
            </a:pPr>
            <a:r>
              <a:rPr lang="tr-TR" sz="2600" dirty="0"/>
              <a:t>-Bir sağlık kuruluşunda çalışan </a:t>
            </a:r>
            <a:r>
              <a:rPr lang="tr-TR" sz="2600" dirty="0" err="1"/>
              <a:t>tabipin</a:t>
            </a:r>
            <a:r>
              <a:rPr lang="tr-TR" sz="2600" dirty="0"/>
              <a:t>, durumu acil olan hastaya müdahale  </a:t>
            </a:r>
          </a:p>
          <a:p>
            <a:pPr marL="0" indent="0" fontAlgn="auto">
              <a:spcAft>
                <a:spcPts val="0"/>
              </a:spcAft>
              <a:buFont typeface="Arial" panose="020B0604020202020204" pitchFamily="34" charset="0"/>
              <a:buNone/>
              <a:defRPr/>
            </a:pPr>
            <a:r>
              <a:rPr lang="tr-TR" sz="2600" dirty="0"/>
              <a:t>    etmemesi ve sonuçta hastanın ölmesi</a:t>
            </a:r>
          </a:p>
          <a:p>
            <a:pPr fontAlgn="auto">
              <a:spcAft>
                <a:spcPts val="0"/>
              </a:spcAft>
              <a:buFont typeface="Arial" panose="020B0604020202020204" pitchFamily="34" charset="0"/>
              <a:buChar char="•"/>
              <a:defRPr/>
            </a:pPr>
            <a:endParaRPr lang="tr-TR" sz="2600" dirty="0"/>
          </a:p>
          <a:p>
            <a:pPr fontAlgn="auto">
              <a:spcAft>
                <a:spcPts val="0"/>
              </a:spcAft>
              <a:buFont typeface="Arial" panose="020B0604020202020204" pitchFamily="34" charset="0"/>
              <a:buChar char="•"/>
              <a:defRPr/>
            </a:pPr>
            <a:r>
              <a:rPr lang="tr-TR" sz="2600" dirty="0"/>
              <a:t>‘Kast eylemi’ içerisinde bir hekimlik uygulaması yer almazken ‘olası kast eylemi’ için hekimlik uygulamalarından doğan istenmeyen durumlar yer almaktadır. </a:t>
            </a:r>
          </a:p>
          <a:p>
            <a:pPr fontAlgn="auto">
              <a:spcAft>
                <a:spcPts val="0"/>
              </a:spcAft>
              <a:buFont typeface="Arial" panose="020B0604020202020204" pitchFamily="34" charset="0"/>
              <a:buChar char="•"/>
              <a:defRPr/>
            </a:pPr>
            <a:endParaRPr lang="tr-TR" sz="2600" b="1" dirty="0"/>
          </a:p>
          <a:p>
            <a:pPr fontAlgn="auto">
              <a:spcAft>
                <a:spcPts val="0"/>
              </a:spcAft>
              <a:buFont typeface="Arial" panose="020B0604020202020204" pitchFamily="34" charset="0"/>
              <a:buChar char="•"/>
              <a:defRPr/>
            </a:pPr>
            <a:endParaRPr lang="tr-TR"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rmAutofit/>
          </a:bodyPr>
          <a:lstStyle/>
          <a:p>
            <a:pPr fontAlgn="auto">
              <a:spcAft>
                <a:spcPts val="0"/>
              </a:spcAft>
              <a:defRPr/>
            </a:pPr>
            <a:r>
              <a:rPr lang="tr-TR" sz="3600" dirty="0">
                <a:latin typeface="+mn-lt"/>
              </a:rPr>
              <a:t>Cezai sorumluluk açısından aile hekimliği uzmanlarını ilgilendiren kanun maddeleri:</a:t>
            </a:r>
          </a:p>
        </p:txBody>
      </p:sp>
      <p:sp>
        <p:nvSpPr>
          <p:cNvPr id="94210" name="İçerik Yer Tutucusu 2"/>
          <p:cNvSpPr>
            <a:spLocks noGrp="1"/>
          </p:cNvSpPr>
          <p:nvPr>
            <p:ph idx="1"/>
          </p:nvPr>
        </p:nvSpPr>
        <p:spPr>
          <a:xfrm>
            <a:off x="838200" y="1825625"/>
            <a:ext cx="10515600" cy="4667250"/>
          </a:xfrm>
        </p:spPr>
        <p:txBody>
          <a:bodyPr/>
          <a:lstStyle/>
          <a:p>
            <a:r>
              <a:rPr lang="tr-TR" sz="2600" b="1" smtClean="0"/>
              <a:t>B)Kişiye karşı suçlar:</a:t>
            </a:r>
            <a:endParaRPr lang="tr-TR" sz="2600" smtClean="0"/>
          </a:p>
          <a:p>
            <a:r>
              <a:rPr lang="tr-TR" sz="2600" b="1" smtClean="0"/>
              <a:t>Taksir:</a:t>
            </a:r>
            <a:endParaRPr lang="tr-TR" sz="2600" smtClean="0"/>
          </a:p>
          <a:p>
            <a:endParaRPr lang="tr-TR" sz="2600" smtClean="0"/>
          </a:p>
          <a:p>
            <a:r>
              <a:rPr lang="tr-TR" sz="2600" smtClean="0"/>
              <a:t>Taksir, dikkat ve özen yükümlülüğüne aykırılık dolayısıyla, bir davranışın suçun kanuni tanımında belirtilen neticesi öngörülmeyerek gerçekleştirilmesidir. </a:t>
            </a:r>
          </a:p>
          <a:p>
            <a:endParaRPr lang="tr-TR" sz="2600" smtClean="0"/>
          </a:p>
          <a:p>
            <a:r>
              <a:rPr lang="tr-TR" sz="2600" smtClean="0"/>
              <a:t>Kişinin öngördüğü neticeyi istememesine karşın, neticenin meydana gelmesi halinde </a:t>
            </a:r>
            <a:r>
              <a:rPr lang="tr-TR" sz="2600" b="1" i="1" smtClean="0"/>
              <a:t>bilinçli taksir </a:t>
            </a:r>
            <a:r>
              <a:rPr lang="tr-TR" sz="2600" smtClean="0"/>
              <a:t>vardır.</a:t>
            </a:r>
          </a:p>
          <a:p>
            <a:endParaRPr lang="tr-TR" smtClean="0"/>
          </a:p>
          <a:p>
            <a:endParaRPr lang="tr-TR" smtClean="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rmAutofit/>
          </a:bodyPr>
          <a:lstStyle/>
          <a:p>
            <a:pPr fontAlgn="auto">
              <a:spcAft>
                <a:spcPts val="0"/>
              </a:spcAft>
              <a:defRPr/>
            </a:pPr>
            <a:r>
              <a:rPr lang="tr-TR" sz="3600" dirty="0">
                <a:latin typeface="+mn-lt"/>
              </a:rPr>
              <a:t>Cezai sorumluluk açısından aile hekimliği uzmanlarını ilgilendiren kanun maddeleri:</a:t>
            </a:r>
          </a:p>
        </p:txBody>
      </p:sp>
      <p:sp>
        <p:nvSpPr>
          <p:cNvPr id="3" name="İçerik Yer Tutucusu 2">
            <a:extLst>
              <a:ext uri="{FF2B5EF4-FFF2-40B4-BE49-F238E27FC236}"/>
            </a:extLst>
          </p:cNvPr>
          <p:cNvSpPr>
            <a:spLocks noGrp="1"/>
          </p:cNvSpPr>
          <p:nvPr>
            <p:ph idx="1"/>
          </p:nvPr>
        </p:nvSpPr>
        <p:spPr/>
        <p:txBody>
          <a:bodyPr rtlCol="0">
            <a:normAutofit/>
          </a:bodyPr>
          <a:lstStyle/>
          <a:p>
            <a:pPr marL="0" indent="0" fontAlgn="auto">
              <a:spcAft>
                <a:spcPts val="0"/>
              </a:spcAft>
              <a:buFont typeface="Arial" panose="020B0604020202020204" pitchFamily="34" charset="0"/>
              <a:buNone/>
              <a:defRPr/>
            </a:pPr>
            <a:endParaRPr lang="tr-TR" dirty="0"/>
          </a:p>
          <a:p>
            <a:pPr fontAlgn="auto">
              <a:spcAft>
                <a:spcPts val="0"/>
              </a:spcAft>
              <a:buFont typeface="Arial" panose="020B0604020202020204" pitchFamily="34" charset="0"/>
              <a:buChar char="•"/>
              <a:defRPr/>
            </a:pPr>
            <a:r>
              <a:rPr lang="tr-TR" sz="2600" b="1" dirty="0"/>
              <a:t>B)Kişiye karşı suçlar:</a:t>
            </a:r>
            <a:endParaRPr lang="tr-TR" sz="2600" dirty="0"/>
          </a:p>
          <a:p>
            <a:pPr fontAlgn="auto">
              <a:spcAft>
                <a:spcPts val="0"/>
              </a:spcAft>
              <a:buFont typeface="Arial" panose="020B0604020202020204" pitchFamily="34" charset="0"/>
              <a:buChar char="•"/>
              <a:defRPr/>
            </a:pPr>
            <a:r>
              <a:rPr lang="tr-TR" sz="2600" b="1" dirty="0"/>
              <a:t>Taksir:</a:t>
            </a:r>
          </a:p>
          <a:p>
            <a:pPr marL="0" indent="0" fontAlgn="auto">
              <a:spcAft>
                <a:spcPts val="0"/>
              </a:spcAft>
              <a:buFont typeface="Arial" panose="020B0604020202020204" pitchFamily="34" charset="0"/>
              <a:buNone/>
              <a:defRPr/>
            </a:pPr>
            <a:endParaRPr lang="tr-TR" dirty="0"/>
          </a:p>
          <a:p>
            <a:pPr marL="0" indent="0" fontAlgn="auto">
              <a:spcAft>
                <a:spcPts val="0"/>
              </a:spcAft>
              <a:buFont typeface="Arial" panose="020B0604020202020204" pitchFamily="34" charset="0"/>
              <a:buNone/>
              <a:defRPr/>
            </a:pPr>
            <a:r>
              <a:rPr lang="tr-TR" dirty="0"/>
              <a:t>  Bilinçli taksir;</a:t>
            </a:r>
          </a:p>
          <a:p>
            <a:pPr marL="0" indent="0" fontAlgn="auto">
              <a:spcAft>
                <a:spcPts val="0"/>
              </a:spcAft>
              <a:buFont typeface="Arial" panose="020B0604020202020204" pitchFamily="34" charset="0"/>
              <a:buNone/>
              <a:defRPr/>
            </a:pPr>
            <a:r>
              <a:rPr lang="tr-TR" dirty="0"/>
              <a:t>-Aspirin verilen hastada mide kanaması, </a:t>
            </a:r>
          </a:p>
          <a:p>
            <a:pPr marL="0" indent="0" fontAlgn="auto">
              <a:spcAft>
                <a:spcPts val="0"/>
              </a:spcAft>
              <a:buFont typeface="Arial" panose="020B0604020202020204" pitchFamily="34" charset="0"/>
              <a:buNone/>
              <a:defRPr/>
            </a:pPr>
            <a:r>
              <a:rPr lang="tr-TR" dirty="0"/>
              <a:t>-</a:t>
            </a:r>
            <a:r>
              <a:rPr lang="tr-TR" dirty="0" err="1"/>
              <a:t>Novalgin</a:t>
            </a:r>
            <a:r>
              <a:rPr lang="tr-TR" dirty="0"/>
              <a:t> verilen hastada kemik iliği depresyonu,</a:t>
            </a:r>
          </a:p>
          <a:p>
            <a:pPr marL="0" indent="0" fontAlgn="auto">
              <a:spcAft>
                <a:spcPts val="0"/>
              </a:spcAft>
              <a:buFont typeface="Arial" panose="020B0604020202020204" pitchFamily="34" charset="0"/>
              <a:buNone/>
              <a:defRPr/>
            </a:pPr>
            <a:r>
              <a:rPr lang="tr-TR" dirty="0"/>
              <a:t>-Penisilin yapılan hastada alerji görülmesi</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rmAutofit/>
          </a:bodyPr>
          <a:lstStyle/>
          <a:p>
            <a:pPr fontAlgn="auto">
              <a:spcAft>
                <a:spcPts val="0"/>
              </a:spcAft>
              <a:defRPr/>
            </a:pPr>
            <a:r>
              <a:rPr lang="tr-TR" sz="3600" dirty="0">
                <a:latin typeface="+mn-lt"/>
              </a:rPr>
              <a:t>Aile Hekimliğinde Zor Durumlar ve Yasal Boyutu</a:t>
            </a:r>
          </a:p>
        </p:txBody>
      </p:sp>
      <p:sp>
        <p:nvSpPr>
          <p:cNvPr id="3" name="İçerik Yer Tutucusu 2">
            <a:extLst>
              <a:ext uri="{FF2B5EF4-FFF2-40B4-BE49-F238E27FC236}"/>
            </a:extLst>
          </p:cNvPr>
          <p:cNvSpPr>
            <a:spLocks noGrp="1"/>
          </p:cNvSpPr>
          <p:nvPr>
            <p:ph idx="1"/>
          </p:nvPr>
        </p:nvSpPr>
        <p:spPr/>
        <p:txBody>
          <a:bodyPr rtlCol="0">
            <a:normAutofit/>
          </a:bodyPr>
          <a:lstStyle/>
          <a:p>
            <a:pPr marL="0" indent="0" fontAlgn="auto">
              <a:spcAft>
                <a:spcPts val="0"/>
              </a:spcAft>
              <a:buFont typeface="Arial" panose="020B0604020202020204" pitchFamily="34" charset="0"/>
              <a:buNone/>
              <a:defRPr/>
            </a:pPr>
            <a:r>
              <a:rPr lang="tr-TR" dirty="0"/>
              <a:t>   </a:t>
            </a:r>
            <a:r>
              <a:rPr lang="tr-TR" sz="3200" dirty="0"/>
              <a:t>Tıbbı Uygulama Hataları </a:t>
            </a:r>
          </a:p>
          <a:p>
            <a:pPr fontAlgn="auto">
              <a:spcAft>
                <a:spcPts val="0"/>
              </a:spcAft>
              <a:buFont typeface="Arial" panose="020B0604020202020204" pitchFamily="34" charset="0"/>
              <a:buChar char="•"/>
              <a:defRPr/>
            </a:pPr>
            <a:endParaRPr lang="tr-TR" dirty="0"/>
          </a:p>
          <a:p>
            <a:pPr fontAlgn="auto">
              <a:spcAft>
                <a:spcPts val="0"/>
              </a:spcAft>
              <a:buFont typeface="Arial" panose="020B0604020202020204" pitchFamily="34" charset="0"/>
              <a:buChar char="•"/>
              <a:defRPr/>
            </a:pPr>
            <a:r>
              <a:rPr lang="tr-TR" sz="2600" dirty="0"/>
              <a:t>Bireyin mesleğini yaparken, uygulanması gereken bilgi ve becerinin  uygulanmaması sonucu hizmetten yararlanan kişiye zarar gelmesi durumudur.</a:t>
            </a:r>
          </a:p>
          <a:p>
            <a:pPr fontAlgn="auto">
              <a:spcAft>
                <a:spcPts val="0"/>
              </a:spcAft>
              <a:buFont typeface="Arial" panose="020B0604020202020204" pitchFamily="34" charset="0"/>
              <a:buChar char="•"/>
              <a:defRPr/>
            </a:pPr>
            <a:endParaRPr lang="tr-TR" sz="2600" dirty="0"/>
          </a:p>
          <a:p>
            <a:pPr fontAlgn="auto">
              <a:spcAft>
                <a:spcPts val="0"/>
              </a:spcAft>
              <a:buFont typeface="Arial" panose="020B0604020202020204" pitchFamily="34" charset="0"/>
              <a:buChar char="•"/>
              <a:defRPr/>
            </a:pPr>
            <a:r>
              <a:rPr lang="tr-TR" sz="2600" dirty="0"/>
              <a:t>bilgisizlik</a:t>
            </a:r>
          </a:p>
          <a:p>
            <a:pPr fontAlgn="auto">
              <a:spcAft>
                <a:spcPts val="0"/>
              </a:spcAft>
              <a:buFont typeface="Arial" panose="020B0604020202020204" pitchFamily="34" charset="0"/>
              <a:buChar char="•"/>
              <a:defRPr/>
            </a:pPr>
            <a:r>
              <a:rPr lang="tr-TR" sz="2600" dirty="0"/>
              <a:t>dikkatsizlik</a:t>
            </a:r>
          </a:p>
          <a:p>
            <a:pPr fontAlgn="auto">
              <a:spcAft>
                <a:spcPts val="0"/>
              </a:spcAft>
              <a:buFont typeface="Arial" panose="020B0604020202020204" pitchFamily="34" charset="0"/>
              <a:buChar char="•"/>
              <a:defRPr/>
            </a:pPr>
            <a:r>
              <a:rPr lang="tr-TR" sz="2600" dirty="0"/>
              <a:t>tedbirsizlik</a:t>
            </a:r>
          </a:p>
          <a:p>
            <a:pPr fontAlgn="auto">
              <a:spcAft>
                <a:spcPts val="0"/>
              </a:spcAft>
              <a:buFont typeface="Arial" panose="020B0604020202020204" pitchFamily="34" charset="0"/>
              <a:buChar char="•"/>
              <a:defRPr/>
            </a:pPr>
            <a:endParaRPr lang="tr-TR"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rmAutofit/>
          </a:bodyPr>
          <a:lstStyle/>
          <a:p>
            <a:pPr fontAlgn="auto">
              <a:spcAft>
                <a:spcPts val="0"/>
              </a:spcAft>
              <a:defRPr/>
            </a:pPr>
            <a:r>
              <a:rPr lang="tr-TR" sz="3600" dirty="0">
                <a:latin typeface="+mn-lt"/>
              </a:rPr>
              <a:t>Cezai sorumluluk açısından aile hekimliği uzmanlarını ilgilendiren kanun maddeleri:</a:t>
            </a:r>
          </a:p>
        </p:txBody>
      </p:sp>
      <p:sp>
        <p:nvSpPr>
          <p:cNvPr id="3" name="İçerik Yer Tutucusu 2">
            <a:extLst>
              <a:ext uri="{FF2B5EF4-FFF2-40B4-BE49-F238E27FC236}"/>
            </a:extLst>
          </p:cNvPr>
          <p:cNvSpPr>
            <a:spLocks noGrp="1"/>
          </p:cNvSpPr>
          <p:nvPr>
            <p:ph idx="1"/>
          </p:nvPr>
        </p:nvSpPr>
        <p:spPr/>
        <p:txBody>
          <a:bodyPr rtlCol="0">
            <a:normAutofit/>
          </a:bodyPr>
          <a:lstStyle/>
          <a:p>
            <a:pPr marL="0" indent="0" fontAlgn="auto">
              <a:spcAft>
                <a:spcPts val="0"/>
              </a:spcAft>
              <a:buFont typeface="Arial" panose="020B0604020202020204" pitchFamily="34" charset="0"/>
              <a:buNone/>
              <a:defRPr/>
            </a:pPr>
            <a:r>
              <a:rPr lang="tr-TR" sz="2600" dirty="0"/>
              <a:t> </a:t>
            </a:r>
            <a:r>
              <a:rPr lang="tr-TR" sz="2600" b="1" dirty="0"/>
              <a:t>B)Kişiye karşı suçlar:</a:t>
            </a:r>
            <a:endParaRPr lang="tr-TR" sz="2600" dirty="0"/>
          </a:p>
          <a:p>
            <a:pPr fontAlgn="auto">
              <a:spcAft>
                <a:spcPts val="0"/>
              </a:spcAft>
              <a:buFont typeface="Arial" panose="020B0604020202020204" pitchFamily="34" charset="0"/>
              <a:buChar char="•"/>
              <a:defRPr/>
            </a:pPr>
            <a:r>
              <a:rPr lang="tr-TR" sz="2600" b="1" dirty="0"/>
              <a:t>Taksir:</a:t>
            </a:r>
          </a:p>
          <a:p>
            <a:pPr marL="0" indent="0" fontAlgn="auto">
              <a:spcAft>
                <a:spcPts val="0"/>
              </a:spcAft>
              <a:buFont typeface="Arial" panose="020B0604020202020204" pitchFamily="34" charset="0"/>
              <a:buNone/>
              <a:defRPr/>
            </a:pPr>
            <a:r>
              <a:rPr lang="tr-TR" sz="2600" dirty="0"/>
              <a:t>Basit taksirde hapis cezası hakimin taktiri ile para cezasına çevrilebilirken; bilinçli taksirde ceza en az 2 yıl 8 ay olduğundan para cezasına çevrilemez veya ertelenemez.</a:t>
            </a:r>
          </a:p>
          <a:p>
            <a:pPr marL="0" indent="0" fontAlgn="auto">
              <a:spcAft>
                <a:spcPts val="0"/>
              </a:spcAft>
              <a:buFont typeface="Arial" panose="020B0604020202020204" pitchFamily="34" charset="0"/>
              <a:buNone/>
              <a:defRPr/>
            </a:pPr>
            <a:endParaRPr lang="tr-TR" sz="2600" dirty="0"/>
          </a:p>
          <a:p>
            <a:pPr marL="0" indent="0" fontAlgn="auto">
              <a:spcAft>
                <a:spcPts val="0"/>
              </a:spcAft>
              <a:buFont typeface="Arial" panose="020B0604020202020204" pitchFamily="34" charset="0"/>
              <a:buNone/>
              <a:defRPr/>
            </a:pPr>
            <a:r>
              <a:rPr lang="tr-TR" sz="2600" dirty="0"/>
              <a:t>Basit taksirli yaralamada mağdur şikayetçi olmadığı takdirde hatayı yapan kişi cezalandırılmazken; bilinçli taksirli yaralama kamu davasını gerektirir ve mağdur şikayetçi olup olmaması ceza açısından önemli değildir. </a:t>
            </a:r>
          </a:p>
          <a:p>
            <a:pPr marL="0" indent="0" fontAlgn="auto">
              <a:spcAft>
                <a:spcPts val="0"/>
              </a:spcAft>
              <a:buFont typeface="Arial" panose="020B0604020202020204" pitchFamily="34" charset="0"/>
              <a:buNone/>
              <a:defRPr/>
            </a:pPr>
            <a:endParaRPr lang="tr-TR"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rmAutofit/>
          </a:bodyPr>
          <a:lstStyle/>
          <a:p>
            <a:pPr fontAlgn="auto">
              <a:spcAft>
                <a:spcPts val="0"/>
              </a:spcAft>
              <a:defRPr/>
            </a:pPr>
            <a:r>
              <a:rPr lang="tr-TR" sz="3600" dirty="0">
                <a:latin typeface="+mn-lt"/>
              </a:rPr>
              <a:t>Cezai sorumluluk açısından aile hekimliği uzmanlarını ilgilendiren kanun maddeleri:</a:t>
            </a:r>
          </a:p>
        </p:txBody>
      </p:sp>
      <p:sp>
        <p:nvSpPr>
          <p:cNvPr id="97282" name="İçerik Yer Tutucusu 2"/>
          <p:cNvSpPr>
            <a:spLocks noGrp="1"/>
          </p:cNvSpPr>
          <p:nvPr>
            <p:ph idx="1"/>
          </p:nvPr>
        </p:nvSpPr>
        <p:spPr/>
        <p:txBody>
          <a:bodyPr/>
          <a:lstStyle/>
          <a:p>
            <a:r>
              <a:rPr lang="tr-TR" sz="2600" b="1" smtClean="0"/>
              <a:t>Hayata karşı suçlar:</a:t>
            </a:r>
          </a:p>
          <a:p>
            <a:endParaRPr lang="tr-TR" sz="2600" smtClean="0"/>
          </a:p>
          <a:p>
            <a:r>
              <a:rPr lang="tr-TR" sz="2600" smtClean="0"/>
              <a:t>Genel hukuk kuralları; hekimlere özel değil </a:t>
            </a:r>
          </a:p>
          <a:p>
            <a:endParaRPr lang="tr-TR" smtClean="0"/>
          </a:p>
          <a:p>
            <a:endParaRPr lang="tr-TR" smtClean="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rmAutofit fontScale="90000"/>
          </a:bodyPr>
          <a:lstStyle/>
          <a:p>
            <a:pPr fontAlgn="auto">
              <a:spcAft>
                <a:spcPts val="0"/>
              </a:spcAft>
              <a:defRPr/>
            </a:pPr>
            <a:r>
              <a:rPr lang="tr-TR" sz="4000" dirty="0">
                <a:latin typeface="+mn-lt"/>
              </a:rPr>
              <a:t/>
            </a:r>
            <a:br>
              <a:rPr lang="tr-TR" sz="4000" dirty="0">
                <a:latin typeface="+mn-lt"/>
              </a:rPr>
            </a:br>
            <a:r>
              <a:rPr lang="tr-TR" sz="4000" dirty="0">
                <a:latin typeface="+mn-lt"/>
              </a:rPr>
              <a:t>Cezai sorumluluk açısından aile hekimliği uzmanlarını ilgilendiren kanun maddeleri:</a:t>
            </a:r>
            <a:r>
              <a:rPr lang="tr-TR" dirty="0"/>
              <a:t/>
            </a:r>
            <a:br>
              <a:rPr lang="tr-TR" dirty="0"/>
            </a:br>
            <a:endParaRPr lang="tr-TR" dirty="0"/>
          </a:p>
        </p:txBody>
      </p:sp>
      <p:sp>
        <p:nvSpPr>
          <p:cNvPr id="3" name="İçerik Yer Tutucusu 2">
            <a:extLst>
              <a:ext uri="{FF2B5EF4-FFF2-40B4-BE49-F238E27FC236}"/>
            </a:extLst>
          </p:cNvPr>
          <p:cNvSpPr>
            <a:spLocks noGrp="1"/>
          </p:cNvSpPr>
          <p:nvPr>
            <p:ph idx="1"/>
          </p:nvPr>
        </p:nvSpPr>
        <p:spPr/>
        <p:txBody>
          <a:bodyPr rtlCol="0">
            <a:normAutofit/>
          </a:bodyPr>
          <a:lstStyle/>
          <a:p>
            <a:pPr fontAlgn="auto">
              <a:spcAft>
                <a:spcPts val="0"/>
              </a:spcAft>
              <a:buFont typeface="Arial" panose="020B0604020202020204" pitchFamily="34" charset="0"/>
              <a:buChar char="•"/>
              <a:defRPr/>
            </a:pPr>
            <a:r>
              <a:rPr lang="tr-TR" sz="2600" b="1" dirty="0"/>
              <a:t>B)Kişiye karşı suçlar:</a:t>
            </a:r>
          </a:p>
          <a:p>
            <a:pPr fontAlgn="auto">
              <a:spcAft>
                <a:spcPts val="0"/>
              </a:spcAft>
              <a:buFont typeface="Arial" panose="020B0604020202020204" pitchFamily="34" charset="0"/>
              <a:buChar char="•"/>
              <a:defRPr/>
            </a:pPr>
            <a:r>
              <a:rPr lang="tr-TR" sz="2600" b="1" dirty="0"/>
              <a:t>Hayata karşı suçlar:</a:t>
            </a:r>
          </a:p>
          <a:p>
            <a:pPr fontAlgn="auto">
              <a:spcAft>
                <a:spcPts val="0"/>
              </a:spcAft>
              <a:buFont typeface="Arial" panose="020B0604020202020204" pitchFamily="34" charset="0"/>
              <a:buChar char="•"/>
              <a:defRPr/>
            </a:pPr>
            <a:endParaRPr lang="tr-TR" sz="2600" b="1" dirty="0"/>
          </a:p>
          <a:p>
            <a:pPr fontAlgn="auto">
              <a:spcAft>
                <a:spcPts val="0"/>
              </a:spcAft>
              <a:buFont typeface="Arial" panose="020B0604020202020204" pitchFamily="34" charset="0"/>
              <a:buChar char="•"/>
              <a:defRPr/>
            </a:pPr>
            <a:r>
              <a:rPr lang="tr-TR" sz="2600" b="1" dirty="0"/>
              <a:t>Kasten adam öldürme :</a:t>
            </a:r>
          </a:p>
          <a:p>
            <a:pPr marL="0" indent="0" fontAlgn="auto">
              <a:spcAft>
                <a:spcPts val="0"/>
              </a:spcAft>
              <a:buFont typeface="Arial" panose="020B0604020202020204" pitchFamily="34" charset="0"/>
              <a:buNone/>
              <a:defRPr/>
            </a:pPr>
            <a:endParaRPr lang="tr-TR" sz="2600" dirty="0"/>
          </a:p>
          <a:p>
            <a:pPr fontAlgn="auto">
              <a:spcAft>
                <a:spcPts val="0"/>
              </a:spcAft>
              <a:buFont typeface="Arial" panose="020B0604020202020204" pitchFamily="34" charset="0"/>
              <a:buChar char="•"/>
              <a:defRPr/>
            </a:pPr>
            <a:r>
              <a:rPr lang="tr-TR" sz="2600" dirty="0"/>
              <a:t>Bir insanı kasten öldüren kişi, müebbet hapis cezası ile cezalandırılır.</a:t>
            </a:r>
          </a:p>
          <a:p>
            <a:pPr marL="0" indent="0" fontAlgn="auto">
              <a:spcAft>
                <a:spcPts val="0"/>
              </a:spcAft>
              <a:buFont typeface="Arial" panose="020B0604020202020204" pitchFamily="34" charset="0"/>
              <a:buNone/>
              <a:defRPr/>
            </a:pPr>
            <a:endParaRPr lang="tr-TR"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rmAutofit/>
          </a:bodyPr>
          <a:lstStyle/>
          <a:p>
            <a:pPr fontAlgn="auto">
              <a:spcAft>
                <a:spcPts val="0"/>
              </a:spcAft>
              <a:defRPr/>
            </a:pPr>
            <a:r>
              <a:rPr lang="tr-TR" sz="3600" dirty="0">
                <a:latin typeface="+mn-lt"/>
              </a:rPr>
              <a:t>Cezai sorumluluk açısından aile hekimliği uzmanlarını ilgilendiren kanun maddeleri:</a:t>
            </a:r>
          </a:p>
        </p:txBody>
      </p:sp>
      <p:sp>
        <p:nvSpPr>
          <p:cNvPr id="3" name="İçerik Yer Tutucusu 2">
            <a:extLst>
              <a:ext uri="{FF2B5EF4-FFF2-40B4-BE49-F238E27FC236}"/>
            </a:extLst>
          </p:cNvPr>
          <p:cNvSpPr>
            <a:spLocks noGrp="1"/>
          </p:cNvSpPr>
          <p:nvPr>
            <p:ph idx="1"/>
          </p:nvPr>
        </p:nvSpPr>
        <p:spPr>
          <a:xfrm>
            <a:off x="838200" y="1895475"/>
            <a:ext cx="10515600" cy="4597400"/>
          </a:xfrm>
        </p:spPr>
        <p:txBody>
          <a:bodyPr rtlCol="0">
            <a:normAutofit/>
          </a:bodyPr>
          <a:lstStyle/>
          <a:p>
            <a:pPr marL="0" indent="0" fontAlgn="auto">
              <a:spcAft>
                <a:spcPts val="0"/>
              </a:spcAft>
              <a:buFont typeface="Arial" panose="020B0604020202020204" pitchFamily="34" charset="0"/>
              <a:buNone/>
              <a:defRPr/>
            </a:pPr>
            <a:r>
              <a:rPr lang="tr-TR" sz="2600" b="1" dirty="0"/>
              <a:t>B)Kişiye karşı suçlar:</a:t>
            </a:r>
          </a:p>
          <a:p>
            <a:pPr marL="0" indent="0" fontAlgn="auto">
              <a:spcAft>
                <a:spcPts val="0"/>
              </a:spcAft>
              <a:buFont typeface="Arial" panose="020B0604020202020204" pitchFamily="34" charset="0"/>
              <a:buNone/>
              <a:defRPr/>
            </a:pPr>
            <a:r>
              <a:rPr lang="tr-TR" sz="2600" b="1" dirty="0"/>
              <a:t>Hayata karşı suçlar:</a:t>
            </a:r>
          </a:p>
          <a:p>
            <a:pPr marL="0" indent="0" fontAlgn="auto">
              <a:spcAft>
                <a:spcPts val="0"/>
              </a:spcAft>
              <a:buFont typeface="Arial" panose="020B0604020202020204" pitchFamily="34" charset="0"/>
              <a:buNone/>
              <a:defRPr/>
            </a:pPr>
            <a:endParaRPr lang="tr-TR" sz="2600" b="1" dirty="0"/>
          </a:p>
          <a:p>
            <a:pPr fontAlgn="auto">
              <a:spcAft>
                <a:spcPts val="0"/>
              </a:spcAft>
              <a:buFont typeface="Arial" panose="020B0604020202020204" pitchFamily="34" charset="0"/>
              <a:buChar char="•"/>
              <a:defRPr/>
            </a:pPr>
            <a:r>
              <a:rPr lang="tr-TR" sz="2600" b="1" dirty="0"/>
              <a:t>Kasten öldürmenin ihmali davranışla işlenmesi:</a:t>
            </a:r>
            <a:endParaRPr lang="tr-TR" sz="2600" dirty="0"/>
          </a:p>
          <a:p>
            <a:pPr marL="0" indent="0" fontAlgn="auto">
              <a:spcAft>
                <a:spcPts val="0"/>
              </a:spcAft>
              <a:buFont typeface="Arial" panose="020B0604020202020204" pitchFamily="34" charset="0"/>
              <a:buNone/>
              <a:defRPr/>
            </a:pPr>
            <a:endParaRPr lang="tr-TR" sz="2600" dirty="0"/>
          </a:p>
          <a:p>
            <a:pPr marL="0" indent="0" fontAlgn="auto">
              <a:spcAft>
                <a:spcPts val="0"/>
              </a:spcAft>
              <a:buFont typeface="Arial" panose="020B0604020202020204" pitchFamily="34" charset="0"/>
              <a:buNone/>
              <a:defRPr/>
            </a:pPr>
            <a:r>
              <a:rPr lang="tr-TR" sz="2600" dirty="0"/>
              <a:t>Belli bir yükümlülüğün ihmali ile ölüme neden olan kişi hakkında temel ceza olarak, ağırlaştırılmış müebbet hapis cezası yerine yirmi yıldan </a:t>
            </a:r>
            <a:r>
              <a:rPr lang="tr-TR" sz="2600" dirty="0" err="1"/>
              <a:t>yirmibeş</a:t>
            </a:r>
            <a:r>
              <a:rPr lang="tr-TR" sz="2600" dirty="0"/>
              <a:t> yıla kadar, müebbet hapis cezası yerine 15 yıldan 20 yıla kadar hapis cezasına hükmolunabileceği gibi, ceza da indirim de yapılmayabilir.</a:t>
            </a:r>
          </a:p>
          <a:p>
            <a:pPr marL="0" indent="0" fontAlgn="auto">
              <a:spcAft>
                <a:spcPts val="0"/>
              </a:spcAft>
              <a:buFont typeface="Arial" panose="020B0604020202020204" pitchFamily="34" charset="0"/>
              <a:buNone/>
              <a:defRPr/>
            </a:pPr>
            <a:endParaRPr lang="tr-TR" dirty="0"/>
          </a:p>
          <a:p>
            <a:pPr fontAlgn="auto">
              <a:spcAft>
                <a:spcPts val="0"/>
              </a:spcAft>
              <a:buFont typeface="Arial" panose="020B0604020202020204" pitchFamily="34" charset="0"/>
              <a:buChar char="•"/>
              <a:defRPr/>
            </a:pPr>
            <a:endParaRPr lang="tr-TR"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rmAutofit fontScale="90000"/>
          </a:bodyPr>
          <a:lstStyle/>
          <a:p>
            <a:pPr fontAlgn="auto">
              <a:spcAft>
                <a:spcPts val="0"/>
              </a:spcAft>
              <a:defRPr/>
            </a:pPr>
            <a:r>
              <a:rPr lang="tr-TR" sz="4000" dirty="0">
                <a:latin typeface="+mn-lt"/>
              </a:rPr>
              <a:t/>
            </a:r>
            <a:br>
              <a:rPr lang="tr-TR" sz="4000" dirty="0">
                <a:latin typeface="+mn-lt"/>
              </a:rPr>
            </a:br>
            <a:r>
              <a:rPr lang="tr-TR" sz="4000" dirty="0">
                <a:latin typeface="+mn-lt"/>
              </a:rPr>
              <a:t>Cezai sorumluluk açısından aile hekimliği uzmanlarını ilgilendiren kanun maddeleri:</a:t>
            </a:r>
            <a:r>
              <a:rPr lang="tr-TR" dirty="0"/>
              <a:t/>
            </a:r>
            <a:br>
              <a:rPr lang="tr-TR" dirty="0"/>
            </a:br>
            <a:endParaRPr lang="tr-TR" dirty="0"/>
          </a:p>
        </p:txBody>
      </p:sp>
      <p:sp>
        <p:nvSpPr>
          <p:cNvPr id="3" name="İçerik Yer Tutucusu 2">
            <a:extLst>
              <a:ext uri="{FF2B5EF4-FFF2-40B4-BE49-F238E27FC236}"/>
            </a:extLst>
          </p:cNvPr>
          <p:cNvSpPr>
            <a:spLocks noGrp="1"/>
          </p:cNvSpPr>
          <p:nvPr>
            <p:ph idx="1"/>
          </p:nvPr>
        </p:nvSpPr>
        <p:spPr/>
        <p:txBody>
          <a:bodyPr rtlCol="0">
            <a:normAutofit fontScale="92500" lnSpcReduction="10000"/>
          </a:bodyPr>
          <a:lstStyle/>
          <a:p>
            <a:pPr marL="0" indent="0" fontAlgn="auto">
              <a:spcAft>
                <a:spcPts val="0"/>
              </a:spcAft>
              <a:buFont typeface="Arial" panose="020B0604020202020204" pitchFamily="34" charset="0"/>
              <a:buNone/>
              <a:defRPr/>
            </a:pPr>
            <a:r>
              <a:rPr lang="tr-TR" b="1" dirty="0"/>
              <a:t>B)Kişiye karşı suçlar:</a:t>
            </a:r>
          </a:p>
          <a:p>
            <a:pPr marL="0" indent="0" fontAlgn="auto">
              <a:spcAft>
                <a:spcPts val="0"/>
              </a:spcAft>
              <a:buFont typeface="Arial" panose="020B0604020202020204" pitchFamily="34" charset="0"/>
              <a:buNone/>
              <a:defRPr/>
            </a:pPr>
            <a:r>
              <a:rPr lang="tr-TR" b="1" dirty="0"/>
              <a:t>Hayata karşı suçlar:</a:t>
            </a:r>
          </a:p>
          <a:p>
            <a:pPr fontAlgn="auto">
              <a:spcAft>
                <a:spcPts val="0"/>
              </a:spcAft>
              <a:buFont typeface="Arial" panose="020B0604020202020204" pitchFamily="34" charset="0"/>
              <a:buChar char="•"/>
              <a:defRPr/>
            </a:pPr>
            <a:endParaRPr lang="tr-TR" b="1" dirty="0"/>
          </a:p>
          <a:p>
            <a:pPr fontAlgn="auto">
              <a:spcAft>
                <a:spcPts val="0"/>
              </a:spcAft>
              <a:buFont typeface="Arial" panose="020B0604020202020204" pitchFamily="34" charset="0"/>
              <a:buChar char="•"/>
              <a:defRPr/>
            </a:pPr>
            <a:r>
              <a:rPr lang="tr-TR" b="1" dirty="0"/>
              <a:t>İntihar </a:t>
            </a:r>
          </a:p>
          <a:p>
            <a:pPr marL="0" indent="0" fontAlgn="auto">
              <a:spcAft>
                <a:spcPts val="0"/>
              </a:spcAft>
              <a:buFont typeface="Arial" panose="020B0604020202020204" pitchFamily="34" charset="0"/>
              <a:buNone/>
              <a:defRPr/>
            </a:pPr>
            <a:endParaRPr lang="tr-TR" dirty="0"/>
          </a:p>
          <a:p>
            <a:pPr fontAlgn="auto">
              <a:spcAft>
                <a:spcPts val="0"/>
              </a:spcAft>
              <a:buFont typeface="Arial" panose="020B0604020202020204" pitchFamily="34" charset="0"/>
              <a:buChar char="•"/>
              <a:defRPr/>
            </a:pPr>
            <a:r>
              <a:rPr lang="tr-TR" dirty="0"/>
              <a:t>1)Başkasını intihara azmettiren, teşvik eden, başkasının intihar kararını kuvvetlendiren ya da başkasının intiharına herhangi bir şekilde yardım eden kişi, 2 yıldan 5 yıla kadar hapis cezası ile cezalandırılır.</a:t>
            </a:r>
          </a:p>
          <a:p>
            <a:pPr fontAlgn="auto">
              <a:spcAft>
                <a:spcPts val="0"/>
              </a:spcAft>
              <a:buFont typeface="Arial" panose="020B0604020202020204" pitchFamily="34" charset="0"/>
              <a:buChar char="•"/>
              <a:defRPr/>
            </a:pPr>
            <a:r>
              <a:rPr lang="tr-TR" dirty="0"/>
              <a:t>2)İntiharın gerçekleşmesi halinde kişi 4 yıldan 10 yıla kadar hapis cezası ile cezalandırılır.</a:t>
            </a:r>
          </a:p>
          <a:p>
            <a:pPr fontAlgn="auto">
              <a:spcAft>
                <a:spcPts val="0"/>
              </a:spcAft>
              <a:buFont typeface="Arial" panose="020B0604020202020204" pitchFamily="34" charset="0"/>
              <a:buChar char="•"/>
              <a:defRPr/>
            </a:pPr>
            <a:endParaRPr lang="tr-TR" dirty="0"/>
          </a:p>
          <a:p>
            <a:pPr fontAlgn="auto">
              <a:spcAft>
                <a:spcPts val="0"/>
              </a:spcAft>
              <a:buFont typeface="Arial" panose="020B0604020202020204" pitchFamily="34" charset="0"/>
              <a:buChar char="•"/>
              <a:defRPr/>
            </a:pPr>
            <a:endParaRPr lang="tr-TR"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rmAutofit/>
          </a:bodyPr>
          <a:lstStyle/>
          <a:p>
            <a:pPr fontAlgn="auto">
              <a:spcAft>
                <a:spcPts val="0"/>
              </a:spcAft>
              <a:defRPr/>
            </a:pPr>
            <a:r>
              <a:rPr lang="tr-TR" sz="3600" dirty="0">
                <a:latin typeface="+mn-lt"/>
              </a:rPr>
              <a:t>Cezai sorumluluk açısından aile hekimliği uzmanlarını ilgilendiren kanun maddeleri:</a:t>
            </a:r>
          </a:p>
        </p:txBody>
      </p:sp>
      <p:sp>
        <p:nvSpPr>
          <p:cNvPr id="3" name="İçerik Yer Tutucusu 2">
            <a:extLst>
              <a:ext uri="{FF2B5EF4-FFF2-40B4-BE49-F238E27FC236}"/>
            </a:extLst>
          </p:cNvPr>
          <p:cNvSpPr>
            <a:spLocks noGrp="1"/>
          </p:cNvSpPr>
          <p:nvPr>
            <p:ph idx="1"/>
          </p:nvPr>
        </p:nvSpPr>
        <p:spPr/>
        <p:txBody>
          <a:bodyPr rtlCol="0">
            <a:normAutofit/>
          </a:bodyPr>
          <a:lstStyle/>
          <a:p>
            <a:pPr marL="0" indent="0" fontAlgn="auto">
              <a:spcAft>
                <a:spcPts val="0"/>
              </a:spcAft>
              <a:buFont typeface="Arial" panose="020B0604020202020204" pitchFamily="34" charset="0"/>
              <a:buNone/>
              <a:defRPr/>
            </a:pPr>
            <a:r>
              <a:rPr lang="tr-TR" sz="2600" b="1" dirty="0"/>
              <a:t>B)Kişiye karşı suçlar:</a:t>
            </a:r>
          </a:p>
          <a:p>
            <a:pPr marL="0" indent="0" fontAlgn="auto">
              <a:spcAft>
                <a:spcPts val="0"/>
              </a:spcAft>
              <a:buFont typeface="Arial" panose="020B0604020202020204" pitchFamily="34" charset="0"/>
              <a:buNone/>
              <a:defRPr/>
            </a:pPr>
            <a:r>
              <a:rPr lang="tr-TR" sz="2600" b="1" dirty="0"/>
              <a:t>Hayata karşı suçlar:</a:t>
            </a:r>
          </a:p>
          <a:p>
            <a:pPr fontAlgn="auto">
              <a:spcAft>
                <a:spcPts val="0"/>
              </a:spcAft>
              <a:buFont typeface="Arial" panose="020B0604020202020204" pitchFamily="34" charset="0"/>
              <a:buChar char="•"/>
              <a:defRPr/>
            </a:pPr>
            <a:endParaRPr lang="tr-TR" sz="2600" b="1" dirty="0"/>
          </a:p>
          <a:p>
            <a:pPr fontAlgn="auto">
              <a:spcAft>
                <a:spcPts val="0"/>
              </a:spcAft>
              <a:buFont typeface="Arial" panose="020B0604020202020204" pitchFamily="34" charset="0"/>
              <a:buChar char="•"/>
              <a:defRPr/>
            </a:pPr>
            <a:r>
              <a:rPr lang="tr-TR" sz="2600" b="1" dirty="0"/>
              <a:t>Taksirle öldürme:</a:t>
            </a:r>
          </a:p>
          <a:p>
            <a:pPr fontAlgn="auto">
              <a:spcAft>
                <a:spcPts val="0"/>
              </a:spcAft>
              <a:buFont typeface="Arial" panose="020B0604020202020204" pitchFamily="34" charset="0"/>
              <a:buChar char="•"/>
              <a:defRPr/>
            </a:pPr>
            <a:endParaRPr lang="tr-TR" sz="2600" dirty="0"/>
          </a:p>
          <a:p>
            <a:pPr fontAlgn="auto">
              <a:spcAft>
                <a:spcPts val="0"/>
              </a:spcAft>
              <a:buFont typeface="Arial" panose="020B0604020202020204" pitchFamily="34" charset="0"/>
              <a:buChar char="•"/>
              <a:defRPr/>
            </a:pPr>
            <a:r>
              <a:rPr lang="tr-TR" sz="2600" dirty="0"/>
              <a:t>1)Taksirle bir insanın ölümüne neden olan kişi, 3 yıldan 6 yıla kadar hapis cezası ile cezalandırılır.</a:t>
            </a:r>
          </a:p>
          <a:p>
            <a:pPr fontAlgn="auto">
              <a:spcAft>
                <a:spcPts val="0"/>
              </a:spcAft>
              <a:buFont typeface="Arial" panose="020B0604020202020204" pitchFamily="34" charset="0"/>
              <a:buChar char="•"/>
              <a:defRPr/>
            </a:pPr>
            <a:endParaRPr lang="tr-TR"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rmAutofit fontScale="90000"/>
          </a:bodyPr>
          <a:lstStyle/>
          <a:p>
            <a:pPr fontAlgn="auto">
              <a:spcAft>
                <a:spcPts val="0"/>
              </a:spcAft>
              <a:defRPr/>
            </a:pPr>
            <a:r>
              <a:rPr lang="tr-TR" sz="4000" dirty="0">
                <a:latin typeface="+mn-lt"/>
              </a:rPr>
              <a:t>Cezai sorumluluk açısından aile hekimliği uzmanlarını ilgilendiren kanun maddeleri:</a:t>
            </a:r>
            <a:r>
              <a:rPr lang="tr-TR" dirty="0"/>
              <a:t/>
            </a:r>
            <a:br>
              <a:rPr lang="tr-TR" dirty="0"/>
            </a:br>
            <a:endParaRPr lang="tr-TR" dirty="0"/>
          </a:p>
        </p:txBody>
      </p:sp>
      <p:sp>
        <p:nvSpPr>
          <p:cNvPr id="3" name="İçerik Yer Tutucusu 2">
            <a:extLst>
              <a:ext uri="{FF2B5EF4-FFF2-40B4-BE49-F238E27FC236}"/>
            </a:extLst>
          </p:cNvPr>
          <p:cNvSpPr>
            <a:spLocks noGrp="1"/>
          </p:cNvSpPr>
          <p:nvPr>
            <p:ph idx="1"/>
          </p:nvPr>
        </p:nvSpPr>
        <p:spPr/>
        <p:txBody>
          <a:bodyPr rtlCol="0">
            <a:normAutofit/>
          </a:bodyPr>
          <a:lstStyle/>
          <a:p>
            <a:pPr marL="0" indent="0" fontAlgn="auto">
              <a:spcAft>
                <a:spcPts val="0"/>
              </a:spcAft>
              <a:buFont typeface="Arial" panose="020B0604020202020204" pitchFamily="34" charset="0"/>
              <a:buNone/>
              <a:defRPr/>
            </a:pPr>
            <a:r>
              <a:rPr lang="tr-TR" sz="2600" b="1" dirty="0"/>
              <a:t> B)Kişiye karşı suçlar:</a:t>
            </a:r>
          </a:p>
          <a:p>
            <a:pPr marL="0" indent="0" fontAlgn="auto">
              <a:spcAft>
                <a:spcPts val="0"/>
              </a:spcAft>
              <a:buFont typeface="Arial" panose="020B0604020202020204" pitchFamily="34" charset="0"/>
              <a:buNone/>
              <a:defRPr/>
            </a:pPr>
            <a:r>
              <a:rPr lang="tr-TR" sz="2600" b="1" dirty="0"/>
              <a:t> </a:t>
            </a:r>
            <a:r>
              <a:rPr lang="tr-TR" sz="2600" b="1" dirty="0" err="1"/>
              <a:t>Vucut</a:t>
            </a:r>
            <a:r>
              <a:rPr lang="tr-TR" sz="2600" b="1" dirty="0"/>
              <a:t> dokunulmazlığına karşı suçlar:</a:t>
            </a:r>
          </a:p>
          <a:p>
            <a:pPr fontAlgn="auto">
              <a:spcAft>
                <a:spcPts val="0"/>
              </a:spcAft>
              <a:buFont typeface="Arial" panose="020B0604020202020204" pitchFamily="34" charset="0"/>
              <a:buChar char="•"/>
              <a:defRPr/>
            </a:pPr>
            <a:endParaRPr lang="tr-TR" sz="2600" dirty="0"/>
          </a:p>
          <a:p>
            <a:pPr fontAlgn="auto">
              <a:spcAft>
                <a:spcPts val="0"/>
              </a:spcAft>
              <a:buFont typeface="Arial" panose="020B0604020202020204" pitchFamily="34" charset="0"/>
              <a:buChar char="•"/>
              <a:defRPr/>
            </a:pPr>
            <a:r>
              <a:rPr lang="tr-TR" sz="2600" b="1" dirty="0"/>
              <a:t>Kasten yaralama:</a:t>
            </a:r>
          </a:p>
          <a:p>
            <a:pPr fontAlgn="auto">
              <a:spcAft>
                <a:spcPts val="0"/>
              </a:spcAft>
              <a:buFont typeface="Arial" panose="020B0604020202020204" pitchFamily="34" charset="0"/>
              <a:buChar char="•"/>
              <a:defRPr/>
            </a:pPr>
            <a:endParaRPr lang="tr-TR" sz="2600" dirty="0"/>
          </a:p>
          <a:p>
            <a:pPr fontAlgn="auto">
              <a:spcAft>
                <a:spcPts val="0"/>
              </a:spcAft>
              <a:buFont typeface="Arial" panose="020B0604020202020204" pitchFamily="34" charset="0"/>
              <a:buChar char="•"/>
              <a:defRPr/>
            </a:pPr>
            <a:r>
              <a:rPr lang="tr-TR" sz="2600" dirty="0"/>
              <a:t>1)Kasten başkasının vücuduna acı veren veya sağlığının ya da algılama yeteneğinin bozulmasına neden olan kişi, 1 yıldan 3 yıla kadar hapis cezası ile cezalandırılır.</a:t>
            </a:r>
          </a:p>
          <a:p>
            <a:pPr fontAlgn="auto">
              <a:spcAft>
                <a:spcPts val="0"/>
              </a:spcAft>
              <a:buFont typeface="Arial" panose="020B0604020202020204" pitchFamily="34" charset="0"/>
              <a:buChar char="•"/>
              <a:defRPr/>
            </a:pPr>
            <a:endParaRPr lang="tr-TR"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rmAutofit/>
          </a:bodyPr>
          <a:lstStyle/>
          <a:p>
            <a:pPr fontAlgn="auto">
              <a:spcAft>
                <a:spcPts val="0"/>
              </a:spcAft>
              <a:defRPr/>
            </a:pPr>
            <a:r>
              <a:rPr lang="tr-TR" sz="3600" dirty="0">
                <a:latin typeface="+mn-lt"/>
              </a:rPr>
              <a:t>Cezai sorumluluk açısından aile hekimliği uzmanlarını ilgilendiren kanun maddeleri:</a:t>
            </a:r>
          </a:p>
        </p:txBody>
      </p:sp>
      <p:sp>
        <p:nvSpPr>
          <p:cNvPr id="3" name="İçerik Yer Tutucusu 2">
            <a:extLst>
              <a:ext uri="{FF2B5EF4-FFF2-40B4-BE49-F238E27FC236}"/>
            </a:extLst>
          </p:cNvPr>
          <p:cNvSpPr>
            <a:spLocks noGrp="1"/>
          </p:cNvSpPr>
          <p:nvPr>
            <p:ph idx="1"/>
          </p:nvPr>
        </p:nvSpPr>
        <p:spPr>
          <a:xfrm>
            <a:off x="838200" y="1825625"/>
            <a:ext cx="10515600" cy="5032375"/>
          </a:xfrm>
        </p:spPr>
        <p:txBody>
          <a:bodyPr rtlCol="0">
            <a:normAutofit fontScale="92500" lnSpcReduction="20000"/>
          </a:bodyPr>
          <a:lstStyle/>
          <a:p>
            <a:pPr marL="0" indent="0" fontAlgn="auto">
              <a:spcAft>
                <a:spcPts val="0"/>
              </a:spcAft>
              <a:buFont typeface="Arial" panose="020B0604020202020204" pitchFamily="34" charset="0"/>
              <a:buNone/>
              <a:defRPr/>
            </a:pPr>
            <a:r>
              <a:rPr lang="tr-TR" b="1" dirty="0"/>
              <a:t> B)Kişiye karşı suçlar:</a:t>
            </a:r>
          </a:p>
          <a:p>
            <a:pPr marL="0" indent="0" fontAlgn="auto">
              <a:spcAft>
                <a:spcPts val="0"/>
              </a:spcAft>
              <a:buFont typeface="Arial" panose="020B0604020202020204" pitchFamily="34" charset="0"/>
              <a:buNone/>
              <a:defRPr/>
            </a:pPr>
            <a:r>
              <a:rPr lang="tr-TR" b="1" dirty="0"/>
              <a:t> </a:t>
            </a:r>
            <a:r>
              <a:rPr lang="tr-TR" b="1" dirty="0" err="1"/>
              <a:t>Vucut</a:t>
            </a:r>
            <a:r>
              <a:rPr lang="tr-TR" b="1" dirty="0"/>
              <a:t> dokunulmazlığına karşı suçlar:</a:t>
            </a:r>
          </a:p>
          <a:p>
            <a:pPr fontAlgn="auto">
              <a:spcAft>
                <a:spcPts val="0"/>
              </a:spcAft>
              <a:buFont typeface="Arial" panose="020B0604020202020204" pitchFamily="34" charset="0"/>
              <a:buChar char="•"/>
              <a:defRPr/>
            </a:pPr>
            <a:endParaRPr lang="tr-TR" dirty="0"/>
          </a:p>
          <a:p>
            <a:pPr fontAlgn="auto">
              <a:spcAft>
                <a:spcPts val="0"/>
              </a:spcAft>
              <a:buFont typeface="Arial" panose="020B0604020202020204" pitchFamily="34" charset="0"/>
              <a:buChar char="•"/>
              <a:defRPr/>
            </a:pPr>
            <a:r>
              <a:rPr lang="tr-TR" b="1" dirty="0"/>
              <a:t>Kasten yaralama:</a:t>
            </a:r>
          </a:p>
          <a:p>
            <a:pPr fontAlgn="auto">
              <a:spcAft>
                <a:spcPts val="0"/>
              </a:spcAft>
              <a:buFont typeface="Arial" panose="020B0604020202020204" pitchFamily="34" charset="0"/>
              <a:buChar char="•"/>
              <a:defRPr/>
            </a:pPr>
            <a:endParaRPr lang="tr-TR" dirty="0"/>
          </a:p>
          <a:p>
            <a:pPr fontAlgn="auto">
              <a:spcAft>
                <a:spcPts val="0"/>
              </a:spcAft>
              <a:buFont typeface="Arial" panose="020B0604020202020204" pitchFamily="34" charset="0"/>
              <a:buChar char="•"/>
              <a:defRPr/>
            </a:pPr>
            <a:r>
              <a:rPr lang="tr-TR" dirty="0"/>
              <a:t>Kasten yaralama fiili, mağdurun; </a:t>
            </a:r>
          </a:p>
          <a:p>
            <a:pPr fontAlgn="auto">
              <a:spcAft>
                <a:spcPts val="0"/>
              </a:spcAft>
              <a:buFont typeface="Arial" panose="020B0604020202020204" pitchFamily="34" charset="0"/>
              <a:buChar char="•"/>
              <a:defRPr/>
            </a:pPr>
            <a:r>
              <a:rPr lang="tr-TR" dirty="0"/>
              <a:t>Duyu, organ </a:t>
            </a:r>
            <a:r>
              <a:rPr lang="tr-TR" dirty="0">
                <a:sym typeface="Wingdings" panose="05000000000000000000" pitchFamily="2" charset="2"/>
              </a:rPr>
              <a:t></a:t>
            </a:r>
            <a:r>
              <a:rPr lang="tr-TR" dirty="0"/>
              <a:t>işlevin sürekli azlığı</a:t>
            </a:r>
          </a:p>
          <a:p>
            <a:pPr fontAlgn="auto">
              <a:spcAft>
                <a:spcPts val="0"/>
              </a:spcAft>
              <a:buFont typeface="Arial" panose="020B0604020202020204" pitchFamily="34" charset="0"/>
              <a:buChar char="•"/>
              <a:defRPr/>
            </a:pPr>
            <a:r>
              <a:rPr lang="tr-TR" dirty="0"/>
              <a:t>Yüzde sabit iz</a:t>
            </a:r>
          </a:p>
          <a:p>
            <a:pPr fontAlgn="auto">
              <a:spcAft>
                <a:spcPts val="0"/>
              </a:spcAft>
              <a:buFont typeface="Arial" panose="020B0604020202020204" pitchFamily="34" charset="0"/>
              <a:buChar char="•"/>
              <a:defRPr/>
            </a:pPr>
            <a:r>
              <a:rPr lang="tr-TR" dirty="0"/>
              <a:t>Hayati tehlike varlığı </a:t>
            </a:r>
          </a:p>
          <a:p>
            <a:pPr fontAlgn="auto">
              <a:spcAft>
                <a:spcPts val="0"/>
              </a:spcAft>
              <a:buFont typeface="Arial" panose="020B0604020202020204" pitchFamily="34" charset="0"/>
              <a:buChar char="•"/>
              <a:defRPr/>
            </a:pPr>
            <a:r>
              <a:rPr lang="tr-TR" dirty="0"/>
              <a:t>Gebe; vaktinden önce doğum </a:t>
            </a:r>
          </a:p>
          <a:p>
            <a:pPr marL="0" indent="0" fontAlgn="auto">
              <a:spcAft>
                <a:spcPts val="0"/>
              </a:spcAft>
              <a:buFont typeface="Arial" panose="020B0604020202020204" pitchFamily="34" charset="0"/>
              <a:buNone/>
              <a:defRPr/>
            </a:pPr>
            <a:r>
              <a:rPr lang="tr-TR" dirty="0"/>
              <a:t>                     </a:t>
            </a:r>
          </a:p>
          <a:p>
            <a:pPr marL="0" indent="0" fontAlgn="auto">
              <a:spcAft>
                <a:spcPts val="0"/>
              </a:spcAft>
              <a:buFont typeface="Arial" panose="020B0604020202020204" pitchFamily="34" charset="0"/>
              <a:buNone/>
              <a:defRPr/>
            </a:pPr>
            <a:r>
              <a:rPr lang="tr-TR" dirty="0"/>
              <a:t>   Ceza 1 kat daha artırılır. </a:t>
            </a:r>
          </a:p>
          <a:p>
            <a:pPr fontAlgn="auto">
              <a:spcAft>
                <a:spcPts val="0"/>
              </a:spcAft>
              <a:buFont typeface="Arial" panose="020B0604020202020204" pitchFamily="34" charset="0"/>
              <a:buChar char="•"/>
              <a:defRPr/>
            </a:pPr>
            <a:endParaRPr lang="tr-TR"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extLst>
          </p:cNvPr>
          <p:cNvSpPr>
            <a:spLocks noGrp="1"/>
          </p:cNvSpPr>
          <p:nvPr>
            <p:ph idx="1"/>
          </p:nvPr>
        </p:nvSpPr>
        <p:spPr/>
        <p:txBody>
          <a:bodyPr rtlCol="0">
            <a:normAutofit/>
          </a:bodyPr>
          <a:lstStyle/>
          <a:p>
            <a:pPr marL="0" indent="0" fontAlgn="auto">
              <a:spcAft>
                <a:spcPts val="0"/>
              </a:spcAft>
              <a:buFont typeface="Arial" panose="020B0604020202020204" pitchFamily="34" charset="0"/>
              <a:buNone/>
              <a:defRPr/>
            </a:pPr>
            <a:r>
              <a:rPr lang="tr-TR" b="1" dirty="0"/>
              <a:t> </a:t>
            </a:r>
            <a:r>
              <a:rPr lang="tr-TR" sz="2600" b="1" dirty="0"/>
              <a:t>B)Kişiye karşı suçlar:</a:t>
            </a:r>
          </a:p>
          <a:p>
            <a:pPr marL="0" indent="0" fontAlgn="auto">
              <a:spcAft>
                <a:spcPts val="0"/>
              </a:spcAft>
              <a:buFont typeface="Arial" panose="020B0604020202020204" pitchFamily="34" charset="0"/>
              <a:buNone/>
              <a:defRPr/>
            </a:pPr>
            <a:r>
              <a:rPr lang="tr-TR" sz="2600" b="1" dirty="0"/>
              <a:t> </a:t>
            </a:r>
            <a:r>
              <a:rPr lang="tr-TR" sz="2600" b="1" dirty="0" err="1"/>
              <a:t>Vucut</a:t>
            </a:r>
            <a:r>
              <a:rPr lang="tr-TR" sz="2600" b="1" dirty="0"/>
              <a:t> dokunulmazlığına karşı suçlar:</a:t>
            </a:r>
          </a:p>
          <a:p>
            <a:pPr marL="0" indent="0" fontAlgn="auto">
              <a:spcAft>
                <a:spcPts val="0"/>
              </a:spcAft>
              <a:buFont typeface="Arial" panose="020B0604020202020204" pitchFamily="34" charset="0"/>
              <a:buNone/>
              <a:defRPr/>
            </a:pPr>
            <a:r>
              <a:rPr lang="tr-TR" sz="2600" dirty="0"/>
              <a:t> </a:t>
            </a:r>
            <a:r>
              <a:rPr lang="tr-TR" sz="2600" b="1" dirty="0"/>
              <a:t>Kasten yaralama:</a:t>
            </a:r>
          </a:p>
          <a:p>
            <a:pPr marL="0" indent="0" fontAlgn="auto">
              <a:spcAft>
                <a:spcPts val="0"/>
              </a:spcAft>
              <a:buFont typeface="Arial" panose="020B0604020202020204" pitchFamily="34" charset="0"/>
              <a:buNone/>
              <a:defRPr/>
            </a:pPr>
            <a:endParaRPr lang="tr-TR" sz="2600" dirty="0"/>
          </a:p>
          <a:p>
            <a:pPr fontAlgn="auto">
              <a:spcAft>
                <a:spcPts val="0"/>
              </a:spcAft>
              <a:buFont typeface="Arial" panose="020B0604020202020204" pitchFamily="34" charset="0"/>
              <a:buChar char="•"/>
              <a:defRPr/>
            </a:pPr>
            <a:r>
              <a:rPr lang="tr-TR" sz="2600" b="1" dirty="0"/>
              <a:t>Daha az cezayı gerektiren haller:</a:t>
            </a:r>
          </a:p>
          <a:p>
            <a:pPr fontAlgn="auto">
              <a:spcAft>
                <a:spcPts val="0"/>
              </a:spcAft>
              <a:buFont typeface="Arial" panose="020B0604020202020204" pitchFamily="34" charset="0"/>
              <a:buChar char="•"/>
              <a:defRPr/>
            </a:pPr>
            <a:r>
              <a:rPr lang="tr-TR" sz="2600" dirty="0"/>
              <a:t>Kasten yaralama fiilinin kişi üzerindeki etkisinin </a:t>
            </a:r>
            <a:r>
              <a:rPr lang="tr-TR" sz="2600" u="sng" dirty="0"/>
              <a:t>basit tıbbı müdahale </a:t>
            </a:r>
            <a:r>
              <a:rPr lang="tr-TR" sz="2600" dirty="0"/>
              <a:t>ile giderilebilecek ölçüde hafif olması halinde, </a:t>
            </a:r>
            <a:r>
              <a:rPr lang="tr-TR" sz="2600" u="sng" dirty="0"/>
              <a:t>mağdurun şikayeti üzerine</a:t>
            </a:r>
            <a:r>
              <a:rPr lang="tr-TR" sz="2600" dirty="0"/>
              <a:t>, 4 aydan 1 yıla kadar hapis veya adli para cezasına hükmolunur.</a:t>
            </a:r>
          </a:p>
          <a:p>
            <a:pPr fontAlgn="auto">
              <a:spcAft>
                <a:spcPts val="0"/>
              </a:spcAft>
              <a:buFont typeface="Arial" panose="020B0604020202020204" pitchFamily="34" charset="0"/>
              <a:buChar char="•"/>
              <a:defRPr/>
            </a:pPr>
            <a:endParaRPr lang="tr-TR" dirty="0"/>
          </a:p>
        </p:txBody>
      </p:sp>
      <p:sp>
        <p:nvSpPr>
          <p:cNvPr id="4" name="Unvan 1">
            <a:extLst>
              <a:ext uri="{FF2B5EF4-FFF2-40B4-BE49-F238E27FC236}"/>
            </a:extLst>
          </p:cNvPr>
          <p:cNvSpPr txBox="1">
            <a:spLocks/>
          </p:cNvSpPr>
          <p:nvPr/>
        </p:nvSpPr>
        <p:spPr>
          <a:xfrm>
            <a:off x="1006475" y="500063"/>
            <a:ext cx="10515600" cy="1325562"/>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tr-TR" sz="3600" dirty="0">
                <a:latin typeface="+mn-lt"/>
              </a:rPr>
              <a:t>Cezai sorumluluk açısından aile hekimliği uzmanlarını ilgilendiren kanun maddeleri:</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rmAutofit/>
          </a:bodyPr>
          <a:lstStyle/>
          <a:p>
            <a:pPr fontAlgn="auto">
              <a:spcAft>
                <a:spcPts val="0"/>
              </a:spcAft>
              <a:defRPr/>
            </a:pPr>
            <a:r>
              <a:rPr lang="tr-TR" sz="3600" dirty="0">
                <a:latin typeface="+mn-lt"/>
              </a:rPr>
              <a:t>Cezai sorumluluk açısından aile hekimliği uzmanlarını ilgilendiren kanun maddeleri:</a:t>
            </a:r>
          </a:p>
        </p:txBody>
      </p:sp>
      <p:sp>
        <p:nvSpPr>
          <p:cNvPr id="3" name="İçerik Yer Tutucusu 2">
            <a:extLst>
              <a:ext uri="{FF2B5EF4-FFF2-40B4-BE49-F238E27FC236}"/>
            </a:extLst>
          </p:cNvPr>
          <p:cNvSpPr>
            <a:spLocks noGrp="1"/>
          </p:cNvSpPr>
          <p:nvPr>
            <p:ph idx="1"/>
          </p:nvPr>
        </p:nvSpPr>
        <p:spPr/>
        <p:txBody>
          <a:bodyPr rtlCol="0">
            <a:normAutofit/>
          </a:bodyPr>
          <a:lstStyle/>
          <a:p>
            <a:pPr marL="0" indent="0" fontAlgn="auto">
              <a:spcAft>
                <a:spcPts val="0"/>
              </a:spcAft>
              <a:buFont typeface="Arial" panose="020B0604020202020204" pitchFamily="34" charset="0"/>
              <a:buNone/>
              <a:defRPr/>
            </a:pPr>
            <a:r>
              <a:rPr lang="tr-TR" sz="2600" b="1" dirty="0"/>
              <a:t> B)Kişiye karşı suçlar:</a:t>
            </a:r>
          </a:p>
          <a:p>
            <a:pPr marL="0" indent="0" fontAlgn="auto">
              <a:spcAft>
                <a:spcPts val="0"/>
              </a:spcAft>
              <a:buFont typeface="Arial" panose="020B0604020202020204" pitchFamily="34" charset="0"/>
              <a:buNone/>
              <a:defRPr/>
            </a:pPr>
            <a:r>
              <a:rPr lang="tr-TR" sz="2600" b="1" dirty="0"/>
              <a:t> </a:t>
            </a:r>
            <a:r>
              <a:rPr lang="tr-TR" sz="2600" b="1" dirty="0" err="1"/>
              <a:t>Vucut</a:t>
            </a:r>
            <a:r>
              <a:rPr lang="tr-TR" sz="2600" b="1" dirty="0"/>
              <a:t> dokunulmazlığına karşı suçlar:</a:t>
            </a:r>
          </a:p>
          <a:p>
            <a:pPr fontAlgn="auto">
              <a:spcAft>
                <a:spcPts val="0"/>
              </a:spcAft>
              <a:buFont typeface="Arial" panose="020B0604020202020204" pitchFamily="34" charset="0"/>
              <a:buChar char="•"/>
              <a:defRPr/>
            </a:pPr>
            <a:endParaRPr lang="tr-TR" sz="2600" dirty="0"/>
          </a:p>
          <a:p>
            <a:pPr fontAlgn="auto">
              <a:spcAft>
                <a:spcPts val="0"/>
              </a:spcAft>
              <a:buFont typeface="Arial" panose="020B0604020202020204" pitchFamily="34" charset="0"/>
              <a:buChar char="•"/>
              <a:defRPr/>
            </a:pPr>
            <a:r>
              <a:rPr lang="tr-TR" sz="2600" b="1" dirty="0"/>
              <a:t>Taksirle yaralama</a:t>
            </a:r>
          </a:p>
          <a:p>
            <a:pPr fontAlgn="auto">
              <a:spcAft>
                <a:spcPts val="0"/>
              </a:spcAft>
              <a:buFont typeface="Arial" panose="020B0604020202020204" pitchFamily="34" charset="0"/>
              <a:buChar char="•"/>
              <a:defRPr/>
            </a:pPr>
            <a:endParaRPr lang="tr-TR" sz="2600" dirty="0"/>
          </a:p>
          <a:p>
            <a:pPr fontAlgn="auto">
              <a:spcAft>
                <a:spcPts val="0"/>
              </a:spcAft>
              <a:buFont typeface="Arial" panose="020B0604020202020204" pitchFamily="34" charset="0"/>
              <a:buChar char="•"/>
              <a:defRPr/>
            </a:pPr>
            <a:r>
              <a:rPr lang="tr-TR" sz="2600" dirty="0"/>
              <a:t>Taksirle başkasının vücuduna acı veren veya sağlığının ya da algılama yeteneğinin bozulmasına neden olan kişi, 3 aydan 1 yıla kadar hapis veya adli para cezası ile cezalandırılır.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rmAutofit fontScale="90000"/>
          </a:bodyPr>
          <a:lstStyle/>
          <a:p>
            <a:pPr fontAlgn="auto">
              <a:spcAft>
                <a:spcPts val="0"/>
              </a:spcAft>
              <a:defRPr/>
            </a:pPr>
            <a:r>
              <a:rPr lang="tr-TR" b="1" dirty="0"/>
              <a:t/>
            </a:r>
            <a:br>
              <a:rPr lang="tr-TR" b="1" dirty="0"/>
            </a:br>
            <a:r>
              <a:rPr lang="tr-TR" sz="3800" b="1" dirty="0"/>
              <a:t/>
            </a:r>
            <a:br>
              <a:rPr lang="tr-TR" sz="3800" b="1" dirty="0"/>
            </a:br>
            <a:r>
              <a:rPr lang="tr-TR" sz="3800" dirty="0">
                <a:latin typeface="+mn-lt"/>
              </a:rPr>
              <a:t> Tıbbı Uygulama Hataları </a:t>
            </a:r>
            <a:r>
              <a:rPr lang="tr-TR" b="1" dirty="0"/>
              <a:t/>
            </a:r>
            <a:br>
              <a:rPr lang="tr-TR" b="1" dirty="0"/>
            </a:br>
            <a:r>
              <a:rPr lang="tr-TR" b="1" dirty="0"/>
              <a:t> </a:t>
            </a:r>
            <a:endParaRPr lang="tr-TR" dirty="0"/>
          </a:p>
        </p:txBody>
      </p:sp>
      <p:sp>
        <p:nvSpPr>
          <p:cNvPr id="3" name="İçerik Yer Tutucusu 2">
            <a:extLst>
              <a:ext uri="{FF2B5EF4-FFF2-40B4-BE49-F238E27FC236}"/>
            </a:extLst>
          </p:cNvPr>
          <p:cNvSpPr>
            <a:spLocks noGrp="1"/>
          </p:cNvSpPr>
          <p:nvPr>
            <p:ph idx="1"/>
          </p:nvPr>
        </p:nvSpPr>
        <p:spPr/>
        <p:txBody>
          <a:bodyPr rtlCol="0">
            <a:normAutofit/>
          </a:bodyPr>
          <a:lstStyle/>
          <a:p>
            <a:pPr fontAlgn="auto">
              <a:spcAft>
                <a:spcPts val="0"/>
              </a:spcAft>
              <a:buFont typeface="Arial" panose="020B0604020202020204" pitchFamily="34" charset="0"/>
              <a:buChar char="•"/>
              <a:defRPr/>
            </a:pPr>
            <a:endParaRPr lang="tr-TR" dirty="0"/>
          </a:p>
          <a:p>
            <a:pPr fontAlgn="auto">
              <a:spcAft>
                <a:spcPts val="0"/>
              </a:spcAft>
              <a:buFont typeface="Arial" panose="020B0604020202020204" pitchFamily="34" charset="0"/>
              <a:buChar char="•"/>
              <a:defRPr/>
            </a:pPr>
            <a:r>
              <a:rPr lang="tr-TR" sz="2600" dirty="0"/>
              <a:t>Bilinç durumunun ve beklentilerinin artması,</a:t>
            </a:r>
          </a:p>
          <a:p>
            <a:pPr fontAlgn="auto">
              <a:spcAft>
                <a:spcPts val="0"/>
              </a:spcAft>
              <a:buFont typeface="Arial" panose="020B0604020202020204" pitchFamily="34" charset="0"/>
              <a:buChar char="•"/>
              <a:defRPr/>
            </a:pPr>
            <a:r>
              <a:rPr lang="tr-TR" sz="2600" dirty="0"/>
              <a:t>Konuyla ilgili yasal düzenlemeler,</a:t>
            </a:r>
          </a:p>
          <a:p>
            <a:pPr fontAlgn="auto">
              <a:spcAft>
                <a:spcPts val="0"/>
              </a:spcAft>
              <a:buFont typeface="Arial" panose="020B0604020202020204" pitchFamily="34" charset="0"/>
              <a:buChar char="•"/>
              <a:defRPr/>
            </a:pPr>
            <a:r>
              <a:rPr lang="tr-TR" sz="2600" dirty="0"/>
              <a:t>Yazılı ve görsel basın gibi birçok faktör </a:t>
            </a:r>
          </a:p>
          <a:p>
            <a:pPr marL="0" indent="0" fontAlgn="auto">
              <a:spcAft>
                <a:spcPts val="0"/>
              </a:spcAft>
              <a:buFont typeface="Arial" panose="020B0604020202020204" pitchFamily="34" charset="0"/>
              <a:buNone/>
              <a:defRPr/>
            </a:pPr>
            <a:endParaRPr lang="tr-TR" sz="2600" dirty="0"/>
          </a:p>
          <a:p>
            <a:pPr marL="0" indent="0" fontAlgn="auto">
              <a:spcAft>
                <a:spcPts val="0"/>
              </a:spcAft>
              <a:buFont typeface="Arial" panose="020B0604020202020204" pitchFamily="34" charset="0"/>
              <a:buNone/>
              <a:defRPr/>
            </a:pPr>
            <a:r>
              <a:rPr lang="tr-TR" sz="2600" dirty="0"/>
              <a:t>   hekimlere yönelik şikayetleri, açılan dava sayısını arttırmaktadır.</a:t>
            </a:r>
          </a:p>
          <a:p>
            <a:pPr fontAlgn="auto">
              <a:spcAft>
                <a:spcPts val="0"/>
              </a:spcAft>
              <a:buFont typeface="Arial" panose="020B0604020202020204" pitchFamily="34" charset="0"/>
              <a:buChar char="•"/>
              <a:defRPr/>
            </a:pPr>
            <a:endParaRPr lang="tr-TR"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rmAutofit/>
          </a:bodyPr>
          <a:lstStyle/>
          <a:p>
            <a:pPr fontAlgn="auto">
              <a:spcAft>
                <a:spcPts val="0"/>
              </a:spcAft>
              <a:defRPr/>
            </a:pPr>
            <a:r>
              <a:rPr lang="tr-TR" sz="3600" dirty="0">
                <a:latin typeface="+mn-lt"/>
              </a:rPr>
              <a:t>Cezai sorumluluk açısından aile hekimliği uzmanlarını ilgilendiren kanun maddeleri:</a:t>
            </a:r>
          </a:p>
        </p:txBody>
      </p:sp>
      <p:sp>
        <p:nvSpPr>
          <p:cNvPr id="3" name="İçerik Yer Tutucusu 2">
            <a:extLst>
              <a:ext uri="{FF2B5EF4-FFF2-40B4-BE49-F238E27FC236}"/>
            </a:extLst>
          </p:cNvPr>
          <p:cNvSpPr>
            <a:spLocks noGrp="1"/>
          </p:cNvSpPr>
          <p:nvPr>
            <p:ph idx="1"/>
          </p:nvPr>
        </p:nvSpPr>
        <p:spPr>
          <a:xfrm>
            <a:off x="838200" y="1690688"/>
            <a:ext cx="10515600" cy="4802187"/>
          </a:xfrm>
        </p:spPr>
        <p:txBody>
          <a:bodyPr rtlCol="0">
            <a:normAutofit fontScale="70000" lnSpcReduction="20000"/>
          </a:bodyPr>
          <a:lstStyle/>
          <a:p>
            <a:pPr marL="0" indent="0" fontAlgn="auto">
              <a:spcAft>
                <a:spcPts val="0"/>
              </a:spcAft>
              <a:buFont typeface="Arial" panose="020B0604020202020204" pitchFamily="34" charset="0"/>
              <a:buNone/>
              <a:defRPr/>
            </a:pPr>
            <a:r>
              <a:rPr lang="tr-TR" sz="3700" b="1" dirty="0"/>
              <a:t> B)Kişiye karşı suçlar:</a:t>
            </a:r>
          </a:p>
          <a:p>
            <a:pPr marL="0" indent="0" fontAlgn="auto">
              <a:spcAft>
                <a:spcPts val="0"/>
              </a:spcAft>
              <a:buFont typeface="Arial" panose="020B0604020202020204" pitchFamily="34" charset="0"/>
              <a:buNone/>
              <a:defRPr/>
            </a:pPr>
            <a:r>
              <a:rPr lang="tr-TR" sz="3700" b="1" dirty="0"/>
              <a:t> </a:t>
            </a:r>
            <a:r>
              <a:rPr lang="tr-TR" sz="3700" b="1" dirty="0" err="1"/>
              <a:t>Vucut</a:t>
            </a:r>
            <a:r>
              <a:rPr lang="tr-TR" sz="3700" b="1" dirty="0"/>
              <a:t> dokunulmazlığına karşı suçlar:</a:t>
            </a:r>
          </a:p>
          <a:p>
            <a:pPr fontAlgn="auto">
              <a:spcAft>
                <a:spcPts val="0"/>
              </a:spcAft>
              <a:buFont typeface="Arial" panose="020B0604020202020204" pitchFamily="34" charset="0"/>
              <a:buChar char="•"/>
              <a:defRPr/>
            </a:pPr>
            <a:endParaRPr lang="tr-TR" sz="3700" dirty="0"/>
          </a:p>
          <a:p>
            <a:pPr fontAlgn="auto">
              <a:spcAft>
                <a:spcPts val="0"/>
              </a:spcAft>
              <a:buFont typeface="Arial" panose="020B0604020202020204" pitchFamily="34" charset="0"/>
              <a:buChar char="•"/>
              <a:defRPr/>
            </a:pPr>
            <a:r>
              <a:rPr lang="tr-TR" sz="3700" b="1" dirty="0"/>
              <a:t>İnsan üzerinde deney:</a:t>
            </a:r>
          </a:p>
          <a:p>
            <a:pPr marL="0" indent="0" fontAlgn="auto">
              <a:spcAft>
                <a:spcPts val="0"/>
              </a:spcAft>
              <a:buFont typeface="Arial" panose="020B0604020202020204" pitchFamily="34" charset="0"/>
              <a:buNone/>
              <a:defRPr/>
            </a:pPr>
            <a:endParaRPr lang="tr-TR" sz="3700" dirty="0"/>
          </a:p>
          <a:p>
            <a:pPr fontAlgn="auto">
              <a:spcAft>
                <a:spcPts val="0"/>
              </a:spcAft>
              <a:buFont typeface="Arial" panose="020B0604020202020204" pitchFamily="34" charset="0"/>
              <a:buChar char="•"/>
              <a:defRPr/>
            </a:pPr>
            <a:r>
              <a:rPr lang="tr-TR" sz="3700" dirty="0"/>
              <a:t>İnsan üzerinde bilimsel bir deney yapan kişi, 1 yıldan 3 yıla kadar hapis  </a:t>
            </a:r>
          </a:p>
          <a:p>
            <a:pPr marL="0" indent="0" fontAlgn="auto">
              <a:spcAft>
                <a:spcPts val="0"/>
              </a:spcAft>
              <a:buFont typeface="Arial" panose="020B0604020202020204" pitchFamily="34" charset="0"/>
              <a:buNone/>
              <a:defRPr/>
            </a:pPr>
            <a:r>
              <a:rPr lang="tr-TR" sz="3700" dirty="0"/>
              <a:t>   cezası ile cezalandırılır. (rızaya dayalı olmaması halinde)</a:t>
            </a:r>
          </a:p>
          <a:p>
            <a:pPr fontAlgn="auto">
              <a:spcAft>
                <a:spcPts val="0"/>
              </a:spcAft>
              <a:buFont typeface="Arial" panose="020B0604020202020204" pitchFamily="34" charset="0"/>
              <a:buChar char="•"/>
              <a:defRPr/>
            </a:pPr>
            <a:r>
              <a:rPr lang="tr-TR" sz="3700" dirty="0">
                <a:sym typeface="Wingdings" panose="05000000000000000000" pitchFamily="2" charset="2"/>
              </a:rPr>
              <a:t>Mağdurun yaralanması veya ölmesi halinde kasten yaralama veya kasten </a:t>
            </a:r>
          </a:p>
          <a:p>
            <a:pPr marL="0" indent="0" fontAlgn="auto">
              <a:spcAft>
                <a:spcPts val="0"/>
              </a:spcAft>
              <a:buFont typeface="Arial" panose="020B0604020202020204" pitchFamily="34" charset="0"/>
              <a:buNone/>
              <a:defRPr/>
            </a:pPr>
            <a:r>
              <a:rPr lang="tr-TR" sz="3700" dirty="0">
                <a:sym typeface="Wingdings" panose="05000000000000000000" pitchFamily="2" charset="2"/>
              </a:rPr>
              <a:t>    öldürme suçuna ilişkin hükümler uygulanır.</a:t>
            </a:r>
          </a:p>
          <a:p>
            <a:pPr fontAlgn="auto">
              <a:spcAft>
                <a:spcPts val="0"/>
              </a:spcAft>
              <a:buFont typeface="Arial" panose="020B0604020202020204" pitchFamily="34" charset="0"/>
              <a:buChar char="•"/>
              <a:defRPr/>
            </a:pPr>
            <a:endParaRPr lang="tr-TR" sz="3700" dirty="0"/>
          </a:p>
          <a:p>
            <a:pPr fontAlgn="auto">
              <a:spcAft>
                <a:spcPts val="0"/>
              </a:spcAft>
              <a:buFont typeface="Arial" panose="020B0604020202020204" pitchFamily="34" charset="0"/>
              <a:buChar char="•"/>
              <a:defRPr/>
            </a:pPr>
            <a:r>
              <a:rPr lang="tr-TR" sz="3700" dirty="0"/>
              <a:t>Çocuklar üzerinde bilimsel deney yapılamaz.</a:t>
            </a:r>
          </a:p>
          <a:p>
            <a:pPr fontAlgn="auto">
              <a:spcAft>
                <a:spcPts val="0"/>
              </a:spcAft>
              <a:buFont typeface="Arial" panose="020B0604020202020204" pitchFamily="34" charset="0"/>
              <a:buChar char="•"/>
              <a:defRPr/>
            </a:pPr>
            <a:endParaRPr lang="tr-TR"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rmAutofit/>
          </a:bodyPr>
          <a:lstStyle/>
          <a:p>
            <a:pPr fontAlgn="auto">
              <a:spcAft>
                <a:spcPts val="0"/>
              </a:spcAft>
              <a:defRPr/>
            </a:pPr>
            <a:r>
              <a:rPr lang="tr-TR" sz="3600" dirty="0">
                <a:latin typeface="+mn-lt"/>
              </a:rPr>
              <a:t>Cezai sorumluluk açısından aile hekimliği uzmanlarını ilgilendiren kanun maddeleri:</a:t>
            </a:r>
          </a:p>
        </p:txBody>
      </p:sp>
      <p:sp>
        <p:nvSpPr>
          <p:cNvPr id="3" name="İçerik Yer Tutucusu 2">
            <a:extLst>
              <a:ext uri="{FF2B5EF4-FFF2-40B4-BE49-F238E27FC236}"/>
            </a:extLst>
          </p:cNvPr>
          <p:cNvSpPr>
            <a:spLocks noGrp="1"/>
          </p:cNvSpPr>
          <p:nvPr>
            <p:ph idx="1"/>
          </p:nvPr>
        </p:nvSpPr>
        <p:spPr/>
        <p:txBody>
          <a:bodyPr rtlCol="0">
            <a:normAutofit fontScale="92500" lnSpcReduction="20000"/>
          </a:bodyPr>
          <a:lstStyle/>
          <a:p>
            <a:pPr marL="0" indent="0" fontAlgn="auto">
              <a:spcAft>
                <a:spcPts val="0"/>
              </a:spcAft>
              <a:buFont typeface="Arial" panose="020B0604020202020204" pitchFamily="34" charset="0"/>
              <a:buNone/>
              <a:defRPr/>
            </a:pPr>
            <a:r>
              <a:rPr lang="tr-TR" b="1" dirty="0"/>
              <a:t> B)Kişiye karşı suçlar:</a:t>
            </a:r>
          </a:p>
          <a:p>
            <a:pPr marL="0" indent="0" fontAlgn="auto">
              <a:spcAft>
                <a:spcPts val="0"/>
              </a:spcAft>
              <a:buFont typeface="Arial" panose="020B0604020202020204" pitchFamily="34" charset="0"/>
              <a:buNone/>
              <a:defRPr/>
            </a:pPr>
            <a:r>
              <a:rPr lang="tr-TR" b="1" dirty="0"/>
              <a:t> </a:t>
            </a:r>
            <a:r>
              <a:rPr lang="tr-TR" b="1" dirty="0" err="1"/>
              <a:t>Vucut</a:t>
            </a:r>
            <a:r>
              <a:rPr lang="tr-TR" b="1" dirty="0"/>
              <a:t> dokunulmazlığına karşı suçlar:</a:t>
            </a:r>
          </a:p>
          <a:p>
            <a:pPr fontAlgn="auto">
              <a:spcAft>
                <a:spcPts val="0"/>
              </a:spcAft>
              <a:buFont typeface="Arial" panose="020B0604020202020204" pitchFamily="34" charset="0"/>
              <a:buChar char="•"/>
              <a:defRPr/>
            </a:pPr>
            <a:endParaRPr lang="tr-TR" b="1" dirty="0"/>
          </a:p>
          <a:p>
            <a:pPr fontAlgn="auto">
              <a:spcAft>
                <a:spcPts val="0"/>
              </a:spcAft>
              <a:buFont typeface="Arial" panose="020B0604020202020204" pitchFamily="34" charset="0"/>
              <a:buChar char="•"/>
              <a:defRPr/>
            </a:pPr>
            <a:r>
              <a:rPr lang="tr-TR" b="1" dirty="0"/>
              <a:t>Organ veya doku ticareti:</a:t>
            </a:r>
          </a:p>
          <a:p>
            <a:pPr fontAlgn="auto">
              <a:spcAft>
                <a:spcPts val="0"/>
              </a:spcAft>
              <a:buFont typeface="Arial" panose="020B0604020202020204" pitchFamily="34" charset="0"/>
              <a:buChar char="•"/>
              <a:defRPr/>
            </a:pPr>
            <a:endParaRPr lang="tr-TR" dirty="0"/>
          </a:p>
          <a:p>
            <a:pPr fontAlgn="auto">
              <a:spcAft>
                <a:spcPts val="0"/>
              </a:spcAft>
              <a:buFont typeface="Arial" panose="020B0604020202020204" pitchFamily="34" charset="0"/>
              <a:buChar char="•"/>
              <a:defRPr/>
            </a:pPr>
            <a:r>
              <a:rPr lang="tr-TR" dirty="0"/>
              <a:t>1) Hukuken geçerli rızaya dayalı olmaksızın, kişiden organ alan kimse, 5 yıldan 9 yıla kadar hapis cezası ile cezalandırılır.</a:t>
            </a:r>
          </a:p>
          <a:p>
            <a:pPr marL="0" indent="0" fontAlgn="auto">
              <a:spcAft>
                <a:spcPts val="0"/>
              </a:spcAft>
              <a:buFont typeface="Arial" panose="020B0604020202020204" pitchFamily="34" charset="0"/>
              <a:buNone/>
              <a:defRPr/>
            </a:pPr>
            <a:r>
              <a:rPr lang="tr-TR" dirty="0"/>
              <a:t>   (organ veya doku satın alan, satan )</a:t>
            </a:r>
          </a:p>
          <a:p>
            <a:pPr marL="0" indent="0" fontAlgn="auto">
              <a:spcAft>
                <a:spcPts val="0"/>
              </a:spcAft>
              <a:buFont typeface="Arial" panose="020B0604020202020204" pitchFamily="34" charset="0"/>
              <a:buNone/>
              <a:defRPr/>
            </a:pPr>
            <a:r>
              <a:rPr lang="tr-TR" dirty="0"/>
              <a:t> </a:t>
            </a:r>
          </a:p>
          <a:p>
            <a:pPr fontAlgn="auto">
              <a:spcAft>
                <a:spcPts val="0"/>
              </a:spcAft>
              <a:buFont typeface="Arial" panose="020B0604020202020204" pitchFamily="34" charset="0"/>
              <a:buChar char="•"/>
              <a:defRPr/>
            </a:pPr>
            <a:r>
              <a:rPr lang="tr-TR" dirty="0"/>
              <a:t>2) Hukuka aykırı olarak, ölüden organ veya doku alan kimse, 1 yıla kadar hapis cezası ile cezalandırılır. </a:t>
            </a:r>
          </a:p>
          <a:p>
            <a:pPr fontAlgn="auto">
              <a:spcAft>
                <a:spcPts val="0"/>
              </a:spcAft>
              <a:buFont typeface="Arial" panose="020B0604020202020204" pitchFamily="34" charset="0"/>
              <a:buChar char="•"/>
              <a:defRPr/>
            </a:pPr>
            <a:endParaRPr lang="tr-TR"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rmAutofit/>
          </a:bodyPr>
          <a:lstStyle/>
          <a:p>
            <a:pPr fontAlgn="auto">
              <a:spcAft>
                <a:spcPts val="0"/>
              </a:spcAft>
              <a:defRPr/>
            </a:pPr>
            <a:r>
              <a:rPr lang="tr-TR" sz="3600" dirty="0">
                <a:latin typeface="+mn-lt"/>
              </a:rPr>
              <a:t>Cezai sorumluluk açısından aile hekimliği uzmanlarını ilgilendiren kanun maddeleri:</a:t>
            </a:r>
          </a:p>
        </p:txBody>
      </p:sp>
      <p:sp>
        <p:nvSpPr>
          <p:cNvPr id="3" name="İçerik Yer Tutucusu 2">
            <a:extLst>
              <a:ext uri="{FF2B5EF4-FFF2-40B4-BE49-F238E27FC236}"/>
            </a:extLst>
          </p:cNvPr>
          <p:cNvSpPr>
            <a:spLocks noGrp="1"/>
          </p:cNvSpPr>
          <p:nvPr>
            <p:ph idx="1"/>
          </p:nvPr>
        </p:nvSpPr>
        <p:spPr/>
        <p:txBody>
          <a:bodyPr rtlCol="0">
            <a:normAutofit/>
          </a:bodyPr>
          <a:lstStyle/>
          <a:p>
            <a:pPr marL="0" indent="0" fontAlgn="auto">
              <a:spcAft>
                <a:spcPts val="0"/>
              </a:spcAft>
              <a:buFont typeface="Arial" panose="020B0604020202020204" pitchFamily="34" charset="0"/>
              <a:buNone/>
              <a:defRPr/>
            </a:pPr>
            <a:r>
              <a:rPr lang="tr-TR" b="1" dirty="0"/>
              <a:t> </a:t>
            </a:r>
            <a:r>
              <a:rPr lang="tr-TR" sz="2600" b="1" dirty="0"/>
              <a:t>B)Kişiye karşı suçlar:</a:t>
            </a:r>
          </a:p>
          <a:p>
            <a:pPr marL="0" indent="0" fontAlgn="auto">
              <a:spcAft>
                <a:spcPts val="0"/>
              </a:spcAft>
              <a:buFont typeface="Arial" panose="020B0604020202020204" pitchFamily="34" charset="0"/>
              <a:buNone/>
              <a:defRPr/>
            </a:pPr>
            <a:r>
              <a:rPr lang="tr-TR" sz="2600" b="1" dirty="0"/>
              <a:t> </a:t>
            </a:r>
            <a:r>
              <a:rPr lang="tr-TR" sz="2600" b="1" dirty="0" err="1"/>
              <a:t>Vucut</a:t>
            </a:r>
            <a:r>
              <a:rPr lang="tr-TR" sz="2600" b="1" dirty="0"/>
              <a:t> dokunulmazlığına karşı suçlar:</a:t>
            </a:r>
          </a:p>
          <a:p>
            <a:pPr marL="0" indent="0" fontAlgn="auto">
              <a:spcAft>
                <a:spcPts val="0"/>
              </a:spcAft>
              <a:buFont typeface="Arial" panose="020B0604020202020204" pitchFamily="34" charset="0"/>
              <a:buNone/>
              <a:defRPr/>
            </a:pPr>
            <a:r>
              <a:rPr lang="tr-TR" sz="2600" dirty="0"/>
              <a:t> </a:t>
            </a:r>
          </a:p>
          <a:p>
            <a:pPr marL="0" indent="0" fontAlgn="auto">
              <a:spcAft>
                <a:spcPts val="0"/>
              </a:spcAft>
              <a:buFont typeface="Arial" panose="020B0604020202020204" pitchFamily="34" charset="0"/>
              <a:buNone/>
              <a:defRPr/>
            </a:pPr>
            <a:r>
              <a:rPr lang="tr-TR" sz="2600" b="1" dirty="0"/>
              <a:t>Organ veya doku ticareti:</a:t>
            </a:r>
          </a:p>
          <a:p>
            <a:pPr fontAlgn="auto">
              <a:spcAft>
                <a:spcPts val="0"/>
              </a:spcAft>
              <a:buFont typeface="Arial" panose="020B0604020202020204" pitchFamily="34" charset="0"/>
              <a:buChar char="•"/>
              <a:defRPr/>
            </a:pPr>
            <a:r>
              <a:rPr lang="tr-TR" sz="2600" b="1" dirty="0"/>
              <a:t>Zorunluluk hali :</a:t>
            </a:r>
          </a:p>
          <a:p>
            <a:pPr marL="0" indent="0" fontAlgn="auto">
              <a:spcAft>
                <a:spcPts val="0"/>
              </a:spcAft>
              <a:buFont typeface="Arial" panose="020B0604020202020204" pitchFamily="34" charset="0"/>
              <a:buNone/>
              <a:defRPr/>
            </a:pPr>
            <a:endParaRPr lang="tr-TR" sz="2600" dirty="0"/>
          </a:p>
          <a:p>
            <a:pPr fontAlgn="auto">
              <a:spcAft>
                <a:spcPts val="0"/>
              </a:spcAft>
              <a:buFont typeface="Arial" panose="020B0604020202020204" pitchFamily="34" charset="0"/>
              <a:buChar char="•"/>
              <a:defRPr/>
            </a:pPr>
            <a:r>
              <a:rPr lang="tr-TR" sz="2600" dirty="0"/>
              <a:t>Organ veya dokularını satan kişinin içinde bulunduğu sosyal ve ekonomik koşullar göz önünde bulundurularak, hakkında verilecek cezada indirim yapılabileceği gibi, ceza vermekten de vazgeçilebilir. </a:t>
            </a:r>
          </a:p>
          <a:p>
            <a:pPr fontAlgn="auto">
              <a:spcAft>
                <a:spcPts val="0"/>
              </a:spcAft>
              <a:buFont typeface="Arial" panose="020B0604020202020204" pitchFamily="34" charset="0"/>
              <a:buChar char="•"/>
              <a:defRPr/>
            </a:pPr>
            <a:endParaRPr lang="tr-TR" sz="2600" dirty="0"/>
          </a:p>
          <a:p>
            <a:pPr fontAlgn="auto">
              <a:spcAft>
                <a:spcPts val="0"/>
              </a:spcAft>
              <a:buFont typeface="Arial" panose="020B0604020202020204" pitchFamily="34" charset="0"/>
              <a:buChar char="•"/>
              <a:defRPr/>
            </a:pPr>
            <a:endParaRPr lang="tr-TR"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rmAutofit/>
          </a:bodyPr>
          <a:lstStyle/>
          <a:p>
            <a:pPr fontAlgn="auto">
              <a:spcAft>
                <a:spcPts val="0"/>
              </a:spcAft>
              <a:defRPr/>
            </a:pPr>
            <a:r>
              <a:rPr lang="tr-TR" sz="3600" dirty="0">
                <a:latin typeface="+mn-lt"/>
              </a:rPr>
              <a:t>Cezai sorumluluk açısından aile hekimliği uzmanlarını ilgilendiren kanun maddeleri:</a:t>
            </a:r>
          </a:p>
        </p:txBody>
      </p:sp>
      <p:sp>
        <p:nvSpPr>
          <p:cNvPr id="3" name="İçerik Yer Tutucusu 2">
            <a:extLst>
              <a:ext uri="{FF2B5EF4-FFF2-40B4-BE49-F238E27FC236}"/>
            </a:extLst>
          </p:cNvPr>
          <p:cNvSpPr>
            <a:spLocks noGrp="1"/>
          </p:cNvSpPr>
          <p:nvPr>
            <p:ph idx="1"/>
          </p:nvPr>
        </p:nvSpPr>
        <p:spPr/>
        <p:txBody>
          <a:bodyPr rtlCol="0">
            <a:normAutofit/>
          </a:bodyPr>
          <a:lstStyle/>
          <a:p>
            <a:pPr marL="0" indent="0" fontAlgn="auto">
              <a:spcAft>
                <a:spcPts val="0"/>
              </a:spcAft>
              <a:buFont typeface="Arial" panose="020B0604020202020204" pitchFamily="34" charset="0"/>
              <a:buNone/>
              <a:defRPr/>
            </a:pPr>
            <a:r>
              <a:rPr lang="tr-TR" sz="2600" b="1" dirty="0"/>
              <a:t> B)Kişiye karşı suçlar:</a:t>
            </a:r>
          </a:p>
          <a:p>
            <a:pPr marL="0" indent="0" fontAlgn="auto">
              <a:spcAft>
                <a:spcPts val="0"/>
              </a:spcAft>
              <a:buFont typeface="Arial" panose="020B0604020202020204" pitchFamily="34" charset="0"/>
              <a:buNone/>
              <a:defRPr/>
            </a:pPr>
            <a:r>
              <a:rPr lang="tr-TR" sz="2600" b="1" dirty="0"/>
              <a:t> </a:t>
            </a:r>
            <a:r>
              <a:rPr lang="tr-TR" sz="2600" b="1" dirty="0" err="1"/>
              <a:t>Vucut</a:t>
            </a:r>
            <a:r>
              <a:rPr lang="tr-TR" sz="2600" b="1" dirty="0"/>
              <a:t> dokunulmazlığına karşı suçlar:</a:t>
            </a:r>
          </a:p>
          <a:p>
            <a:pPr fontAlgn="auto">
              <a:spcAft>
                <a:spcPts val="0"/>
              </a:spcAft>
              <a:buFont typeface="Arial" panose="020B0604020202020204" pitchFamily="34" charset="0"/>
              <a:buChar char="•"/>
              <a:defRPr/>
            </a:pPr>
            <a:endParaRPr lang="tr-TR" sz="2600" b="1" dirty="0"/>
          </a:p>
          <a:p>
            <a:pPr fontAlgn="auto">
              <a:spcAft>
                <a:spcPts val="0"/>
              </a:spcAft>
              <a:buFont typeface="Arial" panose="020B0604020202020204" pitchFamily="34" charset="0"/>
              <a:buChar char="•"/>
              <a:defRPr/>
            </a:pPr>
            <a:r>
              <a:rPr lang="tr-TR" sz="2600" b="1" dirty="0"/>
              <a:t>Organ veya doku ticareti:</a:t>
            </a:r>
          </a:p>
          <a:p>
            <a:pPr fontAlgn="auto">
              <a:spcAft>
                <a:spcPts val="0"/>
              </a:spcAft>
              <a:buFont typeface="Arial" panose="020B0604020202020204" pitchFamily="34" charset="0"/>
              <a:buChar char="•"/>
              <a:defRPr/>
            </a:pPr>
            <a:r>
              <a:rPr lang="tr-TR" sz="2600" b="1" dirty="0"/>
              <a:t>Etkin pişmanlık:</a:t>
            </a:r>
          </a:p>
          <a:p>
            <a:pPr marL="0" indent="0" fontAlgn="auto">
              <a:spcAft>
                <a:spcPts val="0"/>
              </a:spcAft>
              <a:buFont typeface="Arial" panose="020B0604020202020204" pitchFamily="34" charset="0"/>
              <a:buNone/>
              <a:defRPr/>
            </a:pPr>
            <a:endParaRPr lang="tr-TR" sz="2600" dirty="0"/>
          </a:p>
          <a:p>
            <a:pPr fontAlgn="auto">
              <a:spcAft>
                <a:spcPts val="0"/>
              </a:spcAft>
              <a:buFont typeface="Arial" panose="020B0604020202020204" pitchFamily="34" charset="0"/>
              <a:buChar char="•"/>
              <a:defRPr/>
            </a:pPr>
            <a:r>
              <a:rPr lang="tr-TR" sz="2600" dirty="0"/>
              <a:t>Organ veya dokularını satan kişi, resmi makamlar tarafından haber alınmadan önce durumu merciine haber vererek suçluların yakalanmalarını kolaylaştırırsa, hakkında cezaya hükmolunmaz.</a:t>
            </a:r>
          </a:p>
          <a:p>
            <a:pPr fontAlgn="auto">
              <a:spcAft>
                <a:spcPts val="0"/>
              </a:spcAft>
              <a:buFont typeface="Arial" panose="020B0604020202020204" pitchFamily="34" charset="0"/>
              <a:buChar char="•"/>
              <a:defRPr/>
            </a:pPr>
            <a:endParaRPr lang="tr-TR" dirty="0"/>
          </a:p>
          <a:p>
            <a:pPr fontAlgn="auto">
              <a:spcAft>
                <a:spcPts val="0"/>
              </a:spcAft>
              <a:buFont typeface="Arial" panose="020B0604020202020204" pitchFamily="34" charset="0"/>
              <a:buChar char="•"/>
              <a:defRPr/>
            </a:pPr>
            <a:endParaRPr lang="tr-TR"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rmAutofit/>
          </a:bodyPr>
          <a:lstStyle/>
          <a:p>
            <a:pPr fontAlgn="auto">
              <a:spcAft>
                <a:spcPts val="0"/>
              </a:spcAft>
              <a:defRPr/>
            </a:pPr>
            <a:r>
              <a:rPr lang="tr-TR" sz="3600" dirty="0">
                <a:latin typeface="+mn-lt"/>
              </a:rPr>
              <a:t>Cezai sorumluluk açısından aile hekimliği uzmanlarını ilgilendiren kanun maddeleri:</a:t>
            </a:r>
          </a:p>
        </p:txBody>
      </p:sp>
      <p:sp>
        <p:nvSpPr>
          <p:cNvPr id="3" name="İçerik Yer Tutucusu 2">
            <a:extLst>
              <a:ext uri="{FF2B5EF4-FFF2-40B4-BE49-F238E27FC236}"/>
            </a:extLst>
          </p:cNvPr>
          <p:cNvSpPr>
            <a:spLocks noGrp="1"/>
          </p:cNvSpPr>
          <p:nvPr>
            <p:ph idx="1"/>
          </p:nvPr>
        </p:nvSpPr>
        <p:spPr/>
        <p:txBody>
          <a:bodyPr rtlCol="0">
            <a:normAutofit fontScale="92500" lnSpcReduction="20000"/>
          </a:bodyPr>
          <a:lstStyle/>
          <a:p>
            <a:pPr marL="0" indent="0" fontAlgn="auto">
              <a:spcAft>
                <a:spcPts val="0"/>
              </a:spcAft>
              <a:buFont typeface="Arial" panose="020B0604020202020204" pitchFamily="34" charset="0"/>
              <a:buNone/>
              <a:defRPr/>
            </a:pPr>
            <a:r>
              <a:rPr lang="tr-TR" b="1" dirty="0"/>
              <a:t>C: Çocuk düşürtme, düşürme veya kısırlaştırma:</a:t>
            </a:r>
          </a:p>
          <a:p>
            <a:pPr marL="0" indent="0" fontAlgn="auto">
              <a:spcAft>
                <a:spcPts val="0"/>
              </a:spcAft>
              <a:buFont typeface="Arial" panose="020B0604020202020204" pitchFamily="34" charset="0"/>
              <a:buNone/>
              <a:defRPr/>
            </a:pPr>
            <a:r>
              <a:rPr lang="tr-TR" b="1" dirty="0"/>
              <a:t>    Çocuk düşürtme:</a:t>
            </a:r>
            <a:endParaRPr lang="tr-TR" dirty="0"/>
          </a:p>
          <a:p>
            <a:pPr fontAlgn="auto">
              <a:spcAft>
                <a:spcPts val="0"/>
              </a:spcAft>
              <a:buFont typeface="Arial" panose="020B0604020202020204" pitchFamily="34" charset="0"/>
              <a:buChar char="•"/>
              <a:defRPr/>
            </a:pPr>
            <a:endParaRPr lang="tr-TR" dirty="0"/>
          </a:p>
          <a:p>
            <a:pPr fontAlgn="auto">
              <a:spcAft>
                <a:spcPts val="0"/>
              </a:spcAft>
              <a:buFont typeface="Arial" panose="020B0604020202020204" pitchFamily="34" charset="0"/>
              <a:buChar char="•"/>
              <a:defRPr/>
            </a:pPr>
            <a:r>
              <a:rPr lang="tr-TR" dirty="0"/>
              <a:t>1) Rızası olmaksızın bir kadının çocuğunu düşürtmek</a:t>
            </a:r>
          </a:p>
          <a:p>
            <a:pPr fontAlgn="auto">
              <a:spcAft>
                <a:spcPts val="0"/>
              </a:spcAft>
              <a:buFont typeface="Arial" panose="020B0604020202020204" pitchFamily="34" charset="0"/>
              <a:buChar char="•"/>
              <a:defRPr/>
            </a:pPr>
            <a:endParaRPr lang="tr-TR" dirty="0"/>
          </a:p>
          <a:p>
            <a:pPr fontAlgn="auto">
              <a:spcAft>
                <a:spcPts val="0"/>
              </a:spcAft>
              <a:buFont typeface="Arial" panose="020B0604020202020204" pitchFamily="34" charset="0"/>
              <a:buChar char="•"/>
              <a:defRPr/>
            </a:pPr>
            <a:r>
              <a:rPr lang="tr-TR" dirty="0"/>
              <a:t>2) Tıbbi zorunluluk bulunmadığı halde, rızaya dayalı olsa bile, gebelik süresi </a:t>
            </a:r>
          </a:p>
          <a:p>
            <a:pPr marL="0" indent="0" fontAlgn="auto">
              <a:spcAft>
                <a:spcPts val="0"/>
              </a:spcAft>
              <a:buFont typeface="Arial" panose="020B0604020202020204" pitchFamily="34" charset="0"/>
              <a:buNone/>
              <a:defRPr/>
            </a:pPr>
            <a:r>
              <a:rPr lang="tr-TR" dirty="0"/>
              <a:t>       10 haftadan fazla olan bir kadının çocuğunu düşürtmek</a:t>
            </a:r>
          </a:p>
          <a:p>
            <a:pPr fontAlgn="auto">
              <a:spcAft>
                <a:spcPts val="0"/>
              </a:spcAft>
              <a:buFont typeface="Arial" panose="020B0604020202020204" pitchFamily="34" charset="0"/>
              <a:buChar char="•"/>
              <a:defRPr/>
            </a:pPr>
            <a:endParaRPr lang="tr-TR" dirty="0"/>
          </a:p>
          <a:p>
            <a:pPr fontAlgn="auto">
              <a:spcAft>
                <a:spcPts val="0"/>
              </a:spcAft>
              <a:buFont typeface="Arial" panose="020B0604020202020204" pitchFamily="34" charset="0"/>
              <a:buChar char="•"/>
              <a:defRPr/>
            </a:pPr>
            <a:r>
              <a:rPr lang="tr-TR" dirty="0"/>
              <a:t>3) Rızası olsa bile, gebelik süresi 10 haftayı doldurmamış olan bir kadının </a:t>
            </a:r>
          </a:p>
          <a:p>
            <a:pPr marL="0" indent="0" fontAlgn="auto">
              <a:spcAft>
                <a:spcPts val="0"/>
              </a:spcAft>
              <a:buFont typeface="Arial" panose="020B0604020202020204" pitchFamily="34" charset="0"/>
              <a:buNone/>
              <a:defRPr/>
            </a:pPr>
            <a:r>
              <a:rPr lang="tr-TR" dirty="0"/>
              <a:t>      çocuğunun yetkili olmayan bir kişi tarafından düşürtülmesi </a:t>
            </a:r>
          </a:p>
          <a:p>
            <a:pPr fontAlgn="auto">
              <a:spcAft>
                <a:spcPts val="0"/>
              </a:spcAft>
              <a:buFont typeface="Arial" panose="020B0604020202020204" pitchFamily="34" charset="0"/>
              <a:buChar char="•"/>
              <a:defRPr/>
            </a:pPr>
            <a:endParaRPr lang="tr-TR"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rmAutofit/>
          </a:bodyPr>
          <a:lstStyle/>
          <a:p>
            <a:pPr fontAlgn="auto">
              <a:spcAft>
                <a:spcPts val="0"/>
              </a:spcAft>
              <a:defRPr/>
            </a:pPr>
            <a:r>
              <a:rPr lang="tr-TR" sz="3600" dirty="0">
                <a:latin typeface="+mn-lt"/>
              </a:rPr>
              <a:t>Cezai sorumluluk açısından aile hekimliği uzmanlarını ilgilendiren kanun maddeleri:</a:t>
            </a:r>
          </a:p>
        </p:txBody>
      </p:sp>
      <p:sp>
        <p:nvSpPr>
          <p:cNvPr id="3" name="İçerik Yer Tutucusu 2">
            <a:extLst>
              <a:ext uri="{FF2B5EF4-FFF2-40B4-BE49-F238E27FC236}"/>
            </a:extLst>
          </p:cNvPr>
          <p:cNvSpPr>
            <a:spLocks noGrp="1"/>
          </p:cNvSpPr>
          <p:nvPr>
            <p:ph idx="1"/>
          </p:nvPr>
        </p:nvSpPr>
        <p:spPr/>
        <p:txBody>
          <a:bodyPr rtlCol="0">
            <a:normAutofit/>
          </a:bodyPr>
          <a:lstStyle/>
          <a:p>
            <a:pPr marL="0" indent="0" fontAlgn="auto">
              <a:spcAft>
                <a:spcPts val="0"/>
              </a:spcAft>
              <a:buFont typeface="Arial" panose="020B0604020202020204" pitchFamily="34" charset="0"/>
              <a:buNone/>
              <a:defRPr/>
            </a:pPr>
            <a:r>
              <a:rPr lang="tr-TR" sz="2600" b="1" dirty="0"/>
              <a:t>C: Çocuk düşürtme, düşürme veya kısırlaştırma:</a:t>
            </a:r>
          </a:p>
          <a:p>
            <a:pPr marL="0" indent="0" fontAlgn="auto">
              <a:spcAft>
                <a:spcPts val="0"/>
              </a:spcAft>
              <a:buFont typeface="Arial" panose="020B0604020202020204" pitchFamily="34" charset="0"/>
              <a:buNone/>
              <a:defRPr/>
            </a:pPr>
            <a:r>
              <a:rPr lang="tr-TR" sz="2600" b="1" dirty="0"/>
              <a:t>Çocuk düşürtme:</a:t>
            </a:r>
          </a:p>
          <a:p>
            <a:pPr fontAlgn="auto">
              <a:spcAft>
                <a:spcPts val="0"/>
              </a:spcAft>
              <a:buFont typeface="Arial" panose="020B0604020202020204" pitchFamily="34" charset="0"/>
              <a:buChar char="•"/>
              <a:defRPr/>
            </a:pPr>
            <a:endParaRPr lang="tr-TR" sz="2600" b="1" dirty="0"/>
          </a:p>
          <a:p>
            <a:pPr fontAlgn="auto">
              <a:spcAft>
                <a:spcPts val="0"/>
              </a:spcAft>
              <a:buFont typeface="Arial" panose="020B0604020202020204" pitchFamily="34" charset="0"/>
              <a:buChar char="•"/>
              <a:defRPr/>
            </a:pPr>
            <a:r>
              <a:rPr lang="tr-TR" sz="2600" dirty="0"/>
              <a:t>Kadının mağduru olduğu bir suç sonucu gebe kalması halinde, süresi 20 haftadan fazla olmamak ve kadının rızası koşuluyla, gebeliği sona erdirene ceza verilmez .</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rmAutofit/>
          </a:bodyPr>
          <a:lstStyle/>
          <a:p>
            <a:pPr fontAlgn="auto">
              <a:spcAft>
                <a:spcPts val="0"/>
              </a:spcAft>
              <a:defRPr/>
            </a:pPr>
            <a:r>
              <a:rPr lang="tr-TR" sz="3600" dirty="0">
                <a:latin typeface="+mn-lt"/>
              </a:rPr>
              <a:t>Cezai sorumluluk açısından aile hekimliği uzmanlarını ilgilendiren kanun maddeleri:</a:t>
            </a:r>
          </a:p>
        </p:txBody>
      </p:sp>
      <p:sp>
        <p:nvSpPr>
          <p:cNvPr id="3" name="İçerik Yer Tutucusu 2">
            <a:extLst>
              <a:ext uri="{FF2B5EF4-FFF2-40B4-BE49-F238E27FC236}"/>
            </a:extLst>
          </p:cNvPr>
          <p:cNvSpPr>
            <a:spLocks noGrp="1"/>
          </p:cNvSpPr>
          <p:nvPr>
            <p:ph idx="1"/>
          </p:nvPr>
        </p:nvSpPr>
        <p:spPr/>
        <p:txBody>
          <a:bodyPr rtlCol="0">
            <a:normAutofit/>
          </a:bodyPr>
          <a:lstStyle/>
          <a:p>
            <a:pPr marL="0" indent="0" fontAlgn="auto">
              <a:spcAft>
                <a:spcPts val="0"/>
              </a:spcAft>
              <a:buFont typeface="Arial" panose="020B0604020202020204" pitchFamily="34" charset="0"/>
              <a:buNone/>
              <a:defRPr/>
            </a:pPr>
            <a:endParaRPr lang="tr-TR" b="1" dirty="0"/>
          </a:p>
          <a:p>
            <a:pPr marL="0" indent="0" fontAlgn="auto">
              <a:spcAft>
                <a:spcPts val="0"/>
              </a:spcAft>
              <a:buFont typeface="Arial" panose="020B0604020202020204" pitchFamily="34" charset="0"/>
              <a:buNone/>
              <a:defRPr/>
            </a:pPr>
            <a:r>
              <a:rPr lang="tr-TR" sz="2600" b="1" dirty="0"/>
              <a:t>C: Çocuk düşürtme, düşürme veya kısırlaştırma:</a:t>
            </a:r>
          </a:p>
          <a:p>
            <a:pPr marL="0" indent="0" fontAlgn="auto">
              <a:spcAft>
                <a:spcPts val="0"/>
              </a:spcAft>
              <a:buFont typeface="Arial" panose="020B0604020202020204" pitchFamily="34" charset="0"/>
              <a:buNone/>
              <a:defRPr/>
            </a:pPr>
            <a:r>
              <a:rPr lang="tr-TR" sz="2600" b="1" dirty="0"/>
              <a:t>Çocuk düşürme:</a:t>
            </a:r>
          </a:p>
          <a:p>
            <a:pPr marL="0" indent="0" fontAlgn="auto">
              <a:spcAft>
                <a:spcPts val="0"/>
              </a:spcAft>
              <a:buFont typeface="Arial" panose="020B0604020202020204" pitchFamily="34" charset="0"/>
              <a:buNone/>
              <a:defRPr/>
            </a:pPr>
            <a:endParaRPr lang="tr-TR" sz="2600" dirty="0"/>
          </a:p>
          <a:p>
            <a:pPr fontAlgn="auto">
              <a:spcAft>
                <a:spcPts val="0"/>
              </a:spcAft>
              <a:buFont typeface="Arial" panose="020B0604020202020204" pitchFamily="34" charset="0"/>
              <a:buChar char="•"/>
              <a:defRPr/>
            </a:pPr>
            <a:r>
              <a:rPr lang="tr-TR" sz="2600" dirty="0"/>
              <a:t>Gebelik süresi 10 haftadan fazla olan kadının çocuğunu isteyerek düşürmesi</a:t>
            </a:r>
            <a:endParaRPr lang="tr-TR"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rmAutofit/>
          </a:bodyPr>
          <a:lstStyle/>
          <a:p>
            <a:pPr fontAlgn="auto">
              <a:spcAft>
                <a:spcPts val="0"/>
              </a:spcAft>
              <a:defRPr/>
            </a:pPr>
            <a:r>
              <a:rPr lang="tr-TR" sz="3600" dirty="0">
                <a:latin typeface="+mn-lt"/>
              </a:rPr>
              <a:t>Cezai sorumluluk açısından aile hekimliği uzmanlarını ilgilendiren kanun maddeleri:</a:t>
            </a:r>
          </a:p>
        </p:txBody>
      </p:sp>
      <p:sp>
        <p:nvSpPr>
          <p:cNvPr id="3" name="İçerik Yer Tutucusu 2">
            <a:extLst>
              <a:ext uri="{FF2B5EF4-FFF2-40B4-BE49-F238E27FC236}"/>
            </a:extLst>
          </p:cNvPr>
          <p:cNvSpPr>
            <a:spLocks noGrp="1"/>
          </p:cNvSpPr>
          <p:nvPr>
            <p:ph idx="1"/>
          </p:nvPr>
        </p:nvSpPr>
        <p:spPr/>
        <p:txBody>
          <a:bodyPr rtlCol="0">
            <a:normAutofit/>
          </a:bodyPr>
          <a:lstStyle/>
          <a:p>
            <a:pPr marL="0" indent="0" fontAlgn="auto">
              <a:spcAft>
                <a:spcPts val="0"/>
              </a:spcAft>
              <a:buFont typeface="Arial" panose="020B0604020202020204" pitchFamily="34" charset="0"/>
              <a:buNone/>
              <a:defRPr/>
            </a:pPr>
            <a:r>
              <a:rPr lang="tr-TR" sz="2600" b="1" dirty="0"/>
              <a:t>C: Çocuk düşürtme, düşürme veya kısırlaştırma:</a:t>
            </a:r>
          </a:p>
          <a:p>
            <a:pPr marL="0" indent="0" fontAlgn="auto">
              <a:spcAft>
                <a:spcPts val="0"/>
              </a:spcAft>
              <a:buFont typeface="Arial" panose="020B0604020202020204" pitchFamily="34" charset="0"/>
              <a:buNone/>
              <a:defRPr/>
            </a:pPr>
            <a:r>
              <a:rPr lang="tr-TR" sz="2600" b="1" dirty="0"/>
              <a:t>Kısırlaştırma:</a:t>
            </a:r>
          </a:p>
          <a:p>
            <a:pPr marL="0" indent="0" fontAlgn="auto">
              <a:spcAft>
                <a:spcPts val="0"/>
              </a:spcAft>
              <a:buFont typeface="Arial" panose="020B0604020202020204" pitchFamily="34" charset="0"/>
              <a:buNone/>
              <a:defRPr/>
            </a:pPr>
            <a:endParaRPr lang="tr-TR" sz="2600" dirty="0"/>
          </a:p>
          <a:p>
            <a:pPr fontAlgn="auto">
              <a:spcAft>
                <a:spcPts val="0"/>
              </a:spcAft>
              <a:buFont typeface="Arial" panose="020B0604020202020204" pitchFamily="34" charset="0"/>
              <a:buChar char="•"/>
              <a:defRPr/>
            </a:pPr>
            <a:r>
              <a:rPr lang="tr-TR" sz="2600" dirty="0"/>
              <a:t>Bir erkek veya kadını rızası olmaksızın kısırlaştırmak</a:t>
            </a:r>
          </a:p>
          <a:p>
            <a:pPr fontAlgn="auto">
              <a:spcAft>
                <a:spcPts val="0"/>
              </a:spcAft>
              <a:buFont typeface="Arial" panose="020B0604020202020204" pitchFamily="34" charset="0"/>
              <a:buChar char="•"/>
              <a:defRPr/>
            </a:pPr>
            <a:r>
              <a:rPr lang="tr-TR" sz="2600" dirty="0"/>
              <a:t>Rızaya dayalı olsa bile, kısırlaştırma fiilinin yetkili olmayan bir kişi tarafından işlenmesi </a:t>
            </a:r>
            <a:endParaRPr lang="tr-TR"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rmAutofit/>
          </a:bodyPr>
          <a:lstStyle/>
          <a:p>
            <a:pPr fontAlgn="auto">
              <a:spcAft>
                <a:spcPts val="0"/>
              </a:spcAft>
              <a:defRPr/>
            </a:pPr>
            <a:r>
              <a:rPr lang="tr-TR" sz="3600" dirty="0">
                <a:latin typeface="+mn-lt"/>
              </a:rPr>
              <a:t>Cezai sorumluluk açısından aile hekimliği uzmanlarını ilgilendiren kanun maddeleri:</a:t>
            </a:r>
          </a:p>
        </p:txBody>
      </p:sp>
      <p:sp>
        <p:nvSpPr>
          <p:cNvPr id="3" name="İçerik Yer Tutucusu 2">
            <a:extLst>
              <a:ext uri="{FF2B5EF4-FFF2-40B4-BE49-F238E27FC236}"/>
            </a:extLst>
          </p:cNvPr>
          <p:cNvSpPr>
            <a:spLocks noGrp="1"/>
          </p:cNvSpPr>
          <p:nvPr>
            <p:ph idx="1"/>
          </p:nvPr>
        </p:nvSpPr>
        <p:spPr>
          <a:xfrm>
            <a:off x="838200" y="1825625"/>
            <a:ext cx="10515600" cy="4822825"/>
          </a:xfrm>
        </p:spPr>
        <p:txBody>
          <a:bodyPr rtlCol="0">
            <a:normAutofit fontScale="92500" lnSpcReduction="10000"/>
          </a:bodyPr>
          <a:lstStyle/>
          <a:p>
            <a:pPr marL="0" indent="0" fontAlgn="auto">
              <a:spcAft>
                <a:spcPts val="0"/>
              </a:spcAft>
              <a:buFont typeface="Arial" panose="020B0604020202020204" pitchFamily="34" charset="0"/>
              <a:buNone/>
              <a:defRPr/>
            </a:pPr>
            <a:r>
              <a:rPr lang="tr-TR" b="1" dirty="0"/>
              <a:t>  D:Genital muayene:</a:t>
            </a:r>
          </a:p>
          <a:p>
            <a:pPr marL="0" indent="0" fontAlgn="auto">
              <a:spcAft>
                <a:spcPts val="0"/>
              </a:spcAft>
              <a:buFont typeface="Arial" panose="020B0604020202020204" pitchFamily="34" charset="0"/>
              <a:buNone/>
              <a:defRPr/>
            </a:pPr>
            <a:endParaRPr lang="tr-TR" b="1" dirty="0"/>
          </a:p>
          <a:p>
            <a:pPr fontAlgn="auto">
              <a:spcAft>
                <a:spcPts val="0"/>
              </a:spcAft>
              <a:buFont typeface="Arial" panose="020B0604020202020204" pitchFamily="34" charset="0"/>
              <a:buChar char="•"/>
              <a:defRPr/>
            </a:pPr>
            <a:r>
              <a:rPr lang="tr-TR" dirty="0"/>
              <a:t>1) Yetkili hakim ve savcı kararı olmaksızın, kişiyi </a:t>
            </a:r>
            <a:r>
              <a:rPr lang="tr-TR" dirty="0" err="1"/>
              <a:t>genital</a:t>
            </a:r>
            <a:r>
              <a:rPr lang="tr-TR" dirty="0"/>
              <a:t> muayeneye gönderen veya bu muayeneyi yapan fail hakkında 3 aydan 1 yıla kadar hapis cezasına hükmolunur.</a:t>
            </a:r>
          </a:p>
          <a:p>
            <a:pPr fontAlgn="auto">
              <a:spcAft>
                <a:spcPts val="0"/>
              </a:spcAft>
              <a:buFont typeface="Arial" panose="020B0604020202020204" pitchFamily="34" charset="0"/>
              <a:buChar char="•"/>
              <a:defRPr/>
            </a:pPr>
            <a:endParaRPr lang="tr-TR" dirty="0"/>
          </a:p>
          <a:p>
            <a:pPr fontAlgn="auto">
              <a:spcAft>
                <a:spcPts val="0"/>
              </a:spcAft>
              <a:buFont typeface="Arial" panose="020B0604020202020204" pitchFamily="34" charset="0"/>
              <a:buChar char="•"/>
              <a:defRPr/>
            </a:pPr>
            <a:r>
              <a:rPr lang="tr-TR" dirty="0"/>
              <a:t>Kızlık zarı muayenesi, anal bölge muayenesi??</a:t>
            </a:r>
          </a:p>
          <a:p>
            <a:pPr fontAlgn="auto">
              <a:spcAft>
                <a:spcPts val="0"/>
              </a:spcAft>
              <a:buFont typeface="Arial" panose="020B0604020202020204" pitchFamily="34" charset="0"/>
              <a:buChar char="•"/>
              <a:defRPr/>
            </a:pPr>
            <a:r>
              <a:rPr lang="tr-TR" dirty="0"/>
              <a:t>Namus cinayetleri ??</a:t>
            </a:r>
            <a:r>
              <a:rPr lang="tr-TR" b="1" dirty="0"/>
              <a:t> </a:t>
            </a:r>
            <a:endParaRPr lang="tr-TR" dirty="0"/>
          </a:p>
          <a:p>
            <a:pPr fontAlgn="auto">
              <a:spcAft>
                <a:spcPts val="0"/>
              </a:spcAft>
              <a:buFont typeface="Arial" panose="020B0604020202020204" pitchFamily="34" charset="0"/>
              <a:buChar char="•"/>
              <a:defRPr/>
            </a:pPr>
            <a:endParaRPr lang="tr-TR" dirty="0"/>
          </a:p>
          <a:p>
            <a:pPr fontAlgn="auto">
              <a:spcAft>
                <a:spcPts val="0"/>
              </a:spcAft>
              <a:buFont typeface="Arial" panose="020B0604020202020204" pitchFamily="34" charset="0"/>
              <a:buChar char="•"/>
              <a:defRPr/>
            </a:pPr>
            <a:r>
              <a:rPr lang="tr-TR" dirty="0"/>
              <a:t>2) Bulaşıcı hastalıklar dolayısıyla kamu sağlığını korumak amacıyla kanun ve tüzüklerde öngörülen hükümlere uygun olarak yapılan muayeneler açısından bu hüküm uygulanmaz.</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rmAutofit/>
          </a:bodyPr>
          <a:lstStyle/>
          <a:p>
            <a:pPr fontAlgn="auto">
              <a:spcAft>
                <a:spcPts val="0"/>
              </a:spcAft>
              <a:defRPr/>
            </a:pPr>
            <a:r>
              <a:rPr lang="tr-TR" sz="3600" dirty="0">
                <a:latin typeface="+mn-lt"/>
              </a:rPr>
              <a:t>Cezai sorumluluk açısından aile hekimliği uzmanlarını ilgilendiren kanun maddeleri:</a:t>
            </a:r>
          </a:p>
        </p:txBody>
      </p:sp>
      <p:sp>
        <p:nvSpPr>
          <p:cNvPr id="3" name="İçerik Yer Tutucusu 2">
            <a:extLst>
              <a:ext uri="{FF2B5EF4-FFF2-40B4-BE49-F238E27FC236}"/>
            </a:extLst>
          </p:cNvPr>
          <p:cNvSpPr>
            <a:spLocks noGrp="1"/>
          </p:cNvSpPr>
          <p:nvPr>
            <p:ph idx="1"/>
          </p:nvPr>
        </p:nvSpPr>
        <p:spPr/>
        <p:txBody>
          <a:bodyPr rtlCol="0">
            <a:normAutofit/>
          </a:bodyPr>
          <a:lstStyle/>
          <a:p>
            <a:pPr fontAlgn="auto">
              <a:spcAft>
                <a:spcPts val="0"/>
              </a:spcAft>
              <a:buFont typeface="Arial" panose="020B0604020202020204" pitchFamily="34" charset="0"/>
              <a:buChar char="•"/>
              <a:defRPr/>
            </a:pPr>
            <a:r>
              <a:rPr lang="tr-TR" sz="2600" b="1" dirty="0"/>
              <a:t>E:Suçu bildirmeme:</a:t>
            </a:r>
          </a:p>
          <a:p>
            <a:pPr fontAlgn="auto">
              <a:spcAft>
                <a:spcPts val="0"/>
              </a:spcAft>
              <a:buFont typeface="Arial" panose="020B0604020202020204" pitchFamily="34" charset="0"/>
              <a:buChar char="•"/>
              <a:defRPr/>
            </a:pPr>
            <a:endParaRPr lang="tr-TR" sz="2600" b="1" dirty="0"/>
          </a:p>
          <a:p>
            <a:pPr fontAlgn="auto">
              <a:spcAft>
                <a:spcPts val="0"/>
              </a:spcAft>
              <a:buFont typeface="Arial" panose="020B0604020202020204" pitchFamily="34" charset="0"/>
              <a:buChar char="•"/>
              <a:defRPr/>
            </a:pPr>
            <a:r>
              <a:rPr lang="tr-TR" sz="2600" dirty="0"/>
              <a:t>Sağlık mesleği mensuplarının suçu bildirmemesi:</a:t>
            </a:r>
          </a:p>
          <a:p>
            <a:pPr fontAlgn="auto">
              <a:spcAft>
                <a:spcPts val="0"/>
              </a:spcAft>
              <a:buFont typeface="Arial" panose="020B0604020202020204" pitchFamily="34" charset="0"/>
              <a:buChar char="•"/>
              <a:defRPr/>
            </a:pPr>
            <a:endParaRPr lang="tr-TR" sz="2600" dirty="0"/>
          </a:p>
          <a:p>
            <a:pPr fontAlgn="auto">
              <a:spcAft>
                <a:spcPts val="0"/>
              </a:spcAft>
              <a:buFont typeface="Arial" panose="020B0604020202020204" pitchFamily="34" charset="0"/>
              <a:buChar char="•"/>
              <a:defRPr/>
            </a:pPr>
            <a:r>
              <a:rPr lang="tr-TR" sz="2600" dirty="0"/>
              <a:t>Görevini yaptığı sırada bir suçun işlendiği yönünde bir belirti ile karşılaşmasına rağmen, durumu yetkili makamlara bildirmeyen veya bu hususta gecikme gösteren sağlık mesleği mensubu, 1 yıla kadar hapis cezası ile cezalandırılır.</a:t>
            </a:r>
          </a:p>
          <a:p>
            <a:pPr marL="0" indent="0" fontAlgn="auto">
              <a:spcAft>
                <a:spcPts val="0"/>
              </a:spcAft>
              <a:buFont typeface="Arial" panose="020B0604020202020204" pitchFamily="34" charset="0"/>
              <a:buNone/>
              <a:defRPr/>
            </a:pPr>
            <a:endParaRPr lang="tr-TR" dirty="0"/>
          </a:p>
          <a:p>
            <a:pPr fontAlgn="auto">
              <a:spcAft>
                <a:spcPts val="0"/>
              </a:spcAft>
              <a:buFont typeface="Arial" panose="020B0604020202020204" pitchFamily="34" charset="0"/>
              <a:buChar char="•"/>
              <a:defRPr/>
            </a:pPr>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a:xfrm>
            <a:off x="838200" y="0"/>
            <a:ext cx="10515600" cy="1325563"/>
          </a:xfrm>
        </p:spPr>
        <p:txBody>
          <a:bodyPr rtlCol="0">
            <a:normAutofit/>
          </a:bodyPr>
          <a:lstStyle/>
          <a:p>
            <a:pPr fontAlgn="auto">
              <a:spcAft>
                <a:spcPts val="0"/>
              </a:spcAft>
              <a:defRPr/>
            </a:pPr>
            <a:r>
              <a:rPr lang="tr-TR" sz="3600" dirty="0">
                <a:latin typeface="+mn-lt"/>
              </a:rPr>
              <a:t>Tıbbı Uygulama Hataları </a:t>
            </a:r>
          </a:p>
        </p:txBody>
      </p:sp>
      <p:sp>
        <p:nvSpPr>
          <p:cNvPr id="3" name="İçerik Yer Tutucusu 2">
            <a:extLst>
              <a:ext uri="{FF2B5EF4-FFF2-40B4-BE49-F238E27FC236}"/>
            </a:extLst>
          </p:cNvPr>
          <p:cNvSpPr>
            <a:spLocks noGrp="1"/>
          </p:cNvSpPr>
          <p:nvPr>
            <p:ph idx="1"/>
          </p:nvPr>
        </p:nvSpPr>
        <p:spPr>
          <a:xfrm>
            <a:off x="838200" y="1325563"/>
            <a:ext cx="5578475" cy="4606925"/>
          </a:xfrm>
        </p:spPr>
        <p:txBody>
          <a:bodyPr rtlCol="0">
            <a:normAutofit fontScale="92500" lnSpcReduction="10000"/>
          </a:bodyPr>
          <a:lstStyle/>
          <a:p>
            <a:pPr marL="0" indent="0" fontAlgn="auto">
              <a:spcAft>
                <a:spcPts val="0"/>
              </a:spcAft>
              <a:buFont typeface="Arial" panose="020B0604020202020204" pitchFamily="34" charset="0"/>
              <a:buNone/>
              <a:defRPr/>
            </a:pPr>
            <a:r>
              <a:rPr lang="tr-TR" b="1" dirty="0"/>
              <a:t>1.</a:t>
            </a:r>
            <a:r>
              <a:rPr lang="en-US" b="1" dirty="0" err="1"/>
              <a:t>Tanı</a:t>
            </a:r>
            <a:r>
              <a:rPr lang="en-US" b="1" dirty="0"/>
              <a:t> </a:t>
            </a:r>
            <a:r>
              <a:rPr lang="en-US" b="1" dirty="0" err="1"/>
              <a:t>koyma</a:t>
            </a:r>
            <a:r>
              <a:rPr lang="en-US" b="1" dirty="0"/>
              <a:t> </a:t>
            </a:r>
            <a:r>
              <a:rPr lang="en-US" b="1" dirty="0" err="1"/>
              <a:t>hataları</a:t>
            </a:r>
            <a:r>
              <a:rPr lang="en-US" b="1" dirty="0"/>
              <a:t>: </a:t>
            </a:r>
            <a:endParaRPr lang="tr-TR" b="1" dirty="0"/>
          </a:p>
          <a:p>
            <a:pPr fontAlgn="auto">
              <a:spcAft>
                <a:spcPts val="0"/>
              </a:spcAft>
              <a:buFont typeface="Arial" panose="020B0604020202020204" pitchFamily="34" charset="0"/>
              <a:buChar char="•"/>
              <a:defRPr/>
            </a:pPr>
            <a:r>
              <a:rPr lang="en-US" dirty="0" err="1"/>
              <a:t>Yanlış</a:t>
            </a:r>
            <a:r>
              <a:rPr lang="en-US" dirty="0"/>
              <a:t> </a:t>
            </a:r>
            <a:r>
              <a:rPr lang="en-US" dirty="0" err="1"/>
              <a:t>tanı</a:t>
            </a:r>
            <a:r>
              <a:rPr lang="en-US" dirty="0"/>
              <a:t> </a:t>
            </a:r>
            <a:r>
              <a:rPr lang="en-US" dirty="0" err="1"/>
              <a:t>koyma</a:t>
            </a:r>
            <a:endParaRPr lang="tr-TR" dirty="0"/>
          </a:p>
          <a:p>
            <a:pPr fontAlgn="auto">
              <a:spcAft>
                <a:spcPts val="0"/>
              </a:spcAft>
              <a:buFont typeface="Arial" panose="020B0604020202020204" pitchFamily="34" charset="0"/>
              <a:buChar char="•"/>
              <a:defRPr/>
            </a:pPr>
            <a:r>
              <a:rPr lang="tr-TR" dirty="0"/>
              <a:t>T</a:t>
            </a:r>
            <a:r>
              <a:rPr lang="en-US" dirty="0" err="1"/>
              <a:t>anı</a:t>
            </a:r>
            <a:r>
              <a:rPr lang="en-US" dirty="0"/>
              <a:t> </a:t>
            </a:r>
            <a:r>
              <a:rPr lang="en-US" dirty="0" err="1"/>
              <a:t>koymada</a:t>
            </a:r>
            <a:r>
              <a:rPr lang="en-US" dirty="0"/>
              <a:t> </a:t>
            </a:r>
            <a:r>
              <a:rPr lang="en-US" dirty="0" err="1"/>
              <a:t>gecikme</a:t>
            </a:r>
            <a:endParaRPr lang="tr-TR" dirty="0"/>
          </a:p>
          <a:p>
            <a:pPr fontAlgn="auto">
              <a:spcAft>
                <a:spcPts val="0"/>
              </a:spcAft>
              <a:buFont typeface="Arial" panose="020B0604020202020204" pitchFamily="34" charset="0"/>
              <a:buChar char="•"/>
              <a:defRPr/>
            </a:pPr>
            <a:r>
              <a:rPr lang="tr-TR" dirty="0"/>
              <a:t>U</a:t>
            </a:r>
            <a:r>
              <a:rPr lang="en-US" dirty="0" err="1"/>
              <a:t>ygun</a:t>
            </a:r>
            <a:r>
              <a:rPr lang="en-US" dirty="0"/>
              <a:t> </a:t>
            </a:r>
            <a:r>
              <a:rPr lang="en-US" dirty="0" err="1"/>
              <a:t>tetkiklerin</a:t>
            </a:r>
            <a:r>
              <a:rPr lang="en-US" dirty="0"/>
              <a:t> </a:t>
            </a:r>
            <a:r>
              <a:rPr lang="en-US" dirty="0" err="1"/>
              <a:t>yapılmaması</a:t>
            </a:r>
            <a:endParaRPr lang="tr-TR" dirty="0"/>
          </a:p>
          <a:p>
            <a:pPr fontAlgn="auto">
              <a:spcAft>
                <a:spcPts val="0"/>
              </a:spcAft>
              <a:buFont typeface="Arial" panose="020B0604020202020204" pitchFamily="34" charset="0"/>
              <a:buChar char="•"/>
              <a:defRPr/>
            </a:pPr>
            <a:r>
              <a:rPr lang="tr-TR" dirty="0"/>
              <a:t>G</a:t>
            </a:r>
            <a:r>
              <a:rPr lang="en-US" dirty="0" err="1"/>
              <a:t>üncel</a:t>
            </a:r>
            <a:r>
              <a:rPr lang="en-US" dirty="0"/>
              <a:t> </a:t>
            </a:r>
            <a:r>
              <a:rPr lang="en-US" dirty="0" err="1"/>
              <a:t>olmayan</a:t>
            </a:r>
            <a:r>
              <a:rPr lang="en-US" dirty="0"/>
              <a:t> </a:t>
            </a:r>
            <a:r>
              <a:rPr lang="en-US" dirty="0" err="1"/>
              <a:t>tetkiklerin</a:t>
            </a:r>
            <a:r>
              <a:rPr lang="en-US" dirty="0"/>
              <a:t> </a:t>
            </a:r>
            <a:r>
              <a:rPr lang="en-US" dirty="0" err="1"/>
              <a:t>yapılması</a:t>
            </a:r>
            <a:endParaRPr lang="en-US" dirty="0"/>
          </a:p>
          <a:p>
            <a:pPr fontAlgn="auto">
              <a:spcAft>
                <a:spcPts val="0"/>
              </a:spcAft>
              <a:buFont typeface="Arial" panose="020B0604020202020204" pitchFamily="34" charset="0"/>
              <a:buChar char="•"/>
              <a:defRPr/>
            </a:pPr>
            <a:endParaRPr lang="tr-TR" b="1" dirty="0"/>
          </a:p>
          <a:p>
            <a:pPr marL="0" indent="0" fontAlgn="auto">
              <a:spcAft>
                <a:spcPts val="0"/>
              </a:spcAft>
              <a:buFont typeface="Arial" panose="020B0604020202020204" pitchFamily="34" charset="0"/>
              <a:buNone/>
              <a:defRPr/>
            </a:pPr>
            <a:r>
              <a:rPr lang="en-US" b="1" dirty="0"/>
              <a:t>2.Tedavide </a:t>
            </a:r>
            <a:r>
              <a:rPr lang="en-US" b="1" dirty="0" err="1"/>
              <a:t>yapılan</a:t>
            </a:r>
            <a:r>
              <a:rPr lang="en-US" b="1" dirty="0"/>
              <a:t> </a:t>
            </a:r>
            <a:r>
              <a:rPr lang="en-US" b="1" dirty="0" err="1"/>
              <a:t>hatalar</a:t>
            </a:r>
            <a:r>
              <a:rPr lang="en-US" b="1" dirty="0"/>
              <a:t>: </a:t>
            </a:r>
            <a:endParaRPr lang="tr-TR" b="1" dirty="0"/>
          </a:p>
          <a:p>
            <a:pPr fontAlgn="auto">
              <a:spcAft>
                <a:spcPts val="0"/>
              </a:spcAft>
              <a:buFont typeface="Arial" panose="020B0604020202020204" pitchFamily="34" charset="0"/>
              <a:buChar char="•"/>
              <a:defRPr/>
            </a:pPr>
            <a:r>
              <a:rPr lang="en-US" dirty="0" err="1"/>
              <a:t>Uygun</a:t>
            </a:r>
            <a:r>
              <a:rPr lang="en-US" dirty="0"/>
              <a:t> </a:t>
            </a:r>
            <a:r>
              <a:rPr lang="en-US" dirty="0" err="1"/>
              <a:t>i</a:t>
            </a:r>
            <a:r>
              <a:rPr lang="tr-TR" dirty="0"/>
              <a:t>l</a:t>
            </a:r>
            <a:r>
              <a:rPr lang="en-US" dirty="0" err="1"/>
              <a:t>aç</a:t>
            </a:r>
            <a:r>
              <a:rPr lang="en-US" dirty="0"/>
              <a:t> </a:t>
            </a:r>
            <a:r>
              <a:rPr lang="en-US" dirty="0" err="1"/>
              <a:t>ve</a:t>
            </a:r>
            <a:r>
              <a:rPr lang="en-US" dirty="0"/>
              <a:t> </a:t>
            </a:r>
            <a:r>
              <a:rPr lang="en-US" dirty="0" err="1"/>
              <a:t>uygun</a:t>
            </a:r>
            <a:r>
              <a:rPr lang="en-US" dirty="0"/>
              <a:t> </a:t>
            </a:r>
            <a:r>
              <a:rPr lang="en-US" dirty="0" err="1"/>
              <a:t>doz</a:t>
            </a:r>
            <a:r>
              <a:rPr lang="tr-TR" dirty="0"/>
              <a:t> </a:t>
            </a:r>
          </a:p>
          <a:p>
            <a:pPr marL="0" indent="0" fontAlgn="auto">
              <a:spcAft>
                <a:spcPts val="0"/>
              </a:spcAft>
              <a:buFont typeface="Arial" panose="020B0604020202020204" pitchFamily="34" charset="0"/>
              <a:buNone/>
              <a:defRPr/>
            </a:pPr>
            <a:r>
              <a:rPr lang="tr-TR" dirty="0"/>
              <a:t>   </a:t>
            </a:r>
            <a:r>
              <a:rPr lang="en-US" dirty="0" err="1"/>
              <a:t>verilişinde</a:t>
            </a:r>
            <a:r>
              <a:rPr lang="en-US" dirty="0"/>
              <a:t> </a:t>
            </a:r>
            <a:r>
              <a:rPr lang="en-US" dirty="0" err="1"/>
              <a:t>hata</a:t>
            </a:r>
            <a:r>
              <a:rPr lang="en-US" dirty="0"/>
              <a:t> </a:t>
            </a:r>
            <a:endParaRPr lang="tr-TR" dirty="0"/>
          </a:p>
          <a:p>
            <a:pPr fontAlgn="auto">
              <a:spcAft>
                <a:spcPts val="0"/>
              </a:spcAft>
              <a:buFont typeface="Arial" panose="020B0604020202020204" pitchFamily="34" charset="0"/>
              <a:buChar char="•"/>
              <a:defRPr/>
            </a:pPr>
            <a:r>
              <a:rPr lang="tr-TR" dirty="0"/>
              <a:t>T</a:t>
            </a:r>
            <a:r>
              <a:rPr lang="en-US" dirty="0" err="1"/>
              <a:t>edavi</a:t>
            </a:r>
            <a:r>
              <a:rPr lang="en-US" dirty="0"/>
              <a:t> </a:t>
            </a:r>
            <a:r>
              <a:rPr lang="en-US" dirty="0" err="1"/>
              <a:t>uygulamasında</a:t>
            </a:r>
            <a:r>
              <a:rPr lang="en-US" dirty="0"/>
              <a:t> </a:t>
            </a:r>
            <a:r>
              <a:rPr lang="en-US" dirty="0" err="1"/>
              <a:t>gecikme</a:t>
            </a:r>
            <a:r>
              <a:rPr lang="en-US" dirty="0"/>
              <a:t> </a:t>
            </a:r>
          </a:p>
          <a:p>
            <a:pPr fontAlgn="auto">
              <a:spcAft>
                <a:spcPts val="0"/>
              </a:spcAft>
              <a:buFont typeface="Arial" panose="020B0604020202020204" pitchFamily="34" charset="0"/>
              <a:buChar char="•"/>
              <a:defRPr/>
            </a:pPr>
            <a:endParaRPr lang="tr-TR" b="1" dirty="0"/>
          </a:p>
        </p:txBody>
      </p:sp>
      <p:sp>
        <p:nvSpPr>
          <p:cNvPr id="4" name="İçerik Yer Tutucusu 2">
            <a:extLst>
              <a:ext uri="{FF2B5EF4-FFF2-40B4-BE49-F238E27FC236}"/>
            </a:extLst>
          </p:cNvPr>
          <p:cNvSpPr txBox="1">
            <a:spLocks/>
          </p:cNvSpPr>
          <p:nvPr/>
        </p:nvSpPr>
        <p:spPr>
          <a:xfrm>
            <a:off x="6492875" y="1325563"/>
            <a:ext cx="5699125" cy="435133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US" sz="2600" b="1" dirty="0"/>
              <a:t>3. </a:t>
            </a:r>
            <a:r>
              <a:rPr lang="en-US" sz="2600" b="1" dirty="0" err="1"/>
              <a:t>Önleme</a:t>
            </a:r>
            <a:r>
              <a:rPr lang="en-US" sz="2600" b="1" dirty="0"/>
              <a:t> </a:t>
            </a:r>
            <a:r>
              <a:rPr lang="en-US" sz="2600" b="1" dirty="0" err="1"/>
              <a:t>hataları</a:t>
            </a:r>
            <a:r>
              <a:rPr lang="en-US" sz="2600" b="1" dirty="0"/>
              <a:t>: </a:t>
            </a:r>
            <a:endParaRPr lang="tr-TR" sz="2600" b="1" dirty="0"/>
          </a:p>
          <a:p>
            <a:pPr fontAlgn="auto">
              <a:spcAft>
                <a:spcPts val="0"/>
              </a:spcAft>
              <a:defRPr/>
            </a:pPr>
            <a:r>
              <a:rPr lang="en-US" sz="2600" dirty="0" err="1"/>
              <a:t>Profilaktik</a:t>
            </a:r>
            <a:r>
              <a:rPr lang="en-US" sz="2600" dirty="0"/>
              <a:t> </a:t>
            </a:r>
            <a:r>
              <a:rPr lang="en-US" sz="2600" dirty="0" err="1"/>
              <a:t>tedavi</a:t>
            </a:r>
            <a:r>
              <a:rPr lang="en-US" sz="2600" dirty="0"/>
              <a:t> </a:t>
            </a:r>
            <a:r>
              <a:rPr lang="en-US" sz="2600" dirty="0" err="1"/>
              <a:t>uygulamada</a:t>
            </a:r>
            <a:r>
              <a:rPr lang="tr-TR" sz="2600" dirty="0"/>
              <a:t> </a:t>
            </a:r>
            <a:r>
              <a:rPr lang="en-US" sz="2600" dirty="0" err="1"/>
              <a:t>hatalar</a:t>
            </a:r>
            <a:r>
              <a:rPr lang="en-US" sz="2600" dirty="0"/>
              <a:t> </a:t>
            </a:r>
            <a:endParaRPr lang="tr-TR" sz="2600" dirty="0"/>
          </a:p>
          <a:p>
            <a:pPr fontAlgn="auto">
              <a:spcAft>
                <a:spcPts val="0"/>
              </a:spcAft>
              <a:defRPr/>
            </a:pPr>
            <a:r>
              <a:rPr lang="tr-TR" sz="2600" dirty="0"/>
              <a:t>T</a:t>
            </a:r>
            <a:r>
              <a:rPr lang="en-US" sz="2600" dirty="0" err="1"/>
              <a:t>edaviden</a:t>
            </a:r>
            <a:r>
              <a:rPr lang="en-US" sz="2600" dirty="0"/>
              <a:t> </a:t>
            </a:r>
            <a:r>
              <a:rPr lang="en-US" sz="2600" dirty="0" err="1"/>
              <a:t>sonra</a:t>
            </a:r>
            <a:r>
              <a:rPr lang="en-US" sz="2600" dirty="0"/>
              <a:t> </a:t>
            </a:r>
            <a:r>
              <a:rPr lang="en-US" sz="2600" dirty="0" err="1"/>
              <a:t>yetersiz</a:t>
            </a:r>
            <a:r>
              <a:rPr lang="en-US" sz="2600" dirty="0"/>
              <a:t> </a:t>
            </a:r>
            <a:r>
              <a:rPr lang="en-US" sz="2600" dirty="0" err="1"/>
              <a:t>takip</a:t>
            </a:r>
            <a:endParaRPr lang="en-US" sz="2600" dirty="0"/>
          </a:p>
          <a:p>
            <a:pPr fontAlgn="auto">
              <a:spcAft>
                <a:spcPts val="0"/>
              </a:spcAft>
              <a:defRPr/>
            </a:pPr>
            <a:endParaRPr lang="tr-TR" sz="2600" b="1" dirty="0"/>
          </a:p>
          <a:p>
            <a:pPr marL="0" indent="0" fontAlgn="auto">
              <a:spcAft>
                <a:spcPts val="0"/>
              </a:spcAft>
              <a:buFont typeface="Arial" panose="020B0604020202020204" pitchFamily="34" charset="0"/>
              <a:buNone/>
              <a:defRPr/>
            </a:pPr>
            <a:r>
              <a:rPr lang="en-US" sz="2600" b="1" dirty="0"/>
              <a:t>4. </a:t>
            </a:r>
            <a:r>
              <a:rPr lang="en-US" sz="2600" b="1" dirty="0" err="1"/>
              <a:t>Diğer</a:t>
            </a:r>
            <a:r>
              <a:rPr lang="en-US" sz="2600" b="1" dirty="0"/>
              <a:t> </a:t>
            </a:r>
            <a:r>
              <a:rPr lang="en-US" sz="2600" b="1" dirty="0" err="1"/>
              <a:t>hatalar</a:t>
            </a:r>
            <a:r>
              <a:rPr lang="en-US" sz="2600" b="1" dirty="0"/>
              <a:t>: </a:t>
            </a:r>
            <a:endParaRPr lang="tr-TR" sz="2600" b="1" dirty="0"/>
          </a:p>
          <a:p>
            <a:pPr fontAlgn="auto">
              <a:spcAft>
                <a:spcPts val="0"/>
              </a:spcAft>
              <a:defRPr/>
            </a:pPr>
            <a:r>
              <a:rPr lang="en-US" sz="2600" dirty="0" err="1"/>
              <a:t>İletişimde</a:t>
            </a:r>
            <a:r>
              <a:rPr lang="en-US" sz="2600" dirty="0"/>
              <a:t> </a:t>
            </a:r>
            <a:r>
              <a:rPr lang="en-US" sz="2600" dirty="0" err="1"/>
              <a:t>yetersizlik</a:t>
            </a:r>
            <a:endParaRPr lang="tr-TR" sz="2600" dirty="0"/>
          </a:p>
          <a:p>
            <a:pPr fontAlgn="auto">
              <a:spcAft>
                <a:spcPts val="0"/>
              </a:spcAft>
              <a:defRPr/>
            </a:pPr>
            <a:r>
              <a:rPr lang="tr-TR" sz="2600" dirty="0"/>
              <a:t>K</a:t>
            </a:r>
            <a:r>
              <a:rPr lang="en-US" sz="2600" dirty="0" err="1"/>
              <a:t>ullanılan</a:t>
            </a:r>
            <a:r>
              <a:rPr lang="en-US" sz="2600" dirty="0"/>
              <a:t> </a:t>
            </a:r>
            <a:r>
              <a:rPr lang="en-US" sz="2600" dirty="0" err="1"/>
              <a:t>aletlerde</a:t>
            </a:r>
            <a:r>
              <a:rPr lang="en-US" sz="2600" dirty="0"/>
              <a:t> </a:t>
            </a:r>
            <a:r>
              <a:rPr lang="en-US" sz="2600" dirty="0" err="1"/>
              <a:t>yetersizlik</a:t>
            </a:r>
            <a:r>
              <a:rPr lang="en-US" sz="2600" dirty="0"/>
              <a:t> </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rmAutofit/>
          </a:bodyPr>
          <a:lstStyle/>
          <a:p>
            <a:pPr fontAlgn="auto">
              <a:spcAft>
                <a:spcPts val="0"/>
              </a:spcAft>
              <a:defRPr/>
            </a:pPr>
            <a:r>
              <a:rPr lang="tr-TR" sz="3600" dirty="0">
                <a:latin typeface="+mn-lt"/>
              </a:rPr>
              <a:t>Cezai sorumluluk açısından aile hekimliği uzmanlarını ilgilendiren kanun maddeleri:</a:t>
            </a:r>
          </a:p>
        </p:txBody>
      </p:sp>
      <p:sp>
        <p:nvSpPr>
          <p:cNvPr id="3" name="İçerik Yer Tutucusu 2">
            <a:extLst>
              <a:ext uri="{FF2B5EF4-FFF2-40B4-BE49-F238E27FC236}"/>
            </a:extLst>
          </p:cNvPr>
          <p:cNvSpPr>
            <a:spLocks noGrp="1"/>
          </p:cNvSpPr>
          <p:nvPr>
            <p:ph idx="1"/>
          </p:nvPr>
        </p:nvSpPr>
        <p:spPr/>
        <p:txBody>
          <a:bodyPr rtlCol="0">
            <a:normAutofit fontScale="92500" lnSpcReduction="10000"/>
          </a:bodyPr>
          <a:lstStyle/>
          <a:p>
            <a:pPr fontAlgn="auto">
              <a:spcAft>
                <a:spcPts val="0"/>
              </a:spcAft>
              <a:buFont typeface="Arial" panose="020B0604020202020204" pitchFamily="34" charset="0"/>
              <a:buChar char="•"/>
              <a:defRPr/>
            </a:pPr>
            <a:r>
              <a:rPr lang="tr-TR" b="1" dirty="0"/>
              <a:t>Cezai sorumluluk ihlali iddiası ile karşılaşan aile hekimliği uzmanları için ceza davası süreci:</a:t>
            </a:r>
          </a:p>
          <a:p>
            <a:pPr fontAlgn="auto">
              <a:spcAft>
                <a:spcPts val="0"/>
              </a:spcAft>
              <a:buFont typeface="Arial" panose="020B0604020202020204" pitchFamily="34" charset="0"/>
              <a:buChar char="•"/>
              <a:defRPr/>
            </a:pPr>
            <a:r>
              <a:rPr lang="tr-TR" b="1" dirty="0"/>
              <a:t>1. Basamak: ‘Şikayet’ edilme aşaması</a:t>
            </a:r>
          </a:p>
          <a:p>
            <a:pPr marL="0" indent="0" fontAlgn="auto">
              <a:spcAft>
                <a:spcPts val="0"/>
              </a:spcAft>
              <a:buFont typeface="Arial" panose="020B0604020202020204" pitchFamily="34" charset="0"/>
              <a:buNone/>
              <a:defRPr/>
            </a:pPr>
            <a:r>
              <a:rPr lang="tr-TR" dirty="0"/>
              <a:t>       -Şikayet eden kişinin yapılan eylemden zarar görmüş olması,</a:t>
            </a:r>
          </a:p>
          <a:p>
            <a:pPr marL="0" indent="0" fontAlgn="auto">
              <a:spcAft>
                <a:spcPts val="0"/>
              </a:spcAft>
              <a:buFont typeface="Arial" panose="020B0604020202020204" pitchFamily="34" charset="0"/>
              <a:buNone/>
              <a:defRPr/>
            </a:pPr>
            <a:r>
              <a:rPr lang="tr-TR" dirty="0"/>
              <a:t>       -Zararın hekimin yaptığı eylem ile ilişkili olması </a:t>
            </a:r>
          </a:p>
          <a:p>
            <a:pPr marL="0" indent="0" fontAlgn="auto">
              <a:spcAft>
                <a:spcPts val="0"/>
              </a:spcAft>
              <a:buFont typeface="Arial" panose="020B0604020202020204" pitchFamily="34" charset="0"/>
              <a:buNone/>
              <a:defRPr/>
            </a:pPr>
            <a:r>
              <a:rPr lang="tr-TR" dirty="0"/>
              <a:t>       -Yazılı veya tutanak halinde </a:t>
            </a:r>
          </a:p>
          <a:p>
            <a:pPr marL="0" indent="0" fontAlgn="auto">
              <a:spcAft>
                <a:spcPts val="0"/>
              </a:spcAft>
              <a:buFont typeface="Arial" panose="020B0604020202020204" pitchFamily="34" charset="0"/>
              <a:buNone/>
              <a:defRPr/>
            </a:pPr>
            <a:r>
              <a:rPr lang="tr-TR" dirty="0"/>
              <a:t>       -Savcılık ve kolluk(polis, jandarma), valilik, kaymakamlık </a:t>
            </a:r>
          </a:p>
          <a:p>
            <a:pPr marL="0" indent="0" fontAlgn="auto">
              <a:spcAft>
                <a:spcPts val="0"/>
              </a:spcAft>
              <a:buFont typeface="Arial" panose="020B0604020202020204" pitchFamily="34" charset="0"/>
              <a:buNone/>
              <a:defRPr/>
            </a:pPr>
            <a:endParaRPr lang="tr-TR" dirty="0"/>
          </a:p>
          <a:p>
            <a:pPr fontAlgn="auto">
              <a:spcAft>
                <a:spcPts val="0"/>
              </a:spcAft>
              <a:buFont typeface="Arial" panose="020B0604020202020204" pitchFamily="34" charset="0"/>
              <a:buChar char="•"/>
              <a:defRPr/>
            </a:pPr>
            <a:r>
              <a:rPr lang="tr-TR" dirty="0"/>
              <a:t>Şikayetten vazgeçme ve şikayetin geri alınması(hüküm kesinleşene kadar) mümkün</a:t>
            </a:r>
          </a:p>
          <a:p>
            <a:pPr marL="0" indent="0" fontAlgn="auto">
              <a:spcAft>
                <a:spcPts val="0"/>
              </a:spcAft>
              <a:buFont typeface="Arial" panose="020B0604020202020204" pitchFamily="34" charset="0"/>
              <a:buNone/>
              <a:defRPr/>
            </a:pPr>
            <a:endParaRPr lang="tr-TR"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rmAutofit/>
          </a:bodyPr>
          <a:lstStyle/>
          <a:p>
            <a:pPr fontAlgn="auto">
              <a:spcAft>
                <a:spcPts val="0"/>
              </a:spcAft>
              <a:defRPr/>
            </a:pPr>
            <a:r>
              <a:rPr lang="tr-TR" sz="3600" dirty="0">
                <a:latin typeface="+mn-lt"/>
              </a:rPr>
              <a:t>Cezai sorumluluk ihlali iddiası ile karşılaşan aile hekimliği uzmanları için ceza davası süreci:</a:t>
            </a:r>
          </a:p>
        </p:txBody>
      </p:sp>
      <p:sp>
        <p:nvSpPr>
          <p:cNvPr id="123906" name="İçerik Yer Tutucusu 2"/>
          <p:cNvSpPr>
            <a:spLocks noGrp="1"/>
          </p:cNvSpPr>
          <p:nvPr>
            <p:ph idx="1"/>
          </p:nvPr>
        </p:nvSpPr>
        <p:spPr/>
        <p:txBody>
          <a:bodyPr/>
          <a:lstStyle/>
          <a:p>
            <a:pPr marL="0" indent="0">
              <a:buFont typeface="Arial" charset="0"/>
              <a:buNone/>
            </a:pPr>
            <a:r>
              <a:rPr lang="tr-TR" sz="2400" b="1" smtClean="0"/>
              <a:t>Cezai sorumluluk ihlali iddiası ile karşılaşan aile hekimliği uzmanları için ceza davası süreci:</a:t>
            </a:r>
          </a:p>
          <a:p>
            <a:pPr marL="0" indent="0">
              <a:buFont typeface="Arial" charset="0"/>
              <a:buNone/>
            </a:pPr>
            <a:r>
              <a:rPr lang="tr-TR" sz="2400" b="1" smtClean="0"/>
              <a:t>2. Suç unsuru bulunup bulunmadığının tespiti:</a:t>
            </a:r>
          </a:p>
          <a:p>
            <a:pPr marL="0" indent="0">
              <a:buFont typeface="Arial" charset="0"/>
              <a:buNone/>
            </a:pPr>
            <a:endParaRPr lang="tr-TR" sz="2400" smtClean="0"/>
          </a:p>
          <a:p>
            <a:pPr marL="0" indent="0">
              <a:buFont typeface="Arial" charset="0"/>
              <a:buNone/>
            </a:pPr>
            <a:r>
              <a:rPr lang="tr-TR" sz="2400" smtClean="0"/>
              <a:t>    Cumhuriyet savcısı:</a:t>
            </a:r>
          </a:p>
          <a:p>
            <a:pPr marL="0" indent="0">
              <a:buFont typeface="Arial" charset="0"/>
              <a:buNone/>
            </a:pPr>
            <a:r>
              <a:rPr lang="tr-TR" sz="2400" smtClean="0"/>
              <a:t>    Soruşturma başlatılıp olayın doğruluğunun araştırılır.</a:t>
            </a:r>
          </a:p>
          <a:p>
            <a:pPr marL="0" indent="0">
              <a:buFont typeface="Arial" charset="0"/>
              <a:buNone/>
            </a:pPr>
            <a:r>
              <a:rPr lang="tr-TR" sz="2400" smtClean="0"/>
              <a:t>    Kamu davası açmaya gerek olup olmadığının belirlenir.</a:t>
            </a:r>
          </a:p>
          <a:p>
            <a:pPr marL="0" indent="0">
              <a:buFont typeface="Arial" charset="0"/>
              <a:buNone/>
            </a:pPr>
            <a:endParaRPr lang="tr-TR" sz="2400" smtClean="0"/>
          </a:p>
          <a:p>
            <a:pPr marL="0" indent="0">
              <a:buFont typeface="Arial" charset="0"/>
              <a:buNone/>
            </a:pPr>
            <a:r>
              <a:rPr lang="tr-TR" sz="2400" smtClean="0"/>
              <a:t>    Araştırma yapma dönemi </a:t>
            </a:r>
            <a:r>
              <a:rPr lang="tr-TR" sz="2400" smtClean="0">
                <a:sym typeface="Wingdings" pitchFamily="2" charset="2"/>
              </a:rPr>
              <a:t> ‘Hazırlık soruşturması’</a:t>
            </a:r>
          </a:p>
          <a:p>
            <a:pPr marL="0" indent="0">
              <a:buFont typeface="Arial" charset="0"/>
              <a:buNone/>
            </a:pPr>
            <a:r>
              <a:rPr lang="tr-TR" sz="2400" smtClean="0">
                <a:sym typeface="Wingdings" pitchFamily="2" charset="2"/>
              </a:rPr>
              <a:t>                                                        Bilirkişi</a:t>
            </a:r>
          </a:p>
          <a:p>
            <a:pPr marL="0" indent="0">
              <a:buFont typeface="Arial" charset="0"/>
              <a:buNone/>
            </a:pPr>
            <a:r>
              <a:rPr lang="tr-TR" sz="2400" smtClean="0">
                <a:sym typeface="Wingdings" pitchFamily="2" charset="2"/>
              </a:rPr>
              <a:t>    Toplanan deliller Suç şüpheleri ciddi Kamu davası açılması </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rmAutofit fontScale="90000"/>
          </a:bodyPr>
          <a:lstStyle/>
          <a:p>
            <a:pPr fontAlgn="auto">
              <a:spcAft>
                <a:spcPts val="0"/>
              </a:spcAft>
              <a:defRPr/>
            </a:pPr>
            <a:r>
              <a:rPr lang="tr-TR" sz="4000" dirty="0"/>
              <a:t/>
            </a:r>
            <a:br>
              <a:rPr lang="tr-TR" sz="4000" dirty="0"/>
            </a:br>
            <a:r>
              <a:rPr lang="tr-TR" sz="4000" dirty="0">
                <a:latin typeface="+mn-lt"/>
              </a:rPr>
              <a:t>Cezai sorumluluk ihlali iddiası ile karşılaşan aile hekimliği uzmanları için ceza davası süreci:</a:t>
            </a:r>
            <a:r>
              <a:rPr lang="tr-TR" b="1" dirty="0"/>
              <a:t/>
            </a:r>
            <a:br>
              <a:rPr lang="tr-TR" b="1" dirty="0"/>
            </a:br>
            <a:endParaRPr lang="tr-TR" dirty="0"/>
          </a:p>
        </p:txBody>
      </p:sp>
      <p:sp>
        <p:nvSpPr>
          <p:cNvPr id="3" name="İçerik Yer Tutucusu 2">
            <a:extLst>
              <a:ext uri="{FF2B5EF4-FFF2-40B4-BE49-F238E27FC236}"/>
            </a:extLst>
          </p:cNvPr>
          <p:cNvSpPr>
            <a:spLocks noGrp="1"/>
          </p:cNvSpPr>
          <p:nvPr>
            <p:ph idx="1"/>
          </p:nvPr>
        </p:nvSpPr>
        <p:spPr>
          <a:xfrm>
            <a:off x="822325" y="1809750"/>
            <a:ext cx="10515600" cy="4351338"/>
          </a:xfrm>
        </p:spPr>
        <p:txBody>
          <a:bodyPr rtlCol="0">
            <a:normAutofit fontScale="92500" lnSpcReduction="10000"/>
          </a:bodyPr>
          <a:lstStyle/>
          <a:p>
            <a:pPr marL="0" indent="0" fontAlgn="auto">
              <a:spcAft>
                <a:spcPts val="0"/>
              </a:spcAft>
              <a:buFont typeface="Arial" panose="020B0604020202020204" pitchFamily="34" charset="0"/>
              <a:buNone/>
              <a:defRPr/>
            </a:pPr>
            <a:r>
              <a:rPr lang="tr-TR" b="1" dirty="0"/>
              <a:t>Cezai sorumluluk ihlali iddiası ile karşılaşan aile hekimliği uzmanları için ceza davası süreci:</a:t>
            </a:r>
          </a:p>
          <a:p>
            <a:pPr marL="0" indent="0" fontAlgn="auto">
              <a:spcAft>
                <a:spcPts val="0"/>
              </a:spcAft>
              <a:buFont typeface="Arial" panose="020B0604020202020204" pitchFamily="34" charset="0"/>
              <a:buNone/>
              <a:defRPr/>
            </a:pPr>
            <a:r>
              <a:rPr lang="tr-TR" b="1" dirty="0"/>
              <a:t>3. İzin:</a:t>
            </a:r>
          </a:p>
          <a:p>
            <a:pPr marL="0" indent="0" fontAlgn="auto">
              <a:spcAft>
                <a:spcPts val="0"/>
              </a:spcAft>
              <a:buFont typeface="Arial" panose="020B0604020202020204" pitchFamily="34" charset="0"/>
              <a:buNone/>
              <a:defRPr/>
            </a:pPr>
            <a:endParaRPr lang="tr-TR" dirty="0"/>
          </a:p>
          <a:p>
            <a:pPr marL="0" indent="0" fontAlgn="auto">
              <a:spcAft>
                <a:spcPts val="0"/>
              </a:spcAft>
              <a:buFont typeface="Arial" panose="020B0604020202020204" pitchFamily="34" charset="0"/>
              <a:buNone/>
              <a:defRPr/>
            </a:pPr>
            <a:r>
              <a:rPr lang="tr-TR" dirty="0"/>
              <a:t>Anayasanın 129. Madde:</a:t>
            </a:r>
          </a:p>
          <a:p>
            <a:pPr marL="0" indent="0" fontAlgn="auto">
              <a:spcAft>
                <a:spcPts val="0"/>
              </a:spcAft>
              <a:buFont typeface="Arial" panose="020B0604020202020204" pitchFamily="34" charset="0"/>
              <a:buNone/>
              <a:defRPr/>
            </a:pPr>
            <a:r>
              <a:rPr lang="tr-TR" dirty="0"/>
              <a:t>Memurlar ve diğer kamu görevlileri hakkında işledikleri iddia edilen suçlardan ötürü ceza kavuşturması açılması, kanunla belirtilen istisnalar dışında, kanunun gösterdiği idari merciinin iznine bağlıdır.</a:t>
            </a:r>
          </a:p>
          <a:p>
            <a:pPr marL="0" indent="0" fontAlgn="auto">
              <a:spcAft>
                <a:spcPts val="0"/>
              </a:spcAft>
              <a:buFont typeface="Arial" panose="020B0604020202020204" pitchFamily="34" charset="0"/>
              <a:buNone/>
              <a:defRPr/>
            </a:pPr>
            <a:endParaRPr lang="tr-TR" dirty="0"/>
          </a:p>
          <a:p>
            <a:pPr marL="0" indent="0" fontAlgn="auto">
              <a:spcAft>
                <a:spcPts val="0"/>
              </a:spcAft>
              <a:buFont typeface="Arial" panose="020B0604020202020204" pitchFamily="34" charset="0"/>
              <a:buNone/>
              <a:defRPr/>
            </a:pPr>
            <a:r>
              <a:rPr lang="tr-TR" b="1" dirty="0"/>
              <a:t>4. Yargılama:</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rmAutofit/>
          </a:bodyPr>
          <a:lstStyle/>
          <a:p>
            <a:pPr fontAlgn="auto">
              <a:spcAft>
                <a:spcPts val="0"/>
              </a:spcAft>
              <a:defRPr/>
            </a:pPr>
            <a:r>
              <a:rPr lang="tr-TR" sz="3600" dirty="0">
                <a:latin typeface="+mn-lt"/>
              </a:rPr>
              <a:t>Aile hekimliğinde yasalar ve yasal konular</a:t>
            </a:r>
          </a:p>
        </p:txBody>
      </p:sp>
      <p:sp>
        <p:nvSpPr>
          <p:cNvPr id="125954" name="İçerik Yer Tutucusu 2"/>
          <p:cNvSpPr>
            <a:spLocks noGrp="1"/>
          </p:cNvSpPr>
          <p:nvPr>
            <p:ph idx="1"/>
          </p:nvPr>
        </p:nvSpPr>
        <p:spPr/>
        <p:txBody>
          <a:bodyPr/>
          <a:lstStyle/>
          <a:p>
            <a:r>
              <a:rPr lang="tr-TR" smtClean="0"/>
              <a:t>Aile hekimliğinde zor durumlar ve yasal boyutu</a:t>
            </a:r>
          </a:p>
          <a:p>
            <a:r>
              <a:rPr lang="tr-TR" smtClean="0"/>
              <a:t>Palyatif / yaşam sonu bakım </a:t>
            </a:r>
          </a:p>
          <a:p>
            <a:r>
              <a:rPr lang="tr-TR" smtClean="0"/>
              <a:t>Tıbbi uygulama hatalarında izlenen yasal süreç</a:t>
            </a:r>
          </a:p>
          <a:p>
            <a:r>
              <a:rPr lang="tr-TR" smtClean="0"/>
              <a:t>Cezai sorumluluk açısından aile hekimliği uzmanlarını ilgilendiren kanun maddeleri</a:t>
            </a:r>
          </a:p>
          <a:p>
            <a:r>
              <a:rPr lang="tr-TR" b="1" smtClean="0"/>
              <a:t>Ülkemizde bilirkişilik yapılanması</a:t>
            </a:r>
          </a:p>
          <a:p>
            <a:r>
              <a:rPr lang="tr-TR" smtClean="0"/>
              <a:t>Beyaz kod uygulaması</a:t>
            </a:r>
          </a:p>
          <a:p>
            <a:endParaRPr lang="tr-TR" b="1" smtClean="0"/>
          </a:p>
          <a:p>
            <a:endParaRPr lang="tr-TR" smtClean="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rmAutofit/>
          </a:bodyPr>
          <a:lstStyle/>
          <a:p>
            <a:pPr fontAlgn="auto">
              <a:spcAft>
                <a:spcPts val="0"/>
              </a:spcAft>
              <a:defRPr/>
            </a:pPr>
            <a:r>
              <a:rPr lang="tr-TR" sz="3600" dirty="0">
                <a:latin typeface="+mn-lt"/>
              </a:rPr>
              <a:t>Ülkemizde bilirkişilik yapılanması</a:t>
            </a:r>
          </a:p>
        </p:txBody>
      </p:sp>
      <p:sp>
        <p:nvSpPr>
          <p:cNvPr id="126978" name="İçerik Yer Tutucusu 2"/>
          <p:cNvSpPr>
            <a:spLocks noGrp="1"/>
          </p:cNvSpPr>
          <p:nvPr>
            <p:ph idx="1"/>
          </p:nvPr>
        </p:nvSpPr>
        <p:spPr>
          <a:xfrm>
            <a:off x="838200" y="1690688"/>
            <a:ext cx="10515600" cy="4351337"/>
          </a:xfrm>
        </p:spPr>
        <p:txBody>
          <a:bodyPr/>
          <a:lstStyle/>
          <a:p>
            <a:pPr marL="0" indent="0">
              <a:buFont typeface="Arial" charset="0"/>
              <a:buNone/>
            </a:pPr>
            <a:r>
              <a:rPr lang="tr-TR" sz="2600" b="1" smtClean="0"/>
              <a:t>Bilirkişilik yapılanması:</a:t>
            </a:r>
          </a:p>
          <a:p>
            <a:pPr marL="0" indent="0">
              <a:buFont typeface="Arial" charset="0"/>
              <a:buNone/>
            </a:pPr>
            <a:r>
              <a:rPr lang="tr-TR" sz="2600" smtClean="0"/>
              <a:t>3 ana başlık:</a:t>
            </a:r>
          </a:p>
          <a:p>
            <a:pPr marL="0" indent="0">
              <a:buFont typeface="Arial" charset="0"/>
              <a:buNone/>
            </a:pPr>
            <a:endParaRPr lang="tr-TR" sz="2600" smtClean="0"/>
          </a:p>
          <a:p>
            <a:pPr marL="0" indent="0">
              <a:buFont typeface="Arial" charset="0"/>
              <a:buNone/>
            </a:pPr>
            <a:r>
              <a:rPr lang="tr-TR" sz="2600" smtClean="0"/>
              <a:t>A) Yasal statüsünden dolayı ‘Resmi Bilirkişilik’ görevi yapan kurumlarda  </a:t>
            </a:r>
          </a:p>
          <a:p>
            <a:pPr marL="0" indent="0">
              <a:buFont typeface="Arial" charset="0"/>
              <a:buNone/>
            </a:pPr>
            <a:r>
              <a:rPr lang="tr-TR" sz="2600" smtClean="0"/>
              <a:t>     çalışan hekimler:</a:t>
            </a:r>
          </a:p>
          <a:p>
            <a:pPr marL="0" indent="0">
              <a:buFont typeface="Arial" charset="0"/>
              <a:buNone/>
            </a:pPr>
            <a:r>
              <a:rPr lang="tr-TR" sz="2600" smtClean="0"/>
              <a:t>B:Yasal zorunlu değil ancak istekli olan hekimler:</a:t>
            </a:r>
          </a:p>
          <a:p>
            <a:pPr marL="0" indent="0">
              <a:buFont typeface="Arial" charset="0"/>
              <a:buNone/>
            </a:pPr>
            <a:r>
              <a:rPr lang="tr-TR" sz="2600" smtClean="0"/>
              <a:t>C: Yasal zorunlu değil ayrıca istekli de olmayan hekimler:</a:t>
            </a:r>
          </a:p>
          <a:p>
            <a:pPr marL="0" indent="0">
              <a:buFont typeface="Arial" charset="0"/>
              <a:buNone/>
            </a:pPr>
            <a:endParaRPr lang="tr-TR" smtClean="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rmAutofit/>
          </a:bodyPr>
          <a:lstStyle/>
          <a:p>
            <a:pPr fontAlgn="auto">
              <a:spcAft>
                <a:spcPts val="0"/>
              </a:spcAft>
              <a:defRPr/>
            </a:pPr>
            <a:r>
              <a:rPr lang="tr-TR" sz="3600" dirty="0">
                <a:latin typeface="+mn-lt"/>
              </a:rPr>
              <a:t>Ülkemizde bilirkişilik yapılanması</a:t>
            </a:r>
          </a:p>
        </p:txBody>
      </p:sp>
      <p:sp>
        <p:nvSpPr>
          <p:cNvPr id="3" name="İçerik Yer Tutucusu 2">
            <a:extLst>
              <a:ext uri="{FF2B5EF4-FFF2-40B4-BE49-F238E27FC236}"/>
            </a:extLst>
          </p:cNvPr>
          <p:cNvSpPr>
            <a:spLocks noGrp="1"/>
          </p:cNvSpPr>
          <p:nvPr>
            <p:ph idx="1"/>
          </p:nvPr>
        </p:nvSpPr>
        <p:spPr/>
        <p:txBody>
          <a:bodyPr rtlCol="0">
            <a:normAutofit/>
          </a:bodyPr>
          <a:lstStyle/>
          <a:p>
            <a:pPr fontAlgn="auto">
              <a:spcAft>
                <a:spcPts val="0"/>
              </a:spcAft>
              <a:buFont typeface="Arial" panose="020B0604020202020204" pitchFamily="34" charset="0"/>
              <a:buChar char="•"/>
              <a:defRPr/>
            </a:pPr>
            <a:r>
              <a:rPr lang="tr-TR" sz="2600" b="1" dirty="0"/>
              <a:t>Bilirkişilik yapılanması:</a:t>
            </a:r>
          </a:p>
          <a:p>
            <a:pPr marL="0" indent="0" fontAlgn="auto">
              <a:spcAft>
                <a:spcPts val="0"/>
              </a:spcAft>
              <a:buFont typeface="Arial" panose="020B0604020202020204" pitchFamily="34" charset="0"/>
              <a:buNone/>
              <a:defRPr/>
            </a:pPr>
            <a:r>
              <a:rPr lang="tr-TR" sz="2600" b="1" dirty="0"/>
              <a:t>A:Yasal statüsünden dolayı ‘Resmi Bilirkişilik’ görevi yapan kurumlarda çalışan hekimler:</a:t>
            </a:r>
          </a:p>
          <a:p>
            <a:pPr marL="514350" indent="-514350" fontAlgn="auto">
              <a:spcAft>
                <a:spcPts val="0"/>
              </a:spcAft>
              <a:buFont typeface="Arial" panose="020B0604020202020204" pitchFamily="34" charset="0"/>
              <a:buAutoNum type="alphaUcParenR"/>
              <a:defRPr/>
            </a:pPr>
            <a:endParaRPr lang="tr-TR" sz="2600" b="1" dirty="0"/>
          </a:p>
          <a:p>
            <a:pPr marL="0" indent="0" fontAlgn="auto">
              <a:spcAft>
                <a:spcPts val="0"/>
              </a:spcAft>
              <a:buFont typeface="Arial" panose="020B0604020202020204" pitchFamily="34" charset="0"/>
              <a:buNone/>
              <a:defRPr/>
            </a:pPr>
            <a:r>
              <a:rPr lang="tr-TR" sz="2600" dirty="0"/>
              <a:t>Resmi Bilirkişilik görevini üstlenen 3 kurum:</a:t>
            </a:r>
          </a:p>
          <a:p>
            <a:pPr marL="0" indent="0" fontAlgn="auto">
              <a:spcAft>
                <a:spcPts val="0"/>
              </a:spcAft>
              <a:buFont typeface="Arial" panose="020B0604020202020204" pitchFamily="34" charset="0"/>
              <a:buNone/>
              <a:defRPr/>
            </a:pPr>
            <a:r>
              <a:rPr lang="tr-TR" sz="2600" dirty="0"/>
              <a:t>1-Adli tıp kurumu:</a:t>
            </a:r>
          </a:p>
          <a:p>
            <a:pPr marL="0" indent="0" fontAlgn="auto">
              <a:spcAft>
                <a:spcPts val="0"/>
              </a:spcAft>
              <a:buFont typeface="Arial" panose="020B0604020202020204" pitchFamily="34" charset="0"/>
              <a:buNone/>
              <a:defRPr/>
            </a:pPr>
            <a:r>
              <a:rPr lang="tr-TR" sz="2600" dirty="0"/>
              <a:t>2-Yüksek sağlık şurası:</a:t>
            </a:r>
          </a:p>
          <a:p>
            <a:pPr marL="0" indent="0" fontAlgn="auto">
              <a:spcAft>
                <a:spcPts val="0"/>
              </a:spcAft>
              <a:buFont typeface="Arial" panose="020B0604020202020204" pitchFamily="34" charset="0"/>
              <a:buNone/>
              <a:defRPr/>
            </a:pPr>
            <a:r>
              <a:rPr lang="tr-TR" sz="2600" dirty="0"/>
              <a:t>3-Üniversiteler:</a:t>
            </a:r>
          </a:p>
          <a:p>
            <a:pPr marL="514350" indent="-514350" fontAlgn="auto">
              <a:spcAft>
                <a:spcPts val="0"/>
              </a:spcAft>
              <a:buFont typeface="Arial" panose="020B0604020202020204" pitchFamily="34" charset="0"/>
              <a:buAutoNum type="alphaUcParenR"/>
              <a:defRPr/>
            </a:pPr>
            <a:endParaRPr lang="tr-TR" b="1" dirty="0"/>
          </a:p>
          <a:p>
            <a:pPr fontAlgn="auto">
              <a:spcAft>
                <a:spcPts val="0"/>
              </a:spcAft>
              <a:buFont typeface="Arial" panose="020B0604020202020204" pitchFamily="34" charset="0"/>
              <a:buChar char="•"/>
              <a:defRPr/>
            </a:pPr>
            <a:endParaRPr lang="tr-TR" b="1" dirty="0"/>
          </a:p>
          <a:p>
            <a:pPr fontAlgn="auto">
              <a:spcAft>
                <a:spcPts val="0"/>
              </a:spcAft>
              <a:buFont typeface="Arial" panose="020B0604020202020204" pitchFamily="34" charset="0"/>
              <a:buChar char="•"/>
              <a:defRPr/>
            </a:pPr>
            <a:endParaRPr lang="tr-TR"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rmAutofit/>
          </a:bodyPr>
          <a:lstStyle/>
          <a:p>
            <a:pPr fontAlgn="auto">
              <a:spcAft>
                <a:spcPts val="0"/>
              </a:spcAft>
              <a:defRPr/>
            </a:pPr>
            <a:r>
              <a:rPr lang="tr-TR" sz="3600" dirty="0">
                <a:latin typeface="+mn-lt"/>
              </a:rPr>
              <a:t>Ülkemizde bilirkişilik yapılanması</a:t>
            </a:r>
          </a:p>
        </p:txBody>
      </p:sp>
      <p:sp>
        <p:nvSpPr>
          <p:cNvPr id="3" name="İçerik Yer Tutucusu 2">
            <a:extLst>
              <a:ext uri="{FF2B5EF4-FFF2-40B4-BE49-F238E27FC236}"/>
            </a:extLst>
          </p:cNvPr>
          <p:cNvSpPr>
            <a:spLocks noGrp="1"/>
          </p:cNvSpPr>
          <p:nvPr>
            <p:ph idx="1"/>
          </p:nvPr>
        </p:nvSpPr>
        <p:spPr/>
        <p:txBody>
          <a:bodyPr rtlCol="0">
            <a:normAutofit/>
          </a:bodyPr>
          <a:lstStyle/>
          <a:p>
            <a:pPr fontAlgn="auto">
              <a:spcAft>
                <a:spcPts val="0"/>
              </a:spcAft>
              <a:buFont typeface="Arial" panose="020B0604020202020204" pitchFamily="34" charset="0"/>
              <a:buChar char="•"/>
              <a:defRPr/>
            </a:pPr>
            <a:r>
              <a:rPr lang="tr-TR" sz="2600" b="1" dirty="0"/>
              <a:t>B:Yasal zorunlu değil ancak istekli olan hekimler:</a:t>
            </a:r>
          </a:p>
          <a:p>
            <a:pPr marL="0" indent="0" fontAlgn="auto">
              <a:spcAft>
                <a:spcPts val="0"/>
              </a:spcAft>
              <a:buFont typeface="Arial" panose="020B0604020202020204" pitchFamily="34" charset="0"/>
              <a:buNone/>
              <a:defRPr/>
            </a:pPr>
            <a:r>
              <a:rPr lang="tr-TR" sz="2600" dirty="0"/>
              <a:t>      </a:t>
            </a:r>
          </a:p>
          <a:p>
            <a:pPr fontAlgn="auto">
              <a:spcAft>
                <a:spcPts val="0"/>
              </a:spcAft>
              <a:buFont typeface="Arial" panose="020B0604020202020204" pitchFamily="34" charset="0"/>
              <a:buChar char="•"/>
              <a:defRPr/>
            </a:pPr>
            <a:r>
              <a:rPr lang="tr-TR" sz="2600" dirty="0"/>
              <a:t>Hekimler kendi istekleri ile Ceza Muhakemesi Kanunun belirlediği şartları yerine getirdikleri takdirde;</a:t>
            </a:r>
          </a:p>
          <a:p>
            <a:pPr marL="0" indent="0" fontAlgn="auto">
              <a:spcAft>
                <a:spcPts val="0"/>
              </a:spcAft>
              <a:buFont typeface="Arial" panose="020B0604020202020204" pitchFamily="34" charset="0"/>
              <a:buNone/>
              <a:defRPr/>
            </a:pPr>
            <a:r>
              <a:rPr lang="tr-TR" sz="2600" dirty="0"/>
              <a:t>   İl Adli Yargı Adalet Komisyonlarına başvuru </a:t>
            </a:r>
            <a:endParaRPr lang="tr-TR" sz="2600" dirty="0">
              <a:sym typeface="Wingdings" panose="05000000000000000000" pitchFamily="2" charset="2"/>
            </a:endParaRPr>
          </a:p>
          <a:p>
            <a:pPr marL="0" indent="0" fontAlgn="auto">
              <a:spcAft>
                <a:spcPts val="0"/>
              </a:spcAft>
              <a:buFont typeface="Arial" panose="020B0604020202020204" pitchFamily="34" charset="0"/>
              <a:buNone/>
              <a:defRPr/>
            </a:pPr>
            <a:r>
              <a:rPr lang="tr-TR" sz="2600" dirty="0">
                <a:sym typeface="Wingdings" panose="05000000000000000000" pitchFamily="2" charset="2"/>
              </a:rPr>
              <a:t>   Yemin ederek 1 yıl süre ile bilirkişi olurlar.</a:t>
            </a:r>
          </a:p>
          <a:p>
            <a:pPr marL="0" indent="0" fontAlgn="auto">
              <a:spcAft>
                <a:spcPts val="0"/>
              </a:spcAft>
              <a:buFont typeface="Arial" panose="020B0604020202020204" pitchFamily="34" charset="0"/>
              <a:buNone/>
              <a:defRPr/>
            </a:pPr>
            <a:endParaRPr lang="tr-TR" dirty="0"/>
          </a:p>
          <a:p>
            <a:pPr marL="0" indent="0" fontAlgn="auto">
              <a:spcAft>
                <a:spcPts val="0"/>
              </a:spcAft>
              <a:buFont typeface="Arial" panose="020B0604020202020204" pitchFamily="34" charset="0"/>
              <a:buNone/>
              <a:defRPr/>
            </a:pPr>
            <a:endParaRPr lang="tr-TR"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rmAutofit/>
          </a:bodyPr>
          <a:lstStyle/>
          <a:p>
            <a:pPr fontAlgn="auto">
              <a:spcAft>
                <a:spcPts val="0"/>
              </a:spcAft>
              <a:defRPr/>
            </a:pPr>
            <a:r>
              <a:rPr lang="tr-TR" sz="3600" dirty="0">
                <a:latin typeface="+mn-lt"/>
              </a:rPr>
              <a:t>Ülkemizde bilirkişilik yapılanması</a:t>
            </a:r>
          </a:p>
        </p:txBody>
      </p:sp>
      <p:sp>
        <p:nvSpPr>
          <p:cNvPr id="3" name="İçerik Yer Tutucusu 2">
            <a:extLst>
              <a:ext uri="{FF2B5EF4-FFF2-40B4-BE49-F238E27FC236}"/>
            </a:extLst>
          </p:cNvPr>
          <p:cNvSpPr>
            <a:spLocks noGrp="1"/>
          </p:cNvSpPr>
          <p:nvPr>
            <p:ph idx="1"/>
          </p:nvPr>
        </p:nvSpPr>
        <p:spPr/>
        <p:txBody>
          <a:bodyPr rtlCol="0">
            <a:normAutofit/>
          </a:bodyPr>
          <a:lstStyle/>
          <a:p>
            <a:pPr fontAlgn="auto">
              <a:spcAft>
                <a:spcPts val="0"/>
              </a:spcAft>
              <a:buFont typeface="Arial" panose="020B0604020202020204" pitchFamily="34" charset="0"/>
              <a:buChar char="•"/>
              <a:defRPr/>
            </a:pPr>
            <a:r>
              <a:rPr lang="tr-TR" sz="2600" b="1" dirty="0"/>
              <a:t>C: Yasal zorunlu değil ayrıca istekli de olmayan hekimler:</a:t>
            </a:r>
          </a:p>
          <a:p>
            <a:pPr fontAlgn="auto">
              <a:spcAft>
                <a:spcPts val="0"/>
              </a:spcAft>
              <a:buFont typeface="Arial" panose="020B0604020202020204" pitchFamily="34" charset="0"/>
              <a:buChar char="•"/>
              <a:defRPr/>
            </a:pPr>
            <a:endParaRPr lang="tr-TR" sz="2600" b="1" dirty="0"/>
          </a:p>
          <a:p>
            <a:pPr fontAlgn="auto">
              <a:spcAft>
                <a:spcPts val="0"/>
              </a:spcAft>
              <a:buFont typeface="Arial" panose="020B0604020202020204" pitchFamily="34" charset="0"/>
              <a:buChar char="•"/>
              <a:defRPr/>
            </a:pPr>
            <a:r>
              <a:rPr lang="tr-TR" sz="2600" dirty="0"/>
              <a:t>İl Adli Yargı Adalet Komisyonunun oluşturduğu bilirkişi  listesinde ismi bulunmamak ile beraber hakim veya savcı tarafından bilgisine güvenilen kişi veya kurumlar bilirkişi olarak seçilebilir.</a:t>
            </a:r>
          </a:p>
          <a:p>
            <a:pPr marL="0" indent="0" fontAlgn="auto">
              <a:spcAft>
                <a:spcPts val="0"/>
              </a:spcAft>
              <a:buFont typeface="Arial" panose="020B0604020202020204" pitchFamily="34" charset="0"/>
              <a:buNone/>
              <a:defRPr/>
            </a:pPr>
            <a:endParaRPr lang="tr-TR" sz="2600" dirty="0"/>
          </a:p>
          <a:p>
            <a:pPr fontAlgn="auto">
              <a:spcAft>
                <a:spcPts val="0"/>
              </a:spcAft>
              <a:buFont typeface="Arial" panose="020B0604020202020204" pitchFamily="34" charset="0"/>
              <a:buChar char="•"/>
              <a:defRPr/>
            </a:pPr>
            <a:endParaRPr lang="tr-TR" dirty="0"/>
          </a:p>
          <a:p>
            <a:pPr fontAlgn="auto">
              <a:spcAft>
                <a:spcPts val="0"/>
              </a:spcAft>
              <a:buFont typeface="Arial" panose="020B0604020202020204" pitchFamily="34" charset="0"/>
              <a:buChar char="•"/>
              <a:defRPr/>
            </a:pPr>
            <a:endParaRPr lang="tr-TR"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rmAutofit/>
          </a:bodyPr>
          <a:lstStyle/>
          <a:p>
            <a:pPr fontAlgn="auto">
              <a:spcAft>
                <a:spcPts val="0"/>
              </a:spcAft>
              <a:defRPr/>
            </a:pPr>
            <a:r>
              <a:rPr lang="tr-TR" sz="3600" dirty="0">
                <a:latin typeface="+mn-lt"/>
              </a:rPr>
              <a:t>Ülkemizde bilirkişilik yapılanması</a:t>
            </a:r>
          </a:p>
        </p:txBody>
      </p:sp>
      <p:sp>
        <p:nvSpPr>
          <p:cNvPr id="3" name="İçerik Yer Tutucusu 2">
            <a:extLst>
              <a:ext uri="{FF2B5EF4-FFF2-40B4-BE49-F238E27FC236}"/>
            </a:extLst>
          </p:cNvPr>
          <p:cNvSpPr>
            <a:spLocks noGrp="1"/>
          </p:cNvSpPr>
          <p:nvPr>
            <p:ph idx="1"/>
          </p:nvPr>
        </p:nvSpPr>
        <p:spPr/>
        <p:txBody>
          <a:bodyPr rtlCol="0">
            <a:normAutofit/>
          </a:bodyPr>
          <a:lstStyle/>
          <a:p>
            <a:pPr marL="0" indent="0" fontAlgn="auto">
              <a:spcAft>
                <a:spcPts val="0"/>
              </a:spcAft>
              <a:buFont typeface="Arial" panose="020B0604020202020204" pitchFamily="34" charset="0"/>
              <a:buNone/>
              <a:defRPr/>
            </a:pPr>
            <a:endParaRPr lang="tr-TR" sz="2600" b="1" dirty="0"/>
          </a:p>
          <a:p>
            <a:pPr fontAlgn="auto">
              <a:spcAft>
                <a:spcPts val="0"/>
              </a:spcAft>
              <a:buFont typeface="Arial" panose="020B0604020202020204" pitchFamily="34" charset="0"/>
              <a:buChar char="•"/>
              <a:defRPr/>
            </a:pPr>
            <a:endParaRPr lang="tr-TR" sz="2600" b="1" dirty="0"/>
          </a:p>
          <a:p>
            <a:pPr fontAlgn="auto">
              <a:spcAft>
                <a:spcPts val="0"/>
              </a:spcAft>
              <a:buFont typeface="Arial" panose="020B0604020202020204" pitchFamily="34" charset="0"/>
              <a:buChar char="•"/>
              <a:defRPr/>
            </a:pPr>
            <a:r>
              <a:rPr lang="tr-TR" sz="2600" dirty="0"/>
              <a:t>Bilirkişilik: Hakimin bilmediği bir konuda görüş beyan eden bir müessesedir.</a:t>
            </a:r>
          </a:p>
          <a:p>
            <a:pPr fontAlgn="auto">
              <a:spcAft>
                <a:spcPts val="0"/>
              </a:spcAft>
              <a:buFont typeface="Arial" panose="020B0604020202020204" pitchFamily="34" charset="0"/>
              <a:buChar char="•"/>
              <a:defRPr/>
            </a:pPr>
            <a:endParaRPr lang="tr-TR" sz="2600" dirty="0"/>
          </a:p>
          <a:p>
            <a:pPr fontAlgn="auto">
              <a:spcAft>
                <a:spcPts val="0"/>
              </a:spcAft>
              <a:buFont typeface="Arial" panose="020B0604020202020204" pitchFamily="34" charset="0"/>
              <a:buChar char="•"/>
              <a:defRPr/>
            </a:pPr>
            <a:r>
              <a:rPr lang="tr-TR" sz="2600" dirty="0"/>
              <a:t>Bilirkişi görüşü nihai karar makamı değildir.</a:t>
            </a:r>
          </a:p>
          <a:p>
            <a:pPr fontAlgn="auto">
              <a:spcAft>
                <a:spcPts val="0"/>
              </a:spcAft>
              <a:buFont typeface="Arial" panose="020B0604020202020204" pitchFamily="34" charset="0"/>
              <a:buChar char="•"/>
              <a:defRPr/>
            </a:pPr>
            <a:endParaRPr lang="tr-TR" sz="2600" dirty="0"/>
          </a:p>
          <a:p>
            <a:pPr fontAlgn="auto">
              <a:spcAft>
                <a:spcPts val="0"/>
              </a:spcAft>
              <a:buFont typeface="Arial" panose="020B0604020202020204" pitchFamily="34" charset="0"/>
              <a:buChar char="•"/>
              <a:defRPr/>
            </a:pPr>
            <a:r>
              <a:rPr lang="tr-TR" sz="2600" dirty="0"/>
              <a:t>Son karar verici hakimdir.</a:t>
            </a:r>
          </a:p>
          <a:p>
            <a:pPr fontAlgn="auto">
              <a:spcAft>
                <a:spcPts val="0"/>
              </a:spcAft>
              <a:buFont typeface="Arial" panose="020B0604020202020204" pitchFamily="34" charset="0"/>
              <a:buChar char="•"/>
              <a:defRPr/>
            </a:pPr>
            <a:endParaRPr lang="tr-TR"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p:txBody>
          <a:bodyPr rtlCol="0">
            <a:normAutofit/>
          </a:bodyPr>
          <a:lstStyle/>
          <a:p>
            <a:pPr fontAlgn="auto">
              <a:spcAft>
                <a:spcPts val="0"/>
              </a:spcAft>
              <a:defRPr/>
            </a:pPr>
            <a:r>
              <a:rPr lang="tr-TR" sz="3600" dirty="0">
                <a:latin typeface="+mn-lt"/>
              </a:rPr>
              <a:t>Ülkemizde bilirkişilik yapılanması</a:t>
            </a:r>
          </a:p>
        </p:txBody>
      </p:sp>
      <p:sp>
        <p:nvSpPr>
          <p:cNvPr id="132098" name="İçerik Yer Tutucusu 2"/>
          <p:cNvSpPr>
            <a:spLocks noGrp="1"/>
          </p:cNvSpPr>
          <p:nvPr>
            <p:ph idx="1"/>
          </p:nvPr>
        </p:nvSpPr>
        <p:spPr>
          <a:xfrm>
            <a:off x="838200" y="1598613"/>
            <a:ext cx="10515600" cy="5032375"/>
          </a:xfrm>
        </p:spPr>
        <p:txBody>
          <a:bodyPr/>
          <a:lstStyle/>
          <a:p>
            <a:pPr marL="0" indent="0">
              <a:buFont typeface="Arial" charset="0"/>
              <a:buNone/>
            </a:pPr>
            <a:endParaRPr lang="tr-TR" sz="2600" smtClean="0"/>
          </a:p>
          <a:p>
            <a:pPr marL="0" indent="0">
              <a:buFont typeface="Arial" charset="0"/>
              <a:buNone/>
            </a:pPr>
            <a:r>
              <a:rPr lang="tr-TR" sz="2600" smtClean="0"/>
              <a:t>1.Hekim, aleyhine gelişen bilirkişi raporuna itiraz edebilir;</a:t>
            </a:r>
          </a:p>
          <a:p>
            <a:pPr marL="0" indent="0">
              <a:buFont typeface="Arial" charset="0"/>
              <a:buNone/>
            </a:pPr>
            <a:r>
              <a:rPr lang="tr-TR" sz="2600" smtClean="0"/>
              <a:t>                 ikinci hatta üçüncü bilirkişi talebinde bulunabilir.</a:t>
            </a:r>
          </a:p>
          <a:p>
            <a:pPr marL="0" indent="0">
              <a:buFont typeface="Arial" charset="0"/>
              <a:buNone/>
            </a:pPr>
            <a:endParaRPr lang="tr-TR" sz="2600" smtClean="0"/>
          </a:p>
          <a:p>
            <a:pPr marL="0" indent="0">
              <a:buFont typeface="Arial" charset="0"/>
              <a:buNone/>
            </a:pPr>
            <a:r>
              <a:rPr lang="tr-TR" sz="2600" smtClean="0"/>
              <a:t>2.Bir sorumluluk alanında tayin edilen bilirkişinin vereceği karar diğer </a:t>
            </a:r>
          </a:p>
          <a:p>
            <a:pPr marL="0" indent="0">
              <a:buFont typeface="Arial" charset="0"/>
              <a:buNone/>
            </a:pPr>
            <a:r>
              <a:rPr lang="tr-TR" sz="2600" smtClean="0"/>
              <a:t>   sorumluluk alanını bağlamaz.</a:t>
            </a:r>
          </a:p>
          <a:p>
            <a:pPr marL="0" indent="0">
              <a:buFont typeface="Arial" charset="0"/>
              <a:buNone/>
            </a:pPr>
            <a:r>
              <a:rPr lang="tr-TR" sz="2600" smtClean="0"/>
              <a:t>Ör: Ceza davası; idari veya mesleki sorumluluk alanını bağlamaz.</a:t>
            </a:r>
          </a:p>
          <a:p>
            <a:pPr marL="0" indent="0">
              <a:buFont typeface="Arial" charset="0"/>
              <a:buNone/>
            </a:pPr>
            <a:endParaRPr lang="tr-TR" sz="2600" smtClean="0"/>
          </a:p>
          <a:p>
            <a:pPr marL="0" indent="0">
              <a:buFont typeface="Arial" charset="0"/>
              <a:buNone/>
            </a:pPr>
            <a:endParaRPr lang="tr-TR" sz="2600" smtClean="0"/>
          </a:p>
        </p:txBody>
      </p:sp>
    </p:spTree>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1181</TotalTime>
  <Words>4991</Words>
  <Application>Microsoft Office PowerPoint</Application>
  <PresentationFormat>Custom</PresentationFormat>
  <Paragraphs>904</Paragraphs>
  <Slides>115</Slides>
  <Notes>17</Notes>
  <HiddenSlides>0</HiddenSlides>
  <MMClips>0</MMClips>
  <ScaleCrop>false</ScaleCrop>
  <HeadingPairs>
    <vt:vector size="6" baseType="variant">
      <vt:variant>
        <vt:lpstr>Kullanılan Yazı Tipleri</vt:lpstr>
      </vt:variant>
      <vt:variant>
        <vt:i4>4</vt:i4>
      </vt:variant>
      <vt:variant>
        <vt:lpstr>Tasarım Şablonu</vt:lpstr>
      </vt:variant>
      <vt:variant>
        <vt:i4>1</vt:i4>
      </vt:variant>
      <vt:variant>
        <vt:lpstr>Slayt Başlıkları</vt:lpstr>
      </vt:variant>
      <vt:variant>
        <vt:i4>115</vt:i4>
      </vt:variant>
    </vt:vector>
  </HeadingPairs>
  <TitlesOfParts>
    <vt:vector size="120" baseType="lpstr">
      <vt:lpstr>Calibri</vt:lpstr>
      <vt:lpstr>Arial</vt:lpstr>
      <vt:lpstr>Calibri Light</vt:lpstr>
      <vt:lpstr>Wingdings</vt:lpstr>
      <vt:lpstr>Office Teması</vt:lpstr>
      <vt:lpstr>Aile hekimliğinde yasalar ve yasal konular</vt:lpstr>
      <vt:lpstr>Aile hekimliğinde yasalar ve yasal konular</vt:lpstr>
      <vt:lpstr>Aile hekimliğinde yasalar ve yasal konular</vt:lpstr>
      <vt:lpstr>Aile hekimliğinde yasalar ve yasal konular</vt:lpstr>
      <vt:lpstr>Aile Hekimliğinde Zor Durumlar ve Yasal Boyutu</vt:lpstr>
      <vt:lpstr>  Aile Hekimliğinde Zor Durumlar ve Yasal Boyutu </vt:lpstr>
      <vt:lpstr>Aile Hekimliğinde Zor Durumlar ve Yasal Boyutu</vt:lpstr>
      <vt:lpstr>   Tıbbı Uygulama Hataları   </vt:lpstr>
      <vt:lpstr>Tıbbı Uygulama Hataları </vt:lpstr>
      <vt:lpstr> Tıbbı Uygulama Hataları </vt:lpstr>
      <vt:lpstr>  Aile Hekimliğinde Zor Durumlar ve Yasal Boyutu </vt:lpstr>
      <vt:lpstr> Raporlar: </vt:lpstr>
      <vt:lpstr>  Raporlar:</vt:lpstr>
      <vt:lpstr>  Aile Hekimliğinde Zor Durumlar ve Yasal Boyutu </vt:lpstr>
      <vt:lpstr>  Geleneksel ve Tamamlayıcı Tıp Uygulamaları </vt:lpstr>
      <vt:lpstr>  Geleneksel ve Tamamlayıcı Tıp Uygulamaları</vt:lpstr>
      <vt:lpstr>Geleneksel ve Tamamlayıcı Tıp Uygulamaları</vt:lpstr>
      <vt:lpstr>  Aile Hekimliğinde Zor Durumlar ve Yasal Boyutu </vt:lpstr>
      <vt:lpstr> İletişim </vt:lpstr>
      <vt:lpstr>  İletişim</vt:lpstr>
      <vt:lpstr>Aile hekimliğinde yasalar ve yasal konular</vt:lpstr>
      <vt:lpstr>Palyatif / Yaşam sonu bakım </vt:lpstr>
      <vt:lpstr>  Palyatif / Yaşam sonu bakım </vt:lpstr>
      <vt:lpstr>  Palyatif / Yaşam sonu bakım   Palyatif bakımda temel ilkeler: </vt:lpstr>
      <vt:lpstr>Palyatif / Yaşam sonu bakım  Yaşam Sonu Bakım </vt:lpstr>
      <vt:lpstr>  Palyatif / Yaşam sonu bakım     Etik ve yasal konular </vt:lpstr>
      <vt:lpstr>  Palyatif / Yaşam sonu bakım    Etik ve yasal konular   </vt:lpstr>
      <vt:lpstr> Palyatif / Yaşam sonu bakım   Etik ve yasal konular </vt:lpstr>
      <vt:lpstr>Palyatif / Yaşam sonu bakım   Etik ve yasal konular </vt:lpstr>
      <vt:lpstr> Palyatif / Yaşam sonu bakım   Etik ve yasal konular </vt:lpstr>
      <vt:lpstr> Palyatif / Yaşam sonu bakım   Etik ve yasal konular </vt:lpstr>
      <vt:lpstr> Palyatif / Yaşam sonu bakım   Etik ve yasal konular </vt:lpstr>
      <vt:lpstr> Palyatif / Yaşam sonu bakım   Etik ve yasal konular </vt:lpstr>
      <vt:lpstr> Palyatif / Yaşam sonu bakım   Etik ve yasal konular</vt:lpstr>
      <vt:lpstr> Palyatif / Yaşam sonu bakım   Etik ve yasal konular</vt:lpstr>
      <vt:lpstr> Palyatif / Yaşam sonu bakım   Etik ve yasal konular</vt:lpstr>
      <vt:lpstr> Palyatif / Yaşam sonu bakım   Etik ve yasal konular</vt:lpstr>
      <vt:lpstr> Palyatif / Yaşam sonu bakım   Etik ve yasal konular</vt:lpstr>
      <vt:lpstr> Palyatif / Yaşam sonu bakım    Etik ve yasal konular</vt:lpstr>
      <vt:lpstr> Palyatif / Yaşam sonu bakım   Etik ve yasal konular</vt:lpstr>
      <vt:lpstr> Palyatif / Yaşam sonu bakım   Etik ve yasal konular</vt:lpstr>
      <vt:lpstr> Palyatif / Yaşam sonu bakım   Etik ve yasal konular</vt:lpstr>
      <vt:lpstr> Palyatif / Yaşam sonu bakım   Etik ve yasal konular</vt:lpstr>
      <vt:lpstr> Palyatif / Yaşam sonu bakım   Etik ve yasal konular</vt:lpstr>
      <vt:lpstr>Aile hekimliğinde yasalar ve yasal konular</vt:lpstr>
      <vt:lpstr>   Tıbbı uygulama hatalarında izlenen yasal süreç: </vt:lpstr>
      <vt:lpstr>  Tıbbı uygulama hatalarında izlenen yasal süreç:</vt:lpstr>
      <vt:lpstr> Tıbbı uygulama hatalarında izlenen yasal süreç:</vt:lpstr>
      <vt:lpstr>  Tıbbı uygulama hatalarında izlenen yasal süreç:</vt:lpstr>
      <vt:lpstr> Tıbbı uygulama hatalarında izlenen yasal süreç:</vt:lpstr>
      <vt:lpstr>   Tıbbı uygulama hatalarında izlenen yasal süreç:</vt:lpstr>
      <vt:lpstr>Aile hekimliğinde yasalar ve yasal konular</vt:lpstr>
      <vt:lpstr> Cezai sorumluluk açısından aile hekimliği uzmanlarını ilgilendiren kanun maddeleri: </vt:lpstr>
      <vt:lpstr> Cezai sorumluluk açısından aile hekimliği uzmanlarını ilgilendiren kanun maddeleri:</vt:lpstr>
      <vt:lpstr>Cezai sorumluluk açısından aile hekimliği uzmanlarını ilgilendiren kanun maddeleri:</vt:lpstr>
      <vt:lpstr>   Cezai sorumluluk açısından aile hekimliği uzmanlarını ilgilendiren kanun maddeleri:   </vt:lpstr>
      <vt:lpstr>Cezai sorumluluk açısından aile hekimliği uzmanlarını ilgilendiren kanun maddeleri:</vt:lpstr>
      <vt:lpstr> Cezai sorumluluk açısından aile hekimliği uzmanlarını ilgilendiren kanun maddeleri:</vt:lpstr>
      <vt:lpstr>Cezai sorumluluk açısından aile hekimliği uzmanlarını ilgilendiren kanun maddeleri:</vt:lpstr>
      <vt:lpstr>Cezai sorumluluk açısından aile hekimliği uzmanlarını ilgilendiren kanun maddeleri:</vt:lpstr>
      <vt:lpstr>Cezai sorumluluk açısından aile hekimliği uzmanlarını ilgilendiren kanun maddeleri:</vt:lpstr>
      <vt:lpstr>Cezai sorumluluk açısından aile hekimliği uzmanlarını ilgilendiren kanun maddeleri:</vt:lpstr>
      <vt:lpstr>Cezai sorumluluk açısından aile hekimliği uzmanlarını ilgilendiren kanun maddeleri:</vt:lpstr>
      <vt:lpstr>Cezai sorumluluk açısından aile hekimliği uzmanlarını ilgilendiren kanun maddeleri:</vt:lpstr>
      <vt:lpstr>Cezai sorumluluk açısından aile hekimliği uzmanlarını ilgilendiren kanun maddeleri:</vt:lpstr>
      <vt:lpstr>Cezai sorumluluk açısından aile hekimliği uzmanlarını ilgilendiren kanun maddeleri:</vt:lpstr>
      <vt:lpstr>Cezai sorumluluk açısından aile hekimliği uzmanlarını ilgilendiren kanun maddeleri:</vt:lpstr>
      <vt:lpstr>Cezai sorumluluk açısından aile hekimliği uzmanlarını ilgilendiren kanun maddeleri:</vt:lpstr>
      <vt:lpstr>Cezai sorumluluk açısından aile hekimliği uzmanlarını ilgilendiren kanun maddeleri:</vt:lpstr>
      <vt:lpstr>Cezai sorumluluk açısından aile hekimliği uzmanlarını ilgilendiren kanun maddeleri:</vt:lpstr>
      <vt:lpstr>Cezai sorumluluk açısından aile hekimliği uzmanlarını ilgilendiren kanun maddeleri:</vt:lpstr>
      <vt:lpstr> Cezai sorumluluk açısından aile hekimliği uzmanlarını ilgilendiren kanun maddeleri: </vt:lpstr>
      <vt:lpstr>Cezai sorumluluk açısından aile hekimliği uzmanlarını ilgilendiren kanun maddeleri:</vt:lpstr>
      <vt:lpstr> Cezai sorumluluk açısından aile hekimliği uzmanlarını ilgilendiren kanun maddeleri: </vt:lpstr>
      <vt:lpstr>Cezai sorumluluk açısından aile hekimliği uzmanlarını ilgilendiren kanun maddeleri:</vt:lpstr>
      <vt:lpstr>Cezai sorumluluk açısından aile hekimliği uzmanlarını ilgilendiren kanun maddeleri: </vt:lpstr>
      <vt:lpstr>Cezai sorumluluk açısından aile hekimliği uzmanlarını ilgilendiren kanun maddeleri:</vt:lpstr>
      <vt:lpstr>Slayt 78</vt:lpstr>
      <vt:lpstr>Cezai sorumluluk açısından aile hekimliği uzmanlarını ilgilendiren kanun maddeleri:</vt:lpstr>
      <vt:lpstr>Cezai sorumluluk açısından aile hekimliği uzmanlarını ilgilendiren kanun maddeleri:</vt:lpstr>
      <vt:lpstr>Cezai sorumluluk açısından aile hekimliği uzmanlarını ilgilendiren kanun maddeleri:</vt:lpstr>
      <vt:lpstr>Cezai sorumluluk açısından aile hekimliği uzmanlarını ilgilendiren kanun maddeleri:</vt:lpstr>
      <vt:lpstr>Cezai sorumluluk açısından aile hekimliği uzmanlarını ilgilendiren kanun maddeleri:</vt:lpstr>
      <vt:lpstr>Cezai sorumluluk açısından aile hekimliği uzmanlarını ilgilendiren kanun maddeleri:</vt:lpstr>
      <vt:lpstr>Cezai sorumluluk açısından aile hekimliği uzmanlarını ilgilendiren kanun maddeleri:</vt:lpstr>
      <vt:lpstr>Cezai sorumluluk açısından aile hekimliği uzmanlarını ilgilendiren kanun maddeleri:</vt:lpstr>
      <vt:lpstr>Cezai sorumluluk açısından aile hekimliği uzmanlarını ilgilendiren kanun maddeleri:</vt:lpstr>
      <vt:lpstr>Cezai sorumluluk açısından aile hekimliği uzmanlarını ilgilendiren kanun maddeleri:</vt:lpstr>
      <vt:lpstr>Cezai sorumluluk açısından aile hekimliği uzmanlarını ilgilendiren kanun maddeleri:</vt:lpstr>
      <vt:lpstr>Cezai sorumluluk açısından aile hekimliği uzmanlarını ilgilendiren kanun maddeleri:</vt:lpstr>
      <vt:lpstr>Cezai sorumluluk ihlali iddiası ile karşılaşan aile hekimliği uzmanları için ceza davası süreci:</vt:lpstr>
      <vt:lpstr> Cezai sorumluluk ihlali iddiası ile karşılaşan aile hekimliği uzmanları için ceza davası süreci: </vt:lpstr>
      <vt:lpstr>Aile hekimliğinde yasalar ve yasal konular</vt:lpstr>
      <vt:lpstr>Ülkemizde bilirkişilik yapılanması</vt:lpstr>
      <vt:lpstr>Ülkemizde bilirkişilik yapılanması</vt:lpstr>
      <vt:lpstr>Ülkemizde bilirkişilik yapılanması</vt:lpstr>
      <vt:lpstr>Ülkemizde bilirkişilik yapılanması</vt:lpstr>
      <vt:lpstr>Ülkemizde bilirkişilik yapılanması</vt:lpstr>
      <vt:lpstr>Ülkemizde bilirkişilik yapılanması</vt:lpstr>
      <vt:lpstr>Aile hekimliğinde yasalar ve yasal konular</vt:lpstr>
      <vt:lpstr>  Beyaz kod </vt:lpstr>
      <vt:lpstr>  Beyaz kod </vt:lpstr>
      <vt:lpstr>  Beyaz kod </vt:lpstr>
      <vt:lpstr>Beyaz Kod</vt:lpstr>
      <vt:lpstr> Beyaz kod</vt:lpstr>
      <vt:lpstr> Beyaz kod </vt:lpstr>
      <vt:lpstr> Beyaz kod </vt:lpstr>
      <vt:lpstr> Beyaz kod:</vt:lpstr>
      <vt:lpstr>Slayt 109</vt:lpstr>
      <vt:lpstr>  Beyaz kod </vt:lpstr>
      <vt:lpstr>  Beyaz kod</vt:lpstr>
      <vt:lpstr>Slayt 112</vt:lpstr>
      <vt:lpstr>Slayt 113</vt:lpstr>
      <vt:lpstr>Slayt 114</vt:lpstr>
      <vt:lpstr> Kaynaklar: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Aile hekimliğinde yasalar ve yasal konular</dc:title>
  <dc:creator>HATİCE  ÇAVUŞ</dc:creator>
  <cp:lastModifiedBy>DX6120MT</cp:lastModifiedBy>
  <cp:revision>58</cp:revision>
  <dcterms:created xsi:type="dcterms:W3CDTF">2018-10-08T11:14:31Z</dcterms:created>
  <dcterms:modified xsi:type="dcterms:W3CDTF">2018-10-16T11:53:36Z</dcterms:modified>
</cp:coreProperties>
</file>