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302" r:id="rId4"/>
    <p:sldId id="258" r:id="rId5"/>
    <p:sldId id="290" r:id="rId6"/>
    <p:sldId id="291" r:id="rId7"/>
    <p:sldId id="292" r:id="rId8"/>
    <p:sldId id="260" r:id="rId9"/>
    <p:sldId id="293" r:id="rId10"/>
    <p:sldId id="294" r:id="rId11"/>
    <p:sldId id="295" r:id="rId12"/>
    <p:sldId id="262" r:id="rId13"/>
    <p:sldId id="263" r:id="rId14"/>
    <p:sldId id="265" r:id="rId15"/>
    <p:sldId id="296" r:id="rId16"/>
    <p:sldId id="305" r:id="rId17"/>
    <p:sldId id="310" r:id="rId18"/>
    <p:sldId id="266" r:id="rId19"/>
    <p:sldId id="297" r:id="rId20"/>
    <p:sldId id="307" r:id="rId21"/>
    <p:sldId id="311" r:id="rId22"/>
    <p:sldId id="264" r:id="rId23"/>
    <p:sldId id="267" r:id="rId24"/>
    <p:sldId id="298" r:id="rId25"/>
    <p:sldId id="308" r:id="rId26"/>
    <p:sldId id="312" r:id="rId27"/>
    <p:sldId id="268" r:id="rId28"/>
    <p:sldId id="299" r:id="rId29"/>
    <p:sldId id="309" r:id="rId30"/>
    <p:sldId id="313" r:id="rId31"/>
    <p:sldId id="269" r:id="rId32"/>
    <p:sldId id="300" r:id="rId33"/>
    <p:sldId id="270" r:id="rId34"/>
    <p:sldId id="301" r:id="rId35"/>
    <p:sldId id="271" r:id="rId36"/>
    <p:sldId id="272" r:id="rId37"/>
    <p:sldId id="273" r:id="rId38"/>
    <p:sldId id="274" r:id="rId39"/>
    <p:sldId id="314" r:id="rId4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6C7EB-4E06-46AE-A0D9-2863C6F564C3}" type="datetimeFigureOut">
              <a:rPr lang="tr-TR" smtClean="0"/>
              <a:t>8.11.2023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1D1160-C28F-4D75-A176-7BC5B75014B3}" type="slidenum">
              <a:rPr lang="tr-TR" smtClean="0"/>
              <a:t>‹#›</a:t>
            </a:fld>
            <a:endParaRPr lang="tr-TR"/>
          </a:p>
        </p:txBody>
      </p:sp>
    </p:spTree>
    <p:extLst>
      <p:ext uri="{BB962C8B-B14F-4D97-AF65-F5344CB8AC3E}">
        <p14:creationId xmlns:p14="http://schemas.microsoft.com/office/powerpoint/2010/main" val="3916720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0" dirty="0">
                <a:solidFill>
                  <a:srgbClr val="212121"/>
                </a:solidFill>
                <a:effectLst/>
                <a:latin typeface="Merriweather" panose="020F0502020204030204" pitchFamily="2" charset="-94"/>
              </a:rPr>
              <a:t>Ketojenik diyet, obez yaşlı kadınlarda stres üriner inkontinansın tedavisinde yeni bir yaklaşım olabilir: beş vaka raporu</a:t>
            </a:r>
          </a:p>
          <a:p>
            <a:endParaRPr lang="tr-TR" dirty="0"/>
          </a:p>
        </p:txBody>
      </p:sp>
      <p:sp>
        <p:nvSpPr>
          <p:cNvPr id="4" name="Slayt Numarası Yer Tutucusu 3"/>
          <p:cNvSpPr>
            <a:spLocks noGrp="1"/>
          </p:cNvSpPr>
          <p:nvPr>
            <p:ph type="sldNum" sz="quarter" idx="5"/>
          </p:nvPr>
        </p:nvSpPr>
        <p:spPr/>
        <p:txBody>
          <a:bodyPr/>
          <a:lstStyle/>
          <a:p>
            <a:fld id="{871D1160-C28F-4D75-A176-7BC5B75014B3}" type="slidenum">
              <a:rPr lang="tr-TR" smtClean="0"/>
              <a:t>1</a:t>
            </a:fld>
            <a:endParaRPr lang="tr-TR"/>
          </a:p>
        </p:txBody>
      </p:sp>
    </p:spTree>
    <p:extLst>
      <p:ext uri="{BB962C8B-B14F-4D97-AF65-F5344CB8AC3E}">
        <p14:creationId xmlns:p14="http://schemas.microsoft.com/office/powerpoint/2010/main" val="2838082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2998B8-48BC-C62C-5EFD-46CE2677014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099E77D-E7CF-AA90-8522-E8A1416456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C0B60CC-48AF-5E4D-D74A-4D067C53BD0D}"/>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5" name="Alt Bilgi Yer Tutucusu 4">
            <a:extLst>
              <a:ext uri="{FF2B5EF4-FFF2-40B4-BE49-F238E27FC236}">
                <a16:creationId xmlns:a16="http://schemas.microsoft.com/office/drawing/2014/main" id="{763E6FBF-6905-B7A8-AC35-B153FCCE43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811E2D-9208-D5F9-8706-39B70A7C3585}"/>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199617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07E1B5-77FC-876E-422A-06B0AEA1EA8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2EEDBDB-905A-6721-3059-ADD22101840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9CA0698-0A37-7CF1-6E60-55AD36A76FB2}"/>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5" name="Alt Bilgi Yer Tutucusu 4">
            <a:extLst>
              <a:ext uri="{FF2B5EF4-FFF2-40B4-BE49-F238E27FC236}">
                <a16:creationId xmlns:a16="http://schemas.microsoft.com/office/drawing/2014/main" id="{370E8AA1-2F80-AEFA-FE50-7B3B44F7C8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8564183-CCCB-4810-9424-24A7397FD770}"/>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121917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509C6E5-C41B-8054-5A37-8EBAA9FD315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56ED086-F5FD-392D-B205-B535000C339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16BFE1-D296-3919-E2AC-7F79FF967CFC}"/>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5" name="Alt Bilgi Yer Tutucusu 4">
            <a:extLst>
              <a:ext uri="{FF2B5EF4-FFF2-40B4-BE49-F238E27FC236}">
                <a16:creationId xmlns:a16="http://schemas.microsoft.com/office/drawing/2014/main" id="{EF915ECB-D169-A98F-E7E6-D11EBA5944B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960693-86A9-C440-DBF2-10557D9E3E1B}"/>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2885365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A598A0-B6D4-9DCF-024E-0490A5E69F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6BD73B-5B0A-D69B-BCCB-715255C8097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80049B6-CD79-853C-D125-C74F513B4569}"/>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5" name="Alt Bilgi Yer Tutucusu 4">
            <a:extLst>
              <a:ext uri="{FF2B5EF4-FFF2-40B4-BE49-F238E27FC236}">
                <a16:creationId xmlns:a16="http://schemas.microsoft.com/office/drawing/2014/main" id="{116D62B2-F032-4E41-D3A7-770DA28B18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009970-00CB-D821-3B07-6EFEF77DFD11}"/>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85490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2CCA30-E37F-C166-BBAF-7F55D83A4DF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B5FA117-66FE-5997-3F15-394F094FAB4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799915C-720B-364B-0041-E3EE22931810}"/>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5" name="Alt Bilgi Yer Tutucusu 4">
            <a:extLst>
              <a:ext uri="{FF2B5EF4-FFF2-40B4-BE49-F238E27FC236}">
                <a16:creationId xmlns:a16="http://schemas.microsoft.com/office/drawing/2014/main" id="{EDD726D6-0DD0-877A-486E-251156ABECE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BF0A1F-C6B4-93CE-100B-99AC38B5E318}"/>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319627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07203C-C7D4-7F44-F0A1-3545C7C9A78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75CB94-C4E2-FAC4-82BE-EDC222BA493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F470260-E69B-51CB-B7D7-E6BDD3096E0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5C02165-1714-F577-8BC3-7205247DE91A}"/>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6" name="Alt Bilgi Yer Tutucusu 5">
            <a:extLst>
              <a:ext uri="{FF2B5EF4-FFF2-40B4-BE49-F238E27FC236}">
                <a16:creationId xmlns:a16="http://schemas.microsoft.com/office/drawing/2014/main" id="{62439B3A-2872-EB75-19FD-7BD5B3F8021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239A676-3184-E040-030E-9C0FC31F4139}"/>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1663204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B7B4DA-F64A-94AD-248B-96107335735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A403D7B-AB41-203C-57A5-47A230DC54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A47EF5F-1483-2E3F-7F32-8C6A8F92A3A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0FA59AE-0909-81E3-10B0-82F7C43230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F2F10DF-C1A7-7023-6155-78FDE97903E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A4D93FE-FB71-9177-D6CD-F7F7F0FF1A5D}"/>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8" name="Alt Bilgi Yer Tutucusu 7">
            <a:extLst>
              <a:ext uri="{FF2B5EF4-FFF2-40B4-BE49-F238E27FC236}">
                <a16:creationId xmlns:a16="http://schemas.microsoft.com/office/drawing/2014/main" id="{DCF0F464-3749-CD4F-5C06-3F033FFD02F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840F8C0-0FFD-11C5-D646-789B509EC879}"/>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265802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1DB9E0-914B-6B53-2A80-74C47376CC2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1ECBF09-FD09-3481-131D-CE77785CA829}"/>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4" name="Alt Bilgi Yer Tutucusu 3">
            <a:extLst>
              <a:ext uri="{FF2B5EF4-FFF2-40B4-BE49-F238E27FC236}">
                <a16:creationId xmlns:a16="http://schemas.microsoft.com/office/drawing/2014/main" id="{22E345FB-899A-C97E-B877-67825195F43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D8C27B5-D36C-8389-67D6-CABDA2EDD0D9}"/>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183425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11841FF-6ABA-4E2A-14D1-04ECE208759C}"/>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3" name="Alt Bilgi Yer Tutucusu 2">
            <a:extLst>
              <a:ext uri="{FF2B5EF4-FFF2-40B4-BE49-F238E27FC236}">
                <a16:creationId xmlns:a16="http://schemas.microsoft.com/office/drawing/2014/main" id="{A3A2F6BC-0153-1E90-CB9A-005158583B7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1C119D0-806F-DB4F-BC36-F3DDE71CF1CF}"/>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164172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EE93C1-CAD2-683A-7EAB-96B6D754EFB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B2B3732-DABB-B012-4C01-B57DA61F56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8DC66E5-D1AB-DCDB-71B2-670FC0194B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C50DF23-BE19-51A5-E990-54933B204474}"/>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6" name="Alt Bilgi Yer Tutucusu 5">
            <a:extLst>
              <a:ext uri="{FF2B5EF4-FFF2-40B4-BE49-F238E27FC236}">
                <a16:creationId xmlns:a16="http://schemas.microsoft.com/office/drawing/2014/main" id="{00BA6040-4C79-BA28-A324-2B5E054E461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DD1719-8519-ACC3-EC30-A48F0BDF2FC6}"/>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314715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270781-B086-57C1-EED7-83B2B1D25EC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CDFC856-1284-DB5B-747B-5B09276D74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D1EA528-290F-1E49-946C-E42AE3FC23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E019696-C5D1-ABB8-EE1C-5BEBFEB80D81}"/>
              </a:ext>
            </a:extLst>
          </p:cNvPr>
          <p:cNvSpPr>
            <a:spLocks noGrp="1"/>
          </p:cNvSpPr>
          <p:nvPr>
            <p:ph type="dt" sz="half" idx="10"/>
          </p:nvPr>
        </p:nvSpPr>
        <p:spPr/>
        <p:txBody>
          <a:bodyPr/>
          <a:lstStyle/>
          <a:p>
            <a:fld id="{9C6330AA-9CF1-40E5-A3D4-7E65AF5B6CC0}" type="datetimeFigureOut">
              <a:rPr lang="tr-TR" smtClean="0"/>
              <a:t>8.11.2023</a:t>
            </a:fld>
            <a:endParaRPr lang="tr-TR"/>
          </a:p>
        </p:txBody>
      </p:sp>
      <p:sp>
        <p:nvSpPr>
          <p:cNvPr id="6" name="Alt Bilgi Yer Tutucusu 5">
            <a:extLst>
              <a:ext uri="{FF2B5EF4-FFF2-40B4-BE49-F238E27FC236}">
                <a16:creationId xmlns:a16="http://schemas.microsoft.com/office/drawing/2014/main" id="{B2404515-CA57-DE2A-2626-F927A5FC36B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90E6B75-C553-3467-8CAF-38B3C4E72A65}"/>
              </a:ext>
            </a:extLst>
          </p:cNvPr>
          <p:cNvSpPr>
            <a:spLocks noGrp="1"/>
          </p:cNvSpPr>
          <p:nvPr>
            <p:ph type="sldNum" sz="quarter" idx="12"/>
          </p:nvPr>
        </p:nvSpPr>
        <p:spPr/>
        <p:txBody>
          <a:bodyPr/>
          <a:lstStyle/>
          <a:p>
            <a:fld id="{AB75CA2E-E8D4-4C20-86EE-A760EE59F968}" type="slidenum">
              <a:rPr lang="tr-TR" smtClean="0"/>
              <a:t>‹#›</a:t>
            </a:fld>
            <a:endParaRPr lang="tr-TR"/>
          </a:p>
        </p:txBody>
      </p:sp>
    </p:spTree>
    <p:extLst>
      <p:ext uri="{BB962C8B-B14F-4D97-AF65-F5344CB8AC3E}">
        <p14:creationId xmlns:p14="http://schemas.microsoft.com/office/powerpoint/2010/main" val="1822991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059D9F8-822F-AA55-55C3-4101C69F50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96E8752-427E-7371-4930-1A8DB468F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95727F6-4855-24B8-9D82-F42F5DD72A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C6330AA-9CF1-40E5-A3D4-7E65AF5B6CC0}" type="datetimeFigureOut">
              <a:rPr lang="tr-TR" smtClean="0"/>
              <a:t>8.11.2023</a:t>
            </a:fld>
            <a:endParaRPr lang="tr-TR"/>
          </a:p>
        </p:txBody>
      </p:sp>
      <p:sp>
        <p:nvSpPr>
          <p:cNvPr id="5" name="Alt Bilgi Yer Tutucusu 4">
            <a:extLst>
              <a:ext uri="{FF2B5EF4-FFF2-40B4-BE49-F238E27FC236}">
                <a16:creationId xmlns:a16="http://schemas.microsoft.com/office/drawing/2014/main" id="{866310EB-0242-F311-1970-DD8C2C073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8E85647E-BA86-088C-710E-CEDA783ACF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B75CA2E-E8D4-4C20-86EE-A760EE59F968}" type="slidenum">
              <a:rPr lang="tr-TR" smtClean="0"/>
              <a:t>‹#›</a:t>
            </a:fld>
            <a:endParaRPr lang="tr-TR"/>
          </a:p>
        </p:txBody>
      </p:sp>
    </p:spTree>
    <p:extLst>
      <p:ext uri="{BB962C8B-B14F-4D97-AF65-F5344CB8AC3E}">
        <p14:creationId xmlns:p14="http://schemas.microsoft.com/office/powerpoint/2010/main" val="1314640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hyperlink" Target="https://www.ncbi.nlm.nih.gov/core/lw/2.0/html/tileshop_pmc/tileshop_pmc_inline.html?title=Click%20on%20image%20to%20zoom&amp;p=PMC3&amp;id=9533581_12905_2022_1987_Fig1_HTML.jpg" TargetMode="Externa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pmc/articles/PMC9533581/figure/Fig1/" TargetMode="External"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hyperlink" Target="https://www.ncbi.nlm.nih.gov/pmc/articles/PMC9533581/figure/Fig2/" TargetMode="External"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hyperlink" Target="https://www.ncbi.nlm.nih.gov/pmc/articles/PMC9533581/figure/Fig1/" TargetMode="External"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hyperlink" Target="https://www.ncbi.nlm.nih.gov/pmc/articles/PMC9533581/figure/Fig2/" TargetMode="External"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hyperlink" Target="https://www.ncbi.nlm.nih.gov/pmc/articles/PMC9533581/figure/Fig1/" TargetMode="External"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hyperlink" Target="https://www.ncbi.nlm.nih.gov/pmc/articles/PMC9533581/figure/Fig2/" TargetMode="External"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3" Type="http://schemas.openxmlformats.org/officeDocument/2006/relationships/hyperlink" Target="https://www.ncbi.nlm.nih.gov/pmc/articles/PMC9533581/figure/Fig1/" TargetMode="External"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3" Type="http://schemas.openxmlformats.org/officeDocument/2006/relationships/hyperlink" Target="https://www.ncbi.nlm.nih.gov/pmc/articles/PMC9533581/figure/Fig2/" TargetMode="External"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3" Type="http://schemas.openxmlformats.org/officeDocument/2006/relationships/hyperlink" Target="https://www.ncbi.nlm.nih.gov/pmc/articles/PMC9533581/figure/Fig1/" TargetMode="External"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3" Type="http://schemas.openxmlformats.org/officeDocument/2006/relationships/hyperlink" Target="https://www.ncbi.nlm.nih.gov/pmc/articles/PMC9533581/figure/Fig2/" TargetMode="External"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9C3B4435-F71E-7BD1-2DD9-831C4D127D79}"/>
              </a:ext>
            </a:extLst>
          </p:cNvPr>
          <p:cNvSpPr>
            <a:spLocks noGrp="1"/>
          </p:cNvSpPr>
          <p:nvPr>
            <p:ph type="subTitle" idx="1"/>
          </p:nvPr>
        </p:nvSpPr>
        <p:spPr>
          <a:xfrm>
            <a:off x="5181601" y="4825927"/>
            <a:ext cx="6578991" cy="1110639"/>
          </a:xfrm>
        </p:spPr>
        <p:txBody>
          <a:bodyPr/>
          <a:lstStyle/>
          <a:p>
            <a:r>
              <a:rPr lang="tr-TR" dirty="0"/>
              <a:t>Arş. Gör. Dr. Bilgehan TATAROĞLU</a:t>
            </a:r>
          </a:p>
          <a:p>
            <a:r>
              <a:rPr lang="tr-TR" dirty="0"/>
              <a:t>KTÜ Aile Hekimliği ABD</a:t>
            </a:r>
          </a:p>
        </p:txBody>
      </p:sp>
      <p:pic>
        <p:nvPicPr>
          <p:cNvPr id="5" name="Resim 4" descr="metin, ekran görüntüsü, yazı tipi içeren bir resim&#10;&#10;Açıklama otomatik olarak oluşturuldu">
            <a:extLst>
              <a:ext uri="{FF2B5EF4-FFF2-40B4-BE49-F238E27FC236}">
                <a16:creationId xmlns:a16="http://schemas.microsoft.com/office/drawing/2014/main" id="{677D3612-0FBD-172D-2DC2-1106E659BB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926" y="534574"/>
            <a:ext cx="9986396" cy="3636604"/>
          </a:xfrm>
          <a:prstGeom prst="rect">
            <a:avLst/>
          </a:prstGeom>
        </p:spPr>
      </p:pic>
    </p:spTree>
    <p:extLst>
      <p:ext uri="{BB962C8B-B14F-4D97-AF65-F5344CB8AC3E}">
        <p14:creationId xmlns:p14="http://schemas.microsoft.com/office/powerpoint/2010/main" val="709326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40C5CC-E096-9CAE-BEC5-D39A5A602362}"/>
              </a:ext>
            </a:extLst>
          </p:cNvPr>
          <p:cNvSpPr>
            <a:spLocks noGrp="1"/>
          </p:cNvSpPr>
          <p:nvPr>
            <p:ph type="title"/>
          </p:nvPr>
        </p:nvSpPr>
        <p:spPr/>
        <p:txBody>
          <a:bodyPr>
            <a:normAutofit/>
          </a:bodyPr>
          <a:lstStyle/>
          <a:p>
            <a:r>
              <a:rPr lang="tr-TR" sz="2800" dirty="0">
                <a:solidFill>
                  <a:srgbClr val="734126"/>
                </a:solidFill>
                <a:latin typeface="Cambria" panose="02040503050406030204" pitchFamily="18" charset="0"/>
              </a:rPr>
              <a:t>Vaka</a:t>
            </a:r>
            <a:r>
              <a:rPr lang="tr-TR" sz="2800" b="0" dirty="0">
                <a:solidFill>
                  <a:srgbClr val="734126"/>
                </a:solidFill>
                <a:effectLst/>
                <a:latin typeface="Cambria" panose="02040503050406030204" pitchFamily="18" charset="0"/>
              </a:rPr>
              <a:t> 1</a:t>
            </a:r>
            <a:br>
              <a:rPr lang="tr-TR" sz="2800" b="0" dirty="0">
                <a:solidFill>
                  <a:srgbClr val="734126"/>
                </a:solidFill>
                <a:effectLst/>
                <a:latin typeface="Cambria" panose="02040503050406030204" pitchFamily="18" charset="0"/>
              </a:rPr>
            </a:br>
            <a:endParaRPr lang="tr-TR" sz="2800" dirty="0"/>
          </a:p>
        </p:txBody>
      </p:sp>
      <p:sp>
        <p:nvSpPr>
          <p:cNvPr id="3" name="İçerik Yer Tutucusu 2">
            <a:extLst>
              <a:ext uri="{FF2B5EF4-FFF2-40B4-BE49-F238E27FC236}">
                <a16:creationId xmlns:a16="http://schemas.microsoft.com/office/drawing/2014/main" id="{14BF4DC8-EB3D-9FE7-2D51-CF1F79113B3E}"/>
              </a:ext>
            </a:extLst>
          </p:cNvPr>
          <p:cNvSpPr>
            <a:spLocks noGrp="1"/>
          </p:cNvSpPr>
          <p:nvPr>
            <p:ph idx="1"/>
          </p:nvPr>
        </p:nvSpPr>
        <p:spPr/>
        <p:txBody>
          <a:bodyPr>
            <a:normAutofit lnSpcReduction="10000"/>
          </a:bodyPr>
          <a:lstStyle/>
          <a:p>
            <a:r>
              <a:rPr lang="tr-TR" dirty="0">
                <a:effectLst/>
              </a:rPr>
              <a:t>52 yaşında kadın hasta, 23 yıldır devam eden ve bir yılda giderek kötüleşen idrar kaçırma öyküsüyle hastanemize başvurdu. </a:t>
            </a:r>
          </a:p>
          <a:p>
            <a:r>
              <a:rPr lang="tr-TR" dirty="0">
                <a:effectLst/>
              </a:rPr>
              <a:t>Yirmi üç yıl önce vajinal doğum sonrası, şiddetli öksürük, hapşırma sonrası idrar kaçırma belirtileri gelişmişti </a:t>
            </a:r>
          </a:p>
          <a:p>
            <a:r>
              <a:rPr lang="tr-TR" dirty="0">
                <a:effectLst/>
              </a:rPr>
              <a:t>Yaklaşık 1 yıldır hafif öksürme ve hapşırma sonrası idrar kaçırması normal yaşamını etkiliyor. </a:t>
            </a:r>
          </a:p>
          <a:p>
            <a:r>
              <a:rPr lang="tr-TR" dirty="0">
                <a:effectLst/>
              </a:rPr>
              <a:t>Fizik muayene: Boy: 160 cm, ağırlık: 76,3 kg. Ağırlık son 10 yılda önemli ölçüde arttı. BMI: 29.8. Bir saat pedi testi: 4,15 g. </a:t>
            </a:r>
          </a:p>
          <a:p>
            <a:r>
              <a:rPr lang="tr-TR" dirty="0">
                <a:effectLst/>
              </a:rPr>
              <a:t> Vajinal muayenede ön veya arka vajinal duvar veya uterus prolapsusu yok. </a:t>
            </a:r>
            <a:r>
              <a:rPr lang="tr-TR" dirty="0" err="1">
                <a:effectLst/>
              </a:rPr>
              <a:t>Kupperman'ın</a:t>
            </a:r>
            <a:r>
              <a:rPr lang="tr-TR" dirty="0">
                <a:effectLst/>
              </a:rPr>
              <a:t> puanı ise 37 puandı. </a:t>
            </a:r>
          </a:p>
          <a:p>
            <a:endParaRPr lang="tr-TR" dirty="0">
              <a:effectLst/>
            </a:endParaRPr>
          </a:p>
          <a:p>
            <a:endParaRPr lang="tr-TR" dirty="0"/>
          </a:p>
        </p:txBody>
      </p:sp>
    </p:spTree>
    <p:extLst>
      <p:ext uri="{BB962C8B-B14F-4D97-AF65-F5344CB8AC3E}">
        <p14:creationId xmlns:p14="http://schemas.microsoft.com/office/powerpoint/2010/main" val="2350427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2C4154-8255-CDF7-5259-062E8DD4E9CA}"/>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1</a:t>
            </a:r>
            <a:endParaRPr lang="tr-TR" dirty="0"/>
          </a:p>
        </p:txBody>
      </p:sp>
      <p:sp>
        <p:nvSpPr>
          <p:cNvPr id="3" name="İçerik Yer Tutucusu 2">
            <a:extLst>
              <a:ext uri="{FF2B5EF4-FFF2-40B4-BE49-F238E27FC236}">
                <a16:creationId xmlns:a16="http://schemas.microsoft.com/office/drawing/2014/main" id="{DE7124A9-8B86-42C7-9FB0-B523CEF4F778}"/>
              </a:ext>
            </a:extLst>
          </p:cNvPr>
          <p:cNvSpPr>
            <a:spLocks noGrp="1"/>
          </p:cNvSpPr>
          <p:nvPr>
            <p:ph idx="1"/>
          </p:nvPr>
        </p:nvSpPr>
        <p:spPr/>
        <p:txBody>
          <a:bodyPr>
            <a:normAutofit/>
          </a:bodyPr>
          <a:lstStyle/>
          <a:p>
            <a:pPr>
              <a:lnSpc>
                <a:spcPct val="80000"/>
              </a:lnSpc>
            </a:pPr>
            <a:r>
              <a:rPr lang="tr-TR" dirty="0">
                <a:effectLst/>
              </a:rPr>
              <a:t>4 haftalık ketojenik diyet tedavisinden sonra ana sonuçlar Şekil 1'de gösterilmektedir</a:t>
            </a:r>
          </a:p>
          <a:p>
            <a:pPr>
              <a:lnSpc>
                <a:spcPct val="80000"/>
              </a:lnSpc>
            </a:pPr>
            <a:r>
              <a:rPr lang="tr-TR" dirty="0">
                <a:effectLst/>
              </a:rPr>
              <a:t>Kilo kaybı 6,9 kg oldu, vücut yağ yüzdesi %3,1 azaldı, vücut iskelet kası oranı ise %1,62 arttı. BMI 2,69 azaldı ve iç organ yağ alanı 27,3 cm2 azaldı. </a:t>
            </a:r>
          </a:p>
          <a:p>
            <a:pPr>
              <a:lnSpc>
                <a:spcPct val="80000"/>
              </a:lnSpc>
            </a:pPr>
            <a:r>
              <a:rPr lang="tr-TR" dirty="0">
                <a:effectLst/>
              </a:rPr>
              <a:t>Tedavi öncesine kıyasla idrar kaçırma durumu düzeldi. 1 saatlik ped testinden sonra: 1 g.</a:t>
            </a:r>
          </a:p>
          <a:p>
            <a:pPr>
              <a:lnSpc>
                <a:spcPct val="80000"/>
              </a:lnSpc>
            </a:pPr>
            <a:r>
              <a:rPr lang="tr-TR" dirty="0">
                <a:effectLst/>
              </a:rPr>
              <a:t> Menopoz semptomlarında bariz iyileşme görüldü ve </a:t>
            </a:r>
            <a:r>
              <a:rPr lang="tr-TR" dirty="0" err="1">
                <a:effectLst/>
              </a:rPr>
              <a:t>kupperman</a:t>
            </a:r>
            <a:r>
              <a:rPr lang="tr-TR" dirty="0">
                <a:effectLst/>
              </a:rPr>
              <a:t> skoru 37 puandan 15 puana düştü</a:t>
            </a:r>
            <a:r>
              <a:rPr lang="tr-TR" dirty="0"/>
              <a:t>.</a:t>
            </a:r>
            <a:br>
              <a:rPr lang="tr-TR" b="0" i="0" u="none" strike="noStrike" dirty="0">
                <a:solidFill>
                  <a:srgbClr val="376FAA"/>
                </a:solidFill>
                <a:effectLst/>
                <a:latin typeface="Cambria" panose="02040503050406030204" pitchFamily="18" charset="0"/>
                <a:hlinkClick r:id="rId2"/>
              </a:rPr>
            </a:br>
            <a:endParaRPr lang="tr-TR" dirty="0"/>
          </a:p>
          <a:p>
            <a:endParaRPr lang="tr-TR" dirty="0"/>
          </a:p>
        </p:txBody>
      </p:sp>
    </p:spTree>
    <p:extLst>
      <p:ext uri="{BB962C8B-B14F-4D97-AF65-F5344CB8AC3E}">
        <p14:creationId xmlns:p14="http://schemas.microsoft.com/office/powerpoint/2010/main" val="3690335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789112-A427-58D9-33DA-154B4C06B66A}"/>
              </a:ext>
            </a:extLst>
          </p:cNvPr>
          <p:cNvSpPr>
            <a:spLocks noGrp="1"/>
          </p:cNvSpPr>
          <p:nvPr>
            <p:ph type="title"/>
          </p:nvPr>
        </p:nvSpPr>
        <p:spPr/>
        <p:txBody>
          <a:bodyPr/>
          <a:lstStyle/>
          <a:p>
            <a:endParaRPr lang="tr-TR"/>
          </a:p>
        </p:txBody>
      </p:sp>
      <p:pic>
        <p:nvPicPr>
          <p:cNvPr id="5" name="İçerik Yer Tutucusu 4" descr="metin, diyagram, paralel, dikdörtgen içeren bir resim&#10;&#10;Açıklama otomatik olarak oluşturuldu">
            <a:extLst>
              <a:ext uri="{FF2B5EF4-FFF2-40B4-BE49-F238E27FC236}">
                <a16:creationId xmlns:a16="http://schemas.microsoft.com/office/drawing/2014/main" id="{68DFF296-B2D5-65F2-1F12-2CA0AAE8C3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0008" y="0"/>
            <a:ext cx="6908397" cy="5444197"/>
          </a:xfrm>
        </p:spPr>
      </p:pic>
      <p:sp>
        <p:nvSpPr>
          <p:cNvPr id="7" name="Metin kutusu 6">
            <a:extLst>
              <a:ext uri="{FF2B5EF4-FFF2-40B4-BE49-F238E27FC236}">
                <a16:creationId xmlns:a16="http://schemas.microsoft.com/office/drawing/2014/main" id="{84BC2D9F-860E-44A7-196D-49E26A80B54C}"/>
              </a:ext>
            </a:extLst>
          </p:cNvPr>
          <p:cNvSpPr txBox="1"/>
          <p:nvPr/>
        </p:nvSpPr>
        <p:spPr>
          <a:xfrm>
            <a:off x="491319" y="5100527"/>
            <a:ext cx="11013744" cy="1605568"/>
          </a:xfrm>
          <a:prstGeom prst="rect">
            <a:avLst/>
          </a:prstGeom>
          <a:noFill/>
        </p:spPr>
        <p:txBody>
          <a:bodyPr wrap="square">
            <a:spAutoFit/>
          </a:bodyPr>
          <a:lstStyle/>
          <a:p>
            <a:pPr algn="l"/>
            <a:r>
              <a:rPr lang="tr-TR" b="0" i="0" u="sng" dirty="0">
                <a:solidFill>
                  <a:srgbClr val="376FAA"/>
                </a:solidFill>
                <a:effectLst/>
                <a:latin typeface="Cambria" panose="02040503050406030204" pitchFamily="18" charset="0"/>
                <a:hlinkClick r:id="rId3"/>
              </a:rPr>
              <a:t>Şekil 1</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insan vücudu kompozisyonunun analizi. </a:t>
            </a:r>
            <a:r>
              <a:rPr lang="tr-TR" b="1" i="0" dirty="0">
                <a:solidFill>
                  <a:srgbClr val="333333"/>
                </a:solidFill>
                <a:effectLst/>
                <a:latin typeface="Cambria" panose="02040503050406030204" pitchFamily="18" charset="0"/>
              </a:rPr>
              <a:t>A</a:t>
            </a:r>
            <a:r>
              <a:rPr lang="tr-TR" b="0" i="0" dirty="0">
                <a:solidFill>
                  <a:srgbClr val="333333"/>
                </a:solidFill>
                <a:effectLst/>
                <a:latin typeface="Cambria" panose="02040503050406030204" pitchFamily="18" charset="0"/>
              </a:rPr>
              <a:t> Ketojenik diyet tedavisi öncesi ve sonrası vücut ağırlığının karşılaştırılması </a:t>
            </a:r>
            <a:r>
              <a:rPr lang="tr-TR" b="1" i="0" dirty="0">
                <a:solidFill>
                  <a:srgbClr val="333333"/>
                </a:solidFill>
                <a:effectLst/>
                <a:latin typeface="Cambria" panose="02040503050406030204" pitchFamily="18" charset="0"/>
              </a:rPr>
              <a:t>. B</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BMI'nın</a:t>
            </a:r>
            <a:r>
              <a:rPr lang="tr-TR" b="0" i="0" dirty="0">
                <a:solidFill>
                  <a:srgbClr val="333333"/>
                </a:solidFill>
                <a:effectLst/>
                <a:latin typeface="Cambria" panose="02040503050406030204" pitchFamily="18" charset="0"/>
              </a:rPr>
              <a:t> karşılaştırılması. </a:t>
            </a:r>
            <a:r>
              <a:rPr lang="tr-TR" b="1" i="0" dirty="0">
                <a:solidFill>
                  <a:srgbClr val="333333"/>
                </a:solidFill>
                <a:effectLst/>
                <a:latin typeface="Cambria" panose="02040503050406030204" pitchFamily="18" charset="0"/>
              </a:rPr>
              <a:t>C</a:t>
            </a:r>
            <a:r>
              <a:rPr lang="tr-TR" b="0" i="0" dirty="0">
                <a:solidFill>
                  <a:srgbClr val="333333"/>
                </a:solidFill>
                <a:effectLst/>
                <a:latin typeface="Cambria" panose="02040503050406030204" pitchFamily="18" charset="0"/>
              </a:rPr>
              <a:t> Ketojenik diyet tedavisi öncesi ve sonrası vücut yağ yüzdesinin karşılaştırılması. </a:t>
            </a:r>
            <a:r>
              <a:rPr lang="tr-TR" b="1" i="0" dirty="0">
                <a:solidFill>
                  <a:srgbClr val="333333"/>
                </a:solidFill>
                <a:effectLst/>
                <a:latin typeface="Cambria" panose="02040503050406030204" pitchFamily="18" charset="0"/>
              </a:rPr>
              <a:t>D</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visseral</a:t>
            </a:r>
            <a:r>
              <a:rPr lang="tr-TR" b="0" i="0" dirty="0">
                <a:solidFill>
                  <a:srgbClr val="333333"/>
                </a:solidFill>
                <a:effectLst/>
                <a:latin typeface="Cambria" panose="02040503050406030204" pitchFamily="18" charset="0"/>
              </a:rPr>
              <a:t> yağ bölgesinin karşılaştırılması</a:t>
            </a:r>
          </a:p>
        </p:txBody>
      </p:sp>
    </p:spTree>
    <p:extLst>
      <p:ext uri="{BB962C8B-B14F-4D97-AF65-F5344CB8AC3E}">
        <p14:creationId xmlns:p14="http://schemas.microsoft.com/office/powerpoint/2010/main" val="2920835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05E1BC-BE46-3EE6-3118-C1FF1B586E0B}"/>
              </a:ext>
            </a:extLst>
          </p:cNvPr>
          <p:cNvSpPr>
            <a:spLocks noGrp="1"/>
          </p:cNvSpPr>
          <p:nvPr>
            <p:ph type="title"/>
          </p:nvPr>
        </p:nvSpPr>
        <p:spPr/>
        <p:txBody>
          <a:bodyPr/>
          <a:lstStyle/>
          <a:p>
            <a:endParaRPr lang="tr-TR"/>
          </a:p>
        </p:txBody>
      </p:sp>
      <p:pic>
        <p:nvPicPr>
          <p:cNvPr id="2050" name="Picture 2">
            <a:extLst>
              <a:ext uri="{FF2B5EF4-FFF2-40B4-BE49-F238E27FC236}">
                <a16:creationId xmlns:a16="http://schemas.microsoft.com/office/drawing/2014/main" id="{E639CF1B-9E8F-000E-D371-C1DF9366C1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8579" y="730523"/>
            <a:ext cx="7620000" cy="40576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10303FE7-9596-FE00-A85C-57E82DB67E78}"/>
              </a:ext>
            </a:extLst>
          </p:cNvPr>
          <p:cNvSpPr txBox="1"/>
          <p:nvPr/>
        </p:nvSpPr>
        <p:spPr>
          <a:xfrm>
            <a:off x="633518" y="4498508"/>
            <a:ext cx="7814445" cy="774571"/>
          </a:xfrm>
          <a:prstGeom prst="rect">
            <a:avLst/>
          </a:prstGeom>
          <a:noFill/>
        </p:spPr>
        <p:txBody>
          <a:bodyPr wrap="square">
            <a:spAutoFit/>
          </a:bodyPr>
          <a:lstStyle/>
          <a:p>
            <a:pPr algn="l"/>
            <a:r>
              <a:rPr lang="tr-TR" u="sng" dirty="0">
                <a:solidFill>
                  <a:srgbClr val="376FAA"/>
                </a:solidFill>
                <a:latin typeface="Cambria" panose="02040503050406030204" pitchFamily="18" charset="0"/>
                <a:hlinkClick r:id="rId3"/>
              </a:rPr>
              <a:t>Şekil</a:t>
            </a:r>
            <a:r>
              <a:rPr lang="tr-TR" b="0" i="0" u="sng" dirty="0">
                <a:solidFill>
                  <a:srgbClr val="376FAA"/>
                </a:solidFill>
                <a:effectLst/>
                <a:latin typeface="Cambria" panose="02040503050406030204" pitchFamily="18" charset="0"/>
                <a:hlinkClick r:id="rId3"/>
              </a:rPr>
              <a:t> 2</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bir saatlik ped testi</a:t>
            </a:r>
          </a:p>
        </p:txBody>
      </p:sp>
    </p:spTree>
    <p:extLst>
      <p:ext uri="{BB962C8B-B14F-4D97-AF65-F5344CB8AC3E}">
        <p14:creationId xmlns:p14="http://schemas.microsoft.com/office/powerpoint/2010/main" val="2350967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D5860F-BECC-5B53-DC1B-8E19AD902B03}"/>
              </a:ext>
            </a:extLst>
          </p:cNvPr>
          <p:cNvSpPr>
            <a:spLocks noGrp="1"/>
          </p:cNvSpPr>
          <p:nvPr>
            <p:ph type="title"/>
          </p:nvPr>
        </p:nvSpPr>
        <p:spPr/>
        <p:txBody>
          <a:bodyPr>
            <a:normAutofit fontScale="90000"/>
          </a:bodyPr>
          <a:lstStyle/>
          <a:p>
            <a:br>
              <a:rPr lang="tr-TR" sz="2800" b="0" i="0" dirty="0">
                <a:solidFill>
                  <a:srgbClr val="734126"/>
                </a:solidFill>
                <a:effectLst/>
                <a:latin typeface="Cambria" panose="02040503050406030204" pitchFamily="18" charset="0"/>
              </a:rPr>
            </a:br>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2</a:t>
            </a:r>
            <a:br>
              <a:rPr lang="tr-TR" sz="4400" b="0" i="0" dirty="0">
                <a:solidFill>
                  <a:srgbClr val="734126"/>
                </a:solidFill>
                <a:effectLst/>
                <a:latin typeface="Cambria" panose="02040503050406030204" pitchFamily="18" charset="0"/>
              </a:rPr>
            </a:br>
            <a:endParaRPr lang="tr-TR" dirty="0"/>
          </a:p>
        </p:txBody>
      </p:sp>
      <p:sp>
        <p:nvSpPr>
          <p:cNvPr id="3" name="İçerik Yer Tutucusu 2">
            <a:extLst>
              <a:ext uri="{FF2B5EF4-FFF2-40B4-BE49-F238E27FC236}">
                <a16:creationId xmlns:a16="http://schemas.microsoft.com/office/drawing/2014/main" id="{55491ADF-143B-8845-2492-256C76C2F5C3}"/>
              </a:ext>
            </a:extLst>
          </p:cNvPr>
          <p:cNvSpPr>
            <a:spLocks noGrp="1"/>
          </p:cNvSpPr>
          <p:nvPr>
            <p:ph idx="1"/>
          </p:nvPr>
        </p:nvSpPr>
        <p:spPr>
          <a:xfrm>
            <a:off x="838200" y="1498079"/>
            <a:ext cx="10515600" cy="4351338"/>
          </a:xfrm>
        </p:spPr>
        <p:txBody>
          <a:bodyPr>
            <a:normAutofit fontScale="85000" lnSpcReduction="10000"/>
          </a:bodyPr>
          <a:lstStyle/>
          <a:p>
            <a:pPr marL="0" indent="0" algn="l">
              <a:lnSpc>
                <a:spcPts val="2250"/>
              </a:lnSpc>
              <a:spcBef>
                <a:spcPts val="2000"/>
              </a:spcBef>
              <a:spcAft>
                <a:spcPts val="1000"/>
              </a:spcAft>
              <a:buNone/>
            </a:pPr>
            <a:endParaRPr lang="tr-TR" sz="2900" b="0" i="0" dirty="0">
              <a:solidFill>
                <a:srgbClr val="734126"/>
              </a:solidFill>
              <a:effectLst/>
              <a:latin typeface="Cambria" panose="02040503050406030204" pitchFamily="18" charset="0"/>
            </a:endParaRPr>
          </a:p>
          <a:p>
            <a:pPr algn="l"/>
            <a:r>
              <a:rPr lang="tr-TR" b="0" i="0" dirty="0">
                <a:solidFill>
                  <a:srgbClr val="212121"/>
                </a:solidFill>
                <a:effectLst/>
                <a:latin typeface="Cambria" panose="02040503050406030204" pitchFamily="18" charset="0"/>
              </a:rPr>
              <a:t>51 yaşında postmenopozal kadına 20 yıldır stres üriner inkontinans tanısı konuldu. 1999 yılında 3.500 </a:t>
            </a:r>
            <a:r>
              <a:rPr lang="tr-TR" b="0" i="0" dirty="0" err="1">
                <a:solidFill>
                  <a:srgbClr val="212121"/>
                </a:solidFill>
                <a:effectLst/>
                <a:latin typeface="Cambria" panose="02040503050406030204" pitchFamily="18" charset="0"/>
              </a:rPr>
              <a:t>gr</a:t>
            </a:r>
            <a:r>
              <a:rPr lang="tr-TR" b="0" i="0" dirty="0">
                <a:solidFill>
                  <a:srgbClr val="212121"/>
                </a:solidFill>
                <a:effectLst/>
                <a:latin typeface="Cambria" panose="02040503050406030204" pitchFamily="18" charset="0"/>
              </a:rPr>
              <a:t> ağırlığında bir bebek dünyaya getirdi. </a:t>
            </a:r>
          </a:p>
          <a:p>
            <a:pPr algn="l"/>
            <a:r>
              <a:rPr lang="tr-TR" b="0" i="0" dirty="0">
                <a:solidFill>
                  <a:srgbClr val="212121"/>
                </a:solidFill>
                <a:effectLst/>
                <a:latin typeface="Cambria" panose="02040503050406030204" pitchFamily="18" charset="0"/>
              </a:rPr>
              <a:t>Forseps olmadan sorunsuz bir vajinal doğum gerçekleştirdi. Doğumdan sonra öksürme, hapşırma ve hızlı yürüme ile idrar kaçırma şikayeti başladı. </a:t>
            </a:r>
          </a:p>
          <a:p>
            <a:pPr algn="l"/>
            <a:r>
              <a:rPr lang="tr-TR" b="0" i="0" dirty="0">
                <a:solidFill>
                  <a:srgbClr val="212121"/>
                </a:solidFill>
                <a:effectLst/>
                <a:latin typeface="Cambria" panose="02040503050406030204" pitchFamily="18" charset="0"/>
              </a:rPr>
              <a:t>Son i</a:t>
            </a:r>
            <a:r>
              <a:rPr lang="tr-TR" dirty="0">
                <a:solidFill>
                  <a:srgbClr val="212121"/>
                </a:solidFill>
                <a:latin typeface="Cambria" panose="02040503050406030204" pitchFamily="18" charset="0"/>
              </a:rPr>
              <a:t>ki yılda</a:t>
            </a:r>
            <a:r>
              <a:rPr lang="tr-TR" b="0" i="0" dirty="0">
                <a:solidFill>
                  <a:srgbClr val="212121"/>
                </a:solidFill>
                <a:effectLst/>
                <a:latin typeface="Cambria" panose="02040503050406030204" pitchFamily="18" charset="0"/>
              </a:rPr>
              <a:t> hızlı kilo alımından sonra idrar kaçırma semptomlarının daha da kötüleştiğini fark etti. Bir saatlik ped testi: 2,5 g. Boy: 155 cm, Ağırlık: 67,5 kg, BMI: 28,1.</a:t>
            </a:r>
          </a:p>
          <a:p>
            <a:pPr algn="l">
              <a:spcBef>
                <a:spcPts val="2000"/>
              </a:spcBef>
              <a:spcAft>
                <a:spcPts val="2000"/>
              </a:spcAft>
            </a:pPr>
            <a:r>
              <a:rPr lang="tr-TR" b="0" i="0" dirty="0">
                <a:solidFill>
                  <a:srgbClr val="212121"/>
                </a:solidFill>
                <a:effectLst/>
                <a:latin typeface="Cambria" panose="02040503050406030204" pitchFamily="18" charset="0"/>
              </a:rPr>
              <a:t>Pelvik muayene: Rahim ve vajina duvarlarında belirgin bir sarkma görülmedi. </a:t>
            </a:r>
            <a:r>
              <a:rPr lang="tr-TR" b="0" i="0" dirty="0" err="1">
                <a:solidFill>
                  <a:srgbClr val="212121"/>
                </a:solidFill>
                <a:effectLst/>
                <a:latin typeface="Cambria" panose="02040503050406030204" pitchFamily="18" charset="0"/>
              </a:rPr>
              <a:t>Kupperman'ın</a:t>
            </a:r>
            <a:r>
              <a:rPr lang="tr-TR" b="0" i="0" dirty="0">
                <a:solidFill>
                  <a:srgbClr val="212121"/>
                </a:solidFill>
                <a:effectLst/>
                <a:latin typeface="Cambria" panose="02040503050406030204" pitchFamily="18" charset="0"/>
              </a:rPr>
              <a:t> puanı: 26 puan. . </a:t>
            </a:r>
          </a:p>
          <a:p>
            <a:endParaRPr lang="tr-TR" dirty="0"/>
          </a:p>
        </p:txBody>
      </p:sp>
    </p:spTree>
    <p:extLst>
      <p:ext uri="{BB962C8B-B14F-4D97-AF65-F5344CB8AC3E}">
        <p14:creationId xmlns:p14="http://schemas.microsoft.com/office/powerpoint/2010/main" val="3613182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6F48FA-037C-1B1F-3DAD-3630DC5EF699}"/>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2</a:t>
            </a:r>
            <a:endParaRPr lang="tr-TR" dirty="0"/>
          </a:p>
        </p:txBody>
      </p:sp>
      <p:sp>
        <p:nvSpPr>
          <p:cNvPr id="3" name="İçerik Yer Tutucusu 2">
            <a:extLst>
              <a:ext uri="{FF2B5EF4-FFF2-40B4-BE49-F238E27FC236}">
                <a16:creationId xmlns:a16="http://schemas.microsoft.com/office/drawing/2014/main" id="{CFFF79D5-8BF7-DAD8-AC27-7D23FBA649F4}"/>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Tedavi: Ketojenik diyet daha önce olduğu gibi tanımlandı. 4 haftalık ketojenik diyet tedavisinden sonra ana sonuçlar Şekil 1'de gösterilmektedir </a:t>
            </a:r>
          </a:p>
          <a:p>
            <a:r>
              <a:rPr lang="tr-TR" b="0" i="0" dirty="0">
                <a:solidFill>
                  <a:srgbClr val="212121"/>
                </a:solidFill>
                <a:effectLst/>
                <a:latin typeface="Cambria" panose="02040503050406030204" pitchFamily="18" charset="0"/>
              </a:rPr>
              <a:t>Kilo kaybı 6,2 kg oldu, vücut yağ yüzdesi %2,7 azaldı, vücut iskelet kası oranı ise %1,53 arttı. </a:t>
            </a:r>
          </a:p>
          <a:p>
            <a:r>
              <a:rPr lang="tr-TR" b="0" i="0" dirty="0">
                <a:solidFill>
                  <a:srgbClr val="212121"/>
                </a:solidFill>
                <a:effectLst/>
                <a:latin typeface="Cambria" panose="02040503050406030204" pitchFamily="18" charset="0"/>
              </a:rPr>
              <a:t>BMI 2,58 azaldı ve iç organ yağ alanı 17 cm2 azaldı .</a:t>
            </a:r>
          </a:p>
          <a:p>
            <a:r>
              <a:rPr lang="tr-TR" b="0" i="0" dirty="0">
                <a:solidFill>
                  <a:srgbClr val="212121"/>
                </a:solidFill>
                <a:effectLst/>
                <a:latin typeface="Cambria" panose="02040503050406030204" pitchFamily="18" charset="0"/>
              </a:rPr>
              <a:t> İdrar kaçağı belirtileri tamamen ortadan kalktı. </a:t>
            </a:r>
          </a:p>
          <a:p>
            <a:r>
              <a:rPr lang="tr-TR" b="0" i="0" dirty="0">
                <a:solidFill>
                  <a:srgbClr val="212121"/>
                </a:solidFill>
                <a:effectLst/>
                <a:latin typeface="Cambria" panose="02040503050406030204" pitchFamily="18" charset="0"/>
              </a:rPr>
              <a:t>1 saatlik ped testinden sonra: 0,1 g. </a:t>
            </a:r>
          </a:p>
          <a:p>
            <a:r>
              <a:rPr lang="tr-TR" b="0" i="0" dirty="0" err="1">
                <a:solidFill>
                  <a:srgbClr val="212121"/>
                </a:solidFill>
                <a:effectLst/>
                <a:latin typeface="Cambria" panose="02040503050406030204" pitchFamily="18" charset="0"/>
              </a:rPr>
              <a:t>Kupperman'ın</a:t>
            </a:r>
            <a:r>
              <a:rPr lang="tr-TR" b="0" i="0" dirty="0">
                <a:solidFill>
                  <a:srgbClr val="212121"/>
                </a:solidFill>
                <a:effectLst/>
                <a:latin typeface="Cambria" panose="02040503050406030204" pitchFamily="18" charset="0"/>
              </a:rPr>
              <a:t> puanı: 28 puan</a:t>
            </a:r>
            <a:endParaRPr lang="tr-TR" dirty="0"/>
          </a:p>
        </p:txBody>
      </p:sp>
    </p:spTree>
    <p:extLst>
      <p:ext uri="{BB962C8B-B14F-4D97-AF65-F5344CB8AC3E}">
        <p14:creationId xmlns:p14="http://schemas.microsoft.com/office/powerpoint/2010/main" val="321793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789112-A427-58D9-33DA-154B4C06B66A}"/>
              </a:ext>
            </a:extLst>
          </p:cNvPr>
          <p:cNvSpPr>
            <a:spLocks noGrp="1"/>
          </p:cNvSpPr>
          <p:nvPr>
            <p:ph type="title"/>
          </p:nvPr>
        </p:nvSpPr>
        <p:spPr/>
        <p:txBody>
          <a:bodyPr/>
          <a:lstStyle/>
          <a:p>
            <a:endParaRPr lang="tr-TR"/>
          </a:p>
        </p:txBody>
      </p:sp>
      <p:pic>
        <p:nvPicPr>
          <p:cNvPr id="5" name="İçerik Yer Tutucusu 4" descr="metin, diyagram, paralel, dikdörtgen içeren bir resim&#10;&#10;Açıklama otomatik olarak oluşturuldu">
            <a:extLst>
              <a:ext uri="{FF2B5EF4-FFF2-40B4-BE49-F238E27FC236}">
                <a16:creationId xmlns:a16="http://schemas.microsoft.com/office/drawing/2014/main" id="{68DFF296-B2D5-65F2-1F12-2CA0AAE8C3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0008" y="0"/>
            <a:ext cx="6908397" cy="5444197"/>
          </a:xfrm>
        </p:spPr>
      </p:pic>
      <p:sp>
        <p:nvSpPr>
          <p:cNvPr id="7" name="Metin kutusu 6">
            <a:extLst>
              <a:ext uri="{FF2B5EF4-FFF2-40B4-BE49-F238E27FC236}">
                <a16:creationId xmlns:a16="http://schemas.microsoft.com/office/drawing/2014/main" id="{84BC2D9F-860E-44A7-196D-49E26A80B54C}"/>
              </a:ext>
            </a:extLst>
          </p:cNvPr>
          <p:cNvSpPr txBox="1"/>
          <p:nvPr/>
        </p:nvSpPr>
        <p:spPr>
          <a:xfrm>
            <a:off x="491319" y="5100527"/>
            <a:ext cx="11013744" cy="1605568"/>
          </a:xfrm>
          <a:prstGeom prst="rect">
            <a:avLst/>
          </a:prstGeom>
          <a:noFill/>
        </p:spPr>
        <p:txBody>
          <a:bodyPr wrap="square">
            <a:spAutoFit/>
          </a:bodyPr>
          <a:lstStyle/>
          <a:p>
            <a:pPr algn="l"/>
            <a:r>
              <a:rPr lang="tr-TR" b="0" i="0" u="sng" dirty="0">
                <a:solidFill>
                  <a:srgbClr val="376FAA"/>
                </a:solidFill>
                <a:effectLst/>
                <a:latin typeface="Cambria" panose="02040503050406030204" pitchFamily="18" charset="0"/>
                <a:hlinkClick r:id="rId3"/>
              </a:rPr>
              <a:t>Şekil 1</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insan vücudu kompozisyonunun analizi. </a:t>
            </a:r>
            <a:r>
              <a:rPr lang="tr-TR" b="1" i="0" dirty="0">
                <a:solidFill>
                  <a:srgbClr val="333333"/>
                </a:solidFill>
                <a:effectLst/>
                <a:latin typeface="Cambria" panose="02040503050406030204" pitchFamily="18" charset="0"/>
              </a:rPr>
              <a:t>A</a:t>
            </a:r>
            <a:r>
              <a:rPr lang="tr-TR" b="0" i="0" dirty="0">
                <a:solidFill>
                  <a:srgbClr val="333333"/>
                </a:solidFill>
                <a:effectLst/>
                <a:latin typeface="Cambria" panose="02040503050406030204" pitchFamily="18" charset="0"/>
              </a:rPr>
              <a:t> Ketojenik diyet tedavisi öncesi ve sonrası vücut ağırlığının karşılaştırılması </a:t>
            </a:r>
            <a:r>
              <a:rPr lang="tr-TR" b="1" i="0" dirty="0">
                <a:solidFill>
                  <a:srgbClr val="333333"/>
                </a:solidFill>
                <a:effectLst/>
                <a:latin typeface="Cambria" panose="02040503050406030204" pitchFamily="18" charset="0"/>
              </a:rPr>
              <a:t>. B</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BMI'nın</a:t>
            </a:r>
            <a:r>
              <a:rPr lang="tr-TR" b="0" i="0" dirty="0">
                <a:solidFill>
                  <a:srgbClr val="333333"/>
                </a:solidFill>
                <a:effectLst/>
                <a:latin typeface="Cambria" panose="02040503050406030204" pitchFamily="18" charset="0"/>
              </a:rPr>
              <a:t> karşılaştırılması. </a:t>
            </a:r>
            <a:r>
              <a:rPr lang="tr-TR" b="1" i="0" dirty="0">
                <a:solidFill>
                  <a:srgbClr val="333333"/>
                </a:solidFill>
                <a:effectLst/>
                <a:latin typeface="Cambria" panose="02040503050406030204" pitchFamily="18" charset="0"/>
              </a:rPr>
              <a:t>C</a:t>
            </a:r>
            <a:r>
              <a:rPr lang="tr-TR" b="0" i="0" dirty="0">
                <a:solidFill>
                  <a:srgbClr val="333333"/>
                </a:solidFill>
                <a:effectLst/>
                <a:latin typeface="Cambria" panose="02040503050406030204" pitchFamily="18" charset="0"/>
              </a:rPr>
              <a:t> Ketojenik diyet tedavisi öncesi ve sonrası vücut yağ yüzdesinin karşılaştırılması. </a:t>
            </a:r>
            <a:r>
              <a:rPr lang="tr-TR" b="1" i="0" dirty="0">
                <a:solidFill>
                  <a:srgbClr val="333333"/>
                </a:solidFill>
                <a:effectLst/>
                <a:latin typeface="Cambria" panose="02040503050406030204" pitchFamily="18" charset="0"/>
              </a:rPr>
              <a:t>D</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visseral</a:t>
            </a:r>
            <a:r>
              <a:rPr lang="tr-TR" b="0" i="0" dirty="0">
                <a:solidFill>
                  <a:srgbClr val="333333"/>
                </a:solidFill>
                <a:effectLst/>
                <a:latin typeface="Cambria" panose="02040503050406030204" pitchFamily="18" charset="0"/>
              </a:rPr>
              <a:t> yağ bölgesinin karşılaştırılması</a:t>
            </a:r>
          </a:p>
        </p:txBody>
      </p:sp>
    </p:spTree>
    <p:extLst>
      <p:ext uri="{BB962C8B-B14F-4D97-AF65-F5344CB8AC3E}">
        <p14:creationId xmlns:p14="http://schemas.microsoft.com/office/powerpoint/2010/main" val="2874066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05E1BC-BE46-3EE6-3118-C1FF1B586E0B}"/>
              </a:ext>
            </a:extLst>
          </p:cNvPr>
          <p:cNvSpPr>
            <a:spLocks noGrp="1"/>
          </p:cNvSpPr>
          <p:nvPr>
            <p:ph type="title"/>
          </p:nvPr>
        </p:nvSpPr>
        <p:spPr/>
        <p:txBody>
          <a:bodyPr/>
          <a:lstStyle/>
          <a:p>
            <a:endParaRPr lang="tr-TR"/>
          </a:p>
        </p:txBody>
      </p:sp>
      <p:pic>
        <p:nvPicPr>
          <p:cNvPr id="2050" name="Picture 2">
            <a:extLst>
              <a:ext uri="{FF2B5EF4-FFF2-40B4-BE49-F238E27FC236}">
                <a16:creationId xmlns:a16="http://schemas.microsoft.com/office/drawing/2014/main" id="{E639CF1B-9E8F-000E-D371-C1DF9366C1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8579" y="730523"/>
            <a:ext cx="7620000" cy="40576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10303FE7-9596-FE00-A85C-57E82DB67E78}"/>
              </a:ext>
            </a:extLst>
          </p:cNvPr>
          <p:cNvSpPr txBox="1"/>
          <p:nvPr/>
        </p:nvSpPr>
        <p:spPr>
          <a:xfrm>
            <a:off x="633518" y="4498508"/>
            <a:ext cx="7814445" cy="774571"/>
          </a:xfrm>
          <a:prstGeom prst="rect">
            <a:avLst/>
          </a:prstGeom>
          <a:noFill/>
        </p:spPr>
        <p:txBody>
          <a:bodyPr wrap="square">
            <a:spAutoFit/>
          </a:bodyPr>
          <a:lstStyle/>
          <a:p>
            <a:pPr algn="l"/>
            <a:r>
              <a:rPr lang="tr-TR" u="sng" dirty="0">
                <a:solidFill>
                  <a:srgbClr val="376FAA"/>
                </a:solidFill>
                <a:latin typeface="Cambria" panose="02040503050406030204" pitchFamily="18" charset="0"/>
                <a:hlinkClick r:id="rId3"/>
              </a:rPr>
              <a:t>Şekil</a:t>
            </a:r>
            <a:r>
              <a:rPr lang="tr-TR" b="0" i="0" u="sng" dirty="0">
                <a:solidFill>
                  <a:srgbClr val="376FAA"/>
                </a:solidFill>
                <a:effectLst/>
                <a:latin typeface="Cambria" panose="02040503050406030204" pitchFamily="18" charset="0"/>
                <a:hlinkClick r:id="rId3"/>
              </a:rPr>
              <a:t> 2</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bir saatlik ped testi</a:t>
            </a:r>
          </a:p>
        </p:txBody>
      </p:sp>
    </p:spTree>
    <p:extLst>
      <p:ext uri="{BB962C8B-B14F-4D97-AF65-F5344CB8AC3E}">
        <p14:creationId xmlns:p14="http://schemas.microsoft.com/office/powerpoint/2010/main" val="3156447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B6A1D-B88B-A7E7-3F1E-F3C346095454}"/>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3</a:t>
            </a:r>
            <a:br>
              <a:rPr lang="tr-TR" sz="4400" b="0" i="0" dirty="0">
                <a:solidFill>
                  <a:srgbClr val="734126"/>
                </a:solidFill>
                <a:effectLst/>
                <a:latin typeface="Cambria" panose="02040503050406030204" pitchFamily="18" charset="0"/>
              </a:rPr>
            </a:br>
            <a:endParaRPr lang="tr-TR" dirty="0"/>
          </a:p>
        </p:txBody>
      </p:sp>
      <p:sp>
        <p:nvSpPr>
          <p:cNvPr id="3" name="İçerik Yer Tutucusu 2">
            <a:extLst>
              <a:ext uri="{FF2B5EF4-FFF2-40B4-BE49-F238E27FC236}">
                <a16:creationId xmlns:a16="http://schemas.microsoft.com/office/drawing/2014/main" id="{26B5E392-BA73-E4F6-E2E3-6CC1820B39A3}"/>
              </a:ext>
            </a:extLst>
          </p:cNvPr>
          <p:cNvSpPr>
            <a:spLocks noGrp="1"/>
          </p:cNvSpPr>
          <p:nvPr>
            <p:ph idx="1"/>
          </p:nvPr>
        </p:nvSpPr>
        <p:spPr>
          <a:xfrm>
            <a:off x="838200" y="1811978"/>
            <a:ext cx="10515600" cy="4351338"/>
          </a:xfrm>
        </p:spPr>
        <p:txBody>
          <a:bodyPr>
            <a:normAutofit fontScale="92500" lnSpcReduction="10000"/>
          </a:bodyPr>
          <a:lstStyle/>
          <a:p>
            <a:pPr algn="l"/>
            <a:r>
              <a:rPr lang="tr-TR" b="0" i="0" dirty="0">
                <a:solidFill>
                  <a:srgbClr val="212121"/>
                </a:solidFill>
                <a:effectLst/>
                <a:latin typeface="Cambria" panose="02040503050406030204" pitchFamily="18" charset="0"/>
              </a:rPr>
              <a:t>55 yaşında postmenopozal bir kadında 10 yıldan fazla süredir idrar kaçağı tespit edildi.</a:t>
            </a:r>
          </a:p>
          <a:p>
            <a:pPr algn="l"/>
            <a:r>
              <a:rPr lang="tr-TR" b="0" i="0" dirty="0">
                <a:solidFill>
                  <a:srgbClr val="212121"/>
                </a:solidFill>
                <a:effectLst/>
                <a:latin typeface="Cambria" panose="02040503050406030204" pitchFamily="18" charset="0"/>
              </a:rPr>
              <a:t> İki vajinal doğum yaptı ve her iki doğum süreci de sorunsuzdu. Fetüsün ağırlığı bilinmiyordu ve kendisine forseps yardımı sağlanmıyordu.</a:t>
            </a:r>
          </a:p>
          <a:p>
            <a:pPr algn="l"/>
            <a:r>
              <a:rPr lang="tr-TR" b="0" i="0" dirty="0">
                <a:solidFill>
                  <a:srgbClr val="212121"/>
                </a:solidFill>
                <a:effectLst/>
                <a:latin typeface="Cambria" panose="02040503050406030204" pitchFamily="18" charset="0"/>
              </a:rPr>
              <a:t> İkinci çocuğun doğumundan sonra hafif öksürük ve kıkırdama ile, idrar kaçırma şikayeti mevcut.</a:t>
            </a:r>
          </a:p>
          <a:p>
            <a:pPr algn="l"/>
            <a:r>
              <a:rPr lang="tr-TR" b="0" i="0" dirty="0">
                <a:solidFill>
                  <a:srgbClr val="212121"/>
                </a:solidFill>
                <a:effectLst/>
                <a:latin typeface="Cambria" panose="02040503050406030204" pitchFamily="18" charset="0"/>
              </a:rPr>
              <a:t> 1 saatlik idrar pedi testinden sonra idrar kaçağı 9,6 </a:t>
            </a:r>
            <a:r>
              <a:rPr lang="tr-TR" b="0" i="0" dirty="0" err="1">
                <a:solidFill>
                  <a:srgbClr val="212121"/>
                </a:solidFill>
                <a:effectLst/>
                <a:latin typeface="Cambria" panose="02040503050406030204" pitchFamily="18" charset="0"/>
              </a:rPr>
              <a:t>gr</a:t>
            </a:r>
            <a:r>
              <a:rPr lang="tr-TR" b="0" i="0" dirty="0">
                <a:solidFill>
                  <a:srgbClr val="212121"/>
                </a:solidFill>
                <a:effectLst/>
                <a:latin typeface="Cambria" panose="02040503050406030204" pitchFamily="18" charset="0"/>
              </a:rPr>
              <a:t> idi. </a:t>
            </a:r>
          </a:p>
          <a:p>
            <a:pPr algn="l"/>
            <a:r>
              <a:rPr lang="tr-TR" b="0" i="0" dirty="0">
                <a:solidFill>
                  <a:srgbClr val="212121"/>
                </a:solidFill>
                <a:effectLst/>
                <a:latin typeface="Cambria" panose="02040503050406030204" pitchFamily="18" charset="0"/>
              </a:rPr>
              <a:t>Boy: 162 cm, Kilo: 73,7 kg, BMI: 28,08. </a:t>
            </a:r>
          </a:p>
          <a:p>
            <a:pPr algn="l"/>
            <a:r>
              <a:rPr lang="tr-TR" b="0" i="0" dirty="0">
                <a:solidFill>
                  <a:srgbClr val="212121"/>
                </a:solidFill>
                <a:effectLst/>
                <a:latin typeface="Cambria" panose="02040503050406030204" pitchFamily="18" charset="0"/>
              </a:rPr>
              <a:t>Pelvik muayene: Rahim ve vajina duvarlarında belirgin bir sarkma görülmedi.</a:t>
            </a:r>
          </a:p>
          <a:p>
            <a:pPr algn="l"/>
            <a:r>
              <a:rPr lang="tr-TR" b="0" i="0" dirty="0">
                <a:solidFill>
                  <a:srgbClr val="212121"/>
                </a:solidFill>
                <a:effectLst/>
                <a:latin typeface="Cambria" panose="02040503050406030204" pitchFamily="18" charset="0"/>
              </a:rPr>
              <a:t> </a:t>
            </a:r>
            <a:r>
              <a:rPr lang="tr-TR" b="0" i="0" dirty="0" err="1">
                <a:solidFill>
                  <a:srgbClr val="212121"/>
                </a:solidFill>
                <a:effectLst/>
                <a:latin typeface="Cambria" panose="02040503050406030204" pitchFamily="18" charset="0"/>
              </a:rPr>
              <a:t>Kupperman'ın</a:t>
            </a:r>
            <a:r>
              <a:rPr lang="tr-TR" b="0" i="0" dirty="0">
                <a:solidFill>
                  <a:srgbClr val="212121"/>
                </a:solidFill>
                <a:effectLst/>
                <a:latin typeface="Cambria" panose="02040503050406030204" pitchFamily="18" charset="0"/>
              </a:rPr>
              <a:t> puanı: 24 puan. </a:t>
            </a:r>
          </a:p>
        </p:txBody>
      </p:sp>
    </p:spTree>
    <p:extLst>
      <p:ext uri="{BB962C8B-B14F-4D97-AF65-F5344CB8AC3E}">
        <p14:creationId xmlns:p14="http://schemas.microsoft.com/office/powerpoint/2010/main" val="5024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3314CD-9FFC-2F5F-87CF-A6DC53C109A8}"/>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3</a:t>
            </a:r>
            <a:endParaRPr lang="tr-TR" dirty="0"/>
          </a:p>
        </p:txBody>
      </p:sp>
      <p:sp>
        <p:nvSpPr>
          <p:cNvPr id="3" name="İçerik Yer Tutucusu 2">
            <a:extLst>
              <a:ext uri="{FF2B5EF4-FFF2-40B4-BE49-F238E27FC236}">
                <a16:creationId xmlns:a16="http://schemas.microsoft.com/office/drawing/2014/main" id="{AFD71D2F-2358-A35F-99CB-71EE66680CFB}"/>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Tedavi: 4 haftalık ketojenik diyet tedavisi. 4 haftalık ketojenik diyet tedavisinin ardından sonuçlar Şekil 1'de gösterilmektedir. </a:t>
            </a:r>
            <a:endParaRPr lang="tr-TR" dirty="0"/>
          </a:p>
          <a:p>
            <a:r>
              <a:rPr lang="tr-TR" b="0" i="0" dirty="0">
                <a:solidFill>
                  <a:srgbClr val="212121"/>
                </a:solidFill>
                <a:effectLst/>
                <a:latin typeface="Cambria" panose="02040503050406030204" pitchFamily="18" charset="0"/>
              </a:rPr>
              <a:t>Kilo kaybı 6,2 kg oldu, vücut yağ yüzdesi %4,7 azaldı, vücut iskelet kası oranı ise %2,89 arttı.</a:t>
            </a:r>
          </a:p>
          <a:p>
            <a:r>
              <a:rPr lang="tr-TR" b="0" i="0" dirty="0">
                <a:solidFill>
                  <a:srgbClr val="212121"/>
                </a:solidFill>
                <a:effectLst/>
                <a:latin typeface="Cambria" panose="02040503050406030204" pitchFamily="18" charset="0"/>
              </a:rPr>
              <a:t> BMI 2,32 azaldı ve iç organ yağ alanı 30,5 cm2 azaldı . </a:t>
            </a:r>
          </a:p>
          <a:p>
            <a:r>
              <a:rPr lang="tr-TR" b="0" i="0" dirty="0">
                <a:solidFill>
                  <a:srgbClr val="212121"/>
                </a:solidFill>
                <a:effectLst/>
                <a:latin typeface="Cambria" panose="02040503050406030204" pitchFamily="18" charset="0"/>
              </a:rPr>
              <a:t>Bilinçli idrar kaçırma durumu eskisine göre açıkça daha iyi. </a:t>
            </a:r>
          </a:p>
          <a:p>
            <a:r>
              <a:rPr lang="tr-TR" b="0" i="0" dirty="0">
                <a:solidFill>
                  <a:srgbClr val="212121"/>
                </a:solidFill>
                <a:effectLst/>
                <a:latin typeface="Cambria" panose="02040503050406030204" pitchFamily="18" charset="0"/>
              </a:rPr>
              <a:t>Bir saatlik idrar pedi testi: 4,5 g.</a:t>
            </a:r>
          </a:p>
          <a:p>
            <a:r>
              <a:rPr lang="tr-TR" b="0" i="0" dirty="0">
                <a:solidFill>
                  <a:srgbClr val="212121"/>
                </a:solidFill>
                <a:effectLst/>
                <a:latin typeface="Cambria" panose="02040503050406030204" pitchFamily="18" charset="0"/>
              </a:rPr>
              <a:t> Menopoz semptomları önemli ölçüde düzeldi ve </a:t>
            </a:r>
            <a:r>
              <a:rPr lang="tr-TR" b="0" i="0" dirty="0" err="1">
                <a:solidFill>
                  <a:srgbClr val="212121"/>
                </a:solidFill>
                <a:effectLst/>
                <a:latin typeface="Cambria" panose="02040503050406030204" pitchFamily="18" charset="0"/>
              </a:rPr>
              <a:t>Kupperman</a:t>
            </a:r>
            <a:r>
              <a:rPr lang="tr-TR" b="0" i="0" dirty="0">
                <a:solidFill>
                  <a:srgbClr val="212121"/>
                </a:solidFill>
                <a:effectLst/>
                <a:latin typeface="Cambria" panose="02040503050406030204" pitchFamily="18" charset="0"/>
              </a:rPr>
              <a:t> skoru 13 puandı.</a:t>
            </a:r>
          </a:p>
          <a:p>
            <a:endParaRPr lang="tr-TR" dirty="0"/>
          </a:p>
        </p:txBody>
      </p:sp>
    </p:spTree>
    <p:extLst>
      <p:ext uri="{BB962C8B-B14F-4D97-AF65-F5344CB8AC3E}">
        <p14:creationId xmlns:p14="http://schemas.microsoft.com/office/powerpoint/2010/main" val="3342648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E86002-23CA-BB96-EB63-33165D8DA645}"/>
              </a:ext>
            </a:extLst>
          </p:cNvPr>
          <p:cNvSpPr>
            <a:spLocks noGrp="1"/>
          </p:cNvSpPr>
          <p:nvPr>
            <p:ph type="title"/>
          </p:nvPr>
        </p:nvSpPr>
        <p:spPr/>
        <p:txBody>
          <a:bodyPr/>
          <a:lstStyle/>
          <a:p>
            <a:r>
              <a:rPr lang="tr-TR" dirty="0">
                <a:solidFill>
                  <a:srgbClr val="734126"/>
                </a:solidFill>
                <a:latin typeface="Cambria" panose="02040503050406030204" pitchFamily="18" charset="0"/>
              </a:rPr>
              <a:t>Giriş</a:t>
            </a:r>
            <a:endParaRPr lang="tr-TR" dirty="0"/>
          </a:p>
        </p:txBody>
      </p:sp>
      <p:sp>
        <p:nvSpPr>
          <p:cNvPr id="3" name="İçerik Yer Tutucusu 2">
            <a:extLst>
              <a:ext uri="{FF2B5EF4-FFF2-40B4-BE49-F238E27FC236}">
                <a16:creationId xmlns:a16="http://schemas.microsoft.com/office/drawing/2014/main" id="{147D3DCF-FAEF-BEDB-EAC6-6A30E7BCD2EB}"/>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Ciddi bir sosyal sorun olan stres üriner inkontinans (SUI), kadınların günlük yaşamını kısıtlamış ve yaşam kalitelerini etkilemiştir. </a:t>
            </a:r>
          </a:p>
          <a:p>
            <a:r>
              <a:rPr lang="tr-TR" b="0" i="0" dirty="0" err="1">
                <a:solidFill>
                  <a:srgbClr val="212121"/>
                </a:solidFill>
                <a:effectLst/>
                <a:latin typeface="Cambria" panose="02040503050406030204" pitchFamily="18" charset="0"/>
              </a:rPr>
              <a:t>SUI'nin</a:t>
            </a:r>
            <a:r>
              <a:rPr lang="tr-TR" b="0" i="0" dirty="0">
                <a:solidFill>
                  <a:srgbClr val="212121"/>
                </a:solidFill>
                <a:effectLst/>
                <a:latin typeface="Cambria" panose="02040503050406030204" pitchFamily="18" charset="0"/>
              </a:rPr>
              <a:t> genel insidansı kadınlarda %18,9, en yüksek SUI insidansının 50-59 yaş grubunda %28,2  </a:t>
            </a:r>
          </a:p>
          <a:p>
            <a:endParaRPr lang="tr-TR" dirty="0"/>
          </a:p>
        </p:txBody>
      </p:sp>
    </p:spTree>
    <p:extLst>
      <p:ext uri="{BB962C8B-B14F-4D97-AF65-F5344CB8AC3E}">
        <p14:creationId xmlns:p14="http://schemas.microsoft.com/office/powerpoint/2010/main" val="4152215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789112-A427-58D9-33DA-154B4C06B66A}"/>
              </a:ext>
            </a:extLst>
          </p:cNvPr>
          <p:cNvSpPr>
            <a:spLocks noGrp="1"/>
          </p:cNvSpPr>
          <p:nvPr>
            <p:ph type="title"/>
          </p:nvPr>
        </p:nvSpPr>
        <p:spPr/>
        <p:txBody>
          <a:bodyPr/>
          <a:lstStyle/>
          <a:p>
            <a:endParaRPr lang="tr-TR"/>
          </a:p>
        </p:txBody>
      </p:sp>
      <p:pic>
        <p:nvPicPr>
          <p:cNvPr id="5" name="İçerik Yer Tutucusu 4" descr="metin, diyagram, paralel, dikdörtgen içeren bir resim&#10;&#10;Açıklama otomatik olarak oluşturuldu">
            <a:extLst>
              <a:ext uri="{FF2B5EF4-FFF2-40B4-BE49-F238E27FC236}">
                <a16:creationId xmlns:a16="http://schemas.microsoft.com/office/drawing/2014/main" id="{68DFF296-B2D5-65F2-1F12-2CA0AAE8C3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0008" y="0"/>
            <a:ext cx="6908397" cy="5444197"/>
          </a:xfrm>
        </p:spPr>
      </p:pic>
      <p:sp>
        <p:nvSpPr>
          <p:cNvPr id="7" name="Metin kutusu 6">
            <a:extLst>
              <a:ext uri="{FF2B5EF4-FFF2-40B4-BE49-F238E27FC236}">
                <a16:creationId xmlns:a16="http://schemas.microsoft.com/office/drawing/2014/main" id="{84BC2D9F-860E-44A7-196D-49E26A80B54C}"/>
              </a:ext>
            </a:extLst>
          </p:cNvPr>
          <p:cNvSpPr txBox="1"/>
          <p:nvPr/>
        </p:nvSpPr>
        <p:spPr>
          <a:xfrm>
            <a:off x="491319" y="5100527"/>
            <a:ext cx="11013744" cy="1605568"/>
          </a:xfrm>
          <a:prstGeom prst="rect">
            <a:avLst/>
          </a:prstGeom>
          <a:noFill/>
        </p:spPr>
        <p:txBody>
          <a:bodyPr wrap="square">
            <a:spAutoFit/>
          </a:bodyPr>
          <a:lstStyle/>
          <a:p>
            <a:pPr algn="l"/>
            <a:r>
              <a:rPr lang="tr-TR" b="0" i="0" u="sng" dirty="0">
                <a:solidFill>
                  <a:srgbClr val="376FAA"/>
                </a:solidFill>
                <a:effectLst/>
                <a:latin typeface="Cambria" panose="02040503050406030204" pitchFamily="18" charset="0"/>
                <a:hlinkClick r:id="rId3"/>
              </a:rPr>
              <a:t>Şekil 1</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insan vücudu kompozisyonunun analizi. </a:t>
            </a:r>
            <a:r>
              <a:rPr lang="tr-TR" b="1" i="0" dirty="0">
                <a:solidFill>
                  <a:srgbClr val="333333"/>
                </a:solidFill>
                <a:effectLst/>
                <a:latin typeface="Cambria" panose="02040503050406030204" pitchFamily="18" charset="0"/>
              </a:rPr>
              <a:t>A</a:t>
            </a:r>
            <a:r>
              <a:rPr lang="tr-TR" b="0" i="0" dirty="0">
                <a:solidFill>
                  <a:srgbClr val="333333"/>
                </a:solidFill>
                <a:effectLst/>
                <a:latin typeface="Cambria" panose="02040503050406030204" pitchFamily="18" charset="0"/>
              </a:rPr>
              <a:t> Ketojenik diyet tedavisi öncesi ve sonrası vücut ağırlığının karşılaştırılması </a:t>
            </a:r>
            <a:r>
              <a:rPr lang="tr-TR" b="1" i="0" dirty="0">
                <a:solidFill>
                  <a:srgbClr val="333333"/>
                </a:solidFill>
                <a:effectLst/>
                <a:latin typeface="Cambria" panose="02040503050406030204" pitchFamily="18" charset="0"/>
              </a:rPr>
              <a:t>. B</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BMI'nın</a:t>
            </a:r>
            <a:r>
              <a:rPr lang="tr-TR" b="0" i="0" dirty="0">
                <a:solidFill>
                  <a:srgbClr val="333333"/>
                </a:solidFill>
                <a:effectLst/>
                <a:latin typeface="Cambria" panose="02040503050406030204" pitchFamily="18" charset="0"/>
              </a:rPr>
              <a:t> karşılaştırılması. </a:t>
            </a:r>
            <a:r>
              <a:rPr lang="tr-TR" b="1" i="0" dirty="0">
                <a:solidFill>
                  <a:srgbClr val="333333"/>
                </a:solidFill>
                <a:effectLst/>
                <a:latin typeface="Cambria" panose="02040503050406030204" pitchFamily="18" charset="0"/>
              </a:rPr>
              <a:t>C</a:t>
            </a:r>
            <a:r>
              <a:rPr lang="tr-TR" b="0" i="0" dirty="0">
                <a:solidFill>
                  <a:srgbClr val="333333"/>
                </a:solidFill>
                <a:effectLst/>
                <a:latin typeface="Cambria" panose="02040503050406030204" pitchFamily="18" charset="0"/>
              </a:rPr>
              <a:t> Ketojenik diyet tedavisi öncesi ve sonrası vücut yağ yüzdesinin karşılaştırılması. </a:t>
            </a:r>
            <a:r>
              <a:rPr lang="tr-TR" b="1" i="0" dirty="0">
                <a:solidFill>
                  <a:srgbClr val="333333"/>
                </a:solidFill>
                <a:effectLst/>
                <a:latin typeface="Cambria" panose="02040503050406030204" pitchFamily="18" charset="0"/>
              </a:rPr>
              <a:t>D</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visseral</a:t>
            </a:r>
            <a:r>
              <a:rPr lang="tr-TR" b="0" i="0" dirty="0">
                <a:solidFill>
                  <a:srgbClr val="333333"/>
                </a:solidFill>
                <a:effectLst/>
                <a:latin typeface="Cambria" panose="02040503050406030204" pitchFamily="18" charset="0"/>
              </a:rPr>
              <a:t> yağ bölgesinin karşılaştırılması</a:t>
            </a:r>
          </a:p>
        </p:txBody>
      </p:sp>
    </p:spTree>
    <p:extLst>
      <p:ext uri="{BB962C8B-B14F-4D97-AF65-F5344CB8AC3E}">
        <p14:creationId xmlns:p14="http://schemas.microsoft.com/office/powerpoint/2010/main" val="1757206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05E1BC-BE46-3EE6-3118-C1FF1B586E0B}"/>
              </a:ext>
            </a:extLst>
          </p:cNvPr>
          <p:cNvSpPr>
            <a:spLocks noGrp="1"/>
          </p:cNvSpPr>
          <p:nvPr>
            <p:ph type="title"/>
          </p:nvPr>
        </p:nvSpPr>
        <p:spPr/>
        <p:txBody>
          <a:bodyPr/>
          <a:lstStyle/>
          <a:p>
            <a:endParaRPr lang="tr-TR"/>
          </a:p>
        </p:txBody>
      </p:sp>
      <p:pic>
        <p:nvPicPr>
          <p:cNvPr id="2050" name="Picture 2">
            <a:extLst>
              <a:ext uri="{FF2B5EF4-FFF2-40B4-BE49-F238E27FC236}">
                <a16:creationId xmlns:a16="http://schemas.microsoft.com/office/drawing/2014/main" id="{E639CF1B-9E8F-000E-D371-C1DF9366C1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8579" y="730523"/>
            <a:ext cx="7620000" cy="40576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10303FE7-9596-FE00-A85C-57E82DB67E78}"/>
              </a:ext>
            </a:extLst>
          </p:cNvPr>
          <p:cNvSpPr txBox="1"/>
          <p:nvPr/>
        </p:nvSpPr>
        <p:spPr>
          <a:xfrm>
            <a:off x="633518" y="4498508"/>
            <a:ext cx="7814445" cy="774571"/>
          </a:xfrm>
          <a:prstGeom prst="rect">
            <a:avLst/>
          </a:prstGeom>
          <a:noFill/>
        </p:spPr>
        <p:txBody>
          <a:bodyPr wrap="square">
            <a:spAutoFit/>
          </a:bodyPr>
          <a:lstStyle/>
          <a:p>
            <a:pPr algn="l"/>
            <a:r>
              <a:rPr lang="tr-TR" u="sng" dirty="0">
                <a:solidFill>
                  <a:srgbClr val="376FAA"/>
                </a:solidFill>
                <a:latin typeface="Cambria" panose="02040503050406030204" pitchFamily="18" charset="0"/>
                <a:hlinkClick r:id="rId3"/>
              </a:rPr>
              <a:t>Şekil</a:t>
            </a:r>
            <a:r>
              <a:rPr lang="tr-TR" b="0" i="0" u="sng" dirty="0">
                <a:solidFill>
                  <a:srgbClr val="376FAA"/>
                </a:solidFill>
                <a:effectLst/>
                <a:latin typeface="Cambria" panose="02040503050406030204" pitchFamily="18" charset="0"/>
                <a:hlinkClick r:id="rId3"/>
              </a:rPr>
              <a:t> 2</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bir saatlik ped testi</a:t>
            </a:r>
          </a:p>
        </p:txBody>
      </p:sp>
    </p:spTree>
    <p:extLst>
      <p:ext uri="{BB962C8B-B14F-4D97-AF65-F5344CB8AC3E}">
        <p14:creationId xmlns:p14="http://schemas.microsoft.com/office/powerpoint/2010/main" val="3478752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İçerik Yer Tutucusu 3">
            <a:extLst>
              <a:ext uri="{FF2B5EF4-FFF2-40B4-BE49-F238E27FC236}">
                <a16:creationId xmlns:a16="http://schemas.microsoft.com/office/drawing/2014/main" id="{04EED572-4131-0D5C-B0E2-902F04484E09}"/>
              </a:ext>
            </a:extLst>
          </p:cNvPr>
          <p:cNvGraphicFramePr>
            <a:graphicFrameLocks noGrp="1"/>
          </p:cNvGraphicFramePr>
          <p:nvPr>
            <p:ph idx="1"/>
          </p:nvPr>
        </p:nvGraphicFramePr>
        <p:xfrm>
          <a:off x="0" y="805218"/>
          <a:ext cx="12192000" cy="5923133"/>
        </p:xfrm>
        <a:graphic>
          <a:graphicData uri="http://schemas.openxmlformats.org/drawingml/2006/table">
            <a:tbl>
              <a:tblPr firstRow="1" bandRow="1">
                <a:tableStyleId>{69012ECD-51FC-41F1-AA8D-1B2483CD663E}</a:tableStyleId>
              </a:tblPr>
              <a:tblGrid>
                <a:gridCol w="1421500">
                  <a:extLst>
                    <a:ext uri="{9D8B030D-6E8A-4147-A177-3AD203B41FA5}">
                      <a16:colId xmlns:a16="http://schemas.microsoft.com/office/drawing/2014/main" val="1797313219"/>
                    </a:ext>
                  </a:extLst>
                </a:gridCol>
                <a:gridCol w="946512">
                  <a:extLst>
                    <a:ext uri="{9D8B030D-6E8A-4147-A177-3AD203B41FA5}">
                      <a16:colId xmlns:a16="http://schemas.microsoft.com/office/drawing/2014/main" val="327784858"/>
                    </a:ext>
                  </a:extLst>
                </a:gridCol>
                <a:gridCol w="1207588">
                  <a:extLst>
                    <a:ext uri="{9D8B030D-6E8A-4147-A177-3AD203B41FA5}">
                      <a16:colId xmlns:a16="http://schemas.microsoft.com/office/drawing/2014/main" val="3462669046"/>
                    </a:ext>
                  </a:extLst>
                </a:gridCol>
                <a:gridCol w="946512">
                  <a:extLst>
                    <a:ext uri="{9D8B030D-6E8A-4147-A177-3AD203B41FA5}">
                      <a16:colId xmlns:a16="http://schemas.microsoft.com/office/drawing/2014/main" val="3399782806"/>
                    </a:ext>
                  </a:extLst>
                </a:gridCol>
                <a:gridCol w="1207588">
                  <a:extLst>
                    <a:ext uri="{9D8B030D-6E8A-4147-A177-3AD203B41FA5}">
                      <a16:colId xmlns:a16="http://schemas.microsoft.com/office/drawing/2014/main" val="2541832586"/>
                    </a:ext>
                  </a:extLst>
                </a:gridCol>
                <a:gridCol w="946512">
                  <a:extLst>
                    <a:ext uri="{9D8B030D-6E8A-4147-A177-3AD203B41FA5}">
                      <a16:colId xmlns:a16="http://schemas.microsoft.com/office/drawing/2014/main" val="4092864193"/>
                    </a:ext>
                  </a:extLst>
                </a:gridCol>
                <a:gridCol w="1207588">
                  <a:extLst>
                    <a:ext uri="{9D8B030D-6E8A-4147-A177-3AD203B41FA5}">
                      <a16:colId xmlns:a16="http://schemas.microsoft.com/office/drawing/2014/main" val="471399956"/>
                    </a:ext>
                  </a:extLst>
                </a:gridCol>
                <a:gridCol w="946512">
                  <a:extLst>
                    <a:ext uri="{9D8B030D-6E8A-4147-A177-3AD203B41FA5}">
                      <a16:colId xmlns:a16="http://schemas.microsoft.com/office/drawing/2014/main" val="4076557033"/>
                    </a:ext>
                  </a:extLst>
                </a:gridCol>
                <a:gridCol w="1207588">
                  <a:extLst>
                    <a:ext uri="{9D8B030D-6E8A-4147-A177-3AD203B41FA5}">
                      <a16:colId xmlns:a16="http://schemas.microsoft.com/office/drawing/2014/main" val="3507942428"/>
                    </a:ext>
                  </a:extLst>
                </a:gridCol>
                <a:gridCol w="946512">
                  <a:extLst>
                    <a:ext uri="{9D8B030D-6E8A-4147-A177-3AD203B41FA5}">
                      <a16:colId xmlns:a16="http://schemas.microsoft.com/office/drawing/2014/main" val="3369771923"/>
                    </a:ext>
                  </a:extLst>
                </a:gridCol>
                <a:gridCol w="1207588">
                  <a:extLst>
                    <a:ext uri="{9D8B030D-6E8A-4147-A177-3AD203B41FA5}">
                      <a16:colId xmlns:a16="http://schemas.microsoft.com/office/drawing/2014/main" val="2678139881"/>
                    </a:ext>
                  </a:extLst>
                </a:gridCol>
              </a:tblGrid>
              <a:tr h="641408">
                <a:tc>
                  <a:txBody>
                    <a:bodyPr/>
                    <a:lstStyle/>
                    <a:p>
                      <a:pPr algn="l" fontAlgn="auto"/>
                      <a:endParaRPr lang="tr-TR" sz="900" b="1">
                        <a:effectLst/>
                      </a:endParaRPr>
                    </a:p>
                  </a:txBody>
                  <a:tcPr marL="20144" marR="20144" marT="10072" marB="10072" anchor="ctr"/>
                </a:tc>
                <a:tc>
                  <a:txBody>
                    <a:bodyPr/>
                    <a:lstStyle/>
                    <a:p>
                      <a:pPr algn="l" fontAlgn="auto"/>
                      <a:r>
                        <a:rPr lang="it-IT" sz="900" b="1">
                          <a:effectLst/>
                        </a:rPr>
                        <a:t>KD tedavisi öncesi (olgu 1)</a:t>
                      </a:r>
                    </a:p>
                  </a:txBody>
                  <a:tcPr marL="20144" marR="20144" marT="10072" marB="10072" anchor="ctr"/>
                </a:tc>
                <a:tc>
                  <a:txBody>
                    <a:bodyPr/>
                    <a:lstStyle/>
                    <a:p>
                      <a:pPr algn="l" fontAlgn="auto"/>
                      <a:r>
                        <a:rPr lang="tr-TR" sz="900" b="1">
                          <a:effectLst/>
                        </a:rPr>
                        <a:t>KD tedavisinden 4 hafta sonra (olgu 1)</a:t>
                      </a:r>
                    </a:p>
                  </a:txBody>
                  <a:tcPr marL="20144" marR="20144" marT="10072" marB="10072" anchor="ctr"/>
                </a:tc>
                <a:tc>
                  <a:txBody>
                    <a:bodyPr/>
                    <a:lstStyle/>
                    <a:p>
                      <a:pPr algn="l" fontAlgn="auto"/>
                      <a:r>
                        <a:rPr lang="it-IT" sz="900" b="1">
                          <a:effectLst/>
                        </a:rPr>
                        <a:t>KD tedavisi öncesi (olgu 2)</a:t>
                      </a:r>
                    </a:p>
                  </a:txBody>
                  <a:tcPr marL="20144" marR="20144" marT="10072" marB="10072" anchor="ctr"/>
                </a:tc>
                <a:tc>
                  <a:txBody>
                    <a:bodyPr/>
                    <a:lstStyle/>
                    <a:p>
                      <a:pPr algn="l" fontAlgn="auto"/>
                      <a:r>
                        <a:rPr lang="tr-TR" sz="900" b="1">
                          <a:effectLst/>
                        </a:rPr>
                        <a:t>KD tedavisinden 4 hafta sonra (olgu 2)</a:t>
                      </a:r>
                    </a:p>
                  </a:txBody>
                  <a:tcPr marL="20144" marR="20144" marT="10072" marB="10072" anchor="ctr"/>
                </a:tc>
                <a:tc>
                  <a:txBody>
                    <a:bodyPr/>
                    <a:lstStyle/>
                    <a:p>
                      <a:pPr algn="l" fontAlgn="auto"/>
                      <a:r>
                        <a:rPr lang="it-IT" sz="900" b="1" dirty="0">
                          <a:effectLst/>
                        </a:rPr>
                        <a:t>KD tedavisi öncesi (olgu 3)</a:t>
                      </a:r>
                    </a:p>
                  </a:txBody>
                  <a:tcPr marL="20144" marR="20144" marT="10072" marB="10072" anchor="ctr"/>
                </a:tc>
                <a:tc>
                  <a:txBody>
                    <a:bodyPr/>
                    <a:lstStyle/>
                    <a:p>
                      <a:pPr algn="l" fontAlgn="auto"/>
                      <a:r>
                        <a:rPr lang="tr-TR" sz="900" b="1" dirty="0">
                          <a:effectLst/>
                        </a:rPr>
                        <a:t>KD tedavisinden 4 hafta sonra (olgu 3)</a:t>
                      </a:r>
                    </a:p>
                  </a:txBody>
                  <a:tcPr marL="20144" marR="20144" marT="10072" marB="10072" anchor="ctr"/>
                </a:tc>
                <a:tc>
                  <a:txBody>
                    <a:bodyPr/>
                    <a:lstStyle/>
                    <a:p>
                      <a:pPr algn="l" fontAlgn="auto"/>
                      <a:r>
                        <a:rPr lang="it-IT" sz="900" b="1">
                          <a:effectLst/>
                        </a:rPr>
                        <a:t>KD tedavisi öncesi (olgu 4)</a:t>
                      </a:r>
                    </a:p>
                  </a:txBody>
                  <a:tcPr marL="20144" marR="20144" marT="10072" marB="10072" anchor="ctr"/>
                </a:tc>
                <a:tc>
                  <a:txBody>
                    <a:bodyPr/>
                    <a:lstStyle/>
                    <a:p>
                      <a:pPr algn="l" fontAlgn="auto"/>
                      <a:r>
                        <a:rPr lang="tr-TR" sz="900" b="1">
                          <a:effectLst/>
                        </a:rPr>
                        <a:t>KD tedavisinden 4 hafta sonra (olgu 4)</a:t>
                      </a:r>
                    </a:p>
                  </a:txBody>
                  <a:tcPr marL="20144" marR="20144" marT="10072" marB="10072" anchor="ctr"/>
                </a:tc>
                <a:tc>
                  <a:txBody>
                    <a:bodyPr/>
                    <a:lstStyle/>
                    <a:p>
                      <a:pPr algn="l" fontAlgn="auto"/>
                      <a:r>
                        <a:rPr lang="it-IT" sz="900" b="1">
                          <a:effectLst/>
                        </a:rPr>
                        <a:t>KD tedavisi öncesi (olgu 5)</a:t>
                      </a:r>
                    </a:p>
                  </a:txBody>
                  <a:tcPr marL="20144" marR="20144" marT="10072" marB="10072" anchor="ctr"/>
                </a:tc>
                <a:tc>
                  <a:txBody>
                    <a:bodyPr/>
                    <a:lstStyle/>
                    <a:p>
                      <a:pPr algn="l" fontAlgn="auto"/>
                      <a:r>
                        <a:rPr lang="tr-TR" sz="900" b="1">
                          <a:effectLst/>
                        </a:rPr>
                        <a:t>KD tedavisinden 4 hafta sonra (olgu 5)</a:t>
                      </a:r>
                    </a:p>
                  </a:txBody>
                  <a:tcPr marL="20144" marR="20144" marT="10072" marB="10072" anchor="ctr"/>
                </a:tc>
                <a:extLst>
                  <a:ext uri="{0D108BD9-81ED-4DB2-BD59-A6C34878D82A}">
                    <a16:rowId xmlns:a16="http://schemas.microsoft.com/office/drawing/2014/main" val="4124137848"/>
                  </a:ext>
                </a:extLst>
              </a:tr>
              <a:tr h="451600">
                <a:tc>
                  <a:txBody>
                    <a:bodyPr/>
                    <a:lstStyle/>
                    <a:p>
                      <a:pPr algn="l" fontAlgn="auto"/>
                      <a:r>
                        <a:rPr lang="tr-TR" sz="900" b="0">
                          <a:effectLst/>
                        </a:rPr>
                        <a:t>Beyaz kan hücreleri(10^9/L)</a:t>
                      </a:r>
                    </a:p>
                  </a:txBody>
                  <a:tcPr marL="20144" marR="20144" marT="10072" marB="10072" anchor="ctr"/>
                </a:tc>
                <a:tc>
                  <a:txBody>
                    <a:bodyPr/>
                    <a:lstStyle/>
                    <a:p>
                      <a:pPr algn="l" fontAlgn="auto"/>
                      <a:r>
                        <a:rPr lang="tr-TR" sz="900" b="0">
                          <a:effectLst/>
                        </a:rPr>
                        <a:t>11.97</a:t>
                      </a:r>
                    </a:p>
                  </a:txBody>
                  <a:tcPr marL="20144" marR="20144" marT="10072" marB="10072" anchor="ctr"/>
                </a:tc>
                <a:tc>
                  <a:txBody>
                    <a:bodyPr/>
                    <a:lstStyle/>
                    <a:p>
                      <a:pPr algn="l" fontAlgn="auto"/>
                      <a:r>
                        <a:rPr lang="tr-TR" sz="900" b="0">
                          <a:effectLst/>
                        </a:rPr>
                        <a:t>5.46</a:t>
                      </a:r>
                    </a:p>
                  </a:txBody>
                  <a:tcPr marL="20144" marR="20144" marT="10072" marB="10072" anchor="ctr"/>
                </a:tc>
                <a:tc>
                  <a:txBody>
                    <a:bodyPr/>
                    <a:lstStyle/>
                    <a:p>
                      <a:pPr algn="l" fontAlgn="auto"/>
                      <a:r>
                        <a:rPr lang="tr-TR" sz="900" b="0">
                          <a:effectLst/>
                        </a:rPr>
                        <a:t>6.42</a:t>
                      </a:r>
                    </a:p>
                  </a:txBody>
                  <a:tcPr marL="20144" marR="20144" marT="10072" marB="10072" anchor="ctr"/>
                </a:tc>
                <a:tc>
                  <a:txBody>
                    <a:bodyPr/>
                    <a:lstStyle/>
                    <a:p>
                      <a:pPr algn="l" fontAlgn="auto"/>
                      <a:r>
                        <a:rPr lang="tr-TR" sz="900" b="0">
                          <a:effectLst/>
                        </a:rPr>
                        <a:t>5.37</a:t>
                      </a:r>
                    </a:p>
                  </a:txBody>
                  <a:tcPr marL="20144" marR="20144" marT="10072" marB="10072" anchor="ctr"/>
                </a:tc>
                <a:tc>
                  <a:txBody>
                    <a:bodyPr/>
                    <a:lstStyle/>
                    <a:p>
                      <a:pPr algn="l" fontAlgn="auto"/>
                      <a:r>
                        <a:rPr lang="tr-TR" sz="900" b="0">
                          <a:effectLst/>
                        </a:rPr>
                        <a:t>5.97</a:t>
                      </a:r>
                    </a:p>
                  </a:txBody>
                  <a:tcPr marL="20144" marR="20144" marT="10072" marB="10072" anchor="ctr"/>
                </a:tc>
                <a:tc>
                  <a:txBody>
                    <a:bodyPr/>
                    <a:lstStyle/>
                    <a:p>
                      <a:pPr algn="l" fontAlgn="auto"/>
                      <a:r>
                        <a:rPr lang="tr-TR" sz="900" b="0">
                          <a:effectLst/>
                        </a:rPr>
                        <a:t>4.81</a:t>
                      </a:r>
                    </a:p>
                  </a:txBody>
                  <a:tcPr marL="20144" marR="20144" marT="10072" marB="10072" anchor="ctr"/>
                </a:tc>
                <a:tc>
                  <a:txBody>
                    <a:bodyPr/>
                    <a:lstStyle/>
                    <a:p>
                      <a:pPr algn="l" fontAlgn="auto"/>
                      <a:r>
                        <a:rPr lang="tr-TR" sz="900" b="0">
                          <a:effectLst/>
                        </a:rPr>
                        <a:t>5.8</a:t>
                      </a:r>
                    </a:p>
                  </a:txBody>
                  <a:tcPr marL="20144" marR="20144" marT="10072" marB="10072" anchor="ctr"/>
                </a:tc>
                <a:tc>
                  <a:txBody>
                    <a:bodyPr/>
                    <a:lstStyle/>
                    <a:p>
                      <a:pPr algn="l" fontAlgn="auto"/>
                      <a:r>
                        <a:rPr lang="tr-TR" sz="900" b="0">
                          <a:effectLst/>
                        </a:rPr>
                        <a:t>4.8</a:t>
                      </a:r>
                    </a:p>
                  </a:txBody>
                  <a:tcPr marL="20144" marR="20144" marT="10072" marB="10072" anchor="ctr"/>
                </a:tc>
                <a:tc>
                  <a:txBody>
                    <a:bodyPr/>
                    <a:lstStyle/>
                    <a:p>
                      <a:pPr algn="l" fontAlgn="auto"/>
                      <a:r>
                        <a:rPr lang="tr-TR" sz="900" b="0">
                          <a:effectLst/>
                        </a:rPr>
                        <a:t>5.9</a:t>
                      </a:r>
                    </a:p>
                  </a:txBody>
                  <a:tcPr marL="20144" marR="20144" marT="10072" marB="10072" anchor="ctr"/>
                </a:tc>
                <a:tc>
                  <a:txBody>
                    <a:bodyPr/>
                    <a:lstStyle/>
                    <a:p>
                      <a:pPr algn="l" fontAlgn="auto"/>
                      <a:r>
                        <a:rPr lang="tr-TR" sz="900" b="0">
                          <a:effectLst/>
                        </a:rPr>
                        <a:t>5.3</a:t>
                      </a:r>
                    </a:p>
                  </a:txBody>
                  <a:tcPr marL="20144" marR="20144" marT="10072" marB="10072" anchor="ctr"/>
                </a:tc>
                <a:extLst>
                  <a:ext uri="{0D108BD9-81ED-4DB2-BD59-A6C34878D82A}">
                    <a16:rowId xmlns:a16="http://schemas.microsoft.com/office/drawing/2014/main" val="4182103113"/>
                  </a:ext>
                </a:extLst>
              </a:tr>
              <a:tr h="261795">
                <a:tc>
                  <a:txBody>
                    <a:bodyPr/>
                    <a:lstStyle/>
                    <a:p>
                      <a:pPr algn="l" fontAlgn="auto"/>
                      <a:r>
                        <a:rPr lang="tr-TR" sz="900" b="0">
                          <a:effectLst/>
                        </a:rPr>
                        <a:t>Hemoglobin(g/L)</a:t>
                      </a:r>
                    </a:p>
                  </a:txBody>
                  <a:tcPr marL="20144" marR="20144" marT="10072" marB="10072" anchor="ctr"/>
                </a:tc>
                <a:tc>
                  <a:txBody>
                    <a:bodyPr/>
                    <a:lstStyle/>
                    <a:p>
                      <a:pPr algn="l" fontAlgn="auto"/>
                      <a:r>
                        <a:rPr lang="tr-TR" sz="900" b="0">
                          <a:effectLst/>
                        </a:rPr>
                        <a:t>142</a:t>
                      </a:r>
                    </a:p>
                  </a:txBody>
                  <a:tcPr marL="20144" marR="20144" marT="10072" marB="10072" anchor="ctr"/>
                </a:tc>
                <a:tc>
                  <a:txBody>
                    <a:bodyPr/>
                    <a:lstStyle/>
                    <a:p>
                      <a:pPr algn="l" fontAlgn="auto"/>
                      <a:r>
                        <a:rPr lang="tr-TR" sz="900" b="0">
                          <a:effectLst/>
                        </a:rPr>
                        <a:t>139</a:t>
                      </a:r>
                    </a:p>
                  </a:txBody>
                  <a:tcPr marL="20144" marR="20144" marT="10072" marB="10072" anchor="ctr"/>
                </a:tc>
                <a:tc>
                  <a:txBody>
                    <a:bodyPr/>
                    <a:lstStyle/>
                    <a:p>
                      <a:pPr algn="l" fontAlgn="auto"/>
                      <a:r>
                        <a:rPr lang="tr-TR" sz="900" b="0">
                          <a:effectLst/>
                        </a:rPr>
                        <a:t>153</a:t>
                      </a:r>
                    </a:p>
                  </a:txBody>
                  <a:tcPr marL="20144" marR="20144" marT="10072" marB="10072" anchor="ctr"/>
                </a:tc>
                <a:tc>
                  <a:txBody>
                    <a:bodyPr/>
                    <a:lstStyle/>
                    <a:p>
                      <a:pPr algn="l" fontAlgn="auto"/>
                      <a:r>
                        <a:rPr lang="tr-TR" sz="900" b="0">
                          <a:effectLst/>
                        </a:rPr>
                        <a:t>131</a:t>
                      </a:r>
                    </a:p>
                  </a:txBody>
                  <a:tcPr marL="20144" marR="20144" marT="10072" marB="10072" anchor="ctr"/>
                </a:tc>
                <a:tc>
                  <a:txBody>
                    <a:bodyPr/>
                    <a:lstStyle/>
                    <a:p>
                      <a:pPr algn="l" fontAlgn="auto"/>
                      <a:r>
                        <a:rPr lang="tr-TR" sz="900" b="0">
                          <a:effectLst/>
                        </a:rPr>
                        <a:t>126</a:t>
                      </a:r>
                    </a:p>
                  </a:txBody>
                  <a:tcPr marL="20144" marR="20144" marT="10072" marB="10072" anchor="ctr"/>
                </a:tc>
                <a:tc>
                  <a:txBody>
                    <a:bodyPr/>
                    <a:lstStyle/>
                    <a:p>
                      <a:pPr algn="l" fontAlgn="auto"/>
                      <a:r>
                        <a:rPr lang="tr-TR" sz="900" b="0">
                          <a:effectLst/>
                        </a:rPr>
                        <a:t>138</a:t>
                      </a:r>
                    </a:p>
                  </a:txBody>
                  <a:tcPr marL="20144" marR="20144" marT="10072" marB="10072" anchor="ctr"/>
                </a:tc>
                <a:tc>
                  <a:txBody>
                    <a:bodyPr/>
                    <a:lstStyle/>
                    <a:p>
                      <a:pPr algn="l" fontAlgn="auto"/>
                      <a:r>
                        <a:rPr lang="tr-TR" sz="900" b="0">
                          <a:effectLst/>
                        </a:rPr>
                        <a:t>130</a:t>
                      </a:r>
                    </a:p>
                  </a:txBody>
                  <a:tcPr marL="20144" marR="20144" marT="10072" marB="10072" anchor="ctr"/>
                </a:tc>
                <a:tc>
                  <a:txBody>
                    <a:bodyPr/>
                    <a:lstStyle/>
                    <a:p>
                      <a:pPr algn="l" fontAlgn="auto"/>
                      <a:r>
                        <a:rPr lang="tr-TR" sz="900" b="0">
                          <a:effectLst/>
                        </a:rPr>
                        <a:t>148</a:t>
                      </a:r>
                    </a:p>
                  </a:txBody>
                  <a:tcPr marL="20144" marR="20144" marT="10072" marB="10072" anchor="ctr"/>
                </a:tc>
                <a:tc>
                  <a:txBody>
                    <a:bodyPr/>
                    <a:lstStyle/>
                    <a:p>
                      <a:pPr algn="l" fontAlgn="auto"/>
                      <a:r>
                        <a:rPr lang="tr-TR" sz="900" b="0">
                          <a:effectLst/>
                        </a:rPr>
                        <a:t>134</a:t>
                      </a:r>
                    </a:p>
                  </a:txBody>
                  <a:tcPr marL="20144" marR="20144" marT="10072" marB="10072" anchor="ctr"/>
                </a:tc>
                <a:tc>
                  <a:txBody>
                    <a:bodyPr/>
                    <a:lstStyle/>
                    <a:p>
                      <a:pPr algn="l" fontAlgn="auto"/>
                      <a:r>
                        <a:rPr lang="tr-TR" sz="900" b="0">
                          <a:effectLst/>
                        </a:rPr>
                        <a:t>142</a:t>
                      </a:r>
                    </a:p>
                  </a:txBody>
                  <a:tcPr marL="20144" marR="20144" marT="10072" marB="10072" anchor="ctr"/>
                </a:tc>
                <a:extLst>
                  <a:ext uri="{0D108BD9-81ED-4DB2-BD59-A6C34878D82A}">
                    <a16:rowId xmlns:a16="http://schemas.microsoft.com/office/drawing/2014/main" val="1580739337"/>
                  </a:ext>
                </a:extLst>
              </a:tr>
              <a:tr h="261795">
                <a:tc>
                  <a:txBody>
                    <a:bodyPr/>
                    <a:lstStyle/>
                    <a:p>
                      <a:pPr algn="l" fontAlgn="auto"/>
                      <a:r>
                        <a:rPr lang="tr-TR" sz="900" b="0">
                          <a:effectLst/>
                        </a:rPr>
                        <a:t>Trombosit(10^9/L)</a:t>
                      </a:r>
                    </a:p>
                  </a:txBody>
                  <a:tcPr marL="20144" marR="20144" marT="10072" marB="10072" anchor="ctr"/>
                </a:tc>
                <a:tc>
                  <a:txBody>
                    <a:bodyPr/>
                    <a:lstStyle/>
                    <a:p>
                      <a:pPr algn="l" fontAlgn="auto"/>
                      <a:r>
                        <a:rPr lang="tr-TR" sz="900" b="0">
                          <a:effectLst/>
                        </a:rPr>
                        <a:t>231</a:t>
                      </a:r>
                    </a:p>
                  </a:txBody>
                  <a:tcPr marL="20144" marR="20144" marT="10072" marB="10072" anchor="ctr"/>
                </a:tc>
                <a:tc>
                  <a:txBody>
                    <a:bodyPr/>
                    <a:lstStyle/>
                    <a:p>
                      <a:pPr algn="l" fontAlgn="auto"/>
                      <a:r>
                        <a:rPr lang="tr-TR" sz="900" b="0">
                          <a:effectLst/>
                        </a:rPr>
                        <a:t>219</a:t>
                      </a:r>
                    </a:p>
                  </a:txBody>
                  <a:tcPr marL="20144" marR="20144" marT="10072" marB="10072" anchor="ctr"/>
                </a:tc>
                <a:tc>
                  <a:txBody>
                    <a:bodyPr/>
                    <a:lstStyle/>
                    <a:p>
                      <a:pPr algn="l" fontAlgn="auto"/>
                      <a:r>
                        <a:rPr lang="tr-TR" sz="900" b="0">
                          <a:effectLst/>
                        </a:rPr>
                        <a:t>330</a:t>
                      </a:r>
                    </a:p>
                  </a:txBody>
                  <a:tcPr marL="20144" marR="20144" marT="10072" marB="10072" anchor="ctr"/>
                </a:tc>
                <a:tc>
                  <a:txBody>
                    <a:bodyPr/>
                    <a:lstStyle/>
                    <a:p>
                      <a:pPr algn="l" fontAlgn="auto"/>
                      <a:r>
                        <a:rPr lang="tr-TR" sz="900" b="0">
                          <a:effectLst/>
                        </a:rPr>
                        <a:t>227</a:t>
                      </a:r>
                    </a:p>
                  </a:txBody>
                  <a:tcPr marL="20144" marR="20144" marT="10072" marB="10072" anchor="ctr"/>
                </a:tc>
                <a:tc>
                  <a:txBody>
                    <a:bodyPr/>
                    <a:lstStyle/>
                    <a:p>
                      <a:pPr algn="l" fontAlgn="auto"/>
                      <a:r>
                        <a:rPr lang="tr-TR" sz="900" b="0">
                          <a:effectLst/>
                        </a:rPr>
                        <a:t>198</a:t>
                      </a:r>
                    </a:p>
                  </a:txBody>
                  <a:tcPr marL="20144" marR="20144" marT="10072" marB="10072" anchor="ctr"/>
                </a:tc>
                <a:tc>
                  <a:txBody>
                    <a:bodyPr/>
                    <a:lstStyle/>
                    <a:p>
                      <a:pPr algn="l" fontAlgn="auto"/>
                      <a:r>
                        <a:rPr lang="tr-TR" sz="900" b="0">
                          <a:effectLst/>
                        </a:rPr>
                        <a:t>220</a:t>
                      </a:r>
                    </a:p>
                  </a:txBody>
                  <a:tcPr marL="20144" marR="20144" marT="10072" marB="10072" anchor="ctr"/>
                </a:tc>
                <a:tc>
                  <a:txBody>
                    <a:bodyPr/>
                    <a:lstStyle/>
                    <a:p>
                      <a:pPr algn="l" fontAlgn="auto"/>
                      <a:r>
                        <a:rPr lang="tr-TR" sz="900" b="0">
                          <a:effectLst/>
                        </a:rPr>
                        <a:t>209</a:t>
                      </a:r>
                    </a:p>
                  </a:txBody>
                  <a:tcPr marL="20144" marR="20144" marT="10072" marB="10072" anchor="ctr"/>
                </a:tc>
                <a:tc>
                  <a:txBody>
                    <a:bodyPr/>
                    <a:lstStyle/>
                    <a:p>
                      <a:pPr algn="l" fontAlgn="auto"/>
                      <a:r>
                        <a:rPr lang="tr-TR" sz="900" b="0">
                          <a:effectLst/>
                        </a:rPr>
                        <a:t>164</a:t>
                      </a:r>
                    </a:p>
                  </a:txBody>
                  <a:tcPr marL="20144" marR="20144" marT="10072" marB="10072" anchor="ctr"/>
                </a:tc>
                <a:tc>
                  <a:txBody>
                    <a:bodyPr/>
                    <a:lstStyle/>
                    <a:p>
                      <a:pPr algn="l" fontAlgn="auto"/>
                      <a:r>
                        <a:rPr lang="tr-TR" sz="900" b="0">
                          <a:effectLst/>
                        </a:rPr>
                        <a:t>231</a:t>
                      </a:r>
                    </a:p>
                  </a:txBody>
                  <a:tcPr marL="20144" marR="20144" marT="10072" marB="10072" anchor="ctr"/>
                </a:tc>
                <a:tc>
                  <a:txBody>
                    <a:bodyPr/>
                    <a:lstStyle/>
                    <a:p>
                      <a:pPr algn="l" fontAlgn="auto"/>
                      <a:r>
                        <a:rPr lang="tr-TR" sz="900" b="0">
                          <a:effectLst/>
                        </a:rPr>
                        <a:t>148</a:t>
                      </a:r>
                    </a:p>
                  </a:txBody>
                  <a:tcPr marL="20144" marR="20144" marT="10072" marB="10072" anchor="ctr"/>
                </a:tc>
                <a:extLst>
                  <a:ext uri="{0D108BD9-81ED-4DB2-BD59-A6C34878D82A}">
                    <a16:rowId xmlns:a16="http://schemas.microsoft.com/office/drawing/2014/main" val="1755076631"/>
                  </a:ext>
                </a:extLst>
              </a:tr>
              <a:tr h="261795">
                <a:tc>
                  <a:txBody>
                    <a:bodyPr/>
                    <a:lstStyle/>
                    <a:p>
                      <a:pPr algn="l" fontAlgn="auto"/>
                      <a:r>
                        <a:rPr lang="tr-TR" sz="900" b="0">
                          <a:effectLst/>
                        </a:rPr>
                        <a:t>İdrar lökositi (HF)</a:t>
                      </a:r>
                    </a:p>
                  </a:txBody>
                  <a:tcPr marL="20144" marR="20144" marT="10072" marB="10072" anchor="ctr"/>
                </a:tc>
                <a:tc>
                  <a:txBody>
                    <a:bodyPr/>
                    <a:lstStyle/>
                    <a:p>
                      <a:pPr algn="l" fontAlgn="auto"/>
                      <a:r>
                        <a:rPr lang="tr-TR" sz="900" b="0">
                          <a:effectLst/>
                        </a:rPr>
                        <a:t>45.42</a:t>
                      </a:r>
                    </a:p>
                  </a:txBody>
                  <a:tcPr marL="20144" marR="20144" marT="10072" marB="10072" anchor="ctr"/>
                </a:tc>
                <a:tc>
                  <a:txBody>
                    <a:bodyPr/>
                    <a:lstStyle/>
                    <a:p>
                      <a:pPr algn="l" fontAlgn="auto"/>
                      <a:r>
                        <a:rPr lang="tr-TR" sz="900" b="0">
                          <a:effectLst/>
                        </a:rPr>
                        <a:t>182.46</a:t>
                      </a:r>
                    </a:p>
                  </a:txBody>
                  <a:tcPr marL="20144" marR="20144" marT="10072" marB="10072" anchor="ctr"/>
                </a:tc>
                <a:tc>
                  <a:txBody>
                    <a:bodyPr/>
                    <a:lstStyle/>
                    <a:p>
                      <a:pPr algn="l" fontAlgn="auto"/>
                      <a:r>
                        <a:rPr lang="tr-TR" sz="900" b="0">
                          <a:effectLst/>
                        </a:rPr>
                        <a:t>4.91</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extLst>
                  <a:ext uri="{0D108BD9-81ED-4DB2-BD59-A6C34878D82A}">
                    <a16:rowId xmlns:a16="http://schemas.microsoft.com/office/drawing/2014/main" val="718659996"/>
                  </a:ext>
                </a:extLst>
              </a:tr>
              <a:tr h="451600">
                <a:tc>
                  <a:txBody>
                    <a:bodyPr/>
                    <a:lstStyle/>
                    <a:p>
                      <a:pPr algn="l" fontAlgn="auto"/>
                      <a:r>
                        <a:rPr lang="tr-TR" sz="900" b="0">
                          <a:effectLst/>
                        </a:rPr>
                        <a:t>İdrar kırmızı kan hücreleri (HF)</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16.67</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77.97</a:t>
                      </a:r>
                    </a:p>
                  </a:txBody>
                  <a:tcPr marL="20144" marR="20144" marT="10072" marB="10072" anchor="ctr"/>
                </a:tc>
                <a:tc>
                  <a:txBody>
                    <a:bodyPr/>
                    <a:lstStyle/>
                    <a:p>
                      <a:pPr algn="l" fontAlgn="auto"/>
                      <a:r>
                        <a:rPr lang="tr-TR" sz="900" b="0">
                          <a:effectLst/>
                        </a:rPr>
                        <a:t>29.83</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tc>
                  <a:txBody>
                    <a:bodyPr/>
                    <a:lstStyle/>
                    <a:p>
                      <a:pPr algn="l" fontAlgn="auto"/>
                      <a:r>
                        <a:rPr lang="tr-TR" sz="900" b="0">
                          <a:effectLst/>
                        </a:rPr>
                        <a:t>0</a:t>
                      </a:r>
                    </a:p>
                  </a:txBody>
                  <a:tcPr marL="20144" marR="20144" marT="10072" marB="10072" anchor="ctr"/>
                </a:tc>
                <a:extLst>
                  <a:ext uri="{0D108BD9-81ED-4DB2-BD59-A6C34878D82A}">
                    <a16:rowId xmlns:a16="http://schemas.microsoft.com/office/drawing/2014/main" val="3909604120"/>
                  </a:ext>
                </a:extLst>
              </a:tr>
              <a:tr h="261795">
                <a:tc>
                  <a:txBody>
                    <a:bodyPr/>
                    <a:lstStyle/>
                    <a:p>
                      <a:pPr algn="l" fontAlgn="auto"/>
                      <a:r>
                        <a:rPr lang="tr-TR" sz="900" b="0">
                          <a:effectLst/>
                        </a:rPr>
                        <a:t>İdrar ketonu</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2 + </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3 + </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2 + </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3 + </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3 + </a:t>
                      </a:r>
                    </a:p>
                  </a:txBody>
                  <a:tcPr marL="20144" marR="20144" marT="10072" marB="10072" anchor="ctr"/>
                </a:tc>
                <a:extLst>
                  <a:ext uri="{0D108BD9-81ED-4DB2-BD59-A6C34878D82A}">
                    <a16:rowId xmlns:a16="http://schemas.microsoft.com/office/drawing/2014/main" val="1443042354"/>
                  </a:ext>
                </a:extLst>
              </a:tr>
              <a:tr h="261795">
                <a:tc>
                  <a:txBody>
                    <a:bodyPr/>
                    <a:lstStyle/>
                    <a:p>
                      <a:pPr algn="l" fontAlgn="auto"/>
                      <a:r>
                        <a:rPr lang="tr-TR" sz="900" b="0">
                          <a:effectLst/>
                        </a:rPr>
                        <a:t>İdrar proteini</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extLst>
                  <a:ext uri="{0D108BD9-81ED-4DB2-BD59-A6C34878D82A}">
                    <a16:rowId xmlns:a16="http://schemas.microsoft.com/office/drawing/2014/main" val="3189686119"/>
                  </a:ext>
                </a:extLst>
              </a:tr>
              <a:tr h="261795">
                <a:tc>
                  <a:txBody>
                    <a:bodyPr/>
                    <a:lstStyle/>
                    <a:p>
                      <a:pPr algn="l" fontAlgn="auto"/>
                      <a:r>
                        <a:rPr lang="tr-TR" sz="900" b="0">
                          <a:effectLst/>
                        </a:rPr>
                        <a:t>Eri</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3 + </a:t>
                      </a:r>
                    </a:p>
                  </a:txBody>
                  <a:tcPr marL="20144" marR="20144" marT="10072" marB="10072" anchor="ctr"/>
                </a:tc>
                <a:tc>
                  <a:txBody>
                    <a:bodyPr/>
                    <a:lstStyle/>
                    <a:p>
                      <a:pPr algn="l" fontAlgn="auto"/>
                      <a:r>
                        <a:rPr lang="tr-TR" sz="900" b="0">
                          <a:effectLst/>
                        </a:rPr>
                        <a:t>3 + </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tc>
                  <a:txBody>
                    <a:bodyPr/>
                    <a:lstStyle/>
                    <a:p>
                      <a:pPr algn="l" fontAlgn="auto"/>
                      <a:r>
                        <a:rPr lang="tr-TR" sz="900" b="0">
                          <a:effectLst/>
                        </a:rPr>
                        <a:t>–</a:t>
                      </a:r>
                    </a:p>
                  </a:txBody>
                  <a:tcPr marL="20144" marR="20144" marT="10072" marB="10072" anchor="ctr"/>
                </a:tc>
                <a:extLst>
                  <a:ext uri="{0D108BD9-81ED-4DB2-BD59-A6C34878D82A}">
                    <a16:rowId xmlns:a16="http://schemas.microsoft.com/office/drawing/2014/main" val="3392452229"/>
                  </a:ext>
                </a:extLst>
              </a:tr>
              <a:tr h="261795">
                <a:tc>
                  <a:txBody>
                    <a:bodyPr/>
                    <a:lstStyle/>
                    <a:p>
                      <a:pPr algn="l" fontAlgn="auto"/>
                      <a:r>
                        <a:rPr lang="tr-TR" sz="900" b="0">
                          <a:effectLst/>
                        </a:rPr>
                        <a:t>AST (U/L)</a:t>
                      </a:r>
                    </a:p>
                  </a:txBody>
                  <a:tcPr marL="20144" marR="20144" marT="10072" marB="10072" anchor="ctr"/>
                </a:tc>
                <a:tc>
                  <a:txBody>
                    <a:bodyPr/>
                    <a:lstStyle/>
                    <a:p>
                      <a:pPr algn="l" fontAlgn="auto"/>
                      <a:r>
                        <a:rPr lang="tr-TR" sz="900" b="0">
                          <a:effectLst/>
                        </a:rPr>
                        <a:t>51</a:t>
                      </a:r>
                    </a:p>
                  </a:txBody>
                  <a:tcPr marL="20144" marR="20144" marT="10072" marB="10072" anchor="ctr"/>
                </a:tc>
                <a:tc>
                  <a:txBody>
                    <a:bodyPr/>
                    <a:lstStyle/>
                    <a:p>
                      <a:pPr algn="l" fontAlgn="auto"/>
                      <a:r>
                        <a:rPr lang="tr-TR" sz="900" b="0">
                          <a:effectLst/>
                        </a:rPr>
                        <a:t>34</a:t>
                      </a:r>
                    </a:p>
                  </a:txBody>
                  <a:tcPr marL="20144" marR="20144" marT="10072" marB="10072" anchor="ctr"/>
                </a:tc>
                <a:tc>
                  <a:txBody>
                    <a:bodyPr/>
                    <a:lstStyle/>
                    <a:p>
                      <a:pPr algn="l" fontAlgn="auto"/>
                      <a:r>
                        <a:rPr lang="tr-TR" sz="900" b="0">
                          <a:effectLst/>
                        </a:rPr>
                        <a:t>30</a:t>
                      </a:r>
                    </a:p>
                  </a:txBody>
                  <a:tcPr marL="20144" marR="20144" marT="10072" marB="10072" anchor="ctr"/>
                </a:tc>
                <a:tc>
                  <a:txBody>
                    <a:bodyPr/>
                    <a:lstStyle/>
                    <a:p>
                      <a:pPr algn="l" fontAlgn="auto"/>
                      <a:r>
                        <a:rPr lang="tr-TR" sz="900" b="0">
                          <a:effectLst/>
                        </a:rPr>
                        <a:t>34</a:t>
                      </a:r>
                    </a:p>
                  </a:txBody>
                  <a:tcPr marL="20144" marR="20144" marT="10072" marB="10072" anchor="ctr"/>
                </a:tc>
                <a:tc>
                  <a:txBody>
                    <a:bodyPr/>
                    <a:lstStyle/>
                    <a:p>
                      <a:pPr algn="l" fontAlgn="auto"/>
                      <a:r>
                        <a:rPr lang="tr-TR" sz="900" b="0">
                          <a:effectLst/>
                        </a:rPr>
                        <a:t>14</a:t>
                      </a:r>
                    </a:p>
                  </a:txBody>
                  <a:tcPr marL="20144" marR="20144" marT="10072" marB="10072" anchor="ctr"/>
                </a:tc>
                <a:tc>
                  <a:txBody>
                    <a:bodyPr/>
                    <a:lstStyle/>
                    <a:p>
                      <a:pPr algn="l" fontAlgn="auto"/>
                      <a:r>
                        <a:rPr lang="tr-TR" sz="900" b="0">
                          <a:effectLst/>
                        </a:rPr>
                        <a:t>16</a:t>
                      </a:r>
                    </a:p>
                  </a:txBody>
                  <a:tcPr marL="20144" marR="20144" marT="10072" marB="10072" anchor="ctr"/>
                </a:tc>
                <a:tc>
                  <a:txBody>
                    <a:bodyPr/>
                    <a:lstStyle/>
                    <a:p>
                      <a:pPr algn="l" fontAlgn="auto"/>
                      <a:r>
                        <a:rPr lang="tr-TR" sz="900" b="0">
                          <a:effectLst/>
                        </a:rPr>
                        <a:t>20.32</a:t>
                      </a:r>
                    </a:p>
                  </a:txBody>
                  <a:tcPr marL="20144" marR="20144" marT="10072" marB="10072" anchor="ctr"/>
                </a:tc>
                <a:tc>
                  <a:txBody>
                    <a:bodyPr/>
                    <a:lstStyle/>
                    <a:p>
                      <a:pPr algn="l" fontAlgn="auto"/>
                      <a:r>
                        <a:rPr lang="tr-TR" sz="900" b="0">
                          <a:effectLst/>
                        </a:rPr>
                        <a:t>13</a:t>
                      </a:r>
                    </a:p>
                  </a:txBody>
                  <a:tcPr marL="20144" marR="20144" marT="10072" marB="10072" anchor="ctr"/>
                </a:tc>
                <a:tc>
                  <a:txBody>
                    <a:bodyPr/>
                    <a:lstStyle/>
                    <a:p>
                      <a:pPr algn="l" fontAlgn="auto"/>
                      <a:r>
                        <a:rPr lang="tr-TR" sz="900" b="0">
                          <a:effectLst/>
                        </a:rPr>
                        <a:t>19.7</a:t>
                      </a:r>
                    </a:p>
                  </a:txBody>
                  <a:tcPr marL="20144" marR="20144" marT="10072" marB="10072" anchor="ctr"/>
                </a:tc>
                <a:tc>
                  <a:txBody>
                    <a:bodyPr/>
                    <a:lstStyle/>
                    <a:p>
                      <a:pPr algn="l" fontAlgn="auto"/>
                      <a:r>
                        <a:rPr lang="tr-TR" sz="900" b="0">
                          <a:effectLst/>
                        </a:rPr>
                        <a:t>14.9</a:t>
                      </a:r>
                    </a:p>
                  </a:txBody>
                  <a:tcPr marL="20144" marR="20144" marT="10072" marB="10072" anchor="ctr"/>
                </a:tc>
                <a:extLst>
                  <a:ext uri="{0D108BD9-81ED-4DB2-BD59-A6C34878D82A}">
                    <a16:rowId xmlns:a16="http://schemas.microsoft.com/office/drawing/2014/main" val="70044775"/>
                  </a:ext>
                </a:extLst>
              </a:tr>
              <a:tr h="261795">
                <a:tc>
                  <a:txBody>
                    <a:bodyPr/>
                    <a:lstStyle/>
                    <a:p>
                      <a:pPr algn="l" fontAlgn="auto"/>
                      <a:r>
                        <a:rPr lang="tr-TR" sz="900" b="0">
                          <a:effectLst/>
                        </a:rPr>
                        <a:t>ALT (U/L)</a:t>
                      </a:r>
                    </a:p>
                  </a:txBody>
                  <a:tcPr marL="20144" marR="20144" marT="10072" marB="10072" anchor="ctr"/>
                </a:tc>
                <a:tc>
                  <a:txBody>
                    <a:bodyPr/>
                    <a:lstStyle/>
                    <a:p>
                      <a:pPr algn="l" fontAlgn="auto"/>
                      <a:r>
                        <a:rPr lang="tr-TR" sz="900" b="0">
                          <a:effectLst/>
                        </a:rPr>
                        <a:t>86</a:t>
                      </a:r>
                    </a:p>
                  </a:txBody>
                  <a:tcPr marL="20144" marR="20144" marT="10072" marB="10072" anchor="ctr"/>
                </a:tc>
                <a:tc>
                  <a:txBody>
                    <a:bodyPr/>
                    <a:lstStyle/>
                    <a:p>
                      <a:pPr algn="l" fontAlgn="auto"/>
                      <a:r>
                        <a:rPr lang="tr-TR" sz="900" b="0">
                          <a:effectLst/>
                        </a:rPr>
                        <a:t>24</a:t>
                      </a:r>
                    </a:p>
                  </a:txBody>
                  <a:tcPr marL="20144" marR="20144" marT="10072" marB="10072" anchor="ctr"/>
                </a:tc>
                <a:tc>
                  <a:txBody>
                    <a:bodyPr/>
                    <a:lstStyle/>
                    <a:p>
                      <a:pPr algn="l" fontAlgn="auto"/>
                      <a:r>
                        <a:rPr lang="tr-TR" sz="900" b="0">
                          <a:effectLst/>
                        </a:rPr>
                        <a:t>34</a:t>
                      </a:r>
                    </a:p>
                  </a:txBody>
                  <a:tcPr marL="20144" marR="20144" marT="10072" marB="10072" anchor="ctr"/>
                </a:tc>
                <a:tc>
                  <a:txBody>
                    <a:bodyPr/>
                    <a:lstStyle/>
                    <a:p>
                      <a:pPr algn="l" fontAlgn="auto"/>
                      <a:r>
                        <a:rPr lang="tr-TR" sz="900" b="0">
                          <a:effectLst/>
                        </a:rPr>
                        <a:t>34</a:t>
                      </a:r>
                    </a:p>
                  </a:txBody>
                  <a:tcPr marL="20144" marR="20144" marT="10072" marB="10072" anchor="ctr"/>
                </a:tc>
                <a:tc>
                  <a:txBody>
                    <a:bodyPr/>
                    <a:lstStyle/>
                    <a:p>
                      <a:pPr algn="l" fontAlgn="auto"/>
                      <a:r>
                        <a:rPr lang="tr-TR" sz="900" b="0">
                          <a:effectLst/>
                        </a:rPr>
                        <a:t>11</a:t>
                      </a:r>
                    </a:p>
                  </a:txBody>
                  <a:tcPr marL="20144" marR="20144" marT="10072" marB="10072" anchor="ctr"/>
                </a:tc>
                <a:tc>
                  <a:txBody>
                    <a:bodyPr/>
                    <a:lstStyle/>
                    <a:p>
                      <a:pPr algn="l" fontAlgn="auto"/>
                      <a:r>
                        <a:rPr lang="tr-TR" sz="900" b="0">
                          <a:effectLst/>
                        </a:rPr>
                        <a:t>16</a:t>
                      </a:r>
                    </a:p>
                  </a:txBody>
                  <a:tcPr marL="20144" marR="20144" marT="10072" marB="10072" anchor="ctr"/>
                </a:tc>
                <a:tc>
                  <a:txBody>
                    <a:bodyPr/>
                    <a:lstStyle/>
                    <a:p>
                      <a:pPr algn="l" fontAlgn="auto"/>
                      <a:r>
                        <a:rPr lang="tr-TR" sz="900" b="0">
                          <a:effectLst/>
                        </a:rPr>
                        <a:t>15.22</a:t>
                      </a:r>
                    </a:p>
                  </a:txBody>
                  <a:tcPr marL="20144" marR="20144" marT="10072" marB="10072" anchor="ctr"/>
                </a:tc>
                <a:tc>
                  <a:txBody>
                    <a:bodyPr/>
                    <a:lstStyle/>
                    <a:p>
                      <a:pPr algn="l" fontAlgn="auto"/>
                      <a:r>
                        <a:rPr lang="tr-TR" sz="900" b="0">
                          <a:effectLst/>
                        </a:rPr>
                        <a:t>18.79</a:t>
                      </a:r>
                    </a:p>
                  </a:txBody>
                  <a:tcPr marL="20144" marR="20144" marT="10072" marB="10072" anchor="ctr"/>
                </a:tc>
                <a:tc>
                  <a:txBody>
                    <a:bodyPr/>
                    <a:lstStyle/>
                    <a:p>
                      <a:pPr algn="l" fontAlgn="auto"/>
                      <a:r>
                        <a:rPr lang="tr-TR" sz="900" b="0">
                          <a:effectLst/>
                        </a:rPr>
                        <a:t>19.5</a:t>
                      </a:r>
                    </a:p>
                  </a:txBody>
                  <a:tcPr marL="20144" marR="20144" marT="10072" marB="10072" anchor="ctr"/>
                </a:tc>
                <a:tc>
                  <a:txBody>
                    <a:bodyPr/>
                    <a:lstStyle/>
                    <a:p>
                      <a:pPr algn="l" fontAlgn="auto"/>
                      <a:r>
                        <a:rPr lang="tr-TR" sz="900" b="0">
                          <a:effectLst/>
                        </a:rPr>
                        <a:t>18.05</a:t>
                      </a:r>
                    </a:p>
                  </a:txBody>
                  <a:tcPr marL="20144" marR="20144" marT="10072" marB="10072" anchor="ctr"/>
                </a:tc>
                <a:extLst>
                  <a:ext uri="{0D108BD9-81ED-4DB2-BD59-A6C34878D82A}">
                    <a16:rowId xmlns:a16="http://schemas.microsoft.com/office/drawing/2014/main" val="1845893345"/>
                  </a:ext>
                </a:extLst>
              </a:tr>
              <a:tr h="451600">
                <a:tc>
                  <a:txBody>
                    <a:bodyPr/>
                    <a:lstStyle/>
                    <a:p>
                      <a:pPr algn="l" fontAlgn="auto"/>
                      <a:r>
                        <a:rPr lang="tr-TR" sz="900" b="0">
                          <a:effectLst/>
                        </a:rPr>
                        <a:t>Serum glikozu (mmol/L)</a:t>
                      </a:r>
                    </a:p>
                  </a:txBody>
                  <a:tcPr marL="20144" marR="20144" marT="10072" marB="10072" anchor="ctr"/>
                </a:tc>
                <a:tc>
                  <a:txBody>
                    <a:bodyPr/>
                    <a:lstStyle/>
                    <a:p>
                      <a:pPr algn="l" fontAlgn="auto"/>
                      <a:r>
                        <a:rPr lang="tr-TR" sz="900" b="0">
                          <a:effectLst/>
                        </a:rPr>
                        <a:t>5.34</a:t>
                      </a:r>
                    </a:p>
                  </a:txBody>
                  <a:tcPr marL="20144" marR="20144" marT="10072" marB="10072" anchor="ctr"/>
                </a:tc>
                <a:tc>
                  <a:txBody>
                    <a:bodyPr/>
                    <a:lstStyle/>
                    <a:p>
                      <a:pPr algn="l" fontAlgn="auto"/>
                      <a:r>
                        <a:rPr lang="tr-TR" sz="900" b="0">
                          <a:effectLst/>
                        </a:rPr>
                        <a:t>5.25</a:t>
                      </a:r>
                    </a:p>
                  </a:txBody>
                  <a:tcPr marL="20144" marR="20144" marT="10072" marB="10072" anchor="ctr"/>
                </a:tc>
                <a:tc>
                  <a:txBody>
                    <a:bodyPr/>
                    <a:lstStyle/>
                    <a:p>
                      <a:pPr algn="l" fontAlgn="auto"/>
                      <a:r>
                        <a:rPr lang="tr-TR" sz="900" b="0">
                          <a:effectLst/>
                        </a:rPr>
                        <a:t>5.91</a:t>
                      </a:r>
                    </a:p>
                  </a:txBody>
                  <a:tcPr marL="20144" marR="20144" marT="10072" marB="10072" anchor="ctr"/>
                </a:tc>
                <a:tc>
                  <a:txBody>
                    <a:bodyPr/>
                    <a:lstStyle/>
                    <a:p>
                      <a:pPr algn="l" fontAlgn="auto"/>
                      <a:r>
                        <a:rPr lang="tr-TR" sz="900" b="0">
                          <a:effectLst/>
                        </a:rPr>
                        <a:t>5.01</a:t>
                      </a:r>
                    </a:p>
                  </a:txBody>
                  <a:tcPr marL="20144" marR="20144" marT="10072" marB="10072" anchor="ctr"/>
                </a:tc>
                <a:tc>
                  <a:txBody>
                    <a:bodyPr/>
                    <a:lstStyle/>
                    <a:p>
                      <a:pPr algn="l" fontAlgn="auto"/>
                      <a:r>
                        <a:rPr lang="tr-TR" sz="900" b="0">
                          <a:effectLst/>
                        </a:rPr>
                        <a:t>4.93</a:t>
                      </a:r>
                    </a:p>
                  </a:txBody>
                  <a:tcPr marL="20144" marR="20144" marT="10072" marB="10072" anchor="ctr"/>
                </a:tc>
                <a:tc>
                  <a:txBody>
                    <a:bodyPr/>
                    <a:lstStyle/>
                    <a:p>
                      <a:pPr algn="l" fontAlgn="auto"/>
                      <a:r>
                        <a:rPr lang="tr-TR" sz="900" b="0">
                          <a:effectLst/>
                        </a:rPr>
                        <a:t>5.33</a:t>
                      </a:r>
                    </a:p>
                  </a:txBody>
                  <a:tcPr marL="20144" marR="20144" marT="10072" marB="10072" anchor="ctr"/>
                </a:tc>
                <a:tc>
                  <a:txBody>
                    <a:bodyPr/>
                    <a:lstStyle/>
                    <a:p>
                      <a:pPr algn="l" fontAlgn="auto"/>
                      <a:r>
                        <a:rPr lang="tr-TR" sz="900" b="0">
                          <a:effectLst/>
                        </a:rPr>
                        <a:t>5.37</a:t>
                      </a:r>
                    </a:p>
                  </a:txBody>
                  <a:tcPr marL="20144" marR="20144" marT="10072" marB="10072" anchor="ctr"/>
                </a:tc>
                <a:tc>
                  <a:txBody>
                    <a:bodyPr/>
                    <a:lstStyle/>
                    <a:p>
                      <a:pPr algn="l" fontAlgn="auto"/>
                      <a:r>
                        <a:rPr lang="tr-TR" sz="900" b="0">
                          <a:effectLst/>
                        </a:rPr>
                        <a:t>4.6</a:t>
                      </a:r>
                    </a:p>
                  </a:txBody>
                  <a:tcPr marL="20144" marR="20144" marT="10072" marB="10072" anchor="ctr"/>
                </a:tc>
                <a:tc>
                  <a:txBody>
                    <a:bodyPr/>
                    <a:lstStyle/>
                    <a:p>
                      <a:pPr algn="l" fontAlgn="auto"/>
                      <a:r>
                        <a:rPr lang="tr-TR" sz="900" b="0">
                          <a:effectLst/>
                        </a:rPr>
                        <a:t>5.1</a:t>
                      </a:r>
                    </a:p>
                  </a:txBody>
                  <a:tcPr marL="20144" marR="20144" marT="10072" marB="10072" anchor="ctr"/>
                </a:tc>
                <a:tc>
                  <a:txBody>
                    <a:bodyPr/>
                    <a:lstStyle/>
                    <a:p>
                      <a:pPr algn="l" fontAlgn="auto"/>
                      <a:r>
                        <a:rPr lang="tr-TR" sz="900" b="0">
                          <a:effectLst/>
                        </a:rPr>
                        <a:t>4.11</a:t>
                      </a:r>
                    </a:p>
                  </a:txBody>
                  <a:tcPr marL="20144" marR="20144" marT="10072" marB="10072" anchor="ctr"/>
                </a:tc>
                <a:extLst>
                  <a:ext uri="{0D108BD9-81ED-4DB2-BD59-A6C34878D82A}">
                    <a16:rowId xmlns:a16="http://schemas.microsoft.com/office/drawing/2014/main" val="2933241751"/>
                  </a:ext>
                </a:extLst>
              </a:tr>
              <a:tr h="261795">
                <a:tc>
                  <a:txBody>
                    <a:bodyPr/>
                    <a:lstStyle/>
                    <a:p>
                      <a:pPr algn="l" fontAlgn="auto"/>
                      <a:r>
                        <a:rPr lang="tr-TR" sz="900" b="0">
                          <a:effectLst/>
                        </a:rPr>
                        <a:t>Kolesterol (mmol/L)</a:t>
                      </a:r>
                    </a:p>
                  </a:txBody>
                  <a:tcPr marL="20144" marR="20144" marT="10072" marB="10072" anchor="ctr"/>
                </a:tc>
                <a:tc>
                  <a:txBody>
                    <a:bodyPr/>
                    <a:lstStyle/>
                    <a:p>
                      <a:pPr algn="l" fontAlgn="auto"/>
                      <a:r>
                        <a:rPr lang="tr-TR" sz="900" b="0">
                          <a:effectLst/>
                        </a:rPr>
                        <a:t>5.38</a:t>
                      </a:r>
                    </a:p>
                  </a:txBody>
                  <a:tcPr marL="20144" marR="20144" marT="10072" marB="10072" anchor="ctr"/>
                </a:tc>
                <a:tc>
                  <a:txBody>
                    <a:bodyPr/>
                    <a:lstStyle/>
                    <a:p>
                      <a:pPr algn="l" fontAlgn="auto"/>
                      <a:r>
                        <a:rPr lang="tr-TR" sz="900" b="0">
                          <a:effectLst/>
                        </a:rPr>
                        <a:t>5.56</a:t>
                      </a:r>
                    </a:p>
                  </a:txBody>
                  <a:tcPr marL="20144" marR="20144" marT="10072" marB="10072" anchor="ctr"/>
                </a:tc>
                <a:tc>
                  <a:txBody>
                    <a:bodyPr/>
                    <a:lstStyle/>
                    <a:p>
                      <a:pPr algn="l" fontAlgn="auto"/>
                      <a:r>
                        <a:rPr lang="tr-TR" sz="900" b="0">
                          <a:effectLst/>
                        </a:rPr>
                        <a:t>5.22</a:t>
                      </a:r>
                    </a:p>
                  </a:txBody>
                  <a:tcPr marL="20144" marR="20144" marT="10072" marB="10072" anchor="ctr"/>
                </a:tc>
                <a:tc>
                  <a:txBody>
                    <a:bodyPr/>
                    <a:lstStyle/>
                    <a:p>
                      <a:pPr algn="l" fontAlgn="auto"/>
                      <a:r>
                        <a:rPr lang="tr-TR" sz="900" b="0">
                          <a:effectLst/>
                        </a:rPr>
                        <a:t>5.28</a:t>
                      </a:r>
                    </a:p>
                  </a:txBody>
                  <a:tcPr marL="20144" marR="20144" marT="10072" marB="10072" anchor="ctr"/>
                </a:tc>
                <a:tc>
                  <a:txBody>
                    <a:bodyPr/>
                    <a:lstStyle/>
                    <a:p>
                      <a:pPr algn="l" fontAlgn="auto"/>
                      <a:r>
                        <a:rPr lang="tr-TR" sz="900" b="0">
                          <a:effectLst/>
                        </a:rPr>
                        <a:t>5.59</a:t>
                      </a:r>
                    </a:p>
                  </a:txBody>
                  <a:tcPr marL="20144" marR="20144" marT="10072" marB="10072" anchor="ctr"/>
                </a:tc>
                <a:tc>
                  <a:txBody>
                    <a:bodyPr/>
                    <a:lstStyle/>
                    <a:p>
                      <a:pPr algn="l" fontAlgn="auto"/>
                      <a:r>
                        <a:rPr lang="tr-TR" sz="900" b="0">
                          <a:effectLst/>
                        </a:rPr>
                        <a:t>5.45</a:t>
                      </a:r>
                    </a:p>
                  </a:txBody>
                  <a:tcPr marL="20144" marR="20144" marT="10072" marB="10072" anchor="ctr"/>
                </a:tc>
                <a:tc>
                  <a:txBody>
                    <a:bodyPr/>
                    <a:lstStyle/>
                    <a:p>
                      <a:pPr algn="l" fontAlgn="auto"/>
                      <a:r>
                        <a:rPr lang="tr-TR" sz="900" b="0">
                          <a:effectLst/>
                        </a:rPr>
                        <a:t>5.46</a:t>
                      </a:r>
                    </a:p>
                  </a:txBody>
                  <a:tcPr marL="20144" marR="20144" marT="10072" marB="10072" anchor="ctr"/>
                </a:tc>
                <a:tc>
                  <a:txBody>
                    <a:bodyPr/>
                    <a:lstStyle/>
                    <a:p>
                      <a:pPr algn="l" fontAlgn="auto"/>
                      <a:r>
                        <a:rPr lang="tr-TR" sz="900" b="0">
                          <a:effectLst/>
                        </a:rPr>
                        <a:t>5.9</a:t>
                      </a:r>
                    </a:p>
                  </a:txBody>
                  <a:tcPr marL="20144" marR="20144" marT="10072" marB="10072" anchor="ctr"/>
                </a:tc>
                <a:tc>
                  <a:txBody>
                    <a:bodyPr/>
                    <a:lstStyle/>
                    <a:p>
                      <a:pPr algn="l" fontAlgn="auto"/>
                      <a:r>
                        <a:rPr lang="tr-TR" sz="900" b="0">
                          <a:effectLst/>
                        </a:rPr>
                        <a:t>5.23</a:t>
                      </a:r>
                    </a:p>
                  </a:txBody>
                  <a:tcPr marL="20144" marR="20144" marT="10072" marB="10072" anchor="ctr"/>
                </a:tc>
                <a:tc>
                  <a:txBody>
                    <a:bodyPr/>
                    <a:lstStyle/>
                    <a:p>
                      <a:pPr algn="l" fontAlgn="auto"/>
                      <a:r>
                        <a:rPr lang="tr-TR" sz="900" b="0">
                          <a:effectLst/>
                        </a:rPr>
                        <a:t>4.57</a:t>
                      </a:r>
                    </a:p>
                  </a:txBody>
                  <a:tcPr marL="20144" marR="20144" marT="10072" marB="10072" anchor="ctr"/>
                </a:tc>
                <a:extLst>
                  <a:ext uri="{0D108BD9-81ED-4DB2-BD59-A6C34878D82A}">
                    <a16:rowId xmlns:a16="http://schemas.microsoft.com/office/drawing/2014/main" val="339680273"/>
                  </a:ext>
                </a:extLst>
              </a:tr>
              <a:tr h="261795">
                <a:tc>
                  <a:txBody>
                    <a:bodyPr/>
                    <a:lstStyle/>
                    <a:p>
                      <a:pPr algn="l" fontAlgn="auto"/>
                      <a:r>
                        <a:rPr lang="tr-TR" sz="900" b="0">
                          <a:effectLst/>
                        </a:rPr>
                        <a:t>Trigliseritler (mmol/L)</a:t>
                      </a:r>
                    </a:p>
                  </a:txBody>
                  <a:tcPr marL="20144" marR="20144" marT="10072" marB="10072" anchor="ctr"/>
                </a:tc>
                <a:tc>
                  <a:txBody>
                    <a:bodyPr/>
                    <a:lstStyle/>
                    <a:p>
                      <a:pPr algn="l" fontAlgn="auto"/>
                      <a:r>
                        <a:rPr lang="tr-TR" sz="900" b="0">
                          <a:effectLst/>
                        </a:rPr>
                        <a:t>1.78</a:t>
                      </a:r>
                    </a:p>
                  </a:txBody>
                  <a:tcPr marL="20144" marR="20144" marT="10072" marB="10072" anchor="ctr"/>
                </a:tc>
                <a:tc>
                  <a:txBody>
                    <a:bodyPr/>
                    <a:lstStyle/>
                    <a:p>
                      <a:pPr algn="l" fontAlgn="auto"/>
                      <a:r>
                        <a:rPr lang="tr-TR" sz="900" b="0">
                          <a:effectLst/>
                        </a:rPr>
                        <a:t>0,94</a:t>
                      </a:r>
                    </a:p>
                  </a:txBody>
                  <a:tcPr marL="20144" marR="20144" marT="10072" marB="10072" anchor="ctr"/>
                </a:tc>
                <a:tc>
                  <a:txBody>
                    <a:bodyPr/>
                    <a:lstStyle/>
                    <a:p>
                      <a:pPr algn="l" fontAlgn="auto"/>
                      <a:r>
                        <a:rPr lang="tr-TR" sz="900" b="0">
                          <a:effectLst/>
                        </a:rPr>
                        <a:t>1.04</a:t>
                      </a:r>
                    </a:p>
                  </a:txBody>
                  <a:tcPr marL="20144" marR="20144" marT="10072" marB="10072" anchor="ctr"/>
                </a:tc>
                <a:tc>
                  <a:txBody>
                    <a:bodyPr/>
                    <a:lstStyle/>
                    <a:p>
                      <a:pPr algn="l" fontAlgn="auto"/>
                      <a:r>
                        <a:rPr lang="tr-TR" sz="900" b="0">
                          <a:effectLst/>
                        </a:rPr>
                        <a:t>0.81</a:t>
                      </a:r>
                    </a:p>
                  </a:txBody>
                  <a:tcPr marL="20144" marR="20144" marT="10072" marB="10072" anchor="ctr"/>
                </a:tc>
                <a:tc>
                  <a:txBody>
                    <a:bodyPr/>
                    <a:lstStyle/>
                    <a:p>
                      <a:pPr algn="l" fontAlgn="auto"/>
                      <a:r>
                        <a:rPr lang="tr-TR" sz="900" b="0">
                          <a:effectLst/>
                        </a:rPr>
                        <a:t>1.23</a:t>
                      </a:r>
                    </a:p>
                  </a:txBody>
                  <a:tcPr marL="20144" marR="20144" marT="10072" marB="10072" anchor="ctr"/>
                </a:tc>
                <a:tc>
                  <a:txBody>
                    <a:bodyPr/>
                    <a:lstStyle/>
                    <a:p>
                      <a:pPr algn="l" fontAlgn="auto"/>
                      <a:r>
                        <a:rPr lang="tr-TR" sz="900" b="0">
                          <a:effectLst/>
                        </a:rPr>
                        <a:t>0,95</a:t>
                      </a:r>
                    </a:p>
                  </a:txBody>
                  <a:tcPr marL="20144" marR="20144" marT="10072" marB="10072" anchor="ctr"/>
                </a:tc>
                <a:tc>
                  <a:txBody>
                    <a:bodyPr/>
                    <a:lstStyle/>
                    <a:p>
                      <a:pPr algn="l" fontAlgn="auto"/>
                      <a:r>
                        <a:rPr lang="tr-TR" sz="900" b="0">
                          <a:effectLst/>
                        </a:rPr>
                        <a:t>1.07</a:t>
                      </a:r>
                    </a:p>
                  </a:txBody>
                  <a:tcPr marL="20144" marR="20144" marT="10072" marB="10072" anchor="ctr"/>
                </a:tc>
                <a:tc>
                  <a:txBody>
                    <a:bodyPr/>
                    <a:lstStyle/>
                    <a:p>
                      <a:pPr algn="l" fontAlgn="auto"/>
                      <a:r>
                        <a:rPr lang="tr-TR" sz="900" b="0">
                          <a:effectLst/>
                        </a:rPr>
                        <a:t>0.73</a:t>
                      </a:r>
                    </a:p>
                  </a:txBody>
                  <a:tcPr marL="20144" marR="20144" marT="10072" marB="10072" anchor="ctr"/>
                </a:tc>
                <a:tc>
                  <a:txBody>
                    <a:bodyPr/>
                    <a:lstStyle/>
                    <a:p>
                      <a:pPr algn="l" fontAlgn="auto"/>
                      <a:r>
                        <a:rPr lang="tr-TR" sz="900" b="0">
                          <a:effectLst/>
                        </a:rPr>
                        <a:t>1.42</a:t>
                      </a:r>
                    </a:p>
                  </a:txBody>
                  <a:tcPr marL="20144" marR="20144" marT="10072" marB="10072" anchor="ctr"/>
                </a:tc>
                <a:tc>
                  <a:txBody>
                    <a:bodyPr/>
                    <a:lstStyle/>
                    <a:p>
                      <a:pPr algn="l" fontAlgn="auto"/>
                      <a:r>
                        <a:rPr lang="tr-TR" sz="900" b="0">
                          <a:effectLst/>
                        </a:rPr>
                        <a:t>0,84</a:t>
                      </a:r>
                    </a:p>
                  </a:txBody>
                  <a:tcPr marL="20144" marR="20144" marT="10072" marB="10072" anchor="ctr"/>
                </a:tc>
                <a:extLst>
                  <a:ext uri="{0D108BD9-81ED-4DB2-BD59-A6C34878D82A}">
                    <a16:rowId xmlns:a16="http://schemas.microsoft.com/office/drawing/2014/main" val="796153315"/>
                  </a:ext>
                </a:extLst>
              </a:tr>
              <a:tr h="261795">
                <a:tc>
                  <a:txBody>
                    <a:bodyPr/>
                    <a:lstStyle/>
                    <a:p>
                      <a:pPr algn="l" fontAlgn="auto"/>
                      <a:r>
                        <a:rPr lang="tr-TR" sz="900" b="0">
                          <a:effectLst/>
                        </a:rPr>
                        <a:t>HDLC (mmol/L)</a:t>
                      </a:r>
                    </a:p>
                  </a:txBody>
                  <a:tcPr marL="20144" marR="20144" marT="10072" marB="10072" anchor="ctr"/>
                </a:tc>
                <a:tc>
                  <a:txBody>
                    <a:bodyPr/>
                    <a:lstStyle/>
                    <a:p>
                      <a:pPr algn="l" fontAlgn="auto"/>
                      <a:r>
                        <a:rPr lang="tr-TR" sz="900" b="0">
                          <a:effectLst/>
                        </a:rPr>
                        <a:t>1.05</a:t>
                      </a:r>
                    </a:p>
                  </a:txBody>
                  <a:tcPr marL="20144" marR="20144" marT="10072" marB="10072" anchor="ctr"/>
                </a:tc>
                <a:tc>
                  <a:txBody>
                    <a:bodyPr/>
                    <a:lstStyle/>
                    <a:p>
                      <a:pPr algn="l" fontAlgn="auto"/>
                      <a:r>
                        <a:rPr lang="tr-TR" sz="900" b="0">
                          <a:effectLst/>
                        </a:rPr>
                        <a:t>1.03</a:t>
                      </a:r>
                    </a:p>
                  </a:txBody>
                  <a:tcPr marL="20144" marR="20144" marT="10072" marB="10072" anchor="ctr"/>
                </a:tc>
                <a:tc>
                  <a:txBody>
                    <a:bodyPr/>
                    <a:lstStyle/>
                    <a:p>
                      <a:pPr algn="l" fontAlgn="auto"/>
                      <a:r>
                        <a:rPr lang="tr-TR" sz="900" b="0">
                          <a:effectLst/>
                        </a:rPr>
                        <a:t>1.2</a:t>
                      </a:r>
                    </a:p>
                  </a:txBody>
                  <a:tcPr marL="20144" marR="20144" marT="10072" marB="10072" anchor="ctr"/>
                </a:tc>
                <a:tc>
                  <a:txBody>
                    <a:bodyPr/>
                    <a:lstStyle/>
                    <a:p>
                      <a:pPr algn="l" fontAlgn="auto"/>
                      <a:r>
                        <a:rPr lang="tr-TR" sz="900" b="0">
                          <a:effectLst/>
                        </a:rPr>
                        <a:t>1.09</a:t>
                      </a:r>
                    </a:p>
                  </a:txBody>
                  <a:tcPr marL="20144" marR="20144" marT="10072" marB="10072" anchor="ctr"/>
                </a:tc>
                <a:tc>
                  <a:txBody>
                    <a:bodyPr/>
                    <a:lstStyle/>
                    <a:p>
                      <a:pPr algn="l" fontAlgn="auto"/>
                      <a:r>
                        <a:rPr lang="tr-TR" sz="900" b="0">
                          <a:effectLst/>
                        </a:rPr>
                        <a:t>1.41</a:t>
                      </a:r>
                    </a:p>
                  </a:txBody>
                  <a:tcPr marL="20144" marR="20144" marT="10072" marB="10072" anchor="ctr"/>
                </a:tc>
                <a:tc>
                  <a:txBody>
                    <a:bodyPr/>
                    <a:lstStyle/>
                    <a:p>
                      <a:pPr algn="l" fontAlgn="auto"/>
                      <a:r>
                        <a:rPr lang="tr-TR" sz="900" b="0">
                          <a:effectLst/>
                        </a:rPr>
                        <a:t>1.28</a:t>
                      </a:r>
                    </a:p>
                  </a:txBody>
                  <a:tcPr marL="20144" marR="20144" marT="10072" marB="10072" anchor="ctr"/>
                </a:tc>
                <a:tc>
                  <a:txBody>
                    <a:bodyPr/>
                    <a:lstStyle/>
                    <a:p>
                      <a:pPr algn="l" fontAlgn="auto"/>
                      <a:r>
                        <a:rPr lang="tr-TR" sz="900" b="0">
                          <a:effectLst/>
                        </a:rPr>
                        <a:t>1.45</a:t>
                      </a:r>
                    </a:p>
                  </a:txBody>
                  <a:tcPr marL="20144" marR="20144" marT="10072" marB="10072" anchor="ctr"/>
                </a:tc>
                <a:tc>
                  <a:txBody>
                    <a:bodyPr/>
                    <a:lstStyle/>
                    <a:p>
                      <a:pPr algn="l" fontAlgn="auto"/>
                      <a:r>
                        <a:rPr lang="tr-TR" sz="900" b="0">
                          <a:effectLst/>
                        </a:rPr>
                        <a:t>1.28</a:t>
                      </a:r>
                    </a:p>
                  </a:txBody>
                  <a:tcPr marL="20144" marR="20144" marT="10072" marB="10072" anchor="ctr"/>
                </a:tc>
                <a:tc>
                  <a:txBody>
                    <a:bodyPr/>
                    <a:lstStyle/>
                    <a:p>
                      <a:pPr algn="l" fontAlgn="auto"/>
                      <a:r>
                        <a:rPr lang="tr-TR" sz="900" b="0">
                          <a:effectLst/>
                        </a:rPr>
                        <a:t>1.39</a:t>
                      </a:r>
                    </a:p>
                  </a:txBody>
                  <a:tcPr marL="20144" marR="20144" marT="10072" marB="10072" anchor="ctr"/>
                </a:tc>
                <a:tc>
                  <a:txBody>
                    <a:bodyPr/>
                    <a:lstStyle/>
                    <a:p>
                      <a:pPr algn="l" fontAlgn="auto"/>
                      <a:r>
                        <a:rPr lang="tr-TR" sz="900" b="0">
                          <a:effectLst/>
                        </a:rPr>
                        <a:t>1.28</a:t>
                      </a:r>
                    </a:p>
                  </a:txBody>
                  <a:tcPr marL="20144" marR="20144" marT="10072" marB="10072" anchor="ctr"/>
                </a:tc>
                <a:extLst>
                  <a:ext uri="{0D108BD9-81ED-4DB2-BD59-A6C34878D82A}">
                    <a16:rowId xmlns:a16="http://schemas.microsoft.com/office/drawing/2014/main" val="3525987663"/>
                  </a:ext>
                </a:extLst>
              </a:tr>
              <a:tr h="261795">
                <a:tc>
                  <a:txBody>
                    <a:bodyPr/>
                    <a:lstStyle/>
                    <a:p>
                      <a:pPr algn="l" fontAlgn="auto"/>
                      <a:r>
                        <a:rPr lang="tr-TR" sz="900" b="0">
                          <a:effectLst/>
                        </a:rPr>
                        <a:t>LDLC (mmol/L)</a:t>
                      </a:r>
                    </a:p>
                  </a:txBody>
                  <a:tcPr marL="20144" marR="20144" marT="10072" marB="10072" anchor="ctr"/>
                </a:tc>
                <a:tc>
                  <a:txBody>
                    <a:bodyPr/>
                    <a:lstStyle/>
                    <a:p>
                      <a:pPr algn="l" fontAlgn="auto"/>
                      <a:r>
                        <a:rPr lang="tr-TR" sz="900" b="0">
                          <a:effectLst/>
                        </a:rPr>
                        <a:t>3.94</a:t>
                      </a:r>
                    </a:p>
                  </a:txBody>
                  <a:tcPr marL="20144" marR="20144" marT="10072" marB="10072" anchor="ctr"/>
                </a:tc>
                <a:tc>
                  <a:txBody>
                    <a:bodyPr/>
                    <a:lstStyle/>
                    <a:p>
                      <a:pPr algn="l" fontAlgn="auto"/>
                      <a:r>
                        <a:rPr lang="tr-TR" sz="900" b="0">
                          <a:effectLst/>
                        </a:rPr>
                        <a:t>4.01</a:t>
                      </a:r>
                    </a:p>
                  </a:txBody>
                  <a:tcPr marL="20144" marR="20144" marT="10072" marB="10072" anchor="ctr"/>
                </a:tc>
                <a:tc>
                  <a:txBody>
                    <a:bodyPr/>
                    <a:lstStyle/>
                    <a:p>
                      <a:pPr algn="l" fontAlgn="auto"/>
                      <a:r>
                        <a:rPr lang="tr-TR" sz="900" b="0">
                          <a:effectLst/>
                        </a:rPr>
                        <a:t>3.16</a:t>
                      </a:r>
                    </a:p>
                  </a:txBody>
                  <a:tcPr marL="20144" marR="20144" marT="10072" marB="10072" anchor="ctr"/>
                </a:tc>
                <a:tc>
                  <a:txBody>
                    <a:bodyPr/>
                    <a:lstStyle/>
                    <a:p>
                      <a:pPr algn="l" fontAlgn="auto"/>
                      <a:r>
                        <a:rPr lang="tr-TR" sz="900" b="0">
                          <a:effectLst/>
                        </a:rPr>
                        <a:t>3.39</a:t>
                      </a:r>
                    </a:p>
                  </a:txBody>
                  <a:tcPr marL="20144" marR="20144" marT="10072" marB="10072" anchor="ctr"/>
                </a:tc>
                <a:tc>
                  <a:txBody>
                    <a:bodyPr/>
                    <a:lstStyle/>
                    <a:p>
                      <a:pPr algn="l" fontAlgn="auto"/>
                      <a:r>
                        <a:rPr lang="tr-TR" sz="900" b="0">
                          <a:effectLst/>
                        </a:rPr>
                        <a:t>3.27</a:t>
                      </a:r>
                    </a:p>
                  </a:txBody>
                  <a:tcPr marL="20144" marR="20144" marT="10072" marB="10072" anchor="ctr"/>
                </a:tc>
                <a:tc>
                  <a:txBody>
                    <a:bodyPr/>
                    <a:lstStyle/>
                    <a:p>
                      <a:pPr algn="l" fontAlgn="auto"/>
                      <a:r>
                        <a:rPr lang="tr-TR" sz="900" b="0">
                          <a:effectLst/>
                        </a:rPr>
                        <a:t>3.29</a:t>
                      </a:r>
                    </a:p>
                  </a:txBody>
                  <a:tcPr marL="20144" marR="20144" marT="10072" marB="10072" anchor="ctr"/>
                </a:tc>
                <a:tc>
                  <a:txBody>
                    <a:bodyPr/>
                    <a:lstStyle/>
                    <a:p>
                      <a:pPr algn="l" fontAlgn="auto"/>
                      <a:r>
                        <a:rPr lang="tr-TR" sz="900" b="0">
                          <a:effectLst/>
                        </a:rPr>
                        <a:t>3.24</a:t>
                      </a:r>
                    </a:p>
                  </a:txBody>
                  <a:tcPr marL="20144" marR="20144" marT="10072" marB="10072" anchor="ctr"/>
                </a:tc>
                <a:tc>
                  <a:txBody>
                    <a:bodyPr/>
                    <a:lstStyle/>
                    <a:p>
                      <a:pPr algn="l" fontAlgn="auto"/>
                      <a:r>
                        <a:rPr lang="tr-TR" sz="900" b="0">
                          <a:effectLst/>
                        </a:rPr>
                        <a:t>3.8</a:t>
                      </a:r>
                    </a:p>
                  </a:txBody>
                  <a:tcPr marL="20144" marR="20144" marT="10072" marB="10072" anchor="ctr"/>
                </a:tc>
                <a:tc>
                  <a:txBody>
                    <a:bodyPr/>
                    <a:lstStyle/>
                    <a:p>
                      <a:pPr algn="l" fontAlgn="auto"/>
                      <a:r>
                        <a:rPr lang="tr-TR" sz="900" b="0">
                          <a:effectLst/>
                        </a:rPr>
                        <a:t>3.23</a:t>
                      </a:r>
                    </a:p>
                  </a:txBody>
                  <a:tcPr marL="20144" marR="20144" marT="10072" marB="10072" anchor="ctr"/>
                </a:tc>
                <a:tc>
                  <a:txBody>
                    <a:bodyPr/>
                    <a:lstStyle/>
                    <a:p>
                      <a:pPr algn="l" fontAlgn="auto"/>
                      <a:r>
                        <a:rPr lang="tr-TR" sz="900" b="0">
                          <a:effectLst/>
                        </a:rPr>
                        <a:t>2.79</a:t>
                      </a:r>
                    </a:p>
                  </a:txBody>
                  <a:tcPr marL="20144" marR="20144" marT="10072" marB="10072" anchor="ctr"/>
                </a:tc>
                <a:extLst>
                  <a:ext uri="{0D108BD9-81ED-4DB2-BD59-A6C34878D82A}">
                    <a16:rowId xmlns:a16="http://schemas.microsoft.com/office/drawing/2014/main" val="681542443"/>
                  </a:ext>
                </a:extLst>
              </a:tr>
              <a:tr h="261795">
                <a:tc>
                  <a:txBody>
                    <a:bodyPr/>
                    <a:lstStyle/>
                    <a:p>
                      <a:pPr algn="l" fontAlgn="auto"/>
                      <a:r>
                        <a:rPr lang="tr-TR" sz="900" b="0">
                          <a:effectLst/>
                        </a:rPr>
                        <a:t>Albümin (g/L)</a:t>
                      </a:r>
                    </a:p>
                  </a:txBody>
                  <a:tcPr marL="20144" marR="20144" marT="10072" marB="10072" anchor="ctr"/>
                </a:tc>
                <a:tc>
                  <a:txBody>
                    <a:bodyPr/>
                    <a:lstStyle/>
                    <a:p>
                      <a:pPr algn="l" fontAlgn="auto"/>
                      <a:r>
                        <a:rPr lang="tr-TR" sz="900" b="0">
                          <a:effectLst/>
                        </a:rPr>
                        <a:t>49.4</a:t>
                      </a:r>
                    </a:p>
                  </a:txBody>
                  <a:tcPr marL="20144" marR="20144" marT="10072" marB="10072" anchor="ctr"/>
                </a:tc>
                <a:tc>
                  <a:txBody>
                    <a:bodyPr/>
                    <a:lstStyle/>
                    <a:p>
                      <a:pPr algn="l" fontAlgn="auto"/>
                      <a:r>
                        <a:rPr lang="tr-TR" sz="900" b="0">
                          <a:effectLst/>
                        </a:rPr>
                        <a:t>40.7</a:t>
                      </a:r>
                    </a:p>
                  </a:txBody>
                  <a:tcPr marL="20144" marR="20144" marT="10072" marB="10072" anchor="ctr"/>
                </a:tc>
                <a:tc>
                  <a:txBody>
                    <a:bodyPr/>
                    <a:lstStyle/>
                    <a:p>
                      <a:pPr algn="l" fontAlgn="auto"/>
                      <a:r>
                        <a:rPr lang="tr-TR" sz="900" b="0">
                          <a:effectLst/>
                        </a:rPr>
                        <a:t>45.8</a:t>
                      </a:r>
                    </a:p>
                  </a:txBody>
                  <a:tcPr marL="20144" marR="20144" marT="10072" marB="10072" anchor="ctr"/>
                </a:tc>
                <a:tc>
                  <a:txBody>
                    <a:bodyPr/>
                    <a:lstStyle/>
                    <a:p>
                      <a:pPr algn="l" fontAlgn="auto"/>
                      <a:r>
                        <a:rPr lang="tr-TR" sz="900" b="0">
                          <a:effectLst/>
                        </a:rPr>
                        <a:t>38</a:t>
                      </a:r>
                    </a:p>
                  </a:txBody>
                  <a:tcPr marL="20144" marR="20144" marT="10072" marB="10072" anchor="ctr"/>
                </a:tc>
                <a:tc>
                  <a:txBody>
                    <a:bodyPr/>
                    <a:lstStyle/>
                    <a:p>
                      <a:pPr algn="l" fontAlgn="auto"/>
                      <a:r>
                        <a:rPr lang="tr-TR" sz="900" b="0">
                          <a:effectLst/>
                        </a:rPr>
                        <a:t>45.1</a:t>
                      </a:r>
                    </a:p>
                  </a:txBody>
                  <a:tcPr marL="20144" marR="20144" marT="10072" marB="10072" anchor="ctr"/>
                </a:tc>
                <a:tc>
                  <a:txBody>
                    <a:bodyPr/>
                    <a:lstStyle/>
                    <a:p>
                      <a:pPr algn="l" fontAlgn="auto"/>
                      <a:r>
                        <a:rPr lang="tr-TR" sz="900" b="0">
                          <a:effectLst/>
                        </a:rPr>
                        <a:t>46.7</a:t>
                      </a:r>
                    </a:p>
                  </a:txBody>
                  <a:tcPr marL="20144" marR="20144" marT="10072" marB="10072" anchor="ctr"/>
                </a:tc>
                <a:tc>
                  <a:txBody>
                    <a:bodyPr/>
                    <a:lstStyle/>
                    <a:p>
                      <a:pPr algn="l" fontAlgn="auto"/>
                      <a:r>
                        <a:rPr lang="tr-TR" sz="900" b="0">
                          <a:effectLst/>
                        </a:rPr>
                        <a:t>42.45</a:t>
                      </a:r>
                    </a:p>
                  </a:txBody>
                  <a:tcPr marL="20144" marR="20144" marT="10072" marB="10072" anchor="ctr"/>
                </a:tc>
                <a:tc>
                  <a:txBody>
                    <a:bodyPr/>
                    <a:lstStyle/>
                    <a:p>
                      <a:pPr algn="l" fontAlgn="auto"/>
                      <a:r>
                        <a:rPr lang="tr-TR" sz="900" b="0">
                          <a:effectLst/>
                        </a:rPr>
                        <a:t>44.42</a:t>
                      </a:r>
                    </a:p>
                  </a:txBody>
                  <a:tcPr marL="20144" marR="20144" marT="10072" marB="10072" anchor="ctr"/>
                </a:tc>
                <a:tc>
                  <a:txBody>
                    <a:bodyPr/>
                    <a:lstStyle/>
                    <a:p>
                      <a:pPr algn="l" fontAlgn="auto"/>
                      <a:r>
                        <a:rPr lang="tr-TR" sz="900" b="0">
                          <a:effectLst/>
                        </a:rPr>
                        <a:t>42.5</a:t>
                      </a:r>
                    </a:p>
                  </a:txBody>
                  <a:tcPr marL="20144" marR="20144" marT="10072" marB="10072" anchor="ctr"/>
                </a:tc>
                <a:tc>
                  <a:txBody>
                    <a:bodyPr/>
                    <a:lstStyle/>
                    <a:p>
                      <a:pPr algn="l" fontAlgn="auto"/>
                      <a:r>
                        <a:rPr lang="tr-TR" sz="900" b="0">
                          <a:effectLst/>
                        </a:rPr>
                        <a:t>43.95</a:t>
                      </a:r>
                    </a:p>
                  </a:txBody>
                  <a:tcPr marL="20144" marR="20144" marT="10072" marB="10072" anchor="ctr"/>
                </a:tc>
                <a:extLst>
                  <a:ext uri="{0D108BD9-81ED-4DB2-BD59-A6C34878D82A}">
                    <a16:rowId xmlns:a16="http://schemas.microsoft.com/office/drawing/2014/main" val="3484759666"/>
                  </a:ext>
                </a:extLst>
              </a:tr>
              <a:tr h="261795">
                <a:tc>
                  <a:txBody>
                    <a:bodyPr/>
                    <a:lstStyle/>
                    <a:p>
                      <a:pPr algn="l" fontAlgn="auto"/>
                      <a:r>
                        <a:rPr lang="tr-TR" sz="900" b="0">
                          <a:effectLst/>
                        </a:rPr>
                        <a:t>Ürik asit (umol/L)</a:t>
                      </a:r>
                    </a:p>
                  </a:txBody>
                  <a:tcPr marL="20144" marR="20144" marT="10072" marB="10072" anchor="ctr"/>
                </a:tc>
                <a:tc>
                  <a:txBody>
                    <a:bodyPr/>
                    <a:lstStyle/>
                    <a:p>
                      <a:pPr algn="l" fontAlgn="auto"/>
                      <a:r>
                        <a:rPr lang="tr-TR" sz="900" b="0">
                          <a:effectLst/>
                        </a:rPr>
                        <a:t>456</a:t>
                      </a:r>
                    </a:p>
                  </a:txBody>
                  <a:tcPr marL="20144" marR="20144" marT="10072" marB="10072" anchor="ctr"/>
                </a:tc>
                <a:tc>
                  <a:txBody>
                    <a:bodyPr/>
                    <a:lstStyle/>
                    <a:p>
                      <a:pPr algn="l" fontAlgn="auto"/>
                      <a:r>
                        <a:rPr lang="tr-TR" sz="900" b="0">
                          <a:effectLst/>
                        </a:rPr>
                        <a:t>562</a:t>
                      </a:r>
                    </a:p>
                  </a:txBody>
                  <a:tcPr marL="20144" marR="20144" marT="10072" marB="10072" anchor="ctr"/>
                </a:tc>
                <a:tc>
                  <a:txBody>
                    <a:bodyPr/>
                    <a:lstStyle/>
                    <a:p>
                      <a:pPr algn="l" fontAlgn="auto"/>
                      <a:r>
                        <a:rPr lang="tr-TR" sz="900" b="0">
                          <a:effectLst/>
                        </a:rPr>
                        <a:t>321</a:t>
                      </a:r>
                    </a:p>
                  </a:txBody>
                  <a:tcPr marL="20144" marR="20144" marT="10072" marB="10072" anchor="ctr"/>
                </a:tc>
                <a:tc>
                  <a:txBody>
                    <a:bodyPr/>
                    <a:lstStyle/>
                    <a:p>
                      <a:pPr algn="l" fontAlgn="auto"/>
                      <a:r>
                        <a:rPr lang="tr-TR" sz="900" b="0">
                          <a:effectLst/>
                        </a:rPr>
                        <a:t>417</a:t>
                      </a:r>
                    </a:p>
                  </a:txBody>
                  <a:tcPr marL="20144" marR="20144" marT="10072" marB="10072" anchor="ctr"/>
                </a:tc>
                <a:tc>
                  <a:txBody>
                    <a:bodyPr/>
                    <a:lstStyle/>
                    <a:p>
                      <a:pPr algn="l" fontAlgn="auto"/>
                      <a:r>
                        <a:rPr lang="tr-TR" sz="900" b="0">
                          <a:effectLst/>
                        </a:rPr>
                        <a:t>290</a:t>
                      </a:r>
                    </a:p>
                  </a:txBody>
                  <a:tcPr marL="20144" marR="20144" marT="10072" marB="10072" anchor="ctr"/>
                </a:tc>
                <a:tc>
                  <a:txBody>
                    <a:bodyPr/>
                    <a:lstStyle/>
                    <a:p>
                      <a:pPr algn="l" fontAlgn="auto"/>
                      <a:r>
                        <a:rPr lang="tr-TR" sz="900" b="0">
                          <a:effectLst/>
                        </a:rPr>
                        <a:t>336</a:t>
                      </a:r>
                    </a:p>
                  </a:txBody>
                  <a:tcPr marL="20144" marR="20144" marT="10072" marB="10072" anchor="ctr"/>
                </a:tc>
                <a:tc>
                  <a:txBody>
                    <a:bodyPr/>
                    <a:lstStyle/>
                    <a:p>
                      <a:pPr algn="l" fontAlgn="auto"/>
                      <a:r>
                        <a:rPr lang="tr-TR" sz="900" b="0">
                          <a:effectLst/>
                        </a:rPr>
                        <a:t>287.6</a:t>
                      </a:r>
                    </a:p>
                  </a:txBody>
                  <a:tcPr marL="20144" marR="20144" marT="10072" marB="10072" anchor="ctr"/>
                </a:tc>
                <a:tc>
                  <a:txBody>
                    <a:bodyPr/>
                    <a:lstStyle/>
                    <a:p>
                      <a:pPr algn="l" fontAlgn="auto"/>
                      <a:r>
                        <a:rPr lang="tr-TR" sz="900" b="0">
                          <a:effectLst/>
                        </a:rPr>
                        <a:t>350.4</a:t>
                      </a:r>
                    </a:p>
                  </a:txBody>
                  <a:tcPr marL="20144" marR="20144" marT="10072" marB="10072" anchor="ctr"/>
                </a:tc>
                <a:tc>
                  <a:txBody>
                    <a:bodyPr/>
                    <a:lstStyle/>
                    <a:p>
                      <a:pPr algn="l" fontAlgn="auto"/>
                      <a:r>
                        <a:rPr lang="tr-TR" sz="900" b="0">
                          <a:effectLst/>
                        </a:rPr>
                        <a:t>319.91</a:t>
                      </a:r>
                    </a:p>
                  </a:txBody>
                  <a:tcPr marL="20144" marR="20144" marT="10072" marB="10072" anchor="ctr"/>
                </a:tc>
                <a:tc>
                  <a:txBody>
                    <a:bodyPr/>
                    <a:lstStyle/>
                    <a:p>
                      <a:pPr algn="l" fontAlgn="auto"/>
                      <a:r>
                        <a:rPr lang="tr-TR" sz="900" b="0">
                          <a:effectLst/>
                        </a:rPr>
                        <a:t>464.1</a:t>
                      </a:r>
                    </a:p>
                  </a:txBody>
                  <a:tcPr marL="20144" marR="20144" marT="10072" marB="10072" anchor="ctr"/>
                </a:tc>
                <a:extLst>
                  <a:ext uri="{0D108BD9-81ED-4DB2-BD59-A6C34878D82A}">
                    <a16:rowId xmlns:a16="http://schemas.microsoft.com/office/drawing/2014/main" val="1554980717"/>
                  </a:ext>
                </a:extLst>
              </a:tr>
              <a:tr h="261795">
                <a:tc>
                  <a:txBody>
                    <a:bodyPr/>
                    <a:lstStyle/>
                    <a:p>
                      <a:pPr algn="l" fontAlgn="auto"/>
                      <a:r>
                        <a:rPr lang="tr-TR" sz="900" b="0">
                          <a:effectLst/>
                        </a:rPr>
                        <a:t>Kreatinin (umol/L)</a:t>
                      </a:r>
                    </a:p>
                  </a:txBody>
                  <a:tcPr marL="20144" marR="20144" marT="10072" marB="10072" anchor="ctr"/>
                </a:tc>
                <a:tc>
                  <a:txBody>
                    <a:bodyPr/>
                    <a:lstStyle/>
                    <a:p>
                      <a:pPr algn="l" fontAlgn="auto"/>
                      <a:r>
                        <a:rPr lang="tr-TR" sz="900" b="0">
                          <a:effectLst/>
                        </a:rPr>
                        <a:t>59</a:t>
                      </a:r>
                    </a:p>
                  </a:txBody>
                  <a:tcPr marL="20144" marR="20144" marT="10072" marB="10072" anchor="ctr"/>
                </a:tc>
                <a:tc>
                  <a:txBody>
                    <a:bodyPr/>
                    <a:lstStyle/>
                    <a:p>
                      <a:pPr algn="l" fontAlgn="auto"/>
                      <a:r>
                        <a:rPr lang="tr-TR" sz="900" b="0">
                          <a:effectLst/>
                        </a:rPr>
                        <a:t>73</a:t>
                      </a:r>
                    </a:p>
                  </a:txBody>
                  <a:tcPr marL="20144" marR="20144" marT="10072" marB="10072" anchor="ctr"/>
                </a:tc>
                <a:tc>
                  <a:txBody>
                    <a:bodyPr/>
                    <a:lstStyle/>
                    <a:p>
                      <a:pPr algn="l" fontAlgn="auto"/>
                      <a:r>
                        <a:rPr lang="tr-TR" sz="900" b="0">
                          <a:effectLst/>
                        </a:rPr>
                        <a:t>50</a:t>
                      </a:r>
                    </a:p>
                  </a:txBody>
                  <a:tcPr marL="20144" marR="20144" marT="10072" marB="10072" anchor="ctr"/>
                </a:tc>
                <a:tc>
                  <a:txBody>
                    <a:bodyPr/>
                    <a:lstStyle/>
                    <a:p>
                      <a:pPr algn="l" fontAlgn="auto"/>
                      <a:r>
                        <a:rPr lang="tr-TR" sz="900" b="0">
                          <a:effectLst/>
                        </a:rPr>
                        <a:t>47</a:t>
                      </a:r>
                    </a:p>
                  </a:txBody>
                  <a:tcPr marL="20144" marR="20144" marT="10072" marB="10072" anchor="ctr"/>
                </a:tc>
                <a:tc>
                  <a:txBody>
                    <a:bodyPr/>
                    <a:lstStyle/>
                    <a:p>
                      <a:pPr algn="l" fontAlgn="auto"/>
                      <a:r>
                        <a:rPr lang="tr-TR" sz="900" b="0">
                          <a:effectLst/>
                        </a:rPr>
                        <a:t>53</a:t>
                      </a:r>
                    </a:p>
                  </a:txBody>
                  <a:tcPr marL="20144" marR="20144" marT="10072" marB="10072" anchor="ctr"/>
                </a:tc>
                <a:tc>
                  <a:txBody>
                    <a:bodyPr/>
                    <a:lstStyle/>
                    <a:p>
                      <a:pPr algn="l" fontAlgn="auto"/>
                      <a:r>
                        <a:rPr lang="tr-TR" sz="900" b="0">
                          <a:effectLst/>
                        </a:rPr>
                        <a:t>54</a:t>
                      </a:r>
                    </a:p>
                  </a:txBody>
                  <a:tcPr marL="20144" marR="20144" marT="10072" marB="10072" anchor="ctr"/>
                </a:tc>
                <a:tc>
                  <a:txBody>
                    <a:bodyPr/>
                    <a:lstStyle/>
                    <a:p>
                      <a:pPr algn="l" fontAlgn="auto"/>
                      <a:r>
                        <a:rPr lang="tr-TR" sz="900" b="0">
                          <a:effectLst/>
                        </a:rPr>
                        <a:t>49.16</a:t>
                      </a:r>
                    </a:p>
                  </a:txBody>
                  <a:tcPr marL="20144" marR="20144" marT="10072" marB="10072" anchor="ctr"/>
                </a:tc>
                <a:tc>
                  <a:txBody>
                    <a:bodyPr/>
                    <a:lstStyle/>
                    <a:p>
                      <a:pPr algn="l" fontAlgn="auto"/>
                      <a:r>
                        <a:rPr lang="tr-TR" sz="900" b="0">
                          <a:effectLst/>
                        </a:rPr>
                        <a:t>48.41</a:t>
                      </a:r>
                    </a:p>
                  </a:txBody>
                  <a:tcPr marL="20144" marR="20144" marT="10072" marB="10072" anchor="ctr"/>
                </a:tc>
                <a:tc>
                  <a:txBody>
                    <a:bodyPr/>
                    <a:lstStyle/>
                    <a:p>
                      <a:pPr algn="l" fontAlgn="auto"/>
                      <a:r>
                        <a:rPr lang="tr-TR" sz="900" b="0">
                          <a:effectLst/>
                        </a:rPr>
                        <a:t>53.1</a:t>
                      </a:r>
                    </a:p>
                  </a:txBody>
                  <a:tcPr marL="20144" marR="20144" marT="10072" marB="10072" anchor="ctr"/>
                </a:tc>
                <a:tc>
                  <a:txBody>
                    <a:bodyPr/>
                    <a:lstStyle/>
                    <a:p>
                      <a:pPr algn="l" fontAlgn="auto"/>
                      <a:r>
                        <a:rPr lang="tr-TR" sz="900" b="0" dirty="0">
                          <a:effectLst/>
                        </a:rPr>
                        <a:t>45.9</a:t>
                      </a:r>
                    </a:p>
                  </a:txBody>
                  <a:tcPr marL="20144" marR="20144" marT="10072" marB="10072" anchor="ctr"/>
                </a:tc>
                <a:extLst>
                  <a:ext uri="{0D108BD9-81ED-4DB2-BD59-A6C34878D82A}">
                    <a16:rowId xmlns:a16="http://schemas.microsoft.com/office/drawing/2014/main" val="60035325"/>
                  </a:ext>
                </a:extLst>
              </a:tr>
            </a:tbl>
          </a:graphicData>
        </a:graphic>
      </p:graphicFrame>
      <p:sp>
        <p:nvSpPr>
          <p:cNvPr id="11" name="Metin kutusu 10">
            <a:extLst>
              <a:ext uri="{FF2B5EF4-FFF2-40B4-BE49-F238E27FC236}">
                <a16:creationId xmlns:a16="http://schemas.microsoft.com/office/drawing/2014/main" id="{4EFCE3F2-1C38-5A6C-C454-FC22514FB638}"/>
              </a:ext>
            </a:extLst>
          </p:cNvPr>
          <p:cNvSpPr txBox="1"/>
          <p:nvPr/>
        </p:nvSpPr>
        <p:spPr>
          <a:xfrm>
            <a:off x="122829" y="272955"/>
            <a:ext cx="5414880" cy="646331"/>
          </a:xfrm>
          <a:prstGeom prst="rect">
            <a:avLst/>
          </a:prstGeom>
          <a:noFill/>
        </p:spPr>
        <p:txBody>
          <a:bodyPr wrap="none" rtlCol="0">
            <a:spAutoFit/>
          </a:bodyPr>
          <a:lstStyle/>
          <a:p>
            <a:r>
              <a:rPr lang="tr-TR" dirty="0"/>
              <a:t>Tablo 1 Tedavi öncesi ve sonrası laboratuvar bulguları</a:t>
            </a:r>
          </a:p>
          <a:p>
            <a:endParaRPr lang="tr-TR" dirty="0"/>
          </a:p>
        </p:txBody>
      </p:sp>
    </p:spTree>
    <p:extLst>
      <p:ext uri="{BB962C8B-B14F-4D97-AF65-F5344CB8AC3E}">
        <p14:creationId xmlns:p14="http://schemas.microsoft.com/office/powerpoint/2010/main" val="965084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F66B6B-95C5-49DB-F532-89FE3FC2D73D}"/>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4</a:t>
            </a:r>
            <a:br>
              <a:rPr lang="tr-TR" sz="4400" b="0" i="0" dirty="0">
                <a:solidFill>
                  <a:srgbClr val="734126"/>
                </a:solidFill>
                <a:effectLst/>
                <a:latin typeface="Cambria" panose="02040503050406030204" pitchFamily="18" charset="0"/>
              </a:rPr>
            </a:br>
            <a:endParaRPr lang="tr-TR" dirty="0"/>
          </a:p>
        </p:txBody>
      </p:sp>
      <p:sp>
        <p:nvSpPr>
          <p:cNvPr id="3" name="İçerik Yer Tutucusu 2">
            <a:extLst>
              <a:ext uri="{FF2B5EF4-FFF2-40B4-BE49-F238E27FC236}">
                <a16:creationId xmlns:a16="http://schemas.microsoft.com/office/drawing/2014/main" id="{1C2B3E0D-F050-88C0-BDBD-0AD000DC2F59}"/>
              </a:ext>
            </a:extLst>
          </p:cNvPr>
          <p:cNvSpPr>
            <a:spLocks noGrp="1"/>
          </p:cNvSpPr>
          <p:nvPr>
            <p:ph idx="1"/>
          </p:nvPr>
        </p:nvSpPr>
        <p:spPr/>
        <p:txBody>
          <a:bodyPr>
            <a:normAutofit fontScale="92500" lnSpcReduction="20000"/>
          </a:bodyPr>
          <a:lstStyle/>
          <a:p>
            <a:pPr algn="l"/>
            <a:r>
              <a:rPr lang="tr-TR" b="0" i="0" dirty="0">
                <a:solidFill>
                  <a:srgbClr val="212121"/>
                </a:solidFill>
                <a:effectLst/>
                <a:latin typeface="Cambria" panose="02040503050406030204" pitchFamily="18" charset="0"/>
              </a:rPr>
              <a:t>55 yaşında menopoz sonrası kadına 20 yıldır SUI tanısı konuldu. </a:t>
            </a:r>
          </a:p>
          <a:p>
            <a:pPr algn="l"/>
            <a:r>
              <a:rPr lang="tr-TR" b="0" i="0" dirty="0">
                <a:solidFill>
                  <a:srgbClr val="212121"/>
                </a:solidFill>
                <a:effectLst/>
                <a:latin typeface="Cambria" panose="02040503050406030204" pitchFamily="18" charset="0"/>
              </a:rPr>
              <a:t>1990 yılında indüksiyonlu doğumun başarısızlıkla sonuçlanması nedeniyle sezaryen ile doğum yapmış ve fetal ağırlığı 3650 </a:t>
            </a:r>
            <a:r>
              <a:rPr lang="tr-TR" b="0" i="0" dirty="0" err="1">
                <a:solidFill>
                  <a:srgbClr val="212121"/>
                </a:solidFill>
                <a:effectLst/>
                <a:latin typeface="Cambria" panose="02040503050406030204" pitchFamily="18" charset="0"/>
              </a:rPr>
              <a:t>gr</a:t>
            </a:r>
            <a:r>
              <a:rPr lang="tr-TR" b="0" i="0" dirty="0">
                <a:solidFill>
                  <a:srgbClr val="212121"/>
                </a:solidFill>
                <a:effectLst/>
                <a:latin typeface="Cambria" panose="02040503050406030204" pitchFamily="18" charset="0"/>
              </a:rPr>
              <a:t> olan bir bebek dünyaya getirmiştir. </a:t>
            </a:r>
          </a:p>
          <a:p>
            <a:pPr algn="l"/>
            <a:r>
              <a:rPr lang="tr-TR" b="0" i="0" dirty="0">
                <a:solidFill>
                  <a:srgbClr val="212121"/>
                </a:solidFill>
                <a:effectLst/>
                <a:latin typeface="Cambria" panose="02040503050406030204" pitchFamily="18" charset="0"/>
              </a:rPr>
              <a:t>Öksürük ve koşma ile idrar kaçırma semptomlarının gelişmesinin üzerinden 20 yıl geçti.</a:t>
            </a:r>
          </a:p>
          <a:p>
            <a:pPr algn="l"/>
            <a:r>
              <a:rPr lang="tr-TR" b="0" i="0" dirty="0">
                <a:solidFill>
                  <a:srgbClr val="212121"/>
                </a:solidFill>
                <a:effectLst/>
                <a:latin typeface="Cambria" panose="02040503050406030204" pitchFamily="18" charset="0"/>
              </a:rPr>
              <a:t> Sık, acil ve ağrılı idrara çıkma şikayeti yok. </a:t>
            </a:r>
          </a:p>
          <a:p>
            <a:pPr algn="l"/>
            <a:r>
              <a:rPr lang="tr-TR" b="0" i="0" dirty="0">
                <a:solidFill>
                  <a:srgbClr val="212121"/>
                </a:solidFill>
                <a:effectLst/>
                <a:latin typeface="Cambria" panose="02040503050406030204" pitchFamily="18" charset="0"/>
              </a:rPr>
              <a:t>1 saatlik idrar pedi testinde idrar kaçağı 7,3 ​​</a:t>
            </a:r>
            <a:r>
              <a:rPr lang="tr-TR" b="0" i="0" dirty="0" err="1">
                <a:solidFill>
                  <a:srgbClr val="212121"/>
                </a:solidFill>
                <a:effectLst/>
                <a:latin typeface="Cambria" panose="02040503050406030204" pitchFamily="18" charset="0"/>
              </a:rPr>
              <a:t>gr</a:t>
            </a:r>
            <a:r>
              <a:rPr lang="tr-TR" b="0" i="0" dirty="0">
                <a:solidFill>
                  <a:srgbClr val="212121"/>
                </a:solidFill>
                <a:effectLst/>
                <a:latin typeface="Cambria" panose="02040503050406030204" pitchFamily="18" charset="0"/>
              </a:rPr>
              <a:t> idi. </a:t>
            </a:r>
          </a:p>
          <a:p>
            <a:pPr algn="l"/>
            <a:r>
              <a:rPr lang="tr-TR" b="0" i="0" dirty="0">
                <a:solidFill>
                  <a:srgbClr val="212121"/>
                </a:solidFill>
                <a:effectLst/>
                <a:latin typeface="Cambria" panose="02040503050406030204" pitchFamily="18" charset="0"/>
              </a:rPr>
              <a:t>Boy: 153 cm, Kilo: 66,8 kg, BMI: 28,53.</a:t>
            </a:r>
          </a:p>
          <a:p>
            <a:pPr algn="l"/>
            <a:r>
              <a:rPr lang="tr-TR" b="0" i="0" dirty="0">
                <a:solidFill>
                  <a:srgbClr val="212121"/>
                </a:solidFill>
                <a:effectLst/>
                <a:latin typeface="Cambria" panose="02040503050406030204" pitchFamily="18" charset="0"/>
              </a:rPr>
              <a:t> Pelvik muayene: Rahim ve vajina duvarlarında belirgin bir sarkma görülmedi.</a:t>
            </a:r>
          </a:p>
          <a:p>
            <a:pPr algn="l"/>
            <a:r>
              <a:rPr lang="tr-TR" b="0" i="0" dirty="0">
                <a:solidFill>
                  <a:srgbClr val="212121"/>
                </a:solidFill>
                <a:effectLst/>
                <a:latin typeface="Cambria" panose="02040503050406030204" pitchFamily="18" charset="0"/>
              </a:rPr>
              <a:t> </a:t>
            </a:r>
            <a:r>
              <a:rPr lang="tr-TR" b="0" i="0" dirty="0" err="1">
                <a:solidFill>
                  <a:srgbClr val="212121"/>
                </a:solidFill>
                <a:effectLst/>
                <a:latin typeface="Cambria" panose="02040503050406030204" pitchFamily="18" charset="0"/>
              </a:rPr>
              <a:t>Kupperman'ın</a:t>
            </a:r>
            <a:r>
              <a:rPr lang="tr-TR" b="0" i="0" dirty="0">
                <a:solidFill>
                  <a:srgbClr val="212121"/>
                </a:solidFill>
                <a:effectLst/>
                <a:latin typeface="Cambria" panose="02040503050406030204" pitchFamily="18" charset="0"/>
              </a:rPr>
              <a:t> puanı: 10 puan. </a:t>
            </a:r>
            <a:endParaRPr lang="tr-TR" dirty="0"/>
          </a:p>
        </p:txBody>
      </p:sp>
    </p:spTree>
    <p:extLst>
      <p:ext uri="{BB962C8B-B14F-4D97-AF65-F5344CB8AC3E}">
        <p14:creationId xmlns:p14="http://schemas.microsoft.com/office/powerpoint/2010/main" val="3254805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E93E21-15CF-7767-478C-CB26CE83C206}"/>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4</a:t>
            </a:r>
            <a:endParaRPr lang="tr-TR" dirty="0"/>
          </a:p>
        </p:txBody>
      </p:sp>
      <p:sp>
        <p:nvSpPr>
          <p:cNvPr id="3" name="İçerik Yer Tutucusu 2">
            <a:extLst>
              <a:ext uri="{FF2B5EF4-FFF2-40B4-BE49-F238E27FC236}">
                <a16:creationId xmlns:a16="http://schemas.microsoft.com/office/drawing/2014/main" id="{6EF148B0-3418-B17D-5677-98B2CEBB71E9}"/>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4 haftalık ketojenik diyet tedavisinin ardından sonuçlar Şekil 1'de gösterilmektedir. </a:t>
            </a:r>
          </a:p>
          <a:p>
            <a:r>
              <a:rPr lang="tr-TR" b="0" i="0" dirty="0">
                <a:solidFill>
                  <a:srgbClr val="212121"/>
                </a:solidFill>
                <a:effectLst/>
                <a:latin typeface="Cambria" panose="02040503050406030204" pitchFamily="18" charset="0"/>
              </a:rPr>
              <a:t> 5,2 kg kilo ve vücut yağının %0,7'sini kaybetti. </a:t>
            </a:r>
          </a:p>
          <a:p>
            <a:r>
              <a:rPr lang="tr-TR" b="0" i="0" dirty="0" err="1">
                <a:solidFill>
                  <a:srgbClr val="212121"/>
                </a:solidFill>
                <a:effectLst/>
                <a:latin typeface="Cambria" panose="02040503050406030204" pitchFamily="18" charset="0"/>
              </a:rPr>
              <a:t>BMI'si</a:t>
            </a:r>
            <a:r>
              <a:rPr lang="tr-TR" b="0" i="0" dirty="0">
                <a:solidFill>
                  <a:srgbClr val="212121"/>
                </a:solidFill>
                <a:effectLst/>
                <a:latin typeface="Cambria" panose="02040503050406030204" pitchFamily="18" charset="0"/>
              </a:rPr>
              <a:t> 2,22 azaldı ve iç organ yağ alanı 6 cm2 azaldı ve vücut iskelet kası oranı %2,54 arttı.</a:t>
            </a:r>
          </a:p>
          <a:p>
            <a:r>
              <a:rPr lang="tr-TR" b="0" i="0" dirty="0">
                <a:solidFill>
                  <a:srgbClr val="212121"/>
                </a:solidFill>
                <a:effectLst/>
                <a:latin typeface="Cambria" panose="02040503050406030204" pitchFamily="18" charset="0"/>
              </a:rPr>
              <a:t> Bilinçli idrar kaçırma durumu eskisine göre açıkça daha iyi. </a:t>
            </a:r>
          </a:p>
          <a:p>
            <a:r>
              <a:rPr lang="tr-TR" b="0" i="0" dirty="0">
                <a:solidFill>
                  <a:srgbClr val="212121"/>
                </a:solidFill>
                <a:effectLst/>
                <a:latin typeface="Cambria" panose="02040503050406030204" pitchFamily="18" charset="0"/>
              </a:rPr>
              <a:t>Bir saatlik idrar pedi testinden sonra: 2,2 g. </a:t>
            </a:r>
          </a:p>
          <a:p>
            <a:r>
              <a:rPr lang="tr-TR" b="0" i="0" dirty="0">
                <a:solidFill>
                  <a:srgbClr val="212121"/>
                </a:solidFill>
                <a:effectLst/>
                <a:latin typeface="Cambria" panose="02040503050406030204" pitchFamily="18" charset="0"/>
              </a:rPr>
              <a:t>Menopoz semptomları açıkça iyileşti ve </a:t>
            </a:r>
            <a:r>
              <a:rPr lang="tr-TR" b="0" i="0" dirty="0" err="1">
                <a:solidFill>
                  <a:srgbClr val="212121"/>
                </a:solidFill>
                <a:effectLst/>
                <a:latin typeface="Cambria" panose="02040503050406030204" pitchFamily="18" charset="0"/>
              </a:rPr>
              <a:t>Kupperman</a:t>
            </a:r>
            <a:r>
              <a:rPr lang="tr-TR" b="0" i="0" dirty="0">
                <a:solidFill>
                  <a:srgbClr val="212121"/>
                </a:solidFill>
                <a:effectLst/>
                <a:latin typeface="Cambria" panose="02040503050406030204" pitchFamily="18" charset="0"/>
              </a:rPr>
              <a:t> skoru 5 puandı.</a:t>
            </a:r>
          </a:p>
          <a:p>
            <a:endParaRPr lang="tr-TR" dirty="0"/>
          </a:p>
        </p:txBody>
      </p:sp>
    </p:spTree>
    <p:extLst>
      <p:ext uri="{BB962C8B-B14F-4D97-AF65-F5344CB8AC3E}">
        <p14:creationId xmlns:p14="http://schemas.microsoft.com/office/powerpoint/2010/main" val="4067885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789112-A427-58D9-33DA-154B4C06B66A}"/>
              </a:ext>
            </a:extLst>
          </p:cNvPr>
          <p:cNvSpPr>
            <a:spLocks noGrp="1"/>
          </p:cNvSpPr>
          <p:nvPr>
            <p:ph type="title"/>
          </p:nvPr>
        </p:nvSpPr>
        <p:spPr/>
        <p:txBody>
          <a:bodyPr/>
          <a:lstStyle/>
          <a:p>
            <a:endParaRPr lang="tr-TR"/>
          </a:p>
        </p:txBody>
      </p:sp>
      <p:pic>
        <p:nvPicPr>
          <p:cNvPr id="5" name="İçerik Yer Tutucusu 4" descr="metin, diyagram, paralel, dikdörtgen içeren bir resim&#10;&#10;Açıklama otomatik olarak oluşturuldu">
            <a:extLst>
              <a:ext uri="{FF2B5EF4-FFF2-40B4-BE49-F238E27FC236}">
                <a16:creationId xmlns:a16="http://schemas.microsoft.com/office/drawing/2014/main" id="{68DFF296-B2D5-65F2-1F12-2CA0AAE8C3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0008" y="0"/>
            <a:ext cx="6908397" cy="5444197"/>
          </a:xfrm>
        </p:spPr>
      </p:pic>
      <p:sp>
        <p:nvSpPr>
          <p:cNvPr id="7" name="Metin kutusu 6">
            <a:extLst>
              <a:ext uri="{FF2B5EF4-FFF2-40B4-BE49-F238E27FC236}">
                <a16:creationId xmlns:a16="http://schemas.microsoft.com/office/drawing/2014/main" id="{84BC2D9F-860E-44A7-196D-49E26A80B54C}"/>
              </a:ext>
            </a:extLst>
          </p:cNvPr>
          <p:cNvSpPr txBox="1"/>
          <p:nvPr/>
        </p:nvSpPr>
        <p:spPr>
          <a:xfrm>
            <a:off x="491319" y="5100527"/>
            <a:ext cx="11013744" cy="1605568"/>
          </a:xfrm>
          <a:prstGeom prst="rect">
            <a:avLst/>
          </a:prstGeom>
          <a:noFill/>
        </p:spPr>
        <p:txBody>
          <a:bodyPr wrap="square">
            <a:spAutoFit/>
          </a:bodyPr>
          <a:lstStyle/>
          <a:p>
            <a:pPr algn="l"/>
            <a:r>
              <a:rPr lang="tr-TR" b="0" i="0" u="sng" dirty="0">
                <a:solidFill>
                  <a:srgbClr val="376FAA"/>
                </a:solidFill>
                <a:effectLst/>
                <a:latin typeface="Cambria" panose="02040503050406030204" pitchFamily="18" charset="0"/>
                <a:hlinkClick r:id="rId3"/>
              </a:rPr>
              <a:t>Şekil 1</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insan vücudu kompozisyonunun analizi. </a:t>
            </a:r>
            <a:r>
              <a:rPr lang="tr-TR" b="1" i="0" dirty="0">
                <a:solidFill>
                  <a:srgbClr val="333333"/>
                </a:solidFill>
                <a:effectLst/>
                <a:latin typeface="Cambria" panose="02040503050406030204" pitchFamily="18" charset="0"/>
              </a:rPr>
              <a:t>A</a:t>
            </a:r>
            <a:r>
              <a:rPr lang="tr-TR" b="0" i="0" dirty="0">
                <a:solidFill>
                  <a:srgbClr val="333333"/>
                </a:solidFill>
                <a:effectLst/>
                <a:latin typeface="Cambria" panose="02040503050406030204" pitchFamily="18" charset="0"/>
              </a:rPr>
              <a:t> Ketojenik diyet tedavisi öncesi ve sonrası vücut ağırlığının karşılaştırılması </a:t>
            </a:r>
            <a:r>
              <a:rPr lang="tr-TR" b="1" i="0" dirty="0">
                <a:solidFill>
                  <a:srgbClr val="333333"/>
                </a:solidFill>
                <a:effectLst/>
                <a:latin typeface="Cambria" panose="02040503050406030204" pitchFamily="18" charset="0"/>
              </a:rPr>
              <a:t>. B</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BMI'nın</a:t>
            </a:r>
            <a:r>
              <a:rPr lang="tr-TR" b="0" i="0" dirty="0">
                <a:solidFill>
                  <a:srgbClr val="333333"/>
                </a:solidFill>
                <a:effectLst/>
                <a:latin typeface="Cambria" panose="02040503050406030204" pitchFamily="18" charset="0"/>
              </a:rPr>
              <a:t> karşılaştırılması. </a:t>
            </a:r>
            <a:r>
              <a:rPr lang="tr-TR" b="1" i="0" dirty="0">
                <a:solidFill>
                  <a:srgbClr val="333333"/>
                </a:solidFill>
                <a:effectLst/>
                <a:latin typeface="Cambria" panose="02040503050406030204" pitchFamily="18" charset="0"/>
              </a:rPr>
              <a:t>C</a:t>
            </a:r>
            <a:r>
              <a:rPr lang="tr-TR" b="0" i="0" dirty="0">
                <a:solidFill>
                  <a:srgbClr val="333333"/>
                </a:solidFill>
                <a:effectLst/>
                <a:latin typeface="Cambria" panose="02040503050406030204" pitchFamily="18" charset="0"/>
              </a:rPr>
              <a:t> Ketojenik diyet tedavisi öncesi ve sonrası vücut yağ yüzdesinin karşılaştırılması. </a:t>
            </a:r>
            <a:r>
              <a:rPr lang="tr-TR" b="1" i="0" dirty="0">
                <a:solidFill>
                  <a:srgbClr val="333333"/>
                </a:solidFill>
                <a:effectLst/>
                <a:latin typeface="Cambria" panose="02040503050406030204" pitchFamily="18" charset="0"/>
              </a:rPr>
              <a:t>D</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visseral</a:t>
            </a:r>
            <a:r>
              <a:rPr lang="tr-TR" b="0" i="0" dirty="0">
                <a:solidFill>
                  <a:srgbClr val="333333"/>
                </a:solidFill>
                <a:effectLst/>
                <a:latin typeface="Cambria" panose="02040503050406030204" pitchFamily="18" charset="0"/>
              </a:rPr>
              <a:t> yağ bölgesinin karşılaştırılması</a:t>
            </a:r>
          </a:p>
        </p:txBody>
      </p:sp>
    </p:spTree>
    <p:extLst>
      <p:ext uri="{BB962C8B-B14F-4D97-AF65-F5344CB8AC3E}">
        <p14:creationId xmlns:p14="http://schemas.microsoft.com/office/powerpoint/2010/main" val="2814911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05E1BC-BE46-3EE6-3118-C1FF1B586E0B}"/>
              </a:ext>
            </a:extLst>
          </p:cNvPr>
          <p:cNvSpPr>
            <a:spLocks noGrp="1"/>
          </p:cNvSpPr>
          <p:nvPr>
            <p:ph type="title"/>
          </p:nvPr>
        </p:nvSpPr>
        <p:spPr/>
        <p:txBody>
          <a:bodyPr/>
          <a:lstStyle/>
          <a:p>
            <a:endParaRPr lang="tr-TR"/>
          </a:p>
        </p:txBody>
      </p:sp>
      <p:pic>
        <p:nvPicPr>
          <p:cNvPr id="2050" name="Picture 2">
            <a:extLst>
              <a:ext uri="{FF2B5EF4-FFF2-40B4-BE49-F238E27FC236}">
                <a16:creationId xmlns:a16="http://schemas.microsoft.com/office/drawing/2014/main" id="{E639CF1B-9E8F-000E-D371-C1DF9366C1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8579" y="730523"/>
            <a:ext cx="7620000" cy="40576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10303FE7-9596-FE00-A85C-57E82DB67E78}"/>
              </a:ext>
            </a:extLst>
          </p:cNvPr>
          <p:cNvSpPr txBox="1"/>
          <p:nvPr/>
        </p:nvSpPr>
        <p:spPr>
          <a:xfrm>
            <a:off x="633518" y="4498508"/>
            <a:ext cx="7814445" cy="774571"/>
          </a:xfrm>
          <a:prstGeom prst="rect">
            <a:avLst/>
          </a:prstGeom>
          <a:noFill/>
        </p:spPr>
        <p:txBody>
          <a:bodyPr wrap="square">
            <a:spAutoFit/>
          </a:bodyPr>
          <a:lstStyle/>
          <a:p>
            <a:pPr algn="l"/>
            <a:r>
              <a:rPr lang="tr-TR" u="sng" dirty="0">
                <a:solidFill>
                  <a:srgbClr val="376FAA"/>
                </a:solidFill>
                <a:latin typeface="Cambria" panose="02040503050406030204" pitchFamily="18" charset="0"/>
                <a:hlinkClick r:id="rId3"/>
              </a:rPr>
              <a:t>Şekil</a:t>
            </a:r>
            <a:r>
              <a:rPr lang="tr-TR" b="0" i="0" u="sng" dirty="0">
                <a:solidFill>
                  <a:srgbClr val="376FAA"/>
                </a:solidFill>
                <a:effectLst/>
                <a:latin typeface="Cambria" panose="02040503050406030204" pitchFamily="18" charset="0"/>
                <a:hlinkClick r:id="rId3"/>
              </a:rPr>
              <a:t> 2</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bir saatlik ped testi</a:t>
            </a:r>
          </a:p>
        </p:txBody>
      </p:sp>
    </p:spTree>
    <p:extLst>
      <p:ext uri="{BB962C8B-B14F-4D97-AF65-F5344CB8AC3E}">
        <p14:creationId xmlns:p14="http://schemas.microsoft.com/office/powerpoint/2010/main" val="32872163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E8ADE3-1742-9588-C1E8-A5A55FA9D82D}"/>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5</a:t>
            </a:r>
            <a:br>
              <a:rPr lang="tr-TR" sz="4400" b="0" i="0" dirty="0">
                <a:solidFill>
                  <a:srgbClr val="734126"/>
                </a:solidFill>
                <a:effectLst/>
                <a:latin typeface="Cambria" panose="02040503050406030204" pitchFamily="18" charset="0"/>
              </a:rPr>
            </a:br>
            <a:endParaRPr lang="tr-TR" dirty="0"/>
          </a:p>
        </p:txBody>
      </p:sp>
      <p:sp>
        <p:nvSpPr>
          <p:cNvPr id="3" name="İçerik Yer Tutucusu 2">
            <a:extLst>
              <a:ext uri="{FF2B5EF4-FFF2-40B4-BE49-F238E27FC236}">
                <a16:creationId xmlns:a16="http://schemas.microsoft.com/office/drawing/2014/main" id="{981C7E9D-83E0-15AF-D742-33AFD95C6303}"/>
              </a:ext>
            </a:extLst>
          </p:cNvPr>
          <p:cNvSpPr>
            <a:spLocks noGrp="1"/>
          </p:cNvSpPr>
          <p:nvPr>
            <p:ph idx="1"/>
          </p:nvPr>
        </p:nvSpPr>
        <p:spPr/>
        <p:txBody>
          <a:bodyPr>
            <a:normAutofit/>
          </a:bodyPr>
          <a:lstStyle/>
          <a:p>
            <a:pPr algn="l"/>
            <a:r>
              <a:rPr lang="tr-TR" b="0" i="0" dirty="0">
                <a:solidFill>
                  <a:srgbClr val="212121"/>
                </a:solidFill>
                <a:effectLst/>
                <a:latin typeface="Cambria" panose="02040503050406030204" pitchFamily="18" charset="0"/>
              </a:rPr>
              <a:t>56 yaşında postmenopozal bir kadın, 30 yıldır idrar kaçırma sorunu yaşıyor.</a:t>
            </a:r>
          </a:p>
          <a:p>
            <a:pPr algn="l"/>
            <a:r>
              <a:rPr lang="tr-TR" b="0" i="0" dirty="0">
                <a:solidFill>
                  <a:srgbClr val="212121"/>
                </a:solidFill>
                <a:effectLst/>
                <a:latin typeface="Cambria" panose="02040503050406030204" pitchFamily="18" charset="0"/>
              </a:rPr>
              <a:t>1989 yılında servikal </a:t>
            </a:r>
            <a:r>
              <a:rPr lang="tr-TR" b="0" i="0" dirty="0" err="1">
                <a:solidFill>
                  <a:srgbClr val="212121"/>
                </a:solidFill>
                <a:effectLst/>
                <a:latin typeface="Cambria" panose="02040503050406030204" pitchFamily="18" charset="0"/>
              </a:rPr>
              <a:t>distosi</a:t>
            </a:r>
            <a:r>
              <a:rPr lang="tr-TR" b="0" i="0" dirty="0">
                <a:solidFill>
                  <a:srgbClr val="212121"/>
                </a:solidFill>
                <a:effectLst/>
                <a:latin typeface="Cambria" panose="02040503050406030204" pitchFamily="18" charset="0"/>
              </a:rPr>
              <a:t> nedeniyle sezaryen yapıldı. Yenidoğanın ağırlığı 3600 </a:t>
            </a:r>
            <a:r>
              <a:rPr lang="tr-TR" b="0" i="0" dirty="0" err="1">
                <a:solidFill>
                  <a:srgbClr val="212121"/>
                </a:solidFill>
                <a:effectLst/>
                <a:latin typeface="Cambria" panose="02040503050406030204" pitchFamily="18" charset="0"/>
              </a:rPr>
              <a:t>gr</a:t>
            </a:r>
            <a:r>
              <a:rPr lang="tr-TR" b="0" i="0" dirty="0">
                <a:solidFill>
                  <a:srgbClr val="212121"/>
                </a:solidFill>
                <a:effectLst/>
                <a:latin typeface="Cambria" panose="02040503050406030204" pitchFamily="18" charset="0"/>
              </a:rPr>
              <a:t> olup, doğum sonu kanama görülmedi. </a:t>
            </a:r>
          </a:p>
          <a:p>
            <a:pPr algn="l"/>
            <a:r>
              <a:rPr lang="tr-TR" b="0" i="0" dirty="0">
                <a:solidFill>
                  <a:srgbClr val="212121"/>
                </a:solidFill>
                <a:effectLst/>
                <a:latin typeface="Cambria" panose="02040503050406030204" pitchFamily="18" charset="0"/>
              </a:rPr>
              <a:t> Bir saatlik sızıntı testinin sonucu 3,3 gramdır. </a:t>
            </a:r>
          </a:p>
          <a:p>
            <a:pPr algn="l"/>
            <a:r>
              <a:rPr lang="tr-TR" b="0" i="0" dirty="0">
                <a:solidFill>
                  <a:srgbClr val="212121"/>
                </a:solidFill>
                <a:effectLst/>
                <a:latin typeface="Cambria" panose="02040503050406030204" pitchFamily="18" charset="0"/>
              </a:rPr>
              <a:t>Boy: 152 cm, Kilo: 65 kg BMI: 28.</a:t>
            </a:r>
          </a:p>
          <a:p>
            <a:pPr algn="l"/>
            <a:r>
              <a:rPr lang="tr-TR" b="0" i="0" dirty="0">
                <a:solidFill>
                  <a:srgbClr val="212121"/>
                </a:solidFill>
                <a:effectLst/>
                <a:latin typeface="Cambria" panose="02040503050406030204" pitchFamily="18" charset="0"/>
              </a:rPr>
              <a:t> Rahim ve vajina ön ve arka duvarlarında sarkma yoktu. </a:t>
            </a:r>
          </a:p>
          <a:p>
            <a:pPr algn="l"/>
            <a:r>
              <a:rPr lang="tr-TR" b="0" i="0" dirty="0" err="1">
                <a:solidFill>
                  <a:srgbClr val="212121"/>
                </a:solidFill>
                <a:effectLst/>
                <a:latin typeface="Cambria" panose="02040503050406030204" pitchFamily="18" charset="0"/>
              </a:rPr>
              <a:t>Kupperman'ın</a:t>
            </a:r>
            <a:r>
              <a:rPr lang="tr-TR" b="0" i="0" dirty="0">
                <a:solidFill>
                  <a:srgbClr val="212121"/>
                </a:solidFill>
                <a:effectLst/>
                <a:latin typeface="Cambria" panose="02040503050406030204" pitchFamily="18" charset="0"/>
              </a:rPr>
              <a:t> puanı: 17 puan.</a:t>
            </a:r>
            <a:endParaRPr lang="tr-TR" dirty="0"/>
          </a:p>
        </p:txBody>
      </p:sp>
    </p:spTree>
    <p:extLst>
      <p:ext uri="{BB962C8B-B14F-4D97-AF65-F5344CB8AC3E}">
        <p14:creationId xmlns:p14="http://schemas.microsoft.com/office/powerpoint/2010/main" val="2775851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E8FCDB-68C7-4F4D-550D-11B70D0801DC}"/>
              </a:ext>
            </a:extLst>
          </p:cNvPr>
          <p:cNvSpPr>
            <a:spLocks noGrp="1"/>
          </p:cNvSpPr>
          <p:nvPr>
            <p:ph type="title"/>
          </p:nvPr>
        </p:nvSpPr>
        <p:spPr/>
        <p:txBody>
          <a:bodyPr/>
          <a:lstStyle/>
          <a:p>
            <a:r>
              <a:rPr lang="tr-TR" sz="4400" dirty="0">
                <a:solidFill>
                  <a:srgbClr val="734126"/>
                </a:solidFill>
                <a:latin typeface="Cambria" panose="02040503050406030204" pitchFamily="18" charset="0"/>
              </a:rPr>
              <a:t>Vaka</a:t>
            </a:r>
            <a:r>
              <a:rPr lang="tr-TR" sz="4400" b="0" dirty="0">
                <a:solidFill>
                  <a:srgbClr val="734126"/>
                </a:solidFill>
                <a:effectLst/>
                <a:latin typeface="Cambria" panose="02040503050406030204" pitchFamily="18" charset="0"/>
              </a:rPr>
              <a:t> 5</a:t>
            </a:r>
            <a:endParaRPr lang="tr-TR" dirty="0"/>
          </a:p>
        </p:txBody>
      </p:sp>
      <p:sp>
        <p:nvSpPr>
          <p:cNvPr id="3" name="İçerik Yer Tutucusu 2">
            <a:extLst>
              <a:ext uri="{FF2B5EF4-FFF2-40B4-BE49-F238E27FC236}">
                <a16:creationId xmlns:a16="http://schemas.microsoft.com/office/drawing/2014/main" id="{F9B427D5-3CD5-1D2F-020A-5AA4DDE85FEE}"/>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 Müdahale: Ketojenik diyetle 4 haftalık tedavinin ardından sonuçlar Şekil 1'de gösterilmektedir. </a:t>
            </a:r>
          </a:p>
          <a:p>
            <a:r>
              <a:rPr lang="tr-TR" dirty="0">
                <a:solidFill>
                  <a:srgbClr val="212121"/>
                </a:solidFill>
                <a:latin typeface="Cambria" panose="02040503050406030204" pitchFamily="18" charset="0"/>
              </a:rPr>
              <a:t>V</a:t>
            </a:r>
            <a:r>
              <a:rPr lang="tr-TR" b="0" i="0" dirty="0">
                <a:solidFill>
                  <a:srgbClr val="212121"/>
                </a:solidFill>
                <a:effectLst/>
                <a:latin typeface="Cambria" panose="02040503050406030204" pitchFamily="18" charset="0"/>
              </a:rPr>
              <a:t>ücut ağırlığında azalma: 5,3 kg, vücut yağ yüzdesinde azalma: %2,5, vücut iskelet kası oranında artış %1,37.</a:t>
            </a:r>
          </a:p>
          <a:p>
            <a:r>
              <a:rPr lang="tr-TR" b="0" i="0" dirty="0">
                <a:solidFill>
                  <a:srgbClr val="212121"/>
                </a:solidFill>
                <a:effectLst/>
                <a:latin typeface="Cambria" panose="02040503050406030204" pitchFamily="18" charset="0"/>
              </a:rPr>
              <a:t> BMI azalması: 2,32 ve iç organ yağ alanında azalma 10 </a:t>
            </a:r>
            <a:r>
              <a:rPr lang="tr-TR" b="0" i="0" baseline="30000" dirty="0">
                <a:solidFill>
                  <a:srgbClr val="212121"/>
                </a:solidFill>
                <a:effectLst/>
                <a:latin typeface="Cambria" panose="02040503050406030204" pitchFamily="18" charset="0"/>
              </a:rPr>
              <a:t>cm2</a:t>
            </a:r>
            <a:r>
              <a:rPr lang="tr-TR" b="0" i="0" dirty="0">
                <a:solidFill>
                  <a:srgbClr val="212121"/>
                </a:solidFill>
                <a:effectLst/>
                <a:latin typeface="Cambria" panose="02040503050406030204" pitchFamily="18" charset="0"/>
              </a:rPr>
              <a:t> .</a:t>
            </a:r>
          </a:p>
          <a:p>
            <a:r>
              <a:rPr lang="tr-TR" b="0" i="0" dirty="0">
                <a:solidFill>
                  <a:srgbClr val="212121"/>
                </a:solidFill>
                <a:effectLst/>
                <a:latin typeface="Cambria" panose="02040503050406030204" pitchFamily="18" charset="0"/>
              </a:rPr>
              <a:t> Bir saatlik idrar pedi testi: 0,4 g, </a:t>
            </a:r>
          </a:p>
          <a:p>
            <a:r>
              <a:rPr lang="tr-TR" dirty="0">
                <a:solidFill>
                  <a:srgbClr val="212121"/>
                </a:solidFill>
                <a:latin typeface="Cambria" panose="02040503050406030204" pitchFamily="18" charset="0"/>
              </a:rPr>
              <a:t>M</a:t>
            </a:r>
            <a:r>
              <a:rPr lang="tr-TR" b="0" i="0" dirty="0">
                <a:solidFill>
                  <a:srgbClr val="212121"/>
                </a:solidFill>
                <a:effectLst/>
                <a:latin typeface="Cambria" panose="02040503050406030204" pitchFamily="18" charset="0"/>
              </a:rPr>
              <a:t>enopoz semptomları belirgin şekilde iyileşti ve </a:t>
            </a:r>
            <a:r>
              <a:rPr lang="tr-TR" b="0" i="0" dirty="0" err="1">
                <a:solidFill>
                  <a:srgbClr val="212121"/>
                </a:solidFill>
                <a:effectLst/>
                <a:latin typeface="Cambria" panose="02040503050406030204" pitchFamily="18" charset="0"/>
              </a:rPr>
              <a:t>kupperman</a:t>
            </a:r>
            <a:r>
              <a:rPr lang="tr-TR" b="0" i="0" dirty="0">
                <a:solidFill>
                  <a:srgbClr val="212121"/>
                </a:solidFill>
                <a:effectLst/>
                <a:latin typeface="Cambria" panose="02040503050406030204" pitchFamily="18" charset="0"/>
              </a:rPr>
              <a:t> skoru 12 puandı</a:t>
            </a:r>
          </a:p>
          <a:p>
            <a:endParaRPr lang="tr-TR" dirty="0"/>
          </a:p>
        </p:txBody>
      </p:sp>
    </p:spTree>
    <p:extLst>
      <p:ext uri="{BB962C8B-B14F-4D97-AF65-F5344CB8AC3E}">
        <p14:creationId xmlns:p14="http://schemas.microsoft.com/office/powerpoint/2010/main" val="2358950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789112-A427-58D9-33DA-154B4C06B66A}"/>
              </a:ext>
            </a:extLst>
          </p:cNvPr>
          <p:cNvSpPr>
            <a:spLocks noGrp="1"/>
          </p:cNvSpPr>
          <p:nvPr>
            <p:ph type="title"/>
          </p:nvPr>
        </p:nvSpPr>
        <p:spPr/>
        <p:txBody>
          <a:bodyPr/>
          <a:lstStyle/>
          <a:p>
            <a:endParaRPr lang="tr-TR"/>
          </a:p>
        </p:txBody>
      </p:sp>
      <p:pic>
        <p:nvPicPr>
          <p:cNvPr id="5" name="İçerik Yer Tutucusu 4" descr="metin, diyagram, paralel, dikdörtgen içeren bir resim&#10;&#10;Açıklama otomatik olarak oluşturuldu">
            <a:extLst>
              <a:ext uri="{FF2B5EF4-FFF2-40B4-BE49-F238E27FC236}">
                <a16:creationId xmlns:a16="http://schemas.microsoft.com/office/drawing/2014/main" id="{68DFF296-B2D5-65F2-1F12-2CA0AAE8C3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0008" y="0"/>
            <a:ext cx="6908397" cy="5444197"/>
          </a:xfrm>
        </p:spPr>
      </p:pic>
      <p:sp>
        <p:nvSpPr>
          <p:cNvPr id="7" name="Metin kutusu 6">
            <a:extLst>
              <a:ext uri="{FF2B5EF4-FFF2-40B4-BE49-F238E27FC236}">
                <a16:creationId xmlns:a16="http://schemas.microsoft.com/office/drawing/2014/main" id="{84BC2D9F-860E-44A7-196D-49E26A80B54C}"/>
              </a:ext>
            </a:extLst>
          </p:cNvPr>
          <p:cNvSpPr txBox="1"/>
          <p:nvPr/>
        </p:nvSpPr>
        <p:spPr>
          <a:xfrm>
            <a:off x="491319" y="5100527"/>
            <a:ext cx="11013744" cy="1605568"/>
          </a:xfrm>
          <a:prstGeom prst="rect">
            <a:avLst/>
          </a:prstGeom>
          <a:noFill/>
        </p:spPr>
        <p:txBody>
          <a:bodyPr wrap="square">
            <a:spAutoFit/>
          </a:bodyPr>
          <a:lstStyle/>
          <a:p>
            <a:pPr algn="l"/>
            <a:r>
              <a:rPr lang="tr-TR" b="0" i="0" u="sng" dirty="0">
                <a:solidFill>
                  <a:srgbClr val="376FAA"/>
                </a:solidFill>
                <a:effectLst/>
                <a:latin typeface="Cambria" panose="02040503050406030204" pitchFamily="18" charset="0"/>
                <a:hlinkClick r:id="rId3"/>
              </a:rPr>
              <a:t>Şekil 1</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insan vücudu kompozisyonunun analizi. </a:t>
            </a:r>
            <a:r>
              <a:rPr lang="tr-TR" b="1" i="0" dirty="0">
                <a:solidFill>
                  <a:srgbClr val="333333"/>
                </a:solidFill>
                <a:effectLst/>
                <a:latin typeface="Cambria" panose="02040503050406030204" pitchFamily="18" charset="0"/>
              </a:rPr>
              <a:t>A</a:t>
            </a:r>
            <a:r>
              <a:rPr lang="tr-TR" b="0" i="0" dirty="0">
                <a:solidFill>
                  <a:srgbClr val="333333"/>
                </a:solidFill>
                <a:effectLst/>
                <a:latin typeface="Cambria" panose="02040503050406030204" pitchFamily="18" charset="0"/>
              </a:rPr>
              <a:t> Ketojenik diyet tedavisi öncesi ve sonrası vücut ağırlığının karşılaştırılması </a:t>
            </a:r>
            <a:r>
              <a:rPr lang="tr-TR" b="1" i="0" dirty="0">
                <a:solidFill>
                  <a:srgbClr val="333333"/>
                </a:solidFill>
                <a:effectLst/>
                <a:latin typeface="Cambria" panose="02040503050406030204" pitchFamily="18" charset="0"/>
              </a:rPr>
              <a:t>. B</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BMI'nın</a:t>
            </a:r>
            <a:r>
              <a:rPr lang="tr-TR" b="0" i="0" dirty="0">
                <a:solidFill>
                  <a:srgbClr val="333333"/>
                </a:solidFill>
                <a:effectLst/>
                <a:latin typeface="Cambria" panose="02040503050406030204" pitchFamily="18" charset="0"/>
              </a:rPr>
              <a:t> karşılaştırılması. </a:t>
            </a:r>
            <a:r>
              <a:rPr lang="tr-TR" b="1" i="0" dirty="0">
                <a:solidFill>
                  <a:srgbClr val="333333"/>
                </a:solidFill>
                <a:effectLst/>
                <a:latin typeface="Cambria" panose="02040503050406030204" pitchFamily="18" charset="0"/>
              </a:rPr>
              <a:t>C</a:t>
            </a:r>
            <a:r>
              <a:rPr lang="tr-TR" b="0" i="0" dirty="0">
                <a:solidFill>
                  <a:srgbClr val="333333"/>
                </a:solidFill>
                <a:effectLst/>
                <a:latin typeface="Cambria" panose="02040503050406030204" pitchFamily="18" charset="0"/>
              </a:rPr>
              <a:t> Ketojenik diyet tedavisi öncesi ve sonrası vücut yağ yüzdesinin karşılaştırılması. </a:t>
            </a:r>
            <a:r>
              <a:rPr lang="tr-TR" b="1" i="0" dirty="0">
                <a:solidFill>
                  <a:srgbClr val="333333"/>
                </a:solidFill>
                <a:effectLst/>
                <a:latin typeface="Cambria" panose="02040503050406030204" pitchFamily="18" charset="0"/>
              </a:rPr>
              <a:t>D</a:t>
            </a:r>
            <a:r>
              <a:rPr lang="tr-TR" b="0" i="0" dirty="0">
                <a:solidFill>
                  <a:srgbClr val="333333"/>
                </a:solidFill>
                <a:effectLst/>
                <a:latin typeface="Cambria" panose="02040503050406030204" pitchFamily="18" charset="0"/>
              </a:rPr>
              <a:t> Ketojenik diyet tedavisi öncesi ve sonrası </a:t>
            </a:r>
            <a:r>
              <a:rPr lang="tr-TR" b="0" i="0" dirty="0" err="1">
                <a:solidFill>
                  <a:srgbClr val="333333"/>
                </a:solidFill>
                <a:effectLst/>
                <a:latin typeface="Cambria" panose="02040503050406030204" pitchFamily="18" charset="0"/>
              </a:rPr>
              <a:t>visseral</a:t>
            </a:r>
            <a:r>
              <a:rPr lang="tr-TR" b="0" i="0" dirty="0">
                <a:solidFill>
                  <a:srgbClr val="333333"/>
                </a:solidFill>
                <a:effectLst/>
                <a:latin typeface="Cambria" panose="02040503050406030204" pitchFamily="18" charset="0"/>
              </a:rPr>
              <a:t> yağ bölgesinin karşılaştırılması</a:t>
            </a:r>
          </a:p>
        </p:txBody>
      </p:sp>
    </p:spTree>
    <p:extLst>
      <p:ext uri="{BB962C8B-B14F-4D97-AF65-F5344CB8AC3E}">
        <p14:creationId xmlns:p14="http://schemas.microsoft.com/office/powerpoint/2010/main" val="95623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BB67D2-FC98-41D9-5F9A-21645B6F8C12}"/>
              </a:ext>
            </a:extLst>
          </p:cNvPr>
          <p:cNvSpPr>
            <a:spLocks noGrp="1"/>
          </p:cNvSpPr>
          <p:nvPr>
            <p:ph type="title"/>
          </p:nvPr>
        </p:nvSpPr>
        <p:spPr/>
        <p:txBody>
          <a:bodyPr/>
          <a:lstStyle/>
          <a:p>
            <a:r>
              <a:rPr lang="tr-TR" dirty="0">
                <a:solidFill>
                  <a:srgbClr val="734126"/>
                </a:solidFill>
                <a:latin typeface="Cambria" panose="02040503050406030204" pitchFamily="18" charset="0"/>
              </a:rPr>
              <a:t>Giriş</a:t>
            </a:r>
            <a:endParaRPr lang="tr-TR" dirty="0"/>
          </a:p>
        </p:txBody>
      </p:sp>
      <p:sp>
        <p:nvSpPr>
          <p:cNvPr id="3" name="İçerik Yer Tutucusu 2">
            <a:extLst>
              <a:ext uri="{FF2B5EF4-FFF2-40B4-BE49-F238E27FC236}">
                <a16:creationId xmlns:a16="http://schemas.microsoft.com/office/drawing/2014/main" id="{B52E609E-B122-E4FF-4644-B1D6D00F789F}"/>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SUI için risk faktörleri arasında yaş, genetik faktörler, azalmış östrojen, kabızlık, kronik öksürük, obezite vb. yer alır. </a:t>
            </a:r>
          </a:p>
          <a:p>
            <a:r>
              <a:rPr lang="tr-TR" b="0" i="0" dirty="0">
                <a:solidFill>
                  <a:srgbClr val="212121"/>
                </a:solidFill>
                <a:effectLst/>
                <a:latin typeface="Cambria" panose="02040503050406030204" pitchFamily="18" charset="0"/>
              </a:rPr>
              <a:t>Bildiğimiz gibi obezite, tedavisi zor, prevalansı yüksek, kronik bir hastalıktır. </a:t>
            </a:r>
          </a:p>
          <a:p>
            <a:r>
              <a:rPr lang="tr-TR" dirty="0">
                <a:solidFill>
                  <a:srgbClr val="212121"/>
                </a:solidFill>
                <a:latin typeface="Cambria" panose="02040503050406030204" pitchFamily="18" charset="0"/>
              </a:rPr>
              <a:t>F</a:t>
            </a:r>
            <a:r>
              <a:rPr lang="tr-TR" b="0" i="0" dirty="0">
                <a:solidFill>
                  <a:srgbClr val="212121"/>
                </a:solidFill>
                <a:effectLst/>
                <a:latin typeface="Cambria" panose="02040503050406030204" pitchFamily="18" charset="0"/>
              </a:rPr>
              <a:t>onksiyonel sakatlıklara, yaşam kalitesinin azalmasına ve yaşam beklentisinin azalmasına neden olur ve serebrovasküler ve kardiyovasküler hastalıklar, diyabet ve pelvik taban fonksiyon bozuklukları dahil olmak üzere kronik hastalıkların artmasına katkıda bulunduğu bilinmektedir  . </a:t>
            </a:r>
          </a:p>
          <a:p>
            <a:endParaRPr lang="tr-TR" dirty="0"/>
          </a:p>
        </p:txBody>
      </p:sp>
    </p:spTree>
    <p:extLst>
      <p:ext uri="{BB962C8B-B14F-4D97-AF65-F5344CB8AC3E}">
        <p14:creationId xmlns:p14="http://schemas.microsoft.com/office/powerpoint/2010/main" val="1469964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05E1BC-BE46-3EE6-3118-C1FF1B586E0B}"/>
              </a:ext>
            </a:extLst>
          </p:cNvPr>
          <p:cNvSpPr>
            <a:spLocks noGrp="1"/>
          </p:cNvSpPr>
          <p:nvPr>
            <p:ph type="title"/>
          </p:nvPr>
        </p:nvSpPr>
        <p:spPr/>
        <p:txBody>
          <a:bodyPr/>
          <a:lstStyle/>
          <a:p>
            <a:endParaRPr lang="tr-TR"/>
          </a:p>
        </p:txBody>
      </p:sp>
      <p:pic>
        <p:nvPicPr>
          <p:cNvPr id="2050" name="Picture 2">
            <a:extLst>
              <a:ext uri="{FF2B5EF4-FFF2-40B4-BE49-F238E27FC236}">
                <a16:creationId xmlns:a16="http://schemas.microsoft.com/office/drawing/2014/main" id="{E639CF1B-9E8F-000E-D371-C1DF9366C1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8579" y="730523"/>
            <a:ext cx="7620000" cy="40576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10303FE7-9596-FE00-A85C-57E82DB67E78}"/>
              </a:ext>
            </a:extLst>
          </p:cNvPr>
          <p:cNvSpPr txBox="1"/>
          <p:nvPr/>
        </p:nvSpPr>
        <p:spPr>
          <a:xfrm>
            <a:off x="633518" y="4498508"/>
            <a:ext cx="7814445" cy="774571"/>
          </a:xfrm>
          <a:prstGeom prst="rect">
            <a:avLst/>
          </a:prstGeom>
          <a:noFill/>
        </p:spPr>
        <p:txBody>
          <a:bodyPr wrap="square">
            <a:spAutoFit/>
          </a:bodyPr>
          <a:lstStyle/>
          <a:p>
            <a:pPr algn="l"/>
            <a:r>
              <a:rPr lang="tr-TR" u="sng" dirty="0">
                <a:solidFill>
                  <a:srgbClr val="376FAA"/>
                </a:solidFill>
                <a:latin typeface="Cambria" panose="02040503050406030204" pitchFamily="18" charset="0"/>
                <a:hlinkClick r:id="rId3"/>
              </a:rPr>
              <a:t>Şekil</a:t>
            </a:r>
            <a:r>
              <a:rPr lang="tr-TR" b="0" i="0" u="sng" dirty="0">
                <a:solidFill>
                  <a:srgbClr val="376FAA"/>
                </a:solidFill>
                <a:effectLst/>
                <a:latin typeface="Cambria" panose="02040503050406030204" pitchFamily="18" charset="0"/>
                <a:hlinkClick r:id="rId3"/>
              </a:rPr>
              <a:t> 2</a:t>
            </a:r>
            <a:endParaRPr lang="tr-TR" b="0" i="0" dirty="0">
              <a:solidFill>
                <a:srgbClr val="333333"/>
              </a:solidFill>
              <a:effectLst/>
              <a:latin typeface="Cambria" panose="02040503050406030204" pitchFamily="18" charset="0"/>
            </a:endParaRPr>
          </a:p>
          <a:p>
            <a:pPr algn="l">
              <a:spcBef>
                <a:spcPts val="1000"/>
              </a:spcBef>
            </a:pPr>
            <a:r>
              <a:rPr lang="tr-TR" b="0" i="0" dirty="0">
                <a:solidFill>
                  <a:srgbClr val="333333"/>
                </a:solidFill>
                <a:effectLst/>
                <a:latin typeface="Cambria" panose="02040503050406030204" pitchFamily="18" charset="0"/>
              </a:rPr>
              <a:t>Tedaviden önce ve sonra bir saatlik ped testi</a:t>
            </a:r>
          </a:p>
        </p:txBody>
      </p:sp>
    </p:spTree>
    <p:extLst>
      <p:ext uri="{BB962C8B-B14F-4D97-AF65-F5344CB8AC3E}">
        <p14:creationId xmlns:p14="http://schemas.microsoft.com/office/powerpoint/2010/main" val="260388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CC894B-0510-13CB-5C11-3A118A9AB7D6}"/>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br>
              <a:rPr lang="tr-TR" sz="4400" b="0" i="0" dirty="0">
                <a:solidFill>
                  <a:srgbClr val="995733"/>
                </a:solidFill>
                <a:effectLst/>
                <a:latin typeface="Cambria" panose="02040503050406030204" pitchFamily="18" charset="0"/>
              </a:rPr>
            </a:br>
            <a:endParaRPr lang="tr-TR" dirty="0"/>
          </a:p>
        </p:txBody>
      </p:sp>
      <p:sp>
        <p:nvSpPr>
          <p:cNvPr id="3" name="İçerik Yer Tutucusu 2">
            <a:extLst>
              <a:ext uri="{FF2B5EF4-FFF2-40B4-BE49-F238E27FC236}">
                <a16:creationId xmlns:a16="http://schemas.microsoft.com/office/drawing/2014/main" id="{CAB72052-CA57-C301-C299-047CF9A59935}"/>
              </a:ext>
            </a:extLst>
          </p:cNvPr>
          <p:cNvSpPr>
            <a:spLocks noGrp="1"/>
          </p:cNvSpPr>
          <p:nvPr>
            <p:ph idx="1"/>
          </p:nvPr>
        </p:nvSpPr>
        <p:spPr/>
        <p:txBody>
          <a:bodyPr>
            <a:normAutofit/>
          </a:bodyPr>
          <a:lstStyle/>
          <a:p>
            <a:pPr algn="l"/>
            <a:r>
              <a:rPr lang="tr-TR" b="0" i="0" dirty="0">
                <a:solidFill>
                  <a:srgbClr val="212121"/>
                </a:solidFill>
                <a:effectLst/>
                <a:latin typeface="Cambria" panose="02040503050406030204" pitchFamily="18" charset="0"/>
              </a:rPr>
              <a:t>SUI kadınlarda sık görülen bir hastalıktır.</a:t>
            </a:r>
          </a:p>
          <a:p>
            <a:pPr algn="l"/>
            <a:endParaRPr lang="tr-TR" b="0" i="0" dirty="0">
              <a:solidFill>
                <a:srgbClr val="212121"/>
              </a:solidFill>
              <a:effectLst/>
              <a:latin typeface="Cambria" panose="02040503050406030204" pitchFamily="18" charset="0"/>
            </a:endParaRPr>
          </a:p>
          <a:p>
            <a:pPr algn="l"/>
            <a:r>
              <a:rPr lang="tr-TR" b="0" i="0" dirty="0" err="1">
                <a:solidFill>
                  <a:srgbClr val="212121"/>
                </a:solidFill>
                <a:effectLst/>
                <a:latin typeface="Cambria" panose="02040503050406030204" pitchFamily="18" charset="0"/>
              </a:rPr>
              <a:t>SUI'li</a:t>
            </a:r>
            <a:r>
              <a:rPr lang="tr-TR" b="0" i="0" dirty="0">
                <a:solidFill>
                  <a:srgbClr val="212121"/>
                </a:solidFill>
                <a:effectLst/>
                <a:latin typeface="Cambria" panose="02040503050406030204" pitchFamily="18" charset="0"/>
              </a:rPr>
              <a:t> obez kadınlar için kilo kaybı ilk basamak tedavidir, ancak kilo kaybı obez kadınlar için her zaman zor bir sorun olmuştur.</a:t>
            </a:r>
          </a:p>
          <a:p>
            <a:pPr algn="l"/>
            <a:endParaRPr lang="tr-TR" b="0" i="0" dirty="0">
              <a:solidFill>
                <a:srgbClr val="212121"/>
              </a:solidFill>
              <a:effectLst/>
              <a:latin typeface="Cambria" panose="02040503050406030204" pitchFamily="18" charset="0"/>
            </a:endParaRPr>
          </a:p>
          <a:p>
            <a:pPr algn="l"/>
            <a:r>
              <a:rPr lang="tr-TR" b="0" i="0" dirty="0">
                <a:solidFill>
                  <a:srgbClr val="212121"/>
                </a:solidFill>
                <a:effectLst/>
                <a:latin typeface="Cambria" panose="02040503050406030204" pitchFamily="18" charset="0"/>
              </a:rPr>
              <a:t> Ketojenik diyet, vücut kitle yönetiminin etkili bir yöntemidir. Hızlı bir şekilde kilo verebilir ve polikistik </a:t>
            </a:r>
            <a:r>
              <a:rPr lang="tr-TR" b="0" i="0" dirty="0" err="1">
                <a:solidFill>
                  <a:srgbClr val="212121"/>
                </a:solidFill>
                <a:effectLst/>
                <a:latin typeface="Cambria" panose="02040503050406030204" pitchFamily="18" charset="0"/>
              </a:rPr>
              <a:t>over</a:t>
            </a:r>
            <a:r>
              <a:rPr lang="tr-TR" b="0" i="0" dirty="0">
                <a:solidFill>
                  <a:srgbClr val="212121"/>
                </a:solidFill>
                <a:effectLst/>
                <a:latin typeface="Cambria" panose="02040503050406030204" pitchFamily="18" charset="0"/>
              </a:rPr>
              <a:t> sendromlu obez kadınların tedavisinde de önemli sonuçlar elde edilmiştir.</a:t>
            </a:r>
            <a:endParaRPr lang="tr-TR" dirty="0"/>
          </a:p>
        </p:txBody>
      </p:sp>
    </p:spTree>
    <p:extLst>
      <p:ext uri="{BB962C8B-B14F-4D97-AF65-F5344CB8AC3E}">
        <p14:creationId xmlns:p14="http://schemas.microsoft.com/office/powerpoint/2010/main" val="2607143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0375AA-32C2-C3C1-CBB4-CAC792D7E978}"/>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endParaRPr lang="tr-TR" dirty="0"/>
          </a:p>
        </p:txBody>
      </p:sp>
      <p:sp>
        <p:nvSpPr>
          <p:cNvPr id="3" name="İçerik Yer Tutucusu 2">
            <a:extLst>
              <a:ext uri="{FF2B5EF4-FFF2-40B4-BE49-F238E27FC236}">
                <a16:creationId xmlns:a16="http://schemas.microsoft.com/office/drawing/2014/main" id="{5B6CAFE7-46DC-D249-9813-049F9F483175}"/>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Önceki sonuçlar, ketojenik diyetin metabolik sendromu iyileştirebileceğini, insülin direncini ve açlık kan şekerini azaltabileceğini, yumurtalık fonksiyonunu iyileştirebileceğini ve </a:t>
            </a:r>
            <a:r>
              <a:rPr lang="tr-TR" b="0" i="0" dirty="0" err="1">
                <a:solidFill>
                  <a:srgbClr val="212121"/>
                </a:solidFill>
                <a:effectLst/>
                <a:latin typeface="Cambria" panose="02040503050406030204" pitchFamily="18" charset="0"/>
              </a:rPr>
              <a:t>PKOS'lu</a:t>
            </a:r>
            <a:r>
              <a:rPr lang="tr-TR" b="0" i="0" dirty="0">
                <a:solidFill>
                  <a:srgbClr val="212121"/>
                </a:solidFill>
                <a:effectLst/>
                <a:latin typeface="Cambria" panose="02040503050406030204" pitchFamily="18" charset="0"/>
              </a:rPr>
              <a:t> kadınların adet döngülerini yeniden kazanmalarına yardımcı olabileceğini göstermiştir.</a:t>
            </a:r>
          </a:p>
          <a:p>
            <a:r>
              <a:rPr lang="tr-TR" dirty="0">
                <a:solidFill>
                  <a:srgbClr val="212121"/>
                </a:solidFill>
                <a:latin typeface="Cambria" panose="02040503050406030204" pitchFamily="18" charset="0"/>
              </a:rPr>
              <a:t>K</a:t>
            </a:r>
            <a:r>
              <a:rPr lang="tr-TR" b="0" i="0" dirty="0">
                <a:solidFill>
                  <a:srgbClr val="212121"/>
                </a:solidFill>
                <a:effectLst/>
                <a:latin typeface="Cambria" panose="02040503050406030204" pitchFamily="18" charset="0"/>
              </a:rPr>
              <a:t>etojenik diyet ilk kez stres üriner inkontinansı olan yaşlı obez kadın hastaların tedavisinde uygulanmış ve ketojenik diyetin etkili bir şekilde vücut ağırlığını azaltabildiği, idrar kaçağı semptomlarını iyileştirebildiği ve menopoz semptomlarını iyileştirebildiği bulunmuştur. </a:t>
            </a:r>
          </a:p>
          <a:p>
            <a:endParaRPr lang="tr-TR" dirty="0"/>
          </a:p>
        </p:txBody>
      </p:sp>
    </p:spTree>
    <p:extLst>
      <p:ext uri="{BB962C8B-B14F-4D97-AF65-F5344CB8AC3E}">
        <p14:creationId xmlns:p14="http://schemas.microsoft.com/office/powerpoint/2010/main" val="15753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37C6CA-FE8B-0157-94F2-B0BB4900D37B}"/>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endParaRPr lang="tr-TR" dirty="0"/>
          </a:p>
        </p:txBody>
      </p:sp>
      <p:sp>
        <p:nvSpPr>
          <p:cNvPr id="3" name="İçerik Yer Tutucusu 2">
            <a:extLst>
              <a:ext uri="{FF2B5EF4-FFF2-40B4-BE49-F238E27FC236}">
                <a16:creationId xmlns:a16="http://schemas.microsoft.com/office/drawing/2014/main" id="{49813D7D-2D27-E364-ADE0-586A84267A64}"/>
              </a:ext>
            </a:extLst>
          </p:cNvPr>
          <p:cNvSpPr>
            <a:spLocks noGrp="1"/>
          </p:cNvSpPr>
          <p:nvPr>
            <p:ph idx="1"/>
          </p:nvPr>
        </p:nvSpPr>
        <p:spPr/>
        <p:txBody>
          <a:bodyPr>
            <a:normAutofit fontScale="85000" lnSpcReduction="20000"/>
          </a:bodyPr>
          <a:lstStyle/>
          <a:p>
            <a:r>
              <a:rPr lang="tr-TR" b="0" i="0" dirty="0">
                <a:solidFill>
                  <a:srgbClr val="212121"/>
                </a:solidFill>
                <a:effectLst/>
                <a:latin typeface="Cambria" panose="02040503050406030204" pitchFamily="18" charset="0"/>
              </a:rPr>
              <a:t>Tedavi mekanizmasının stres üriner inkontinansı etkileyen birçok faktörün iyileştirilmesi ve çeşitli faktörlerin etkileşimi sonucu oluşabilmektedir.</a:t>
            </a:r>
          </a:p>
          <a:p>
            <a:r>
              <a:rPr lang="tr-TR" b="0" i="0" dirty="0">
                <a:solidFill>
                  <a:srgbClr val="212121"/>
                </a:solidFill>
                <a:effectLst/>
                <a:latin typeface="Cambria" panose="02040503050406030204" pitchFamily="18" charset="0"/>
              </a:rPr>
              <a:t>Karın basıncı idrara çıkmayı etkileyen faktörlerden biridir. </a:t>
            </a:r>
          </a:p>
          <a:p>
            <a:r>
              <a:rPr lang="tr-TR" b="0" i="0" dirty="0">
                <a:solidFill>
                  <a:srgbClr val="212121"/>
                </a:solidFill>
                <a:effectLst/>
                <a:latin typeface="Cambria" panose="02040503050406030204" pitchFamily="18" charset="0"/>
              </a:rPr>
              <a:t>Östrojenin azalmasıyla birlikte postmenopozal yaşlı kadınlarda vücut yağ ağırlığı artar ve santral obezite görülme sıklığı artar. </a:t>
            </a:r>
          </a:p>
          <a:p>
            <a:r>
              <a:rPr lang="tr-TR" b="0" i="0" dirty="0">
                <a:solidFill>
                  <a:srgbClr val="212121"/>
                </a:solidFill>
                <a:effectLst/>
                <a:latin typeface="Cambria" panose="02040503050406030204" pitchFamily="18" charset="0"/>
              </a:rPr>
              <a:t>Önceki epidemiyolojik çalışmalar obezite ile SUI arasındaki ilişkiyi doğrulamıştır. NHS çalışması (ileriye dönük bir kohort çalışması, n = 83.355, yaşları 37-54), aşırı kilolu kadınlarda idrar kaçırma riskinin önemli ölçüde arttığını, vücut yağ kütlesinde 1 kg </a:t>
            </a:r>
            <a:r>
              <a:rPr lang="tr-TR" b="0" i="0">
                <a:solidFill>
                  <a:srgbClr val="212121"/>
                </a:solidFill>
                <a:effectLst/>
                <a:latin typeface="Cambria" panose="02040503050406030204" pitchFamily="18" charset="0"/>
              </a:rPr>
              <a:t>artış </a:t>
            </a:r>
            <a:r>
              <a:rPr lang="tr-TR">
                <a:solidFill>
                  <a:srgbClr val="212121"/>
                </a:solidFill>
                <a:latin typeface="Cambria" panose="02040503050406030204" pitchFamily="18" charset="0"/>
              </a:rPr>
              <a:t>ile</a:t>
            </a:r>
            <a:r>
              <a:rPr lang="tr-TR" b="0" i="0">
                <a:solidFill>
                  <a:srgbClr val="212121"/>
                </a:solidFill>
                <a:effectLst/>
                <a:latin typeface="Cambria" panose="02040503050406030204" pitchFamily="18" charset="0"/>
              </a:rPr>
              <a:t> </a:t>
            </a:r>
            <a:r>
              <a:rPr lang="tr-TR" b="0" i="0" dirty="0">
                <a:solidFill>
                  <a:srgbClr val="212121"/>
                </a:solidFill>
                <a:effectLst/>
                <a:latin typeface="Cambria" panose="02040503050406030204" pitchFamily="18" charset="0"/>
              </a:rPr>
              <a:t>%3 risk artışı olduğunu doğruladı. </a:t>
            </a:r>
            <a:r>
              <a:rPr lang="tr-TR" b="0" i="0" dirty="0" err="1">
                <a:solidFill>
                  <a:srgbClr val="212121"/>
                </a:solidFill>
                <a:effectLst/>
                <a:latin typeface="Cambria" panose="02040503050406030204" pitchFamily="18" charset="0"/>
              </a:rPr>
              <a:t>BMI'deki</a:t>
            </a:r>
            <a:r>
              <a:rPr lang="tr-TR" b="0" i="0" dirty="0">
                <a:solidFill>
                  <a:srgbClr val="212121"/>
                </a:solidFill>
                <a:effectLst/>
                <a:latin typeface="Cambria" panose="02040503050406030204" pitchFamily="18" charset="0"/>
              </a:rPr>
              <a:t> her 1 kg/m </a:t>
            </a:r>
            <a:r>
              <a:rPr lang="tr-TR" b="0" i="0" baseline="30000" dirty="0">
                <a:solidFill>
                  <a:srgbClr val="212121"/>
                </a:solidFill>
                <a:effectLst/>
                <a:latin typeface="Cambria" panose="02040503050406030204" pitchFamily="18" charset="0"/>
              </a:rPr>
              <a:t>2</a:t>
            </a:r>
            <a:r>
              <a:rPr lang="tr-TR" b="0" i="0" dirty="0">
                <a:solidFill>
                  <a:srgbClr val="212121"/>
                </a:solidFill>
                <a:effectLst/>
                <a:latin typeface="Cambria" panose="02040503050406030204" pitchFamily="18" charset="0"/>
              </a:rPr>
              <a:t> artış için risk %7 oranında arttı.</a:t>
            </a:r>
          </a:p>
          <a:p>
            <a:r>
              <a:rPr lang="tr-TR" b="0" i="0" dirty="0">
                <a:solidFill>
                  <a:srgbClr val="212121"/>
                </a:solidFill>
                <a:effectLst/>
                <a:latin typeface="Cambria" panose="02040503050406030204" pitchFamily="18" charset="0"/>
              </a:rPr>
              <a:t> Bu nedenle, kilo kaybı stres üriner inkontinansı etkili bir şekilde iyileştirebilir ve vücut kütlesinde yalnızca %5-10'luk bir azalma SUI semptomlarını önemli ölçüde iyileştirebilir. </a:t>
            </a:r>
            <a:endParaRPr lang="tr-TR" dirty="0"/>
          </a:p>
        </p:txBody>
      </p:sp>
    </p:spTree>
    <p:extLst>
      <p:ext uri="{BB962C8B-B14F-4D97-AF65-F5344CB8AC3E}">
        <p14:creationId xmlns:p14="http://schemas.microsoft.com/office/powerpoint/2010/main" val="37621098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B659AE-C1B4-D7FB-A7C7-1158FDF1AF97}"/>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endParaRPr lang="tr-TR" dirty="0"/>
          </a:p>
        </p:txBody>
      </p:sp>
      <p:sp>
        <p:nvSpPr>
          <p:cNvPr id="3" name="İçerik Yer Tutucusu 2">
            <a:extLst>
              <a:ext uri="{FF2B5EF4-FFF2-40B4-BE49-F238E27FC236}">
                <a16:creationId xmlns:a16="http://schemas.microsoft.com/office/drawing/2014/main" id="{2B427494-CEF9-7E87-9004-C0172D83CB8B}"/>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2020 yılında Amerikan Obstetrik ve Jinekoloji Koleji, 43 popülasyondaki 39 çalışmayı gözden geçirmiş ve diyet ve egzersiz müdahalesinin stres idrar kaçırma vakalarını %15-18 oranında azaltabileceğini bulmuş ve uzun vadeli obezite yönetiminin daha da ileriye gidebileceğine dikkat çekmiştir. </a:t>
            </a:r>
          </a:p>
          <a:p>
            <a:r>
              <a:rPr lang="tr-TR" b="0" i="0" dirty="0">
                <a:solidFill>
                  <a:srgbClr val="212121"/>
                </a:solidFill>
                <a:effectLst/>
                <a:latin typeface="Cambria" panose="02040503050406030204" pitchFamily="18" charset="0"/>
              </a:rPr>
              <a:t>Dolayısıyla bu vakaların sonuçları, ketojenik diyetin vücut ağırlığını ve karın içi obeziteyi hızlı bir şekilde azaltabildiğini, dolayısıyla karın içi basıncı ve SUI oluşumuna yönelik motivasyonu azaltabildiğini göstermektedir.</a:t>
            </a:r>
            <a:endParaRPr lang="tr-TR" dirty="0"/>
          </a:p>
        </p:txBody>
      </p:sp>
    </p:spTree>
    <p:extLst>
      <p:ext uri="{BB962C8B-B14F-4D97-AF65-F5344CB8AC3E}">
        <p14:creationId xmlns:p14="http://schemas.microsoft.com/office/powerpoint/2010/main" val="1864148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011FEF-05D3-0548-5E1B-561D2FF0EBBB}"/>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endParaRPr lang="tr-TR" dirty="0"/>
          </a:p>
        </p:txBody>
      </p:sp>
      <p:sp>
        <p:nvSpPr>
          <p:cNvPr id="3" name="İçerik Yer Tutucusu 2">
            <a:extLst>
              <a:ext uri="{FF2B5EF4-FFF2-40B4-BE49-F238E27FC236}">
                <a16:creationId xmlns:a16="http://schemas.microsoft.com/office/drawing/2014/main" id="{2EACAE9B-BB01-C189-3711-5B8F8DA06D29}"/>
              </a:ext>
            </a:extLst>
          </p:cNvPr>
          <p:cNvSpPr>
            <a:spLocks noGrp="1"/>
          </p:cNvSpPr>
          <p:nvPr>
            <p:ph idx="1"/>
          </p:nvPr>
        </p:nvSpPr>
        <p:spPr/>
        <p:txBody>
          <a:bodyPr>
            <a:normAutofit fontScale="92500" lnSpcReduction="20000"/>
          </a:bodyPr>
          <a:lstStyle/>
          <a:p>
            <a:r>
              <a:rPr lang="tr-TR" b="0" i="0" dirty="0" err="1">
                <a:solidFill>
                  <a:srgbClr val="212121"/>
                </a:solidFill>
                <a:effectLst/>
                <a:latin typeface="Cambria" panose="02040503050406030204" pitchFamily="18" charset="0"/>
              </a:rPr>
              <a:t>SUI'yi</a:t>
            </a:r>
            <a:r>
              <a:rPr lang="tr-TR" b="0" i="0" dirty="0">
                <a:solidFill>
                  <a:srgbClr val="212121"/>
                </a:solidFill>
                <a:effectLst/>
                <a:latin typeface="Cambria" panose="02040503050406030204" pitchFamily="18" charset="0"/>
              </a:rPr>
              <a:t> etkileyen faktörlerden biri de Üretral kapanma basıncı ve proksimal üretranın konumudur.</a:t>
            </a:r>
          </a:p>
          <a:p>
            <a:r>
              <a:rPr lang="tr-TR" b="0" i="0" dirty="0">
                <a:solidFill>
                  <a:srgbClr val="212121"/>
                </a:solidFill>
                <a:effectLst/>
                <a:latin typeface="Cambria" panose="02040503050406030204" pitchFamily="18" charset="0"/>
              </a:rPr>
              <a:t> Normal koşullarda, üretranın düz kasları ile iç epitel tabakası arasında, mukozayı kalınlaştırabilen ve üretral duvarın doğal kapanmasına neden olabilen, böylece üretral statik basıncı arttırabilen zengin bir kan akışı vardır. </a:t>
            </a:r>
          </a:p>
          <a:p>
            <a:r>
              <a:rPr lang="tr-TR" b="0" i="0" dirty="0">
                <a:solidFill>
                  <a:srgbClr val="212121"/>
                </a:solidFill>
                <a:effectLst/>
                <a:latin typeface="Cambria" panose="02040503050406030204" pitchFamily="18" charset="0"/>
              </a:rPr>
              <a:t>Bu vasküler </a:t>
            </a:r>
            <a:r>
              <a:rPr lang="tr-TR" b="0" i="0" dirty="0" err="1">
                <a:solidFill>
                  <a:srgbClr val="212121"/>
                </a:solidFill>
                <a:effectLst/>
                <a:latin typeface="Cambria" panose="02040503050406030204" pitchFamily="18" charset="0"/>
              </a:rPr>
              <a:t>pleksus</a:t>
            </a:r>
            <a:r>
              <a:rPr lang="tr-TR" b="0" i="0" dirty="0">
                <a:solidFill>
                  <a:srgbClr val="212121"/>
                </a:solidFill>
                <a:effectLst/>
                <a:latin typeface="Cambria" panose="02040503050406030204" pitchFamily="18" charset="0"/>
              </a:rPr>
              <a:t> östrojene duyarlıdır ve östrojen mukozal kan akışını zengin, yumuşak ve kalın hale getirebilir. Östrojen yokluğunda submukozada zayıf kan akımı üretranın sıkı kapanmasını etkileyebilir. Postmenopozal kadınlarda östrojenin azalmasıyla üretral kapanma basıncı azalır. </a:t>
            </a:r>
          </a:p>
          <a:p>
            <a:r>
              <a:rPr lang="tr-TR" b="0" i="0" dirty="0">
                <a:solidFill>
                  <a:srgbClr val="212121"/>
                </a:solidFill>
                <a:effectLst/>
                <a:latin typeface="Cambria" panose="02040503050406030204" pitchFamily="18" charset="0"/>
              </a:rPr>
              <a:t>Karın basıncındaki hafif bir artış üretral kapanma basıncını aşabilir ve idrar kaçırma meydana gelir.</a:t>
            </a:r>
            <a:endParaRPr lang="tr-TR" dirty="0"/>
          </a:p>
        </p:txBody>
      </p:sp>
    </p:spTree>
    <p:extLst>
      <p:ext uri="{BB962C8B-B14F-4D97-AF65-F5344CB8AC3E}">
        <p14:creationId xmlns:p14="http://schemas.microsoft.com/office/powerpoint/2010/main" val="2885322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DB51F8-64C2-69BE-D9B2-E6B67C550133}"/>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a:t>
            </a:r>
            <a:r>
              <a:rPr lang="tr-TR" dirty="0">
                <a:solidFill>
                  <a:srgbClr val="995733"/>
                </a:solidFill>
                <a:latin typeface="Cambria" panose="02040503050406030204" pitchFamily="18" charset="0"/>
              </a:rPr>
              <a:t>S</a:t>
            </a:r>
            <a:r>
              <a:rPr lang="tr-TR" sz="4400" b="0" i="0" dirty="0">
                <a:solidFill>
                  <a:srgbClr val="995733"/>
                </a:solidFill>
                <a:effectLst/>
                <a:latin typeface="Cambria" panose="02040503050406030204" pitchFamily="18" charset="0"/>
              </a:rPr>
              <a:t>onuç</a:t>
            </a:r>
            <a:endParaRPr lang="tr-TR" dirty="0"/>
          </a:p>
        </p:txBody>
      </p:sp>
      <p:sp>
        <p:nvSpPr>
          <p:cNvPr id="3" name="İçerik Yer Tutucusu 2">
            <a:extLst>
              <a:ext uri="{FF2B5EF4-FFF2-40B4-BE49-F238E27FC236}">
                <a16:creationId xmlns:a16="http://schemas.microsoft.com/office/drawing/2014/main" id="{30AE0A3A-2CCC-2809-33E0-CECD22D97C1C}"/>
              </a:ext>
            </a:extLst>
          </p:cNvPr>
          <p:cNvSpPr>
            <a:spLocks noGrp="1"/>
          </p:cNvSpPr>
          <p:nvPr>
            <p:ph idx="1"/>
          </p:nvPr>
        </p:nvSpPr>
        <p:spPr/>
        <p:txBody>
          <a:bodyPr>
            <a:normAutofit/>
          </a:bodyPr>
          <a:lstStyle/>
          <a:p>
            <a:r>
              <a:rPr lang="tr-TR" b="0" i="0" dirty="0" err="1">
                <a:solidFill>
                  <a:srgbClr val="212121"/>
                </a:solidFill>
                <a:effectLst/>
                <a:latin typeface="Cambria" panose="02040503050406030204" pitchFamily="18" charset="0"/>
              </a:rPr>
              <a:t>Perimenopozal</a:t>
            </a:r>
            <a:r>
              <a:rPr lang="tr-TR" b="0" i="0" dirty="0">
                <a:solidFill>
                  <a:srgbClr val="212121"/>
                </a:solidFill>
                <a:effectLst/>
                <a:latin typeface="Cambria" panose="02040503050406030204" pitchFamily="18" charset="0"/>
              </a:rPr>
              <a:t> kadınlarda yumurtalık fonksiyonu azalır, bir dizi </a:t>
            </a:r>
            <a:r>
              <a:rPr lang="tr-TR" b="0" i="0" dirty="0" err="1">
                <a:solidFill>
                  <a:srgbClr val="212121"/>
                </a:solidFill>
                <a:effectLst/>
                <a:latin typeface="Cambria" panose="02040503050406030204" pitchFamily="18" charset="0"/>
              </a:rPr>
              <a:t>perimenopozal</a:t>
            </a:r>
            <a:r>
              <a:rPr lang="tr-TR" b="0" i="0" dirty="0">
                <a:solidFill>
                  <a:srgbClr val="212121"/>
                </a:solidFill>
                <a:effectLst/>
                <a:latin typeface="Cambria" panose="02040503050406030204" pitchFamily="18" charset="0"/>
              </a:rPr>
              <a:t> semptom ortaya çıkar ve </a:t>
            </a:r>
            <a:r>
              <a:rPr lang="tr-TR" b="0" i="0" dirty="0" err="1">
                <a:solidFill>
                  <a:srgbClr val="212121"/>
                </a:solidFill>
                <a:effectLst/>
                <a:latin typeface="Cambria" panose="02040503050406030204" pitchFamily="18" charset="0"/>
              </a:rPr>
              <a:t>Kupperman</a:t>
            </a:r>
            <a:r>
              <a:rPr lang="tr-TR" b="0" i="0" dirty="0">
                <a:solidFill>
                  <a:srgbClr val="212121"/>
                </a:solidFill>
                <a:effectLst/>
                <a:latin typeface="Cambria" panose="02040503050406030204" pitchFamily="18" charset="0"/>
              </a:rPr>
              <a:t> skoru artar, bu da menopoz semptomların şiddeti anlamına gelir. Bu çalışma ketojenik diyetin </a:t>
            </a:r>
            <a:r>
              <a:rPr lang="tr-TR" b="0" i="0" dirty="0" err="1">
                <a:solidFill>
                  <a:srgbClr val="212121"/>
                </a:solidFill>
                <a:effectLst/>
                <a:latin typeface="Cambria" panose="02040503050406030204" pitchFamily="18" charset="0"/>
              </a:rPr>
              <a:t>Kupperman</a:t>
            </a:r>
            <a:r>
              <a:rPr lang="tr-TR" b="0" i="0" dirty="0">
                <a:solidFill>
                  <a:srgbClr val="212121"/>
                </a:solidFill>
                <a:effectLst/>
                <a:latin typeface="Cambria" panose="02040503050406030204" pitchFamily="18" charset="0"/>
              </a:rPr>
              <a:t> skorunu önemli ölçüde azaltabildiğini buldu. </a:t>
            </a:r>
          </a:p>
          <a:p>
            <a:r>
              <a:rPr lang="tr-TR" b="0" i="0" dirty="0">
                <a:solidFill>
                  <a:srgbClr val="212121"/>
                </a:solidFill>
                <a:effectLst/>
                <a:latin typeface="Cambria" panose="02040503050406030204" pitchFamily="18" charset="0"/>
              </a:rPr>
              <a:t>Bu nedenle ketojenik diyetin yumurtalık fonksiyonunu iyileştirebileceğini, üretral kapanma basıncını artırabileceğini ve idrar kaçırma semptomlarını iyileştirebileceğini düşünüyoruz. </a:t>
            </a:r>
          </a:p>
        </p:txBody>
      </p:sp>
    </p:spTree>
    <p:extLst>
      <p:ext uri="{BB962C8B-B14F-4D97-AF65-F5344CB8AC3E}">
        <p14:creationId xmlns:p14="http://schemas.microsoft.com/office/powerpoint/2010/main" val="1468822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74343B-E006-55EC-4B04-BC24A5D3964A}"/>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endParaRPr lang="tr-TR" dirty="0"/>
          </a:p>
        </p:txBody>
      </p:sp>
      <p:sp>
        <p:nvSpPr>
          <p:cNvPr id="3" name="İçerik Yer Tutucusu 2">
            <a:extLst>
              <a:ext uri="{FF2B5EF4-FFF2-40B4-BE49-F238E27FC236}">
                <a16:creationId xmlns:a16="http://schemas.microsoft.com/office/drawing/2014/main" id="{E6717AAC-53DA-36DD-D1FA-4C2CFFDBFB17}"/>
              </a:ext>
            </a:extLst>
          </p:cNvPr>
          <p:cNvSpPr>
            <a:spLocks noGrp="1"/>
          </p:cNvSpPr>
          <p:nvPr>
            <p:ph idx="1"/>
          </p:nvPr>
        </p:nvSpPr>
        <p:spPr/>
        <p:txBody>
          <a:bodyPr>
            <a:normAutofit fontScale="85000" lnSpcReduction="20000"/>
          </a:bodyPr>
          <a:lstStyle/>
          <a:p>
            <a:r>
              <a:rPr lang="tr-TR" dirty="0">
                <a:solidFill>
                  <a:srgbClr val="212121"/>
                </a:solidFill>
                <a:latin typeface="Cambria" panose="02040503050406030204" pitchFamily="18" charset="0"/>
              </a:rPr>
              <a:t>Y</a:t>
            </a:r>
            <a:r>
              <a:rPr lang="tr-TR" b="0" i="0" dirty="0">
                <a:solidFill>
                  <a:srgbClr val="212121"/>
                </a:solidFill>
                <a:effectLst/>
                <a:latin typeface="Cambria" panose="02040503050406030204" pitchFamily="18" charset="0"/>
              </a:rPr>
              <a:t>aşlanan kadınlarda pelvik taban fonksiyonunun azalmasıyla birlikte pelvik taban kas gücünün zayıflaması da dahil olmak üzere zayıf pelvik taban dokuları proksimal üretranın daha aşağı bir pozisyona düşmesine neden olur. Karın basıncı arttığında basınç mesaneye ve üretranın proksimal ucuna eşit olarak iletilemez, mesaneye daha fazla iletilir, bu da mesanenin iç basıncının üretranın kapanma basıncını aşmasına neden olur ve idrar kaçırma meydana gelir.</a:t>
            </a:r>
          </a:p>
          <a:p>
            <a:r>
              <a:rPr lang="tr-TR" b="0" i="0" dirty="0">
                <a:solidFill>
                  <a:srgbClr val="212121"/>
                </a:solidFill>
                <a:effectLst/>
                <a:latin typeface="Cambria" panose="02040503050406030204" pitchFamily="18" charset="0"/>
              </a:rPr>
              <a:t> Bu vakalarda ketojenik diyet tedavisi sırasında hastaya beslenme yönetimi yoluyla yeterli miktarda yüksek kaliteli protein verilmesi nedeni ile vücut iskelet kası oranının önemli ölçüde arttığını, vücut yağ oranının ise önemli ölçüde azaldığını bulduk. </a:t>
            </a:r>
          </a:p>
          <a:p>
            <a:r>
              <a:rPr lang="tr-TR" b="0" i="0" dirty="0">
                <a:solidFill>
                  <a:srgbClr val="212121"/>
                </a:solidFill>
                <a:effectLst/>
                <a:latin typeface="Cambria" panose="02040503050406030204" pitchFamily="18" charset="0"/>
              </a:rPr>
              <a:t>Bu nedenle ketojenik diyetin pelvik taban kas gücünü artırabileceğini ve üretral pozisyonu düzeltebileceğini, böylece stres üriner inkontinans oluşumunu azaltabileceğini desteklemektedir.</a:t>
            </a:r>
            <a:endParaRPr lang="tr-TR" dirty="0"/>
          </a:p>
          <a:p>
            <a:endParaRPr lang="tr-TR" b="0" i="0" dirty="0">
              <a:solidFill>
                <a:srgbClr val="212121"/>
              </a:solidFill>
              <a:effectLst/>
              <a:latin typeface="Cambria" panose="02040503050406030204" pitchFamily="18" charset="0"/>
            </a:endParaRPr>
          </a:p>
        </p:txBody>
      </p:sp>
    </p:spTree>
    <p:extLst>
      <p:ext uri="{BB962C8B-B14F-4D97-AF65-F5344CB8AC3E}">
        <p14:creationId xmlns:p14="http://schemas.microsoft.com/office/powerpoint/2010/main" val="12987538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E2D994-2F67-3D83-112E-2B2195CBAA7A}"/>
              </a:ext>
            </a:extLst>
          </p:cNvPr>
          <p:cNvSpPr>
            <a:spLocks noGrp="1"/>
          </p:cNvSpPr>
          <p:nvPr>
            <p:ph type="title"/>
          </p:nvPr>
        </p:nvSpPr>
        <p:spPr/>
        <p:txBody>
          <a:bodyPr/>
          <a:lstStyle/>
          <a:p>
            <a:r>
              <a:rPr lang="tr-TR" dirty="0">
                <a:solidFill>
                  <a:srgbClr val="995733"/>
                </a:solidFill>
                <a:latin typeface="Cambria" panose="02040503050406030204" pitchFamily="18" charset="0"/>
              </a:rPr>
              <a:t>T</a:t>
            </a:r>
            <a:r>
              <a:rPr lang="tr-TR" sz="4400" b="0" i="0" dirty="0">
                <a:solidFill>
                  <a:srgbClr val="995733"/>
                </a:solidFill>
                <a:effectLst/>
                <a:latin typeface="Cambria" panose="02040503050406030204" pitchFamily="18" charset="0"/>
              </a:rPr>
              <a:t>artışma ve Sonuç</a:t>
            </a:r>
            <a:endParaRPr lang="tr-TR" dirty="0"/>
          </a:p>
        </p:txBody>
      </p:sp>
      <p:sp>
        <p:nvSpPr>
          <p:cNvPr id="3" name="İçerik Yer Tutucusu 2">
            <a:extLst>
              <a:ext uri="{FF2B5EF4-FFF2-40B4-BE49-F238E27FC236}">
                <a16:creationId xmlns:a16="http://schemas.microsoft.com/office/drawing/2014/main" id="{398EE1DE-BFA0-7419-4314-9AB0667453BA}"/>
              </a:ext>
            </a:extLst>
          </p:cNvPr>
          <p:cNvSpPr>
            <a:spLocks noGrp="1"/>
          </p:cNvSpPr>
          <p:nvPr>
            <p:ph idx="1"/>
          </p:nvPr>
        </p:nvSpPr>
        <p:spPr/>
        <p:txBody>
          <a:bodyPr>
            <a:normAutofit fontScale="70000" lnSpcReduction="20000"/>
          </a:bodyPr>
          <a:lstStyle/>
          <a:p>
            <a:pPr algn="l"/>
            <a:r>
              <a:rPr lang="tr-TR" b="0" i="0" dirty="0">
                <a:solidFill>
                  <a:srgbClr val="212121"/>
                </a:solidFill>
                <a:effectLst/>
                <a:latin typeface="Cambria" panose="02040503050406030204" pitchFamily="18" charset="0"/>
              </a:rPr>
              <a:t>Bu çalışma ketojenik diyetin SUI üzerindeki terapötik etkisine ilişkin ilk rapordur.</a:t>
            </a:r>
          </a:p>
          <a:p>
            <a:pPr algn="l"/>
            <a:r>
              <a:rPr lang="tr-TR" b="0" i="0" dirty="0">
                <a:solidFill>
                  <a:srgbClr val="212121"/>
                </a:solidFill>
                <a:effectLst/>
                <a:latin typeface="Cambria" panose="02040503050406030204" pitchFamily="18" charset="0"/>
              </a:rPr>
              <a:t> Ketojenik diyetin idrar sızıntısını önemli ölçüde iyileştirebildiği, vücut ağırlığını azaltabildiği, iç organ yağ alanını azaltabildiği, vücut iskelet kası oranını iyileştirebildiği ve </a:t>
            </a:r>
            <a:r>
              <a:rPr lang="tr-TR" b="0" i="0" dirty="0" err="1">
                <a:solidFill>
                  <a:srgbClr val="212121"/>
                </a:solidFill>
                <a:effectLst/>
                <a:latin typeface="Cambria" panose="02040503050406030204" pitchFamily="18" charset="0"/>
              </a:rPr>
              <a:t>BMI'yi</a:t>
            </a:r>
            <a:r>
              <a:rPr lang="tr-TR" b="0" i="0" dirty="0">
                <a:solidFill>
                  <a:srgbClr val="212121"/>
                </a:solidFill>
                <a:effectLst/>
                <a:latin typeface="Cambria" panose="02040503050406030204" pitchFamily="18" charset="0"/>
              </a:rPr>
              <a:t> azaltabildiği bulunmuştur. </a:t>
            </a:r>
          </a:p>
          <a:p>
            <a:pPr algn="l"/>
            <a:r>
              <a:rPr lang="tr-TR" b="0" i="0" dirty="0">
                <a:solidFill>
                  <a:srgbClr val="212121"/>
                </a:solidFill>
                <a:effectLst/>
                <a:latin typeface="Cambria" panose="02040503050406030204" pitchFamily="18" charset="0"/>
              </a:rPr>
              <a:t>Mekanizması karın içi basıncın azaltılması ve üretranın yerinin restorasyonu ile ilişkili olabilir. Ancak mekanizmasının doğrulanması için hala daha fazla araştırmaya ihtiyaç var. </a:t>
            </a:r>
          </a:p>
          <a:p>
            <a:pPr algn="l"/>
            <a:r>
              <a:rPr lang="tr-TR" b="0" i="0" dirty="0">
                <a:solidFill>
                  <a:srgbClr val="212121"/>
                </a:solidFill>
                <a:effectLst/>
                <a:latin typeface="Cambria" panose="02040503050406030204" pitchFamily="18" charset="0"/>
              </a:rPr>
              <a:t>Bu çalışma, az sayıda vaka içeren, 5 vaka raporundan oluşan gözlemsel bir çalışmadır, dolayısıyla bazı sınırlamalar vardır. </a:t>
            </a:r>
          </a:p>
          <a:p>
            <a:pPr algn="l"/>
            <a:r>
              <a:rPr lang="tr-TR" b="0" i="0" dirty="0">
                <a:solidFill>
                  <a:srgbClr val="212121"/>
                </a:solidFill>
                <a:effectLst/>
                <a:latin typeface="Cambria" panose="02040503050406030204" pitchFamily="18" charset="0"/>
              </a:rPr>
              <a:t>Gelecekte, stres üriner inkontinans tedavisinde ketojenik diyetin etkinliğini prospektif randomize kontrollü çalışmalarla doğrulamayı umuyoruz. </a:t>
            </a:r>
          </a:p>
          <a:p>
            <a:pPr algn="l"/>
            <a:r>
              <a:rPr lang="tr-TR" b="0" i="0" dirty="0">
                <a:solidFill>
                  <a:srgbClr val="212121"/>
                </a:solidFill>
                <a:effectLst/>
                <a:latin typeface="Cambria" panose="02040503050406030204" pitchFamily="18" charset="0"/>
              </a:rPr>
              <a:t>Bu rapor, ketojenik diyetin gelecekte obez kadınlarda stres üriner inkontinansın tedavisinde etkili yöntemlerden biri haline gelebileceğini ve obez kadınlarda stres üriner inkontinans için minimal invaziv, oldukça karlı ve son derece uyumlu bir tedavi sağlayabileceğini ortaya koymaktadır.</a:t>
            </a:r>
          </a:p>
          <a:p>
            <a:pPr marL="0" indent="0">
              <a:buNone/>
            </a:pPr>
            <a:br>
              <a:rPr lang="tr-TR" b="0" i="0" dirty="0">
                <a:solidFill>
                  <a:srgbClr val="212121"/>
                </a:solidFill>
                <a:effectLst/>
                <a:latin typeface="Cambria" panose="02040503050406030204" pitchFamily="18" charset="0"/>
              </a:rPr>
            </a:br>
            <a:endParaRPr lang="tr-TR" dirty="0"/>
          </a:p>
        </p:txBody>
      </p:sp>
    </p:spTree>
    <p:extLst>
      <p:ext uri="{BB962C8B-B14F-4D97-AF65-F5344CB8AC3E}">
        <p14:creationId xmlns:p14="http://schemas.microsoft.com/office/powerpoint/2010/main" val="1857115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CBCC2A-125F-E5AD-90A1-0A7699E6D0AA}"/>
              </a:ext>
            </a:extLst>
          </p:cNvPr>
          <p:cNvSpPr>
            <a:spLocks noGrp="1"/>
          </p:cNvSpPr>
          <p:nvPr>
            <p:ph type="title"/>
          </p:nvPr>
        </p:nvSpPr>
        <p:spPr/>
        <p:txBody>
          <a:bodyPr/>
          <a:lstStyle/>
          <a:p>
            <a:endParaRPr lang="tr-TR"/>
          </a:p>
        </p:txBody>
      </p:sp>
      <p:pic>
        <p:nvPicPr>
          <p:cNvPr id="10" name="İçerik Yer Tutucusu 9" descr="metin, insan yüzü, giyim, bebek içeren bir resim&#10;&#10;Açıklama otomatik olarak oluşturuldu">
            <a:extLst>
              <a:ext uri="{FF2B5EF4-FFF2-40B4-BE49-F238E27FC236}">
                <a16:creationId xmlns:a16="http://schemas.microsoft.com/office/drawing/2014/main" id="{052C83B8-3FDE-9344-E27D-6EB859A9B7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4517" y="365125"/>
            <a:ext cx="9406328" cy="6411361"/>
          </a:xfrm>
        </p:spPr>
      </p:pic>
    </p:spTree>
    <p:extLst>
      <p:ext uri="{BB962C8B-B14F-4D97-AF65-F5344CB8AC3E}">
        <p14:creationId xmlns:p14="http://schemas.microsoft.com/office/powerpoint/2010/main" val="320781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7D730A-73D0-0C10-C06E-0172B30CFF6A}"/>
              </a:ext>
            </a:extLst>
          </p:cNvPr>
          <p:cNvSpPr>
            <a:spLocks noGrp="1"/>
          </p:cNvSpPr>
          <p:nvPr>
            <p:ph type="title"/>
          </p:nvPr>
        </p:nvSpPr>
        <p:spPr/>
        <p:txBody>
          <a:bodyPr/>
          <a:lstStyle/>
          <a:p>
            <a:r>
              <a:rPr lang="tr-TR" dirty="0">
                <a:solidFill>
                  <a:srgbClr val="734126"/>
                </a:solidFill>
                <a:latin typeface="Cambria" panose="02040503050406030204" pitchFamily="18" charset="0"/>
              </a:rPr>
              <a:t>Giriş</a:t>
            </a:r>
            <a:endParaRPr lang="tr-TR" dirty="0"/>
          </a:p>
        </p:txBody>
      </p:sp>
      <p:sp>
        <p:nvSpPr>
          <p:cNvPr id="3" name="İçerik Yer Tutucusu 2">
            <a:extLst>
              <a:ext uri="{FF2B5EF4-FFF2-40B4-BE49-F238E27FC236}">
                <a16:creationId xmlns:a16="http://schemas.microsoft.com/office/drawing/2014/main" id="{5BABD3B9-C0DB-E942-136E-926B140298CE}"/>
              </a:ext>
            </a:extLst>
          </p:cNvPr>
          <p:cNvSpPr>
            <a:spLocks noGrp="1"/>
          </p:cNvSpPr>
          <p:nvPr>
            <p:ph idx="1"/>
          </p:nvPr>
        </p:nvSpPr>
        <p:spPr>
          <a:xfrm>
            <a:off x="838200" y="1972725"/>
            <a:ext cx="10515600" cy="4351338"/>
          </a:xfrm>
        </p:spPr>
        <p:txBody>
          <a:bodyPr>
            <a:normAutofit/>
          </a:bodyPr>
          <a:lstStyle/>
          <a:p>
            <a:r>
              <a:rPr lang="tr-TR" b="0" i="0" dirty="0">
                <a:solidFill>
                  <a:srgbClr val="212121"/>
                </a:solidFill>
                <a:effectLst/>
                <a:latin typeface="Cambria" panose="02040503050406030204" pitchFamily="18" charset="0"/>
              </a:rPr>
              <a:t> Kadınlarda stres inkontinansının tedavileri konservatif tedavi ve cerrahi tedavi dahil olmak üzere çeşitlidir, ancak çoğu anket kadınların konservatif tedaviyi tercih ettiğini göstermektedir. </a:t>
            </a:r>
          </a:p>
          <a:p>
            <a:endParaRPr lang="tr-TR" b="0" i="0" dirty="0">
              <a:solidFill>
                <a:srgbClr val="212121"/>
              </a:solidFill>
              <a:effectLst/>
              <a:latin typeface="Cambria" panose="02040503050406030204" pitchFamily="18" charset="0"/>
            </a:endParaRPr>
          </a:p>
          <a:p>
            <a:r>
              <a:rPr lang="tr-TR" dirty="0">
                <a:solidFill>
                  <a:srgbClr val="212121"/>
                </a:solidFill>
                <a:latin typeface="Cambria" panose="02040503050406030204" pitchFamily="18" charset="0"/>
              </a:rPr>
              <a:t>SUI </a:t>
            </a:r>
            <a:r>
              <a:rPr lang="tr-TR" dirty="0" err="1">
                <a:solidFill>
                  <a:srgbClr val="212121"/>
                </a:solidFill>
                <a:latin typeface="Cambria" panose="02040503050406030204" pitchFamily="18" charset="0"/>
              </a:rPr>
              <a:t>li</a:t>
            </a:r>
            <a:r>
              <a:rPr lang="tr-TR" dirty="0">
                <a:solidFill>
                  <a:srgbClr val="212121"/>
                </a:solidFill>
                <a:latin typeface="Cambria" panose="02040503050406030204" pitchFamily="18" charset="0"/>
              </a:rPr>
              <a:t> obez kadınlarda</a:t>
            </a:r>
            <a:r>
              <a:rPr lang="tr-TR" b="0" i="0" dirty="0">
                <a:solidFill>
                  <a:srgbClr val="212121"/>
                </a:solidFill>
                <a:effectLst/>
                <a:latin typeface="Cambria" panose="02040503050406030204" pitchFamily="18" charset="0"/>
              </a:rPr>
              <a:t> ilk tedavi kilo kaybıdır. </a:t>
            </a:r>
          </a:p>
          <a:p>
            <a:endParaRPr lang="tr-TR" b="0" i="0" dirty="0">
              <a:solidFill>
                <a:srgbClr val="212121"/>
              </a:solidFill>
              <a:effectLst/>
              <a:latin typeface="Cambria" panose="02040503050406030204" pitchFamily="18" charset="0"/>
            </a:endParaRPr>
          </a:p>
        </p:txBody>
      </p:sp>
    </p:spTree>
    <p:extLst>
      <p:ext uri="{BB962C8B-B14F-4D97-AF65-F5344CB8AC3E}">
        <p14:creationId xmlns:p14="http://schemas.microsoft.com/office/powerpoint/2010/main" val="2671391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E3F006-8A73-0114-4156-8FCAD847CADD}"/>
              </a:ext>
            </a:extLst>
          </p:cNvPr>
          <p:cNvSpPr>
            <a:spLocks noGrp="1"/>
          </p:cNvSpPr>
          <p:nvPr>
            <p:ph type="title"/>
          </p:nvPr>
        </p:nvSpPr>
        <p:spPr/>
        <p:txBody>
          <a:bodyPr/>
          <a:lstStyle/>
          <a:p>
            <a:r>
              <a:rPr lang="tr-TR" dirty="0">
                <a:solidFill>
                  <a:srgbClr val="734126"/>
                </a:solidFill>
                <a:latin typeface="Cambria" panose="02040503050406030204" pitchFamily="18" charset="0"/>
              </a:rPr>
              <a:t>Giriş</a:t>
            </a:r>
            <a:endParaRPr lang="tr-TR" dirty="0"/>
          </a:p>
        </p:txBody>
      </p:sp>
      <p:sp>
        <p:nvSpPr>
          <p:cNvPr id="3" name="İçerik Yer Tutucusu 2">
            <a:extLst>
              <a:ext uri="{FF2B5EF4-FFF2-40B4-BE49-F238E27FC236}">
                <a16:creationId xmlns:a16="http://schemas.microsoft.com/office/drawing/2014/main" id="{718EE9A8-F717-8641-CF37-33FEFF8F69CA}"/>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Ketojenik diyet, geleneksel diyete göre vücut kütlesini daha hızlı azaltabilen, yüksek yağ, düşük karbonhidrat ve orta düzeyde protein içeren özel bir diyettir.</a:t>
            </a:r>
          </a:p>
          <a:p>
            <a:endParaRPr lang="tr-TR" b="0" i="0" dirty="0">
              <a:solidFill>
                <a:srgbClr val="212121"/>
              </a:solidFill>
              <a:effectLst/>
              <a:latin typeface="Cambria" panose="02040503050406030204" pitchFamily="18" charset="0"/>
            </a:endParaRPr>
          </a:p>
          <a:p>
            <a:r>
              <a:rPr lang="tr-TR" b="0" i="0" dirty="0">
                <a:solidFill>
                  <a:srgbClr val="212121"/>
                </a:solidFill>
                <a:effectLst/>
                <a:latin typeface="Cambria" panose="02040503050406030204" pitchFamily="18" charset="0"/>
              </a:rPr>
              <a:t> Bu vakalar obez kadınlarda </a:t>
            </a:r>
            <a:r>
              <a:rPr lang="tr-TR" b="0" i="0" dirty="0" err="1">
                <a:solidFill>
                  <a:srgbClr val="212121"/>
                </a:solidFill>
                <a:effectLst/>
                <a:latin typeface="Cambria" panose="02040503050406030204" pitchFamily="18" charset="0"/>
              </a:rPr>
              <a:t>SUI'yi</a:t>
            </a:r>
            <a:r>
              <a:rPr lang="tr-TR" b="0" i="0" dirty="0">
                <a:solidFill>
                  <a:srgbClr val="212121"/>
                </a:solidFill>
                <a:effectLst/>
                <a:latin typeface="Cambria" panose="02040503050406030204" pitchFamily="18" charset="0"/>
              </a:rPr>
              <a:t> ketojenik diyetle tedavi etmeye yönelik ilk girişimdir.</a:t>
            </a:r>
          </a:p>
          <a:p>
            <a:endParaRPr lang="tr-TR" dirty="0"/>
          </a:p>
        </p:txBody>
      </p:sp>
    </p:spTree>
    <p:extLst>
      <p:ext uri="{BB962C8B-B14F-4D97-AF65-F5344CB8AC3E}">
        <p14:creationId xmlns:p14="http://schemas.microsoft.com/office/powerpoint/2010/main" val="59589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CF4A6F-95AA-A904-D9F6-D28812490DDF}"/>
              </a:ext>
            </a:extLst>
          </p:cNvPr>
          <p:cNvSpPr>
            <a:spLocks noGrp="1"/>
          </p:cNvSpPr>
          <p:nvPr>
            <p:ph type="title"/>
          </p:nvPr>
        </p:nvSpPr>
        <p:spPr/>
        <p:txBody>
          <a:bodyPr/>
          <a:lstStyle/>
          <a:p>
            <a:r>
              <a:rPr lang="tr-TR" sz="4400" b="0" i="0" dirty="0">
                <a:solidFill>
                  <a:srgbClr val="734126"/>
                </a:solidFill>
                <a:effectLst/>
                <a:latin typeface="Cambria" panose="02040503050406030204" pitchFamily="18" charset="0"/>
              </a:rPr>
              <a:t>Vaka Sunumu </a:t>
            </a:r>
            <a:br>
              <a:rPr lang="tr-TR" sz="4400" b="0" i="0" dirty="0">
                <a:solidFill>
                  <a:srgbClr val="734126"/>
                </a:solidFill>
                <a:effectLst/>
                <a:latin typeface="Cambria" panose="02040503050406030204" pitchFamily="18" charset="0"/>
              </a:rPr>
            </a:br>
            <a:r>
              <a:rPr lang="tr-TR" sz="4400" b="0" i="0" dirty="0">
                <a:solidFill>
                  <a:srgbClr val="734126"/>
                </a:solidFill>
                <a:effectLst/>
                <a:latin typeface="Cambria" panose="02040503050406030204" pitchFamily="18" charset="0"/>
              </a:rPr>
              <a:t>Deneklerin seçim kriterleri ve müdahale</a:t>
            </a:r>
            <a:endParaRPr lang="tr-TR" dirty="0"/>
          </a:p>
        </p:txBody>
      </p:sp>
      <p:sp>
        <p:nvSpPr>
          <p:cNvPr id="3" name="İçerik Yer Tutucusu 2">
            <a:extLst>
              <a:ext uri="{FF2B5EF4-FFF2-40B4-BE49-F238E27FC236}">
                <a16:creationId xmlns:a16="http://schemas.microsoft.com/office/drawing/2014/main" id="{372659DD-50EA-582B-402B-029B648D3AD1}"/>
              </a:ext>
            </a:extLst>
          </p:cNvPr>
          <p:cNvSpPr>
            <a:spLocks noGrp="1"/>
          </p:cNvSpPr>
          <p:nvPr>
            <p:ph idx="1"/>
          </p:nvPr>
        </p:nvSpPr>
        <p:spPr/>
        <p:txBody>
          <a:bodyPr/>
          <a:lstStyle/>
          <a:p>
            <a:pPr marL="0" indent="0">
              <a:buNone/>
            </a:pPr>
            <a:r>
              <a:rPr lang="tr-TR" b="0" i="0" dirty="0">
                <a:solidFill>
                  <a:srgbClr val="212121"/>
                </a:solidFill>
                <a:effectLst/>
                <a:latin typeface="Cambria" panose="02040503050406030204" pitchFamily="18" charset="0"/>
              </a:rPr>
              <a:t>Katılımcıların dahil edilme kriterleri şu şekildeydi</a:t>
            </a:r>
          </a:p>
          <a:p>
            <a:r>
              <a:rPr lang="tr-TR" b="0" i="0" dirty="0">
                <a:solidFill>
                  <a:srgbClr val="212121"/>
                </a:solidFill>
                <a:effectLst/>
                <a:latin typeface="Cambria" panose="02040503050406030204" pitchFamily="18" charset="0"/>
              </a:rPr>
              <a:t>40-60 yaş</a:t>
            </a:r>
          </a:p>
          <a:p>
            <a:r>
              <a:rPr lang="tr-TR" b="0" i="0" dirty="0">
                <a:solidFill>
                  <a:srgbClr val="212121"/>
                </a:solidFill>
                <a:effectLst/>
                <a:latin typeface="Cambria" panose="02040503050406030204" pitchFamily="18" charset="0"/>
              </a:rPr>
              <a:t>BMI ≥ 28 kg/ </a:t>
            </a:r>
            <a:r>
              <a:rPr lang="tr-TR" b="0" i="0" baseline="30000" dirty="0">
                <a:solidFill>
                  <a:srgbClr val="212121"/>
                </a:solidFill>
                <a:effectLst/>
                <a:latin typeface="Cambria" panose="02040503050406030204" pitchFamily="18" charset="0"/>
              </a:rPr>
              <a:t>m2</a:t>
            </a:r>
            <a:r>
              <a:rPr lang="tr-TR" b="0" i="0" dirty="0">
                <a:solidFill>
                  <a:srgbClr val="212121"/>
                </a:solidFill>
                <a:effectLst/>
                <a:latin typeface="Cambria" panose="02040503050406030204" pitchFamily="18" charset="0"/>
              </a:rPr>
              <a:t> </a:t>
            </a:r>
          </a:p>
          <a:p>
            <a:r>
              <a:rPr lang="tr-TR" b="0" i="0" dirty="0">
                <a:solidFill>
                  <a:srgbClr val="212121"/>
                </a:solidFill>
                <a:effectLst/>
                <a:latin typeface="Cambria" panose="02040503050406030204" pitchFamily="18" charset="0"/>
              </a:rPr>
              <a:t>Hapşırma, öksürme, gülme veya egzersiz ile idrar kaçırma</a:t>
            </a:r>
          </a:p>
          <a:p>
            <a:r>
              <a:rPr lang="tr-TR" b="0" i="0" dirty="0">
                <a:solidFill>
                  <a:srgbClr val="212121"/>
                </a:solidFill>
                <a:effectLst/>
                <a:latin typeface="Cambria" panose="02040503050406030204" pitchFamily="18" charset="0"/>
              </a:rPr>
              <a:t>Bir saatlik idrar pedi testi ≥ 2 g</a:t>
            </a:r>
          </a:p>
          <a:p>
            <a:pPr marL="0" indent="0">
              <a:buNone/>
            </a:pPr>
            <a:r>
              <a:rPr lang="tr-TR" b="0" i="0" dirty="0">
                <a:solidFill>
                  <a:srgbClr val="212121"/>
                </a:solidFill>
                <a:effectLst/>
                <a:latin typeface="Cambria" panose="02040503050406030204" pitchFamily="18" charset="0"/>
              </a:rPr>
              <a:t>Gönüllüler bu çalışmaya gönüllü olarak katılmış ve bilgilendirilmiş onam formunu imzalamıştır. </a:t>
            </a:r>
            <a:endParaRPr lang="tr-TR" dirty="0"/>
          </a:p>
        </p:txBody>
      </p:sp>
    </p:spTree>
    <p:extLst>
      <p:ext uri="{BB962C8B-B14F-4D97-AF65-F5344CB8AC3E}">
        <p14:creationId xmlns:p14="http://schemas.microsoft.com/office/powerpoint/2010/main" val="36997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2A0103-3AAD-9E85-61FA-3550F667AA22}"/>
              </a:ext>
            </a:extLst>
          </p:cNvPr>
          <p:cNvSpPr>
            <a:spLocks noGrp="1"/>
          </p:cNvSpPr>
          <p:nvPr>
            <p:ph type="title"/>
          </p:nvPr>
        </p:nvSpPr>
        <p:spPr/>
        <p:txBody>
          <a:bodyPr/>
          <a:lstStyle/>
          <a:p>
            <a:r>
              <a:rPr lang="tr-TR" sz="4400" b="0" i="0" dirty="0">
                <a:solidFill>
                  <a:srgbClr val="734126"/>
                </a:solidFill>
                <a:effectLst/>
                <a:latin typeface="Cambria" panose="02040503050406030204" pitchFamily="18" charset="0"/>
              </a:rPr>
              <a:t>Vaka Sunumu </a:t>
            </a:r>
            <a:br>
              <a:rPr lang="tr-TR" sz="4400" b="0" i="0" dirty="0">
                <a:solidFill>
                  <a:srgbClr val="734126"/>
                </a:solidFill>
                <a:effectLst/>
                <a:latin typeface="Cambria" panose="02040503050406030204" pitchFamily="18" charset="0"/>
              </a:rPr>
            </a:br>
            <a:r>
              <a:rPr lang="tr-TR" sz="4400" b="0" i="0" dirty="0">
                <a:solidFill>
                  <a:srgbClr val="734126"/>
                </a:solidFill>
                <a:effectLst/>
                <a:latin typeface="Cambria" panose="02040503050406030204" pitchFamily="18" charset="0"/>
              </a:rPr>
              <a:t>Deneklerin seçim kriterleri ve müdahale</a:t>
            </a:r>
            <a:endParaRPr lang="tr-TR" dirty="0"/>
          </a:p>
        </p:txBody>
      </p:sp>
      <p:sp>
        <p:nvSpPr>
          <p:cNvPr id="3" name="İçerik Yer Tutucusu 2">
            <a:extLst>
              <a:ext uri="{FF2B5EF4-FFF2-40B4-BE49-F238E27FC236}">
                <a16:creationId xmlns:a16="http://schemas.microsoft.com/office/drawing/2014/main" id="{BFBC6111-D2D4-B6A0-1F63-FDFA896CFBE6}"/>
              </a:ext>
            </a:extLst>
          </p:cNvPr>
          <p:cNvSpPr>
            <a:spLocks noGrp="1"/>
          </p:cNvSpPr>
          <p:nvPr>
            <p:ph idx="1"/>
          </p:nvPr>
        </p:nvSpPr>
        <p:spPr>
          <a:xfrm>
            <a:off x="967740" y="1690688"/>
            <a:ext cx="10515600" cy="4351338"/>
          </a:xfrm>
        </p:spPr>
        <p:txBody>
          <a:bodyPr>
            <a:normAutofit fontScale="92500" lnSpcReduction="10000"/>
          </a:bodyPr>
          <a:lstStyle/>
          <a:p>
            <a:pPr marL="0" indent="0">
              <a:buNone/>
            </a:pPr>
            <a:r>
              <a:rPr lang="tr-TR" b="0" i="0" dirty="0">
                <a:solidFill>
                  <a:srgbClr val="212121"/>
                </a:solidFill>
                <a:effectLst/>
                <a:latin typeface="Cambria" panose="02040503050406030204" pitchFamily="18" charset="0"/>
              </a:rPr>
              <a:t>Hariç tutma kriterleri</a:t>
            </a:r>
          </a:p>
          <a:p>
            <a:r>
              <a:rPr lang="tr-TR" dirty="0">
                <a:solidFill>
                  <a:srgbClr val="212121"/>
                </a:solidFill>
                <a:latin typeface="Cambria" panose="02040503050406030204" pitchFamily="18" charset="0"/>
              </a:rPr>
              <a:t>P</a:t>
            </a:r>
            <a:r>
              <a:rPr lang="tr-TR" b="0" i="0" dirty="0">
                <a:solidFill>
                  <a:srgbClr val="212121"/>
                </a:solidFill>
                <a:effectLst/>
                <a:latin typeface="Cambria" panose="02040503050406030204" pitchFamily="18" charset="0"/>
              </a:rPr>
              <a:t>elvik taban ameliyatı öyküsü; Total histerektomi veya </a:t>
            </a:r>
            <a:r>
              <a:rPr lang="tr-TR" b="0" i="0" dirty="0" err="1">
                <a:solidFill>
                  <a:srgbClr val="212121"/>
                </a:solidFill>
                <a:effectLst/>
                <a:latin typeface="Cambria" panose="02040503050406030204" pitchFamily="18" charset="0"/>
              </a:rPr>
              <a:t>subtotal</a:t>
            </a:r>
            <a:r>
              <a:rPr lang="tr-TR" b="0" i="0" dirty="0">
                <a:solidFill>
                  <a:srgbClr val="212121"/>
                </a:solidFill>
                <a:effectLst/>
                <a:latin typeface="Cambria" panose="02040503050406030204" pitchFamily="18" charset="0"/>
              </a:rPr>
              <a:t> histerektomi öyküsü</a:t>
            </a:r>
          </a:p>
          <a:p>
            <a:r>
              <a:rPr lang="tr-TR" b="0" i="0" dirty="0">
                <a:solidFill>
                  <a:srgbClr val="212121"/>
                </a:solidFill>
                <a:effectLst/>
                <a:latin typeface="Cambria" panose="02040503050406030204" pitchFamily="18" charset="0"/>
              </a:rPr>
              <a:t>Pelvik radyoterapi geçmişi</a:t>
            </a:r>
          </a:p>
          <a:p>
            <a:r>
              <a:rPr lang="tr-TR" b="0" i="0" dirty="0">
                <a:solidFill>
                  <a:srgbClr val="212121"/>
                </a:solidFill>
                <a:effectLst/>
                <a:latin typeface="Cambria" panose="02040503050406030204" pitchFamily="18" charset="0"/>
              </a:rPr>
              <a:t>Pelvik organ prolapsusu</a:t>
            </a:r>
          </a:p>
          <a:p>
            <a:r>
              <a:rPr lang="tr-TR" b="0" i="0" dirty="0">
                <a:solidFill>
                  <a:srgbClr val="212121"/>
                </a:solidFill>
                <a:effectLst/>
                <a:latin typeface="Cambria" panose="02040503050406030204" pitchFamily="18" charset="0"/>
              </a:rPr>
              <a:t>İdrar yolu enfeksiyonu</a:t>
            </a:r>
          </a:p>
          <a:p>
            <a:r>
              <a:rPr lang="tr-TR" b="0" i="0" dirty="0">
                <a:solidFill>
                  <a:srgbClr val="212121"/>
                </a:solidFill>
                <a:effectLst/>
                <a:latin typeface="Cambria" panose="02040503050406030204" pitchFamily="18" charset="0"/>
              </a:rPr>
              <a:t>Bir saatlik idrar pedi testi ≥ 10 g</a:t>
            </a:r>
          </a:p>
          <a:p>
            <a:r>
              <a:rPr lang="tr-TR" b="0" i="0" dirty="0">
                <a:solidFill>
                  <a:srgbClr val="212121"/>
                </a:solidFill>
                <a:effectLst/>
                <a:latin typeface="Cambria" panose="02040503050406030204" pitchFamily="18" charset="0"/>
              </a:rPr>
              <a:t>Stres üriner inkontinansı tedavi etmek için başka yöntemler de kullanılan hastalar</a:t>
            </a:r>
          </a:p>
          <a:p>
            <a:r>
              <a:rPr lang="tr-TR" b="0" i="0" dirty="0">
                <a:solidFill>
                  <a:srgbClr val="212121"/>
                </a:solidFill>
                <a:effectLst/>
                <a:latin typeface="Cambria" panose="02040503050406030204" pitchFamily="18" charset="0"/>
              </a:rPr>
              <a:t>Kalp, karaciğer, böbrek ve hematopoetik sistem hastalığı olanlar</a:t>
            </a:r>
          </a:p>
          <a:p>
            <a:endParaRPr lang="tr-TR" dirty="0"/>
          </a:p>
        </p:txBody>
      </p:sp>
    </p:spTree>
    <p:extLst>
      <p:ext uri="{BB962C8B-B14F-4D97-AF65-F5344CB8AC3E}">
        <p14:creationId xmlns:p14="http://schemas.microsoft.com/office/powerpoint/2010/main" val="353634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F8466-26F7-573A-4CB8-D68BC7E9B3A9}"/>
              </a:ext>
            </a:extLst>
          </p:cNvPr>
          <p:cNvSpPr>
            <a:spLocks noGrp="1"/>
          </p:cNvSpPr>
          <p:nvPr>
            <p:ph type="title"/>
          </p:nvPr>
        </p:nvSpPr>
        <p:spPr/>
        <p:txBody>
          <a:bodyPr/>
          <a:lstStyle/>
          <a:p>
            <a:r>
              <a:rPr lang="tr-TR" sz="4400" b="0" i="0" dirty="0">
                <a:solidFill>
                  <a:srgbClr val="734126"/>
                </a:solidFill>
                <a:effectLst/>
                <a:latin typeface="Cambria" panose="02040503050406030204" pitchFamily="18" charset="0"/>
              </a:rPr>
              <a:t>Vaka Sunumu </a:t>
            </a:r>
            <a:br>
              <a:rPr lang="tr-TR" sz="4400" b="0" i="0" dirty="0">
                <a:solidFill>
                  <a:srgbClr val="734126"/>
                </a:solidFill>
                <a:effectLst/>
                <a:latin typeface="Cambria" panose="02040503050406030204" pitchFamily="18" charset="0"/>
              </a:rPr>
            </a:br>
            <a:r>
              <a:rPr lang="tr-TR" sz="4400" b="0" i="0" dirty="0">
                <a:solidFill>
                  <a:srgbClr val="734126"/>
                </a:solidFill>
                <a:effectLst/>
                <a:latin typeface="Cambria" panose="02040503050406030204" pitchFamily="18" charset="0"/>
              </a:rPr>
              <a:t>Deneklerin seçim kriterleri ve müdahale</a:t>
            </a:r>
            <a:endParaRPr lang="tr-TR" dirty="0"/>
          </a:p>
        </p:txBody>
      </p:sp>
      <p:sp>
        <p:nvSpPr>
          <p:cNvPr id="3" name="İçerik Yer Tutucusu 2">
            <a:extLst>
              <a:ext uri="{FF2B5EF4-FFF2-40B4-BE49-F238E27FC236}">
                <a16:creationId xmlns:a16="http://schemas.microsoft.com/office/drawing/2014/main" id="{0E5481E1-B1D6-57AA-90E3-101B0C45B8D0}"/>
              </a:ext>
            </a:extLst>
          </p:cNvPr>
          <p:cNvSpPr>
            <a:spLocks noGrp="1"/>
          </p:cNvSpPr>
          <p:nvPr>
            <p:ph idx="1"/>
          </p:nvPr>
        </p:nvSpPr>
        <p:spPr/>
        <p:txBody>
          <a:bodyPr>
            <a:normAutofit lnSpcReduction="10000"/>
          </a:bodyPr>
          <a:lstStyle/>
          <a:p>
            <a:r>
              <a:rPr lang="tr-TR" b="0" i="0" dirty="0">
                <a:solidFill>
                  <a:srgbClr val="212121"/>
                </a:solidFill>
                <a:effectLst/>
                <a:latin typeface="Cambria" panose="02040503050406030204" pitchFamily="18" charset="0"/>
              </a:rPr>
              <a:t>Müdahale şu şekildeydi: Ketojenik diyetin enerjisinin yaklaşık %5-10'u karbonhidrattan (≤ 50 g/gün), %18-27'si proteinden ve %70-%75'i yağdan oluşur. </a:t>
            </a:r>
          </a:p>
          <a:p>
            <a:r>
              <a:rPr lang="tr-TR" b="0" i="0" dirty="0">
                <a:solidFill>
                  <a:srgbClr val="212121"/>
                </a:solidFill>
                <a:effectLst/>
                <a:latin typeface="Cambria" panose="02040503050406030204" pitchFamily="18" charset="0"/>
              </a:rPr>
              <a:t>Günlük kalori yaklaşık 1300-1500 kcal/</a:t>
            </a:r>
            <a:r>
              <a:rPr lang="tr-TR" b="0" i="0" dirty="0" err="1">
                <a:solidFill>
                  <a:srgbClr val="212121"/>
                </a:solidFill>
                <a:effectLst/>
                <a:latin typeface="Cambria" panose="02040503050406030204" pitchFamily="18" charset="0"/>
              </a:rPr>
              <a:t>gün'dür</a:t>
            </a:r>
            <a:r>
              <a:rPr lang="tr-TR" b="0" i="0" dirty="0">
                <a:solidFill>
                  <a:srgbClr val="212121"/>
                </a:solidFill>
                <a:effectLst/>
                <a:latin typeface="Cambria" panose="02040503050406030204" pitchFamily="18" charset="0"/>
              </a:rPr>
              <a:t> ve bu miktar, kalifiye bir diyetisyen tarafından kadınların vücut kompozisyonu analizinin temel metabolizma hızına göre hesaplanmıştır.</a:t>
            </a:r>
          </a:p>
          <a:p>
            <a:r>
              <a:rPr lang="tr-TR" b="0" i="0" dirty="0">
                <a:solidFill>
                  <a:srgbClr val="212121"/>
                </a:solidFill>
                <a:effectLst/>
                <a:latin typeface="Cambria" panose="02040503050406030204" pitchFamily="18" charset="0"/>
              </a:rPr>
              <a:t>Günlük kalori ihtiyacı, 3 öğünlük bir menü ile katılımcılara cep telefonları aracılığıyla ulaştırılıyor ve 3 günde bir güncelleniyor. </a:t>
            </a:r>
          </a:p>
          <a:p>
            <a:r>
              <a:rPr lang="tr-TR" b="0" i="0" dirty="0">
                <a:solidFill>
                  <a:srgbClr val="212121"/>
                </a:solidFill>
                <a:effectLst/>
                <a:latin typeface="Cambria" panose="02040503050406030204" pitchFamily="18" charset="0"/>
              </a:rPr>
              <a:t>4 haftalık müdahale sırasında, uyumun sağlanması ve olası sorunların ele alınması için tüm katılımcılarla cep telefonuyla iletişime geçildi.</a:t>
            </a:r>
            <a:endParaRPr lang="tr-TR" dirty="0"/>
          </a:p>
        </p:txBody>
      </p:sp>
    </p:spTree>
    <p:extLst>
      <p:ext uri="{BB962C8B-B14F-4D97-AF65-F5344CB8AC3E}">
        <p14:creationId xmlns:p14="http://schemas.microsoft.com/office/powerpoint/2010/main" val="725497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813CEB-DF8B-D069-AB7E-74F8697FFCF7}"/>
              </a:ext>
            </a:extLst>
          </p:cNvPr>
          <p:cNvSpPr>
            <a:spLocks noGrp="1"/>
          </p:cNvSpPr>
          <p:nvPr>
            <p:ph type="title"/>
          </p:nvPr>
        </p:nvSpPr>
        <p:spPr/>
        <p:txBody>
          <a:bodyPr/>
          <a:lstStyle/>
          <a:p>
            <a:r>
              <a:rPr lang="tr-TR" sz="4400" b="0" i="0" dirty="0">
                <a:solidFill>
                  <a:srgbClr val="734126"/>
                </a:solidFill>
                <a:effectLst/>
                <a:latin typeface="Cambria" panose="02040503050406030204" pitchFamily="18" charset="0"/>
              </a:rPr>
              <a:t>Vaka Sunumu </a:t>
            </a:r>
            <a:br>
              <a:rPr lang="tr-TR" sz="4400" b="0" i="0" dirty="0">
                <a:solidFill>
                  <a:srgbClr val="734126"/>
                </a:solidFill>
                <a:effectLst/>
                <a:latin typeface="Cambria" panose="02040503050406030204" pitchFamily="18" charset="0"/>
              </a:rPr>
            </a:br>
            <a:r>
              <a:rPr lang="tr-TR" sz="4400" b="0" i="0" dirty="0">
                <a:solidFill>
                  <a:srgbClr val="734126"/>
                </a:solidFill>
                <a:effectLst/>
                <a:latin typeface="Cambria" panose="02040503050406030204" pitchFamily="18" charset="0"/>
              </a:rPr>
              <a:t>Deneklerin seçim kriterleri ve müdahale</a:t>
            </a:r>
            <a:endParaRPr lang="tr-TR" dirty="0"/>
          </a:p>
        </p:txBody>
      </p:sp>
      <p:sp>
        <p:nvSpPr>
          <p:cNvPr id="3" name="İçerik Yer Tutucusu 2">
            <a:extLst>
              <a:ext uri="{FF2B5EF4-FFF2-40B4-BE49-F238E27FC236}">
                <a16:creationId xmlns:a16="http://schemas.microsoft.com/office/drawing/2014/main" id="{410E2C5E-010E-88F4-DE27-995A21828DAE}"/>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 Diyet rejimine uyum, idrar ketonlarının günlük ölçümleri alınarak izlendi. </a:t>
            </a:r>
          </a:p>
          <a:p>
            <a:pPr marL="0" indent="0">
              <a:buNone/>
            </a:pPr>
            <a:endParaRPr lang="tr-TR" b="0" i="0" dirty="0">
              <a:solidFill>
                <a:srgbClr val="212121"/>
              </a:solidFill>
              <a:effectLst/>
              <a:latin typeface="Cambria" panose="02040503050406030204" pitchFamily="18" charset="0"/>
            </a:endParaRPr>
          </a:p>
          <a:p>
            <a:r>
              <a:rPr lang="tr-TR" b="0" i="0" dirty="0">
                <a:solidFill>
                  <a:srgbClr val="212121"/>
                </a:solidFill>
                <a:effectLst/>
                <a:latin typeface="Cambria" panose="02040503050406030204" pitchFamily="18" charset="0"/>
              </a:rPr>
              <a:t> 4 haftalık KD tedavisi sonrasında idrar kaçağını değerlendirmek için 1 saatlik idrar pedi testi kullanıldı.</a:t>
            </a:r>
            <a:endParaRPr lang="tr-TR" dirty="0"/>
          </a:p>
        </p:txBody>
      </p:sp>
    </p:spTree>
    <p:extLst>
      <p:ext uri="{BB962C8B-B14F-4D97-AF65-F5344CB8AC3E}">
        <p14:creationId xmlns:p14="http://schemas.microsoft.com/office/powerpoint/2010/main" val="8083870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254</TotalTime>
  <Words>2825</Words>
  <Application>Microsoft Office PowerPoint</Application>
  <PresentationFormat>Geniş ekran</PresentationFormat>
  <Paragraphs>379</Paragraphs>
  <Slides>39</Slides>
  <Notes>1</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Office Teması</vt:lpstr>
      <vt:lpstr>PowerPoint Sunusu</vt:lpstr>
      <vt:lpstr>Giriş</vt:lpstr>
      <vt:lpstr>Giriş</vt:lpstr>
      <vt:lpstr>Giriş</vt:lpstr>
      <vt:lpstr>Giriş</vt:lpstr>
      <vt:lpstr>Vaka Sunumu  Deneklerin seçim kriterleri ve müdahale</vt:lpstr>
      <vt:lpstr>Vaka Sunumu  Deneklerin seçim kriterleri ve müdahale</vt:lpstr>
      <vt:lpstr>Vaka Sunumu  Deneklerin seçim kriterleri ve müdahale</vt:lpstr>
      <vt:lpstr>Vaka Sunumu  Deneklerin seçim kriterleri ve müdahale</vt:lpstr>
      <vt:lpstr>Vaka 1 </vt:lpstr>
      <vt:lpstr>Vaka 1</vt:lpstr>
      <vt:lpstr>PowerPoint Sunusu</vt:lpstr>
      <vt:lpstr>PowerPoint Sunusu</vt:lpstr>
      <vt:lpstr> Vaka 2 </vt:lpstr>
      <vt:lpstr>Vaka 2</vt:lpstr>
      <vt:lpstr>PowerPoint Sunusu</vt:lpstr>
      <vt:lpstr>PowerPoint Sunusu</vt:lpstr>
      <vt:lpstr>Vaka 3 </vt:lpstr>
      <vt:lpstr>Vaka 3</vt:lpstr>
      <vt:lpstr>PowerPoint Sunusu</vt:lpstr>
      <vt:lpstr>PowerPoint Sunusu</vt:lpstr>
      <vt:lpstr>PowerPoint Sunusu</vt:lpstr>
      <vt:lpstr>Vaka 4 </vt:lpstr>
      <vt:lpstr>Vaka 4</vt:lpstr>
      <vt:lpstr>PowerPoint Sunusu</vt:lpstr>
      <vt:lpstr>PowerPoint Sunusu</vt:lpstr>
      <vt:lpstr>Vaka 5 </vt:lpstr>
      <vt:lpstr>Vaka 5</vt:lpstr>
      <vt:lpstr>PowerPoint Sunusu</vt:lpstr>
      <vt:lpstr>PowerPoint Sunusu</vt:lpstr>
      <vt:lpstr>Tartışma ve Sonuç </vt:lpstr>
      <vt:lpstr>Tartışma ve Sonuç</vt:lpstr>
      <vt:lpstr>Tartışma ve Sonuç</vt:lpstr>
      <vt:lpstr>Tartışma ve Sonuç</vt:lpstr>
      <vt:lpstr>Tartışma ve Sonuç</vt:lpstr>
      <vt:lpstr>Tartışma ve Sonuç</vt:lpstr>
      <vt:lpstr>Tartışma ve Sonuç</vt:lpstr>
      <vt:lpstr>Tartışma ve Sonuç</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fatih tataroglu</dc:creator>
  <cp:lastModifiedBy>bilgehanozsoy11@gmail.com</cp:lastModifiedBy>
  <cp:revision>12</cp:revision>
  <dcterms:created xsi:type="dcterms:W3CDTF">2023-10-25T12:23:53Z</dcterms:created>
  <dcterms:modified xsi:type="dcterms:W3CDTF">2023-11-08T13:00:21Z</dcterms:modified>
</cp:coreProperties>
</file>