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59" r:id="rId4"/>
    <p:sldId id="261" r:id="rId5"/>
    <p:sldId id="262" r:id="rId6"/>
    <p:sldId id="263" r:id="rId7"/>
    <p:sldId id="285" r:id="rId8"/>
    <p:sldId id="287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88" r:id="rId18"/>
    <p:sldId id="275" r:id="rId19"/>
    <p:sldId id="293" r:id="rId20"/>
    <p:sldId id="280" r:id="rId21"/>
    <p:sldId id="281" r:id="rId22"/>
    <p:sldId id="282" r:id="rId23"/>
    <p:sldId id="294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3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E279-4486-4AC5-BC54-5285CDFBA991}" type="datetimeFigureOut">
              <a:rPr lang="tr-TR" smtClean="0"/>
              <a:t>13.06.2017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EBC47-C7FD-4A45-AB47-B18D4AB7B8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817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Journal of Research in Medical Sciences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9EBC47-C7FD-4A45-AB47-B18D4AB7B88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9571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AAFA-631C-46BD-9465-A287E4AAEAEB}" type="datetimeFigureOut">
              <a:rPr lang="tr-TR" smtClean="0"/>
              <a:t>13.06.2017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6D8-F1E4-4EA5-B957-70ACE18AB1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AAFA-631C-46BD-9465-A287E4AAEAEB}" type="datetimeFigureOut">
              <a:rPr lang="tr-TR" smtClean="0"/>
              <a:t>13.06.2017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6D8-F1E4-4EA5-B957-70ACE18AB1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AAFA-631C-46BD-9465-A287E4AAEAEB}" type="datetimeFigureOut">
              <a:rPr lang="tr-TR" smtClean="0"/>
              <a:t>13.06.2017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6D8-F1E4-4EA5-B957-70ACE18AB1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AAFA-631C-46BD-9465-A287E4AAEAEB}" type="datetimeFigureOut">
              <a:rPr lang="tr-TR" smtClean="0"/>
              <a:t>13.06.2017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6D8-F1E4-4EA5-B957-70ACE18AB1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AAFA-631C-46BD-9465-A287E4AAEAEB}" type="datetimeFigureOut">
              <a:rPr lang="tr-TR" smtClean="0"/>
              <a:t>13.06.2017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6D8-F1E4-4EA5-B957-70ACE18AB1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AAFA-631C-46BD-9465-A287E4AAEAEB}" type="datetimeFigureOut">
              <a:rPr lang="tr-TR" smtClean="0"/>
              <a:t>13.06.2017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6D8-F1E4-4EA5-B957-70ACE18AB1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AAFA-631C-46BD-9465-A287E4AAEAEB}" type="datetimeFigureOut">
              <a:rPr lang="tr-TR" smtClean="0"/>
              <a:t>13.06.2017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6D8-F1E4-4EA5-B957-70ACE18AB1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AAFA-631C-46BD-9465-A287E4AAEAEB}" type="datetimeFigureOut">
              <a:rPr lang="tr-TR" smtClean="0"/>
              <a:t>13.06.2017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6D8-F1E4-4EA5-B957-70ACE18AB1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AAFA-631C-46BD-9465-A287E4AAEAEB}" type="datetimeFigureOut">
              <a:rPr lang="tr-TR" smtClean="0"/>
              <a:t>13.06.2017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6D8-F1E4-4EA5-B957-70ACE18AB1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AAFA-631C-46BD-9465-A287E4AAEAEB}" type="datetimeFigureOut">
              <a:rPr lang="tr-TR" smtClean="0"/>
              <a:t>13.06.2017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6D8-F1E4-4EA5-B957-70ACE18AB1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AAFA-631C-46BD-9465-A287E4AAEAEB}" type="datetimeFigureOut">
              <a:rPr lang="tr-TR" smtClean="0"/>
              <a:t>13.06.2017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56D8-F1E4-4EA5-B957-70ACE18AB18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8AAFA-631C-46BD-9465-A287E4AAEAEB}" type="datetimeFigureOut">
              <a:rPr lang="tr-TR" smtClean="0"/>
              <a:t>13.06.2017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356D8-F1E4-4EA5-B957-70ACE18AB18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988840"/>
          </a:xfrm>
        </p:spPr>
        <p:txBody>
          <a:bodyPr>
            <a:normAutofit/>
          </a:bodyPr>
          <a:lstStyle/>
          <a:p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Araş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Dr.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Emel ELVERİCİ ARDIÇ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KTÜ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Aile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Hekimliği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Trabzon Kanuni EAH Aile Hekimliği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.201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Bulgular </a:t>
            </a:r>
            <a:endParaRPr lang="tr-TR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Çalışmaya toplam 300 HT hastası katılmıştır.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Katılımcıların yaş ortalaması 61.27 ± 9.97 yıl ve % 66.3'ü 65 yaş altında imiş.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Katılımcıların çoğunluğunun (% 68.6) eğitim düzeyi lise ve alt sınıflara kadar imiş.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46.7'sinde 5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yılldan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daha düşük bir hastalık geçmişi bildirilmiştir.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Katılımcıların % 12 sinin ilaca uyumlu olduğu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bulunmuştur.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27584" y="620688"/>
            <a:ext cx="7776864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Hekimlerin cinsiyeti, hastalık süresi ve hastaların yaşı, cinsiyeti ve eğitim düzeyi gibi diğer değişkenler düzeltildikten sonra, lise mezuniyetinden daha düşük eğitim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seviyesindeki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katılımcıların ilaç uyumsuzluğu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rapor etme olasılığı daha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yüksek tespit edilmiştir (OR = 3.97, CI% 95 = 1.58-9.96). 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altta yatan değişkenlerde anlamlı OR bulunamamıştır.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9512" y="476672"/>
            <a:ext cx="8964488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 ve uygunsuz ilaç uyumu ile hastaların hekimlerle olan ilişkiden kaynaklanan memnuniyetin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±SS değerleri sırasıyla: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lişki kurma: 3.39 ± 0.29 ve 3.23 ± 0.32,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Saygı algısı: 3.36 ± 0.27 ve 3.38 ± 0.27,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Empati kurma: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3.62 ± 0.54 ve 3.31 ± 0.41 ,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Paylaşılan karar : 2.78 ± 0.31 ve 2.71 ± 0.30,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astalık ve tedavi ile ilgili elde edilen bilgi : 3.42 ± 0.31 ve 3.44 ± 0.32 olarak bulunmuştur.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çalışmada, doktorların cinsiyeti, hastalık süresi, hastaların yaş, cinsiyet ve eğitim düzeyi değişkenleri için düzeltilmiş ve düzeltilmemiş modeller kullanılarak ilaç uyumu ve hekimlerle olan ilişkilerinden elde edilen hasta memnuniyeti arasındaki ilişki incelenmiştir.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520" y="836712"/>
            <a:ext cx="8784976" cy="568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İlişki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kurma alt ölçeğinde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az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 memnuniyeti olanların ilaca bağlılık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olasılığı daha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 =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0.16 %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0.05-0.55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mpati alt ölçeğinde daha az memnuniyeti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hastalarda,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tedaviye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uyumsuzluğu daha yüksek tespit edilmiştir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 = 0.31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95 %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 = 0.31-0.72).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Altta yatan değişkenleri (hekimlerin cinsiyeti, hastalık süresi ve hastaların yaşı, cinsiyeti ve eğitim düzeyi) kontrol ettikten sonra aynı sonuçlar elde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edilmiştir; ilişki kurma- empati sırasıyla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 =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0.20 %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0.06-0.71)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(OR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0.33 %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95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0.13-0.80)Tedaviye uyumsuzluk daha yüksek tespit edilmiştir.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99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TARTIŞMA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çalışmada hipertansiyonlu hastaların tedaviye uyumsuzluğu % 88 olarak bulunmuştur.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Bununla birlikte, tedaviye uyumsuz olma oranı, birçok anket çalışmasında % 12 - % 28 bildirilmiştir.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çalışmalarla karşılaştırıldığında, bu çalışmadaki tedaviye uyumsuzluk önemli oranda yüksektir.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Hastaların çoğunluğun liseden alt sınıflara kadar okudukları ve eğitim düzeyinin ilaç uyumunu etkileyebileceği bildirilmiştir. 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eğitimli hastaların doktorlarıyla daha fazla etkileşime girdiği ve hastalığına ilişkin daha fazla soru sorduğu; bunun da ilaç uyumunu etkileyebileceği bildirilmiştir.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Çalışmada, hastaların </a:t>
            </a: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doktorlarla ilişkilerinden, </a:t>
            </a:r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 kurma ve empati ile elde edilen memnuniyet ile ilaç uyumu arasında dikkat çekici ilişki </a:t>
            </a: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bulunmuştur.</a:t>
            </a:r>
          </a:p>
          <a:p>
            <a:endParaRPr lang="tr-T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Doktorların duygusal ve psikiyatrik desteğinin ve güven duygusunun, hastaların memnuniyetini belirgin şekilde etkileyebileceği ve daha etkili tedavi sonuçlarına yol açtığı gözlemlenmiştir</a:t>
            </a: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Doktorlarla etkili bir ilişki ve empati, hastaların hastalıkla başa </a:t>
            </a: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çıkması </a:t>
            </a:r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hastalığı kabul etmelerinde </a:t>
            </a:r>
            <a:r>
              <a:rPr lang="tr-T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önemli </a:t>
            </a:r>
            <a:r>
              <a:rPr lang="tr-T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 oynuyor gibi görünmektedir.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076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Hipertansiyon, tüm dünyada sık karşılaşılan, önemli bir kronik hastalıktır.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Hipertansiyonun tanısı ve tedavisi, koroner arter hastalıkları ve inmeye bağlı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morbidite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mortalite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oranlarını azaltmada önemli rol oynamaktadır.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birçok ülkede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hipertansiyonun farkındalığı ve kontrol oranları düşük tespit edilmiştir.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Çalışmada, hastaların cinsiyeti ve hekimlerin cinsiyetlerinin hasta memnuniyetinde herhangi bir rolü olmadığı gözlenmiştir.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birçok çalışmada, hastaların kadın ve erkek hekimlere aynı davranışları olsa bile farklı tepkiler verdiğini göstermiştir.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Çalışmanın kısıtlı yanları:</a:t>
            </a:r>
          </a:p>
          <a:p>
            <a:pPr marL="0" indent="0">
              <a:buNone/>
            </a:pPr>
            <a:endParaRPr lang="tr-T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Katılımcıların kendilerinin doldurduğu anket uygulanması,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Hipertansiyon hastalarının büyük çoğunluğunun özel kliniğe gittikleri ve bu nedenle çalışmanın yapıldığı halk sağlığı merkezlerine devam edenlere kıyasla farklı özellikler taşımaları,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Sonuç olarak,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hastalar ile hekimleri arasındaki uygun ilişkinin, tedaviye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bağlılığın yararlı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sonucu için gerekli olduğu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Hipertansif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hastaların hekimlerle olan ilişkileri ve empati kurma açısından hastaların memnuniyeti ile ilaç uyumu arasında anlamlı bir ilişki bulunmuştur.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87324" y="188640"/>
            <a:ext cx="8229600" cy="1143000"/>
          </a:xfrm>
        </p:spPr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4830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 araştırmalar, hipertansiyonu kontrol altına alamamanın en yaygın sebeplerini hastaların bilinçsizliği, sağlıksız yaşam tarzı, stres, ilaçların düzensiz kullanımı ve tedaviye uyumsuzluk (medikal ve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nonmedikal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olarak ortaya koymuştur.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Hipertansif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hastaların tedaviye uyumu, kan basıncının kontrol altına alınmasında ve ciddi komplikasyonların azaltılmasında önemli bir rol oynamaktadır.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Doktor-hasta ilişkisi, ilaç uyumunu etkileyen başlıca faktörlerden biri olarak düşünülmektedir, çünkü daha memnun olan hastalar hekim talimatlarına uyma eğilimindedir.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Birçok çalışmada, hasta memnuniyetinin önemi belirtilmiş ancak, ilaç uyumu ile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ilişkisinin şu ana kadar incelenen yönleri nadiren bulunmuştur.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nedenle bu çalışmada,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hipertansif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hastaların doktorlarla iletişimden elde ettikleri memnuniyetin, hastaların ilaç uyumuna etkisini incelemek amaçlanmıştır.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Yöntem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Çalışma dizaynı ve katılımcılar </a:t>
            </a:r>
          </a:p>
          <a:p>
            <a:endParaRPr lang="tr-TR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Basit rasgele örnekleme yöntemiyle çalışmaya dahil edilen 300 katılımcıyla,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kesitsel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bir çalışma yürütülmüştür.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Çalışmaya dahil edilme kriterleri: 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Isfahan'da ikamet, 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yaşında veya daha büyük yaşta, 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kur-yazar olmak,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yıldan fazla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esansiyel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hipertansiyonun kesin teşhisi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Veri toplama araçları</a:t>
            </a:r>
          </a:p>
          <a:p>
            <a:pPr marL="0" indent="0">
              <a:buNone/>
            </a:pP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 memnuniyeti anketi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(24 madde) hastaların, doktorlarla olan ilişkiden memnuniyetini araştırmak için kullanılmıştır.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5 alt ölçeği: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İlişki kurma  (7 madde),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Hastalık ve tedavi ile ilgili bilgi toplama (4 madde),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Hekimlerle iletişimde empati(5 madde),</a:t>
            </a: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Saygı algısından memnuniyet (4 madde),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aylaşılan karar verme(4 madde).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Hasta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memnuniyeti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anketi</a:t>
            </a:r>
          </a:p>
          <a:p>
            <a:pPr marL="0" indent="0">
              <a:buNone/>
            </a:pPr>
            <a:endParaRPr lang="tr-TR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maddeler 1'den 5'e kadar değişen 5 puanlık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Likert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ölçeğine göre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skorlanmıştır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Katılıyorum, katılıyorum, yorum yok, katılmıyorum ve tamamen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katılmıyorum</a:t>
            </a:r>
          </a:p>
          <a:p>
            <a:endParaRPr lang="tr-TR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Anketin geçerliliği ve güvenilirliği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onaylanmıştır.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Cronbach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alfa 0.78-0.90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tespit edilmiş.</a:t>
            </a: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11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 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toplama </a:t>
            </a: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araçları</a:t>
            </a:r>
          </a:p>
          <a:p>
            <a:pPr marL="0" indent="0">
              <a:buNone/>
            </a:pPr>
            <a:endParaRPr lang="tr-TR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Morisky</a:t>
            </a:r>
            <a:r>
              <a:rPr lang="tr-T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İlaç Uyum Anketi (MMAS) (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maddeli):İlaç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bağlılığını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değerlendirmek için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kullanılmıştır.</a:t>
            </a:r>
          </a:p>
          <a:p>
            <a:pPr marL="0" indent="0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Duyarlılığı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özgüllüğü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sırasıyla %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93 ve% 53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bildirilmiştir.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4601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Veri analizi</a:t>
            </a:r>
          </a:p>
          <a:p>
            <a:pPr marL="0" indent="0">
              <a:buNone/>
            </a:pPr>
            <a:endParaRPr lang="tr-TR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Lojistik analizde hekimlerin cinsiyeti, hastalık süresi, hastaların yaşı, cinsiyeti ve eğitim düzeyi gibi karışık değişkenler ele alınmış ve düzeltilmiş model de rapor edilmiştir.</a:t>
            </a:r>
          </a:p>
          <a:p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Veriler, düzeltilmiş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düzeltilmemiş 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ham) olarak iki şekilde analiz edilmiştir.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767</Words>
  <Application>Microsoft Office PowerPoint</Application>
  <PresentationFormat>Ekran Gösterisi (4:3)</PresentationFormat>
  <Paragraphs>119</Paragraphs>
  <Slides>23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Ofis Teması</vt:lpstr>
      <vt:lpstr>PowerPoint Sunusu</vt:lpstr>
      <vt:lpstr> </vt:lpstr>
      <vt:lpstr> </vt:lpstr>
      <vt:lpstr> </vt:lpstr>
      <vt:lpstr>Yöntem  </vt:lpstr>
      <vt:lpstr> </vt:lpstr>
      <vt:lpstr> </vt:lpstr>
      <vt:lpstr> </vt:lpstr>
      <vt:lpstr> </vt:lpstr>
      <vt:lpstr>Bulgular </vt:lpstr>
      <vt:lpstr> </vt:lpstr>
      <vt:lpstr> </vt:lpstr>
      <vt:lpstr> </vt:lpstr>
      <vt:lpstr> </vt:lpstr>
      <vt:lpstr> </vt:lpstr>
      <vt:lpstr> </vt:lpstr>
      <vt:lpstr> </vt:lpstr>
      <vt:lpstr>TARTIŞMA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pc</dc:creator>
  <cp:lastModifiedBy>emel ardic</cp:lastModifiedBy>
  <cp:revision>49</cp:revision>
  <dcterms:created xsi:type="dcterms:W3CDTF">2017-06-09T06:26:32Z</dcterms:created>
  <dcterms:modified xsi:type="dcterms:W3CDTF">2017-06-13T08:41:10Z</dcterms:modified>
</cp:coreProperties>
</file>