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257" r:id="rId3"/>
    <p:sldId id="299" r:id="rId4"/>
    <p:sldId id="258" r:id="rId5"/>
    <p:sldId id="356" r:id="rId6"/>
    <p:sldId id="262" r:id="rId7"/>
    <p:sldId id="263" r:id="rId8"/>
    <p:sldId id="290" r:id="rId9"/>
    <p:sldId id="291" r:id="rId10"/>
    <p:sldId id="300" r:id="rId11"/>
    <p:sldId id="259" r:id="rId12"/>
    <p:sldId id="261" r:id="rId13"/>
    <p:sldId id="280" r:id="rId14"/>
    <p:sldId id="281" r:id="rId15"/>
    <p:sldId id="260" r:id="rId16"/>
    <p:sldId id="264" r:id="rId17"/>
    <p:sldId id="265" r:id="rId18"/>
    <p:sldId id="266" r:id="rId19"/>
    <p:sldId id="267" r:id="rId20"/>
    <p:sldId id="268" r:id="rId21"/>
    <p:sldId id="269" r:id="rId22"/>
    <p:sldId id="270" r:id="rId23"/>
    <p:sldId id="271" r:id="rId24"/>
    <p:sldId id="272" r:id="rId25"/>
    <p:sldId id="273" r:id="rId26"/>
    <p:sldId id="357" r:id="rId27"/>
    <p:sldId id="274" r:id="rId28"/>
    <p:sldId id="337" r:id="rId29"/>
    <p:sldId id="338" r:id="rId30"/>
    <p:sldId id="292" r:id="rId31"/>
    <p:sldId id="297" r:id="rId32"/>
    <p:sldId id="298" r:id="rId33"/>
    <p:sldId id="336" r:id="rId34"/>
    <p:sldId id="360" r:id="rId35"/>
    <p:sldId id="363" r:id="rId36"/>
    <p:sldId id="361" r:id="rId37"/>
    <p:sldId id="362" r:id="rId38"/>
    <p:sldId id="279" r:id="rId39"/>
    <p:sldId id="339" r:id="rId40"/>
    <p:sldId id="358" r:id="rId41"/>
    <p:sldId id="353" r:id="rId42"/>
    <p:sldId id="354" r:id="rId43"/>
    <p:sldId id="355" r:id="rId44"/>
    <p:sldId id="284" r:id="rId45"/>
    <p:sldId id="285" r:id="rId46"/>
    <p:sldId id="359" r:id="rId47"/>
    <p:sldId id="307" r:id="rId48"/>
    <p:sldId id="289" r:id="rId49"/>
    <p:sldId id="288"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EDB8E8-5204-4154-92CC-949BF0D15245}" type="datetimeFigureOut">
              <a:rPr lang="tr-TR" smtClean="0"/>
              <a:t>29.04.2025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FE37E-E6C2-416E-BF5D-8B0FC8C8CE50}" type="slidenum">
              <a:rPr lang="tr-TR" smtClean="0"/>
              <a:t>‹#›</a:t>
            </a:fld>
            <a:endParaRPr lang="tr-TR"/>
          </a:p>
        </p:txBody>
      </p:sp>
    </p:spTree>
    <p:extLst>
      <p:ext uri="{BB962C8B-B14F-4D97-AF65-F5344CB8AC3E}">
        <p14:creationId xmlns:p14="http://schemas.microsoft.com/office/powerpoint/2010/main" val="4220323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71FE37E-E6C2-416E-BF5D-8B0FC8C8CE50}" type="slidenum">
              <a:rPr lang="tr-TR" smtClean="0"/>
              <a:t>18</a:t>
            </a:fld>
            <a:endParaRPr lang="tr-TR"/>
          </a:p>
        </p:txBody>
      </p:sp>
    </p:spTree>
    <p:extLst>
      <p:ext uri="{BB962C8B-B14F-4D97-AF65-F5344CB8AC3E}">
        <p14:creationId xmlns:p14="http://schemas.microsoft.com/office/powerpoint/2010/main" val="306404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71FE37E-E6C2-416E-BF5D-8B0FC8C8CE50}" type="slidenum">
              <a:rPr lang="tr-TR" smtClean="0"/>
              <a:t>20</a:t>
            </a:fld>
            <a:endParaRPr lang="tr-TR"/>
          </a:p>
        </p:txBody>
      </p:sp>
    </p:spTree>
    <p:extLst>
      <p:ext uri="{BB962C8B-B14F-4D97-AF65-F5344CB8AC3E}">
        <p14:creationId xmlns:p14="http://schemas.microsoft.com/office/powerpoint/2010/main" val="1370736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71FE37E-E6C2-416E-BF5D-8B0FC8C8CE50}" type="slidenum">
              <a:rPr lang="tr-TR" smtClean="0"/>
              <a:t>44</a:t>
            </a:fld>
            <a:endParaRPr lang="tr-TR"/>
          </a:p>
        </p:txBody>
      </p:sp>
    </p:spTree>
    <p:extLst>
      <p:ext uri="{BB962C8B-B14F-4D97-AF65-F5344CB8AC3E}">
        <p14:creationId xmlns:p14="http://schemas.microsoft.com/office/powerpoint/2010/main" val="2103568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71FE37E-E6C2-416E-BF5D-8B0FC8C8CE50}" type="slidenum">
              <a:rPr lang="tr-TR" smtClean="0"/>
              <a:t>47</a:t>
            </a:fld>
            <a:endParaRPr lang="tr-TR"/>
          </a:p>
        </p:txBody>
      </p:sp>
    </p:spTree>
    <p:extLst>
      <p:ext uri="{BB962C8B-B14F-4D97-AF65-F5344CB8AC3E}">
        <p14:creationId xmlns:p14="http://schemas.microsoft.com/office/powerpoint/2010/main" val="1761474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48</a:t>
            </a:fld>
            <a:endParaRPr lang="tr-TR"/>
          </a:p>
        </p:txBody>
      </p:sp>
    </p:spTree>
    <p:extLst>
      <p:ext uri="{BB962C8B-B14F-4D97-AF65-F5344CB8AC3E}">
        <p14:creationId xmlns:p14="http://schemas.microsoft.com/office/powerpoint/2010/main" val="1896321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0182B400-5CB7-442B-A984-5E477C81326A}" type="datetimeFigureOut">
              <a:rPr lang="tr-TR" smtClean="0"/>
              <a:t>29.04.2025</a:t>
            </a:fld>
            <a:endParaRPr lang="tr-T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EC587E82-E1CF-4636-A5D4-AAC475AB6044}" type="slidenum">
              <a:rPr lang="tr-TR" smtClean="0"/>
              <a:t>‹#›</a:t>
            </a:fld>
            <a:endParaRPr lang="tr-T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50214709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182B400-5CB7-442B-A984-5E477C81326A}" type="datetimeFigureOut">
              <a:rPr lang="tr-TR" smtClean="0"/>
              <a:t>29.04.2025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C587E82-E1CF-4636-A5D4-AAC475AB6044}" type="slidenum">
              <a:rPr lang="tr-TR" smtClean="0"/>
              <a:t>‹#›</a:t>
            </a:fld>
            <a:endParaRPr lang="tr-TR"/>
          </a:p>
        </p:txBody>
      </p:sp>
    </p:spTree>
    <p:extLst>
      <p:ext uri="{BB962C8B-B14F-4D97-AF65-F5344CB8AC3E}">
        <p14:creationId xmlns:p14="http://schemas.microsoft.com/office/powerpoint/2010/main" val="1968526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182B400-5CB7-442B-A984-5E477C81326A}" type="datetimeFigureOut">
              <a:rPr lang="tr-TR" smtClean="0"/>
              <a:t>29.04.2025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C587E82-E1CF-4636-A5D4-AAC475AB6044}" type="slidenum">
              <a:rPr lang="tr-TR" smtClean="0"/>
              <a:t>‹#›</a:t>
            </a:fld>
            <a:endParaRPr lang="tr-TR"/>
          </a:p>
        </p:txBody>
      </p:sp>
    </p:spTree>
    <p:extLst>
      <p:ext uri="{BB962C8B-B14F-4D97-AF65-F5344CB8AC3E}">
        <p14:creationId xmlns:p14="http://schemas.microsoft.com/office/powerpoint/2010/main" val="168347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182B400-5CB7-442B-A984-5E477C81326A}" type="datetimeFigureOut">
              <a:rPr lang="tr-TR" smtClean="0"/>
              <a:t>29.04.2025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C587E82-E1CF-4636-A5D4-AAC475AB6044}" type="slidenum">
              <a:rPr lang="tr-TR" smtClean="0"/>
              <a:t>‹#›</a:t>
            </a:fld>
            <a:endParaRPr lang="tr-TR"/>
          </a:p>
        </p:txBody>
      </p:sp>
    </p:spTree>
    <p:extLst>
      <p:ext uri="{BB962C8B-B14F-4D97-AF65-F5344CB8AC3E}">
        <p14:creationId xmlns:p14="http://schemas.microsoft.com/office/powerpoint/2010/main" val="1064938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0182B400-5CB7-442B-A984-5E477C81326A}" type="datetimeFigureOut">
              <a:rPr lang="tr-TR" smtClean="0"/>
              <a:t>29.04.2025</a:t>
            </a:fld>
            <a:endParaRPr lang="tr-T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EC587E82-E1CF-4636-A5D4-AAC475AB6044}" type="slidenum">
              <a:rPr lang="tr-TR" smtClean="0"/>
              <a:t>‹#›</a:t>
            </a:fld>
            <a:endParaRPr lang="tr-T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41699264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182B400-5CB7-442B-A984-5E477C81326A}" type="datetimeFigureOut">
              <a:rPr lang="tr-TR" smtClean="0"/>
              <a:t>29.04.2025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C587E82-E1CF-4636-A5D4-AAC475AB6044}" type="slidenum">
              <a:rPr lang="tr-TR" smtClean="0"/>
              <a:t>‹#›</a:t>
            </a:fld>
            <a:endParaRPr lang="tr-TR"/>
          </a:p>
        </p:txBody>
      </p:sp>
    </p:spTree>
    <p:extLst>
      <p:ext uri="{BB962C8B-B14F-4D97-AF65-F5344CB8AC3E}">
        <p14:creationId xmlns:p14="http://schemas.microsoft.com/office/powerpoint/2010/main" val="159641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182B400-5CB7-442B-A984-5E477C81326A}" type="datetimeFigureOut">
              <a:rPr lang="tr-TR" smtClean="0"/>
              <a:t>29.04.2025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C587E82-E1CF-4636-A5D4-AAC475AB6044}" type="slidenum">
              <a:rPr lang="tr-TR" smtClean="0"/>
              <a:t>‹#›</a:t>
            </a:fld>
            <a:endParaRPr lang="tr-TR"/>
          </a:p>
        </p:txBody>
      </p:sp>
    </p:spTree>
    <p:extLst>
      <p:ext uri="{BB962C8B-B14F-4D97-AF65-F5344CB8AC3E}">
        <p14:creationId xmlns:p14="http://schemas.microsoft.com/office/powerpoint/2010/main" val="1200782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0182B400-5CB7-442B-A984-5E477C81326A}" type="datetimeFigureOut">
              <a:rPr lang="tr-TR" smtClean="0"/>
              <a:t>29.04.2025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C587E82-E1CF-4636-A5D4-AAC475AB6044}" type="slidenum">
              <a:rPr lang="tr-TR" smtClean="0"/>
              <a:t>‹#›</a:t>
            </a:fld>
            <a:endParaRPr lang="tr-TR"/>
          </a:p>
        </p:txBody>
      </p:sp>
    </p:spTree>
    <p:extLst>
      <p:ext uri="{BB962C8B-B14F-4D97-AF65-F5344CB8AC3E}">
        <p14:creationId xmlns:p14="http://schemas.microsoft.com/office/powerpoint/2010/main" val="316600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82B400-5CB7-442B-A984-5E477C81326A}" type="datetimeFigureOut">
              <a:rPr lang="tr-TR" smtClean="0"/>
              <a:t>29.04.2025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C587E82-E1CF-4636-A5D4-AAC475AB6044}" type="slidenum">
              <a:rPr lang="tr-TR" smtClean="0"/>
              <a:t>‹#›</a:t>
            </a:fld>
            <a:endParaRPr lang="tr-TR"/>
          </a:p>
        </p:txBody>
      </p:sp>
    </p:spTree>
    <p:extLst>
      <p:ext uri="{BB962C8B-B14F-4D97-AF65-F5344CB8AC3E}">
        <p14:creationId xmlns:p14="http://schemas.microsoft.com/office/powerpoint/2010/main" val="190548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182B400-5CB7-442B-A984-5E477C81326A}" type="datetimeFigureOut">
              <a:rPr lang="tr-TR" smtClean="0"/>
              <a:t>29.04.2025</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C587E82-E1CF-4636-A5D4-AAC475AB6044}"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45258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182B400-5CB7-442B-A984-5E477C81326A}" type="datetimeFigureOut">
              <a:rPr lang="tr-TR" smtClean="0"/>
              <a:t>29.04.2025</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C587E82-E1CF-4636-A5D4-AAC475AB6044}"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9760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0182B400-5CB7-442B-A984-5E477C81326A}" type="datetimeFigureOut">
              <a:rPr lang="tr-TR" smtClean="0"/>
              <a:t>29.04.2025</a:t>
            </a:fld>
            <a:endParaRPr lang="tr-T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tr-T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EC587E82-E1CF-4636-A5D4-AAC475AB6044}" type="slidenum">
              <a:rPr lang="tr-TR" smtClean="0"/>
              <a:t>‹#›</a:t>
            </a:fld>
            <a:endParaRPr lang="tr-T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24734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png"/><Relationship Id="rId2" Type="http://schemas.openxmlformats.org/officeDocument/2006/relationships/package" Target="../embeddings/Microsoft_Word_Document.docx"/><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tr.wikipedia.org/wiki/Anksiyete_bozuklu%C4%9F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Düzenli Olarak Egzersiz Yapmak, Anksiyete Geliştirme Riskini %60 Kadar  Azaltıyor Olabilir! - Evrim Ağacı">
            <a:extLst>
              <a:ext uri="{FF2B5EF4-FFF2-40B4-BE49-F238E27FC236}">
                <a16:creationId xmlns:a16="http://schemas.microsoft.com/office/drawing/2014/main" id="{E3F6C6C0-E188-412C-B413-4053B88698B1}"/>
              </a:ext>
            </a:extLst>
          </p:cNvPr>
          <p:cNvPicPr>
            <a:picLocks noChangeAspect="1" noChangeArrowheads="1"/>
          </p:cNvPicPr>
          <p:nvPr/>
        </p:nvPicPr>
        <p:blipFill rotWithShape="1">
          <a:blip r:embed="rId2">
            <a:alphaModFix amt="29000"/>
            <a:extLst>
              <a:ext uri="{28A0092B-C50C-407E-A947-70E740481C1C}">
                <a14:useLocalDpi xmlns:a14="http://schemas.microsoft.com/office/drawing/2010/main" val="0"/>
              </a:ext>
            </a:extLst>
          </a:blip>
          <a:srcRect l="-79" b="8098"/>
          <a:stretch/>
        </p:blipFill>
        <p:spPr bwMode="auto">
          <a:xfrm>
            <a:off x="-9625" y="0"/>
            <a:ext cx="12201625" cy="6949440"/>
          </a:xfrm>
          <a:prstGeom prst="rect">
            <a:avLst/>
          </a:prstGeom>
          <a:noFill/>
          <a:extLst>
            <a:ext uri="{909E8E84-426E-40DD-AFC4-6F175D3DCCD1}">
              <a14:hiddenFill xmlns:a14="http://schemas.microsoft.com/office/drawing/2010/main">
                <a:solidFill>
                  <a:srgbClr val="FFFFFF"/>
                </a:solidFill>
              </a14:hiddenFill>
            </a:ext>
          </a:extLst>
        </p:spPr>
      </p:pic>
      <p:sp>
        <p:nvSpPr>
          <p:cNvPr id="3" name="Alt Başlık 2">
            <a:extLst>
              <a:ext uri="{FF2B5EF4-FFF2-40B4-BE49-F238E27FC236}">
                <a16:creationId xmlns:a16="http://schemas.microsoft.com/office/drawing/2014/main" id="{B3A75C8F-FA3F-43D5-BDB5-2F69DE450BEE}"/>
              </a:ext>
            </a:extLst>
          </p:cNvPr>
          <p:cNvSpPr>
            <a:spLocks noGrp="1"/>
          </p:cNvSpPr>
          <p:nvPr>
            <p:ph type="subTitle" idx="1"/>
          </p:nvPr>
        </p:nvSpPr>
        <p:spPr>
          <a:xfrm>
            <a:off x="2183089" y="5322530"/>
            <a:ext cx="7556314" cy="1626910"/>
          </a:xfrm>
          <a:noFill/>
        </p:spPr>
        <p:txBody>
          <a:bodyPr>
            <a:normAutofit/>
          </a:bodyPr>
          <a:lstStyle/>
          <a:p>
            <a:pPr>
              <a:defRPr/>
            </a:pPr>
            <a:r>
              <a:rPr lang="tr-TR" sz="2000" b="1" dirty="0" err="1">
                <a:latin typeface="Calibri" panose="020F0502020204030204" pitchFamily="34" charset="0"/>
                <a:cs typeface="Times New Roman" panose="02020603050405020304" pitchFamily="18" charset="0"/>
              </a:rPr>
              <a:t>Arş.Gör.Dr</a:t>
            </a:r>
            <a:r>
              <a:rPr lang="tr-TR" sz="2000" b="1" dirty="0">
                <a:latin typeface="Calibri" panose="020F0502020204030204" pitchFamily="34" charset="0"/>
                <a:cs typeface="Times New Roman" panose="02020603050405020304" pitchFamily="18" charset="0"/>
              </a:rPr>
              <a:t>. Fatma Yavuz Uyan</a:t>
            </a:r>
          </a:p>
          <a:p>
            <a:pPr>
              <a:defRPr/>
            </a:pPr>
            <a:r>
              <a:rPr lang="tr-TR" sz="2000" b="1" dirty="0">
                <a:latin typeface="Calibri" panose="020F0502020204030204" pitchFamily="34" charset="0"/>
                <a:cs typeface="Times New Roman" panose="02020603050405020304" pitchFamily="18" charset="0"/>
              </a:rPr>
              <a:t>KTÜ  Tıp Fakültesi Aile Hekimliği ABD</a:t>
            </a:r>
          </a:p>
          <a:p>
            <a:pPr>
              <a:defRPr/>
            </a:pPr>
            <a:r>
              <a:rPr lang="tr-TR" sz="2000" b="1" dirty="0">
                <a:latin typeface="Calibri" panose="020F0502020204030204" pitchFamily="34" charset="0"/>
                <a:cs typeface="Times New Roman" panose="02020603050405020304" pitchFamily="18" charset="0"/>
              </a:rPr>
              <a:t>29.04.2025</a:t>
            </a:r>
          </a:p>
          <a:p>
            <a:endParaRPr lang="tr-TR" sz="2000" dirty="0"/>
          </a:p>
        </p:txBody>
      </p:sp>
      <p:sp>
        <p:nvSpPr>
          <p:cNvPr id="4" name="Başlık 1">
            <a:extLst>
              <a:ext uri="{FF2B5EF4-FFF2-40B4-BE49-F238E27FC236}">
                <a16:creationId xmlns:a16="http://schemas.microsoft.com/office/drawing/2014/main" id="{7BE56866-F673-408E-9350-947371A1E4AD}"/>
              </a:ext>
            </a:extLst>
          </p:cNvPr>
          <p:cNvSpPr txBox="1">
            <a:spLocks/>
          </p:cNvSpPr>
          <p:nvPr/>
        </p:nvSpPr>
        <p:spPr>
          <a:xfrm>
            <a:off x="1786288" y="849112"/>
            <a:ext cx="8349916"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dirty="0">
                <a:effectLst>
                  <a:outerShdw blurRad="38100" dist="38100" dir="2700000" algn="tl">
                    <a:srgbClr val="000000">
                      <a:alpha val="43137"/>
                    </a:srgbClr>
                  </a:outerShdw>
                </a:effectLst>
                <a:latin typeface="Britannic Bold" panose="020B0903060703020204" pitchFamily="34" charset="0"/>
                <a:cs typeface="Calibri Light" panose="020F0302020204030204" pitchFamily="34" charset="0"/>
              </a:rPr>
              <a:t>ANKSİYETE (KAYGI) BOZUKLUĞU</a:t>
            </a:r>
          </a:p>
        </p:txBody>
      </p:sp>
    </p:spTree>
    <p:extLst>
      <p:ext uri="{BB962C8B-B14F-4D97-AF65-F5344CB8AC3E}">
        <p14:creationId xmlns:p14="http://schemas.microsoft.com/office/powerpoint/2010/main" val="1243694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455E75-EC8E-4C4D-850C-0739B2F6D503}"/>
              </a:ext>
            </a:extLst>
          </p:cNvPr>
          <p:cNvSpPr>
            <a:spLocks noGrp="1"/>
          </p:cNvSpPr>
          <p:nvPr>
            <p:ph type="title"/>
          </p:nvPr>
        </p:nvSpPr>
        <p:spPr>
          <a:xfrm>
            <a:off x="1295400" y="714367"/>
            <a:ext cx="9601200" cy="1485900"/>
          </a:xfrm>
        </p:spPr>
        <p:txBody>
          <a:bodyPr>
            <a:normAutofit/>
          </a:bodyPr>
          <a:lstStyle/>
          <a:p>
            <a:r>
              <a:rPr lang="tr-TR" sz="3600" b="1" dirty="0">
                <a:solidFill>
                  <a:schemeClr val="accent6">
                    <a:lumMod val="50000"/>
                  </a:schemeClr>
                </a:solidFill>
                <a:latin typeface="Calibri Light" panose="020F0302020204030204" pitchFamily="34" charset="0"/>
                <a:cs typeface="Calibri Light" panose="020F0302020204030204" pitchFamily="34" charset="0"/>
              </a:rPr>
              <a:t>BELİRTİLER</a:t>
            </a:r>
          </a:p>
        </p:txBody>
      </p:sp>
      <p:sp>
        <p:nvSpPr>
          <p:cNvPr id="3" name="İçerik Yer Tutucusu 2">
            <a:extLst>
              <a:ext uri="{FF2B5EF4-FFF2-40B4-BE49-F238E27FC236}">
                <a16:creationId xmlns:a16="http://schemas.microsoft.com/office/drawing/2014/main" id="{23BCE55C-266A-40EA-8924-399020B0DB0B}"/>
              </a:ext>
            </a:extLst>
          </p:cNvPr>
          <p:cNvSpPr>
            <a:spLocks noGrp="1"/>
          </p:cNvSpPr>
          <p:nvPr>
            <p:ph idx="1"/>
          </p:nvPr>
        </p:nvSpPr>
        <p:spPr>
          <a:xfrm>
            <a:off x="1295400" y="2055412"/>
            <a:ext cx="10383570" cy="3581400"/>
          </a:xfrm>
        </p:spPr>
        <p:txBody>
          <a:bodyPr/>
          <a:lstStyle/>
          <a:p>
            <a:r>
              <a:rPr lang="tr-TR" sz="2400" b="0" i="0" dirty="0">
                <a:solidFill>
                  <a:srgbClr val="141414"/>
                </a:solidFill>
                <a:effectLst/>
                <a:latin typeface="Calibri" panose="020F0502020204030204" pitchFamily="34" charset="0"/>
                <a:cs typeface="Calibri" panose="020F0502020204030204" pitchFamily="34" charset="0"/>
              </a:rPr>
              <a:t>Anksiyete bozukluğunun belirtileri hem fiziksel hem de psikolojik olarak kendini gösterebilir.</a:t>
            </a:r>
          </a:p>
          <a:p>
            <a:r>
              <a:rPr lang="tr-TR" sz="2400" b="0" i="0" dirty="0">
                <a:solidFill>
                  <a:srgbClr val="141414"/>
                </a:solidFill>
                <a:effectLst/>
                <a:latin typeface="Calibri" panose="020F0502020204030204" pitchFamily="34" charset="0"/>
                <a:cs typeface="Calibri" panose="020F0502020204030204" pitchFamily="34" charset="0"/>
              </a:rPr>
              <a:t>Bu belirtiler, kişinin günlük yaşamını etkileyerek iş verimliliğini, sosyal ilişkilerini ve genel yaşam kalitesini düşürebilir.</a:t>
            </a:r>
          </a:p>
          <a:p>
            <a:r>
              <a:rPr lang="tr-TR" sz="2400" dirty="0">
                <a:solidFill>
                  <a:schemeClr val="tx1"/>
                </a:solidFill>
                <a:latin typeface="Calibri" panose="020F0502020204030204" pitchFamily="34" charset="0"/>
                <a:cs typeface="Calibri" panose="020F0502020204030204" pitchFamily="34" charset="0"/>
              </a:rPr>
              <a:t>B</a:t>
            </a:r>
            <a:r>
              <a:rPr lang="tr-TR" sz="2400" b="0" i="0" dirty="0">
                <a:solidFill>
                  <a:schemeClr val="tx1"/>
                </a:solidFill>
                <a:effectLst/>
                <a:latin typeface="Calibri" panose="020F0502020204030204" pitchFamily="34" charset="0"/>
                <a:cs typeface="Calibri" panose="020F0502020204030204" pitchFamily="34" charset="0"/>
              </a:rPr>
              <a:t>irçok bedensel hastalıkta da ortaya çıkabildiği için, görüldükleri her durumun psikiyatrik bir sorun olduğunu söylemek doğru değildir. </a:t>
            </a:r>
          </a:p>
          <a:p>
            <a:r>
              <a:rPr lang="tr-TR" sz="2400" i="0" dirty="0">
                <a:solidFill>
                  <a:schemeClr val="tx1"/>
                </a:solidFill>
                <a:effectLst/>
                <a:latin typeface="Calibri" panose="020F0502020204030204" pitchFamily="34" charset="0"/>
                <a:cs typeface="Calibri" panose="020F0502020204030204" pitchFamily="34" charset="0"/>
              </a:rPr>
              <a:t>Önemli olan bu belirtilerin psikiyatrik bozukluklarda da ortaya çıkabileceğini akılda tutmaktır.</a:t>
            </a:r>
          </a:p>
          <a:p>
            <a:endParaRPr lang="tr-TR" dirty="0"/>
          </a:p>
        </p:txBody>
      </p:sp>
    </p:spTree>
    <p:extLst>
      <p:ext uri="{BB962C8B-B14F-4D97-AF65-F5344CB8AC3E}">
        <p14:creationId xmlns:p14="http://schemas.microsoft.com/office/powerpoint/2010/main" val="333958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a:extLst>
              <a:ext uri="{FF2B5EF4-FFF2-40B4-BE49-F238E27FC236}">
                <a16:creationId xmlns:a16="http://schemas.microsoft.com/office/drawing/2014/main" id="{36B1994E-12E9-4374-A82B-28CC8568E853}"/>
              </a:ext>
            </a:extLst>
          </p:cNvPr>
          <p:cNvSpPr>
            <a:spLocks noGrp="1"/>
          </p:cNvSpPr>
          <p:nvPr>
            <p:ph idx="1"/>
          </p:nvPr>
        </p:nvSpPr>
        <p:spPr>
          <a:xfrm>
            <a:off x="1371600" y="2016493"/>
            <a:ext cx="9601200" cy="3581400"/>
          </a:xfrm>
        </p:spPr>
        <p:txBody>
          <a:bodyPr>
            <a:noAutofit/>
          </a:bodyPr>
          <a:lstStyle/>
          <a:p>
            <a:pPr algn="l" eaLnBrk="1" hangingPunct="1">
              <a:lnSpc>
                <a:spcPct val="90000"/>
              </a:lnSpc>
              <a:spcBef>
                <a:spcPct val="50000"/>
              </a:spcBef>
              <a:buFontTx/>
              <a:buChar char="•"/>
            </a:pPr>
            <a:r>
              <a:rPr kumimoji="0" lang="tr-TR" altLang="tr-TR" sz="2400" dirty="0">
                <a:latin typeface="Calibri" panose="020F0502020204030204" pitchFamily="34" charset="0"/>
                <a:cs typeface="Calibri" panose="020F0502020204030204" pitchFamily="34" charset="0"/>
              </a:rPr>
              <a:t>Çarpıntı</a:t>
            </a:r>
          </a:p>
          <a:p>
            <a:pPr algn="l" eaLnBrk="1" hangingPunct="1">
              <a:lnSpc>
                <a:spcPct val="90000"/>
              </a:lnSpc>
              <a:spcBef>
                <a:spcPct val="50000"/>
              </a:spcBef>
              <a:buFontTx/>
              <a:buChar char="•"/>
            </a:pPr>
            <a:r>
              <a:rPr kumimoji="0" lang="tr-TR" altLang="tr-TR" sz="2400" dirty="0">
                <a:latin typeface="Calibri" panose="020F0502020204030204" pitchFamily="34" charset="0"/>
                <a:cs typeface="Calibri" panose="020F0502020204030204" pitchFamily="34" charset="0"/>
              </a:rPr>
              <a:t>Terleme, yüz kızarması</a:t>
            </a:r>
          </a:p>
          <a:p>
            <a:pPr algn="l" eaLnBrk="1" hangingPunct="1">
              <a:lnSpc>
                <a:spcPct val="90000"/>
              </a:lnSpc>
              <a:spcBef>
                <a:spcPct val="50000"/>
              </a:spcBef>
              <a:buFontTx/>
              <a:buChar char="•"/>
            </a:pPr>
            <a:r>
              <a:rPr kumimoji="0" lang="tr-TR" altLang="tr-TR" sz="2400" dirty="0">
                <a:latin typeface="Calibri" panose="020F0502020204030204" pitchFamily="34" charset="0"/>
                <a:cs typeface="Calibri" panose="020F0502020204030204" pitchFamily="34" charset="0"/>
              </a:rPr>
              <a:t>Titreme</a:t>
            </a:r>
          </a:p>
          <a:p>
            <a:pPr algn="l" eaLnBrk="1" hangingPunct="1">
              <a:lnSpc>
                <a:spcPct val="90000"/>
              </a:lnSpc>
              <a:spcBef>
                <a:spcPct val="50000"/>
              </a:spcBef>
              <a:buFontTx/>
              <a:buChar char="•"/>
            </a:pPr>
            <a:r>
              <a:rPr kumimoji="0" lang="tr-TR" altLang="tr-TR" sz="2400" dirty="0">
                <a:latin typeface="Calibri" panose="020F0502020204030204" pitchFamily="34" charset="0"/>
                <a:cs typeface="Calibri" panose="020F0502020204030204" pitchFamily="34" charset="0"/>
              </a:rPr>
              <a:t>Nefes alamama hissi</a:t>
            </a:r>
          </a:p>
          <a:p>
            <a:pPr algn="l" eaLnBrk="1" hangingPunct="1">
              <a:lnSpc>
                <a:spcPct val="90000"/>
              </a:lnSpc>
              <a:spcBef>
                <a:spcPct val="50000"/>
              </a:spcBef>
              <a:buFontTx/>
              <a:buChar char="•"/>
            </a:pPr>
            <a:r>
              <a:rPr kumimoji="0" lang="tr-TR" altLang="tr-TR" sz="2400" dirty="0">
                <a:latin typeface="Calibri" panose="020F0502020204030204" pitchFamily="34" charset="0"/>
                <a:cs typeface="Calibri" panose="020F0502020204030204" pitchFamily="34" charset="0"/>
              </a:rPr>
              <a:t>Göğüste sıkışma hissi</a:t>
            </a:r>
          </a:p>
          <a:p>
            <a:pPr algn="l" eaLnBrk="1" hangingPunct="1">
              <a:lnSpc>
                <a:spcPct val="90000"/>
              </a:lnSpc>
              <a:spcBef>
                <a:spcPct val="50000"/>
              </a:spcBef>
              <a:buFontTx/>
              <a:buChar char="•"/>
            </a:pPr>
            <a:r>
              <a:rPr kumimoji="0" lang="tr-TR" altLang="tr-TR" sz="2400" dirty="0">
                <a:latin typeface="Calibri" panose="020F0502020204030204" pitchFamily="34" charset="0"/>
                <a:cs typeface="Calibri" panose="020F0502020204030204" pitchFamily="34" charset="0"/>
              </a:rPr>
              <a:t>Göğüs ağrısı</a:t>
            </a:r>
          </a:p>
          <a:p>
            <a:pPr algn="l" eaLnBrk="1" hangingPunct="1">
              <a:lnSpc>
                <a:spcPct val="90000"/>
              </a:lnSpc>
              <a:spcBef>
                <a:spcPct val="50000"/>
              </a:spcBef>
              <a:buFontTx/>
              <a:buChar char="•"/>
            </a:pPr>
            <a:r>
              <a:rPr kumimoji="0" lang="tr-TR" altLang="tr-TR" sz="2400" dirty="0">
                <a:latin typeface="Calibri" panose="020F0502020204030204" pitchFamily="34" charset="0"/>
                <a:cs typeface="Calibri" panose="020F0502020204030204" pitchFamily="34" charset="0"/>
              </a:rPr>
              <a:t>Bulantı, karın ağrısı</a:t>
            </a:r>
          </a:p>
          <a:p>
            <a:endParaRPr lang="tr-TR" sz="2400" dirty="0">
              <a:latin typeface="Calibri" panose="020F0502020204030204" pitchFamily="34" charset="0"/>
              <a:cs typeface="Calibri" panose="020F0502020204030204" pitchFamily="34" charset="0"/>
            </a:endParaRPr>
          </a:p>
        </p:txBody>
      </p:sp>
      <p:sp>
        <p:nvSpPr>
          <p:cNvPr id="5" name="Başlık 1">
            <a:extLst>
              <a:ext uri="{FF2B5EF4-FFF2-40B4-BE49-F238E27FC236}">
                <a16:creationId xmlns:a16="http://schemas.microsoft.com/office/drawing/2014/main" id="{1ED51EBB-5374-4B43-83B5-C835FB408929}"/>
              </a:ext>
            </a:extLst>
          </p:cNvPr>
          <p:cNvSpPr>
            <a:spLocks noGrp="1"/>
          </p:cNvSpPr>
          <p:nvPr>
            <p:ph type="title"/>
          </p:nvPr>
        </p:nvSpPr>
        <p:spPr>
          <a:xfrm>
            <a:off x="1371600" y="714676"/>
            <a:ext cx="9601200" cy="1485900"/>
          </a:xfrm>
        </p:spPr>
        <p:txBody>
          <a:bodyPr>
            <a:normAutofit/>
          </a:bodyPr>
          <a:lstStyle/>
          <a:p>
            <a:r>
              <a:rPr lang="tr-TR" sz="4000" b="1" dirty="0">
                <a:solidFill>
                  <a:schemeClr val="tx1"/>
                </a:solidFill>
                <a:latin typeface="Calibri Light" panose="020F0302020204030204" pitchFamily="34" charset="0"/>
                <a:cs typeface="Calibri Light" panose="020F0302020204030204" pitchFamily="34" charset="0"/>
              </a:rPr>
              <a:t>ANKSİYETENİN BEDENSEL BELİRTİLERİ</a:t>
            </a:r>
          </a:p>
        </p:txBody>
      </p:sp>
      <p:sp>
        <p:nvSpPr>
          <p:cNvPr id="7" name="İçerik Yer Tutucusu 3">
            <a:extLst>
              <a:ext uri="{FF2B5EF4-FFF2-40B4-BE49-F238E27FC236}">
                <a16:creationId xmlns:a16="http://schemas.microsoft.com/office/drawing/2014/main" id="{5006EDDD-708E-48D1-94E2-36B686646B59}"/>
              </a:ext>
            </a:extLst>
          </p:cNvPr>
          <p:cNvSpPr txBox="1">
            <a:spLocks/>
          </p:cNvSpPr>
          <p:nvPr/>
        </p:nvSpPr>
        <p:spPr>
          <a:xfrm>
            <a:off x="5866598" y="2016493"/>
            <a:ext cx="9601200" cy="3581400"/>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spcBef>
                <a:spcPct val="50000"/>
              </a:spcBef>
              <a:buFontTx/>
              <a:buChar char="•"/>
            </a:pPr>
            <a:r>
              <a:rPr lang="tr-TR" altLang="tr-TR" sz="2400">
                <a:latin typeface="Calibri" panose="020F0502020204030204" pitchFamily="34" charset="0"/>
                <a:cs typeface="Calibri" panose="020F0502020204030204" pitchFamily="34" charset="0"/>
              </a:rPr>
              <a:t>Halsizlik, yorgunluk</a:t>
            </a:r>
          </a:p>
          <a:p>
            <a:pPr>
              <a:spcBef>
                <a:spcPct val="50000"/>
              </a:spcBef>
              <a:buFontTx/>
              <a:buChar char="•"/>
            </a:pPr>
            <a:r>
              <a:rPr lang="tr-TR" altLang="tr-TR" sz="2400">
                <a:latin typeface="Calibri" panose="020F0502020204030204" pitchFamily="34" charset="0"/>
                <a:cs typeface="Calibri" panose="020F0502020204030204" pitchFamily="34" charset="0"/>
              </a:rPr>
              <a:t>Baş ağrısı, kas ağrısı</a:t>
            </a:r>
          </a:p>
          <a:p>
            <a:pPr>
              <a:lnSpc>
                <a:spcPct val="90000"/>
              </a:lnSpc>
              <a:spcBef>
                <a:spcPct val="50000"/>
              </a:spcBef>
              <a:buFontTx/>
              <a:buChar char="•"/>
            </a:pPr>
            <a:r>
              <a:rPr lang="tr-TR" altLang="tr-TR" sz="2400">
                <a:latin typeface="Calibri" panose="020F0502020204030204" pitchFamily="34" charset="0"/>
                <a:cs typeface="Calibri" panose="020F0502020204030204" pitchFamily="34" charset="0"/>
              </a:rPr>
              <a:t>Baş dönmesi, sersemlik, bayılma hissi</a:t>
            </a:r>
          </a:p>
          <a:p>
            <a:pPr>
              <a:spcBef>
                <a:spcPct val="50000"/>
              </a:spcBef>
              <a:buFontTx/>
              <a:buChar char="•"/>
            </a:pPr>
            <a:r>
              <a:rPr lang="tr-TR" altLang="tr-TR" sz="2400">
                <a:latin typeface="Calibri" panose="020F0502020204030204" pitchFamily="34" charset="0"/>
                <a:cs typeface="Calibri" panose="020F0502020204030204" pitchFamily="34" charset="0"/>
              </a:rPr>
              <a:t>Uyuşma ve karıncalanmalar</a:t>
            </a:r>
          </a:p>
          <a:p>
            <a:pPr>
              <a:lnSpc>
                <a:spcPct val="90000"/>
              </a:lnSpc>
              <a:spcBef>
                <a:spcPct val="50000"/>
              </a:spcBef>
              <a:buFontTx/>
              <a:buChar char="•"/>
            </a:pPr>
            <a:r>
              <a:rPr lang="tr-TR" altLang="tr-TR" sz="2400">
                <a:latin typeface="Calibri" panose="020F0502020204030204" pitchFamily="34" charset="0"/>
                <a:cs typeface="Calibri" panose="020F0502020204030204" pitchFamily="34" charset="0"/>
              </a:rPr>
              <a:t>İştahsızlık, fazla yeme</a:t>
            </a:r>
          </a:p>
          <a:p>
            <a:pPr>
              <a:lnSpc>
                <a:spcPct val="90000"/>
              </a:lnSpc>
              <a:spcBef>
                <a:spcPct val="50000"/>
              </a:spcBef>
              <a:buFontTx/>
              <a:buChar char="•"/>
            </a:pPr>
            <a:r>
              <a:rPr lang="tr-TR" altLang="tr-TR" sz="2400">
                <a:latin typeface="Calibri" panose="020F0502020204030204" pitchFamily="34" charset="0"/>
                <a:cs typeface="Calibri" panose="020F0502020204030204" pitchFamily="34" charset="0"/>
              </a:rPr>
              <a:t>Şişkinlik, yutamama</a:t>
            </a:r>
          </a:p>
          <a:p>
            <a:pPr>
              <a:lnSpc>
                <a:spcPct val="90000"/>
              </a:lnSpc>
              <a:spcBef>
                <a:spcPct val="50000"/>
              </a:spcBef>
              <a:buFontTx/>
              <a:buChar char="•"/>
            </a:pPr>
            <a:r>
              <a:rPr lang="tr-TR" sz="2400">
                <a:latin typeface="Calibri" panose="020F0502020204030204" pitchFamily="34" charset="0"/>
                <a:cs typeface="Calibri" panose="020F0502020204030204" pitchFamily="34" charset="0"/>
              </a:rPr>
              <a:t>Uykusuzluk</a:t>
            </a:r>
            <a:endParaRPr lang="tr-T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3247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E21864B-4057-4FDE-8EE5-35769E69EC0D}"/>
              </a:ext>
            </a:extLst>
          </p:cNvPr>
          <p:cNvSpPr>
            <a:spLocks noGrp="1"/>
          </p:cNvSpPr>
          <p:nvPr>
            <p:ph type="title"/>
          </p:nvPr>
        </p:nvSpPr>
        <p:spPr>
          <a:xfrm>
            <a:off x="1371600" y="800100"/>
            <a:ext cx="9601200" cy="1485900"/>
          </a:xfrm>
        </p:spPr>
        <p:txBody>
          <a:bodyPr>
            <a:normAutofit/>
          </a:bodyPr>
          <a:lstStyle/>
          <a:p>
            <a:r>
              <a:rPr lang="tr-TR" sz="4000" b="1" dirty="0">
                <a:solidFill>
                  <a:schemeClr val="tx1"/>
                </a:solidFill>
                <a:latin typeface="Calibri Light" panose="020F0302020204030204" pitchFamily="34" charset="0"/>
                <a:cs typeface="Calibri Light" panose="020F0302020204030204" pitchFamily="34" charset="0"/>
              </a:rPr>
              <a:t>ANKSİYETENİN RUHSAL-BİLİŞSEL BELİRTİLERİ</a:t>
            </a:r>
          </a:p>
        </p:txBody>
      </p:sp>
      <p:sp>
        <p:nvSpPr>
          <p:cNvPr id="6" name="İçerik Yer Tutucusu 2">
            <a:extLst>
              <a:ext uri="{FF2B5EF4-FFF2-40B4-BE49-F238E27FC236}">
                <a16:creationId xmlns:a16="http://schemas.microsoft.com/office/drawing/2014/main" id="{19D416EF-9571-41D9-9825-6B85A253A7B9}"/>
              </a:ext>
            </a:extLst>
          </p:cNvPr>
          <p:cNvSpPr>
            <a:spLocks noGrp="1"/>
          </p:cNvSpPr>
          <p:nvPr>
            <p:ph idx="1"/>
          </p:nvPr>
        </p:nvSpPr>
        <p:spPr>
          <a:xfrm>
            <a:off x="1371600" y="1378818"/>
            <a:ext cx="9601200" cy="4100363"/>
          </a:xfrm>
        </p:spPr>
        <p:txBody>
          <a:bodyPr>
            <a:noAutofit/>
          </a:bodyPr>
          <a:lstStyle/>
          <a:p>
            <a:pPr algn="l" eaLnBrk="1" hangingPunct="1">
              <a:lnSpc>
                <a:spcPct val="90000"/>
              </a:lnSpc>
              <a:spcBef>
                <a:spcPct val="50000"/>
              </a:spcBef>
              <a:buFontTx/>
              <a:buChar char="•"/>
            </a:pPr>
            <a:endParaRPr kumimoji="0" lang="tr-TR" altLang="tr-TR" sz="2400" dirty="0">
              <a:latin typeface="Calibri" panose="020F0502020204030204" pitchFamily="34" charset="0"/>
              <a:cs typeface="Calibri" panose="020F0502020204030204" pitchFamily="34" charset="0"/>
            </a:endParaRPr>
          </a:p>
          <a:p>
            <a:pPr algn="l" eaLnBrk="1" hangingPunct="1">
              <a:lnSpc>
                <a:spcPct val="90000"/>
              </a:lnSpc>
              <a:spcBef>
                <a:spcPct val="50000"/>
              </a:spcBef>
              <a:buFontTx/>
              <a:buChar char="•"/>
            </a:pPr>
            <a:r>
              <a:rPr kumimoji="0" lang="tr-TR" altLang="tr-TR" sz="2400" dirty="0">
                <a:latin typeface="Calibri" panose="020F0502020204030204" pitchFamily="34" charset="0"/>
                <a:cs typeface="Calibri" panose="020F0502020204030204" pitchFamily="34" charset="0"/>
              </a:rPr>
              <a:t>Dikkat ve bellek bozuklukları</a:t>
            </a:r>
          </a:p>
          <a:p>
            <a:pPr algn="l" eaLnBrk="1" hangingPunct="1">
              <a:lnSpc>
                <a:spcPct val="90000"/>
              </a:lnSpc>
              <a:spcBef>
                <a:spcPct val="50000"/>
              </a:spcBef>
              <a:buFontTx/>
              <a:buChar char="•"/>
            </a:pPr>
            <a:r>
              <a:rPr kumimoji="0" lang="tr-TR" altLang="tr-TR" sz="2400" dirty="0">
                <a:latin typeface="Calibri" panose="020F0502020204030204" pitchFamily="34" charset="0"/>
                <a:cs typeface="Calibri" panose="020F0502020204030204" pitchFamily="34" charset="0"/>
              </a:rPr>
              <a:t>Seçici dikkat artışı</a:t>
            </a:r>
          </a:p>
          <a:p>
            <a:pPr>
              <a:spcBef>
                <a:spcPct val="50000"/>
              </a:spcBef>
              <a:buFontTx/>
              <a:buChar char="•"/>
            </a:pPr>
            <a:r>
              <a:rPr kumimoji="0" lang="tr-TR" altLang="tr-TR" sz="2400" dirty="0">
                <a:latin typeface="Calibri" panose="020F0502020204030204" pitchFamily="34" charset="0"/>
                <a:cs typeface="Calibri" panose="020F0502020204030204" pitchFamily="34" charset="0"/>
              </a:rPr>
              <a:t>Endişe, korku hisleri</a:t>
            </a:r>
          </a:p>
          <a:p>
            <a:pPr>
              <a:spcBef>
                <a:spcPct val="50000"/>
              </a:spcBef>
              <a:buFontTx/>
              <a:buChar char="•"/>
            </a:pPr>
            <a:r>
              <a:rPr lang="tr-TR" altLang="tr-TR" sz="2400" dirty="0">
                <a:latin typeface="Calibri" panose="020F0502020204030204" pitchFamily="34" charset="0"/>
                <a:cs typeface="Calibri" panose="020F0502020204030204" pitchFamily="34" charset="0"/>
              </a:rPr>
              <a:t>Kontrolü kaybedeceğini düşünme</a:t>
            </a:r>
          </a:p>
          <a:p>
            <a:pPr>
              <a:lnSpc>
                <a:spcPct val="90000"/>
              </a:lnSpc>
              <a:spcBef>
                <a:spcPct val="50000"/>
              </a:spcBef>
              <a:buFontTx/>
              <a:buChar char="•"/>
            </a:pPr>
            <a:r>
              <a:rPr lang="tr-TR" altLang="tr-TR" sz="2400" dirty="0">
                <a:latin typeface="Calibri" panose="020F0502020204030204" pitchFamily="34" charset="0"/>
                <a:cs typeface="Calibri" panose="020F0502020204030204" pitchFamily="34" charset="0"/>
              </a:rPr>
              <a:t>Öleceğini düşünme </a:t>
            </a:r>
          </a:p>
          <a:p>
            <a:pPr>
              <a:lnSpc>
                <a:spcPct val="90000"/>
              </a:lnSpc>
              <a:spcBef>
                <a:spcPct val="50000"/>
              </a:spcBef>
              <a:buFontTx/>
              <a:buChar char="•"/>
            </a:pPr>
            <a:r>
              <a:rPr lang="tr-TR" altLang="tr-TR" sz="2400" dirty="0">
                <a:latin typeface="Calibri" panose="020F0502020204030204" pitchFamily="34" charset="0"/>
                <a:cs typeface="Calibri" panose="020F0502020204030204" pitchFamily="34" charset="0"/>
              </a:rPr>
              <a:t>Felaket senaryoları</a:t>
            </a:r>
          </a:p>
          <a:p>
            <a:pPr>
              <a:lnSpc>
                <a:spcPct val="90000"/>
              </a:lnSpc>
              <a:spcBef>
                <a:spcPct val="50000"/>
              </a:spcBef>
              <a:buFontTx/>
              <a:buChar char="•"/>
            </a:pPr>
            <a:r>
              <a:rPr lang="tr-TR" altLang="tr-TR" sz="2400" dirty="0">
                <a:latin typeface="Calibri" panose="020F0502020204030204" pitchFamily="34" charset="0"/>
                <a:cs typeface="Calibri" panose="020F0502020204030204" pitchFamily="34" charset="0"/>
              </a:rPr>
              <a:t>Depersonalizasyon(</a:t>
            </a:r>
            <a:r>
              <a:rPr lang="tr-TR" sz="2000" b="0" i="0" dirty="0">
                <a:solidFill>
                  <a:srgbClr val="202122"/>
                </a:solidFill>
                <a:effectLst/>
                <a:latin typeface="Calibri" panose="020F0502020204030204" pitchFamily="34" charset="0"/>
                <a:cs typeface="Calibri" panose="020F0502020204030204" pitchFamily="34" charset="0"/>
              </a:rPr>
              <a:t>kişinin kendisinden kopuk hissetmesi</a:t>
            </a:r>
            <a:r>
              <a:rPr lang="tr-TR" sz="2000" b="0" i="0" dirty="0">
                <a:solidFill>
                  <a:srgbClr val="202122"/>
                </a:solidFill>
                <a:effectLst/>
                <a:latin typeface="Arial" panose="020B0604020202020204" pitchFamily="34" charset="0"/>
              </a:rPr>
              <a:t>)</a:t>
            </a:r>
            <a:endParaRPr lang="tr-TR" altLang="tr-TR" sz="2400" dirty="0">
              <a:latin typeface="Calibri" panose="020F0502020204030204" pitchFamily="34" charset="0"/>
              <a:cs typeface="Calibri" panose="020F0502020204030204" pitchFamily="34" charset="0"/>
            </a:endParaRPr>
          </a:p>
          <a:p>
            <a:pPr>
              <a:lnSpc>
                <a:spcPct val="90000"/>
              </a:lnSpc>
              <a:spcBef>
                <a:spcPct val="50000"/>
              </a:spcBef>
              <a:buFontTx/>
              <a:buChar char="•"/>
            </a:pPr>
            <a:r>
              <a:rPr lang="tr-TR" altLang="tr-TR" sz="2400" dirty="0" err="1">
                <a:latin typeface="Calibri" panose="020F0502020204030204" pitchFamily="34" charset="0"/>
                <a:cs typeface="Calibri" panose="020F0502020204030204" pitchFamily="34" charset="0"/>
              </a:rPr>
              <a:t>Derealizasyon</a:t>
            </a:r>
            <a:r>
              <a:rPr lang="tr-TR" altLang="tr-TR" sz="2400" dirty="0">
                <a:latin typeface="Calibri" panose="020F0502020204030204" pitchFamily="34" charset="0"/>
                <a:cs typeface="Calibri" panose="020F0502020204030204" pitchFamily="34" charset="0"/>
              </a:rPr>
              <a:t>(</a:t>
            </a:r>
            <a:r>
              <a:rPr lang="tr-TR" sz="2000" b="0" i="0" dirty="0">
                <a:solidFill>
                  <a:srgbClr val="202122"/>
                </a:solidFill>
                <a:effectLst/>
                <a:latin typeface="Calibri" panose="020F0502020204030204" pitchFamily="34" charset="0"/>
                <a:cs typeface="Calibri" panose="020F0502020204030204" pitchFamily="34" charset="0"/>
              </a:rPr>
              <a:t>kişinin çevresinden kopması</a:t>
            </a:r>
            <a:r>
              <a:rPr lang="tr-TR" sz="2000" b="0" i="0" dirty="0">
                <a:solidFill>
                  <a:srgbClr val="202122"/>
                </a:solidFill>
                <a:effectLst/>
                <a:latin typeface="Arial" panose="020B0604020202020204" pitchFamily="34" charset="0"/>
              </a:rPr>
              <a:t>)</a:t>
            </a:r>
            <a:endParaRPr lang="tr-TR" altLang="tr-TR" sz="2400" dirty="0">
              <a:latin typeface="Calibri" panose="020F0502020204030204" pitchFamily="34" charset="0"/>
              <a:cs typeface="Calibri" panose="020F0502020204030204" pitchFamily="34" charset="0"/>
            </a:endParaRPr>
          </a:p>
          <a:p>
            <a:pPr>
              <a:spcBef>
                <a:spcPct val="50000"/>
              </a:spcBef>
              <a:buFontTx/>
              <a:buChar char="•"/>
            </a:pPr>
            <a:endParaRPr kumimoji="0" lang="tr-TR" altLang="tr-TR" sz="2400" dirty="0">
              <a:latin typeface="Calibri" panose="020F0502020204030204" pitchFamily="34" charset="0"/>
              <a:cs typeface="Calibri" panose="020F0502020204030204" pitchFamily="34" charset="0"/>
            </a:endParaRPr>
          </a:p>
        </p:txBody>
      </p:sp>
      <p:sp>
        <p:nvSpPr>
          <p:cNvPr id="7" name="İçerik Yer Tutucusu 3">
            <a:extLst>
              <a:ext uri="{FF2B5EF4-FFF2-40B4-BE49-F238E27FC236}">
                <a16:creationId xmlns:a16="http://schemas.microsoft.com/office/drawing/2014/main" id="{26C3E701-2D89-4C78-9078-688FD7B00CA3}"/>
              </a:ext>
            </a:extLst>
          </p:cNvPr>
          <p:cNvSpPr txBox="1">
            <a:spLocks/>
          </p:cNvSpPr>
          <p:nvPr/>
        </p:nvSpPr>
        <p:spPr>
          <a:xfrm>
            <a:off x="7096225" y="2286000"/>
            <a:ext cx="5181600" cy="4351338"/>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nSpc>
                <a:spcPct val="90000"/>
              </a:lnSpc>
              <a:spcBef>
                <a:spcPct val="50000"/>
              </a:spcBef>
              <a:buFontTx/>
              <a:buChar char="•"/>
            </a:pPr>
            <a:endParaRPr lang="tr-TR" altLang="tr-TR" sz="2400" dirty="0">
              <a:latin typeface="Calibri" panose="020F0502020204030204" pitchFamily="34" charset="0"/>
              <a:cs typeface="Calibri" panose="020F0502020204030204" pitchFamily="34" charset="0"/>
            </a:endParaRPr>
          </a:p>
          <a:p>
            <a:pPr>
              <a:lnSpc>
                <a:spcPct val="90000"/>
              </a:lnSpc>
              <a:spcBef>
                <a:spcPct val="50000"/>
              </a:spcBef>
              <a:buFontTx/>
              <a:buChar char="•"/>
            </a:pPr>
            <a:endParaRPr lang="tr-TR" altLang="tr-TR" sz="2400" dirty="0">
              <a:latin typeface="Calibri" panose="020F0502020204030204" pitchFamily="34" charset="0"/>
              <a:cs typeface="Calibri" panose="020F0502020204030204" pitchFamily="34" charset="0"/>
            </a:endParaRPr>
          </a:p>
        </p:txBody>
      </p:sp>
      <p:pic>
        <p:nvPicPr>
          <p:cNvPr id="1026" name="Picture 2" descr="undefined">
            <a:extLst>
              <a:ext uri="{FF2B5EF4-FFF2-40B4-BE49-F238E27FC236}">
                <a16:creationId xmlns:a16="http://schemas.microsoft.com/office/drawing/2014/main" id="{337F8C9E-EA0F-4617-B1C2-9E74697E7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66" y="3193182"/>
            <a:ext cx="3298257" cy="4122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083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8D023D-E62A-3E61-ADE1-E10E08B0E0A8}"/>
              </a:ext>
            </a:extLst>
          </p:cNvPr>
          <p:cNvSpPr>
            <a:spLocks noGrp="1"/>
          </p:cNvSpPr>
          <p:nvPr>
            <p:ph type="title"/>
          </p:nvPr>
        </p:nvSpPr>
        <p:spPr/>
        <p:txBody>
          <a:bodyPr>
            <a:normAutofit/>
          </a:bodyPr>
          <a:lstStyle/>
          <a:p>
            <a:r>
              <a:rPr lang="tr-TR" sz="3200" b="1" dirty="0">
                <a:solidFill>
                  <a:schemeClr val="tx1"/>
                </a:solidFill>
                <a:latin typeface="Calibri Light" panose="020F0302020204030204" pitchFamily="34" charset="0"/>
                <a:cs typeface="Calibri Light" panose="020F0302020204030204" pitchFamily="34" charset="0"/>
              </a:rPr>
              <a:t>ANKSİYETE BELİRTİLERİNE NEDEN OLABİLEN TIBBİ DURUMLAR</a:t>
            </a:r>
          </a:p>
        </p:txBody>
      </p:sp>
      <p:sp>
        <p:nvSpPr>
          <p:cNvPr id="3" name="İçerik Yer Tutucusu 2">
            <a:extLst>
              <a:ext uri="{FF2B5EF4-FFF2-40B4-BE49-F238E27FC236}">
                <a16:creationId xmlns:a16="http://schemas.microsoft.com/office/drawing/2014/main" id="{5B249C6E-CB5E-D1BE-B2E8-4599EEB94AFE}"/>
              </a:ext>
            </a:extLst>
          </p:cNvPr>
          <p:cNvSpPr>
            <a:spLocks noGrp="1"/>
          </p:cNvSpPr>
          <p:nvPr>
            <p:ph idx="1"/>
          </p:nvPr>
        </p:nvSpPr>
        <p:spPr/>
        <p:txBody>
          <a:bodyPr>
            <a:normAutofit/>
          </a:bodyPr>
          <a:lstStyle/>
          <a:p>
            <a:pPr eaLnBrk="1" hangingPunct="1"/>
            <a:r>
              <a:rPr lang="tr-TR" altLang="tr-TR" sz="2400" b="1" dirty="0">
                <a:latin typeface="Calibri" panose="020F0502020204030204" pitchFamily="34" charset="0"/>
                <a:cs typeface="Calibri" panose="020F0502020204030204" pitchFamily="34" charset="0"/>
              </a:rPr>
              <a:t>Kardiyovasküler: </a:t>
            </a:r>
            <a:r>
              <a:rPr lang="tr-TR" altLang="tr-TR" sz="2400" dirty="0">
                <a:latin typeface="Calibri" panose="020F0502020204030204" pitchFamily="34" charset="0"/>
                <a:cs typeface="Calibri" panose="020F0502020204030204" pitchFamily="34" charset="0"/>
              </a:rPr>
              <a:t>Hipoksi, aritmiler, </a:t>
            </a:r>
            <a:r>
              <a:rPr lang="tr-TR" altLang="tr-TR" sz="2400" dirty="0" err="1">
                <a:latin typeface="Calibri" panose="020F0502020204030204" pitchFamily="34" charset="0"/>
                <a:cs typeface="Calibri" panose="020F0502020204030204" pitchFamily="34" charset="0"/>
              </a:rPr>
              <a:t>angina</a:t>
            </a:r>
            <a:endParaRPr lang="tr-TR" altLang="tr-TR" sz="2400" dirty="0">
              <a:latin typeface="Calibri" panose="020F0502020204030204" pitchFamily="34" charset="0"/>
              <a:cs typeface="Calibri" panose="020F0502020204030204" pitchFamily="34" charset="0"/>
            </a:endParaRPr>
          </a:p>
          <a:p>
            <a:pPr eaLnBrk="1" hangingPunct="1"/>
            <a:r>
              <a:rPr lang="tr-TR" altLang="tr-TR" sz="2400" b="1" dirty="0">
                <a:latin typeface="Calibri" panose="020F0502020204030204" pitchFamily="34" charset="0"/>
                <a:cs typeface="Calibri" panose="020F0502020204030204" pitchFamily="34" charset="0"/>
              </a:rPr>
              <a:t>Nörolojik: </a:t>
            </a:r>
            <a:r>
              <a:rPr lang="tr-TR" altLang="tr-TR" sz="2400" dirty="0">
                <a:latin typeface="Calibri" panose="020F0502020204030204" pitchFamily="34" charset="0"/>
                <a:cs typeface="Calibri" panose="020F0502020204030204" pitchFamily="34" charset="0"/>
              </a:rPr>
              <a:t>B12 eksikliği, erken dejeneratif demanslar, </a:t>
            </a:r>
            <a:r>
              <a:rPr lang="tr-TR" altLang="tr-TR" sz="2400" dirty="0" err="1">
                <a:latin typeface="Calibri" panose="020F0502020204030204" pitchFamily="34" charset="0"/>
                <a:cs typeface="Calibri" panose="020F0502020204030204" pitchFamily="34" charset="0"/>
              </a:rPr>
              <a:t>parkinson</a:t>
            </a:r>
            <a:r>
              <a:rPr lang="tr-TR" altLang="tr-TR" sz="2400" dirty="0">
                <a:latin typeface="Calibri" panose="020F0502020204030204" pitchFamily="34" charset="0"/>
                <a:cs typeface="Calibri" panose="020F0502020204030204" pitchFamily="34" charset="0"/>
              </a:rPr>
              <a:t> hastalığı</a:t>
            </a:r>
          </a:p>
          <a:p>
            <a:pPr eaLnBrk="1" hangingPunct="1"/>
            <a:r>
              <a:rPr lang="tr-TR" altLang="tr-TR" sz="2400" b="1" dirty="0">
                <a:latin typeface="Calibri" panose="020F0502020204030204" pitchFamily="34" charset="0"/>
                <a:cs typeface="Calibri" panose="020F0502020204030204" pitchFamily="34" charset="0"/>
              </a:rPr>
              <a:t>Endokrin: </a:t>
            </a:r>
            <a:r>
              <a:rPr lang="tr-TR" altLang="tr-TR" sz="2400" dirty="0">
                <a:latin typeface="Calibri" panose="020F0502020204030204" pitchFamily="34" charset="0"/>
                <a:cs typeface="Calibri" panose="020F0502020204030204" pitchFamily="34" charset="0"/>
              </a:rPr>
              <a:t>Hipertiroidi, </a:t>
            </a:r>
            <a:r>
              <a:rPr lang="tr-TR" altLang="tr-TR" sz="2400" dirty="0" err="1">
                <a:latin typeface="Calibri" panose="020F0502020204030204" pitchFamily="34" charset="0"/>
                <a:cs typeface="Calibri" panose="020F0502020204030204" pitchFamily="34" charset="0"/>
              </a:rPr>
              <a:t>hipoparatiroidi</a:t>
            </a:r>
            <a:r>
              <a:rPr lang="tr-TR" altLang="tr-TR" sz="2400" dirty="0">
                <a:latin typeface="Calibri" panose="020F0502020204030204" pitchFamily="34" charset="0"/>
                <a:cs typeface="Calibri" panose="020F0502020204030204" pitchFamily="34" charset="0"/>
              </a:rPr>
              <a:t>, </a:t>
            </a:r>
            <a:r>
              <a:rPr lang="tr-TR" altLang="tr-TR" sz="2400" dirty="0" err="1">
                <a:latin typeface="Calibri" panose="020F0502020204030204" pitchFamily="34" charset="0"/>
                <a:cs typeface="Calibri" panose="020F0502020204030204" pitchFamily="34" charset="0"/>
              </a:rPr>
              <a:t>feokromasitoma</a:t>
            </a:r>
            <a:endParaRPr lang="tr-TR" altLang="tr-TR" sz="2400" dirty="0">
              <a:latin typeface="Calibri" panose="020F0502020204030204" pitchFamily="34" charset="0"/>
              <a:cs typeface="Calibri" panose="020F0502020204030204" pitchFamily="34" charset="0"/>
            </a:endParaRPr>
          </a:p>
          <a:p>
            <a:pPr eaLnBrk="1" hangingPunct="1"/>
            <a:r>
              <a:rPr lang="tr-TR" altLang="tr-TR" sz="2400" b="1" dirty="0">
                <a:latin typeface="Calibri" panose="020F0502020204030204" pitchFamily="34" charset="0"/>
                <a:cs typeface="Calibri" panose="020F0502020204030204" pitchFamily="34" charset="0"/>
              </a:rPr>
              <a:t>Diğer: </a:t>
            </a:r>
            <a:r>
              <a:rPr lang="tr-TR" altLang="tr-TR" sz="2400" dirty="0">
                <a:latin typeface="Calibri" panose="020F0502020204030204" pitchFamily="34" charset="0"/>
                <a:cs typeface="Calibri" panose="020F0502020204030204" pitchFamily="34" charset="0"/>
              </a:rPr>
              <a:t>Anemi, GÖRH, </a:t>
            </a:r>
            <a:r>
              <a:rPr lang="tr-TR" altLang="tr-TR" sz="2400" dirty="0" err="1">
                <a:latin typeface="Calibri" panose="020F0502020204030204" pitchFamily="34" charset="0"/>
                <a:cs typeface="Calibri" panose="020F0502020204030204" pitchFamily="34" charset="0"/>
              </a:rPr>
              <a:t>fibromyalji</a:t>
            </a:r>
            <a:r>
              <a:rPr lang="tr-TR" altLang="tr-TR" sz="2400" dirty="0">
                <a:latin typeface="Calibri" panose="020F0502020204030204" pitchFamily="34" charset="0"/>
                <a:cs typeface="Calibri" panose="020F0502020204030204" pitchFamily="34" charset="0"/>
              </a:rPr>
              <a:t>, KOAH</a:t>
            </a:r>
          </a:p>
          <a:p>
            <a:endParaRPr lang="tr-T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9464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2E5A4D-2F5F-7EB6-10EE-BDDB22F6D11F}"/>
              </a:ext>
            </a:extLst>
          </p:cNvPr>
          <p:cNvSpPr>
            <a:spLocks noGrp="1"/>
          </p:cNvSpPr>
          <p:nvPr>
            <p:ph type="title"/>
          </p:nvPr>
        </p:nvSpPr>
        <p:spPr/>
        <p:txBody>
          <a:bodyPr>
            <a:normAutofit/>
          </a:bodyPr>
          <a:lstStyle/>
          <a:p>
            <a:r>
              <a:rPr lang="tr-TR" sz="3400" b="1" dirty="0">
                <a:solidFill>
                  <a:schemeClr val="tx1"/>
                </a:solidFill>
                <a:latin typeface="Calibri Light" panose="020F0302020204030204" pitchFamily="34" charset="0"/>
                <a:cs typeface="Calibri Light" panose="020F0302020204030204" pitchFamily="34" charset="0"/>
              </a:rPr>
              <a:t>ANKSİYETE BELİRTİLERİNE NEDEN OLABİLEN İLAÇ VE MADDELER</a:t>
            </a:r>
          </a:p>
        </p:txBody>
      </p:sp>
      <p:sp>
        <p:nvSpPr>
          <p:cNvPr id="4" name="İçerik Yer Tutucusu 2">
            <a:extLst>
              <a:ext uri="{FF2B5EF4-FFF2-40B4-BE49-F238E27FC236}">
                <a16:creationId xmlns:a16="http://schemas.microsoft.com/office/drawing/2014/main" id="{DC019CA6-5164-BAE0-9A58-834B0422EBF7}"/>
              </a:ext>
            </a:extLst>
          </p:cNvPr>
          <p:cNvSpPr>
            <a:spLocks noGrp="1"/>
          </p:cNvSpPr>
          <p:nvPr>
            <p:ph idx="1"/>
          </p:nvPr>
        </p:nvSpPr>
        <p:spPr>
          <a:xfrm>
            <a:off x="1371600" y="2367481"/>
            <a:ext cx="9601200" cy="3581400"/>
          </a:xfrm>
        </p:spPr>
        <p:txBody>
          <a:bodyPr>
            <a:normAutofit lnSpcReduction="10000"/>
          </a:bodyPr>
          <a:lstStyle/>
          <a:p>
            <a:pPr eaLnBrk="1" hangingPunct="1">
              <a:lnSpc>
                <a:spcPct val="100000"/>
              </a:lnSpc>
            </a:pPr>
            <a:r>
              <a:rPr lang="tr-TR" altLang="tr-TR" sz="2400" dirty="0">
                <a:latin typeface="Calibri" panose="020F0502020204030204" pitchFamily="34" charset="0"/>
                <a:cs typeface="Calibri" panose="020F0502020204030204" pitchFamily="34" charset="0"/>
              </a:rPr>
              <a:t>Sempatomimetikler</a:t>
            </a:r>
          </a:p>
          <a:p>
            <a:pPr eaLnBrk="1" hangingPunct="1">
              <a:lnSpc>
                <a:spcPct val="100000"/>
              </a:lnSpc>
            </a:pPr>
            <a:r>
              <a:rPr lang="tr-TR" altLang="tr-TR" sz="2400" dirty="0">
                <a:latin typeface="Calibri" panose="020F0502020204030204" pitchFamily="34" charset="0"/>
                <a:cs typeface="Calibri" panose="020F0502020204030204" pitchFamily="34" charset="0"/>
              </a:rPr>
              <a:t>Steroidler</a:t>
            </a:r>
          </a:p>
          <a:p>
            <a:pPr eaLnBrk="1" hangingPunct="1">
              <a:lnSpc>
                <a:spcPct val="100000"/>
              </a:lnSpc>
            </a:pPr>
            <a:r>
              <a:rPr lang="tr-TR" altLang="tr-TR" sz="2400" dirty="0">
                <a:latin typeface="Calibri" panose="020F0502020204030204" pitchFamily="34" charset="0"/>
                <a:cs typeface="Calibri" panose="020F0502020204030204" pitchFamily="34" charset="0"/>
              </a:rPr>
              <a:t>Östrojen, </a:t>
            </a:r>
            <a:r>
              <a:rPr lang="tr-TR" altLang="tr-TR" sz="2400" dirty="0" err="1">
                <a:latin typeface="Calibri" panose="020F0502020204030204" pitchFamily="34" charset="0"/>
                <a:cs typeface="Calibri" panose="020F0502020204030204" pitchFamily="34" charset="0"/>
              </a:rPr>
              <a:t>progestinler</a:t>
            </a:r>
            <a:endParaRPr lang="tr-TR" altLang="tr-TR" sz="2400" dirty="0">
              <a:latin typeface="Calibri" panose="020F0502020204030204" pitchFamily="34" charset="0"/>
              <a:cs typeface="Calibri" panose="020F0502020204030204" pitchFamily="34" charset="0"/>
            </a:endParaRPr>
          </a:p>
          <a:p>
            <a:pPr eaLnBrk="1" hangingPunct="1">
              <a:lnSpc>
                <a:spcPct val="100000"/>
              </a:lnSpc>
            </a:pPr>
            <a:r>
              <a:rPr lang="tr-TR" altLang="tr-TR" sz="2400" dirty="0">
                <a:latin typeface="Calibri" panose="020F0502020204030204" pitchFamily="34" charset="0"/>
                <a:cs typeface="Calibri" panose="020F0502020204030204" pitchFamily="34" charset="0"/>
              </a:rPr>
              <a:t>Teofilin</a:t>
            </a:r>
          </a:p>
          <a:p>
            <a:pPr eaLnBrk="1" hangingPunct="1">
              <a:lnSpc>
                <a:spcPct val="100000"/>
              </a:lnSpc>
            </a:pPr>
            <a:r>
              <a:rPr lang="tr-TR" altLang="tr-TR" sz="2400" dirty="0" err="1">
                <a:latin typeface="Calibri" panose="020F0502020204030204" pitchFamily="34" charset="0"/>
                <a:cs typeface="Calibri" panose="020F0502020204030204" pitchFamily="34" charset="0"/>
              </a:rPr>
              <a:t>Tiroid</a:t>
            </a:r>
            <a:r>
              <a:rPr lang="tr-TR" altLang="tr-TR" sz="2400" dirty="0">
                <a:latin typeface="Calibri" panose="020F0502020204030204" pitchFamily="34" charset="0"/>
                <a:cs typeface="Calibri" panose="020F0502020204030204" pitchFamily="34" charset="0"/>
              </a:rPr>
              <a:t> hormonu</a:t>
            </a:r>
          </a:p>
          <a:p>
            <a:pPr eaLnBrk="1" hangingPunct="1">
              <a:lnSpc>
                <a:spcPct val="100000"/>
              </a:lnSpc>
            </a:pPr>
            <a:r>
              <a:rPr lang="tr-TR" altLang="tr-TR" sz="2400" dirty="0">
                <a:latin typeface="Calibri" panose="020F0502020204030204" pitchFamily="34" charset="0"/>
                <a:cs typeface="Calibri" panose="020F0502020204030204" pitchFamily="34" charset="0"/>
              </a:rPr>
              <a:t>SSRI</a:t>
            </a:r>
          </a:p>
          <a:p>
            <a:pPr eaLnBrk="1" hangingPunct="1">
              <a:lnSpc>
                <a:spcPct val="100000"/>
              </a:lnSpc>
            </a:pPr>
            <a:r>
              <a:rPr lang="tr-TR" altLang="tr-TR" sz="2400" dirty="0">
                <a:latin typeface="Calibri" panose="020F0502020204030204" pitchFamily="34" charset="0"/>
                <a:cs typeface="Calibri" panose="020F0502020204030204" pitchFamily="34" charset="0"/>
              </a:rPr>
              <a:t>Kafein </a:t>
            </a:r>
          </a:p>
          <a:p>
            <a:endParaRPr lang="tr-TR" sz="2400" dirty="0">
              <a:latin typeface="Calibri" panose="020F0502020204030204" pitchFamily="34" charset="0"/>
              <a:cs typeface="Calibri" panose="020F0502020204030204" pitchFamily="34" charset="0"/>
            </a:endParaRPr>
          </a:p>
        </p:txBody>
      </p:sp>
      <p:sp>
        <p:nvSpPr>
          <p:cNvPr id="5" name="İçerik Yer Tutucusu 3">
            <a:extLst>
              <a:ext uri="{FF2B5EF4-FFF2-40B4-BE49-F238E27FC236}">
                <a16:creationId xmlns:a16="http://schemas.microsoft.com/office/drawing/2014/main" id="{B042A54A-2E79-CA89-3E78-9D5E6AA85153}"/>
              </a:ext>
            </a:extLst>
          </p:cNvPr>
          <p:cNvSpPr txBox="1">
            <a:spLocks/>
          </p:cNvSpPr>
          <p:nvPr/>
        </p:nvSpPr>
        <p:spPr>
          <a:xfrm>
            <a:off x="6172200" y="2295763"/>
            <a:ext cx="5181600" cy="4351338"/>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nSpc>
                <a:spcPct val="100000"/>
              </a:lnSpc>
              <a:spcBef>
                <a:spcPct val="50000"/>
              </a:spcBef>
            </a:pPr>
            <a:r>
              <a:rPr lang="tr-TR" altLang="tr-TR" sz="2400" dirty="0">
                <a:latin typeface="Calibri" panose="020F0502020204030204" pitchFamily="34" charset="0"/>
                <a:cs typeface="Calibri" panose="020F0502020204030204" pitchFamily="34" charset="0"/>
              </a:rPr>
              <a:t>Bronkodilatörler </a:t>
            </a:r>
          </a:p>
          <a:p>
            <a:pPr>
              <a:lnSpc>
                <a:spcPct val="100000"/>
              </a:lnSpc>
              <a:spcBef>
                <a:spcPct val="50000"/>
              </a:spcBef>
            </a:pPr>
            <a:r>
              <a:rPr lang="tr-TR" altLang="tr-TR" sz="2400" dirty="0">
                <a:latin typeface="Calibri" panose="020F0502020204030204" pitchFamily="34" charset="0"/>
                <a:cs typeface="Calibri" panose="020F0502020204030204" pitchFamily="34" charset="0"/>
              </a:rPr>
              <a:t>NSAID</a:t>
            </a:r>
          </a:p>
          <a:p>
            <a:pPr>
              <a:lnSpc>
                <a:spcPct val="100000"/>
              </a:lnSpc>
              <a:spcBef>
                <a:spcPct val="50000"/>
              </a:spcBef>
            </a:pPr>
            <a:r>
              <a:rPr lang="tr-TR" altLang="tr-TR" sz="2400" dirty="0" err="1">
                <a:latin typeface="Calibri" panose="020F0502020204030204" pitchFamily="34" charset="0"/>
                <a:cs typeface="Calibri" panose="020F0502020204030204" pitchFamily="34" charset="0"/>
              </a:rPr>
              <a:t>Levodopa</a:t>
            </a:r>
            <a:r>
              <a:rPr lang="tr-TR" altLang="tr-TR" sz="2400" dirty="0">
                <a:latin typeface="Calibri" panose="020F0502020204030204" pitchFamily="34" charset="0"/>
                <a:cs typeface="Calibri" panose="020F0502020204030204" pitchFamily="34" charset="0"/>
              </a:rPr>
              <a:t> </a:t>
            </a:r>
          </a:p>
          <a:p>
            <a:pPr>
              <a:lnSpc>
                <a:spcPct val="100000"/>
              </a:lnSpc>
              <a:spcBef>
                <a:spcPct val="50000"/>
              </a:spcBef>
            </a:pPr>
            <a:r>
              <a:rPr lang="tr-TR" altLang="tr-TR" sz="2400" dirty="0">
                <a:latin typeface="Calibri" panose="020F0502020204030204" pitchFamily="34" charset="0"/>
                <a:cs typeface="Calibri" panose="020F0502020204030204" pitchFamily="34" charset="0"/>
              </a:rPr>
              <a:t>Kokain</a:t>
            </a:r>
          </a:p>
          <a:p>
            <a:pPr>
              <a:lnSpc>
                <a:spcPct val="100000"/>
              </a:lnSpc>
              <a:spcBef>
                <a:spcPct val="50000"/>
              </a:spcBef>
            </a:pPr>
            <a:r>
              <a:rPr lang="tr-TR" sz="2400" dirty="0">
                <a:latin typeface="Calibri" panose="020F0502020204030204" pitchFamily="34" charset="0"/>
                <a:cs typeface="Calibri" panose="020F0502020204030204" pitchFamily="34" charset="0"/>
              </a:rPr>
              <a:t>Sentetik </a:t>
            </a:r>
            <a:r>
              <a:rPr lang="tr-TR" sz="2400" dirty="0" err="1">
                <a:latin typeface="Calibri" panose="020F0502020204030204" pitchFamily="34" charset="0"/>
                <a:cs typeface="Calibri" panose="020F0502020204030204" pitchFamily="34" charset="0"/>
              </a:rPr>
              <a:t>kanabinoidler</a:t>
            </a:r>
            <a:endParaRPr lang="tr-TR" sz="2400" dirty="0">
              <a:latin typeface="Calibri" panose="020F0502020204030204" pitchFamily="34" charset="0"/>
              <a:cs typeface="Calibri" panose="020F0502020204030204" pitchFamily="34" charset="0"/>
            </a:endParaRPr>
          </a:p>
          <a:p>
            <a:pPr>
              <a:lnSpc>
                <a:spcPct val="100000"/>
              </a:lnSpc>
              <a:spcBef>
                <a:spcPct val="50000"/>
              </a:spcBef>
            </a:pPr>
            <a:r>
              <a:rPr lang="tr-TR" sz="2400" dirty="0">
                <a:latin typeface="Calibri" panose="020F0502020204030204" pitchFamily="34" charset="0"/>
                <a:cs typeface="Calibri" panose="020F0502020204030204" pitchFamily="34" charset="0"/>
              </a:rPr>
              <a:t>Ekstazi </a:t>
            </a:r>
          </a:p>
          <a:p>
            <a:pPr>
              <a:spcBef>
                <a:spcPct val="50000"/>
              </a:spcBef>
            </a:pPr>
            <a:endParaRPr lang="tr-T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1995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4A6C6F-A12B-4C59-B73E-C008A96D7E04}"/>
              </a:ext>
            </a:extLst>
          </p:cNvPr>
          <p:cNvSpPr>
            <a:spLocks noGrp="1"/>
          </p:cNvSpPr>
          <p:nvPr>
            <p:ph type="title"/>
          </p:nvPr>
        </p:nvSpPr>
        <p:spPr/>
        <p:txBody>
          <a:bodyPr>
            <a:normAutofit/>
          </a:bodyPr>
          <a:lstStyle/>
          <a:p>
            <a:r>
              <a:rPr lang="tr-TR" sz="4000" b="1" dirty="0">
                <a:solidFill>
                  <a:schemeClr val="tx1"/>
                </a:solidFill>
                <a:latin typeface="Calibri Light" panose="020F0302020204030204" pitchFamily="34" charset="0"/>
                <a:cs typeface="Calibri Light" panose="020F0302020204030204" pitchFamily="34" charset="0"/>
              </a:rPr>
              <a:t>ANKSİYETE BOZUKLUKLARI SINIFLANDIRMA</a:t>
            </a:r>
            <a:endParaRPr lang="tr-TR" sz="4000" dirty="0">
              <a:solidFill>
                <a:schemeClr val="tx1"/>
              </a:solidFill>
              <a:latin typeface="Calibri Light" panose="020F0302020204030204" pitchFamily="34" charset="0"/>
              <a:cs typeface="Calibri Light" panose="020F0302020204030204" pitchFamily="34" charset="0"/>
            </a:endParaRPr>
          </a:p>
        </p:txBody>
      </p:sp>
      <p:sp>
        <p:nvSpPr>
          <p:cNvPr id="6" name="İçerik Yer Tutucusu 5">
            <a:extLst>
              <a:ext uri="{FF2B5EF4-FFF2-40B4-BE49-F238E27FC236}">
                <a16:creationId xmlns:a16="http://schemas.microsoft.com/office/drawing/2014/main" id="{764A4F52-DCDE-4670-B13B-2D413458311E}"/>
              </a:ext>
            </a:extLst>
          </p:cNvPr>
          <p:cNvSpPr>
            <a:spLocks noGrp="1"/>
          </p:cNvSpPr>
          <p:nvPr>
            <p:ph idx="1"/>
          </p:nvPr>
        </p:nvSpPr>
        <p:spPr>
          <a:xfrm>
            <a:off x="1371600" y="1814362"/>
            <a:ext cx="9601200" cy="3581400"/>
          </a:xfrm>
        </p:spPr>
        <p:txBody>
          <a:bodyPr>
            <a:noAutofit/>
          </a:bodyPr>
          <a:lstStyle/>
          <a:p>
            <a:r>
              <a:rPr lang="tr-TR" sz="2200" dirty="0">
                <a:latin typeface="Calibri" panose="020F0502020204030204" pitchFamily="34" charset="0"/>
                <a:cs typeface="Calibri" panose="020F0502020204030204" pitchFamily="34" charset="0"/>
              </a:rPr>
              <a:t>Yaygın </a:t>
            </a:r>
            <a:r>
              <a:rPr lang="tr-TR" sz="2200" dirty="0" err="1">
                <a:latin typeface="Calibri" panose="020F0502020204030204" pitchFamily="34" charset="0"/>
                <a:cs typeface="Calibri" panose="020F0502020204030204" pitchFamily="34" charset="0"/>
              </a:rPr>
              <a:t>anksiyete</a:t>
            </a:r>
            <a:r>
              <a:rPr lang="tr-TR" sz="2200" dirty="0">
                <a:latin typeface="Calibri" panose="020F0502020204030204" pitchFamily="34" charset="0"/>
                <a:cs typeface="Calibri" panose="020F0502020204030204" pitchFamily="34" charset="0"/>
              </a:rPr>
              <a:t> bozukluğu</a:t>
            </a:r>
          </a:p>
          <a:p>
            <a:r>
              <a:rPr lang="tr-TR" sz="2200" dirty="0">
                <a:latin typeface="Calibri" panose="020F0502020204030204" pitchFamily="34" charset="0"/>
                <a:cs typeface="Calibri" panose="020F0502020204030204" pitchFamily="34" charset="0"/>
              </a:rPr>
              <a:t>Panik bozukluk</a:t>
            </a:r>
          </a:p>
          <a:p>
            <a:r>
              <a:rPr lang="tr-TR" sz="2200" dirty="0">
                <a:latin typeface="Calibri" panose="020F0502020204030204" pitchFamily="34" charset="0"/>
                <a:cs typeface="Calibri" panose="020F0502020204030204" pitchFamily="34" charset="0"/>
              </a:rPr>
              <a:t>Agorafobi </a:t>
            </a:r>
          </a:p>
          <a:p>
            <a:r>
              <a:rPr lang="tr-TR" sz="2200" dirty="0">
                <a:latin typeface="Calibri" panose="020F0502020204030204" pitchFamily="34" charset="0"/>
                <a:cs typeface="Calibri" panose="020F0502020204030204" pitchFamily="34" charset="0"/>
              </a:rPr>
              <a:t>Ayrılma </a:t>
            </a:r>
            <a:r>
              <a:rPr lang="tr-TR" sz="2200" dirty="0" err="1">
                <a:latin typeface="Calibri" panose="020F0502020204030204" pitchFamily="34" charset="0"/>
                <a:cs typeface="Calibri" panose="020F0502020204030204" pitchFamily="34" charset="0"/>
              </a:rPr>
              <a:t>anksiyetesi</a:t>
            </a:r>
            <a:r>
              <a:rPr lang="tr-TR" sz="2200" dirty="0">
                <a:latin typeface="Calibri" panose="020F0502020204030204" pitchFamily="34" charset="0"/>
                <a:cs typeface="Calibri" panose="020F0502020204030204" pitchFamily="34" charset="0"/>
              </a:rPr>
              <a:t> bozukluğu </a:t>
            </a:r>
          </a:p>
          <a:p>
            <a:r>
              <a:rPr lang="tr-TR" sz="2200" dirty="0">
                <a:latin typeface="Calibri" panose="020F0502020204030204" pitchFamily="34" charset="0"/>
                <a:cs typeface="Calibri" panose="020F0502020204030204" pitchFamily="34" charset="0"/>
              </a:rPr>
              <a:t>Seçici </a:t>
            </a:r>
            <a:r>
              <a:rPr lang="tr-TR" sz="2200" dirty="0" err="1">
                <a:latin typeface="Calibri" panose="020F0502020204030204" pitchFamily="34" charset="0"/>
                <a:cs typeface="Calibri" panose="020F0502020204030204" pitchFamily="34" charset="0"/>
              </a:rPr>
              <a:t>konuşmazlık</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mutizm</a:t>
            </a:r>
            <a:r>
              <a:rPr lang="tr-TR" sz="2200" dirty="0">
                <a:latin typeface="Calibri" panose="020F0502020204030204" pitchFamily="34" charset="0"/>
                <a:cs typeface="Calibri" panose="020F0502020204030204" pitchFamily="34" charset="0"/>
              </a:rPr>
              <a:t>) </a:t>
            </a:r>
          </a:p>
          <a:p>
            <a:r>
              <a:rPr lang="tr-TR" sz="2200" dirty="0">
                <a:latin typeface="Calibri" panose="020F0502020204030204" pitchFamily="34" charset="0"/>
                <a:cs typeface="Calibri" panose="020F0502020204030204" pitchFamily="34" charset="0"/>
              </a:rPr>
              <a:t>Özgül fobi </a:t>
            </a:r>
          </a:p>
          <a:p>
            <a:r>
              <a:rPr lang="tr-TR" sz="2200" dirty="0">
                <a:latin typeface="Calibri" panose="020F0502020204030204" pitchFamily="34" charset="0"/>
                <a:cs typeface="Calibri" panose="020F0502020204030204" pitchFamily="34" charset="0"/>
              </a:rPr>
              <a:t>Toplumsal </a:t>
            </a:r>
            <a:r>
              <a:rPr lang="tr-TR" sz="2200" dirty="0" err="1">
                <a:latin typeface="Calibri" panose="020F0502020204030204" pitchFamily="34" charset="0"/>
                <a:cs typeface="Calibri" panose="020F0502020204030204" pitchFamily="34" charset="0"/>
              </a:rPr>
              <a:t>anksiyete</a:t>
            </a:r>
            <a:r>
              <a:rPr lang="tr-TR" sz="2200" dirty="0">
                <a:latin typeface="Calibri" panose="020F0502020204030204" pitchFamily="34" charset="0"/>
                <a:cs typeface="Calibri" panose="020F0502020204030204" pitchFamily="34" charset="0"/>
              </a:rPr>
              <a:t> bozukluğu (sosyal fobi)</a:t>
            </a:r>
          </a:p>
          <a:p>
            <a:r>
              <a:rPr lang="tr-TR" sz="2200" dirty="0">
                <a:latin typeface="Calibri" panose="020F0502020204030204" pitchFamily="34" charset="0"/>
                <a:cs typeface="Calibri" panose="020F0502020204030204" pitchFamily="34" charset="0"/>
              </a:rPr>
              <a:t>Maddenin yol açtığı </a:t>
            </a:r>
            <a:r>
              <a:rPr lang="tr-TR" sz="2200" dirty="0" err="1">
                <a:latin typeface="Calibri" panose="020F0502020204030204" pitchFamily="34" charset="0"/>
                <a:cs typeface="Calibri" panose="020F0502020204030204" pitchFamily="34" charset="0"/>
              </a:rPr>
              <a:t>anksiyete</a:t>
            </a:r>
            <a:r>
              <a:rPr lang="tr-TR" sz="2200" dirty="0">
                <a:latin typeface="Calibri" panose="020F0502020204030204" pitchFamily="34" charset="0"/>
                <a:cs typeface="Calibri" panose="020F0502020204030204" pitchFamily="34" charset="0"/>
              </a:rPr>
              <a:t> bozukluğu </a:t>
            </a:r>
          </a:p>
          <a:p>
            <a:r>
              <a:rPr lang="tr-TR" sz="2200" dirty="0">
                <a:latin typeface="Calibri" panose="020F0502020204030204" pitchFamily="34" charset="0"/>
                <a:cs typeface="Calibri" panose="020F0502020204030204" pitchFamily="34" charset="0"/>
              </a:rPr>
              <a:t>Başka bir sağlık durumuna bağlı </a:t>
            </a:r>
            <a:r>
              <a:rPr lang="tr-TR" sz="2200" dirty="0" err="1">
                <a:latin typeface="Calibri" panose="020F0502020204030204" pitchFamily="34" charset="0"/>
                <a:cs typeface="Calibri" panose="020F0502020204030204" pitchFamily="34" charset="0"/>
              </a:rPr>
              <a:t>anksiyete</a:t>
            </a:r>
            <a:r>
              <a:rPr lang="tr-TR" sz="2200" dirty="0">
                <a:latin typeface="Calibri" panose="020F0502020204030204" pitchFamily="34" charset="0"/>
                <a:cs typeface="Calibri" panose="020F0502020204030204" pitchFamily="34" charset="0"/>
              </a:rPr>
              <a:t> bozukluğu </a:t>
            </a:r>
          </a:p>
          <a:p>
            <a:r>
              <a:rPr lang="tr-TR" sz="2200" dirty="0">
                <a:latin typeface="Calibri" panose="020F0502020204030204" pitchFamily="34" charset="0"/>
                <a:cs typeface="Calibri" panose="020F0502020204030204" pitchFamily="34" charset="0"/>
              </a:rPr>
              <a:t>Tanımlanmamış kaygı bozukluğu</a:t>
            </a:r>
          </a:p>
          <a:p>
            <a:endParaRPr lang="tr-TR"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76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FBE794-4692-4D02-A997-B12B6E3C45F9}"/>
              </a:ext>
            </a:extLst>
          </p:cNvPr>
          <p:cNvSpPr>
            <a:spLocks noGrp="1"/>
          </p:cNvSpPr>
          <p:nvPr>
            <p:ph type="title"/>
          </p:nvPr>
        </p:nvSpPr>
        <p:spPr/>
        <p:txBody>
          <a:bodyPr>
            <a:normAutofit/>
          </a:bodyPr>
          <a:lstStyle/>
          <a:p>
            <a:r>
              <a:rPr lang="tr-TR" sz="3400" b="1" dirty="0">
                <a:solidFill>
                  <a:schemeClr val="accent6">
                    <a:lumMod val="50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YAYGIN ANKSİYETE BOZUKLUĞU</a:t>
            </a:r>
            <a:endParaRPr lang="tr-TR" sz="3400" dirty="0">
              <a:solidFill>
                <a:schemeClr val="accent6">
                  <a:lumMod val="50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3" name="İçerik Yer Tutucusu 2">
            <a:extLst>
              <a:ext uri="{FF2B5EF4-FFF2-40B4-BE49-F238E27FC236}">
                <a16:creationId xmlns:a16="http://schemas.microsoft.com/office/drawing/2014/main" id="{8DDDC691-C5A0-4DFE-A970-98F8FE417471}"/>
              </a:ext>
            </a:extLst>
          </p:cNvPr>
          <p:cNvSpPr>
            <a:spLocks noGrp="1"/>
          </p:cNvSpPr>
          <p:nvPr>
            <p:ph idx="1"/>
          </p:nvPr>
        </p:nvSpPr>
        <p:spPr>
          <a:xfrm>
            <a:off x="1219200" y="1294280"/>
            <a:ext cx="9753600" cy="3581400"/>
          </a:xfrm>
        </p:spPr>
        <p:txBody>
          <a:bodyPr>
            <a:noAutofit/>
          </a:bodyPr>
          <a:lstStyle/>
          <a:p>
            <a:pPr marL="0" indent="0">
              <a:buNone/>
            </a:pPr>
            <a:endParaRPr lang="tr-TR" sz="2200" dirty="0">
              <a:latin typeface="Calibri" panose="020F0502020204030204" pitchFamily="34" charset="0"/>
              <a:cs typeface="Calibri" panose="020F0502020204030204" pitchFamily="34" charset="0"/>
            </a:endParaRPr>
          </a:p>
          <a:p>
            <a:r>
              <a:rPr lang="tr-TR" sz="2200" dirty="0">
                <a:latin typeface="Calibri" panose="020F0502020204030204" pitchFamily="34" charset="0"/>
                <a:cs typeface="Calibri" panose="020F0502020204030204" pitchFamily="34" charset="0"/>
              </a:rPr>
              <a:t>Pek çok olay ya da etkinlik hakkında (iş, okul performansı) son 6 aydır neredeyse her gün yoğun kaygı ve endişe duyma durumudur.</a:t>
            </a:r>
          </a:p>
          <a:p>
            <a:r>
              <a:rPr lang="tr-TR" sz="2200" dirty="0">
                <a:latin typeface="Calibri" panose="020F0502020204030204" pitchFamily="34" charset="0"/>
                <a:cs typeface="Calibri" panose="020F0502020204030204" pitchFamily="34" charset="0"/>
              </a:rPr>
              <a:t>Endişesini, kuruntularını kontrol etmekte güçlük çeker.</a:t>
            </a:r>
          </a:p>
          <a:p>
            <a:r>
              <a:rPr lang="tr-TR" sz="2200" dirty="0">
                <a:latin typeface="Calibri" panose="020F0502020204030204" pitchFamily="34" charset="0"/>
                <a:cs typeface="Calibri" panose="020F0502020204030204" pitchFamily="34" charset="0"/>
              </a:rPr>
              <a:t>Kaygı ve endişeler aşağıdaki üç (ya da fazla) belirti ile ilişkilidir;</a:t>
            </a:r>
            <a:endParaRPr lang="tr-TR" sz="2200" b="0" i="0" dirty="0">
              <a:solidFill>
                <a:srgbClr val="232323"/>
              </a:solidFill>
              <a:effectLst/>
              <a:latin typeface="Calibri" panose="020F0502020204030204" pitchFamily="34" charset="0"/>
              <a:cs typeface="Calibri" panose="020F0502020204030204" pitchFamily="34" charset="0"/>
            </a:endParaRPr>
          </a:p>
          <a:p>
            <a:endParaRPr lang="tr-TR" sz="2200" dirty="0">
              <a:latin typeface="Calibri" panose="020F0502020204030204" pitchFamily="34" charset="0"/>
              <a:cs typeface="Calibri" panose="020F0502020204030204" pitchFamily="34" charset="0"/>
            </a:endParaRPr>
          </a:p>
        </p:txBody>
      </p:sp>
      <p:sp>
        <p:nvSpPr>
          <p:cNvPr id="5" name="Metin kutusu 4">
            <a:extLst>
              <a:ext uri="{FF2B5EF4-FFF2-40B4-BE49-F238E27FC236}">
                <a16:creationId xmlns:a16="http://schemas.microsoft.com/office/drawing/2014/main" id="{80D1558B-27A2-E356-E866-D56A7DD95DD6}"/>
              </a:ext>
            </a:extLst>
          </p:cNvPr>
          <p:cNvSpPr txBox="1"/>
          <p:nvPr/>
        </p:nvSpPr>
        <p:spPr>
          <a:xfrm>
            <a:off x="1622612" y="3729834"/>
            <a:ext cx="6096000" cy="2031325"/>
          </a:xfrm>
          <a:prstGeom prst="rect">
            <a:avLst/>
          </a:prstGeom>
          <a:noFill/>
        </p:spPr>
        <p:txBody>
          <a:bodyPr wrap="square">
            <a:spAutoFit/>
          </a:bodyPr>
          <a:lstStyle/>
          <a:p>
            <a:pPr algn="just">
              <a:buFont typeface="Wingdings" panose="05000000000000000000" pitchFamily="2" charset="2"/>
              <a:buChar char="ü"/>
            </a:pPr>
            <a:r>
              <a:rPr lang="tr-TR" sz="2000" b="0" i="0" dirty="0">
                <a:solidFill>
                  <a:srgbClr val="232323"/>
                </a:solidFill>
                <a:effectLst/>
                <a:latin typeface="Calibri" panose="020F0502020204030204" pitchFamily="34" charset="0"/>
                <a:cs typeface="Calibri" panose="020F0502020204030204" pitchFamily="34" charset="0"/>
              </a:rPr>
              <a:t> </a:t>
            </a:r>
            <a:r>
              <a:rPr lang="tr-TR" sz="2100" b="0" i="0" dirty="0">
                <a:solidFill>
                  <a:srgbClr val="232323"/>
                </a:solidFill>
                <a:effectLst/>
                <a:latin typeface="Calibri" panose="020F0502020204030204" pitchFamily="34" charset="0"/>
                <a:cs typeface="Calibri" panose="020F0502020204030204" pitchFamily="34" charset="0"/>
              </a:rPr>
              <a:t>Huzursuzluk veya sinirli, gergin hissetme</a:t>
            </a:r>
          </a:p>
          <a:p>
            <a:pPr algn="just">
              <a:buFont typeface="Wingdings" panose="05000000000000000000" pitchFamily="2" charset="2"/>
              <a:buChar char="ü"/>
            </a:pPr>
            <a:r>
              <a:rPr lang="tr-TR" sz="2100" b="0" i="0" dirty="0">
                <a:solidFill>
                  <a:srgbClr val="232323"/>
                </a:solidFill>
                <a:effectLst/>
                <a:latin typeface="Calibri" panose="020F0502020204030204" pitchFamily="34" charset="0"/>
                <a:cs typeface="Calibri" panose="020F0502020204030204" pitchFamily="34" charset="0"/>
              </a:rPr>
              <a:t> Kolay yorulmak</a:t>
            </a:r>
          </a:p>
          <a:p>
            <a:pPr algn="just">
              <a:buFont typeface="Wingdings" panose="05000000000000000000" pitchFamily="2" charset="2"/>
              <a:buChar char="ü"/>
            </a:pPr>
            <a:r>
              <a:rPr lang="tr-TR" sz="2100" b="0" i="0" dirty="0">
                <a:solidFill>
                  <a:srgbClr val="232323"/>
                </a:solidFill>
                <a:effectLst/>
                <a:latin typeface="Calibri" panose="020F0502020204030204" pitchFamily="34" charset="0"/>
                <a:cs typeface="Calibri" panose="020F0502020204030204" pitchFamily="34" charset="0"/>
              </a:rPr>
              <a:t> Konsantre olma zorluğu veya zihnin boş kalması</a:t>
            </a:r>
          </a:p>
          <a:p>
            <a:pPr algn="just">
              <a:buFont typeface="Wingdings" panose="05000000000000000000" pitchFamily="2" charset="2"/>
              <a:buChar char="ü"/>
            </a:pPr>
            <a:r>
              <a:rPr lang="tr-TR" sz="2100" b="0" i="0" dirty="0">
                <a:solidFill>
                  <a:srgbClr val="232323"/>
                </a:solidFill>
                <a:effectLst/>
                <a:latin typeface="Calibri" panose="020F0502020204030204" pitchFamily="34" charset="0"/>
                <a:cs typeface="Calibri" panose="020F0502020204030204" pitchFamily="34" charset="0"/>
              </a:rPr>
              <a:t> Kolay sinirlenme</a:t>
            </a:r>
          </a:p>
          <a:p>
            <a:pPr algn="just">
              <a:buFont typeface="Wingdings" panose="05000000000000000000" pitchFamily="2" charset="2"/>
              <a:buChar char="ü"/>
            </a:pPr>
            <a:r>
              <a:rPr lang="tr-TR" sz="2100" b="0" i="0" dirty="0">
                <a:solidFill>
                  <a:srgbClr val="232323"/>
                </a:solidFill>
                <a:effectLst/>
                <a:latin typeface="Calibri" panose="020F0502020204030204" pitchFamily="34" charset="0"/>
                <a:cs typeface="Calibri" panose="020F0502020204030204" pitchFamily="34" charset="0"/>
              </a:rPr>
              <a:t> Kas gerginliği</a:t>
            </a:r>
          </a:p>
          <a:p>
            <a:pPr algn="just">
              <a:buFont typeface="Wingdings" panose="05000000000000000000" pitchFamily="2" charset="2"/>
              <a:buChar char="ü"/>
            </a:pPr>
            <a:r>
              <a:rPr lang="tr-TR" sz="2100" b="0" i="0" dirty="0">
                <a:solidFill>
                  <a:srgbClr val="232323"/>
                </a:solidFill>
                <a:effectLst/>
                <a:latin typeface="Calibri" panose="020F0502020204030204" pitchFamily="34" charset="0"/>
                <a:cs typeface="Calibri" panose="020F0502020204030204" pitchFamily="34" charset="0"/>
              </a:rPr>
              <a:t> Uyku bozukluğu</a:t>
            </a:r>
            <a:endParaRPr lang="tr-TR" sz="2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8213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6927541-F7BE-C4D9-402D-8B5D29CF2AD1}"/>
              </a:ext>
            </a:extLst>
          </p:cNvPr>
          <p:cNvSpPr>
            <a:spLocks noGrp="1"/>
          </p:cNvSpPr>
          <p:nvPr>
            <p:ph idx="1"/>
          </p:nvPr>
        </p:nvSpPr>
        <p:spPr>
          <a:xfrm>
            <a:off x="1323472" y="1994320"/>
            <a:ext cx="5535385" cy="3581400"/>
          </a:xfrm>
        </p:spPr>
        <p:txBody>
          <a:bodyPr>
            <a:normAutofit/>
          </a:bodyPr>
          <a:lstStyle/>
          <a:p>
            <a:r>
              <a:rPr lang="tr-TR" dirty="0">
                <a:latin typeface="Calibri" panose="020F0502020204030204" pitchFamily="34" charset="0"/>
                <a:cs typeface="Calibri" panose="020F0502020204030204" pitchFamily="34" charset="0"/>
              </a:rPr>
              <a:t>Kaygı, kuruntu ya da bedensel belirtiler, klinik açıdan belirgin bir sıkıntıya ya da toplumsal, işle ilgili alanlarda işlevsellikte düşmeye neden olur. </a:t>
            </a:r>
          </a:p>
          <a:p>
            <a:r>
              <a:rPr lang="tr-TR" dirty="0">
                <a:latin typeface="Calibri" panose="020F0502020204030204" pitchFamily="34" charset="0"/>
                <a:cs typeface="Calibri" panose="020F0502020204030204" pitchFamily="34" charset="0"/>
              </a:rPr>
              <a:t>Bu bozukluk, bir maddenin ya da başka sağlık durumunun etkilerine bağlanamaz.</a:t>
            </a:r>
          </a:p>
        </p:txBody>
      </p:sp>
      <p:pic>
        <p:nvPicPr>
          <p:cNvPr id="2050" name="Picture 2">
            <a:extLst>
              <a:ext uri="{FF2B5EF4-FFF2-40B4-BE49-F238E27FC236}">
                <a16:creationId xmlns:a16="http://schemas.microsoft.com/office/drawing/2014/main" id="{CF616591-8C30-4AC3-D5A1-3BED5F3707F2}"/>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21278"/>
          <a:stretch/>
        </p:blipFill>
        <p:spPr bwMode="auto">
          <a:xfrm>
            <a:off x="6858858" y="1994320"/>
            <a:ext cx="5113186" cy="3665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446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1D6050-3F82-E79B-434A-66C3EF3CCFD5}"/>
              </a:ext>
            </a:extLst>
          </p:cNvPr>
          <p:cNvSpPr>
            <a:spLocks noGrp="1"/>
          </p:cNvSpPr>
          <p:nvPr>
            <p:ph type="title"/>
          </p:nvPr>
        </p:nvSpPr>
        <p:spPr/>
        <p:txBody>
          <a:bodyPr>
            <a:normAutofit/>
          </a:bodyPr>
          <a:lstStyle/>
          <a:p>
            <a:r>
              <a:rPr lang="tr-TR" sz="3600" b="1" dirty="0">
                <a:solidFill>
                  <a:schemeClr val="accent6">
                    <a:lumMod val="50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PANİK BOZUKLUK</a:t>
            </a:r>
          </a:p>
        </p:txBody>
      </p:sp>
      <p:sp>
        <p:nvSpPr>
          <p:cNvPr id="3" name="İçerik Yer Tutucusu 2">
            <a:extLst>
              <a:ext uri="{FF2B5EF4-FFF2-40B4-BE49-F238E27FC236}">
                <a16:creationId xmlns:a16="http://schemas.microsoft.com/office/drawing/2014/main" id="{16388D21-ADCD-F5B6-8477-7DB62E6247D9}"/>
              </a:ext>
            </a:extLst>
          </p:cNvPr>
          <p:cNvSpPr>
            <a:spLocks noGrp="1"/>
          </p:cNvSpPr>
          <p:nvPr>
            <p:ph idx="1"/>
          </p:nvPr>
        </p:nvSpPr>
        <p:spPr>
          <a:xfrm>
            <a:off x="1295400" y="1724685"/>
            <a:ext cx="10152530" cy="3581400"/>
          </a:xfrm>
        </p:spPr>
        <p:txBody>
          <a:bodyPr>
            <a:normAutofit/>
          </a:bodyPr>
          <a:lstStyle/>
          <a:p>
            <a:r>
              <a:rPr lang="tr-TR" sz="2200" dirty="0">
                <a:solidFill>
                  <a:srgbClr val="202122"/>
                </a:solidFill>
                <a:latin typeface="Calibri" panose="020F0502020204030204" pitchFamily="34" charset="0"/>
                <a:cs typeface="Calibri" panose="020F0502020204030204" pitchFamily="34" charset="0"/>
              </a:rPr>
              <a:t>A</a:t>
            </a:r>
            <a:r>
              <a:rPr lang="tr-TR" sz="2200" b="0" i="0" dirty="0">
                <a:solidFill>
                  <a:srgbClr val="202122"/>
                </a:solidFill>
                <a:effectLst/>
                <a:latin typeface="Calibri" panose="020F0502020204030204" pitchFamily="34" charset="0"/>
                <a:cs typeface="Calibri" panose="020F0502020204030204" pitchFamily="34" charset="0"/>
              </a:rPr>
              <a:t>niden başlayan ve on dakikadan daha kısa sürede zirveye ulaşan, ancak birkaç saat sürebilen korku veya rahatsızlık durumudur.</a:t>
            </a:r>
          </a:p>
          <a:p>
            <a:r>
              <a:rPr lang="tr-TR" sz="2200" b="0" i="0" dirty="0">
                <a:solidFill>
                  <a:srgbClr val="232323"/>
                </a:solidFill>
                <a:effectLst/>
                <a:latin typeface="Calibri" panose="020F0502020204030204" pitchFamily="34" charset="0"/>
                <a:cs typeface="Calibri" panose="020F0502020204030204" pitchFamily="34" charset="0"/>
              </a:rPr>
              <a:t>Ataklardan en az birini, bir ay veya daha fazla takip eden aşağıdakilerden biri veya her ikisi;</a:t>
            </a:r>
          </a:p>
          <a:p>
            <a:endParaRPr lang="tr-TR" sz="2200" dirty="0">
              <a:solidFill>
                <a:srgbClr val="232323"/>
              </a:solidFill>
              <a:latin typeface="Calibri" panose="020F0502020204030204" pitchFamily="34" charset="0"/>
              <a:cs typeface="Calibri" panose="020F0502020204030204" pitchFamily="34" charset="0"/>
            </a:endParaRPr>
          </a:p>
          <a:p>
            <a:endParaRPr lang="tr-TR" sz="2200" b="0" i="0" dirty="0">
              <a:solidFill>
                <a:srgbClr val="232323"/>
              </a:solidFill>
              <a:effectLst/>
              <a:latin typeface="Calibri" panose="020F0502020204030204" pitchFamily="34" charset="0"/>
              <a:cs typeface="Calibri" panose="020F0502020204030204" pitchFamily="34" charset="0"/>
            </a:endParaRPr>
          </a:p>
          <a:p>
            <a:endParaRPr lang="tr-TR" sz="2200" dirty="0">
              <a:solidFill>
                <a:srgbClr val="232323"/>
              </a:solidFill>
              <a:latin typeface="Calibri" panose="020F0502020204030204" pitchFamily="34" charset="0"/>
              <a:cs typeface="Calibri" panose="020F0502020204030204" pitchFamily="34" charset="0"/>
            </a:endParaRPr>
          </a:p>
          <a:p>
            <a:endParaRPr lang="tr-TR" sz="2200" b="0" i="0" dirty="0">
              <a:solidFill>
                <a:srgbClr val="232323"/>
              </a:solidFill>
              <a:effectLst/>
              <a:latin typeface="Calibri" panose="020F0502020204030204" pitchFamily="34" charset="0"/>
              <a:cs typeface="Calibri" panose="020F0502020204030204" pitchFamily="34" charset="0"/>
            </a:endParaRPr>
          </a:p>
          <a:p>
            <a:endParaRPr lang="tr-TR" sz="2200" b="0" i="0" dirty="0">
              <a:solidFill>
                <a:srgbClr val="232323"/>
              </a:solidFill>
              <a:effectLst/>
              <a:latin typeface="Calibri" panose="020F0502020204030204" pitchFamily="34" charset="0"/>
              <a:cs typeface="Calibri" panose="020F0502020204030204" pitchFamily="34" charset="0"/>
            </a:endParaRPr>
          </a:p>
          <a:p>
            <a:endParaRPr lang="tr-TR" sz="2200" dirty="0">
              <a:solidFill>
                <a:srgbClr val="232323"/>
              </a:solidFill>
              <a:latin typeface="Calibri" panose="020F0502020204030204" pitchFamily="34" charset="0"/>
              <a:cs typeface="Calibri" panose="020F0502020204030204" pitchFamily="34" charset="0"/>
            </a:endParaRPr>
          </a:p>
          <a:p>
            <a:endParaRPr lang="tr-TR" sz="2200" b="0" i="0" dirty="0">
              <a:solidFill>
                <a:srgbClr val="232323"/>
              </a:solidFill>
              <a:effectLst/>
              <a:latin typeface="Calibri" panose="020F0502020204030204" pitchFamily="34" charset="0"/>
              <a:cs typeface="Calibri" panose="020F0502020204030204" pitchFamily="34" charset="0"/>
            </a:endParaRPr>
          </a:p>
          <a:p>
            <a:pPr marL="0" indent="0">
              <a:buNone/>
            </a:pPr>
            <a:endParaRPr lang="tr-TR" sz="2200" b="0" i="0" dirty="0">
              <a:solidFill>
                <a:srgbClr val="232323"/>
              </a:solidFill>
              <a:effectLst/>
              <a:latin typeface="Calibri" panose="020F0502020204030204" pitchFamily="34" charset="0"/>
              <a:cs typeface="Calibri" panose="020F0502020204030204" pitchFamily="34" charset="0"/>
            </a:endParaRPr>
          </a:p>
          <a:p>
            <a:pPr marL="0" indent="0">
              <a:buNone/>
            </a:pPr>
            <a:endParaRPr lang="tr-TR" sz="2200" dirty="0">
              <a:latin typeface="Calibri" panose="020F0502020204030204" pitchFamily="34" charset="0"/>
              <a:cs typeface="Calibri" panose="020F0502020204030204" pitchFamily="34" charset="0"/>
            </a:endParaRPr>
          </a:p>
        </p:txBody>
      </p:sp>
      <p:sp>
        <p:nvSpPr>
          <p:cNvPr id="5" name="Metin kutusu 4">
            <a:extLst>
              <a:ext uri="{FF2B5EF4-FFF2-40B4-BE49-F238E27FC236}">
                <a16:creationId xmlns:a16="http://schemas.microsoft.com/office/drawing/2014/main" id="{1CAD88B2-26BA-E333-C91E-86F5791296FB}"/>
              </a:ext>
            </a:extLst>
          </p:cNvPr>
          <p:cNvSpPr txBox="1"/>
          <p:nvPr/>
        </p:nvSpPr>
        <p:spPr>
          <a:xfrm>
            <a:off x="1571065" y="3415553"/>
            <a:ext cx="9601199" cy="1107996"/>
          </a:xfrm>
          <a:prstGeom prst="rect">
            <a:avLst/>
          </a:prstGeom>
          <a:noFill/>
        </p:spPr>
        <p:txBody>
          <a:bodyPr wrap="square">
            <a:spAutoFit/>
          </a:bodyPr>
          <a:lstStyle/>
          <a:p>
            <a:pPr marL="342900" indent="-342900">
              <a:buFont typeface="Arial" panose="020B0604020202020204" pitchFamily="34" charset="0"/>
              <a:buChar char="•"/>
            </a:pPr>
            <a:r>
              <a:rPr lang="tr-TR" sz="2200" dirty="0">
                <a:latin typeface="Calibri" panose="020F0502020204030204" pitchFamily="34" charset="0"/>
                <a:cs typeface="Calibri" panose="020F0502020204030204" pitchFamily="34" charset="0"/>
              </a:rPr>
              <a:t>Başka panik ataklarının olacağı ya da bunların olası sonuçlarıyla ilgili olarak sürekli bir kaygı duyma</a:t>
            </a:r>
          </a:p>
          <a:p>
            <a:pPr marL="342900" indent="-342900">
              <a:buFont typeface="Arial" panose="020B0604020202020204" pitchFamily="34" charset="0"/>
              <a:buChar char="•"/>
            </a:pPr>
            <a:r>
              <a:rPr lang="tr-TR" sz="2200" dirty="0">
                <a:latin typeface="Calibri" panose="020F0502020204030204" pitchFamily="34" charset="0"/>
                <a:cs typeface="Calibri" panose="020F0502020204030204" pitchFamily="34" charset="0"/>
              </a:rPr>
              <a:t>Ataklarla ilgili olarak, uyum bozukluğuyla giden davranış değişiklikleri gösterme</a:t>
            </a:r>
          </a:p>
        </p:txBody>
      </p:sp>
      <p:sp>
        <p:nvSpPr>
          <p:cNvPr id="6" name="Metin kutusu 5">
            <a:extLst>
              <a:ext uri="{FF2B5EF4-FFF2-40B4-BE49-F238E27FC236}">
                <a16:creationId xmlns:a16="http://schemas.microsoft.com/office/drawing/2014/main" id="{C3A6BBA0-92E0-FF65-6795-77130C9C7B65}"/>
              </a:ext>
            </a:extLst>
          </p:cNvPr>
          <p:cNvSpPr txBox="1"/>
          <p:nvPr/>
        </p:nvSpPr>
        <p:spPr>
          <a:xfrm>
            <a:off x="1295398" y="4896316"/>
            <a:ext cx="10152531" cy="1107996"/>
          </a:xfrm>
          <a:prstGeom prst="rect">
            <a:avLst/>
          </a:prstGeom>
          <a:noFill/>
        </p:spPr>
        <p:txBody>
          <a:bodyPr wrap="square">
            <a:spAutoFit/>
          </a:bodyPr>
          <a:lstStyle/>
          <a:p>
            <a:pPr marL="342900" indent="-342900">
              <a:buFont typeface="Wingdings" panose="05000000000000000000" pitchFamily="2" charset="2"/>
              <a:buChar char="§"/>
            </a:pPr>
            <a:r>
              <a:rPr lang="tr-TR" sz="2200" b="0" i="0" dirty="0">
                <a:solidFill>
                  <a:srgbClr val="202122"/>
                </a:solidFill>
                <a:effectLst/>
                <a:latin typeface="Calibri" panose="020F0502020204030204" pitchFamily="34" charset="0"/>
                <a:cs typeface="Calibri" panose="020F0502020204030204" pitchFamily="34" charset="0"/>
              </a:rPr>
              <a:t>Ataklar stres, irrasyonel düşünceler, genel korku, bilinmeyene karşı korku veya egzersiz sırasında tetiklenebilir. Ancak, bazen tetikleyici belirsizdir ve ataklar önceden haber vermeksizin ortaya çıkabilir.</a:t>
            </a:r>
            <a:endParaRPr lang="tr-TR" sz="2200" b="0" i="0" dirty="0">
              <a:solidFill>
                <a:srgbClr val="232323"/>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9657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3D558A-4BA2-52E7-5A14-8D6F90FF7289}"/>
              </a:ext>
            </a:extLst>
          </p:cNvPr>
          <p:cNvSpPr>
            <a:spLocks noGrp="1"/>
          </p:cNvSpPr>
          <p:nvPr>
            <p:ph type="title"/>
          </p:nvPr>
        </p:nvSpPr>
        <p:spPr/>
        <p:txBody>
          <a:bodyPr>
            <a:normAutofit/>
          </a:bodyPr>
          <a:lstStyle/>
          <a:p>
            <a:r>
              <a:rPr lang="tr-TR" sz="3600" b="1" dirty="0">
                <a:solidFill>
                  <a:schemeClr val="accent6">
                    <a:lumMod val="50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AGORAFOBİ</a:t>
            </a:r>
            <a:br>
              <a:rPr lang="tr-TR" sz="3600" b="1" dirty="0">
                <a:solidFill>
                  <a:schemeClr val="accent6">
                    <a:lumMod val="50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endParaRPr lang="tr-TR" sz="3600" dirty="0">
              <a:solidFill>
                <a:schemeClr val="accent6">
                  <a:lumMod val="50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3" name="İçerik Yer Tutucusu 2">
            <a:extLst>
              <a:ext uri="{FF2B5EF4-FFF2-40B4-BE49-F238E27FC236}">
                <a16:creationId xmlns:a16="http://schemas.microsoft.com/office/drawing/2014/main" id="{9AAE31A5-CDE2-9E4B-B5AB-BE2AD675B100}"/>
              </a:ext>
            </a:extLst>
          </p:cNvPr>
          <p:cNvSpPr>
            <a:spLocks noGrp="1"/>
          </p:cNvSpPr>
          <p:nvPr>
            <p:ph idx="1"/>
          </p:nvPr>
        </p:nvSpPr>
        <p:spPr>
          <a:xfrm>
            <a:off x="1219200" y="2895601"/>
            <a:ext cx="10197354" cy="3581400"/>
          </a:xfrm>
        </p:spPr>
        <p:txBody>
          <a:bodyPr>
            <a:normAutofit/>
          </a:bodyPr>
          <a:lstStyle/>
          <a:p>
            <a:pPr>
              <a:lnSpc>
                <a:spcPct val="80000"/>
              </a:lnSpc>
            </a:pPr>
            <a:r>
              <a:rPr lang="tr-TR" altLang="tr-TR" sz="2400" dirty="0">
                <a:latin typeface="Calibri" panose="020F0502020204030204" pitchFamily="34" charset="0"/>
                <a:cs typeface="Calibri" panose="020F0502020204030204" pitchFamily="34" charset="0"/>
              </a:rPr>
              <a:t>Aşağıdaki beş durumdan ikisi ya da daha çoğu ile ilgili olarak belirgin korku ya da kaygı duyma;</a:t>
            </a:r>
          </a:p>
          <a:p>
            <a:pPr marL="457200" indent="-457200">
              <a:lnSpc>
                <a:spcPct val="80000"/>
              </a:lnSpc>
              <a:buFont typeface="+mj-lt"/>
              <a:buAutoNum type="arabicPeriod"/>
            </a:pPr>
            <a:r>
              <a:rPr lang="tr-TR" altLang="tr-TR" sz="2400" dirty="0">
                <a:latin typeface="Calibri" panose="020F0502020204030204" pitchFamily="34" charset="0"/>
                <a:cs typeface="Calibri" panose="020F0502020204030204" pitchFamily="34" charset="0"/>
              </a:rPr>
              <a:t> Toplu taşıma araçlarını kullanma</a:t>
            </a:r>
          </a:p>
          <a:p>
            <a:pPr marL="457200" indent="-457200">
              <a:lnSpc>
                <a:spcPct val="80000"/>
              </a:lnSpc>
              <a:buFont typeface="+mj-lt"/>
              <a:buAutoNum type="arabicPeriod"/>
            </a:pPr>
            <a:r>
              <a:rPr lang="tr-TR" altLang="tr-TR" sz="2400" dirty="0">
                <a:latin typeface="Calibri" panose="020F0502020204030204" pitchFamily="34" charset="0"/>
                <a:cs typeface="Calibri" panose="020F0502020204030204" pitchFamily="34" charset="0"/>
              </a:rPr>
              <a:t> Açık yerlerde bulunma</a:t>
            </a:r>
          </a:p>
          <a:p>
            <a:pPr marL="457200" indent="-457200">
              <a:lnSpc>
                <a:spcPct val="80000"/>
              </a:lnSpc>
              <a:buFont typeface="+mj-lt"/>
              <a:buAutoNum type="arabicPeriod"/>
            </a:pPr>
            <a:r>
              <a:rPr lang="tr-TR" altLang="tr-TR" sz="2400" dirty="0">
                <a:latin typeface="Calibri" panose="020F0502020204030204" pitchFamily="34" charset="0"/>
                <a:cs typeface="Calibri" panose="020F0502020204030204" pitchFamily="34" charset="0"/>
              </a:rPr>
              <a:t> Kapalı yerlerde bulunma</a:t>
            </a:r>
          </a:p>
          <a:p>
            <a:pPr marL="457200" indent="-457200">
              <a:lnSpc>
                <a:spcPct val="80000"/>
              </a:lnSpc>
              <a:buFont typeface="+mj-lt"/>
              <a:buAutoNum type="arabicPeriod"/>
            </a:pPr>
            <a:r>
              <a:rPr lang="tr-TR" altLang="tr-TR" sz="2400" dirty="0">
                <a:latin typeface="Calibri" panose="020F0502020204030204" pitchFamily="34" charset="0"/>
                <a:cs typeface="Calibri" panose="020F0502020204030204" pitchFamily="34" charset="0"/>
              </a:rPr>
              <a:t> Sırada bekleme ya da kalabalık bir yerde bulunma</a:t>
            </a:r>
          </a:p>
          <a:p>
            <a:pPr marL="457200" indent="-457200">
              <a:lnSpc>
                <a:spcPct val="80000"/>
              </a:lnSpc>
              <a:buFont typeface="+mj-lt"/>
              <a:buAutoNum type="arabicPeriod"/>
            </a:pPr>
            <a:r>
              <a:rPr lang="tr-TR" altLang="tr-TR" sz="2400" dirty="0">
                <a:latin typeface="Calibri" panose="020F0502020204030204" pitchFamily="34" charset="0"/>
                <a:cs typeface="Calibri" panose="020F0502020204030204" pitchFamily="34" charset="0"/>
              </a:rPr>
              <a:t> Tek başına evin dışında olma</a:t>
            </a:r>
          </a:p>
          <a:p>
            <a:pPr marL="457200" indent="-457200">
              <a:lnSpc>
                <a:spcPct val="80000"/>
              </a:lnSpc>
              <a:buFont typeface="+mj-lt"/>
              <a:buAutoNum type="arabicPeriod"/>
            </a:pPr>
            <a:endParaRPr lang="tr-TR" altLang="tr-TR" sz="2400" dirty="0">
              <a:latin typeface="Calibri" panose="020F0502020204030204" pitchFamily="34" charset="0"/>
              <a:cs typeface="Calibri" panose="020F0502020204030204" pitchFamily="34" charset="0"/>
            </a:endParaRPr>
          </a:p>
          <a:p>
            <a:pPr marL="457200" indent="-457200">
              <a:lnSpc>
                <a:spcPct val="80000"/>
              </a:lnSpc>
              <a:buFont typeface="+mj-lt"/>
              <a:buAutoNum type="arabicPeriod"/>
            </a:pPr>
            <a:endParaRPr lang="tr-TR" altLang="tr-TR" sz="2400" dirty="0">
              <a:latin typeface="Calibri" panose="020F0502020204030204" pitchFamily="34"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p:txBody>
      </p:sp>
      <p:sp>
        <p:nvSpPr>
          <p:cNvPr id="6" name="İçerik Yer Tutucusu 2">
            <a:extLst>
              <a:ext uri="{FF2B5EF4-FFF2-40B4-BE49-F238E27FC236}">
                <a16:creationId xmlns:a16="http://schemas.microsoft.com/office/drawing/2014/main" id="{10AFB827-4632-ED12-B5B7-7CA146AA1C3A}"/>
              </a:ext>
            </a:extLst>
          </p:cNvPr>
          <p:cNvSpPr txBox="1">
            <a:spLocks/>
          </p:cNvSpPr>
          <p:nvPr/>
        </p:nvSpPr>
        <p:spPr>
          <a:xfrm>
            <a:off x="1219200" y="1175442"/>
            <a:ext cx="10587318" cy="3897516"/>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endParaRPr lang="tr-TR" sz="2200" dirty="0">
              <a:latin typeface="Calibri" panose="020F0502020204030204" pitchFamily="34" charset="0"/>
              <a:cs typeface="Calibri" panose="020F0502020204030204" pitchFamily="34" charset="0"/>
            </a:endParaRPr>
          </a:p>
          <a:p>
            <a:r>
              <a:rPr lang="tr-TR" sz="2400" dirty="0">
                <a:solidFill>
                  <a:srgbClr val="202122"/>
                </a:solidFill>
                <a:latin typeface="Calibri" panose="020F0502020204030204" pitchFamily="34" charset="0"/>
                <a:cs typeface="Calibri" panose="020F0502020204030204" pitchFamily="34" charset="0"/>
              </a:rPr>
              <a:t>Agorafobi, bireyin kaçmanın zor veya utandırıcı olduğu ya da yardımın mevcut olmayabileceği yerlerde bulunmaktan korktuğu kendine has bir anksiyete bozukluğudur.</a:t>
            </a:r>
            <a:endParaRPr lang="tr-TR" altLang="tr-TR" sz="2400" dirty="0">
              <a:latin typeface="Calibri" panose="020F0502020204030204" pitchFamily="34" charset="0"/>
              <a:cs typeface="Calibri" panose="020F0502020204030204" pitchFamily="34" charset="0"/>
            </a:endParaRPr>
          </a:p>
          <a:p>
            <a:endParaRPr lang="tr-TR"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3436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8C8A00C-0B33-4F7D-B10D-9932E82DB73A}"/>
              </a:ext>
            </a:extLst>
          </p:cNvPr>
          <p:cNvSpPr>
            <a:spLocks noGrp="1"/>
          </p:cNvSpPr>
          <p:nvPr>
            <p:ph type="title"/>
          </p:nvPr>
        </p:nvSpPr>
        <p:spPr>
          <a:xfrm>
            <a:off x="784743" y="685800"/>
            <a:ext cx="5793475" cy="1485900"/>
          </a:xfrm>
        </p:spPr>
        <p:txBody>
          <a:bodyPr>
            <a:normAutofit/>
          </a:bodyPr>
          <a:lstStyle/>
          <a:p>
            <a:r>
              <a:rPr lang="tr-TR" b="1">
                <a:latin typeface="Calibri Light" panose="020F0302020204030204" pitchFamily="34" charset="0"/>
                <a:cs typeface="Calibri Light" panose="020F0302020204030204" pitchFamily="34" charset="0"/>
              </a:rPr>
              <a:t>AMAÇ</a:t>
            </a:r>
          </a:p>
        </p:txBody>
      </p:sp>
      <p:sp>
        <p:nvSpPr>
          <p:cNvPr id="3" name="İçerik Yer Tutucusu 2">
            <a:extLst>
              <a:ext uri="{FF2B5EF4-FFF2-40B4-BE49-F238E27FC236}">
                <a16:creationId xmlns:a16="http://schemas.microsoft.com/office/drawing/2014/main" id="{F24814B9-8F69-4A51-8A81-D866CE0F11EC}"/>
              </a:ext>
            </a:extLst>
          </p:cNvPr>
          <p:cNvSpPr>
            <a:spLocks noGrp="1"/>
          </p:cNvSpPr>
          <p:nvPr>
            <p:ph idx="1"/>
          </p:nvPr>
        </p:nvSpPr>
        <p:spPr>
          <a:xfrm>
            <a:off x="526942" y="1801717"/>
            <a:ext cx="6309076" cy="3581400"/>
          </a:xfrm>
        </p:spPr>
        <p:txBody>
          <a:bodyPr>
            <a:normAutofit/>
          </a:bodyPr>
          <a:lstStyle/>
          <a:p>
            <a:r>
              <a:rPr lang="tr-TR" sz="2400" dirty="0">
                <a:latin typeface="Calibri" panose="020F0502020204030204" pitchFamily="34" charset="0"/>
                <a:cs typeface="Calibri" panose="020F0502020204030204" pitchFamily="34" charset="0"/>
              </a:rPr>
              <a:t>Anksiyete bozuklukları hakkında bilgi vermek</a:t>
            </a:r>
          </a:p>
          <a:p>
            <a:endParaRPr lang="tr-TR" sz="2400" dirty="0">
              <a:latin typeface="Calibri" panose="020F0502020204030204" pitchFamily="34" charset="0"/>
              <a:cs typeface="Calibri" panose="020F0502020204030204" pitchFamily="34" charset="0"/>
            </a:endParaRPr>
          </a:p>
        </p:txBody>
      </p:sp>
      <p:sp>
        <p:nvSpPr>
          <p:cNvPr id="14" name="Rectangle 10">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pic>
        <p:nvPicPr>
          <p:cNvPr id="4" name="İçerik Yer Tutucusu 4" descr="sanat, çizim, ayakkabı, resim içeren bir resim&#10;&#10;Yapay zeka tarafından oluşturulan içerik yanlış olabilir.">
            <a:extLst>
              <a:ext uri="{FF2B5EF4-FFF2-40B4-BE49-F238E27FC236}">
                <a16:creationId xmlns:a16="http://schemas.microsoft.com/office/drawing/2014/main" id="{E6973452-9A4F-6404-4EB5-5AEC6D6CAC40}"/>
              </a:ext>
            </a:extLst>
          </p:cNvPr>
          <p:cNvPicPr>
            <a:picLocks noChangeAspect="1"/>
          </p:cNvPicPr>
          <p:nvPr/>
        </p:nvPicPr>
        <p:blipFill>
          <a:blip r:embed="rId2">
            <a:extLst>
              <a:ext uri="{28A0092B-C50C-407E-A947-70E740481C1C}">
                <a14:useLocalDpi xmlns:a14="http://schemas.microsoft.com/office/drawing/2010/main" val="0"/>
              </a:ext>
            </a:extLst>
          </a:blip>
          <a:srcRect l="11828" r="20718"/>
          <a:stretch/>
        </p:blipFill>
        <p:spPr>
          <a:xfrm>
            <a:off x="7612260" y="10"/>
            <a:ext cx="4579739" cy="6857990"/>
          </a:xfrm>
          <a:prstGeom prst="rect">
            <a:avLst/>
          </a:prstGeom>
        </p:spPr>
      </p:pic>
    </p:spTree>
    <p:extLst>
      <p:ext uri="{BB962C8B-B14F-4D97-AF65-F5344CB8AC3E}">
        <p14:creationId xmlns:p14="http://schemas.microsoft.com/office/powerpoint/2010/main" val="343969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975DA423-1E6A-406A-9B05-E620EFA1F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1D3836A-EE25-6EFA-C352-4BA0B1A18694}"/>
              </a:ext>
            </a:extLst>
          </p:cNvPr>
          <p:cNvSpPr>
            <a:spLocks noGrp="1"/>
          </p:cNvSpPr>
          <p:nvPr>
            <p:ph type="title"/>
          </p:nvPr>
        </p:nvSpPr>
        <p:spPr>
          <a:xfrm>
            <a:off x="5100824" y="685800"/>
            <a:ext cx="6176776" cy="1485900"/>
          </a:xfrm>
        </p:spPr>
        <p:txBody>
          <a:bodyPr>
            <a:normAutofit/>
          </a:bodyPr>
          <a:lstStyle/>
          <a:p>
            <a:r>
              <a:rPr lang="tr-TR" b="1" dirty="0">
                <a:solidFill>
                  <a:schemeClr val="accent6">
                    <a:lumMod val="50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ÖZGÜL FOBİ</a:t>
            </a:r>
            <a:endParaRPr lang="tr-TR" dirty="0">
              <a:solidFill>
                <a:schemeClr val="accent6">
                  <a:lumMod val="50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pic>
        <p:nvPicPr>
          <p:cNvPr id="1032" name="Picture 8" descr="Aşılardan Abartı Derecede Korkma Hastalığı: Tripanofobi - Ekşi Şeyler">
            <a:extLst>
              <a:ext uri="{FF2B5EF4-FFF2-40B4-BE49-F238E27FC236}">
                <a16:creationId xmlns:a16="http://schemas.microsoft.com/office/drawing/2014/main" id="{4B78A83C-C4B8-3E43-A486-E9C56B95D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9655" b="-2"/>
          <a:stretch/>
        </p:blipFill>
        <p:spPr bwMode="auto">
          <a:xfrm>
            <a:off x="20" y="-1"/>
            <a:ext cx="4373525" cy="34380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çak Korkusu Nasıl Yenilir? - Aven Psikoloji Merkezi">
            <a:extLst>
              <a:ext uri="{FF2B5EF4-FFF2-40B4-BE49-F238E27FC236}">
                <a16:creationId xmlns:a16="http://schemas.microsoft.com/office/drawing/2014/main" id="{BFC018EA-1B39-2970-CE65-8CB8BEAC34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1596"/>
          <a:stretch/>
        </p:blipFill>
        <p:spPr bwMode="auto">
          <a:xfrm>
            <a:off x="20" y="3438457"/>
            <a:ext cx="4373525" cy="3429000"/>
          </a:xfrm>
          <a:prstGeom prst="rect">
            <a:avLst/>
          </a:prstGeom>
          <a:noFill/>
          <a:extLst>
            <a:ext uri="{909E8E84-426E-40DD-AFC4-6F175D3DCCD1}">
              <a14:hiddenFill xmlns:a14="http://schemas.microsoft.com/office/drawing/2010/main">
                <a:solidFill>
                  <a:srgbClr val="FFFFFF"/>
                </a:solidFill>
              </a14:hiddenFill>
            </a:ext>
          </a:extLst>
        </p:spPr>
      </p:pic>
      <p:sp>
        <p:nvSpPr>
          <p:cNvPr id="3083" name="Rectangle 3082">
            <a:extLst>
              <a:ext uri="{FF2B5EF4-FFF2-40B4-BE49-F238E27FC236}">
                <a16:creationId xmlns:a16="http://schemas.microsoft.com/office/drawing/2014/main" id="{B5408C03-B752-49FB-ABD5-7ED758AE4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CBB59271-8C7F-266B-86BA-4B8135CDA0E3}"/>
              </a:ext>
            </a:extLst>
          </p:cNvPr>
          <p:cNvSpPr>
            <a:spLocks noGrp="1"/>
          </p:cNvSpPr>
          <p:nvPr>
            <p:ph idx="1"/>
          </p:nvPr>
        </p:nvSpPr>
        <p:spPr>
          <a:xfrm>
            <a:off x="5100823" y="2286000"/>
            <a:ext cx="6747875" cy="3581400"/>
          </a:xfrm>
        </p:spPr>
        <p:txBody>
          <a:bodyPr>
            <a:normAutofit/>
          </a:bodyPr>
          <a:lstStyle/>
          <a:p>
            <a:r>
              <a:rPr lang="tr-TR" altLang="tr-TR" sz="2400" dirty="0">
                <a:latin typeface="Calibri" panose="020F0502020204030204" pitchFamily="34" charset="0"/>
                <a:cs typeface="Calibri" panose="020F0502020204030204" pitchFamily="34" charset="0"/>
              </a:rPr>
              <a:t>Özgül bir nesne ya da durumla ilgili olarak belirgin bir korku ya da kaygı duyma durumu.</a:t>
            </a:r>
            <a:endParaRPr lang="tr-TR" sz="2400" dirty="0">
              <a:latin typeface="Calibri" panose="020F0502020204030204" pitchFamily="34" charset="0"/>
              <a:cs typeface="Calibri" panose="020F0502020204030204" pitchFamily="34" charset="0"/>
            </a:endParaRPr>
          </a:p>
          <a:p>
            <a:r>
              <a:rPr lang="tr-TR" altLang="tr-TR" sz="2400" dirty="0">
                <a:latin typeface="Calibri" panose="020F0502020204030204" pitchFamily="34" charset="0"/>
                <a:cs typeface="Calibri" panose="020F0502020204030204" pitchFamily="34" charset="0"/>
              </a:rPr>
              <a:t>Fobi kaynağı nesne ya da durum, neredeyse her zaman, doğrudan korku ya da kaygı doğurur.</a:t>
            </a:r>
          </a:p>
          <a:p>
            <a:r>
              <a:rPr lang="tr-TR" sz="2400" dirty="0">
                <a:latin typeface="Calibri" panose="020F0502020204030204" pitchFamily="34" charset="0"/>
                <a:cs typeface="Calibri" panose="020F0502020204030204" pitchFamily="34" charset="0"/>
              </a:rPr>
              <a:t>Örneğin; Uçma, yükseklik, enjeksiyon korkusu vs.</a:t>
            </a:r>
          </a:p>
          <a:p>
            <a:pPr marL="0" indent="0">
              <a:buNone/>
            </a:pPr>
            <a:endParaRPr lang="tr-T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2932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93C1CC-8F78-4942-0B66-D941F1B09041}"/>
              </a:ext>
            </a:extLst>
          </p:cNvPr>
          <p:cNvSpPr>
            <a:spLocks noGrp="1"/>
          </p:cNvSpPr>
          <p:nvPr>
            <p:ph type="title"/>
          </p:nvPr>
        </p:nvSpPr>
        <p:spPr>
          <a:xfrm>
            <a:off x="1390650" y="685800"/>
            <a:ext cx="9886950" cy="1485900"/>
          </a:xfrm>
        </p:spPr>
        <p:txBody>
          <a:bodyPr>
            <a:normAutofit/>
          </a:bodyPr>
          <a:lstStyle/>
          <a:p>
            <a:r>
              <a:rPr lang="tr-TR" b="1" dirty="0">
                <a:solidFill>
                  <a:schemeClr val="accent6">
                    <a:lumMod val="50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SOSYAL FOBİ</a:t>
            </a:r>
            <a:endParaRPr lang="tr-TR" dirty="0">
              <a:solidFill>
                <a:schemeClr val="accent6">
                  <a:lumMod val="50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3" name="İçerik Yer Tutucusu 2">
            <a:extLst>
              <a:ext uri="{FF2B5EF4-FFF2-40B4-BE49-F238E27FC236}">
                <a16:creationId xmlns:a16="http://schemas.microsoft.com/office/drawing/2014/main" id="{16CC51E9-1BAA-AC6D-879E-DDF017199622}"/>
              </a:ext>
            </a:extLst>
          </p:cNvPr>
          <p:cNvSpPr>
            <a:spLocks noGrp="1"/>
          </p:cNvSpPr>
          <p:nvPr>
            <p:ph idx="1"/>
          </p:nvPr>
        </p:nvSpPr>
        <p:spPr>
          <a:xfrm>
            <a:off x="1390649" y="2286000"/>
            <a:ext cx="6670788" cy="3581400"/>
          </a:xfrm>
        </p:spPr>
        <p:txBody>
          <a:bodyPr>
            <a:noAutofit/>
          </a:bodyPr>
          <a:lstStyle/>
          <a:p>
            <a:r>
              <a:rPr lang="tr-TR" altLang="tr-TR" sz="2200" dirty="0">
                <a:latin typeface="Calibri" panose="020F0502020204030204" pitchFamily="34" charset="0"/>
                <a:cs typeface="Calibri" panose="020F0502020204030204" pitchFamily="34" charset="0"/>
              </a:rPr>
              <a:t>Kişinin, başkalarınca değerlendirilebilecek olduğu bir ya da birden çok toplumsal durumda belirgin bir korku ya da kaygı duymasıdır. (karşılıklı konuşma, tanımadık insanlarla karşılaşma, yemek yerken gözlenme, herkesin önünde bir konuşma yapma </a:t>
            </a:r>
            <a:r>
              <a:rPr lang="tr-TR" altLang="tr-TR" sz="2200" dirty="0" err="1">
                <a:latin typeface="Calibri" panose="020F0502020204030204" pitchFamily="34" charset="0"/>
                <a:cs typeface="Calibri" panose="020F0502020204030204" pitchFamily="34" charset="0"/>
              </a:rPr>
              <a:t>vs</a:t>
            </a:r>
            <a:r>
              <a:rPr lang="tr-TR" altLang="tr-TR" sz="2200" dirty="0">
                <a:latin typeface="Calibri" panose="020F0502020204030204" pitchFamily="34" charset="0"/>
                <a:cs typeface="Calibri" panose="020F0502020204030204" pitchFamily="34" charset="0"/>
              </a:rPr>
              <a:t>)</a:t>
            </a:r>
            <a:endParaRPr lang="tr-TR" sz="2200" dirty="0">
              <a:latin typeface="Calibri" panose="020F0502020204030204" pitchFamily="34" charset="0"/>
              <a:cs typeface="Calibri" panose="020F0502020204030204" pitchFamily="34" charset="0"/>
            </a:endParaRPr>
          </a:p>
          <a:p>
            <a:r>
              <a:rPr lang="tr-TR" altLang="tr-TR" sz="2200" dirty="0">
                <a:latin typeface="Calibri" panose="020F0502020204030204" pitchFamily="34" charset="0"/>
                <a:cs typeface="Calibri" panose="020F0502020204030204" pitchFamily="34" charset="0"/>
              </a:rPr>
              <a:t>Kişi, olumsuz olarak değerlendirilecek bir biçimde davranmaktan ya da kaygı duyduğuna ilişkin belirti göstermekten korkar.(küçük düşeceği ya da utanç duyacağı bir biçimde, başkalarınca dışlanacağı ya da başkalarının kırılmasına yol açacak bir biçimde)</a:t>
            </a:r>
          </a:p>
          <a:p>
            <a:endParaRPr lang="tr-TR" sz="2200" dirty="0"/>
          </a:p>
        </p:txBody>
      </p:sp>
      <p:pic>
        <p:nvPicPr>
          <p:cNvPr id="4098" name="Picture 2" descr="Sosyal Fobi – Burdur Psikoloji">
            <a:extLst>
              <a:ext uri="{FF2B5EF4-FFF2-40B4-BE49-F238E27FC236}">
                <a16:creationId xmlns:a16="http://schemas.microsoft.com/office/drawing/2014/main" id="{BD3902F9-5B6C-1A1E-5C5D-34D0290CA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067" r="41613"/>
          <a:stretch/>
        </p:blipFill>
        <p:spPr bwMode="auto">
          <a:xfrm>
            <a:off x="8061437" y="2401556"/>
            <a:ext cx="3211495" cy="3466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802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5BBEE8-3821-E445-5681-32B0A468D2BE}"/>
              </a:ext>
            </a:extLst>
          </p:cNvPr>
          <p:cNvSpPr>
            <a:spLocks noGrp="1"/>
          </p:cNvSpPr>
          <p:nvPr>
            <p:ph type="title"/>
          </p:nvPr>
        </p:nvSpPr>
        <p:spPr>
          <a:xfrm>
            <a:off x="1371600" y="685800"/>
            <a:ext cx="6188044" cy="1485900"/>
          </a:xfrm>
        </p:spPr>
        <p:txBody>
          <a:bodyPr>
            <a:normAutofit/>
          </a:bodyPr>
          <a:lstStyle/>
          <a:p>
            <a:r>
              <a:rPr lang="tr-TR" sz="3400" b="1" dirty="0">
                <a:solidFill>
                  <a:schemeClr val="accent6">
                    <a:lumMod val="50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AYRILMA ANKSİYETESİ BOZUKLUĞU </a:t>
            </a:r>
            <a:endParaRPr lang="tr-TR" sz="3400" dirty="0">
              <a:solidFill>
                <a:schemeClr val="accent6">
                  <a:lumMod val="50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3" name="İçerik Yer Tutucusu 2">
            <a:extLst>
              <a:ext uri="{FF2B5EF4-FFF2-40B4-BE49-F238E27FC236}">
                <a16:creationId xmlns:a16="http://schemas.microsoft.com/office/drawing/2014/main" id="{678D0116-6EE8-3BCE-2734-F7B7527BE797}"/>
              </a:ext>
            </a:extLst>
          </p:cNvPr>
          <p:cNvSpPr>
            <a:spLocks noGrp="1"/>
          </p:cNvSpPr>
          <p:nvPr>
            <p:ph idx="1"/>
          </p:nvPr>
        </p:nvSpPr>
        <p:spPr>
          <a:xfrm>
            <a:off x="1371600" y="1638300"/>
            <a:ext cx="4957482" cy="3581400"/>
          </a:xfrm>
        </p:spPr>
        <p:txBody>
          <a:bodyPr>
            <a:normAutofit/>
          </a:bodyPr>
          <a:lstStyle/>
          <a:p>
            <a:r>
              <a:rPr lang="tr-TR" altLang="tr-TR" sz="2400" dirty="0">
                <a:latin typeface="Calibri" panose="020F0502020204030204" pitchFamily="34" charset="0"/>
                <a:cs typeface="Calibri" panose="020F0502020204030204" pitchFamily="34" charset="0"/>
              </a:rPr>
              <a:t>Kişinin bağlandığı insanlardan ayrılmasıyla ilgili, gelişimsel olarak uygun olmayan ve aşırı düzeyde bir kaygı ya da korku duymasıdır.</a:t>
            </a:r>
          </a:p>
          <a:p>
            <a:endParaRPr lang="tr-TR" dirty="0">
              <a:latin typeface="Calibri" panose="020F0502020204030204" pitchFamily="34" charset="0"/>
              <a:cs typeface="Calibri" panose="020F0502020204030204" pitchFamily="34" charset="0"/>
            </a:endParaRPr>
          </a:p>
        </p:txBody>
      </p:sp>
      <p:pic>
        <p:nvPicPr>
          <p:cNvPr id="2050" name="Picture 2" descr="AYRILIK KAYGISI BOZUKLUĞU – Havva Bayar">
            <a:extLst>
              <a:ext uri="{FF2B5EF4-FFF2-40B4-BE49-F238E27FC236}">
                <a16:creationId xmlns:a16="http://schemas.microsoft.com/office/drawing/2014/main" id="{0B5D8868-6879-9736-F16F-FE73A9C8D39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75422" y="1638300"/>
            <a:ext cx="5216384" cy="3471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763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C9AE212-5164-3280-2B07-AD36A1EDF46E}"/>
              </a:ext>
            </a:extLst>
          </p:cNvPr>
          <p:cNvSpPr>
            <a:spLocks noGrp="1"/>
          </p:cNvSpPr>
          <p:nvPr>
            <p:ph type="title"/>
          </p:nvPr>
        </p:nvSpPr>
        <p:spPr>
          <a:xfrm>
            <a:off x="784743" y="685800"/>
            <a:ext cx="5793475" cy="1485900"/>
          </a:xfrm>
        </p:spPr>
        <p:txBody>
          <a:bodyPr>
            <a:normAutofit/>
          </a:bodyPr>
          <a:lstStyle/>
          <a:p>
            <a:r>
              <a:rPr lang="tr-TR" sz="3400" b="1" dirty="0">
                <a:solidFill>
                  <a:schemeClr val="accent6">
                    <a:lumMod val="50000"/>
                  </a:schemeClr>
                </a:solidFill>
                <a:latin typeface="Calibri Light" panose="020F0302020204030204" pitchFamily="34" charset="0"/>
                <a:cs typeface="Calibri Light" panose="020F0302020204030204" pitchFamily="34" charset="0"/>
              </a:rPr>
              <a:t>SEÇİCİ KONUŞMAZLIK(MUTİZM)</a:t>
            </a:r>
            <a:endParaRPr lang="tr-TR" sz="3400"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3" name="İçerik Yer Tutucusu 2">
            <a:extLst>
              <a:ext uri="{FF2B5EF4-FFF2-40B4-BE49-F238E27FC236}">
                <a16:creationId xmlns:a16="http://schemas.microsoft.com/office/drawing/2014/main" id="{62864BF1-5229-6B3B-1F82-77F8534AE78A}"/>
              </a:ext>
            </a:extLst>
          </p:cNvPr>
          <p:cNvSpPr>
            <a:spLocks noGrp="1"/>
          </p:cNvSpPr>
          <p:nvPr>
            <p:ph idx="1"/>
          </p:nvPr>
        </p:nvSpPr>
        <p:spPr>
          <a:xfrm>
            <a:off x="668203" y="1638300"/>
            <a:ext cx="6369092" cy="3581400"/>
          </a:xfrm>
        </p:spPr>
        <p:txBody>
          <a:bodyPr>
            <a:normAutofit/>
          </a:bodyPr>
          <a:lstStyle/>
          <a:p>
            <a:r>
              <a:rPr lang="tr-TR" altLang="tr-TR" sz="2400" dirty="0">
                <a:latin typeface="Calibri" panose="020F0502020204030204" pitchFamily="34" charset="0"/>
                <a:cs typeface="Calibri" panose="020F0502020204030204" pitchFamily="34" charset="0"/>
              </a:rPr>
              <a:t>Başka durumlarda konuşuyor olmasına karşın, konuşmasının beklendiği özgül toplumsal durumlarda (</a:t>
            </a:r>
            <a:r>
              <a:rPr lang="tr-TR" altLang="tr-TR" sz="2400" dirty="0" err="1">
                <a:latin typeface="Calibri" panose="020F0502020204030204" pitchFamily="34" charset="0"/>
                <a:cs typeface="Calibri" panose="020F0502020204030204" pitchFamily="34" charset="0"/>
              </a:rPr>
              <a:t>örn</a:t>
            </a:r>
            <a:r>
              <a:rPr lang="tr-TR" altLang="tr-TR" sz="2400" dirty="0">
                <a:latin typeface="Calibri" panose="020F0502020204030204" pitchFamily="34" charset="0"/>
                <a:cs typeface="Calibri" panose="020F0502020204030204" pitchFamily="34" charset="0"/>
              </a:rPr>
              <a:t>; okulda), sürekli bir biçimde, konuşamıyor olma.</a:t>
            </a:r>
          </a:p>
          <a:p>
            <a:endParaRPr lang="tr-TR" sz="2400" dirty="0"/>
          </a:p>
        </p:txBody>
      </p:sp>
      <p:sp>
        <p:nvSpPr>
          <p:cNvPr id="1033" name="Rectangle 1032">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pic>
        <p:nvPicPr>
          <p:cNvPr id="1026" name="Picture 2" descr="Seçici Konuşmamazlık (Mutizm) | DBE Davranış Bilimleri Enstitüsü">
            <a:extLst>
              <a:ext uri="{FF2B5EF4-FFF2-40B4-BE49-F238E27FC236}">
                <a16:creationId xmlns:a16="http://schemas.microsoft.com/office/drawing/2014/main" id="{1974BC87-7B31-1CF5-1DCF-F8C251405A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055" r="24369" b="-1"/>
          <a:stretch/>
        </p:blipFill>
        <p:spPr bwMode="auto">
          <a:xfrm>
            <a:off x="7612260" y="10"/>
            <a:ext cx="50558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951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C2D7E9-7A84-5B11-C84A-5DDB8D4A8EA4}"/>
              </a:ext>
            </a:extLst>
          </p:cNvPr>
          <p:cNvSpPr>
            <a:spLocks noGrp="1"/>
          </p:cNvSpPr>
          <p:nvPr>
            <p:ph type="title"/>
          </p:nvPr>
        </p:nvSpPr>
        <p:spPr/>
        <p:txBody>
          <a:bodyPr>
            <a:normAutofit/>
          </a:bodyPr>
          <a:lstStyle/>
          <a:p>
            <a:r>
              <a:rPr lang="tr-TR" sz="3200" b="1" dirty="0">
                <a:solidFill>
                  <a:schemeClr val="accent6">
                    <a:lumMod val="50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MADDE KULLANIMINA BAĞLI ANKSİYETE BOZUKLUĞU</a:t>
            </a:r>
            <a:endParaRPr lang="tr-TR" sz="3200" dirty="0">
              <a:solidFill>
                <a:schemeClr val="accent6">
                  <a:lumMod val="50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3" name="İçerik Yer Tutucusu 2">
            <a:extLst>
              <a:ext uri="{FF2B5EF4-FFF2-40B4-BE49-F238E27FC236}">
                <a16:creationId xmlns:a16="http://schemas.microsoft.com/office/drawing/2014/main" id="{1E00F589-1E4D-A0A4-E908-E0E9340BD363}"/>
              </a:ext>
            </a:extLst>
          </p:cNvPr>
          <p:cNvSpPr>
            <a:spLocks noGrp="1"/>
          </p:cNvSpPr>
          <p:nvPr>
            <p:ph idx="1"/>
          </p:nvPr>
        </p:nvSpPr>
        <p:spPr/>
        <p:txBody>
          <a:bodyPr>
            <a:normAutofit/>
          </a:bodyPr>
          <a:lstStyle/>
          <a:p>
            <a:r>
              <a:rPr lang="tr-TR" sz="2400" dirty="0">
                <a:solidFill>
                  <a:schemeClr val="tx1"/>
                </a:solidFill>
                <a:latin typeface="Calibri" panose="020F0502020204030204" pitchFamily="34" charset="0"/>
                <a:cs typeface="Calibri" panose="020F0502020204030204" pitchFamily="34" charset="0"/>
              </a:rPr>
              <a:t>Anksiyetenin bir madde/ilaç suistimali, kullanımı veya toksine maruz kalmanın sonucu olarak ortaya çıkması.</a:t>
            </a:r>
          </a:p>
          <a:p>
            <a:r>
              <a:rPr lang="tr-TR" sz="2400" dirty="0" err="1">
                <a:solidFill>
                  <a:schemeClr val="tx1"/>
                </a:solidFill>
                <a:latin typeface="Calibri" panose="020F0502020204030204" pitchFamily="34" charset="0"/>
                <a:cs typeface="Calibri" panose="020F0502020204030204" pitchFamily="34" charset="0"/>
              </a:rPr>
              <a:t>Örn</a:t>
            </a:r>
            <a:r>
              <a:rPr lang="tr-TR" sz="2400" dirty="0">
                <a:solidFill>
                  <a:schemeClr val="tx1"/>
                </a:solidFill>
                <a:latin typeface="Calibri" panose="020F0502020204030204" pitchFamily="34" charset="0"/>
                <a:cs typeface="Calibri" panose="020F0502020204030204" pitchFamily="34" charset="0"/>
              </a:rPr>
              <a:t>; </a:t>
            </a:r>
            <a:r>
              <a:rPr lang="tr-TR" sz="2400" b="0" i="0" dirty="0">
                <a:solidFill>
                  <a:schemeClr val="tx1"/>
                </a:solidFill>
                <a:effectLst/>
                <a:latin typeface="Calibri" panose="020F0502020204030204" pitchFamily="34" charset="0"/>
                <a:cs typeface="Calibri" panose="020F0502020204030204" pitchFamily="34" charset="0"/>
              </a:rPr>
              <a:t>Alkol, amfetamin, kafein, kokain, </a:t>
            </a:r>
            <a:r>
              <a:rPr lang="tr-TR" sz="2400" b="0" i="0" dirty="0" err="1">
                <a:solidFill>
                  <a:schemeClr val="tx1"/>
                </a:solidFill>
                <a:effectLst/>
                <a:latin typeface="Calibri" panose="020F0502020204030204" pitchFamily="34" charset="0"/>
                <a:cs typeface="Calibri" panose="020F0502020204030204" pitchFamily="34" charset="0"/>
              </a:rPr>
              <a:t>halüsinojenler</a:t>
            </a:r>
            <a:r>
              <a:rPr lang="tr-TR" sz="2400" b="0" i="0" dirty="0">
                <a:solidFill>
                  <a:schemeClr val="tx1"/>
                </a:solidFill>
                <a:effectLst/>
                <a:latin typeface="Calibri" panose="020F0502020204030204" pitchFamily="34" charset="0"/>
                <a:cs typeface="Calibri" panose="020F0502020204030204" pitchFamily="34" charset="0"/>
              </a:rPr>
              <a:t>, tiner benzeri </a:t>
            </a:r>
            <a:r>
              <a:rPr lang="tr-TR" sz="2400" b="0" i="0" dirty="0" err="1">
                <a:solidFill>
                  <a:schemeClr val="tx1"/>
                </a:solidFill>
                <a:effectLst/>
                <a:latin typeface="Calibri" panose="020F0502020204030204" pitchFamily="34" charset="0"/>
                <a:cs typeface="Calibri" panose="020F0502020204030204" pitchFamily="34" charset="0"/>
              </a:rPr>
              <a:t>inhalanlar</a:t>
            </a:r>
            <a:r>
              <a:rPr lang="tr-TR" sz="2400" b="0" i="0" dirty="0">
                <a:solidFill>
                  <a:schemeClr val="tx1"/>
                </a:solidFill>
                <a:effectLst/>
                <a:latin typeface="Calibri" panose="020F0502020204030204" pitchFamily="34" charset="0"/>
                <a:cs typeface="Calibri" panose="020F0502020204030204" pitchFamily="34" charset="0"/>
              </a:rPr>
              <a:t>.</a:t>
            </a:r>
          </a:p>
          <a:p>
            <a:r>
              <a:rPr lang="tr-TR" sz="2400" i="0" dirty="0">
                <a:solidFill>
                  <a:schemeClr val="tx1"/>
                </a:solidFill>
                <a:effectLst/>
                <a:latin typeface="Calibri" panose="020F0502020204030204" pitchFamily="34" charset="0"/>
                <a:cs typeface="Calibri" panose="020F0502020204030204" pitchFamily="34" charset="0"/>
              </a:rPr>
              <a:t>İlaç ya da maddeye bağlı </a:t>
            </a:r>
            <a:r>
              <a:rPr lang="tr-TR" sz="2400" i="0" dirty="0" err="1">
                <a:solidFill>
                  <a:schemeClr val="tx1"/>
                </a:solidFill>
                <a:effectLst/>
                <a:latin typeface="Calibri" panose="020F0502020204030204" pitchFamily="34" charset="0"/>
                <a:cs typeface="Calibri" panose="020F0502020204030204" pitchFamily="34" charset="0"/>
              </a:rPr>
              <a:t>anksiyete</a:t>
            </a:r>
            <a:r>
              <a:rPr lang="tr-TR" sz="2400" i="0" dirty="0">
                <a:solidFill>
                  <a:schemeClr val="tx1"/>
                </a:solidFill>
                <a:effectLst/>
                <a:latin typeface="Calibri" panose="020F0502020204030204" pitchFamily="34" charset="0"/>
                <a:cs typeface="Calibri" panose="020F0502020204030204" pitchFamily="34" charset="0"/>
              </a:rPr>
              <a:t> bozukluğunda </a:t>
            </a:r>
            <a:r>
              <a:rPr lang="tr-TR" sz="2400" b="0" i="0" dirty="0">
                <a:solidFill>
                  <a:schemeClr val="tx1"/>
                </a:solidFill>
                <a:effectLst/>
                <a:latin typeface="Calibri" panose="020F0502020204030204" pitchFamily="34" charset="0"/>
                <a:cs typeface="Calibri" panose="020F0502020204030204" pitchFamily="34" charset="0"/>
              </a:rPr>
              <a:t>belirtiler genellikle doza bağlı olup, doz azaltıldığında ya da ilaç veya madde bırakıldığında </a:t>
            </a:r>
            <a:r>
              <a:rPr lang="tr-TR" sz="2400" b="0" i="0" dirty="0" err="1">
                <a:solidFill>
                  <a:schemeClr val="tx1"/>
                </a:solidFill>
                <a:effectLst/>
                <a:latin typeface="Calibri" panose="020F0502020204030204" pitchFamily="34" charset="0"/>
                <a:cs typeface="Calibri" panose="020F0502020204030204" pitchFamily="34" charset="0"/>
              </a:rPr>
              <a:t>anksiyete</a:t>
            </a:r>
            <a:r>
              <a:rPr lang="tr-TR" sz="2400" b="0" i="0" dirty="0">
                <a:solidFill>
                  <a:schemeClr val="tx1"/>
                </a:solidFill>
                <a:effectLst/>
                <a:latin typeface="Calibri" panose="020F0502020204030204" pitchFamily="34" charset="0"/>
                <a:cs typeface="Calibri" panose="020F0502020204030204" pitchFamily="34" charset="0"/>
              </a:rPr>
              <a:t> belirtileri kaybolur.</a:t>
            </a:r>
            <a:endParaRPr lang="tr-TR" sz="2400" dirty="0">
              <a:solidFill>
                <a:schemeClr val="tx1"/>
              </a:solidFill>
              <a:latin typeface="Calibri" panose="020F0502020204030204" pitchFamily="34" charset="0"/>
              <a:cs typeface="Calibri" panose="020F0502020204030204" pitchFamily="34" charset="0"/>
            </a:endParaRPr>
          </a:p>
          <a:p>
            <a:endParaRPr lang="tr-TR" sz="2400" b="0" i="0" dirty="0">
              <a:solidFill>
                <a:schemeClr val="tx1"/>
              </a:solidFill>
              <a:effectLst/>
              <a:latin typeface="Calibri" panose="020F0502020204030204" pitchFamily="34" charset="0"/>
              <a:cs typeface="Calibri" panose="020F0502020204030204" pitchFamily="34" charset="0"/>
            </a:endParaRPr>
          </a:p>
          <a:p>
            <a:endParaRPr lang="tr-TR" sz="2400" dirty="0">
              <a:solidFill>
                <a:schemeClr val="tx1"/>
              </a:solidFill>
              <a:latin typeface="Calibri" panose="020F0502020204030204" pitchFamily="34" charset="0"/>
              <a:cs typeface="Calibri" panose="020F0502020204030204" pitchFamily="34" charset="0"/>
            </a:endParaRPr>
          </a:p>
          <a:p>
            <a:endParaRPr lang="tr-T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0002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CDFFFB-E66D-352C-DEA8-5960EC3EB2FC}"/>
              </a:ext>
            </a:extLst>
          </p:cNvPr>
          <p:cNvSpPr>
            <a:spLocks noGrp="1"/>
          </p:cNvSpPr>
          <p:nvPr>
            <p:ph type="title"/>
          </p:nvPr>
        </p:nvSpPr>
        <p:spPr/>
        <p:txBody>
          <a:bodyPr>
            <a:normAutofit/>
          </a:bodyPr>
          <a:lstStyle/>
          <a:p>
            <a:r>
              <a:rPr lang="tr-TR" sz="3200" b="1" dirty="0">
                <a:solidFill>
                  <a:schemeClr val="accent6">
                    <a:lumMod val="50000"/>
                  </a:schemeClr>
                </a:solidFill>
                <a:latin typeface="Calibri Light" panose="020F0302020204030204" pitchFamily="34" charset="0"/>
                <a:cs typeface="Calibri Light" panose="020F0302020204030204" pitchFamily="34" charset="0"/>
              </a:rPr>
              <a:t>BAŞKA BİR SAĞLIK DURUMUNA BAĞLI ANKSİYETE BOZUKLUĞU</a:t>
            </a:r>
          </a:p>
        </p:txBody>
      </p:sp>
      <p:sp>
        <p:nvSpPr>
          <p:cNvPr id="3" name="İçerik Yer Tutucusu 2">
            <a:extLst>
              <a:ext uri="{FF2B5EF4-FFF2-40B4-BE49-F238E27FC236}">
                <a16:creationId xmlns:a16="http://schemas.microsoft.com/office/drawing/2014/main" id="{C7C296A7-9A78-0AAB-6081-B5E95D2C0C3F}"/>
              </a:ext>
            </a:extLst>
          </p:cNvPr>
          <p:cNvSpPr>
            <a:spLocks noGrp="1"/>
          </p:cNvSpPr>
          <p:nvPr>
            <p:ph idx="1"/>
          </p:nvPr>
        </p:nvSpPr>
        <p:spPr>
          <a:xfrm>
            <a:off x="1371599" y="2286000"/>
            <a:ext cx="10067365" cy="3581400"/>
          </a:xfrm>
        </p:spPr>
        <p:txBody>
          <a:bodyPr>
            <a:normAutofit/>
          </a:bodyPr>
          <a:lstStyle/>
          <a:p>
            <a:r>
              <a:rPr lang="tr-TR" sz="2400" dirty="0">
                <a:latin typeface="Calibri" panose="020F0502020204030204" pitchFamily="34" charset="0"/>
                <a:cs typeface="Calibri" panose="020F0502020204030204" pitchFamily="34" charset="0"/>
              </a:rPr>
              <a:t>Panik atak veya kaygı ağırlıklıdır.</a:t>
            </a:r>
          </a:p>
          <a:p>
            <a:r>
              <a:rPr lang="tr-TR" altLang="tr-TR" sz="2400" dirty="0">
                <a:latin typeface="Calibri" panose="020F0502020204030204" pitchFamily="34" charset="0"/>
                <a:cs typeface="Calibri" panose="020F0502020204030204" pitchFamily="34" charset="0"/>
              </a:rPr>
              <a:t>Öykü, fizik muayene ya da laboratuvar bulgularında, bu bozukluğun başka bir sağlık durumunun doğrudan patofizyolojisiyle ile ilgili bir sonucu olduğuna dair kanıtlar vardır.</a:t>
            </a:r>
          </a:p>
          <a:p>
            <a:endParaRPr lang="tr-T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8590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DEF2EB12-17BA-DABF-B135-A8B658504F56}"/>
              </a:ext>
            </a:extLst>
          </p:cNvPr>
          <p:cNvSpPr>
            <a:spLocks noGrp="1"/>
          </p:cNvSpPr>
          <p:nvPr>
            <p:ph type="title"/>
          </p:nvPr>
        </p:nvSpPr>
        <p:spPr>
          <a:xfrm>
            <a:off x="1023562" y="685800"/>
            <a:ext cx="10493524" cy="1485900"/>
          </a:xfrm>
        </p:spPr>
        <p:txBody>
          <a:bodyPr>
            <a:normAutofit/>
          </a:bodyPr>
          <a:lstStyle/>
          <a:p>
            <a:r>
              <a:rPr lang="tr-TR" b="1">
                <a:latin typeface="Calibri Light" panose="020F0302020204030204" pitchFamily="34" charset="0"/>
                <a:cs typeface="Calibri Light" panose="020F0302020204030204" pitchFamily="34" charset="0"/>
              </a:rPr>
              <a:t>TANI</a:t>
            </a:r>
            <a:endParaRPr lang="tr-TR">
              <a:latin typeface="Calibri Light" panose="020F0302020204030204" pitchFamily="34" charset="0"/>
              <a:cs typeface="Calibri Light" panose="020F0302020204030204" pitchFamily="34" charset="0"/>
            </a:endParaRPr>
          </a:p>
        </p:txBody>
      </p:sp>
      <p:sp>
        <p:nvSpPr>
          <p:cNvPr id="3079" name="Rectangle 3078">
            <a:extLst>
              <a:ext uri="{FF2B5EF4-FFF2-40B4-BE49-F238E27FC236}">
                <a16:creationId xmlns:a16="http://schemas.microsoft.com/office/drawing/2014/main" id="{B9F89C22-0475-4427-B7C8-0269AD40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FF20F9D3-AD15-836B-8F38-4F2DD5F4686E}"/>
              </a:ext>
            </a:extLst>
          </p:cNvPr>
          <p:cNvSpPr>
            <a:spLocks noGrp="1"/>
          </p:cNvSpPr>
          <p:nvPr>
            <p:ph idx="1"/>
          </p:nvPr>
        </p:nvSpPr>
        <p:spPr>
          <a:xfrm>
            <a:off x="1023562" y="2286000"/>
            <a:ext cx="5584898" cy="3581400"/>
          </a:xfrm>
        </p:spPr>
        <p:txBody>
          <a:bodyPr>
            <a:normAutofit/>
          </a:bodyPr>
          <a:lstStyle/>
          <a:p>
            <a:r>
              <a:rPr lang="tr-TR" sz="2400" b="0" i="0" dirty="0">
                <a:effectLst/>
                <a:latin typeface="Calibri" panose="020F0502020204030204" pitchFamily="34" charset="0"/>
                <a:cs typeface="Calibri" panose="020F0502020204030204" pitchFamily="34" charset="0"/>
              </a:rPr>
              <a:t>Anksiyete bozukluğu tanısı, uzman bir psikiyatrist tarafından klinik değerlendirme ile konur. </a:t>
            </a:r>
          </a:p>
          <a:p>
            <a:r>
              <a:rPr lang="tr-TR" sz="2400" b="0" i="0" dirty="0">
                <a:effectLst/>
                <a:latin typeface="Calibri" panose="020F0502020204030204" pitchFamily="34" charset="0"/>
                <a:cs typeface="Calibri" panose="020F0502020204030204" pitchFamily="34" charset="0"/>
              </a:rPr>
              <a:t>Tanı sürecinde bireyin semptomları, stres faktörleri ve yaşam öyküsü detaylı bir şekilde incelenir.</a:t>
            </a:r>
            <a:endParaRPr lang="tr-TR" sz="2400" dirty="0">
              <a:latin typeface="Calibri" panose="020F0502020204030204" pitchFamily="34" charset="0"/>
              <a:cs typeface="Calibri" panose="020F0502020204030204" pitchFamily="34" charset="0"/>
            </a:endParaRPr>
          </a:p>
        </p:txBody>
      </p:sp>
      <p:pic>
        <p:nvPicPr>
          <p:cNvPr id="3074" name="Picture 2" descr="Teşhis Ne Demek? Erken Tanı Nedir? | Ceviz Akademi">
            <a:extLst>
              <a:ext uri="{FF2B5EF4-FFF2-40B4-BE49-F238E27FC236}">
                <a16:creationId xmlns:a16="http://schemas.microsoft.com/office/drawing/2014/main" id="{1C32BA7A-9756-1B27-DEAC-AF665B40774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08460" y="2372758"/>
            <a:ext cx="5105445" cy="3407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018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a:extLst>
              <a:ext uri="{FF2B5EF4-FFF2-40B4-BE49-F238E27FC236}">
                <a16:creationId xmlns:a16="http://schemas.microsoft.com/office/drawing/2014/main" id="{4A7F3D49-D23D-59E7-AA79-C884653F3083}"/>
              </a:ext>
            </a:extLst>
          </p:cNvPr>
          <p:cNvSpPr>
            <a:spLocks noGrp="1"/>
          </p:cNvSpPr>
          <p:nvPr>
            <p:ph idx="1"/>
          </p:nvPr>
        </p:nvSpPr>
        <p:spPr>
          <a:xfrm>
            <a:off x="1371600" y="1918447"/>
            <a:ext cx="10623176" cy="3581400"/>
          </a:xfrm>
        </p:spPr>
        <p:txBody>
          <a:bodyPr>
            <a:normAutofit/>
          </a:bodyPr>
          <a:lstStyle/>
          <a:p>
            <a:pPr marL="0" indent="0" algn="l" fontAlgn="base">
              <a:buNone/>
            </a:pPr>
            <a:r>
              <a:rPr lang="tr-TR" sz="2800" b="0" i="0" dirty="0">
                <a:solidFill>
                  <a:schemeClr val="accent6">
                    <a:lumMod val="50000"/>
                  </a:schemeClr>
                </a:solidFill>
                <a:effectLst/>
                <a:latin typeface="Calibri" panose="020F0502020204030204" pitchFamily="34" charset="0"/>
                <a:ea typeface="Open Sans" panose="020B0606030504020204" pitchFamily="34" charset="0"/>
                <a:cs typeface="Calibri" panose="020F0502020204030204" pitchFamily="34" charset="0"/>
              </a:rPr>
              <a:t>DSM-5’e göre;</a:t>
            </a:r>
          </a:p>
          <a:p>
            <a:pPr marL="0" indent="0" algn="l" fontAlgn="base">
              <a:buNone/>
            </a:pPr>
            <a:r>
              <a:rPr lang="tr-TR" sz="2400" b="1" i="0" dirty="0">
                <a:solidFill>
                  <a:schemeClr val="tx1"/>
                </a:solidFill>
                <a:effectLst/>
                <a:latin typeface="Calibri" panose="020F0502020204030204" pitchFamily="34" charset="0"/>
                <a:ea typeface="Open Sans" panose="020B0606030504020204" pitchFamily="34" charset="0"/>
                <a:cs typeface="Calibri" panose="020F0502020204030204" pitchFamily="34" charset="0"/>
              </a:rPr>
              <a:t>A. </a:t>
            </a:r>
            <a:r>
              <a:rPr lang="tr-TR" sz="2400" b="0" i="0" dirty="0">
                <a:solidFill>
                  <a:schemeClr val="tx1"/>
                </a:solidFill>
                <a:effectLst/>
                <a:latin typeface="Calibri" panose="020F0502020204030204" pitchFamily="34" charset="0"/>
                <a:ea typeface="Open Sans" panose="020B0606030504020204" pitchFamily="34" charset="0"/>
                <a:cs typeface="Calibri" panose="020F0502020204030204" pitchFamily="34" charset="0"/>
              </a:rPr>
              <a:t>En az 6 aydan beri neredeyse her gün görülen, birden çok olay ve aktivite esnasında (okul ya da iş performansı gibi) oluşan aşırı kaygı ve tedirginlik durumu. </a:t>
            </a:r>
          </a:p>
          <a:p>
            <a:pPr marL="0" indent="0" algn="l" fontAlgn="base">
              <a:buNone/>
            </a:pPr>
            <a:r>
              <a:rPr lang="tr-TR" sz="2400" b="1" i="0" dirty="0">
                <a:solidFill>
                  <a:schemeClr val="tx1"/>
                </a:solidFill>
                <a:effectLst/>
                <a:latin typeface="Calibri" panose="020F0502020204030204" pitchFamily="34" charset="0"/>
                <a:ea typeface="Open Sans" panose="020B0606030504020204" pitchFamily="34" charset="0"/>
                <a:cs typeface="Calibri" panose="020F0502020204030204" pitchFamily="34" charset="0"/>
              </a:rPr>
              <a:t>B. </a:t>
            </a:r>
            <a:r>
              <a:rPr lang="tr-TR" sz="2400" b="0" i="0" dirty="0">
                <a:solidFill>
                  <a:schemeClr val="tx1"/>
                </a:solidFill>
                <a:effectLst/>
                <a:latin typeface="Calibri" panose="020F0502020204030204" pitchFamily="34" charset="0"/>
                <a:ea typeface="Open Sans" panose="020B0606030504020204" pitchFamily="34" charset="0"/>
                <a:cs typeface="Calibri" panose="020F0502020204030204" pitchFamily="34" charset="0"/>
              </a:rPr>
              <a:t>Kişinin bu endişeyi kontrol etmekte zorlanıyor olması.</a:t>
            </a:r>
          </a:p>
          <a:p>
            <a:pPr algn="l" fontAlgn="base"/>
            <a:endParaRPr lang="tr-TR" sz="2400" b="0" i="0" dirty="0">
              <a:solidFill>
                <a:schemeClr val="tx1"/>
              </a:solidFill>
              <a:effectLst/>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796557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8CE1D3D-78E8-40B0-A9CB-104F9513F6BB}"/>
              </a:ext>
            </a:extLst>
          </p:cNvPr>
          <p:cNvSpPr>
            <a:spLocks noGrp="1"/>
          </p:cNvSpPr>
          <p:nvPr>
            <p:ph idx="1"/>
          </p:nvPr>
        </p:nvSpPr>
        <p:spPr>
          <a:xfrm>
            <a:off x="1295400" y="1335386"/>
            <a:ext cx="9601200" cy="3581400"/>
          </a:xfrm>
        </p:spPr>
        <p:txBody>
          <a:bodyPr>
            <a:normAutofit fontScale="92500" lnSpcReduction="10000"/>
          </a:bodyPr>
          <a:lstStyle/>
          <a:p>
            <a:pPr marL="0" indent="0" algn="l" fontAlgn="base">
              <a:buNone/>
            </a:pPr>
            <a:r>
              <a:rPr lang="tr-TR" sz="2400" b="1" i="0" dirty="0">
                <a:solidFill>
                  <a:schemeClr val="tx1"/>
                </a:solidFill>
                <a:effectLst/>
                <a:latin typeface="Calibri" panose="020F0502020204030204" pitchFamily="34" charset="0"/>
                <a:cs typeface="Calibri" panose="020F0502020204030204" pitchFamily="34" charset="0"/>
              </a:rPr>
              <a:t>C. </a:t>
            </a:r>
            <a:r>
              <a:rPr lang="tr-TR" sz="2400" b="0" i="0" dirty="0">
                <a:solidFill>
                  <a:schemeClr val="tx1"/>
                </a:solidFill>
                <a:effectLst/>
                <a:latin typeface="Calibri" panose="020F0502020204030204" pitchFamily="34" charset="0"/>
                <a:cs typeface="Calibri" panose="020F0502020204030204" pitchFamily="34" charset="0"/>
              </a:rPr>
              <a:t>Aşağıda sunulan belirtilerden en az 3’ünün (en az birkaç tanesinin son 6 ay boyunca görüldüğü günlerin sayısının görülmeyenden fazla olması) kaygı ve endişe ile bağlantılı olması;</a:t>
            </a:r>
          </a:p>
          <a:p>
            <a:pPr algn="l" fontAlgn="base"/>
            <a:r>
              <a:rPr lang="tr-TR" sz="2400" b="0" i="0" dirty="0">
                <a:solidFill>
                  <a:schemeClr val="tx1"/>
                </a:solidFill>
                <a:effectLst/>
                <a:latin typeface="Calibri" panose="020F0502020204030204" pitchFamily="34" charset="0"/>
                <a:cs typeface="Calibri" panose="020F0502020204030204" pitchFamily="34" charset="0"/>
              </a:rPr>
              <a:t>1. Huzursuzluk ya da heyecan duygusu</a:t>
            </a:r>
          </a:p>
          <a:p>
            <a:pPr algn="l" fontAlgn="base"/>
            <a:r>
              <a:rPr lang="tr-TR" sz="2400" b="0" i="0" dirty="0">
                <a:solidFill>
                  <a:schemeClr val="tx1"/>
                </a:solidFill>
                <a:effectLst/>
                <a:latin typeface="Calibri" panose="020F0502020204030204" pitchFamily="34" charset="0"/>
                <a:cs typeface="Calibri" panose="020F0502020204030204" pitchFamily="34" charset="0"/>
              </a:rPr>
              <a:t>2. Kolay yorulma</a:t>
            </a:r>
          </a:p>
          <a:p>
            <a:pPr algn="l" fontAlgn="base"/>
            <a:r>
              <a:rPr lang="tr-TR" sz="2400" b="0" i="0" dirty="0">
                <a:solidFill>
                  <a:schemeClr val="tx1"/>
                </a:solidFill>
                <a:effectLst/>
                <a:latin typeface="Calibri" panose="020F0502020204030204" pitchFamily="34" charset="0"/>
                <a:cs typeface="Calibri" panose="020F0502020204030204" pitchFamily="34" charset="0"/>
              </a:rPr>
              <a:t>3. Düşüncelerini yoğunlaştırmada zorluk çekme ya da zihnin durmuş gibi olması</a:t>
            </a:r>
          </a:p>
          <a:p>
            <a:pPr algn="l" fontAlgn="base"/>
            <a:r>
              <a:rPr lang="tr-TR" sz="2400" b="0" i="0" dirty="0">
                <a:solidFill>
                  <a:schemeClr val="tx1"/>
                </a:solidFill>
                <a:effectLst/>
                <a:latin typeface="Calibri" panose="020F0502020204030204" pitchFamily="34" charset="0"/>
                <a:cs typeface="Calibri" panose="020F0502020204030204" pitchFamily="34" charset="0"/>
              </a:rPr>
              <a:t>4. </a:t>
            </a:r>
            <a:r>
              <a:rPr lang="tr-TR" sz="2400" b="0" i="0" dirty="0" err="1">
                <a:solidFill>
                  <a:schemeClr val="tx1"/>
                </a:solidFill>
                <a:effectLst/>
                <a:latin typeface="Calibri" panose="020F0502020204030204" pitchFamily="34" charset="0"/>
                <a:cs typeface="Calibri" panose="020F0502020204030204" pitchFamily="34" charset="0"/>
              </a:rPr>
              <a:t>İrritabilite</a:t>
            </a:r>
            <a:r>
              <a:rPr lang="tr-TR" sz="2400" b="0" i="0" dirty="0">
                <a:solidFill>
                  <a:schemeClr val="tx1"/>
                </a:solidFill>
                <a:effectLst/>
                <a:latin typeface="Calibri" panose="020F0502020204030204" pitchFamily="34" charset="0"/>
                <a:cs typeface="Calibri" panose="020F0502020204030204" pitchFamily="34" charset="0"/>
              </a:rPr>
              <a:t> (sinirlilik)</a:t>
            </a:r>
          </a:p>
          <a:p>
            <a:pPr algn="l" fontAlgn="base"/>
            <a:r>
              <a:rPr lang="tr-TR" sz="2400" b="0" i="0" dirty="0">
                <a:solidFill>
                  <a:schemeClr val="tx1"/>
                </a:solidFill>
                <a:effectLst/>
                <a:latin typeface="Calibri" panose="020F0502020204030204" pitchFamily="34" charset="0"/>
                <a:cs typeface="Calibri" panose="020F0502020204030204" pitchFamily="34" charset="0"/>
              </a:rPr>
              <a:t>5. Kas gerginliği</a:t>
            </a:r>
          </a:p>
          <a:p>
            <a:pPr algn="l" fontAlgn="base"/>
            <a:r>
              <a:rPr lang="tr-TR" sz="2400" b="0" i="0" dirty="0">
                <a:solidFill>
                  <a:schemeClr val="tx1"/>
                </a:solidFill>
                <a:effectLst/>
                <a:latin typeface="Calibri" panose="020F0502020204030204" pitchFamily="34" charset="0"/>
                <a:cs typeface="Calibri" panose="020F0502020204030204" pitchFamily="34" charset="0"/>
              </a:rPr>
              <a:t>6. Uyku sorunları</a:t>
            </a:r>
          </a:p>
          <a:p>
            <a:endParaRPr lang="tr-T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967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a:extLst>
              <a:ext uri="{FF2B5EF4-FFF2-40B4-BE49-F238E27FC236}">
                <a16:creationId xmlns:a16="http://schemas.microsoft.com/office/drawing/2014/main" id="{7F585617-EE88-46FE-A6C0-FD0CC7085B63}"/>
              </a:ext>
            </a:extLst>
          </p:cNvPr>
          <p:cNvSpPr>
            <a:spLocks noGrp="1"/>
          </p:cNvSpPr>
          <p:nvPr>
            <p:ph idx="1"/>
          </p:nvPr>
        </p:nvSpPr>
        <p:spPr>
          <a:xfrm>
            <a:off x="1295400" y="1869540"/>
            <a:ext cx="9601200" cy="3581400"/>
          </a:xfrm>
        </p:spPr>
        <p:txBody>
          <a:bodyPr>
            <a:normAutofit/>
          </a:bodyPr>
          <a:lstStyle/>
          <a:p>
            <a:pPr marL="0" indent="0">
              <a:buNone/>
            </a:pPr>
            <a:r>
              <a:rPr lang="tr-TR" sz="2400" b="1" i="0" dirty="0">
                <a:solidFill>
                  <a:schemeClr val="tx1"/>
                </a:solidFill>
                <a:effectLst/>
                <a:latin typeface="Calibri" panose="020F0502020204030204" pitchFamily="34" charset="0"/>
                <a:cs typeface="Calibri" panose="020F0502020204030204" pitchFamily="34" charset="0"/>
              </a:rPr>
              <a:t>D. </a:t>
            </a:r>
            <a:r>
              <a:rPr lang="tr-TR" sz="2400" b="0" i="0" dirty="0">
                <a:solidFill>
                  <a:schemeClr val="tx1"/>
                </a:solidFill>
                <a:effectLst/>
                <a:latin typeface="Calibri" panose="020F0502020204030204" pitchFamily="34" charset="0"/>
                <a:cs typeface="Calibri" panose="020F0502020204030204" pitchFamily="34" charset="0"/>
              </a:rPr>
              <a:t>Kaygı, endişe veya fiziksel belirtilerin klinik olarak belirgin strese sebep olması ya da sosyal, iş hayatı ya da diğer alanlardaki işlevsellikte bozukluklara yol açması.</a:t>
            </a:r>
          </a:p>
          <a:p>
            <a:pPr marL="0" indent="0">
              <a:buNone/>
            </a:pPr>
            <a:r>
              <a:rPr lang="tr-TR" sz="2400" b="1" i="0" dirty="0">
                <a:solidFill>
                  <a:schemeClr val="tx1"/>
                </a:solidFill>
                <a:effectLst/>
                <a:latin typeface="Calibri" panose="020F0502020204030204" pitchFamily="34" charset="0"/>
                <a:cs typeface="Calibri" panose="020F0502020204030204" pitchFamily="34" charset="0"/>
              </a:rPr>
              <a:t>E. </a:t>
            </a:r>
            <a:r>
              <a:rPr lang="tr-TR" sz="2400" b="0" i="0" dirty="0">
                <a:solidFill>
                  <a:schemeClr val="tx1"/>
                </a:solidFill>
                <a:effectLst/>
                <a:latin typeface="Calibri" panose="020F0502020204030204" pitchFamily="34" charset="0"/>
                <a:cs typeface="Calibri" panose="020F0502020204030204" pitchFamily="34" charset="0"/>
              </a:rPr>
              <a:t>Rahatsızlığın herhangi bir maddenin ya da tıbbi durumun etkisiyle açıklanamıyor olması.</a:t>
            </a:r>
          </a:p>
          <a:p>
            <a:pPr marL="0" indent="0">
              <a:buNone/>
            </a:pPr>
            <a:r>
              <a:rPr lang="tr-TR" sz="2400" b="1" i="0" dirty="0">
                <a:solidFill>
                  <a:schemeClr val="tx1"/>
                </a:solidFill>
                <a:effectLst/>
                <a:latin typeface="Calibri" panose="020F0502020204030204" pitchFamily="34" charset="0"/>
                <a:cs typeface="Calibri" panose="020F0502020204030204" pitchFamily="34" charset="0"/>
              </a:rPr>
              <a:t>F. </a:t>
            </a:r>
            <a:r>
              <a:rPr lang="tr-TR" sz="2400" b="0" i="0" dirty="0">
                <a:solidFill>
                  <a:schemeClr val="tx1"/>
                </a:solidFill>
                <a:effectLst/>
                <a:latin typeface="Calibri" panose="020F0502020204030204" pitchFamily="34" charset="0"/>
                <a:cs typeface="Calibri" panose="020F0502020204030204" pitchFamily="34" charset="0"/>
              </a:rPr>
              <a:t>Rahatsızlığın başka bir ruhsal bozuklukla daha iyi açıklanamıyor olması.</a:t>
            </a:r>
          </a:p>
          <a:p>
            <a:endParaRPr lang="tr-T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7961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8CA889-0382-8AAA-BCE3-5FFF2D832B98}"/>
              </a:ext>
            </a:extLst>
          </p:cNvPr>
          <p:cNvSpPr>
            <a:spLocks noGrp="1"/>
          </p:cNvSpPr>
          <p:nvPr>
            <p:ph type="title"/>
          </p:nvPr>
        </p:nvSpPr>
        <p:spPr/>
        <p:txBody>
          <a:bodyPr/>
          <a:lstStyle/>
          <a:p>
            <a:r>
              <a:rPr lang="tr-TR" b="1" dirty="0">
                <a:latin typeface="Calibri Light" panose="020F0302020204030204" pitchFamily="34" charset="0"/>
                <a:cs typeface="Calibri Light" panose="020F0302020204030204" pitchFamily="34" charset="0"/>
              </a:rPr>
              <a:t>SUNUM PLANI</a:t>
            </a:r>
          </a:p>
        </p:txBody>
      </p:sp>
      <p:sp>
        <p:nvSpPr>
          <p:cNvPr id="3" name="İçerik Yer Tutucusu 2">
            <a:extLst>
              <a:ext uri="{FF2B5EF4-FFF2-40B4-BE49-F238E27FC236}">
                <a16:creationId xmlns:a16="http://schemas.microsoft.com/office/drawing/2014/main" id="{0EB853EA-28C0-DA09-C682-E5882B27D6D2}"/>
              </a:ext>
            </a:extLst>
          </p:cNvPr>
          <p:cNvSpPr>
            <a:spLocks noGrp="1"/>
          </p:cNvSpPr>
          <p:nvPr>
            <p:ph idx="1"/>
          </p:nvPr>
        </p:nvSpPr>
        <p:spPr>
          <a:xfrm>
            <a:off x="1219200" y="1962202"/>
            <a:ext cx="10326661" cy="4209998"/>
          </a:xfrm>
        </p:spPr>
        <p:txBody>
          <a:bodyPr>
            <a:normAutofit/>
          </a:bodyPr>
          <a:lstStyle/>
          <a:p>
            <a:r>
              <a:rPr lang="tr-TR" sz="2400" dirty="0">
                <a:solidFill>
                  <a:schemeClr val="tx1"/>
                </a:solidFill>
                <a:latin typeface="Calibri" panose="020F0502020204030204" pitchFamily="34" charset="0"/>
                <a:cs typeface="Calibri" panose="020F0502020204030204" pitchFamily="34" charset="0"/>
              </a:rPr>
              <a:t>Tanım </a:t>
            </a:r>
          </a:p>
          <a:p>
            <a:r>
              <a:rPr lang="tr-TR" sz="2400" dirty="0">
                <a:solidFill>
                  <a:schemeClr val="tx1"/>
                </a:solidFill>
                <a:latin typeface="Calibri" panose="020F0502020204030204" pitchFamily="34" charset="0"/>
                <a:cs typeface="Calibri" panose="020F0502020204030204" pitchFamily="34" charset="0"/>
              </a:rPr>
              <a:t>Epidemiyoloji </a:t>
            </a:r>
          </a:p>
          <a:p>
            <a:r>
              <a:rPr lang="tr-TR" sz="2400" i="0" dirty="0" err="1">
                <a:solidFill>
                  <a:schemeClr val="tx1"/>
                </a:solidFill>
                <a:effectLst/>
                <a:latin typeface="Calibri" panose="020F0502020204030204" pitchFamily="34" charset="0"/>
                <a:cs typeface="Calibri" panose="020F0502020204030204" pitchFamily="34" charset="0"/>
              </a:rPr>
              <a:t>Patogenez</a:t>
            </a:r>
            <a:endParaRPr lang="tr-TR" sz="2400" i="0" dirty="0">
              <a:solidFill>
                <a:schemeClr val="tx1"/>
              </a:solidFill>
              <a:effectLst/>
              <a:latin typeface="Calibri" panose="020F0502020204030204" pitchFamily="34" charset="0"/>
              <a:cs typeface="Calibri" panose="020F0502020204030204" pitchFamily="34" charset="0"/>
            </a:endParaRPr>
          </a:p>
          <a:p>
            <a:r>
              <a:rPr lang="tr-TR" sz="2400" i="0" dirty="0">
                <a:solidFill>
                  <a:schemeClr val="tx1"/>
                </a:solidFill>
                <a:effectLst/>
                <a:latin typeface="Calibri" panose="020F0502020204030204" pitchFamily="34" charset="0"/>
                <a:cs typeface="Calibri" panose="020F0502020204030204" pitchFamily="34" charset="0"/>
              </a:rPr>
              <a:t>Belirtiler ve tanı kriterleri </a:t>
            </a:r>
            <a:endParaRPr lang="tr-TR" sz="2400" dirty="0">
              <a:solidFill>
                <a:schemeClr val="tx1"/>
              </a:solidFill>
              <a:latin typeface="Calibri" panose="020F0502020204030204" pitchFamily="34" charset="0"/>
              <a:cs typeface="Calibri" panose="020F0502020204030204" pitchFamily="34" charset="0"/>
            </a:endParaRPr>
          </a:p>
          <a:p>
            <a:r>
              <a:rPr lang="tr-TR" sz="2400" dirty="0">
                <a:solidFill>
                  <a:schemeClr val="tx1"/>
                </a:solidFill>
                <a:latin typeface="Calibri" panose="020F0502020204030204" pitchFamily="34" charset="0"/>
                <a:cs typeface="Calibri" panose="020F0502020204030204" pitchFamily="34" charset="0"/>
              </a:rPr>
              <a:t>Ayırıcı tanılar</a:t>
            </a:r>
          </a:p>
          <a:p>
            <a:r>
              <a:rPr lang="tr-TR" sz="2400" dirty="0">
                <a:solidFill>
                  <a:schemeClr val="tx1"/>
                </a:solidFill>
                <a:latin typeface="Calibri" panose="020F0502020204030204" pitchFamily="34" charset="0"/>
                <a:cs typeface="Calibri" panose="020F0502020204030204" pitchFamily="34" charset="0"/>
              </a:rPr>
              <a:t>Sevk kriterleri </a:t>
            </a:r>
          </a:p>
          <a:p>
            <a:pPr marL="0" indent="0">
              <a:buNone/>
            </a:pPr>
            <a:endParaRPr lang="tr-TR" sz="2400" b="0" i="0" dirty="0">
              <a:solidFill>
                <a:schemeClr val="tx1"/>
              </a:solidFill>
              <a:effectLst/>
              <a:latin typeface="Calibri" panose="020F0502020204030204" pitchFamily="34" charset="0"/>
              <a:cs typeface="Calibri" panose="020F0502020204030204" pitchFamily="34" charset="0"/>
            </a:endParaRPr>
          </a:p>
          <a:p>
            <a:endParaRPr lang="tr-TR" sz="2400" b="0" i="0" dirty="0">
              <a:solidFill>
                <a:schemeClr val="tx1"/>
              </a:solidFill>
              <a:effectLst/>
              <a:latin typeface="Calibri" panose="020F0502020204030204" pitchFamily="34" charset="0"/>
              <a:cs typeface="Calibri" panose="020F0502020204030204" pitchFamily="34" charset="0"/>
            </a:endParaRPr>
          </a:p>
          <a:p>
            <a:endParaRPr lang="tr-TR" sz="2400" i="0" dirty="0">
              <a:solidFill>
                <a:schemeClr val="tx1"/>
              </a:solidFill>
              <a:effectLst/>
              <a:latin typeface="Calibri" panose="020F0502020204030204" pitchFamily="34" charset="0"/>
              <a:cs typeface="Calibri" panose="020F0502020204030204" pitchFamily="34" charset="0"/>
            </a:endParaRPr>
          </a:p>
          <a:p>
            <a:endParaRPr lang="tr-TR" sz="2400" i="0" dirty="0">
              <a:solidFill>
                <a:schemeClr val="tx1"/>
              </a:solidFill>
              <a:effectLst/>
              <a:latin typeface="Calibri" panose="020F0502020204030204" pitchFamily="34" charset="0"/>
              <a:cs typeface="Calibri" panose="020F0502020204030204" pitchFamily="34" charset="0"/>
            </a:endParaRPr>
          </a:p>
          <a:p>
            <a:endParaRPr lang="tr-TR" sz="2400" dirty="0">
              <a:latin typeface="Calibri" panose="020F0502020204030204" pitchFamily="34" charset="0"/>
              <a:cs typeface="Calibri" panose="020F0502020204030204" pitchFamily="34" charset="0"/>
            </a:endParaRPr>
          </a:p>
          <a:p>
            <a:endParaRPr lang="tr-T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2934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BF9AC03-F929-CEF8-97DC-0FBD28720FDA}"/>
              </a:ext>
            </a:extLst>
          </p:cNvPr>
          <p:cNvSpPr>
            <a:spLocks noGrp="1"/>
          </p:cNvSpPr>
          <p:nvPr>
            <p:ph idx="1"/>
          </p:nvPr>
        </p:nvSpPr>
        <p:spPr>
          <a:xfrm>
            <a:off x="1295400" y="1638300"/>
            <a:ext cx="10815918" cy="3581400"/>
          </a:xfrm>
        </p:spPr>
        <p:txBody>
          <a:bodyPr>
            <a:normAutofit/>
          </a:bodyPr>
          <a:lstStyle/>
          <a:p>
            <a:r>
              <a:rPr lang="tr-TR" sz="2400" b="0" i="0" dirty="0">
                <a:solidFill>
                  <a:srgbClr val="232323"/>
                </a:solidFill>
                <a:effectLst/>
                <a:latin typeface="Calibri" panose="020F0502020204030204" pitchFamily="34" charset="0"/>
                <a:cs typeface="Calibri" panose="020F0502020204030204" pitchFamily="34" charset="0"/>
              </a:rPr>
              <a:t>Kaygısı olan bireyleri değerlendirmedeki birincil hedefimiz, yaygın kaygı bozukluğu (GAD) nedeniyle oluşan kaygıyı, diğer nedenlere bağlı olabilecek kaygıdan ayırt etmek ve kaygının tedavi gerektirip gerektirmediğini belirlemektir.</a:t>
            </a:r>
          </a:p>
          <a:p>
            <a:r>
              <a:rPr lang="tr-TR" sz="2400" b="0" i="0" dirty="0">
                <a:solidFill>
                  <a:srgbClr val="232323"/>
                </a:solidFill>
                <a:effectLst/>
                <a:latin typeface="Calibri" panose="020F0502020204030204" pitchFamily="34" charset="0"/>
                <a:cs typeface="Calibri" panose="020F0502020204030204" pitchFamily="34" charset="0"/>
              </a:rPr>
              <a:t>Öncelikle, GAD tanısı için şüpheyi artırmak veya azaltmak amacıyla semptomların sıklığını, karakterini ve şiddetini değerlendiririz. </a:t>
            </a:r>
          </a:p>
          <a:p>
            <a:r>
              <a:rPr lang="tr-TR" sz="2400" b="0" i="0" dirty="0">
                <a:solidFill>
                  <a:srgbClr val="232323"/>
                </a:solidFill>
                <a:effectLst/>
                <a:latin typeface="Calibri" panose="020F0502020204030204" pitchFamily="34" charset="0"/>
                <a:cs typeface="Calibri" panose="020F0502020204030204" pitchFamily="34" charset="0"/>
              </a:rPr>
              <a:t>GAD-7 ya da Beck ölçeği gibi bir semptom ölçeği kullanmak da semptomların şiddetini ölçmeye çalışmak için faydalı olabilir.</a:t>
            </a:r>
            <a:endParaRPr lang="tr-T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9044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D08EC82-E5E7-E043-DEC8-2E37AC88246C}"/>
              </a:ext>
            </a:extLst>
          </p:cNvPr>
          <p:cNvSpPr>
            <a:spLocks noGrp="1"/>
          </p:cNvSpPr>
          <p:nvPr>
            <p:ph idx="1"/>
          </p:nvPr>
        </p:nvSpPr>
        <p:spPr>
          <a:xfrm>
            <a:off x="969563" y="1226744"/>
            <a:ext cx="10905565" cy="3581400"/>
          </a:xfrm>
        </p:spPr>
        <p:txBody>
          <a:bodyPr>
            <a:normAutofit/>
          </a:bodyPr>
          <a:lstStyle/>
          <a:p>
            <a:pPr>
              <a:buFont typeface="Wingdings" panose="05000000000000000000" pitchFamily="2" charset="2"/>
              <a:buChar char="§"/>
            </a:pPr>
            <a:r>
              <a:rPr lang="tr-TR" sz="2400" dirty="0">
                <a:solidFill>
                  <a:schemeClr val="tx1"/>
                </a:solidFill>
                <a:latin typeface="Calibri" panose="020F0502020204030204" pitchFamily="34" charset="0"/>
                <a:cs typeface="Calibri" panose="020F0502020204030204" pitchFamily="34" charset="0"/>
              </a:rPr>
              <a:t>A</a:t>
            </a:r>
            <a:r>
              <a:rPr lang="tr-TR" sz="2400" b="0" i="0" dirty="0">
                <a:solidFill>
                  <a:schemeClr val="tx1"/>
                </a:solidFill>
                <a:effectLst/>
                <a:latin typeface="Calibri" panose="020F0502020204030204" pitchFamily="34" charset="0"/>
                <a:cs typeface="Calibri" panose="020F0502020204030204" pitchFamily="34" charset="0"/>
              </a:rPr>
              <a:t>nksiyete bozukluklarının teşhisi, şiddeti ve türünün belirlenmesi için bazı testler kullanılır.</a:t>
            </a:r>
          </a:p>
          <a:p>
            <a:pPr>
              <a:buFont typeface="Wingdings" panose="05000000000000000000" pitchFamily="2" charset="2"/>
              <a:buChar char="§"/>
            </a:pPr>
            <a:r>
              <a:rPr lang="tr-TR" sz="2400" dirty="0">
                <a:solidFill>
                  <a:schemeClr val="tx1"/>
                </a:solidFill>
                <a:latin typeface="Calibri" panose="020F0502020204030204" pitchFamily="34" charset="0"/>
                <a:cs typeface="Calibri" panose="020F0502020204030204" pitchFamily="34" charset="0"/>
              </a:rPr>
              <a:t>A</a:t>
            </a:r>
            <a:r>
              <a:rPr lang="tr-TR" sz="2400" b="0" i="0" dirty="0">
                <a:solidFill>
                  <a:schemeClr val="tx1"/>
                </a:solidFill>
                <a:effectLst/>
                <a:latin typeface="Calibri" panose="020F0502020204030204" pitchFamily="34" charset="0"/>
                <a:cs typeface="Calibri" panose="020F0502020204030204" pitchFamily="34" charset="0"/>
              </a:rPr>
              <a:t>nksiyete testleri anket formunda sunulur ve kişiye çeşitli sorular sorar, bu sorular kişinin </a:t>
            </a:r>
            <a:r>
              <a:rPr lang="tr-TR" sz="2400" b="0" i="0" dirty="0" err="1">
                <a:solidFill>
                  <a:schemeClr val="tx1"/>
                </a:solidFill>
                <a:effectLst/>
                <a:latin typeface="Calibri" panose="020F0502020204030204" pitchFamily="34" charset="0"/>
                <a:cs typeface="Calibri" panose="020F0502020204030204" pitchFamily="34" charset="0"/>
              </a:rPr>
              <a:t>duygu,düşünce</a:t>
            </a:r>
            <a:r>
              <a:rPr lang="tr-TR" sz="2400" b="0" i="0" dirty="0">
                <a:solidFill>
                  <a:schemeClr val="tx1"/>
                </a:solidFill>
                <a:effectLst/>
                <a:latin typeface="Calibri" panose="020F0502020204030204" pitchFamily="34" charset="0"/>
                <a:cs typeface="Calibri" panose="020F0502020204030204" pitchFamily="34" charset="0"/>
              </a:rPr>
              <a:t> ve davranışlarını değerlendirmeye yöneliktir. </a:t>
            </a:r>
          </a:p>
          <a:p>
            <a:pPr>
              <a:buFont typeface="Wingdings" panose="05000000000000000000" pitchFamily="2" charset="2"/>
              <a:buChar char="§"/>
            </a:pPr>
            <a:r>
              <a:rPr lang="tr-TR" sz="2400" b="0" i="0" dirty="0">
                <a:solidFill>
                  <a:schemeClr val="tx1"/>
                </a:solidFill>
                <a:effectLst/>
                <a:latin typeface="Calibri" panose="020F0502020204030204" pitchFamily="34" charset="0"/>
                <a:cs typeface="Calibri" panose="020F0502020204030204" pitchFamily="34" charset="0"/>
              </a:rPr>
              <a:t>Anksiyete testleri, bilişsel davranış terapisi veya ilaç tedavisi gibi uygun tedavi yöntemlerinin belirlenmesine yardımcı olabilir. </a:t>
            </a:r>
          </a:p>
          <a:p>
            <a:pPr>
              <a:buFont typeface="Wingdings" panose="05000000000000000000" pitchFamily="2" charset="2"/>
              <a:buChar char="§"/>
            </a:pPr>
            <a:r>
              <a:rPr lang="tr-TR" sz="2400" b="0" i="0" dirty="0">
                <a:solidFill>
                  <a:schemeClr val="tx1"/>
                </a:solidFill>
                <a:effectLst/>
                <a:latin typeface="Calibri" panose="020F0502020204030204" pitchFamily="34" charset="0"/>
                <a:cs typeface="Calibri" panose="020F0502020204030204" pitchFamily="34" charset="0"/>
              </a:rPr>
              <a:t>Bu testler, kişinin anksiyete düzeyini anlamasına ve gerekli tedaviye erken erişim sağlamasına yardımcı olabilir.</a:t>
            </a:r>
          </a:p>
        </p:txBody>
      </p:sp>
    </p:spTree>
    <p:extLst>
      <p:ext uri="{BB962C8B-B14F-4D97-AF65-F5344CB8AC3E}">
        <p14:creationId xmlns:p14="http://schemas.microsoft.com/office/powerpoint/2010/main" val="3791323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Yaygın Anksiyete (kaygı) Bozukluğu Testi | Bursa Psikolog Ayhan ALTAŞ -  Psikoterapist - Emdr -Hipnoz">
            <a:extLst>
              <a:ext uri="{FF2B5EF4-FFF2-40B4-BE49-F238E27FC236}">
                <a16:creationId xmlns:a16="http://schemas.microsoft.com/office/drawing/2014/main" id="{1ECC37F2-EE7A-124F-F0BB-D4739BB95B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508" y="264522"/>
            <a:ext cx="6896100" cy="4914900"/>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093941D4-5CD6-D1E8-80F3-24074F9DAA92}"/>
              </a:ext>
            </a:extLst>
          </p:cNvPr>
          <p:cNvSpPr txBox="1"/>
          <p:nvPr/>
        </p:nvSpPr>
        <p:spPr>
          <a:xfrm>
            <a:off x="4302612" y="5270039"/>
            <a:ext cx="6097604" cy="1323439"/>
          </a:xfrm>
          <a:prstGeom prst="rect">
            <a:avLst/>
          </a:prstGeom>
          <a:noFill/>
        </p:spPr>
        <p:txBody>
          <a:bodyPr wrap="square">
            <a:spAutoFit/>
          </a:bodyPr>
          <a:lstStyle/>
          <a:p>
            <a:pPr algn="l">
              <a:buFont typeface="Arial" panose="020B0604020202020204" pitchFamily="34" charset="0"/>
              <a:buChar char="•"/>
            </a:pPr>
            <a:r>
              <a:rPr lang="tr-TR" sz="2000" b="0" i="0" dirty="0">
                <a:effectLst/>
                <a:latin typeface="Calibri" panose="020F0502020204030204" pitchFamily="34" charset="0"/>
                <a:cs typeface="Calibri" panose="020F0502020204030204" pitchFamily="34" charset="0"/>
              </a:rPr>
              <a:t>0-4 puan: Anksiyete düzeyi düşük</a:t>
            </a:r>
          </a:p>
          <a:p>
            <a:pPr algn="l">
              <a:buFont typeface="Arial" panose="020B0604020202020204" pitchFamily="34" charset="0"/>
              <a:buChar char="•"/>
            </a:pPr>
            <a:r>
              <a:rPr lang="tr-TR" sz="2000" b="0" i="0" dirty="0">
                <a:effectLst/>
                <a:latin typeface="Calibri" panose="020F0502020204030204" pitchFamily="34" charset="0"/>
                <a:cs typeface="Calibri" panose="020F0502020204030204" pitchFamily="34" charset="0"/>
              </a:rPr>
              <a:t>5-9 puan: Hafif anksiyete düzeyi</a:t>
            </a:r>
          </a:p>
          <a:p>
            <a:pPr algn="l">
              <a:buFont typeface="Arial" panose="020B0604020202020204" pitchFamily="34" charset="0"/>
              <a:buChar char="•"/>
            </a:pPr>
            <a:r>
              <a:rPr lang="tr-TR" sz="2000" b="0" i="0" dirty="0">
                <a:effectLst/>
                <a:latin typeface="Calibri" panose="020F0502020204030204" pitchFamily="34" charset="0"/>
                <a:cs typeface="Calibri" panose="020F0502020204030204" pitchFamily="34" charset="0"/>
              </a:rPr>
              <a:t>10-14 puan: Orta düzeyde anksiyete</a:t>
            </a:r>
          </a:p>
          <a:p>
            <a:pPr algn="l">
              <a:buFont typeface="Arial" panose="020B0604020202020204" pitchFamily="34" charset="0"/>
              <a:buChar char="•"/>
            </a:pPr>
            <a:r>
              <a:rPr lang="tr-TR" sz="2000" b="0" i="0" dirty="0">
                <a:effectLst/>
                <a:latin typeface="Calibri" panose="020F0502020204030204" pitchFamily="34" charset="0"/>
                <a:cs typeface="Calibri" panose="020F0502020204030204" pitchFamily="34" charset="0"/>
              </a:rPr>
              <a:t>15-21 puan: Yüksek düzeyde anksiyete</a:t>
            </a:r>
          </a:p>
        </p:txBody>
      </p:sp>
      <p:sp>
        <p:nvSpPr>
          <p:cNvPr id="7" name="Metin kutusu 6">
            <a:extLst>
              <a:ext uri="{FF2B5EF4-FFF2-40B4-BE49-F238E27FC236}">
                <a16:creationId xmlns:a16="http://schemas.microsoft.com/office/drawing/2014/main" id="{849AE94F-B2B4-36FD-9E5D-A9EF5096D811}"/>
              </a:ext>
            </a:extLst>
          </p:cNvPr>
          <p:cNvSpPr txBox="1"/>
          <p:nvPr/>
        </p:nvSpPr>
        <p:spPr>
          <a:xfrm>
            <a:off x="710508" y="5270039"/>
            <a:ext cx="6096000" cy="1323439"/>
          </a:xfrm>
          <a:prstGeom prst="rect">
            <a:avLst/>
          </a:prstGeom>
          <a:noFill/>
        </p:spPr>
        <p:txBody>
          <a:bodyPr wrap="square">
            <a:spAutoFit/>
          </a:bodyPr>
          <a:lstStyle/>
          <a:p>
            <a:pPr algn="l">
              <a:buFont typeface="Arial" panose="020B0604020202020204" pitchFamily="34" charset="0"/>
              <a:buChar char="•"/>
            </a:pPr>
            <a:r>
              <a:rPr lang="tr-TR" sz="2000" b="0" i="0" dirty="0">
                <a:effectLst/>
                <a:latin typeface="Calibri" panose="020F0502020204030204" pitchFamily="34" charset="0"/>
                <a:cs typeface="Calibri" panose="020F0502020204030204" pitchFamily="34" charset="0"/>
              </a:rPr>
              <a:t>Hiç (0 puan)</a:t>
            </a:r>
          </a:p>
          <a:p>
            <a:pPr algn="l">
              <a:buFont typeface="Arial" panose="020B0604020202020204" pitchFamily="34" charset="0"/>
              <a:buChar char="•"/>
            </a:pPr>
            <a:r>
              <a:rPr lang="tr-TR" sz="2000" b="0" i="0" dirty="0">
                <a:effectLst/>
                <a:latin typeface="Calibri" panose="020F0502020204030204" pitchFamily="34" charset="0"/>
                <a:cs typeface="Calibri" panose="020F0502020204030204" pitchFamily="34" charset="0"/>
              </a:rPr>
              <a:t>Birkaç gün (1 puan)</a:t>
            </a:r>
          </a:p>
          <a:p>
            <a:pPr algn="l">
              <a:buFont typeface="Arial" panose="020B0604020202020204" pitchFamily="34" charset="0"/>
              <a:buChar char="•"/>
            </a:pPr>
            <a:r>
              <a:rPr lang="tr-TR" sz="2000" b="0" i="0" dirty="0">
                <a:effectLst/>
                <a:latin typeface="Calibri" panose="020F0502020204030204" pitchFamily="34" charset="0"/>
                <a:cs typeface="Calibri" panose="020F0502020204030204" pitchFamily="34" charset="0"/>
              </a:rPr>
              <a:t>Haftada birkaç gün (2 puan)</a:t>
            </a:r>
          </a:p>
          <a:p>
            <a:pPr algn="l">
              <a:buFont typeface="Arial" panose="020B0604020202020204" pitchFamily="34" charset="0"/>
              <a:buChar char="•"/>
            </a:pPr>
            <a:r>
              <a:rPr lang="tr-TR" sz="2000" b="0" i="0" dirty="0">
                <a:effectLst/>
                <a:latin typeface="Calibri" panose="020F0502020204030204" pitchFamily="34" charset="0"/>
                <a:cs typeface="Calibri" panose="020F0502020204030204" pitchFamily="34" charset="0"/>
              </a:rPr>
              <a:t>Hemen hemen her gün (3 puan)</a:t>
            </a:r>
          </a:p>
        </p:txBody>
      </p:sp>
      <p:sp>
        <p:nvSpPr>
          <p:cNvPr id="3" name="Metin kutusu 2">
            <a:extLst>
              <a:ext uri="{FF2B5EF4-FFF2-40B4-BE49-F238E27FC236}">
                <a16:creationId xmlns:a16="http://schemas.microsoft.com/office/drawing/2014/main" id="{F711D894-B2A2-DBAB-88A7-DEB3AB394AA7}"/>
              </a:ext>
            </a:extLst>
          </p:cNvPr>
          <p:cNvSpPr txBox="1"/>
          <p:nvPr/>
        </p:nvSpPr>
        <p:spPr>
          <a:xfrm>
            <a:off x="7709244" y="1327246"/>
            <a:ext cx="4482755" cy="1569660"/>
          </a:xfrm>
          <a:prstGeom prst="rect">
            <a:avLst/>
          </a:prstGeom>
          <a:noFill/>
        </p:spPr>
        <p:txBody>
          <a:bodyPr wrap="square">
            <a:spAutoFit/>
          </a:bodyPr>
          <a:lstStyle/>
          <a:p>
            <a:pPr marL="285750" indent="-285750">
              <a:buFont typeface="Arial" panose="020B0604020202020204" pitchFamily="34" charset="0"/>
              <a:buChar char="•"/>
            </a:pPr>
            <a:r>
              <a:rPr lang="tr-TR" sz="2400" dirty="0">
                <a:latin typeface="Calibri" panose="020F0502020204030204" pitchFamily="34" charset="0"/>
                <a:cs typeface="Calibri" panose="020F0502020204030204" pitchFamily="34" charset="0"/>
              </a:rPr>
              <a:t>Y</a:t>
            </a:r>
            <a:r>
              <a:rPr lang="tr-TR" sz="2400" b="0" i="0" strike="noStrike" dirty="0">
                <a:solidFill>
                  <a:schemeClr val="tx1"/>
                </a:solidFill>
                <a:effectLst/>
                <a:latin typeface="Calibri" panose="020F0502020204030204" pitchFamily="34" charset="0"/>
                <a:cs typeface="Calibri" panose="020F0502020204030204" pitchFamily="34" charset="0"/>
              </a:rPr>
              <a:t>aygın anksiyete bozukluğunun </a:t>
            </a:r>
            <a:r>
              <a:rPr lang="tr-TR" sz="2400" b="0" i="0" dirty="0">
                <a:solidFill>
                  <a:srgbClr val="202122"/>
                </a:solidFill>
                <a:effectLst/>
                <a:latin typeface="Calibri" panose="020F0502020204030204" pitchFamily="34" charset="0"/>
                <a:cs typeface="Calibri" panose="020F0502020204030204" pitchFamily="34" charset="0"/>
              </a:rPr>
              <a:t>taranması ve şiddetinin ölçülmesi için kullanılan bir testtir.</a:t>
            </a:r>
          </a:p>
        </p:txBody>
      </p:sp>
      <p:sp>
        <p:nvSpPr>
          <p:cNvPr id="4" name="Başlık 17">
            <a:extLst>
              <a:ext uri="{FF2B5EF4-FFF2-40B4-BE49-F238E27FC236}">
                <a16:creationId xmlns:a16="http://schemas.microsoft.com/office/drawing/2014/main" id="{B695F7F1-B2E1-33A9-A3D6-CC4A4CAAFA16}"/>
              </a:ext>
            </a:extLst>
          </p:cNvPr>
          <p:cNvSpPr>
            <a:spLocks noGrp="1"/>
          </p:cNvSpPr>
          <p:nvPr>
            <p:ph type="title"/>
          </p:nvPr>
        </p:nvSpPr>
        <p:spPr>
          <a:xfrm>
            <a:off x="7906576" y="264522"/>
            <a:ext cx="9578087" cy="1321571"/>
          </a:xfrm>
        </p:spPr>
        <p:txBody>
          <a:bodyPr>
            <a:normAutofit/>
          </a:bodyPr>
          <a:lstStyle/>
          <a:p>
            <a:r>
              <a:rPr lang="tr-TR" sz="3200"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GAD-7 ÖLÇEĞİ</a:t>
            </a:r>
          </a:p>
        </p:txBody>
      </p:sp>
    </p:spTree>
    <p:extLst>
      <p:ext uri="{BB962C8B-B14F-4D97-AF65-F5344CB8AC3E}">
        <p14:creationId xmlns:p14="http://schemas.microsoft.com/office/powerpoint/2010/main" val="2646916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Nesne 5">
            <a:extLst>
              <a:ext uri="{FF2B5EF4-FFF2-40B4-BE49-F238E27FC236}">
                <a16:creationId xmlns:a16="http://schemas.microsoft.com/office/drawing/2014/main" id="{060BFA2C-25FC-DCFC-2189-2BDEB4884A78}"/>
              </a:ext>
            </a:extLst>
          </p:cNvPr>
          <p:cNvGraphicFramePr>
            <a:graphicFrameLocks noChangeAspect="1"/>
          </p:cNvGraphicFramePr>
          <p:nvPr/>
        </p:nvGraphicFramePr>
        <p:xfrm>
          <a:off x="900364" y="33649"/>
          <a:ext cx="5597970" cy="6722685"/>
        </p:xfrm>
        <a:graphic>
          <a:graphicData uri="http://schemas.openxmlformats.org/presentationml/2006/ole">
            <mc:AlternateContent xmlns:mc="http://schemas.openxmlformats.org/markup-compatibility/2006">
              <mc:Choice xmlns:v="urn:schemas-microsoft-com:vml" Requires="v">
                <p:oleObj name="Document" r:id="rId2" imgW="7064968" imgH="8483305" progId="Word.Document.12">
                  <p:embed/>
                </p:oleObj>
              </mc:Choice>
              <mc:Fallback>
                <p:oleObj name="Document" r:id="rId2" imgW="7064968" imgH="8483305" progId="Word.Document.12">
                  <p:embed/>
                  <p:pic>
                    <p:nvPicPr>
                      <p:cNvPr id="6" name="Nesne 5">
                        <a:extLst>
                          <a:ext uri="{FF2B5EF4-FFF2-40B4-BE49-F238E27FC236}">
                            <a16:creationId xmlns:a16="http://schemas.microsoft.com/office/drawing/2014/main" id="{060BFA2C-25FC-DCFC-2189-2BDEB4884A78}"/>
                          </a:ext>
                        </a:extLst>
                      </p:cNvPr>
                      <p:cNvPicPr/>
                      <p:nvPr/>
                    </p:nvPicPr>
                    <p:blipFill>
                      <a:blip r:embed="rId3"/>
                      <a:stretch>
                        <a:fillRect/>
                      </a:stretch>
                    </p:blipFill>
                    <p:spPr>
                      <a:xfrm>
                        <a:off x="900364" y="33649"/>
                        <a:ext cx="5597970" cy="6722685"/>
                      </a:xfrm>
                      <a:prstGeom prst="rect">
                        <a:avLst/>
                      </a:prstGeom>
                    </p:spPr>
                  </p:pic>
                </p:oleObj>
              </mc:Fallback>
            </mc:AlternateContent>
          </a:graphicData>
        </a:graphic>
      </p:graphicFrame>
      <p:grpSp>
        <p:nvGrpSpPr>
          <p:cNvPr id="7" name="Group 6771">
            <a:extLst>
              <a:ext uri="{FF2B5EF4-FFF2-40B4-BE49-F238E27FC236}">
                <a16:creationId xmlns:a16="http://schemas.microsoft.com/office/drawing/2014/main" id="{DFE14118-05C5-DB61-9900-44DD0BEAFB7D}"/>
              </a:ext>
            </a:extLst>
          </p:cNvPr>
          <p:cNvGrpSpPr/>
          <p:nvPr/>
        </p:nvGrpSpPr>
        <p:grpSpPr>
          <a:xfrm>
            <a:off x="3699349" y="6331051"/>
            <a:ext cx="3669018" cy="619760"/>
            <a:chOff x="0" y="0"/>
            <a:chExt cx="3669155" cy="619849"/>
          </a:xfrm>
        </p:grpSpPr>
        <p:pic>
          <p:nvPicPr>
            <p:cNvPr id="8" name="Picture 572">
              <a:extLst>
                <a:ext uri="{FF2B5EF4-FFF2-40B4-BE49-F238E27FC236}">
                  <a16:creationId xmlns:a16="http://schemas.microsoft.com/office/drawing/2014/main" id="{8B571D99-C550-0A09-CD9C-E55964CA7B3D}"/>
                </a:ext>
              </a:extLst>
            </p:cNvPr>
            <p:cNvPicPr/>
            <p:nvPr/>
          </p:nvPicPr>
          <p:blipFill>
            <a:blip r:embed="rId4"/>
            <a:stretch>
              <a:fillRect/>
            </a:stretch>
          </p:blipFill>
          <p:spPr>
            <a:xfrm>
              <a:off x="2513076" y="41491"/>
              <a:ext cx="697992" cy="578358"/>
            </a:xfrm>
            <a:prstGeom prst="rect">
              <a:avLst/>
            </a:prstGeom>
          </p:spPr>
        </p:pic>
        <p:pic>
          <p:nvPicPr>
            <p:cNvPr id="9" name="Picture 574">
              <a:extLst>
                <a:ext uri="{FF2B5EF4-FFF2-40B4-BE49-F238E27FC236}">
                  <a16:creationId xmlns:a16="http://schemas.microsoft.com/office/drawing/2014/main" id="{B4D69FE8-47F1-7A36-A581-0C2422CD0F24}"/>
                </a:ext>
              </a:extLst>
            </p:cNvPr>
            <p:cNvPicPr/>
            <p:nvPr/>
          </p:nvPicPr>
          <p:blipFill>
            <a:blip r:embed="rId5"/>
            <a:stretch>
              <a:fillRect/>
            </a:stretch>
          </p:blipFill>
          <p:spPr>
            <a:xfrm>
              <a:off x="2605278" y="41490"/>
              <a:ext cx="505968" cy="361188"/>
            </a:xfrm>
            <a:prstGeom prst="rect">
              <a:avLst/>
            </a:prstGeom>
          </p:spPr>
        </p:pic>
        <p:sp>
          <p:nvSpPr>
            <p:cNvPr id="10" name="Rectangle 575">
              <a:extLst>
                <a:ext uri="{FF2B5EF4-FFF2-40B4-BE49-F238E27FC236}">
                  <a16:creationId xmlns:a16="http://schemas.microsoft.com/office/drawing/2014/main" id="{B8099DF4-9504-2F94-6C79-85DE447F8685}"/>
                </a:ext>
              </a:extLst>
            </p:cNvPr>
            <p:cNvSpPr/>
            <p:nvPr/>
          </p:nvSpPr>
          <p:spPr>
            <a:xfrm>
              <a:off x="3118866" y="298856"/>
              <a:ext cx="41915" cy="188905"/>
            </a:xfrm>
            <a:prstGeom prst="rect">
              <a:avLst/>
            </a:prstGeom>
            <a:ln>
              <a:noFill/>
            </a:ln>
          </p:spPr>
          <p:txBody>
            <a:bodyPr vert="horz" lIns="0" tIns="0" rIns="0" bIns="0" rtlCol="0">
              <a:noAutofit/>
            </a:bodyPr>
            <a:lstStyle/>
            <a:p>
              <a:pPr>
                <a:lnSpc>
                  <a:spcPct val="107000"/>
                </a:lnSpc>
                <a:spcAft>
                  <a:spcPts val="800"/>
                </a:spcAft>
              </a:pPr>
              <a:r>
                <a:rPr lang="tr-TR" sz="1100" kern="100">
                  <a:solidFill>
                    <a:srgbClr val="000000"/>
                  </a:solidFill>
                  <a:effectLst/>
                  <a:latin typeface="Calibri" panose="020F0502020204030204" pitchFamily="34" charset="0"/>
                  <a:ea typeface="Calibri" panose="020F0502020204030204" pitchFamily="34" charset="0"/>
                </a:rPr>
                <a:t> </a:t>
              </a:r>
            </a:p>
          </p:txBody>
        </p:sp>
        <p:pic>
          <p:nvPicPr>
            <p:cNvPr id="11" name="Picture 581">
              <a:extLst>
                <a:ext uri="{FF2B5EF4-FFF2-40B4-BE49-F238E27FC236}">
                  <a16:creationId xmlns:a16="http://schemas.microsoft.com/office/drawing/2014/main" id="{ECE75AD2-4FD3-7E16-E060-B8E9C1D03B56}"/>
                </a:ext>
              </a:extLst>
            </p:cNvPr>
            <p:cNvPicPr/>
            <p:nvPr/>
          </p:nvPicPr>
          <p:blipFill>
            <a:blip r:embed="rId6"/>
            <a:stretch>
              <a:fillRect/>
            </a:stretch>
          </p:blipFill>
          <p:spPr>
            <a:xfrm>
              <a:off x="2274570" y="427063"/>
              <a:ext cx="1178052" cy="133350"/>
            </a:xfrm>
            <a:prstGeom prst="rect">
              <a:avLst/>
            </a:prstGeom>
          </p:spPr>
        </p:pic>
        <p:sp>
          <p:nvSpPr>
            <p:cNvPr id="12" name="Rectangle 582">
              <a:extLst>
                <a:ext uri="{FF2B5EF4-FFF2-40B4-BE49-F238E27FC236}">
                  <a16:creationId xmlns:a16="http://schemas.microsoft.com/office/drawing/2014/main" id="{A4C8A740-FD8C-BC01-8122-F1E83F421CE6}"/>
                </a:ext>
              </a:extLst>
            </p:cNvPr>
            <p:cNvSpPr/>
            <p:nvPr/>
          </p:nvSpPr>
          <p:spPr>
            <a:xfrm>
              <a:off x="2378202" y="431165"/>
              <a:ext cx="1290953" cy="166197"/>
            </a:xfrm>
            <a:prstGeom prst="rect">
              <a:avLst/>
            </a:prstGeom>
            <a:ln>
              <a:noFill/>
            </a:ln>
          </p:spPr>
          <p:txBody>
            <a:bodyPr vert="horz" lIns="0" tIns="0" rIns="0" bIns="0" rtlCol="0">
              <a:noAutofit/>
            </a:bodyPr>
            <a:lstStyle/>
            <a:p>
              <a:pPr>
                <a:lnSpc>
                  <a:spcPct val="107000"/>
                </a:lnSpc>
                <a:spcAft>
                  <a:spcPts val="800"/>
                </a:spcAft>
              </a:pPr>
              <a:r>
                <a:rPr lang="tr-TR" sz="800" kern="100">
                  <a:solidFill>
                    <a:srgbClr val="7E7E7E"/>
                  </a:solidFill>
                  <a:effectLst/>
                  <a:latin typeface="Calibri" panose="020F0502020204030204" pitchFamily="34" charset="0"/>
                  <a:ea typeface="Calibri" panose="020F0502020204030204" pitchFamily="34" charset="0"/>
                </a:rPr>
                <a:t>www.ftronline.com</a:t>
              </a:r>
              <a:endParaRPr lang="tr-TR" sz="1100" kern="100">
                <a:solidFill>
                  <a:srgbClr val="000000"/>
                </a:solidFill>
                <a:effectLst/>
                <a:latin typeface="Calibri" panose="020F0502020204030204" pitchFamily="34" charset="0"/>
                <a:ea typeface="Calibri" panose="020F0502020204030204" pitchFamily="34" charset="0"/>
              </a:endParaRPr>
            </a:p>
          </p:txBody>
        </p:sp>
        <p:sp>
          <p:nvSpPr>
            <p:cNvPr id="13" name="Rectangle 583">
              <a:extLst>
                <a:ext uri="{FF2B5EF4-FFF2-40B4-BE49-F238E27FC236}">
                  <a16:creationId xmlns:a16="http://schemas.microsoft.com/office/drawing/2014/main" id="{813EA237-E160-8BAE-A3AA-1E43AEBB33D3}"/>
                </a:ext>
              </a:extLst>
            </p:cNvPr>
            <p:cNvSpPr/>
            <p:nvPr/>
          </p:nvSpPr>
          <p:spPr>
            <a:xfrm>
              <a:off x="3348990" y="431165"/>
              <a:ext cx="33697" cy="166197"/>
            </a:xfrm>
            <a:prstGeom prst="rect">
              <a:avLst/>
            </a:prstGeom>
            <a:ln>
              <a:noFill/>
            </a:ln>
          </p:spPr>
          <p:txBody>
            <a:bodyPr vert="horz" lIns="0" tIns="0" rIns="0" bIns="0" rtlCol="0">
              <a:noAutofit/>
            </a:bodyPr>
            <a:lstStyle/>
            <a:p>
              <a:pPr>
                <a:lnSpc>
                  <a:spcPct val="107000"/>
                </a:lnSpc>
                <a:spcAft>
                  <a:spcPts val="800"/>
                </a:spcAft>
              </a:pPr>
              <a:r>
                <a:rPr lang="tr-TR" sz="800" kern="100">
                  <a:solidFill>
                    <a:srgbClr val="7E7E7E"/>
                  </a:solidFill>
                  <a:effectLst/>
                  <a:latin typeface="Calibri" panose="020F0502020204030204" pitchFamily="34" charset="0"/>
                  <a:ea typeface="Calibri" panose="020F0502020204030204" pitchFamily="34" charset="0"/>
                </a:rPr>
                <a:t> </a:t>
              </a:r>
              <a:endParaRPr lang="tr-TR" sz="1100" kern="100">
                <a:solidFill>
                  <a:srgbClr val="000000"/>
                </a:solidFill>
                <a:effectLst/>
                <a:latin typeface="Calibri" panose="020F0502020204030204" pitchFamily="34" charset="0"/>
                <a:ea typeface="Calibri" panose="020F0502020204030204" pitchFamily="34" charset="0"/>
              </a:endParaRPr>
            </a:p>
          </p:txBody>
        </p:sp>
        <p:sp>
          <p:nvSpPr>
            <p:cNvPr id="14" name="Shape 592">
              <a:extLst>
                <a:ext uri="{FF2B5EF4-FFF2-40B4-BE49-F238E27FC236}">
                  <a16:creationId xmlns:a16="http://schemas.microsoft.com/office/drawing/2014/main" id="{1FCDA00E-F888-F4A5-BE56-84CB866078BD}"/>
                </a:ext>
              </a:extLst>
            </p:cNvPr>
            <p:cNvSpPr/>
            <p:nvPr/>
          </p:nvSpPr>
          <p:spPr>
            <a:xfrm>
              <a:off x="0" y="0"/>
              <a:ext cx="2336165" cy="355600"/>
            </a:xfrm>
            <a:custGeom>
              <a:avLst/>
              <a:gdLst/>
              <a:ahLst/>
              <a:cxnLst/>
              <a:rect l="0" t="0" r="0" b="0"/>
              <a:pathLst>
                <a:path w="2336165" h="355600">
                  <a:moveTo>
                    <a:pt x="0" y="0"/>
                  </a:moveTo>
                  <a:lnTo>
                    <a:pt x="2336165" y="0"/>
                  </a:lnTo>
                  <a:lnTo>
                    <a:pt x="2336165" y="355600"/>
                  </a:lnTo>
                  <a:lnTo>
                    <a:pt x="0" y="355600"/>
                  </a:lnTo>
                  <a:lnTo>
                    <a:pt x="0" y="0"/>
                  </a:lnTo>
                  <a:close/>
                </a:path>
              </a:pathLst>
            </a:custGeom>
            <a:ln w="15875" cap="flat">
              <a:miter lim="101600"/>
            </a:ln>
          </p:spPr>
          <p:style>
            <a:lnRef idx="1">
              <a:srgbClr val="FF822D"/>
            </a:lnRef>
            <a:fillRef idx="0">
              <a:srgbClr val="FFFFFF"/>
            </a:fillRef>
            <a:effectRef idx="0">
              <a:scrgbClr r="0" g="0" b="0"/>
            </a:effectRef>
            <a:fontRef idx="none"/>
          </p:style>
          <p:txBody>
            <a:bodyPr/>
            <a:lstStyle/>
            <a:p>
              <a:endParaRPr lang="tr-TR"/>
            </a:p>
          </p:txBody>
        </p:sp>
        <p:pic>
          <p:nvPicPr>
            <p:cNvPr id="15" name="Picture 594">
              <a:extLst>
                <a:ext uri="{FF2B5EF4-FFF2-40B4-BE49-F238E27FC236}">
                  <a16:creationId xmlns:a16="http://schemas.microsoft.com/office/drawing/2014/main" id="{F61AF216-0C58-0F5A-BDCE-947BD0740F8F}"/>
                </a:ext>
              </a:extLst>
            </p:cNvPr>
            <p:cNvPicPr/>
            <p:nvPr/>
          </p:nvPicPr>
          <p:blipFill>
            <a:blip r:embed="rId7"/>
            <a:stretch>
              <a:fillRect/>
            </a:stretch>
          </p:blipFill>
          <p:spPr>
            <a:xfrm>
              <a:off x="8382" y="43776"/>
              <a:ext cx="2320290" cy="304038"/>
            </a:xfrm>
            <a:prstGeom prst="rect">
              <a:avLst/>
            </a:prstGeom>
          </p:spPr>
        </p:pic>
        <p:sp>
          <p:nvSpPr>
            <p:cNvPr id="16" name="Rectangle 4698">
              <a:extLst>
                <a:ext uri="{FF2B5EF4-FFF2-40B4-BE49-F238E27FC236}">
                  <a16:creationId xmlns:a16="http://schemas.microsoft.com/office/drawing/2014/main" id="{A9C7DD2E-17D1-3B9B-5093-499517807221}"/>
                </a:ext>
              </a:extLst>
            </p:cNvPr>
            <p:cNvSpPr/>
            <p:nvPr/>
          </p:nvSpPr>
          <p:spPr>
            <a:xfrm>
              <a:off x="26552" y="85420"/>
              <a:ext cx="288006" cy="237949"/>
            </a:xfrm>
            <a:prstGeom prst="rect">
              <a:avLst/>
            </a:prstGeom>
            <a:ln>
              <a:noFill/>
            </a:ln>
          </p:spPr>
          <p:txBody>
            <a:bodyPr vert="horz" lIns="0" tIns="0" rIns="0" bIns="0" rtlCol="0">
              <a:noAutofit/>
            </a:bodyPr>
            <a:lstStyle/>
            <a:p>
              <a:pPr>
                <a:lnSpc>
                  <a:spcPct val="107000"/>
                </a:lnSpc>
                <a:spcAft>
                  <a:spcPts val="800"/>
                </a:spcAft>
              </a:pPr>
              <a:r>
                <a:rPr lang="tr-TR" sz="1100" kern="100" dirty="0">
                  <a:solidFill>
                    <a:srgbClr val="000000"/>
                  </a:solidFill>
                  <a:effectLst/>
                  <a:latin typeface="Calibri" panose="020F0502020204030204" pitchFamily="34" charset="0"/>
                  <a:ea typeface="Calibri" panose="020F0502020204030204" pitchFamily="34" charset="0"/>
                </a:rPr>
                <a:t>&lt;21:</a:t>
              </a:r>
            </a:p>
          </p:txBody>
        </p:sp>
        <p:sp>
          <p:nvSpPr>
            <p:cNvPr id="17" name="Rectangle 4699">
              <a:extLst>
                <a:ext uri="{FF2B5EF4-FFF2-40B4-BE49-F238E27FC236}">
                  <a16:creationId xmlns:a16="http://schemas.microsoft.com/office/drawing/2014/main" id="{F68D62ED-A6AE-5B9D-AD76-E9218BEBF1E8}"/>
                </a:ext>
              </a:extLst>
            </p:cNvPr>
            <p:cNvSpPr/>
            <p:nvPr/>
          </p:nvSpPr>
          <p:spPr>
            <a:xfrm>
              <a:off x="299450" y="85421"/>
              <a:ext cx="2538898" cy="237949"/>
            </a:xfrm>
            <a:prstGeom prst="rect">
              <a:avLst/>
            </a:prstGeom>
            <a:ln>
              <a:noFill/>
            </a:ln>
          </p:spPr>
          <p:txBody>
            <a:bodyPr vert="horz" lIns="0" tIns="0" rIns="0" bIns="0" rtlCol="0">
              <a:noAutofit/>
            </a:bodyPr>
            <a:lstStyle/>
            <a:p>
              <a:pPr>
                <a:lnSpc>
                  <a:spcPct val="107000"/>
                </a:lnSpc>
                <a:spcAft>
                  <a:spcPts val="800"/>
                </a:spcAft>
              </a:pPr>
              <a:r>
                <a:rPr lang="tr-TR" sz="1100" kern="100" spc="-30" dirty="0">
                  <a:solidFill>
                    <a:srgbClr val="000000"/>
                  </a:solidFill>
                  <a:effectLst/>
                  <a:latin typeface="Calibri" panose="020F0502020204030204" pitchFamily="34" charset="0"/>
                  <a:ea typeface="Calibri" panose="020F0502020204030204" pitchFamily="34" charset="0"/>
                </a:rPr>
                <a:t> </a:t>
              </a:r>
              <a:r>
                <a:rPr lang="tr-TR" sz="1100" kern="100" dirty="0">
                  <a:solidFill>
                    <a:srgbClr val="000000"/>
                  </a:solidFill>
                  <a:effectLst/>
                  <a:latin typeface="Calibri" panose="020F0502020204030204" pitchFamily="34" charset="0"/>
                  <a:ea typeface="Calibri" panose="020F0502020204030204" pitchFamily="34" charset="0"/>
                </a:rPr>
                <a:t>hafif</a:t>
              </a:r>
              <a:r>
                <a:rPr lang="tr-TR" sz="1100" kern="100" spc="-30" dirty="0">
                  <a:solidFill>
                    <a:srgbClr val="000000"/>
                  </a:solidFill>
                  <a:effectLst/>
                  <a:latin typeface="Calibri" panose="020F0502020204030204" pitchFamily="34" charset="0"/>
                  <a:ea typeface="Calibri" panose="020F0502020204030204" pitchFamily="34" charset="0"/>
                </a:rPr>
                <a:t>   </a:t>
              </a:r>
              <a:r>
                <a:rPr lang="tr-TR" sz="1100" kern="100" dirty="0">
                  <a:solidFill>
                    <a:srgbClr val="000000"/>
                  </a:solidFill>
                  <a:effectLst/>
                  <a:latin typeface="Calibri" panose="020F0502020204030204" pitchFamily="34" charset="0"/>
                  <a:ea typeface="Calibri" panose="020F0502020204030204" pitchFamily="34" charset="0"/>
                </a:rPr>
                <a:t>|</a:t>
              </a:r>
              <a:r>
                <a:rPr lang="tr-TR" sz="1100" kern="100" spc="-25" dirty="0">
                  <a:solidFill>
                    <a:srgbClr val="000000"/>
                  </a:solidFill>
                  <a:effectLst/>
                  <a:latin typeface="Calibri" panose="020F0502020204030204" pitchFamily="34" charset="0"/>
                  <a:ea typeface="Calibri" panose="020F0502020204030204" pitchFamily="34" charset="0"/>
                </a:rPr>
                <a:t> </a:t>
              </a:r>
              <a:r>
                <a:rPr lang="tr-TR" sz="1100" kern="100" spc="-30" dirty="0">
                  <a:solidFill>
                    <a:srgbClr val="000000"/>
                  </a:solidFill>
                  <a:effectLst/>
                  <a:latin typeface="Calibri" panose="020F0502020204030204" pitchFamily="34" charset="0"/>
                  <a:ea typeface="Calibri" panose="020F0502020204030204" pitchFamily="34" charset="0"/>
                </a:rPr>
                <a:t>  </a:t>
              </a:r>
              <a:r>
                <a:rPr lang="tr-TR" sz="1100" kern="100" dirty="0">
                  <a:solidFill>
                    <a:srgbClr val="000000"/>
                  </a:solidFill>
                  <a:effectLst/>
                  <a:latin typeface="Calibri" panose="020F0502020204030204" pitchFamily="34" charset="0"/>
                  <a:ea typeface="Calibri" panose="020F0502020204030204" pitchFamily="34" charset="0"/>
                </a:rPr>
                <a:t>22-35:</a:t>
              </a:r>
              <a:r>
                <a:rPr lang="tr-TR" sz="1100" kern="100" spc="-30" dirty="0">
                  <a:solidFill>
                    <a:srgbClr val="000000"/>
                  </a:solidFill>
                  <a:effectLst/>
                  <a:latin typeface="Calibri" panose="020F0502020204030204" pitchFamily="34" charset="0"/>
                  <a:ea typeface="Calibri" panose="020F0502020204030204" pitchFamily="34" charset="0"/>
                </a:rPr>
                <a:t> </a:t>
              </a:r>
              <a:r>
                <a:rPr lang="tr-TR" sz="1100" kern="100" dirty="0">
                  <a:solidFill>
                    <a:srgbClr val="000000"/>
                  </a:solidFill>
                  <a:effectLst/>
                  <a:latin typeface="Calibri" panose="020F0502020204030204" pitchFamily="34" charset="0"/>
                  <a:ea typeface="Calibri" panose="020F0502020204030204" pitchFamily="34" charset="0"/>
                </a:rPr>
                <a:t>orta</a:t>
              </a:r>
              <a:r>
                <a:rPr lang="tr-TR" sz="1100" kern="100" spc="-30" dirty="0">
                  <a:solidFill>
                    <a:srgbClr val="000000"/>
                  </a:solidFill>
                  <a:effectLst/>
                  <a:latin typeface="Calibri" panose="020F0502020204030204" pitchFamily="34" charset="0"/>
                  <a:ea typeface="Calibri" panose="020F0502020204030204" pitchFamily="34" charset="0"/>
                </a:rPr>
                <a:t>   </a:t>
              </a:r>
              <a:r>
                <a:rPr lang="tr-TR" sz="1100" kern="100" dirty="0">
                  <a:solidFill>
                    <a:srgbClr val="000000"/>
                  </a:solidFill>
                  <a:effectLst/>
                  <a:latin typeface="Calibri" panose="020F0502020204030204" pitchFamily="34" charset="0"/>
                  <a:ea typeface="Calibri" panose="020F0502020204030204" pitchFamily="34" charset="0"/>
                </a:rPr>
                <a:t>|</a:t>
              </a:r>
              <a:r>
                <a:rPr lang="tr-TR" sz="1100" kern="100" spc="-30" dirty="0">
                  <a:solidFill>
                    <a:srgbClr val="000000"/>
                  </a:solidFill>
                  <a:effectLst/>
                  <a:latin typeface="Calibri" panose="020F0502020204030204" pitchFamily="34" charset="0"/>
                  <a:ea typeface="Calibri" panose="020F0502020204030204" pitchFamily="34" charset="0"/>
                </a:rPr>
                <a:t> </a:t>
              </a:r>
              <a:r>
                <a:rPr lang="tr-TR" sz="1100" kern="100" spc="-25" dirty="0">
                  <a:solidFill>
                    <a:srgbClr val="000000"/>
                  </a:solidFill>
                  <a:effectLst/>
                  <a:latin typeface="Calibri" panose="020F0502020204030204" pitchFamily="34" charset="0"/>
                  <a:ea typeface="Calibri" panose="020F0502020204030204" pitchFamily="34" charset="0"/>
                </a:rPr>
                <a:t> </a:t>
              </a:r>
              <a:r>
                <a:rPr lang="tr-TR" sz="1100" kern="100" dirty="0">
                  <a:solidFill>
                    <a:srgbClr val="000000"/>
                  </a:solidFill>
                  <a:effectLst/>
                  <a:latin typeface="Calibri" panose="020F0502020204030204" pitchFamily="34" charset="0"/>
                  <a:ea typeface="Calibri" panose="020F0502020204030204" pitchFamily="34" charset="0"/>
                </a:rPr>
                <a:t>&gt;36</a:t>
              </a:r>
              <a:r>
                <a:rPr lang="tr-TR" sz="1100" kern="100" spc="-35" dirty="0">
                  <a:solidFill>
                    <a:srgbClr val="000000"/>
                  </a:solidFill>
                  <a:effectLst/>
                  <a:latin typeface="Calibri" panose="020F0502020204030204" pitchFamily="34" charset="0"/>
                  <a:ea typeface="Calibri" panose="020F0502020204030204" pitchFamily="34" charset="0"/>
                </a:rPr>
                <a:t> </a:t>
              </a:r>
              <a:r>
                <a:rPr lang="tr-TR" sz="1100" kern="100" dirty="0">
                  <a:solidFill>
                    <a:srgbClr val="000000"/>
                  </a:solidFill>
                  <a:effectLst/>
                  <a:latin typeface="Calibri" panose="020F0502020204030204" pitchFamily="34" charset="0"/>
                  <a:ea typeface="Calibri" panose="020F0502020204030204" pitchFamily="34" charset="0"/>
                </a:rPr>
                <a:t>şiddetli</a:t>
              </a:r>
              <a:r>
                <a:rPr lang="tr-TR" sz="1100" kern="100" spc="-25" dirty="0">
                  <a:solidFill>
                    <a:srgbClr val="000000"/>
                  </a:solidFill>
                  <a:effectLst/>
                  <a:latin typeface="Calibri" panose="020F0502020204030204" pitchFamily="34" charset="0"/>
                  <a:ea typeface="Calibri" panose="020F0502020204030204" pitchFamily="34" charset="0"/>
                </a:rPr>
                <a:t> </a:t>
              </a:r>
              <a:endParaRPr lang="tr-TR" sz="1100" kern="100" dirty="0">
                <a:solidFill>
                  <a:srgbClr val="000000"/>
                </a:solidFill>
                <a:effectLst/>
                <a:latin typeface="Calibri" panose="020F0502020204030204" pitchFamily="34" charset="0"/>
                <a:ea typeface="Calibri" panose="020F0502020204030204" pitchFamily="34" charset="0"/>
              </a:endParaRPr>
            </a:p>
          </p:txBody>
        </p:sp>
      </p:grpSp>
      <p:sp>
        <p:nvSpPr>
          <p:cNvPr id="18" name="Başlık 17">
            <a:extLst>
              <a:ext uri="{FF2B5EF4-FFF2-40B4-BE49-F238E27FC236}">
                <a16:creationId xmlns:a16="http://schemas.microsoft.com/office/drawing/2014/main" id="{132AA761-F710-0523-3AC2-FD1C70D87333}"/>
              </a:ext>
            </a:extLst>
          </p:cNvPr>
          <p:cNvSpPr>
            <a:spLocks noGrp="1"/>
          </p:cNvSpPr>
          <p:nvPr>
            <p:ph type="title"/>
          </p:nvPr>
        </p:nvSpPr>
        <p:spPr>
          <a:xfrm>
            <a:off x="6992175" y="664939"/>
            <a:ext cx="9578087" cy="1321571"/>
          </a:xfrm>
        </p:spPr>
        <p:txBody>
          <a:bodyPr>
            <a:normAutofit/>
          </a:bodyPr>
          <a:lstStyle/>
          <a:p>
            <a:r>
              <a:rPr lang="tr-TR" sz="3200"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BECK ANKSİYETE ÖLÇEĞİ</a:t>
            </a:r>
          </a:p>
        </p:txBody>
      </p:sp>
      <p:sp>
        <p:nvSpPr>
          <p:cNvPr id="3" name="Metin kutusu 2">
            <a:extLst>
              <a:ext uri="{FF2B5EF4-FFF2-40B4-BE49-F238E27FC236}">
                <a16:creationId xmlns:a16="http://schemas.microsoft.com/office/drawing/2014/main" id="{09C0ED32-F511-F060-1776-9C29386C5D99}"/>
              </a:ext>
            </a:extLst>
          </p:cNvPr>
          <p:cNvSpPr txBox="1"/>
          <p:nvPr/>
        </p:nvSpPr>
        <p:spPr>
          <a:xfrm>
            <a:off x="6651042" y="1797571"/>
            <a:ext cx="5422771" cy="1569660"/>
          </a:xfrm>
          <a:prstGeom prst="rect">
            <a:avLst/>
          </a:prstGeom>
          <a:noFill/>
        </p:spPr>
        <p:txBody>
          <a:bodyPr wrap="square">
            <a:spAutoFit/>
          </a:bodyPr>
          <a:lstStyle/>
          <a:p>
            <a:pPr marL="285750" indent="-285750">
              <a:buFont typeface="Arial" panose="020B0604020202020204" pitchFamily="34" charset="0"/>
              <a:buChar char="•"/>
            </a:pPr>
            <a:r>
              <a:rPr lang="tr-TR" sz="2400" dirty="0">
                <a:latin typeface="Calibri" panose="020F0502020204030204" pitchFamily="34" charset="0"/>
                <a:cs typeface="Calibri" panose="020F0502020204030204" pitchFamily="34" charset="0"/>
              </a:rPr>
              <a:t>G</a:t>
            </a:r>
            <a:r>
              <a:rPr lang="tr-TR" sz="2400" b="0" i="0" dirty="0">
                <a:effectLst/>
                <a:latin typeface="Calibri" panose="020F0502020204030204" pitchFamily="34" charset="0"/>
                <a:cs typeface="Calibri" panose="020F0502020204030204" pitchFamily="34" charset="0"/>
              </a:rPr>
              <a:t>enel anksiyete düzeyini değerlendirmek için kullanılır ve semptomları sınıflandırmaya yardımcı olur.</a:t>
            </a:r>
            <a:endParaRPr lang="tr-T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6383669"/>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AF950D-F16D-0196-5AC8-905C112DB468}"/>
              </a:ext>
            </a:extLst>
          </p:cNvPr>
          <p:cNvSpPr>
            <a:spLocks noGrp="1"/>
          </p:cNvSpPr>
          <p:nvPr>
            <p:ph type="title"/>
          </p:nvPr>
        </p:nvSpPr>
        <p:spPr>
          <a:xfrm>
            <a:off x="6171618" y="585646"/>
            <a:ext cx="5172788" cy="1485900"/>
          </a:xfrm>
        </p:spPr>
        <p:txBody>
          <a:bodyPr/>
          <a:lstStyle/>
          <a:p>
            <a:r>
              <a:rPr lang="tr-TR" dirty="0">
                <a:effectLst>
                  <a:outerShdw blurRad="38100" dist="38100" dir="2700000" algn="tl">
                    <a:srgbClr val="000000">
                      <a:alpha val="43137"/>
                    </a:srgbClr>
                  </a:outerShdw>
                </a:effectLst>
              </a:rPr>
              <a:t>HADS ÖLÇEĞİ</a:t>
            </a:r>
          </a:p>
        </p:txBody>
      </p:sp>
      <p:pic>
        <p:nvPicPr>
          <p:cNvPr id="9" name="Resim 8">
            <a:extLst>
              <a:ext uri="{FF2B5EF4-FFF2-40B4-BE49-F238E27FC236}">
                <a16:creationId xmlns:a16="http://schemas.microsoft.com/office/drawing/2014/main" id="{C6222BCE-74F2-C29C-C184-09C1450B14BF}"/>
              </a:ext>
            </a:extLst>
          </p:cNvPr>
          <p:cNvPicPr>
            <a:picLocks noChangeAspect="1"/>
          </p:cNvPicPr>
          <p:nvPr/>
        </p:nvPicPr>
        <p:blipFill>
          <a:blip r:embed="rId2"/>
          <a:stretch>
            <a:fillRect/>
          </a:stretch>
        </p:blipFill>
        <p:spPr>
          <a:xfrm>
            <a:off x="774002" y="0"/>
            <a:ext cx="4858130" cy="6858000"/>
          </a:xfrm>
          <a:prstGeom prst="rect">
            <a:avLst/>
          </a:prstGeom>
        </p:spPr>
      </p:pic>
      <p:sp>
        <p:nvSpPr>
          <p:cNvPr id="11" name="Metin kutusu 10">
            <a:extLst>
              <a:ext uri="{FF2B5EF4-FFF2-40B4-BE49-F238E27FC236}">
                <a16:creationId xmlns:a16="http://schemas.microsoft.com/office/drawing/2014/main" id="{F4108B0B-5787-F094-B4E1-70F70461AB37}"/>
              </a:ext>
            </a:extLst>
          </p:cNvPr>
          <p:cNvSpPr txBox="1"/>
          <p:nvPr/>
        </p:nvSpPr>
        <p:spPr>
          <a:xfrm>
            <a:off x="5899381" y="2175592"/>
            <a:ext cx="6097508" cy="1200329"/>
          </a:xfrm>
          <a:prstGeom prst="rect">
            <a:avLst/>
          </a:prstGeom>
          <a:noFill/>
        </p:spPr>
        <p:txBody>
          <a:bodyPr wrap="square">
            <a:spAutoFit/>
          </a:bodyPr>
          <a:lstStyle/>
          <a:p>
            <a:pPr marL="285750" indent="-285750">
              <a:buFont typeface="Arial" panose="020B0604020202020204" pitchFamily="34" charset="0"/>
              <a:buChar char="•"/>
            </a:pPr>
            <a:r>
              <a:rPr lang="tr-TR" sz="2400" b="0" i="0" dirty="0">
                <a:effectLst/>
                <a:latin typeface="Calibri" panose="020F0502020204030204" pitchFamily="34" charset="0"/>
                <a:cs typeface="Calibri" panose="020F0502020204030204" pitchFamily="34" charset="0"/>
              </a:rPr>
              <a:t>Bu ölçek, hastalıkla ilişkilendirilen anksiyete ve depresyon düzeylerini değerlendirmek için kullanılır.</a:t>
            </a:r>
            <a:endParaRPr lang="tr-T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2253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8EE518AD-CA5D-A27D-597F-DC74C96648AE}"/>
              </a:ext>
            </a:extLst>
          </p:cNvPr>
          <p:cNvPicPr>
            <a:picLocks noChangeAspect="1"/>
          </p:cNvPicPr>
          <p:nvPr/>
        </p:nvPicPr>
        <p:blipFill>
          <a:blip r:embed="rId2"/>
          <a:stretch>
            <a:fillRect/>
          </a:stretch>
        </p:blipFill>
        <p:spPr>
          <a:xfrm>
            <a:off x="712678" y="0"/>
            <a:ext cx="4856733" cy="6858000"/>
          </a:xfrm>
          <a:prstGeom prst="rect">
            <a:avLst/>
          </a:prstGeom>
        </p:spPr>
      </p:pic>
      <p:pic>
        <p:nvPicPr>
          <p:cNvPr id="6" name="Resim 5">
            <a:extLst>
              <a:ext uri="{FF2B5EF4-FFF2-40B4-BE49-F238E27FC236}">
                <a16:creationId xmlns:a16="http://schemas.microsoft.com/office/drawing/2014/main" id="{F0DF155F-3E8A-CDC2-4A07-D6E15891BD23}"/>
              </a:ext>
            </a:extLst>
          </p:cNvPr>
          <p:cNvPicPr>
            <a:picLocks noChangeAspect="1"/>
          </p:cNvPicPr>
          <p:nvPr/>
        </p:nvPicPr>
        <p:blipFill>
          <a:blip r:embed="rId3"/>
          <a:stretch>
            <a:fillRect/>
          </a:stretch>
        </p:blipFill>
        <p:spPr>
          <a:xfrm>
            <a:off x="5569411" y="0"/>
            <a:ext cx="4838067" cy="6858000"/>
          </a:xfrm>
          <a:prstGeom prst="rect">
            <a:avLst/>
          </a:prstGeom>
        </p:spPr>
      </p:pic>
      <p:sp>
        <p:nvSpPr>
          <p:cNvPr id="8" name="Metin kutusu 7">
            <a:extLst>
              <a:ext uri="{FF2B5EF4-FFF2-40B4-BE49-F238E27FC236}">
                <a16:creationId xmlns:a16="http://schemas.microsoft.com/office/drawing/2014/main" id="{4C8B8621-466F-9691-F4F6-8DDF8D737179}"/>
              </a:ext>
            </a:extLst>
          </p:cNvPr>
          <p:cNvSpPr txBox="1"/>
          <p:nvPr/>
        </p:nvSpPr>
        <p:spPr>
          <a:xfrm>
            <a:off x="3823527" y="142845"/>
            <a:ext cx="6097604" cy="400110"/>
          </a:xfrm>
          <a:prstGeom prst="rect">
            <a:avLst/>
          </a:prstGeom>
          <a:noFill/>
        </p:spPr>
        <p:txBody>
          <a:bodyPr wrap="square">
            <a:spAutoFit/>
          </a:bodyPr>
          <a:lstStyle/>
          <a:p>
            <a:r>
              <a:rPr lang="tr-TR" sz="2000" b="1" dirty="0" err="1">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D</a:t>
            </a:r>
            <a:r>
              <a:rPr lang="tr-TR" sz="2000" b="1" i="0" dirty="0" err="1">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urumluluk</a:t>
            </a:r>
            <a:r>
              <a:rPr lang="tr-TR" sz="2000" b="1" i="0"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-süreklilik kaygı ölçeği</a:t>
            </a:r>
            <a:endParaRPr lang="tr-TR" sz="2000"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788914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60EFC1-B2F4-D8D1-3F04-AD29E68F9DF4}"/>
              </a:ext>
            </a:extLst>
          </p:cNvPr>
          <p:cNvSpPr>
            <a:spLocks noGrp="1"/>
          </p:cNvSpPr>
          <p:nvPr>
            <p:ph type="title"/>
          </p:nvPr>
        </p:nvSpPr>
        <p:spPr>
          <a:xfrm>
            <a:off x="6222733" y="1943100"/>
            <a:ext cx="5123041" cy="1485900"/>
          </a:xfrm>
        </p:spPr>
        <p:txBody>
          <a:bodyPr/>
          <a:lstStyle/>
          <a:p>
            <a:r>
              <a:rPr lang="tr-TR" dirty="0">
                <a:effectLst>
                  <a:outerShdw blurRad="38100" dist="38100" dir="2700000" algn="tl">
                    <a:srgbClr val="000000">
                      <a:alpha val="43137"/>
                    </a:srgbClr>
                  </a:outerShdw>
                </a:effectLst>
              </a:rPr>
              <a:t>Hamilton anksiyete değerlendirme ölçeği</a:t>
            </a:r>
          </a:p>
        </p:txBody>
      </p:sp>
      <p:pic>
        <p:nvPicPr>
          <p:cNvPr id="4" name="Resim 3">
            <a:extLst>
              <a:ext uri="{FF2B5EF4-FFF2-40B4-BE49-F238E27FC236}">
                <a16:creationId xmlns:a16="http://schemas.microsoft.com/office/drawing/2014/main" id="{84B5D08D-28EE-C4FD-0366-B74103C49545}"/>
              </a:ext>
            </a:extLst>
          </p:cNvPr>
          <p:cNvPicPr>
            <a:picLocks noChangeAspect="1"/>
          </p:cNvPicPr>
          <p:nvPr/>
        </p:nvPicPr>
        <p:blipFill>
          <a:blip r:embed="rId2"/>
          <a:stretch>
            <a:fillRect/>
          </a:stretch>
        </p:blipFill>
        <p:spPr>
          <a:xfrm>
            <a:off x="733527" y="0"/>
            <a:ext cx="5123041" cy="6858000"/>
          </a:xfrm>
          <a:prstGeom prst="rect">
            <a:avLst/>
          </a:prstGeom>
        </p:spPr>
      </p:pic>
      <p:sp>
        <p:nvSpPr>
          <p:cNvPr id="6" name="Metin kutusu 5">
            <a:extLst>
              <a:ext uri="{FF2B5EF4-FFF2-40B4-BE49-F238E27FC236}">
                <a16:creationId xmlns:a16="http://schemas.microsoft.com/office/drawing/2014/main" id="{0BB0CC8A-32FA-D4C0-EBE8-8EF392967761}"/>
              </a:ext>
            </a:extLst>
          </p:cNvPr>
          <p:cNvSpPr txBox="1"/>
          <p:nvPr/>
        </p:nvSpPr>
        <p:spPr>
          <a:xfrm>
            <a:off x="6222733" y="3950071"/>
            <a:ext cx="6097508" cy="923330"/>
          </a:xfrm>
          <a:prstGeom prst="rect">
            <a:avLst/>
          </a:prstGeom>
          <a:noFill/>
        </p:spPr>
        <p:txBody>
          <a:bodyPr wrap="square">
            <a:spAutoFit/>
          </a:bodyPr>
          <a:lstStyle/>
          <a:p>
            <a:pPr marL="285750" indent="-285750">
              <a:buFont typeface="Arial" panose="020B0604020202020204" pitchFamily="34" charset="0"/>
              <a:buChar char="•"/>
            </a:pPr>
            <a:r>
              <a:rPr lang="tr-TR" dirty="0"/>
              <a:t>0-5 : Anksiyete yok </a:t>
            </a:r>
          </a:p>
          <a:p>
            <a:pPr marL="285750" indent="-285750">
              <a:buFont typeface="Arial" panose="020B0604020202020204" pitchFamily="34" charset="0"/>
              <a:buChar char="•"/>
            </a:pPr>
            <a:r>
              <a:rPr lang="tr-TR" dirty="0"/>
              <a:t>6-14 : Minör anksiyete </a:t>
            </a:r>
          </a:p>
          <a:p>
            <a:pPr marL="285750" indent="-285750">
              <a:buFont typeface="Arial" panose="020B0604020202020204" pitchFamily="34" charset="0"/>
              <a:buChar char="•"/>
            </a:pPr>
            <a:r>
              <a:rPr lang="tr-TR" dirty="0"/>
              <a:t>&gt;15 : Majör anksiyete</a:t>
            </a:r>
          </a:p>
        </p:txBody>
      </p:sp>
    </p:spTree>
    <p:extLst>
      <p:ext uri="{BB962C8B-B14F-4D97-AF65-F5344CB8AC3E}">
        <p14:creationId xmlns:p14="http://schemas.microsoft.com/office/powerpoint/2010/main" val="2413891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40861833-AE7E-17D1-44FE-0F5879D3A879}"/>
              </a:ext>
            </a:extLst>
          </p:cNvPr>
          <p:cNvSpPr txBox="1"/>
          <p:nvPr/>
        </p:nvSpPr>
        <p:spPr>
          <a:xfrm>
            <a:off x="1154316" y="982176"/>
            <a:ext cx="10479387" cy="3046988"/>
          </a:xfrm>
          <a:prstGeom prst="rect">
            <a:avLst/>
          </a:prstGeom>
          <a:noFill/>
        </p:spPr>
        <p:txBody>
          <a:bodyPr wrap="square">
            <a:spAutoFit/>
          </a:bodyPr>
          <a:lstStyle/>
          <a:p>
            <a:pPr marL="285750" indent="-285750">
              <a:buFont typeface="Arial" panose="020B0604020202020204" pitchFamily="34" charset="0"/>
              <a:buChar char="•"/>
            </a:pPr>
            <a:r>
              <a:rPr lang="tr-TR" sz="2400" b="1" dirty="0">
                <a:latin typeface="Calibri" panose="020F0502020204030204" pitchFamily="34" charset="0"/>
                <a:cs typeface="Calibri" panose="020F0502020204030204" pitchFamily="34" charset="0"/>
              </a:rPr>
              <a:t>Penn </a:t>
            </a:r>
            <a:r>
              <a:rPr lang="tr-TR" sz="2400" b="1" dirty="0" err="1">
                <a:latin typeface="Calibri" panose="020F0502020204030204" pitchFamily="34" charset="0"/>
                <a:cs typeface="Calibri" panose="020F0502020204030204" pitchFamily="34" charset="0"/>
              </a:rPr>
              <a:t>State</a:t>
            </a:r>
            <a:r>
              <a:rPr lang="tr-TR" sz="2400" b="1" dirty="0">
                <a:latin typeface="Calibri" panose="020F0502020204030204" pitchFamily="34" charset="0"/>
                <a:cs typeface="Calibri" panose="020F0502020204030204" pitchFamily="34" charset="0"/>
              </a:rPr>
              <a:t> Endişe Ölçeği (PSEÖ): </a:t>
            </a:r>
            <a:r>
              <a:rPr lang="tr-TR" sz="2400" dirty="0">
                <a:latin typeface="Calibri" panose="020F0502020204030204" pitchFamily="34" charset="0"/>
                <a:cs typeface="Calibri" panose="020F0502020204030204" pitchFamily="34" charset="0"/>
              </a:rPr>
              <a:t>Aşırı, süreğen ve kontrol edilemeyen özelliklerle patolojik endişeyi ölçmek için geliştirilmiştir.16 soruluk bir </a:t>
            </a:r>
            <a:r>
              <a:rPr lang="tr-TR" sz="2400" dirty="0" err="1">
                <a:latin typeface="Calibri" panose="020F0502020204030204" pitchFamily="34" charset="0"/>
                <a:cs typeface="Calibri" panose="020F0502020204030204" pitchFamily="34" charset="0"/>
              </a:rPr>
              <a:t>özbildirim</a:t>
            </a:r>
            <a:r>
              <a:rPr lang="tr-TR" sz="2400" dirty="0">
                <a:latin typeface="Calibri" panose="020F0502020204030204" pitchFamily="34" charset="0"/>
                <a:cs typeface="Calibri" panose="020F0502020204030204" pitchFamily="34" charset="0"/>
              </a:rPr>
              <a:t> ölçeğidir. </a:t>
            </a:r>
          </a:p>
          <a:p>
            <a:pPr marL="285750" indent="-285750">
              <a:buFont typeface="Arial" panose="020B0604020202020204" pitchFamily="34" charset="0"/>
              <a:buChar char="•"/>
            </a:pPr>
            <a:endParaRPr lang="tr-TR"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tr-TR"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tr-TR" sz="2400" b="1" dirty="0">
                <a:latin typeface="Calibri" panose="020F0502020204030204" pitchFamily="34" charset="0"/>
                <a:cs typeface="Calibri" panose="020F0502020204030204" pitchFamily="34" charset="0"/>
              </a:rPr>
              <a:t>Çocukluk Çağı Anksiyete Tarama Ölçeği (ÇATÖ) (</a:t>
            </a:r>
            <a:r>
              <a:rPr lang="tr-TR" sz="2400" b="1" dirty="0" err="1">
                <a:latin typeface="Calibri" panose="020F0502020204030204" pitchFamily="34" charset="0"/>
                <a:cs typeface="Calibri" panose="020F0502020204030204" pitchFamily="34" charset="0"/>
              </a:rPr>
              <a:t>Screen</a:t>
            </a:r>
            <a:r>
              <a:rPr lang="tr-TR" sz="2400" b="1" dirty="0">
                <a:latin typeface="Calibri" panose="020F0502020204030204" pitchFamily="34" charset="0"/>
                <a:cs typeface="Calibri" panose="020F0502020204030204" pitchFamily="34" charset="0"/>
              </a:rPr>
              <a:t> </a:t>
            </a:r>
            <a:r>
              <a:rPr lang="tr-TR" sz="2400" b="1" dirty="0" err="1">
                <a:latin typeface="Calibri" panose="020F0502020204030204" pitchFamily="34" charset="0"/>
                <a:cs typeface="Calibri" panose="020F0502020204030204" pitchFamily="34" charset="0"/>
              </a:rPr>
              <a:t>for</a:t>
            </a:r>
            <a:r>
              <a:rPr lang="tr-TR" sz="2400" b="1" dirty="0">
                <a:latin typeface="Calibri" panose="020F0502020204030204" pitchFamily="34" charset="0"/>
                <a:cs typeface="Calibri" panose="020F0502020204030204" pitchFamily="34" charset="0"/>
              </a:rPr>
              <a:t> Child </a:t>
            </a:r>
            <a:r>
              <a:rPr lang="tr-TR" sz="2400" b="1" dirty="0" err="1">
                <a:latin typeface="Calibri" panose="020F0502020204030204" pitchFamily="34" charset="0"/>
                <a:cs typeface="Calibri" panose="020F0502020204030204" pitchFamily="34" charset="0"/>
              </a:rPr>
              <a:t>Anxiety</a:t>
            </a:r>
            <a:r>
              <a:rPr lang="tr-TR" sz="2400" b="1" dirty="0">
                <a:latin typeface="Calibri" panose="020F0502020204030204" pitchFamily="34" charset="0"/>
                <a:cs typeface="Calibri" panose="020F0502020204030204" pitchFamily="34" charset="0"/>
              </a:rPr>
              <a:t> </a:t>
            </a:r>
            <a:r>
              <a:rPr lang="tr-TR" sz="2400" b="1" dirty="0" err="1">
                <a:latin typeface="Calibri" panose="020F0502020204030204" pitchFamily="34" charset="0"/>
                <a:cs typeface="Calibri" panose="020F0502020204030204" pitchFamily="34" charset="0"/>
              </a:rPr>
              <a:t>and</a:t>
            </a:r>
            <a:r>
              <a:rPr lang="tr-TR" sz="2400" b="1" dirty="0">
                <a:latin typeface="Calibri" panose="020F0502020204030204" pitchFamily="34" charset="0"/>
                <a:cs typeface="Calibri" panose="020F0502020204030204" pitchFamily="34" charset="0"/>
              </a:rPr>
              <a:t> </a:t>
            </a:r>
            <a:r>
              <a:rPr lang="tr-TR" sz="2400" b="1" dirty="0" err="1">
                <a:latin typeface="Calibri" panose="020F0502020204030204" pitchFamily="34" charset="0"/>
                <a:cs typeface="Calibri" panose="020F0502020204030204" pitchFamily="34" charset="0"/>
              </a:rPr>
              <a:t>Related</a:t>
            </a:r>
            <a:r>
              <a:rPr lang="tr-TR" sz="2400" b="1" dirty="0">
                <a:latin typeface="Calibri" panose="020F0502020204030204" pitchFamily="34" charset="0"/>
                <a:cs typeface="Calibri" panose="020F0502020204030204" pitchFamily="34" charset="0"/>
              </a:rPr>
              <a:t> </a:t>
            </a:r>
            <a:r>
              <a:rPr lang="tr-TR" sz="2400" b="1" dirty="0" err="1">
                <a:latin typeface="Calibri" panose="020F0502020204030204" pitchFamily="34" charset="0"/>
                <a:cs typeface="Calibri" panose="020F0502020204030204" pitchFamily="34" charset="0"/>
              </a:rPr>
              <a:t>Disorders</a:t>
            </a:r>
            <a:r>
              <a:rPr lang="tr-TR" sz="2400" b="1" dirty="0">
                <a:latin typeface="Calibri" panose="020F0502020204030204" pitchFamily="34" charset="0"/>
                <a:cs typeface="Calibri" panose="020F0502020204030204" pitchFamily="34" charset="0"/>
              </a:rPr>
              <a:t>- SCARED): </a:t>
            </a:r>
            <a:r>
              <a:rPr lang="tr-TR" sz="2400" dirty="0">
                <a:latin typeface="Calibri" panose="020F0502020204030204" pitchFamily="34" charset="0"/>
                <a:cs typeface="Calibri" panose="020F0502020204030204" pitchFamily="34" charset="0"/>
              </a:rPr>
              <a:t>Çocukluk çağı kaygı bozukluklarını tarama amacıyla geliştirilmiştir.</a:t>
            </a:r>
          </a:p>
        </p:txBody>
      </p:sp>
      <p:pic>
        <p:nvPicPr>
          <p:cNvPr id="1026" name="Picture 2" descr="Terapotik Kartlar😊 | SCARED ÇOCUK ANKSİYETE TARAMA ÖLÇEGİ(9 SAYFA) EBEVEYN  ÖLCEGİ İLE BERABER Fiyat:40TL Çocuklarda Anksiyete ile İlişkili Bozukluklar  için... | Instagram">
            <a:extLst>
              <a:ext uri="{FF2B5EF4-FFF2-40B4-BE49-F238E27FC236}">
                <a16:creationId xmlns:a16="http://schemas.microsoft.com/office/drawing/2014/main" id="{EE46138F-D319-14CB-8299-8919ED56D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0578" y="460060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407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A352E6-5384-1EDE-8C66-359075AE3E1E}"/>
              </a:ext>
            </a:extLst>
          </p:cNvPr>
          <p:cNvSpPr>
            <a:spLocks noGrp="1"/>
          </p:cNvSpPr>
          <p:nvPr>
            <p:ph type="title"/>
          </p:nvPr>
        </p:nvSpPr>
        <p:spPr/>
        <p:txBody>
          <a:bodyPr>
            <a:normAutofit/>
          </a:bodyPr>
          <a:lstStyle/>
          <a:p>
            <a:r>
              <a:rPr lang="tr-TR" sz="3600" b="1" dirty="0">
                <a:solidFill>
                  <a:schemeClr val="tx1"/>
                </a:solidFill>
                <a:latin typeface="Calibri Light" panose="020F0302020204030204" pitchFamily="34" charset="0"/>
                <a:cs typeface="Calibri Light" panose="020F0302020204030204" pitchFamily="34" charset="0"/>
              </a:rPr>
              <a:t>AYIRICI TANI</a:t>
            </a:r>
            <a:endParaRPr lang="tr-TR" sz="3600" dirty="0">
              <a:solidFill>
                <a:schemeClr val="tx1"/>
              </a:solidFill>
              <a:latin typeface="Calibri Light" panose="020F0302020204030204" pitchFamily="34" charset="0"/>
              <a:cs typeface="Calibri Light" panose="020F0302020204030204" pitchFamily="34" charset="0"/>
            </a:endParaRPr>
          </a:p>
        </p:txBody>
      </p:sp>
      <p:sp>
        <p:nvSpPr>
          <p:cNvPr id="3" name="İçerik Yer Tutucusu 2">
            <a:extLst>
              <a:ext uri="{FF2B5EF4-FFF2-40B4-BE49-F238E27FC236}">
                <a16:creationId xmlns:a16="http://schemas.microsoft.com/office/drawing/2014/main" id="{1639A5EF-E6E7-2B96-E7CB-EC289828A7E7}"/>
              </a:ext>
            </a:extLst>
          </p:cNvPr>
          <p:cNvSpPr>
            <a:spLocks noGrp="1"/>
          </p:cNvSpPr>
          <p:nvPr>
            <p:ph idx="1"/>
          </p:nvPr>
        </p:nvSpPr>
        <p:spPr>
          <a:xfrm>
            <a:off x="1219200" y="2023607"/>
            <a:ext cx="10408025" cy="3581400"/>
          </a:xfrm>
        </p:spPr>
        <p:txBody>
          <a:bodyPr>
            <a:normAutofit lnSpcReduction="10000"/>
          </a:bodyPr>
          <a:lstStyle/>
          <a:p>
            <a:pPr algn="l"/>
            <a:r>
              <a:rPr lang="tr-TR" sz="2400" i="0" dirty="0">
                <a:solidFill>
                  <a:schemeClr val="tx1"/>
                </a:solidFill>
                <a:effectLst/>
                <a:latin typeface="Calibri" panose="020F0502020204030204" pitchFamily="34" charset="0"/>
                <a:cs typeface="Calibri" panose="020F0502020204030204" pitchFamily="34" charset="0"/>
              </a:rPr>
              <a:t>Yaygın </a:t>
            </a:r>
            <a:r>
              <a:rPr lang="tr-TR" sz="2400" i="0" dirty="0" err="1">
                <a:solidFill>
                  <a:schemeClr val="tx1"/>
                </a:solidFill>
                <a:effectLst/>
                <a:latin typeface="Calibri" panose="020F0502020204030204" pitchFamily="34" charset="0"/>
                <a:cs typeface="Calibri" panose="020F0502020204030204" pitchFamily="34" charset="0"/>
              </a:rPr>
              <a:t>anksiyete</a:t>
            </a:r>
            <a:r>
              <a:rPr lang="tr-TR" sz="2400" i="0" dirty="0">
                <a:solidFill>
                  <a:schemeClr val="tx1"/>
                </a:solidFill>
                <a:effectLst/>
                <a:latin typeface="Calibri" panose="020F0502020204030204" pitchFamily="34" charset="0"/>
                <a:cs typeface="Calibri" panose="020F0502020204030204" pitchFamily="34" charset="0"/>
              </a:rPr>
              <a:t> bozukluğu tek başına bir hastalık olarak kendini gösterebilirse de, sıklıkla panik bozukluğu, depresyon, sosyal fobi, obsesif </a:t>
            </a:r>
            <a:r>
              <a:rPr lang="tr-TR" sz="2400" i="0" dirty="0" err="1">
                <a:solidFill>
                  <a:schemeClr val="tx1"/>
                </a:solidFill>
                <a:effectLst/>
                <a:latin typeface="Calibri" panose="020F0502020204030204" pitchFamily="34" charset="0"/>
                <a:cs typeface="Calibri" panose="020F0502020204030204" pitchFamily="34" charset="0"/>
              </a:rPr>
              <a:t>kompulsif</a:t>
            </a:r>
            <a:r>
              <a:rPr lang="tr-TR" sz="2400" i="0" dirty="0">
                <a:solidFill>
                  <a:schemeClr val="tx1"/>
                </a:solidFill>
                <a:effectLst/>
                <a:latin typeface="Calibri" panose="020F0502020204030204" pitchFamily="34" charset="0"/>
                <a:cs typeface="Calibri" panose="020F0502020204030204" pitchFamily="34" charset="0"/>
              </a:rPr>
              <a:t> bozukluk, </a:t>
            </a:r>
            <a:r>
              <a:rPr lang="tr-TR" sz="2400" i="0" dirty="0" err="1">
                <a:solidFill>
                  <a:schemeClr val="tx1"/>
                </a:solidFill>
                <a:effectLst/>
                <a:latin typeface="Calibri" panose="020F0502020204030204" pitchFamily="34" charset="0"/>
                <a:cs typeface="Calibri" panose="020F0502020204030204" pitchFamily="34" charset="0"/>
              </a:rPr>
              <a:t>hipokondriazis</a:t>
            </a:r>
            <a:r>
              <a:rPr lang="tr-TR" sz="2400" i="0" dirty="0">
                <a:solidFill>
                  <a:schemeClr val="tx1"/>
                </a:solidFill>
                <a:effectLst/>
                <a:latin typeface="Calibri" panose="020F0502020204030204" pitchFamily="34" charset="0"/>
                <a:cs typeface="Calibri" panose="020F0502020204030204" pitchFamily="34" charset="0"/>
              </a:rPr>
              <a:t>, </a:t>
            </a:r>
            <a:r>
              <a:rPr lang="tr-TR" sz="2400" i="0" dirty="0" err="1">
                <a:solidFill>
                  <a:schemeClr val="tx1"/>
                </a:solidFill>
                <a:effectLst/>
                <a:latin typeface="Calibri" panose="020F0502020204030204" pitchFamily="34" charset="0"/>
                <a:cs typeface="Calibri" panose="020F0502020204030204" pitchFamily="34" charset="0"/>
              </a:rPr>
              <a:t>anoreksiya</a:t>
            </a:r>
            <a:r>
              <a:rPr lang="tr-TR" sz="2400" i="0" dirty="0">
                <a:solidFill>
                  <a:schemeClr val="tx1"/>
                </a:solidFill>
                <a:effectLst/>
                <a:latin typeface="Calibri" panose="020F0502020204030204" pitchFamily="34" charset="0"/>
                <a:cs typeface="Calibri" panose="020F0502020204030204" pitchFamily="34" charset="0"/>
              </a:rPr>
              <a:t> </a:t>
            </a:r>
            <a:r>
              <a:rPr lang="tr-TR" sz="2400" i="0" dirty="0" err="1">
                <a:solidFill>
                  <a:schemeClr val="tx1"/>
                </a:solidFill>
                <a:effectLst/>
                <a:latin typeface="Calibri" panose="020F0502020204030204" pitchFamily="34" charset="0"/>
                <a:cs typeface="Calibri" panose="020F0502020204030204" pitchFamily="34" charset="0"/>
              </a:rPr>
              <a:t>nervoza</a:t>
            </a:r>
            <a:r>
              <a:rPr lang="tr-TR" sz="2400" i="0" dirty="0">
                <a:solidFill>
                  <a:schemeClr val="tx1"/>
                </a:solidFill>
                <a:effectLst/>
                <a:latin typeface="Calibri" panose="020F0502020204030204" pitchFamily="34" charset="0"/>
                <a:cs typeface="Calibri" panose="020F0502020204030204" pitchFamily="34" charset="0"/>
              </a:rPr>
              <a:t> gibi diğer bozukluklara ek olarak bulunur. </a:t>
            </a:r>
          </a:p>
          <a:p>
            <a:pPr algn="l"/>
            <a:r>
              <a:rPr lang="tr-TR" sz="2400" i="0" dirty="0">
                <a:solidFill>
                  <a:schemeClr val="tx1"/>
                </a:solidFill>
                <a:effectLst/>
                <a:latin typeface="Calibri" panose="020F0502020204030204" pitchFamily="34" charset="0"/>
                <a:cs typeface="Calibri" panose="020F0502020204030204" pitchFamily="34" charset="0"/>
              </a:rPr>
              <a:t>Günlük olaylar karşısında yaşanan normal </a:t>
            </a:r>
            <a:r>
              <a:rPr lang="tr-TR" sz="2400" i="0" dirty="0" err="1">
                <a:solidFill>
                  <a:schemeClr val="tx1"/>
                </a:solidFill>
                <a:effectLst/>
                <a:latin typeface="Calibri" panose="020F0502020204030204" pitchFamily="34" charset="0"/>
                <a:cs typeface="Calibri" panose="020F0502020204030204" pitchFamily="34" charset="0"/>
              </a:rPr>
              <a:t>anksiyeteden</a:t>
            </a:r>
            <a:r>
              <a:rPr lang="tr-TR" sz="2400" i="0" dirty="0">
                <a:solidFill>
                  <a:schemeClr val="tx1"/>
                </a:solidFill>
                <a:effectLst/>
                <a:latin typeface="Calibri" panose="020F0502020204030204" pitchFamily="34" charset="0"/>
                <a:cs typeface="Calibri" panose="020F0502020204030204" pitchFamily="34" charset="0"/>
              </a:rPr>
              <a:t> ayırt etmek güç olabilir. Normal </a:t>
            </a:r>
            <a:r>
              <a:rPr lang="tr-TR" sz="2400" i="0" dirty="0" err="1">
                <a:solidFill>
                  <a:schemeClr val="tx1"/>
                </a:solidFill>
                <a:effectLst/>
                <a:latin typeface="Calibri" panose="020F0502020204030204" pitchFamily="34" charset="0"/>
                <a:cs typeface="Calibri" panose="020F0502020204030204" pitchFamily="34" charset="0"/>
              </a:rPr>
              <a:t>anksiyete</a:t>
            </a:r>
            <a:r>
              <a:rPr lang="tr-TR" sz="2400" i="0" dirty="0">
                <a:solidFill>
                  <a:schemeClr val="tx1"/>
                </a:solidFill>
                <a:effectLst/>
                <a:latin typeface="Calibri" panose="020F0502020204030204" pitchFamily="34" charset="0"/>
                <a:cs typeface="Calibri" panose="020F0502020204030204" pitchFamily="34" charset="0"/>
              </a:rPr>
              <a:t> kontrol altında tutulup, ertelenebilirken, yaygın </a:t>
            </a:r>
            <a:r>
              <a:rPr lang="tr-TR" sz="2400" i="0" dirty="0" err="1">
                <a:solidFill>
                  <a:schemeClr val="tx1"/>
                </a:solidFill>
                <a:effectLst/>
                <a:latin typeface="Calibri" panose="020F0502020204030204" pitchFamily="34" charset="0"/>
                <a:cs typeface="Calibri" panose="020F0502020204030204" pitchFamily="34" charset="0"/>
              </a:rPr>
              <a:t>anksiyete</a:t>
            </a:r>
            <a:r>
              <a:rPr lang="tr-TR" sz="2400" i="0" dirty="0">
                <a:solidFill>
                  <a:schemeClr val="tx1"/>
                </a:solidFill>
                <a:effectLst/>
                <a:latin typeface="Calibri" panose="020F0502020204030204" pitchFamily="34" charset="0"/>
                <a:cs typeface="Calibri" panose="020F0502020204030204" pitchFamily="34" charset="0"/>
              </a:rPr>
              <a:t> bozukluğunda kişi endişelerini kontrol edemediğinden yakınır ve işlevselliği bozulmuştur.</a:t>
            </a:r>
          </a:p>
          <a:p>
            <a:r>
              <a:rPr lang="tr-TR" altLang="tr-TR" sz="2400" dirty="0">
                <a:solidFill>
                  <a:schemeClr val="tx1"/>
                </a:solidFill>
                <a:latin typeface="Calibri" panose="020F0502020204030204" pitchFamily="34" charset="0"/>
                <a:cs typeface="Calibri" panose="020F0502020204030204" pitchFamily="34" charset="0"/>
              </a:rPr>
              <a:t>Alkol ve bağımlılık yapıcı maddeler de benzer bir duruma yol açabilir.</a:t>
            </a:r>
          </a:p>
          <a:p>
            <a:r>
              <a:rPr lang="tr-TR" altLang="tr-TR" sz="2400" dirty="0">
                <a:solidFill>
                  <a:schemeClr val="tx1"/>
                </a:solidFill>
                <a:latin typeface="Calibri" panose="020F0502020204030204" pitchFamily="34" charset="0"/>
                <a:cs typeface="Calibri" panose="020F0502020204030204" pitchFamily="34" charset="0"/>
              </a:rPr>
              <a:t>Gerekli tetkikler yapılıp fiziksel / organik bir neden bulunmadığı saptanmalıdır.</a:t>
            </a:r>
          </a:p>
          <a:p>
            <a:pPr algn="l"/>
            <a:endParaRPr lang="tr-TR" sz="2400" i="0" dirty="0">
              <a:solidFill>
                <a:schemeClr val="tx1"/>
              </a:solidFill>
              <a:effectLst/>
              <a:latin typeface="tahoma" panose="020B0604030504040204" pitchFamily="34" charset="0"/>
            </a:endParaRPr>
          </a:p>
          <a:p>
            <a:endParaRPr lang="tr-TR" altLang="tr-TR" sz="2400" dirty="0">
              <a:latin typeface="Calibri" panose="020F0502020204030204" pitchFamily="34" charset="0"/>
              <a:cs typeface="Calibri" panose="020F0502020204030204" pitchFamily="34" charset="0"/>
            </a:endParaRPr>
          </a:p>
          <a:p>
            <a:endParaRPr lang="tr-TR" altLang="tr-TR" sz="2400" dirty="0">
              <a:latin typeface="Calibri" panose="020F0502020204030204" pitchFamily="34" charset="0"/>
              <a:cs typeface="Calibri" panose="020F0502020204030204" pitchFamily="34" charset="0"/>
            </a:endParaRPr>
          </a:p>
          <a:p>
            <a:endParaRPr lang="tr-T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7716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554B41F-1865-4994-96E3-51277466BFB2}"/>
              </a:ext>
            </a:extLst>
          </p:cNvPr>
          <p:cNvSpPr>
            <a:spLocks noGrp="1"/>
          </p:cNvSpPr>
          <p:nvPr>
            <p:ph idx="1"/>
          </p:nvPr>
        </p:nvSpPr>
        <p:spPr>
          <a:xfrm>
            <a:off x="1371599" y="2286000"/>
            <a:ext cx="10063213" cy="3581400"/>
          </a:xfrm>
        </p:spPr>
        <p:txBody>
          <a:bodyPr>
            <a:normAutofit/>
          </a:bodyPr>
          <a:lstStyle/>
          <a:p>
            <a:pPr algn="l"/>
            <a:r>
              <a:rPr lang="tr-TR" sz="2400" b="0" i="0" dirty="0">
                <a:solidFill>
                  <a:srgbClr val="141414"/>
                </a:solidFill>
                <a:effectLst/>
                <a:latin typeface="Calibri" panose="020F0502020204030204" pitchFamily="34" charset="0"/>
                <a:cs typeface="Calibri" panose="020F0502020204030204" pitchFamily="34" charset="0"/>
              </a:rPr>
              <a:t>Anksiyete tedavisi bireyin ihtiyacına göre belirlenir ve genellikle </a:t>
            </a:r>
            <a:r>
              <a:rPr lang="tr-TR" sz="2400" b="1" i="0" dirty="0">
                <a:solidFill>
                  <a:srgbClr val="141414"/>
                </a:solidFill>
                <a:effectLst/>
                <a:latin typeface="Calibri" panose="020F0502020204030204" pitchFamily="34" charset="0"/>
                <a:cs typeface="Calibri" panose="020F0502020204030204" pitchFamily="34" charset="0"/>
              </a:rPr>
              <a:t>psikoterapi, ilaç tedavisi ve yaşam tarzı değişikliklerinden</a:t>
            </a:r>
            <a:r>
              <a:rPr lang="tr-TR" sz="2400" b="0" i="0" dirty="0">
                <a:solidFill>
                  <a:srgbClr val="141414"/>
                </a:solidFill>
                <a:effectLst/>
                <a:latin typeface="Calibri" panose="020F0502020204030204" pitchFamily="34" charset="0"/>
                <a:cs typeface="Calibri" panose="020F0502020204030204" pitchFamily="34" charset="0"/>
              </a:rPr>
              <a:t> oluşur. </a:t>
            </a:r>
          </a:p>
          <a:p>
            <a:pPr algn="l"/>
            <a:r>
              <a:rPr lang="tr-TR" sz="2400" i="0" dirty="0">
                <a:solidFill>
                  <a:schemeClr val="tx1">
                    <a:lumMod val="95000"/>
                  </a:schemeClr>
                </a:solidFill>
                <a:effectLst/>
                <a:latin typeface="Calibri" panose="020F0502020204030204" pitchFamily="34" charset="0"/>
                <a:cs typeface="Calibri" panose="020F0502020204030204" pitchFamily="34" charset="0"/>
              </a:rPr>
              <a:t>Bir hastaya yaygın anksiyete bozukluğu tanısı konulduktan sonraki adım, şiddetin klinik değerlendirmesine, sıkıntının veya bozukluğun boyutuna ve hasta tercihine dayanarak bozukluğun tedavisinin gerekli olup olmadığını belirlemektir. </a:t>
            </a:r>
          </a:p>
          <a:p>
            <a:pPr algn="l"/>
            <a:r>
              <a:rPr lang="tr-TR" sz="2400" i="0" dirty="0">
                <a:solidFill>
                  <a:schemeClr val="tx1">
                    <a:lumMod val="95000"/>
                  </a:schemeClr>
                </a:solidFill>
                <a:effectLst/>
                <a:latin typeface="Calibri" panose="020F0502020204030204" pitchFamily="34" charset="0"/>
                <a:cs typeface="Calibri" panose="020F0502020204030204" pitchFamily="34" charset="0"/>
              </a:rPr>
              <a:t>Tedavinin temel amacı </a:t>
            </a:r>
            <a:r>
              <a:rPr lang="tr-TR" sz="2400" i="0" dirty="0" err="1">
                <a:solidFill>
                  <a:schemeClr val="tx1">
                    <a:lumMod val="95000"/>
                  </a:schemeClr>
                </a:solidFill>
                <a:effectLst/>
                <a:latin typeface="Calibri" panose="020F0502020204030204" pitchFamily="34" charset="0"/>
                <a:cs typeface="Calibri" panose="020F0502020204030204" pitchFamily="34" charset="0"/>
              </a:rPr>
              <a:t>anksiyete</a:t>
            </a:r>
            <a:r>
              <a:rPr lang="tr-TR" sz="2400" i="0" dirty="0">
                <a:solidFill>
                  <a:schemeClr val="tx1">
                    <a:lumMod val="95000"/>
                  </a:schemeClr>
                </a:solidFill>
                <a:effectLst/>
                <a:latin typeface="Calibri" panose="020F0502020204030204" pitchFamily="34" charset="0"/>
                <a:cs typeface="Calibri" panose="020F0502020204030204" pitchFamily="34" charset="0"/>
              </a:rPr>
              <a:t> semptomlarını azaltmak ve böylece işlevselliği iyileştirmektir.</a:t>
            </a:r>
          </a:p>
          <a:p>
            <a:endParaRPr lang="tr-TR" sz="2400" dirty="0">
              <a:latin typeface="Calibri" panose="020F0502020204030204" pitchFamily="34" charset="0"/>
              <a:cs typeface="Calibri" panose="020F0502020204030204" pitchFamily="34" charset="0"/>
            </a:endParaRPr>
          </a:p>
        </p:txBody>
      </p:sp>
      <p:sp>
        <p:nvSpPr>
          <p:cNvPr id="4" name="Başlık 1">
            <a:extLst>
              <a:ext uri="{FF2B5EF4-FFF2-40B4-BE49-F238E27FC236}">
                <a16:creationId xmlns:a16="http://schemas.microsoft.com/office/drawing/2014/main" id="{65EF6D8F-A00E-40CE-8306-24192DADEB19}"/>
              </a:ext>
            </a:extLst>
          </p:cNvPr>
          <p:cNvSpPr txBox="1">
            <a:spLocks/>
          </p:cNvSpPr>
          <p:nvPr/>
        </p:nvSpPr>
        <p:spPr>
          <a:xfrm>
            <a:off x="1524000" y="8382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tr-TR" sz="4000" dirty="0">
                <a:solidFill>
                  <a:schemeClr val="tx1"/>
                </a:solidFill>
                <a:latin typeface="Calibri" panose="020F0502020204030204" pitchFamily="34" charset="0"/>
                <a:cs typeface="Calibri" panose="020F0502020204030204" pitchFamily="34" charset="0"/>
              </a:rPr>
              <a:t>TEDAVİ YAKLAŞIMI</a:t>
            </a:r>
          </a:p>
        </p:txBody>
      </p:sp>
    </p:spTree>
    <p:extLst>
      <p:ext uri="{BB962C8B-B14F-4D97-AF65-F5344CB8AC3E}">
        <p14:creationId xmlns:p14="http://schemas.microsoft.com/office/powerpoint/2010/main" val="2781173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D55E5D-38C8-47D8-8203-7D7A7B924582}"/>
              </a:ext>
            </a:extLst>
          </p:cNvPr>
          <p:cNvSpPr>
            <a:spLocks noGrp="1"/>
          </p:cNvSpPr>
          <p:nvPr>
            <p:ph type="title"/>
          </p:nvPr>
        </p:nvSpPr>
        <p:spPr>
          <a:xfrm>
            <a:off x="1295400" y="691271"/>
            <a:ext cx="9601200" cy="1485900"/>
          </a:xfrm>
        </p:spPr>
        <p:txBody>
          <a:bodyPr>
            <a:normAutofit/>
          </a:bodyPr>
          <a:lstStyle/>
          <a:p>
            <a:r>
              <a:rPr lang="tr-TR" sz="4000" b="1" dirty="0">
                <a:latin typeface="Calibri Light" panose="020F0302020204030204" pitchFamily="34" charset="0"/>
                <a:cs typeface="Calibri Light" panose="020F0302020204030204" pitchFamily="34" charset="0"/>
              </a:rPr>
              <a:t>ÖĞRENİM HEDEFLERİ</a:t>
            </a:r>
          </a:p>
        </p:txBody>
      </p:sp>
      <p:sp>
        <p:nvSpPr>
          <p:cNvPr id="4" name="İçerik Yer Tutucusu 2">
            <a:extLst>
              <a:ext uri="{FF2B5EF4-FFF2-40B4-BE49-F238E27FC236}">
                <a16:creationId xmlns:a16="http://schemas.microsoft.com/office/drawing/2014/main" id="{20E72881-9F8C-4224-B591-EAAF5B2663AA}"/>
              </a:ext>
            </a:extLst>
          </p:cNvPr>
          <p:cNvSpPr>
            <a:spLocks noGrp="1"/>
          </p:cNvSpPr>
          <p:nvPr>
            <p:ph idx="1"/>
          </p:nvPr>
        </p:nvSpPr>
        <p:spPr>
          <a:xfrm>
            <a:off x="1114330" y="1434221"/>
            <a:ext cx="9601200" cy="3581400"/>
          </a:xfrm>
        </p:spPr>
        <p:txBody>
          <a:bodyPr>
            <a:noAutofit/>
          </a:bodyPr>
          <a:lstStyle/>
          <a:p>
            <a:pPr marL="0" indent="0">
              <a:buNone/>
            </a:pPr>
            <a:endParaRPr lang="tr-TR" sz="2400" dirty="0">
              <a:solidFill>
                <a:schemeClr val="tx1">
                  <a:lumMod val="85000"/>
                  <a:lumOff val="15000"/>
                </a:schemeClr>
              </a:solidFill>
              <a:latin typeface="Calibri" panose="020F0502020204030204" pitchFamily="34" charset="0"/>
              <a:cs typeface="Calibri" panose="020F0502020204030204" pitchFamily="34" charset="0"/>
            </a:endParaRPr>
          </a:p>
          <a:p>
            <a:r>
              <a:rPr lang="tr-TR" sz="2400" dirty="0">
                <a:solidFill>
                  <a:schemeClr val="tx1">
                    <a:lumMod val="85000"/>
                    <a:lumOff val="15000"/>
                  </a:schemeClr>
                </a:solidFill>
                <a:latin typeface="Calibri" panose="020F0502020204030204" pitchFamily="34" charset="0"/>
                <a:cs typeface="Calibri" panose="020F0502020204030204" pitchFamily="34" charset="0"/>
              </a:rPr>
              <a:t>Anksiyetenin tanımını yapabilmek</a:t>
            </a:r>
          </a:p>
          <a:p>
            <a:r>
              <a:rPr lang="tr-TR" sz="2400" dirty="0">
                <a:solidFill>
                  <a:schemeClr val="tx1">
                    <a:lumMod val="85000"/>
                    <a:lumOff val="15000"/>
                  </a:schemeClr>
                </a:solidFill>
                <a:latin typeface="Calibri" panose="020F0502020204030204" pitchFamily="34" charset="0"/>
                <a:cs typeface="Calibri" panose="020F0502020204030204" pitchFamily="34" charset="0"/>
              </a:rPr>
              <a:t>Anksiyete bozukluklarını sınıflandırabilmek</a:t>
            </a:r>
          </a:p>
          <a:p>
            <a:r>
              <a:rPr lang="tr-TR" sz="2400" dirty="0">
                <a:solidFill>
                  <a:schemeClr val="tx1">
                    <a:lumMod val="85000"/>
                    <a:lumOff val="15000"/>
                  </a:schemeClr>
                </a:solidFill>
                <a:latin typeface="Calibri" panose="020F0502020204030204" pitchFamily="34" charset="0"/>
                <a:cs typeface="Calibri" panose="020F0502020204030204" pitchFamily="34" charset="0"/>
              </a:rPr>
              <a:t>Anksiyetenin bedensel ve bilişsel belirtilerini sayabilmek</a:t>
            </a:r>
          </a:p>
          <a:p>
            <a:r>
              <a:rPr lang="tr-TR" sz="2400" dirty="0">
                <a:solidFill>
                  <a:schemeClr val="tx1">
                    <a:lumMod val="85000"/>
                    <a:lumOff val="15000"/>
                  </a:schemeClr>
                </a:solidFill>
                <a:latin typeface="Calibri" panose="020F0502020204030204" pitchFamily="34" charset="0"/>
                <a:cs typeface="Calibri" panose="020F0502020204030204" pitchFamily="34" charset="0"/>
              </a:rPr>
              <a:t>Anksiyete belirtilerine neden olabilecek durumları sayabilmek</a:t>
            </a:r>
          </a:p>
          <a:p>
            <a:r>
              <a:rPr lang="tr-TR" sz="2400" dirty="0">
                <a:solidFill>
                  <a:schemeClr val="tx1">
                    <a:lumMod val="85000"/>
                    <a:lumOff val="15000"/>
                  </a:schemeClr>
                </a:solidFill>
                <a:latin typeface="Calibri" panose="020F0502020204030204" pitchFamily="34" charset="0"/>
                <a:cs typeface="Calibri" panose="020F0502020204030204" pitchFamily="34" charset="0"/>
              </a:rPr>
              <a:t>Tedavi yaklaşımlarını sayabilmek</a:t>
            </a:r>
          </a:p>
          <a:p>
            <a:r>
              <a:rPr lang="tr-TR" sz="2400" dirty="0">
                <a:solidFill>
                  <a:schemeClr val="tx1">
                    <a:lumMod val="85000"/>
                    <a:lumOff val="15000"/>
                  </a:schemeClr>
                </a:solidFill>
                <a:latin typeface="Calibri" panose="020F0502020204030204" pitchFamily="34" charset="0"/>
                <a:cs typeface="Calibri" panose="020F0502020204030204" pitchFamily="34" charset="0"/>
              </a:rPr>
              <a:t>Sevk kriterlerini sayabilmek</a:t>
            </a:r>
          </a:p>
          <a:p>
            <a:endParaRPr lang="tr-TR" sz="2400" dirty="0">
              <a:solidFill>
                <a:schemeClr val="tx1">
                  <a:lumMod val="85000"/>
                  <a:lumOff val="15000"/>
                </a:schemeClr>
              </a:solidFill>
              <a:latin typeface="Calibri" panose="020F0502020204030204" pitchFamily="34" charset="0"/>
              <a:cs typeface="Calibri" panose="020F0502020204030204" pitchFamily="34" charset="0"/>
            </a:endParaRPr>
          </a:p>
          <a:p>
            <a:endParaRPr lang="tr-TR" sz="2400" dirty="0">
              <a:solidFill>
                <a:schemeClr val="tx1">
                  <a:lumMod val="85000"/>
                  <a:lumOff val="15000"/>
                </a:schemeClr>
              </a:solidFill>
              <a:latin typeface="Calibri" panose="020F0502020204030204" pitchFamily="34" charset="0"/>
              <a:cs typeface="Calibri" panose="020F0502020204030204" pitchFamily="34" charset="0"/>
            </a:endParaRPr>
          </a:p>
          <a:p>
            <a:endParaRPr lang="tr-TR" sz="2400" u="sng"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7148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B964B85-E6F8-7ED8-6553-66C25D60432E}"/>
              </a:ext>
            </a:extLst>
          </p:cNvPr>
          <p:cNvSpPr>
            <a:spLocks noGrp="1"/>
          </p:cNvSpPr>
          <p:nvPr>
            <p:ph idx="1"/>
          </p:nvPr>
        </p:nvSpPr>
        <p:spPr/>
        <p:txBody>
          <a:bodyPr/>
          <a:lstStyle/>
          <a:p>
            <a:r>
              <a:rPr lang="tr-TR" sz="3200" b="1" dirty="0">
                <a:latin typeface="Calibri" panose="020F0502020204030204" pitchFamily="34" charset="0"/>
                <a:cs typeface="Calibri" panose="020F0502020204030204" pitchFamily="34" charset="0"/>
              </a:rPr>
              <a:t>Bilişsel-davranışçı terapi</a:t>
            </a:r>
            <a:endParaRPr lang="tr-TR" sz="2400" b="1" dirty="0">
              <a:latin typeface="Calibri" panose="020F0502020204030204" pitchFamily="34" charset="0"/>
              <a:cs typeface="Calibri" panose="020F0502020204030204" pitchFamily="34" charset="0"/>
            </a:endParaRPr>
          </a:p>
          <a:p>
            <a:r>
              <a:rPr lang="tr-TR" sz="3200" b="1" dirty="0">
                <a:latin typeface="Calibri" panose="020F0502020204030204" pitchFamily="34" charset="0"/>
                <a:cs typeface="Calibri" panose="020F0502020204030204" pitchFamily="34" charset="0"/>
              </a:rPr>
              <a:t>Medikal tedavi</a:t>
            </a:r>
          </a:p>
          <a:p>
            <a:r>
              <a:rPr lang="tr-TR" sz="3200" b="1" i="0" dirty="0">
                <a:solidFill>
                  <a:srgbClr val="141414"/>
                </a:solidFill>
                <a:effectLst/>
                <a:latin typeface="Calibri" panose="020F0502020204030204" pitchFamily="34" charset="0"/>
                <a:cs typeface="Calibri" panose="020F0502020204030204" pitchFamily="34" charset="0"/>
              </a:rPr>
              <a:t>Yaşam Tarzı Değişiklikleri</a:t>
            </a:r>
            <a:endParaRPr lang="tr-TR" sz="3200" b="0" i="0" dirty="0">
              <a:solidFill>
                <a:srgbClr val="141414"/>
              </a:solidFill>
              <a:effectLst/>
              <a:latin typeface="Calibri" panose="020F0502020204030204" pitchFamily="34" charset="0"/>
              <a:cs typeface="Calibri" panose="020F0502020204030204" pitchFamily="34" charset="0"/>
            </a:endParaRPr>
          </a:p>
          <a:p>
            <a:endParaRPr lang="tr-TR" sz="3200" b="1" dirty="0">
              <a:latin typeface="Calibri" panose="020F0502020204030204" pitchFamily="34"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p:txBody>
      </p:sp>
      <p:sp>
        <p:nvSpPr>
          <p:cNvPr id="4" name="Başlık 1">
            <a:extLst>
              <a:ext uri="{FF2B5EF4-FFF2-40B4-BE49-F238E27FC236}">
                <a16:creationId xmlns:a16="http://schemas.microsoft.com/office/drawing/2014/main" id="{239A03D3-BA3F-0579-0A5D-59E22AC2413F}"/>
              </a:ext>
            </a:extLst>
          </p:cNvPr>
          <p:cNvSpPr>
            <a:spLocks noGrp="1"/>
          </p:cNvSpPr>
          <p:nvPr>
            <p:ph type="title"/>
          </p:nvPr>
        </p:nvSpPr>
        <p:spPr>
          <a:xfrm>
            <a:off x="1371600" y="685800"/>
            <a:ext cx="9601200" cy="1485900"/>
          </a:xfrm>
        </p:spPr>
        <p:txBody>
          <a:bodyPr>
            <a:normAutofit/>
          </a:bodyPr>
          <a:lstStyle/>
          <a:p>
            <a:r>
              <a:rPr lang="tr-TR" dirty="0">
                <a:solidFill>
                  <a:schemeClr val="tx1"/>
                </a:solidFill>
                <a:latin typeface="Calibri" panose="020F0502020204030204" pitchFamily="34" charset="0"/>
                <a:cs typeface="Calibri" panose="020F0502020204030204" pitchFamily="34" charset="0"/>
              </a:rPr>
              <a:t>TEDAVİ</a:t>
            </a:r>
            <a:r>
              <a:rPr lang="tr-TR" sz="4000" dirty="0">
                <a:solidFill>
                  <a:schemeClr val="tx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69066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07" name="Rectangle 4106">
            <a:extLst>
              <a:ext uri="{FF2B5EF4-FFF2-40B4-BE49-F238E27FC236}">
                <a16:creationId xmlns:a16="http://schemas.microsoft.com/office/drawing/2014/main" id="{B9F89C22-0475-4427-B7C8-0269AD40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55FD5853-FA66-7879-F8DE-8F46C1598856}"/>
              </a:ext>
            </a:extLst>
          </p:cNvPr>
          <p:cNvSpPr>
            <a:spLocks noGrp="1"/>
          </p:cNvSpPr>
          <p:nvPr>
            <p:ph idx="1"/>
          </p:nvPr>
        </p:nvSpPr>
        <p:spPr>
          <a:xfrm>
            <a:off x="1023562" y="2103120"/>
            <a:ext cx="5925878" cy="3581400"/>
          </a:xfrm>
        </p:spPr>
        <p:txBody>
          <a:bodyPr>
            <a:noAutofit/>
          </a:bodyPr>
          <a:lstStyle/>
          <a:p>
            <a:r>
              <a:rPr lang="tr-TR" sz="2400" b="0" i="0" dirty="0">
                <a:effectLst/>
                <a:latin typeface="Calibri" panose="020F0502020204030204" pitchFamily="34" charset="0"/>
                <a:cs typeface="Calibri" panose="020F0502020204030204" pitchFamily="34" charset="0"/>
              </a:rPr>
              <a:t>Bilişsel Davranışçı Terapi (BDT) insanların </a:t>
            </a:r>
            <a:r>
              <a:rPr lang="tr-TR" sz="2400" i="0" dirty="0">
                <a:effectLst/>
                <a:latin typeface="Calibri" panose="020F0502020204030204" pitchFamily="34" charset="0"/>
                <a:cs typeface="Calibri" panose="020F0502020204030204" pitchFamily="34" charset="0"/>
              </a:rPr>
              <a:t>duygular</a:t>
            </a:r>
            <a:r>
              <a:rPr lang="tr-TR" sz="2400" b="0" i="0" dirty="0">
                <a:effectLst/>
                <a:latin typeface="Calibri" panose="020F0502020204030204" pitchFamily="34" charset="0"/>
                <a:cs typeface="Calibri" panose="020F0502020204030204" pitchFamily="34" charset="0"/>
              </a:rPr>
              <a:t>ının iyileşmesi içi</a:t>
            </a:r>
            <a:r>
              <a:rPr lang="tr-TR" sz="2400" dirty="0">
                <a:latin typeface="Calibri" panose="020F0502020204030204" pitchFamily="34" charset="0"/>
                <a:cs typeface="Calibri" panose="020F0502020204030204" pitchFamily="34" charset="0"/>
              </a:rPr>
              <a:t>n,</a:t>
            </a:r>
            <a:r>
              <a:rPr lang="tr-TR" sz="2400" b="0" i="0" dirty="0">
                <a:effectLst/>
                <a:latin typeface="Calibri" panose="020F0502020204030204" pitchFamily="34" charset="0"/>
                <a:cs typeface="Calibri" panose="020F0502020204030204" pitchFamily="34" charset="0"/>
              </a:rPr>
              <a:t> olaylar ve durumlar karşısında gösterdikleri </a:t>
            </a:r>
            <a:r>
              <a:rPr lang="tr-TR" sz="2400" i="0" dirty="0">
                <a:effectLst/>
                <a:latin typeface="Calibri" panose="020F0502020204030204" pitchFamily="34" charset="0"/>
                <a:cs typeface="Calibri" panose="020F0502020204030204" pitchFamily="34" charset="0"/>
              </a:rPr>
              <a:t>davranış ve düşünceleri</a:t>
            </a:r>
            <a:r>
              <a:rPr lang="tr-TR" sz="2400" b="0" i="0" dirty="0">
                <a:effectLst/>
                <a:latin typeface="Calibri" panose="020F0502020204030204" pitchFamily="34" charset="0"/>
                <a:cs typeface="Calibri" panose="020F0502020204030204" pitchFamily="34" charset="0"/>
              </a:rPr>
              <a:t> ele alarak, bunların değişmesini sağlayarak işlerlik gösteren bir psikoterapi çeşididir. </a:t>
            </a:r>
          </a:p>
          <a:p>
            <a:r>
              <a:rPr lang="tr-TR" sz="2400" b="0" i="0" dirty="0">
                <a:effectLst/>
                <a:latin typeface="Calibri" panose="020F0502020204030204" pitchFamily="34" charset="0"/>
                <a:cs typeface="Calibri" panose="020F0502020204030204" pitchFamily="34" charset="0"/>
              </a:rPr>
              <a:t>BDT tedavisi ile hedef; bir durum veya olay karşısında faydası dokunmayan düşünce ve davranışların farkındalığına varılması bunların değişmesi bu sayede de duyguların iyileştirmesini sağlamaktır.</a:t>
            </a:r>
          </a:p>
          <a:p>
            <a:endParaRPr lang="tr-TR" sz="2400" b="0" i="0" dirty="0">
              <a:effectLst/>
              <a:latin typeface="Calibri" panose="020F0502020204030204" pitchFamily="34" charset="0"/>
              <a:cs typeface="Calibri" panose="020F0502020204030204" pitchFamily="34" charset="0"/>
            </a:endParaRPr>
          </a:p>
          <a:p>
            <a:endParaRPr lang="tr-TR" sz="2400" b="0" i="0" dirty="0">
              <a:effectLst/>
              <a:latin typeface="Calibri" panose="020F0502020204030204" pitchFamily="34" charset="0"/>
              <a:cs typeface="Calibri" panose="020F0502020204030204" pitchFamily="34" charset="0"/>
            </a:endParaRPr>
          </a:p>
          <a:p>
            <a:endParaRPr lang="tr-TR" sz="2400" dirty="0">
              <a:latin typeface="Calibri" panose="020F0502020204030204" pitchFamily="34" charset="0"/>
              <a:cs typeface="Calibri" panose="020F0502020204030204" pitchFamily="34" charset="0"/>
            </a:endParaRPr>
          </a:p>
        </p:txBody>
      </p:sp>
      <p:pic>
        <p:nvPicPr>
          <p:cNvPr id="4102" name="Picture 6" descr="Bilişsel Davranışçı Terapi – Prof. Dr. Ali Keyvan | Psikiyatrist | İstanbul">
            <a:extLst>
              <a:ext uri="{FF2B5EF4-FFF2-40B4-BE49-F238E27FC236}">
                <a16:creationId xmlns:a16="http://schemas.microsoft.com/office/drawing/2014/main" id="{6295CB04-7BDD-0BE6-5B73-2EE69DC0E7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23552" y="2286000"/>
            <a:ext cx="4217402" cy="3542618"/>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a:extLst>
              <a:ext uri="{FF2B5EF4-FFF2-40B4-BE49-F238E27FC236}">
                <a16:creationId xmlns:a16="http://schemas.microsoft.com/office/drawing/2014/main" id="{C82F3C43-D17D-A5D8-A203-84774DF91135}"/>
              </a:ext>
            </a:extLst>
          </p:cNvPr>
          <p:cNvSpPr txBox="1"/>
          <p:nvPr/>
        </p:nvSpPr>
        <p:spPr>
          <a:xfrm>
            <a:off x="1325948" y="1029382"/>
            <a:ext cx="6097604" cy="553998"/>
          </a:xfrm>
          <a:prstGeom prst="rect">
            <a:avLst/>
          </a:prstGeom>
          <a:noFill/>
        </p:spPr>
        <p:txBody>
          <a:bodyPr wrap="square">
            <a:spAutoFit/>
          </a:bodyPr>
          <a:lstStyle/>
          <a:p>
            <a:r>
              <a:rPr lang="tr-TR" sz="3000"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Bilişsel-davranışçı terapi</a:t>
            </a:r>
          </a:p>
        </p:txBody>
      </p:sp>
    </p:spTree>
    <p:extLst>
      <p:ext uri="{BB962C8B-B14F-4D97-AF65-F5344CB8AC3E}">
        <p14:creationId xmlns:p14="http://schemas.microsoft.com/office/powerpoint/2010/main" val="40933538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83D6CF5-AE12-44D1-A4CD-2CAC0AF4E2EA}"/>
              </a:ext>
            </a:extLst>
          </p:cNvPr>
          <p:cNvSpPr>
            <a:spLocks noGrp="1"/>
          </p:cNvSpPr>
          <p:nvPr>
            <p:ph idx="1"/>
          </p:nvPr>
        </p:nvSpPr>
        <p:spPr>
          <a:xfrm>
            <a:off x="1295400" y="1737360"/>
            <a:ext cx="9601200" cy="3581400"/>
          </a:xfrm>
        </p:spPr>
        <p:txBody>
          <a:bodyPr/>
          <a:lstStyle/>
          <a:p>
            <a:r>
              <a:rPr lang="tr-TR" sz="2400" b="0" i="0" dirty="0">
                <a:solidFill>
                  <a:schemeClr val="tx1">
                    <a:lumMod val="95000"/>
                  </a:schemeClr>
                </a:solidFill>
                <a:effectLst/>
                <a:latin typeface="Calibri" panose="020F0502020204030204" pitchFamily="34" charset="0"/>
                <a:cs typeface="Calibri" panose="020F0502020204030204" pitchFamily="34" charset="0"/>
              </a:rPr>
              <a:t>Terapide olay-duygu-düşünce-davranış etkileşiminin farkındalığı, kişinin tedavi tamamlandıktan sonra da olaylar karşısında benzer olumsuz duyguları yaşamasına engel olur veya şiddetini azaltır. </a:t>
            </a:r>
          </a:p>
          <a:p>
            <a:r>
              <a:rPr lang="tr-TR" sz="2400" b="0" i="0" dirty="0">
                <a:solidFill>
                  <a:schemeClr val="tx1">
                    <a:lumMod val="95000"/>
                  </a:schemeClr>
                </a:solidFill>
                <a:effectLst/>
                <a:latin typeface="Calibri" panose="020F0502020204030204" pitchFamily="34" charset="0"/>
                <a:cs typeface="Calibri" panose="020F0502020204030204" pitchFamily="34" charset="0"/>
              </a:rPr>
              <a:t>BDT sınırları olan, belli bir düzende ilerlemesi gereken, seans dışında davranış düşünce kaydının tutulduğu, zaman zaman davranışsal deneylerin yapıldığı bir terapi yöntemidir. </a:t>
            </a:r>
          </a:p>
          <a:p>
            <a:endParaRPr lang="tr-TR" dirty="0"/>
          </a:p>
        </p:txBody>
      </p:sp>
    </p:spTree>
    <p:extLst>
      <p:ext uri="{BB962C8B-B14F-4D97-AF65-F5344CB8AC3E}">
        <p14:creationId xmlns:p14="http://schemas.microsoft.com/office/powerpoint/2010/main" val="1146491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05E09E0-FC0E-43B0-8C28-8E8E0857FF00}"/>
              </a:ext>
            </a:extLst>
          </p:cNvPr>
          <p:cNvSpPr>
            <a:spLocks noGrp="1"/>
          </p:cNvSpPr>
          <p:nvPr>
            <p:ph idx="1"/>
          </p:nvPr>
        </p:nvSpPr>
        <p:spPr>
          <a:xfrm>
            <a:off x="1295400" y="1766236"/>
            <a:ext cx="9885630" cy="3581400"/>
          </a:xfrm>
        </p:spPr>
        <p:txBody>
          <a:bodyPr>
            <a:normAutofit/>
          </a:bodyPr>
          <a:lstStyle/>
          <a:p>
            <a:pPr algn="l" rtl="0" fontAlgn="base"/>
            <a:r>
              <a:rPr lang="tr-TR" sz="2400" b="0" i="0" dirty="0">
                <a:solidFill>
                  <a:schemeClr val="tx1">
                    <a:lumMod val="95000"/>
                  </a:schemeClr>
                </a:solidFill>
                <a:effectLst/>
                <a:latin typeface="Calibri" panose="020F0502020204030204" pitchFamily="34" charset="0"/>
                <a:cs typeface="Calibri" panose="020F0502020204030204" pitchFamily="34" charset="0"/>
              </a:rPr>
              <a:t>Hafif şiddetteki depresyon ve </a:t>
            </a:r>
            <a:r>
              <a:rPr lang="tr-TR" sz="2400" b="0" i="0" dirty="0" err="1">
                <a:solidFill>
                  <a:schemeClr val="tx1">
                    <a:lumMod val="95000"/>
                  </a:schemeClr>
                </a:solidFill>
                <a:effectLst/>
                <a:latin typeface="Calibri" panose="020F0502020204030204" pitchFamily="34" charset="0"/>
                <a:cs typeface="Calibri" panose="020F0502020204030204" pitchFamily="34" charset="0"/>
              </a:rPr>
              <a:t>anksiyete</a:t>
            </a:r>
            <a:r>
              <a:rPr lang="tr-TR" sz="2400" b="0" i="0" dirty="0">
                <a:solidFill>
                  <a:schemeClr val="tx1">
                    <a:lumMod val="95000"/>
                  </a:schemeClr>
                </a:solidFill>
                <a:effectLst/>
                <a:latin typeface="Calibri" panose="020F0502020204030204" pitchFamily="34" charset="0"/>
                <a:cs typeface="Calibri" panose="020F0502020204030204" pitchFamily="34" charset="0"/>
              </a:rPr>
              <a:t> bozukluklarında ilaç kullanımından önce BDT uygulanması önerilir. </a:t>
            </a:r>
          </a:p>
          <a:p>
            <a:pPr algn="l" rtl="0" fontAlgn="base"/>
            <a:r>
              <a:rPr lang="tr-TR" sz="2400" b="0" i="0" dirty="0">
                <a:solidFill>
                  <a:schemeClr val="tx1">
                    <a:lumMod val="95000"/>
                  </a:schemeClr>
                </a:solidFill>
                <a:effectLst/>
                <a:latin typeface="Calibri" panose="020F0502020204030204" pitchFamily="34" charset="0"/>
                <a:cs typeface="Calibri" panose="020F0502020204030204" pitchFamily="34" charset="0"/>
              </a:rPr>
              <a:t>Orta şiddetteki </a:t>
            </a:r>
            <a:r>
              <a:rPr lang="tr-TR" sz="2400" b="0" i="0" dirty="0" err="1">
                <a:solidFill>
                  <a:schemeClr val="tx1">
                    <a:lumMod val="95000"/>
                  </a:schemeClr>
                </a:solidFill>
                <a:effectLst/>
                <a:latin typeface="Calibri" panose="020F0502020204030204" pitchFamily="34" charset="0"/>
                <a:cs typeface="Calibri" panose="020F0502020204030204" pitchFamily="34" charset="0"/>
              </a:rPr>
              <a:t>anksiyete</a:t>
            </a:r>
            <a:r>
              <a:rPr lang="tr-TR" sz="2400" b="0" i="0" dirty="0">
                <a:solidFill>
                  <a:schemeClr val="tx1">
                    <a:lumMod val="95000"/>
                  </a:schemeClr>
                </a:solidFill>
                <a:effectLst/>
                <a:latin typeface="Calibri" panose="020F0502020204030204" pitchFamily="34" charset="0"/>
                <a:cs typeface="Calibri" panose="020F0502020204030204" pitchFamily="34" charset="0"/>
              </a:rPr>
              <a:t> bozuklukları ve depresyonda, hasta ve hekimin birlikte karar vermesi uygun olacaktır. </a:t>
            </a:r>
          </a:p>
          <a:p>
            <a:pPr algn="l" rtl="0" fontAlgn="base"/>
            <a:r>
              <a:rPr lang="tr-TR" sz="2400" b="0" i="0" dirty="0">
                <a:solidFill>
                  <a:schemeClr val="tx1">
                    <a:lumMod val="95000"/>
                  </a:schemeClr>
                </a:solidFill>
                <a:effectLst/>
                <a:latin typeface="Calibri" panose="020F0502020204030204" pitchFamily="34" charset="0"/>
                <a:cs typeface="Calibri" panose="020F0502020204030204" pitchFamily="34" charset="0"/>
              </a:rPr>
              <a:t>Ağır şiddetteki vakalarda ilaç tedavisi uygulanması gerekir, uygun durumlarda tedaviye BDT eklenir. </a:t>
            </a:r>
          </a:p>
          <a:p>
            <a:pPr algn="l" rtl="0" fontAlgn="base"/>
            <a:r>
              <a:rPr lang="tr-TR" sz="2400" b="0" i="0" dirty="0">
                <a:solidFill>
                  <a:schemeClr val="tx1">
                    <a:lumMod val="95000"/>
                  </a:schemeClr>
                </a:solidFill>
                <a:effectLst/>
                <a:latin typeface="Calibri" panose="020F0502020204030204" pitchFamily="34" charset="0"/>
                <a:cs typeface="Calibri" panose="020F0502020204030204" pitchFamily="34" charset="0"/>
              </a:rPr>
              <a:t>BDT'nin ilaç tedavisine olan temel üstünlüğü ise </a:t>
            </a:r>
            <a:r>
              <a:rPr lang="tr-TR" sz="2400" b="0" i="0" dirty="0" err="1">
                <a:solidFill>
                  <a:schemeClr val="tx1">
                    <a:lumMod val="95000"/>
                  </a:schemeClr>
                </a:solidFill>
                <a:effectLst/>
                <a:latin typeface="Calibri" panose="020F0502020204030204" pitchFamily="34" charset="0"/>
                <a:cs typeface="Calibri" panose="020F0502020204030204" pitchFamily="34" charset="0"/>
              </a:rPr>
              <a:t>nüks</a:t>
            </a:r>
            <a:r>
              <a:rPr lang="tr-TR" sz="2400" b="0" i="0" dirty="0">
                <a:solidFill>
                  <a:schemeClr val="tx1">
                    <a:lumMod val="95000"/>
                  </a:schemeClr>
                </a:solidFill>
                <a:effectLst/>
                <a:latin typeface="Calibri" panose="020F0502020204030204" pitchFamily="34" charset="0"/>
                <a:cs typeface="Calibri" panose="020F0502020204030204" pitchFamily="34" charset="0"/>
              </a:rPr>
              <a:t>/yineleme oranlarının daha düşük olmasıdır. </a:t>
            </a:r>
          </a:p>
          <a:p>
            <a:endParaRPr lang="tr-T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14896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a:extLst>
              <a:ext uri="{FF2B5EF4-FFF2-40B4-BE49-F238E27FC236}">
                <a16:creationId xmlns:a16="http://schemas.microsoft.com/office/drawing/2014/main" id="{2DEADD89-77B6-FEF1-35AB-88F4B64372F3}"/>
              </a:ext>
            </a:extLst>
          </p:cNvPr>
          <p:cNvSpPr txBox="1">
            <a:spLocks/>
          </p:cNvSpPr>
          <p:nvPr/>
        </p:nvSpPr>
        <p:spPr>
          <a:xfrm>
            <a:off x="1218052" y="1043845"/>
            <a:ext cx="5222821" cy="4351338"/>
          </a:xfrm>
          <a:prstGeom prst="rect">
            <a:avLst/>
          </a:prstGeom>
        </p:spPr>
        <p:txBody>
          <a:bodyPr vert="horz" lIns="91440" tIns="45720" rIns="91440" bIns="45720" rtlCol="0">
            <a:normAutofit fontScale="2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endParaRPr lang="tr-TR" dirty="0">
              <a:latin typeface="Calibri" panose="020F0502020204030204" pitchFamily="34" charset="0"/>
              <a:cs typeface="Calibri" panose="020F0502020204030204" pitchFamily="34" charset="0"/>
            </a:endParaRPr>
          </a:p>
          <a:p>
            <a:endParaRPr lang="tr-TR" sz="5900" dirty="0">
              <a:latin typeface="Calibri" panose="020F0502020204030204" pitchFamily="34" charset="0"/>
              <a:cs typeface="Calibri" panose="020F0502020204030204" pitchFamily="34" charset="0"/>
            </a:endParaRPr>
          </a:p>
          <a:p>
            <a:pPr>
              <a:buFont typeface="Wingdings" panose="05000000000000000000" pitchFamily="2" charset="2"/>
              <a:buChar char="Ø"/>
            </a:pPr>
            <a:r>
              <a:rPr lang="tr-TR" sz="9600" dirty="0">
                <a:latin typeface="Calibri" panose="020F0502020204030204" pitchFamily="34" charset="0"/>
                <a:cs typeface="Calibri" panose="020F0502020204030204" pitchFamily="34" charset="0"/>
              </a:rPr>
              <a:t>  Benzodiazepin</a:t>
            </a:r>
            <a:r>
              <a:rPr lang="tr-TR" sz="8000" dirty="0">
                <a:latin typeface="Calibri" panose="020F0502020204030204" pitchFamily="34" charset="0"/>
                <a:cs typeface="Calibri" panose="020F0502020204030204" pitchFamily="34" charset="0"/>
              </a:rPr>
              <a:t>(</a:t>
            </a:r>
            <a:r>
              <a:rPr lang="tr-TR" sz="8000" dirty="0" err="1">
                <a:latin typeface="Calibri" panose="020F0502020204030204" pitchFamily="34" charset="0"/>
                <a:cs typeface="Calibri" panose="020F0502020204030204" pitchFamily="34" charset="0"/>
              </a:rPr>
              <a:t>diazepam,lorazepam</a:t>
            </a:r>
            <a:r>
              <a:rPr lang="tr-TR" sz="8000" dirty="0">
                <a:latin typeface="Calibri" panose="020F0502020204030204" pitchFamily="34" charset="0"/>
                <a:cs typeface="Calibri" panose="020F0502020204030204" pitchFamily="34" charset="0"/>
              </a:rPr>
              <a:t>)</a:t>
            </a:r>
          </a:p>
          <a:p>
            <a:pPr>
              <a:buFont typeface="Wingdings" panose="05000000000000000000" pitchFamily="2" charset="2"/>
              <a:buChar char="Ø"/>
            </a:pPr>
            <a:endParaRPr lang="tr-TR" sz="8000" dirty="0">
              <a:latin typeface="Calibri" panose="020F0502020204030204" pitchFamily="34" charset="0"/>
              <a:cs typeface="Calibri" panose="020F0502020204030204" pitchFamily="34" charset="0"/>
            </a:endParaRPr>
          </a:p>
          <a:p>
            <a:pPr>
              <a:buFont typeface="Wingdings" panose="05000000000000000000" pitchFamily="2" charset="2"/>
              <a:buChar char="Ø"/>
            </a:pPr>
            <a:r>
              <a:rPr lang="tr-TR" sz="9600" dirty="0">
                <a:latin typeface="Calibri" panose="020F0502020204030204" pitchFamily="34" charset="0"/>
                <a:cs typeface="Calibri" panose="020F0502020204030204" pitchFamily="34" charset="0"/>
              </a:rPr>
              <a:t>  SSRI </a:t>
            </a:r>
            <a:r>
              <a:rPr lang="tr-TR" sz="8000" dirty="0">
                <a:latin typeface="Calibri" panose="020F0502020204030204" pitchFamily="34" charset="0"/>
                <a:cs typeface="Calibri" panose="020F0502020204030204" pitchFamily="34" charset="0"/>
              </a:rPr>
              <a:t>(</a:t>
            </a:r>
            <a:r>
              <a:rPr lang="tr-TR" sz="8000" b="0" i="1" strike="noStrike" dirty="0" err="1">
                <a:effectLst/>
                <a:latin typeface="Calibri" panose="020F0502020204030204" pitchFamily="34" charset="0"/>
                <a:cs typeface="Calibri" panose="020F0502020204030204" pitchFamily="34" charset="0"/>
              </a:rPr>
              <a:t>paroksetin</a:t>
            </a:r>
            <a:r>
              <a:rPr lang="tr-TR" sz="8000" b="0" i="1" dirty="0" err="1">
                <a:effectLst/>
                <a:latin typeface="Calibri" panose="020F0502020204030204" pitchFamily="34" charset="0"/>
                <a:cs typeface="Calibri" panose="020F0502020204030204" pitchFamily="34" charset="0"/>
              </a:rPr>
              <a:t>,</a:t>
            </a:r>
            <a:r>
              <a:rPr lang="tr-TR" sz="8000" b="0" i="1" strike="noStrike" dirty="0" err="1">
                <a:effectLst/>
                <a:latin typeface="Calibri" panose="020F0502020204030204" pitchFamily="34" charset="0"/>
                <a:cs typeface="Calibri" panose="020F0502020204030204" pitchFamily="34" charset="0"/>
              </a:rPr>
              <a:t>sertralin</a:t>
            </a:r>
            <a:r>
              <a:rPr lang="tr-TR" sz="8000" b="0" i="1" dirty="0" err="1">
                <a:effectLst/>
                <a:latin typeface="Calibri" panose="020F0502020204030204" pitchFamily="34" charset="0"/>
                <a:cs typeface="Calibri" panose="020F0502020204030204" pitchFamily="34" charset="0"/>
              </a:rPr>
              <a:t>,es</a:t>
            </a:r>
            <a:r>
              <a:rPr lang="tr-TR" sz="8000" b="0" i="1" strike="noStrike" dirty="0" err="1">
                <a:effectLst/>
                <a:latin typeface="Calibri" panose="020F0502020204030204" pitchFamily="34" charset="0"/>
                <a:cs typeface="Calibri" panose="020F0502020204030204" pitchFamily="34" charset="0"/>
              </a:rPr>
              <a:t>sitalopram</a:t>
            </a:r>
            <a:r>
              <a:rPr lang="tr-TR" sz="8000" i="1" dirty="0">
                <a:latin typeface="Calibri" panose="020F0502020204030204" pitchFamily="34" charset="0"/>
                <a:cs typeface="Calibri" panose="020F0502020204030204" pitchFamily="34" charset="0"/>
              </a:rPr>
              <a:t>)</a:t>
            </a:r>
          </a:p>
          <a:p>
            <a:pPr marL="0" indent="0">
              <a:buNone/>
            </a:pPr>
            <a:endParaRPr lang="tr-TR" sz="8000" dirty="0">
              <a:latin typeface="Calibri" panose="020F0502020204030204" pitchFamily="34" charset="0"/>
              <a:cs typeface="Calibri" panose="020F0502020204030204" pitchFamily="34" charset="0"/>
            </a:endParaRPr>
          </a:p>
          <a:p>
            <a:pPr>
              <a:buFont typeface="Wingdings" panose="05000000000000000000" pitchFamily="2" charset="2"/>
              <a:buChar char="Ø"/>
            </a:pPr>
            <a:r>
              <a:rPr lang="tr-TR" sz="9600" dirty="0">
                <a:latin typeface="Calibri" panose="020F0502020204030204" pitchFamily="34" charset="0"/>
                <a:cs typeface="Calibri" panose="020F0502020204030204" pitchFamily="34" charset="0"/>
              </a:rPr>
              <a:t>  TSA </a:t>
            </a:r>
            <a:r>
              <a:rPr lang="tr-TR" sz="8000" dirty="0">
                <a:latin typeface="Calibri" panose="020F0502020204030204" pitchFamily="34" charset="0"/>
                <a:cs typeface="Calibri" panose="020F0502020204030204" pitchFamily="34" charset="0"/>
              </a:rPr>
              <a:t>(</a:t>
            </a:r>
            <a:r>
              <a:rPr lang="tr-TR" sz="8000" dirty="0" err="1">
                <a:latin typeface="Calibri" panose="020F0502020204030204" pitchFamily="34" charset="0"/>
                <a:cs typeface="Calibri" panose="020F0502020204030204" pitchFamily="34" charset="0"/>
              </a:rPr>
              <a:t>amitriptilin,klomipramin</a:t>
            </a:r>
            <a:r>
              <a:rPr lang="tr-TR" sz="8000" dirty="0">
                <a:latin typeface="Calibri" panose="020F0502020204030204" pitchFamily="34" charset="0"/>
                <a:cs typeface="Calibri" panose="020F0502020204030204" pitchFamily="34" charset="0"/>
              </a:rPr>
              <a:t>)</a:t>
            </a:r>
          </a:p>
          <a:p>
            <a:pPr marL="0" indent="0">
              <a:buNone/>
            </a:pPr>
            <a:endParaRPr lang="tr-TR" sz="8000" dirty="0">
              <a:latin typeface="Calibri" panose="020F0502020204030204" pitchFamily="34" charset="0"/>
              <a:cs typeface="Calibri" panose="020F0502020204030204" pitchFamily="34" charset="0"/>
            </a:endParaRPr>
          </a:p>
          <a:p>
            <a:pPr>
              <a:buFont typeface="Wingdings" panose="05000000000000000000" pitchFamily="2" charset="2"/>
              <a:buChar char="Ø"/>
            </a:pPr>
            <a:r>
              <a:rPr lang="tr-TR" sz="9600" dirty="0">
                <a:latin typeface="Calibri" panose="020F0502020204030204" pitchFamily="34" charset="0"/>
                <a:cs typeface="Calibri" panose="020F0502020204030204" pitchFamily="34" charset="0"/>
              </a:rPr>
              <a:t>  SNRI </a:t>
            </a:r>
            <a:r>
              <a:rPr lang="tr-TR" sz="8000" dirty="0">
                <a:solidFill>
                  <a:schemeClr val="tx1"/>
                </a:solidFill>
                <a:latin typeface="Calibri" panose="020F0502020204030204" pitchFamily="34" charset="0"/>
                <a:cs typeface="Calibri" panose="020F0502020204030204" pitchFamily="34" charset="0"/>
              </a:rPr>
              <a:t>(</a:t>
            </a:r>
            <a:r>
              <a:rPr lang="tr-TR" sz="8000" b="0" i="0" u="none" strike="noStrike">
                <a:solidFill>
                  <a:schemeClr val="tx1"/>
                </a:solidFill>
                <a:effectLst/>
                <a:latin typeface="Calibri" panose="020F0502020204030204" pitchFamily="34" charset="0"/>
                <a:cs typeface="Calibri" panose="020F0502020204030204" pitchFamily="34" charset="0"/>
              </a:rPr>
              <a:t>venlafaksin</a:t>
            </a:r>
            <a:r>
              <a:rPr lang="tr-TR" sz="8000" b="0" i="0" u="none" strike="noStrike" dirty="0" err="1">
                <a:solidFill>
                  <a:schemeClr val="tx1"/>
                </a:solidFill>
                <a:effectLst/>
                <a:latin typeface="Calibri" panose="020F0502020204030204" pitchFamily="34" charset="0"/>
                <a:cs typeface="Calibri" panose="020F0502020204030204" pitchFamily="34" charset="0"/>
              </a:rPr>
              <a:t>,duloksetin</a:t>
            </a:r>
            <a:r>
              <a:rPr lang="tr-TR" sz="8000" u="none" strike="noStrike" dirty="0">
                <a:solidFill>
                  <a:schemeClr val="tx1"/>
                </a:solidFill>
                <a:latin typeface="Calibri" panose="020F0502020204030204" pitchFamily="34" charset="0"/>
                <a:cs typeface="Calibri" panose="020F0502020204030204" pitchFamily="34" charset="0"/>
              </a:rPr>
              <a:t>)</a:t>
            </a:r>
          </a:p>
          <a:p>
            <a:pPr marL="0" indent="0">
              <a:buNone/>
            </a:pPr>
            <a:endParaRPr lang="tr-TR" sz="8000"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Ø"/>
            </a:pPr>
            <a:r>
              <a:rPr lang="tr-TR" sz="9600" dirty="0">
                <a:latin typeface="Calibri" panose="020F0502020204030204" pitchFamily="34" charset="0"/>
                <a:cs typeface="Calibri" panose="020F0502020204030204" pitchFamily="34" charset="0"/>
              </a:rPr>
              <a:t>  Beta </a:t>
            </a:r>
            <a:r>
              <a:rPr lang="tr-TR" sz="9600" dirty="0" err="1">
                <a:latin typeface="Calibri" panose="020F0502020204030204" pitchFamily="34" charset="0"/>
                <a:cs typeface="Calibri" panose="020F0502020204030204" pitchFamily="34" charset="0"/>
              </a:rPr>
              <a:t>bloker</a:t>
            </a:r>
            <a:r>
              <a:rPr lang="tr-TR" sz="9600" dirty="0">
                <a:latin typeface="Calibri" panose="020F0502020204030204" pitchFamily="34" charset="0"/>
                <a:cs typeface="Calibri" panose="020F0502020204030204" pitchFamily="34" charset="0"/>
              </a:rPr>
              <a:t> </a:t>
            </a:r>
            <a:r>
              <a:rPr lang="tr-TR" sz="8000" dirty="0">
                <a:latin typeface="Calibri" panose="020F0502020204030204" pitchFamily="34" charset="0"/>
                <a:cs typeface="Calibri" panose="020F0502020204030204" pitchFamily="34" charset="0"/>
              </a:rPr>
              <a:t>(</a:t>
            </a:r>
            <a:r>
              <a:rPr lang="tr-TR" sz="8000" dirty="0" err="1">
                <a:latin typeface="Calibri" panose="020F0502020204030204" pitchFamily="34" charset="0"/>
                <a:cs typeface="Calibri" panose="020F0502020204030204" pitchFamily="34" charset="0"/>
              </a:rPr>
              <a:t>propranolol</a:t>
            </a:r>
            <a:r>
              <a:rPr lang="tr-TR" sz="8000" dirty="0">
                <a:latin typeface="Calibri" panose="020F0502020204030204" pitchFamily="34" charset="0"/>
                <a:cs typeface="Calibri" panose="020F0502020204030204" pitchFamily="34" charset="0"/>
              </a:rPr>
              <a:t>)</a:t>
            </a:r>
          </a:p>
          <a:p>
            <a:pPr marL="0" indent="0">
              <a:buNone/>
            </a:pPr>
            <a:endParaRPr lang="tr-TR" sz="8000" dirty="0">
              <a:latin typeface="Calibri" panose="020F0502020204030204" pitchFamily="34" charset="0"/>
              <a:cs typeface="Calibri" panose="020F0502020204030204" pitchFamily="34" charset="0"/>
            </a:endParaRPr>
          </a:p>
          <a:p>
            <a:pPr>
              <a:buFont typeface="Wingdings" panose="05000000000000000000" pitchFamily="2" charset="2"/>
              <a:buChar char="Ø"/>
            </a:pPr>
            <a:r>
              <a:rPr lang="tr-TR" sz="9600" dirty="0">
                <a:latin typeface="Calibri" panose="020F0502020204030204" pitchFamily="34" charset="0"/>
                <a:cs typeface="Calibri" panose="020F0502020204030204" pitchFamily="34" charset="0"/>
              </a:rPr>
              <a:t>  </a:t>
            </a:r>
            <a:r>
              <a:rPr lang="tr-TR" sz="9600" dirty="0" err="1">
                <a:latin typeface="Calibri" panose="020F0502020204030204" pitchFamily="34" charset="0"/>
                <a:cs typeface="Calibri" panose="020F0502020204030204" pitchFamily="34" charset="0"/>
              </a:rPr>
              <a:t>Gabapentin</a:t>
            </a:r>
            <a:endParaRPr lang="tr-TR" sz="9600" dirty="0">
              <a:latin typeface="Calibri" panose="020F0502020204030204" pitchFamily="34" charset="0"/>
              <a:cs typeface="Calibri" panose="020F0502020204030204" pitchFamily="34" charset="0"/>
            </a:endParaRPr>
          </a:p>
          <a:p>
            <a:pPr marL="0" indent="0">
              <a:buFont typeface="Franklin Gothic Book" panose="020B0503020102020204" pitchFamily="34" charset="0"/>
              <a:buNone/>
            </a:pPr>
            <a:r>
              <a:rPr lang="tr-TR" dirty="0">
                <a:latin typeface="Calibri" panose="020F0502020204030204" pitchFamily="34" charset="0"/>
                <a:cs typeface="Calibri" panose="020F0502020204030204" pitchFamily="34" charset="0"/>
              </a:rPr>
              <a:t>  </a:t>
            </a:r>
          </a:p>
        </p:txBody>
      </p:sp>
      <p:pic>
        <p:nvPicPr>
          <p:cNvPr id="2050" name="Picture 2" descr="PAXERA 10 mg Film Tablet, 56 | Ali Raif Resmi Web Sitesi">
            <a:extLst>
              <a:ext uri="{FF2B5EF4-FFF2-40B4-BE49-F238E27FC236}">
                <a16:creationId xmlns:a16="http://schemas.microsoft.com/office/drawing/2014/main" id="{955BCC03-0C10-4EA3-8C9F-E947A28A5B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348" t="37420" r="21991" b="25862"/>
          <a:stretch/>
        </p:blipFill>
        <p:spPr bwMode="auto">
          <a:xfrm>
            <a:off x="7461744" y="1833890"/>
            <a:ext cx="1854899" cy="12261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azem nedir? Ne için ve nasıl kullanılır? Yan etkileri">
            <a:extLst>
              <a:ext uri="{FF2B5EF4-FFF2-40B4-BE49-F238E27FC236}">
                <a16:creationId xmlns:a16="http://schemas.microsoft.com/office/drawing/2014/main" id="{8ED6F2C2-2BB4-49A4-AB7F-BF9480C5DC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185" t="3018" r="22680" b="6162"/>
          <a:stretch/>
        </p:blipFill>
        <p:spPr bwMode="auto">
          <a:xfrm>
            <a:off x="6085617" y="729216"/>
            <a:ext cx="1489260" cy="116710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Laroxyl reçetesiz alınır mı – E Nabız Bilgi">
            <a:extLst>
              <a:ext uri="{FF2B5EF4-FFF2-40B4-BE49-F238E27FC236}">
                <a16:creationId xmlns:a16="http://schemas.microsoft.com/office/drawing/2014/main" id="{734E4F21-9EC5-497F-9C2A-EEF8755A167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583" t="14072" r="4479" b="8108"/>
          <a:stretch/>
        </p:blipFill>
        <p:spPr bwMode="auto">
          <a:xfrm>
            <a:off x="5613528" y="2834128"/>
            <a:ext cx="1394347" cy="922597"/>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Duxet 30mg 28 Kapsül | İlaçlar | Ürünler | Nobel">
            <a:extLst>
              <a:ext uri="{FF2B5EF4-FFF2-40B4-BE49-F238E27FC236}">
                <a16:creationId xmlns:a16="http://schemas.microsoft.com/office/drawing/2014/main" id="{FFEA346A-5868-4C7A-9C7A-993EBB588B5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387" t="10812" r="26414" b="7623"/>
          <a:stretch/>
        </p:blipFill>
        <p:spPr bwMode="auto">
          <a:xfrm>
            <a:off x="5104280" y="3980846"/>
            <a:ext cx="1383933" cy="102354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Dideral Nedir? Nasıl Kullanılır? 2025 | Antalya Terapi">
            <a:extLst>
              <a:ext uri="{FF2B5EF4-FFF2-40B4-BE49-F238E27FC236}">
                <a16:creationId xmlns:a16="http://schemas.microsoft.com/office/drawing/2014/main" id="{0EDF6AD3-B744-4C18-969E-04293BB1BA2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916" t="30375" r="18129" b="19519"/>
          <a:stretch/>
        </p:blipFill>
        <p:spPr bwMode="auto">
          <a:xfrm>
            <a:off x="7461744" y="4698263"/>
            <a:ext cx="1947943" cy="992248"/>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NEURONTİN Nedir, Niçin Kullanılır, Nasıl Kullanılır, Yan Etkileri Nelerdir?">
            <a:extLst>
              <a:ext uri="{FF2B5EF4-FFF2-40B4-BE49-F238E27FC236}">
                <a16:creationId xmlns:a16="http://schemas.microsoft.com/office/drawing/2014/main" id="{54C1F760-B2B1-454C-91CF-908F93FD150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5978" t="29913" r="11249" b="15478"/>
          <a:stretch/>
        </p:blipFill>
        <p:spPr bwMode="auto">
          <a:xfrm>
            <a:off x="4239375" y="5619304"/>
            <a:ext cx="2226784" cy="939939"/>
          </a:xfrm>
          <a:prstGeom prst="rect">
            <a:avLst/>
          </a:prstGeom>
          <a:noFill/>
          <a:extLst>
            <a:ext uri="{909E8E84-426E-40DD-AFC4-6F175D3DCCD1}">
              <a14:hiddenFill xmlns:a14="http://schemas.microsoft.com/office/drawing/2010/main">
                <a:solidFill>
                  <a:srgbClr val="FFFFFF"/>
                </a:solidFill>
              </a14:hiddenFill>
            </a:ext>
          </a:extLst>
        </p:spPr>
      </p:pic>
      <p:sp>
        <p:nvSpPr>
          <p:cNvPr id="8" name="Başlık 1">
            <a:extLst>
              <a:ext uri="{FF2B5EF4-FFF2-40B4-BE49-F238E27FC236}">
                <a16:creationId xmlns:a16="http://schemas.microsoft.com/office/drawing/2014/main" id="{2465892F-6B29-CF67-C93C-6146232A4259}"/>
              </a:ext>
            </a:extLst>
          </p:cNvPr>
          <p:cNvSpPr>
            <a:spLocks noGrp="1"/>
          </p:cNvSpPr>
          <p:nvPr>
            <p:ph type="title"/>
          </p:nvPr>
        </p:nvSpPr>
        <p:spPr>
          <a:xfrm>
            <a:off x="1640273" y="349754"/>
            <a:ext cx="9601200" cy="1485900"/>
          </a:xfrm>
        </p:spPr>
        <p:txBody>
          <a:bodyPr>
            <a:normAutofit fontScale="90000"/>
          </a:bodyPr>
          <a:lstStyle/>
          <a:p>
            <a:br>
              <a:rPr lang="tr-TR" sz="2800" b="1" dirty="0">
                <a:solidFill>
                  <a:srgbClr val="141414"/>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r>
              <a:rPr lang="tr-TR" sz="3600"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Medikal tedavi</a:t>
            </a:r>
            <a:br>
              <a:rPr lang="tr-TR" sz="4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tr-TR"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5308129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393C22F-5BD4-6653-0AB2-6DE3109D642F}"/>
              </a:ext>
            </a:extLst>
          </p:cNvPr>
          <p:cNvSpPr>
            <a:spLocks noGrp="1"/>
          </p:cNvSpPr>
          <p:nvPr>
            <p:ph idx="1"/>
          </p:nvPr>
        </p:nvSpPr>
        <p:spPr>
          <a:xfrm>
            <a:off x="1295400" y="1724685"/>
            <a:ext cx="9601200" cy="3581400"/>
          </a:xfrm>
        </p:spPr>
        <p:txBody>
          <a:bodyPr>
            <a:normAutofit/>
          </a:bodyPr>
          <a:lstStyle/>
          <a:p>
            <a:pPr>
              <a:lnSpc>
                <a:spcPct val="100000"/>
              </a:lnSpc>
              <a:spcBef>
                <a:spcPts val="0"/>
              </a:spcBef>
              <a:spcAft>
                <a:spcPts val="0"/>
              </a:spcAft>
              <a:defRPr/>
            </a:pPr>
            <a:r>
              <a:rPr lang="tr-TR" altLang="tr-TR" sz="2400" dirty="0">
                <a:latin typeface="Calibri" panose="020F0502020204030204" pitchFamily="34" charset="0"/>
                <a:cs typeface="Calibri" panose="020F0502020204030204" pitchFamily="34" charset="0"/>
              </a:rPr>
              <a:t>İlaç tedavisi, </a:t>
            </a:r>
            <a:r>
              <a:rPr lang="tr-TR" altLang="tr-TR" sz="2400" b="1" dirty="0">
                <a:latin typeface="Calibri" panose="020F0502020204030204" pitchFamily="34" charset="0"/>
                <a:cs typeface="Calibri" panose="020F0502020204030204" pitchFamily="34" charset="0"/>
              </a:rPr>
              <a:t>en az 6 ay</a:t>
            </a:r>
            <a:r>
              <a:rPr lang="tr-TR" altLang="tr-TR" sz="2400" dirty="0">
                <a:latin typeface="Calibri" panose="020F0502020204030204" pitchFamily="34" charset="0"/>
                <a:cs typeface="Calibri" panose="020F0502020204030204" pitchFamily="34" charset="0"/>
              </a:rPr>
              <a:t> ya da daha uzun sürebilecek bir tedavidir.</a:t>
            </a:r>
          </a:p>
          <a:p>
            <a:pPr>
              <a:lnSpc>
                <a:spcPct val="100000"/>
              </a:lnSpc>
              <a:spcBef>
                <a:spcPts val="0"/>
              </a:spcBef>
              <a:spcAft>
                <a:spcPts val="0"/>
              </a:spcAft>
              <a:defRPr/>
            </a:pPr>
            <a:endParaRPr lang="tr-TR" altLang="tr-TR" sz="2400" dirty="0">
              <a:latin typeface="Calibri" panose="020F0502020204030204" pitchFamily="34" charset="0"/>
              <a:cs typeface="Calibri" panose="020F0502020204030204" pitchFamily="34" charset="0"/>
            </a:endParaRPr>
          </a:p>
          <a:p>
            <a:r>
              <a:rPr lang="tr-TR" altLang="tr-TR" sz="2400" dirty="0">
                <a:latin typeface="Calibri" panose="020F0502020204030204" pitchFamily="34" charset="0"/>
                <a:cs typeface="Calibri" panose="020F0502020204030204" pitchFamily="34" charset="0"/>
              </a:rPr>
              <a:t>İlaç tedavisi yanında, kişinin beklentileri, düşünüş biçimini değiştirme, gevşeme eğitimi, belli durumlardan kaçınma gelişmiş ise kaygıya yol açan etkenlerle yüzleştirme gibi yaklaşımların olduğu bilişsel tedavi uygulanmalıdır. </a:t>
            </a:r>
          </a:p>
          <a:p>
            <a:endParaRPr lang="tr-T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75856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1002F7-3E1A-553B-F329-601F7ABA8699}"/>
              </a:ext>
            </a:extLst>
          </p:cNvPr>
          <p:cNvSpPr>
            <a:spLocks noGrp="1"/>
          </p:cNvSpPr>
          <p:nvPr>
            <p:ph type="title"/>
          </p:nvPr>
        </p:nvSpPr>
        <p:spPr/>
        <p:txBody>
          <a:bodyPr>
            <a:normAutofit/>
          </a:bodyPr>
          <a:lstStyle/>
          <a:p>
            <a:r>
              <a:rPr lang="tr-TR" sz="3200" b="1" dirty="0">
                <a:solidFill>
                  <a:srgbClr val="141414"/>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Yaşam Tarzı Değişiklikleri</a:t>
            </a:r>
            <a:br>
              <a:rPr lang="tr-TR" sz="3200" b="1" dirty="0">
                <a:solidFill>
                  <a:srgbClr val="141414"/>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endParaRPr lang="tr-TR" sz="4800"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3" name="İçerik Yer Tutucusu 2">
            <a:extLst>
              <a:ext uri="{FF2B5EF4-FFF2-40B4-BE49-F238E27FC236}">
                <a16:creationId xmlns:a16="http://schemas.microsoft.com/office/drawing/2014/main" id="{F6BF6DAF-C6CF-3D10-E6DE-8A4F3C75F35D}"/>
              </a:ext>
            </a:extLst>
          </p:cNvPr>
          <p:cNvSpPr>
            <a:spLocks noGrp="1"/>
          </p:cNvSpPr>
          <p:nvPr>
            <p:ph idx="1"/>
          </p:nvPr>
        </p:nvSpPr>
        <p:spPr>
          <a:xfrm>
            <a:off x="1121342" y="2016492"/>
            <a:ext cx="10331291" cy="3581400"/>
          </a:xfrm>
        </p:spPr>
        <p:txBody>
          <a:bodyPr>
            <a:normAutofit/>
          </a:bodyPr>
          <a:lstStyle/>
          <a:p>
            <a:pPr algn="l" fontAlgn="base">
              <a:buFont typeface="Wingdings" panose="05000000000000000000" pitchFamily="2" charset="2"/>
              <a:buChar char="§"/>
            </a:pPr>
            <a:r>
              <a:rPr lang="tr-TR" sz="2400" b="1" i="0" dirty="0">
                <a:solidFill>
                  <a:srgbClr val="141414"/>
                </a:solidFill>
                <a:effectLst/>
                <a:latin typeface="Calibri" panose="020F0502020204030204" pitchFamily="34" charset="0"/>
                <a:cs typeface="Calibri" panose="020F0502020204030204" pitchFamily="34" charset="0"/>
              </a:rPr>
              <a:t>Düzenli Egzersiz :</a:t>
            </a:r>
            <a:r>
              <a:rPr lang="tr-TR" sz="2400" b="0" i="0" dirty="0">
                <a:solidFill>
                  <a:srgbClr val="141414"/>
                </a:solidFill>
                <a:effectLst/>
                <a:latin typeface="Calibri" panose="020F0502020204030204" pitchFamily="34" charset="0"/>
                <a:cs typeface="Calibri" panose="020F0502020204030204" pitchFamily="34" charset="0"/>
              </a:rPr>
              <a:t> Günlük yürüyüş, koşu veya yoga anksiyete belirtilerini hafifletebilir.</a:t>
            </a:r>
          </a:p>
          <a:p>
            <a:pPr algn="l" fontAlgn="base">
              <a:buFont typeface="Wingdings" panose="05000000000000000000" pitchFamily="2" charset="2"/>
              <a:buChar char="§"/>
            </a:pPr>
            <a:r>
              <a:rPr lang="tr-TR" sz="2400" b="1" i="0" dirty="0">
                <a:solidFill>
                  <a:srgbClr val="141414"/>
                </a:solidFill>
                <a:effectLst/>
                <a:latin typeface="Calibri" panose="020F0502020204030204" pitchFamily="34" charset="0"/>
                <a:cs typeface="Calibri" panose="020F0502020204030204" pitchFamily="34" charset="0"/>
              </a:rPr>
              <a:t>Sağlıklı Beslenme:</a:t>
            </a:r>
            <a:r>
              <a:rPr lang="tr-TR" sz="2400" b="0" i="0" dirty="0">
                <a:solidFill>
                  <a:srgbClr val="141414"/>
                </a:solidFill>
                <a:effectLst/>
                <a:latin typeface="Calibri" panose="020F0502020204030204" pitchFamily="34" charset="0"/>
                <a:cs typeface="Calibri" panose="020F0502020204030204" pitchFamily="34" charset="0"/>
              </a:rPr>
              <a:t> Kafein, alkol ve işlenmiş gıdalardan kaçınılmalı.</a:t>
            </a:r>
          </a:p>
          <a:p>
            <a:pPr algn="l" fontAlgn="base">
              <a:buFont typeface="Wingdings" panose="05000000000000000000" pitchFamily="2" charset="2"/>
              <a:buChar char="§"/>
            </a:pPr>
            <a:r>
              <a:rPr lang="tr-TR" sz="2400" b="1" i="0" dirty="0">
                <a:solidFill>
                  <a:srgbClr val="141414"/>
                </a:solidFill>
                <a:effectLst/>
                <a:latin typeface="Calibri" panose="020F0502020204030204" pitchFamily="34" charset="0"/>
                <a:cs typeface="Calibri" panose="020F0502020204030204" pitchFamily="34" charset="0"/>
              </a:rPr>
              <a:t>Düzenli Uyku Alışkanlığı:</a:t>
            </a:r>
            <a:r>
              <a:rPr lang="tr-TR" sz="2400" b="0" i="0" dirty="0">
                <a:solidFill>
                  <a:srgbClr val="141414"/>
                </a:solidFill>
                <a:effectLst/>
                <a:latin typeface="Calibri" panose="020F0502020204030204" pitchFamily="34" charset="0"/>
                <a:cs typeface="Calibri" panose="020F0502020204030204" pitchFamily="34" charset="0"/>
              </a:rPr>
              <a:t> Kaliteli uyku, kaygıyı azaltmaya yardımcı olabilir.</a:t>
            </a:r>
          </a:p>
          <a:p>
            <a:pPr algn="l" fontAlgn="base">
              <a:buFont typeface="Wingdings" panose="05000000000000000000" pitchFamily="2" charset="2"/>
              <a:buChar char="§"/>
            </a:pPr>
            <a:r>
              <a:rPr lang="tr-TR" sz="2400" b="1" i="0" dirty="0">
                <a:solidFill>
                  <a:srgbClr val="141414"/>
                </a:solidFill>
                <a:effectLst/>
                <a:latin typeface="Calibri" panose="020F0502020204030204" pitchFamily="34" charset="0"/>
                <a:cs typeface="Calibri" panose="020F0502020204030204" pitchFamily="34" charset="0"/>
              </a:rPr>
              <a:t>Stres Yönetimi Teknikleri:</a:t>
            </a:r>
            <a:r>
              <a:rPr lang="tr-TR" sz="2400" b="0" i="0" dirty="0">
                <a:solidFill>
                  <a:srgbClr val="141414"/>
                </a:solidFill>
                <a:effectLst/>
                <a:latin typeface="Calibri" panose="020F0502020204030204" pitchFamily="34" charset="0"/>
                <a:cs typeface="Calibri" panose="020F0502020204030204" pitchFamily="34" charset="0"/>
              </a:rPr>
              <a:t> Meditasyon, nefes teknikleri ve gevşeme egzersizleri kaygıyı kontrol altına alabilir.</a:t>
            </a:r>
          </a:p>
          <a:p>
            <a:pPr>
              <a:buFont typeface="Wingdings" panose="05000000000000000000" pitchFamily="2" charset="2"/>
              <a:buChar char="§"/>
            </a:pPr>
            <a:endParaRPr lang="tr-T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4678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F07A90-C258-8349-281B-AFB0BA598959}"/>
              </a:ext>
            </a:extLst>
          </p:cNvPr>
          <p:cNvSpPr>
            <a:spLocks noGrp="1"/>
          </p:cNvSpPr>
          <p:nvPr>
            <p:ph type="title"/>
          </p:nvPr>
        </p:nvSpPr>
        <p:spPr>
          <a:xfrm>
            <a:off x="4547429" y="995334"/>
            <a:ext cx="6120000" cy="860400"/>
          </a:xfrm>
        </p:spPr>
        <p:txBody>
          <a:bodyPr anchor="b">
            <a:normAutofit fontScale="90000"/>
          </a:bodyPr>
          <a:lstStyle/>
          <a:p>
            <a:pPr algn="ctr"/>
            <a:r>
              <a:rPr lang="tr-TR" b="1" dirty="0">
                <a:latin typeface="Calibri Light" panose="020F0302020204030204" pitchFamily="34" charset="0"/>
                <a:cs typeface="Calibri Light" panose="020F0302020204030204" pitchFamily="34" charset="0"/>
              </a:rPr>
              <a:t>KİMLERİ SEVK ETMELİYİZ!!!</a:t>
            </a:r>
          </a:p>
        </p:txBody>
      </p:sp>
      <p:sp>
        <p:nvSpPr>
          <p:cNvPr id="3" name="İçerik Yer Tutucusu 2">
            <a:extLst>
              <a:ext uri="{FF2B5EF4-FFF2-40B4-BE49-F238E27FC236}">
                <a16:creationId xmlns:a16="http://schemas.microsoft.com/office/drawing/2014/main" id="{44F9D9E3-1C7C-E470-FC6D-E4B3344E5410}"/>
              </a:ext>
            </a:extLst>
          </p:cNvPr>
          <p:cNvSpPr>
            <a:spLocks noGrp="1"/>
          </p:cNvSpPr>
          <p:nvPr>
            <p:ph idx="1"/>
          </p:nvPr>
        </p:nvSpPr>
        <p:spPr>
          <a:xfrm>
            <a:off x="4467069" y="2293495"/>
            <a:ext cx="7465101" cy="3867461"/>
          </a:xfrm>
        </p:spPr>
        <p:txBody>
          <a:bodyPr>
            <a:noAutofit/>
          </a:bodyPr>
          <a:lstStyle/>
          <a:p>
            <a:pPr>
              <a:lnSpc>
                <a:spcPct val="115000"/>
              </a:lnSpc>
            </a:pPr>
            <a:r>
              <a:rPr lang="tr-TR" altLang="tr-TR" b="1" dirty="0">
                <a:latin typeface="Calibri" panose="020F0502020204030204" pitchFamily="34" charset="0"/>
                <a:cs typeface="Calibri" panose="020F0502020204030204" pitchFamily="34" charset="0"/>
              </a:rPr>
              <a:t>Hastanın intihar düşüncesi varlığında,</a:t>
            </a:r>
          </a:p>
          <a:p>
            <a:pPr>
              <a:lnSpc>
                <a:spcPct val="115000"/>
              </a:lnSpc>
            </a:pPr>
            <a:r>
              <a:rPr lang="tr-TR" altLang="tr-TR" b="1" dirty="0">
                <a:latin typeface="Calibri" panose="020F0502020204030204" pitchFamily="34" charset="0"/>
                <a:cs typeface="Calibri" panose="020F0502020204030204" pitchFamily="34" charset="0"/>
              </a:rPr>
              <a:t>Alkol ve madde kullanımında,</a:t>
            </a:r>
          </a:p>
          <a:p>
            <a:pPr>
              <a:lnSpc>
                <a:spcPct val="115000"/>
              </a:lnSpc>
            </a:pPr>
            <a:r>
              <a:rPr lang="tr-TR" altLang="tr-TR" b="1" dirty="0">
                <a:latin typeface="Calibri" panose="020F0502020204030204" pitchFamily="34" charset="0"/>
                <a:cs typeface="Calibri" panose="020F0502020204030204" pitchFamily="34" charset="0"/>
              </a:rPr>
              <a:t>Ciddi tıbbi ya da psikiyatrik komorbidite bulunduğunda,</a:t>
            </a:r>
          </a:p>
          <a:p>
            <a:pPr>
              <a:lnSpc>
                <a:spcPct val="115000"/>
              </a:lnSpc>
            </a:pPr>
            <a:r>
              <a:rPr lang="tr-TR" altLang="tr-TR" b="1" dirty="0">
                <a:latin typeface="Calibri" panose="020F0502020204030204" pitchFamily="34" charset="0"/>
                <a:cs typeface="Calibri" panose="020F0502020204030204" pitchFamily="34" charset="0"/>
              </a:rPr>
              <a:t>İleri derecede kaçınma davranışları ve ileri derecede işlevsellik kaybında,</a:t>
            </a:r>
          </a:p>
          <a:p>
            <a:pPr>
              <a:lnSpc>
                <a:spcPct val="115000"/>
              </a:lnSpc>
            </a:pPr>
            <a:r>
              <a:rPr lang="tr-TR" altLang="tr-TR" b="1" dirty="0">
                <a:latin typeface="Calibri" panose="020F0502020204030204" pitchFamily="34" charset="0"/>
                <a:cs typeface="Calibri" panose="020F0502020204030204" pitchFamily="34" charset="0"/>
              </a:rPr>
              <a:t>Gebelikte,</a:t>
            </a:r>
          </a:p>
          <a:p>
            <a:pPr>
              <a:lnSpc>
                <a:spcPct val="115000"/>
              </a:lnSpc>
            </a:pPr>
            <a:r>
              <a:rPr lang="tr-TR" altLang="tr-TR" b="1" dirty="0">
                <a:latin typeface="Calibri" panose="020F0502020204030204" pitchFamily="34" charset="0"/>
                <a:cs typeface="Calibri" panose="020F0502020204030204" pitchFamily="34" charset="0"/>
              </a:rPr>
              <a:t>Daha önce kullanılan SSRI/SNRI grubu ilaçlara zayıf cevap bulunduğunda,</a:t>
            </a:r>
          </a:p>
          <a:p>
            <a:pPr>
              <a:lnSpc>
                <a:spcPct val="115000"/>
              </a:lnSpc>
            </a:pPr>
            <a:r>
              <a:rPr lang="tr-TR" altLang="tr-TR" b="1" dirty="0">
                <a:latin typeface="Calibri" panose="020F0502020204030204" pitchFamily="34" charset="0"/>
                <a:cs typeface="Calibri" panose="020F0502020204030204" pitchFamily="34" charset="0"/>
              </a:rPr>
              <a:t>Kişilik bozukluğu varlığında.</a:t>
            </a:r>
            <a:endParaRPr lang="tr-TR" dirty="0">
              <a:latin typeface="Calibri" panose="020F0502020204030204" pitchFamily="34" charset="0"/>
              <a:cs typeface="Calibri" panose="020F0502020204030204" pitchFamily="34" charset="0"/>
            </a:endParaRPr>
          </a:p>
        </p:txBody>
      </p:sp>
      <p:pic>
        <p:nvPicPr>
          <p:cNvPr id="7" name="Resim 6">
            <a:extLst>
              <a:ext uri="{FF2B5EF4-FFF2-40B4-BE49-F238E27FC236}">
                <a16:creationId xmlns:a16="http://schemas.microsoft.com/office/drawing/2014/main" id="{D2A4FC3B-8C7B-92E4-5140-A4B46F4AB0D9}"/>
              </a:ext>
            </a:extLst>
          </p:cNvPr>
          <p:cNvPicPr>
            <a:picLocks noChangeAspect="1"/>
          </p:cNvPicPr>
          <p:nvPr/>
        </p:nvPicPr>
        <p:blipFill rotWithShape="1">
          <a:blip r:embed="rId3">
            <a:extLst>
              <a:ext uri="{28A0092B-C50C-407E-A947-70E740481C1C}">
                <a14:useLocalDpi xmlns:a14="http://schemas.microsoft.com/office/drawing/2010/main" val="0"/>
              </a:ext>
            </a:extLst>
          </a:blip>
          <a:srcRect r="21057"/>
          <a:stretch/>
        </p:blipFill>
        <p:spPr>
          <a:xfrm>
            <a:off x="20" y="10"/>
            <a:ext cx="3870969" cy="6857990"/>
          </a:xfrm>
          <a:prstGeom prst="rect">
            <a:avLst/>
          </a:prstGeom>
        </p:spPr>
      </p:pic>
    </p:spTree>
    <p:extLst>
      <p:ext uri="{BB962C8B-B14F-4D97-AF65-F5344CB8AC3E}">
        <p14:creationId xmlns:p14="http://schemas.microsoft.com/office/powerpoint/2010/main" val="11451841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02B37B-DC71-477F-BD52-E1D271454582}"/>
              </a:ext>
            </a:extLst>
          </p:cNvPr>
          <p:cNvSpPr>
            <a:spLocks noGrp="1"/>
          </p:cNvSpPr>
          <p:nvPr>
            <p:ph type="title"/>
          </p:nvPr>
        </p:nvSpPr>
        <p:spPr/>
        <p:txBody>
          <a:bodyPr>
            <a:normAutofit/>
          </a:bodyPr>
          <a:lstStyle/>
          <a:p>
            <a:r>
              <a:rPr lang="tr-TR" sz="4000" b="1" dirty="0">
                <a:solidFill>
                  <a:schemeClr val="tx1"/>
                </a:solidFill>
                <a:latin typeface="Calibri Light" panose="020F0302020204030204" pitchFamily="34" charset="0"/>
                <a:cs typeface="Calibri Light" panose="020F0302020204030204" pitchFamily="34" charset="0"/>
              </a:rPr>
              <a:t>KAYNAKLAR</a:t>
            </a:r>
          </a:p>
        </p:txBody>
      </p:sp>
      <p:sp>
        <p:nvSpPr>
          <p:cNvPr id="3" name="İçerik Yer Tutucusu 2">
            <a:extLst>
              <a:ext uri="{FF2B5EF4-FFF2-40B4-BE49-F238E27FC236}">
                <a16:creationId xmlns:a16="http://schemas.microsoft.com/office/drawing/2014/main" id="{10F1B003-B4C2-4695-BB96-ABFDC4BAC88F}"/>
              </a:ext>
            </a:extLst>
          </p:cNvPr>
          <p:cNvSpPr>
            <a:spLocks noGrp="1"/>
          </p:cNvSpPr>
          <p:nvPr>
            <p:ph idx="1"/>
          </p:nvPr>
        </p:nvSpPr>
        <p:spPr>
          <a:xfrm>
            <a:off x="1295400" y="1428750"/>
            <a:ext cx="9601200" cy="3581400"/>
          </a:xfrm>
        </p:spPr>
        <p:txBody>
          <a:bodyPr>
            <a:normAutofit fontScale="92500"/>
          </a:bodyPr>
          <a:lstStyle/>
          <a:p>
            <a:endParaRPr lang="tr-TR" sz="1400" b="1" i="0" dirty="0">
              <a:solidFill>
                <a:schemeClr val="tx1"/>
              </a:solidFill>
              <a:effectLst/>
              <a:latin typeface="Calibri" panose="020F0502020204030204" pitchFamily="34" charset="0"/>
              <a:cs typeface="Calibri" panose="020F0502020204030204" pitchFamily="34" charset="0"/>
            </a:endParaRPr>
          </a:p>
          <a:p>
            <a:endParaRPr lang="tr-TR" sz="1400" b="1" dirty="0">
              <a:solidFill>
                <a:schemeClr val="tx1"/>
              </a:solidFill>
              <a:latin typeface="Calibri" panose="020F0502020204030204" pitchFamily="34" charset="0"/>
              <a:cs typeface="Calibri" panose="020F0502020204030204" pitchFamily="34" charset="0"/>
            </a:endParaRPr>
          </a:p>
          <a:p>
            <a:endParaRPr lang="tr-TR" altLang="tr-TR" sz="1400" b="1" dirty="0">
              <a:solidFill>
                <a:schemeClr val="tx1"/>
              </a:solidFill>
              <a:latin typeface="Calibri" panose="020F0502020204030204" pitchFamily="34" charset="0"/>
              <a:cs typeface="Calibri" panose="020F0502020204030204" pitchFamily="34" charset="0"/>
            </a:endParaRPr>
          </a:p>
          <a:p>
            <a:r>
              <a:rPr lang="tr-TR" altLang="tr-TR" sz="1400" b="1"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https://tr.wikipedia.org/wiki/Anksiyete_bozuklu%C4%9Fu</a:t>
            </a:r>
            <a:endParaRPr lang="tr-TR" altLang="tr-TR" sz="1400" b="1" dirty="0">
              <a:solidFill>
                <a:schemeClr val="tx1"/>
              </a:solidFill>
              <a:latin typeface="Calibri" panose="020F0502020204030204" pitchFamily="34" charset="0"/>
              <a:cs typeface="Calibri" panose="020F0502020204030204" pitchFamily="34" charset="0"/>
            </a:endParaRPr>
          </a:p>
          <a:p>
            <a:r>
              <a:rPr lang="tr-TR" altLang="tr-TR" sz="1400" b="1" dirty="0">
                <a:solidFill>
                  <a:schemeClr val="tx1"/>
                </a:solidFill>
                <a:latin typeface="Calibri" panose="020F0502020204030204" pitchFamily="34" charset="0"/>
                <a:cs typeface="Calibri" panose="020F0502020204030204" pitchFamily="34" charset="0"/>
              </a:rPr>
              <a:t>https://psikiyatri.org.tr/halka-yonelik/25/yaygin-anksiyete-bozuklugu</a:t>
            </a:r>
          </a:p>
          <a:p>
            <a:r>
              <a:rPr lang="tr-TR" sz="1400" b="1" u="sng" dirty="0">
                <a:solidFill>
                  <a:schemeClr val="tx1"/>
                </a:solidFill>
                <a:latin typeface="Calibri" panose="020F0502020204030204" pitchFamily="34" charset="0"/>
                <a:cs typeface="Calibri" panose="020F0502020204030204" pitchFamily="34" charset="0"/>
              </a:rPr>
              <a:t>https://www.uptodate.com/contents/generalized-anxiety-disorder-in-adults-epidemiology-pathogenesis-clinical-manifestations-course-assessment-and-diagnosis?search=anksiyete%20bozukluklar%C4%B1&amp;source=search_result&amp;selectedTitle=1~150&amp;usage_type=default&amp;display_rank=1</a:t>
            </a:r>
          </a:p>
          <a:p>
            <a:r>
              <a:rPr lang="tr-TR" sz="1400" b="1" u="sng" dirty="0">
                <a:solidFill>
                  <a:schemeClr val="tx1"/>
                </a:solidFill>
                <a:latin typeface="Calibri" panose="020F0502020204030204" pitchFamily="34" charset="0"/>
                <a:cs typeface="Calibri" panose="020F0502020204030204" pitchFamily="34" charset="0"/>
              </a:rPr>
              <a:t>https://www.uptodate.com/contents/generalized-anxiety-disorder-in-adults-epidemiology-pathogenesis-clinical-manifestations-course-assessment-and-diagnosis?search=anksiyete&amp;source=search_result&amp;selectedTitle=3~150&amp;usage_type=default&amp;display_rank=3#H448541403</a:t>
            </a:r>
          </a:p>
          <a:p>
            <a:r>
              <a:rPr lang="tr-TR" sz="1400" b="1" dirty="0">
                <a:solidFill>
                  <a:schemeClr val="tx1"/>
                </a:solidFill>
                <a:latin typeface="Calibri" panose="020F0502020204030204" pitchFamily="34" charset="0"/>
                <a:cs typeface="Calibri" panose="020F0502020204030204" pitchFamily="34" charset="0"/>
              </a:rPr>
              <a:t>https://narintankartal.com/anksiyete</a:t>
            </a:r>
          </a:p>
        </p:txBody>
      </p:sp>
    </p:spTree>
    <p:extLst>
      <p:ext uri="{BB962C8B-B14F-4D97-AF65-F5344CB8AC3E}">
        <p14:creationId xmlns:p14="http://schemas.microsoft.com/office/powerpoint/2010/main" val="21225339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Çalışanlara Teşekkür Mektubu">
            <a:extLst>
              <a:ext uri="{FF2B5EF4-FFF2-40B4-BE49-F238E27FC236}">
                <a16:creationId xmlns:a16="http://schemas.microsoft.com/office/drawing/2014/main" id="{C2B990AD-8251-2653-E5A1-55D4A2A83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226" y="0"/>
            <a:ext cx="1149577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860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50" name="Picture 2" descr="Anksiyete - Anksiyete Hakkında Bilmeniz Gerekenler - DoktorTakvimi.com">
            <a:extLst>
              <a:ext uri="{FF2B5EF4-FFF2-40B4-BE49-F238E27FC236}">
                <a16:creationId xmlns:a16="http://schemas.microsoft.com/office/drawing/2014/main" id="{B74AE7FB-7602-CC78-B979-02D4F2BB4E9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8508" y="2286000"/>
            <a:ext cx="5105445" cy="3395121"/>
          </a:xfrm>
          <a:prstGeom prst="rect">
            <a:avLst/>
          </a:prstGeom>
          <a:noFill/>
          <a:extLst>
            <a:ext uri="{909E8E84-426E-40DD-AFC4-6F175D3DCCD1}">
              <a14:hiddenFill xmlns:a14="http://schemas.microsoft.com/office/drawing/2010/main">
                <a:solidFill>
                  <a:srgbClr val="FFFFFF"/>
                </a:solidFill>
              </a14:hiddenFill>
            </a:ext>
          </a:extLst>
        </p:spPr>
      </p:pic>
      <p:sp>
        <p:nvSpPr>
          <p:cNvPr id="5" name="Başlık 1">
            <a:extLst>
              <a:ext uri="{FF2B5EF4-FFF2-40B4-BE49-F238E27FC236}">
                <a16:creationId xmlns:a16="http://schemas.microsoft.com/office/drawing/2014/main" id="{86A37EF1-DDD9-4313-8097-D272558A7A7D}"/>
              </a:ext>
            </a:extLst>
          </p:cNvPr>
          <p:cNvSpPr>
            <a:spLocks noGrp="1"/>
          </p:cNvSpPr>
          <p:nvPr>
            <p:ph type="title"/>
          </p:nvPr>
        </p:nvSpPr>
        <p:spPr>
          <a:xfrm>
            <a:off x="1023562" y="685800"/>
            <a:ext cx="10493524" cy="1485900"/>
          </a:xfrm>
        </p:spPr>
        <p:txBody>
          <a:bodyPr>
            <a:normAutofit/>
          </a:bodyPr>
          <a:lstStyle/>
          <a:p>
            <a:r>
              <a:rPr lang="tr-TR" b="1">
                <a:latin typeface="Calibri Light" panose="020F0302020204030204" pitchFamily="34" charset="0"/>
                <a:cs typeface="Calibri Light" panose="020F0302020204030204" pitchFamily="34" charset="0"/>
              </a:rPr>
              <a:t>ANKSİYETE NEDİR?</a:t>
            </a:r>
          </a:p>
        </p:txBody>
      </p:sp>
      <p:sp>
        <p:nvSpPr>
          <p:cNvPr id="2055" name="Rectangle 2054">
            <a:extLst>
              <a:ext uri="{FF2B5EF4-FFF2-40B4-BE49-F238E27FC236}">
                <a16:creationId xmlns:a16="http://schemas.microsoft.com/office/drawing/2014/main" id="{B9F89C22-0475-4427-B7C8-0269AD40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51B0CD6C-9506-0090-6DD1-CAE1A29E3A10}"/>
              </a:ext>
            </a:extLst>
          </p:cNvPr>
          <p:cNvSpPr>
            <a:spLocks noGrp="1"/>
          </p:cNvSpPr>
          <p:nvPr>
            <p:ph idx="1"/>
          </p:nvPr>
        </p:nvSpPr>
        <p:spPr>
          <a:xfrm>
            <a:off x="1023562" y="2286000"/>
            <a:ext cx="5839251" cy="3581400"/>
          </a:xfrm>
        </p:spPr>
        <p:txBody>
          <a:bodyPr>
            <a:normAutofit/>
          </a:bodyPr>
          <a:lstStyle/>
          <a:p>
            <a:r>
              <a:rPr lang="tr-TR" sz="2400" b="0" i="0" dirty="0">
                <a:effectLst/>
                <a:latin typeface="Calibri" panose="020F0502020204030204" pitchFamily="34" charset="0"/>
                <a:cs typeface="Calibri" panose="020F0502020204030204" pitchFamily="34" charset="0"/>
              </a:rPr>
              <a:t>Anksiyete, bireyin tehdit veya stres algısı karşısında yaşadığı yoğun kaygı, korku ve endişe durumudur. </a:t>
            </a:r>
          </a:p>
          <a:p>
            <a:r>
              <a:rPr lang="tr-TR" sz="2400" b="0" i="0" dirty="0">
                <a:effectLst/>
                <a:latin typeface="Calibri" panose="020F0502020204030204" pitchFamily="34" charset="0"/>
                <a:cs typeface="Calibri" panose="020F0502020204030204" pitchFamily="34" charset="0"/>
              </a:rPr>
              <a:t>Günlük hayatta belirli bir düzeyde kaygı normaldir ve hayatta kalma mekanizması olarak işlev görür. Ancak, anksiyete bozukluğu olan bireylerde bu kaygı sürekli hale gelir ve kişinin yaşam kalitesini olumsuz yönde etkiler.</a:t>
            </a:r>
            <a:endParaRPr lang="tr-T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9985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1EFAAE8-33FA-40BE-AD4D-1831F922F761}"/>
              </a:ext>
            </a:extLst>
          </p:cNvPr>
          <p:cNvSpPr>
            <a:spLocks noGrp="1"/>
          </p:cNvSpPr>
          <p:nvPr>
            <p:ph idx="1"/>
          </p:nvPr>
        </p:nvSpPr>
        <p:spPr>
          <a:xfrm>
            <a:off x="1137341" y="939863"/>
            <a:ext cx="10670241" cy="3581400"/>
          </a:xfrm>
        </p:spPr>
        <p:txBody>
          <a:bodyPr>
            <a:noAutofit/>
          </a:bodyPr>
          <a:lstStyle/>
          <a:p>
            <a:pPr marL="0" indent="0">
              <a:spcBef>
                <a:spcPct val="50000"/>
              </a:spcBef>
              <a:buNone/>
            </a:pPr>
            <a:endParaRPr lang="tr-TR" altLang="tr-TR" sz="2400" dirty="0">
              <a:latin typeface="Calibri" panose="020F0502020204030204" pitchFamily="34" charset="0"/>
              <a:cs typeface="Calibri" panose="020F0502020204030204" pitchFamily="34" charset="0"/>
            </a:endParaRPr>
          </a:p>
          <a:p>
            <a:pPr>
              <a:spcBef>
                <a:spcPct val="50000"/>
              </a:spcBef>
            </a:pPr>
            <a:r>
              <a:rPr lang="tr-TR" altLang="tr-TR" sz="2400" dirty="0">
                <a:latin typeface="Calibri" panose="020F0502020204030204" pitchFamily="34" charset="0"/>
                <a:cs typeface="Calibri" panose="020F0502020204030204" pitchFamily="34" charset="0"/>
              </a:rPr>
              <a:t>Yaygın anksiyete bozukluğu (GAD), kontrol edilmesi zor, önemli sıkıntı ve bozukluğa neden olan ve en az altı ay boyunca hemen hemen her gün ortaya çıkan aşırı endişe ve kaygı ile karakterizedir.</a:t>
            </a:r>
          </a:p>
          <a:p>
            <a:pPr>
              <a:spcBef>
                <a:spcPct val="50000"/>
              </a:spcBef>
            </a:pPr>
            <a:r>
              <a:rPr lang="tr-TR" altLang="tr-TR" sz="2400" dirty="0">
                <a:latin typeface="Calibri" panose="020F0502020204030204" pitchFamily="34" charset="0"/>
                <a:cs typeface="Calibri" panose="020F0502020204030204" pitchFamily="34" charset="0"/>
              </a:rPr>
              <a:t>Çoğunlukla erişkinlikte başlayan ve kronik seyreden nispeten yaygın bir bozukluktur.</a:t>
            </a:r>
          </a:p>
          <a:p>
            <a:pPr>
              <a:spcBef>
                <a:spcPct val="50000"/>
              </a:spcBef>
            </a:pPr>
            <a:r>
              <a:rPr lang="tr-TR" altLang="tr-TR" sz="2400" dirty="0">
                <a:latin typeface="Calibri" panose="020F0502020204030204" pitchFamily="34" charset="0"/>
                <a:cs typeface="Calibri" panose="020F0502020204030204" pitchFamily="34" charset="0"/>
              </a:rPr>
              <a:t>Günlük işlevlerde önemli bozulmalara, yaşam kalitesinde düşüşe ve yüksek sağlık bakım maliyetlerine neden olabilir.</a:t>
            </a:r>
          </a:p>
          <a:p>
            <a:pPr>
              <a:spcBef>
                <a:spcPct val="50000"/>
              </a:spcBef>
            </a:pPr>
            <a:r>
              <a:rPr lang="tr-TR" sz="2400" b="0" i="0" dirty="0">
                <a:solidFill>
                  <a:srgbClr val="232323"/>
                </a:solidFill>
                <a:effectLst/>
                <a:latin typeface="Calibri" panose="020F0502020204030204" pitchFamily="34" charset="0"/>
                <a:cs typeface="Calibri" panose="020F0502020204030204" pitchFamily="34" charset="0"/>
              </a:rPr>
              <a:t>Bilişsel-davranışçı terapi, ilaç veya bu iki yöntemin kombinasyonu ile etkili bir şekilde tedavi edilebilir.</a:t>
            </a:r>
            <a:endParaRPr lang="tr-TR" altLang="tr-TR" sz="2400" dirty="0">
              <a:latin typeface="Calibri" panose="020F0502020204030204" pitchFamily="34" charset="0"/>
              <a:cs typeface="Calibri" panose="020F0502020204030204" pitchFamily="34" charset="0"/>
            </a:endParaRPr>
          </a:p>
          <a:p>
            <a:endParaRPr lang="tr-T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7445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8EB611-0513-4842-9E7F-6B4E93F21A80}"/>
              </a:ext>
            </a:extLst>
          </p:cNvPr>
          <p:cNvSpPr>
            <a:spLocks noGrp="1"/>
          </p:cNvSpPr>
          <p:nvPr>
            <p:ph type="title"/>
          </p:nvPr>
        </p:nvSpPr>
        <p:spPr/>
        <p:txBody>
          <a:bodyPr>
            <a:normAutofit/>
          </a:bodyPr>
          <a:lstStyle/>
          <a:p>
            <a:r>
              <a:rPr lang="tr-TR" sz="4000" b="1" dirty="0">
                <a:solidFill>
                  <a:schemeClr val="tx1"/>
                </a:solidFill>
                <a:latin typeface="Calibri Light" panose="020F0302020204030204" pitchFamily="34" charset="0"/>
                <a:cs typeface="Calibri Light" panose="020F0302020204030204" pitchFamily="34" charset="0"/>
              </a:rPr>
              <a:t>EPİDEMİYOLOJİ</a:t>
            </a:r>
            <a:endParaRPr lang="tr-TR" sz="4000" dirty="0">
              <a:solidFill>
                <a:schemeClr val="tx1"/>
              </a:solidFill>
              <a:latin typeface="Calibri Light" panose="020F0302020204030204" pitchFamily="34" charset="0"/>
              <a:cs typeface="Calibri Light" panose="020F0302020204030204" pitchFamily="34" charset="0"/>
            </a:endParaRPr>
          </a:p>
        </p:txBody>
      </p:sp>
      <p:sp>
        <p:nvSpPr>
          <p:cNvPr id="3" name="İçerik Yer Tutucusu 2">
            <a:extLst>
              <a:ext uri="{FF2B5EF4-FFF2-40B4-BE49-F238E27FC236}">
                <a16:creationId xmlns:a16="http://schemas.microsoft.com/office/drawing/2014/main" id="{0DAC089B-826C-4550-92AF-CCA029E4E595}"/>
              </a:ext>
            </a:extLst>
          </p:cNvPr>
          <p:cNvSpPr>
            <a:spLocks noGrp="1"/>
          </p:cNvSpPr>
          <p:nvPr>
            <p:ph idx="1"/>
          </p:nvPr>
        </p:nvSpPr>
        <p:spPr>
          <a:xfrm>
            <a:off x="1371600" y="1638300"/>
            <a:ext cx="9977718" cy="3581400"/>
          </a:xfrm>
        </p:spPr>
        <p:txBody>
          <a:bodyPr>
            <a:noAutofit/>
          </a:bodyPr>
          <a:lstStyle/>
          <a:p>
            <a:endParaRPr lang="tr-TR" sz="2400" dirty="0">
              <a:latin typeface="Calibri" panose="020F0502020204030204" pitchFamily="34" charset="0"/>
              <a:cs typeface="Calibri" panose="020F0502020204030204" pitchFamily="34" charset="0"/>
            </a:endParaRPr>
          </a:p>
          <a:p>
            <a:r>
              <a:rPr lang="tr-TR" sz="2400" b="0" i="0" dirty="0">
                <a:solidFill>
                  <a:schemeClr val="tx1"/>
                </a:solidFill>
                <a:effectLst/>
                <a:latin typeface="Calibri" panose="020F0502020204030204" pitchFamily="34" charset="0"/>
                <a:cs typeface="Calibri" panose="020F0502020204030204" pitchFamily="34" charset="0"/>
              </a:rPr>
              <a:t>Yaygın anksiyete bozukluğu (GAD), hem toplum hem de klinik ortamlarda en yaygın görülen ruhsal bozukluklardan biridir.</a:t>
            </a:r>
          </a:p>
          <a:p>
            <a:r>
              <a:rPr lang="tr-TR" sz="2400" dirty="0" err="1">
                <a:solidFill>
                  <a:schemeClr val="tx1"/>
                </a:solidFill>
                <a:latin typeface="Calibri" panose="020F0502020204030204" pitchFamily="34" charset="0"/>
                <a:cs typeface="Calibri" panose="020F0502020204030204" pitchFamily="34" charset="0"/>
              </a:rPr>
              <a:t>Anksiyete</a:t>
            </a:r>
            <a:r>
              <a:rPr lang="tr-TR" sz="2400" dirty="0">
                <a:solidFill>
                  <a:schemeClr val="tx1"/>
                </a:solidFill>
                <a:latin typeface="Calibri" panose="020F0502020204030204" pitchFamily="34" charset="0"/>
                <a:cs typeface="Calibri" panose="020F0502020204030204" pitchFamily="34" charset="0"/>
              </a:rPr>
              <a:t> bozukluklarının dünyadaki </a:t>
            </a:r>
            <a:r>
              <a:rPr lang="tr-TR" sz="2400" dirty="0" err="1">
                <a:solidFill>
                  <a:schemeClr val="tx1"/>
                </a:solidFill>
                <a:latin typeface="Calibri" panose="020F0502020204030204" pitchFamily="34" charset="0"/>
                <a:cs typeface="Calibri" panose="020F0502020204030204" pitchFamily="34" charset="0"/>
              </a:rPr>
              <a:t>prevalansı</a:t>
            </a:r>
            <a:r>
              <a:rPr lang="tr-TR" sz="2400" dirty="0">
                <a:solidFill>
                  <a:schemeClr val="tx1"/>
                </a:solidFill>
                <a:latin typeface="Calibri" panose="020F0502020204030204" pitchFamily="34" charset="0"/>
                <a:cs typeface="Calibri" panose="020F0502020204030204" pitchFamily="34" charset="0"/>
              </a:rPr>
              <a:t> %7.3 civarındadır. </a:t>
            </a:r>
          </a:p>
          <a:p>
            <a:r>
              <a:rPr lang="tr-TR" sz="2400" dirty="0">
                <a:solidFill>
                  <a:schemeClr val="tx1"/>
                </a:solidFill>
                <a:latin typeface="Calibri" panose="020F0502020204030204" pitchFamily="34" charset="0"/>
                <a:cs typeface="Calibri" panose="020F0502020204030204" pitchFamily="34" charset="0"/>
              </a:rPr>
              <a:t>Sağlık Bakanlığı tarafından ülkemizde yapılan bir çalışmada, </a:t>
            </a:r>
            <a:r>
              <a:rPr lang="tr-TR" sz="2400" dirty="0" err="1">
                <a:solidFill>
                  <a:schemeClr val="tx1"/>
                </a:solidFill>
                <a:latin typeface="Calibri" panose="020F0502020204030204" pitchFamily="34" charset="0"/>
                <a:cs typeface="Calibri" panose="020F0502020204030204" pitchFamily="34" charset="0"/>
              </a:rPr>
              <a:t>anksiyete</a:t>
            </a:r>
            <a:r>
              <a:rPr lang="tr-TR" sz="2400" dirty="0">
                <a:solidFill>
                  <a:schemeClr val="tx1"/>
                </a:solidFill>
                <a:latin typeface="Calibri" panose="020F0502020204030204" pitchFamily="34" charset="0"/>
                <a:cs typeface="Calibri" panose="020F0502020204030204" pitchFamily="34" charset="0"/>
              </a:rPr>
              <a:t> bozukluklarının 12 aylık yaygınlığı %6.7 olarak belirlenmiştir.</a:t>
            </a:r>
          </a:p>
          <a:p>
            <a:r>
              <a:rPr lang="tr-TR" sz="2400" dirty="0">
                <a:solidFill>
                  <a:schemeClr val="tx1"/>
                </a:solidFill>
                <a:latin typeface="Calibri" panose="020F0502020204030204" pitchFamily="34" charset="0"/>
                <a:cs typeface="Calibri" panose="020F0502020204030204" pitchFamily="34" charset="0"/>
              </a:rPr>
              <a:t>K</a:t>
            </a:r>
            <a:r>
              <a:rPr lang="tr-TR" sz="2400" b="0" i="0" dirty="0">
                <a:solidFill>
                  <a:schemeClr val="tx1"/>
                </a:solidFill>
                <a:effectLst/>
                <a:latin typeface="Calibri" panose="020F0502020204030204" pitchFamily="34" charset="0"/>
                <a:cs typeface="Calibri" panose="020F0502020204030204" pitchFamily="34" charset="0"/>
              </a:rPr>
              <a:t>adınlarda erkeklere göre yaklaşık iki kat daha sık görülmektedir.</a:t>
            </a:r>
          </a:p>
          <a:p>
            <a:r>
              <a:rPr lang="tr-TR" sz="2400" dirty="0">
                <a:solidFill>
                  <a:schemeClr val="tx1"/>
                </a:solidFill>
                <a:latin typeface="Calibri" panose="020F0502020204030204" pitchFamily="34" charset="0"/>
                <a:cs typeface="Calibri" panose="020F0502020204030204" pitchFamily="34" charset="0"/>
              </a:rPr>
              <a:t>M</a:t>
            </a:r>
            <a:r>
              <a:rPr lang="tr-TR" sz="2400" b="0" i="0" dirty="0">
                <a:solidFill>
                  <a:schemeClr val="tx1"/>
                </a:solidFill>
                <a:effectLst/>
                <a:latin typeface="Calibri" panose="020F0502020204030204" pitchFamily="34" charset="0"/>
                <a:cs typeface="Calibri" panose="020F0502020204030204" pitchFamily="34" charset="0"/>
              </a:rPr>
              <a:t>ajör depresyon veya diğer anksiyete bozukluklarıyla birliktelik yaygın olarak görülür.</a:t>
            </a:r>
          </a:p>
          <a:p>
            <a:r>
              <a:rPr lang="tr-TR" sz="2400" dirty="0">
                <a:solidFill>
                  <a:schemeClr val="tx1"/>
                </a:solidFill>
                <a:latin typeface="Calibri" panose="020F0502020204030204" pitchFamily="34" charset="0"/>
                <a:cs typeface="Calibri" panose="020F0502020204030204" pitchFamily="34" charset="0"/>
              </a:rPr>
              <a:t>Toplum örnekleminde en sık görülen anksiyete bozukluğu, özgül fobilerdir.</a:t>
            </a:r>
          </a:p>
          <a:p>
            <a:endParaRPr lang="tr-T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9537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FBDE23-988E-A375-EF56-7EB29361FC23}"/>
              </a:ext>
            </a:extLst>
          </p:cNvPr>
          <p:cNvSpPr>
            <a:spLocks noGrp="1"/>
          </p:cNvSpPr>
          <p:nvPr>
            <p:ph type="title"/>
          </p:nvPr>
        </p:nvSpPr>
        <p:spPr/>
        <p:txBody>
          <a:bodyPr>
            <a:normAutofit/>
          </a:bodyPr>
          <a:lstStyle/>
          <a:p>
            <a:r>
              <a:rPr lang="tr-TR" sz="4000" b="1" i="0" dirty="0">
                <a:solidFill>
                  <a:srgbClr val="353535"/>
                </a:solidFill>
                <a:effectLst/>
                <a:latin typeface="Calibri Light" panose="020F0302020204030204" pitchFamily="34" charset="0"/>
                <a:cs typeface="Calibri Light" panose="020F0302020204030204" pitchFamily="34" charset="0"/>
              </a:rPr>
              <a:t>PATOGENEZ</a:t>
            </a:r>
            <a:endParaRPr lang="tr-TR" sz="4000" dirty="0">
              <a:latin typeface="Calibri Light" panose="020F0302020204030204" pitchFamily="34" charset="0"/>
              <a:cs typeface="Calibri Light" panose="020F0302020204030204" pitchFamily="34" charset="0"/>
            </a:endParaRPr>
          </a:p>
        </p:txBody>
      </p:sp>
      <p:sp>
        <p:nvSpPr>
          <p:cNvPr id="3" name="İçerik Yer Tutucusu 2">
            <a:extLst>
              <a:ext uri="{FF2B5EF4-FFF2-40B4-BE49-F238E27FC236}">
                <a16:creationId xmlns:a16="http://schemas.microsoft.com/office/drawing/2014/main" id="{B4D060A4-B3CD-B10C-7AFB-430496FC1FB9}"/>
              </a:ext>
            </a:extLst>
          </p:cNvPr>
          <p:cNvSpPr>
            <a:spLocks noGrp="1"/>
          </p:cNvSpPr>
          <p:nvPr>
            <p:ph idx="1"/>
          </p:nvPr>
        </p:nvSpPr>
        <p:spPr>
          <a:xfrm>
            <a:off x="1219200" y="2088776"/>
            <a:ext cx="10972800" cy="3581400"/>
          </a:xfrm>
        </p:spPr>
        <p:txBody>
          <a:bodyPr>
            <a:normAutofit/>
          </a:bodyPr>
          <a:lstStyle/>
          <a:p>
            <a:r>
              <a:rPr lang="tr-TR" sz="2400" b="1" i="0" dirty="0">
                <a:solidFill>
                  <a:srgbClr val="232323"/>
                </a:solidFill>
                <a:effectLst/>
                <a:latin typeface="Calibri" panose="020F0502020204030204" pitchFamily="34" charset="0"/>
                <a:cs typeface="Calibri" panose="020F0502020204030204" pitchFamily="34" charset="0"/>
              </a:rPr>
              <a:t>Genetik</a:t>
            </a:r>
            <a:r>
              <a:rPr lang="tr-TR" sz="2400" b="0" i="0" dirty="0">
                <a:solidFill>
                  <a:srgbClr val="232323"/>
                </a:solidFill>
                <a:effectLst/>
                <a:latin typeface="Calibri" panose="020F0502020204030204" pitchFamily="34" charset="0"/>
                <a:cs typeface="Calibri" panose="020F0502020204030204" pitchFamily="34" charset="0"/>
              </a:rPr>
              <a:t>: </a:t>
            </a:r>
            <a:r>
              <a:rPr lang="tr-TR" sz="2400" b="0" i="0" dirty="0">
                <a:solidFill>
                  <a:srgbClr val="141414"/>
                </a:solidFill>
                <a:effectLst/>
                <a:latin typeface="Calibri" panose="020F0502020204030204" pitchFamily="34" charset="0"/>
                <a:cs typeface="Calibri" panose="020F0502020204030204" pitchFamily="34" charset="0"/>
              </a:rPr>
              <a:t>Ailede anksiyete bozukluğu olan bireylerde görülme riski daha yüksek.</a:t>
            </a:r>
          </a:p>
          <a:p>
            <a:r>
              <a:rPr lang="tr-TR" sz="2400" b="1" i="0" dirty="0" err="1">
                <a:solidFill>
                  <a:srgbClr val="232323"/>
                </a:solidFill>
                <a:effectLst/>
                <a:latin typeface="Calibri" panose="020F0502020204030204" pitchFamily="34" charset="0"/>
                <a:cs typeface="Calibri" panose="020F0502020204030204" pitchFamily="34" charset="0"/>
              </a:rPr>
              <a:t>Nörotransmitter</a:t>
            </a:r>
            <a:r>
              <a:rPr lang="tr-TR" sz="2400" b="1" i="0" dirty="0">
                <a:solidFill>
                  <a:srgbClr val="232323"/>
                </a:solidFill>
                <a:effectLst/>
                <a:latin typeface="Calibri" panose="020F0502020204030204" pitchFamily="34" charset="0"/>
                <a:cs typeface="Calibri" panose="020F0502020204030204" pitchFamily="34" charset="0"/>
              </a:rPr>
              <a:t> bozukluklar</a:t>
            </a:r>
            <a:r>
              <a:rPr lang="tr-TR" sz="2400" b="1" i="0" dirty="0">
                <a:solidFill>
                  <a:schemeClr val="tx1"/>
                </a:solidFill>
                <a:effectLst/>
                <a:latin typeface="Calibri" panose="020F0502020204030204" pitchFamily="34" charset="0"/>
                <a:cs typeface="Calibri" panose="020F0502020204030204" pitchFamily="34" charset="0"/>
              </a:rPr>
              <a:t>:</a:t>
            </a:r>
            <a:r>
              <a:rPr lang="tr-TR" sz="2400" dirty="0">
                <a:solidFill>
                  <a:schemeClr val="tx1"/>
                </a:solidFill>
                <a:latin typeface="Calibri" panose="020F0502020204030204" pitchFamily="34" charset="0"/>
                <a:cs typeface="Calibri" panose="020F0502020204030204" pitchFamily="34" charset="0"/>
              </a:rPr>
              <a:t> </a:t>
            </a:r>
            <a:r>
              <a:rPr lang="tr-TR" sz="2400" b="0" i="0" dirty="0">
                <a:solidFill>
                  <a:srgbClr val="141414"/>
                </a:solidFill>
                <a:effectLst/>
                <a:latin typeface="Calibri" panose="020F0502020204030204" pitchFamily="34" charset="0"/>
                <a:cs typeface="Calibri" panose="020F0502020204030204" pitchFamily="34" charset="0"/>
              </a:rPr>
              <a:t>Serotonin, dopamin ve GABA gibi </a:t>
            </a:r>
            <a:r>
              <a:rPr lang="tr-TR" sz="2400" b="0" i="0" dirty="0" err="1">
                <a:solidFill>
                  <a:srgbClr val="141414"/>
                </a:solidFill>
                <a:effectLst/>
                <a:latin typeface="Calibri" panose="020F0502020204030204" pitchFamily="34" charset="0"/>
                <a:cs typeface="Calibri" panose="020F0502020204030204" pitchFamily="34" charset="0"/>
              </a:rPr>
              <a:t>nörotransmitterlerdeki</a:t>
            </a:r>
            <a:r>
              <a:rPr lang="tr-TR" sz="2400" b="0" i="0" dirty="0">
                <a:solidFill>
                  <a:srgbClr val="141414"/>
                </a:solidFill>
                <a:effectLst/>
                <a:latin typeface="Calibri" panose="020F0502020204030204" pitchFamily="34" charset="0"/>
                <a:cs typeface="Calibri" panose="020F0502020204030204" pitchFamily="34" charset="0"/>
              </a:rPr>
              <a:t> dengesizlikler anksiyete ile ilişkilidir.</a:t>
            </a:r>
          </a:p>
          <a:p>
            <a:r>
              <a:rPr lang="tr-TR" sz="2400" b="1" i="0" dirty="0">
                <a:solidFill>
                  <a:srgbClr val="232323"/>
                </a:solidFill>
                <a:effectLst/>
                <a:latin typeface="Calibri" panose="020F0502020204030204" pitchFamily="34" charset="0"/>
                <a:cs typeface="Calibri" panose="020F0502020204030204" pitchFamily="34" charset="0"/>
              </a:rPr>
              <a:t>Nörogörüntüleme ve beyin metabolizması</a:t>
            </a:r>
            <a:r>
              <a:rPr lang="tr-TR" sz="2400" dirty="0">
                <a:solidFill>
                  <a:srgbClr val="232323"/>
                </a:solidFill>
                <a:latin typeface="Calibri" panose="020F0502020204030204" pitchFamily="34" charset="0"/>
                <a:cs typeface="Calibri" panose="020F0502020204030204" pitchFamily="34" charset="0"/>
              </a:rPr>
              <a:t>: </a:t>
            </a:r>
            <a:r>
              <a:rPr lang="tr-TR" sz="2400" b="0" i="0" dirty="0" err="1">
                <a:solidFill>
                  <a:schemeClr val="tx1"/>
                </a:solidFill>
                <a:effectLst/>
                <a:latin typeface="Calibri" panose="020F0502020204030204" pitchFamily="34" charset="0"/>
                <a:cs typeface="Calibri" panose="020F0502020204030204" pitchFamily="34" charset="0"/>
              </a:rPr>
              <a:t>GAD'li</a:t>
            </a:r>
            <a:r>
              <a:rPr lang="tr-TR" sz="2400" b="0" i="0" dirty="0">
                <a:solidFill>
                  <a:schemeClr val="tx1"/>
                </a:solidFill>
                <a:effectLst/>
                <a:latin typeface="Calibri" panose="020F0502020204030204" pitchFamily="34" charset="0"/>
                <a:cs typeface="Calibri" panose="020F0502020204030204" pitchFamily="34" charset="0"/>
              </a:rPr>
              <a:t> bireylerde, beyaz madde hacminde lokalize morfolojik değişiklikler bildirilmiştir.</a:t>
            </a:r>
          </a:p>
          <a:p>
            <a:r>
              <a:rPr lang="tr-TR" sz="2400" b="1" i="0" dirty="0">
                <a:solidFill>
                  <a:srgbClr val="232323"/>
                </a:solidFill>
                <a:effectLst/>
                <a:latin typeface="Calibri" panose="020F0502020204030204" pitchFamily="34" charset="0"/>
                <a:cs typeface="Calibri" panose="020F0502020204030204" pitchFamily="34" charset="0"/>
              </a:rPr>
              <a:t>Gelişimsel ve kişilik faktörleri</a:t>
            </a:r>
            <a:r>
              <a:rPr lang="tr-TR" sz="2400" dirty="0">
                <a:solidFill>
                  <a:srgbClr val="232323"/>
                </a:solidFill>
                <a:latin typeface="Calibri" panose="020F0502020204030204" pitchFamily="34" charset="0"/>
                <a:cs typeface="Calibri" panose="020F0502020204030204" pitchFamily="34" charset="0"/>
              </a:rPr>
              <a:t>: </a:t>
            </a:r>
            <a:r>
              <a:rPr lang="tr-TR" sz="2400" b="0" i="0" dirty="0">
                <a:solidFill>
                  <a:schemeClr val="tx1"/>
                </a:solidFill>
                <a:effectLst/>
                <a:latin typeface="Calibri" panose="020F0502020204030204" pitchFamily="34" charset="0"/>
                <a:cs typeface="Calibri" panose="020F0502020204030204" pitchFamily="34" charset="0"/>
              </a:rPr>
              <a:t>Yetişkinlerde GAD, çocuklukta </a:t>
            </a:r>
            <a:r>
              <a:rPr lang="tr-TR" sz="2400" b="0" i="0" dirty="0" err="1">
                <a:solidFill>
                  <a:schemeClr val="tx1"/>
                </a:solidFill>
                <a:effectLst/>
                <a:latin typeface="Calibri" panose="020F0502020204030204" pitchFamily="34" charset="0"/>
                <a:cs typeface="Calibri" panose="020F0502020204030204" pitchFamily="34" charset="0"/>
              </a:rPr>
              <a:t>GAD'si</a:t>
            </a:r>
            <a:r>
              <a:rPr lang="tr-TR" sz="2400" b="0" i="0" dirty="0">
                <a:solidFill>
                  <a:schemeClr val="tx1"/>
                </a:solidFill>
                <a:effectLst/>
                <a:latin typeface="Calibri" panose="020F0502020204030204" pitchFamily="34" charset="0"/>
                <a:cs typeface="Calibri" panose="020F0502020204030204" pitchFamily="34" charset="0"/>
              </a:rPr>
              <a:t> olmayan bireylere kıyasla ortalamadan daha fazla sayıda travmatik deneyim ve diğer istenmeyen yaşam olaylarıyla ilişkilidir. </a:t>
            </a:r>
            <a:endParaRPr lang="tr-TR"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7245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3DEB54-82C4-AED1-3EA2-5D6969040C71}"/>
              </a:ext>
            </a:extLst>
          </p:cNvPr>
          <p:cNvSpPr>
            <a:spLocks noGrp="1"/>
          </p:cNvSpPr>
          <p:nvPr>
            <p:ph type="title"/>
          </p:nvPr>
        </p:nvSpPr>
        <p:spPr/>
        <p:txBody>
          <a:bodyPr>
            <a:normAutofit/>
          </a:bodyPr>
          <a:lstStyle/>
          <a:p>
            <a:r>
              <a:rPr lang="tr-TR" sz="4000" b="1" i="0" dirty="0">
                <a:solidFill>
                  <a:srgbClr val="353535"/>
                </a:solidFill>
                <a:effectLst/>
                <a:latin typeface="Calibri Light" panose="020F0302020204030204" pitchFamily="34" charset="0"/>
                <a:cs typeface="Calibri Light" panose="020F0302020204030204" pitchFamily="34" charset="0"/>
              </a:rPr>
              <a:t>KLİNİK ÖZELLİKLER </a:t>
            </a:r>
            <a:endParaRPr lang="tr-TR" sz="4000" dirty="0">
              <a:latin typeface="Calibri Light" panose="020F0302020204030204" pitchFamily="34" charset="0"/>
              <a:cs typeface="Calibri Light" panose="020F0302020204030204" pitchFamily="34" charset="0"/>
            </a:endParaRPr>
          </a:p>
        </p:txBody>
      </p:sp>
      <p:sp>
        <p:nvSpPr>
          <p:cNvPr id="3" name="İçerik Yer Tutucusu 2">
            <a:extLst>
              <a:ext uri="{FF2B5EF4-FFF2-40B4-BE49-F238E27FC236}">
                <a16:creationId xmlns:a16="http://schemas.microsoft.com/office/drawing/2014/main" id="{943990B2-8F55-618D-B220-08653FC5DC41}"/>
              </a:ext>
            </a:extLst>
          </p:cNvPr>
          <p:cNvSpPr>
            <a:spLocks noGrp="1"/>
          </p:cNvSpPr>
          <p:nvPr>
            <p:ph idx="1"/>
          </p:nvPr>
        </p:nvSpPr>
        <p:spPr>
          <a:xfrm>
            <a:off x="1219200" y="1900517"/>
            <a:ext cx="10668000" cy="3581400"/>
          </a:xfrm>
        </p:spPr>
        <p:txBody>
          <a:bodyPr>
            <a:noAutofit/>
          </a:bodyPr>
          <a:lstStyle/>
          <a:p>
            <a:r>
              <a:rPr lang="tr-TR" sz="2400" b="0" i="0" dirty="0">
                <a:solidFill>
                  <a:srgbClr val="232323"/>
                </a:solidFill>
                <a:effectLst/>
                <a:latin typeface="Calibri" panose="020F0502020204030204" pitchFamily="34" charset="0"/>
                <a:cs typeface="Calibri" panose="020F0502020204030204" pitchFamily="34" charset="0"/>
              </a:rPr>
              <a:t>Yaygın anksiyete bozukluğu (GAD) olan bireyler sağlık, iş, kişiler arası ilişkiler veya diğer yaşam olayları hakkında aşırı endişe veya kaygı yaşarlar. Genellikle bu endişeler gerçekçi görünür; ancak, beklenen olayın veya endişe nesnesinin etkisiyle orantısızdır. </a:t>
            </a:r>
          </a:p>
          <a:p>
            <a:r>
              <a:rPr lang="tr-TR" sz="2400" b="0" i="0" dirty="0">
                <a:solidFill>
                  <a:srgbClr val="232323"/>
                </a:solidFill>
                <a:effectLst/>
                <a:latin typeface="Calibri" panose="020F0502020204030204" pitchFamily="34" charset="0"/>
                <a:cs typeface="Calibri" panose="020F0502020204030204" pitchFamily="34" charset="0"/>
              </a:rPr>
              <a:t>Semptomlar, psikososyal işlevlerde sıkıntıya veya bozulmaya neden olur.</a:t>
            </a:r>
          </a:p>
          <a:p>
            <a:r>
              <a:rPr lang="tr-TR" sz="2400" b="0" i="0" dirty="0" err="1">
                <a:solidFill>
                  <a:srgbClr val="232323"/>
                </a:solidFill>
                <a:effectLst/>
                <a:latin typeface="Calibri" panose="020F0502020204030204" pitchFamily="34" charset="0"/>
                <a:cs typeface="Calibri" panose="020F0502020204030204" pitchFamily="34" charset="0"/>
              </a:rPr>
              <a:t>GAD'li</a:t>
            </a:r>
            <a:r>
              <a:rPr lang="tr-TR" sz="2400" b="0" i="0" dirty="0">
                <a:solidFill>
                  <a:srgbClr val="232323"/>
                </a:solidFill>
                <a:effectLst/>
                <a:latin typeface="Calibri" panose="020F0502020204030204" pitchFamily="34" charset="0"/>
                <a:cs typeface="Calibri" panose="020F0502020204030204" pitchFamily="34" charset="0"/>
              </a:rPr>
              <a:t> bireyler, daha küçük meseleler (örneğin, ev işleri, araba tamiri, randevuya geç kalma) konusunda daha fazla endişe duyduklarını bildirirler.</a:t>
            </a:r>
          </a:p>
          <a:p>
            <a:r>
              <a:rPr lang="tr-TR" sz="2400" b="0" i="0" dirty="0">
                <a:solidFill>
                  <a:srgbClr val="232323"/>
                </a:solidFill>
                <a:effectLst/>
                <a:latin typeface="Calibri" panose="020F0502020204030204" pitchFamily="34" charset="0"/>
                <a:cs typeface="Calibri" panose="020F0502020204030204" pitchFamily="34" charset="0"/>
              </a:rPr>
              <a:t>Ek olarak huzursuzluk veya aşırı uyarılma, yorgunluk, sinirlilik, konsantrasyon eksikliği, uyku bozukluğu ve kas gerginliği </a:t>
            </a:r>
            <a:r>
              <a:rPr lang="tr-TR" sz="2400" dirty="0">
                <a:solidFill>
                  <a:srgbClr val="232323"/>
                </a:solidFill>
                <a:latin typeface="Calibri" panose="020F0502020204030204" pitchFamily="34" charset="0"/>
                <a:cs typeface="Calibri" panose="020F0502020204030204" pitchFamily="34" charset="0"/>
              </a:rPr>
              <a:t>gibi semptomlar da görülebilir. </a:t>
            </a:r>
            <a:r>
              <a:rPr lang="tr-TR" sz="2400" b="0" i="0" dirty="0">
                <a:solidFill>
                  <a:srgbClr val="232323"/>
                </a:solidFill>
                <a:effectLst/>
                <a:latin typeface="Calibri" panose="020F0502020204030204" pitchFamily="34" charset="0"/>
                <a:cs typeface="Calibri" panose="020F0502020204030204" pitchFamily="34" charset="0"/>
              </a:rPr>
              <a:t>Bunlar genellikle kroniktir ve sağlık profesyonellerine tekrar tekrar başvurulmasına rağmen açıklanamaz.</a:t>
            </a:r>
            <a:endParaRPr lang="tr-T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62865"/>
      </p:ext>
    </p:extLst>
  </p:cSld>
  <p:clrMapOvr>
    <a:masterClrMapping/>
  </p:clrMapOvr>
</p:sld>
</file>

<file path=ppt/theme/theme1.xml><?xml version="1.0" encoding="utf-8"?>
<a:theme xmlns:a="http://schemas.openxmlformats.org/drawingml/2006/main" name="Kırpma">
  <a:themeElements>
    <a:clrScheme name="Kırpma">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Kırpma">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ırpma">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TM10001105[[fn=Kırpma]]</Template>
  <TotalTime>529</TotalTime>
  <Words>2432</Words>
  <Application>Microsoft Office PowerPoint</Application>
  <PresentationFormat>Geniş ekran</PresentationFormat>
  <Paragraphs>288</Paragraphs>
  <Slides>49</Slides>
  <Notes>5</Notes>
  <HiddenSlides>0</HiddenSlides>
  <MMClips>0</MMClips>
  <ScaleCrop>false</ScaleCrop>
  <HeadingPairs>
    <vt:vector size="8" baseType="variant">
      <vt:variant>
        <vt:lpstr>Kullanılan Yazı Tipleri</vt:lpstr>
      </vt:variant>
      <vt:variant>
        <vt:i4>8</vt:i4>
      </vt:variant>
      <vt:variant>
        <vt:lpstr>Tema</vt:lpstr>
      </vt:variant>
      <vt:variant>
        <vt:i4>1</vt:i4>
      </vt:variant>
      <vt:variant>
        <vt:lpstr>Eklenmiş OLE Hizmet Programları</vt:lpstr>
      </vt:variant>
      <vt:variant>
        <vt:i4>1</vt:i4>
      </vt:variant>
      <vt:variant>
        <vt:lpstr>Slayt Başlıkları</vt:lpstr>
      </vt:variant>
      <vt:variant>
        <vt:i4>49</vt:i4>
      </vt:variant>
    </vt:vector>
  </HeadingPairs>
  <TitlesOfParts>
    <vt:vector size="59" baseType="lpstr">
      <vt:lpstr>Aptos</vt:lpstr>
      <vt:lpstr>Arial</vt:lpstr>
      <vt:lpstr>Britannic Bold</vt:lpstr>
      <vt:lpstr>Calibri</vt:lpstr>
      <vt:lpstr>Calibri Light</vt:lpstr>
      <vt:lpstr>Franklin Gothic Book</vt:lpstr>
      <vt:lpstr>tahoma</vt:lpstr>
      <vt:lpstr>Wingdings</vt:lpstr>
      <vt:lpstr>Kırpma</vt:lpstr>
      <vt:lpstr>Document</vt:lpstr>
      <vt:lpstr>PowerPoint Sunusu</vt:lpstr>
      <vt:lpstr>AMAÇ</vt:lpstr>
      <vt:lpstr>SUNUM PLANI</vt:lpstr>
      <vt:lpstr>ÖĞRENİM HEDEFLERİ</vt:lpstr>
      <vt:lpstr>ANKSİYETE NEDİR?</vt:lpstr>
      <vt:lpstr>PowerPoint Sunusu</vt:lpstr>
      <vt:lpstr>EPİDEMİYOLOJİ</vt:lpstr>
      <vt:lpstr>PATOGENEZ</vt:lpstr>
      <vt:lpstr>KLİNİK ÖZELLİKLER </vt:lpstr>
      <vt:lpstr>BELİRTİLER</vt:lpstr>
      <vt:lpstr>ANKSİYETENİN BEDENSEL BELİRTİLERİ</vt:lpstr>
      <vt:lpstr>ANKSİYETENİN RUHSAL-BİLİŞSEL BELİRTİLERİ</vt:lpstr>
      <vt:lpstr>ANKSİYETE BELİRTİLERİNE NEDEN OLABİLEN TIBBİ DURUMLAR</vt:lpstr>
      <vt:lpstr>ANKSİYETE BELİRTİLERİNE NEDEN OLABİLEN İLAÇ VE MADDELER</vt:lpstr>
      <vt:lpstr>ANKSİYETE BOZUKLUKLARI SINIFLANDIRMA</vt:lpstr>
      <vt:lpstr>YAYGIN ANKSİYETE BOZUKLUĞU</vt:lpstr>
      <vt:lpstr>PowerPoint Sunusu</vt:lpstr>
      <vt:lpstr>PANİK BOZUKLUK</vt:lpstr>
      <vt:lpstr>AGORAFOBİ </vt:lpstr>
      <vt:lpstr>ÖZGÜL FOBİ</vt:lpstr>
      <vt:lpstr>SOSYAL FOBİ</vt:lpstr>
      <vt:lpstr>AYRILMA ANKSİYETESİ BOZUKLUĞU </vt:lpstr>
      <vt:lpstr>SEÇİCİ KONUŞMAZLIK(MUTİZM)</vt:lpstr>
      <vt:lpstr>MADDE KULLANIMINA BAĞLI ANKSİYETE BOZUKLUĞU</vt:lpstr>
      <vt:lpstr>BAŞKA BİR SAĞLIK DURUMUNA BAĞLI ANKSİYETE BOZUKLUĞU</vt:lpstr>
      <vt:lpstr>TANI</vt:lpstr>
      <vt:lpstr>PowerPoint Sunusu</vt:lpstr>
      <vt:lpstr>PowerPoint Sunusu</vt:lpstr>
      <vt:lpstr>PowerPoint Sunusu</vt:lpstr>
      <vt:lpstr>PowerPoint Sunusu</vt:lpstr>
      <vt:lpstr>PowerPoint Sunusu</vt:lpstr>
      <vt:lpstr>GAD-7 ÖLÇEĞİ</vt:lpstr>
      <vt:lpstr>BECK ANKSİYETE ÖLÇEĞİ</vt:lpstr>
      <vt:lpstr>HADS ÖLÇEĞİ</vt:lpstr>
      <vt:lpstr>PowerPoint Sunusu</vt:lpstr>
      <vt:lpstr>Hamilton anksiyete değerlendirme ölçeği</vt:lpstr>
      <vt:lpstr>PowerPoint Sunusu</vt:lpstr>
      <vt:lpstr>AYIRICI TANI</vt:lpstr>
      <vt:lpstr>PowerPoint Sunusu</vt:lpstr>
      <vt:lpstr>TEDAVİ </vt:lpstr>
      <vt:lpstr>PowerPoint Sunusu</vt:lpstr>
      <vt:lpstr>PowerPoint Sunusu</vt:lpstr>
      <vt:lpstr>PowerPoint Sunusu</vt:lpstr>
      <vt:lpstr> Medikal tedavi </vt:lpstr>
      <vt:lpstr>PowerPoint Sunusu</vt:lpstr>
      <vt:lpstr>Yaşam Tarzı Değişiklikleri </vt:lpstr>
      <vt:lpstr>KİMLERİ SEVK ETMELİYİZ!!!</vt:lpstr>
      <vt:lpstr>KAYNAKLAR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Aile Hekimliği Ktü</dc:creator>
  <cp:lastModifiedBy>339</cp:lastModifiedBy>
  <cp:revision>174</cp:revision>
  <dcterms:created xsi:type="dcterms:W3CDTF">2025-03-17T10:09:12Z</dcterms:created>
  <dcterms:modified xsi:type="dcterms:W3CDTF">2025-04-29T06:00:41Z</dcterms:modified>
</cp:coreProperties>
</file>