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36" r:id="rId2"/>
    <p:sldId id="257" r:id="rId3"/>
    <p:sldId id="258" r:id="rId4"/>
    <p:sldId id="327" r:id="rId5"/>
    <p:sldId id="338" r:id="rId6"/>
    <p:sldId id="339" r:id="rId7"/>
    <p:sldId id="458" r:id="rId8"/>
    <p:sldId id="469" r:id="rId9"/>
    <p:sldId id="476" r:id="rId10"/>
    <p:sldId id="468" r:id="rId11"/>
    <p:sldId id="472" r:id="rId12"/>
    <p:sldId id="475" r:id="rId13"/>
    <p:sldId id="470" r:id="rId14"/>
    <p:sldId id="478" r:id="rId15"/>
    <p:sldId id="479" r:id="rId16"/>
    <p:sldId id="480" r:id="rId17"/>
    <p:sldId id="481" r:id="rId18"/>
    <p:sldId id="482" r:id="rId19"/>
    <p:sldId id="325" r:id="rId20"/>
    <p:sldId id="326" r:id="rId21"/>
    <p:sldId id="270" r:id="rId22"/>
    <p:sldId id="272" r:id="rId23"/>
    <p:sldId id="278" r:id="rId24"/>
    <p:sldId id="260" r:id="rId25"/>
    <p:sldId id="386" r:id="rId26"/>
    <p:sldId id="484" r:id="rId27"/>
    <p:sldId id="485" r:id="rId28"/>
    <p:sldId id="486" r:id="rId29"/>
    <p:sldId id="388" r:id="rId30"/>
    <p:sldId id="389" r:id="rId31"/>
    <p:sldId id="391" r:id="rId32"/>
    <p:sldId id="392" r:id="rId33"/>
    <p:sldId id="393" r:id="rId34"/>
    <p:sldId id="394" r:id="rId35"/>
    <p:sldId id="395" r:id="rId36"/>
    <p:sldId id="398" r:id="rId37"/>
    <p:sldId id="401" r:id="rId38"/>
    <p:sldId id="402" r:id="rId39"/>
    <p:sldId id="403" r:id="rId40"/>
    <p:sldId id="483" r:id="rId41"/>
    <p:sldId id="404" r:id="rId42"/>
    <p:sldId id="405" r:id="rId43"/>
    <p:sldId id="406" r:id="rId44"/>
    <p:sldId id="407" r:id="rId45"/>
    <p:sldId id="408" r:id="rId46"/>
    <p:sldId id="409" r:id="rId47"/>
    <p:sldId id="489" r:id="rId48"/>
    <p:sldId id="411" r:id="rId49"/>
    <p:sldId id="412" r:id="rId50"/>
    <p:sldId id="415" r:id="rId51"/>
    <p:sldId id="490" r:id="rId52"/>
    <p:sldId id="416" r:id="rId53"/>
    <p:sldId id="418" r:id="rId54"/>
    <p:sldId id="420" r:id="rId55"/>
    <p:sldId id="421" r:id="rId56"/>
    <p:sldId id="487" r:id="rId57"/>
    <p:sldId id="422" r:id="rId58"/>
    <p:sldId id="423" r:id="rId59"/>
    <p:sldId id="424" r:id="rId60"/>
    <p:sldId id="425" r:id="rId61"/>
    <p:sldId id="432" r:id="rId62"/>
    <p:sldId id="435" r:id="rId63"/>
    <p:sldId id="488" r:id="rId64"/>
    <p:sldId id="436" r:id="rId65"/>
    <p:sldId id="438" r:id="rId66"/>
    <p:sldId id="441" r:id="rId67"/>
    <p:sldId id="442" r:id="rId68"/>
    <p:sldId id="444" r:id="rId69"/>
    <p:sldId id="445" r:id="rId70"/>
    <p:sldId id="446" r:id="rId71"/>
    <p:sldId id="474" r:id="rId72"/>
    <p:sldId id="447" r:id="rId73"/>
    <p:sldId id="449" r:id="rId74"/>
    <p:sldId id="451" r:id="rId75"/>
    <p:sldId id="453" r:id="rId76"/>
    <p:sldId id="455" r:id="rId77"/>
    <p:sldId id="456" r:id="rId78"/>
    <p:sldId id="457" r:id="rId79"/>
    <p:sldId id="461" r:id="rId80"/>
    <p:sldId id="369" r:id="rId81"/>
    <p:sldId id="380" r:id="rId82"/>
    <p:sldId id="331" r:id="rId83"/>
    <p:sldId id="332" r:id="rId84"/>
    <p:sldId id="366" r:id="rId85"/>
    <p:sldId id="376" r:id="rId86"/>
    <p:sldId id="276" r:id="rId87"/>
    <p:sldId id="262" r:id="rId88"/>
    <p:sldId id="462" r:id="rId89"/>
    <p:sldId id="473" r:id="rId90"/>
    <p:sldId id="463" r:id="rId91"/>
    <p:sldId id="464" r:id="rId92"/>
    <p:sldId id="466" r:id="rId93"/>
    <p:sldId id="372" r:id="rId94"/>
    <p:sldId id="334" r:id="rId95"/>
    <p:sldId id="328" r:id="rId9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79040" autoAdjust="0"/>
  </p:normalViewPr>
  <p:slideViewPr>
    <p:cSldViewPr>
      <p:cViewPr varScale="1">
        <p:scale>
          <a:sx n="69" d="100"/>
          <a:sy n="69" d="100"/>
        </p:scale>
        <p:origin x="182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8A227-08F2-4501-BF3D-A4627D75C9E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A1DF5-EE0A-4019-B706-C1CAF7DEE11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021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0000"/>
                </a:solidFill>
              </a:rPr>
              <a:t>Gebelik haftası 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Fetüs sayısı</a:t>
            </a:r>
            <a:endParaRPr lang="tr-TR" dirty="0" smtClean="0"/>
          </a:p>
          <a:p>
            <a:r>
              <a:rPr lang="tr-TR" dirty="0" smtClean="0">
                <a:solidFill>
                  <a:srgbClr val="000000"/>
                </a:solidFill>
              </a:rPr>
              <a:t>Fetüs pozisyonu </a:t>
            </a:r>
          </a:p>
          <a:p>
            <a:r>
              <a:rPr lang="tr-TR" dirty="0" err="1" smtClean="0">
                <a:solidFill>
                  <a:srgbClr val="000000"/>
                </a:solidFill>
              </a:rPr>
              <a:t>Amniyon</a:t>
            </a:r>
            <a:r>
              <a:rPr lang="tr-TR" dirty="0" smtClean="0">
                <a:solidFill>
                  <a:srgbClr val="000000"/>
                </a:solidFill>
              </a:rPr>
              <a:t> sıvı miktarı</a:t>
            </a:r>
            <a:endParaRPr lang="tr-TR" dirty="0" smtClean="0"/>
          </a:p>
          <a:p>
            <a:r>
              <a:rPr lang="tr-TR" dirty="0" err="1" smtClean="0">
                <a:solidFill>
                  <a:srgbClr val="000000"/>
                </a:solidFill>
              </a:rPr>
              <a:t>Amniyon</a:t>
            </a:r>
            <a:r>
              <a:rPr lang="tr-TR" dirty="0" smtClean="0">
                <a:solidFill>
                  <a:srgbClr val="000000"/>
                </a:solidFill>
              </a:rPr>
              <a:t> sıvısının görünümü 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Annenin yaşı 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Anne kan grubu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Yapılan diğer tetkikler varsa sonuçları (ultrason, kan tahlilleri, </a:t>
            </a:r>
            <a:r>
              <a:rPr lang="tr-TR" dirty="0" err="1" smtClean="0">
                <a:solidFill>
                  <a:srgbClr val="000000"/>
                </a:solidFill>
              </a:rPr>
              <a:t>amniyosentez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vb</a:t>
            </a:r>
            <a:r>
              <a:rPr lang="tr-TR" dirty="0" smtClean="0">
                <a:solidFill>
                  <a:srgbClr val="000000"/>
                </a:solidFill>
              </a:rPr>
              <a:t>)  </a:t>
            </a:r>
            <a:endParaRPr lang="tr-TR" dirty="0" smtClean="0"/>
          </a:p>
          <a:p>
            <a:r>
              <a:rPr lang="tr-TR" dirty="0" smtClean="0">
                <a:solidFill>
                  <a:srgbClr val="000000"/>
                </a:solidFill>
              </a:rPr>
              <a:t>Annenin hastalıkları (enfeksiyon, diyabet, hipertansiyon, </a:t>
            </a:r>
            <a:r>
              <a:rPr lang="tr-TR" dirty="0" err="1" smtClean="0">
                <a:solidFill>
                  <a:srgbClr val="000000"/>
                </a:solidFill>
              </a:rPr>
              <a:t>eklampsi</a:t>
            </a:r>
            <a:r>
              <a:rPr lang="tr-TR" dirty="0" smtClean="0">
                <a:solidFill>
                  <a:srgbClr val="000000"/>
                </a:solidFill>
              </a:rPr>
              <a:t>, böbrek hastalığı, </a:t>
            </a:r>
            <a:r>
              <a:rPr lang="tr-TR" dirty="0" err="1" smtClean="0">
                <a:solidFill>
                  <a:srgbClr val="000000"/>
                </a:solidFill>
              </a:rPr>
              <a:t>immün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trombositopeni</a:t>
            </a:r>
            <a:r>
              <a:rPr lang="tr-TR" dirty="0" smtClean="0">
                <a:solidFill>
                  <a:srgbClr val="000000"/>
                </a:solidFill>
              </a:rPr>
              <a:t> vb.) </a:t>
            </a:r>
            <a:endParaRPr lang="tr-TR" dirty="0" smtClean="0"/>
          </a:p>
          <a:p>
            <a:r>
              <a:rPr lang="tr-TR" dirty="0" smtClean="0">
                <a:solidFill>
                  <a:srgbClr val="000000"/>
                </a:solidFill>
              </a:rPr>
              <a:t>Annenin kullandığı ilaçlar </a:t>
            </a:r>
            <a:endParaRPr lang="tr-TR" dirty="0" smtClean="0"/>
          </a:p>
          <a:p>
            <a:r>
              <a:rPr lang="tr-TR" dirty="0" smtClean="0">
                <a:solidFill>
                  <a:srgbClr val="000000"/>
                </a:solidFill>
              </a:rPr>
              <a:t>Akrabalık durumu </a:t>
            </a:r>
            <a:endParaRPr lang="tr-TR" dirty="0" smtClean="0"/>
          </a:p>
          <a:p>
            <a:r>
              <a:rPr lang="tr-TR" dirty="0" smtClean="0">
                <a:solidFill>
                  <a:srgbClr val="000000"/>
                </a:solidFill>
              </a:rPr>
              <a:t>Kardeş öyküleri (doğumla ilgili sorunları, sarılık geçirip geçirmedikleri, geçirmişlerse nedenleri ve uygulanan tedaviler vb.)  </a:t>
            </a:r>
            <a:endParaRPr lang="tr-TR" dirty="0" smtClean="0"/>
          </a:p>
          <a:p>
            <a:r>
              <a:rPr lang="tr-TR" dirty="0" smtClean="0"/>
              <a:t>D</a:t>
            </a:r>
            <a:r>
              <a:rPr lang="tr-TR" dirty="0" smtClean="0">
                <a:solidFill>
                  <a:srgbClr val="000000"/>
                </a:solidFill>
              </a:rPr>
              <a:t>oğum şekli ve uygulandıysa anneye verilen anestezi  </a:t>
            </a:r>
            <a:r>
              <a:rPr lang="tr-TR" sz="100" dirty="0" smtClean="0"/>
              <a:t/>
            </a:r>
            <a:br>
              <a:rPr lang="tr-TR" sz="100" dirty="0" smtClean="0"/>
            </a:br>
            <a:endParaRPr lang="tr-TR" sz="1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0808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i="1" dirty="0" smtClean="0">
                <a:cs typeface="Arial" panose="020B0604020202020204" pitchFamily="34" charset="0"/>
              </a:rPr>
              <a:t>Ön </a:t>
            </a:r>
            <a:r>
              <a:rPr lang="tr-TR" sz="1200" i="1" dirty="0" err="1" smtClean="0">
                <a:cs typeface="Arial" panose="020B0604020202020204" pitchFamily="34" charset="0"/>
              </a:rPr>
              <a:t>fontanel</a:t>
            </a:r>
            <a:r>
              <a:rPr lang="tr-TR" sz="1200" dirty="0" smtClean="0">
                <a:cs typeface="Arial" panose="020B0604020202020204" pitchFamily="34" charset="0"/>
              </a:rPr>
              <a:t> (bıngıldak) bebek sakinken değerlendirilmelidir. Normalde düz ve 2-3cm genişlikte, 3-4cm uzunluktadır, </a:t>
            </a:r>
            <a:r>
              <a:rPr lang="tr-TR" sz="1200" i="1" dirty="0" smtClean="0">
                <a:cs typeface="Arial" panose="020B0604020202020204" pitchFamily="34" charset="0"/>
              </a:rPr>
              <a:t>9-24 ayda (ortalama 1 yaş) kapanır</a:t>
            </a:r>
            <a:r>
              <a:rPr lang="tr-TR" sz="1200" dirty="0" smtClean="0">
                <a:cs typeface="Arial" panose="020B0604020202020204" pitchFamily="34" charset="0"/>
              </a:rPr>
              <a:t>. Üç aydan önce kapanması patolojiktir</a:t>
            </a:r>
            <a:r>
              <a:rPr lang="tr-TR" sz="1200" b="1" dirty="0" smtClean="0">
                <a:cs typeface="Arial" panose="020B0604020202020204" pitchFamily="34" charset="0"/>
              </a:rPr>
              <a:t>. </a:t>
            </a:r>
            <a:r>
              <a:rPr lang="tr-TR" sz="1200" i="1" dirty="0" smtClean="0">
                <a:cs typeface="Arial" panose="020B0604020202020204" pitchFamily="34" charset="0"/>
              </a:rPr>
              <a:t>Arka </a:t>
            </a:r>
            <a:r>
              <a:rPr lang="tr-TR" sz="1200" i="1" dirty="0" err="1" smtClean="0">
                <a:cs typeface="Arial" panose="020B0604020202020204" pitchFamily="34" charset="0"/>
              </a:rPr>
              <a:t>fontanel</a:t>
            </a:r>
            <a:r>
              <a:rPr lang="tr-TR" sz="1200" i="1" dirty="0" smtClean="0">
                <a:cs typeface="Arial" panose="020B0604020202020204" pitchFamily="34" charset="0"/>
              </a:rPr>
              <a:t> </a:t>
            </a:r>
            <a:r>
              <a:rPr lang="tr-TR" sz="1200" dirty="0" smtClean="0">
                <a:cs typeface="Arial" panose="020B0604020202020204" pitchFamily="34" charset="0"/>
              </a:rPr>
              <a:t>1-2 cm kadardır,</a:t>
            </a:r>
            <a:r>
              <a:rPr lang="tr-TR" sz="1200" b="1" i="1" dirty="0" smtClean="0">
                <a:cs typeface="Arial" panose="020B0604020202020204" pitchFamily="34" charset="0"/>
              </a:rPr>
              <a:t> </a:t>
            </a:r>
            <a:r>
              <a:rPr lang="tr-TR" sz="1200" i="1" dirty="0" smtClean="0">
                <a:cs typeface="Arial" panose="020B0604020202020204" pitchFamily="34" charset="0"/>
              </a:rPr>
              <a:t>doğumda kapalı olabilir veya 6-8 haftada kapanır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45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>
                <a:cs typeface="Arial" panose="020B0604020202020204" pitchFamily="34" charset="0"/>
              </a:rPr>
              <a:t>Göbek bağı genellikle 7-14 günde</a:t>
            </a:r>
            <a:r>
              <a:rPr lang="tr-TR" sz="1200" i="1" dirty="0" smtClean="0">
                <a:cs typeface="Arial" panose="020B0604020202020204" pitchFamily="34" charset="0"/>
              </a:rPr>
              <a:t> </a:t>
            </a:r>
            <a:r>
              <a:rPr lang="tr-TR" sz="1200" dirty="0" smtClean="0">
                <a:cs typeface="Arial" panose="020B0604020202020204" pitchFamily="34" charset="0"/>
              </a:rPr>
              <a:t>düşer. Göbek etrafında kızarıklık, kötü kokulu akıntı enfeksiyon belirtisidir..</a:t>
            </a:r>
          </a:p>
          <a:p>
            <a:r>
              <a:rPr lang="tr-TR" sz="1200" dirty="0" smtClean="0">
                <a:cs typeface="Arial" panose="020B0604020202020204" pitchFamily="34" charset="0"/>
              </a:rPr>
              <a:t>Sağlıklı bebeklerde göbek düşene kadar herhangi bir şeyle silinmeden kuru tutulması önerilir. Islanması</a:t>
            </a:r>
            <a:r>
              <a:rPr lang="tr-TR" sz="1200" baseline="0" dirty="0" smtClean="0">
                <a:cs typeface="Arial" panose="020B0604020202020204" pitchFamily="34" charset="0"/>
              </a:rPr>
              <a:t> </a:t>
            </a:r>
            <a:r>
              <a:rPr lang="tr-TR" sz="1200" baseline="0" dirty="0" err="1" smtClean="0">
                <a:cs typeface="Arial" panose="020B0604020202020204" pitchFamily="34" charset="0"/>
              </a:rPr>
              <a:t>omfaliti</a:t>
            </a:r>
            <a:r>
              <a:rPr lang="tr-TR" sz="1200" baseline="0" dirty="0" smtClean="0">
                <a:cs typeface="Arial" panose="020B0604020202020204" pitchFamily="34" charset="0"/>
              </a:rPr>
              <a:t> kolaylaştıracağından  </a:t>
            </a:r>
            <a:r>
              <a:rPr lang="tr-TR" sz="1200" dirty="0" smtClean="0">
                <a:cs typeface="Arial" panose="020B0604020202020204" pitchFamily="34" charset="0"/>
              </a:rPr>
              <a:t>İlk banyo göbek kordonu kuruyup düştükten bir gün sonra yapılmalıdır.</a:t>
            </a:r>
            <a:r>
              <a:rPr lang="tr-TR" sz="1200" b="1" i="1" dirty="0" smtClean="0">
                <a:cs typeface="Arial" panose="020B0604020202020204" pitchFamily="34" charset="0"/>
              </a:rPr>
              <a:t> </a:t>
            </a:r>
            <a:r>
              <a:rPr lang="tr-TR" sz="1800" dirty="0" smtClean="0">
                <a:cs typeface="Arial" panose="020B0604020202020204" pitchFamily="34" charset="0"/>
              </a:rPr>
              <a:t>Erkek bebeklerde </a:t>
            </a:r>
            <a:r>
              <a:rPr lang="tr-TR" sz="1800" dirty="0" err="1" smtClean="0">
                <a:cs typeface="Arial" panose="020B0604020202020204" pitchFamily="34" charset="0"/>
              </a:rPr>
              <a:t>skrotumlar</a:t>
            </a:r>
            <a:r>
              <a:rPr lang="tr-TR" sz="1800" dirty="0" smtClean="0">
                <a:cs typeface="Arial" panose="020B0604020202020204" pitchFamily="34" charset="0"/>
              </a:rPr>
              <a:t> inmemiş testis açısından kontrol edilmelidir. Anneden geçen hormonlar nedeniyle </a:t>
            </a:r>
            <a:r>
              <a:rPr lang="tr-TR" sz="1800" dirty="0" err="1" smtClean="0">
                <a:cs typeface="Arial" panose="020B0604020202020204" pitchFamily="34" charset="0"/>
              </a:rPr>
              <a:t>genital</a:t>
            </a:r>
            <a:r>
              <a:rPr lang="tr-TR" sz="1800" dirty="0" smtClean="0">
                <a:cs typeface="Arial" panose="020B0604020202020204" pitchFamily="34" charset="0"/>
              </a:rPr>
              <a:t> organlar hafif şiş görülebilir, birkaç günde düzelir. </a:t>
            </a:r>
          </a:p>
          <a:p>
            <a:r>
              <a:rPr lang="tr-TR" sz="1800" dirty="0" smtClean="0">
                <a:cs typeface="Arial" panose="020B0604020202020204" pitchFamily="34" charset="0"/>
              </a:rPr>
              <a:t>Kız bebeklerde anneden geçen östrojenlerin çekilmesine bağlı ilk birkaç günde beyaz ve bazen hafif kanlı akıntı olabilir. Normal fizyolojik bir durumdur, araştırmaya ve tedaviye gerek yoktur. </a:t>
            </a:r>
          </a:p>
          <a:p>
            <a:pPr marL="0" indent="0">
              <a:buNone/>
            </a:pPr>
            <a:r>
              <a:rPr lang="tr-TR" sz="1800" dirty="0" smtClean="0">
                <a:cs typeface="Arial" panose="020B0604020202020204" pitchFamily="34" charset="0"/>
              </a:rPr>
              <a:t>	</a:t>
            </a:r>
            <a:endParaRPr lang="tr-TR" sz="18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18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tr-TR" sz="1400" b="1" i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36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843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Topuk</a:t>
            </a:r>
            <a:r>
              <a:rPr lang="tr-TR" baseline="0" dirty="0" smtClean="0"/>
              <a:t> kanı 48. saat oral beslenme sonrası alınır. Eğer bebek yeterince oral beslenmeden alınmışsa ilk hafta içinde  aile hekimine başvurarak yeni topuk kanı örneği alınır.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Kayıt sistemi</a:t>
            </a:r>
            <a:endParaRPr lang="en-US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3136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• Doğum sonrası ilk 5 günde % 5-10 oranında fizyolojik tartı kaybı olur. • İlk 6 ayda ortalama 20-30 g/</a:t>
            </a:r>
            <a:r>
              <a:rPr lang="tr-TR" dirty="0" err="1" smtClean="0"/>
              <a:t>gun</a:t>
            </a:r>
            <a:r>
              <a:rPr lang="tr-TR" dirty="0" smtClean="0"/>
              <a:t> (150-250 g/hafta); ikinci 6 ayda 15-20 g/</a:t>
            </a:r>
            <a:r>
              <a:rPr lang="tr-TR" dirty="0" err="1" smtClean="0"/>
              <a:t>gun</a:t>
            </a:r>
            <a:r>
              <a:rPr lang="tr-TR" dirty="0" smtClean="0"/>
              <a:t> (100-150 g/hafta); 12-24 ayda 50g/hafta tartı alımı olur; böylece yeterli tartı alımı olan bir bebek 5. ayda doğum ağırlığının 2 katı, 12. ayda 3 katı, 24. ayda 4 katına ulaşır.</a:t>
            </a:r>
          </a:p>
          <a:p>
            <a:r>
              <a:rPr lang="tr-TR" dirty="0" smtClean="0"/>
              <a:t>Sağlıklı büyüyen bir çocuğun boyu ortalama olarak ilk 6 ayda: 8 cm/3 ay; ikinci 6 ayda: 4 cm/ 3 ay; 1-2 yaş arası: 10-12 cm/ yıl; 2-4 yaş arası: 7 cm/yıl; 4-10 yaş arası: 5-6 cm/yıl uzamaktadır. Bu hesaptan yola çıkarak, 1 yaşında doğum boyunun 1.5 katı; 4 yaşında 2 katı ve 12 yaşında da 3 katına ulaşması beklenir.</a:t>
            </a:r>
          </a:p>
          <a:p>
            <a:r>
              <a:rPr lang="tr-TR" dirty="0" smtClean="0"/>
              <a:t>• Baş çevresi ortalama olarak ilk 3 ayda 2 cm/ay; ikinci 3 ayda 1 cm/ay; üçüncü-dördüncü 3 ayda 0.5 cm/ay büyür. • </a:t>
            </a:r>
            <a:r>
              <a:rPr lang="tr-TR" dirty="0" err="1" smtClean="0"/>
              <a:t>Yenidoğanda</a:t>
            </a:r>
            <a:r>
              <a:rPr lang="tr-TR" dirty="0" smtClean="0"/>
              <a:t> 35 cm. olan baş çevresi ortalama olarak 3. ayda 40.5 cm; 6. ayda 43 cm; ve 12. ayda 46 cm.ye ulaşır.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944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Neyzi</a:t>
            </a:r>
            <a:r>
              <a:rPr lang="tr-TR" dirty="0" smtClean="0"/>
              <a:t> O, </a:t>
            </a:r>
            <a:r>
              <a:rPr lang="tr-TR" dirty="0" err="1" smtClean="0"/>
              <a:t>Binyildiz</a:t>
            </a:r>
            <a:r>
              <a:rPr lang="tr-TR" dirty="0" smtClean="0"/>
              <a:t> P, Alp H. Türk </a:t>
            </a:r>
            <a:r>
              <a:rPr lang="tr-TR" dirty="0" err="1" smtClean="0"/>
              <a:t>cocuklarında</a:t>
            </a:r>
            <a:r>
              <a:rPr lang="tr-TR" dirty="0" smtClean="0"/>
              <a:t> </a:t>
            </a:r>
            <a:r>
              <a:rPr lang="tr-TR" dirty="0" err="1" smtClean="0"/>
              <a:t>büyümegelişme</a:t>
            </a:r>
            <a:r>
              <a:rPr lang="tr-TR" dirty="0" smtClean="0"/>
              <a:t> normları 1. İstanbul Tıp Fak </a:t>
            </a:r>
            <a:r>
              <a:rPr lang="tr-TR" dirty="0" err="1" smtClean="0"/>
              <a:t>Mecm</a:t>
            </a:r>
            <a:r>
              <a:rPr lang="tr-TR" dirty="0" smtClean="0"/>
              <a:t> 1978; 41 </a:t>
            </a:r>
            <a:r>
              <a:rPr lang="tr-TR" dirty="0" err="1" smtClean="0"/>
              <a:t>Suppl</a:t>
            </a:r>
            <a:r>
              <a:rPr lang="tr-TR" dirty="0" smtClean="0"/>
              <a:t> 74:3-22.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420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smtClean="0">
                <a:solidFill>
                  <a:srgbClr val="000000"/>
                </a:solidFill>
              </a:rPr>
              <a:t>GÖRÜNÜM</a:t>
            </a:r>
          </a:p>
          <a:p>
            <a:r>
              <a:rPr lang="tr-TR" sz="1200" b="1" dirty="0" smtClean="0">
                <a:solidFill>
                  <a:srgbClr val="000000"/>
                </a:solidFill>
              </a:rPr>
              <a:t>Muayeneye, bebeğin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b="1" dirty="0" smtClean="0">
                <a:solidFill>
                  <a:srgbClr val="000000"/>
                </a:solidFill>
              </a:rPr>
              <a:t>• </a:t>
            </a:r>
            <a:r>
              <a:rPr lang="tr-TR" sz="1200" dirty="0" err="1" smtClean="0">
                <a:solidFill>
                  <a:srgbClr val="000000"/>
                </a:solidFill>
              </a:rPr>
              <a:t>respiratuvar</a:t>
            </a:r>
            <a:r>
              <a:rPr lang="tr-TR" sz="1200" dirty="0" smtClean="0">
                <a:solidFill>
                  <a:srgbClr val="000000"/>
                </a:solidFill>
              </a:rPr>
              <a:t> eforu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pozisyonu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aktivite düzeyi 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renginin </a:t>
            </a:r>
          </a:p>
          <a:p>
            <a:r>
              <a:rPr lang="tr-TR" sz="1200" dirty="0" smtClean="0">
                <a:solidFill>
                  <a:srgbClr val="000000"/>
                </a:solidFill>
              </a:rPr>
              <a:t>           genel olarak değerlendirilmesi ile </a:t>
            </a:r>
            <a:r>
              <a:rPr lang="tr-TR" sz="1200" b="1" dirty="0" smtClean="0">
                <a:solidFill>
                  <a:srgbClr val="000000"/>
                </a:solidFill>
              </a:rPr>
              <a:t>başlanmalıdır.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414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solidFill>
                  <a:srgbClr val="000000"/>
                </a:solidFill>
              </a:rPr>
              <a:t> Sağlıklı bir bebek, </a:t>
            </a:r>
            <a:r>
              <a:rPr lang="tr-TR" sz="1200" dirty="0" err="1" smtClean="0">
                <a:solidFill>
                  <a:srgbClr val="000000"/>
                </a:solidFill>
              </a:rPr>
              <a:t>respiratuvar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distres</a:t>
            </a:r>
            <a:r>
              <a:rPr lang="tr-TR" sz="1200" dirty="0" smtClean="0">
                <a:solidFill>
                  <a:srgbClr val="000000"/>
                </a:solidFill>
              </a:rPr>
              <a:t> olmadan rahatça nefes alıp verebilmelidir. </a:t>
            </a:r>
            <a:endParaRPr lang="tr-TR" sz="1200" dirty="0" smtClean="0"/>
          </a:p>
          <a:p>
            <a:r>
              <a:rPr lang="tr-TR" sz="1200" b="1" dirty="0" smtClean="0">
                <a:solidFill>
                  <a:srgbClr val="000000"/>
                </a:solidFill>
              </a:rPr>
              <a:t>    Periyodik solunum: </a:t>
            </a:r>
            <a:r>
              <a:rPr lang="tr-TR" sz="1200" u="sng" dirty="0" smtClean="0">
                <a:solidFill>
                  <a:srgbClr val="000000"/>
                </a:solidFill>
              </a:rPr>
              <a:t>5 ile 10 saniyelik kısa duraklamala</a:t>
            </a:r>
            <a:r>
              <a:rPr lang="tr-TR" sz="1200" dirty="0" smtClean="0">
                <a:solidFill>
                  <a:srgbClr val="000000"/>
                </a:solidFill>
              </a:rPr>
              <a:t>r ile karışık hızlı soluklardan oluşur, </a:t>
            </a:r>
            <a:r>
              <a:rPr lang="tr-TR" sz="1200" u="sng" dirty="0" err="1" smtClean="0">
                <a:solidFill>
                  <a:srgbClr val="000000"/>
                </a:solidFill>
              </a:rPr>
              <a:t>yenidoğanlarda</a:t>
            </a:r>
            <a:r>
              <a:rPr lang="tr-TR" sz="1200" u="sng" dirty="0" smtClean="0">
                <a:solidFill>
                  <a:srgbClr val="000000"/>
                </a:solidFill>
              </a:rPr>
              <a:t> normal</a:t>
            </a:r>
            <a:r>
              <a:rPr lang="tr-TR" sz="1200" dirty="0" smtClean="0">
                <a:solidFill>
                  <a:srgbClr val="000000"/>
                </a:solidFill>
              </a:rPr>
              <a:t> kabul edilir.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  </a:t>
            </a:r>
            <a:r>
              <a:rPr lang="tr-TR" sz="1200" dirty="0" smtClean="0">
                <a:solidFill>
                  <a:srgbClr val="000000"/>
                </a:solidFill>
              </a:rPr>
              <a:t>Normal </a:t>
            </a:r>
            <a:r>
              <a:rPr lang="tr-TR" sz="1200" dirty="0" err="1" smtClean="0">
                <a:solidFill>
                  <a:srgbClr val="000000"/>
                </a:solidFill>
              </a:rPr>
              <a:t>yenidoğanın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ekstremiteleri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fleksiyonda</a:t>
            </a:r>
            <a:r>
              <a:rPr lang="tr-TR" sz="1200" u="sng" dirty="0" smtClean="0">
                <a:solidFill>
                  <a:srgbClr val="000000"/>
                </a:solidFill>
              </a:rPr>
              <a:t> ve pembe</a:t>
            </a:r>
            <a:r>
              <a:rPr lang="tr-TR" sz="1200" dirty="0" smtClean="0">
                <a:solidFill>
                  <a:srgbClr val="000000"/>
                </a:solidFill>
              </a:rPr>
              <a:t> renklidir. </a:t>
            </a:r>
            <a:r>
              <a:rPr lang="tr-TR" sz="1200" b="1" dirty="0" err="1" smtClean="0">
                <a:solidFill>
                  <a:srgbClr val="000000"/>
                </a:solidFill>
              </a:rPr>
              <a:t>Akrosiyanoz</a:t>
            </a:r>
            <a:r>
              <a:rPr lang="tr-TR" sz="1200" b="1" dirty="0" smtClean="0">
                <a:solidFill>
                  <a:srgbClr val="000000"/>
                </a:solidFill>
              </a:rPr>
              <a:t> olarak bilinen </a:t>
            </a:r>
            <a:r>
              <a:rPr lang="tr-TR" sz="1200" u="sng" dirty="0" smtClean="0">
                <a:solidFill>
                  <a:srgbClr val="000000"/>
                </a:solidFill>
              </a:rPr>
              <a:t>el ve ayaklardaki mavimsi renk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değişikliği sık</a:t>
            </a:r>
            <a:r>
              <a:rPr lang="tr-TR" sz="1200" dirty="0" smtClean="0">
                <a:solidFill>
                  <a:srgbClr val="000000"/>
                </a:solidFill>
              </a:rPr>
              <a:t> görülür. </a:t>
            </a:r>
            <a:endParaRPr lang="tr-TR" sz="1200" dirty="0" smtClean="0"/>
          </a:p>
          <a:p>
            <a:r>
              <a:rPr lang="tr-TR" sz="1200" dirty="0" smtClean="0">
                <a:solidFill>
                  <a:srgbClr val="000000"/>
                </a:solidFill>
              </a:rPr>
              <a:t>       </a:t>
            </a:r>
            <a:r>
              <a:rPr lang="tr-TR" sz="1200" u="sng" dirty="0" smtClean="0">
                <a:solidFill>
                  <a:srgbClr val="000000"/>
                </a:solidFill>
              </a:rPr>
              <a:t>Santral </a:t>
            </a:r>
            <a:r>
              <a:rPr lang="tr-TR" sz="1200" u="sng" dirty="0" err="1" smtClean="0">
                <a:solidFill>
                  <a:srgbClr val="000000"/>
                </a:solidFill>
              </a:rPr>
              <a:t>siyanoz</a:t>
            </a:r>
            <a:r>
              <a:rPr lang="tr-TR" sz="1200" u="sng" dirty="0" smtClean="0">
                <a:solidFill>
                  <a:srgbClr val="000000"/>
                </a:solidFill>
              </a:rPr>
              <a:t>, solukluk, sarılık ya da kıpkırmızı bir yüz</a:t>
            </a:r>
            <a:r>
              <a:rPr lang="tr-TR" sz="12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tr-TR" sz="1200" dirty="0" smtClean="0">
                <a:solidFill>
                  <a:srgbClr val="000000"/>
                </a:solidFill>
              </a:rPr>
              <a:t>altta yatan tıbbi bir soruna işaret eder. 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041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0000"/>
                </a:solidFill>
              </a:rPr>
              <a:t>Yenidoğanların</a:t>
            </a:r>
            <a:r>
              <a:rPr lang="tr-TR" b="1" dirty="0" smtClean="0">
                <a:solidFill>
                  <a:srgbClr val="000000"/>
                </a:solidFill>
              </a:rPr>
              <a:t> derisi ince, az tüylü , ter ve yağ bezi </a:t>
            </a:r>
            <a:r>
              <a:rPr lang="tr-TR" dirty="0" smtClean="0">
                <a:solidFill>
                  <a:srgbClr val="000000"/>
                </a:solidFill>
              </a:rPr>
              <a:t>yapımı azdır.</a:t>
            </a:r>
            <a:r>
              <a:rPr lang="tr-TR" dirty="0" smtClean="0"/>
              <a:t>        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Deri muayenesinde solukluk, aşırı kırmızılık, sarılık, </a:t>
            </a:r>
            <a:r>
              <a:rPr lang="tr-TR" dirty="0" err="1" smtClean="0">
                <a:solidFill>
                  <a:srgbClr val="000000"/>
                </a:solidFill>
              </a:rPr>
              <a:t>siyanoz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dirty="0" err="1" smtClean="0">
                <a:solidFill>
                  <a:srgbClr val="000000"/>
                </a:solidFill>
              </a:rPr>
              <a:t>mekonyum</a:t>
            </a:r>
            <a:r>
              <a:rPr lang="tr-TR" dirty="0" smtClean="0">
                <a:solidFill>
                  <a:srgbClr val="000000"/>
                </a:solidFill>
              </a:rPr>
              <a:t>  ile boyanma, </a:t>
            </a:r>
            <a:r>
              <a:rPr lang="tr-TR" dirty="0" err="1" smtClean="0">
                <a:solidFill>
                  <a:srgbClr val="000000"/>
                </a:solidFill>
              </a:rPr>
              <a:t>peteşi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dirty="0" err="1" smtClean="0">
                <a:solidFill>
                  <a:srgbClr val="000000"/>
                </a:solidFill>
              </a:rPr>
              <a:t>ekimoz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dirty="0" err="1" smtClean="0">
                <a:solidFill>
                  <a:srgbClr val="000000"/>
                </a:solidFill>
              </a:rPr>
              <a:t>konjenital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nevüsler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000000"/>
                </a:solidFill>
              </a:rPr>
              <a:t>ve </a:t>
            </a:r>
            <a:r>
              <a:rPr lang="tr-TR" dirty="0" err="1" smtClean="0">
                <a:solidFill>
                  <a:srgbClr val="000000"/>
                </a:solidFill>
              </a:rPr>
              <a:t>neonatalatal</a:t>
            </a:r>
            <a:r>
              <a:rPr lang="tr-TR" dirty="0" smtClean="0">
                <a:solidFill>
                  <a:srgbClr val="000000"/>
                </a:solidFill>
              </a:rPr>
              <a:t> döküntüler olup olmadığına bakılmalıdır.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9677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 smtClean="0">
                <a:solidFill>
                  <a:srgbClr val="000000"/>
                </a:solidFill>
              </a:rPr>
              <a:t>Flebektazi</a:t>
            </a:r>
            <a:r>
              <a:rPr lang="tr-TR" dirty="0" smtClean="0">
                <a:solidFill>
                  <a:srgbClr val="000000"/>
                </a:solidFill>
              </a:rPr>
              <a:t> (</a:t>
            </a:r>
            <a:r>
              <a:rPr lang="tr-TR" dirty="0" err="1" smtClean="0">
                <a:solidFill>
                  <a:srgbClr val="000000"/>
                </a:solidFill>
              </a:rPr>
              <a:t>venöz</a:t>
            </a:r>
            <a:r>
              <a:rPr lang="tr-TR" dirty="0" smtClean="0">
                <a:solidFill>
                  <a:srgbClr val="000000"/>
                </a:solidFill>
              </a:rPr>
              <a:t> belirginleşme ile birlikte aralıklı beneklenme)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38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solidFill>
                  <a:srgbClr val="000000"/>
                </a:solidFill>
              </a:rPr>
              <a:t>   </a:t>
            </a:r>
            <a:r>
              <a:rPr lang="tr-TR" b="1" u="sng" dirty="0" smtClean="0">
                <a:solidFill>
                  <a:srgbClr val="000000"/>
                </a:solidFill>
                <a:effectLst/>
              </a:rPr>
              <a:t>1. </a:t>
            </a:r>
            <a:r>
              <a:rPr lang="tr-TR" b="1" u="sng" dirty="0" err="1" smtClean="0">
                <a:solidFill>
                  <a:srgbClr val="000000"/>
                </a:solidFill>
                <a:effectLst/>
              </a:rPr>
              <a:t>Eythema</a:t>
            </a:r>
            <a:r>
              <a:rPr lang="tr-TR" b="1" u="sng" dirty="0" smtClean="0">
                <a:solidFill>
                  <a:srgbClr val="000000"/>
                </a:solidFill>
                <a:effectLst/>
              </a:rPr>
              <a:t> </a:t>
            </a:r>
            <a:r>
              <a:rPr lang="tr-TR" b="1" u="sng" dirty="0" err="1" smtClean="0">
                <a:solidFill>
                  <a:srgbClr val="000000"/>
                </a:solidFill>
                <a:effectLst/>
              </a:rPr>
              <a:t>toxicum</a:t>
            </a:r>
            <a:r>
              <a:rPr lang="tr-TR" b="1" u="sng" dirty="0" smtClean="0">
                <a:solidFill>
                  <a:srgbClr val="000000"/>
                </a:solidFill>
                <a:effectLst/>
              </a:rPr>
              <a:t> </a:t>
            </a:r>
            <a:r>
              <a:rPr lang="tr-TR" b="1" u="sng" dirty="0" err="1" smtClean="0">
                <a:solidFill>
                  <a:srgbClr val="000000"/>
                </a:solidFill>
                <a:effectLst/>
              </a:rPr>
              <a:t>neonatorum</a:t>
            </a:r>
            <a:r>
              <a:rPr lang="tr-TR" b="1" u="sng" dirty="0" smtClean="0">
                <a:solidFill>
                  <a:srgbClr val="000000"/>
                </a:solidFill>
                <a:effectLst/>
              </a:rPr>
              <a:t> (ETN)</a:t>
            </a:r>
            <a:r>
              <a:rPr lang="tr-TR" dirty="0" smtClean="0">
                <a:solidFill>
                  <a:srgbClr val="000000"/>
                </a:solidFill>
                <a:effectLst/>
              </a:rPr>
              <a:t>,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Benign</a:t>
            </a:r>
            <a:r>
              <a:rPr lang="tr-TR" sz="1200" dirty="0" smtClean="0">
                <a:solidFill>
                  <a:srgbClr val="000000"/>
                </a:solidFill>
              </a:rPr>
              <a:t> bir deri lezyonudur . </a:t>
            </a:r>
            <a:r>
              <a:rPr lang="tr-TR" sz="1200" dirty="0" err="1" smtClean="0">
                <a:solidFill>
                  <a:srgbClr val="000000"/>
                </a:solidFill>
              </a:rPr>
              <a:t>Eritematöz</a:t>
            </a:r>
            <a:r>
              <a:rPr lang="tr-TR" sz="1200" dirty="0" smtClean="0">
                <a:solidFill>
                  <a:srgbClr val="000000"/>
                </a:solidFill>
              </a:rPr>
              <a:t> zeminde, hızla püstüle ilerleyen, </a:t>
            </a:r>
            <a:r>
              <a:rPr lang="tr-TR" sz="1200" u="sng" dirty="0" err="1" smtClean="0">
                <a:solidFill>
                  <a:srgbClr val="000000"/>
                </a:solidFill>
              </a:rPr>
              <a:t>multipl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eritematöz</a:t>
            </a:r>
            <a:r>
              <a:rPr lang="tr-TR" sz="1200" u="sng" dirty="0" smtClean="0">
                <a:solidFill>
                  <a:srgbClr val="000000"/>
                </a:solidFill>
              </a:rPr>
              <a:t> makul ve </a:t>
            </a:r>
            <a:r>
              <a:rPr lang="tr-TR" sz="1200" u="sng" dirty="0" err="1" smtClean="0">
                <a:solidFill>
                  <a:srgbClr val="000000"/>
                </a:solidFill>
              </a:rPr>
              <a:t>papüllerle</a:t>
            </a:r>
            <a:r>
              <a:rPr lang="tr-TR" sz="1200" dirty="0" smtClean="0">
                <a:solidFill>
                  <a:srgbClr val="000000"/>
                </a:solidFill>
              </a:rPr>
              <a:t> karakterizedir.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     </a:t>
            </a:r>
            <a:r>
              <a:rPr lang="tr-TR" sz="1200" dirty="0" smtClean="0">
                <a:solidFill>
                  <a:srgbClr val="000000"/>
                </a:solidFill>
              </a:rPr>
              <a:t>Lezyonlar, </a:t>
            </a:r>
            <a:r>
              <a:rPr lang="tr-TR" sz="1200" u="sng" dirty="0" smtClean="0">
                <a:solidFill>
                  <a:srgbClr val="000000"/>
                </a:solidFill>
              </a:rPr>
              <a:t>avuç içi ve ayak tabanı hariç, </a:t>
            </a:r>
            <a:r>
              <a:rPr lang="tr-TR" sz="1200" dirty="0" smtClean="0">
                <a:solidFill>
                  <a:srgbClr val="000000"/>
                </a:solidFill>
              </a:rPr>
              <a:t>gövde ve </a:t>
            </a:r>
            <a:r>
              <a:rPr lang="tr-TR" sz="1200" dirty="0" err="1" smtClean="0">
                <a:solidFill>
                  <a:srgbClr val="000000"/>
                </a:solidFill>
              </a:rPr>
              <a:t>proksimal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ekstremitelerde</a:t>
            </a:r>
            <a:r>
              <a:rPr lang="tr-TR" sz="1200" dirty="0" smtClean="0">
                <a:solidFill>
                  <a:srgbClr val="000000"/>
                </a:solidFill>
              </a:rPr>
              <a:t> dağınık halde bulunurlar. Tipik olarak </a:t>
            </a:r>
            <a:r>
              <a:rPr lang="tr-TR" sz="1200" u="sng" dirty="0" smtClean="0">
                <a:solidFill>
                  <a:srgbClr val="000000"/>
                </a:solidFill>
              </a:rPr>
              <a:t>yaşamın ilk 24 ile 48. saatleri arasında ortaya çıkar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ve </a:t>
            </a:r>
            <a:r>
              <a:rPr lang="tr-TR" sz="1200" u="sng" dirty="0" smtClean="0">
                <a:solidFill>
                  <a:srgbClr val="000000"/>
                </a:solidFill>
              </a:rPr>
              <a:t>5 ile 7 gün içinde gerileyip. kaybolurlar.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u="sng" dirty="0" smtClean="0">
                <a:solidFill>
                  <a:srgbClr val="000000"/>
                </a:solidFill>
              </a:rPr>
              <a:t>2. </a:t>
            </a:r>
            <a:r>
              <a:rPr lang="tr-TR" b="1" u="sng" dirty="0" err="1" smtClean="0">
                <a:solidFill>
                  <a:srgbClr val="000000"/>
                </a:solidFill>
              </a:rPr>
              <a:t>Transient</a:t>
            </a:r>
            <a:r>
              <a:rPr lang="tr-TR" b="1" u="sng" dirty="0" smtClean="0">
                <a:solidFill>
                  <a:srgbClr val="000000"/>
                </a:solidFill>
              </a:rPr>
              <a:t> </a:t>
            </a:r>
            <a:r>
              <a:rPr lang="tr-TR" b="1" u="sng" dirty="0" err="1" smtClean="0">
                <a:solidFill>
                  <a:srgbClr val="000000"/>
                </a:solidFill>
              </a:rPr>
              <a:t>neonatal</a:t>
            </a:r>
            <a:r>
              <a:rPr lang="tr-TR" b="1" u="sng" dirty="0" smtClean="0">
                <a:solidFill>
                  <a:srgbClr val="000000"/>
                </a:solidFill>
              </a:rPr>
              <a:t> püstüler </a:t>
            </a:r>
            <a:r>
              <a:rPr lang="tr-TR" b="1" u="sng" dirty="0" err="1" smtClean="0">
                <a:solidFill>
                  <a:srgbClr val="000000"/>
                </a:solidFill>
              </a:rPr>
              <a:t>melanozis</a:t>
            </a:r>
            <a:r>
              <a:rPr lang="tr-TR" b="1" u="sng" dirty="0" smtClean="0">
                <a:solidFill>
                  <a:srgbClr val="000000"/>
                </a:solidFill>
              </a:rPr>
              <a:t> (TNPM)</a:t>
            </a:r>
            <a:r>
              <a:rPr lang="tr-TR" b="1" dirty="0" smtClean="0">
                <a:solidFill>
                  <a:srgbClr val="000000"/>
                </a:solidFill>
              </a:rPr>
              <a:t>,</a:t>
            </a:r>
            <a:endParaRPr lang="tr-TR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dirty="0" err="1" smtClean="0">
                <a:solidFill>
                  <a:srgbClr val="000000"/>
                </a:solidFill>
              </a:rPr>
              <a:t>benign</a:t>
            </a:r>
            <a:r>
              <a:rPr lang="tr-TR" sz="1200" dirty="0" smtClean="0">
                <a:solidFill>
                  <a:srgbClr val="000000"/>
                </a:solidFill>
              </a:rPr>
              <a:t> deri lezyonu.</a:t>
            </a:r>
            <a:r>
              <a:rPr lang="tr-TR" sz="1200" baseline="0" dirty="0" smtClean="0">
                <a:solidFill>
                  <a:srgbClr val="000000"/>
                </a:solidFill>
              </a:rPr>
              <a:t> </a:t>
            </a:r>
            <a:r>
              <a:rPr lang="tr-TR" sz="1200" dirty="0" smtClean="0">
                <a:solidFill>
                  <a:srgbClr val="000000"/>
                </a:solidFill>
              </a:rPr>
              <a:t>TNPM,</a:t>
            </a:r>
            <a:r>
              <a:rPr lang="tr-TR" sz="1200" u="sng" dirty="0" smtClean="0">
                <a:solidFill>
                  <a:srgbClr val="000000"/>
                </a:solidFill>
              </a:rPr>
              <a:t> farklı evrelerde ortaya çıkan üç değişik lezyon ile karakterizedir. </a:t>
            </a:r>
            <a:r>
              <a:rPr lang="tr-TR" sz="1200" dirty="0" smtClean="0">
                <a:solidFill>
                  <a:srgbClr val="000000"/>
                </a:solidFill>
              </a:rPr>
              <a:t>İlk önce, </a:t>
            </a:r>
            <a:r>
              <a:rPr lang="tr-TR" sz="1200" dirty="0" err="1" smtClean="0">
                <a:solidFill>
                  <a:srgbClr val="000000"/>
                </a:solidFill>
              </a:rPr>
              <a:t>non-eritematöz</a:t>
            </a:r>
            <a:r>
              <a:rPr lang="tr-TR" sz="1200" dirty="0" smtClean="0">
                <a:solidFill>
                  <a:srgbClr val="000000"/>
                </a:solidFill>
              </a:rPr>
              <a:t> zeminde, </a:t>
            </a:r>
            <a:r>
              <a:rPr lang="tr-TR" sz="1200" u="sng" dirty="0" smtClean="0">
                <a:solidFill>
                  <a:srgbClr val="000000"/>
                </a:solidFill>
              </a:rPr>
              <a:t>küçük </a:t>
            </a:r>
            <a:r>
              <a:rPr lang="tr-TR" sz="1200" u="sng" dirty="0" err="1" smtClean="0">
                <a:solidFill>
                  <a:srgbClr val="000000"/>
                </a:solidFill>
              </a:rPr>
              <a:t>yüzeyel</a:t>
            </a:r>
            <a:r>
              <a:rPr lang="tr-TR" sz="1200" u="sng" dirty="0" smtClean="0">
                <a:solidFill>
                  <a:srgbClr val="000000"/>
                </a:solidFill>
              </a:rPr>
              <a:t> beyaz püstüller</a:t>
            </a:r>
            <a:r>
              <a:rPr lang="tr-TR" sz="1200" dirty="0" smtClean="0">
                <a:solidFill>
                  <a:srgbClr val="000000"/>
                </a:solidFill>
              </a:rPr>
              <a:t> ortaya çıkar ve doğumda mevcut olabilirler. Bu püstüller daha sonra tepelerinden açılarak haftalar-aylar boyunca kalabilen iyi sınırlı </a:t>
            </a:r>
            <a:r>
              <a:rPr lang="tr-TR" sz="1200" u="sng" dirty="0" smtClean="0">
                <a:solidFill>
                  <a:srgbClr val="000000"/>
                </a:solidFill>
              </a:rPr>
              <a:t>etrafları kabukla çevrili </a:t>
            </a:r>
            <a:r>
              <a:rPr lang="tr-TR" sz="1200" u="sng" dirty="0" err="1" smtClean="0">
                <a:solidFill>
                  <a:srgbClr val="000000"/>
                </a:solidFill>
              </a:rPr>
              <a:t>eritematöz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maküller</a:t>
            </a:r>
            <a:r>
              <a:rPr lang="tr-TR" sz="1200" dirty="0" smtClean="0">
                <a:solidFill>
                  <a:srgbClr val="000000"/>
                </a:solidFill>
              </a:rPr>
              <a:t>  oluştururlar. Son olarak, </a:t>
            </a:r>
            <a:r>
              <a:rPr lang="tr-TR" sz="1200" u="sng" dirty="0" err="1" smtClean="0">
                <a:solidFill>
                  <a:srgbClr val="000000"/>
                </a:solidFill>
              </a:rPr>
              <a:t>hiperpigmente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maküller</a:t>
            </a:r>
            <a:r>
              <a:rPr lang="tr-TR" sz="1200" dirty="0" smtClean="0">
                <a:solidFill>
                  <a:srgbClr val="000000"/>
                </a:solidFill>
              </a:rPr>
              <a:t> gelişir ve haftalar-aylar içerisinde yavaş yavaş solarlar.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b="1" u="sng" dirty="0" smtClean="0">
                <a:solidFill>
                  <a:srgbClr val="000000"/>
                </a:solidFill>
              </a:rPr>
              <a:t>3. </a:t>
            </a:r>
            <a:r>
              <a:rPr lang="tr-TR" sz="1200" b="1" u="sng" dirty="0" err="1" smtClean="0">
                <a:solidFill>
                  <a:srgbClr val="000000"/>
                </a:solidFill>
              </a:rPr>
              <a:t>Neonatal</a:t>
            </a:r>
            <a:r>
              <a:rPr lang="tr-TR" sz="1200" b="1" u="sng" dirty="0" smtClean="0">
                <a:solidFill>
                  <a:srgbClr val="000000"/>
                </a:solidFill>
              </a:rPr>
              <a:t> akne</a:t>
            </a:r>
            <a:endParaRPr lang="tr-TR" sz="1200" b="1" dirty="0" smtClean="0"/>
          </a:p>
          <a:p>
            <a:r>
              <a:rPr lang="tr-TR" sz="1200" dirty="0" err="1" smtClean="0">
                <a:solidFill>
                  <a:srgbClr val="000000"/>
                </a:solidFill>
              </a:rPr>
              <a:t>Yenidoğanda</a:t>
            </a:r>
            <a:r>
              <a:rPr lang="tr-TR" sz="1200" dirty="0" smtClean="0">
                <a:solidFill>
                  <a:srgbClr val="000000"/>
                </a:solidFill>
              </a:rPr>
              <a:t>, </a:t>
            </a:r>
            <a:r>
              <a:rPr lang="tr-TR" sz="1200" dirty="0" err="1" smtClean="0">
                <a:solidFill>
                  <a:srgbClr val="000000"/>
                </a:solidFill>
              </a:rPr>
              <a:t>primer</a:t>
            </a:r>
            <a:r>
              <a:rPr lang="tr-TR" sz="1200" dirty="0" smtClean="0">
                <a:solidFill>
                  <a:srgbClr val="000000"/>
                </a:solidFill>
              </a:rPr>
              <a:t> olarak </a:t>
            </a:r>
            <a:r>
              <a:rPr lang="tr-TR" sz="1200" u="sng" dirty="0" smtClean="0">
                <a:solidFill>
                  <a:srgbClr val="000000"/>
                </a:solidFill>
              </a:rPr>
              <a:t>alın, yanaklar ve üst göğüs bölgesinde</a:t>
            </a:r>
            <a:r>
              <a:rPr lang="tr-TR" sz="1200" dirty="0" smtClean="0">
                <a:solidFill>
                  <a:srgbClr val="000000"/>
                </a:solidFill>
              </a:rPr>
              <a:t> dağılmış, </a:t>
            </a:r>
            <a:r>
              <a:rPr lang="tr-TR" sz="1200" u="sng" dirty="0" err="1" smtClean="0">
                <a:solidFill>
                  <a:srgbClr val="000000"/>
                </a:solidFill>
              </a:rPr>
              <a:t>multipl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papül</a:t>
            </a:r>
            <a:r>
              <a:rPr lang="tr-TR" sz="1200" u="sng" dirty="0" smtClean="0">
                <a:solidFill>
                  <a:srgbClr val="000000"/>
                </a:solidFill>
              </a:rPr>
              <a:t> ve püstüller</a:t>
            </a:r>
            <a:r>
              <a:rPr lang="tr-TR" sz="1200" dirty="0" smtClean="0">
                <a:solidFill>
                  <a:srgbClr val="000000"/>
                </a:solidFill>
              </a:rPr>
              <a:t> bulunur. genellikle</a:t>
            </a:r>
            <a:r>
              <a:rPr lang="tr-TR" sz="1200" u="sng" dirty="0" smtClean="0">
                <a:solidFill>
                  <a:srgbClr val="000000"/>
                </a:solidFill>
              </a:rPr>
              <a:t> yaşamın 2 veya 3. haftalarında başlar. </a:t>
            </a:r>
            <a:r>
              <a:rPr lang="tr-TR" sz="1200" dirty="0" smtClean="0">
                <a:solidFill>
                  <a:srgbClr val="000000"/>
                </a:solidFill>
              </a:rPr>
              <a:t>Olguların çoğunda bu lezyonlar, </a:t>
            </a:r>
            <a:r>
              <a:rPr lang="tr-TR" sz="1200" u="sng" dirty="0" smtClean="0">
                <a:solidFill>
                  <a:srgbClr val="000000"/>
                </a:solidFill>
              </a:rPr>
              <a:t>4 ile 6 ay içerisinde, </a:t>
            </a:r>
            <a:r>
              <a:rPr lang="tr-TR" sz="1200" u="sng" dirty="0" err="1" smtClean="0">
                <a:solidFill>
                  <a:srgbClr val="000000"/>
                </a:solidFill>
              </a:rPr>
              <a:t>skar</a:t>
            </a:r>
            <a:r>
              <a:rPr lang="tr-TR" sz="1200" u="sng" dirty="0" smtClean="0">
                <a:solidFill>
                  <a:srgbClr val="000000"/>
                </a:solidFill>
              </a:rPr>
              <a:t> oluşturmadan, </a:t>
            </a:r>
            <a:r>
              <a:rPr lang="tr-TR" sz="1200" u="sng" dirty="0" err="1" smtClean="0">
                <a:solidFill>
                  <a:srgbClr val="000000"/>
                </a:solidFill>
              </a:rPr>
              <a:t>spontan</a:t>
            </a:r>
            <a:r>
              <a:rPr lang="tr-TR" sz="1200" u="sng" dirty="0" smtClean="0">
                <a:solidFill>
                  <a:srgbClr val="000000"/>
                </a:solidFill>
              </a:rPr>
              <a:t> geriledikleri için</a:t>
            </a:r>
            <a:r>
              <a:rPr lang="tr-TR" sz="1200" dirty="0" smtClean="0">
                <a:solidFill>
                  <a:srgbClr val="000000"/>
                </a:solidFill>
              </a:rPr>
              <a:t> ek tedavi gerektirmezler. </a:t>
            </a:r>
            <a:endParaRPr lang="tr-T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 smtClean="0"/>
          </a:p>
          <a:p>
            <a:endParaRPr lang="tr-TR" sz="1200" u="sng" dirty="0" smtClean="0">
              <a:solidFill>
                <a:srgbClr val="00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144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smtClean="0">
                <a:cs typeface="Arial" panose="020B0604020202020204" pitchFamily="34" charset="0"/>
              </a:rPr>
              <a:t>Bebek doğar doğmaz hemen </a:t>
            </a:r>
            <a:r>
              <a:rPr lang="tr-TR" sz="1800" dirty="0" err="1" smtClean="0">
                <a:cs typeface="Arial" panose="020B0604020202020204" pitchFamily="34" charset="0"/>
              </a:rPr>
              <a:t>radyant</a:t>
            </a:r>
            <a:r>
              <a:rPr lang="tr-TR" sz="1800" dirty="0" smtClean="0">
                <a:cs typeface="Arial" panose="020B0604020202020204" pitchFamily="34" charset="0"/>
              </a:rPr>
              <a:t> ısıtıcı altına alınıp kurulanmalıdır</a:t>
            </a:r>
            <a:r>
              <a:rPr lang="tr-TR" sz="1800" b="1" dirty="0" smtClean="0">
                <a:cs typeface="Arial" panose="020B0604020202020204" pitchFamily="34" charset="0"/>
              </a:rPr>
              <a:t>. </a:t>
            </a:r>
            <a:r>
              <a:rPr lang="tr-TR" sz="1800" dirty="0" smtClean="0">
                <a:cs typeface="Arial" panose="020B0604020202020204" pitchFamily="34" charset="0"/>
              </a:rPr>
              <a:t>Kurulama sonrasında bebek canlandırma gereksinimi olup olmadığına karar vermek için değerlendirilir. (nabız, solunum ve </a:t>
            </a:r>
            <a:r>
              <a:rPr lang="tr-TR" sz="1800" dirty="0" err="1" smtClean="0">
                <a:cs typeface="Arial" panose="020B0604020202020204" pitchFamily="34" charset="0"/>
              </a:rPr>
              <a:t>oksijenizasyon</a:t>
            </a:r>
            <a:r>
              <a:rPr lang="tr-TR" sz="1800" dirty="0" smtClean="0">
                <a:cs typeface="Arial" panose="020B0604020202020204" pitchFamily="34" charset="0"/>
              </a:rPr>
              <a:t> ) Canlandırma gereksinimi olmayan bebekler bakım işlemleri yapıldıktan sonra genel bir muayeneden geçirilmeli,</a:t>
            </a:r>
            <a:r>
              <a:rPr lang="tr-TR" sz="1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cs typeface="Arial" panose="020B0604020202020204" pitchFamily="34" charset="0"/>
              </a:rPr>
              <a:t>major</a:t>
            </a:r>
            <a:r>
              <a:rPr lang="tr-TR" sz="1800" dirty="0" smtClean="0">
                <a:cs typeface="Arial" panose="020B0604020202020204" pitchFamily="34" charset="0"/>
              </a:rPr>
              <a:t> doğumsal anomaliler açısından kontrol edilmelidir </a:t>
            </a:r>
          </a:p>
          <a:p>
            <a:r>
              <a:rPr lang="tr-TR" sz="1800" dirty="0" smtClean="0">
                <a:cs typeface="Arial" panose="020B0604020202020204" pitchFamily="34" charset="0"/>
              </a:rPr>
              <a:t>Bebekler  </a:t>
            </a:r>
            <a:r>
              <a:rPr lang="tr-TR" sz="1800" i="1" dirty="0" smtClean="0">
                <a:cs typeface="Arial" panose="020B0604020202020204" pitchFamily="34" charset="0"/>
              </a:rPr>
              <a:t>bir an önce emzirmenin </a:t>
            </a:r>
            <a:r>
              <a:rPr lang="tr-TR" sz="1800" dirty="0" smtClean="0">
                <a:cs typeface="Arial" panose="020B0604020202020204" pitchFamily="34" charset="0"/>
              </a:rPr>
              <a:t>başlanması için anne göğsüne yatırılmalıdır.</a:t>
            </a:r>
          </a:p>
          <a:p>
            <a:endParaRPr lang="tr-TR" sz="1800" dirty="0" smtClean="0">
              <a:cs typeface="Arial" panose="020B0604020202020204" pitchFamily="34" charset="0"/>
            </a:endParaRPr>
          </a:p>
          <a:p>
            <a:endParaRPr lang="tr-TR" sz="1800" dirty="0" smtClean="0">
              <a:cs typeface="Arial" panose="020B0604020202020204" pitchFamily="34" charset="0"/>
            </a:endParaRPr>
          </a:p>
          <a:p>
            <a:pPr lvl="1"/>
            <a:endParaRPr lang="tr-TR" sz="1800" b="1" i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0085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dirty="0" smtClean="0">
                <a:solidFill>
                  <a:srgbClr val="000000"/>
                </a:solidFill>
              </a:rPr>
              <a:t>5. </a:t>
            </a:r>
            <a:r>
              <a:rPr lang="tr-TR" sz="1200" u="sng" dirty="0" err="1" smtClean="0">
                <a:solidFill>
                  <a:srgbClr val="000000"/>
                </a:solidFill>
              </a:rPr>
              <a:t>Milia</a:t>
            </a:r>
            <a:r>
              <a:rPr lang="tr-TR" b="1" u="sng" dirty="0" smtClean="0">
                <a:solidFill>
                  <a:srgbClr val="000000"/>
                </a:solidFill>
              </a:rPr>
              <a:t> </a:t>
            </a:r>
            <a:endParaRPr lang="tr-TR" dirty="0" smtClean="0"/>
          </a:p>
          <a:p>
            <a:r>
              <a:rPr lang="tr-TR" sz="1200" b="1" u="sng" dirty="0" err="1" smtClean="0">
                <a:solidFill>
                  <a:srgbClr val="000000"/>
                </a:solidFill>
              </a:rPr>
              <a:t>Benign</a:t>
            </a:r>
            <a:r>
              <a:rPr lang="tr-TR" sz="1200" b="1" u="sng" dirty="0" smtClean="0">
                <a:solidFill>
                  <a:srgbClr val="000000"/>
                </a:solidFill>
              </a:rPr>
              <a:t> deri lezyonları olup burun ile yanaklara yayılmış beyaz toplu iğne başı püstüllerdir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Bu lezyonlar da yaşamın ilk birkaç haftasında tedavisiz düzelirler. Ebeveynler, </a:t>
            </a:r>
            <a:r>
              <a:rPr lang="tr-TR" sz="1200" dirty="0" err="1" smtClean="0">
                <a:solidFill>
                  <a:srgbClr val="000000"/>
                </a:solidFill>
              </a:rPr>
              <a:t>skar</a:t>
            </a:r>
            <a:r>
              <a:rPr lang="tr-TR" sz="1200" dirty="0" smtClean="0">
                <a:solidFill>
                  <a:srgbClr val="000000"/>
                </a:solidFill>
              </a:rPr>
              <a:t> dokusuna yol açabileceği için bu lezyonları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sıkmamaları konusunda eğitilmelidir.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200" dirty="0" smtClean="0"/>
          </a:p>
          <a:p>
            <a:r>
              <a:rPr lang="tr-TR" sz="1200" dirty="0" err="1" smtClean="0"/>
              <a:t>Miliaria</a:t>
            </a:r>
            <a:endParaRPr lang="tr-TR" sz="1200" dirty="0" smtClean="0"/>
          </a:p>
          <a:p>
            <a:r>
              <a:rPr lang="tr-TR" sz="1200" dirty="0" smtClean="0">
                <a:solidFill>
                  <a:srgbClr val="000000"/>
                </a:solidFill>
              </a:rPr>
              <a:t>Özellikle </a:t>
            </a:r>
            <a:r>
              <a:rPr lang="tr-TR" sz="1200" u="sng" dirty="0" smtClean="0">
                <a:solidFill>
                  <a:srgbClr val="000000"/>
                </a:solidFill>
              </a:rPr>
              <a:t>ılıman iklimlerdeki </a:t>
            </a:r>
            <a:r>
              <a:rPr lang="tr-TR" sz="1200" u="sng" dirty="0" err="1" smtClean="0">
                <a:solidFill>
                  <a:srgbClr val="000000"/>
                </a:solidFill>
              </a:rPr>
              <a:t>yenidoğanın</a:t>
            </a:r>
            <a:r>
              <a:rPr lang="tr-TR" sz="1200" u="sng" dirty="0" smtClean="0">
                <a:solidFill>
                  <a:srgbClr val="000000"/>
                </a:solidFill>
              </a:rPr>
              <a:t>  sıktır. </a:t>
            </a:r>
            <a:r>
              <a:rPr lang="tr-TR" sz="1200" dirty="0" err="1" smtClean="0">
                <a:solidFill>
                  <a:srgbClr val="000000"/>
                </a:solidFill>
              </a:rPr>
              <a:t>Keratin</a:t>
            </a:r>
            <a:r>
              <a:rPr lang="tr-TR" sz="1200" dirty="0" smtClean="0">
                <a:solidFill>
                  <a:srgbClr val="000000"/>
                </a:solidFill>
              </a:rPr>
              <a:t> ile tıkanmış </a:t>
            </a:r>
            <a:r>
              <a:rPr lang="tr-TR" sz="1200" dirty="0" err="1" smtClean="0">
                <a:solidFill>
                  <a:srgbClr val="000000"/>
                </a:solidFill>
              </a:rPr>
              <a:t>ekrin</a:t>
            </a:r>
            <a:r>
              <a:rPr lang="tr-TR" sz="1200" dirty="0" smtClean="0">
                <a:solidFill>
                  <a:srgbClr val="000000"/>
                </a:solidFill>
              </a:rPr>
              <a:t> ter kanalları altında ter birikimi oluşur. </a:t>
            </a:r>
            <a:r>
              <a:rPr lang="tr-TR" sz="1200" u="sng" dirty="0" smtClean="0">
                <a:solidFill>
                  <a:srgbClr val="000000"/>
                </a:solidFill>
              </a:rPr>
              <a:t>En sık görülen şekli </a:t>
            </a:r>
            <a:r>
              <a:rPr lang="tr-TR" sz="1200" b="1" u="sng" dirty="0" err="1" smtClean="0">
                <a:solidFill>
                  <a:srgbClr val="000000"/>
                </a:solidFill>
              </a:rPr>
              <a:t>miliaria</a:t>
            </a:r>
            <a:r>
              <a:rPr lang="tr-TR" sz="1200" b="1" u="sng" dirty="0" smtClean="0">
                <a:solidFill>
                  <a:srgbClr val="000000"/>
                </a:solidFill>
              </a:rPr>
              <a:t> </a:t>
            </a:r>
            <a:r>
              <a:rPr lang="tr-TR" sz="1200" b="1" u="sng" dirty="0" err="1" smtClean="0">
                <a:solidFill>
                  <a:srgbClr val="000000"/>
                </a:solidFill>
              </a:rPr>
              <a:t>rubra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dirty="0" smtClean="0">
                <a:solidFill>
                  <a:srgbClr val="000000"/>
                </a:solidFill>
              </a:rPr>
              <a:t>ya da "sıcak döküntüsü" ya da "</a:t>
            </a:r>
            <a:r>
              <a:rPr lang="tr-TR" sz="1200" dirty="0" err="1" smtClean="0">
                <a:solidFill>
                  <a:srgbClr val="000000"/>
                </a:solidFill>
              </a:rPr>
              <a:t>isilik"dir</a:t>
            </a:r>
            <a:r>
              <a:rPr lang="tr-TR" sz="1200" dirty="0" smtClean="0">
                <a:solidFill>
                  <a:srgbClr val="000000"/>
                </a:solidFill>
              </a:rPr>
              <a:t>. Tıkanıklık sonucu ter </a:t>
            </a:r>
            <a:r>
              <a:rPr lang="tr-TR" sz="1200" dirty="0" err="1" smtClean="0">
                <a:solidFill>
                  <a:srgbClr val="000000"/>
                </a:solidFill>
              </a:rPr>
              <a:t>dermise</a:t>
            </a:r>
            <a:r>
              <a:rPr lang="tr-TR" sz="1200" dirty="0" smtClean="0">
                <a:solidFill>
                  <a:srgbClr val="000000"/>
                </a:solidFill>
              </a:rPr>
              <a:t> sızıp lokalize </a:t>
            </a:r>
            <a:r>
              <a:rPr lang="tr-TR" sz="1200" dirty="0" err="1" smtClean="0">
                <a:solidFill>
                  <a:srgbClr val="000000"/>
                </a:solidFill>
              </a:rPr>
              <a:t>enflamatuvar</a:t>
            </a:r>
            <a:r>
              <a:rPr lang="tr-TR" sz="1200" dirty="0" smtClean="0">
                <a:solidFill>
                  <a:srgbClr val="000000"/>
                </a:solidFill>
              </a:rPr>
              <a:t> yanıt oluşturduğunda, yüze, üst gövdeye ve boyun kıvrımlarına yayılan </a:t>
            </a:r>
            <a:r>
              <a:rPr lang="tr-TR" sz="1200" dirty="0" err="1" smtClean="0">
                <a:solidFill>
                  <a:srgbClr val="000000"/>
                </a:solidFill>
              </a:rPr>
              <a:t>eritematöz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papül</a:t>
            </a:r>
            <a:r>
              <a:rPr lang="tr-TR" sz="1200" dirty="0" smtClean="0">
                <a:solidFill>
                  <a:srgbClr val="000000"/>
                </a:solidFill>
              </a:rPr>
              <a:t> ve püstül grupları oluşur.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err="1" smtClean="0">
                <a:solidFill>
                  <a:srgbClr val="000000"/>
                </a:solidFill>
              </a:rPr>
              <a:t>Miliaria</a:t>
            </a:r>
            <a:r>
              <a:rPr lang="tr-TR" sz="1200" dirty="0" smtClean="0">
                <a:solidFill>
                  <a:srgbClr val="000000"/>
                </a:solidFill>
              </a:rPr>
              <a:t>, kendi-kendini-sınırlayan ve tedavi gerektirmeyen döküntüdür. Bebek serin bir yere alındığında lezyonlar genellikle hızla düzelir. Ebeveynler, hafif, bol kıyafet ve serin su banyosu gibi terlemeyi azaltıcı önlem alma konusunda bilgilendirilmelidir.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9973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u="sng" dirty="0" err="1" smtClean="0">
                <a:solidFill>
                  <a:srgbClr val="000000"/>
                </a:solidFill>
              </a:rPr>
              <a:t>Akrosiyanoz</a:t>
            </a:r>
            <a:r>
              <a:rPr lang="tr-TR" u="sng" dirty="0" smtClean="0">
                <a:solidFill>
                  <a:srgbClr val="000000"/>
                </a:solidFill>
              </a:rPr>
              <a:t>, zamanında doğmuş sağlıklı bebeklerde yaşamın ilk günlerinde görülebilir.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err="1" smtClean="0">
                <a:solidFill>
                  <a:srgbClr val="000000"/>
                </a:solidFill>
              </a:rPr>
              <a:t>Lanugo</a:t>
            </a:r>
            <a:r>
              <a:rPr lang="tr-TR" b="1" dirty="0" smtClean="0">
                <a:solidFill>
                  <a:srgbClr val="000000"/>
                </a:solidFill>
              </a:rPr>
              <a:t> tüyleri</a:t>
            </a:r>
            <a:r>
              <a:rPr lang="tr-TR" dirty="0" smtClean="0">
                <a:solidFill>
                  <a:srgbClr val="000000"/>
                </a:solidFill>
              </a:rPr>
              <a:t> deriyi  kaplar, normal doğum zamanına kadar kaybolur.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u="sng" dirty="0" smtClean="0">
                <a:solidFill>
                  <a:srgbClr val="000000"/>
                </a:solidFill>
              </a:rPr>
              <a:t>Omurganın </a:t>
            </a:r>
            <a:r>
              <a:rPr lang="tr-TR" b="1" u="sng" dirty="0" err="1" smtClean="0">
                <a:solidFill>
                  <a:srgbClr val="000000"/>
                </a:solidFill>
              </a:rPr>
              <a:t>lumbosakral</a:t>
            </a:r>
            <a:r>
              <a:rPr lang="tr-TR" b="1" u="sng" dirty="0" smtClean="0">
                <a:solidFill>
                  <a:srgbClr val="000000"/>
                </a:solidFill>
              </a:rPr>
              <a:t> bölgesinin üzerinde bölgesel kıllanma</a:t>
            </a:r>
            <a:r>
              <a:rPr lang="tr-TR" u="sng" dirty="0" smtClean="0">
                <a:solidFill>
                  <a:srgbClr val="000000"/>
                </a:solidFill>
              </a:rPr>
              <a:t> olması </a:t>
            </a:r>
            <a:r>
              <a:rPr lang="tr-TR" u="sng" dirty="0" err="1" smtClean="0">
                <a:solidFill>
                  <a:srgbClr val="000000"/>
                </a:solidFill>
              </a:rPr>
              <a:t>spinal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kord</a:t>
            </a:r>
            <a:r>
              <a:rPr lang="tr-TR" u="sng" dirty="0" smtClean="0">
                <a:solidFill>
                  <a:srgbClr val="000000"/>
                </a:solidFill>
              </a:rPr>
              <a:t> kapanma </a:t>
            </a:r>
            <a:r>
              <a:rPr lang="tr-TR" u="sng" dirty="0" err="1" smtClean="0">
                <a:solidFill>
                  <a:srgbClr val="000000"/>
                </a:solidFill>
              </a:rPr>
              <a:t>defekti</a:t>
            </a:r>
            <a:r>
              <a:rPr lang="tr-TR" u="sng" dirty="0" smtClean="0">
                <a:solidFill>
                  <a:srgbClr val="000000"/>
                </a:solidFill>
              </a:rPr>
              <a:t> olduğuna işaret eder.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u="sng" dirty="0" err="1" smtClean="0">
                <a:solidFill>
                  <a:srgbClr val="000000"/>
                </a:solidFill>
              </a:rPr>
              <a:t>Verniks</a:t>
            </a:r>
            <a:r>
              <a:rPr lang="tr-TR" b="1" u="sng" dirty="0" smtClean="0">
                <a:solidFill>
                  <a:srgbClr val="000000"/>
                </a:solidFill>
              </a:rPr>
              <a:t> </a:t>
            </a:r>
            <a:r>
              <a:rPr lang="tr-TR" b="1" u="sng" dirty="0" err="1" smtClean="0">
                <a:solidFill>
                  <a:srgbClr val="000000"/>
                </a:solidFill>
              </a:rPr>
              <a:t>kazeoza</a:t>
            </a:r>
            <a:r>
              <a:rPr lang="tr-TR" u="sng" dirty="0" smtClean="0">
                <a:solidFill>
                  <a:srgbClr val="000000"/>
                </a:solidFill>
              </a:rPr>
              <a:t>, prematüre bebeklerde tüm deriyi kaplayan yumuşak, beyaz, kremsi katmandır,</a:t>
            </a:r>
            <a:r>
              <a:rPr lang="tr-TR" dirty="0" smtClean="0">
                <a:solidFill>
                  <a:srgbClr val="000000"/>
                </a:solidFill>
              </a:rPr>
              <a:t> normal doğum zamanına kadar kaybolur. Normal zamanından sonra (</a:t>
            </a:r>
            <a:r>
              <a:rPr lang="tr-TR" dirty="0" err="1" smtClean="0">
                <a:solidFill>
                  <a:srgbClr val="000000"/>
                </a:solidFill>
              </a:rPr>
              <a:t>postterm</a:t>
            </a:r>
            <a:r>
              <a:rPr lang="tr-TR" dirty="0" smtClean="0">
                <a:solidFill>
                  <a:srgbClr val="000000"/>
                </a:solidFill>
              </a:rPr>
              <a:t>) doğan bebeklerde sıklıkla deride soyulmalar ve parşömen kağıdı benzeri deri görünümü vardır. </a:t>
            </a:r>
            <a:r>
              <a:rPr lang="tr-TR" sz="1050" dirty="0" smtClean="0"/>
              <a:t/>
            </a:r>
            <a:br>
              <a:rPr lang="tr-TR" sz="1050" dirty="0" smtClean="0"/>
            </a:br>
            <a:endParaRPr lang="tr-TR" sz="105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18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u="sng" dirty="0" err="1" smtClean="0">
                <a:solidFill>
                  <a:srgbClr val="000000"/>
                </a:solidFill>
              </a:rPr>
              <a:t>Mongol</a:t>
            </a:r>
            <a:r>
              <a:rPr lang="tr-TR" b="1" u="sng" dirty="0" smtClean="0">
                <a:solidFill>
                  <a:srgbClr val="000000"/>
                </a:solidFill>
              </a:rPr>
              <a:t> lekeleri</a:t>
            </a:r>
            <a:r>
              <a:rPr lang="tr-TR" u="sng" dirty="0" smtClean="0">
                <a:solidFill>
                  <a:srgbClr val="000000"/>
                </a:solidFill>
              </a:rPr>
              <a:t>, sırt ve kalçalardaki deride geçici, koyu maviden siyaha kadar pigmente makullerdir</a:t>
            </a:r>
            <a:r>
              <a:rPr lang="tr-TR" dirty="0" smtClean="0">
                <a:solidFill>
                  <a:srgbClr val="000000"/>
                </a:solidFill>
              </a:rPr>
              <a:t>; Afrikalı , Amerikalı, Hintli ve Asyalı bebeklerin %90'ında görülür.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err="1" smtClean="0">
                <a:solidFill>
                  <a:srgbClr val="000000"/>
                </a:solidFill>
              </a:rPr>
              <a:t>Nevüs</a:t>
            </a:r>
            <a:r>
              <a:rPr lang="tr-TR" b="1" dirty="0" smtClean="0">
                <a:solidFill>
                  <a:srgbClr val="000000"/>
                </a:solidFill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</a:rPr>
              <a:t>simpleks</a:t>
            </a:r>
            <a:r>
              <a:rPr lang="tr-TR" b="1" dirty="0" smtClean="0">
                <a:solidFill>
                  <a:srgbClr val="000000"/>
                </a:solidFill>
              </a:rPr>
              <a:t> (</a:t>
            </a:r>
            <a:r>
              <a:rPr lang="tr-TR" b="1" dirty="0" err="1" smtClean="0">
                <a:solidFill>
                  <a:srgbClr val="000000"/>
                </a:solidFill>
              </a:rPr>
              <a:t>salmon</a:t>
            </a:r>
            <a:r>
              <a:rPr lang="tr-TR" b="1" dirty="0" smtClean="0">
                <a:solidFill>
                  <a:srgbClr val="000000"/>
                </a:solidFill>
              </a:rPr>
              <a:t> lekesi)</a:t>
            </a:r>
            <a:r>
              <a:rPr lang="tr-TR" dirty="0" smtClean="0">
                <a:solidFill>
                  <a:srgbClr val="000000"/>
                </a:solidFill>
              </a:rPr>
              <a:t>, denilen pembe </a:t>
            </a:r>
            <a:r>
              <a:rPr lang="tr-TR" dirty="0" err="1" smtClean="0">
                <a:solidFill>
                  <a:srgbClr val="000000"/>
                </a:solidFill>
              </a:rPr>
              <a:t>makuler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hemangiomlar</a:t>
            </a:r>
            <a:r>
              <a:rPr lang="tr-TR" dirty="0" smtClean="0">
                <a:solidFill>
                  <a:srgbClr val="000000"/>
                </a:solidFill>
              </a:rPr>
              <a:t> sık görülür, genellikle geçicidir ve ense, göz kapakları ve alında görülür.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b="1" u="sng" dirty="0" err="1" smtClean="0">
                <a:solidFill>
                  <a:srgbClr val="000000"/>
                </a:solidFill>
              </a:rPr>
              <a:t>Nevüs</a:t>
            </a:r>
            <a:r>
              <a:rPr lang="tr-TR" b="1" u="sng" dirty="0" smtClean="0">
                <a:solidFill>
                  <a:srgbClr val="000000"/>
                </a:solidFill>
              </a:rPr>
              <a:t> </a:t>
            </a:r>
            <a:r>
              <a:rPr lang="tr-TR" b="1" u="sng" dirty="0" err="1" smtClean="0">
                <a:solidFill>
                  <a:srgbClr val="000000"/>
                </a:solidFill>
              </a:rPr>
              <a:t>flammeus</a:t>
            </a:r>
            <a:r>
              <a:rPr lang="tr-TR" b="1" u="sng" dirty="0" smtClean="0">
                <a:solidFill>
                  <a:srgbClr val="000000"/>
                </a:solidFill>
              </a:rPr>
              <a:t> (şarap kırmızısı </a:t>
            </a:r>
            <a:r>
              <a:rPr lang="tr-TR" b="1" u="sng" dirty="0" err="1" smtClean="0">
                <a:solidFill>
                  <a:srgbClr val="000000"/>
                </a:solidFill>
              </a:rPr>
              <a:t>nevres</a:t>
            </a:r>
            <a:r>
              <a:rPr lang="tr-TR" b="1" u="sng" dirty="0" smtClean="0">
                <a:solidFill>
                  <a:srgbClr val="000000"/>
                </a:solidFill>
              </a:rPr>
              <a:t>)</a:t>
            </a:r>
            <a:r>
              <a:rPr lang="tr-TR" u="sng" dirty="0" smtClean="0">
                <a:solidFill>
                  <a:srgbClr val="000000"/>
                </a:solidFill>
              </a:rPr>
              <a:t> yüzde görülür . </a:t>
            </a:r>
            <a:r>
              <a:rPr lang="tr-TR" dirty="0" smtClean="0">
                <a:solidFill>
                  <a:srgbClr val="000000"/>
                </a:solidFill>
              </a:rPr>
              <a:t>ve </a:t>
            </a:r>
            <a:r>
              <a:rPr lang="tr-TR" u="sng" dirty="0" err="1" smtClean="0">
                <a:solidFill>
                  <a:srgbClr val="000000"/>
                </a:solidFill>
              </a:rPr>
              <a:t>Sturge-Weber</a:t>
            </a:r>
            <a:r>
              <a:rPr lang="tr-TR" u="sng" dirty="0" smtClean="0">
                <a:solidFill>
                  <a:srgbClr val="000000"/>
                </a:solidFill>
              </a:rPr>
              <a:t> Sendromu 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smtClean="0">
                <a:solidFill>
                  <a:srgbClr val="000000"/>
                </a:solidFill>
              </a:rPr>
              <a:t>açısından değerlendirilmelidir.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err="1" smtClean="0">
                <a:solidFill>
                  <a:srgbClr val="000000"/>
                </a:solidFill>
              </a:rPr>
              <a:t>Konjenital</a:t>
            </a:r>
            <a:r>
              <a:rPr lang="tr-TR" b="1" dirty="0" smtClean="0">
                <a:solidFill>
                  <a:srgbClr val="000000"/>
                </a:solidFill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</a:rPr>
              <a:t>melanositik</a:t>
            </a:r>
            <a:r>
              <a:rPr lang="tr-TR" b="1" dirty="0" smtClean="0">
                <a:solidFill>
                  <a:srgbClr val="000000"/>
                </a:solidFill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</a:rPr>
              <a:t>nevüs</a:t>
            </a:r>
            <a:r>
              <a:rPr lang="tr-TR" dirty="0" smtClean="0">
                <a:solidFill>
                  <a:srgbClr val="000000"/>
                </a:solidFill>
              </a:rPr>
              <a:t>  çeşitli boyutlarda pigmente lezyonlardır, </a:t>
            </a:r>
            <a:r>
              <a:rPr lang="tr-TR" dirty="0" err="1" smtClean="0">
                <a:solidFill>
                  <a:srgbClr val="000000"/>
                </a:solidFill>
              </a:rPr>
              <a:t>yenidoğanların</a:t>
            </a:r>
            <a:r>
              <a:rPr lang="tr-TR" dirty="0" smtClean="0">
                <a:solidFill>
                  <a:srgbClr val="000000"/>
                </a:solidFill>
              </a:rPr>
              <a:t>  %1'inde görülür.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5423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u="sng" dirty="0" smtClean="0">
                <a:solidFill>
                  <a:srgbClr val="000000"/>
                </a:solidFill>
              </a:rPr>
              <a:t>Dev pigmente </a:t>
            </a:r>
            <a:r>
              <a:rPr lang="tr-TR" b="1" u="sng" dirty="0" err="1" smtClean="0">
                <a:solidFill>
                  <a:srgbClr val="000000"/>
                </a:solidFill>
              </a:rPr>
              <a:t>nevüs</a:t>
            </a:r>
            <a:r>
              <a:rPr lang="tr-TR" u="sng" dirty="0" smtClean="0">
                <a:solidFill>
                  <a:srgbClr val="000000"/>
                </a:solidFill>
              </a:rPr>
              <a:t> sık görülmez , </a:t>
            </a:r>
            <a:r>
              <a:rPr lang="tr-TR" u="sng" dirty="0" err="1" smtClean="0">
                <a:solidFill>
                  <a:srgbClr val="000000"/>
                </a:solidFill>
              </a:rPr>
              <a:t>malign</a:t>
            </a:r>
            <a:r>
              <a:rPr lang="tr-TR" u="sng" dirty="0" smtClean="0">
                <a:solidFill>
                  <a:srgbClr val="000000"/>
                </a:solidFill>
              </a:rPr>
              <a:t> potansiyele </a:t>
            </a:r>
            <a:r>
              <a:rPr lang="tr-TR" u="sng" dirty="0" err="1" smtClean="0">
                <a:solidFill>
                  <a:srgbClr val="000000"/>
                </a:solidFill>
              </a:rPr>
              <a:t>sahiptir.</a:t>
            </a:r>
            <a:r>
              <a:rPr lang="tr-TR" sz="1200" b="1" dirty="0" err="1" smtClean="0">
                <a:solidFill>
                  <a:srgbClr val="000000"/>
                </a:solidFill>
              </a:rPr>
              <a:t>Kapiller</a:t>
            </a:r>
            <a:r>
              <a:rPr lang="tr-TR" sz="1200" b="1" dirty="0" smtClean="0">
                <a:solidFill>
                  <a:srgbClr val="000000"/>
                </a:solidFill>
              </a:rPr>
              <a:t> </a:t>
            </a:r>
            <a:r>
              <a:rPr lang="tr-TR" sz="1200" b="1" dirty="0" err="1" smtClean="0">
                <a:solidFill>
                  <a:srgbClr val="000000"/>
                </a:solidFill>
              </a:rPr>
              <a:t>hemanjiomlar</a:t>
            </a:r>
            <a:r>
              <a:rPr lang="tr-TR" sz="1200" dirty="0" smtClean="0">
                <a:solidFill>
                  <a:srgbClr val="000000"/>
                </a:solidFill>
              </a:rPr>
              <a:t> deriden kabarık , kırmızı lezyonlardır. </a:t>
            </a:r>
            <a:r>
              <a:rPr lang="tr-TR" sz="1200" b="1" u="sng" dirty="0" err="1" smtClean="0">
                <a:solidFill>
                  <a:srgbClr val="000000"/>
                </a:solidFill>
              </a:rPr>
              <a:t>kavernöz</a:t>
            </a:r>
            <a:r>
              <a:rPr lang="tr-TR" sz="1200" b="1" u="sng" dirty="0" smtClean="0">
                <a:solidFill>
                  <a:srgbClr val="000000"/>
                </a:solidFill>
              </a:rPr>
              <a:t> </a:t>
            </a:r>
            <a:r>
              <a:rPr lang="tr-TR" sz="1200" b="1" u="sng" dirty="0" err="1" smtClean="0">
                <a:solidFill>
                  <a:srgbClr val="000000"/>
                </a:solidFill>
              </a:rPr>
              <a:t>hemanjiomlar</a:t>
            </a:r>
            <a:r>
              <a:rPr lang="tr-TR" sz="1200" u="sng" dirty="0" smtClean="0">
                <a:solidFill>
                  <a:srgbClr val="000000"/>
                </a:solidFill>
              </a:rPr>
              <a:t> ise daha derin yerleşimli, mavi renkli kitle lezyonlarıdır.</a:t>
            </a:r>
            <a:r>
              <a:rPr lang="tr-TR" sz="1200" u="sng" baseline="0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smtClean="0">
                <a:solidFill>
                  <a:srgbClr val="000000"/>
                </a:solidFill>
              </a:rPr>
              <a:t>Her iki </a:t>
            </a:r>
            <a:r>
              <a:rPr lang="tr-TR" sz="1200" u="sng" dirty="0" err="1" smtClean="0">
                <a:solidFill>
                  <a:srgbClr val="000000"/>
                </a:solidFill>
              </a:rPr>
              <a:t>lezyonundaa</a:t>
            </a:r>
            <a:r>
              <a:rPr lang="tr-TR" sz="1200" u="sng" dirty="0" smtClean="0">
                <a:solidFill>
                  <a:srgbClr val="000000"/>
                </a:solidFill>
              </a:rPr>
              <a:t> büyüklüğü doğumdan sonra artar, </a:t>
            </a:r>
            <a:r>
              <a:rPr lang="tr-TR" sz="1200" u="sng" dirty="0" smtClean="0">
                <a:solidFill>
                  <a:srgbClr val="000000"/>
                </a:solidFill>
              </a:rPr>
              <a:t>daha </a:t>
            </a:r>
            <a:r>
              <a:rPr lang="tr-TR" sz="1200" u="sng" dirty="0" smtClean="0">
                <a:solidFill>
                  <a:srgbClr val="000000"/>
                </a:solidFill>
              </a:rPr>
              <a:t>sonra çocuk 1-4 yaşına geldiğinde küçülerek kaybolur. </a:t>
            </a:r>
            <a:r>
              <a:rPr lang="tr-TR" sz="1200" dirty="0" smtClean="0">
                <a:solidFill>
                  <a:srgbClr val="000000"/>
                </a:solidFill>
              </a:rPr>
              <a:t>Eğer büyüme olursa, bu </a:t>
            </a:r>
            <a:r>
              <a:rPr lang="tr-TR" sz="1200" dirty="0" err="1" smtClean="0">
                <a:solidFill>
                  <a:srgbClr val="000000"/>
                </a:solidFill>
              </a:rPr>
              <a:t>hemanajiomlar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smtClean="0">
                <a:solidFill>
                  <a:srgbClr val="000000"/>
                </a:solidFill>
              </a:rPr>
              <a:t>" yüksek debili kalp yetmezliğine ve </a:t>
            </a:r>
            <a:r>
              <a:rPr lang="tr-TR" sz="1200" u="sng" dirty="0" err="1" smtClean="0">
                <a:solidFill>
                  <a:srgbClr val="000000"/>
                </a:solidFill>
              </a:rPr>
              <a:t>trombositleri</a:t>
            </a:r>
            <a:r>
              <a:rPr lang="tr-TR" sz="1200" u="sng" dirty="0" smtClean="0">
                <a:solidFill>
                  <a:srgbClr val="000000"/>
                </a:solidFill>
              </a:rPr>
              <a:t> tuzak gibi tutarak kanamaya neden olabilirler</a:t>
            </a:r>
            <a:r>
              <a:rPr lang="tr-TR" sz="1200" dirty="0" smtClean="0">
                <a:solidFill>
                  <a:srgbClr val="000000"/>
                </a:solidFill>
              </a:rPr>
              <a:t>. </a:t>
            </a:r>
            <a:r>
              <a:rPr lang="tr-TR" sz="1200" b="1" dirty="0" smtClean="0">
                <a:solidFill>
                  <a:srgbClr val="000000"/>
                </a:solidFill>
              </a:rPr>
              <a:t>Püstüler </a:t>
            </a:r>
            <a:r>
              <a:rPr lang="tr-TR" sz="1200" b="1" dirty="0" err="1" smtClean="0">
                <a:solidFill>
                  <a:srgbClr val="000000"/>
                </a:solidFill>
              </a:rPr>
              <a:t>melanozis</a:t>
            </a:r>
            <a:r>
              <a:rPr lang="tr-TR" sz="1200" dirty="0" smtClean="0">
                <a:solidFill>
                  <a:srgbClr val="000000"/>
                </a:solidFill>
              </a:rPr>
              <a:t> Afrikalı Amerikalı </a:t>
            </a:r>
            <a:r>
              <a:rPr lang="tr-TR" sz="1200" dirty="0" err="1" smtClean="0">
                <a:solidFill>
                  <a:srgbClr val="000000"/>
                </a:solidFill>
              </a:rPr>
              <a:t>yenidoğanlarda</a:t>
            </a:r>
            <a:r>
              <a:rPr lang="tr-TR" sz="1200" dirty="0" smtClean="0">
                <a:solidFill>
                  <a:srgbClr val="000000"/>
                </a:solidFill>
              </a:rPr>
              <a:t> daha sık görülür, doğumda görülebilir, pigmente kahverengi </a:t>
            </a:r>
            <a:r>
              <a:rPr lang="tr-TR" sz="1200" dirty="0" err="1" smtClean="0">
                <a:solidFill>
                  <a:srgbClr val="000000"/>
                </a:solidFill>
              </a:rPr>
              <a:t>makuler</a:t>
            </a:r>
            <a:r>
              <a:rPr lang="tr-TR" sz="1200" dirty="0" smtClean="0">
                <a:solidFill>
                  <a:srgbClr val="000000"/>
                </a:solidFill>
              </a:rPr>
              <a:t> bir zemin üzerinde küçük, kuru veziküllerden oluşur. </a:t>
            </a:r>
            <a:r>
              <a:rPr lang="tr-TR" sz="1200" dirty="0" err="1" smtClean="0">
                <a:solidFill>
                  <a:srgbClr val="000000"/>
                </a:solidFill>
              </a:rPr>
              <a:t>benign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smtClean="0">
                <a:solidFill>
                  <a:srgbClr val="000000"/>
                </a:solidFill>
              </a:rPr>
              <a:t>lezyonlardır fakat bazı ciddi hastalıklara benzerlik gösterirler, örneğin yaygın </a:t>
            </a:r>
            <a:r>
              <a:rPr lang="tr-TR" sz="1200" dirty="0" err="1" smtClean="0">
                <a:solidFill>
                  <a:srgbClr val="000000"/>
                </a:solidFill>
              </a:rPr>
              <a:t>herpes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simpleks</a:t>
            </a:r>
            <a:r>
              <a:rPr lang="tr-TR" sz="1200" dirty="0" smtClean="0">
                <a:solidFill>
                  <a:srgbClr val="000000"/>
                </a:solidFill>
              </a:rPr>
              <a:t> enfeksiyonunda görülen </a:t>
            </a:r>
            <a:r>
              <a:rPr lang="tr-TR" sz="1200" dirty="0" err="1" smtClean="0">
                <a:solidFill>
                  <a:srgbClr val="000000"/>
                </a:solidFill>
              </a:rPr>
              <a:t>veziküler</a:t>
            </a:r>
            <a:r>
              <a:rPr lang="tr-TR" sz="1200" dirty="0" smtClean="0">
                <a:solidFill>
                  <a:srgbClr val="000000"/>
                </a:solidFill>
              </a:rPr>
              <a:t> döküntüler ve S. </a:t>
            </a:r>
            <a:r>
              <a:rPr lang="tr-TR" sz="1200" dirty="0" err="1" smtClean="0">
                <a:solidFill>
                  <a:srgbClr val="000000"/>
                </a:solidFill>
              </a:rPr>
              <a:t>aerius</a:t>
            </a:r>
            <a:r>
              <a:rPr lang="tr-TR" sz="1200" dirty="0" smtClean="0">
                <a:solidFill>
                  <a:srgbClr val="000000"/>
                </a:solidFill>
              </a:rPr>
              <a:t> 'un neden olduğu </a:t>
            </a:r>
            <a:r>
              <a:rPr lang="tr-TR" sz="1200" dirty="0" err="1" smtClean="0">
                <a:solidFill>
                  <a:srgbClr val="000000"/>
                </a:solidFill>
              </a:rPr>
              <a:t>impetigoda</a:t>
            </a:r>
            <a:r>
              <a:rPr lang="tr-TR" sz="1200" dirty="0" smtClean="0">
                <a:solidFill>
                  <a:srgbClr val="000000"/>
                </a:solidFill>
              </a:rPr>
              <a:t> görülen </a:t>
            </a:r>
            <a:r>
              <a:rPr lang="tr-TR" sz="1200" dirty="0" err="1" smtClean="0">
                <a:solidFill>
                  <a:srgbClr val="000000"/>
                </a:solidFill>
              </a:rPr>
              <a:t>büllöz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erüpsiyonlar</a:t>
            </a:r>
            <a:r>
              <a:rPr lang="tr-TR" sz="1200" dirty="0" smtClean="0">
                <a:solidFill>
                  <a:srgbClr val="000000"/>
                </a:solidFill>
              </a:rPr>
              <a:t> benzerlik gösterebilir.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4886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Buna </a:t>
            </a:r>
            <a:r>
              <a:rPr lang="tr-TR" b="1" dirty="0" err="1" smtClean="0"/>
              <a:t>molding</a:t>
            </a:r>
            <a:r>
              <a:rPr lang="tr-TR" dirty="0" smtClean="0"/>
              <a:t> (şekil verme) denir (Resim 1.1)</a:t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2723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err="1" smtClean="0"/>
              <a:t>Overriding</a:t>
            </a:r>
            <a:r>
              <a:rPr lang="tr-TR" b="1" dirty="0" smtClean="0"/>
              <a:t>” (</a:t>
            </a:r>
            <a:r>
              <a:rPr lang="tr-TR" b="1" dirty="0" err="1" smtClean="0"/>
              <a:t>Üstüste</a:t>
            </a:r>
            <a:r>
              <a:rPr lang="tr-TR" b="1" dirty="0" smtClean="0"/>
              <a:t>  binme):</a:t>
            </a:r>
            <a:r>
              <a:rPr lang="tr-TR" dirty="0" smtClean="0"/>
              <a:t>  Kafa  kemiklerinin  birbiri  üzerine hafifçe  binmesidir.  Elle  dokunarak  daha  kolay  anlaşılabilir.  Normal doğumlarda  daha  sıktır, kendiliğinden düzelir.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u="sng" dirty="0" smtClean="0"/>
              <a:t>Kaput  </a:t>
            </a:r>
            <a:r>
              <a:rPr lang="tr-TR" b="1" u="sng" dirty="0" err="1" smtClean="0"/>
              <a:t>suksadenum</a:t>
            </a:r>
            <a:r>
              <a:rPr lang="tr-TR" b="1" u="sng" dirty="0" smtClean="0"/>
              <a:t>: </a:t>
            </a:r>
            <a:r>
              <a:rPr lang="tr-TR" u="sng" dirty="0" smtClean="0"/>
              <a:t>Başın önde gelen kısmına uygulanan basınca bağlı  olarak ciltte oluşan ödemdi</a:t>
            </a:r>
            <a:r>
              <a:rPr lang="tr-TR" dirty="0" smtClean="0"/>
              <a:t>r.  </a:t>
            </a:r>
            <a:r>
              <a:rPr lang="tr-TR" u="sng" dirty="0" smtClean="0"/>
              <a:t>Kafa  derisi  ve  derialtı  dokularında zedelenme  söz  konusudur .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u="sng" dirty="0" err="1" smtClean="0"/>
              <a:t>sütür</a:t>
            </a:r>
            <a:r>
              <a:rPr lang="tr-TR" u="sng" dirty="0" smtClean="0"/>
              <a:t> hatlarını  geçebilmesi</a:t>
            </a:r>
            <a:r>
              <a:rPr lang="tr-TR" dirty="0" smtClean="0"/>
              <a:t> </a:t>
            </a:r>
            <a:r>
              <a:rPr lang="tr-TR" dirty="0" err="1" smtClean="0"/>
              <a:t>Periostla</a:t>
            </a:r>
            <a:r>
              <a:rPr lang="tr-TR" dirty="0" smtClean="0"/>
              <a:t>  ilişkili  olmadığından ve </a:t>
            </a:r>
            <a:r>
              <a:rPr lang="tr-TR" u="sng" dirty="0" err="1" smtClean="0"/>
              <a:t>sefal</a:t>
            </a:r>
            <a:r>
              <a:rPr lang="tr-TR" u="sng" dirty="0" smtClean="0"/>
              <a:t>  </a:t>
            </a:r>
            <a:r>
              <a:rPr lang="tr-TR" u="sng" dirty="0" err="1" smtClean="0"/>
              <a:t>hematomdan</a:t>
            </a:r>
            <a:r>
              <a:rPr lang="tr-TR" u="sng" dirty="0" smtClean="0"/>
              <a:t>  ayırıcı  tanıda  </a:t>
            </a:r>
            <a:r>
              <a:rPr lang="tr-TR" u="sng" dirty="0" smtClean="0"/>
              <a:t>önemlidir</a:t>
            </a:r>
            <a:r>
              <a:rPr lang="tr-TR" dirty="0" smtClean="0"/>
              <a:t>.</a:t>
            </a:r>
            <a:r>
              <a:rPr lang="tr-TR" baseline="0" dirty="0" smtClean="0"/>
              <a:t> </a:t>
            </a:r>
            <a:r>
              <a:rPr lang="tr-TR" dirty="0" smtClean="0"/>
              <a:t>yumuşaktır</a:t>
            </a:r>
            <a:r>
              <a:rPr lang="tr-TR" dirty="0" smtClean="0"/>
              <a:t>.  Üzerine  bastırılınca  oluşan  </a:t>
            </a:r>
            <a:r>
              <a:rPr lang="tr-TR" dirty="0" err="1" smtClean="0"/>
              <a:t>gode</a:t>
            </a:r>
            <a:r>
              <a:rPr lang="tr-TR" dirty="0" smtClean="0"/>
              <a:t>  birkaç  saat  kalabilir   Doğumdan  sonra  küçülmeye  başlar. 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4044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dirty="0" err="1" smtClean="0"/>
              <a:t>Sefal</a:t>
            </a:r>
            <a:r>
              <a:rPr lang="tr-TR" sz="1200" b="1" u="sng" dirty="0" smtClean="0"/>
              <a:t> </a:t>
            </a:r>
            <a:r>
              <a:rPr lang="tr-TR" sz="1200" b="1" u="sng" dirty="0" err="1" smtClean="0"/>
              <a:t>hematom</a:t>
            </a:r>
            <a:r>
              <a:rPr lang="tr-TR" sz="1200" u="sng" dirty="0" smtClean="0"/>
              <a:t> : </a:t>
            </a:r>
            <a:r>
              <a:rPr lang="tr-TR" sz="1200" u="sng" dirty="0" err="1" smtClean="0"/>
              <a:t>Periost</a:t>
            </a:r>
            <a:r>
              <a:rPr lang="tr-TR" sz="1200" u="sng" dirty="0" smtClean="0"/>
              <a:t>  (kemik  zarı)  ile  kafa  kemikleri  arasına  kan toplanmasıdır</a:t>
            </a:r>
            <a:r>
              <a:rPr lang="tr-TR" sz="1200" dirty="0" smtClean="0"/>
              <a:t>. </a:t>
            </a:r>
            <a:r>
              <a:rPr lang="tr-TR" sz="1200" u="sng" dirty="0" err="1" smtClean="0"/>
              <a:t>sütürları</a:t>
            </a:r>
            <a:r>
              <a:rPr lang="tr-TR" sz="1200" u="sng" dirty="0" smtClean="0"/>
              <a:t>  geçmez .</a:t>
            </a:r>
            <a:r>
              <a:rPr lang="tr-TR" sz="1200" dirty="0" smtClean="0"/>
              <a:t> </a:t>
            </a:r>
            <a:r>
              <a:rPr lang="tr-TR" sz="1200" u="sng" dirty="0" smtClean="0"/>
              <a:t>2.  günde  ortaya  çıkar</a:t>
            </a:r>
            <a:r>
              <a:rPr lang="tr-TR" sz="1200" dirty="0" smtClean="0"/>
              <a:t>,  tek  veya  iki  taraflı  olabilir, Az  bir  kısmında  kafa  kemiklerinde  çökme  kırığı olabilir.  </a:t>
            </a:r>
            <a:r>
              <a:rPr lang="tr-TR" sz="1200" dirty="0" err="1" smtClean="0"/>
              <a:t>Sefal</a:t>
            </a:r>
            <a:r>
              <a:rPr lang="tr-TR" sz="1200" dirty="0" smtClean="0"/>
              <a:t>  </a:t>
            </a:r>
            <a:r>
              <a:rPr lang="tr-TR" sz="1200" dirty="0" err="1" smtClean="0"/>
              <a:t>hematom</a:t>
            </a:r>
            <a:r>
              <a:rPr lang="tr-TR" sz="1200" dirty="0" smtClean="0"/>
              <a:t>  düşünülen  bebeklerin  deneyimli  bir  doktor tarafından (özellikle  nörolojik  açıdan) </a:t>
            </a:r>
          </a:p>
          <a:p>
            <a:r>
              <a:rPr lang="tr-TR" sz="1200" dirty="0" smtClean="0"/>
              <a:t> muayenesinin  yapılması  ve  2 yönlü  kafa  </a:t>
            </a:r>
            <a:r>
              <a:rPr lang="tr-TR" sz="1200" dirty="0" err="1" smtClean="0"/>
              <a:t>grafisinin</a:t>
            </a:r>
            <a:r>
              <a:rPr lang="tr-TR" sz="1200" dirty="0" smtClean="0"/>
              <a:t>  çekilmesi  gerekir. Eğer  bu  değerlendirmeler normalse  bebeğin  ailesine  bunun  normal  </a:t>
            </a:r>
          </a:p>
          <a:p>
            <a:r>
              <a:rPr lang="tr-TR" sz="1200" dirty="0" smtClean="0"/>
              <a:t>doğumlarda  olabileceği  ve  </a:t>
            </a:r>
            <a:r>
              <a:rPr lang="tr-TR" sz="1200" dirty="0" smtClean="0"/>
              <a:t>2-3</a:t>
            </a:r>
            <a:r>
              <a:rPr lang="tr-TR" sz="1200" dirty="0" smtClean="0"/>
              <a:t>  haftada  kaybolabileceği  veya  bazen  daha  yavaş  düzelebileceği anlatılmalıdır.  </a:t>
            </a:r>
            <a:br>
              <a:rPr lang="tr-TR" sz="1200" dirty="0" smtClean="0"/>
            </a:br>
            <a:r>
              <a:rPr lang="tr-TR" sz="1200" dirty="0" err="1" smtClean="0"/>
              <a:t>Sefal</a:t>
            </a:r>
            <a:r>
              <a:rPr lang="tr-TR" sz="1200" dirty="0" smtClean="0"/>
              <a:t>  </a:t>
            </a:r>
            <a:r>
              <a:rPr lang="tr-TR" sz="1200" dirty="0" err="1" smtClean="0"/>
              <a:t>hematoma</a:t>
            </a:r>
            <a:r>
              <a:rPr lang="tr-TR" sz="1200" dirty="0" smtClean="0"/>
              <a:t>  ponksiyon  yapılmaz .  Tüm  doku kanamalarda olduğu gibi sarılık </a:t>
            </a:r>
            <a:r>
              <a:rPr lang="tr-TR" sz="1200" dirty="0" smtClean="0"/>
              <a:t>riskini arttırabileceği </a:t>
            </a:r>
            <a:r>
              <a:rPr lang="tr-TR" sz="1200" dirty="0" smtClean="0"/>
              <a:t>unutulmamalıdır. </a:t>
            </a:r>
            <a:r>
              <a:rPr lang="tr-TR" sz="1100" dirty="0" smtClean="0"/>
              <a:t/>
            </a:r>
            <a:br>
              <a:rPr lang="tr-TR" sz="1100" dirty="0" smtClean="0"/>
            </a:br>
            <a:endParaRPr lang="tr-TR" sz="11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04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u="sng" dirty="0" smtClean="0"/>
              <a:t>Ön </a:t>
            </a:r>
            <a:r>
              <a:rPr lang="tr-TR" b="1" u="sng" dirty="0" err="1" smtClean="0"/>
              <a:t>fontanel</a:t>
            </a:r>
            <a:r>
              <a:rPr lang="tr-TR" b="1" u="sng" dirty="0" smtClean="0"/>
              <a:t> (bıngıldak)</a:t>
            </a:r>
            <a:r>
              <a:rPr lang="tr-TR" u="sng" dirty="0" smtClean="0"/>
              <a:t> : </a:t>
            </a:r>
            <a:r>
              <a:rPr lang="tr-TR" dirty="0" smtClean="0"/>
              <a:t>bebek sakinken değerlendirilmelidir. Normalde düz ve 2-3cm genişlikte, 3-4cm uzunluktadır, </a:t>
            </a:r>
            <a:r>
              <a:rPr lang="tr-TR" u="sng" dirty="0" smtClean="0"/>
              <a:t>9-24 ayda (ortalama 1 yaş) kapanır. Üç aydan önce kapanması patolojiktir</a:t>
            </a:r>
            <a:r>
              <a:rPr lang="tr-TR" dirty="0" smtClean="0"/>
              <a:t>. </a:t>
            </a:r>
            <a:r>
              <a:rPr lang="tr-TR" u="sng" dirty="0" smtClean="0"/>
              <a:t>Kabarık olması artmış kafa içi basıncı , </a:t>
            </a:r>
            <a:r>
              <a:rPr lang="tr-TR" u="sng" dirty="0" err="1" smtClean="0"/>
              <a:t>deprese</a:t>
            </a:r>
            <a:r>
              <a:rPr lang="tr-TR" u="sng" dirty="0" smtClean="0"/>
              <a:t>/basık olması </a:t>
            </a:r>
            <a:r>
              <a:rPr lang="tr-TR" u="sng" dirty="0" err="1" smtClean="0"/>
              <a:t>dehidratasyon</a:t>
            </a:r>
            <a:r>
              <a:rPr lang="tr-TR" u="sng" dirty="0" smtClean="0"/>
              <a:t> göstergesi olabilir.</a:t>
            </a:r>
            <a:r>
              <a:rPr lang="tr-TR" dirty="0" smtClean="0"/>
              <a:t> Aileye bu konularda bilgi verilmelidir.</a:t>
            </a:r>
            <a:br>
              <a:rPr lang="tr-TR" dirty="0" smtClean="0"/>
            </a:br>
            <a:r>
              <a:rPr lang="tr-TR" b="1" u="sng" dirty="0" smtClean="0"/>
              <a:t>Arka </a:t>
            </a:r>
            <a:r>
              <a:rPr lang="tr-TR" b="1" u="sng" dirty="0" err="1" smtClean="0"/>
              <a:t>fontanel</a:t>
            </a:r>
            <a:r>
              <a:rPr lang="tr-TR" u="sng" dirty="0" smtClean="0"/>
              <a:t> : 1-2 cm kadardır, doğumda kapalı olabilir veya 6-8 haftada kapanır. </a:t>
            </a:r>
            <a:r>
              <a:rPr lang="tr-TR" b="1" u="sng" dirty="0" smtClean="0"/>
              <a:t>*</a:t>
            </a:r>
            <a:r>
              <a:rPr lang="tr-TR" u="sng" dirty="0" smtClean="0"/>
              <a:t>   </a:t>
            </a:r>
            <a:r>
              <a:rPr lang="tr-TR" u="sng" dirty="0" err="1" smtClean="0"/>
              <a:t>Sütür</a:t>
            </a:r>
            <a:r>
              <a:rPr lang="tr-TR" u="sng" dirty="0" smtClean="0"/>
              <a:t> aralıklarının uzaklığını anlamak için </a:t>
            </a:r>
            <a:r>
              <a:rPr lang="tr-TR" u="sng" dirty="0" err="1" smtClean="0"/>
              <a:t>sütürler</a:t>
            </a:r>
            <a:r>
              <a:rPr lang="tr-TR" u="sng" dirty="0" smtClean="0"/>
              <a:t> </a:t>
            </a:r>
            <a:r>
              <a:rPr lang="tr-TR" u="sng" dirty="0" err="1" smtClean="0"/>
              <a:t>palpe</a:t>
            </a:r>
            <a:r>
              <a:rPr lang="tr-TR" u="sng" dirty="0" smtClean="0"/>
              <a:t> edilmeli, </a:t>
            </a:r>
            <a:r>
              <a:rPr lang="tr-TR" b="1" u="sng" dirty="0" smtClean="0"/>
              <a:t>erken birleşme (</a:t>
            </a:r>
            <a:r>
              <a:rPr lang="tr-TR" b="1" u="sng" dirty="0" err="1" smtClean="0"/>
              <a:t>prematür</a:t>
            </a:r>
            <a:r>
              <a:rPr lang="tr-TR" b="1" u="sng" dirty="0" smtClean="0"/>
              <a:t> füzyon)</a:t>
            </a:r>
            <a:r>
              <a:rPr lang="tr-TR" u="sng" dirty="0" smtClean="0"/>
              <a:t> veya </a:t>
            </a:r>
            <a:r>
              <a:rPr lang="tr-TR" b="1" u="sng" dirty="0" err="1" smtClean="0"/>
              <a:t>kraniyal</a:t>
            </a:r>
            <a:r>
              <a:rPr lang="tr-TR" b="1" u="sng" dirty="0" smtClean="0"/>
              <a:t> </a:t>
            </a:r>
            <a:r>
              <a:rPr lang="tr-TR" b="1" u="sng" dirty="0" err="1" smtClean="0"/>
              <a:t>sinostoz</a:t>
            </a:r>
            <a:r>
              <a:rPr lang="tr-TR" u="sng" dirty="0" smtClean="0"/>
              <a:t> olup olmadığı değerlendirilmelidir. </a:t>
            </a:r>
            <a:r>
              <a:rPr lang="tr-TR" b="1" dirty="0" smtClean="0"/>
              <a:t>*</a:t>
            </a:r>
            <a:r>
              <a:rPr lang="tr-TR" dirty="0" smtClean="0"/>
              <a:t>   Ön ve arka </a:t>
            </a:r>
            <a:r>
              <a:rPr lang="tr-TR" dirty="0" err="1" smtClean="0"/>
              <a:t>fontaneller</a:t>
            </a:r>
            <a:r>
              <a:rPr lang="tr-TR" dirty="0" smtClean="0"/>
              <a:t> yumuşak olmalı ve dışarı doğru kabarık olmamalıdır, </a:t>
            </a:r>
            <a:r>
              <a:rPr lang="tr-TR" b="1" dirty="0" smtClean="0"/>
              <a:t>*</a:t>
            </a:r>
            <a:r>
              <a:rPr lang="tr-TR" dirty="0" smtClean="0"/>
              <a:t>   Ön </a:t>
            </a:r>
            <a:r>
              <a:rPr lang="tr-TR" dirty="0" err="1" smtClean="0"/>
              <a:t>fontanel</a:t>
            </a:r>
            <a:r>
              <a:rPr lang="tr-TR" dirty="0" smtClean="0"/>
              <a:t> arka </a:t>
            </a:r>
            <a:r>
              <a:rPr lang="tr-TR" dirty="0" err="1" smtClean="0"/>
              <a:t>fontanelden</a:t>
            </a:r>
            <a:r>
              <a:rPr lang="tr-TR" dirty="0" smtClean="0"/>
              <a:t> daha büyüktür. </a:t>
            </a:r>
            <a:br>
              <a:rPr lang="tr-TR" dirty="0" smtClean="0"/>
            </a:br>
            <a:r>
              <a:rPr lang="tr-TR" b="1" dirty="0" smtClean="0"/>
              <a:t>*   Geniş </a:t>
            </a:r>
            <a:r>
              <a:rPr lang="tr-TR" b="1" dirty="0" err="1" smtClean="0"/>
              <a:t>fontaneller</a:t>
            </a:r>
            <a:r>
              <a:rPr lang="tr-TR" dirty="0" smtClean="0"/>
              <a:t>, hidrosefali, </a:t>
            </a:r>
            <a:r>
              <a:rPr lang="tr-TR" dirty="0" err="1" smtClean="0"/>
              <a:t>hipotiroidi</a:t>
            </a:r>
            <a:r>
              <a:rPr lang="tr-TR" dirty="0" smtClean="0"/>
              <a:t>, </a:t>
            </a:r>
            <a:r>
              <a:rPr lang="tr-TR" dirty="0" err="1" smtClean="0"/>
              <a:t>rikets</a:t>
            </a:r>
            <a:r>
              <a:rPr lang="tr-TR" dirty="0" smtClean="0"/>
              <a:t> ve diğer bazı  bulgusu olabilir. </a:t>
            </a:r>
            <a:r>
              <a:rPr lang="tr-TR" b="1" dirty="0" smtClean="0"/>
              <a:t>*</a:t>
            </a:r>
            <a:r>
              <a:rPr lang="tr-TR" dirty="0" smtClean="0"/>
              <a:t>    </a:t>
            </a:r>
            <a:r>
              <a:rPr lang="tr-TR" dirty="0" err="1" smtClean="0"/>
              <a:t>Fontaneller</a:t>
            </a:r>
            <a:r>
              <a:rPr lang="tr-TR" dirty="0" smtClean="0"/>
              <a:t> dışında yumuşak alanlara </a:t>
            </a:r>
            <a:r>
              <a:rPr lang="tr-TR" b="1" dirty="0" err="1" smtClean="0"/>
              <a:t>kraniyotabes</a:t>
            </a:r>
            <a:r>
              <a:rPr lang="tr-TR" dirty="0" smtClean="0"/>
              <a:t> denir; bu lezyonlar bir </a:t>
            </a:r>
            <a:r>
              <a:rPr lang="tr-TR" dirty="0" err="1" smtClean="0"/>
              <a:t>pin-pon</a:t>
            </a:r>
            <a:r>
              <a:rPr lang="tr-TR" dirty="0" smtClean="0"/>
              <a:t> topuna benzer bir </a:t>
            </a:r>
            <a:r>
              <a:rPr lang="tr-TR" dirty="0" err="1" smtClean="0"/>
              <a:t>palpasyon</a:t>
            </a:r>
            <a:r>
              <a:rPr lang="tr-TR" dirty="0" smtClean="0"/>
              <a:t> hissi verir. Bu bulgu anne karnında basıya uğrama sonucu görülebilir. </a:t>
            </a:r>
            <a:r>
              <a:rPr lang="tr-TR" b="1" dirty="0" smtClean="0"/>
              <a:t>*</a:t>
            </a:r>
            <a:r>
              <a:rPr lang="tr-TR" dirty="0" smtClean="0"/>
              <a:t>    Kafa, travma ve diğer nedenlerden kaynaklanan </a:t>
            </a:r>
            <a:r>
              <a:rPr lang="tr-TR" b="1" dirty="0" smtClean="0"/>
              <a:t>kesiler</a:t>
            </a:r>
            <a:r>
              <a:rPr lang="tr-TR" dirty="0" smtClean="0"/>
              <a:t> yönünden dikkatlice muayene edilmelidir; bu alanlarda apseler gelişebilir.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937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/>
              <a:t> YÜZ </a:t>
            </a:r>
            <a:br>
              <a:rPr lang="tr-TR" sz="1200" dirty="0" smtClean="0"/>
            </a:br>
            <a:r>
              <a:rPr lang="tr-TR" sz="1200" dirty="0" err="1" smtClean="0"/>
              <a:t>Dismorfik</a:t>
            </a:r>
            <a:r>
              <a:rPr lang="tr-TR" sz="1200" dirty="0" smtClean="0"/>
              <a:t> bulgular yönünden </a:t>
            </a:r>
            <a:r>
              <a:rPr lang="tr-TR" sz="1200" dirty="0" err="1" smtClean="0"/>
              <a:t>inspeksiyonla</a:t>
            </a:r>
            <a:r>
              <a:rPr lang="tr-TR" sz="1200" dirty="0" smtClean="0"/>
              <a:t> muayene edilmelidir </a:t>
            </a:r>
            <a:br>
              <a:rPr lang="tr-TR" sz="1200" dirty="0" smtClean="0"/>
            </a:br>
            <a:r>
              <a:rPr lang="tr-TR" sz="1200" dirty="0" err="1" smtClean="0"/>
              <a:t>Epikantal</a:t>
            </a:r>
            <a:r>
              <a:rPr lang="tr-TR" sz="1200" dirty="0" smtClean="0"/>
              <a:t> </a:t>
            </a:r>
            <a:r>
              <a:rPr lang="tr-TR" sz="1200" dirty="0" err="1" smtClean="0"/>
              <a:t>katlantılar</a:t>
            </a:r>
            <a:r>
              <a:rPr lang="tr-TR" sz="1200" dirty="0" smtClean="0"/>
              <a:t>, </a:t>
            </a:r>
            <a:r>
              <a:rPr lang="tr-TR" sz="1200" dirty="0" err="1" smtClean="0"/>
              <a:t>Hipertelorizm,Preaurikular</a:t>
            </a:r>
            <a:r>
              <a:rPr lang="tr-TR" sz="1200" dirty="0" smtClean="0"/>
              <a:t> </a:t>
            </a:r>
            <a:r>
              <a:rPr lang="tr-TR" sz="1200" dirty="0" smtClean="0"/>
              <a:t>çıkıntılar ve </a:t>
            </a:r>
            <a:r>
              <a:rPr lang="tr-TR" sz="1200" dirty="0" err="1" smtClean="0"/>
              <a:t>çukurluklar,Düşük</a:t>
            </a:r>
            <a:r>
              <a:rPr lang="tr-TR" sz="1200" dirty="0" smtClean="0"/>
              <a:t> </a:t>
            </a:r>
            <a:r>
              <a:rPr lang="tr-TR" sz="1200" dirty="0" smtClean="0"/>
              <a:t>yerleşimli </a:t>
            </a:r>
            <a:r>
              <a:rPr lang="tr-TR" sz="1200" dirty="0" err="1" smtClean="0"/>
              <a:t>kulaklar,Uzun</a:t>
            </a:r>
            <a:r>
              <a:rPr lang="tr-TR" sz="1200" dirty="0" smtClean="0"/>
              <a:t> </a:t>
            </a:r>
            <a:r>
              <a:rPr lang="tr-TR" sz="1200" dirty="0" err="1" smtClean="0"/>
              <a:t>filtrum</a:t>
            </a:r>
            <a:r>
              <a:rPr lang="tr-TR" sz="1200" dirty="0" smtClean="0"/>
              <a:t> </a:t>
            </a:r>
            <a:br>
              <a:rPr lang="tr-TR" sz="1200" dirty="0" smtClean="0"/>
            </a:br>
            <a:r>
              <a:rPr lang="tr-TR" sz="1200" dirty="0" smtClean="0"/>
              <a:t>Yarık damak dudak  ;  olup olmadığına bakılmalıdır. </a:t>
            </a:r>
            <a:r>
              <a:rPr lang="tr-TR" sz="1200" dirty="0" err="1" smtClean="0"/>
              <a:t>Fasiyal</a:t>
            </a:r>
            <a:r>
              <a:rPr lang="tr-TR" sz="1200" dirty="0" smtClean="0"/>
              <a:t> </a:t>
            </a:r>
            <a:r>
              <a:rPr lang="tr-TR" sz="1200" dirty="0" smtClean="0"/>
              <a:t>asimetri yedinci sinir felcine bağlı olarak görülebilir; </a:t>
            </a:r>
            <a:br>
              <a:rPr lang="tr-TR" sz="1200" dirty="0" smtClean="0"/>
            </a:br>
            <a:r>
              <a:rPr lang="tr-TR" sz="1200" dirty="0" smtClean="0"/>
              <a:t>kafada eğiklik </a:t>
            </a:r>
            <a:r>
              <a:rPr lang="tr-TR" sz="1200" dirty="0" err="1" smtClean="0"/>
              <a:t>tortikollisten</a:t>
            </a:r>
            <a:r>
              <a:rPr lang="tr-TR" sz="1200" dirty="0" smtClean="0"/>
              <a:t> kaynaklanabilir.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270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Natal</a:t>
            </a:r>
            <a:r>
              <a:rPr lang="tr-TR" dirty="0" smtClean="0"/>
              <a:t> </a:t>
            </a:r>
            <a:r>
              <a:rPr lang="tr-TR" dirty="0" smtClean="0"/>
              <a:t>diş ( YD da çıkan diş; çoğu zaman normal , Pierre </a:t>
            </a:r>
            <a:r>
              <a:rPr lang="tr-TR" dirty="0" err="1" smtClean="0"/>
              <a:t>Robin</a:t>
            </a:r>
            <a:r>
              <a:rPr lang="tr-TR" dirty="0" smtClean="0"/>
              <a:t> </a:t>
            </a:r>
            <a:r>
              <a:rPr lang="tr-TR" dirty="0" err="1" smtClean="0"/>
              <a:t>send</a:t>
            </a:r>
            <a:r>
              <a:rPr lang="tr-TR" dirty="0" smtClean="0"/>
              <a:t>..? ) </a:t>
            </a:r>
            <a:br>
              <a:rPr lang="tr-TR" dirty="0" smtClean="0"/>
            </a:br>
            <a:r>
              <a:rPr lang="tr-TR" dirty="0" smtClean="0"/>
              <a:t>• Yumuşak veya sert damakta ve </a:t>
            </a:r>
            <a:r>
              <a:rPr lang="tr-TR" dirty="0" err="1" smtClean="0"/>
              <a:t>uvulada</a:t>
            </a:r>
            <a:r>
              <a:rPr lang="tr-TR" dirty="0" smtClean="0"/>
              <a:t> yarıklar, </a:t>
            </a:r>
            <a:br>
              <a:rPr lang="tr-TR" dirty="0" smtClean="0"/>
            </a:br>
            <a:r>
              <a:rPr lang="tr-TR" dirty="0" smtClean="0"/>
              <a:t>• </a:t>
            </a:r>
            <a:r>
              <a:rPr lang="tr-TR" dirty="0" err="1" smtClean="0"/>
              <a:t>Mikrognati</a:t>
            </a:r>
            <a:r>
              <a:rPr lang="tr-TR" dirty="0" smtClean="0"/>
              <a:t> (küçük çene ; </a:t>
            </a:r>
            <a:r>
              <a:rPr lang="tr-TR" dirty="0" err="1" smtClean="0"/>
              <a:t>trizomi</a:t>
            </a:r>
            <a:r>
              <a:rPr lang="tr-TR" dirty="0" smtClean="0"/>
              <a:t> 13,progeria,fetal alkol </a:t>
            </a:r>
            <a:r>
              <a:rPr lang="tr-TR" dirty="0" err="1" smtClean="0"/>
              <a:t>send</a:t>
            </a:r>
            <a:r>
              <a:rPr lang="tr-TR" dirty="0" smtClean="0"/>
              <a:t>.)          </a:t>
            </a:r>
          </a:p>
          <a:p>
            <a:r>
              <a:rPr lang="tr-TR" dirty="0" smtClean="0"/>
              <a:t>olup olmadığını anlamak için </a:t>
            </a:r>
            <a:r>
              <a:rPr lang="tr-TR" dirty="0" err="1" smtClean="0"/>
              <a:t>inspekte</a:t>
            </a:r>
            <a:r>
              <a:rPr lang="tr-TR" dirty="0" smtClean="0"/>
              <a:t> edilmeli</a:t>
            </a:r>
            <a:r>
              <a:rPr lang="tr-TR" dirty="0" smtClean="0"/>
              <a:t>.</a:t>
            </a:r>
          </a:p>
          <a:p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68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u="sng" dirty="0" err="1" smtClean="0"/>
              <a:t>Apgar</a:t>
            </a:r>
            <a:r>
              <a:rPr lang="tr-TR" sz="1200" b="1" u="sng" dirty="0" smtClean="0"/>
              <a:t> skoru</a:t>
            </a:r>
            <a:r>
              <a:rPr lang="tr-TR" sz="1200" dirty="0" smtClean="0"/>
              <a:t>, </a:t>
            </a:r>
            <a:r>
              <a:rPr lang="tr-TR" sz="1200" dirty="0" err="1" smtClean="0"/>
              <a:t>yenidoğan</a:t>
            </a:r>
            <a:r>
              <a:rPr lang="tr-TR" sz="1200" dirty="0" smtClean="0"/>
              <a:t> bebeğin doğumdan hemen sonraki durumunu gösterir ve uygun yapıldığında  </a:t>
            </a:r>
            <a:r>
              <a:rPr lang="tr-TR" sz="1200" u="sng" dirty="0" err="1" smtClean="0"/>
              <a:t>fetal-neonatal</a:t>
            </a:r>
            <a:r>
              <a:rPr lang="tr-TR" sz="1200" u="sng" dirty="0" smtClean="0"/>
              <a:t> geçişin standart bir kayıt düzeni</a:t>
            </a:r>
            <a:r>
              <a:rPr lang="tr-TR" sz="1200" dirty="0" smtClean="0"/>
              <a:t>ni oluşturur. </a:t>
            </a:r>
          </a:p>
          <a:p>
            <a:pPr marL="0" indent="0">
              <a:buNone/>
            </a:pPr>
            <a:r>
              <a:rPr lang="tr-TR" sz="1200" dirty="0" smtClean="0"/>
              <a:t>   Bu skorlar uygun canlandırma girişimini belirlemek için kullanılmamalıdır,  Ayrıca </a:t>
            </a:r>
            <a:r>
              <a:rPr lang="tr-TR" sz="1200" u="sng" dirty="0" err="1" smtClean="0"/>
              <a:t>deprese</a:t>
            </a:r>
            <a:r>
              <a:rPr lang="tr-TR" sz="1200" u="sng" dirty="0" smtClean="0"/>
              <a:t> bebekte canlandırmaya başlamak için 1. dakika </a:t>
            </a:r>
          </a:p>
          <a:p>
            <a:pPr marL="0" indent="0">
              <a:buNone/>
            </a:pPr>
            <a:r>
              <a:rPr lang="tr-TR" sz="1200" u="sng" dirty="0" smtClean="0"/>
              <a:t>değerlendirmesi de beklenmemelidir.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dirty="0" smtClean="0"/>
              <a:t>Her belirtinin 0, 1 ve 2 olarak puanı vardır. </a:t>
            </a:r>
            <a:r>
              <a:rPr lang="tr-TR" sz="1200" dirty="0" smtClean="0"/>
              <a:t>Sonuçta  beş değişkenin puanları toplanarak </a:t>
            </a:r>
            <a:r>
              <a:rPr lang="tr-TR" sz="1200" dirty="0" err="1" smtClean="0"/>
              <a:t>Apgar</a:t>
            </a:r>
            <a:r>
              <a:rPr lang="tr-TR" sz="1200" dirty="0" smtClean="0"/>
              <a:t> skoru bulunur. </a:t>
            </a:r>
          </a:p>
          <a:p>
            <a:pPr marL="0" indent="0">
              <a:buNone/>
            </a:pPr>
            <a:endParaRPr lang="tr-TR" sz="1200" u="sng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7921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solidFill>
                  <a:srgbClr val="000000"/>
                </a:solidFill>
              </a:rPr>
              <a:t>Ağız, anomaliler açısından hem </a:t>
            </a:r>
            <a:r>
              <a:rPr lang="tr-TR" sz="1200" dirty="0" err="1" smtClean="0">
                <a:solidFill>
                  <a:srgbClr val="000000"/>
                </a:solidFill>
              </a:rPr>
              <a:t>inspekte</a:t>
            </a:r>
            <a:r>
              <a:rPr lang="tr-TR" sz="1200" dirty="0" smtClean="0">
                <a:solidFill>
                  <a:srgbClr val="000000"/>
                </a:solidFill>
              </a:rPr>
              <a:t> hem de </a:t>
            </a:r>
            <a:r>
              <a:rPr lang="tr-TR" sz="1200" dirty="0" err="1" smtClean="0">
                <a:solidFill>
                  <a:srgbClr val="000000"/>
                </a:solidFill>
              </a:rPr>
              <a:t>palpe</a:t>
            </a:r>
            <a:r>
              <a:rPr lang="tr-TR" sz="1200" dirty="0" smtClean="0">
                <a:solidFill>
                  <a:srgbClr val="000000"/>
                </a:solidFill>
              </a:rPr>
              <a:t> edilmelidir.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Diş etlerinde </a:t>
            </a:r>
            <a:r>
              <a:rPr lang="tr-TR" sz="1200" u="sng" dirty="0" err="1" smtClean="0">
                <a:solidFill>
                  <a:srgbClr val="000000"/>
                </a:solidFill>
              </a:rPr>
              <a:t>Bohn</a:t>
            </a:r>
            <a:r>
              <a:rPr lang="tr-TR" sz="1200" u="sng" dirty="0" smtClean="0">
                <a:solidFill>
                  <a:srgbClr val="000000"/>
                </a:solidFill>
              </a:rPr>
              <a:t> nodülleri sert damakta </a:t>
            </a:r>
            <a:r>
              <a:rPr lang="tr-TR" sz="1200" u="sng" dirty="0" err="1" smtClean="0">
                <a:solidFill>
                  <a:srgbClr val="000000"/>
                </a:solidFill>
              </a:rPr>
              <a:t>Epstein</a:t>
            </a:r>
            <a:r>
              <a:rPr lang="tr-TR" sz="1200" u="sng" dirty="0" smtClean="0">
                <a:solidFill>
                  <a:srgbClr val="000000"/>
                </a:solidFill>
              </a:rPr>
              <a:t> incileri</a:t>
            </a:r>
            <a:r>
              <a:rPr lang="tr-TR" sz="1200" dirty="0" smtClean="0">
                <a:solidFill>
                  <a:srgbClr val="000000"/>
                </a:solidFill>
              </a:rPr>
              <a:t> (</a:t>
            </a:r>
            <a:r>
              <a:rPr lang="tr-TR" sz="1200" u="sng" dirty="0" smtClean="0">
                <a:solidFill>
                  <a:srgbClr val="000000"/>
                </a:solidFill>
              </a:rPr>
              <a:t>küçük beyaz </a:t>
            </a:r>
            <a:r>
              <a:rPr lang="tr-TR" sz="1200" u="sng" dirty="0" err="1" smtClean="0">
                <a:solidFill>
                  <a:srgbClr val="000000"/>
                </a:solidFill>
              </a:rPr>
              <a:t>retansiyon</a:t>
            </a:r>
            <a:r>
              <a:rPr lang="tr-TR" sz="1200" u="sng" dirty="0" smtClean="0">
                <a:solidFill>
                  <a:srgbClr val="000000"/>
                </a:solidFill>
              </a:rPr>
              <a:t> kistleri</a:t>
            </a:r>
            <a:r>
              <a:rPr lang="tr-TR" sz="1200" dirty="0" smtClean="0">
                <a:solidFill>
                  <a:srgbClr val="000000"/>
                </a:solidFill>
              </a:rPr>
              <a:t>)bulunabilir, birkaç ay içerisinde gerilerler</a:t>
            </a:r>
          </a:p>
          <a:p>
            <a:r>
              <a:rPr lang="tr-TR" sz="1100" dirty="0" smtClean="0"/>
              <a:t/>
            </a:r>
            <a:br>
              <a:rPr lang="tr-TR" sz="1100" dirty="0" smtClean="0"/>
            </a:br>
            <a:endParaRPr lang="tr-TR" sz="11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4378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Kulaklar, pozisyon ve görünüm açısından değerlendirilmelidir.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err="1" smtClean="0">
                <a:solidFill>
                  <a:srgbClr val="000000"/>
                </a:solidFill>
              </a:rPr>
              <a:t>Malpozisyon</a:t>
            </a:r>
            <a:r>
              <a:rPr lang="tr-TR" sz="1200" dirty="0" smtClean="0">
                <a:solidFill>
                  <a:srgbClr val="000000"/>
                </a:solidFill>
              </a:rPr>
              <a:t>, rotasyon ve az gelişmiş kulaklar, </a:t>
            </a:r>
            <a:r>
              <a:rPr lang="tr-TR" sz="1200" dirty="0" smtClean="0">
                <a:solidFill>
                  <a:srgbClr val="000000"/>
                </a:solidFill>
              </a:rPr>
              <a:t>altta </a:t>
            </a:r>
            <a:r>
              <a:rPr lang="tr-TR" sz="1200" dirty="0" smtClean="0">
                <a:solidFill>
                  <a:srgbClr val="000000"/>
                </a:solidFill>
              </a:rPr>
              <a:t>yatan tıbbi sorunların bulgusu olabilir.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Dış kulak yolu, açıklık yönünden </a:t>
            </a:r>
            <a:r>
              <a:rPr lang="tr-TR" sz="1200" u="sng" dirty="0" err="1" smtClean="0">
                <a:solidFill>
                  <a:srgbClr val="000000"/>
                </a:solidFill>
              </a:rPr>
              <a:t>inspekte</a:t>
            </a:r>
            <a:r>
              <a:rPr lang="tr-TR" sz="1200" u="sng" dirty="0" smtClean="0">
                <a:solidFill>
                  <a:srgbClr val="000000"/>
                </a:solidFill>
              </a:rPr>
              <a:t> edilmelidir.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err="1" smtClean="0">
                <a:solidFill>
                  <a:srgbClr val="000000"/>
                </a:solidFill>
              </a:rPr>
              <a:t>Timpanik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membranın</a:t>
            </a:r>
            <a:r>
              <a:rPr lang="tr-TR" sz="1200" dirty="0" smtClean="0">
                <a:solidFill>
                  <a:srgbClr val="000000"/>
                </a:solidFill>
              </a:rPr>
              <a:t> görülmesi, kanalın küçük olması ve </a:t>
            </a:r>
            <a:r>
              <a:rPr lang="tr-TR" sz="1200" dirty="0" err="1" smtClean="0">
                <a:solidFill>
                  <a:srgbClr val="000000"/>
                </a:solidFill>
              </a:rPr>
              <a:t>timpanik</a:t>
            </a:r>
            <a:r>
              <a:rPr lang="tr-TR" sz="1200" dirty="0" smtClean="0">
                <a:solidFill>
                  <a:srgbClr val="000000"/>
                </a:solidFill>
              </a:rPr>
              <a:t> zarı örten </a:t>
            </a:r>
            <a:r>
              <a:rPr lang="tr-TR" sz="1200" dirty="0" err="1" smtClean="0">
                <a:solidFill>
                  <a:srgbClr val="000000"/>
                </a:solidFill>
              </a:rPr>
              <a:t>verniks</a:t>
            </a:r>
            <a:r>
              <a:rPr lang="tr-TR" sz="1200" dirty="0" smtClean="0">
                <a:solidFill>
                  <a:srgbClr val="000000"/>
                </a:solidFill>
              </a:rPr>
              <a:t> varlığı nedeni ile zordur.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Ani sesle irkilme ve göz kırpmasının gözlenmesi ile işitme değerlendirilebilir.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0111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u="sng" dirty="0" smtClean="0">
                <a:solidFill>
                  <a:srgbClr val="000000"/>
                </a:solidFill>
              </a:rPr>
              <a:t>Burun deliklerinin açık olduğu doğrulanmalıdır. </a:t>
            </a:r>
            <a:r>
              <a:rPr lang="tr-TR" sz="1200" dirty="0" smtClean="0">
                <a:solidFill>
                  <a:srgbClr val="000000"/>
                </a:solidFill>
              </a:rPr>
              <a:t>Tıkalı </a:t>
            </a:r>
            <a:r>
              <a:rPr lang="tr-TR" sz="1200" dirty="0" smtClean="0">
                <a:solidFill>
                  <a:srgbClr val="000000"/>
                </a:solidFill>
              </a:rPr>
              <a:t>burun delikleri, </a:t>
            </a:r>
            <a:r>
              <a:rPr lang="tr-TR" sz="1200" u="sng" dirty="0" err="1" smtClean="0">
                <a:solidFill>
                  <a:srgbClr val="000000"/>
                </a:solidFill>
              </a:rPr>
              <a:t>koanal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atrezi</a:t>
            </a:r>
            <a:r>
              <a:rPr lang="tr-TR" sz="1200" dirty="0" smtClean="0">
                <a:solidFill>
                  <a:srgbClr val="000000"/>
                </a:solidFill>
              </a:rPr>
              <a:t> gibi anatomik sorunlara bağlı olabilir,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ince bir </a:t>
            </a:r>
            <a:r>
              <a:rPr lang="tr-TR" sz="1200" u="sng" dirty="0" err="1" smtClean="0">
                <a:solidFill>
                  <a:srgbClr val="000000"/>
                </a:solidFill>
              </a:rPr>
              <a:t>feeding</a:t>
            </a:r>
            <a:r>
              <a:rPr lang="tr-TR" sz="1200" u="sng" dirty="0" smtClean="0">
                <a:solidFill>
                  <a:srgbClr val="000000"/>
                </a:solidFill>
              </a:rPr>
              <a:t> tüp ya da </a:t>
            </a:r>
            <a:r>
              <a:rPr lang="tr-TR" sz="1200" u="sng" dirty="0" err="1" smtClean="0">
                <a:solidFill>
                  <a:srgbClr val="000000"/>
                </a:solidFill>
              </a:rPr>
              <a:t>aspirasyon</a:t>
            </a:r>
            <a:r>
              <a:rPr lang="tr-TR" sz="1200" u="sng" dirty="0" smtClean="0">
                <a:solidFill>
                  <a:srgbClr val="000000"/>
                </a:solidFill>
              </a:rPr>
              <a:t> tüpü geçirilmeye çalışılarak </a:t>
            </a:r>
            <a:r>
              <a:rPr lang="tr-TR" sz="1200" dirty="0" smtClean="0">
                <a:solidFill>
                  <a:srgbClr val="000000"/>
                </a:solidFill>
              </a:rPr>
              <a:t>her </a:t>
            </a:r>
            <a:r>
              <a:rPr lang="tr-TR" sz="1200" dirty="0" smtClean="0">
                <a:solidFill>
                  <a:srgbClr val="000000"/>
                </a:solidFill>
              </a:rPr>
              <a:t>bir burun deliğinin açık olup olmadığı kontrol edilebilir.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1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210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/>
              <a:t>*   </a:t>
            </a:r>
            <a:r>
              <a:rPr lang="tr-TR" sz="1200" dirty="0" smtClean="0">
                <a:solidFill>
                  <a:srgbClr val="000000"/>
                </a:solidFill>
              </a:rPr>
              <a:t>Bebeği</a:t>
            </a:r>
            <a:r>
              <a:rPr lang="tr-TR" sz="1200" u="sng" dirty="0" smtClean="0">
                <a:solidFill>
                  <a:srgbClr val="000000"/>
                </a:solidFill>
              </a:rPr>
              <a:t> loş bir odada</a:t>
            </a:r>
            <a:r>
              <a:rPr lang="tr-TR" sz="1200" dirty="0" smtClean="0">
                <a:solidFill>
                  <a:srgbClr val="000000"/>
                </a:solidFill>
              </a:rPr>
              <a:t> dik olarak kucakta tutarken yavaşça </a:t>
            </a:r>
            <a:r>
              <a:rPr lang="tr-TR" sz="1200" dirty="0" smtClean="0">
                <a:solidFill>
                  <a:srgbClr val="000000"/>
                </a:solidFill>
              </a:rPr>
              <a:t> sağa </a:t>
            </a:r>
            <a:r>
              <a:rPr lang="tr-TR" sz="1200" dirty="0" smtClean="0">
                <a:solidFill>
                  <a:srgbClr val="000000"/>
                </a:solidFill>
              </a:rPr>
              <a:t>sola çevirerek gözlerini açmasını sağlayabilir. </a:t>
            </a:r>
            <a:r>
              <a:rPr lang="tr-TR" sz="1200" dirty="0" smtClean="0"/>
              <a:t>*  </a:t>
            </a:r>
            <a:r>
              <a:rPr lang="tr-TR" sz="1200" u="sng" dirty="0" smtClean="0"/>
              <a:t> </a:t>
            </a:r>
            <a:r>
              <a:rPr lang="tr-TR" sz="1200" u="sng" dirty="0" smtClean="0"/>
              <a:t>Gözler, özellikle dik pozisyonda kendiliğinden açık olmalıdır.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 Bebekler;  </a:t>
            </a:r>
            <a:r>
              <a:rPr lang="tr-TR" sz="1200" u="sng" dirty="0" smtClean="0"/>
              <a:t>şaşılık,  </a:t>
            </a:r>
            <a:r>
              <a:rPr lang="tr-TR" sz="1200" u="sng" dirty="0" err="1" smtClean="0"/>
              <a:t>ambliyopi</a:t>
            </a:r>
            <a:r>
              <a:rPr lang="tr-TR" sz="1200" u="sng" dirty="0" smtClean="0"/>
              <a:t>,  </a:t>
            </a:r>
            <a:r>
              <a:rPr lang="tr-TR" sz="1200" u="sng" dirty="0" err="1" smtClean="0"/>
              <a:t>konjenital</a:t>
            </a:r>
            <a:r>
              <a:rPr lang="tr-TR" sz="1200" u="sng" dirty="0" smtClean="0"/>
              <a:t>  katarakt,  glokom,  </a:t>
            </a:r>
            <a:r>
              <a:rPr lang="tr-TR" sz="1200" u="sng" dirty="0" smtClean="0"/>
              <a:t>  </a:t>
            </a:r>
            <a:r>
              <a:rPr lang="tr-TR" sz="1200" u="sng" dirty="0" err="1" smtClean="0"/>
              <a:t>retinoblastom</a:t>
            </a:r>
            <a:r>
              <a:rPr lang="tr-TR" sz="1200" u="sng" dirty="0" smtClean="0"/>
              <a:t> ve  </a:t>
            </a:r>
            <a:r>
              <a:rPr lang="tr-TR" sz="1200" u="sng" dirty="0" err="1" smtClean="0"/>
              <a:t>prematür</a:t>
            </a:r>
            <a:r>
              <a:rPr lang="tr-TR" sz="1200" u="sng" dirty="0" smtClean="0"/>
              <a:t>  </a:t>
            </a:r>
            <a:r>
              <a:rPr lang="tr-TR" sz="1200" u="sng" dirty="0" err="1" smtClean="0"/>
              <a:t>retinopatisi</a:t>
            </a:r>
            <a:r>
              <a:rPr lang="tr-TR" sz="1200" u="sng" dirty="0" smtClean="0"/>
              <a:t> açısından değerlendirilmelidir</a:t>
            </a:r>
            <a:r>
              <a:rPr lang="tr-TR" sz="1200" u="sng" dirty="0" smtClean="0"/>
              <a:t>.</a:t>
            </a:r>
            <a:r>
              <a:rPr lang="tr-TR" sz="1200" dirty="0" smtClean="0"/>
              <a:t>*   </a:t>
            </a:r>
            <a:r>
              <a:rPr lang="tr-TR" sz="1200" dirty="0" smtClean="0">
                <a:solidFill>
                  <a:srgbClr val="000000"/>
                </a:solidFill>
              </a:rPr>
              <a:t>Aralık , simetri,  normal </a:t>
            </a:r>
            <a:r>
              <a:rPr lang="tr-TR" sz="1200" dirty="0" err="1" smtClean="0">
                <a:solidFill>
                  <a:srgbClr val="000000"/>
                </a:solidFill>
              </a:rPr>
              <a:t>ekstraoküler</a:t>
            </a:r>
            <a:r>
              <a:rPr lang="tr-TR" sz="1200" dirty="0" smtClean="0">
                <a:solidFill>
                  <a:srgbClr val="000000"/>
                </a:solidFill>
              </a:rPr>
              <a:t> hareketler yönünden </a:t>
            </a:r>
            <a:r>
              <a:rPr lang="tr-TR" sz="1200" dirty="0" err="1" smtClean="0">
                <a:solidFill>
                  <a:srgbClr val="000000"/>
                </a:solidFill>
              </a:rPr>
              <a:t>inspekte</a:t>
            </a:r>
            <a:r>
              <a:rPr lang="tr-TR" sz="1200" dirty="0" smtClean="0">
                <a:solidFill>
                  <a:srgbClr val="000000"/>
                </a:solidFill>
              </a:rPr>
              <a:t> edilmelidir. </a:t>
            </a:r>
            <a:r>
              <a:rPr lang="tr-TR" sz="1200" dirty="0" smtClean="0"/>
              <a:t>*   </a:t>
            </a:r>
            <a:r>
              <a:rPr lang="tr-TR" sz="1200" u="sng" dirty="0" smtClean="0">
                <a:solidFill>
                  <a:srgbClr val="000000"/>
                </a:solidFill>
              </a:rPr>
              <a:t>Gözlerin </a:t>
            </a:r>
            <a:r>
              <a:rPr lang="tr-TR" sz="1200" u="sng" dirty="0" err="1" smtClean="0">
                <a:solidFill>
                  <a:srgbClr val="000000"/>
                </a:solidFill>
              </a:rPr>
              <a:t>intermitan</a:t>
            </a:r>
            <a:r>
              <a:rPr lang="tr-TR" sz="1200" u="sng" dirty="0" smtClean="0">
                <a:solidFill>
                  <a:srgbClr val="000000"/>
                </a:solidFill>
              </a:rPr>
              <a:t> şaşılaşması, yaşamın ilk aylarında normal bir bulgudur. </a:t>
            </a:r>
            <a:r>
              <a:rPr lang="tr-TR" sz="1200" dirty="0" smtClean="0"/>
              <a:t>*   </a:t>
            </a:r>
            <a:r>
              <a:rPr lang="tr-TR" sz="1200" u="sng" dirty="0" err="1" smtClean="0"/>
              <a:t>Kolobom</a:t>
            </a:r>
            <a:r>
              <a:rPr lang="tr-TR" sz="1200" dirty="0" smtClean="0"/>
              <a:t>, </a:t>
            </a:r>
            <a:r>
              <a:rPr lang="tr-TR" sz="1200" u="sng" dirty="0" err="1" smtClean="0"/>
              <a:t>megalokornea</a:t>
            </a:r>
            <a:r>
              <a:rPr lang="tr-TR" sz="1200" dirty="0" smtClean="0"/>
              <a:t> ve </a:t>
            </a:r>
            <a:r>
              <a:rPr lang="tr-TR" sz="1200" u="sng" dirty="0" err="1" smtClean="0"/>
              <a:t>mikroftalmi</a:t>
            </a:r>
            <a:r>
              <a:rPr lang="tr-TR" sz="1200" dirty="0" smtClean="0"/>
              <a:t> diğer </a:t>
            </a:r>
            <a:r>
              <a:rPr lang="tr-TR" sz="1200" u="sng" dirty="0" err="1" smtClean="0"/>
              <a:t>malformasyonları</a:t>
            </a:r>
            <a:r>
              <a:rPr lang="tr-TR" sz="1200" u="sng" dirty="0" smtClean="0"/>
              <a:t> veya </a:t>
            </a:r>
            <a:r>
              <a:rPr lang="tr-TR" sz="1200" u="sng" dirty="0" err="1" smtClean="0"/>
              <a:t>intrauterin</a:t>
            </a:r>
            <a:r>
              <a:rPr lang="tr-TR" sz="1200" u="sng" dirty="0" smtClean="0"/>
              <a:t> enfeksiyonları düşündürür.</a:t>
            </a:r>
            <a:r>
              <a:rPr lang="tr-TR" sz="1200" dirty="0" smtClean="0"/>
              <a:t> </a:t>
            </a:r>
            <a:r>
              <a:rPr lang="tr-TR" sz="1200" dirty="0" smtClean="0"/>
              <a:t>*   </a:t>
            </a:r>
            <a:r>
              <a:rPr lang="tr-TR" sz="1200" u="sng" dirty="0" err="1" smtClean="0"/>
              <a:t>Konjenital</a:t>
            </a:r>
            <a:r>
              <a:rPr lang="tr-TR" sz="1200" u="sng" dirty="0" smtClean="0"/>
              <a:t> ve </a:t>
            </a:r>
            <a:r>
              <a:rPr lang="tr-TR" sz="1200" u="sng" dirty="0" err="1" smtClean="0"/>
              <a:t>retinal</a:t>
            </a:r>
            <a:r>
              <a:rPr lang="tr-TR" sz="1200" u="sng" dirty="0" smtClean="0"/>
              <a:t> kanamalar sıktır ve genellikle önemsizdir. </a:t>
            </a:r>
            <a:r>
              <a:rPr lang="tr-TR" sz="1200" dirty="0" smtClean="0"/>
              <a:t>*   </a:t>
            </a:r>
            <a:r>
              <a:rPr lang="tr-TR" sz="1200" u="sng" dirty="0" smtClean="0"/>
              <a:t>Işığa </a:t>
            </a:r>
            <a:r>
              <a:rPr lang="tr-TR" sz="1200" u="sng" dirty="0" err="1" smtClean="0"/>
              <a:t>pupiller</a:t>
            </a:r>
            <a:r>
              <a:rPr lang="tr-TR" sz="1200" u="sng" dirty="0" smtClean="0"/>
              <a:t> yanıt gebeliğin 28. haftasında alınır.( yani YD 1. günden itibaren olmalı)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225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 smtClean="0">
                <a:solidFill>
                  <a:srgbClr val="000000"/>
                </a:solidFill>
              </a:rPr>
              <a:t>Pupiller</a:t>
            </a:r>
            <a:r>
              <a:rPr lang="tr-TR" sz="1200" dirty="0" smtClean="0">
                <a:solidFill>
                  <a:srgbClr val="000000"/>
                </a:solidFill>
              </a:rPr>
              <a:t>: simetri ve kırmızı </a:t>
            </a:r>
            <a:r>
              <a:rPr lang="tr-TR" sz="1200" dirty="0" err="1" smtClean="0">
                <a:solidFill>
                  <a:srgbClr val="000000"/>
                </a:solidFill>
              </a:rPr>
              <a:t>refle</a:t>
            </a:r>
            <a:r>
              <a:rPr lang="tr-TR" sz="1200" dirty="0" smtClean="0">
                <a:solidFill>
                  <a:srgbClr val="000000"/>
                </a:solidFill>
              </a:rPr>
              <a:t> varlığı yönünden değerlendirmelidir.</a:t>
            </a:r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1479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/>
              <a:t>Öyküde  Özellikle </a:t>
            </a:r>
            <a:r>
              <a:rPr lang="tr-TR" sz="1200" dirty="0" err="1" smtClean="0"/>
              <a:t>Fetal</a:t>
            </a:r>
            <a:r>
              <a:rPr lang="tr-TR" sz="1200" dirty="0" smtClean="0"/>
              <a:t> USG ile görülen göğüs anomalileri sorgulanır , özellikle </a:t>
            </a:r>
            <a:r>
              <a:rPr lang="tr-TR" sz="1200" u="sng" dirty="0" err="1" smtClean="0"/>
              <a:t>konjenital</a:t>
            </a:r>
            <a:r>
              <a:rPr lang="tr-TR" sz="1200" u="sng" dirty="0" smtClean="0"/>
              <a:t> </a:t>
            </a:r>
            <a:r>
              <a:rPr lang="tr-TR" sz="1200" u="sng" dirty="0" err="1" smtClean="0"/>
              <a:t>diafragma</a:t>
            </a:r>
            <a:r>
              <a:rPr lang="tr-TR" sz="1200" u="sng" dirty="0" smtClean="0"/>
              <a:t> </a:t>
            </a:r>
            <a:r>
              <a:rPr lang="tr-TR" sz="1200" u="sng" dirty="0" err="1" smtClean="0"/>
              <a:t>hernisi</a:t>
            </a:r>
            <a:r>
              <a:rPr lang="tr-TR" sz="1200" u="sng" dirty="0" smtClean="0"/>
              <a:t> </a:t>
            </a:r>
            <a:r>
              <a:rPr lang="tr-TR" sz="1200" dirty="0" smtClean="0"/>
              <a:t>. </a:t>
            </a:r>
          </a:p>
          <a:p>
            <a:r>
              <a:rPr lang="tr-TR" sz="1200" dirty="0" smtClean="0"/>
              <a:t>Bebeğin </a:t>
            </a:r>
            <a:r>
              <a:rPr lang="tr-TR" sz="1200" u="sng" dirty="0" smtClean="0"/>
              <a:t>beslenmesi ve solunumunun no</a:t>
            </a:r>
            <a:r>
              <a:rPr lang="tr-TR" sz="1200" dirty="0" smtClean="0"/>
              <a:t>rmal olup olmadığı sorgulanmalıdır. </a:t>
            </a:r>
          </a:p>
          <a:p>
            <a:r>
              <a:rPr lang="tr-TR" sz="1200" dirty="0" smtClean="0"/>
              <a:t> </a:t>
            </a:r>
            <a:r>
              <a:rPr lang="tr-TR" sz="1200" u="sng" dirty="0" smtClean="0"/>
              <a:t>  Bebek pembe görünümünde olmalıdır. </a:t>
            </a:r>
            <a:r>
              <a:rPr lang="tr-TR" sz="1200" dirty="0" smtClean="0"/>
              <a:t>    </a:t>
            </a:r>
            <a:r>
              <a:rPr lang="tr-TR" sz="1200" dirty="0" smtClean="0"/>
              <a:t>Çoğu </a:t>
            </a:r>
            <a:r>
              <a:rPr lang="tr-TR" sz="1200" dirty="0" err="1" smtClean="0"/>
              <a:t>yenidoğanın</a:t>
            </a:r>
            <a:r>
              <a:rPr lang="tr-TR" sz="1200" dirty="0" smtClean="0"/>
              <a:t> ilk birkaç gün el ve ayaklarının dolaşım sıkıntısı olabilir, </a:t>
            </a:r>
          </a:p>
          <a:p>
            <a:r>
              <a:rPr lang="tr-TR" sz="1200" dirty="0" smtClean="0"/>
              <a:t>bu nedenle </a:t>
            </a:r>
            <a:r>
              <a:rPr lang="tr-TR" sz="1200" u="sng" dirty="0" smtClean="0"/>
              <a:t>el ve ayakları mor görünebilir</a:t>
            </a:r>
            <a:r>
              <a:rPr lang="tr-TR" sz="1200" dirty="0" smtClean="0"/>
              <a:t>. Böyle durumlarda </a:t>
            </a:r>
            <a:r>
              <a:rPr lang="tr-TR" sz="1200" dirty="0" err="1" smtClean="0"/>
              <a:t>siyanozu</a:t>
            </a:r>
            <a:r>
              <a:rPr lang="tr-TR" sz="1200" dirty="0" smtClean="0"/>
              <a:t> saptamak zordur ve bebeğin rengiyle ilgili herhangi bir şüphe varsa, </a:t>
            </a:r>
            <a:r>
              <a:rPr lang="tr-TR" sz="1200" u="sng" dirty="0" smtClean="0"/>
              <a:t>nabız </a:t>
            </a:r>
            <a:r>
              <a:rPr lang="tr-TR" sz="1200" u="sng" dirty="0" err="1" smtClean="0"/>
              <a:t>oksimetresi</a:t>
            </a:r>
            <a:r>
              <a:rPr lang="tr-TR" sz="1200" u="sng" dirty="0" smtClean="0"/>
              <a:t> ile oksijen </a:t>
            </a:r>
            <a:r>
              <a:rPr lang="tr-TR" sz="1200" u="sng" dirty="0" err="1" smtClean="0"/>
              <a:t>saturasyonu</a:t>
            </a:r>
            <a:r>
              <a:rPr lang="tr-TR" sz="1200" u="sng" dirty="0" smtClean="0"/>
              <a:t> ölçülmelidir. </a:t>
            </a:r>
            <a:r>
              <a:rPr lang="tr-TR" sz="1200" dirty="0" smtClean="0"/>
              <a:t>          </a:t>
            </a:r>
          </a:p>
          <a:p>
            <a:r>
              <a:rPr lang="tr-TR" sz="1200" u="sng" dirty="0" smtClean="0"/>
              <a:t>Bebekler,   oldukça düzenli olarak dakikada 60 kez solunum yapar. </a:t>
            </a:r>
            <a:r>
              <a:rPr lang="tr-TR" sz="1200" dirty="0" smtClean="0"/>
              <a:t> </a:t>
            </a:r>
            <a:r>
              <a:rPr lang="tr-TR" sz="1200" dirty="0" smtClean="0"/>
              <a:t>Belirli </a:t>
            </a:r>
            <a:r>
              <a:rPr lang="tr-TR" sz="1200" dirty="0" smtClean="0"/>
              <a:t>periyodlarla, </a:t>
            </a:r>
            <a:r>
              <a:rPr lang="tr-TR" sz="1200" u="sng" dirty="0" smtClean="0"/>
              <a:t>10 saniyeden uzun olmayan kısa solunum duraklaması</a:t>
            </a:r>
            <a:r>
              <a:rPr lang="tr-TR" sz="1200" dirty="0" smtClean="0"/>
              <a:t>nı takiben hızlı nefes alıp vermenin olduğu </a:t>
            </a:r>
            <a:r>
              <a:rPr lang="tr-TR" sz="1200" b="1" u="sng" dirty="0" smtClean="0"/>
              <a:t>periyodik solunum</a:t>
            </a:r>
            <a:r>
              <a:rPr lang="tr-TR" sz="1200" u="sng" dirty="0" smtClean="0"/>
              <a:t> normaldir.</a:t>
            </a:r>
            <a:r>
              <a:rPr lang="tr-TR" sz="1200" dirty="0" smtClean="0"/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844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u="sng" dirty="0" err="1" smtClean="0">
                <a:solidFill>
                  <a:srgbClr val="000000"/>
                </a:solidFill>
              </a:rPr>
              <a:t>Taşipne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: soluma hızı 60 solunum/ dakika üzerinde olması . </a:t>
            </a:r>
            <a:r>
              <a:rPr lang="tr-TR" u="sng" dirty="0" err="1" smtClean="0">
                <a:solidFill>
                  <a:srgbClr val="000000"/>
                </a:solidFill>
              </a:rPr>
              <a:t>respiratuvar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distres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bulguları</a:t>
            </a:r>
            <a:r>
              <a:rPr lang="tr-TR" dirty="0" err="1" smtClean="0">
                <a:solidFill>
                  <a:srgbClr val="000000"/>
                </a:solidFill>
              </a:rPr>
              <a:t>:taşipne</a:t>
            </a:r>
            <a:r>
              <a:rPr lang="tr-TR" dirty="0" smtClean="0">
                <a:solidFill>
                  <a:srgbClr val="000000"/>
                </a:solidFill>
              </a:rPr>
              <a:t>, burun kanadı açılması , hırıltı , </a:t>
            </a:r>
            <a:r>
              <a:rPr lang="tr-TR" dirty="0" err="1" smtClean="0">
                <a:solidFill>
                  <a:srgbClr val="000000"/>
                </a:solidFill>
              </a:rPr>
              <a:t>retraksiyonlar</a:t>
            </a:r>
            <a:endParaRPr lang="tr-TR" dirty="0" smtClean="0">
              <a:solidFill>
                <a:srgbClr val="000000"/>
              </a:solidFill>
            </a:endParaRPr>
          </a:p>
          <a:p>
            <a:r>
              <a:rPr lang="tr-TR" dirty="0" smtClean="0">
                <a:solidFill>
                  <a:srgbClr val="000000"/>
                </a:solidFill>
              </a:rPr>
              <a:t> (</a:t>
            </a:r>
            <a:r>
              <a:rPr lang="tr-TR" dirty="0" err="1" smtClean="0">
                <a:solidFill>
                  <a:srgbClr val="000000"/>
                </a:solidFill>
              </a:rPr>
              <a:t>interkostal</a:t>
            </a:r>
            <a:r>
              <a:rPr lang="tr-TR" dirty="0" smtClean="0">
                <a:solidFill>
                  <a:srgbClr val="000000"/>
                </a:solidFill>
              </a:rPr>
              <a:t> ve </a:t>
            </a:r>
            <a:r>
              <a:rPr lang="tr-TR" dirty="0" err="1" smtClean="0">
                <a:solidFill>
                  <a:srgbClr val="000000"/>
                </a:solidFill>
              </a:rPr>
              <a:t>sternal</a:t>
            </a:r>
            <a:r>
              <a:rPr lang="tr-TR" dirty="0" smtClean="0">
                <a:solidFill>
                  <a:srgbClr val="000000"/>
                </a:solidFill>
              </a:rPr>
              <a:t> çekilmeler) </a:t>
            </a:r>
            <a:r>
              <a:rPr lang="tr-TR" u="sng" dirty="0" err="1" smtClean="0">
                <a:solidFill>
                  <a:srgbClr val="000000"/>
                </a:solidFill>
              </a:rPr>
              <a:t>Taşipne</a:t>
            </a:r>
            <a:r>
              <a:rPr lang="tr-TR" u="sng" dirty="0" smtClean="0">
                <a:solidFill>
                  <a:srgbClr val="000000"/>
                </a:solidFill>
              </a:rPr>
              <a:t> olmaksızın hırıltı </a:t>
            </a:r>
            <a:r>
              <a:rPr lang="tr-TR" dirty="0" smtClean="0">
                <a:solidFill>
                  <a:srgbClr val="000000"/>
                </a:solidFill>
              </a:rPr>
              <a:t>: yaşamın ilk saatlerinde bulunabilir. </a:t>
            </a:r>
            <a:r>
              <a:rPr lang="tr-TR" dirty="0" smtClean="0">
                <a:solidFill>
                  <a:srgbClr val="000000"/>
                </a:solidFill>
              </a:rPr>
              <a:t>( </a:t>
            </a:r>
            <a:r>
              <a:rPr lang="tr-TR" dirty="0" err="1" smtClean="0">
                <a:solidFill>
                  <a:srgbClr val="000000"/>
                </a:solidFill>
              </a:rPr>
              <a:t>fetal</a:t>
            </a:r>
            <a:r>
              <a:rPr lang="tr-TR" dirty="0" smtClean="0">
                <a:solidFill>
                  <a:srgbClr val="000000"/>
                </a:solidFill>
              </a:rPr>
              <a:t> akciğer sıvısının akciğerlerden temizlenmesine bağlı olarak )</a:t>
            </a:r>
            <a:r>
              <a:rPr lang="tr-TR" u="sng" dirty="0" err="1" smtClean="0">
                <a:solidFill>
                  <a:srgbClr val="000000"/>
                </a:solidFill>
              </a:rPr>
              <a:t>Neonatal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jinekomasti</a:t>
            </a:r>
            <a:r>
              <a:rPr lang="tr-TR" u="sng" dirty="0" smtClean="0">
                <a:solidFill>
                  <a:srgbClr val="000000"/>
                </a:solidFill>
              </a:rPr>
              <a:t> , sütümsü akıntı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maternal</a:t>
            </a:r>
            <a:r>
              <a:rPr lang="tr-TR" dirty="0" smtClean="0">
                <a:solidFill>
                  <a:srgbClr val="000000"/>
                </a:solidFill>
              </a:rPr>
              <a:t> östrojen etkiyle </a:t>
            </a:r>
            <a:r>
              <a:rPr lang="tr-TR" dirty="0" err="1" smtClean="0">
                <a:solidFill>
                  <a:srgbClr val="000000"/>
                </a:solidFill>
              </a:rPr>
              <a:t>olabilirErkek</a:t>
            </a:r>
            <a:r>
              <a:rPr lang="tr-TR" dirty="0" smtClean="0">
                <a:solidFill>
                  <a:srgbClr val="000000"/>
                </a:solidFill>
              </a:rPr>
              <a:t> ve kız bebeklerde) </a:t>
            </a:r>
            <a:r>
              <a:rPr lang="tr-TR" u="sng" dirty="0" smtClean="0">
                <a:solidFill>
                  <a:srgbClr val="000000"/>
                </a:solidFill>
              </a:rPr>
              <a:t>Ödem </a:t>
            </a:r>
            <a:r>
              <a:rPr lang="tr-TR" u="sng" dirty="0" smtClean="0">
                <a:solidFill>
                  <a:srgbClr val="000000"/>
                </a:solidFill>
              </a:rPr>
              <a:t>ve boyunda </a:t>
            </a:r>
            <a:r>
              <a:rPr lang="tr-TR" u="sng" dirty="0" err="1" smtClean="0">
                <a:solidFill>
                  <a:srgbClr val="000000"/>
                </a:solidFill>
              </a:rPr>
              <a:t>yelelenme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Turner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Sendromu'nu</a:t>
            </a:r>
            <a:r>
              <a:rPr lang="tr-TR" dirty="0" smtClean="0">
                <a:solidFill>
                  <a:srgbClr val="000000"/>
                </a:solidFill>
              </a:rPr>
              <a:t> akla getirir. </a:t>
            </a:r>
            <a:r>
              <a:rPr lang="tr-TR" u="sng" dirty="0" smtClean="0">
                <a:solidFill>
                  <a:srgbClr val="000000"/>
                </a:solidFill>
              </a:rPr>
              <a:t>Fazla meme başı </a:t>
            </a:r>
            <a:r>
              <a:rPr lang="tr-TR" dirty="0" smtClean="0">
                <a:solidFill>
                  <a:srgbClr val="000000"/>
                </a:solidFill>
              </a:rPr>
              <a:t>: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renal</a:t>
            </a:r>
            <a:r>
              <a:rPr lang="tr-TR" u="sng" dirty="0" smtClean="0">
                <a:solidFill>
                  <a:srgbClr val="000000"/>
                </a:solidFill>
              </a:rPr>
              <a:t> anomalilerle ilişkili olabilir.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987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u="sng" dirty="0" smtClean="0">
                <a:solidFill>
                  <a:srgbClr val="000000"/>
                </a:solidFill>
              </a:rPr>
              <a:t>Boyun anomalileri</a:t>
            </a:r>
            <a:r>
              <a:rPr lang="tr-TR" dirty="0" smtClean="0">
                <a:solidFill>
                  <a:srgbClr val="000000"/>
                </a:solidFill>
              </a:rPr>
              <a:t> : orta hat </a:t>
            </a:r>
            <a:r>
              <a:rPr lang="tr-TR" dirty="0" err="1" smtClean="0">
                <a:solidFill>
                  <a:srgbClr val="000000"/>
                </a:solidFill>
              </a:rPr>
              <a:t>defektleri</a:t>
            </a:r>
            <a:r>
              <a:rPr lang="tr-TR" dirty="0" smtClean="0">
                <a:solidFill>
                  <a:srgbClr val="000000"/>
                </a:solidFill>
              </a:rPr>
              <a:t> ve </a:t>
            </a:r>
            <a:r>
              <a:rPr lang="tr-TR" dirty="0" err="1" smtClean="0">
                <a:solidFill>
                  <a:srgbClr val="000000"/>
                </a:solidFill>
              </a:rPr>
              <a:t>tiroglossal</a:t>
            </a:r>
            <a:r>
              <a:rPr lang="tr-TR" dirty="0" smtClean="0">
                <a:solidFill>
                  <a:srgbClr val="000000"/>
                </a:solidFill>
              </a:rPr>
              <a:t> kanal kistleri veya guatrdan kaynaklanan kitleler, </a:t>
            </a:r>
            <a:r>
              <a:rPr lang="tr-TR" dirty="0" err="1" smtClean="0">
                <a:solidFill>
                  <a:srgbClr val="000000"/>
                </a:solidFill>
              </a:rPr>
              <a:t>brankial</a:t>
            </a:r>
            <a:r>
              <a:rPr lang="tr-TR" dirty="0" smtClean="0">
                <a:solidFill>
                  <a:srgbClr val="000000"/>
                </a:solidFill>
              </a:rPr>
              <a:t> yarıklardan kaynaklanan </a:t>
            </a:r>
            <a:r>
              <a:rPr lang="tr-TR" dirty="0" err="1" smtClean="0">
                <a:solidFill>
                  <a:srgbClr val="000000"/>
                </a:solidFill>
              </a:rPr>
              <a:t>lateral</a:t>
            </a:r>
            <a:r>
              <a:rPr lang="tr-TR" dirty="0" smtClean="0">
                <a:solidFill>
                  <a:srgbClr val="000000"/>
                </a:solidFill>
              </a:rPr>
              <a:t> boyun kitleleri (veya sinüsler),Boyunda </a:t>
            </a:r>
            <a:r>
              <a:rPr lang="tr-TR" dirty="0" err="1" smtClean="0">
                <a:solidFill>
                  <a:srgbClr val="000000"/>
                </a:solidFill>
              </a:rPr>
              <a:t>Kistik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higromalar</a:t>
            </a:r>
            <a:r>
              <a:rPr lang="tr-TR" dirty="0" smtClean="0">
                <a:solidFill>
                  <a:srgbClr val="000000"/>
                </a:solidFill>
              </a:rPr>
              <a:t> ve </a:t>
            </a:r>
            <a:r>
              <a:rPr lang="tr-TR" dirty="0" err="1" smtClean="0">
                <a:solidFill>
                  <a:srgbClr val="000000"/>
                </a:solidFill>
              </a:rPr>
              <a:t>hemanjiomlar</a:t>
            </a:r>
            <a:r>
              <a:rPr lang="tr-TR" dirty="0" smtClean="0">
                <a:solidFill>
                  <a:srgbClr val="000000"/>
                </a:solidFill>
              </a:rPr>
              <a:t> görülebilir. </a:t>
            </a:r>
            <a:r>
              <a:rPr lang="tr-TR" u="sng" dirty="0" err="1" smtClean="0">
                <a:solidFill>
                  <a:srgbClr val="000000"/>
                </a:solidFill>
              </a:rPr>
              <a:t>Neonatal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tortikollis</a:t>
            </a:r>
            <a:r>
              <a:rPr lang="tr-TR" dirty="0" smtClean="0">
                <a:solidFill>
                  <a:srgbClr val="000000"/>
                </a:solidFill>
              </a:rPr>
              <a:t>  : </a:t>
            </a:r>
            <a:r>
              <a:rPr lang="tr-TR" dirty="0" err="1" smtClean="0">
                <a:solidFill>
                  <a:srgbClr val="000000"/>
                </a:solidFill>
              </a:rPr>
              <a:t>Sternokleidomastoid</a:t>
            </a:r>
            <a:r>
              <a:rPr lang="tr-TR" dirty="0" smtClean="0">
                <a:solidFill>
                  <a:srgbClr val="000000"/>
                </a:solidFill>
              </a:rPr>
              <a:t> kasının üzerinde </a:t>
            </a:r>
            <a:r>
              <a:rPr lang="tr-TR" dirty="0" err="1" smtClean="0">
                <a:solidFill>
                  <a:srgbClr val="000000"/>
                </a:solidFill>
              </a:rPr>
              <a:t>fibröz</a:t>
            </a:r>
            <a:r>
              <a:rPr lang="tr-TR" dirty="0" smtClean="0">
                <a:solidFill>
                  <a:srgbClr val="000000"/>
                </a:solidFill>
              </a:rPr>
              <a:t> tümöre bağlı kısalık kafada eğriliğe ve yüzde asimetriye (</a:t>
            </a:r>
            <a:r>
              <a:rPr lang="tr-TR" dirty="0" err="1" smtClean="0">
                <a:solidFill>
                  <a:srgbClr val="000000"/>
                </a:solidFill>
              </a:rPr>
              <a:t>neonatal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tortikollis</a:t>
            </a:r>
            <a:r>
              <a:rPr lang="tr-TR" dirty="0" smtClean="0">
                <a:solidFill>
                  <a:srgbClr val="000000"/>
                </a:solidFill>
              </a:rPr>
              <a:t>) neden olur. Arnold-</a:t>
            </a:r>
            <a:r>
              <a:rPr lang="tr-TR" dirty="0" err="1" smtClean="0">
                <a:solidFill>
                  <a:srgbClr val="000000"/>
                </a:solidFill>
              </a:rPr>
              <a:t>Chiari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malformasyonuve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servikal</a:t>
            </a:r>
            <a:r>
              <a:rPr lang="tr-TR" dirty="0" smtClean="0">
                <a:solidFill>
                  <a:srgbClr val="000000"/>
                </a:solidFill>
              </a:rPr>
              <a:t> omurga lezyonları da </a:t>
            </a:r>
            <a:r>
              <a:rPr lang="tr-TR" dirty="0" err="1" smtClean="0">
                <a:solidFill>
                  <a:srgbClr val="000000"/>
                </a:solidFill>
              </a:rPr>
              <a:t>tortikollise</a:t>
            </a:r>
            <a:r>
              <a:rPr lang="tr-TR" dirty="0" smtClean="0">
                <a:solidFill>
                  <a:srgbClr val="000000"/>
                </a:solidFill>
              </a:rPr>
              <a:t> neden olabilir.  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88490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dirty="0" smtClean="0">
                <a:solidFill>
                  <a:srgbClr val="000000"/>
                </a:solidFill>
              </a:rPr>
              <a:t>Göğüs – boyun </a:t>
            </a:r>
            <a:r>
              <a:rPr lang="tr-TR" sz="1200" b="1" u="sng" dirty="0" err="1" smtClean="0">
                <a:solidFill>
                  <a:srgbClr val="000000"/>
                </a:solidFill>
              </a:rPr>
              <a:t>Palpasyon</a:t>
            </a:r>
            <a:r>
              <a:rPr lang="tr-TR" sz="1200" dirty="0" smtClean="0">
                <a:solidFill>
                  <a:srgbClr val="000000"/>
                </a:solidFill>
              </a:rPr>
              <a:t> : </a:t>
            </a:r>
            <a:endParaRPr lang="tr-TR" sz="1200" dirty="0" smtClean="0"/>
          </a:p>
          <a:p>
            <a:r>
              <a:rPr lang="tr-TR" sz="1200" u="sng" dirty="0" err="1" smtClean="0">
                <a:solidFill>
                  <a:srgbClr val="000000"/>
                </a:solidFill>
              </a:rPr>
              <a:t>Klavikula</a:t>
            </a:r>
            <a:r>
              <a:rPr lang="tr-TR" sz="1200" u="sng" dirty="0" smtClean="0">
                <a:solidFill>
                  <a:srgbClr val="000000"/>
                </a:solidFill>
              </a:rPr>
              <a:t> kırığı : </a:t>
            </a:r>
            <a:r>
              <a:rPr lang="tr-TR" sz="1200" dirty="0" smtClean="0">
                <a:solidFill>
                  <a:srgbClr val="000000"/>
                </a:solidFill>
              </a:rPr>
              <a:t>Asimetrik </a:t>
            </a:r>
            <a:r>
              <a:rPr lang="tr-TR" sz="1200" dirty="0" err="1" smtClean="0">
                <a:solidFill>
                  <a:srgbClr val="000000"/>
                </a:solidFill>
              </a:rPr>
              <a:t>Moro</a:t>
            </a:r>
            <a:r>
              <a:rPr lang="tr-TR" sz="1200" dirty="0" smtClean="0">
                <a:solidFill>
                  <a:srgbClr val="000000"/>
                </a:solidFill>
              </a:rPr>
              <a:t> yanıtı, </a:t>
            </a:r>
            <a:r>
              <a:rPr lang="tr-TR" sz="1200" dirty="0" err="1" smtClean="0">
                <a:solidFill>
                  <a:srgbClr val="000000"/>
                </a:solidFill>
              </a:rPr>
              <a:t>krepitasyon</a:t>
            </a:r>
            <a:r>
              <a:rPr lang="tr-TR" sz="1200" dirty="0" smtClean="0">
                <a:solidFill>
                  <a:srgbClr val="000000"/>
                </a:solidFill>
              </a:rPr>
              <a:t> ve </a:t>
            </a:r>
            <a:r>
              <a:rPr lang="tr-TR" sz="1200" dirty="0" err="1" smtClean="0">
                <a:solidFill>
                  <a:srgbClr val="000000"/>
                </a:solidFill>
              </a:rPr>
              <a:t>palpasyon</a:t>
            </a:r>
            <a:r>
              <a:rPr lang="tr-TR" sz="1200" dirty="0" smtClean="0">
                <a:solidFill>
                  <a:srgbClr val="000000"/>
                </a:solidFill>
              </a:rPr>
              <a:t> ile hassasiyet </a:t>
            </a:r>
            <a:r>
              <a:rPr lang="tr-TR" sz="1200" dirty="0" err="1" smtClean="0">
                <a:solidFill>
                  <a:srgbClr val="000000"/>
                </a:solidFill>
              </a:rPr>
              <a:t>klavikula</a:t>
            </a:r>
            <a:r>
              <a:rPr lang="tr-TR" sz="1200" dirty="0" smtClean="0">
                <a:solidFill>
                  <a:srgbClr val="000000"/>
                </a:solidFill>
              </a:rPr>
              <a:t> kırığı bulgusu olabilir.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(</a:t>
            </a:r>
            <a:r>
              <a:rPr lang="tr-TR" sz="1200" dirty="0" err="1" smtClean="0">
                <a:solidFill>
                  <a:srgbClr val="000000"/>
                </a:solidFill>
              </a:rPr>
              <a:t>Klavikulalar</a:t>
            </a:r>
            <a:r>
              <a:rPr lang="tr-TR" sz="1200" dirty="0" smtClean="0">
                <a:solidFill>
                  <a:srgbClr val="000000"/>
                </a:solidFill>
              </a:rPr>
              <a:t>, yüzey düzgünlüğü ve simetri açısından </a:t>
            </a:r>
            <a:r>
              <a:rPr lang="tr-TR" sz="1200" dirty="0" err="1" smtClean="0">
                <a:solidFill>
                  <a:srgbClr val="000000"/>
                </a:solidFill>
              </a:rPr>
              <a:t>palpe</a:t>
            </a:r>
            <a:r>
              <a:rPr lang="tr-TR" sz="1200" dirty="0" smtClean="0">
                <a:solidFill>
                  <a:srgbClr val="000000"/>
                </a:solidFill>
              </a:rPr>
              <a:t> edilmelidir.)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Omuz </a:t>
            </a:r>
            <a:r>
              <a:rPr lang="tr-TR" sz="1200" dirty="0" err="1" smtClean="0">
                <a:solidFill>
                  <a:srgbClr val="000000"/>
                </a:solidFill>
              </a:rPr>
              <a:t>distozisi</a:t>
            </a:r>
            <a:r>
              <a:rPr lang="tr-TR" sz="1200" dirty="0" smtClean="0">
                <a:solidFill>
                  <a:srgbClr val="000000"/>
                </a:solidFill>
              </a:rPr>
              <a:t> olan bebekler, doğum sırasında </a:t>
            </a:r>
            <a:r>
              <a:rPr lang="tr-TR" sz="1200" dirty="0" err="1" smtClean="0">
                <a:solidFill>
                  <a:srgbClr val="000000"/>
                </a:solidFill>
              </a:rPr>
              <a:t>klavikula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fraktür</a:t>
            </a:r>
            <a:r>
              <a:rPr lang="tr-TR" sz="1200" dirty="0" smtClean="0">
                <a:solidFill>
                  <a:srgbClr val="000000"/>
                </a:solidFill>
              </a:rPr>
              <a:t> riski ile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karşı karşıyadır.</a:t>
            </a:r>
            <a:r>
              <a:rPr lang="tr-TR" sz="900" dirty="0" smtClean="0"/>
              <a:t/>
            </a:r>
            <a:br>
              <a:rPr lang="tr-TR" sz="900" dirty="0" smtClean="0"/>
            </a:br>
            <a:endParaRPr lang="tr-TR" sz="9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38848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* </a:t>
            </a:r>
            <a:r>
              <a:rPr lang="tr-TR" dirty="0" err="1" smtClean="0"/>
              <a:t>Trakeal</a:t>
            </a:r>
            <a:r>
              <a:rPr lang="tr-TR" dirty="0" smtClean="0"/>
              <a:t> ve </a:t>
            </a:r>
            <a:r>
              <a:rPr lang="tr-TR" dirty="0" err="1" smtClean="0"/>
              <a:t>bronşial</a:t>
            </a:r>
            <a:r>
              <a:rPr lang="tr-TR" dirty="0" smtClean="0"/>
              <a:t> sesler, </a:t>
            </a:r>
            <a:r>
              <a:rPr lang="tr-TR" dirty="0" err="1" smtClean="0"/>
              <a:t>sternumun</a:t>
            </a:r>
            <a:r>
              <a:rPr lang="tr-TR" dirty="0" smtClean="0"/>
              <a:t> üzerinde duyulur.</a:t>
            </a:r>
          </a:p>
          <a:p>
            <a:endParaRPr lang="tr-TR" dirty="0" smtClean="0"/>
          </a:p>
          <a:p>
            <a:r>
              <a:rPr lang="tr-TR" dirty="0" smtClean="0"/>
              <a:t>* Solunum sesleri veziküller olmalıdır. Yumuşak düşük frekanslı ve hışıltı özelliğinde olmalıdır . </a:t>
            </a:r>
          </a:p>
          <a:p>
            <a:endParaRPr lang="tr-TR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r-TR" dirty="0" smtClean="0"/>
              <a:t>Orta hatta yakın dinlenirken, </a:t>
            </a:r>
            <a:r>
              <a:rPr lang="tr-TR" dirty="0" err="1" smtClean="0"/>
              <a:t>bronşial</a:t>
            </a:r>
            <a:r>
              <a:rPr lang="tr-TR" dirty="0" smtClean="0"/>
              <a:t> ve </a:t>
            </a:r>
            <a:r>
              <a:rPr lang="tr-TR" dirty="0" err="1" smtClean="0"/>
              <a:t>trakeal</a:t>
            </a:r>
            <a:r>
              <a:rPr lang="tr-TR" dirty="0" smtClean="0"/>
              <a:t> hava akımı sesleri işitilebilir.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768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 smtClean="0"/>
              <a:t>Canlandrma</a:t>
            </a:r>
            <a:r>
              <a:rPr lang="tr-TR" sz="1200" dirty="0" smtClean="0"/>
              <a:t> girişimleri </a:t>
            </a:r>
            <a:r>
              <a:rPr lang="tr-TR" sz="1200" dirty="0" err="1" smtClean="0"/>
              <a:t>Apgar</a:t>
            </a:r>
            <a:r>
              <a:rPr lang="tr-TR" sz="1200" dirty="0" smtClean="0"/>
              <a:t> skorunun bileşenlerini değiştirir; bu nedenle skorun alındığı zamanda uygulanan canlandırma işlemleri kaydedilmelidir. Skorlar bebeğin doğum dosyasına kaydedilmelidir. Canlandırmada gelişen olaylar, yapılan işlemlerin açıklayıcı tanımlar ve zamanlamalarıyla birlikte dosyada yer almalıdır.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5933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r>
              <a:rPr lang="tr-TR" dirty="0" smtClean="0"/>
              <a:t>* </a:t>
            </a:r>
            <a:r>
              <a:rPr lang="tr-TR" b="1" u="sng" dirty="0" err="1" smtClean="0">
                <a:solidFill>
                  <a:srgbClr val="000000"/>
                </a:solidFill>
              </a:rPr>
              <a:t>Raller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u="sng" dirty="0" smtClean="0">
                <a:solidFill>
                  <a:srgbClr val="000000"/>
                </a:solidFill>
              </a:rPr>
              <a:t>yaşamın ilk 1 -2 saatinden sonra duyulmamalıdır. </a:t>
            </a:r>
            <a:r>
              <a:rPr lang="tr-TR" dirty="0" smtClean="0"/>
              <a:t> * </a:t>
            </a:r>
            <a:r>
              <a:rPr lang="tr-TR" b="1" u="sng" dirty="0" err="1" smtClean="0">
                <a:solidFill>
                  <a:srgbClr val="000000"/>
                </a:solidFill>
              </a:rPr>
              <a:t>Persistan</a:t>
            </a:r>
            <a:r>
              <a:rPr lang="tr-TR" b="1" u="sng" dirty="0" smtClean="0">
                <a:solidFill>
                  <a:srgbClr val="000000"/>
                </a:solidFill>
              </a:rPr>
              <a:t> hırılt</a:t>
            </a:r>
            <a:r>
              <a:rPr lang="tr-TR" u="sng" dirty="0" smtClean="0">
                <a:solidFill>
                  <a:srgbClr val="000000"/>
                </a:solidFill>
              </a:rPr>
              <a:t>ı veya </a:t>
            </a:r>
            <a:r>
              <a:rPr lang="tr-TR" b="1" u="sng" dirty="0" err="1" smtClean="0">
                <a:solidFill>
                  <a:srgbClr val="000000"/>
                </a:solidFill>
              </a:rPr>
              <a:t>retraksiyonlar</a:t>
            </a:r>
            <a:r>
              <a:rPr lang="tr-TR" u="sng" dirty="0" smtClean="0">
                <a:solidFill>
                  <a:srgbClr val="000000"/>
                </a:solidFill>
              </a:rPr>
              <a:t>,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respiratuvar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distres</a:t>
            </a:r>
            <a:r>
              <a:rPr lang="tr-TR" u="sng" dirty="0" smtClean="0">
                <a:solidFill>
                  <a:srgbClr val="000000"/>
                </a:solidFill>
              </a:rPr>
              <a:t> bulgusudur</a:t>
            </a:r>
            <a:r>
              <a:rPr lang="tr-TR" dirty="0" smtClean="0">
                <a:solidFill>
                  <a:srgbClr val="000000"/>
                </a:solidFill>
              </a:rPr>
              <a:t> ve ileri değerlendirme gerektirir.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* </a:t>
            </a:r>
            <a:r>
              <a:rPr lang="tr-TR" dirty="0" smtClean="0">
                <a:solidFill>
                  <a:srgbClr val="000000"/>
                </a:solidFill>
              </a:rPr>
              <a:t>Daha sonra </a:t>
            </a:r>
            <a:r>
              <a:rPr lang="tr-TR" dirty="0" err="1" smtClean="0">
                <a:solidFill>
                  <a:srgbClr val="000000"/>
                </a:solidFill>
              </a:rPr>
              <a:t>oskültasyon</a:t>
            </a:r>
            <a:r>
              <a:rPr lang="tr-TR" dirty="0" smtClean="0">
                <a:solidFill>
                  <a:srgbClr val="000000"/>
                </a:solidFill>
              </a:rPr>
              <a:t> ile solunum seslerinin kalitesi ve ek sesler değerlendirilmelidir.</a:t>
            </a:r>
            <a:r>
              <a:rPr lang="tr-TR" dirty="0" smtClean="0"/>
              <a:t> * </a:t>
            </a:r>
            <a:r>
              <a:rPr lang="tr-TR" b="1" u="sng" dirty="0" smtClean="0">
                <a:solidFill>
                  <a:srgbClr val="000000"/>
                </a:solidFill>
              </a:rPr>
              <a:t>Göğüs kafesinin bir tarafında solunum seslerinin azalması veya duyulmaması</a:t>
            </a:r>
            <a:r>
              <a:rPr lang="tr-TR" dirty="0" smtClean="0">
                <a:solidFill>
                  <a:srgbClr val="000000"/>
                </a:solidFill>
              </a:rPr>
              <a:t> : </a:t>
            </a:r>
            <a:r>
              <a:rPr lang="tr-TR" u="sng" dirty="0" err="1" smtClean="0">
                <a:solidFill>
                  <a:srgbClr val="000000"/>
                </a:solidFill>
              </a:rPr>
              <a:t>pnömotoraks</a:t>
            </a:r>
            <a:r>
              <a:rPr lang="tr-TR" u="sng" dirty="0" smtClean="0">
                <a:solidFill>
                  <a:srgbClr val="000000"/>
                </a:solidFill>
              </a:rPr>
              <a:t>, akciğerlerin </a:t>
            </a:r>
            <a:r>
              <a:rPr lang="tr-TR" u="sng" dirty="0" err="1" smtClean="0">
                <a:solidFill>
                  <a:srgbClr val="000000"/>
                </a:solidFill>
              </a:rPr>
              <a:t>kollapsı</a:t>
            </a:r>
            <a:r>
              <a:rPr lang="tr-TR" u="sng" dirty="0" smtClean="0">
                <a:solidFill>
                  <a:srgbClr val="000000"/>
                </a:solidFill>
              </a:rPr>
              <a:t>, </a:t>
            </a:r>
            <a:r>
              <a:rPr lang="tr-TR" u="sng" dirty="0" err="1" smtClean="0">
                <a:solidFill>
                  <a:srgbClr val="000000"/>
                </a:solidFill>
              </a:rPr>
              <a:t>pelvral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efüzyon</a:t>
            </a:r>
            <a:r>
              <a:rPr lang="tr-TR" u="sng" dirty="0" smtClean="0">
                <a:solidFill>
                  <a:srgbClr val="000000"/>
                </a:solidFill>
              </a:rPr>
              <a:t> ve </a:t>
            </a:r>
            <a:r>
              <a:rPr lang="tr-TR" u="sng" dirty="0" err="1" smtClean="0">
                <a:solidFill>
                  <a:srgbClr val="000000"/>
                </a:solidFill>
              </a:rPr>
              <a:t>diafragma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hernisine</a:t>
            </a:r>
            <a:r>
              <a:rPr lang="tr-TR" u="sng" dirty="0" smtClean="0">
                <a:solidFill>
                  <a:srgbClr val="000000"/>
                </a:solidFill>
              </a:rPr>
              <a:t> işaret eder.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smtClean="0"/>
              <a:t>*  </a:t>
            </a:r>
            <a:r>
              <a:rPr lang="tr-TR" u="sng" dirty="0" smtClean="0">
                <a:solidFill>
                  <a:srgbClr val="000000"/>
                </a:solidFill>
              </a:rPr>
              <a:t>Kalp sesleri tansiyon </a:t>
            </a:r>
            <a:r>
              <a:rPr lang="tr-TR" u="sng" dirty="0" err="1" smtClean="0">
                <a:solidFill>
                  <a:srgbClr val="000000"/>
                </a:solidFill>
              </a:rPr>
              <a:t>pnömotoraks</a:t>
            </a:r>
            <a:r>
              <a:rPr lang="tr-TR" u="sng" dirty="0" smtClean="0">
                <a:solidFill>
                  <a:srgbClr val="000000"/>
                </a:solidFill>
              </a:rPr>
              <a:t> ve </a:t>
            </a:r>
            <a:r>
              <a:rPr lang="tr-TR" u="sng" dirty="0" err="1" smtClean="0">
                <a:solidFill>
                  <a:srgbClr val="000000"/>
                </a:solidFill>
              </a:rPr>
              <a:t>diafragma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hernisinde</a:t>
            </a:r>
            <a:r>
              <a:rPr lang="tr-TR" u="sng" dirty="0" smtClean="0">
                <a:solidFill>
                  <a:srgbClr val="000000"/>
                </a:solidFill>
              </a:rPr>
              <a:t> karşı tarafa doğru yer değiştirir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dirty="0" err="1" smtClean="0">
                <a:solidFill>
                  <a:srgbClr val="000000"/>
                </a:solidFill>
              </a:rPr>
              <a:t>kollaps</a:t>
            </a:r>
            <a:r>
              <a:rPr lang="tr-TR" dirty="0" smtClean="0">
                <a:solidFill>
                  <a:srgbClr val="000000"/>
                </a:solidFill>
              </a:rPr>
              <a:t> durumdaki akciğerlere doğru yaklaşır. </a:t>
            </a:r>
            <a:r>
              <a:rPr lang="tr-TR" dirty="0" smtClean="0"/>
              <a:t>*  </a:t>
            </a:r>
            <a:r>
              <a:rPr lang="tr-TR" u="sng" dirty="0" smtClean="0">
                <a:solidFill>
                  <a:srgbClr val="000000"/>
                </a:solidFill>
              </a:rPr>
              <a:t>Boyun veya göğüs duvarında </a:t>
            </a:r>
            <a:r>
              <a:rPr lang="tr-TR" b="1" u="sng" dirty="0" err="1" smtClean="0">
                <a:solidFill>
                  <a:srgbClr val="000000"/>
                </a:solidFill>
              </a:rPr>
              <a:t>subkutan</a:t>
            </a:r>
            <a:r>
              <a:rPr lang="tr-TR" b="1" u="sng" dirty="0" smtClean="0">
                <a:solidFill>
                  <a:srgbClr val="000000"/>
                </a:solidFill>
              </a:rPr>
              <a:t> amfizem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pnömotoraks</a:t>
            </a:r>
            <a:r>
              <a:rPr lang="tr-TR" u="sng" dirty="0" smtClean="0">
                <a:solidFill>
                  <a:srgbClr val="000000"/>
                </a:solidFill>
              </a:rPr>
              <a:t> veya </a:t>
            </a:r>
            <a:r>
              <a:rPr lang="tr-TR" u="sng" dirty="0" err="1" smtClean="0">
                <a:solidFill>
                  <a:srgbClr val="000000"/>
                </a:solidFill>
              </a:rPr>
              <a:t>pnömomediastinumu</a:t>
            </a:r>
            <a:r>
              <a:rPr lang="tr-TR" u="sng" dirty="0" smtClean="0">
                <a:solidFill>
                  <a:srgbClr val="000000"/>
                </a:solidFill>
              </a:rPr>
              <a:t> akla getirirken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dirty="0" smtClean="0"/>
              <a:t>* </a:t>
            </a:r>
            <a:r>
              <a:rPr lang="tr-TR" b="1" dirty="0" smtClean="0"/>
              <a:t> </a:t>
            </a:r>
            <a:r>
              <a:rPr lang="tr-TR" b="1" u="sng" dirty="0" smtClean="0">
                <a:solidFill>
                  <a:srgbClr val="000000"/>
                </a:solidFill>
              </a:rPr>
              <a:t>Göğüs </a:t>
            </a:r>
            <a:r>
              <a:rPr lang="tr-TR" b="1" u="sng" dirty="0" err="1" smtClean="0">
                <a:solidFill>
                  <a:srgbClr val="000000"/>
                </a:solidFill>
              </a:rPr>
              <a:t>oskültasyonunda</a:t>
            </a:r>
            <a:r>
              <a:rPr lang="tr-TR" b="1" u="sng" dirty="0" smtClean="0">
                <a:solidFill>
                  <a:srgbClr val="000000"/>
                </a:solidFill>
              </a:rPr>
              <a:t> bağırsak seslerinin duyulması</a:t>
            </a:r>
            <a:r>
              <a:rPr lang="tr-TR" b="1" dirty="0" smtClean="0">
                <a:solidFill>
                  <a:srgbClr val="000000"/>
                </a:solidFill>
              </a:rPr>
              <a:t> (</a:t>
            </a:r>
            <a:r>
              <a:rPr lang="tr-TR" dirty="0" smtClean="0">
                <a:solidFill>
                  <a:srgbClr val="000000"/>
                </a:solidFill>
              </a:rPr>
              <a:t>ve </a:t>
            </a:r>
            <a:r>
              <a:rPr lang="tr-TR" dirty="0" err="1" smtClean="0">
                <a:solidFill>
                  <a:srgbClr val="000000"/>
                </a:solidFill>
              </a:rPr>
              <a:t>skafoid</a:t>
            </a:r>
            <a:r>
              <a:rPr lang="tr-TR" dirty="0" smtClean="0">
                <a:solidFill>
                  <a:srgbClr val="000000"/>
                </a:solidFill>
              </a:rPr>
              <a:t> (içe doğru çökmüş) karın)  </a:t>
            </a:r>
            <a:r>
              <a:rPr lang="tr-TR" u="sng" dirty="0" err="1" smtClean="0">
                <a:solidFill>
                  <a:srgbClr val="000000"/>
                </a:solidFill>
              </a:rPr>
              <a:t>diafragma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hernisini</a:t>
            </a:r>
            <a:r>
              <a:rPr lang="tr-TR" u="sng" dirty="0" smtClean="0">
                <a:solidFill>
                  <a:srgbClr val="000000"/>
                </a:solidFill>
              </a:rPr>
              <a:t> düşündürür.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07089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/>
              <a:t>Akciğer </a:t>
            </a:r>
            <a:r>
              <a:rPr lang="tr-TR" sz="1200" dirty="0" err="1" smtClean="0"/>
              <a:t>grafisinde</a:t>
            </a:r>
            <a:r>
              <a:rPr lang="tr-TR" sz="1200" dirty="0" smtClean="0"/>
              <a:t> çok ince </a:t>
            </a:r>
            <a:r>
              <a:rPr lang="tr-TR" sz="1200" dirty="0" err="1" smtClean="0"/>
              <a:t>lober</a:t>
            </a:r>
            <a:r>
              <a:rPr lang="tr-TR" sz="1200" dirty="0" smtClean="0"/>
              <a:t> </a:t>
            </a:r>
            <a:r>
              <a:rPr lang="tr-TR" sz="1200" dirty="0" err="1" smtClean="0"/>
              <a:t>pnömonisi</a:t>
            </a:r>
            <a:r>
              <a:rPr lang="tr-TR" sz="1200" dirty="0" smtClean="0"/>
              <a:t> görülen bebekler solunum sesleri </a:t>
            </a:r>
            <a:r>
              <a:rPr lang="tr-TR" sz="1200" dirty="0" err="1" smtClean="0"/>
              <a:t>oskultasyonunda</a:t>
            </a:r>
            <a:r>
              <a:rPr lang="tr-TR" sz="1200" dirty="0" smtClean="0"/>
              <a:t> normal duyulabilir.</a:t>
            </a:r>
          </a:p>
          <a:p>
            <a:r>
              <a:rPr lang="tr-TR" sz="1200" dirty="0" smtClean="0"/>
              <a:t>Ancak bu bebeklerde  </a:t>
            </a:r>
            <a:r>
              <a:rPr lang="tr-TR" sz="1200" u="sng" dirty="0" smtClean="0"/>
              <a:t>solunum hızının artması</a:t>
            </a:r>
            <a:r>
              <a:rPr lang="tr-TR" sz="1200" dirty="0" smtClean="0"/>
              <a:t>  , </a:t>
            </a:r>
            <a:r>
              <a:rPr lang="tr-TR" sz="1200" u="sng" dirty="0" smtClean="0"/>
              <a:t>çekilmeler</a:t>
            </a:r>
            <a:r>
              <a:rPr lang="tr-TR" sz="1200" dirty="0" smtClean="0"/>
              <a:t>  ve </a:t>
            </a:r>
          </a:p>
          <a:p>
            <a:r>
              <a:rPr lang="tr-TR" sz="1200" u="sng" dirty="0" smtClean="0"/>
              <a:t>iyi beslenmeme</a:t>
            </a:r>
            <a:r>
              <a:rPr lang="tr-TR" sz="1200" dirty="0" smtClean="0"/>
              <a:t>  gibi diğer bulgular görülür.</a:t>
            </a:r>
          </a:p>
          <a:p>
            <a:r>
              <a:rPr lang="tr-TR" sz="1200" dirty="0" smtClean="0"/>
              <a:t>Patolojik akciğer bulguları olan bebeklerde oksijen </a:t>
            </a:r>
            <a:r>
              <a:rPr lang="tr-TR" sz="1200" dirty="0" err="1" smtClean="0"/>
              <a:t>saturasyonu</a:t>
            </a:r>
            <a:r>
              <a:rPr lang="tr-TR" sz="1200" dirty="0" smtClean="0"/>
              <a:t> ölçülmeli , </a:t>
            </a:r>
            <a:r>
              <a:rPr lang="tr-TR" sz="1200" u="sng" dirty="0" smtClean="0"/>
              <a:t>oksijen </a:t>
            </a:r>
            <a:r>
              <a:rPr lang="tr-TR" sz="1200" u="sng" dirty="0" err="1" smtClean="0"/>
              <a:t>saturasyonu</a:t>
            </a:r>
            <a:r>
              <a:rPr lang="tr-TR" sz="1200" u="sng" dirty="0" smtClean="0"/>
              <a:t> %95 </a:t>
            </a:r>
            <a:r>
              <a:rPr lang="tr-TR" sz="1200" u="sng" dirty="0" err="1" smtClean="0"/>
              <a:t>ın</a:t>
            </a:r>
            <a:r>
              <a:rPr lang="tr-TR" sz="1200" u="sng" dirty="0" smtClean="0"/>
              <a:t> altında olanlara</a:t>
            </a:r>
            <a:r>
              <a:rPr lang="tr-TR" sz="1200" dirty="0" smtClean="0"/>
              <a:t> </a:t>
            </a:r>
            <a:r>
              <a:rPr lang="tr-TR" sz="1200" u="sng" dirty="0" smtClean="0"/>
              <a:t>oksijen ve medikal tedavi</a:t>
            </a:r>
            <a:r>
              <a:rPr lang="tr-TR" sz="1200" dirty="0" smtClean="0"/>
              <a:t> verilmelidir.  </a:t>
            </a:r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4260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u="sng" dirty="0" smtClean="0"/>
              <a:t>SİYANOZ</a:t>
            </a:r>
          </a:p>
          <a:p>
            <a:r>
              <a:rPr lang="tr-TR" dirty="0" smtClean="0"/>
              <a:t>Doğumdan  hemen  sonra  </a:t>
            </a:r>
            <a:r>
              <a:rPr lang="tr-TR" dirty="0" err="1" smtClean="0"/>
              <a:t>yenidoğan</a:t>
            </a:r>
            <a:r>
              <a:rPr lang="tr-TR" dirty="0" smtClean="0"/>
              <a:t>  bebeklerde  belirlenen  </a:t>
            </a:r>
            <a:r>
              <a:rPr lang="tr-TR" dirty="0" err="1" smtClean="0"/>
              <a:t>siyanoz</a:t>
            </a:r>
            <a:r>
              <a:rPr lang="tr-TR" dirty="0" smtClean="0"/>
              <a:t> </a:t>
            </a:r>
          </a:p>
          <a:p>
            <a:r>
              <a:rPr lang="tr-TR" dirty="0" smtClean="0"/>
              <a:t>yaklaşık  5-10  dakikada  düzelir .Gerekirse  bu  bebekler  </a:t>
            </a:r>
            <a:r>
              <a:rPr lang="tr-TR" u="sng" dirty="0" smtClean="0"/>
              <a:t>nabız </a:t>
            </a:r>
            <a:r>
              <a:rPr lang="tr-TR" u="sng" dirty="0" err="1" smtClean="0"/>
              <a:t>oksimetresi</a:t>
            </a:r>
            <a:r>
              <a:rPr lang="tr-TR" u="sng" dirty="0" smtClean="0"/>
              <a:t>  ile  izlenmelidir. 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/>
              <a:t>Son  yıllarda  doğumsal  ağır  kalp hastalıklarının  erken  tanımlanması  için </a:t>
            </a:r>
            <a:r>
              <a:rPr lang="tr-TR" dirty="0" err="1" smtClean="0"/>
              <a:t>yenidoğan</a:t>
            </a:r>
            <a:r>
              <a:rPr lang="tr-TR" dirty="0" smtClean="0"/>
              <a:t>  bebeklerin  hastaneden taburcu  olmadan  önce  </a:t>
            </a:r>
          </a:p>
          <a:p>
            <a:r>
              <a:rPr lang="tr-TR" dirty="0" smtClean="0"/>
              <a:t>en az  bir  kez  nabız  </a:t>
            </a:r>
            <a:r>
              <a:rPr lang="tr-TR" dirty="0" err="1" smtClean="0"/>
              <a:t>oksimetresi</a:t>
            </a:r>
            <a:r>
              <a:rPr lang="tr-TR" dirty="0" smtClean="0"/>
              <a:t>  ile  oksijen </a:t>
            </a:r>
            <a:r>
              <a:rPr lang="tr-TR" dirty="0" err="1" smtClean="0"/>
              <a:t>saturasyonlarının</a:t>
            </a:r>
            <a:r>
              <a:rPr lang="tr-TR" dirty="0" smtClean="0"/>
              <a:t> bakılması önerilmektedir.</a:t>
            </a:r>
          </a:p>
          <a:p>
            <a:endParaRPr lang="tr-TR" sz="1050" dirty="0" smtClean="0"/>
          </a:p>
          <a:p>
            <a:endParaRPr lang="tr-TR" sz="1050" dirty="0" smtClean="0"/>
          </a:p>
          <a:p>
            <a:r>
              <a:rPr lang="tr-TR" sz="1050" dirty="0" smtClean="0"/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8261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>
                <a:solidFill>
                  <a:srgbClr val="000000"/>
                </a:solidFill>
              </a:rPr>
              <a:t>*  Kalbin </a:t>
            </a:r>
            <a:r>
              <a:rPr lang="tr-TR" sz="1200" dirty="0" err="1" smtClean="0">
                <a:solidFill>
                  <a:srgbClr val="000000"/>
                </a:solidFill>
              </a:rPr>
              <a:t>oskültasyonu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smtClean="0">
                <a:solidFill>
                  <a:srgbClr val="000000"/>
                </a:solidFill>
              </a:rPr>
              <a:t>en iyi sol </a:t>
            </a:r>
            <a:r>
              <a:rPr lang="tr-TR" sz="1200" u="sng" dirty="0" err="1" smtClean="0">
                <a:solidFill>
                  <a:srgbClr val="000000"/>
                </a:solidFill>
              </a:rPr>
              <a:t>sternal</a:t>
            </a:r>
            <a:r>
              <a:rPr lang="tr-TR" sz="1200" u="sng" dirty="0" smtClean="0">
                <a:solidFill>
                  <a:srgbClr val="000000"/>
                </a:solidFill>
              </a:rPr>
              <a:t> kenar boyunca</a:t>
            </a:r>
            <a:r>
              <a:rPr lang="tr-TR" sz="1200" dirty="0" smtClean="0">
                <a:solidFill>
                  <a:srgbClr val="000000"/>
                </a:solidFill>
              </a:rPr>
              <a:t> yapılır; </a:t>
            </a:r>
            <a:r>
              <a:rPr lang="tr-TR" sz="1200" dirty="0" smtClean="0"/>
              <a:t>*  </a:t>
            </a:r>
            <a:r>
              <a:rPr lang="tr-TR" sz="1200" dirty="0" smtClean="0">
                <a:solidFill>
                  <a:srgbClr val="000000"/>
                </a:solidFill>
              </a:rPr>
              <a:t>Birinci ve ikinci kalp sesleri açıkça ve düzenli olarak duyulmalıdır.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Kalbin pozisyonu, bebeklerde daha büyük çocuklara göre daha orta </a:t>
            </a:r>
            <a:r>
              <a:rPr lang="tr-TR" sz="1200" dirty="0" smtClean="0"/>
              <a:t>hattadır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611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. </a:t>
            </a:r>
            <a:r>
              <a:rPr lang="tr-TR" sz="1200" u="sng" dirty="0" smtClean="0"/>
              <a:t>*  Yaşamın ilk gününde birinci kalp sesi normaldir, </a:t>
            </a:r>
            <a:br>
              <a:rPr lang="tr-TR" sz="1200" u="sng" dirty="0" smtClean="0"/>
            </a:br>
            <a:r>
              <a:rPr lang="tr-TR" sz="1200" u="sng" dirty="0" smtClean="0"/>
              <a:t>buna karşın ikinci kalp sesinde çiftleşme olmayabilir. </a:t>
            </a:r>
            <a:r>
              <a:rPr lang="tr-TR" sz="1200" dirty="0" smtClean="0"/>
              <a:t>*  </a:t>
            </a:r>
            <a:r>
              <a:rPr lang="tr-TR" sz="1200" dirty="0" smtClean="0">
                <a:solidFill>
                  <a:srgbClr val="000000"/>
                </a:solidFill>
              </a:rPr>
              <a:t>Üfürümler, yaşamın ilk 24 saatinde sıktır. </a:t>
            </a:r>
            <a:r>
              <a:rPr lang="tr-TR" sz="1200" dirty="0" smtClean="0"/>
              <a:t>*  </a:t>
            </a:r>
            <a:r>
              <a:rPr lang="tr-TR" sz="1200" u="sng" dirty="0" smtClean="0">
                <a:solidFill>
                  <a:srgbClr val="000000"/>
                </a:solidFill>
              </a:rPr>
              <a:t>Kaba</a:t>
            </a:r>
            <a:r>
              <a:rPr lang="tr-TR" sz="1200" dirty="0" smtClean="0">
                <a:solidFill>
                  <a:srgbClr val="000000"/>
                </a:solidFill>
              </a:rPr>
              <a:t>, </a:t>
            </a:r>
            <a:r>
              <a:rPr lang="tr-TR" sz="1200" u="sng" dirty="0" err="1" smtClean="0">
                <a:solidFill>
                  <a:srgbClr val="000000"/>
                </a:solidFill>
              </a:rPr>
              <a:t>pansistolik</a:t>
            </a:r>
            <a:r>
              <a:rPr lang="tr-TR" sz="1200" dirty="0" smtClean="0">
                <a:solidFill>
                  <a:srgbClr val="000000"/>
                </a:solidFill>
              </a:rPr>
              <a:t>, </a:t>
            </a:r>
            <a:r>
              <a:rPr lang="tr-TR" sz="1200" u="sng" dirty="0" err="1" smtClean="0">
                <a:solidFill>
                  <a:srgbClr val="000000"/>
                </a:solidFill>
              </a:rPr>
              <a:t>lll</a:t>
            </a:r>
            <a:r>
              <a:rPr lang="tr-TR" sz="1200" u="sng" dirty="0" smtClean="0">
                <a:solidFill>
                  <a:srgbClr val="000000"/>
                </a:solidFill>
              </a:rPr>
              <a:t>/IV ya da daha şiddetli üfürümler</a:t>
            </a:r>
            <a:r>
              <a:rPr lang="tr-TR" sz="1200" dirty="0" smtClean="0">
                <a:solidFill>
                  <a:srgbClr val="000000"/>
                </a:solidFill>
              </a:rPr>
              <a:t> ile </a:t>
            </a:r>
            <a:r>
              <a:rPr lang="tr-TR" sz="1200" u="sng" dirty="0" smtClean="0">
                <a:solidFill>
                  <a:srgbClr val="000000"/>
                </a:solidFill>
              </a:rPr>
              <a:t>anormal ikinci kalp sesi</a:t>
            </a:r>
            <a:r>
              <a:rPr lang="tr-TR" sz="1200" dirty="0" smtClean="0">
                <a:solidFill>
                  <a:srgbClr val="000000"/>
                </a:solidFill>
              </a:rPr>
              <a:t>nin eşlik ettiği üfürümler ileri değerlendirme gerektirir. </a:t>
            </a:r>
            <a:endParaRPr lang="tr-TR" sz="1200" dirty="0" smtClean="0"/>
          </a:p>
          <a:p>
            <a:r>
              <a:rPr lang="tr-TR" u="sng" dirty="0" err="1" smtClean="0"/>
              <a:t>Yenidoğanda</a:t>
            </a:r>
            <a:r>
              <a:rPr lang="tr-TR" u="sng" dirty="0" smtClean="0"/>
              <a:t>  kalp atımı  120-160/</a:t>
            </a:r>
            <a:r>
              <a:rPr lang="tr-TR" u="sng" dirty="0" err="1" smtClean="0"/>
              <a:t>dk</a:t>
            </a:r>
            <a:r>
              <a:rPr lang="tr-TR" u="sng" dirty="0" smtClean="0"/>
              <a:t>  arasındadır.</a:t>
            </a:r>
            <a:r>
              <a:rPr lang="tr-TR" dirty="0" smtClean="0"/>
              <a:t>  </a:t>
            </a:r>
            <a:br>
              <a:rPr lang="tr-TR" dirty="0" smtClean="0"/>
            </a:br>
            <a:r>
              <a:rPr lang="tr-TR" dirty="0" smtClean="0"/>
              <a:t>Bazı  bebeklerde  </a:t>
            </a:r>
            <a:r>
              <a:rPr lang="tr-TR" u="sng" dirty="0" smtClean="0"/>
              <a:t>uyku sırasında  85-90/</a:t>
            </a:r>
            <a:r>
              <a:rPr lang="tr-TR" u="sng" dirty="0" err="1" smtClean="0"/>
              <a:t>dk</a:t>
            </a:r>
            <a:r>
              <a:rPr lang="tr-TR" u="sng" dirty="0" smtClean="0"/>
              <a:t>  olabilir.</a:t>
            </a:r>
            <a:r>
              <a:rPr lang="tr-TR" dirty="0" smtClean="0"/>
              <a:t> 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3490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u="sng" dirty="0" smtClean="0"/>
              <a:t>Kalp</a:t>
            </a:r>
            <a:r>
              <a:rPr lang="tr-TR" u="sng" dirty="0" smtClean="0"/>
              <a:t>  tepe  atımının  &lt;100  veya  &gt;160/</a:t>
            </a:r>
            <a:r>
              <a:rPr lang="tr-TR" u="sng" dirty="0" err="1" smtClean="0"/>
              <a:t>dk</a:t>
            </a:r>
            <a:r>
              <a:rPr lang="tr-TR" u="sng" dirty="0" smtClean="0"/>
              <a:t>  olması veya  ritim  bozukluğu  şüphesinde  tetkik  ve  tedaviye  yönlendirilmelidir.</a:t>
            </a:r>
            <a:r>
              <a:rPr lang="tr-TR" dirty="0" smtClean="0"/>
              <a:t> </a:t>
            </a:r>
            <a:r>
              <a:rPr lang="tr-TR" dirty="0" smtClean="0"/>
              <a:t>üst </a:t>
            </a:r>
            <a:r>
              <a:rPr lang="tr-TR" dirty="0" smtClean="0"/>
              <a:t>ve alt </a:t>
            </a:r>
            <a:r>
              <a:rPr lang="tr-TR" dirty="0" err="1" smtClean="0"/>
              <a:t>ekstremitelerde</a:t>
            </a:r>
            <a:r>
              <a:rPr lang="tr-TR" dirty="0" smtClean="0"/>
              <a:t> (</a:t>
            </a:r>
            <a:r>
              <a:rPr lang="tr-TR" dirty="0" err="1" smtClean="0"/>
              <a:t>brakial</a:t>
            </a:r>
            <a:r>
              <a:rPr lang="tr-TR" dirty="0" smtClean="0"/>
              <a:t> ve </a:t>
            </a:r>
            <a:r>
              <a:rPr lang="tr-TR" dirty="0" err="1" smtClean="0"/>
              <a:t>femoral</a:t>
            </a:r>
            <a:r>
              <a:rPr lang="tr-TR" dirty="0" smtClean="0"/>
              <a:t> arterler üzerinde) nabızlar </a:t>
            </a:r>
            <a:r>
              <a:rPr lang="tr-TR" dirty="0" err="1" smtClean="0"/>
              <a:t>palpe</a:t>
            </a:r>
            <a:r>
              <a:rPr lang="tr-TR" dirty="0" smtClean="0"/>
              <a:t> edilmelidir. </a:t>
            </a:r>
            <a:r>
              <a:rPr lang="tr-TR" dirty="0" smtClean="0"/>
              <a:t>üfürümü </a:t>
            </a:r>
            <a:r>
              <a:rPr lang="tr-TR" dirty="0" smtClean="0"/>
              <a:t>ve kalp yetmezliği olan tüm bebeklerde üst ve alt </a:t>
            </a:r>
            <a:r>
              <a:rPr lang="tr-TR" dirty="0" err="1" smtClean="0"/>
              <a:t>ekstremitelerden</a:t>
            </a:r>
            <a:r>
              <a:rPr lang="tr-TR" dirty="0" smtClean="0"/>
              <a:t> kan basıncı ölçülmelidir. </a:t>
            </a:r>
            <a:br>
              <a:rPr lang="tr-TR" dirty="0" smtClean="0"/>
            </a:br>
            <a:r>
              <a:rPr lang="tr-TR" u="sng" dirty="0" smtClean="0"/>
              <a:t>Üst ve alt </a:t>
            </a:r>
            <a:r>
              <a:rPr lang="tr-TR" u="sng" dirty="0" err="1" smtClean="0"/>
              <a:t>ekstremitelerde</a:t>
            </a:r>
            <a:r>
              <a:rPr lang="tr-TR" u="sng" dirty="0" smtClean="0"/>
              <a:t> ölçülen kan basınçları </a:t>
            </a:r>
            <a:r>
              <a:rPr lang="tr-TR" u="sng" dirty="0" smtClean="0"/>
              <a:t>arasında 10 </a:t>
            </a:r>
            <a:r>
              <a:rPr lang="tr-TR" u="sng" dirty="0" smtClean="0"/>
              <a:t>- 20 </a:t>
            </a:r>
            <a:r>
              <a:rPr lang="tr-TR" u="sng" dirty="0" err="1" smtClean="0"/>
              <a:t>mmHg</a:t>
            </a:r>
            <a:r>
              <a:rPr lang="tr-TR" u="sng" dirty="0" smtClean="0"/>
              <a:t> ' dan daha fazla bir fark</a:t>
            </a:r>
            <a:r>
              <a:rPr lang="tr-TR" dirty="0" smtClean="0"/>
              <a:t> olması </a:t>
            </a:r>
            <a:r>
              <a:rPr lang="tr-TR" b="1" u="sng" dirty="0" smtClean="0"/>
              <a:t>aort </a:t>
            </a:r>
            <a:r>
              <a:rPr lang="tr-TR" b="1" u="sng" dirty="0" err="1" smtClean="0"/>
              <a:t>koarktasyonu</a:t>
            </a:r>
            <a:r>
              <a:rPr lang="tr-TR" u="sng" dirty="0" err="1" smtClean="0"/>
              <a:t>nu</a:t>
            </a:r>
            <a:r>
              <a:rPr lang="tr-TR" u="sng" dirty="0" smtClean="0"/>
              <a:t> düşündürür.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>
                <a:solidFill>
                  <a:srgbClr val="000000"/>
                </a:solidFill>
              </a:rPr>
              <a:t>Femoral</a:t>
            </a:r>
            <a:r>
              <a:rPr lang="tr-TR" dirty="0" smtClean="0">
                <a:solidFill>
                  <a:srgbClr val="000000"/>
                </a:solidFill>
              </a:rPr>
              <a:t> nabızlar yeterli </a:t>
            </a:r>
            <a:r>
              <a:rPr lang="tr-TR" dirty="0" err="1" smtClean="0">
                <a:solidFill>
                  <a:srgbClr val="000000"/>
                </a:solidFill>
              </a:rPr>
              <a:t>perfüzyonu</a:t>
            </a:r>
            <a:r>
              <a:rPr lang="tr-TR" dirty="0" smtClean="0">
                <a:solidFill>
                  <a:srgbClr val="000000"/>
                </a:solidFill>
              </a:rPr>
              <a:t> değerlendirmek için </a:t>
            </a:r>
            <a:r>
              <a:rPr lang="tr-TR" dirty="0" err="1" smtClean="0">
                <a:solidFill>
                  <a:srgbClr val="000000"/>
                </a:solidFill>
              </a:rPr>
              <a:t>palpe</a:t>
            </a:r>
            <a:r>
              <a:rPr lang="tr-TR" dirty="0" smtClean="0">
                <a:solidFill>
                  <a:srgbClr val="000000"/>
                </a:solidFill>
              </a:rPr>
              <a:t> edilmelidir.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u="sng" dirty="0" err="1" smtClean="0">
                <a:solidFill>
                  <a:srgbClr val="000000"/>
                </a:solidFill>
              </a:rPr>
              <a:t>Femoral</a:t>
            </a:r>
            <a:r>
              <a:rPr lang="tr-TR" u="sng" dirty="0" smtClean="0">
                <a:solidFill>
                  <a:srgbClr val="000000"/>
                </a:solidFill>
              </a:rPr>
              <a:t> nabızların olmayışı ya da asimetrisi</a:t>
            </a:r>
            <a:r>
              <a:rPr lang="tr-TR" dirty="0" smtClean="0">
                <a:solidFill>
                  <a:srgbClr val="000000"/>
                </a:solidFill>
              </a:rPr>
              <a:t>  </a:t>
            </a:r>
            <a:r>
              <a:rPr lang="tr-TR" b="1" u="sng" dirty="0" smtClean="0">
                <a:solidFill>
                  <a:srgbClr val="000000"/>
                </a:solidFill>
              </a:rPr>
              <a:t>aort </a:t>
            </a:r>
            <a:r>
              <a:rPr lang="tr-TR" b="1" u="sng" dirty="0" err="1" smtClean="0">
                <a:solidFill>
                  <a:srgbClr val="000000"/>
                </a:solidFill>
              </a:rPr>
              <a:t>koarktasyonu</a:t>
            </a:r>
            <a:r>
              <a:rPr lang="tr-TR" u="sng" dirty="0" err="1" smtClean="0">
                <a:solidFill>
                  <a:srgbClr val="000000"/>
                </a:solidFill>
              </a:rPr>
              <a:t>na</a:t>
            </a:r>
            <a:r>
              <a:rPr lang="tr-TR" u="sng" dirty="0" smtClean="0">
                <a:solidFill>
                  <a:srgbClr val="000000"/>
                </a:solidFill>
              </a:rPr>
              <a:t> işaret edebilir. </a:t>
            </a:r>
            <a:r>
              <a:rPr lang="tr-TR" sz="1050" dirty="0" smtClean="0"/>
              <a:t/>
            </a:r>
            <a:br>
              <a:rPr lang="tr-TR" sz="1050" dirty="0" smtClean="0"/>
            </a:br>
            <a:endParaRPr lang="tr-TR" sz="105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2627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Normalde  </a:t>
            </a:r>
            <a:r>
              <a:rPr lang="tr-TR" dirty="0" err="1" smtClean="0"/>
              <a:t>yenidoğan</a:t>
            </a:r>
            <a:r>
              <a:rPr lang="tr-TR" dirty="0" smtClean="0"/>
              <a:t>  kol  ve  bacaklarını,  anne  karnındaki  pozisyonuna benzer  şekilde,  hafif  </a:t>
            </a:r>
            <a:r>
              <a:rPr lang="tr-TR" dirty="0" err="1" smtClean="0"/>
              <a:t>fleksiyonda</a:t>
            </a:r>
            <a:r>
              <a:rPr lang="tr-TR" dirty="0" smtClean="0"/>
              <a:t>  (kıvrılmış)  ve  </a:t>
            </a:r>
            <a:r>
              <a:rPr lang="tr-TR" dirty="0" err="1" smtClean="0"/>
              <a:t>göğüse</a:t>
            </a:r>
            <a:r>
              <a:rPr lang="tr-TR" dirty="0" smtClean="0"/>
              <a:t>  yakın  tutar.  </a:t>
            </a:r>
          </a:p>
          <a:p>
            <a:r>
              <a:rPr lang="tr-TR" dirty="0" smtClean="0"/>
              <a:t>Eller genellikle  sıkıca  kapalıdır  ve  güçlü  yakalama  refleksi nedeniyle  açmak zor  olabilir.  Ancak  hiç  açılamaması  patolojiktir.   </a:t>
            </a:r>
            <a:br>
              <a:rPr lang="tr-TR" dirty="0" smtClean="0"/>
            </a:br>
            <a:r>
              <a:rPr lang="tr-TR" u="sng" dirty="0" smtClean="0"/>
              <a:t>Eller,  ayaklar  ve  parmakları  dahil tüm  </a:t>
            </a:r>
            <a:r>
              <a:rPr lang="tr-TR" u="sng" dirty="0" err="1" smtClean="0"/>
              <a:t>ekstremitelerinin</a:t>
            </a:r>
            <a:r>
              <a:rPr lang="tr-TR" u="sng" dirty="0" smtClean="0"/>
              <a:t>  fazla  parmak, yapısal  bir  anomali,  döküntü,  ödem ve  </a:t>
            </a:r>
            <a:r>
              <a:rPr lang="tr-TR" u="sng" dirty="0" err="1" smtClean="0"/>
              <a:t>siyanoz</a:t>
            </a:r>
            <a:r>
              <a:rPr lang="tr-TR" u="sng" dirty="0" smtClean="0"/>
              <a:t>  varlığı  gibi  açılardan  dikkatle</a:t>
            </a:r>
          </a:p>
          <a:p>
            <a:r>
              <a:rPr lang="tr-TR" u="sng" dirty="0" smtClean="0"/>
              <a:t>değerlendirilmesi  önemlidir .</a:t>
            </a:r>
            <a:r>
              <a:rPr lang="tr-TR" sz="1050" dirty="0" smtClean="0"/>
              <a:t/>
            </a:r>
            <a:br>
              <a:rPr lang="tr-TR" sz="1050" dirty="0" smtClean="0"/>
            </a:br>
            <a:endParaRPr lang="tr-TR" sz="1050" dirty="0" smtClean="0"/>
          </a:p>
          <a:p>
            <a:pPr algn="l"/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36427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*  </a:t>
            </a:r>
            <a:r>
              <a:rPr lang="tr-TR" sz="1200" dirty="0" err="1" smtClean="0">
                <a:solidFill>
                  <a:srgbClr val="000000"/>
                </a:solidFill>
              </a:rPr>
              <a:t>Yenidoğanda</a:t>
            </a:r>
            <a:r>
              <a:rPr lang="tr-TR" sz="1200" dirty="0" smtClean="0">
                <a:solidFill>
                  <a:srgbClr val="000000"/>
                </a:solidFill>
              </a:rPr>
              <a:t> abdomen yumuşak, simetrik ve hafifçe şişkindir. </a:t>
            </a:r>
            <a:r>
              <a:rPr lang="tr-TR" sz="1200" dirty="0" smtClean="0"/>
              <a:t>*  </a:t>
            </a:r>
            <a:r>
              <a:rPr lang="tr-TR" sz="1200" u="sng" dirty="0" err="1" smtClean="0">
                <a:solidFill>
                  <a:srgbClr val="000000"/>
                </a:solidFill>
              </a:rPr>
              <a:t>Skafoid</a:t>
            </a:r>
            <a:r>
              <a:rPr lang="tr-TR" sz="1200" u="sng" dirty="0" smtClean="0">
                <a:solidFill>
                  <a:srgbClr val="000000"/>
                </a:solidFill>
              </a:rPr>
              <a:t> ya da </a:t>
            </a:r>
            <a:r>
              <a:rPr lang="tr-TR" sz="1200" u="sng" dirty="0" err="1" smtClean="0">
                <a:solidFill>
                  <a:srgbClr val="000000"/>
                </a:solidFill>
              </a:rPr>
              <a:t>distandü</a:t>
            </a:r>
            <a:r>
              <a:rPr lang="tr-TR" sz="1200" u="sng" dirty="0" smtClean="0">
                <a:solidFill>
                  <a:srgbClr val="000000"/>
                </a:solidFill>
              </a:rPr>
              <a:t> abdomen</a:t>
            </a:r>
            <a:r>
              <a:rPr lang="tr-TR" sz="1200" dirty="0" smtClean="0">
                <a:solidFill>
                  <a:srgbClr val="000000"/>
                </a:solidFill>
              </a:rPr>
              <a:t> ileri araştırma gerektirir.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</a:t>
            </a:r>
            <a:r>
              <a:rPr lang="tr-TR" sz="1200" u="sng" dirty="0" err="1" smtClean="0">
                <a:solidFill>
                  <a:srgbClr val="000000"/>
                </a:solidFill>
              </a:rPr>
              <a:t>Diastasis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recti</a:t>
            </a:r>
            <a:r>
              <a:rPr lang="tr-TR" sz="1200" dirty="0" smtClean="0">
                <a:solidFill>
                  <a:srgbClr val="000000"/>
                </a:solidFill>
              </a:rPr>
              <a:t> veya </a:t>
            </a:r>
            <a:r>
              <a:rPr lang="tr-TR" sz="1200" u="sng" dirty="0" err="1" smtClean="0">
                <a:solidFill>
                  <a:srgbClr val="000000"/>
                </a:solidFill>
              </a:rPr>
              <a:t>umblical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herni</a:t>
            </a:r>
            <a:r>
              <a:rPr lang="tr-TR" sz="1200" dirty="0" smtClean="0">
                <a:solidFill>
                  <a:srgbClr val="000000"/>
                </a:solidFill>
              </a:rPr>
              <a:t> olabilir. </a:t>
            </a:r>
            <a:r>
              <a:rPr lang="tr-TR" sz="1200" dirty="0" smtClean="0"/>
              <a:t>*  </a:t>
            </a:r>
            <a:r>
              <a:rPr lang="tr-TR" sz="1200" dirty="0" smtClean="0">
                <a:solidFill>
                  <a:srgbClr val="000000"/>
                </a:solidFill>
              </a:rPr>
              <a:t>Her ikisi de </a:t>
            </a:r>
            <a:r>
              <a:rPr lang="tr-TR" sz="1200" dirty="0" err="1" smtClean="0">
                <a:solidFill>
                  <a:srgbClr val="000000"/>
                </a:solidFill>
              </a:rPr>
              <a:t>spontan</a:t>
            </a:r>
            <a:r>
              <a:rPr lang="tr-TR" sz="1200" dirty="0" smtClean="0">
                <a:solidFill>
                  <a:srgbClr val="000000"/>
                </a:solidFill>
              </a:rPr>
              <a:t> düzelme açısından yakın takip edilebilir.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</a:t>
            </a:r>
            <a:r>
              <a:rPr lang="tr-TR" sz="1200" dirty="0" smtClean="0">
                <a:solidFill>
                  <a:srgbClr val="000000"/>
                </a:solidFill>
              </a:rPr>
              <a:t>Büyük bir </a:t>
            </a:r>
            <a:r>
              <a:rPr lang="tr-TR" sz="1200" dirty="0" err="1" smtClean="0">
                <a:solidFill>
                  <a:srgbClr val="000000"/>
                </a:solidFill>
              </a:rPr>
              <a:t>defekt</a:t>
            </a:r>
            <a:r>
              <a:rPr lang="tr-TR" sz="1200" dirty="0" smtClean="0">
                <a:solidFill>
                  <a:srgbClr val="000000"/>
                </a:solidFill>
              </a:rPr>
              <a:t> yoksa </a:t>
            </a:r>
            <a:r>
              <a:rPr lang="tr-TR" sz="1200" dirty="0" err="1" smtClean="0">
                <a:solidFill>
                  <a:srgbClr val="000000"/>
                </a:solidFill>
              </a:rPr>
              <a:t>umbilical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hernilerin</a:t>
            </a:r>
            <a:r>
              <a:rPr lang="tr-TR" sz="1200" dirty="0" smtClean="0">
                <a:solidFill>
                  <a:srgbClr val="000000"/>
                </a:solidFill>
              </a:rPr>
              <a:t> çoğu bir yıl içerisinde ve neredeyse tamamı beş yaşına dek düzelir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</a:t>
            </a:r>
            <a:r>
              <a:rPr lang="tr-TR" sz="1200" u="sng" dirty="0" err="1" smtClean="0">
                <a:solidFill>
                  <a:srgbClr val="000000"/>
                </a:solidFill>
              </a:rPr>
              <a:t>Umbilikal</a:t>
            </a:r>
            <a:r>
              <a:rPr lang="tr-TR" sz="1200" u="sng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err="1" smtClean="0">
                <a:solidFill>
                  <a:srgbClr val="000000"/>
                </a:solidFill>
              </a:rPr>
              <a:t>kord</a:t>
            </a:r>
            <a:r>
              <a:rPr lang="tr-TR" sz="1200" u="sng" dirty="0" smtClean="0">
                <a:solidFill>
                  <a:srgbClr val="000000"/>
                </a:solidFill>
              </a:rPr>
              <a:t> kuru ve </a:t>
            </a:r>
            <a:r>
              <a:rPr lang="tr-TR" sz="1200" u="sng" dirty="0" err="1" smtClean="0">
                <a:solidFill>
                  <a:srgbClr val="000000"/>
                </a:solidFill>
              </a:rPr>
              <a:t>klemplenmiş</a:t>
            </a:r>
            <a:r>
              <a:rPr lang="tr-TR" sz="1200" u="sng" dirty="0" smtClean="0">
                <a:solidFill>
                  <a:srgbClr val="000000"/>
                </a:solidFill>
              </a:rPr>
              <a:t> olmalıdır. 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</a:t>
            </a:r>
            <a:r>
              <a:rPr lang="tr-TR" sz="1200" dirty="0" err="1" smtClean="0">
                <a:solidFill>
                  <a:srgbClr val="000000"/>
                </a:solidFill>
              </a:rPr>
              <a:t>Umbilikusu</a:t>
            </a:r>
            <a:r>
              <a:rPr lang="tr-TR" sz="1200" dirty="0" smtClean="0">
                <a:solidFill>
                  <a:srgbClr val="000000"/>
                </a:solidFill>
              </a:rPr>
              <a:t> çevreleyen deride kızarıklık ya da kötü kokulu akıntı </a:t>
            </a:r>
            <a:r>
              <a:rPr lang="tr-TR" sz="1200" u="sng" dirty="0" err="1" smtClean="0">
                <a:solidFill>
                  <a:srgbClr val="000000"/>
                </a:solidFill>
              </a:rPr>
              <a:t>omfalit</a:t>
            </a:r>
            <a:r>
              <a:rPr lang="tr-TR" sz="1200" dirty="0" smtClean="0">
                <a:solidFill>
                  <a:srgbClr val="000000"/>
                </a:solidFill>
              </a:rPr>
              <a:t> (ya da </a:t>
            </a:r>
            <a:r>
              <a:rPr lang="tr-TR" sz="1200" dirty="0" err="1" smtClean="0">
                <a:solidFill>
                  <a:srgbClr val="000000"/>
                </a:solidFill>
              </a:rPr>
              <a:t>umbilikusun</a:t>
            </a:r>
            <a:r>
              <a:rPr lang="tr-TR" sz="1200" dirty="0" smtClean="0">
                <a:solidFill>
                  <a:srgbClr val="000000"/>
                </a:solidFill>
              </a:rPr>
              <a:t> enfeksiyonuna) işaret edebilir.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*  </a:t>
            </a:r>
            <a:r>
              <a:rPr lang="tr-TR" sz="1200" u="sng" dirty="0" smtClean="0">
                <a:solidFill>
                  <a:srgbClr val="000000"/>
                </a:solidFill>
              </a:rPr>
              <a:t>Göbek  bağı  genellikle 7-14  günde  düşer . </a:t>
            </a:r>
            <a:endParaRPr lang="tr-TR" sz="1200" u="sng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43240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dirty="0" err="1" smtClean="0">
                <a:solidFill>
                  <a:srgbClr val="000000"/>
                </a:solidFill>
              </a:rPr>
              <a:t>Oskültasyon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4 kadranda barsak sesleri işitilmeli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b="1" u="sng" dirty="0" err="1" smtClean="0">
                <a:solidFill>
                  <a:srgbClr val="000000"/>
                </a:solidFill>
              </a:rPr>
              <a:t>Palpasyon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karaciğer, dalak ve böbreklerin değerlendirilmesi için </a:t>
            </a:r>
            <a:r>
              <a:rPr lang="tr-TR" sz="1200" dirty="0" err="1" smtClean="0">
                <a:solidFill>
                  <a:srgbClr val="000000"/>
                </a:solidFill>
              </a:rPr>
              <a:t>palpe</a:t>
            </a:r>
            <a:r>
              <a:rPr lang="tr-TR" sz="1200" dirty="0" smtClean="0">
                <a:solidFill>
                  <a:srgbClr val="000000"/>
                </a:solidFill>
              </a:rPr>
              <a:t> edilmelidir.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Karaciğer kenarı sağ </a:t>
            </a:r>
            <a:r>
              <a:rPr lang="tr-TR" sz="1200" u="sng" dirty="0" err="1" smtClean="0">
                <a:solidFill>
                  <a:srgbClr val="000000"/>
                </a:solidFill>
              </a:rPr>
              <a:t>kostal</a:t>
            </a:r>
            <a:r>
              <a:rPr lang="tr-TR" sz="1200" u="sng" dirty="0" smtClean="0">
                <a:solidFill>
                  <a:srgbClr val="000000"/>
                </a:solidFill>
              </a:rPr>
              <a:t> kenarın 1 ile 2 cm altında </a:t>
            </a:r>
            <a:r>
              <a:rPr lang="tr-TR" sz="1200" u="sng" dirty="0" err="1" smtClean="0">
                <a:solidFill>
                  <a:srgbClr val="000000"/>
                </a:solidFill>
              </a:rPr>
              <a:t>palpe</a:t>
            </a:r>
            <a:r>
              <a:rPr lang="tr-TR" sz="1200" u="sng" dirty="0" smtClean="0">
                <a:solidFill>
                  <a:srgbClr val="000000"/>
                </a:solidFill>
              </a:rPr>
              <a:t> edilebilir ve düzgün </a:t>
            </a:r>
            <a:r>
              <a:rPr lang="tr-TR" sz="1200" u="sng" dirty="0" err="1" smtClean="0">
                <a:solidFill>
                  <a:srgbClr val="000000"/>
                </a:solidFill>
              </a:rPr>
              <a:t>olmalidir</a:t>
            </a:r>
            <a:r>
              <a:rPr lang="tr-TR" sz="1200" u="sng" dirty="0" smtClean="0">
                <a:solidFill>
                  <a:srgbClr val="000000"/>
                </a:solidFill>
              </a:rPr>
              <a:t>. </a:t>
            </a:r>
            <a:r>
              <a:rPr lang="tr-TR" sz="1200" u="sng" dirty="0" smtClean="0"/>
              <a:t/>
            </a:r>
            <a:br>
              <a:rPr lang="tr-TR" sz="1200" u="sng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Dalak ucu ele gelebilir. </a:t>
            </a:r>
            <a:r>
              <a:rPr lang="tr-TR" sz="1200" u="sng" dirty="0" smtClean="0"/>
              <a:t/>
            </a:r>
            <a:br>
              <a:rPr lang="tr-TR" sz="1200" u="sng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Ek kitlelerin </a:t>
            </a:r>
            <a:r>
              <a:rPr lang="tr-TR" sz="1200" u="sng" dirty="0" err="1" smtClean="0">
                <a:solidFill>
                  <a:srgbClr val="000000"/>
                </a:solidFill>
              </a:rPr>
              <a:t>palpasyonu</a:t>
            </a:r>
            <a:r>
              <a:rPr lang="tr-TR" sz="1200" u="sng" dirty="0" smtClean="0">
                <a:solidFill>
                  <a:srgbClr val="000000"/>
                </a:solidFill>
              </a:rPr>
              <a:t> ileri değerlendirme gerektirir. </a:t>
            </a:r>
            <a:r>
              <a:rPr lang="tr-TR" sz="1200" u="sng" dirty="0" smtClean="0"/>
              <a:t/>
            </a:r>
            <a:br>
              <a:rPr lang="tr-TR" sz="1200" u="sng" dirty="0" smtClean="0"/>
            </a:br>
            <a:endParaRPr lang="tr-TR" sz="1200" u="sng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7629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NÖROLOJİK </a:t>
            </a:r>
            <a:r>
              <a:rPr lang="tr-TR" sz="1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MUAYENE</a:t>
            </a:r>
            <a:endParaRPr lang="tr-TR" sz="1200" dirty="0" smtClean="0"/>
          </a:p>
          <a:p>
            <a:r>
              <a:rPr lang="tr-TR" sz="1200" dirty="0" err="1" smtClean="0">
                <a:solidFill>
                  <a:srgbClr val="000000"/>
                </a:solidFill>
              </a:rPr>
              <a:t>Yenidoğanın</a:t>
            </a:r>
            <a:r>
              <a:rPr lang="tr-TR" sz="1200" dirty="0" smtClean="0">
                <a:solidFill>
                  <a:srgbClr val="000000"/>
                </a:solidFill>
              </a:rPr>
              <a:t> nörolojik muayenesinde :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genel durum,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</a:t>
            </a:r>
            <a:r>
              <a:rPr lang="tr-TR" sz="1200" dirty="0" err="1" smtClean="0">
                <a:solidFill>
                  <a:srgbClr val="000000"/>
                </a:solidFill>
              </a:rPr>
              <a:t>tonus</a:t>
            </a:r>
            <a:r>
              <a:rPr lang="tr-TR" sz="1200" dirty="0" smtClean="0">
                <a:solidFill>
                  <a:srgbClr val="000000"/>
                </a:solidFill>
              </a:rPr>
              <a:t>,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</a:t>
            </a:r>
            <a:r>
              <a:rPr lang="tr-TR" sz="1200" dirty="0" err="1" smtClean="0">
                <a:solidFill>
                  <a:srgbClr val="000000"/>
                </a:solidFill>
              </a:rPr>
              <a:t>postür</a:t>
            </a:r>
            <a:r>
              <a:rPr lang="tr-TR" sz="1200" dirty="0" smtClean="0">
                <a:solidFill>
                  <a:srgbClr val="000000"/>
                </a:solidFill>
              </a:rPr>
              <a:t> ve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primitif reflekslere </a:t>
            </a:r>
            <a:r>
              <a:rPr lang="tr-TR" sz="1200" dirty="0" smtClean="0">
                <a:solidFill>
                  <a:srgbClr val="000000"/>
                </a:solidFill>
              </a:rPr>
              <a:t>bakılır</a:t>
            </a:r>
            <a:r>
              <a:rPr lang="tr-TR" sz="1200" dirty="0" smtClean="0">
                <a:solidFill>
                  <a:srgbClr val="000000"/>
                </a:solidFill>
              </a:rPr>
              <a:t>               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Bebeğin uyanıklık </a:t>
            </a:r>
            <a:r>
              <a:rPr lang="tr-TR" sz="1200" u="sng" dirty="0" smtClean="0">
                <a:solidFill>
                  <a:srgbClr val="000000"/>
                </a:solidFill>
              </a:rPr>
              <a:t>tepkisellik düzeyi</a:t>
            </a:r>
            <a:r>
              <a:rPr lang="tr-TR" sz="1200" dirty="0" smtClean="0">
                <a:solidFill>
                  <a:srgbClr val="000000"/>
                </a:solidFill>
              </a:rPr>
              <a:t> kayıt edilmelidir.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endParaRPr lang="tr-TR" sz="1200" dirty="0" smtClean="0"/>
          </a:p>
          <a:p>
            <a:pPr algn="l"/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04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669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400" b="1" u="sng" dirty="0" err="1" smtClean="0">
                <a:solidFill>
                  <a:srgbClr val="000000"/>
                </a:solidFill>
                <a:effectLst/>
              </a:rPr>
              <a:t>Tonus</a:t>
            </a:r>
            <a:r>
              <a:rPr lang="tr-TR" sz="1200" u="sng" dirty="0" smtClean="0">
                <a:solidFill>
                  <a:srgbClr val="000000"/>
                </a:solidFill>
                <a:effectLst/>
              </a:rPr>
              <a:t>: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err="1" smtClean="0">
                <a:solidFill>
                  <a:srgbClr val="000000"/>
                </a:solidFill>
                <a:effectLst/>
              </a:rPr>
              <a:t>yenidoğan</a:t>
            </a:r>
            <a:r>
              <a:rPr lang="tr-TR" sz="1200" u="sng" dirty="0" smtClean="0">
                <a:solidFill>
                  <a:srgbClr val="000000"/>
                </a:solidFill>
                <a:effectLst/>
              </a:rPr>
              <a:t> istirahatteki </a:t>
            </a:r>
            <a:r>
              <a:rPr lang="tr-TR" sz="1200" u="sng" dirty="0" err="1" smtClean="0">
                <a:solidFill>
                  <a:srgbClr val="000000"/>
                </a:solidFill>
                <a:effectLst/>
              </a:rPr>
              <a:t>postürü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ve </a:t>
            </a:r>
            <a:r>
              <a:rPr lang="tr-TR" sz="1200" u="sng" dirty="0" smtClean="0">
                <a:solidFill>
                  <a:srgbClr val="000000"/>
                </a:solidFill>
                <a:effectLst/>
              </a:rPr>
              <a:t>pasif hareketlere karşı direnci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ile değerlendirilmelidir.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err="1" smtClean="0">
                <a:solidFill>
                  <a:srgbClr val="000000"/>
                </a:solidFill>
                <a:effectLst/>
              </a:rPr>
              <a:t>Tonus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  <a:effectLst/>
              </a:rPr>
              <a:t>gestasyonel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yaş ile değişir.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  <a:effectLst/>
              </a:rPr>
              <a:t>Full-</a:t>
            </a:r>
            <a:r>
              <a:rPr lang="tr-TR" sz="1200" dirty="0" err="1" smtClean="0">
                <a:solidFill>
                  <a:srgbClr val="000000"/>
                </a:solidFill>
                <a:effectLst/>
              </a:rPr>
              <a:t>term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bebekte, </a:t>
            </a:r>
            <a:r>
              <a:rPr lang="tr-TR" sz="1200" u="sng" dirty="0" err="1" smtClean="0">
                <a:solidFill>
                  <a:srgbClr val="000000"/>
                </a:solidFill>
                <a:effectLst/>
              </a:rPr>
              <a:t>ekstremitelerde</a:t>
            </a:r>
            <a:r>
              <a:rPr lang="tr-TR" sz="1200" u="sng" dirty="0" smtClean="0">
                <a:solidFill>
                  <a:srgbClr val="000000"/>
                </a:solidFill>
                <a:effectLst/>
              </a:rPr>
              <a:t> kuvvetli </a:t>
            </a:r>
            <a:r>
              <a:rPr lang="tr-TR" sz="1200" u="sng" dirty="0" err="1" smtClean="0">
                <a:solidFill>
                  <a:srgbClr val="000000"/>
                </a:solidFill>
                <a:effectLst/>
              </a:rPr>
              <a:t>fleksiyon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ve </a:t>
            </a:r>
            <a:r>
              <a:rPr lang="tr-TR" sz="1200" u="sng" dirty="0" smtClean="0">
                <a:solidFill>
                  <a:srgbClr val="000000"/>
                </a:solidFill>
                <a:effectLst/>
              </a:rPr>
              <a:t>simetrik hareket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olmalıdır.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err="1" smtClean="0">
                <a:solidFill>
                  <a:srgbClr val="000000"/>
                </a:solidFill>
                <a:effectLst/>
              </a:rPr>
              <a:t>Hipotonik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bebekler gevşek, kolları </a:t>
            </a:r>
            <a:r>
              <a:rPr lang="tr-TR" sz="1200" dirty="0" err="1" smtClean="0">
                <a:solidFill>
                  <a:srgbClr val="000000"/>
                </a:solidFill>
                <a:effectLst/>
              </a:rPr>
              <a:t>fleksiyonda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, elleri kulak hizasında kurbağa pozisyonunda yatarlar.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err="1" smtClean="0">
                <a:solidFill>
                  <a:srgbClr val="000000"/>
                </a:solidFill>
                <a:effectLst/>
              </a:rPr>
              <a:t>Hipertonik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bebeklerde </a:t>
            </a:r>
            <a:r>
              <a:rPr lang="tr-TR" sz="1200" dirty="0" err="1" smtClean="0">
                <a:solidFill>
                  <a:srgbClr val="000000"/>
                </a:solidFill>
                <a:effectLst/>
              </a:rPr>
              <a:t>spastisite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ya da </a:t>
            </a:r>
            <a:r>
              <a:rPr lang="tr-TR" sz="1200" dirty="0" err="1" smtClean="0">
                <a:solidFill>
                  <a:srgbClr val="000000"/>
                </a:solidFill>
                <a:effectLst/>
              </a:rPr>
              <a:t>rijit</a:t>
            </a:r>
            <a:r>
              <a:rPr lang="tr-TR" sz="1200" dirty="0" smtClean="0">
                <a:solidFill>
                  <a:srgbClr val="000000"/>
                </a:solidFill>
                <a:effectLst/>
              </a:rPr>
              <a:t> hareketler olabilir. </a:t>
            </a:r>
            <a:endParaRPr lang="tr-TR" sz="120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06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0000"/>
                </a:solidFill>
              </a:rPr>
              <a:t>Tüm </a:t>
            </a:r>
            <a:r>
              <a:rPr lang="tr-TR" dirty="0" err="1" smtClean="0">
                <a:solidFill>
                  <a:srgbClr val="000000"/>
                </a:solidFill>
              </a:rPr>
              <a:t>yenidoğanlarda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gestasyon</a:t>
            </a:r>
            <a:r>
              <a:rPr lang="tr-TR" dirty="0" smtClean="0">
                <a:solidFill>
                  <a:srgbClr val="000000"/>
                </a:solidFill>
              </a:rPr>
              <a:t> sırasında gelişen ve doğumda mevcut olan primitif refleksler adı verilen </a:t>
            </a:r>
            <a:r>
              <a:rPr lang="tr-TR" u="sng" dirty="0" smtClean="0">
                <a:solidFill>
                  <a:srgbClr val="000000"/>
                </a:solidFill>
              </a:rPr>
              <a:t>doğumsal refleksler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bulunmalıdır. Hareketlerde </a:t>
            </a:r>
            <a:r>
              <a:rPr lang="tr-TR" u="sng" dirty="0" smtClean="0">
                <a:solidFill>
                  <a:srgbClr val="000000"/>
                </a:solidFill>
              </a:rPr>
              <a:t>asimetri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u="sng" dirty="0" smtClean="0">
                <a:solidFill>
                  <a:srgbClr val="000000"/>
                </a:solidFill>
              </a:rPr>
              <a:t>lokalize nörolojik bulgular</a:t>
            </a:r>
            <a:r>
              <a:rPr lang="tr-TR" dirty="0" smtClean="0">
                <a:solidFill>
                  <a:srgbClr val="000000"/>
                </a:solidFill>
              </a:rPr>
              <a:t> ya da </a:t>
            </a:r>
            <a:r>
              <a:rPr lang="tr-TR" u="sng" dirty="0" smtClean="0">
                <a:solidFill>
                  <a:srgbClr val="000000"/>
                </a:solidFill>
              </a:rPr>
              <a:t>primitif </a:t>
            </a:r>
            <a:r>
              <a:rPr lang="tr-TR" u="sng" dirty="0" smtClean="0">
                <a:solidFill>
                  <a:srgbClr val="000000"/>
                </a:solidFill>
              </a:rPr>
              <a:t>reflekslerin olmayışı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u="sng" dirty="0" smtClean="0">
                <a:solidFill>
                  <a:srgbClr val="000000"/>
                </a:solidFill>
              </a:rPr>
              <a:t>nörolojik hastalık </a:t>
            </a:r>
            <a:r>
              <a:rPr lang="tr-TR" u="sng" dirty="0" smtClean="0">
                <a:solidFill>
                  <a:srgbClr val="000000"/>
                </a:solidFill>
              </a:rPr>
              <a:t>göstergeleridir.</a:t>
            </a:r>
            <a:r>
              <a:rPr lang="tr-TR" u="sng" baseline="0" dirty="0" smtClean="0">
                <a:solidFill>
                  <a:srgbClr val="000000"/>
                </a:solidFill>
              </a:rPr>
              <a:t> </a:t>
            </a:r>
            <a:r>
              <a:rPr lang="tr-TR" sz="1200" b="1" dirty="0" err="1" smtClean="0"/>
              <a:t>Moro</a:t>
            </a:r>
            <a:r>
              <a:rPr lang="tr-TR" sz="1200" b="1" dirty="0" smtClean="0"/>
              <a:t> </a:t>
            </a:r>
            <a:r>
              <a:rPr lang="tr-TR" sz="1200" b="1" dirty="0" smtClean="0"/>
              <a:t>refleksi: </a:t>
            </a:r>
            <a:r>
              <a:rPr lang="tr-TR" sz="1200" dirty="0" smtClean="0"/>
              <a:t>Bebek sırt üstü yatırılır. Baş kısmı muayene edenin eli ile desteklenir. Bu destek birden bire çekilerek başın 10-15˚geriye düşmesi sağlanır. Bebek refleks olarak gövdesini öne ve kollarını her iki yana açar. Sonra da kapatır. Tek ya da iki taraflı alınamaması patolojiktir. </a:t>
            </a:r>
            <a:r>
              <a:rPr lang="tr-TR" sz="1200" b="1" dirty="0" smtClean="0"/>
              <a:t>Adım </a:t>
            </a:r>
            <a:r>
              <a:rPr lang="tr-TR" sz="1200" b="1" dirty="0" smtClean="0"/>
              <a:t>atma:</a:t>
            </a:r>
            <a:r>
              <a:rPr lang="tr-TR" sz="1200" dirty="0" smtClean="0"/>
              <a:t> </a:t>
            </a:r>
            <a:r>
              <a:rPr lang="tr-TR" sz="1200" dirty="0" err="1" smtClean="0"/>
              <a:t>Yenidoğan</a:t>
            </a:r>
            <a:r>
              <a:rPr lang="tr-TR" sz="1200" dirty="0" smtClean="0"/>
              <a:t> dik tutulurken hafifçe öne eğilip ayaklarının tabanı düz yüzeye değdirilirken yapılan ilerleme hareketidir. </a:t>
            </a:r>
            <a:r>
              <a:rPr lang="tr-TR" sz="1200" b="1" dirty="0" smtClean="0"/>
              <a:t>Asimetrik </a:t>
            </a:r>
            <a:r>
              <a:rPr lang="tr-TR" sz="1200" b="1" dirty="0" smtClean="0"/>
              <a:t>tonik boyun refleksi:</a:t>
            </a:r>
            <a:r>
              <a:rPr lang="tr-TR" sz="1200" dirty="0" smtClean="0"/>
              <a:t> Sırt üstü durumda çocuğun başı bir tarafa çevrildiğinde o taraftaki kol ve bacakta açılma, gerilme diğer tarafta çekilme olur.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3942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smtClean="0"/>
              <a:t>Emme refleksi: </a:t>
            </a:r>
            <a:r>
              <a:rPr lang="tr-TR" sz="1200" dirty="0" smtClean="0"/>
              <a:t>Dudaklarına hafifçe dokunulduğunda emme hareketi oluşur. </a:t>
            </a:r>
            <a:r>
              <a:rPr lang="tr-TR" sz="1200" dirty="0" err="1" smtClean="0"/>
              <a:t>Postnatal</a:t>
            </a:r>
            <a:r>
              <a:rPr lang="tr-TR" sz="1200" dirty="0" smtClean="0"/>
              <a:t> </a:t>
            </a:r>
            <a:r>
              <a:rPr lang="tr-TR" sz="1200" u="sng" dirty="0" smtClean="0"/>
              <a:t>2-3 aylıktan sonra</a:t>
            </a:r>
            <a:r>
              <a:rPr lang="tr-TR" sz="1200" dirty="0" smtClean="0"/>
              <a:t> refleks değil, </a:t>
            </a:r>
            <a:r>
              <a:rPr lang="tr-TR" sz="1200" u="sng" dirty="0" smtClean="0"/>
              <a:t>bilinçli bir çabaya dönüşür.</a:t>
            </a:r>
            <a:r>
              <a:rPr lang="tr-TR" sz="1200" dirty="0" smtClean="0"/>
              <a:t> </a:t>
            </a:r>
            <a:r>
              <a:rPr lang="tr-TR" sz="1200" b="1" u="sng" dirty="0" smtClean="0"/>
              <a:t>Arama refleksi: </a:t>
            </a:r>
            <a:r>
              <a:rPr lang="tr-TR" sz="1200" u="sng" dirty="0" smtClean="0"/>
              <a:t>4. ayda kaybolmaya başlar. </a:t>
            </a:r>
            <a:r>
              <a:rPr lang="tr-TR" sz="1200" dirty="0" smtClean="0"/>
              <a:t>Yanağa dokunur dokunmaz ağzın uyarı tarafına çevrilmesi şeklinde bir reflekstir. </a:t>
            </a:r>
            <a:r>
              <a:rPr lang="tr-TR" sz="1200" dirty="0" err="1" smtClean="0"/>
              <a:t>Postnatal</a:t>
            </a:r>
            <a:r>
              <a:rPr lang="tr-TR" sz="1200" dirty="0" smtClean="0"/>
              <a:t> 4. ayda kaybolmaya başlar ancak uykuda iken 1 yıla kadar sürebilir. </a:t>
            </a:r>
            <a:r>
              <a:rPr lang="tr-TR" sz="1200" b="1" dirty="0" smtClean="0"/>
              <a:t>Yakalama:</a:t>
            </a:r>
            <a:r>
              <a:rPr lang="tr-TR" sz="1200" dirty="0" smtClean="0"/>
              <a:t> Başlangıçta çok güçlüdür. Zamanla bu gücü kaybolur. Avuç içi ve ayak tabanı sıvazlandığında parmaklarını içe büküp tutma hareketi yapar. Ellerde 2. aya kadar ayaklarda ise daha uzun sürer. Genelde 6-10 ay kadar devam eder </a:t>
            </a:r>
            <a:r>
              <a:rPr lang="tr-TR" sz="1200" b="1" dirty="0" err="1" smtClean="0"/>
              <a:t>Babinski</a:t>
            </a:r>
            <a:r>
              <a:rPr lang="tr-TR" sz="1200" b="1" dirty="0" smtClean="0"/>
              <a:t> refleksi:</a:t>
            </a:r>
            <a:r>
              <a:rPr lang="tr-TR" sz="1200" dirty="0" smtClean="0"/>
              <a:t> Bebeğin ayak tabanına dokunulduğunda bacağını kasar ve </a:t>
            </a:r>
            <a:r>
              <a:rPr lang="tr-TR" sz="1200" u="sng" dirty="0" smtClean="0"/>
              <a:t>başparmağını yana doğru açar</a:t>
            </a:r>
            <a:r>
              <a:rPr lang="tr-TR" sz="1200" dirty="0" smtClean="0"/>
              <a:t>. İki yaşına kadar sürebilir. </a:t>
            </a:r>
            <a:br>
              <a:rPr lang="tr-TR" sz="1200" dirty="0" smtClean="0"/>
            </a:br>
            <a:endParaRPr lang="tr-TR" sz="120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09029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u="sng" dirty="0" err="1" smtClean="0">
                <a:solidFill>
                  <a:srgbClr val="000000"/>
                </a:solidFill>
              </a:rPr>
              <a:t>Brakiyal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pleksus</a:t>
            </a:r>
            <a:r>
              <a:rPr lang="tr-TR" u="sng" dirty="0" smtClean="0">
                <a:solidFill>
                  <a:srgbClr val="000000"/>
                </a:solidFill>
              </a:rPr>
              <a:t> yaralanmaları,</a:t>
            </a:r>
            <a:r>
              <a:rPr lang="tr-TR" dirty="0" smtClean="0">
                <a:solidFill>
                  <a:srgbClr val="000000"/>
                </a:solidFill>
              </a:rPr>
              <a:t> doğum sırasında </a:t>
            </a:r>
            <a:r>
              <a:rPr lang="tr-TR" dirty="0" smtClean="0">
                <a:solidFill>
                  <a:srgbClr val="000000"/>
                </a:solidFill>
              </a:rPr>
              <a:t>kolun çekilmesi </a:t>
            </a:r>
            <a:r>
              <a:rPr lang="tr-TR" dirty="0" smtClean="0">
                <a:solidFill>
                  <a:srgbClr val="000000"/>
                </a:solidFill>
              </a:rPr>
              <a:t>ile olabilir. Bu yaralanmalar, sinirin gerilmesi ya </a:t>
            </a:r>
            <a:r>
              <a:rPr lang="tr-TR" dirty="0" smtClean="0">
                <a:solidFill>
                  <a:srgbClr val="000000"/>
                </a:solidFill>
              </a:rPr>
              <a:t>da kopması </a:t>
            </a:r>
            <a:r>
              <a:rPr lang="tr-TR" dirty="0" smtClean="0">
                <a:solidFill>
                  <a:srgbClr val="000000"/>
                </a:solidFill>
              </a:rPr>
              <a:t>veya sinir içine kanamanın sonucunda olabilir.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u="sng" dirty="0" err="1" smtClean="0">
                <a:solidFill>
                  <a:srgbClr val="000000"/>
                </a:solidFill>
              </a:rPr>
              <a:t>Erb</a:t>
            </a:r>
            <a:r>
              <a:rPr lang="tr-TR" u="sng" dirty="0" smtClean="0">
                <a:solidFill>
                  <a:srgbClr val="000000"/>
                </a:solidFill>
              </a:rPr>
              <a:t> felci</a:t>
            </a:r>
            <a:r>
              <a:rPr lang="tr-TR" dirty="0" smtClean="0">
                <a:solidFill>
                  <a:srgbClr val="000000"/>
                </a:solidFill>
              </a:rPr>
              <a:t>, omuza </a:t>
            </a:r>
            <a:r>
              <a:rPr lang="tr-TR" dirty="0" err="1" smtClean="0">
                <a:solidFill>
                  <a:srgbClr val="000000"/>
                </a:solidFill>
              </a:rPr>
              <a:t>addüksiyon</a:t>
            </a:r>
            <a:r>
              <a:rPr lang="tr-TR" dirty="0" smtClean="0">
                <a:solidFill>
                  <a:srgbClr val="000000"/>
                </a:solidFill>
              </a:rPr>
              <a:t> ve </a:t>
            </a:r>
            <a:r>
              <a:rPr lang="tr-TR" dirty="0" err="1" smtClean="0">
                <a:solidFill>
                  <a:srgbClr val="000000"/>
                </a:solidFill>
              </a:rPr>
              <a:t>internal</a:t>
            </a:r>
            <a:r>
              <a:rPr lang="tr-TR" dirty="0" smtClean="0">
                <a:solidFill>
                  <a:srgbClr val="000000"/>
                </a:solidFill>
              </a:rPr>
              <a:t> rotasyon, ön kola </a:t>
            </a:r>
            <a:r>
              <a:rPr lang="tr-TR" dirty="0" err="1" smtClean="0">
                <a:solidFill>
                  <a:srgbClr val="000000"/>
                </a:solidFill>
              </a:rPr>
              <a:t>pronasyon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yaptıran üst </a:t>
            </a:r>
            <a:r>
              <a:rPr lang="tr-TR" dirty="0" err="1" smtClean="0">
                <a:solidFill>
                  <a:srgbClr val="000000"/>
                </a:solidFill>
              </a:rPr>
              <a:t>brakiyel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pleksus</a:t>
            </a:r>
            <a:r>
              <a:rPr lang="tr-TR" dirty="0" smtClean="0">
                <a:solidFill>
                  <a:srgbClr val="000000"/>
                </a:solidFill>
              </a:rPr>
              <a:t> (C5-C6) yaralanmasıdır. </a:t>
            </a:r>
            <a:endParaRPr lang="tr-TR" dirty="0" smtClean="0"/>
          </a:p>
          <a:p>
            <a:r>
              <a:rPr lang="tr-TR" u="sng" dirty="0" err="1" smtClean="0">
                <a:solidFill>
                  <a:srgbClr val="000000"/>
                </a:solidFill>
              </a:rPr>
              <a:t>Klumpke</a:t>
            </a:r>
            <a:r>
              <a:rPr lang="tr-TR" u="sng" dirty="0" smtClean="0">
                <a:solidFill>
                  <a:srgbClr val="000000"/>
                </a:solidFill>
              </a:rPr>
              <a:t> felci</a:t>
            </a:r>
            <a:r>
              <a:rPr lang="tr-TR" dirty="0" smtClean="0">
                <a:solidFill>
                  <a:srgbClr val="000000"/>
                </a:solidFill>
              </a:rPr>
              <a:t>, izole el paralizisi ile sonuçlanan alt </a:t>
            </a:r>
            <a:r>
              <a:rPr lang="tr-TR" dirty="0" err="1" smtClean="0">
                <a:solidFill>
                  <a:srgbClr val="000000"/>
                </a:solidFill>
              </a:rPr>
              <a:t>pleksus</a:t>
            </a:r>
            <a:r>
              <a:rPr lang="tr-TR" dirty="0" smtClean="0">
                <a:solidFill>
                  <a:srgbClr val="000000"/>
                </a:solidFill>
              </a:rPr>
              <a:t> (C7-C8 ve T1) yaralanmasıdır.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000000"/>
                </a:solidFill>
              </a:rPr>
              <a:t>Her iki durum da tipik olarak 1 ile 3 ay içerisinde düzelir ve kalıcı nörolojik </a:t>
            </a:r>
            <a:r>
              <a:rPr lang="tr-TR" dirty="0" err="1" smtClean="0">
                <a:solidFill>
                  <a:srgbClr val="000000"/>
                </a:solidFill>
              </a:rPr>
              <a:t>defisit</a:t>
            </a:r>
            <a:r>
              <a:rPr lang="tr-TR" dirty="0" smtClean="0">
                <a:solidFill>
                  <a:srgbClr val="000000"/>
                </a:solidFill>
              </a:rPr>
              <a:t> olmaz.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13832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u="sng" dirty="0" smtClean="0">
                <a:solidFill>
                  <a:srgbClr val="000000"/>
                </a:solidFill>
              </a:rPr>
              <a:t>ERKEK  bebeklerde  </a:t>
            </a:r>
            <a:r>
              <a:rPr lang="tr-TR" sz="1200" u="sng" dirty="0" err="1" smtClean="0">
                <a:solidFill>
                  <a:srgbClr val="000000"/>
                </a:solidFill>
              </a:rPr>
              <a:t>skrotumlar</a:t>
            </a:r>
            <a:r>
              <a:rPr lang="tr-TR" sz="1200" u="sng" dirty="0" smtClean="0">
                <a:solidFill>
                  <a:srgbClr val="000000"/>
                </a:solidFill>
              </a:rPr>
              <a:t>  inmemiş  testis  açısından  kontrol  edilir </a:t>
            </a:r>
            <a:r>
              <a:rPr lang="tr-TR" sz="1200" u="sng" dirty="0" smtClean="0"/>
              <a:t/>
            </a:r>
            <a:br>
              <a:rPr lang="tr-TR" sz="1200" u="sng" dirty="0" smtClean="0"/>
            </a:br>
            <a:r>
              <a:rPr lang="tr-TR" sz="1200" u="sng" dirty="0" err="1" smtClean="0">
                <a:solidFill>
                  <a:srgbClr val="000000"/>
                </a:solidFill>
              </a:rPr>
              <a:t>Skrotumun</a:t>
            </a:r>
            <a:r>
              <a:rPr lang="tr-TR" sz="1200" u="sng" dirty="0" smtClean="0">
                <a:solidFill>
                  <a:srgbClr val="000000"/>
                </a:solidFill>
              </a:rPr>
              <a:t>  içinde  sıvı  birikimi  (</a:t>
            </a:r>
            <a:r>
              <a:rPr lang="tr-TR" sz="1200" u="sng" dirty="0" err="1" smtClean="0">
                <a:solidFill>
                  <a:srgbClr val="000000"/>
                </a:solidFill>
              </a:rPr>
              <a:t>hidrosel</a:t>
            </a:r>
            <a:r>
              <a:rPr lang="tr-TR" sz="1200" u="sng" dirty="0" smtClean="0">
                <a:solidFill>
                  <a:srgbClr val="000000"/>
                </a:solidFill>
              </a:rPr>
              <a:t>)  </a:t>
            </a:r>
            <a:r>
              <a:rPr lang="tr-TR" sz="1200" u="sng" dirty="0" err="1" smtClean="0">
                <a:solidFill>
                  <a:srgbClr val="000000"/>
                </a:solidFill>
              </a:rPr>
              <a:t>yenidoğanlarda</a:t>
            </a:r>
            <a:r>
              <a:rPr lang="tr-TR" sz="1200" u="sng" dirty="0" smtClean="0">
                <a:solidFill>
                  <a:srgbClr val="000000"/>
                </a:solidFill>
              </a:rPr>
              <a:t>  sık  görülür  ve genelde 6  ayda  kaybolur .</a:t>
            </a:r>
            <a:endParaRPr lang="tr-TR" sz="1200" dirty="0" smtClean="0">
              <a:solidFill>
                <a:srgbClr val="000000"/>
              </a:solidFill>
            </a:endParaRPr>
          </a:p>
          <a:p>
            <a:r>
              <a:rPr lang="tr-TR" sz="1200" dirty="0" smtClean="0">
                <a:solidFill>
                  <a:srgbClr val="000000"/>
                </a:solidFill>
              </a:rPr>
              <a:t>Çoğu  </a:t>
            </a:r>
            <a:r>
              <a:rPr lang="tr-TR" sz="1200" dirty="0" err="1" smtClean="0">
                <a:solidFill>
                  <a:srgbClr val="000000"/>
                </a:solidFill>
              </a:rPr>
              <a:t>yenidoğan</a:t>
            </a:r>
            <a:r>
              <a:rPr lang="tr-TR" sz="1200" dirty="0" smtClean="0">
                <a:solidFill>
                  <a:srgbClr val="000000"/>
                </a:solidFill>
              </a:rPr>
              <a:t>  erkek  bebekte  sünnet  derisi yapışıktır. 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İki  yaşına  kadar  tam  olarak  geriye  itilemez.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Bu  deriyi  geriye çekmeye  gerek  yoktur. 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Kendiliğinde  en  geç  5-  7  yaşına  kadar  açılır.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Bebek  çiş  yapmakta  zorlanmadığı sürece  zararsızdır.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900" dirty="0" smtClean="0"/>
              <a:t/>
            </a:r>
            <a:br>
              <a:rPr lang="tr-TR" sz="900" dirty="0" smtClean="0"/>
            </a:br>
            <a:endParaRPr lang="tr-TR" sz="9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36322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solidFill>
                  <a:srgbClr val="000000"/>
                </a:solidFill>
              </a:rPr>
              <a:t>KIZ  BEBEKLER  :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Bazı  bebeklerde  anneden  geçen  östrojenlerin çekilmesine  bağlı  ilk  birkaç  günde  beyaz  </a:t>
            </a:r>
          </a:p>
          <a:p>
            <a:r>
              <a:rPr lang="tr-TR" sz="1200" dirty="0" smtClean="0">
                <a:solidFill>
                  <a:srgbClr val="000000"/>
                </a:solidFill>
              </a:rPr>
              <a:t>ve  bazen  hafif  kanlı  akıntı olabilir. 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Normal  fizyolojik  bir  durumdur,  araştırmaya  ve  tedaviye  </a:t>
            </a:r>
          </a:p>
          <a:p>
            <a:r>
              <a:rPr lang="tr-TR" sz="1200" dirty="0" smtClean="0">
                <a:solidFill>
                  <a:srgbClr val="000000"/>
                </a:solidFill>
              </a:rPr>
              <a:t>gerek yoktur. </a:t>
            </a:r>
          </a:p>
          <a:p>
            <a:r>
              <a:rPr lang="tr-TR" sz="1200" dirty="0" err="1" smtClean="0">
                <a:solidFill>
                  <a:srgbClr val="000000"/>
                </a:solidFill>
              </a:rPr>
              <a:t>Labial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şinesi</a:t>
            </a:r>
            <a:r>
              <a:rPr lang="tr-TR" sz="1200" dirty="0" smtClean="0">
                <a:solidFill>
                  <a:srgbClr val="000000"/>
                </a:solidFill>
              </a:rPr>
              <a:t> östrojen eksikliğine bağlı görülür.</a:t>
            </a:r>
            <a:r>
              <a:rPr lang="tr-TR" sz="1200" baseline="0" dirty="0" smtClean="0">
                <a:solidFill>
                  <a:srgbClr val="000000"/>
                </a:solidFill>
              </a:rPr>
              <a:t> </a:t>
            </a: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79384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smtClean="0">
                <a:solidFill>
                  <a:srgbClr val="000000"/>
                </a:solidFill>
              </a:rPr>
              <a:t>Sırt ve Omurga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        </a:t>
            </a:r>
            <a:r>
              <a:rPr lang="tr-TR" sz="1200" dirty="0" err="1" smtClean="0">
                <a:solidFill>
                  <a:srgbClr val="000000"/>
                </a:solidFill>
              </a:rPr>
              <a:t>Omurga</a:t>
            </a:r>
            <a:r>
              <a:rPr lang="tr-TR" sz="1200" dirty="0" smtClean="0">
                <a:solidFill>
                  <a:srgbClr val="000000"/>
                </a:solidFill>
              </a:rPr>
              <a:t>;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• yumuşak doku kitleleri, </a:t>
            </a:r>
            <a:r>
              <a:rPr lang="tr-TR" sz="1200" u="sng" dirty="0" smtClean="0"/>
              <a:t/>
            </a:r>
            <a:br>
              <a:rPr lang="tr-TR" sz="1200" u="sng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• </a:t>
            </a:r>
            <a:r>
              <a:rPr lang="tr-TR" sz="1200" u="sng" dirty="0" err="1" smtClean="0">
                <a:solidFill>
                  <a:srgbClr val="000000"/>
                </a:solidFill>
              </a:rPr>
              <a:t>sakral</a:t>
            </a:r>
            <a:r>
              <a:rPr lang="tr-TR" sz="1200" u="sng" dirty="0" smtClean="0">
                <a:solidFill>
                  <a:srgbClr val="000000"/>
                </a:solidFill>
              </a:rPr>
              <a:t> yarık ya da gamze, </a:t>
            </a:r>
            <a:r>
              <a:rPr lang="tr-TR" sz="1200" u="sng" dirty="0" smtClean="0"/>
              <a:t/>
            </a:r>
            <a:br>
              <a:rPr lang="tr-TR" sz="1200" u="sng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• kıl kümesi ya da deri anormallikleri (ör: </a:t>
            </a:r>
            <a:r>
              <a:rPr lang="tr-TR" sz="1200" u="sng" dirty="0" err="1" smtClean="0">
                <a:solidFill>
                  <a:srgbClr val="000000"/>
                </a:solidFill>
              </a:rPr>
              <a:t>hemanjioma</a:t>
            </a:r>
            <a:r>
              <a:rPr lang="tr-TR" sz="1200" u="sng" dirty="0" smtClean="0">
                <a:solidFill>
                  <a:srgbClr val="000000"/>
                </a:solidFill>
              </a:rPr>
              <a:t>) </a:t>
            </a:r>
          </a:p>
          <a:p>
            <a:r>
              <a:rPr lang="tr-TR" sz="1200" dirty="0" smtClean="0">
                <a:solidFill>
                  <a:srgbClr val="000000"/>
                </a:solidFill>
              </a:rPr>
              <a:t>gibi </a:t>
            </a:r>
            <a:r>
              <a:rPr lang="tr-TR" sz="1200" u="sng" dirty="0" err="1" smtClean="0">
                <a:solidFill>
                  <a:srgbClr val="000000"/>
                </a:solidFill>
              </a:rPr>
              <a:t>nöral</a:t>
            </a:r>
            <a:r>
              <a:rPr lang="tr-TR" sz="1200" u="sng" dirty="0" smtClean="0">
                <a:solidFill>
                  <a:srgbClr val="000000"/>
                </a:solidFill>
              </a:rPr>
              <a:t> tüp </a:t>
            </a:r>
            <a:r>
              <a:rPr lang="tr-TR" sz="1200" u="sng" dirty="0" err="1" smtClean="0">
                <a:solidFill>
                  <a:srgbClr val="000000"/>
                </a:solidFill>
              </a:rPr>
              <a:t>defekti</a:t>
            </a:r>
            <a:r>
              <a:rPr lang="tr-TR" sz="1200" u="sng" dirty="0" smtClean="0">
                <a:solidFill>
                  <a:srgbClr val="000000"/>
                </a:solidFill>
              </a:rPr>
              <a:t> bulguları</a:t>
            </a:r>
            <a:r>
              <a:rPr lang="tr-TR" sz="1200" dirty="0" smtClean="0">
                <a:solidFill>
                  <a:srgbClr val="000000"/>
                </a:solidFill>
              </a:rPr>
              <a:t> yönünden </a:t>
            </a:r>
            <a:r>
              <a:rPr lang="tr-TR" sz="1200" dirty="0" err="1" smtClean="0">
                <a:solidFill>
                  <a:srgbClr val="000000"/>
                </a:solidFill>
              </a:rPr>
              <a:t>inspekte</a:t>
            </a:r>
            <a:r>
              <a:rPr lang="tr-TR" sz="1200" dirty="0" smtClean="0">
                <a:solidFill>
                  <a:srgbClr val="000000"/>
                </a:solidFill>
              </a:rPr>
              <a:t> ve </a:t>
            </a:r>
            <a:r>
              <a:rPr lang="tr-TR" sz="1200" dirty="0" err="1" smtClean="0">
                <a:solidFill>
                  <a:srgbClr val="000000"/>
                </a:solidFill>
              </a:rPr>
              <a:t>palpe</a:t>
            </a:r>
            <a:r>
              <a:rPr lang="tr-TR" sz="1200" dirty="0" smtClean="0">
                <a:solidFill>
                  <a:srgbClr val="000000"/>
                </a:solidFill>
              </a:rPr>
              <a:t> edilmelidir. </a:t>
            </a:r>
            <a:endParaRPr lang="tr-TR" sz="1200" dirty="0" smtClean="0"/>
          </a:p>
          <a:p>
            <a:pPr algn="l"/>
            <a:endParaRPr lang="tr-TR" sz="1200" dirty="0" smtClean="0"/>
          </a:p>
          <a:p>
            <a:pPr algn="l"/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2883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u="sng" dirty="0" smtClean="0">
                <a:solidFill>
                  <a:srgbClr val="000000"/>
                </a:solidFill>
              </a:rPr>
              <a:t>Gelişimsel kalça </a:t>
            </a:r>
            <a:r>
              <a:rPr lang="tr-TR" u="sng" dirty="0" err="1" smtClean="0">
                <a:solidFill>
                  <a:srgbClr val="000000"/>
                </a:solidFill>
              </a:rPr>
              <a:t>displazisi</a:t>
            </a:r>
            <a:r>
              <a:rPr lang="tr-TR" u="sng" dirty="0" smtClean="0">
                <a:solidFill>
                  <a:srgbClr val="000000"/>
                </a:solidFill>
              </a:rPr>
              <a:t> (GKD)</a:t>
            </a:r>
            <a:r>
              <a:rPr lang="tr-TR" dirty="0" smtClean="0">
                <a:solidFill>
                  <a:srgbClr val="000000"/>
                </a:solidFill>
              </a:rPr>
              <a:t> olan bebeklerde </a:t>
            </a:r>
            <a:r>
              <a:rPr lang="tr-TR" dirty="0" err="1" smtClean="0">
                <a:solidFill>
                  <a:srgbClr val="000000"/>
                </a:solidFill>
              </a:rPr>
              <a:t>dislokasyon</a:t>
            </a:r>
            <a:r>
              <a:rPr lang="tr-TR" dirty="0" smtClean="0">
                <a:solidFill>
                  <a:srgbClr val="000000"/>
                </a:solidFill>
              </a:rPr>
              <a:t> olabilir. </a:t>
            </a:r>
            <a:r>
              <a:rPr lang="tr-TR" u="sng" dirty="0" err="1" smtClean="0">
                <a:solidFill>
                  <a:srgbClr val="000000"/>
                </a:solidFill>
              </a:rPr>
              <a:t>Ortolani</a:t>
            </a:r>
            <a:r>
              <a:rPr lang="tr-TR" u="sng" dirty="0" smtClean="0">
                <a:solidFill>
                  <a:srgbClr val="000000"/>
                </a:solidFill>
              </a:rPr>
              <a:t> ve </a:t>
            </a:r>
            <a:r>
              <a:rPr lang="tr-TR" u="sng" dirty="0" err="1" smtClean="0">
                <a:solidFill>
                  <a:srgbClr val="000000"/>
                </a:solidFill>
              </a:rPr>
              <a:t>Barlow</a:t>
            </a:r>
            <a:r>
              <a:rPr lang="tr-TR" u="sng" dirty="0" smtClean="0">
                <a:solidFill>
                  <a:srgbClr val="000000"/>
                </a:solidFill>
              </a:rPr>
              <a:t> manevraları.</a:t>
            </a:r>
            <a:r>
              <a:rPr lang="tr-TR" dirty="0" smtClean="0">
                <a:solidFill>
                  <a:srgbClr val="000000"/>
                </a:solidFill>
              </a:rPr>
              <a:t> kalça </a:t>
            </a:r>
            <a:r>
              <a:rPr lang="tr-TR" dirty="0" err="1" smtClean="0">
                <a:solidFill>
                  <a:srgbClr val="000000"/>
                </a:solidFill>
              </a:rPr>
              <a:t>stabilitesinin</a:t>
            </a:r>
            <a:r>
              <a:rPr lang="tr-TR" dirty="0" smtClean="0">
                <a:solidFill>
                  <a:srgbClr val="000000"/>
                </a:solidFill>
              </a:rPr>
              <a:t> değerlendirilmesinde kullanılmalıdır.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b="1" u="sng" dirty="0" err="1" smtClean="0">
                <a:solidFill>
                  <a:srgbClr val="000000"/>
                </a:solidFill>
              </a:rPr>
              <a:t>Ortolani</a:t>
            </a:r>
            <a:r>
              <a:rPr lang="tr-TR" b="1" u="sng" dirty="0" smtClean="0">
                <a:solidFill>
                  <a:srgbClr val="000000"/>
                </a:solidFill>
              </a:rPr>
              <a:t> manevrası</a:t>
            </a:r>
            <a:r>
              <a:rPr lang="tr-TR" dirty="0" smtClean="0">
                <a:solidFill>
                  <a:srgbClr val="000000"/>
                </a:solidFill>
              </a:rPr>
              <a:t>, </a:t>
            </a:r>
            <a:r>
              <a:rPr lang="tr-TR" u="sng" dirty="0" smtClean="0">
                <a:solidFill>
                  <a:srgbClr val="000000"/>
                </a:solidFill>
              </a:rPr>
              <a:t>kalçanın </a:t>
            </a:r>
            <a:r>
              <a:rPr lang="tr-TR" u="sng" dirty="0" err="1" smtClean="0">
                <a:solidFill>
                  <a:srgbClr val="000000"/>
                </a:solidFill>
              </a:rPr>
              <a:t>posterior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dislokasyonunu</a:t>
            </a:r>
            <a:r>
              <a:rPr lang="tr-TR" u="sng" dirty="0" smtClean="0">
                <a:solidFill>
                  <a:srgbClr val="000000"/>
                </a:solidFill>
              </a:rPr>
              <a:t> test eder ve her </a:t>
            </a:r>
            <a:r>
              <a:rPr lang="tr-TR" u="sng" dirty="0" err="1" smtClean="0">
                <a:solidFill>
                  <a:srgbClr val="000000"/>
                </a:solidFill>
              </a:rPr>
              <a:t>femurun</a:t>
            </a:r>
            <a:r>
              <a:rPr lang="tr-TR" u="sng" dirty="0" smtClean="0">
                <a:solidFill>
                  <a:srgbClr val="000000"/>
                </a:solidFill>
              </a:rPr>
              <a:t> büyük </a:t>
            </a:r>
            <a:r>
              <a:rPr lang="tr-TR" u="sng" dirty="0" err="1" smtClean="0">
                <a:solidFill>
                  <a:srgbClr val="000000"/>
                </a:solidFill>
              </a:rPr>
              <a:t>torakanterine</a:t>
            </a:r>
            <a:r>
              <a:rPr lang="tr-TR" u="sng" dirty="0" smtClean="0">
                <a:solidFill>
                  <a:srgbClr val="000000"/>
                </a:solidFill>
              </a:rPr>
              <a:t> sıkıca bastırırken kalçalara </a:t>
            </a:r>
            <a:r>
              <a:rPr lang="tr-TR" u="sng" dirty="0" err="1" smtClean="0">
                <a:solidFill>
                  <a:srgbClr val="000000"/>
                </a:solidFill>
              </a:rPr>
              <a:t>abdüksiyon</a:t>
            </a:r>
            <a:r>
              <a:rPr lang="tr-TR" u="sng" dirty="0" smtClean="0">
                <a:solidFill>
                  <a:srgbClr val="000000"/>
                </a:solidFill>
              </a:rPr>
              <a:t> yaptırılarak uygulanır</a:t>
            </a:r>
            <a:r>
              <a:rPr lang="tr-TR" dirty="0" smtClean="0">
                <a:solidFill>
                  <a:srgbClr val="000000"/>
                </a:solidFill>
              </a:rPr>
              <a:t>. Eğer </a:t>
            </a:r>
            <a:r>
              <a:rPr lang="tr-TR" dirty="0" err="1" smtClean="0">
                <a:solidFill>
                  <a:srgbClr val="000000"/>
                </a:solidFill>
              </a:rPr>
              <a:t>femur</a:t>
            </a:r>
            <a:r>
              <a:rPr lang="tr-TR" dirty="0" smtClean="0">
                <a:solidFill>
                  <a:srgbClr val="000000"/>
                </a:solidFill>
              </a:rPr>
              <a:t> başı tekrar yerine girerken "</a:t>
            </a:r>
            <a:r>
              <a:rPr lang="tr-TR" u="sng" dirty="0" smtClean="0">
                <a:solidFill>
                  <a:srgbClr val="000000"/>
                </a:solidFill>
              </a:rPr>
              <a:t>klik" sesinin alınırsa test sonucu pozitiftir. </a:t>
            </a:r>
            <a:r>
              <a:rPr lang="tr-TR" u="sng" dirty="0" smtClean="0"/>
              <a:t/>
            </a:r>
            <a:br>
              <a:rPr lang="tr-TR" u="sng" dirty="0" smtClean="0"/>
            </a:br>
            <a:r>
              <a:rPr lang="tr-TR" dirty="0" smtClean="0">
                <a:solidFill>
                  <a:srgbClr val="000000"/>
                </a:solidFill>
              </a:rPr>
              <a:t>(RAKEL)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  <a:p>
            <a:pPr algn="l"/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011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u="sng" dirty="0" err="1" smtClean="0">
                <a:solidFill>
                  <a:srgbClr val="000000"/>
                </a:solidFill>
              </a:rPr>
              <a:t>Barlow</a:t>
            </a:r>
            <a:r>
              <a:rPr lang="tr-TR" b="1" u="sng" dirty="0" smtClean="0">
                <a:solidFill>
                  <a:srgbClr val="000000"/>
                </a:solidFill>
              </a:rPr>
              <a:t> manevrası</a:t>
            </a:r>
            <a:r>
              <a:rPr lang="tr-TR" dirty="0" smtClean="0">
                <a:solidFill>
                  <a:srgbClr val="000000"/>
                </a:solidFill>
              </a:rPr>
              <a:t>, kalçada </a:t>
            </a:r>
            <a:r>
              <a:rPr lang="tr-TR" dirty="0" err="1" smtClean="0">
                <a:solidFill>
                  <a:srgbClr val="000000"/>
                </a:solidFill>
              </a:rPr>
              <a:t>sublüksasyon</a:t>
            </a:r>
            <a:r>
              <a:rPr lang="tr-TR" dirty="0" smtClean="0">
                <a:solidFill>
                  <a:srgbClr val="000000"/>
                </a:solidFill>
              </a:rPr>
              <a:t> varlığını göstermek için,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>
                <a:solidFill>
                  <a:srgbClr val="000000"/>
                </a:solidFill>
              </a:rPr>
              <a:t>intakt</a:t>
            </a:r>
            <a:r>
              <a:rPr lang="tr-TR" dirty="0" smtClean="0">
                <a:solidFill>
                  <a:srgbClr val="000000"/>
                </a:solidFill>
              </a:rPr>
              <a:t> ama </a:t>
            </a:r>
            <a:r>
              <a:rPr lang="tr-TR" dirty="0" err="1" smtClean="0">
                <a:solidFill>
                  <a:srgbClr val="000000"/>
                </a:solidFill>
              </a:rPr>
              <a:t>unstabilkalça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fleksiyon</a:t>
            </a:r>
            <a:r>
              <a:rPr lang="tr-TR" dirty="0" smtClean="0">
                <a:solidFill>
                  <a:srgbClr val="000000"/>
                </a:solidFill>
              </a:rPr>
              <a:t> ve </a:t>
            </a:r>
            <a:r>
              <a:rPr lang="tr-TR" dirty="0" err="1" smtClean="0">
                <a:solidFill>
                  <a:srgbClr val="000000"/>
                </a:solidFill>
              </a:rPr>
              <a:t>addüksiyon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pozİsyonundayken</a:t>
            </a:r>
            <a:r>
              <a:rPr lang="tr-TR" dirty="0" smtClean="0">
                <a:solidFill>
                  <a:srgbClr val="000000"/>
                </a:solidFill>
              </a:rPr>
              <a:t> büyük </a:t>
            </a:r>
            <a:r>
              <a:rPr lang="tr-TR" dirty="0" err="1" smtClean="0">
                <a:solidFill>
                  <a:srgbClr val="000000"/>
                </a:solidFill>
              </a:rPr>
              <a:t>trokantere</a:t>
            </a:r>
            <a:r>
              <a:rPr lang="tr-TR" dirty="0" smtClean="0">
                <a:solidFill>
                  <a:srgbClr val="000000"/>
                </a:solidFill>
              </a:rPr>
              <a:t> baskı uygulanıp aşağıya itilmesiyle yapılır.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>
                <a:solidFill>
                  <a:srgbClr val="000000"/>
                </a:solidFill>
              </a:rPr>
              <a:t>Femur</a:t>
            </a:r>
            <a:r>
              <a:rPr lang="tr-TR" dirty="0" smtClean="0">
                <a:solidFill>
                  <a:srgbClr val="000000"/>
                </a:solidFill>
              </a:rPr>
              <a:t> başının </a:t>
            </a:r>
            <a:r>
              <a:rPr lang="tr-TR" dirty="0" err="1" smtClean="0">
                <a:solidFill>
                  <a:srgbClr val="000000"/>
                </a:solidFill>
              </a:rPr>
              <a:t>asetabulumdan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posteriora</a:t>
            </a:r>
            <a:r>
              <a:rPr lang="tr-TR" dirty="0" smtClean="0">
                <a:solidFill>
                  <a:srgbClr val="000000"/>
                </a:solidFill>
              </a:rPr>
              <a:t> doğru kaymasının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000000"/>
                </a:solidFill>
              </a:rPr>
              <a:t>hissedilmesi pozitif </a:t>
            </a:r>
            <a:r>
              <a:rPr lang="tr-TR" dirty="0" err="1" smtClean="0">
                <a:solidFill>
                  <a:srgbClr val="000000"/>
                </a:solidFill>
              </a:rPr>
              <a:t>Barlow</a:t>
            </a:r>
            <a:r>
              <a:rPr lang="tr-TR" dirty="0" smtClean="0">
                <a:solidFill>
                  <a:srgbClr val="000000"/>
                </a:solidFill>
              </a:rPr>
              <a:t> bulgusudur. </a:t>
            </a:r>
            <a:r>
              <a:rPr lang="tr-TR" sz="1050" dirty="0" smtClean="0"/>
              <a:t/>
            </a:r>
            <a:br>
              <a:rPr lang="tr-TR" sz="1050" dirty="0" smtClean="0"/>
            </a:br>
            <a:r>
              <a:rPr lang="tr-TR" dirty="0" smtClean="0">
                <a:solidFill>
                  <a:srgbClr val="000000"/>
                </a:solidFill>
              </a:rPr>
              <a:t>(RAKEL)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8245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smtClean="0">
                <a:solidFill>
                  <a:srgbClr val="000000"/>
                </a:solidFill>
              </a:rPr>
              <a:t>GKD için risk faktörleri</a:t>
            </a:r>
            <a:r>
              <a:rPr lang="tr-TR" sz="1200" dirty="0" smtClean="0">
                <a:solidFill>
                  <a:srgbClr val="000000"/>
                </a:solidFill>
              </a:rPr>
              <a:t>;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kız cinsiyet,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makat </a:t>
            </a:r>
            <a:r>
              <a:rPr lang="tr-TR" sz="1200" dirty="0" err="1" smtClean="0">
                <a:solidFill>
                  <a:srgbClr val="000000"/>
                </a:solidFill>
              </a:rPr>
              <a:t>prezentasyonu</a:t>
            </a:r>
            <a:r>
              <a:rPr lang="tr-TR" sz="1200" dirty="0" smtClean="0">
                <a:solidFill>
                  <a:srgbClr val="000000"/>
                </a:solidFill>
              </a:rPr>
              <a:t> 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• aile öyküsüdür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  </a:t>
            </a:r>
            <a:r>
              <a:rPr lang="tr-TR" sz="1200" u="sng" dirty="0" smtClean="0">
                <a:solidFill>
                  <a:srgbClr val="000000"/>
                </a:solidFill>
              </a:rPr>
              <a:t>Yürümeye başlayıncaya kadar</a:t>
            </a:r>
            <a:r>
              <a:rPr lang="tr-TR" sz="1200" dirty="0" smtClean="0">
                <a:solidFill>
                  <a:srgbClr val="000000"/>
                </a:solidFill>
              </a:rPr>
              <a:t> tüm </a:t>
            </a:r>
            <a:r>
              <a:rPr lang="tr-TR" sz="1200" dirty="0" err="1" smtClean="0">
                <a:solidFill>
                  <a:srgbClr val="000000"/>
                </a:solidFill>
              </a:rPr>
              <a:t>infantlara</a:t>
            </a:r>
            <a:r>
              <a:rPr lang="tr-TR" sz="1200" dirty="0" smtClean="0">
                <a:solidFill>
                  <a:srgbClr val="000000"/>
                </a:solidFill>
              </a:rPr>
              <a:t>, sağlam çocuk muayenelerinde </a:t>
            </a:r>
            <a:r>
              <a:rPr lang="tr-TR" sz="1200" u="sng" dirty="0" smtClean="0">
                <a:solidFill>
                  <a:srgbClr val="000000"/>
                </a:solidFill>
              </a:rPr>
              <a:t>GDK için fizik muayene yapılmalıdır.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/>
              <a:t>   </a:t>
            </a:r>
            <a:r>
              <a:rPr lang="tr-TR" sz="1200" dirty="0" smtClean="0">
                <a:solidFill>
                  <a:srgbClr val="000000"/>
                </a:solidFill>
              </a:rPr>
              <a:t>Pozitif muayenesi olan </a:t>
            </a:r>
            <a:r>
              <a:rPr lang="tr-TR" sz="1200" dirty="0" err="1" smtClean="0">
                <a:solidFill>
                  <a:srgbClr val="000000"/>
                </a:solidFill>
              </a:rPr>
              <a:t>yenidoğanlar</a:t>
            </a:r>
            <a:r>
              <a:rPr lang="tr-TR" sz="1200" dirty="0" smtClean="0">
                <a:solidFill>
                  <a:srgbClr val="000000"/>
                </a:solidFill>
              </a:rPr>
              <a:t> ortopedi uzmanına sevk edilmelidir. </a:t>
            </a:r>
          </a:p>
          <a:p>
            <a:r>
              <a:rPr lang="tr-TR" sz="1200" dirty="0" smtClean="0">
                <a:solidFill>
                  <a:srgbClr val="000000"/>
                </a:solidFill>
              </a:rPr>
              <a:t>Eğer muayene </a:t>
            </a:r>
            <a:r>
              <a:rPr lang="tr-TR" sz="1200" u="sng" dirty="0" smtClean="0">
                <a:solidFill>
                  <a:srgbClr val="000000"/>
                </a:solidFill>
              </a:rPr>
              <a:t>şüpheli pozitif ise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infant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u="sng" dirty="0" smtClean="0">
                <a:solidFill>
                  <a:srgbClr val="000000"/>
                </a:solidFill>
              </a:rPr>
              <a:t>iki hafta sonra tekrar değerlendirilmelidir</a:t>
            </a:r>
            <a:r>
              <a:rPr lang="tr-TR" sz="1200" dirty="0" smtClean="0">
                <a:solidFill>
                  <a:srgbClr val="000000"/>
                </a:solidFill>
              </a:rPr>
              <a:t>.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Makat </a:t>
            </a:r>
            <a:r>
              <a:rPr lang="tr-TR" sz="1200" u="sng" dirty="0" err="1" smtClean="0">
                <a:solidFill>
                  <a:srgbClr val="000000"/>
                </a:solidFill>
              </a:rPr>
              <a:t>prezentasyonu</a:t>
            </a:r>
            <a:r>
              <a:rPr lang="tr-TR" sz="1200" u="sng" dirty="0" smtClean="0">
                <a:solidFill>
                  <a:srgbClr val="000000"/>
                </a:solidFill>
              </a:rPr>
              <a:t> ile doğan</a:t>
            </a:r>
            <a:r>
              <a:rPr lang="tr-TR" sz="1200" dirty="0" smtClean="0">
                <a:solidFill>
                  <a:srgbClr val="000000"/>
                </a:solidFill>
              </a:rPr>
              <a:t> ama fizik muayenesi normal olan </a:t>
            </a:r>
            <a:r>
              <a:rPr lang="tr-TR" sz="1200" dirty="0" err="1" smtClean="0">
                <a:solidFill>
                  <a:srgbClr val="000000"/>
                </a:solidFill>
              </a:rPr>
              <a:t>infantlar</a:t>
            </a:r>
            <a:endParaRPr lang="tr-TR" sz="1200" dirty="0" smtClean="0">
              <a:solidFill>
                <a:srgbClr val="000000"/>
              </a:solidFill>
            </a:endParaRPr>
          </a:p>
          <a:p>
            <a:r>
              <a:rPr lang="tr-TR" sz="1200" dirty="0" smtClean="0">
                <a:solidFill>
                  <a:srgbClr val="000000"/>
                </a:solidFill>
              </a:rPr>
              <a:t> ile </a:t>
            </a:r>
            <a:r>
              <a:rPr lang="tr-TR" sz="1200" u="sng" dirty="0" smtClean="0">
                <a:solidFill>
                  <a:srgbClr val="000000"/>
                </a:solidFill>
              </a:rPr>
              <a:t>GKD için aile öyküsü pozitif</a:t>
            </a:r>
            <a:r>
              <a:rPr lang="tr-TR" sz="1200" dirty="0" smtClean="0">
                <a:solidFill>
                  <a:srgbClr val="000000"/>
                </a:solidFill>
              </a:rPr>
              <a:t> olan kız bebeklere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u="sng" dirty="0" smtClean="0">
                <a:solidFill>
                  <a:srgbClr val="000000"/>
                </a:solidFill>
              </a:rPr>
              <a:t>altı haftalık </a:t>
            </a:r>
            <a:r>
              <a:rPr lang="tr-TR" sz="1200" dirty="0" smtClean="0">
                <a:solidFill>
                  <a:srgbClr val="000000"/>
                </a:solidFill>
              </a:rPr>
              <a:t>olduklarında </a:t>
            </a:r>
            <a:r>
              <a:rPr lang="tr-TR" sz="1200" u="sng" dirty="0" smtClean="0">
                <a:solidFill>
                  <a:srgbClr val="000000"/>
                </a:solidFill>
              </a:rPr>
              <a:t>kalça ultrasonografisi</a:t>
            </a:r>
            <a:r>
              <a:rPr lang="tr-TR" sz="1200" dirty="0" smtClean="0">
                <a:solidFill>
                  <a:srgbClr val="000000"/>
                </a:solidFill>
              </a:rPr>
              <a:t> ile tarama yapılmalıdır </a:t>
            </a:r>
            <a:r>
              <a:rPr lang="tr-TR" sz="1200" dirty="0" smtClean="0"/>
              <a:t/>
            </a:r>
            <a:br>
              <a:rPr lang="tr-TR" sz="1200" dirty="0" smtClean="0"/>
            </a:br>
            <a:r>
              <a:rPr lang="tr-TR" sz="1200" dirty="0" smtClean="0">
                <a:solidFill>
                  <a:srgbClr val="000000"/>
                </a:solidFill>
              </a:rPr>
              <a:t>(</a:t>
            </a:r>
            <a:r>
              <a:rPr lang="tr-TR" sz="1200" dirty="0" err="1" smtClean="0">
                <a:solidFill>
                  <a:srgbClr val="000000"/>
                </a:solidFill>
              </a:rPr>
              <a:t>Committee</a:t>
            </a:r>
            <a:r>
              <a:rPr lang="tr-TR" sz="1200" dirty="0" smtClean="0">
                <a:solidFill>
                  <a:srgbClr val="000000"/>
                </a:solidFill>
              </a:rPr>
              <a:t> on </a:t>
            </a:r>
            <a:r>
              <a:rPr lang="tr-TR" sz="1200" dirty="0" err="1" smtClean="0">
                <a:solidFill>
                  <a:srgbClr val="000000"/>
                </a:solidFill>
              </a:rPr>
              <a:t>Quality</a:t>
            </a:r>
            <a:r>
              <a:rPr lang="tr-TR" sz="1200" dirty="0" smtClean="0">
                <a:solidFill>
                  <a:srgbClr val="000000"/>
                </a:solidFill>
              </a:rPr>
              <a:t> </a:t>
            </a:r>
            <a:r>
              <a:rPr lang="tr-TR" sz="1200" dirty="0" err="1" smtClean="0">
                <a:solidFill>
                  <a:srgbClr val="000000"/>
                </a:solidFill>
              </a:rPr>
              <a:t>Improvement</a:t>
            </a:r>
            <a:r>
              <a:rPr lang="tr-TR" sz="1200" dirty="0" smtClean="0">
                <a:solidFill>
                  <a:srgbClr val="000000"/>
                </a:solidFill>
              </a:rPr>
              <a:t>, 2000; </a:t>
            </a:r>
            <a:r>
              <a:rPr lang="tr-TR" sz="1200" dirty="0" err="1" smtClean="0">
                <a:solidFill>
                  <a:srgbClr val="000000"/>
                </a:solidFill>
              </a:rPr>
              <a:t>Shipman</a:t>
            </a:r>
            <a:r>
              <a:rPr lang="tr-TR" sz="1200" dirty="0" smtClean="0">
                <a:solidFill>
                  <a:srgbClr val="000000"/>
                </a:solidFill>
              </a:rPr>
              <a:t> et al., 2006). </a:t>
            </a:r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57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/>
              <a:t>K vitaminin önerilen dozların üzerinde yapılmasının da kanama dâhil, yan etkileri olabileceği unutulmamalıdır. K vitamini preparatları karıştırılma olasılığı olan diğer ilaçlarla bir arada saklanmamalıdır. K vitamini ampullerinin isimleri, uygulanmadan önce iyi kontrol edilmelidir. Her bebek için ayrı ampul açılmalıdır. K vitamini ışıktan etkilendiği için kullanımdan hemen önce enjektöre çekilmeli, önceden hazırlanıp bekletilmemelidir.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A2F98-9A10-4467-9D57-88962A491D1A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5888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(Pozitif aile öyküsü, doğum öncesi </a:t>
            </a:r>
            <a:r>
              <a:rPr lang="tr-TR" dirty="0" err="1" smtClean="0"/>
              <a:t>makadi</a:t>
            </a:r>
            <a:r>
              <a:rPr lang="tr-TR" dirty="0" smtClean="0"/>
              <a:t> duruş ya da </a:t>
            </a:r>
            <a:r>
              <a:rPr lang="tr-TR" dirty="0" err="1" smtClean="0"/>
              <a:t>makadi</a:t>
            </a:r>
            <a:r>
              <a:rPr lang="tr-TR" dirty="0" smtClean="0"/>
              <a:t> doğum öyküsü, çoğul gebelik, </a:t>
            </a:r>
          </a:p>
          <a:p>
            <a:r>
              <a:rPr lang="tr-TR" dirty="0" err="1" smtClean="0"/>
              <a:t>oligohidroamniyoz</a:t>
            </a:r>
            <a:r>
              <a:rPr lang="tr-TR" dirty="0" smtClean="0"/>
              <a:t> öyküsü, </a:t>
            </a:r>
            <a:r>
              <a:rPr lang="tr-TR" dirty="0" err="1" smtClean="0"/>
              <a:t>tortikollis</a:t>
            </a:r>
            <a:r>
              <a:rPr lang="tr-TR" dirty="0" smtClean="0"/>
              <a:t> - </a:t>
            </a:r>
            <a:r>
              <a:rPr lang="tr-TR" dirty="0" err="1" smtClean="0"/>
              <a:t>metatarsus</a:t>
            </a:r>
            <a:r>
              <a:rPr lang="tr-TR" dirty="0" smtClean="0"/>
              <a:t> </a:t>
            </a:r>
            <a:r>
              <a:rPr lang="tr-TR" dirty="0" err="1" smtClean="0"/>
              <a:t>adduktus</a:t>
            </a:r>
            <a:r>
              <a:rPr lang="tr-TR" dirty="0" smtClean="0"/>
              <a:t> - pes </a:t>
            </a:r>
            <a:r>
              <a:rPr lang="tr-TR" dirty="0" err="1" smtClean="0"/>
              <a:t>kalkaneovalgus</a:t>
            </a:r>
            <a:r>
              <a:rPr lang="tr-TR" dirty="0" smtClean="0"/>
              <a:t> gibi eşlik eden </a:t>
            </a:r>
            <a:r>
              <a:rPr lang="tr-TR" dirty="0" err="1" smtClean="0"/>
              <a:t>deformitelerin</a:t>
            </a:r>
            <a:r>
              <a:rPr lang="tr-TR" dirty="0" smtClean="0"/>
              <a:t> varlığı, kundak uygulaması, ilk doğan </a:t>
            </a:r>
          </a:p>
          <a:p>
            <a:r>
              <a:rPr lang="tr-TR" dirty="0" smtClean="0"/>
              <a:t>kız çocukları, bebek kalçalarının </a:t>
            </a:r>
            <a:r>
              <a:rPr lang="tr-TR" dirty="0" err="1" smtClean="0"/>
              <a:t>ekstansiyon</a:t>
            </a:r>
            <a:r>
              <a:rPr lang="tr-TR" dirty="0" smtClean="0"/>
              <a:t> ve </a:t>
            </a:r>
            <a:r>
              <a:rPr lang="tr-TR" dirty="0" err="1" smtClean="0"/>
              <a:t>adduksiyona</a:t>
            </a:r>
            <a:r>
              <a:rPr lang="tr-TR" dirty="0" smtClean="0"/>
              <a:t> zorlandığı her </a:t>
            </a:r>
          </a:p>
          <a:p>
            <a:r>
              <a:rPr lang="tr-TR" dirty="0" smtClean="0"/>
              <a:t>durum) </a:t>
            </a:r>
          </a:p>
          <a:p>
            <a:r>
              <a:rPr lang="tr-TR" dirty="0" smtClean="0"/>
              <a:t>Tip 1 dışı tüm sonuçlar</a:t>
            </a:r>
            <a:r>
              <a:rPr lang="tr-TR" baseline="0" dirty="0" smtClean="0"/>
              <a:t> ortopedi ve travmatolojiye sevk edilir.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7460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Yenidoğan</a:t>
            </a:r>
            <a:r>
              <a:rPr lang="tr-TR" dirty="0" smtClean="0"/>
              <a:t> taraması için kan örneği ideal olarak doğumdan sonraki 3-5’inci günlerde alınmalıdır. </a:t>
            </a:r>
            <a:r>
              <a:rPr lang="tr-TR" dirty="0" err="1" smtClean="0"/>
              <a:t>Fenilketonüri</a:t>
            </a:r>
            <a:r>
              <a:rPr lang="tr-TR" dirty="0" smtClean="0"/>
              <a:t> taraması için bebeğin en az 48 saat beslenmiş olması gerekir </a:t>
            </a:r>
          </a:p>
          <a:p>
            <a:r>
              <a:rPr lang="tr-TR" dirty="0" smtClean="0"/>
              <a:t>Bebeğe kan değişimi yapılacaksa, değişim yapılmadan önce veya yapıldıktan sonra 48-72 saat beslenmeyi takiben kan alınmalı ve bu durum filtre kağıdı ile birlikte olan bilgi formunda belirtilmelidir Yoğun bakımda bulunan ve </a:t>
            </a:r>
            <a:r>
              <a:rPr lang="tr-TR" dirty="0" err="1" smtClean="0"/>
              <a:t>parenteral</a:t>
            </a:r>
            <a:r>
              <a:rPr lang="tr-TR" dirty="0" smtClean="0"/>
              <a:t> beslenen bebekler için oral beslenmeye geçtikten 48-72 saat sonra kanı alınarak gönderilmelidir</a:t>
            </a:r>
          </a:p>
          <a:p>
            <a:r>
              <a:rPr lang="tr-TR" dirty="0" smtClean="0"/>
              <a:t>KF hastalığı taramasında, tarama sonucunu etkilediğinden </a:t>
            </a:r>
            <a:r>
              <a:rPr lang="tr-TR" dirty="0" err="1" smtClean="0"/>
              <a:t>Mekonyum</a:t>
            </a:r>
            <a:r>
              <a:rPr lang="tr-TR" dirty="0" smtClean="0"/>
              <a:t> </a:t>
            </a:r>
            <a:r>
              <a:rPr lang="tr-TR" dirty="0" err="1" smtClean="0"/>
              <a:t>İleusu</a:t>
            </a:r>
            <a:r>
              <a:rPr lang="tr-TR" dirty="0" smtClean="0"/>
              <a:t> tespit edilmiş bebeklerde durum numune kâğıdına not olarak eklenmeli, ayrı bir zarf içinde laboratuvara gönderilmelidir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3853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495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Anne veya Bakım Verene Danışmanlık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Emzirme </a:t>
            </a:r>
          </a:p>
          <a:p>
            <a:r>
              <a:rPr lang="tr-TR" dirty="0" smtClean="0"/>
              <a:t>Göbek bakımı</a:t>
            </a:r>
          </a:p>
          <a:p>
            <a:r>
              <a:rPr lang="tr-TR" dirty="0" smtClean="0"/>
              <a:t>Bebek bakımı </a:t>
            </a:r>
          </a:p>
          <a:p>
            <a:r>
              <a:rPr lang="tr-TR" dirty="0" smtClean="0"/>
              <a:t>Bebekle sağlıklı iletişim  </a:t>
            </a:r>
          </a:p>
          <a:p>
            <a:r>
              <a:rPr lang="tr-TR" dirty="0" smtClean="0"/>
              <a:t>Uyku </a:t>
            </a:r>
          </a:p>
          <a:p>
            <a:r>
              <a:rPr lang="tr-TR" dirty="0" smtClean="0"/>
              <a:t>EI yıkama </a:t>
            </a:r>
          </a:p>
          <a:p>
            <a:r>
              <a:rPr lang="tr-TR" dirty="0" smtClean="0"/>
              <a:t>Kazalardan korunma </a:t>
            </a:r>
          </a:p>
          <a:p>
            <a:r>
              <a:rPr lang="tr-TR" dirty="0" smtClean="0"/>
              <a:t>Aşılamanın önemi ve hastalıklardan korunma</a:t>
            </a:r>
          </a:p>
          <a:p>
            <a:r>
              <a:rPr lang="tr-TR" dirty="0" smtClean="0"/>
              <a:t>Doktora hemen başvurmayı gerektiren durumlar (ateş, iyi emmeme, kusma, ishal, sarılık, uykuya meyil, </a:t>
            </a:r>
            <a:r>
              <a:rPr lang="tr-TR" dirty="0" err="1" smtClean="0"/>
              <a:t>vs</a:t>
            </a:r>
            <a:r>
              <a:rPr lang="tr-TR" dirty="0" smtClean="0"/>
              <a:t>)</a:t>
            </a:r>
          </a:p>
          <a:p>
            <a:r>
              <a:rPr lang="tr-TR" dirty="0" smtClean="0"/>
              <a:t>Aile planlaması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4731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cs typeface="Arial" panose="020B0604020202020204" pitchFamily="34" charset="0"/>
              </a:rPr>
              <a:t>Bebeğin emzirmenin başlangıcında gelen ön sütten ve emzirmenin sonlarına doğru gelen lipitten zengin son sütten yararlanabilmesi için emzirme süresinin en az 15 dakika olması gerekir</a:t>
            </a:r>
            <a:r>
              <a:rPr lang="tr-TR" sz="1200" b="1" dirty="0" smtClean="0">
                <a:cs typeface="Arial" panose="020B0604020202020204" pitchFamily="34" charset="0"/>
              </a:rPr>
              <a:t>.</a:t>
            </a:r>
            <a:r>
              <a:rPr lang="tr-TR" sz="1200" dirty="0" smtClean="0">
                <a:cs typeface="Arial" panose="020B0604020202020204" pitchFamily="34" charset="0"/>
              </a:rPr>
              <a:t>  İlk haftalarda bebek günde 8-12 kez emzirilmelidir</a:t>
            </a:r>
            <a:r>
              <a:rPr lang="tr-TR" sz="1200" dirty="0" smtClean="0">
                <a:cs typeface="Arial" panose="020B0604020202020204" pitchFamily="34" charset="0"/>
              </a:rPr>
              <a:t>.   </a:t>
            </a:r>
            <a:r>
              <a:rPr lang="tr-TR" sz="1200" dirty="0" smtClean="0">
                <a:cs typeface="Arial" panose="020B0604020202020204" pitchFamily="34" charset="0"/>
              </a:rPr>
              <a:t>Bebek her açlık belirtisi gösterdiğinde emzirilmelidir. Bebek 3 saatten fazla emmediğinde; açlık belirtileri olmaksızın emzirilmelidir</a:t>
            </a:r>
            <a:r>
              <a:rPr lang="tr-TR" sz="1200" dirty="0" smtClean="0">
                <a:cs typeface="Arial" panose="020B0604020202020204" pitchFamily="34" charset="0"/>
              </a:rPr>
              <a:t>.</a:t>
            </a:r>
            <a:endParaRPr lang="tr-TR" sz="1200" b="1" dirty="0" smtClean="0">
              <a:cs typeface="Arial" panose="020B0604020202020204" pitchFamily="34" charset="0"/>
            </a:endParaRPr>
          </a:p>
          <a:p>
            <a:r>
              <a:rPr lang="tr-TR" sz="1200" dirty="0" smtClean="0">
                <a:cs typeface="Arial" panose="020B0604020202020204" pitchFamily="34" charset="0"/>
              </a:rPr>
              <a:t>Tıbbi bir gerekçe olmadıkça </a:t>
            </a:r>
            <a:r>
              <a:rPr lang="tr-TR" sz="1200" dirty="0" err="1" smtClean="0">
                <a:cs typeface="Arial" panose="020B0604020202020204" pitchFamily="34" charset="0"/>
              </a:rPr>
              <a:t>yenidoğana</a:t>
            </a:r>
            <a:r>
              <a:rPr lang="tr-TR" sz="1200" dirty="0" smtClean="0">
                <a:cs typeface="Arial" panose="020B0604020202020204" pitchFamily="34" charset="0"/>
              </a:rPr>
              <a:t> anne sütü dışında herhangi bir yiyecek ya da içecek verilmemeli </a:t>
            </a:r>
          </a:p>
          <a:p>
            <a:r>
              <a:rPr lang="tr-TR" sz="1200" dirty="0" smtClean="0">
                <a:cs typeface="Arial" panose="020B0604020202020204" pitchFamily="34" charset="0"/>
              </a:rPr>
              <a:t>Anne ve bebeğin 24 saat aynı odada kalması </a:t>
            </a:r>
            <a:r>
              <a:rPr lang="tr-TR" sz="1200" dirty="0" smtClean="0">
                <a:cs typeface="Arial" panose="020B0604020202020204" pitchFamily="34" charset="0"/>
              </a:rPr>
              <a:t>sağlanmalı </a:t>
            </a:r>
            <a:endParaRPr lang="tr-TR" sz="1200" dirty="0" smtClean="0">
              <a:cs typeface="Arial" panose="020B0604020202020204" pitchFamily="34" charset="0"/>
            </a:endParaRPr>
          </a:p>
          <a:p>
            <a:r>
              <a:rPr lang="tr-TR" sz="1200" dirty="0" smtClean="0">
                <a:cs typeface="Arial" panose="020B0604020202020204" pitchFamily="34" charset="0"/>
              </a:rPr>
              <a:t>İsteğe bağlı emzirmenin özendirilmesi ve bebek her istediğinde emzirilmesi sağlanmalı </a:t>
            </a:r>
          </a:p>
          <a:p>
            <a:r>
              <a:rPr lang="tr-TR" sz="1200" dirty="0" smtClean="0">
                <a:cs typeface="Arial" panose="020B0604020202020204" pitchFamily="34" charset="0"/>
              </a:rPr>
              <a:t>Anne sütü ile beslenen bebeklere biberon ya da yalancı emzik verilmemeli</a:t>
            </a:r>
          </a:p>
          <a:p>
            <a:endParaRPr lang="tr-TR" sz="1200" b="1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54032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İlk </a:t>
            </a:r>
            <a:r>
              <a:rPr lang="en-US" sz="2000" dirty="0" err="1" smtClean="0"/>
              <a:t>haftadan</a:t>
            </a:r>
            <a:r>
              <a:rPr lang="en-US" sz="2000" dirty="0" smtClean="0"/>
              <a:t> </a:t>
            </a:r>
            <a:r>
              <a:rPr lang="en-US" sz="2000" dirty="0" err="1" smtClean="0"/>
              <a:t>itibaren</a:t>
            </a:r>
            <a:r>
              <a:rPr lang="en-US" sz="200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 smtClean="0"/>
              <a:t>Beslenme</a:t>
            </a:r>
            <a:r>
              <a:rPr lang="en-US" sz="2000" dirty="0" smtClean="0"/>
              <a:t> </a:t>
            </a:r>
            <a:r>
              <a:rPr lang="en-US" sz="2000" dirty="0" err="1" smtClean="0"/>
              <a:t>tarzı</a:t>
            </a:r>
            <a:r>
              <a:rPr lang="en-US" sz="2000" dirty="0" smtClean="0"/>
              <a:t> ne </a:t>
            </a:r>
            <a:r>
              <a:rPr lang="en-US" sz="2000" dirty="0" err="1" smtClean="0"/>
              <a:t>olursa</a:t>
            </a:r>
            <a:r>
              <a:rPr lang="en-US" sz="2000" dirty="0" smtClean="0"/>
              <a:t> </a:t>
            </a:r>
            <a:r>
              <a:rPr lang="en-US" sz="2000" dirty="0" err="1" smtClean="0"/>
              <a:t>olsun</a:t>
            </a:r>
            <a:r>
              <a:rPr lang="en-US" sz="2000" dirty="0" smtClean="0"/>
              <a:t> (</a:t>
            </a:r>
            <a:r>
              <a:rPr lang="en-US" sz="2000" dirty="0" err="1" smtClean="0"/>
              <a:t>Formüla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anne</a:t>
            </a:r>
            <a:r>
              <a:rPr lang="en-US" sz="2000" dirty="0" smtClean="0"/>
              <a:t> </a:t>
            </a:r>
            <a:r>
              <a:rPr lang="en-US" sz="2000" dirty="0" err="1" smtClean="0"/>
              <a:t>sütu</a:t>
            </a:r>
            <a:r>
              <a:rPr lang="en-US" sz="2000" dirty="0" smtClean="0"/>
              <a:t>̈ </a:t>
            </a:r>
            <a:r>
              <a:rPr lang="en-US" sz="2000" dirty="0" err="1" smtClean="0"/>
              <a:t>fark</a:t>
            </a:r>
            <a:r>
              <a:rPr lang="en-US" sz="2000" dirty="0" smtClean="0"/>
              <a:t> </a:t>
            </a:r>
            <a:r>
              <a:rPr lang="en-US" sz="2000" dirty="0" err="1" smtClean="0"/>
              <a:t>etmez</a:t>
            </a:r>
            <a:r>
              <a:rPr lang="en-US" sz="2000" dirty="0" smtClean="0"/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En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yaşına</a:t>
            </a:r>
            <a:r>
              <a:rPr lang="en-US" sz="2000" dirty="0" smtClean="0"/>
              <a:t> </a:t>
            </a:r>
            <a:r>
              <a:rPr lang="en-US" sz="2000" dirty="0" err="1" smtClean="0"/>
              <a:t>kadar</a:t>
            </a:r>
            <a:r>
              <a:rPr lang="en-US" sz="2000" dirty="0" smtClean="0"/>
              <a:t>, </a:t>
            </a:r>
            <a:r>
              <a:rPr lang="en-US" sz="2000" dirty="0" err="1" smtClean="0"/>
              <a:t>tercihen</a:t>
            </a:r>
            <a:r>
              <a:rPr lang="en-US" sz="2000" dirty="0" smtClean="0"/>
              <a:t> 3 </a:t>
            </a:r>
            <a:r>
              <a:rPr lang="en-US" sz="2000" dirty="0" err="1" smtClean="0"/>
              <a:t>yaşına</a:t>
            </a:r>
            <a:r>
              <a:rPr lang="en-US" sz="2000" dirty="0" smtClean="0"/>
              <a:t> </a:t>
            </a:r>
            <a:r>
              <a:rPr lang="en-US" sz="2000" dirty="0" err="1" smtClean="0"/>
              <a:t>kadar</a:t>
            </a:r>
            <a:r>
              <a:rPr lang="en-US" sz="200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400 </a:t>
            </a:r>
            <a:r>
              <a:rPr lang="en-US" sz="2000" dirty="0" err="1" smtClean="0"/>
              <a:t>ünite</a:t>
            </a:r>
            <a:r>
              <a:rPr lang="en-US" sz="2000" dirty="0" smtClean="0"/>
              <a:t>/</a:t>
            </a:r>
            <a:r>
              <a:rPr lang="en-US" sz="2000" dirty="0" err="1" smtClean="0"/>
              <a:t>gün</a:t>
            </a:r>
            <a:r>
              <a:rPr lang="en-US" sz="2000" dirty="0" smtClean="0"/>
              <a:t> D </a:t>
            </a:r>
            <a:r>
              <a:rPr lang="en-US" sz="2000" dirty="0" err="1" smtClean="0"/>
              <a:t>vitamini</a:t>
            </a:r>
            <a:r>
              <a:rPr lang="en-US" sz="2000" dirty="0" smtClean="0"/>
              <a:t> (</a:t>
            </a:r>
            <a:r>
              <a:rPr lang="en-US" sz="2000" dirty="0" err="1" smtClean="0"/>
              <a:t>günde</a:t>
            </a:r>
            <a:r>
              <a:rPr lang="en-US" sz="2000" dirty="0" smtClean="0"/>
              <a:t> 3 </a:t>
            </a:r>
            <a:r>
              <a:rPr lang="en-US" sz="2000" dirty="0" err="1" smtClean="0"/>
              <a:t>damla</a:t>
            </a:r>
            <a:r>
              <a:rPr lang="en-US" sz="2000" dirty="0" smtClean="0"/>
              <a:t> D </a:t>
            </a:r>
            <a:r>
              <a:rPr lang="en-US" sz="2000" dirty="0" err="1" smtClean="0"/>
              <a:t>vitamini</a:t>
            </a:r>
            <a:r>
              <a:rPr lang="en-US" sz="2000" dirty="0" smtClean="0"/>
              <a:t>) </a:t>
            </a:r>
            <a:r>
              <a:rPr lang="en-US" sz="2000" dirty="0" err="1" smtClean="0"/>
              <a:t>yıl</a:t>
            </a:r>
            <a:r>
              <a:rPr lang="en-US" sz="2000" dirty="0" smtClean="0"/>
              <a:t> </a:t>
            </a:r>
            <a:r>
              <a:rPr lang="en-US" sz="2000" dirty="0" err="1" smtClean="0"/>
              <a:t>boyunca</a:t>
            </a:r>
            <a:r>
              <a:rPr lang="en-US" sz="2000" dirty="0" smtClean="0"/>
              <a:t> </a:t>
            </a:r>
            <a:r>
              <a:rPr lang="en-US" sz="2000" dirty="0" err="1" smtClean="0"/>
              <a:t>sürekli</a:t>
            </a:r>
            <a:r>
              <a:rPr lang="en-US" sz="2000" dirty="0" smtClean="0"/>
              <a:t> </a:t>
            </a:r>
            <a:r>
              <a:rPr lang="en-US" sz="2000" dirty="0" err="1" smtClean="0"/>
              <a:t>verilmeli</a:t>
            </a:r>
            <a:endParaRPr lang="en-US" sz="2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09933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Sarılık, bebeğin </a:t>
            </a:r>
            <a:r>
              <a:rPr lang="tr-TR" dirty="0" err="1" smtClean="0"/>
              <a:t>bilirübin</a:t>
            </a:r>
            <a:r>
              <a:rPr lang="tr-TR" dirty="0" smtClean="0"/>
              <a:t> düzeyi 5- 10 mg/</a:t>
            </a:r>
            <a:r>
              <a:rPr lang="tr-TR" dirty="0" err="1" smtClean="0"/>
              <a:t>dl;ye</a:t>
            </a:r>
            <a:r>
              <a:rPr lang="tr-TR" dirty="0" smtClean="0"/>
              <a:t> ulaştığında (erişkinlerde 2-3 mg/dl) fizik muayenede görülür hale </a:t>
            </a:r>
            <a:r>
              <a:rPr lang="tr-TR" dirty="0" err="1" smtClean="0"/>
              <a:t>gelir</a:t>
            </a:r>
            <a:r>
              <a:rPr lang="tr-TR" sz="1200" dirty="0" err="1" smtClean="0"/>
              <a:t>Total</a:t>
            </a:r>
            <a:r>
              <a:rPr lang="tr-TR" sz="1200" dirty="0" smtClean="0"/>
              <a:t> </a:t>
            </a:r>
            <a:r>
              <a:rPr lang="tr-TR" sz="1200" dirty="0" err="1" smtClean="0"/>
              <a:t>bilirubin</a:t>
            </a:r>
            <a:r>
              <a:rPr lang="tr-TR" sz="1200" dirty="0" smtClean="0"/>
              <a:t> ölç. </a:t>
            </a:r>
          </a:p>
          <a:p>
            <a:r>
              <a:rPr lang="tr-TR" sz="1200" dirty="0" smtClean="0"/>
              <a:t>Sağlıklı, </a:t>
            </a:r>
            <a:r>
              <a:rPr lang="tr-TR" sz="1200" dirty="0" err="1" smtClean="0"/>
              <a:t>term</a:t>
            </a:r>
            <a:r>
              <a:rPr lang="tr-TR" sz="1200" dirty="0" smtClean="0"/>
              <a:t> bebeklerin% 60’ında, </a:t>
            </a:r>
            <a:r>
              <a:rPr lang="tr-TR" sz="1200" dirty="0" err="1" smtClean="0"/>
              <a:t>preterm</a:t>
            </a:r>
            <a:r>
              <a:rPr lang="tr-TR" sz="1200" dirty="0" smtClean="0"/>
              <a:t> bebeklerin % 80’inde sarılık. </a:t>
            </a:r>
            <a:r>
              <a:rPr lang="tr-TR" sz="1200" dirty="0" err="1" smtClean="0"/>
              <a:t>Yenidoğan</a:t>
            </a:r>
            <a:r>
              <a:rPr lang="tr-TR" sz="1200" dirty="0" smtClean="0"/>
              <a:t> bebeklerde görülen sarılıkların çoğu fizyolojik sarılıktır.</a:t>
            </a:r>
          </a:p>
          <a:p>
            <a:r>
              <a:rPr lang="tr-TR" sz="1200" dirty="0" err="1" smtClean="0"/>
              <a:t>Postnatal</a:t>
            </a:r>
            <a:r>
              <a:rPr lang="tr-TR" sz="1200" dirty="0" smtClean="0"/>
              <a:t> ilk 24 saat içinde görülen sarılık her zaman patolojiktir. Ayrıca </a:t>
            </a:r>
            <a:r>
              <a:rPr lang="tr-TR" dirty="0" err="1" smtClean="0"/>
              <a:t>bilirübin</a:t>
            </a:r>
            <a:r>
              <a:rPr lang="tr-TR" dirty="0" smtClean="0"/>
              <a:t> düzeyinin 0.5 mg/dl/</a:t>
            </a:r>
            <a:r>
              <a:rPr lang="tr-TR" dirty="0" err="1" smtClean="0"/>
              <a:t>saat'ten</a:t>
            </a:r>
            <a:r>
              <a:rPr lang="tr-TR" dirty="0" smtClean="0"/>
              <a:t> daha hızlı artması, </a:t>
            </a:r>
          </a:p>
          <a:p>
            <a:r>
              <a:rPr lang="tr-TR" dirty="0" smtClean="0"/>
              <a:t>zamanında doğan bebeklerde 1.3 mg/</a:t>
            </a:r>
            <a:r>
              <a:rPr lang="tr-TR" dirty="0" err="1" smtClean="0"/>
              <a:t>dl;yi</a:t>
            </a:r>
            <a:r>
              <a:rPr lang="tr-TR" dirty="0" smtClean="0"/>
              <a:t> aşan tepe </a:t>
            </a:r>
            <a:r>
              <a:rPr lang="tr-TR" dirty="0" err="1" smtClean="0"/>
              <a:t>bilirübin</a:t>
            </a:r>
            <a:r>
              <a:rPr lang="tr-TR" dirty="0" smtClean="0"/>
              <a:t> düzeyi, direk </a:t>
            </a:r>
            <a:r>
              <a:rPr lang="tr-TR" dirty="0" err="1" smtClean="0"/>
              <a:t>bilirübin</a:t>
            </a:r>
            <a:r>
              <a:rPr lang="tr-TR" dirty="0" smtClean="0"/>
              <a:t> miktarının 1.5 mg/dl olması, </a:t>
            </a:r>
            <a:r>
              <a:rPr lang="tr-TR" dirty="0" err="1" smtClean="0"/>
              <a:t>hepatosplenomegali</a:t>
            </a:r>
            <a:r>
              <a:rPr lang="tr-TR" dirty="0" smtClean="0"/>
              <a:t> ve anemi olması da sarılığın patolojik</a:t>
            </a:r>
            <a:r>
              <a:rPr lang="tr-TR" baseline="0" dirty="0" smtClean="0"/>
              <a:t> olduğunu gösterir. </a:t>
            </a:r>
            <a:endParaRPr lang="tr-TR" dirty="0" smtClean="0"/>
          </a:p>
          <a:p>
            <a:r>
              <a:rPr lang="tr-TR" sz="1200" dirty="0" err="1" smtClean="0"/>
              <a:t>Sarılıklı</a:t>
            </a:r>
            <a:r>
              <a:rPr lang="tr-TR" sz="1200" dirty="0" smtClean="0"/>
              <a:t> bebekte letarji, emmede bozulma, vücut ısının düzensizliği eşlik eden enfeksiyonu akla getirir. Mümkünse </a:t>
            </a:r>
            <a:r>
              <a:rPr lang="tr-TR" sz="1200" dirty="0" err="1" smtClean="0"/>
              <a:t>bilirubin</a:t>
            </a:r>
            <a:r>
              <a:rPr lang="tr-TR" sz="1200" dirty="0" smtClean="0"/>
              <a:t> değeri ölçülmeli veya bir üst basamağa sevk edilmelidir.</a:t>
            </a:r>
          </a:p>
          <a:p>
            <a:endParaRPr lang="tr-TR" sz="120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7149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Zamanında doğmuş bebeklerde yaşamın ilk gününde 5 mg/dl den daha yüksek, daha sonraki günlerde 13 mg/dl den daha yüksek </a:t>
            </a:r>
            <a:r>
              <a:rPr lang="tr-TR" dirty="0" err="1" smtClean="0"/>
              <a:t>bilirübin</a:t>
            </a:r>
            <a:r>
              <a:rPr lang="tr-TR" dirty="0" smtClean="0"/>
              <a:t> saptandığında : direk ve </a:t>
            </a:r>
            <a:r>
              <a:rPr lang="tr-TR" dirty="0" err="1" smtClean="0"/>
              <a:t>indirek</a:t>
            </a:r>
            <a:r>
              <a:rPr lang="tr-TR" dirty="0" smtClean="0"/>
              <a:t> </a:t>
            </a:r>
            <a:r>
              <a:rPr lang="tr-TR" dirty="0" err="1" smtClean="0"/>
              <a:t>bilirübin</a:t>
            </a:r>
            <a:r>
              <a:rPr lang="tr-TR" dirty="0" smtClean="0"/>
              <a:t> düzeyleri, kan grubu ve </a:t>
            </a:r>
            <a:r>
              <a:rPr lang="tr-TR" dirty="0" err="1" smtClean="0"/>
              <a:t>Rh</a:t>
            </a:r>
            <a:r>
              <a:rPr lang="tr-TR" dirty="0" smtClean="0"/>
              <a:t>, </a:t>
            </a:r>
            <a:r>
              <a:rPr lang="tr-TR" dirty="0" err="1" smtClean="0"/>
              <a:t>Coombs</a:t>
            </a:r>
            <a:r>
              <a:rPr lang="tr-TR" dirty="0" smtClean="0"/>
              <a:t> testi, tam kan sayımı, kan yayması ve </a:t>
            </a:r>
            <a:r>
              <a:rPr lang="tr-TR" dirty="0" err="1" smtClean="0"/>
              <a:t>retikülosit</a:t>
            </a:r>
            <a:r>
              <a:rPr lang="tr-TR" dirty="0" smtClean="0"/>
              <a:t> sayısına bakılmalıdır.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89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85871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3341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260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%.0.5 </a:t>
            </a:r>
            <a:r>
              <a:rPr lang="tr-TR" dirty="0" err="1"/>
              <a:t>lik</a:t>
            </a:r>
            <a:r>
              <a:rPr lang="tr-TR" dirty="0"/>
              <a:t> gümüş nitrat(AgNO3)  </a:t>
            </a:r>
            <a:r>
              <a:rPr lang="tr-TR" dirty="0" err="1"/>
              <a:t>proflaksi</a:t>
            </a:r>
            <a:r>
              <a:rPr lang="tr-TR" dirty="0"/>
              <a:t> uygulamasından çıkarılmıştır.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A2F98-9A10-4467-9D57-88962A491D1A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94434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err="1" smtClean="0"/>
              <a:t>Hemoliz</a:t>
            </a:r>
            <a:r>
              <a:rPr lang="tr-TR" sz="1200" dirty="0" smtClean="0"/>
              <a:t> bulguları, </a:t>
            </a:r>
            <a:r>
              <a:rPr lang="tr-TR" sz="1200" dirty="0" err="1" smtClean="0"/>
              <a:t>hemolitik</a:t>
            </a:r>
            <a:r>
              <a:rPr lang="tr-TR" sz="1200" dirty="0" smtClean="0"/>
              <a:t> olmayan </a:t>
            </a:r>
            <a:r>
              <a:rPr lang="tr-TR" sz="1200" dirty="0" err="1" smtClean="0"/>
              <a:t>indirek</a:t>
            </a:r>
            <a:r>
              <a:rPr lang="tr-TR" sz="1200" dirty="0" smtClean="0"/>
              <a:t> </a:t>
            </a:r>
            <a:r>
              <a:rPr lang="tr-TR" sz="1200" dirty="0" err="1" smtClean="0"/>
              <a:t>hiperbilirübineminin</a:t>
            </a:r>
            <a:r>
              <a:rPr lang="tr-TR" sz="1200" dirty="0" smtClean="0"/>
              <a:t> sık ve nadir görülen nedenleri yoksa tanı ya </a:t>
            </a:r>
            <a:r>
              <a:rPr lang="tr-TR" sz="1200" dirty="0" err="1" smtClean="0"/>
              <a:t>fızyolojik</a:t>
            </a:r>
            <a:r>
              <a:rPr lang="tr-TR" sz="1200" dirty="0" smtClean="0"/>
              <a:t> sarılık ya da anne sütü sarılığıdır. </a:t>
            </a:r>
          </a:p>
          <a:p>
            <a:r>
              <a:rPr lang="tr-TR" sz="1200" dirty="0" smtClean="0"/>
              <a:t>Yaşamın ilk iki haftasından daha uzun süren sarılık patolojiktir ve direk </a:t>
            </a:r>
            <a:r>
              <a:rPr lang="tr-TR" sz="1200" dirty="0" err="1" smtClean="0"/>
              <a:t>hiperbilirübinemiyi</a:t>
            </a:r>
            <a:r>
              <a:rPr lang="tr-TR" sz="1200" dirty="0" smtClean="0"/>
              <a:t>  düşündürür.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9502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cs typeface="Arial" panose="020B0604020202020204" pitchFamily="34" charset="0"/>
              </a:rPr>
              <a:t>Normal </a:t>
            </a:r>
            <a:r>
              <a:rPr lang="tr-TR" sz="1200" dirty="0" err="1" smtClean="0">
                <a:cs typeface="Arial" panose="020B0604020202020204" pitchFamily="34" charset="0"/>
              </a:rPr>
              <a:t>yenidoğan</a:t>
            </a:r>
            <a:r>
              <a:rPr lang="tr-TR" sz="1200" dirty="0" smtClean="0">
                <a:cs typeface="Arial" panose="020B0604020202020204" pitchFamily="34" charset="0"/>
              </a:rPr>
              <a:t> vücut ağırlığı 2500-4000 gr arasındadır. İlk 3-5 gün içinde %5-10 ağırlık kaybı normaldir</a:t>
            </a:r>
            <a:r>
              <a:rPr lang="tr-TR" sz="1200" b="1" dirty="0" smtClean="0">
                <a:cs typeface="Arial" panose="020B0604020202020204" pitchFamily="34" charset="0"/>
              </a:rPr>
              <a:t>.</a:t>
            </a:r>
            <a:r>
              <a:rPr lang="tr-TR" sz="1200" dirty="0" smtClean="0">
                <a:cs typeface="Arial" panose="020B0604020202020204" pitchFamily="34" charset="0"/>
              </a:rPr>
              <a:t> Bu kayıp 7-10. günün sonunda tekrar geri kazanılır. Bundan sonra normal </a:t>
            </a:r>
            <a:r>
              <a:rPr lang="tr-TR" sz="1200" dirty="0" err="1" smtClean="0">
                <a:cs typeface="Arial" panose="020B0604020202020204" pitchFamily="34" charset="0"/>
              </a:rPr>
              <a:t>yenidoğan</a:t>
            </a:r>
            <a:r>
              <a:rPr lang="tr-TR" sz="1200" dirty="0" smtClean="0">
                <a:cs typeface="Arial" panose="020B0604020202020204" pitchFamily="34" charset="0"/>
              </a:rPr>
              <a:t> günde ortalama 20-30 gr ağırlık alır. Normal </a:t>
            </a:r>
            <a:r>
              <a:rPr lang="tr-TR" sz="1200" dirty="0" err="1" smtClean="0">
                <a:cs typeface="Arial" panose="020B0604020202020204" pitchFamily="34" charset="0"/>
              </a:rPr>
              <a:t>yenidoğan</a:t>
            </a:r>
            <a:r>
              <a:rPr lang="tr-TR" sz="1200" dirty="0" smtClean="0">
                <a:cs typeface="Arial" panose="020B0604020202020204" pitchFamily="34" charset="0"/>
              </a:rPr>
              <a:t> boyu ortalama 48-52cm’dir. İlk ayda yaklaşık 2.5-3.5 cm artış olur. Normal </a:t>
            </a:r>
            <a:r>
              <a:rPr lang="tr-TR" sz="1200" dirty="0" err="1" smtClean="0">
                <a:cs typeface="Arial" panose="020B0604020202020204" pitchFamily="34" charset="0"/>
              </a:rPr>
              <a:t>yenidoğan</a:t>
            </a:r>
            <a:r>
              <a:rPr lang="tr-TR" sz="1200" dirty="0" smtClean="0">
                <a:cs typeface="Arial" panose="020B0604020202020204" pitchFamily="34" charset="0"/>
              </a:rPr>
              <a:t> 12-18 saat uyur, uyku </a:t>
            </a:r>
            <a:r>
              <a:rPr lang="tr-TR" sz="1200" dirty="0" err="1" smtClean="0">
                <a:cs typeface="Arial" panose="020B0604020202020204" pitchFamily="34" charset="0"/>
              </a:rPr>
              <a:t>paterni</a:t>
            </a:r>
            <a:r>
              <a:rPr lang="tr-TR" sz="1200" dirty="0" smtClean="0">
                <a:cs typeface="Arial" panose="020B0604020202020204" pitchFamily="34" charset="0"/>
              </a:rPr>
              <a:t> değişkenlik gösterir .</a:t>
            </a:r>
          </a:p>
          <a:p>
            <a:r>
              <a:rPr lang="tr-TR" sz="1200" dirty="0" err="1" smtClean="0">
                <a:cs typeface="Arial" panose="020B0604020202020204" pitchFamily="34" charset="0"/>
              </a:rPr>
              <a:t>Yenidoğanın</a:t>
            </a:r>
            <a:r>
              <a:rPr lang="tr-TR" sz="1200" dirty="0" smtClean="0">
                <a:cs typeface="Arial" panose="020B0604020202020204" pitchFamily="34" charset="0"/>
              </a:rPr>
              <a:t> ilk idrar çıkışı 12-24 saat içinde olmalıdır. İlk  dışkılamasını doğumdan sonraki 48 saat içinde çıkarmalıdır. Rengi koyu yeşil, siyah ve yapışkandır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446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smtClean="0">
                <a:cs typeface="Arial" panose="020B0604020202020204" pitchFamily="34" charset="0"/>
              </a:rPr>
              <a:t>Normal </a:t>
            </a:r>
            <a:r>
              <a:rPr lang="tr-TR" sz="1200" dirty="0" err="1" smtClean="0">
                <a:cs typeface="Arial" panose="020B0604020202020204" pitchFamily="34" charset="0"/>
              </a:rPr>
              <a:t>yenidoğan</a:t>
            </a:r>
            <a:r>
              <a:rPr lang="tr-TR" sz="1200" dirty="0" smtClean="0">
                <a:cs typeface="Arial" panose="020B0604020202020204" pitchFamily="34" charset="0"/>
              </a:rPr>
              <a:t> 12-18 saat uyur, uyku </a:t>
            </a:r>
            <a:r>
              <a:rPr lang="tr-TR" sz="1200" dirty="0" err="1" smtClean="0">
                <a:cs typeface="Arial" panose="020B0604020202020204" pitchFamily="34" charset="0"/>
              </a:rPr>
              <a:t>paterni</a:t>
            </a:r>
            <a:r>
              <a:rPr lang="tr-TR" sz="1200" dirty="0" smtClean="0">
                <a:cs typeface="Arial" panose="020B0604020202020204" pitchFamily="34" charset="0"/>
              </a:rPr>
              <a:t> değişkenlik gösterir </a:t>
            </a:r>
          </a:p>
          <a:p>
            <a:endParaRPr lang="tr-TR" sz="1200" dirty="0" smtClean="0">
              <a:cs typeface="Arial" panose="020B0604020202020204" pitchFamily="34" charset="0"/>
            </a:endParaRPr>
          </a:p>
          <a:p>
            <a:r>
              <a:rPr lang="tr-TR" sz="1200" dirty="0" err="1" smtClean="0">
                <a:cs typeface="Arial" panose="020B0604020202020204" pitchFamily="34" charset="0"/>
              </a:rPr>
              <a:t>Yenidoğanın</a:t>
            </a:r>
            <a:r>
              <a:rPr lang="tr-TR" sz="1200" dirty="0" smtClean="0">
                <a:cs typeface="Arial" panose="020B0604020202020204" pitchFamily="34" charset="0"/>
              </a:rPr>
              <a:t> ilk idrar çıkışı 12-24 saat içinde olmalıdır. İlk  dışkılamasını doğumdan sonraki 48 saat içinde çıkarmalıdır. Rengi koyu yeşil, siyah ve yapışkandır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A1DF5-EE0A-4019-B706-C1CAF7DEE116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44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t>13.12.2022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30/14/07/301407725eddd39b6a5b94532d31b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464150" cy="688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şlık 3">
            <a:extLst>
              <a:ext uri="{FF2B5EF4-FFF2-40B4-BE49-F238E27FC236}">
                <a16:creationId xmlns="" xmlns:a16="http://schemas.microsoft.com/office/drawing/2014/main" id="{56923869-ED70-784F-B069-290EA3EE0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4435631"/>
            <a:ext cx="7772400" cy="1452161"/>
          </a:xfrm>
        </p:spPr>
        <p:txBody>
          <a:bodyPr/>
          <a:lstStyle/>
          <a:p>
            <a:r>
              <a:rPr lang="tr-TR" dirty="0"/>
              <a:t>YENİDOĞAN </a:t>
            </a:r>
            <a:br>
              <a:rPr lang="tr-TR" dirty="0"/>
            </a:br>
            <a:r>
              <a:rPr lang="tr-TR" dirty="0"/>
              <a:t>İZLEM VE MUAYENESİ</a:t>
            </a:r>
          </a:p>
        </p:txBody>
      </p:sp>
      <p:sp>
        <p:nvSpPr>
          <p:cNvPr id="5" name="Alt Başlık 4">
            <a:extLst>
              <a:ext uri="{FF2B5EF4-FFF2-40B4-BE49-F238E27FC236}">
                <a16:creationId xmlns="" xmlns:a16="http://schemas.microsoft.com/office/drawing/2014/main" id="{4BE95B28-0E16-FC47-A760-DB57E0838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1800" y="5910451"/>
            <a:ext cx="6858000" cy="947549"/>
          </a:xfrm>
        </p:spPr>
        <p:txBody>
          <a:bodyPr>
            <a:normAutofit fontScale="25000" lnSpcReduction="20000"/>
          </a:bodyPr>
          <a:lstStyle/>
          <a:p>
            <a:endParaRPr lang="tr-TR" b="1" dirty="0">
              <a:solidFill>
                <a:schemeClr val="tx1"/>
              </a:solidFill>
            </a:endParaRPr>
          </a:p>
          <a:p>
            <a:endParaRPr lang="tr-TR" b="1" dirty="0">
              <a:solidFill>
                <a:schemeClr val="tx1"/>
              </a:solidFill>
            </a:endParaRPr>
          </a:p>
          <a:p>
            <a:r>
              <a:rPr lang="tr-TR" b="1" dirty="0">
                <a:solidFill>
                  <a:schemeClr val="tx1"/>
                </a:solidFill>
              </a:rPr>
              <a:t>        </a:t>
            </a:r>
            <a:r>
              <a:rPr lang="tr-TR" sz="5550" b="1" dirty="0">
                <a:solidFill>
                  <a:schemeClr val="tx1"/>
                </a:solidFill>
              </a:rPr>
              <a:t> 			</a:t>
            </a:r>
            <a:r>
              <a:rPr lang="tr-TR" sz="5550" b="1" dirty="0" err="1">
                <a:solidFill>
                  <a:schemeClr val="tx1"/>
                </a:solidFill>
              </a:rPr>
              <a:t>Araş</a:t>
            </a:r>
            <a:r>
              <a:rPr lang="tr-TR" sz="5550" b="1" dirty="0">
                <a:solidFill>
                  <a:schemeClr val="tx1"/>
                </a:solidFill>
              </a:rPr>
              <a:t>. Gör. Dr. Merve Sinem Yeniay</a:t>
            </a:r>
          </a:p>
          <a:p>
            <a:r>
              <a:rPr lang="tr-TR" sz="5550" b="1" dirty="0">
                <a:solidFill>
                  <a:schemeClr val="tx1"/>
                </a:solidFill>
              </a:rPr>
              <a:t>                                                      KTÜ AİLE HEKİMLİĞİ ANABİLİM DALI </a:t>
            </a:r>
          </a:p>
          <a:p>
            <a:r>
              <a:rPr lang="tr-TR" sz="5550" b="1" dirty="0">
                <a:solidFill>
                  <a:schemeClr val="tx1"/>
                </a:solidFill>
              </a:rPr>
              <a:t>                13 Aralık 2022</a:t>
            </a:r>
          </a:p>
        </p:txBody>
      </p:sp>
    </p:spTree>
    <p:extLst>
      <p:ext uri="{BB962C8B-B14F-4D97-AF65-F5344CB8AC3E}">
        <p14:creationId xmlns:p14="http://schemas.microsoft.com/office/powerpoint/2010/main" val="10128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Doğum Odası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cs typeface="Arial" panose="020B0604020202020204" pitchFamily="34" charset="0"/>
              </a:rPr>
              <a:t>Bebek doğar </a:t>
            </a:r>
            <a:r>
              <a:rPr lang="tr-TR" sz="2000" dirty="0" smtClean="0">
                <a:cs typeface="Arial" panose="020B0604020202020204" pitchFamily="34" charset="0"/>
              </a:rPr>
              <a:t>doğmaz &gt;&gt;&gt; </a:t>
            </a:r>
            <a:r>
              <a:rPr lang="tr-TR" sz="2000" dirty="0" err="1" smtClean="0">
                <a:cs typeface="Arial" panose="020B0604020202020204" pitchFamily="34" charset="0"/>
              </a:rPr>
              <a:t>radyant</a:t>
            </a:r>
            <a:r>
              <a:rPr lang="tr-TR" sz="2000" dirty="0" smtClean="0">
                <a:cs typeface="Arial" panose="020B0604020202020204" pitchFamily="34" charset="0"/>
              </a:rPr>
              <a:t> </a:t>
            </a:r>
            <a:r>
              <a:rPr lang="tr-TR" sz="2000" dirty="0">
                <a:cs typeface="Arial" panose="020B0604020202020204" pitchFamily="34" charset="0"/>
              </a:rPr>
              <a:t>ısıtıcı </a:t>
            </a:r>
            <a:r>
              <a:rPr lang="tr-TR" sz="2000" b="1" dirty="0" smtClean="0">
                <a:cs typeface="Arial" panose="020B0604020202020204" pitchFamily="34" charset="0"/>
              </a:rPr>
              <a:t> </a:t>
            </a:r>
            <a:endParaRPr lang="tr-TR" sz="2000" b="1" dirty="0">
              <a:cs typeface="Arial" panose="020B0604020202020204" pitchFamily="34" charset="0"/>
            </a:endParaRP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Nabız, solunum ve </a:t>
            </a:r>
            <a:r>
              <a:rPr lang="tr-TR" sz="2000" dirty="0" err="1" smtClean="0">
                <a:cs typeface="Arial" panose="020B0604020202020204" pitchFamily="34" charset="0"/>
              </a:rPr>
              <a:t>oksijenizasyon</a:t>
            </a:r>
            <a:endParaRPr lang="tr-TR" sz="2000" dirty="0" smtClean="0">
              <a:cs typeface="Arial" panose="020B0604020202020204" pitchFamily="34" charset="0"/>
            </a:endParaRP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Genel muayene, </a:t>
            </a:r>
            <a:r>
              <a:rPr lang="tr-TR" sz="2000" dirty="0" err="1" smtClean="0">
                <a:cs typeface="Arial" panose="020B0604020202020204" pitchFamily="34" charset="0"/>
              </a:rPr>
              <a:t>major</a:t>
            </a:r>
            <a:r>
              <a:rPr lang="tr-TR" sz="2000" dirty="0" smtClean="0">
                <a:cs typeface="Arial" panose="020B0604020202020204" pitchFamily="34" charset="0"/>
              </a:rPr>
              <a:t> doğumsal anomali??? </a:t>
            </a:r>
            <a:endParaRPr lang="tr-TR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2000" dirty="0" smtClean="0">
                <a:cs typeface="Arial" panose="020B0604020202020204" pitchFamily="34" charset="0"/>
              </a:rPr>
              <a:t>(</a:t>
            </a:r>
            <a:r>
              <a:rPr lang="tr-TR" sz="2000" dirty="0" err="1"/>
              <a:t>Term</a:t>
            </a:r>
            <a:r>
              <a:rPr lang="tr-TR" sz="2000" dirty="0"/>
              <a:t> doğum, kas </a:t>
            </a:r>
            <a:r>
              <a:rPr lang="tr-TR" sz="2000" dirty="0" err="1"/>
              <a:t>tonusu</a:t>
            </a:r>
            <a:r>
              <a:rPr lang="tr-TR" sz="2000" dirty="0"/>
              <a:t> iyi , solunum var veya ağlıyor : Annede </a:t>
            </a:r>
            <a:r>
              <a:rPr lang="tr-TR" sz="2000" dirty="0" smtClean="0"/>
              <a:t>kalsın)</a:t>
            </a:r>
            <a:endParaRPr lang="tr-TR" sz="2000" dirty="0">
              <a:cs typeface="Arial" panose="020B0604020202020204" pitchFamily="34" charset="0"/>
            </a:endParaRPr>
          </a:p>
          <a:p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EMZİRME!!!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endParaRPr lang="tr-TR" sz="2000" dirty="0">
              <a:cs typeface="Arial" panose="020B0604020202020204" pitchFamily="34" charset="0"/>
            </a:endParaRPr>
          </a:p>
          <a:p>
            <a:pPr lvl="1"/>
            <a:endParaRPr lang="tr-TR" sz="2000" b="1" i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Apgar</a:t>
            </a:r>
            <a:r>
              <a:rPr lang="tr-TR" sz="2000" dirty="0" smtClean="0"/>
              <a:t> skoru </a:t>
            </a:r>
            <a:r>
              <a:rPr lang="tr-TR" sz="2000" dirty="0" err="1" smtClean="0"/>
              <a:t>yenidoğanın</a:t>
            </a:r>
            <a:r>
              <a:rPr lang="tr-TR" sz="2000" dirty="0" smtClean="0"/>
              <a:t> doğumdan hemen sonraki durumunu gösterir. </a:t>
            </a:r>
          </a:p>
          <a:p>
            <a:endParaRPr lang="tr-TR" sz="2000" dirty="0" smtClean="0">
              <a:solidFill>
                <a:srgbClr val="FF0000"/>
              </a:solidFill>
            </a:endParaRPr>
          </a:p>
          <a:p>
            <a:r>
              <a:rPr lang="tr-TR" sz="2000" dirty="0" smtClean="0">
                <a:solidFill>
                  <a:srgbClr val="FF0000"/>
                </a:solidFill>
              </a:rPr>
              <a:t> </a:t>
            </a:r>
            <a:r>
              <a:rPr lang="tr-TR" sz="2000" dirty="0"/>
              <a:t>1 ve 5. dakikada </a:t>
            </a:r>
            <a:br>
              <a:rPr lang="tr-TR" sz="2000" dirty="0"/>
            </a:br>
            <a:r>
              <a:rPr lang="tr-TR" sz="2000" dirty="0" err="1"/>
              <a:t>Apgar</a:t>
            </a:r>
            <a:r>
              <a:rPr lang="tr-TR" sz="2000" dirty="0"/>
              <a:t> değerlendirmesi!!!</a:t>
            </a:r>
            <a:endParaRPr lang="tr-TR" sz="2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tr-TR" sz="2000" dirty="0" smtClean="0"/>
          </a:p>
          <a:p>
            <a:r>
              <a:rPr lang="tr-TR" sz="2000" dirty="0" smtClean="0"/>
              <a:t>Renk, kalp atım hızı, refleks, kas </a:t>
            </a:r>
            <a:r>
              <a:rPr lang="tr-TR" sz="2000" dirty="0" err="1" smtClean="0"/>
              <a:t>tonusu</a:t>
            </a:r>
            <a:r>
              <a:rPr lang="tr-TR" sz="2000" dirty="0" smtClean="0"/>
              <a:t> ve solunum olmak üzere 5 değişkeni vardır. </a:t>
            </a:r>
            <a:r>
              <a:rPr lang="tr-TR" sz="2000" dirty="0"/>
              <a:t>Her belirtinin 0, 1 ve 2 olarak puanı vardır. Sonuçta  beş değişkenin puanları toplanarak </a:t>
            </a:r>
            <a:r>
              <a:rPr lang="tr-TR" sz="2000" dirty="0" err="1"/>
              <a:t>Apgar</a:t>
            </a:r>
            <a:r>
              <a:rPr lang="tr-TR" sz="2000" dirty="0"/>
              <a:t> skoru bulunur. </a:t>
            </a:r>
            <a:endParaRPr lang="tr-TR" sz="2000" dirty="0" smtClean="0"/>
          </a:p>
          <a:p>
            <a:endParaRPr lang="tr-TR" sz="2000" dirty="0" smtClean="0"/>
          </a:p>
          <a:p>
            <a:endParaRPr lang="tr-TR" sz="2000" dirty="0"/>
          </a:p>
        </p:txBody>
      </p:sp>
      <p:pic>
        <p:nvPicPr>
          <p:cNvPr id="12290" name="Picture 2" descr="Apgar Score • LITFL • Medical Eponym Librar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6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Bu skorlar uygun canlandırma girişimini belirlemek için kullanılmamalıdır,  Ayrıca </a:t>
            </a:r>
            <a:r>
              <a:rPr lang="tr-TR" sz="2000" dirty="0" err="1"/>
              <a:t>deprese</a:t>
            </a:r>
            <a:r>
              <a:rPr lang="tr-TR" sz="2000" dirty="0"/>
              <a:t> bebekte canlandırmaya başlamak için 1. dakika değerlendirmesi de beklenmemelidir.</a:t>
            </a:r>
          </a:p>
          <a:p>
            <a:endParaRPr lang="tr-TR" sz="2000" dirty="0"/>
          </a:p>
          <a:p>
            <a:endParaRPr lang="tr-TR" sz="2000" dirty="0" smtClean="0"/>
          </a:p>
          <a:p>
            <a:r>
              <a:rPr lang="tr-TR" sz="2000" dirty="0" smtClean="0"/>
              <a:t>Beşinci </a:t>
            </a:r>
            <a:r>
              <a:rPr lang="tr-TR" sz="2000" dirty="0"/>
              <a:t>dakika </a:t>
            </a:r>
            <a:r>
              <a:rPr lang="tr-TR" sz="2000" dirty="0" err="1"/>
              <a:t>Apgar</a:t>
            </a:r>
            <a:r>
              <a:rPr lang="tr-TR" sz="2000" dirty="0"/>
              <a:t> skoru &lt;7 ise  20 dakikaya kadar her 5 dakikada bir ek skor </a:t>
            </a:r>
            <a:r>
              <a:rPr lang="tr-TR" sz="2000" dirty="0" smtClean="0"/>
              <a:t>alınmalı.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048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B86888D-9729-454E-996A-426CE3ABB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615195"/>
            <a:ext cx="8515350" cy="3863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/>
              <a:t> </a:t>
            </a:r>
            <a:endParaRPr lang="tr-TR" sz="1500" dirty="0">
              <a:solidFill>
                <a:srgbClr val="FF0000"/>
              </a:solidFill>
            </a:endParaRP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xmlns="" id="{4142445F-ECB8-7243-B5DA-B5447BB20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6768752" cy="65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D0796DE-D200-4ACC-884E-E2C4D98F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YENİDOĞANDA K VİTAMİNİ UYGULAMASI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FF21B74-DA62-422C-93E4-AFC690C0B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Yenidoğanın hemorajik hastalığını önlemek amacıyla tüm bebeklere doğumdan hemen sonra 1 miligram K vitamini intramusküler (İM) olarak yapılmalıdır. 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r>
              <a:rPr lang="tr-TR" sz="2000" dirty="0"/>
              <a:t>Prematüre bebeklerde 1500 gramın altında doğan bebeklere (prematüre/düşük doğum ağırlıklı) 0,5 mg K vitamini IM olarak uygulanmalıdır.</a:t>
            </a:r>
          </a:p>
        </p:txBody>
      </p:sp>
    </p:spTree>
    <p:extLst>
      <p:ext uri="{BB962C8B-B14F-4D97-AF65-F5344CB8AC3E}">
        <p14:creationId xmlns:p14="http://schemas.microsoft.com/office/powerpoint/2010/main" val="26305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1673F946-B3D5-4437-A466-C036792C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26256"/>
          </a:xfrm>
        </p:spPr>
        <p:txBody>
          <a:bodyPr>
            <a:normAutofit fontScale="90000"/>
          </a:bodyPr>
          <a:lstStyle/>
          <a:p>
            <a:r>
              <a:rPr lang="tr-TR" sz="3000" dirty="0" smtClean="0"/>
              <a:t>TÜRKİYE’DE BULUNAN PREPARATLAR</a:t>
            </a:r>
            <a:endParaRPr lang="tr-TR" sz="3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020AD228-9D3E-4384-8198-22087ECB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0226"/>
            <a:ext cx="7886700" cy="3689747"/>
          </a:xfrm>
        </p:spPr>
        <p:txBody>
          <a:bodyPr>
            <a:normAutofit/>
          </a:bodyPr>
          <a:lstStyle/>
          <a:p>
            <a:pPr marL="385763" indent="-385763">
              <a:buAutoNum type="arabicPeriod"/>
            </a:pPr>
            <a:r>
              <a:rPr lang="tr-TR" sz="2000" b="1" dirty="0"/>
              <a:t>KONAKİON MM Ampul</a:t>
            </a:r>
            <a:r>
              <a:rPr lang="tr-TR" sz="2000" dirty="0"/>
              <a:t>: Etken Madde: Vitamin K1 (Fitomenadion) Piyasa Şekilleri: 10 mg/ml: 1 ml’lik 5 ampul, 2 mg/0.2 ml (Pediatrik): 0.2 ml’lik 5 ampul içeren ambalajlarda. Yenidoğan bebeklerde yalnızca bu preparatın kullanılması önerilir.</a:t>
            </a:r>
          </a:p>
          <a:p>
            <a:pPr marL="0" indent="0">
              <a:buNone/>
            </a:pPr>
            <a:r>
              <a:rPr lang="tr-TR" sz="2000" dirty="0"/>
              <a:t> </a:t>
            </a:r>
          </a:p>
          <a:p>
            <a:pPr marL="0" indent="0">
              <a:buNone/>
            </a:pPr>
            <a:r>
              <a:rPr lang="tr-TR" sz="2000" dirty="0"/>
              <a:t>2. LİBAVİT K Ampul: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/>
              <a:t>3. VI-PLEX K Ampul: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399C1DF8-0156-4205-B2E4-2D03D4B4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3096221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: Köşeleri Yuvarlatılmış 4">
            <a:extLst>
              <a:ext uri="{FF2B5EF4-FFF2-40B4-BE49-F238E27FC236}">
                <a16:creationId xmlns="" xmlns:a16="http://schemas.microsoft.com/office/drawing/2014/main" id="{8DC4FC5A-A901-4D78-A633-05ED3EFC222C}"/>
              </a:ext>
            </a:extLst>
          </p:cNvPr>
          <p:cNvSpPr/>
          <p:nvPr/>
        </p:nvSpPr>
        <p:spPr>
          <a:xfrm>
            <a:off x="559190" y="5157192"/>
            <a:ext cx="7888458" cy="121861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66E9959E-3676-40F5-B2B0-E22B5C2DBD9C}"/>
              </a:ext>
            </a:extLst>
          </p:cNvPr>
          <p:cNvSpPr txBox="1"/>
          <p:nvPr/>
        </p:nvSpPr>
        <p:spPr>
          <a:xfrm>
            <a:off x="559190" y="1445347"/>
            <a:ext cx="81135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</a:rPr>
              <a:t>HBs Ag (-) annenin bebeği ;</a:t>
            </a:r>
          </a:p>
          <a:p>
            <a:pPr marL="277178" fontAlgn="base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</a:rPr>
              <a:t>≥2000 g ise ilk doz Hep B aşısı yapılır</a:t>
            </a:r>
          </a:p>
          <a:p>
            <a:pPr marL="277178" fontAlgn="base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</a:rPr>
              <a:t>&lt; 2000g ise bebek ≥2000 g olunca veya 1. ayda ilk doz  </a:t>
            </a:r>
            <a:endParaRPr lang="tr-TR" sz="2000" dirty="0"/>
          </a:p>
          <a:p>
            <a:pPr>
              <a:spcBef>
                <a:spcPts val="750"/>
              </a:spcBef>
            </a:pP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</a:rPr>
              <a:t>HBs Ag (+) annenin bebeğine ; </a:t>
            </a:r>
          </a:p>
          <a:p>
            <a:pPr marL="277178" fontAlgn="base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</a:rPr>
              <a:t>doğumdan sonra ilk 12 saat içinde HBIG 0.5 mL İM ve ilk 24 saat içinde hepatit B aşısı yapılmalı</a:t>
            </a:r>
          </a:p>
          <a:p>
            <a:pPr marL="277178" fontAlgn="base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</a:rPr>
              <a:t>Bebek &lt; 2000g ise ilk Hep B dozu sayılmadan aşılama 3 doz daha olacak şekilde yapılmalı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B5114C6D-C177-40F9-8642-0BBDB9B2F34A}"/>
              </a:ext>
            </a:extLst>
          </p:cNvPr>
          <p:cNvSpPr txBox="1"/>
          <p:nvPr/>
        </p:nvSpPr>
        <p:spPr>
          <a:xfrm>
            <a:off x="800100" y="5079131"/>
            <a:ext cx="7543799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</a:rPr>
              <a:t>Annenin taşıyıcılık durumu bilinmiyorsa ; </a:t>
            </a:r>
          </a:p>
          <a:p>
            <a:pPr marL="285750" fontAlgn="base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</a:rPr>
              <a:t>Bebeğe ilk 12 saat içinde hepatit B aşısı yapılarak annenin tetkik sonucu beklenmeli ve anne HBs Ag (+) bulunursa, bebeğe mümkün olan en kısa zamanda HBIG yapılmalı</a:t>
            </a: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000000"/>
                </a:solidFill>
              </a:rPr>
              <a:t>HEPATİT B AŞISI :</a:t>
            </a:r>
            <a:r>
              <a:rPr lang="tr-TR" sz="3600" dirty="0"/>
              <a:t/>
            </a:r>
            <a:br>
              <a:rPr lang="tr-TR" sz="3600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719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2A7E390-014C-4399-9721-7D780331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97681"/>
          </a:xfrm>
        </p:spPr>
        <p:txBody>
          <a:bodyPr>
            <a:normAutofit fontScale="90000"/>
          </a:bodyPr>
          <a:lstStyle/>
          <a:p>
            <a:r>
              <a:rPr lang="tr-TR" sz="3000" b="1" i="1" dirty="0"/>
              <a:t>Doğumda Göz bakımı ve </a:t>
            </a:r>
            <a:r>
              <a:rPr lang="tr-TR" sz="3000" b="1" i="1" dirty="0" err="1"/>
              <a:t>Profilaksi</a:t>
            </a:r>
            <a:r>
              <a:rPr lang="tr-TR" sz="3000" b="1" i="1" dirty="0"/>
              <a:t> Uygulaması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7842E68-F23F-4E9E-AD21-1D3E9392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0226"/>
            <a:ext cx="7886700" cy="4016651"/>
          </a:xfrm>
        </p:spPr>
        <p:txBody>
          <a:bodyPr>
            <a:noAutofit/>
          </a:bodyPr>
          <a:lstStyle/>
          <a:p>
            <a:endParaRPr lang="tr-TR" sz="2000" dirty="0"/>
          </a:p>
          <a:p>
            <a:r>
              <a:rPr lang="tr-TR" sz="2000" dirty="0"/>
              <a:t>Bebek doğduktan sonra, vakit kaybetmeden, göz çevresi ve göz kapakları steril(distile) su veya SF ile ıslatılmış pamukla dıştan içe doğru silinir. </a:t>
            </a:r>
          </a:p>
          <a:p>
            <a:endParaRPr lang="tr-TR" sz="2000" dirty="0"/>
          </a:p>
          <a:p>
            <a:r>
              <a:rPr lang="tr-TR" sz="2000" dirty="0"/>
              <a:t>Göz kapakları hafifçe açılır ve konjuktivaya, </a:t>
            </a:r>
            <a:r>
              <a:rPr lang="tr-TR" sz="2000" b="1" i="1" dirty="0"/>
              <a:t>eritromisin %0.5 veya %2.5 luk povidone iodine veya azitromycin</a:t>
            </a:r>
            <a:r>
              <a:rPr lang="tr-TR" sz="2000" dirty="0"/>
              <a:t> göz damlası uygulanır ve bu işlem sonrası kapak serbest bırakılarak damlanın tüm konjonktivaya yayılması sağlanır. </a:t>
            </a:r>
          </a:p>
          <a:p>
            <a:endParaRPr lang="tr-TR" sz="2000" dirty="0"/>
          </a:p>
          <a:p>
            <a:endParaRPr lang="tr-TR" sz="2000" dirty="0"/>
          </a:p>
          <a:p>
            <a:r>
              <a:rPr lang="tr-TR" sz="2000" dirty="0"/>
              <a:t>Uygulama doğum sonrası ilk saat içinde yapılmalıdır. </a:t>
            </a:r>
          </a:p>
          <a:p>
            <a:endParaRPr lang="tr-TR" sz="2000" dirty="0"/>
          </a:p>
          <a:p>
            <a:pPr marL="0" indent="0">
              <a:buNone/>
            </a:pP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464217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4EF4EBA-5F79-45EB-955C-8273D5A7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8770"/>
            <a:ext cx="7886700" cy="490655"/>
          </a:xfrm>
        </p:spPr>
        <p:txBody>
          <a:bodyPr>
            <a:normAutofit fontScale="90000"/>
          </a:bodyPr>
          <a:lstStyle/>
          <a:p>
            <a:r>
              <a:rPr lang="tr-TR" sz="3300" b="1" i="1" dirty="0"/>
              <a:t>Doğumda Göz bakımı ve </a:t>
            </a:r>
            <a:r>
              <a:rPr lang="tr-TR" sz="3300" b="1" i="1" dirty="0" err="1"/>
              <a:t>Profilaksi</a:t>
            </a:r>
            <a:r>
              <a:rPr lang="tr-TR" sz="3300" b="1" i="1" dirty="0"/>
              <a:t> Uygulaması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AE42E4A-3EA1-4E75-A0D6-C40EF8C5B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solidFill>
                  <a:srgbClr val="000000"/>
                </a:solidFill>
                <a:latin typeface="Calibri" panose="020F0502020204030204" pitchFamily="34" charset="0"/>
              </a:rPr>
              <a:t>Yenidoğanlarda doğumdaki göz bakımından sonra, izlemi sırasında gözlerde çapaklanma yoksa özel göz bakımı gerekmez!</a:t>
            </a:r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4D33C7BB-DEDA-4807-8258-F800819D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376" y="3105913"/>
            <a:ext cx="2093175" cy="154712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E9D6851D-DF8F-4FDC-B687-C8BEA0652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064" y="2788042"/>
            <a:ext cx="2356352" cy="177956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FEDF88C9-DB14-4696-9411-28858D8AD861}"/>
              </a:ext>
            </a:extLst>
          </p:cNvPr>
          <p:cNvSpPr txBox="1"/>
          <p:nvPr/>
        </p:nvSpPr>
        <p:spPr>
          <a:xfrm>
            <a:off x="2066185" y="5067391"/>
            <a:ext cx="45737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Subkonjuktival kanama: Doğum travmasına bağlı oluşabilir. Tedavi gerekmez. Yaklaşık 10 günde kendiliğinden düzelir.</a:t>
            </a:r>
            <a:endParaRPr lang="tr-TR" sz="2000" dirty="0"/>
          </a:p>
        </p:txBody>
      </p:sp>
      <p:sp>
        <p:nvSpPr>
          <p:cNvPr id="8" name="Yıldız: 5 Nokta 7">
            <a:extLst>
              <a:ext uri="{FF2B5EF4-FFF2-40B4-BE49-F238E27FC236}">
                <a16:creationId xmlns="" xmlns:a16="http://schemas.microsoft.com/office/drawing/2014/main" id="{8836E1EE-FA47-4965-A466-E09F88321DB3}"/>
              </a:ext>
            </a:extLst>
          </p:cNvPr>
          <p:cNvSpPr/>
          <p:nvPr/>
        </p:nvSpPr>
        <p:spPr>
          <a:xfrm>
            <a:off x="1572065" y="5067391"/>
            <a:ext cx="453683" cy="411480"/>
          </a:xfrm>
          <a:prstGeom prst="star5">
            <a:avLst>
              <a:gd name="adj" fmla="val 27831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</p:spTree>
    <p:extLst>
      <p:ext uri="{BB962C8B-B14F-4D97-AF65-F5344CB8AC3E}">
        <p14:creationId xmlns:p14="http://schemas.microsoft.com/office/powerpoint/2010/main" val="238322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Normal </a:t>
            </a:r>
            <a:r>
              <a:rPr lang="tr-TR" dirty="0" err="1" smtClean="0"/>
              <a:t>Yenidoğan</a:t>
            </a:r>
            <a:r>
              <a:rPr lang="tr-TR" dirty="0" smtClean="0"/>
              <a:t> Fizyolojik Özellikleri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cs typeface="Arial" panose="020B0604020202020204" pitchFamily="34" charset="0"/>
              </a:rPr>
              <a:t>Normal </a:t>
            </a:r>
            <a:r>
              <a:rPr lang="tr-TR" sz="2000" dirty="0" err="1">
                <a:cs typeface="Arial" panose="020B0604020202020204" pitchFamily="34" charset="0"/>
              </a:rPr>
              <a:t>yenidoğan</a:t>
            </a:r>
            <a:r>
              <a:rPr lang="tr-TR" sz="2000" dirty="0">
                <a:cs typeface="Arial" panose="020B0604020202020204" pitchFamily="34" charset="0"/>
              </a:rPr>
              <a:t> vücut ağırlığı 2500-4000 gr 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İlk </a:t>
            </a:r>
            <a:r>
              <a:rPr lang="tr-TR" sz="2000" dirty="0">
                <a:cs typeface="Arial" panose="020B0604020202020204" pitchFamily="34" charset="0"/>
              </a:rPr>
              <a:t>3-5 gün içinde %5-10 ağırlık </a:t>
            </a:r>
            <a:r>
              <a:rPr lang="tr-TR" sz="2000" dirty="0" smtClean="0">
                <a:cs typeface="Arial" panose="020B0604020202020204" pitchFamily="34" charset="0"/>
              </a:rPr>
              <a:t>kaybı</a:t>
            </a:r>
          </a:p>
          <a:p>
            <a:pPr marL="0" indent="0">
              <a:buNone/>
            </a:pPr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7-10</a:t>
            </a:r>
            <a:r>
              <a:rPr lang="tr-TR" sz="2000" dirty="0">
                <a:cs typeface="Arial" panose="020B0604020202020204" pitchFamily="34" charset="0"/>
              </a:rPr>
              <a:t>. günün sonunda tekrar geri </a:t>
            </a:r>
            <a:r>
              <a:rPr lang="tr-TR" sz="2000" dirty="0" smtClean="0">
                <a:cs typeface="Arial" panose="020B0604020202020204" pitchFamily="34" charset="0"/>
              </a:rPr>
              <a:t>kazanılır </a:t>
            </a:r>
          </a:p>
          <a:p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Sonra günde </a:t>
            </a:r>
            <a:r>
              <a:rPr lang="tr-TR" sz="2000" dirty="0">
                <a:cs typeface="Arial" panose="020B0604020202020204" pitchFamily="34" charset="0"/>
              </a:rPr>
              <a:t>ortalama 20-30 </a:t>
            </a:r>
            <a:r>
              <a:rPr lang="tr-TR" sz="2000" dirty="0" smtClean="0">
                <a:cs typeface="Arial" panose="020B0604020202020204" pitchFamily="34" charset="0"/>
              </a:rPr>
              <a:t>gr alır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Normal </a:t>
            </a:r>
            <a:r>
              <a:rPr lang="tr-TR" sz="2000" dirty="0" err="1">
                <a:cs typeface="Arial" panose="020B0604020202020204" pitchFamily="34" charset="0"/>
              </a:rPr>
              <a:t>yenidoğan</a:t>
            </a:r>
            <a:r>
              <a:rPr lang="tr-TR" sz="2000" dirty="0">
                <a:cs typeface="Arial" panose="020B0604020202020204" pitchFamily="34" charset="0"/>
              </a:rPr>
              <a:t> boyu ortalama </a:t>
            </a:r>
            <a:r>
              <a:rPr lang="tr-TR" sz="2000" dirty="0" smtClean="0">
                <a:cs typeface="Arial" panose="020B0604020202020204" pitchFamily="34" charset="0"/>
              </a:rPr>
              <a:t>48-52cm</a:t>
            </a:r>
          </a:p>
          <a:p>
            <a:pPr marL="0" indent="0">
              <a:buNone/>
            </a:pPr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İlk ay </a:t>
            </a:r>
            <a:r>
              <a:rPr lang="tr-TR" sz="2000" dirty="0">
                <a:cs typeface="Arial" panose="020B0604020202020204" pitchFamily="34" charset="0"/>
              </a:rPr>
              <a:t>yaklaşık 2.5-3.5 cm </a:t>
            </a:r>
            <a:r>
              <a:rPr lang="tr-TR" sz="2000" dirty="0" smtClean="0">
                <a:cs typeface="Arial" panose="020B0604020202020204" pitchFamily="34" charset="0"/>
              </a:rPr>
              <a:t>artış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58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AMAÇ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000" dirty="0" smtClean="0"/>
          </a:p>
          <a:p>
            <a:endParaRPr lang="tr-TR" sz="2000" dirty="0"/>
          </a:p>
          <a:p>
            <a:r>
              <a:rPr lang="tr-TR" sz="2000" dirty="0" err="1" smtClean="0"/>
              <a:t>Yenidoğan</a:t>
            </a:r>
            <a:r>
              <a:rPr lang="tr-TR" sz="2000" dirty="0" smtClean="0"/>
              <a:t> muayenesi ve taramaları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4201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Normal </a:t>
            </a:r>
            <a:r>
              <a:rPr lang="tr-TR" dirty="0" err="1"/>
              <a:t>Yenidoğan</a:t>
            </a:r>
            <a:r>
              <a:rPr lang="tr-TR" dirty="0"/>
              <a:t> Fizyolojik Özellikleri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cs typeface="Arial" panose="020B0604020202020204" pitchFamily="34" charset="0"/>
              </a:rPr>
              <a:t>Günde 12-18 </a:t>
            </a:r>
            <a:r>
              <a:rPr lang="tr-TR" sz="2000" dirty="0">
                <a:cs typeface="Arial" panose="020B0604020202020204" pitchFamily="34" charset="0"/>
              </a:rPr>
              <a:t>saat uyur, uyku </a:t>
            </a:r>
            <a:r>
              <a:rPr lang="tr-TR" sz="2000" dirty="0" err="1">
                <a:cs typeface="Arial" panose="020B0604020202020204" pitchFamily="34" charset="0"/>
              </a:rPr>
              <a:t>paterni</a:t>
            </a:r>
            <a:r>
              <a:rPr lang="tr-TR" sz="2000" dirty="0">
                <a:cs typeface="Arial" panose="020B0604020202020204" pitchFamily="34" charset="0"/>
              </a:rPr>
              <a:t> </a:t>
            </a:r>
            <a:r>
              <a:rPr lang="tr-TR" sz="2000" dirty="0" smtClean="0">
                <a:cs typeface="Arial" panose="020B0604020202020204" pitchFamily="34" charset="0"/>
              </a:rPr>
              <a:t>değişken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 İlk </a:t>
            </a:r>
            <a:r>
              <a:rPr lang="tr-TR" sz="2000" dirty="0">
                <a:cs typeface="Arial" panose="020B0604020202020204" pitchFamily="34" charset="0"/>
              </a:rPr>
              <a:t>idrar çıkışı 12-24 saat </a:t>
            </a:r>
            <a:r>
              <a:rPr lang="tr-TR" sz="2000" dirty="0" smtClean="0">
                <a:cs typeface="Arial" panose="020B0604020202020204" pitchFamily="34" charset="0"/>
              </a:rPr>
              <a:t>içinde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İlk  dışkılama </a:t>
            </a:r>
            <a:r>
              <a:rPr lang="tr-TR" sz="2000" dirty="0">
                <a:cs typeface="Arial" panose="020B0604020202020204" pitchFamily="34" charset="0"/>
              </a:rPr>
              <a:t>doğumdan sonraki 48 saat içinde </a:t>
            </a:r>
            <a:endParaRPr lang="tr-TR" sz="2000" dirty="0" smtClean="0">
              <a:cs typeface="Arial" panose="020B0604020202020204" pitchFamily="34" charset="0"/>
            </a:endParaRP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Rengi </a:t>
            </a:r>
            <a:r>
              <a:rPr lang="tr-TR" sz="2000" dirty="0">
                <a:cs typeface="Arial" panose="020B0604020202020204" pitchFamily="34" charset="0"/>
              </a:rPr>
              <a:t>koyu yeşil, siyah ve </a:t>
            </a:r>
            <a:r>
              <a:rPr lang="tr-TR" sz="2000" dirty="0" smtClean="0">
                <a:cs typeface="Arial" panose="020B0604020202020204" pitchFamily="34" charset="0"/>
              </a:rPr>
              <a:t>yapışkandır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pPr marL="0" indent="0"/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721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/>
              <a:t>Normal </a:t>
            </a:r>
            <a:r>
              <a:rPr lang="tr-TR" dirty="0" err="1"/>
              <a:t>Yenidoğan</a:t>
            </a:r>
            <a:r>
              <a:rPr lang="tr-TR" dirty="0"/>
              <a:t> Fizyolojik Özellikleri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tr-TR" sz="2000" dirty="0" smtClean="0">
                <a:cs typeface="Arial" panose="020B0604020202020204" pitchFamily="34" charset="0"/>
              </a:rPr>
              <a:t>Baş çevresi 33-37 cm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tr-TR" sz="2000" dirty="0" smtClean="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000" dirty="0" smtClean="0">
                <a:cs typeface="Arial" panose="020B0604020202020204" pitchFamily="34" charset="0"/>
              </a:rPr>
              <a:t>Ön </a:t>
            </a:r>
            <a:r>
              <a:rPr lang="tr-TR" sz="2000" dirty="0" err="1">
                <a:cs typeface="Arial" panose="020B0604020202020204" pitchFamily="34" charset="0"/>
              </a:rPr>
              <a:t>fontanel</a:t>
            </a:r>
            <a:r>
              <a:rPr lang="tr-TR" sz="2000" dirty="0">
                <a:cs typeface="Arial" panose="020B0604020202020204" pitchFamily="34" charset="0"/>
              </a:rPr>
              <a:t>  </a:t>
            </a:r>
            <a:r>
              <a:rPr lang="tr-TR" sz="2000" dirty="0" smtClean="0">
                <a:cs typeface="Arial" panose="020B0604020202020204" pitchFamily="34" charset="0"/>
              </a:rPr>
              <a:t>2-3cm </a:t>
            </a:r>
            <a:r>
              <a:rPr lang="tr-TR" sz="2000" dirty="0">
                <a:cs typeface="Arial" panose="020B0604020202020204" pitchFamily="34" charset="0"/>
              </a:rPr>
              <a:t>genişlikte, 3-4cm </a:t>
            </a:r>
            <a:r>
              <a:rPr lang="tr-TR" sz="2000" dirty="0" smtClean="0">
                <a:cs typeface="Arial" panose="020B0604020202020204" pitchFamily="34" charset="0"/>
              </a:rPr>
              <a:t>uzunlukta </a:t>
            </a:r>
            <a:r>
              <a:rPr lang="tr-TR" sz="2000" dirty="0">
                <a:cs typeface="Arial" panose="020B0604020202020204" pitchFamily="34" charset="0"/>
              </a:rPr>
              <a:t>9-24 ayda (ortalama 1 yaş) kapanır. </a:t>
            </a:r>
            <a:endParaRPr lang="tr-TR" sz="2000" b="1" dirty="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000" dirty="0" smtClean="0">
                <a:cs typeface="Arial" panose="020B0604020202020204" pitchFamily="34" charset="0"/>
              </a:rPr>
              <a:t>Arka </a:t>
            </a:r>
            <a:r>
              <a:rPr lang="tr-TR" sz="2000" dirty="0" err="1">
                <a:cs typeface="Arial" panose="020B0604020202020204" pitchFamily="34" charset="0"/>
              </a:rPr>
              <a:t>fontanel</a:t>
            </a:r>
            <a:r>
              <a:rPr lang="tr-TR" sz="2000" dirty="0">
                <a:cs typeface="Arial" panose="020B0604020202020204" pitchFamily="34" charset="0"/>
              </a:rPr>
              <a:t> 1-2 </a:t>
            </a:r>
            <a:r>
              <a:rPr lang="tr-TR" sz="2000" dirty="0" smtClean="0">
                <a:cs typeface="Arial" panose="020B0604020202020204" pitchFamily="34" charset="0"/>
              </a:rPr>
              <a:t>cm,</a:t>
            </a:r>
            <a:r>
              <a:rPr lang="tr-TR" sz="2000" b="1" dirty="0" smtClean="0">
                <a:cs typeface="Arial" panose="020B0604020202020204" pitchFamily="34" charset="0"/>
              </a:rPr>
              <a:t> </a:t>
            </a:r>
            <a:r>
              <a:rPr lang="tr-TR" sz="2000" dirty="0" smtClean="0">
                <a:cs typeface="Arial" panose="020B0604020202020204" pitchFamily="34" charset="0"/>
              </a:rPr>
              <a:t>doğumda veya </a:t>
            </a:r>
            <a:r>
              <a:rPr lang="tr-TR" sz="2000" dirty="0">
                <a:cs typeface="Arial" panose="020B0604020202020204" pitchFamily="34" charset="0"/>
              </a:rPr>
              <a:t>6-8 haftada kapanır.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tr-TR" sz="2000" dirty="0" smtClean="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000" dirty="0" smtClean="0">
                <a:cs typeface="Arial" panose="020B0604020202020204" pitchFamily="34" charset="0"/>
              </a:rPr>
              <a:t>Normal </a:t>
            </a:r>
            <a:r>
              <a:rPr lang="tr-TR" sz="2000" dirty="0">
                <a:cs typeface="Arial" panose="020B0604020202020204" pitchFamily="34" charset="0"/>
              </a:rPr>
              <a:t>solunum sayısı </a:t>
            </a:r>
            <a:r>
              <a:rPr lang="tr-TR" sz="2000" dirty="0" smtClean="0">
                <a:cs typeface="Arial" panose="020B0604020202020204" pitchFamily="34" charset="0"/>
              </a:rPr>
              <a:t>40-60/</a:t>
            </a:r>
            <a:r>
              <a:rPr lang="tr-TR" sz="2000" dirty="0" err="1" smtClean="0">
                <a:cs typeface="Arial" panose="020B0604020202020204" pitchFamily="34" charset="0"/>
              </a:rPr>
              <a:t>dk</a:t>
            </a:r>
            <a:endParaRPr lang="tr-TR" sz="2000" dirty="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tr-TR" sz="2000" dirty="0" smtClean="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2000" dirty="0" smtClean="0">
                <a:cs typeface="Arial" panose="020B0604020202020204" pitchFamily="34" charset="0"/>
              </a:rPr>
              <a:t>Kalp atım hızı120-160/</a:t>
            </a:r>
            <a:r>
              <a:rPr lang="tr-TR" sz="2000" dirty="0" err="1" smtClean="0">
                <a:cs typeface="Arial" panose="020B0604020202020204" pitchFamily="34" charset="0"/>
              </a:rPr>
              <a:t>dk</a:t>
            </a:r>
            <a:r>
              <a:rPr lang="tr-TR" sz="2000" dirty="0" smtClean="0">
                <a:cs typeface="Arial" panose="020B0604020202020204" pitchFamily="34" charset="0"/>
              </a:rPr>
              <a:t>  </a:t>
            </a:r>
          </a:p>
          <a:p>
            <a:endParaRPr lang="tr-TR" sz="2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Normal </a:t>
            </a:r>
            <a:r>
              <a:rPr lang="tr-TR" dirty="0" err="1"/>
              <a:t>Yenidoğan</a:t>
            </a:r>
            <a:r>
              <a:rPr lang="tr-TR" dirty="0"/>
              <a:t> Fizyolojik Özellikleri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r>
              <a:rPr lang="tr-TR" sz="2000" dirty="0">
                <a:cs typeface="Arial" panose="020B0604020202020204" pitchFamily="34" charset="0"/>
              </a:rPr>
              <a:t>Göbek bağı genellikle 7-14 günde</a:t>
            </a:r>
            <a:r>
              <a:rPr lang="tr-TR" sz="2000" i="1" dirty="0">
                <a:cs typeface="Arial" panose="020B0604020202020204" pitchFamily="34" charset="0"/>
              </a:rPr>
              <a:t> </a:t>
            </a:r>
            <a:r>
              <a:rPr lang="tr-TR" sz="2000" dirty="0">
                <a:cs typeface="Arial" panose="020B0604020202020204" pitchFamily="34" charset="0"/>
              </a:rPr>
              <a:t>düşer</a:t>
            </a:r>
            <a:r>
              <a:rPr lang="tr-TR" sz="2000" dirty="0" smtClean="0">
                <a:cs typeface="Arial" panose="020B0604020202020204" pitchFamily="34" charset="0"/>
              </a:rPr>
              <a:t>. Kızarıklık</a:t>
            </a:r>
            <a:r>
              <a:rPr lang="tr-TR" sz="2000" dirty="0">
                <a:cs typeface="Arial" panose="020B0604020202020204" pitchFamily="34" charset="0"/>
              </a:rPr>
              <a:t>, kötü kokulu </a:t>
            </a:r>
            <a:r>
              <a:rPr lang="tr-TR" sz="2000" dirty="0" smtClean="0">
                <a:cs typeface="Arial" panose="020B0604020202020204" pitchFamily="34" charset="0"/>
              </a:rPr>
              <a:t>akıntı!!!</a:t>
            </a:r>
          </a:p>
          <a:p>
            <a:endParaRPr lang="tr-TR" sz="2000" dirty="0" smtClean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tr-TR" sz="2000" dirty="0" smtClean="0">
                <a:cs typeface="Arial" panose="020B0604020202020204" pitchFamily="34" charset="0"/>
              </a:rPr>
              <a:t>Göbek  </a:t>
            </a:r>
            <a:r>
              <a:rPr lang="tr-TR" sz="2000" dirty="0">
                <a:cs typeface="Arial" panose="020B0604020202020204" pitchFamily="34" charset="0"/>
              </a:rPr>
              <a:t>düşene kadar, cilt temizliğini sağlamak için, bebek her gün ılık </a:t>
            </a:r>
            <a:r>
              <a:rPr lang="tr-TR" sz="2000" dirty="0" smtClean="0">
                <a:cs typeface="Arial" panose="020B0604020202020204" pitchFamily="34" charset="0"/>
              </a:rPr>
              <a:t>su ve pamuklu </a:t>
            </a:r>
            <a:r>
              <a:rPr lang="tr-TR" sz="2000" dirty="0">
                <a:cs typeface="Arial" panose="020B0604020202020204" pitchFamily="34" charset="0"/>
              </a:rPr>
              <a:t>yumuşak bez veya havlu ile göbeği korunarak silinebilir</a:t>
            </a:r>
            <a:r>
              <a:rPr lang="tr-TR" sz="2000" dirty="0" smtClean="0"/>
              <a:t>.</a:t>
            </a:r>
          </a:p>
          <a:p>
            <a:pPr>
              <a:lnSpc>
                <a:spcPct val="90000"/>
              </a:lnSpc>
            </a:pPr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Erkek bebeklerde anneden </a:t>
            </a:r>
            <a:r>
              <a:rPr lang="tr-TR" sz="2000" dirty="0">
                <a:cs typeface="Arial" panose="020B0604020202020204" pitchFamily="34" charset="0"/>
              </a:rPr>
              <a:t>geçen hormonlar nedeniyle </a:t>
            </a:r>
            <a:r>
              <a:rPr lang="tr-TR" sz="2000" dirty="0" err="1">
                <a:cs typeface="Arial" panose="020B0604020202020204" pitchFamily="34" charset="0"/>
              </a:rPr>
              <a:t>genital</a:t>
            </a:r>
            <a:r>
              <a:rPr lang="tr-TR" sz="2000" dirty="0">
                <a:cs typeface="Arial" panose="020B0604020202020204" pitchFamily="34" charset="0"/>
              </a:rPr>
              <a:t> organlar hafif şiş </a:t>
            </a:r>
            <a:r>
              <a:rPr lang="tr-TR" sz="2000" dirty="0" smtClean="0">
                <a:cs typeface="Arial" panose="020B0604020202020204" pitchFamily="34" charset="0"/>
              </a:rPr>
              <a:t>görülebilir, birkaç </a:t>
            </a:r>
            <a:r>
              <a:rPr lang="tr-TR" sz="2000" dirty="0">
                <a:cs typeface="Arial" panose="020B0604020202020204" pitchFamily="34" charset="0"/>
              </a:rPr>
              <a:t>günde düzelir. </a:t>
            </a:r>
            <a:endParaRPr lang="tr-TR" sz="2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>
                <a:cs typeface="Arial" panose="020B0604020202020204" pitchFamily="34" charset="0"/>
              </a:rPr>
              <a:t>Kız bebeklerde anneden geçen östrojenlerin çekilmesine bağlı ilk birkaç günde beyaz ve bazen hafif kanlı akıntı olabilir.</a:t>
            </a:r>
          </a:p>
          <a:p>
            <a:endParaRPr lang="tr-TR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tr-TR" sz="2000" dirty="0" smtClean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tr-TR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9244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Sağlam Çocuk İzlem Sıklığı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 </a:t>
            </a:r>
            <a:r>
              <a:rPr lang="tr-TR" dirty="0"/>
              <a:t>Doğum sonrası ilk </a:t>
            </a:r>
            <a:r>
              <a:rPr lang="tr-TR" dirty="0" smtClean="0"/>
              <a:t>hafta içinde 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 </a:t>
            </a:r>
            <a:r>
              <a:rPr lang="tr-TR" dirty="0"/>
              <a:t>15. günde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41</a:t>
            </a:r>
            <a:r>
              <a:rPr lang="tr-TR" dirty="0"/>
              <a:t>. </a:t>
            </a:r>
            <a:r>
              <a:rPr lang="tr-TR" dirty="0" smtClean="0"/>
              <a:t>günde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2</a:t>
            </a:r>
            <a:r>
              <a:rPr lang="tr-TR" dirty="0"/>
              <a:t>., 3., 4. aylarda ayda bir kez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6</a:t>
            </a:r>
            <a:r>
              <a:rPr lang="tr-TR" dirty="0"/>
              <a:t>., 9. ve 12. aylarda üç ayda bir </a:t>
            </a:r>
            <a:r>
              <a:rPr lang="tr-TR" dirty="0" smtClean="0"/>
              <a:t>kez</a:t>
            </a:r>
          </a:p>
          <a:p>
            <a:endParaRPr lang="tr-TR" dirty="0" smtClean="0"/>
          </a:p>
          <a:p>
            <a:r>
              <a:rPr lang="tr-TR" dirty="0" smtClean="0"/>
              <a:t>1-3 yaş </a:t>
            </a:r>
            <a:r>
              <a:rPr lang="tr-TR" dirty="0"/>
              <a:t>arası altı ayda bir kez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3-6 </a:t>
            </a:r>
            <a:r>
              <a:rPr lang="tr-TR" dirty="0"/>
              <a:t>yaş arası yılda bir </a:t>
            </a:r>
            <a:r>
              <a:rPr lang="tr-TR" dirty="0" smtClean="0"/>
              <a:t>kez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85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İlk Hafta İçinde </a:t>
            </a:r>
            <a:r>
              <a:rPr lang="tr-TR" dirty="0" err="1" smtClean="0"/>
              <a:t>Yenidoğan</a:t>
            </a:r>
            <a:r>
              <a:rPr lang="tr-TR" dirty="0" smtClean="0"/>
              <a:t> İzlemi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2000" dirty="0" err="1"/>
              <a:t>Annenin</a:t>
            </a:r>
            <a:r>
              <a:rPr lang="en-US" sz="2000" dirty="0"/>
              <a:t> </a:t>
            </a:r>
            <a:r>
              <a:rPr lang="en-US" sz="2000" dirty="0" err="1"/>
              <a:t>gebelik</a:t>
            </a:r>
            <a:r>
              <a:rPr lang="en-US" sz="2000" dirty="0"/>
              <a:t> </a:t>
            </a:r>
            <a:r>
              <a:rPr lang="en-US" sz="2000" dirty="0" err="1"/>
              <a:t>öyküsünu</a:t>
            </a:r>
            <a:r>
              <a:rPr lang="en-US" sz="2000" dirty="0"/>
              <a:t>̈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bebeğin</a:t>
            </a:r>
            <a:r>
              <a:rPr lang="en-US" sz="2000" dirty="0"/>
              <a:t> </a:t>
            </a:r>
            <a:r>
              <a:rPr lang="en-US" sz="2000" dirty="0" err="1"/>
              <a:t>doğumu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</a:t>
            </a:r>
            <a:r>
              <a:rPr lang="en-US" sz="2000" dirty="0" err="1"/>
              <a:t>ilgili</a:t>
            </a:r>
            <a:r>
              <a:rPr lang="en-US" sz="2000" dirty="0"/>
              <a:t> </a:t>
            </a:r>
            <a:r>
              <a:rPr lang="en-US" sz="2000" dirty="0" err="1" smtClean="0"/>
              <a:t>bilgiler</a:t>
            </a:r>
            <a:endParaRPr lang="tr-TR" sz="2000" dirty="0" smtClean="0"/>
          </a:p>
          <a:p>
            <a:endParaRPr lang="en-US" sz="2000" dirty="0"/>
          </a:p>
          <a:p>
            <a:r>
              <a:rPr lang="en-US" sz="2000" dirty="0" err="1" smtClean="0"/>
              <a:t>Hepatit</a:t>
            </a:r>
            <a:r>
              <a:rPr lang="en-US" sz="2000" dirty="0" smtClean="0"/>
              <a:t> </a:t>
            </a:r>
            <a:r>
              <a:rPr lang="en-US" sz="2000" dirty="0"/>
              <a:t>B </a:t>
            </a:r>
            <a:r>
              <a:rPr lang="en-US" sz="2000" dirty="0" err="1" smtClean="0"/>
              <a:t>aşısı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Topuk</a:t>
            </a:r>
            <a:r>
              <a:rPr lang="en-US" sz="2000" dirty="0"/>
              <a:t> </a:t>
            </a:r>
            <a:r>
              <a:rPr lang="en-US" sz="2000" dirty="0" err="1" smtClean="0"/>
              <a:t>kanı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İşitme</a:t>
            </a:r>
            <a:r>
              <a:rPr lang="en-US" sz="2000" dirty="0"/>
              <a:t> </a:t>
            </a:r>
            <a:r>
              <a:rPr lang="en-US" sz="2000" dirty="0" err="1" smtClean="0"/>
              <a:t>taraması</a:t>
            </a:r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Görme taraması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Sistemik</a:t>
            </a:r>
            <a:r>
              <a:rPr lang="en-US" sz="2000" dirty="0"/>
              <a:t> </a:t>
            </a:r>
            <a:r>
              <a:rPr lang="en-US" sz="2000" dirty="0" err="1" smtClean="0"/>
              <a:t>muayene</a:t>
            </a:r>
            <a:endParaRPr lang="tr-TR" sz="2000" dirty="0" smtClean="0"/>
          </a:p>
          <a:p>
            <a:endParaRPr lang="tr-TR" sz="2000" dirty="0"/>
          </a:p>
          <a:p>
            <a:r>
              <a:rPr lang="en-US" sz="2000" dirty="0" err="1" smtClean="0"/>
              <a:t>Baş</a:t>
            </a:r>
            <a:r>
              <a:rPr lang="en-US" sz="2000" dirty="0" smtClean="0"/>
              <a:t> </a:t>
            </a:r>
            <a:r>
              <a:rPr lang="en-US" sz="2000" dirty="0" err="1"/>
              <a:t>çevresi</a:t>
            </a:r>
            <a:r>
              <a:rPr lang="en-US" sz="2000" dirty="0"/>
              <a:t>, </a:t>
            </a:r>
            <a:r>
              <a:rPr lang="en-US" sz="2000" dirty="0" err="1"/>
              <a:t>tartı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boy </a:t>
            </a:r>
            <a:r>
              <a:rPr lang="en-US" sz="2000" dirty="0" err="1" smtClean="0"/>
              <a:t>ölçümü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71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YENİDOĞAN BÜYÜME PARAMETRELERİ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Bebeğin boyu, ağırlığı ve baş çevresi ölçülmeli ve büyüme eğrileri üzerine </a:t>
            </a:r>
            <a:r>
              <a:rPr lang="tr-TR" sz="2000" dirty="0" smtClean="0">
                <a:solidFill>
                  <a:srgbClr val="000000"/>
                </a:solidFill>
              </a:rPr>
              <a:t>işaretlenmelidir.</a:t>
            </a:r>
            <a:endParaRPr lang="tr-TR" sz="2000" dirty="0"/>
          </a:p>
          <a:p>
            <a:endParaRPr lang="tr-TR" sz="2000" dirty="0"/>
          </a:p>
          <a:p>
            <a:r>
              <a:rPr lang="tr-TR" sz="2000" dirty="0" smtClean="0"/>
              <a:t>Bebek </a:t>
            </a:r>
            <a:r>
              <a:rPr lang="tr-TR" sz="2000" dirty="0"/>
              <a:t>, ondan sonra bu  ölçümlere dayanılarak </a:t>
            </a:r>
            <a:r>
              <a:rPr lang="tr-TR" sz="2000" dirty="0" err="1"/>
              <a:t>gestasyonel</a:t>
            </a:r>
            <a:r>
              <a:rPr lang="tr-TR" sz="2000" dirty="0"/>
              <a:t> yaşına göre büyük , küçük veya uygun olarak nitelenmelidir. </a:t>
            </a:r>
          </a:p>
          <a:p>
            <a:endParaRPr lang="tr-T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837800" cy="3312368"/>
          </a:xfrm>
        </p:spPr>
      </p:pic>
      <p:sp>
        <p:nvSpPr>
          <p:cNvPr id="2" name="Metin kutusu 1"/>
          <p:cNvSpPr txBox="1"/>
          <p:nvPr/>
        </p:nvSpPr>
        <p:spPr>
          <a:xfrm>
            <a:off x="498376" y="6047049"/>
            <a:ext cx="807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Neyzi</a:t>
            </a:r>
            <a:r>
              <a:rPr lang="tr-TR" dirty="0"/>
              <a:t> O, </a:t>
            </a:r>
            <a:r>
              <a:rPr lang="tr-TR" dirty="0" err="1"/>
              <a:t>Binyildiz</a:t>
            </a:r>
            <a:r>
              <a:rPr lang="tr-TR" dirty="0"/>
              <a:t> P, Alp H. Türk </a:t>
            </a:r>
            <a:r>
              <a:rPr lang="tr-TR" dirty="0" err="1"/>
              <a:t>cocuklarında</a:t>
            </a:r>
            <a:r>
              <a:rPr lang="tr-TR" dirty="0"/>
              <a:t> </a:t>
            </a:r>
            <a:r>
              <a:rPr lang="tr-TR" dirty="0" err="1"/>
              <a:t>büyümegelişme</a:t>
            </a:r>
            <a:r>
              <a:rPr lang="tr-TR" dirty="0"/>
              <a:t> normları 1. İstanbul Tıp Fak </a:t>
            </a:r>
            <a:r>
              <a:rPr lang="tr-TR" dirty="0" err="1"/>
              <a:t>Mecm</a:t>
            </a:r>
            <a:r>
              <a:rPr lang="tr-TR" dirty="0"/>
              <a:t> 1978; </a:t>
            </a:r>
          </a:p>
        </p:txBody>
      </p:sp>
      <p:sp>
        <p:nvSpPr>
          <p:cNvPr id="3" name="AutoShape 2" descr="Persentil | Zeynep Sertkaya çocuk gelişimi ve bebek sağlığı hakkında  bilmeniz gerekenleri yazdı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4" descr="Persentil | Zeynep Sertkaya çocuk gelişimi ve bebek sağlığı hakkında  bilmeniz gerekenleri yazdı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Persentil | Zeynep Sertkaya çocuk gelişimi ve bebek sağlığı hakkında  bilmeniz gerekenleri yazdı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80" name="Picture 8" descr="Persentil | Zeynep Sertkaya çocuk gelişimi ve bebek sağlığı hakkında  bilmeniz gerekenleri yazdı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95" y="1050122"/>
            <a:ext cx="4673798" cy="36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34" y="1112732"/>
            <a:ext cx="4896544" cy="3672408"/>
          </a:xfrm>
        </p:spPr>
      </p:pic>
      <p:sp>
        <p:nvSpPr>
          <p:cNvPr id="2" name="Metin kutusu 1"/>
          <p:cNvSpPr txBox="1"/>
          <p:nvPr/>
        </p:nvSpPr>
        <p:spPr>
          <a:xfrm>
            <a:off x="611560" y="5589241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Neyzi</a:t>
            </a:r>
            <a:r>
              <a:rPr lang="tr-TR" dirty="0"/>
              <a:t> O, </a:t>
            </a:r>
            <a:r>
              <a:rPr lang="tr-TR" dirty="0" err="1"/>
              <a:t>Binyildiz</a:t>
            </a:r>
            <a:r>
              <a:rPr lang="tr-TR" dirty="0"/>
              <a:t> P, Alp H. Türk </a:t>
            </a:r>
            <a:r>
              <a:rPr lang="tr-TR" dirty="0" err="1"/>
              <a:t>cocuklarında</a:t>
            </a:r>
            <a:r>
              <a:rPr lang="tr-TR" dirty="0"/>
              <a:t> </a:t>
            </a:r>
            <a:r>
              <a:rPr lang="tr-TR" dirty="0" err="1"/>
              <a:t>büyümegelişme</a:t>
            </a:r>
            <a:r>
              <a:rPr lang="tr-TR" dirty="0"/>
              <a:t> normları 1. İstanbul Tıp Fak </a:t>
            </a:r>
            <a:r>
              <a:rPr lang="tr-TR" dirty="0" err="1"/>
              <a:t>Mecm</a:t>
            </a:r>
            <a:r>
              <a:rPr lang="tr-TR" dirty="0"/>
              <a:t> </a:t>
            </a:r>
            <a:r>
              <a:rPr lang="tr-TR" dirty="0" smtClean="0"/>
              <a:t>1978</a:t>
            </a:r>
            <a:endParaRPr lang="tr-TR" dirty="0"/>
          </a:p>
          <a:p>
            <a:endParaRPr lang="tr-TR" dirty="0"/>
          </a:p>
        </p:txBody>
      </p:sp>
      <p:pic>
        <p:nvPicPr>
          <p:cNvPr id="1028" name="Picture 4" descr="Persentil | Zeynep Sertkaya çocuk gelişimi ve bebek sağlığı hakkında  bilmeniz gerekenleri yazdı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02" y="1090047"/>
            <a:ext cx="4730206" cy="37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4" descr="Persentil | Zeynep Sertkaya çocuk gelişimi ve bebek sağlığı hakkında  bilmeniz gerekenleri yazdı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98" y="1807862"/>
            <a:ext cx="4345302" cy="44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ÜYÜME PERSENTİL EĞRİLERİ 0-3 YAŞ KIZ | Uzm. Dr. Abdulkerim EL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193282" cy="44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4">
            <a:extLst>
              <a:ext uri="{FF2B5EF4-FFF2-40B4-BE49-F238E27FC236}">
                <a16:creationId xmlns="" xmlns:a16="http://schemas.microsoft.com/office/drawing/2014/main" id="{7C8B2FFE-D0BF-7C4E-8822-B5E60ED12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764704"/>
            <a:ext cx="8714848" cy="5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HEDEFLER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000" dirty="0" smtClean="0"/>
          </a:p>
          <a:p>
            <a:r>
              <a:rPr lang="tr-TR" sz="2000" dirty="0" smtClean="0"/>
              <a:t>Temel tanımlamaları yapıp </a:t>
            </a:r>
            <a:r>
              <a:rPr lang="tr-TR" sz="2000" dirty="0" err="1" smtClean="0"/>
              <a:t>yenidoğanı</a:t>
            </a:r>
            <a:r>
              <a:rPr lang="tr-TR" sz="2000" dirty="0" smtClean="0"/>
              <a:t> sınıflayabilmek</a:t>
            </a:r>
          </a:p>
          <a:p>
            <a:r>
              <a:rPr lang="tr-TR" sz="2000" dirty="0" err="1" smtClean="0"/>
              <a:t>Yenidoğan</a:t>
            </a:r>
            <a:r>
              <a:rPr lang="tr-TR" sz="2000" dirty="0" smtClean="0"/>
              <a:t> ziyaretine gelen hastayı tam  fizik muayene ile değerlendirebilmek</a:t>
            </a:r>
          </a:p>
          <a:p>
            <a:r>
              <a:rPr lang="tr-TR" sz="2000" dirty="0" err="1">
                <a:solidFill>
                  <a:srgbClr val="000000"/>
                </a:solidFill>
              </a:rPr>
              <a:t>Yenidoğan</a:t>
            </a:r>
            <a:r>
              <a:rPr lang="tr-TR" sz="2000" dirty="0">
                <a:solidFill>
                  <a:srgbClr val="000000"/>
                </a:solidFill>
              </a:rPr>
              <a:t> izlemlerinde yapılması </a:t>
            </a:r>
            <a:r>
              <a:rPr lang="tr-TR" sz="2000" dirty="0" smtClean="0">
                <a:solidFill>
                  <a:srgbClr val="000000"/>
                </a:solidFill>
              </a:rPr>
              <a:t>gerekenleri sayabilmek</a:t>
            </a:r>
            <a:endParaRPr lang="tr-TR" sz="2000" dirty="0" smtClean="0"/>
          </a:p>
          <a:p>
            <a:r>
              <a:rPr lang="tr-TR" sz="2000" dirty="0" smtClean="0"/>
              <a:t>D</a:t>
            </a:r>
            <a:r>
              <a:rPr lang="en-US" sz="2000" dirty="0" smtClean="0"/>
              <a:t> </a:t>
            </a:r>
            <a:r>
              <a:rPr lang="en-US" sz="2000" dirty="0" err="1"/>
              <a:t>vitamini</a:t>
            </a:r>
            <a:r>
              <a:rPr lang="en-US" sz="2000" dirty="0"/>
              <a:t> </a:t>
            </a:r>
            <a:r>
              <a:rPr lang="en-US" sz="2000" dirty="0" err="1" smtClean="0"/>
              <a:t>tedavi</a:t>
            </a:r>
            <a:r>
              <a:rPr lang="tr-TR" sz="2000" dirty="0" smtClean="0"/>
              <a:t>sini </a:t>
            </a:r>
            <a:r>
              <a:rPr lang="tr-TR" sz="2000" dirty="0" smtClean="0"/>
              <a:t>başlama ilkelerini sayabilmek</a:t>
            </a:r>
          </a:p>
          <a:p>
            <a:r>
              <a:rPr lang="tr-TR" sz="2000" dirty="0" err="1" smtClean="0"/>
              <a:t>Yenidoğan</a:t>
            </a:r>
            <a:r>
              <a:rPr lang="tr-TR" sz="2000" dirty="0" smtClean="0"/>
              <a:t> </a:t>
            </a:r>
            <a:r>
              <a:rPr lang="tr-TR" sz="2000" dirty="0" smtClean="0"/>
              <a:t>sarılığını tanıyıp yönetebilmeyi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3625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GÖRÜNÜM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r>
              <a:rPr lang="tr-TR" sz="2000" b="1" dirty="0">
                <a:solidFill>
                  <a:srgbClr val="000000"/>
                </a:solidFill>
              </a:rPr>
              <a:t>• </a:t>
            </a:r>
            <a:r>
              <a:rPr lang="tr-TR" sz="2000" dirty="0" err="1">
                <a:solidFill>
                  <a:srgbClr val="000000"/>
                </a:solidFill>
              </a:rPr>
              <a:t>respiratuvar</a:t>
            </a:r>
            <a:r>
              <a:rPr lang="tr-TR" sz="2000" dirty="0">
                <a:solidFill>
                  <a:srgbClr val="000000"/>
                </a:solidFill>
              </a:rPr>
              <a:t> eforu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• pozisyonu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• </a:t>
            </a:r>
            <a:r>
              <a:rPr lang="tr-TR" sz="2000" dirty="0">
                <a:solidFill>
                  <a:srgbClr val="000000"/>
                </a:solidFill>
              </a:rPr>
              <a:t>aktivite düzeyi 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• rengi</a:t>
            </a:r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7663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ED8730A3-7C80-0D47-808C-6EC0C30AD9C9}"/>
              </a:ext>
            </a:extLst>
          </p:cNvPr>
          <p:cNvSpPr txBox="1"/>
          <p:nvPr/>
        </p:nvSpPr>
        <p:spPr>
          <a:xfrm>
            <a:off x="611560" y="1340768"/>
            <a:ext cx="1033231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100" dirty="0"/>
              <a:t/>
            </a:r>
            <a:br>
              <a:rPr lang="tr-TR" sz="2100" dirty="0"/>
            </a:br>
            <a:endParaRPr lang="tr-TR" sz="2100" dirty="0"/>
          </a:p>
          <a:p>
            <a:r>
              <a:rPr lang="tr-TR" sz="2100" b="1" dirty="0" smtClean="0">
                <a:solidFill>
                  <a:srgbClr val="000000"/>
                </a:solidFill>
              </a:rPr>
              <a:t>Periyodik solunum: </a:t>
            </a:r>
            <a:r>
              <a:rPr lang="tr-TR" sz="2100" dirty="0">
                <a:solidFill>
                  <a:srgbClr val="000000"/>
                </a:solidFill>
              </a:rPr>
              <a:t>5 ile 10 saniyelik kısa duraklamalar </a:t>
            </a:r>
          </a:p>
          <a:p>
            <a:r>
              <a:rPr lang="tr-TR" sz="2100" dirty="0">
                <a:solidFill>
                  <a:srgbClr val="000000"/>
                </a:solidFill>
              </a:rPr>
              <a:t>ile karışık hızlı </a:t>
            </a:r>
            <a:r>
              <a:rPr lang="tr-TR" sz="2100" dirty="0" smtClean="0">
                <a:solidFill>
                  <a:srgbClr val="000000"/>
                </a:solidFill>
              </a:rPr>
              <a:t>soluklar </a:t>
            </a:r>
          </a:p>
          <a:p>
            <a:endParaRPr lang="tr-TR" sz="2100" dirty="0">
              <a:solidFill>
                <a:srgbClr val="000000"/>
              </a:solidFill>
            </a:endParaRPr>
          </a:p>
          <a:p>
            <a:r>
              <a:rPr lang="tr-TR" sz="2100" b="1" dirty="0" err="1" smtClean="0">
                <a:solidFill>
                  <a:srgbClr val="000000"/>
                </a:solidFill>
              </a:rPr>
              <a:t>Akrosiyanoz</a:t>
            </a:r>
            <a:r>
              <a:rPr lang="tr-TR" sz="2100" b="1" dirty="0" smtClean="0">
                <a:solidFill>
                  <a:srgbClr val="000000"/>
                </a:solidFill>
              </a:rPr>
              <a:t> : </a:t>
            </a:r>
            <a:r>
              <a:rPr lang="tr-TR" sz="2100" dirty="0" smtClean="0">
                <a:solidFill>
                  <a:srgbClr val="000000"/>
                </a:solidFill>
              </a:rPr>
              <a:t>el </a:t>
            </a:r>
            <a:r>
              <a:rPr lang="tr-TR" sz="2100" dirty="0">
                <a:solidFill>
                  <a:srgbClr val="000000"/>
                </a:solidFill>
              </a:rPr>
              <a:t>ve ayaklardaki mavimsi renk </a:t>
            </a:r>
            <a:r>
              <a:rPr lang="tr-TR" sz="2100" dirty="0"/>
              <a:t/>
            </a:r>
            <a:br>
              <a:rPr lang="tr-TR" sz="2100" dirty="0"/>
            </a:br>
            <a:r>
              <a:rPr lang="tr-TR" sz="2100" dirty="0" smtClean="0">
                <a:solidFill>
                  <a:srgbClr val="000000"/>
                </a:solidFill>
              </a:rPr>
              <a:t>değişikliği</a:t>
            </a:r>
            <a:r>
              <a:rPr lang="tr-TR" sz="2100" dirty="0"/>
              <a:t/>
            </a:r>
            <a:br>
              <a:rPr lang="tr-TR" sz="2100" dirty="0"/>
            </a:br>
            <a:endParaRPr lang="tr-TR" sz="2100" dirty="0"/>
          </a:p>
          <a:p>
            <a:r>
              <a:rPr lang="tr-TR" sz="2100" dirty="0" smtClean="0">
                <a:solidFill>
                  <a:srgbClr val="000000"/>
                </a:solidFill>
              </a:rPr>
              <a:t>Santral </a:t>
            </a:r>
            <a:r>
              <a:rPr lang="tr-TR" sz="2100" dirty="0" err="1">
                <a:solidFill>
                  <a:srgbClr val="000000"/>
                </a:solidFill>
              </a:rPr>
              <a:t>siyanoz</a:t>
            </a:r>
            <a:r>
              <a:rPr lang="tr-TR" sz="2100" dirty="0">
                <a:solidFill>
                  <a:srgbClr val="000000"/>
                </a:solidFill>
              </a:rPr>
              <a:t>, solukluk, sarılık ya da kıpkırmızı bir yüz, </a:t>
            </a:r>
          </a:p>
          <a:p>
            <a:r>
              <a:rPr lang="tr-TR" sz="2100" dirty="0">
                <a:solidFill>
                  <a:srgbClr val="000000"/>
                </a:solidFill>
              </a:rPr>
              <a:t>altta yatan tıbbi bir soruna işaret eder. 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31070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DERİ  MUAYENESİ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Yenidoğanların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derisi ince, az tüylü , ter ve yağ bezi yapımı azdır</a:t>
            </a:r>
            <a:r>
              <a:rPr lang="tr-TR" sz="20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>        </a:t>
            </a:r>
          </a:p>
          <a:p>
            <a:r>
              <a:rPr lang="tr-TR" sz="2000" dirty="0" smtClean="0">
                <a:solidFill>
                  <a:srgbClr val="000000"/>
                </a:solidFill>
              </a:rPr>
              <a:t>Solukluk</a:t>
            </a:r>
            <a:r>
              <a:rPr lang="tr-TR" sz="2000" dirty="0">
                <a:solidFill>
                  <a:srgbClr val="000000"/>
                </a:solidFill>
              </a:rPr>
              <a:t>, aşırı kırmızılık, sarılık, </a:t>
            </a:r>
            <a:r>
              <a:rPr lang="tr-TR" sz="2000" dirty="0" err="1">
                <a:solidFill>
                  <a:srgbClr val="000000"/>
                </a:solidFill>
              </a:rPr>
              <a:t>siyanoz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 smtClean="0">
                <a:solidFill>
                  <a:srgbClr val="000000"/>
                </a:solidFill>
              </a:rPr>
              <a:t>mekonyum</a:t>
            </a:r>
            <a:r>
              <a:rPr lang="tr-TR" sz="2000" dirty="0">
                <a:solidFill>
                  <a:srgbClr val="000000"/>
                </a:solidFill>
              </a:rPr>
              <a:t>  ile boyanma, </a:t>
            </a:r>
            <a:r>
              <a:rPr lang="tr-TR" sz="2000" dirty="0" err="1">
                <a:solidFill>
                  <a:srgbClr val="000000"/>
                </a:solidFill>
              </a:rPr>
              <a:t>peteşi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ekimoz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konjenital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nevüsler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ve </a:t>
            </a:r>
            <a:r>
              <a:rPr lang="tr-TR" sz="2000" dirty="0" err="1">
                <a:solidFill>
                  <a:srgbClr val="000000"/>
                </a:solidFill>
              </a:rPr>
              <a:t>neonatalatal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döküntüler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1928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PREMATÜR BEBEKLERDE VAZOMOTOR DENGESİZLİK SONUCU NORMAL </a:t>
            </a:r>
            <a:r>
              <a:rPr lang="tr-TR" dirty="0" smtClean="0">
                <a:solidFill>
                  <a:srgbClr val="000000"/>
                </a:solidFill>
              </a:rPr>
              <a:t>BULGULAR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251520" y="2492896"/>
            <a:ext cx="8229600" cy="3024336"/>
          </a:xfrm>
        </p:spPr>
        <p:txBody>
          <a:bodyPr>
            <a:norm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Kutis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marmaratus</a:t>
            </a:r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Telenjiektazi</a:t>
            </a:r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Flebektazi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tr-TR" sz="2000" dirty="0" err="1" smtClean="0">
                <a:solidFill>
                  <a:srgbClr val="000000"/>
                </a:solidFill>
              </a:rPr>
              <a:t>Akrosiyanoz</a:t>
            </a:r>
            <a:endParaRPr lang="tr-TR" sz="2000" dirty="0"/>
          </a:p>
        </p:txBody>
      </p:sp>
      <p:pic>
        <p:nvPicPr>
          <p:cNvPr id="9218" name="Picture 2" descr="Cutis Marmorata | Consultant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527959"/>
            <a:ext cx="4425196" cy="17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ansient abdominal telangiectasia of the newborn - Juzot - 2021 -  Pediatric Dermatology - Wiley Online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41168"/>
            <a:ext cx="2376264" cy="17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crocyanosis: Bluish discoloration of the hands and ... | Grep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78" y="4477507"/>
            <a:ext cx="4430555" cy="21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YENİDOĞAN  BENİGN DÖKÜNTÜLERİ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5465" y="199570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/>
              <a:t/>
            </a:r>
            <a:br>
              <a:rPr lang="tr-TR" sz="2000" b="1" dirty="0"/>
            </a:br>
            <a:endParaRPr lang="tr-TR" sz="2000" b="1" dirty="0"/>
          </a:p>
          <a:p>
            <a:r>
              <a:rPr lang="tr-TR" sz="2000" dirty="0">
                <a:solidFill>
                  <a:srgbClr val="000000"/>
                </a:solidFill>
              </a:rPr>
              <a:t>1. </a:t>
            </a:r>
            <a:r>
              <a:rPr lang="tr-TR" sz="2000" dirty="0" err="1">
                <a:solidFill>
                  <a:srgbClr val="000000"/>
                </a:solidFill>
              </a:rPr>
              <a:t>Erythema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toxicum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neonatorum</a:t>
            </a:r>
            <a:r>
              <a:rPr lang="tr-TR" sz="2000" dirty="0">
                <a:solidFill>
                  <a:srgbClr val="000000"/>
                </a:solidFill>
              </a:rPr>
              <a:t> (</a:t>
            </a:r>
            <a:r>
              <a:rPr lang="tr-TR" sz="2000" dirty="0" smtClean="0">
                <a:solidFill>
                  <a:srgbClr val="000000"/>
                </a:solidFill>
              </a:rPr>
              <a:t>ETN)</a:t>
            </a:r>
            <a:endParaRPr lang="tr-TR" sz="2000" dirty="0" smtClean="0"/>
          </a:p>
          <a:p>
            <a:r>
              <a:rPr lang="tr-TR" sz="2000" dirty="0" smtClean="0">
                <a:solidFill>
                  <a:srgbClr val="000000"/>
                </a:solidFill>
              </a:rPr>
              <a:t>2</a:t>
            </a:r>
            <a:r>
              <a:rPr lang="tr-TR" sz="2000" dirty="0">
                <a:solidFill>
                  <a:srgbClr val="000000"/>
                </a:solidFill>
              </a:rPr>
              <a:t>. </a:t>
            </a:r>
            <a:r>
              <a:rPr lang="tr-TR" sz="2000" dirty="0" err="1">
                <a:solidFill>
                  <a:srgbClr val="000000"/>
                </a:solidFill>
              </a:rPr>
              <a:t>Transient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neonatal</a:t>
            </a:r>
            <a:r>
              <a:rPr lang="tr-TR" sz="2000" dirty="0">
                <a:solidFill>
                  <a:srgbClr val="000000"/>
                </a:solidFill>
              </a:rPr>
              <a:t> püstüler </a:t>
            </a:r>
            <a:r>
              <a:rPr lang="tr-TR" sz="2000" dirty="0" err="1">
                <a:solidFill>
                  <a:srgbClr val="000000"/>
                </a:solidFill>
              </a:rPr>
              <a:t>melanozis</a:t>
            </a:r>
            <a:r>
              <a:rPr lang="tr-TR" sz="2000" dirty="0">
                <a:solidFill>
                  <a:srgbClr val="000000"/>
                </a:solidFill>
              </a:rPr>
              <a:t> (</a:t>
            </a:r>
            <a:r>
              <a:rPr lang="tr-TR" sz="2000" dirty="0" smtClean="0">
                <a:solidFill>
                  <a:srgbClr val="000000"/>
                </a:solidFill>
              </a:rPr>
              <a:t>TNPM)</a:t>
            </a:r>
            <a:endParaRPr lang="tr-TR" sz="2000" dirty="0" smtClean="0"/>
          </a:p>
          <a:p>
            <a:r>
              <a:rPr lang="tr-TR" sz="2000" dirty="0" smtClean="0">
                <a:solidFill>
                  <a:srgbClr val="000000"/>
                </a:solidFill>
              </a:rPr>
              <a:t>3</a:t>
            </a:r>
            <a:r>
              <a:rPr lang="tr-TR" sz="2000" dirty="0">
                <a:solidFill>
                  <a:srgbClr val="000000"/>
                </a:solidFill>
              </a:rPr>
              <a:t>. </a:t>
            </a:r>
            <a:r>
              <a:rPr lang="tr-TR" sz="2000" dirty="0" err="1">
                <a:solidFill>
                  <a:srgbClr val="000000"/>
                </a:solidFill>
              </a:rPr>
              <a:t>Neonatal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akne</a:t>
            </a:r>
            <a:endParaRPr lang="tr-TR" sz="2000" dirty="0" smtClean="0"/>
          </a:p>
          <a:p>
            <a:r>
              <a:rPr lang="tr-TR" sz="2000" dirty="0" smtClean="0">
                <a:solidFill>
                  <a:srgbClr val="000000"/>
                </a:solidFill>
              </a:rPr>
              <a:t>4</a:t>
            </a:r>
            <a:r>
              <a:rPr lang="tr-TR" sz="2000" dirty="0">
                <a:solidFill>
                  <a:srgbClr val="000000"/>
                </a:solidFill>
              </a:rPr>
              <a:t>. 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Milia</a:t>
            </a:r>
            <a:endParaRPr lang="tr-TR" sz="2000" dirty="0" smtClean="0"/>
          </a:p>
          <a:p>
            <a:r>
              <a:rPr lang="tr-TR" sz="2000" dirty="0">
                <a:solidFill>
                  <a:srgbClr val="000000"/>
                </a:solidFill>
              </a:rPr>
              <a:t>5</a:t>
            </a:r>
            <a:r>
              <a:rPr lang="tr-TR" sz="2000" dirty="0" smtClean="0">
                <a:solidFill>
                  <a:srgbClr val="000000"/>
                </a:solidFill>
              </a:rPr>
              <a:t>. </a:t>
            </a:r>
            <a:r>
              <a:rPr lang="tr-TR" sz="2000" dirty="0" err="1">
                <a:solidFill>
                  <a:srgbClr val="000000"/>
                </a:solidFill>
              </a:rPr>
              <a:t>Miliaria</a:t>
            </a:r>
            <a:r>
              <a:rPr lang="tr-TR" sz="2000" dirty="0">
                <a:solidFill>
                  <a:srgbClr val="000000"/>
                </a:solidFill>
              </a:rPr>
              <a:t> ( En sık şekli </a:t>
            </a:r>
            <a:r>
              <a:rPr lang="tr-TR" sz="2000" dirty="0" err="1">
                <a:solidFill>
                  <a:srgbClr val="000000"/>
                </a:solidFill>
              </a:rPr>
              <a:t>miliaria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rubra</a:t>
            </a:r>
            <a:r>
              <a:rPr lang="tr-TR" sz="2000" dirty="0">
                <a:solidFill>
                  <a:srgbClr val="000000"/>
                </a:solidFill>
              </a:rPr>
              <a:t>= sıcak döküntüsü= isilik )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7388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305EA01-8AA4-9B4E-90B6-3E825AB1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2448157" cy="747227"/>
          </a:xfrm>
        </p:spPr>
        <p:txBody>
          <a:bodyPr>
            <a:normAutofit/>
          </a:bodyPr>
          <a:lstStyle/>
          <a:p>
            <a:r>
              <a:rPr lang="tr-TR" b="1" u="sng" dirty="0">
                <a:solidFill>
                  <a:srgbClr val="000000"/>
                </a:solidFill>
                <a:effectLst/>
              </a:rPr>
              <a:t>1. </a:t>
            </a:r>
            <a:r>
              <a:rPr lang="tr-TR" b="1" u="sng" dirty="0" err="1">
                <a:solidFill>
                  <a:srgbClr val="000000"/>
                </a:solidFill>
                <a:effectLst/>
              </a:rPr>
              <a:t>Eythema</a:t>
            </a:r>
            <a:r>
              <a:rPr lang="tr-TR" b="1" u="sng" dirty="0">
                <a:solidFill>
                  <a:srgbClr val="000000"/>
                </a:solidFill>
                <a:effectLst/>
              </a:rPr>
              <a:t> </a:t>
            </a:r>
            <a:r>
              <a:rPr lang="tr-TR" b="1" u="sng" dirty="0" err="1">
                <a:solidFill>
                  <a:srgbClr val="000000"/>
                </a:solidFill>
                <a:effectLst/>
              </a:rPr>
              <a:t>toxicum</a:t>
            </a:r>
            <a:r>
              <a:rPr lang="tr-TR" b="1" u="sng" dirty="0">
                <a:solidFill>
                  <a:srgbClr val="000000"/>
                </a:solidFill>
                <a:effectLst/>
              </a:rPr>
              <a:t> </a:t>
            </a:r>
            <a:r>
              <a:rPr lang="tr-TR" b="1" u="sng" dirty="0" err="1">
                <a:solidFill>
                  <a:srgbClr val="000000"/>
                </a:solidFill>
                <a:effectLst/>
              </a:rPr>
              <a:t>neonatorum</a:t>
            </a:r>
            <a:r>
              <a:rPr lang="tr-TR" b="1" u="sng" dirty="0">
                <a:solidFill>
                  <a:srgbClr val="000000"/>
                </a:solidFill>
                <a:effectLst/>
              </a:rPr>
              <a:t> (ETN)</a:t>
            </a:r>
            <a:r>
              <a:rPr lang="tr-TR" dirty="0">
                <a:solidFill>
                  <a:srgbClr val="000000"/>
                </a:solidFill>
                <a:effectLst/>
              </a:rPr>
              <a:t>,</a:t>
            </a:r>
            <a:endParaRPr lang="tr-TR" dirty="0"/>
          </a:p>
        </p:txBody>
      </p:sp>
      <p:pic>
        <p:nvPicPr>
          <p:cNvPr id="7" name="Resim 7">
            <a:extLst>
              <a:ext uri="{FF2B5EF4-FFF2-40B4-BE49-F238E27FC236}">
                <a16:creationId xmlns="" xmlns:a16="http://schemas.microsoft.com/office/drawing/2014/main" id="{398DD68C-AD78-264A-9241-46D074CC7E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 b="17367"/>
          <a:stretch/>
        </p:blipFill>
        <p:spPr>
          <a:xfrm>
            <a:off x="161821" y="969611"/>
            <a:ext cx="2400267" cy="1800200"/>
          </a:xfrm>
        </p:spPr>
      </p:pic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4DF0A988-D444-EE4C-B7CF-FE2704E91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590" y="2830732"/>
            <a:ext cx="2537856" cy="3406579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 smtClean="0">
                <a:solidFill>
                  <a:srgbClr val="000000"/>
                </a:solidFill>
              </a:rPr>
              <a:t>Benign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bir deri </a:t>
            </a:r>
            <a:r>
              <a:rPr lang="tr-TR" sz="2000" dirty="0" smtClean="0">
                <a:solidFill>
                  <a:srgbClr val="000000"/>
                </a:solidFill>
              </a:rPr>
              <a:t>lezyonu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 smtClean="0">
                <a:solidFill>
                  <a:srgbClr val="000000"/>
                </a:solidFill>
              </a:rPr>
              <a:t>Eritematöz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zeminde, hızla püstüle ilerleyen, </a:t>
            </a:r>
            <a:r>
              <a:rPr lang="tr-TR" sz="2000" dirty="0" err="1">
                <a:solidFill>
                  <a:srgbClr val="000000"/>
                </a:solidFill>
              </a:rPr>
              <a:t>multipl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eritematöz</a:t>
            </a:r>
            <a:r>
              <a:rPr lang="tr-TR" sz="2000" dirty="0">
                <a:solidFill>
                  <a:srgbClr val="000000"/>
                </a:solidFill>
              </a:rPr>
              <a:t> makul ve </a:t>
            </a:r>
            <a:r>
              <a:rPr lang="tr-TR" sz="2000" dirty="0" err="1" smtClean="0">
                <a:solidFill>
                  <a:srgbClr val="000000"/>
                </a:solidFill>
              </a:rPr>
              <a:t>papüller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>
                <a:solidFill>
                  <a:srgbClr val="000000"/>
                </a:solidFill>
              </a:rPr>
              <a:t>-5 ile 7 gün içinde </a:t>
            </a:r>
            <a:r>
              <a:rPr lang="tr-TR" sz="2000" dirty="0" smtClean="0">
                <a:solidFill>
                  <a:srgbClr val="000000"/>
                </a:solidFill>
              </a:rPr>
              <a:t>gerileyip </a:t>
            </a:r>
            <a:r>
              <a:rPr lang="tr-TR" sz="2000" dirty="0">
                <a:solidFill>
                  <a:srgbClr val="000000"/>
                </a:solidFill>
              </a:rPr>
              <a:t>kaybolurlar. </a:t>
            </a:r>
          </a:p>
          <a:p>
            <a:endParaRPr lang="tr-TR" sz="2000" dirty="0"/>
          </a:p>
        </p:txBody>
      </p:sp>
      <p:sp>
        <p:nvSpPr>
          <p:cNvPr id="5" name="Başlık 1">
            <a:extLst>
              <a:ext uri="{FF2B5EF4-FFF2-40B4-BE49-F238E27FC236}">
                <a16:creationId xmlns="" xmlns:a16="http://schemas.microsoft.com/office/drawing/2014/main" id="{154A2F7B-F41A-724C-B541-7A903EB5DE41}"/>
              </a:ext>
            </a:extLst>
          </p:cNvPr>
          <p:cNvSpPr txBox="1">
            <a:spLocks/>
          </p:cNvSpPr>
          <p:nvPr/>
        </p:nvSpPr>
        <p:spPr>
          <a:xfrm>
            <a:off x="2915816" y="278884"/>
            <a:ext cx="328376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u="sng" dirty="0" smtClean="0">
                <a:solidFill>
                  <a:srgbClr val="000000"/>
                </a:solidFill>
              </a:rPr>
              <a:t>2. </a:t>
            </a:r>
            <a:r>
              <a:rPr lang="tr-TR" u="sng" dirty="0" err="1" smtClean="0">
                <a:solidFill>
                  <a:srgbClr val="000000"/>
                </a:solidFill>
              </a:rPr>
              <a:t>Transient</a:t>
            </a:r>
            <a:r>
              <a:rPr lang="tr-TR" u="sng" dirty="0" smtClean="0">
                <a:solidFill>
                  <a:srgbClr val="000000"/>
                </a:solidFill>
              </a:rPr>
              <a:t> </a:t>
            </a:r>
            <a:r>
              <a:rPr lang="tr-TR" u="sng" dirty="0" err="1" smtClean="0">
                <a:solidFill>
                  <a:srgbClr val="000000"/>
                </a:solidFill>
              </a:rPr>
              <a:t>neonatal</a:t>
            </a:r>
            <a:r>
              <a:rPr lang="tr-TR" u="sng" dirty="0" smtClean="0">
                <a:solidFill>
                  <a:srgbClr val="000000"/>
                </a:solidFill>
              </a:rPr>
              <a:t> püstüler </a:t>
            </a:r>
            <a:r>
              <a:rPr lang="tr-TR" u="sng" dirty="0" err="1" smtClean="0">
                <a:solidFill>
                  <a:srgbClr val="000000"/>
                </a:solidFill>
              </a:rPr>
              <a:t>melanozis</a:t>
            </a:r>
            <a:r>
              <a:rPr lang="tr-TR" u="sng" dirty="0" smtClean="0">
                <a:solidFill>
                  <a:srgbClr val="000000"/>
                </a:solidFill>
              </a:rPr>
              <a:t> (TNPM)</a:t>
            </a:r>
            <a:r>
              <a:rPr lang="tr-TR" dirty="0" smtClean="0">
                <a:solidFill>
                  <a:srgbClr val="000000"/>
                </a:solidFill>
              </a:rPr>
              <a:t>,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F0AADA62-9183-3E47-9880-B4FFD8FDE4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b="4785"/>
          <a:stretch/>
        </p:blipFill>
        <p:spPr>
          <a:xfrm>
            <a:off x="3059832" y="916300"/>
            <a:ext cx="2700968" cy="1914433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="" xmlns:a16="http://schemas.microsoft.com/office/drawing/2014/main" id="{EAB5BF84-D2C9-BE4E-BB36-A020033B1476}"/>
              </a:ext>
            </a:extLst>
          </p:cNvPr>
          <p:cNvSpPr txBox="1">
            <a:spLocks/>
          </p:cNvSpPr>
          <p:nvPr/>
        </p:nvSpPr>
        <p:spPr>
          <a:xfrm>
            <a:off x="6199584" y="35669"/>
            <a:ext cx="263569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700" u="sng" dirty="0" smtClean="0">
                <a:solidFill>
                  <a:srgbClr val="000000"/>
                </a:solidFill>
              </a:rPr>
              <a:t>3. </a:t>
            </a:r>
            <a:r>
              <a:rPr lang="tr-TR" sz="2700" u="sng" dirty="0" err="1" smtClean="0">
                <a:solidFill>
                  <a:srgbClr val="000000"/>
                </a:solidFill>
              </a:rPr>
              <a:t>Neonatal</a:t>
            </a:r>
            <a:r>
              <a:rPr lang="tr-TR" sz="2700" u="sng" dirty="0" smtClean="0">
                <a:solidFill>
                  <a:srgbClr val="000000"/>
                </a:solidFill>
              </a:rPr>
              <a:t> akne</a:t>
            </a:r>
            <a:endParaRPr lang="tr-TR" sz="2700" dirty="0"/>
          </a:p>
        </p:txBody>
      </p:sp>
      <p:pic>
        <p:nvPicPr>
          <p:cNvPr id="9" name="Resim 5">
            <a:extLst>
              <a:ext uri="{FF2B5EF4-FFF2-40B4-BE49-F238E27FC236}">
                <a16:creationId xmlns="" xmlns:a16="http://schemas.microsoft.com/office/drawing/2014/main" id="{35E04AC1-38E9-2843-BE72-2596D57A31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" b="3289"/>
          <a:stretch/>
        </p:blipFill>
        <p:spPr>
          <a:xfrm>
            <a:off x="6155282" y="843322"/>
            <a:ext cx="2724300" cy="215113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059832" y="2994454"/>
            <a:ext cx="270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 smtClean="0">
                <a:solidFill>
                  <a:srgbClr val="000000"/>
                </a:solidFill>
              </a:rPr>
              <a:t>benign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deri </a:t>
            </a:r>
            <a:r>
              <a:rPr lang="tr-TR" sz="2000" dirty="0" smtClean="0">
                <a:solidFill>
                  <a:srgbClr val="000000"/>
                </a:solidFill>
              </a:rPr>
              <a:t>lezyonu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>
                <a:solidFill>
                  <a:srgbClr val="000000"/>
                </a:solidFill>
              </a:rPr>
              <a:t>non-eritematöz</a:t>
            </a:r>
            <a:r>
              <a:rPr lang="tr-TR" sz="2000" dirty="0">
                <a:solidFill>
                  <a:srgbClr val="000000"/>
                </a:solidFill>
              </a:rPr>
              <a:t> zeminde, küçük </a:t>
            </a:r>
            <a:r>
              <a:rPr lang="tr-TR" sz="2000" dirty="0" err="1">
                <a:solidFill>
                  <a:srgbClr val="000000"/>
                </a:solidFill>
              </a:rPr>
              <a:t>yüzeyel</a:t>
            </a:r>
            <a:r>
              <a:rPr lang="tr-TR" sz="2000" dirty="0">
                <a:solidFill>
                  <a:srgbClr val="000000"/>
                </a:solidFill>
              </a:rPr>
              <a:t> beyaz püstüller </a:t>
            </a:r>
            <a:r>
              <a:rPr lang="tr-TR" sz="2000" dirty="0" smtClean="0">
                <a:solidFill>
                  <a:srgbClr val="000000"/>
                </a:solidFill>
              </a:rPr>
              <a:t>&gt;</a:t>
            </a:r>
            <a:r>
              <a:rPr lang="tr-TR" sz="2000" dirty="0">
                <a:solidFill>
                  <a:srgbClr val="000000"/>
                </a:solidFill>
              </a:rPr>
              <a:t>etrafları kabukla çevrili </a:t>
            </a:r>
            <a:r>
              <a:rPr lang="tr-TR" sz="2000" dirty="0" err="1">
                <a:solidFill>
                  <a:srgbClr val="000000"/>
                </a:solidFill>
              </a:rPr>
              <a:t>eritematöz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maküller</a:t>
            </a:r>
            <a:r>
              <a:rPr lang="tr-TR" sz="2000" dirty="0" smtClean="0">
                <a:solidFill>
                  <a:srgbClr val="000000"/>
                </a:solidFill>
              </a:rPr>
              <a:t>&gt;</a:t>
            </a:r>
            <a:r>
              <a:rPr lang="tr-TR" sz="2000" dirty="0" err="1">
                <a:solidFill>
                  <a:srgbClr val="000000"/>
                </a:solidFill>
              </a:rPr>
              <a:t>hiperpigmente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maküller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endParaRPr lang="tr-TR" sz="2000" dirty="0"/>
          </a:p>
        </p:txBody>
      </p:sp>
      <p:sp>
        <p:nvSpPr>
          <p:cNvPr id="10" name="Dikdörtgen 9"/>
          <p:cNvSpPr/>
          <p:nvPr/>
        </p:nvSpPr>
        <p:spPr>
          <a:xfrm>
            <a:off x="6257292" y="3097227"/>
            <a:ext cx="26222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-alın</a:t>
            </a:r>
            <a:r>
              <a:rPr lang="tr-TR" sz="2000" dirty="0">
                <a:solidFill>
                  <a:srgbClr val="000000"/>
                </a:solidFill>
              </a:rPr>
              <a:t>, yanaklar ve üst göğüs </a:t>
            </a:r>
            <a:r>
              <a:rPr lang="tr-TR" sz="2000" dirty="0" smtClean="0">
                <a:solidFill>
                  <a:srgbClr val="000000"/>
                </a:solidFill>
              </a:rPr>
              <a:t>bölgesinde</a:t>
            </a:r>
          </a:p>
          <a:p>
            <a:r>
              <a:rPr lang="tr-TR" sz="20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>
                <a:solidFill>
                  <a:srgbClr val="000000"/>
                </a:solidFill>
              </a:rPr>
              <a:t>multipl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papül</a:t>
            </a:r>
            <a:r>
              <a:rPr lang="tr-TR" sz="2000" dirty="0">
                <a:solidFill>
                  <a:srgbClr val="000000"/>
                </a:solidFill>
              </a:rPr>
              <a:t> ve püstüller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>
                <a:solidFill>
                  <a:srgbClr val="000000"/>
                </a:solidFill>
              </a:rPr>
              <a:t>4 ile 6 ay içerisinde, </a:t>
            </a:r>
            <a:r>
              <a:rPr lang="tr-TR" sz="2000" dirty="0" err="1">
                <a:solidFill>
                  <a:srgbClr val="000000"/>
                </a:solidFill>
              </a:rPr>
              <a:t>skar</a:t>
            </a:r>
            <a:r>
              <a:rPr lang="tr-TR" sz="2000" dirty="0">
                <a:solidFill>
                  <a:srgbClr val="000000"/>
                </a:solidFill>
              </a:rPr>
              <a:t> oluşturmadan, </a:t>
            </a:r>
            <a:r>
              <a:rPr lang="tr-TR" sz="2000" dirty="0" err="1">
                <a:solidFill>
                  <a:srgbClr val="000000"/>
                </a:solidFill>
              </a:rPr>
              <a:t>spontan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geriler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217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="" xmlns:a16="http://schemas.microsoft.com/office/drawing/2014/main" id="{BE32B428-DD88-2948-B668-7303FCA59F78}"/>
              </a:ext>
            </a:extLst>
          </p:cNvPr>
          <p:cNvSpPr txBox="1">
            <a:spLocks/>
          </p:cNvSpPr>
          <p:nvPr/>
        </p:nvSpPr>
        <p:spPr>
          <a:xfrm>
            <a:off x="1486492" y="-19060"/>
            <a:ext cx="1339552" cy="4981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700" u="sng" dirty="0">
                <a:solidFill>
                  <a:srgbClr val="000000"/>
                </a:solidFill>
              </a:rPr>
              <a:t>4</a:t>
            </a:r>
            <a:r>
              <a:rPr lang="tr-TR" sz="2700" u="sng" dirty="0" smtClean="0">
                <a:solidFill>
                  <a:srgbClr val="000000"/>
                </a:solidFill>
              </a:rPr>
              <a:t>. </a:t>
            </a:r>
            <a:r>
              <a:rPr lang="tr-TR" sz="2700" u="sng" dirty="0" err="1" smtClean="0">
                <a:solidFill>
                  <a:srgbClr val="000000"/>
                </a:solidFill>
              </a:rPr>
              <a:t>Milia</a:t>
            </a:r>
            <a:r>
              <a:rPr lang="tr-TR" b="1" u="sng" dirty="0" smtClean="0">
                <a:solidFill>
                  <a:srgbClr val="000000"/>
                </a:solidFill>
              </a:rPr>
              <a:t> </a:t>
            </a:r>
            <a:endParaRPr lang="tr-TR" dirty="0"/>
          </a:p>
        </p:txBody>
      </p:sp>
      <p:pic>
        <p:nvPicPr>
          <p:cNvPr id="5" name="Resim 7">
            <a:extLst>
              <a:ext uri="{FF2B5EF4-FFF2-40B4-BE49-F238E27FC236}">
                <a16:creationId xmlns="" xmlns:a16="http://schemas.microsoft.com/office/drawing/2014/main" id="{F0A4AA1D-1D08-784E-AFFD-DF33DA455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r="8425"/>
          <a:stretch/>
        </p:blipFill>
        <p:spPr>
          <a:xfrm>
            <a:off x="683568" y="661941"/>
            <a:ext cx="2873393" cy="2786886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="" xmlns:a16="http://schemas.microsoft.com/office/drawing/2014/main" id="{74FD99E9-8B41-AA47-BDBB-02308279326D}"/>
              </a:ext>
            </a:extLst>
          </p:cNvPr>
          <p:cNvSpPr txBox="1">
            <a:spLocks/>
          </p:cNvSpPr>
          <p:nvPr/>
        </p:nvSpPr>
        <p:spPr>
          <a:xfrm>
            <a:off x="5508104" y="126676"/>
            <a:ext cx="3247285" cy="50973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u="sng" dirty="0">
                <a:solidFill>
                  <a:srgbClr val="000000"/>
                </a:solidFill>
              </a:rPr>
              <a:t>5</a:t>
            </a:r>
            <a:r>
              <a:rPr lang="tr-TR" sz="3000" u="sng" dirty="0" smtClean="0">
                <a:solidFill>
                  <a:srgbClr val="000000"/>
                </a:solidFill>
              </a:rPr>
              <a:t>. </a:t>
            </a:r>
            <a:r>
              <a:rPr lang="tr-TR" sz="3000" u="sng" dirty="0" err="1" smtClean="0">
                <a:solidFill>
                  <a:srgbClr val="000000"/>
                </a:solidFill>
              </a:rPr>
              <a:t>Miliaria</a:t>
            </a:r>
            <a:endParaRPr lang="tr-TR" sz="3000" dirty="0"/>
          </a:p>
        </p:txBody>
      </p:sp>
      <p:pic>
        <p:nvPicPr>
          <p:cNvPr id="8" name="Resim 5">
            <a:extLst>
              <a:ext uri="{FF2B5EF4-FFF2-40B4-BE49-F238E27FC236}">
                <a16:creationId xmlns="" xmlns:a16="http://schemas.microsoft.com/office/drawing/2014/main" id="{7F07BE7F-9401-EA4F-ABD0-77EC8C93F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r="1847"/>
          <a:stretch/>
        </p:blipFill>
        <p:spPr>
          <a:xfrm>
            <a:off x="5334136" y="668208"/>
            <a:ext cx="3031977" cy="2780619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755575" y="3480750"/>
            <a:ext cx="28013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 smtClean="0">
                <a:solidFill>
                  <a:srgbClr val="000000"/>
                </a:solidFill>
              </a:rPr>
              <a:t>Benign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deri </a:t>
            </a:r>
            <a:r>
              <a:rPr lang="tr-TR" sz="2000" dirty="0" smtClean="0">
                <a:solidFill>
                  <a:srgbClr val="000000"/>
                </a:solidFill>
              </a:rPr>
              <a:t>lezyonları</a:t>
            </a:r>
          </a:p>
          <a:p>
            <a:endParaRPr lang="tr-TR" sz="2000" dirty="0" smtClean="0"/>
          </a:p>
          <a:p>
            <a:r>
              <a:rPr lang="tr-TR" sz="2000" dirty="0" smtClean="0"/>
              <a:t>-</a:t>
            </a:r>
            <a:r>
              <a:rPr lang="tr-TR" sz="2000" dirty="0" smtClean="0">
                <a:solidFill>
                  <a:srgbClr val="000000"/>
                </a:solidFill>
              </a:rPr>
              <a:t>Olup </a:t>
            </a:r>
            <a:r>
              <a:rPr lang="tr-TR" sz="2000" dirty="0">
                <a:solidFill>
                  <a:srgbClr val="000000"/>
                </a:solidFill>
              </a:rPr>
              <a:t>burun ile yanaklara yayılmış beyaz toplu iğne başı </a:t>
            </a:r>
            <a:r>
              <a:rPr lang="tr-TR" sz="2000" dirty="0" smtClean="0">
                <a:solidFill>
                  <a:srgbClr val="000000"/>
                </a:solidFill>
              </a:rPr>
              <a:t>püstüller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-Ebeveynler, </a:t>
            </a:r>
            <a:r>
              <a:rPr lang="tr-TR" sz="2000" dirty="0" err="1" smtClean="0">
                <a:solidFill>
                  <a:srgbClr val="000000"/>
                </a:solidFill>
              </a:rPr>
              <a:t>skar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dokusuna yol açabileceği için bu lezyonları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sıkmamaları konusunda eğitilmeli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5334136" y="3654736"/>
            <a:ext cx="31527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-Ilıman </a:t>
            </a:r>
            <a:r>
              <a:rPr lang="tr-TR" sz="2000" dirty="0">
                <a:solidFill>
                  <a:srgbClr val="000000"/>
                </a:solidFill>
              </a:rPr>
              <a:t>iklimlerdeki </a:t>
            </a:r>
            <a:r>
              <a:rPr lang="tr-TR" sz="2000" dirty="0" err="1" smtClean="0">
                <a:solidFill>
                  <a:srgbClr val="000000"/>
                </a:solidFill>
              </a:rPr>
              <a:t>yenidoğanı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-</a:t>
            </a:r>
            <a:r>
              <a:rPr lang="tr-TR" sz="2000" dirty="0" err="1" smtClean="0">
                <a:solidFill>
                  <a:srgbClr val="000000"/>
                </a:solidFill>
              </a:rPr>
              <a:t>Miliaria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rubra</a:t>
            </a:r>
            <a:r>
              <a:rPr lang="tr-TR" sz="2000" dirty="0">
                <a:solidFill>
                  <a:srgbClr val="000000"/>
                </a:solidFill>
              </a:rPr>
              <a:t> ya da "sıcak döküntüsü" ya da "</a:t>
            </a:r>
            <a:r>
              <a:rPr lang="tr-TR" sz="2000" dirty="0" smtClean="0">
                <a:solidFill>
                  <a:srgbClr val="000000"/>
                </a:solidFill>
              </a:rPr>
              <a:t>isilik«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-Yüze</a:t>
            </a:r>
            <a:r>
              <a:rPr lang="tr-TR" sz="2000" dirty="0">
                <a:solidFill>
                  <a:srgbClr val="000000"/>
                </a:solidFill>
              </a:rPr>
              <a:t>, üst gövdeye ve boyun kıvrımlarına yayılan </a:t>
            </a:r>
            <a:r>
              <a:rPr lang="tr-TR" sz="2000" dirty="0" err="1">
                <a:solidFill>
                  <a:srgbClr val="000000"/>
                </a:solidFill>
              </a:rPr>
              <a:t>eritematöz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papül</a:t>
            </a:r>
            <a:r>
              <a:rPr lang="tr-TR" sz="2000" dirty="0">
                <a:solidFill>
                  <a:srgbClr val="000000"/>
                </a:solidFill>
              </a:rPr>
              <a:t> ve püstül grupları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5515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531383E2-F093-4E4C-AE97-FD5C0B88850F}"/>
              </a:ext>
            </a:extLst>
          </p:cNvPr>
          <p:cNvSpPr txBox="1"/>
          <p:nvPr/>
        </p:nvSpPr>
        <p:spPr>
          <a:xfrm>
            <a:off x="432064" y="1200313"/>
            <a:ext cx="811130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Akrosiyanoz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Lanugo</a:t>
            </a:r>
            <a:r>
              <a:rPr lang="tr-TR" sz="2000" dirty="0" smtClean="0">
                <a:solidFill>
                  <a:srgbClr val="000000"/>
                </a:solidFill>
              </a:rPr>
              <a:t> tüyleri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Omurganın </a:t>
            </a:r>
            <a:r>
              <a:rPr lang="tr-TR" sz="2000" dirty="0" err="1">
                <a:solidFill>
                  <a:srgbClr val="000000"/>
                </a:solidFill>
              </a:rPr>
              <a:t>lumbosakral</a:t>
            </a:r>
            <a:r>
              <a:rPr lang="tr-TR" sz="2000" dirty="0">
                <a:solidFill>
                  <a:srgbClr val="000000"/>
                </a:solidFill>
              </a:rPr>
              <a:t> bölgesinin üzerinde bölgesel </a:t>
            </a:r>
            <a:r>
              <a:rPr lang="tr-TR" sz="2000" dirty="0" smtClean="0">
                <a:solidFill>
                  <a:srgbClr val="000000"/>
                </a:solidFill>
              </a:rPr>
              <a:t>kıllanma</a:t>
            </a:r>
          </a:p>
          <a:p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Verniks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kazeoza</a:t>
            </a:r>
            <a:endParaRPr lang="tr-TR" sz="2000" dirty="0"/>
          </a:p>
        </p:txBody>
      </p:sp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F7DB58D2-A1D1-4E45-835C-813B4C46F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348880"/>
            <a:ext cx="2226700" cy="148520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E3F372A6-F13A-42A0-B03F-AC5FA46B1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87334"/>
            <a:ext cx="3173013" cy="150328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BFB3F532-9E22-4026-BF4E-A618B6B67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515" y="3069893"/>
            <a:ext cx="2016224" cy="2016224"/>
          </a:xfrm>
          <a:prstGeom prst="rect">
            <a:avLst/>
          </a:prstGeom>
        </p:spPr>
      </p:pic>
      <p:pic>
        <p:nvPicPr>
          <p:cNvPr id="8194" name="Picture 2" descr="Verniks kazeoza nedir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55545"/>
            <a:ext cx="2520280" cy="16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0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64599C11-5B13-304A-A6FC-649F5CC0C47E}"/>
              </a:ext>
            </a:extLst>
          </p:cNvPr>
          <p:cNvSpPr txBox="1"/>
          <p:nvPr/>
        </p:nvSpPr>
        <p:spPr>
          <a:xfrm>
            <a:off x="179512" y="302359"/>
            <a:ext cx="8621046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 err="1">
                <a:solidFill>
                  <a:srgbClr val="000000"/>
                </a:solidFill>
              </a:rPr>
              <a:t>Mongol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lekeleri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Nevüs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simpleks</a:t>
            </a:r>
            <a:r>
              <a:rPr lang="tr-TR" sz="2000" dirty="0">
                <a:solidFill>
                  <a:srgbClr val="000000"/>
                </a:solidFill>
              </a:rPr>
              <a:t> (</a:t>
            </a:r>
            <a:r>
              <a:rPr lang="tr-TR" sz="2000" dirty="0" err="1">
                <a:solidFill>
                  <a:srgbClr val="000000"/>
                </a:solidFill>
              </a:rPr>
              <a:t>salmon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lekesi)</a:t>
            </a:r>
          </a:p>
          <a:p>
            <a:r>
              <a:rPr lang="tr-TR" sz="2000" dirty="0"/>
              <a:t/>
            </a:r>
            <a:br>
              <a:rPr lang="tr-TR" sz="2000" dirty="0"/>
            </a:br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Nevüs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flammeus</a:t>
            </a:r>
            <a:r>
              <a:rPr lang="tr-TR" sz="2000" dirty="0">
                <a:solidFill>
                  <a:srgbClr val="000000"/>
                </a:solidFill>
              </a:rPr>
              <a:t> (şarap kırmızısı </a:t>
            </a:r>
            <a:r>
              <a:rPr lang="tr-TR" sz="2000" dirty="0" err="1">
                <a:solidFill>
                  <a:srgbClr val="000000"/>
                </a:solidFill>
              </a:rPr>
              <a:t>nevres</a:t>
            </a:r>
            <a:r>
              <a:rPr lang="tr-TR" sz="2000" dirty="0">
                <a:solidFill>
                  <a:srgbClr val="000000"/>
                </a:solidFill>
              </a:rPr>
              <a:t>)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Konjenital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melanositik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nevüs</a:t>
            </a:r>
            <a:r>
              <a:rPr lang="tr-TR" sz="2000" dirty="0">
                <a:solidFill>
                  <a:srgbClr val="000000"/>
                </a:solidFill>
              </a:rPr>
              <a:t> 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6F5690BE-BAF4-4D98-B1C5-05A3D236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792902"/>
            <a:ext cx="2631430" cy="158000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EC003283-4794-463E-9641-83F868C9F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501008"/>
            <a:ext cx="2183985" cy="171184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ADA3466-999D-49DD-AD40-CB9BBBB36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404" y="155919"/>
            <a:ext cx="2283446" cy="1508885"/>
          </a:xfrm>
          <a:prstGeom prst="rect">
            <a:avLst/>
          </a:prstGeom>
        </p:spPr>
      </p:pic>
      <p:pic>
        <p:nvPicPr>
          <p:cNvPr id="9218" name="Picture 2" descr="Congenital melanocytic nevus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17232"/>
            <a:ext cx="2232248" cy="14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79DDA8FD-1CA8-CB4A-9982-F4C1491187FA}"/>
              </a:ext>
            </a:extLst>
          </p:cNvPr>
          <p:cNvSpPr txBox="1"/>
          <p:nvPr/>
        </p:nvSpPr>
        <p:spPr>
          <a:xfrm>
            <a:off x="314068" y="692696"/>
            <a:ext cx="8370224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>
                <a:solidFill>
                  <a:srgbClr val="000000"/>
                </a:solidFill>
              </a:rPr>
              <a:t>Dev pigmente </a:t>
            </a:r>
            <a:r>
              <a:rPr lang="tr-TR" sz="2000" dirty="0" err="1">
                <a:solidFill>
                  <a:srgbClr val="000000"/>
                </a:solidFill>
              </a:rPr>
              <a:t>nevüs</a:t>
            </a:r>
            <a:endParaRPr lang="tr-TR" sz="2000" dirty="0"/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Kapiller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hemanjiomlar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Kavernöz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hemanjiomlar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Püstüler </a:t>
            </a:r>
            <a:r>
              <a:rPr lang="tr-TR" sz="2000" dirty="0" err="1" smtClean="0">
                <a:solidFill>
                  <a:srgbClr val="000000"/>
                </a:solidFill>
              </a:rPr>
              <a:t>melanozis</a:t>
            </a:r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5FF6963D-CE1E-4DB0-B8CB-E9444DC24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866" y="2564904"/>
            <a:ext cx="1985303" cy="163291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C4B37DD3-07E2-4AA1-958A-000DB1123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709" y="3717032"/>
            <a:ext cx="1944216" cy="1486759"/>
          </a:xfrm>
          <a:prstGeom prst="rect">
            <a:avLst/>
          </a:prstGeom>
        </p:spPr>
      </p:pic>
      <p:pic>
        <p:nvPicPr>
          <p:cNvPr id="10244" name="Picture 4" descr="Püstüler melanozis nedir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33773"/>
            <a:ext cx="2212345" cy="15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ONJENİTAL DEV NEVÜS NE DEM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17" y="432965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9107" y="260648"/>
            <a:ext cx="8229600" cy="1143000"/>
          </a:xfrm>
        </p:spPr>
        <p:txBody>
          <a:bodyPr/>
          <a:lstStyle/>
          <a:p>
            <a:r>
              <a:rPr lang="tr-TR" dirty="0" smtClean="0"/>
              <a:t>SUNUM PLANI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 numCol="1">
            <a:noAutofit/>
          </a:bodyPr>
          <a:lstStyle/>
          <a:p>
            <a:endParaRPr lang="tr-TR" sz="2000" dirty="0" smtClean="0"/>
          </a:p>
          <a:p>
            <a:r>
              <a:rPr lang="tr-TR" sz="2000" dirty="0" err="1" smtClean="0"/>
              <a:t>Yenidoğanın</a:t>
            </a:r>
            <a:r>
              <a:rPr lang="tr-TR" sz="2000" dirty="0" smtClean="0"/>
              <a:t> temel tanımları </a:t>
            </a:r>
          </a:p>
          <a:p>
            <a:r>
              <a:rPr lang="tr-TR" sz="2000" dirty="0" err="1" smtClean="0"/>
              <a:t>Term</a:t>
            </a:r>
            <a:r>
              <a:rPr lang="tr-TR" sz="2000" dirty="0" smtClean="0"/>
              <a:t> </a:t>
            </a:r>
            <a:r>
              <a:rPr lang="tr-TR" sz="2000" dirty="0" err="1" smtClean="0"/>
              <a:t>Yenidoğanın</a:t>
            </a:r>
            <a:r>
              <a:rPr lang="tr-TR" sz="2000" dirty="0" smtClean="0"/>
              <a:t> Normal </a:t>
            </a:r>
            <a:r>
              <a:rPr lang="tr-TR" sz="2000" dirty="0"/>
              <a:t>Fizyolojik Özellikleri</a:t>
            </a:r>
          </a:p>
          <a:p>
            <a:r>
              <a:rPr lang="tr-TR" sz="2000" dirty="0" smtClean="0"/>
              <a:t>İlk </a:t>
            </a:r>
            <a:r>
              <a:rPr lang="tr-TR" sz="2000" dirty="0"/>
              <a:t>hafta içinde </a:t>
            </a:r>
            <a:r>
              <a:rPr lang="tr-TR" sz="2000" dirty="0" err="1"/>
              <a:t>yenidoğan</a:t>
            </a:r>
            <a:r>
              <a:rPr lang="tr-TR" sz="2000" dirty="0"/>
              <a:t> </a:t>
            </a:r>
            <a:r>
              <a:rPr lang="tr-TR" sz="2000" dirty="0" smtClean="0"/>
              <a:t>izlemi</a:t>
            </a:r>
          </a:p>
          <a:p>
            <a:r>
              <a:rPr lang="tr-TR" sz="2000" dirty="0" err="1" smtClean="0"/>
              <a:t>Yenidoğan</a:t>
            </a:r>
            <a:r>
              <a:rPr lang="tr-TR" sz="2000" dirty="0" smtClean="0"/>
              <a:t> </a:t>
            </a:r>
            <a:r>
              <a:rPr lang="tr-TR" sz="2000" dirty="0"/>
              <a:t>Taramaları</a:t>
            </a:r>
          </a:p>
          <a:p>
            <a:r>
              <a:rPr lang="tr-TR" sz="2000" dirty="0" err="1" smtClean="0"/>
              <a:t>Yenidoğan</a:t>
            </a:r>
            <a:r>
              <a:rPr lang="tr-TR" sz="2000" dirty="0" smtClean="0"/>
              <a:t> Muayenesi</a:t>
            </a:r>
          </a:p>
          <a:p>
            <a:r>
              <a:rPr lang="tr-TR" sz="2000" dirty="0" err="1" smtClean="0"/>
              <a:t>Yenidoğan</a:t>
            </a:r>
            <a:r>
              <a:rPr lang="tr-TR" sz="2000" dirty="0" smtClean="0"/>
              <a:t> Sarılığı</a:t>
            </a:r>
          </a:p>
          <a:p>
            <a:pPr marL="0" indent="0">
              <a:buNone/>
            </a:pPr>
            <a:endParaRPr lang="tr-TR" sz="2000" dirty="0" smtClean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593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HARLEQUİN RENK DEĞİŞİKLİĞİ (PALYAÇO RENGİ):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8605F3C-C66F-4D83-9F1D-C886F60C3D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Vertex-simfizis</a:t>
            </a:r>
            <a:r>
              <a:rPr lang="tr-T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pubis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hattının tam ortasından geçen bir sınırla vücudun yarısı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hiperemiye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bağlı pembe, diğer yarısı soluk görülür.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Zararsız ve geçicidir.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Özellikle prematüre veya DDA bebeklerde görülür.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çok 3-4. günlerde görülür, 3. haftadan sonra kaybolur.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Harlequin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baby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 geçen ağır bir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iktiyoz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çeşididir, karıştırılmamalıdır.(patolojiktir)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ACC58467-ED4B-4EBB-B377-BC961776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721" y="1509866"/>
            <a:ext cx="3318386" cy="141031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D4140D59-AA0A-4CE9-8D68-E47C13DF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90" y="5550809"/>
            <a:ext cx="2111061" cy="118712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5B6DFDF2-1C8C-47A0-AA70-2EF590E2C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7" t="7476" r="15234"/>
          <a:stretch/>
        </p:blipFill>
        <p:spPr>
          <a:xfrm>
            <a:off x="5740663" y="3429000"/>
            <a:ext cx="2774687" cy="21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18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KAFA MUAYENESİ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Normal </a:t>
            </a:r>
            <a:r>
              <a:rPr lang="tr-TR" sz="2000" dirty="0" err="1"/>
              <a:t>yenidoğanın</a:t>
            </a:r>
            <a:r>
              <a:rPr lang="tr-TR" sz="2000" dirty="0"/>
              <a:t> baş çevresi 33-37 </a:t>
            </a:r>
            <a:r>
              <a:rPr lang="tr-TR" sz="2000" dirty="0" smtClean="0"/>
              <a:t>cm’dir.</a:t>
            </a:r>
          </a:p>
          <a:p>
            <a:endParaRPr lang="tr-TR" sz="2000" dirty="0" smtClean="0"/>
          </a:p>
          <a:p>
            <a:r>
              <a:rPr lang="tr-TR" sz="2000" dirty="0" err="1" smtClean="0"/>
              <a:t>Fontaneller</a:t>
            </a:r>
            <a:r>
              <a:rPr lang="tr-TR" sz="2000" dirty="0" smtClean="0"/>
              <a:t> </a:t>
            </a:r>
            <a:r>
              <a:rPr lang="tr-TR" sz="2000" dirty="0"/>
              <a:t>muayene edilir.</a:t>
            </a:r>
          </a:p>
          <a:p>
            <a:endParaRPr lang="tr-TR" sz="2000" dirty="0" smtClean="0"/>
          </a:p>
          <a:p>
            <a:r>
              <a:rPr lang="tr-TR" sz="2000" dirty="0" smtClean="0"/>
              <a:t>Kafa </a:t>
            </a:r>
            <a:r>
              <a:rPr lang="tr-TR" sz="2000" dirty="0"/>
              <a:t>şekli uzamış ya da asimetrik </a:t>
            </a:r>
            <a:r>
              <a:rPr lang="tr-TR" sz="2000" dirty="0" smtClean="0"/>
              <a:t>olabilir.</a:t>
            </a:r>
          </a:p>
          <a:p>
            <a:endParaRPr lang="tr-TR" sz="2000" dirty="0" smtClean="0"/>
          </a:p>
          <a:p>
            <a:r>
              <a:rPr lang="tr-TR" sz="2000" dirty="0" smtClean="0"/>
              <a:t>Birkaç </a:t>
            </a:r>
            <a:r>
              <a:rPr lang="tr-TR" sz="2000" dirty="0"/>
              <a:t>günde normale döner</a:t>
            </a:r>
          </a:p>
          <a:p>
            <a:endParaRPr lang="tr-TR" sz="2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717032"/>
            <a:ext cx="3483111" cy="272533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084168" y="647453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Molding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40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5">
            <a:extLst>
              <a:ext uri="{FF2B5EF4-FFF2-40B4-BE49-F238E27FC236}">
                <a16:creationId xmlns="" xmlns:a16="http://schemas.microsoft.com/office/drawing/2014/main" id="{AB5A7388-64FB-8D41-B6C0-B95A14841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8" y="2760415"/>
            <a:ext cx="2809421" cy="237757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Overriding</a:t>
            </a:r>
            <a:r>
              <a:rPr lang="tr-TR" sz="2000" dirty="0" smtClean="0"/>
              <a:t> (</a:t>
            </a:r>
            <a:r>
              <a:rPr lang="tr-TR" sz="2000" dirty="0" err="1" smtClean="0"/>
              <a:t>Üstüste</a:t>
            </a:r>
            <a:r>
              <a:rPr lang="tr-TR" sz="2000" dirty="0" smtClean="0"/>
              <a:t>  binme)</a:t>
            </a:r>
            <a:endParaRPr lang="tr-TR" sz="2000" dirty="0"/>
          </a:p>
        </p:txBody>
      </p:sp>
      <p:sp>
        <p:nvSpPr>
          <p:cNvPr id="7" name="İçerik Yer Tutucusu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Kaput</a:t>
            </a:r>
            <a:r>
              <a:rPr lang="tr-TR" sz="2000" dirty="0"/>
              <a:t>  </a:t>
            </a:r>
            <a:r>
              <a:rPr lang="tr-TR" sz="2000" dirty="0" err="1" smtClean="0"/>
              <a:t>suksadenum</a:t>
            </a:r>
            <a:endParaRPr lang="tr-TR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966236"/>
            <a:ext cx="3323585" cy="21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5">
            <a:extLst>
              <a:ext uri="{FF2B5EF4-FFF2-40B4-BE49-F238E27FC236}">
                <a16:creationId xmlns="" xmlns:a16="http://schemas.microsoft.com/office/drawing/2014/main" id="{20E02695-8116-C747-A842-CD744E1B1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25" y="1600200"/>
            <a:ext cx="3792106" cy="4064000"/>
          </a:xfrm>
          <a:prstGeom prst="rect">
            <a:avLst/>
          </a:prstGeom>
        </p:spPr>
      </p:pic>
      <p:sp>
        <p:nvSpPr>
          <p:cNvPr id="6" name="Unvan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SEFAL HEMATOM 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Periost</a:t>
            </a:r>
            <a:r>
              <a:rPr lang="tr-TR" sz="2000" dirty="0"/>
              <a:t>  (kemik  zarı)  ile  kafa  kemikleri  arasına  kan toplanmasıdır. </a:t>
            </a:r>
            <a:endParaRPr lang="tr-TR" sz="2000" dirty="0" smtClean="0"/>
          </a:p>
          <a:p>
            <a:r>
              <a:rPr lang="tr-TR" sz="2000" dirty="0" err="1" smtClean="0"/>
              <a:t>Sütürları</a:t>
            </a:r>
            <a:r>
              <a:rPr lang="tr-TR" sz="2000" dirty="0"/>
              <a:t>  geçmez . </a:t>
            </a:r>
            <a:endParaRPr lang="tr-TR" sz="2000" dirty="0" smtClean="0"/>
          </a:p>
          <a:p>
            <a:r>
              <a:rPr lang="tr-TR" sz="2000" dirty="0" smtClean="0"/>
              <a:t>2</a:t>
            </a:r>
            <a:r>
              <a:rPr lang="tr-TR" sz="2000" dirty="0"/>
              <a:t>.  günde  ortaya  çıkar,  tek  veya  iki  taraflı  </a:t>
            </a:r>
            <a:r>
              <a:rPr lang="tr-TR" sz="2000" dirty="0" err="1" smtClean="0"/>
              <a:t>olabilir,az</a:t>
            </a:r>
            <a:r>
              <a:rPr lang="tr-TR" sz="2000" dirty="0"/>
              <a:t>  bir  kısmında  kafa  kemiklerinde  çökme  </a:t>
            </a:r>
            <a:r>
              <a:rPr lang="tr-TR" sz="2000" dirty="0" smtClean="0"/>
              <a:t>kırığı olabilir</a:t>
            </a:r>
            <a:r>
              <a:rPr lang="tr-TR" sz="2000" dirty="0"/>
              <a:t>.  </a:t>
            </a:r>
            <a:endParaRPr lang="tr-TR" sz="2000" dirty="0" smtClean="0"/>
          </a:p>
          <a:p>
            <a:r>
              <a:rPr lang="tr-TR" sz="2000" dirty="0" err="1" smtClean="0"/>
              <a:t>Sefal</a:t>
            </a:r>
            <a:r>
              <a:rPr lang="tr-TR" sz="2000" dirty="0"/>
              <a:t>  </a:t>
            </a:r>
            <a:r>
              <a:rPr lang="tr-TR" sz="2000" dirty="0" err="1"/>
              <a:t>hematom</a:t>
            </a:r>
            <a:r>
              <a:rPr lang="tr-TR" sz="2000" dirty="0"/>
              <a:t>  düşünülen  bebeklerin  deneyimli  bir  doktor tarafından </a:t>
            </a:r>
            <a:r>
              <a:rPr lang="tr-TR" sz="2000" dirty="0" smtClean="0"/>
              <a:t>muayenesinin</a:t>
            </a:r>
            <a:r>
              <a:rPr lang="tr-TR" sz="2000" dirty="0"/>
              <a:t>  yapılması  ve  </a:t>
            </a:r>
            <a:r>
              <a:rPr lang="tr-TR" sz="2000" dirty="0" smtClean="0"/>
              <a:t>2yönlü</a:t>
            </a:r>
            <a:r>
              <a:rPr lang="tr-TR" sz="2000" dirty="0"/>
              <a:t>  kafa  </a:t>
            </a:r>
            <a:r>
              <a:rPr lang="tr-TR" sz="2000" dirty="0" err="1"/>
              <a:t>grafisinin</a:t>
            </a:r>
            <a:r>
              <a:rPr lang="tr-TR" sz="2000" dirty="0"/>
              <a:t>  çekilmesi  gerekir.  </a:t>
            </a:r>
          </a:p>
          <a:p>
            <a:pPr marL="0" indent="0">
              <a:buNone/>
            </a:pP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385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FONTANELLER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Ön </a:t>
            </a:r>
            <a:r>
              <a:rPr lang="tr-TR" sz="2000" dirty="0" err="1"/>
              <a:t>fontanel</a:t>
            </a:r>
            <a:r>
              <a:rPr lang="tr-TR" sz="2000" dirty="0"/>
              <a:t> (bıngıldak) </a:t>
            </a:r>
            <a:endParaRPr lang="tr-TR" sz="2000" dirty="0" smtClean="0"/>
          </a:p>
          <a:p>
            <a:endParaRPr lang="tr-TR" sz="2000" dirty="0"/>
          </a:p>
          <a:p>
            <a:r>
              <a:rPr lang="tr-TR" sz="2000" dirty="0" smtClean="0"/>
              <a:t>Arka </a:t>
            </a:r>
            <a:r>
              <a:rPr lang="tr-TR" sz="2000" dirty="0" err="1"/>
              <a:t>fontanel</a:t>
            </a:r>
            <a:r>
              <a:rPr lang="tr-TR" sz="2000" dirty="0"/>
              <a:t> </a:t>
            </a:r>
            <a:endParaRPr lang="tr-TR" sz="2000" dirty="0" smtClean="0"/>
          </a:p>
          <a:p>
            <a:endParaRPr lang="tr-TR" sz="2000" dirty="0"/>
          </a:p>
          <a:p>
            <a:r>
              <a:rPr lang="tr-TR" sz="2000" dirty="0" smtClean="0"/>
              <a:t>Geniş </a:t>
            </a:r>
            <a:r>
              <a:rPr lang="tr-TR" sz="2000" dirty="0" err="1"/>
              <a:t>fontaneller</a:t>
            </a:r>
            <a:r>
              <a:rPr lang="tr-TR" sz="2000" dirty="0"/>
              <a:t>, hidrosefali, </a:t>
            </a:r>
            <a:r>
              <a:rPr lang="tr-TR" sz="2000" dirty="0" err="1"/>
              <a:t>hipotiroidi</a:t>
            </a:r>
            <a:r>
              <a:rPr lang="tr-TR" sz="2000" dirty="0"/>
              <a:t>, </a:t>
            </a:r>
            <a:r>
              <a:rPr lang="tr-TR" sz="2000" dirty="0" err="1"/>
              <a:t>rikets</a:t>
            </a:r>
            <a:r>
              <a:rPr lang="tr-TR" sz="2000" dirty="0"/>
              <a:t> ve diğer bazı  bulgusu </a:t>
            </a:r>
            <a:r>
              <a:rPr lang="tr-TR" sz="2000" dirty="0" smtClean="0"/>
              <a:t>olabilir.</a:t>
            </a:r>
          </a:p>
          <a:p>
            <a:endParaRPr lang="tr-TR" sz="2000" dirty="0"/>
          </a:p>
          <a:p>
            <a:r>
              <a:rPr lang="tr-TR" sz="2000" dirty="0" err="1" smtClean="0"/>
              <a:t>Fontaneller</a:t>
            </a:r>
            <a:r>
              <a:rPr lang="tr-TR" sz="2000" dirty="0" smtClean="0"/>
              <a:t> </a:t>
            </a:r>
            <a:r>
              <a:rPr lang="tr-TR" sz="2000" dirty="0"/>
              <a:t>dışında yumuşak alanlara </a:t>
            </a:r>
            <a:r>
              <a:rPr lang="tr-TR" sz="2000" dirty="0" err="1"/>
              <a:t>kraniyotabes</a:t>
            </a:r>
            <a:r>
              <a:rPr lang="tr-TR" sz="2000" dirty="0"/>
              <a:t> </a:t>
            </a:r>
            <a:r>
              <a:rPr lang="tr-TR" sz="2000" dirty="0" smtClean="0"/>
              <a:t>denir.</a:t>
            </a:r>
          </a:p>
          <a:p>
            <a:endParaRPr lang="tr-TR" sz="20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Bıngıldak Nedir? Bıngıldak Çökmesi Neden Olur? Ne Zaman Kapanır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87403"/>
            <a:ext cx="4032448" cy="41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1295418" y="291335"/>
            <a:ext cx="8229600" cy="1143000"/>
          </a:xfrm>
        </p:spPr>
        <p:txBody>
          <a:bodyPr/>
          <a:lstStyle/>
          <a:p>
            <a:r>
              <a:rPr lang="tr-TR" dirty="0" smtClean="0"/>
              <a:t>YÜZ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Epikantal</a:t>
            </a:r>
            <a:r>
              <a:rPr lang="tr-TR" dirty="0" smtClean="0"/>
              <a:t> </a:t>
            </a:r>
            <a:r>
              <a:rPr lang="tr-TR" dirty="0" err="1"/>
              <a:t>katlantılar</a:t>
            </a:r>
            <a:r>
              <a:rPr lang="tr-TR" dirty="0"/>
              <a:t/>
            </a:r>
            <a:br>
              <a:rPr lang="tr-TR" dirty="0"/>
            </a:br>
            <a:r>
              <a:rPr lang="tr-TR" dirty="0" err="1"/>
              <a:t>Hipertelorizm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Düşük </a:t>
            </a:r>
            <a:r>
              <a:rPr lang="tr-TR" dirty="0"/>
              <a:t>yerleşimli kulaklar</a:t>
            </a:r>
            <a:br>
              <a:rPr lang="tr-TR" dirty="0"/>
            </a:br>
            <a:r>
              <a:rPr lang="tr-TR" dirty="0"/>
              <a:t>Uzun </a:t>
            </a:r>
            <a:r>
              <a:rPr lang="tr-TR" dirty="0" err="1"/>
              <a:t>filtrum</a:t>
            </a:r>
            <a:r>
              <a:rPr lang="tr-TR" dirty="0"/>
              <a:t> </a:t>
            </a:r>
            <a:br>
              <a:rPr lang="tr-TR" dirty="0"/>
            </a:br>
            <a:r>
              <a:rPr lang="tr-TR" dirty="0"/>
              <a:t>Yarık damak dudak  </a:t>
            </a:r>
            <a:endParaRPr lang="tr-TR" dirty="0" smtClean="0"/>
          </a:p>
          <a:p>
            <a:pPr marL="0" indent="0">
              <a:buNone/>
            </a:pPr>
            <a:r>
              <a:rPr lang="tr-TR" dirty="0" err="1"/>
              <a:t>Preaurikular</a:t>
            </a:r>
            <a:r>
              <a:rPr lang="tr-TR" dirty="0"/>
              <a:t> çıkıntılar ve çukurluklar</a:t>
            </a: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Fasiyal</a:t>
            </a:r>
            <a:r>
              <a:rPr lang="tr-TR" dirty="0" smtClean="0"/>
              <a:t> asimetri</a:t>
            </a:r>
          </a:p>
          <a:p>
            <a:pPr marL="0" indent="0">
              <a:buNone/>
            </a:pPr>
            <a:r>
              <a:rPr lang="tr-TR" dirty="0" smtClean="0"/>
              <a:t>Kafada eğiklik</a:t>
            </a:r>
            <a:endParaRPr lang="tr-TR" dirty="0"/>
          </a:p>
        </p:txBody>
      </p:sp>
      <p:pic>
        <p:nvPicPr>
          <p:cNvPr id="7170" name="Picture 2" descr="Baraitser-Winter sendromu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73216"/>
            <a:ext cx="1858905" cy="12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ARIK DUDAK-DAMAK | Doç. Dr. Mehmet Dadac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31" y="4805772"/>
            <a:ext cx="3621437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nfant with Facial Asymmetry Helped with Chiropractic - Murrayville Family  Chiropract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08655"/>
            <a:ext cx="3551040" cy="237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4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AĞIZ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/>
              <a:t>• </a:t>
            </a:r>
            <a:r>
              <a:rPr lang="tr-TR" sz="2000" dirty="0" err="1"/>
              <a:t>Natal</a:t>
            </a:r>
            <a:r>
              <a:rPr lang="tr-TR" sz="2000" dirty="0"/>
              <a:t> </a:t>
            </a:r>
            <a:r>
              <a:rPr lang="tr-TR" sz="2000" dirty="0" smtClean="0"/>
              <a:t>diş</a:t>
            </a: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• Yumuşak </a:t>
            </a:r>
            <a:r>
              <a:rPr lang="tr-TR" sz="2000" dirty="0"/>
              <a:t>veya sert damakta ve </a:t>
            </a:r>
            <a:r>
              <a:rPr lang="tr-TR" sz="2000" dirty="0" err="1"/>
              <a:t>uvulada</a:t>
            </a:r>
            <a:r>
              <a:rPr lang="tr-TR" sz="2000" dirty="0"/>
              <a:t> yarıklar, </a:t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• </a:t>
            </a:r>
            <a:r>
              <a:rPr lang="tr-TR" sz="2000" dirty="0" err="1" smtClean="0"/>
              <a:t>Mikrognati</a:t>
            </a: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32" y="856063"/>
            <a:ext cx="1790855" cy="28425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3860962"/>
            <a:ext cx="2355776" cy="28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3D6353F7-4AE8-7B48-B015-E08A1FF0DD9E}"/>
              </a:ext>
            </a:extLst>
          </p:cNvPr>
          <p:cNvSpPr txBox="1"/>
          <p:nvPr/>
        </p:nvSpPr>
        <p:spPr>
          <a:xfrm>
            <a:off x="1294436" y="1556792"/>
            <a:ext cx="7339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100" dirty="0"/>
          </a:p>
          <a:p>
            <a:endParaRPr lang="tr-TR" sz="2100" dirty="0">
              <a:solidFill>
                <a:srgbClr val="000000"/>
              </a:solidFill>
            </a:endParaRPr>
          </a:p>
        </p:txBody>
      </p:sp>
      <p:sp>
        <p:nvSpPr>
          <p:cNvPr id="6" name="Unvan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İçerik Yer Tutucusu 7"/>
          <p:cNvSpPr>
            <a:spLocks noGrp="1"/>
          </p:cNvSpPr>
          <p:nvPr>
            <p:ph sz="half" idx="2"/>
          </p:nvPr>
        </p:nvSpPr>
        <p:spPr>
          <a:xfrm>
            <a:off x="540969" y="1897184"/>
            <a:ext cx="4038600" cy="4525963"/>
          </a:xfrm>
        </p:spPr>
        <p:txBody>
          <a:bodyPr>
            <a:normAutofit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Bütünlüğünden ve </a:t>
            </a:r>
            <a:r>
              <a:rPr lang="tr-TR" sz="2000" dirty="0" err="1">
                <a:solidFill>
                  <a:srgbClr val="000000"/>
                </a:solidFill>
              </a:rPr>
              <a:t>submukozal</a:t>
            </a:r>
            <a:r>
              <a:rPr lang="tr-TR" sz="2000" dirty="0">
                <a:solidFill>
                  <a:srgbClr val="000000"/>
                </a:solidFill>
              </a:rPr>
              <a:t> yarıklar olmadığından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emin olmak için damak </a:t>
            </a:r>
            <a:r>
              <a:rPr lang="tr-TR" sz="2000" dirty="0" err="1">
                <a:solidFill>
                  <a:srgbClr val="000000"/>
                </a:solidFill>
              </a:rPr>
              <a:t>palpe</a:t>
            </a:r>
            <a:r>
              <a:rPr lang="tr-TR" sz="2000" dirty="0">
                <a:solidFill>
                  <a:srgbClr val="000000"/>
                </a:solidFill>
              </a:rPr>
              <a:t> edilmelidir.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Bohn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nodülleri, </a:t>
            </a:r>
            <a:r>
              <a:rPr lang="tr-TR" sz="2000" dirty="0" err="1">
                <a:solidFill>
                  <a:srgbClr val="000000"/>
                </a:solidFill>
              </a:rPr>
              <a:t>Epstein</a:t>
            </a:r>
            <a:r>
              <a:rPr lang="tr-TR" sz="2000" dirty="0">
                <a:solidFill>
                  <a:srgbClr val="000000"/>
                </a:solidFill>
              </a:rPr>
              <a:t> incileri</a:t>
            </a:r>
            <a:endParaRPr lang="tr-TR" sz="2000" dirty="0"/>
          </a:p>
          <a:p>
            <a:endParaRPr lang="tr-TR" sz="2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668" y="1809483"/>
            <a:ext cx="3240622" cy="2316539"/>
          </a:xfrm>
          <a:prstGeom prst="rect">
            <a:avLst/>
          </a:prstGeom>
        </p:spPr>
      </p:pic>
      <p:pic>
        <p:nvPicPr>
          <p:cNvPr id="7" name="Resim 4">
            <a:extLst>
              <a:ext uri="{FF2B5EF4-FFF2-40B4-BE49-F238E27FC236}">
                <a16:creationId xmlns="" xmlns:a16="http://schemas.microsoft.com/office/drawing/2014/main" id="{1EFA4C56-9EFB-8D4E-9232-A585A8D78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68" y="4398528"/>
            <a:ext cx="3217132" cy="21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KULAK  BURUN  BOĞAZ</a:t>
            </a:r>
            <a:br>
              <a:rPr lang="tr-TR" dirty="0"/>
            </a:b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Kulaklar</a:t>
            </a:r>
            <a:r>
              <a:rPr lang="tr-TR" sz="2000" dirty="0">
                <a:solidFill>
                  <a:srgbClr val="000000"/>
                </a:solidFill>
              </a:rPr>
              <a:t>, pozisyon ve görünüm açısından değerlendirilmelidir. </a:t>
            </a:r>
            <a:endParaRPr lang="tr-TR" sz="2000" dirty="0" smtClean="0"/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Malpozisyon</a:t>
            </a:r>
            <a:r>
              <a:rPr lang="tr-TR" sz="2000" dirty="0">
                <a:solidFill>
                  <a:srgbClr val="000000"/>
                </a:solidFill>
              </a:rPr>
              <a:t>, rotasyon ve az gelişmiş kulaklar,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altta yatan tıbbi sorunların bulgusu olabilir</a:t>
            </a:r>
            <a:r>
              <a:rPr lang="tr-TR" sz="2000">
                <a:solidFill>
                  <a:srgbClr val="000000"/>
                </a:solidFill>
              </a:rPr>
              <a:t>. </a:t>
            </a:r>
            <a:endParaRPr lang="tr-TR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38" y="4930125"/>
            <a:ext cx="3185436" cy="173751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3" y="4869160"/>
            <a:ext cx="3238781" cy="179847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238" y="3063011"/>
            <a:ext cx="3162574" cy="165368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3" y="3063011"/>
            <a:ext cx="3063505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Burun deliklerinin açık olduğu doğrulanmalıdır. 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Tıkalı burun delikleri, </a:t>
            </a:r>
            <a:r>
              <a:rPr lang="tr-TR" sz="2000" dirty="0" err="1" smtClean="0">
                <a:solidFill>
                  <a:srgbClr val="000000"/>
                </a:solidFill>
              </a:rPr>
              <a:t>koanal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atrezi</a:t>
            </a:r>
            <a:r>
              <a:rPr lang="tr-TR" sz="2000" dirty="0" smtClean="0">
                <a:solidFill>
                  <a:srgbClr val="000000"/>
                </a:solidFill>
              </a:rPr>
              <a:t> gibi anatomik sorunlara bağlı olabilir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  <p:pic>
        <p:nvPicPr>
          <p:cNvPr id="1026" name="Picture 2" descr="Choanal atresia: Unilate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98" y="3645024"/>
            <a:ext cx="5370984" cy="28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TANIMLAR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r>
              <a:rPr lang="tr-TR" sz="2000" b="1" dirty="0" err="1">
                <a:solidFill>
                  <a:srgbClr val="000000"/>
                </a:solidFill>
              </a:rPr>
              <a:t>Yenidoğan</a:t>
            </a:r>
            <a:r>
              <a:rPr lang="tr-TR" sz="2000" b="1" dirty="0">
                <a:solidFill>
                  <a:srgbClr val="000000"/>
                </a:solidFill>
              </a:rPr>
              <a:t> dönemi</a:t>
            </a:r>
            <a:r>
              <a:rPr lang="tr-TR" sz="2000" dirty="0">
                <a:solidFill>
                  <a:srgbClr val="000000"/>
                </a:solidFill>
              </a:rPr>
              <a:t>:  </a:t>
            </a:r>
            <a:r>
              <a:rPr lang="tr-TR" sz="2000" dirty="0" smtClean="0">
                <a:solidFill>
                  <a:srgbClr val="000000"/>
                </a:solidFill>
              </a:rPr>
              <a:t>ilk </a:t>
            </a:r>
            <a:r>
              <a:rPr lang="tr-TR" sz="2000" dirty="0">
                <a:solidFill>
                  <a:srgbClr val="000000"/>
                </a:solidFill>
              </a:rPr>
              <a:t>28 </a:t>
            </a:r>
            <a:r>
              <a:rPr lang="tr-TR" sz="2000" dirty="0" smtClean="0">
                <a:solidFill>
                  <a:srgbClr val="000000"/>
                </a:solidFill>
              </a:rPr>
              <a:t>günlük dönem </a:t>
            </a:r>
            <a:endParaRPr lang="tr-TR" sz="2000" dirty="0" smtClean="0"/>
          </a:p>
          <a:p>
            <a:pPr marL="0" indent="0">
              <a:buNone/>
            </a:pPr>
            <a:endParaRPr lang="tr-TR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0000"/>
                </a:solidFill>
              </a:rPr>
              <a:t>Prematüre</a:t>
            </a:r>
            <a:r>
              <a:rPr lang="tr-TR" sz="2000" b="1" dirty="0">
                <a:solidFill>
                  <a:srgbClr val="000000"/>
                </a:solidFill>
              </a:rPr>
              <a:t>: </a:t>
            </a:r>
            <a:r>
              <a:rPr lang="tr-TR" sz="2000" dirty="0">
                <a:solidFill>
                  <a:srgbClr val="000000"/>
                </a:solidFill>
              </a:rPr>
              <a:t>37 haftası tamamlanmadan önce doğan bebekler 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         </a:t>
            </a:r>
            <a:r>
              <a:rPr lang="tr-TR" sz="2000" dirty="0" smtClean="0">
                <a:solidFill>
                  <a:srgbClr val="000000"/>
                </a:solidFill>
              </a:rPr>
              <a:t>Çok </a:t>
            </a:r>
            <a:r>
              <a:rPr lang="tr-TR" sz="2000" dirty="0">
                <a:solidFill>
                  <a:srgbClr val="000000"/>
                </a:solidFill>
              </a:rPr>
              <a:t>küçük </a:t>
            </a:r>
            <a:r>
              <a:rPr lang="tr-TR" sz="2000" dirty="0" smtClean="0">
                <a:solidFill>
                  <a:srgbClr val="000000"/>
                </a:solidFill>
              </a:rPr>
              <a:t>prematüre: &lt;28 </a:t>
            </a:r>
            <a:r>
              <a:rPr lang="tr-TR" sz="2000" dirty="0" err="1" smtClean="0">
                <a:solidFill>
                  <a:srgbClr val="000000"/>
                </a:solidFill>
              </a:rPr>
              <a:t>hf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>
                <a:solidFill>
                  <a:srgbClr val="000000"/>
                </a:solidFill>
              </a:rPr>
              <a:t>         </a:t>
            </a:r>
            <a:r>
              <a:rPr lang="tr-TR" sz="2000" dirty="0" smtClean="0">
                <a:solidFill>
                  <a:srgbClr val="000000"/>
                </a:solidFill>
              </a:rPr>
              <a:t> Erken prematüre: 28-31 </a:t>
            </a:r>
            <a:r>
              <a:rPr lang="tr-TR" sz="2000" dirty="0" err="1" smtClean="0">
                <a:solidFill>
                  <a:srgbClr val="000000"/>
                </a:solidFill>
              </a:rPr>
              <a:t>hf</a:t>
            </a:r>
            <a:r>
              <a:rPr lang="tr-TR" sz="2000" dirty="0">
                <a:solidFill>
                  <a:srgbClr val="000000"/>
                </a:solidFill>
              </a:rPr>
              <a:t>          </a:t>
            </a:r>
            <a:endParaRPr lang="tr-TR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          Sınırda </a:t>
            </a:r>
            <a:r>
              <a:rPr lang="tr-TR" sz="2000" dirty="0">
                <a:solidFill>
                  <a:srgbClr val="000000"/>
                </a:solidFill>
              </a:rPr>
              <a:t>(orta-geç) prematüre: 32-36 </a:t>
            </a:r>
            <a:r>
              <a:rPr lang="tr-TR" sz="2000" dirty="0" err="1" smtClean="0">
                <a:solidFill>
                  <a:srgbClr val="000000"/>
                </a:solidFill>
              </a:rPr>
              <a:t>hf</a:t>
            </a:r>
            <a:r>
              <a:rPr lang="tr-TR" sz="2000" dirty="0">
                <a:solidFill>
                  <a:srgbClr val="000000"/>
                </a:solidFill>
              </a:rPr>
              <a:t> 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        </a:t>
            </a:r>
            <a:r>
              <a:rPr lang="tr-TR" sz="2000" dirty="0" smtClean="0">
                <a:solidFill>
                  <a:srgbClr val="000000"/>
                </a:solidFill>
              </a:rPr>
              <a:t>  Geç prematüre :  34 0/6-366/7 </a:t>
            </a:r>
            <a:r>
              <a:rPr lang="tr-TR" sz="2000" dirty="0" err="1" smtClean="0">
                <a:solidFill>
                  <a:srgbClr val="000000"/>
                </a:solidFill>
              </a:rPr>
              <a:t>hf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          </a:t>
            </a:r>
            <a:endParaRPr lang="tr-TR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000000"/>
                </a:solidFill>
              </a:rPr>
              <a:t>Miad</a:t>
            </a:r>
            <a:r>
              <a:rPr lang="tr-TR" sz="2000" b="1" dirty="0" smtClean="0">
                <a:solidFill>
                  <a:srgbClr val="000000"/>
                </a:solidFill>
              </a:rPr>
              <a:t> </a:t>
            </a:r>
            <a:r>
              <a:rPr lang="tr-TR" sz="2000" b="1" dirty="0">
                <a:solidFill>
                  <a:srgbClr val="000000"/>
                </a:solidFill>
              </a:rPr>
              <a:t>(</a:t>
            </a:r>
            <a:r>
              <a:rPr lang="tr-TR" sz="2000" b="1" dirty="0" err="1">
                <a:solidFill>
                  <a:srgbClr val="000000"/>
                </a:solidFill>
              </a:rPr>
              <a:t>term</a:t>
            </a:r>
            <a:r>
              <a:rPr lang="tr-TR" sz="2000" b="1" dirty="0">
                <a:solidFill>
                  <a:srgbClr val="000000"/>
                </a:solidFill>
              </a:rPr>
              <a:t>) </a:t>
            </a:r>
            <a:r>
              <a:rPr lang="tr-TR" sz="2000" b="1" dirty="0" err="1">
                <a:solidFill>
                  <a:srgbClr val="000000"/>
                </a:solidFill>
              </a:rPr>
              <a:t>yenidoğan</a:t>
            </a:r>
            <a:r>
              <a:rPr lang="tr-TR" sz="2000" b="1" dirty="0">
                <a:solidFill>
                  <a:srgbClr val="000000"/>
                </a:solidFill>
              </a:rPr>
              <a:t>: </a:t>
            </a:r>
            <a:r>
              <a:rPr lang="tr-TR" sz="2000" dirty="0">
                <a:solidFill>
                  <a:srgbClr val="000000"/>
                </a:solidFill>
              </a:rPr>
              <a:t>37-42 </a:t>
            </a:r>
            <a:r>
              <a:rPr lang="tr-TR" sz="2000" dirty="0" err="1" smtClean="0">
                <a:solidFill>
                  <a:srgbClr val="000000"/>
                </a:solidFill>
              </a:rPr>
              <a:t>hf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000000"/>
                </a:solidFill>
              </a:rPr>
              <a:t>Postmatür</a:t>
            </a:r>
            <a:r>
              <a:rPr lang="tr-TR" sz="2000" b="1" dirty="0" smtClean="0">
                <a:solidFill>
                  <a:srgbClr val="000000"/>
                </a:solidFill>
              </a:rPr>
              <a:t> </a:t>
            </a:r>
            <a:r>
              <a:rPr lang="tr-TR" sz="2000" b="1" dirty="0">
                <a:solidFill>
                  <a:srgbClr val="000000"/>
                </a:solidFill>
              </a:rPr>
              <a:t>(</a:t>
            </a:r>
            <a:r>
              <a:rPr lang="tr-TR" sz="2000" b="1" dirty="0" err="1">
                <a:solidFill>
                  <a:srgbClr val="000000"/>
                </a:solidFill>
              </a:rPr>
              <a:t>sürmatür</a:t>
            </a:r>
            <a:r>
              <a:rPr lang="tr-TR" sz="2000" b="1" dirty="0">
                <a:solidFill>
                  <a:srgbClr val="000000"/>
                </a:solidFill>
              </a:rPr>
              <a:t>) bebek: </a:t>
            </a:r>
            <a:r>
              <a:rPr lang="tr-TR" sz="2000" dirty="0" smtClean="0">
                <a:solidFill>
                  <a:srgbClr val="000000"/>
                </a:solidFill>
              </a:rPr>
              <a:t>&gt;42 </a:t>
            </a:r>
            <a:r>
              <a:rPr lang="tr-TR" sz="2000" dirty="0" err="1" smtClean="0">
                <a:solidFill>
                  <a:srgbClr val="000000"/>
                </a:solidFill>
              </a:rPr>
              <a:t>hf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8492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EC7DAC51-744A-7349-9485-435D83E93C7A}"/>
              </a:ext>
            </a:extLst>
          </p:cNvPr>
          <p:cNvSpPr txBox="1"/>
          <p:nvPr/>
        </p:nvSpPr>
        <p:spPr>
          <a:xfrm>
            <a:off x="2123728" y="548680"/>
            <a:ext cx="47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600" dirty="0"/>
              <a:t>GÖZ  MUAYENESİ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000000"/>
                </a:solidFill>
              </a:rPr>
              <a:t>-Bebeği </a:t>
            </a:r>
            <a:r>
              <a:rPr lang="tr-TR" dirty="0">
                <a:solidFill>
                  <a:srgbClr val="000000"/>
                </a:solidFill>
              </a:rPr>
              <a:t>loş bir odada dik olarak kucakta tutarken yavaşça </a:t>
            </a:r>
            <a:r>
              <a:rPr lang="tr-TR" dirty="0"/>
              <a:t/>
            </a:r>
            <a:br>
              <a:rPr lang="tr-TR" dirty="0"/>
            </a:br>
            <a:r>
              <a:rPr lang="tr-TR" dirty="0">
                <a:solidFill>
                  <a:srgbClr val="000000"/>
                </a:solidFill>
              </a:rPr>
              <a:t>sağa sola çevirerek gözlerini açmasını sağlayabilir. </a:t>
            </a:r>
            <a:r>
              <a:rPr lang="tr-TR" dirty="0"/>
              <a:t/>
            </a:r>
            <a:br>
              <a:rPr lang="tr-TR" dirty="0"/>
            </a:b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-Gözler</a:t>
            </a:r>
            <a:r>
              <a:rPr lang="tr-TR" dirty="0"/>
              <a:t>, özellikle dik pozisyonda kendiliğinden açık olmalıdır. </a:t>
            </a:r>
            <a:br>
              <a:rPr lang="tr-TR" dirty="0"/>
            </a:b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-Şaşılık</a:t>
            </a:r>
            <a:r>
              <a:rPr lang="tr-TR" dirty="0"/>
              <a:t>,  </a:t>
            </a:r>
            <a:r>
              <a:rPr lang="tr-TR" dirty="0" err="1"/>
              <a:t>ambliyopi</a:t>
            </a:r>
            <a:r>
              <a:rPr lang="tr-TR" dirty="0"/>
              <a:t>,  </a:t>
            </a:r>
            <a:r>
              <a:rPr lang="tr-TR" dirty="0" err="1"/>
              <a:t>konjenital</a:t>
            </a:r>
            <a:r>
              <a:rPr lang="tr-TR" dirty="0"/>
              <a:t>  katarakt,  glokom,  </a:t>
            </a:r>
          </a:p>
          <a:p>
            <a:pPr marL="0" indent="0">
              <a:buNone/>
            </a:pPr>
            <a:r>
              <a:rPr lang="tr-TR" dirty="0" smtClean="0"/>
              <a:t> </a:t>
            </a:r>
            <a:r>
              <a:rPr lang="tr-TR" dirty="0" err="1"/>
              <a:t>retinoblastom</a:t>
            </a:r>
            <a:r>
              <a:rPr lang="tr-TR" dirty="0"/>
              <a:t> ve  </a:t>
            </a:r>
            <a:r>
              <a:rPr lang="tr-TR" dirty="0" err="1"/>
              <a:t>prematür</a:t>
            </a:r>
            <a:r>
              <a:rPr lang="tr-TR" dirty="0"/>
              <a:t>  </a:t>
            </a:r>
            <a:r>
              <a:rPr lang="tr-TR" dirty="0" err="1"/>
              <a:t>retinopatisi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endParaRPr lang="tr-TR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000000"/>
                </a:solidFill>
              </a:rPr>
              <a:t>-Aralık </a:t>
            </a:r>
            <a:r>
              <a:rPr lang="tr-TR" dirty="0">
                <a:solidFill>
                  <a:srgbClr val="000000"/>
                </a:solidFill>
              </a:rPr>
              <a:t>, simetri,  normal </a:t>
            </a:r>
            <a:r>
              <a:rPr lang="tr-TR" dirty="0" err="1">
                <a:solidFill>
                  <a:srgbClr val="000000"/>
                </a:solidFill>
              </a:rPr>
              <a:t>ekstraoküler</a:t>
            </a:r>
            <a:r>
              <a:rPr lang="tr-TR" dirty="0">
                <a:solidFill>
                  <a:srgbClr val="000000"/>
                </a:solidFill>
              </a:rPr>
              <a:t> hareketler </a:t>
            </a:r>
            <a:endParaRPr lang="tr-TR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tr-TR" dirty="0" smtClean="0"/>
              <a:t>-</a:t>
            </a:r>
            <a:r>
              <a:rPr lang="tr-TR" dirty="0" err="1" smtClean="0"/>
              <a:t>Kolobom</a:t>
            </a:r>
            <a:r>
              <a:rPr lang="tr-TR" dirty="0"/>
              <a:t>, </a:t>
            </a:r>
            <a:r>
              <a:rPr lang="tr-TR" dirty="0" err="1"/>
              <a:t>megalokornea</a:t>
            </a:r>
            <a:r>
              <a:rPr lang="tr-TR" dirty="0"/>
              <a:t> ve </a:t>
            </a:r>
            <a:r>
              <a:rPr lang="tr-TR" dirty="0" err="1"/>
              <a:t>mikroftalmi</a:t>
            </a:r>
            <a:r>
              <a:rPr lang="tr-TR" dirty="0"/>
              <a:t> diğer </a:t>
            </a:r>
            <a:r>
              <a:rPr lang="tr-TR" dirty="0" err="1"/>
              <a:t>malformasyonları</a:t>
            </a:r>
            <a:r>
              <a:rPr lang="tr-TR" dirty="0"/>
              <a:t> veya </a:t>
            </a:r>
            <a:r>
              <a:rPr lang="tr-TR" dirty="0" err="1"/>
              <a:t>intrauterin</a:t>
            </a:r>
            <a:r>
              <a:rPr lang="tr-TR" dirty="0"/>
              <a:t> enfeksiyonları düşündürür. </a:t>
            </a:r>
            <a:br>
              <a:rPr lang="tr-TR" dirty="0"/>
            </a:br>
            <a:endParaRPr lang="tr-TR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tr-TR" dirty="0" smtClean="0"/>
              <a:t>-Işığa </a:t>
            </a:r>
            <a:r>
              <a:rPr lang="tr-TR" dirty="0" err="1"/>
              <a:t>pupiller</a:t>
            </a:r>
            <a:r>
              <a:rPr lang="tr-TR" dirty="0"/>
              <a:t> yanıt gebeliğin 28. haftasında </a:t>
            </a:r>
            <a:r>
              <a:rPr lang="tr-TR" dirty="0" smtClean="0"/>
              <a:t>alınır.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97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ÇOCUKLARDA GÖRME TARAMA PROGRAMI - ppt indi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351"/>
            <a:ext cx="9110199" cy="6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70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FFA1344D-B025-8E45-B070-A57F3D32BD9B}"/>
              </a:ext>
            </a:extLst>
          </p:cNvPr>
          <p:cNvSpPr txBox="1"/>
          <p:nvPr/>
        </p:nvSpPr>
        <p:spPr>
          <a:xfrm>
            <a:off x="356008" y="1048298"/>
            <a:ext cx="548979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u="sng" dirty="0">
                <a:solidFill>
                  <a:srgbClr val="000000"/>
                </a:solidFill>
              </a:rPr>
              <a:t>Beyaz </a:t>
            </a:r>
            <a:r>
              <a:rPr lang="tr-TR" sz="2000" b="1" u="sng" dirty="0" err="1">
                <a:solidFill>
                  <a:srgbClr val="000000"/>
                </a:solidFill>
              </a:rPr>
              <a:t>refle</a:t>
            </a:r>
            <a:r>
              <a:rPr lang="tr-TR" sz="2000" u="sng" dirty="0">
                <a:solidFill>
                  <a:srgbClr val="000000"/>
                </a:solidFill>
              </a:rPr>
              <a:t>; ( </a:t>
            </a:r>
            <a:r>
              <a:rPr lang="tr-TR" sz="2000" u="sng" dirty="0" err="1">
                <a:solidFill>
                  <a:srgbClr val="000000"/>
                </a:solidFill>
              </a:rPr>
              <a:t>lökokori</a:t>
            </a:r>
            <a:r>
              <a:rPr lang="tr-TR" sz="2000" u="sng" dirty="0">
                <a:solidFill>
                  <a:srgbClr val="000000"/>
                </a:solidFill>
              </a:rPr>
              <a:t> ) nedenleri: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endParaRPr lang="tr-TR" sz="2000" dirty="0"/>
          </a:p>
          <a:p>
            <a:r>
              <a:rPr lang="tr-TR" sz="2000" dirty="0" err="1" smtClean="0">
                <a:solidFill>
                  <a:srgbClr val="000000"/>
                </a:solidFill>
              </a:rPr>
              <a:t>Retinoblastoma</a:t>
            </a: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>
                <a:solidFill>
                  <a:srgbClr val="000000"/>
                </a:solidFill>
              </a:rPr>
              <a:t>Katarakt </a:t>
            </a:r>
          </a:p>
          <a:p>
            <a:r>
              <a:rPr lang="tr-TR" sz="2000" dirty="0">
                <a:solidFill>
                  <a:srgbClr val="000000"/>
                </a:solidFill>
              </a:rPr>
              <a:t>Retina </a:t>
            </a:r>
            <a:r>
              <a:rPr lang="tr-TR" sz="2000" dirty="0" err="1" smtClean="0">
                <a:solidFill>
                  <a:srgbClr val="000000"/>
                </a:solidFill>
              </a:rPr>
              <a:t>dekolmanı</a:t>
            </a: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>
                <a:solidFill>
                  <a:srgbClr val="000000"/>
                </a:solidFill>
              </a:rPr>
              <a:t>Ağır </a:t>
            </a:r>
            <a:r>
              <a:rPr lang="tr-TR" sz="2000" dirty="0" err="1" smtClean="0">
                <a:solidFill>
                  <a:srgbClr val="000000"/>
                </a:solidFill>
              </a:rPr>
              <a:t>korioretinit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Prematüre </a:t>
            </a:r>
            <a:r>
              <a:rPr lang="tr-TR" sz="2000" dirty="0" err="1" smtClean="0">
                <a:solidFill>
                  <a:srgbClr val="000000"/>
                </a:solidFill>
              </a:rPr>
              <a:t>retinopatisi</a:t>
            </a: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/>
              <a:t>Persistan</a:t>
            </a:r>
            <a:r>
              <a:rPr lang="tr-TR" sz="2000" dirty="0" smtClean="0"/>
              <a:t> </a:t>
            </a:r>
            <a:r>
              <a:rPr lang="tr-TR" sz="2000" dirty="0" err="1"/>
              <a:t>hiperplastik</a:t>
            </a:r>
            <a:r>
              <a:rPr lang="tr-TR" sz="2000" dirty="0"/>
              <a:t> </a:t>
            </a:r>
            <a:r>
              <a:rPr lang="tr-TR" sz="2000" dirty="0" err="1"/>
              <a:t>primer</a:t>
            </a:r>
            <a:r>
              <a:rPr lang="tr-TR" sz="2000" dirty="0"/>
              <a:t> </a:t>
            </a:r>
            <a:r>
              <a:rPr lang="tr-TR" sz="2000" dirty="0" err="1" smtClean="0"/>
              <a:t>vitreus</a:t>
            </a:r>
            <a:endParaRPr lang="tr-TR" sz="2000" dirty="0" smtClean="0"/>
          </a:p>
          <a:p>
            <a:endParaRPr lang="tr-TR" sz="2000" dirty="0"/>
          </a:p>
          <a:p>
            <a:endParaRPr lang="tr-TR" sz="2000" dirty="0" smtClean="0"/>
          </a:p>
          <a:p>
            <a:endParaRPr lang="tr-TR" sz="2000" dirty="0"/>
          </a:p>
          <a:p>
            <a:endParaRPr lang="tr-TR" sz="2000" dirty="0" smtClean="0"/>
          </a:p>
          <a:p>
            <a:r>
              <a:rPr lang="tr-TR" sz="2000" dirty="0"/>
              <a:t>Çapı 1 cm'den büyük ve</a:t>
            </a:r>
          </a:p>
          <a:p>
            <a:r>
              <a:rPr lang="tr-TR" sz="2000" dirty="0"/>
              <a:t>bulanık bir kornea : </a:t>
            </a:r>
          </a:p>
          <a:p>
            <a:r>
              <a:rPr lang="tr-TR" sz="2000" b="1" dirty="0" err="1"/>
              <a:t>konjenital</a:t>
            </a:r>
            <a:r>
              <a:rPr lang="tr-TR" sz="2000" b="1" dirty="0"/>
              <a:t> glokom</a:t>
            </a:r>
            <a:r>
              <a:rPr lang="tr-TR" sz="2000" dirty="0"/>
              <a:t>, </a:t>
            </a:r>
          </a:p>
          <a:p>
            <a:r>
              <a:rPr lang="tr-TR" sz="2000" dirty="0" err="1"/>
              <a:t>Uveal</a:t>
            </a:r>
            <a:r>
              <a:rPr lang="tr-TR" sz="2000" dirty="0"/>
              <a:t> yol </a:t>
            </a:r>
            <a:r>
              <a:rPr lang="tr-TR" sz="2000" dirty="0" err="1"/>
              <a:t>disgenezisi</a:t>
            </a:r>
            <a:r>
              <a:rPr lang="tr-TR" sz="2000" dirty="0"/>
              <a:t>  </a:t>
            </a:r>
          </a:p>
          <a:p>
            <a:r>
              <a:rPr lang="tr-TR" sz="2000" dirty="0"/>
              <a:t>Depo hastalıkları</a:t>
            </a:r>
            <a:endParaRPr lang="tr-TR" sz="2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048298"/>
            <a:ext cx="4320480" cy="31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>
                <a:solidFill>
                  <a:srgbClr val="000000"/>
                </a:solidFill>
              </a:rPr>
              <a:t>Konjenital</a:t>
            </a:r>
            <a:r>
              <a:rPr lang="tr-TR" sz="2000" dirty="0">
                <a:solidFill>
                  <a:srgbClr val="000000"/>
                </a:solidFill>
              </a:rPr>
              <a:t> nazal lakrimal kanal </a:t>
            </a:r>
            <a:r>
              <a:rPr lang="tr-TR" sz="2000" dirty="0" smtClean="0">
                <a:solidFill>
                  <a:srgbClr val="000000"/>
                </a:solidFill>
              </a:rPr>
              <a:t>tıkanıklığı doğumdan </a:t>
            </a:r>
            <a:r>
              <a:rPr lang="tr-TR" sz="2000" dirty="0">
                <a:solidFill>
                  <a:srgbClr val="000000"/>
                </a:solidFill>
              </a:rPr>
              <a:t>hemen sonra bulunabilir. </a:t>
            </a:r>
          </a:p>
          <a:p>
            <a:r>
              <a:rPr lang="tr-TR" sz="2000" dirty="0" err="1" smtClean="0">
                <a:solidFill>
                  <a:srgbClr val="000000"/>
                </a:solidFill>
              </a:rPr>
              <a:t>Persistan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gözyaşı ve kirpiklerde çapak </a:t>
            </a:r>
            <a:r>
              <a:rPr lang="tr-TR" sz="2000" dirty="0" smtClean="0">
                <a:solidFill>
                  <a:srgbClr val="000000"/>
                </a:solidFill>
              </a:rPr>
              <a:t>birikimi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  <p:pic>
        <p:nvPicPr>
          <p:cNvPr id="16386" name="Picture 2" descr="Gözdeki Çapaklanmanın Olası Sebepleri | igr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1783"/>
            <a:ext cx="3754760" cy="28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GÖĞÜS – BOYUN  MUAYENESİ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r>
              <a:rPr lang="tr-TR" sz="2000" dirty="0" err="1" smtClean="0"/>
              <a:t>İnspeksiyon</a:t>
            </a:r>
            <a:r>
              <a:rPr lang="tr-TR" sz="2000" dirty="0" smtClean="0"/>
              <a:t>: </a:t>
            </a:r>
          </a:p>
          <a:p>
            <a:endParaRPr lang="tr-TR" sz="2000" dirty="0" smtClean="0"/>
          </a:p>
          <a:p>
            <a:r>
              <a:rPr lang="tr-TR" sz="2000" dirty="0" smtClean="0"/>
              <a:t>Bebek </a:t>
            </a:r>
            <a:r>
              <a:rPr lang="tr-TR" sz="2000" dirty="0"/>
              <a:t>pembe </a:t>
            </a:r>
            <a:r>
              <a:rPr lang="tr-TR" sz="2000" dirty="0" smtClean="0"/>
              <a:t>görünümde </a:t>
            </a:r>
            <a:r>
              <a:rPr lang="tr-TR" sz="2000" dirty="0"/>
              <a:t>olmalıdır. </a:t>
            </a:r>
          </a:p>
          <a:p>
            <a:endParaRPr lang="tr-TR" sz="2000" dirty="0" smtClean="0"/>
          </a:p>
          <a:p>
            <a:r>
              <a:rPr lang="tr-TR" sz="2000" dirty="0" smtClean="0"/>
              <a:t>Nabız </a:t>
            </a:r>
            <a:r>
              <a:rPr lang="tr-TR" sz="2000" dirty="0" err="1"/>
              <a:t>oksimetresi</a:t>
            </a:r>
            <a:r>
              <a:rPr lang="tr-TR" sz="2000" dirty="0"/>
              <a:t> ile oksijen </a:t>
            </a:r>
            <a:r>
              <a:rPr lang="tr-TR" sz="2000" dirty="0" err="1"/>
              <a:t>saturasyonu</a:t>
            </a:r>
            <a:r>
              <a:rPr lang="tr-TR" sz="2000" dirty="0"/>
              <a:t> ölçülmelidir.           </a:t>
            </a:r>
          </a:p>
          <a:p>
            <a:endParaRPr lang="tr-TR" sz="2000" dirty="0" smtClean="0"/>
          </a:p>
          <a:p>
            <a:r>
              <a:rPr lang="tr-TR" sz="2000" dirty="0" smtClean="0"/>
              <a:t>Dakikada </a:t>
            </a:r>
            <a:r>
              <a:rPr lang="tr-TR" sz="2000" dirty="0"/>
              <a:t>60 kez </a:t>
            </a:r>
            <a:r>
              <a:rPr lang="tr-TR" sz="2000" dirty="0" smtClean="0"/>
              <a:t>solunum </a:t>
            </a:r>
            <a:endParaRPr lang="tr-TR" sz="2000" dirty="0"/>
          </a:p>
          <a:p>
            <a:endParaRPr lang="tr-TR" sz="2000" dirty="0"/>
          </a:p>
          <a:p>
            <a:r>
              <a:rPr lang="tr-TR" sz="2000" dirty="0"/>
              <a:t>P</a:t>
            </a:r>
            <a:r>
              <a:rPr lang="tr-TR" sz="2000" dirty="0" smtClean="0"/>
              <a:t>eriyodik </a:t>
            </a:r>
            <a:r>
              <a:rPr lang="tr-TR" sz="2000" dirty="0"/>
              <a:t>solunum normaldir. </a:t>
            </a:r>
          </a:p>
          <a:p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946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Taşipne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: </a:t>
            </a:r>
            <a:r>
              <a:rPr lang="tr-TR" sz="2000" dirty="0" smtClean="0">
                <a:solidFill>
                  <a:srgbClr val="000000"/>
                </a:solidFill>
              </a:rPr>
              <a:t>&gt;60 / </a:t>
            </a:r>
            <a:r>
              <a:rPr lang="tr-TR" sz="2000" dirty="0" err="1" smtClean="0">
                <a:solidFill>
                  <a:srgbClr val="000000"/>
                </a:solidFill>
              </a:rPr>
              <a:t>dk</a:t>
            </a: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Taşipne</a:t>
            </a:r>
            <a:r>
              <a:rPr lang="tr-TR" sz="2000" dirty="0">
                <a:solidFill>
                  <a:srgbClr val="000000"/>
                </a:solidFill>
              </a:rPr>
              <a:t>, burun kanadı açılması , hırıltı , </a:t>
            </a:r>
            <a:r>
              <a:rPr lang="tr-TR" sz="2000" dirty="0" err="1" smtClean="0">
                <a:solidFill>
                  <a:srgbClr val="000000"/>
                </a:solidFill>
              </a:rPr>
              <a:t>retraksiyonlar</a:t>
            </a:r>
            <a:r>
              <a:rPr lang="tr-TR" sz="2000" dirty="0" smtClean="0">
                <a:solidFill>
                  <a:srgbClr val="000000"/>
                </a:solidFill>
              </a:rPr>
              <a:t>(</a:t>
            </a:r>
            <a:r>
              <a:rPr lang="tr-TR" sz="2000" dirty="0" err="1" smtClean="0">
                <a:solidFill>
                  <a:srgbClr val="000000"/>
                </a:solidFill>
              </a:rPr>
              <a:t>interkostal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ve </a:t>
            </a:r>
            <a:r>
              <a:rPr lang="tr-TR" sz="2000" dirty="0" err="1">
                <a:solidFill>
                  <a:srgbClr val="000000"/>
                </a:solidFill>
              </a:rPr>
              <a:t>sternal</a:t>
            </a:r>
            <a:r>
              <a:rPr lang="tr-TR" sz="2000" dirty="0">
                <a:solidFill>
                  <a:srgbClr val="000000"/>
                </a:solidFill>
              </a:rPr>
              <a:t> çekilmeler) </a:t>
            </a:r>
            <a:endParaRPr lang="tr-TR" sz="2000" dirty="0" smtClean="0"/>
          </a:p>
          <a:p>
            <a:r>
              <a:rPr lang="tr-TR" sz="2000" dirty="0" err="1" smtClean="0">
                <a:solidFill>
                  <a:srgbClr val="000000"/>
                </a:solidFill>
              </a:rPr>
              <a:t>Taşipne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olmaksızın </a:t>
            </a:r>
            <a:r>
              <a:rPr lang="tr-TR" sz="2000" dirty="0" smtClean="0">
                <a:solidFill>
                  <a:srgbClr val="000000"/>
                </a:solidFill>
              </a:rPr>
              <a:t>hırıltı</a:t>
            </a: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Neonatal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jinekomasti</a:t>
            </a:r>
            <a:r>
              <a:rPr lang="tr-TR" sz="2000" dirty="0">
                <a:solidFill>
                  <a:srgbClr val="000000"/>
                </a:solidFill>
              </a:rPr>
              <a:t> , sütümsü </a:t>
            </a:r>
            <a:r>
              <a:rPr lang="tr-TR" sz="2000" dirty="0" smtClean="0">
                <a:solidFill>
                  <a:srgbClr val="000000"/>
                </a:solidFill>
              </a:rPr>
              <a:t>akıntı</a:t>
            </a:r>
          </a:p>
          <a:p>
            <a:r>
              <a:rPr lang="tr-TR" sz="2000" dirty="0" smtClean="0">
                <a:solidFill>
                  <a:srgbClr val="000000"/>
                </a:solidFill>
              </a:rPr>
              <a:t>Ödem </a:t>
            </a:r>
            <a:r>
              <a:rPr lang="tr-TR" sz="2000" dirty="0">
                <a:solidFill>
                  <a:srgbClr val="000000"/>
                </a:solidFill>
              </a:rPr>
              <a:t>ve boyunda </a:t>
            </a:r>
            <a:r>
              <a:rPr lang="tr-TR" sz="2000" dirty="0" err="1" smtClean="0">
                <a:solidFill>
                  <a:srgbClr val="000000"/>
                </a:solidFill>
              </a:rPr>
              <a:t>yelelenme</a:t>
            </a: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Fazla </a:t>
            </a:r>
            <a:r>
              <a:rPr lang="tr-TR" sz="2000" dirty="0">
                <a:solidFill>
                  <a:srgbClr val="000000"/>
                </a:solidFill>
              </a:rPr>
              <a:t>meme </a:t>
            </a:r>
            <a:r>
              <a:rPr lang="tr-TR" sz="2000" dirty="0" smtClean="0">
                <a:solidFill>
                  <a:srgbClr val="000000"/>
                </a:solidFill>
              </a:rPr>
              <a:t>başı</a:t>
            </a:r>
          </a:p>
          <a:p>
            <a:endParaRPr lang="tr-TR" sz="2000" dirty="0"/>
          </a:p>
        </p:txBody>
      </p:sp>
      <p:sp>
        <p:nvSpPr>
          <p:cNvPr id="4" name="AutoShape 2" descr="Turner Sendromu | Dr.Bülent Aldem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Turner Sendromu | Dr.Bülent Aldem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6" descr="Turner Sendromu | Dr.Bülent Aldemi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8" descr="Turner Sendromu | Dr.Bülent Aldemi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8442" name="Picture 10" descr="Turner sendromu nedir? Turner sendromu belirtileri ve tedavisi nelerdir? -  Aile Haberle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5" y="4581128"/>
            <a:ext cx="3264297" cy="20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479908"/>
            <a:ext cx="3384376" cy="21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Boyun anomalileri : orta hat </a:t>
            </a:r>
            <a:r>
              <a:rPr lang="tr-TR" sz="2000" dirty="0" err="1">
                <a:solidFill>
                  <a:srgbClr val="000000"/>
                </a:solidFill>
              </a:rPr>
              <a:t>defektleri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tiroglossal</a:t>
            </a:r>
            <a:r>
              <a:rPr lang="tr-TR" sz="2000" dirty="0">
                <a:solidFill>
                  <a:srgbClr val="000000"/>
                </a:solidFill>
              </a:rPr>
              <a:t> kanal kistleri veya guatrdan kaynaklanan kitleler, </a:t>
            </a:r>
            <a:r>
              <a:rPr lang="tr-TR" sz="2000" dirty="0" err="1">
                <a:solidFill>
                  <a:srgbClr val="000000"/>
                </a:solidFill>
              </a:rPr>
              <a:t>brankial</a:t>
            </a:r>
            <a:r>
              <a:rPr lang="tr-TR" sz="2000" dirty="0">
                <a:solidFill>
                  <a:srgbClr val="000000"/>
                </a:solidFill>
              </a:rPr>
              <a:t> yarıklardan kaynaklanan </a:t>
            </a:r>
            <a:r>
              <a:rPr lang="tr-TR" sz="2000" dirty="0" err="1">
                <a:solidFill>
                  <a:srgbClr val="000000"/>
                </a:solidFill>
              </a:rPr>
              <a:t>lateral</a:t>
            </a:r>
            <a:r>
              <a:rPr lang="tr-TR" sz="2000" dirty="0">
                <a:solidFill>
                  <a:srgbClr val="000000"/>
                </a:solidFill>
              </a:rPr>
              <a:t> boyun kitleleri (veya sinüsler),Boyunda </a:t>
            </a:r>
            <a:r>
              <a:rPr lang="tr-TR" sz="2000" dirty="0" err="1">
                <a:solidFill>
                  <a:srgbClr val="000000"/>
                </a:solidFill>
              </a:rPr>
              <a:t>Kistik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higromalar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hemanjiomlar</a:t>
            </a:r>
            <a:r>
              <a:rPr lang="tr-TR" sz="2000" dirty="0">
                <a:solidFill>
                  <a:srgbClr val="000000"/>
                </a:solidFill>
              </a:rPr>
              <a:t>. 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Neonatal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tortikollis</a:t>
            </a:r>
            <a:r>
              <a:rPr lang="tr-TR" sz="2000" dirty="0">
                <a:solidFill>
                  <a:srgbClr val="000000"/>
                </a:solidFill>
              </a:rPr>
              <a:t>  : </a:t>
            </a:r>
            <a:r>
              <a:rPr lang="tr-TR" sz="2000" dirty="0" err="1">
                <a:solidFill>
                  <a:srgbClr val="000000"/>
                </a:solidFill>
              </a:rPr>
              <a:t>Sternokleidomastoid</a:t>
            </a:r>
            <a:r>
              <a:rPr lang="tr-TR" sz="2000" dirty="0">
                <a:solidFill>
                  <a:srgbClr val="000000"/>
                </a:solidFill>
              </a:rPr>
              <a:t> kasının üzerinde </a:t>
            </a:r>
            <a:r>
              <a:rPr lang="tr-TR" sz="2000" dirty="0" err="1">
                <a:solidFill>
                  <a:srgbClr val="000000"/>
                </a:solidFill>
              </a:rPr>
              <a:t>fibröz</a:t>
            </a:r>
            <a:r>
              <a:rPr lang="tr-TR" sz="2000" dirty="0">
                <a:solidFill>
                  <a:srgbClr val="000000"/>
                </a:solidFill>
              </a:rPr>
              <a:t> tümör, Arnold-</a:t>
            </a:r>
            <a:r>
              <a:rPr lang="tr-TR" sz="2000" dirty="0" err="1">
                <a:solidFill>
                  <a:srgbClr val="000000"/>
                </a:solidFill>
              </a:rPr>
              <a:t>Chiari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malformasyonu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servikal</a:t>
            </a:r>
            <a:r>
              <a:rPr lang="tr-TR" sz="2000" dirty="0">
                <a:solidFill>
                  <a:srgbClr val="000000"/>
                </a:solidFill>
              </a:rPr>
              <a:t> omurga lezyonları.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  <p:pic>
        <p:nvPicPr>
          <p:cNvPr id="17410" name="Picture 2" descr="TORTİKOLİS (EĞRİ BOYUN) - Ergoterapi.biz Hastalıklar Arşi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05" y="1916832"/>
            <a:ext cx="40386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28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Palpasyon</a:t>
            </a:r>
            <a:r>
              <a:rPr lang="tr-TR" sz="2000" dirty="0" smtClean="0">
                <a:solidFill>
                  <a:srgbClr val="000000"/>
                </a:solidFill>
              </a:rPr>
              <a:t>: 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Klavikula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kırığı : Asimetrik </a:t>
            </a:r>
            <a:r>
              <a:rPr lang="tr-TR" sz="2000" dirty="0" err="1">
                <a:solidFill>
                  <a:srgbClr val="000000"/>
                </a:solidFill>
              </a:rPr>
              <a:t>Moro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yanıtı, </a:t>
            </a:r>
            <a:r>
              <a:rPr lang="tr-TR" sz="2000" dirty="0" err="1" smtClean="0">
                <a:solidFill>
                  <a:srgbClr val="000000"/>
                </a:solidFill>
              </a:rPr>
              <a:t>Krepitasyon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ve </a:t>
            </a:r>
            <a:r>
              <a:rPr lang="tr-TR" sz="2000" dirty="0" err="1">
                <a:solidFill>
                  <a:srgbClr val="000000"/>
                </a:solidFill>
              </a:rPr>
              <a:t>palpasyon</a:t>
            </a:r>
            <a:r>
              <a:rPr lang="tr-TR" sz="2000" dirty="0">
                <a:solidFill>
                  <a:srgbClr val="000000"/>
                </a:solidFill>
              </a:rPr>
              <a:t> ile </a:t>
            </a:r>
            <a:r>
              <a:rPr lang="tr-TR" sz="2000" dirty="0" smtClean="0">
                <a:solidFill>
                  <a:srgbClr val="000000"/>
                </a:solidFill>
              </a:rPr>
              <a:t>hassasiyet</a:t>
            </a: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Omuz </a:t>
            </a:r>
            <a:r>
              <a:rPr lang="tr-TR" sz="2000" dirty="0" err="1">
                <a:solidFill>
                  <a:srgbClr val="000000"/>
                </a:solidFill>
              </a:rPr>
              <a:t>distozisi</a:t>
            </a:r>
            <a:r>
              <a:rPr lang="tr-TR" sz="2000" dirty="0">
                <a:solidFill>
                  <a:srgbClr val="000000"/>
                </a:solidFill>
              </a:rPr>
              <a:t> olan bebekler, doğum sırasında </a:t>
            </a:r>
            <a:r>
              <a:rPr lang="tr-TR" sz="2000" dirty="0" err="1">
                <a:solidFill>
                  <a:srgbClr val="000000"/>
                </a:solidFill>
              </a:rPr>
              <a:t>klavikula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fraktür</a:t>
            </a:r>
            <a:r>
              <a:rPr lang="tr-TR" sz="2000" dirty="0">
                <a:solidFill>
                  <a:srgbClr val="000000"/>
                </a:solidFill>
              </a:rPr>
              <a:t> riski ile </a:t>
            </a:r>
            <a:r>
              <a:rPr lang="tr-TR" sz="2000" dirty="0" smtClean="0">
                <a:solidFill>
                  <a:srgbClr val="000000"/>
                </a:solidFill>
              </a:rPr>
              <a:t>karşı </a:t>
            </a:r>
            <a:r>
              <a:rPr lang="tr-TR" sz="2000" dirty="0">
                <a:solidFill>
                  <a:srgbClr val="000000"/>
                </a:solidFill>
              </a:rPr>
              <a:t>karşıyadır.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2891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kış Çizelgesi: Öteki İşlem 3">
            <a:extLst>
              <a:ext uri="{FF2B5EF4-FFF2-40B4-BE49-F238E27FC236}">
                <a16:creationId xmlns="" xmlns:a16="http://schemas.microsoft.com/office/drawing/2014/main" id="{7397F550-B6E9-1D40-9953-5B5C99B25E50}"/>
              </a:ext>
            </a:extLst>
          </p:cNvPr>
          <p:cNvSpPr/>
          <p:nvPr/>
        </p:nvSpPr>
        <p:spPr>
          <a:xfrm>
            <a:off x="202277" y="4725144"/>
            <a:ext cx="8423894" cy="1092297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dirty="0">
                <a:solidFill>
                  <a:schemeClr val="bg1">
                    <a:lumMod val="10000"/>
                  </a:schemeClr>
                </a:solidFill>
              </a:rPr>
              <a:t>Solunum sesleri hem ön hem de arkadan toraksın üst, orta ve alt bölgeleri </a:t>
            </a:r>
            <a:r>
              <a:rPr lang="tr-TR" sz="2100" dirty="0" err="1">
                <a:solidFill>
                  <a:schemeClr val="bg1">
                    <a:lumMod val="10000"/>
                  </a:schemeClr>
                </a:solidFill>
              </a:rPr>
              <a:t>yanısıra</a:t>
            </a:r>
            <a:r>
              <a:rPr lang="tr-TR" sz="2100" dirty="0">
                <a:solidFill>
                  <a:schemeClr val="bg1">
                    <a:lumMod val="10000"/>
                  </a:schemeClr>
                </a:solidFill>
              </a:rPr>
              <a:t> orta </a:t>
            </a:r>
            <a:r>
              <a:rPr lang="tr-TR" sz="2100" dirty="0" err="1">
                <a:solidFill>
                  <a:schemeClr val="bg1">
                    <a:lumMod val="10000"/>
                  </a:schemeClr>
                </a:solidFill>
              </a:rPr>
              <a:t>aksiller</a:t>
            </a:r>
            <a:r>
              <a:rPr lang="tr-TR" sz="2100" dirty="0">
                <a:solidFill>
                  <a:schemeClr val="bg1">
                    <a:lumMod val="10000"/>
                  </a:schemeClr>
                </a:solidFill>
              </a:rPr>
              <a:t> hattan simetrik olarak dinlenmelidir. </a:t>
            </a: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Oskultasyon</a:t>
            </a:r>
            <a:r>
              <a:rPr lang="tr-TR" sz="2000" dirty="0" smtClean="0"/>
              <a:t>:</a:t>
            </a:r>
            <a:endParaRPr lang="tr-TR" sz="2000" dirty="0" smtClean="0"/>
          </a:p>
          <a:p>
            <a:endParaRPr lang="tr-TR" sz="2000" dirty="0"/>
          </a:p>
          <a:p>
            <a:r>
              <a:rPr lang="tr-TR" sz="2000" dirty="0" err="1" smtClean="0"/>
              <a:t>Trakeal</a:t>
            </a:r>
            <a:r>
              <a:rPr lang="tr-TR" sz="2000" dirty="0" smtClean="0"/>
              <a:t> </a:t>
            </a:r>
            <a:r>
              <a:rPr lang="tr-TR" sz="2000" dirty="0"/>
              <a:t>ve </a:t>
            </a:r>
            <a:r>
              <a:rPr lang="tr-TR" sz="2000" dirty="0" err="1"/>
              <a:t>bronşial</a:t>
            </a:r>
            <a:r>
              <a:rPr lang="tr-TR" sz="2000" dirty="0"/>
              <a:t> </a:t>
            </a:r>
            <a:r>
              <a:rPr lang="tr-TR" sz="2000" dirty="0" smtClean="0"/>
              <a:t>sesler&gt;&gt;&gt;</a:t>
            </a:r>
            <a:r>
              <a:rPr lang="tr-TR" sz="2000" dirty="0" err="1" smtClean="0"/>
              <a:t>sternumun</a:t>
            </a:r>
            <a:r>
              <a:rPr lang="tr-TR" sz="2000" dirty="0" smtClean="0"/>
              <a:t> üzerinde</a:t>
            </a:r>
          </a:p>
          <a:p>
            <a:endParaRPr lang="tr-TR" sz="2000" dirty="0"/>
          </a:p>
          <a:p>
            <a:r>
              <a:rPr lang="tr-TR" sz="2000" dirty="0" smtClean="0"/>
              <a:t>Solunum sesleri&gt;&gt;&gt;veziküller</a:t>
            </a:r>
          </a:p>
          <a:p>
            <a:endParaRPr lang="tr-TR" sz="2000" dirty="0"/>
          </a:p>
          <a:p>
            <a:r>
              <a:rPr lang="tr-TR" sz="2000" dirty="0" smtClean="0"/>
              <a:t>Orta </a:t>
            </a:r>
            <a:r>
              <a:rPr lang="tr-TR" sz="2000" dirty="0"/>
              <a:t>hatta yakın dinlenirken, </a:t>
            </a:r>
            <a:r>
              <a:rPr lang="tr-TR" sz="2000" dirty="0" err="1"/>
              <a:t>bronşial</a:t>
            </a:r>
            <a:r>
              <a:rPr lang="tr-TR" sz="2000" dirty="0"/>
              <a:t> ve </a:t>
            </a:r>
            <a:r>
              <a:rPr lang="tr-TR" sz="2000" dirty="0" err="1"/>
              <a:t>trakeal</a:t>
            </a:r>
            <a:r>
              <a:rPr lang="tr-TR" sz="2000" dirty="0"/>
              <a:t> hava akımı sesleri işitilebilir. </a:t>
            </a:r>
          </a:p>
        </p:txBody>
      </p:sp>
    </p:spTree>
    <p:extLst>
      <p:ext uri="{BB962C8B-B14F-4D97-AF65-F5344CB8AC3E}">
        <p14:creationId xmlns:p14="http://schemas.microsoft.com/office/powerpoint/2010/main" val="12502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Raller</a:t>
            </a:r>
            <a:r>
              <a:rPr lang="tr-TR" sz="2000" dirty="0" smtClean="0">
                <a:solidFill>
                  <a:srgbClr val="000000"/>
                </a:solidFill>
              </a:rPr>
              <a:t> &gt;&gt;&gt;yaşamın </a:t>
            </a:r>
            <a:r>
              <a:rPr lang="tr-TR" sz="2000" dirty="0">
                <a:solidFill>
                  <a:srgbClr val="000000"/>
                </a:solidFill>
              </a:rPr>
              <a:t>ilk 1 -2 </a:t>
            </a:r>
            <a:r>
              <a:rPr lang="tr-TR" sz="2000" dirty="0" smtClean="0">
                <a:solidFill>
                  <a:srgbClr val="000000"/>
                </a:solidFill>
              </a:rPr>
              <a:t>saatinde normal </a:t>
            </a: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Persistan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hırıltı veya </a:t>
            </a:r>
            <a:r>
              <a:rPr lang="tr-TR" sz="2000" dirty="0" err="1" smtClean="0">
                <a:solidFill>
                  <a:srgbClr val="000000"/>
                </a:solidFill>
              </a:rPr>
              <a:t>retraksiyonlar</a:t>
            </a:r>
            <a:r>
              <a:rPr lang="tr-TR" sz="2000" dirty="0" smtClean="0">
                <a:solidFill>
                  <a:srgbClr val="000000"/>
                </a:solidFill>
              </a:rPr>
              <a:t>&gt;&gt;&gt; </a:t>
            </a:r>
            <a:r>
              <a:rPr lang="tr-TR" sz="2000" dirty="0" err="1">
                <a:solidFill>
                  <a:srgbClr val="000000"/>
                </a:solidFill>
              </a:rPr>
              <a:t>respiratuvar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distres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bulgusu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Göğüs </a:t>
            </a:r>
            <a:r>
              <a:rPr lang="tr-TR" sz="2000" dirty="0">
                <a:solidFill>
                  <a:srgbClr val="000000"/>
                </a:solidFill>
              </a:rPr>
              <a:t>kafesinin bir tarafında solunum seslerinin azalması veya duyulmaması </a:t>
            </a:r>
            <a:r>
              <a:rPr lang="tr-TR" sz="2000" dirty="0" smtClean="0">
                <a:solidFill>
                  <a:srgbClr val="000000"/>
                </a:solidFill>
              </a:rPr>
              <a:t>&gt;&gt;&gt; </a:t>
            </a:r>
            <a:r>
              <a:rPr lang="tr-TR" sz="2000" dirty="0" err="1" smtClean="0">
                <a:solidFill>
                  <a:srgbClr val="000000"/>
                </a:solidFill>
              </a:rPr>
              <a:t>pnömotoraks</a:t>
            </a:r>
            <a:r>
              <a:rPr lang="tr-TR" sz="2000" dirty="0">
                <a:solidFill>
                  <a:srgbClr val="000000"/>
                </a:solidFill>
              </a:rPr>
              <a:t>, akciğerlerin </a:t>
            </a:r>
            <a:r>
              <a:rPr lang="tr-TR" sz="2000" dirty="0" err="1">
                <a:solidFill>
                  <a:srgbClr val="000000"/>
                </a:solidFill>
              </a:rPr>
              <a:t>kollapsı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pelvral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efüzyon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diafragma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hernisi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Kalp </a:t>
            </a:r>
            <a:r>
              <a:rPr lang="tr-TR" sz="2000" dirty="0">
                <a:solidFill>
                  <a:srgbClr val="000000"/>
                </a:solidFill>
              </a:rPr>
              <a:t>sesleri tansiyon </a:t>
            </a:r>
            <a:r>
              <a:rPr lang="tr-TR" sz="2000" dirty="0" err="1">
                <a:solidFill>
                  <a:srgbClr val="000000"/>
                </a:solidFill>
              </a:rPr>
              <a:t>pnömotoraks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diafragma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hernisinde</a:t>
            </a:r>
            <a:r>
              <a:rPr lang="tr-TR" sz="2000" dirty="0">
                <a:solidFill>
                  <a:srgbClr val="000000"/>
                </a:solidFill>
              </a:rPr>
              <a:t> karşı tarafa doğru </a:t>
            </a:r>
            <a:r>
              <a:rPr lang="tr-TR" sz="2000" dirty="0" smtClean="0">
                <a:solidFill>
                  <a:srgbClr val="000000"/>
                </a:solidFill>
              </a:rPr>
              <a:t>yer değiştirir.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Göğüs </a:t>
            </a:r>
            <a:r>
              <a:rPr lang="tr-TR" sz="2000" dirty="0" err="1">
                <a:solidFill>
                  <a:srgbClr val="000000"/>
                </a:solidFill>
              </a:rPr>
              <a:t>oskültasyonunda</a:t>
            </a:r>
            <a:r>
              <a:rPr lang="tr-TR" sz="2000" dirty="0">
                <a:solidFill>
                  <a:srgbClr val="000000"/>
                </a:solidFill>
              </a:rPr>
              <a:t> bağırsak seslerinin duyulması (ve </a:t>
            </a:r>
            <a:r>
              <a:rPr lang="tr-TR" sz="2000" dirty="0" err="1">
                <a:solidFill>
                  <a:srgbClr val="000000"/>
                </a:solidFill>
              </a:rPr>
              <a:t>skafoid</a:t>
            </a:r>
            <a:r>
              <a:rPr lang="tr-TR" sz="2000" dirty="0">
                <a:solidFill>
                  <a:srgbClr val="000000"/>
                </a:solidFill>
              </a:rPr>
              <a:t> (içe doğru çökmüş) karın)  </a:t>
            </a:r>
            <a:r>
              <a:rPr lang="tr-TR" sz="2000" dirty="0" err="1">
                <a:solidFill>
                  <a:srgbClr val="000000"/>
                </a:solidFill>
              </a:rPr>
              <a:t>diafragma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hernisini</a:t>
            </a:r>
            <a:r>
              <a:rPr lang="tr-TR" sz="2000" dirty="0">
                <a:solidFill>
                  <a:srgbClr val="000000"/>
                </a:solidFill>
              </a:rPr>
              <a:t> düşündürür.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625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0000"/>
                </a:solidFill>
              </a:rPr>
              <a:t>TANIMLAR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rgbClr val="000000"/>
                </a:solidFill>
              </a:rPr>
              <a:t>Düşük doğum ağırlıklı bebek </a:t>
            </a:r>
            <a:r>
              <a:rPr lang="tr-TR" sz="2000" dirty="0">
                <a:solidFill>
                  <a:srgbClr val="000000"/>
                </a:solidFill>
              </a:rPr>
              <a:t>&lt;2500 gr</a:t>
            </a:r>
            <a:endParaRPr lang="tr-TR" sz="2000" dirty="0"/>
          </a:p>
          <a:p>
            <a:pPr marL="0" indent="0">
              <a:buNone/>
            </a:pPr>
            <a:endParaRPr lang="tr-TR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0000"/>
                </a:solidFill>
              </a:rPr>
              <a:t>Çok </a:t>
            </a:r>
            <a:r>
              <a:rPr lang="tr-TR" sz="2000" b="1" dirty="0">
                <a:solidFill>
                  <a:srgbClr val="000000"/>
                </a:solidFill>
              </a:rPr>
              <a:t>düşük doğum ağırlıklı bebek &lt;</a:t>
            </a:r>
            <a:r>
              <a:rPr lang="tr-TR" sz="2000" dirty="0">
                <a:solidFill>
                  <a:srgbClr val="000000"/>
                </a:solidFill>
              </a:rPr>
              <a:t>1500 gr</a:t>
            </a:r>
          </a:p>
          <a:p>
            <a:pPr marL="0" indent="0">
              <a:buNone/>
            </a:pPr>
            <a:endParaRPr lang="tr-TR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0000"/>
                </a:solidFill>
              </a:rPr>
              <a:t>Oldukça </a:t>
            </a:r>
            <a:r>
              <a:rPr lang="tr-TR" sz="2000" b="1" dirty="0">
                <a:solidFill>
                  <a:srgbClr val="000000"/>
                </a:solidFill>
              </a:rPr>
              <a:t>düşük doğum ağırlıklı </a:t>
            </a:r>
            <a:r>
              <a:rPr lang="tr-TR" sz="2000" b="1" dirty="0" smtClean="0">
                <a:solidFill>
                  <a:srgbClr val="000000"/>
                </a:solidFill>
              </a:rPr>
              <a:t>bebek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&lt;1000 gr</a:t>
            </a:r>
            <a:endParaRPr lang="tr-TR" sz="2000" dirty="0" smtClean="0"/>
          </a:p>
          <a:p>
            <a:pPr marL="0" indent="0">
              <a:buNone/>
            </a:pPr>
            <a:endParaRPr lang="tr-TR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  <p:sp>
        <p:nvSpPr>
          <p:cNvPr id="6" name="AutoShape 4" descr="Bebeğim ilk yılda ne kadar büyüyecek? | Ankara Çocuk Doktoru Kliniği"/>
          <p:cNvSpPr>
            <a:spLocks noGrp="1" noChangeAspect="1" noChangeArrowheads="1"/>
          </p:cNvSpPr>
          <p:nvPr>
            <p:ph sz="half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tr-TR"/>
          </a:p>
        </p:txBody>
      </p:sp>
      <p:sp>
        <p:nvSpPr>
          <p:cNvPr id="7" name="AutoShape 6" descr="Bebeğim ilk yılda ne kadar büyüyecek? | Ankara Çocuk Doktoru Kliniğ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104" name="Picture 8" descr="Bebeğim ilk yılda ne kadar büyüyecek? | Ankara Çocuk Doktoru Kliniğ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43" y="2132856"/>
            <a:ext cx="4110114" cy="209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Akciğer </a:t>
            </a:r>
            <a:r>
              <a:rPr lang="tr-TR" sz="2000" dirty="0" err="1" smtClean="0"/>
              <a:t>grafisinde</a:t>
            </a:r>
            <a:r>
              <a:rPr lang="tr-TR" sz="2000" dirty="0" smtClean="0"/>
              <a:t> çok ince </a:t>
            </a:r>
            <a:r>
              <a:rPr lang="tr-TR" sz="2000" dirty="0" err="1" smtClean="0"/>
              <a:t>lober</a:t>
            </a:r>
            <a:r>
              <a:rPr lang="tr-TR" sz="2000" dirty="0" smtClean="0"/>
              <a:t> </a:t>
            </a:r>
            <a:r>
              <a:rPr lang="tr-TR" sz="2000" dirty="0" err="1" smtClean="0"/>
              <a:t>pnömoni</a:t>
            </a:r>
            <a:r>
              <a:rPr lang="tr-TR" sz="2000" dirty="0" smtClean="0"/>
              <a:t>&gt;&gt;&gt; solunum sesleri normal, </a:t>
            </a:r>
            <a:r>
              <a:rPr lang="tr-TR" sz="2000" dirty="0"/>
              <a:t>solunum hızının artması  , çekilmeler  ve </a:t>
            </a:r>
            <a:r>
              <a:rPr lang="tr-TR" sz="2000" dirty="0" smtClean="0"/>
              <a:t>iyi </a:t>
            </a:r>
            <a:r>
              <a:rPr lang="tr-TR" sz="2000" dirty="0"/>
              <a:t>beslenmeme</a:t>
            </a:r>
            <a:endParaRPr lang="tr-TR" sz="2000" dirty="0" smtClean="0"/>
          </a:p>
          <a:p>
            <a:endParaRPr lang="tr-TR" sz="2000" dirty="0"/>
          </a:p>
          <a:p>
            <a:r>
              <a:rPr lang="tr-TR" sz="2000" dirty="0"/>
              <a:t>Patolojik akciğer bulguları olan bebeklerde oksijen </a:t>
            </a:r>
            <a:r>
              <a:rPr lang="tr-TR" sz="2000" dirty="0" err="1"/>
              <a:t>saturasyonu</a:t>
            </a:r>
            <a:r>
              <a:rPr lang="tr-TR" sz="2000" dirty="0"/>
              <a:t> ölçülmeli , oksijen </a:t>
            </a:r>
            <a:r>
              <a:rPr lang="tr-TR" sz="2000" dirty="0" err="1"/>
              <a:t>saturasyonu</a:t>
            </a:r>
            <a:r>
              <a:rPr lang="tr-TR" sz="2000" dirty="0"/>
              <a:t> %95 </a:t>
            </a:r>
            <a:r>
              <a:rPr lang="tr-TR" sz="2000" dirty="0" err="1"/>
              <a:t>ın</a:t>
            </a:r>
            <a:r>
              <a:rPr lang="tr-TR" sz="2000" dirty="0"/>
              <a:t> altında olanlara oksijen ve medikal tedavi verilmelidir.  </a:t>
            </a:r>
          </a:p>
        </p:txBody>
      </p:sp>
    </p:spTree>
    <p:extLst>
      <p:ext uri="{BB962C8B-B14F-4D97-AF65-F5344CB8AC3E}">
        <p14:creationId xmlns:p14="http://schemas.microsoft.com/office/powerpoint/2010/main" val="35471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KARDİOVASKÜLER  SİSTEM</a:t>
            </a:r>
            <a:br>
              <a:rPr lang="tr-TR" dirty="0"/>
            </a:b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half" idx="2"/>
          </p:nvPr>
        </p:nvSpPr>
        <p:spPr>
          <a:xfrm>
            <a:off x="251520" y="1700808"/>
            <a:ext cx="4536504" cy="4525963"/>
          </a:xfrm>
        </p:spPr>
        <p:txBody>
          <a:bodyPr>
            <a:normAutofit/>
          </a:bodyPr>
          <a:lstStyle/>
          <a:p>
            <a:r>
              <a:rPr lang="tr-TR" sz="2000" dirty="0" err="1" smtClean="0"/>
              <a:t>Siyanoz</a:t>
            </a:r>
            <a:r>
              <a:rPr lang="tr-TR" sz="2000" dirty="0" smtClean="0"/>
              <a:t>&gt;&gt;&gt;yaklaşık</a:t>
            </a:r>
            <a:r>
              <a:rPr lang="tr-TR" sz="2000" dirty="0"/>
              <a:t>  5-10  </a:t>
            </a:r>
            <a:r>
              <a:rPr lang="tr-TR" sz="2000" dirty="0" smtClean="0"/>
              <a:t>dakika</a:t>
            </a:r>
            <a:endParaRPr lang="tr-TR" sz="2000" dirty="0"/>
          </a:p>
          <a:p>
            <a:endParaRPr lang="tr-TR" sz="2000" dirty="0" smtClean="0"/>
          </a:p>
          <a:p>
            <a:r>
              <a:rPr lang="tr-TR" sz="2000" dirty="0" smtClean="0"/>
              <a:t>Gerekirse</a:t>
            </a:r>
            <a:r>
              <a:rPr lang="tr-TR" sz="2000" dirty="0"/>
              <a:t>  bu  bebekler  nabız </a:t>
            </a:r>
            <a:r>
              <a:rPr lang="tr-TR" sz="2000" dirty="0" err="1"/>
              <a:t>oksimetresi</a:t>
            </a:r>
            <a:r>
              <a:rPr lang="tr-TR" sz="2000" dirty="0"/>
              <a:t>  ile  </a:t>
            </a:r>
            <a:r>
              <a:rPr lang="tr-TR" sz="2000" dirty="0" smtClean="0"/>
              <a:t>izlenmeli</a:t>
            </a:r>
          </a:p>
          <a:p>
            <a:endParaRPr lang="tr-TR" sz="2000" dirty="0" smtClean="0"/>
          </a:p>
          <a:p>
            <a:r>
              <a:rPr lang="tr-TR" sz="2000" dirty="0" smtClean="0"/>
              <a:t>Doğumsal</a:t>
            </a:r>
            <a:r>
              <a:rPr lang="tr-TR" sz="2000" dirty="0"/>
              <a:t>  ağır  kalp hastalıklarının  erken  tanımlanması  için </a:t>
            </a:r>
            <a:r>
              <a:rPr lang="tr-TR" sz="2000" dirty="0" err="1" smtClean="0"/>
              <a:t>yenidoğan</a:t>
            </a:r>
            <a:r>
              <a:rPr lang="tr-TR" sz="2000" dirty="0"/>
              <a:t>  bebeklerin  </a:t>
            </a:r>
            <a:r>
              <a:rPr lang="tr-TR" sz="2000" dirty="0" smtClean="0"/>
              <a:t>hastaneden taburcu</a:t>
            </a:r>
            <a:r>
              <a:rPr lang="tr-TR" sz="2000" dirty="0"/>
              <a:t>  olmadan  önce </a:t>
            </a:r>
            <a:r>
              <a:rPr lang="tr-TR" sz="2000" dirty="0" smtClean="0"/>
              <a:t>en</a:t>
            </a:r>
            <a:r>
              <a:rPr lang="tr-TR" sz="2000" dirty="0"/>
              <a:t> az  bir  kez  nabız  </a:t>
            </a:r>
            <a:r>
              <a:rPr lang="tr-TR" sz="2000" dirty="0" err="1"/>
              <a:t>oksimetresi</a:t>
            </a:r>
            <a:r>
              <a:rPr lang="tr-TR" sz="2000" dirty="0"/>
              <a:t>  ile  oksijen </a:t>
            </a:r>
            <a:r>
              <a:rPr lang="tr-TR" sz="2000" dirty="0" err="1"/>
              <a:t>saturasyonlarının</a:t>
            </a:r>
            <a:r>
              <a:rPr lang="tr-TR" sz="2000" dirty="0"/>
              <a:t> bakılması önerilmektedir</a:t>
            </a:r>
            <a:r>
              <a:rPr lang="tr-TR" sz="2000" dirty="0" smtClean="0"/>
              <a:t>. </a:t>
            </a:r>
            <a:endParaRPr lang="tr-TR" sz="2000" dirty="0"/>
          </a:p>
          <a:p>
            <a:endParaRPr lang="tr-TR" sz="2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420888"/>
            <a:ext cx="3794549" cy="25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="" xmlns:a16="http://schemas.microsoft.com/office/drawing/2014/main" id="{2D73976B-F3AD-3C44-B419-0591D56E6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0676"/>
            <a:ext cx="3419312" cy="3142946"/>
          </a:xfrm>
          <a:prstGeom prst="rect">
            <a:avLst/>
          </a:prstGeom>
        </p:spPr>
      </p:pic>
      <p:sp>
        <p:nvSpPr>
          <p:cNvPr id="6" name="Unvan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119113" y="1600200"/>
            <a:ext cx="4038600" cy="4525963"/>
          </a:xfrm>
        </p:spPr>
        <p:txBody>
          <a:bodyPr>
            <a:noAutofit/>
          </a:bodyPr>
          <a:lstStyle/>
          <a:p>
            <a:r>
              <a:rPr lang="tr-TR" sz="2000" dirty="0" err="1">
                <a:solidFill>
                  <a:srgbClr val="000000"/>
                </a:solidFill>
              </a:rPr>
              <a:t>Oskültasyondan</a:t>
            </a:r>
            <a:r>
              <a:rPr lang="tr-TR" sz="2000" dirty="0">
                <a:solidFill>
                  <a:srgbClr val="000000"/>
                </a:solidFill>
              </a:rPr>
              <a:t> önce </a:t>
            </a:r>
            <a:r>
              <a:rPr lang="tr-TR" sz="2000" dirty="0" err="1">
                <a:solidFill>
                  <a:srgbClr val="000000"/>
                </a:solidFill>
              </a:rPr>
              <a:t>kapiller</a:t>
            </a:r>
            <a:r>
              <a:rPr lang="tr-TR" sz="2000" dirty="0">
                <a:solidFill>
                  <a:srgbClr val="000000"/>
                </a:solidFill>
              </a:rPr>
              <a:t> dolum gözlenmeli ve kalbin maksimal tepe atımı noktası </a:t>
            </a:r>
            <a:r>
              <a:rPr lang="tr-TR" sz="2000" dirty="0" err="1">
                <a:solidFill>
                  <a:srgbClr val="000000"/>
                </a:solidFill>
              </a:rPr>
              <a:t>palpe</a:t>
            </a:r>
            <a:r>
              <a:rPr lang="tr-TR" sz="2000" dirty="0">
                <a:solidFill>
                  <a:srgbClr val="000000"/>
                </a:solidFill>
              </a:rPr>
              <a:t> edilmelidir. </a:t>
            </a:r>
            <a:endParaRPr lang="tr-TR" sz="2000" dirty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Kalbin </a:t>
            </a:r>
            <a:r>
              <a:rPr lang="tr-TR" sz="2000" dirty="0" err="1" smtClean="0">
                <a:solidFill>
                  <a:srgbClr val="000000"/>
                </a:solidFill>
              </a:rPr>
              <a:t>oskültasyonu</a:t>
            </a:r>
            <a:r>
              <a:rPr lang="tr-TR" sz="2000" dirty="0" smtClean="0">
                <a:solidFill>
                  <a:srgbClr val="000000"/>
                </a:solidFill>
              </a:rPr>
              <a:t>&gt;&gt;&gt;sol </a:t>
            </a:r>
            <a:r>
              <a:rPr lang="tr-TR" sz="2000" dirty="0" err="1">
                <a:solidFill>
                  <a:srgbClr val="000000"/>
                </a:solidFill>
              </a:rPr>
              <a:t>sternal</a:t>
            </a:r>
            <a:r>
              <a:rPr lang="tr-TR" sz="2000" dirty="0">
                <a:solidFill>
                  <a:srgbClr val="000000"/>
                </a:solidFill>
              </a:rPr>
              <a:t> kenar </a:t>
            </a:r>
            <a:r>
              <a:rPr lang="tr-TR" sz="2000" dirty="0" smtClean="0">
                <a:solidFill>
                  <a:srgbClr val="000000"/>
                </a:solidFill>
              </a:rPr>
              <a:t>boyunca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S1 ve S2 açıkça ve düzenli olarak duyulmalı</a:t>
            </a:r>
          </a:p>
          <a:p>
            <a:endParaRPr lang="tr-TR" sz="2000" dirty="0" smtClean="0"/>
          </a:p>
          <a:p>
            <a:r>
              <a:rPr lang="tr-TR" sz="2000" dirty="0" smtClean="0"/>
              <a:t>Kalbin pozisyonu&gt;&gt;&gt; daha orta hatta</a:t>
            </a:r>
          </a:p>
          <a:p>
            <a:endParaRPr lang="tr-TR" sz="2000" dirty="0"/>
          </a:p>
        </p:txBody>
      </p:sp>
      <p:sp>
        <p:nvSpPr>
          <p:cNvPr id="7" name="İçerik Yer Tutucusu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3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S1 normaldir ancak S2’de çiftleşme olmayabilir.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>
                <a:solidFill>
                  <a:srgbClr val="000000"/>
                </a:solidFill>
              </a:rPr>
              <a:t>Kaba, </a:t>
            </a:r>
            <a:r>
              <a:rPr lang="tr-TR" sz="2000" dirty="0" err="1">
                <a:solidFill>
                  <a:srgbClr val="000000"/>
                </a:solidFill>
              </a:rPr>
              <a:t>pansistolik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lll</a:t>
            </a:r>
            <a:r>
              <a:rPr lang="tr-TR" sz="2000" dirty="0">
                <a:solidFill>
                  <a:srgbClr val="000000"/>
                </a:solidFill>
              </a:rPr>
              <a:t>/IV ya da daha şiddetli üfürümler ile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anormal ikinci kalp sesinin eşlik ettiği üfürümler</a:t>
            </a:r>
            <a:r>
              <a:rPr lang="tr-TR" sz="2000" dirty="0" smtClean="0">
                <a:solidFill>
                  <a:srgbClr val="000000"/>
                </a:solidFill>
              </a:rPr>
              <a:t>!!!</a:t>
            </a:r>
          </a:p>
          <a:p>
            <a:endParaRPr lang="tr-TR" sz="2000" dirty="0" smtClean="0"/>
          </a:p>
          <a:p>
            <a:r>
              <a:rPr lang="tr-TR" sz="2000" dirty="0" err="1" smtClean="0"/>
              <a:t>Yenidoğanda</a:t>
            </a:r>
            <a:r>
              <a:rPr lang="tr-TR" sz="2000" dirty="0"/>
              <a:t>  kalp atımı&gt;&gt;&gt; 120-160/</a:t>
            </a:r>
            <a:r>
              <a:rPr lang="tr-TR" sz="2000" dirty="0" err="1"/>
              <a:t>dk</a:t>
            </a:r>
            <a:r>
              <a:rPr lang="tr-TR" sz="2000" dirty="0"/>
              <a:t> </a:t>
            </a:r>
          </a:p>
          <a:p>
            <a:endParaRPr lang="tr-TR" sz="2000" dirty="0"/>
          </a:p>
          <a:p>
            <a:r>
              <a:rPr lang="tr-TR" sz="2000" dirty="0"/>
              <a:t>Uyku sırasında&gt;&gt;&gt;  85-90/</a:t>
            </a:r>
            <a:r>
              <a:rPr lang="tr-TR" sz="2000" dirty="0" err="1"/>
              <a:t>dk</a:t>
            </a:r>
            <a:r>
              <a:rPr lang="tr-TR" sz="2000" dirty="0"/>
              <a:t>  olabilir. 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457926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Kalp</a:t>
            </a:r>
            <a:r>
              <a:rPr lang="tr-TR" sz="2000" dirty="0"/>
              <a:t>  tepe  </a:t>
            </a:r>
            <a:r>
              <a:rPr lang="tr-TR" sz="2000" dirty="0" smtClean="0"/>
              <a:t>atımı  </a:t>
            </a:r>
            <a:r>
              <a:rPr lang="tr-TR" sz="2000" dirty="0"/>
              <a:t>&lt;100  veya  &gt;160/</a:t>
            </a:r>
            <a:r>
              <a:rPr lang="tr-TR" sz="2000" dirty="0" err="1"/>
              <a:t>dk</a:t>
            </a:r>
            <a:r>
              <a:rPr lang="tr-TR" sz="2000" dirty="0"/>
              <a:t>  olması </a:t>
            </a:r>
            <a:r>
              <a:rPr lang="tr-TR" sz="2000" dirty="0" smtClean="0"/>
              <a:t>!!!</a:t>
            </a:r>
            <a:endParaRPr lang="tr-TR" sz="2000" dirty="0"/>
          </a:p>
          <a:p>
            <a:endParaRPr lang="tr-TR" sz="2000" dirty="0" smtClean="0"/>
          </a:p>
          <a:p>
            <a:r>
              <a:rPr lang="tr-TR" sz="2000" dirty="0" smtClean="0"/>
              <a:t>4 </a:t>
            </a:r>
            <a:r>
              <a:rPr lang="tr-TR" sz="2000" dirty="0" err="1" smtClean="0"/>
              <a:t>ekstremitede</a:t>
            </a:r>
            <a:r>
              <a:rPr lang="tr-TR" sz="2000" dirty="0" smtClean="0"/>
              <a:t> nabızlar </a:t>
            </a:r>
            <a:r>
              <a:rPr lang="tr-TR" sz="2000" dirty="0" err="1"/>
              <a:t>palpe</a:t>
            </a:r>
            <a:r>
              <a:rPr lang="tr-TR" sz="2000" dirty="0"/>
              <a:t> edilmelidir. </a:t>
            </a:r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Üfürümü ve kalp yetmezliği &gt;&gt;&gt; 4 </a:t>
            </a:r>
            <a:r>
              <a:rPr lang="tr-TR" sz="2000" dirty="0" err="1" smtClean="0"/>
              <a:t>ekstremite</a:t>
            </a:r>
            <a:r>
              <a:rPr lang="tr-TR" sz="2000" dirty="0" smtClean="0"/>
              <a:t> kan basıncı ölçümü</a:t>
            </a:r>
          </a:p>
          <a:p>
            <a:endParaRPr lang="tr-TR" sz="2000" dirty="0"/>
          </a:p>
          <a:p>
            <a:r>
              <a:rPr lang="tr-TR" sz="2000" dirty="0" err="1">
                <a:solidFill>
                  <a:srgbClr val="000000"/>
                </a:solidFill>
              </a:rPr>
              <a:t>Femoral</a:t>
            </a:r>
            <a:r>
              <a:rPr lang="tr-TR" sz="2000" dirty="0">
                <a:solidFill>
                  <a:srgbClr val="000000"/>
                </a:solidFill>
              </a:rPr>
              <a:t> nabızların olmayışı ya da asimetrisi </a:t>
            </a:r>
            <a:r>
              <a:rPr lang="tr-TR" sz="2000" dirty="0" smtClean="0">
                <a:solidFill>
                  <a:srgbClr val="000000"/>
                </a:solidFill>
              </a:rPr>
              <a:t>, ü</a:t>
            </a:r>
            <a:r>
              <a:rPr lang="tr-TR" sz="2000" dirty="0" smtClean="0"/>
              <a:t>st ve </a:t>
            </a:r>
            <a:r>
              <a:rPr lang="tr-TR" sz="2000" dirty="0"/>
              <a:t>alt </a:t>
            </a:r>
            <a:r>
              <a:rPr lang="tr-TR" sz="2000" dirty="0" err="1"/>
              <a:t>ekstremitelerde</a:t>
            </a:r>
            <a:r>
              <a:rPr lang="tr-TR" sz="2000" dirty="0"/>
              <a:t> </a:t>
            </a:r>
            <a:r>
              <a:rPr lang="tr-TR" sz="2000" dirty="0" smtClean="0"/>
              <a:t>kan basıncı farkı &gt;10 </a:t>
            </a:r>
            <a:r>
              <a:rPr lang="tr-TR" sz="2000" dirty="0"/>
              <a:t>- 20 </a:t>
            </a:r>
            <a:r>
              <a:rPr lang="tr-TR" sz="2000" dirty="0" err="1"/>
              <a:t>mmHg</a:t>
            </a:r>
            <a:r>
              <a:rPr lang="tr-TR" sz="2000" dirty="0"/>
              <a:t> </a:t>
            </a:r>
            <a:r>
              <a:rPr lang="tr-TR" sz="2000" dirty="0" smtClean="0"/>
              <a:t>&gt;&gt;&gt; </a:t>
            </a:r>
            <a:r>
              <a:rPr lang="tr-TR" sz="2000" dirty="0"/>
              <a:t>aort </a:t>
            </a:r>
            <a:r>
              <a:rPr lang="tr-TR" sz="2000" dirty="0" err="1" smtClean="0"/>
              <a:t>koarktasyonu</a:t>
            </a: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589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1000" y="25447"/>
            <a:ext cx="8229600" cy="1143000"/>
          </a:xfrm>
        </p:spPr>
        <p:txBody>
          <a:bodyPr/>
          <a:lstStyle/>
          <a:p>
            <a:r>
              <a:rPr lang="tr-TR" dirty="0"/>
              <a:t>EKSTREMİTELER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179512" y="915286"/>
            <a:ext cx="3960440" cy="5040560"/>
          </a:xfrm>
        </p:spPr>
        <p:txBody>
          <a:bodyPr>
            <a:noAutofit/>
          </a:bodyPr>
          <a:lstStyle/>
          <a:p>
            <a:r>
              <a:rPr lang="tr-TR" sz="2000" dirty="0" smtClean="0"/>
              <a:t>Kol</a:t>
            </a:r>
            <a:r>
              <a:rPr lang="tr-TR" sz="2000" dirty="0"/>
              <a:t>  ve  </a:t>
            </a:r>
            <a:r>
              <a:rPr lang="tr-TR" sz="2000" dirty="0" smtClean="0"/>
              <a:t>bacaklar&gt;&gt;&gt; </a:t>
            </a:r>
            <a:r>
              <a:rPr lang="tr-TR" sz="2000" dirty="0"/>
              <a:t>hafif  </a:t>
            </a:r>
            <a:r>
              <a:rPr lang="tr-TR" sz="2000" dirty="0" err="1" smtClean="0"/>
              <a:t>fleksiyonda</a:t>
            </a:r>
            <a:r>
              <a:rPr lang="tr-TR" sz="2000" dirty="0" smtClean="0"/>
              <a:t> </a:t>
            </a:r>
            <a:r>
              <a:rPr lang="tr-TR" sz="2000" dirty="0"/>
              <a:t>ve  </a:t>
            </a:r>
            <a:r>
              <a:rPr lang="tr-TR" sz="2000" dirty="0" err="1"/>
              <a:t>göğüse</a:t>
            </a:r>
            <a:r>
              <a:rPr lang="tr-TR" sz="2000" dirty="0"/>
              <a:t>  </a:t>
            </a:r>
            <a:r>
              <a:rPr lang="tr-TR" sz="2000" dirty="0" smtClean="0"/>
              <a:t>yakın </a:t>
            </a:r>
            <a:endParaRPr lang="tr-TR" sz="2000" dirty="0"/>
          </a:p>
          <a:p>
            <a:endParaRPr lang="tr-TR" sz="2000" dirty="0" smtClean="0"/>
          </a:p>
          <a:p>
            <a:r>
              <a:rPr lang="tr-TR" sz="2000" dirty="0" smtClean="0"/>
              <a:t>Eller &gt;&gt;&gt; sıkıca</a:t>
            </a:r>
            <a:r>
              <a:rPr lang="tr-TR" sz="2000" dirty="0"/>
              <a:t>  </a:t>
            </a:r>
            <a:r>
              <a:rPr lang="tr-TR" sz="2000" dirty="0" smtClean="0"/>
              <a:t>kapalı  </a:t>
            </a:r>
            <a:r>
              <a:rPr lang="tr-TR" sz="2000" dirty="0"/>
              <a:t>ve  güçlü  yakalama  refleksi nedeniyle  açmak </a:t>
            </a:r>
            <a:r>
              <a:rPr lang="tr-TR" sz="2000" dirty="0" smtClean="0"/>
              <a:t>zor</a:t>
            </a:r>
          </a:p>
          <a:p>
            <a:r>
              <a:rPr lang="tr-TR" sz="2000" dirty="0" smtClean="0"/>
              <a:t>Hiç</a:t>
            </a:r>
            <a:r>
              <a:rPr lang="tr-TR" sz="2000" dirty="0"/>
              <a:t>  </a:t>
            </a:r>
            <a:r>
              <a:rPr lang="tr-TR" sz="2000" dirty="0" smtClean="0"/>
              <a:t>açılamaması&gt;&gt;&gt;</a:t>
            </a:r>
            <a:r>
              <a:rPr lang="tr-TR" sz="2000" dirty="0"/>
              <a:t>  </a:t>
            </a:r>
            <a:r>
              <a:rPr lang="tr-TR" sz="2000" dirty="0" smtClean="0"/>
              <a:t>patolojiktir</a:t>
            </a:r>
            <a:endParaRPr lang="tr-TR" sz="2000" dirty="0"/>
          </a:p>
          <a:p>
            <a:endParaRPr lang="tr-TR" sz="2000" dirty="0"/>
          </a:p>
          <a:p>
            <a:r>
              <a:rPr lang="tr-TR" sz="2000" dirty="0" smtClean="0"/>
              <a:t>Tüm</a:t>
            </a:r>
            <a:r>
              <a:rPr lang="tr-TR" sz="2000" dirty="0"/>
              <a:t>  </a:t>
            </a:r>
            <a:r>
              <a:rPr lang="tr-TR" sz="2000" dirty="0" err="1" smtClean="0"/>
              <a:t>ekstremitelerin</a:t>
            </a:r>
            <a:r>
              <a:rPr lang="tr-TR" sz="2000" dirty="0" smtClean="0"/>
              <a:t> </a:t>
            </a:r>
            <a:r>
              <a:rPr lang="tr-TR" sz="2000" dirty="0"/>
              <a:t>fazla  parmak, </a:t>
            </a:r>
            <a:r>
              <a:rPr lang="tr-TR" sz="2000" dirty="0" smtClean="0"/>
              <a:t>yapısal</a:t>
            </a:r>
            <a:r>
              <a:rPr lang="tr-TR" sz="2000" dirty="0"/>
              <a:t>  bir  anomali,  döküntü,   </a:t>
            </a:r>
            <a:r>
              <a:rPr lang="tr-TR" sz="2000" dirty="0" smtClean="0"/>
              <a:t>ödem </a:t>
            </a:r>
            <a:r>
              <a:rPr lang="tr-TR" sz="2000" dirty="0"/>
              <a:t>ve  </a:t>
            </a:r>
            <a:r>
              <a:rPr lang="tr-TR" sz="2000" dirty="0" err="1"/>
              <a:t>siyanoz</a:t>
            </a:r>
            <a:r>
              <a:rPr lang="tr-TR" sz="2000" dirty="0"/>
              <a:t>  </a:t>
            </a:r>
            <a:r>
              <a:rPr lang="tr-TR" sz="2000" dirty="0" smtClean="0"/>
              <a:t>açısından değerlendirilmesi</a:t>
            </a:r>
            <a:endParaRPr lang="tr-TR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464" y="1013036"/>
            <a:ext cx="2669823" cy="246020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464" y="3861048"/>
            <a:ext cx="4471467" cy="16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KARIN MUAYENESİ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200" dirty="0" err="1" smtClean="0">
                <a:solidFill>
                  <a:srgbClr val="000000"/>
                </a:solidFill>
              </a:rPr>
              <a:t>İnspeksiyon</a:t>
            </a:r>
            <a:endParaRPr lang="tr-TR" sz="22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Yumuşak</a:t>
            </a:r>
            <a:r>
              <a:rPr lang="tr-TR" sz="2000" dirty="0">
                <a:solidFill>
                  <a:srgbClr val="000000"/>
                </a:solidFill>
              </a:rPr>
              <a:t>, simetrik ve hafifçe </a:t>
            </a:r>
            <a:r>
              <a:rPr lang="tr-TR" sz="2000" dirty="0" smtClean="0">
                <a:solidFill>
                  <a:srgbClr val="000000"/>
                </a:solidFill>
              </a:rPr>
              <a:t>şişkin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>
                <a:solidFill>
                  <a:srgbClr val="000000"/>
                </a:solidFill>
              </a:rPr>
              <a:t>Skafoid</a:t>
            </a:r>
            <a:r>
              <a:rPr lang="tr-TR" sz="2000" dirty="0">
                <a:solidFill>
                  <a:srgbClr val="000000"/>
                </a:solidFill>
              </a:rPr>
              <a:t> ya da </a:t>
            </a:r>
            <a:r>
              <a:rPr lang="tr-TR" sz="2000" dirty="0" err="1">
                <a:solidFill>
                  <a:srgbClr val="000000"/>
                </a:solidFill>
              </a:rPr>
              <a:t>distandü</a:t>
            </a:r>
            <a:r>
              <a:rPr lang="tr-TR" sz="2000" dirty="0">
                <a:solidFill>
                  <a:srgbClr val="000000"/>
                </a:solidFill>
              </a:rPr>
              <a:t> abdomen&gt;&gt;&gt; ileri araştırma. 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Diastasis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recti</a:t>
            </a:r>
            <a:r>
              <a:rPr lang="tr-TR" sz="2000" dirty="0" smtClean="0">
                <a:solidFill>
                  <a:srgbClr val="000000"/>
                </a:solidFill>
              </a:rPr>
              <a:t> veya </a:t>
            </a:r>
            <a:r>
              <a:rPr lang="tr-TR" sz="2000" dirty="0" err="1" smtClean="0">
                <a:solidFill>
                  <a:srgbClr val="000000"/>
                </a:solidFill>
              </a:rPr>
              <a:t>umblical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herni</a:t>
            </a:r>
            <a:r>
              <a:rPr lang="tr-TR" sz="2000" dirty="0" smtClean="0">
                <a:solidFill>
                  <a:srgbClr val="000000"/>
                </a:solidFill>
              </a:rPr>
              <a:t> &gt;&gt;&gt;</a:t>
            </a:r>
            <a:r>
              <a:rPr lang="tr-TR" sz="2000" dirty="0" err="1" smtClean="0">
                <a:solidFill>
                  <a:srgbClr val="000000"/>
                </a:solidFill>
              </a:rPr>
              <a:t>spontan</a:t>
            </a:r>
            <a:r>
              <a:rPr lang="tr-TR" sz="2000" dirty="0" smtClean="0">
                <a:solidFill>
                  <a:srgbClr val="000000"/>
                </a:solidFill>
              </a:rPr>
              <a:t> düzelme, takip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Umbilikal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kord</a:t>
            </a:r>
            <a:r>
              <a:rPr lang="tr-TR" sz="2000" dirty="0" smtClean="0">
                <a:solidFill>
                  <a:srgbClr val="000000"/>
                </a:solidFill>
              </a:rPr>
              <a:t>&gt;&gt;&gt; </a:t>
            </a:r>
            <a:r>
              <a:rPr lang="tr-TR" sz="2000" dirty="0">
                <a:solidFill>
                  <a:srgbClr val="000000"/>
                </a:solidFill>
              </a:rPr>
              <a:t>kuru ve </a:t>
            </a:r>
            <a:r>
              <a:rPr lang="tr-TR" sz="2000" dirty="0" err="1" smtClean="0">
                <a:solidFill>
                  <a:srgbClr val="000000"/>
                </a:solidFill>
              </a:rPr>
              <a:t>klemplenmiş</a:t>
            </a:r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Umbilikusu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çevreleyen deride kızarıklık ya da kötü kokulu akıntı </a:t>
            </a:r>
            <a:r>
              <a:rPr lang="tr-TR" sz="2000" dirty="0" smtClean="0">
                <a:solidFill>
                  <a:srgbClr val="000000"/>
                </a:solidFill>
              </a:rPr>
              <a:t>&gt;&gt;&gt;</a:t>
            </a:r>
            <a:r>
              <a:rPr lang="tr-TR" sz="2000" dirty="0" err="1" smtClean="0">
                <a:solidFill>
                  <a:srgbClr val="000000"/>
                </a:solidFill>
              </a:rPr>
              <a:t>omfalit</a:t>
            </a: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Göbek</a:t>
            </a:r>
            <a:r>
              <a:rPr lang="tr-TR" sz="2000" dirty="0">
                <a:solidFill>
                  <a:srgbClr val="000000"/>
                </a:solidFill>
              </a:rPr>
              <a:t>  bağı  genellikle 7-14  günde  düşer </a:t>
            </a:r>
            <a:r>
              <a:rPr lang="tr-TR" sz="2000" dirty="0" smtClean="0">
                <a:solidFill>
                  <a:srgbClr val="000000"/>
                </a:solidFill>
              </a:rPr>
              <a:t>.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7511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200" dirty="0" err="1">
                <a:solidFill>
                  <a:srgbClr val="000000"/>
                </a:solidFill>
              </a:rPr>
              <a:t>Oskültasyon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4 kadranda barsak sesleri işitilmeli</a:t>
            </a:r>
          </a:p>
          <a:p>
            <a:endParaRPr lang="tr-TR" sz="2000" dirty="0" smtClean="0"/>
          </a:p>
          <a:p>
            <a:r>
              <a:rPr lang="tr-TR" sz="2200" dirty="0" err="1" smtClean="0">
                <a:solidFill>
                  <a:srgbClr val="000000"/>
                </a:solidFill>
              </a:rPr>
              <a:t>Palpasyon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karaciğer, dalak ve böbreklerin </a:t>
            </a:r>
            <a:r>
              <a:rPr lang="tr-TR" sz="2000" dirty="0" smtClean="0">
                <a:solidFill>
                  <a:srgbClr val="000000"/>
                </a:solidFill>
              </a:rPr>
              <a:t>değerlendirilmesi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Karaciğer </a:t>
            </a:r>
            <a:r>
              <a:rPr lang="tr-TR" sz="2000" dirty="0">
                <a:solidFill>
                  <a:srgbClr val="000000"/>
                </a:solidFill>
              </a:rPr>
              <a:t>kenarı sağ </a:t>
            </a:r>
            <a:r>
              <a:rPr lang="tr-TR" sz="2000" dirty="0" err="1">
                <a:solidFill>
                  <a:srgbClr val="000000"/>
                </a:solidFill>
              </a:rPr>
              <a:t>kostal</a:t>
            </a:r>
            <a:r>
              <a:rPr lang="tr-TR" sz="2000" dirty="0">
                <a:solidFill>
                  <a:srgbClr val="000000"/>
                </a:solidFill>
              </a:rPr>
              <a:t> kenarın 1 ile 2 cm altında </a:t>
            </a:r>
            <a:r>
              <a:rPr lang="tr-TR" sz="2000" dirty="0" err="1">
                <a:solidFill>
                  <a:srgbClr val="000000"/>
                </a:solidFill>
              </a:rPr>
              <a:t>palpe</a:t>
            </a:r>
            <a:r>
              <a:rPr lang="tr-TR" sz="2000" dirty="0">
                <a:solidFill>
                  <a:srgbClr val="000000"/>
                </a:solidFill>
              </a:rPr>
              <a:t> edilebilir ve düzgün </a:t>
            </a:r>
            <a:r>
              <a:rPr lang="tr-TR" sz="2000" dirty="0" err="1">
                <a:solidFill>
                  <a:srgbClr val="000000"/>
                </a:solidFill>
              </a:rPr>
              <a:t>olmalidir</a:t>
            </a:r>
            <a:r>
              <a:rPr lang="tr-TR" sz="2000" dirty="0">
                <a:solidFill>
                  <a:srgbClr val="000000"/>
                </a:solidFill>
              </a:rPr>
              <a:t>.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Dalak ucu ele gelebilir.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Ek kitlelerin </a:t>
            </a:r>
            <a:r>
              <a:rPr lang="tr-TR" sz="2000" dirty="0" err="1">
                <a:solidFill>
                  <a:srgbClr val="000000"/>
                </a:solidFill>
              </a:rPr>
              <a:t>palpasyonu</a:t>
            </a:r>
            <a:r>
              <a:rPr lang="tr-TR" sz="2000" dirty="0">
                <a:solidFill>
                  <a:srgbClr val="000000"/>
                </a:solidFill>
              </a:rPr>
              <a:t> ileri değerlendirme gerektirir.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1034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NÖROLOJİK MUAYENE</a:t>
            </a:r>
            <a:br>
              <a:rPr lang="tr-TR" dirty="0"/>
            </a:b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Yenidoğanın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nörolojik muayenesinde :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genel durum,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</a:t>
            </a:r>
            <a:r>
              <a:rPr lang="tr-TR" sz="2000" dirty="0" err="1">
                <a:solidFill>
                  <a:srgbClr val="000000"/>
                </a:solidFill>
              </a:rPr>
              <a:t>tonus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</a:t>
            </a:r>
            <a:r>
              <a:rPr lang="tr-TR" sz="2000" dirty="0" err="1">
                <a:solidFill>
                  <a:srgbClr val="000000"/>
                </a:solidFill>
              </a:rPr>
              <a:t>postür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primitif </a:t>
            </a:r>
            <a:r>
              <a:rPr lang="tr-TR" sz="2000" dirty="0" smtClean="0">
                <a:solidFill>
                  <a:srgbClr val="000000"/>
                </a:solidFill>
              </a:rPr>
              <a:t>refleksler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Bebeğin </a:t>
            </a:r>
            <a:r>
              <a:rPr lang="tr-TR" sz="2000" dirty="0">
                <a:solidFill>
                  <a:srgbClr val="000000"/>
                </a:solidFill>
              </a:rPr>
              <a:t>uyanıklık </a:t>
            </a:r>
            <a:r>
              <a:rPr lang="tr-TR" sz="2000" u="sng" dirty="0">
                <a:solidFill>
                  <a:srgbClr val="000000"/>
                </a:solidFill>
              </a:rPr>
              <a:t>tepkisellik düzeyi</a:t>
            </a:r>
            <a:r>
              <a:rPr lang="tr-TR" sz="2000" dirty="0">
                <a:solidFill>
                  <a:srgbClr val="000000"/>
                </a:solidFill>
              </a:rPr>
              <a:t> kayıt </a:t>
            </a:r>
            <a:r>
              <a:rPr lang="tr-TR" sz="2000" dirty="0" smtClean="0">
                <a:solidFill>
                  <a:srgbClr val="000000"/>
                </a:solidFill>
              </a:rPr>
              <a:t>edilmeli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0372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Tonus</a:t>
            </a:r>
            <a:r>
              <a:rPr lang="tr-TR" sz="2000" dirty="0" smtClean="0">
                <a:solidFill>
                  <a:srgbClr val="000000"/>
                </a:solidFill>
              </a:rPr>
              <a:t>&gt;&gt;&gt;</a:t>
            </a:r>
            <a:r>
              <a:rPr lang="tr-TR" sz="2000" dirty="0" err="1" smtClean="0">
                <a:solidFill>
                  <a:srgbClr val="000000"/>
                </a:solidFill>
              </a:rPr>
              <a:t>yenidoğan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istirahatteki </a:t>
            </a:r>
            <a:r>
              <a:rPr lang="tr-TR" sz="2000" dirty="0" err="1">
                <a:solidFill>
                  <a:srgbClr val="000000"/>
                </a:solidFill>
              </a:rPr>
              <a:t>postürü</a:t>
            </a:r>
            <a:r>
              <a:rPr lang="tr-TR" sz="2000" dirty="0">
                <a:solidFill>
                  <a:srgbClr val="000000"/>
                </a:solidFill>
              </a:rPr>
              <a:t> ve pasif hareketlere karşı direnci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Tonus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gestasyonel</a:t>
            </a:r>
            <a:r>
              <a:rPr lang="tr-TR" sz="2000" dirty="0">
                <a:solidFill>
                  <a:srgbClr val="000000"/>
                </a:solidFill>
              </a:rPr>
              <a:t> yaş ile değişir. </a:t>
            </a:r>
            <a:r>
              <a:rPr lang="tr-TR" sz="2000" dirty="0" smtClean="0">
                <a:solidFill>
                  <a:srgbClr val="000000"/>
                </a:solidFill>
              </a:rPr>
              <a:t>Full-</a:t>
            </a:r>
            <a:r>
              <a:rPr lang="tr-TR" sz="2000" dirty="0" err="1" smtClean="0">
                <a:solidFill>
                  <a:srgbClr val="000000"/>
                </a:solidFill>
              </a:rPr>
              <a:t>term</a:t>
            </a:r>
            <a:r>
              <a:rPr lang="tr-TR" sz="2000" dirty="0" smtClean="0">
                <a:solidFill>
                  <a:srgbClr val="000000"/>
                </a:solidFill>
              </a:rPr>
              <a:t> bebekte &gt;&gt;&gt; </a:t>
            </a:r>
            <a:r>
              <a:rPr lang="tr-TR" sz="2000" dirty="0" err="1" smtClean="0">
                <a:solidFill>
                  <a:srgbClr val="000000"/>
                </a:solidFill>
              </a:rPr>
              <a:t>ekstremitelerde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kuvvetli </a:t>
            </a:r>
            <a:r>
              <a:rPr lang="tr-TR" sz="2000" dirty="0" err="1">
                <a:solidFill>
                  <a:srgbClr val="000000"/>
                </a:solidFill>
              </a:rPr>
              <a:t>fleksiyon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smtClean="0">
                <a:solidFill>
                  <a:srgbClr val="000000"/>
                </a:solidFill>
              </a:rPr>
              <a:t>hareketler simetrik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Hipotonik</a:t>
            </a:r>
            <a:r>
              <a:rPr lang="tr-TR" sz="2000" dirty="0" smtClean="0">
                <a:solidFill>
                  <a:srgbClr val="000000"/>
                </a:solidFill>
              </a:rPr>
              <a:t> bebekler&gt;&gt;&gt; </a:t>
            </a:r>
            <a:r>
              <a:rPr lang="tr-TR" sz="2000" dirty="0">
                <a:solidFill>
                  <a:srgbClr val="000000"/>
                </a:solidFill>
              </a:rPr>
              <a:t>gevşek, kolları </a:t>
            </a:r>
            <a:r>
              <a:rPr lang="tr-TR" sz="2000" dirty="0" err="1">
                <a:solidFill>
                  <a:srgbClr val="000000"/>
                </a:solidFill>
              </a:rPr>
              <a:t>fleksiyonda</a:t>
            </a:r>
            <a:r>
              <a:rPr lang="tr-TR" sz="2000" dirty="0">
                <a:solidFill>
                  <a:srgbClr val="000000"/>
                </a:solidFill>
              </a:rPr>
              <a:t> , elleri kulak </a:t>
            </a:r>
            <a:r>
              <a:rPr lang="tr-TR" sz="2000" dirty="0" smtClean="0">
                <a:solidFill>
                  <a:srgbClr val="000000"/>
                </a:solidFill>
              </a:rPr>
              <a:t>hizasında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Hipertonik</a:t>
            </a:r>
            <a:r>
              <a:rPr lang="tr-TR" sz="2000" dirty="0" smtClean="0">
                <a:solidFill>
                  <a:srgbClr val="000000"/>
                </a:solidFill>
              </a:rPr>
              <a:t> bebekler&gt;&gt;&gt; </a:t>
            </a:r>
            <a:r>
              <a:rPr lang="tr-TR" sz="2000" dirty="0" err="1">
                <a:solidFill>
                  <a:srgbClr val="000000"/>
                </a:solidFill>
              </a:rPr>
              <a:t>spastisite</a:t>
            </a:r>
            <a:r>
              <a:rPr lang="tr-TR" sz="2000" dirty="0">
                <a:solidFill>
                  <a:srgbClr val="000000"/>
                </a:solidFill>
              </a:rPr>
              <a:t> ya da </a:t>
            </a:r>
            <a:r>
              <a:rPr lang="tr-TR" sz="2000" dirty="0" err="1">
                <a:solidFill>
                  <a:srgbClr val="000000"/>
                </a:solidFill>
              </a:rPr>
              <a:t>rijit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hareketler</a:t>
            </a:r>
            <a:endParaRPr lang="tr-TR" sz="2000" dirty="0"/>
          </a:p>
          <a:p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68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72341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000000"/>
                </a:solidFill>
              </a:rPr>
              <a:t>TANIMLAR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038600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>
                <a:solidFill>
                  <a:srgbClr val="000000"/>
                </a:solidFill>
              </a:rPr>
              <a:t>Gebelik yaşına göre düşük doğum ağırlıklı bebek (SGA): Gebelik yaşına göre 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000000"/>
                </a:solidFill>
              </a:rPr>
              <a:t>Doğum ağırlığı 10. </a:t>
            </a:r>
            <a:r>
              <a:rPr lang="tr-TR" sz="2000" dirty="0" err="1">
                <a:solidFill>
                  <a:srgbClr val="000000"/>
                </a:solidFill>
              </a:rPr>
              <a:t>persentilin</a:t>
            </a:r>
            <a:r>
              <a:rPr lang="tr-TR" sz="2000" dirty="0">
                <a:solidFill>
                  <a:srgbClr val="000000"/>
                </a:solidFill>
              </a:rPr>
              <a:t> altında olan bebek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endParaRPr lang="tr-TR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Gebelik </a:t>
            </a:r>
            <a:r>
              <a:rPr lang="tr-TR" sz="2000" dirty="0">
                <a:solidFill>
                  <a:srgbClr val="000000"/>
                </a:solidFill>
              </a:rPr>
              <a:t>yaşına göre büyük doğum ağırlıklı bebek (LGA): Gebelik yaşına göre 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000000"/>
                </a:solidFill>
              </a:rPr>
              <a:t>Doğum ağırlığı </a:t>
            </a:r>
            <a:r>
              <a:rPr lang="tr-TR" sz="2000" dirty="0" smtClean="0">
                <a:solidFill>
                  <a:srgbClr val="000000"/>
                </a:solidFill>
              </a:rPr>
              <a:t>90. </a:t>
            </a:r>
            <a:r>
              <a:rPr lang="tr-TR" sz="2000" dirty="0" err="1">
                <a:solidFill>
                  <a:srgbClr val="000000"/>
                </a:solidFill>
              </a:rPr>
              <a:t>persentilin</a:t>
            </a:r>
            <a:r>
              <a:rPr lang="tr-TR" sz="2000" dirty="0">
                <a:solidFill>
                  <a:srgbClr val="000000"/>
                </a:solidFill>
              </a:rPr>
              <a:t> üzerinde olan bebek</a:t>
            </a:r>
            <a:endParaRPr lang="tr-TR" sz="2000" dirty="0"/>
          </a:p>
          <a:p>
            <a:endParaRPr lang="tr-TR" sz="2000" dirty="0"/>
          </a:p>
        </p:txBody>
      </p:sp>
      <p:pic>
        <p:nvPicPr>
          <p:cNvPr id="5122" name="Picture 2" descr="Dünyanın en şişman bebeği! - Son Dakika Haberl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5"/>
            <a:ext cx="40386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ne Karnında Gelişim Geriliği (SGA) | Doktor Amc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0199"/>
            <a:ext cx="4038600" cy="23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41588"/>
            <a:ext cx="8229600" cy="1143000"/>
          </a:xfrm>
        </p:spPr>
        <p:txBody>
          <a:bodyPr/>
          <a:lstStyle/>
          <a:p>
            <a:r>
              <a:rPr lang="tr-TR" dirty="0"/>
              <a:t>YENİ DOĞAN BEBEKTE REFLEKSLER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err="1" smtClean="0"/>
              <a:t>Moro</a:t>
            </a:r>
            <a:r>
              <a:rPr lang="tr-TR" sz="2000" dirty="0" smtClean="0"/>
              <a:t> </a:t>
            </a:r>
            <a:r>
              <a:rPr lang="tr-TR" sz="2000" dirty="0"/>
              <a:t>refleksi</a:t>
            </a:r>
            <a:r>
              <a:rPr lang="tr-TR" sz="2000" dirty="0" smtClean="0"/>
              <a:t>:</a:t>
            </a: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Adım </a:t>
            </a:r>
            <a:r>
              <a:rPr lang="tr-TR" sz="2000" dirty="0"/>
              <a:t>atma</a:t>
            </a:r>
            <a:r>
              <a:rPr lang="tr-TR" sz="2000" dirty="0" smtClean="0"/>
              <a:t>:</a:t>
            </a: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Asimetrik </a:t>
            </a:r>
            <a:r>
              <a:rPr lang="tr-TR" sz="2000" dirty="0"/>
              <a:t>tonik boyun refleksi: </a:t>
            </a: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</p:txBody>
      </p:sp>
      <p:pic>
        <p:nvPicPr>
          <p:cNvPr id="1036" name="Picture 12" descr="Tonik boyun reflek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41168"/>
            <a:ext cx="1495425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2" descr="Neurologic Exam-Pediatric | Newborn | Normal | Reflexes Plantar Reflex"/>
          <p:cNvSpPr>
            <a:spLocks noChangeAspect="1" noChangeArrowheads="1"/>
          </p:cNvSpPr>
          <p:nvPr/>
        </p:nvSpPr>
        <p:spPr bwMode="auto">
          <a:xfrm>
            <a:off x="-1908720" y="1893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24" descr="Neurologic Exam-Pediatric | Newborn | Normal | Reflexes Plantar Ref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26" descr="Babinski Reflex In Babies: What Is It &amp; When to Be Concerned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52" name="Picture 28" descr="Confer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17" y="1283738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0" descr="💥Yenidoğan Bebeklerde Basma ve Adımlama Refleksi👆🏼 Video gördüğünüz gibi  koltuk altından tutularak yere basması sağlanan bebekte adım atma  eğilimi... | By FizyoGlobal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32" descr="💥Yenidoğan Bebeklerde Basma ve Adımlama Refleksi👆🏼 Video gördüğünüz gibi  koltuk altından tutularak yere basması sağlanan bebekte adım atma  eğilimi... | By FizyoGlobal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AutoShape 34" descr="💥Yenidoğan Bebeklerde Basma ve Adımlama Refleksi👆🏼 Video gördüğünüz gibi  koltuk altından tutularak yere basması sağlanan bebekte adım atma  eğilimi... | By FizyoGlobal | Faceboo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60" name="Picture 36" descr="Yenidoğanın Refleksleri Nelerdir? Yenidoğan Refleksleri Nasıl Tespit  Edilir? - Sağlık Asistan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80654"/>
            <a:ext cx="1578146" cy="24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/>
              <a:t>Emme refleksi:</a:t>
            </a: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Arama </a:t>
            </a:r>
            <a:r>
              <a:rPr lang="tr-TR" sz="2000" dirty="0"/>
              <a:t>refleksi:</a:t>
            </a:r>
            <a:br>
              <a:rPr lang="tr-TR" sz="2000" dirty="0"/>
            </a:b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Yakalama</a:t>
            </a:r>
            <a:r>
              <a:rPr lang="tr-TR" sz="2000" dirty="0"/>
              <a:t>:</a:t>
            </a:r>
          </a:p>
          <a:p>
            <a:pPr marL="0" indent="0">
              <a:buNone/>
            </a:pP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r>
              <a:rPr lang="tr-TR" sz="2000" dirty="0" err="1" smtClean="0"/>
              <a:t>Babinski</a:t>
            </a:r>
            <a:r>
              <a:rPr lang="tr-TR" sz="2000" dirty="0" smtClean="0"/>
              <a:t> </a:t>
            </a:r>
            <a:r>
              <a:rPr lang="tr-TR" sz="2000" dirty="0"/>
              <a:t>refleksi:</a:t>
            </a:r>
          </a:p>
          <a:p>
            <a:endParaRPr lang="tr-TR" sz="2000" dirty="0"/>
          </a:p>
        </p:txBody>
      </p:sp>
      <p:sp>
        <p:nvSpPr>
          <p:cNvPr id="4" name="AutoShape 2" descr="Babinski Reflex In Babies: What Is It &amp; When to Be Concerne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Babinski Reflex In Babies: What Is It &amp; When to Be Concerned?"/>
          <p:cNvSpPr>
            <a:spLocks noChangeAspect="1" noChangeArrowheads="1"/>
          </p:cNvSpPr>
          <p:nvPr/>
        </p:nvSpPr>
        <p:spPr bwMode="auto">
          <a:xfrm>
            <a:off x="755576" y="38631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Picture 20" descr="Sürekli parmak emen bir bebeğiniz varsa bu 5 nedene dikkat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31938"/>
            <a:ext cx="2092233" cy="15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ktor Fizyoterapist Zehra Güçhan Topcu: YENİDOĞANIN REFLEKSLERİ BİZE NE  ANLATIYOR? – Kıbrıs Türk Fizyoterapistler Birliğ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975" y="2543462"/>
            <a:ext cx="1896145" cy="21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ebeğinizin Sağlıklı Gelişimi İçin Reflekslerini İyi Takip Edin —  Hamileyim.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55" y="3517862"/>
            <a:ext cx="2319345" cy="13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Yenidoğan Refleksleri - Bebekl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72" y="5214576"/>
            <a:ext cx="2328193" cy="13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325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92311" y="1772816"/>
            <a:ext cx="8229600" cy="4525963"/>
          </a:xfrm>
        </p:spPr>
        <p:txBody>
          <a:bodyPr>
            <a:norm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</a:rPr>
              <a:t>Klumpke</a:t>
            </a:r>
            <a:r>
              <a:rPr lang="tr-TR" sz="2000" dirty="0" smtClean="0">
                <a:solidFill>
                  <a:srgbClr val="000000"/>
                </a:solidFill>
              </a:rPr>
              <a:t> felci&gt;&gt;&gt; </a:t>
            </a:r>
            <a:r>
              <a:rPr lang="tr-TR" sz="2000" dirty="0">
                <a:solidFill>
                  <a:srgbClr val="000000"/>
                </a:solidFill>
              </a:rPr>
              <a:t>izole el paralizisi ile sonuçlanan alt </a:t>
            </a:r>
            <a:r>
              <a:rPr lang="tr-TR" sz="2000" dirty="0" err="1">
                <a:solidFill>
                  <a:srgbClr val="000000"/>
                </a:solidFill>
              </a:rPr>
              <a:t>pleksus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yaralanması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Erb</a:t>
            </a:r>
            <a:r>
              <a:rPr lang="tr-TR" sz="2000" dirty="0" smtClean="0">
                <a:solidFill>
                  <a:srgbClr val="000000"/>
                </a:solidFill>
              </a:rPr>
              <a:t> felci&gt;&gt;&gt; </a:t>
            </a:r>
            <a:r>
              <a:rPr lang="tr-TR" sz="2000" dirty="0">
                <a:solidFill>
                  <a:srgbClr val="000000"/>
                </a:solidFill>
              </a:rPr>
              <a:t>omuza </a:t>
            </a:r>
            <a:r>
              <a:rPr lang="tr-TR" sz="2000" dirty="0" err="1">
                <a:solidFill>
                  <a:srgbClr val="000000"/>
                </a:solidFill>
              </a:rPr>
              <a:t>addüksiyon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internal</a:t>
            </a:r>
            <a:r>
              <a:rPr lang="tr-TR" sz="2000" dirty="0">
                <a:solidFill>
                  <a:srgbClr val="000000"/>
                </a:solidFill>
              </a:rPr>
              <a:t> rotasyon, ön kola </a:t>
            </a:r>
            <a:r>
              <a:rPr lang="tr-TR" sz="2000" dirty="0" err="1" smtClean="0">
                <a:solidFill>
                  <a:srgbClr val="000000"/>
                </a:solidFill>
              </a:rPr>
              <a:t>pronasyon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yaptıran üst </a:t>
            </a:r>
            <a:r>
              <a:rPr lang="tr-TR" sz="2000" dirty="0" err="1">
                <a:solidFill>
                  <a:srgbClr val="000000"/>
                </a:solidFill>
              </a:rPr>
              <a:t>brakiyel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pleksus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yaralanması</a:t>
            </a:r>
            <a:endParaRPr lang="tr-TR" sz="2000" dirty="0"/>
          </a:p>
        </p:txBody>
      </p:sp>
      <p:pic>
        <p:nvPicPr>
          <p:cNvPr id="7170" name="Picture 2" descr="What is Erb's Palsy? Why Should You Care This Injury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61" y="4427045"/>
            <a:ext cx="3168352" cy="21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lumpke's palsy Cause, Symptoms, Treatment, Exercise | Mobile P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86" y="2106168"/>
            <a:ext cx="2837827" cy="15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GENİTAL  MUAYENE</a:t>
            </a:r>
            <a:br>
              <a:rPr lang="tr-TR" dirty="0"/>
            </a:b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Erkek bebeklerde</a:t>
            </a:r>
            <a:r>
              <a:rPr lang="tr-TR" sz="2000" dirty="0">
                <a:solidFill>
                  <a:srgbClr val="000000"/>
                </a:solidFill>
              </a:rPr>
              <a:t>  </a:t>
            </a:r>
            <a:r>
              <a:rPr lang="tr-TR" sz="2000" dirty="0" err="1">
                <a:solidFill>
                  <a:srgbClr val="000000"/>
                </a:solidFill>
              </a:rPr>
              <a:t>skrotumlar</a:t>
            </a:r>
            <a:r>
              <a:rPr lang="tr-TR" sz="2000" dirty="0">
                <a:solidFill>
                  <a:srgbClr val="000000"/>
                </a:solidFill>
              </a:rPr>
              <a:t>  inmemiş  testis  açısından  kontrol  edilir </a:t>
            </a:r>
            <a:r>
              <a:rPr lang="tr-TR" sz="2000" dirty="0" smtClean="0">
                <a:solidFill>
                  <a:srgbClr val="000000"/>
                </a:solidFill>
              </a:rPr>
              <a:t>.</a:t>
            </a:r>
            <a:endParaRPr lang="tr-TR" sz="2000" dirty="0" smtClean="0"/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Hidrosel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yenidoğanlarda</a:t>
            </a:r>
            <a:r>
              <a:rPr lang="tr-TR" sz="2000" dirty="0">
                <a:solidFill>
                  <a:srgbClr val="000000"/>
                </a:solidFill>
              </a:rPr>
              <a:t>  sık  görülür  ve genelde 6  ayda  </a:t>
            </a:r>
            <a:r>
              <a:rPr lang="tr-TR" sz="2000" dirty="0" smtClean="0">
                <a:solidFill>
                  <a:srgbClr val="000000"/>
                </a:solidFill>
              </a:rPr>
              <a:t>kaybolur.</a:t>
            </a:r>
            <a:endParaRPr lang="tr-TR" sz="2000" dirty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Çoğu</a:t>
            </a:r>
            <a:r>
              <a:rPr lang="tr-TR" sz="2000" dirty="0">
                <a:solidFill>
                  <a:srgbClr val="000000"/>
                </a:solidFill>
              </a:rPr>
              <a:t>  </a:t>
            </a:r>
            <a:r>
              <a:rPr lang="tr-TR" sz="2000" dirty="0" err="1">
                <a:solidFill>
                  <a:srgbClr val="000000"/>
                </a:solidFill>
              </a:rPr>
              <a:t>yenidoğan</a:t>
            </a:r>
            <a:r>
              <a:rPr lang="tr-TR" sz="2000" dirty="0">
                <a:solidFill>
                  <a:srgbClr val="000000"/>
                </a:solidFill>
              </a:rPr>
              <a:t>  erkek  bebekte  sünnet  derisi yapışıktır. 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74" y="1617860"/>
            <a:ext cx="2911711" cy="195515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574" y="3849049"/>
            <a:ext cx="289404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Kız bebekler&gt;&gt;&gt;ilk</a:t>
            </a:r>
            <a:r>
              <a:rPr lang="tr-TR" sz="2000" dirty="0">
                <a:solidFill>
                  <a:srgbClr val="000000"/>
                </a:solidFill>
              </a:rPr>
              <a:t>  birkaç  günde  beyaz </a:t>
            </a:r>
            <a:endParaRPr lang="tr-TR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Ve bazen</a:t>
            </a:r>
            <a:r>
              <a:rPr lang="tr-TR" sz="2000" dirty="0">
                <a:solidFill>
                  <a:srgbClr val="000000"/>
                </a:solidFill>
              </a:rPr>
              <a:t>  hafif  kanlı  </a:t>
            </a:r>
            <a:r>
              <a:rPr lang="tr-TR" sz="2000" dirty="0" smtClean="0">
                <a:solidFill>
                  <a:srgbClr val="000000"/>
                </a:solidFill>
              </a:rPr>
              <a:t>akıntı</a:t>
            </a:r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Labial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şinesi</a:t>
            </a:r>
            <a:r>
              <a:rPr lang="tr-TR" sz="2000" dirty="0" smtClean="0">
                <a:solidFill>
                  <a:srgbClr val="000000"/>
                </a:solidFill>
              </a:rPr>
              <a:t> açısından değerlendirmek gerekir. </a:t>
            </a:r>
          </a:p>
        </p:txBody>
      </p:sp>
      <p:pic>
        <p:nvPicPr>
          <p:cNvPr id="6146" name="Picture 2" descr="Vajinal Yapışıklık (Labial Sineşi) » Uzmanlık Alanları | Op. Dr. Fahri  KARACA - Çocuk Cerrahisi Uzman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472209" cy="18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520" y="173783"/>
            <a:ext cx="8229600" cy="1143000"/>
          </a:xfrm>
        </p:spPr>
        <p:txBody>
          <a:bodyPr/>
          <a:lstStyle/>
          <a:p>
            <a:pPr algn="just"/>
            <a:r>
              <a:rPr lang="tr-TR" dirty="0"/>
              <a:t>OMURGA  MUAYENESİ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>
                <a:solidFill>
                  <a:srgbClr val="000000"/>
                </a:solidFill>
              </a:rPr>
              <a:t>Sırt ve </a:t>
            </a:r>
            <a:r>
              <a:rPr lang="tr-TR" sz="2000" b="1" dirty="0" smtClean="0">
                <a:solidFill>
                  <a:srgbClr val="000000"/>
                </a:solidFill>
              </a:rPr>
              <a:t>Omurga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yumuşak doku </a:t>
            </a:r>
            <a:r>
              <a:rPr lang="tr-TR" sz="2000" dirty="0" smtClean="0">
                <a:solidFill>
                  <a:srgbClr val="000000"/>
                </a:solidFill>
              </a:rPr>
              <a:t>kitleleri</a:t>
            </a:r>
          </a:p>
          <a:p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• </a:t>
            </a:r>
            <a:r>
              <a:rPr lang="tr-TR" sz="2000" dirty="0" err="1" smtClean="0">
                <a:solidFill>
                  <a:srgbClr val="000000"/>
                </a:solidFill>
              </a:rPr>
              <a:t>sakral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yarık ya da </a:t>
            </a:r>
            <a:r>
              <a:rPr lang="tr-TR" sz="2000" dirty="0" smtClean="0">
                <a:solidFill>
                  <a:srgbClr val="000000"/>
                </a:solidFill>
              </a:rPr>
              <a:t>gamze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>
              <a:buNone/>
            </a:pPr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• </a:t>
            </a:r>
            <a:r>
              <a:rPr lang="tr-TR" sz="2000" dirty="0">
                <a:solidFill>
                  <a:srgbClr val="000000"/>
                </a:solidFill>
              </a:rPr>
              <a:t>kıl kümesi ya da deri </a:t>
            </a:r>
            <a:r>
              <a:rPr lang="tr-TR" sz="2000" dirty="0" smtClean="0">
                <a:solidFill>
                  <a:srgbClr val="000000"/>
                </a:solidFill>
              </a:rPr>
              <a:t>anormallikleri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000000"/>
                </a:solidFill>
              </a:rPr>
              <a:t> </a:t>
            </a:r>
            <a:endParaRPr lang="tr-TR" sz="2000" dirty="0" smtClean="0"/>
          </a:p>
          <a:p>
            <a:endParaRPr lang="tr-TR" sz="2000" dirty="0"/>
          </a:p>
        </p:txBody>
      </p:sp>
      <p:sp>
        <p:nvSpPr>
          <p:cNvPr id="5" name="AutoShape 2" descr="Sakral Gamze Nedir? Yenidoğan Bebeklerde Sakral Çukur Neden Olur? - Mortilki"/>
          <p:cNvSpPr>
            <a:spLocks noChangeAspect="1" noChangeArrowheads="1"/>
          </p:cNvSpPr>
          <p:nvPr/>
        </p:nvSpPr>
        <p:spPr bwMode="auto">
          <a:xfrm>
            <a:off x="1475656" y="11128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Sakral Gamze Nedir? Yenidoğan Bebeklerde Sakral Çukur Neden Olur? - Mortil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126" name="Picture 6" descr="Sakral Gamze Nedir? Yenidoğan Bebeklerde Sakral Çukur Neden Olur? - Mortil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49" y="1316783"/>
            <a:ext cx="2304256" cy="177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acral Hair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50" y="3717032"/>
            <a:ext cx="2304256" cy="205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7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6">
            <a:extLst>
              <a:ext uri="{FF2B5EF4-FFF2-40B4-BE49-F238E27FC236}">
                <a16:creationId xmlns="" xmlns:a16="http://schemas.microsoft.com/office/drawing/2014/main" id="{65209D2B-EBB9-F544-8218-22535790C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65104"/>
            <a:ext cx="4514850" cy="198266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KALÇA  MUAYENESİ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1899" y="1410502"/>
            <a:ext cx="8229600" cy="4525963"/>
          </a:xfrm>
        </p:spPr>
        <p:txBody>
          <a:bodyPr>
            <a:normAutofit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Gelişimsel kalça </a:t>
            </a:r>
            <a:r>
              <a:rPr lang="tr-TR" sz="2000" dirty="0" err="1" smtClean="0">
                <a:solidFill>
                  <a:srgbClr val="000000"/>
                </a:solidFill>
              </a:rPr>
              <a:t>displazisi</a:t>
            </a:r>
            <a:r>
              <a:rPr lang="tr-TR" sz="2000" dirty="0" smtClean="0">
                <a:solidFill>
                  <a:srgbClr val="000000"/>
                </a:solidFill>
              </a:rPr>
              <a:t>&gt;&gt;&gt;</a:t>
            </a:r>
            <a:r>
              <a:rPr lang="tr-TR" sz="2000" dirty="0" err="1" smtClean="0">
                <a:solidFill>
                  <a:srgbClr val="000000"/>
                </a:solidFill>
              </a:rPr>
              <a:t>dislokasyon</a:t>
            </a:r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Ortolani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ve </a:t>
            </a:r>
            <a:r>
              <a:rPr lang="tr-TR" sz="2000" dirty="0" err="1">
                <a:solidFill>
                  <a:srgbClr val="000000"/>
                </a:solidFill>
              </a:rPr>
              <a:t>Barlow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smtClean="0">
                <a:solidFill>
                  <a:srgbClr val="000000"/>
                </a:solidFill>
              </a:rPr>
              <a:t>manevraları&gt;&gt;&gt; kalça </a:t>
            </a:r>
            <a:r>
              <a:rPr lang="tr-TR" sz="2000" dirty="0" err="1" smtClean="0">
                <a:solidFill>
                  <a:srgbClr val="000000"/>
                </a:solidFill>
              </a:rPr>
              <a:t>stabilitesi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b="1" dirty="0" smtClean="0">
              <a:solidFill>
                <a:srgbClr val="000000"/>
              </a:solidFill>
            </a:endParaRPr>
          </a:p>
          <a:p>
            <a:r>
              <a:rPr lang="tr-TR" sz="2000" b="1" dirty="0" err="1" smtClean="0">
                <a:solidFill>
                  <a:srgbClr val="000000"/>
                </a:solidFill>
              </a:rPr>
              <a:t>Ortolani</a:t>
            </a:r>
            <a:r>
              <a:rPr lang="tr-TR" sz="2000" b="1" dirty="0" smtClean="0">
                <a:solidFill>
                  <a:srgbClr val="000000"/>
                </a:solidFill>
              </a:rPr>
              <a:t> manevrası</a:t>
            </a:r>
            <a:r>
              <a:rPr lang="tr-TR" sz="2000" dirty="0" smtClean="0">
                <a:solidFill>
                  <a:srgbClr val="000000"/>
                </a:solidFill>
              </a:rPr>
              <a:t>, kalçanın </a:t>
            </a:r>
            <a:r>
              <a:rPr lang="tr-TR" sz="2000" dirty="0" err="1" smtClean="0">
                <a:solidFill>
                  <a:srgbClr val="000000"/>
                </a:solidFill>
              </a:rPr>
              <a:t>posterior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 err="1" smtClean="0">
                <a:solidFill>
                  <a:srgbClr val="000000"/>
                </a:solidFill>
              </a:rPr>
              <a:t>dislokasyonunu</a:t>
            </a:r>
            <a:r>
              <a:rPr lang="tr-TR" sz="2000" dirty="0" smtClean="0">
                <a:solidFill>
                  <a:srgbClr val="000000"/>
                </a:solidFill>
              </a:rPr>
              <a:t> test eder ve her </a:t>
            </a:r>
            <a:r>
              <a:rPr lang="tr-TR" sz="2000" dirty="0" err="1" smtClean="0">
                <a:solidFill>
                  <a:srgbClr val="000000"/>
                </a:solidFill>
              </a:rPr>
              <a:t>femurun</a:t>
            </a:r>
            <a:r>
              <a:rPr lang="tr-TR" sz="2000" dirty="0" smtClean="0">
                <a:solidFill>
                  <a:srgbClr val="000000"/>
                </a:solidFill>
              </a:rPr>
              <a:t> büyük </a:t>
            </a:r>
            <a:r>
              <a:rPr lang="tr-TR" sz="2000" dirty="0" err="1" smtClean="0">
                <a:solidFill>
                  <a:srgbClr val="000000"/>
                </a:solidFill>
              </a:rPr>
              <a:t>torakanterine</a:t>
            </a:r>
            <a:r>
              <a:rPr lang="tr-TR" sz="2000" dirty="0" smtClean="0">
                <a:solidFill>
                  <a:srgbClr val="000000"/>
                </a:solidFill>
              </a:rPr>
              <a:t> sıkıca bastırırken kalçalara </a:t>
            </a:r>
            <a:r>
              <a:rPr lang="tr-TR" sz="2000" dirty="0" err="1" smtClean="0">
                <a:solidFill>
                  <a:srgbClr val="000000"/>
                </a:solidFill>
              </a:rPr>
              <a:t>abdüksiyon</a:t>
            </a:r>
            <a:r>
              <a:rPr lang="tr-TR" sz="2000" dirty="0" smtClean="0">
                <a:solidFill>
                  <a:srgbClr val="000000"/>
                </a:solidFill>
              </a:rPr>
              <a:t> yaptırılarak uygulanır. Eğer </a:t>
            </a:r>
            <a:r>
              <a:rPr lang="tr-TR" sz="2000" dirty="0" err="1" smtClean="0">
                <a:solidFill>
                  <a:srgbClr val="000000"/>
                </a:solidFill>
              </a:rPr>
              <a:t>femur</a:t>
            </a:r>
            <a:r>
              <a:rPr lang="tr-TR" sz="2000" dirty="0" smtClean="0">
                <a:solidFill>
                  <a:srgbClr val="000000"/>
                </a:solidFill>
              </a:rPr>
              <a:t> başı tekrar yerine girerken "klik" sesinin alınırsa test sonucu pozitiftir. 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5449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4">
            <a:extLst>
              <a:ext uri="{FF2B5EF4-FFF2-40B4-BE49-F238E27FC236}">
                <a16:creationId xmlns="" xmlns:a16="http://schemas.microsoft.com/office/drawing/2014/main" id="{944D5087-B0C3-5A4F-9B28-C6C20E04A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15" y="3297881"/>
            <a:ext cx="4364831" cy="219313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b="1" u="sng" dirty="0" err="1">
                <a:solidFill>
                  <a:srgbClr val="000000"/>
                </a:solidFill>
              </a:rPr>
              <a:t>Barlow</a:t>
            </a:r>
            <a:r>
              <a:rPr lang="tr-TR" sz="2000" b="1" u="sng" dirty="0">
                <a:solidFill>
                  <a:srgbClr val="000000"/>
                </a:solidFill>
              </a:rPr>
              <a:t> manevrası</a:t>
            </a:r>
            <a:r>
              <a:rPr lang="tr-TR" sz="2000" dirty="0">
                <a:solidFill>
                  <a:srgbClr val="000000"/>
                </a:solidFill>
              </a:rPr>
              <a:t>, kalçada </a:t>
            </a:r>
            <a:r>
              <a:rPr lang="tr-TR" sz="2000" dirty="0" err="1">
                <a:solidFill>
                  <a:srgbClr val="000000"/>
                </a:solidFill>
              </a:rPr>
              <a:t>sublüksasyon</a:t>
            </a:r>
            <a:r>
              <a:rPr lang="tr-TR" sz="2000" dirty="0">
                <a:solidFill>
                  <a:srgbClr val="000000"/>
                </a:solidFill>
              </a:rPr>
              <a:t> varlığını göstermek için,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 err="1">
                <a:solidFill>
                  <a:srgbClr val="000000"/>
                </a:solidFill>
              </a:rPr>
              <a:t>intakt</a:t>
            </a:r>
            <a:r>
              <a:rPr lang="tr-TR" sz="2000" dirty="0">
                <a:solidFill>
                  <a:srgbClr val="000000"/>
                </a:solidFill>
              </a:rPr>
              <a:t> ama </a:t>
            </a:r>
            <a:r>
              <a:rPr lang="tr-TR" sz="2000" dirty="0" err="1">
                <a:solidFill>
                  <a:srgbClr val="000000"/>
                </a:solidFill>
              </a:rPr>
              <a:t>unstabilkalça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fleksiyon</a:t>
            </a:r>
            <a:r>
              <a:rPr lang="tr-TR" sz="2000" dirty="0">
                <a:solidFill>
                  <a:srgbClr val="000000"/>
                </a:solidFill>
              </a:rPr>
              <a:t> ve </a:t>
            </a:r>
            <a:r>
              <a:rPr lang="tr-TR" sz="2000" dirty="0" err="1">
                <a:solidFill>
                  <a:srgbClr val="000000"/>
                </a:solidFill>
              </a:rPr>
              <a:t>addüksiyon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pozİsyonundayken</a:t>
            </a:r>
            <a:r>
              <a:rPr lang="tr-TR" sz="2000" dirty="0">
                <a:solidFill>
                  <a:srgbClr val="000000"/>
                </a:solidFill>
              </a:rPr>
              <a:t> büyük </a:t>
            </a:r>
            <a:r>
              <a:rPr lang="tr-TR" sz="2000" dirty="0" err="1">
                <a:solidFill>
                  <a:srgbClr val="000000"/>
                </a:solidFill>
              </a:rPr>
              <a:t>trokantere</a:t>
            </a:r>
            <a:r>
              <a:rPr lang="tr-TR" sz="2000" dirty="0">
                <a:solidFill>
                  <a:srgbClr val="000000"/>
                </a:solidFill>
              </a:rPr>
              <a:t> baskı uygulanıp aşağıya itilmesiyle yapılır. </a:t>
            </a:r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Femur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başının </a:t>
            </a:r>
            <a:r>
              <a:rPr lang="tr-TR" sz="2000" dirty="0" err="1">
                <a:solidFill>
                  <a:srgbClr val="000000"/>
                </a:solidFill>
              </a:rPr>
              <a:t>asetabulumdan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posteriora</a:t>
            </a:r>
            <a:r>
              <a:rPr lang="tr-TR" sz="2000" dirty="0">
                <a:solidFill>
                  <a:srgbClr val="000000"/>
                </a:solidFill>
              </a:rPr>
              <a:t> doğru kaymasının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hissedilmesi pozitif </a:t>
            </a:r>
            <a:r>
              <a:rPr lang="tr-TR" sz="2000" dirty="0" err="1">
                <a:solidFill>
                  <a:srgbClr val="000000"/>
                </a:solidFill>
              </a:rPr>
              <a:t>Barlow</a:t>
            </a:r>
            <a:r>
              <a:rPr lang="tr-TR" sz="2000" dirty="0">
                <a:solidFill>
                  <a:srgbClr val="000000"/>
                </a:solidFill>
              </a:rPr>
              <a:t> bulgusudur.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8514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solidFill>
                  <a:srgbClr val="000000"/>
                </a:solidFill>
              </a:rPr>
              <a:t>GKD için risk faktörleri;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kız cinsiyet,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makat </a:t>
            </a:r>
            <a:r>
              <a:rPr lang="tr-TR" sz="2000" dirty="0" err="1">
                <a:solidFill>
                  <a:srgbClr val="000000"/>
                </a:solidFill>
              </a:rPr>
              <a:t>prezentasyonu</a:t>
            </a:r>
            <a:r>
              <a:rPr lang="tr-TR" sz="2000" dirty="0">
                <a:solidFill>
                  <a:srgbClr val="000000"/>
                </a:solidFill>
              </a:rPr>
              <a:t> 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• aile </a:t>
            </a:r>
            <a:r>
              <a:rPr lang="tr-TR" sz="2000" dirty="0" smtClean="0">
                <a:solidFill>
                  <a:srgbClr val="000000"/>
                </a:solidFill>
              </a:rPr>
              <a:t>öyküsü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Yürümeye </a:t>
            </a:r>
            <a:r>
              <a:rPr lang="tr-TR" sz="2000" dirty="0">
                <a:solidFill>
                  <a:srgbClr val="000000"/>
                </a:solidFill>
              </a:rPr>
              <a:t>başlayıncaya kadar tüm </a:t>
            </a:r>
            <a:r>
              <a:rPr lang="tr-TR" sz="2000" dirty="0" err="1">
                <a:solidFill>
                  <a:srgbClr val="000000"/>
                </a:solidFill>
              </a:rPr>
              <a:t>infantlara</a:t>
            </a:r>
            <a:r>
              <a:rPr lang="tr-TR" sz="2000" dirty="0">
                <a:solidFill>
                  <a:srgbClr val="000000"/>
                </a:solidFill>
              </a:rPr>
              <a:t>, sağlam çocuk muayenelerinde GDK için fizik muayene yapılmalıdır.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 smtClean="0">
                <a:solidFill>
                  <a:srgbClr val="000000"/>
                </a:solidFill>
              </a:rPr>
              <a:t> </a:t>
            </a:r>
            <a:endParaRPr lang="tr-T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sz="2000" dirty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Makat </a:t>
            </a:r>
            <a:r>
              <a:rPr lang="tr-TR" sz="2000" dirty="0" err="1">
                <a:solidFill>
                  <a:srgbClr val="000000"/>
                </a:solidFill>
              </a:rPr>
              <a:t>prezentasyonu</a:t>
            </a:r>
            <a:r>
              <a:rPr lang="tr-TR" sz="2000" dirty="0">
                <a:solidFill>
                  <a:srgbClr val="000000"/>
                </a:solidFill>
              </a:rPr>
              <a:t> ile doğan ama fizik muayenesi normal olan </a:t>
            </a:r>
            <a:r>
              <a:rPr lang="tr-TR" sz="2000" dirty="0" err="1" smtClean="0">
                <a:solidFill>
                  <a:srgbClr val="000000"/>
                </a:solidFill>
              </a:rPr>
              <a:t>infantlar</a:t>
            </a:r>
            <a:r>
              <a:rPr lang="tr-TR" sz="2000" dirty="0" smtClean="0">
                <a:solidFill>
                  <a:srgbClr val="000000"/>
                </a:solidFill>
              </a:rPr>
              <a:t> ile </a:t>
            </a:r>
            <a:r>
              <a:rPr lang="tr-TR" sz="2000" dirty="0">
                <a:solidFill>
                  <a:srgbClr val="000000"/>
                </a:solidFill>
              </a:rPr>
              <a:t>GKD için aile öyküsü pozitif olan kız bebeklere 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2000" dirty="0">
                <a:solidFill>
                  <a:srgbClr val="000000"/>
                </a:solidFill>
              </a:rPr>
              <a:t>altı haftalık olduklarında kalça ultrasonografisi ile tarama yapılmalıdır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409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Gelişimsel Kalça </a:t>
            </a:r>
            <a:r>
              <a:rPr lang="tr-TR" dirty="0" err="1" smtClean="0"/>
              <a:t>Displazisi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" name="Picture 2" descr="https://images.slideplayer.biz.tr/10/2838537/slides/slide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3469"/>
            <a:ext cx="8363272" cy="52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5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Yenidoğan</a:t>
            </a:r>
            <a:r>
              <a:rPr lang="tr-TR" dirty="0" smtClean="0"/>
              <a:t> Muayenesi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72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1714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smtClean="0"/>
              <a:t>YENİDOĞAN TARAMALARI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2459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/>
              <a:t>Konjenital</a:t>
            </a:r>
            <a:r>
              <a:rPr lang="tr-TR" sz="2000" dirty="0"/>
              <a:t> </a:t>
            </a:r>
            <a:r>
              <a:rPr lang="tr-TR" sz="2000" dirty="0" err="1" smtClean="0"/>
              <a:t>Hipotiroidi</a:t>
            </a: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r>
              <a:rPr lang="tr-TR" sz="2000" dirty="0" err="1"/>
              <a:t>Fenilketonüri</a:t>
            </a:r>
            <a:r>
              <a:rPr lang="tr-TR" sz="2000" dirty="0"/>
              <a:t> (FKU</a:t>
            </a:r>
            <a:r>
              <a:rPr lang="tr-TR" sz="2000" dirty="0" smtClean="0"/>
              <a:t>)</a:t>
            </a:r>
          </a:p>
          <a:p>
            <a:pPr marL="0" indent="0">
              <a:buNone/>
            </a:pPr>
            <a:endParaRPr lang="tr-TR" sz="2000" dirty="0"/>
          </a:p>
          <a:p>
            <a:r>
              <a:rPr lang="tr-TR" sz="2000" dirty="0" err="1"/>
              <a:t>Biotinidaz</a:t>
            </a:r>
            <a:r>
              <a:rPr lang="tr-TR" sz="2000" dirty="0"/>
              <a:t> </a:t>
            </a:r>
            <a:r>
              <a:rPr lang="tr-TR" sz="2000" dirty="0" smtClean="0"/>
              <a:t>Eksikliği</a:t>
            </a:r>
          </a:p>
          <a:p>
            <a:pPr marL="0" indent="0">
              <a:buNone/>
            </a:pPr>
            <a:endParaRPr lang="tr-TR" sz="2000" dirty="0"/>
          </a:p>
          <a:p>
            <a:r>
              <a:rPr lang="tr-TR" sz="2000" dirty="0" err="1"/>
              <a:t>Kistik</a:t>
            </a:r>
            <a:r>
              <a:rPr lang="tr-TR" sz="2000" dirty="0"/>
              <a:t> </a:t>
            </a:r>
            <a:r>
              <a:rPr lang="tr-TR" sz="2000" dirty="0" err="1" smtClean="0"/>
              <a:t>Fibrozis</a:t>
            </a:r>
            <a:endParaRPr lang="tr-TR" sz="2000" dirty="0" smtClean="0"/>
          </a:p>
          <a:p>
            <a:endParaRPr lang="tr-TR" sz="2000" dirty="0"/>
          </a:p>
          <a:p>
            <a:r>
              <a:rPr lang="tr-TR" sz="2000" dirty="0" err="1" smtClean="0"/>
              <a:t>Konjenital</a:t>
            </a:r>
            <a:r>
              <a:rPr lang="tr-TR" sz="2000" dirty="0" smtClean="0"/>
              <a:t> adrenal </a:t>
            </a:r>
            <a:r>
              <a:rPr lang="tr-TR" sz="2000" dirty="0" err="1" smtClean="0"/>
              <a:t>hiperplazi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,</a:t>
            </a:r>
          </a:p>
          <a:p>
            <a:endParaRPr lang="tr-TR" sz="2000" dirty="0"/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="" xmlns:a16="http://schemas.microsoft.com/office/drawing/2014/main" id="{7710BC4A-3667-C14A-BA67-4472559CF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52598"/>
            <a:ext cx="7704856" cy="21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3">
            <a:extLst>
              <a:ext uri="{FF2B5EF4-FFF2-40B4-BE49-F238E27FC236}">
                <a16:creationId xmlns="" xmlns:a16="http://schemas.microsoft.com/office/drawing/2014/main" id="{A17A05AB-FE3D-CE4B-9532-E77192EC7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60648"/>
            <a:ext cx="1009831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13BA4B6D-C457-594B-A25F-3B921845E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5518"/>
            <a:ext cx="5232232" cy="6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2">
            <a:extLst>
              <a:ext uri="{FF2B5EF4-FFF2-40B4-BE49-F238E27FC236}">
                <a16:creationId xmlns="" xmlns:a16="http://schemas.microsoft.com/office/drawing/2014/main" id="{9C4B5E5C-FD72-4C46-AF89-8BE4BCA86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4" y="220273"/>
            <a:ext cx="8349996" cy="66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="" xmlns:a16="http://schemas.microsoft.com/office/drawing/2014/main" id="{3B4099E0-9F1F-284E-9E5C-F4CAD2B1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21856" cy="58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Anne veya Bakım Verene Danışmanlık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Emzirme </a:t>
            </a:r>
            <a:endParaRPr lang="tr-TR" sz="2000" dirty="0"/>
          </a:p>
          <a:p>
            <a:r>
              <a:rPr lang="tr-TR" sz="2000" dirty="0"/>
              <a:t>Göbek bakımı</a:t>
            </a:r>
          </a:p>
          <a:p>
            <a:r>
              <a:rPr lang="tr-TR" sz="2000" dirty="0"/>
              <a:t>Bebek bakımı </a:t>
            </a:r>
          </a:p>
          <a:p>
            <a:r>
              <a:rPr lang="tr-TR" sz="2000" dirty="0"/>
              <a:t>Bebekle sağlıklı iletişim  </a:t>
            </a:r>
          </a:p>
          <a:p>
            <a:r>
              <a:rPr lang="tr-TR" sz="2000" dirty="0"/>
              <a:t>Uyku </a:t>
            </a:r>
          </a:p>
          <a:p>
            <a:r>
              <a:rPr lang="tr-TR" sz="2000" dirty="0"/>
              <a:t>EI yıkama </a:t>
            </a:r>
          </a:p>
          <a:p>
            <a:r>
              <a:rPr lang="tr-TR" sz="2000" dirty="0"/>
              <a:t>Kazalardan korunma </a:t>
            </a:r>
          </a:p>
          <a:p>
            <a:r>
              <a:rPr lang="tr-TR" sz="2000" dirty="0"/>
              <a:t>Aşılamanın önemi ve hastalıklardan korunma</a:t>
            </a:r>
          </a:p>
          <a:p>
            <a:r>
              <a:rPr lang="tr-TR" sz="2000" dirty="0"/>
              <a:t>Doktora hemen başvurmayı gerektiren durumlar </a:t>
            </a:r>
          </a:p>
          <a:p>
            <a:r>
              <a:rPr lang="tr-TR" sz="2000" dirty="0" smtClean="0"/>
              <a:t>Aile </a:t>
            </a:r>
            <a:r>
              <a:rPr lang="tr-TR" sz="2000" dirty="0"/>
              <a:t>planlaması </a:t>
            </a:r>
          </a:p>
        </p:txBody>
      </p:sp>
      <p:pic>
        <p:nvPicPr>
          <p:cNvPr id="6148" name="Picture 4" descr="Doğru Emzirme Teknikleri, Pozisyonları - Dr. Yelda Mum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76" y="1417638"/>
            <a:ext cx="230882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YENİDOĞAN BAKIMI EĞİTİMİ | Zirve Online | Online Eğitimin Tek Adres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2520280" cy="14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10/20/28PCS Manyetik Dolap Çekmece Dolap Kilitler Çocuk Çocuk Prova Bebek  Güvenliği uygun fiyatlı satın alın - fiyat, ücretsiz teslimat,  fotoğraflarla gerçek yorumlar - Jo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84" y="4190186"/>
            <a:ext cx="2407166" cy="24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0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Anne Sütü ve Emzirme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4525963"/>
          </a:xfrm>
        </p:spPr>
        <p:txBody>
          <a:bodyPr>
            <a:noAutofit/>
          </a:bodyPr>
          <a:lstStyle/>
          <a:p>
            <a:r>
              <a:rPr lang="tr-TR" sz="2000" dirty="0" smtClean="0">
                <a:cs typeface="Arial" panose="020B0604020202020204" pitchFamily="34" charset="0"/>
              </a:rPr>
              <a:t>Emzirme </a:t>
            </a:r>
            <a:r>
              <a:rPr lang="tr-TR" sz="2000" dirty="0">
                <a:cs typeface="Arial" panose="020B0604020202020204" pitchFamily="34" charset="0"/>
              </a:rPr>
              <a:t>süresinin en az 15 dakika </a:t>
            </a:r>
            <a:r>
              <a:rPr lang="tr-TR" sz="2000" dirty="0" smtClean="0">
                <a:cs typeface="Arial" panose="020B0604020202020204" pitchFamily="34" charset="0"/>
              </a:rPr>
              <a:t>,İlk </a:t>
            </a:r>
            <a:r>
              <a:rPr lang="tr-TR" sz="2000" dirty="0">
                <a:cs typeface="Arial" panose="020B0604020202020204" pitchFamily="34" charset="0"/>
              </a:rPr>
              <a:t>haftalarda </a:t>
            </a:r>
            <a:r>
              <a:rPr lang="tr-TR" sz="2000" dirty="0" smtClean="0">
                <a:cs typeface="Arial" panose="020B0604020202020204" pitchFamily="34" charset="0"/>
              </a:rPr>
              <a:t> </a:t>
            </a:r>
            <a:r>
              <a:rPr lang="tr-TR" sz="2000" dirty="0">
                <a:cs typeface="Arial" panose="020B0604020202020204" pitchFamily="34" charset="0"/>
              </a:rPr>
              <a:t>günde 8-12 kez </a:t>
            </a:r>
            <a:endParaRPr lang="tr-TR" sz="2000" dirty="0" smtClean="0">
              <a:cs typeface="Arial" panose="020B0604020202020204" pitchFamily="34" charset="0"/>
            </a:endParaRPr>
          </a:p>
          <a:p>
            <a:endParaRPr lang="tr-TR" sz="2000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 </a:t>
            </a:r>
            <a:r>
              <a:rPr lang="tr-TR" sz="2000" dirty="0">
                <a:cs typeface="Arial" panose="020B0604020202020204" pitchFamily="34" charset="0"/>
              </a:rPr>
              <a:t>Bebek 3 saatten fazla emmediğinde; açlık belirtileri olmaksızın </a:t>
            </a:r>
            <a:r>
              <a:rPr lang="tr-TR" sz="2000" dirty="0" smtClean="0">
                <a:cs typeface="Arial" panose="020B0604020202020204" pitchFamily="34" charset="0"/>
              </a:rPr>
              <a:t>emzirilmeli</a:t>
            </a:r>
          </a:p>
          <a:p>
            <a:endParaRPr lang="tr-TR" sz="2000" b="1" dirty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Tıbbi </a:t>
            </a:r>
            <a:r>
              <a:rPr lang="tr-TR" sz="2000" dirty="0">
                <a:cs typeface="Arial" panose="020B0604020202020204" pitchFamily="34" charset="0"/>
              </a:rPr>
              <a:t>bir gerekçe olmadıkça </a:t>
            </a:r>
            <a:r>
              <a:rPr lang="tr-TR" sz="2000" dirty="0" err="1">
                <a:cs typeface="Arial" panose="020B0604020202020204" pitchFamily="34" charset="0"/>
              </a:rPr>
              <a:t>yenidoğana</a:t>
            </a:r>
            <a:r>
              <a:rPr lang="tr-TR" sz="2000" dirty="0">
                <a:cs typeface="Arial" panose="020B0604020202020204" pitchFamily="34" charset="0"/>
              </a:rPr>
              <a:t> anne sütü dışında herhangi bir yiyecek ya da içecek verilmemeli </a:t>
            </a:r>
            <a:endParaRPr lang="tr-TR" sz="2000" dirty="0" smtClean="0">
              <a:cs typeface="Arial" panose="020B0604020202020204" pitchFamily="34" charset="0"/>
            </a:endParaRPr>
          </a:p>
          <a:p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Anne </a:t>
            </a:r>
            <a:r>
              <a:rPr lang="tr-TR" sz="2000" dirty="0">
                <a:cs typeface="Arial" panose="020B0604020202020204" pitchFamily="34" charset="0"/>
              </a:rPr>
              <a:t>ve bebeğin 24 saat aynı odada kalması </a:t>
            </a:r>
            <a:r>
              <a:rPr lang="tr-TR" sz="2000" dirty="0" smtClean="0">
                <a:cs typeface="Arial" panose="020B0604020202020204" pitchFamily="34" charset="0"/>
              </a:rPr>
              <a:t>sağlanmalı</a:t>
            </a:r>
          </a:p>
          <a:p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İsteğe </a:t>
            </a:r>
            <a:r>
              <a:rPr lang="tr-TR" sz="2000" dirty="0">
                <a:cs typeface="Arial" panose="020B0604020202020204" pitchFamily="34" charset="0"/>
              </a:rPr>
              <a:t>bağlı emzirmenin özendirilmesi ve bebek her istediğinde </a:t>
            </a:r>
            <a:r>
              <a:rPr lang="tr-TR" sz="2000" dirty="0" smtClean="0">
                <a:cs typeface="Arial" panose="020B0604020202020204" pitchFamily="34" charset="0"/>
              </a:rPr>
              <a:t>emzirilmesi sağlanmalı </a:t>
            </a:r>
          </a:p>
          <a:p>
            <a:endParaRPr lang="tr-TR" sz="2000" dirty="0" smtClean="0">
              <a:cs typeface="Arial" panose="020B0604020202020204" pitchFamily="34" charset="0"/>
            </a:endParaRPr>
          </a:p>
          <a:p>
            <a:r>
              <a:rPr lang="tr-TR" sz="2000" dirty="0" smtClean="0">
                <a:cs typeface="Arial" panose="020B0604020202020204" pitchFamily="34" charset="0"/>
              </a:rPr>
              <a:t>Anne </a:t>
            </a:r>
            <a:r>
              <a:rPr lang="tr-TR" sz="2000" dirty="0">
                <a:cs typeface="Arial" panose="020B0604020202020204" pitchFamily="34" charset="0"/>
              </a:rPr>
              <a:t>sütü ile beslenen bebeklere biberon ya da yalancı emzik verilmemeli</a:t>
            </a:r>
          </a:p>
          <a:p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9705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</a:t>
            </a:r>
            <a:r>
              <a:rPr lang="en-US" dirty="0" err="1"/>
              <a:t>vitamini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İlk </a:t>
            </a:r>
            <a:r>
              <a:rPr lang="en-US" sz="2000" dirty="0" err="1"/>
              <a:t>haftadan</a:t>
            </a:r>
            <a:r>
              <a:rPr lang="en-US" sz="2000" dirty="0"/>
              <a:t> </a:t>
            </a:r>
            <a:r>
              <a:rPr lang="en-US" sz="2000" dirty="0" err="1"/>
              <a:t>itibaren</a:t>
            </a:r>
            <a:r>
              <a:rPr lang="en-US" sz="20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/>
              <a:t>Beslenme</a:t>
            </a:r>
            <a:r>
              <a:rPr lang="en-US" sz="2000" dirty="0"/>
              <a:t> </a:t>
            </a:r>
            <a:r>
              <a:rPr lang="en-US" sz="2000" dirty="0" err="1"/>
              <a:t>tarzı</a:t>
            </a:r>
            <a:r>
              <a:rPr lang="en-US" sz="2000" dirty="0"/>
              <a:t> ne </a:t>
            </a:r>
            <a:r>
              <a:rPr lang="en-US" sz="2000" dirty="0" err="1"/>
              <a:t>olursa</a:t>
            </a:r>
            <a:r>
              <a:rPr lang="en-US" sz="2000" dirty="0"/>
              <a:t> </a:t>
            </a:r>
            <a:r>
              <a:rPr lang="en-US" sz="2000" dirty="0" err="1"/>
              <a:t>olsun</a:t>
            </a:r>
            <a:r>
              <a:rPr lang="en-US" sz="20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yaşına</a:t>
            </a:r>
            <a:r>
              <a:rPr lang="en-US" sz="2000" dirty="0"/>
              <a:t> </a:t>
            </a:r>
            <a:r>
              <a:rPr lang="en-US" sz="2000" dirty="0" err="1"/>
              <a:t>kadar</a:t>
            </a:r>
            <a:r>
              <a:rPr lang="en-US" sz="2000" dirty="0"/>
              <a:t>, </a:t>
            </a:r>
            <a:r>
              <a:rPr lang="en-US" sz="2000" dirty="0" err="1"/>
              <a:t>tercihen</a:t>
            </a:r>
            <a:r>
              <a:rPr lang="en-US" sz="2000" dirty="0"/>
              <a:t> 3 </a:t>
            </a:r>
            <a:r>
              <a:rPr lang="en-US" sz="2000" dirty="0" err="1"/>
              <a:t>yaşına</a:t>
            </a:r>
            <a:r>
              <a:rPr lang="en-US" sz="2000" dirty="0"/>
              <a:t> </a:t>
            </a:r>
            <a:r>
              <a:rPr lang="en-US" sz="2000" dirty="0" err="1"/>
              <a:t>kadar</a:t>
            </a:r>
            <a:r>
              <a:rPr lang="en-US" sz="20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400 </a:t>
            </a:r>
            <a:r>
              <a:rPr lang="en-US" sz="2000" dirty="0" err="1"/>
              <a:t>ünite</a:t>
            </a:r>
            <a:r>
              <a:rPr lang="en-US" sz="2000" dirty="0"/>
              <a:t>/</a:t>
            </a:r>
            <a:r>
              <a:rPr lang="en-US" sz="2000" dirty="0" err="1"/>
              <a:t>gün</a:t>
            </a:r>
            <a:r>
              <a:rPr lang="en-US" sz="2000" dirty="0"/>
              <a:t> D </a:t>
            </a:r>
            <a:r>
              <a:rPr lang="en-US" sz="2000" dirty="0" err="1"/>
              <a:t>vitamini</a:t>
            </a:r>
            <a:r>
              <a:rPr lang="en-US" sz="2000" dirty="0"/>
              <a:t> </a:t>
            </a:r>
            <a:r>
              <a:rPr lang="en-US" sz="2000" dirty="0" err="1" smtClean="0"/>
              <a:t>yıl</a:t>
            </a:r>
            <a:r>
              <a:rPr lang="en-US" sz="2000" dirty="0" smtClean="0"/>
              <a:t> </a:t>
            </a:r>
            <a:r>
              <a:rPr lang="en-US" sz="2000" dirty="0" err="1"/>
              <a:t>boyunca</a:t>
            </a:r>
            <a:r>
              <a:rPr lang="en-US" sz="2000" dirty="0"/>
              <a:t> </a:t>
            </a:r>
            <a:r>
              <a:rPr lang="en-US" sz="2000" dirty="0" err="1"/>
              <a:t>sürekli</a:t>
            </a:r>
            <a:r>
              <a:rPr lang="en-US" sz="2000" dirty="0"/>
              <a:t> </a:t>
            </a:r>
            <a:r>
              <a:rPr lang="en-US" sz="2000" dirty="0" err="1"/>
              <a:t>verilmeli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47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Yenidoğan</a:t>
            </a:r>
            <a:r>
              <a:rPr lang="tr-TR" dirty="0" smtClean="0"/>
              <a:t> Sarılığı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Bilirubin</a:t>
            </a:r>
            <a:r>
              <a:rPr lang="tr-TR" sz="2000" dirty="0" smtClean="0"/>
              <a:t> değeri &gt;5 olduğu zaman fark edilir.  </a:t>
            </a:r>
          </a:p>
          <a:p>
            <a:endParaRPr lang="tr-TR" sz="2000" dirty="0" smtClean="0"/>
          </a:p>
          <a:p>
            <a:r>
              <a:rPr lang="tr-TR" sz="2000" dirty="0" smtClean="0"/>
              <a:t>Sağlıklı</a:t>
            </a:r>
            <a:r>
              <a:rPr lang="tr-TR" sz="2000" dirty="0"/>
              <a:t>, </a:t>
            </a:r>
            <a:r>
              <a:rPr lang="tr-TR" sz="2000" dirty="0" err="1" smtClean="0"/>
              <a:t>term</a:t>
            </a:r>
            <a:r>
              <a:rPr lang="tr-TR" sz="2000" dirty="0" smtClean="0"/>
              <a:t> bebeklerin% </a:t>
            </a:r>
            <a:r>
              <a:rPr lang="tr-TR" sz="2000" dirty="0"/>
              <a:t>60’ında, </a:t>
            </a:r>
            <a:r>
              <a:rPr lang="tr-TR" sz="2000" dirty="0" err="1" smtClean="0"/>
              <a:t>preterm</a:t>
            </a:r>
            <a:r>
              <a:rPr lang="tr-TR" sz="2000" dirty="0" smtClean="0"/>
              <a:t> </a:t>
            </a:r>
            <a:r>
              <a:rPr lang="tr-TR" sz="2000" dirty="0"/>
              <a:t>bebeklerin % 80’inde </a:t>
            </a:r>
            <a:r>
              <a:rPr lang="tr-TR" sz="2000" dirty="0" smtClean="0"/>
              <a:t>sarılık</a:t>
            </a:r>
          </a:p>
          <a:p>
            <a:endParaRPr lang="tr-TR" sz="2000" dirty="0"/>
          </a:p>
          <a:p>
            <a:r>
              <a:rPr lang="tr-TR" sz="2000" dirty="0" smtClean="0"/>
              <a:t>Çoğu </a:t>
            </a:r>
            <a:r>
              <a:rPr lang="tr-TR" sz="2000" dirty="0"/>
              <a:t>fizyolojik </a:t>
            </a:r>
            <a:r>
              <a:rPr lang="tr-TR" sz="2000" dirty="0" smtClean="0"/>
              <a:t>sarılık</a:t>
            </a:r>
          </a:p>
          <a:p>
            <a:pPr marL="0" indent="0">
              <a:buNone/>
            </a:pPr>
            <a:endParaRPr lang="tr-TR" sz="2000" dirty="0" smtClean="0"/>
          </a:p>
          <a:p>
            <a:r>
              <a:rPr lang="tr-TR" sz="2000" dirty="0" err="1" smtClean="0"/>
              <a:t>Postnatal</a:t>
            </a:r>
            <a:r>
              <a:rPr lang="tr-TR" sz="2000" dirty="0" smtClean="0"/>
              <a:t> </a:t>
            </a:r>
            <a:r>
              <a:rPr lang="tr-TR" sz="2000" dirty="0"/>
              <a:t>ilk 24 saat </a:t>
            </a:r>
            <a:r>
              <a:rPr lang="tr-TR" sz="2000" dirty="0" smtClean="0"/>
              <a:t>&gt;&gt;&gt; her </a:t>
            </a:r>
            <a:r>
              <a:rPr lang="tr-TR" sz="2000" dirty="0"/>
              <a:t>zaman </a:t>
            </a:r>
            <a:r>
              <a:rPr lang="tr-TR" sz="2000" dirty="0" smtClean="0"/>
              <a:t>patolojik</a:t>
            </a:r>
          </a:p>
          <a:p>
            <a:pPr marL="0" indent="0">
              <a:buNone/>
            </a:pPr>
            <a:endParaRPr lang="tr-TR" sz="2000" dirty="0"/>
          </a:p>
          <a:p>
            <a:r>
              <a:rPr lang="tr-TR" sz="2000" dirty="0" err="1" smtClean="0"/>
              <a:t>Sarılıklı</a:t>
            </a:r>
            <a:r>
              <a:rPr lang="tr-TR" sz="2000" dirty="0" smtClean="0"/>
              <a:t> + </a:t>
            </a:r>
            <a:r>
              <a:rPr lang="tr-TR" sz="2000" dirty="0"/>
              <a:t>emmede </a:t>
            </a:r>
            <a:r>
              <a:rPr lang="tr-TR" sz="2000" dirty="0" smtClean="0"/>
              <a:t>bozulma/vücut </a:t>
            </a:r>
            <a:r>
              <a:rPr lang="tr-TR" sz="2000" dirty="0"/>
              <a:t>ısının </a:t>
            </a:r>
            <a:r>
              <a:rPr lang="tr-TR" sz="2000" dirty="0" smtClean="0"/>
              <a:t>düzensizliği&gt;&gt;&gt;enfeksiyon</a:t>
            </a:r>
          </a:p>
          <a:p>
            <a:endParaRPr lang="tr-TR" sz="2000" dirty="0"/>
          </a:p>
          <a:p>
            <a:r>
              <a:rPr lang="tr-TR" sz="2000" dirty="0" err="1" smtClean="0"/>
              <a:t>Bilirubin</a:t>
            </a:r>
            <a:r>
              <a:rPr lang="tr-TR" sz="2000" dirty="0" smtClean="0"/>
              <a:t> ölç ve sevk et.</a:t>
            </a:r>
            <a:endParaRPr lang="tr-TR" sz="2000" dirty="0"/>
          </a:p>
          <a:p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897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Term</a:t>
            </a:r>
            <a:r>
              <a:rPr lang="tr-TR" sz="2000" dirty="0" smtClean="0"/>
              <a:t> bebeklerde ilk 24 saatte &gt;5 mg/dl sonraki </a:t>
            </a:r>
            <a:r>
              <a:rPr lang="tr-TR" sz="2000" dirty="0"/>
              <a:t>günlerde </a:t>
            </a:r>
            <a:r>
              <a:rPr lang="tr-TR" sz="2000" dirty="0" smtClean="0"/>
              <a:t>&gt;13 </a:t>
            </a:r>
            <a:r>
              <a:rPr lang="tr-TR" sz="2000" dirty="0"/>
              <a:t>mg/dl </a:t>
            </a:r>
            <a:r>
              <a:rPr lang="tr-TR" sz="2000" dirty="0" err="1" smtClean="0"/>
              <a:t>bilirübin</a:t>
            </a:r>
            <a:r>
              <a:rPr lang="tr-TR" sz="2000" dirty="0" smtClean="0"/>
              <a:t> &gt;&gt;&gt;</a:t>
            </a:r>
          </a:p>
          <a:p>
            <a:pPr marL="0" indent="0">
              <a:buNone/>
            </a:pPr>
            <a:r>
              <a:rPr lang="tr-TR" sz="2000" dirty="0" smtClean="0"/>
              <a:t>	*Direk </a:t>
            </a:r>
            <a:r>
              <a:rPr lang="tr-TR" sz="2000" dirty="0"/>
              <a:t>ve </a:t>
            </a:r>
            <a:r>
              <a:rPr lang="tr-TR" sz="2000" dirty="0" err="1"/>
              <a:t>indirek</a:t>
            </a:r>
            <a:r>
              <a:rPr lang="tr-TR" sz="2000" dirty="0"/>
              <a:t> </a:t>
            </a:r>
            <a:r>
              <a:rPr lang="tr-TR" sz="2000" dirty="0" err="1"/>
              <a:t>bilirübin</a:t>
            </a:r>
            <a:r>
              <a:rPr lang="tr-TR" sz="2000" dirty="0"/>
              <a:t> </a:t>
            </a:r>
            <a:r>
              <a:rPr lang="tr-TR" sz="2000" dirty="0" smtClean="0"/>
              <a:t>düzeyleri</a:t>
            </a:r>
          </a:p>
          <a:p>
            <a:pPr marL="0" indent="0">
              <a:buNone/>
            </a:pPr>
            <a:r>
              <a:rPr lang="tr-TR" sz="2000" dirty="0"/>
              <a:t>	</a:t>
            </a:r>
            <a:r>
              <a:rPr lang="tr-TR" sz="2000" dirty="0" smtClean="0"/>
              <a:t>*Kan </a:t>
            </a:r>
            <a:r>
              <a:rPr lang="tr-TR" sz="2000" dirty="0"/>
              <a:t>grubu ve </a:t>
            </a:r>
            <a:r>
              <a:rPr lang="tr-TR" sz="2000" dirty="0" err="1" smtClean="0"/>
              <a:t>Rh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dirty="0"/>
              <a:t>	</a:t>
            </a:r>
            <a:r>
              <a:rPr lang="tr-TR" sz="2000" dirty="0" smtClean="0"/>
              <a:t>*</a:t>
            </a:r>
            <a:r>
              <a:rPr lang="tr-TR" sz="2000" dirty="0" err="1" smtClean="0"/>
              <a:t>Coombs</a:t>
            </a:r>
            <a:r>
              <a:rPr lang="tr-TR" sz="2000" dirty="0" smtClean="0"/>
              <a:t> testi</a:t>
            </a:r>
          </a:p>
          <a:p>
            <a:pPr marL="0" indent="0">
              <a:buNone/>
            </a:pPr>
            <a:r>
              <a:rPr lang="tr-TR" sz="2000" dirty="0"/>
              <a:t>	</a:t>
            </a:r>
            <a:r>
              <a:rPr lang="tr-TR" sz="2000" dirty="0" smtClean="0"/>
              <a:t>*Tam </a:t>
            </a:r>
            <a:r>
              <a:rPr lang="tr-TR" sz="2000" dirty="0"/>
              <a:t>kan </a:t>
            </a:r>
            <a:r>
              <a:rPr lang="tr-TR" sz="2000" dirty="0" smtClean="0"/>
              <a:t>sayımı</a:t>
            </a:r>
          </a:p>
          <a:p>
            <a:pPr marL="0" indent="0">
              <a:buNone/>
            </a:pPr>
            <a:r>
              <a:rPr lang="tr-TR" sz="2000" dirty="0"/>
              <a:t>	</a:t>
            </a:r>
            <a:r>
              <a:rPr lang="tr-TR" sz="2000" dirty="0" smtClean="0"/>
              <a:t>*Kan </a:t>
            </a:r>
            <a:r>
              <a:rPr lang="tr-TR" sz="2000" dirty="0"/>
              <a:t>yayması </a:t>
            </a:r>
          </a:p>
          <a:p>
            <a:pPr marL="0" indent="0">
              <a:buNone/>
            </a:pPr>
            <a:r>
              <a:rPr lang="tr-TR" sz="2000" dirty="0" smtClean="0"/>
              <a:t>	*</a:t>
            </a:r>
            <a:r>
              <a:rPr lang="tr-TR" sz="2000" dirty="0" err="1"/>
              <a:t>R</a:t>
            </a:r>
            <a:r>
              <a:rPr lang="tr-TR" sz="2000" dirty="0" err="1" smtClean="0"/>
              <a:t>etikülosit</a:t>
            </a:r>
            <a:r>
              <a:rPr lang="tr-TR" sz="2000" dirty="0" smtClean="0"/>
              <a:t> sayısı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6746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MATERNAL ANAMNEZ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tr-TR" sz="2000" dirty="0" smtClean="0">
                <a:solidFill>
                  <a:srgbClr val="000000"/>
                </a:solidFill>
              </a:rPr>
              <a:t>Gebelik </a:t>
            </a:r>
            <a:r>
              <a:rPr lang="tr-TR" sz="2000" dirty="0">
                <a:solidFill>
                  <a:srgbClr val="000000"/>
                </a:solidFill>
              </a:rPr>
              <a:t>haftası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Fetüs sayısı</a:t>
            </a: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Fetüs </a:t>
            </a:r>
            <a:r>
              <a:rPr lang="tr-TR" sz="2000" dirty="0">
                <a:solidFill>
                  <a:srgbClr val="000000"/>
                </a:solidFill>
              </a:rPr>
              <a:t>pozisyonu 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Amniyon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sıvı </a:t>
            </a:r>
            <a:r>
              <a:rPr lang="tr-TR" sz="2000" dirty="0" smtClean="0">
                <a:solidFill>
                  <a:srgbClr val="000000"/>
                </a:solidFill>
              </a:rPr>
              <a:t>miktarı</a:t>
            </a: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err="1" smtClean="0">
                <a:solidFill>
                  <a:srgbClr val="000000"/>
                </a:solidFill>
              </a:rPr>
              <a:t>Amniyon</a:t>
            </a:r>
            <a:r>
              <a:rPr lang="tr-TR" sz="2000" dirty="0" smtClean="0">
                <a:solidFill>
                  <a:srgbClr val="000000"/>
                </a:solidFill>
              </a:rPr>
              <a:t> </a:t>
            </a:r>
            <a:r>
              <a:rPr lang="tr-TR" sz="2000" dirty="0">
                <a:solidFill>
                  <a:srgbClr val="000000"/>
                </a:solidFill>
              </a:rPr>
              <a:t>sıvısının görünümü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Annenin </a:t>
            </a:r>
            <a:r>
              <a:rPr lang="tr-TR" sz="2000" dirty="0">
                <a:solidFill>
                  <a:srgbClr val="000000"/>
                </a:solidFill>
              </a:rPr>
              <a:t>yaşı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Anne </a:t>
            </a:r>
            <a:r>
              <a:rPr lang="tr-TR" sz="2000" dirty="0">
                <a:solidFill>
                  <a:srgbClr val="000000"/>
                </a:solidFill>
              </a:rPr>
              <a:t>kan </a:t>
            </a:r>
            <a:r>
              <a:rPr lang="tr-TR" sz="2000" dirty="0" smtClean="0">
                <a:solidFill>
                  <a:srgbClr val="000000"/>
                </a:solidFill>
              </a:rPr>
              <a:t>grubu</a:t>
            </a:r>
            <a:endParaRPr lang="tr-TR" sz="2000" dirty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Yapılan </a:t>
            </a:r>
            <a:r>
              <a:rPr lang="tr-TR" sz="2000" dirty="0">
                <a:solidFill>
                  <a:srgbClr val="000000"/>
                </a:solidFill>
              </a:rPr>
              <a:t>diğer tetkikler varsa </a:t>
            </a:r>
            <a:r>
              <a:rPr lang="tr-TR" sz="2000" dirty="0" smtClean="0">
                <a:solidFill>
                  <a:srgbClr val="000000"/>
                </a:solidFill>
              </a:rPr>
              <a:t>sonuçları </a:t>
            </a: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Annenin </a:t>
            </a:r>
            <a:r>
              <a:rPr lang="tr-TR" sz="2000" dirty="0">
                <a:solidFill>
                  <a:srgbClr val="000000"/>
                </a:solidFill>
              </a:rPr>
              <a:t>hastalıkları </a:t>
            </a:r>
            <a:endParaRPr lang="tr-TR" sz="2000" dirty="0" smtClean="0">
              <a:solidFill>
                <a:srgbClr val="000000"/>
              </a:solidFill>
            </a:endParaRPr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Annenin </a:t>
            </a:r>
            <a:r>
              <a:rPr lang="tr-TR" sz="2000" dirty="0">
                <a:solidFill>
                  <a:srgbClr val="000000"/>
                </a:solidFill>
              </a:rPr>
              <a:t>kullandığı ilaçlar </a:t>
            </a: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Akrabalık </a:t>
            </a:r>
            <a:r>
              <a:rPr lang="tr-TR" sz="2000" dirty="0">
                <a:solidFill>
                  <a:srgbClr val="000000"/>
                </a:solidFill>
              </a:rPr>
              <a:t>durumu </a:t>
            </a:r>
            <a:endParaRPr lang="tr-TR" sz="2000" dirty="0" smtClean="0"/>
          </a:p>
          <a:p>
            <a:endParaRPr lang="tr-TR" sz="2000" dirty="0" smtClean="0">
              <a:solidFill>
                <a:srgbClr val="000000"/>
              </a:solidFill>
            </a:endParaRPr>
          </a:p>
          <a:p>
            <a:r>
              <a:rPr lang="tr-TR" sz="2000" dirty="0" smtClean="0">
                <a:solidFill>
                  <a:srgbClr val="000000"/>
                </a:solidFill>
              </a:rPr>
              <a:t>Kardeş </a:t>
            </a:r>
            <a:r>
              <a:rPr lang="tr-TR" sz="2000" dirty="0">
                <a:solidFill>
                  <a:srgbClr val="000000"/>
                </a:solidFill>
              </a:rPr>
              <a:t>öyküleri </a:t>
            </a:r>
          </a:p>
          <a:p>
            <a:endParaRPr lang="tr-TR" sz="2000" dirty="0" smtClean="0"/>
          </a:p>
          <a:p>
            <a:r>
              <a:rPr lang="tr-TR" sz="2000" dirty="0" smtClean="0"/>
              <a:t>D</a:t>
            </a:r>
            <a:r>
              <a:rPr lang="tr-TR" sz="2000" dirty="0" smtClean="0">
                <a:solidFill>
                  <a:srgbClr val="000000"/>
                </a:solidFill>
              </a:rPr>
              <a:t>oğum </a:t>
            </a:r>
            <a:r>
              <a:rPr lang="tr-TR" sz="2000" dirty="0">
                <a:solidFill>
                  <a:srgbClr val="000000"/>
                </a:solidFill>
              </a:rPr>
              <a:t>şekli ve uygulandıysa anneye verilen anestezi 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7265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Yenidoğan</a:t>
            </a:r>
            <a:r>
              <a:rPr lang="tr-TR" dirty="0" smtClean="0"/>
              <a:t> Sarılığı Nedenleri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1"/>
            <a:ext cx="4468687" cy="4525962"/>
          </a:xfrm>
        </p:spPr>
      </p:pic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609600" indent="-609600"/>
            <a:r>
              <a:rPr lang="tr-TR" sz="2000" dirty="0"/>
              <a:t>Fizyolojik (normal) sarılık</a:t>
            </a:r>
          </a:p>
          <a:p>
            <a:pPr marL="609600" indent="-609600"/>
            <a:r>
              <a:rPr lang="tr-TR" sz="2000" dirty="0" smtClean="0"/>
              <a:t>Yetersiz </a:t>
            </a:r>
            <a:r>
              <a:rPr lang="tr-TR" sz="2000" dirty="0"/>
              <a:t>anne sütü alımına bağlı sarılık</a:t>
            </a:r>
          </a:p>
          <a:p>
            <a:pPr marL="609600" indent="-609600"/>
            <a:r>
              <a:rPr lang="tr-TR" sz="2000" dirty="0" smtClean="0"/>
              <a:t>Anne </a:t>
            </a:r>
            <a:r>
              <a:rPr lang="tr-TR" sz="2000" dirty="0"/>
              <a:t>sütüne bağlı sarılık</a:t>
            </a:r>
          </a:p>
          <a:p>
            <a:pPr marL="609600" indent="-609600"/>
            <a:r>
              <a:rPr lang="tr-TR" sz="2000" dirty="0" smtClean="0"/>
              <a:t>Kan </a:t>
            </a:r>
            <a:r>
              <a:rPr lang="tr-TR" sz="2000" dirty="0"/>
              <a:t>grubu </a:t>
            </a:r>
            <a:r>
              <a:rPr lang="tr-TR" sz="2000" dirty="0" smtClean="0"/>
              <a:t>uyuşmazlığı</a:t>
            </a:r>
          </a:p>
          <a:p>
            <a:pPr marL="609600" indent="-609600"/>
            <a:r>
              <a:rPr lang="tr-TR" sz="2000" dirty="0" smtClean="0"/>
              <a:t>TORCH grubu enfeksiyonlar</a:t>
            </a:r>
          </a:p>
          <a:p>
            <a:pPr marL="609600" indent="-609600"/>
            <a:r>
              <a:rPr lang="tr-TR" sz="2000" dirty="0" err="1" smtClean="0"/>
              <a:t>Sepsis</a:t>
            </a:r>
            <a:endParaRPr lang="tr-TR" sz="2000" dirty="0" smtClean="0"/>
          </a:p>
          <a:p>
            <a:pPr marL="609600" indent="-609600"/>
            <a:r>
              <a:rPr lang="tr-TR" sz="2000" dirty="0" err="1" smtClean="0"/>
              <a:t>Hemolitik</a:t>
            </a:r>
            <a:r>
              <a:rPr lang="tr-TR" sz="2000" dirty="0" smtClean="0"/>
              <a:t> anemiler</a:t>
            </a:r>
            <a:endParaRPr lang="tr-TR" sz="2000" dirty="0"/>
          </a:p>
          <a:p>
            <a:pPr marL="609600" indent="-609600">
              <a:buNone/>
            </a:pPr>
            <a:endParaRPr lang="tr-TR" sz="2000" dirty="0"/>
          </a:p>
          <a:p>
            <a:pPr marL="609600" indent="-609600">
              <a:buNone/>
            </a:pPr>
            <a:r>
              <a:rPr lang="tr-TR" sz="2000" dirty="0">
                <a:solidFill>
                  <a:srgbClr val="0033CC"/>
                </a:solidFill>
              </a:rPr>
              <a:t>    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1575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Yenidoğanlarda</a:t>
            </a:r>
            <a:r>
              <a:rPr lang="tr-TR" dirty="0" smtClean="0"/>
              <a:t> Ciddi </a:t>
            </a:r>
            <a:r>
              <a:rPr lang="tr-TR" dirty="0" err="1" smtClean="0"/>
              <a:t>Hiperbiluribinemi</a:t>
            </a:r>
            <a:r>
              <a:rPr lang="tr-TR" dirty="0" smtClean="0"/>
              <a:t> Risk Faktörleri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endParaRPr lang="tr-TR" sz="20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tr-TR" sz="2000" dirty="0"/>
              <a:t> • Anne-bebek arasında kan grubu uygunsuzluğu olan bebekler </a:t>
            </a:r>
            <a:endParaRPr lang="tr-TR" sz="2000" dirty="0" smtClean="0"/>
          </a:p>
          <a:p>
            <a:pPr>
              <a:buNone/>
            </a:pPr>
            <a:endParaRPr lang="tr-TR" sz="2000" dirty="0"/>
          </a:p>
          <a:p>
            <a:pPr>
              <a:buNone/>
            </a:pPr>
            <a:r>
              <a:rPr lang="tr-TR" sz="2000" dirty="0"/>
              <a:t> • Erken doğmuş </a:t>
            </a:r>
            <a:r>
              <a:rPr lang="tr-TR" sz="2000" dirty="0" smtClean="0"/>
              <a:t>bebekler</a:t>
            </a:r>
            <a:endParaRPr lang="tr-TR" sz="2000" dirty="0"/>
          </a:p>
          <a:p>
            <a:pPr>
              <a:buNone/>
            </a:pPr>
            <a:endParaRPr lang="tr-TR" sz="2000" dirty="0"/>
          </a:p>
          <a:p>
            <a:pPr>
              <a:buNone/>
            </a:pPr>
            <a:r>
              <a:rPr lang="tr-TR" sz="2000" dirty="0"/>
              <a:t> • Doğum esnasında kafa derisi altında kanama meydana gelmiş </a:t>
            </a:r>
            <a:r>
              <a:rPr lang="tr-TR" sz="2000" dirty="0" smtClean="0"/>
              <a:t>olanlar</a:t>
            </a:r>
          </a:p>
          <a:p>
            <a:pPr>
              <a:buNone/>
            </a:pPr>
            <a:endParaRPr lang="tr-TR" sz="2000" dirty="0"/>
          </a:p>
          <a:p>
            <a:pPr>
              <a:buNone/>
            </a:pPr>
            <a:r>
              <a:rPr lang="tr-TR" sz="2000" dirty="0"/>
              <a:t> • İlk 24 saatte sarılığı </a:t>
            </a:r>
            <a:r>
              <a:rPr lang="tr-TR" sz="2000" dirty="0" smtClean="0"/>
              <a:t>belirlenenler</a:t>
            </a:r>
            <a:endParaRPr lang="tr-TR" sz="2000" dirty="0"/>
          </a:p>
          <a:p>
            <a:pPr>
              <a:buNone/>
            </a:pPr>
            <a:endParaRPr lang="tr-TR" sz="2000" dirty="0"/>
          </a:p>
          <a:p>
            <a:pPr>
              <a:buNone/>
            </a:pPr>
            <a:r>
              <a:rPr lang="tr-TR" sz="2000" dirty="0"/>
              <a:t> • Emme sorunu olup buna bağlı olarak iyi beslenemeyen </a:t>
            </a:r>
            <a:r>
              <a:rPr lang="tr-TR" sz="2000" dirty="0" smtClean="0"/>
              <a:t>bebekler</a:t>
            </a:r>
            <a:endParaRPr lang="tr-TR" sz="2000" dirty="0"/>
          </a:p>
          <a:p>
            <a:pPr>
              <a:buNone/>
            </a:pPr>
            <a:endParaRPr lang="tr-TR" sz="2000" dirty="0"/>
          </a:p>
          <a:p>
            <a:pPr>
              <a:buNone/>
            </a:pPr>
            <a:r>
              <a:rPr lang="tr-TR" sz="2000" dirty="0"/>
              <a:t> • Sarılığı iki haftadan uzun süren </a:t>
            </a:r>
            <a:r>
              <a:rPr lang="tr-TR" sz="2000" dirty="0" smtClean="0"/>
              <a:t>bebekler</a:t>
            </a:r>
            <a:endParaRPr lang="tr-TR" sz="2000" dirty="0"/>
          </a:p>
          <a:p>
            <a:pPr>
              <a:buNone/>
            </a:pPr>
            <a:endParaRPr lang="tr-TR" sz="2000" dirty="0"/>
          </a:p>
          <a:p>
            <a:pPr>
              <a:buNone/>
            </a:pPr>
            <a:r>
              <a:rPr lang="tr-TR" sz="2000" dirty="0"/>
              <a:t> • Büyük kardeşlerinin bebeklik dönemlerinde ışık tedavisi gerektirecek kadar sarılık tespit edilmiş olanlar</a:t>
            </a:r>
          </a:p>
        </p:txBody>
      </p:sp>
    </p:spTree>
    <p:extLst>
      <p:ext uri="{BB962C8B-B14F-4D97-AF65-F5344CB8AC3E}">
        <p14:creationId xmlns:p14="http://schemas.microsoft.com/office/powerpoint/2010/main" val="33235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000" dirty="0" smtClean="0"/>
          </a:p>
          <a:p>
            <a:r>
              <a:rPr lang="tr-TR" sz="2000" dirty="0" err="1" smtClean="0"/>
              <a:t>Hemoliz</a:t>
            </a:r>
            <a:r>
              <a:rPr lang="tr-TR" sz="2000" dirty="0" smtClean="0"/>
              <a:t> bulguları, </a:t>
            </a:r>
            <a:r>
              <a:rPr lang="tr-TR" sz="2000" dirty="0" err="1" smtClean="0"/>
              <a:t>hemolitik</a:t>
            </a:r>
            <a:r>
              <a:rPr lang="tr-TR" sz="2000" dirty="0" smtClean="0"/>
              <a:t> olmayan </a:t>
            </a:r>
            <a:r>
              <a:rPr lang="tr-TR" sz="2000" dirty="0" err="1" smtClean="0"/>
              <a:t>indirek</a:t>
            </a:r>
            <a:r>
              <a:rPr lang="tr-TR" sz="2000" dirty="0" smtClean="0"/>
              <a:t> </a:t>
            </a:r>
            <a:r>
              <a:rPr lang="tr-TR" sz="2000" dirty="0" err="1" smtClean="0"/>
              <a:t>hiperbilirübineminin</a:t>
            </a:r>
            <a:r>
              <a:rPr lang="tr-TR" sz="2000" dirty="0" smtClean="0"/>
              <a:t> sık ve nadir görülen nedenleri yoksa tanı ya </a:t>
            </a:r>
            <a:r>
              <a:rPr lang="tr-TR" sz="2000" dirty="0" err="1" smtClean="0"/>
              <a:t>fızyolojik</a:t>
            </a:r>
            <a:r>
              <a:rPr lang="tr-TR" sz="2000" dirty="0" smtClean="0"/>
              <a:t> sarılık ya da anne sütü sarılığıdır. </a:t>
            </a:r>
          </a:p>
          <a:p>
            <a:endParaRPr lang="tr-TR" sz="2000" dirty="0" smtClean="0"/>
          </a:p>
          <a:p>
            <a:r>
              <a:rPr lang="tr-TR" sz="2000" dirty="0" smtClean="0"/>
              <a:t>Yaşamın </a:t>
            </a:r>
            <a:r>
              <a:rPr lang="tr-TR" sz="2000" dirty="0"/>
              <a:t>ilk iki haftasından daha uzun süren sarılık patolojiktir ve direk </a:t>
            </a:r>
            <a:r>
              <a:rPr lang="tr-TR" sz="2000" dirty="0" err="1"/>
              <a:t>hiperbilirübinemiyi</a:t>
            </a:r>
            <a:r>
              <a:rPr lang="tr-TR" sz="2000" dirty="0"/>
              <a:t>  düşündürür.</a:t>
            </a:r>
          </a:p>
          <a:p>
            <a:endParaRPr lang="tr-TR" sz="2000" dirty="0"/>
          </a:p>
        </p:txBody>
      </p:sp>
      <p:pic>
        <p:nvPicPr>
          <p:cNvPr id="19458" name="Picture 2" descr="Bebeklerde Sarılık Belirtileri Neler? Sarılık Nasıl Anlaşılır? - Sağlık  Haberle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72"/>
            <a:ext cx="4464496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 descr="Aşı Takv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0" y="164941"/>
            <a:ext cx="8865800" cy="66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25375"/>
            <a:ext cx="9955814" cy="67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4684" y="1628800"/>
            <a:ext cx="8229600" cy="5040560"/>
          </a:xfrm>
        </p:spPr>
        <p:txBody>
          <a:bodyPr>
            <a:normAutofit fontScale="47500" lnSpcReduction="20000"/>
          </a:bodyPr>
          <a:lstStyle/>
          <a:p>
            <a:r>
              <a:rPr lang="tr-TR" sz="4500" dirty="0"/>
              <a:t>1.Aile Hekimliği  9. baskı2019 : Robert E.RAKEL, David P. RAKEL </a:t>
            </a:r>
            <a:br>
              <a:rPr lang="tr-TR" sz="4500" dirty="0"/>
            </a:br>
            <a:r>
              <a:rPr lang="tr-TR" sz="4500" dirty="0"/>
              <a:t>2.TEMEL YENİDOĞAN BAKIMI T.C.  SAĞLIK  BAKANLIĞI Halk  Sağlığı </a:t>
            </a:r>
            <a:r>
              <a:rPr lang="tr-TR" sz="4500" dirty="0" smtClean="0"/>
              <a:t> </a:t>
            </a:r>
            <a:r>
              <a:rPr lang="tr-TR" sz="4500" dirty="0"/>
              <a:t>Çocuk ve  Ergen Genel  Müdürlüğü Sağlığı  Daire  Başkanlığı.</a:t>
            </a:r>
            <a:br>
              <a:rPr lang="tr-TR" sz="4500" dirty="0"/>
            </a:br>
            <a:r>
              <a:rPr lang="tr-TR" sz="4500" dirty="0"/>
              <a:t>3.Pediatrinin Temelleri 7.BASKI 2017: Karen J. MARCDANTE , Robert M. </a:t>
            </a:r>
            <a:r>
              <a:rPr lang="tr-TR" sz="4500" dirty="0" err="1"/>
              <a:t>Kliegman</a:t>
            </a:r>
            <a:r>
              <a:rPr lang="tr-TR" sz="4500" dirty="0"/>
              <a:t> </a:t>
            </a:r>
            <a:br>
              <a:rPr lang="tr-TR" sz="4500" dirty="0"/>
            </a:br>
            <a:r>
              <a:rPr lang="tr-TR" sz="4500" dirty="0"/>
              <a:t>4. </a:t>
            </a:r>
            <a:r>
              <a:rPr lang="tr-TR" sz="4500" dirty="0" err="1"/>
              <a:t>Yenidoğan</a:t>
            </a:r>
            <a:r>
              <a:rPr lang="tr-TR" sz="4500" dirty="0"/>
              <a:t> Muayenesi:  Anne LOMAX 2014</a:t>
            </a:r>
            <a:br>
              <a:rPr lang="tr-TR" sz="4500" dirty="0"/>
            </a:br>
            <a:r>
              <a:rPr lang="tr-TR" sz="4500" dirty="0"/>
              <a:t>5. Bebek, Çocuk, Ergen  İzlem Protokolleri T.C.  Sağlık Bakanlığı Halk  Sağlığı  Genel  Müdürlüğü Çocuk </a:t>
            </a:r>
            <a:r>
              <a:rPr lang="tr-TR" sz="4500" dirty="0" smtClean="0"/>
              <a:t>ve</a:t>
            </a:r>
            <a:r>
              <a:rPr lang="tr-TR" sz="4500" dirty="0"/>
              <a:t>  Ergen  Sağlığı  Dairesi  Başkanlığı Ankara  , 2018</a:t>
            </a:r>
          </a:p>
          <a:p>
            <a:pPr>
              <a:lnSpc>
                <a:spcPct val="90000"/>
              </a:lnSpc>
            </a:pPr>
            <a:r>
              <a:rPr lang="tr-TR" sz="4500" dirty="0" smtClean="0"/>
              <a:t>6.Bebek </a:t>
            </a:r>
            <a:r>
              <a:rPr lang="tr-TR" sz="4500" dirty="0"/>
              <a:t>ve Çocuk İzlem Protokolü. Sağlık Bakanlığı Ana Çocuk Sağlığı ve Aile Planlaması Genel Müdürlüğü; 2008 </a:t>
            </a:r>
          </a:p>
          <a:p>
            <a:pPr>
              <a:lnSpc>
                <a:spcPct val="90000"/>
              </a:lnSpc>
            </a:pPr>
            <a:r>
              <a:rPr lang="tr-TR" sz="4500" dirty="0" smtClean="0"/>
              <a:t>7.Aslan </a:t>
            </a:r>
            <a:r>
              <a:rPr lang="tr-TR" sz="4500" dirty="0"/>
              <a:t>Y. Genel bakım. </a:t>
            </a:r>
            <a:r>
              <a:rPr lang="tr-TR" sz="4500" dirty="0" err="1"/>
              <a:t>Yurdakök</a:t>
            </a:r>
            <a:r>
              <a:rPr lang="tr-TR" sz="4500" dirty="0"/>
              <a:t> M, Erdem G. (</a:t>
            </a:r>
            <a:r>
              <a:rPr lang="tr-TR" sz="4500" dirty="0" err="1"/>
              <a:t>eds</a:t>
            </a:r>
            <a:r>
              <a:rPr lang="tr-TR" sz="4500" dirty="0"/>
              <a:t>). </a:t>
            </a:r>
            <a:r>
              <a:rPr lang="tr-TR" sz="4500" dirty="0" err="1"/>
              <a:t>Neonatoloji</a:t>
            </a:r>
            <a:r>
              <a:rPr lang="tr-TR" sz="4500" dirty="0"/>
              <a:t>. Ankara: Türk </a:t>
            </a:r>
            <a:r>
              <a:rPr lang="tr-TR" sz="4500" dirty="0" err="1"/>
              <a:t>Neonatoloji</a:t>
            </a:r>
            <a:r>
              <a:rPr lang="tr-TR" sz="4500" dirty="0"/>
              <a:t> Derneği; 2004: 151-1165. </a:t>
            </a:r>
          </a:p>
          <a:p>
            <a:r>
              <a:rPr lang="tr-TR" sz="4500" dirty="0" smtClean="0"/>
              <a:t>8.</a:t>
            </a:r>
            <a:r>
              <a:rPr lang="en-US" sz="4500" dirty="0" err="1" smtClean="0"/>
              <a:t>Aile</a:t>
            </a:r>
            <a:r>
              <a:rPr lang="en-US" sz="4500" dirty="0" smtClean="0"/>
              <a:t> </a:t>
            </a:r>
            <a:r>
              <a:rPr lang="en-US" sz="4500" dirty="0" err="1" smtClean="0"/>
              <a:t>Hekimliği</a:t>
            </a:r>
            <a:r>
              <a:rPr lang="en-US" sz="4500" dirty="0" smtClean="0"/>
              <a:t> </a:t>
            </a:r>
            <a:r>
              <a:rPr lang="en-US" sz="4500" dirty="0" err="1" smtClean="0"/>
              <a:t>Uygulamasında</a:t>
            </a:r>
            <a:r>
              <a:rPr lang="en-US" sz="4500" dirty="0" smtClean="0"/>
              <a:t> </a:t>
            </a:r>
            <a:r>
              <a:rPr lang="en-US" sz="4500" dirty="0" err="1" smtClean="0"/>
              <a:t>Önerilen</a:t>
            </a:r>
            <a:r>
              <a:rPr lang="en-US" sz="4500" dirty="0" smtClean="0"/>
              <a:t> </a:t>
            </a:r>
            <a:r>
              <a:rPr lang="en-US" sz="4500" dirty="0" err="1" smtClean="0"/>
              <a:t>Periyodik</a:t>
            </a:r>
            <a:r>
              <a:rPr lang="en-US" sz="4500" dirty="0" smtClean="0"/>
              <a:t> </a:t>
            </a:r>
            <a:r>
              <a:rPr lang="en-US" sz="4500" dirty="0" err="1" smtClean="0"/>
              <a:t>Sağlık</a:t>
            </a:r>
            <a:r>
              <a:rPr lang="en-US" sz="4500" dirty="0" smtClean="0"/>
              <a:t> </a:t>
            </a:r>
            <a:r>
              <a:rPr lang="en-US" sz="4500" dirty="0" err="1" smtClean="0"/>
              <a:t>Muayeneleri</a:t>
            </a:r>
            <a:r>
              <a:rPr lang="en-US" sz="4500" dirty="0" smtClean="0"/>
              <a:t> </a:t>
            </a:r>
            <a:r>
              <a:rPr lang="en-US" sz="4500" dirty="0" err="1" smtClean="0"/>
              <a:t>ve</a:t>
            </a:r>
            <a:r>
              <a:rPr lang="en-US" sz="4500" dirty="0" smtClean="0"/>
              <a:t> </a:t>
            </a:r>
            <a:r>
              <a:rPr lang="en-US" sz="4500" dirty="0" err="1" smtClean="0"/>
              <a:t>Tarama</a:t>
            </a:r>
            <a:r>
              <a:rPr lang="en-US" sz="4500" dirty="0" smtClean="0"/>
              <a:t> </a:t>
            </a:r>
            <a:r>
              <a:rPr lang="en-US" sz="4500" dirty="0" err="1" smtClean="0"/>
              <a:t>Testleri</a:t>
            </a:r>
            <a:r>
              <a:rPr lang="en-US" sz="4500" dirty="0" smtClean="0"/>
              <a:t>, T.C. </a:t>
            </a:r>
            <a:r>
              <a:rPr lang="en-US" sz="4500" dirty="0" err="1" smtClean="0"/>
              <a:t>Sağlık</a:t>
            </a:r>
            <a:r>
              <a:rPr lang="en-US" sz="4500" dirty="0" smtClean="0"/>
              <a:t> </a:t>
            </a:r>
            <a:r>
              <a:rPr lang="en-US" sz="4500" dirty="0" err="1" smtClean="0"/>
              <a:t>Bakanlığı</a:t>
            </a:r>
            <a:r>
              <a:rPr lang="en-US" sz="4500" dirty="0" smtClean="0"/>
              <a:t>, </a:t>
            </a:r>
            <a:r>
              <a:rPr lang="en-US" sz="4500" dirty="0" err="1" smtClean="0"/>
              <a:t>Türkiye</a:t>
            </a:r>
            <a:r>
              <a:rPr lang="en-US" sz="4500" dirty="0" smtClean="0"/>
              <a:t> </a:t>
            </a:r>
            <a:r>
              <a:rPr lang="en-US" sz="4500" dirty="0" err="1" smtClean="0"/>
              <a:t>Halk</a:t>
            </a:r>
            <a:r>
              <a:rPr lang="en-US" sz="4500" dirty="0" smtClean="0"/>
              <a:t> </a:t>
            </a:r>
            <a:r>
              <a:rPr lang="en-US" sz="4500" dirty="0" err="1" smtClean="0"/>
              <a:t>Sağlığı</a:t>
            </a:r>
            <a:r>
              <a:rPr lang="en-US" sz="4500" dirty="0" smtClean="0"/>
              <a:t> </a:t>
            </a:r>
            <a:r>
              <a:rPr lang="en-US" sz="4500" dirty="0" err="1" smtClean="0"/>
              <a:t>Kurumu</a:t>
            </a:r>
            <a:r>
              <a:rPr lang="en-US" sz="4500" dirty="0" smtClean="0"/>
              <a:t>, Ankara-2015</a:t>
            </a:r>
          </a:p>
          <a:p>
            <a:pPr>
              <a:lnSpc>
                <a:spcPct val="90000"/>
              </a:lnSpc>
            </a:pPr>
            <a:endParaRPr lang="tr-TR" sz="4500" dirty="0" smtClean="0"/>
          </a:p>
          <a:p>
            <a:pPr>
              <a:lnSpc>
                <a:spcPct val="9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9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6221</TotalTime>
  <Words>4581</Words>
  <Application>Microsoft Office PowerPoint</Application>
  <PresentationFormat>Ekran Gösterisi (4:3)</PresentationFormat>
  <Paragraphs>924</Paragraphs>
  <Slides>95</Slides>
  <Notes>70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95</vt:i4>
      </vt:variant>
    </vt:vector>
  </HeadingPairs>
  <TitlesOfParts>
    <vt:vector size="99" baseType="lpstr">
      <vt:lpstr>Arial</vt:lpstr>
      <vt:lpstr>Calibri</vt:lpstr>
      <vt:lpstr>Wingdings</vt:lpstr>
      <vt:lpstr>Ofis Teması</vt:lpstr>
      <vt:lpstr>YENİDOĞAN  İZLEM VE MUAYENESİ</vt:lpstr>
      <vt:lpstr>AMAÇ</vt:lpstr>
      <vt:lpstr>HEDEFLER</vt:lpstr>
      <vt:lpstr>SUNUM PLANI</vt:lpstr>
      <vt:lpstr> TANIMLAR </vt:lpstr>
      <vt:lpstr>TANIMLAR</vt:lpstr>
      <vt:lpstr>TANIMLAR </vt:lpstr>
      <vt:lpstr>Yenidoğan Muayenesi</vt:lpstr>
      <vt:lpstr>MATERNAL ANAMNEZ</vt:lpstr>
      <vt:lpstr>Doğum Odası</vt:lpstr>
      <vt:lpstr>PowerPoint Sunusu</vt:lpstr>
      <vt:lpstr>PowerPoint Sunusu</vt:lpstr>
      <vt:lpstr>PowerPoint Sunusu</vt:lpstr>
      <vt:lpstr>YENİDOĞANDA K VİTAMİNİ UYGULAMASI</vt:lpstr>
      <vt:lpstr>TÜRKİYE’DE BULUNAN PREPARATLAR</vt:lpstr>
      <vt:lpstr>HEPATİT B AŞISI : </vt:lpstr>
      <vt:lpstr>Doğumda Göz bakımı ve Profilaksi Uygulaması</vt:lpstr>
      <vt:lpstr>Doğumda Göz bakımı ve Profilaksi Uygulaması</vt:lpstr>
      <vt:lpstr>Normal Yenidoğan Fizyolojik Özellikleri </vt:lpstr>
      <vt:lpstr>Normal Yenidoğan Fizyolojik Özellikleri </vt:lpstr>
      <vt:lpstr>Normal Yenidoğan Fizyolojik Özellikleri </vt:lpstr>
      <vt:lpstr>Normal Yenidoğan Fizyolojik Özellikleri </vt:lpstr>
      <vt:lpstr>Sağlam Çocuk İzlem Sıklığı</vt:lpstr>
      <vt:lpstr>İlk Hafta İçinde Yenidoğan İzlemi</vt:lpstr>
      <vt:lpstr>YENİDOĞAN BÜYÜME PARAMETRELERİ </vt:lpstr>
      <vt:lpstr>PowerPoint Sunusu</vt:lpstr>
      <vt:lpstr>PowerPoint Sunusu</vt:lpstr>
      <vt:lpstr>PowerPoint Sunusu</vt:lpstr>
      <vt:lpstr>PowerPoint Sunusu</vt:lpstr>
      <vt:lpstr>GÖRÜNÜM</vt:lpstr>
      <vt:lpstr>PowerPoint Sunusu</vt:lpstr>
      <vt:lpstr>DERİ  MUAYENESİ </vt:lpstr>
      <vt:lpstr>PREMATÜR BEBEKLERDE VAZOMOTOR DENGESİZLİK SONUCU NORMAL BULGULAR   </vt:lpstr>
      <vt:lpstr>YENİDOĞAN  BENİGN DÖKÜNTÜLERİ </vt:lpstr>
      <vt:lpstr>1. Eythema toxicum neonatorum (ETN),</vt:lpstr>
      <vt:lpstr>PowerPoint Sunusu</vt:lpstr>
      <vt:lpstr>PowerPoint Sunusu</vt:lpstr>
      <vt:lpstr>PowerPoint Sunusu</vt:lpstr>
      <vt:lpstr>PowerPoint Sunusu</vt:lpstr>
      <vt:lpstr> HARLEQUİN RENK DEĞİŞİKLİĞİ (PALYAÇO RENGİ): </vt:lpstr>
      <vt:lpstr>KAFA MUAYENESİ</vt:lpstr>
      <vt:lpstr>PowerPoint Sunusu</vt:lpstr>
      <vt:lpstr>SEFAL HEMATOM </vt:lpstr>
      <vt:lpstr>FONTANELLER</vt:lpstr>
      <vt:lpstr>YÜZ</vt:lpstr>
      <vt:lpstr>AĞIZ</vt:lpstr>
      <vt:lpstr>PowerPoint Sunusu</vt:lpstr>
      <vt:lpstr>KULAK  BURUN  BOĞAZ </vt:lpstr>
      <vt:lpstr>PowerPoint Sunusu</vt:lpstr>
      <vt:lpstr>PowerPoint Sunusu</vt:lpstr>
      <vt:lpstr>PowerPoint Sunusu</vt:lpstr>
      <vt:lpstr>PowerPoint Sunusu</vt:lpstr>
      <vt:lpstr>PowerPoint Sunusu</vt:lpstr>
      <vt:lpstr>GÖĞÜS – BOYUN  MUAYENESİ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KARDİOVASKÜLER  SİSTEM </vt:lpstr>
      <vt:lpstr>PowerPoint Sunusu</vt:lpstr>
      <vt:lpstr>PowerPoint Sunusu</vt:lpstr>
      <vt:lpstr>PowerPoint Sunusu</vt:lpstr>
      <vt:lpstr>EKSTREMİTELER</vt:lpstr>
      <vt:lpstr>KARIN MUAYENESİ</vt:lpstr>
      <vt:lpstr>PowerPoint Sunusu</vt:lpstr>
      <vt:lpstr>NÖROLOJİK MUAYENE </vt:lpstr>
      <vt:lpstr>PowerPoint Sunusu</vt:lpstr>
      <vt:lpstr>YENİ DOĞAN BEBEKTE REFLEKSLER</vt:lpstr>
      <vt:lpstr>PowerPoint Sunusu</vt:lpstr>
      <vt:lpstr>PowerPoint Sunusu</vt:lpstr>
      <vt:lpstr>GENİTAL  MUAYENE </vt:lpstr>
      <vt:lpstr>PowerPoint Sunusu</vt:lpstr>
      <vt:lpstr>OMURGA  MUAYENESİ</vt:lpstr>
      <vt:lpstr>KALÇA  MUAYENESİ</vt:lpstr>
      <vt:lpstr>PowerPoint Sunusu</vt:lpstr>
      <vt:lpstr>PowerPoint Sunusu</vt:lpstr>
      <vt:lpstr>Gelişimsel Kalça Displazisi</vt:lpstr>
      <vt:lpstr>YENİDOĞAN TARAMALARI</vt:lpstr>
      <vt:lpstr>PowerPoint Sunusu</vt:lpstr>
      <vt:lpstr>PowerPoint Sunusu</vt:lpstr>
      <vt:lpstr>PowerPoint Sunusu</vt:lpstr>
      <vt:lpstr>PowerPoint Sunusu</vt:lpstr>
      <vt:lpstr>Anne veya Bakım Verene Danışmanlık</vt:lpstr>
      <vt:lpstr>Anne Sütü ve Emzirme</vt:lpstr>
      <vt:lpstr>D vitamini</vt:lpstr>
      <vt:lpstr>Yenidoğan Sarılığı</vt:lpstr>
      <vt:lpstr>PowerPoint Sunusu</vt:lpstr>
      <vt:lpstr>Yenidoğan Sarılığı Nedenleri</vt:lpstr>
      <vt:lpstr>Yenidoğanlarda Ciddi Hiperbiluribinemi Risk Faktörleri</vt:lpstr>
      <vt:lpstr>PowerPoint Sunusu</vt:lpstr>
      <vt:lpstr>PowerPoint Sunusu</vt:lpstr>
      <vt:lpstr>PowerPoint Sunusu</vt:lpstr>
      <vt:lpstr>KAYNAKLAR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YENİDOĞAN BAKIMI VE SAĞLAM ÇOCUK İZLEMİ</dc:title>
  <dc:creator>hakan adas</dc:creator>
  <cp:lastModifiedBy>Lenovo</cp:lastModifiedBy>
  <cp:revision>170</cp:revision>
  <dcterms:created xsi:type="dcterms:W3CDTF">2018-10-02T17:36:06Z</dcterms:created>
  <dcterms:modified xsi:type="dcterms:W3CDTF">2022-12-13T08:21:00Z</dcterms:modified>
</cp:coreProperties>
</file>