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7" r:id="rId2"/>
    <p:sldId id="256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309" r:id="rId31"/>
    <p:sldId id="310" r:id="rId32"/>
    <p:sldId id="311" r:id="rId33"/>
    <p:sldId id="312" r:id="rId34"/>
    <p:sldId id="287" r:id="rId35"/>
    <p:sldId id="313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308" r:id="rId44"/>
    <p:sldId id="314" r:id="rId45"/>
    <p:sldId id="315" r:id="rId46"/>
    <p:sldId id="316" r:id="rId47"/>
    <p:sldId id="317" r:id="rId48"/>
    <p:sldId id="295" r:id="rId49"/>
    <p:sldId id="318" r:id="rId50"/>
    <p:sldId id="297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06" r:id="rId60"/>
    <p:sldId id="307" r:id="rId6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78" autoAdjust="0"/>
  </p:normalViewPr>
  <p:slideViewPr>
    <p:cSldViewPr>
      <p:cViewPr varScale="1">
        <p:scale>
          <a:sx n="97" d="100"/>
          <a:sy n="97" d="100"/>
        </p:scale>
        <p:origin x="-20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995CD-27C9-4E90-ADAA-7E941C0A78AB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FE9CB-7A4F-4C44-88B0-11F040CF02A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nedparenthood.org/learn/birth-control/fertility-awareness/whats-temperature-method-fams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plannedparenthood.org/learn/birth-control/fertility-awareness/whats-calendar-method-fams" TargetMode="External"/><Relationship Id="rId4" Type="http://schemas.openxmlformats.org/officeDocument/2006/relationships/hyperlink" Target="https://www.plannedparenthood.org/learn/birth-control/fertility-awareness/whats-cervical-mucus-method-fams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(</a:t>
            </a:r>
            <a:r>
              <a:rPr lang="tr-TR" dirty="0" err="1" smtClean="0"/>
              <a:t>fertility</a:t>
            </a:r>
            <a:r>
              <a:rPr lang="tr-TR" dirty="0" smtClean="0"/>
              <a:t> </a:t>
            </a:r>
            <a:r>
              <a:rPr lang="tr-TR" dirty="0" err="1" smtClean="0"/>
              <a:t>awareness</a:t>
            </a:r>
            <a:r>
              <a:rPr lang="tr-TR" dirty="0" smtClean="0"/>
              <a:t>-</a:t>
            </a:r>
            <a:r>
              <a:rPr lang="tr-TR" dirty="0" err="1" smtClean="0"/>
              <a:t>based</a:t>
            </a:r>
            <a:r>
              <a:rPr lang="tr-TR" dirty="0" smtClean="0"/>
              <a:t>) yöntemleri</a:t>
            </a:r>
          </a:p>
          <a:p>
            <a:pPr>
              <a:buNone/>
            </a:pPr>
            <a:r>
              <a:rPr lang="tr-TR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Sıcaklık Yöntemi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: Yatmadan önce her gün sabah sıcaklığını alırsınız.</a:t>
            </a:r>
          </a:p>
          <a:p>
            <a:r>
              <a:rPr lang="tr-TR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Servikal</a:t>
            </a:r>
            <a:r>
              <a:rPr lang="tr-TR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 Mukus Yöntemi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: 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servikal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mukusunuzu (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vajinal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akıntı) her gün kontrol edersiniz .</a:t>
            </a:r>
          </a:p>
          <a:p>
            <a:r>
              <a:rPr lang="tr-TR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Takvim Yöntemi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: adet döngünüzü bir takvimde grafiğe eklersiniz.</a:t>
            </a:r>
          </a:p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 yöntemlerin üçünü de birleştirmek en etkili yöntemdir. Birlikte kullanıldığında,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semptotermal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yöntem denir.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FE9CB-7A4F-4C44-88B0-11F040CF02AA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 adet döngüsünde cinsel ilişkinin gebe kalmasına neden olabileceği süreye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fertile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</a:t>
            </a:r>
            <a:r>
              <a:rPr lang="tr-T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denir</a:t>
            </a: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Keulers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M. J., Hamilton, C. J. C. M.,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Franx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A., Evers, J. L. H., &amp; Bots, R. S. G. M. (2007). 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length of the fertile window is associated with the chance of spontaneously conceiving an ongoing pregnancy in </a:t>
            </a:r>
            <a:r>
              <a:rPr lang="en-US" sz="1200" b="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subfertile</a:t>
            </a:r>
            <a:r>
              <a:rPr lang="en-US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couples. Human Reproduction, 22(6), 1652–1656</a:t>
            </a:r>
            <a:r>
              <a:rPr lang="tr-TR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AFE9CB-7A4F-4C44-88B0-11F040CF02AA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B9A4F-440B-4319-A319-82EE1280F02D}" type="datetimeFigureOut">
              <a:rPr lang="tr-TR" smtClean="0"/>
              <a:t>25 Ocak 2020 Cumartesi25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1A92F-FD49-49CA-9FA0-0C32624C893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makale kontrasepti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67750"/>
            <a:ext cx="9144000" cy="4322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Özellikle, </a:t>
            </a:r>
            <a:r>
              <a:rPr lang="tr-TR" dirty="0" err="1"/>
              <a:t>hormonal</a:t>
            </a:r>
            <a:r>
              <a:rPr lang="tr-TR" dirty="0"/>
              <a:t> </a:t>
            </a:r>
            <a:r>
              <a:rPr lang="tr-TR" dirty="0" err="1"/>
              <a:t>kontrasepsiyon</a:t>
            </a:r>
            <a:r>
              <a:rPr lang="tr-TR" dirty="0"/>
              <a:t> kullanan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kadınların </a:t>
            </a:r>
            <a:r>
              <a:rPr lang="tr-TR" dirty="0"/>
              <a:t>gebelik </a:t>
            </a:r>
            <a:r>
              <a:rPr lang="tr-TR" dirty="0" smtClean="0"/>
              <a:t>olasılığını, </a:t>
            </a:r>
            <a:r>
              <a:rPr lang="tr-TR" dirty="0" err="1"/>
              <a:t>kontrasepsiyon</a:t>
            </a:r>
            <a:r>
              <a:rPr lang="tr-TR" dirty="0"/>
              <a:t> </a:t>
            </a:r>
            <a:r>
              <a:rPr lang="tr-TR" dirty="0" smtClean="0"/>
              <a:t>için</a:t>
            </a:r>
          </a:p>
          <a:p>
            <a:pPr>
              <a:buNone/>
            </a:pPr>
            <a:r>
              <a:rPr lang="tr-TR" dirty="0" smtClean="0"/>
              <a:t>FAB </a:t>
            </a:r>
            <a:r>
              <a:rPr lang="tr-TR" dirty="0"/>
              <a:t>yöntemi kullanan kadınlarla karşılaştırmayı </a:t>
            </a:r>
          </a:p>
          <a:p>
            <a:pPr>
              <a:buNone/>
            </a:pPr>
            <a:r>
              <a:rPr lang="tr-TR" dirty="0" smtClean="0"/>
              <a:t>amaçladık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Özellikle, doğurganlık izleme aracı/uygulaması</a:t>
            </a:r>
          </a:p>
          <a:p>
            <a:pPr>
              <a:buNone/>
            </a:pP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Cycles</a:t>
            </a:r>
            <a:r>
              <a:rPr lang="tr-TR" dirty="0" smtClean="0"/>
              <a:t> kullanıcılarının verilerini analiz</a:t>
            </a:r>
          </a:p>
          <a:p>
            <a:pPr>
              <a:buNone/>
            </a:pPr>
            <a:r>
              <a:rPr lang="tr-TR" dirty="0"/>
              <a:t>e</a:t>
            </a:r>
            <a:r>
              <a:rPr lang="tr-TR" dirty="0" smtClean="0"/>
              <a:t>ttik.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/>
              <a:t>Bu tür kullanıcı verilerini </a:t>
            </a:r>
            <a:r>
              <a:rPr lang="tr-TR" dirty="0" err="1"/>
              <a:t>prospektif</a:t>
            </a:r>
            <a:r>
              <a:rPr lang="tr-TR" dirty="0"/>
              <a:t> olarak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incelemenin </a:t>
            </a:r>
            <a:r>
              <a:rPr lang="tr-TR" dirty="0"/>
              <a:t>en büyük avantajı, klinik </a:t>
            </a:r>
          </a:p>
          <a:p>
            <a:pPr>
              <a:buNone/>
            </a:pPr>
            <a:r>
              <a:rPr lang="tr-TR" dirty="0" smtClean="0"/>
              <a:t>ortamlardan kaynaklanan </a:t>
            </a:r>
            <a:r>
              <a:rPr lang="tr-TR" dirty="0"/>
              <a:t>potansiyel </a:t>
            </a:r>
            <a:endParaRPr lang="tr-TR" dirty="0" smtClean="0"/>
          </a:p>
          <a:p>
            <a:pPr>
              <a:buNone/>
            </a:pPr>
            <a:r>
              <a:rPr lang="tr-TR" dirty="0"/>
              <a:t>ö</a:t>
            </a:r>
            <a:r>
              <a:rPr lang="tr-TR" dirty="0" smtClean="0"/>
              <a:t>nyargılardan/</a:t>
            </a:r>
            <a:r>
              <a:rPr lang="tr-TR" dirty="0" err="1" smtClean="0"/>
              <a:t>biaslardan</a:t>
            </a:r>
            <a:r>
              <a:rPr lang="tr-TR" dirty="0" smtClean="0"/>
              <a:t> </a:t>
            </a:r>
            <a:r>
              <a:rPr lang="tr-TR" dirty="0"/>
              <a:t>bağımsız olarak,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kadınların gerçek yaşam </a:t>
            </a:r>
            <a:r>
              <a:rPr lang="tr-TR" dirty="0"/>
              <a:t>ortamında üreme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davranışları </a:t>
            </a:r>
            <a:r>
              <a:rPr lang="tr-TR" dirty="0"/>
              <a:t>hakkında </a:t>
            </a:r>
            <a:r>
              <a:rPr lang="tr-TR" dirty="0" smtClean="0"/>
              <a:t>fikir </a:t>
            </a:r>
            <a:r>
              <a:rPr lang="tr-TR" dirty="0"/>
              <a:t>edinme fırsatı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sunmasıdır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Metodlar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>
                <a:solidFill>
                  <a:schemeClr val="tx2"/>
                </a:solidFill>
              </a:rPr>
              <a:t>Dijital </a:t>
            </a:r>
            <a:r>
              <a:rPr lang="tr-TR" dirty="0" err="1" smtClean="0">
                <a:solidFill>
                  <a:schemeClr val="tx2"/>
                </a:solidFill>
              </a:rPr>
              <a:t>fertilite</a:t>
            </a:r>
            <a:r>
              <a:rPr lang="tr-TR" dirty="0" smtClean="0">
                <a:solidFill>
                  <a:schemeClr val="tx2"/>
                </a:solidFill>
              </a:rPr>
              <a:t> monitörü</a:t>
            </a:r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çalışma, mobil uygulama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Cycles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kullanıcıları </a:t>
            </a:r>
            <a:r>
              <a:rPr lang="tr-TR" dirty="0"/>
              <a:t>arasında </a:t>
            </a:r>
            <a:r>
              <a:rPr lang="tr-TR" dirty="0" smtClean="0"/>
              <a:t>gerçekleştirilmiştir.</a:t>
            </a:r>
          </a:p>
          <a:p>
            <a:pPr>
              <a:buNone/>
            </a:pPr>
            <a:r>
              <a:rPr lang="tr-TR" dirty="0"/>
              <a:t>(</a:t>
            </a:r>
            <a:r>
              <a:rPr lang="tr-TR" dirty="0" err="1"/>
              <a:t>NaturalCycles</a:t>
            </a:r>
            <a:r>
              <a:rPr lang="tr-TR" dirty="0"/>
              <a:t> </a:t>
            </a:r>
            <a:r>
              <a:rPr lang="tr-TR" dirty="0" err="1"/>
              <a:t>Nordic</a:t>
            </a:r>
            <a:r>
              <a:rPr lang="tr-TR" dirty="0" smtClean="0"/>
              <a:t>,</a:t>
            </a:r>
            <a:r>
              <a:rPr lang="tr-TR" dirty="0"/>
              <a:t> Stockholm, </a:t>
            </a:r>
            <a:r>
              <a:rPr lang="tr-TR" dirty="0" err="1"/>
              <a:t>Sweden</a:t>
            </a:r>
            <a:r>
              <a:rPr lang="tr-TR" dirty="0" smtClean="0"/>
              <a:t>).</a:t>
            </a:r>
          </a:p>
          <a:p>
            <a:pPr>
              <a:buNone/>
            </a:pPr>
            <a:endParaRPr lang="tr-TR" dirty="0">
              <a:solidFill>
                <a:schemeClr val="tx2"/>
              </a:solidFill>
            </a:endParaRPr>
          </a:p>
          <a:p>
            <a:r>
              <a:rPr lang="tr-TR" dirty="0" smtClean="0"/>
              <a:t>Uygulama; </a:t>
            </a:r>
            <a:r>
              <a:rPr lang="tr-TR" dirty="0"/>
              <a:t>bazal vücut sıcaklığı kayıtları ve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menstruasyon</a:t>
            </a:r>
            <a:r>
              <a:rPr lang="tr-TR" dirty="0" smtClean="0"/>
              <a:t> </a:t>
            </a:r>
            <a:r>
              <a:rPr lang="tr-TR" dirty="0"/>
              <a:t>tarihleri ​​kullanıcı girişi gerektirir.</a:t>
            </a:r>
          </a:p>
          <a:p>
            <a:pPr>
              <a:buNone/>
            </a:pPr>
            <a:endParaRPr lang="tr-TR" dirty="0" smtClean="0">
              <a:solidFill>
                <a:schemeClr val="tx2"/>
              </a:solidFill>
            </a:endParaRPr>
          </a:p>
          <a:p>
            <a:endParaRPr lang="tr-T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r>
              <a:rPr lang="tr-TR" dirty="0"/>
              <a:t>İsteğe bağlı olarak, kullanıcılar ayrıca idrarda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luteinize</a:t>
            </a:r>
            <a:r>
              <a:rPr lang="tr-TR" dirty="0" smtClean="0"/>
              <a:t> </a:t>
            </a:r>
            <a:r>
              <a:rPr lang="tr-TR" dirty="0"/>
              <a:t>edici hormon (LH) test sonuçlarını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girebilir</a:t>
            </a:r>
            <a:r>
              <a:rPr lang="tr-TR" dirty="0"/>
              <a:t>.</a:t>
            </a:r>
          </a:p>
          <a:p>
            <a:endParaRPr lang="tr-TR" dirty="0" smtClean="0"/>
          </a:p>
          <a:p>
            <a:r>
              <a:rPr lang="tr-TR" dirty="0" smtClean="0"/>
              <a:t>Doğurganlıkla </a:t>
            </a:r>
            <a:r>
              <a:rPr lang="tr-TR" dirty="0"/>
              <a:t>ilgili veriler akıllı telefonlar,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tabletler </a:t>
            </a:r>
            <a:r>
              <a:rPr lang="tr-TR" dirty="0"/>
              <a:t>veya dizüstü bilgisayarlar gibi cihazlara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girilir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Altta yatan temel </a:t>
            </a:r>
            <a:r>
              <a:rPr lang="tr-TR" dirty="0"/>
              <a:t>teknoloji, o gün tahmin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edilen </a:t>
            </a:r>
            <a:r>
              <a:rPr lang="tr-TR" dirty="0"/>
              <a:t>gebe </a:t>
            </a:r>
            <a:r>
              <a:rPr lang="tr-TR" dirty="0" smtClean="0"/>
              <a:t>kalma </a:t>
            </a:r>
            <a:r>
              <a:rPr lang="tr-TR" dirty="0"/>
              <a:t>olasılığına bağlı olarak her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gün </a:t>
            </a:r>
            <a:r>
              <a:rPr lang="tr-TR" dirty="0"/>
              <a:t>için </a:t>
            </a:r>
            <a:r>
              <a:rPr lang="tr-TR" dirty="0" smtClean="0"/>
              <a:t>doğurganlık </a:t>
            </a:r>
            <a:r>
              <a:rPr lang="tr-TR" dirty="0"/>
              <a:t>durumunu hesaplayan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istatistiksel bir </a:t>
            </a:r>
            <a:r>
              <a:rPr lang="tr-TR" dirty="0"/>
              <a:t>algoritmadır.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525963"/>
          </a:xfrm>
        </p:spPr>
        <p:txBody>
          <a:bodyPr/>
          <a:lstStyle/>
          <a:p>
            <a:r>
              <a:rPr lang="tr-TR" dirty="0" smtClean="0"/>
              <a:t>Tepe doğurganlık normalde tahmini </a:t>
            </a:r>
          </a:p>
          <a:p>
            <a:pPr>
              <a:buNone/>
            </a:pPr>
            <a:r>
              <a:rPr lang="tr-TR" dirty="0" err="1" smtClean="0"/>
              <a:t>ovulasyondan</a:t>
            </a:r>
            <a:r>
              <a:rPr lang="tr-TR" dirty="0" smtClean="0"/>
              <a:t> önceki gün olarak bilinir ve</a:t>
            </a:r>
          </a:p>
          <a:p>
            <a:pPr>
              <a:buNone/>
            </a:pPr>
            <a:r>
              <a:rPr lang="tr-TR" dirty="0" smtClean="0"/>
              <a:t>doğurganlığın gösterildiği diğer günler, bu günün</a:t>
            </a:r>
          </a:p>
          <a:p>
            <a:pPr>
              <a:buNone/>
            </a:pPr>
            <a:r>
              <a:rPr lang="tr-TR" dirty="0" smtClean="0"/>
              <a:t>hemen önceki günlerin yanı sıra </a:t>
            </a:r>
            <a:r>
              <a:rPr lang="tr-TR" dirty="0" err="1" smtClean="0"/>
              <a:t>ovulasyon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gününün kendisiyle ilişkili verimli pencereye(</a:t>
            </a:r>
            <a:r>
              <a:rPr lang="tr-TR" dirty="0" err="1" smtClean="0"/>
              <a:t>fertil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err="1" smtClean="0"/>
              <a:t>window</a:t>
            </a:r>
            <a:r>
              <a:rPr lang="tr-TR" dirty="0" smtClean="0"/>
              <a:t>)* aittir.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187624" y="5733256"/>
            <a:ext cx="72008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  <a:p>
            <a:r>
              <a:rPr lang="tr-TR" sz="1100" dirty="0" smtClean="0">
                <a:solidFill>
                  <a:schemeClr val="accent1"/>
                </a:solidFill>
              </a:rPr>
              <a:t>(*</a:t>
            </a:r>
            <a:r>
              <a:rPr lang="en-US" sz="1100" i="1" dirty="0" err="1" smtClean="0">
                <a:solidFill>
                  <a:schemeClr val="accent1"/>
                </a:solidFill>
              </a:rPr>
              <a:t>Keulers</a:t>
            </a:r>
            <a:r>
              <a:rPr lang="en-US" sz="1100" i="1" dirty="0">
                <a:solidFill>
                  <a:schemeClr val="accent1"/>
                </a:solidFill>
              </a:rPr>
              <a:t>, M. J., Hamilton, C. J. C. M., </a:t>
            </a:r>
            <a:r>
              <a:rPr lang="en-US" sz="1100" i="1" dirty="0" err="1">
                <a:solidFill>
                  <a:schemeClr val="accent1"/>
                </a:solidFill>
              </a:rPr>
              <a:t>Franx</a:t>
            </a:r>
            <a:r>
              <a:rPr lang="en-US" sz="1100" i="1" dirty="0">
                <a:solidFill>
                  <a:schemeClr val="accent1"/>
                </a:solidFill>
              </a:rPr>
              <a:t>, A., Evers, J. L. H., &amp; Bots, R. S. G. M. (2007). The length of the fertile window is associated with the chance of spontaneously conceiving an ongoing pregnancy in </a:t>
            </a:r>
            <a:r>
              <a:rPr lang="en-US" sz="1100" i="1" dirty="0" err="1">
                <a:solidFill>
                  <a:schemeClr val="accent1"/>
                </a:solidFill>
              </a:rPr>
              <a:t>subfertile</a:t>
            </a:r>
            <a:r>
              <a:rPr lang="en-US" sz="1100" i="1" dirty="0">
                <a:solidFill>
                  <a:schemeClr val="accent1"/>
                </a:solidFill>
              </a:rPr>
              <a:t> couples. Human Reproduction, 22(6), 1652–1656</a:t>
            </a:r>
            <a:r>
              <a:rPr lang="tr-TR" sz="1100" i="1" dirty="0">
                <a:solidFill>
                  <a:schemeClr val="accent1"/>
                </a:solidFill>
              </a:rPr>
              <a:t>)</a:t>
            </a:r>
            <a:endParaRPr lang="tr-TR" sz="11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Algoritma, </a:t>
            </a:r>
            <a:r>
              <a:rPr lang="tr-TR" dirty="0" err="1" smtClean="0"/>
              <a:t>ovulasyon</a:t>
            </a:r>
            <a:r>
              <a:rPr lang="tr-TR" dirty="0" smtClean="0"/>
              <a:t> gününü, ultrason gibi </a:t>
            </a:r>
          </a:p>
          <a:p>
            <a:pPr>
              <a:buNone/>
            </a:pPr>
            <a:r>
              <a:rPr lang="tr-TR" dirty="0" err="1" smtClean="0"/>
              <a:t>ovulasyon</a:t>
            </a:r>
            <a:r>
              <a:rPr lang="tr-TR" dirty="0" smtClean="0"/>
              <a:t> tespiti klinik yöntemleriyle </a:t>
            </a:r>
          </a:p>
          <a:p>
            <a:pPr>
              <a:buNone/>
            </a:pPr>
            <a:r>
              <a:rPr lang="tr-TR" dirty="0" smtClean="0"/>
              <a:t>karşılaştırılabilir bir hassasiyetle tanımlayabilir</a:t>
            </a:r>
          </a:p>
          <a:p>
            <a:endParaRPr lang="tr-TR" dirty="0" smtClean="0"/>
          </a:p>
          <a:p>
            <a:r>
              <a:rPr lang="tr-TR" dirty="0" err="1" smtClean="0"/>
              <a:t>Ovulasyon</a:t>
            </a:r>
            <a:r>
              <a:rPr lang="tr-TR" dirty="0" smtClean="0"/>
              <a:t> gününe </a:t>
            </a:r>
            <a:r>
              <a:rPr lang="tr-TR" dirty="0"/>
              <a:t>ek olarak, algoritma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aşağıdaki </a:t>
            </a:r>
            <a:r>
              <a:rPr lang="tr-TR" dirty="0"/>
              <a:t>değişkenleri ve </a:t>
            </a:r>
            <a:r>
              <a:rPr lang="tr-TR" dirty="0" smtClean="0"/>
              <a:t>onların belirsizliklerini </a:t>
            </a:r>
          </a:p>
          <a:p>
            <a:pPr>
              <a:buNone/>
            </a:pPr>
            <a:r>
              <a:rPr lang="tr-TR" dirty="0" smtClean="0"/>
              <a:t>hesaplar</a:t>
            </a:r>
            <a:r>
              <a:rPr lang="tr-TR" dirty="0"/>
              <a:t>:  </a:t>
            </a:r>
            <a:r>
              <a:rPr lang="tr-TR" dirty="0" err="1" smtClean="0"/>
              <a:t>luteal</a:t>
            </a:r>
            <a:r>
              <a:rPr lang="tr-TR" dirty="0" smtClean="0"/>
              <a:t> </a:t>
            </a:r>
            <a:r>
              <a:rPr lang="tr-TR" dirty="0"/>
              <a:t>faz uzunluğu, </a:t>
            </a:r>
            <a:r>
              <a:rPr lang="tr-TR" dirty="0" err="1"/>
              <a:t>foliküler</a:t>
            </a:r>
            <a:r>
              <a:rPr lang="tr-TR" dirty="0"/>
              <a:t> faz uzunluğu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ve </a:t>
            </a:r>
            <a:r>
              <a:rPr lang="tr-TR" dirty="0" err="1" smtClean="0"/>
              <a:t>siklus</a:t>
            </a:r>
            <a:r>
              <a:rPr lang="tr-TR" dirty="0" smtClean="0"/>
              <a:t> uzunluğu </a:t>
            </a:r>
            <a:r>
              <a:rPr lang="tr-TR" dirty="0"/>
              <a:t>ve farklı fazlar sırasında  </a:t>
            </a:r>
            <a:r>
              <a:rPr lang="tr-TR" dirty="0" smtClean="0"/>
              <a:t>ortalama </a:t>
            </a:r>
          </a:p>
          <a:p>
            <a:pPr>
              <a:buNone/>
            </a:pPr>
            <a:r>
              <a:rPr lang="tr-TR" dirty="0" smtClean="0"/>
              <a:t>vücut sıcaklığı</a:t>
            </a:r>
            <a:r>
              <a:rPr lang="tr-TR" dirty="0"/>
              <a:t>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tr-TR" dirty="0"/>
              <a:t>Bu uygulama aynı zamanda </a:t>
            </a:r>
            <a:r>
              <a:rPr lang="tr-TR" dirty="0" err="1" smtClean="0"/>
              <a:t>anovulatuar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siklusların</a:t>
            </a:r>
            <a:r>
              <a:rPr lang="tr-TR" dirty="0" smtClean="0"/>
              <a:t> oranını da </a:t>
            </a:r>
            <a:r>
              <a:rPr lang="tr-TR" dirty="0"/>
              <a:t>hesaplar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Kadınlar profil ayarlarında, hamileliği önlemek </a:t>
            </a:r>
          </a:p>
          <a:p>
            <a:pPr>
              <a:buNone/>
            </a:pPr>
            <a:r>
              <a:rPr lang="tr-TR" dirty="0" smtClean="0"/>
              <a:t>veya planlamak için uygulamayı kullanıp </a:t>
            </a:r>
          </a:p>
          <a:p>
            <a:pPr>
              <a:buNone/>
            </a:pPr>
            <a:r>
              <a:rPr lang="tr-TR" dirty="0" smtClean="0"/>
              <a:t>kullanmadıklarını belirtirler.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2016 yılında yapılan bir araştırma, </a:t>
            </a:r>
            <a:r>
              <a:rPr lang="tr-TR" dirty="0" err="1"/>
              <a:t>Natural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Cycles</a:t>
            </a:r>
            <a:r>
              <a:rPr lang="tr-TR" dirty="0" smtClean="0"/>
              <a:t> </a:t>
            </a:r>
            <a:r>
              <a:rPr lang="tr-TR" dirty="0"/>
              <a:t>uygulamasının </a:t>
            </a:r>
            <a:r>
              <a:rPr lang="tr-TR" dirty="0" err="1"/>
              <a:t>kontraseptif</a:t>
            </a:r>
            <a:r>
              <a:rPr lang="tr-TR" dirty="0"/>
              <a:t> olarak </a:t>
            </a:r>
          </a:p>
          <a:p>
            <a:pPr>
              <a:buNone/>
            </a:pPr>
            <a:r>
              <a:rPr lang="tr-TR" dirty="0" smtClean="0"/>
              <a:t>kullanıldığında </a:t>
            </a:r>
            <a:r>
              <a:rPr lang="tr-TR" dirty="0"/>
              <a:t>tipik kullanım başarısızlık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oranının </a:t>
            </a:r>
            <a:r>
              <a:rPr lang="tr-TR" dirty="0"/>
              <a:t>100 kadın yılda 7,0 gebelik olduğunu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göstermiştir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Doğum kontrol yöntemlerinin doğurganlık üzerine kısa ve uzun vadeli etkisi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chemeClr val="tx2"/>
                </a:solidFill>
              </a:rPr>
              <a:t>Arş. Gör. </a:t>
            </a:r>
            <a:r>
              <a:rPr lang="tr-TR" dirty="0" err="1" smtClean="0">
                <a:solidFill>
                  <a:schemeClr val="tx2"/>
                </a:solidFill>
              </a:rPr>
              <a:t>Dr.Mahmut</a:t>
            </a:r>
            <a:r>
              <a:rPr lang="tr-TR" dirty="0" smtClean="0">
                <a:solidFill>
                  <a:schemeClr val="tx2"/>
                </a:solidFill>
              </a:rPr>
              <a:t> ÖZAYDIN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KTÜ Tıp Fakültesi 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Aile Hekimliği Anabilim Dalı 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28.01.2020</a:t>
            </a:r>
            <a:endParaRPr lang="tr-T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Algoritma aynı kadından önceden kaydedilmiş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siklusları</a:t>
            </a:r>
            <a:r>
              <a:rPr lang="tr-TR" dirty="0" smtClean="0"/>
              <a:t> </a:t>
            </a:r>
            <a:r>
              <a:rPr lang="tr-TR" dirty="0"/>
              <a:t>kullanarak </a:t>
            </a:r>
            <a:r>
              <a:rPr lang="tr-TR" dirty="0" smtClean="0"/>
              <a:t>tahminlerini geliştirir ve</a:t>
            </a:r>
          </a:p>
          <a:p>
            <a:pPr>
              <a:buNone/>
            </a:pPr>
            <a:r>
              <a:rPr lang="tr-TR" dirty="0" smtClean="0"/>
              <a:t>beş </a:t>
            </a:r>
            <a:r>
              <a:rPr lang="tr-TR" dirty="0" err="1"/>
              <a:t>siklusa</a:t>
            </a:r>
            <a:r>
              <a:rPr lang="tr-TR" dirty="0"/>
              <a:t> kadar </a:t>
            </a:r>
            <a:r>
              <a:rPr lang="tr-TR" dirty="0" smtClean="0"/>
              <a:t>önceden </a:t>
            </a:r>
            <a:r>
              <a:rPr lang="tr-TR" dirty="0" err="1" smtClean="0"/>
              <a:t>menstrüasyon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günleri,</a:t>
            </a:r>
            <a:r>
              <a:rPr lang="tr-TR" dirty="0"/>
              <a:t> </a:t>
            </a:r>
            <a:r>
              <a:rPr lang="tr-TR" dirty="0" err="1" smtClean="0"/>
              <a:t>ovulasyon</a:t>
            </a:r>
            <a:r>
              <a:rPr lang="tr-TR" dirty="0" smtClean="0"/>
              <a:t> </a:t>
            </a:r>
            <a:r>
              <a:rPr lang="tr-TR" dirty="0"/>
              <a:t>ve doğurganlık durumu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hakkında tahminler </a:t>
            </a:r>
            <a:r>
              <a:rPr lang="tr-TR" dirty="0"/>
              <a:t>sağlayabilir.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Menstrüasyon</a:t>
            </a:r>
            <a:r>
              <a:rPr lang="tr-TR" dirty="0"/>
              <a:t>, bazal vücut ısısı ve LH test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sonuçlarına </a:t>
            </a:r>
            <a:r>
              <a:rPr lang="tr-TR" dirty="0"/>
              <a:t>ek olarak, kullanıcı </a:t>
            </a:r>
            <a:r>
              <a:rPr lang="tr-TR" dirty="0" smtClean="0"/>
              <a:t>kişisel notların </a:t>
            </a:r>
          </a:p>
          <a:p>
            <a:pPr>
              <a:buNone/>
            </a:pPr>
            <a:r>
              <a:rPr lang="tr-TR" dirty="0" err="1" smtClean="0"/>
              <a:t>yanısıra</a:t>
            </a:r>
            <a:r>
              <a:rPr lang="tr-TR" dirty="0" smtClean="0"/>
              <a:t> </a:t>
            </a:r>
            <a:r>
              <a:rPr lang="tr-TR" dirty="0" smtClean="0"/>
              <a:t>hamilelik </a:t>
            </a:r>
            <a:r>
              <a:rPr lang="tr-TR" dirty="0"/>
              <a:t>testi </a:t>
            </a:r>
            <a:r>
              <a:rPr lang="tr-TR" dirty="0" smtClean="0"/>
              <a:t>sonuçları </a:t>
            </a:r>
            <a:r>
              <a:rPr lang="tr-TR" dirty="0"/>
              <a:t>ve cinsel </a:t>
            </a:r>
            <a:endParaRPr lang="tr-TR" dirty="0" smtClean="0"/>
          </a:p>
          <a:p>
            <a:pPr>
              <a:buNone/>
            </a:pPr>
            <a:r>
              <a:rPr lang="tr-TR" dirty="0"/>
              <a:t>a</a:t>
            </a:r>
            <a:r>
              <a:rPr lang="tr-TR" dirty="0" smtClean="0"/>
              <a:t>ktivite hakkında </a:t>
            </a:r>
            <a:r>
              <a:rPr lang="tr-TR" dirty="0"/>
              <a:t>bilgi </a:t>
            </a:r>
            <a:r>
              <a:rPr lang="tr-TR" dirty="0" smtClean="0"/>
              <a:t>girebilir.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Veriler olası bir gebeliği gösteriyorsa, </a:t>
            </a:r>
          </a:p>
          <a:p>
            <a:pPr>
              <a:buNone/>
            </a:pPr>
            <a:r>
              <a:rPr lang="tr-TR" dirty="0" smtClean="0"/>
              <a:t>kullanıcının gebelik testi yapması ve sonuçları </a:t>
            </a:r>
          </a:p>
          <a:p>
            <a:pPr>
              <a:buNone/>
            </a:pPr>
            <a:r>
              <a:rPr lang="tr-TR" dirty="0" smtClean="0"/>
              <a:t>uygulamaya kaydetmesi önerilir.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Çalışma tasarımı</a:t>
            </a:r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err="1"/>
              <a:t>prospektif</a:t>
            </a:r>
            <a:r>
              <a:rPr lang="tr-TR" dirty="0"/>
              <a:t> gözlemsel analiz 20 yaş ve üstü,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çoğunluğu </a:t>
            </a:r>
            <a:r>
              <a:rPr lang="tr-TR" dirty="0"/>
              <a:t>(% 90) İsveçli uluslararası </a:t>
            </a:r>
            <a:r>
              <a:rPr lang="tr-TR" dirty="0" smtClean="0"/>
              <a:t>kitleden</a:t>
            </a:r>
          </a:p>
          <a:p>
            <a:pPr>
              <a:buNone/>
            </a:pPr>
            <a:r>
              <a:rPr lang="tr-TR" dirty="0" smtClean="0"/>
              <a:t>kadınları inceledi.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Katılımcıların genel </a:t>
            </a:r>
            <a:r>
              <a:rPr lang="tr-TR" dirty="0" err="1"/>
              <a:t>sosyodemografik</a:t>
            </a:r>
            <a:r>
              <a:rPr lang="tr-TR" dirty="0"/>
              <a:t> özellikleri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Tablo </a:t>
            </a:r>
            <a:r>
              <a:rPr lang="tr-TR" dirty="0"/>
              <a:t>1'de </a:t>
            </a:r>
            <a:r>
              <a:rPr lang="tr-TR" dirty="0" smtClean="0"/>
              <a:t>sunulmuştur</a:t>
            </a:r>
          </a:p>
          <a:p>
            <a:pPr>
              <a:buNone/>
            </a:pPr>
            <a:endParaRPr lang="tr-TR" dirty="0"/>
          </a:p>
          <a:p>
            <a:r>
              <a:rPr lang="tr-TR" dirty="0" err="1" smtClean="0"/>
              <a:t>Hormonal</a:t>
            </a:r>
            <a:r>
              <a:rPr lang="tr-TR" dirty="0" smtClean="0"/>
              <a:t> </a:t>
            </a:r>
            <a:r>
              <a:rPr lang="tr-TR" dirty="0" err="1" smtClean="0"/>
              <a:t>kontrasepsiyon</a:t>
            </a:r>
            <a:r>
              <a:rPr lang="tr-TR" dirty="0" smtClean="0"/>
              <a:t> ve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Cycles</a:t>
            </a:r>
            <a:r>
              <a:rPr lang="tr-TR" dirty="0" smtClean="0"/>
              <a:t> grupları </a:t>
            </a:r>
          </a:p>
          <a:p>
            <a:pPr>
              <a:buNone/>
            </a:pPr>
            <a:r>
              <a:rPr lang="tr-TR" dirty="0" smtClean="0"/>
              <a:t>arasında yaş, BMI veya ikamet ettiği ülke açısından </a:t>
            </a:r>
          </a:p>
          <a:p>
            <a:pPr>
              <a:buNone/>
            </a:pPr>
            <a:r>
              <a:rPr lang="tr-TR" dirty="0" smtClean="0"/>
              <a:t>anlamlı fark yoktu. 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2000" dirty="0"/>
          </a:p>
        </p:txBody>
      </p:sp>
      <p:pic>
        <p:nvPicPr>
          <p:cNvPr id="4" name="3 İçerik Yer Tutucusu" descr="tablo 1 maka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628800"/>
            <a:ext cx="6768752" cy="43154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525963"/>
          </a:xfrm>
        </p:spPr>
        <p:txBody>
          <a:bodyPr>
            <a:normAutofit/>
          </a:bodyPr>
          <a:lstStyle/>
          <a:p>
            <a:r>
              <a:rPr lang="tr-TR" dirty="0"/>
              <a:t>Örnek toplama, geleneksel son tüketici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pazarlama teknikleri(</a:t>
            </a:r>
            <a:r>
              <a:rPr lang="tr-TR" dirty="0" err="1" smtClean="0"/>
              <a:t>conventional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r>
              <a:rPr lang="tr-TR" dirty="0" smtClean="0"/>
              <a:t>-</a:t>
            </a:r>
            <a:r>
              <a:rPr lang="tr-TR" dirty="0" err="1" smtClean="0"/>
              <a:t>consumer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marketing </a:t>
            </a:r>
            <a:r>
              <a:rPr lang="tr-TR" dirty="0" err="1" smtClean="0"/>
              <a:t>techniques</a:t>
            </a:r>
            <a:r>
              <a:rPr lang="tr-TR" dirty="0" smtClean="0"/>
              <a:t>) ile gerçekleştirilmiştir.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Uygulamaya </a:t>
            </a:r>
            <a:r>
              <a:rPr lang="tr-TR" dirty="0"/>
              <a:t>kaydolan her kullanıcı, sonraki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araştırmalar </a:t>
            </a:r>
            <a:r>
              <a:rPr lang="tr-TR" dirty="0"/>
              <a:t>için </a:t>
            </a:r>
            <a:r>
              <a:rPr lang="tr-TR" dirty="0" smtClean="0"/>
              <a:t>isimsiz </a:t>
            </a:r>
            <a:r>
              <a:rPr lang="tr-TR" dirty="0"/>
              <a:t>olarak veri paylaşmayı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kabul </a:t>
            </a:r>
            <a:r>
              <a:rPr lang="tr-TR" dirty="0"/>
              <a:t>etti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Araştırmaya dahil edilen kadınlar, en erken 1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Ağustos </a:t>
            </a:r>
            <a:r>
              <a:rPr lang="tr-TR" dirty="0"/>
              <a:t>2014 tarihinde ve çalışmanın 5 Eylül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2016 </a:t>
            </a:r>
            <a:r>
              <a:rPr lang="tr-TR" dirty="0"/>
              <a:t>tarihinde tamamlanmasından en geç </a:t>
            </a:r>
            <a:r>
              <a:rPr lang="tr-TR" dirty="0" smtClean="0"/>
              <a:t>90</a:t>
            </a:r>
          </a:p>
          <a:p>
            <a:pPr>
              <a:buNone/>
            </a:pPr>
            <a:r>
              <a:rPr lang="tr-TR" dirty="0" smtClean="0"/>
              <a:t>gün </a:t>
            </a:r>
            <a:r>
              <a:rPr lang="tr-TR" dirty="0"/>
              <a:t>önce bir gebelik planlaması </a:t>
            </a:r>
            <a:r>
              <a:rPr lang="tr-TR" dirty="0" smtClean="0"/>
              <a:t>amacıyla</a:t>
            </a:r>
          </a:p>
          <a:p>
            <a:pPr>
              <a:buNone/>
            </a:pP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/>
              <a:t>Cycles</a:t>
            </a:r>
            <a:r>
              <a:rPr lang="tr-TR" dirty="0"/>
              <a:t> uygulamasına kaydedildi.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Katılımcılar, en az 1 gün bazal vücut sıcaklığını </a:t>
            </a:r>
          </a:p>
          <a:p>
            <a:pPr>
              <a:buNone/>
            </a:pPr>
            <a:r>
              <a:rPr lang="tr-TR" dirty="0" smtClean="0"/>
              <a:t>içeren toplamda en az 10 gün boyunca veri </a:t>
            </a:r>
          </a:p>
          <a:p>
            <a:pPr>
              <a:buNone/>
            </a:pPr>
            <a:r>
              <a:rPr lang="tr-TR" dirty="0" smtClean="0"/>
              <a:t>girmek zorundaydı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Her günlük veri puanı </a:t>
            </a:r>
            <a:r>
              <a:rPr lang="tr-TR" dirty="0" err="1" smtClean="0"/>
              <a:t>menstrüasyonun</a:t>
            </a:r>
            <a:r>
              <a:rPr lang="tr-TR" dirty="0" smtClean="0"/>
              <a:t>, </a:t>
            </a:r>
            <a:r>
              <a:rPr lang="tr-TR" dirty="0"/>
              <a:t>bazal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vücut ısısının </a:t>
            </a:r>
            <a:r>
              <a:rPr lang="tr-TR" dirty="0"/>
              <a:t>veya LH test sonuçlarının, gebelik testi </a:t>
            </a:r>
            <a:endParaRPr lang="tr-TR" dirty="0" smtClean="0"/>
          </a:p>
          <a:p>
            <a:pPr>
              <a:buNone/>
            </a:pPr>
            <a:r>
              <a:rPr lang="tr-TR" dirty="0"/>
              <a:t>s</a:t>
            </a:r>
            <a:r>
              <a:rPr lang="tr-TR" dirty="0" smtClean="0"/>
              <a:t>onucunun, </a:t>
            </a:r>
            <a:r>
              <a:rPr lang="tr-TR" dirty="0"/>
              <a:t>cinsel </a:t>
            </a:r>
            <a:r>
              <a:rPr lang="tr-TR" dirty="0" smtClean="0"/>
              <a:t>aktivitenin </a:t>
            </a:r>
            <a:r>
              <a:rPr lang="tr-TR" dirty="0"/>
              <a:t>veya belirli bir tarih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için </a:t>
            </a:r>
            <a:r>
              <a:rPr lang="tr-TR" dirty="0"/>
              <a:t>kişisel notun herhangi bir kombinasyonu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olabilir</a:t>
            </a:r>
            <a:r>
              <a:rPr lang="tr-TR" dirty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Anovulatuar</a:t>
            </a:r>
            <a:r>
              <a:rPr lang="tr-TR" dirty="0" smtClean="0"/>
              <a:t> </a:t>
            </a:r>
            <a:r>
              <a:rPr lang="tr-TR" dirty="0" err="1" smtClean="0"/>
              <a:t>sikluslar</a:t>
            </a:r>
            <a:r>
              <a:rPr lang="tr-TR" dirty="0" smtClean="0"/>
              <a:t> dahil olmak üzere </a:t>
            </a:r>
          </a:p>
          <a:p>
            <a:pPr>
              <a:buNone/>
            </a:pPr>
            <a:r>
              <a:rPr lang="tr-TR" dirty="0" smtClean="0"/>
              <a:t>gebelik planlama </a:t>
            </a:r>
            <a:r>
              <a:rPr lang="tr-TR" dirty="0" err="1" smtClean="0"/>
              <a:t>moduna</a:t>
            </a:r>
            <a:r>
              <a:rPr lang="tr-TR" dirty="0" smtClean="0"/>
              <a:t> girilen tüm </a:t>
            </a:r>
            <a:r>
              <a:rPr lang="tr-TR" dirty="0" err="1" smtClean="0"/>
              <a:t>sikluslar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çalışmada dikkate alındı.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Kayıt sırasında kullanıcılara, doğurganlık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izleyicisini </a:t>
            </a:r>
            <a:r>
              <a:rPr lang="tr-TR" dirty="0"/>
              <a:t>kullanmaya başlamadan önce bireysel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siklusları</a:t>
            </a:r>
            <a:r>
              <a:rPr lang="tr-TR" dirty="0"/>
              <a:t>, önceki doğum kontrolü ve doğum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tarihleri </a:t>
            </a:r>
            <a:r>
              <a:rPr lang="tr-TR" dirty="0"/>
              <a:t>​​ile kendi bildirdikleri boy ve kilo ile ilgili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sorular </a:t>
            </a:r>
            <a:r>
              <a:rPr lang="tr-TR" dirty="0"/>
              <a:t>soruldu.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>
                <a:solidFill>
                  <a:schemeClr val="tx2"/>
                </a:solidFill>
              </a:rPr>
              <a:t>Önceki doğum kontrolü</a:t>
            </a:r>
          </a:p>
          <a:p>
            <a:endParaRPr lang="tr-TR" dirty="0" smtClean="0"/>
          </a:p>
          <a:p>
            <a:r>
              <a:rPr lang="tr-TR" dirty="0" smtClean="0"/>
              <a:t>Kullanıcılar </a:t>
            </a:r>
            <a:r>
              <a:rPr lang="tr-TR" dirty="0"/>
              <a:t>bu çalışma için yalnızca aşağıdaki </a:t>
            </a:r>
            <a:r>
              <a:rPr lang="tr-TR" dirty="0" smtClean="0"/>
              <a:t>kriterlerden </a:t>
            </a:r>
          </a:p>
          <a:p>
            <a:pPr>
              <a:buNone/>
            </a:pPr>
            <a:r>
              <a:rPr lang="tr-TR" dirty="0" smtClean="0"/>
              <a:t>birini karşıladıklarında </a:t>
            </a:r>
            <a:r>
              <a:rPr lang="tr-TR" dirty="0"/>
              <a:t>dikkate </a:t>
            </a:r>
            <a:r>
              <a:rPr lang="tr-TR" dirty="0" smtClean="0"/>
              <a:t>alındı</a:t>
            </a:r>
            <a:r>
              <a:rPr lang="tr-TR" dirty="0"/>
              <a:t>: Daha önce HC </a:t>
            </a:r>
          </a:p>
          <a:p>
            <a:pPr>
              <a:buNone/>
            </a:pPr>
            <a:r>
              <a:rPr lang="tr-TR" dirty="0" smtClean="0"/>
              <a:t>kullanmışlar </a:t>
            </a:r>
            <a:r>
              <a:rPr lang="tr-TR" dirty="0"/>
              <a:t>ve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 smtClean="0"/>
              <a:t>Cycles'a</a:t>
            </a:r>
            <a:r>
              <a:rPr lang="tr-TR" dirty="0" smtClean="0"/>
              <a:t> </a:t>
            </a:r>
            <a:r>
              <a:rPr lang="tr-TR" dirty="0"/>
              <a:t>kaydolmadan </a:t>
            </a:r>
            <a:r>
              <a:rPr lang="tr-TR" dirty="0" smtClean="0"/>
              <a:t>2 </a:t>
            </a:r>
            <a:r>
              <a:rPr lang="tr-TR" dirty="0"/>
              <a:t>aydan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daha </a:t>
            </a:r>
            <a:r>
              <a:rPr lang="tr-TR" dirty="0"/>
              <a:t>kısa </a:t>
            </a:r>
            <a:r>
              <a:rPr lang="tr-TR" dirty="0" smtClean="0"/>
              <a:t>bir </a:t>
            </a:r>
            <a:r>
              <a:rPr lang="tr-TR" dirty="0"/>
              <a:t>süre önce kullanmayı bırakmışlar; hamile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kalmaya </a:t>
            </a:r>
            <a:r>
              <a:rPr lang="tr-TR" dirty="0"/>
              <a:t>karar vermeden önce 'hamileliği </a:t>
            </a:r>
            <a:r>
              <a:rPr lang="tr-TR" dirty="0" smtClean="0"/>
              <a:t>önleme</a:t>
            </a:r>
            <a:r>
              <a:rPr lang="tr-TR" dirty="0"/>
              <a:t>' </a:t>
            </a:r>
            <a:r>
              <a:rPr lang="tr-TR" dirty="0" err="1"/>
              <a:t>modunda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/>
              <a:t>Cycles</a:t>
            </a:r>
            <a:r>
              <a:rPr lang="tr-TR" dirty="0"/>
              <a:t> </a:t>
            </a:r>
            <a:r>
              <a:rPr lang="tr-TR" dirty="0" smtClean="0"/>
              <a:t>kullandılar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Bu kategori için, kullanıcının hamileliği önlemek için </a:t>
            </a:r>
            <a:r>
              <a:rPr lang="tr-TR" dirty="0" err="1"/>
              <a:t>Natural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Cycles</a:t>
            </a:r>
            <a:r>
              <a:rPr lang="tr-TR" dirty="0" smtClean="0"/>
              <a:t> </a:t>
            </a:r>
            <a:r>
              <a:rPr lang="tr-TR" dirty="0"/>
              <a:t>kullanırken en az 60 günlük veri eklemesi gerekiyordu.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>
                <a:solidFill>
                  <a:schemeClr val="tx2"/>
                </a:solidFill>
              </a:rPr>
              <a:t>Veri </a:t>
            </a:r>
            <a:r>
              <a:rPr lang="tr-TR" dirty="0" smtClean="0">
                <a:solidFill>
                  <a:schemeClr val="tx2"/>
                </a:solidFill>
              </a:rPr>
              <a:t>analizi</a:t>
            </a:r>
          </a:p>
          <a:p>
            <a:endParaRPr lang="tr-TR" dirty="0" smtClean="0"/>
          </a:p>
          <a:p>
            <a:r>
              <a:rPr lang="tr-TR" dirty="0" smtClean="0"/>
              <a:t>Hamile kalan kullanıcılar için </a:t>
            </a:r>
            <a:r>
              <a:rPr lang="tr-TR" dirty="0" err="1" smtClean="0"/>
              <a:t>TTP'nin</a:t>
            </a:r>
            <a:r>
              <a:rPr lang="tr-TR" dirty="0" smtClean="0"/>
              <a:t>(time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err="1"/>
              <a:t>p</a:t>
            </a:r>
            <a:r>
              <a:rPr lang="tr-TR" dirty="0" err="1" smtClean="0"/>
              <a:t>regnancy</a:t>
            </a:r>
            <a:r>
              <a:rPr lang="tr-TR" dirty="0" smtClean="0"/>
              <a:t>) belirlenmesine ek olarak; yaşam </a:t>
            </a:r>
          </a:p>
          <a:p>
            <a:pPr>
              <a:buNone/>
            </a:pPr>
            <a:r>
              <a:rPr lang="tr-TR" dirty="0" smtClean="0"/>
              <a:t>tablosu analizi, gebeliğin kümülatif olasılığını </a:t>
            </a:r>
          </a:p>
          <a:p>
            <a:pPr>
              <a:buNone/>
            </a:pPr>
            <a:r>
              <a:rPr lang="tr-TR" dirty="0" smtClean="0"/>
              <a:t>hesaplamak için kullanıldı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Bu analiz, hamileliği başaramayan kullanıcıları </a:t>
            </a:r>
            <a:r>
              <a:rPr lang="tr-TR" dirty="0" smtClean="0"/>
              <a:t>da</a:t>
            </a:r>
          </a:p>
          <a:p>
            <a:pPr>
              <a:buNone/>
            </a:pPr>
            <a:r>
              <a:rPr lang="tr-TR" dirty="0" smtClean="0"/>
              <a:t>içerdi ve </a:t>
            </a:r>
            <a:r>
              <a:rPr lang="tr-TR" dirty="0"/>
              <a:t>böylece araştırılan tüm </a:t>
            </a:r>
            <a:r>
              <a:rPr lang="tr-TR" dirty="0" smtClean="0"/>
              <a:t>numunenin</a:t>
            </a:r>
          </a:p>
          <a:p>
            <a:pPr>
              <a:buNone/>
            </a:pPr>
            <a:r>
              <a:rPr lang="tr-TR" dirty="0" smtClean="0"/>
              <a:t>doğurganlığının </a:t>
            </a:r>
            <a:r>
              <a:rPr lang="tr-TR" dirty="0"/>
              <a:t>daha iyi bir ölçüsünü verdi.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Giriş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Gebe kalma olasılığı, gebe kalma süresi ve bu </a:t>
            </a:r>
          </a:p>
          <a:p>
            <a:pPr>
              <a:buNone/>
            </a:pPr>
            <a:r>
              <a:rPr lang="tr-TR" dirty="0" smtClean="0"/>
              <a:t>miktarları etkileyen faktörler, insan doğurganlığının </a:t>
            </a:r>
          </a:p>
          <a:p>
            <a:pPr>
              <a:buNone/>
            </a:pPr>
            <a:r>
              <a:rPr lang="tr-TR" dirty="0" smtClean="0"/>
              <a:t>ölçülmesi ve kısırlık yönetiminin geliştirilmesinde </a:t>
            </a:r>
          </a:p>
          <a:p>
            <a:pPr>
              <a:buNone/>
            </a:pPr>
            <a:r>
              <a:rPr lang="tr-TR" dirty="0" smtClean="0"/>
              <a:t>büyük ilgi görmektedir.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tr-TR" dirty="0"/>
              <a:t>Kaplan-</a:t>
            </a:r>
            <a:r>
              <a:rPr lang="tr-TR" dirty="0" err="1"/>
              <a:t>Meier</a:t>
            </a:r>
            <a:r>
              <a:rPr lang="tr-TR" dirty="0"/>
              <a:t> tahmini, gebe kalmayan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kadınların </a:t>
            </a:r>
            <a:r>
              <a:rPr lang="tr-TR" dirty="0"/>
              <a:t>erken </a:t>
            </a:r>
            <a:r>
              <a:rPr lang="tr-TR" dirty="0" smtClean="0"/>
              <a:t>ayrılması(</a:t>
            </a:r>
            <a:r>
              <a:rPr lang="tr-TR" dirty="0" err="1" smtClean="0"/>
              <a:t>dropout</a:t>
            </a:r>
            <a:r>
              <a:rPr lang="tr-TR" dirty="0" smtClean="0"/>
              <a:t>) </a:t>
            </a:r>
            <a:r>
              <a:rPr lang="tr-TR" dirty="0"/>
              <a:t>nedeniyle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doğurganlığın </a:t>
            </a:r>
            <a:r>
              <a:rPr lang="tr-TR" dirty="0" smtClean="0"/>
              <a:t>yapay olarak </a:t>
            </a:r>
            <a:r>
              <a:rPr lang="tr-TR" dirty="0" smtClean="0"/>
              <a:t>aşırı tahmin </a:t>
            </a:r>
          </a:p>
          <a:p>
            <a:pPr>
              <a:buNone/>
            </a:pPr>
            <a:r>
              <a:rPr lang="tr-TR" dirty="0" smtClean="0"/>
              <a:t>edilmesini </a:t>
            </a:r>
            <a:r>
              <a:rPr lang="tr-TR" dirty="0"/>
              <a:t>önlediği için </a:t>
            </a:r>
            <a:r>
              <a:rPr lang="tr-TR" dirty="0" smtClean="0"/>
              <a:t>yüksek </a:t>
            </a:r>
            <a:r>
              <a:rPr lang="tr-TR" dirty="0"/>
              <a:t>bir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ayrılma/</a:t>
            </a:r>
            <a:r>
              <a:rPr lang="tr-TR" dirty="0" err="1" smtClean="0"/>
              <a:t>terketme</a:t>
            </a:r>
            <a:r>
              <a:rPr lang="tr-TR" dirty="0" smtClean="0"/>
              <a:t>(</a:t>
            </a:r>
            <a:r>
              <a:rPr lang="tr-TR" dirty="0" err="1" smtClean="0"/>
              <a:t>dropout</a:t>
            </a:r>
            <a:r>
              <a:rPr lang="tr-TR" dirty="0" smtClean="0"/>
              <a:t>) </a:t>
            </a:r>
            <a:r>
              <a:rPr lang="tr-TR" dirty="0"/>
              <a:t>oranının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beklendiği çalışmalar için yararlıdır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Orantılı risk varsayımına (örn. </a:t>
            </a:r>
            <a:r>
              <a:rPr lang="tr-TR" dirty="0" err="1"/>
              <a:t>Cox</a:t>
            </a:r>
            <a:r>
              <a:rPr lang="tr-TR" dirty="0"/>
              <a:t> </a:t>
            </a:r>
            <a:r>
              <a:rPr lang="tr-TR" dirty="0" err="1"/>
              <a:t>regression</a:t>
            </a:r>
            <a:r>
              <a:rPr lang="tr-TR" dirty="0"/>
              <a:t>)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dayanan </a:t>
            </a:r>
            <a:r>
              <a:rPr lang="tr-TR" dirty="0"/>
              <a:t>standart yöntemler anlamına gelen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örneğimizin </a:t>
            </a:r>
            <a:r>
              <a:rPr lang="tr-TR" dirty="0"/>
              <a:t>iki özelliği, iki kategorinin </a:t>
            </a:r>
            <a:r>
              <a:rPr lang="tr-TR" dirty="0" smtClean="0"/>
              <a:t>karşılaştırılması </a:t>
            </a:r>
            <a:r>
              <a:rPr lang="tr-TR" dirty="0"/>
              <a:t>için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uygun </a:t>
            </a:r>
            <a:r>
              <a:rPr lang="tr-TR" dirty="0"/>
              <a:t>değildi</a:t>
            </a:r>
            <a:r>
              <a:rPr lang="tr-TR" dirty="0" smtClean="0"/>
              <a:t>:</a:t>
            </a:r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Daha önce HC kullanan kadınların, zamanla </a:t>
            </a:r>
          </a:p>
          <a:p>
            <a:pPr>
              <a:buNone/>
            </a:pPr>
            <a:r>
              <a:rPr lang="tr-TR" dirty="0" smtClean="0"/>
              <a:t>azalacak olan hormona bağlı düşük doğurganlığı </a:t>
            </a:r>
          </a:p>
          <a:p>
            <a:pPr>
              <a:buNone/>
            </a:pPr>
            <a:r>
              <a:rPr lang="tr-TR" dirty="0" smtClean="0"/>
              <a:t>daha kısa bir sürede </a:t>
            </a:r>
            <a:r>
              <a:rPr lang="tr-TR" dirty="0" err="1" smtClean="0"/>
              <a:t>deneyimlemelerini</a:t>
            </a:r>
            <a:r>
              <a:rPr lang="tr-TR" dirty="0" smtClean="0"/>
              <a:t> bekledik ve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uygulamanın kendisinden kaynaklanan beklenen </a:t>
            </a:r>
          </a:p>
          <a:p>
            <a:pPr>
              <a:buNone/>
            </a:pPr>
            <a:r>
              <a:rPr lang="tr-TR" dirty="0" smtClean="0"/>
              <a:t>doğurganlık artışının, bir grup zaten bir süredir kullandığı </a:t>
            </a:r>
          </a:p>
          <a:p>
            <a:pPr>
              <a:buNone/>
            </a:pPr>
            <a:r>
              <a:rPr lang="tr-TR" dirty="0" smtClean="0"/>
              <a:t>için iki kategoriyi farklı şekilde etkilemesi muhtemeldi.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İki kadın kategorisinin kümülatif gebelik </a:t>
            </a:r>
          </a:p>
          <a:p>
            <a:pPr>
              <a:buNone/>
            </a:pPr>
            <a:r>
              <a:rPr lang="tr-TR" dirty="0" smtClean="0"/>
              <a:t>olasılığını karşılaştırmak için, belirli bir risk </a:t>
            </a:r>
          </a:p>
          <a:p>
            <a:pPr>
              <a:buNone/>
            </a:pPr>
            <a:r>
              <a:rPr lang="tr-TR" dirty="0" smtClean="0"/>
              <a:t>faktörüne maruz kalan bir grup kadının belirli bir </a:t>
            </a:r>
          </a:p>
          <a:p>
            <a:pPr>
              <a:buNone/>
            </a:pPr>
            <a:r>
              <a:rPr lang="tr-TR" dirty="0" smtClean="0"/>
              <a:t>kümülatif gebelik olasılığına ulaştığı süreyi </a:t>
            </a:r>
          </a:p>
          <a:p>
            <a:pPr>
              <a:buNone/>
            </a:pPr>
            <a:r>
              <a:rPr lang="tr-TR" dirty="0" smtClean="0"/>
              <a:t>hesapladık ve bu da kontrol alt kümesi için </a:t>
            </a:r>
          </a:p>
          <a:p>
            <a:pPr>
              <a:buNone/>
            </a:pPr>
            <a:r>
              <a:rPr lang="tr-TR" dirty="0" smtClean="0"/>
              <a:t>karşılaştırılabilir süreye bölündü</a:t>
            </a:r>
          </a:p>
          <a:p>
            <a:endParaRPr lang="tr-TR" dirty="0"/>
          </a:p>
          <a:p>
            <a:r>
              <a:rPr lang="tr-TR" dirty="0"/>
              <a:t>Bu oranı Kaplan-</a:t>
            </a:r>
            <a:r>
              <a:rPr lang="tr-TR" dirty="0" err="1"/>
              <a:t>Meier</a:t>
            </a:r>
            <a:r>
              <a:rPr lang="tr-TR" dirty="0"/>
              <a:t> oranı (KMR) olarak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belirledik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Çalışmanın eşiği% 30'du, çünkü bu iyi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istatistiksel </a:t>
            </a:r>
            <a:r>
              <a:rPr lang="tr-TR" dirty="0"/>
              <a:t>doğruluğu sağlayacak kadar düşüktü,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aynı </a:t>
            </a:r>
            <a:r>
              <a:rPr lang="tr-TR" dirty="0"/>
              <a:t>zamanda </a:t>
            </a:r>
            <a:r>
              <a:rPr lang="tr-TR" dirty="0" smtClean="0"/>
              <a:t>ara değer kestirimi(</a:t>
            </a:r>
            <a:r>
              <a:rPr lang="tr-TR" dirty="0" err="1" smtClean="0"/>
              <a:t>interpolation</a:t>
            </a:r>
            <a:r>
              <a:rPr lang="tr-TR" dirty="0" smtClean="0"/>
              <a:t>) </a:t>
            </a:r>
          </a:p>
          <a:p>
            <a:pPr>
              <a:buNone/>
            </a:pPr>
            <a:r>
              <a:rPr lang="tr-TR" dirty="0" smtClean="0"/>
              <a:t>ile </a:t>
            </a:r>
            <a:r>
              <a:rPr lang="tr-TR" dirty="0"/>
              <a:t>ilgili </a:t>
            </a:r>
            <a:r>
              <a:rPr lang="tr-TR" dirty="0" smtClean="0"/>
              <a:t>belirsizlikleri ortaya </a:t>
            </a:r>
            <a:r>
              <a:rPr lang="tr-TR" dirty="0"/>
              <a:t>çıkaramayacak kadar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yüksekti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r>
              <a:rPr lang="tr-TR" dirty="0"/>
              <a:t>Doğurganlık üzerindeki uzun vadeli etkileri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anlamak </a:t>
            </a:r>
            <a:r>
              <a:rPr lang="tr-TR" dirty="0"/>
              <a:t>için 13 </a:t>
            </a:r>
            <a:r>
              <a:rPr lang="tr-TR" dirty="0" err="1"/>
              <a:t>siklus</a:t>
            </a:r>
            <a:r>
              <a:rPr lang="tr-TR" dirty="0"/>
              <a:t> gebelik olasılıklarını da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karşılaştırdık</a:t>
            </a:r>
            <a:r>
              <a:rPr lang="tr-TR" dirty="0"/>
              <a:t>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tr-TR" dirty="0" smtClean="0"/>
              <a:t>Sonuçlar ilişkili% 95 güven aralıkları (CI) ile </a:t>
            </a:r>
          </a:p>
          <a:p>
            <a:pPr>
              <a:buNone/>
            </a:pPr>
            <a:r>
              <a:rPr lang="tr-TR" dirty="0" smtClean="0"/>
              <a:t>sunulmaktadır;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  P değerinin 0.05 veya daha düşük olması </a:t>
            </a:r>
          </a:p>
          <a:p>
            <a:pPr>
              <a:buNone/>
            </a:pPr>
            <a:r>
              <a:rPr lang="tr-TR" dirty="0" smtClean="0"/>
              <a:t>istatistiksel olarak anlamlı kabul edildi.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Sonuçlar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Toplam 2934 kadın çalışmaya dahil edildi.</a:t>
            </a:r>
          </a:p>
          <a:p>
            <a:endParaRPr lang="tr-TR" dirty="0" smtClean="0"/>
          </a:p>
          <a:p>
            <a:r>
              <a:rPr lang="tr-TR" dirty="0" smtClean="0"/>
              <a:t>Gözlemlenen </a:t>
            </a:r>
            <a:r>
              <a:rPr lang="tr-TR" dirty="0"/>
              <a:t>toplam </a:t>
            </a:r>
            <a:r>
              <a:rPr lang="tr-TR" dirty="0" err="1"/>
              <a:t>siklus</a:t>
            </a:r>
            <a:r>
              <a:rPr lang="tr-TR" dirty="0"/>
              <a:t> sayısı </a:t>
            </a:r>
            <a:r>
              <a:rPr lang="tr-TR" dirty="0" smtClean="0"/>
              <a:t>10.409'dur</a:t>
            </a:r>
          </a:p>
          <a:p>
            <a:endParaRPr lang="tr-TR" dirty="0" smtClean="0"/>
          </a:p>
          <a:p>
            <a:r>
              <a:rPr lang="tr-TR" dirty="0" smtClean="0"/>
              <a:t>Tüm </a:t>
            </a:r>
            <a:r>
              <a:rPr lang="tr-TR" dirty="0"/>
              <a:t>grup için 13 </a:t>
            </a:r>
            <a:r>
              <a:rPr lang="tr-TR" dirty="0" err="1"/>
              <a:t>siklus</a:t>
            </a:r>
            <a:r>
              <a:rPr lang="tr-TR" dirty="0"/>
              <a:t> gebelik </a:t>
            </a:r>
            <a:r>
              <a:rPr lang="tr-TR" dirty="0" smtClean="0"/>
              <a:t>olasılığı % </a:t>
            </a:r>
            <a:r>
              <a:rPr lang="tr-TR" dirty="0"/>
              <a:t>78.6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(% </a:t>
            </a:r>
            <a:r>
              <a:rPr lang="tr-TR" dirty="0"/>
              <a:t>95 CI% 68.3,% 88.9) idi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Toplam 1656 katılımcıya uygulamada pozitif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gebelik testi </a:t>
            </a:r>
            <a:r>
              <a:rPr lang="tr-TR" dirty="0"/>
              <a:t>kaydedildi.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Hamileliği planlamak için uygulamayı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kullanmaya </a:t>
            </a:r>
            <a:r>
              <a:rPr lang="tr-TR" dirty="0"/>
              <a:t>başlamadan ilk pozitif gebelik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testine girene </a:t>
            </a:r>
            <a:r>
              <a:rPr lang="tr-TR" dirty="0"/>
              <a:t>kadar geçen ortalama süre </a:t>
            </a:r>
            <a:r>
              <a:rPr lang="tr-TR" dirty="0" smtClean="0"/>
              <a:t>120</a:t>
            </a:r>
          </a:p>
          <a:p>
            <a:pPr>
              <a:buNone/>
            </a:pPr>
            <a:r>
              <a:rPr lang="tr-TR" dirty="0" smtClean="0"/>
              <a:t>gündü</a:t>
            </a:r>
            <a:endParaRPr lang="tr-TR" dirty="0"/>
          </a:p>
          <a:p>
            <a:endParaRPr lang="tr-TR" dirty="0" smtClean="0"/>
          </a:p>
          <a:p>
            <a:r>
              <a:rPr lang="tr-TR" dirty="0"/>
              <a:t>Katılımcılar uygulamayı </a:t>
            </a:r>
            <a:r>
              <a:rPr lang="tr-TR" dirty="0" err="1"/>
              <a:t>sikluslarının</a:t>
            </a:r>
            <a:r>
              <a:rPr lang="tr-TR" dirty="0"/>
              <a:t> herhangi bir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noktasında </a:t>
            </a:r>
            <a:r>
              <a:rPr lang="tr-TR" dirty="0"/>
              <a:t>kullanmaya başlayabildiğinden,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başlangıç </a:t>
            </a:r>
            <a:r>
              <a:rPr lang="tr-TR" dirty="0"/>
              <a:t>​​</a:t>
            </a:r>
            <a:r>
              <a:rPr lang="tr-TR" dirty="0" err="1"/>
              <a:t>siklusu</a:t>
            </a:r>
            <a:r>
              <a:rPr lang="tr-TR" dirty="0"/>
              <a:t>, onu sonraki tam </a:t>
            </a:r>
            <a:r>
              <a:rPr lang="tr-TR" dirty="0" err="1"/>
              <a:t>sikluslardan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ayırmak </a:t>
            </a:r>
            <a:r>
              <a:rPr lang="tr-TR" dirty="0"/>
              <a:t>için </a:t>
            </a:r>
            <a:r>
              <a:rPr lang="tr-TR" dirty="0" err="1"/>
              <a:t>siklus</a:t>
            </a:r>
            <a:r>
              <a:rPr lang="tr-TR" dirty="0"/>
              <a:t> 0 olarak gösterilir.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tr-TR" dirty="0"/>
              <a:t>G</a:t>
            </a:r>
            <a:r>
              <a:rPr lang="tr-TR" dirty="0" smtClean="0"/>
              <a:t>ebe </a:t>
            </a:r>
            <a:r>
              <a:rPr lang="tr-TR" dirty="0"/>
              <a:t>kalma ortalama 3,02 ± 3,07 </a:t>
            </a:r>
            <a:r>
              <a:rPr lang="tr-TR" dirty="0" err="1"/>
              <a:t>siklusda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meydana </a:t>
            </a:r>
            <a:r>
              <a:rPr lang="tr-TR" dirty="0"/>
              <a:t>geldi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Maksimum gözlem sayısı </a:t>
            </a:r>
            <a:r>
              <a:rPr lang="tr-TR" dirty="0" smtClean="0"/>
              <a:t>24 </a:t>
            </a:r>
            <a:r>
              <a:rPr lang="tr-TR" dirty="0" err="1" smtClean="0"/>
              <a:t>siklustu</a:t>
            </a:r>
            <a:r>
              <a:rPr lang="tr-TR" dirty="0" smtClean="0"/>
              <a:t> </a:t>
            </a:r>
            <a:r>
              <a:rPr lang="tr-TR" dirty="0"/>
              <a:t>ve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hamileliğin </a:t>
            </a:r>
            <a:r>
              <a:rPr lang="tr-TR" dirty="0"/>
              <a:t>meydana geldiği son </a:t>
            </a:r>
            <a:r>
              <a:rPr lang="tr-TR" dirty="0" err="1" smtClean="0"/>
              <a:t>siklus</a:t>
            </a:r>
            <a:r>
              <a:rPr lang="tr-TR" dirty="0" smtClean="0"/>
              <a:t>, </a:t>
            </a:r>
            <a:r>
              <a:rPr lang="tr-TR" dirty="0" err="1" smtClean="0"/>
              <a:t>siklus</a:t>
            </a:r>
            <a:r>
              <a:rPr lang="tr-TR" dirty="0" smtClean="0"/>
              <a:t> </a:t>
            </a:r>
            <a:r>
              <a:rPr lang="tr-TR" dirty="0"/>
              <a:t>20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idi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Şekil 1, ilk 15 </a:t>
            </a:r>
            <a:r>
              <a:rPr lang="tr-TR" dirty="0" err="1"/>
              <a:t>siklusda</a:t>
            </a:r>
            <a:r>
              <a:rPr lang="tr-TR" dirty="0"/>
              <a:t> hamile kalan kadınlar </a:t>
            </a:r>
            <a:r>
              <a:rPr lang="tr-TR" dirty="0" smtClean="0"/>
              <a:t>için </a:t>
            </a:r>
            <a:r>
              <a:rPr lang="tr-TR" dirty="0"/>
              <a:t>hamileliğin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hangi </a:t>
            </a:r>
            <a:r>
              <a:rPr lang="tr-TR" dirty="0" err="1" smtClean="0"/>
              <a:t>siklusda</a:t>
            </a:r>
            <a:r>
              <a:rPr lang="tr-TR" dirty="0" smtClean="0"/>
              <a:t> </a:t>
            </a:r>
            <a:r>
              <a:rPr lang="tr-TR" dirty="0"/>
              <a:t>gerçekleştiğini ve </a:t>
            </a:r>
            <a:r>
              <a:rPr lang="tr-TR" dirty="0" smtClean="0"/>
              <a:t>hamilelik </a:t>
            </a:r>
            <a:r>
              <a:rPr lang="tr-TR" dirty="0"/>
              <a:t>olasılığını (bu </a:t>
            </a:r>
          </a:p>
          <a:p>
            <a:pPr>
              <a:buNone/>
            </a:pPr>
            <a:r>
              <a:rPr lang="tr-TR" dirty="0" err="1" smtClean="0"/>
              <a:t>sikluslarda</a:t>
            </a:r>
            <a:r>
              <a:rPr lang="tr-TR" dirty="0" smtClean="0"/>
              <a:t> </a:t>
            </a:r>
            <a:r>
              <a:rPr lang="tr-TR" dirty="0"/>
              <a:t>hamile </a:t>
            </a:r>
            <a:r>
              <a:rPr lang="tr-TR" dirty="0" smtClean="0"/>
              <a:t>kalmamış </a:t>
            </a:r>
            <a:r>
              <a:rPr lang="tr-TR" dirty="0"/>
              <a:t>kadınlar dahil) ve bu </a:t>
            </a:r>
            <a:r>
              <a:rPr lang="tr-TR" dirty="0" err="1"/>
              <a:t>siklusdaki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bırakma(</a:t>
            </a:r>
            <a:r>
              <a:rPr lang="tr-TR" dirty="0" err="1" smtClean="0"/>
              <a:t>dropout</a:t>
            </a:r>
            <a:r>
              <a:rPr lang="tr-TR" dirty="0"/>
              <a:t>) </a:t>
            </a:r>
            <a:r>
              <a:rPr lang="tr-TR" dirty="0" smtClean="0"/>
              <a:t>oranını gösterir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Birçok kullanıcı kullanım ücretlerini yıllık olarak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ödemektedir</a:t>
            </a:r>
            <a:r>
              <a:rPr lang="tr-TR" dirty="0"/>
              <a:t>, bu da </a:t>
            </a:r>
            <a:r>
              <a:rPr lang="tr-TR" dirty="0" smtClean="0"/>
              <a:t>yaklaşık </a:t>
            </a:r>
            <a:r>
              <a:rPr lang="tr-TR" dirty="0"/>
              <a:t>12 ayda </a:t>
            </a:r>
            <a:r>
              <a:rPr lang="tr-TR" dirty="0" smtClean="0"/>
              <a:t>vazgeçme oranında </a:t>
            </a:r>
          </a:p>
          <a:p>
            <a:pPr>
              <a:buNone/>
            </a:pPr>
            <a:r>
              <a:rPr lang="tr-TR" dirty="0" smtClean="0"/>
              <a:t>beklenen </a:t>
            </a:r>
            <a:r>
              <a:rPr lang="tr-TR" dirty="0"/>
              <a:t>bir zirveye </a:t>
            </a:r>
            <a:r>
              <a:rPr lang="tr-TR" dirty="0" smtClean="0"/>
              <a:t>yol açmaktadır </a:t>
            </a:r>
            <a:r>
              <a:rPr lang="tr-TR" dirty="0"/>
              <a:t>(Şekil </a:t>
            </a:r>
            <a:r>
              <a:rPr lang="tr-TR" dirty="0" smtClean="0"/>
              <a:t>1'de </a:t>
            </a:r>
            <a:r>
              <a:rPr lang="tr-TR" dirty="0" err="1"/>
              <a:t>siklus</a:t>
            </a:r>
            <a:r>
              <a:rPr lang="tr-TR" dirty="0"/>
              <a:t> 11–12</a:t>
            </a:r>
            <a:r>
              <a:rPr lang="tr-TR" dirty="0" smtClean="0"/>
              <a:t>.)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/>
              <a:t>Kümülatif gebelik olasılığı ve % 95 güven aralığı, Şekil 1'de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gösterilmiştir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Yaş, vücut kitle indeksi, </a:t>
            </a:r>
            <a:r>
              <a:rPr lang="tr-TR" dirty="0" err="1"/>
              <a:t>menstrüel</a:t>
            </a:r>
            <a:r>
              <a:rPr lang="tr-TR" dirty="0"/>
              <a:t> </a:t>
            </a:r>
            <a:r>
              <a:rPr lang="tr-TR" dirty="0" err="1"/>
              <a:t>siklus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özellikleri ile </a:t>
            </a:r>
            <a:r>
              <a:rPr lang="tr-TR" dirty="0"/>
              <a:t>sigara ve alkol tüketimi gibi </a:t>
            </a:r>
            <a:r>
              <a:rPr lang="tr-TR" dirty="0" smtClean="0"/>
              <a:t>yaşam</a:t>
            </a:r>
          </a:p>
          <a:p>
            <a:pPr>
              <a:buNone/>
            </a:pPr>
            <a:r>
              <a:rPr lang="tr-TR" dirty="0" smtClean="0"/>
              <a:t>tarzı </a:t>
            </a:r>
            <a:r>
              <a:rPr lang="tr-TR" dirty="0"/>
              <a:t>faktörlerinin hepsinin </a:t>
            </a:r>
            <a:r>
              <a:rPr lang="tr-TR" dirty="0" smtClean="0"/>
              <a:t>kadınların</a:t>
            </a:r>
          </a:p>
          <a:p>
            <a:pPr>
              <a:buNone/>
            </a:pPr>
            <a:r>
              <a:rPr lang="tr-TR" dirty="0" smtClean="0"/>
              <a:t>doğurganlığını </a:t>
            </a:r>
            <a:r>
              <a:rPr lang="tr-TR" dirty="0"/>
              <a:t>etkilediği </a:t>
            </a:r>
            <a:r>
              <a:rPr lang="tr-TR" dirty="0" smtClean="0"/>
              <a:t>gösterilmiştir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FİGURE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63015"/>
            <a:ext cx="8229600" cy="34003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Bu bölümde sunulan sonuçlar Tablo 2'de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özetlenmiştir.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Toplam 1590 kadın, gebe </a:t>
            </a:r>
            <a:r>
              <a:rPr lang="tr-TR" dirty="0" smtClean="0"/>
              <a:t>kalmak için denemeye </a:t>
            </a:r>
          </a:p>
          <a:p>
            <a:pPr>
              <a:buNone/>
            </a:pPr>
            <a:r>
              <a:rPr lang="tr-TR" dirty="0" smtClean="0"/>
              <a:t>başlamanın  son </a:t>
            </a:r>
            <a:r>
              <a:rPr lang="tr-TR" dirty="0"/>
              <a:t>2 ayında daha önce HC kullanımı </a:t>
            </a:r>
            <a:endParaRPr lang="tr-TR" dirty="0" smtClean="0"/>
          </a:p>
          <a:p>
            <a:pPr>
              <a:buNone/>
            </a:pPr>
            <a:r>
              <a:rPr lang="tr-TR" dirty="0"/>
              <a:t>b</a:t>
            </a:r>
            <a:r>
              <a:rPr lang="tr-TR" dirty="0" smtClean="0"/>
              <a:t>ildirmişken; 1284 </a:t>
            </a:r>
            <a:r>
              <a:rPr lang="tr-TR" dirty="0"/>
              <a:t>kadın, hamilelik planlama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moduna</a:t>
            </a:r>
            <a:r>
              <a:rPr lang="tr-TR" dirty="0" smtClean="0"/>
              <a:t> </a:t>
            </a:r>
            <a:r>
              <a:rPr lang="tr-TR" dirty="0"/>
              <a:t>geçmeden </a:t>
            </a:r>
            <a:r>
              <a:rPr lang="tr-TR" dirty="0" smtClean="0"/>
              <a:t>önce </a:t>
            </a:r>
            <a:r>
              <a:rPr lang="tr-TR" dirty="0"/>
              <a:t>hamileliği önlemek için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/>
              <a:t>Cycles</a:t>
            </a:r>
            <a:r>
              <a:rPr lang="tr-TR" dirty="0"/>
              <a:t> </a:t>
            </a:r>
            <a:r>
              <a:rPr lang="tr-TR" dirty="0" smtClean="0"/>
              <a:t>kullanarak </a:t>
            </a:r>
            <a:r>
              <a:rPr lang="tr-TR" dirty="0"/>
              <a:t>en az 60 gün oturum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açmıştı.</a:t>
            </a:r>
            <a:r>
              <a:rPr lang="tr-TR" dirty="0"/>
              <a:t> 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Daha önce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Cycles</a:t>
            </a:r>
            <a:r>
              <a:rPr lang="tr-TR" dirty="0"/>
              <a:t> kullanan kadınların </a:t>
            </a:r>
            <a:r>
              <a:rPr lang="tr-TR" dirty="0" smtClean="0"/>
              <a:t>ortalama </a:t>
            </a:r>
          </a:p>
          <a:p>
            <a:pPr>
              <a:buNone/>
            </a:pPr>
            <a:r>
              <a:rPr lang="tr-TR" dirty="0" smtClean="0"/>
              <a:t>TTP </a:t>
            </a:r>
            <a:r>
              <a:rPr lang="tr-TR" dirty="0"/>
              <a:t>(time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pregnancy</a:t>
            </a:r>
            <a:r>
              <a:rPr lang="tr-TR" dirty="0"/>
              <a:t>)  değeri 2.25 </a:t>
            </a:r>
            <a:r>
              <a:rPr lang="tr-TR" dirty="0" smtClean="0"/>
              <a:t>(% </a:t>
            </a:r>
            <a:r>
              <a:rPr lang="tr-TR" dirty="0"/>
              <a:t>95 CI 2.07, 2.43)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ve </a:t>
            </a:r>
            <a:r>
              <a:rPr lang="tr-TR" dirty="0"/>
              <a:t>daha önce HC kullanan </a:t>
            </a:r>
            <a:r>
              <a:rPr lang="tr-TR" dirty="0" smtClean="0"/>
              <a:t>kadınların </a:t>
            </a:r>
            <a:r>
              <a:rPr lang="tr-TR" dirty="0"/>
              <a:t>ortalama TTP değeri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3.65 </a:t>
            </a:r>
            <a:r>
              <a:rPr lang="tr-TR" dirty="0" err="1" smtClean="0"/>
              <a:t>siklustu</a:t>
            </a:r>
            <a:r>
              <a:rPr lang="tr-TR" dirty="0" smtClean="0"/>
              <a:t>.(%95 </a:t>
            </a:r>
            <a:r>
              <a:rPr lang="tr-TR" dirty="0"/>
              <a:t>CI </a:t>
            </a:r>
            <a:r>
              <a:rPr lang="tr-TR" dirty="0" smtClean="0"/>
              <a:t>3.43</a:t>
            </a:r>
            <a:r>
              <a:rPr lang="tr-TR" dirty="0"/>
              <a:t>, 3.87)</a:t>
            </a:r>
          </a:p>
          <a:p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önce HC kullanan kadınlar ortalama olarak </a:t>
            </a:r>
          </a:p>
          <a:p>
            <a:pPr>
              <a:buNone/>
            </a:pPr>
            <a:r>
              <a:rPr lang="tr-TR" dirty="0" smtClean="0"/>
              <a:t>uygulamayı </a:t>
            </a:r>
            <a:r>
              <a:rPr lang="tr-TR" dirty="0"/>
              <a:t>kullanmaya başladıktan sonra 146 gün </a:t>
            </a:r>
            <a:r>
              <a:rPr lang="tr-TR" dirty="0" smtClean="0"/>
              <a:t>hamile </a:t>
            </a:r>
          </a:p>
          <a:p>
            <a:pPr>
              <a:buNone/>
            </a:pPr>
            <a:r>
              <a:rPr lang="tr-TR" dirty="0" smtClean="0"/>
              <a:t>kalırken</a:t>
            </a:r>
            <a:r>
              <a:rPr lang="tr-TR" dirty="0"/>
              <a:t>, hamileliği önlemek için daha önce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/>
              <a:t>Cycles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kullanmış </a:t>
            </a:r>
            <a:r>
              <a:rPr lang="tr-TR" dirty="0"/>
              <a:t>olan kadınların hamile </a:t>
            </a:r>
            <a:r>
              <a:rPr lang="tr-TR" dirty="0" smtClean="0"/>
              <a:t>kalması </a:t>
            </a:r>
            <a:r>
              <a:rPr lang="tr-TR" dirty="0"/>
              <a:t>ortalama 85 gün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sürdü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tablo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836546"/>
            <a:ext cx="8229600" cy="20532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Kontrol grubu olarak </a:t>
            </a:r>
            <a:r>
              <a:rPr lang="tr-TR" dirty="0" err="1" smtClean="0"/>
              <a:t>HC'li</a:t>
            </a:r>
            <a:r>
              <a:rPr lang="tr-TR" dirty="0" smtClean="0"/>
              <a:t> kadınları kullanırken </a:t>
            </a:r>
          </a:p>
          <a:p>
            <a:pPr>
              <a:buNone/>
            </a:pPr>
            <a:r>
              <a:rPr lang="tr-TR" dirty="0" smtClean="0"/>
              <a:t>KMR, 1.62 (% 95 CI 1.45, 1.78) idi ve bu da yakın </a:t>
            </a:r>
          </a:p>
          <a:p>
            <a:pPr>
              <a:buNone/>
            </a:pPr>
            <a:r>
              <a:rPr lang="tr-TR" dirty="0" smtClean="0"/>
              <a:t>zamanda HC kullanan kadınlar için önemli </a:t>
            </a:r>
          </a:p>
          <a:p>
            <a:pPr>
              <a:buNone/>
            </a:pPr>
            <a:r>
              <a:rPr lang="tr-TR" dirty="0" smtClean="0"/>
              <a:t>ölçüde daha düşük gebelik oranları gösterdi.</a:t>
            </a:r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Şekil 2, iki grup için hayatta </a:t>
            </a:r>
            <a:r>
              <a:rPr lang="tr-TR" dirty="0" smtClean="0"/>
              <a:t>kalma/canlılık</a:t>
            </a:r>
          </a:p>
          <a:p>
            <a:pPr>
              <a:buNone/>
            </a:pPr>
            <a:r>
              <a:rPr lang="tr-TR" dirty="0"/>
              <a:t>e</a:t>
            </a:r>
            <a:r>
              <a:rPr lang="tr-TR" dirty="0" smtClean="0"/>
              <a:t>ğrilerini (</a:t>
            </a:r>
            <a:r>
              <a:rPr lang="tr-TR" dirty="0" err="1" smtClean="0"/>
              <a:t>survival</a:t>
            </a:r>
            <a:r>
              <a:rPr lang="tr-TR" dirty="0" smtClean="0"/>
              <a:t> </a:t>
            </a:r>
            <a:r>
              <a:rPr lang="tr-TR" dirty="0" err="1" smtClean="0"/>
              <a:t>curves</a:t>
            </a:r>
            <a:r>
              <a:rPr lang="tr-TR" dirty="0" smtClean="0"/>
              <a:t>) göstermektedir.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Şekil ayrıca beş </a:t>
            </a:r>
            <a:r>
              <a:rPr lang="tr-TR" dirty="0" err="1" smtClean="0"/>
              <a:t>siklusdan</a:t>
            </a:r>
            <a:r>
              <a:rPr lang="tr-TR" dirty="0" smtClean="0"/>
              <a:t> sonra, iki grubun </a:t>
            </a:r>
          </a:p>
          <a:p>
            <a:pPr>
              <a:buNone/>
            </a:pPr>
            <a:r>
              <a:rPr lang="tr-TR" dirty="0" smtClean="0"/>
              <a:t>toplam gebelik olasılıkları arasında artık anlamlı </a:t>
            </a:r>
          </a:p>
          <a:p>
            <a:pPr>
              <a:buNone/>
            </a:pPr>
            <a:r>
              <a:rPr lang="tr-TR" dirty="0" smtClean="0"/>
              <a:t>bir fark olmadığını göstermektedir.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Anovulatuar</a:t>
            </a:r>
            <a:r>
              <a:rPr lang="tr-TR" dirty="0" smtClean="0"/>
              <a:t> </a:t>
            </a:r>
            <a:r>
              <a:rPr lang="tr-TR" dirty="0" err="1" smtClean="0"/>
              <a:t>siklusların</a:t>
            </a:r>
            <a:r>
              <a:rPr lang="tr-TR" dirty="0" smtClean="0"/>
              <a:t> oranı % 3.5 idi ve iki </a:t>
            </a:r>
          </a:p>
          <a:p>
            <a:pPr>
              <a:buNone/>
            </a:pPr>
            <a:r>
              <a:rPr lang="tr-TR" dirty="0" smtClean="0"/>
              <a:t>grup arasında anlamlı bir fark yoktu.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Ölçümlerin başlangıcında yaşlarına göre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katılımcıları </a:t>
            </a:r>
            <a:r>
              <a:rPr lang="tr-TR" dirty="0"/>
              <a:t>daha da sınıflandırdık: 20-24, 25-29,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30–34 </a:t>
            </a:r>
            <a:r>
              <a:rPr lang="tr-TR" dirty="0"/>
              <a:t>ve 35-39 yaş</a:t>
            </a:r>
          </a:p>
          <a:p>
            <a:endParaRPr lang="tr-TR" dirty="0" smtClean="0"/>
          </a:p>
          <a:p>
            <a:r>
              <a:rPr lang="tr-TR" dirty="0"/>
              <a:t>KMR bu dört yaş kategorisi için ayrı ayrı </a:t>
            </a:r>
            <a:r>
              <a:rPr lang="tr-TR" dirty="0" smtClean="0"/>
              <a:t>hesaplanmıştır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Üç genç yaş kategorisinin hepsinde, hamileliği önlemek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için </a:t>
            </a:r>
            <a:r>
              <a:rPr lang="tr-TR" dirty="0"/>
              <a:t>daha önce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Cycles</a:t>
            </a:r>
            <a:r>
              <a:rPr lang="tr-TR" dirty="0" smtClean="0"/>
              <a:t> kullanan </a:t>
            </a:r>
            <a:r>
              <a:rPr lang="tr-TR" dirty="0"/>
              <a:t>kadınlarda</a:t>
            </a:r>
            <a:r>
              <a:rPr lang="tr-TR" dirty="0" smtClean="0"/>
              <a:t>, % </a:t>
            </a:r>
            <a:r>
              <a:rPr lang="tr-TR" dirty="0"/>
              <a:t>30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hamilelik </a:t>
            </a:r>
            <a:r>
              <a:rPr lang="tr-TR" dirty="0"/>
              <a:t>olasılığına ulaşma süresi, HC grubuna kıyasla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önemli </a:t>
            </a:r>
            <a:r>
              <a:rPr lang="tr-TR" dirty="0"/>
              <a:t>ölçüde daha kısaydı.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şekil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56792"/>
            <a:ext cx="8229600" cy="42585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Tartışma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>
                <a:solidFill>
                  <a:schemeClr val="tx2"/>
                </a:solidFill>
              </a:rPr>
              <a:t>Bulgular ve </a:t>
            </a:r>
            <a:r>
              <a:rPr lang="tr-TR" dirty="0" smtClean="0">
                <a:solidFill>
                  <a:schemeClr val="tx2"/>
                </a:solidFill>
              </a:rPr>
              <a:t>yorum</a:t>
            </a:r>
          </a:p>
          <a:p>
            <a:endParaRPr lang="tr-TR" dirty="0" smtClean="0"/>
          </a:p>
          <a:p>
            <a:r>
              <a:rPr lang="tr-TR" dirty="0" smtClean="0"/>
              <a:t>Gebe </a:t>
            </a:r>
            <a:r>
              <a:rPr lang="tr-TR" dirty="0"/>
              <a:t>kalmak için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Cycles</a:t>
            </a:r>
            <a:r>
              <a:rPr lang="tr-TR" dirty="0"/>
              <a:t> uygulamasını </a:t>
            </a:r>
            <a:r>
              <a:rPr lang="tr-TR" dirty="0" smtClean="0"/>
              <a:t>kullanan </a:t>
            </a:r>
            <a:r>
              <a:rPr lang="tr-TR" dirty="0"/>
              <a:t>1656 </a:t>
            </a:r>
            <a:r>
              <a:rPr lang="tr-TR" dirty="0" smtClean="0"/>
              <a:t>kadını</a:t>
            </a:r>
          </a:p>
          <a:p>
            <a:pPr>
              <a:buNone/>
            </a:pPr>
            <a:r>
              <a:rPr lang="tr-TR" dirty="0" smtClean="0"/>
              <a:t>analiz </a:t>
            </a:r>
            <a:r>
              <a:rPr lang="tr-TR" dirty="0"/>
              <a:t>ettik ve </a:t>
            </a:r>
            <a:r>
              <a:rPr lang="tr-TR" dirty="0" smtClean="0"/>
              <a:t>3.02 </a:t>
            </a:r>
            <a:r>
              <a:rPr lang="tr-TR" dirty="0" err="1"/>
              <a:t>siklus</a:t>
            </a:r>
            <a:r>
              <a:rPr lang="tr-TR" dirty="0"/>
              <a:t> </a:t>
            </a:r>
            <a:r>
              <a:rPr lang="tr-TR" dirty="0" smtClean="0"/>
              <a:t>ortalama </a:t>
            </a:r>
            <a:r>
              <a:rPr lang="tr-TR" dirty="0"/>
              <a:t>TTP bulundu</a:t>
            </a:r>
            <a:r>
              <a:rPr lang="tr-TR" dirty="0" smtClean="0"/>
              <a:t>.</a:t>
            </a:r>
            <a:r>
              <a:rPr lang="tr-TR" dirty="0" smtClean="0"/>
              <a:t> (2.90 ve 3.14 </a:t>
            </a:r>
            <a:r>
              <a:rPr lang="tr-TR" dirty="0" err="1" smtClean="0"/>
              <a:t>siklus</a:t>
            </a:r>
            <a:r>
              <a:rPr lang="tr-TR" dirty="0" smtClean="0"/>
              <a:t>  </a:t>
            </a:r>
          </a:p>
          <a:p>
            <a:pPr>
              <a:buNone/>
            </a:pPr>
            <a:r>
              <a:rPr lang="tr-TR" dirty="0"/>
              <a:t>a</a:t>
            </a:r>
            <a:r>
              <a:rPr lang="tr-TR" dirty="0" smtClean="0"/>
              <a:t>rasında % 95 güven aralığı ile )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Toplam 1 yıllık gebelik oranı % 78.6 olup benzer çalışmalarla</a:t>
            </a:r>
          </a:p>
          <a:p>
            <a:pPr>
              <a:buNone/>
            </a:pPr>
            <a:r>
              <a:rPr lang="tr-TR" dirty="0" smtClean="0"/>
              <a:t>bildirilen gebelik oranından (% 79-94) daha düşüktür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Bunun kısmen, hamileliği bildirmeden hamile kaldıktan sonra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çalışmayı terk </a:t>
            </a:r>
            <a:r>
              <a:rPr lang="tr-TR" dirty="0"/>
              <a:t>eden kadınlar da dahil olmak üzere </a:t>
            </a:r>
            <a:r>
              <a:rPr lang="tr-TR" dirty="0" err="1"/>
              <a:t>fertil</a:t>
            </a:r>
            <a:r>
              <a:rPr lang="tr-TR" dirty="0"/>
              <a:t> erken terklere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dayandırılabileceğine </a:t>
            </a:r>
            <a:r>
              <a:rPr lang="tr-TR" dirty="0"/>
              <a:t>inanıyoruz.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Ayrıca, çalışmadaki tüm 2934 kadını içeren yaşam </a:t>
            </a:r>
          </a:p>
          <a:p>
            <a:pPr>
              <a:buNone/>
            </a:pPr>
            <a:r>
              <a:rPr lang="tr-TR" dirty="0" smtClean="0"/>
              <a:t>tablosu analizimiz, önceki HC kullanımının, gebeliği </a:t>
            </a:r>
          </a:p>
          <a:p>
            <a:pPr>
              <a:buNone/>
            </a:pPr>
            <a:r>
              <a:rPr lang="tr-TR" dirty="0" smtClean="0"/>
              <a:t>önlemek için önceki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Cycles</a:t>
            </a:r>
            <a:r>
              <a:rPr lang="tr-TR" dirty="0" smtClean="0"/>
              <a:t> kullanımıyla </a:t>
            </a:r>
          </a:p>
          <a:p>
            <a:pPr>
              <a:buNone/>
            </a:pPr>
            <a:r>
              <a:rPr lang="tr-TR" dirty="0" smtClean="0"/>
              <a:t>karşılaştırıldığında daha düşük erken gebelik oranları </a:t>
            </a:r>
          </a:p>
          <a:p>
            <a:pPr>
              <a:buNone/>
            </a:pPr>
            <a:r>
              <a:rPr lang="tr-TR" dirty="0" smtClean="0"/>
              <a:t>verdiğini göstermiştir.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Ortalama olarak, HC kullanan kadınlar hamileliği </a:t>
            </a:r>
          </a:p>
          <a:p>
            <a:pPr>
              <a:buNone/>
            </a:pPr>
            <a:r>
              <a:rPr lang="tr-TR" dirty="0" smtClean="0"/>
              <a:t>önlemek için daha önce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Cycles</a:t>
            </a:r>
            <a:r>
              <a:rPr lang="tr-TR" dirty="0" smtClean="0"/>
              <a:t> kullanan kadınlarla </a:t>
            </a:r>
          </a:p>
          <a:p>
            <a:pPr>
              <a:buNone/>
            </a:pPr>
            <a:r>
              <a:rPr lang="tr-TR" dirty="0" smtClean="0"/>
              <a:t>karşılaştırıldığında daha fazla </a:t>
            </a:r>
            <a:r>
              <a:rPr lang="tr-TR" dirty="0" err="1" smtClean="0"/>
              <a:t>TTP'ye</a:t>
            </a:r>
            <a:r>
              <a:rPr lang="tr-TR" dirty="0" smtClean="0"/>
              <a:t> ihtiyaç duydular </a:t>
            </a:r>
          </a:p>
          <a:p>
            <a:pPr>
              <a:buNone/>
            </a:pPr>
            <a:r>
              <a:rPr lang="tr-TR" dirty="0" smtClean="0"/>
              <a:t>ancak </a:t>
            </a:r>
            <a:r>
              <a:rPr lang="tr-TR" dirty="0" err="1" smtClean="0"/>
              <a:t>siklus</a:t>
            </a:r>
            <a:r>
              <a:rPr lang="tr-TR" dirty="0" smtClean="0"/>
              <a:t> 4'ten sonra, HC grubu için </a:t>
            </a:r>
            <a:r>
              <a:rPr lang="tr-TR" dirty="0" err="1" smtClean="0"/>
              <a:t>siklus</a:t>
            </a:r>
            <a:r>
              <a:rPr lang="tr-TR" dirty="0" smtClean="0"/>
              <a:t> başına </a:t>
            </a:r>
          </a:p>
          <a:p>
            <a:pPr>
              <a:buNone/>
            </a:pPr>
            <a:r>
              <a:rPr lang="tr-TR" dirty="0" smtClean="0"/>
              <a:t>gebelik olasılığı daha yüksek hale geldi.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/>
          <a:lstStyle/>
          <a:p>
            <a:r>
              <a:rPr lang="tr-TR" dirty="0"/>
              <a:t>Çeşitli çalışmalar </a:t>
            </a:r>
            <a:r>
              <a:rPr lang="tr-TR" dirty="0" err="1"/>
              <a:t>hormonal</a:t>
            </a:r>
            <a:r>
              <a:rPr lang="tr-TR" dirty="0"/>
              <a:t> </a:t>
            </a:r>
            <a:r>
              <a:rPr lang="tr-TR" dirty="0" err="1"/>
              <a:t>kontrasepsiyonun</a:t>
            </a:r>
            <a:r>
              <a:rPr lang="tr-TR" dirty="0"/>
              <a:t>,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kesildikten </a:t>
            </a:r>
            <a:r>
              <a:rPr lang="tr-TR" dirty="0"/>
              <a:t>sonraki ilk </a:t>
            </a:r>
            <a:r>
              <a:rPr lang="tr-TR" dirty="0" err="1" smtClean="0"/>
              <a:t>sikluslarda</a:t>
            </a:r>
            <a:r>
              <a:rPr lang="tr-TR" dirty="0" smtClean="0"/>
              <a:t> </a:t>
            </a:r>
            <a:r>
              <a:rPr lang="tr-TR" dirty="0"/>
              <a:t>gebe kalma </a:t>
            </a:r>
          </a:p>
          <a:p>
            <a:pPr>
              <a:buNone/>
            </a:pPr>
            <a:r>
              <a:rPr lang="tr-TR" dirty="0" smtClean="0"/>
              <a:t>oranlarını </a:t>
            </a:r>
            <a:r>
              <a:rPr lang="tr-TR" dirty="0"/>
              <a:t>negatif yönde etkilediğini </a:t>
            </a:r>
            <a:r>
              <a:rPr lang="tr-TR" dirty="0" smtClean="0"/>
              <a:t>gösteriyor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Bununla birlikte, birçok çalışma </a:t>
            </a:r>
            <a:r>
              <a:rPr lang="tr-TR" dirty="0" err="1" smtClean="0"/>
              <a:t>hormonal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kontrasepsiyon</a:t>
            </a:r>
            <a:r>
              <a:rPr lang="tr-TR" dirty="0" smtClean="0"/>
              <a:t> </a:t>
            </a:r>
            <a:r>
              <a:rPr lang="tr-TR" dirty="0"/>
              <a:t>kullanımının 1 yıllık gebelik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oranlarını </a:t>
            </a:r>
            <a:r>
              <a:rPr lang="tr-TR" dirty="0"/>
              <a:t>etkilemediğini göstermektedir.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dirty="0"/>
              <a:t>Giriş bölümünde belirtildiği gibi, önceki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çalışmalar </a:t>
            </a:r>
            <a:r>
              <a:rPr lang="tr-TR" dirty="0" err="1"/>
              <a:t>HC'nin</a:t>
            </a:r>
            <a:r>
              <a:rPr lang="tr-TR" dirty="0"/>
              <a:t> durdurulduktan sonraki ilk </a:t>
            </a:r>
          </a:p>
          <a:p>
            <a:pPr>
              <a:buNone/>
            </a:pPr>
            <a:r>
              <a:rPr lang="tr-TR" dirty="0" err="1" smtClean="0"/>
              <a:t>sikluslarda</a:t>
            </a:r>
            <a:r>
              <a:rPr lang="tr-TR" dirty="0" smtClean="0"/>
              <a:t> </a:t>
            </a:r>
            <a:r>
              <a:rPr lang="tr-TR" dirty="0"/>
              <a:t>gebelik oranlarını etkilediğini, ancak 1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yıllık </a:t>
            </a:r>
            <a:r>
              <a:rPr lang="tr-TR" dirty="0"/>
              <a:t>gebelik oranları üzerinde hiçbir etkisi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olmadığını </a:t>
            </a:r>
            <a:r>
              <a:rPr lang="tr-TR" dirty="0"/>
              <a:t>göstermiştir.</a:t>
            </a:r>
          </a:p>
          <a:p>
            <a:endParaRPr lang="tr-TR" dirty="0" smtClean="0"/>
          </a:p>
          <a:p>
            <a:r>
              <a:rPr lang="tr-TR" dirty="0" smtClean="0"/>
              <a:t>Sonuçlarımız </a:t>
            </a:r>
            <a:r>
              <a:rPr lang="tr-TR" dirty="0"/>
              <a:t>bu iki bulguyu da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doğrulamaktadır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908720"/>
            <a:ext cx="8363272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HC ile ilgili çalışmanın </a:t>
            </a:r>
            <a:r>
              <a:rPr lang="tr-TR" dirty="0" smtClean="0"/>
              <a:t>sonuçlarının hamileliği önlemek</a:t>
            </a:r>
          </a:p>
          <a:p>
            <a:pPr>
              <a:buNone/>
            </a:pPr>
            <a:r>
              <a:rPr lang="tr-TR" dirty="0" smtClean="0"/>
              <a:t>için </a:t>
            </a:r>
            <a:r>
              <a:rPr lang="tr-TR" dirty="0"/>
              <a:t>daha önce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Cycles</a:t>
            </a:r>
            <a:r>
              <a:rPr lang="tr-TR" dirty="0" smtClean="0"/>
              <a:t> </a:t>
            </a:r>
            <a:r>
              <a:rPr lang="tr-TR" dirty="0"/>
              <a:t>kullanan </a:t>
            </a:r>
            <a:r>
              <a:rPr lang="tr-TR" dirty="0" smtClean="0"/>
              <a:t>kadınlarla </a:t>
            </a:r>
            <a:r>
              <a:rPr lang="tr-TR" dirty="0" smtClean="0"/>
              <a:t>sadece</a:t>
            </a:r>
          </a:p>
          <a:p>
            <a:pPr>
              <a:buNone/>
            </a:pPr>
            <a:r>
              <a:rPr lang="tr-TR" dirty="0" smtClean="0"/>
              <a:t>karşılaştırma için geçerli olduğuna </a:t>
            </a:r>
            <a:r>
              <a:rPr lang="tr-TR" dirty="0"/>
              <a:t>dikkat edilmelidir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Bununla birlikte, bu çalışmada </a:t>
            </a:r>
            <a:r>
              <a:rPr lang="tr-TR" dirty="0" smtClean="0"/>
              <a:t>beraberinde kullanılan </a:t>
            </a:r>
          </a:p>
          <a:p>
            <a:pPr>
              <a:buNone/>
            </a:pPr>
            <a:r>
              <a:rPr lang="tr-TR" dirty="0" smtClean="0"/>
              <a:t>ilaçlarla </a:t>
            </a:r>
            <a:r>
              <a:rPr lang="tr-TR" dirty="0"/>
              <a:t>ilgili bilgi eksikliği, </a:t>
            </a:r>
            <a:r>
              <a:rPr lang="tr-TR" dirty="0" err="1"/>
              <a:t>HC'nin</a:t>
            </a:r>
            <a:r>
              <a:rPr lang="tr-TR" dirty="0"/>
              <a:t> etkisini </a:t>
            </a:r>
            <a:r>
              <a:rPr lang="tr-TR" dirty="0" smtClean="0"/>
              <a:t>değerlendirirken </a:t>
            </a:r>
          </a:p>
          <a:p>
            <a:pPr>
              <a:buNone/>
            </a:pPr>
            <a:r>
              <a:rPr lang="tr-TR" dirty="0" smtClean="0"/>
              <a:t>olası </a:t>
            </a:r>
            <a:r>
              <a:rPr lang="tr-TR" dirty="0"/>
              <a:t>bir yanlılıktır</a:t>
            </a:r>
            <a:r>
              <a:rPr lang="tr-TR" dirty="0" smtClean="0"/>
              <a:t>.(</a:t>
            </a:r>
            <a:r>
              <a:rPr lang="tr-TR" dirty="0" err="1" smtClean="0"/>
              <a:t>bias</a:t>
            </a:r>
            <a:r>
              <a:rPr lang="tr-TR" dirty="0" smtClean="0"/>
              <a:t>)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Bazı kadınlar için, daha önce HC kullanımı, doğurganlığı </a:t>
            </a:r>
          </a:p>
          <a:p>
            <a:pPr>
              <a:buNone/>
            </a:pPr>
            <a:r>
              <a:rPr lang="tr-TR" dirty="0" smtClean="0"/>
              <a:t>etkileyen altta yatan durumları maskelemiş olabilir.</a:t>
            </a:r>
            <a:endParaRPr lang="tr-TR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052736"/>
            <a:ext cx="8435280" cy="4525963"/>
          </a:xfrm>
        </p:spPr>
        <p:txBody>
          <a:bodyPr>
            <a:normAutofit fontScale="92500"/>
          </a:bodyPr>
          <a:lstStyle/>
          <a:p>
            <a:r>
              <a:rPr lang="tr-TR" dirty="0"/>
              <a:t>Çalışmamız ayrıca bir </a:t>
            </a:r>
            <a:r>
              <a:rPr lang="tr-TR" dirty="0" err="1"/>
              <a:t>kontraseptif</a:t>
            </a:r>
            <a:r>
              <a:rPr lang="tr-TR" dirty="0"/>
              <a:t> olarak FAB 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yönteminin </a:t>
            </a:r>
            <a:r>
              <a:rPr lang="tr-TR" dirty="0"/>
              <a:t>bilgi ve deneyiminin kadınların daha </a:t>
            </a:r>
            <a:r>
              <a:rPr lang="tr-TR" dirty="0" smtClean="0"/>
              <a:t>hızlı </a:t>
            </a:r>
          </a:p>
          <a:p>
            <a:pPr>
              <a:buNone/>
            </a:pPr>
            <a:r>
              <a:rPr lang="tr-TR" dirty="0" smtClean="0"/>
              <a:t>gebe </a:t>
            </a:r>
            <a:r>
              <a:rPr lang="tr-TR" dirty="0"/>
              <a:t>kalmasına yardımcı olabileceğini </a:t>
            </a:r>
            <a:r>
              <a:rPr lang="tr-TR" dirty="0" smtClean="0"/>
              <a:t>göstermiştir</a:t>
            </a:r>
            <a:r>
              <a:rPr lang="tr-TR" dirty="0"/>
              <a:t>.</a:t>
            </a:r>
          </a:p>
          <a:p>
            <a:endParaRPr lang="tr-TR" dirty="0" smtClean="0"/>
          </a:p>
          <a:p>
            <a:r>
              <a:rPr lang="tr-TR" dirty="0" smtClean="0"/>
              <a:t>Sonuçlar, bilinen </a:t>
            </a:r>
            <a:r>
              <a:rPr lang="tr-TR" dirty="0" err="1" smtClean="0"/>
              <a:t>fertil</a:t>
            </a:r>
            <a:r>
              <a:rPr lang="tr-TR" dirty="0" smtClean="0"/>
              <a:t> pencerelerine(</a:t>
            </a:r>
            <a:r>
              <a:rPr lang="tr-TR" dirty="0" err="1" smtClean="0"/>
              <a:t>fertil</a:t>
            </a:r>
            <a:r>
              <a:rPr lang="tr-TR" dirty="0"/>
              <a:t> </a:t>
            </a:r>
            <a:r>
              <a:rPr lang="tr-TR" dirty="0" err="1" smtClean="0"/>
              <a:t>window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zamanlama yapan kadınların gebelik oranlarını </a:t>
            </a:r>
          </a:p>
          <a:p>
            <a:pPr>
              <a:buNone/>
            </a:pPr>
            <a:r>
              <a:rPr lang="tr-TR" dirty="0" smtClean="0"/>
              <a:t>artırdığını ve bu da önceki bulgularla tutarlı </a:t>
            </a:r>
          </a:p>
          <a:p>
            <a:pPr>
              <a:buNone/>
            </a:pPr>
            <a:r>
              <a:rPr lang="tr-TR" dirty="0" smtClean="0"/>
              <a:t>olduğunu göstermektedir.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836712"/>
            <a:ext cx="8435280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Son incelemelerde bildirilen kombine oral </a:t>
            </a:r>
          </a:p>
          <a:p>
            <a:pPr>
              <a:buNone/>
            </a:pPr>
            <a:r>
              <a:rPr lang="tr-TR" dirty="0" err="1" smtClean="0"/>
              <a:t>kontraseptiflerle</a:t>
            </a:r>
            <a:r>
              <a:rPr lang="tr-TR" dirty="0" smtClean="0"/>
              <a:t> tipik kullanım </a:t>
            </a:r>
            <a:r>
              <a:rPr lang="tr-TR" dirty="0" err="1" smtClean="0"/>
              <a:t>kontraseptif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etkinliği, diğer karşılaştırılabilir modern FAB</a:t>
            </a:r>
          </a:p>
          <a:p>
            <a:pPr>
              <a:buNone/>
            </a:pPr>
            <a:r>
              <a:rPr lang="tr-TR" dirty="0" smtClean="0"/>
              <a:t>yöntemlerinin </a:t>
            </a:r>
            <a:r>
              <a:rPr lang="tr-TR" dirty="0" err="1" smtClean="0"/>
              <a:t>yanısıra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Cycles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uygulamasının kullanımıyla karşılaştırılabilir.</a:t>
            </a:r>
          </a:p>
          <a:p>
            <a:endParaRPr lang="tr-TR" dirty="0" smtClean="0"/>
          </a:p>
          <a:p>
            <a:r>
              <a:rPr lang="tr-TR" dirty="0" smtClean="0"/>
              <a:t>Böylece, bu makalede sunulan sonuçlar, </a:t>
            </a:r>
          </a:p>
          <a:p>
            <a:pPr>
              <a:buNone/>
            </a:pPr>
            <a:r>
              <a:rPr lang="tr-TR" dirty="0" err="1" smtClean="0"/>
              <a:t>kontraseptif</a:t>
            </a:r>
            <a:r>
              <a:rPr lang="tr-TR" dirty="0" smtClean="0"/>
              <a:t> bir yöntem arayan, ancak yakın </a:t>
            </a:r>
          </a:p>
          <a:p>
            <a:pPr>
              <a:buNone/>
            </a:pPr>
            <a:r>
              <a:rPr lang="tr-TR" dirty="0" smtClean="0"/>
              <a:t>gelecekte hamile kalmayı planlayan kadınlar için </a:t>
            </a:r>
          </a:p>
          <a:p>
            <a:pPr>
              <a:buNone/>
            </a:pPr>
            <a:r>
              <a:rPr lang="tr-TR" dirty="0" smtClean="0"/>
              <a:t>yararlı bilgiler sunmaktadır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052736"/>
            <a:ext cx="8363272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>
                <a:solidFill>
                  <a:schemeClr val="tx2"/>
                </a:solidFill>
              </a:rPr>
              <a:t>Çalışmanın güçlü ve zayıf </a:t>
            </a:r>
            <a:r>
              <a:rPr lang="tr-TR" dirty="0" smtClean="0">
                <a:solidFill>
                  <a:schemeClr val="tx2"/>
                </a:solidFill>
              </a:rPr>
              <a:t>yönleri</a:t>
            </a:r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err="1"/>
              <a:t>prospektif</a:t>
            </a:r>
            <a:r>
              <a:rPr lang="tr-TR" dirty="0"/>
              <a:t> gözlemsel çalışma, çok sayıda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gerçek </a:t>
            </a:r>
            <a:r>
              <a:rPr lang="tr-TR" dirty="0"/>
              <a:t>hayat verisinden </a:t>
            </a:r>
            <a:r>
              <a:rPr lang="tr-TR" dirty="0" smtClean="0"/>
              <a:t>oluşmaktadır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Kullanıcıların günlük olarak </a:t>
            </a:r>
            <a:r>
              <a:rPr lang="tr-TR" dirty="0" smtClean="0"/>
              <a:t>doğrudan</a:t>
            </a:r>
          </a:p>
          <a:p>
            <a:pPr>
              <a:buNone/>
            </a:pPr>
            <a:r>
              <a:rPr lang="tr-TR" dirty="0" smtClean="0"/>
              <a:t>uygulamaya </a:t>
            </a:r>
            <a:r>
              <a:rPr lang="tr-TR" dirty="0"/>
              <a:t>girdikleri verileri analiz </a:t>
            </a:r>
            <a:r>
              <a:rPr lang="tr-TR" dirty="0" smtClean="0"/>
              <a:t>etmek,</a:t>
            </a:r>
          </a:p>
          <a:p>
            <a:pPr>
              <a:buNone/>
            </a:pPr>
            <a:r>
              <a:rPr lang="tr-TR" dirty="0" smtClean="0"/>
              <a:t>günlük </a:t>
            </a:r>
            <a:r>
              <a:rPr lang="tr-TR" dirty="0"/>
              <a:t>davranışlarını </a:t>
            </a:r>
            <a:r>
              <a:rPr lang="tr-TR" dirty="0" smtClean="0"/>
              <a:t>etkilemeden </a:t>
            </a:r>
          </a:p>
          <a:p>
            <a:pPr>
              <a:buNone/>
            </a:pPr>
            <a:r>
              <a:rPr lang="tr-TR" dirty="0" smtClean="0"/>
              <a:t>doğurganlıklarına </a:t>
            </a:r>
            <a:r>
              <a:rPr lang="tr-TR" dirty="0"/>
              <a:t>ilişkin bir </a:t>
            </a:r>
            <a:r>
              <a:rPr lang="tr-TR" dirty="0" err="1" smtClean="0"/>
              <a:t>içgörü</a:t>
            </a:r>
            <a:r>
              <a:rPr lang="tr-TR" dirty="0" smtClean="0"/>
              <a:t>/anlayış(</a:t>
            </a:r>
            <a:r>
              <a:rPr lang="tr-TR" dirty="0" err="1" smtClean="0"/>
              <a:t>insight</a:t>
            </a:r>
            <a:r>
              <a:rPr lang="tr-TR" dirty="0" smtClean="0"/>
              <a:t>) </a:t>
            </a:r>
          </a:p>
          <a:p>
            <a:pPr>
              <a:buNone/>
            </a:pPr>
            <a:r>
              <a:rPr lang="tr-TR" dirty="0" smtClean="0"/>
              <a:t>sağlar</a:t>
            </a:r>
            <a:r>
              <a:rPr lang="tr-TR" dirty="0"/>
              <a:t>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>
              <a:solidFill>
                <a:schemeClr val="tx2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İncelenen kadın sayısı ve kaydedilen veri miktarı</a:t>
            </a:r>
          </a:p>
          <a:p>
            <a:pPr>
              <a:buNone/>
            </a:pPr>
            <a:r>
              <a:rPr lang="tr-TR" dirty="0" smtClean="0"/>
              <a:t>bu çalışmayı, daha kesin tahminler üreterek daha </a:t>
            </a:r>
          </a:p>
          <a:p>
            <a:pPr>
              <a:buNone/>
            </a:pPr>
            <a:r>
              <a:rPr lang="tr-TR" dirty="0" smtClean="0"/>
              <a:t>önce yapılmış birçok  benzer çalışmadan daha geniş </a:t>
            </a:r>
          </a:p>
          <a:p>
            <a:pPr>
              <a:buNone/>
            </a:pPr>
            <a:r>
              <a:rPr lang="tr-TR" dirty="0" smtClean="0"/>
              <a:t>yapmıştır.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Bununla birlikte, çalışmaya girip çıkma için düşük </a:t>
            </a:r>
          </a:p>
          <a:p>
            <a:pPr>
              <a:buNone/>
            </a:pPr>
            <a:r>
              <a:rPr lang="tr-TR" dirty="0" smtClean="0"/>
              <a:t>eşik, daha yüksek </a:t>
            </a:r>
            <a:r>
              <a:rPr lang="tr-TR" dirty="0" err="1" smtClean="0"/>
              <a:t>terketme</a:t>
            </a:r>
            <a:r>
              <a:rPr lang="tr-TR" dirty="0" smtClean="0"/>
              <a:t> oranına ve daha düşük </a:t>
            </a:r>
          </a:p>
          <a:p>
            <a:pPr>
              <a:buNone/>
            </a:pPr>
            <a:r>
              <a:rPr lang="tr-TR" dirty="0" smtClean="0"/>
              <a:t>kayıt sıklığına yol açmış ve böylece karşılaştırılabilir </a:t>
            </a:r>
          </a:p>
          <a:p>
            <a:pPr>
              <a:buNone/>
            </a:pPr>
            <a:r>
              <a:rPr lang="tr-TR" dirty="0" err="1" smtClean="0"/>
              <a:t>prospektif</a:t>
            </a:r>
            <a:r>
              <a:rPr lang="tr-TR" dirty="0" smtClean="0"/>
              <a:t> çalışmalara kıyasla daha yüksek bir </a:t>
            </a:r>
          </a:p>
          <a:p>
            <a:pPr>
              <a:buNone/>
            </a:pPr>
            <a:r>
              <a:rPr lang="tr-TR" dirty="0"/>
              <a:t>y</a:t>
            </a:r>
            <a:r>
              <a:rPr lang="tr-TR" dirty="0" smtClean="0"/>
              <a:t>anlılık(</a:t>
            </a:r>
            <a:r>
              <a:rPr lang="tr-TR" dirty="0" err="1" smtClean="0"/>
              <a:t>bias</a:t>
            </a:r>
            <a:r>
              <a:rPr lang="tr-TR" dirty="0" smtClean="0"/>
              <a:t>) riski getirmiştir.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çalışmanın sonucu kendi başına alakalı olsa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da</a:t>
            </a:r>
            <a:r>
              <a:rPr lang="tr-TR" dirty="0"/>
              <a:t>, </a:t>
            </a:r>
            <a:r>
              <a:rPr lang="tr-TR" dirty="0" smtClean="0"/>
              <a:t>son zamanlarda </a:t>
            </a:r>
            <a:r>
              <a:rPr lang="tr-TR" dirty="0"/>
              <a:t>diğer </a:t>
            </a:r>
            <a:r>
              <a:rPr lang="tr-TR" dirty="0" err="1"/>
              <a:t>hormonal</a:t>
            </a:r>
            <a:r>
              <a:rPr lang="tr-TR" dirty="0"/>
              <a:t> olmayan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kontrasepsiyon</a:t>
            </a:r>
            <a:r>
              <a:rPr lang="tr-TR" dirty="0" smtClean="0"/>
              <a:t> </a:t>
            </a:r>
            <a:r>
              <a:rPr lang="tr-TR" dirty="0"/>
              <a:t>formlarını kullanan kadınlarla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karşılaştırıldığında</a:t>
            </a:r>
            <a:r>
              <a:rPr lang="tr-TR" dirty="0"/>
              <a:t>, </a:t>
            </a:r>
            <a:r>
              <a:rPr lang="tr-TR" dirty="0" err="1"/>
              <a:t>kontrasepsiyon</a:t>
            </a:r>
            <a:r>
              <a:rPr lang="tr-TR" dirty="0"/>
              <a:t> için FAB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yöntemlerini </a:t>
            </a:r>
            <a:r>
              <a:rPr lang="tr-TR" dirty="0"/>
              <a:t>kullanmanın sonraki gebe kalma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oranları </a:t>
            </a:r>
            <a:r>
              <a:rPr lang="tr-TR" dirty="0"/>
              <a:t>üzerindeki etkisinin büyüklüğünü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belirlemek </a:t>
            </a:r>
            <a:r>
              <a:rPr lang="tr-TR" dirty="0"/>
              <a:t>için ek araştırmalara ihtiyaç vardır.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 olarak, çalışma popülasyonunun sadece </a:t>
            </a:r>
          </a:p>
          <a:p>
            <a:pPr>
              <a:buNone/>
            </a:pPr>
            <a:r>
              <a:rPr lang="tr-TR" dirty="0" smtClean="0"/>
              <a:t>doğurganlık izlemesi için bir uygulama </a:t>
            </a:r>
          </a:p>
          <a:p>
            <a:pPr>
              <a:buNone/>
            </a:pPr>
            <a:r>
              <a:rPr lang="tr-TR" dirty="0" smtClean="0"/>
              <a:t>kullanmaya karar veren ve ortalama </a:t>
            </a:r>
          </a:p>
          <a:p>
            <a:pPr>
              <a:buNone/>
            </a:pPr>
            <a:r>
              <a:rPr lang="tr-TR" dirty="0" smtClean="0"/>
              <a:t>popülasyona kıyasla bir seçim yanlılığına yol </a:t>
            </a:r>
          </a:p>
          <a:p>
            <a:pPr>
              <a:buNone/>
            </a:pPr>
            <a:r>
              <a:rPr lang="tr-TR" dirty="0" smtClean="0"/>
              <a:t>açabilecek kadınlardan oluştuğunu belirttik.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Sonuç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Önceki </a:t>
            </a:r>
            <a:r>
              <a:rPr lang="tr-TR" dirty="0" err="1"/>
              <a:t>kontrasepsiyon</a:t>
            </a:r>
            <a:r>
              <a:rPr lang="tr-TR" dirty="0"/>
              <a:t> kullanımının kısa vadeli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gebelik </a:t>
            </a:r>
            <a:r>
              <a:rPr lang="tr-TR" dirty="0"/>
              <a:t>oranları üzerinde önemli bir </a:t>
            </a:r>
            <a:r>
              <a:rPr lang="tr-TR" dirty="0" smtClean="0"/>
              <a:t>etkisi olduğunu </a:t>
            </a:r>
          </a:p>
          <a:p>
            <a:pPr>
              <a:buNone/>
            </a:pPr>
            <a:r>
              <a:rPr lang="tr-TR" dirty="0" smtClean="0"/>
              <a:t>ve </a:t>
            </a:r>
            <a:r>
              <a:rPr lang="tr-TR" dirty="0"/>
              <a:t>daha önce HC kullanan kadınların, </a:t>
            </a:r>
            <a:r>
              <a:rPr lang="tr-TR" dirty="0" smtClean="0"/>
              <a:t>gebeliği </a:t>
            </a:r>
          </a:p>
          <a:p>
            <a:pPr>
              <a:buNone/>
            </a:pPr>
            <a:r>
              <a:rPr lang="tr-TR" dirty="0" smtClean="0"/>
              <a:t>önlemek </a:t>
            </a:r>
            <a:r>
              <a:rPr lang="tr-TR" dirty="0"/>
              <a:t>için daha önce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Cycles</a:t>
            </a:r>
            <a:r>
              <a:rPr lang="tr-TR" dirty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uygulamasını </a:t>
            </a:r>
            <a:r>
              <a:rPr lang="tr-TR" dirty="0"/>
              <a:t>kullanan kadınlarla </a:t>
            </a:r>
            <a:r>
              <a:rPr lang="tr-TR" dirty="0" smtClean="0"/>
              <a:t>karşılaştırıldığında</a:t>
            </a:r>
          </a:p>
          <a:p>
            <a:pPr>
              <a:buNone/>
            </a:pPr>
            <a:r>
              <a:rPr lang="tr-TR" dirty="0" smtClean="0"/>
              <a:t>erken </a:t>
            </a:r>
            <a:r>
              <a:rPr lang="tr-TR" dirty="0"/>
              <a:t>gebe kalma olasılığının </a:t>
            </a:r>
            <a:r>
              <a:rPr lang="tr-TR" dirty="0" smtClean="0"/>
              <a:t>çok </a:t>
            </a:r>
            <a:r>
              <a:rPr lang="tr-TR" dirty="0"/>
              <a:t>daha düşük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olduğunu </a:t>
            </a:r>
            <a:r>
              <a:rPr lang="tr-TR" dirty="0"/>
              <a:t>gösterdik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Bununla birlikte, uzun vadeli gebelik oranları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etkilenmemiştir</a:t>
            </a:r>
            <a:r>
              <a:rPr lang="tr-TR" dirty="0"/>
              <a:t>.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Sonuç bu özel uygulamaya özgü olarak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görülmemeli </a:t>
            </a:r>
            <a:r>
              <a:rPr lang="tr-TR" dirty="0"/>
              <a:t>ve </a:t>
            </a:r>
            <a:r>
              <a:rPr lang="tr-TR" dirty="0" smtClean="0"/>
              <a:t>hamileliği </a:t>
            </a:r>
            <a:r>
              <a:rPr lang="tr-TR" dirty="0"/>
              <a:t>planlamadan </a:t>
            </a:r>
            <a:r>
              <a:rPr lang="tr-TR" dirty="0" smtClean="0"/>
              <a:t>önce</a:t>
            </a:r>
          </a:p>
          <a:p>
            <a:pPr>
              <a:buNone/>
            </a:pPr>
            <a:r>
              <a:rPr lang="tr-TR" dirty="0" smtClean="0"/>
              <a:t>FAB </a:t>
            </a:r>
            <a:r>
              <a:rPr lang="tr-TR" dirty="0"/>
              <a:t>yöntemlerini kullanan kadınlar için </a:t>
            </a:r>
            <a:r>
              <a:rPr lang="tr-TR" dirty="0" smtClean="0"/>
              <a:t>büyük </a:t>
            </a:r>
          </a:p>
          <a:p>
            <a:pPr>
              <a:buNone/>
            </a:pPr>
            <a:r>
              <a:rPr lang="tr-TR" dirty="0" smtClean="0"/>
              <a:t>ihtimalle yaygın </a:t>
            </a:r>
            <a:r>
              <a:rPr lang="tr-TR" dirty="0"/>
              <a:t>olarak uygulanabilir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534075"/>
          </a:xfrm>
        </p:spPr>
        <p:txBody>
          <a:bodyPr>
            <a:normAutofit fontScale="92500"/>
          </a:bodyPr>
          <a:lstStyle/>
          <a:p>
            <a:r>
              <a:rPr lang="tr-TR" dirty="0"/>
              <a:t>Birkaç çalışma, doğurganlığı artırmak için </a:t>
            </a:r>
            <a:r>
              <a:rPr lang="tr-TR" dirty="0" smtClean="0"/>
              <a:t>şimdiye</a:t>
            </a:r>
          </a:p>
          <a:p>
            <a:pPr>
              <a:buNone/>
            </a:pPr>
            <a:r>
              <a:rPr lang="tr-TR" dirty="0" smtClean="0"/>
              <a:t>kadar esas olarak, </a:t>
            </a:r>
            <a:r>
              <a:rPr lang="tr-TR" dirty="0" err="1" smtClean="0"/>
              <a:t>menstruasyon</a:t>
            </a:r>
            <a:r>
              <a:rPr lang="tr-TR" dirty="0" smtClean="0"/>
              <a:t> günlerinin ve </a:t>
            </a:r>
          </a:p>
          <a:p>
            <a:pPr>
              <a:buNone/>
            </a:pPr>
            <a:r>
              <a:rPr lang="tr-TR" dirty="0" err="1" smtClean="0"/>
              <a:t>servikal</a:t>
            </a:r>
            <a:r>
              <a:rPr lang="tr-TR" dirty="0" smtClean="0"/>
              <a:t> mukus kalitesinin -oldukça basit bir şekilde- </a:t>
            </a:r>
          </a:p>
          <a:p>
            <a:pPr>
              <a:buNone/>
            </a:pPr>
            <a:r>
              <a:rPr lang="tr-TR" dirty="0" smtClean="0"/>
              <a:t>kendi kendine teşhis edilmesiyle kadınların </a:t>
            </a:r>
          </a:p>
          <a:p>
            <a:pPr>
              <a:buNone/>
            </a:pPr>
            <a:r>
              <a:rPr lang="tr-TR" dirty="0" err="1" smtClean="0"/>
              <a:t>ovulasyon</a:t>
            </a:r>
            <a:r>
              <a:rPr lang="tr-TR" dirty="0" smtClean="0"/>
              <a:t> tarihlerini ve doğurganlık günlerini </a:t>
            </a:r>
          </a:p>
          <a:p>
            <a:pPr>
              <a:buNone/>
            </a:pPr>
            <a:r>
              <a:rPr lang="tr-TR" dirty="0" smtClean="0"/>
              <a:t>tahmin edebildikleri </a:t>
            </a:r>
            <a:r>
              <a:rPr lang="tr-TR" dirty="0" err="1" smtClean="0"/>
              <a:t>semptotermal</a:t>
            </a:r>
            <a:r>
              <a:rPr lang="tr-TR" dirty="0" smtClean="0"/>
              <a:t> veya </a:t>
            </a:r>
            <a:r>
              <a:rPr lang="tr-TR" dirty="0" err="1" smtClean="0"/>
              <a:t>Billings</a:t>
            </a:r>
            <a:r>
              <a:rPr lang="tr-TR" dirty="0" smtClean="0"/>
              <a:t>-tipi </a:t>
            </a:r>
          </a:p>
          <a:p>
            <a:pPr>
              <a:buNone/>
            </a:pPr>
            <a:r>
              <a:rPr lang="tr-TR" dirty="0" smtClean="0"/>
              <a:t>yöntemlerini bir noktada toplayan doğurganlık </a:t>
            </a:r>
          </a:p>
          <a:p>
            <a:pPr>
              <a:buNone/>
            </a:pPr>
            <a:r>
              <a:rPr lang="tr-TR" dirty="0" smtClean="0"/>
              <a:t>bilincine </a:t>
            </a:r>
            <a:r>
              <a:rPr lang="tr-TR" dirty="0"/>
              <a:t>dayalı (</a:t>
            </a:r>
            <a:r>
              <a:rPr lang="tr-TR" dirty="0" err="1"/>
              <a:t>fertility</a:t>
            </a:r>
            <a:r>
              <a:rPr lang="tr-TR" dirty="0"/>
              <a:t> </a:t>
            </a:r>
            <a:r>
              <a:rPr lang="tr-TR" dirty="0" err="1" smtClean="0"/>
              <a:t>awareness</a:t>
            </a:r>
            <a:r>
              <a:rPr lang="tr-TR" dirty="0" smtClean="0"/>
              <a:t>- </a:t>
            </a:r>
            <a:r>
              <a:rPr lang="tr-TR" dirty="0" err="1" smtClean="0"/>
              <a:t>based</a:t>
            </a:r>
            <a:r>
              <a:rPr lang="tr-TR" dirty="0" smtClean="0"/>
              <a:t>)* </a:t>
            </a:r>
          </a:p>
          <a:p>
            <a:pPr>
              <a:buNone/>
            </a:pPr>
            <a:r>
              <a:rPr lang="tr-TR" dirty="0" smtClean="0"/>
              <a:t>yöntemlerin kullanılmasının etkisini </a:t>
            </a:r>
            <a:r>
              <a:rPr lang="tr-TR" dirty="0"/>
              <a:t>araştırdı. </a:t>
            </a:r>
          </a:p>
          <a:p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6021288"/>
            <a:ext cx="7560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i="1" dirty="0" smtClean="0">
                <a:solidFill>
                  <a:schemeClr val="accent1"/>
                </a:solidFill>
              </a:rPr>
              <a:t>*</a:t>
            </a:r>
            <a:r>
              <a:rPr lang="en-US" sz="1100" i="1" dirty="0" smtClean="0">
                <a:solidFill>
                  <a:schemeClr val="accent1"/>
                </a:solidFill>
              </a:rPr>
              <a:t>Weeks</a:t>
            </a:r>
            <a:r>
              <a:rPr lang="en-US" sz="1100" i="1" dirty="0">
                <a:solidFill>
                  <a:schemeClr val="accent1"/>
                </a:solidFill>
              </a:rPr>
              <a:t>, J. R. (1982). An evaluation of the use-effectiveness of fertility awareness methods of family planning. Journal of Biosocial Science, 14(01).</a:t>
            </a:r>
            <a:endParaRPr lang="tr-TR" sz="11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Bu çalışma,hamileliği planlarken kadınların 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ovulasyon</a:t>
            </a:r>
            <a:r>
              <a:rPr lang="tr-TR" dirty="0" smtClean="0"/>
              <a:t> </a:t>
            </a:r>
            <a:r>
              <a:rPr lang="tr-TR" dirty="0"/>
              <a:t>günlerini bilmelerinin faydalarını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vurgular.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Bu çalışmada sunulan sonuçlar, yakın gelecekte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hamile </a:t>
            </a:r>
            <a:r>
              <a:rPr lang="tr-TR" dirty="0"/>
              <a:t>kalmayı planlayan kadınların yanı sıra,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doğum </a:t>
            </a:r>
            <a:r>
              <a:rPr lang="tr-TR" dirty="0"/>
              <a:t>kontrol ve doğurganlık konusunda kadınlara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danışmanlık </a:t>
            </a:r>
            <a:r>
              <a:rPr lang="tr-TR" dirty="0"/>
              <a:t>yapan sağlık uzmanlarının da ilgisini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çekebilir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Wilcox</a:t>
            </a:r>
            <a:r>
              <a:rPr lang="tr-TR" dirty="0" smtClean="0"/>
              <a:t> ve arkadaşlarının yaptığı bir çalışmada, </a:t>
            </a:r>
          </a:p>
          <a:p>
            <a:pPr>
              <a:buNone/>
            </a:pPr>
            <a:r>
              <a:rPr lang="tr-TR" dirty="0" smtClean="0"/>
              <a:t>en yüksek doğurganlık günleri içinde ilişkiye </a:t>
            </a:r>
          </a:p>
          <a:p>
            <a:pPr>
              <a:buNone/>
            </a:pPr>
            <a:r>
              <a:rPr lang="tr-TR" dirty="0" smtClean="0"/>
              <a:t>girildiğinde </a:t>
            </a:r>
            <a:r>
              <a:rPr lang="tr-TR" dirty="0"/>
              <a:t>gebelik </a:t>
            </a:r>
            <a:r>
              <a:rPr lang="tr-TR" dirty="0" smtClean="0"/>
              <a:t>oranlarının </a:t>
            </a:r>
            <a:r>
              <a:rPr lang="tr-TR" dirty="0"/>
              <a:t>önemli </a:t>
            </a:r>
            <a:r>
              <a:rPr lang="tr-TR" dirty="0" smtClean="0"/>
              <a:t>ölçüde</a:t>
            </a:r>
          </a:p>
          <a:p>
            <a:pPr>
              <a:buNone/>
            </a:pPr>
            <a:r>
              <a:rPr lang="tr-TR" dirty="0" smtClean="0"/>
              <a:t>yüksek </a:t>
            </a:r>
            <a:r>
              <a:rPr lang="tr-TR" dirty="0"/>
              <a:t>olduğu </a:t>
            </a:r>
            <a:r>
              <a:rPr lang="tr-TR" dirty="0" smtClean="0"/>
              <a:t>gösterilmiştir</a:t>
            </a:r>
            <a:r>
              <a:rPr lang="tr-TR" dirty="0"/>
              <a:t>.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Yakın tarihli bir çalışma, bilinen </a:t>
            </a:r>
            <a:r>
              <a:rPr lang="tr-TR" dirty="0" err="1" smtClean="0"/>
              <a:t>subfertilitesi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olan çiftler için gebelik oranlarının FAB</a:t>
            </a:r>
          </a:p>
          <a:p>
            <a:pPr>
              <a:buNone/>
            </a:pPr>
            <a:r>
              <a:rPr lang="tr-TR" dirty="0" smtClean="0"/>
              <a:t>yöntemlerinin özel kullanımı yoluyla önemli </a:t>
            </a:r>
          </a:p>
          <a:p>
            <a:pPr>
              <a:buNone/>
            </a:pPr>
            <a:r>
              <a:rPr lang="tr-TR" dirty="0" smtClean="0"/>
              <a:t>ölçüde iyileştirilebileceğini göstermiştir.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çalışmanın amacı gebeliği </a:t>
            </a:r>
            <a:r>
              <a:rPr lang="tr-TR" dirty="0" smtClean="0"/>
              <a:t>denemeden</a:t>
            </a:r>
          </a:p>
          <a:p>
            <a:pPr>
              <a:buNone/>
            </a:pPr>
            <a:r>
              <a:rPr lang="tr-TR" dirty="0" smtClean="0"/>
              <a:t>hemen </a:t>
            </a:r>
            <a:r>
              <a:rPr lang="tr-TR" dirty="0"/>
              <a:t>önce doğum kontrol yöntemini </a:t>
            </a:r>
            <a:r>
              <a:rPr lang="tr-TR" dirty="0" smtClean="0"/>
              <a:t>bırakan</a:t>
            </a:r>
          </a:p>
          <a:p>
            <a:pPr>
              <a:buNone/>
            </a:pPr>
            <a:r>
              <a:rPr lang="tr-TR" dirty="0" smtClean="0"/>
              <a:t>kadınların </a:t>
            </a:r>
            <a:r>
              <a:rPr lang="tr-TR" dirty="0"/>
              <a:t>gebelik oranlarını </a:t>
            </a:r>
            <a:r>
              <a:rPr lang="tr-TR" dirty="0" smtClean="0"/>
              <a:t>araştırmaktı.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4257</TotalTime>
  <Words>2192</Words>
  <Application>Microsoft Office PowerPoint</Application>
  <PresentationFormat>Ekran Gösterisi (4:3)</PresentationFormat>
  <Paragraphs>427</Paragraphs>
  <Slides>60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60</vt:i4>
      </vt:variant>
    </vt:vector>
  </HeadingPairs>
  <TitlesOfParts>
    <vt:vector size="61" baseType="lpstr">
      <vt:lpstr>Ofis Teması</vt:lpstr>
      <vt:lpstr>Slayt 1</vt:lpstr>
      <vt:lpstr>Doğum kontrol yöntemlerinin doğurganlık üzerine kısa ve uzun vadeli etkisi </vt:lpstr>
      <vt:lpstr>Giriş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Metodlar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Sonuçlar </vt:lpstr>
      <vt:lpstr>Slayt 37</vt:lpstr>
      <vt:lpstr>Slayt 38</vt:lpstr>
      <vt:lpstr>Slayt 39</vt:lpstr>
      <vt:lpstr>Slayt 40</vt:lpstr>
      <vt:lpstr>Slayt 41</vt:lpstr>
      <vt:lpstr>Slayt 42</vt:lpstr>
      <vt:lpstr>Slayt 43</vt:lpstr>
      <vt:lpstr>Slayt 44</vt:lpstr>
      <vt:lpstr>Slayt 45</vt:lpstr>
      <vt:lpstr>Slayt 46</vt:lpstr>
      <vt:lpstr>Slayt 47</vt:lpstr>
      <vt:lpstr>Tartışma </vt:lpstr>
      <vt:lpstr>Slayt 49</vt:lpstr>
      <vt:lpstr>Slayt 50</vt:lpstr>
      <vt:lpstr>Slayt 51</vt:lpstr>
      <vt:lpstr>Slayt 52</vt:lpstr>
      <vt:lpstr>Slayt 53</vt:lpstr>
      <vt:lpstr>Slayt 54</vt:lpstr>
      <vt:lpstr>Slayt 55</vt:lpstr>
      <vt:lpstr>Slayt 56</vt:lpstr>
      <vt:lpstr>Slayt 57</vt:lpstr>
      <vt:lpstr>Sonuç </vt:lpstr>
      <vt:lpstr>Slayt 59</vt:lpstr>
      <vt:lpstr>Slayt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Windows Kullanıcısı</dc:creator>
  <cp:lastModifiedBy>Windows Kullanıcısı</cp:lastModifiedBy>
  <cp:revision>7</cp:revision>
  <dcterms:created xsi:type="dcterms:W3CDTF">2020-01-25T09:54:44Z</dcterms:created>
  <dcterms:modified xsi:type="dcterms:W3CDTF">2020-01-28T08:51:44Z</dcterms:modified>
</cp:coreProperties>
</file>