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1"/>
  </p:notesMasterIdLst>
  <p:sldIdLst>
    <p:sldId id="256" r:id="rId2"/>
    <p:sldId id="301" r:id="rId3"/>
    <p:sldId id="304" r:id="rId4"/>
    <p:sldId id="289" r:id="rId5"/>
    <p:sldId id="259" r:id="rId6"/>
    <p:sldId id="260" r:id="rId7"/>
    <p:sldId id="258" r:id="rId8"/>
    <p:sldId id="291" r:id="rId9"/>
    <p:sldId id="297" r:id="rId10"/>
    <p:sldId id="292" r:id="rId11"/>
    <p:sldId id="262" r:id="rId12"/>
    <p:sldId id="293" r:id="rId13"/>
    <p:sldId id="261" r:id="rId14"/>
    <p:sldId id="294" r:id="rId15"/>
    <p:sldId id="290" r:id="rId16"/>
    <p:sldId id="263" r:id="rId17"/>
    <p:sldId id="264" r:id="rId18"/>
    <p:sldId id="295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3" r:id="rId27"/>
    <p:sldId id="272" r:id="rId28"/>
    <p:sldId id="274" r:id="rId29"/>
    <p:sldId id="275" r:id="rId30"/>
    <p:sldId id="298" r:id="rId31"/>
    <p:sldId id="299" r:id="rId32"/>
    <p:sldId id="300" r:id="rId33"/>
    <p:sldId id="303" r:id="rId34"/>
    <p:sldId id="276" r:id="rId35"/>
    <p:sldId id="277" r:id="rId36"/>
    <p:sldId id="278" r:id="rId37"/>
    <p:sldId id="296" r:id="rId38"/>
    <p:sldId id="279" r:id="rId39"/>
    <p:sldId id="281" r:id="rId40"/>
    <p:sldId id="282" r:id="rId41"/>
    <p:sldId id="280" r:id="rId42"/>
    <p:sldId id="283" r:id="rId43"/>
    <p:sldId id="284" r:id="rId44"/>
    <p:sldId id="285" r:id="rId45"/>
    <p:sldId id="286" r:id="rId46"/>
    <p:sldId id="287" r:id="rId47"/>
    <p:sldId id="288" r:id="rId48"/>
    <p:sldId id="302" r:id="rId49"/>
    <p:sldId id="257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72" d="100"/>
          <a:sy n="72" d="100"/>
        </p:scale>
        <p:origin x="4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8A760-ABCE-43E9-8C6A-DAEFCEA1E05E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E9B2F-5694-4C10-8A5A-578E6CB1EE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15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Semptomatik</a:t>
            </a:r>
            <a:r>
              <a:rPr lang="tr-TR" dirty="0" smtClean="0"/>
              <a:t> olan hastalarda sıklıkla </a:t>
            </a:r>
            <a:r>
              <a:rPr lang="tr-TR" dirty="0" err="1" smtClean="0"/>
              <a:t>üriner</a:t>
            </a:r>
            <a:r>
              <a:rPr lang="tr-TR" dirty="0" smtClean="0"/>
              <a:t> sistem taşı veya enfeksiyonu gibi kolaylıkla belirlenebilir nedenler vardır.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E9B2F-5694-4C10-8A5A-578E6CB1EEB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798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Ateş, enfeksiyon, travma ve egzersiz geçici </a:t>
            </a:r>
            <a:r>
              <a:rPr lang="tr-TR" dirty="0" err="1" smtClean="0"/>
              <a:t>hematürinin</a:t>
            </a:r>
            <a:r>
              <a:rPr lang="tr-TR" dirty="0" smtClean="0"/>
              <a:t> potansiyel nedenleridir.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E9B2F-5694-4C10-8A5A-578E6CB1EEB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39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mesaneye doğru daha rahat ilerleyebilmektedir.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E9B2F-5694-4C10-8A5A-578E6CB1EEB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43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Tüm şüpheli vakalarda, idrar analizi ve idrar kültürü genellikle negatif olsa da, N. </a:t>
            </a:r>
            <a:r>
              <a:rPr lang="tr-TR" dirty="0" err="1" smtClean="0"/>
              <a:t>gonorrhoeae</a:t>
            </a:r>
            <a:r>
              <a:rPr lang="tr-TR" dirty="0" smtClean="0"/>
              <a:t> ve C. </a:t>
            </a:r>
            <a:r>
              <a:rPr lang="tr-TR" dirty="0" err="1" smtClean="0"/>
              <a:t>trachomatis</a:t>
            </a:r>
            <a:r>
              <a:rPr lang="tr-TR" dirty="0" smtClean="0"/>
              <a:t> için bir idrar tahlili, idrar kültürü ve idrar nükleik asit </a:t>
            </a:r>
            <a:r>
              <a:rPr lang="tr-TR" dirty="0" err="1" smtClean="0"/>
              <a:t>amplifikasyon</a:t>
            </a:r>
            <a:r>
              <a:rPr lang="tr-TR" dirty="0" smtClean="0"/>
              <a:t> testi (NAAT) yapılmalıdır. Alt </a:t>
            </a:r>
            <a:r>
              <a:rPr lang="tr-TR" dirty="0" err="1" smtClean="0"/>
              <a:t>üriner</a:t>
            </a:r>
            <a:r>
              <a:rPr lang="tr-TR" dirty="0" smtClean="0"/>
              <a:t> sistem semptomları olmayan hastalarda [ 8 ]. İdrar veya </a:t>
            </a:r>
            <a:r>
              <a:rPr lang="tr-TR" dirty="0" err="1" smtClean="0"/>
              <a:t>üretral</a:t>
            </a:r>
            <a:r>
              <a:rPr lang="tr-TR" dirty="0" smtClean="0"/>
              <a:t> </a:t>
            </a:r>
            <a:r>
              <a:rPr lang="tr-TR" dirty="0" err="1" smtClean="0"/>
              <a:t>swab</a:t>
            </a:r>
            <a:r>
              <a:rPr lang="tr-TR" dirty="0" smtClean="0"/>
              <a:t> testi ile ilgili bir patojenin belirlenmesi, olası tanıyı destekler.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E9B2F-5694-4C10-8A5A-578E6CB1EEB4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59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Aile hekimi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E9B2F-5694-4C10-8A5A-578E6CB1EEB4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66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 Tanı ve tedavisindeki gecikme öldürücü olabildiğinden,</a:t>
            </a:r>
          </a:p>
          <a:p>
            <a:r>
              <a:rPr lang="tr-TR" dirty="0" err="1" smtClean="0"/>
              <a:t>nonspesifik</a:t>
            </a:r>
            <a:r>
              <a:rPr lang="tr-TR" dirty="0" smtClean="0"/>
              <a:t> bile olsa semptomların gözden kaçırılmaması</a:t>
            </a:r>
          </a:p>
          <a:p>
            <a:r>
              <a:rPr lang="tr-TR" dirty="0" smtClean="0"/>
              <a:t>çok önemlidir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E9B2F-5694-4C10-8A5A-578E6CB1EEB4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498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Erken</a:t>
            </a:r>
          </a:p>
          <a:p>
            <a:r>
              <a:rPr lang="tr-TR" dirty="0" smtClean="0"/>
              <a:t>dönemdeki minimal deri lezyonları kesin tanıyı zorlaş-</a:t>
            </a:r>
          </a:p>
          <a:p>
            <a:r>
              <a:rPr lang="tr-TR" dirty="0" err="1" smtClean="0"/>
              <a:t>tırarak</a:t>
            </a:r>
            <a:r>
              <a:rPr lang="tr-TR" dirty="0" smtClean="0"/>
              <a:t> hastalığın atlanmasına yol açabilmektedir. Bu yüzden</a:t>
            </a:r>
          </a:p>
          <a:p>
            <a:r>
              <a:rPr lang="tr-TR" dirty="0" smtClean="0"/>
              <a:t>deride </a:t>
            </a:r>
            <a:r>
              <a:rPr lang="tr-TR" dirty="0" err="1" smtClean="0"/>
              <a:t>selülit</a:t>
            </a:r>
            <a:r>
              <a:rPr lang="tr-TR" dirty="0" smtClean="0"/>
              <a:t> benzeri lezyonları uygun antibiyotik tedavisine</a:t>
            </a:r>
          </a:p>
          <a:p>
            <a:r>
              <a:rPr lang="tr-TR" dirty="0" smtClean="0"/>
              <a:t>cevap vermediğinde FG olasılığının artabileceği</a:t>
            </a:r>
          </a:p>
          <a:p>
            <a:r>
              <a:rPr lang="tr-TR" dirty="0" smtClean="0"/>
              <a:t>öne sürülmüştür.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E9B2F-5694-4C10-8A5A-578E6CB1EEB4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135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FG’de</a:t>
            </a:r>
            <a:r>
              <a:rPr lang="tr-TR" dirty="0" smtClean="0"/>
              <a:t> </a:t>
            </a:r>
            <a:r>
              <a:rPr lang="tr-TR" dirty="0" err="1" smtClean="0"/>
              <a:t>mortalite</a:t>
            </a:r>
            <a:r>
              <a:rPr lang="tr-TR" dirty="0" smtClean="0"/>
              <a:t> oranları %3 ile %45 arasında seyretmektedir.</a:t>
            </a:r>
          </a:p>
          <a:p>
            <a:r>
              <a:rPr lang="tr-TR" dirty="0" smtClean="0"/>
              <a:t>Hastalığın ölüm nedenleri; ağır </a:t>
            </a:r>
            <a:r>
              <a:rPr lang="tr-TR" dirty="0" err="1" smtClean="0"/>
              <a:t>sepsis</a:t>
            </a:r>
            <a:r>
              <a:rPr lang="tr-TR" dirty="0" smtClean="0"/>
              <a:t>, </a:t>
            </a:r>
            <a:r>
              <a:rPr lang="tr-TR" dirty="0" err="1" smtClean="0"/>
              <a:t>koagülapati</a:t>
            </a:r>
            <a:r>
              <a:rPr lang="tr-TR" dirty="0" smtClean="0"/>
              <a:t>,</a:t>
            </a:r>
          </a:p>
          <a:p>
            <a:r>
              <a:rPr lang="tr-TR" dirty="0" smtClean="0"/>
              <a:t>akut </a:t>
            </a:r>
            <a:r>
              <a:rPr lang="tr-TR" dirty="0" err="1" smtClean="0"/>
              <a:t>renal</a:t>
            </a:r>
            <a:r>
              <a:rPr lang="tr-TR" dirty="0" smtClean="0"/>
              <a:t> yetmezlik, </a:t>
            </a:r>
            <a:r>
              <a:rPr lang="tr-TR" dirty="0" err="1" smtClean="0"/>
              <a:t>diabetik</a:t>
            </a:r>
            <a:r>
              <a:rPr lang="tr-TR" dirty="0" smtClean="0"/>
              <a:t> </a:t>
            </a:r>
            <a:r>
              <a:rPr lang="tr-TR" dirty="0" err="1" smtClean="0"/>
              <a:t>ketoasidoz</a:t>
            </a:r>
            <a:r>
              <a:rPr lang="tr-TR" dirty="0" smtClean="0"/>
              <a:t> ve çoklu organ</a:t>
            </a:r>
          </a:p>
          <a:p>
            <a:r>
              <a:rPr lang="tr-TR" dirty="0" smtClean="0"/>
              <a:t>yetmezliğidir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E9B2F-5694-4C10-8A5A-578E6CB1EEB4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04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Etkinliği kanıtlanmamıştır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E9B2F-5694-4C10-8A5A-578E6CB1EEB4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05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112-D02C-4655-B223-D28BDBE795B6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B757-D92A-4B1B-B376-7C8A4507EE27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112-D02C-4655-B223-D28BDBE795B6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B757-D92A-4B1B-B376-7C8A4507EE2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112-D02C-4655-B223-D28BDBE795B6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B757-D92A-4B1B-B376-7C8A4507EE2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112-D02C-4655-B223-D28BDBE795B6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B757-D92A-4B1B-B376-7C8A4507EE2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112-D02C-4655-B223-D28BDBE795B6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B757-D92A-4B1B-B376-7C8A4507EE27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112-D02C-4655-B223-D28BDBE795B6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B757-D92A-4B1B-B376-7C8A4507EE2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112-D02C-4655-B223-D28BDBE795B6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B757-D92A-4B1B-B376-7C8A4507EE27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112-D02C-4655-B223-D28BDBE795B6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B757-D92A-4B1B-B376-7C8A4507EE2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112-D02C-4655-B223-D28BDBE795B6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B757-D92A-4B1B-B376-7C8A4507EE2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112-D02C-4655-B223-D28BDBE795B6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B757-D92A-4B1B-B376-7C8A4507EE27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112-D02C-4655-B223-D28BDBE795B6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B757-D92A-4B1B-B376-7C8A4507EE2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74D0112-D02C-4655-B223-D28BDBE795B6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5A4B757-D92A-4B1B-B376-7C8A4507EE2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Erİşkİnde</a:t>
            </a:r>
            <a:r>
              <a:rPr lang="tr-TR" dirty="0" smtClean="0"/>
              <a:t> </a:t>
            </a:r>
            <a:r>
              <a:rPr lang="tr-TR" dirty="0" err="1" smtClean="0"/>
              <a:t>Ürolojİk</a:t>
            </a:r>
            <a:r>
              <a:rPr lang="tr-TR" dirty="0" smtClean="0"/>
              <a:t> </a:t>
            </a:r>
            <a:r>
              <a:rPr lang="tr-TR" dirty="0" err="1" smtClean="0"/>
              <a:t>Acİller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Arş. Gör. Dr. Çağatay Haşim YURTSEVEN</a:t>
            </a:r>
          </a:p>
          <a:p>
            <a:r>
              <a:rPr lang="tr-TR" dirty="0" smtClean="0"/>
              <a:t>KTÜ Tıp Fakültesi Aile Hekimliği AD</a:t>
            </a:r>
          </a:p>
          <a:p>
            <a:r>
              <a:rPr lang="tr-TR" dirty="0" smtClean="0"/>
              <a:t>20.03.2018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24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844824"/>
            <a:ext cx="8977313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Asemptomatik</a:t>
            </a:r>
            <a:r>
              <a:rPr lang="tr-TR" dirty="0" smtClean="0"/>
              <a:t> </a:t>
            </a:r>
            <a:r>
              <a:rPr lang="tr-TR" dirty="0" err="1" smtClean="0"/>
              <a:t>miksorkopik</a:t>
            </a:r>
            <a:r>
              <a:rPr lang="tr-TR" dirty="0" smtClean="0"/>
              <a:t> </a:t>
            </a:r>
            <a:r>
              <a:rPr lang="tr-TR" dirty="0" err="1"/>
              <a:t>h</a:t>
            </a:r>
            <a:r>
              <a:rPr lang="tr-TR" dirty="0" err="1" smtClean="0"/>
              <a:t>ematüri</a:t>
            </a:r>
            <a:r>
              <a:rPr lang="tr-TR" dirty="0" smtClean="0"/>
              <a:t> risk faktörleri(AUA)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71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Hematüri</a:t>
            </a:r>
            <a:r>
              <a:rPr lang="tr-TR" dirty="0" smtClean="0"/>
              <a:t>-tanı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Literatürde tartışmalı olsa da </a:t>
            </a:r>
            <a:r>
              <a:rPr lang="tr-TR" dirty="0" smtClean="0">
                <a:solidFill>
                  <a:srgbClr val="FF0000"/>
                </a:solidFill>
              </a:rPr>
              <a:t>erkek ve kadınlarda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/>
              <a:t>mikroskobik </a:t>
            </a:r>
            <a:r>
              <a:rPr lang="tr-TR" dirty="0" err="1" smtClean="0"/>
              <a:t>hematüri</a:t>
            </a:r>
            <a:r>
              <a:rPr lang="tr-TR" dirty="0" smtClean="0"/>
              <a:t> tanısı için 2-3, uygun alınmış örnekte büyük büyütmeli alanda üçten fazla eritrosit görülmesi yeterlidir. </a:t>
            </a:r>
          </a:p>
          <a:p>
            <a:endParaRPr lang="tr-TR" dirty="0"/>
          </a:p>
          <a:p>
            <a:r>
              <a:rPr lang="tr-TR" dirty="0" err="1" smtClean="0"/>
              <a:t>Hematüri</a:t>
            </a:r>
            <a:r>
              <a:rPr lang="tr-TR" dirty="0" smtClean="0"/>
              <a:t> derecesi ile hastalık şiddeti arasında korelasyon yok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12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6369"/>
            <a:ext cx="5056562" cy="43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err="1" smtClean="0"/>
              <a:t>Hematüri</a:t>
            </a:r>
            <a:r>
              <a:rPr lang="tr-TR" dirty="0" smtClean="0"/>
              <a:t> idrar algoritması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77" y="1519236"/>
            <a:ext cx="2526669" cy="270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6004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58172" y="57603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Serum </a:t>
            </a:r>
            <a:r>
              <a:rPr lang="tr-TR" dirty="0"/>
              <a:t>santrifüjü sonrası </a:t>
            </a:r>
            <a:r>
              <a:rPr lang="tr-TR" dirty="0" err="1" smtClean="0"/>
              <a:t>süpernatant</a:t>
            </a:r>
            <a:r>
              <a:rPr lang="tr-TR" dirty="0" smtClean="0"/>
              <a:t> hala kırmızı </a:t>
            </a:r>
            <a:r>
              <a:rPr lang="tr-TR" dirty="0"/>
              <a:t>ise </a:t>
            </a:r>
            <a:r>
              <a:rPr lang="tr-TR" dirty="0" smtClean="0"/>
              <a:t>bu </a:t>
            </a:r>
            <a:r>
              <a:rPr lang="tr-TR" dirty="0" err="1" smtClean="0"/>
              <a:t>hemoglobinüridir</a:t>
            </a:r>
            <a:r>
              <a:rPr lang="tr-TR" dirty="0" smtClean="0"/>
              <a:t>, değilse </a:t>
            </a:r>
            <a:r>
              <a:rPr lang="tr-TR" dirty="0" err="1" smtClean="0"/>
              <a:t>myoglobindir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59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76" y="764704"/>
            <a:ext cx="585311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6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Dipstick</a:t>
            </a:r>
            <a:r>
              <a:rPr lang="tr-TR" dirty="0" smtClean="0"/>
              <a:t>(</a:t>
            </a:r>
            <a:r>
              <a:rPr lang="tr-TR" dirty="0" err="1" smtClean="0"/>
              <a:t>tit</a:t>
            </a:r>
            <a:r>
              <a:rPr lang="tr-TR" smtClean="0"/>
              <a:t>) </a:t>
            </a:r>
            <a:r>
              <a:rPr lang="tr-TR" dirty="0" smtClean="0"/>
              <a:t>testi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Hematüri</a:t>
            </a:r>
            <a:r>
              <a:rPr lang="tr-TR" dirty="0" smtClean="0"/>
              <a:t>, </a:t>
            </a:r>
            <a:r>
              <a:rPr lang="tr-TR" dirty="0" err="1" smtClean="0"/>
              <a:t>proteinüri</a:t>
            </a:r>
            <a:r>
              <a:rPr lang="tr-TR" dirty="0" smtClean="0"/>
              <a:t>, lökosit </a:t>
            </a:r>
            <a:r>
              <a:rPr lang="tr-TR" dirty="0" err="1" smtClean="0"/>
              <a:t>esteraz</a:t>
            </a:r>
            <a:r>
              <a:rPr lang="tr-TR" dirty="0" smtClean="0"/>
              <a:t> ve </a:t>
            </a:r>
            <a:r>
              <a:rPr lang="tr-TR" dirty="0" err="1" smtClean="0"/>
              <a:t>nitrit</a:t>
            </a:r>
            <a:r>
              <a:rPr lang="tr-TR" dirty="0" smtClean="0"/>
              <a:t> saptayabilir</a:t>
            </a:r>
          </a:p>
          <a:p>
            <a:endParaRPr lang="tr-TR" dirty="0"/>
          </a:p>
          <a:p>
            <a:r>
              <a:rPr lang="tr-TR" dirty="0" smtClean="0"/>
              <a:t>(+) </a:t>
            </a:r>
            <a:r>
              <a:rPr lang="tr-TR" dirty="0" err="1" smtClean="0"/>
              <a:t>dipstick</a:t>
            </a:r>
            <a:r>
              <a:rPr lang="tr-TR" dirty="0" smtClean="0"/>
              <a:t> testi </a:t>
            </a:r>
            <a:r>
              <a:rPr lang="tr-TR" dirty="0" err="1" smtClean="0"/>
              <a:t>mikroskopik</a:t>
            </a:r>
            <a:r>
              <a:rPr lang="tr-TR" dirty="0" smtClean="0"/>
              <a:t> analiz ile doğrulanmalıdır</a:t>
            </a:r>
          </a:p>
          <a:p>
            <a:endParaRPr lang="tr-TR" dirty="0"/>
          </a:p>
          <a:p>
            <a:r>
              <a:rPr lang="tr-TR" dirty="0"/>
              <a:t>Yanlış (+)</a:t>
            </a:r>
            <a:r>
              <a:rPr lang="tr-TR" dirty="0" err="1"/>
              <a:t>lik</a:t>
            </a:r>
            <a:endParaRPr lang="tr-TR" dirty="0"/>
          </a:p>
          <a:p>
            <a:pPr lvl="1"/>
            <a:r>
              <a:rPr lang="tr-TR" dirty="0"/>
              <a:t>Sperm kalıntısı</a:t>
            </a:r>
          </a:p>
          <a:p>
            <a:pPr lvl="1"/>
            <a:r>
              <a:rPr lang="tr-TR" dirty="0"/>
              <a:t>Perine temizliği için kullanılan maddeler</a:t>
            </a:r>
          </a:p>
          <a:p>
            <a:pPr lvl="1"/>
            <a:r>
              <a:rPr lang="tr-TR" dirty="0" err="1" smtClean="0"/>
              <a:t>Myoglobinüri</a:t>
            </a:r>
            <a:r>
              <a:rPr lang="tr-TR" dirty="0" smtClean="0"/>
              <a:t> </a:t>
            </a:r>
            <a:r>
              <a:rPr lang="tr-TR" dirty="0"/>
              <a:t>veya </a:t>
            </a:r>
            <a:r>
              <a:rPr lang="tr-TR" dirty="0" err="1"/>
              <a:t>hemoglobinüri</a:t>
            </a:r>
            <a:r>
              <a:rPr lang="tr-TR" dirty="0"/>
              <a:t> varlığı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05" y="2996952"/>
            <a:ext cx="187220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Dipstick</a:t>
            </a:r>
            <a:r>
              <a:rPr lang="tr-TR" dirty="0" smtClean="0"/>
              <a:t> testi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 err="1" smtClean="0"/>
              <a:t>Dipstick</a:t>
            </a:r>
            <a:r>
              <a:rPr lang="tr-TR" dirty="0" smtClean="0"/>
              <a:t> testinde yanlış (-)</a:t>
            </a:r>
            <a:r>
              <a:rPr lang="tr-TR" dirty="0" err="1" smtClean="0"/>
              <a:t>lik</a:t>
            </a:r>
            <a:r>
              <a:rPr lang="tr-TR" dirty="0" smtClean="0"/>
              <a:t> nadir görülen bir durumdur</a:t>
            </a:r>
          </a:p>
          <a:p>
            <a:r>
              <a:rPr lang="tr-TR" dirty="0" smtClean="0"/>
              <a:t>Negatif </a:t>
            </a:r>
            <a:r>
              <a:rPr lang="tr-TR" dirty="0" err="1" smtClean="0"/>
              <a:t>dipstick</a:t>
            </a:r>
            <a:r>
              <a:rPr lang="tr-TR" dirty="0" smtClean="0"/>
              <a:t> testi büyük olasılıkla </a:t>
            </a:r>
            <a:r>
              <a:rPr lang="tr-TR" dirty="0" err="1" smtClean="0"/>
              <a:t>hematüriyi</a:t>
            </a:r>
            <a:r>
              <a:rPr lang="tr-TR" dirty="0" smtClean="0"/>
              <a:t> dışlar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18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813425" cy="606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7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268761"/>
            <a:ext cx="5883275" cy="390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7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6624736" cy="55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" y="6254979"/>
            <a:ext cx="55801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Hematüri</a:t>
            </a:r>
            <a:r>
              <a:rPr lang="tr-TR" dirty="0" smtClean="0"/>
              <a:t>-öykü ve </a:t>
            </a:r>
            <a:r>
              <a:rPr lang="tr-TR" dirty="0" err="1" smtClean="0"/>
              <a:t>fm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Sigara</a:t>
            </a:r>
          </a:p>
          <a:p>
            <a:r>
              <a:rPr lang="tr-TR" sz="2400" dirty="0"/>
              <a:t>K</a:t>
            </a:r>
            <a:r>
              <a:rPr lang="tr-TR" sz="2400" dirty="0" smtClean="0"/>
              <a:t>auçuk ve boyaya </a:t>
            </a:r>
            <a:r>
              <a:rPr lang="tr-TR" sz="2400" dirty="0" err="1" smtClean="0"/>
              <a:t>maruziyet</a:t>
            </a:r>
            <a:endParaRPr lang="tr-TR" sz="2400" dirty="0" smtClean="0"/>
          </a:p>
          <a:p>
            <a:r>
              <a:rPr lang="tr-TR" sz="2400" dirty="0"/>
              <a:t>Ö</a:t>
            </a:r>
            <a:r>
              <a:rPr lang="tr-TR" sz="2400" dirty="0" smtClean="0"/>
              <a:t>nceki ürolojik öykü</a:t>
            </a:r>
          </a:p>
          <a:p>
            <a:r>
              <a:rPr lang="tr-TR" sz="2400" dirty="0" err="1" smtClean="0"/>
              <a:t>Menstrüel</a:t>
            </a:r>
            <a:r>
              <a:rPr lang="tr-TR" sz="2400" dirty="0" smtClean="0"/>
              <a:t> öykü, anormal </a:t>
            </a:r>
            <a:r>
              <a:rPr lang="tr-TR" sz="2400" dirty="0" err="1" smtClean="0"/>
              <a:t>uterin</a:t>
            </a:r>
            <a:r>
              <a:rPr lang="tr-TR" sz="2400" dirty="0" smtClean="0"/>
              <a:t> kanama bulgusu </a:t>
            </a:r>
          </a:p>
          <a:p>
            <a:r>
              <a:rPr lang="tr-TR" sz="2400" dirty="0" smtClean="0"/>
              <a:t>Hipertansiyon(altta yatan </a:t>
            </a:r>
            <a:r>
              <a:rPr lang="tr-TR" sz="2400" dirty="0" err="1" smtClean="0"/>
              <a:t>renal</a:t>
            </a:r>
            <a:r>
              <a:rPr lang="tr-TR" sz="2400" dirty="0"/>
              <a:t> </a:t>
            </a:r>
            <a:r>
              <a:rPr lang="tr-TR" sz="2400" dirty="0" smtClean="0"/>
              <a:t>patoloji)</a:t>
            </a:r>
          </a:p>
          <a:p>
            <a:pPr marL="0" indent="0">
              <a:buNone/>
            </a:pPr>
            <a:endParaRPr lang="tr-TR" sz="2400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/>
              <a:t>Derideki </a:t>
            </a:r>
            <a:r>
              <a:rPr lang="tr-TR" dirty="0" err="1"/>
              <a:t>rashlar</a:t>
            </a:r>
            <a:r>
              <a:rPr lang="tr-TR" dirty="0"/>
              <a:t> </a:t>
            </a:r>
          </a:p>
          <a:p>
            <a:r>
              <a:rPr lang="tr-TR" dirty="0"/>
              <a:t>Solukluk </a:t>
            </a:r>
          </a:p>
          <a:p>
            <a:r>
              <a:rPr lang="tr-TR" dirty="0"/>
              <a:t>Ele gelen kitle</a:t>
            </a:r>
          </a:p>
          <a:p>
            <a:r>
              <a:rPr lang="tr-TR" dirty="0"/>
              <a:t>Kadınlarda </a:t>
            </a:r>
            <a:r>
              <a:rPr lang="tr-TR" dirty="0" err="1"/>
              <a:t>pelvik</a:t>
            </a:r>
            <a:r>
              <a:rPr lang="tr-TR" dirty="0"/>
              <a:t> muayene </a:t>
            </a:r>
            <a:r>
              <a:rPr lang="tr-TR" dirty="0" err="1"/>
              <a:t>üretral</a:t>
            </a:r>
            <a:r>
              <a:rPr lang="tr-TR" dirty="0"/>
              <a:t> kitle (</a:t>
            </a:r>
            <a:r>
              <a:rPr lang="tr-TR" dirty="0" err="1"/>
              <a:t>karünkül</a:t>
            </a:r>
            <a:r>
              <a:rPr lang="tr-TR" dirty="0"/>
              <a:t> veya </a:t>
            </a:r>
            <a:r>
              <a:rPr lang="tr-TR" dirty="0" err="1"/>
              <a:t>divertikül</a:t>
            </a:r>
            <a:r>
              <a:rPr lang="tr-TR" dirty="0"/>
              <a:t>) </a:t>
            </a:r>
          </a:p>
          <a:p>
            <a:r>
              <a:rPr lang="tr-TR" dirty="0"/>
              <a:t>Erkekte </a:t>
            </a:r>
            <a:r>
              <a:rPr lang="tr-TR" dirty="0" err="1"/>
              <a:t>rektal</a:t>
            </a:r>
            <a:r>
              <a:rPr lang="tr-TR" dirty="0"/>
              <a:t> muayene (nodül veya büyümüş prostat)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22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</a:p>
          <a:p>
            <a:r>
              <a:rPr lang="tr-TR" dirty="0" smtClean="0"/>
              <a:t>Öğrenim Hedefleri</a:t>
            </a:r>
          </a:p>
          <a:p>
            <a:r>
              <a:rPr lang="tr-TR" dirty="0" smtClean="0"/>
              <a:t>Ürolojide acil durumlar</a:t>
            </a:r>
          </a:p>
          <a:p>
            <a:r>
              <a:rPr lang="tr-TR" dirty="0" smtClean="0"/>
              <a:t>Hangi durumlarda sevk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55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Hematüri</a:t>
            </a:r>
            <a:r>
              <a:rPr lang="tr-TR" dirty="0" smtClean="0"/>
              <a:t>-öykü ve </a:t>
            </a:r>
            <a:r>
              <a:rPr lang="tr-TR" dirty="0" err="1" smtClean="0"/>
              <a:t>fm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Gros</a:t>
            </a:r>
            <a:r>
              <a:rPr lang="tr-TR" dirty="0" smtClean="0"/>
              <a:t> </a:t>
            </a:r>
            <a:r>
              <a:rPr lang="tr-TR" dirty="0" err="1" smtClean="0"/>
              <a:t>hematüri</a:t>
            </a:r>
            <a:r>
              <a:rPr lang="tr-TR" dirty="0" smtClean="0"/>
              <a:t> genellikle alt </a:t>
            </a:r>
            <a:r>
              <a:rPr lang="tr-TR" dirty="0" err="1" smtClean="0"/>
              <a:t>üriner</a:t>
            </a:r>
            <a:r>
              <a:rPr lang="tr-TR" dirty="0" smtClean="0"/>
              <a:t> sistemden</a:t>
            </a:r>
          </a:p>
          <a:p>
            <a:r>
              <a:rPr lang="tr-TR" dirty="0" smtClean="0"/>
              <a:t>Mikroskobik </a:t>
            </a:r>
            <a:r>
              <a:rPr lang="tr-TR" dirty="0" err="1" smtClean="0"/>
              <a:t>hematüri</a:t>
            </a:r>
            <a:r>
              <a:rPr lang="tr-TR" dirty="0" smtClean="0"/>
              <a:t> böbreklerden</a:t>
            </a:r>
          </a:p>
          <a:p>
            <a:endParaRPr lang="tr-TR" dirty="0" smtClean="0"/>
          </a:p>
          <a:p>
            <a:r>
              <a:rPr lang="tr-TR" dirty="0" smtClean="0"/>
              <a:t>İşemenin başında</a:t>
            </a:r>
          </a:p>
          <a:p>
            <a:pPr lvl="1"/>
            <a:r>
              <a:rPr lang="tr-TR" dirty="0" err="1" smtClean="0"/>
              <a:t>üretra</a:t>
            </a:r>
            <a:r>
              <a:rPr lang="tr-TR" dirty="0" smtClean="0"/>
              <a:t> veya </a:t>
            </a:r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 smtClean="0"/>
              <a:t>meatusta</a:t>
            </a:r>
            <a:endParaRPr lang="tr-TR" dirty="0" smtClean="0"/>
          </a:p>
          <a:p>
            <a:r>
              <a:rPr lang="tr-TR" dirty="0" smtClean="0"/>
              <a:t>İşemenin sonunda </a:t>
            </a:r>
            <a:endParaRPr lang="tr-TR" dirty="0"/>
          </a:p>
          <a:p>
            <a:pPr lvl="1"/>
            <a:r>
              <a:rPr lang="tr-TR" dirty="0" smtClean="0"/>
              <a:t>mesane boynu veya </a:t>
            </a:r>
            <a:r>
              <a:rPr lang="tr-TR" dirty="0" err="1" smtClean="0"/>
              <a:t>prostatik</a:t>
            </a:r>
            <a:r>
              <a:rPr lang="tr-TR" dirty="0" smtClean="0"/>
              <a:t> </a:t>
            </a:r>
            <a:r>
              <a:rPr lang="tr-TR" dirty="0" err="1" smtClean="0"/>
              <a:t>üretrada</a:t>
            </a:r>
            <a:endParaRPr lang="tr-TR" dirty="0" smtClean="0"/>
          </a:p>
          <a:p>
            <a:r>
              <a:rPr lang="tr-TR" dirty="0"/>
              <a:t>T</a:t>
            </a:r>
            <a:r>
              <a:rPr lang="tr-TR" dirty="0" smtClean="0"/>
              <a:t>üm işeme süresince görülüyorsa </a:t>
            </a:r>
          </a:p>
          <a:p>
            <a:pPr lvl="1"/>
            <a:r>
              <a:rPr lang="tr-TR" dirty="0" smtClean="0"/>
              <a:t>böbrekler, </a:t>
            </a:r>
            <a:r>
              <a:rPr lang="tr-TR" dirty="0" err="1" smtClean="0"/>
              <a:t>üreter</a:t>
            </a:r>
            <a:r>
              <a:rPr lang="tr-TR" dirty="0" smtClean="0"/>
              <a:t> veya mesanede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77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539801" cy="483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10869" y="5733256"/>
            <a:ext cx="8925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Diagnosis</a:t>
            </a:r>
            <a:r>
              <a:rPr lang="tr-TR" sz="1200" dirty="0" smtClean="0"/>
              <a:t>, </a:t>
            </a:r>
            <a:r>
              <a:rPr lang="tr-TR" sz="1200" dirty="0" err="1" smtClean="0"/>
              <a:t>evaluation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follow-up</a:t>
            </a:r>
            <a:r>
              <a:rPr lang="tr-TR" sz="1200" dirty="0" smtClean="0"/>
              <a:t> of </a:t>
            </a:r>
            <a:r>
              <a:rPr lang="tr-TR" sz="1200" dirty="0" err="1" smtClean="0"/>
              <a:t>asymptomatic</a:t>
            </a:r>
            <a:r>
              <a:rPr lang="tr-TR" sz="1200" dirty="0" smtClean="0"/>
              <a:t> </a:t>
            </a:r>
            <a:r>
              <a:rPr lang="tr-TR" sz="1200" dirty="0" err="1" smtClean="0"/>
              <a:t>microhematuria</a:t>
            </a:r>
            <a:r>
              <a:rPr lang="tr-TR" sz="1200" dirty="0" smtClean="0"/>
              <a:t> (AMH) in </a:t>
            </a:r>
            <a:r>
              <a:rPr lang="tr-TR" sz="1200" dirty="0" err="1" smtClean="0"/>
              <a:t>adults</a:t>
            </a:r>
            <a:r>
              <a:rPr lang="tr-TR" sz="1200" dirty="0" smtClean="0"/>
              <a:t>: AUA </a:t>
            </a:r>
            <a:r>
              <a:rPr lang="tr-TR" sz="1200" dirty="0" err="1" smtClean="0"/>
              <a:t>guideline</a:t>
            </a:r>
            <a:r>
              <a:rPr lang="tr-TR" sz="1200" dirty="0" smtClean="0"/>
              <a:t>. </a:t>
            </a:r>
            <a:r>
              <a:rPr lang="tr-TR" sz="1200" dirty="0" err="1" smtClean="0"/>
              <a:t>American</a:t>
            </a:r>
            <a:r>
              <a:rPr lang="tr-TR" sz="1200" dirty="0" smtClean="0"/>
              <a:t> </a:t>
            </a:r>
            <a:r>
              <a:rPr lang="tr-TR" sz="1200" dirty="0" err="1" smtClean="0"/>
              <a:t>Urological</a:t>
            </a:r>
            <a:r>
              <a:rPr lang="tr-TR" sz="1200" dirty="0" smtClean="0"/>
              <a:t> </a:t>
            </a:r>
            <a:r>
              <a:rPr lang="tr-TR" sz="1200" dirty="0" err="1" smtClean="0"/>
              <a:t>Association</a:t>
            </a:r>
            <a:r>
              <a:rPr lang="tr-TR" sz="1200" dirty="0" smtClean="0"/>
              <a:t> </a:t>
            </a:r>
            <a:r>
              <a:rPr lang="tr-TR" sz="1200" dirty="0" err="1" smtClean="0"/>
              <a:t>Education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Research</a:t>
            </a:r>
            <a:r>
              <a:rPr lang="tr-TR" sz="1200" dirty="0" smtClean="0"/>
              <a:t>, </a:t>
            </a:r>
            <a:r>
              <a:rPr lang="tr-TR" sz="1200" dirty="0" err="1" smtClean="0"/>
              <a:t>Inc</a:t>
            </a:r>
            <a:r>
              <a:rPr lang="tr-TR" sz="1200" dirty="0" smtClean="0"/>
              <a:t>., 2012:1–30, </a:t>
            </a:r>
            <a:r>
              <a:rPr lang="tr-TR" sz="1200" dirty="0" err="1" smtClean="0"/>
              <a:t>with</a:t>
            </a:r>
            <a:r>
              <a:rPr lang="tr-TR" sz="1200" dirty="0" smtClean="0"/>
              <a:t> </a:t>
            </a:r>
            <a:r>
              <a:rPr lang="tr-TR" sz="1200" dirty="0" err="1" smtClean="0"/>
              <a:t>additional</a:t>
            </a:r>
            <a:r>
              <a:rPr lang="tr-TR" sz="1200" dirty="0" smtClean="0"/>
              <a:t> </a:t>
            </a:r>
            <a:r>
              <a:rPr lang="tr-TR" sz="1200" dirty="0" err="1" smtClean="0"/>
              <a:t>information</a:t>
            </a:r>
            <a:r>
              <a:rPr lang="tr-TR" sz="1200" dirty="0" smtClean="0"/>
              <a:t> </a:t>
            </a:r>
            <a:r>
              <a:rPr lang="tr-TR" sz="1200" dirty="0" err="1" smtClean="0"/>
              <a:t>from</a:t>
            </a:r>
            <a:r>
              <a:rPr lang="tr-TR" sz="1200" dirty="0" smtClean="0"/>
              <a:t> </a:t>
            </a:r>
            <a:r>
              <a:rPr lang="tr-TR" sz="1200" dirty="0" err="1" smtClean="0"/>
              <a:t>references</a:t>
            </a:r>
            <a:r>
              <a:rPr lang="tr-TR" sz="1200" dirty="0" smtClean="0"/>
              <a:t> 12 </a:t>
            </a:r>
            <a:r>
              <a:rPr lang="tr-TR" sz="1200" dirty="0" err="1" smtClean="0"/>
              <a:t>through</a:t>
            </a:r>
            <a:r>
              <a:rPr lang="tr-TR" sz="1200" dirty="0" smtClean="0"/>
              <a:t> 14.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6142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Dirençli ağrı</a:t>
            </a:r>
          </a:p>
          <a:p>
            <a:r>
              <a:rPr lang="tr-TR" dirty="0"/>
              <a:t>O</a:t>
            </a:r>
            <a:r>
              <a:rPr lang="tr-TR" dirty="0" smtClean="0"/>
              <a:t>ral alım bozukluğu</a:t>
            </a:r>
          </a:p>
          <a:p>
            <a:r>
              <a:rPr lang="tr-TR" dirty="0"/>
              <a:t>B</a:t>
            </a:r>
            <a:r>
              <a:rPr lang="tr-TR" dirty="0" smtClean="0"/>
              <a:t>elirgin </a:t>
            </a:r>
            <a:r>
              <a:rPr lang="tr-TR" dirty="0" err="1" smtClean="0"/>
              <a:t>komorbid</a:t>
            </a:r>
            <a:r>
              <a:rPr lang="tr-TR" dirty="0" smtClean="0"/>
              <a:t> hastalık</a:t>
            </a:r>
          </a:p>
          <a:p>
            <a:r>
              <a:rPr lang="tr-TR" dirty="0"/>
              <a:t>M</a:t>
            </a:r>
            <a:r>
              <a:rPr lang="tr-TR" dirty="0" smtClean="0"/>
              <a:t>esane çıkış obstrüksiyonu,</a:t>
            </a:r>
          </a:p>
          <a:p>
            <a:r>
              <a:rPr lang="tr-TR" dirty="0" err="1"/>
              <a:t>H</a:t>
            </a:r>
            <a:r>
              <a:rPr lang="tr-TR" dirty="0" err="1" smtClean="0"/>
              <a:t>emodinamik</a:t>
            </a:r>
            <a:r>
              <a:rPr lang="tr-TR" dirty="0" smtClean="0"/>
              <a:t> </a:t>
            </a:r>
            <a:r>
              <a:rPr lang="tr-TR" dirty="0" err="1" smtClean="0"/>
              <a:t>instabilite</a:t>
            </a:r>
            <a:r>
              <a:rPr lang="tr-TR" dirty="0" smtClean="0"/>
              <a:t> </a:t>
            </a:r>
          </a:p>
          <a:p>
            <a:r>
              <a:rPr lang="tr-TR" dirty="0"/>
              <a:t>Y</a:t>
            </a:r>
            <a:r>
              <a:rPr lang="tr-TR" dirty="0" smtClean="0"/>
              <a:t>aşamı tehdit etme potansiyeli </a:t>
            </a:r>
          </a:p>
          <a:p>
            <a:r>
              <a:rPr lang="tr-TR" dirty="0"/>
              <a:t>Y</a:t>
            </a:r>
            <a:r>
              <a:rPr lang="tr-TR" dirty="0" smtClean="0"/>
              <a:t>eni tanı konulmuş </a:t>
            </a:r>
            <a:r>
              <a:rPr lang="tr-TR" dirty="0" err="1" smtClean="0"/>
              <a:t>glomerulonefrit</a:t>
            </a:r>
            <a:endParaRPr lang="tr-TR" dirty="0" smtClean="0"/>
          </a:p>
          <a:p>
            <a:r>
              <a:rPr lang="tr-TR" dirty="0" err="1"/>
              <a:t>P</a:t>
            </a:r>
            <a:r>
              <a:rPr lang="tr-TR" dirty="0" err="1" smtClean="0"/>
              <a:t>reeklampsi</a:t>
            </a:r>
            <a:r>
              <a:rPr lang="tr-TR" dirty="0" smtClean="0"/>
              <a:t>, </a:t>
            </a:r>
            <a:r>
              <a:rPr lang="tr-TR" dirty="0" err="1" smtClean="0"/>
              <a:t>piyelonefrit</a:t>
            </a:r>
            <a:r>
              <a:rPr lang="tr-TR" dirty="0" smtClean="0"/>
              <a:t> ve </a:t>
            </a:r>
            <a:r>
              <a:rPr lang="tr-TR" dirty="0" err="1" smtClean="0"/>
              <a:t>obstruktif</a:t>
            </a:r>
            <a:r>
              <a:rPr lang="tr-TR" dirty="0" smtClean="0"/>
              <a:t> </a:t>
            </a:r>
            <a:r>
              <a:rPr lang="tr-TR" dirty="0" err="1" smtClean="0"/>
              <a:t>nefrolitiazis</a:t>
            </a:r>
            <a:r>
              <a:rPr lang="tr-TR" dirty="0" smtClean="0"/>
              <a:t> ile komplike olmuş </a:t>
            </a:r>
            <a:r>
              <a:rPr lang="tr-TR" dirty="0" err="1" smtClean="0"/>
              <a:t>hematürili</a:t>
            </a:r>
            <a:r>
              <a:rPr lang="tr-TR" dirty="0" smtClean="0"/>
              <a:t> gebe hastalar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75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2-Akut </a:t>
            </a: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Retansiyon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İ</a:t>
            </a:r>
            <a:r>
              <a:rPr lang="tr-TR" dirty="0" smtClean="0"/>
              <a:t>drarın istemli olarak yapılması işleminin gerçekleştirilemediği, </a:t>
            </a:r>
            <a:r>
              <a:rPr lang="tr-TR" dirty="0" err="1" smtClean="0"/>
              <a:t>distandü</a:t>
            </a:r>
            <a:r>
              <a:rPr lang="tr-TR" dirty="0" smtClean="0"/>
              <a:t> ve ağrılı bir mesane ile karakterize, acilen müdahale edilmesi gereken bir durum</a:t>
            </a:r>
          </a:p>
          <a:p>
            <a:endParaRPr lang="tr-TR" dirty="0" smtClean="0"/>
          </a:p>
          <a:p>
            <a:r>
              <a:rPr lang="tr-TR" dirty="0" smtClean="0"/>
              <a:t>Çoğunlukla yaşlı erkekler</a:t>
            </a:r>
          </a:p>
          <a:p>
            <a:endParaRPr lang="tr-TR" dirty="0" smtClean="0"/>
          </a:p>
          <a:p>
            <a:r>
              <a:rPr lang="tr-TR" dirty="0" smtClean="0"/>
              <a:t>70’indeki erkeklerin %10’nunda, 80’lerindeki erkeklerin %33’ünde en az bir defa görülmekte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07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9" y="260648"/>
            <a:ext cx="590391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dirty="0" smtClean="0"/>
              <a:t>AUR-yönetim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92219"/>
            <a:ext cx="8229600" cy="5400600"/>
          </a:xfrm>
        </p:spPr>
        <p:txBody>
          <a:bodyPr>
            <a:noAutofit/>
          </a:bodyPr>
          <a:lstStyle/>
          <a:p>
            <a:r>
              <a:rPr lang="tr-TR" sz="1800" dirty="0"/>
              <a:t>B</a:t>
            </a:r>
            <a:r>
              <a:rPr lang="tr-TR" sz="1800" dirty="0" smtClean="0"/>
              <a:t>aşlangıç yaklaşımı </a:t>
            </a:r>
            <a:r>
              <a:rPr lang="tr-TR" sz="1800" dirty="0" err="1" smtClean="0"/>
              <a:t>kateterizasyon</a:t>
            </a:r>
            <a:r>
              <a:rPr lang="tr-TR" sz="1800" dirty="0"/>
              <a:t> </a:t>
            </a:r>
            <a:r>
              <a:rPr lang="tr-TR" sz="1800" dirty="0" smtClean="0"/>
              <a:t>ile vakit kaybetmeden mesanenin tam </a:t>
            </a:r>
            <a:r>
              <a:rPr lang="tr-TR" sz="1800" dirty="0" err="1" smtClean="0"/>
              <a:t>dekompresyonu</a:t>
            </a:r>
            <a:r>
              <a:rPr lang="tr-TR" sz="1800" dirty="0" smtClean="0"/>
              <a:t> </a:t>
            </a:r>
          </a:p>
          <a:p>
            <a:endParaRPr lang="tr-TR" sz="1800" dirty="0"/>
          </a:p>
          <a:p>
            <a:r>
              <a:rPr lang="tr-TR" sz="1800" dirty="0" err="1" smtClean="0"/>
              <a:t>Foley</a:t>
            </a:r>
            <a:r>
              <a:rPr lang="tr-TR" sz="1800" dirty="0" smtClean="0"/>
              <a:t>, </a:t>
            </a:r>
            <a:r>
              <a:rPr lang="tr-TR" sz="1800" dirty="0" err="1" smtClean="0"/>
              <a:t>coude</a:t>
            </a:r>
            <a:r>
              <a:rPr lang="tr-TR" sz="1800" dirty="0" smtClean="0"/>
              <a:t> (direkli/açılı) </a:t>
            </a:r>
            <a:r>
              <a:rPr lang="tr-TR" sz="1800" dirty="0" err="1" smtClean="0"/>
              <a:t>kateter</a:t>
            </a:r>
            <a:r>
              <a:rPr lang="tr-TR" sz="1800" dirty="0" smtClean="0"/>
              <a:t>, </a:t>
            </a:r>
            <a:r>
              <a:rPr lang="tr-TR" sz="1800" dirty="0" err="1" smtClean="0"/>
              <a:t>suprapubik</a:t>
            </a:r>
            <a:r>
              <a:rPr lang="tr-TR" sz="1800" dirty="0"/>
              <a:t> </a:t>
            </a:r>
            <a:r>
              <a:rPr lang="tr-TR" sz="1800" dirty="0" err="1" smtClean="0"/>
              <a:t>kateter</a:t>
            </a:r>
            <a:r>
              <a:rPr lang="tr-TR" sz="1800" dirty="0" smtClean="0"/>
              <a:t> </a:t>
            </a:r>
          </a:p>
          <a:p>
            <a:endParaRPr lang="tr-TR" sz="1800" dirty="0"/>
          </a:p>
          <a:p>
            <a:r>
              <a:rPr lang="tr-TR" sz="1800" dirty="0"/>
              <a:t>E</a:t>
            </a:r>
            <a:r>
              <a:rPr lang="tr-TR" sz="1800" dirty="0" smtClean="0"/>
              <a:t>n az </a:t>
            </a:r>
            <a:r>
              <a:rPr lang="tr-TR" sz="1800" dirty="0" err="1" smtClean="0"/>
              <a:t>invazif</a:t>
            </a:r>
            <a:r>
              <a:rPr lang="tr-TR" sz="1800" dirty="0" smtClean="0"/>
              <a:t> olan </a:t>
            </a:r>
            <a:r>
              <a:rPr lang="tr-TR" sz="1800" dirty="0" err="1" smtClean="0"/>
              <a:t>foley</a:t>
            </a:r>
            <a:r>
              <a:rPr lang="tr-TR" sz="1800" dirty="0"/>
              <a:t> </a:t>
            </a:r>
            <a:r>
              <a:rPr lang="tr-TR" sz="1800" dirty="0" err="1" smtClean="0"/>
              <a:t>kateter</a:t>
            </a:r>
            <a:r>
              <a:rPr lang="tr-TR" sz="1800" dirty="0" smtClean="0"/>
              <a:t> ile başlanılması önerilmekte </a:t>
            </a:r>
          </a:p>
          <a:p>
            <a:endParaRPr lang="tr-TR" sz="1800" dirty="0" smtClean="0"/>
          </a:p>
          <a:p>
            <a:r>
              <a:rPr lang="tr-TR" sz="1800" dirty="0" smtClean="0"/>
              <a:t>GÜS operasyonu öyküsü varsa </a:t>
            </a:r>
            <a:r>
              <a:rPr lang="tr-TR" sz="1800" dirty="0" err="1" smtClean="0"/>
              <a:t>suprapubik</a:t>
            </a:r>
            <a:r>
              <a:rPr lang="tr-TR" sz="1800" dirty="0" smtClean="0"/>
              <a:t> </a:t>
            </a:r>
            <a:r>
              <a:rPr lang="tr-TR" sz="1800" dirty="0" err="1" smtClean="0"/>
              <a:t>kateterizasyon</a:t>
            </a:r>
            <a:r>
              <a:rPr lang="tr-TR" sz="1800" dirty="0" smtClean="0"/>
              <a:t> </a:t>
            </a:r>
          </a:p>
          <a:p>
            <a:endParaRPr lang="tr-TR" sz="1800" dirty="0" smtClean="0"/>
          </a:p>
          <a:p>
            <a:r>
              <a:rPr lang="tr-TR" sz="1800" dirty="0" err="1" smtClean="0"/>
              <a:t>Foley</a:t>
            </a:r>
            <a:r>
              <a:rPr lang="tr-TR" sz="1800" dirty="0" smtClean="0"/>
              <a:t> ile başarı sağlanamazsa </a:t>
            </a:r>
            <a:r>
              <a:rPr lang="tr-TR" sz="1800" dirty="0" err="1" smtClean="0"/>
              <a:t>coude</a:t>
            </a:r>
            <a:r>
              <a:rPr lang="tr-TR" sz="1800" dirty="0" smtClean="0"/>
              <a:t> </a:t>
            </a:r>
            <a:r>
              <a:rPr lang="tr-TR" sz="1800" dirty="0" err="1" smtClean="0"/>
              <a:t>kateter</a:t>
            </a:r>
            <a:endParaRPr lang="tr-TR" sz="1800" dirty="0" smtClean="0"/>
          </a:p>
          <a:p>
            <a:endParaRPr lang="tr-TR" sz="1800" dirty="0" smtClean="0"/>
          </a:p>
          <a:p>
            <a:r>
              <a:rPr lang="tr-TR" sz="1800" dirty="0" err="1" smtClean="0"/>
              <a:t>Coude</a:t>
            </a:r>
            <a:r>
              <a:rPr lang="tr-TR" sz="1800" dirty="0" smtClean="0"/>
              <a:t> </a:t>
            </a:r>
            <a:r>
              <a:rPr lang="tr-TR" sz="1800" dirty="0" err="1" smtClean="0"/>
              <a:t>kateter</a:t>
            </a:r>
            <a:r>
              <a:rPr lang="tr-TR" sz="1800" dirty="0" smtClean="0"/>
              <a:t> </a:t>
            </a:r>
            <a:r>
              <a:rPr lang="tr-TR" sz="1800" dirty="0" err="1" smtClean="0"/>
              <a:t>foley</a:t>
            </a:r>
            <a:r>
              <a:rPr lang="tr-TR" sz="1800" dirty="0" smtClean="0"/>
              <a:t> </a:t>
            </a:r>
            <a:r>
              <a:rPr lang="tr-TR" sz="1800" dirty="0" err="1" smtClean="0"/>
              <a:t>katetere</a:t>
            </a:r>
            <a:r>
              <a:rPr lang="tr-TR" sz="1800" dirty="0" smtClean="0"/>
              <a:t> oranla daha açılı ve sert yapıda 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5302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AUR-yönetim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Her iki yöntem de başarısız olduğu takdirde üroloji konsültasyonu gerekli 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Üroloji </a:t>
            </a:r>
            <a:r>
              <a:rPr lang="tr-TR" dirty="0"/>
              <a:t>uzmanına ulaşılamayan fakat vakit kaybedilmeden  </a:t>
            </a:r>
            <a:r>
              <a:rPr lang="tr-TR" dirty="0" err="1"/>
              <a:t>müdahelenin</a:t>
            </a:r>
            <a:r>
              <a:rPr lang="tr-TR" dirty="0"/>
              <a:t> gerektiği durumlarda </a:t>
            </a:r>
            <a:r>
              <a:rPr lang="tr-TR" dirty="0" err="1" smtClean="0"/>
              <a:t>suprapubik</a:t>
            </a:r>
            <a:r>
              <a:rPr lang="tr-TR" dirty="0" smtClean="0"/>
              <a:t> </a:t>
            </a:r>
            <a:r>
              <a:rPr lang="tr-TR" dirty="0" err="1" smtClean="0"/>
              <a:t>kateterizasyon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Mesane </a:t>
            </a:r>
            <a:r>
              <a:rPr lang="tr-TR" dirty="0"/>
              <a:t>drenajının ardından stabilize olan, sağlıklı ve bilinçli hastalar, </a:t>
            </a:r>
            <a:r>
              <a:rPr lang="tr-TR" dirty="0" err="1"/>
              <a:t>kateter</a:t>
            </a:r>
            <a:r>
              <a:rPr lang="tr-TR" dirty="0"/>
              <a:t> bakım </a:t>
            </a:r>
            <a:r>
              <a:rPr lang="tr-TR" dirty="0" smtClean="0"/>
              <a:t>eğitimi verilerek ve </a:t>
            </a:r>
            <a:r>
              <a:rPr lang="tr-TR" dirty="0"/>
              <a:t>yakın takip altında olmak şartıyla kalıcı </a:t>
            </a:r>
            <a:r>
              <a:rPr lang="tr-TR" dirty="0" err="1"/>
              <a:t>kateter</a:t>
            </a:r>
            <a:r>
              <a:rPr lang="tr-TR" dirty="0"/>
              <a:t> ile birlikte evine gönderilebilir; takiplerine üroloji uzmanı ile devam etmesi konusunda bilgilendirilme yapılır.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59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AUR-yönetim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tr-TR" sz="2000" dirty="0" smtClean="0"/>
              <a:t>Ciddi </a:t>
            </a:r>
            <a:r>
              <a:rPr lang="tr-TR" sz="2000" dirty="0" err="1" smtClean="0"/>
              <a:t>komorbid</a:t>
            </a:r>
            <a:r>
              <a:rPr lang="tr-TR" sz="2000" dirty="0" smtClean="0"/>
              <a:t> hastalık, </a:t>
            </a:r>
            <a:r>
              <a:rPr lang="tr-TR" sz="2000" dirty="0" err="1" smtClean="0"/>
              <a:t>konkomitan</a:t>
            </a:r>
            <a:r>
              <a:rPr lang="tr-TR" sz="2000" dirty="0" smtClean="0"/>
              <a:t> </a:t>
            </a:r>
            <a:r>
              <a:rPr lang="tr-TR" sz="2000" dirty="0" err="1" smtClean="0"/>
              <a:t>infeksiyon</a:t>
            </a:r>
            <a:r>
              <a:rPr lang="tr-TR" sz="2000" dirty="0" smtClean="0"/>
              <a:t> varlığı, </a:t>
            </a:r>
            <a:r>
              <a:rPr lang="tr-TR" sz="2000" dirty="0" err="1" smtClean="0"/>
              <a:t>malignite</a:t>
            </a:r>
            <a:r>
              <a:rPr lang="tr-TR" sz="2000" dirty="0" smtClean="0"/>
              <a:t>, nörolojik </a:t>
            </a:r>
            <a:r>
              <a:rPr lang="tr-TR" sz="2000" dirty="0" err="1" smtClean="0"/>
              <a:t>defisitler</a:t>
            </a:r>
            <a:r>
              <a:rPr lang="tr-TR" sz="2000" dirty="0" smtClean="0"/>
              <a:t>, bozulmuş </a:t>
            </a:r>
            <a:r>
              <a:rPr lang="tr-TR" sz="2000" dirty="0" err="1" smtClean="0"/>
              <a:t>renal</a:t>
            </a:r>
            <a:r>
              <a:rPr lang="tr-TR" sz="2000" dirty="0" smtClean="0"/>
              <a:t> fonksiyonlar ve benzeri patolojilere sahip hastalarda hastane yatışı gerekli olabilir</a:t>
            </a:r>
          </a:p>
          <a:p>
            <a:endParaRPr lang="tr-TR" dirty="0" smtClean="0"/>
          </a:p>
          <a:p>
            <a:r>
              <a:rPr lang="tr-TR" sz="2000" dirty="0" smtClean="0"/>
              <a:t>BPH kaynaklı AÜR durumunda farmakolojik tedavinin 2 esas dayanağı</a:t>
            </a:r>
          </a:p>
          <a:p>
            <a:pPr lvl="1"/>
            <a:r>
              <a:rPr lang="tr-TR" sz="2000" dirty="0" smtClean="0"/>
              <a:t>Alfa 1 </a:t>
            </a:r>
            <a:r>
              <a:rPr lang="tr-TR" sz="2000" dirty="0" err="1" smtClean="0"/>
              <a:t>adrenerjik</a:t>
            </a:r>
            <a:r>
              <a:rPr lang="tr-TR" sz="2000" dirty="0" smtClean="0"/>
              <a:t> </a:t>
            </a:r>
            <a:r>
              <a:rPr lang="tr-TR" sz="2000" dirty="0" err="1" smtClean="0"/>
              <a:t>blokerler</a:t>
            </a:r>
            <a:r>
              <a:rPr lang="tr-TR" sz="2000" dirty="0" smtClean="0"/>
              <a:t> (</a:t>
            </a:r>
            <a:r>
              <a:rPr lang="tr-TR" sz="2000" dirty="0" err="1" smtClean="0"/>
              <a:t>tamsulosin</a:t>
            </a:r>
            <a:r>
              <a:rPr lang="tr-TR" sz="2000" dirty="0" smtClean="0"/>
              <a:t>) </a:t>
            </a:r>
          </a:p>
          <a:p>
            <a:pPr lvl="1"/>
            <a:r>
              <a:rPr lang="tr-TR" sz="2000" dirty="0" smtClean="0"/>
              <a:t>5 alfa </a:t>
            </a:r>
            <a:r>
              <a:rPr lang="tr-TR" sz="2000" dirty="0" err="1" smtClean="0"/>
              <a:t>redüktaz</a:t>
            </a:r>
            <a:r>
              <a:rPr lang="tr-TR" sz="2000" dirty="0" smtClean="0"/>
              <a:t> inhibitörleridir (</a:t>
            </a:r>
            <a:r>
              <a:rPr lang="tr-TR" sz="2000" dirty="0" err="1" smtClean="0"/>
              <a:t>finasteride</a:t>
            </a:r>
            <a:r>
              <a:rPr lang="tr-TR" sz="2000" dirty="0" smtClean="0"/>
              <a:t>)</a:t>
            </a:r>
          </a:p>
          <a:p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4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3-Renal Kolik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Acil servislerde sık </a:t>
            </a:r>
            <a:r>
              <a:rPr lang="tr-TR" dirty="0"/>
              <a:t>karşılaşılan </a:t>
            </a:r>
            <a:r>
              <a:rPr lang="tr-TR" dirty="0" smtClean="0"/>
              <a:t>hasta grubu</a:t>
            </a:r>
          </a:p>
          <a:p>
            <a:endParaRPr lang="tr-TR" dirty="0" smtClean="0"/>
          </a:p>
          <a:p>
            <a:r>
              <a:rPr lang="tr-TR" dirty="0" smtClean="0"/>
              <a:t>Aralıklı, kramp </a:t>
            </a:r>
            <a:r>
              <a:rPr lang="tr-TR" dirty="0"/>
              <a:t>tarzında gelen şiddetli ve sıklıkla yıpratıcı, </a:t>
            </a:r>
            <a:r>
              <a:rPr lang="tr-TR" dirty="0" smtClean="0"/>
              <a:t>zayıf düşüren karakterde </a:t>
            </a:r>
            <a:r>
              <a:rPr lang="tr-TR" dirty="0"/>
              <a:t>ağrı </a:t>
            </a:r>
          </a:p>
          <a:p>
            <a:endParaRPr lang="tr-TR" dirty="0" smtClean="0"/>
          </a:p>
          <a:p>
            <a:r>
              <a:rPr lang="tr-TR" dirty="0" err="1" smtClean="0"/>
              <a:t>Distal</a:t>
            </a:r>
            <a:r>
              <a:rPr lang="tr-TR" dirty="0" smtClean="0"/>
              <a:t> yerleşimli </a:t>
            </a:r>
            <a:r>
              <a:rPr lang="tr-TR" dirty="0"/>
              <a:t>ve &lt;</a:t>
            </a:r>
            <a:r>
              <a:rPr lang="tr-TR" dirty="0" smtClean="0"/>
              <a:t>4 </a:t>
            </a:r>
            <a:r>
              <a:rPr lang="tr-TR" dirty="0"/>
              <a:t>mm </a:t>
            </a:r>
            <a:r>
              <a:rPr lang="tr-TR" dirty="0" smtClean="0"/>
              <a:t>taşları </a:t>
            </a:r>
            <a:r>
              <a:rPr lang="tr-TR" dirty="0"/>
              <a:t>olan </a:t>
            </a:r>
            <a:r>
              <a:rPr lang="tr-TR" dirty="0" smtClean="0"/>
              <a:t>hastalarda ağrı başlangıcından </a:t>
            </a:r>
            <a:r>
              <a:rPr lang="tr-TR" dirty="0"/>
              <a:t>sonraki 48 saat </a:t>
            </a:r>
            <a:r>
              <a:rPr lang="tr-TR" dirty="0" smtClean="0"/>
              <a:t>içinde taşın </a:t>
            </a:r>
            <a:r>
              <a:rPr lang="tr-TR" dirty="0" err="1" smtClean="0"/>
              <a:t>spontan</a:t>
            </a:r>
            <a:r>
              <a:rPr lang="tr-TR" dirty="0" smtClean="0"/>
              <a:t> pasajı </a:t>
            </a:r>
            <a:r>
              <a:rPr lang="tr-TR" dirty="0"/>
              <a:t>için </a:t>
            </a:r>
            <a:r>
              <a:rPr lang="tr-TR" dirty="0" err="1"/>
              <a:t>renal</a:t>
            </a:r>
            <a:r>
              <a:rPr lang="tr-TR" dirty="0"/>
              <a:t> kolik </a:t>
            </a:r>
            <a:r>
              <a:rPr lang="tr-TR" dirty="0" smtClean="0"/>
              <a:t>tablosunun yönetimi gerekli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39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Renal</a:t>
            </a:r>
            <a:r>
              <a:rPr lang="tr-TR" dirty="0" smtClean="0"/>
              <a:t> Kolik-yönetim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NSAID(ABY olasılığı akılda tutulmalı), </a:t>
            </a:r>
            <a:r>
              <a:rPr lang="tr-TR" dirty="0" err="1" smtClean="0"/>
              <a:t>opioid</a:t>
            </a:r>
            <a:r>
              <a:rPr lang="tr-TR" dirty="0" smtClean="0"/>
              <a:t> analjezik, </a:t>
            </a:r>
            <a:r>
              <a:rPr lang="tr-TR" dirty="0" err="1" smtClean="0"/>
              <a:t>antiemetikler</a:t>
            </a:r>
            <a:r>
              <a:rPr lang="tr-TR" dirty="0" smtClean="0"/>
              <a:t>, </a:t>
            </a:r>
            <a:r>
              <a:rPr lang="tr-TR" dirty="0" err="1" smtClean="0"/>
              <a:t>hidrasyon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D</a:t>
            </a:r>
            <a:r>
              <a:rPr lang="tr-TR" dirty="0" smtClean="0"/>
              <a:t>irençli </a:t>
            </a:r>
            <a:r>
              <a:rPr lang="tr-TR" dirty="0"/>
              <a:t>ve şiddetli ağrı, inatçı kusma, </a:t>
            </a:r>
            <a:r>
              <a:rPr lang="tr-TR" dirty="0" err="1"/>
              <a:t>infeksiyon</a:t>
            </a:r>
            <a:r>
              <a:rPr lang="tr-TR" dirty="0"/>
              <a:t> varlığı, </a:t>
            </a:r>
            <a:r>
              <a:rPr lang="tr-TR" dirty="0" err="1"/>
              <a:t>obstruksiyon</a:t>
            </a:r>
            <a:r>
              <a:rPr lang="tr-TR" dirty="0"/>
              <a:t> durumlarında </a:t>
            </a:r>
            <a:r>
              <a:rPr lang="tr-TR" dirty="0" err="1" smtClean="0"/>
              <a:t>hospitalizasyon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Birinci basamakta ağrısı dindirilip stabil hale gelen hastalara mutlaka üroloji kontrolü önerilmeli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67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Birinci basamak şartlarında ürolojik acillerin yönetimi hakkında bilgi vermek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4002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4-Akut </a:t>
            </a:r>
            <a:r>
              <a:rPr lang="tr-TR" dirty="0" err="1" smtClean="0"/>
              <a:t>Skrotum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 sık iki sebep </a:t>
            </a:r>
            <a:r>
              <a:rPr lang="tr-TR" dirty="0" err="1" smtClean="0"/>
              <a:t>epididimoorşit</a:t>
            </a:r>
            <a:r>
              <a:rPr lang="tr-TR" dirty="0" smtClean="0"/>
              <a:t> ve testis </a:t>
            </a:r>
            <a:r>
              <a:rPr lang="tr-TR" dirty="0" err="1" smtClean="0"/>
              <a:t>torsiyonu</a:t>
            </a:r>
            <a:endParaRPr lang="tr-TR" dirty="0"/>
          </a:p>
          <a:p>
            <a:pPr lvl="1"/>
            <a:r>
              <a:rPr lang="tr-TR" dirty="0" smtClean="0"/>
              <a:t>Daha az sıklıkla </a:t>
            </a:r>
            <a:r>
              <a:rPr lang="tr-TR" dirty="0" err="1" smtClean="0"/>
              <a:t>fournier</a:t>
            </a:r>
            <a:r>
              <a:rPr lang="tr-TR" dirty="0" smtClean="0"/>
              <a:t> </a:t>
            </a:r>
            <a:r>
              <a:rPr lang="tr-TR" dirty="0" err="1" smtClean="0"/>
              <a:t>gangreni</a:t>
            </a:r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Diffüz</a:t>
            </a:r>
            <a:r>
              <a:rPr lang="tr-TR" dirty="0" smtClean="0"/>
              <a:t> veya lokalize olabilir</a:t>
            </a:r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64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skrotum</a:t>
            </a:r>
            <a:r>
              <a:rPr lang="tr-TR" dirty="0" smtClean="0"/>
              <a:t> yaklaşım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Ağrının başlangıcı, yeri, ateş, iye semptomları</a:t>
            </a:r>
          </a:p>
          <a:p>
            <a:endParaRPr lang="tr-TR" dirty="0" smtClean="0"/>
          </a:p>
          <a:p>
            <a:r>
              <a:rPr lang="tr-TR" dirty="0" err="1" smtClean="0"/>
              <a:t>İnguinal</a:t>
            </a:r>
            <a:r>
              <a:rPr lang="tr-TR" dirty="0" smtClean="0"/>
              <a:t> veya </a:t>
            </a:r>
            <a:r>
              <a:rPr lang="tr-TR" dirty="0" err="1" smtClean="0"/>
              <a:t>skrotal</a:t>
            </a:r>
            <a:r>
              <a:rPr lang="tr-TR" dirty="0" smtClean="0"/>
              <a:t> cerrahi öyküsü</a:t>
            </a:r>
          </a:p>
          <a:p>
            <a:endParaRPr lang="tr-TR" dirty="0" smtClean="0"/>
          </a:p>
          <a:p>
            <a:r>
              <a:rPr lang="tr-TR" dirty="0" err="1" smtClean="0"/>
              <a:t>Phren</a:t>
            </a:r>
            <a:r>
              <a:rPr lang="tr-TR" dirty="0" smtClean="0"/>
              <a:t> bulgusu, </a:t>
            </a:r>
            <a:r>
              <a:rPr lang="tr-TR" dirty="0" err="1" smtClean="0"/>
              <a:t>Cremaster</a:t>
            </a:r>
            <a:r>
              <a:rPr lang="tr-TR" dirty="0" smtClean="0"/>
              <a:t> refleksi, </a:t>
            </a:r>
            <a:r>
              <a:rPr lang="tr-TR" dirty="0" err="1" smtClean="0"/>
              <a:t>inguinal</a:t>
            </a:r>
            <a:r>
              <a:rPr lang="tr-TR" dirty="0" smtClean="0"/>
              <a:t> </a:t>
            </a:r>
            <a:r>
              <a:rPr lang="tr-TR" dirty="0" err="1" smtClean="0"/>
              <a:t>herni</a:t>
            </a:r>
            <a:r>
              <a:rPr lang="tr-TR" dirty="0" smtClean="0"/>
              <a:t> muayenesi?</a:t>
            </a:r>
          </a:p>
          <a:p>
            <a:endParaRPr lang="tr-TR" dirty="0" smtClean="0"/>
          </a:p>
          <a:p>
            <a:r>
              <a:rPr lang="tr-TR" dirty="0" err="1" smtClean="0"/>
              <a:t>Diffüz</a:t>
            </a:r>
            <a:r>
              <a:rPr lang="tr-TR" dirty="0" smtClean="0"/>
              <a:t> </a:t>
            </a:r>
            <a:r>
              <a:rPr lang="tr-TR" dirty="0" err="1" smtClean="0"/>
              <a:t>skrotal</a:t>
            </a:r>
            <a:r>
              <a:rPr lang="tr-TR" dirty="0" smtClean="0"/>
              <a:t> ağrıda ilk olarak </a:t>
            </a:r>
            <a:r>
              <a:rPr lang="tr-TR" dirty="0" err="1" smtClean="0"/>
              <a:t>fournier</a:t>
            </a:r>
            <a:r>
              <a:rPr lang="tr-TR" dirty="0" smtClean="0"/>
              <a:t> </a:t>
            </a:r>
            <a:r>
              <a:rPr lang="tr-TR" dirty="0" err="1" smtClean="0"/>
              <a:t>gangreni</a:t>
            </a:r>
            <a:r>
              <a:rPr lang="tr-TR" dirty="0" smtClean="0"/>
              <a:t> dışlanmalı</a:t>
            </a:r>
          </a:p>
          <a:p>
            <a:endParaRPr lang="tr-TR" dirty="0" smtClean="0"/>
          </a:p>
          <a:p>
            <a:r>
              <a:rPr lang="tr-TR" dirty="0" err="1" smtClean="0"/>
              <a:t>Fournier</a:t>
            </a:r>
            <a:r>
              <a:rPr lang="tr-TR" dirty="0" smtClean="0"/>
              <a:t> dışlandıktan sonra </a:t>
            </a:r>
            <a:r>
              <a:rPr lang="tr-TR" dirty="0" err="1" smtClean="0"/>
              <a:t>phren</a:t>
            </a:r>
            <a:r>
              <a:rPr lang="tr-TR" dirty="0" smtClean="0"/>
              <a:t> bulgusu veya </a:t>
            </a:r>
            <a:r>
              <a:rPr lang="tr-TR" dirty="0" err="1" smtClean="0"/>
              <a:t>cremaster</a:t>
            </a:r>
            <a:r>
              <a:rPr lang="tr-TR" dirty="0" smtClean="0"/>
              <a:t> refleksi ile </a:t>
            </a:r>
            <a:r>
              <a:rPr lang="tr-TR" dirty="0" err="1" smtClean="0"/>
              <a:t>torsiyon</a:t>
            </a:r>
            <a:r>
              <a:rPr lang="tr-TR" dirty="0" smtClean="0"/>
              <a:t> ve </a:t>
            </a:r>
            <a:r>
              <a:rPr lang="tr-TR" dirty="0" err="1" smtClean="0"/>
              <a:t>epididimit</a:t>
            </a:r>
            <a:r>
              <a:rPr lang="tr-TR" dirty="0" smtClean="0"/>
              <a:t> ayrımı yapılabilir</a:t>
            </a:r>
          </a:p>
        </p:txBody>
      </p:sp>
    </p:spTree>
    <p:extLst>
      <p:ext uri="{BB962C8B-B14F-4D97-AF65-F5344CB8AC3E}">
        <p14:creationId xmlns:p14="http://schemas.microsoft.com/office/powerpoint/2010/main" val="2770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err="1"/>
              <a:t>skrotum</a:t>
            </a:r>
            <a:r>
              <a:rPr lang="tr-TR" dirty="0"/>
              <a:t> yaklaşım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Lokalize ağrılarda </a:t>
            </a:r>
          </a:p>
          <a:p>
            <a:pPr lvl="1"/>
            <a:r>
              <a:rPr lang="tr-TR" dirty="0" smtClean="0"/>
              <a:t>Arka taraf yerleşimi </a:t>
            </a:r>
            <a:r>
              <a:rPr lang="tr-TR" dirty="0" err="1" smtClean="0"/>
              <a:t>epididimit</a:t>
            </a:r>
            <a:r>
              <a:rPr lang="tr-TR" dirty="0" smtClean="0"/>
              <a:t>? </a:t>
            </a:r>
          </a:p>
          <a:p>
            <a:pPr lvl="1"/>
            <a:r>
              <a:rPr lang="tr-TR" dirty="0" smtClean="0"/>
              <a:t>Üstte yerleşim </a:t>
            </a:r>
            <a:r>
              <a:rPr lang="tr-TR" dirty="0" err="1" smtClean="0"/>
              <a:t>torsiyon</a:t>
            </a:r>
            <a:r>
              <a:rPr lang="tr-TR" dirty="0" smtClean="0"/>
              <a:t>?(mavi nokta işareti)</a:t>
            </a:r>
          </a:p>
          <a:p>
            <a:endParaRPr lang="tr-TR" dirty="0"/>
          </a:p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endParaRPr lang="tr-TR" dirty="0" smtClean="0"/>
          </a:p>
          <a:p>
            <a:pPr lvl="1"/>
            <a:r>
              <a:rPr lang="tr-TR" dirty="0" smtClean="0"/>
              <a:t>Şiddetli ağrı, şişlik, negatif </a:t>
            </a:r>
            <a:r>
              <a:rPr lang="tr-TR" dirty="0" err="1" smtClean="0"/>
              <a:t>cremaster</a:t>
            </a:r>
            <a:r>
              <a:rPr lang="tr-TR" dirty="0" smtClean="0"/>
              <a:t> refleksi, </a:t>
            </a:r>
            <a:r>
              <a:rPr lang="tr-TR" dirty="0" err="1" smtClean="0"/>
              <a:t>elevasyon</a:t>
            </a:r>
            <a:r>
              <a:rPr lang="tr-TR" dirty="0" smtClean="0"/>
              <a:t> ile ağrının artması</a:t>
            </a:r>
          </a:p>
          <a:p>
            <a:pPr lvl="1"/>
            <a:r>
              <a:rPr lang="tr-TR" dirty="0" err="1" smtClean="0"/>
              <a:t>Skrotal</a:t>
            </a:r>
            <a:r>
              <a:rPr lang="tr-TR" dirty="0" smtClean="0"/>
              <a:t> us ve cerrahi mücadele için derhal sevk edilmeli</a:t>
            </a:r>
          </a:p>
          <a:p>
            <a:pPr lvl="1"/>
            <a:endParaRPr lang="tr-TR" dirty="0" smtClean="0"/>
          </a:p>
          <a:p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97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Epididimoorşit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tr-TR" dirty="0"/>
              <a:t>Akut </a:t>
            </a:r>
            <a:r>
              <a:rPr lang="tr-TR" dirty="0" err="1"/>
              <a:t>epididimit</a:t>
            </a:r>
            <a:r>
              <a:rPr lang="tr-TR" dirty="0"/>
              <a:t> tanısı, acil müdahale gerektiren diğer nedenleri </a:t>
            </a:r>
            <a:r>
              <a:rPr lang="tr-TR" dirty="0" smtClean="0"/>
              <a:t>dışladıktan </a:t>
            </a:r>
            <a:r>
              <a:rPr lang="tr-TR" dirty="0"/>
              <a:t>sonra, </a:t>
            </a:r>
            <a:r>
              <a:rPr lang="tr-TR" dirty="0" smtClean="0"/>
              <a:t>öykü </a:t>
            </a:r>
            <a:r>
              <a:rPr lang="tr-TR" dirty="0"/>
              <a:t>ve </a:t>
            </a:r>
            <a:r>
              <a:rPr lang="tr-TR" dirty="0" smtClean="0"/>
              <a:t>fizik </a:t>
            </a:r>
            <a:r>
              <a:rPr lang="tr-TR" dirty="0"/>
              <a:t>muayeneye dayanarak tahminen </a:t>
            </a:r>
            <a:r>
              <a:rPr lang="tr-TR" dirty="0" smtClean="0"/>
              <a:t>konur</a:t>
            </a:r>
            <a:endParaRPr lang="tr-TR" dirty="0"/>
          </a:p>
          <a:p>
            <a:endParaRPr lang="tr-TR" sz="2800" dirty="0" smtClean="0"/>
          </a:p>
          <a:p>
            <a:r>
              <a:rPr lang="tr-TR" sz="2800" dirty="0" smtClean="0"/>
              <a:t>Çoğu </a:t>
            </a:r>
            <a:r>
              <a:rPr lang="tr-TR" sz="2800" dirty="0"/>
              <a:t>vaka oral antibiyotikler, </a:t>
            </a:r>
            <a:r>
              <a:rPr lang="tr-TR" sz="2800" dirty="0" err="1" smtClean="0"/>
              <a:t>nsaii</a:t>
            </a:r>
            <a:r>
              <a:rPr lang="tr-TR" sz="2800" dirty="0" smtClean="0"/>
              <a:t>, lokal </a:t>
            </a:r>
            <a:r>
              <a:rPr lang="tr-TR" sz="2800" dirty="0"/>
              <a:t>buz uygulaması ve </a:t>
            </a:r>
            <a:r>
              <a:rPr lang="tr-TR" sz="2800" dirty="0" err="1"/>
              <a:t>skrotal</a:t>
            </a:r>
            <a:r>
              <a:rPr lang="tr-TR" sz="2800" dirty="0"/>
              <a:t> </a:t>
            </a:r>
            <a:r>
              <a:rPr lang="tr-TR" sz="2800" dirty="0" err="1"/>
              <a:t>elevasyon</a:t>
            </a:r>
            <a:r>
              <a:rPr lang="tr-TR" sz="2800" dirty="0"/>
              <a:t> ile ayakta tedavi </a:t>
            </a:r>
            <a:r>
              <a:rPr lang="tr-TR" sz="2800" dirty="0" smtClean="0"/>
              <a:t>edilebilir</a:t>
            </a:r>
          </a:p>
          <a:p>
            <a:pPr lvl="1"/>
            <a:r>
              <a:rPr lang="tr-TR" sz="2400" dirty="0" smtClean="0"/>
              <a:t>&lt;35 y </a:t>
            </a:r>
            <a:r>
              <a:rPr lang="tr-TR" sz="2400" dirty="0" err="1" smtClean="0"/>
              <a:t>seftriakson</a:t>
            </a:r>
            <a:r>
              <a:rPr lang="tr-TR" sz="2400" dirty="0" smtClean="0"/>
              <a:t> im, oral </a:t>
            </a:r>
            <a:r>
              <a:rPr lang="tr-TR" sz="2400" dirty="0" err="1" smtClean="0"/>
              <a:t>doksisiklin&amp;azitromisin</a:t>
            </a:r>
            <a:r>
              <a:rPr lang="tr-TR" sz="2400" dirty="0" smtClean="0"/>
              <a:t>(</a:t>
            </a:r>
            <a:r>
              <a:rPr lang="tr-TR" sz="2400" dirty="0" err="1" smtClean="0"/>
              <a:t>gonorede</a:t>
            </a:r>
            <a:r>
              <a:rPr lang="tr-TR" sz="2400" dirty="0" smtClean="0"/>
              <a:t> </a:t>
            </a:r>
            <a:r>
              <a:rPr lang="tr-TR" sz="2400" dirty="0" err="1" smtClean="0"/>
              <a:t>kinolon</a:t>
            </a:r>
            <a:r>
              <a:rPr lang="tr-TR" sz="2400" dirty="0" smtClean="0"/>
              <a:t> direnci) </a:t>
            </a:r>
          </a:p>
          <a:p>
            <a:pPr lvl="1"/>
            <a:r>
              <a:rPr lang="tr-TR" sz="2400" dirty="0" smtClean="0"/>
              <a:t>&gt;35 y </a:t>
            </a:r>
            <a:r>
              <a:rPr lang="tr-TR" sz="2400" dirty="0" err="1" smtClean="0"/>
              <a:t>kinolonlar</a:t>
            </a:r>
            <a:endParaRPr lang="tr-TR" sz="24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738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5-Sünnete bağlı acil komplikasyonlar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En sık görülenler </a:t>
            </a:r>
            <a:r>
              <a:rPr lang="tr-TR" dirty="0"/>
              <a:t>kanama, enfeksiyon ve idrar </a:t>
            </a:r>
            <a:r>
              <a:rPr lang="tr-TR" dirty="0" err="1" smtClean="0"/>
              <a:t>retansiyonu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Kanama: Kanama, genellikle </a:t>
            </a:r>
            <a:r>
              <a:rPr lang="tr-TR" dirty="0" err="1"/>
              <a:t>frenulumdan</a:t>
            </a:r>
            <a:r>
              <a:rPr lang="tr-TR" dirty="0"/>
              <a:t> </a:t>
            </a:r>
            <a:r>
              <a:rPr lang="tr-TR" dirty="0" smtClean="0"/>
              <a:t>sızma şeklinde </a:t>
            </a:r>
            <a:r>
              <a:rPr lang="tr-TR" dirty="0"/>
              <a:t>ve nadiren </a:t>
            </a:r>
            <a:r>
              <a:rPr lang="tr-TR" dirty="0" err="1"/>
              <a:t>penil</a:t>
            </a:r>
            <a:r>
              <a:rPr lang="tr-TR" dirty="0"/>
              <a:t> şaft </a:t>
            </a:r>
            <a:r>
              <a:rPr lang="tr-TR" dirty="0" smtClean="0"/>
              <a:t>üzerindeki </a:t>
            </a:r>
            <a:r>
              <a:rPr lang="tr-TR" dirty="0"/>
              <a:t>büyük arter ve </a:t>
            </a:r>
            <a:r>
              <a:rPr lang="tr-TR" dirty="0" err="1"/>
              <a:t>venlerden</a:t>
            </a:r>
            <a:r>
              <a:rPr lang="tr-TR" dirty="0"/>
              <a:t> olmaktadır. </a:t>
            </a:r>
            <a:endParaRPr lang="tr-TR" dirty="0" smtClean="0"/>
          </a:p>
          <a:p>
            <a:pPr lvl="1"/>
            <a:r>
              <a:rPr lang="tr-TR" dirty="0" smtClean="0"/>
              <a:t>Genellikle </a:t>
            </a:r>
            <a:r>
              <a:rPr lang="tr-TR" dirty="0"/>
              <a:t>kendiliğinden </a:t>
            </a:r>
            <a:r>
              <a:rPr lang="tr-TR" dirty="0" smtClean="0"/>
              <a:t>durur.</a:t>
            </a:r>
          </a:p>
          <a:p>
            <a:pPr lvl="1"/>
            <a:r>
              <a:rPr lang="tr-TR" dirty="0"/>
              <a:t>G</a:t>
            </a:r>
            <a:r>
              <a:rPr lang="tr-TR" dirty="0" smtClean="0"/>
              <a:t>ümüş </a:t>
            </a:r>
            <a:r>
              <a:rPr lang="tr-TR" dirty="0"/>
              <a:t>nitrat ile </a:t>
            </a:r>
            <a:r>
              <a:rPr lang="tr-TR" dirty="0" err="1" smtClean="0"/>
              <a:t>koterizasyon</a:t>
            </a:r>
            <a:r>
              <a:rPr lang="tr-TR" dirty="0" smtClean="0"/>
              <a:t> bazen </a:t>
            </a:r>
            <a:r>
              <a:rPr lang="tr-TR" dirty="0" err="1"/>
              <a:t>s</a:t>
            </a:r>
            <a:r>
              <a:rPr lang="tr-TR" dirty="0" err="1" smtClean="0"/>
              <a:t>ütür</a:t>
            </a:r>
            <a:r>
              <a:rPr lang="tr-TR" dirty="0" smtClean="0"/>
              <a:t> </a:t>
            </a:r>
          </a:p>
          <a:p>
            <a:pPr lvl="1"/>
            <a:r>
              <a:rPr lang="tr-TR" dirty="0"/>
              <a:t>Y</a:t>
            </a:r>
            <a:r>
              <a:rPr lang="tr-TR" dirty="0" smtClean="0"/>
              <a:t>etersiz </a:t>
            </a:r>
            <a:r>
              <a:rPr lang="tr-TR" dirty="0" err="1"/>
              <a:t>hemostaz</a:t>
            </a:r>
            <a:r>
              <a:rPr lang="tr-TR" dirty="0"/>
              <a:t>, </a:t>
            </a:r>
            <a:r>
              <a:rPr lang="tr-TR" dirty="0" err="1" smtClean="0"/>
              <a:t>koagülopatiler</a:t>
            </a:r>
            <a:r>
              <a:rPr lang="tr-TR" dirty="0" smtClean="0"/>
              <a:t> </a:t>
            </a:r>
            <a:r>
              <a:rPr lang="tr-TR" dirty="0"/>
              <a:t>(faktör </a:t>
            </a:r>
            <a:r>
              <a:rPr lang="tr-TR" dirty="0" smtClean="0"/>
              <a:t>eksikliği </a:t>
            </a:r>
            <a:r>
              <a:rPr lang="tr-TR" dirty="0" err="1" smtClean="0"/>
              <a:t>vb</a:t>
            </a:r>
            <a:r>
              <a:rPr lang="tr-TR" dirty="0" smtClean="0"/>
              <a:t>) </a:t>
            </a:r>
            <a:r>
              <a:rPr lang="tr-TR" dirty="0"/>
              <a:t>ve nadiren de damar </a:t>
            </a:r>
            <a:r>
              <a:rPr lang="tr-TR" dirty="0" smtClean="0"/>
              <a:t>anomalileri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66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Sünnete bağlı acil komplikasyonlar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Enfeksiyon: yaygındır</a:t>
            </a:r>
            <a:endParaRPr lang="tr-TR" dirty="0"/>
          </a:p>
          <a:p>
            <a:pPr lvl="1"/>
            <a:r>
              <a:rPr lang="tr-TR" dirty="0" smtClean="0"/>
              <a:t>Genellikle </a:t>
            </a:r>
            <a:r>
              <a:rPr lang="tr-TR" dirty="0"/>
              <a:t>hafif </a:t>
            </a:r>
            <a:r>
              <a:rPr lang="tr-TR" dirty="0" smtClean="0"/>
              <a:t>tarzda </a:t>
            </a:r>
          </a:p>
          <a:p>
            <a:pPr lvl="1"/>
            <a:r>
              <a:rPr lang="tr-TR" dirty="0" err="1" smtClean="0"/>
              <a:t>topikal</a:t>
            </a:r>
            <a:r>
              <a:rPr lang="tr-TR" dirty="0" smtClean="0"/>
              <a:t> antibiyotikler, ıslak </a:t>
            </a:r>
            <a:r>
              <a:rPr lang="tr-TR" dirty="0"/>
              <a:t>pansuman ve ılık su oturma banyosu ile </a:t>
            </a:r>
            <a:r>
              <a:rPr lang="tr-TR" dirty="0" smtClean="0"/>
              <a:t>düzelirler.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52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Sünnete bağlı acil komplikasyonlar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İdrar </a:t>
            </a:r>
            <a:r>
              <a:rPr lang="tr-TR" dirty="0" err="1" smtClean="0"/>
              <a:t>Retansiyonu</a:t>
            </a:r>
            <a:r>
              <a:rPr lang="tr-TR" dirty="0" smtClean="0"/>
              <a:t>: Sünnet sonrası gelişen </a:t>
            </a:r>
            <a:r>
              <a:rPr lang="tr-TR" dirty="0" err="1" smtClean="0"/>
              <a:t>fimozis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smtClean="0"/>
              <a:t>aşırı </a:t>
            </a:r>
            <a:r>
              <a:rPr lang="tr-TR" dirty="0"/>
              <a:t>baskılı pansumana bağlı </a:t>
            </a:r>
            <a:endParaRPr lang="tr-TR" dirty="0" smtClean="0"/>
          </a:p>
          <a:p>
            <a:pPr lvl="1"/>
            <a:r>
              <a:rPr lang="tr-TR" dirty="0" smtClean="0"/>
              <a:t>Baskılı pansumanın zamanında </a:t>
            </a:r>
            <a:r>
              <a:rPr lang="tr-TR" dirty="0" err="1"/>
              <a:t>farkedilip</a:t>
            </a:r>
            <a:r>
              <a:rPr lang="tr-TR" dirty="0"/>
              <a:t> açılması ile </a:t>
            </a:r>
            <a:r>
              <a:rPr lang="tr-TR" dirty="0" err="1"/>
              <a:t>spontan</a:t>
            </a:r>
            <a:r>
              <a:rPr lang="tr-TR" dirty="0"/>
              <a:t> iyileşir.</a:t>
            </a:r>
          </a:p>
          <a:p>
            <a:pPr lvl="1"/>
            <a:r>
              <a:rPr lang="tr-TR" dirty="0"/>
              <a:t>Baskılı pansuman ve </a:t>
            </a:r>
            <a:r>
              <a:rPr lang="tr-TR" dirty="0" err="1"/>
              <a:t>glans</a:t>
            </a:r>
            <a:r>
              <a:rPr lang="tr-TR" dirty="0"/>
              <a:t> ödemine bağlı gelişen </a:t>
            </a:r>
            <a:r>
              <a:rPr lang="tr-TR" dirty="0" smtClean="0"/>
              <a:t>akut </a:t>
            </a:r>
            <a:r>
              <a:rPr lang="tr-TR" dirty="0" err="1" smtClean="0"/>
              <a:t>obstriktif</a:t>
            </a:r>
            <a:r>
              <a:rPr lang="tr-TR" dirty="0" smtClean="0"/>
              <a:t> </a:t>
            </a:r>
            <a:r>
              <a:rPr lang="tr-TR" dirty="0" err="1"/>
              <a:t>üropati</a:t>
            </a:r>
            <a:r>
              <a:rPr lang="tr-TR" dirty="0"/>
              <a:t>, </a:t>
            </a:r>
            <a:r>
              <a:rPr lang="tr-TR" dirty="0" err="1"/>
              <a:t>üretral</a:t>
            </a:r>
            <a:r>
              <a:rPr lang="tr-TR" dirty="0"/>
              <a:t> </a:t>
            </a:r>
            <a:r>
              <a:rPr lang="tr-TR" dirty="0" err="1"/>
              <a:t>kateterizasyon</a:t>
            </a:r>
            <a:r>
              <a:rPr lang="tr-TR" dirty="0"/>
              <a:t> ve </a:t>
            </a:r>
            <a:r>
              <a:rPr lang="tr-TR" dirty="0" err="1" smtClean="0"/>
              <a:t>parenteral</a:t>
            </a:r>
            <a:r>
              <a:rPr lang="tr-TR" dirty="0" smtClean="0"/>
              <a:t> sıvı </a:t>
            </a:r>
            <a:r>
              <a:rPr lang="tr-TR" dirty="0"/>
              <a:t>tedavisi ile </a:t>
            </a:r>
            <a:r>
              <a:rPr lang="tr-TR" dirty="0" smtClean="0"/>
              <a:t>düzelir.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9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Sünnet olacak birey değerlendirilmeli; steril koşullar açısından bilgilendirilmeli, kanama </a:t>
            </a:r>
            <a:r>
              <a:rPr lang="tr-TR" dirty="0" err="1"/>
              <a:t>diyatezi</a:t>
            </a:r>
            <a:r>
              <a:rPr lang="tr-TR" dirty="0"/>
              <a:t> varlığında uyarı yapılmalı ve sünnet sonrasında yara iyileşmesi ve komplikasyonlar açısından takip sağlanmalı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95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6-Fournier </a:t>
            </a:r>
            <a:r>
              <a:rPr lang="tr-TR" dirty="0" err="1" smtClean="0"/>
              <a:t>Gangreni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Perineal</a:t>
            </a:r>
            <a:r>
              <a:rPr lang="tr-TR" dirty="0"/>
              <a:t>, </a:t>
            </a:r>
            <a:r>
              <a:rPr lang="tr-TR" dirty="0" err="1"/>
              <a:t>genital</a:t>
            </a:r>
            <a:r>
              <a:rPr lang="tr-TR" dirty="0"/>
              <a:t> veya </a:t>
            </a:r>
            <a:r>
              <a:rPr lang="tr-TR" dirty="0" err="1" smtClean="0"/>
              <a:t>perianal</a:t>
            </a:r>
            <a:r>
              <a:rPr lang="tr-TR" dirty="0" smtClean="0"/>
              <a:t> bölgelerin</a:t>
            </a:r>
            <a:r>
              <a:rPr lang="tr-TR" dirty="0"/>
              <a:t>, </a:t>
            </a:r>
            <a:r>
              <a:rPr lang="tr-TR" dirty="0" err="1"/>
              <a:t>sinerjistik</a:t>
            </a:r>
            <a:r>
              <a:rPr lang="tr-TR" dirty="0"/>
              <a:t> </a:t>
            </a:r>
            <a:r>
              <a:rPr lang="tr-TR" dirty="0" err="1"/>
              <a:t>polimikrobial</a:t>
            </a:r>
            <a:r>
              <a:rPr lang="tr-TR" dirty="0"/>
              <a:t> </a:t>
            </a:r>
            <a:r>
              <a:rPr lang="tr-TR" dirty="0" err="1"/>
              <a:t>infeksiyonuna</a:t>
            </a:r>
            <a:r>
              <a:rPr lang="tr-TR" dirty="0"/>
              <a:t> </a:t>
            </a:r>
            <a:r>
              <a:rPr lang="tr-TR" dirty="0" smtClean="0"/>
              <a:t>bağlı </a:t>
            </a:r>
            <a:r>
              <a:rPr lang="tr-TR" dirty="0"/>
              <a:t>gelişen </a:t>
            </a:r>
            <a:r>
              <a:rPr lang="tr-TR" dirty="0" err="1"/>
              <a:t>nekrozitan</a:t>
            </a:r>
            <a:r>
              <a:rPr lang="tr-TR" dirty="0"/>
              <a:t> </a:t>
            </a:r>
            <a:r>
              <a:rPr lang="tr-TR" dirty="0" err="1"/>
              <a:t>fasiitis</a:t>
            </a:r>
            <a:r>
              <a:rPr lang="tr-TR" dirty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Günümüzde her yaş grubunda görülebilmekte</a:t>
            </a:r>
          </a:p>
          <a:p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/>
              <a:t>sıklığı </a:t>
            </a:r>
            <a:r>
              <a:rPr lang="tr-TR" dirty="0" smtClean="0"/>
              <a:t>&gt;50 y artış </a:t>
            </a:r>
            <a:r>
              <a:rPr lang="tr-TR" dirty="0"/>
              <a:t>gösterir.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Düşük </a:t>
            </a:r>
            <a:r>
              <a:rPr lang="tr-TR" dirty="0"/>
              <a:t>sosyoekonomik düzey ile yakın ilişkisi olup, daha çok fakir toplumların hastalığıdır</a:t>
            </a:r>
          </a:p>
        </p:txBody>
      </p:sp>
    </p:spTree>
    <p:extLst>
      <p:ext uri="{BB962C8B-B14F-4D97-AF65-F5344CB8AC3E}">
        <p14:creationId xmlns:p14="http://schemas.microsoft.com/office/powerpoint/2010/main" val="23799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</a:t>
            </a:r>
            <a:r>
              <a:rPr lang="tr-TR" dirty="0"/>
              <a:t>n</a:t>
            </a:r>
            <a:r>
              <a:rPr lang="tr-TR" dirty="0" smtClean="0"/>
              <a:t> </a:t>
            </a:r>
            <a:r>
              <a:rPr lang="tr-TR" dirty="0"/>
              <a:t>sık nedenleri </a:t>
            </a:r>
            <a:r>
              <a:rPr lang="tr-TR" dirty="0" err="1" smtClean="0"/>
              <a:t>anorektal</a:t>
            </a:r>
            <a:r>
              <a:rPr lang="tr-TR" dirty="0" smtClean="0"/>
              <a:t>, </a:t>
            </a:r>
            <a:r>
              <a:rPr lang="tr-TR" dirty="0" err="1" smtClean="0"/>
              <a:t>genitoüriner</a:t>
            </a:r>
            <a:r>
              <a:rPr lang="tr-TR" dirty="0" smtClean="0"/>
              <a:t> </a:t>
            </a:r>
            <a:r>
              <a:rPr lang="tr-TR" dirty="0" err="1" smtClean="0"/>
              <a:t>infeksiyonlar</a:t>
            </a:r>
            <a:r>
              <a:rPr lang="tr-TR" dirty="0" smtClean="0"/>
              <a:t> </a:t>
            </a:r>
            <a:r>
              <a:rPr lang="tr-TR" dirty="0"/>
              <a:t>veya travma, </a:t>
            </a:r>
            <a:r>
              <a:rPr lang="tr-TR" dirty="0" smtClean="0"/>
              <a:t>ya da </a:t>
            </a:r>
            <a:r>
              <a:rPr lang="tr-TR" dirty="0" err="1"/>
              <a:t>perineal</a:t>
            </a:r>
            <a:r>
              <a:rPr lang="tr-TR" dirty="0"/>
              <a:t> ve </a:t>
            </a:r>
            <a:r>
              <a:rPr lang="tr-TR" dirty="0" err="1" smtClean="0"/>
              <a:t>genital</a:t>
            </a:r>
            <a:r>
              <a:rPr lang="tr-TR" dirty="0" smtClean="0"/>
              <a:t> derideki </a:t>
            </a:r>
            <a:r>
              <a:rPr lang="tr-TR" dirty="0"/>
              <a:t>lokal </a:t>
            </a:r>
            <a:r>
              <a:rPr lang="tr-TR" dirty="0" smtClean="0"/>
              <a:t>yaralanmalar</a:t>
            </a:r>
          </a:p>
          <a:p>
            <a:endParaRPr lang="tr-TR" dirty="0"/>
          </a:p>
          <a:p>
            <a:r>
              <a:rPr lang="tr-TR" dirty="0" smtClean="0"/>
              <a:t>DM, Alkolizm, </a:t>
            </a:r>
            <a:r>
              <a:rPr lang="tr-TR" dirty="0" err="1" smtClean="0"/>
              <a:t>immunsuprese</a:t>
            </a:r>
            <a:r>
              <a:rPr lang="tr-TR" dirty="0" smtClean="0"/>
              <a:t> durumlar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35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Öğrenim Hedefleri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Önemli ürolojik hastalıklar açısından risk faktörlerini sayabilmek</a:t>
            </a:r>
          </a:p>
          <a:p>
            <a:endParaRPr lang="tr-TR" dirty="0" smtClean="0"/>
          </a:p>
          <a:p>
            <a:r>
              <a:rPr lang="tr-TR" dirty="0" err="1" smtClean="0"/>
              <a:t>Dipstick</a:t>
            </a:r>
            <a:r>
              <a:rPr lang="tr-TR" dirty="0" smtClean="0"/>
              <a:t> testinde kan(+) ve kan(-) yapan sebepleri sayabilmek</a:t>
            </a:r>
          </a:p>
          <a:p>
            <a:endParaRPr lang="tr-TR" dirty="0" smtClean="0"/>
          </a:p>
          <a:p>
            <a:r>
              <a:rPr lang="tr-TR" dirty="0" err="1" smtClean="0"/>
              <a:t>Hematürinin</a:t>
            </a:r>
            <a:r>
              <a:rPr lang="tr-TR" dirty="0" smtClean="0"/>
              <a:t> medikal ve cerrahi nedenlerini sayabilmek</a:t>
            </a:r>
          </a:p>
          <a:p>
            <a:endParaRPr lang="tr-TR" dirty="0" smtClean="0"/>
          </a:p>
          <a:p>
            <a:r>
              <a:rPr lang="tr-TR" dirty="0" err="1" smtClean="0"/>
              <a:t>Hematüride</a:t>
            </a:r>
            <a:r>
              <a:rPr lang="tr-TR" dirty="0" smtClean="0"/>
              <a:t> hastane yatışı gerektirecek durumları sayabilmek</a:t>
            </a:r>
          </a:p>
          <a:p>
            <a:endParaRPr lang="tr-TR" dirty="0" smtClean="0"/>
          </a:p>
          <a:p>
            <a:r>
              <a:rPr lang="tr-TR" dirty="0" smtClean="0"/>
              <a:t>AUR yapabilecek durumları sayabilmek</a:t>
            </a:r>
          </a:p>
          <a:p>
            <a:endParaRPr lang="tr-TR" dirty="0" smtClean="0"/>
          </a:p>
          <a:p>
            <a:r>
              <a:rPr lang="tr-TR" dirty="0" smtClean="0"/>
              <a:t>Sevk gerektiren durumları sayabilmek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94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Fournier</a:t>
            </a:r>
            <a:r>
              <a:rPr lang="tr-TR" dirty="0" smtClean="0"/>
              <a:t> </a:t>
            </a:r>
            <a:r>
              <a:rPr lang="tr-TR" dirty="0" err="1" smtClean="0"/>
              <a:t>Gangreni</a:t>
            </a:r>
            <a:r>
              <a:rPr lang="tr-TR" dirty="0" smtClean="0"/>
              <a:t>-klinik ve </a:t>
            </a:r>
            <a:r>
              <a:rPr lang="tr-TR" dirty="0" err="1" smtClean="0"/>
              <a:t>fm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Genellikle </a:t>
            </a:r>
            <a:r>
              <a:rPr lang="tr-TR" dirty="0" err="1" smtClean="0"/>
              <a:t>perianal</a:t>
            </a:r>
            <a:r>
              <a:rPr lang="tr-TR" dirty="0" smtClean="0"/>
              <a:t> </a:t>
            </a:r>
            <a:r>
              <a:rPr lang="tr-TR" dirty="0"/>
              <a:t>veya </a:t>
            </a:r>
            <a:r>
              <a:rPr lang="tr-TR" dirty="0" err="1"/>
              <a:t>perineal</a:t>
            </a:r>
            <a:r>
              <a:rPr lang="tr-TR" dirty="0"/>
              <a:t> ağrı ile başlar. </a:t>
            </a:r>
            <a:endParaRPr lang="tr-TR" dirty="0" smtClean="0"/>
          </a:p>
          <a:p>
            <a:r>
              <a:rPr lang="tr-TR" dirty="0" err="1" smtClean="0"/>
              <a:t>Skrotal</a:t>
            </a:r>
            <a:r>
              <a:rPr lang="tr-TR" dirty="0" smtClean="0"/>
              <a:t> şişlik</a:t>
            </a:r>
          </a:p>
          <a:p>
            <a:r>
              <a:rPr lang="tr-TR" dirty="0"/>
              <a:t>D</a:t>
            </a:r>
            <a:r>
              <a:rPr lang="tr-TR" dirty="0" smtClean="0"/>
              <a:t>eride </a:t>
            </a:r>
            <a:r>
              <a:rPr lang="tr-TR" dirty="0"/>
              <a:t>lokal </a:t>
            </a:r>
            <a:r>
              <a:rPr lang="tr-TR" dirty="0" err="1" smtClean="0"/>
              <a:t>eritem</a:t>
            </a:r>
            <a:r>
              <a:rPr lang="tr-TR" dirty="0" smtClean="0"/>
              <a:t>, </a:t>
            </a:r>
            <a:r>
              <a:rPr lang="tr-TR" dirty="0" err="1" smtClean="0"/>
              <a:t>hiperemi</a:t>
            </a:r>
            <a:endParaRPr lang="tr-TR" dirty="0" smtClean="0"/>
          </a:p>
          <a:p>
            <a:r>
              <a:rPr lang="tr-TR" dirty="0" err="1" smtClean="0"/>
              <a:t>Pruritus</a:t>
            </a:r>
            <a:endParaRPr lang="tr-TR" dirty="0" smtClean="0"/>
          </a:p>
          <a:p>
            <a:r>
              <a:rPr lang="tr-TR" dirty="0"/>
              <a:t>A</a:t>
            </a:r>
            <a:r>
              <a:rPr lang="tr-TR" dirty="0" smtClean="0"/>
              <a:t>teş </a:t>
            </a:r>
            <a:endParaRPr lang="tr-TR" dirty="0"/>
          </a:p>
          <a:p>
            <a:r>
              <a:rPr lang="tr-TR" dirty="0" err="1" smtClean="0"/>
              <a:t>Nonspesifik</a:t>
            </a:r>
            <a:r>
              <a:rPr lang="tr-TR" dirty="0" smtClean="0"/>
              <a:t> karın ağrısı 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Deride bronzlaşma, </a:t>
            </a:r>
            <a:r>
              <a:rPr lang="tr-TR" dirty="0" err="1"/>
              <a:t>siyanoz</a:t>
            </a:r>
            <a:r>
              <a:rPr lang="tr-TR" dirty="0"/>
              <a:t>, pis kokulu akıntı ve hatta nekroz gibi aşikar bulgular da görülebilir</a:t>
            </a:r>
          </a:p>
          <a:p>
            <a:endParaRPr lang="tr-TR" dirty="0"/>
          </a:p>
          <a:p>
            <a:r>
              <a:rPr lang="tr-TR" dirty="0" err="1"/>
              <a:t>Krepitasyon</a:t>
            </a:r>
            <a:r>
              <a:rPr lang="tr-TR" dirty="0"/>
              <a:t> olguların %50-62’sinde mevcut olup, FG ‘</a:t>
            </a:r>
            <a:r>
              <a:rPr lang="tr-TR" dirty="0" err="1"/>
              <a:t>nin</a:t>
            </a:r>
            <a:r>
              <a:rPr lang="tr-TR" dirty="0"/>
              <a:t> karakteristiği olan gaz üreten bakteri varlığını gösterir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424936" cy="396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Fournier</a:t>
            </a:r>
            <a:r>
              <a:rPr lang="tr-TR" dirty="0" smtClean="0"/>
              <a:t> </a:t>
            </a:r>
            <a:r>
              <a:rPr lang="tr-TR" dirty="0" err="1" smtClean="0"/>
              <a:t>Gangreni</a:t>
            </a:r>
            <a:r>
              <a:rPr lang="tr-TR" dirty="0" smtClean="0"/>
              <a:t>-yönetim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</a:t>
            </a:r>
            <a:r>
              <a:rPr lang="tr-TR" dirty="0" smtClean="0"/>
              <a:t>gresif </a:t>
            </a:r>
            <a:r>
              <a:rPr lang="tr-TR" dirty="0" err="1"/>
              <a:t>hemodinamik</a:t>
            </a:r>
            <a:r>
              <a:rPr lang="tr-TR" dirty="0"/>
              <a:t> stabilizasyon, </a:t>
            </a:r>
            <a:r>
              <a:rPr lang="tr-TR" dirty="0" err="1"/>
              <a:t>parenteral</a:t>
            </a:r>
            <a:r>
              <a:rPr lang="tr-TR" dirty="0"/>
              <a:t> geniş spektrumlu antibiyotikler ve acil cerrahi </a:t>
            </a:r>
            <a:r>
              <a:rPr lang="tr-TR" dirty="0" err="1" smtClean="0"/>
              <a:t>debridman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Gerçekten bu nadir ancak tehlikeli olabilen hastalıkta, </a:t>
            </a:r>
            <a:r>
              <a:rPr lang="tr-TR" dirty="0" err="1"/>
              <a:t>ano-üro-genital</a:t>
            </a:r>
            <a:r>
              <a:rPr lang="tr-TR" dirty="0"/>
              <a:t> bölgenin basit lezyonlarında bile şüpheci ve uyanık olmak çok önemlidir</a:t>
            </a:r>
          </a:p>
        </p:txBody>
      </p:sp>
    </p:spTree>
    <p:extLst>
      <p:ext uri="{BB962C8B-B14F-4D97-AF65-F5344CB8AC3E}">
        <p14:creationId xmlns:p14="http://schemas.microsoft.com/office/powerpoint/2010/main" val="10140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Fournier</a:t>
            </a:r>
            <a:r>
              <a:rPr lang="tr-TR" dirty="0"/>
              <a:t> </a:t>
            </a:r>
            <a:r>
              <a:rPr lang="tr-TR" dirty="0" err="1"/>
              <a:t>Gangreni</a:t>
            </a:r>
            <a:r>
              <a:rPr lang="tr-TR" dirty="0"/>
              <a:t>-yönetim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Aile hekimleri; her türlü şüpheli deri lezyonu ile ilgili </a:t>
            </a:r>
            <a:r>
              <a:rPr lang="tr-TR" dirty="0" smtClean="0"/>
              <a:t>kendilerini bilgilendirmeleri </a:t>
            </a:r>
            <a:r>
              <a:rPr lang="tr-TR" dirty="0"/>
              <a:t>konusunda hastalarını bilinçlendirmelidirler</a:t>
            </a:r>
          </a:p>
        </p:txBody>
      </p:sp>
    </p:spTree>
    <p:extLst>
      <p:ext uri="{BB962C8B-B14F-4D97-AF65-F5344CB8AC3E}">
        <p14:creationId xmlns:p14="http://schemas.microsoft.com/office/powerpoint/2010/main" val="14756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7-Priapizm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Cinsel istek ve uyarı olmaksızın istemsiz 4 saatten </a:t>
            </a:r>
            <a:r>
              <a:rPr lang="tr-TR" dirty="0" smtClean="0"/>
              <a:t>fazla süren </a:t>
            </a:r>
            <a:r>
              <a:rPr lang="tr-TR" dirty="0"/>
              <a:t>ağrılı </a:t>
            </a:r>
            <a:r>
              <a:rPr lang="tr-TR" dirty="0" err="1" smtClean="0"/>
              <a:t>ereksiyon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Düşük akımlı, yüksek akımlı, yineleyen(üç </a:t>
            </a:r>
            <a:r>
              <a:rPr lang="tr-TR" dirty="0" err="1" smtClean="0"/>
              <a:t>tip&amp;iki</a:t>
            </a:r>
            <a:r>
              <a:rPr lang="tr-TR" dirty="0" smtClean="0"/>
              <a:t> tip??)</a:t>
            </a:r>
          </a:p>
          <a:p>
            <a:endParaRPr lang="tr-TR" dirty="0" smtClean="0"/>
          </a:p>
          <a:p>
            <a:r>
              <a:rPr lang="tr-TR" dirty="0" err="1" smtClean="0"/>
              <a:t>Antihipertansifler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/>
              <a:t>hidralazin</a:t>
            </a:r>
            <a:r>
              <a:rPr lang="tr-TR" dirty="0"/>
              <a:t>, </a:t>
            </a:r>
            <a:r>
              <a:rPr lang="tr-TR" dirty="0" err="1"/>
              <a:t>prazosin</a:t>
            </a:r>
            <a:r>
              <a:rPr lang="tr-TR" dirty="0"/>
              <a:t>, </a:t>
            </a:r>
            <a:r>
              <a:rPr lang="tr-TR" dirty="0" err="1"/>
              <a:t>doksazosin</a:t>
            </a:r>
            <a:r>
              <a:rPr lang="tr-TR" dirty="0"/>
              <a:t>), </a:t>
            </a:r>
            <a:r>
              <a:rPr lang="tr-TR" dirty="0" err="1"/>
              <a:t>antidepresanlar</a:t>
            </a:r>
            <a:r>
              <a:rPr lang="tr-TR" dirty="0"/>
              <a:t>, </a:t>
            </a:r>
            <a:r>
              <a:rPr lang="tr-TR" dirty="0" err="1"/>
              <a:t>antipiskotikler</a:t>
            </a:r>
            <a:r>
              <a:rPr lang="tr-TR" dirty="0"/>
              <a:t>, </a:t>
            </a:r>
            <a:r>
              <a:rPr lang="tr-TR" dirty="0" err="1"/>
              <a:t>perineal</a:t>
            </a:r>
            <a:r>
              <a:rPr lang="tr-TR" dirty="0"/>
              <a:t> travma, orak hücreli anemi, lösemi, </a:t>
            </a:r>
            <a:r>
              <a:rPr lang="tr-TR" dirty="0" err="1"/>
              <a:t>spinal</a:t>
            </a:r>
            <a:r>
              <a:rPr lang="tr-TR" dirty="0"/>
              <a:t> </a:t>
            </a:r>
            <a:r>
              <a:rPr lang="tr-TR" dirty="0" err="1"/>
              <a:t>kord</a:t>
            </a:r>
            <a:r>
              <a:rPr lang="tr-TR" dirty="0"/>
              <a:t> travmaları ve </a:t>
            </a:r>
            <a:r>
              <a:rPr lang="tr-TR" dirty="0" err="1"/>
              <a:t>ürogenital</a:t>
            </a:r>
            <a:r>
              <a:rPr lang="tr-TR" dirty="0"/>
              <a:t> sistemin </a:t>
            </a:r>
            <a:r>
              <a:rPr lang="tr-TR" dirty="0" err="1"/>
              <a:t>enflamasyonlu</a:t>
            </a:r>
            <a:r>
              <a:rPr lang="tr-TR" dirty="0"/>
              <a:t> hastalıkları </a:t>
            </a:r>
            <a:r>
              <a:rPr lang="tr-TR" dirty="0" err="1"/>
              <a:t>priapizme</a:t>
            </a:r>
            <a:r>
              <a:rPr lang="tr-TR" dirty="0"/>
              <a:t> neden olabilir</a:t>
            </a:r>
          </a:p>
        </p:txBody>
      </p:sp>
    </p:spTree>
    <p:extLst>
      <p:ext uri="{BB962C8B-B14F-4D97-AF65-F5344CB8AC3E}">
        <p14:creationId xmlns:p14="http://schemas.microsoft.com/office/powerpoint/2010/main" val="35970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Priapizm</a:t>
            </a:r>
            <a:r>
              <a:rPr lang="tr-TR" dirty="0" smtClean="0"/>
              <a:t>-yönetim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Oral-im </a:t>
            </a:r>
            <a:r>
              <a:rPr lang="tr-TR" dirty="0" err="1" smtClean="0"/>
              <a:t>terbutalin</a:t>
            </a:r>
            <a:r>
              <a:rPr lang="tr-TR" dirty="0" smtClean="0"/>
              <a:t>?</a:t>
            </a:r>
          </a:p>
          <a:p>
            <a:r>
              <a:rPr lang="tr-TR" dirty="0" smtClean="0"/>
              <a:t>İğne yolu ile </a:t>
            </a:r>
            <a:r>
              <a:rPr lang="tr-TR" dirty="0" err="1" smtClean="0"/>
              <a:t>corporal</a:t>
            </a:r>
            <a:r>
              <a:rPr lang="tr-TR" dirty="0" smtClean="0"/>
              <a:t> </a:t>
            </a:r>
            <a:r>
              <a:rPr lang="tr-TR" dirty="0" err="1" smtClean="0"/>
              <a:t>aspirasyon</a:t>
            </a:r>
            <a:r>
              <a:rPr lang="tr-TR" dirty="0" smtClean="0"/>
              <a:t> ve </a:t>
            </a:r>
            <a:r>
              <a:rPr lang="tr-TR" dirty="0" err="1" smtClean="0"/>
              <a:t>irrigasyon</a:t>
            </a:r>
            <a:endParaRPr lang="tr-TR" dirty="0" smtClean="0"/>
          </a:p>
          <a:p>
            <a:r>
              <a:rPr lang="tr-TR" dirty="0" smtClean="0"/>
              <a:t>36-48 saat sonra tedaviye yanıtsız vakalarda cerrahi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98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Penil</a:t>
            </a:r>
            <a:r>
              <a:rPr lang="tr-TR" dirty="0" smtClean="0"/>
              <a:t> </a:t>
            </a:r>
            <a:r>
              <a:rPr lang="tr-TR" dirty="0" err="1" smtClean="0"/>
              <a:t>Fraktür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</a:t>
            </a:r>
            <a:r>
              <a:rPr lang="tr-TR" dirty="0" smtClean="0"/>
              <a:t>rekte </a:t>
            </a:r>
            <a:r>
              <a:rPr lang="tr-TR" dirty="0"/>
              <a:t>penisin </a:t>
            </a:r>
            <a:r>
              <a:rPr lang="tr-TR" dirty="0" err="1"/>
              <a:t>künt</a:t>
            </a:r>
            <a:r>
              <a:rPr lang="tr-TR" dirty="0"/>
              <a:t> travma veya </a:t>
            </a:r>
            <a:r>
              <a:rPr lang="tr-TR" dirty="0" smtClean="0"/>
              <a:t>bükülmesi sonucu </a:t>
            </a:r>
            <a:r>
              <a:rPr lang="tr-TR" dirty="0" err="1" smtClean="0"/>
              <a:t>tunika</a:t>
            </a:r>
            <a:r>
              <a:rPr lang="tr-TR" dirty="0" smtClean="0"/>
              <a:t> </a:t>
            </a:r>
            <a:r>
              <a:rPr lang="tr-TR" dirty="0" err="1" smtClean="0"/>
              <a:t>albugineada</a:t>
            </a:r>
            <a:r>
              <a:rPr lang="tr-TR" dirty="0" smtClean="0"/>
              <a:t> yırtık </a:t>
            </a:r>
          </a:p>
          <a:p>
            <a:endParaRPr lang="tr-TR" dirty="0"/>
          </a:p>
          <a:p>
            <a:r>
              <a:rPr lang="tr-TR" dirty="0" smtClean="0"/>
              <a:t>En </a:t>
            </a:r>
            <a:r>
              <a:rPr lang="tr-TR" dirty="0"/>
              <a:t>sık olarak cinsel temas esnasında </a:t>
            </a:r>
            <a:r>
              <a:rPr lang="tr-TR" dirty="0" smtClean="0"/>
              <a:t> </a:t>
            </a:r>
          </a:p>
          <a:p>
            <a:endParaRPr lang="tr-TR" dirty="0"/>
          </a:p>
          <a:p>
            <a:r>
              <a:rPr lang="tr-TR" dirty="0"/>
              <a:t>P</a:t>
            </a:r>
            <a:r>
              <a:rPr lang="tr-TR" dirty="0" smtClean="0"/>
              <a:t>eniste </a:t>
            </a:r>
            <a:r>
              <a:rPr lang="tr-TR" dirty="0"/>
              <a:t>şişlik, </a:t>
            </a:r>
            <a:r>
              <a:rPr lang="tr-TR" dirty="0" smtClean="0"/>
              <a:t>sağlam </a:t>
            </a:r>
            <a:r>
              <a:rPr lang="tr-TR" dirty="0"/>
              <a:t>tarafa </a:t>
            </a:r>
            <a:r>
              <a:rPr lang="tr-TR" dirty="0" err="1"/>
              <a:t>deviasyon</a:t>
            </a:r>
            <a:r>
              <a:rPr lang="tr-TR" dirty="0"/>
              <a:t>, </a:t>
            </a:r>
            <a:r>
              <a:rPr lang="tr-TR" dirty="0" err="1"/>
              <a:t>ekimoz</a:t>
            </a:r>
            <a:r>
              <a:rPr lang="tr-TR" dirty="0"/>
              <a:t> ve </a:t>
            </a:r>
            <a:r>
              <a:rPr lang="tr-TR" dirty="0" err="1"/>
              <a:t>hematom</a:t>
            </a:r>
            <a:r>
              <a:rPr lang="tr-TR" dirty="0"/>
              <a:t> </a:t>
            </a:r>
          </a:p>
          <a:p>
            <a:endParaRPr lang="tr-TR" dirty="0" smtClean="0"/>
          </a:p>
          <a:p>
            <a:r>
              <a:rPr lang="tr-TR" dirty="0" err="1" smtClean="0"/>
              <a:t>Tunika</a:t>
            </a:r>
            <a:r>
              <a:rPr lang="tr-TR" dirty="0" smtClean="0"/>
              <a:t> tabakasının cerrahi tamiri</a:t>
            </a:r>
          </a:p>
        </p:txBody>
      </p:sp>
    </p:spTree>
    <p:extLst>
      <p:ext uri="{BB962C8B-B14F-4D97-AF65-F5344CB8AC3E}">
        <p14:creationId xmlns:p14="http://schemas.microsoft.com/office/powerpoint/2010/main" val="21332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Ürogenital</a:t>
            </a:r>
            <a:r>
              <a:rPr lang="tr-TR" dirty="0" smtClean="0"/>
              <a:t> travmalar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Travmalarda </a:t>
            </a:r>
            <a:r>
              <a:rPr lang="tr-TR" dirty="0" err="1" smtClean="0"/>
              <a:t>ürogenital</a:t>
            </a:r>
            <a:r>
              <a:rPr lang="tr-TR" dirty="0" smtClean="0"/>
              <a:t> sistemin </a:t>
            </a:r>
            <a:r>
              <a:rPr lang="tr-TR" dirty="0"/>
              <a:t>etkilenme oranı %10’dur </a:t>
            </a:r>
          </a:p>
          <a:p>
            <a:r>
              <a:rPr lang="tr-TR" dirty="0"/>
              <a:t>E</a:t>
            </a:r>
            <a:r>
              <a:rPr lang="tr-TR" dirty="0" smtClean="0"/>
              <a:t>n </a:t>
            </a:r>
            <a:r>
              <a:rPr lang="tr-TR" dirty="0"/>
              <a:t>sık </a:t>
            </a:r>
            <a:r>
              <a:rPr lang="tr-TR" dirty="0" smtClean="0"/>
              <a:t>etkilenen organ </a:t>
            </a:r>
            <a:r>
              <a:rPr lang="tr-TR" dirty="0"/>
              <a:t>böbrektir (%15). </a:t>
            </a:r>
            <a:endParaRPr lang="tr-TR" dirty="0" smtClean="0"/>
          </a:p>
          <a:p>
            <a:r>
              <a:rPr lang="tr-TR" dirty="0" err="1" smtClean="0"/>
              <a:t>Ürogenital</a:t>
            </a:r>
            <a:r>
              <a:rPr lang="tr-TR" dirty="0" smtClean="0"/>
              <a:t> </a:t>
            </a:r>
            <a:r>
              <a:rPr lang="tr-TR" dirty="0"/>
              <a:t>travmalar </a:t>
            </a:r>
            <a:r>
              <a:rPr lang="tr-TR" dirty="0" smtClean="0"/>
              <a:t>çoğu kez </a:t>
            </a:r>
            <a:r>
              <a:rPr lang="tr-TR" dirty="0"/>
              <a:t>karın içi organ travmaları ile birlikte </a:t>
            </a:r>
            <a:r>
              <a:rPr lang="tr-TR" dirty="0" smtClean="0"/>
              <a:t>olur</a:t>
            </a:r>
          </a:p>
          <a:p>
            <a:r>
              <a:rPr lang="tr-TR" smtClean="0"/>
              <a:t>ABCDE değerlendirmesi </a:t>
            </a:r>
            <a:r>
              <a:rPr lang="tr-TR" dirty="0" smtClean="0"/>
              <a:t>ve sevk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00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Hangi durumlarda sevk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Benign</a:t>
            </a:r>
            <a:r>
              <a:rPr lang="tr-TR" dirty="0" smtClean="0"/>
              <a:t> sebep düşünülen olgularda, tedavi ile 6 hafta sonra </a:t>
            </a:r>
            <a:r>
              <a:rPr lang="tr-TR" dirty="0" err="1" smtClean="0"/>
              <a:t>hematüri</a:t>
            </a:r>
            <a:r>
              <a:rPr lang="tr-TR" dirty="0" smtClean="0"/>
              <a:t> devam ediyorsa</a:t>
            </a:r>
          </a:p>
          <a:p>
            <a:endParaRPr lang="tr-TR" dirty="0" smtClean="0"/>
          </a:p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smtClean="0"/>
              <a:t>kolike</a:t>
            </a:r>
            <a:r>
              <a:rPr lang="tr-TR" dirty="0" smtClean="0"/>
              <a:t> ağrı dirençli </a:t>
            </a:r>
            <a:r>
              <a:rPr lang="tr-TR" dirty="0"/>
              <a:t>ve </a:t>
            </a:r>
            <a:r>
              <a:rPr lang="tr-TR" dirty="0" smtClean="0"/>
              <a:t>şiddetli, </a:t>
            </a:r>
            <a:r>
              <a:rPr lang="tr-TR" dirty="0"/>
              <a:t>inatçı kusma, </a:t>
            </a:r>
            <a:r>
              <a:rPr lang="tr-TR" dirty="0" err="1" smtClean="0"/>
              <a:t>infeksiyon</a:t>
            </a:r>
            <a:r>
              <a:rPr lang="tr-TR" dirty="0" smtClean="0"/>
              <a:t>, </a:t>
            </a:r>
            <a:r>
              <a:rPr lang="tr-TR" dirty="0" err="1" smtClean="0"/>
              <a:t>obstruksiyon</a:t>
            </a:r>
            <a:r>
              <a:rPr lang="tr-TR" dirty="0" smtClean="0"/>
              <a:t> eşlik ediyorsa</a:t>
            </a:r>
          </a:p>
          <a:p>
            <a:endParaRPr lang="tr-TR" dirty="0" smtClean="0"/>
          </a:p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Fournier</a:t>
            </a:r>
            <a:r>
              <a:rPr lang="tr-TR" dirty="0" smtClean="0"/>
              <a:t> </a:t>
            </a:r>
            <a:r>
              <a:rPr lang="tr-TR" dirty="0" err="1" smtClean="0"/>
              <a:t>gangreni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Priapizm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Travmatik</a:t>
            </a:r>
            <a:r>
              <a:rPr lang="tr-TR" dirty="0" smtClean="0"/>
              <a:t> durumlar</a:t>
            </a:r>
          </a:p>
        </p:txBody>
      </p:sp>
    </p:spTree>
    <p:extLst>
      <p:ext uri="{BB962C8B-B14F-4D97-AF65-F5344CB8AC3E}">
        <p14:creationId xmlns:p14="http://schemas.microsoft.com/office/powerpoint/2010/main" val="14260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Uptodate</a:t>
            </a:r>
            <a:endParaRPr lang="tr-TR" dirty="0" smtClean="0"/>
          </a:p>
          <a:p>
            <a:r>
              <a:rPr lang="tr-TR" dirty="0" smtClean="0"/>
              <a:t>LANGE Aile Hekimliği Ayaktan Tedavi ve Korunma</a:t>
            </a:r>
          </a:p>
          <a:p>
            <a:r>
              <a:rPr lang="tr-TR" dirty="0" smtClean="0"/>
              <a:t>http://www.jcam.com.tr/files/JCAM-4697.pdf</a:t>
            </a:r>
          </a:p>
        </p:txBody>
      </p:sp>
    </p:spTree>
    <p:extLst>
      <p:ext uri="{BB962C8B-B14F-4D97-AF65-F5344CB8AC3E}">
        <p14:creationId xmlns:p14="http://schemas.microsoft.com/office/powerpoint/2010/main" val="6135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Ürolojik Aciller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NON-TRAVMATİK</a:t>
            </a:r>
          </a:p>
          <a:p>
            <a:pPr lvl="1"/>
            <a:r>
              <a:rPr lang="tr-TR" dirty="0" err="1" smtClean="0"/>
              <a:t>Hematüri</a:t>
            </a:r>
            <a:endParaRPr lang="tr-TR" dirty="0" smtClean="0"/>
          </a:p>
          <a:p>
            <a:pPr lvl="1"/>
            <a:r>
              <a:rPr lang="tr-TR" dirty="0" smtClean="0"/>
              <a:t>Akut </a:t>
            </a: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Retansiyon</a:t>
            </a:r>
            <a:endParaRPr lang="tr-TR" dirty="0" smtClean="0"/>
          </a:p>
          <a:p>
            <a:pPr lvl="1"/>
            <a:r>
              <a:rPr lang="tr-TR" dirty="0" err="1" smtClean="0"/>
              <a:t>Renal</a:t>
            </a:r>
            <a:r>
              <a:rPr lang="tr-TR" dirty="0" smtClean="0"/>
              <a:t> Kolik</a:t>
            </a:r>
          </a:p>
          <a:p>
            <a:pPr lvl="1"/>
            <a:r>
              <a:rPr lang="tr-TR" dirty="0" smtClean="0"/>
              <a:t>Sünnete bağlı komplikasyonlar</a:t>
            </a:r>
          </a:p>
          <a:p>
            <a:pPr lvl="1"/>
            <a:r>
              <a:rPr lang="tr-TR" dirty="0" smtClean="0"/>
              <a:t>Akut </a:t>
            </a:r>
            <a:r>
              <a:rPr lang="tr-TR" dirty="0" err="1" smtClean="0"/>
              <a:t>Skrotum</a:t>
            </a:r>
            <a:endParaRPr lang="tr-TR" dirty="0" smtClean="0"/>
          </a:p>
          <a:p>
            <a:pPr lvl="1"/>
            <a:r>
              <a:rPr lang="tr-TR" dirty="0" err="1" smtClean="0"/>
              <a:t>Fournier</a:t>
            </a:r>
            <a:r>
              <a:rPr lang="tr-TR" dirty="0" smtClean="0"/>
              <a:t> </a:t>
            </a:r>
            <a:r>
              <a:rPr lang="tr-TR" dirty="0" err="1" smtClean="0"/>
              <a:t>Gangreni</a:t>
            </a:r>
            <a:endParaRPr lang="tr-TR" dirty="0" smtClean="0"/>
          </a:p>
          <a:p>
            <a:pPr lvl="1"/>
            <a:r>
              <a:rPr lang="tr-TR" dirty="0" err="1" smtClean="0"/>
              <a:t>Priapizm</a:t>
            </a:r>
            <a:endParaRPr lang="tr-TR" dirty="0" smtClean="0"/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TRAVMATİK</a:t>
            </a:r>
          </a:p>
          <a:p>
            <a:pPr lvl="1"/>
            <a:r>
              <a:rPr lang="en-US" dirty="0" smtClean="0">
                <a:cs typeface="Arial" pitchFamily="34" charset="0"/>
              </a:rPr>
              <a:t>Renal</a:t>
            </a:r>
            <a:endParaRPr lang="tr-TR" dirty="0" smtClean="0">
              <a:cs typeface="Arial" pitchFamily="34" charset="0"/>
            </a:endParaRPr>
          </a:p>
          <a:p>
            <a:pPr lvl="1"/>
            <a:r>
              <a:rPr lang="tr-TR" dirty="0" smtClean="0">
                <a:cs typeface="Arial" pitchFamily="34" charset="0"/>
              </a:rPr>
              <a:t>Ü</a:t>
            </a:r>
            <a:r>
              <a:rPr lang="en-US" dirty="0" err="1" smtClean="0">
                <a:cs typeface="Arial" pitchFamily="34" charset="0"/>
              </a:rPr>
              <a:t>reteral</a:t>
            </a:r>
            <a:r>
              <a:rPr lang="en-US" dirty="0" smtClean="0">
                <a:cs typeface="Arial" pitchFamily="34" charset="0"/>
              </a:rPr>
              <a:t> </a:t>
            </a:r>
            <a:endParaRPr lang="tr-TR" dirty="0" smtClean="0">
              <a:cs typeface="Arial" pitchFamily="34" charset="0"/>
            </a:endParaRPr>
          </a:p>
          <a:p>
            <a:pPr lvl="1"/>
            <a:r>
              <a:rPr lang="tr-TR" dirty="0" smtClean="0">
                <a:cs typeface="Arial" pitchFamily="34" charset="0"/>
              </a:rPr>
              <a:t>Mesane</a:t>
            </a:r>
            <a:r>
              <a:rPr lang="en-US" dirty="0" smtClean="0">
                <a:cs typeface="Arial" pitchFamily="34" charset="0"/>
              </a:rPr>
              <a:t> </a:t>
            </a:r>
            <a:endParaRPr lang="tr-TR" dirty="0" smtClean="0">
              <a:cs typeface="Arial" pitchFamily="34" charset="0"/>
            </a:endParaRPr>
          </a:p>
          <a:p>
            <a:pPr lvl="1"/>
            <a:r>
              <a:rPr lang="tr-TR" dirty="0" err="1" smtClean="0">
                <a:cs typeface="Arial" pitchFamily="34" charset="0"/>
              </a:rPr>
              <a:t>Üretral</a:t>
            </a:r>
            <a:endParaRPr lang="tr-TR" dirty="0" smtClean="0">
              <a:cs typeface="Arial" pitchFamily="34" charset="0"/>
            </a:endParaRPr>
          </a:p>
          <a:p>
            <a:pPr lvl="1"/>
            <a:r>
              <a:rPr lang="tr-TR" dirty="0" smtClean="0">
                <a:cs typeface="Arial" pitchFamily="34" charset="0"/>
              </a:rPr>
              <a:t>Penis</a:t>
            </a:r>
            <a:r>
              <a:rPr lang="en-US" dirty="0" smtClean="0">
                <a:cs typeface="Arial" pitchFamily="34" charset="0"/>
              </a:rPr>
              <a:t> </a:t>
            </a:r>
            <a:endParaRPr lang="tr-TR" dirty="0" smtClean="0">
              <a:cs typeface="Arial" pitchFamily="34" charset="0"/>
            </a:endParaRPr>
          </a:p>
          <a:p>
            <a:pPr lvl="1"/>
            <a:r>
              <a:rPr lang="en-US" dirty="0" err="1" smtClean="0">
                <a:cs typeface="Arial" pitchFamily="34" charset="0"/>
              </a:rPr>
              <a:t>Testi</a:t>
            </a:r>
            <a:r>
              <a:rPr lang="tr-TR" dirty="0" smtClean="0">
                <a:cs typeface="Arial" pitchFamily="34" charset="0"/>
              </a:rPr>
              <a:t>s</a:t>
            </a:r>
            <a:endParaRPr lang="en-US" dirty="0" smtClean="0">
              <a:cs typeface="Arial" pitchFamily="34" charset="0"/>
            </a:endParaRP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91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671638"/>
            <a:ext cx="59245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2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1-Hematüri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Ü</a:t>
            </a:r>
            <a:r>
              <a:rPr lang="tr-TR" dirty="0" err="1" smtClean="0"/>
              <a:t>riner</a:t>
            </a:r>
            <a:r>
              <a:rPr lang="tr-TR" dirty="0" smtClean="0"/>
              <a:t> sistemin herhangi bir yerinde oluşan ciddi bir hastalığın belirtisi olarak kabul edilebilir. </a:t>
            </a:r>
          </a:p>
          <a:p>
            <a:endParaRPr lang="tr-TR" dirty="0" smtClean="0"/>
          </a:p>
          <a:p>
            <a:r>
              <a:rPr lang="tr-TR" dirty="0" smtClean="0"/>
              <a:t>Erişkinlerde sıklığı %2.5- 21.1 </a:t>
            </a:r>
          </a:p>
          <a:p>
            <a:endParaRPr lang="tr-TR" dirty="0"/>
          </a:p>
          <a:p>
            <a:r>
              <a:rPr lang="tr-TR" dirty="0" err="1" smtClean="0"/>
              <a:t>Makroskopik</a:t>
            </a:r>
            <a:r>
              <a:rPr lang="tr-TR" dirty="0" smtClean="0"/>
              <a:t>: gözle görülebilen</a:t>
            </a:r>
          </a:p>
          <a:p>
            <a:endParaRPr lang="tr-TR" dirty="0" smtClean="0"/>
          </a:p>
          <a:p>
            <a:r>
              <a:rPr lang="tr-TR" dirty="0" err="1" smtClean="0"/>
              <a:t>Mikroskopik</a:t>
            </a:r>
            <a:r>
              <a:rPr lang="tr-TR" dirty="0" smtClean="0"/>
              <a:t> </a:t>
            </a:r>
            <a:r>
              <a:rPr lang="tr-TR" dirty="0" err="1" smtClean="0"/>
              <a:t>hematürisi</a:t>
            </a:r>
            <a:r>
              <a:rPr lang="tr-TR" dirty="0" smtClean="0"/>
              <a:t> olanların %5’inde</a:t>
            </a:r>
          </a:p>
          <a:p>
            <a:endParaRPr lang="tr-TR" dirty="0" smtClean="0"/>
          </a:p>
          <a:p>
            <a:r>
              <a:rPr lang="tr-TR" dirty="0" err="1" smtClean="0"/>
              <a:t>Maksroskopik</a:t>
            </a:r>
            <a:r>
              <a:rPr lang="tr-TR" dirty="0" smtClean="0"/>
              <a:t> </a:t>
            </a:r>
            <a:r>
              <a:rPr lang="tr-TR" dirty="0" err="1" smtClean="0"/>
              <a:t>hematürisi</a:t>
            </a:r>
            <a:r>
              <a:rPr lang="tr-TR" dirty="0" smtClean="0"/>
              <a:t> olanların %20-40’ında </a:t>
            </a:r>
            <a:r>
              <a:rPr lang="tr-TR" dirty="0" err="1" smtClean="0"/>
              <a:t>malign</a:t>
            </a:r>
            <a:r>
              <a:rPr lang="tr-TR" dirty="0" smtClean="0"/>
              <a:t> bir patoloji </a:t>
            </a:r>
          </a:p>
          <a:p>
            <a:endParaRPr lang="tr-TR" dirty="0" smtClean="0"/>
          </a:p>
          <a:p>
            <a:r>
              <a:rPr lang="tr-TR" dirty="0" smtClean="0"/>
              <a:t>Hastalar </a:t>
            </a:r>
            <a:r>
              <a:rPr lang="tr-TR" dirty="0" err="1" smtClean="0"/>
              <a:t>semptomatik</a:t>
            </a:r>
            <a:r>
              <a:rPr lang="tr-TR" dirty="0" smtClean="0"/>
              <a:t> (ateş, bulantı, kusma, yan ağrısı, </a:t>
            </a:r>
            <a:r>
              <a:rPr lang="tr-TR" dirty="0" err="1" smtClean="0"/>
              <a:t>dizüri</a:t>
            </a:r>
            <a:r>
              <a:rPr lang="tr-TR" dirty="0" smtClean="0"/>
              <a:t>, acil idrar ihtiyacı, sık idrara gitme) veya </a:t>
            </a:r>
            <a:r>
              <a:rPr lang="tr-TR" dirty="0" err="1" smtClean="0"/>
              <a:t>asemptomatik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1810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Hematüri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Geçici </a:t>
            </a:r>
            <a:r>
              <a:rPr lang="tr-TR" dirty="0" err="1" smtClean="0"/>
              <a:t>mikroskopik</a:t>
            </a:r>
            <a:r>
              <a:rPr lang="tr-TR" dirty="0" smtClean="0"/>
              <a:t> </a:t>
            </a:r>
            <a:r>
              <a:rPr lang="tr-TR" dirty="0" err="1" smtClean="0"/>
              <a:t>hematüri</a:t>
            </a:r>
            <a:r>
              <a:rPr lang="tr-TR" dirty="0" smtClean="0"/>
              <a:t> yetişkinlerde sık görülür</a:t>
            </a:r>
          </a:p>
          <a:p>
            <a:r>
              <a:rPr lang="tr-TR" dirty="0" smtClean="0"/>
              <a:t>Belirgin bir </a:t>
            </a:r>
            <a:r>
              <a:rPr lang="tr-TR" dirty="0" err="1" smtClean="0"/>
              <a:t>etyolojisi</a:t>
            </a:r>
            <a:r>
              <a:rPr lang="tr-TR" dirty="0" smtClean="0"/>
              <a:t> yoktur</a:t>
            </a:r>
          </a:p>
          <a:p>
            <a:r>
              <a:rPr lang="tr-TR" dirty="0" smtClean="0"/>
              <a:t>&gt;40 Y hastalarda dikkatli olunmalı</a:t>
            </a:r>
          </a:p>
          <a:p>
            <a:endParaRPr lang="tr-TR" dirty="0"/>
          </a:p>
          <a:p>
            <a:r>
              <a:rPr lang="tr-TR" dirty="0" smtClean="0"/>
              <a:t>Tarama, semptomu olmayan, </a:t>
            </a:r>
            <a:r>
              <a:rPr lang="tr-TR" dirty="0" err="1" smtClean="0"/>
              <a:t>malignensi</a:t>
            </a:r>
            <a:r>
              <a:rPr lang="tr-TR" dirty="0" smtClean="0"/>
              <a:t> riski taşımayan ve </a:t>
            </a:r>
            <a:r>
              <a:rPr lang="tr-TR" dirty="0" err="1" smtClean="0"/>
              <a:t>herediter</a:t>
            </a:r>
            <a:r>
              <a:rPr lang="tr-TR" dirty="0" smtClean="0"/>
              <a:t> </a:t>
            </a:r>
            <a:r>
              <a:rPr lang="tr-TR" dirty="0" err="1" smtClean="0"/>
              <a:t>glomerüler</a:t>
            </a:r>
            <a:r>
              <a:rPr lang="tr-TR" dirty="0" smtClean="0"/>
              <a:t> hastalık hikayesi bulunmayanlarda önerilmemekte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8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Geçici </a:t>
            </a:r>
            <a:r>
              <a:rPr lang="tr-TR" dirty="0" err="1" smtClean="0"/>
              <a:t>hematüri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Mens</a:t>
            </a:r>
            <a:r>
              <a:rPr lang="tr-TR" dirty="0" smtClean="0"/>
              <a:t> sırasında </a:t>
            </a:r>
            <a:r>
              <a:rPr lang="tr-TR" dirty="0" err="1" smtClean="0"/>
              <a:t>hematüri</a:t>
            </a:r>
            <a:r>
              <a:rPr lang="tr-TR" dirty="0" smtClean="0"/>
              <a:t> saptanan kadınlarda aynı </a:t>
            </a:r>
            <a:r>
              <a:rPr lang="tr-TR" dirty="0" err="1" smtClean="0"/>
              <a:t>siklus</a:t>
            </a:r>
            <a:r>
              <a:rPr lang="tr-TR" dirty="0" smtClean="0"/>
              <a:t> içinde, kanamanın bitişinden sonra </a:t>
            </a:r>
          </a:p>
          <a:p>
            <a:endParaRPr lang="tr-TR" dirty="0" smtClean="0"/>
          </a:p>
          <a:p>
            <a:r>
              <a:rPr lang="tr-TR" dirty="0" smtClean="0"/>
              <a:t>Ağır egzersiz öyküsü olan hastalarda egzersiz yapmadan geçen 4-6 hafta sonra</a:t>
            </a:r>
          </a:p>
          <a:p>
            <a:endParaRPr lang="tr-TR" dirty="0" smtClean="0"/>
          </a:p>
          <a:p>
            <a:r>
              <a:rPr lang="tr-TR" dirty="0" smtClean="0"/>
              <a:t>Akut travma bulunan ve </a:t>
            </a:r>
            <a:r>
              <a:rPr lang="tr-TR" dirty="0" err="1" smtClean="0"/>
              <a:t>mikroskopik</a:t>
            </a:r>
            <a:r>
              <a:rPr lang="tr-TR" dirty="0" smtClean="0"/>
              <a:t> </a:t>
            </a:r>
            <a:r>
              <a:rPr lang="tr-TR" dirty="0" err="1" smtClean="0"/>
              <a:t>hematüri</a:t>
            </a:r>
            <a:r>
              <a:rPr lang="tr-TR" dirty="0" smtClean="0"/>
              <a:t> saptananlarda 4-6 hafta sonra </a:t>
            </a:r>
            <a:r>
              <a:rPr lang="tr-TR" dirty="0" err="1" smtClean="0"/>
              <a:t>ürinanaliz</a:t>
            </a:r>
            <a:r>
              <a:rPr lang="tr-TR" dirty="0" smtClean="0"/>
              <a:t> tekrarlanmalı</a:t>
            </a:r>
          </a:p>
        </p:txBody>
      </p:sp>
    </p:spTree>
    <p:extLst>
      <p:ext uri="{BB962C8B-B14F-4D97-AF65-F5344CB8AC3E}">
        <p14:creationId xmlns:p14="http://schemas.microsoft.com/office/powerpoint/2010/main" val="9924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623</TotalTime>
  <Words>1637</Words>
  <Application>Microsoft Office PowerPoint</Application>
  <PresentationFormat>Ekran Gösterisi (4:3)</PresentationFormat>
  <Paragraphs>301</Paragraphs>
  <Slides>49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2" baseType="lpstr">
      <vt:lpstr>Arial</vt:lpstr>
      <vt:lpstr>Calibri</vt:lpstr>
      <vt:lpstr>Netlik</vt:lpstr>
      <vt:lpstr>Erİşkİnde Ürolojİk Acİller</vt:lpstr>
      <vt:lpstr>Sunum Planı</vt:lpstr>
      <vt:lpstr>Amaç</vt:lpstr>
      <vt:lpstr>Öğrenim Hedefleri</vt:lpstr>
      <vt:lpstr>Ürolojik Aciller</vt:lpstr>
      <vt:lpstr>PowerPoint Sunusu</vt:lpstr>
      <vt:lpstr>1-Hematüri</vt:lpstr>
      <vt:lpstr>Hematüri</vt:lpstr>
      <vt:lpstr>Geçici hematüri</vt:lpstr>
      <vt:lpstr>Asemptomatik miksorkopik hematüri risk faktörleri(AUA)</vt:lpstr>
      <vt:lpstr>Hematüri-tanı</vt:lpstr>
      <vt:lpstr>Hematüri idrar algoritması</vt:lpstr>
      <vt:lpstr>PowerPoint Sunusu</vt:lpstr>
      <vt:lpstr>Dipstick(tit) testi</vt:lpstr>
      <vt:lpstr>Dipstick testi</vt:lpstr>
      <vt:lpstr>PowerPoint Sunusu</vt:lpstr>
      <vt:lpstr>PowerPoint Sunusu</vt:lpstr>
      <vt:lpstr>PowerPoint Sunusu</vt:lpstr>
      <vt:lpstr>Hematüri-öykü ve fm</vt:lpstr>
      <vt:lpstr>Hematüri-öykü ve fm</vt:lpstr>
      <vt:lpstr>PowerPoint Sunusu</vt:lpstr>
      <vt:lpstr>Hastane</vt:lpstr>
      <vt:lpstr>2-Akut Üriner Retansiyon</vt:lpstr>
      <vt:lpstr>PowerPoint Sunusu</vt:lpstr>
      <vt:lpstr>AUR-yönetim</vt:lpstr>
      <vt:lpstr>AUR-yönetim</vt:lpstr>
      <vt:lpstr>AUR-yönetim</vt:lpstr>
      <vt:lpstr>3-Renal Kolik</vt:lpstr>
      <vt:lpstr>Renal Kolik-yönetim</vt:lpstr>
      <vt:lpstr>4-Akut Skrotum</vt:lpstr>
      <vt:lpstr>Akut skrotum yaklaşım</vt:lpstr>
      <vt:lpstr>Akut skrotum yaklaşım</vt:lpstr>
      <vt:lpstr> Epididimoorşit </vt:lpstr>
      <vt:lpstr>5-Sünnete bağlı acil komplikasyonlar</vt:lpstr>
      <vt:lpstr>Sünnete bağlı acil komplikasyonlar</vt:lpstr>
      <vt:lpstr>Sünnete bağlı acil komplikasyonlar</vt:lpstr>
      <vt:lpstr>PowerPoint Sunusu</vt:lpstr>
      <vt:lpstr>6-Fournier Gangreni</vt:lpstr>
      <vt:lpstr>PowerPoint Sunusu</vt:lpstr>
      <vt:lpstr>Fournier Gangreni-klinik ve fm</vt:lpstr>
      <vt:lpstr>PowerPoint Sunusu</vt:lpstr>
      <vt:lpstr>Fournier Gangreni-yönetim</vt:lpstr>
      <vt:lpstr>Fournier Gangreni-yönetim</vt:lpstr>
      <vt:lpstr>7-Priapizm</vt:lpstr>
      <vt:lpstr>Priapizm-yönetim</vt:lpstr>
      <vt:lpstr>Penil Fraktür</vt:lpstr>
      <vt:lpstr>Ürogenital travmalar</vt:lpstr>
      <vt:lpstr>Hangi durumlarda sevk</vt:lpstr>
      <vt:lpstr>Kaynakça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Ürolojik Aciller</dc:title>
  <dc:creator>Win7</dc:creator>
  <cp:lastModifiedBy>lenovo</cp:lastModifiedBy>
  <cp:revision>40</cp:revision>
  <dcterms:created xsi:type="dcterms:W3CDTF">2018-03-11T16:46:47Z</dcterms:created>
  <dcterms:modified xsi:type="dcterms:W3CDTF">2018-03-20T09:43:59Z</dcterms:modified>
</cp:coreProperties>
</file>