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sldIdLst>
    <p:sldId id="256" r:id="rId2"/>
    <p:sldId id="257" r:id="rId3"/>
    <p:sldId id="258" r:id="rId4"/>
    <p:sldId id="272" r:id="rId5"/>
    <p:sldId id="259" r:id="rId6"/>
    <p:sldId id="260" r:id="rId7"/>
    <p:sldId id="261" r:id="rId8"/>
    <p:sldId id="269" r:id="rId9"/>
    <p:sldId id="262" r:id="rId10"/>
    <p:sldId id="270" r:id="rId11"/>
    <p:sldId id="263" r:id="rId12"/>
    <p:sldId id="271" r:id="rId13"/>
    <p:sldId id="264" r:id="rId14"/>
    <p:sldId id="265" r:id="rId15"/>
    <p:sldId id="266" r:id="rId16"/>
    <p:sldId id="267" r:id="rId17"/>
    <p:sldId id="273" r:id="rId18"/>
    <p:sldId id="268" r:id="rId19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26F7C67-96BE-4FFC-9CE6-6320ACC03C19}" type="datetimeFigureOut">
              <a:rPr lang="tr-TR"/>
              <a:pPr>
                <a:defRPr/>
              </a:pPr>
              <a:t>31.03.2015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r-TR" noProof="0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  <a:endParaRPr lang="tr-TR" noProof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6761C81-E3D9-479D-A5B6-2F51800E8649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30293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8 Oval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6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2116048-0432-43EF-B72D-0B3EE33A79E9}" type="datetimeFigureOut">
              <a:rPr lang="tr-TR"/>
              <a:pPr>
                <a:defRPr/>
              </a:pPr>
              <a:t>31.03.2015</a:t>
            </a:fld>
            <a:endParaRPr lang="tr-TR"/>
          </a:p>
        </p:txBody>
      </p:sp>
      <p:sp>
        <p:nvSpPr>
          <p:cNvPr id="7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8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596C804-3119-45E8-BD36-24748E04CF8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2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8A8A1-2512-423D-AB91-EAF0523CEA72}" type="datetimeFigureOut">
              <a:rPr lang="tr-TR"/>
              <a:pPr>
                <a:defRPr/>
              </a:pPr>
              <a:t>31.03.2015</a:t>
            </a:fld>
            <a:endParaRPr lang="tr-TR"/>
          </a:p>
        </p:txBody>
      </p:sp>
      <p:sp>
        <p:nvSpPr>
          <p:cNvPr id="5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21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6099E-1DAE-4208-9B00-5DE26C58B90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2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BD452-FE1A-449B-AC6C-95CCB45ACEC0}" type="datetimeFigureOut">
              <a:rPr lang="tr-TR"/>
              <a:pPr>
                <a:defRPr/>
              </a:pPr>
              <a:t>31.03.2015</a:t>
            </a:fld>
            <a:endParaRPr lang="tr-TR"/>
          </a:p>
        </p:txBody>
      </p:sp>
      <p:sp>
        <p:nvSpPr>
          <p:cNvPr id="5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21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BCB68-A086-4302-B264-692799DA4F2A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2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F59B4-EDC3-4053-9D3C-7B93B79452E1}" type="datetimeFigureOut">
              <a:rPr lang="tr-TR"/>
              <a:pPr>
                <a:defRPr/>
              </a:pPr>
              <a:t>31.03.2015</a:t>
            </a:fld>
            <a:endParaRPr lang="tr-TR"/>
          </a:p>
        </p:txBody>
      </p:sp>
      <p:sp>
        <p:nvSpPr>
          <p:cNvPr id="5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21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8BAC4-DCE7-44D8-AE1F-215674820DC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Dikdörtgen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9 Dikdörtgen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8 Oval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BAF1045-0400-4304-8E13-9BF9CEE8FE43}" type="datetimeFigureOut">
              <a:rPr lang="tr-TR"/>
              <a:pPr>
                <a:defRPr/>
              </a:pPr>
              <a:t>31.03.2015</a:t>
            </a:fld>
            <a:endParaRPr lang="tr-TR"/>
          </a:p>
        </p:txBody>
      </p:sp>
      <p:sp>
        <p:nvSpPr>
          <p:cNvPr id="9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10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EDAE0AD-2205-4701-9CC4-AA461DD2C98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2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CE1F4-A603-443A-983D-8429B2C62D87}" type="datetimeFigureOut">
              <a:rPr lang="tr-TR"/>
              <a:pPr>
                <a:defRPr/>
              </a:pPr>
              <a:t>31.03.2015</a:t>
            </a:fld>
            <a:endParaRPr lang="tr-TR"/>
          </a:p>
        </p:txBody>
      </p:sp>
      <p:sp>
        <p:nvSpPr>
          <p:cNvPr id="6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21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FB0A2-6FA6-4E14-8A6C-BFDF2204C1F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8CE7E64-A87E-4EE8-983C-DD5A948D092D}" type="datetimeFigureOut">
              <a:rPr lang="tr-TR"/>
              <a:pPr>
                <a:defRPr/>
              </a:pPr>
              <a:t>31.03.2015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19DB053-D741-4748-8411-2F0E34E88A1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BD6C68-0873-4F3E-ACD2-97F03DE9E273}" type="datetimeFigureOut">
              <a:rPr lang="tr-TR"/>
              <a:pPr>
                <a:defRPr/>
              </a:pPr>
              <a:t>31.03.2015</a:t>
            </a:fld>
            <a:endParaRPr lang="tr-TR"/>
          </a:p>
        </p:txBody>
      </p:sp>
      <p:sp>
        <p:nvSpPr>
          <p:cNvPr id="4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21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4F830-D6E7-4CF5-BAB3-7B340FBFC6B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4 Dikdörtgen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5 Dikdörtgen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DB18161-5EFE-483A-A200-7A72E7833078}" type="datetimeFigureOut">
              <a:rPr lang="tr-TR"/>
              <a:pPr>
                <a:defRPr/>
              </a:pPr>
              <a:t>31.03.2015</a:t>
            </a:fld>
            <a:endParaRPr lang="tr-TR"/>
          </a:p>
        </p:txBody>
      </p:sp>
      <p:sp>
        <p:nvSpPr>
          <p:cNvPr id="5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6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10317CD-7DB4-4A06-B28E-D64A976A697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D160047-A064-45C2-B206-263B3EE656F7}" type="datetimeFigureOut">
              <a:rPr lang="tr-TR"/>
              <a:pPr>
                <a:defRPr/>
              </a:pPr>
              <a:t>31.03.2015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169F4E5-69F5-4979-A4A5-933AE3571A1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8 Akış Çizelgesi: İşlem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9 Akış Çizelgesi: İşlem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tr-TR" noProof="0" smtClean="0"/>
              <a:t>Resim eklemek için simgeyi tıklatın</a:t>
            </a:r>
            <a:endParaRPr lang="en-US" noProof="0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67423A3-1EF0-4715-8A6F-FDAF56AFD80B}" type="datetimeFigureOut">
              <a:rPr lang="tr-TR"/>
              <a:pPr>
                <a:defRPr/>
              </a:pPr>
              <a:t>31.03.2015</a:t>
            </a:fld>
            <a:endParaRPr lang="tr-TR"/>
          </a:p>
        </p:txBody>
      </p:sp>
      <p:sp>
        <p:nvSpPr>
          <p:cNvPr id="9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10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41A84CE-6DEF-4CAD-A7B5-19EA3095A1F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7 Oval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11 Dikdörtgen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1033" name="8 Metin Yer Tutucusu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smtClean="0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F910308F-B8C5-4BE7-9264-1E41C899659D}" type="datetimeFigureOut">
              <a:rPr lang="tr-TR"/>
              <a:pPr>
                <a:defRPr/>
              </a:pPr>
              <a:t>31.03.2015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BB32DAB-A82D-4E6E-A58B-69E97E4C16F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9" r:id="rId2"/>
    <p:sldLayoutId id="2147483685" r:id="rId3"/>
    <p:sldLayoutId id="2147483680" r:id="rId4"/>
    <p:sldLayoutId id="2147483686" r:id="rId5"/>
    <p:sldLayoutId id="2147483681" r:id="rId6"/>
    <p:sldLayoutId id="2147483687" r:id="rId7"/>
    <p:sldLayoutId id="2147483688" r:id="rId8"/>
    <p:sldLayoutId id="2147483689" r:id="rId9"/>
    <p:sldLayoutId id="2147483682" r:id="rId10"/>
    <p:sldLayoutId id="214748368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11488B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11488B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11488B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11488B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11488B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11488B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11488B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11488B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11488B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9BBB59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064A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s://www.google.com.tr/url?url=https://microbewiki.kenyon.edu/index.php/Mycobacterium&amp;rct=j&amp;frm=1&amp;q=&amp;esrc=s&amp;sa=U&amp;ei=ad4PVbW7FonkUo3rgdAO&amp;ved=0CBwQ9QEwBA&amp;sig2=zIdclFJZ-XX5nqFPURtpaw&amp;usg=AFQjCNF-82msh578gIDCGkiE7nnCoYc22g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en.academic.ru/pictures/enwiki/78/Nevus_anemicus.jpg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blog.drseymourweaver.com/dermatology-blog/wp-content/uploads/2013/04/Tinea-Versicolor.jpg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285875" y="1000125"/>
            <a:ext cx="7407275" cy="147161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7200" dirty="0" smtClean="0">
                <a:solidFill>
                  <a:schemeClr val="tx2">
                    <a:satMod val="130000"/>
                  </a:schemeClr>
                </a:solidFill>
              </a:rPr>
              <a:t>VAKA SUNUMU</a:t>
            </a:r>
            <a:endParaRPr lang="tr-TR" sz="72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4338" name="2 Alt Başlık"/>
          <p:cNvSpPr>
            <a:spLocks noGrp="1"/>
          </p:cNvSpPr>
          <p:nvPr>
            <p:ph type="subTitle" idx="1"/>
          </p:nvPr>
        </p:nvSpPr>
        <p:spPr>
          <a:xfrm rot="10800000" flipV="1">
            <a:off x="1476375" y="4149725"/>
            <a:ext cx="7407275" cy="1511300"/>
          </a:xfrm>
        </p:spPr>
        <p:txBody>
          <a:bodyPr/>
          <a:lstStyle/>
          <a:p>
            <a:pPr marL="26988" eaLnBrk="1" hangingPunct="1">
              <a:lnSpc>
                <a:spcPct val="80000"/>
              </a:lnSpc>
            </a:pPr>
            <a:r>
              <a:rPr lang="tr-TR" sz="2400" b="1" smtClean="0">
                <a:solidFill>
                  <a:srgbClr val="002554"/>
                </a:solidFill>
                <a:latin typeface="Arial" charset="0"/>
              </a:rPr>
              <a:t>                                  </a:t>
            </a:r>
            <a:r>
              <a:rPr lang="tr-TR" sz="2400" smtClean="0">
                <a:solidFill>
                  <a:srgbClr val="002554"/>
                </a:solidFill>
              </a:rPr>
              <a:t>KTÜ AİLE HEKİMLİĞİ ABD</a:t>
            </a:r>
          </a:p>
          <a:p>
            <a:pPr marL="26988" eaLnBrk="1" hangingPunct="1">
              <a:lnSpc>
                <a:spcPct val="80000"/>
              </a:lnSpc>
            </a:pPr>
            <a:r>
              <a:rPr lang="tr-TR" sz="1200" smtClean="0">
                <a:solidFill>
                  <a:srgbClr val="002554"/>
                </a:solidFill>
                <a:latin typeface="Arial" charset="0"/>
              </a:rPr>
              <a:t> </a:t>
            </a:r>
            <a:r>
              <a:rPr lang="tr-TR" sz="1200" smtClean="0">
                <a:solidFill>
                  <a:srgbClr val="002554"/>
                </a:solidFill>
              </a:rPr>
              <a:t>                            </a:t>
            </a:r>
            <a:r>
              <a:rPr lang="tr-TR" sz="1200" smtClean="0">
                <a:solidFill>
                  <a:srgbClr val="002554"/>
                </a:solidFill>
                <a:latin typeface="Arial" charset="0"/>
              </a:rPr>
              <a:t>                                     </a:t>
            </a:r>
            <a:r>
              <a:rPr lang="tr-TR" sz="2400" smtClean="0">
                <a:solidFill>
                  <a:srgbClr val="002554"/>
                </a:solidFill>
              </a:rPr>
              <a:t>Dr. Makbule Nurdan Özkaya</a:t>
            </a:r>
            <a:endParaRPr lang="tr-TR" sz="2400" smtClean="0">
              <a:solidFill>
                <a:srgbClr val="002554"/>
              </a:solidFill>
              <a:latin typeface="Arial" charset="0"/>
            </a:endParaRPr>
          </a:p>
          <a:p>
            <a:pPr marL="26988" eaLnBrk="1" hangingPunct="1">
              <a:lnSpc>
                <a:spcPct val="80000"/>
              </a:lnSpc>
            </a:pPr>
            <a:r>
              <a:rPr lang="tr-TR" sz="2400" smtClean="0">
                <a:solidFill>
                  <a:srgbClr val="002554"/>
                </a:solidFill>
                <a:latin typeface="Arial" charset="0"/>
              </a:rPr>
              <a:t>                                                      </a:t>
            </a:r>
            <a:r>
              <a:rPr lang="tr-TR" sz="2000" smtClean="0">
                <a:solidFill>
                  <a:srgbClr val="002554"/>
                </a:solidFill>
                <a:latin typeface="Arial" charset="0"/>
              </a:rPr>
              <a:t>       24.03.2015</a:t>
            </a:r>
            <a:endParaRPr lang="tr-TR" sz="2400" smtClean="0">
              <a:solidFill>
                <a:srgbClr val="002554"/>
              </a:solidFill>
              <a:latin typeface="Arial" charset="0"/>
            </a:endParaRPr>
          </a:p>
          <a:p>
            <a:pPr marL="26988" eaLnBrk="1" hangingPunct="1">
              <a:lnSpc>
                <a:spcPct val="80000"/>
              </a:lnSpc>
            </a:pPr>
            <a:r>
              <a:rPr lang="tr-TR" sz="1400" smtClean="0">
                <a:solidFill>
                  <a:srgbClr val="002554"/>
                </a:solidFill>
                <a:latin typeface="Arial" charset="0"/>
              </a:rPr>
              <a:t>                                                                                                                                          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endParaRPr lang="tr-TR" smtClean="0">
              <a:effectLst/>
            </a:endParaRPr>
          </a:p>
        </p:txBody>
      </p:sp>
      <p:sp>
        <p:nvSpPr>
          <p:cNvPr id="22530" name="Rectangle 3"/>
          <p:cNvSpPr>
            <a:spLocks noGrp="1"/>
          </p:cNvSpPr>
          <p:nvPr>
            <p:ph type="body" idx="1"/>
          </p:nvPr>
        </p:nvSpPr>
        <p:spPr>
          <a:xfrm>
            <a:off x="5003800" y="1447800"/>
            <a:ext cx="3930650" cy="4800600"/>
          </a:xfrm>
        </p:spPr>
        <p:txBody>
          <a:bodyPr/>
          <a:lstStyle/>
          <a:p>
            <a:pPr eaLnBrk="1" hangingPunct="1"/>
            <a:endParaRPr lang="tr-TR" smtClean="0"/>
          </a:p>
        </p:txBody>
      </p:sp>
      <p:pic>
        <p:nvPicPr>
          <p:cNvPr id="22531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1913" y="260350"/>
            <a:ext cx="3816350" cy="338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5" descr="shagre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9700" y="981075"/>
            <a:ext cx="3498850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03350" y="3716338"/>
            <a:ext cx="3671888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err="1" smtClean="0">
                <a:solidFill>
                  <a:schemeClr val="tx2">
                    <a:satMod val="130000"/>
                  </a:schemeClr>
                </a:solidFill>
              </a:rPr>
              <a:t>Café</a:t>
            </a:r>
            <a:r>
              <a:rPr lang="tr-TR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tx2">
                    <a:satMod val="130000"/>
                  </a:schemeClr>
                </a:solidFill>
              </a:rPr>
              <a:t>au</a:t>
            </a:r>
            <a:r>
              <a:rPr lang="tr-TR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tx2">
                    <a:satMod val="130000"/>
                  </a:schemeClr>
                </a:solidFill>
              </a:rPr>
              <a:t>late</a:t>
            </a:r>
            <a:r>
              <a:rPr lang="tr-TR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tx2">
                    <a:satMod val="130000"/>
                  </a:schemeClr>
                </a:solidFill>
              </a:rPr>
              <a:t>spots</a:t>
            </a:r>
            <a:endParaRPr lang="tr-T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3554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z="2400" smtClean="0">
                <a:latin typeface="Arial" charset="0"/>
                <a:cs typeface="Arial" charset="0"/>
              </a:rPr>
              <a:t>Café au late lekeleri, yenidoğanlarda %2.5, yetişkinlerde %10-15 civarında görülen hiperpigmente lezyonlardır.</a:t>
            </a:r>
          </a:p>
          <a:p>
            <a:pPr eaLnBrk="1" hangingPunct="1"/>
            <a:r>
              <a:rPr lang="tr-TR" sz="2400" smtClean="0">
                <a:latin typeface="Arial" charset="0"/>
                <a:cs typeface="Arial" charset="0"/>
              </a:rPr>
              <a:t>Bebeklerde bu lekelerin varlığı nörofibramatozis için endişe oluşturur.</a:t>
            </a:r>
          </a:p>
          <a:p>
            <a:pPr eaLnBrk="1" hangingPunct="1"/>
            <a:r>
              <a:rPr lang="tr-TR" sz="2400" smtClean="0">
                <a:latin typeface="Arial" charset="0"/>
                <a:cs typeface="Arial" charset="0"/>
              </a:rPr>
              <a:t>Belirlenmiş kriterlerle birlikte nörofibramatozis varlığı ortaya konulabilir.</a:t>
            </a:r>
          </a:p>
          <a:p>
            <a:pPr eaLnBrk="1" hangingPunct="1"/>
            <a:r>
              <a:rPr lang="tr-TR" sz="2400" smtClean="0">
                <a:latin typeface="Arial" charset="0"/>
                <a:cs typeface="Arial" charset="0"/>
              </a:rPr>
              <a:t>Nörofibramatozis tip1 için ,6 veya daha fazla 0.5 cm den büyük (yetişkinlerde 1.5cm den büyük) café au late lekesi ve bir diğer hastalık özelliği varlığında tanı konulabilir.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title"/>
          </p:nvPr>
        </p:nvSpPr>
        <p:spPr bwMode="auto"/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tr-TR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Café au late spots</a:t>
            </a:r>
          </a:p>
        </p:txBody>
      </p:sp>
      <p:sp>
        <p:nvSpPr>
          <p:cNvPr id="2457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tr-TR" smtClean="0"/>
          </a:p>
        </p:txBody>
      </p:sp>
      <p:pic>
        <p:nvPicPr>
          <p:cNvPr id="24579" name="Picture 4" descr="NF1_spots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9250" y="1484313"/>
            <a:ext cx="6624638" cy="433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err="1" smtClean="0">
                <a:solidFill>
                  <a:schemeClr val="tx2">
                    <a:satMod val="130000"/>
                  </a:schemeClr>
                </a:solidFill>
              </a:rPr>
              <a:t>Hansen’s</a:t>
            </a:r>
            <a:r>
              <a:rPr lang="tr-TR" dirty="0" smtClean="0">
                <a:solidFill>
                  <a:schemeClr val="tx2">
                    <a:satMod val="130000"/>
                  </a:schemeClr>
                </a:solidFill>
              </a:rPr>
              <a:t> Hastalığı-Lepra</a:t>
            </a:r>
            <a:endParaRPr lang="tr-T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5602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tr-TR" sz="2400" smtClean="0">
              <a:latin typeface="Arial" charset="0"/>
              <a:cs typeface="Arial" charset="0"/>
            </a:endParaRPr>
          </a:p>
          <a:p>
            <a:pPr eaLnBrk="1" hangingPunct="1"/>
            <a:r>
              <a:rPr lang="tr-TR" sz="2400" smtClean="0">
                <a:latin typeface="Arial" charset="0"/>
                <a:cs typeface="Arial" charset="0"/>
              </a:rPr>
              <a:t>Hansen’ s hastalığı Mycobacterium Leprae nın  neden olduğu,</a:t>
            </a:r>
          </a:p>
          <a:p>
            <a:pPr eaLnBrk="1" hangingPunct="1"/>
            <a:endParaRPr lang="tr-TR" sz="2400" smtClean="0">
              <a:latin typeface="Arial" charset="0"/>
              <a:cs typeface="Arial" charset="0"/>
            </a:endParaRPr>
          </a:p>
          <a:p>
            <a:pPr eaLnBrk="1" hangingPunct="1"/>
            <a:r>
              <a:rPr lang="tr-TR" sz="2400" smtClean="0">
                <a:latin typeface="Arial" charset="0"/>
                <a:cs typeface="Arial" charset="0"/>
              </a:rPr>
              <a:t>Endemik bölgelere ziyareti olan,</a:t>
            </a:r>
          </a:p>
          <a:p>
            <a:pPr eaLnBrk="1" hangingPunct="1"/>
            <a:r>
              <a:rPr lang="tr-TR" sz="2400" smtClean="0">
                <a:latin typeface="Arial" charset="0"/>
                <a:cs typeface="Arial" charset="0"/>
              </a:rPr>
              <a:t>His kusuru ya da yokluğu ile birlikte hipopigmente makülü olan kişilerde akla getirilmesi gereken bçr ön tanıdır.</a:t>
            </a:r>
          </a:p>
          <a:p>
            <a:pPr eaLnBrk="1" hangingPunct="1"/>
            <a:r>
              <a:rPr lang="tr-TR" sz="2400" smtClean="0">
                <a:latin typeface="Arial" charset="0"/>
                <a:cs typeface="Arial" charset="0"/>
              </a:rPr>
              <a:t>Biyopsi, granülomatöz hastalığı gösterir.</a:t>
            </a:r>
          </a:p>
        </p:txBody>
      </p:sp>
      <p:pic>
        <p:nvPicPr>
          <p:cNvPr id="25603" name="Picture 5" descr="ANd9GcS2RpgdyySNzAAWrGzluECOzk4k6qpNqNslzm94YiPnfbcdfBQll8gV1w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08850" y="115888"/>
            <a:ext cx="1511300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err="1" smtClean="0">
                <a:solidFill>
                  <a:schemeClr val="tx2">
                    <a:satMod val="130000"/>
                  </a:schemeClr>
                </a:solidFill>
              </a:rPr>
              <a:t>Nevus</a:t>
            </a:r>
            <a:r>
              <a:rPr lang="tr-TR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tx2">
                    <a:satMod val="130000"/>
                  </a:schemeClr>
                </a:solidFill>
              </a:rPr>
              <a:t>Anemicus</a:t>
            </a:r>
            <a:endParaRPr lang="tr-T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6626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z="2000" smtClean="0">
                <a:latin typeface="Arial" charset="0"/>
                <a:cs typeface="Arial" charset="0"/>
              </a:rPr>
              <a:t>Farmakolojik nevüs diye de adlandırılan,</a:t>
            </a:r>
          </a:p>
          <a:p>
            <a:pPr eaLnBrk="1" hangingPunct="1"/>
            <a:endParaRPr lang="tr-TR" sz="2000" smtClean="0">
              <a:latin typeface="Arial" charset="0"/>
              <a:cs typeface="Arial" charset="0"/>
            </a:endParaRPr>
          </a:p>
          <a:p>
            <a:pPr eaLnBrk="1" hangingPunct="1"/>
            <a:r>
              <a:rPr lang="tr-TR" sz="2000" smtClean="0">
                <a:latin typeface="Arial" charset="0"/>
                <a:cs typeface="Arial" charset="0"/>
              </a:rPr>
              <a:t>Nevüsün içindeki kan damarlarında dolaşan katekolaminlerin sebep olduğu vazokonstriksiyon ve soluklukla görülen hipersensitivite reaksiyonudur.</a:t>
            </a:r>
          </a:p>
          <a:p>
            <a:pPr eaLnBrk="1" hangingPunct="1"/>
            <a:endParaRPr lang="tr-TR" sz="2000" smtClean="0">
              <a:latin typeface="Arial" charset="0"/>
              <a:cs typeface="Arial" charset="0"/>
            </a:endParaRPr>
          </a:p>
          <a:p>
            <a:pPr eaLnBrk="1" hangingPunct="1"/>
            <a:r>
              <a:rPr lang="tr-TR" sz="2000" smtClean="0">
                <a:latin typeface="Arial" charset="0"/>
                <a:cs typeface="Arial" charset="0"/>
              </a:rPr>
              <a:t>Bu asemptomatik lezyon için herhangi bir ölçeklendirme yoktur ve normal histolojik yapı gösterir.</a:t>
            </a:r>
          </a:p>
          <a:p>
            <a:pPr eaLnBrk="1" hangingPunct="1"/>
            <a:endParaRPr lang="tr-TR" sz="2000" smtClean="0">
              <a:latin typeface="Arial" charset="0"/>
              <a:cs typeface="Arial" charset="0"/>
            </a:endParaRPr>
          </a:p>
          <a:p>
            <a:pPr eaLnBrk="1" hangingPunct="1"/>
            <a:r>
              <a:rPr lang="tr-TR" sz="2000" smtClean="0">
                <a:latin typeface="Arial" charset="0"/>
                <a:cs typeface="Arial" charset="0"/>
              </a:rPr>
              <a:t>Cam bir yüzeyle lezyona bası uygulandığında, etrafındaki normal dokudan ayırt edilmesi zor hale gelir.</a:t>
            </a:r>
          </a:p>
          <a:p>
            <a:pPr eaLnBrk="1" hangingPunct="1"/>
            <a:r>
              <a:rPr lang="tr-TR" sz="2000" smtClean="0">
                <a:latin typeface="Arial" charset="0"/>
                <a:cs typeface="Arial" charset="0"/>
              </a:rPr>
              <a:t>Wood’s lambası ile muayenede belirlenemez ve tedaviye gerek yoktur. </a:t>
            </a:r>
          </a:p>
        </p:txBody>
      </p:sp>
      <p:pic>
        <p:nvPicPr>
          <p:cNvPr id="26627" name="Picture 5" descr="230px-Nevus_anemicus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88125" y="260350"/>
            <a:ext cx="2190750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err="1" smtClean="0">
                <a:solidFill>
                  <a:schemeClr val="tx2">
                    <a:satMod val="130000"/>
                  </a:schemeClr>
                </a:solidFill>
              </a:rPr>
              <a:t>Tinea</a:t>
            </a:r>
            <a:r>
              <a:rPr lang="tr-TR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tr-TR" dirty="0" err="1" smtClean="0">
                <a:solidFill>
                  <a:schemeClr val="tx2">
                    <a:satMod val="130000"/>
                  </a:schemeClr>
                </a:solidFill>
              </a:rPr>
              <a:t>versicolor</a:t>
            </a:r>
            <a:endParaRPr lang="tr-T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7650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tr-TR" sz="2000" smtClean="0">
              <a:latin typeface="Arial" charset="0"/>
              <a:cs typeface="Arial" charset="0"/>
            </a:endParaRPr>
          </a:p>
          <a:p>
            <a:pPr eaLnBrk="1" hangingPunct="1"/>
            <a:r>
              <a:rPr lang="tr-TR" sz="2000" smtClean="0">
                <a:latin typeface="Arial" charset="0"/>
                <a:cs typeface="Arial" charset="0"/>
              </a:rPr>
              <a:t>Malassezia türlerinin neden olduğu cildin bir mantar hastalığıdır.</a:t>
            </a:r>
          </a:p>
          <a:p>
            <a:pPr eaLnBrk="1" hangingPunct="1"/>
            <a:r>
              <a:rPr lang="tr-TR" sz="2000" smtClean="0">
                <a:latin typeface="Arial" charset="0"/>
                <a:cs typeface="Arial" charset="0"/>
              </a:rPr>
              <a:t>Bebeklerde genellikle rastlanmaz. Fakat adölesan ve genç yetişkinlerde sık görülür.</a:t>
            </a:r>
          </a:p>
          <a:p>
            <a:pPr eaLnBrk="1" hangingPunct="1"/>
            <a:r>
              <a:rPr lang="tr-TR" sz="2000" smtClean="0">
                <a:latin typeface="Arial" charset="0"/>
                <a:cs typeface="Arial" charset="0"/>
              </a:rPr>
              <a:t>Lezyonlar tipik olarak, birden çok, sınırları belirgin asemptomatik maküllerdir. </a:t>
            </a:r>
          </a:p>
          <a:p>
            <a:pPr eaLnBrk="1" hangingPunct="1"/>
            <a:r>
              <a:rPr lang="tr-TR" sz="2000" smtClean="0">
                <a:latin typeface="Arial" charset="0"/>
                <a:cs typeface="Arial" charset="0"/>
              </a:rPr>
              <a:t>Çocuklarda genellikle yüzde</a:t>
            </a:r>
          </a:p>
          <a:p>
            <a:pPr eaLnBrk="1" hangingPunct="1"/>
            <a:r>
              <a:rPr lang="tr-TR" sz="2000" smtClean="0">
                <a:latin typeface="Arial" charset="0"/>
                <a:cs typeface="Arial" charset="0"/>
              </a:rPr>
              <a:t>Yetişkinlerde  genellikle üst gövdede görülür.</a:t>
            </a:r>
          </a:p>
          <a:p>
            <a:pPr eaLnBrk="1" hangingPunct="1"/>
            <a:r>
              <a:rPr lang="tr-TR" sz="2000" smtClean="0">
                <a:latin typeface="Arial" charset="0"/>
                <a:cs typeface="Arial" charset="0"/>
              </a:rPr>
              <a:t>Çoğu vakada, wood’s lambası ile muayenede turuncu flurosans görülür.</a:t>
            </a:r>
          </a:p>
          <a:p>
            <a:pPr eaLnBrk="1" hangingPunct="1"/>
            <a:r>
              <a:rPr lang="tr-TR" sz="2000" smtClean="0">
                <a:latin typeface="Arial" charset="0"/>
                <a:cs typeface="Arial" charset="0"/>
              </a:rPr>
              <a:t>Potasyum hidroksit ile hazırlanmış preparat, fungal hifa ve sporları mikroskop altında gösterir (spaghetti and meatballs).</a:t>
            </a:r>
          </a:p>
        </p:txBody>
      </p:sp>
      <p:pic>
        <p:nvPicPr>
          <p:cNvPr id="27651" name="Picture 5" descr="tinea vericolor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16688" y="188913"/>
            <a:ext cx="2381250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28750" y="0"/>
            <a:ext cx="7497763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4000" dirty="0" err="1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cs typeface="Arial" pitchFamily="34" charset="0"/>
              </a:rPr>
              <a:t>Hipopigmente</a:t>
            </a:r>
            <a:r>
              <a:rPr lang="tr-TR" sz="4000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tr-TR" sz="4000" dirty="0" err="1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cs typeface="Arial" pitchFamily="34" charset="0"/>
              </a:rPr>
              <a:t>Makülde</a:t>
            </a:r>
            <a:r>
              <a:rPr lang="tr-TR" sz="4000" dirty="0" smtClean="0">
                <a:solidFill>
                  <a:schemeClr val="tx2">
                    <a:satMod val="130000"/>
                  </a:schemeClr>
                </a:solidFill>
                <a:latin typeface="Arial" pitchFamily="34" charset="0"/>
                <a:cs typeface="Arial" pitchFamily="34" charset="0"/>
              </a:rPr>
              <a:t> Ayırıcı Tanı</a:t>
            </a:r>
            <a:endParaRPr lang="tr-TR" sz="4000" dirty="0">
              <a:solidFill>
                <a:schemeClr val="tx2">
                  <a:satMod val="13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5623" name="Group 23"/>
          <p:cNvGraphicFramePr>
            <a:graphicFrameLocks noGrp="1"/>
          </p:cNvGraphicFramePr>
          <p:nvPr>
            <p:ph idx="1"/>
          </p:nvPr>
        </p:nvGraphicFramePr>
        <p:xfrm>
          <a:off x="1357313" y="1071563"/>
          <a:ext cx="7499350" cy="5695952"/>
        </p:xfrm>
        <a:graphic>
          <a:graphicData uri="http://schemas.openxmlformats.org/drawingml/2006/table">
            <a:tbl>
              <a:tblPr/>
              <a:tblGrid>
                <a:gridCol w="3749675"/>
                <a:gridCol w="3749675"/>
              </a:tblGrid>
              <a:tr h="992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</a:rPr>
                        <a:t>HASTALIK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Gill Sans MT" pitchFamily="34" charset="0"/>
                        </a:rPr>
                        <a:t>KARAKTERİSTİK ÖZEELLİK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992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HANSEN’S  HASTALIĞI-LEPRAE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MYCOBACTERİEL HASTALIK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HİS KUSURU İLE OLAN HİPOPİGMENTE MAKÜL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992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NEVUS ANEMİCUS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TEK,ASEMPTOMATİK MAKÜL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BASI İLE ÇEVRESİNDEKİ NORMAL ALANDAN AYRIMI ZOR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1500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TİNEA VERSİCOLOR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FUNGAL ETYOLOJİLİ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İYİ SINIRLI,BİRDEN ÇOK,ASEMPTOMATİK MAKÜLLER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GENELLİKLE ADÖLESANLARDA GÖRÜLÜR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1219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TUBEROUS SCLEROSİS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TEK YA DA ÇOK,ASEMPTOMATİK, ASH-LEAF SPOTS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</a:rPr>
                        <a:t>WOOD’S LAMBASI İLE MUAYENEDE KABARIK LEZYON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American</a:t>
            </a:r>
            <a:r>
              <a:rPr lang="tr-TR" dirty="0" smtClean="0"/>
              <a:t> </a:t>
            </a:r>
            <a:r>
              <a:rPr lang="tr-TR" dirty="0" err="1" smtClean="0"/>
              <a:t>Family</a:t>
            </a:r>
            <a:r>
              <a:rPr lang="tr-TR" dirty="0" smtClean="0"/>
              <a:t> </a:t>
            </a:r>
            <a:r>
              <a:rPr lang="tr-TR" dirty="0" err="1" smtClean="0"/>
              <a:t>Physician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199041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tr-T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9698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tr-TR" smtClean="0"/>
          </a:p>
        </p:txBody>
      </p:sp>
      <p:pic>
        <p:nvPicPr>
          <p:cNvPr id="29699" name="Picture 2" descr="C:\Users\win 7\Desktop\Yeni Klasör\111111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Metin kutusu"/>
          <p:cNvSpPr txBox="1"/>
          <p:nvPr/>
        </p:nvSpPr>
        <p:spPr>
          <a:xfrm>
            <a:off x="5357813" y="5357813"/>
            <a:ext cx="3571875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b="1" dirty="0">
                <a:solidFill>
                  <a:schemeClr val="accent2">
                    <a:lumMod val="75000"/>
                  </a:schemeClr>
                </a:solidFill>
                <a:latin typeface="+mn-lt"/>
                <a:cs typeface="+mn-cs"/>
              </a:rPr>
              <a:t>                   TEŞEKKÜRLER..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2 İçerik Yer Tutucusu"/>
          <p:cNvSpPr>
            <a:spLocks noGrp="1"/>
          </p:cNvSpPr>
          <p:nvPr>
            <p:ph idx="1"/>
          </p:nvPr>
        </p:nvSpPr>
        <p:spPr>
          <a:xfrm>
            <a:off x="1435100" y="571500"/>
            <a:ext cx="7499350" cy="5676900"/>
          </a:xfrm>
        </p:spPr>
        <p:txBody>
          <a:bodyPr/>
          <a:lstStyle/>
          <a:p>
            <a:pPr eaLnBrk="1" hangingPunct="1"/>
            <a:r>
              <a:rPr lang="tr-TR" smtClean="0">
                <a:latin typeface="Arial" charset="0"/>
                <a:cs typeface="Arial" charset="0"/>
              </a:rPr>
              <a:t>Sağlam çocuk muayenesi sırasında,</a:t>
            </a:r>
          </a:p>
          <a:p>
            <a:pPr eaLnBrk="1" hangingPunct="1"/>
            <a:endParaRPr lang="tr-TR" smtClean="0">
              <a:latin typeface="Arial" charset="0"/>
              <a:cs typeface="Arial" charset="0"/>
            </a:endParaRPr>
          </a:p>
          <a:p>
            <a:pPr eaLnBrk="1" hangingPunct="1"/>
            <a:r>
              <a:rPr lang="tr-TR" smtClean="0">
                <a:latin typeface="Arial" charset="0"/>
                <a:cs typeface="Arial" charset="0"/>
              </a:rPr>
              <a:t>2 aylık bir bebeğin annesi, bebeğin cildinde  yeni fark ettiği yama şeklinde lezyonu olduğunu belirtti.</a:t>
            </a:r>
          </a:p>
          <a:p>
            <a:pPr eaLnBrk="1" hangingPunct="1"/>
            <a:endParaRPr lang="tr-TR" smtClean="0">
              <a:latin typeface="Arial" charset="0"/>
              <a:cs typeface="Arial" charset="0"/>
            </a:endParaRPr>
          </a:p>
          <a:p>
            <a:pPr eaLnBrk="1" hangingPunct="1"/>
            <a:r>
              <a:rPr lang="tr-TR" smtClean="0">
                <a:latin typeface="Arial" charset="0"/>
                <a:cs typeface="Arial" charset="0"/>
              </a:rPr>
              <a:t>Fizik muayenede, üst göğüs bölgesinde tek,oval şekilli, hipopigmente bir lezyon saptandı.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2 İçerik Yer Tutucusu"/>
          <p:cNvSpPr>
            <a:spLocks noGrp="1"/>
          </p:cNvSpPr>
          <p:nvPr>
            <p:ph idx="1"/>
          </p:nvPr>
        </p:nvSpPr>
        <p:spPr>
          <a:xfrm>
            <a:off x="1435100" y="500063"/>
            <a:ext cx="7499350" cy="5748337"/>
          </a:xfrm>
        </p:spPr>
        <p:txBody>
          <a:bodyPr/>
          <a:lstStyle/>
          <a:p>
            <a:pPr eaLnBrk="1" hangingPunct="1"/>
            <a:r>
              <a:rPr lang="tr-TR" sz="2400" smtClean="0"/>
              <a:t>Lezyonda herhangi bir inflamasyon bulgusu yoktu.</a:t>
            </a:r>
          </a:p>
          <a:p>
            <a:pPr eaLnBrk="1" hangingPunct="1"/>
            <a:endParaRPr lang="tr-TR" sz="2400" smtClean="0"/>
          </a:p>
          <a:p>
            <a:pPr eaLnBrk="1" hangingPunct="1"/>
            <a:r>
              <a:rPr lang="tr-TR" sz="2400" smtClean="0"/>
              <a:t>Cam bir yüzeyle bastırıldığında lezyonda renk değişikliği yoktu.</a:t>
            </a:r>
          </a:p>
          <a:p>
            <a:pPr eaLnBrk="1" hangingPunct="1"/>
            <a:endParaRPr lang="tr-TR" sz="2400" smtClean="0"/>
          </a:p>
          <a:p>
            <a:pPr eaLnBrk="1" hangingPunct="1"/>
            <a:r>
              <a:rPr lang="tr-TR" sz="2400" smtClean="0"/>
              <a:t>Wood</a:t>
            </a:r>
            <a:r>
              <a:rPr lang="tr-TR" sz="2400" smtClean="0">
                <a:latin typeface="Arial" charset="0"/>
              </a:rPr>
              <a:t>’s</a:t>
            </a:r>
            <a:r>
              <a:rPr lang="tr-TR" sz="2400" smtClean="0"/>
              <a:t> lambası ile muayene edildiğinde makül </a:t>
            </a:r>
            <a:r>
              <a:rPr lang="tr-TR" sz="2400" smtClean="0">
                <a:latin typeface="Arial" charset="0"/>
              </a:rPr>
              <a:t>kabarık görünüyordu.</a:t>
            </a:r>
            <a:endParaRPr lang="tr-TR" sz="2400" smtClean="0"/>
          </a:p>
          <a:p>
            <a:pPr eaLnBrk="1" hangingPunct="1"/>
            <a:endParaRPr lang="tr-TR" sz="2400" smtClean="0"/>
          </a:p>
          <a:p>
            <a:pPr eaLnBrk="1" hangingPunct="1"/>
            <a:r>
              <a:rPr lang="tr-TR" sz="2400" smtClean="0"/>
              <a:t>Potasyum hidroksit ile hazırlanmış </a:t>
            </a:r>
            <a:r>
              <a:rPr lang="tr-TR" sz="2400" smtClean="0">
                <a:latin typeface="Arial" charset="0"/>
              </a:rPr>
              <a:t>preparatta bir</a:t>
            </a:r>
            <a:r>
              <a:rPr lang="tr-TR" sz="2400" smtClean="0"/>
              <a:t> bulgu yoktu.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6" name="Picture 2" descr="C:\Users\Win7\Desktop\afp20070401p1053-uf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060848"/>
            <a:ext cx="5021248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3865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>
                <a:solidFill>
                  <a:schemeClr val="tx2">
                    <a:satMod val="130000"/>
                  </a:schemeClr>
                </a:solidFill>
              </a:rPr>
              <a:t>Tanı?</a:t>
            </a:r>
            <a:endParaRPr lang="tr-T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7410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z="2400" smtClean="0"/>
              <a:t>Hastanın hikayesi ve fizik muayenesine göre,  en olası tanı hangisi?</a:t>
            </a:r>
          </a:p>
          <a:p>
            <a:pPr eaLnBrk="1" hangingPunct="1"/>
            <a:endParaRPr lang="tr-TR" sz="2400" smtClean="0"/>
          </a:p>
          <a:p>
            <a:pPr eaLnBrk="1" hangingPunct="1"/>
            <a:r>
              <a:rPr lang="tr-TR" smtClean="0"/>
              <a:t>A- Caf</a:t>
            </a:r>
            <a:r>
              <a:rPr lang="tr-TR" sz="2800" smtClean="0">
                <a:latin typeface="Arial" charset="0"/>
              </a:rPr>
              <a:t>é</a:t>
            </a:r>
            <a:r>
              <a:rPr lang="tr-TR" smtClean="0"/>
              <a:t> au late lekesi</a:t>
            </a:r>
          </a:p>
          <a:p>
            <a:pPr eaLnBrk="1" hangingPunct="1"/>
            <a:r>
              <a:rPr lang="tr-TR" smtClean="0"/>
              <a:t>B- Hansen’s hastalığı(</a:t>
            </a:r>
            <a:r>
              <a:rPr lang="tr-TR" smtClean="0">
                <a:latin typeface="Arial" charset="0"/>
              </a:rPr>
              <a:t>leprae</a:t>
            </a:r>
            <a:r>
              <a:rPr lang="tr-TR" smtClean="0"/>
              <a:t>)</a:t>
            </a:r>
          </a:p>
          <a:p>
            <a:pPr eaLnBrk="1" hangingPunct="1"/>
            <a:r>
              <a:rPr lang="tr-TR" smtClean="0"/>
              <a:t>C- Nevus  Anemicus</a:t>
            </a:r>
          </a:p>
          <a:p>
            <a:pPr eaLnBrk="1" hangingPunct="1"/>
            <a:r>
              <a:rPr lang="tr-TR" smtClean="0"/>
              <a:t>D- Tinea Versicolor</a:t>
            </a:r>
          </a:p>
          <a:p>
            <a:pPr eaLnBrk="1" hangingPunct="1"/>
            <a:r>
              <a:rPr lang="tr-TR" smtClean="0"/>
              <a:t>E- Tuberoskleroz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err="1" smtClean="0">
                <a:solidFill>
                  <a:schemeClr val="tx2">
                    <a:satMod val="130000"/>
                  </a:schemeClr>
                </a:solidFill>
              </a:rPr>
              <a:t>Tuberoskleroz</a:t>
            </a:r>
            <a:endParaRPr lang="tr-TR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8434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z="2400" smtClean="0"/>
              <a:t>Tuberoskleroz , otozomal dominant kalıtılan, birden çok sistemi tutan, klasik tiradı</a:t>
            </a:r>
            <a:r>
              <a:rPr lang="tr-TR" sz="2400" smtClean="0">
                <a:latin typeface="Arial" charset="0"/>
              </a:rPr>
              <a:t> </a:t>
            </a:r>
            <a:r>
              <a:rPr lang="tr-TR" sz="2400" smtClean="0"/>
              <a:t>- konjenital hipopigmente makül, nöbetler ve mental retardasyonla </a:t>
            </a:r>
            <a:r>
              <a:rPr lang="tr-TR" sz="2400" smtClean="0">
                <a:latin typeface="Arial" charset="0"/>
              </a:rPr>
              <a:t>bulgu veren </a:t>
            </a:r>
            <a:r>
              <a:rPr lang="tr-TR" sz="2400" smtClean="0"/>
              <a:t>bir hastalıktır.</a:t>
            </a:r>
          </a:p>
          <a:p>
            <a:pPr eaLnBrk="1" hangingPunct="1"/>
            <a:endParaRPr lang="tr-TR" sz="2400" smtClean="0">
              <a:latin typeface="Arial" charset="0"/>
              <a:cs typeface="Arial" charset="0"/>
            </a:endParaRPr>
          </a:p>
          <a:p>
            <a:pPr eaLnBrk="1" hangingPunct="1"/>
            <a:r>
              <a:rPr lang="tr-TR" sz="2400" smtClean="0">
                <a:latin typeface="Arial" charset="0"/>
                <a:cs typeface="Arial" charset="0"/>
              </a:rPr>
              <a:t>Esas olarak cilt  ve sinir sistemini içeren ve çeşitli organ tümörlerinin geliştiği anomalileri içeren bir hastalıktır.</a:t>
            </a:r>
          </a:p>
          <a:p>
            <a:pPr eaLnBrk="1" hangingPunct="1"/>
            <a:endParaRPr lang="tr-TR" sz="2400" smtClean="0">
              <a:latin typeface="Arial" charset="0"/>
              <a:cs typeface="Arial" charset="0"/>
            </a:endParaRPr>
          </a:p>
          <a:p>
            <a:pPr eaLnBrk="1" hangingPunct="1"/>
            <a:r>
              <a:rPr lang="tr-TR" sz="2400" smtClean="0">
                <a:latin typeface="Arial" charset="0"/>
                <a:cs typeface="Arial" charset="0"/>
              </a:rPr>
              <a:t>Genetik danışmanlık aile öyküsü olan kişilere tavsiye edilir.Fakat,çoğu vaka ailesel değildir.</a:t>
            </a:r>
          </a:p>
          <a:p>
            <a:pPr eaLnBrk="1" hangingPunct="1"/>
            <a:endParaRPr lang="tr-TR" sz="2400" smtClean="0">
              <a:latin typeface="Arial" charset="0"/>
              <a:cs typeface="Arial" charset="0"/>
            </a:endParaRPr>
          </a:p>
          <a:p>
            <a:pPr eaLnBrk="1" hangingPunct="1"/>
            <a:endParaRPr lang="tr-TR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2 İçerik Yer Tutucusu"/>
          <p:cNvSpPr>
            <a:spLocks noGrp="1"/>
          </p:cNvSpPr>
          <p:nvPr>
            <p:ph idx="1"/>
          </p:nvPr>
        </p:nvSpPr>
        <p:spPr>
          <a:xfrm>
            <a:off x="1435100" y="357188"/>
            <a:ext cx="7499350" cy="5891212"/>
          </a:xfrm>
        </p:spPr>
        <p:txBody>
          <a:bodyPr/>
          <a:lstStyle/>
          <a:p>
            <a:pPr eaLnBrk="1" hangingPunct="1"/>
            <a:r>
              <a:rPr lang="tr-TR" sz="2000" smtClean="0">
                <a:latin typeface="Arial" charset="0"/>
                <a:cs typeface="Arial" charset="0"/>
              </a:rPr>
              <a:t>Ash-leaf spots olarak da adlandırılan hipopigmente maküller, doğumda genellikle gövde ve alt extremitede bulunabilir.</a:t>
            </a:r>
          </a:p>
          <a:p>
            <a:pPr eaLnBrk="1" hangingPunct="1"/>
            <a:endParaRPr lang="tr-TR" sz="2000" smtClean="0">
              <a:latin typeface="Arial" charset="0"/>
              <a:cs typeface="Arial" charset="0"/>
            </a:endParaRPr>
          </a:p>
          <a:p>
            <a:pPr eaLnBrk="1" hangingPunct="1"/>
            <a:r>
              <a:rPr lang="tr-TR" sz="2000" smtClean="0">
                <a:latin typeface="Arial" charset="0"/>
                <a:cs typeface="Arial" charset="0"/>
              </a:rPr>
              <a:t>Maküllerin %80 i bir yaş civarında belirmeye başlar.</a:t>
            </a:r>
          </a:p>
          <a:p>
            <a:pPr eaLnBrk="1" hangingPunct="1"/>
            <a:endParaRPr lang="tr-TR" sz="2000" smtClean="0">
              <a:latin typeface="Arial" charset="0"/>
              <a:cs typeface="Arial" charset="0"/>
            </a:endParaRPr>
          </a:p>
          <a:p>
            <a:pPr eaLnBrk="1" hangingPunct="1"/>
            <a:r>
              <a:rPr lang="tr-TR" sz="2000" smtClean="0">
                <a:latin typeface="Arial" charset="0"/>
                <a:cs typeface="Arial" charset="0"/>
              </a:rPr>
              <a:t>Bu maküller hastalığın erken belirtisidir.</a:t>
            </a:r>
          </a:p>
          <a:p>
            <a:pPr eaLnBrk="1" hangingPunct="1"/>
            <a:endParaRPr lang="tr-TR" sz="2000" smtClean="0">
              <a:latin typeface="Arial" charset="0"/>
              <a:cs typeface="Arial" charset="0"/>
            </a:endParaRPr>
          </a:p>
          <a:p>
            <a:pPr eaLnBrk="1" hangingPunct="1"/>
            <a:r>
              <a:rPr lang="tr-TR" sz="2000" smtClean="0">
                <a:latin typeface="Arial" charset="0"/>
                <a:cs typeface="Arial" charset="0"/>
              </a:rPr>
              <a:t>Doğumdan itibaren saçlı deride beyaz bir tutam saç hasta bireylerde görülebilir.</a:t>
            </a:r>
          </a:p>
          <a:p>
            <a:pPr eaLnBrk="1" hangingPunct="1"/>
            <a:endParaRPr lang="tr-TR" sz="2000" smtClean="0">
              <a:latin typeface="Arial" charset="0"/>
              <a:cs typeface="Arial" charset="0"/>
            </a:endParaRPr>
          </a:p>
          <a:p>
            <a:pPr eaLnBrk="1" hangingPunct="1"/>
            <a:r>
              <a:rPr lang="tr-TR" sz="2000" smtClean="0">
                <a:latin typeface="Arial" charset="0"/>
                <a:cs typeface="Arial" charset="0"/>
              </a:rPr>
              <a:t>Wood’s lambası ile muayene hipopigmente lezyonların ayırıcı tanısı hakkında yardımcı olur. Melanin eksikliği ya da yokluğu olan alanlarda ışık absorbe edilmez ve normal deriden daha açık  görünür.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tr-TR" smtClean="0"/>
          </a:p>
        </p:txBody>
      </p:sp>
      <p:pic>
        <p:nvPicPr>
          <p:cNvPr id="20482" name="Picture 4" descr="skin_and_your_health_s6_gold_ras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2988" y="188913"/>
            <a:ext cx="4695825" cy="319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7900" y="3500438"/>
            <a:ext cx="4103688" cy="280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1 Başlık"/>
          <p:cNvSpPr>
            <a:spLocks noGrp="1"/>
          </p:cNvSpPr>
          <p:nvPr>
            <p:ph idx="1"/>
          </p:nvPr>
        </p:nvSpPr>
        <p:spPr>
          <a:xfrm>
            <a:off x="1435100" y="500063"/>
            <a:ext cx="7499350" cy="5748337"/>
          </a:xfrm>
        </p:spPr>
        <p:txBody>
          <a:bodyPr/>
          <a:lstStyle/>
          <a:p>
            <a:pPr eaLnBrk="1" hangingPunct="1"/>
            <a:r>
              <a:rPr lang="tr-TR" sz="2000" dirty="0" smtClean="0">
                <a:latin typeface="Arial" charset="0"/>
                <a:cs typeface="Arial" charset="0"/>
              </a:rPr>
              <a:t>Diğer cilt lezyonları; </a:t>
            </a:r>
            <a:r>
              <a:rPr lang="tr-TR" sz="2000" dirty="0" err="1" smtClean="0">
                <a:latin typeface="Arial" charset="0"/>
                <a:cs typeface="Arial" charset="0"/>
              </a:rPr>
              <a:t>papüller</a:t>
            </a:r>
            <a:r>
              <a:rPr lang="tr-TR" sz="2000" dirty="0" smtClean="0">
                <a:latin typeface="Arial" charset="0"/>
                <a:cs typeface="Arial" charset="0"/>
              </a:rPr>
              <a:t>, nodüller (genellikle yüzün ortasında), plaklar ve </a:t>
            </a:r>
            <a:r>
              <a:rPr lang="tr-TR" sz="2000" dirty="0" err="1" smtClean="0">
                <a:latin typeface="Arial" charset="0"/>
                <a:cs typeface="Arial" charset="0"/>
              </a:rPr>
              <a:t>periungual</a:t>
            </a:r>
            <a:r>
              <a:rPr lang="tr-TR" sz="2000" dirty="0" smtClean="0">
                <a:latin typeface="Arial" charset="0"/>
                <a:cs typeface="Arial" charset="0"/>
              </a:rPr>
              <a:t> </a:t>
            </a:r>
            <a:r>
              <a:rPr lang="tr-TR" sz="2000" dirty="0" err="1" smtClean="0">
                <a:latin typeface="Arial" charset="0"/>
                <a:cs typeface="Arial" charset="0"/>
              </a:rPr>
              <a:t>papülller</a:t>
            </a:r>
            <a:r>
              <a:rPr lang="tr-TR" sz="2000" dirty="0" smtClean="0">
                <a:latin typeface="Arial" charset="0"/>
                <a:cs typeface="Arial" charset="0"/>
              </a:rPr>
              <a:t> veya nodüllerdir.</a:t>
            </a:r>
          </a:p>
          <a:p>
            <a:pPr eaLnBrk="1" hangingPunct="1"/>
            <a:r>
              <a:rPr lang="tr-TR" sz="2000" dirty="0" err="1" smtClean="0">
                <a:latin typeface="Arial" charset="0"/>
                <a:cs typeface="Arial" charset="0"/>
              </a:rPr>
              <a:t>Facial</a:t>
            </a:r>
            <a:r>
              <a:rPr lang="tr-TR" sz="2000" dirty="0" smtClean="0">
                <a:latin typeface="Arial" charset="0"/>
                <a:cs typeface="Arial" charset="0"/>
              </a:rPr>
              <a:t> </a:t>
            </a:r>
            <a:r>
              <a:rPr lang="tr-TR" sz="2000" dirty="0" err="1" smtClean="0">
                <a:latin typeface="Arial" charset="0"/>
                <a:cs typeface="Arial" charset="0"/>
              </a:rPr>
              <a:t>angiofibromlar</a:t>
            </a:r>
            <a:r>
              <a:rPr lang="tr-TR" sz="2000" dirty="0" smtClean="0">
                <a:latin typeface="Arial" charset="0"/>
                <a:cs typeface="Arial" charset="0"/>
              </a:rPr>
              <a:t> (</a:t>
            </a:r>
            <a:r>
              <a:rPr lang="tr-TR" sz="2000" dirty="0" err="1" smtClean="0">
                <a:latin typeface="Arial" charset="0"/>
                <a:cs typeface="Arial" charset="0"/>
              </a:rPr>
              <a:t>örn</a:t>
            </a:r>
            <a:r>
              <a:rPr lang="tr-TR" sz="2000" dirty="0" smtClean="0">
                <a:latin typeface="Arial" charset="0"/>
                <a:cs typeface="Arial" charset="0"/>
              </a:rPr>
              <a:t>: adenoma </a:t>
            </a:r>
            <a:r>
              <a:rPr lang="tr-TR" sz="2000" dirty="0" err="1" smtClean="0">
                <a:latin typeface="Arial" charset="0"/>
                <a:cs typeface="Arial" charset="0"/>
              </a:rPr>
              <a:t>sebaceum</a:t>
            </a:r>
            <a:r>
              <a:rPr lang="tr-TR" sz="2000" dirty="0" smtClean="0">
                <a:latin typeface="Arial" charset="0"/>
                <a:cs typeface="Arial" charset="0"/>
              </a:rPr>
              <a:t>) </a:t>
            </a:r>
            <a:r>
              <a:rPr lang="tr-TR" sz="2000" dirty="0" err="1" smtClean="0">
                <a:latin typeface="Arial" charset="0"/>
                <a:cs typeface="Arial" charset="0"/>
              </a:rPr>
              <a:t>patognomonik</a:t>
            </a:r>
            <a:r>
              <a:rPr lang="tr-TR" sz="2000" dirty="0" smtClean="0">
                <a:latin typeface="Arial" charset="0"/>
                <a:cs typeface="Arial" charset="0"/>
              </a:rPr>
              <a:t> lezyonlardır fakat 3-4 yaşına kadar görülmezler.</a:t>
            </a:r>
          </a:p>
          <a:p>
            <a:pPr eaLnBrk="1" hangingPunct="1"/>
            <a:r>
              <a:rPr lang="tr-TR" sz="2000" dirty="0" err="1" smtClean="0">
                <a:latin typeface="Arial" charset="0"/>
                <a:cs typeface="Arial" charset="0"/>
              </a:rPr>
              <a:t>Shagreen</a:t>
            </a:r>
            <a:r>
              <a:rPr lang="tr-TR" sz="2000" dirty="0" smtClean="0">
                <a:latin typeface="Arial" charset="0"/>
                <a:cs typeface="Arial" charset="0"/>
              </a:rPr>
              <a:t> </a:t>
            </a:r>
            <a:r>
              <a:rPr lang="tr-TR" sz="2000" dirty="0" err="1" smtClean="0">
                <a:latin typeface="Arial" charset="0"/>
                <a:cs typeface="Arial" charset="0"/>
              </a:rPr>
              <a:t>patch</a:t>
            </a:r>
            <a:r>
              <a:rPr lang="tr-TR" sz="2000" dirty="0" smtClean="0">
                <a:latin typeface="Arial" charset="0"/>
                <a:cs typeface="Arial" charset="0"/>
              </a:rPr>
              <a:t> denilen, sıklıkla sırtın alt kısmında bulunan </a:t>
            </a:r>
            <a:r>
              <a:rPr lang="tr-TR" sz="2000" dirty="0" err="1" smtClean="0">
                <a:latin typeface="Arial" charset="0"/>
                <a:cs typeface="Arial" charset="0"/>
              </a:rPr>
              <a:t>etli,düzensiz</a:t>
            </a:r>
            <a:r>
              <a:rPr lang="tr-TR" sz="2000" dirty="0" smtClean="0">
                <a:latin typeface="Arial" charset="0"/>
                <a:cs typeface="Arial" charset="0"/>
              </a:rPr>
              <a:t> plaklar </a:t>
            </a:r>
            <a:r>
              <a:rPr lang="tr-TR" sz="2000" dirty="0" err="1" smtClean="0">
                <a:latin typeface="Arial" charset="0"/>
                <a:cs typeface="Arial" charset="0"/>
              </a:rPr>
              <a:t>tuberosklerozun</a:t>
            </a:r>
            <a:r>
              <a:rPr lang="tr-TR" sz="2000" dirty="0" smtClean="0">
                <a:latin typeface="Arial" charset="0"/>
                <a:cs typeface="Arial" charset="0"/>
              </a:rPr>
              <a:t> bir diğer </a:t>
            </a:r>
            <a:r>
              <a:rPr lang="tr-TR" sz="2000" dirty="0" err="1" smtClean="0">
                <a:latin typeface="Arial" charset="0"/>
                <a:cs typeface="Arial" charset="0"/>
              </a:rPr>
              <a:t>karakateristik</a:t>
            </a:r>
            <a:r>
              <a:rPr lang="tr-TR" sz="2000" dirty="0" smtClean="0">
                <a:latin typeface="Arial" charset="0"/>
                <a:cs typeface="Arial" charset="0"/>
              </a:rPr>
              <a:t> bulgusudur.</a:t>
            </a:r>
          </a:p>
          <a:p>
            <a:pPr eaLnBrk="1" hangingPunct="1"/>
            <a:r>
              <a:rPr lang="tr-TR" sz="2000" dirty="0" err="1" smtClean="0">
                <a:latin typeface="Arial" charset="0"/>
                <a:cs typeface="Arial" charset="0"/>
              </a:rPr>
              <a:t>Hipopigmente</a:t>
            </a:r>
            <a:r>
              <a:rPr lang="tr-TR" sz="2000" dirty="0" smtClean="0">
                <a:latin typeface="Arial" charset="0"/>
                <a:cs typeface="Arial" charset="0"/>
              </a:rPr>
              <a:t> </a:t>
            </a:r>
            <a:r>
              <a:rPr lang="tr-TR" sz="2000" dirty="0" err="1" smtClean="0">
                <a:latin typeface="Arial" charset="0"/>
                <a:cs typeface="Arial" charset="0"/>
              </a:rPr>
              <a:t>maküller</a:t>
            </a:r>
            <a:r>
              <a:rPr lang="tr-TR" sz="2000" dirty="0" smtClean="0">
                <a:latin typeface="Arial" charset="0"/>
                <a:cs typeface="Arial" charset="0"/>
              </a:rPr>
              <a:t> toplumda sanılandan daha sık görülür. 1-3 </a:t>
            </a:r>
            <a:r>
              <a:rPr lang="tr-TR" sz="2000" dirty="0" err="1" smtClean="0">
                <a:latin typeface="Arial" charset="0"/>
                <a:cs typeface="Arial" charset="0"/>
              </a:rPr>
              <a:t>hipopigmente</a:t>
            </a:r>
            <a:r>
              <a:rPr lang="tr-TR" sz="2000" dirty="0" smtClean="0">
                <a:latin typeface="Arial" charset="0"/>
                <a:cs typeface="Arial" charset="0"/>
              </a:rPr>
              <a:t> </a:t>
            </a:r>
            <a:r>
              <a:rPr lang="tr-TR" sz="2000" dirty="0" err="1" smtClean="0">
                <a:latin typeface="Arial" charset="0"/>
                <a:cs typeface="Arial" charset="0"/>
              </a:rPr>
              <a:t>makülü</a:t>
            </a:r>
            <a:r>
              <a:rPr lang="tr-TR" sz="2000" dirty="0" smtClean="0">
                <a:latin typeface="Arial" charset="0"/>
                <a:cs typeface="Arial" charset="0"/>
              </a:rPr>
              <a:t> olan kişilerde </a:t>
            </a:r>
            <a:r>
              <a:rPr lang="tr-TR" sz="2000" dirty="0" err="1" smtClean="0">
                <a:latin typeface="Arial" charset="0"/>
                <a:cs typeface="Arial" charset="0"/>
              </a:rPr>
              <a:t>tuberoskleroz</a:t>
            </a:r>
            <a:r>
              <a:rPr lang="tr-TR" sz="2000" dirty="0" smtClean="0">
                <a:latin typeface="Arial" charset="0"/>
                <a:cs typeface="Arial" charset="0"/>
              </a:rPr>
              <a:t> riski </a:t>
            </a:r>
            <a:r>
              <a:rPr lang="tr-TR" sz="2000" dirty="0" smtClean="0">
                <a:latin typeface="Arial" charset="0"/>
                <a:cs typeface="Arial" charset="0"/>
              </a:rPr>
              <a:t>yoktur.</a:t>
            </a:r>
            <a:endParaRPr lang="tr-TR" sz="2000" dirty="0" smtClean="0">
              <a:latin typeface="Arial" charset="0"/>
              <a:cs typeface="Arial" charset="0"/>
            </a:endParaRPr>
          </a:p>
          <a:p>
            <a:pPr eaLnBrk="1" hangingPunct="1"/>
            <a:r>
              <a:rPr lang="tr-TR" sz="2000" dirty="0" err="1" smtClean="0">
                <a:latin typeface="Arial" charset="0"/>
                <a:cs typeface="Arial" charset="0"/>
              </a:rPr>
              <a:t>Tuberoskleroz</a:t>
            </a:r>
            <a:r>
              <a:rPr lang="tr-TR" sz="2000" dirty="0" smtClean="0">
                <a:latin typeface="Arial" charset="0"/>
                <a:cs typeface="Arial" charset="0"/>
              </a:rPr>
              <a:t> aile öyküsü olmayan, birkaç </a:t>
            </a:r>
            <a:r>
              <a:rPr lang="tr-TR" sz="2000" dirty="0" err="1" smtClean="0">
                <a:latin typeface="Arial" charset="0"/>
                <a:cs typeface="Arial" charset="0"/>
              </a:rPr>
              <a:t>hipopigmente</a:t>
            </a:r>
            <a:r>
              <a:rPr lang="tr-TR" sz="2000" dirty="0" smtClean="0">
                <a:latin typeface="Arial" charset="0"/>
                <a:cs typeface="Arial" charset="0"/>
              </a:rPr>
              <a:t> </a:t>
            </a:r>
            <a:r>
              <a:rPr lang="tr-TR" sz="2000" dirty="0" err="1" smtClean="0">
                <a:latin typeface="Arial" charset="0"/>
                <a:cs typeface="Arial" charset="0"/>
              </a:rPr>
              <a:t>makülü</a:t>
            </a:r>
            <a:r>
              <a:rPr lang="tr-TR" sz="2000" dirty="0" smtClean="0">
                <a:latin typeface="Arial" charset="0"/>
                <a:cs typeface="Arial" charset="0"/>
              </a:rPr>
              <a:t> olan sağlıklı kişilerde </a:t>
            </a:r>
            <a:r>
              <a:rPr lang="tr-TR" sz="2000" dirty="0" err="1" smtClean="0">
                <a:latin typeface="Arial" charset="0"/>
                <a:cs typeface="Arial" charset="0"/>
              </a:rPr>
              <a:t>maküller</a:t>
            </a:r>
            <a:r>
              <a:rPr lang="tr-TR" sz="2000" dirty="0" smtClean="0">
                <a:latin typeface="Arial" charset="0"/>
                <a:cs typeface="Arial" charset="0"/>
              </a:rPr>
              <a:t> için ileri araştırma gerekmez.</a:t>
            </a:r>
          </a:p>
          <a:p>
            <a:pPr eaLnBrk="1" hangingPunct="1"/>
            <a:r>
              <a:rPr lang="tr-TR" sz="2000" dirty="0" smtClean="0">
                <a:latin typeface="Arial" charset="0"/>
                <a:cs typeface="Arial" charset="0"/>
              </a:rPr>
              <a:t>Fakat </a:t>
            </a:r>
            <a:r>
              <a:rPr lang="tr-TR" sz="2000" dirty="0" err="1" smtClean="0">
                <a:latin typeface="Arial" charset="0"/>
                <a:cs typeface="Arial" charset="0"/>
              </a:rPr>
              <a:t>tuberoskleroz</a:t>
            </a:r>
            <a:r>
              <a:rPr lang="tr-TR" sz="2000" dirty="0" smtClean="0">
                <a:latin typeface="Arial" charset="0"/>
                <a:cs typeface="Arial" charset="0"/>
              </a:rPr>
              <a:t> aile öyküsü olan çocuklarda yeni </a:t>
            </a:r>
            <a:r>
              <a:rPr lang="tr-TR" sz="2000" dirty="0" err="1" smtClean="0">
                <a:latin typeface="Arial" charset="0"/>
                <a:cs typeface="Arial" charset="0"/>
              </a:rPr>
              <a:t>maküllerin</a:t>
            </a:r>
            <a:r>
              <a:rPr lang="tr-TR" sz="2000" dirty="0" smtClean="0">
                <a:latin typeface="Arial" charset="0"/>
                <a:cs typeface="Arial" charset="0"/>
              </a:rPr>
              <a:t> gelişimi ya da diğer hastalık belirtileri yakından takip edilmelidir.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</TotalTime>
  <Words>662</Words>
  <Application>Microsoft Office PowerPoint</Application>
  <PresentationFormat>Ekran Gösterisi (4:3)</PresentationFormat>
  <Paragraphs>96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19" baseType="lpstr">
      <vt:lpstr>Gündönümü</vt:lpstr>
      <vt:lpstr>VAKA SUNUMU</vt:lpstr>
      <vt:lpstr>PowerPoint Sunusu</vt:lpstr>
      <vt:lpstr>PowerPoint Sunusu</vt:lpstr>
      <vt:lpstr>PowerPoint Sunusu</vt:lpstr>
      <vt:lpstr>Tanı?</vt:lpstr>
      <vt:lpstr>Tuberoskleroz</vt:lpstr>
      <vt:lpstr>PowerPoint Sunusu</vt:lpstr>
      <vt:lpstr>PowerPoint Sunusu</vt:lpstr>
      <vt:lpstr>PowerPoint Sunusu</vt:lpstr>
      <vt:lpstr>PowerPoint Sunusu</vt:lpstr>
      <vt:lpstr>Café au late spots</vt:lpstr>
      <vt:lpstr>Café au late spots</vt:lpstr>
      <vt:lpstr>Hansen’s Hastalığı-Lepra</vt:lpstr>
      <vt:lpstr>Nevus Anemicus</vt:lpstr>
      <vt:lpstr>Tinea versicolor</vt:lpstr>
      <vt:lpstr>Hipopigmente Makülde Ayırıcı Tanı</vt:lpstr>
      <vt:lpstr>KAYNAKLAR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VAKA SUNUMU</dc:title>
  <dc:creator>win 7</dc:creator>
  <cp:lastModifiedBy>Win7</cp:lastModifiedBy>
  <cp:revision>48</cp:revision>
  <dcterms:created xsi:type="dcterms:W3CDTF">2015-03-23T02:16:00Z</dcterms:created>
  <dcterms:modified xsi:type="dcterms:W3CDTF">2015-03-31T12:09:18Z</dcterms:modified>
</cp:coreProperties>
</file>