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9" r:id="rId9"/>
    <p:sldId id="262" r:id="rId10"/>
    <p:sldId id="270" r:id="rId11"/>
    <p:sldId id="263" r:id="rId12"/>
    <p:sldId id="271" r:id="rId13"/>
    <p:sldId id="264" r:id="rId14"/>
    <p:sldId id="265" r:id="rId15"/>
    <p:sldId id="266" r:id="rId16"/>
    <p:sldId id="267" r:id="rId17"/>
    <p:sldId id="273" r:id="rId18"/>
    <p:sldId id="268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6F7C67-96BE-4FFC-9CE6-6320ACC03C19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761C81-E3D9-479D-A5B6-2F51800E86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029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116048-0432-43EF-B72D-0B3EE33A79E9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96C804-3119-45E8-BD36-24748E04CF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8A8A1-2512-423D-AB91-EAF0523CEA72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6099E-1DAE-4208-9B00-5DE26C58B9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D452-FE1A-449B-AC6C-95CCB45ACEC0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BCB68-A086-4302-B264-692799DA4F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59B4-EDC3-4053-9D3C-7B93B79452E1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8BAC4-DCE7-44D8-AE1F-215674820D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AF1045-0400-4304-8E13-9BF9CEE8FE43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DAE0AD-2205-4701-9CC4-AA461DD2C9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CE1F4-A603-443A-983D-8429B2C62D87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FB0A2-6FA6-4E14-8A6C-BFDF2204C1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CE7E64-A87E-4EE8-983C-DD5A948D092D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9DB053-D741-4748-8411-2F0E34E88A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D6C68-0873-4F3E-ACD2-97F03DE9E273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4F830-D6E7-4CF5-BAB3-7B340FBFC6B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5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B18161-5EFE-483A-A200-7A72E7833078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0317CD-7DB4-4A06-B28E-D64A976A697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160047-A064-45C2-B206-263B3EE656F7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69F4E5-69F5-4979-A4A5-933AE3571A1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8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423A3-1EF0-4715-8A6F-FDAF56AFD80B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1A84CE-6DEF-4CAD-A7B5-19EA3095A1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10308F-B8C5-4BE7-9264-1E41C899659D}" type="datetimeFigureOut">
              <a:rPr lang="tr-TR"/>
              <a:pPr>
                <a:defRPr/>
              </a:pPr>
              <a:t>31.03.2015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B32DAB-A82D-4E6E-A58B-69E97E4C16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9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11488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11488B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.tr/url?url=https://microbewiki.kenyon.edu/index.php/Mycobacterium&amp;rct=j&amp;frm=1&amp;q=&amp;esrc=s&amp;sa=U&amp;ei=ad4PVbW7FonkUo3rgdAO&amp;ved=0CBwQ9QEwBA&amp;sig2=zIdclFJZ-XX5nqFPURtpaw&amp;usg=AFQjCNF-82msh578gIDCGkiE7nnCoYc22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n.academic.ru/pictures/enwiki/78/Nevus_anemicus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blog.drseymourweaver.com/dermatology-blog/wp-content/uploads/2013/04/Tinea-Versicolor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285875" y="1000125"/>
            <a:ext cx="7407275" cy="1471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7200" dirty="0" smtClean="0">
                <a:solidFill>
                  <a:schemeClr val="tx2">
                    <a:satMod val="130000"/>
                  </a:schemeClr>
                </a:solidFill>
              </a:rPr>
              <a:t>VAKA SUNUMU</a:t>
            </a:r>
            <a:endParaRPr lang="tr-TR" sz="7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2 Alt Başlık"/>
          <p:cNvSpPr>
            <a:spLocks noGrp="1"/>
          </p:cNvSpPr>
          <p:nvPr>
            <p:ph type="subTitle" idx="1"/>
          </p:nvPr>
        </p:nvSpPr>
        <p:spPr>
          <a:xfrm rot="10800000" flipV="1">
            <a:off x="1476375" y="4149725"/>
            <a:ext cx="7407275" cy="1511300"/>
          </a:xfrm>
        </p:spPr>
        <p:txBody>
          <a:bodyPr/>
          <a:lstStyle/>
          <a:p>
            <a:pPr marL="26988" eaLnBrk="1" hangingPunct="1">
              <a:lnSpc>
                <a:spcPct val="80000"/>
              </a:lnSpc>
            </a:pPr>
            <a:r>
              <a:rPr lang="tr-TR" sz="2400" b="1" smtClean="0">
                <a:solidFill>
                  <a:srgbClr val="002554"/>
                </a:solidFill>
                <a:latin typeface="Arial" charset="0"/>
              </a:rPr>
              <a:t>                                  </a:t>
            </a:r>
            <a:r>
              <a:rPr lang="tr-TR" sz="2400" smtClean="0">
                <a:solidFill>
                  <a:srgbClr val="002554"/>
                </a:solidFill>
              </a:rPr>
              <a:t>KTÜ AİLE HEKİMLİĞİ ABD</a:t>
            </a:r>
          </a:p>
          <a:p>
            <a:pPr marL="26988" eaLnBrk="1" hangingPunct="1">
              <a:lnSpc>
                <a:spcPct val="80000"/>
              </a:lnSpc>
            </a:pPr>
            <a:r>
              <a:rPr lang="tr-TR" sz="1200" smtClean="0">
                <a:solidFill>
                  <a:srgbClr val="002554"/>
                </a:solidFill>
                <a:latin typeface="Arial" charset="0"/>
              </a:rPr>
              <a:t> </a:t>
            </a:r>
            <a:r>
              <a:rPr lang="tr-TR" sz="1200" smtClean="0">
                <a:solidFill>
                  <a:srgbClr val="002554"/>
                </a:solidFill>
              </a:rPr>
              <a:t>                            </a:t>
            </a:r>
            <a:r>
              <a:rPr lang="tr-TR" sz="1200" smtClean="0">
                <a:solidFill>
                  <a:srgbClr val="002554"/>
                </a:solidFill>
                <a:latin typeface="Arial" charset="0"/>
              </a:rPr>
              <a:t>                                     </a:t>
            </a:r>
            <a:r>
              <a:rPr lang="tr-TR" sz="2400" smtClean="0">
                <a:solidFill>
                  <a:srgbClr val="002554"/>
                </a:solidFill>
              </a:rPr>
              <a:t>Dr. Makbule Nurdan Özkaya</a:t>
            </a:r>
            <a:endParaRPr lang="tr-TR" sz="2400" smtClean="0">
              <a:solidFill>
                <a:srgbClr val="002554"/>
              </a:solidFill>
              <a:latin typeface="Arial" charset="0"/>
            </a:endParaRPr>
          </a:p>
          <a:p>
            <a:pPr marL="26988" eaLnBrk="1" hangingPunct="1">
              <a:lnSpc>
                <a:spcPct val="80000"/>
              </a:lnSpc>
            </a:pPr>
            <a:r>
              <a:rPr lang="tr-TR" sz="2400" smtClean="0">
                <a:solidFill>
                  <a:srgbClr val="002554"/>
                </a:solidFill>
                <a:latin typeface="Arial" charset="0"/>
              </a:rPr>
              <a:t>                                                      </a:t>
            </a:r>
            <a:r>
              <a:rPr lang="tr-TR" sz="2000" smtClean="0">
                <a:solidFill>
                  <a:srgbClr val="002554"/>
                </a:solidFill>
                <a:latin typeface="Arial" charset="0"/>
              </a:rPr>
              <a:t>       24.03.2015</a:t>
            </a:r>
            <a:endParaRPr lang="tr-TR" sz="2400" smtClean="0">
              <a:solidFill>
                <a:srgbClr val="002554"/>
              </a:solidFill>
              <a:latin typeface="Arial" charset="0"/>
            </a:endParaRPr>
          </a:p>
          <a:p>
            <a:pPr marL="26988" eaLnBrk="1" hangingPunct="1">
              <a:lnSpc>
                <a:spcPct val="80000"/>
              </a:lnSpc>
            </a:pPr>
            <a:r>
              <a:rPr lang="tr-TR" sz="1400" smtClean="0">
                <a:solidFill>
                  <a:srgbClr val="002554"/>
                </a:solidFill>
                <a:latin typeface="Arial" charset="0"/>
              </a:rPr>
              <a:t>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>
              <a:effectLst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5003800" y="1447800"/>
            <a:ext cx="3930650" cy="4800600"/>
          </a:xfrm>
        </p:spPr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260350"/>
            <a:ext cx="38163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shagre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981075"/>
            <a:ext cx="34988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3716338"/>
            <a:ext cx="3671888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Café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au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late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spots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Café au late lekeleri, yenidoğanlarda %2.5, yetişkinlerde %10-15 civarında görülen hiperpigmente lezyonlardır.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Bebeklerde bu lekelerin varlığı nörofibramatozis için endişe oluşturur.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Belirlenmiş kriterlerle birlikte nörofibramatozis varlığı ortaya konulabilir.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Nörofibramatozis tip1 için ,6 veya daha fazla 0.5 cm den büyük (yetişkinlerde 1.5cm den büyük) café au late lekesi ve bir diğer hastalık özelliği varlığında tanı konulabilir.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tr-T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Café au late spots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4579" name="Picture 4" descr="NF1_spot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484313"/>
            <a:ext cx="6624638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Hansen’s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Hastalığı-Lepra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Hansen’ s hastalığı Mycobacterium Leprae nın  neden olduğu,</a:t>
            </a:r>
          </a:p>
          <a:p>
            <a:pPr eaLnBrk="1" hangingPunct="1"/>
            <a:endParaRPr lang="tr-T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Endemik bölgelere ziyareti olan,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His kusuru ya da yokluğu ile birlikte hipopigmente makülü olan kişilerde akla getirilmesi gereken bçr ön tanıdır.</a:t>
            </a: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Biyopsi, granülomatöz hastalığı gösterir.</a:t>
            </a:r>
          </a:p>
        </p:txBody>
      </p:sp>
      <p:pic>
        <p:nvPicPr>
          <p:cNvPr id="25603" name="Picture 5" descr="ANd9GcS2RpgdyySNzAAWrGzluECOzk4k6qpNqNslzm94YiPnfbcdfBQll8gV1w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115888"/>
            <a:ext cx="15113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Nevus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Anemicus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Farmakolojik nevüs diye de adlandırılan,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Nevüsün içindeki kan damarlarında dolaşan katekolaminlerin sebep olduğu vazokonstriksiyon ve soluklukla görülen hipersensitivite reaksiyonudur.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Bu asemptomatik lezyon için herhangi bir ölçeklendirme yoktur ve normal histolojik yapı gösterir.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Cam bir yüzeyle lezyona bası uygulandığında, etrafındaki normal dokudan ayırt edilmesi zor hale gelir.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Wood’s lambası ile muayenede belirlenemez ve tedaviye gerek yoktur. </a:t>
            </a:r>
          </a:p>
        </p:txBody>
      </p:sp>
      <p:pic>
        <p:nvPicPr>
          <p:cNvPr id="26627" name="Picture 5" descr="230px-Nevus_anemicu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260350"/>
            <a:ext cx="21907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Tinea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versicolor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Malassezia türlerinin neden olduğu cildin bir mantar hastalığıdır.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Bebeklerde genellikle rastlanmaz. Fakat adölesan ve genç yetişkinlerde sık görülür.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Lezyonlar tipik olarak, birden çok, sınırları belirgin asemptomatik maküllerdir. 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Çocuklarda genellikle yüzde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Yetişkinlerde  genellikle üst gövdede görülür.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Çoğu vakada, wood’s lambası ile muayenede turuncu flurosans görülür.</a:t>
            </a: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Potasyum hidroksit ile hazırlanmış preparat, fungal hifa ve sporları mikroskop altında gösterir (spaghetti and meatballs).</a:t>
            </a:r>
          </a:p>
        </p:txBody>
      </p:sp>
      <p:pic>
        <p:nvPicPr>
          <p:cNvPr id="27651" name="Picture 5" descr="tinea vericolor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188913"/>
            <a:ext cx="238125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50" y="0"/>
            <a:ext cx="749776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dirty="0" err="1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Hipopigmente</a:t>
            </a:r>
            <a:r>
              <a:rPr lang="tr-TR" sz="40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4000" dirty="0" err="1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Makülde</a:t>
            </a:r>
            <a:r>
              <a:rPr lang="tr-TR" sz="40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Ayırıcı Tanı</a:t>
            </a:r>
            <a:endParaRPr lang="tr-TR" sz="4000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623" name="Group 23"/>
          <p:cNvGraphicFramePr>
            <a:graphicFrameLocks noGrp="1"/>
          </p:cNvGraphicFramePr>
          <p:nvPr>
            <p:ph idx="1"/>
          </p:nvPr>
        </p:nvGraphicFramePr>
        <p:xfrm>
          <a:off x="1357313" y="1071563"/>
          <a:ext cx="7499350" cy="5695952"/>
        </p:xfrm>
        <a:graphic>
          <a:graphicData uri="http://schemas.openxmlformats.org/drawingml/2006/table">
            <a:tbl>
              <a:tblPr/>
              <a:tblGrid>
                <a:gridCol w="3749675"/>
                <a:gridCol w="3749675"/>
              </a:tblGrid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</a:rPr>
                        <a:t>HASTALIK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</a:rPr>
                        <a:t>KARAKTERİSTİK ÖZEELLİK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HANSEN’S  HASTALIĞI-LEPRAE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MYCOBACTERİEL HASTALIK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HİS KUSURU İLE OLAN HİPOPİGMENTE MAKÜL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NEVUS ANEMİCUS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TEK,ASEMPTOMATİK MAKÜL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BASI İLE ÇEVRESİNDEKİ NORMAL ALANDAN AYRIMI ZOR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TİNEA VERSİCOLOR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FUNGAL ETYOLOJİLİ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İYİ SINIRLI,BİRDEN ÇOK,ASEMPTOMATİK MAKÜLLER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GENELLİKLE ADÖLESANLARDA GÖRÜLÜR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TUBEROUS SCLEROSİS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TEK YA DA ÇOK,ASEMPTOMATİK, ASH-LEAF SPOTS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WOOD’S LAMBASI İLE MUAYENEDE KABARIK LEZYON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 </a:t>
            </a:r>
            <a:r>
              <a:rPr lang="tr-TR" dirty="0" err="1" smtClean="0"/>
              <a:t>Physician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90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9699" name="Picture 2" descr="C:\Users\win 7\Desktop\Yeni Klasör\11111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357813" y="5357813"/>
            <a:ext cx="3571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                   TEŞEKKÜRLER..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İçerik Yer Tutucusu"/>
          <p:cNvSpPr>
            <a:spLocks noGrp="1"/>
          </p:cNvSpPr>
          <p:nvPr>
            <p:ph idx="1"/>
          </p:nvPr>
        </p:nvSpPr>
        <p:spPr>
          <a:xfrm>
            <a:off x="1435100" y="571500"/>
            <a:ext cx="7499350" cy="5676900"/>
          </a:xfrm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  <a:cs typeface="Arial" charset="0"/>
              </a:rPr>
              <a:t>Sağlam çocuk muayenesi sırasında,</a:t>
            </a:r>
          </a:p>
          <a:p>
            <a:pPr eaLnBrk="1" hangingPunct="1"/>
            <a:endParaRPr lang="tr-TR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mtClean="0">
                <a:latin typeface="Arial" charset="0"/>
                <a:cs typeface="Arial" charset="0"/>
              </a:rPr>
              <a:t>2 aylık bir bebeğin annesi, bebeğin cildinde  yeni fark ettiği yama şeklinde lezyonu olduğunu belirtti.</a:t>
            </a:r>
          </a:p>
          <a:p>
            <a:pPr eaLnBrk="1" hangingPunct="1"/>
            <a:endParaRPr lang="tr-TR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mtClean="0">
                <a:latin typeface="Arial" charset="0"/>
                <a:cs typeface="Arial" charset="0"/>
              </a:rPr>
              <a:t>Fizik muayenede, üst göğüs bölgesinde tek,oval şekilli, hipopigmente bir lezyon saptandı.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İçerik Yer Tutucusu"/>
          <p:cNvSpPr>
            <a:spLocks noGrp="1"/>
          </p:cNvSpPr>
          <p:nvPr>
            <p:ph idx="1"/>
          </p:nvPr>
        </p:nvSpPr>
        <p:spPr>
          <a:xfrm>
            <a:off x="1435100" y="500063"/>
            <a:ext cx="7499350" cy="5748337"/>
          </a:xfrm>
        </p:spPr>
        <p:txBody>
          <a:bodyPr/>
          <a:lstStyle/>
          <a:p>
            <a:pPr eaLnBrk="1" hangingPunct="1"/>
            <a:r>
              <a:rPr lang="tr-TR" sz="2400" smtClean="0"/>
              <a:t>Lezyonda herhangi bir inflamasyon bulgusu yoktu.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Cam bir yüzeyle bastırıldığında lezyonda renk değişikliği yoktu.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Wood</a:t>
            </a:r>
            <a:r>
              <a:rPr lang="tr-TR" sz="2400" smtClean="0">
                <a:latin typeface="Arial" charset="0"/>
              </a:rPr>
              <a:t>’s</a:t>
            </a:r>
            <a:r>
              <a:rPr lang="tr-TR" sz="2400" smtClean="0"/>
              <a:t> lambası ile muayene edildiğinde makül </a:t>
            </a:r>
            <a:r>
              <a:rPr lang="tr-TR" sz="2400" smtClean="0">
                <a:latin typeface="Arial" charset="0"/>
              </a:rPr>
              <a:t>kabarık görünüyordu.</a:t>
            </a:r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Potasyum hidroksit ile hazırlanmış </a:t>
            </a:r>
            <a:r>
              <a:rPr lang="tr-TR" sz="2400" smtClean="0">
                <a:latin typeface="Arial" charset="0"/>
              </a:rPr>
              <a:t>preparatta bir</a:t>
            </a:r>
            <a:r>
              <a:rPr lang="tr-TR" sz="2400" smtClean="0"/>
              <a:t> bulgu yoktu.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Win7\Desktop\afp20070401p1053-u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60848"/>
            <a:ext cx="5021248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86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Tanı?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Hastanın hikayesi ve fizik muayenesine göre,  en olası tanı hangisi?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mtClean="0"/>
              <a:t>A- Caf</a:t>
            </a:r>
            <a:r>
              <a:rPr lang="tr-TR" sz="2800" smtClean="0">
                <a:latin typeface="Arial" charset="0"/>
              </a:rPr>
              <a:t>é</a:t>
            </a:r>
            <a:r>
              <a:rPr lang="tr-TR" smtClean="0"/>
              <a:t> au late lekesi</a:t>
            </a:r>
          </a:p>
          <a:p>
            <a:pPr eaLnBrk="1" hangingPunct="1"/>
            <a:r>
              <a:rPr lang="tr-TR" smtClean="0"/>
              <a:t>B- Hansen’s hastalığı(</a:t>
            </a:r>
            <a:r>
              <a:rPr lang="tr-TR" smtClean="0">
                <a:latin typeface="Arial" charset="0"/>
              </a:rPr>
              <a:t>leprae</a:t>
            </a:r>
            <a:r>
              <a:rPr lang="tr-TR" smtClean="0"/>
              <a:t>)</a:t>
            </a:r>
          </a:p>
          <a:p>
            <a:pPr eaLnBrk="1" hangingPunct="1"/>
            <a:r>
              <a:rPr lang="tr-TR" smtClean="0"/>
              <a:t>C- Nevus  Anemicus</a:t>
            </a:r>
          </a:p>
          <a:p>
            <a:pPr eaLnBrk="1" hangingPunct="1"/>
            <a:r>
              <a:rPr lang="tr-TR" smtClean="0"/>
              <a:t>D- Tinea Versicolor</a:t>
            </a:r>
          </a:p>
          <a:p>
            <a:pPr eaLnBrk="1" hangingPunct="1"/>
            <a:r>
              <a:rPr lang="tr-TR" smtClean="0"/>
              <a:t>E- Tuberoskleroz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Tuberoskleroz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Tuberoskleroz , otozomal dominant kalıtılan, birden çok sistemi tutan, klasik tiradı</a:t>
            </a:r>
            <a:r>
              <a:rPr lang="tr-TR" sz="2400" smtClean="0">
                <a:latin typeface="Arial" charset="0"/>
              </a:rPr>
              <a:t> </a:t>
            </a:r>
            <a:r>
              <a:rPr lang="tr-TR" sz="2400" smtClean="0"/>
              <a:t>- konjenital hipopigmente makül, nöbetler ve mental retardasyonla </a:t>
            </a:r>
            <a:r>
              <a:rPr lang="tr-TR" sz="2400" smtClean="0">
                <a:latin typeface="Arial" charset="0"/>
              </a:rPr>
              <a:t>bulgu veren </a:t>
            </a:r>
            <a:r>
              <a:rPr lang="tr-TR" sz="2400" smtClean="0"/>
              <a:t>bir hastalıktır.</a:t>
            </a:r>
          </a:p>
          <a:p>
            <a:pPr eaLnBrk="1" hangingPunct="1"/>
            <a:endParaRPr lang="tr-T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Esas olarak cilt  ve sinir sistemini içeren ve çeşitli organ tümörlerinin geliştiği anomalileri içeren bir hastalıktır.</a:t>
            </a:r>
          </a:p>
          <a:p>
            <a:pPr eaLnBrk="1" hangingPunct="1"/>
            <a:endParaRPr lang="tr-T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  <a:cs typeface="Arial" charset="0"/>
              </a:rPr>
              <a:t>Genetik danışmanlık aile öyküsü olan kişilere tavsiye edilir.Fakat,çoğu vaka ailesel değildir.</a:t>
            </a:r>
          </a:p>
          <a:p>
            <a:pPr eaLnBrk="1" hangingPunct="1"/>
            <a:endParaRPr lang="tr-TR" sz="2400" smtClean="0">
              <a:latin typeface="Arial" charset="0"/>
              <a:cs typeface="Arial" charset="0"/>
            </a:endParaRP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İçerik Yer Tutucusu"/>
          <p:cNvSpPr>
            <a:spLocks noGrp="1"/>
          </p:cNvSpPr>
          <p:nvPr>
            <p:ph idx="1"/>
          </p:nvPr>
        </p:nvSpPr>
        <p:spPr>
          <a:xfrm>
            <a:off x="1435100" y="357188"/>
            <a:ext cx="7499350" cy="5891212"/>
          </a:xfrm>
        </p:spPr>
        <p:txBody>
          <a:bodyPr/>
          <a:lstStyle/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Ash-leaf spots olarak da adlandırılan hipopigmente maküller, doğumda genellikle gövde ve alt extremitede bulunabilir.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Maküllerin %80 i bir yaş civarında belirmeye başlar.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Bu maküller hastalığın erken belirtisidir.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Doğumdan itibaren saçlı deride beyaz bir tutam saç hasta bireylerde görülebilir.</a:t>
            </a:r>
          </a:p>
          <a:p>
            <a:pPr eaLnBrk="1" hangingPunct="1"/>
            <a:endParaRPr 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smtClean="0">
                <a:latin typeface="Arial" charset="0"/>
                <a:cs typeface="Arial" charset="0"/>
              </a:rPr>
              <a:t>Wood’s lambası ile muayene hipopigmente lezyonların ayırıcı tanısı hakkında yardımcı olur. Melanin eksikliği ya da yokluğu olan alanlarda ışık absorbe edilmez ve normal deriden daha açık  görünür.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20482" name="Picture 4" descr="skin_and_your_health_s6_gold_ras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88913"/>
            <a:ext cx="46958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3500438"/>
            <a:ext cx="4103688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idx="1"/>
          </p:nvPr>
        </p:nvSpPr>
        <p:spPr>
          <a:xfrm>
            <a:off x="1435100" y="500063"/>
            <a:ext cx="7499350" cy="5748337"/>
          </a:xfrm>
        </p:spPr>
        <p:txBody>
          <a:bodyPr/>
          <a:lstStyle/>
          <a:p>
            <a:pPr eaLnBrk="1" hangingPunct="1"/>
            <a:r>
              <a:rPr lang="tr-TR" sz="2000" dirty="0" smtClean="0">
                <a:latin typeface="Arial" charset="0"/>
                <a:cs typeface="Arial" charset="0"/>
              </a:rPr>
              <a:t>Diğer cilt lezyonları; </a:t>
            </a:r>
            <a:r>
              <a:rPr lang="tr-TR" sz="2000" dirty="0" err="1" smtClean="0">
                <a:latin typeface="Arial" charset="0"/>
                <a:cs typeface="Arial" charset="0"/>
              </a:rPr>
              <a:t>papüller</a:t>
            </a:r>
            <a:r>
              <a:rPr lang="tr-TR" sz="2000" dirty="0" smtClean="0">
                <a:latin typeface="Arial" charset="0"/>
                <a:cs typeface="Arial" charset="0"/>
              </a:rPr>
              <a:t>, nodüller (genellikle yüzün ortasında), plaklar ve </a:t>
            </a:r>
            <a:r>
              <a:rPr lang="tr-TR" sz="2000" dirty="0" err="1" smtClean="0">
                <a:latin typeface="Arial" charset="0"/>
                <a:cs typeface="Arial" charset="0"/>
              </a:rPr>
              <a:t>periungual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papülller</a:t>
            </a:r>
            <a:r>
              <a:rPr lang="tr-TR" sz="2000" dirty="0" smtClean="0">
                <a:latin typeface="Arial" charset="0"/>
                <a:cs typeface="Arial" charset="0"/>
              </a:rPr>
              <a:t> veya nodüllerdir.</a:t>
            </a:r>
          </a:p>
          <a:p>
            <a:pPr eaLnBrk="1" hangingPunct="1"/>
            <a:r>
              <a:rPr lang="tr-TR" sz="2000" dirty="0" err="1" smtClean="0">
                <a:latin typeface="Arial" charset="0"/>
                <a:cs typeface="Arial" charset="0"/>
              </a:rPr>
              <a:t>Facial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angiofibromlar</a:t>
            </a:r>
            <a:r>
              <a:rPr lang="tr-TR" sz="2000" dirty="0" smtClean="0">
                <a:latin typeface="Arial" charset="0"/>
                <a:cs typeface="Arial" charset="0"/>
              </a:rPr>
              <a:t> (</a:t>
            </a:r>
            <a:r>
              <a:rPr lang="tr-TR" sz="2000" dirty="0" err="1" smtClean="0">
                <a:latin typeface="Arial" charset="0"/>
                <a:cs typeface="Arial" charset="0"/>
              </a:rPr>
              <a:t>örn</a:t>
            </a:r>
            <a:r>
              <a:rPr lang="tr-TR" sz="2000" dirty="0" smtClean="0">
                <a:latin typeface="Arial" charset="0"/>
                <a:cs typeface="Arial" charset="0"/>
              </a:rPr>
              <a:t>: adenoma </a:t>
            </a:r>
            <a:r>
              <a:rPr lang="tr-TR" sz="2000" dirty="0" err="1" smtClean="0">
                <a:latin typeface="Arial" charset="0"/>
                <a:cs typeface="Arial" charset="0"/>
              </a:rPr>
              <a:t>sebaceum</a:t>
            </a:r>
            <a:r>
              <a:rPr lang="tr-TR" sz="2000" dirty="0" smtClean="0">
                <a:latin typeface="Arial" charset="0"/>
                <a:cs typeface="Arial" charset="0"/>
              </a:rPr>
              <a:t>) </a:t>
            </a:r>
            <a:r>
              <a:rPr lang="tr-TR" sz="2000" dirty="0" err="1" smtClean="0">
                <a:latin typeface="Arial" charset="0"/>
                <a:cs typeface="Arial" charset="0"/>
              </a:rPr>
              <a:t>patognomonik</a:t>
            </a:r>
            <a:r>
              <a:rPr lang="tr-TR" sz="2000" dirty="0" smtClean="0">
                <a:latin typeface="Arial" charset="0"/>
                <a:cs typeface="Arial" charset="0"/>
              </a:rPr>
              <a:t> lezyonlardır fakat 3-4 yaşına kadar görülmezler.</a:t>
            </a:r>
          </a:p>
          <a:p>
            <a:pPr eaLnBrk="1" hangingPunct="1"/>
            <a:r>
              <a:rPr lang="tr-TR" sz="2000" dirty="0" err="1" smtClean="0">
                <a:latin typeface="Arial" charset="0"/>
                <a:cs typeface="Arial" charset="0"/>
              </a:rPr>
              <a:t>Shagreen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patch</a:t>
            </a:r>
            <a:r>
              <a:rPr lang="tr-TR" sz="2000" dirty="0" smtClean="0">
                <a:latin typeface="Arial" charset="0"/>
                <a:cs typeface="Arial" charset="0"/>
              </a:rPr>
              <a:t> denilen, sıklıkla sırtın alt kısmında bulunan </a:t>
            </a:r>
            <a:r>
              <a:rPr lang="tr-TR" sz="2000" dirty="0" err="1" smtClean="0">
                <a:latin typeface="Arial" charset="0"/>
                <a:cs typeface="Arial" charset="0"/>
              </a:rPr>
              <a:t>etli,düzensiz</a:t>
            </a:r>
            <a:r>
              <a:rPr lang="tr-TR" sz="2000" dirty="0" smtClean="0">
                <a:latin typeface="Arial" charset="0"/>
                <a:cs typeface="Arial" charset="0"/>
              </a:rPr>
              <a:t> plaklar </a:t>
            </a:r>
            <a:r>
              <a:rPr lang="tr-TR" sz="2000" dirty="0" err="1" smtClean="0">
                <a:latin typeface="Arial" charset="0"/>
                <a:cs typeface="Arial" charset="0"/>
              </a:rPr>
              <a:t>tuberosklerozun</a:t>
            </a:r>
            <a:r>
              <a:rPr lang="tr-TR" sz="2000" dirty="0" smtClean="0">
                <a:latin typeface="Arial" charset="0"/>
                <a:cs typeface="Arial" charset="0"/>
              </a:rPr>
              <a:t> bir diğer </a:t>
            </a:r>
            <a:r>
              <a:rPr lang="tr-TR" sz="2000" dirty="0" err="1" smtClean="0">
                <a:latin typeface="Arial" charset="0"/>
                <a:cs typeface="Arial" charset="0"/>
              </a:rPr>
              <a:t>karakateristik</a:t>
            </a:r>
            <a:r>
              <a:rPr lang="tr-TR" sz="2000" dirty="0" smtClean="0">
                <a:latin typeface="Arial" charset="0"/>
                <a:cs typeface="Arial" charset="0"/>
              </a:rPr>
              <a:t> bulgusudur.</a:t>
            </a:r>
          </a:p>
          <a:p>
            <a:pPr eaLnBrk="1" hangingPunct="1"/>
            <a:r>
              <a:rPr lang="tr-TR" sz="2000" dirty="0" err="1" smtClean="0">
                <a:latin typeface="Arial" charset="0"/>
                <a:cs typeface="Arial" charset="0"/>
              </a:rPr>
              <a:t>Hipopigmente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maküller</a:t>
            </a:r>
            <a:r>
              <a:rPr lang="tr-TR" sz="2000" dirty="0" smtClean="0">
                <a:latin typeface="Arial" charset="0"/>
                <a:cs typeface="Arial" charset="0"/>
              </a:rPr>
              <a:t> toplumda sanılandan daha sık görülür. 1-3 </a:t>
            </a:r>
            <a:r>
              <a:rPr lang="tr-TR" sz="2000" dirty="0" err="1" smtClean="0">
                <a:latin typeface="Arial" charset="0"/>
                <a:cs typeface="Arial" charset="0"/>
              </a:rPr>
              <a:t>hipopigmente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makülü</a:t>
            </a:r>
            <a:r>
              <a:rPr lang="tr-TR" sz="2000" dirty="0" smtClean="0">
                <a:latin typeface="Arial" charset="0"/>
                <a:cs typeface="Arial" charset="0"/>
              </a:rPr>
              <a:t> olan kişilerde </a:t>
            </a:r>
            <a:r>
              <a:rPr lang="tr-TR" sz="2000" dirty="0" err="1" smtClean="0">
                <a:latin typeface="Arial" charset="0"/>
                <a:cs typeface="Arial" charset="0"/>
              </a:rPr>
              <a:t>tuberoskleroz</a:t>
            </a:r>
            <a:r>
              <a:rPr lang="tr-TR" sz="2000" dirty="0" smtClean="0">
                <a:latin typeface="Arial" charset="0"/>
                <a:cs typeface="Arial" charset="0"/>
              </a:rPr>
              <a:t> riski </a:t>
            </a:r>
            <a:r>
              <a:rPr lang="tr-TR" sz="2000" dirty="0" smtClean="0">
                <a:latin typeface="Arial" charset="0"/>
                <a:cs typeface="Arial" charset="0"/>
              </a:rPr>
              <a:t>yoktur.</a:t>
            </a:r>
            <a:endParaRPr lang="tr-TR" sz="2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sz="2000" dirty="0" err="1" smtClean="0">
                <a:latin typeface="Arial" charset="0"/>
                <a:cs typeface="Arial" charset="0"/>
              </a:rPr>
              <a:t>Tuberoskleroz</a:t>
            </a:r>
            <a:r>
              <a:rPr lang="tr-TR" sz="2000" dirty="0" smtClean="0">
                <a:latin typeface="Arial" charset="0"/>
                <a:cs typeface="Arial" charset="0"/>
              </a:rPr>
              <a:t> aile öyküsü olmayan, birkaç </a:t>
            </a:r>
            <a:r>
              <a:rPr lang="tr-TR" sz="2000" dirty="0" err="1" smtClean="0">
                <a:latin typeface="Arial" charset="0"/>
                <a:cs typeface="Arial" charset="0"/>
              </a:rPr>
              <a:t>hipopigmente</a:t>
            </a:r>
            <a:r>
              <a:rPr lang="tr-TR" sz="2000" dirty="0" smtClean="0">
                <a:latin typeface="Arial" charset="0"/>
                <a:cs typeface="Arial" charset="0"/>
              </a:rPr>
              <a:t> </a:t>
            </a:r>
            <a:r>
              <a:rPr lang="tr-TR" sz="2000" dirty="0" err="1" smtClean="0">
                <a:latin typeface="Arial" charset="0"/>
                <a:cs typeface="Arial" charset="0"/>
              </a:rPr>
              <a:t>makülü</a:t>
            </a:r>
            <a:r>
              <a:rPr lang="tr-TR" sz="2000" dirty="0" smtClean="0">
                <a:latin typeface="Arial" charset="0"/>
                <a:cs typeface="Arial" charset="0"/>
              </a:rPr>
              <a:t> olan sağlıklı kişilerde </a:t>
            </a:r>
            <a:r>
              <a:rPr lang="tr-TR" sz="2000" dirty="0" err="1" smtClean="0">
                <a:latin typeface="Arial" charset="0"/>
                <a:cs typeface="Arial" charset="0"/>
              </a:rPr>
              <a:t>maküller</a:t>
            </a:r>
            <a:r>
              <a:rPr lang="tr-TR" sz="2000" dirty="0" smtClean="0">
                <a:latin typeface="Arial" charset="0"/>
                <a:cs typeface="Arial" charset="0"/>
              </a:rPr>
              <a:t> için ileri araştırma gerekmez.</a:t>
            </a:r>
          </a:p>
          <a:p>
            <a:pPr eaLnBrk="1" hangingPunct="1"/>
            <a:r>
              <a:rPr lang="tr-TR" sz="2000" dirty="0" smtClean="0">
                <a:latin typeface="Arial" charset="0"/>
                <a:cs typeface="Arial" charset="0"/>
              </a:rPr>
              <a:t>Fakat </a:t>
            </a:r>
            <a:r>
              <a:rPr lang="tr-TR" sz="2000" dirty="0" err="1" smtClean="0">
                <a:latin typeface="Arial" charset="0"/>
                <a:cs typeface="Arial" charset="0"/>
              </a:rPr>
              <a:t>tuberoskleroz</a:t>
            </a:r>
            <a:r>
              <a:rPr lang="tr-TR" sz="2000" dirty="0" smtClean="0">
                <a:latin typeface="Arial" charset="0"/>
                <a:cs typeface="Arial" charset="0"/>
              </a:rPr>
              <a:t> aile öyküsü olan çocuklarda yeni </a:t>
            </a:r>
            <a:r>
              <a:rPr lang="tr-TR" sz="2000" dirty="0" err="1" smtClean="0">
                <a:latin typeface="Arial" charset="0"/>
                <a:cs typeface="Arial" charset="0"/>
              </a:rPr>
              <a:t>maküllerin</a:t>
            </a:r>
            <a:r>
              <a:rPr lang="tr-TR" sz="2000" dirty="0" smtClean="0">
                <a:latin typeface="Arial" charset="0"/>
                <a:cs typeface="Arial" charset="0"/>
              </a:rPr>
              <a:t> gelişimi ya da diğer hastalık belirtileri yakından takip edilmelidir.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662</Words>
  <Application>Microsoft Office PowerPoint</Application>
  <PresentationFormat>Ekran Gösterisi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Gündönümü</vt:lpstr>
      <vt:lpstr>VAKA SUNUMU</vt:lpstr>
      <vt:lpstr>PowerPoint Sunusu</vt:lpstr>
      <vt:lpstr>PowerPoint Sunusu</vt:lpstr>
      <vt:lpstr>PowerPoint Sunusu</vt:lpstr>
      <vt:lpstr>Tanı?</vt:lpstr>
      <vt:lpstr>Tuberoskleroz</vt:lpstr>
      <vt:lpstr>PowerPoint Sunusu</vt:lpstr>
      <vt:lpstr>PowerPoint Sunusu</vt:lpstr>
      <vt:lpstr>PowerPoint Sunusu</vt:lpstr>
      <vt:lpstr>PowerPoint Sunusu</vt:lpstr>
      <vt:lpstr>Café au late spots</vt:lpstr>
      <vt:lpstr>Café au late spots</vt:lpstr>
      <vt:lpstr>Hansen’s Hastalığı-Lepra</vt:lpstr>
      <vt:lpstr>Nevus Anemicus</vt:lpstr>
      <vt:lpstr>Tinea versicolor</vt:lpstr>
      <vt:lpstr>Hipopigmente Makülde Ayırıcı Tanı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win 7</dc:creator>
  <cp:lastModifiedBy>Win7</cp:lastModifiedBy>
  <cp:revision>48</cp:revision>
  <dcterms:created xsi:type="dcterms:W3CDTF">2015-03-23T02:16:00Z</dcterms:created>
  <dcterms:modified xsi:type="dcterms:W3CDTF">2015-03-31T12:09:18Z</dcterms:modified>
</cp:coreProperties>
</file>