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4" r:id="rId3"/>
    <p:sldId id="317" r:id="rId4"/>
    <p:sldId id="315" r:id="rId5"/>
    <p:sldId id="257" r:id="rId6"/>
    <p:sldId id="258" r:id="rId7"/>
    <p:sldId id="259" r:id="rId8"/>
    <p:sldId id="260" r:id="rId9"/>
    <p:sldId id="261" r:id="rId10"/>
    <p:sldId id="325" r:id="rId11"/>
    <p:sldId id="262" r:id="rId12"/>
    <p:sldId id="263" r:id="rId13"/>
    <p:sldId id="324" r:id="rId14"/>
    <p:sldId id="264" r:id="rId15"/>
    <p:sldId id="265" r:id="rId16"/>
    <p:sldId id="326" r:id="rId17"/>
    <p:sldId id="266" r:id="rId18"/>
    <p:sldId id="267" r:id="rId19"/>
    <p:sldId id="268" r:id="rId20"/>
    <p:sldId id="269" r:id="rId21"/>
    <p:sldId id="327" r:id="rId22"/>
    <p:sldId id="270" r:id="rId23"/>
    <p:sldId id="271" r:id="rId24"/>
    <p:sldId id="318" r:id="rId25"/>
    <p:sldId id="272" r:id="rId26"/>
    <p:sldId id="319" r:id="rId27"/>
    <p:sldId id="273" r:id="rId28"/>
    <p:sldId id="320" r:id="rId29"/>
    <p:sldId id="274" r:id="rId30"/>
    <p:sldId id="321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288" r:id="rId45"/>
    <p:sldId id="289" r:id="rId46"/>
    <p:sldId id="290" r:id="rId47"/>
    <p:sldId id="291" r:id="rId48"/>
    <p:sldId id="292" r:id="rId49"/>
    <p:sldId id="293" r:id="rId50"/>
    <p:sldId id="294" r:id="rId51"/>
    <p:sldId id="295" r:id="rId52"/>
    <p:sldId id="335" r:id="rId53"/>
    <p:sldId id="296" r:id="rId54"/>
    <p:sldId id="297" r:id="rId55"/>
    <p:sldId id="298" r:id="rId56"/>
    <p:sldId id="299" r:id="rId57"/>
    <p:sldId id="300" r:id="rId58"/>
    <p:sldId id="301" r:id="rId59"/>
    <p:sldId id="302" r:id="rId60"/>
    <p:sldId id="303" r:id="rId61"/>
    <p:sldId id="304" r:id="rId62"/>
    <p:sldId id="305" r:id="rId63"/>
    <p:sldId id="306" r:id="rId64"/>
    <p:sldId id="307" r:id="rId65"/>
    <p:sldId id="308" r:id="rId66"/>
    <p:sldId id="309" r:id="rId67"/>
    <p:sldId id="328" r:id="rId68"/>
    <p:sldId id="329" r:id="rId69"/>
    <p:sldId id="330" r:id="rId70"/>
    <p:sldId id="332" r:id="rId71"/>
    <p:sldId id="333" r:id="rId72"/>
    <p:sldId id="310" r:id="rId73"/>
    <p:sldId id="334" r:id="rId74"/>
    <p:sldId id="311" r:id="rId75"/>
    <p:sldId id="323" r:id="rId76"/>
    <p:sldId id="331" r:id="rId7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Dikdörtgen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Metin Yer Tutucus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Dikdörtgen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01.04.2019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72224" y="1700808"/>
            <a:ext cx="6981056" cy="1828800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SAĞLIĞINA YAKLAŞIM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11760" y="6254552"/>
            <a:ext cx="5517976" cy="603448"/>
          </a:xfrm>
        </p:spPr>
        <p:txBody>
          <a:bodyPr>
            <a:normAutofit fontScale="40000" lnSpcReduction="20000"/>
          </a:bodyPr>
          <a:lstStyle/>
          <a:p>
            <a:r>
              <a:rPr lang="tr-TR" sz="4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ARŞ</a:t>
            </a:r>
            <a:r>
              <a:rPr lang="tr-TR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GÖR. DR. CUMA ALİ ZOBA</a:t>
            </a:r>
          </a:p>
          <a:p>
            <a:r>
              <a:rPr lang="tr-TR" sz="4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KTÜ Aile Hekimliği Anabilim Dalı</a:t>
            </a:r>
          </a:p>
          <a:p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7544" y="6157865"/>
            <a:ext cx="1409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/>
              <a:t>02.04.2019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3242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Fiziksel Büyüme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Ergenlerin fiziksel büyümesi, bedenin uç kısımlarından gövdeye doğrudur.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Büyüme atağı sürecinde vücutta, cinsiyete özgü şekil ve oranlar gelişir.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Büyümesi ilk hızlanan vücut kısmı bacaklardır.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Gövde uzamasındaki hızlanma bacaklardan bir yıl sonradır. </a:t>
            </a: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Sağlık Bakanlığı, 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VE ERGEN SAĞLIĞI MODÜLLERİ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2008.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23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Kızlarda cinsel gelişim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Kızlarda cinsel gelişmenin ilk belirtisi memelerin büyümesidir(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telarş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Abacı, G. Çatlı,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Aydın, “Çocuk Sağlığı ve Hastalıklarında Tanı ve Tedavi Kılavuzları- Türkiye Milli Pediatri Derneği Çocuk Endokrinolojisi ve Diyabet Derneği Ortak Kılavuzu,”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4, 2014.</a:t>
            </a:r>
          </a:p>
        </p:txBody>
      </p:sp>
      <p:pic>
        <p:nvPicPr>
          <p:cNvPr id="4" name="Resim 3"/>
          <p:cNvPicPr/>
          <p:nvPr/>
        </p:nvPicPr>
        <p:blipFill rotWithShape="1">
          <a:blip r:embed="rId2"/>
          <a:srcRect l="-214" t="9795" r="214" b="-130"/>
          <a:stretch/>
        </p:blipFill>
        <p:spPr>
          <a:xfrm>
            <a:off x="395536" y="2420888"/>
            <a:ext cx="828092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Kızlarda cinsel gelişim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/>
          </a:bodyPr>
          <a:lstStyle/>
          <a:p>
            <a:pPr lvl="0"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süre sonra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kıllanma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pubarş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olur.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Aksiller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kıllanma ise genellikle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pubarştan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yıl sonra başlar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Memelerin gelişmesi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telarş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ortalama 11 yaşlarında başlarken, ilk adet kanaması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menarş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bundan yaklaşık iki yıl sonradır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Abacı, G. Çatlı,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Aydın, “Çocuk Sağlığı ve Hastalıklarında Tanı ve Tedavi Kılavuzları- Türkiye Milli Pediatri Derneği Çocuk Endokrinolojisi ve Diyabet Derneği Ortak Kılavuzu,”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4, 2014.</a:t>
            </a: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Kızlarda cinsel gelişim</a:t>
            </a:r>
            <a:endParaRPr lang="tr-TR" dirty="0"/>
          </a:p>
        </p:txBody>
      </p:sp>
      <p:pic>
        <p:nvPicPr>
          <p:cNvPr id="4" name="İçerik Yer Tutucusu 3"/>
          <p:cNvPicPr>
            <a:picLocks noGrp="1"/>
          </p:cNvPicPr>
          <p:nvPr>
            <p:ph sz="quarter" idx="1"/>
          </p:nvPr>
        </p:nvPicPr>
        <p:blipFill rotWithShape="1">
          <a:blip r:embed="rId2"/>
          <a:srcRect t="25729"/>
          <a:stretch/>
        </p:blipFill>
        <p:spPr>
          <a:xfrm>
            <a:off x="731273" y="1988840"/>
            <a:ext cx="7657152" cy="3240359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467545" y="5661248"/>
            <a:ext cx="82089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Abacı, G. Çatlı,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Aydın, “Çocuk Sağlığı ve Hastalıklarında Tanı ve Tedavi Kılavuzları- Türkiye Milli Pediatri Derneği Çocuk Endokrinolojisi ve Diyabet Derneği Ortak Kılavuzu,”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4, 2014.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256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Erkeklerde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cinsel gelişim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971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Erkeklerde testislerin büyümesi ile birlikte dış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genitalyada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değişiklikler gözlenmeye başlar. 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Abacı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Çatlı,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Aydın, “Çocuk Sağlığı ve Hastalıklarında Tanı ve Tedavi Kılavuzları- Türkiye Milli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Pediatri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Derneği Çocuk Endokrinolojisi ve Diyabet Derneği Ortak Kılavuzu,”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4, 2014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4" name="Resim 3"/>
          <p:cNvPicPr/>
          <p:nvPr/>
        </p:nvPicPr>
        <p:blipFill rotWithShape="1">
          <a:blip r:embed="rId2"/>
          <a:srcRect t="8272"/>
          <a:stretch/>
        </p:blipFill>
        <p:spPr>
          <a:xfrm>
            <a:off x="454581" y="2492896"/>
            <a:ext cx="7933843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Erkeklerde cinsel gelişim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aksiller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kıllanma gözlenir.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Aksiller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kıllanmanın belirmesi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pubertenin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ortasına rastlar ve bunu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androjene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duyarlı bölgelerde (yüz, göğüs, sırt, karın ve uylukların üst bölümü) kılların çıkması takip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eder.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Gouws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Kruger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Kruger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“2 –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Development of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63,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15–43, 1994.</a:t>
            </a: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Erkeklerde cinsel gelişim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Gouws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Kruger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Kruger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“2 –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Development of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63,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15–43, 1994.</a:t>
            </a:r>
          </a:p>
          <a:p>
            <a:endParaRPr lang="tr-TR" dirty="0"/>
          </a:p>
        </p:txBody>
      </p:sp>
      <p:pic>
        <p:nvPicPr>
          <p:cNvPr id="4" name="Resim 3"/>
          <p:cNvPicPr/>
          <p:nvPr/>
        </p:nvPicPr>
        <p:blipFill rotWithShape="1">
          <a:blip r:embed="rId2"/>
          <a:srcRect t="9453"/>
          <a:stretch/>
        </p:blipFill>
        <p:spPr>
          <a:xfrm>
            <a:off x="395536" y="1628800"/>
            <a:ext cx="8208912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80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Psikososyal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gelişim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döneminde cinsel gelişimle birlikte yeni ruhsal tepkiler ve davranışlar belirmeye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Biyolojik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sosyal, duygusal ve entelektüel büyüme birbirinden farklı hızlarla oluşmaktadır.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hızlı beden gelişmelerine karşı değişik tepkiler gösterirler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Özcebe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“Birinci basamakta adolesan sorunlarına yaklaşım,”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10,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372–377, 2002.</a:t>
            </a: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Psikososyal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gelişim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853136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Özcebe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“Birinci basamakta adolesan sorunlarına yaklaşım,” </a:t>
            </a:r>
            <a:r>
              <a:rPr lang="tr-TR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Sted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11,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10,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372–377, 2002.</a:t>
            </a:r>
          </a:p>
          <a:p>
            <a:endParaRPr lang="tr-TR" dirty="0"/>
          </a:p>
        </p:txBody>
      </p:sp>
      <p:pic>
        <p:nvPicPr>
          <p:cNvPr id="5" name="Resim 4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1628800"/>
            <a:ext cx="8352928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Büyüme ve Gelişmenin İzlenmesi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dönemine giriş, belirli evrelere ulaşma, büyüme ve cinsel gelişmenin tamamlanma yaşları, gerek kızlar ve erkekler, gerekse aynı cinsiyetteki bireyler arasında değişkenlik göstermektedir.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Biyolojik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gelişmeyi belirlemede en güvenilir yöntem kemik yaşı tayinleridir.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Sağlık Bakanlığı, 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VE ERGEN SAĞLIĞI MODÜLLERİ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2008.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Sunum Planı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/>
          </a:bodyPr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Ergenliğin tanımı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Ergenlik dönemi gelişimler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 ve öykü alma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özgü fizik muayene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koruyucu hizmetler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rehberi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Adolesanın periyodik sağlık muayenesi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Özet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77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Büyüme ve Gelişmenin İzlenmesi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Vücut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ağırlığı ve boy uzunluğu ölçümlerinin değerlendirilmesinde, standart ölçüm tabloları kullanılmalıdır.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Ergenlerde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cinsel gelişim ve büyüme atağı başladıktan sonra yılda en az bir kez yapılacak kontrollerde boy uzunluğunun, vücut ağırlığı artışının ve cinsel gelişiminin değerlendirilmesi uygundur.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Sağlık Bakanlığı, 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VE ERGEN SAĞLIĞI MODÜLLERİ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2008.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Büyüme ve Gelişmenin İzlenmesi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kızlarda fiziksel büyüme ve cinsel gelişmenin değerlendirilmesi sırasında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psikososyal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yapının değerlendirilmesi de yapılmalıdır.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Ergenlik döneminde sağlığın korunması ve geliştirilmesi için sağlıklı ergenin takibi son derece önemlidir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T.C. Sağlık Bakanlığı, 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VE ERGEN SAĞLIĞI MODÜLLERİ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2008.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909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52928" cy="9906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Görüşme ve Öykü Alma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Adolesanlara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duyarlı, esnek ve gelişmesine yönelik bir biçimde ilgi göstermek hekimin ilgi, zaman ve deneyimi ile bağlantılıdır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sevmeli ve onun yanında kendini rahat hissetmelidir.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görüşmenin temel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özellikleri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6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)İlk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ailesi ile odaya davet edilir. Hekim kendini tanıtmalı,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adını öğrenmeli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sırasında ismi ile hitap edilmelidir.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 sorulmalıdır.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görüşmenin temel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/>
          <a:lstStyle/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Adolesan ile baş başa görüşmek için aileye dışarda beklemesi rica edilir.</a:t>
            </a: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başta aile ile birlikte olmak aile dinamiklerini anlamamıza yardımcı olacaktır.</a:t>
            </a: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sonra Adolesan ile tek kalmak hasta hekim uyumunu kolaylaştırır ve güven duygusu sağlar. </a:t>
            </a: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 sonuna doğru Adolesan ailesinden bilgiler alınacağından haberdar edilerek aile görüşme odasına tekrar alınır.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759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görüşmenin temel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/>
          <a:lstStyle/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 alanı ve düzeni: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Adolesan diğer yaş gruplarından ayrı bir bekleme salonunda beklemelidir.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Bekleme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salonunda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puberte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cinsel yolla bulaşan hastalıklar,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kontrasepsiyon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hakkında kitap ve broşür bulundurmak sağlık eğitimi için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önemlidir. </a:t>
            </a: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görüşmenin temel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25144"/>
          </a:xfrm>
        </p:spPr>
        <p:txBody>
          <a:bodyPr/>
          <a:lstStyle/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sırasında adolesan kapıdan uzak ve sırtı kapıya dönük olmalıdır.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 ise masanın arkasında değil yanında oturmalıdır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 en az bir saat sürmeli, görüşme sırasında telefon veya ziyaret kabul edilmemeli ve mümkün olduğunca az not alınmalıdır.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210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görüşmenin temel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Doktor hasta uyumunu sağlamak: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kendimizi tanıtmalı ve hastanın elini sıkmalıyız.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az özel(mahrem) konulardan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başlanmalıdır. Adolesan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ciddi bir şekilde dinlenmelidir.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gergin ve ya şüpheci ise öncelikli olarak sağlık problemlerinden konuşulmalıdır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görüşmenin temel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marL="0" indent="0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Gizlilik ilkesi: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Görüşmenin gizli kalacağı belirtilmelidir. Görüşme başında adolesan ve ailesine gizlilik sınırlarını aktarılmalıdır.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765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görüşmenin temel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/>
          <a:lstStyle/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Aile rolünü üstlenmemek: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anne ve babası dışında bir yetişkin gibi yaklaşılmalıdır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Adolesan rolü üstlenmemek: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Adolesanın olgun ve duyarlı bir dinleyiciye ihtiyacı vardır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Adölesan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adölesan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görüşme hakkında bilgi vermek.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66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görüşmenin temel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/>
          <a:lstStyle/>
          <a:p>
            <a:pPr marL="0" indent="0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Mücadeleye girişmemek: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Adolesan istemediği bir şeyi yapmaya zorlanmamalıdır.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Destekleyici davranmak: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Adolesanın pozitif özellikleri desteklenmelidir.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736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görüşmenin temel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Dinlemenin önemi: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 bir dinleyici olunmalıdır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 Sorumluluk duygusu aşılamak: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sağlığından sorumlu olduğu anlatılmalıdır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İlgili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olduğunuzu hissettirmek: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Gencin kendisiyle ve problemleriyle ilgilenildiğini hissetmesi çok önemlidir.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görüşmenin temel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Aileyi dâhil etmek: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görüşleri ve katkıları çok önemlidir. Aileyi yok saymak problemlerin uzamasına neden olabilir. Aileleri neden konuya dâhil etmeliyiz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Adolesanın geçmişi ve şu anki endişeleri hakkında bilgi almak, </a:t>
            </a: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 yapısı ve iç ilişkileri anlamak, </a:t>
            </a: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suçluluk duygusunu azaltmak ve reddedilmiş hissetmelerini önlemek,</a:t>
            </a:r>
          </a:p>
          <a:p>
            <a:pPr lvl="1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 içindeki değişimlerden haberdar olmak, için dâhil etmeliyiz.</a:t>
            </a: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görüşmenin temel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b="1" dirty="0" smtClean="0"/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Vücut diline duyarlı olmak: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Adolesanın vücut diline dikkat ederek birçok bilgi elde edebiliriz.</a:t>
            </a: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Gizli gündem: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bazen gerçek sorunları yansıtmayabilirler. Bu durumda nazik fakat ısrarcı bir şekilde sorunları araştırmak gerekir.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görüşme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görüşmenin detayları: </a:t>
            </a:r>
            <a:endParaRPr lang="tr-TR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görüşürken ailesinin yanında söylediği şikâyetlere ek şikâyetleri olup olmadığı sorulmalıdır.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ergenlik dönemi bilgisi, kendi gelişimini nasıl değerlendirdiği ile ilgili sorular ile başlamalıdır.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gelişme için iyi bir beslenmenin önemi anlatılmalıdır.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Beden gelişimi için spor ve egzersizin önemi anlatılmalı ve hangi sporları yaptığı sorulmalıdır.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8531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aktivitenin ve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diyetin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adolesanların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bilişsel gelişimi üzerine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etkisini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değerlendirmek için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Tandon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arkadaşları tarafından  2016 yılında sistematik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derleme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yapılmıştır.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aktivite için on iki çalışma dahil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edilmiştir.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bir çalışma, fiziksel aktivitenin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biliş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öğrenmeyle ilgili olduğunu gösteren kanıtlar bildirmiştir.</a:t>
            </a:r>
          </a:p>
          <a:p>
            <a:pPr marL="0" indent="0" algn="just">
              <a:buNone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Diyet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8 çalışma dahil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edilmiştir.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Çalışmalar,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aralarında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 göstermesine rağmen, sağlıklı bir diyet düzeni tüm çalışmalarda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 bilişsel sonuçlarla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ilişkilendirilmiştir.</a:t>
            </a:r>
          </a:p>
          <a:p>
            <a:pPr marL="0" indent="0" algn="just">
              <a:buNone/>
            </a:pPr>
            <a:endParaRPr lang="tr-TR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Tandon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diet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children’s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cognitive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tr-TR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tr-TR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3,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379–390, 2016.</a:t>
            </a: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Kilo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alıp almadığı, kilo kaybı, diyet durumu, iştah durumu, bulantı,  kusma, ilaç kullanımı sorgulanmalıdır.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belirtiğim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sorularımızı az özelden özele doğru sormalıyız.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/>
          <a:lstStyle/>
          <a:p>
            <a:pPr marL="0" indent="0" algn="just">
              <a:buNone/>
            </a:pPr>
            <a:endParaRPr lang="tr-TR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 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Nerede yaşadığı, evde kaç kişi oldukları, ebeveyn ve varsa kardeşleri ile arasının nasıl olduğu, evde sorun olup olmadığı, yakın zamanda taşınma öyküsü sorgulanmalıdır.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Eğitim: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Hekim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okul nasıl gibi yüzeysel bir soru sormamalıdır. Okuyorsa okulu, sınıfı, başarı durumu, sevdiği ve sevmediği dersler, öğretmenleri ve arkadaşları ile arasının nasıl olduğu sorulmalıdır.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endParaRPr lang="tr-TR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Aktivite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Okul dışında neler yaptığı, kimlerle yaptığı, kitap okur mu?,  okursa hangi tür kitaplar, müzik dinler mi?, spor yapar mı?, 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izler mi?, bilgisayar oyunları oynar mı?, ve bunlara ne kadar süre harcar sorulmalıdır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kullanımı: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Doğrudan kendisinin madde kullanım durumu sorgulanmamalıdır. Çevresinde ve ya ailesinde madde kullanan var mı?, varsa hangi maddeler  ve ne sıklıkla kullandığı, sorgulanmalıdır. Bu soruları sorarken dikkatli olunmalıdır.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>
            <a:normAutofit lnSpcReduction="10000"/>
          </a:bodyPr>
          <a:lstStyle/>
          <a:p>
            <a:endParaRPr lang="tr-TR" u="sng" dirty="0" smtClean="0"/>
          </a:p>
          <a:p>
            <a:pPr marL="0" indent="0" algn="just">
              <a:buNone/>
            </a:pP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Cinsellik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Öncelikle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cinsellik ile ilgili bazı sorular soracağımızı istediği zaman kendisinin de soru sorabileceği belirtilmelidir.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Cinsel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misin?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diye bir sorulmamalıdır(aktiflik kelimesi anlaşılmayabilir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ya erkek arkadaşının olup olmadığı, cinsel ilişki durumu, ne tip cinsel ilişki deneyimi olduğu, cinsel partner sayısı, korunma yöntemleri kullanıp kullanmadığı, daha önce cinsel yolla bulaşan hastalık öyküsü sorulmalıdır. </a:t>
            </a: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Hedefler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dönemi yaşa göre gruplandırabilmek,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dönemde ortaya çıkan gelişimleri sayabilmek,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görüşmenin temel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özelliklerinden en az 5 tanesini sayabilmek,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görüşmede yapılmaması gerekenleri sayabilmek,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koruyucu hizmetler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rehberi tavsiyelerinden en az 5 tanesini sayabilmek,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Adolesanın periyodik sağlık muayenesi kapsamında danışmanlık verilmesi gereken konuları sayabilmek,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Adolesanın periyodik sağlık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muayenesi kapsamındaki taramaları sayabilmek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6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çalışma, sağlık çalışanlarının hizmet almak için başvuran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jinekolojik, üreme sağlığı ve riskli davranışlar yönünden yeterince sorgulamadıklarını ortaya çıkarmıştır.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adolesanın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ziyaretinde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aşıları, cinsel partnerinin/eşinin olup olmadığı, şiddet deneyimi, cinsel taciz, tecavüz öyküsü, cinsel yönelim durumu, yeme bozuklukları,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obezite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ilaç/madde kullanımı ve depresyon varlığı yönünden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değerlendirilmesini önermektedir.</a:t>
            </a:r>
          </a:p>
          <a:p>
            <a:pPr marL="0" indent="0" algn="just">
              <a:buNone/>
            </a:pPr>
            <a:endParaRPr lang="tr-TR" sz="1400" dirty="0" smtClean="0"/>
          </a:p>
          <a:p>
            <a:pPr marL="0" indent="0" algn="just">
              <a:buNone/>
            </a:pPr>
            <a:r>
              <a:rPr lang="tr-TR" sz="1400" dirty="0" smtClean="0"/>
              <a:t>D</a:t>
            </a:r>
            <a:r>
              <a:rPr lang="tr-TR" sz="1400" dirty="0"/>
              <a:t>. Bilgiç Çelik, G. Dağlar, </a:t>
            </a:r>
            <a:r>
              <a:rPr lang="tr-TR" sz="1400" dirty="0" err="1"/>
              <a:t>and</a:t>
            </a:r>
            <a:r>
              <a:rPr lang="tr-TR" sz="1400" dirty="0"/>
              <a:t> G. Demirel, “</a:t>
            </a:r>
            <a:r>
              <a:rPr lang="tr-TR" sz="1400" dirty="0" err="1"/>
              <a:t>Gynecological</a:t>
            </a:r>
            <a:r>
              <a:rPr lang="tr-TR" sz="1400" dirty="0"/>
              <a:t> </a:t>
            </a:r>
            <a:r>
              <a:rPr lang="tr-TR" sz="1400" dirty="0" err="1"/>
              <a:t>problems</a:t>
            </a:r>
            <a:r>
              <a:rPr lang="tr-TR" sz="1400" dirty="0"/>
              <a:t> of </a:t>
            </a:r>
            <a:r>
              <a:rPr lang="tr-TR" sz="1400" dirty="0" err="1"/>
              <a:t>adolescents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their</a:t>
            </a:r>
            <a:r>
              <a:rPr lang="tr-TR" sz="1400" dirty="0"/>
              <a:t> </a:t>
            </a:r>
            <a:r>
              <a:rPr lang="tr-TR" sz="1400" dirty="0" err="1"/>
              <a:t>effects</a:t>
            </a:r>
            <a:r>
              <a:rPr lang="tr-TR" sz="1400" dirty="0"/>
              <a:t> on </a:t>
            </a:r>
            <a:r>
              <a:rPr lang="tr-TR" sz="1400" dirty="0" err="1"/>
              <a:t>reproductive</a:t>
            </a:r>
            <a:r>
              <a:rPr lang="tr-TR" sz="1400" dirty="0"/>
              <a:t> </a:t>
            </a:r>
            <a:r>
              <a:rPr lang="tr-TR" sz="1400" dirty="0" err="1"/>
              <a:t>health</a:t>
            </a:r>
            <a:r>
              <a:rPr lang="tr-TR" sz="1400" dirty="0"/>
              <a:t>,” </a:t>
            </a:r>
            <a:r>
              <a:rPr lang="tr-TR" sz="1400" i="1" dirty="0" err="1"/>
              <a:t>SiSli</a:t>
            </a:r>
            <a:r>
              <a:rPr lang="tr-TR" sz="1400" i="1" dirty="0"/>
              <a:t> </a:t>
            </a:r>
            <a:r>
              <a:rPr lang="tr-TR" sz="1400" i="1" dirty="0" err="1"/>
              <a:t>Etfal</a:t>
            </a:r>
            <a:r>
              <a:rPr lang="tr-TR" sz="1400" i="1" dirty="0"/>
              <a:t> Hastan. Tip Bul. / </a:t>
            </a:r>
            <a:r>
              <a:rPr lang="tr-TR" sz="1400" i="1" dirty="0" err="1"/>
              <a:t>Med</a:t>
            </a:r>
            <a:r>
              <a:rPr lang="tr-TR" sz="1400" i="1" dirty="0"/>
              <a:t>. </a:t>
            </a:r>
            <a:r>
              <a:rPr lang="tr-TR" sz="1400" i="1" dirty="0" err="1"/>
              <a:t>Bull</a:t>
            </a:r>
            <a:r>
              <a:rPr lang="tr-TR" sz="1400" i="1" dirty="0"/>
              <a:t>. Sisli </a:t>
            </a:r>
            <a:r>
              <a:rPr lang="tr-TR" sz="1400" i="1" dirty="0" err="1"/>
              <a:t>Hosp</a:t>
            </a:r>
            <a:r>
              <a:rPr lang="tr-TR" sz="1400" i="1" dirty="0"/>
              <a:t>.</a:t>
            </a:r>
            <a:r>
              <a:rPr lang="tr-TR" sz="1400" dirty="0"/>
              <a:t>, </a:t>
            </a:r>
            <a:r>
              <a:rPr lang="tr-TR" sz="1400" dirty="0" err="1"/>
              <a:t>no</a:t>
            </a:r>
            <a:r>
              <a:rPr lang="tr-TR" sz="1400" dirty="0"/>
              <a:t>. 4, </a:t>
            </a:r>
            <a:r>
              <a:rPr lang="tr-TR" sz="1400" dirty="0" err="1"/>
              <a:t>pp</a:t>
            </a:r>
            <a:r>
              <a:rPr lang="tr-TR" sz="1400" dirty="0"/>
              <a:t>. 157–166, 2013.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/>
          <a:lstStyle/>
          <a:p>
            <a:pPr marL="0" indent="0">
              <a:buNone/>
            </a:pPr>
            <a:endParaRPr lang="tr-TR" u="sng" dirty="0" smtClean="0"/>
          </a:p>
          <a:p>
            <a:pPr marL="0" indent="0" algn="just">
              <a:buNone/>
            </a:pP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İntihar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konuda soruları direkt sormak daha doğrudur. Daha önce intihar girişimi olup olmadığı, şuanda intihar etme niyeti olup olmadığı sorgulanmalıdır.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Cinsel istismar: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konuda sorular çok hassastır. Öncelikle soruların neden sorulduğu hakkında bilgi verilmeli daha sonra sorular sorulmalıdır.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Görüşmede yapılmaması gerekenler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Bağlantısız sorular sorulmamalı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Nutuk çeker tarzda, öğüt vererek konuşulmamalı,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Adolesanın düşüncelere dalması engellenmeli, birliktelik içinde görüşme yapılmalı,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 tutulmamalı,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ile yalnız 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Görüşmede yapılmaması gerekenler:</a:t>
            </a:r>
          </a:p>
          <a:p>
            <a:pPr lvl="0" algn="just"/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İlgisiz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olunmamalı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lvl="0" indent="0" algn="just">
              <a:buNone/>
            </a:pP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Adelosanın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sözü kesilmemeli, 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Konuşmaya en özel konulardan başlanmamalı, 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Karmaşık tıbbı terimler kullanılmamalı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 algn="just"/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asla eleştirilmemeli, yapılan aktiviteler veya durum eleştirilmelidir.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Görüşmede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ebeveynlere öneriler:</a:t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5069160"/>
          </a:xfrm>
        </p:spPr>
        <p:txBody>
          <a:bodyPr/>
          <a:lstStyle/>
          <a:p>
            <a:pPr lvl="0"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Gencinizi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dinleyin ve onun düşüncelerini ciddiye alın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Esnek olun, güç mücadelesine girmekten kaçının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lv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Beraber zaman geçirin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Onun aktivitelerine ilgi gösterin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 güvendiğinizi hissettirin.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24936" cy="9906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döneme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izik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uayene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50691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Adolesanlar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ciddi yakınmaları olmadıkça sağlık kurumlarına başvurmamaktadır[1]. </a:t>
            </a:r>
          </a:p>
          <a:p>
            <a:pPr algn="just"/>
            <a:endParaRPr lang="tr-T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nedenle rehberler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adolesanın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periyodik olarak değerlendirilmesini önermektedir.  </a:t>
            </a:r>
          </a:p>
          <a:p>
            <a:pPr algn="just"/>
            <a:endParaRPr lang="tr-T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Adolesana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bir sistemik muayene yapılmalıdır. Boy, ağırlık, kan </a:t>
            </a:r>
            <a: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basıncı ölçümü, 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</a:t>
            </a:r>
            <a:r>
              <a:rPr lang="tr-T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gelişim, </a:t>
            </a:r>
            <a:r>
              <a:rPr lang="tr-TR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durumun değerlendirilmesi, sistemlerin ayrıntılı muayenesini içermelidir.</a:t>
            </a:r>
          </a:p>
          <a:p>
            <a:pPr algn="just"/>
            <a:endParaRPr lang="tr-T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Ülkemiz yasalarına göre 18 yaş altı adolesan velisinin eşliğinde muayene edilmelidir[2]. </a:t>
            </a:r>
            <a:endParaRPr lang="tr-T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600" dirty="0" smtClean="0"/>
          </a:p>
          <a:p>
            <a:pPr marL="0" indent="0">
              <a:buNone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 J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D.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Nordin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L. I.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Solberg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D.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Parker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visit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patterns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8,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6,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511–516, 2010.</a:t>
            </a:r>
          </a:p>
          <a:p>
            <a:pPr marL="0" indent="0">
              <a:buNone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2] D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Kanun, “Tababet ve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şuabati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sanatlarinin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tarzi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crasina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dai̇r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kanun,”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1, 2014.</a:t>
            </a:r>
          </a:p>
          <a:p>
            <a:pPr algn="just"/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529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döneme özel fizik muayene: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853136"/>
          </a:xfrm>
        </p:spPr>
        <p:txBody>
          <a:bodyPr>
            <a:normAutofit/>
          </a:bodyPr>
          <a:lstStyle/>
          <a:p>
            <a:pPr algn="just"/>
            <a:endParaRPr lang="tr-TR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Vital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bulgular: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 basıncı, nabız, vücut sıcaklığı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solunum sayısı değerlendirilmelidir.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oy, vücut ağırlığı,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vücut kitle indeksi değerlendirilmesi  yapılmalıdır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Cilt muayenesi: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kaygılandıracak bir problem olan akne ve siğiller özellikle aranmalıdır. Varsa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nevüsler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takibe alınmalı,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 araştırılmalıdır.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529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döneme özel fizik muayene: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853136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 boyun muayenesi: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Boyunda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lenfadenomegali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varlığı araştırılmalıdır.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Tiroid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yapılmalıdır(bezin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büyüklüğü, kıvamı, yüzeyi,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nodül varlığı,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hassasiyeti değerlendirilmeli). Nodül varlığında hasta ileri tetkik için sevk edilmelidir.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keskinliği taraması için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snellen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kartları kullanılmalıdır.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Ağız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muayenesinde ağız ve diş hijyeni kontrol edilmeli, gerektiğinde diş hekimine yönlendirilmelidir.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529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döneme özel fizik muayene: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muayenesi,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olunum muayenesi, 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Abdomen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muayenesi yapılmalıdır.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Rektal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 rutin muayeneler içerisinde yoktur.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529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döneme özel fizik muayene: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Meme muayenesi: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Meme gelişimi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Tanner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evrelemesine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göre değerlendirilmelidir.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dönemde her iki meme aynı boyutta olmayabilir. Bu konuda adolesan ve ailesi rahatlatılmalıdır.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kendine meme muayenesi eğitimi farkındalık ve alışkanlık oluşturmak için verilmelidir.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Erkekler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jinekomasti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subareolar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yönünden değerlendirilmelidir.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Tanım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Ergenlik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Latincede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adolescere’den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gelmektedir. 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grow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yani büyüme anlamına gelen ergenlik, çocukluk dönemini bitiren ve yetişkinliğe geçişi sağlayan bir süreçtir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Ergenlik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dönemi gerek gelişimsel özellikleri ve döneme özgü sorunları, gerekse özgün tanı ve tedavi yaklaşımları açısından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taşımaktadır.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Z. E. T. Ergenlik </a:t>
            </a:r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 Kelimeler, “Ergen Sağlığı Yönetimi: Ulusların Gelecekleri İle İlgili Umutlarının Anahtarı Dr. Levent B. </a:t>
            </a:r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Kıdak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62–81.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76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529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döneme özel fizik muayene: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Genital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muayene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Rutin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muayenenin bir parçası değildir.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 sırasında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hekimin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yanında yardımcı sağlık personeli bulundurması uygun olacaktır.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Muayene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öncesi mutlaka adolesan bilgilendirilmeli ve onamı alınmalıdır.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döneme özel fizik muayene: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Jinekolojik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muayene, adolesan için iz bırakıcı olabilmektedir.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nedenle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jinekolojik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muayenesinde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klinik değerlendirme,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tanılama/tedaviye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aşamalarında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puberte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cinsellik açısından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duygusal problemler yaşayan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ortamı sunmak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kendini rahat hissetmesini sağlamak ve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güvene dayalı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iletişim başlatmak ve sürdürmek son derece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önemlidir.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Bilgiç Çelik, G. Dağlar,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G. Demirel, “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Gynecological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adolescents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reproductive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SiSli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Etfal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Hastan. Tip Bul. /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Bull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Sisli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157–166, 2013.</a:t>
            </a: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döneme özel fizik muayene: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Kadın Hastalıkları ve Doğum Derneği tarafından adolesan genç kızların jinekolog tarafından ilk muayenesinin 13-15 yaşları arasında yapılması gerektiği ve daha sonrasında da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muayene olsun ya da olmasın altı ay ya da yıllık muayenelerinin planlanabileceği belirtilmektedir. </a:t>
            </a:r>
          </a:p>
          <a:p>
            <a:pPr marL="0" indent="0" algn="just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1400" dirty="0" smtClean="0"/>
          </a:p>
          <a:p>
            <a:pPr marL="0" indent="0" algn="just">
              <a:buNone/>
            </a:pPr>
            <a:endParaRPr lang="tr-TR" sz="1400" dirty="0"/>
          </a:p>
          <a:p>
            <a:pPr marL="0" indent="0" algn="just">
              <a:buNone/>
            </a:pPr>
            <a:endParaRPr lang="tr-TR" sz="1400" dirty="0" smtClean="0"/>
          </a:p>
          <a:p>
            <a:pPr marL="0" indent="0" algn="just">
              <a:buNone/>
            </a:pPr>
            <a:endParaRPr lang="tr-TR" sz="1400" dirty="0"/>
          </a:p>
          <a:p>
            <a:pPr marL="0" indent="0" algn="just">
              <a:buNone/>
            </a:pPr>
            <a:endParaRPr lang="tr-TR" sz="1400" dirty="0" smtClean="0"/>
          </a:p>
          <a:p>
            <a:pPr marL="0" indent="0" algn="just">
              <a:buNone/>
            </a:pPr>
            <a:endParaRPr lang="tr-TR" sz="1400" dirty="0" smtClean="0"/>
          </a:p>
          <a:p>
            <a:pPr marL="0" indent="0" algn="just">
              <a:buNone/>
            </a:pPr>
            <a:endParaRPr lang="tr-TR" sz="1800" dirty="0" smtClean="0"/>
          </a:p>
          <a:p>
            <a:pPr marL="0" indent="0" algn="just">
              <a:buNone/>
            </a:pPr>
            <a:r>
              <a:rPr lang="tr-TR" sz="1800" dirty="0" smtClean="0"/>
              <a:t>D</a:t>
            </a:r>
            <a:r>
              <a:rPr lang="tr-TR" sz="1800" dirty="0"/>
              <a:t>. Bilgiç Çelik, G. Dağlar, </a:t>
            </a:r>
            <a:r>
              <a:rPr lang="tr-TR" sz="1800" dirty="0" err="1"/>
              <a:t>and</a:t>
            </a:r>
            <a:r>
              <a:rPr lang="tr-TR" sz="1800" dirty="0"/>
              <a:t> G. Demirel, “</a:t>
            </a:r>
            <a:r>
              <a:rPr lang="tr-TR" sz="1800" dirty="0" err="1"/>
              <a:t>Gynecological</a:t>
            </a:r>
            <a:r>
              <a:rPr lang="tr-TR" sz="1800" dirty="0"/>
              <a:t> </a:t>
            </a:r>
            <a:r>
              <a:rPr lang="tr-TR" sz="1800" dirty="0" err="1"/>
              <a:t>problems</a:t>
            </a:r>
            <a:r>
              <a:rPr lang="tr-TR" sz="1800" dirty="0"/>
              <a:t> of </a:t>
            </a:r>
            <a:r>
              <a:rPr lang="tr-TR" sz="1800" dirty="0" err="1"/>
              <a:t>adolescents</a:t>
            </a:r>
            <a:r>
              <a:rPr lang="tr-TR" sz="1800" dirty="0"/>
              <a:t> </a:t>
            </a:r>
            <a:r>
              <a:rPr lang="tr-TR" sz="1800" dirty="0" err="1"/>
              <a:t>and</a:t>
            </a:r>
            <a:r>
              <a:rPr lang="tr-TR" sz="1800" dirty="0"/>
              <a:t> </a:t>
            </a:r>
            <a:r>
              <a:rPr lang="tr-TR" sz="1800" dirty="0" err="1"/>
              <a:t>their</a:t>
            </a:r>
            <a:r>
              <a:rPr lang="tr-TR" sz="1800" dirty="0"/>
              <a:t> </a:t>
            </a:r>
            <a:r>
              <a:rPr lang="tr-TR" sz="1800" dirty="0" err="1"/>
              <a:t>effects</a:t>
            </a:r>
            <a:r>
              <a:rPr lang="tr-TR" sz="1800" dirty="0"/>
              <a:t> on </a:t>
            </a:r>
            <a:r>
              <a:rPr lang="tr-TR" sz="1800" dirty="0" err="1"/>
              <a:t>reproductive</a:t>
            </a:r>
            <a:r>
              <a:rPr lang="tr-TR" sz="1800" dirty="0"/>
              <a:t> </a:t>
            </a:r>
            <a:r>
              <a:rPr lang="tr-TR" sz="1800" dirty="0" err="1"/>
              <a:t>health</a:t>
            </a:r>
            <a:r>
              <a:rPr lang="tr-TR" sz="1800" dirty="0"/>
              <a:t>,” </a:t>
            </a:r>
            <a:r>
              <a:rPr lang="tr-TR" sz="1800" i="1" dirty="0" err="1"/>
              <a:t>SiSli</a:t>
            </a:r>
            <a:r>
              <a:rPr lang="tr-TR" sz="1800" i="1" dirty="0"/>
              <a:t> </a:t>
            </a:r>
            <a:r>
              <a:rPr lang="tr-TR" sz="1800" i="1" dirty="0" err="1"/>
              <a:t>Etfal</a:t>
            </a:r>
            <a:r>
              <a:rPr lang="tr-TR" sz="1800" i="1" dirty="0"/>
              <a:t> Hastan. Tip Bul. / </a:t>
            </a:r>
            <a:r>
              <a:rPr lang="tr-TR" sz="1800" i="1" dirty="0" err="1"/>
              <a:t>Med</a:t>
            </a:r>
            <a:r>
              <a:rPr lang="tr-TR" sz="1800" i="1" dirty="0"/>
              <a:t>. </a:t>
            </a:r>
            <a:r>
              <a:rPr lang="tr-TR" sz="1800" i="1" dirty="0" err="1"/>
              <a:t>Bull</a:t>
            </a:r>
            <a:r>
              <a:rPr lang="tr-TR" sz="1800" i="1" dirty="0"/>
              <a:t>. Sisli </a:t>
            </a:r>
            <a:r>
              <a:rPr lang="tr-TR" sz="1800" i="1" dirty="0" err="1"/>
              <a:t>Hosp</a:t>
            </a:r>
            <a:r>
              <a:rPr lang="tr-TR" sz="1800" i="1" dirty="0"/>
              <a:t>.</a:t>
            </a:r>
            <a:r>
              <a:rPr lang="tr-TR" sz="1800" dirty="0"/>
              <a:t>, </a:t>
            </a:r>
            <a:r>
              <a:rPr lang="tr-TR" sz="1800" dirty="0" err="1"/>
              <a:t>no</a:t>
            </a:r>
            <a:r>
              <a:rPr lang="tr-TR" sz="1800" dirty="0"/>
              <a:t>. 4, </a:t>
            </a:r>
            <a:r>
              <a:rPr lang="tr-TR" sz="1800" dirty="0" err="1"/>
              <a:t>pp</a:t>
            </a:r>
            <a:r>
              <a:rPr lang="tr-TR" sz="1800" dirty="0"/>
              <a:t>. 157–166, 2013.</a:t>
            </a:r>
          </a:p>
        </p:txBody>
      </p:sp>
    </p:spTree>
    <p:extLst>
      <p:ext uri="{BB962C8B-B14F-4D97-AF65-F5344CB8AC3E}">
        <p14:creationId xmlns:p14="http://schemas.microsoft.com/office/powerpoint/2010/main" val="12650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529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döneme özel fizik muayene: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514116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Kızlarda </a:t>
            </a:r>
            <a:r>
              <a:rPr lang="tr-TR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pelvik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muayene gerektiren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durumlar: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Vajinal akıntı,</a:t>
            </a:r>
          </a:p>
          <a:p>
            <a:pPr lvl="0" algn="just"/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Amenore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 algn="just"/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Anormal vajinal kanama,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travma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Cinsel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istismar şüphesi,</a:t>
            </a:r>
          </a:p>
          <a:p>
            <a:pPr lvl="0" algn="just"/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Cinsel aktif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adolesanda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disüri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üriner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 semptomları olması,</a:t>
            </a:r>
          </a:p>
          <a:p>
            <a:pPr lvl="0" algn="just"/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Gebelik,</a:t>
            </a:r>
          </a:p>
          <a:p>
            <a:pPr lvl="0"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Vajinal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kitle,</a:t>
            </a:r>
          </a:p>
          <a:p>
            <a:pPr lvl="0" algn="just"/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karın ağrısı,</a:t>
            </a:r>
          </a:p>
          <a:p>
            <a:pPr lvl="0" algn="just"/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Puberte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prekoks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ya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gecikmiş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puberte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varlığı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Braverman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Breech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Gynecologic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Examination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Adolescents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Pediatric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Office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Pediatrics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126,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3,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583–590, 2010.</a:t>
            </a:r>
          </a:p>
          <a:p>
            <a:pPr lvl="0"/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529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döneme özel fizik muayene: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Erkeklerin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yılda bir kez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bölgenin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cilt ve kıllanma değişikliğini değerlendirmek için muayene edilmesi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önerilmektedir. 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Muayenede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inguinal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lenf bezleri,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skrotum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penis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palpasyonu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yapılmalıdır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V.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Marcell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L.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Joffe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genital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examination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50,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424–425, 2012.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52928" cy="990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döneme özel fizik muayene: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370512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ve iskelet sistemi muayenesi: Adolesan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kolyoz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ifoz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ordoz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değerlendirilmelidir.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Görüşmeyi sonlandırma: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 ve muayeneyi bitirirken dikkat edilmesi gerekenler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Görüşme ve muayene sonunda tanı ve tedavi hakkında adolesan öncelikli alınarak özetleme yapılmalıdır.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hakkında bilgi alınabilecek kişilerin varlığı soruşturulmalıdır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Adelosana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 sorması için fırsat tanınmalıdır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sonraki randevu planlanmalıdır.</a:t>
            </a: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u="sng" dirty="0" smtClean="0"/>
              <a:t/>
            </a:r>
            <a:br>
              <a:rPr lang="tr-TR" b="1" u="sng" dirty="0" smtClean="0"/>
            </a:b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koruyucu hizmetler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rehberi: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</a:t>
            </a:r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Preventive</a:t>
            </a:r>
            <a:r>
              <a:rPr lang="tr-T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Services (GAPS)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düzenlenmiştir.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rehberde sağlık hizmetlerinin nasıl verileceğine dair 3 öneri,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adolesanın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ailesinin sağlık ve iyilik halini devam ettirmek üzere sağlık danışmanlığı hizmetlerinin kullanımına odaklanan 7 öneri,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çağında gerekse daha ileriki yaş dönemlerinde önemli sorunlara yol açabilen durumların sağlık taramaları ile saptanmasına yönelik 13 öneri ve bazı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nfeksiyon hastalıklarının aşılama yoluyla önlenmesine yönelik 1 öneri yer almaktadır.</a:t>
            </a:r>
          </a:p>
          <a:p>
            <a:pPr marL="0" indent="0" algn="just">
              <a:buNone/>
            </a:pPr>
            <a:endParaRPr lang="tr-TR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Alikaşifoğlu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Adolesana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verilmesi gereken koruyucu sağlık hizmetleri,” 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İÜ Cerrahpaşa Tıp Fakültesi Sürekli Tıp Eğitimi Etkinlikleri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43,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29–38, 2005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/>
            </a:r>
            <a:br>
              <a:rPr lang="tr-TR" b="1" u="sng" dirty="0"/>
            </a:b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koruyucu hizmetler rehberi: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 lnSpcReduction="10000"/>
          </a:bodyPr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Tavsiye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11-21 yaş grubundaki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yılda bir kez koruyucu sağlık hizmeti almalıdır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2: Koruyucu hizmetler kişiye, yaşa ve gelişim düzeyine özel olmalıdır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3: Doktorlar sağlık kurumlarında ergenler ile yapılan görüşmelerin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gizliliğini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sağlamalı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aile görüşmelerinde uyulması gereken kuralları belirlemelidirler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Tobias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Tucker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Rosedale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R. W.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2015.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/>
            </a:r>
            <a:br>
              <a:rPr lang="tr-TR" b="1" u="sng" dirty="0"/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koruyucu hizmetler rehberi: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>
            <a:normAutofit lnSpcReduction="10000"/>
          </a:bodyPr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Tavsiye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Ebeveynlere veya diğer yetişkin bakıcılara, en az bir kez çocuklarının erken ergenliklerinde, bir kez orta ergenlik döneminde ve tercihen bir kez geç ergenlik döneminde sağlık danışmanlığı yapılmalıdır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5: Tüm ergenler, fiziksel büyümelerini,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psikososyal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psikoseksüel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gelişimlerini ve sağlık bakımlarıyla ilgili kararlarda aktif olarak yer almanın önemini daha iyi anlamak için her yıl sağlık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danışmanlığı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almalıdır.</a:t>
            </a:r>
          </a:p>
          <a:p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Tobias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Tucker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Rosedale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R. W.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2015.</a:t>
            </a:r>
          </a:p>
          <a:p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Ergenlik dönemi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 örgütü; 10-19 yaş arasını ergenlik dönemi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tanımlamaktadır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ergenlik dönemini üçe ayırmaktadır.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•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Erken ergenlik (adolesan) dönemi (10-13yaş)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•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 ergenlik (adolesan) dönemi (14-16 yaş)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•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 ergenlik (adolesan) dönemi (17-19 yaş)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endParaRPr lang="tr-TR" sz="1600" dirty="0" smtClean="0"/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T.C. Sağlık Bakanlığı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VE ERGEN </a:t>
            </a:r>
            <a:r>
              <a:rPr lang="tr-T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SAĞLIĞI MODÜLLERİ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2008.</a:t>
            </a: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/>
            </a:r>
            <a:br>
              <a:rPr lang="tr-TR" b="1" u="sng" dirty="0"/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koruyucu hizmetler rehberi: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Tavsiye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 Tüm ergenler, yaralanmaların azaltılmasını teşvik etmek için yıllık sağlık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danışmanlığı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7: Tüm ergenler sağlıklı beslenmenin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yararları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güvenli kilo yönetimi ile ilgili sağlık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almalıdır.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8: Tüm ergenler fiziksel aktivitenin yararları hakkında yıllık olarak sağlık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danışmanlığı almalı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düzenli olarak güvenli fiziksel aktivitelere katılmaya teşvik edilmelidir. </a:t>
            </a: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Tobias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Tucker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Rosedale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R. W.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2015.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/>
            </a:r>
            <a:br>
              <a:rPr lang="tr-TR" b="1" u="sng" dirty="0"/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koruyucu hizmetler rehberi: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Tavsiye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Tüm ergenler cinsel yolla bulaşan hastalıklara karşı kondom kullanımı ve gebelikten korunma önlemlerini içeren güvenli cinsellik hakkında rehberlik almalı ve bu hizmetlere ulaşabilmelidir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10:  Tüm ergenler, tütün, alkol, diğer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suistimal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edilebilir maddelerden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anabolik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steroidlerden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kaçınmayı teşvik etmek için yıllık sağlık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danışmanlığı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almalıdır.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Tobias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Tucker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Rosedale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R. W.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2015.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/>
            </a:r>
            <a:br>
              <a:rPr lang="tr-TR" b="1" u="sng" dirty="0"/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koruyucu hizmetler rehberi: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/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Tavsiye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Tüm ergenler, hipertansiyon açısından her yıl taranmalıdır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12: Risk altında olduğu düşünülen ergenler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hiperlipidemi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koroner kalp hastalığı gelişme risklerini belirlemek için taranmalıdır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13: Tüm ergenler, kilo ve boyları ölçülerek, beden imajı ve uygulanan diyetler sorgulanarak yeme bozuklukları ve şişmanlık açısından yılda bir kez taranmalıdır.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/>
            </a:r>
            <a:br>
              <a:rPr lang="tr-TR" b="1" u="sng" dirty="0"/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koruyucu hizmetler rehberi: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Tavsiye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Tüm ergenlere her yıl tütün ve tütün ürünleri kullanımı hakkında sorular sorulmalıdır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15: Tüm ergenlere yıllık olarak alkol ve diğer maddelerin kullanımı, ilaç kullanımı,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anabolik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steroid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kullanımı hakkında sorular sorulmalıdır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16: Tüm ergenlere, her yıl istenmeyen gebelik ve HIV enfeksiyonu dahil cinsel davranışları  hakkında sorular sorulmalıdır.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/>
            </a:r>
            <a:br>
              <a:rPr lang="tr-TR" b="1" u="sng" dirty="0"/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koruyucu hizmetler rehberi: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/>
          </a:bodyPr>
          <a:lstStyle/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Tavsiye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 Cinsel açıdan aktif ergenler cinsel yolla bulaşan hastalıklar için taranmalıdır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18: HIV enfeksiyonu riski altındaki ergenlere ELISA testi ile HIV taraması yapılmalıdır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19: Cinsel olarak aktif olan ya da 18 yaş üzerindeki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servikal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kanser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taranmalıdır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Tobias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Tucker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Rosedale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R. W.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2015.</a:t>
            </a:r>
          </a:p>
          <a:p>
            <a:pPr marL="0" indent="0">
              <a:buNone/>
            </a:pP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/>
            </a:r>
            <a:br>
              <a:rPr lang="tr-TR" b="1" u="sng" dirty="0"/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koruyucu hizmetler rehberi: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781128"/>
          </a:xfrm>
        </p:spPr>
        <p:txBody>
          <a:bodyPr/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Tavsiye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 Tüm ergenlere her yıl tekrarlayan veya ciddi depresyon ve intihar riskini gösteren davranışlar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 soru sorulmalıdır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21: Tüm ergenlere her yıl duygusal, fiziksel veya cinsel taciz öyküsü sorulmalıdır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22: Tüm ergenlere yıllık olarak öğrenme veya okul problemleri sorulmalıdır.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496944" cy="990600"/>
          </a:xfrm>
        </p:spPr>
        <p:txBody>
          <a:bodyPr>
            <a:normAutofit fontScale="90000"/>
          </a:bodyPr>
          <a:lstStyle/>
          <a:p>
            <a:r>
              <a:rPr lang="tr-TR" b="1" u="sng" dirty="0"/>
              <a:t/>
            </a:r>
            <a:br>
              <a:rPr lang="tr-TR" b="1" u="sng" dirty="0"/>
            </a:b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Adolesan koruyucu hizmetler rehberi: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781128"/>
          </a:xfrm>
        </p:spPr>
        <p:txBody>
          <a:bodyPr>
            <a:normAutofit/>
          </a:bodyPr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Tavsiye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23: Tüberküloz yönünden risk altında ise; tüberkülin cilt testi yapılmalıdır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Tavsiye 24: Tüm ergenlere belirlenen aşı programındaki aşılar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yapılmalıdır.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Tobias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Tucker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Rosedale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R. W.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2015.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Periyodik sağlık muayenesi:</a:t>
            </a:r>
            <a:endParaRPr lang="tr-TR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Ergenlik dönemi, bireyin kendini sağlıklı algıladığı dolayısıyla sağlık hizmetlerine başvuru oranının düşük olduğu bir yaş dönemidir. 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Psikolojik, sosyal ve fizyolojik olarak hızlı bir değişimin yaşandığı bu dönemde ergenlerin var olan sağlık problemleri bu doğal değişim sürecinin bir parçası kabul edilip gözden kaçabilir.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09906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Periyodik sağlık muayenesi: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İstatistik Kurumu (TÜİK) 2018  verilerine göre 15-24 yaş grubunda en sık ölüm nedeni %34,9 ile dışsal yaralanmalar ve zehirlenmeler  olarak belirlenmiştir.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ölümlerin %77,2’sini erkekler oluşturmaktadır.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Dünyada da yine bu yaş grubunda en sık ölüm nedenlerini kazalar, yaralanmalar ve benzeri nedenler oluşturmaktadır.</a:t>
            </a:r>
          </a:p>
          <a:p>
            <a:pPr marL="0" indent="0" algn="just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://tuik.gov.tr/PreTablo.do?alt_id=1083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2369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Periyodik sağlık muayenesi: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925144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Danışmanlık sunulması önerilen konular:</a:t>
            </a:r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233254"/>
              </p:ext>
            </p:extLst>
          </p:nvPr>
        </p:nvGraphicFramePr>
        <p:xfrm>
          <a:off x="611560" y="2204864"/>
          <a:ext cx="8136903" cy="4315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2301"/>
                <a:gridCol w="2712301"/>
                <a:gridCol w="2712301"/>
              </a:tblGrid>
              <a:tr h="60703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Önerilen Yaş</a:t>
                      </a:r>
                      <a:endParaRPr lang="tr-T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Kanıt Düzeyi</a:t>
                      </a:r>
                      <a:endParaRPr lang="tr-TR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7032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Beslenme</a:t>
                      </a:r>
                      <a:r>
                        <a:rPr lang="tr-T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danışmanlığı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2-18 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Zayıf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7032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Egzersiz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2-21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Zayıf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9524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Tütün kullanımı/</a:t>
                      </a:r>
                    </a:p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Pasif içicilik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7-21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Orta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7032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Alkol-madde</a:t>
                      </a:r>
                      <a:r>
                        <a:rPr lang="tr-T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kullanımı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7-21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Zayıf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9524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Cinsel</a:t>
                      </a:r>
                      <a:r>
                        <a:rPr lang="tr-T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sağlık/Üreme sağlığı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13-21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Zayıf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7032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Kazalar ve yaralanmalar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0-21    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Orta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236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Ergenlik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dönemde üç farklı alanda büyük değişim geçirirler.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•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Büyüme,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•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Cinsel Gelişme,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Psikososyal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Gelişme.</a:t>
            </a:r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sz="1400" dirty="0" smtClean="0"/>
          </a:p>
          <a:p>
            <a:pPr marL="0" indent="0">
              <a:buNone/>
            </a:pPr>
            <a:endParaRPr 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Sağlık Bakanlığı, 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VE ERGEN SAĞLIĞI MODÜLLERİ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2008.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Periyodik sağlık muayenesi: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Taramalar: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067484"/>
              </p:ext>
            </p:extLst>
          </p:nvPr>
        </p:nvGraphicFramePr>
        <p:xfrm>
          <a:off x="683569" y="2193888"/>
          <a:ext cx="7992888" cy="41377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  <a:gridCol w="2664296"/>
                <a:gridCol w="2664296"/>
              </a:tblGrid>
              <a:tr h="575831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Önerilen Yaş</a:t>
                      </a:r>
                      <a:endParaRPr lang="tr-T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Kanıt Düzeyi</a:t>
                      </a:r>
                      <a:endParaRPr lang="tr-TR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9103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Boy-ağırlık ölçümü</a:t>
                      </a:r>
                      <a:r>
                        <a:rPr lang="tr-T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</a:t>
                      </a:r>
                      <a:r>
                        <a:rPr lang="tr-TR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obezite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0-21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Orta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5831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Kan</a:t>
                      </a:r>
                      <a:r>
                        <a:rPr lang="tr-T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asıncı ölçümü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0-21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Yetersiz kanıt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9716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Ağız Sağlığı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2-21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Orta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5831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Görme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11-17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Yetersiz kanıt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97167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İşitme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-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Yetersiz kanıt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5831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İstismar/ Şiddet</a:t>
                      </a:r>
                      <a:r>
                        <a:rPr lang="tr-T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taraması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11-21    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Zayıf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25062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Periyodik sağlık muayenesi:</a:t>
            </a:r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616459"/>
              </p:ext>
            </p:extLst>
          </p:nvPr>
        </p:nvGraphicFramePr>
        <p:xfrm>
          <a:off x="683568" y="2116603"/>
          <a:ext cx="7992888" cy="42267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  <a:gridCol w="2664296"/>
                <a:gridCol w="2664296"/>
              </a:tblGrid>
              <a:tr h="5821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Önerilen Yaş</a:t>
                      </a:r>
                      <a:endParaRPr lang="tr-T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Kanıt Düzeyi</a:t>
                      </a:r>
                      <a:endParaRPr lang="tr-TR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21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Depresyon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12-21 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Orta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2140">
                <a:tc>
                  <a:txBody>
                    <a:bodyPr/>
                    <a:lstStyle/>
                    <a:p>
                      <a:r>
                        <a:rPr lang="tr-TR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Klamidya</a:t>
                      </a:r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taraması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13-21 (cinsel aktif)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Kuvvetli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8074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HIV taraması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13-21 (cinsel aktif)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Orta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2140">
                <a:tc>
                  <a:txBody>
                    <a:bodyPr/>
                    <a:lstStyle/>
                    <a:p>
                      <a:r>
                        <a:rPr lang="tr-TR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Servikal</a:t>
                      </a:r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smear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Cinsel aktivite başlangıç  yaşında sonra 3 yıl içinde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Yetersiz kanıt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8074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Kendi kendine meme muayenesi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18 yaş üzeri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Yetersiz kanıt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2140">
                <a:tc>
                  <a:txBody>
                    <a:bodyPr/>
                    <a:lstStyle/>
                    <a:p>
                      <a:r>
                        <a:rPr lang="tr-TR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Dislipidemi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Riskli</a:t>
                      </a:r>
                      <a:r>
                        <a:rPr lang="tr-TR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bireylere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Yetersiz kanıt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539552" y="1628800"/>
            <a:ext cx="2160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Taramalar: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3023577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Periyodik sağlık muayenesi: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Aşılar:</a:t>
            </a:r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*Adolesan dönemde rutin olarak HPV,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konjuge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meningokok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tetanoz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difteri,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asellüler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boğmaca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aşıları önerilmektedir.</a:t>
            </a: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769448"/>
              </p:ext>
            </p:extLst>
          </p:nvPr>
        </p:nvGraphicFramePr>
        <p:xfrm>
          <a:off x="539552" y="2276872"/>
          <a:ext cx="7920879" cy="108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0293"/>
                <a:gridCol w="2640293"/>
                <a:gridCol w="2640293"/>
              </a:tblGrid>
              <a:tr h="540060">
                <a:tc>
                  <a:txBody>
                    <a:bodyPr/>
                    <a:lstStyle/>
                    <a:p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Önerilen Yaş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Kanıt Düzeyi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Aşılar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Yaşa uyumlu aşılama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Kuvvetli kanıt</a:t>
                      </a:r>
                      <a:endParaRPr lang="tr-T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Özet: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755576" y="1844824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 birçok gelişimin bir arada olduğu bir dönemdir. Gelişimler hızlı bir şekilde olmaktadır.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dönemde normal gelişim ile patolojilerin birbirinden ayırt edilmesi gerekmektedir. Bu nedenle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adolesanların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takipleri düzenli olarak yapılmadır. 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ayrıntılı bir görüşme ile değerlendirilmeli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özgü fizik muayenesi yapılmalıdır. 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Takiplerde rehberlerin önerileri dikkate alınmalı ve uygulanmalıdır.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04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Kaynaklar: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9971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 Ç.A. Kaya,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ADOLESAN SAĞLIĞI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11-138, 2015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2]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Tandon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children’s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cognitive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379–390, 2016.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E. T. Ergenlik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Kelimeler, “Ergen Sağlığı Yönetimi: Ulusların Gelecekleri İle İlgili Umutlarının Anahtarı Dr. Levent B.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Kıdak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62–81.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Abacı, G. Çatlı,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Aydın, “Çocuk Sağlığı ve Hastalıklarında Tanı ve Tedavi Kılavuzları- Türkiye Milli Pediatri Derneği Çocuk Endokrinolojisi ve Diyabet Derneği Ortak Kılavuzu,”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4, 2014.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Gouws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Kruger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Kruger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“2 –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Development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63,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15–43, 1994.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[6]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Özcebe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“Birinci basamakta adolesan sorunlarına yaklaşım,”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10,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372–377, 2002.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[7] 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T.C. Sağlık Bakanlığı,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VE ERGEN SAĞLIĞI MODÜLLERİ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2008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  D. Bilgiç Çelik, G. Dağlar,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G. Demirel,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Gynecological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reproductive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SiSli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Etfal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Hastan. Tip Bul. /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Sisli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Hosp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157–166, 2013.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[9]  M.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Alikaşifoğlu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Adolesana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verilmesi gereken koruyucu sağlık hizmetleri,”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İÜ Cerrahpaşa Tıp Fakültesi Sürekli Tıp Eğitimi Etkinlikleri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43,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29–38, 2005.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[10]  W. J.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Allensworth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Nicholson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1997.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[11] M.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Tobias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Tucker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Rosedale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R. W.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2015.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[12] J. D.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Nordin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L. I.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Solberg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 D.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patterns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8,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511–516, 2010.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[13] D. Kanun, “Tababet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şuabati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sanatlarinin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tarzi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icrasina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dai̇r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kanun,”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1, 2014.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[14] P. K.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Braverman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Breech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Gynecologic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Pediatric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Office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Pediatrics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126,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583–590, 2010.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[15] A. V.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L.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Joffe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Adolesc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50,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424–425, 2012.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962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3" descr="C:\Users\cumali\Desktop\thank-you-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92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Ergenlik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781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fiziksel, cinsel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psikososyal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hızlı büyüme ve gelişme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karakterizedir.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başlama yaşı genetik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çevresel faktörlerden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etkilenir ve kişiler arası farklılık gösterir.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Beslenme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genel sağlık ve yaşam koşullarının olumlu değişmesi, gelişme sürecinin daha erken yaşlara kaymasına neden olmuştur.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T.C. Sağlık Bakanlığı, 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VE ERGEN SAĞLIĞI MODÜLLERİ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2008.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Fiziksel Büyüme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/>
          </a:bodyPr>
          <a:lstStyle/>
          <a:p>
            <a:pPr lvl="0"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 uzama atağı,</a:t>
            </a: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Ağırlık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artışı,</a:t>
            </a:r>
          </a:p>
          <a:p>
            <a:pPr lvl="0"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Vücut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bölümlerinde büyüme.</a:t>
            </a:r>
          </a:p>
          <a:p>
            <a:pPr marL="0" lv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T.C. Sağlık Bakanlığı, </a:t>
            </a:r>
            <a:r>
              <a:rPr lang="tr-T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 VE ERGEN SAĞLIĞI MODÜLLERİ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2008.</a:t>
            </a:r>
          </a:p>
          <a:p>
            <a:pPr marL="0" lv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2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yan">
  <a:themeElements>
    <a:clrScheme name="Medy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y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3895</TotalTime>
  <Words>4625</Words>
  <Application>Microsoft Office PowerPoint</Application>
  <PresentationFormat>Ekran Gösterisi (4:3)</PresentationFormat>
  <Paragraphs>682</Paragraphs>
  <Slides>76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76</vt:i4>
      </vt:variant>
    </vt:vector>
  </HeadingPairs>
  <TitlesOfParts>
    <vt:vector size="77" baseType="lpstr">
      <vt:lpstr>Medyan</vt:lpstr>
      <vt:lpstr>ADOLESAN SAĞLIĞINA YAKLAŞIM</vt:lpstr>
      <vt:lpstr>Sunum Planı</vt:lpstr>
      <vt:lpstr>Amaç</vt:lpstr>
      <vt:lpstr>Hedefler</vt:lpstr>
      <vt:lpstr>Tanım</vt:lpstr>
      <vt:lpstr>Ergenlik dönemi</vt:lpstr>
      <vt:lpstr>Ergenlik dönemi</vt:lpstr>
      <vt:lpstr>Ergenlik dönemi</vt:lpstr>
      <vt:lpstr>Fiziksel Büyüme</vt:lpstr>
      <vt:lpstr>Fiziksel Büyüme</vt:lpstr>
      <vt:lpstr>Kızlarda cinsel gelişim</vt:lpstr>
      <vt:lpstr>Kızlarda cinsel gelişim</vt:lpstr>
      <vt:lpstr>Kızlarda cinsel gelişim</vt:lpstr>
      <vt:lpstr>Erkeklerde cinsel gelişim</vt:lpstr>
      <vt:lpstr>Erkeklerde cinsel gelişim</vt:lpstr>
      <vt:lpstr>Erkeklerde cinsel gelişim</vt:lpstr>
      <vt:lpstr>Psikososyal gelişim</vt:lpstr>
      <vt:lpstr>Psikososyal gelişim</vt:lpstr>
      <vt:lpstr>Büyüme ve Gelişmenin İzlenmesi</vt:lpstr>
      <vt:lpstr>Büyüme ve Gelişmenin İzlenmesi</vt:lpstr>
      <vt:lpstr>Büyüme ve Gelişmenin İzlenmesi</vt:lpstr>
      <vt:lpstr> Adolesan ile Görüşme ve Öykü Alma </vt:lpstr>
      <vt:lpstr> Adolesan ile görüşmenin temel özellikleri </vt:lpstr>
      <vt:lpstr>Adolesan ile görüşmenin temel özellikleri</vt:lpstr>
      <vt:lpstr>Adolesan ile görüşmenin temel özellikleri</vt:lpstr>
      <vt:lpstr>Adolesan ile görüşmenin temel özellikleri</vt:lpstr>
      <vt:lpstr>Adolesan ile görüşmenin temel özellikleri</vt:lpstr>
      <vt:lpstr>Adolesan ile görüşmenin temel özellikleri</vt:lpstr>
      <vt:lpstr>Adolesan ile görüşmenin temel özellikleri</vt:lpstr>
      <vt:lpstr>Adolesan ile görüşmenin temel özellikleri</vt:lpstr>
      <vt:lpstr>Adolesan ile görüşmenin temel özellikleri</vt:lpstr>
      <vt:lpstr>Adolesan ile görüşmenin temel özellikleri</vt:lpstr>
      <vt:lpstr>Adolesan ile görüşmenin temel özellikleri</vt:lpstr>
      <vt:lpstr>Adolesan ile yalnız görüşme</vt:lpstr>
      <vt:lpstr>Adolesan ile yalnız görüşme</vt:lpstr>
      <vt:lpstr>Adolesan ile yalnız görüşme</vt:lpstr>
      <vt:lpstr>Adolesan ile yalnız görüşme</vt:lpstr>
      <vt:lpstr>Adolesan ile yalnız görüşme</vt:lpstr>
      <vt:lpstr>Adolesan ile yalnız görüşme</vt:lpstr>
      <vt:lpstr>Adolesan ile yalnız görüşme</vt:lpstr>
      <vt:lpstr>Adolesan ile yalnız görüşme</vt:lpstr>
      <vt:lpstr>Adolesan ile yalnız görüşme</vt:lpstr>
      <vt:lpstr>Adolesan ile yalnız görüşme</vt:lpstr>
      <vt:lpstr> Görüşmede ebeveynlere öneriler: </vt:lpstr>
      <vt:lpstr> Adolesan döneme özel fizik muayene: </vt:lpstr>
      <vt:lpstr> Adolesan döneme özel fizik muayene: </vt:lpstr>
      <vt:lpstr> Adolesan döneme özel fizik muayene: </vt:lpstr>
      <vt:lpstr> Adolesan döneme özel fizik muayene: </vt:lpstr>
      <vt:lpstr> Adolesan döneme özel fizik muayene: </vt:lpstr>
      <vt:lpstr> Adolesan döneme özel fizik muayene: </vt:lpstr>
      <vt:lpstr> Adolesan döneme özel fizik muayene: </vt:lpstr>
      <vt:lpstr> Adolesan döneme özel fizik muayene: </vt:lpstr>
      <vt:lpstr> Adolesan döneme özel fizik muayene: </vt:lpstr>
      <vt:lpstr> Adolesan döneme özel fizik muayene: </vt:lpstr>
      <vt:lpstr> Adolesan döneme özel fizik muayene: </vt:lpstr>
      <vt:lpstr>Görüşmeyi sonlandırma:</vt:lpstr>
      <vt:lpstr> Adolesan koruyucu hizmetler rehberi: </vt:lpstr>
      <vt:lpstr> Adolesan koruyucu hizmetler rehberi: </vt:lpstr>
      <vt:lpstr> Adolesan koruyucu hizmetler rehberi: </vt:lpstr>
      <vt:lpstr> Adolesan koruyucu hizmetler rehberi: </vt:lpstr>
      <vt:lpstr> Adolesan koruyucu hizmetler rehberi: </vt:lpstr>
      <vt:lpstr> Adolesan koruyucu hizmetler rehberi: </vt:lpstr>
      <vt:lpstr> Adolesan koruyucu hizmetler rehberi: </vt:lpstr>
      <vt:lpstr> Adolesan koruyucu hizmetler rehberi: </vt:lpstr>
      <vt:lpstr> Adolesan koruyucu hizmetler rehberi: </vt:lpstr>
      <vt:lpstr> Adolesan koruyucu hizmetler rehberi: </vt:lpstr>
      <vt:lpstr>Periyodik sağlık muayenesi:</vt:lpstr>
      <vt:lpstr>Periyodik sağlık muayenesi:</vt:lpstr>
      <vt:lpstr>Periyodik sağlık muayenesi:</vt:lpstr>
      <vt:lpstr>Periyodik sağlık muayenesi:</vt:lpstr>
      <vt:lpstr>Periyodik sağlık muayenesi:</vt:lpstr>
      <vt:lpstr>Periyodik sağlık muayenesi:</vt:lpstr>
      <vt:lpstr>Özet:</vt:lpstr>
      <vt:lpstr>Kaynaklar:</vt:lpstr>
      <vt:lpstr>Kaynaklar: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ADOLESAN SAĞLIĞINA YAKLAŞIM </dc:title>
  <dc:creator>cumali</dc:creator>
  <cp:lastModifiedBy>cumali</cp:lastModifiedBy>
  <cp:revision>75</cp:revision>
  <dcterms:created xsi:type="dcterms:W3CDTF">2019-02-08T20:10:09Z</dcterms:created>
  <dcterms:modified xsi:type="dcterms:W3CDTF">2019-04-01T20:35:31Z</dcterms:modified>
</cp:coreProperties>
</file>