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294" r:id="rId3"/>
    <p:sldId id="292" r:id="rId4"/>
    <p:sldId id="297" r:id="rId5"/>
    <p:sldId id="291" r:id="rId6"/>
    <p:sldId id="293" r:id="rId7"/>
    <p:sldId id="290" r:id="rId8"/>
    <p:sldId id="257" r:id="rId9"/>
    <p:sldId id="258" r:id="rId10"/>
    <p:sldId id="259" r:id="rId11"/>
    <p:sldId id="300" r:id="rId12"/>
    <p:sldId id="295" r:id="rId13"/>
    <p:sldId id="301" r:id="rId14"/>
    <p:sldId id="298" r:id="rId15"/>
    <p:sldId id="319" r:id="rId16"/>
    <p:sldId id="331" r:id="rId17"/>
    <p:sldId id="261" r:id="rId18"/>
    <p:sldId id="262" r:id="rId19"/>
    <p:sldId id="263" r:id="rId20"/>
    <p:sldId id="269" r:id="rId21"/>
    <p:sldId id="264" r:id="rId22"/>
    <p:sldId id="260" r:id="rId23"/>
    <p:sldId id="265" r:id="rId24"/>
    <p:sldId id="267" r:id="rId25"/>
    <p:sldId id="268" r:id="rId26"/>
    <p:sldId id="270" r:id="rId27"/>
    <p:sldId id="275" r:id="rId28"/>
    <p:sldId id="271" r:id="rId29"/>
    <p:sldId id="272" r:id="rId30"/>
    <p:sldId id="273" r:id="rId31"/>
    <p:sldId id="274" r:id="rId32"/>
    <p:sldId id="276" r:id="rId33"/>
    <p:sldId id="277" r:id="rId34"/>
    <p:sldId id="278" r:id="rId35"/>
    <p:sldId id="318" r:id="rId36"/>
    <p:sldId id="320" r:id="rId37"/>
    <p:sldId id="321" r:id="rId38"/>
    <p:sldId id="323" r:id="rId39"/>
    <p:sldId id="324" r:id="rId40"/>
    <p:sldId id="279" r:id="rId41"/>
    <p:sldId id="337" r:id="rId42"/>
    <p:sldId id="281" r:id="rId43"/>
    <p:sldId id="309" r:id="rId44"/>
    <p:sldId id="311" r:id="rId45"/>
    <p:sldId id="310" r:id="rId46"/>
    <p:sldId id="280" r:id="rId47"/>
    <p:sldId id="282" r:id="rId48"/>
    <p:sldId id="312" r:id="rId49"/>
    <p:sldId id="283" r:id="rId50"/>
    <p:sldId id="284" r:id="rId51"/>
    <p:sldId id="313" r:id="rId52"/>
    <p:sldId id="285" r:id="rId53"/>
    <p:sldId id="299" r:id="rId54"/>
    <p:sldId id="314" r:id="rId55"/>
    <p:sldId id="288" r:id="rId56"/>
    <p:sldId id="289" r:id="rId57"/>
    <p:sldId id="302" r:id="rId58"/>
    <p:sldId id="303" r:id="rId59"/>
    <p:sldId id="338" r:id="rId60"/>
    <p:sldId id="304" r:id="rId61"/>
    <p:sldId id="315" r:id="rId62"/>
    <p:sldId id="306" r:id="rId63"/>
    <p:sldId id="305" r:id="rId64"/>
    <p:sldId id="322" r:id="rId65"/>
    <p:sldId id="308" r:id="rId66"/>
    <p:sldId id="316" r:id="rId67"/>
    <p:sldId id="317" r:id="rId68"/>
    <p:sldId id="332" r:id="rId69"/>
    <p:sldId id="333" r:id="rId70"/>
    <p:sldId id="334" r:id="rId71"/>
    <p:sldId id="327" r:id="rId72"/>
    <p:sldId id="335" r:id="rId73"/>
    <p:sldId id="329" r:id="rId74"/>
    <p:sldId id="336" r:id="rId75"/>
    <p:sldId id="330" r:id="rId7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2" autoAdjust="0"/>
    <p:restoredTop sz="88046" autoAdjust="0"/>
  </p:normalViewPr>
  <p:slideViewPr>
    <p:cSldViewPr>
      <p:cViewPr varScale="1">
        <p:scale>
          <a:sx n="102" d="100"/>
          <a:sy n="102" d="100"/>
        </p:scale>
        <p:origin x="-19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1DB83-E48C-4A5C-83F9-EF38B0144179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E85BE-26BE-4D81-B513-7CC1A303B7B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796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Hastalığın gidişinin seyri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E85BE-26BE-4D81-B513-7CC1A303B7BE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20444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E85BE-26BE-4D81-B513-7CC1A303B7BE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087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ailenin talebi üzerine gerekli bilgilendirme yapılarak ve onayları alınarak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E85BE-26BE-4D81-B513-7CC1A303B7BE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5477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E85BE-26BE-4D81-B513-7CC1A303B7BE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9462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62F4C-DD9E-4217-91D8-232BD8A40E8B}" type="datetimeFigureOut">
              <a:rPr lang="tr-TR" smtClean="0"/>
              <a:pPr/>
              <a:t>20 Kasım 2018 Salı20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F1CCD-B814-47FC-8BB0-10EE1016E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rq.gov/clinic/uspstfi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Periyodik Sağlık Muayeneleri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483768" y="3140968"/>
            <a:ext cx="6400800" cy="1752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Dr. Mahmut ÖZAYDIN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KTÜ Aile Hekimliği Anabilim Dalı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20.11.2018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altLang="tr-TR" sz="2800" b="1" dirty="0" smtClean="0">
                <a:solidFill>
                  <a:srgbClr val="00B050"/>
                </a:solidFill>
              </a:rPr>
              <a:t>Üçüncül koruma: </a:t>
            </a:r>
            <a:r>
              <a:rPr lang="tr-TR" altLang="tr-TR" sz="2800" dirty="0" smtClean="0"/>
              <a:t>hastalık ve sakatlık oluştuktan sonra daha kötüye gidişin engellenmesi amacıyla tıbbi, sosyal rehabilitasyon yöntemlerinin belirlenmesi ve uygulanması  </a:t>
            </a:r>
          </a:p>
          <a:p>
            <a:pPr lvl="1">
              <a:lnSpc>
                <a:spcPct val="150000"/>
              </a:lnSpc>
            </a:pPr>
            <a:r>
              <a:rPr lang="tr-TR" altLang="tr-TR" dirty="0" smtClean="0">
                <a:solidFill>
                  <a:srgbClr val="00B050"/>
                </a:solidFill>
              </a:rPr>
              <a:t>Komplikasyonlarla mücadele</a:t>
            </a:r>
          </a:p>
          <a:p>
            <a:pPr lvl="1">
              <a:lnSpc>
                <a:spcPct val="150000"/>
              </a:lnSpc>
            </a:pPr>
            <a:r>
              <a:rPr lang="tr-TR" altLang="tr-TR" dirty="0" smtClean="0">
                <a:solidFill>
                  <a:srgbClr val="00B050"/>
                </a:solidFill>
              </a:rPr>
              <a:t>Rehabilitasyon, protez, vb. uygulamaları</a:t>
            </a:r>
          </a:p>
          <a:p>
            <a:pPr lvl="1">
              <a:lnSpc>
                <a:spcPct val="150000"/>
              </a:lnSpc>
            </a:pPr>
            <a:r>
              <a:rPr lang="tr-TR" altLang="tr-TR" dirty="0" smtClean="0">
                <a:solidFill>
                  <a:srgbClr val="00B050"/>
                </a:solidFill>
              </a:rPr>
              <a:t>Psikolojik ve sosyal hizmet uygulamaları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836712"/>
            <a:ext cx="3610744" cy="1143000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solidFill>
                  <a:srgbClr val="002060"/>
                </a:solidFill>
              </a:rPr>
              <a:t>Dördüncül</a:t>
            </a:r>
            <a:r>
              <a:rPr lang="tr-TR" sz="2600" b="1" dirty="0" smtClean="0">
                <a:solidFill>
                  <a:srgbClr val="002060"/>
                </a:solidFill>
              </a:rPr>
              <a:t> Koruma</a:t>
            </a:r>
            <a:br>
              <a:rPr lang="tr-TR" sz="2600" b="1" dirty="0" smtClean="0">
                <a:solidFill>
                  <a:srgbClr val="002060"/>
                </a:solidFill>
              </a:rPr>
            </a:br>
            <a:endParaRPr lang="tr-TR" sz="2600" b="1" dirty="0">
              <a:solidFill>
                <a:srgbClr val="00206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err="1" smtClean="0"/>
              <a:t>Wonca</a:t>
            </a:r>
            <a:r>
              <a:rPr lang="tr-TR" b="1" dirty="0" smtClean="0"/>
              <a:t> Tanımı</a:t>
            </a:r>
          </a:p>
          <a:p>
            <a:pPr marL="0" indent="0">
              <a:buNone/>
            </a:pPr>
            <a:r>
              <a:rPr lang="tr-TR" sz="2400" dirty="0" smtClean="0"/>
              <a:t>Aşırı </a:t>
            </a:r>
            <a:r>
              <a:rPr lang="tr-TR" sz="2400" dirty="0" err="1" smtClean="0"/>
              <a:t>medikalizasyon</a:t>
            </a:r>
            <a:r>
              <a:rPr lang="tr-TR" sz="2400" dirty="0" smtClean="0"/>
              <a:t> riskindeki hastayı ve toplumu tanımlamak, medikal istilalardan onları korumak ve onlara bilimsel ve etik olarak kabul edilebilir bakım prosedürlerini sağlamak için yapılan eylemdir.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640" y="2132856"/>
            <a:ext cx="6581775" cy="2524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TAHUD-14-Dorduncul-koruma-zarar-verme-t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00808"/>
            <a:ext cx="6391275" cy="4238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Kanıt Düzeyi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tr-TR" b="1" dirty="0" smtClean="0"/>
              <a:t>ABD Önleyici Hizmetler Çalışma Grubu (USPSTF) Öneri Derecelendirme Tablosu;</a:t>
            </a:r>
          </a:p>
          <a:p>
            <a:pPr marL="365760" indent="-256032">
              <a:buFont typeface="Wingdings 3"/>
              <a:buChar char=""/>
              <a:defRPr/>
            </a:pPr>
            <a:endParaRPr lang="tr-TR" dirty="0" smtClean="0"/>
          </a:p>
          <a:p>
            <a:pPr marL="365760" indent="-256032">
              <a:buFont typeface="Wingdings 3"/>
              <a:buChar char=""/>
              <a:defRPr/>
            </a:pPr>
            <a:r>
              <a:rPr lang="tr-TR" dirty="0" smtClean="0">
                <a:solidFill>
                  <a:srgbClr val="FF0000"/>
                </a:solidFill>
              </a:rPr>
              <a:t>A Öneri: </a:t>
            </a:r>
            <a:r>
              <a:rPr lang="tr-TR" dirty="0" smtClean="0"/>
              <a:t>Net yararın belirgin olduğu kesindir. </a:t>
            </a:r>
          </a:p>
          <a:p>
            <a:pPr marL="365760" indent="-256032">
              <a:buNone/>
              <a:defRPr/>
            </a:pPr>
            <a:endParaRPr lang="tr-TR" dirty="0" smtClean="0"/>
          </a:p>
          <a:p>
            <a:pPr marL="365760" indent="-256032">
              <a:buFont typeface="Wingdings 3"/>
              <a:buChar char=""/>
              <a:defRPr/>
            </a:pPr>
            <a:r>
              <a:rPr lang="tr-TR" dirty="0" smtClean="0">
                <a:solidFill>
                  <a:srgbClr val="FF0000"/>
                </a:solidFill>
              </a:rPr>
              <a:t>B Öneri: </a:t>
            </a:r>
            <a:r>
              <a:rPr lang="tr-TR" dirty="0" smtClean="0"/>
              <a:t>Net yararın orta derecede olduğu kesin ya da net yararın orta derecede veya belirgin olduğu orta derecede kesin. </a:t>
            </a:r>
          </a:p>
          <a:p>
            <a:pPr marL="365760" indent="-256032">
              <a:buNone/>
              <a:defRPr/>
            </a:pPr>
            <a:endParaRPr lang="tr-TR" dirty="0" smtClean="0"/>
          </a:p>
          <a:p>
            <a:pPr marL="365760" indent="-256032">
              <a:buFont typeface="Wingdings 3"/>
              <a:buChar char=""/>
              <a:defRPr/>
            </a:pPr>
            <a:r>
              <a:rPr lang="tr-TR" dirty="0" smtClean="0">
                <a:solidFill>
                  <a:srgbClr val="FF0000"/>
                </a:solidFill>
              </a:rPr>
              <a:t>C Öneri: </a:t>
            </a:r>
            <a:r>
              <a:rPr lang="tr-TR" dirty="0" smtClean="0"/>
              <a:t>Rutin kullanım karşıtı öneri. Hizmetin bazı bireylere kullanımıyla ilgili düşünceler olabilir. Net yararın düşük olduğuna dair en azından bazı deliller mevcut. </a:t>
            </a:r>
          </a:p>
          <a:p>
            <a:pPr marL="365760" indent="-256032">
              <a:buNone/>
              <a:defRPr/>
            </a:pPr>
            <a:endParaRPr lang="tr-TR" dirty="0" smtClean="0"/>
          </a:p>
          <a:p>
            <a:pPr marL="365760" indent="-256032">
              <a:buFont typeface="Wingdings 3"/>
              <a:buChar char=""/>
              <a:defRPr/>
            </a:pPr>
            <a:r>
              <a:rPr lang="tr-TR" dirty="0" smtClean="0">
                <a:solidFill>
                  <a:srgbClr val="FF0000"/>
                </a:solidFill>
              </a:rPr>
              <a:t>D Öneri: </a:t>
            </a:r>
            <a:r>
              <a:rPr lang="tr-TR" dirty="0" smtClean="0"/>
              <a:t>Hizmetin kullanımına karşı. Yarar olmadığını veya zararın ağır bastığını gösteren iyi ya da vasat kanıtlar. </a:t>
            </a:r>
          </a:p>
          <a:p>
            <a:pPr marL="365760" indent="-256032">
              <a:buNone/>
              <a:defRPr/>
            </a:pPr>
            <a:endParaRPr lang="tr-TR" dirty="0" smtClean="0"/>
          </a:p>
          <a:p>
            <a:pPr marL="365760" indent="-256032">
              <a:buFont typeface="Wingdings 3"/>
              <a:buChar char=""/>
              <a:defRPr/>
            </a:pPr>
            <a:r>
              <a:rPr lang="tr-TR" dirty="0" smtClean="0">
                <a:solidFill>
                  <a:srgbClr val="FF0000"/>
                </a:solidFill>
              </a:rPr>
              <a:t>I yetersiz kanıt: </a:t>
            </a:r>
            <a:r>
              <a:rPr lang="tr-TR" dirty="0" smtClean="0"/>
              <a:t>Kanıt yok ya da kalitesiz veya sonuçlar çelişkili ve yarar/zarar dengesini belirlemiyor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Tarama Kararı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 b="1" dirty="0" smtClean="0"/>
              <a:t>Hastalık;</a:t>
            </a:r>
          </a:p>
          <a:p>
            <a:pPr lvl="2">
              <a:lnSpc>
                <a:spcPct val="90000"/>
              </a:lnSpc>
            </a:pPr>
            <a:r>
              <a:rPr lang="tr-TR" sz="2000" b="1" dirty="0" err="1" smtClean="0"/>
              <a:t>Mortalite</a:t>
            </a:r>
            <a:r>
              <a:rPr lang="tr-TR" sz="2000" b="1" dirty="0" smtClean="0"/>
              <a:t> ve </a:t>
            </a:r>
            <a:r>
              <a:rPr lang="tr-TR" sz="2000" b="1" dirty="0" err="1" smtClean="0"/>
              <a:t>morbiditesi</a:t>
            </a:r>
            <a:r>
              <a:rPr lang="tr-TR" sz="2000" b="1" dirty="0" smtClean="0"/>
              <a:t> yüksek</a:t>
            </a:r>
          </a:p>
          <a:p>
            <a:pPr lvl="2">
              <a:lnSpc>
                <a:spcPct val="90000"/>
              </a:lnSpc>
            </a:pPr>
            <a:r>
              <a:rPr lang="tr-TR" sz="2000" b="1" dirty="0" err="1" smtClean="0"/>
              <a:t>Prevalansı</a:t>
            </a:r>
            <a:r>
              <a:rPr lang="tr-TR" sz="2000" b="1" dirty="0" smtClean="0"/>
              <a:t> yüksek</a:t>
            </a:r>
          </a:p>
          <a:p>
            <a:pPr lvl="1">
              <a:lnSpc>
                <a:spcPct val="90000"/>
              </a:lnSpc>
            </a:pPr>
            <a:endParaRPr lang="tr-TR" b="1" dirty="0" smtClean="0"/>
          </a:p>
          <a:p>
            <a:pPr>
              <a:lnSpc>
                <a:spcPct val="90000"/>
              </a:lnSpc>
            </a:pPr>
            <a:r>
              <a:rPr lang="tr-TR" sz="2000" b="1" dirty="0" smtClean="0"/>
              <a:t>Test;</a:t>
            </a:r>
          </a:p>
          <a:p>
            <a:pPr lvl="2">
              <a:lnSpc>
                <a:spcPct val="90000"/>
              </a:lnSpc>
            </a:pPr>
            <a:r>
              <a:rPr lang="tr-TR" sz="2000" b="1" dirty="0" err="1" smtClean="0"/>
              <a:t>Sensitivitesi</a:t>
            </a:r>
            <a:r>
              <a:rPr lang="tr-TR" sz="2000" b="1" dirty="0" smtClean="0"/>
              <a:t> ve </a:t>
            </a:r>
            <a:r>
              <a:rPr lang="tr-TR" sz="2000" b="1" dirty="0" err="1" smtClean="0"/>
              <a:t>spesifitesi</a:t>
            </a:r>
            <a:r>
              <a:rPr lang="tr-TR" sz="2000" b="1" dirty="0" smtClean="0"/>
              <a:t> yüksek,</a:t>
            </a:r>
          </a:p>
          <a:p>
            <a:pPr lvl="2">
              <a:lnSpc>
                <a:spcPct val="90000"/>
              </a:lnSpc>
            </a:pPr>
            <a:r>
              <a:rPr lang="tr-TR" sz="2000" b="1" dirty="0" smtClean="0"/>
              <a:t>Düşük riskli ve kabul edilebilir,</a:t>
            </a:r>
          </a:p>
          <a:p>
            <a:pPr lvl="2">
              <a:lnSpc>
                <a:spcPct val="90000"/>
              </a:lnSpc>
            </a:pPr>
            <a:r>
              <a:rPr lang="tr-TR" sz="2000" b="1" dirty="0" smtClean="0"/>
              <a:t>Erken tanı ve tedavi etkin,</a:t>
            </a:r>
          </a:p>
          <a:p>
            <a:pPr lvl="2">
              <a:lnSpc>
                <a:spcPct val="90000"/>
              </a:lnSpc>
            </a:pPr>
            <a:r>
              <a:rPr lang="tr-TR" sz="2000" b="1" dirty="0" smtClean="0"/>
              <a:t>Maliyet etkin olmalı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Taramalar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endParaRPr lang="tr-TR" sz="2800" dirty="0" smtClean="0">
              <a:solidFill>
                <a:srgbClr val="FF0000"/>
              </a:solidFill>
            </a:endParaRPr>
          </a:p>
          <a:p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Bebeklik ve Çocukluk Dönemi 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Erişkinlik Dönemi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3 ila 5 günlük yeni doğanda </a:t>
            </a:r>
            <a:r>
              <a:rPr lang="tr-TR" sz="2400" b="1" dirty="0" err="1" smtClean="0">
                <a:solidFill>
                  <a:srgbClr val="FF0000"/>
                </a:solidFill>
              </a:rPr>
              <a:t>fenilketonüri</a:t>
            </a:r>
            <a:r>
              <a:rPr lang="tr-TR" sz="2400" b="1" dirty="0" smtClean="0"/>
              <a:t> erken tanısı için yeni doğan taraması yapılmalı,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700" b="1" i="1" dirty="0" smtClean="0"/>
          </a:p>
          <a:p>
            <a:pPr marL="405130" marR="5080" indent="-393065">
              <a:lnSpc>
                <a:spcPct val="107100"/>
              </a:lnSpc>
            </a:pP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400" dirty="0" smtClean="0">
              <a:latin typeface="Times New Roman"/>
              <a:cs typeface="Times New Roman"/>
            </a:endParaRPr>
          </a:p>
          <a:p>
            <a:endParaRPr lang="tr-TR" sz="2400" dirty="0" smtClean="0">
              <a:latin typeface="Times New Roman"/>
              <a:cs typeface="Times New Roman"/>
            </a:endParaRPr>
          </a:p>
          <a:p>
            <a:r>
              <a:rPr lang="tr-TR" sz="2400" b="1" dirty="0" smtClean="0"/>
              <a:t> </a:t>
            </a: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26876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Fenilketonüri</a:t>
            </a:r>
            <a:r>
              <a:rPr lang="tr-TR" sz="2800" b="1" dirty="0" smtClean="0">
                <a:solidFill>
                  <a:srgbClr val="FF0000"/>
                </a:solidFill>
              </a:rPr>
              <a:t>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sz="2400" b="1" dirty="0" smtClean="0"/>
              <a:t>3 ila 5 günlük yeni doğanda </a:t>
            </a:r>
            <a:r>
              <a:rPr lang="tr-TR" sz="2400" b="1" dirty="0" err="1" smtClean="0">
                <a:solidFill>
                  <a:srgbClr val="FF0000"/>
                </a:solidFill>
              </a:rPr>
              <a:t>konjenital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hipotroidi</a:t>
            </a:r>
            <a:r>
              <a:rPr lang="tr-TR" sz="2400" b="1" dirty="0" err="1" smtClean="0"/>
              <a:t>nin</a:t>
            </a:r>
            <a:r>
              <a:rPr lang="tr-TR" sz="2400" b="1" dirty="0" smtClean="0"/>
              <a:t> erken tanısı için yeni doğan taraması yapılmalı, </a:t>
            </a:r>
          </a:p>
          <a:p>
            <a:endParaRPr lang="tr-TR" sz="1600" b="1" dirty="0" smtClean="0"/>
          </a:p>
          <a:p>
            <a:pPr marL="405130" marR="5080" indent="-393065">
              <a:lnSpc>
                <a:spcPct val="107100"/>
              </a:lnSpc>
            </a:pPr>
            <a:endParaRPr lang="tr-TR" sz="1600" b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405130" marR="5080" indent="-393065">
              <a:lnSpc>
                <a:spcPct val="107100"/>
              </a:lnSpc>
            </a:pPr>
            <a:endParaRPr lang="tr-TR" sz="1600" b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405130" marR="5080" indent="-393065">
              <a:lnSpc>
                <a:spcPct val="107100"/>
              </a:lnSpc>
            </a:pPr>
            <a:endParaRPr lang="tr-TR" sz="16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405130" marR="5080" indent="-393065">
              <a:lnSpc>
                <a:spcPct val="107100"/>
              </a:lnSpc>
            </a:pPr>
            <a:endParaRPr lang="tr-TR" sz="16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405130" marR="5080" indent="-393065">
              <a:lnSpc>
                <a:spcPct val="107100"/>
              </a:lnSpc>
            </a:pP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55679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Konjenital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Hipotroidi</a:t>
            </a:r>
            <a:r>
              <a:rPr lang="tr-TR" sz="2400" b="1" dirty="0" smtClean="0">
                <a:solidFill>
                  <a:srgbClr val="FF0000"/>
                </a:solidFill>
              </a:rPr>
              <a:t> Taraması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3 ila 5 günlük yeni doğanda </a:t>
            </a:r>
            <a:r>
              <a:rPr lang="tr-TR" sz="2400" b="1" dirty="0" err="1" smtClean="0">
                <a:solidFill>
                  <a:srgbClr val="FF0000"/>
                </a:solidFill>
              </a:rPr>
              <a:t>biotinidaz</a:t>
            </a:r>
            <a:r>
              <a:rPr lang="tr-TR" sz="2400" b="1" dirty="0" smtClean="0">
                <a:solidFill>
                  <a:srgbClr val="FF0000"/>
                </a:solidFill>
              </a:rPr>
              <a:t> eksikliği</a:t>
            </a:r>
            <a:r>
              <a:rPr lang="tr-TR" sz="2400" b="1" dirty="0" smtClean="0"/>
              <a:t>nin erken tanısı için yeni doğan taraması yapılmalı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i="1" dirty="0" smtClean="0"/>
          </a:p>
          <a:p>
            <a:pPr marL="405130" marR="5080" indent="-393065">
              <a:lnSpc>
                <a:spcPct val="107100"/>
              </a:lnSpc>
            </a:pP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484784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   </a:t>
            </a:r>
            <a:r>
              <a:rPr lang="tr-TR" sz="2800" b="1" dirty="0" err="1" smtClean="0">
                <a:solidFill>
                  <a:srgbClr val="FF0000"/>
                </a:solidFill>
              </a:rPr>
              <a:t>Biotinidaz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</a:rPr>
              <a:t>Eksikliği Taraması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Amaç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Sağlıklı bireyler için periyodik sağlık muayenesi kavramını ve gereklerini öğrenmek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Bebeklik ve Çocukluk Dönemi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</a:rPr>
              <a:t>İşitme taraması </a:t>
            </a:r>
            <a:r>
              <a:rPr lang="tr-TR" sz="2400" b="1" dirty="0" smtClean="0"/>
              <a:t>testinin bebek doğduktan sonraki ilk 72 saat içerisinde, taburcu olmadan önce hastanede yapılması gerekmektedir. </a:t>
            </a:r>
          </a:p>
          <a:p>
            <a:endParaRPr lang="tr-TR" sz="2400" b="1" dirty="0" smtClean="0"/>
          </a:p>
          <a:p>
            <a:endParaRPr lang="tr-TR" sz="1600" b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endParaRPr lang="tr-TR" sz="1600" b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endParaRPr lang="tr-TR" sz="1600" b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340768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İşitme Taraması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sz="3600" dirty="0" smtClean="0">
                <a:solidFill>
                  <a:srgbClr val="FF0000"/>
                </a:solidFill>
              </a:rPr>
              <a:t>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sz="2400" b="1" dirty="0" smtClean="0"/>
          </a:p>
          <a:p>
            <a:r>
              <a:rPr lang="tr-TR" sz="2400" b="1" dirty="0" smtClean="0"/>
              <a:t>Aile hekimince 4. izlem olan 41.gün izleminde (30.-55.gün arası) </a:t>
            </a:r>
            <a:r>
              <a:rPr lang="tr-TR" sz="2400" b="1" dirty="0" smtClean="0">
                <a:solidFill>
                  <a:srgbClr val="FF0000"/>
                </a:solidFill>
              </a:rPr>
              <a:t>Gelişimsel Kalça </a:t>
            </a:r>
            <a:r>
              <a:rPr lang="tr-TR" sz="2400" b="1" dirty="0" err="1" smtClean="0">
                <a:solidFill>
                  <a:srgbClr val="FF0000"/>
                </a:solidFill>
              </a:rPr>
              <a:t>Displazisi</a:t>
            </a:r>
            <a:r>
              <a:rPr lang="tr-TR" sz="2400" b="1" dirty="0" smtClean="0">
                <a:solidFill>
                  <a:srgbClr val="FF0000"/>
                </a:solidFill>
              </a:rPr>
              <a:t> (GKD) </a:t>
            </a:r>
            <a:r>
              <a:rPr lang="tr-TR" sz="2400" b="1" dirty="0" smtClean="0"/>
              <a:t>taraması yapılması zorunludur.</a:t>
            </a:r>
          </a:p>
          <a:p>
            <a:endParaRPr lang="tr-TR" sz="2400" b="1" dirty="0" smtClean="0"/>
          </a:p>
          <a:p>
            <a:endParaRPr lang="tr-TR" sz="24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26876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Gelişimsel Kalça </a:t>
            </a:r>
            <a:r>
              <a:rPr lang="tr-TR" sz="2800" b="1" dirty="0" err="1" smtClean="0">
                <a:solidFill>
                  <a:srgbClr val="FF0000"/>
                </a:solidFill>
              </a:rPr>
              <a:t>Displazisi</a:t>
            </a:r>
            <a:r>
              <a:rPr lang="tr-TR" sz="2800" b="1" dirty="0" smtClean="0">
                <a:solidFill>
                  <a:srgbClr val="FF0000"/>
                </a:solidFill>
              </a:rPr>
              <a:t> (GKD) Taraması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6 ay-1 yaş arası bebek takiplerinde en az bir kez </a:t>
            </a:r>
            <a:r>
              <a:rPr lang="tr-TR" sz="2400" b="1" dirty="0" smtClean="0">
                <a:solidFill>
                  <a:srgbClr val="FF0000"/>
                </a:solidFill>
              </a:rPr>
              <a:t>inmemiş testis muayenesi </a:t>
            </a:r>
            <a:r>
              <a:rPr lang="tr-TR" sz="2400" b="1" dirty="0" smtClean="0"/>
              <a:t>yapılmalıdır.</a:t>
            </a:r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16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b="1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34076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İnmemiş Testis Muayenesi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Görme keskinliğini tarama amaçlı </a:t>
            </a:r>
            <a:r>
              <a:rPr lang="tr-TR" sz="2400" b="1" dirty="0" err="1" smtClean="0"/>
              <a:t>yenidoğanın</a:t>
            </a:r>
            <a:r>
              <a:rPr lang="tr-TR" sz="2400" b="1" dirty="0" smtClean="0"/>
              <a:t> 15. gün izlemi ve sonrasında her izlemde bebeğin görmesi değerlendirilmeli,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340768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Görme Keskinliği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sz="2400" b="1" dirty="0" smtClean="0"/>
              <a:t>36-42 aylık çocuklara aile hekimi tarafından </a:t>
            </a:r>
            <a:r>
              <a:rPr lang="tr-TR" sz="2400" b="1" dirty="0" smtClean="0">
                <a:solidFill>
                  <a:srgbClr val="FF0000"/>
                </a:solidFill>
              </a:rPr>
              <a:t>kırmızı </a:t>
            </a:r>
            <a:r>
              <a:rPr lang="tr-TR" sz="2400" b="1" dirty="0" err="1" smtClean="0">
                <a:solidFill>
                  <a:srgbClr val="FF0000"/>
                </a:solidFill>
              </a:rPr>
              <a:t>refle</a:t>
            </a:r>
            <a:r>
              <a:rPr lang="tr-TR" sz="2400" b="1" dirty="0" smtClean="0">
                <a:solidFill>
                  <a:srgbClr val="FF0000"/>
                </a:solidFill>
              </a:rPr>
              <a:t> testi</a:t>
            </a:r>
            <a:r>
              <a:rPr lang="tr-TR" sz="2400" b="1" dirty="0" smtClean="0"/>
              <a:t> yapılmalı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</a:rPr>
              <a:t>Prematüre </a:t>
            </a:r>
            <a:r>
              <a:rPr lang="tr-TR" sz="2400" b="1" dirty="0" err="1" smtClean="0">
                <a:solidFill>
                  <a:srgbClr val="FF0000"/>
                </a:solidFill>
              </a:rPr>
              <a:t>retinopatisi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smtClean="0"/>
              <a:t>muayenesi yapılması açısından “32. hafta ve/veya 1500 gr. altı doğan bütün bebeklerin aile hekimleri tarafından bir göz hastalıkları kliniğine/hekimine rutin olarak yönlendirilmesi önerilir.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48478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Prematüre </a:t>
            </a:r>
            <a:r>
              <a:rPr lang="tr-TR" sz="2800" b="1" dirty="0" err="1" smtClean="0">
                <a:solidFill>
                  <a:srgbClr val="FF0000"/>
                </a:solidFill>
              </a:rPr>
              <a:t>Retinopatisi</a:t>
            </a:r>
            <a:r>
              <a:rPr lang="tr-TR" sz="2800" b="1" dirty="0" smtClean="0">
                <a:solidFill>
                  <a:srgbClr val="FF0000"/>
                </a:solidFill>
              </a:rPr>
              <a:t> Taraması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Ağız diş sağlığının korunması amacıyla bebekte ilk süt dişinin çıkmasıyla birlikte başlayan diş hekimi kontrolleri, </a:t>
            </a:r>
            <a:r>
              <a:rPr lang="tr-TR" sz="2400" b="1" dirty="0" smtClean="0">
                <a:solidFill>
                  <a:srgbClr val="FF0000"/>
                </a:solidFill>
              </a:rPr>
              <a:t>altı aylık </a:t>
            </a:r>
            <a:r>
              <a:rPr lang="tr-TR" sz="2400" b="1" dirty="0" err="1" smtClean="0">
                <a:solidFill>
                  <a:srgbClr val="FF0000"/>
                </a:solidFill>
              </a:rPr>
              <a:t>periyodlarla</a:t>
            </a:r>
            <a:r>
              <a:rPr lang="tr-TR" sz="2400" b="1" dirty="0" smtClean="0"/>
              <a:t> tekrarlanmalıdır. </a:t>
            </a:r>
          </a:p>
          <a:p>
            <a:endParaRPr lang="tr-TR" sz="2400" b="1" dirty="0" smtClean="0"/>
          </a:p>
          <a:p>
            <a:endParaRPr lang="tr-TR" sz="16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48478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Ağız Diş Sağlığı Taraması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0-6 yaş döneminde bebek ve çocuğun bilişsel gelişimi dil gelişimi, sosyal ve duygusal gelişimi kaba-motor ve ince-motor gelişimi ile ilgili izlemlerin yapılarak gelişimsel sorunların değerlendirilmesi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26876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Bilişsel ve Motor Gelişim İzlemi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Hipertansiyon tanısının erken tespiti ve </a:t>
            </a:r>
            <a:r>
              <a:rPr lang="tr-TR" sz="2400" b="1" dirty="0" err="1" smtClean="0"/>
              <a:t>kardiyovasküler</a:t>
            </a:r>
            <a:r>
              <a:rPr lang="tr-TR" sz="2400" b="1" dirty="0" smtClean="0"/>
              <a:t> olayların önlenmesi amacıyla </a:t>
            </a:r>
            <a:r>
              <a:rPr lang="tr-TR" sz="2400" b="1" dirty="0" smtClean="0"/>
              <a:t>3 yaşından sonra ömür boyu </a:t>
            </a:r>
            <a:r>
              <a:rPr lang="tr-TR" sz="2400" b="1" dirty="0" smtClean="0">
                <a:solidFill>
                  <a:srgbClr val="FF0000"/>
                </a:solidFill>
              </a:rPr>
              <a:t>yılda </a:t>
            </a:r>
            <a:r>
              <a:rPr lang="tr-TR" sz="2400" b="1" dirty="0" smtClean="0">
                <a:solidFill>
                  <a:srgbClr val="FF0000"/>
                </a:solidFill>
              </a:rPr>
              <a:t>en az bir kez </a:t>
            </a:r>
            <a:r>
              <a:rPr lang="tr-TR" sz="2400" b="1" dirty="0" err="1" smtClean="0">
                <a:solidFill>
                  <a:srgbClr val="FF0000"/>
                </a:solidFill>
              </a:rPr>
              <a:t>arteriyel</a:t>
            </a:r>
            <a:r>
              <a:rPr lang="tr-TR" sz="2400" b="1" dirty="0" smtClean="0">
                <a:solidFill>
                  <a:srgbClr val="FF0000"/>
                </a:solidFill>
              </a:rPr>
              <a:t> tansiyon ölçümü </a:t>
            </a:r>
            <a:r>
              <a:rPr lang="tr-TR" sz="2400" b="1" dirty="0" smtClean="0"/>
              <a:t>yapılmalıdır.</a:t>
            </a:r>
            <a:r>
              <a:rPr lang="tr-TR" b="1" dirty="0" smtClean="0"/>
              <a:t> 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196752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Arteriyel</a:t>
            </a:r>
            <a:r>
              <a:rPr lang="tr-TR" sz="2800" b="1" dirty="0" smtClean="0">
                <a:solidFill>
                  <a:srgbClr val="FF0000"/>
                </a:solidFill>
              </a:rPr>
              <a:t> Tansiyon Ölçümü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0-1 yaş arası bebek, 1-5 yaş arası okul öncesi, 6-18 yaş arası okul dönemi olmak üzere her dönemde en az bir kez sağlıklı diyet konusunda bilgilendirme yapılmalıdır.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62880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Diyet Danışmanlığı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Öğrenim hedefleri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Periyodik sağlık muayenesinin tanımını yapabilmek</a:t>
            </a:r>
          </a:p>
          <a:p>
            <a:r>
              <a:rPr lang="tr-TR" sz="2600" dirty="0" smtClean="0"/>
              <a:t>Periyodik sağlık muayenesinin amacını ifade edebilmek </a:t>
            </a:r>
          </a:p>
          <a:p>
            <a:r>
              <a:rPr lang="tr-TR" sz="2600" dirty="0" smtClean="0"/>
              <a:t>Koruma düzeylerini kategorize edebilmek ve her kategoriye uygun örnek verebilmek</a:t>
            </a:r>
          </a:p>
          <a:p>
            <a:r>
              <a:rPr lang="tr-TR" sz="2600" dirty="0" smtClean="0"/>
              <a:t>Sağlıklı çocuk ve erişkin periyodik sağlık muayenesinde kullanılan tarama metotlarını sayabilmek</a:t>
            </a:r>
          </a:p>
          <a:p>
            <a:pPr>
              <a:buNone/>
            </a:pPr>
            <a:r>
              <a:rPr lang="tr-TR" sz="2600" dirty="0" smtClean="0"/>
              <a:t>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6-18 yaş arası okul döneminde </a:t>
            </a:r>
            <a:r>
              <a:rPr lang="tr-TR" sz="2400" b="1" dirty="0" err="1" smtClean="0"/>
              <a:t>obezitenin</a:t>
            </a:r>
            <a:r>
              <a:rPr lang="tr-TR" sz="2400" b="1" dirty="0" smtClean="0"/>
              <a:t> önlenmesi amacıyla </a:t>
            </a:r>
            <a:r>
              <a:rPr lang="tr-TR" sz="2400" b="1" dirty="0" smtClean="0">
                <a:solidFill>
                  <a:srgbClr val="FF0000"/>
                </a:solidFill>
              </a:rPr>
              <a:t>yılda bir kez ağırlık, boy, beden kitle indeksi (BKI) ölçümleri</a:t>
            </a:r>
            <a:r>
              <a:rPr lang="tr-TR" sz="2400" b="1" dirty="0" smtClean="0"/>
              <a:t>nin yapılması, </a:t>
            </a:r>
          </a:p>
          <a:p>
            <a:endParaRPr lang="tr-TR" sz="2400" b="1" dirty="0" smtClean="0"/>
          </a:p>
          <a:p>
            <a:endParaRPr lang="tr-TR" sz="1600" b="1" i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412776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Beden Kitle İndeksi (BKI) Ölçümü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13-18 yaş grubu çocuklara her klinik karşılaşmada, tütün ve diğer bağımlılık yapıcı madde kullanım durumu sorgulanarak bilgilendirme yapılmalı </a:t>
            </a:r>
          </a:p>
          <a:p>
            <a:endParaRPr lang="tr-TR" sz="2400" b="1" i="1" dirty="0" smtClean="0"/>
          </a:p>
          <a:p>
            <a:endParaRPr lang="tr-TR" sz="16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endParaRPr lang="tr-TR" sz="16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Tütün Kullanım Durumu Sorgulanması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18-36 aylar arasında bir kez otizm , 48-60 ay arasında da bir kez dikkat eksikliği, </a:t>
            </a:r>
            <a:r>
              <a:rPr lang="tr-TR" sz="2400" b="1" dirty="0" err="1" smtClean="0"/>
              <a:t>hiperaktivite</a:t>
            </a:r>
            <a:r>
              <a:rPr lang="tr-TR" sz="2400" b="1" dirty="0" smtClean="0"/>
              <a:t> ve özgül öğrenme güçlüğü açısından değerlendirilmeli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179512" y="148478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Otizm,Dikkat Eksikliği,</a:t>
            </a:r>
            <a:r>
              <a:rPr lang="tr-TR" sz="2800" b="1" dirty="0" err="1" smtClean="0">
                <a:solidFill>
                  <a:srgbClr val="FF0000"/>
                </a:solidFill>
              </a:rPr>
              <a:t>Hiperaktivite</a:t>
            </a:r>
            <a:r>
              <a:rPr lang="tr-TR" sz="2800" b="1" dirty="0" smtClean="0">
                <a:solidFill>
                  <a:srgbClr val="FF0000"/>
                </a:solidFill>
              </a:rPr>
              <a:t> Değerlendirmesi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0-6 yaş çocuklarda her muayenede, 7-18 yaş çocuklarda ise yılda bir kez çocuk ihmali ve istismarı ile çocuğa kötü muamele olup olmadığı yönünden sorgulama, gözlem ve muayene yapılmalı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26876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Çocuk İstismarı Değerlendirilmesi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Bebeklik ve Çocukluk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18 yaşın altındaki kişilerde hepatit B, hepatit C, </a:t>
            </a:r>
            <a:r>
              <a:rPr lang="tr-TR" sz="2400" b="1" dirty="0" err="1" smtClean="0"/>
              <a:t>HIV’in</a:t>
            </a:r>
            <a:r>
              <a:rPr lang="tr-TR" sz="2400" b="1" dirty="0" smtClean="0"/>
              <a:t> erken tespitine yönelik testler yapılmalıdır.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34076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Hepatit B,Hepatit C ve HIV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b="1" dirty="0" smtClean="0"/>
              <a:t>18 yaş ve üzeri erişkinlerde</a:t>
            </a:r>
          </a:p>
          <a:p>
            <a:pPr lvl="1"/>
            <a:r>
              <a:rPr lang="tr-TR" sz="2400" b="1" dirty="0" err="1" smtClean="0"/>
              <a:t>Td</a:t>
            </a:r>
            <a:endParaRPr lang="tr-TR" sz="2400" b="1" dirty="0" smtClean="0"/>
          </a:p>
          <a:p>
            <a:pPr lvl="1"/>
            <a:r>
              <a:rPr lang="tr-TR" sz="2400" b="1" dirty="0" smtClean="0"/>
              <a:t>KKK</a:t>
            </a:r>
          </a:p>
          <a:p>
            <a:pPr lvl="1"/>
            <a:r>
              <a:rPr lang="tr-TR" sz="2400" b="1" dirty="0" smtClean="0"/>
              <a:t>Hepatit B, Hepatit A</a:t>
            </a:r>
          </a:p>
          <a:p>
            <a:pPr lvl="1"/>
            <a:r>
              <a:rPr lang="tr-TR" sz="2400" b="1" dirty="0" err="1" smtClean="0"/>
              <a:t>İnfluenza</a:t>
            </a:r>
            <a:endParaRPr lang="tr-TR" sz="2400" b="1" dirty="0" smtClean="0"/>
          </a:p>
          <a:p>
            <a:pPr lvl="1"/>
            <a:r>
              <a:rPr lang="tr-TR" sz="2400" b="1" dirty="0" err="1" smtClean="0"/>
              <a:t>Polisakkarit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pnömokok</a:t>
            </a:r>
            <a:endParaRPr lang="tr-TR" sz="2400" b="1" dirty="0" smtClean="0"/>
          </a:p>
          <a:p>
            <a:pPr lvl="1"/>
            <a:r>
              <a:rPr lang="tr-TR" sz="2400" b="1" dirty="0" smtClean="0"/>
              <a:t>Suçiçeği</a:t>
            </a:r>
          </a:p>
          <a:p>
            <a:pPr lvl="1"/>
            <a:r>
              <a:rPr lang="tr-TR" sz="2400" b="1" dirty="0" err="1" smtClean="0"/>
              <a:t>Meningokok</a:t>
            </a:r>
            <a:r>
              <a:rPr lang="tr-TR" sz="2400" b="1" dirty="0" smtClean="0"/>
              <a:t> aşılarının uygulanmış olması kuvvetle önerilir. </a:t>
            </a:r>
          </a:p>
          <a:p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83568" y="98072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Aşı Önerilerinde Bulunma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255588">
              <a:lnSpc>
                <a:spcPct val="80000"/>
              </a:lnSpc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defRPr/>
            </a:pPr>
            <a:r>
              <a:rPr lang="tr-TR" sz="2800" b="1" dirty="0" smtClean="0"/>
              <a:t>18 yaşın üzerinde ve cinsel aktif kişilerde,</a:t>
            </a: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800" b="1" dirty="0" smtClean="0"/>
              <a:t>kişiden talep gelmesi durumunda veya risk</a:t>
            </a: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800" b="1" dirty="0" smtClean="0"/>
              <a:t>faktörlerinin varlığında;</a:t>
            </a: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800" b="1" dirty="0" smtClean="0"/>
              <a:t>    </a:t>
            </a: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800" b="1" dirty="0" smtClean="0"/>
              <a:t>      - HBV, HCV ve HIV için tarama yapılması önerilir.</a:t>
            </a:r>
          </a:p>
          <a:p>
            <a:pPr indent="-255588">
              <a:lnSpc>
                <a:spcPct val="80000"/>
              </a:lnSpc>
              <a:buNone/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28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16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</a:t>
            </a: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pPr indent="-255588">
              <a:lnSpc>
                <a:spcPct val="80000"/>
              </a:lnSpc>
              <a:buNone/>
              <a:defRPr/>
            </a:pPr>
            <a:endParaRPr lang="tr-TR" sz="2800" b="1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34076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Hepatit B,Hepatit C ve HIV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b="1" dirty="0" smtClean="0"/>
          </a:p>
          <a:p>
            <a:r>
              <a:rPr lang="tr-TR" sz="3000" b="1" dirty="0" smtClean="0"/>
              <a:t>Yüksek riskli kişilerde </a:t>
            </a:r>
            <a:r>
              <a:rPr lang="tr-TR" sz="3000" b="1" dirty="0" err="1" smtClean="0"/>
              <a:t>sifiliz</a:t>
            </a:r>
            <a:r>
              <a:rPr lang="tr-TR" sz="3000" b="1" dirty="0" smtClean="0"/>
              <a:t> taramasının yapılması kuvvetle önerilir.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21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endParaRPr lang="tr-TR" sz="2100" b="1" dirty="0" smtClean="0"/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21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endParaRPr lang="tr-TR" sz="2100" b="1" i="1" spc="-100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indent="-255588">
              <a:lnSpc>
                <a:spcPct val="80000"/>
              </a:lnSpc>
              <a:buNone/>
              <a:defRPr/>
            </a:pP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2100" i="1" dirty="0" smtClean="0">
                <a:latin typeface="Times New Roman"/>
                <a:cs typeface="Times New Roman"/>
              </a:rPr>
              <a:t> </a:t>
            </a: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</a:t>
            </a:r>
            <a:r>
              <a:rPr lang="tr-TR" sz="21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21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1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21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19675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Sifiliz</a:t>
            </a:r>
            <a:r>
              <a:rPr lang="tr-TR" sz="2800" b="1" dirty="0" smtClean="0">
                <a:solidFill>
                  <a:srgbClr val="FF0000"/>
                </a:solidFill>
              </a:rPr>
              <a:t>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tr-TR" sz="2800" b="1" dirty="0" smtClean="0"/>
          </a:p>
          <a:p>
            <a:pPr>
              <a:lnSpc>
                <a:spcPct val="90000"/>
              </a:lnSpc>
            </a:pPr>
            <a:endParaRPr lang="tr-TR" sz="2800" b="1" dirty="0" smtClean="0"/>
          </a:p>
          <a:p>
            <a:pPr>
              <a:lnSpc>
                <a:spcPct val="90000"/>
              </a:lnSpc>
            </a:pPr>
            <a:r>
              <a:rPr lang="tr-TR" sz="2800" b="1" dirty="0" smtClean="0"/>
              <a:t>Tüm yaş gruplarında deride sonradan oluşan </a:t>
            </a:r>
          </a:p>
          <a:p>
            <a:pPr lvl="1">
              <a:lnSpc>
                <a:spcPct val="90000"/>
              </a:lnSpc>
            </a:pPr>
            <a:r>
              <a:rPr lang="tr-TR" b="1" dirty="0" smtClean="0"/>
              <a:t>Leke, yara</a:t>
            </a:r>
          </a:p>
          <a:p>
            <a:pPr lvl="1">
              <a:lnSpc>
                <a:spcPct val="90000"/>
              </a:lnSpc>
            </a:pPr>
            <a:r>
              <a:rPr lang="tr-TR" b="1" dirty="0" smtClean="0"/>
              <a:t>Hızla büyüyen lezyon</a:t>
            </a:r>
          </a:p>
          <a:p>
            <a:pPr lvl="1">
              <a:lnSpc>
                <a:spcPct val="90000"/>
              </a:lnSpc>
            </a:pPr>
            <a:r>
              <a:rPr lang="tr-TR" b="1" dirty="0" smtClean="0"/>
              <a:t>Deride mevcut </a:t>
            </a:r>
            <a:r>
              <a:rPr lang="tr-TR" b="1" dirty="0" err="1" smtClean="0"/>
              <a:t>nevüslerin</a:t>
            </a:r>
            <a:r>
              <a:rPr lang="tr-TR" b="1" dirty="0" smtClean="0"/>
              <a:t> ABCDE kuralı ile takibi (ailede deri kanseri öyküsü varsa kuvvetle) önerilir. </a:t>
            </a: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62880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Deri Lezyonlarının Takibi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Erişkinlik Dönemi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b="1" dirty="0" err="1" smtClean="0"/>
              <a:t>A</a:t>
            </a:r>
            <a:r>
              <a:rPr lang="tr-TR" dirty="0" err="1" smtClean="0"/>
              <a:t>symmetrical</a:t>
            </a:r>
            <a:r>
              <a:rPr lang="tr-TR" dirty="0" smtClean="0"/>
              <a:t> skin </a:t>
            </a:r>
            <a:r>
              <a:rPr lang="tr-TR" dirty="0" err="1" smtClean="0"/>
              <a:t>lesion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b="1" dirty="0" err="1" smtClean="0"/>
              <a:t>B</a:t>
            </a:r>
            <a:r>
              <a:rPr lang="tr-TR" dirty="0" err="1" smtClean="0"/>
              <a:t>order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lesion</a:t>
            </a:r>
            <a:r>
              <a:rPr lang="tr-TR" dirty="0" smtClean="0"/>
              <a:t> is </a:t>
            </a:r>
            <a:r>
              <a:rPr lang="tr-TR" dirty="0" err="1" smtClean="0"/>
              <a:t>irregular</a:t>
            </a:r>
            <a:r>
              <a:rPr lang="tr-TR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tr-TR" b="1" dirty="0" err="1" smtClean="0"/>
              <a:t>C</a:t>
            </a:r>
            <a:r>
              <a:rPr lang="tr-TR" dirty="0" err="1" smtClean="0"/>
              <a:t>olor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b="1" dirty="0" err="1" smtClean="0"/>
              <a:t>D</a:t>
            </a:r>
            <a:r>
              <a:rPr lang="tr-TR" dirty="0" err="1" smtClean="0"/>
              <a:t>iameter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b="1" dirty="0" err="1" smtClean="0"/>
              <a:t>E</a:t>
            </a:r>
            <a:r>
              <a:rPr lang="tr-TR" dirty="0" err="1" smtClean="0"/>
              <a:t>volution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Periyodik Sağlık Muayenesi - Tanım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/>
          <a:lstStyle/>
          <a:p>
            <a:pPr indent="-255588">
              <a:spcAft>
                <a:spcPct val="0"/>
              </a:spcAft>
            </a:pPr>
            <a:r>
              <a:rPr lang="tr-TR" sz="2000" dirty="0" smtClean="0">
                <a:cs typeface="Arial" charset="0"/>
              </a:rPr>
              <a:t> Sağlıklı yada sağlıklı görülen kişilerin tarama muayene ve testleri ile,</a:t>
            </a:r>
          </a:p>
          <a:p>
            <a:pPr indent="-255588">
              <a:spcAft>
                <a:spcPct val="0"/>
              </a:spcAft>
              <a:buFont typeface="Wingdings 3" pitchFamily="18" charset="2"/>
              <a:buChar char=""/>
            </a:pPr>
            <a:endParaRPr lang="tr-TR" sz="2200" dirty="0" smtClean="0">
              <a:cs typeface="Arial" charset="0"/>
            </a:endParaRP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yaşa, cinsiyete ve risk faktörlerine göre biçimlendirilmiş,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kanıta dayalı yapılandırılmış,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spesifik,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etkin,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uygulanabilir,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kabul edilebilir bir izlem programı ile değerlendirilmesidir.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40 yaş altı bireylerde ailesinde erken yaşta </a:t>
            </a:r>
            <a:r>
              <a:rPr lang="tr-TR" sz="2400" b="1" dirty="0" err="1" smtClean="0"/>
              <a:t>aterosklerotik</a:t>
            </a:r>
            <a:r>
              <a:rPr lang="tr-TR" sz="2400" b="1" dirty="0" smtClean="0"/>
              <a:t> hastalık öyküsü varsa, 40 yaş üstü bireylerde ise başvuru sebebinden bağımsız olarak bir kez </a:t>
            </a:r>
            <a:r>
              <a:rPr lang="tr-TR" sz="2400" b="1" dirty="0" err="1" smtClean="0"/>
              <a:t>kardiyovasküler</a:t>
            </a:r>
            <a:r>
              <a:rPr lang="tr-TR" sz="2400" b="1" dirty="0" smtClean="0"/>
              <a:t> risk değerlendirmesi yapılmalı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48478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Kardiyovasküler</a:t>
            </a:r>
            <a:r>
              <a:rPr lang="tr-TR" sz="2800" b="1" dirty="0" smtClean="0">
                <a:solidFill>
                  <a:srgbClr val="FF0000"/>
                </a:solidFill>
              </a:rPr>
              <a:t> Risk Değerlendirilmesi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SCORE Risk Hesaplama Tablosu</a:t>
            </a:r>
            <a:endParaRPr lang="tr-TR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00200"/>
            <a:ext cx="5832648" cy="47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18 yaş ve üzeri grupta tütün ürünü kullanım ve tütün dumanından pasif </a:t>
            </a:r>
            <a:r>
              <a:rPr lang="tr-TR" sz="2400" b="1" dirty="0" err="1" smtClean="0"/>
              <a:t>etkilenim</a:t>
            </a:r>
            <a:r>
              <a:rPr lang="tr-TR" sz="2400" b="1" dirty="0" smtClean="0"/>
              <a:t> durumu sorgulanmalı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700" b="1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700808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Tütün Kullanım Durumu Sorgulanması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18 yaş ve üzeri grupta uyuşturucu madde  hakkında bilgi verilip </a:t>
            </a:r>
            <a:r>
              <a:rPr lang="tr-TR" sz="2400" b="1" spc="5" dirty="0" smtClean="0">
                <a:solidFill>
                  <a:srgbClr val="231F20"/>
                </a:solidFill>
                <a:cs typeface="Times New Roman"/>
              </a:rPr>
              <a:t>kullanım durumu sorgulanmalı ve bireylere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uyuşturucu madde kullanımının zararları anlatılmalı</a:t>
            </a: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17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1700" b="1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41277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Madde Kullanım Durumu Sorgulanması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18 yaş ve üzeri bireylerde alkol kullanım  durumu</a:t>
            </a:r>
            <a:r>
              <a:rPr lang="tr-TR" sz="2400" b="1" spc="22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sorgulanmalı,</a:t>
            </a:r>
          </a:p>
          <a:p>
            <a:endParaRPr lang="tr-TR" sz="2400" b="1" spc="-5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/>
              <a:t>Alkol kullanımına bağlı fiziksel, psikolojik ve sosyal açıdan sorun yaşadığı düşünülen bireylere; alkol kullanımının zararları hakkında bilgi verilmesi ve tedavi olmaları için ilgili merkezlere yönlendirilmesi önerilir.</a:t>
            </a:r>
          </a:p>
          <a:p>
            <a:endParaRPr lang="tr-TR" sz="2400" b="1" dirty="0" smtClean="0">
              <a:cs typeface="Times New Roman"/>
            </a:endParaRPr>
          </a:p>
          <a:p>
            <a:endParaRPr lang="tr-TR" sz="2400" b="1" dirty="0" smtClean="0">
              <a:cs typeface="Times New Roman"/>
            </a:endParaRPr>
          </a:p>
          <a:p>
            <a:endParaRPr lang="tr-TR" sz="1700" b="1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400" b="1" dirty="0" smtClean="0">
              <a:cs typeface="Times New Roman"/>
            </a:endParaRPr>
          </a:p>
          <a:p>
            <a:endParaRPr lang="tr-TR" sz="2400" b="1" dirty="0" smtClean="0">
              <a:cs typeface="Times New Roman"/>
            </a:endParaRPr>
          </a:p>
          <a:p>
            <a:endParaRPr lang="tr-TR" sz="2400" b="1" dirty="0" smtClean="0">
              <a:cs typeface="Times New Roman"/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26876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Alkol Kullanım Durumu Sorgulanması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18-65 yaş </a:t>
            </a:r>
            <a:r>
              <a:rPr lang="tr-TR" sz="2800" b="1" spc="-5" dirty="0" smtClean="0">
                <a:solidFill>
                  <a:srgbClr val="231F20"/>
                </a:solidFill>
                <a:cs typeface="Times New Roman"/>
              </a:rPr>
              <a:t>aralığındaki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yetişkinlerde</a:t>
            </a:r>
            <a:r>
              <a:rPr lang="tr-TR" sz="2800" b="1" spc="-15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kişinin  şikayeti veya hekimin öngörmesi durumunda </a:t>
            </a:r>
          </a:p>
          <a:p>
            <a:pPr>
              <a:buNone/>
            </a:pPr>
            <a:endParaRPr lang="tr-TR" sz="2800" b="1" i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“Son  iki hafta içinde hemen her gün kendinizi çökkün  ya da umutsuz hissettiğiniz oldu mu?”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ve </a:t>
            </a:r>
          </a:p>
          <a:p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“Son iki  haftadır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ilgi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kaybı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ya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da</a:t>
            </a:r>
            <a:r>
              <a:rPr lang="tr-TR" sz="2800" b="1" i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hayattan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zevk</a:t>
            </a:r>
            <a:r>
              <a:rPr lang="tr-TR" sz="2800" b="1" i="1" spc="-11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alamama</a:t>
            </a:r>
            <a:r>
              <a:rPr lang="tr-TR" sz="2800" b="1" i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231F20"/>
                </a:solidFill>
                <a:cs typeface="Times New Roman"/>
              </a:rPr>
              <a:t>gibi  yakınmalarınız oldu mu?” 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sorularının yöneltilerek  depresyon </a:t>
            </a:r>
            <a:r>
              <a:rPr lang="tr-TR" sz="2800" b="1" spc="-5" dirty="0" smtClean="0">
                <a:solidFill>
                  <a:srgbClr val="231F20"/>
                </a:solidFill>
                <a:cs typeface="Times New Roman"/>
              </a:rPr>
              <a:t>sorgulamasının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yapılması, </a:t>
            </a:r>
          </a:p>
          <a:p>
            <a:endParaRPr lang="tr-TR" sz="2800" b="1" dirty="0" smtClean="0">
              <a:solidFill>
                <a:srgbClr val="231F20"/>
              </a:solidFill>
              <a:cs typeface="Times New Roman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*her iki</a:t>
            </a:r>
            <a:r>
              <a:rPr lang="tr-TR" sz="2800" b="1" spc="-14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soruya  da </a:t>
            </a:r>
            <a:r>
              <a:rPr lang="tr-TR" sz="2800" b="1" spc="-5" dirty="0" smtClean="0">
                <a:solidFill>
                  <a:srgbClr val="FF0000"/>
                </a:solidFill>
                <a:cs typeface="Times New Roman"/>
              </a:rPr>
              <a:t>“</a:t>
            </a:r>
            <a:r>
              <a:rPr lang="tr-TR" sz="2800" b="1" i="1" spc="-5" dirty="0" smtClean="0">
                <a:solidFill>
                  <a:srgbClr val="FF0000"/>
                </a:solidFill>
                <a:cs typeface="Times New Roman"/>
              </a:rPr>
              <a:t>Evet</a:t>
            </a:r>
            <a:r>
              <a:rPr lang="tr-TR" sz="2800" b="1" spc="-5" dirty="0" smtClean="0">
                <a:solidFill>
                  <a:srgbClr val="FF0000"/>
                </a:solidFill>
                <a:cs typeface="Times New Roman"/>
              </a:rPr>
              <a:t>”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cevabının </a:t>
            </a:r>
            <a:r>
              <a:rPr lang="tr-TR" sz="2800" b="1" spc="-5" dirty="0" smtClean="0">
                <a:solidFill>
                  <a:srgbClr val="231F20"/>
                </a:solidFill>
                <a:cs typeface="Times New Roman"/>
              </a:rPr>
              <a:t>alınması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durumunda bir  psikiyatri uzmanına yönlendirilmesi</a:t>
            </a:r>
            <a:r>
              <a:rPr lang="tr-TR" sz="2800" b="1" spc="-7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spc="-10" dirty="0" smtClean="0">
                <a:solidFill>
                  <a:srgbClr val="231F20"/>
                </a:solidFill>
                <a:cs typeface="Times New Roman"/>
              </a:rPr>
              <a:t>önerilir.</a:t>
            </a:r>
          </a:p>
          <a:p>
            <a:pPr>
              <a:buNone/>
            </a:pPr>
            <a:endParaRPr lang="tr-TR" sz="2800" spc="-10" dirty="0" smtClean="0">
              <a:solidFill>
                <a:srgbClr val="231F20"/>
              </a:solidFill>
              <a:cs typeface="Times New Roman"/>
            </a:endParaRPr>
          </a:p>
          <a:p>
            <a:pPr>
              <a:buNone/>
            </a:pP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800" i="1" dirty="0" smtClean="0"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8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8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</a:t>
            </a:r>
          </a:p>
          <a:p>
            <a:pPr>
              <a:buNone/>
            </a:pPr>
            <a:r>
              <a:rPr lang="tr-TR" sz="18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Rehberi  2015</a:t>
            </a:r>
            <a:endParaRPr lang="tr-TR" sz="1800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tr-TR" sz="2800" dirty="0" smtClean="0"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05273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Depresyon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45-65 yaş grubu erkeklerde </a:t>
            </a:r>
            <a:r>
              <a:rPr lang="tr-TR" sz="2400" b="1" dirty="0" err="1" smtClean="0"/>
              <a:t>kardiyovasküler</a:t>
            </a:r>
            <a:r>
              <a:rPr lang="tr-TR" sz="2400" b="1" dirty="0" smtClean="0"/>
              <a:t> olaylardan korunmada çoğul risk faktörleri* gözetilerek ve </a:t>
            </a:r>
            <a:r>
              <a:rPr lang="tr-TR" sz="2400" b="1" dirty="0" err="1" smtClean="0"/>
              <a:t>gastrointestinal</a:t>
            </a:r>
            <a:r>
              <a:rPr lang="tr-TR" sz="2400" b="1" dirty="0" smtClean="0"/>
              <a:t> yan etkiler dikkate alınarak </a:t>
            </a:r>
            <a:r>
              <a:rPr lang="tr-TR" sz="2400" b="1" dirty="0" smtClean="0">
                <a:solidFill>
                  <a:srgbClr val="FF0000"/>
                </a:solidFill>
              </a:rPr>
              <a:t>günlük 81 mg aspirinin kullanımı </a:t>
            </a:r>
            <a:r>
              <a:rPr lang="tr-TR" sz="2400" b="1" dirty="0" smtClean="0"/>
              <a:t>önerilmelidir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*kanama bozukluğu, karaciğer hastalığı, </a:t>
            </a:r>
            <a:r>
              <a:rPr lang="tr-TR" sz="2400" b="1" dirty="0" err="1" smtClean="0"/>
              <a:t>renal</a:t>
            </a:r>
            <a:r>
              <a:rPr lang="tr-TR" sz="2400" b="1" dirty="0" smtClean="0"/>
              <a:t> yetmezlik, </a:t>
            </a:r>
            <a:r>
              <a:rPr lang="tr-TR" sz="2400" b="1" dirty="0" err="1" smtClean="0"/>
              <a:t>trombositopeni</a:t>
            </a:r>
            <a:r>
              <a:rPr lang="tr-TR" sz="2400" b="1" dirty="0" smtClean="0"/>
              <a:t>, eş zamanlı </a:t>
            </a:r>
            <a:r>
              <a:rPr lang="tr-TR" sz="2400" b="1" dirty="0" err="1" smtClean="0"/>
              <a:t>antikoagulan</a:t>
            </a:r>
            <a:r>
              <a:rPr lang="tr-TR" sz="2400" b="1" dirty="0" smtClean="0"/>
              <a:t> tedavi</a:t>
            </a:r>
          </a:p>
          <a:p>
            <a:endParaRPr lang="tr-TR" sz="2400" b="1" dirty="0" smtClean="0"/>
          </a:p>
          <a:p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5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5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500" i="1" dirty="0" smtClean="0"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5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5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5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KVS Olaylardan Korunmada Aspirin </a:t>
            </a:r>
            <a:r>
              <a:rPr lang="tr-TR" sz="2800" b="1" dirty="0" err="1" smtClean="0">
                <a:solidFill>
                  <a:srgbClr val="FF0000"/>
                </a:solidFill>
              </a:rPr>
              <a:t>Profilaksisi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4525963"/>
          </a:xfrm>
        </p:spPr>
        <p:txBody>
          <a:bodyPr>
            <a:normAutofit lnSpcReduction="10000"/>
          </a:bodyPr>
          <a:lstStyle/>
          <a:p>
            <a:endParaRPr lang="tr-TR" sz="2400" b="1" dirty="0" smtClean="0"/>
          </a:p>
          <a:p>
            <a:r>
              <a:rPr lang="tr-TR" sz="2400" b="1" dirty="0" smtClean="0"/>
              <a:t>55-80 yaş grubu kadınlarda </a:t>
            </a:r>
            <a:r>
              <a:rPr lang="tr-TR" sz="2400" b="1" dirty="0" err="1" smtClean="0"/>
              <a:t>iskemik</a:t>
            </a:r>
            <a:r>
              <a:rPr lang="tr-TR" sz="2400" b="1" dirty="0" smtClean="0"/>
              <a:t> inmenin önlenmesi amacıyla çoğul risk faktörleri* gözetilerek ve </a:t>
            </a:r>
            <a:r>
              <a:rPr lang="tr-TR" sz="2400" b="1" dirty="0" err="1" smtClean="0"/>
              <a:t>gastrointestinal</a:t>
            </a:r>
            <a:r>
              <a:rPr lang="tr-TR" sz="2400" b="1" dirty="0" smtClean="0"/>
              <a:t> yan etkiler dikkate alınarak günlük 81 mg aspirin kullanımı önerilmelidir.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*kanama bozukluğu, karaciğer hastalığı, </a:t>
            </a:r>
            <a:r>
              <a:rPr lang="tr-TR" sz="2400" b="1" dirty="0" err="1" smtClean="0"/>
              <a:t>renal</a:t>
            </a:r>
            <a:r>
              <a:rPr lang="tr-TR" sz="2400" b="1" dirty="0" smtClean="0"/>
              <a:t> yetmezlik, </a:t>
            </a:r>
            <a:r>
              <a:rPr lang="tr-TR" sz="2400" b="1" dirty="0" err="1" smtClean="0"/>
              <a:t>trombositopeni</a:t>
            </a:r>
            <a:r>
              <a:rPr lang="tr-TR" sz="2400" b="1" dirty="0" smtClean="0"/>
              <a:t>, eş zamanlı </a:t>
            </a:r>
            <a:r>
              <a:rPr lang="tr-TR" sz="2400" b="1" dirty="0" err="1" smtClean="0"/>
              <a:t>antikoagulan</a:t>
            </a:r>
            <a:r>
              <a:rPr lang="tr-TR" sz="2400" b="1" dirty="0" smtClean="0"/>
              <a:t> tedavi...</a:t>
            </a:r>
          </a:p>
          <a:p>
            <a:endParaRPr lang="tr-TR" sz="1500" b="1" dirty="0" smtClean="0"/>
          </a:p>
          <a:p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5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5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500" i="1" dirty="0" smtClean="0">
                <a:latin typeface="Times New Roman"/>
                <a:cs typeface="Times New Roman"/>
              </a:rPr>
              <a:t> </a:t>
            </a:r>
            <a:r>
              <a:rPr lang="tr-TR" sz="15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5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5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5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5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26876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İskemik</a:t>
            </a:r>
            <a:r>
              <a:rPr lang="tr-TR" sz="2800" b="1" dirty="0" smtClean="0">
                <a:solidFill>
                  <a:srgbClr val="FF0000"/>
                </a:solidFill>
              </a:rPr>
              <a:t> İnmeden Korunmada Aspirin </a:t>
            </a:r>
            <a:r>
              <a:rPr lang="tr-TR" sz="2800" b="1" dirty="0" err="1" smtClean="0">
                <a:solidFill>
                  <a:srgbClr val="FF0000"/>
                </a:solidFill>
              </a:rPr>
              <a:t>Profilaksisi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sz="2400" b="1" dirty="0" smtClean="0"/>
          </a:p>
          <a:p>
            <a:pPr>
              <a:lnSpc>
                <a:spcPct val="90000"/>
              </a:lnSpc>
            </a:pPr>
            <a:r>
              <a:rPr lang="tr-TR" sz="2400" b="1" dirty="0" smtClean="0"/>
              <a:t>50 yaş üstü riskli kişilerde,</a:t>
            </a:r>
          </a:p>
          <a:p>
            <a:pPr>
              <a:lnSpc>
                <a:spcPct val="90000"/>
              </a:lnSpc>
            </a:pPr>
            <a:r>
              <a:rPr lang="tr-TR" sz="2400" b="1" dirty="0" smtClean="0"/>
              <a:t>Yürüme sırasında bacak semptomları olan kişilerde,</a:t>
            </a:r>
          </a:p>
          <a:p>
            <a:pPr>
              <a:lnSpc>
                <a:spcPct val="90000"/>
              </a:lnSpc>
            </a:pPr>
            <a:r>
              <a:rPr lang="tr-TR" sz="2400" b="1" dirty="0" smtClean="0"/>
              <a:t>70 yaş üzerindeki tüm bireylerde;</a:t>
            </a:r>
          </a:p>
          <a:p>
            <a:pPr lvl="1">
              <a:lnSpc>
                <a:spcPct val="90000"/>
              </a:lnSpc>
            </a:pPr>
            <a:r>
              <a:rPr lang="tr-TR" sz="2400" b="1" dirty="0" err="1" smtClean="0"/>
              <a:t>periferik</a:t>
            </a:r>
            <a:r>
              <a:rPr lang="tr-TR" sz="2400" b="1" dirty="0" smtClean="0"/>
              <a:t> arter hastalığı açısından </a:t>
            </a:r>
            <a:r>
              <a:rPr lang="tr-TR" sz="2400" b="1" dirty="0" err="1" smtClean="0"/>
              <a:t>periferik</a:t>
            </a:r>
            <a:r>
              <a:rPr lang="tr-TR" sz="2400" b="1" dirty="0" smtClean="0"/>
              <a:t> nabızlara bakılması önerilir.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sz="16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b="1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b="1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19675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Periferik</a:t>
            </a:r>
            <a:r>
              <a:rPr lang="tr-TR" sz="2800" b="1" dirty="0" smtClean="0">
                <a:solidFill>
                  <a:srgbClr val="FF0000"/>
                </a:solidFill>
              </a:rPr>
              <a:t> Nabız Değerlendirilmesi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18 yaşından büyük yetişkinlerde başvuru sebebinden bağımsız olarak hipertansiyon tanısının erken tespiti ve </a:t>
            </a:r>
            <a:r>
              <a:rPr lang="tr-TR" sz="2400" b="1" dirty="0" err="1" smtClean="0"/>
              <a:t>kardiyovasküler</a:t>
            </a:r>
            <a:r>
              <a:rPr lang="tr-TR" sz="2400" b="1" dirty="0" smtClean="0"/>
              <a:t> olayların önlenmesi amaçlı </a:t>
            </a:r>
            <a:r>
              <a:rPr lang="tr-TR" sz="2400" b="1" dirty="0" smtClean="0">
                <a:solidFill>
                  <a:srgbClr val="FF0000"/>
                </a:solidFill>
              </a:rPr>
              <a:t>yılda en az bir kez </a:t>
            </a:r>
            <a:r>
              <a:rPr lang="tr-TR" sz="2400" b="1" dirty="0" err="1" smtClean="0">
                <a:solidFill>
                  <a:srgbClr val="FF0000"/>
                </a:solidFill>
              </a:rPr>
              <a:t>arteriyel</a:t>
            </a:r>
            <a:r>
              <a:rPr lang="tr-TR" sz="2400" b="1" dirty="0" smtClean="0">
                <a:solidFill>
                  <a:srgbClr val="FF0000"/>
                </a:solidFill>
              </a:rPr>
              <a:t> tansiyon</a:t>
            </a:r>
            <a:r>
              <a:rPr lang="tr-TR" sz="2400" b="1" dirty="0" smtClean="0"/>
              <a:t> ölçülmelidir.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268760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Arteriyel</a:t>
            </a:r>
            <a:r>
              <a:rPr lang="tr-TR" sz="2800" b="1" dirty="0" smtClean="0">
                <a:solidFill>
                  <a:srgbClr val="FF0000"/>
                </a:solidFill>
              </a:rPr>
              <a:t> Tansiyon Ölçülmesi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Periyodik Sağlık Muayenesi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marL="19050" marR="10160" algn="just">
              <a:lnSpc>
                <a:spcPct val="101499"/>
              </a:lnSpc>
              <a:buNone/>
            </a:pPr>
            <a:r>
              <a:rPr lang="tr-TR" sz="2400" spc="-5" dirty="0" smtClean="0">
                <a:cs typeface="Constantia"/>
              </a:rPr>
              <a:t>Periyodik sağlık muayenesi, görüşme,</a:t>
            </a:r>
            <a:r>
              <a:rPr lang="tr-TR" sz="2400" spc="105" dirty="0" smtClean="0">
                <a:cs typeface="Constantia"/>
              </a:rPr>
              <a:t> </a:t>
            </a:r>
            <a:r>
              <a:rPr lang="tr-TR" sz="2400" spc="-5" dirty="0" smtClean="0">
                <a:cs typeface="Constantia"/>
              </a:rPr>
              <a:t>danışmanlık</a:t>
            </a:r>
            <a:r>
              <a:rPr lang="tr-TR" sz="2400" spc="105" dirty="0" smtClean="0">
                <a:cs typeface="Constantia"/>
              </a:rPr>
              <a:t> </a:t>
            </a:r>
            <a:r>
              <a:rPr lang="tr-TR" sz="2400" dirty="0" smtClean="0">
                <a:cs typeface="Constantia"/>
              </a:rPr>
              <a:t>ve</a:t>
            </a:r>
            <a:r>
              <a:rPr lang="tr-TR" sz="2400" spc="110" dirty="0" smtClean="0">
                <a:cs typeface="Constantia"/>
              </a:rPr>
              <a:t> </a:t>
            </a:r>
            <a:r>
              <a:rPr lang="tr-TR" sz="2400" spc="-5" dirty="0" smtClean="0">
                <a:cs typeface="Constantia"/>
              </a:rPr>
              <a:t>sağlık</a:t>
            </a:r>
            <a:r>
              <a:rPr lang="tr-TR" sz="2400" dirty="0" smtClean="0">
                <a:cs typeface="Constantia"/>
              </a:rPr>
              <a:t> </a:t>
            </a:r>
            <a:r>
              <a:rPr lang="tr-TR" sz="2400" spc="-5" dirty="0" smtClean="0">
                <a:cs typeface="Constantia"/>
              </a:rPr>
              <a:t>eğitimi, aşılama, fizik muayene, bazı </a:t>
            </a:r>
            <a:r>
              <a:rPr lang="tr-TR" sz="2400" dirty="0" smtClean="0">
                <a:cs typeface="Constantia"/>
              </a:rPr>
              <a:t>laboratuvar </a:t>
            </a:r>
            <a:r>
              <a:rPr lang="tr-TR" sz="2400" spc="-5" dirty="0" smtClean="0">
                <a:cs typeface="Constantia"/>
              </a:rPr>
              <a:t>tetkikleri gibi işlemler kullanarak yapılır.</a:t>
            </a:r>
            <a:endParaRPr lang="tr-TR" sz="2400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92500" lnSpcReduction="20000"/>
          </a:bodyPr>
          <a:lstStyle/>
          <a:p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r>
              <a:rPr lang="tr-TR" sz="2400" b="1" dirty="0" err="1" smtClean="0"/>
              <a:t>Hiperlipidemi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kardiyovasküler</a:t>
            </a:r>
            <a:r>
              <a:rPr lang="tr-TR" sz="2400" b="1" dirty="0" smtClean="0"/>
              <a:t> olay, </a:t>
            </a:r>
            <a:r>
              <a:rPr lang="tr-TR" sz="2400" b="1" dirty="0" err="1" smtClean="0"/>
              <a:t>diabetes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mellitus</a:t>
            </a:r>
            <a:r>
              <a:rPr lang="tr-TR" sz="2400" b="1" dirty="0" smtClean="0"/>
              <a:t> ve komplikasyonlarının erken tanısı ve/veya yan etkilerinin önlenmesi amacıyla;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18 yasından büyük olup risk faktörlerinden en az birini taşıyanlarda ve 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35 yaşından büyük bütün kişilerde </a:t>
            </a:r>
            <a:r>
              <a:rPr lang="tr-TR" sz="2400" b="1" dirty="0" smtClean="0">
                <a:solidFill>
                  <a:srgbClr val="FF0000"/>
                </a:solidFill>
              </a:rPr>
              <a:t>beş yılda bir serum lipit profili taraması</a:t>
            </a:r>
            <a:r>
              <a:rPr lang="tr-TR" sz="2400" b="1" dirty="0" smtClean="0"/>
              <a:t>nın yapılması* önerilir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* en az 12 saat açlıktan sonra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800" i="1" dirty="0" smtClean="0"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8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8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800" i="1" dirty="0" smtClean="0">
              <a:latin typeface="Times New Roman"/>
              <a:cs typeface="Times New Roman"/>
            </a:endParaRP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98072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Serum Lipit Profili Taraması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indent="-255588">
              <a:lnSpc>
                <a:spcPct val="90000"/>
              </a:lnSpc>
            </a:pPr>
            <a:endParaRPr lang="tr-TR" sz="2400" b="1" dirty="0" smtClean="0"/>
          </a:p>
          <a:p>
            <a:pPr indent="-255588">
              <a:lnSpc>
                <a:spcPct val="90000"/>
              </a:lnSpc>
            </a:pPr>
            <a:endParaRPr lang="tr-TR" sz="2400" b="1" dirty="0" smtClean="0"/>
          </a:p>
          <a:p>
            <a:pPr indent="-255588">
              <a:lnSpc>
                <a:spcPct val="90000"/>
              </a:lnSpc>
            </a:pPr>
            <a:r>
              <a:rPr lang="tr-TR" sz="2400" b="1" dirty="0" smtClean="0"/>
              <a:t>45 yaşın üzerinde herkese </a:t>
            </a:r>
          </a:p>
          <a:p>
            <a:pPr indent="-255588">
              <a:lnSpc>
                <a:spcPct val="90000"/>
              </a:lnSpc>
            </a:pPr>
            <a:r>
              <a:rPr lang="tr-TR" sz="2400" b="1" dirty="0" smtClean="0"/>
              <a:t>Risk faktörlerini barındıran kişilere 3 yılda bir,</a:t>
            </a:r>
          </a:p>
          <a:p>
            <a:pPr marL="620713" lvl="1">
              <a:lnSpc>
                <a:spcPct val="90000"/>
              </a:lnSpc>
              <a:spcBef>
                <a:spcPts val="325"/>
              </a:spcBef>
            </a:pPr>
            <a:r>
              <a:rPr lang="tr-TR" sz="2400" b="1" dirty="0" smtClean="0"/>
              <a:t>Açlık plazma </a:t>
            </a:r>
            <a:r>
              <a:rPr lang="tr-TR" sz="2400" b="1" dirty="0" err="1" smtClean="0"/>
              <a:t>glukozu</a:t>
            </a:r>
            <a:r>
              <a:rPr lang="tr-TR" sz="2400" b="1" dirty="0" smtClean="0"/>
              <a:t>, </a:t>
            </a:r>
          </a:p>
          <a:p>
            <a:pPr marL="620713" lvl="1">
              <a:lnSpc>
                <a:spcPct val="90000"/>
              </a:lnSpc>
              <a:spcBef>
                <a:spcPts val="325"/>
              </a:spcBef>
            </a:pPr>
            <a:r>
              <a:rPr lang="tr-TR" sz="2400" b="1" dirty="0" smtClean="0"/>
              <a:t>HbA1c veya OGTT ile diyabet taraması yapılması kuvvetle önerilir.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26876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Diyabet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                            </a:t>
            </a:r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b="1" dirty="0" smtClean="0"/>
          </a:p>
          <a:p>
            <a:endParaRPr lang="tr-TR" sz="2800" b="1" dirty="0" smtClean="0"/>
          </a:p>
          <a:p>
            <a:r>
              <a:rPr lang="tr-TR" sz="2400" b="1" dirty="0" smtClean="0"/>
              <a:t>45 yaşın üzerinde herkes ve ayrıca aşağıdaki risk faktörlerini barındıran kişilere </a:t>
            </a:r>
            <a:r>
              <a:rPr lang="tr-TR" sz="2400" b="1" dirty="0" err="1" smtClean="0"/>
              <a:t>diabetes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mellitus</a:t>
            </a:r>
            <a:r>
              <a:rPr lang="tr-TR" sz="2400" b="1" dirty="0" smtClean="0"/>
              <a:t> taraması önerilir: 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• BMI≥25kg / m² (bel çevresi kadında &gt;88 cm, erkekte &gt;102 cm) </a:t>
            </a:r>
          </a:p>
          <a:p>
            <a:r>
              <a:rPr lang="tr-TR" sz="2400" b="1" dirty="0" smtClean="0"/>
              <a:t>• Fiziksel </a:t>
            </a:r>
            <a:r>
              <a:rPr lang="tr-TR" sz="2400" b="1" dirty="0" err="1" smtClean="0"/>
              <a:t>inaktivite</a:t>
            </a:r>
            <a:r>
              <a:rPr lang="tr-TR" sz="2400" b="1" dirty="0" smtClean="0"/>
              <a:t> </a:t>
            </a:r>
          </a:p>
          <a:p>
            <a:r>
              <a:rPr lang="tr-TR" sz="2400" b="1" dirty="0" smtClean="0"/>
              <a:t>• Birinci derece yakınında DM öyküsü </a:t>
            </a:r>
          </a:p>
          <a:p>
            <a:r>
              <a:rPr lang="tr-TR" sz="2400" b="1" dirty="0" smtClean="0"/>
              <a:t>• 4.1 </a:t>
            </a:r>
            <a:r>
              <a:rPr lang="tr-TR" sz="2400" b="1" dirty="0" err="1" smtClean="0"/>
              <a:t>kg’ın</a:t>
            </a:r>
            <a:r>
              <a:rPr lang="tr-TR" sz="2400" b="1" dirty="0" smtClean="0"/>
              <a:t> üstünde bebek doğurma öyküsü </a:t>
            </a:r>
          </a:p>
          <a:p>
            <a:r>
              <a:rPr lang="tr-TR" sz="2400" b="1" dirty="0" smtClean="0"/>
              <a:t>• </a:t>
            </a:r>
            <a:r>
              <a:rPr lang="tr-TR" sz="2400" b="1" dirty="0" err="1" smtClean="0"/>
              <a:t>Gestasyonel</a:t>
            </a:r>
            <a:r>
              <a:rPr lang="tr-TR" sz="2400" b="1" dirty="0" smtClean="0"/>
              <a:t> DM öyküsü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 smtClean="0"/>
          </a:p>
          <a:p>
            <a:r>
              <a:rPr lang="tr-TR" sz="2400" b="1" dirty="0" smtClean="0"/>
              <a:t>Hipertansiyon (KB&gt; 140/90 veya HT için tedavi alan), </a:t>
            </a:r>
          </a:p>
          <a:p>
            <a:r>
              <a:rPr lang="tr-TR" sz="2400" b="1" dirty="0" smtClean="0"/>
              <a:t>HDL&lt;35 mg/</a:t>
            </a:r>
            <a:r>
              <a:rPr lang="tr-TR" sz="2400" b="1" dirty="0" err="1" smtClean="0"/>
              <a:t>dl</a:t>
            </a:r>
            <a:r>
              <a:rPr lang="tr-TR" sz="2400" b="1" dirty="0" smtClean="0"/>
              <a:t> veya TG&gt;250 mg/</a:t>
            </a:r>
            <a:r>
              <a:rPr lang="tr-TR" sz="2400" b="1" dirty="0" err="1" smtClean="0"/>
              <a:t>dl</a:t>
            </a:r>
            <a:r>
              <a:rPr lang="tr-TR" sz="2400" b="1" dirty="0" smtClean="0"/>
              <a:t> </a:t>
            </a:r>
          </a:p>
          <a:p>
            <a:r>
              <a:rPr lang="tr-TR" sz="2400" b="1" dirty="0" err="1" smtClean="0"/>
              <a:t>Polikistik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over</a:t>
            </a:r>
            <a:r>
              <a:rPr lang="tr-TR" sz="2400" b="1" dirty="0" smtClean="0"/>
              <a:t> öyküsü </a:t>
            </a:r>
          </a:p>
          <a:p>
            <a:r>
              <a:rPr lang="tr-TR" sz="2400" b="1" dirty="0" smtClean="0"/>
              <a:t>Daha önce bozulmuş </a:t>
            </a:r>
            <a:r>
              <a:rPr lang="tr-TR" sz="2400" b="1" dirty="0" err="1" smtClean="0"/>
              <a:t>glukoz</a:t>
            </a:r>
            <a:r>
              <a:rPr lang="tr-TR" sz="2400" b="1" dirty="0" smtClean="0"/>
              <a:t> toleransı veya bozulmuş açlık </a:t>
            </a:r>
            <a:r>
              <a:rPr lang="tr-TR" sz="2400" b="1" dirty="0" err="1" smtClean="0"/>
              <a:t>glukozu</a:t>
            </a:r>
            <a:r>
              <a:rPr lang="tr-TR" sz="2400" b="1" dirty="0" smtClean="0"/>
              <a:t> öyküsü </a:t>
            </a:r>
          </a:p>
          <a:p>
            <a:r>
              <a:rPr lang="tr-TR" sz="2400" b="1" dirty="0" err="1" smtClean="0"/>
              <a:t>Kardiyovasküler</a:t>
            </a:r>
            <a:r>
              <a:rPr lang="tr-TR" sz="2400" b="1" dirty="0" smtClean="0"/>
              <a:t> hastalık </a:t>
            </a:r>
          </a:p>
          <a:p>
            <a:r>
              <a:rPr lang="tr-TR" sz="2400" b="1" dirty="0" err="1" smtClean="0"/>
              <a:t>İnsülin</a:t>
            </a:r>
            <a:r>
              <a:rPr lang="tr-TR" sz="2400" b="1" dirty="0" smtClean="0"/>
              <a:t> rezistansı ile ilgili klinik durumları olan (örn:</a:t>
            </a:r>
            <a:r>
              <a:rPr lang="tr-TR" sz="2400" b="1" dirty="0" err="1" smtClean="0"/>
              <a:t>akantosis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nigrikans</a:t>
            </a:r>
            <a:r>
              <a:rPr lang="tr-TR" sz="2400" b="1" dirty="0" smtClean="0"/>
              <a:t>) kişiler </a:t>
            </a:r>
          </a:p>
          <a:p>
            <a:endParaRPr lang="tr-TR" dirty="0" smtClean="0"/>
          </a:p>
          <a:p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8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800" i="1" dirty="0" smtClean="0">
                <a:latin typeface="Times New Roman"/>
                <a:cs typeface="Times New Roman"/>
              </a:rPr>
              <a:t> </a:t>
            </a:r>
            <a:r>
              <a:rPr lang="tr-TR" sz="18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8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8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8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8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endParaRPr lang="tr-TR" sz="1200" b="1" dirty="0" smtClean="0"/>
          </a:p>
          <a:p>
            <a:r>
              <a:rPr lang="tr-TR" sz="2400" b="1" dirty="0" smtClean="0"/>
              <a:t>Yıllık </a:t>
            </a:r>
            <a:r>
              <a:rPr lang="tr-TR" sz="2400" b="1" dirty="0" err="1" smtClean="0"/>
              <a:t>albumin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ekskresyonu</a:t>
            </a:r>
            <a:r>
              <a:rPr lang="tr-TR" sz="2400" b="1" dirty="0" smtClean="0"/>
              <a:t>, GFR ve serum </a:t>
            </a:r>
            <a:r>
              <a:rPr lang="tr-TR" sz="2400" b="1" dirty="0" err="1" smtClean="0"/>
              <a:t>kreatini</a:t>
            </a:r>
            <a:r>
              <a:rPr lang="tr-TR" sz="2400" b="1" dirty="0" smtClean="0"/>
              <a:t> bakılması için yönlendirilmesi</a:t>
            </a:r>
          </a:p>
          <a:p>
            <a:r>
              <a:rPr lang="tr-TR" sz="2400" b="1" dirty="0" smtClean="0"/>
              <a:t>Yıllık göz taraması için yönlendirilmesi</a:t>
            </a:r>
          </a:p>
          <a:p>
            <a:r>
              <a:rPr lang="tr-TR" sz="2400" b="1" dirty="0" smtClean="0"/>
              <a:t>Yıllık </a:t>
            </a:r>
            <a:r>
              <a:rPr lang="tr-TR" sz="2400" b="1" dirty="0" err="1" smtClean="0"/>
              <a:t>lipid</a:t>
            </a:r>
            <a:r>
              <a:rPr lang="tr-TR" sz="2400" b="1" dirty="0" smtClean="0"/>
              <a:t> profili bakılması (hedef LDL, KAH olanlarda 70 mg/</a:t>
            </a:r>
            <a:r>
              <a:rPr lang="tr-TR" sz="2400" b="1" dirty="0" err="1" smtClean="0"/>
              <a:t>dl</a:t>
            </a:r>
            <a:r>
              <a:rPr lang="tr-TR" sz="2400" b="1" dirty="0" smtClean="0"/>
              <a:t>, olmayanlarda 100 mg/</a:t>
            </a:r>
            <a:r>
              <a:rPr lang="tr-TR" sz="2400" b="1" dirty="0" err="1" smtClean="0"/>
              <a:t>dl</a:t>
            </a:r>
            <a:r>
              <a:rPr lang="tr-TR" sz="2400" b="1" dirty="0" smtClean="0"/>
              <a:t>) </a:t>
            </a:r>
          </a:p>
          <a:p>
            <a:r>
              <a:rPr lang="tr-TR" sz="2400" b="1" dirty="0" smtClean="0"/>
              <a:t>Kan basıncı hedefinin &lt;140/80 </a:t>
            </a:r>
            <a:r>
              <a:rPr lang="tr-TR" sz="2400" b="1" dirty="0" err="1" smtClean="0"/>
              <a:t>mmHg</a:t>
            </a:r>
            <a:r>
              <a:rPr lang="tr-TR" sz="2400" b="1" dirty="0" smtClean="0"/>
              <a:t> tutulması  </a:t>
            </a: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19675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Diabetli</a:t>
            </a:r>
            <a:r>
              <a:rPr lang="tr-TR" sz="2800" b="1" dirty="0" smtClean="0">
                <a:solidFill>
                  <a:srgbClr val="FF0000"/>
                </a:solidFill>
              </a:rPr>
              <a:t> Hastaların Takibi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Ailesinde </a:t>
            </a:r>
            <a:r>
              <a:rPr lang="tr-TR" sz="2400" b="1" dirty="0" err="1" smtClean="0"/>
              <a:t>tiroid</a:t>
            </a:r>
            <a:r>
              <a:rPr lang="tr-TR" sz="2400" b="1" dirty="0" smtClean="0"/>
              <a:t> hastalığı öyküsü bulunanlara ilk muayenede olmak üzere ve 35 yaşın üzerindeki tüm erişkinlere beş yılda bir </a:t>
            </a:r>
            <a:r>
              <a:rPr lang="tr-TR" sz="2400" b="1" dirty="0" err="1" smtClean="0"/>
              <a:t>Tiroid</a:t>
            </a:r>
            <a:r>
              <a:rPr lang="tr-TR" sz="2400" b="1" dirty="0" smtClean="0"/>
              <a:t> Fonksiyon Testlerinin (TSH) yapılması önerilir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48478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Tiroid</a:t>
            </a:r>
            <a:r>
              <a:rPr lang="tr-TR" sz="2800" b="1" dirty="0" smtClean="0">
                <a:solidFill>
                  <a:srgbClr val="FF0000"/>
                </a:solidFill>
              </a:rPr>
              <a:t> Hastalığı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endParaRPr lang="tr-TR" sz="2400" b="1" dirty="0" smtClean="0"/>
          </a:p>
          <a:p>
            <a:endParaRPr lang="tr-TR" sz="2400" b="1" dirty="0" smtClean="0"/>
          </a:p>
          <a:p>
            <a:r>
              <a:rPr lang="tr-TR" sz="2400" b="1" dirty="0" smtClean="0"/>
              <a:t>18-65 yaş grubu yetişkinlerde </a:t>
            </a:r>
            <a:r>
              <a:rPr lang="tr-TR" sz="2400" b="1" dirty="0" err="1" smtClean="0"/>
              <a:t>obezitenin</a:t>
            </a:r>
            <a:r>
              <a:rPr lang="tr-TR" sz="2400" b="1" dirty="0" smtClean="0"/>
              <a:t> önlenmesi ve </a:t>
            </a:r>
            <a:r>
              <a:rPr lang="tr-TR" sz="2400" b="1" dirty="0" err="1" smtClean="0"/>
              <a:t>metabolik</a:t>
            </a:r>
            <a:r>
              <a:rPr lang="tr-TR" sz="2400" b="1" dirty="0" smtClean="0"/>
              <a:t> sendromun değerlendirilmesi amacıyla yılda bir kez ağırlık, boy, beden kitle indeksi (BKİ) ve bel çevresi ölçümleri  yapılmalı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1600" b="1" dirty="0" smtClean="0"/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34076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Beden Kitle İndeksi Takibi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20 yaş üstü kadınlarda meme kanserinin erken  tanısı amacıyla kendi kendine meme muayenesi  hakkında bilgi verilmesi ve </a:t>
            </a:r>
            <a:r>
              <a:rPr lang="tr-TR" sz="2800" b="1" dirty="0" smtClean="0">
                <a:solidFill>
                  <a:srgbClr val="FF0000"/>
                </a:solidFill>
                <a:cs typeface="Times New Roman"/>
              </a:rPr>
              <a:t>ayda bir kez 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uygulamasının</a:t>
            </a:r>
            <a:r>
              <a:rPr lang="tr-TR" sz="2800" b="1" spc="-10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önerilmesi,</a:t>
            </a:r>
            <a:endParaRPr lang="tr-TR" sz="2800" b="1" dirty="0" smtClean="0">
              <a:cs typeface="Times New Roman"/>
            </a:endParaRPr>
          </a:p>
          <a:p>
            <a:endParaRPr lang="tr-TR" b="1" dirty="0" smtClean="0"/>
          </a:p>
          <a:p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20-40</a:t>
            </a:r>
            <a:r>
              <a:rPr lang="tr-TR" sz="2800" b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yaş</a:t>
            </a:r>
            <a:r>
              <a:rPr lang="tr-TR" sz="2800" b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arası</a:t>
            </a:r>
            <a:r>
              <a:rPr lang="tr-TR" sz="2800" b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kadınlarda</a:t>
            </a:r>
            <a:r>
              <a:rPr lang="tr-TR" sz="2800" b="1" spc="-10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cs typeface="Times New Roman"/>
              </a:rPr>
              <a:t>iki yılda bir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hekim  tarafından rutin klinik muayenenin</a:t>
            </a:r>
            <a:r>
              <a:rPr lang="tr-TR" sz="2800" b="1" spc="-10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yapılması,</a:t>
            </a:r>
          </a:p>
          <a:p>
            <a:endParaRPr lang="tr-TR" sz="28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40-69 yaş arası </a:t>
            </a:r>
            <a:r>
              <a:rPr lang="tr-TR" sz="2800" b="1" spc="-5" dirty="0" smtClean="0">
                <a:solidFill>
                  <a:srgbClr val="FF0000"/>
                </a:solidFill>
                <a:cs typeface="Times New Roman"/>
              </a:rPr>
              <a:t>bütün </a:t>
            </a:r>
            <a:r>
              <a:rPr lang="tr-TR" sz="2800" b="1" dirty="0" smtClean="0">
                <a:solidFill>
                  <a:srgbClr val="FF0000"/>
                </a:solidFill>
                <a:cs typeface="Times New Roman"/>
              </a:rPr>
              <a:t>kadınlarda yılda bir 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hekim </a:t>
            </a:r>
            <a:r>
              <a:rPr lang="tr-TR" sz="2800" b="1" spc="-5" dirty="0" smtClean="0">
                <a:solidFill>
                  <a:srgbClr val="231F20"/>
                </a:solidFill>
                <a:cs typeface="Times New Roman"/>
              </a:rPr>
              <a:t>tarafından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rutin klinik muayene yapılması  ve </a:t>
            </a:r>
            <a:r>
              <a:rPr lang="tr-TR" sz="2800" b="1" dirty="0" smtClean="0">
                <a:solidFill>
                  <a:srgbClr val="FF0000"/>
                </a:solidFill>
                <a:cs typeface="Times New Roman"/>
              </a:rPr>
              <a:t>iki yılda bir </a:t>
            </a: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dijital/konvansiyonel mamografi  yapılması</a:t>
            </a:r>
            <a:r>
              <a:rPr lang="tr-TR" sz="2800" b="1" spc="-5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800" b="1" spc="-10" dirty="0" smtClean="0">
                <a:solidFill>
                  <a:srgbClr val="231F20"/>
                </a:solidFill>
                <a:cs typeface="Times New Roman"/>
              </a:rPr>
              <a:t>gereklidir.</a:t>
            </a:r>
          </a:p>
          <a:p>
            <a:endParaRPr lang="tr-TR" sz="2800" b="1" spc="-10" dirty="0" smtClean="0">
              <a:solidFill>
                <a:srgbClr val="231F20"/>
              </a:solidFill>
              <a:cs typeface="Times New Roman"/>
            </a:endParaRPr>
          </a:p>
          <a:p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21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21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2100" b="1" i="1" dirty="0" smtClean="0">
                <a:latin typeface="Times New Roman"/>
                <a:cs typeface="Times New Roman"/>
              </a:rPr>
              <a:t> </a:t>
            </a:r>
            <a:r>
              <a:rPr lang="tr-TR" sz="2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21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21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1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2100" b="1" i="1" dirty="0" smtClean="0">
              <a:latin typeface="Times New Roman"/>
              <a:cs typeface="Times New Roman"/>
            </a:endParaRPr>
          </a:p>
          <a:p>
            <a:endParaRPr lang="tr-TR" sz="2800" dirty="0" smtClean="0">
              <a:cs typeface="Times New Roman"/>
            </a:endParaRPr>
          </a:p>
          <a:p>
            <a:endParaRPr lang="tr-TR" sz="2800" dirty="0" smtClean="0"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05273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Meme Kanseri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50-70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yaş grubundaki yetişkinlerin  tamamında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kolorektal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kanserin erken tanısı  amacıyla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yılda  bir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gaitada gizli kan testi yapılması ve her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on</a:t>
            </a:r>
            <a:r>
              <a:rPr lang="tr-TR" sz="2400" b="1" spc="-185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yılda  bir 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gaitada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gizli kan testinin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yanısıra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kolonoskopi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 yapılması için</a:t>
            </a:r>
            <a:r>
              <a:rPr lang="tr-TR" sz="2400" b="1" spc="-70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yönlendirilmelidir.</a:t>
            </a: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dirty="0" smtClean="0"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827584" y="148478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Kolorektal</a:t>
            </a:r>
            <a:r>
              <a:rPr lang="tr-TR" sz="2800" b="1" dirty="0" smtClean="0">
                <a:solidFill>
                  <a:srgbClr val="FF0000"/>
                </a:solidFill>
              </a:rPr>
              <a:t> Kanser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/>
              <a:t>Birinci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derece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akrabalarında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kolorektal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kanser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adenomatöz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polip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öyküsü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olanlarda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taramaya</a:t>
            </a:r>
            <a:r>
              <a:rPr lang="en-US" sz="2400" b="1" dirty="0" smtClean="0"/>
              <a:t> 40 </a:t>
            </a:r>
            <a:r>
              <a:rPr lang="en-US" sz="2400" b="1" dirty="0" err="1" smtClean="0"/>
              <a:t>yaşında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başlaması</a:t>
            </a:r>
            <a:r>
              <a:rPr lang="en-US" sz="2400" b="1" dirty="0" smtClean="0"/>
              <a:t>, </a:t>
            </a:r>
            <a:endParaRPr lang="tr-TR" sz="2400" b="1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b="1" dirty="0" smtClean="0"/>
              <a:t>B</a:t>
            </a:r>
            <a:r>
              <a:rPr lang="en-US" sz="2400" b="1" dirty="0" err="1" smtClean="0"/>
              <a:t>irinci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derece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akrabalarında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erken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yaşta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kolorektal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kanser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ortaya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çıkanlarda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taramanın</a:t>
            </a:r>
            <a:r>
              <a:rPr lang="en-US" sz="2400" b="1" dirty="0" smtClean="0"/>
              <a:t> 40 </a:t>
            </a:r>
            <a:r>
              <a:rPr lang="en-US" sz="2400" b="1" dirty="0" err="1" smtClean="0"/>
              <a:t>yaşından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bağımsız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olarak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kanserin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çıkış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yaşından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yıl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önce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başlatılması</a:t>
            </a:r>
            <a:r>
              <a:rPr lang="tr-TR" sz="2400" b="1" dirty="0" smtClean="0"/>
              <a:t> önerilir</a:t>
            </a:r>
          </a:p>
          <a:p>
            <a:endParaRPr lang="tr-TR" sz="2400" b="1" dirty="0" smtClean="0"/>
          </a:p>
          <a:p>
            <a:endParaRPr lang="tr-TR" sz="16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Bakanlığı Aile Hekimliği Uygulamasında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6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600" i="1" dirty="0" smtClean="0">
                <a:latin typeface="Times New Roman"/>
                <a:cs typeface="Times New Roman"/>
              </a:rPr>
              <a:t> </a:t>
            </a:r>
            <a:r>
              <a:rPr lang="tr-TR" sz="16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6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6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6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600" i="1" dirty="0" smtClean="0">
              <a:latin typeface="Times New Roman"/>
              <a:cs typeface="Times New Roman"/>
            </a:endParaRP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/>
            </a:r>
            <a:br>
              <a:rPr lang="tr-TR" sz="36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Periyodik Sağlık Muayenesi - Amaç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Sağlıklı bireylerin, cinsiyet ve yaş gruplarına uygun olarak, önlenebilir ve tedavi edilebilir hastalıklarının erken belirtilerini ve risk faktörü olup olmadığını tanımlayarak </a:t>
            </a:r>
            <a:r>
              <a:rPr lang="tr-TR" sz="2400" dirty="0" err="1" smtClean="0"/>
              <a:t>morbidite</a:t>
            </a:r>
            <a:r>
              <a:rPr lang="tr-TR" sz="2400" dirty="0" smtClean="0"/>
              <a:t> ve </a:t>
            </a:r>
            <a:r>
              <a:rPr lang="tr-TR" sz="2400" dirty="0" err="1" smtClean="0"/>
              <a:t>mortalitelerini</a:t>
            </a:r>
            <a:r>
              <a:rPr lang="tr-TR" sz="2400" dirty="0" smtClean="0"/>
              <a:t> azaltmaktır.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30-65 yaş arası kadınlarda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serviks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kanseri  ve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prekanseröz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lezyonları önleme ve erken tanı  amaçlı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her beş yılda bir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Papanicolau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testi </a:t>
            </a:r>
            <a:r>
              <a:rPr lang="tr-TR" sz="2400" b="1" spc="-40" dirty="0" smtClean="0">
                <a:solidFill>
                  <a:srgbClr val="231F20"/>
                </a:solidFill>
                <a:cs typeface="Times New Roman"/>
              </a:rPr>
              <a:t>(</a:t>
            </a:r>
            <a:r>
              <a:rPr lang="tr-TR" sz="2400" b="1" i="1" spc="-40" dirty="0" smtClean="0">
                <a:solidFill>
                  <a:srgbClr val="231F20"/>
                </a:solidFill>
                <a:cs typeface="Times New Roman"/>
              </a:rPr>
              <a:t>PAP  </a:t>
            </a:r>
            <a:r>
              <a:rPr lang="tr-TR" sz="2400" b="1" i="1" dirty="0" err="1" smtClean="0">
                <a:solidFill>
                  <a:srgbClr val="231F20"/>
                </a:solidFill>
                <a:cs typeface="Times New Roman"/>
              </a:rPr>
              <a:t>Smear</a:t>
            </a:r>
            <a:r>
              <a:rPr lang="tr-TR" sz="2400" b="1" i="1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i="1" spc="-5" dirty="0" smtClean="0">
                <a:solidFill>
                  <a:srgbClr val="231F20"/>
                </a:solidFill>
                <a:cs typeface="Times New Roman"/>
              </a:rPr>
              <a:t>testi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)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veya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Human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Papilloma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Virüs testi  (</a:t>
            </a:r>
            <a:r>
              <a:rPr lang="tr-TR" sz="2400" b="1" i="1" dirty="0" smtClean="0">
                <a:solidFill>
                  <a:srgbClr val="231F20"/>
                </a:solidFill>
                <a:cs typeface="Times New Roman"/>
              </a:rPr>
              <a:t>HPV </a:t>
            </a:r>
            <a:r>
              <a:rPr lang="tr-TR" sz="2400" b="1" i="1" spc="-5" dirty="0" smtClean="0">
                <a:solidFill>
                  <a:srgbClr val="231F20"/>
                </a:solidFill>
                <a:cs typeface="Times New Roman"/>
              </a:rPr>
              <a:t>testi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)</a:t>
            </a:r>
            <a:r>
              <a:rPr lang="tr-TR" sz="2400" b="1" spc="-9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yapılmalıdır.</a:t>
            </a: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spc="-5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800" dirty="0" smtClean="0"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05273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Serviks</a:t>
            </a:r>
            <a:r>
              <a:rPr lang="tr-TR" sz="2800" b="1" dirty="0" smtClean="0">
                <a:solidFill>
                  <a:srgbClr val="FF0000"/>
                </a:solidFill>
              </a:rPr>
              <a:t> Kanseri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Erişkinlik Dönemi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sz="2400" b="1" dirty="0" smtClean="0"/>
          </a:p>
          <a:p>
            <a:endParaRPr lang="tr-TR" sz="3100" b="1" dirty="0" smtClean="0"/>
          </a:p>
          <a:p>
            <a:r>
              <a:rPr lang="tr-TR" sz="3100" b="1" dirty="0" smtClean="0"/>
              <a:t>Riskli kişilerin </a:t>
            </a:r>
            <a:r>
              <a:rPr lang="tr-TR" sz="3100" b="1" dirty="0" err="1" smtClean="0"/>
              <a:t>Mantoux</a:t>
            </a:r>
            <a:r>
              <a:rPr lang="tr-TR" sz="3100" b="1" dirty="0" smtClean="0"/>
              <a:t> testi (</a:t>
            </a:r>
            <a:r>
              <a:rPr lang="tr-TR" sz="3100" b="1" dirty="0" err="1" smtClean="0"/>
              <a:t>Tuberkülin</a:t>
            </a:r>
            <a:r>
              <a:rPr lang="tr-TR" sz="3100" b="1" dirty="0" smtClean="0"/>
              <a:t> deri testi) ile taranması için verem savaşı dispanserlerine veya başka bir sağlık kurumuna yönlendirilmeleri önerilir. 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300" b="1" dirty="0" smtClean="0"/>
          </a:p>
          <a:p>
            <a:pPr>
              <a:lnSpc>
                <a:spcPct val="90000"/>
              </a:lnSpc>
            </a:pPr>
            <a:endParaRPr lang="tr-TR" sz="23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endParaRPr lang="tr-TR" sz="23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tr-TR" sz="23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23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3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23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3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2300" i="1" dirty="0" smtClean="0">
                <a:latin typeface="Times New Roman"/>
                <a:cs typeface="Times New Roman"/>
              </a:rPr>
              <a:t> </a:t>
            </a:r>
            <a:r>
              <a:rPr lang="tr-TR" sz="23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23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23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3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2300" i="1" dirty="0" smtClean="0">
              <a:latin typeface="Times New Roman"/>
              <a:cs typeface="Times New Roman"/>
            </a:endParaRPr>
          </a:p>
          <a:p>
            <a:endParaRPr lang="tr-TR" sz="2400" b="1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41277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Riskli Kişilerin Tüberküloz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Ailesinde prostat kanseri hikayesi olan 40  yaşından büyük erkekler ve aile hikayesi olmayan  50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yaşından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büyük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erkeklerde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erken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tanı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ve</a:t>
            </a:r>
            <a:r>
              <a:rPr lang="tr-TR" sz="2400" b="1" spc="-3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önleme  amaçlı hastanın </a:t>
            </a:r>
            <a:r>
              <a:rPr lang="tr-TR" sz="2400" b="1" spc="-5" dirty="0" smtClean="0">
                <a:solidFill>
                  <a:srgbClr val="231F20"/>
                </a:solidFill>
                <a:cs typeface="Times New Roman"/>
              </a:rPr>
              <a:t>bilgilendirilmesi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ve bir üroloji  uzmanına yönlendirilmesi</a:t>
            </a:r>
            <a:r>
              <a:rPr lang="tr-TR" sz="2400" b="1" spc="-75" dirty="0" smtClean="0">
                <a:solidFill>
                  <a:srgbClr val="231F20"/>
                </a:solidFill>
                <a:cs typeface="Times New Roman"/>
              </a:rPr>
              <a:t> </a:t>
            </a:r>
            <a:r>
              <a:rPr lang="tr-TR" sz="2400" b="1" spc="-10" dirty="0" smtClean="0">
                <a:solidFill>
                  <a:srgbClr val="231F20"/>
                </a:solidFill>
                <a:cs typeface="Times New Roman"/>
              </a:rPr>
              <a:t>önerilir.</a:t>
            </a:r>
          </a:p>
          <a:p>
            <a:endParaRPr lang="tr-TR" sz="2800" spc="-10" dirty="0" smtClean="0">
              <a:solidFill>
                <a:srgbClr val="231F20"/>
              </a:solidFill>
              <a:cs typeface="Times New Roman"/>
            </a:endParaRPr>
          </a:p>
          <a:p>
            <a:endParaRPr lang="tr-TR" sz="2800" spc="-10" dirty="0" smtClean="0">
              <a:solidFill>
                <a:srgbClr val="231F20"/>
              </a:solidFill>
              <a:cs typeface="Times New Roman"/>
            </a:endParaRPr>
          </a:p>
          <a:p>
            <a:endParaRPr lang="tr-TR" sz="1700" spc="-10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endParaRPr lang="tr-TR" sz="2800" dirty="0" smtClean="0">
              <a:cs typeface="Times New Roman"/>
            </a:endParaRP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1340768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Prostat Kanseri Taraması 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endParaRPr lang="tr-TR" sz="2800" b="1" dirty="0" smtClean="0">
              <a:solidFill>
                <a:srgbClr val="231F20"/>
              </a:solidFill>
              <a:cs typeface="Times New Roman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231F20"/>
                </a:solidFill>
                <a:cs typeface="Times New Roman"/>
              </a:rPr>
              <a:t> 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65 yaş altında olup aşağıdaki risk  faktörlerini barındıran erişkinlerde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en az bir kez 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biyokimyasal testlerin yapılması sağlanmalı;</a:t>
            </a:r>
          </a:p>
          <a:p>
            <a:pPr>
              <a:lnSpc>
                <a:spcPct val="90000"/>
              </a:lnSpc>
              <a:buNone/>
            </a:pPr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pPr>
              <a:lnSpc>
                <a:spcPct val="90000"/>
              </a:lnSpc>
              <a:buNone/>
            </a:pPr>
            <a:r>
              <a:rPr lang="tr-TR" sz="2400" b="1" dirty="0" smtClean="0"/>
              <a:t> • 50 yaşından önce kırık geçirmiş olmak veya ailede kalça kırığı öyküsü </a:t>
            </a:r>
          </a:p>
          <a:p>
            <a:pPr>
              <a:lnSpc>
                <a:spcPct val="90000"/>
              </a:lnSpc>
              <a:buNone/>
            </a:pPr>
            <a:r>
              <a:rPr lang="tr-TR" sz="2400" b="1" dirty="0" smtClean="0"/>
              <a:t> • En az üç ay süreyle 7,5 mg/gün </a:t>
            </a:r>
            <a:r>
              <a:rPr lang="tr-TR" sz="2400" b="1" dirty="0" err="1" smtClean="0"/>
              <a:t>steroid</a:t>
            </a:r>
            <a:r>
              <a:rPr lang="tr-TR" sz="2400" b="1" dirty="0" smtClean="0"/>
              <a:t> kullanımı</a:t>
            </a:r>
          </a:p>
          <a:p>
            <a:pPr>
              <a:lnSpc>
                <a:spcPct val="90000"/>
              </a:lnSpc>
              <a:buNone/>
            </a:pPr>
            <a:r>
              <a:rPr lang="tr-TR" sz="2400" b="1" dirty="0" smtClean="0"/>
              <a:t> • </a:t>
            </a:r>
            <a:r>
              <a:rPr lang="tr-TR" sz="2400" b="1" dirty="0" err="1" smtClean="0"/>
              <a:t>Hipogonadizm</a:t>
            </a:r>
            <a:r>
              <a:rPr lang="tr-TR" sz="24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tr-TR" sz="2400" b="1" dirty="0" smtClean="0"/>
              <a:t> • 45 yaş altında menopoz </a:t>
            </a:r>
          </a:p>
          <a:p>
            <a:endParaRPr lang="tr-TR" sz="2800" b="1" dirty="0" smtClean="0">
              <a:solidFill>
                <a:srgbClr val="231F20"/>
              </a:solidFill>
              <a:cs typeface="Times New Roman"/>
            </a:endParaRPr>
          </a:p>
          <a:p>
            <a:pPr marL="912494" marR="448945" indent="-228600">
              <a:lnSpc>
                <a:spcPts val="1200"/>
              </a:lnSpc>
              <a:buFont typeface="Symbol"/>
              <a:buChar char=""/>
              <a:tabLst>
                <a:tab pos="912494" algn="l"/>
                <a:tab pos="913130" algn="l"/>
              </a:tabLst>
            </a:pPr>
            <a:endParaRPr lang="tr-TR" sz="2800" b="1" dirty="0" smtClean="0">
              <a:solidFill>
                <a:srgbClr val="231F20"/>
              </a:solidFill>
              <a:cs typeface="Times New Roman"/>
            </a:endParaRPr>
          </a:p>
          <a:p>
            <a:pPr marL="912494" indent="-228600">
              <a:lnSpc>
                <a:spcPts val="1180"/>
              </a:lnSpc>
              <a:buFont typeface="Symbol"/>
              <a:buChar char=""/>
              <a:tabLst>
                <a:tab pos="912494" algn="l"/>
                <a:tab pos="913130" algn="l"/>
              </a:tabLst>
            </a:pPr>
            <a:endParaRPr lang="tr-TR" sz="2800" dirty="0" smtClean="0">
              <a:solidFill>
                <a:srgbClr val="231F20"/>
              </a:solidFill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21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Font typeface="Symbol"/>
              <a:buChar char=""/>
              <a:tabLst>
                <a:tab pos="912494" algn="l"/>
                <a:tab pos="913130" algn="l"/>
              </a:tabLst>
            </a:pPr>
            <a:endParaRPr lang="tr-TR" sz="1600" dirty="0" smtClean="0">
              <a:cs typeface="Times New Roman"/>
            </a:endParaRPr>
          </a:p>
          <a:p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980728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Osteoporoz Taraması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14543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tr-TR" sz="70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tr-TR" sz="7000" b="1" dirty="0" smtClean="0"/>
              <a:t> • </a:t>
            </a:r>
            <a:r>
              <a:rPr lang="tr-TR" sz="6000" b="1" dirty="0" err="1" smtClean="0"/>
              <a:t>Malabsorbsiyon</a:t>
            </a:r>
            <a:r>
              <a:rPr lang="tr-TR" sz="6000" b="1" dirty="0" smtClean="0"/>
              <a:t> sendromu </a:t>
            </a:r>
          </a:p>
          <a:p>
            <a:pPr>
              <a:lnSpc>
                <a:spcPct val="90000"/>
              </a:lnSpc>
              <a:buNone/>
            </a:pPr>
            <a:r>
              <a:rPr lang="tr-TR" sz="60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tr-TR" sz="6000" b="1" dirty="0" smtClean="0"/>
              <a:t> • </a:t>
            </a:r>
            <a:r>
              <a:rPr lang="tr-TR" sz="6000" b="1" dirty="0" err="1" smtClean="0"/>
              <a:t>Primer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hiperparatiroidizm</a:t>
            </a:r>
            <a:r>
              <a:rPr lang="tr-TR" sz="60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endParaRPr lang="tr-TR" sz="6000" b="1" dirty="0" smtClean="0"/>
          </a:p>
          <a:p>
            <a:pPr>
              <a:lnSpc>
                <a:spcPct val="90000"/>
              </a:lnSpc>
              <a:buNone/>
            </a:pPr>
            <a:r>
              <a:rPr lang="tr-TR" sz="6000" b="1" dirty="0" smtClean="0"/>
              <a:t> • Hızlı kemik kaybıyla seyreden diğer hastalıklar </a:t>
            </a:r>
          </a:p>
          <a:p>
            <a:pPr>
              <a:lnSpc>
                <a:spcPct val="90000"/>
              </a:lnSpc>
              <a:buNone/>
            </a:pPr>
            <a:r>
              <a:rPr lang="tr-TR" sz="6000" b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tr-TR" sz="6000" b="1" dirty="0" smtClean="0"/>
              <a:t> • Düşük vücut kitle indeksi </a:t>
            </a:r>
          </a:p>
          <a:p>
            <a:endParaRPr lang="tr-TR" sz="6000" dirty="0" smtClean="0"/>
          </a:p>
          <a:p>
            <a:endParaRPr lang="tr-TR" dirty="0" smtClean="0"/>
          </a:p>
          <a:p>
            <a:endParaRPr lang="tr-TR" sz="5100" dirty="0" smtClean="0"/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5100" dirty="0" smtClean="0"/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r>
              <a:rPr lang="tr-TR" sz="5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51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5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Periyodik  Sağlık</a:t>
            </a:r>
            <a:endParaRPr lang="tr-TR" sz="5100" b="1" i="1" spc="-100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r>
              <a:rPr lang="tr-TR" sz="5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5100" i="1" dirty="0" smtClean="0">
                <a:latin typeface="Times New Roman"/>
                <a:cs typeface="Times New Roman"/>
              </a:rPr>
              <a:t> </a:t>
            </a:r>
            <a:r>
              <a:rPr lang="tr-TR" sz="51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 </a:t>
            </a:r>
            <a:r>
              <a:rPr lang="tr-TR" sz="51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51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51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5100" i="1" dirty="0" smtClean="0">
              <a:latin typeface="Times New Roman"/>
              <a:cs typeface="Times New Roman"/>
            </a:endParaRPr>
          </a:p>
          <a:p>
            <a:endParaRPr lang="tr-TR" dirty="0" smtClean="0"/>
          </a:p>
          <a:p>
            <a:endParaRPr lang="tr-TR" dirty="0" smtClean="0"/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49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49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49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49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 marL="912494" indent="-228600">
              <a:lnSpc>
                <a:spcPts val="1180"/>
              </a:lnSpc>
              <a:buNone/>
              <a:tabLst>
                <a:tab pos="912494" algn="l"/>
                <a:tab pos="913130" algn="l"/>
              </a:tabLst>
            </a:pPr>
            <a:endParaRPr lang="tr-TR" sz="49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Erişkinlik Dönemi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579296" cy="4281339"/>
          </a:xfrm>
        </p:spPr>
        <p:txBody>
          <a:bodyPr>
            <a:normAutofit fontScale="92500" lnSpcReduction="20000"/>
          </a:bodyPr>
          <a:lstStyle/>
          <a:p>
            <a:endParaRPr lang="tr-TR" sz="2400" b="1" dirty="0" smtClean="0">
              <a:solidFill>
                <a:srgbClr val="231F20"/>
              </a:solidFill>
              <a:cs typeface="Times New Roman"/>
            </a:endParaRPr>
          </a:p>
          <a:p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65 yaş ve üzerindeki yetişkinlerde</a:t>
            </a:r>
            <a:r>
              <a:rPr lang="tr-TR" sz="2400" b="1" dirty="0" smtClean="0">
                <a:cs typeface="Times New Roman"/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hayatlarında en az bir kez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“Çok yönlü </a:t>
            </a:r>
            <a:r>
              <a:rPr lang="tr-TR" sz="2400" b="1" dirty="0" err="1" smtClean="0">
                <a:solidFill>
                  <a:srgbClr val="231F20"/>
                </a:solidFill>
                <a:cs typeface="Times New Roman"/>
              </a:rPr>
              <a:t>Geriatrik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 Değerlendirme” ile değerlendirilmesi ve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mümkün ise bu değerlendirmenin  </a:t>
            </a:r>
            <a:r>
              <a:rPr lang="tr-TR" sz="2400" b="1" dirty="0" smtClean="0">
                <a:solidFill>
                  <a:srgbClr val="FF0000"/>
                </a:solidFill>
                <a:cs typeface="Times New Roman"/>
              </a:rPr>
              <a:t>her beş yılda bir </a:t>
            </a:r>
            <a:r>
              <a:rPr lang="tr-TR" sz="2400" b="1" dirty="0" smtClean="0">
                <a:solidFill>
                  <a:srgbClr val="231F20"/>
                </a:solidFill>
                <a:cs typeface="Times New Roman"/>
              </a:rPr>
              <a:t>tekrarlanması</a:t>
            </a:r>
          </a:p>
          <a:p>
            <a:pPr>
              <a:buNone/>
            </a:pPr>
            <a:r>
              <a:rPr lang="tr-TR" sz="2400" b="1" spc="-10" dirty="0" smtClean="0">
                <a:solidFill>
                  <a:srgbClr val="231F20"/>
                </a:solidFill>
                <a:cs typeface="Times New Roman"/>
              </a:rPr>
              <a:t>önerilir.</a:t>
            </a:r>
          </a:p>
          <a:p>
            <a:pPr>
              <a:buNone/>
            </a:pPr>
            <a:endParaRPr lang="tr-TR" sz="1700" spc="-10" dirty="0" smtClean="0">
              <a:solidFill>
                <a:srgbClr val="231F20"/>
              </a:solidFill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tr-TR" sz="1700" b="1" i="1" dirty="0" smtClean="0">
              <a:solidFill>
                <a:srgbClr val="231F2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Sağlık</a:t>
            </a:r>
            <a:r>
              <a:rPr lang="tr-TR" sz="17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Muayeneleri</a:t>
            </a:r>
            <a:r>
              <a:rPr lang="tr-TR" sz="1700" i="1" dirty="0" smtClean="0">
                <a:latin typeface="Times New Roman"/>
                <a:cs typeface="Times New Roman"/>
              </a:rPr>
              <a:t> </a:t>
            </a:r>
            <a:r>
              <a:rPr lang="tr-TR" sz="17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ve </a:t>
            </a:r>
          </a:p>
          <a:p>
            <a:pPr>
              <a:buNone/>
            </a:pPr>
            <a:r>
              <a:rPr lang="tr-TR" sz="1700" b="1" i="1" spc="-25" dirty="0" smtClean="0">
                <a:solidFill>
                  <a:srgbClr val="231F20"/>
                </a:solidFill>
                <a:latin typeface="Times New Roman"/>
                <a:cs typeface="Times New Roman"/>
              </a:rPr>
              <a:t>Tarama</a:t>
            </a:r>
            <a:r>
              <a:rPr lang="tr-TR" sz="1700" b="1" i="1" spc="-8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1700" b="1" i="1" spc="-20" dirty="0" smtClean="0">
                <a:solidFill>
                  <a:srgbClr val="231F20"/>
                </a:solidFill>
                <a:latin typeface="Times New Roman"/>
                <a:cs typeface="Times New Roman"/>
              </a:rPr>
              <a:t>Testleri Rehberi  2015</a:t>
            </a:r>
            <a:endParaRPr lang="tr-TR" sz="1700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tr-TR" dirty="0" smtClean="0">
              <a:cs typeface="Times New Roman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112474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Çok Yönlü </a:t>
            </a:r>
            <a:r>
              <a:rPr lang="tr-TR" sz="2800" b="1" dirty="0" err="1" smtClean="0">
                <a:solidFill>
                  <a:srgbClr val="FF0000"/>
                </a:solidFill>
              </a:rPr>
              <a:t>Geriatrik</a:t>
            </a:r>
            <a:r>
              <a:rPr lang="tr-TR" sz="2800" b="1" dirty="0" smtClean="0">
                <a:solidFill>
                  <a:srgbClr val="FF0000"/>
                </a:solidFill>
              </a:rPr>
              <a:t> Değerlendirme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Kılavuzlar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 dirty="0" smtClean="0"/>
              <a:t>Sağlık Bakanlığı; Aile Hekimliği Uygulamasında Önerilen Periyodik Sağlık Muayeneleri Ve Tarama Testleri 2015</a:t>
            </a:r>
          </a:p>
          <a:p>
            <a:pPr>
              <a:lnSpc>
                <a:spcPct val="90000"/>
              </a:lnSpc>
              <a:buNone/>
            </a:pPr>
            <a:endParaRPr lang="tr-TR" sz="2800" b="1" dirty="0" smtClean="0"/>
          </a:p>
          <a:p>
            <a:pPr>
              <a:lnSpc>
                <a:spcPct val="90000"/>
              </a:lnSpc>
            </a:pPr>
            <a:r>
              <a:rPr lang="tr-TR" sz="2800" b="1" dirty="0" smtClean="0"/>
              <a:t>Amerika Birleşmiş Devletler Önleyici Hizmetler Çalışma Grubu (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U.S. </a:t>
            </a:r>
            <a:r>
              <a:rPr lang="tr-TR" sz="2800" b="1" dirty="0" err="1" smtClean="0"/>
              <a:t>Preventive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Services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Task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Force</a:t>
            </a:r>
            <a:r>
              <a:rPr lang="tr-TR" sz="2800" b="1" dirty="0" smtClean="0"/>
              <a:t>, USPSTF)</a:t>
            </a:r>
          </a:p>
          <a:p>
            <a:pPr>
              <a:lnSpc>
                <a:spcPct val="90000"/>
              </a:lnSpc>
              <a:buNone/>
            </a:pPr>
            <a:endParaRPr lang="tr-TR" sz="2800" b="1" dirty="0" smtClean="0"/>
          </a:p>
          <a:p>
            <a:pPr>
              <a:lnSpc>
                <a:spcPct val="90000"/>
              </a:lnSpc>
            </a:pPr>
            <a:r>
              <a:rPr lang="fi-FI" sz="2800" b="1" dirty="0" smtClean="0"/>
              <a:t>Amer</a:t>
            </a:r>
            <a:r>
              <a:rPr lang="tr-TR" sz="2800" b="1" dirty="0" smtClean="0"/>
              <a:t>i</a:t>
            </a:r>
            <a:r>
              <a:rPr lang="fi-FI" sz="2800" b="1" dirty="0" smtClean="0"/>
              <a:t>kan Aile Hekimliği Akademisi </a:t>
            </a:r>
            <a:r>
              <a:rPr lang="tr-TR" sz="2800" b="1" dirty="0" smtClean="0"/>
              <a:t>(</a:t>
            </a:r>
            <a:r>
              <a:rPr lang="fi-FI" sz="2800" b="1" dirty="0" smtClean="0"/>
              <a:t>AAFP</a:t>
            </a:r>
            <a:r>
              <a:rPr lang="tr-TR" sz="2800" b="1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588">
              <a:spcAft>
                <a:spcPct val="0"/>
              </a:spcAft>
              <a:buFont typeface="Wingdings 3" pitchFamily="18" charset="2"/>
              <a:buChar char=""/>
            </a:pPr>
            <a:endParaRPr lang="tr-TR" sz="2000" dirty="0" smtClean="0">
              <a:cs typeface="Arial" charset="0"/>
            </a:endParaRPr>
          </a:p>
          <a:p>
            <a:pPr indent="-255588">
              <a:spcAft>
                <a:spcPct val="0"/>
              </a:spcAft>
              <a:buNone/>
            </a:pPr>
            <a:r>
              <a:rPr lang="tr-TR" sz="2000" dirty="0" smtClean="0">
                <a:cs typeface="Arial" charset="0"/>
              </a:rPr>
              <a:t>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05273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Periyodik Sağlık Muayenesi – Tanım ?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588">
              <a:spcAft>
                <a:spcPct val="0"/>
              </a:spcAft>
              <a:buFont typeface="Wingdings 3" pitchFamily="18" charset="2"/>
              <a:buChar char=""/>
            </a:pPr>
            <a:endParaRPr lang="tr-TR" sz="2000" dirty="0" smtClean="0">
              <a:cs typeface="Arial" charset="0"/>
            </a:endParaRPr>
          </a:p>
          <a:p>
            <a:pPr indent="-255588">
              <a:spcAft>
                <a:spcPct val="0"/>
              </a:spcAft>
              <a:buNone/>
            </a:pPr>
            <a:r>
              <a:rPr lang="tr-TR" sz="2000" dirty="0" smtClean="0">
                <a:cs typeface="Arial" charset="0"/>
              </a:rPr>
              <a:t> Sağlıklı yada sağlıklı görülen kişilerin tarama muayene ve testleri ile,</a:t>
            </a:r>
          </a:p>
          <a:p>
            <a:pPr indent="-255588">
              <a:spcAft>
                <a:spcPct val="0"/>
              </a:spcAft>
              <a:buFont typeface="Wingdings 3" pitchFamily="18" charset="2"/>
              <a:buChar char=""/>
            </a:pPr>
            <a:endParaRPr lang="tr-TR" sz="2200" dirty="0" smtClean="0">
              <a:cs typeface="Arial" charset="0"/>
            </a:endParaRP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yaşa, cinsiyete ve risk faktörlerine göre biçimlendirilmiş,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kanıta dayalı yapılandırılmış,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spesifik,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etkin,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uygulanabilir, </a:t>
            </a:r>
          </a:p>
          <a:p>
            <a:pPr marL="858838" lvl="2">
              <a:spcAft>
                <a:spcPct val="0"/>
              </a:spcAft>
            </a:pPr>
            <a:r>
              <a:rPr lang="tr-TR" dirty="0" smtClean="0">
                <a:cs typeface="Arial" charset="0"/>
              </a:rPr>
              <a:t>kabul edilebilir bir izlem programı ile değerlendirilmesidir.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05273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Periyodik Sağlık Muayenesi - Tanım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ÖZET-2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Primordial</a:t>
            </a:r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 Koruma</a:t>
            </a:r>
          </a:p>
          <a:p>
            <a:endParaRPr lang="tr-TR" b="1" dirty="0" smtClean="0">
              <a:solidFill>
                <a:schemeClr val="accent4">
                  <a:lumMod val="75000"/>
                </a:schemeClr>
              </a:solidFill>
              <a:cs typeface="Arial" pitchFamily="34" charset="0"/>
            </a:endParaRPr>
          </a:p>
          <a:p>
            <a:r>
              <a:rPr lang="tr-TR" sz="2400" dirty="0" smtClean="0">
                <a:cs typeface="Arial" charset="0"/>
              </a:rPr>
              <a:t>Hastalıklar için risk faktörlerinin ortaya çıkmasını azaltmak ya da elimine etmek için alınan önlemler olarak tanımlanmaktadır.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dirty="0" smtClean="0">
                <a:solidFill>
                  <a:srgbClr val="FF0000"/>
                </a:solidFill>
              </a:rPr>
              <a:t>Koruma Düzeyleri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Primordial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 Koruma</a:t>
            </a:r>
          </a:p>
          <a:p>
            <a:endParaRPr lang="tr-TR" sz="2800" b="1" dirty="0" smtClean="0">
              <a:solidFill>
                <a:schemeClr val="accent4">
                  <a:lumMod val="75000"/>
                </a:schemeClr>
              </a:solidFill>
              <a:cs typeface="Arial" pitchFamily="34" charset="0"/>
            </a:endParaRPr>
          </a:p>
          <a:p>
            <a:r>
              <a:rPr lang="tr-TR" sz="2000" dirty="0" smtClean="0">
                <a:cs typeface="Arial" charset="0"/>
              </a:rPr>
              <a:t>Hastalıklar için risk faktörlerinin ortaya çıkmasını azaltmak ya da elimine etmek için alınan önlemler olarak tanımlanmaktadır</a:t>
            </a:r>
            <a:r>
              <a:rPr lang="tr-TR" sz="2200" dirty="0" smtClean="0">
                <a:cs typeface="Arial" charset="0"/>
              </a:rPr>
              <a:t>. </a:t>
            </a:r>
          </a:p>
          <a:p>
            <a:pPr>
              <a:buFont typeface="Wingdings 2" pitchFamily="18" charset="2"/>
              <a:buNone/>
            </a:pPr>
            <a:endParaRPr lang="tr-TR" sz="2200" dirty="0" smtClean="0">
              <a:cs typeface="Arial" charset="0"/>
            </a:endParaRPr>
          </a:p>
          <a:p>
            <a:pPr lvl="1"/>
            <a:r>
              <a:rPr lang="tr-TR" sz="1800" b="1" dirty="0" err="1" smtClean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Obezitenin</a:t>
            </a:r>
            <a:r>
              <a:rPr lang="tr-TR" sz="1800" b="1" dirty="0" smtClean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 önlenmesi</a:t>
            </a:r>
          </a:p>
          <a:p>
            <a:pPr lvl="1"/>
            <a:r>
              <a:rPr lang="tr-TR" sz="1800" b="1" dirty="0" smtClean="0">
                <a:solidFill>
                  <a:schemeClr val="accent4">
                    <a:lumMod val="75000"/>
                  </a:schemeClr>
                </a:solidFill>
                <a:cs typeface="Arial" charset="0"/>
              </a:rPr>
              <a:t>Sigaranın yasaklanması</a:t>
            </a:r>
          </a:p>
          <a:p>
            <a:endParaRPr lang="tr-TR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ÖZET-3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  Birincil koruma: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</a:p>
          <a:p>
            <a:endParaRPr lang="tr-TR" altLang="tr-TR" dirty="0" smtClean="0">
              <a:solidFill>
                <a:srgbClr val="FF0000"/>
              </a:solidFill>
            </a:endParaRPr>
          </a:p>
          <a:p>
            <a:r>
              <a:rPr lang="tr-TR" altLang="tr-TR" sz="2400" dirty="0" smtClean="0"/>
              <a:t>Hastalık veya yaralanma oluşmadan önce risk etmenlerinin kontrol edilmesi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ÖZET-3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İkincil koruma: </a:t>
            </a:r>
          </a:p>
          <a:p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sz="2400" dirty="0" smtClean="0"/>
              <a:t>Hastalık belirtileri ortaya </a:t>
            </a:r>
            <a:r>
              <a:rPr lang="tr-TR" sz="2400" dirty="0" smtClean="0"/>
              <a:t>çıkmadan veya </a:t>
            </a:r>
            <a:r>
              <a:rPr lang="tr-TR" sz="2400" dirty="0" smtClean="0"/>
              <a:t>yaralanma </a:t>
            </a:r>
            <a:r>
              <a:rPr lang="tr-TR" sz="2400" dirty="0" smtClean="0"/>
              <a:t>gerçekleşmeden </a:t>
            </a:r>
            <a:r>
              <a:rPr lang="tr-TR" sz="2400" dirty="0" smtClean="0"/>
              <a:t>erken tanı ve girişimlerin en kısa sürede uygulanması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ÖZET-3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 smtClean="0">
                <a:solidFill>
                  <a:srgbClr val="00B050"/>
                </a:solidFill>
              </a:rPr>
              <a:t>Üçüncül koruma: </a:t>
            </a:r>
          </a:p>
          <a:p>
            <a:endParaRPr lang="tr-TR" altLang="tr-TR" dirty="0" smtClean="0"/>
          </a:p>
          <a:p>
            <a:r>
              <a:rPr lang="tr-TR" altLang="tr-TR" sz="2400" dirty="0" smtClean="0"/>
              <a:t>Hastalık ve sakatlık oluştuktan sonra daha kötüye gidişin engellenmesi amacıyla tıbbi, sosyal rehabilitasyon yöntemlerinin belirlenmesi ve uygulanması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ÖZET-3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002060"/>
                </a:solidFill>
              </a:rPr>
              <a:t>Dördüncül</a:t>
            </a:r>
            <a:r>
              <a:rPr lang="tr-TR" b="1" dirty="0" smtClean="0">
                <a:solidFill>
                  <a:srgbClr val="002060"/>
                </a:solidFill>
              </a:rPr>
              <a:t> Koruma </a:t>
            </a:r>
          </a:p>
          <a:p>
            <a:pPr marL="0" indent="0">
              <a:buNone/>
            </a:pPr>
            <a:endParaRPr lang="tr-TR" b="1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ÖZET-3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002060"/>
                </a:solidFill>
              </a:rPr>
              <a:t>Dördüncül</a:t>
            </a:r>
            <a:r>
              <a:rPr lang="tr-TR" b="1" dirty="0" smtClean="0">
                <a:solidFill>
                  <a:srgbClr val="002060"/>
                </a:solidFill>
              </a:rPr>
              <a:t> Koruma 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err="1" smtClean="0"/>
              <a:t>Wonca</a:t>
            </a:r>
            <a:r>
              <a:rPr lang="tr-TR" b="1" dirty="0" smtClean="0"/>
              <a:t> Tanımı</a:t>
            </a:r>
          </a:p>
          <a:p>
            <a:pPr marL="0" indent="0">
              <a:buNone/>
            </a:pPr>
            <a:r>
              <a:rPr lang="tr-TR" dirty="0" smtClean="0"/>
              <a:t>Aşırı </a:t>
            </a:r>
            <a:r>
              <a:rPr lang="tr-TR" dirty="0" err="1" smtClean="0"/>
              <a:t>medikalizasyon</a:t>
            </a:r>
            <a:r>
              <a:rPr lang="tr-TR" dirty="0" smtClean="0"/>
              <a:t> riskindeki hastayı ve toplumu tanımlamak, medikal istilalardan onları korumak ve onlara bilimsel ve etik olarak kabul edilebilir bakım prosedürlerini sağlamak için yapılan eylemdir.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Sağlık Bakanlığı Aile Hekimliği Uygulamasında</a:t>
            </a:r>
            <a:r>
              <a:rPr lang="tr-TR" sz="2000" b="1" i="1" spc="-100" dirty="0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lang="tr-TR" sz="2000" b="1" i="1" dirty="0" smtClean="0">
                <a:solidFill>
                  <a:srgbClr val="231F20"/>
                </a:solidFill>
                <a:latin typeface="Times New Roman"/>
                <a:cs typeface="Times New Roman"/>
              </a:rPr>
              <a:t>Önerilen  Periyodik </a:t>
            </a:r>
            <a:r>
              <a:rPr lang="tr-TR" sz="2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tr-TR" sz="2000" b="1" i="1" spc="-1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Muayeneleri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ve  </a:t>
            </a:r>
            <a:r>
              <a:rPr lang="tr-TR" sz="2000" b="1" i="1" spc="-25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Tarama</a:t>
            </a:r>
            <a:r>
              <a:rPr lang="tr-TR" sz="2000" b="1" i="1" spc="-8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spc="-2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Testleri Rehberi  2015</a:t>
            </a:r>
          </a:p>
          <a:p>
            <a:endParaRPr lang="tr-TR" sz="2000" b="1" i="1" spc="-2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Amerika Birleşik Devletleri Koruyucu Hizmetler Çalışma Grubu, USPSTF 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www.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ahrq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.gov/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clinic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uspstfix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.html</a:t>
            </a:r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Periyodik sağlık muayenelerine genel bakış, Türk Aile 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</a:rPr>
              <a:t>Hek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</a:rPr>
              <a:t>Derg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 2017;21(2):82-89</a:t>
            </a:r>
          </a:p>
          <a:p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Amerikan Aile Hekimliği Akademisi, AAFP www.</a:t>
            </a:r>
            <a:r>
              <a:rPr lang="tr-TR" sz="2000" b="1" i="1" dirty="0" err="1" smtClean="0">
                <a:latin typeface="Times New Roman" pitchFamily="18" charset="0"/>
                <a:cs typeface="Times New Roman" pitchFamily="18" charset="0"/>
              </a:rPr>
              <a:t>aafp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.org </a:t>
            </a:r>
          </a:p>
          <a:p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000" i="1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5000"/>
              </a:lnSpc>
              <a:defRPr/>
            </a:pPr>
            <a:r>
              <a:rPr lang="tr-TR" altLang="tr-TR" sz="2800" b="1" dirty="0">
                <a:solidFill>
                  <a:srgbClr val="FF0000"/>
                </a:solidFill>
              </a:rPr>
              <a:t>Birincil koruma:</a:t>
            </a:r>
            <a:r>
              <a:rPr lang="tr-TR" altLang="tr-TR" sz="2800" dirty="0">
                <a:solidFill>
                  <a:srgbClr val="FF0000"/>
                </a:solidFill>
              </a:rPr>
              <a:t> </a:t>
            </a:r>
            <a:r>
              <a:rPr lang="tr-TR" altLang="tr-TR" sz="2800" dirty="0"/>
              <a:t>hastalık veya yaralanma oluşmadan önce risk etmenlerinin kontrol edilmesi</a:t>
            </a:r>
          </a:p>
          <a:p>
            <a:pPr lvl="1">
              <a:lnSpc>
                <a:spcPct val="125000"/>
              </a:lnSpc>
              <a:defRPr/>
            </a:pPr>
            <a:r>
              <a:rPr lang="tr-TR" altLang="tr-TR" dirty="0">
                <a:solidFill>
                  <a:srgbClr val="FF0000"/>
                </a:solidFill>
              </a:rPr>
              <a:t>Sağlığın geliştirilmesi: </a:t>
            </a:r>
          </a:p>
          <a:p>
            <a:pPr lvl="2">
              <a:lnSpc>
                <a:spcPct val="125000"/>
              </a:lnSpc>
              <a:defRPr/>
            </a:pPr>
            <a:r>
              <a:rPr lang="tr-TR" altLang="tr-TR" sz="2800" dirty="0"/>
              <a:t>Yeterli ve dengeli beslenme, fizik egzersiz</a:t>
            </a:r>
          </a:p>
          <a:p>
            <a:pPr lvl="2">
              <a:lnSpc>
                <a:spcPct val="125000"/>
              </a:lnSpc>
              <a:defRPr/>
            </a:pPr>
            <a:r>
              <a:rPr lang="tr-TR" altLang="tr-TR" sz="2800" dirty="0"/>
              <a:t>Alkol-madde alışkanlıklarının önlenmesi, vb.</a:t>
            </a:r>
          </a:p>
          <a:p>
            <a:pPr lvl="1">
              <a:lnSpc>
                <a:spcPct val="125000"/>
              </a:lnSpc>
              <a:defRPr/>
            </a:pPr>
            <a:r>
              <a:rPr lang="tr-TR" altLang="tr-TR" dirty="0">
                <a:solidFill>
                  <a:srgbClr val="FF0000"/>
                </a:solidFill>
              </a:rPr>
              <a:t>Çevresel risk etmenlerinin kontrolü</a:t>
            </a:r>
          </a:p>
          <a:p>
            <a:pPr lvl="2">
              <a:lnSpc>
                <a:spcPct val="125000"/>
              </a:lnSpc>
              <a:defRPr/>
            </a:pPr>
            <a:r>
              <a:rPr lang="tr-TR" altLang="tr-TR" sz="2800" dirty="0"/>
              <a:t>Enfeksiyonların önlenmesi, </a:t>
            </a:r>
            <a:r>
              <a:rPr lang="tr-TR" altLang="tr-TR" sz="2800" dirty="0" err="1"/>
              <a:t>dekontaminasyon</a:t>
            </a:r>
            <a:r>
              <a:rPr lang="tr-TR" altLang="tr-TR" sz="2800" dirty="0"/>
              <a:t> ve atık kontrolü</a:t>
            </a:r>
          </a:p>
          <a:p>
            <a:pPr lvl="2">
              <a:lnSpc>
                <a:spcPct val="125000"/>
              </a:lnSpc>
              <a:defRPr/>
            </a:pPr>
            <a:r>
              <a:rPr lang="tr-TR" altLang="tr-TR" sz="2800" dirty="0" err="1"/>
              <a:t>Bağışıklama</a:t>
            </a:r>
            <a:r>
              <a:rPr lang="tr-TR" altLang="tr-TR" sz="2800" dirty="0"/>
              <a:t> ve </a:t>
            </a:r>
            <a:r>
              <a:rPr lang="tr-TR" altLang="tr-TR" sz="2800" dirty="0" err="1"/>
              <a:t>kemoprofilaksi</a:t>
            </a:r>
            <a:r>
              <a:rPr lang="tr-TR" altLang="tr-TR" sz="2800" dirty="0"/>
              <a:t>, vb.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b="1" dirty="0">
                <a:solidFill>
                  <a:srgbClr val="0070C0"/>
                </a:solidFill>
              </a:rPr>
              <a:t>İkincil koruma: </a:t>
            </a:r>
            <a:r>
              <a:rPr lang="tr-TR" sz="2800" dirty="0"/>
              <a:t>hastalık belirtileri ortaya </a:t>
            </a:r>
            <a:r>
              <a:rPr lang="tr-TR" sz="2800" dirty="0" smtClean="0"/>
              <a:t>çıkmadan </a:t>
            </a:r>
            <a:r>
              <a:rPr lang="tr-TR" sz="2800" dirty="0"/>
              <a:t>veya yaralanma </a:t>
            </a:r>
            <a:r>
              <a:rPr lang="tr-TR" sz="2800" dirty="0" smtClean="0"/>
              <a:t>gerçekleşmeden </a:t>
            </a:r>
            <a:r>
              <a:rPr lang="tr-TR" sz="2800" dirty="0"/>
              <a:t>erken tanı ve girişimlerin en kısa sürede uygulanması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solidFill>
                  <a:srgbClr val="0070C0"/>
                </a:solidFill>
              </a:rPr>
              <a:t>Erken tanı ve sevk</a:t>
            </a:r>
          </a:p>
          <a:p>
            <a:pPr lvl="1">
              <a:lnSpc>
                <a:spcPct val="150000"/>
              </a:lnSpc>
              <a:defRPr/>
            </a:pPr>
            <a:r>
              <a:rPr lang="tr-TR" dirty="0">
                <a:solidFill>
                  <a:srgbClr val="0070C0"/>
                </a:solidFill>
              </a:rPr>
              <a:t>Uygun tedavi, tedaviye uyumun sağlanması ve izlem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6371</TotalTime>
  <Words>2984</Words>
  <Application>Microsoft Office PowerPoint</Application>
  <PresentationFormat>Ekran Gösterisi (4:3)</PresentationFormat>
  <Paragraphs>647</Paragraphs>
  <Slides>75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75</vt:i4>
      </vt:variant>
    </vt:vector>
  </HeadingPairs>
  <TitlesOfParts>
    <vt:vector size="76" baseType="lpstr">
      <vt:lpstr>Ofis Teması</vt:lpstr>
      <vt:lpstr>Periyodik Sağlık Muayeneleri </vt:lpstr>
      <vt:lpstr>Amaç</vt:lpstr>
      <vt:lpstr> Öğrenim hedefleri </vt:lpstr>
      <vt:lpstr>Periyodik Sağlık Muayenesi - Tanım</vt:lpstr>
      <vt:lpstr>Periyodik Sağlık Muayenesi</vt:lpstr>
      <vt:lpstr> Periyodik Sağlık Muayenesi - Amaç</vt:lpstr>
      <vt:lpstr>Koruma Düzeyleri</vt:lpstr>
      <vt:lpstr>Slayt 8</vt:lpstr>
      <vt:lpstr>Slayt 9</vt:lpstr>
      <vt:lpstr>Slayt 10</vt:lpstr>
      <vt:lpstr>Dördüncül Koruma </vt:lpstr>
      <vt:lpstr>Slayt 12</vt:lpstr>
      <vt:lpstr>Slayt 13</vt:lpstr>
      <vt:lpstr>Kanıt Düzeyi </vt:lpstr>
      <vt:lpstr>Tarama Kararı</vt:lpstr>
      <vt:lpstr>Taramalar 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Bebeklik ve Çocukluk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SCORE Risk Hesaplama Tablosu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 </vt:lpstr>
      <vt:lpstr>Slayt 52</vt:lpstr>
      <vt:lpstr>Slayt 53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Erişkinlik Dönemi</vt:lpstr>
      <vt:lpstr>Kılavuzlar</vt:lpstr>
      <vt:lpstr>ÖZET</vt:lpstr>
      <vt:lpstr>ÖZET</vt:lpstr>
      <vt:lpstr>ÖZET-2</vt:lpstr>
      <vt:lpstr>ÖZET-3</vt:lpstr>
      <vt:lpstr>ÖZET-3</vt:lpstr>
      <vt:lpstr>ÖZET-3</vt:lpstr>
      <vt:lpstr>ÖZET-3</vt:lpstr>
      <vt:lpstr>ÖZET-3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Windows Kullanıcısı</dc:creator>
  <cp:lastModifiedBy>Windows Kullanıcısı</cp:lastModifiedBy>
  <cp:revision>169</cp:revision>
  <dcterms:created xsi:type="dcterms:W3CDTF">2018-09-19T07:16:07Z</dcterms:created>
  <dcterms:modified xsi:type="dcterms:W3CDTF">2018-11-20T20:19:38Z</dcterms:modified>
</cp:coreProperties>
</file>