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8" r:id="rId23"/>
    <p:sldId id="277" r:id="rId24"/>
    <p:sldId id="279" r:id="rId25"/>
    <p:sldId id="280" r:id="rId26"/>
    <p:sldId id="282" r:id="rId27"/>
    <p:sldId id="283" r:id="rId28"/>
    <p:sldId id="284" r:id="rId29"/>
    <p:sldId id="285" r:id="rId30"/>
    <p:sldId id="281" r:id="rId31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60"/>
  </p:normalViewPr>
  <p:slideViewPr>
    <p:cSldViewPr>
      <p:cViewPr varScale="1">
        <p:scale>
          <a:sx n="93" d="100"/>
          <a:sy n="93" d="100"/>
        </p:scale>
        <p:origin x="-13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11 Dikdörtgen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3 Dikdörtgen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8 Dikdörtgen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10 Düz Bağlayıcı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9 Düz Bağlayıcı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15 Düz Bağlayıcı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21 Düz Bağlayıcı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22 Oval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23 Oval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25 Oval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24 Oval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22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54AF6-1D78-4090-9553-6B3EB0134521}" type="datetimeFigureOut">
              <a:rPr lang="tr-TR"/>
              <a:pPr>
                <a:defRPr/>
              </a:pPr>
              <a:t>4/5/2016</a:t>
            </a:fld>
            <a:endParaRPr lang="tr-TR"/>
          </a:p>
        </p:txBody>
      </p:sp>
      <p:sp>
        <p:nvSpPr>
          <p:cNvPr id="23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4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F57BB-FE4A-4439-8A3A-F62EA67E6A5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BEEE-CC6B-4899-AA8B-8D1DBE717D71}" type="datetimeFigureOut">
              <a:rPr lang="tr-TR"/>
              <a:pPr>
                <a:defRPr/>
              </a:pPr>
              <a:t>4/5/2016</a:t>
            </a:fld>
            <a:endParaRPr lang="tr-TR"/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0351C-F0F8-4370-8F4C-32ECCC3E199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F8655-3BC4-4203-B919-32FEC9EFD2BB}" type="datetimeFigureOut">
              <a:rPr lang="tr-TR"/>
              <a:pPr>
                <a:defRPr/>
              </a:pPr>
              <a:t>4/5/2016</a:t>
            </a:fld>
            <a:endParaRPr lang="tr-TR"/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7245A-79DC-4A1D-A724-B07BCE5A941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785BE08-EE9C-4816-802B-5E05C9638D30}" type="datetimeFigureOut">
              <a:rPr lang="tr-TR"/>
              <a:pPr>
                <a:defRPr/>
              </a:pPr>
              <a:t>4/5/2016</a:t>
            </a:fld>
            <a:endParaRPr lang="tr-TR"/>
          </a:p>
        </p:txBody>
      </p:sp>
      <p:sp>
        <p:nvSpPr>
          <p:cNvPr id="5" name="8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44C8450-1B87-49C8-A4D0-7E47D3738F7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9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9 Dikdörtgen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0 Dikdörtgen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1 Dikdörtgen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12 Düz Bağlayıcı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14 Düz Bağlayıcı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15 Düz Bağlayıcı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19 Oval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20 Oval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21 Oval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22 Oval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25 Düz Bağlayıcı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51799-3167-4FA4-94AE-B8F5F07725B3}" type="datetimeFigureOut">
              <a:rPr lang="tr-TR"/>
              <a:pPr>
                <a:defRPr/>
              </a:pPr>
              <a:t>4/5/2016</a:t>
            </a:fld>
            <a:endParaRPr lang="tr-TR"/>
          </a:p>
        </p:txBody>
      </p:sp>
      <p:sp>
        <p:nvSpPr>
          <p:cNvPr id="21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C9C1D-1395-483C-B4E4-C7BBF6862BE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173DE-60D3-4D99-8AF3-4C958E68FC2F}" type="datetimeFigureOut">
              <a:rPr lang="tr-TR"/>
              <a:pPr>
                <a:defRPr/>
              </a:pPr>
              <a:t>4/5/2016</a:t>
            </a:fld>
            <a:endParaRPr lang="tr-TR"/>
          </a:p>
        </p:txBody>
      </p:sp>
      <p:sp>
        <p:nvSpPr>
          <p:cNvPr id="6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92709-6BB7-406A-9D6D-AF59E187536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31BC8-B027-44E3-8165-30238D7020CA}" type="datetimeFigureOut">
              <a:rPr lang="tr-TR"/>
              <a:pPr>
                <a:defRPr/>
              </a:pPr>
              <a:t>4/5/2016</a:t>
            </a:fld>
            <a:endParaRPr lang="tr-TR"/>
          </a:p>
        </p:txBody>
      </p:sp>
      <p:sp>
        <p:nvSpPr>
          <p:cNvPr id="8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E7873-1AEC-4C3E-A477-763A1F3C962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F30902C-03EE-4BD7-BBF2-75534615FF2D}" type="datetimeFigureOut">
              <a:rPr lang="tr-TR"/>
              <a:pPr>
                <a:defRPr/>
              </a:pPr>
              <a:t>4/5/2016</a:t>
            </a:fld>
            <a:endParaRPr lang="tr-TR"/>
          </a:p>
        </p:txBody>
      </p:sp>
      <p:sp>
        <p:nvSpPr>
          <p:cNvPr id="4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A5807BD-E7CF-4964-B0B2-EC27A828530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5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7C637-B896-41C0-9499-AD8C4653E316}" type="datetimeFigureOut">
              <a:rPr lang="tr-TR"/>
              <a:pPr>
                <a:defRPr/>
              </a:pPr>
              <a:t>4/5/2016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7D978-D8ED-4C7B-B49D-E0B52A2C866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8 Düz Bağlayıcı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13 Oval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2" name="20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8ECD1B9-BCB5-4B98-B642-DAE144969641}" type="datetimeFigureOut">
              <a:rPr lang="tr-TR"/>
              <a:pPr>
                <a:defRPr/>
              </a:pPr>
              <a:t>4/5/2016</a:t>
            </a:fld>
            <a:endParaRPr lang="tr-TR"/>
          </a:p>
        </p:txBody>
      </p:sp>
      <p:sp>
        <p:nvSpPr>
          <p:cNvPr id="13" name="21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52AC942-2C02-4FFD-B73B-EBEFC2A1ABF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14" name="22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12 Oval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19 Düz Bağlayıcı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EE9C59A-D407-4174-8422-D5ECFCCAD542}" type="datetimeFigureOut">
              <a:rPr lang="tr-TR"/>
              <a:pPr>
                <a:defRPr/>
              </a:pPr>
              <a:t>4/5/2016</a:t>
            </a:fld>
            <a:endParaRPr lang="tr-TR"/>
          </a:p>
        </p:txBody>
      </p:sp>
      <p:sp>
        <p:nvSpPr>
          <p:cNvPr id="13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9AC9412-1503-4584-9691-684E038C0AA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14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28" name="1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5AAA390-2BC8-43FB-8FBB-275DA4433E0D}" type="datetimeFigureOut">
              <a:rPr lang="tr-TR"/>
              <a:pPr>
                <a:defRPr/>
              </a:pPr>
              <a:t>4/5/2016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1 Oval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D70ECE-7794-44EF-A75A-6FAC24F8F3F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67" r:id="rId4"/>
    <p:sldLayoutId id="2147483668" r:id="rId5"/>
    <p:sldLayoutId id="2147483675" r:id="rId6"/>
    <p:sldLayoutId id="2147483669" r:id="rId7"/>
    <p:sldLayoutId id="2147483676" r:id="rId8"/>
    <p:sldLayoutId id="2147483677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214563" y="285750"/>
            <a:ext cx="6172200" cy="3375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2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uzun dönem </a:t>
            </a:r>
            <a:r>
              <a:rPr lang="tr-TR" sz="3200" dirty="0" err="1" smtClean="0">
                <a:latin typeface="Arial" pitchFamily="34" charset="0"/>
                <a:ea typeface="Verdana" pitchFamily="34" charset="0"/>
                <a:cs typeface="Arial" pitchFamily="34" charset="0"/>
              </a:rPr>
              <a:t>metformin</a:t>
            </a:r>
            <a:r>
              <a:rPr lang="tr-TR" sz="32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 kullanımı ve b12 eksikliği: diyabet önleme programı çalışma sonuçları</a:t>
            </a:r>
            <a:endParaRPr lang="tr-TR" sz="3200" dirty="0"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13314" name="2 Alt Başlık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eaLnBrk="1" hangingPunct="1"/>
            <a:r>
              <a:rPr lang="tr-TR" smtClean="0">
                <a:latin typeface="Times New Roman" pitchFamily="18" charset="0"/>
                <a:cs typeface="Times New Roman" pitchFamily="18" charset="0"/>
              </a:rPr>
              <a:t>                                  ARŞ. GÖR. DR. M. NURDAN ÖZKAYA</a:t>
            </a:r>
          </a:p>
          <a:p>
            <a:pPr eaLnBrk="1" hangingPunct="1"/>
            <a:r>
              <a:rPr lang="tr-TR" smtClean="0">
                <a:latin typeface="Times New Roman" pitchFamily="18" charset="0"/>
                <a:cs typeface="Times New Roman" pitchFamily="18" charset="0"/>
              </a:rPr>
              <a:t>                        KTÜ TIP FAKÜLTESİ AİLE HEKİMLİĞİ AD </a:t>
            </a:r>
          </a:p>
          <a:p>
            <a:pPr eaLnBrk="1" hangingPunct="1"/>
            <a:r>
              <a:rPr lang="tr-TR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05.04.2016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22530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tr-TR" sz="2000" smtClean="0"/>
              <a:t>Numunelerde B12 vitamini eksikliğinin bir teyit göstergesi olarak , B12 vitamini ve homosistein ölçümleri yapıldı.</a:t>
            </a:r>
          </a:p>
          <a:p>
            <a:pPr eaLnBrk="1" hangingPunct="1"/>
            <a:r>
              <a:rPr lang="tr-TR" sz="2000" smtClean="0"/>
              <a:t>Bu numuneler, başlangıç rastgele seçimlerinden sonra ortalama 5. ve 13. yıllarda toplandı ve 2011’de analiz edildi.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5. yıl DPPOS’taki 1. yıla</a:t>
            </a:r>
          </a:p>
          <a:p>
            <a:pPr eaLnBrk="1" hangingPunct="1"/>
            <a:r>
              <a:rPr lang="tr-TR" sz="2000" smtClean="0"/>
              <a:t>13. yıl DPPOS’taki 9.yıla denk.</a:t>
            </a:r>
          </a:p>
          <a:p>
            <a:pPr eaLnBrk="1" hangingPunct="1"/>
            <a:r>
              <a:rPr lang="tr-TR" sz="2000" smtClean="0"/>
              <a:t>DPP başlangıcı da dahil olmak üzere diğer zamanlarda depolanan serum numuneleri  mevcut değildi.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DPPOS 9.yıl, planlanan nöropati sonuç ölçütleri için tarih seçildi.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23554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tr-TR" sz="2000" smtClean="0"/>
              <a:t>Vitamin B12 düzeyi</a:t>
            </a:r>
          </a:p>
          <a:p>
            <a:pPr eaLnBrk="1" hangingPunct="1"/>
            <a:r>
              <a:rPr lang="tr-TR" sz="2000" smtClean="0"/>
              <a:t>Homosistein düzeyi</a:t>
            </a:r>
          </a:p>
          <a:p>
            <a:pPr eaLnBrk="1" hangingPunct="1"/>
            <a:r>
              <a:rPr lang="tr-TR" sz="2000" smtClean="0"/>
              <a:t>Hemoglobin ve hematokrit düzeyleri çalışıldı.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Düşük vit.B12 düzeyi ≤203 pg/ml</a:t>
            </a:r>
          </a:p>
          <a:p>
            <a:pPr eaLnBrk="1" hangingPunct="1"/>
            <a:r>
              <a:rPr lang="tr-TR" sz="2000" smtClean="0"/>
              <a:t>Sınırda-düşük vit.B12düzeyi 204-298 pg/ml</a:t>
            </a:r>
          </a:p>
          <a:p>
            <a:pPr eaLnBrk="1" hangingPunct="1"/>
            <a:r>
              <a:rPr lang="tr-TR" sz="2000" smtClean="0"/>
              <a:t>Kadınlarda anemi Hb&lt;12 g/dl veya Htc&lt;36%</a:t>
            </a:r>
          </a:p>
          <a:p>
            <a:pPr eaLnBrk="1" hangingPunct="1"/>
            <a:r>
              <a:rPr lang="tr-TR" sz="2000" smtClean="0"/>
              <a:t>Erkeklerde anemi Hb&lt;13g/dl veya Htc&lt;40%</a:t>
            </a:r>
          </a:p>
          <a:p>
            <a:pPr eaLnBrk="1" hangingPunct="1"/>
            <a:r>
              <a:rPr lang="tr-TR" sz="2000" smtClean="0"/>
              <a:t>Yüksek homosistein düzeyi &gt;13.7µmol/L</a:t>
            </a:r>
            <a:br>
              <a:rPr lang="tr-TR" sz="2000" smtClean="0"/>
            </a:br>
            <a:endParaRPr lang="tr-TR" sz="2000" smtClean="0"/>
          </a:p>
          <a:p>
            <a:pPr eaLnBrk="1" hangingPunct="1"/>
            <a:endParaRPr lang="tr-TR" sz="20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24578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tr-TR" sz="2000" smtClean="0"/>
              <a:t>Her çalışma ziyaretinde iade edilen tabletler sayılarak metformin maruziyeti, yarı yıllık olarak değerlendirildi.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Total metformin yılı maruziyetinde hem protokol altında kullanılan hem de protokol dışı(örn: dışardan diyabet tedavisi için verilen) metformin kullanımı da dahil edildi.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Klinik nöropati, her iki ayakta monofilamana hafif dokunma hissinin azalması veya yokluğu olarak tanımlandı.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The Michigan Neuropathy Screening Instrument(MNSI), nöropati tarama aracı her yıl yapılmış ve DPPOS 1. ve 9. yılı için B12 ölçümleriyle eşzamanlı analiz edilmiştir.</a:t>
            </a:r>
          </a:p>
          <a:p>
            <a:pPr eaLnBrk="1" hangingPunct="1"/>
            <a:endParaRPr lang="tr-TR" sz="20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err="1" smtClean="0"/>
              <a:t>İstatiksel</a:t>
            </a:r>
            <a:r>
              <a:rPr lang="tr-TR" dirty="0" smtClean="0"/>
              <a:t> analiz</a:t>
            </a:r>
            <a:endParaRPr lang="tr-TR" dirty="0"/>
          </a:p>
        </p:txBody>
      </p:sp>
      <p:sp>
        <p:nvSpPr>
          <p:cNvPr id="25602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tr-TR" sz="1800" smtClean="0"/>
              <a:t>Bu çalışmanın popülasyonu;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1800" smtClean="0"/>
              <a:t>    DPP çalışmasındaki randomize dağıtılan plasebo(n=902) ve metformin(n=898) alan katılımcılar arasından, vitamin B12 düzeyi ölçümü için DPPOS 1. yıl ve 9. yıl serum örnekleri saklı olan kişilerden oluşturuldu.</a:t>
            </a:r>
          </a:p>
          <a:p>
            <a:pPr eaLnBrk="1" hangingPunct="1"/>
            <a:r>
              <a:rPr lang="tr-TR" sz="1800" smtClean="0"/>
              <a:t>Çalışma sırasında bariatrik cerrahiye giden hastaların numuneleri çalışma dışı bırakıldı.(n=4 at DPPOS at 1.year, n=49 at 9.year)</a:t>
            </a:r>
          </a:p>
          <a:p>
            <a:pPr eaLnBrk="1" hangingPunct="1"/>
            <a:r>
              <a:rPr lang="tr-TR" sz="1800" smtClean="0"/>
              <a:t>B12 düzeyleri ile tedaviyle oluşan B12 eksikliğini karşılaştırmak için t-test ve </a:t>
            </a:r>
            <a:r>
              <a:rPr lang="el-GR" sz="1800" smtClean="0"/>
              <a:t>Χ²</a:t>
            </a:r>
            <a:r>
              <a:rPr lang="tr-TR" sz="1800" smtClean="0"/>
              <a:t> test kullanıldı.</a:t>
            </a:r>
          </a:p>
          <a:p>
            <a:pPr eaLnBrk="1" hangingPunct="1"/>
            <a:r>
              <a:rPr lang="tr-TR" sz="1800" smtClean="0"/>
              <a:t>DPPOS 9. yılında vitamin B12 eksikliğinin ,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1800" smtClean="0"/>
              <a:t>     tedavi spesifik metformin kullanımı ile total metformin maruziyetini ayırmada logistic regresyon modeli kullanıldı.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sonuçlar</a:t>
            </a:r>
            <a:endParaRPr lang="tr-TR" dirty="0"/>
          </a:p>
        </p:txBody>
      </p:sp>
      <p:sp>
        <p:nvSpPr>
          <p:cNvPr id="26626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tr-TR" smtClean="0"/>
              <a:t>DPP grubunun,</a:t>
            </a:r>
          </a:p>
          <a:p>
            <a:pPr eaLnBrk="1" hangingPunct="1"/>
            <a:r>
              <a:rPr lang="tr-TR" smtClean="0"/>
              <a:t>²/³ kadın,</a:t>
            </a:r>
          </a:p>
          <a:p>
            <a:pPr eaLnBrk="1" hangingPunct="1"/>
            <a:r>
              <a:rPr lang="tr-TR" smtClean="0"/>
              <a:t>%45 etnik azınlık,</a:t>
            </a:r>
          </a:p>
          <a:p>
            <a:pPr eaLnBrk="1" hangingPunct="1"/>
            <a:r>
              <a:rPr lang="tr-TR" smtClean="0"/>
              <a:t>Başlangıçtaki ortalama yaş 51.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Vitamin b12,</a:t>
            </a:r>
            <a:r>
              <a:rPr lang="tr-TR" dirty="0" err="1" smtClean="0"/>
              <a:t>homosistein</a:t>
            </a:r>
            <a:r>
              <a:rPr lang="tr-TR" dirty="0" smtClean="0"/>
              <a:t> düzeyleri ve</a:t>
            </a:r>
            <a:br>
              <a:rPr lang="tr-TR" dirty="0" smtClean="0"/>
            </a:br>
            <a:r>
              <a:rPr lang="tr-TR" dirty="0" smtClean="0"/>
              <a:t>vitamin b12 eksikliği</a:t>
            </a:r>
            <a:endParaRPr lang="tr-TR" dirty="0"/>
          </a:p>
        </p:txBody>
      </p:sp>
      <p:sp>
        <p:nvSpPr>
          <p:cNvPr id="27650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tr-TR" sz="2000" smtClean="0"/>
              <a:t>Metformin ile plasebo alan grupları karşılaştırdığımızda,</a:t>
            </a:r>
          </a:p>
          <a:p>
            <a:pPr eaLnBrk="1" hangingPunct="1"/>
            <a:r>
              <a:rPr lang="tr-TR" sz="2000" smtClean="0"/>
              <a:t>DPPOS 1.yılında ortalama vit.B12 düzeyi %10 daha düşük ve </a:t>
            </a:r>
          </a:p>
          <a:p>
            <a:pPr eaLnBrk="1" hangingPunct="1"/>
            <a:r>
              <a:rPr lang="tr-TR" sz="2000" smtClean="0"/>
              <a:t>B12 vit. eksikliği prevelansı (4.3% vs 2.4%, P.02) ve</a:t>
            </a:r>
          </a:p>
          <a:p>
            <a:pPr eaLnBrk="1" hangingPunct="1"/>
            <a:r>
              <a:rPr lang="tr-TR" sz="2000" smtClean="0"/>
              <a:t>Sınırda-düşük vit.B12 düzeyi (19.1% vs 9.5%, P &lt; .01) belirgin olarak yüksekti.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Vit. B12 eksikliği prevelansı katılımcılar arasında çalışma kapsamında metformin alanlarda daha yüksekti ve zamanla giderek artış gösterdi. (5.2% vs.9.2% after5 and 13 years, respectively)</a:t>
            </a:r>
          </a:p>
          <a:p>
            <a:pPr eaLnBrk="1" hangingPunct="1"/>
            <a:endParaRPr lang="tr-TR" sz="2000" smtClean="0"/>
          </a:p>
          <a:p>
            <a:pPr eaLnBrk="1" hangingPunct="1"/>
            <a:endParaRPr lang="tr-TR" sz="20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28674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tr-TR" sz="2000" smtClean="0"/>
              <a:t>Katılımcılar arasında DPPOS ‘un 1.yılında vitamin B12 eksikliği olanların; %38 ve %45’i sırasıyla metformin ve plasebo alan grupta DPPOS 9. yılda da eksiklik olarak devam etti.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DPPOS 1.yılda, metformin alan gruptan 2,plasebo alan gruptan 1 kişi parenteral vit.B12 kullandığını belirtti.</a:t>
            </a:r>
          </a:p>
          <a:p>
            <a:pPr eaLnBrk="1" hangingPunct="1"/>
            <a:r>
              <a:rPr lang="tr-TR" sz="2000" smtClean="0"/>
              <a:t>9.yılda bu sayılar sırasıyla met(7), pla(3) idi.</a:t>
            </a:r>
          </a:p>
          <a:p>
            <a:pPr eaLnBrk="1" hangingPunct="1"/>
            <a:endParaRPr lang="tr-TR" sz="20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29698" name="4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2969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23963"/>
            <a:ext cx="914400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30722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tr-TR" sz="2000" smtClean="0"/>
              <a:t>Ortalama Homosistein değerleri her iki grupta da anlamlı fark göstermemesine rağmen, </a:t>
            </a:r>
          </a:p>
          <a:p>
            <a:pPr eaLnBrk="1" hangingPunct="1"/>
            <a:r>
              <a:rPr lang="tr-TR" sz="2000" b="1" i="1" smtClean="0"/>
              <a:t>Metformin ve plasebo gruplarında, Vitamin B12 eksikliği ve sınırda düşük düzeyleri dolaşımdaki homosistein düzeyinin yüksekliği ile ilişkili bulundu.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Metformin grubunda, düşük ve sınırda düşük vit. B12 düzeyleri olan kişilerde, sırasıyla %49 ve %20, DPPOS 1. yılında eş zamanlı olarak homosistein düzeyi yüksek bulunmuştur.</a:t>
            </a:r>
          </a:p>
          <a:p>
            <a:pPr eaLnBrk="1" hangingPunct="1"/>
            <a:r>
              <a:rPr lang="tr-TR" sz="2000" smtClean="0"/>
              <a:t>9.yılda %55 ve %36.</a:t>
            </a:r>
          </a:p>
          <a:p>
            <a:pPr eaLnBrk="1" hangingPunct="1"/>
            <a:r>
              <a:rPr lang="tr-TR" sz="2000" smtClean="0"/>
              <a:t>Benzer tablo plasebo alan grupta da görülmekte.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000" smtClean="0"/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pic>
        <p:nvPicPr>
          <p:cNvPr id="31746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1500188"/>
            <a:ext cx="8043863" cy="4643437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4338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9088" y="366713"/>
            <a:ext cx="8505825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32770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tr-TR" sz="2000" smtClean="0"/>
              <a:t>B12 vitamin düzeyleri veya eksikliği ile yaş ilişkili bulunmamış.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Hem metformin hem de plasebo grubunda, yaşla birlikte B12 vitamin eksikliği sıklığı artış göstermiş.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Tüm yaş gruplarında (&lt;60 yaş, 60-69 yaşi 70yaş ve üzeri)ortalama B12 vit.değeri sürekli olarak metformin grubunda plaseboya göre daha düşük.</a:t>
            </a:r>
          </a:p>
          <a:p>
            <a:pPr eaLnBrk="1" hangingPunct="1"/>
            <a:endParaRPr lang="tr-TR" sz="200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Total </a:t>
            </a:r>
            <a:r>
              <a:rPr lang="tr-TR" dirty="0" err="1" smtClean="0"/>
              <a:t>metformin</a:t>
            </a:r>
            <a:r>
              <a:rPr lang="tr-TR" dirty="0" smtClean="0"/>
              <a:t> </a:t>
            </a:r>
            <a:r>
              <a:rPr lang="tr-TR" dirty="0" err="1" smtClean="0"/>
              <a:t>maruziyetinin</a:t>
            </a:r>
            <a:r>
              <a:rPr lang="tr-TR" dirty="0" smtClean="0"/>
              <a:t> vitamin B12 eksikliği riski</a:t>
            </a:r>
            <a:endParaRPr lang="tr-TR" dirty="0"/>
          </a:p>
        </p:txBody>
      </p:sp>
      <p:sp>
        <p:nvSpPr>
          <p:cNvPr id="33794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Hem metformin hem de plasebo kolunda,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yaş,cinsiyet,başlangıç değerleri,BMI,diyabet durumu, kilo değişimi ve asit baskılayıcı ilaç kullanımının da olduğu çok değişkenli lojistik modelde,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 </a:t>
            </a:r>
            <a:r>
              <a:rPr lang="tr-TR" sz="2000" b="1" i="1" smtClean="0"/>
              <a:t>total metformin yılı maruziyeti; vitamin B12 eksikliği için tek belirleyici oldu.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pic>
        <p:nvPicPr>
          <p:cNvPr id="3481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4313" y="1714500"/>
            <a:ext cx="8501062" cy="2928938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Vitamin b12 eksikliği ilişkili riskler:</a:t>
            </a:r>
            <a:br>
              <a:rPr lang="tr-TR" dirty="0" smtClean="0"/>
            </a:br>
            <a:r>
              <a:rPr lang="tr-TR" dirty="0" smtClean="0"/>
              <a:t>anemi ve </a:t>
            </a:r>
            <a:r>
              <a:rPr lang="tr-TR" dirty="0" err="1" smtClean="0"/>
              <a:t>nöropati</a:t>
            </a:r>
            <a:endParaRPr lang="tr-TR" dirty="0"/>
          </a:p>
        </p:txBody>
      </p:sp>
      <p:sp>
        <p:nvSpPr>
          <p:cNvPr id="35842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tr-TR" sz="2000" smtClean="0"/>
              <a:t>DPPOS 9. yılında, metformin alan grupta B12 vitamin seviyelerinin her kategorisindeki  anemi düzeylerinde anlamlı olmayan bir artış saptandı. (P  .25) </a:t>
            </a:r>
          </a:p>
          <a:p>
            <a:pPr eaLnBrk="1" hangingPunct="1"/>
            <a:r>
              <a:rPr lang="tr-TR" sz="2000" smtClean="0"/>
              <a:t>Bu durum muhtemel uzamış metformin maruziyetine bağlandı.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Uzun dönem takiplerde (DPPOS 9), </a:t>
            </a:r>
            <a:r>
              <a:rPr lang="tr-TR" sz="2000" b="1" smtClean="0"/>
              <a:t>nöropati prevelansı </a:t>
            </a:r>
            <a:r>
              <a:rPr lang="tr-TR" sz="2000" smtClean="0"/>
              <a:t>metformin alan grupta düşük B12 seviyeleri ile sınırda düşük ve normal seviyeler ile karşılaştırıldığında , </a:t>
            </a:r>
            <a:r>
              <a:rPr lang="tr-TR" sz="2000" b="1" smtClean="0"/>
              <a:t>belirgin yüksektir (P  .03). </a:t>
            </a:r>
          </a:p>
          <a:p>
            <a:pPr eaLnBrk="1" hangingPunct="1"/>
            <a:r>
              <a:rPr lang="tr-TR" sz="2000" smtClean="0"/>
              <a:t>Fakat  bu bulgu oldukça az sayıda nöropati vakası üzerine temellendirilmiştir.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pic>
        <p:nvPicPr>
          <p:cNvPr id="3686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28688" y="500063"/>
            <a:ext cx="6767512" cy="6164262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tartışma</a:t>
            </a:r>
            <a:endParaRPr lang="tr-TR" dirty="0"/>
          </a:p>
        </p:txBody>
      </p:sp>
      <p:sp>
        <p:nvSpPr>
          <p:cNvPr id="37890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tr-TR" sz="2000" smtClean="0"/>
              <a:t>DPPO/DPPOS çalışmasında uzun dönem metformin kullanımının düşük B12 seviyeleri için risk artırıcı bir faktör olduğu raporlandı.</a:t>
            </a:r>
          </a:p>
          <a:p>
            <a:pPr eaLnBrk="1" hangingPunct="1"/>
            <a:r>
              <a:rPr lang="tr-TR" sz="2000" smtClean="0"/>
              <a:t>Cinsiyet,bazal BMI, asit baskılayıcı ilaç kullanımı, diyabet durumu,kilo değişimi gibi faktörlerin kontrol edildiği 13 yıllık izlem sonucu, total metformin kullanımı her yıl B12 eksikliği için riski %13 artırıcı bulundu.</a:t>
            </a:r>
          </a:p>
          <a:p>
            <a:pPr eaLnBrk="1" hangingPunct="1"/>
            <a:r>
              <a:rPr lang="tr-TR" sz="2000" smtClean="0"/>
              <a:t>5 yıllık takip sonucunda metformin grubunda plseboya göre ciddi anlamda artmış anemi prevelansı bulundu. İlginç olarak anemi yokluğunda da B12 eksikliği saptandı.</a:t>
            </a:r>
          </a:p>
          <a:p>
            <a:pPr eaLnBrk="1" hangingPunct="1"/>
            <a:r>
              <a:rPr lang="tr-TR" sz="2000" smtClean="0"/>
              <a:t>Metformin alan grupta düşük B12 düzeyi olanlarda periferal nöropati oranı hasta sayısı az olmasına rağmen yüksekti.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tr-TR" cap="none" smtClean="0"/>
              <a:t>İyi yanları</a:t>
            </a:r>
          </a:p>
        </p:txBody>
      </p:sp>
      <p:sp>
        <p:nvSpPr>
          <p:cNvPr id="3891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tr-TR" smtClean="0"/>
          </a:p>
          <a:p>
            <a:pPr eaLnBrk="1" hangingPunct="1">
              <a:buFont typeface="Wingdings" pitchFamily="2" charset="2"/>
              <a:buNone/>
            </a:pPr>
            <a:r>
              <a:rPr lang="tr-TR" smtClean="0"/>
              <a:t>Daha önce gestasyonel diyabet ya da polkistik over sendromu ve B12 vitamin düzeylerini çalışan ve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mtClean="0"/>
              <a:t>tip 2 diyabetlilerde B12 düzeylerini araştıran çalışmalar bulunmasına rağmen; bu çalışma metformin kullanımı ile B12 düzeylerini açıklayan yapılan en geniş kapsamlı ve uzun süreli çalışmadır.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tr-TR" cap="none" smtClean="0"/>
              <a:t>Kısıtlılıklar</a:t>
            </a:r>
          </a:p>
        </p:txBody>
      </p:sp>
      <p:sp>
        <p:nvSpPr>
          <p:cNvPr id="3993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tr-TR" sz="2000" smtClean="0"/>
              <a:t>B12 durumu değerlendirilmesi için DPPOS 1. ve 9. yıllarında yıllık hemoglobin ve hemtokrit değerleri ölçüldü.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Fakat çalışmanın başlangıç değerleri de dahil diğer zamanlarına ait örneklere ulaşılmadı.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Bu durum eritrositlerdeki B12 eksikliğinin potansiyal göstergesi olan makrositozun rutin olarak elde edilememesine neden olmuştur.</a:t>
            </a:r>
          </a:p>
          <a:p>
            <a:pPr eaLnBrk="1" hangingPunct="1"/>
            <a:r>
              <a:rPr lang="tr-TR" sz="2000" smtClean="0"/>
              <a:t>Bazı hastalar çalışma sırasın parenteral B2 tedavisi kullandığını bildirse de diğer vitamin desteği kullanımı bilgileri toplanmamıştır. Bu da anemi prevalansı ile ilgili yanıltıcı sonuçlara neden olabilir.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cap="none" smtClean="0"/>
          </a:p>
        </p:txBody>
      </p:sp>
      <p:sp>
        <p:nvSpPr>
          <p:cNvPr id="4096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tr-TR" smtClean="0"/>
              <a:t>Çalışmadaki diğer bir tartışmalı konu biyokimyasal B12 düzeyleri ile doku düzeyindeki B12 eksikliğinin klinik sonuçlarıdı.</a:t>
            </a:r>
          </a:p>
          <a:p>
            <a:pPr eaLnBrk="1" hangingPunct="1"/>
            <a:r>
              <a:rPr lang="tr-TR" smtClean="0"/>
              <a:t>Düşük B12 düzeyi olan katılımcıların %50 sinde yüksek homosistein düzeylerine rastlandı. Bu da gerçek doku düzeyindeki eksikliği destekler nitelikteydi.</a:t>
            </a:r>
          </a:p>
          <a:p>
            <a:pPr eaLnBrk="1" hangingPunct="1"/>
            <a:r>
              <a:rPr lang="tr-TR" smtClean="0"/>
              <a:t>Fakat, holotranskobalamin,metilmalonik asit,RBC gibi değerlerin çalışılması daha doğru sonuçlar verebilirdi.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cap="none" smtClean="0"/>
          </a:p>
        </p:txBody>
      </p:sp>
      <p:sp>
        <p:nvSpPr>
          <p:cNvPr id="4198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tr-TR" sz="2000" smtClean="0"/>
              <a:t>Metformin kullanımın malabsorbsiyon ile B12 eksikliğine neden olduğu düşünülürdü.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Bu çalışmada metformin kullanımının B12 nn intrasellüler metabolizmasını artırıması sonucu geliştiği düşünüldü.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Başka bir çalışmada metformin kullanımının düşük serum B12 düzeylerinde bile KC de B12 birikimini artırdğı ve doku düzeyindeki metabolizmasını artırdığı gösterildi.</a:t>
            </a:r>
          </a:p>
          <a:p>
            <a:pPr eaLnBrk="1" hangingPunct="1"/>
            <a:r>
              <a:rPr lang="tr-TR" sz="2000" smtClean="0"/>
              <a:t>Özetle bu çalışma gösterdi ki tip 2 diyabet ve diğer birçok hastalık durumunda birincil yaklaşım olarak kullanılan metformin tedavisi sırasında B12 vitamin ölçümü rutin olarak hastalara uygulanmalıdır.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 dirty="0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giriş</a:t>
            </a:r>
            <a:endParaRPr lang="tr-TR" sz="4000" dirty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362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tr-TR" sz="2000" smtClean="0"/>
              <a:t>1969’da Berchtold en az 3 aydır metformin kullanan hastalarında B12 vitamininin malabsorpsiyonunu kanıtlamıştı.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1971’de Tomkin, uzun dönem metformin kullanan tüm hastalarda yıllık B12 vitamin düzeyi çalışılmasını kesitsel bir çalışmaya dayanarak önermişti.</a:t>
            </a:r>
          </a:p>
          <a:p>
            <a:pPr eaLnBrk="1" hangingPunct="1"/>
            <a:endParaRPr lang="tr-TR" sz="2000" smtClean="0"/>
          </a:p>
          <a:p>
            <a:pPr eaLnBrk="1" hangingPunct="1">
              <a:buFont typeface="Wingdings" pitchFamily="2" charset="2"/>
              <a:buNone/>
            </a:pPr>
            <a:r>
              <a:rPr lang="tr-TR" sz="2000" smtClean="0"/>
              <a:t>Bu güne kadar, kesitsel,retrospektif,gözlemsel çalışmalar,olgu sunumları, uzun dönem metformin kullanımı ve vitamin B12 eksikliği arasında klinik bir ilişki olduğunu öneriyordu.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 dirty="0"/>
          </a:p>
        </p:txBody>
      </p:sp>
      <p:pic>
        <p:nvPicPr>
          <p:cNvPr id="43010" name="3 İçerik Yer Tutucusu" descr="image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63050" cy="6858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6386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Fakat az sayıda prospektif plasebo-kontrollü çalışma metformin tedavisi alan yetişkinlerdeki vitamin B12 eksikliği riskini tanımlamak için yapılmıştı.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Bunların hiçbiri prediyabetik bireylere spesifik değildi.</a:t>
            </a:r>
          </a:p>
          <a:p>
            <a:pPr eaLnBrk="1" hangingPunct="1">
              <a:buFont typeface="Wingdings" pitchFamily="2" charset="2"/>
              <a:buNone/>
            </a:pPr>
            <a:endParaRPr lang="tr-TR" sz="20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7410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tr-TR" sz="2000" smtClean="0"/>
              <a:t>Diabetes Prevention Program (DPP) , </a:t>
            </a:r>
          </a:p>
          <a:p>
            <a:pPr eaLnBrk="1" hangingPunct="1"/>
            <a:r>
              <a:rPr lang="tr-TR" sz="2000" smtClean="0"/>
              <a:t>Diyabet önleme programı </a:t>
            </a:r>
          </a:p>
          <a:p>
            <a:pPr eaLnBrk="1" hangingPunct="1"/>
            <a:endParaRPr lang="tr-TR" sz="2000" smtClean="0"/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Diabetes Prevention Program Outcomes Study (DPPOS),</a:t>
            </a:r>
          </a:p>
          <a:p>
            <a:pPr eaLnBrk="1" hangingPunct="1"/>
            <a:r>
              <a:rPr lang="tr-TR" sz="2000" smtClean="0"/>
              <a:t>Diyabet Önleme Programı Sonuçları Çalışması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En büyük ve en uzun süreli metformin tedavisi çalışmasını temsil ediyor.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8434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tr-TR" sz="2000" smtClean="0"/>
              <a:t>DPP/DPPOS ‘te, tip 2 diyabet için yüksek riskli kişilere  randomize metformin tedavisi 10 yıl boyunca uygulandı.</a:t>
            </a:r>
          </a:p>
          <a:p>
            <a:pPr eaLnBrk="1" hangingPunct="1"/>
            <a:r>
              <a:rPr lang="tr-TR" sz="2000" smtClean="0"/>
              <a:t>Bu çalışmada  populasyondaki vitamin B12 durumu değerlendirilmesi yapılmıştır ve daha önce böyle bir çalışma bildirilmemiştir.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DPP/DPPOS çalışmasında, vitamin B12 ve homosistein düzeyleri metformin alan ve plasebo alan grupta takip eden ortalama 5. ve 13. yıllarda değerlendirildi.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Metformin kullananlarda; B12 vitamin eksikliği ile ilişkili komplikasyonların(anemi,nöropati) riski de raporlandı.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2800" dirty="0" smtClean="0"/>
              <a:t>ARAŞTIRMA TASARIMI VE YÖNTEMLERİ</a:t>
            </a:r>
            <a:endParaRPr lang="tr-TR" sz="2800" dirty="0"/>
          </a:p>
        </p:txBody>
      </p:sp>
      <p:sp>
        <p:nvSpPr>
          <p:cNvPr id="19458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tr-TR" sz="2000" smtClean="0"/>
              <a:t>Bozulmuş glukoz toleransı ve açlık kan glukozu 95-125mg/dl arasında olan(≤125mg/dl in AmericanIndians),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En az 25 yaşında olan,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Beden kitle indexi(BMI) 24kg/m² veya üstünde olan(≥22kg/m² in Asian-Americans),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Temmuz 1996 -Mayıs 1999 arası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3234 katılımcılı bir çalışma.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20482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tr-TR" sz="2000" smtClean="0"/>
              <a:t>Katılımcılar rastgele üç tedaviden birine ayrıldı:</a:t>
            </a:r>
          </a:p>
          <a:p>
            <a:pPr eaLnBrk="1" hangingPunct="1"/>
            <a:r>
              <a:rPr lang="tr-TR" sz="2000" smtClean="0"/>
              <a:t>Plasebo,yoğun bir yaşam programı(ILS) veya günde 2 kez 850 mg metfromin.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Tüm 27 DPP klinik çalışma merkezinin ve DPP koordinasyon merkezinin kurumsal inceleme kurulu onayları vardı. </a:t>
            </a:r>
          </a:p>
          <a:p>
            <a:pPr eaLnBrk="1" hangingPunct="1"/>
            <a:r>
              <a:rPr lang="tr-TR" sz="2000" smtClean="0"/>
              <a:t>Tüm katılımcılardan  yazılı bilgilendirilmiş onam alındı.</a:t>
            </a:r>
          </a:p>
          <a:p>
            <a:pPr eaLnBrk="1" hangingPunct="1"/>
            <a:r>
              <a:rPr lang="tr-TR" sz="2000" b="1" smtClean="0"/>
              <a:t>Ortalama takip süresi DPP sonunda 3.2 yıldı.</a:t>
            </a:r>
          </a:p>
          <a:p>
            <a:pPr eaLnBrk="1" hangingPunct="1"/>
            <a:r>
              <a:rPr lang="tr-TR" sz="2000" smtClean="0"/>
              <a:t>DPP sonunda, tüm katılımcılara grup olarak uygulanan yaşam tarzı değişimi önerildi.</a:t>
            </a:r>
          </a:p>
          <a:p>
            <a:pPr eaLnBrk="1" hangingPunct="1"/>
            <a:r>
              <a:rPr lang="tr-TR" sz="2000" smtClean="0"/>
              <a:t>Ve bir sonraki çalışma olan DPPOS’a katılım için davet edildiler.</a:t>
            </a:r>
          </a:p>
          <a:p>
            <a:pPr eaLnBrk="1" hangingPunct="1"/>
            <a:endParaRPr lang="tr-TR" sz="20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21506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tr-TR" sz="2000" smtClean="0"/>
              <a:t>DPPOS boyunca, metformin alan gruptakilere günde 2 kez 850 mg açık etiketli metformin tedavisi başlangıçtaki dozda devam edildi ta ki diyabet gelişip HbA1c ≥7% çıkana kadar.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Bu noktadan sonra metformin çalışması sonlandırıldı ve (belki de metformini de içerebilecek bir tedavi için) hasta kendi hekimine diyabet  tedavisi için sevk edildi.</a:t>
            </a:r>
          </a:p>
          <a:p>
            <a:pPr eaLnBrk="1" hangingPunct="1"/>
            <a:endParaRPr lang="tr-TR" sz="200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mba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327</TotalTime>
  <Words>1249</Words>
  <Application>Microsoft Office PowerPoint</Application>
  <PresentationFormat>On-screen Show (4:3)</PresentationFormat>
  <Paragraphs>146</Paragraphs>
  <Slides>30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Tasarım Şablonu</vt:lpstr>
      </vt:variant>
      <vt:variant>
        <vt:i4>7</vt:i4>
      </vt:variant>
      <vt:variant>
        <vt:lpstr>Slayt Başlıkları</vt:lpstr>
      </vt:variant>
      <vt:variant>
        <vt:i4>30</vt:i4>
      </vt:variant>
    </vt:vector>
  </HeadingPairs>
  <TitlesOfParts>
    <vt:vector size="45" baseType="lpstr">
      <vt:lpstr>Arial</vt:lpstr>
      <vt:lpstr>Century Schoolbook</vt:lpstr>
      <vt:lpstr>Wingdings</vt:lpstr>
      <vt:lpstr>Wingdings 2</vt:lpstr>
      <vt:lpstr>Calibri</vt:lpstr>
      <vt:lpstr>Verdana</vt:lpstr>
      <vt:lpstr>Times New Roman</vt:lpstr>
      <vt:lpstr>Arial Unicode MS</vt:lpstr>
      <vt:lpstr>Cumba</vt:lpstr>
      <vt:lpstr>Cumba</vt:lpstr>
      <vt:lpstr>Cumba</vt:lpstr>
      <vt:lpstr>Cumba</vt:lpstr>
      <vt:lpstr>Cumba</vt:lpstr>
      <vt:lpstr>Cumba</vt:lpstr>
      <vt:lpstr>Cumba</vt:lpstr>
      <vt:lpstr>UZUN DÖNEM METFORMİN KULLANIMI VE B12 EKSİKLİĞİ: DİYABET ÖNLEME PROGRAMI ÇALIŞMA SONUÇLARI</vt:lpstr>
      <vt:lpstr>Slayt 2</vt:lpstr>
      <vt:lpstr>GİRİŞ</vt:lpstr>
      <vt:lpstr>Slayt 4</vt:lpstr>
      <vt:lpstr>Slayt 5</vt:lpstr>
      <vt:lpstr>Slayt 6</vt:lpstr>
      <vt:lpstr>ARAŞTIRMA TASARIMI VE YÖNTEMLERİ</vt:lpstr>
      <vt:lpstr>Slayt 8</vt:lpstr>
      <vt:lpstr>Slayt 9</vt:lpstr>
      <vt:lpstr>Slayt 10</vt:lpstr>
      <vt:lpstr>Slayt 11</vt:lpstr>
      <vt:lpstr>Slayt 12</vt:lpstr>
      <vt:lpstr>İSTATİKSEL ANALİZ</vt:lpstr>
      <vt:lpstr>SONUÇLAR</vt:lpstr>
      <vt:lpstr>VİTAMİN B12,HOMOSİSTEİN DÜZEYLERİ VE VİTAMİN B12 EKSİKLİĞİ</vt:lpstr>
      <vt:lpstr>Slayt 16</vt:lpstr>
      <vt:lpstr>Slayt 17</vt:lpstr>
      <vt:lpstr>Slayt 18</vt:lpstr>
      <vt:lpstr>Slayt 19</vt:lpstr>
      <vt:lpstr>Slayt 20</vt:lpstr>
      <vt:lpstr>TOTAL METFORMİN MARUZİYETİNİN VİTAMİN B12 EKSİKLİĞİ RİSKİ</vt:lpstr>
      <vt:lpstr>Slayt 22</vt:lpstr>
      <vt:lpstr>VİTAMİN B12 EKSİKLİĞİ İLİŞKİLİ RİSKLER: ANEMİ VE NÖROPATİ</vt:lpstr>
      <vt:lpstr>Slayt 24</vt:lpstr>
      <vt:lpstr>TARTIŞMA</vt:lpstr>
      <vt:lpstr>İyi yanları</vt:lpstr>
      <vt:lpstr>Kısıtlılıklar</vt:lpstr>
      <vt:lpstr>Slayt 28</vt:lpstr>
      <vt:lpstr>Slayt 29</vt:lpstr>
      <vt:lpstr>Slayt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uzun dönem metformin kullanımı ve b12 eksikliği: diyabet önleme programı çalışma sonuçları</dc:title>
  <dc:creator>win 7</dc:creator>
  <cp:lastModifiedBy>DX6120MT</cp:lastModifiedBy>
  <cp:revision>81</cp:revision>
  <dcterms:created xsi:type="dcterms:W3CDTF">2016-04-04T19:22:05Z</dcterms:created>
  <dcterms:modified xsi:type="dcterms:W3CDTF">2016-04-05T10:02:14Z</dcterms:modified>
</cp:coreProperties>
</file>