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95" r:id="rId3"/>
    <p:sldId id="296" r:id="rId4"/>
    <p:sldId id="257" r:id="rId5"/>
    <p:sldId id="288" r:id="rId6"/>
    <p:sldId id="278" r:id="rId7"/>
    <p:sldId id="284" r:id="rId8"/>
    <p:sldId id="289" r:id="rId9"/>
    <p:sldId id="264" r:id="rId10"/>
    <p:sldId id="266" r:id="rId11"/>
    <p:sldId id="265" r:id="rId12"/>
    <p:sldId id="294" r:id="rId13"/>
    <p:sldId id="267" r:id="rId14"/>
    <p:sldId id="293" r:id="rId15"/>
    <p:sldId id="271" r:id="rId16"/>
    <p:sldId id="297" r:id="rId17"/>
    <p:sldId id="269" r:id="rId18"/>
    <p:sldId id="268" r:id="rId19"/>
    <p:sldId id="276" r:id="rId20"/>
    <p:sldId id="275" r:id="rId21"/>
    <p:sldId id="274" r:id="rId22"/>
    <p:sldId id="273" r:id="rId23"/>
    <p:sldId id="272" r:id="rId24"/>
    <p:sldId id="279" r:id="rId25"/>
    <p:sldId id="282" r:id="rId26"/>
    <p:sldId id="298" r:id="rId27"/>
    <p:sldId id="281" r:id="rId28"/>
    <p:sldId id="280" r:id="rId29"/>
    <p:sldId id="287" r:id="rId30"/>
    <p:sldId id="286" r:id="rId31"/>
    <p:sldId id="290" r:id="rId32"/>
    <p:sldId id="291" r:id="rId33"/>
    <p:sldId id="292" r:id="rId34"/>
    <p:sldId id="258" r:id="rId3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0"/>
  </p:normalViewPr>
  <p:slideViewPr>
    <p:cSldViewPr>
      <p:cViewPr varScale="1">
        <p:scale>
          <a:sx n="68" d="100"/>
          <a:sy n="68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 sz="2400">
              <a:latin typeface="Times New Roman" pitchFamily="18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BAD41-99C3-4606-8639-4B4B859C8A76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FA84C-AEB0-4622-8E2F-B8BF102DBBD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8A37-CA10-49A7-9FB7-4AA69EDA0F31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6A5DC-E579-45A8-9009-BDB02FB720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46BC3-4CE1-49BF-86F6-93C03B7631EF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61E4-1C68-437A-BC9A-A8F3824A9E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9B0C5-BAAB-400A-81E3-E08CF9E222A2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A54A0-9A3E-4342-AFF4-5148D8C6CF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E6399-809B-47CD-8EC7-B19A7BADFFCF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FB48-47F0-4580-A8FB-3651D0753B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EA1E5-4A3E-4E85-9F90-647895443727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D5BF1-FFCB-4D1B-AF00-4A3EC1FD7E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134E4-8022-4C38-97D1-FA9C7FE62536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C5DFB-EABD-4892-A35B-50D4135B33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761F-D2A2-44A6-9183-DA86ECB22EB8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B07DD-C436-40B6-A77C-276DC0708C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2987A-6E1C-47CB-9300-1FD7D563CB18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A1B2-8601-49BD-92DD-23E5EB8C441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9B93-4610-4736-BBD6-0069B909E65A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964D3-E9D8-487C-B851-A205DA708E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0BD5A-D930-45C3-AF17-ABD03258D916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47464-8B60-40A3-9AAE-AD3B8248DF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 sz="2400">
              <a:latin typeface="Times New Roman" pitchFamily="18" charset="0"/>
            </a:endParaRPr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042E3152-A5F5-400C-8A19-569FE4714696}" type="datetimeFigureOut">
              <a:rPr lang="tr-TR"/>
              <a:pPr>
                <a:defRPr/>
              </a:pPr>
              <a:t>04.10.2015</a:t>
            </a:fld>
            <a:endParaRPr lang="tr-TR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F01697-88D5-4BCA-87D8-51ED73DFEA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Başlık 1"/>
          <p:cNvSpPr>
            <a:spLocks noGrp="1"/>
          </p:cNvSpPr>
          <p:nvPr>
            <p:ph type="ctrTitle" idx="4294967295"/>
          </p:nvPr>
        </p:nvSpPr>
        <p:spPr>
          <a:xfrm>
            <a:off x="684213" y="1052513"/>
            <a:ext cx="7269162" cy="1223962"/>
          </a:xfrm>
        </p:spPr>
        <p:txBody>
          <a:bodyPr anchor="ctr"/>
          <a:lstStyle/>
          <a:p>
            <a:pPr eaLnBrk="1" hangingPunct="1"/>
            <a:r>
              <a:rPr lang="tr-TR" sz="3600" smtClean="0"/>
              <a:t>PSİKİYATRİK MUAYENE</a:t>
            </a:r>
            <a:br>
              <a:rPr lang="tr-TR" sz="3600" smtClean="0"/>
            </a:br>
            <a:r>
              <a:rPr lang="tr-TR" sz="3600" smtClean="0"/>
              <a:t>				</a:t>
            </a:r>
          </a:p>
        </p:txBody>
      </p:sp>
      <p:sp>
        <p:nvSpPr>
          <p:cNvPr id="13314" name="Alt Başlık 2"/>
          <p:cNvSpPr>
            <a:spLocks noGrp="1"/>
          </p:cNvSpPr>
          <p:nvPr>
            <p:ph type="subTitle" idx="4294967295"/>
          </p:nvPr>
        </p:nvSpPr>
        <p:spPr>
          <a:xfrm>
            <a:off x="1455738" y="2870200"/>
            <a:ext cx="6121400" cy="10826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898989"/>
                </a:solidFill>
              </a:rPr>
              <a:t>Asist. Dr. Burcu AYKANAT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898989"/>
                </a:solidFill>
              </a:rPr>
              <a:t>06.10.2015 Aile Hekimliği ABD.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Ana Yakınma</a:t>
            </a:r>
          </a:p>
        </p:txBody>
      </p:sp>
      <p:sp>
        <p:nvSpPr>
          <p:cNvPr id="2253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Hastanın yakınması hem kendi ağzından hem de ailesinin ağzından dinlenir.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Hastalığın Öyküsü</a:t>
            </a:r>
          </a:p>
        </p:txBody>
      </p:sp>
      <p:sp>
        <p:nvSpPr>
          <p:cNvPr id="23554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Yakınmalarının başlangıç zamanı, biçimi, </a:t>
            </a:r>
          </a:p>
          <a:p>
            <a:pPr eaLnBrk="1" hangingPunct="1"/>
            <a:r>
              <a:rPr lang="tr-TR" sz="2400" smtClean="0"/>
              <a:t>İlk belirtiler, </a:t>
            </a:r>
          </a:p>
          <a:p>
            <a:pPr eaLnBrk="1" hangingPunct="1"/>
            <a:r>
              <a:rPr lang="tr-TR" sz="2400" smtClean="0"/>
              <a:t>Yakınmaların gelişmesi, </a:t>
            </a:r>
          </a:p>
          <a:p>
            <a:pPr eaLnBrk="1" hangingPunct="1"/>
            <a:r>
              <a:rPr lang="tr-TR" sz="2400" smtClean="0"/>
              <a:t>Bu süre içinde hastanın yaşayış biçimi, </a:t>
            </a:r>
          </a:p>
          <a:p>
            <a:pPr eaLnBrk="1" hangingPunct="1"/>
            <a:r>
              <a:rPr lang="tr-TR" sz="2400" smtClean="0"/>
              <a:t>Karşılaştığı fiziksel, ruhsal, toplumsal baskılar öğrenilir.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Hastalığın Öyküsü</a:t>
            </a:r>
          </a:p>
        </p:txBody>
      </p:sp>
      <p:sp>
        <p:nvSpPr>
          <p:cNvPr id="2457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Hastanın hastalık öncesi ve sonrası kişiliği, </a:t>
            </a:r>
          </a:p>
          <a:p>
            <a:pPr eaLnBrk="1" hangingPunct="1"/>
            <a:r>
              <a:rPr lang="tr-TR" smtClean="0"/>
              <a:t>Hastalık öncesi ve sonrası başka insanlarla ilişkileri,</a:t>
            </a:r>
          </a:p>
          <a:p>
            <a:pPr eaLnBrk="1" hangingPunct="1"/>
            <a:r>
              <a:rPr lang="tr-TR" smtClean="0"/>
              <a:t>Gördüğü tedaviler, 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mtClean="0"/>
              <a:t>Bunlardan yararlanıp yararlanmadığı  öğrenilir.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Başlık 1"/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</p:spPr>
        <p:txBody>
          <a:bodyPr anchor="ctr"/>
          <a:lstStyle/>
          <a:p>
            <a:pPr eaLnBrk="1" hangingPunct="1"/>
            <a:r>
              <a:rPr lang="tr-TR" smtClean="0"/>
              <a:t>Sosyal Öykü</a:t>
            </a:r>
          </a:p>
        </p:txBody>
      </p:sp>
      <p:sp>
        <p:nvSpPr>
          <p:cNvPr id="25602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Hastanın yaşadığı kültürel, toplumsal, ekonomik ortamın genel bir tanımlanması yapılır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Örneğin; hasta Anadolu’da kasabada geleneksel bir şekilde yetiştirilmiş..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Sosyal Öykü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Aile bireylerine ve diğer insanlara olan tutumu,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kimlerle arkadaşlık yaptığı,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gezme eğlenme hobi gibi uğraşları olup olmadığı,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hastanın bulunduğu çevreye göre sosyo ekonomik durumu öğrenilir.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Aile Öyküsü</a:t>
            </a:r>
          </a:p>
        </p:txBody>
      </p:sp>
      <p:sp>
        <p:nvSpPr>
          <p:cNvPr id="2765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000" smtClean="0"/>
              <a:t>Hastanın anne babasının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yaşları,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ne iş yaptıkları,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yaşadıkları yerler,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eğitimleri,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ölmüşlerse ölüm nedenleri ve zamanları,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kişilik özellikleri,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ailede egemen kişinin kim olduğu,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evlilik öyküsü,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nasıl geçindikleri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diğer kardeşlere davranışları, bazı kardeşleri diğerlerinden ayırıp ayırmadığı öğrenilir.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Aile Öyküsü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Hastanın kardeşlerinin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isimleri,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işleri,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kardeşleriyle iletişimi öğrenilir.</a:t>
            </a:r>
          </a:p>
          <a:p>
            <a:pPr eaLnBrk="1" hangingPunct="1"/>
            <a:r>
              <a:rPr lang="tr-TR" sz="2400" smtClean="0"/>
              <a:t>Hastanın nasıl bir evde ve kimlerle yaşadığı, evde kendine ait bir oda bulunup bulunmadığı öğrenilir.</a:t>
            </a:r>
          </a:p>
          <a:p>
            <a:pPr eaLnBrk="1" hangingPunct="1"/>
            <a:r>
              <a:rPr lang="tr-TR" sz="2400" smtClean="0"/>
              <a:t>Ailede başka bir kişide psikiyatrik bir hastalık olup olmadığı öğrenilir.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Özgeçmiş</a:t>
            </a:r>
          </a:p>
        </p:txBody>
      </p:sp>
      <p:sp>
        <p:nvSpPr>
          <p:cNvPr id="2969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600" smtClean="0"/>
              <a:t>Hastanın çocukluk çağlarına ilişkin bilgiler öğrenilir.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Hastanın doğum tarihi ve yeri,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doğum biçimi( normal ya da komplikasyonlu vb)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annesinin gebelik sırasında bir problem yaşayıp yaşamadığı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doğduğunda herhangi bir doğumsal anomalisi olup olmadığı,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yeterli anne sütü alıp almadığı,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Özgeçmiş</a:t>
            </a:r>
          </a:p>
        </p:txBody>
      </p:sp>
      <p:sp>
        <p:nvSpPr>
          <p:cNvPr id="30722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Çocukken geçirdiği hastalıklar, travmalar, kazalar,</a:t>
            </a:r>
          </a:p>
          <a:p>
            <a:pPr eaLnBrk="1" hangingPunct="1"/>
            <a:r>
              <a:rPr lang="tr-TR" sz="2400" smtClean="0"/>
              <a:t>Erkekse sünneti hangi yaşta olduğu, sünnete hazır olup olmadığı, sünneti nasıl karşıladığı,</a:t>
            </a:r>
          </a:p>
          <a:p>
            <a:pPr eaLnBrk="1" hangingPunct="1"/>
            <a:r>
              <a:rPr lang="tr-TR" sz="2400" smtClean="0"/>
              <a:t>Ergenliğe ne zaman girdiği ve ergenliği nasıl karşıladığı,</a:t>
            </a:r>
          </a:p>
          <a:p>
            <a:pPr eaLnBrk="1" hangingPunct="1">
              <a:buFont typeface="Wingdings" pitchFamily="2" charset="2"/>
              <a:buNone/>
            </a:pPr>
            <a:endParaRPr lang="tr-TR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Özgeçmiş</a:t>
            </a:r>
          </a:p>
        </p:txBody>
      </p:sp>
      <p:sp>
        <p:nvSpPr>
          <p:cNvPr id="3174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Askerliğini ne zaman, nerede, nasıl bir hizmette yaptığı, </a:t>
            </a:r>
          </a:p>
          <a:p>
            <a:pPr eaLnBrk="1" hangingPunct="1"/>
            <a:r>
              <a:rPr lang="tr-TR" sz="2400" smtClean="0"/>
              <a:t>Askerde üstleri ile olan ilişkileri,</a:t>
            </a:r>
          </a:p>
          <a:p>
            <a:pPr eaLnBrk="1" hangingPunct="1"/>
            <a:r>
              <a:rPr lang="tr-TR" sz="2400" smtClean="0"/>
              <a:t>Askerliğe karşı duygu ve davranışı,</a:t>
            </a:r>
          </a:p>
          <a:p>
            <a:pPr eaLnBrk="1" hangingPunct="1"/>
            <a:r>
              <a:rPr lang="tr-TR" sz="2400" smtClean="0"/>
              <a:t>Askerlikten kaçıp kaçmadığı,</a:t>
            </a:r>
          </a:p>
          <a:p>
            <a:pPr eaLnBrk="1" hangingPunct="1"/>
            <a:r>
              <a:rPr lang="tr-TR" sz="2400" smtClean="0"/>
              <a:t>Askerlikte ceza alıp almadığı,</a:t>
            </a:r>
          </a:p>
          <a:p>
            <a:pPr eaLnBrk="1" hangingPunct="1"/>
            <a:r>
              <a:rPr lang="tr-TR" sz="2400" smtClean="0"/>
              <a:t>Askerlikten nasıl terhis olduğu öğrenilir.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Amaç</a:t>
            </a:r>
          </a:p>
        </p:txBody>
      </p:sp>
      <p:sp>
        <p:nvSpPr>
          <p:cNvPr id="14338" name="İçerik Yer Tutucusu 2"/>
          <p:cNvSpPr>
            <a:spLocks noGrp="1"/>
          </p:cNvSpPr>
          <p:nvPr>
            <p:ph idx="4294967295"/>
          </p:nvPr>
        </p:nvSpPr>
        <p:spPr>
          <a:xfrm>
            <a:off x="468313" y="2133600"/>
            <a:ext cx="8229600" cy="3632200"/>
          </a:xfrm>
        </p:spPr>
        <p:txBody>
          <a:bodyPr/>
          <a:lstStyle/>
          <a:p>
            <a:pPr eaLnBrk="1" hangingPunct="1"/>
            <a:r>
              <a:rPr lang="tr-TR" smtClean="0"/>
              <a:t>Psikiyatrik muayene hakkında bilgi vermek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Özgeçmiş</a:t>
            </a:r>
          </a:p>
        </p:txBody>
      </p:sp>
      <p:sp>
        <p:nvSpPr>
          <p:cNvPr id="3277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Evlenme tarihi ve biçimi, </a:t>
            </a:r>
          </a:p>
          <a:p>
            <a:pPr eaLnBrk="1" hangingPunct="1"/>
            <a:r>
              <a:rPr lang="tr-TR" smtClean="0"/>
              <a:t>Daha önce evlilik veya nişanlılık dönemi olup olmadığı, </a:t>
            </a:r>
          </a:p>
          <a:p>
            <a:pPr eaLnBrk="1" hangingPunct="1"/>
            <a:r>
              <a:rPr lang="tr-TR" smtClean="0"/>
              <a:t>Eşinin kişiliği, yaşı, mesleği, </a:t>
            </a:r>
          </a:p>
          <a:p>
            <a:pPr eaLnBrk="1" hangingPunct="1"/>
            <a:r>
              <a:rPr lang="tr-TR" smtClean="0"/>
              <a:t>Eşiyle olan diyaloğu, cinsel ilişkileri sorulur.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Fizik Muayene</a:t>
            </a:r>
          </a:p>
        </p:txBody>
      </p:sp>
      <p:sp>
        <p:nvSpPr>
          <p:cNvPr id="33794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Hastanın vital bulgularına bakılır (Tansiyon, nabız, ateş) ve genel sistem muayenesi yapılır.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3481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Ruhsal durum muayenesi hasta ile konuşmaya ve gözleme dayanır.</a:t>
            </a:r>
          </a:p>
          <a:p>
            <a:pPr eaLnBrk="1" hangingPunct="1"/>
            <a:r>
              <a:rPr lang="tr-TR" sz="2400" smtClean="0"/>
              <a:t>Konuşma ve gözlemi yapabilmek için olumlu hasta hekim ilişkisi kurabilmek gerekir.</a:t>
            </a:r>
          </a:p>
        </p:txBody>
      </p:sp>
      <p:pic>
        <p:nvPicPr>
          <p:cNvPr id="34819" name="Picture 4" descr="panik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3644900"/>
            <a:ext cx="3492500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35842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Ruhsal muayene hastanın görüşme odasına girmesiyle başlar.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Hastanın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odaya girişi,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hekime ve muayeneye tutumu,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çevreye ilgisi,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dış görünümü (giyim kuşamı, kendine bakımı, yürüyüşü, bedensel sakatlığı olup olmadığı, vücudunda yara izi olup olmadığı, dövmesi olup olmadığı, aşırı makyaj yapıp yapmadığı vb) gözlemlenir.</a:t>
            </a:r>
          </a:p>
          <a:p>
            <a:pPr eaLnBrk="1" hangingPunct="1">
              <a:lnSpc>
                <a:spcPct val="90000"/>
              </a:lnSpc>
            </a:pPr>
            <a:endParaRPr lang="tr-TR" sz="2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3686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Hastanın konuşması (konuşmasının miktarı, düzeni, hızı, dağınık olup olmadığı, ses tonu,  kekemeliği olup olmadığı) gözlemlenir.</a:t>
            </a:r>
          </a:p>
          <a:p>
            <a:pPr eaLnBrk="1" hangingPunct="1"/>
            <a:r>
              <a:rPr lang="tr-TR" sz="2400" smtClean="0"/>
              <a:t>Hastanın hekimle ilişkisi, göz teması kurup kurmadığı, saldırganlığı olup olmadığı, varsa tikleri, görüşmeye istekli olup olmadığı gözlemlenir.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3789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Hastanın duygulanım ve duygudurum değerlendirmesi yapılır.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Duygulanım (affect): Hastanın dıştan ya da içten gelen uyaranlara duygularıyla tepki verebilme yetisidir. Bu uyaranlara karşı hoşlanma, sevinme, üzüntü, korkma, öfkelenme, utanma, suçlanma gibi yanıtlarımız olur. Bu yanıtların hepsi birden duygulanımı oluşturur.</a:t>
            </a:r>
          </a:p>
          <a:p>
            <a:pPr eaLnBrk="1" hangingPunct="1">
              <a:lnSpc>
                <a:spcPct val="90000"/>
              </a:lnSpc>
            </a:pPr>
            <a:endParaRPr lang="tr-TR" sz="24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Duygudurum(mood): Uzunca bir süre belli duyguların baskın olarak yaşanması durumudur. Örneğin çökkün duygudurum ya da taşkın duygudurum gibi.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3993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Duygudurum ve duygulanımı birbirinden ayırmak kolay değildir. </a:t>
            </a:r>
          </a:p>
          <a:p>
            <a:pPr lvl="1" eaLnBrk="1" hangingPunct="1"/>
            <a:r>
              <a:rPr lang="tr-TR" sz="2000" smtClean="0"/>
              <a:t>Bu ayrımı yapabilmek için duygulanımı nesnel yani dışardan gözlemlenen tepkiler ve o anda gördüğümüz tepkiler olarak değerlendirmek, </a:t>
            </a:r>
          </a:p>
          <a:p>
            <a:pPr lvl="1" eaLnBrk="1" hangingPunct="1"/>
            <a:r>
              <a:rPr lang="tr-TR" sz="2000" smtClean="0"/>
              <a:t>duygudurumu ise öznel yani kişinin kendisine nasıl hissettiğini sorduğumuzda verdiği yanıt olarak değerlendirmek gerekir.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Başlık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001000" cy="1216025"/>
          </a:xfrm>
        </p:spPr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40962" name="İçerik Yer Tutucusu 2"/>
          <p:cNvSpPr>
            <a:spLocks noGrp="1"/>
          </p:cNvSpPr>
          <p:nvPr>
            <p:ph idx="4294967295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tr-TR" sz="2000" smtClean="0"/>
              <a:t>Hastanın bilişsel yetilerine bakılır: </a:t>
            </a:r>
          </a:p>
          <a:p>
            <a:pPr lvl="1" eaLnBrk="1" hangingPunct="1"/>
            <a:r>
              <a:rPr lang="tr-TR" sz="2000" smtClean="0"/>
              <a:t>Hastanın bilinci, </a:t>
            </a:r>
          </a:p>
          <a:p>
            <a:pPr lvl="1" eaLnBrk="1" hangingPunct="1"/>
            <a:r>
              <a:rPr lang="tr-TR" sz="2000" smtClean="0"/>
              <a:t>Belleği (hafızası), </a:t>
            </a:r>
          </a:p>
          <a:p>
            <a:pPr lvl="1" eaLnBrk="1" hangingPunct="1"/>
            <a:r>
              <a:rPr lang="tr-TR" sz="2000" smtClean="0"/>
              <a:t>Algılaması, </a:t>
            </a:r>
          </a:p>
          <a:p>
            <a:pPr lvl="1" eaLnBrk="1" hangingPunct="1"/>
            <a:r>
              <a:rPr lang="tr-TR" sz="2000" smtClean="0"/>
              <a:t>Gerçeği değerlendirme ve yargılama yetisi, </a:t>
            </a:r>
          </a:p>
          <a:p>
            <a:pPr lvl="1" eaLnBrk="1" hangingPunct="1"/>
            <a:r>
              <a:rPr lang="tr-TR" sz="2000" smtClean="0"/>
              <a:t>Yer</a:t>
            </a:r>
            <a:r>
              <a:rPr lang="tr-TR" sz="2000" smtClean="0">
                <a:latin typeface="Arial" charset="0"/>
              </a:rPr>
              <a:t>, </a:t>
            </a:r>
            <a:r>
              <a:rPr lang="tr-TR" sz="2000" smtClean="0"/>
              <a:t>zaman</a:t>
            </a:r>
            <a:r>
              <a:rPr lang="tr-TR" sz="2000" smtClean="0">
                <a:latin typeface="Arial" charset="0"/>
              </a:rPr>
              <a:t> ve kişi</a:t>
            </a:r>
            <a:r>
              <a:rPr lang="tr-TR" sz="2000" smtClean="0"/>
              <a:t> oryantasyonu, </a:t>
            </a:r>
          </a:p>
          <a:p>
            <a:pPr lvl="1" eaLnBrk="1" hangingPunct="1"/>
            <a:r>
              <a:rPr lang="tr-TR" sz="2000" smtClean="0"/>
              <a:t>Zekası değerlendirilir.</a:t>
            </a:r>
          </a:p>
          <a:p>
            <a:pPr eaLnBrk="1" hangingPunct="1"/>
            <a:endParaRPr lang="tr-TR" sz="2000" smtClean="0"/>
          </a:p>
        </p:txBody>
      </p:sp>
      <p:pic>
        <p:nvPicPr>
          <p:cNvPr id="40963" name="Picture 11" descr="HUN&amp;Idot;L&amp;Idot;LER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9488" y="3789363"/>
            <a:ext cx="4354512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33375"/>
            <a:ext cx="8229600" cy="1143000"/>
          </a:xfrm>
        </p:spPr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pPr eaLnBrk="1" hangingPunct="1"/>
            <a:r>
              <a:rPr lang="tr-TR" sz="2000" smtClean="0">
                <a:latin typeface="Arial" charset="0"/>
              </a:rPr>
              <a:t>Hastanın içgörüsü olup olmadığına bakılır.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>
                <a:latin typeface="Arial" charset="0"/>
              </a:rPr>
              <a:t>       İçgörü:</a:t>
            </a:r>
            <a:r>
              <a:rPr lang="tr-TR" sz="2000" smtClean="0"/>
              <a:t>Hasta rahatsızlığının farkında mı? Varolan belirtileri dış güçlere mi bağlıyor? Psikiyatriye gönderilen her hasta ruh hastası değildir.Açık paranoid sanrıların arkasında gerçek kuşkular var olabilir.Örneğin eşler birbirini gerçekten aldatıyor olabilirler. </a:t>
            </a:r>
            <a:br>
              <a:rPr lang="tr-TR" sz="2000" smtClean="0"/>
            </a:b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41987" name="AutoShape 5" descr="psikiyatri huni deli ile ilgili görsel sonucu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>
              <a:latin typeface="Arial" charset="0"/>
            </a:endParaRPr>
          </a:p>
        </p:txBody>
      </p:sp>
      <p:pic>
        <p:nvPicPr>
          <p:cNvPr id="41988" name="Picture 7" descr="ben-deli-degil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4050" y="3357563"/>
            <a:ext cx="467995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Başlık 1"/>
          <p:cNvSpPr>
            <a:spLocks noGrp="1"/>
          </p:cNvSpPr>
          <p:nvPr>
            <p:ph type="title" idx="4294967295"/>
          </p:nvPr>
        </p:nvSpPr>
        <p:spPr>
          <a:xfrm>
            <a:off x="611188" y="333375"/>
            <a:ext cx="8001000" cy="1216025"/>
          </a:xfrm>
        </p:spPr>
        <p:txBody>
          <a:bodyPr anchor="ctr"/>
          <a:lstStyle/>
          <a:p>
            <a:pPr eaLnBrk="1" hangingPunct="1"/>
            <a:r>
              <a:rPr lang="tr-TR" smtClean="0"/>
              <a:t>Öğrenim hedefleri</a:t>
            </a:r>
          </a:p>
        </p:txBody>
      </p:sp>
      <p:sp>
        <p:nvSpPr>
          <p:cNvPr id="15362" name="İçerik Yer Tutucusu 2"/>
          <p:cNvSpPr>
            <a:spLocks noGrp="1"/>
          </p:cNvSpPr>
          <p:nvPr>
            <p:ph idx="4294967295"/>
          </p:nvPr>
        </p:nvSpPr>
        <p:spPr>
          <a:xfrm>
            <a:off x="179388" y="1628775"/>
            <a:ext cx="8001000" cy="4267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tr-TR" sz="2000" smtClean="0"/>
              <a:t>Psikiyatrik muayene basamaklarını sayabilmek</a:t>
            </a:r>
          </a:p>
          <a:p>
            <a:pPr eaLnBrk="1" hangingPunct="1">
              <a:spcAft>
                <a:spcPts val="600"/>
              </a:spcAft>
            </a:pPr>
            <a:r>
              <a:rPr lang="tr-TR" sz="2000" smtClean="0"/>
              <a:t>Psikiyatrik görüşme sırasında sık yapılan yanlışları açıklayabilmek</a:t>
            </a:r>
          </a:p>
          <a:p>
            <a:pPr eaLnBrk="1" hangingPunct="1">
              <a:spcAft>
                <a:spcPts val="600"/>
              </a:spcAft>
            </a:pPr>
            <a:r>
              <a:rPr lang="tr-TR" sz="2000" smtClean="0"/>
              <a:t>Duygulanım ile duygudurum arasındaki farkı açıklayabilmek</a:t>
            </a:r>
          </a:p>
          <a:p>
            <a:pPr eaLnBrk="1" hangingPunct="1">
              <a:spcAft>
                <a:spcPts val="600"/>
              </a:spcAft>
            </a:pPr>
            <a:r>
              <a:rPr lang="tr-TR" sz="2000" smtClean="0"/>
              <a:t>Hastanın bilişsel yetilerinin değerlendirilmesinde kullanılan yöntemleri açıklayabilmek</a:t>
            </a:r>
          </a:p>
          <a:p>
            <a:pPr eaLnBrk="1" hangingPunct="1">
              <a:spcAft>
                <a:spcPts val="600"/>
              </a:spcAft>
            </a:pPr>
            <a:r>
              <a:rPr lang="tr-TR" sz="2000" smtClean="0"/>
              <a:t>Düşünce içeriği kavramını açıklayabilmek</a:t>
            </a:r>
          </a:p>
          <a:p>
            <a:pPr eaLnBrk="1" hangingPunct="1">
              <a:spcAft>
                <a:spcPts val="600"/>
              </a:spcAft>
            </a:pPr>
            <a:r>
              <a:rPr lang="tr-TR" sz="2000" smtClean="0"/>
              <a:t>İçgörü kavramını açıklayabilmek</a:t>
            </a:r>
          </a:p>
          <a:p>
            <a:pPr eaLnBrk="1" hangingPunct="1">
              <a:spcAft>
                <a:spcPts val="600"/>
              </a:spcAft>
            </a:pPr>
            <a:endParaRPr lang="tr-TR" sz="2100" smtClean="0"/>
          </a:p>
          <a:p>
            <a:pPr eaLnBrk="1" hangingPunct="1">
              <a:spcAft>
                <a:spcPts val="600"/>
              </a:spcAft>
            </a:pPr>
            <a:endParaRPr lang="tr-TR" sz="2100" smtClean="0"/>
          </a:p>
        </p:txBody>
      </p:sp>
      <p:pic>
        <p:nvPicPr>
          <p:cNvPr id="15363" name="Picture 5" descr="ANd9GcTxkj8cptoheNC_EJKqB-qtyC22Y_nCjLM6KJqeea7pEItx3--aP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4724400"/>
            <a:ext cx="35639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Ruhsal Durum Muayenesi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Hastanın düşünce içeriği (Hastanın kafasını meşgul eden konular) sorularak şu özelliklerin olup olmadığına bakılır: sanrılar, halüsinasyonlar, obsesyonlar, kompulsiyonlar, anormal inançlar vb.</a:t>
            </a:r>
          </a:p>
          <a:p>
            <a:pPr eaLnBrk="1" hangingPunct="1"/>
            <a:r>
              <a:rPr lang="tr-TR" sz="2400" smtClean="0"/>
              <a:t>Hastanın dışa vuran davranışlarına bakılır: Saldırganlık, ağlama, hareketlerde yavaşlama vb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372225" y="573405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latin typeface="Arial" charset="0"/>
              </a:rPr>
              <a:t>Video3,4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Laboratuvar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	</a:t>
            </a:r>
            <a:r>
              <a:rPr lang="tr-TR" sz="2400" smtClean="0"/>
              <a:t>Psikiyatri hastasında gerekli durumlarda uygulanabilecek laboratuar testleri </a:t>
            </a:r>
          </a:p>
          <a:p>
            <a:pPr lvl="1" eaLnBrk="1" hangingPunct="1"/>
            <a:r>
              <a:rPr lang="tr-TR" sz="2400" smtClean="0"/>
              <a:t>(KCFT, TFT, BFT, Elektrolitler, CBC, vitB12, folat düzeyleri, lipid profili, </a:t>
            </a:r>
          </a:p>
          <a:p>
            <a:pPr lvl="1" eaLnBrk="1" hangingPunct="1"/>
            <a:r>
              <a:rPr lang="tr-TR" sz="2400" smtClean="0"/>
              <a:t>HIV, Hepatit, Sifiliz taraması, </a:t>
            </a:r>
          </a:p>
          <a:p>
            <a:pPr lvl="1" eaLnBrk="1" hangingPunct="1"/>
            <a:r>
              <a:rPr lang="tr-TR" sz="2400" smtClean="0"/>
              <a:t>EKGsi, Akciğer grafisi </a:t>
            </a:r>
          </a:p>
          <a:p>
            <a:pPr lvl="1" eaLnBrk="1" hangingPunct="1"/>
            <a:r>
              <a:rPr lang="tr-TR" sz="2400" smtClean="0"/>
              <a:t>İlaç kan düzeyleri.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tr-TR"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Hastanın psikiyatrik muayenesi tamamlandıktan sonra ayırıcı tanı ve tedavi kısmına geçilebilir.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tr-TR" smtClean="0"/>
          </a:p>
        </p:txBody>
      </p:sp>
      <p:sp>
        <p:nvSpPr>
          <p:cNvPr id="460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3600" smtClean="0"/>
              <a:t>Teşekkürler.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KAYNAKLAR</a:t>
            </a:r>
          </a:p>
        </p:txBody>
      </p:sp>
      <p:sp>
        <p:nvSpPr>
          <p:cNvPr id="4710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Psikiyatrik Görüşme ve Değerlendirme Doç Dr Doğan YEŞİLBURSA</a:t>
            </a:r>
            <a:endParaRPr lang="tr-TR" smtClean="0">
              <a:latin typeface="Arial" charset="0"/>
            </a:endParaRPr>
          </a:p>
          <a:p>
            <a:pPr eaLnBrk="1" hangingPunct="1"/>
            <a:r>
              <a:rPr lang="tr-TR" smtClean="0">
                <a:latin typeface="Arial" charset="0"/>
              </a:rPr>
              <a:t>Ruh Sağlığı ve Bozuklukları Kitabı Prof. Dr Orhan ÖZTÜRK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PSİKİYATRİK DEĞERLENDİRME</a:t>
            </a:r>
          </a:p>
        </p:txBody>
      </p:sp>
      <p:sp>
        <p:nvSpPr>
          <p:cNvPr id="16386" name="İçerik Yer Tutucusu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800" smtClean="0"/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Kimlik bilgileri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Ana yakınma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Hastalığın öyküsü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Sosyal öykü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Aile öyküsü 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Özgeçmiş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Fizik muayene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Ruhsal durum muayenesi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Laboratuar testleri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Radyolojik değerlendirme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Ayırıcı tanı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Tedavi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92150"/>
            <a:ext cx="8302625" cy="1647825"/>
          </a:xfrm>
        </p:spPr>
        <p:txBody>
          <a:bodyPr anchor="ctr"/>
          <a:lstStyle/>
          <a:p>
            <a:pPr eaLnBrk="1" hangingPunct="1"/>
            <a:r>
              <a:rPr lang="tr-TR" sz="2900" b="1" smtClean="0">
                <a:latin typeface="Arial" charset="0"/>
              </a:rPr>
              <a:t>Öykü Almaya Başlanmadan Önce Bilinmesi Gereken Psikiyatrik Görüşme Teknikleri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2276475"/>
            <a:ext cx="8496300" cy="3168650"/>
          </a:xfrm>
        </p:spPr>
        <p:txBody>
          <a:bodyPr/>
          <a:lstStyle/>
          <a:p>
            <a:pPr eaLnBrk="1" hangingPunct="1"/>
            <a:r>
              <a:rPr lang="tr-TR" sz="2400" smtClean="0">
                <a:latin typeface="Arial" charset="0"/>
              </a:rPr>
              <a:t>Hastanın kendi dilince anlatımına izin verilmeli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Toparlayıcı ve özetleyici anlatımlarla konuşma istenen yöne kaydırılmalı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Hastaya karşı önyargısız olunmalı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Hastanın sosyokültürel düzeyine uygun iletişim kurulmalı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Hasta ile göz teması kurulmalı</a:t>
            </a:r>
          </a:p>
          <a:p>
            <a:pPr eaLnBrk="1" hangingPunct="1"/>
            <a:endParaRPr lang="tr-TR" sz="240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948488" y="573405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latin typeface="Arial" charset="0"/>
              </a:rPr>
              <a:t>Video1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>
                <a:latin typeface="Arial" charset="0"/>
              </a:rPr>
              <a:t>Psikiyatrik Görüşme Teknikleri</a:t>
            </a:r>
          </a:p>
        </p:txBody>
      </p:sp>
      <p:sp>
        <p:nvSpPr>
          <p:cNvPr id="18434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Açık uçlu sorular yönlendirici sorulara yeğlenmelidir. </a:t>
            </a:r>
            <a:br>
              <a:rPr lang="tr-TR" sz="2400" smtClean="0"/>
            </a:br>
            <a:r>
              <a:rPr lang="tr-TR" sz="2400" smtClean="0"/>
              <a:t>Örneğin: </a:t>
            </a:r>
          </a:p>
          <a:p>
            <a:pPr lvl="1" eaLnBrk="1" hangingPunct="1"/>
            <a:r>
              <a:rPr lang="tr-TR" sz="2400" smtClean="0"/>
              <a:t>Son zamanlarda nasıl uyuyorsunuz? açık uçlu; </a:t>
            </a:r>
          </a:p>
          <a:p>
            <a:pPr lvl="1" eaLnBrk="1" hangingPunct="1"/>
            <a:r>
              <a:rPr lang="tr-TR" sz="2400" smtClean="0"/>
              <a:t>Sabahları erken mi uyanıyorsunuz? Yönlendiricidir.</a:t>
            </a:r>
          </a:p>
          <a:p>
            <a:pPr eaLnBrk="1" hangingPunct="1"/>
            <a:endParaRPr lang="tr-TR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3400" smtClean="0">
                <a:latin typeface="Arial" charset="0"/>
              </a:rPr>
              <a:t>Psikiyatrik Görüşme Teknikleri</a:t>
            </a:r>
            <a:br>
              <a:rPr lang="tr-TR" sz="3400" smtClean="0">
                <a:latin typeface="Arial" charset="0"/>
              </a:rPr>
            </a:br>
            <a:r>
              <a:rPr lang="tr-TR" sz="3400" smtClean="0">
                <a:latin typeface="Arial" charset="0"/>
              </a:rPr>
              <a:t>Sık Yapılan Yanlışlar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pPr eaLnBrk="1" hangingPunct="1"/>
            <a:r>
              <a:rPr lang="tr-TR" sz="2400" smtClean="0">
                <a:latin typeface="Arial" charset="0"/>
              </a:rPr>
              <a:t>Hastanın psikososyal sorunlarını anlatmasına izin vermeme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Yanıtı evet veya hayıt olan sorular sorma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Suçlayıcı sorular sorma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Gereksiz güvenceler verme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Ani konu değişikliği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Göz temasının olmaması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443663" y="5805488"/>
            <a:ext cx="244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latin typeface="Arial" charset="0"/>
              </a:rPr>
              <a:t>video2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96975"/>
            <a:ext cx="8229600" cy="1143000"/>
          </a:xfrm>
        </p:spPr>
        <p:txBody>
          <a:bodyPr anchor="ctr"/>
          <a:lstStyle/>
          <a:p>
            <a:pPr eaLnBrk="1" hangingPunct="1"/>
            <a:r>
              <a:rPr lang="tr-TR" smtClean="0"/>
              <a:t>Psikiyatrik Muayene</a:t>
            </a:r>
          </a:p>
        </p:txBody>
      </p:sp>
      <p:pic>
        <p:nvPicPr>
          <p:cNvPr id="20482" name="Picture 4" descr="psikiyatri nedir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141663"/>
            <a:ext cx="3168650" cy="22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Başlık 1"/>
          <p:cNvSpPr>
            <a:spLocks noGrp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 anchor="ctr"/>
          <a:lstStyle/>
          <a:p>
            <a:pPr eaLnBrk="1" hangingPunct="1"/>
            <a:r>
              <a:rPr lang="tr-TR" smtClean="0"/>
              <a:t>Kimlik Bilgileri</a:t>
            </a:r>
          </a:p>
        </p:txBody>
      </p:sp>
      <p:sp>
        <p:nvSpPr>
          <p:cNvPr id="21506" name="İçerik Yer Tutucusu 2"/>
          <p:cNvSpPr>
            <a:spLocks noGrp="1"/>
          </p:cNvSpPr>
          <p:nvPr>
            <p:ph idx="4294967295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eaLnBrk="1" hangingPunct="1"/>
            <a:r>
              <a:rPr lang="tr-TR" sz="2400" smtClean="0"/>
              <a:t>Hastanın adı soyadı,yaşı, işi, evlilik durumu, doğum yeri, doğum tarihi, yaşadığı yer, muayeneye geliş biçimi( Kendiliğinden, ailesinin ısrarıyla, zorla, mahkeme kararıyla vb) öğrenilir.</a:t>
            </a:r>
          </a:p>
        </p:txBody>
      </p:sp>
      <p:pic>
        <p:nvPicPr>
          <p:cNvPr id="21507" name="Picture 4" descr="4539b9f0bb84d2f3d14b8c4ad5bdc9c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2708275"/>
            <a:ext cx="3736975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268</TotalTime>
  <Words>857</Words>
  <Application>Microsoft Office PowerPoint</Application>
  <PresentationFormat>On-screen Show (4:3)</PresentationFormat>
  <Paragraphs>161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Tasarım Şablonu</vt:lpstr>
      </vt:variant>
      <vt:variant>
        <vt:i4>2</vt:i4>
      </vt:variant>
      <vt:variant>
        <vt:lpstr>Slayt Başlıkları</vt:lpstr>
      </vt:variant>
      <vt:variant>
        <vt:i4>34</vt:i4>
      </vt:variant>
    </vt:vector>
  </HeadingPairs>
  <TitlesOfParts>
    <vt:vector size="40" baseType="lpstr">
      <vt:lpstr>Verdana</vt:lpstr>
      <vt:lpstr>Arial</vt:lpstr>
      <vt:lpstr>Wingdings</vt:lpstr>
      <vt:lpstr>Calibri</vt:lpstr>
      <vt:lpstr>Profil</vt:lpstr>
      <vt:lpstr>Profil</vt:lpstr>
      <vt:lpstr>PSİKİYATRİK MUAYENE     </vt:lpstr>
      <vt:lpstr>Amaç</vt:lpstr>
      <vt:lpstr>Öğrenim hedefleri</vt:lpstr>
      <vt:lpstr>PSİKİYATRİK DEĞERLENDİRME</vt:lpstr>
      <vt:lpstr>Öykü Almaya Başlanmadan Önce Bilinmesi Gereken Psikiyatrik Görüşme Teknikleri</vt:lpstr>
      <vt:lpstr>Psikiyatrik Görüşme Teknikleri</vt:lpstr>
      <vt:lpstr>Psikiyatrik Görüşme Teknikleri Sık Yapılan Yanlışlar</vt:lpstr>
      <vt:lpstr>Psikiyatrik Muayene</vt:lpstr>
      <vt:lpstr>Kimlik Bilgileri</vt:lpstr>
      <vt:lpstr>Ana Yakınma</vt:lpstr>
      <vt:lpstr>Hastalığın Öyküsü</vt:lpstr>
      <vt:lpstr>Hastalığın Öyküsü</vt:lpstr>
      <vt:lpstr>Sosyal Öykü</vt:lpstr>
      <vt:lpstr>Sosyal Öykü</vt:lpstr>
      <vt:lpstr>Aile Öyküsü</vt:lpstr>
      <vt:lpstr>Aile Öyküsü</vt:lpstr>
      <vt:lpstr>Özgeçmiş</vt:lpstr>
      <vt:lpstr>Özgeçmiş</vt:lpstr>
      <vt:lpstr>Özgeçmiş</vt:lpstr>
      <vt:lpstr>Özgeçmiş</vt:lpstr>
      <vt:lpstr>Fizik Muayene</vt:lpstr>
      <vt:lpstr>Ruhsal Durum Muayenesi</vt:lpstr>
      <vt:lpstr>Ruhsal Durum Muayenesi</vt:lpstr>
      <vt:lpstr>Ruhsal Durum Muayenesi</vt:lpstr>
      <vt:lpstr>Ruhsal Durum Muayenesi</vt:lpstr>
      <vt:lpstr>Ruhsal Durum Muayenesi</vt:lpstr>
      <vt:lpstr>Ruhsal Durum Muayenesi</vt:lpstr>
      <vt:lpstr>Ruhsal Durum Muayenesi</vt:lpstr>
      <vt:lpstr>Ruhsal Durum Muayenesi</vt:lpstr>
      <vt:lpstr>Ruhsal Durum Muayenesi</vt:lpstr>
      <vt:lpstr>Laboratuvar</vt:lpstr>
      <vt:lpstr>Slayt 32</vt:lpstr>
      <vt:lpstr>Slayt 33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PSİKİYATRİK MUAYENE     </dc:title>
  <cp:lastModifiedBy>TEKİN AYKANAT</cp:lastModifiedBy>
  <cp:revision>48</cp:revision>
  <dcterms:modified xsi:type="dcterms:W3CDTF">2015-10-04T09:47:05Z</dcterms:modified>
</cp:coreProperties>
</file>