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67" r:id="rId5"/>
    <p:sldId id="258" r:id="rId6"/>
    <p:sldId id="270" r:id="rId7"/>
    <p:sldId id="260" r:id="rId8"/>
    <p:sldId id="271" r:id="rId9"/>
    <p:sldId id="272" r:id="rId10"/>
    <p:sldId id="273" r:id="rId11"/>
    <p:sldId id="274" r:id="rId12"/>
    <p:sldId id="275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8212830-224B-4C17-B41E-51884101142A}">
          <p14:sldIdLst>
            <p14:sldId id="256"/>
            <p14:sldId id="257"/>
            <p14:sldId id="269"/>
            <p14:sldId id="267"/>
            <p14:sldId id="258"/>
            <p14:sldId id="270"/>
            <p14:sldId id="260"/>
            <p14:sldId id="271"/>
            <p14:sldId id="272"/>
            <p14:sldId id="273"/>
            <p14:sldId id="274"/>
            <p14:sldId id="275"/>
            <p14:sldId id="266"/>
            <p14:sldId id="26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20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C2FAA3A-5573-4038-AC0A-8AEDA98223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VAKA SUNUMU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5B34F3FF-23ED-4B07-97EE-A89B2AFF01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A</a:t>
            </a:r>
            <a:r>
              <a:rPr lang="tr-TR" cap="none" dirty="0" err="1" smtClean="0">
                <a:solidFill>
                  <a:srgbClr val="FF0000"/>
                </a:solidFill>
              </a:rPr>
              <a:t>raş</a:t>
            </a:r>
            <a:r>
              <a:rPr lang="tr-TR" cap="none" dirty="0" smtClean="0">
                <a:solidFill>
                  <a:srgbClr val="FF0000"/>
                </a:solidFill>
              </a:rPr>
              <a:t>.</a:t>
            </a:r>
            <a:r>
              <a:rPr lang="tr-TR" dirty="0" smtClean="0">
                <a:solidFill>
                  <a:srgbClr val="FF0000"/>
                </a:solidFill>
              </a:rPr>
              <a:t> G</a:t>
            </a:r>
            <a:r>
              <a:rPr lang="tr-TR" cap="none" dirty="0" smtClean="0">
                <a:solidFill>
                  <a:srgbClr val="FF0000"/>
                </a:solidFill>
              </a:rPr>
              <a:t>ör.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D</a:t>
            </a:r>
            <a:r>
              <a:rPr lang="tr-TR" cap="none" dirty="0" err="1" smtClean="0">
                <a:solidFill>
                  <a:srgbClr val="FF0000"/>
                </a:solidFill>
              </a:rPr>
              <a:t>r</a:t>
            </a:r>
            <a:r>
              <a:rPr lang="tr-TR" dirty="0" err="1" smtClean="0">
                <a:solidFill>
                  <a:srgbClr val="FF0000"/>
                </a:solidFill>
              </a:rPr>
              <a:t>.MAHMUT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ÖZAYDIN</a:t>
            </a:r>
            <a:r>
              <a:rPr lang="tr-TR" dirty="0" smtClean="0">
                <a:solidFill>
                  <a:srgbClr val="FF0000"/>
                </a:solidFill>
              </a:rPr>
              <a:t>®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21/11/2017</a:t>
            </a:r>
          </a:p>
        </p:txBody>
      </p:sp>
    </p:spTree>
    <p:extLst>
      <p:ext uri="{BB962C8B-B14F-4D97-AF65-F5344CB8AC3E}">
        <p14:creationId xmlns:p14="http://schemas.microsoft.com/office/powerpoint/2010/main" val="340929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6"/>
    </mc:Choice>
    <mc:Fallback xmlns="">
      <p:transition spd="slow" advTm="169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>
                <a:solidFill>
                  <a:srgbClr val="FF0000"/>
                </a:solidFill>
              </a:rPr>
              <a:t>GRANULOMA ANNULARE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cap="none" dirty="0" err="1"/>
              <a:t>Endurasyona</a:t>
            </a:r>
            <a:r>
              <a:rPr lang="tr-TR" cap="none" dirty="0"/>
              <a:t> uğramış ve pul </a:t>
            </a:r>
            <a:r>
              <a:rPr lang="tr-TR" cap="none" dirty="0" err="1"/>
              <a:t>pul</a:t>
            </a:r>
            <a:r>
              <a:rPr lang="tr-TR" cap="none" dirty="0"/>
              <a:t> </a:t>
            </a:r>
            <a:r>
              <a:rPr lang="tr-TR" cap="none" dirty="0" err="1"/>
              <a:t>dermal</a:t>
            </a:r>
            <a:r>
              <a:rPr lang="tr-TR" cap="none" dirty="0"/>
              <a:t> </a:t>
            </a:r>
            <a:r>
              <a:rPr lang="tr-TR" cap="none" dirty="0" err="1"/>
              <a:t>papüller</a:t>
            </a:r>
            <a:r>
              <a:rPr lang="tr-TR" cap="none" dirty="0"/>
              <a:t> ve halka şeklinde plaklar olarak görülebilen </a:t>
            </a:r>
            <a:r>
              <a:rPr lang="tr-TR" cap="none" dirty="0" err="1"/>
              <a:t>noninfeksiyöz</a:t>
            </a:r>
            <a:r>
              <a:rPr lang="tr-TR" cap="none" dirty="0"/>
              <a:t> </a:t>
            </a:r>
            <a:r>
              <a:rPr lang="tr-TR" cap="none" dirty="0" err="1"/>
              <a:t>granülomatöz</a:t>
            </a:r>
            <a:r>
              <a:rPr lang="tr-TR" cap="none" dirty="0"/>
              <a:t> bir cilt durumudur.</a:t>
            </a:r>
            <a:r>
              <a:rPr lang="tr-TR" dirty="0"/>
              <a:t> </a:t>
            </a:r>
          </a:p>
          <a:p>
            <a:endParaRPr lang="tr-TR" dirty="0"/>
          </a:p>
          <a:p>
            <a:r>
              <a:rPr lang="tr-TR" cap="none" dirty="0"/>
              <a:t>Lokalize </a:t>
            </a:r>
            <a:r>
              <a:rPr lang="tr-TR" cap="none" dirty="0" err="1"/>
              <a:t>granüloma</a:t>
            </a:r>
            <a:r>
              <a:rPr lang="tr-TR" cap="none" dirty="0"/>
              <a:t> </a:t>
            </a:r>
            <a:r>
              <a:rPr lang="tr-TR" cap="none" dirty="0" err="1"/>
              <a:t>annulare</a:t>
            </a:r>
            <a:r>
              <a:rPr lang="tr-TR" cap="none" dirty="0"/>
              <a:t>, 5 cm çapa kadar et renginde morumsu lezyonlarla karakterizedir.</a:t>
            </a:r>
          </a:p>
          <a:p>
            <a:endParaRPr lang="tr-TR" cap="none" dirty="0"/>
          </a:p>
          <a:p>
            <a:r>
              <a:rPr lang="tr-TR" cap="none" dirty="0" err="1"/>
              <a:t>Granüloma</a:t>
            </a:r>
            <a:r>
              <a:rPr lang="tr-TR" cap="none" dirty="0"/>
              <a:t> </a:t>
            </a:r>
            <a:r>
              <a:rPr lang="tr-TR" cap="none" dirty="0" err="1"/>
              <a:t>annulare'nin</a:t>
            </a:r>
            <a:r>
              <a:rPr lang="tr-TR" cap="none" dirty="0"/>
              <a:t> </a:t>
            </a:r>
            <a:r>
              <a:rPr lang="tr-TR" cap="none" dirty="0" err="1"/>
              <a:t>patogenezi</a:t>
            </a:r>
            <a:r>
              <a:rPr lang="tr-TR" cap="none" dirty="0"/>
              <a:t> bilinmemekle birlikte hücre aracılı bir aşırı duyarlılık reaksiyonu olduğu düşünülmektedir.</a:t>
            </a:r>
            <a:r>
              <a:rPr lang="tr-TR" dirty="0"/>
              <a:t> </a:t>
            </a:r>
          </a:p>
          <a:p>
            <a:endParaRPr lang="tr-TR" dirty="0"/>
          </a:p>
          <a:p>
            <a:r>
              <a:rPr lang="tr-TR" cap="none" dirty="0"/>
              <a:t>Lokalize cilt yönelimli tedaviler ve sistemik </a:t>
            </a:r>
            <a:r>
              <a:rPr lang="tr-TR" cap="none" dirty="0" err="1"/>
              <a:t>immünmodülatör</a:t>
            </a:r>
            <a:r>
              <a:rPr lang="tr-TR" cap="none" dirty="0"/>
              <a:t> veya </a:t>
            </a:r>
            <a:r>
              <a:rPr lang="tr-TR" cap="none" dirty="0" err="1"/>
              <a:t>immünosupresif</a:t>
            </a:r>
            <a:r>
              <a:rPr lang="tr-TR" dirty="0"/>
              <a:t> </a:t>
            </a:r>
            <a:r>
              <a:rPr lang="tr-TR" cap="none" dirty="0"/>
              <a:t>tedaviler kullanılabilir.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36030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>
                <a:solidFill>
                  <a:srgbClr val="FF0000"/>
                </a:solidFill>
              </a:rPr>
              <a:t>GUTTAT PSORİAZİS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cap="none" dirty="0"/>
              <a:t>Genellikle 1 cm'den küçük olan, çoğunlukla düzgün sınırlı, </a:t>
            </a:r>
            <a:r>
              <a:rPr lang="tr-TR" cap="none" dirty="0" err="1"/>
              <a:t>eritematöz</a:t>
            </a:r>
            <a:r>
              <a:rPr lang="tr-TR" cap="none" dirty="0"/>
              <a:t> plakların veya </a:t>
            </a:r>
            <a:r>
              <a:rPr lang="tr-TR" cap="none" dirty="0" err="1"/>
              <a:t>papüllerin</a:t>
            </a:r>
            <a:r>
              <a:rPr lang="tr-TR" cap="none" dirty="0"/>
              <a:t> akut başlangıcı ile karakterizedir.</a:t>
            </a:r>
          </a:p>
          <a:p>
            <a:endParaRPr lang="tr-TR" cap="none" dirty="0"/>
          </a:p>
          <a:p>
            <a:r>
              <a:rPr lang="tr-TR" cap="none" dirty="0"/>
              <a:t>Genellikle gövde ve </a:t>
            </a:r>
            <a:r>
              <a:rPr lang="tr-TR" cap="none" dirty="0" err="1"/>
              <a:t>ekstremitelerde</a:t>
            </a:r>
            <a:r>
              <a:rPr lang="tr-TR" cap="none" dirty="0"/>
              <a:t> bir santral </a:t>
            </a:r>
            <a:r>
              <a:rPr lang="tr-TR" cap="none" dirty="0" err="1"/>
              <a:t>paternde</a:t>
            </a:r>
            <a:r>
              <a:rPr lang="tr-TR" cap="none" dirty="0"/>
              <a:t> meydana gelirler.</a:t>
            </a:r>
          </a:p>
          <a:p>
            <a:endParaRPr lang="tr-TR" cap="none" dirty="0"/>
          </a:p>
          <a:p>
            <a:r>
              <a:rPr lang="tr-TR" cap="none" dirty="0"/>
              <a:t>Karakteristik lezyonlar, aynı evre </a:t>
            </a:r>
            <a:r>
              <a:rPr lang="tr-TR" cap="none" dirty="0" err="1"/>
              <a:t>monomorfik</a:t>
            </a:r>
            <a:r>
              <a:rPr lang="tr-TR" cap="none" dirty="0"/>
              <a:t> damlacık görünümündedir.</a:t>
            </a:r>
          </a:p>
          <a:p>
            <a:endParaRPr lang="tr-TR" cap="none" dirty="0"/>
          </a:p>
          <a:p>
            <a:r>
              <a:rPr lang="tr-TR" cap="none" dirty="0" err="1"/>
              <a:t>Guttat</a:t>
            </a:r>
            <a:r>
              <a:rPr lang="tr-TR" cap="none" dirty="0"/>
              <a:t> </a:t>
            </a:r>
            <a:r>
              <a:rPr lang="tr-TR" cap="none" dirty="0" err="1"/>
              <a:t>psöriazis</a:t>
            </a:r>
            <a:r>
              <a:rPr lang="tr-TR" cap="none" dirty="0"/>
              <a:t> genellikle bir streptokok enfeksiyonunu (</a:t>
            </a:r>
            <a:r>
              <a:rPr lang="tr-TR" cap="none" dirty="0" err="1"/>
              <a:t>örn</a:t>
            </a:r>
            <a:r>
              <a:rPr lang="tr-TR" cap="none" dirty="0"/>
              <a:t>., </a:t>
            </a:r>
            <a:r>
              <a:rPr lang="tr-TR" cap="none" dirty="0" err="1"/>
              <a:t>streptococcus</a:t>
            </a:r>
            <a:r>
              <a:rPr lang="tr-TR" cap="none" dirty="0"/>
              <a:t> </a:t>
            </a:r>
            <a:r>
              <a:rPr lang="tr-TR" cap="none" dirty="0" err="1"/>
              <a:t>pyogenes</a:t>
            </a:r>
            <a:r>
              <a:rPr lang="tr-TR" cap="none" dirty="0"/>
              <a:t>) veya üst solunum yolu enfeksiyonunu takiben çocuk ve ergenlerde görülür.</a:t>
            </a:r>
          </a:p>
          <a:p>
            <a:endParaRPr lang="tr-TR" cap="none" dirty="0"/>
          </a:p>
          <a:p>
            <a:r>
              <a:rPr lang="tr-TR" cap="none" dirty="0"/>
              <a:t>Genellikle birkaç hafta ila birkaç ay içinde tedavi edilmeden geriler, ancak </a:t>
            </a:r>
            <a:r>
              <a:rPr lang="tr-TR" cap="none" dirty="0" err="1"/>
              <a:t>topikal</a:t>
            </a:r>
            <a:r>
              <a:rPr lang="tr-TR" cap="none" dirty="0"/>
              <a:t> </a:t>
            </a:r>
            <a:r>
              <a:rPr lang="tr-TR" cap="none" dirty="0" err="1"/>
              <a:t>steroidler</a:t>
            </a:r>
            <a:r>
              <a:rPr lang="tr-TR" cap="none" dirty="0"/>
              <a:t> etkili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471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>
                <a:solidFill>
                  <a:srgbClr val="FF0000"/>
                </a:solidFill>
                <a:latin typeface="SeRİF SANS"/>
              </a:rPr>
              <a:t>TİNEA CORPORİS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cap="none" dirty="0">
                <a:latin typeface="SeRİF SANS"/>
              </a:rPr>
              <a:t>Cildin yüzeysel mantar enfeksiyonudur.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>
                <a:latin typeface="SeRİF SANS"/>
              </a:rPr>
              <a:t>Zamanla kademeli olarak genişleyen, iyi sınırlanmış, </a:t>
            </a:r>
            <a:r>
              <a:rPr lang="tr-TR" cap="none" dirty="0" err="1">
                <a:latin typeface="SeRİF SANS"/>
              </a:rPr>
              <a:t>eritemli</a:t>
            </a:r>
            <a:r>
              <a:rPr lang="tr-TR" cap="none" dirty="0">
                <a:latin typeface="SeRİF SANS"/>
              </a:rPr>
              <a:t> </a:t>
            </a:r>
            <a:r>
              <a:rPr lang="tr-TR" cap="none" dirty="0" err="1">
                <a:latin typeface="SeRİF SANS"/>
              </a:rPr>
              <a:t>papüller</a:t>
            </a:r>
            <a:r>
              <a:rPr lang="tr-TR" cap="none" dirty="0">
                <a:latin typeface="SeRİF SANS"/>
              </a:rPr>
              <a:t> veya plaklar bulunur.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>
                <a:latin typeface="SeRİF SANS"/>
              </a:rPr>
              <a:t>Potasyum hidroksit(KOH) ile yapılan </a:t>
            </a:r>
            <a:r>
              <a:rPr lang="tr-TR" cap="none" dirty="0" err="1">
                <a:latin typeface="SeRİF SANS"/>
              </a:rPr>
              <a:t>mikroskopik</a:t>
            </a:r>
            <a:r>
              <a:rPr lang="tr-TR" cap="none" dirty="0">
                <a:latin typeface="SeRİF SANS"/>
              </a:rPr>
              <a:t> test tanıyı doğrulayabilir.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>
                <a:latin typeface="SeRİF SANS"/>
              </a:rPr>
              <a:t>Lokalize lezyonların tedavisinde </a:t>
            </a:r>
            <a:r>
              <a:rPr lang="tr-TR" cap="none" dirty="0" err="1">
                <a:latin typeface="SeRİF SANS"/>
              </a:rPr>
              <a:t>topikal</a:t>
            </a:r>
            <a:r>
              <a:rPr lang="tr-TR" cap="none" dirty="0">
                <a:latin typeface="SeRİF SANS"/>
              </a:rPr>
              <a:t> anti-</a:t>
            </a:r>
            <a:r>
              <a:rPr lang="tr-TR" cap="none" dirty="0" err="1">
                <a:latin typeface="SeRİF SANS"/>
              </a:rPr>
              <a:t>fungal</a:t>
            </a:r>
            <a:r>
              <a:rPr lang="tr-TR" cap="none" dirty="0">
                <a:latin typeface="SeRİF SANS"/>
              </a:rPr>
              <a:t> ilaçlar etkili olmaktadır.</a:t>
            </a:r>
            <a:r>
              <a:rPr lang="tr-TR" dirty="0">
                <a:latin typeface="SeRİF SANS"/>
              </a:rPr>
              <a:t/>
            </a:r>
            <a:br>
              <a:rPr lang="tr-TR" dirty="0">
                <a:latin typeface="SeRİF SANS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31272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286BC20-A96D-4BAB-9188-267C864A7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123" y="811948"/>
            <a:ext cx="10364451" cy="1596177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57701E3D-E6A3-4333-81CB-01CBE8621A2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43091038"/>
              </p:ext>
            </p:extLst>
          </p:nvPr>
        </p:nvGraphicFramePr>
        <p:xfrm>
          <a:off x="703384" y="811948"/>
          <a:ext cx="10363200" cy="427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216">
                  <a:extLst>
                    <a:ext uri="{9D8B030D-6E8A-4147-A177-3AD203B41FA5}">
                      <a16:colId xmlns:a16="http://schemas.microsoft.com/office/drawing/2014/main" xmlns="" val="1085832524"/>
                    </a:ext>
                  </a:extLst>
                </a:gridCol>
                <a:gridCol w="8551984">
                  <a:extLst>
                    <a:ext uri="{9D8B030D-6E8A-4147-A177-3AD203B41FA5}">
                      <a16:colId xmlns:a16="http://schemas.microsoft.com/office/drawing/2014/main" xmlns="" val="1080130838"/>
                    </a:ext>
                  </a:extLst>
                </a:gridCol>
              </a:tblGrid>
              <a:tr h="620126">
                <a:tc>
                  <a:txBody>
                    <a:bodyPr/>
                    <a:lstStyle/>
                    <a:p>
                      <a:r>
                        <a:rPr lang="tr-TR" dirty="0"/>
                        <a:t>DURUMLAR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KARAKTERİSTİK ÖZELLİKLER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6222795"/>
                  </a:ext>
                </a:extLst>
              </a:tr>
              <a:tr h="620126"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FF0000"/>
                          </a:solidFill>
                        </a:rPr>
                        <a:t>Granuloma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tr-TR" dirty="0" err="1">
                          <a:solidFill>
                            <a:srgbClr val="FF0000"/>
                          </a:solidFill>
                        </a:rPr>
                        <a:t>annulare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Endüre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pullanma göstermeyen, et renginde 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annüler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plaklar ve 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papüller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genellikle 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ekstremitelerde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279134"/>
                  </a:ext>
                </a:extLst>
              </a:tr>
              <a:tr h="620126"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FF0000"/>
                          </a:solidFill>
                        </a:rPr>
                        <a:t>Guttat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tr-TR" dirty="0" err="1">
                          <a:solidFill>
                            <a:srgbClr val="FF0000"/>
                          </a:solidFill>
                        </a:rPr>
                        <a:t>psoriasis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Eritematöz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damla benzeri plaklar, genellikle düzgün sınırlı gövde ve 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ekstremiteler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üzerinde bir santral 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paternde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34235"/>
                  </a:ext>
                </a:extLst>
              </a:tr>
              <a:tr h="620126"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FF0000"/>
                          </a:solidFill>
                        </a:rPr>
                        <a:t>Pityriasis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tr-TR" dirty="0" err="1">
                          <a:solidFill>
                            <a:srgbClr val="FF0000"/>
                          </a:solidFill>
                        </a:rPr>
                        <a:t>rosea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Yaka gibi bir lezyonun kenarının hemen içerisinde oval, somon renkli veya kırmızı büyük ölçekli bir ‘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herald</a:t>
                      </a:r>
                      <a:r>
                        <a:rPr lang="tr-TR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plağı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’; deri kıvrım çizgileri boyunca gövde üzerinde </a:t>
                      </a:r>
                      <a:r>
                        <a:rPr lang="tr-TR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gelişen çok sayıda daha küçük, pullu, pembe yamalar içerir.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3033902"/>
                  </a:ext>
                </a:extLst>
              </a:tr>
              <a:tr h="620126">
                <a:tc>
                  <a:txBody>
                    <a:bodyPr/>
                    <a:lstStyle/>
                    <a:p>
                      <a:r>
                        <a:rPr lang="tr-TR" dirty="0" err="1">
                          <a:solidFill>
                            <a:srgbClr val="FF0000"/>
                          </a:solidFill>
                        </a:rPr>
                        <a:t>Tinea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tr-TR" dirty="0" err="1">
                          <a:solidFill>
                            <a:srgbClr val="FF0000"/>
                          </a:solidFill>
                        </a:rPr>
                        <a:t>corporis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İyi sınırlı, 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eritemli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büyüyen 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papüller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veya plaklar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8068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84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494416"/>
          </a:xfrm>
        </p:spPr>
        <p:txBody>
          <a:bodyPr>
            <a:normAutofit/>
          </a:bodyPr>
          <a:lstStyle/>
          <a:p>
            <a:r>
              <a:rPr lang="tr-TR" sz="1800" dirty="0" err="1" smtClean="0"/>
              <a:t>References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/>
              <a:t/>
            </a:r>
            <a:br>
              <a:rPr lang="tr-TR" sz="1800" dirty="0"/>
            </a:br>
            <a:r>
              <a:rPr lang="tr-TR" sz="1800" dirty="0" smtClean="0"/>
              <a:t>1. </a:t>
            </a:r>
            <a:r>
              <a:rPr lang="tr-TR" sz="1800" cap="none" dirty="0" smtClean="0"/>
              <a:t>https://www.clinicalkey.com/#!/content/journal/1-s2.0-s0002838x17302678</a:t>
            </a:r>
            <a:r>
              <a:rPr lang="tr-TR" sz="1800" cap="none" dirty="0" smtClean="0"/>
              <a:t/>
            </a:r>
            <a:br>
              <a:rPr lang="tr-TR" sz="1800" cap="none" dirty="0" smtClean="0"/>
            </a:br>
            <a:r>
              <a:rPr lang="tr-TR" sz="1800" dirty="0"/>
              <a:t/>
            </a:r>
            <a:br>
              <a:rPr lang="tr-TR" sz="1800" dirty="0"/>
            </a:br>
            <a:r>
              <a:rPr lang="tr-TR" sz="1800" dirty="0" smtClean="0"/>
              <a:t>2. </a:t>
            </a:r>
            <a:r>
              <a:rPr lang="tr-TR" sz="1800" dirty="0"/>
              <a:t>1. </a:t>
            </a:r>
            <a:r>
              <a:rPr lang="tr-TR" sz="1800" dirty="0" err="1"/>
              <a:t>Eisman</a:t>
            </a:r>
            <a:r>
              <a:rPr lang="tr-TR" sz="1800" dirty="0"/>
              <a:t> S, </a:t>
            </a:r>
            <a:r>
              <a:rPr lang="tr-TR" sz="1800" dirty="0" err="1"/>
              <a:t>and</a:t>
            </a:r>
            <a:r>
              <a:rPr lang="tr-TR" sz="1800" dirty="0"/>
              <a:t> </a:t>
            </a:r>
            <a:r>
              <a:rPr lang="tr-TR" sz="1800" dirty="0" err="1"/>
              <a:t>Sinclair</a:t>
            </a:r>
            <a:r>
              <a:rPr lang="tr-TR" sz="1800" dirty="0"/>
              <a:t> R: </a:t>
            </a:r>
            <a:r>
              <a:rPr lang="tr-TR" sz="1800" dirty="0" err="1"/>
              <a:t>Pityriasis</a:t>
            </a:r>
            <a:r>
              <a:rPr lang="tr-TR" sz="1800" dirty="0"/>
              <a:t> </a:t>
            </a:r>
            <a:r>
              <a:rPr lang="tr-TR" sz="1800" dirty="0" err="1"/>
              <a:t>rosea</a:t>
            </a:r>
            <a:r>
              <a:rPr lang="tr-TR" sz="1800" dirty="0"/>
              <a:t>. BMJ 2015; 351: </a:t>
            </a:r>
            <a:r>
              <a:rPr lang="tr-TR" sz="1800" dirty="0" err="1"/>
              <a:t>pp</a:t>
            </a:r>
            <a:r>
              <a:rPr lang="tr-TR" sz="1800" dirty="0"/>
              <a:t>. h5233 </a:t>
            </a:r>
            <a:r>
              <a:rPr lang="tr-TR" sz="1800" dirty="0" err="1"/>
              <a:t>View</a:t>
            </a:r>
            <a:r>
              <a:rPr lang="tr-TR" sz="1800" dirty="0"/>
              <a:t> </a:t>
            </a:r>
            <a:r>
              <a:rPr lang="tr-TR" sz="1800" dirty="0" err="1"/>
              <a:t>In</a:t>
            </a:r>
            <a:r>
              <a:rPr lang="tr-TR" sz="1800" dirty="0"/>
              <a:t> </a:t>
            </a:r>
            <a:r>
              <a:rPr lang="tr-TR" sz="1800" dirty="0" err="1"/>
              <a:t>Article</a:t>
            </a:r>
            <a:r>
              <a:rPr lang="tr-TR" sz="1800" dirty="0"/>
              <a:t> | Cross </a:t>
            </a:r>
            <a:r>
              <a:rPr lang="tr-TR" sz="1800" dirty="0" err="1"/>
              <a:t>Ref</a:t>
            </a:r>
            <a:r>
              <a:rPr lang="tr-TR" sz="1800" dirty="0"/>
              <a:t/>
            </a:r>
            <a:br>
              <a:rPr lang="tr-TR" sz="1800" dirty="0"/>
            </a:br>
            <a:r>
              <a:rPr lang="tr-TR" sz="1800" dirty="0" smtClean="0"/>
              <a:t>3. </a:t>
            </a:r>
            <a:r>
              <a:rPr lang="tr-TR" sz="1800" dirty="0"/>
              <a:t>2. </a:t>
            </a:r>
            <a:r>
              <a:rPr lang="tr-TR" sz="1800" dirty="0" err="1"/>
              <a:t>Browning</a:t>
            </a:r>
            <a:r>
              <a:rPr lang="tr-TR" sz="1800" dirty="0"/>
              <a:t> JC: An </a:t>
            </a:r>
            <a:r>
              <a:rPr lang="tr-TR" sz="1800" dirty="0" err="1"/>
              <a:t>update</a:t>
            </a:r>
            <a:r>
              <a:rPr lang="tr-TR" sz="1800" dirty="0"/>
              <a:t> on </a:t>
            </a:r>
            <a:r>
              <a:rPr lang="tr-TR" sz="1800" dirty="0" err="1"/>
              <a:t>pityriasis</a:t>
            </a:r>
            <a:r>
              <a:rPr lang="tr-TR" sz="1800" dirty="0"/>
              <a:t> </a:t>
            </a:r>
            <a:r>
              <a:rPr lang="tr-TR" sz="1800" dirty="0" err="1"/>
              <a:t>rosea</a:t>
            </a:r>
            <a:r>
              <a:rPr lang="tr-TR" sz="1800" dirty="0"/>
              <a:t> </a:t>
            </a:r>
            <a:r>
              <a:rPr lang="tr-TR" sz="1800" dirty="0" err="1"/>
              <a:t>and</a:t>
            </a:r>
            <a:r>
              <a:rPr lang="tr-TR" sz="1800" dirty="0"/>
              <a:t> </a:t>
            </a:r>
            <a:r>
              <a:rPr lang="tr-TR" sz="1800" dirty="0" err="1"/>
              <a:t>other</a:t>
            </a:r>
            <a:r>
              <a:rPr lang="tr-TR" sz="1800" dirty="0"/>
              <a:t> </a:t>
            </a:r>
            <a:r>
              <a:rPr lang="tr-TR" sz="1800" dirty="0" err="1"/>
              <a:t>similar</a:t>
            </a:r>
            <a:r>
              <a:rPr lang="tr-TR" sz="1800" dirty="0"/>
              <a:t> </a:t>
            </a:r>
            <a:r>
              <a:rPr lang="tr-TR" sz="1800" dirty="0" err="1"/>
              <a:t>childhood</a:t>
            </a:r>
            <a:r>
              <a:rPr lang="tr-TR" sz="1800" dirty="0"/>
              <a:t> </a:t>
            </a:r>
            <a:r>
              <a:rPr lang="tr-TR" sz="1800" dirty="0" err="1"/>
              <a:t>exanthems</a:t>
            </a:r>
            <a:r>
              <a:rPr lang="tr-TR" sz="1800" dirty="0"/>
              <a:t>. </a:t>
            </a:r>
            <a:r>
              <a:rPr lang="tr-TR" sz="1800" dirty="0" err="1"/>
              <a:t>Curr</a:t>
            </a:r>
            <a:r>
              <a:rPr lang="tr-TR" sz="1800" dirty="0"/>
              <a:t> </a:t>
            </a:r>
            <a:r>
              <a:rPr lang="tr-TR" sz="1800" dirty="0" err="1"/>
              <a:t>Opin</a:t>
            </a:r>
            <a:r>
              <a:rPr lang="tr-TR" sz="1800" dirty="0"/>
              <a:t> Pediatr 2009; 21: </a:t>
            </a:r>
            <a:r>
              <a:rPr lang="tr-TR" sz="1800" dirty="0" err="1"/>
              <a:t>pp</a:t>
            </a:r>
            <a:r>
              <a:rPr lang="tr-TR" sz="1800" dirty="0"/>
              <a:t>. 481-485 </a:t>
            </a:r>
            <a:r>
              <a:rPr lang="tr-TR" sz="1800" dirty="0" err="1"/>
              <a:t>View</a:t>
            </a:r>
            <a:r>
              <a:rPr lang="tr-TR" sz="1800" dirty="0"/>
              <a:t> </a:t>
            </a:r>
            <a:r>
              <a:rPr lang="tr-TR" sz="1800" dirty="0" err="1"/>
              <a:t>In</a:t>
            </a:r>
            <a:r>
              <a:rPr lang="tr-TR" sz="1800" dirty="0"/>
              <a:t> </a:t>
            </a:r>
            <a:r>
              <a:rPr lang="tr-TR" sz="1800" dirty="0" err="1"/>
              <a:t>Article</a:t>
            </a:r>
            <a:r>
              <a:rPr lang="tr-TR" sz="1800" dirty="0"/>
              <a:t> | Cross </a:t>
            </a:r>
            <a:r>
              <a:rPr lang="tr-TR" sz="1800" dirty="0" err="1"/>
              <a:t>Ref</a:t>
            </a:r>
            <a:r>
              <a:rPr lang="tr-TR" sz="1800" dirty="0"/>
              <a:t/>
            </a:r>
            <a:br>
              <a:rPr lang="tr-TR" sz="1800" dirty="0"/>
            </a:br>
            <a:r>
              <a:rPr lang="tr-TR" sz="1800" dirty="0" smtClean="0"/>
              <a:t>4. </a:t>
            </a:r>
            <a:r>
              <a:rPr lang="tr-TR" sz="1800" dirty="0"/>
              <a:t>3. </a:t>
            </a:r>
            <a:r>
              <a:rPr lang="tr-TR" sz="1800" dirty="0" err="1"/>
              <a:t>Hsu</a:t>
            </a:r>
            <a:r>
              <a:rPr lang="tr-TR" sz="1800" dirty="0"/>
              <a:t> S, Le EH, </a:t>
            </a:r>
            <a:r>
              <a:rPr lang="tr-TR" sz="1800" dirty="0" err="1"/>
              <a:t>and</a:t>
            </a:r>
            <a:r>
              <a:rPr lang="tr-TR" sz="1800" dirty="0"/>
              <a:t> </a:t>
            </a:r>
            <a:r>
              <a:rPr lang="tr-TR" sz="1800" dirty="0" err="1"/>
              <a:t>Khoshevis</a:t>
            </a:r>
            <a:r>
              <a:rPr lang="tr-TR" sz="1800" dirty="0"/>
              <a:t> MR: </a:t>
            </a:r>
            <a:r>
              <a:rPr lang="tr-TR" sz="1800" dirty="0" err="1"/>
              <a:t>Differential</a:t>
            </a:r>
            <a:r>
              <a:rPr lang="tr-TR" sz="1800" dirty="0"/>
              <a:t> </a:t>
            </a:r>
            <a:r>
              <a:rPr lang="tr-TR" sz="1800" dirty="0" err="1"/>
              <a:t>diagnosis</a:t>
            </a:r>
            <a:r>
              <a:rPr lang="tr-TR" sz="1800" dirty="0"/>
              <a:t> of </a:t>
            </a:r>
            <a:r>
              <a:rPr lang="tr-TR" sz="1800" dirty="0" err="1"/>
              <a:t>annular</a:t>
            </a:r>
            <a:r>
              <a:rPr lang="tr-TR" sz="1800" dirty="0"/>
              <a:t> </a:t>
            </a:r>
            <a:r>
              <a:rPr lang="tr-TR" sz="1800" dirty="0" err="1"/>
              <a:t>lesions</a:t>
            </a:r>
            <a:r>
              <a:rPr lang="tr-TR" sz="1800" dirty="0"/>
              <a:t>. </a:t>
            </a:r>
            <a:r>
              <a:rPr lang="tr-TR" sz="1800" dirty="0" err="1"/>
              <a:t>Am</a:t>
            </a:r>
            <a:r>
              <a:rPr lang="tr-TR" sz="1800" dirty="0"/>
              <a:t> </a:t>
            </a:r>
            <a:r>
              <a:rPr lang="tr-TR" sz="1800" dirty="0" err="1"/>
              <a:t>Fam</a:t>
            </a:r>
            <a:r>
              <a:rPr lang="tr-TR" sz="1800" dirty="0"/>
              <a:t> </a:t>
            </a:r>
            <a:r>
              <a:rPr lang="tr-TR" sz="1800" dirty="0" err="1"/>
              <a:t>Physician</a:t>
            </a:r>
            <a:r>
              <a:rPr lang="tr-TR" sz="1800" dirty="0"/>
              <a:t> 2001; 64: </a:t>
            </a:r>
            <a:r>
              <a:rPr lang="tr-TR" sz="1800" dirty="0" err="1"/>
              <a:t>pp</a:t>
            </a:r>
            <a:r>
              <a:rPr lang="tr-TR" sz="1800" dirty="0"/>
              <a:t>. 267-289 </a:t>
            </a:r>
            <a:r>
              <a:rPr lang="tr-TR" sz="1800" dirty="0" err="1"/>
              <a:t>View</a:t>
            </a:r>
            <a:r>
              <a:rPr lang="tr-TR" sz="1800" dirty="0"/>
              <a:t> </a:t>
            </a:r>
            <a:r>
              <a:rPr lang="tr-TR" sz="1800" dirty="0" err="1"/>
              <a:t>In</a:t>
            </a:r>
            <a:r>
              <a:rPr lang="tr-TR" sz="1800" dirty="0"/>
              <a:t> </a:t>
            </a:r>
            <a:r>
              <a:rPr lang="tr-TR" sz="1800" dirty="0" err="1"/>
              <a:t>Article</a:t>
            </a:r>
            <a:r>
              <a:rPr lang="tr-TR" sz="1800" dirty="0"/>
              <a:t> | Cross </a:t>
            </a:r>
            <a:r>
              <a:rPr lang="tr-TR" sz="1800" dirty="0" err="1"/>
              <a:t>Ref</a:t>
            </a:r>
            <a:r>
              <a:rPr lang="tr-TR" sz="1800" dirty="0"/>
              <a:t/>
            </a:r>
            <a:br>
              <a:rPr lang="tr-TR" sz="1800" dirty="0"/>
            </a:br>
            <a:r>
              <a:rPr lang="tr-TR" sz="1800" dirty="0" smtClean="0"/>
              <a:t>5. </a:t>
            </a:r>
            <a:r>
              <a:rPr lang="tr-TR" sz="1800" dirty="0"/>
              <a:t>4. </a:t>
            </a:r>
            <a:r>
              <a:rPr lang="tr-TR" sz="1800" dirty="0" err="1"/>
              <a:t>Keimig</a:t>
            </a:r>
            <a:r>
              <a:rPr lang="tr-TR" sz="1800" dirty="0"/>
              <a:t> EL: </a:t>
            </a:r>
            <a:r>
              <a:rPr lang="tr-TR" sz="1800" dirty="0" err="1"/>
              <a:t>Granuloma</a:t>
            </a:r>
            <a:r>
              <a:rPr lang="tr-TR" sz="1800" dirty="0"/>
              <a:t> </a:t>
            </a:r>
            <a:r>
              <a:rPr lang="tr-TR" sz="1800" dirty="0" err="1"/>
              <a:t>annulare</a:t>
            </a:r>
            <a:r>
              <a:rPr lang="tr-TR" sz="1800" dirty="0"/>
              <a:t>. </a:t>
            </a:r>
            <a:r>
              <a:rPr lang="tr-TR" sz="1800" dirty="0" err="1"/>
              <a:t>Dermatol</a:t>
            </a:r>
            <a:r>
              <a:rPr lang="tr-TR" sz="1800" dirty="0"/>
              <a:t> </a:t>
            </a:r>
            <a:r>
              <a:rPr lang="tr-TR" sz="1800" dirty="0" err="1"/>
              <a:t>Clin</a:t>
            </a:r>
            <a:r>
              <a:rPr lang="tr-TR" sz="1800" dirty="0"/>
              <a:t> 2015; 33: </a:t>
            </a:r>
            <a:r>
              <a:rPr lang="tr-TR" sz="1800" dirty="0" err="1"/>
              <a:t>pp</a:t>
            </a:r>
            <a:r>
              <a:rPr lang="tr-TR" sz="1800" dirty="0"/>
              <a:t>. 315-329 </a:t>
            </a:r>
            <a:r>
              <a:rPr lang="tr-TR" sz="1800" dirty="0" err="1"/>
              <a:t>View</a:t>
            </a:r>
            <a:r>
              <a:rPr lang="tr-TR" sz="1800" dirty="0"/>
              <a:t> </a:t>
            </a:r>
            <a:r>
              <a:rPr lang="tr-TR" sz="1800" dirty="0" err="1"/>
              <a:t>In</a:t>
            </a:r>
            <a:r>
              <a:rPr lang="tr-TR" sz="1800" dirty="0"/>
              <a:t> </a:t>
            </a:r>
            <a:r>
              <a:rPr lang="tr-TR" sz="1800" dirty="0" err="1"/>
              <a:t>Article</a:t>
            </a:r>
            <a:r>
              <a:rPr lang="tr-TR" sz="1800" dirty="0"/>
              <a:t> | Cross </a:t>
            </a:r>
            <a:r>
              <a:rPr lang="tr-TR" sz="1800" dirty="0" err="1"/>
              <a:t>Ref</a:t>
            </a:r>
            <a:r>
              <a:rPr lang="tr-TR" sz="1800" dirty="0"/>
              <a:t/>
            </a:r>
            <a:br>
              <a:rPr lang="tr-TR" sz="1800" dirty="0"/>
            </a:br>
            <a:r>
              <a:rPr lang="tr-TR" sz="1800" dirty="0" smtClean="0"/>
              <a:t>6. </a:t>
            </a:r>
            <a:r>
              <a:rPr lang="tr-TR" sz="1800" dirty="0"/>
              <a:t>5. </a:t>
            </a:r>
            <a:r>
              <a:rPr lang="tr-TR" sz="1800" dirty="0" err="1"/>
              <a:t>Raychaudhuri</a:t>
            </a:r>
            <a:r>
              <a:rPr lang="tr-TR" sz="1800" dirty="0"/>
              <a:t> SK, </a:t>
            </a:r>
            <a:r>
              <a:rPr lang="tr-TR" sz="1800" dirty="0" err="1"/>
              <a:t>Maverakis</a:t>
            </a:r>
            <a:r>
              <a:rPr lang="tr-TR" sz="1800" dirty="0"/>
              <a:t> E, </a:t>
            </a:r>
            <a:r>
              <a:rPr lang="tr-TR" sz="1800" dirty="0" err="1"/>
              <a:t>and</a:t>
            </a:r>
            <a:r>
              <a:rPr lang="tr-TR" sz="1800" dirty="0"/>
              <a:t> </a:t>
            </a:r>
            <a:r>
              <a:rPr lang="tr-TR" sz="1800" dirty="0" err="1"/>
              <a:t>Raychaudhuri</a:t>
            </a:r>
            <a:r>
              <a:rPr lang="tr-TR" sz="1800" dirty="0"/>
              <a:t> SP: </a:t>
            </a:r>
            <a:r>
              <a:rPr lang="tr-TR" sz="1800" dirty="0" err="1"/>
              <a:t>Diagnosis</a:t>
            </a:r>
            <a:r>
              <a:rPr lang="tr-TR" sz="1800" dirty="0"/>
              <a:t> </a:t>
            </a:r>
            <a:r>
              <a:rPr lang="tr-TR" sz="1800" dirty="0" err="1"/>
              <a:t>and</a:t>
            </a:r>
            <a:r>
              <a:rPr lang="tr-TR" sz="1800" dirty="0"/>
              <a:t> </a:t>
            </a:r>
            <a:r>
              <a:rPr lang="tr-TR" sz="1800" dirty="0" err="1"/>
              <a:t>classification</a:t>
            </a:r>
            <a:r>
              <a:rPr lang="tr-TR" sz="1800" dirty="0"/>
              <a:t> of </a:t>
            </a:r>
            <a:r>
              <a:rPr lang="tr-TR" sz="1800" dirty="0" err="1"/>
              <a:t>psoriasis</a:t>
            </a:r>
            <a:r>
              <a:rPr lang="tr-TR" sz="1800" dirty="0"/>
              <a:t>. </a:t>
            </a:r>
            <a:r>
              <a:rPr lang="tr-TR" sz="1800" dirty="0" err="1"/>
              <a:t>Autoimmun</a:t>
            </a:r>
            <a:r>
              <a:rPr lang="tr-TR" sz="1800" dirty="0"/>
              <a:t> </a:t>
            </a:r>
            <a:r>
              <a:rPr lang="tr-TR" sz="1800" dirty="0" err="1"/>
              <a:t>Rev</a:t>
            </a:r>
            <a:r>
              <a:rPr lang="tr-TR" sz="1800" dirty="0"/>
              <a:t> 2014; 13: </a:t>
            </a:r>
            <a:r>
              <a:rPr lang="tr-TR" sz="1800" dirty="0" err="1"/>
              <a:t>pp</a:t>
            </a:r>
            <a:r>
              <a:rPr lang="tr-TR" sz="1800" dirty="0"/>
              <a:t>. 490-495</a:t>
            </a:r>
            <a:br>
              <a:rPr lang="tr-TR" sz="1800" dirty="0"/>
            </a:br>
            <a:endParaRPr lang="tr-TR" sz="1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 flipV="1">
            <a:off x="913774" y="7873999"/>
            <a:ext cx="10363826" cy="237067"/>
          </a:xfrm>
        </p:spPr>
        <p:txBody>
          <a:bodyPr>
            <a:normAutofit fontScale="40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272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0CE13F6-BD78-4E98-B4B1-E24561E3D4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051430"/>
            <a:ext cx="10363826" cy="254977"/>
          </a:xfrm>
        </p:spPr>
        <p:txBody>
          <a:bodyPr>
            <a:normAutofit fontScale="47500" lnSpcReduction="20000"/>
          </a:bodyPr>
          <a:lstStyle/>
          <a:p>
            <a:endParaRPr lang="tr-TR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0023E9CA-0878-48B4-BA1D-C0E1D3083FB2}"/>
              </a:ext>
            </a:extLst>
          </p:cNvPr>
          <p:cNvSpPr/>
          <p:nvPr/>
        </p:nvSpPr>
        <p:spPr>
          <a:xfrm>
            <a:off x="920819" y="2420336"/>
            <a:ext cx="10468359" cy="2808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dirty="0">
                <a:solidFill>
                  <a:srgbClr val="212121"/>
                </a:solidFill>
                <a:latin typeface="SeRİF SANS"/>
              </a:rPr>
              <a:t>24 yaşındaki bir erkek üç haftadır hafif kaşıntılı, yayılım gösteren bir döküntü ile başvurdu.</a:t>
            </a:r>
            <a:r>
              <a:rPr lang="tr-TR" dirty="0">
                <a:latin typeface="SeRİF SANS"/>
              </a:rPr>
              <a:t> </a:t>
            </a:r>
            <a:br>
              <a:rPr lang="tr-TR" dirty="0">
                <a:latin typeface="SeRİF SANS"/>
              </a:rPr>
            </a:br>
            <a:endParaRPr lang="tr-TR" dirty="0">
              <a:latin typeface="SeRİF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SeRİF SANS"/>
              </a:rPr>
              <a:t>Yaygın cilt </a:t>
            </a:r>
            <a:r>
              <a:rPr lang="tr-TR" dirty="0" err="1">
                <a:latin typeface="SeRİF SANS"/>
              </a:rPr>
              <a:t>erüpsiyonundan</a:t>
            </a:r>
            <a:r>
              <a:rPr lang="tr-TR" dirty="0">
                <a:latin typeface="SeRİF SANS"/>
              </a:rPr>
              <a:t> önce sırtında tek bir plak vardı.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>
              <a:solidFill>
                <a:srgbClr val="212121"/>
              </a:solidFill>
              <a:latin typeface="SeRİF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12121"/>
                </a:solidFill>
                <a:latin typeface="SeRİF SANS"/>
              </a:rPr>
              <a:t>Döküntünün </a:t>
            </a:r>
            <a:r>
              <a:rPr lang="tr-TR" altLang="tr-TR" dirty="0">
                <a:solidFill>
                  <a:srgbClr val="212121"/>
                </a:solidFill>
                <a:latin typeface="SeRİF SANS"/>
              </a:rPr>
              <a:t>görülmesinden önce yorgunluk ve üst solunum yolu belirtileri varmış.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050" dirty="0">
              <a:latin typeface="SeRİF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>
                <a:latin typeface="SeRİF SANS"/>
              </a:rPr>
              <a:t>Bölgeye, sürtünme veya ovuşturma da dahil herhangi bir travma öyküsü yoktu.</a:t>
            </a:r>
            <a:r>
              <a:rPr lang="tr-TR" altLang="tr-TR" dirty="0">
                <a:solidFill>
                  <a:srgbClr val="212121"/>
                </a:solidFill>
                <a:latin typeface="SeRİF SANS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tr-TR" dirty="0">
              <a:solidFill>
                <a:srgbClr val="212121"/>
              </a:solidFill>
              <a:latin typeface="SeRİF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tr-TR" dirty="0">
                <a:solidFill>
                  <a:srgbClr val="212121"/>
                </a:solidFill>
                <a:latin typeface="SeRİF SANS"/>
              </a:rPr>
              <a:t>Son zamanlarda herhangi bir </a:t>
            </a:r>
            <a:r>
              <a:rPr lang="tr-TR" altLang="tr-TR" dirty="0" err="1">
                <a:solidFill>
                  <a:srgbClr val="212121"/>
                </a:solidFill>
                <a:latin typeface="SeRİF SANS"/>
              </a:rPr>
              <a:t>topikal</a:t>
            </a:r>
            <a:r>
              <a:rPr lang="tr-TR" altLang="tr-TR" dirty="0">
                <a:solidFill>
                  <a:srgbClr val="212121"/>
                </a:solidFill>
                <a:latin typeface="SeRİF SANS"/>
              </a:rPr>
              <a:t> ajan veya yeni ilaç kullanmamıştı.</a:t>
            </a:r>
            <a:r>
              <a:rPr lang="tr-TR" altLang="tr-TR" sz="2000" dirty="0">
                <a:solidFill>
                  <a:srgbClr val="212121"/>
                </a:solidFill>
                <a:latin typeface="SeRİF SANS"/>
              </a:rPr>
              <a:t> </a:t>
            </a:r>
          </a:p>
          <a:p>
            <a:endParaRPr lang="tr-TR" altLang="tr-TR" sz="2000" dirty="0">
              <a:solidFill>
                <a:srgbClr val="212121"/>
              </a:solidFill>
              <a:latin typeface="SeRİF SAN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6E09077D-1605-4180-ACA9-972BF14E5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F34FF494-F398-464E-8EBD-B88641BC7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3" y="101060"/>
            <a:ext cx="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936007F-99AA-4CE2-88FA-D04DEA504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099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DA8D941E-D7EA-4205-9FB8-40D7CFFBA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545"/>
            <a:ext cx="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5377947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cap="none" dirty="0">
                <a:solidFill>
                  <a:srgbClr val="212121"/>
                </a:solidFill>
                <a:latin typeface="SeRİF SANS"/>
              </a:rPr>
              <a:t>Fizik muayene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altLang="tr-TR" cap="none" dirty="0">
                <a:solidFill>
                  <a:srgbClr val="212121"/>
                </a:solidFill>
                <a:latin typeface="SeRİF SANS"/>
              </a:rPr>
              <a:t>Gövde ve </a:t>
            </a:r>
            <a:r>
              <a:rPr lang="tr-TR" altLang="tr-TR" cap="none" dirty="0" err="1">
                <a:solidFill>
                  <a:srgbClr val="212121"/>
                </a:solidFill>
                <a:latin typeface="SeRİF SANS"/>
              </a:rPr>
              <a:t>ekstremitelerde</a:t>
            </a:r>
            <a:r>
              <a:rPr lang="tr-TR" altLang="tr-TR" cap="none" dirty="0">
                <a:solidFill>
                  <a:srgbClr val="212121"/>
                </a:solidFill>
                <a:latin typeface="SeRİF SANS"/>
              </a:rPr>
              <a:t> değişen boyutta çok sayıda </a:t>
            </a:r>
            <a:r>
              <a:rPr lang="tr-TR" altLang="tr-TR" cap="none" dirty="0" err="1">
                <a:solidFill>
                  <a:srgbClr val="212121"/>
                </a:solidFill>
                <a:latin typeface="SeRİF SANS"/>
              </a:rPr>
              <a:t>eritemli</a:t>
            </a:r>
            <a:r>
              <a:rPr lang="tr-TR" altLang="tr-TR" cap="none" dirty="0">
                <a:solidFill>
                  <a:srgbClr val="212121"/>
                </a:solidFill>
                <a:latin typeface="SeRİF SANS"/>
              </a:rPr>
              <a:t>, pul </a:t>
            </a:r>
            <a:r>
              <a:rPr lang="tr-TR" altLang="tr-TR" cap="none" dirty="0" err="1">
                <a:solidFill>
                  <a:srgbClr val="212121"/>
                </a:solidFill>
                <a:latin typeface="SeRİF SANS"/>
              </a:rPr>
              <a:t>pul</a:t>
            </a:r>
            <a:r>
              <a:rPr lang="tr-TR" altLang="tr-TR" cap="none" dirty="0">
                <a:solidFill>
                  <a:srgbClr val="212121"/>
                </a:solidFill>
                <a:latin typeface="SeRİF SANS"/>
              </a:rPr>
              <a:t> döküntüler</a:t>
            </a:r>
          </a:p>
          <a:p>
            <a:pPr marL="0" indent="0">
              <a:buNone/>
            </a:pPr>
            <a:endParaRPr lang="tr-TR" altLang="tr-TR" cap="none" dirty="0">
              <a:solidFill>
                <a:srgbClr val="212121"/>
              </a:solidFill>
              <a:latin typeface="SeRİF SANS"/>
            </a:endParaRPr>
          </a:p>
          <a:p>
            <a:pPr marL="285750" indent="-285750"/>
            <a:r>
              <a:rPr lang="tr-TR" altLang="tr-TR" cap="none" dirty="0">
                <a:solidFill>
                  <a:srgbClr val="212121"/>
                </a:solidFill>
                <a:latin typeface="SeRİF SANS"/>
              </a:rPr>
              <a:t>Plakların ortası buruşuk, somon renkli ve </a:t>
            </a:r>
            <a:r>
              <a:rPr lang="tr-TR" altLang="tr-TR" cap="none" dirty="0" err="1">
                <a:solidFill>
                  <a:srgbClr val="212121"/>
                </a:solidFill>
                <a:latin typeface="SeRİF SANS"/>
              </a:rPr>
              <a:t>periferal</a:t>
            </a:r>
            <a:r>
              <a:rPr lang="tr-TR" altLang="tr-TR" cap="none" dirty="0">
                <a:solidFill>
                  <a:srgbClr val="212121"/>
                </a:solidFill>
                <a:latin typeface="SeRİF SANS"/>
              </a:rPr>
              <a:t> </a:t>
            </a:r>
            <a:r>
              <a:rPr lang="tr-TR" altLang="tr-TR" cap="none" dirty="0" err="1">
                <a:solidFill>
                  <a:srgbClr val="212121"/>
                </a:solidFill>
                <a:latin typeface="SeRİF SANS"/>
              </a:rPr>
              <a:t>zonu</a:t>
            </a:r>
            <a:r>
              <a:rPr lang="tr-TR" altLang="tr-TR" cap="none" dirty="0">
                <a:solidFill>
                  <a:srgbClr val="212121"/>
                </a:solidFill>
                <a:latin typeface="SeRİF SANS"/>
              </a:rPr>
              <a:t> koyu kırmızı </a:t>
            </a:r>
            <a:endParaRPr lang="tr-TR" altLang="tr-TR" cap="none" dirty="0">
              <a:latin typeface="SeRİF SANS"/>
            </a:endParaRPr>
          </a:p>
          <a:p>
            <a:endParaRPr lang="tr-TR" altLang="tr-TR" sz="2400" dirty="0">
              <a:solidFill>
                <a:srgbClr val="212121"/>
              </a:solidFill>
              <a:latin typeface="SeRİF SANS"/>
            </a:endParaRPr>
          </a:p>
          <a:p>
            <a:endParaRPr lang="tr-TR" altLang="tr-TR" sz="2400" dirty="0">
              <a:solidFill>
                <a:srgbClr val="212121"/>
              </a:solidFill>
              <a:latin typeface="SeRİF SAN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997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DDE6694-EBD6-4C94-8E0D-79CA45DD3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7631723"/>
            <a:ext cx="10364451" cy="11430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463" y="1877786"/>
            <a:ext cx="4490358" cy="3702657"/>
          </a:xfr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592" y="1959429"/>
            <a:ext cx="4719657" cy="375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9860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836">
        <p159:morph option="byObject"/>
      </p:transition>
    </mc:Choice>
    <mc:Fallback>
      <p:transition spd="slow" advTm="8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12D96E8-50F9-40EC-9D7C-9DF8B179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22" y="829532"/>
            <a:ext cx="10364451" cy="6028468"/>
          </a:xfrm>
        </p:spPr>
        <p:txBody>
          <a:bodyPr/>
          <a:lstStyle/>
          <a:p>
            <a:r>
              <a:rPr lang="tr-TR" sz="6000" dirty="0" err="1">
                <a:latin typeface="SeRİF SANS"/>
              </a:rPr>
              <a:t>Sİzce</a:t>
            </a:r>
            <a:r>
              <a:rPr lang="tr-TR" sz="6000" dirty="0">
                <a:latin typeface="SeRİF SANS"/>
              </a:rPr>
              <a:t>?</a:t>
            </a:r>
            <a:r>
              <a:rPr lang="tr-TR" sz="1800" dirty="0">
                <a:latin typeface="SeRİF SANS"/>
              </a:rPr>
              <a:t/>
            </a:r>
            <a:br>
              <a:rPr lang="tr-TR" sz="1800" dirty="0">
                <a:latin typeface="SeRİF SANS"/>
              </a:rPr>
            </a:br>
            <a:r>
              <a:rPr lang="tr-TR" sz="1800" cap="none" dirty="0">
                <a:latin typeface="SeRİF SANS"/>
              </a:rPr>
              <a:t/>
            </a:r>
            <a:br>
              <a:rPr lang="tr-TR" sz="1800" cap="none" dirty="0">
                <a:latin typeface="SeRİF SANS"/>
              </a:rPr>
            </a:br>
            <a:r>
              <a:rPr lang="tr-TR" sz="1800" cap="none" dirty="0">
                <a:latin typeface="SeRİF SANS"/>
              </a:rPr>
              <a:t>Hastanın öyküsü ve fizik muayene bulgularına dayanarak, aşağıdakilerden hangisi en olası tanı?</a:t>
            </a:r>
            <a:r>
              <a:rPr lang="en-US" sz="1800" cap="none" dirty="0">
                <a:latin typeface="SeRİF SANS"/>
              </a:rPr>
              <a:t> </a:t>
            </a:r>
            <a:r>
              <a:rPr lang="en-US" sz="4000" cap="none" dirty="0">
                <a:latin typeface="SeRİF SANS"/>
              </a:rPr>
              <a:t/>
            </a:r>
            <a:br>
              <a:rPr lang="en-US" sz="4000" cap="none" dirty="0">
                <a:latin typeface="SeRİF SANS"/>
              </a:rPr>
            </a:br>
            <a:r>
              <a:rPr lang="tr-TR" altLang="tr-TR" sz="4000" dirty="0">
                <a:solidFill>
                  <a:srgbClr val="212121"/>
                </a:solidFill>
                <a:latin typeface="SeRİF SANS"/>
              </a:rPr>
              <a:t/>
            </a:r>
            <a:br>
              <a:rPr lang="tr-TR" altLang="tr-TR" sz="4000" dirty="0">
                <a:solidFill>
                  <a:srgbClr val="212121"/>
                </a:solidFill>
                <a:latin typeface="SeRİF SANS"/>
              </a:rPr>
            </a:br>
            <a:endParaRPr lang="tr-TR" dirty="0">
              <a:latin typeface="SeRİF SAN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6DE7FF4-50C3-4F9A-AD18-866518C11C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flipV="1">
            <a:off x="913774" y="7491045"/>
            <a:ext cx="10363826" cy="140677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57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A. </a:t>
            </a:r>
            <a:r>
              <a:rPr lang="tr-TR" dirty="0" err="1"/>
              <a:t>Granuloma</a:t>
            </a:r>
            <a:r>
              <a:rPr lang="tr-TR" dirty="0"/>
              <a:t> </a:t>
            </a:r>
            <a:r>
              <a:rPr lang="tr-TR" dirty="0" err="1"/>
              <a:t>annulare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B.</a:t>
            </a:r>
            <a:r>
              <a:rPr lang="tr-TR" dirty="0"/>
              <a:t> </a:t>
            </a:r>
            <a:r>
              <a:rPr lang="tr-TR" dirty="0" err="1"/>
              <a:t>Guttat</a:t>
            </a:r>
            <a:r>
              <a:rPr lang="tr-TR" dirty="0"/>
              <a:t> </a:t>
            </a:r>
            <a:r>
              <a:rPr lang="tr-TR" dirty="0" err="1"/>
              <a:t>psoriasis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C.</a:t>
            </a:r>
            <a:r>
              <a:rPr lang="tr-TR" dirty="0"/>
              <a:t> </a:t>
            </a:r>
            <a:r>
              <a:rPr lang="tr-TR" dirty="0" err="1"/>
              <a:t>Pityriasis</a:t>
            </a:r>
            <a:r>
              <a:rPr lang="tr-TR" dirty="0"/>
              <a:t> </a:t>
            </a:r>
            <a:r>
              <a:rPr lang="tr-TR" dirty="0" err="1"/>
              <a:t>rosea</a:t>
            </a:r>
            <a:r>
              <a:rPr lang="tr-TR" dirty="0"/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D.</a:t>
            </a:r>
            <a:r>
              <a:rPr lang="tr-TR" dirty="0"/>
              <a:t> </a:t>
            </a:r>
            <a:r>
              <a:rPr lang="tr-TR" dirty="0" err="1"/>
              <a:t>Tinea</a:t>
            </a:r>
            <a:r>
              <a:rPr lang="tr-TR" dirty="0"/>
              <a:t> </a:t>
            </a:r>
            <a:r>
              <a:rPr lang="tr-TR" dirty="0" err="1"/>
              <a:t>corporis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36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DF80967-4554-498C-8B3D-3AA7C54A3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42179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Cevap: </a:t>
            </a:r>
            <a:r>
              <a:rPr lang="tr-TR" dirty="0" err="1"/>
              <a:t>pityriasis</a:t>
            </a:r>
            <a:r>
              <a:rPr lang="tr-TR" dirty="0"/>
              <a:t> </a:t>
            </a:r>
            <a:r>
              <a:rPr lang="tr-TR" dirty="0" err="1"/>
              <a:t>rosea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61210F6-6A39-4A0F-A872-0E1AA87270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flipV="1">
            <a:off x="913774" y="7350369"/>
            <a:ext cx="10363826" cy="228600"/>
          </a:xfrm>
        </p:spPr>
        <p:txBody>
          <a:bodyPr>
            <a:normAutofit fontScale="40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642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>
                <a:solidFill>
                  <a:schemeClr val="accent6">
                    <a:lumMod val="50000"/>
                  </a:schemeClr>
                </a:solidFill>
                <a:latin typeface="SeRİF SANS"/>
              </a:rPr>
              <a:t>PİTRİYAZİS ROSEA</a:t>
            </a:r>
            <a:endParaRPr lang="tr-TR" cap="non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cap="none" dirty="0">
                <a:latin typeface="SeRİF SANS"/>
              </a:rPr>
              <a:t>Tipik olarak, gövde üzerinde tek bir </a:t>
            </a:r>
            <a:r>
              <a:rPr lang="tr-TR" cap="none" dirty="0" err="1">
                <a:latin typeface="SeRİF SANS"/>
              </a:rPr>
              <a:t>eritemli</a:t>
            </a:r>
            <a:r>
              <a:rPr lang="tr-TR" cap="none" dirty="0">
                <a:latin typeface="SeRİF SANS"/>
              </a:rPr>
              <a:t>, pullu bir yama ile başlar.(</a:t>
            </a:r>
            <a:r>
              <a:rPr lang="tr-TR" cap="none" dirty="0" err="1">
                <a:latin typeface="SeRİF SANS"/>
              </a:rPr>
              <a:t>Herald</a:t>
            </a:r>
            <a:r>
              <a:rPr lang="tr-TR" cap="none" dirty="0">
                <a:latin typeface="SeRİF SANS"/>
              </a:rPr>
              <a:t> yaması)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 err="1">
                <a:latin typeface="SeRİF SANS"/>
              </a:rPr>
              <a:t>Herald</a:t>
            </a:r>
            <a:r>
              <a:rPr lang="tr-TR" cap="none" dirty="0">
                <a:latin typeface="SeRİF SANS"/>
              </a:rPr>
              <a:t> yaması </a:t>
            </a:r>
            <a:r>
              <a:rPr lang="tr-TR" cap="none" dirty="0" err="1">
                <a:latin typeface="SeRİF SANS"/>
              </a:rPr>
              <a:t>pitriyazis</a:t>
            </a:r>
            <a:r>
              <a:rPr lang="tr-TR" cap="none" dirty="0">
                <a:latin typeface="SeRİF SANS"/>
              </a:rPr>
              <a:t> </a:t>
            </a:r>
            <a:r>
              <a:rPr lang="tr-TR" cap="none" dirty="0" err="1">
                <a:latin typeface="SeRİF SANS"/>
              </a:rPr>
              <a:t>roseanın</a:t>
            </a:r>
            <a:r>
              <a:rPr lang="tr-TR" cap="none" dirty="0">
                <a:latin typeface="SeRİF SANS"/>
              </a:rPr>
              <a:t> yaygın döküntüsünden 1- 20 gün önce ortaya çıkar.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>
                <a:latin typeface="SeRİF SANS"/>
              </a:rPr>
              <a:t>Yaka gibi bir lezyonun kenarının hemen içerisinde büyük ölçekli oval, somon renkli veya kırmızı plaktır. 1,5- 2cm büyüklüğündedir.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>
                <a:latin typeface="SeRİF SANS"/>
              </a:rPr>
              <a:t>Yaygın döküntü, derinin kıvrım çizgileri boyunca gövde üzerinde gelişen sayısız, daha küçük (1 cm), pullu, pembe yamalar içerir.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>
                <a:latin typeface="SeRİF SANS"/>
              </a:rPr>
              <a:t>Döküntü özellikle sırtta olduğunda “çam ağacı” manzarası biçiminde bir görüntü verebilir.</a:t>
            </a:r>
            <a:br>
              <a:rPr lang="tr-TR" cap="none" dirty="0">
                <a:latin typeface="SeRİF SANS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304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 err="1">
                <a:latin typeface="SeRİF SANS"/>
              </a:rPr>
              <a:t>Pityriasis</a:t>
            </a:r>
            <a:r>
              <a:rPr lang="tr-TR" cap="none" dirty="0">
                <a:latin typeface="SeRİF SANS"/>
              </a:rPr>
              <a:t> </a:t>
            </a:r>
            <a:r>
              <a:rPr lang="tr-TR" cap="none" dirty="0" err="1">
                <a:latin typeface="SeRİF SANS"/>
              </a:rPr>
              <a:t>rosea</a:t>
            </a:r>
            <a:r>
              <a:rPr lang="tr-TR" cap="none" dirty="0">
                <a:latin typeface="SeRİF SANS"/>
              </a:rPr>
              <a:t> ortalama 8-12 hafta sürer, ancak daha uzun ve daha kısa vakalar  da bildirilmiştir.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 err="1">
                <a:latin typeface="SeRİF SANS"/>
              </a:rPr>
              <a:t>Pitriyazis</a:t>
            </a:r>
            <a:r>
              <a:rPr lang="tr-TR" cap="none" dirty="0">
                <a:latin typeface="SeRİF SANS"/>
              </a:rPr>
              <a:t> </a:t>
            </a:r>
            <a:r>
              <a:rPr lang="tr-TR" cap="none" dirty="0" err="1">
                <a:latin typeface="SeRİF SANS"/>
              </a:rPr>
              <a:t>rosea'nın</a:t>
            </a:r>
            <a:r>
              <a:rPr lang="tr-TR" cap="none" dirty="0">
                <a:latin typeface="SeRİF SANS"/>
              </a:rPr>
              <a:t> nedeni bilinmemekle birlikte, bulaşıcı bir etiyolojiye dair bazı kanıtlar vardır.</a:t>
            </a:r>
          </a:p>
          <a:p>
            <a:endParaRPr lang="tr-TR" cap="none" dirty="0">
              <a:latin typeface="SeRİF SANS"/>
            </a:endParaRPr>
          </a:p>
          <a:p>
            <a:r>
              <a:rPr lang="tr-TR" cap="none" dirty="0" err="1">
                <a:latin typeface="SeRİF SANS"/>
              </a:rPr>
              <a:t>Pityriasis</a:t>
            </a:r>
            <a:r>
              <a:rPr lang="tr-TR" cap="none" dirty="0">
                <a:latin typeface="SeRİF SANS"/>
              </a:rPr>
              <a:t> </a:t>
            </a:r>
            <a:r>
              <a:rPr lang="tr-TR" cap="none" dirty="0" err="1">
                <a:latin typeface="SeRİF SANS"/>
              </a:rPr>
              <a:t>rosea</a:t>
            </a:r>
            <a:r>
              <a:rPr lang="tr-TR" cap="none" dirty="0">
                <a:latin typeface="SeRİF SANS"/>
              </a:rPr>
              <a:t> 1-3 ay içinde tedavi edilmeden kendiliğinden geriler.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060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2938</TotalTime>
  <Words>476</Words>
  <Application>Microsoft Office PowerPoint</Application>
  <PresentationFormat>Özel</PresentationFormat>
  <Paragraphs>80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Damla</vt:lpstr>
      <vt:lpstr>VAKA SUNUMU</vt:lpstr>
      <vt:lpstr>PowerPoint Sunusu</vt:lpstr>
      <vt:lpstr>Fizik muayene </vt:lpstr>
      <vt:lpstr>PowerPoint Sunusu</vt:lpstr>
      <vt:lpstr>Sİzce?  Hastanın öyküsü ve fizik muayene bulgularına dayanarak, aşağıdakilerden hangisi en olası tanı?   </vt:lpstr>
      <vt:lpstr>PowerPoint Sunusu</vt:lpstr>
      <vt:lpstr>Cevap: pityriasis rosea. </vt:lpstr>
      <vt:lpstr>PİTRİYAZİS ROSEA</vt:lpstr>
      <vt:lpstr>PowerPoint Sunusu</vt:lpstr>
      <vt:lpstr>GRANULOMA ANNULARE</vt:lpstr>
      <vt:lpstr>GUTTAT PSORİAZİS</vt:lpstr>
      <vt:lpstr>TİNEA CORPORİS</vt:lpstr>
      <vt:lpstr>PowerPoint Sunusu</vt:lpstr>
      <vt:lpstr>References  1. https://www.clinicalkey.com/#!/content/journal/1-s2.0-s0002838x17302678  2. 1. Eisman S, and Sinclair R: Pityriasis rosea. BMJ 2015; 351: pp. h5233 View In Article | Cross Ref 3. 2. Browning JC: An update on pityriasis rosea and other similar childhood exanthems. Curr Opin Pediatr 2009; 21: pp. 481-485 View In Article | Cross Ref 4. 3. Hsu S, Le EH, and Khoshevis MR: Differential diagnosis of annular lesions. Am Fam Physician 2001; 64: pp. 267-289 View In Article | Cross Ref 5. 4. Keimig EL: Granuloma annulare. Dermatol Clin 2015; 33: pp. 315-329 View In Article | Cross Ref 6. 5. Raychaudhuri SK, Maverakis E, and Raychaudhuri SP: Diagnosis and classification of psoriasis. Autoimmun Rev 2014; 13: pp. 490-495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</dc:title>
  <dc:creator>mahmut özaydın</dc:creator>
  <cp:lastModifiedBy>Win7</cp:lastModifiedBy>
  <cp:revision>58</cp:revision>
  <dcterms:created xsi:type="dcterms:W3CDTF">2017-11-15T19:06:56Z</dcterms:created>
  <dcterms:modified xsi:type="dcterms:W3CDTF">2017-11-22T11:08:17Z</dcterms:modified>
</cp:coreProperties>
</file>